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96" r:id="rId3"/>
    <p:sldId id="329" r:id="rId4"/>
    <p:sldId id="257" r:id="rId5"/>
    <p:sldId id="345" r:id="rId6"/>
    <p:sldId id="343" r:id="rId7"/>
    <p:sldId id="332" r:id="rId8"/>
    <p:sldId id="275" r:id="rId9"/>
    <p:sldId id="276" r:id="rId10"/>
    <p:sldId id="277" r:id="rId11"/>
    <p:sldId id="278" r:id="rId12"/>
    <p:sldId id="344" r:id="rId13"/>
    <p:sldId id="330" r:id="rId14"/>
    <p:sldId id="340" r:id="rId15"/>
    <p:sldId id="281" r:id="rId16"/>
    <p:sldId id="282" r:id="rId17"/>
    <p:sldId id="283" r:id="rId18"/>
    <p:sldId id="284" r:id="rId19"/>
    <p:sldId id="285" r:id="rId20"/>
    <p:sldId id="286" r:id="rId21"/>
    <p:sldId id="294" r:id="rId22"/>
    <p:sldId id="287" r:id="rId23"/>
    <p:sldId id="288" r:id="rId24"/>
    <p:sldId id="290" r:id="rId25"/>
    <p:sldId id="331" r:id="rId26"/>
    <p:sldId id="346" r:id="rId27"/>
    <p:sldId id="291" r:id="rId28"/>
    <p:sldId id="292" r:id="rId29"/>
    <p:sldId id="293" r:id="rId30"/>
    <p:sldId id="342" r:id="rId31"/>
    <p:sldId id="351" r:id="rId32"/>
    <p:sldId id="352" r:id="rId33"/>
    <p:sldId id="353" r:id="rId34"/>
    <p:sldId id="27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295" r:id="rId43"/>
  </p:sldIdLst>
  <p:sldSz cx="12192000" cy="6858000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4876C3-8CFE-448F-BE41-05A48A51148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E2B697-12D5-4D44-9D2E-9EAA7D9A2B95}">
      <dgm:prSet phldrT="[Text]" custT="1"/>
      <dgm:spPr>
        <a:solidFill>
          <a:schemeClr val="bg1"/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ne-NP" sz="2400" dirty="0">
              <a:solidFill>
                <a:schemeClr val="tx1"/>
              </a:solidFill>
              <a:cs typeface="Kalimati" pitchFamily="2"/>
            </a:rPr>
            <a:t>साधारणतया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जमिनमा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भएका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विभिन्न वस्तु, आकृति</a:t>
          </a:r>
          <a:r>
            <a:rPr lang="en-US" sz="24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वा</a:t>
          </a:r>
          <a:r>
            <a:rPr lang="en-US" sz="24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भौगोलिक सीमानाहरु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लाई निश्चित मापदण्ड बमोजिमका संकेतहरुको प्रयोग गरी 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मा देखाइएको हुन्छ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3B35F2B3-3CE1-4A00-855A-FEBAE591A220}" type="parTrans" cxnId="{FD30555E-8568-4C3B-9CB9-43A9D6313957}">
      <dgm:prSet/>
      <dgm:spPr/>
      <dgm:t>
        <a:bodyPr/>
        <a:lstStyle/>
        <a:p>
          <a:endParaRPr lang="en-US"/>
        </a:p>
      </dgm:t>
    </dgm:pt>
    <dgm:pt modelId="{15B02358-62A2-4896-8EAE-7F7282FBE6DF}" type="sibTrans" cxnId="{FD30555E-8568-4C3B-9CB9-43A9D6313957}">
      <dgm:prSet/>
      <dgm:spPr/>
      <dgm:t>
        <a:bodyPr/>
        <a:lstStyle/>
        <a:p>
          <a:endParaRPr lang="en-US"/>
        </a:p>
      </dgm:t>
    </dgm:pt>
    <dgm:pt modelId="{368E60B8-02DE-49D9-AF6F-F308C2E43721}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गणना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क्षेत्रभित्र रहेका संस्थागत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आवास जस्तै </a:t>
          </a:r>
          <a:r>
            <a:rPr lang="en-US" sz="2400" dirty="0">
              <a:solidFill>
                <a:schemeClr val="tx1"/>
              </a:solidFill>
              <a:latin typeface="Preeti"/>
              <a:ea typeface="Calibri"/>
              <a:cs typeface="Angsana New"/>
            </a:rPr>
            <a:t>M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 छात्रावास, संयुक्त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आवास, सेना र प्रहरीको व्यारेक आदि संरचनाहरूलाई छुट्टै बहुभुज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(Polygon)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 ले जनाई सो को नाम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दिइएको छ । 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4AD4E1D8-29BA-4CE0-A72F-29F0237A3690}" type="parTrans" cxnId="{E80DF088-9F54-484A-AC2C-F4BC6F9C8AAB}">
      <dgm:prSet/>
      <dgm:spPr/>
      <dgm:t>
        <a:bodyPr/>
        <a:lstStyle/>
        <a:p>
          <a:endParaRPr lang="en-US"/>
        </a:p>
      </dgm:t>
    </dgm:pt>
    <dgm:pt modelId="{58DD426A-EEC6-425B-9F3B-AA92671A01C1}" type="sibTrans" cxnId="{E80DF088-9F54-484A-AC2C-F4BC6F9C8AAB}">
      <dgm:prSet/>
      <dgm:spPr/>
      <dgm:t>
        <a:bodyPr/>
        <a:lstStyle/>
        <a:p>
          <a:endParaRPr lang="en-US"/>
        </a:p>
      </dgm:t>
    </dgm:pt>
    <dgm:pt modelId="{1356F71F-5B69-42AA-98C8-61200CE97C46}" type="pres">
      <dgm:prSet presAssocID="{C64876C3-8CFE-448F-BE41-05A48A51148C}" presName="linear" presStyleCnt="0">
        <dgm:presLayoutVars>
          <dgm:dir/>
          <dgm:animLvl val="lvl"/>
          <dgm:resizeHandles val="exact"/>
        </dgm:presLayoutVars>
      </dgm:prSet>
      <dgm:spPr/>
    </dgm:pt>
    <dgm:pt modelId="{69956535-2F6B-47F0-94DC-ABC31EEA3CE0}" type="pres">
      <dgm:prSet presAssocID="{CCE2B697-12D5-4D44-9D2E-9EAA7D9A2B95}" presName="parentLin" presStyleCnt="0"/>
      <dgm:spPr/>
    </dgm:pt>
    <dgm:pt modelId="{5501986E-932D-4762-B5DC-462CADD28EF5}" type="pres">
      <dgm:prSet presAssocID="{CCE2B697-12D5-4D44-9D2E-9EAA7D9A2B95}" presName="parentLeftMargin" presStyleLbl="node1" presStyleIdx="0" presStyleCnt="2"/>
      <dgm:spPr/>
    </dgm:pt>
    <dgm:pt modelId="{0624A970-9A1B-4F52-80D2-D1CFABAD1678}" type="pres">
      <dgm:prSet presAssocID="{CCE2B697-12D5-4D44-9D2E-9EAA7D9A2B95}" presName="parentText" presStyleLbl="node1" presStyleIdx="0" presStyleCnt="2" custScaleX="142857" custLinFactNeighborX="-70691" custLinFactNeighborY="14759">
        <dgm:presLayoutVars>
          <dgm:chMax val="0"/>
          <dgm:bulletEnabled val="1"/>
        </dgm:presLayoutVars>
      </dgm:prSet>
      <dgm:spPr/>
    </dgm:pt>
    <dgm:pt modelId="{BA605CED-50DE-40F9-A180-7C3E14C77CC4}" type="pres">
      <dgm:prSet presAssocID="{CCE2B697-12D5-4D44-9D2E-9EAA7D9A2B95}" presName="negativeSpace" presStyleCnt="0"/>
      <dgm:spPr/>
    </dgm:pt>
    <dgm:pt modelId="{1AC5F719-0F78-47EA-9A2A-F358F55E3498}" type="pres">
      <dgm:prSet presAssocID="{CCE2B697-12D5-4D44-9D2E-9EAA7D9A2B95}" presName="childText" presStyleLbl="conFgAcc1" presStyleIdx="0" presStyleCnt="2">
        <dgm:presLayoutVars>
          <dgm:bulletEnabled val="1"/>
        </dgm:presLayoutVars>
      </dgm:prSet>
      <dgm:spPr>
        <a:ln>
          <a:solidFill>
            <a:schemeClr val="accent5">
              <a:lumMod val="75000"/>
            </a:schemeClr>
          </a:solidFill>
        </a:ln>
      </dgm:spPr>
    </dgm:pt>
    <dgm:pt modelId="{647F328B-F5F1-4C13-BF37-C7A058EE5318}" type="pres">
      <dgm:prSet presAssocID="{15B02358-62A2-4896-8EAE-7F7282FBE6DF}" presName="spaceBetweenRectangles" presStyleCnt="0"/>
      <dgm:spPr/>
    </dgm:pt>
    <dgm:pt modelId="{16313691-5FED-4B78-A9F1-69070811417F}" type="pres">
      <dgm:prSet presAssocID="{368E60B8-02DE-49D9-AF6F-F308C2E43721}" presName="parentLin" presStyleCnt="0"/>
      <dgm:spPr/>
    </dgm:pt>
    <dgm:pt modelId="{D081B1BC-FDD1-414F-AC8C-1DB3FDAC85E6}" type="pres">
      <dgm:prSet presAssocID="{368E60B8-02DE-49D9-AF6F-F308C2E43721}" presName="parentLeftMargin" presStyleLbl="node1" presStyleIdx="0" presStyleCnt="2"/>
      <dgm:spPr/>
    </dgm:pt>
    <dgm:pt modelId="{37661262-C332-4C5C-93AE-937F709931C9}" type="pres">
      <dgm:prSet presAssocID="{368E60B8-02DE-49D9-AF6F-F308C2E43721}" presName="parentText" presStyleLbl="node1" presStyleIdx="1" presStyleCnt="2" custScaleX="137964" custScaleY="141879" custLinFactNeighborX="-100000" custLinFactNeighborY="12232">
        <dgm:presLayoutVars>
          <dgm:chMax val="0"/>
          <dgm:bulletEnabled val="1"/>
        </dgm:presLayoutVars>
      </dgm:prSet>
      <dgm:spPr/>
    </dgm:pt>
    <dgm:pt modelId="{91046A2F-9078-40FA-B007-6A335DD9645A}" type="pres">
      <dgm:prSet presAssocID="{368E60B8-02DE-49D9-AF6F-F308C2E43721}" presName="negativeSpace" presStyleCnt="0"/>
      <dgm:spPr/>
    </dgm:pt>
    <dgm:pt modelId="{9F73D20B-AA51-4371-9A64-5099C5B5FDCE}" type="pres">
      <dgm:prSet presAssocID="{368E60B8-02DE-49D9-AF6F-F308C2E43721}" presName="childText" presStyleLbl="conFgAcc1" presStyleIdx="1" presStyleCnt="2">
        <dgm:presLayoutVars>
          <dgm:bulletEnabled val="1"/>
        </dgm:presLayoutVars>
      </dgm:prSet>
      <dgm:spPr>
        <a:ln>
          <a:solidFill>
            <a:schemeClr val="accent5">
              <a:lumMod val="75000"/>
            </a:schemeClr>
          </a:solidFill>
        </a:ln>
      </dgm:spPr>
    </dgm:pt>
  </dgm:ptLst>
  <dgm:cxnLst>
    <dgm:cxn modelId="{CB26B911-B528-4831-896D-A553BAEA8994}" type="presOf" srcId="{368E60B8-02DE-49D9-AF6F-F308C2E43721}" destId="{37661262-C332-4C5C-93AE-937F709931C9}" srcOrd="1" destOrd="0" presId="urn:microsoft.com/office/officeart/2005/8/layout/list1"/>
    <dgm:cxn modelId="{641C281E-A425-4CA1-B7A4-E5CF480BCA38}" type="presOf" srcId="{CCE2B697-12D5-4D44-9D2E-9EAA7D9A2B95}" destId="{5501986E-932D-4762-B5DC-462CADD28EF5}" srcOrd="0" destOrd="0" presId="urn:microsoft.com/office/officeart/2005/8/layout/list1"/>
    <dgm:cxn modelId="{5CBF8E20-1780-4936-8BFF-F3709222FF5B}" type="presOf" srcId="{C64876C3-8CFE-448F-BE41-05A48A51148C}" destId="{1356F71F-5B69-42AA-98C8-61200CE97C46}" srcOrd="0" destOrd="0" presId="urn:microsoft.com/office/officeart/2005/8/layout/list1"/>
    <dgm:cxn modelId="{FD30555E-8568-4C3B-9CB9-43A9D6313957}" srcId="{C64876C3-8CFE-448F-BE41-05A48A51148C}" destId="{CCE2B697-12D5-4D44-9D2E-9EAA7D9A2B95}" srcOrd="0" destOrd="0" parTransId="{3B35F2B3-3CE1-4A00-855A-FEBAE591A220}" sibTransId="{15B02358-62A2-4896-8EAE-7F7282FBE6DF}"/>
    <dgm:cxn modelId="{BF273B4C-294C-498C-BF79-709C7084C13E}" type="presOf" srcId="{CCE2B697-12D5-4D44-9D2E-9EAA7D9A2B95}" destId="{0624A970-9A1B-4F52-80D2-D1CFABAD1678}" srcOrd="1" destOrd="0" presId="urn:microsoft.com/office/officeart/2005/8/layout/list1"/>
    <dgm:cxn modelId="{E80DF088-9F54-484A-AC2C-F4BC6F9C8AAB}" srcId="{C64876C3-8CFE-448F-BE41-05A48A51148C}" destId="{368E60B8-02DE-49D9-AF6F-F308C2E43721}" srcOrd="1" destOrd="0" parTransId="{4AD4E1D8-29BA-4CE0-A72F-29F0237A3690}" sibTransId="{58DD426A-EEC6-425B-9F3B-AA92671A01C1}"/>
    <dgm:cxn modelId="{E0A1EDBA-6C1F-4C1B-8CFD-F988A957A9D2}" type="presOf" srcId="{368E60B8-02DE-49D9-AF6F-F308C2E43721}" destId="{D081B1BC-FDD1-414F-AC8C-1DB3FDAC85E6}" srcOrd="0" destOrd="0" presId="urn:microsoft.com/office/officeart/2005/8/layout/list1"/>
    <dgm:cxn modelId="{938CD8AE-A2F9-4459-988E-02D42A8534DD}" type="presParOf" srcId="{1356F71F-5B69-42AA-98C8-61200CE97C46}" destId="{69956535-2F6B-47F0-94DC-ABC31EEA3CE0}" srcOrd="0" destOrd="0" presId="urn:microsoft.com/office/officeart/2005/8/layout/list1"/>
    <dgm:cxn modelId="{61CDCB41-2A78-4548-98CA-53C40D399529}" type="presParOf" srcId="{69956535-2F6B-47F0-94DC-ABC31EEA3CE0}" destId="{5501986E-932D-4762-B5DC-462CADD28EF5}" srcOrd="0" destOrd="0" presId="urn:microsoft.com/office/officeart/2005/8/layout/list1"/>
    <dgm:cxn modelId="{B4939225-3304-48BD-B16C-F04A8104FFFA}" type="presParOf" srcId="{69956535-2F6B-47F0-94DC-ABC31EEA3CE0}" destId="{0624A970-9A1B-4F52-80D2-D1CFABAD1678}" srcOrd="1" destOrd="0" presId="urn:microsoft.com/office/officeart/2005/8/layout/list1"/>
    <dgm:cxn modelId="{B25CBF3C-81C0-49CC-B720-01A5C52F9996}" type="presParOf" srcId="{1356F71F-5B69-42AA-98C8-61200CE97C46}" destId="{BA605CED-50DE-40F9-A180-7C3E14C77CC4}" srcOrd="1" destOrd="0" presId="urn:microsoft.com/office/officeart/2005/8/layout/list1"/>
    <dgm:cxn modelId="{480807E1-8841-4CBF-8360-72B7A707E1DB}" type="presParOf" srcId="{1356F71F-5B69-42AA-98C8-61200CE97C46}" destId="{1AC5F719-0F78-47EA-9A2A-F358F55E3498}" srcOrd="2" destOrd="0" presId="urn:microsoft.com/office/officeart/2005/8/layout/list1"/>
    <dgm:cxn modelId="{BBC64ED5-6C8D-4765-BE50-DD881E9A9126}" type="presParOf" srcId="{1356F71F-5B69-42AA-98C8-61200CE97C46}" destId="{647F328B-F5F1-4C13-BF37-C7A058EE5318}" srcOrd="3" destOrd="0" presId="urn:microsoft.com/office/officeart/2005/8/layout/list1"/>
    <dgm:cxn modelId="{05EC59DE-92BC-4CAC-8E5D-AF2177845A19}" type="presParOf" srcId="{1356F71F-5B69-42AA-98C8-61200CE97C46}" destId="{16313691-5FED-4B78-A9F1-69070811417F}" srcOrd="4" destOrd="0" presId="urn:microsoft.com/office/officeart/2005/8/layout/list1"/>
    <dgm:cxn modelId="{F5D29E9A-0D08-4865-B2B2-4C0CA74C9D38}" type="presParOf" srcId="{16313691-5FED-4B78-A9F1-69070811417F}" destId="{D081B1BC-FDD1-414F-AC8C-1DB3FDAC85E6}" srcOrd="0" destOrd="0" presId="urn:microsoft.com/office/officeart/2005/8/layout/list1"/>
    <dgm:cxn modelId="{99F09E82-3DE5-457B-82C5-69BC43FC1CBF}" type="presParOf" srcId="{16313691-5FED-4B78-A9F1-69070811417F}" destId="{37661262-C332-4C5C-93AE-937F709931C9}" srcOrd="1" destOrd="0" presId="urn:microsoft.com/office/officeart/2005/8/layout/list1"/>
    <dgm:cxn modelId="{F18040CB-5EAF-47BC-891C-E27D1424A7C1}" type="presParOf" srcId="{1356F71F-5B69-42AA-98C8-61200CE97C46}" destId="{91046A2F-9078-40FA-B007-6A335DD9645A}" srcOrd="5" destOrd="0" presId="urn:microsoft.com/office/officeart/2005/8/layout/list1"/>
    <dgm:cxn modelId="{9E0B7A71-D097-476C-9BAE-C5BDE4884981}" type="presParOf" srcId="{1356F71F-5B69-42AA-98C8-61200CE97C46}" destId="{9F73D20B-AA51-4371-9A64-5099C5B5FDC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1E1D47-978F-46C9-B5BC-1B0CABA94E9E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EF9D06-C0CC-413E-90D8-7F5156DF17EF}">
      <dgm:prSet phldrT="[Text]" phldr="1"/>
      <dgm:spPr/>
      <dgm:t>
        <a:bodyPr/>
        <a:lstStyle/>
        <a:p>
          <a:endParaRPr lang="en-US"/>
        </a:p>
      </dgm:t>
    </dgm:pt>
    <dgm:pt modelId="{FA7A6B5B-38B6-483C-87CF-076DD8B7172F}" type="parTrans" cxnId="{C96526A5-DBAB-4B22-A3B5-3CDE10EF68A0}">
      <dgm:prSet/>
      <dgm:spPr/>
      <dgm:t>
        <a:bodyPr/>
        <a:lstStyle/>
        <a:p>
          <a:endParaRPr lang="en-US"/>
        </a:p>
      </dgm:t>
    </dgm:pt>
    <dgm:pt modelId="{5393A604-823E-4A7C-B264-EF1B9C26F9F7}" type="sibTrans" cxnId="{C96526A5-DBAB-4B22-A3B5-3CDE10EF68A0}">
      <dgm:prSet/>
      <dgm:spPr/>
      <dgm:t>
        <a:bodyPr/>
        <a:lstStyle/>
        <a:p>
          <a:endParaRPr lang="en-US"/>
        </a:p>
      </dgm:t>
    </dgm:pt>
    <dgm:pt modelId="{C19D8A08-7D9B-4FBB-9DB0-F4DB0B29BCC2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को सिरान (माथि) तर्फको भागलाई उत्तर दिशातर्फ फर्काएर सही अभिमुख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BFA0B4B7-7B6D-4CD6-AAD7-E98EC4445FAD}" type="parTrans" cxnId="{B9BF1C80-A196-4392-81F1-1E07BDE5425F}">
      <dgm:prSet/>
      <dgm:spPr/>
      <dgm:t>
        <a:bodyPr/>
        <a:lstStyle/>
        <a:p>
          <a:endParaRPr lang="en-US"/>
        </a:p>
      </dgm:t>
    </dgm:pt>
    <dgm:pt modelId="{08D35050-5584-4D50-9AAA-C385D2C71703}" type="sibTrans" cxnId="{B9BF1C80-A196-4392-81F1-1E07BDE5425F}">
      <dgm:prSet/>
      <dgm:spPr/>
      <dgm:t>
        <a:bodyPr/>
        <a:lstStyle/>
        <a:p>
          <a:endParaRPr lang="en-US"/>
        </a:p>
      </dgm:t>
    </dgm:pt>
    <dgm:pt modelId="{571BDC23-17F0-46B5-B592-BA3BF4687799}">
      <dgm:prSet phldrT="[Text]" phldr="1"/>
      <dgm:spPr/>
      <dgm:t>
        <a:bodyPr/>
        <a:lstStyle/>
        <a:p>
          <a:endParaRPr lang="en-US"/>
        </a:p>
      </dgm:t>
    </dgm:pt>
    <dgm:pt modelId="{293A38F0-F194-4B8E-B9F6-EC40C01AEA05}" type="parTrans" cxnId="{854FBB05-8879-4841-A720-31494BB61CB8}">
      <dgm:prSet/>
      <dgm:spPr/>
      <dgm:t>
        <a:bodyPr/>
        <a:lstStyle/>
        <a:p>
          <a:endParaRPr lang="en-US"/>
        </a:p>
      </dgm:t>
    </dgm:pt>
    <dgm:pt modelId="{98793CF2-FD03-488B-BAE7-78CC3398F8B1}" type="sibTrans" cxnId="{854FBB05-8879-4841-A720-31494BB61CB8}">
      <dgm:prSet/>
      <dgm:spPr/>
      <dgm:t>
        <a:bodyPr/>
        <a:lstStyle/>
        <a:p>
          <a:endParaRPr lang="en-US"/>
        </a:p>
      </dgm:t>
    </dgm:pt>
    <dgm:pt modelId="{65D5AB9B-EF57-43DB-AB3D-142C9C220C14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जमिनमा रहेका केही स्पष्ट ठाउँ र विशेषताहरू जस्तैः स्कूल, मन्दिर, पुल, सडक आदि हेरी आफ्नो स्थिति निर्धारण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DA54F23B-DE10-4D4A-A1D6-9AB3871F7FB5}" type="parTrans" cxnId="{08302E33-43AA-422A-9981-F4B8110DFF08}">
      <dgm:prSet/>
      <dgm:spPr/>
      <dgm:t>
        <a:bodyPr/>
        <a:lstStyle/>
        <a:p>
          <a:endParaRPr lang="en-US"/>
        </a:p>
      </dgm:t>
    </dgm:pt>
    <dgm:pt modelId="{E9BDD034-6B77-4B53-8A23-EF95EB9030C2}" type="sibTrans" cxnId="{08302E33-43AA-422A-9981-F4B8110DFF08}">
      <dgm:prSet/>
      <dgm:spPr/>
      <dgm:t>
        <a:bodyPr/>
        <a:lstStyle/>
        <a:p>
          <a:endParaRPr lang="en-US"/>
        </a:p>
      </dgm:t>
    </dgm:pt>
    <dgm:pt modelId="{0EF2EA83-44C7-4860-8D65-9915510E0917}">
      <dgm:prSet phldrT="[Text]" phldr="1"/>
      <dgm:spPr/>
      <dgm:t>
        <a:bodyPr/>
        <a:lstStyle/>
        <a:p>
          <a:endParaRPr lang="en-US"/>
        </a:p>
      </dgm:t>
    </dgm:pt>
    <dgm:pt modelId="{999DFE68-A6FE-45C2-841D-40F25E9B06E7}" type="parTrans" cxnId="{88ABCAF0-9CCC-4F73-B292-E64CB873DCE6}">
      <dgm:prSet/>
      <dgm:spPr/>
      <dgm:t>
        <a:bodyPr/>
        <a:lstStyle/>
        <a:p>
          <a:endParaRPr lang="en-US"/>
        </a:p>
      </dgm:t>
    </dgm:pt>
    <dgm:pt modelId="{E3186EEA-8D99-4E4D-BA82-3ABCCDBA8D76}" type="sibTrans" cxnId="{88ABCAF0-9CCC-4F73-B292-E64CB873DCE6}">
      <dgm:prSet/>
      <dgm:spPr/>
      <dgm:t>
        <a:bodyPr/>
        <a:lstStyle/>
        <a:p>
          <a:endParaRPr lang="en-US"/>
        </a:p>
      </dgm:t>
    </dgm:pt>
    <dgm:pt modelId="{58C0BD4B-3818-4F0D-84DF-E77F0D6CD8E3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नक्शामा आफू रहेको ठाउँ यकिन गरी जमिनको दुरी र दिशा हेरी नजिकका अन्य ठाउँ तथा विशेषताहरू पहिचान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BB73616C-02D2-4D93-82A9-9D5BF38586D6}" type="parTrans" cxnId="{E83D5FD2-8C06-4CD0-A56F-81BC4199C7FF}">
      <dgm:prSet/>
      <dgm:spPr/>
      <dgm:t>
        <a:bodyPr/>
        <a:lstStyle/>
        <a:p>
          <a:endParaRPr lang="en-US"/>
        </a:p>
      </dgm:t>
    </dgm:pt>
    <dgm:pt modelId="{8B4E8D69-FA1C-495B-8FC0-566947528E06}" type="sibTrans" cxnId="{E83D5FD2-8C06-4CD0-A56F-81BC4199C7FF}">
      <dgm:prSet/>
      <dgm:spPr/>
      <dgm:t>
        <a:bodyPr/>
        <a:lstStyle/>
        <a:p>
          <a:endParaRPr lang="en-US"/>
        </a:p>
      </dgm:t>
    </dgm:pt>
    <dgm:pt modelId="{4B410632-BA53-4EF5-B091-79A86C1E836D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800" dirty="0">
            <a:solidFill>
              <a:schemeClr val="tx1"/>
            </a:solidFill>
            <a:cs typeface="Kalimati" pitchFamily="2"/>
          </a:endParaRPr>
        </a:p>
      </dgm:t>
    </dgm:pt>
    <dgm:pt modelId="{0DEAC46C-28AD-4938-BCE0-5BE9A8AA7684}" type="parTrans" cxnId="{E515532B-390E-42E5-AE3B-D39002A2DC0A}">
      <dgm:prSet/>
      <dgm:spPr/>
      <dgm:t>
        <a:bodyPr/>
        <a:lstStyle/>
        <a:p>
          <a:endParaRPr lang="en-US"/>
        </a:p>
      </dgm:t>
    </dgm:pt>
    <dgm:pt modelId="{44021E05-336B-4980-BED7-C5455ACC3F39}" type="sibTrans" cxnId="{E515532B-390E-42E5-AE3B-D39002A2DC0A}">
      <dgm:prSet/>
      <dgm:spPr/>
      <dgm:t>
        <a:bodyPr/>
        <a:lstStyle/>
        <a:p>
          <a:endParaRPr lang="en-US"/>
        </a:p>
      </dgm:t>
    </dgm:pt>
    <dgm:pt modelId="{7A70B28C-51BA-420C-86FE-C289FDDC1684}">
      <dgm:prSet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700" dirty="0">
            <a:solidFill>
              <a:schemeClr val="tx1"/>
            </a:solidFill>
            <a:latin typeface="Preeti"/>
            <a:cs typeface="Kalimati" pitchFamily="2"/>
          </a:endParaRPr>
        </a:p>
      </dgm:t>
    </dgm:pt>
    <dgm:pt modelId="{4F5991AD-9C61-43E0-8B1C-E96052AA7C7E}" type="parTrans" cxnId="{3C1726C7-06D9-46F8-8A05-52368B040E0F}">
      <dgm:prSet/>
      <dgm:spPr/>
      <dgm:t>
        <a:bodyPr/>
        <a:lstStyle/>
        <a:p>
          <a:endParaRPr lang="en-US"/>
        </a:p>
      </dgm:t>
    </dgm:pt>
    <dgm:pt modelId="{926AF265-E364-4B0F-B311-6A97E1220501}" type="sibTrans" cxnId="{3C1726C7-06D9-46F8-8A05-52368B040E0F}">
      <dgm:prSet/>
      <dgm:spPr/>
      <dgm:t>
        <a:bodyPr/>
        <a:lstStyle/>
        <a:p>
          <a:endParaRPr lang="en-US"/>
        </a:p>
      </dgm:t>
    </dgm:pt>
    <dgm:pt modelId="{D32BF3FA-B85C-43E6-B119-37C4CC391962}" type="pres">
      <dgm:prSet presAssocID="{421E1D47-978F-46C9-B5BC-1B0CABA94E9E}" presName="linearFlow" presStyleCnt="0">
        <dgm:presLayoutVars>
          <dgm:dir/>
          <dgm:animLvl val="lvl"/>
          <dgm:resizeHandles/>
        </dgm:presLayoutVars>
      </dgm:prSet>
      <dgm:spPr/>
    </dgm:pt>
    <dgm:pt modelId="{347D547A-EBE4-470A-85C7-56903FBA1836}" type="pres">
      <dgm:prSet presAssocID="{18EF9D06-C0CC-413E-90D8-7F5156DF17EF}" presName="compositeNode" presStyleCnt="0">
        <dgm:presLayoutVars>
          <dgm:bulletEnabled val="1"/>
        </dgm:presLayoutVars>
      </dgm:prSet>
      <dgm:spPr/>
    </dgm:pt>
    <dgm:pt modelId="{B39B636C-5AD6-483B-B607-A812B72A7A59}" type="pres">
      <dgm:prSet presAssocID="{18EF9D06-C0CC-413E-90D8-7F5156DF17EF}" presName="imag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C2E1C94D-7EA9-4A91-AD5A-15432635246B}" type="pres">
      <dgm:prSet presAssocID="{18EF9D06-C0CC-413E-90D8-7F5156DF17EF}" presName="childNode" presStyleLbl="node1" presStyleIdx="0" presStyleCnt="3" custScaleX="195181">
        <dgm:presLayoutVars>
          <dgm:bulletEnabled val="1"/>
        </dgm:presLayoutVars>
      </dgm:prSet>
      <dgm:spPr/>
    </dgm:pt>
    <dgm:pt modelId="{7980E68F-3316-479F-A9D7-818E26DF2328}" type="pres">
      <dgm:prSet presAssocID="{18EF9D06-C0CC-413E-90D8-7F5156DF17EF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4D9A8847-2FE6-45D3-BB13-FF9AC792EE46}" type="pres">
      <dgm:prSet presAssocID="{5393A604-823E-4A7C-B264-EF1B9C26F9F7}" presName="sibTrans" presStyleCnt="0"/>
      <dgm:spPr/>
    </dgm:pt>
    <dgm:pt modelId="{FAAE4F74-2F13-4A00-9867-6D2FC6425866}" type="pres">
      <dgm:prSet presAssocID="{571BDC23-17F0-46B5-B592-BA3BF4687799}" presName="compositeNode" presStyleCnt="0">
        <dgm:presLayoutVars>
          <dgm:bulletEnabled val="1"/>
        </dgm:presLayoutVars>
      </dgm:prSet>
      <dgm:spPr/>
    </dgm:pt>
    <dgm:pt modelId="{9AEEEFB3-405A-4624-B4F7-4CBF6A1E8C50}" type="pres">
      <dgm:prSet presAssocID="{571BDC23-17F0-46B5-B592-BA3BF4687799}" presName="image" presStyleLbl="fgImgPlace1" presStyleIdx="1" presStyleCnt="3"/>
      <dgm:spPr/>
    </dgm:pt>
    <dgm:pt modelId="{4A779053-8C68-463F-89EF-95D4011514A6}" type="pres">
      <dgm:prSet presAssocID="{571BDC23-17F0-46B5-B592-BA3BF4687799}" presName="childNode" presStyleLbl="node1" presStyleIdx="1" presStyleCnt="3" custScaleX="233923" custScaleY="102674" custLinFactNeighborX="-1977">
        <dgm:presLayoutVars>
          <dgm:bulletEnabled val="1"/>
        </dgm:presLayoutVars>
      </dgm:prSet>
      <dgm:spPr/>
    </dgm:pt>
    <dgm:pt modelId="{4F6F61EB-BBD3-4414-B5DB-E969C179C3F9}" type="pres">
      <dgm:prSet presAssocID="{571BDC23-17F0-46B5-B592-BA3BF468779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1D99A18-D838-431F-9DF1-A518BA0C47F8}" type="pres">
      <dgm:prSet presAssocID="{98793CF2-FD03-488B-BAE7-78CC3398F8B1}" presName="sibTrans" presStyleCnt="0"/>
      <dgm:spPr/>
    </dgm:pt>
    <dgm:pt modelId="{E03F5C0B-12AC-43D1-BE8C-14DC8C51195F}" type="pres">
      <dgm:prSet presAssocID="{0EF2EA83-44C7-4860-8D65-9915510E0917}" presName="compositeNode" presStyleCnt="0">
        <dgm:presLayoutVars>
          <dgm:bulletEnabled val="1"/>
        </dgm:presLayoutVars>
      </dgm:prSet>
      <dgm:spPr/>
    </dgm:pt>
    <dgm:pt modelId="{8C30B3EA-F731-4A00-92A7-4C1B58C9738B}" type="pres">
      <dgm:prSet presAssocID="{0EF2EA83-44C7-4860-8D65-9915510E0917}" presName="image" presStyleLbl="fgImgPlace1" presStyleIdx="2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8655F5F-950B-4274-9C7C-DB1D64E76E6F}" type="pres">
      <dgm:prSet presAssocID="{0EF2EA83-44C7-4860-8D65-9915510E0917}" presName="childNode" presStyleLbl="node1" presStyleIdx="2" presStyleCnt="3" custScaleX="217478" custScaleY="100565" custLinFactNeighborX="23642" custLinFactNeighborY="-2859">
        <dgm:presLayoutVars>
          <dgm:bulletEnabled val="1"/>
        </dgm:presLayoutVars>
      </dgm:prSet>
      <dgm:spPr/>
    </dgm:pt>
    <dgm:pt modelId="{0D53D81F-0490-4E1D-A29A-A6DBBBF4B852}" type="pres">
      <dgm:prSet presAssocID="{0EF2EA83-44C7-4860-8D65-9915510E0917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854FBB05-8879-4841-A720-31494BB61CB8}" srcId="{421E1D47-978F-46C9-B5BC-1B0CABA94E9E}" destId="{571BDC23-17F0-46B5-B592-BA3BF4687799}" srcOrd="1" destOrd="0" parTransId="{293A38F0-F194-4B8E-B9F6-EC40C01AEA05}" sibTransId="{98793CF2-FD03-488B-BAE7-78CC3398F8B1}"/>
    <dgm:cxn modelId="{E515532B-390E-42E5-AE3B-D39002A2DC0A}" srcId="{571BDC23-17F0-46B5-B592-BA3BF4687799}" destId="{4B410632-BA53-4EF5-B091-79A86C1E836D}" srcOrd="1" destOrd="0" parTransId="{0DEAC46C-28AD-4938-BCE0-5BE9A8AA7684}" sibTransId="{44021E05-336B-4980-BED7-C5455ACC3F39}"/>
    <dgm:cxn modelId="{F1790B2D-BFA8-473B-A69A-463F1E754DD6}" type="presOf" srcId="{4B410632-BA53-4EF5-B091-79A86C1E836D}" destId="{4A779053-8C68-463F-89EF-95D4011514A6}" srcOrd="0" destOrd="1" presId="urn:microsoft.com/office/officeart/2005/8/layout/hList2"/>
    <dgm:cxn modelId="{08302E33-43AA-422A-9981-F4B8110DFF08}" srcId="{571BDC23-17F0-46B5-B592-BA3BF4687799}" destId="{65D5AB9B-EF57-43DB-AB3D-142C9C220C14}" srcOrd="0" destOrd="0" parTransId="{DA54F23B-DE10-4D4A-A1D6-9AB3871F7FB5}" sibTransId="{E9BDD034-6B77-4B53-8A23-EF95EB9030C2}"/>
    <dgm:cxn modelId="{06E4173B-74B5-4585-B377-D054B5AA5372}" type="presOf" srcId="{65D5AB9B-EF57-43DB-AB3D-142C9C220C14}" destId="{4A779053-8C68-463F-89EF-95D4011514A6}" srcOrd="0" destOrd="0" presId="urn:microsoft.com/office/officeart/2005/8/layout/hList2"/>
    <dgm:cxn modelId="{1C9E203F-F655-488E-9A17-BA0739B1107A}" type="presOf" srcId="{18EF9D06-C0CC-413E-90D8-7F5156DF17EF}" destId="{7980E68F-3316-479F-A9D7-818E26DF2328}" srcOrd="0" destOrd="0" presId="urn:microsoft.com/office/officeart/2005/8/layout/hList2"/>
    <dgm:cxn modelId="{0FE1885F-964E-431D-A2BD-C46DF073A6F2}" type="presOf" srcId="{C19D8A08-7D9B-4FBB-9DB0-F4DB0B29BCC2}" destId="{C2E1C94D-7EA9-4A91-AD5A-15432635246B}" srcOrd="0" destOrd="0" presId="urn:microsoft.com/office/officeart/2005/8/layout/hList2"/>
    <dgm:cxn modelId="{B9BF1C80-A196-4392-81F1-1E07BDE5425F}" srcId="{18EF9D06-C0CC-413E-90D8-7F5156DF17EF}" destId="{C19D8A08-7D9B-4FBB-9DB0-F4DB0B29BCC2}" srcOrd="0" destOrd="0" parTransId="{BFA0B4B7-7B6D-4CD6-AAD7-E98EC4445FAD}" sibTransId="{08D35050-5584-4D50-9AAA-C385D2C71703}"/>
    <dgm:cxn modelId="{426F8E88-A3D0-46DE-9C6C-797EF019AA65}" type="presOf" srcId="{0EF2EA83-44C7-4860-8D65-9915510E0917}" destId="{0D53D81F-0490-4E1D-A29A-A6DBBBF4B852}" srcOrd="0" destOrd="0" presId="urn:microsoft.com/office/officeart/2005/8/layout/hList2"/>
    <dgm:cxn modelId="{E7D61697-02FC-4725-A8E8-483118193F51}" type="presOf" srcId="{571BDC23-17F0-46B5-B592-BA3BF4687799}" destId="{4F6F61EB-BBD3-4414-B5DB-E969C179C3F9}" srcOrd="0" destOrd="0" presId="urn:microsoft.com/office/officeart/2005/8/layout/hList2"/>
    <dgm:cxn modelId="{C96526A5-DBAB-4B22-A3B5-3CDE10EF68A0}" srcId="{421E1D47-978F-46C9-B5BC-1B0CABA94E9E}" destId="{18EF9D06-C0CC-413E-90D8-7F5156DF17EF}" srcOrd="0" destOrd="0" parTransId="{FA7A6B5B-38B6-483C-87CF-076DD8B7172F}" sibTransId="{5393A604-823E-4A7C-B264-EF1B9C26F9F7}"/>
    <dgm:cxn modelId="{EF46C9AE-643A-4C6D-A84D-48CFC09EA017}" type="presOf" srcId="{7A70B28C-51BA-420C-86FE-C289FDDC1684}" destId="{E8655F5F-950B-4274-9C7C-DB1D64E76E6F}" srcOrd="0" destOrd="1" presId="urn:microsoft.com/office/officeart/2005/8/layout/hList2"/>
    <dgm:cxn modelId="{D1E5ACBA-86B8-4BB5-AB64-7D55DDE8A0C6}" type="presOf" srcId="{421E1D47-978F-46C9-B5BC-1B0CABA94E9E}" destId="{D32BF3FA-B85C-43E6-B119-37C4CC391962}" srcOrd="0" destOrd="0" presId="urn:microsoft.com/office/officeart/2005/8/layout/hList2"/>
    <dgm:cxn modelId="{3C1726C7-06D9-46F8-8A05-52368B040E0F}" srcId="{0EF2EA83-44C7-4860-8D65-9915510E0917}" destId="{7A70B28C-51BA-420C-86FE-C289FDDC1684}" srcOrd="1" destOrd="0" parTransId="{4F5991AD-9C61-43E0-8B1C-E96052AA7C7E}" sibTransId="{926AF265-E364-4B0F-B311-6A97E1220501}"/>
    <dgm:cxn modelId="{E83D5FD2-8C06-4CD0-A56F-81BC4199C7FF}" srcId="{0EF2EA83-44C7-4860-8D65-9915510E0917}" destId="{58C0BD4B-3818-4F0D-84DF-E77F0D6CD8E3}" srcOrd="0" destOrd="0" parTransId="{BB73616C-02D2-4D93-82A9-9D5BF38586D6}" sibTransId="{8B4E8D69-FA1C-495B-8FC0-566947528E06}"/>
    <dgm:cxn modelId="{88ABCAF0-9CCC-4F73-B292-E64CB873DCE6}" srcId="{421E1D47-978F-46C9-B5BC-1B0CABA94E9E}" destId="{0EF2EA83-44C7-4860-8D65-9915510E0917}" srcOrd="2" destOrd="0" parTransId="{999DFE68-A6FE-45C2-841D-40F25E9B06E7}" sibTransId="{E3186EEA-8D99-4E4D-BA82-3ABCCDBA8D76}"/>
    <dgm:cxn modelId="{9637C5FA-C031-485A-809E-6D41DDCB9FED}" type="presOf" srcId="{58C0BD4B-3818-4F0D-84DF-E77F0D6CD8E3}" destId="{E8655F5F-950B-4274-9C7C-DB1D64E76E6F}" srcOrd="0" destOrd="0" presId="urn:microsoft.com/office/officeart/2005/8/layout/hList2"/>
    <dgm:cxn modelId="{374E1666-BD8B-4DAE-B6C4-E91FD7FD3331}" type="presParOf" srcId="{D32BF3FA-B85C-43E6-B119-37C4CC391962}" destId="{347D547A-EBE4-470A-85C7-56903FBA1836}" srcOrd="0" destOrd="0" presId="urn:microsoft.com/office/officeart/2005/8/layout/hList2"/>
    <dgm:cxn modelId="{9DED2E68-4805-4F92-B30E-96EA8E64CF44}" type="presParOf" srcId="{347D547A-EBE4-470A-85C7-56903FBA1836}" destId="{B39B636C-5AD6-483B-B607-A812B72A7A59}" srcOrd="0" destOrd="0" presId="urn:microsoft.com/office/officeart/2005/8/layout/hList2"/>
    <dgm:cxn modelId="{2D4469AC-D820-4668-8704-606D5B7BEB84}" type="presParOf" srcId="{347D547A-EBE4-470A-85C7-56903FBA1836}" destId="{C2E1C94D-7EA9-4A91-AD5A-15432635246B}" srcOrd="1" destOrd="0" presId="urn:microsoft.com/office/officeart/2005/8/layout/hList2"/>
    <dgm:cxn modelId="{3D5E5853-9143-4E72-B6AD-81630D3BF1F1}" type="presParOf" srcId="{347D547A-EBE4-470A-85C7-56903FBA1836}" destId="{7980E68F-3316-479F-A9D7-818E26DF2328}" srcOrd="2" destOrd="0" presId="urn:microsoft.com/office/officeart/2005/8/layout/hList2"/>
    <dgm:cxn modelId="{41A285F5-3651-41D4-8435-45E99A42CF34}" type="presParOf" srcId="{D32BF3FA-B85C-43E6-B119-37C4CC391962}" destId="{4D9A8847-2FE6-45D3-BB13-FF9AC792EE46}" srcOrd="1" destOrd="0" presId="urn:microsoft.com/office/officeart/2005/8/layout/hList2"/>
    <dgm:cxn modelId="{8CA2CF32-B3B5-4175-B3A7-4E68DAD314F3}" type="presParOf" srcId="{D32BF3FA-B85C-43E6-B119-37C4CC391962}" destId="{FAAE4F74-2F13-4A00-9867-6D2FC6425866}" srcOrd="2" destOrd="0" presId="urn:microsoft.com/office/officeart/2005/8/layout/hList2"/>
    <dgm:cxn modelId="{22C01B0F-531A-46B3-A4E8-6FB844EB06A1}" type="presParOf" srcId="{FAAE4F74-2F13-4A00-9867-6D2FC6425866}" destId="{9AEEEFB3-405A-4624-B4F7-4CBF6A1E8C50}" srcOrd="0" destOrd="0" presId="urn:microsoft.com/office/officeart/2005/8/layout/hList2"/>
    <dgm:cxn modelId="{EE0FBE2E-1B61-43CB-919B-2B3DACBA4618}" type="presParOf" srcId="{FAAE4F74-2F13-4A00-9867-6D2FC6425866}" destId="{4A779053-8C68-463F-89EF-95D4011514A6}" srcOrd="1" destOrd="0" presId="urn:microsoft.com/office/officeart/2005/8/layout/hList2"/>
    <dgm:cxn modelId="{F0537B88-E3CA-41BC-9D5D-B803C4E6B78C}" type="presParOf" srcId="{FAAE4F74-2F13-4A00-9867-6D2FC6425866}" destId="{4F6F61EB-BBD3-4414-B5DB-E969C179C3F9}" srcOrd="2" destOrd="0" presId="urn:microsoft.com/office/officeart/2005/8/layout/hList2"/>
    <dgm:cxn modelId="{88275E45-DC34-4322-ACF8-6F48FDCA8B47}" type="presParOf" srcId="{D32BF3FA-B85C-43E6-B119-37C4CC391962}" destId="{F1D99A18-D838-431F-9DF1-A518BA0C47F8}" srcOrd="3" destOrd="0" presId="urn:microsoft.com/office/officeart/2005/8/layout/hList2"/>
    <dgm:cxn modelId="{7E7170C4-A88A-4F79-AB9D-67F610135112}" type="presParOf" srcId="{D32BF3FA-B85C-43E6-B119-37C4CC391962}" destId="{E03F5C0B-12AC-43D1-BE8C-14DC8C51195F}" srcOrd="4" destOrd="0" presId="urn:microsoft.com/office/officeart/2005/8/layout/hList2"/>
    <dgm:cxn modelId="{B8D365FE-30D0-481E-82DF-E2770D4B3836}" type="presParOf" srcId="{E03F5C0B-12AC-43D1-BE8C-14DC8C51195F}" destId="{8C30B3EA-F731-4A00-92A7-4C1B58C9738B}" srcOrd="0" destOrd="0" presId="urn:microsoft.com/office/officeart/2005/8/layout/hList2"/>
    <dgm:cxn modelId="{4D22D80B-A191-455D-86A0-B6EC6A740A67}" type="presParOf" srcId="{E03F5C0B-12AC-43D1-BE8C-14DC8C51195F}" destId="{E8655F5F-950B-4274-9C7C-DB1D64E76E6F}" srcOrd="1" destOrd="0" presId="urn:microsoft.com/office/officeart/2005/8/layout/hList2"/>
    <dgm:cxn modelId="{D7AFD50E-99AC-41AC-9F2B-B36DFABE226A}" type="presParOf" srcId="{E03F5C0B-12AC-43D1-BE8C-14DC8C51195F}" destId="{0D53D81F-0490-4E1D-A29A-A6DBBBF4B85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1E1D47-978F-46C9-B5BC-1B0CABA94E9E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D5AB9B-EF57-43DB-AB3D-142C9C220C14}">
      <dgm:prSet phldrT="[Text]" custT="1"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को राम्रोसँग अध्ययन गरीसकेपछि कुन स्थानबाट काम शुरू गर्दा सबै घरपरिवार र ब्यक्तिहरूको गणना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कोही नछुट्ने तथा कोही नदोहोरिने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गरी सम्पन्न गर्न सकिन्छ भन्ने टुङ्गो लगाउने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DA54F23B-DE10-4D4A-A1D6-9AB3871F7FB5}" type="parTrans" cxnId="{08302E33-43AA-422A-9981-F4B8110DFF08}">
      <dgm:prSet/>
      <dgm:spPr/>
      <dgm:t>
        <a:bodyPr/>
        <a:lstStyle/>
        <a:p>
          <a:endParaRPr lang="en-US" sz="2400"/>
        </a:p>
      </dgm:t>
    </dgm:pt>
    <dgm:pt modelId="{E9BDD034-6B77-4B53-8A23-EF95EB9030C2}" type="sibTrans" cxnId="{08302E33-43AA-422A-9981-F4B8110DFF08}">
      <dgm:prSet/>
      <dgm:spPr/>
      <dgm:t>
        <a:bodyPr/>
        <a:lstStyle/>
        <a:p>
          <a:endParaRPr lang="en-US" sz="2400"/>
        </a:p>
      </dgm:t>
    </dgm:pt>
    <dgm:pt modelId="{571BDC23-17F0-46B5-B592-BA3BF4687799}">
      <dgm:prSet phldrT="[Text]" phldr="1" custT="1"/>
      <dgm:spPr/>
      <dgm:t>
        <a:bodyPr/>
        <a:lstStyle/>
        <a:p>
          <a:endParaRPr lang="en-US" sz="2400" dirty="0"/>
        </a:p>
      </dgm:t>
    </dgm:pt>
    <dgm:pt modelId="{98793CF2-FD03-488B-BAE7-78CC3398F8B1}" type="sibTrans" cxnId="{854FBB05-8879-4841-A720-31494BB61CB8}">
      <dgm:prSet/>
      <dgm:spPr/>
      <dgm:t>
        <a:bodyPr/>
        <a:lstStyle/>
        <a:p>
          <a:endParaRPr lang="en-US" sz="2400"/>
        </a:p>
      </dgm:t>
    </dgm:pt>
    <dgm:pt modelId="{293A38F0-F194-4B8E-B9F6-EC40C01AEA05}" type="parTrans" cxnId="{854FBB05-8879-4841-A720-31494BB61CB8}">
      <dgm:prSet/>
      <dgm:spPr/>
      <dgm:t>
        <a:bodyPr/>
        <a:lstStyle/>
        <a:p>
          <a:endParaRPr lang="en-US" sz="2400"/>
        </a:p>
      </dgm:t>
    </dgm:pt>
    <dgm:pt modelId="{18EF9D06-C0CC-413E-90D8-7F5156DF17EF}">
      <dgm:prSet phldrT="[Text]" phldr="1" custT="1"/>
      <dgm:spPr/>
      <dgm:t>
        <a:bodyPr/>
        <a:lstStyle/>
        <a:p>
          <a:endParaRPr lang="en-US" sz="2400" dirty="0"/>
        </a:p>
      </dgm:t>
    </dgm:pt>
    <dgm:pt modelId="{5393A604-823E-4A7C-B264-EF1B9C26F9F7}" type="sibTrans" cxnId="{C96526A5-DBAB-4B22-A3B5-3CDE10EF68A0}">
      <dgm:prSet/>
      <dgm:spPr/>
      <dgm:t>
        <a:bodyPr/>
        <a:lstStyle/>
        <a:p>
          <a:endParaRPr lang="en-US" sz="2400"/>
        </a:p>
      </dgm:t>
    </dgm:pt>
    <dgm:pt modelId="{FA7A6B5B-38B6-483C-87CF-076DD8B7172F}" type="parTrans" cxnId="{C96526A5-DBAB-4B22-A3B5-3CDE10EF68A0}">
      <dgm:prSet/>
      <dgm:spPr/>
      <dgm:t>
        <a:bodyPr/>
        <a:lstStyle/>
        <a:p>
          <a:endParaRPr lang="en-US" sz="2400"/>
        </a:p>
      </dgm:t>
    </dgm:pt>
    <dgm:pt modelId="{C19D8A08-7D9B-4FBB-9DB0-F4DB0B29BCC2}">
      <dgm:prSet phldrT="[Text]" custT="1"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आफ्नो स्थिति निर्धारण भइसकेपछि 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मा देखाइएको गन्तव्य स्थानसम्म पुग्न कुन बाटो र कुन ठाउँ भएर जानुपर्छ अध्ययन गरी सोही अनुसार भ्रमण गर्ने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08D35050-5584-4D50-9AAA-C385D2C71703}" type="sibTrans" cxnId="{B9BF1C80-A196-4392-81F1-1E07BDE5425F}">
      <dgm:prSet/>
      <dgm:spPr/>
      <dgm:t>
        <a:bodyPr/>
        <a:lstStyle/>
        <a:p>
          <a:endParaRPr lang="en-US" sz="2400"/>
        </a:p>
      </dgm:t>
    </dgm:pt>
    <dgm:pt modelId="{BFA0B4B7-7B6D-4CD6-AAD7-E98EC4445FAD}" type="parTrans" cxnId="{B9BF1C80-A196-4392-81F1-1E07BDE5425F}">
      <dgm:prSet/>
      <dgm:spPr/>
      <dgm:t>
        <a:bodyPr/>
        <a:lstStyle/>
        <a:p>
          <a:endParaRPr lang="en-US" sz="2400"/>
        </a:p>
      </dgm:t>
    </dgm:pt>
    <dgm:pt modelId="{D32BF3FA-B85C-43E6-B119-37C4CC391962}" type="pres">
      <dgm:prSet presAssocID="{421E1D47-978F-46C9-B5BC-1B0CABA94E9E}" presName="linearFlow" presStyleCnt="0">
        <dgm:presLayoutVars>
          <dgm:dir/>
          <dgm:animLvl val="lvl"/>
          <dgm:resizeHandles/>
        </dgm:presLayoutVars>
      </dgm:prSet>
      <dgm:spPr/>
    </dgm:pt>
    <dgm:pt modelId="{347D547A-EBE4-470A-85C7-56903FBA1836}" type="pres">
      <dgm:prSet presAssocID="{18EF9D06-C0CC-413E-90D8-7F5156DF17EF}" presName="compositeNode" presStyleCnt="0">
        <dgm:presLayoutVars>
          <dgm:bulletEnabled val="1"/>
        </dgm:presLayoutVars>
      </dgm:prSet>
      <dgm:spPr/>
    </dgm:pt>
    <dgm:pt modelId="{B39B636C-5AD6-483B-B607-A812B72A7A59}" type="pres">
      <dgm:prSet presAssocID="{18EF9D06-C0CC-413E-90D8-7F5156DF17EF}" presName="image" presStyleLbl="fgImgPlace1" presStyleIdx="0" presStyleCnt="2" custLinFactNeighborX="-2825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C2E1C94D-7EA9-4A91-AD5A-15432635246B}" type="pres">
      <dgm:prSet presAssocID="{18EF9D06-C0CC-413E-90D8-7F5156DF17EF}" presName="childNode" presStyleLbl="node1" presStyleIdx="0" presStyleCnt="2" custScaleX="195181" custLinFactNeighborX="5056" custLinFactNeighborY="585">
        <dgm:presLayoutVars>
          <dgm:bulletEnabled val="1"/>
        </dgm:presLayoutVars>
      </dgm:prSet>
      <dgm:spPr/>
    </dgm:pt>
    <dgm:pt modelId="{7980E68F-3316-479F-A9D7-818E26DF2328}" type="pres">
      <dgm:prSet presAssocID="{18EF9D06-C0CC-413E-90D8-7F5156DF17EF}" presName="parentNode" presStyleLbl="revTx" presStyleIdx="0" presStyleCnt="2" custLinFactX="300000" custLinFactNeighborX="389362" custLinFactNeighborY="3310">
        <dgm:presLayoutVars>
          <dgm:chMax val="0"/>
          <dgm:bulletEnabled val="1"/>
        </dgm:presLayoutVars>
      </dgm:prSet>
      <dgm:spPr/>
    </dgm:pt>
    <dgm:pt modelId="{4D9A8847-2FE6-45D3-BB13-FF9AC792EE46}" type="pres">
      <dgm:prSet presAssocID="{5393A604-823E-4A7C-B264-EF1B9C26F9F7}" presName="sibTrans" presStyleCnt="0"/>
      <dgm:spPr/>
    </dgm:pt>
    <dgm:pt modelId="{FAAE4F74-2F13-4A00-9867-6D2FC6425866}" type="pres">
      <dgm:prSet presAssocID="{571BDC23-17F0-46B5-B592-BA3BF4687799}" presName="compositeNode" presStyleCnt="0">
        <dgm:presLayoutVars>
          <dgm:bulletEnabled val="1"/>
        </dgm:presLayoutVars>
      </dgm:prSet>
      <dgm:spPr/>
    </dgm:pt>
    <dgm:pt modelId="{9AEEEFB3-405A-4624-B4F7-4CBF6A1E8C50}" type="pres">
      <dgm:prSet presAssocID="{571BDC23-17F0-46B5-B592-BA3BF4687799}" presName="image" presStyleLbl="fgImgPlace1" presStyleIdx="1" presStyleCnt="2" custLinFactNeighborX="-3812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4A779053-8C68-463F-89EF-95D4011514A6}" type="pres">
      <dgm:prSet presAssocID="{571BDC23-17F0-46B5-B592-BA3BF4687799}" presName="childNode" presStyleLbl="node1" presStyleIdx="1" presStyleCnt="2" custScaleX="195181" custLinFactNeighborX="-4957">
        <dgm:presLayoutVars>
          <dgm:bulletEnabled val="1"/>
        </dgm:presLayoutVars>
      </dgm:prSet>
      <dgm:spPr/>
    </dgm:pt>
    <dgm:pt modelId="{4F6F61EB-BBD3-4414-B5DB-E969C179C3F9}" type="pres">
      <dgm:prSet presAssocID="{571BDC23-17F0-46B5-B592-BA3BF4687799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854FBB05-8879-4841-A720-31494BB61CB8}" srcId="{421E1D47-978F-46C9-B5BC-1B0CABA94E9E}" destId="{571BDC23-17F0-46B5-B592-BA3BF4687799}" srcOrd="1" destOrd="0" parTransId="{293A38F0-F194-4B8E-B9F6-EC40C01AEA05}" sibTransId="{98793CF2-FD03-488B-BAE7-78CC3398F8B1}"/>
    <dgm:cxn modelId="{8049820B-94B4-4E16-98BA-61935A563281}" type="presOf" srcId="{C19D8A08-7D9B-4FBB-9DB0-F4DB0B29BCC2}" destId="{C2E1C94D-7EA9-4A91-AD5A-15432635246B}" srcOrd="0" destOrd="0" presId="urn:microsoft.com/office/officeart/2005/8/layout/hList2"/>
    <dgm:cxn modelId="{08302E33-43AA-422A-9981-F4B8110DFF08}" srcId="{571BDC23-17F0-46B5-B592-BA3BF4687799}" destId="{65D5AB9B-EF57-43DB-AB3D-142C9C220C14}" srcOrd="0" destOrd="0" parTransId="{DA54F23B-DE10-4D4A-A1D6-9AB3871F7FB5}" sibTransId="{E9BDD034-6B77-4B53-8A23-EF95EB9030C2}"/>
    <dgm:cxn modelId="{B9BF1C80-A196-4392-81F1-1E07BDE5425F}" srcId="{18EF9D06-C0CC-413E-90D8-7F5156DF17EF}" destId="{C19D8A08-7D9B-4FBB-9DB0-F4DB0B29BCC2}" srcOrd="0" destOrd="0" parTransId="{BFA0B4B7-7B6D-4CD6-AAD7-E98EC4445FAD}" sibTransId="{08D35050-5584-4D50-9AAA-C385D2C71703}"/>
    <dgm:cxn modelId="{5477F38B-7DBC-4AB5-9EE9-F3540A8B4BA7}" type="presOf" srcId="{65D5AB9B-EF57-43DB-AB3D-142C9C220C14}" destId="{4A779053-8C68-463F-89EF-95D4011514A6}" srcOrd="0" destOrd="0" presId="urn:microsoft.com/office/officeart/2005/8/layout/hList2"/>
    <dgm:cxn modelId="{C96526A5-DBAB-4B22-A3B5-3CDE10EF68A0}" srcId="{421E1D47-978F-46C9-B5BC-1B0CABA94E9E}" destId="{18EF9D06-C0CC-413E-90D8-7F5156DF17EF}" srcOrd="0" destOrd="0" parTransId="{FA7A6B5B-38B6-483C-87CF-076DD8B7172F}" sibTransId="{5393A604-823E-4A7C-B264-EF1B9C26F9F7}"/>
    <dgm:cxn modelId="{9ECCCDB5-3739-46B2-A37D-60E5649FBD14}" type="presOf" srcId="{421E1D47-978F-46C9-B5BC-1B0CABA94E9E}" destId="{D32BF3FA-B85C-43E6-B119-37C4CC391962}" srcOrd="0" destOrd="0" presId="urn:microsoft.com/office/officeart/2005/8/layout/hList2"/>
    <dgm:cxn modelId="{BB3DB9D2-80FB-4B3D-A8C5-447209354732}" type="presOf" srcId="{571BDC23-17F0-46B5-B592-BA3BF4687799}" destId="{4F6F61EB-BBD3-4414-B5DB-E969C179C3F9}" srcOrd="0" destOrd="0" presId="urn:microsoft.com/office/officeart/2005/8/layout/hList2"/>
    <dgm:cxn modelId="{9EC81EDA-02B1-479D-BBA8-5693C6C8C221}" type="presOf" srcId="{18EF9D06-C0CC-413E-90D8-7F5156DF17EF}" destId="{7980E68F-3316-479F-A9D7-818E26DF2328}" srcOrd="0" destOrd="0" presId="urn:microsoft.com/office/officeart/2005/8/layout/hList2"/>
    <dgm:cxn modelId="{459C7992-8D2B-4CF5-B2D5-E97942A1C7B2}" type="presParOf" srcId="{D32BF3FA-B85C-43E6-B119-37C4CC391962}" destId="{347D547A-EBE4-470A-85C7-56903FBA1836}" srcOrd="0" destOrd="0" presId="urn:microsoft.com/office/officeart/2005/8/layout/hList2"/>
    <dgm:cxn modelId="{0BDB6F86-A107-4609-A362-4BF46E806E98}" type="presParOf" srcId="{347D547A-EBE4-470A-85C7-56903FBA1836}" destId="{B39B636C-5AD6-483B-B607-A812B72A7A59}" srcOrd="0" destOrd="0" presId="urn:microsoft.com/office/officeart/2005/8/layout/hList2"/>
    <dgm:cxn modelId="{EC1B7956-7A3F-472A-A1FD-FEB359A5642B}" type="presParOf" srcId="{347D547A-EBE4-470A-85C7-56903FBA1836}" destId="{C2E1C94D-7EA9-4A91-AD5A-15432635246B}" srcOrd="1" destOrd="0" presId="urn:microsoft.com/office/officeart/2005/8/layout/hList2"/>
    <dgm:cxn modelId="{14A55BCB-14F5-4DBD-8CAF-E17A3CB46538}" type="presParOf" srcId="{347D547A-EBE4-470A-85C7-56903FBA1836}" destId="{7980E68F-3316-479F-A9D7-818E26DF2328}" srcOrd="2" destOrd="0" presId="urn:microsoft.com/office/officeart/2005/8/layout/hList2"/>
    <dgm:cxn modelId="{2363D4AD-2835-4999-B146-32BE2C9FF6C7}" type="presParOf" srcId="{D32BF3FA-B85C-43E6-B119-37C4CC391962}" destId="{4D9A8847-2FE6-45D3-BB13-FF9AC792EE46}" srcOrd="1" destOrd="0" presId="urn:microsoft.com/office/officeart/2005/8/layout/hList2"/>
    <dgm:cxn modelId="{CBE148EE-B679-4392-A361-D82F0B6A038C}" type="presParOf" srcId="{D32BF3FA-B85C-43E6-B119-37C4CC391962}" destId="{FAAE4F74-2F13-4A00-9867-6D2FC6425866}" srcOrd="2" destOrd="0" presId="urn:microsoft.com/office/officeart/2005/8/layout/hList2"/>
    <dgm:cxn modelId="{D6E494AC-5CA5-4308-84D0-72D91EDA4229}" type="presParOf" srcId="{FAAE4F74-2F13-4A00-9867-6D2FC6425866}" destId="{9AEEEFB3-405A-4624-B4F7-4CBF6A1E8C50}" srcOrd="0" destOrd="0" presId="urn:microsoft.com/office/officeart/2005/8/layout/hList2"/>
    <dgm:cxn modelId="{DABAF8B3-F380-44C9-8D89-F48E7AA6684C}" type="presParOf" srcId="{FAAE4F74-2F13-4A00-9867-6D2FC6425866}" destId="{4A779053-8C68-463F-89EF-95D4011514A6}" srcOrd="1" destOrd="0" presId="urn:microsoft.com/office/officeart/2005/8/layout/hList2"/>
    <dgm:cxn modelId="{A4CD6B48-6A19-4D23-84C4-ED9F00A8CA99}" type="presParOf" srcId="{FAAE4F74-2F13-4A00-9867-6D2FC6425866}" destId="{4F6F61EB-BBD3-4414-B5DB-E969C179C3F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5F719-0F78-47EA-9A2A-F358F55E3498}">
      <dsp:nvSpPr>
        <dsp:cNvPr id="0" name=""/>
        <dsp:cNvSpPr/>
      </dsp:nvSpPr>
      <dsp:spPr>
        <a:xfrm>
          <a:off x="0" y="689831"/>
          <a:ext cx="7467046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4A970-9A1B-4F52-80D2-D1CFABAD1678}">
      <dsp:nvSpPr>
        <dsp:cNvPr id="0" name=""/>
        <dsp:cNvSpPr/>
      </dsp:nvSpPr>
      <dsp:spPr>
        <a:xfrm>
          <a:off x="104189" y="232092"/>
          <a:ext cx="7109729" cy="129888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66" tIns="0" rIns="19756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साधारणतया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जमिनमा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भएका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विभिन्न वस्तु, आकृति</a:t>
          </a:r>
          <a:r>
            <a:rPr lang="en-US" sz="2400" kern="12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वा</a:t>
          </a:r>
          <a:r>
            <a:rPr lang="en-US" sz="2400" kern="12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भौगोलिक सीमानाहरु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लाई निश्चित मापदण्ड बमोजिमका संकेतहरुको प्रयोग गरी 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मा देखाइएको हुन्छ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167595" y="295498"/>
        <a:ext cx="6982917" cy="1172068"/>
      </dsp:txXfrm>
    </dsp:sp>
    <dsp:sp modelId="{9F73D20B-AA51-4371-9A64-5099C5B5FDCE}">
      <dsp:nvSpPr>
        <dsp:cNvPr id="0" name=""/>
        <dsp:cNvSpPr/>
      </dsp:nvSpPr>
      <dsp:spPr>
        <a:xfrm>
          <a:off x="0" y="3229628"/>
          <a:ext cx="7467046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661262-C332-4C5C-93AE-937F709931C9}">
      <dsp:nvSpPr>
        <dsp:cNvPr id="0" name=""/>
        <dsp:cNvSpPr/>
      </dsp:nvSpPr>
      <dsp:spPr>
        <a:xfrm>
          <a:off x="0" y="2195110"/>
          <a:ext cx="7098608" cy="1842837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66" tIns="0" rIns="19756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गणना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क्षेत्रभित्र रहेका संस्थागत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आवास जस्तै </a:t>
          </a:r>
          <a:r>
            <a:rPr lang="en-US" sz="2400" kern="1200" dirty="0">
              <a:solidFill>
                <a:schemeClr val="tx1"/>
              </a:solidFill>
              <a:latin typeface="Preeti"/>
              <a:ea typeface="Calibri"/>
              <a:cs typeface="Angsana New"/>
            </a:rPr>
            <a:t>M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 छात्रावास, संयुक्त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आवास, सेना र प्रहरीको व्यारेक आदि संरचनाहरूलाई छुट्टै बहुभुज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(Polygon)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 ले जनाई सो को नाम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दिइएको छ । 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89960" y="2285070"/>
        <a:ext cx="6918688" cy="1662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0E68F-3316-479F-A9D7-818E26DF2328}">
      <dsp:nvSpPr>
        <dsp:cNvPr id="0" name=""/>
        <dsp:cNvSpPr/>
      </dsp:nvSpPr>
      <dsp:spPr>
        <a:xfrm rot="16200000">
          <a:off x="-380627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-380627" y="2079652"/>
        <a:ext cx="3203798" cy="295958"/>
      </dsp:txXfrm>
    </dsp:sp>
    <dsp:sp modelId="{C2E1C94D-7EA9-4A91-AD5A-15432635246B}">
      <dsp:nvSpPr>
        <dsp:cNvPr id="0" name=""/>
        <dsp:cNvSpPr/>
      </dsp:nvSpPr>
      <dsp:spPr>
        <a:xfrm>
          <a:off x="667678" y="625733"/>
          <a:ext cx="2877334" cy="320379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को सिरान (माथि) तर्फको भागलाई उत्तर दिशातर्फ फर्काएर सही अभिमुख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667678" y="625733"/>
        <a:ext cx="2877334" cy="3203798"/>
      </dsp:txXfrm>
    </dsp:sp>
    <dsp:sp modelId="{B39B636C-5AD6-483B-B607-A812B72A7A59}">
      <dsp:nvSpPr>
        <dsp:cNvPr id="0" name=""/>
        <dsp:cNvSpPr/>
      </dsp:nvSpPr>
      <dsp:spPr>
        <a:xfrm>
          <a:off x="1073292" y="235067"/>
          <a:ext cx="591917" cy="59191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F61EB-BBD3-4414-B5DB-E969C179C3F9}">
      <dsp:nvSpPr>
        <dsp:cNvPr id="0" name=""/>
        <dsp:cNvSpPr/>
      </dsp:nvSpPr>
      <dsp:spPr>
        <a:xfrm rot="16200000">
          <a:off x="3177298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177298" y="2079652"/>
        <a:ext cx="3203798" cy="295958"/>
      </dsp:txXfrm>
    </dsp:sp>
    <dsp:sp modelId="{4A779053-8C68-463F-89EF-95D4011514A6}">
      <dsp:nvSpPr>
        <dsp:cNvPr id="0" name=""/>
        <dsp:cNvSpPr/>
      </dsp:nvSpPr>
      <dsp:spPr>
        <a:xfrm>
          <a:off x="3910893" y="582898"/>
          <a:ext cx="3448464" cy="328946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जमिनमा रहेका केही स्पष्ट ठाउँ र विशेषताहरू जस्तैः स्कूल, मन्दिर, पुल, सडक आदि हेरी आफ्नो स्थिति निर्धारण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chemeClr val="tx1"/>
            </a:solidFill>
            <a:cs typeface="Kalimati" pitchFamily="2"/>
          </a:endParaRPr>
        </a:p>
      </dsp:txBody>
      <dsp:txXfrm>
        <a:off x="3910893" y="582898"/>
        <a:ext cx="3448464" cy="3289468"/>
      </dsp:txXfrm>
    </dsp:sp>
    <dsp:sp modelId="{9AEEEFB3-405A-4624-B4F7-4CBF6A1E8C50}">
      <dsp:nvSpPr>
        <dsp:cNvPr id="0" name=""/>
        <dsp:cNvSpPr/>
      </dsp:nvSpPr>
      <dsp:spPr>
        <a:xfrm>
          <a:off x="4631218" y="235067"/>
          <a:ext cx="591917" cy="59191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53D81F-0490-4E1D-A29A-A6DBBBF4B852}">
      <dsp:nvSpPr>
        <dsp:cNvPr id="0" name=""/>
        <dsp:cNvSpPr/>
      </dsp:nvSpPr>
      <dsp:spPr>
        <a:xfrm rot="16200000">
          <a:off x="6899573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899573" y="2079652"/>
        <a:ext cx="3203798" cy="295958"/>
      </dsp:txXfrm>
    </dsp:sp>
    <dsp:sp modelId="{E8655F5F-950B-4274-9C7C-DB1D64E76E6F}">
      <dsp:nvSpPr>
        <dsp:cNvPr id="0" name=""/>
        <dsp:cNvSpPr/>
      </dsp:nvSpPr>
      <dsp:spPr>
        <a:xfrm>
          <a:off x="8132056" y="525085"/>
          <a:ext cx="3206034" cy="3221899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नक्शामा आफू रहेको ठाउँ यकिन गरी जमिनको दुरी र दिशा हेरी नजिकका अन्य ठाउँ तथा विशेषताहरू पहिचान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>
            <a:solidFill>
              <a:schemeClr val="tx1"/>
            </a:solidFill>
            <a:latin typeface="Preeti"/>
            <a:cs typeface="Kalimati" pitchFamily="2"/>
          </a:endParaRPr>
        </a:p>
      </dsp:txBody>
      <dsp:txXfrm>
        <a:off x="8132056" y="525085"/>
        <a:ext cx="3206034" cy="3221899"/>
      </dsp:txXfrm>
    </dsp:sp>
    <dsp:sp modelId="{8C30B3EA-F731-4A00-92A7-4C1B58C9738B}">
      <dsp:nvSpPr>
        <dsp:cNvPr id="0" name=""/>
        <dsp:cNvSpPr/>
      </dsp:nvSpPr>
      <dsp:spPr>
        <a:xfrm>
          <a:off x="8353493" y="235067"/>
          <a:ext cx="591917" cy="59191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0E68F-3316-479F-A9D7-818E26DF2328}">
      <dsp:nvSpPr>
        <dsp:cNvPr id="0" name=""/>
        <dsp:cNvSpPr/>
      </dsp:nvSpPr>
      <dsp:spPr>
        <a:xfrm rot="16200000">
          <a:off x="3421207" y="2305131"/>
          <a:ext cx="3300295" cy="501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2725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421207" y="2305131"/>
        <a:ext cx="3300295" cy="501987"/>
      </dsp:txXfrm>
    </dsp:sp>
    <dsp:sp modelId="{C2E1C94D-7EA9-4A91-AD5A-15432635246B}">
      <dsp:nvSpPr>
        <dsp:cNvPr id="0" name=""/>
        <dsp:cNvSpPr/>
      </dsp:nvSpPr>
      <dsp:spPr>
        <a:xfrm>
          <a:off x="798288" y="816045"/>
          <a:ext cx="4880369" cy="3300295"/>
        </a:xfrm>
        <a:prstGeom prst="rect">
          <a:avLst/>
        </a:prstGeom>
        <a:noFill/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4272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आफ्नो स्थिति निर्धारण भइसकेपछि 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मा देखाइएको गन्तव्य स्थानसम्म पुग्न कुन बाटो र कुन ठाउँ भएर जानुपर्छ अध्ययन गरी सोही अनुसार भ्रमण गर्ने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798288" y="816045"/>
        <a:ext cx="4880369" cy="3300295"/>
      </dsp:txXfrm>
    </dsp:sp>
    <dsp:sp modelId="{B39B636C-5AD6-483B-B607-A812B72A7A59}">
      <dsp:nvSpPr>
        <dsp:cNvPr id="0" name=""/>
        <dsp:cNvSpPr/>
      </dsp:nvSpPr>
      <dsp:spPr>
        <a:xfrm>
          <a:off x="1076143" y="134114"/>
          <a:ext cx="1003975" cy="100397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F61EB-BBD3-4414-B5DB-E969C179C3F9}">
      <dsp:nvSpPr>
        <dsp:cNvPr id="0" name=""/>
        <dsp:cNvSpPr/>
      </dsp:nvSpPr>
      <dsp:spPr>
        <a:xfrm rot="16200000">
          <a:off x="5510227" y="2195892"/>
          <a:ext cx="3300295" cy="501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2725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5510227" y="2195892"/>
        <a:ext cx="3300295" cy="501987"/>
      </dsp:txXfrm>
    </dsp:sp>
    <dsp:sp modelId="{4A779053-8C68-463F-89EF-95D4011514A6}">
      <dsp:nvSpPr>
        <dsp:cNvPr id="0" name=""/>
        <dsp:cNvSpPr/>
      </dsp:nvSpPr>
      <dsp:spPr>
        <a:xfrm>
          <a:off x="6097454" y="796738"/>
          <a:ext cx="4880369" cy="3300295"/>
        </a:xfrm>
        <a:prstGeom prst="rect">
          <a:avLst/>
        </a:prstGeom>
        <a:noFill/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4272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को राम्रोसँग अध्ययन गरीसकेपछि कुन स्थानबाट काम शुरू गर्दा सबै घरपरिवार र ब्यक्तिहरूको गणना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कोही नछुट्ने तथा कोही नदोहोरिने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गरी सम्पन्न गर्न सकिन्छ भन्ने टुङ्गो लगाउने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6097454" y="796738"/>
        <a:ext cx="4880369" cy="3300295"/>
      </dsp:txXfrm>
    </dsp:sp>
    <dsp:sp modelId="{9AEEEFB3-405A-4624-B4F7-4CBF6A1E8C50}">
      <dsp:nvSpPr>
        <dsp:cNvPr id="0" name=""/>
        <dsp:cNvSpPr/>
      </dsp:nvSpPr>
      <dsp:spPr>
        <a:xfrm>
          <a:off x="6526585" y="134114"/>
          <a:ext cx="1003975" cy="1003975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7231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7231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r">
              <a:defRPr sz="1200"/>
            </a:lvl1pPr>
          </a:lstStyle>
          <a:p>
            <a:fld id="{9231CA90-4BF0-404B-86AD-78A7104D7BCC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6"/>
            <a:ext cx="3044719" cy="467230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6"/>
            <a:ext cx="3044719" cy="467230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r">
              <a:defRPr sz="1200"/>
            </a:lvl1pPr>
          </a:lstStyle>
          <a:p>
            <a:fld id="{4917A64E-42A8-4644-ADA7-EA265D29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1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7231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7231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54" tIns="46678" rIns="93354" bIns="466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81532"/>
            <a:ext cx="5621020" cy="3666709"/>
          </a:xfrm>
          <a:prstGeom prst="rect">
            <a:avLst/>
          </a:prstGeom>
        </p:spPr>
        <p:txBody>
          <a:bodyPr vert="horz" lIns="93354" tIns="46678" rIns="93354" bIns="4667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6"/>
            <a:ext cx="3044719" cy="467230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6"/>
            <a:ext cx="3044719" cy="467230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77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0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09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8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200904" y="6448301"/>
            <a:ext cx="1991096" cy="4096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628416" y="6377049"/>
            <a:ext cx="1563584" cy="469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52400" y="5610164"/>
            <a:ext cx="7236804" cy="108012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50"/>
              </a:spcAft>
              <a:buNone/>
            </a:pPr>
            <a:r>
              <a:rPr lang="hi-IN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गणना क्षेत्रको पहिचान तथा नक्सा</a:t>
            </a:r>
            <a:endParaRPr lang="en-US" b="1" dirty="0">
              <a:solidFill>
                <a:srgbClr val="002060"/>
              </a:solidFill>
              <a:latin typeface="Ganesh" pitchFamily="2" charset="0"/>
              <a:ea typeface="Calibri"/>
              <a:cs typeface="Kalimati" pitchFamily="2"/>
            </a:endParaRPr>
          </a:p>
          <a:p>
            <a:pPr marL="0" indent="0" algn="ctr">
              <a:spcBef>
                <a:spcPts val="600"/>
              </a:spcBef>
              <a:spcAft>
                <a:spcPts val="50"/>
              </a:spcAft>
              <a:buNone/>
            </a:pPr>
            <a:r>
              <a:rPr lang="hi-IN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अध्ययन र प्रयोग गर्ने तरिका </a:t>
            </a:r>
            <a:endParaRPr lang="en-US" altLang="ko-KR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10" name="Slide Number Placeholder 19"/>
          <p:cNvSpPr txBox="1">
            <a:spLocks/>
          </p:cNvSpPr>
          <p:nvPr/>
        </p:nvSpPr>
        <p:spPr>
          <a:xfrm>
            <a:off x="9484245" y="6517763"/>
            <a:ext cx="2693581" cy="3305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9C7E97-4025-4273-8FB4-725B41F86CEF}"/>
              </a:ext>
            </a:extLst>
          </p:cNvPr>
          <p:cNvSpPr/>
          <p:nvPr/>
        </p:nvSpPr>
        <p:spPr>
          <a:xfrm>
            <a:off x="9179355" y="2682516"/>
            <a:ext cx="2956330" cy="295633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pic>
        <p:nvPicPr>
          <p:cNvPr id="14" name="Picture 2" descr="H:\CBS_Tutorial\PPT Templates\Downloads\village-visit-32-728.jpg">
            <a:extLst>
              <a:ext uri="{FF2B5EF4-FFF2-40B4-BE49-F238E27FC236}">
                <a16:creationId xmlns:a16="http://schemas.microsoft.com/office/drawing/2014/main" id="{11A0EF17-8B4A-4185-8845-28D018F4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588" y="2953752"/>
            <a:ext cx="2833300" cy="25043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1AB1FC-3DC7-4078-B505-3F092B205FF4}"/>
              </a:ext>
            </a:extLst>
          </p:cNvPr>
          <p:cNvCxnSpPr/>
          <p:nvPr/>
        </p:nvCxnSpPr>
        <p:spPr>
          <a:xfrm>
            <a:off x="-13800" y="63138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B42C2D5A-9F3C-4188-84C6-811F0DB0FBDC}"/>
              </a:ext>
            </a:extLst>
          </p:cNvPr>
          <p:cNvSpPr txBox="1">
            <a:spLocks/>
          </p:cNvSpPr>
          <p:nvPr/>
        </p:nvSpPr>
        <p:spPr>
          <a:xfrm>
            <a:off x="0" y="97922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१७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82" y="633303"/>
            <a:ext cx="9011920" cy="564587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0406" y="2476994"/>
            <a:ext cx="829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गणना </a:t>
            </a:r>
            <a:r>
              <a:rPr lang="hi-IN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क्षेत्रको पहिचान</a:t>
            </a:r>
            <a:r>
              <a:rPr lang="en-US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नक्सा अध्ययन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नक्सा प्रयोग गर्ने तरिका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dirty="0"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4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४.१ देखि ४.१३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E76D64-08BC-44BA-B40E-FD42AC5C5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632" y="3019647"/>
            <a:ext cx="3073558" cy="3826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84F217-AD13-4A2F-A3F6-F89973825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869" y="3019647"/>
            <a:ext cx="4564203" cy="25869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FD714B-47A5-45E7-90C8-83DBDC8FC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55" y="3064033"/>
            <a:ext cx="4081097" cy="3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0" y="856183"/>
            <a:ext cx="7983795" cy="453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नक्सा</a:t>
            </a:r>
            <a:r>
              <a:rPr lang="en-US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प्रयोग गर्ने तरिका र व्यवस्थापन</a:t>
            </a:r>
            <a:endParaRPr lang="ko-KR" altLang="en-US" sz="2800" b="1" dirty="0">
              <a:solidFill>
                <a:schemeClr val="tx1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18110" y="1643538"/>
            <a:ext cx="10351770" cy="4722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जनगणनामा गणना क्षेत्रको पहिचान तथा सीमाना अध्यावधिक गर्न</a:t>
            </a:r>
          </a:p>
          <a:p>
            <a:pPr algn="l">
              <a:lnSpc>
                <a:spcPct val="150000"/>
              </a:lnSpc>
            </a:pP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नक्साको प्रयोग गरिन्छ ।</a:t>
            </a:r>
          </a:p>
          <a:p>
            <a:pPr algn="l">
              <a:lnSpc>
                <a:spcPct val="150000"/>
              </a:lnSpc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algn="l">
              <a:lnSpc>
                <a:spcPct val="150000"/>
              </a:lnSpc>
            </a:pPr>
            <a:r>
              <a:rPr lang="hi-I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नक्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</a:t>
            </a:r>
            <a:r>
              <a:rPr lang="hi-I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 सम्बन्धी सामान्य जानकारी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सानो आकारमा निकालिएको पृथ्वीको कुनै पनि क्षेत्रको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indent="344488" algn="l">
              <a:lnSpc>
                <a:spcPct val="150000"/>
              </a:lnSpc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भू–आकृतिलाई नक्शा भनिन्छ 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algn="l"/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नक्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लाई निम्न रुपमा पनि बुझ्न सकिन्छः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342900" indent="-342900" algn="l">
              <a:buFont typeface="Arial" pitchFamily="34" charset="0"/>
              <a:buChar char="•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  <a:tabLst>
                <a:tab pos="169863" algn="l"/>
              </a:tabLst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भौगोलिक सूचनालाई दृश्यात्मक रुपमा सजिलै बुझ्न सकिने साधन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  <a:tabLst>
                <a:tab pos="169863" algn="l"/>
              </a:tabLst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पृथ्वीको सतहको कुनै भागको सानो तथा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 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सरल प्रतिनिधित्व गर्ने सहज साधन ।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</p:txBody>
      </p:sp>
      <p:pic>
        <p:nvPicPr>
          <p:cNvPr id="6" name="Picture 2" descr="H:\CBS_Tutorial\PPT Templates\Downloads\Village mappin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7" r="17372"/>
          <a:stretch/>
        </p:blipFill>
        <p:spPr bwMode="auto">
          <a:xfrm>
            <a:off x="7983795" y="677399"/>
            <a:ext cx="4055806" cy="38447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9445260" y="64725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3849CC1-5D80-453C-A641-64A9681F28F4}"/>
              </a:ext>
            </a:extLst>
          </p:cNvPr>
          <p:cNvSpPr txBox="1">
            <a:spLocks/>
          </p:cNvSpPr>
          <p:nvPr/>
        </p:nvSpPr>
        <p:spPr>
          <a:xfrm>
            <a:off x="2745556" y="748038"/>
            <a:ext cx="6588224" cy="53783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 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3B956-F3A1-4C7F-A77A-DB36683CEF52}"/>
              </a:ext>
            </a:extLst>
          </p:cNvPr>
          <p:cNvSpPr txBox="1"/>
          <p:nvPr/>
        </p:nvSpPr>
        <p:spPr>
          <a:xfrm>
            <a:off x="157734" y="1488686"/>
            <a:ext cx="6094476" cy="353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AutoNum type="hindiNumPeriod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नक्साको स्केल</a:t>
            </a:r>
          </a:p>
          <a:p>
            <a:pPr marL="342900" indent="-342900">
              <a:lnSpc>
                <a:spcPct val="200000"/>
              </a:lnSpc>
              <a:buAutoNum type="hindiNumPeriod"/>
            </a:pPr>
            <a:r>
              <a:rPr lang="ne-NP" sz="2400" dirty="0">
                <a:latin typeface="Ganesh" pitchFamily="2" charset="0"/>
                <a:cs typeface="Kalimati" pitchFamily="2"/>
              </a:rPr>
              <a:t>संकेत चिन्ह</a:t>
            </a:r>
          </a:p>
          <a:p>
            <a:pPr marL="342900" indent="-342900">
              <a:lnSpc>
                <a:spcPct val="200000"/>
              </a:lnSpc>
              <a:buAutoNum type="hindiNumPeriod"/>
            </a:pPr>
            <a:r>
              <a:rPr lang="hi-IN" sz="2400" dirty="0">
                <a:cs typeface="Kalimati" pitchFamily="2"/>
              </a:rPr>
              <a:t>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अभिमुखीकरण</a:t>
            </a:r>
          </a:p>
          <a:p>
            <a:pPr marL="342900" indent="-342900">
              <a:lnSpc>
                <a:spcPct val="20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स्थिति निर्धारण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342900" indent="-342900">
              <a:lnSpc>
                <a:spcPct val="200000"/>
              </a:lnSpc>
              <a:buAutoNum type="hindiNumPeriod"/>
            </a:pPr>
            <a:endParaRPr lang="ne-NP" sz="18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8C5EBD-26CF-4591-9AA5-5C2E868954E0}"/>
              </a:ext>
            </a:extLst>
          </p:cNvPr>
          <p:cNvGrpSpPr/>
          <p:nvPr/>
        </p:nvGrpSpPr>
        <p:grpSpPr>
          <a:xfrm>
            <a:off x="3274828" y="1285875"/>
            <a:ext cx="8795252" cy="5550408"/>
            <a:chOff x="3274828" y="1285875"/>
            <a:chExt cx="8795252" cy="555040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E3337D-85E5-4F9F-ABBD-E5840FB64B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4" t="8186" r="41981" b="599"/>
            <a:stretch/>
          </p:blipFill>
          <p:spPr>
            <a:xfrm>
              <a:off x="5967180" y="1285875"/>
              <a:ext cx="4905036" cy="5550408"/>
            </a:xfrm>
            <a:prstGeom prst="rect">
              <a:avLst/>
            </a:prstGeom>
          </p:spPr>
        </p:pic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EF74AB69-FCD3-464A-B73C-9BF4E2576B1E}"/>
                </a:ext>
              </a:extLst>
            </p:cNvPr>
            <p:cNvSpPr/>
            <p:nvPr/>
          </p:nvSpPr>
          <p:spPr>
            <a:xfrm>
              <a:off x="3274828" y="5894832"/>
              <a:ext cx="2301086" cy="652272"/>
            </a:xfrm>
            <a:prstGeom prst="wedgeRoundRectCallout">
              <a:avLst>
                <a:gd name="adj1" fmla="val 78132"/>
                <a:gd name="adj2" fmla="val 33159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800" dirty="0"/>
                <a:t>स्केल</a:t>
              </a:r>
              <a:endParaRPr lang="en-US" sz="2800" dirty="0"/>
            </a:p>
          </p:txBody>
        </p:sp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43550C58-4705-4F24-9724-E2F6E5B186CE}"/>
                </a:ext>
              </a:extLst>
            </p:cNvPr>
            <p:cNvSpPr/>
            <p:nvPr/>
          </p:nvSpPr>
          <p:spPr>
            <a:xfrm>
              <a:off x="10981944" y="5475641"/>
              <a:ext cx="1088136" cy="778855"/>
            </a:xfrm>
            <a:prstGeom prst="wedgeRoundRectCallout">
              <a:avLst>
                <a:gd name="adj1" fmla="val -85635"/>
                <a:gd name="adj2" fmla="val 78617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000" dirty="0"/>
                <a:t>संकेत चिन्ह</a:t>
              </a:r>
              <a:endParaRPr lang="en-US" sz="2000" dirty="0"/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8177D3F3-DB78-4FFD-BD91-4588E773C877}"/>
                </a:ext>
              </a:extLst>
            </p:cNvPr>
            <p:cNvSpPr/>
            <p:nvPr/>
          </p:nvSpPr>
          <p:spPr>
            <a:xfrm>
              <a:off x="10922508" y="1382359"/>
              <a:ext cx="1147572" cy="690988"/>
            </a:xfrm>
            <a:prstGeom prst="wedgeRoundRectCallout">
              <a:avLst>
                <a:gd name="adj1" fmla="val -112057"/>
                <a:gd name="adj2" fmla="val 7045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North Arrow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73A621-3322-475F-A07E-AC3B78ACC1D3}"/>
              </a:ext>
            </a:extLst>
          </p:cNvPr>
          <p:cNvCxnSpPr/>
          <p:nvPr/>
        </p:nvCxnSpPr>
        <p:spPr>
          <a:xfrm>
            <a:off x="-13800" y="63138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60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-13800" y="63138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2"/>
          <p:cNvSpPr txBox="1">
            <a:spLocks/>
          </p:cNvSpPr>
          <p:nvPr/>
        </p:nvSpPr>
        <p:spPr>
          <a:xfrm>
            <a:off x="2745556" y="748038"/>
            <a:ext cx="6588224" cy="53783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 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2797" y="1320799"/>
            <a:ext cx="10723525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१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.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नक्साको स्केल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68971" y="2379614"/>
            <a:ext cx="5796997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उदाहरणको लागि तल देखाइएको स्केलबारमा एक एकाई बराबर जमिनमा ५० मिटर दुरी हुन्छ ।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पुरा स्केलबारको लम्बार्इ बराबर जमिनमा १०० मिटर हुन्छ ।</a:t>
            </a:r>
            <a:endParaRPr lang="hi-IN" sz="2400" dirty="0">
              <a:latin typeface="Preeti"/>
              <a:ea typeface="Calibri"/>
              <a:cs typeface="Kalimati" pitchFamily="2"/>
            </a:endParaRPr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91936" r="88954" b="3763"/>
          <a:stretch>
            <a:fillRect/>
          </a:stretch>
        </p:blipFill>
        <p:spPr bwMode="auto">
          <a:xfrm>
            <a:off x="8175813" y="5441183"/>
            <a:ext cx="3861816" cy="668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ound Diagonal Corner Rectangle 12"/>
          <p:cNvSpPr/>
          <p:nvPr/>
        </p:nvSpPr>
        <p:spPr>
          <a:xfrm>
            <a:off x="6378028" y="2243474"/>
            <a:ext cx="5796997" cy="2447987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58712" y="1905995"/>
            <a:ext cx="5612570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/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देखाइएको दूरी जमिनमा त्यसको वास्तविक नाप भन्दा कति गुणा घटाइएको छ भनी देखाउने 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नापलाई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 स्केल भन्दछन् 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0" lvl="1"/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प्रयोगकर्तालाई सजिलोको निम्ति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दूरी जमिनमा कति छ भन्ने थाहा पाउन स्केलबार 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दिइएको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हुन्छ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285750" lvl="1"/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 कुनै दुई बिन्दुबीचको दूरी अनुमान गर्न स्केलबारको प्रयोग गर्न सकिन्छ 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A6D052-B822-4936-A812-251572810E24}"/>
              </a:ext>
            </a:extLst>
          </p:cNvPr>
          <p:cNvSpPr txBox="1"/>
          <p:nvPr/>
        </p:nvSpPr>
        <p:spPr>
          <a:xfrm>
            <a:off x="9512583" y="6412834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3BB8326C-1C33-4899-9DAE-A9C0B9E27927}"/>
              </a:ext>
            </a:extLst>
          </p:cNvPr>
          <p:cNvSpPr/>
          <p:nvPr/>
        </p:nvSpPr>
        <p:spPr>
          <a:xfrm rot="5400000">
            <a:off x="8682827" y="4490914"/>
            <a:ext cx="688427" cy="1212112"/>
          </a:xfrm>
          <a:prstGeom prst="leftBrace">
            <a:avLst>
              <a:gd name="adj1" fmla="val 10908"/>
              <a:gd name="adj2" fmla="val 5141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19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ular Callout 25"/>
          <p:cNvSpPr/>
          <p:nvPr/>
        </p:nvSpPr>
        <p:spPr>
          <a:xfrm>
            <a:off x="4675516" y="6076167"/>
            <a:ext cx="1963823" cy="700950"/>
          </a:xfrm>
          <a:prstGeom prst="wedgeRoundRectCallout">
            <a:avLst>
              <a:gd name="adj1" fmla="val 58877"/>
              <a:gd name="adj2" fmla="val 98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2"/>
          <p:cNvSpPr txBox="1">
            <a:spLocks/>
          </p:cNvSpPr>
          <p:nvPr/>
        </p:nvSpPr>
        <p:spPr>
          <a:xfrm>
            <a:off x="109473" y="1177404"/>
            <a:ext cx="10064696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sz="2400" b="1" dirty="0">
                <a:solidFill>
                  <a:srgbClr val="000000"/>
                </a:solidFill>
                <a:latin typeface="Preeti"/>
                <a:cs typeface="Kalimati" panose="00000400000000000000" pitchFamily="2"/>
              </a:rPr>
              <a:t>गणनाक्षेत्र नक्सामा स्केल बारको उपयोग</a:t>
            </a:r>
            <a:endParaRPr lang="hi-IN" sz="1800" b="1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737763" y="636048"/>
            <a:ext cx="7436405" cy="53783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855686" y="6171756"/>
            <a:ext cx="1814577" cy="733425"/>
            <a:chOff x="204723" y="4486274"/>
            <a:chExt cx="1814577" cy="733425"/>
          </a:xfrm>
        </p:grpSpPr>
        <p:sp>
          <p:nvSpPr>
            <p:cNvPr id="15" name="Text Placeholder 2"/>
            <p:cNvSpPr txBox="1">
              <a:spLocks/>
            </p:cNvSpPr>
            <p:nvPr/>
          </p:nvSpPr>
          <p:spPr>
            <a:xfrm>
              <a:off x="204723" y="4486274"/>
              <a:ext cx="1814577" cy="73342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ne-NP" sz="18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          </a:t>
              </a:r>
              <a:r>
                <a:rPr lang="ne-NP" sz="14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मिटर</a:t>
              </a:r>
            </a:p>
            <a:p>
              <a:pPr marL="0" indent="0">
                <a:buNone/>
              </a:pPr>
              <a:r>
                <a:rPr lang="ne-NP" sz="14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०   २५०   ५००</a:t>
              </a:r>
              <a:endParaRPr lang="hi-IN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51119" y="4615329"/>
              <a:ext cx="1009652" cy="47625"/>
              <a:chOff x="6848474" y="6324600"/>
              <a:chExt cx="1009652" cy="47625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6848474" y="6324600"/>
                <a:ext cx="504826" cy="47625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353300" y="6324600"/>
                <a:ext cx="504826" cy="4762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109473" y="1801693"/>
            <a:ext cx="6662988" cy="4812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दिईएको गणनाक्षेत्र नक्सामा हामीलाई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सम्मको दुरी अनुमान गर्नु छ भने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पहिला हामीले स्केलबारको लम्बाई बराबरको सिन्का भाँचेर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वा धागो लिनु पर्दछ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ne-NP" sz="8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नक्सामा सिन्काको यो लम्बाई बराबरको दुरी भनेको जमीनको ५०० मिटर हुन्छ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अब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त्यो सिन्काले नापी दुरी अनुमान गर्न सकिन्छ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यहाँ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सम्मको दुरीमा दुई वटा पुरा सिन्का र एउट आधा सिन्का छ भने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,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अनुमानित दुरि</a:t>
            </a:r>
          </a:p>
          <a:p>
            <a:pPr>
              <a:lnSpc>
                <a:spcPct val="150000"/>
              </a:lnSpc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  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५००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+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५००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+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२५०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= 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१२५० मिटर हुन्छ ।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00730" y="5062299"/>
            <a:ext cx="24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54430" y="5802424"/>
            <a:ext cx="24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307554" y="3383390"/>
            <a:ext cx="1009652" cy="47625"/>
            <a:chOff x="6848474" y="6324600"/>
            <a:chExt cx="1009652" cy="47625"/>
          </a:xfrm>
        </p:grpSpPr>
        <p:sp>
          <p:nvSpPr>
            <p:cNvPr id="32" name="Rectangle 31"/>
            <p:cNvSpPr/>
            <p:nvPr/>
          </p:nvSpPr>
          <p:spPr>
            <a:xfrm>
              <a:off x="6848474" y="6324600"/>
              <a:ext cx="504826" cy="4762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353300" y="6324600"/>
              <a:ext cx="504826" cy="476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5102369" y="3359577"/>
            <a:ext cx="1019175" cy="95250"/>
          </a:xfrm>
          <a:prstGeom prst="rect">
            <a:avLst/>
          </a:prstGeom>
          <a:pattFill prst="pct25">
            <a:fgClr>
              <a:srgbClr val="FF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A2E39BD-2447-4A64-B2B4-01F069D3FF03}"/>
              </a:ext>
            </a:extLst>
          </p:cNvPr>
          <p:cNvCxnSpPr/>
          <p:nvPr/>
        </p:nvCxnSpPr>
        <p:spPr>
          <a:xfrm>
            <a:off x="0" y="61675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19">
            <a:extLst>
              <a:ext uri="{FF2B5EF4-FFF2-40B4-BE49-F238E27FC236}">
                <a16:creationId xmlns:a16="http://schemas.microsoft.com/office/drawing/2014/main" id="{E78B35B2-B12B-470F-A353-9B98DAB7B505}"/>
              </a:ext>
            </a:extLst>
          </p:cNvPr>
          <p:cNvSpPr txBox="1">
            <a:spLocks/>
          </p:cNvSpPr>
          <p:nvPr/>
        </p:nvSpPr>
        <p:spPr>
          <a:xfrm>
            <a:off x="9445260" y="64725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1E6A08-7F52-4857-B2C1-32C88C630AF1}"/>
              </a:ext>
            </a:extLst>
          </p:cNvPr>
          <p:cNvGrpSpPr/>
          <p:nvPr/>
        </p:nvGrpSpPr>
        <p:grpSpPr>
          <a:xfrm>
            <a:off x="6989530" y="1496915"/>
            <a:ext cx="4981861" cy="5096938"/>
            <a:chOff x="6989530" y="1496915"/>
            <a:chExt cx="4981861" cy="509693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9530" y="1496915"/>
              <a:ext cx="4981861" cy="5096938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845D83-B4B7-4C56-B096-EEC2AB789CC1}"/>
                </a:ext>
              </a:extLst>
            </p:cNvPr>
            <p:cNvGrpSpPr/>
            <p:nvPr/>
          </p:nvGrpSpPr>
          <p:grpSpPr>
            <a:xfrm>
              <a:off x="7123896" y="4844382"/>
              <a:ext cx="3193541" cy="1238775"/>
              <a:chOff x="7123896" y="4844382"/>
              <a:chExt cx="3193541" cy="123877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246693C-EA17-4E18-BF6C-2AEB2D6886D7}"/>
                  </a:ext>
                </a:extLst>
              </p:cNvPr>
              <p:cNvGrpSpPr/>
              <p:nvPr/>
            </p:nvGrpSpPr>
            <p:grpSpPr>
              <a:xfrm>
                <a:off x="7326000" y="5450882"/>
                <a:ext cx="2991437" cy="632275"/>
                <a:chOff x="7326000" y="5450882"/>
                <a:chExt cx="2991437" cy="632275"/>
              </a:xfrm>
            </p:grpSpPr>
            <p:sp>
              <p:nvSpPr>
                <p:cNvPr id="37" name="Rectangle 36"/>
                <p:cNvSpPr/>
                <p:nvPr/>
              </p:nvSpPr>
              <p:spPr>
                <a:xfrm rot="911115">
                  <a:off x="9298262" y="5987907"/>
                  <a:ext cx="1019175" cy="95250"/>
                </a:xfrm>
                <a:prstGeom prst="rect">
                  <a:avLst/>
                </a:prstGeom>
                <a:pattFill prst="pct25">
                  <a:fgClr>
                    <a:srgbClr val="FF0000"/>
                  </a:fgClr>
                  <a:bgClr>
                    <a:schemeClr val="bg1"/>
                  </a:bgClr>
                </a:patt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 rot="911115">
                  <a:off x="7326000" y="5450882"/>
                  <a:ext cx="1019175" cy="95250"/>
                </a:xfrm>
                <a:prstGeom prst="rect">
                  <a:avLst/>
                </a:prstGeom>
                <a:pattFill prst="pct25">
                  <a:fgClr>
                    <a:srgbClr val="FF0000"/>
                  </a:fgClr>
                  <a:bgClr>
                    <a:schemeClr val="bg1"/>
                  </a:bgClr>
                </a:patt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 rot="911115">
                  <a:off x="8312131" y="5719557"/>
                  <a:ext cx="1019175" cy="95250"/>
                </a:xfrm>
                <a:prstGeom prst="rect">
                  <a:avLst/>
                </a:prstGeom>
                <a:pattFill prst="pct25">
                  <a:fgClr>
                    <a:srgbClr val="FF0000"/>
                  </a:fgClr>
                  <a:bgClr>
                    <a:schemeClr val="bg1"/>
                  </a:bgClr>
                </a:patt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4B2CE8-B911-45D5-BAE5-4FD04B5339A6}"/>
                  </a:ext>
                </a:extLst>
              </p:cNvPr>
              <p:cNvSpPr txBox="1"/>
              <p:nvPr/>
            </p:nvSpPr>
            <p:spPr>
              <a:xfrm>
                <a:off x="7123896" y="4844382"/>
                <a:ext cx="2476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A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4CECB08-1908-4459-9734-857FA2212944}"/>
                  </a:ext>
                </a:extLst>
              </p:cNvPr>
              <p:cNvSpPr txBox="1"/>
              <p:nvPr/>
            </p:nvSpPr>
            <p:spPr>
              <a:xfrm>
                <a:off x="9926519" y="5598424"/>
                <a:ext cx="2476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B</a:t>
                </a:r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2F3299A-ACAC-457F-BB81-8F8D9EF11ED3}"/>
              </a:ext>
            </a:extLst>
          </p:cNvPr>
          <p:cNvSpPr txBox="1"/>
          <p:nvPr/>
        </p:nvSpPr>
        <p:spPr>
          <a:xfrm>
            <a:off x="9512583" y="6582962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73426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2150177" y="789348"/>
            <a:ext cx="721043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077759695"/>
              </p:ext>
            </p:extLst>
          </p:nvPr>
        </p:nvGraphicFramePr>
        <p:xfrm>
          <a:off x="4188542" y="1914255"/>
          <a:ext cx="7467046" cy="4378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 Placeholder 2"/>
          <p:cNvSpPr txBox="1">
            <a:spLocks/>
          </p:cNvSpPr>
          <p:nvPr/>
        </p:nvSpPr>
        <p:spPr>
          <a:xfrm>
            <a:off x="-101428" y="2612268"/>
            <a:ext cx="1232346" cy="3131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b="1" dirty="0">
                <a:solidFill>
                  <a:schemeClr val="bg1"/>
                </a:solidFill>
                <a:ea typeface="Calibri"/>
                <a:cs typeface="Kalimati" pitchFamily="2"/>
              </a:rPr>
              <a:t>२</a:t>
            </a:r>
            <a:r>
              <a:rPr lang="en-US" sz="2400" b="1" dirty="0">
                <a:solidFill>
                  <a:schemeClr val="bg1"/>
                </a:solidFill>
                <a:ea typeface="Calibri"/>
                <a:cs typeface="Kalimati" pitchFamily="2"/>
              </a:rPr>
              <a:t>. </a:t>
            </a:r>
            <a:r>
              <a:rPr lang="hi-IN" sz="2400" b="1" dirty="0">
                <a:solidFill>
                  <a:schemeClr val="bg1"/>
                </a:solidFill>
                <a:ea typeface="Calibri"/>
                <a:cs typeface="Kalimati" pitchFamily="2"/>
              </a:rPr>
              <a:t>संकेत चिन्ह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31083" y="650572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C34CF2-E67B-44F9-B042-9D73220A7376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6A7CE744-8280-4D34-ADDF-0104B93BCA5C}"/>
              </a:ext>
            </a:extLst>
          </p:cNvPr>
          <p:cNvSpPr txBox="1">
            <a:spLocks/>
          </p:cNvSpPr>
          <p:nvPr/>
        </p:nvSpPr>
        <p:spPr>
          <a:xfrm>
            <a:off x="87042" y="1324523"/>
            <a:ext cx="7123395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e-NP" sz="2800" b="1" dirty="0">
                <a:latin typeface="Ganesh" pitchFamily="2" charset="0"/>
                <a:cs typeface="Kalimati" pitchFamily="2"/>
              </a:rPr>
              <a:t>२.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संकेत चिन्ह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5867" y="2164399"/>
            <a:ext cx="2738358" cy="3591144"/>
            <a:chOff x="85867" y="2164399"/>
            <a:chExt cx="2738358" cy="3591144"/>
          </a:xfrm>
        </p:grpSpPr>
        <p:pic>
          <p:nvPicPr>
            <p:cNvPr id="15" name="Picture 14" descr="H:\CBS_Tutorial\PPT Templates\Downloads\pngfuel.com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457" y="2164399"/>
              <a:ext cx="2483768" cy="3591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 Placeholder 2"/>
            <p:cNvSpPr txBox="1">
              <a:spLocks/>
            </p:cNvSpPr>
            <p:nvPr/>
          </p:nvSpPr>
          <p:spPr>
            <a:xfrm>
              <a:off x="85867" y="2552345"/>
              <a:ext cx="2592288" cy="57606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i-IN" sz="2400" b="1" dirty="0">
                  <a:solidFill>
                    <a:schemeClr val="bg1"/>
                  </a:solidFill>
                  <a:latin typeface="Preeti"/>
                  <a:ea typeface="Calibri"/>
                  <a:cs typeface="Kalimati" pitchFamily="2"/>
                </a:rPr>
                <a:t>संकेत चिन्ह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010" y="4368298"/>
            <a:ext cx="1311124" cy="151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0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85867" y="2150819"/>
            <a:ext cx="2592288" cy="3591144"/>
            <a:chOff x="85867" y="2150819"/>
            <a:chExt cx="2592288" cy="3591144"/>
          </a:xfrm>
        </p:grpSpPr>
        <p:pic>
          <p:nvPicPr>
            <p:cNvPr id="3" name="Picture 2" descr="H:\CBS_Tutorial\PPT Templates\Downloads\pngfuel.com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60" y="2150819"/>
              <a:ext cx="2483768" cy="3591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 Placeholder 2"/>
            <p:cNvSpPr txBox="1">
              <a:spLocks/>
            </p:cNvSpPr>
            <p:nvPr/>
          </p:nvSpPr>
          <p:spPr>
            <a:xfrm>
              <a:off x="85867" y="2552345"/>
              <a:ext cx="2592288" cy="57606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i-IN" sz="2400" b="1" dirty="0">
                  <a:solidFill>
                    <a:schemeClr val="bg1"/>
                  </a:solidFill>
                  <a:latin typeface="Preeti"/>
                  <a:ea typeface="Calibri"/>
                  <a:cs typeface="Kalimati" pitchFamily="2"/>
                </a:rPr>
                <a:t>संकेत चिन्ह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569131" y="1938062"/>
            <a:ext cx="8009307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dirty="0">
              <a:cs typeface="Kalimati" pitchFamily="2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832" y="4820667"/>
            <a:ext cx="2385145" cy="1135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2264735" y="1004520"/>
            <a:ext cx="830402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9434627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DFC962-843C-4A1B-9CB1-B968EDB7B472}"/>
              </a:ext>
            </a:extLst>
          </p:cNvPr>
          <p:cNvGrpSpPr/>
          <p:nvPr/>
        </p:nvGrpSpPr>
        <p:grpSpPr>
          <a:xfrm>
            <a:off x="3005575" y="2150819"/>
            <a:ext cx="8779584" cy="2259786"/>
            <a:chOff x="3005575" y="2150819"/>
            <a:chExt cx="8779584" cy="2259786"/>
          </a:xfrm>
        </p:grpSpPr>
        <p:sp>
          <p:nvSpPr>
            <p:cNvPr id="9" name="TextBox 8"/>
            <p:cNvSpPr txBox="1"/>
            <p:nvPr/>
          </p:nvSpPr>
          <p:spPr>
            <a:xfrm>
              <a:off x="3005575" y="2150819"/>
              <a:ext cx="8779584" cy="2259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जनगणनाका लागि तयार गरिएको नक्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सा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मा जमिनमा भएका विभिन्न विशेषता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हरुला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ई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त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था चोकहरूलाई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प्रयोग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गर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ी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नक्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सा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मानै विस्तृत रूपमा लेखिएको छ भने भौगोलिक सीमानालाई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       </a:t>
              </a:r>
            </a:p>
            <a:p>
              <a:pPr algn="just">
                <a:lnSpc>
                  <a:spcPct val="150000"/>
                </a:lnSpc>
              </a:pP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 चिन्ह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प्रयोग गर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ी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देखाईएको छ । जस्तै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M</a:t>
              </a:r>
              <a:endParaRPr lang="en-US" sz="2400" dirty="0">
                <a:cs typeface="Kalimati" pitchFamily="2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3D591BB-001A-48A0-A804-10D90BE0E034}"/>
                </a:ext>
              </a:extLst>
            </p:cNvPr>
            <p:cNvGrpSpPr/>
            <p:nvPr/>
          </p:nvGrpSpPr>
          <p:grpSpPr>
            <a:xfrm>
              <a:off x="3070765" y="2911532"/>
              <a:ext cx="6225634" cy="1351486"/>
              <a:chOff x="3070765" y="2911532"/>
              <a:chExt cx="6225634" cy="1351486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74295" y="2911532"/>
                <a:ext cx="314007" cy="256419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82392" y="2924450"/>
                <a:ext cx="314007" cy="229166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70765" y="4022386"/>
                <a:ext cx="430830" cy="240632"/>
              </a:xfrm>
              <a:prstGeom prst="rect">
                <a:avLst/>
              </a:prstGeom>
              <a:solidFill>
                <a:schemeClr val="tx1"/>
              </a:solidFill>
            </p:spPr>
          </p:pic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2A169CE-9509-47BD-92C9-F4B071ADF81C}"/>
              </a:ext>
            </a:extLst>
          </p:cNvPr>
          <p:cNvSpPr txBox="1"/>
          <p:nvPr/>
        </p:nvSpPr>
        <p:spPr>
          <a:xfrm>
            <a:off x="9512583" y="6412834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43441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74428" y="763741"/>
            <a:ext cx="1211757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428" y="1896853"/>
            <a:ext cx="8335926" cy="385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नक्शालाई अध्ययन गर्न सही दिशातर्फ फर्काउनु नै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अभिमूखीकरण हो । </a:t>
            </a: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को सिरान (माथि) तर्फ उत्तर, दायाँतर्फ पूर्व, पुछर (तल)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तर्फ दक्षिण र बाँयातर्फ पश्चिम दिशा पर्दछ । </a:t>
            </a:r>
            <a:endParaRPr lang="en-US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प्रयोग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गर्दा त्यसलाई सुल्टो दिशामा (शीर्षकमा लेखिएका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     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अक्षरहरू उत्तर दिशाबाट आफूतर्फ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फर्कने गरी) फर्काएर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आफूपनि उत्तर दिशातर्फ नै फर्किएर अध्ययन गर्नुपर्दछ ।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en-US" sz="1600" dirty="0"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66523" y="647009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022" y="3254482"/>
            <a:ext cx="3956623" cy="20191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0D64C6-A7EF-42E4-BD71-E1EFCE770769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600FFD-E92C-428A-BC28-7E216256B1EC}"/>
              </a:ext>
            </a:extLst>
          </p:cNvPr>
          <p:cNvSpPr txBox="1"/>
          <p:nvPr/>
        </p:nvSpPr>
        <p:spPr>
          <a:xfrm>
            <a:off x="0" y="1351981"/>
            <a:ext cx="1022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cs typeface="Kalimati" pitchFamily="2"/>
              </a:rPr>
              <a:t>३</a:t>
            </a:r>
            <a:r>
              <a:rPr lang="en-US" sz="2400" b="1" dirty="0">
                <a:cs typeface="Kalimati" pitchFamily="2"/>
              </a:rPr>
              <a:t>. </a:t>
            </a:r>
            <a:r>
              <a:rPr lang="hi-IN" sz="2400" b="1" dirty="0">
                <a:cs typeface="Kalimati" pitchFamily="2"/>
              </a:rPr>
              <a:t>नक्</a:t>
            </a:r>
            <a:r>
              <a:rPr lang="ne-NP" sz="2400" b="1" dirty="0">
                <a:cs typeface="Kalimati" pitchFamily="2"/>
              </a:rPr>
              <a:t>सा</a:t>
            </a:r>
            <a:r>
              <a:rPr lang="hi-IN" sz="2400" b="1" dirty="0">
                <a:cs typeface="Kalimati" pitchFamily="2"/>
              </a:rPr>
              <a:t> </a:t>
            </a:r>
            <a:r>
              <a:rPr lang="ne-NP" sz="2400" b="1" dirty="0">
                <a:cs typeface="Kalimati" pitchFamily="2"/>
              </a:rPr>
              <a:t>अभिमुखीकरण</a:t>
            </a:r>
            <a:endParaRPr lang="en-US" sz="24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65314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69828" y="1757872"/>
            <a:ext cx="7128921" cy="4722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sz="2400" dirty="0"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अभिमुख भइसकेपछि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देखाइएका विशेषताहरू र तिनीहरूको जमिनमा अवस्थितिको दिशा पहिचान गरी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को 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प्रयोग गर्नुपर्दछ 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उत्तर दिशा देखाउने गरी तीर वा चारै दिशा देखिने संकेत चिन्ह प्रयोग गरिएको हुन्छ 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0" lvl="2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hi-IN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</p:txBody>
      </p:sp>
      <p:pic>
        <p:nvPicPr>
          <p:cNvPr id="5" name="Picture 3" descr="H:\CBS_Tutorial\PPT Templates\Downloads\5f7d7f28230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989" y="1864434"/>
            <a:ext cx="5178012" cy="43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19"/>
          <p:cNvSpPr txBox="1">
            <a:spLocks/>
          </p:cNvSpPr>
          <p:nvPr/>
        </p:nvSpPr>
        <p:spPr>
          <a:xfrm>
            <a:off x="9445259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09A5E05-BFF9-4E94-BBE6-ACC40D36E9FC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53A4E-6732-4CA8-9FB0-D0F40C27A654}"/>
              </a:ext>
            </a:extLst>
          </p:cNvPr>
          <p:cNvSpPr txBox="1"/>
          <p:nvPr/>
        </p:nvSpPr>
        <p:spPr>
          <a:xfrm>
            <a:off x="9512583" y="6412834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1236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36118591"/>
              </p:ext>
            </p:extLst>
          </p:nvPr>
        </p:nvGraphicFramePr>
        <p:xfrm>
          <a:off x="27936" y="2623930"/>
          <a:ext cx="11657241" cy="4107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0F7FFEC5-38A2-4407-8362-0E6C3324B76E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935" y="1766724"/>
            <a:ext cx="11657241" cy="11541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cs typeface="Kalimati" pitchFamily="2"/>
              </a:rPr>
              <a:t>नक्सा हेरेर आफु तत्काल रहेको स्थान वा कुनै चिनेको वस्तुको स्थान निर्धारण गर्नु नै स्थिति निर्धारण गर्नु हो ।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28B41D-5705-4FA8-A4E9-A06087DCACD0}"/>
              </a:ext>
            </a:extLst>
          </p:cNvPr>
          <p:cNvSpPr txBox="1"/>
          <p:nvPr/>
        </p:nvSpPr>
        <p:spPr>
          <a:xfrm>
            <a:off x="0" y="1351981"/>
            <a:ext cx="1022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cs typeface="Kalimati" pitchFamily="2"/>
              </a:rPr>
              <a:t>४</a:t>
            </a:r>
            <a:r>
              <a:rPr lang="en-US" sz="2400" b="1" dirty="0">
                <a:cs typeface="Kalimati" pitchFamily="2"/>
              </a:rPr>
              <a:t>. </a:t>
            </a:r>
            <a:r>
              <a:rPr lang="ne-NP" sz="2400" b="1" dirty="0">
                <a:cs typeface="Kalimati" pitchFamily="2"/>
              </a:rPr>
              <a:t>स्थिति निर्धारण</a:t>
            </a:r>
            <a:endParaRPr lang="en-US" sz="2400" b="1" dirty="0">
              <a:cs typeface="Kalimati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81556A-3884-4B5D-B50D-0EE5FF54BFE9}"/>
              </a:ext>
            </a:extLst>
          </p:cNvPr>
          <p:cNvSpPr txBox="1"/>
          <p:nvPr/>
        </p:nvSpPr>
        <p:spPr>
          <a:xfrm>
            <a:off x="9675623" y="6478539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01203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41874940"/>
              </p:ext>
            </p:extLst>
          </p:nvPr>
        </p:nvGraphicFramePr>
        <p:xfrm>
          <a:off x="265963" y="1458652"/>
          <a:ext cx="11773637" cy="4231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B939F2B-8872-4044-BC42-19764DA06C4D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2B3CB-106D-4118-9670-188ECD8D74D8}"/>
              </a:ext>
            </a:extLst>
          </p:cNvPr>
          <p:cNvSpPr txBox="1"/>
          <p:nvPr/>
        </p:nvSpPr>
        <p:spPr>
          <a:xfrm>
            <a:off x="9512583" y="6412834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17959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B939F2B-8872-4044-BC42-19764DA06C4D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solidFill>
                <a:prstClr val="black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12364" y="1609034"/>
            <a:ext cx="10064696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e-NP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कक्षागत अभ्यास </a:t>
            </a:r>
            <a:r>
              <a:rPr lang="en-US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(</a:t>
            </a:r>
            <a:r>
              <a:rPr lang="ne-NP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समय ५ मिनेट</a:t>
            </a:r>
            <a:r>
              <a:rPr lang="en-US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)</a:t>
            </a:r>
            <a:endParaRPr lang="hi-IN" sz="1800" b="1" dirty="0">
              <a:solidFill>
                <a:prstClr val="black">
                  <a:lumMod val="95000"/>
                  <a:lumOff val="5000"/>
                </a:prstClr>
              </a:solidFill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5617" y="2529365"/>
            <a:ext cx="29519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सुपरिवेक्षक पुस्तिकाको पेज नम्बर २१</a:t>
            </a:r>
            <a:r>
              <a:rPr lang="en-US" sz="2400" dirty="0">
                <a:solidFill>
                  <a:prstClr val="black"/>
                </a:solidFill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वा गणक पुस्तिकाको पेज नम्बर १४२ मा भएको नक्सालाई सहि अभिमुख गरेर अध्ययन गर्नुहोस् 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93" y="1339805"/>
            <a:ext cx="7537875" cy="533024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583660-0484-4E0E-B253-500ED097C794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FEDBA6D3-22A2-4E0B-991E-9D73D8D8227E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A18FAC-FDD5-4F0D-9C02-2AC9D91823B5}"/>
              </a:ext>
            </a:extLst>
          </p:cNvPr>
          <p:cNvSpPr txBox="1"/>
          <p:nvPr/>
        </p:nvSpPr>
        <p:spPr>
          <a:xfrm>
            <a:off x="9512583" y="6614855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32280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524000" y="771478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गणनाक्षेत्र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7587" y="2651878"/>
            <a:ext cx="643866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गणनाको लागि तोकिएको समयमा सामान्यतया एक</a:t>
            </a:r>
            <a:r>
              <a:rPr lang="ne-NP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गणकले एक  गणनाक्षेत्रमा कार्य गर्दछन् । </a:t>
            </a:r>
            <a:endParaRPr lang="en-US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ठूला घना वस्ती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भएका वडाहरूलाई विभाजन गरी धेरै</a:t>
            </a:r>
            <a:r>
              <a:rPr lang="ne-NP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गणनाक्षेत्र बनाइएको छ ।</a:t>
            </a:r>
            <a:endParaRPr lang="en-US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पातलो बस्ती भएका स्थानमा साविकको गा.वि.स. का वडा वा वडाहरूलाई जोडी गणनाक्षेत्र बनाइएको छ । </a:t>
            </a:r>
            <a:endParaRPr lang="en-US" sz="2400" dirty="0">
              <a:latin typeface="Preeti" pitchFamily="2" charset="0"/>
              <a:cs typeface="Kalimati" pitchFamily="2"/>
            </a:endParaRPr>
          </a:p>
        </p:txBody>
      </p:sp>
      <p:pic>
        <p:nvPicPr>
          <p:cNvPr id="4" name="Picture 3" descr="H:\CBS_Tutorial\PPT Templates\Downloads\City_map_with_label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256" y="2651878"/>
            <a:ext cx="4975093" cy="212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FBC86-01FF-4F18-9B24-1561E5471DFB}"/>
              </a:ext>
            </a:extLst>
          </p:cNvPr>
          <p:cNvSpPr txBox="1"/>
          <p:nvPr/>
        </p:nvSpPr>
        <p:spPr>
          <a:xfrm>
            <a:off x="297426" y="1584734"/>
            <a:ext cx="11742174" cy="990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hi-IN" sz="2400" dirty="0">
                <a:latin typeface="Preeti" pitchFamily="2" charset="0"/>
                <a:cs typeface="Kalimati" pitchFamily="2"/>
              </a:rPr>
              <a:t>चारैतिर निश्चित सीमाना भएको र अनुमानित घरपरिवार संख्याको आधारमा बनाइएको </a:t>
            </a:r>
            <a:r>
              <a:rPr lang="hi-IN" sz="2400" dirty="0">
                <a:solidFill>
                  <a:srgbClr val="00B0F0"/>
                </a:solidFill>
                <a:latin typeface="Preeti" pitchFamily="2" charset="0"/>
                <a:cs typeface="Kalimati" pitchFamily="2"/>
              </a:rPr>
              <a:t>सानो भौगोलिक इकाईलाई </a:t>
            </a:r>
            <a:r>
              <a:rPr lang="en-US" sz="2400" dirty="0">
                <a:latin typeface="Preeti" pitchFamily="2" charset="0"/>
                <a:cs typeface="Kalimati" pitchFamily="2"/>
              </a:rPr>
              <a:t> 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गणनाक्षेत्र भनिन्छ ।</a:t>
            </a:r>
          </a:p>
        </p:txBody>
      </p:sp>
    </p:spTree>
    <p:extLst>
      <p:ext uri="{BB962C8B-B14F-4D97-AF65-F5344CB8AC3E}">
        <p14:creationId xmlns:p14="http://schemas.microsoft.com/office/powerpoint/2010/main" val="3051157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:\CBS_Tutorial\PPT Templates\Downloads\kisspng-computer-icons-map-clip-art-location-icon-5abd6125a02217.21787094152236061365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77" y="1076777"/>
            <a:ext cx="1311508" cy="12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 rot="10800000">
            <a:off x="497237" y="2933671"/>
            <a:ext cx="6191937" cy="3022810"/>
          </a:xfrm>
          <a:prstGeom prst="wedgeRectCallout">
            <a:avLst>
              <a:gd name="adj1" fmla="val -23559"/>
              <a:gd name="adj2" fmla="val 88063"/>
            </a:avLst>
          </a:prstGeom>
          <a:solidFill>
            <a:schemeClr val="bg1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454639" y="1048316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4000" b="1" dirty="0">
                <a:latin typeface="Preeti"/>
                <a:ea typeface="Calibri"/>
                <a:cs typeface="Kalimati" pitchFamily="2"/>
              </a:rPr>
              <a:t>ब्लक</a:t>
            </a:r>
            <a:endParaRPr lang="en-US" sz="4000" b="1" dirty="0">
              <a:ea typeface="Calibri"/>
              <a:cs typeface="Kalimati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4519" y="3151229"/>
            <a:ext cx="5904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588" indent="-509588">
              <a:buFont typeface="Wingdings" pitchFamily="2" charset="2"/>
              <a:buChar char="ü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नगरपालिका वा बढी जनघनत्व भएका वडाभित्र निश्चित सीमाना छुट्याई बनाइएका साना साना क्षेत्रहरूलाई ब्लक भनिन्छ ।</a:t>
            </a:r>
          </a:p>
          <a:p>
            <a:pPr marL="509588" indent="-509588">
              <a:buFont typeface="Wingdings" pitchFamily="2" charset="2"/>
              <a:buChar char="ü"/>
            </a:pPr>
            <a:endParaRPr lang="hi-IN" sz="2400" dirty="0">
              <a:latin typeface="Preeti"/>
              <a:ea typeface="Calibri"/>
              <a:cs typeface="Kalimati" pitchFamily="2"/>
            </a:endParaRPr>
          </a:p>
          <a:p>
            <a:pPr marL="509588" indent="-509588">
              <a:buFont typeface="Wingdings" pitchFamily="2" charset="2"/>
              <a:buChar char="ü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केही नगरपालिकाहरुमा एक वा एक भन्दा बढी ब्लक मिला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र्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इ एउटा गणनाक्षेत्र बनाइएको छ । </a:t>
            </a:r>
            <a:endParaRPr lang="en-US" sz="2400" dirty="0">
              <a:cs typeface="Kalimati" pitchFamily="2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457" y="839984"/>
            <a:ext cx="5215544" cy="552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72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0" y="970060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राष्ट्रिय जनगणना २०७८ मा प्रयोग गरिने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को बारेमा जानकारी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49371" y="2274723"/>
            <a:ext cx="9619860" cy="845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indent="-28575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hi-IN" dirty="0">
              <a:latin typeface="Preeti"/>
              <a:ea typeface="Calibri"/>
              <a:cs typeface="Kalimati" pitchFamily="2"/>
            </a:endParaRPr>
          </a:p>
          <a:p>
            <a:pPr marR="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endParaRPr lang="hi-IN" dirty="0">
              <a:latin typeface="Preeti"/>
              <a:ea typeface="Calibri"/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783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ED838-042F-4C7F-84D7-3ABF2393A23C}"/>
              </a:ext>
            </a:extLst>
          </p:cNvPr>
          <p:cNvSpPr txBox="1"/>
          <p:nvPr/>
        </p:nvSpPr>
        <p:spPr>
          <a:xfrm>
            <a:off x="244549" y="1814544"/>
            <a:ext cx="11795051" cy="392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जनगणनाको स्थलगत कार्यमा प्रयोग गर्नको लागि केन्द्रीय तथ्याङ्क विभागले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तीन प्रकारका नक्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हरू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तयार पारेको छ 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ब्लकसहित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सा,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solidFill>
                <a:srgbClr val="00B0F0"/>
              </a:solidFill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ब्लकरहित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गाउँपालिकाहरू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र केहि नगर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पालिकाहरूको लागि साविक (पुरानो) गा.वि.स.का वडा सीमानालाई आधार मानी गणनाक्षेत्रको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तयार पारिएको छ ।</a:t>
            </a:r>
            <a:endParaRPr lang="en-US" sz="2400" dirty="0">
              <a:latin typeface="Preeti"/>
              <a:ea typeface="Calibri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863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t="1666" r="2603" b="2283"/>
          <a:stretch>
            <a:fillRect/>
          </a:stretch>
        </p:blipFill>
        <p:spPr bwMode="auto">
          <a:xfrm rot="5400000">
            <a:off x="3880467" y="-1427759"/>
            <a:ext cx="6018980" cy="102992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1"/>
          <p:cNvSpPr txBox="1">
            <a:spLocks/>
          </p:cNvSpPr>
          <p:nvPr/>
        </p:nvSpPr>
        <p:spPr>
          <a:xfrm>
            <a:off x="68826" y="2432266"/>
            <a:ext cx="1514167" cy="21495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ब्लकसहित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गणना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सा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1582993" y="644894"/>
            <a:ext cx="0" cy="621310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56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2292" y="2734918"/>
            <a:ext cx="1619693" cy="22697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गणना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सा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</a:t>
            </a:r>
            <a:r>
              <a:rPr lang="hi-IN" sz="2400" b="1" dirty="0">
                <a:latin typeface="Preeti"/>
                <a:ea typeface="Calibri"/>
                <a:cs typeface="Kalimati" pitchFamily="2"/>
              </a:rPr>
              <a:t>ब्लकरहित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)</a:t>
            </a:r>
            <a:endParaRPr lang="en-US" sz="2400" b="1" dirty="0">
              <a:ea typeface="Calibri"/>
              <a:cs typeface="Kalimati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41985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pic>
        <p:nvPicPr>
          <p:cNvPr id="1026" name="Picture 2" descr="Dhulikhel_N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254" y="673221"/>
            <a:ext cx="8566563" cy="605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231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" y="1874474"/>
            <a:ext cx="2305656" cy="38184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गाउँपालिकाको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लागि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गणना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सा </a:t>
            </a: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(साविकको </a:t>
            </a: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गा.वि.स. अनुसार)</a:t>
            </a:r>
            <a:br>
              <a:rPr lang="hi-IN" sz="2400" b="1" dirty="0">
                <a:latin typeface="Preeti"/>
                <a:ea typeface="Calibri"/>
                <a:cs typeface="Kalimati" pitchFamily="2"/>
              </a:rPr>
            </a:br>
            <a:endParaRPr lang="en-US" sz="2400" b="1" dirty="0">
              <a:ea typeface="Calibri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305658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434625" y="651510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t="2690" r="1752" b="3476"/>
          <a:stretch/>
        </p:blipFill>
        <p:spPr>
          <a:xfrm>
            <a:off x="2912809" y="767519"/>
            <a:ext cx="8672038" cy="596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23673" y="2561061"/>
            <a:ext cx="1873154" cy="25319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गाउँपालिकाको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लागि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गणनाक्षेत्रको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सा</a:t>
            </a:r>
            <a:br>
              <a:rPr lang="hi-IN" sz="2400" b="1" dirty="0">
                <a:latin typeface="Preeti"/>
                <a:ea typeface="Calibri"/>
                <a:cs typeface="Kalimati" pitchFamily="2"/>
              </a:rPr>
            </a:br>
            <a:endParaRPr lang="en-US" sz="2400" b="1" dirty="0">
              <a:ea typeface="Calibri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039476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477156" y="645131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017" y="644894"/>
            <a:ext cx="8606143" cy="608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15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524000" y="1027530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 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प्रयोग गर्ने तरिका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21" y="2070890"/>
            <a:ext cx="119368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सर्वप्रथम आफूले (गणक वा सुपरिवेक्षक) स्थलगत कार्य गर्ने स्थान वा गणनाक्षेत्र पहिचान गरी उक्त ठाउँमा पुग्नुपर्दछ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आफू रहेको ठाउँबाट पूर्व, पश्चिम, उत्तर तथा दक्षिण दिशाहरू कता पर्छ यकि</a:t>
            </a:r>
            <a:r>
              <a:rPr lang="ne-NP" sz="2400" dirty="0">
                <a:cs typeface="Kalimati" pitchFamily="2"/>
              </a:rPr>
              <a:t>न </a:t>
            </a:r>
            <a:r>
              <a:rPr lang="hi-IN" sz="2400" dirty="0">
                <a:cs typeface="Kalimati" pitchFamily="2"/>
              </a:rPr>
              <a:t>गर्नुपर्दछ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मा देखाइएका विभिन्न फिचरहरू संकेत हेरेर पत्ता लगाई आफ्नो स्थिति निर्धारण गर्नुपर्दछ ।</a:t>
            </a: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कतिवटा ब्लक </a:t>
            </a:r>
            <a:r>
              <a:rPr lang="hi-IN" sz="2400" dirty="0">
                <a:cs typeface="Kalimati" pitchFamily="2"/>
              </a:rPr>
              <a:t>मिलेर बनेको छ यकिन गर्नुपर्दछ ।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/>
          <p:cNvSpPr txBox="1">
            <a:spLocks/>
          </p:cNvSpPr>
          <p:nvPr/>
        </p:nvSpPr>
        <p:spPr>
          <a:xfrm>
            <a:off x="9477154" y="651151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686816-B911-46C9-8136-A16CE1C322D3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39389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20642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 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प्रयोग गर्ने तरिका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665280"/>
            <a:ext cx="11887200" cy="4535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एकभन्दा बढी ब्लकहरू मिलेर बनेको रहेछ भने प्रत्येक ब्लकको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आफूले स्थिति निर्धारण गरेको स्थानबाट नअल्मलिई गणना कार्य शुरू गर्नपर्दछ ।</a:t>
            </a:r>
            <a:endParaRPr lang="en-US" sz="24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hi-IN" sz="1050" dirty="0"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तथ्या</a:t>
            </a:r>
            <a:r>
              <a:rPr lang="ne-NP" sz="2400" dirty="0">
                <a:cs typeface="Kalimati" pitchFamily="2"/>
              </a:rPr>
              <a:t>ङ्क</a:t>
            </a:r>
            <a:r>
              <a:rPr lang="hi-IN" sz="2400" dirty="0">
                <a:cs typeface="Kalimati" pitchFamily="2"/>
              </a:rPr>
              <a:t> विभागले उपलब्ध गराएको 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(विशेषगरी गाउँपालिका) मा केही फरक पाएमा स्थानीय जानकार व्यक्तिसँग सम्पर्क राखी गणनाक्षेत्र यकिन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गर्नुपर्दछ । यस सम्बन्धमा उक्त गणना क्षेत्रमा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कार्य गर्ने गणकलाई समेत जानकारी दिनुपर्दछ ।</a:t>
            </a:r>
            <a:endParaRPr lang="en-US" sz="24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hi-IN" sz="1050" dirty="0"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 कार्य सम्पन्न भइसकेपछि प्रयोग गरिएका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 सम्बन्धित कार्यालयमा अनिवार्य रूपमा फिर्ता गर्नु पर्नेछ </a:t>
            </a:r>
            <a:r>
              <a:rPr lang="hi-IN" sz="2000" dirty="0">
                <a:cs typeface="Kalimati" pitchFamily="2"/>
              </a:rPr>
              <a:t>।</a:t>
            </a: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466523" y="648321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56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79661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r="16911" b="14442"/>
          <a:stretch/>
        </p:blipFill>
        <p:spPr bwMode="auto">
          <a:xfrm>
            <a:off x="3116419" y="2453199"/>
            <a:ext cx="5729869" cy="440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9434627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152399" y="1524004"/>
            <a:ext cx="12039601" cy="115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dirty="0">
                <a:cs typeface="Kalimati" pitchFamily="2"/>
              </a:rPr>
              <a:t>गणना 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को पछाडि भागमा गणना क्षेत्रको अद्यावधिक सीमाना उल्लेख गर्ने महलहरू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रहेको छ 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E621DC-9857-4A4E-BF47-0E80763C3A6B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26524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79661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152399" y="1524004"/>
            <a:ext cx="1188720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 भागमा सुपरिवेक्षकले घरपरिवार गणना गर्ने क्रममा अद्यावधिक पूर्व‚ उत्तर‚ पश्चिम र दक्षिण सीमा सम्बन्धित महलमा उल्लेख गर्नुपर्दछ ।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दुई वा सो भन्दा बढी ब्लकहरु मिलेर एउटा गणनाक्षेत्र बनेको भएमा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छुट्टाछुट्टै ब्लकहरुको चौहद्दि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अद्यावधिक नगरी ति ब्लकहरु मिली बनेको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एउटै गणनाक्षेत्रको चौहद्दि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लेख्नुपर्दछ ।</a:t>
            </a: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गाउँपालिकाको 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गणनाक्षेत्रको सीमाना साविक (पुरानो)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गाउँविकास समितिको वडा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उल्लेख गरिए पनि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सीमाना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गर्दा सो गणनाक्षेत्रको पूर्व‚ उत्तर‚ पश्चिम र दक्षिण सीमा सम्बन्धित महलमा स्पस्टसँग उल्लेख गर्नुपर्दछ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</a:t>
            </a:r>
            <a:endParaRPr lang="en-US" sz="2400" dirty="0">
              <a:solidFill>
                <a:srgbClr val="00B0F0"/>
              </a:solidFill>
              <a:cs typeface="Kalimati" pitchFamily="2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B16185-70CF-4F07-B230-01B16F020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r="16911" b="14442"/>
          <a:stretch/>
        </p:blipFill>
        <p:spPr bwMode="auto">
          <a:xfrm>
            <a:off x="9168901" y="5292854"/>
            <a:ext cx="1633778" cy="1255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024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262831"/>
              </p:ext>
            </p:extLst>
          </p:nvPr>
        </p:nvGraphicFramePr>
        <p:xfrm>
          <a:off x="320235" y="647739"/>
          <a:ext cx="10942276" cy="6153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4873987" imgH="2741805" progId="PowerPoint.Show.12">
                  <p:embed/>
                </p:oleObj>
              </mc:Choice>
              <mc:Fallback>
                <p:oleObj name="Presentation" r:id="rId2" imgW="4873987" imgH="2741805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0235" y="647739"/>
                        <a:ext cx="10942276" cy="6153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5720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13824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गर्ने 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958291"/>
            <a:ext cx="11887199" cy="4175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यदि गाउँपालिकको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गणनाक्षेत्रको सीमाना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महल भित्र </a:t>
            </a:r>
            <a:r>
              <a:rPr lang="en-US" sz="2400" b="1" dirty="0">
                <a:solidFill>
                  <a:srgbClr val="FF0000"/>
                </a:solidFill>
                <a:latin typeface="Preeti"/>
                <a:ea typeface="Calibri"/>
                <a:cs typeface="Kalimati" pitchFamily="2"/>
              </a:rPr>
              <a:t>“</a:t>
            </a:r>
            <a:r>
              <a:rPr lang="ne-NP" sz="2400" b="1" dirty="0">
                <a:solidFill>
                  <a:srgbClr val="FF0000"/>
                </a:solidFill>
                <a:latin typeface="Preeti"/>
                <a:ea typeface="Calibri"/>
                <a:cs typeface="Kalimati" pitchFamily="2"/>
              </a:rPr>
              <a:t>यस </a:t>
            </a:r>
            <a:r>
              <a:rPr lang="hi-IN" sz="2400" b="1" dirty="0">
                <a:solidFill>
                  <a:srgbClr val="FF0000"/>
                </a:solidFill>
                <a:latin typeface="Preeti" pitchFamily="2" charset="0"/>
                <a:cs typeface="Kalimati" pitchFamily="2"/>
              </a:rPr>
              <a:t>भौगोलिक </a:t>
            </a:r>
            <a:r>
              <a:rPr lang="ne-NP" sz="2400" b="1" dirty="0">
                <a:solidFill>
                  <a:srgbClr val="FF0000"/>
                </a:solidFill>
                <a:latin typeface="Preeti"/>
                <a:ea typeface="Calibri"/>
                <a:cs typeface="Kalimati" pitchFamily="2"/>
              </a:rPr>
              <a:t>क्षेत्र भित्र १ भन्दा बढी गणनाक्षेत्र बन्ने सक्ने</a:t>
            </a:r>
            <a:r>
              <a:rPr lang="en-US" sz="2400" b="1" dirty="0">
                <a:solidFill>
                  <a:srgbClr val="FF0000"/>
                </a:solidFill>
                <a:latin typeface="Preeti"/>
                <a:ea typeface="Calibri"/>
                <a:cs typeface="Kalimati" pitchFamily="2"/>
              </a:rPr>
              <a:t>”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उल्लेख भएमा सुपरिवेक्षकले मापदण्ड अनुसारको छुट्टाछुट्टै गणनाक्षेत्र बनाउनु पर्दछ ।</a:t>
            </a:r>
          </a:p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यसरी बनाईएका गणनाक्षेत्रहरुको सिमाना (पुर्व‚ उत्तर‚ पश्चिम र दक्षिण सीमा) पनि छुट्टाछुट्टै स्पष्ट रुपमा उल्लेख गर्नु पर्दछ । </a:t>
            </a:r>
          </a:p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नयाँ बनेका गणना क्षेत्रको नम्बर राख्दा दिईएको गणनाक्षेत्र नम्बर पछाडि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रहेको </a:t>
            </a:r>
            <a:r>
              <a:rPr lang="en-US" sz="2400" dirty="0">
                <a:ea typeface="Calibri"/>
                <a:cs typeface="Kalimati" pitchFamily="2"/>
              </a:rPr>
              <a:t>Square Bracket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([ ]) </a:t>
            </a:r>
            <a:r>
              <a:rPr lang="ne-NP" sz="2400" dirty="0">
                <a:ea typeface="Calibri"/>
                <a:cs typeface="Kalimati" pitchFamily="2"/>
              </a:rPr>
              <a:t>भित्र </a:t>
            </a:r>
            <a:r>
              <a:rPr lang="en-US" sz="2400" dirty="0">
                <a:ea typeface="Calibri"/>
                <a:cs typeface="Kalimati" pitchFamily="2"/>
              </a:rPr>
              <a:t>A B C D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...... थप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ी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क्र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मश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ः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राख्दै जानुपर्दछ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32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2C4562-AE58-4013-A6F8-3F86727A3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8" y="739123"/>
            <a:ext cx="5299675" cy="3747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7A3638-0EDC-4C4D-B1A0-08D920181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38" y="3344625"/>
            <a:ext cx="4849804" cy="3429001"/>
          </a:xfrm>
          <a:prstGeom prst="rect">
            <a:avLst/>
          </a:prstGeom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 rot="17400090">
            <a:off x="4812299" y="916139"/>
            <a:ext cx="1090167" cy="6602061"/>
            <a:chOff x="3636" y="5724"/>
            <a:chExt cx="1050" cy="5136"/>
          </a:xfrm>
        </p:grpSpPr>
        <p:cxnSp>
          <p:nvCxnSpPr>
            <p:cNvPr id="5" name="AutoShape 4"/>
            <p:cNvCxnSpPr>
              <a:cxnSpLocks noChangeShapeType="1"/>
            </p:cNvCxnSpPr>
            <p:nvPr/>
          </p:nvCxnSpPr>
          <p:spPr bwMode="auto">
            <a:xfrm flipH="1">
              <a:off x="3636" y="5724"/>
              <a:ext cx="726" cy="48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" name="AutoShape 5"/>
            <p:cNvCxnSpPr>
              <a:cxnSpLocks noChangeShapeType="1"/>
            </p:cNvCxnSpPr>
            <p:nvPr/>
          </p:nvCxnSpPr>
          <p:spPr bwMode="auto">
            <a:xfrm>
              <a:off x="4374" y="5730"/>
              <a:ext cx="312" cy="51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BFED3D58-9C92-4228-BF5A-9601B6559505}"/>
              </a:ext>
            </a:extLst>
          </p:cNvPr>
          <p:cNvSpPr txBox="1">
            <a:spLocks/>
          </p:cNvSpPr>
          <p:nvPr/>
        </p:nvSpPr>
        <p:spPr>
          <a:xfrm>
            <a:off x="9448800" y="65186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11C71724-11E7-4DE0-BE6B-6D399A03B80B}"/>
              </a:ext>
            </a:extLst>
          </p:cNvPr>
          <p:cNvSpPr/>
          <p:nvPr/>
        </p:nvSpPr>
        <p:spPr>
          <a:xfrm>
            <a:off x="6292304" y="1583243"/>
            <a:ext cx="5222035" cy="603461"/>
          </a:xfrm>
          <a:prstGeom prst="wedgeRoundRectCallout">
            <a:avLst>
              <a:gd name="adj1" fmla="val -66450"/>
              <a:gd name="adj2" fmla="val -830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</a:rPr>
              <a:t># </a:t>
            </a:r>
            <a:r>
              <a:rPr lang="ne-NP" dirty="0">
                <a:solidFill>
                  <a:srgbClr val="FF0000"/>
                </a:solidFill>
              </a:rPr>
              <a:t>यस भौगोलिक क्षेत्रभित्र २ वटा गणनाक्षेत्र बन्ने अनुमान गरिएको छ ।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68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1C5A82-5631-437F-9411-D5F6B825B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2" y="1051622"/>
            <a:ext cx="5870512" cy="44702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866FE7-CEDD-4B0E-BDCF-597BB3F14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594" y="1051626"/>
            <a:ext cx="5803076" cy="44702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37BF67A5-29F9-4014-B81D-A9635C92D9EC}"/>
              </a:ext>
            </a:extLst>
          </p:cNvPr>
          <p:cNvSpPr/>
          <p:nvPr/>
        </p:nvSpPr>
        <p:spPr>
          <a:xfrm>
            <a:off x="4971494" y="782288"/>
            <a:ext cx="932155" cy="381731"/>
          </a:xfrm>
          <a:prstGeom prst="wedgeEllipseCallout">
            <a:avLst>
              <a:gd name="adj1" fmla="val -61928"/>
              <a:gd name="adj2" fmla="val 997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solidFill>
                  <a:srgbClr val="FF0000"/>
                </a:solidFill>
              </a:rPr>
              <a:t>३</a:t>
            </a:r>
            <a:r>
              <a:rPr lang="en-US" dirty="0">
                <a:solidFill>
                  <a:srgbClr val="FF0000"/>
                </a:solidFill>
              </a:rPr>
              <a:t>[A]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4C76D426-FDF7-48A5-9718-06FF8A75A858}"/>
              </a:ext>
            </a:extLst>
          </p:cNvPr>
          <p:cNvSpPr/>
          <p:nvPr/>
        </p:nvSpPr>
        <p:spPr>
          <a:xfrm>
            <a:off x="10668000" y="782288"/>
            <a:ext cx="932155" cy="381731"/>
          </a:xfrm>
          <a:prstGeom prst="wedgeEllipseCallout">
            <a:avLst>
              <a:gd name="adj1" fmla="val -61928"/>
              <a:gd name="adj2" fmla="val 997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solidFill>
                  <a:srgbClr val="FF0000"/>
                </a:solidFill>
              </a:rPr>
              <a:t>३</a:t>
            </a:r>
            <a:r>
              <a:rPr lang="en-US" dirty="0">
                <a:solidFill>
                  <a:srgbClr val="FF0000"/>
                </a:solidFill>
              </a:rPr>
              <a:t>[B]</a:t>
            </a:r>
          </a:p>
        </p:txBody>
      </p:sp>
    </p:spTree>
    <p:extLst>
      <p:ext uri="{BB962C8B-B14F-4D97-AF65-F5344CB8AC3E}">
        <p14:creationId xmlns:p14="http://schemas.microsoft.com/office/powerpoint/2010/main" val="3100622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4026" y="982010"/>
            <a:ext cx="11523553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साको अफिस कपि </a:t>
            </a: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 गर्ने तथा </a:t>
            </a: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सा फिर्ता</a:t>
            </a:r>
            <a:endParaRPr lang="en-US" sz="2800" b="1" dirty="0">
              <a:solidFill>
                <a:prstClr val="black"/>
              </a:solidFill>
              <a:ea typeface="Calibri"/>
              <a:cs typeface="Kalimati" pitchFamily="2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सुपरिवेक्षकले घरपरिवारको सूचीकरण कार्य सम्पन्न गरी सकेपछि गणनाक्षेत्र नक्सामा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गरिएको बिवरण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जिल्ला जनगणना कार्यालय वा स्थानिय जनगणना कार्यालयमा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रहेको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अफिस कपिमा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पनि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गर्नुपर्दछ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।</a:t>
            </a:r>
            <a:endParaRPr lang="ne-NP" sz="2400" dirty="0">
              <a:solidFill>
                <a:prstClr val="black"/>
              </a:solidFill>
              <a:cs typeface="Kalimati" pitchFamily="2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अफिस कपिमा बिवरण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गरेपछि 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सुपरिवेक्षकले आफुले प्रयोग गरेको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गणना क्षेत्रको नक्सा 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गणकलाई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 प्रयोग गर्न दिनुपर्नेछ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।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गणना कार्य सम्पन्न भइसकेपछि प्रयोग गरिएका नक्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सा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हरू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गणकले 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सम्बन्धित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कार्यालयमा अनिवार्य रूपमा फिर्ता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 गर्नु पर्नेछ </a:t>
            </a:r>
            <a:r>
              <a:rPr lang="hi-IN" sz="2000" dirty="0">
                <a:solidFill>
                  <a:prstClr val="black"/>
                </a:solidFill>
                <a:cs typeface="Kalimati" pitchFamily="2"/>
              </a:rPr>
              <a:t>।</a:t>
            </a:r>
            <a:endParaRPr lang="en-US" sz="2000" dirty="0">
              <a:solidFill>
                <a:prstClr val="black"/>
              </a:solidFill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गरिएका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सम्पूर्ण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नक्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सा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हरू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जिल्ला जनगणना कार्यालयले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विभाग पठाउनु 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पर्नेछ </a:t>
            </a:r>
            <a:r>
              <a:rPr lang="hi-IN" sz="2000" dirty="0">
                <a:solidFill>
                  <a:prstClr val="black"/>
                </a:solidFill>
                <a:cs typeface="Kalimati" pitchFamily="2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97380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5546-8872-48DE-A028-6DBE15813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53" y="1445080"/>
            <a:ext cx="12011247" cy="51647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प्रत्येक गणनाक्षेत्रमा हुनसक्ने अनुमानित घरपरिवारको संख्या जिल्ला जनगणना कार्यालयमा उपलब्ध गराईने छ जसले सुपरिवेक्षकको कार्य विभाजन गर्न सहजता प्रदान गर्दछ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सुपरिवेक्षकले गणनाक्षेत्र भित्र घरपरिवार सूचीकरण गर्ने क्रममा मापदण्ड भन्दा धेरै घरपरिवार भेटिएमा आवश्यकता अनुसार सुपरिवेक्षकको परिचालन गरी कार्य सम्पन्न गर्नुपर्दछ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घरपरिवार सूचीकरण पश्चात पाईएका साना वा ठूला गणनाक्षेत्र मिलाई गणक परिचालन गर्नु पर्दछ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गणनाक्षेत्रको सिमा सडक वा नदी भन्दा सरेको वा घरहरुको बिचबाट गएको देखिएमा त्यस्ता गणनाक्षेत्र एउटै सुपरिवेक्षकको कार्यक्षेत्रमा परेको अवस्थामा गणनाक्षेत्रको चौहद्दि वा स्थाई प्रकृतिको संरचना जस्ता बाटो वा खोला लिनुपर्ने र दुई जना सुपरिवेक्षकको कार्यक्षेत्रमा परेको अवस्थामा दुवै जना मिली माथि उल्लेख गरिए जस्तै साझा सिमाना कायम गर्नु पर्नेछ ।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E4289DD-317A-4166-873C-E012062D02A8}"/>
              </a:ext>
            </a:extLst>
          </p:cNvPr>
          <p:cNvSpPr txBox="1">
            <a:spLocks/>
          </p:cNvSpPr>
          <p:nvPr/>
        </p:nvSpPr>
        <p:spPr>
          <a:xfrm>
            <a:off x="539496" y="730944"/>
            <a:ext cx="11500104" cy="3846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Font typeface="Arial" pitchFamily="34" charset="0"/>
              <a:buNone/>
            </a:pP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नक्साको प्रयोग गर्दा बिशेष ध्यान दिनुपर्ने कुराहरु</a:t>
            </a:r>
            <a:endParaRPr lang="en-US" sz="2800" b="1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20CF9AB-838D-41F3-B5AC-4160DD46B7A6}"/>
              </a:ext>
            </a:extLst>
          </p:cNvPr>
          <p:cNvSpPr txBox="1">
            <a:spLocks/>
          </p:cNvSpPr>
          <p:nvPr/>
        </p:nvSpPr>
        <p:spPr>
          <a:xfrm>
            <a:off x="11704320" y="6451600"/>
            <a:ext cx="462280" cy="3816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FE1C11-347D-4EE6-A58F-55241A1AA485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624D02E-55A4-45C8-850C-8031EC14048A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97608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5546-8872-48DE-A028-6DBE15813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5" y="1338752"/>
            <a:ext cx="11500103" cy="51647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फिचर तथा चोकहरु दिईएको स्थान भन्दा केही वरपर परेको पाईएमा सुपरिवेक्षकले त्यसलाई काटी हाल सो रहेको स्थानमा नक्सामा यकिन गरी संकेत लगाएर खालि ठाउँमा नाम उल्लेख गर्नु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गणनाक्षेत्र नक्सा तयार पार्ने क्रममा भेटिएका संस्थागत आवासहरुको लिष्ट पालिका अनुसार उपलब्ध गराईने छ र सो बाहेकका संस्थागत आवास भए नभएको यकिन गरी सोहि अनुसार सूचीकरण र गणनाको कार्य गर्नु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निकुञ्ज वा संरक्षित क्षेत्रहरुमा मापदण्ड अनुसारका घरपरिवार नभए पनि एउटा गणनाक्षेत्र मानी गणनाक्षेत्र नक्सा निकालिएकोले यस्ता भुःभागमा हुनसक्ने घरपरिवारको अनुमान गरी सोहि अनुसार सूचीकरण र गणनाको कार्य गर्नुपर्दछ 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E4289DD-317A-4166-873C-E012062D02A8}"/>
              </a:ext>
            </a:extLst>
          </p:cNvPr>
          <p:cNvSpPr txBox="1">
            <a:spLocks/>
          </p:cNvSpPr>
          <p:nvPr/>
        </p:nvSpPr>
        <p:spPr>
          <a:xfrm>
            <a:off x="539496" y="730944"/>
            <a:ext cx="11500104" cy="3846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Font typeface="Arial" pitchFamily="34" charset="0"/>
              <a:buNone/>
            </a:pP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नक्साको प्रयोग गर्दा बिशेष ध्यानदिनुपर्ने कुराहरु</a:t>
            </a:r>
            <a:endParaRPr lang="en-US" sz="2800" b="1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BE4594-8E1A-4754-AB63-6A4983E80888}"/>
              </a:ext>
            </a:extLst>
          </p:cNvPr>
          <p:cNvSpPr txBox="1">
            <a:spLocks/>
          </p:cNvSpPr>
          <p:nvPr/>
        </p:nvSpPr>
        <p:spPr>
          <a:xfrm>
            <a:off x="11704320" y="6451600"/>
            <a:ext cx="462280" cy="3816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968EA8-50E5-4844-94BE-4C5B6C0C9F13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91A1336-B934-4467-9FDD-53EFCC271DE3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6982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5546-8872-48DE-A028-6DBE15813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490" y="1594231"/>
            <a:ext cx="4237021" cy="4969532"/>
          </a:xfrm>
        </p:spPr>
        <p:txBody>
          <a:bodyPr/>
          <a:lstStyle/>
          <a:p>
            <a:pPr marL="344488" indent="-3444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e-NP" sz="2000" dirty="0">
                <a:cs typeface="Kalimati" panose="00000400000000000000" pitchFamily="2"/>
              </a:rPr>
              <a:t>कुनै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कुनै पालिकाहरुको उदाहरणमा देखाएको जस्तो एउटै वडा फरक फरक स्थानमा रहेको हुन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सक्छ।यहाँ वडा नम्बर ५ र ९ दु</a:t>
            </a:r>
            <a:r>
              <a:rPr lang="ne-NP" sz="2000" dirty="0">
                <a:solidFill>
                  <a:prstClr val="black"/>
                </a:solidFill>
                <a:cs typeface="Kalimati" panose="00000400000000000000" pitchFamily="2"/>
              </a:rPr>
              <a:t>ई</a:t>
            </a:r>
            <a:r>
              <a:rPr lang="ne-NP" sz="2000" dirty="0">
                <a:cs typeface="Kalimati" panose="00000400000000000000" pitchFamily="2"/>
              </a:rPr>
              <a:t> स्थानमा छुट्टा छुट्टै रहेको देखिन्छ।</a:t>
            </a:r>
            <a:r>
              <a:rPr lang="ne-NP" sz="2000" dirty="0">
                <a:solidFill>
                  <a:prstClr val="black"/>
                </a:solidFill>
                <a:cs typeface="Kalimati" panose="00000400000000000000" pitchFamily="2"/>
              </a:rPr>
              <a:t> </a:t>
            </a:r>
          </a:p>
          <a:p>
            <a:pPr marL="344488" lvl="0" indent="-3444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e-NP" sz="2000" dirty="0">
                <a:solidFill>
                  <a:prstClr val="black"/>
                </a:solidFill>
                <a:cs typeface="Kalimati" panose="00000400000000000000" pitchFamily="2"/>
              </a:rPr>
              <a:t>एउटै वडा दुई स्थानमा छुट्टा छुट्टै रहेको खण्डमा गणना गर्दा गणनाक्षेत्रको नक्सा र गणनाक्षेत्रको सिमानामा लेखिएको</a:t>
            </a:r>
            <a:r>
              <a:rPr lang="en-US" sz="2000" dirty="0">
                <a:solidFill>
                  <a:prstClr val="black"/>
                </a:solidFill>
                <a:cs typeface="Kalimati" panose="00000400000000000000" pitchFamily="2"/>
              </a:rPr>
              <a:t> </a:t>
            </a:r>
            <a:r>
              <a:rPr lang="ne-NP" sz="2000" dirty="0">
                <a:solidFill>
                  <a:prstClr val="black"/>
                </a:solidFill>
                <a:cs typeface="Kalimati" panose="00000400000000000000" pitchFamily="2"/>
              </a:rPr>
              <a:t>सिमा बमोजिम गणना गर्नुपर्दछ ।</a:t>
            </a:r>
            <a:endParaRPr lang="ne-NP" sz="20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0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000" dirty="0">
              <a:cs typeface="Kalimati" panose="00000400000000000000" pitchFamily="2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E4289DD-317A-4166-873C-E012062D02A8}"/>
              </a:ext>
            </a:extLst>
          </p:cNvPr>
          <p:cNvSpPr txBox="1">
            <a:spLocks/>
          </p:cNvSpPr>
          <p:nvPr/>
        </p:nvSpPr>
        <p:spPr>
          <a:xfrm>
            <a:off x="557603" y="699257"/>
            <a:ext cx="11500104" cy="3846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spcBef>
                <a:spcPts val="500"/>
              </a:spcBef>
              <a:spcAft>
                <a:spcPts val="500"/>
              </a:spcAft>
              <a:buFont typeface="Arial" pitchFamily="34" charset="0"/>
              <a:buNone/>
            </a:pP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नक्साको प्रयोग गर्दा बिशेष ध्यानदिनुपर्ने कुराहरु</a:t>
            </a:r>
            <a:endParaRPr lang="en-US" sz="2800" b="1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1" y="1379211"/>
            <a:ext cx="7461662" cy="5275086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EBFB602-E3FE-4EF4-B94D-4E5437541943}"/>
              </a:ext>
            </a:extLst>
          </p:cNvPr>
          <p:cNvSpPr txBox="1">
            <a:spLocks/>
          </p:cNvSpPr>
          <p:nvPr/>
        </p:nvSpPr>
        <p:spPr>
          <a:xfrm>
            <a:off x="11704320" y="6451600"/>
            <a:ext cx="462280" cy="3816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F12659-798E-4486-B5B2-B6BBF9C93B1C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633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6365" y="1238824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गणनाक्षेत्र नक्शाङ्कन सम्बन्धी 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Online Portal</a:t>
            </a:r>
          </a:p>
          <a:p>
            <a:pPr algn="ctr"/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7" y="2044727"/>
            <a:ext cx="10971537" cy="4473684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161CE200-816B-4555-B18C-479E256074C6}"/>
              </a:ext>
            </a:extLst>
          </p:cNvPr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33916" y="1198370"/>
            <a:ext cx="1181030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नक्सा अभिमुखिकरण भनेको के हो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स्थिति निर्धारण के लाई भनिन्छ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गणनाक्षेत्र नक्सा भनेको के हो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राष्ट्रिय जनगणना २०७८ का लागि कति प्रकारका गणनाक्षेत्र नक्सा तयार गरिएको छ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५ गणनाक्षेत्र नक्शामा मुख्य गरी कति भागहरु छन्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६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नक्सा तयार गर्न नसकिएका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पालिकाहरूको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गणनाक्षेत्र सिमाना कसरी उल्लेख गरिएको 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७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नक्साको </a:t>
            </a:r>
            <a:r>
              <a:rPr lang="hi-IN" sz="2400" dirty="0">
                <a:cs typeface="Kalimati" pitchFamily="2"/>
              </a:rPr>
              <a:t>अद्यावधिक</a:t>
            </a:r>
            <a:r>
              <a:rPr lang="ne-NP" sz="2400" dirty="0">
                <a:cs typeface="Kalimati" pitchFamily="2"/>
              </a:rPr>
              <a:t> सिमाना लेख्ने महल नक्सामा कहाँ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८ कस्तो अवस्थामा सुपरिवेक्षकले नयाँ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</a:t>
            </a:r>
            <a:r>
              <a:rPr lang="ne-NP" sz="2400" dirty="0">
                <a:cs typeface="Kalimati" pitchFamily="2"/>
              </a:rPr>
              <a:t>निर्माण गर्नुपर्दछ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64681" y="6489361"/>
            <a:ext cx="683437" cy="379272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-147782" y="66483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0F1CE-1F2B-455C-BA95-D8A83115B457}"/>
              </a:ext>
            </a:extLst>
          </p:cNvPr>
          <p:cNvSpPr txBox="1"/>
          <p:nvPr/>
        </p:nvSpPr>
        <p:spPr>
          <a:xfrm>
            <a:off x="9792589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32799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76446" y="1668432"/>
            <a:ext cx="1157885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नक्सा अभिमुखिकरण भनेको के हो ?</a:t>
            </a:r>
          </a:p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लाई अध्ययन गर्न सही दिशातर्फ फर्काउनु नै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अभिमूखीकरण हो 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19" y="6492060"/>
            <a:ext cx="576285" cy="3411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6446" y="3915858"/>
            <a:ext cx="1117664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स्थिति निर्धारण के लाई भनिन्छ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नक्सा हेरेर आफु तत्काल रहेको स्थान वा कुनै चिनेको वस्तुको स्थान निर्धारण गर्नु नै स्थिति निर्धारण गर्नु हो ।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A287B0-74AE-4F2F-9CA0-F9594C0F9292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6588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06572" y="1412060"/>
            <a:ext cx="1157885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गणनाक्षेत्र नक्सा भनेको के हो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Preeti" pitchFamily="2" charset="0"/>
                <a:cs typeface="Kalimati" pitchFamily="2"/>
              </a:rPr>
              <a:t>गणनाक्षेत्र नक्सा भनेको </a:t>
            </a:r>
            <a:r>
              <a:rPr lang="hi-IN" sz="2400" dirty="0">
                <a:latin typeface="Preeti" pitchFamily="2" charset="0"/>
                <a:cs typeface="Kalimati" pitchFamily="2"/>
              </a:rPr>
              <a:t>चारैतिर निश्चित सीमाना भएको र अनुमानित घरपरिवार संख्याको आधारमा बनाइएको सानो भौगोलिक इकाई</a:t>
            </a:r>
            <a:r>
              <a:rPr lang="ne-NP" sz="2400" dirty="0">
                <a:latin typeface="Preeti" pitchFamily="2" charset="0"/>
                <a:cs typeface="Kalimati" pitchFamily="2"/>
              </a:rPr>
              <a:t>को नक्सा हो जसमा समान्यतया एक गणकले दिईएको समयमा गणना कार्य गर्दछ </a:t>
            </a:r>
            <a:r>
              <a:rPr lang="hi-IN" sz="2400" dirty="0">
                <a:latin typeface="Preeti" pitchFamily="2" charset="0"/>
                <a:cs typeface="Kalimati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92060"/>
            <a:ext cx="487680" cy="3411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D9A3D5-24A9-4353-9DE8-2EE7465CFB80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866355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10875" y="1412060"/>
            <a:ext cx="11860028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राष्ट्रिय जनगणना २०७८ का लागि कति प्रकारका गणनाक्षेत्र नक्सा तयार गरिएको 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राष्ट्रिय जनगणना २०७८ का लागि ३ प्रकारका गणनाक्षेत्र नक्सा तयार गरिएको छः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ब्लकसहित </a:t>
            </a:r>
            <a:r>
              <a:rPr lang="ne-NP" sz="2400" dirty="0">
                <a:ea typeface="Calibri"/>
                <a:cs typeface="Kalimati" pitchFamily="2"/>
              </a:rPr>
              <a:t>गणनाक्षेत्र नक्सा</a:t>
            </a:r>
            <a:endParaRPr lang="en-US" sz="2400" dirty="0"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ब्लकरहित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</a:t>
            </a:r>
            <a:r>
              <a:rPr lang="ne-NP" sz="2400" dirty="0">
                <a:ea typeface="Calibri"/>
                <a:cs typeface="Kalimati" pitchFamily="2"/>
              </a:rPr>
              <a:t>पूर्ण</a:t>
            </a:r>
            <a:r>
              <a:rPr lang="en-US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गणनाक्षेत्र नक्सा</a:t>
            </a:r>
            <a:r>
              <a:rPr lang="hi-IN" sz="2400" dirty="0">
                <a:ea typeface="Calibri"/>
                <a:cs typeface="Kalimati" pitchFamily="2"/>
              </a:rPr>
              <a:t> </a:t>
            </a:r>
            <a:endParaRPr lang="ne-NP" sz="2400" dirty="0"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साविक (पुरानो) गा.वि.स.का वडा सीमानालाई आधार मानी </a:t>
            </a:r>
            <a:r>
              <a:rPr lang="ne-NP" sz="2400" dirty="0">
                <a:ea typeface="Calibri"/>
                <a:cs typeface="Kalimati" pitchFamily="2"/>
              </a:rPr>
              <a:t>तयार गरिएको </a:t>
            </a:r>
            <a:r>
              <a:rPr lang="hi-IN" sz="2400" dirty="0">
                <a:ea typeface="Calibri"/>
                <a:cs typeface="Kalimati" pitchFamily="2"/>
              </a:rPr>
              <a:t>गणनाक्षेत्रको नक्</a:t>
            </a:r>
            <a:r>
              <a:rPr lang="ne-NP" sz="2400" dirty="0">
                <a:ea typeface="Calibri"/>
                <a:cs typeface="Kalimati" pitchFamily="2"/>
              </a:rPr>
              <a:t>सा</a:t>
            </a: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19" y="6492060"/>
            <a:ext cx="586917" cy="3411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C48B86-7E57-42A6-AAF0-7282234A1A10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495032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06572" y="1412060"/>
            <a:ext cx="11578855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५ गणनाक्षेत्र नक्सामा मुख्य गरी कति भागहरु छन्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गणनाक्षेत्र नक्सामा मुख्य गरी तीन भागहरु छन्</a:t>
            </a:r>
            <a:r>
              <a:rPr lang="en-US" sz="2400" dirty="0">
                <a:solidFill>
                  <a:prstClr val="black"/>
                </a:solidFill>
                <a:cs typeface="Kalimati" pitchFamily="2"/>
              </a:rPr>
              <a:t> ;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</a:t>
            </a:r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सिमाना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गणनाक्षेत्रको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अवस्थिति</a:t>
            </a: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74549" y="6496493"/>
            <a:ext cx="492051" cy="33674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3DD966-1588-4C89-BA4F-DAE0EB30C0DD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40184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28195" y="1294899"/>
            <a:ext cx="11578855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६ फिल्डकार्यबाट गणनाक्षेत्र नक्सा तयार गर्न नसकिएका </a:t>
            </a:r>
            <a:r>
              <a:rPr lang="hi-IN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पालिकाहरूको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गणनाक्षेत्र सिमाना कसरी उल्लेख गरिएको हुन्छ 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ne-NP" sz="2400" dirty="0">
                <a:cs typeface="Kalimati" pitchFamily="2"/>
              </a:rPr>
              <a:t>गाउँपालिकाहरुको गणनाक्षेत्रको नक्सामा उक्त गणनाक्षेत्रहरु साविकका कुन कुन गाउँपालिकाका कुन कुन वडा मिली बनेको हो सो </a:t>
            </a:r>
            <a:r>
              <a:rPr lang="hi-IN" sz="2400" dirty="0">
                <a:cs typeface="Kalimati" pitchFamily="2"/>
              </a:rPr>
              <a:t>गणनाक्षेत्रको सीमानामा </a:t>
            </a:r>
            <a:r>
              <a:rPr lang="ne-NP" sz="2400" dirty="0">
                <a:cs typeface="Kalimati" pitchFamily="2"/>
              </a:rPr>
              <a:t>उल्लेख गरिएको हुन्छ।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92060"/>
            <a:ext cx="565652" cy="3411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008B72-424A-4BF1-8F4B-DD9319AF4AB1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945754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1926" y="1259820"/>
            <a:ext cx="1200467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७ गणनाक्षेत्र नक्साको </a:t>
            </a:r>
            <a:r>
              <a:rPr lang="hi-IN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अद्यावधिक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सिमान लेख्ने महल नक्सामा कहाँ हुन्छ 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नक्साको </a:t>
            </a:r>
            <a:r>
              <a:rPr lang="hi-IN" sz="2400" dirty="0">
                <a:cs typeface="Kalimati" pitchFamily="2"/>
              </a:rPr>
              <a:t>अद्यावधिक</a:t>
            </a:r>
            <a:r>
              <a:rPr lang="ne-NP" sz="2400" dirty="0">
                <a:cs typeface="Kalimati" pitchFamily="2"/>
              </a:rPr>
              <a:t> सिमान लेख्ने महल गणनाक्षेत्र नक्साको पछाडी भागमा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19" y="6451600"/>
            <a:ext cx="586917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366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6927" y="3481556"/>
            <a:ext cx="11578855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८ कस्तो अवस्थामा सुपरिवेक्षकले </a:t>
            </a:r>
            <a:r>
              <a:rPr lang="ne-NP" sz="2400" b="1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नयाँ गणनाक्षेत्र निर्माण गर्नुपर्दछ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? </a:t>
            </a:r>
            <a:endParaRPr lang="en-US" sz="2400" b="1" dirty="0">
              <a:solidFill>
                <a:srgbClr val="002060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>
                <a:latin typeface="Preeti"/>
                <a:ea typeface="Calibri"/>
                <a:cs typeface="Kalimati" pitchFamily="2"/>
              </a:rPr>
              <a:t>यदि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नक्शामा गणनाक्षेत्रको सीमाना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महल भित्र १ भन्दा बढी गणनाक्षेत्र बन्ने उल्लेख गरिएको भएमा र मापदण्ड अनुसारको छुट्टाछुट्टै गणनाक्षेत्र बन्ने देखिएमा सुपरिवेक्षकले सोहि अनुसारको गणनाक्षेत्र बनाउनु पर्दछ 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121319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99181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४.१ देखि ४.१३ सम्म</a:t>
            </a:r>
          </a:p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879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2132</Words>
  <Application>Microsoft Office PowerPoint</Application>
  <PresentationFormat>Widescreen</PresentationFormat>
  <Paragraphs>285</Paragraphs>
  <Slides>42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204</cp:revision>
  <cp:lastPrinted>2021-02-22T05:47:48Z</cp:lastPrinted>
  <dcterms:created xsi:type="dcterms:W3CDTF">2020-10-11T07:30:23Z</dcterms:created>
  <dcterms:modified xsi:type="dcterms:W3CDTF">2021-04-10T09:39:12Z</dcterms:modified>
</cp:coreProperties>
</file>