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357" r:id="rId2"/>
    <p:sldId id="358" r:id="rId3"/>
    <p:sldId id="281" r:id="rId4"/>
    <p:sldId id="321" r:id="rId5"/>
    <p:sldId id="283" r:id="rId6"/>
    <p:sldId id="284" r:id="rId7"/>
    <p:sldId id="285" r:id="rId8"/>
    <p:sldId id="307" r:id="rId9"/>
    <p:sldId id="286" r:id="rId10"/>
    <p:sldId id="308" r:id="rId11"/>
    <p:sldId id="309" r:id="rId12"/>
    <p:sldId id="310" r:id="rId13"/>
    <p:sldId id="289" r:id="rId14"/>
    <p:sldId id="290" r:id="rId15"/>
    <p:sldId id="291" r:id="rId16"/>
    <p:sldId id="292" r:id="rId17"/>
    <p:sldId id="305" r:id="rId18"/>
    <p:sldId id="312" r:id="rId19"/>
    <p:sldId id="322" r:id="rId20"/>
    <p:sldId id="302" r:id="rId21"/>
    <p:sldId id="314" r:id="rId22"/>
    <p:sldId id="313" r:id="rId23"/>
    <p:sldId id="315" r:id="rId24"/>
    <p:sldId id="316" r:id="rId25"/>
    <p:sldId id="317" r:id="rId26"/>
    <p:sldId id="318" r:id="rId27"/>
    <p:sldId id="319" r:id="rId28"/>
    <p:sldId id="311" r:id="rId29"/>
  </p:sldIdLst>
  <p:sldSz cx="12192000" cy="6858000"/>
  <p:notesSz cx="6800850" cy="99329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9">
          <p15:clr>
            <a:srgbClr val="A4A3A4"/>
          </p15:clr>
        </p15:guide>
        <p15:guide id="4"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2D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471" autoAdjust="0"/>
    <p:restoredTop sz="94660" autoAdjust="0"/>
  </p:normalViewPr>
  <p:slideViewPr>
    <p:cSldViewPr snapToGrid="0">
      <p:cViewPr varScale="1">
        <p:scale>
          <a:sx n="65" d="100"/>
          <a:sy n="65" d="100"/>
        </p:scale>
        <p:origin x="792" y="3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55" d="100"/>
          <a:sy n="55" d="100"/>
        </p:scale>
        <p:origin x="-2904" y="-102"/>
      </p:cViewPr>
      <p:guideLst>
        <p:guide orient="horz" pos="2880"/>
        <p:guide pos="2160"/>
        <p:guide orient="horz" pos="3129"/>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7035" cy="496649"/>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2241" y="0"/>
            <a:ext cx="2947035" cy="496649"/>
          </a:xfrm>
          <a:prstGeom prst="rect">
            <a:avLst/>
          </a:prstGeom>
        </p:spPr>
        <p:txBody>
          <a:bodyPr vert="horz" lIns="91440" tIns="45720" rIns="91440" bIns="45720" rtlCol="0"/>
          <a:lstStyle>
            <a:lvl1pPr algn="r">
              <a:defRPr sz="1200"/>
            </a:lvl1pPr>
          </a:lstStyle>
          <a:p>
            <a:fld id="{0BF0E8A4-6131-40E5-9846-53E13B890C1B}" type="datetimeFigureOut">
              <a:rPr lang="en-US" smtClean="0"/>
              <a:pPr/>
              <a:t>3/10/2020</a:t>
            </a:fld>
            <a:endParaRPr lang="en-US"/>
          </a:p>
        </p:txBody>
      </p:sp>
      <p:sp>
        <p:nvSpPr>
          <p:cNvPr id="4" name="Footer Placeholder 3"/>
          <p:cNvSpPr>
            <a:spLocks noGrp="1"/>
          </p:cNvSpPr>
          <p:nvPr>
            <p:ph type="ftr" sz="quarter" idx="2"/>
          </p:nvPr>
        </p:nvSpPr>
        <p:spPr>
          <a:xfrm>
            <a:off x="0" y="9434615"/>
            <a:ext cx="2947035" cy="496649"/>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2241" y="9434615"/>
            <a:ext cx="2947035" cy="496649"/>
          </a:xfrm>
          <a:prstGeom prst="rect">
            <a:avLst/>
          </a:prstGeom>
        </p:spPr>
        <p:txBody>
          <a:bodyPr vert="horz" lIns="91440" tIns="45720" rIns="91440" bIns="45720" rtlCol="0" anchor="b"/>
          <a:lstStyle>
            <a:lvl1pPr algn="r">
              <a:defRPr sz="1200"/>
            </a:lvl1pPr>
          </a:lstStyle>
          <a:p>
            <a:fld id="{CB3A7572-4BE6-4FF7-8442-69D53216B303}"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7035" cy="49837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2241" y="0"/>
            <a:ext cx="2947035" cy="498374"/>
          </a:xfrm>
          <a:prstGeom prst="rect">
            <a:avLst/>
          </a:prstGeom>
        </p:spPr>
        <p:txBody>
          <a:bodyPr vert="horz" lIns="91440" tIns="45720" rIns="91440" bIns="45720" rtlCol="0"/>
          <a:lstStyle>
            <a:lvl1pPr algn="r">
              <a:defRPr sz="1200"/>
            </a:lvl1pPr>
          </a:lstStyle>
          <a:p>
            <a:fld id="{D9A51237-BD03-4849-8BC0-1BC051558707}" type="datetimeFigureOut">
              <a:rPr lang="en-US" smtClean="0"/>
              <a:pPr/>
              <a:t>3/10/2020</a:t>
            </a:fld>
            <a:endParaRPr lang="en-US"/>
          </a:p>
        </p:txBody>
      </p:sp>
      <p:sp>
        <p:nvSpPr>
          <p:cNvPr id="4" name="Slide Image Placeholder 3"/>
          <p:cNvSpPr>
            <a:spLocks noGrp="1" noRot="1" noChangeAspect="1"/>
          </p:cNvSpPr>
          <p:nvPr>
            <p:ph type="sldImg" idx="2"/>
          </p:nvPr>
        </p:nvSpPr>
        <p:spPr>
          <a:xfrm>
            <a:off x="420688" y="1241425"/>
            <a:ext cx="5959475" cy="33528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085" y="4780250"/>
            <a:ext cx="5440680" cy="39111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4615"/>
            <a:ext cx="2947035" cy="49837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2241" y="9434615"/>
            <a:ext cx="2947035" cy="498373"/>
          </a:xfrm>
          <a:prstGeom prst="rect">
            <a:avLst/>
          </a:prstGeom>
        </p:spPr>
        <p:txBody>
          <a:bodyPr vert="horz" lIns="91440" tIns="45720" rIns="91440" bIns="45720" rtlCol="0" anchor="b"/>
          <a:lstStyle>
            <a:lvl1pPr algn="r">
              <a:defRPr sz="1200"/>
            </a:lvl1pPr>
          </a:lstStyle>
          <a:p>
            <a:fld id="{70304AB7-4F6E-4532-B4AE-4FE1F4B2F639}" type="slidenum">
              <a:rPr lang="en-US" smtClean="0"/>
              <a:pPr/>
              <a:t>‹#›</a:t>
            </a:fld>
            <a:endParaRPr lang="en-US"/>
          </a:p>
        </p:txBody>
      </p:sp>
    </p:spTree>
    <p:extLst>
      <p:ext uri="{BB962C8B-B14F-4D97-AF65-F5344CB8AC3E}">
        <p14:creationId xmlns:p14="http://schemas.microsoft.com/office/powerpoint/2010/main" val="1333052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688F965-7E20-4480-87E7-0F17757C8EB9}" type="slidenum">
              <a:rPr lang="en-US" smtClean="0"/>
              <a:pPr/>
              <a:t>1</a:t>
            </a:fld>
            <a:endParaRPr lang="en-US"/>
          </a:p>
        </p:txBody>
      </p:sp>
    </p:spTree>
    <p:extLst>
      <p:ext uri="{BB962C8B-B14F-4D97-AF65-F5344CB8AC3E}">
        <p14:creationId xmlns:p14="http://schemas.microsoft.com/office/powerpoint/2010/main" val="26918930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Arial Narrow" pitchFamily="34" charset="0"/>
              </a:defRPr>
            </a:lvl1pPr>
          </a:lstStyle>
          <a:p>
            <a:r>
              <a:rPr lang="en-US" dirty="0"/>
              <a:t>Click to edit Master title style</a:t>
            </a:r>
          </a:p>
        </p:txBody>
      </p:sp>
      <p:sp>
        <p:nvSpPr>
          <p:cNvPr id="3" name="Subtitle 2"/>
          <p:cNvSpPr>
            <a:spLocks noGrp="1"/>
          </p:cNvSpPr>
          <p:nvPr>
            <p:ph type="subTitle" idx="1"/>
          </p:nvPr>
        </p:nvSpPr>
        <p:spPr>
          <a:xfrm>
            <a:off x="1564943" y="5568287"/>
            <a:ext cx="9144000" cy="1081584"/>
          </a:xfrm>
        </p:spPr>
        <p:txBody>
          <a:bodyPr/>
          <a:lstStyle>
            <a:lvl1pPr marL="0" indent="0" algn="ctr">
              <a:buNone/>
              <a:defRPr sz="2400">
                <a:latin typeface="Arial Narrow"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p:cNvSpPr/>
          <p:nvPr userDrawn="1"/>
        </p:nvSpPr>
        <p:spPr>
          <a:xfrm>
            <a:off x="0" y="0"/>
            <a:ext cx="12192000" cy="952500"/>
          </a:xfrm>
          <a:prstGeom prst="rect">
            <a:avLst/>
          </a:prstGeom>
          <a:ln w="28575">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1" name="Straight Connector 10"/>
          <p:cNvCxnSpPr/>
          <p:nvPr userDrawn="1"/>
        </p:nvCxnSpPr>
        <p:spPr>
          <a:xfrm>
            <a:off x="0" y="961728"/>
            <a:ext cx="12192000" cy="0"/>
          </a:xfrm>
          <a:prstGeom prst="line">
            <a:avLst/>
          </a:prstGeom>
          <a:ln w="19050" cmpd="sng">
            <a:solidFill>
              <a:srgbClr val="FFC000"/>
            </a:solidFill>
          </a:ln>
          <a:scene3d>
            <a:camera prst="orthographicFront"/>
            <a:lightRig rig="threePt" dir="t"/>
          </a:scene3d>
          <a:sp3d>
            <a:bevelT/>
          </a:sp3d>
        </p:spPr>
        <p:style>
          <a:lnRef idx="3">
            <a:schemeClr val="accent2"/>
          </a:lnRef>
          <a:fillRef idx="0">
            <a:schemeClr val="accent2"/>
          </a:fillRef>
          <a:effectRef idx="2">
            <a:schemeClr val="accent2"/>
          </a:effectRef>
          <a:fontRef idx="minor">
            <a:schemeClr val="tx1"/>
          </a:fontRef>
        </p:style>
      </p:cxnSp>
      <p:sp>
        <p:nvSpPr>
          <p:cNvPr id="12" name="Title 1"/>
          <p:cNvSpPr txBox="1">
            <a:spLocks/>
          </p:cNvSpPr>
          <p:nvPr userDrawn="1"/>
        </p:nvSpPr>
        <p:spPr>
          <a:xfrm>
            <a:off x="9105900" y="35542"/>
            <a:ext cx="2965277" cy="544007"/>
          </a:xfrm>
          <a:prstGeom prst="rect">
            <a:avLst/>
          </a:prstGeom>
        </p:spPr>
        <p:txBody>
          <a:bodyPr vert="horz" lIns="91440" tIns="45720" rIns="91440" bIns="45720" rtlCol="0" anchor="b">
            <a:normAutofit fontScale="975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600" b="1" dirty="0">
              <a:solidFill>
                <a:srgbClr val="FF0000"/>
              </a:solidFill>
              <a:latin typeface="Arial Narrow" panose="020B0606020202030204" pitchFamily="34" charset="0"/>
            </a:endParaRP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6437" y="57209"/>
            <a:ext cx="759770" cy="638827"/>
          </a:xfrm>
          <a:prstGeom prst="rect">
            <a:avLst/>
          </a:prstGeom>
        </p:spPr>
      </p:pic>
      <p:sp>
        <p:nvSpPr>
          <p:cNvPr id="14" name="TextBox 13"/>
          <p:cNvSpPr txBox="1"/>
          <p:nvPr userDrawn="1"/>
        </p:nvSpPr>
        <p:spPr>
          <a:xfrm>
            <a:off x="397603" y="670853"/>
            <a:ext cx="1027845" cy="276999"/>
          </a:xfrm>
          <a:prstGeom prst="rect">
            <a:avLst/>
          </a:prstGeom>
          <a:noFill/>
        </p:spPr>
        <p:txBody>
          <a:bodyPr wrap="none" rtlCol="0">
            <a:spAutoFit/>
          </a:bodyPr>
          <a:lstStyle/>
          <a:p>
            <a:r>
              <a:rPr lang="ne-NP" sz="1200" dirty="0">
                <a:solidFill>
                  <a:srgbClr val="FF0000"/>
                </a:solidFill>
                <a:latin typeface="Arial Narrow" panose="020B0606020202030204" pitchFamily="34" charset="0"/>
              </a:rPr>
              <a:t>नेपाल सरकार</a:t>
            </a:r>
            <a:endParaRPr lang="en-US" sz="1200" dirty="0">
              <a:solidFill>
                <a:srgbClr val="FF0000"/>
              </a:solidFill>
              <a:latin typeface="Arial Narrow" panose="020B0606020202030204" pitchFamily="34" charset="0"/>
            </a:endParaRPr>
          </a:p>
        </p:txBody>
      </p:sp>
      <p:pic>
        <p:nvPicPr>
          <p:cNvPr id="17" name="Picture 16" descr="5cm height.jpg"/>
          <p:cNvPicPr>
            <a:picLocks noChangeAspect="1"/>
          </p:cNvPicPr>
          <p:nvPr userDrawn="1"/>
        </p:nvPicPr>
        <p:blipFill>
          <a:blip r:embed="rId3" cstate="print">
            <a:lum contrast="10000"/>
          </a:blip>
          <a:stretch>
            <a:fillRect/>
          </a:stretch>
        </p:blipFill>
        <p:spPr>
          <a:xfrm>
            <a:off x="11203014" y="-13648"/>
            <a:ext cx="703577" cy="957959"/>
          </a:xfrm>
          <a:prstGeom prst="rect">
            <a:avLst/>
          </a:prstGeom>
        </p:spPr>
      </p:pic>
      <p:sp>
        <p:nvSpPr>
          <p:cNvPr id="16" name="TextBox 15"/>
          <p:cNvSpPr txBox="1"/>
          <p:nvPr userDrawn="1"/>
        </p:nvSpPr>
        <p:spPr>
          <a:xfrm>
            <a:off x="4013940" y="0"/>
            <a:ext cx="3174266" cy="984052"/>
          </a:xfrm>
          <a:prstGeom prst="rect">
            <a:avLst/>
          </a:prstGeom>
          <a:noFill/>
        </p:spPr>
        <p:txBody>
          <a:bodyPr wrap="none" rtlCol="0">
            <a:spAutoFit/>
          </a:bodyPr>
          <a:lstStyle/>
          <a:p>
            <a:pPr algn="ctr">
              <a:lnSpc>
                <a:spcPct val="150000"/>
              </a:lnSpc>
              <a:spcBef>
                <a:spcPts val="0"/>
              </a:spcBef>
            </a:pPr>
            <a:r>
              <a:rPr lang="ne-NP" sz="2400" b="1" dirty="0">
                <a:solidFill>
                  <a:srgbClr val="142DAC"/>
                </a:solidFill>
                <a:latin typeface="Himchuli" pitchFamily="2" charset="0"/>
                <a:ea typeface="Times New Roman" panose="02020603050405020304" pitchFamily="18" charset="0"/>
              </a:rPr>
              <a:t>राष्ट्रिय</a:t>
            </a:r>
            <a:r>
              <a:rPr lang="ne-NP" sz="2400" b="1" baseline="0" dirty="0">
                <a:solidFill>
                  <a:srgbClr val="142DAC"/>
                </a:solidFill>
                <a:latin typeface="Himchuli" pitchFamily="2" charset="0"/>
                <a:ea typeface="Times New Roman" panose="02020603050405020304" pitchFamily="18" charset="0"/>
              </a:rPr>
              <a:t> जनगणना २०७८</a:t>
            </a:r>
            <a:br>
              <a:rPr lang="en-US" sz="1100" b="0" baseline="0" dirty="0">
                <a:solidFill>
                  <a:srgbClr val="142DAC"/>
                </a:solidFill>
                <a:latin typeface="Times New Roman" panose="02020603050405020304" pitchFamily="18" charset="0"/>
                <a:ea typeface="Times New Roman" panose="02020603050405020304" pitchFamily="18" charset="0"/>
              </a:rPr>
            </a:br>
            <a:r>
              <a:rPr lang="ne-NP" sz="1600" b="1" kern="1200" baseline="0" dirty="0">
                <a:solidFill>
                  <a:srgbClr val="FF0000"/>
                </a:solidFill>
                <a:latin typeface="Times New Roman" panose="02020603050405020304" pitchFamily="18" charset="0"/>
                <a:ea typeface="Times New Roman" panose="02020603050405020304" pitchFamily="18" charset="0"/>
                <a:cs typeface="+mn-cs"/>
              </a:rPr>
              <a:t>नमुना (पाइलट</a:t>
            </a:r>
            <a:r>
              <a:rPr lang="ne-NP" sz="1600" b="1" baseline="0" dirty="0">
                <a:solidFill>
                  <a:srgbClr val="FF0000"/>
                </a:solidFill>
                <a:latin typeface="Times New Roman" panose="02020603050405020304" pitchFamily="18" charset="0"/>
                <a:ea typeface="Times New Roman" panose="02020603050405020304" pitchFamily="18" charset="0"/>
              </a:rPr>
              <a:t>) जनगणना २०७६</a:t>
            </a:r>
            <a:endParaRPr lang="en-US" sz="2400" b="1" baseline="0" dirty="0">
              <a:solidFill>
                <a:srgbClr val="FF0000"/>
              </a:solidFill>
              <a:latin typeface="Himchuli" pitchFamily="2" charset="0"/>
              <a:ea typeface="Times New Roman" panose="02020603050405020304" pitchFamily="18" charset="0"/>
            </a:endParaRPr>
          </a:p>
        </p:txBody>
      </p:sp>
    </p:spTree>
    <p:extLst>
      <p:ext uri="{BB962C8B-B14F-4D97-AF65-F5344CB8AC3E}">
        <p14:creationId xmlns:p14="http://schemas.microsoft.com/office/powerpoint/2010/main" val="869406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14003106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012419"/>
            <a:ext cx="12192000" cy="529779"/>
          </a:xfrm>
          <a:prstGeom prst="rect">
            <a:avLst/>
          </a:prstGeom>
          <a:solidFill>
            <a:schemeClr val="accent2">
              <a:lumMod val="20000"/>
              <a:lumOff val="80000"/>
            </a:schemeClr>
          </a:solidFill>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32263" y="1596789"/>
            <a:ext cx="11354937" cy="50580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6437" y="18572"/>
            <a:ext cx="757027" cy="636521"/>
          </a:xfrm>
          <a:prstGeom prst="rect">
            <a:avLst/>
          </a:prstGeom>
        </p:spPr>
      </p:pic>
      <p:sp>
        <p:nvSpPr>
          <p:cNvPr id="8" name="TextBox 7"/>
          <p:cNvSpPr txBox="1"/>
          <p:nvPr/>
        </p:nvSpPr>
        <p:spPr>
          <a:xfrm>
            <a:off x="315715" y="645864"/>
            <a:ext cx="1170513" cy="307777"/>
          </a:xfrm>
          <a:prstGeom prst="rect">
            <a:avLst/>
          </a:prstGeom>
          <a:noFill/>
        </p:spPr>
        <p:txBody>
          <a:bodyPr wrap="none" rtlCol="0">
            <a:spAutoFit/>
          </a:bodyPr>
          <a:lstStyle/>
          <a:p>
            <a:r>
              <a:rPr lang="ne-NP" sz="1400" dirty="0">
                <a:solidFill>
                  <a:srgbClr val="FF0000"/>
                </a:solidFill>
                <a:latin typeface="Arial Narrow" panose="020B0606020202030204" pitchFamily="34" charset="0"/>
              </a:rPr>
              <a:t>नेपाल सरकार</a:t>
            </a:r>
            <a:endParaRPr lang="en-US" sz="1400" dirty="0">
              <a:solidFill>
                <a:srgbClr val="FF0000"/>
              </a:solidFill>
              <a:latin typeface="Arial Narrow" panose="020B0606020202030204" pitchFamily="34" charset="0"/>
            </a:endParaRPr>
          </a:p>
        </p:txBody>
      </p:sp>
      <p:sp>
        <p:nvSpPr>
          <p:cNvPr id="9" name="Title 1"/>
          <p:cNvSpPr txBox="1">
            <a:spLocks/>
          </p:cNvSpPr>
          <p:nvPr/>
        </p:nvSpPr>
        <p:spPr>
          <a:xfrm>
            <a:off x="9105900" y="35542"/>
            <a:ext cx="2965277" cy="582644"/>
          </a:xfrm>
          <a:prstGeom prst="rect">
            <a:avLst/>
          </a:prstGeom>
        </p:spPr>
        <p:txBody>
          <a:bodyPr vert="horz" lIns="91440" tIns="45720" rIns="91440" bIns="45720" rtlCol="0" anchor="b">
            <a:normAutofit fontScale="975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600" b="1" dirty="0">
              <a:solidFill>
                <a:srgbClr val="FF0000"/>
              </a:solidFill>
              <a:latin typeface="Arial Narrow" panose="020B0606020202030204" pitchFamily="34" charset="0"/>
            </a:endParaRPr>
          </a:p>
        </p:txBody>
      </p:sp>
      <p:cxnSp>
        <p:nvCxnSpPr>
          <p:cNvPr id="10" name="Straight Connector 9"/>
          <p:cNvCxnSpPr/>
          <p:nvPr/>
        </p:nvCxnSpPr>
        <p:spPr>
          <a:xfrm>
            <a:off x="0" y="964804"/>
            <a:ext cx="12192000" cy="0"/>
          </a:xfrm>
          <a:prstGeom prst="line">
            <a:avLst/>
          </a:prstGeom>
          <a:ln w="38100">
            <a:solidFill>
              <a:srgbClr val="FFC000"/>
            </a:solidFill>
          </a:ln>
        </p:spPr>
        <p:style>
          <a:lnRef idx="3">
            <a:schemeClr val="accent2"/>
          </a:lnRef>
          <a:fillRef idx="0">
            <a:schemeClr val="accent2"/>
          </a:fillRef>
          <a:effectRef idx="2">
            <a:schemeClr val="accent2"/>
          </a:effectRef>
          <a:fontRef idx="minor">
            <a:schemeClr val="tx1"/>
          </a:fontRef>
        </p:style>
      </p:cxnSp>
      <p:pic>
        <p:nvPicPr>
          <p:cNvPr id="13" name="Picture 12" descr="5cm height.jpg"/>
          <p:cNvPicPr>
            <a:picLocks noChangeAspect="1"/>
          </p:cNvPicPr>
          <p:nvPr userDrawn="1"/>
        </p:nvPicPr>
        <p:blipFill>
          <a:blip r:embed="rId5" cstate="print">
            <a:lum contrast="10000"/>
          </a:blip>
          <a:stretch>
            <a:fillRect/>
          </a:stretch>
        </p:blipFill>
        <p:spPr>
          <a:xfrm>
            <a:off x="11066534" y="-13648"/>
            <a:ext cx="703577" cy="957959"/>
          </a:xfrm>
          <a:prstGeom prst="rect">
            <a:avLst/>
          </a:prstGeom>
        </p:spPr>
      </p:pic>
      <p:sp>
        <p:nvSpPr>
          <p:cNvPr id="12" name="TextBox 11"/>
          <p:cNvSpPr txBox="1"/>
          <p:nvPr userDrawn="1"/>
        </p:nvSpPr>
        <p:spPr>
          <a:xfrm>
            <a:off x="4013940" y="0"/>
            <a:ext cx="3174266" cy="984052"/>
          </a:xfrm>
          <a:prstGeom prst="rect">
            <a:avLst/>
          </a:prstGeom>
          <a:noFill/>
        </p:spPr>
        <p:txBody>
          <a:bodyPr wrap="none" rtlCol="0">
            <a:spAutoFit/>
          </a:bodyPr>
          <a:lstStyle/>
          <a:p>
            <a:pPr algn="ctr">
              <a:lnSpc>
                <a:spcPct val="150000"/>
              </a:lnSpc>
              <a:spcBef>
                <a:spcPts val="0"/>
              </a:spcBef>
            </a:pPr>
            <a:r>
              <a:rPr lang="ne-NP" sz="2400" b="1" dirty="0">
                <a:solidFill>
                  <a:srgbClr val="142DAC"/>
                </a:solidFill>
                <a:latin typeface="Himchuli" pitchFamily="2" charset="0"/>
                <a:ea typeface="Times New Roman" panose="02020603050405020304" pitchFamily="18" charset="0"/>
              </a:rPr>
              <a:t>राष्ट्रिय</a:t>
            </a:r>
            <a:r>
              <a:rPr lang="ne-NP" sz="2400" b="1" baseline="0" dirty="0">
                <a:solidFill>
                  <a:srgbClr val="142DAC"/>
                </a:solidFill>
                <a:latin typeface="Himchuli" pitchFamily="2" charset="0"/>
                <a:ea typeface="Times New Roman" panose="02020603050405020304" pitchFamily="18" charset="0"/>
              </a:rPr>
              <a:t> जनगणना २०७८</a:t>
            </a:r>
            <a:br>
              <a:rPr lang="en-US" sz="1100" b="0" baseline="0" dirty="0">
                <a:solidFill>
                  <a:srgbClr val="142DAC"/>
                </a:solidFill>
                <a:latin typeface="Times New Roman" panose="02020603050405020304" pitchFamily="18" charset="0"/>
                <a:ea typeface="Times New Roman" panose="02020603050405020304" pitchFamily="18" charset="0"/>
              </a:rPr>
            </a:br>
            <a:r>
              <a:rPr lang="ne-NP" sz="1600" b="1" baseline="0" dirty="0">
                <a:solidFill>
                  <a:srgbClr val="FF0000"/>
                </a:solidFill>
                <a:latin typeface="Times New Roman" panose="02020603050405020304" pitchFamily="18" charset="0"/>
                <a:ea typeface="Times New Roman" panose="02020603050405020304" pitchFamily="18" charset="0"/>
              </a:rPr>
              <a:t>पाइलट जनगणना २०७६</a:t>
            </a:r>
            <a:endParaRPr lang="en-US" sz="2400" b="1" baseline="0" dirty="0">
              <a:solidFill>
                <a:srgbClr val="FF0000"/>
              </a:solidFill>
              <a:latin typeface="Himchuli" pitchFamily="2" charset="0"/>
              <a:ea typeface="Times New Roman" panose="02020603050405020304" pitchFamily="18" charset="0"/>
            </a:endParaRPr>
          </a:p>
        </p:txBody>
      </p:sp>
    </p:spTree>
    <p:extLst>
      <p:ext uri="{BB962C8B-B14F-4D97-AF65-F5344CB8AC3E}">
        <p14:creationId xmlns:p14="http://schemas.microsoft.com/office/powerpoint/2010/main" val="1858595772"/>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3200" kern="1200">
          <a:solidFill>
            <a:schemeClr val="tx1"/>
          </a:solidFill>
          <a:latin typeface="Arial Narrow"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Narrow"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arrow"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Pilot%20census%202076%20selected%20districts.docx" TargetMode="Externa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1404" y="5328219"/>
            <a:ext cx="9906814" cy="878618"/>
          </a:xfrm>
        </p:spPr>
        <p:txBody>
          <a:bodyPr>
            <a:noAutofit/>
          </a:bodyPr>
          <a:lstStyle/>
          <a:p>
            <a:r>
              <a:rPr lang="ne-NP" sz="2800" b="1">
                <a:latin typeface="Preeti" pitchFamily="2" charset="0"/>
                <a:cs typeface="Kalimati" panose="00000400000000000000" pitchFamily="2"/>
              </a:rPr>
              <a:t>आयोजक</a:t>
            </a:r>
            <a:r>
              <a:rPr lang="en-US" sz="2800" b="1">
                <a:latin typeface="Preeti" pitchFamily="2" charset="0"/>
                <a:cs typeface="Kalimati" panose="00000400000000000000" pitchFamily="2"/>
              </a:rPr>
              <a:t> </a:t>
            </a:r>
            <a:r>
              <a:rPr lang="en-US" sz="2800" b="1">
                <a:latin typeface="Times New Roman" panose="02020603050405020304" pitchFamily="18" charset="0"/>
                <a:cs typeface="Times New Roman" panose="02020603050405020304" pitchFamily="18" charset="0"/>
              </a:rPr>
              <a:t>: </a:t>
            </a:r>
            <a:r>
              <a:rPr lang="ne-NP" sz="2800" b="1">
                <a:latin typeface="Times New Roman" panose="02020603050405020304" pitchFamily="18" charset="0"/>
                <a:cs typeface="Kalimati" panose="00000400000000000000" pitchFamily="2"/>
              </a:rPr>
              <a:t>केन्द्रीय तथ्याङ्क विभाग</a:t>
            </a:r>
            <a:br>
              <a:rPr lang="ne-NP" sz="2800" b="1">
                <a:latin typeface="Times New Roman" panose="02020603050405020304" pitchFamily="18" charset="0"/>
                <a:cs typeface="Kalimati" panose="00000400000000000000" pitchFamily="2"/>
              </a:rPr>
            </a:br>
            <a:r>
              <a:rPr lang="ne-NP" sz="2800" b="1">
                <a:latin typeface="Times New Roman" panose="02020603050405020304" pitchFamily="18" charset="0"/>
                <a:cs typeface="Kalimati" panose="00000400000000000000" pitchFamily="2"/>
              </a:rPr>
              <a:t>काठमाडौं</a:t>
            </a:r>
            <a:endParaRPr lang="en-US" sz="2800" b="1" dirty="0">
              <a:latin typeface="Preeti" pitchFamily="2" charset="0"/>
              <a:cs typeface="Kalimati" panose="00000400000000000000" pitchFamily="2"/>
            </a:endParaRPr>
          </a:p>
        </p:txBody>
      </p:sp>
      <p:sp>
        <p:nvSpPr>
          <p:cNvPr id="3" name="Subtitle 2"/>
          <p:cNvSpPr>
            <a:spLocks noGrp="1"/>
          </p:cNvSpPr>
          <p:nvPr>
            <p:ph type="subTitle" idx="1"/>
          </p:nvPr>
        </p:nvSpPr>
        <p:spPr>
          <a:xfrm>
            <a:off x="-44009" y="3538205"/>
            <a:ext cx="12192000" cy="1477139"/>
          </a:xfrm>
        </p:spPr>
        <p:txBody>
          <a:bodyPr>
            <a:noAutofit/>
          </a:bodyPr>
          <a:lstStyle/>
          <a:p>
            <a:pPr>
              <a:lnSpc>
                <a:spcPct val="100000"/>
              </a:lnSpc>
              <a:spcBef>
                <a:spcPts val="600"/>
              </a:spcBef>
            </a:pPr>
            <a:r>
              <a:rPr lang="ne-NP" b="1">
                <a:solidFill>
                  <a:srgbClr val="FF0000"/>
                </a:solidFill>
                <a:cs typeface="Kalimati" panose="00000400000000000000" pitchFamily="2"/>
              </a:rPr>
              <a:t>गणक तालिम</a:t>
            </a:r>
            <a:endParaRPr lang="ne-NP" b="1" dirty="0">
              <a:solidFill>
                <a:srgbClr val="FF0000"/>
              </a:solidFill>
              <a:cs typeface="Kalimati" panose="00000400000000000000" pitchFamily="2"/>
            </a:endParaRPr>
          </a:p>
          <a:p>
            <a:pPr>
              <a:lnSpc>
                <a:spcPct val="100000"/>
              </a:lnSpc>
              <a:spcBef>
                <a:spcPts val="600"/>
              </a:spcBef>
            </a:pPr>
            <a:r>
              <a:rPr lang="ne-NP" b="1" dirty="0">
                <a:solidFill>
                  <a:srgbClr val="FF0000"/>
                </a:solidFill>
                <a:cs typeface="Kalimati" panose="00000400000000000000" pitchFamily="2"/>
              </a:rPr>
              <a:t>पोखरा, कास्की </a:t>
            </a:r>
          </a:p>
          <a:p>
            <a:pPr>
              <a:lnSpc>
                <a:spcPct val="100000"/>
              </a:lnSpc>
              <a:spcBef>
                <a:spcPts val="600"/>
              </a:spcBef>
            </a:pPr>
            <a:r>
              <a:rPr lang="ne-NP" b="1">
                <a:solidFill>
                  <a:srgbClr val="FF0000"/>
                </a:solidFill>
                <a:cs typeface="Kalimati" panose="00000400000000000000" pitchFamily="2"/>
              </a:rPr>
              <a:t>फाल्गुन २९ </a:t>
            </a:r>
            <a:r>
              <a:rPr lang="en-US" b="1">
                <a:solidFill>
                  <a:srgbClr val="FF0000"/>
                </a:solidFill>
                <a:cs typeface="Kalimati" panose="00000400000000000000" pitchFamily="2"/>
              </a:rPr>
              <a:t>–</a:t>
            </a:r>
            <a:r>
              <a:rPr lang="ne-NP" b="1">
                <a:solidFill>
                  <a:srgbClr val="FF0000"/>
                </a:solidFill>
                <a:cs typeface="Kalimati" panose="00000400000000000000" pitchFamily="2"/>
              </a:rPr>
              <a:t> चैत्र</a:t>
            </a:r>
            <a:r>
              <a:rPr lang="en-US" b="1">
                <a:solidFill>
                  <a:srgbClr val="FF0000"/>
                </a:solidFill>
                <a:cs typeface="Kalimati" panose="00000400000000000000" pitchFamily="2"/>
              </a:rPr>
              <a:t> </a:t>
            </a:r>
            <a:r>
              <a:rPr lang="ne-NP" b="1">
                <a:solidFill>
                  <a:srgbClr val="FF0000"/>
                </a:solidFill>
                <a:cs typeface="Kalimati" panose="00000400000000000000" pitchFamily="2"/>
              </a:rPr>
              <a:t> ५, </a:t>
            </a:r>
            <a:r>
              <a:rPr lang="ne-NP" b="1" dirty="0">
                <a:solidFill>
                  <a:srgbClr val="FF0000"/>
                </a:solidFill>
                <a:cs typeface="Kalimati" panose="00000400000000000000" pitchFamily="2"/>
              </a:rPr>
              <a:t>२०७६</a:t>
            </a:r>
            <a:endParaRPr lang="en-US" sz="2000" b="1" dirty="0">
              <a:solidFill>
                <a:srgbClr val="FF0000"/>
              </a:solidFill>
              <a:cs typeface="Kalimati" panose="00000400000000000000" pitchFamily="2"/>
            </a:endParaRPr>
          </a:p>
        </p:txBody>
      </p:sp>
      <p:pic>
        <p:nvPicPr>
          <p:cNvPr id="5" name="Picture 4" descr="7cm height- Nep.jpg"/>
          <p:cNvPicPr>
            <a:picLocks noChangeAspect="1"/>
          </p:cNvPicPr>
          <p:nvPr/>
        </p:nvPicPr>
        <p:blipFill>
          <a:blip r:embed="rId3" cstate="print"/>
          <a:stretch>
            <a:fillRect/>
          </a:stretch>
        </p:blipFill>
        <p:spPr>
          <a:xfrm>
            <a:off x="5366584" y="1116100"/>
            <a:ext cx="1458832" cy="1986905"/>
          </a:xfrm>
          <a:prstGeom prst="rect">
            <a:avLst/>
          </a:prstGeom>
        </p:spPr>
      </p:pic>
    </p:spTree>
    <p:extLst>
      <p:ext uri="{BB962C8B-B14F-4D97-AF65-F5344CB8AC3E}">
        <p14:creationId xmlns:p14="http://schemas.microsoft.com/office/powerpoint/2010/main" val="197071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16E8C-7AC9-4790-83D9-D809D58E4D1E}"/>
              </a:ext>
            </a:extLst>
          </p:cNvPr>
          <p:cNvSpPr>
            <a:spLocks noGrp="1"/>
          </p:cNvSpPr>
          <p:nvPr>
            <p:ph type="title"/>
          </p:nvPr>
        </p:nvSpPr>
        <p:spPr/>
        <p:txBody>
          <a:bodyPr>
            <a:normAutofit/>
          </a:bodyPr>
          <a:lstStyle/>
          <a:p>
            <a:r>
              <a:rPr lang="ne-NP" b="1" dirty="0">
                <a:solidFill>
                  <a:srgbClr val="142DAC"/>
                </a:solidFill>
                <a:cs typeface="Kalimati" panose="00000400000000000000" pitchFamily="2"/>
              </a:rPr>
              <a:t>तालिम कक्षामा अनिवार्य पालना गर्नुपर्ने नियमहरु </a:t>
            </a:r>
            <a:endParaRPr lang="en-US" b="1" dirty="0">
              <a:solidFill>
                <a:srgbClr val="142DAC"/>
              </a:solidFill>
              <a:cs typeface="Kalimati" panose="00000400000000000000" pitchFamily="2"/>
            </a:endParaRPr>
          </a:p>
        </p:txBody>
      </p:sp>
      <p:sp>
        <p:nvSpPr>
          <p:cNvPr id="3" name="Content Placeholder 2">
            <a:extLst>
              <a:ext uri="{FF2B5EF4-FFF2-40B4-BE49-F238E27FC236}">
                <a16:creationId xmlns:a16="http://schemas.microsoft.com/office/drawing/2014/main" id="{40120E02-D0BD-4816-BDF3-8FDAC8DC4E58}"/>
              </a:ext>
            </a:extLst>
          </p:cNvPr>
          <p:cNvSpPr>
            <a:spLocks noGrp="1"/>
          </p:cNvSpPr>
          <p:nvPr>
            <p:ph idx="1"/>
          </p:nvPr>
        </p:nvSpPr>
        <p:spPr>
          <a:xfrm>
            <a:off x="347179" y="1585640"/>
            <a:ext cx="11006621" cy="5164719"/>
          </a:xfrm>
        </p:spPr>
        <p:txBody>
          <a:bodyPr>
            <a:normAutofit fontScale="92500" lnSpcReduction="20000"/>
          </a:bodyPr>
          <a:lstStyle/>
          <a:p>
            <a:pPr marL="401638" indent="-401638">
              <a:lnSpc>
                <a:spcPct val="150000"/>
              </a:lnSpc>
              <a:spcAft>
                <a:spcPts val="600"/>
              </a:spcAft>
              <a:buFont typeface="Wingdings" panose="05000000000000000000" pitchFamily="2" charset="2"/>
              <a:buChar char="Ø"/>
            </a:pPr>
            <a:r>
              <a:rPr lang="ne-NP">
                <a:cs typeface="Kalimati" panose="00000400000000000000" pitchFamily="2"/>
              </a:rPr>
              <a:t>नियमित </a:t>
            </a:r>
            <a:r>
              <a:rPr lang="ne-NP" dirty="0">
                <a:cs typeface="Kalimati" panose="00000400000000000000" pitchFamily="2"/>
              </a:rPr>
              <a:t>र अनुशासितरुपमा तालिममा भाग लिने,</a:t>
            </a:r>
            <a:endParaRPr lang="en-US" dirty="0">
              <a:cs typeface="Kalimati" panose="00000400000000000000" pitchFamily="2"/>
            </a:endParaRPr>
          </a:p>
          <a:p>
            <a:pPr marL="401638" indent="-401638">
              <a:lnSpc>
                <a:spcPct val="150000"/>
              </a:lnSpc>
              <a:spcAft>
                <a:spcPts val="600"/>
              </a:spcAft>
              <a:buFont typeface="Wingdings" panose="05000000000000000000" pitchFamily="2" charset="2"/>
              <a:buChar char="Ø"/>
            </a:pPr>
            <a:r>
              <a:rPr lang="ne-NP" dirty="0">
                <a:solidFill>
                  <a:srgbClr val="FF0000"/>
                </a:solidFill>
                <a:cs typeface="Kalimati" panose="00000400000000000000" pitchFamily="2"/>
              </a:rPr>
              <a:t>निर्देशिका</a:t>
            </a:r>
            <a:r>
              <a:rPr lang="en-US" dirty="0">
                <a:solidFill>
                  <a:srgbClr val="FF0000"/>
                </a:solidFill>
                <a:cs typeface="Kalimati" panose="00000400000000000000" pitchFamily="2"/>
              </a:rPr>
              <a:t>, </a:t>
            </a:r>
            <a:r>
              <a:rPr lang="ne-NP" dirty="0">
                <a:solidFill>
                  <a:srgbClr val="FF0000"/>
                </a:solidFill>
                <a:cs typeface="Kalimati" panose="00000400000000000000" pitchFamily="2"/>
              </a:rPr>
              <a:t>प्रश्नावली साथमा राख्ने र नियमित अध्ययन गर्ने,</a:t>
            </a:r>
          </a:p>
          <a:p>
            <a:pPr marL="401638" indent="-401638">
              <a:lnSpc>
                <a:spcPct val="150000"/>
              </a:lnSpc>
              <a:spcAft>
                <a:spcPts val="600"/>
              </a:spcAft>
              <a:buFont typeface="Wingdings" panose="05000000000000000000" pitchFamily="2" charset="2"/>
              <a:buChar char="Ø"/>
            </a:pPr>
            <a:r>
              <a:rPr lang="ne-NP" dirty="0">
                <a:cs typeface="Kalimati" panose="00000400000000000000" pitchFamily="2"/>
              </a:rPr>
              <a:t>मोवाइल स्विच अफ वा साइलेन्स मोडमा राख्ने,</a:t>
            </a:r>
          </a:p>
          <a:p>
            <a:pPr marL="401638" indent="-401638">
              <a:lnSpc>
                <a:spcPct val="150000"/>
              </a:lnSpc>
              <a:spcAft>
                <a:spcPts val="600"/>
              </a:spcAft>
              <a:buFont typeface="Wingdings" panose="05000000000000000000" pitchFamily="2" charset="2"/>
              <a:buChar char="Ø"/>
            </a:pPr>
            <a:r>
              <a:rPr lang="ne-NP" dirty="0">
                <a:solidFill>
                  <a:srgbClr val="00B050"/>
                </a:solidFill>
                <a:cs typeface="Kalimati" panose="00000400000000000000" pitchFamily="2"/>
              </a:rPr>
              <a:t>एक आपसमा गफ नगर्ने र नबुझेको कुरा प्रशिक्षकलाई सोध्ने,</a:t>
            </a:r>
            <a:endParaRPr lang="en-US" dirty="0">
              <a:solidFill>
                <a:srgbClr val="00B050"/>
              </a:solidFill>
              <a:cs typeface="Kalimati" panose="00000400000000000000" pitchFamily="2"/>
            </a:endParaRPr>
          </a:p>
          <a:p>
            <a:pPr marL="401638" indent="-401638">
              <a:lnSpc>
                <a:spcPct val="150000"/>
              </a:lnSpc>
              <a:spcAft>
                <a:spcPts val="600"/>
              </a:spcAft>
              <a:buFont typeface="Wingdings" panose="05000000000000000000" pitchFamily="2" charset="2"/>
              <a:buChar char="Ø"/>
            </a:pPr>
            <a:r>
              <a:rPr lang="ne-NP" dirty="0">
                <a:cs typeface="Kalimati" panose="00000400000000000000" pitchFamily="2"/>
              </a:rPr>
              <a:t>छलफलमा भाग लिने,</a:t>
            </a:r>
          </a:p>
          <a:p>
            <a:pPr marL="401638" indent="-401638">
              <a:lnSpc>
                <a:spcPct val="150000"/>
              </a:lnSpc>
              <a:spcAft>
                <a:spcPts val="600"/>
              </a:spcAft>
              <a:buFont typeface="Wingdings" panose="05000000000000000000" pitchFamily="2" charset="2"/>
              <a:buChar char="Ø"/>
            </a:pPr>
            <a:r>
              <a:rPr lang="ne-NP" dirty="0">
                <a:solidFill>
                  <a:srgbClr val="00B0F0"/>
                </a:solidFill>
                <a:cs typeface="Kalimati" panose="00000400000000000000" pitchFamily="2"/>
              </a:rPr>
              <a:t>तालिममा आवश्यक प्रश्न बाहेक अन्य प्रश्न नगर्ने,</a:t>
            </a:r>
          </a:p>
          <a:p>
            <a:pPr marL="401638" indent="-401638">
              <a:lnSpc>
                <a:spcPct val="150000"/>
              </a:lnSpc>
              <a:spcAft>
                <a:spcPts val="600"/>
              </a:spcAft>
              <a:buFont typeface="Wingdings" panose="05000000000000000000" pitchFamily="2" charset="2"/>
              <a:buChar char="Ø"/>
            </a:pPr>
            <a:r>
              <a:rPr lang="ne-NP">
                <a:cs typeface="Kalimati" panose="00000400000000000000" pitchFamily="2"/>
              </a:rPr>
              <a:t>दुई जना प्रशिक्षार्थीले तालिमको </a:t>
            </a:r>
            <a:r>
              <a:rPr lang="ne-NP" dirty="0">
                <a:cs typeface="Kalimati" panose="00000400000000000000" pitchFamily="2"/>
              </a:rPr>
              <a:t>अर्को दिन अघिल्लो दिनको समिक्षा गर्ने, </a:t>
            </a:r>
          </a:p>
          <a:p>
            <a:pPr>
              <a:lnSpc>
                <a:spcPct val="150000"/>
              </a:lnSpc>
              <a:spcAft>
                <a:spcPts val="600"/>
              </a:spcAft>
            </a:pPr>
            <a:endParaRPr lang="ne-NP" dirty="0"/>
          </a:p>
          <a:p>
            <a:pPr>
              <a:lnSpc>
                <a:spcPct val="150000"/>
              </a:lnSpc>
              <a:spcAft>
                <a:spcPts val="600"/>
              </a:spcAft>
            </a:pPr>
            <a:endParaRPr lang="ne-NP" dirty="0"/>
          </a:p>
          <a:p>
            <a:pPr>
              <a:lnSpc>
                <a:spcPct val="150000"/>
              </a:lnSpc>
              <a:spcAft>
                <a:spcPts val="600"/>
              </a:spcAft>
            </a:pPr>
            <a:endParaRPr lang="ne-NP" dirty="0"/>
          </a:p>
          <a:p>
            <a:pPr>
              <a:lnSpc>
                <a:spcPct val="150000"/>
              </a:lnSpc>
              <a:spcAft>
                <a:spcPts val="600"/>
              </a:spcAft>
            </a:pPr>
            <a:endParaRPr lang="en-US" dirty="0"/>
          </a:p>
        </p:txBody>
      </p:sp>
      <p:sp>
        <p:nvSpPr>
          <p:cNvPr id="4" name="Slide Number Placeholder 3">
            <a:extLst>
              <a:ext uri="{FF2B5EF4-FFF2-40B4-BE49-F238E27FC236}">
                <a16:creationId xmlns:a16="http://schemas.microsoft.com/office/drawing/2014/main" id="{F5973B72-0192-4A60-9D12-F33D2C2ED2C5}"/>
              </a:ext>
            </a:extLst>
          </p:cNvPr>
          <p:cNvSpPr>
            <a:spLocks noGrp="1"/>
          </p:cNvSpPr>
          <p:nvPr>
            <p:ph type="sldNum" sz="quarter" idx="12"/>
          </p:nvPr>
        </p:nvSpPr>
        <p:spPr/>
        <p:txBody>
          <a:bodyPr/>
          <a:lstStyle/>
          <a:p>
            <a:fld id="{26402401-4522-4C0F-A737-197EB07E49FF}" type="slidenum">
              <a:rPr lang="en-US" smtClean="0"/>
              <a:pPr/>
              <a:t>2</a:t>
            </a:fld>
            <a:endParaRPr lang="en-US"/>
          </a:p>
        </p:txBody>
      </p:sp>
    </p:spTree>
    <p:extLst>
      <p:ext uri="{BB962C8B-B14F-4D97-AF65-F5344CB8AC3E}">
        <p14:creationId xmlns:p14="http://schemas.microsoft.com/office/powerpoint/2010/main" val="4206097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40869"/>
            <a:ext cx="12192000" cy="653143"/>
          </a:xfrm>
        </p:spPr>
        <p:txBody>
          <a:bodyPr>
            <a:noAutofit/>
          </a:bodyPr>
          <a:lstStyle/>
          <a:p>
            <a:pPr algn="l"/>
            <a:br>
              <a:rPr lang="en-US" sz="4000" b="1">
                <a:latin typeface="Preeti" pitchFamily="2" charset="0"/>
              </a:rPr>
            </a:br>
            <a:r>
              <a:rPr lang="ne-NP" sz="3200" b="1" kern="0">
                <a:solidFill>
                  <a:srgbClr val="0070C0"/>
                </a:solidFill>
                <a:latin typeface="Preeti" pitchFamily="2" charset="0"/>
                <a:cs typeface="Kalimati" panose="00000400000000000000" pitchFamily="2"/>
              </a:rPr>
              <a:t>यस सेसनमा प्रस्तुत हुने बिषयहरु</a:t>
            </a:r>
            <a:endParaRPr lang="en-US" sz="3200" b="1" kern="0" dirty="0">
              <a:solidFill>
                <a:srgbClr val="0070C0"/>
              </a:solidFill>
              <a:latin typeface="Preeti" pitchFamily="2" charset="0"/>
              <a:ea typeface="+mn-ea"/>
              <a:cs typeface="Kalimati" panose="00000400000000000000" pitchFamily="2"/>
            </a:endParaRPr>
          </a:p>
        </p:txBody>
      </p:sp>
      <p:sp>
        <p:nvSpPr>
          <p:cNvPr id="8" name="Rectangle 7">
            <a:extLst>
              <a:ext uri="{FF2B5EF4-FFF2-40B4-BE49-F238E27FC236}">
                <a16:creationId xmlns:a16="http://schemas.microsoft.com/office/drawing/2014/main" id="{835C243A-236A-474B-9AB6-B6367558D7F7}"/>
              </a:ext>
            </a:extLst>
          </p:cNvPr>
          <p:cNvSpPr/>
          <p:nvPr/>
        </p:nvSpPr>
        <p:spPr>
          <a:xfrm>
            <a:off x="247364" y="1802724"/>
            <a:ext cx="11798710" cy="3431709"/>
          </a:xfrm>
          <a:prstGeom prst="rect">
            <a:avLst/>
          </a:prstGeom>
        </p:spPr>
        <p:txBody>
          <a:bodyPr wrap="square">
            <a:spAutoFit/>
          </a:bodyPr>
          <a:lstStyle/>
          <a:p>
            <a:pPr lvl="0">
              <a:lnSpc>
                <a:spcPct val="150000"/>
              </a:lnSpc>
              <a:spcBef>
                <a:spcPts val="1000"/>
              </a:spcBef>
              <a:defRPr/>
            </a:pPr>
            <a:r>
              <a:rPr lang="ne-NP" sz="3200" b="1" kern="0">
                <a:solidFill>
                  <a:prstClr val="black"/>
                </a:solidFill>
                <a:latin typeface="Preeti" pitchFamily="2" charset="0"/>
                <a:cs typeface="Kalimati" panose="00000400000000000000" pitchFamily="2"/>
              </a:rPr>
              <a:t>गणक निर्देशिका</a:t>
            </a:r>
          </a:p>
          <a:p>
            <a:pPr marL="457200" lvl="0" indent="-457200">
              <a:lnSpc>
                <a:spcPct val="150000"/>
              </a:lnSpc>
              <a:spcBef>
                <a:spcPts val="1000"/>
              </a:spcBef>
              <a:buFont typeface="Wingdings" panose="05000000000000000000" pitchFamily="2" charset="2"/>
              <a:buChar char="Ø"/>
              <a:defRPr/>
            </a:pPr>
            <a:r>
              <a:rPr lang="ne-NP" sz="3200" b="1" kern="0">
                <a:solidFill>
                  <a:prstClr val="black"/>
                </a:solidFill>
                <a:latin typeface="Preeti" pitchFamily="2" charset="0"/>
                <a:cs typeface="Kalimati" panose="00000400000000000000" pitchFamily="2"/>
              </a:rPr>
              <a:t>भाग १ </a:t>
            </a:r>
            <a:r>
              <a:rPr lang="en-US" sz="3200" b="1">
                <a:latin typeface="Times New Roman" panose="02020603050405020304" pitchFamily="18" charset="0"/>
                <a:cs typeface="Times New Roman" panose="02020603050405020304" pitchFamily="18" charset="0"/>
              </a:rPr>
              <a:t>:</a:t>
            </a:r>
            <a:r>
              <a:rPr lang="ne-NP" sz="3200" b="1" kern="0">
                <a:solidFill>
                  <a:prstClr val="black"/>
                </a:solidFill>
                <a:latin typeface="Preeti" pitchFamily="2" charset="0"/>
                <a:cs typeface="Kalimati" panose="00000400000000000000" pitchFamily="2"/>
              </a:rPr>
              <a:t> जनगणनाको परिचय </a:t>
            </a:r>
            <a:endParaRPr lang="ne-NP" sz="3200" b="1" kern="0" dirty="0">
              <a:solidFill>
                <a:prstClr val="black"/>
              </a:solidFill>
              <a:latin typeface="Preeti" pitchFamily="2" charset="0"/>
              <a:cs typeface="Kalimati" panose="00000400000000000000" pitchFamily="2"/>
            </a:endParaRPr>
          </a:p>
          <a:p>
            <a:pPr marL="457200" lvl="0" indent="-457200">
              <a:lnSpc>
                <a:spcPct val="150000"/>
              </a:lnSpc>
              <a:spcBef>
                <a:spcPts val="1000"/>
              </a:spcBef>
              <a:buFont typeface="Wingdings" panose="05000000000000000000" pitchFamily="2" charset="2"/>
              <a:buChar char="Ø"/>
              <a:defRPr/>
            </a:pPr>
            <a:r>
              <a:rPr lang="ne-NP" sz="3200" b="1" kern="0">
                <a:solidFill>
                  <a:prstClr val="black"/>
                </a:solidFill>
                <a:latin typeface="Preeti" pitchFamily="2" charset="0"/>
                <a:cs typeface="Kalimati" panose="00000400000000000000" pitchFamily="2"/>
              </a:rPr>
              <a:t>भाग २ </a:t>
            </a:r>
            <a:r>
              <a:rPr lang="en-US" sz="3200" b="1">
                <a:latin typeface="Times New Roman" panose="02020603050405020304" pitchFamily="18" charset="0"/>
                <a:cs typeface="Times New Roman" panose="02020603050405020304" pitchFamily="18" charset="0"/>
              </a:rPr>
              <a:t>: </a:t>
            </a:r>
            <a:r>
              <a:rPr lang="ne-NP" sz="3200" b="1" kern="0">
                <a:solidFill>
                  <a:prstClr val="black"/>
                </a:solidFill>
                <a:latin typeface="Preeti" pitchFamily="2" charset="0"/>
                <a:cs typeface="Kalimati" panose="00000400000000000000" pitchFamily="2"/>
              </a:rPr>
              <a:t>जनगणना सञ्चालनको कानुनी प्रावधान</a:t>
            </a:r>
          </a:p>
          <a:p>
            <a:pPr marL="457200" lvl="0">
              <a:lnSpc>
                <a:spcPct val="150000"/>
              </a:lnSpc>
              <a:spcBef>
                <a:spcPts val="1000"/>
              </a:spcBef>
              <a:defRPr/>
            </a:pPr>
            <a:endParaRPr lang="ne-NP" sz="3200" b="1" kern="0" dirty="0">
              <a:solidFill>
                <a:srgbClr val="FF0000"/>
              </a:solidFill>
              <a:latin typeface="Preeti" pitchFamily="2" charset="0"/>
              <a:cs typeface="Kalimati" panose="00000400000000000000" pitchFamily="2"/>
            </a:endParaRPr>
          </a:p>
        </p:txBody>
      </p:sp>
    </p:spTree>
    <p:extLst>
      <p:ext uri="{BB962C8B-B14F-4D97-AF65-F5344CB8AC3E}">
        <p14:creationId xmlns:p14="http://schemas.microsoft.com/office/powerpoint/2010/main" val="3495166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40869"/>
            <a:ext cx="12192000" cy="653143"/>
          </a:xfrm>
        </p:spPr>
        <p:txBody>
          <a:bodyPr>
            <a:noAutofit/>
          </a:bodyPr>
          <a:lstStyle/>
          <a:p>
            <a:pPr algn="l"/>
            <a:br>
              <a:rPr lang="en-US" sz="4000" b="1">
                <a:latin typeface="Preeti" pitchFamily="2" charset="0"/>
              </a:rPr>
            </a:br>
            <a:r>
              <a:rPr lang="ne-NP" sz="3200" b="1" kern="0">
                <a:solidFill>
                  <a:srgbClr val="142DAC"/>
                </a:solidFill>
                <a:latin typeface="Preeti" pitchFamily="2" charset="0"/>
                <a:cs typeface="Kalimati" panose="00000400000000000000" pitchFamily="2"/>
              </a:rPr>
              <a:t>गणक निर्देशिका</a:t>
            </a:r>
            <a:endParaRPr lang="en-US" sz="3200" b="1" kern="0" dirty="0">
              <a:solidFill>
                <a:srgbClr val="142DAC"/>
              </a:solidFill>
              <a:latin typeface="Preeti" pitchFamily="2" charset="0"/>
              <a:ea typeface="+mn-ea"/>
              <a:cs typeface="Kalimati" panose="00000400000000000000" pitchFamily="2"/>
            </a:endParaRPr>
          </a:p>
        </p:txBody>
      </p:sp>
      <p:sp>
        <p:nvSpPr>
          <p:cNvPr id="8" name="Rectangle 7">
            <a:extLst>
              <a:ext uri="{FF2B5EF4-FFF2-40B4-BE49-F238E27FC236}">
                <a16:creationId xmlns:a16="http://schemas.microsoft.com/office/drawing/2014/main" id="{835C243A-236A-474B-9AB6-B6367558D7F7}"/>
              </a:ext>
            </a:extLst>
          </p:cNvPr>
          <p:cNvSpPr/>
          <p:nvPr/>
        </p:nvSpPr>
        <p:spPr>
          <a:xfrm>
            <a:off x="247364" y="1802724"/>
            <a:ext cx="11778381" cy="2564805"/>
          </a:xfrm>
          <a:prstGeom prst="rect">
            <a:avLst/>
          </a:prstGeom>
        </p:spPr>
        <p:txBody>
          <a:bodyPr wrap="square">
            <a:spAutoFit/>
          </a:bodyPr>
          <a:lstStyle/>
          <a:p>
            <a:pPr lvl="0" algn="ctr">
              <a:lnSpc>
                <a:spcPct val="150000"/>
              </a:lnSpc>
              <a:spcBef>
                <a:spcPts val="1000"/>
              </a:spcBef>
              <a:defRPr/>
            </a:pPr>
            <a:endParaRPr lang="en-US" sz="3200" b="1" kern="0">
              <a:solidFill>
                <a:prstClr val="black"/>
              </a:solidFill>
              <a:latin typeface="Preeti" pitchFamily="2" charset="0"/>
              <a:cs typeface="Kalimati" panose="00000400000000000000" pitchFamily="2"/>
            </a:endParaRPr>
          </a:p>
          <a:p>
            <a:pPr lvl="0" algn="ctr">
              <a:lnSpc>
                <a:spcPct val="150000"/>
              </a:lnSpc>
              <a:spcBef>
                <a:spcPts val="1000"/>
              </a:spcBef>
              <a:defRPr/>
            </a:pPr>
            <a:endParaRPr lang="en-US" sz="3200" b="1" kern="0">
              <a:solidFill>
                <a:prstClr val="black"/>
              </a:solidFill>
              <a:latin typeface="Preeti" pitchFamily="2" charset="0"/>
              <a:cs typeface="Kalimati" panose="00000400000000000000" pitchFamily="2"/>
            </a:endParaRPr>
          </a:p>
          <a:p>
            <a:pPr lvl="0" algn="ctr">
              <a:lnSpc>
                <a:spcPct val="150000"/>
              </a:lnSpc>
              <a:spcBef>
                <a:spcPts val="1000"/>
              </a:spcBef>
              <a:defRPr/>
            </a:pPr>
            <a:r>
              <a:rPr lang="ne-NP" sz="3200" b="1" kern="0">
                <a:solidFill>
                  <a:prstClr val="black"/>
                </a:solidFill>
                <a:latin typeface="Preeti" pitchFamily="2" charset="0"/>
                <a:cs typeface="Kalimati" panose="00000400000000000000" pitchFamily="2"/>
              </a:rPr>
              <a:t>भाग १ </a:t>
            </a:r>
            <a:r>
              <a:rPr lang="en-US" sz="3200" b="1">
                <a:latin typeface="Times New Roman" panose="02020603050405020304" pitchFamily="18" charset="0"/>
                <a:cs typeface="Times New Roman" panose="02020603050405020304" pitchFamily="18" charset="0"/>
              </a:rPr>
              <a:t>:</a:t>
            </a:r>
            <a:r>
              <a:rPr lang="ne-NP" sz="3200" b="1" kern="0">
                <a:solidFill>
                  <a:prstClr val="black"/>
                </a:solidFill>
                <a:latin typeface="Preeti" pitchFamily="2" charset="0"/>
                <a:cs typeface="Kalimati" panose="00000400000000000000" pitchFamily="2"/>
              </a:rPr>
              <a:t> जनगणनाको परिचय </a:t>
            </a:r>
            <a:endParaRPr lang="ne-NP" sz="3200" b="1" kern="0" dirty="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2236392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989" y="1073697"/>
            <a:ext cx="12192000" cy="884367"/>
          </a:xfrm>
        </p:spPr>
        <p:txBody>
          <a:bodyPr>
            <a:noAutofit/>
          </a:bodyPr>
          <a:lstStyle/>
          <a:p>
            <a:pPr algn="l"/>
            <a:br>
              <a:rPr lang="en-US" sz="4000" b="1">
                <a:latin typeface="Preeti" pitchFamily="2" charset="0"/>
              </a:rPr>
            </a:br>
            <a:r>
              <a:rPr lang="ne-NP" sz="3200" b="1" kern="0" dirty="0">
                <a:solidFill>
                  <a:srgbClr val="142DAC"/>
                </a:solidFill>
                <a:latin typeface="Preeti" pitchFamily="2" charset="0"/>
              </a:rPr>
              <a:t>जनसंख्या तथ्यांकका स्रोतहरु</a:t>
            </a:r>
            <a:endParaRPr lang="en-US" sz="3200" b="1" kern="0" dirty="0">
              <a:solidFill>
                <a:srgbClr val="142DAC"/>
              </a:solidFill>
              <a:latin typeface="Preeti" pitchFamily="2" charset="0"/>
            </a:endParaRPr>
          </a:p>
        </p:txBody>
      </p:sp>
      <p:sp>
        <p:nvSpPr>
          <p:cNvPr id="3" name="Rectangle 2">
            <a:extLst>
              <a:ext uri="{FF2B5EF4-FFF2-40B4-BE49-F238E27FC236}">
                <a16:creationId xmlns:a16="http://schemas.microsoft.com/office/drawing/2014/main" id="{5DCFCB59-D5EB-4740-8AD0-338D165A8A9F}"/>
              </a:ext>
            </a:extLst>
          </p:cNvPr>
          <p:cNvSpPr/>
          <p:nvPr/>
        </p:nvSpPr>
        <p:spPr>
          <a:xfrm>
            <a:off x="132989" y="1918945"/>
            <a:ext cx="11359641" cy="3914983"/>
          </a:xfrm>
          <a:prstGeom prst="rect">
            <a:avLst/>
          </a:prstGeom>
        </p:spPr>
        <p:txBody>
          <a:bodyPr wrap="square">
            <a:spAutoFit/>
          </a:bodyPr>
          <a:lstStyle/>
          <a:p>
            <a:pPr marL="914400" lvl="0" indent="-457200">
              <a:lnSpc>
                <a:spcPct val="150000"/>
              </a:lnSpc>
              <a:spcBef>
                <a:spcPts val="1000"/>
              </a:spcBef>
              <a:buFont typeface="Wingdings" panose="05000000000000000000" pitchFamily="2" charset="2"/>
              <a:buChar char="Ø"/>
            </a:pPr>
            <a:r>
              <a:rPr lang="ne-NP" sz="4400" dirty="0">
                <a:solidFill>
                  <a:prstClr val="black"/>
                </a:solidFill>
                <a:latin typeface="Preeti" pitchFamily="2" charset="0"/>
                <a:cs typeface="Kalimati" panose="00000400000000000000" pitchFamily="2"/>
              </a:rPr>
              <a:t> </a:t>
            </a:r>
            <a:r>
              <a:rPr lang="ne-NP" sz="3600" dirty="0">
                <a:solidFill>
                  <a:prstClr val="black"/>
                </a:solidFill>
                <a:latin typeface="Preeti" pitchFamily="2" charset="0"/>
                <a:cs typeface="Kalimati" panose="00000400000000000000" pitchFamily="2"/>
              </a:rPr>
              <a:t>जनगणना</a:t>
            </a:r>
          </a:p>
          <a:p>
            <a:pPr marL="914400" lvl="0" indent="-457200">
              <a:lnSpc>
                <a:spcPct val="150000"/>
              </a:lnSpc>
              <a:spcBef>
                <a:spcPts val="1000"/>
              </a:spcBef>
              <a:buFont typeface="Wingdings" panose="05000000000000000000" pitchFamily="2" charset="2"/>
              <a:buChar char="Ø"/>
            </a:pPr>
            <a:r>
              <a:rPr lang="ne-NP" sz="3600" dirty="0">
                <a:solidFill>
                  <a:prstClr val="black"/>
                </a:solidFill>
                <a:latin typeface="Preeti" pitchFamily="2" charset="0"/>
                <a:cs typeface="Kalimati" panose="00000400000000000000" pitchFamily="2"/>
              </a:rPr>
              <a:t> नमुना सर्बेक्षण</a:t>
            </a:r>
          </a:p>
          <a:p>
            <a:pPr marL="914400" lvl="0" indent="-457200">
              <a:lnSpc>
                <a:spcPct val="150000"/>
              </a:lnSpc>
              <a:spcBef>
                <a:spcPts val="1000"/>
              </a:spcBef>
              <a:buFont typeface="Wingdings" panose="05000000000000000000" pitchFamily="2" charset="2"/>
              <a:buChar char="Ø"/>
            </a:pPr>
            <a:r>
              <a:rPr lang="ne-NP" sz="3600" dirty="0">
                <a:solidFill>
                  <a:prstClr val="black"/>
                </a:solidFill>
                <a:latin typeface="Preeti" pitchFamily="2" charset="0"/>
                <a:cs typeface="Kalimati" panose="00000400000000000000" pitchFamily="2"/>
              </a:rPr>
              <a:t> पञ्जिकरण</a:t>
            </a:r>
          </a:p>
          <a:p>
            <a:pPr marL="914400" lvl="0" indent="-457200">
              <a:lnSpc>
                <a:spcPct val="150000"/>
              </a:lnSpc>
              <a:spcBef>
                <a:spcPts val="1000"/>
              </a:spcBef>
              <a:buFont typeface="Wingdings" panose="05000000000000000000" pitchFamily="2" charset="2"/>
              <a:buChar char="Ø"/>
            </a:pPr>
            <a:r>
              <a:rPr lang="ne-NP" sz="3600" dirty="0">
                <a:solidFill>
                  <a:prstClr val="black"/>
                </a:solidFill>
                <a:latin typeface="Preeti" pitchFamily="2" charset="0"/>
                <a:cs typeface="Kalimati" panose="00000400000000000000" pitchFamily="2"/>
              </a:rPr>
              <a:t> प्रशासकीय लगत</a:t>
            </a:r>
            <a:endParaRPr lang="en-US" sz="2000" dirty="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3363897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7136" y="1051594"/>
            <a:ext cx="12192000" cy="811215"/>
          </a:xfrm>
        </p:spPr>
        <p:txBody>
          <a:bodyPr>
            <a:noAutofit/>
          </a:bodyPr>
          <a:lstStyle/>
          <a:p>
            <a:pPr algn="l"/>
            <a:br>
              <a:rPr lang="en-US" sz="3200" b="1">
                <a:latin typeface="Preeti" pitchFamily="2" charset="0"/>
              </a:rPr>
            </a:br>
            <a:r>
              <a:rPr lang="ne-NP" sz="3200" b="1" kern="0" dirty="0">
                <a:solidFill>
                  <a:srgbClr val="142DAC"/>
                </a:solidFill>
                <a:latin typeface="Preeti" pitchFamily="2" charset="0"/>
              </a:rPr>
              <a:t>जनगणना</a:t>
            </a:r>
            <a:endParaRPr lang="en-US" sz="3200" b="1" kern="0" dirty="0">
              <a:solidFill>
                <a:srgbClr val="142DAC"/>
              </a:solidFill>
              <a:latin typeface="Preeti" pitchFamily="2" charset="0"/>
            </a:endParaRPr>
          </a:p>
        </p:txBody>
      </p:sp>
      <p:sp>
        <p:nvSpPr>
          <p:cNvPr id="3" name="Rectangle 2">
            <a:extLst>
              <a:ext uri="{FF2B5EF4-FFF2-40B4-BE49-F238E27FC236}">
                <a16:creationId xmlns:a16="http://schemas.microsoft.com/office/drawing/2014/main" id="{5DCFCB59-D5EB-4740-8AD0-338D165A8A9F}"/>
              </a:ext>
            </a:extLst>
          </p:cNvPr>
          <p:cNvSpPr/>
          <p:nvPr/>
        </p:nvSpPr>
        <p:spPr>
          <a:xfrm>
            <a:off x="196645" y="2097476"/>
            <a:ext cx="11359641" cy="3904723"/>
          </a:xfrm>
          <a:prstGeom prst="rect">
            <a:avLst/>
          </a:prstGeom>
        </p:spPr>
        <p:txBody>
          <a:bodyPr wrap="square">
            <a:spAutoFit/>
          </a:bodyPr>
          <a:lstStyle/>
          <a:p>
            <a:pPr marL="342900" lvl="0" indent="-342900" algn="just">
              <a:lnSpc>
                <a:spcPct val="130000"/>
              </a:lnSpc>
              <a:buFont typeface="Wingdings" panose="05000000000000000000" pitchFamily="2" charset="2"/>
              <a:buChar char="Ø"/>
            </a:pPr>
            <a:r>
              <a:rPr lang="ne-NP" sz="2400" dirty="0">
                <a:solidFill>
                  <a:prstClr val="black"/>
                </a:solidFill>
                <a:latin typeface="Preeti" pitchFamily="2" charset="0"/>
                <a:cs typeface="Kalimati" panose="00000400000000000000" pitchFamily="2"/>
              </a:rPr>
              <a:t>कुनै देशको निर्धारित सीमानाभित्र निश्चित समयमा अक्सर बसोबास गरिरहेका व्यक्ति तथा परिवारहरूको जनसांख्यिक, सामाजिक तथा आर्थिक विवरणहरू व्यवस्थितरूपमा सङ्कलन गर्ने र तिनीहरूको प्रशोधन तथा विश्लेषणमार्फत सान्दर्भिक सूचक तथा तथ्याङ्कहरू तयार गरी प्रकाशन गर्ने समग्र प्रक्रियालाई जनगणना </a:t>
            </a:r>
            <a:r>
              <a:rPr lang="ne-NP" sz="2400">
                <a:solidFill>
                  <a:prstClr val="black"/>
                </a:solidFill>
                <a:latin typeface="Preeti" pitchFamily="2" charset="0"/>
                <a:cs typeface="Kalimati" panose="00000400000000000000" pitchFamily="2"/>
              </a:rPr>
              <a:t>भनिन्छ ।</a:t>
            </a:r>
          </a:p>
          <a:p>
            <a:pPr marL="342900" lvl="0" indent="-342900" algn="just">
              <a:lnSpc>
                <a:spcPct val="130000"/>
              </a:lnSpc>
              <a:buFont typeface="Wingdings" panose="05000000000000000000" pitchFamily="2" charset="2"/>
              <a:buChar char="Ø"/>
            </a:pPr>
            <a:endParaRPr lang="ne-NP" sz="2400">
              <a:solidFill>
                <a:prstClr val="black"/>
              </a:solidFill>
              <a:latin typeface="Preeti" pitchFamily="2" charset="0"/>
              <a:cs typeface="Kalimati" panose="00000400000000000000" pitchFamily="2"/>
            </a:endParaRPr>
          </a:p>
          <a:p>
            <a:pPr marL="342900" lvl="0" indent="-342900" algn="just">
              <a:lnSpc>
                <a:spcPct val="130000"/>
              </a:lnSpc>
              <a:buFont typeface="Wingdings" panose="05000000000000000000" pitchFamily="2" charset="2"/>
              <a:buChar char="Ø"/>
            </a:pPr>
            <a:r>
              <a:rPr lang="ne-NP" sz="2400">
                <a:solidFill>
                  <a:prstClr val="black"/>
                </a:solidFill>
                <a:latin typeface="Preeti" pitchFamily="2" charset="0"/>
                <a:cs typeface="Kalimati" panose="00000400000000000000" pitchFamily="2"/>
              </a:rPr>
              <a:t>नेपालको </a:t>
            </a:r>
            <a:r>
              <a:rPr lang="ne-NP" sz="2400" dirty="0">
                <a:solidFill>
                  <a:prstClr val="black"/>
                </a:solidFill>
                <a:latin typeface="Preeti" pitchFamily="2" charset="0"/>
                <a:cs typeface="Kalimati" panose="00000400000000000000" pitchFamily="2"/>
              </a:rPr>
              <a:t>सन्दर्भमा सर्वथा ठूलो यस गणनामा देशभित्र अक्सर बसोबास गर्ने हरेक व्यक्ति तथा परिवार कोही नछुट्ने र कोही नदोहोरिने सिद्धान्त अवलम्वन गरी पारिवारिक तथा व्यक्तिगत विवरणहरू सङ्कलन गरिन्छ । </a:t>
            </a:r>
            <a:endParaRPr lang="en-US" sz="2400" dirty="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2599662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17045"/>
            <a:ext cx="12192000" cy="609600"/>
          </a:xfrm>
        </p:spPr>
        <p:txBody>
          <a:bodyPr>
            <a:noAutofit/>
          </a:bodyPr>
          <a:lstStyle/>
          <a:p>
            <a:pPr algn="l"/>
            <a:r>
              <a:rPr lang="ne-NP" sz="3200" b="1" kern="0">
                <a:solidFill>
                  <a:srgbClr val="142DAC"/>
                </a:solidFill>
                <a:latin typeface="Preeti" pitchFamily="2" charset="0"/>
              </a:rPr>
              <a:t>नेपालमा जनगणनाको संक्षिप्त इतिहास</a:t>
            </a:r>
            <a:endParaRPr lang="en-US" sz="3200" b="1" kern="0" dirty="0">
              <a:solidFill>
                <a:srgbClr val="142DAC"/>
              </a:solidFill>
              <a:latin typeface="Preeti" pitchFamily="2" charset="0"/>
            </a:endParaRPr>
          </a:p>
        </p:txBody>
      </p:sp>
      <p:sp>
        <p:nvSpPr>
          <p:cNvPr id="5" name="Rectangle 4">
            <a:extLst>
              <a:ext uri="{FF2B5EF4-FFF2-40B4-BE49-F238E27FC236}">
                <a16:creationId xmlns:a16="http://schemas.microsoft.com/office/drawing/2014/main" id="{4B4844B3-4CED-437F-961E-ADA7A11DB1C4}"/>
              </a:ext>
            </a:extLst>
          </p:cNvPr>
          <p:cNvSpPr/>
          <p:nvPr/>
        </p:nvSpPr>
        <p:spPr>
          <a:xfrm>
            <a:off x="78377" y="1626645"/>
            <a:ext cx="11700387" cy="5815118"/>
          </a:xfrm>
          <a:prstGeom prst="rect">
            <a:avLst/>
          </a:prstGeom>
        </p:spPr>
        <p:txBody>
          <a:bodyPr wrap="square">
            <a:spAutoFit/>
          </a:bodyPr>
          <a:lstStyle/>
          <a:p>
            <a:pPr marL="457200" indent="-457200">
              <a:lnSpc>
                <a:spcPct val="130000"/>
              </a:lnSpc>
              <a:buFont typeface="Wingdings" panose="05000000000000000000" pitchFamily="2" charset="2"/>
              <a:buChar char="Ø"/>
            </a:pPr>
            <a:r>
              <a:rPr lang="ne-NP" sz="2400">
                <a:latin typeface="Preeti" pitchFamily="2" charset="0"/>
                <a:cs typeface="Kalimati" panose="00000400000000000000" pitchFamily="2"/>
              </a:rPr>
              <a:t>नेपालमा वि.सं. १९६८ (सन् १९११) देखि जनगणना गर्ने काम शुरू भएको र त्यसपछि लगभग प्रत्येक १० वर्षको अन्तरमा जनगणना सञ्चालन हुँदै आएको छ । </a:t>
            </a:r>
          </a:p>
          <a:p>
            <a:pPr marL="457200" indent="-457200">
              <a:lnSpc>
                <a:spcPct val="130000"/>
              </a:lnSpc>
              <a:buFont typeface="Wingdings" panose="05000000000000000000" pitchFamily="2" charset="2"/>
              <a:buChar char="Ø"/>
            </a:pPr>
            <a:r>
              <a:rPr lang="ne-NP" sz="2400">
                <a:latin typeface="Preeti" pitchFamily="2" charset="0"/>
                <a:cs typeface="Kalimati" panose="00000400000000000000" pitchFamily="2"/>
              </a:rPr>
              <a:t>वि.सं. १९७८ को जनगणनाको मुख्य उद्देश्य मालिक, कमारा कमारी, बाँधाको सूची तयार गर्ने रहेको थियो ।</a:t>
            </a:r>
          </a:p>
          <a:p>
            <a:pPr marL="457200" indent="-457200">
              <a:lnSpc>
                <a:spcPct val="130000"/>
              </a:lnSpc>
              <a:buFont typeface="Wingdings" panose="05000000000000000000" pitchFamily="2" charset="2"/>
              <a:buChar char="Ø"/>
            </a:pPr>
            <a:r>
              <a:rPr lang="ne-NP" sz="2400">
                <a:latin typeface="Preeti" pitchFamily="2" charset="0"/>
                <a:cs typeface="Kalimati" panose="00000400000000000000" pitchFamily="2"/>
              </a:rPr>
              <a:t>वि.सं. १९९८ सम्म सञ्चालन भएका जनगणना सामान्य व्यक्ति गणना </a:t>
            </a:r>
            <a:r>
              <a:rPr lang="en-US" sz="2400">
                <a:latin typeface="Times New Roman" panose="02020603050405020304" pitchFamily="18" charset="0"/>
                <a:cs typeface="Kalimati" panose="00000400000000000000" pitchFamily="2"/>
              </a:rPr>
              <a:t>(Head Count)</a:t>
            </a:r>
            <a:r>
              <a:rPr lang="ne-NP" sz="2400">
                <a:latin typeface="Preeti" pitchFamily="2" charset="0"/>
                <a:cs typeface="Kalimati" panose="00000400000000000000" pitchFamily="2"/>
              </a:rPr>
              <a:t> का रूपमा मात्र सीमित थिए भने वि.सं. २००९</a:t>
            </a:r>
            <a:r>
              <a:rPr lang="en-US" sz="2400">
                <a:latin typeface="Times New Roman" panose="02020603050405020304" pitchFamily="18" charset="0"/>
                <a:cs typeface="Times New Roman" panose="02020603050405020304" pitchFamily="18" charset="0"/>
              </a:rPr>
              <a:t>/</a:t>
            </a:r>
            <a:r>
              <a:rPr lang="ne-NP" sz="2400">
                <a:latin typeface="Preeti" pitchFamily="2" charset="0"/>
                <a:cs typeface="Kalimati" panose="00000400000000000000" pitchFamily="2"/>
              </a:rPr>
              <a:t>११ (सन् १९५२</a:t>
            </a:r>
            <a:r>
              <a:rPr lang="en-US" sz="2400">
                <a:latin typeface="Times New Roman" panose="02020603050405020304" pitchFamily="18" charset="0"/>
                <a:cs typeface="Times New Roman" panose="02020603050405020304" pitchFamily="18" charset="0"/>
              </a:rPr>
              <a:t>/</a:t>
            </a:r>
            <a:r>
              <a:rPr lang="ne-NP" sz="2400">
                <a:latin typeface="Preeti" pitchFamily="2" charset="0"/>
                <a:cs typeface="Kalimati" panose="00000400000000000000" pitchFamily="2"/>
              </a:rPr>
              <a:t>५४) देखि सञ्चालन भएका जनगणनाहरू आधुनिक (वैज्ञानिक) जनगणना मानिन्छ । </a:t>
            </a:r>
          </a:p>
          <a:p>
            <a:pPr marL="457200" indent="-457200">
              <a:lnSpc>
                <a:spcPct val="130000"/>
              </a:lnSpc>
              <a:buFont typeface="Wingdings" panose="05000000000000000000" pitchFamily="2" charset="2"/>
              <a:buChar char="Ø"/>
            </a:pPr>
            <a:r>
              <a:rPr lang="ne-NP" sz="2400">
                <a:latin typeface="Preeti" pitchFamily="2" charset="0"/>
                <a:cs typeface="Kalimati" panose="00000400000000000000" pitchFamily="2"/>
              </a:rPr>
              <a:t>वि.सं. २०१५ मा केन्द्रीय तथ्याङ्क विभागको स्थापना भए पछिका सबै जनगणना यसले सञ्चालन गर्दै आएको छ । </a:t>
            </a:r>
          </a:p>
          <a:p>
            <a:pPr marL="457200" indent="-457200">
              <a:lnSpc>
                <a:spcPct val="130000"/>
              </a:lnSpc>
              <a:buFont typeface="Wingdings" panose="05000000000000000000" pitchFamily="2" charset="2"/>
              <a:buChar char="Ø"/>
            </a:pPr>
            <a:r>
              <a:rPr lang="ne-NP" sz="2400">
                <a:latin typeface="Preeti" pitchFamily="2" charset="0"/>
                <a:cs typeface="Kalimati" panose="00000400000000000000" pitchFamily="2"/>
              </a:rPr>
              <a:t>आगामी वि.सं.२०७८ को राष्ट्रिय जनगणना नेपालको बाह्रौं  र संघीय गणतान्त्रिक संरचनाको पहिलो जनगणना हो । </a:t>
            </a:r>
          </a:p>
          <a:p>
            <a:pPr>
              <a:lnSpc>
                <a:spcPct val="130000"/>
              </a:lnSpc>
            </a:pPr>
            <a:endParaRPr lang="ne-NP" sz="2400">
              <a:latin typeface="Preeti" pitchFamily="2" charset="0"/>
              <a:cs typeface="Kalimati" panose="00000400000000000000" pitchFamily="2"/>
            </a:endParaRPr>
          </a:p>
        </p:txBody>
      </p:sp>
    </p:spTree>
    <p:extLst>
      <p:ext uri="{BB962C8B-B14F-4D97-AF65-F5344CB8AC3E}">
        <p14:creationId xmlns:p14="http://schemas.microsoft.com/office/powerpoint/2010/main" val="4078462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961427"/>
            <a:ext cx="12192000" cy="507155"/>
          </a:xfrm>
        </p:spPr>
        <p:txBody>
          <a:bodyPr>
            <a:noAutofit/>
          </a:bodyPr>
          <a:lstStyle/>
          <a:p>
            <a:pPr algn="l"/>
            <a:br>
              <a:rPr lang="en-US" sz="2400" b="1">
                <a:latin typeface="Preeti" pitchFamily="2" charset="0"/>
              </a:rPr>
            </a:br>
            <a:r>
              <a:rPr lang="ne-NP" sz="3200" b="1" kern="0">
                <a:solidFill>
                  <a:srgbClr val="142DAC"/>
                </a:solidFill>
                <a:latin typeface="Preeti" pitchFamily="2" charset="0"/>
              </a:rPr>
              <a:t>जनगणनाको</a:t>
            </a:r>
            <a:r>
              <a:rPr lang="ne-NP" sz="2800" b="1">
                <a:solidFill>
                  <a:srgbClr val="002060"/>
                </a:solidFill>
                <a:latin typeface="Preeti" pitchFamily="2" charset="0"/>
                <a:cs typeface="Kalimati" panose="00000400000000000000" pitchFamily="2"/>
              </a:rPr>
              <a:t> </a:t>
            </a:r>
            <a:r>
              <a:rPr lang="ne-NP" sz="3200" b="1" kern="0" dirty="0">
                <a:solidFill>
                  <a:srgbClr val="142DAC"/>
                </a:solidFill>
                <a:latin typeface="Preeti" pitchFamily="2" charset="0"/>
              </a:rPr>
              <a:t>उद्देश्य</a:t>
            </a:r>
            <a:endParaRPr lang="en-US" sz="3200" b="1" kern="0" dirty="0">
              <a:solidFill>
                <a:srgbClr val="142DAC"/>
              </a:solidFill>
              <a:latin typeface="Preeti" pitchFamily="2" charset="0"/>
            </a:endParaRPr>
          </a:p>
        </p:txBody>
      </p:sp>
      <p:sp>
        <p:nvSpPr>
          <p:cNvPr id="5" name="Rectangle 4">
            <a:extLst>
              <a:ext uri="{FF2B5EF4-FFF2-40B4-BE49-F238E27FC236}">
                <a16:creationId xmlns:a16="http://schemas.microsoft.com/office/drawing/2014/main" id="{4B4844B3-4CED-437F-961E-ADA7A11DB1C4}"/>
              </a:ext>
            </a:extLst>
          </p:cNvPr>
          <p:cNvSpPr/>
          <p:nvPr/>
        </p:nvSpPr>
        <p:spPr>
          <a:xfrm>
            <a:off x="78377" y="1626645"/>
            <a:ext cx="11700387" cy="5886740"/>
          </a:xfrm>
          <a:prstGeom prst="rect">
            <a:avLst/>
          </a:prstGeom>
        </p:spPr>
        <p:txBody>
          <a:bodyPr wrap="square">
            <a:spAutoFit/>
          </a:bodyPr>
          <a:lstStyle/>
          <a:p>
            <a:pPr marL="457200" lvl="0" indent="-457200" algn="just">
              <a:lnSpc>
                <a:spcPct val="150000"/>
              </a:lnSpc>
              <a:spcBef>
                <a:spcPts val="1000"/>
              </a:spcBef>
              <a:buFont typeface="Wingdings" panose="05000000000000000000" pitchFamily="2" charset="2"/>
              <a:buChar char="Ø"/>
            </a:pPr>
            <a:r>
              <a:rPr lang="ne-NP" sz="2350">
                <a:solidFill>
                  <a:prstClr val="black"/>
                </a:solidFill>
                <a:latin typeface="Preeti" pitchFamily="2" charset="0"/>
                <a:cs typeface="Kalimati" panose="00000400000000000000" pitchFamily="2"/>
              </a:rPr>
              <a:t>आवधिक योजना तथा कार्यक्रमहरू तर्जुमा गर्न आवश्यक आधारभूत तथ्याङ्कको ठूलो हिस्सा राष्ट्रिय जनगणनाबाट उपलब्ध हुँदै आएको छ । </a:t>
            </a:r>
          </a:p>
          <a:p>
            <a:pPr marL="457200" lvl="0" indent="-457200" algn="just">
              <a:lnSpc>
                <a:spcPct val="150000"/>
              </a:lnSpc>
              <a:spcBef>
                <a:spcPts val="1000"/>
              </a:spcBef>
              <a:buFont typeface="Wingdings" panose="05000000000000000000" pitchFamily="2" charset="2"/>
              <a:buChar char="Ø"/>
            </a:pPr>
            <a:r>
              <a:rPr lang="ne-NP" sz="2350">
                <a:solidFill>
                  <a:prstClr val="black"/>
                </a:solidFill>
                <a:latin typeface="Preeti" pitchFamily="2" charset="0"/>
                <a:cs typeface="Kalimati" panose="00000400000000000000" pitchFamily="2"/>
              </a:rPr>
              <a:t>नीति</a:t>
            </a:r>
            <a:r>
              <a:rPr lang="ne-NP" sz="2350" dirty="0">
                <a:solidFill>
                  <a:prstClr val="black"/>
                </a:solidFill>
                <a:latin typeface="Preeti" pitchFamily="2" charset="0"/>
                <a:cs typeface="Kalimati" panose="00000400000000000000" pitchFamily="2"/>
              </a:rPr>
              <a:t>, योजना तथा कार्यक्रमहरुका लागि आवश्यक पर्ने आधारभूत र उपयोगी </a:t>
            </a:r>
            <a:r>
              <a:rPr lang="ne-NP" sz="2350">
                <a:solidFill>
                  <a:prstClr val="black"/>
                </a:solidFill>
                <a:latin typeface="Preeti" pitchFamily="2" charset="0"/>
                <a:cs typeface="Kalimati" panose="00000400000000000000" pitchFamily="2"/>
              </a:rPr>
              <a:t>तथ्यांकको आधारशिला </a:t>
            </a:r>
            <a:r>
              <a:rPr lang="en-US" altLang="ja-JP" sz="2400" dirty="0">
                <a:solidFill>
                  <a:prstClr val="black"/>
                </a:solidFill>
                <a:latin typeface="Times New Roman" panose="02020603050405020304" pitchFamily="18" charset="0"/>
              </a:rPr>
              <a:t>(Benchmark data)</a:t>
            </a:r>
            <a:r>
              <a:rPr lang="en-US" altLang="ja-JP" sz="2400" dirty="0">
                <a:solidFill>
                  <a:prstClr val="black"/>
                </a:solidFill>
                <a:latin typeface="Preeti" pitchFamily="2" charset="0"/>
              </a:rPr>
              <a:t> </a:t>
            </a:r>
            <a:r>
              <a:rPr lang="ne-NP" sz="2350">
                <a:solidFill>
                  <a:prstClr val="black"/>
                </a:solidFill>
                <a:latin typeface="Preeti" pitchFamily="2" charset="0"/>
                <a:cs typeface="Kalimati" panose="00000400000000000000" pitchFamily="2"/>
              </a:rPr>
              <a:t>तयार गर्ने। प्राप्त </a:t>
            </a:r>
            <a:r>
              <a:rPr lang="ne-NP" sz="2350" dirty="0">
                <a:solidFill>
                  <a:prstClr val="black"/>
                </a:solidFill>
                <a:latin typeface="Preeti" pitchFamily="2" charset="0"/>
                <a:cs typeface="Kalimati" panose="00000400000000000000" pitchFamily="2"/>
              </a:rPr>
              <a:t>सूचक तथा तथ्याङ्कहरू देशको समग्र विकासका लागि अवलम्वन गरिने योजना, सार्वजनिक नीति निर्माण र निर्णय प्रक्रियामा प्रयोग गरिने, </a:t>
            </a:r>
          </a:p>
          <a:p>
            <a:pPr marL="457200" lvl="0" indent="-457200" algn="just">
              <a:lnSpc>
                <a:spcPct val="150000"/>
              </a:lnSpc>
              <a:spcBef>
                <a:spcPts val="1000"/>
              </a:spcBef>
              <a:buFont typeface="Wingdings" panose="05000000000000000000" pitchFamily="2" charset="2"/>
              <a:buChar char="Ø"/>
            </a:pPr>
            <a:r>
              <a:rPr lang="ne-NP" sz="2350" dirty="0">
                <a:solidFill>
                  <a:prstClr val="black"/>
                </a:solidFill>
                <a:latin typeface="Preeti" pitchFamily="2" charset="0"/>
                <a:cs typeface="Kalimati" panose="00000400000000000000" pitchFamily="2"/>
              </a:rPr>
              <a:t>देशभित्र अक्सर बसोबास गर्ने हरेक व्यक्ति तथा परिवारहरूको पारिवारिक तथा व्यक्तिगत आधारभूत तथ्याङ्क विवरणहरू तल्लो प्रशासनिक इकाइसम्म </a:t>
            </a:r>
            <a:r>
              <a:rPr lang="ne-NP" sz="2350">
                <a:solidFill>
                  <a:prstClr val="black"/>
                </a:solidFill>
                <a:latin typeface="Preeti" pitchFamily="2" charset="0"/>
                <a:cs typeface="Kalimati" panose="00000400000000000000" pitchFamily="2"/>
              </a:rPr>
              <a:t>प्राप्त गर्ने </a:t>
            </a:r>
            <a:r>
              <a:rPr lang="ne-NP" sz="2350" dirty="0">
                <a:solidFill>
                  <a:prstClr val="black"/>
                </a:solidFill>
                <a:latin typeface="Preeti" pitchFamily="2" charset="0"/>
                <a:cs typeface="Kalimati" panose="00000400000000000000" pitchFamily="2"/>
              </a:rPr>
              <a:t>।</a:t>
            </a:r>
          </a:p>
          <a:p>
            <a:pPr marL="457200" lvl="0" indent="-457200" algn="just">
              <a:lnSpc>
                <a:spcPct val="150000"/>
              </a:lnSpc>
              <a:spcBef>
                <a:spcPts val="1000"/>
              </a:spcBef>
              <a:buFont typeface="Wingdings" panose="05000000000000000000" pitchFamily="2" charset="2"/>
              <a:buChar char="Ø"/>
            </a:pPr>
            <a:r>
              <a:rPr lang="ne-NP" sz="2350" dirty="0">
                <a:solidFill>
                  <a:prstClr val="black"/>
                </a:solidFill>
                <a:latin typeface="Preeti" pitchFamily="2" charset="0"/>
                <a:cs typeface="Kalimati" panose="00000400000000000000" pitchFamily="2"/>
              </a:rPr>
              <a:t>विभिन्न क्षेत्रहरुको सर्वेक्षणहरुको लागि भरपर्दो </a:t>
            </a:r>
            <a:r>
              <a:rPr lang="ne-NP" sz="2350">
                <a:solidFill>
                  <a:prstClr val="black"/>
                </a:solidFill>
                <a:latin typeface="Preeti" pitchFamily="2" charset="0"/>
                <a:cs typeface="Kalimati" panose="00000400000000000000" pitchFamily="2"/>
              </a:rPr>
              <a:t>स्याम्पलिङ्ग फ्रेम प्राप्त गर्ने </a:t>
            </a:r>
            <a:r>
              <a:rPr lang="ne-NP" sz="2350" dirty="0">
                <a:solidFill>
                  <a:prstClr val="black"/>
                </a:solidFill>
                <a:latin typeface="Preeti" pitchFamily="2" charset="0"/>
                <a:cs typeface="Kalimati" panose="00000400000000000000" pitchFamily="2"/>
              </a:rPr>
              <a:t>।</a:t>
            </a:r>
          </a:p>
          <a:p>
            <a:pPr marL="457200" lvl="0" indent="-457200" algn="just">
              <a:lnSpc>
                <a:spcPct val="90000"/>
              </a:lnSpc>
              <a:spcBef>
                <a:spcPts val="1000"/>
              </a:spcBef>
              <a:buFont typeface="Wingdings" panose="05000000000000000000" pitchFamily="2" charset="2"/>
              <a:buChar char="Ø"/>
            </a:pPr>
            <a:endParaRPr lang="en-US" sz="2800" dirty="0">
              <a:solidFill>
                <a:prstClr val="black"/>
              </a:solidFill>
              <a:latin typeface="Preeti" pitchFamily="2" charset="0"/>
            </a:endParaRPr>
          </a:p>
        </p:txBody>
      </p:sp>
    </p:spTree>
    <p:extLst>
      <p:ext uri="{BB962C8B-B14F-4D97-AF65-F5344CB8AC3E}">
        <p14:creationId xmlns:p14="http://schemas.microsoft.com/office/powerpoint/2010/main" val="3022390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985681"/>
            <a:ext cx="12192000" cy="691036"/>
          </a:xfrm>
        </p:spPr>
        <p:txBody>
          <a:bodyPr>
            <a:noAutofit/>
          </a:bodyPr>
          <a:lstStyle/>
          <a:p>
            <a:pPr algn="l"/>
            <a:br>
              <a:rPr lang="en-US" sz="4000" b="1">
                <a:latin typeface="Preeti" pitchFamily="2" charset="0"/>
              </a:rPr>
            </a:br>
            <a:r>
              <a:rPr lang="ne-NP" sz="3200" b="1" kern="0">
                <a:solidFill>
                  <a:srgbClr val="142DAC"/>
                </a:solidFill>
                <a:latin typeface="Preeti" pitchFamily="2" charset="0"/>
              </a:rPr>
              <a:t>जनगणनाको</a:t>
            </a:r>
            <a:r>
              <a:rPr lang="ne-NP" sz="4000" b="1" kern="0">
                <a:solidFill>
                  <a:srgbClr val="7030A0"/>
                </a:solidFill>
                <a:latin typeface="+mn-lt"/>
                <a:ea typeface="+mn-ea"/>
                <a:cs typeface="Kalimati" panose="00000400000000000000" pitchFamily="2"/>
              </a:rPr>
              <a:t> </a:t>
            </a:r>
            <a:r>
              <a:rPr lang="ne-NP" sz="3200" b="1" kern="0" dirty="0">
                <a:solidFill>
                  <a:srgbClr val="142DAC"/>
                </a:solidFill>
                <a:latin typeface="Preeti" pitchFamily="2" charset="0"/>
              </a:rPr>
              <a:t>महत्व</a:t>
            </a:r>
            <a:endParaRPr lang="en-US" sz="3200" b="1" kern="0" dirty="0">
              <a:solidFill>
                <a:srgbClr val="142DAC"/>
              </a:solidFill>
              <a:latin typeface="Preeti" pitchFamily="2" charset="0"/>
            </a:endParaRPr>
          </a:p>
        </p:txBody>
      </p:sp>
      <p:sp>
        <p:nvSpPr>
          <p:cNvPr id="3" name="Rectangle 2">
            <a:extLst>
              <a:ext uri="{FF2B5EF4-FFF2-40B4-BE49-F238E27FC236}">
                <a16:creationId xmlns:a16="http://schemas.microsoft.com/office/drawing/2014/main" id="{A7FB56F1-6991-43CD-93D6-4BCDE4EB7B25}"/>
              </a:ext>
            </a:extLst>
          </p:cNvPr>
          <p:cNvSpPr/>
          <p:nvPr/>
        </p:nvSpPr>
        <p:spPr>
          <a:xfrm>
            <a:off x="67590" y="1713532"/>
            <a:ext cx="12192000" cy="5032147"/>
          </a:xfrm>
          <a:prstGeom prst="rect">
            <a:avLst/>
          </a:prstGeom>
        </p:spPr>
        <p:txBody>
          <a:bodyPr wrap="square">
            <a:spAutoFit/>
          </a:bodyPr>
          <a:lstStyle/>
          <a:p>
            <a:pPr marL="457200" indent="-457200">
              <a:lnSpc>
                <a:spcPct val="150000"/>
              </a:lnSpc>
              <a:buFont typeface="Wingdings" panose="05000000000000000000" pitchFamily="2" charset="2"/>
              <a:buChar char="Ø"/>
            </a:pPr>
            <a:r>
              <a:rPr lang="ne-NP" sz="2400">
                <a:latin typeface="Preeti" pitchFamily="2" charset="0"/>
                <a:cs typeface="Kalimati" panose="00000400000000000000" pitchFamily="2"/>
              </a:rPr>
              <a:t>संघीय, प्रदेश र स्थानीय तह निर्वाचन क्षेत्रको सीमांकन तथा सिट विभाजन कार्यमा एक महत्वपूर्ण आधार,</a:t>
            </a:r>
            <a:endParaRPr lang="en-US" sz="2400">
              <a:latin typeface="Preeti" pitchFamily="2" charset="0"/>
              <a:cs typeface="Kalimati" panose="00000400000000000000" pitchFamily="2"/>
            </a:endParaRPr>
          </a:p>
          <a:p>
            <a:pPr marL="457200" indent="-457200">
              <a:lnSpc>
                <a:spcPct val="150000"/>
              </a:lnSpc>
              <a:buFont typeface="Wingdings" panose="05000000000000000000" pitchFamily="2" charset="2"/>
              <a:buChar char="Ø"/>
            </a:pPr>
            <a:r>
              <a:rPr lang="ne-NP" sz="2400">
                <a:latin typeface="Preeti" pitchFamily="2" charset="0"/>
                <a:cs typeface="Kalimati" panose="00000400000000000000" pitchFamily="2"/>
              </a:rPr>
              <a:t>संविधानमा व्यवस्था भएको मौलिक हक र समानुपातिक तथा समावेशी सिद्धान्तहरूको कार्यान्वयन गर्न र त्यसको मूल्यांकन गर्न,</a:t>
            </a:r>
            <a:endParaRPr lang="en-US" sz="2400">
              <a:latin typeface="Preeti" pitchFamily="2" charset="0"/>
              <a:cs typeface="Kalimati" panose="00000400000000000000" pitchFamily="2"/>
            </a:endParaRPr>
          </a:p>
          <a:p>
            <a:pPr marL="457200" indent="-457200">
              <a:lnSpc>
                <a:spcPct val="150000"/>
              </a:lnSpc>
              <a:buFont typeface="Wingdings" panose="05000000000000000000" pitchFamily="2" charset="2"/>
              <a:buChar char="Ø"/>
            </a:pPr>
            <a:r>
              <a:rPr lang="ne-NP" sz="2400">
                <a:latin typeface="Preeti" pitchFamily="2" charset="0"/>
                <a:cs typeface="Kalimati" panose="00000400000000000000" pitchFamily="2"/>
              </a:rPr>
              <a:t>आम नागरिकको सामाजिक सुरक्षा कार्यक्रम तर्जुमा गर्न, </a:t>
            </a:r>
            <a:endParaRPr lang="en-US" sz="2400">
              <a:latin typeface="Preeti" pitchFamily="2" charset="0"/>
              <a:cs typeface="Kalimati" panose="00000400000000000000" pitchFamily="2"/>
            </a:endParaRPr>
          </a:p>
          <a:p>
            <a:pPr marL="457200" indent="-457200">
              <a:lnSpc>
                <a:spcPct val="150000"/>
              </a:lnSpc>
              <a:buFont typeface="Wingdings" panose="05000000000000000000" pitchFamily="2" charset="2"/>
              <a:buChar char="Ø"/>
            </a:pPr>
            <a:r>
              <a:rPr lang="ne-NP" sz="2400">
                <a:latin typeface="Preeti" pitchFamily="2" charset="0"/>
                <a:cs typeface="Kalimati" panose="00000400000000000000" pitchFamily="2"/>
              </a:rPr>
              <a:t>तीनै तहको सरकारलाई वित्तीय स्रोत बाँडफाँडका लागि,</a:t>
            </a:r>
            <a:endParaRPr lang="en-US" sz="2400">
              <a:latin typeface="Preeti" pitchFamily="2" charset="0"/>
              <a:cs typeface="Kalimati" panose="00000400000000000000" pitchFamily="2"/>
            </a:endParaRPr>
          </a:p>
          <a:p>
            <a:pPr marL="457200" indent="-457200">
              <a:lnSpc>
                <a:spcPct val="150000"/>
              </a:lnSpc>
              <a:buFont typeface="Wingdings" panose="05000000000000000000" pitchFamily="2" charset="2"/>
              <a:buChar char="Ø"/>
            </a:pPr>
            <a:r>
              <a:rPr lang="ne-NP" sz="2400">
                <a:latin typeface="Preeti" pitchFamily="2" charset="0"/>
                <a:cs typeface="Kalimati" panose="00000400000000000000" pitchFamily="2"/>
              </a:rPr>
              <a:t>संविधानमा व्यवस्था भएको विशेष अधिकारको समिक्षा र पुनरावलोकन गर्न ।</a:t>
            </a:r>
            <a:endParaRPr lang="en-US" sz="2400">
              <a:latin typeface="Preeti" pitchFamily="2" charset="0"/>
              <a:cs typeface="Kalimati" panose="00000400000000000000" pitchFamily="2"/>
            </a:endParaRPr>
          </a:p>
          <a:p>
            <a:pPr marL="457200" indent="-457200">
              <a:lnSpc>
                <a:spcPct val="150000"/>
              </a:lnSpc>
              <a:buFont typeface="Wingdings" panose="05000000000000000000" pitchFamily="2" charset="2"/>
              <a:buChar char="Ø"/>
            </a:pPr>
            <a:r>
              <a:rPr lang="ne-NP" sz="2400">
                <a:latin typeface="Preeti" pitchFamily="2" charset="0"/>
                <a:cs typeface="Kalimati" panose="00000400000000000000" pitchFamily="2"/>
              </a:rPr>
              <a:t>संघीय संरचनामा जनगणनाबाट प्राप्त हुने तथ्याङ्क संघ, प्रदेश र स्थानीय तहका सरकारको लागि आधारभूत तथ्याङ्कको स्रोत हुने </a:t>
            </a:r>
            <a:endParaRPr lang="ne-NP" sz="2400" kern="0" dirty="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1123634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985681"/>
            <a:ext cx="12192000" cy="691036"/>
          </a:xfrm>
        </p:spPr>
        <p:txBody>
          <a:bodyPr>
            <a:noAutofit/>
          </a:bodyPr>
          <a:lstStyle/>
          <a:p>
            <a:pPr algn="l"/>
            <a:br>
              <a:rPr lang="en-US" sz="3200" b="1">
                <a:latin typeface="Preeti" pitchFamily="2" charset="0"/>
              </a:rPr>
            </a:br>
            <a:r>
              <a:rPr lang="ne-NP" sz="3200" b="1" kern="0">
                <a:solidFill>
                  <a:srgbClr val="142DAC"/>
                </a:solidFill>
                <a:latin typeface="Preeti" pitchFamily="2" charset="0"/>
              </a:rPr>
              <a:t>राष्ट्रिय</a:t>
            </a:r>
            <a:r>
              <a:rPr lang="ne-NP" sz="3200">
                <a:latin typeface="Preeti" pitchFamily="2" charset="0"/>
                <a:cs typeface="Kalimati" panose="00000400000000000000" pitchFamily="2"/>
              </a:rPr>
              <a:t> </a:t>
            </a:r>
            <a:r>
              <a:rPr lang="ne-NP" sz="3200" b="1" kern="0">
                <a:solidFill>
                  <a:srgbClr val="142DAC"/>
                </a:solidFill>
                <a:latin typeface="Preeti" pitchFamily="2" charset="0"/>
              </a:rPr>
              <a:t>जनगणना</a:t>
            </a:r>
            <a:r>
              <a:rPr lang="ne-NP" sz="3200">
                <a:latin typeface="Preeti" pitchFamily="2" charset="0"/>
                <a:cs typeface="Kalimati" panose="00000400000000000000" pitchFamily="2"/>
              </a:rPr>
              <a:t> </a:t>
            </a:r>
            <a:r>
              <a:rPr lang="ne-NP" sz="3200" b="1" kern="0">
                <a:solidFill>
                  <a:srgbClr val="142DAC"/>
                </a:solidFill>
                <a:latin typeface="Preeti" pitchFamily="2" charset="0"/>
              </a:rPr>
              <a:t>२०७८</a:t>
            </a:r>
            <a:endParaRPr lang="en-US" sz="3200" b="1" kern="0" dirty="0">
              <a:solidFill>
                <a:srgbClr val="142DAC"/>
              </a:solidFill>
              <a:latin typeface="Preeti" pitchFamily="2" charset="0"/>
            </a:endParaRPr>
          </a:p>
        </p:txBody>
      </p:sp>
      <p:sp>
        <p:nvSpPr>
          <p:cNvPr id="3" name="Rectangle 2">
            <a:extLst>
              <a:ext uri="{FF2B5EF4-FFF2-40B4-BE49-F238E27FC236}">
                <a16:creationId xmlns:a16="http://schemas.microsoft.com/office/drawing/2014/main" id="{A7FB56F1-6991-43CD-93D6-4BCDE4EB7B25}"/>
              </a:ext>
            </a:extLst>
          </p:cNvPr>
          <p:cNvSpPr/>
          <p:nvPr/>
        </p:nvSpPr>
        <p:spPr>
          <a:xfrm>
            <a:off x="244492" y="1930989"/>
            <a:ext cx="11569360" cy="4295407"/>
          </a:xfrm>
          <a:prstGeom prst="rect">
            <a:avLst/>
          </a:prstGeom>
        </p:spPr>
        <p:txBody>
          <a:bodyPr wrap="square">
            <a:spAutoFit/>
          </a:bodyPr>
          <a:lstStyle/>
          <a:p>
            <a:pPr marL="457200" indent="-457200">
              <a:lnSpc>
                <a:spcPct val="150000"/>
              </a:lnSpc>
              <a:buFont typeface="Wingdings" panose="05000000000000000000" pitchFamily="2" charset="2"/>
              <a:buChar char="Ø"/>
            </a:pPr>
            <a:r>
              <a:rPr lang="ne-NP" sz="2300">
                <a:latin typeface="Preeti" pitchFamily="2" charset="0"/>
                <a:cs typeface="Kalimati" panose="00000400000000000000" pitchFamily="2"/>
              </a:rPr>
              <a:t>राष्ट्रिय जनगणना दुई चरणमा सञ्चालन गरिन्छ । </a:t>
            </a:r>
          </a:p>
          <a:p>
            <a:pPr marL="457200" indent="-457200">
              <a:lnSpc>
                <a:spcPct val="150000"/>
              </a:lnSpc>
              <a:buFont typeface="Wingdings" panose="05000000000000000000" pitchFamily="2" charset="2"/>
              <a:buChar char="Ø"/>
            </a:pPr>
            <a:r>
              <a:rPr lang="ne-NP" sz="2300">
                <a:latin typeface="Preeti" pitchFamily="2" charset="0"/>
                <a:cs typeface="Kalimati" panose="00000400000000000000" pitchFamily="2"/>
              </a:rPr>
              <a:t>पहिलो चरणमा सुपरिवेक्षकद्वारा घर तथा घरपरिवार सूचीकरण कार्य गरिन्छ ।</a:t>
            </a:r>
          </a:p>
          <a:p>
            <a:pPr marL="457200" indent="-457200">
              <a:lnSpc>
                <a:spcPct val="150000"/>
              </a:lnSpc>
              <a:buFont typeface="Wingdings" panose="05000000000000000000" pitchFamily="2" charset="2"/>
              <a:buChar char="Ø"/>
            </a:pPr>
            <a:r>
              <a:rPr lang="ne-NP" sz="2300">
                <a:latin typeface="Preeti" pitchFamily="2" charset="0"/>
                <a:cs typeface="Kalimati" panose="00000400000000000000" pitchFamily="2"/>
              </a:rPr>
              <a:t>दोस्रो चरणमा गणकहरूद्वारा प्रत्येक घरपरिवारमा पुगी मुख्य प्रश्नावली फाराम मार्फत घरपरिवार तथा व्यक्तिको जनसांख्यिक तथा अन्य विवरणहरू संकलन  गरिन्छ । </a:t>
            </a:r>
          </a:p>
          <a:p>
            <a:pPr marL="457200" indent="-457200">
              <a:lnSpc>
                <a:spcPct val="150000"/>
              </a:lnSpc>
              <a:buFont typeface="Wingdings" panose="05000000000000000000" pitchFamily="2" charset="2"/>
              <a:buChar char="Ø"/>
            </a:pPr>
            <a:r>
              <a:rPr lang="ne-NP" sz="2300">
                <a:latin typeface="Preeti" pitchFamily="2" charset="0"/>
                <a:cs typeface="Kalimati" panose="00000400000000000000" pitchFamily="2"/>
              </a:rPr>
              <a:t>घर तथा घरपरिवार सूचीकरण फाराम </a:t>
            </a:r>
            <a:r>
              <a:rPr lang="ne-NP" sz="2300">
                <a:solidFill>
                  <a:srgbClr val="FF0000"/>
                </a:solidFill>
                <a:latin typeface="Preeti" pitchFamily="2" charset="0"/>
                <a:cs typeface="Kalimati" panose="00000400000000000000" pitchFamily="2"/>
              </a:rPr>
              <a:t>वि.स. २०७८ साल बैशाख २५ देखि जेष्ठ १४ सम्म (बीस दिन)</a:t>
            </a:r>
            <a:r>
              <a:rPr lang="ne-NP" sz="2300">
                <a:latin typeface="Preeti" pitchFamily="2" charset="0"/>
                <a:cs typeface="Kalimati" panose="00000400000000000000" pitchFamily="2"/>
              </a:rPr>
              <a:t> र </a:t>
            </a:r>
          </a:p>
          <a:p>
            <a:pPr marL="457200" indent="-457200">
              <a:lnSpc>
                <a:spcPct val="150000"/>
              </a:lnSpc>
              <a:buFont typeface="Wingdings" panose="05000000000000000000" pitchFamily="2" charset="2"/>
              <a:buChar char="Ø"/>
            </a:pPr>
            <a:r>
              <a:rPr lang="ne-NP" sz="2300">
                <a:latin typeface="Preeti" pitchFamily="2" charset="0"/>
                <a:cs typeface="Kalimati" panose="00000400000000000000" pitchFamily="2"/>
              </a:rPr>
              <a:t>मुख्य प्रश्नावली फाराम </a:t>
            </a:r>
            <a:r>
              <a:rPr lang="ne-NP" sz="2300">
                <a:solidFill>
                  <a:srgbClr val="FF0000"/>
                </a:solidFill>
                <a:latin typeface="Preeti" pitchFamily="2" charset="0"/>
                <a:cs typeface="Kalimati" panose="00000400000000000000" pitchFamily="2"/>
              </a:rPr>
              <a:t>वि.सं. २०७८ साल जेष्ठ २५ देखि २०७८ आषाढ ८ सम्म (पन्ध्र दिन)</a:t>
            </a:r>
            <a:r>
              <a:rPr lang="ne-NP" sz="2300">
                <a:latin typeface="Preeti" pitchFamily="2" charset="0"/>
                <a:cs typeface="Kalimati" panose="00000400000000000000" pitchFamily="2"/>
              </a:rPr>
              <a:t> भरिन्छ । </a:t>
            </a:r>
          </a:p>
          <a:p>
            <a:pPr marL="457200" indent="-457200">
              <a:lnSpc>
                <a:spcPct val="150000"/>
              </a:lnSpc>
              <a:buFont typeface="Wingdings" panose="05000000000000000000" pitchFamily="2" charset="2"/>
              <a:buChar char="Ø"/>
            </a:pPr>
            <a:r>
              <a:rPr lang="ne-NP" sz="2300">
                <a:latin typeface="Preeti" pitchFamily="2" charset="0"/>
                <a:cs typeface="Kalimati" panose="00000400000000000000" pitchFamily="2"/>
              </a:rPr>
              <a:t>दोस्रो चरण अन्तर्गत सुपरिवेक्षकबाट प्रत्येक स्थानीय तहका सबै वडामा सामुदायिक प्रश्नावली मार्फत आधारभूत स्रोत, साधन, क्षमता र पूर्वाधार सम्बन्धि विवरणहरू लिइन्छ ।</a:t>
            </a:r>
            <a:endParaRPr lang="ne-NP" sz="2300" kern="0" dirty="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571698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985681"/>
            <a:ext cx="12192000" cy="691036"/>
          </a:xfrm>
        </p:spPr>
        <p:txBody>
          <a:bodyPr>
            <a:noAutofit/>
          </a:bodyPr>
          <a:lstStyle/>
          <a:p>
            <a:pPr algn="l"/>
            <a:br>
              <a:rPr lang="en-US" sz="3200" b="1">
                <a:latin typeface="Preeti" pitchFamily="2" charset="0"/>
              </a:rPr>
            </a:br>
            <a:r>
              <a:rPr lang="ne-NP" sz="3200" b="1" kern="0">
                <a:solidFill>
                  <a:srgbClr val="142DAC"/>
                </a:solidFill>
                <a:latin typeface="Preeti" pitchFamily="2" charset="0"/>
              </a:rPr>
              <a:t>नमुना</a:t>
            </a:r>
            <a:r>
              <a:rPr lang="ne-NP" sz="3200">
                <a:latin typeface="Preeti" pitchFamily="2" charset="0"/>
                <a:cs typeface="Kalimati" panose="00000400000000000000" pitchFamily="2"/>
              </a:rPr>
              <a:t> </a:t>
            </a:r>
            <a:r>
              <a:rPr lang="ne-NP" sz="3200" b="1" kern="0">
                <a:solidFill>
                  <a:srgbClr val="142DAC"/>
                </a:solidFill>
                <a:latin typeface="Preeti" pitchFamily="2" charset="0"/>
              </a:rPr>
              <a:t>(पाइलट) जनगणना</a:t>
            </a:r>
            <a:r>
              <a:rPr lang="en-US" sz="3200" b="1" kern="0">
                <a:solidFill>
                  <a:srgbClr val="142DAC"/>
                </a:solidFill>
                <a:latin typeface="Preeti" pitchFamily="2" charset="0"/>
              </a:rPr>
              <a:t> </a:t>
            </a:r>
            <a:r>
              <a:rPr lang="ne-NP" sz="3200" b="1" kern="0">
                <a:solidFill>
                  <a:srgbClr val="142DAC"/>
                </a:solidFill>
                <a:latin typeface="Preeti" pitchFamily="2" charset="0"/>
              </a:rPr>
              <a:t>२०७६</a:t>
            </a:r>
            <a:endParaRPr lang="en-US" sz="3200" b="1" kern="0" dirty="0">
              <a:solidFill>
                <a:srgbClr val="142DAC"/>
              </a:solidFill>
              <a:latin typeface="Preeti" pitchFamily="2" charset="0"/>
            </a:endParaRPr>
          </a:p>
        </p:txBody>
      </p:sp>
      <p:sp>
        <p:nvSpPr>
          <p:cNvPr id="3" name="Rectangle 2">
            <a:extLst>
              <a:ext uri="{FF2B5EF4-FFF2-40B4-BE49-F238E27FC236}">
                <a16:creationId xmlns:a16="http://schemas.microsoft.com/office/drawing/2014/main" id="{A7FB56F1-6991-43CD-93D6-4BCDE4EB7B25}"/>
              </a:ext>
            </a:extLst>
          </p:cNvPr>
          <p:cNvSpPr/>
          <p:nvPr/>
        </p:nvSpPr>
        <p:spPr>
          <a:xfrm>
            <a:off x="43141" y="1752652"/>
            <a:ext cx="12192000" cy="4420441"/>
          </a:xfrm>
          <a:prstGeom prst="rect">
            <a:avLst/>
          </a:prstGeom>
        </p:spPr>
        <p:txBody>
          <a:bodyPr wrap="square">
            <a:spAutoFit/>
          </a:bodyPr>
          <a:lstStyle/>
          <a:p>
            <a:pPr marL="457200" indent="-457200">
              <a:lnSpc>
                <a:spcPts val="3400"/>
              </a:lnSpc>
              <a:buFont typeface="Wingdings" panose="05000000000000000000" pitchFamily="2" charset="2"/>
              <a:buChar char="Ø"/>
            </a:pPr>
            <a:r>
              <a:rPr lang="ne-NP" sz="2000">
                <a:latin typeface="Preeti" pitchFamily="2" charset="0"/>
                <a:cs typeface="Kalimati" panose="00000400000000000000" pitchFamily="2"/>
              </a:rPr>
              <a:t>नमुना (पाइलट) जनगणना सातै प्रदेशका छानिएका जिल्लाका ५५ वटा वडाका ६० वटा गणना क्षेत्रमा दुई चरणमा सञ्चालन गरिन्छ । </a:t>
            </a:r>
          </a:p>
          <a:p>
            <a:pPr marL="457200" indent="-457200">
              <a:lnSpc>
                <a:spcPts val="3400"/>
              </a:lnSpc>
              <a:buFont typeface="Wingdings" panose="05000000000000000000" pitchFamily="2" charset="2"/>
              <a:buChar char="Ø"/>
            </a:pPr>
            <a:r>
              <a:rPr lang="ne-NP" sz="2000">
                <a:latin typeface="Preeti" pitchFamily="2" charset="0"/>
                <a:cs typeface="Kalimati" panose="00000400000000000000" pitchFamily="2"/>
              </a:rPr>
              <a:t>पहिलो चरणमा सुपरिवेक्षकद्वारा घर तथा घरपरिवार सूचीकरण फाराममार्फत प्रत्येक घरको गणना तथा घरपरिवारमा पुगी घरपरिवारमा अक्सर बसोवास गरेका परिवारका सदस्य संख्या र परिवारको कृषि सम्बन्धी विवरणहरू संकलन गरिन्छ ।</a:t>
            </a:r>
          </a:p>
          <a:p>
            <a:pPr marL="457200" indent="-457200">
              <a:lnSpc>
                <a:spcPts val="3400"/>
              </a:lnSpc>
              <a:buFont typeface="Wingdings" panose="05000000000000000000" pitchFamily="2" charset="2"/>
              <a:buChar char="Ø"/>
            </a:pPr>
            <a:r>
              <a:rPr lang="ne-NP" sz="2000">
                <a:latin typeface="Preeti" pitchFamily="2" charset="0"/>
                <a:cs typeface="Kalimati" panose="00000400000000000000" pitchFamily="2"/>
              </a:rPr>
              <a:t>दोस्रो चरणमा गणकहरूद्वारा प्रत्येक घरपरिवारमा पुगी मुख्य प्रश्नावली मार्फत घरपरिवार तथा व्यक्तिको जनसांख्यिक तथा अन्य विवरणहरू संकलन  गरिन्छ ।</a:t>
            </a:r>
          </a:p>
          <a:p>
            <a:pPr marL="457200" indent="-457200">
              <a:lnSpc>
                <a:spcPts val="3400"/>
              </a:lnSpc>
              <a:buFont typeface="Wingdings" panose="05000000000000000000" pitchFamily="2" charset="2"/>
              <a:buChar char="Ø"/>
            </a:pPr>
            <a:r>
              <a:rPr lang="ne-NP" sz="2000">
                <a:solidFill>
                  <a:srgbClr val="142DAC"/>
                </a:solidFill>
                <a:latin typeface="Preeti" pitchFamily="2" charset="0"/>
                <a:cs typeface="Kalimati" panose="00000400000000000000" pitchFamily="2"/>
              </a:rPr>
              <a:t>घर तथा घरपरिवार सूचीकरण वि.स. २०७६ साल फाल्गुण ९ देखि फाल्गुण २८ सम्म (बीस दिन) </a:t>
            </a:r>
          </a:p>
          <a:p>
            <a:pPr marL="457200" indent="-457200">
              <a:lnSpc>
                <a:spcPts val="3400"/>
              </a:lnSpc>
              <a:buFont typeface="Wingdings" panose="05000000000000000000" pitchFamily="2" charset="2"/>
              <a:buChar char="Ø"/>
            </a:pPr>
            <a:r>
              <a:rPr lang="ne-NP" sz="2000">
                <a:solidFill>
                  <a:srgbClr val="142DAC"/>
                </a:solidFill>
                <a:latin typeface="Preeti" pitchFamily="2" charset="0"/>
                <a:cs typeface="Kalimati" panose="00000400000000000000" pitchFamily="2"/>
              </a:rPr>
              <a:t>र मुख्य प्रश्नावली वि.सं. २०७६ साल चैत्र ९  देखि २०७६ चैत्र २३ सम्म (पन्ध्र दिन) भरिन्छ । </a:t>
            </a:r>
          </a:p>
          <a:p>
            <a:pPr marL="457200" indent="-457200">
              <a:lnSpc>
                <a:spcPts val="3400"/>
              </a:lnSpc>
              <a:buFont typeface="Wingdings" panose="05000000000000000000" pitchFamily="2" charset="2"/>
              <a:buChar char="Ø"/>
            </a:pPr>
            <a:r>
              <a:rPr lang="ne-NP" sz="2000">
                <a:latin typeface="Preeti" pitchFamily="2" charset="0"/>
                <a:cs typeface="Kalimati" panose="00000400000000000000" pitchFamily="2"/>
              </a:rPr>
              <a:t>दोस्रो चरण अन्तर्गत सुपरिवेक्षकबाट छानिएका सबै वडामा सामुदायिक प्रश्नावली मार्फत आधारभूत स्रोत, साधन, पहुँच र पूर्वाधार सम्बन्धी  विवरणहरू लिइन्छ । </a:t>
            </a:r>
            <a:endParaRPr lang="ne-NP" sz="2000" kern="0" dirty="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2833610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985681"/>
            <a:ext cx="12192000" cy="691036"/>
          </a:xfrm>
        </p:spPr>
        <p:txBody>
          <a:bodyPr>
            <a:noAutofit/>
          </a:bodyPr>
          <a:lstStyle/>
          <a:p>
            <a:pPr algn="l"/>
            <a:br>
              <a:rPr lang="en-US" sz="2400" b="1">
                <a:latin typeface="Preeti" pitchFamily="2" charset="0"/>
              </a:rPr>
            </a:br>
            <a:r>
              <a:rPr lang="ne-NP" sz="3200" b="1" kern="0">
                <a:solidFill>
                  <a:srgbClr val="142DAC"/>
                </a:solidFill>
                <a:latin typeface="Preeti" pitchFamily="2" charset="0"/>
              </a:rPr>
              <a:t>नमुना (पाइलट) जनगणना</a:t>
            </a:r>
            <a:r>
              <a:rPr lang="en-US" sz="3200" b="1" kern="0">
                <a:solidFill>
                  <a:srgbClr val="142DAC"/>
                </a:solidFill>
                <a:latin typeface="Preeti" pitchFamily="2" charset="0"/>
              </a:rPr>
              <a:t> </a:t>
            </a:r>
            <a:r>
              <a:rPr lang="ne-NP" sz="3200" b="1" kern="0">
                <a:solidFill>
                  <a:srgbClr val="142DAC"/>
                </a:solidFill>
                <a:latin typeface="Preeti" pitchFamily="2" charset="0"/>
              </a:rPr>
              <a:t>२०७६ को उद्देश्य के हो </a:t>
            </a:r>
            <a:r>
              <a:rPr lang="en-US" sz="3200" b="1" kern="0">
                <a:solidFill>
                  <a:srgbClr val="142DAC"/>
                </a:solidFill>
                <a:latin typeface="Preeti" pitchFamily="2" charset="0"/>
              </a:rPr>
              <a:t>&lt; </a:t>
            </a:r>
            <a:endParaRPr lang="en-US" sz="3200" b="1" kern="0" dirty="0">
              <a:solidFill>
                <a:srgbClr val="142DAC"/>
              </a:solidFill>
              <a:latin typeface="Preeti" pitchFamily="2" charset="0"/>
            </a:endParaRPr>
          </a:p>
        </p:txBody>
      </p:sp>
      <p:sp>
        <p:nvSpPr>
          <p:cNvPr id="3" name="Rectangle 2">
            <a:extLst>
              <a:ext uri="{FF2B5EF4-FFF2-40B4-BE49-F238E27FC236}">
                <a16:creationId xmlns:a16="http://schemas.microsoft.com/office/drawing/2014/main" id="{A7FB56F1-6991-43CD-93D6-4BCDE4EB7B25}"/>
              </a:ext>
            </a:extLst>
          </p:cNvPr>
          <p:cNvSpPr/>
          <p:nvPr/>
        </p:nvSpPr>
        <p:spPr>
          <a:xfrm>
            <a:off x="67590" y="1801548"/>
            <a:ext cx="12192000" cy="5032147"/>
          </a:xfrm>
          <a:prstGeom prst="rect">
            <a:avLst/>
          </a:prstGeom>
        </p:spPr>
        <p:txBody>
          <a:bodyPr wrap="square">
            <a:spAutoFit/>
          </a:bodyPr>
          <a:lstStyle/>
          <a:p>
            <a:pPr marL="457200" indent="-457200">
              <a:lnSpc>
                <a:spcPct val="150000"/>
              </a:lnSpc>
              <a:buFont typeface="Wingdings" panose="05000000000000000000" pitchFamily="2" charset="2"/>
              <a:buChar char="Ø"/>
            </a:pPr>
            <a:r>
              <a:rPr lang="ne-NP" sz="2400">
                <a:latin typeface="Preeti" pitchFamily="2" charset="0"/>
                <a:cs typeface="Kalimati" panose="00000400000000000000" pitchFamily="2"/>
              </a:rPr>
              <a:t>वि.स. २०७८ सालको जेष्ठ–आषाढ महिनामा सञ्चालन गरिने राष्ट्रिय जनगणना २०७८ को पूर्वअभ्यासको लागि यो पाइलट जनगणना सञ्चालन गरिदैछ । </a:t>
            </a:r>
            <a:endParaRPr lang="en-US" sz="2400">
              <a:latin typeface="Preeti" pitchFamily="2" charset="0"/>
              <a:cs typeface="Kalimati" panose="00000400000000000000" pitchFamily="2"/>
            </a:endParaRPr>
          </a:p>
          <a:p>
            <a:pPr marL="457200" indent="-457200">
              <a:lnSpc>
                <a:spcPct val="150000"/>
              </a:lnSpc>
              <a:buFont typeface="Wingdings" panose="05000000000000000000" pitchFamily="2" charset="2"/>
              <a:buChar char="Ø"/>
            </a:pPr>
            <a:r>
              <a:rPr lang="ne-NP" sz="2400">
                <a:latin typeface="Preeti" pitchFamily="2" charset="0"/>
                <a:cs typeface="Kalimati" panose="00000400000000000000" pitchFamily="2"/>
              </a:rPr>
              <a:t>अन्तरराष्ट्रिय प्रचलन अनुसार मूल गणनाको सबै चरणः</a:t>
            </a:r>
            <a:r>
              <a:rPr lang="en-US" sz="2400">
                <a:latin typeface="Preeti" pitchFamily="2" charset="0"/>
                <a:cs typeface="Kalimati" panose="00000400000000000000" pitchFamily="2"/>
              </a:rPr>
              <a:t> </a:t>
            </a:r>
            <a:r>
              <a:rPr lang="ne-NP" sz="2400">
                <a:solidFill>
                  <a:srgbClr val="142DAC"/>
                </a:solidFill>
                <a:latin typeface="Preeti" pitchFamily="2" charset="0"/>
                <a:cs typeface="Kalimati" panose="00000400000000000000" pitchFamily="2"/>
              </a:rPr>
              <a:t>व्यवस्थापकीय तथा प्राविधिक पक्ष —</a:t>
            </a:r>
            <a:endParaRPr lang="en-US" sz="2400">
              <a:solidFill>
                <a:srgbClr val="142DAC"/>
              </a:solidFill>
              <a:latin typeface="Preeti" pitchFamily="2" charset="0"/>
              <a:cs typeface="Kalimati" panose="00000400000000000000" pitchFamily="2"/>
            </a:endParaRPr>
          </a:p>
          <a:p>
            <a:pPr marL="914400" lvl="1" indent="-457200">
              <a:lnSpc>
                <a:spcPct val="150000"/>
              </a:lnSpc>
              <a:buFont typeface="Wingdings" panose="05000000000000000000" pitchFamily="2" charset="2"/>
              <a:buChar char="Ø"/>
            </a:pPr>
            <a:r>
              <a:rPr lang="ne-NP" sz="2400">
                <a:solidFill>
                  <a:srgbClr val="142DAC"/>
                </a:solidFill>
                <a:latin typeface="Preeti" pitchFamily="2" charset="0"/>
                <a:cs typeface="Kalimati" panose="00000400000000000000" pitchFamily="2"/>
              </a:rPr>
              <a:t> प्रश्नावलीको उपयूक्तता, </a:t>
            </a:r>
            <a:endParaRPr lang="en-US" sz="2400">
              <a:solidFill>
                <a:srgbClr val="142DAC"/>
              </a:solidFill>
              <a:latin typeface="Preeti" pitchFamily="2" charset="0"/>
              <a:cs typeface="Kalimati" panose="00000400000000000000" pitchFamily="2"/>
            </a:endParaRPr>
          </a:p>
          <a:p>
            <a:pPr marL="914400" lvl="1" indent="-457200">
              <a:lnSpc>
                <a:spcPct val="150000"/>
              </a:lnSpc>
              <a:buFont typeface="Wingdings" panose="05000000000000000000" pitchFamily="2" charset="2"/>
              <a:buChar char="Ø"/>
            </a:pPr>
            <a:r>
              <a:rPr lang="ne-NP" sz="2400">
                <a:solidFill>
                  <a:srgbClr val="C00000"/>
                </a:solidFill>
                <a:latin typeface="Preeti" pitchFamily="2" charset="0"/>
                <a:cs typeface="Kalimati" panose="00000400000000000000" pitchFamily="2"/>
              </a:rPr>
              <a:t>प्रश्नको भाषा र बुझाई</a:t>
            </a:r>
            <a:r>
              <a:rPr lang="ne-NP" sz="2400">
                <a:latin typeface="Preeti" pitchFamily="2" charset="0"/>
                <a:cs typeface="Kalimati" panose="00000400000000000000" pitchFamily="2"/>
              </a:rPr>
              <a:t>, </a:t>
            </a:r>
            <a:endParaRPr lang="en-US" sz="2400">
              <a:latin typeface="Preeti" pitchFamily="2" charset="0"/>
              <a:cs typeface="Kalimati" panose="00000400000000000000" pitchFamily="2"/>
            </a:endParaRPr>
          </a:p>
          <a:p>
            <a:pPr marL="914400" lvl="1" indent="-457200">
              <a:lnSpc>
                <a:spcPct val="150000"/>
              </a:lnSpc>
              <a:buFont typeface="Wingdings" panose="05000000000000000000" pitchFamily="2" charset="2"/>
              <a:buChar char="Ø"/>
            </a:pPr>
            <a:r>
              <a:rPr lang="ne-NP" sz="2400">
                <a:solidFill>
                  <a:srgbClr val="142DAC"/>
                </a:solidFill>
                <a:latin typeface="Preeti" pitchFamily="2" charset="0"/>
                <a:cs typeface="Kalimati" panose="00000400000000000000" pitchFamily="2"/>
              </a:rPr>
              <a:t>विवरण भर्न लाग्ने समय, </a:t>
            </a:r>
            <a:endParaRPr lang="en-US" sz="2400">
              <a:solidFill>
                <a:srgbClr val="142DAC"/>
              </a:solidFill>
              <a:latin typeface="Preeti" pitchFamily="2" charset="0"/>
              <a:cs typeface="Kalimati" panose="00000400000000000000" pitchFamily="2"/>
            </a:endParaRPr>
          </a:p>
          <a:p>
            <a:pPr marL="914400" lvl="1" indent="-457200">
              <a:lnSpc>
                <a:spcPct val="150000"/>
              </a:lnSpc>
              <a:buFont typeface="Wingdings" panose="05000000000000000000" pitchFamily="2" charset="2"/>
              <a:buChar char="Ø"/>
            </a:pPr>
            <a:r>
              <a:rPr lang="ne-NP" sz="2400">
                <a:solidFill>
                  <a:srgbClr val="C00000"/>
                </a:solidFill>
                <a:latin typeface="Preeti" pitchFamily="2" charset="0"/>
                <a:cs typeface="Kalimati" panose="00000400000000000000" pitchFamily="2"/>
              </a:rPr>
              <a:t>संलग्न हुने जनशक्तिको अनुमान र योग्यता, </a:t>
            </a:r>
            <a:endParaRPr lang="en-US" sz="2400">
              <a:solidFill>
                <a:srgbClr val="C00000"/>
              </a:solidFill>
              <a:latin typeface="Preeti" pitchFamily="2" charset="0"/>
              <a:cs typeface="Kalimati" panose="00000400000000000000" pitchFamily="2"/>
            </a:endParaRPr>
          </a:p>
          <a:p>
            <a:pPr marL="914400" lvl="1" indent="-457200">
              <a:lnSpc>
                <a:spcPct val="150000"/>
              </a:lnSpc>
              <a:buFont typeface="Wingdings" panose="05000000000000000000" pitchFamily="2" charset="2"/>
              <a:buChar char="Ø"/>
            </a:pPr>
            <a:r>
              <a:rPr lang="ne-NP" sz="2400">
                <a:latin typeface="Preeti" pitchFamily="2" charset="0"/>
                <a:cs typeface="Kalimati" panose="00000400000000000000" pitchFamily="2"/>
              </a:rPr>
              <a:t>जनगणना तयारीका अन्य कार्यहरु लगायतका कुराहरुको परीक्षण गर्नको लागि नमुना (पाइलट) गणनाको प्रयोग गरिन्छ ।</a:t>
            </a:r>
          </a:p>
        </p:txBody>
      </p:sp>
    </p:spTree>
    <p:extLst>
      <p:ext uri="{BB962C8B-B14F-4D97-AF65-F5344CB8AC3E}">
        <p14:creationId xmlns:p14="http://schemas.microsoft.com/office/powerpoint/2010/main" val="2523304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32" y="1039660"/>
            <a:ext cx="12192000" cy="653143"/>
          </a:xfrm>
        </p:spPr>
        <p:txBody>
          <a:bodyPr>
            <a:noAutofit/>
          </a:bodyPr>
          <a:lstStyle/>
          <a:p>
            <a:pPr algn="l"/>
            <a:br>
              <a:rPr lang="en-US" sz="4000" b="1">
                <a:solidFill>
                  <a:schemeClr val="accent2">
                    <a:lumMod val="50000"/>
                  </a:schemeClr>
                </a:solidFill>
                <a:latin typeface="Preeti" pitchFamily="2" charset="0"/>
              </a:rPr>
            </a:br>
            <a:r>
              <a:rPr lang="ne-NP" sz="3200" b="1" kern="0">
                <a:solidFill>
                  <a:srgbClr val="142DAC"/>
                </a:solidFill>
                <a:latin typeface="Preeti" pitchFamily="2" charset="0"/>
              </a:rPr>
              <a:t>राष्ट्रिय जनगणना २०७८ को लागि </a:t>
            </a:r>
            <a:r>
              <a:rPr lang="ne-NP" sz="3200" b="1" kern="0" dirty="0">
                <a:solidFill>
                  <a:srgbClr val="142DAC"/>
                </a:solidFill>
                <a:latin typeface="Preeti" pitchFamily="2" charset="0"/>
              </a:rPr>
              <a:t>संस्थागत ब्यवस्था</a:t>
            </a:r>
            <a:endParaRPr lang="en-US" sz="3200" b="1" kern="0" dirty="0">
              <a:solidFill>
                <a:srgbClr val="142DAC"/>
              </a:solidFill>
              <a:latin typeface="Preeti" pitchFamily="2" charset="0"/>
            </a:endParaRPr>
          </a:p>
        </p:txBody>
      </p:sp>
      <p:sp>
        <p:nvSpPr>
          <p:cNvPr id="5" name="Rectangle 1">
            <a:extLst>
              <a:ext uri="{FF2B5EF4-FFF2-40B4-BE49-F238E27FC236}">
                <a16:creationId xmlns:a16="http://schemas.microsoft.com/office/drawing/2014/main" id="{479BDEEA-36A9-439D-9CB2-1A174D351F82}"/>
              </a:ext>
            </a:extLst>
          </p:cNvPr>
          <p:cNvSpPr>
            <a:spLocks noChangeArrowheads="1"/>
          </p:cNvSpPr>
          <p:nvPr/>
        </p:nvSpPr>
        <p:spPr bwMode="auto">
          <a:xfrm>
            <a:off x="1905000" y="2001044"/>
            <a:ext cx="4267200" cy="633211"/>
          </a:xfrm>
          <a:prstGeom prst="rect">
            <a:avLst/>
          </a:prstGeom>
          <a:solidFill>
            <a:srgbClr val="FFFFFF"/>
          </a:solidFill>
          <a:ln w="12700">
            <a:solidFill>
              <a:srgbClr val="70AD47"/>
            </a:solidFill>
            <a:miter lim="800000"/>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ne-NP" altLang="en-US" sz="2400" dirty="0">
                <a:cs typeface="Mangal" panose="02040503050203030202" pitchFamily="18" charset="0"/>
              </a:rPr>
              <a:t>राष्ट्रिय</a:t>
            </a:r>
            <a:r>
              <a:rPr lang="ne-NP" altLang="en-US" sz="1800" dirty="0">
                <a:solidFill>
                  <a:srgbClr val="FF0000"/>
                </a:solidFill>
              </a:rPr>
              <a:t> </a:t>
            </a:r>
            <a:r>
              <a:rPr lang="ne-NP" altLang="en-US" sz="2400" dirty="0">
                <a:cs typeface="Mangal" panose="02040503050203030202" pitchFamily="18" charset="0"/>
              </a:rPr>
              <a:t>योजना आयोग</a:t>
            </a:r>
          </a:p>
        </p:txBody>
      </p:sp>
      <p:sp>
        <p:nvSpPr>
          <p:cNvPr id="6" name="Rectangle 2">
            <a:extLst>
              <a:ext uri="{FF2B5EF4-FFF2-40B4-BE49-F238E27FC236}">
                <a16:creationId xmlns:a16="http://schemas.microsoft.com/office/drawing/2014/main" id="{D17A694D-2C52-4415-B9B8-B937EE52A0D8}"/>
              </a:ext>
            </a:extLst>
          </p:cNvPr>
          <p:cNvSpPr>
            <a:spLocks noChangeArrowheads="1"/>
          </p:cNvSpPr>
          <p:nvPr/>
        </p:nvSpPr>
        <p:spPr bwMode="auto">
          <a:xfrm>
            <a:off x="1905000" y="2949892"/>
            <a:ext cx="4267200" cy="625699"/>
          </a:xfrm>
          <a:prstGeom prst="rect">
            <a:avLst/>
          </a:prstGeom>
          <a:solidFill>
            <a:srgbClr val="FFFFFF"/>
          </a:solidFill>
          <a:ln w="12700">
            <a:solidFill>
              <a:srgbClr val="70AD47"/>
            </a:solidFill>
            <a:miter lim="800000"/>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ne-NP" altLang="en-US" sz="2400" dirty="0">
                <a:cs typeface="Mangal" panose="02040503050203030202" pitchFamily="18" charset="0"/>
              </a:rPr>
              <a:t>केन्द्रीय तथ्यांक विभाग</a:t>
            </a:r>
          </a:p>
        </p:txBody>
      </p:sp>
      <p:sp>
        <p:nvSpPr>
          <p:cNvPr id="7" name="Rectangle 3">
            <a:extLst>
              <a:ext uri="{FF2B5EF4-FFF2-40B4-BE49-F238E27FC236}">
                <a16:creationId xmlns:a16="http://schemas.microsoft.com/office/drawing/2014/main" id="{CDBAED1F-7806-49DA-8B2D-8F60172E1EBD}"/>
              </a:ext>
            </a:extLst>
          </p:cNvPr>
          <p:cNvSpPr>
            <a:spLocks noChangeArrowheads="1"/>
          </p:cNvSpPr>
          <p:nvPr/>
        </p:nvSpPr>
        <p:spPr bwMode="auto">
          <a:xfrm>
            <a:off x="1905000" y="4991100"/>
            <a:ext cx="4218214" cy="558085"/>
          </a:xfrm>
          <a:prstGeom prst="rect">
            <a:avLst/>
          </a:prstGeom>
          <a:solidFill>
            <a:srgbClr val="FFFFFF"/>
          </a:solidFill>
          <a:ln w="12700">
            <a:solidFill>
              <a:srgbClr val="70AD47"/>
            </a:solidFill>
            <a:miter lim="800000"/>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ne-NP" altLang="en-US" sz="2400" dirty="0">
                <a:cs typeface="Mangal" panose="02040503050203030202" pitchFamily="18" charset="0"/>
              </a:rPr>
              <a:t>जनसंख्या शाखा</a:t>
            </a:r>
          </a:p>
        </p:txBody>
      </p:sp>
      <p:sp>
        <p:nvSpPr>
          <p:cNvPr id="8" name="Rectangle 4">
            <a:extLst>
              <a:ext uri="{FF2B5EF4-FFF2-40B4-BE49-F238E27FC236}">
                <a16:creationId xmlns:a16="http://schemas.microsoft.com/office/drawing/2014/main" id="{1F86A692-574A-4A0D-9EC5-DE966E9B922E}"/>
              </a:ext>
            </a:extLst>
          </p:cNvPr>
          <p:cNvSpPr>
            <a:spLocks noChangeArrowheads="1"/>
          </p:cNvSpPr>
          <p:nvPr/>
        </p:nvSpPr>
        <p:spPr bwMode="auto">
          <a:xfrm>
            <a:off x="1905000" y="3990976"/>
            <a:ext cx="4267200" cy="568817"/>
          </a:xfrm>
          <a:prstGeom prst="rect">
            <a:avLst/>
          </a:prstGeom>
          <a:solidFill>
            <a:srgbClr val="FFFFFF"/>
          </a:solidFill>
          <a:ln w="12700">
            <a:solidFill>
              <a:srgbClr val="70AD47"/>
            </a:solidFill>
            <a:miter lim="800000"/>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ne-NP" altLang="en-US" sz="2400" dirty="0">
                <a:cs typeface="Mangal" panose="02040503050203030202" pitchFamily="18" charset="0"/>
              </a:rPr>
              <a:t>सामाजिक तथ्यांक महाशाखा</a:t>
            </a:r>
          </a:p>
        </p:txBody>
      </p:sp>
      <p:sp>
        <p:nvSpPr>
          <p:cNvPr id="9" name="Rectangle 5">
            <a:extLst>
              <a:ext uri="{FF2B5EF4-FFF2-40B4-BE49-F238E27FC236}">
                <a16:creationId xmlns:a16="http://schemas.microsoft.com/office/drawing/2014/main" id="{69FCDB8F-9CE5-4B65-884F-0F60AFB843D8}"/>
              </a:ext>
            </a:extLst>
          </p:cNvPr>
          <p:cNvSpPr>
            <a:spLocks noChangeArrowheads="1"/>
          </p:cNvSpPr>
          <p:nvPr/>
        </p:nvSpPr>
        <p:spPr bwMode="auto">
          <a:xfrm>
            <a:off x="6696076" y="3022758"/>
            <a:ext cx="3819524" cy="755537"/>
          </a:xfrm>
          <a:prstGeom prst="rect">
            <a:avLst/>
          </a:prstGeom>
          <a:solidFill>
            <a:srgbClr val="FFFFFF"/>
          </a:solidFill>
          <a:ln w="12700">
            <a:solidFill>
              <a:srgbClr val="70AD47"/>
            </a:solidFill>
            <a:miter lim="800000"/>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ne-NP" altLang="en-US" sz="2400" dirty="0">
                <a:cs typeface="Mangal" panose="02040503050203030202" pitchFamily="18" charset="0"/>
              </a:rPr>
              <a:t>जिल्ला</a:t>
            </a:r>
            <a:r>
              <a:rPr lang="ne-NP" altLang="en-US" sz="1400" dirty="0">
                <a:ea typeface="Times New Roman" panose="02020603050405020304" pitchFamily="18" charset="0"/>
                <a:cs typeface="Mangal" panose="02040503050203030202" pitchFamily="18" charset="0"/>
              </a:rPr>
              <a:t> </a:t>
            </a:r>
            <a:r>
              <a:rPr lang="ne-NP" altLang="en-US" sz="2400" dirty="0">
                <a:cs typeface="Mangal" panose="02040503050203030202" pitchFamily="18" charset="0"/>
              </a:rPr>
              <a:t>जनगणना</a:t>
            </a:r>
            <a:r>
              <a:rPr lang="ne-NP" altLang="en-US" sz="1400" dirty="0">
                <a:ea typeface="Times New Roman" panose="02020603050405020304" pitchFamily="18" charset="0"/>
                <a:cs typeface="Mangal" panose="02040503050203030202" pitchFamily="18" charset="0"/>
              </a:rPr>
              <a:t> </a:t>
            </a:r>
            <a:r>
              <a:rPr lang="ne-NP" altLang="en-US" sz="2400">
                <a:cs typeface="Mangal" panose="02040503050203030202" pitchFamily="18" charset="0"/>
              </a:rPr>
              <a:t>कार्यालय (८६)</a:t>
            </a:r>
            <a:endParaRPr lang="ne-NP" altLang="en-US" sz="2400" dirty="0">
              <a:cs typeface="Mangal" panose="02040503050203030202" pitchFamily="18" charset="0"/>
            </a:endParaRPr>
          </a:p>
        </p:txBody>
      </p:sp>
      <p:sp>
        <p:nvSpPr>
          <p:cNvPr id="10" name="Rectangle 6">
            <a:extLst>
              <a:ext uri="{FF2B5EF4-FFF2-40B4-BE49-F238E27FC236}">
                <a16:creationId xmlns:a16="http://schemas.microsoft.com/office/drawing/2014/main" id="{A01EC763-9932-43C2-AA59-620EFC68A1F6}"/>
              </a:ext>
            </a:extLst>
          </p:cNvPr>
          <p:cNvSpPr>
            <a:spLocks noChangeArrowheads="1"/>
          </p:cNvSpPr>
          <p:nvPr/>
        </p:nvSpPr>
        <p:spPr bwMode="auto">
          <a:xfrm>
            <a:off x="6638926" y="4114800"/>
            <a:ext cx="3819523" cy="760794"/>
          </a:xfrm>
          <a:prstGeom prst="rect">
            <a:avLst/>
          </a:prstGeom>
          <a:solidFill>
            <a:srgbClr val="FFFFFF"/>
          </a:solidFill>
          <a:ln w="12700">
            <a:solidFill>
              <a:srgbClr val="70AD47"/>
            </a:solidFill>
            <a:miter lim="800000"/>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ne-NP" altLang="en-US" sz="2400" dirty="0">
                <a:cs typeface="Mangal" panose="02040503050203030202" pitchFamily="18" charset="0"/>
              </a:rPr>
              <a:t>स्थानीय जनगणना</a:t>
            </a:r>
            <a:r>
              <a:rPr lang="ne-NP" altLang="en-US" sz="1600" b="1" dirty="0">
                <a:solidFill>
                  <a:srgbClr val="000000"/>
                </a:solidFill>
                <a:ea typeface="Times New Roman" panose="02020603050405020304" pitchFamily="18" charset="0"/>
                <a:cs typeface="Mangal" panose="02040503050203030202" pitchFamily="18" charset="0"/>
              </a:rPr>
              <a:t> </a:t>
            </a:r>
            <a:r>
              <a:rPr lang="ne-NP" altLang="en-US" sz="2400">
                <a:cs typeface="Mangal" panose="02040503050203030202" pitchFamily="18" charset="0"/>
              </a:rPr>
              <a:t>कार्यालय (३४९)</a:t>
            </a:r>
            <a:endParaRPr lang="ne-NP" altLang="en-US" sz="2400" dirty="0">
              <a:cs typeface="Mangal" panose="02040503050203030202" pitchFamily="18" charset="0"/>
            </a:endParaRPr>
          </a:p>
        </p:txBody>
      </p:sp>
      <p:sp>
        <p:nvSpPr>
          <p:cNvPr id="11" name="Rectangle 7">
            <a:extLst>
              <a:ext uri="{FF2B5EF4-FFF2-40B4-BE49-F238E27FC236}">
                <a16:creationId xmlns:a16="http://schemas.microsoft.com/office/drawing/2014/main" id="{73471995-1B43-4F60-8A5E-D87C4F503E75}"/>
              </a:ext>
            </a:extLst>
          </p:cNvPr>
          <p:cNvSpPr>
            <a:spLocks noChangeArrowheads="1"/>
          </p:cNvSpPr>
          <p:nvPr/>
        </p:nvSpPr>
        <p:spPr bwMode="auto">
          <a:xfrm>
            <a:off x="5873102" y="6007247"/>
            <a:ext cx="2500909" cy="772732"/>
          </a:xfrm>
          <a:prstGeom prst="rect">
            <a:avLst/>
          </a:prstGeom>
          <a:solidFill>
            <a:srgbClr val="FFFFFF"/>
          </a:solidFill>
          <a:ln w="12700">
            <a:solidFill>
              <a:srgbClr val="70AD47"/>
            </a:solidFill>
            <a:miter lim="800000"/>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ne-NP" altLang="en-US" sz="2400" dirty="0">
                <a:cs typeface="Mangal" panose="02040503050203030202" pitchFamily="18" charset="0"/>
              </a:rPr>
              <a:t>गणना</a:t>
            </a:r>
            <a:r>
              <a:rPr lang="ne-NP" altLang="en-US" sz="1600" b="1" dirty="0">
                <a:solidFill>
                  <a:srgbClr val="000000"/>
                </a:solidFill>
                <a:ea typeface="Calibri" panose="020F0502020204030204" pitchFamily="34" charset="0"/>
                <a:cs typeface="Mangal" panose="02040503050203030202" pitchFamily="18" charset="0"/>
              </a:rPr>
              <a:t> </a:t>
            </a:r>
            <a:r>
              <a:rPr lang="ne-NP" altLang="en-US" sz="2400" dirty="0">
                <a:cs typeface="Mangal" panose="02040503050203030202" pitchFamily="18" charset="0"/>
              </a:rPr>
              <a:t>सुपरिवेक्षक</a:t>
            </a:r>
          </a:p>
          <a:p>
            <a:pPr algn="ctr">
              <a:spcBef>
                <a:spcPct val="0"/>
              </a:spcBef>
              <a:buFontTx/>
              <a:buNone/>
            </a:pPr>
            <a:r>
              <a:rPr lang="ne-NP" altLang="en-US" sz="2400">
                <a:cs typeface="Mangal" panose="02040503050203030202" pitchFamily="18" charset="0"/>
              </a:rPr>
              <a:t>(९</a:t>
            </a:r>
            <a:r>
              <a:rPr lang="en-US" altLang="en-US" sz="2400">
                <a:cs typeface="Mangal" panose="02040503050203030202" pitchFamily="18" charset="0"/>
              </a:rPr>
              <a:t>,</a:t>
            </a:r>
            <a:r>
              <a:rPr lang="ne-NP" altLang="en-US" sz="2400">
                <a:cs typeface="Mangal" panose="02040503050203030202" pitchFamily="18" charset="0"/>
              </a:rPr>
              <a:t>०००)</a:t>
            </a:r>
            <a:endParaRPr lang="ne-NP" altLang="en-US" sz="2400" dirty="0">
              <a:cs typeface="Mangal" panose="02040503050203030202" pitchFamily="18" charset="0"/>
            </a:endParaRPr>
          </a:p>
        </p:txBody>
      </p:sp>
      <p:sp>
        <p:nvSpPr>
          <p:cNvPr id="12" name="Rectangle 8">
            <a:extLst>
              <a:ext uri="{FF2B5EF4-FFF2-40B4-BE49-F238E27FC236}">
                <a16:creationId xmlns:a16="http://schemas.microsoft.com/office/drawing/2014/main" id="{D0286F73-29E2-4D8B-8C16-7F331F07EBB0}"/>
              </a:ext>
            </a:extLst>
          </p:cNvPr>
          <p:cNvSpPr>
            <a:spLocks noChangeArrowheads="1"/>
          </p:cNvSpPr>
          <p:nvPr/>
        </p:nvSpPr>
        <p:spPr bwMode="auto">
          <a:xfrm>
            <a:off x="8932110" y="6003090"/>
            <a:ext cx="1676400" cy="762000"/>
          </a:xfrm>
          <a:prstGeom prst="rect">
            <a:avLst/>
          </a:prstGeom>
          <a:solidFill>
            <a:srgbClr val="FFFFFF"/>
          </a:solidFill>
          <a:ln w="12700">
            <a:solidFill>
              <a:srgbClr val="70AD47"/>
            </a:solidFill>
            <a:miter lim="800000"/>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ne-NP" altLang="en-US" sz="2400" dirty="0">
                <a:cs typeface="Mangal" panose="02040503050203030202" pitchFamily="18" charset="0"/>
              </a:rPr>
              <a:t>गणक</a:t>
            </a:r>
          </a:p>
          <a:p>
            <a:pPr algn="ctr">
              <a:spcBef>
                <a:spcPct val="0"/>
              </a:spcBef>
              <a:buFontTx/>
              <a:buNone/>
            </a:pPr>
            <a:r>
              <a:rPr lang="ne-NP" altLang="en-US" sz="2400">
                <a:cs typeface="Mangal" panose="02040503050203030202" pitchFamily="18" charset="0"/>
              </a:rPr>
              <a:t>(४३</a:t>
            </a:r>
            <a:r>
              <a:rPr lang="en-US" altLang="en-US" sz="2400">
                <a:cs typeface="Mangal" panose="02040503050203030202" pitchFamily="18" charset="0"/>
              </a:rPr>
              <a:t>,</a:t>
            </a:r>
            <a:r>
              <a:rPr lang="ne-NP" altLang="en-US" sz="2400">
                <a:cs typeface="Mangal" panose="02040503050203030202" pitchFamily="18" charset="0"/>
              </a:rPr>
              <a:t>०००)</a:t>
            </a:r>
            <a:endParaRPr lang="ne-NP" altLang="en-US" sz="2400" dirty="0">
              <a:cs typeface="Mangal" panose="02040503050203030202" pitchFamily="18" charset="0"/>
            </a:endParaRPr>
          </a:p>
        </p:txBody>
      </p:sp>
      <p:sp>
        <p:nvSpPr>
          <p:cNvPr id="13" name="Up-Down Arrow 15">
            <a:extLst>
              <a:ext uri="{FF2B5EF4-FFF2-40B4-BE49-F238E27FC236}">
                <a16:creationId xmlns:a16="http://schemas.microsoft.com/office/drawing/2014/main" id="{225F7ED1-3AB7-446E-BAD8-4689F620314C}"/>
              </a:ext>
            </a:extLst>
          </p:cNvPr>
          <p:cNvSpPr/>
          <p:nvPr/>
        </p:nvSpPr>
        <p:spPr>
          <a:xfrm>
            <a:off x="4067175" y="3638550"/>
            <a:ext cx="141514" cy="279042"/>
          </a:xfrm>
          <a:prstGeom prst="up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2000"/>
          </a:p>
        </p:txBody>
      </p:sp>
      <p:sp>
        <p:nvSpPr>
          <p:cNvPr id="14" name="Up-Down Arrow 18">
            <a:extLst>
              <a:ext uri="{FF2B5EF4-FFF2-40B4-BE49-F238E27FC236}">
                <a16:creationId xmlns:a16="http://schemas.microsoft.com/office/drawing/2014/main" id="{8B6D5F7D-B713-4205-B7EE-D1530DB20177}"/>
              </a:ext>
            </a:extLst>
          </p:cNvPr>
          <p:cNvSpPr/>
          <p:nvPr/>
        </p:nvSpPr>
        <p:spPr>
          <a:xfrm>
            <a:off x="4067175" y="4572001"/>
            <a:ext cx="141514" cy="327339"/>
          </a:xfrm>
          <a:prstGeom prst="up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2000"/>
          </a:p>
        </p:txBody>
      </p:sp>
      <p:sp>
        <p:nvSpPr>
          <p:cNvPr id="15" name="Rectangle 22">
            <a:extLst>
              <a:ext uri="{FF2B5EF4-FFF2-40B4-BE49-F238E27FC236}">
                <a16:creationId xmlns:a16="http://schemas.microsoft.com/office/drawing/2014/main" id="{41C37CEE-0802-4092-9979-AEA03ADBF52B}"/>
              </a:ext>
            </a:extLst>
          </p:cNvPr>
          <p:cNvSpPr>
            <a:spLocks noChangeArrowheads="1"/>
          </p:cNvSpPr>
          <p:nvPr/>
        </p:nvSpPr>
        <p:spPr bwMode="auto">
          <a:xfrm>
            <a:off x="4090989" y="2181948"/>
            <a:ext cx="21112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defRPr/>
            </a:pPr>
            <a:endParaRPr lang="en-US" altLang="en-US" sz="2000"/>
          </a:p>
        </p:txBody>
      </p:sp>
      <p:sp>
        <p:nvSpPr>
          <p:cNvPr id="16" name="Rectangle 10">
            <a:extLst>
              <a:ext uri="{FF2B5EF4-FFF2-40B4-BE49-F238E27FC236}">
                <a16:creationId xmlns:a16="http://schemas.microsoft.com/office/drawing/2014/main" id="{1C4B9058-7C6B-470D-8B59-A347627B818F}"/>
              </a:ext>
            </a:extLst>
          </p:cNvPr>
          <p:cNvSpPr>
            <a:spLocks noChangeArrowheads="1"/>
          </p:cNvSpPr>
          <p:nvPr/>
        </p:nvSpPr>
        <p:spPr bwMode="auto">
          <a:xfrm>
            <a:off x="6696076" y="1981200"/>
            <a:ext cx="3819524" cy="704718"/>
          </a:xfrm>
          <a:prstGeom prst="rect">
            <a:avLst/>
          </a:prstGeom>
          <a:solidFill>
            <a:srgbClr val="FFFFFF"/>
          </a:solidFill>
          <a:ln w="12700">
            <a:solidFill>
              <a:srgbClr val="70AD47"/>
            </a:solidFill>
            <a:miter lim="800000"/>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ne-NP" altLang="en-US" sz="2400" dirty="0">
                <a:cs typeface="Mangal" panose="02040503050203030202" pitchFamily="18" charset="0"/>
              </a:rPr>
              <a:t>प्रदेश</a:t>
            </a:r>
            <a:r>
              <a:rPr lang="ne-NP" altLang="en-US" sz="1600" b="1" dirty="0">
                <a:solidFill>
                  <a:srgbClr val="000000"/>
                </a:solidFill>
                <a:ea typeface="Calibri" panose="020F0502020204030204" pitchFamily="34" charset="0"/>
                <a:cs typeface="Mangal" panose="02040503050203030202" pitchFamily="18" charset="0"/>
              </a:rPr>
              <a:t> </a:t>
            </a:r>
            <a:r>
              <a:rPr lang="ne-NP" altLang="en-US" sz="2400" dirty="0">
                <a:cs typeface="Mangal" panose="02040503050203030202" pitchFamily="18" charset="0"/>
              </a:rPr>
              <a:t>जनगणना</a:t>
            </a:r>
            <a:r>
              <a:rPr lang="ne-NP" altLang="en-US" sz="1600" b="1" dirty="0">
                <a:solidFill>
                  <a:srgbClr val="000000"/>
                </a:solidFill>
                <a:ea typeface="Calibri" panose="020F0502020204030204" pitchFamily="34" charset="0"/>
                <a:cs typeface="Mangal" panose="02040503050203030202" pitchFamily="18" charset="0"/>
              </a:rPr>
              <a:t> </a:t>
            </a:r>
            <a:r>
              <a:rPr lang="ne-NP" altLang="en-US" sz="2400" dirty="0">
                <a:cs typeface="Mangal" panose="02040503050203030202" pitchFamily="18" charset="0"/>
              </a:rPr>
              <a:t>कार्यालय (७)</a:t>
            </a:r>
          </a:p>
        </p:txBody>
      </p:sp>
      <p:cxnSp>
        <p:nvCxnSpPr>
          <p:cNvPr id="17" name="Straight Connector 16">
            <a:extLst>
              <a:ext uri="{FF2B5EF4-FFF2-40B4-BE49-F238E27FC236}">
                <a16:creationId xmlns:a16="http://schemas.microsoft.com/office/drawing/2014/main" id="{F3764C1C-C199-4108-9EED-6DBF4B5AF5EC}"/>
              </a:ext>
            </a:extLst>
          </p:cNvPr>
          <p:cNvCxnSpPr>
            <a:cxnSpLocks/>
          </p:cNvCxnSpPr>
          <p:nvPr/>
        </p:nvCxnSpPr>
        <p:spPr>
          <a:xfrm>
            <a:off x="8522875" y="4876801"/>
            <a:ext cx="13173" cy="633211"/>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9EB867D-8E50-42DB-8FE2-C21491059B35}"/>
              </a:ext>
            </a:extLst>
          </p:cNvPr>
          <p:cNvCxnSpPr/>
          <p:nvPr/>
        </p:nvCxnSpPr>
        <p:spPr>
          <a:xfrm>
            <a:off x="7391401" y="5528838"/>
            <a:ext cx="2188029" cy="120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E82EDE6-C658-4F12-A449-3101FD0525D9}"/>
              </a:ext>
            </a:extLst>
          </p:cNvPr>
          <p:cNvCxnSpPr>
            <a:cxnSpLocks/>
          </p:cNvCxnSpPr>
          <p:nvPr/>
        </p:nvCxnSpPr>
        <p:spPr>
          <a:xfrm>
            <a:off x="9601200" y="5521816"/>
            <a:ext cx="0" cy="574184"/>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Up-Down Arrow 22">
            <a:extLst>
              <a:ext uri="{FF2B5EF4-FFF2-40B4-BE49-F238E27FC236}">
                <a16:creationId xmlns:a16="http://schemas.microsoft.com/office/drawing/2014/main" id="{1D4C74D8-F55C-4226-B8CB-0F7824D715F6}"/>
              </a:ext>
            </a:extLst>
          </p:cNvPr>
          <p:cNvSpPr/>
          <p:nvPr/>
        </p:nvSpPr>
        <p:spPr>
          <a:xfrm rot="5400000" flipV="1">
            <a:off x="8565232" y="6158593"/>
            <a:ext cx="200340" cy="636817"/>
          </a:xfrm>
          <a:prstGeom prst="up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2400"/>
          </a:p>
        </p:txBody>
      </p:sp>
      <p:sp>
        <p:nvSpPr>
          <p:cNvPr id="21" name="Down Arrow 14">
            <a:extLst>
              <a:ext uri="{FF2B5EF4-FFF2-40B4-BE49-F238E27FC236}">
                <a16:creationId xmlns:a16="http://schemas.microsoft.com/office/drawing/2014/main" id="{4B17C724-674E-40EB-9255-1D3A9E95FF91}"/>
              </a:ext>
            </a:extLst>
          </p:cNvPr>
          <p:cNvSpPr/>
          <p:nvPr/>
        </p:nvSpPr>
        <p:spPr>
          <a:xfrm>
            <a:off x="4114800" y="2609850"/>
            <a:ext cx="108857" cy="32197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hi-IN" sz="2000" dirty="0">
                <a:ln>
                  <a:solidFill>
                    <a:srgbClr val="FF0000"/>
                  </a:solidFill>
                </a:ln>
                <a:solidFill>
                  <a:srgbClr val="FF0000"/>
                </a:solidFill>
              </a:rPr>
              <a:t>`</a:t>
            </a:r>
            <a:endParaRPr lang="en-US" sz="2000" dirty="0">
              <a:ln>
                <a:solidFill>
                  <a:srgbClr val="FF0000"/>
                </a:solidFill>
              </a:ln>
              <a:solidFill>
                <a:srgbClr val="FF0000"/>
              </a:solidFill>
            </a:endParaRPr>
          </a:p>
        </p:txBody>
      </p:sp>
      <p:sp>
        <p:nvSpPr>
          <p:cNvPr id="22" name="Up-Down Arrow 18">
            <a:extLst>
              <a:ext uri="{FF2B5EF4-FFF2-40B4-BE49-F238E27FC236}">
                <a16:creationId xmlns:a16="http://schemas.microsoft.com/office/drawing/2014/main" id="{AF4A2D73-6E44-4368-8657-E5EA7508737C}"/>
              </a:ext>
            </a:extLst>
          </p:cNvPr>
          <p:cNvSpPr/>
          <p:nvPr/>
        </p:nvSpPr>
        <p:spPr>
          <a:xfrm>
            <a:off x="8458200" y="2667001"/>
            <a:ext cx="141514" cy="327339"/>
          </a:xfrm>
          <a:prstGeom prst="up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2000"/>
          </a:p>
        </p:txBody>
      </p:sp>
      <p:cxnSp>
        <p:nvCxnSpPr>
          <p:cNvPr id="23" name="Straight Connector 22">
            <a:extLst>
              <a:ext uri="{FF2B5EF4-FFF2-40B4-BE49-F238E27FC236}">
                <a16:creationId xmlns:a16="http://schemas.microsoft.com/office/drawing/2014/main" id="{AF852A5A-5BBF-4DB8-94C8-F569800F2252}"/>
              </a:ext>
            </a:extLst>
          </p:cNvPr>
          <p:cNvCxnSpPr>
            <a:cxnSpLocks/>
          </p:cNvCxnSpPr>
          <p:nvPr/>
        </p:nvCxnSpPr>
        <p:spPr>
          <a:xfrm>
            <a:off x="7391400" y="5521816"/>
            <a:ext cx="0" cy="574184"/>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Up-Down Arrow 18">
            <a:extLst>
              <a:ext uri="{FF2B5EF4-FFF2-40B4-BE49-F238E27FC236}">
                <a16:creationId xmlns:a16="http://schemas.microsoft.com/office/drawing/2014/main" id="{B6F9A0EF-9CBA-4FB9-8FDB-A5001605A2B6}"/>
              </a:ext>
            </a:extLst>
          </p:cNvPr>
          <p:cNvSpPr/>
          <p:nvPr/>
        </p:nvSpPr>
        <p:spPr>
          <a:xfrm>
            <a:off x="8458200" y="3810001"/>
            <a:ext cx="141514" cy="327339"/>
          </a:xfrm>
          <a:prstGeom prst="up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2000"/>
          </a:p>
        </p:txBody>
      </p:sp>
      <p:cxnSp>
        <p:nvCxnSpPr>
          <p:cNvPr id="25" name="Straight Connector 24">
            <a:extLst>
              <a:ext uri="{FF2B5EF4-FFF2-40B4-BE49-F238E27FC236}">
                <a16:creationId xmlns:a16="http://schemas.microsoft.com/office/drawing/2014/main" id="{6BFC6309-EEC5-48F2-8446-DF3C2106AEC9}"/>
              </a:ext>
            </a:extLst>
          </p:cNvPr>
          <p:cNvCxnSpPr>
            <a:cxnSpLocks/>
            <a:endCxn id="27" idx="0"/>
          </p:cNvCxnSpPr>
          <p:nvPr/>
        </p:nvCxnSpPr>
        <p:spPr>
          <a:xfrm>
            <a:off x="6324601" y="2373938"/>
            <a:ext cx="21771" cy="290640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Down Arrow 14">
            <a:extLst>
              <a:ext uri="{FF2B5EF4-FFF2-40B4-BE49-F238E27FC236}">
                <a16:creationId xmlns:a16="http://schemas.microsoft.com/office/drawing/2014/main" id="{21B3EAC5-4B93-4D7F-8850-4CC7A5A91646}"/>
              </a:ext>
            </a:extLst>
          </p:cNvPr>
          <p:cNvSpPr/>
          <p:nvPr/>
        </p:nvSpPr>
        <p:spPr>
          <a:xfrm rot="16200000">
            <a:off x="6453273" y="2221453"/>
            <a:ext cx="107324" cy="32657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hi-IN" sz="2000" dirty="0">
                <a:ln>
                  <a:solidFill>
                    <a:srgbClr val="FF0000"/>
                  </a:solidFill>
                </a:ln>
                <a:solidFill>
                  <a:srgbClr val="FF0000"/>
                </a:solidFill>
              </a:rPr>
              <a:t>`</a:t>
            </a:r>
            <a:endParaRPr lang="en-US" sz="2000" dirty="0">
              <a:ln>
                <a:solidFill>
                  <a:srgbClr val="FF0000"/>
                </a:solidFill>
              </a:ln>
              <a:solidFill>
                <a:srgbClr val="FF0000"/>
              </a:solidFill>
            </a:endParaRPr>
          </a:p>
        </p:txBody>
      </p:sp>
      <p:sp>
        <p:nvSpPr>
          <p:cNvPr id="27" name="Down Arrow 14">
            <a:extLst>
              <a:ext uri="{FF2B5EF4-FFF2-40B4-BE49-F238E27FC236}">
                <a16:creationId xmlns:a16="http://schemas.microsoft.com/office/drawing/2014/main" id="{67B641F2-D772-4D9E-AB03-6B3ED4AD61DD}"/>
              </a:ext>
            </a:extLst>
          </p:cNvPr>
          <p:cNvSpPr/>
          <p:nvPr/>
        </p:nvSpPr>
        <p:spPr>
          <a:xfrm rot="5400000">
            <a:off x="6129423" y="5117053"/>
            <a:ext cx="107324" cy="32657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hi-IN" sz="2000" dirty="0">
                <a:ln>
                  <a:solidFill>
                    <a:srgbClr val="FF0000"/>
                  </a:solidFill>
                </a:ln>
                <a:solidFill>
                  <a:srgbClr val="FF0000"/>
                </a:solidFill>
              </a:rPr>
              <a:t>`</a:t>
            </a:r>
            <a:endParaRPr lang="en-US" sz="2000" dirty="0">
              <a:ln>
                <a:solidFill>
                  <a:srgbClr val="FF0000"/>
                </a:solidFill>
              </a:ln>
              <a:solidFill>
                <a:srgbClr val="FF0000"/>
              </a:solidFill>
            </a:endParaRPr>
          </a:p>
        </p:txBody>
      </p:sp>
    </p:spTree>
    <p:extLst>
      <p:ext uri="{BB962C8B-B14F-4D97-AF65-F5344CB8AC3E}">
        <p14:creationId xmlns:p14="http://schemas.microsoft.com/office/powerpoint/2010/main" val="1742332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grpId="0" nodeType="withEffect" nodePh="1">
                                  <p:stCondLst>
                                    <p:cond delay="0"/>
                                  </p:stCondLst>
                                  <p:endCondLst>
                                    <p:cond evt="begin" delay="0">
                                      <p:tn val="35"/>
                                    </p:cond>
                                  </p:end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par>
                                <p:cTn id="41" presetID="10"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par>
                                <p:cTn id="47" presetID="10"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childTnLst>
                                </p:cTn>
                              </p:par>
                              <p:par>
                                <p:cTn id="59" presetID="10" presetClass="entr" presetSubtype="0" fill="hold" nodeType="with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500"/>
                                        <p:tgtEl>
                                          <p:spTgt spid="2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childTnLst>
                                </p:cTn>
                              </p:par>
                              <p:par>
                                <p:cTn id="65" presetID="10" presetClass="entr" presetSubtype="0" fill="hold"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500"/>
                                        <p:tgtEl>
                                          <p:spTgt spid="2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animBg="1"/>
      <p:bldP spid="20" grpId="0" animBg="1"/>
      <p:bldP spid="21" grpId="0" animBg="1"/>
      <p:bldP spid="22" grpId="0" animBg="1"/>
      <p:bldP spid="24" grpId="0" animBg="1"/>
      <p:bldP spid="26" grpId="0" animBg="1"/>
      <p:bldP spid="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9612" y="1077905"/>
            <a:ext cx="12192000" cy="653143"/>
          </a:xfrm>
        </p:spPr>
        <p:txBody>
          <a:bodyPr>
            <a:noAutofit/>
          </a:bodyPr>
          <a:lstStyle/>
          <a:p>
            <a:pPr algn="l"/>
            <a:br>
              <a:rPr lang="en-US" sz="4000" b="1">
                <a:solidFill>
                  <a:schemeClr val="accent2">
                    <a:lumMod val="50000"/>
                  </a:schemeClr>
                </a:solidFill>
                <a:latin typeface="Preeti" pitchFamily="2" charset="0"/>
              </a:rPr>
            </a:br>
            <a:r>
              <a:rPr lang="ne-NP" sz="3200" b="1" kern="0">
                <a:solidFill>
                  <a:srgbClr val="142DAC"/>
                </a:solidFill>
                <a:latin typeface="Preeti" pitchFamily="2" charset="0"/>
              </a:rPr>
              <a:t>राष्ट्रिय जनगणना २०७८ को लागि </a:t>
            </a:r>
            <a:r>
              <a:rPr lang="ne-NP" sz="3200" b="1" kern="0" dirty="0">
                <a:solidFill>
                  <a:srgbClr val="142DAC"/>
                </a:solidFill>
                <a:latin typeface="Preeti" pitchFamily="2" charset="0"/>
              </a:rPr>
              <a:t>समन्वय संयन्त्र</a:t>
            </a:r>
            <a:endParaRPr lang="en-US" sz="3200" b="1" kern="0" dirty="0">
              <a:solidFill>
                <a:srgbClr val="142DAC"/>
              </a:solidFill>
              <a:latin typeface="Preeti" pitchFamily="2" charset="0"/>
            </a:endParaRPr>
          </a:p>
        </p:txBody>
      </p:sp>
      <p:sp>
        <p:nvSpPr>
          <p:cNvPr id="28" name="Rectangle 1">
            <a:extLst>
              <a:ext uri="{FF2B5EF4-FFF2-40B4-BE49-F238E27FC236}">
                <a16:creationId xmlns:a16="http://schemas.microsoft.com/office/drawing/2014/main" id="{133F5548-2E37-4C7E-89DE-DB4CF8B7D1DE}"/>
              </a:ext>
            </a:extLst>
          </p:cNvPr>
          <p:cNvSpPr>
            <a:spLocks noChangeArrowheads="1"/>
          </p:cNvSpPr>
          <p:nvPr/>
        </p:nvSpPr>
        <p:spPr bwMode="auto">
          <a:xfrm>
            <a:off x="1992552" y="1985304"/>
            <a:ext cx="4103448" cy="827776"/>
          </a:xfrm>
          <a:prstGeom prst="rect">
            <a:avLst/>
          </a:prstGeom>
          <a:solidFill>
            <a:srgbClr val="FFFFFF"/>
          </a:solidFill>
          <a:ln w="12700">
            <a:solidFill>
              <a:srgbClr val="70AD47"/>
            </a:solidFill>
            <a:miter lim="800000"/>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ne-NP" altLang="en-US" sz="2000" b="1" dirty="0">
                <a:solidFill>
                  <a:prstClr val="black"/>
                </a:solidFill>
                <a:ea typeface="Times New Roman" panose="02020603050405020304" pitchFamily="18" charset="0"/>
                <a:cs typeface="Kalimati" panose="00000400000000000000" pitchFamily="2"/>
              </a:rPr>
              <a:t>राष्ट्रिय जनगणना निर्देशक समिति</a:t>
            </a:r>
          </a:p>
          <a:p>
            <a:pPr algn="ctr">
              <a:spcBef>
                <a:spcPct val="0"/>
              </a:spcBef>
              <a:buFontTx/>
              <a:buNone/>
            </a:pPr>
            <a:endParaRPr lang="en-US" altLang="en-US" sz="1600" b="1" dirty="0">
              <a:solidFill>
                <a:srgbClr val="FF0000"/>
              </a:solidFill>
              <a:cs typeface="Kalimati" panose="00000400000000000000" pitchFamily="2"/>
            </a:endParaRPr>
          </a:p>
          <a:p>
            <a:pPr algn="ctr">
              <a:spcBef>
                <a:spcPct val="0"/>
              </a:spcBef>
              <a:buFontTx/>
              <a:buNone/>
            </a:pPr>
            <a:r>
              <a:rPr lang="en-US" altLang="en-US" sz="1600" b="1" dirty="0">
                <a:solidFill>
                  <a:srgbClr val="FF0000"/>
                </a:solidFill>
                <a:cs typeface="Kalimati" panose="00000400000000000000" pitchFamily="2"/>
              </a:rPr>
              <a:t>(</a:t>
            </a:r>
            <a:r>
              <a:rPr lang="ne-NP" altLang="en-US" sz="1600" b="1" dirty="0">
                <a:solidFill>
                  <a:srgbClr val="FF0000"/>
                </a:solidFill>
                <a:cs typeface="Kalimati" panose="00000400000000000000" pitchFamily="2"/>
              </a:rPr>
              <a:t>उपाध्यक्ष</a:t>
            </a:r>
            <a:r>
              <a:rPr lang="en-US" altLang="en-US" sz="1600" b="1" dirty="0">
                <a:solidFill>
                  <a:srgbClr val="FF0000"/>
                </a:solidFill>
                <a:cs typeface="Kalimati" panose="00000400000000000000" pitchFamily="2"/>
              </a:rPr>
              <a:t>,</a:t>
            </a:r>
            <a:r>
              <a:rPr lang="ne-NP" altLang="en-US" sz="1600" b="1" dirty="0">
                <a:solidFill>
                  <a:srgbClr val="FF0000"/>
                </a:solidFill>
                <a:cs typeface="Kalimati" panose="00000400000000000000" pitchFamily="2"/>
              </a:rPr>
              <a:t> राष्ट्रिय योजना आयोग</a:t>
            </a:r>
            <a:r>
              <a:rPr lang="en-US" altLang="en-US" sz="1600" b="1" dirty="0">
                <a:solidFill>
                  <a:srgbClr val="FF0000"/>
                </a:solidFill>
                <a:cs typeface="Kalimati" panose="00000400000000000000" pitchFamily="2"/>
              </a:rPr>
              <a:t>)</a:t>
            </a:r>
            <a:endParaRPr lang="ne-NP" altLang="en-US" sz="1800" b="1" dirty="0">
              <a:solidFill>
                <a:srgbClr val="FF0000"/>
              </a:solidFill>
              <a:cs typeface="Kalimati" panose="00000400000000000000" pitchFamily="2"/>
            </a:endParaRPr>
          </a:p>
        </p:txBody>
      </p:sp>
      <p:sp>
        <p:nvSpPr>
          <p:cNvPr id="29" name="Rectangle 9">
            <a:extLst>
              <a:ext uri="{FF2B5EF4-FFF2-40B4-BE49-F238E27FC236}">
                <a16:creationId xmlns:a16="http://schemas.microsoft.com/office/drawing/2014/main" id="{3AB3242A-E220-46DA-A880-9599A9590303}"/>
              </a:ext>
            </a:extLst>
          </p:cNvPr>
          <p:cNvSpPr>
            <a:spLocks noChangeArrowheads="1"/>
          </p:cNvSpPr>
          <p:nvPr/>
        </p:nvSpPr>
        <p:spPr bwMode="auto">
          <a:xfrm>
            <a:off x="1949690" y="4026305"/>
            <a:ext cx="4146311" cy="827776"/>
          </a:xfrm>
          <a:prstGeom prst="rect">
            <a:avLst/>
          </a:prstGeom>
          <a:solidFill>
            <a:srgbClr val="FFFFFF"/>
          </a:solidFill>
          <a:ln w="12700">
            <a:solidFill>
              <a:srgbClr val="70AD47"/>
            </a:solidFill>
            <a:miter lim="800000"/>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ne-NP" altLang="en-US" sz="2000" b="1" dirty="0">
                <a:solidFill>
                  <a:prstClr val="black"/>
                </a:solidFill>
                <a:cs typeface="Kalimati" panose="00000400000000000000" pitchFamily="2"/>
              </a:rPr>
              <a:t>प्राविधिक समिति</a:t>
            </a:r>
          </a:p>
          <a:p>
            <a:pPr algn="ctr">
              <a:spcBef>
                <a:spcPct val="0"/>
              </a:spcBef>
              <a:buFontTx/>
              <a:buNone/>
            </a:pPr>
            <a:r>
              <a:rPr lang="ne-NP" altLang="en-US" sz="1600" b="1" dirty="0">
                <a:solidFill>
                  <a:srgbClr val="FF0000"/>
                </a:solidFill>
                <a:cs typeface="Kalimati" panose="00000400000000000000" pitchFamily="2"/>
              </a:rPr>
              <a:t>अध्यक्ष </a:t>
            </a:r>
            <a:r>
              <a:rPr lang="en-US" altLang="en-US" sz="1600" b="1" dirty="0">
                <a:solidFill>
                  <a:srgbClr val="FF0000"/>
                </a:solidFill>
                <a:cs typeface="Kalimati" panose="00000400000000000000" pitchFamily="2"/>
              </a:rPr>
              <a:t>-</a:t>
            </a:r>
            <a:r>
              <a:rPr lang="ne-NP" altLang="en-US" sz="1600" b="1" dirty="0">
                <a:solidFill>
                  <a:srgbClr val="FF0000"/>
                </a:solidFill>
                <a:cs typeface="Kalimati" panose="00000400000000000000" pitchFamily="2"/>
              </a:rPr>
              <a:t> महानिर्देशक, केन्द्रीय तथ्यांक विभाग</a:t>
            </a:r>
          </a:p>
        </p:txBody>
      </p:sp>
      <p:sp>
        <p:nvSpPr>
          <p:cNvPr id="30" name="Rectangle 11">
            <a:extLst>
              <a:ext uri="{FF2B5EF4-FFF2-40B4-BE49-F238E27FC236}">
                <a16:creationId xmlns:a16="http://schemas.microsoft.com/office/drawing/2014/main" id="{1DA78E3F-FA82-4641-A5F6-76A1CA65267C}"/>
              </a:ext>
            </a:extLst>
          </p:cNvPr>
          <p:cNvSpPr>
            <a:spLocks noChangeArrowheads="1"/>
          </p:cNvSpPr>
          <p:nvPr/>
        </p:nvSpPr>
        <p:spPr bwMode="auto">
          <a:xfrm>
            <a:off x="6400800" y="2953300"/>
            <a:ext cx="4078509" cy="1242182"/>
          </a:xfrm>
          <a:prstGeom prst="rect">
            <a:avLst/>
          </a:prstGeom>
          <a:solidFill>
            <a:srgbClr val="FFFFFF"/>
          </a:solidFill>
          <a:ln w="12700">
            <a:solidFill>
              <a:srgbClr val="70AD47"/>
            </a:solidFill>
            <a:miter lim="800000"/>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ne-NP" altLang="en-US" sz="2000" b="1" dirty="0">
                <a:solidFill>
                  <a:prstClr val="black"/>
                </a:solidFill>
                <a:cs typeface="Kalimati" panose="00000400000000000000" pitchFamily="2"/>
              </a:rPr>
              <a:t>जिल्ला जनगणना समन्वय समिति</a:t>
            </a:r>
          </a:p>
          <a:p>
            <a:pPr algn="ctr">
              <a:spcBef>
                <a:spcPct val="0"/>
              </a:spcBef>
              <a:buFontTx/>
              <a:buNone/>
            </a:pPr>
            <a:endParaRPr lang="ne-NP" altLang="en-US" sz="1600" b="1" dirty="0">
              <a:solidFill>
                <a:srgbClr val="FF0000"/>
              </a:solidFill>
              <a:cs typeface="Kalimati" panose="00000400000000000000" pitchFamily="2"/>
            </a:endParaRPr>
          </a:p>
          <a:p>
            <a:pPr algn="ctr">
              <a:spcBef>
                <a:spcPct val="0"/>
              </a:spcBef>
              <a:buFontTx/>
              <a:buNone/>
            </a:pPr>
            <a:r>
              <a:rPr lang="ne-NP" altLang="en-US" sz="1600" b="1" dirty="0">
                <a:solidFill>
                  <a:srgbClr val="FF0000"/>
                </a:solidFill>
                <a:cs typeface="Kalimati" panose="00000400000000000000" pitchFamily="2"/>
              </a:rPr>
              <a:t>अध्यक्ष </a:t>
            </a:r>
            <a:r>
              <a:rPr lang="en-US" altLang="en-US" sz="1600" b="1" dirty="0">
                <a:solidFill>
                  <a:srgbClr val="FF0000"/>
                </a:solidFill>
                <a:cs typeface="Kalimati" panose="00000400000000000000" pitchFamily="2"/>
              </a:rPr>
              <a:t>- </a:t>
            </a:r>
            <a:r>
              <a:rPr lang="ne-NP" altLang="en-US" sz="1600" b="1" dirty="0">
                <a:solidFill>
                  <a:srgbClr val="FF0000"/>
                </a:solidFill>
                <a:cs typeface="Kalimati" panose="00000400000000000000" pitchFamily="2"/>
              </a:rPr>
              <a:t> प्रमुख जिल्ला अधिकारी</a:t>
            </a:r>
            <a:r>
              <a:rPr lang="en-US" altLang="en-US" sz="1600" b="1" dirty="0">
                <a:solidFill>
                  <a:srgbClr val="000000"/>
                </a:solidFill>
                <a:ea typeface="Calibri" panose="020F0502020204030204" pitchFamily="34" charset="0"/>
                <a:cs typeface="Kalimati" panose="00000400000000000000" pitchFamily="2"/>
              </a:rPr>
              <a:t>,</a:t>
            </a:r>
            <a:r>
              <a:rPr lang="ne-NP" altLang="en-US" sz="1600" b="1" dirty="0">
                <a:solidFill>
                  <a:srgbClr val="FF0000"/>
                </a:solidFill>
                <a:cs typeface="Kalimati" panose="00000400000000000000" pitchFamily="2"/>
              </a:rPr>
              <a:t> जिल्ला प्रशासन कार्यालय</a:t>
            </a:r>
          </a:p>
        </p:txBody>
      </p:sp>
      <p:sp>
        <p:nvSpPr>
          <p:cNvPr id="31" name="Rectangle 8">
            <a:extLst>
              <a:ext uri="{FF2B5EF4-FFF2-40B4-BE49-F238E27FC236}">
                <a16:creationId xmlns:a16="http://schemas.microsoft.com/office/drawing/2014/main" id="{1F27EC1F-6DDA-4355-8D0D-0C43F3B9A166}"/>
              </a:ext>
            </a:extLst>
          </p:cNvPr>
          <p:cNvSpPr>
            <a:spLocks noChangeArrowheads="1"/>
          </p:cNvSpPr>
          <p:nvPr/>
        </p:nvSpPr>
        <p:spPr bwMode="auto">
          <a:xfrm>
            <a:off x="6380164" y="1764954"/>
            <a:ext cx="4078508" cy="1048126"/>
          </a:xfrm>
          <a:prstGeom prst="rect">
            <a:avLst/>
          </a:prstGeom>
          <a:solidFill>
            <a:srgbClr val="FFFFFF"/>
          </a:solidFill>
          <a:ln w="12700">
            <a:solidFill>
              <a:srgbClr val="70AD47"/>
            </a:solidFill>
            <a:miter lim="800000"/>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ne-NP" altLang="en-US" sz="2000" b="1" dirty="0">
                <a:solidFill>
                  <a:prstClr val="black"/>
                </a:solidFill>
                <a:cs typeface="Kalimati" panose="00000400000000000000" pitchFamily="2"/>
              </a:rPr>
              <a:t>प्रदेश</a:t>
            </a:r>
            <a:r>
              <a:rPr lang="ne-NP" altLang="en-US" sz="1100" b="1" dirty="0">
                <a:solidFill>
                  <a:srgbClr val="000000"/>
                </a:solidFill>
                <a:ea typeface="Calibri" panose="020F0502020204030204" pitchFamily="34" charset="0"/>
                <a:cs typeface="Kalimati" panose="00000400000000000000" pitchFamily="2"/>
              </a:rPr>
              <a:t> </a:t>
            </a:r>
            <a:r>
              <a:rPr lang="ne-NP" altLang="en-US" sz="2000" b="1" dirty="0">
                <a:solidFill>
                  <a:prstClr val="black"/>
                </a:solidFill>
                <a:cs typeface="Kalimati" panose="00000400000000000000" pitchFamily="2"/>
              </a:rPr>
              <a:t>जनगणना</a:t>
            </a:r>
            <a:r>
              <a:rPr lang="ne-NP" altLang="en-US" sz="1100" b="1" dirty="0">
                <a:solidFill>
                  <a:srgbClr val="000000"/>
                </a:solidFill>
                <a:ea typeface="Calibri" panose="020F0502020204030204" pitchFamily="34" charset="0"/>
                <a:cs typeface="Kalimati" panose="00000400000000000000" pitchFamily="2"/>
              </a:rPr>
              <a:t> </a:t>
            </a:r>
            <a:r>
              <a:rPr lang="ne-NP" altLang="en-US" sz="2000" b="1" dirty="0">
                <a:solidFill>
                  <a:prstClr val="black"/>
                </a:solidFill>
                <a:cs typeface="Kalimati" panose="00000400000000000000" pitchFamily="2"/>
              </a:rPr>
              <a:t>समन्वय</a:t>
            </a:r>
            <a:r>
              <a:rPr lang="ne-NP" altLang="en-US" sz="1100" b="1" dirty="0">
                <a:solidFill>
                  <a:srgbClr val="000000"/>
                </a:solidFill>
                <a:ea typeface="Calibri" panose="020F0502020204030204" pitchFamily="34" charset="0"/>
                <a:cs typeface="Kalimati" panose="00000400000000000000" pitchFamily="2"/>
              </a:rPr>
              <a:t> </a:t>
            </a:r>
            <a:r>
              <a:rPr lang="ne-NP" altLang="en-US" sz="2000" b="1" dirty="0">
                <a:solidFill>
                  <a:prstClr val="black"/>
                </a:solidFill>
                <a:cs typeface="Kalimati" panose="00000400000000000000" pitchFamily="2"/>
              </a:rPr>
              <a:t>समिति</a:t>
            </a:r>
          </a:p>
          <a:p>
            <a:pPr algn="ctr">
              <a:spcBef>
                <a:spcPct val="0"/>
              </a:spcBef>
              <a:buFontTx/>
              <a:buNone/>
            </a:pPr>
            <a:endParaRPr lang="ne-NP" altLang="en-US" sz="1600" b="1" dirty="0">
              <a:solidFill>
                <a:srgbClr val="FF0000"/>
              </a:solidFill>
              <a:cs typeface="Kalimati" panose="00000400000000000000" pitchFamily="2"/>
            </a:endParaRPr>
          </a:p>
          <a:p>
            <a:pPr algn="ctr">
              <a:spcBef>
                <a:spcPct val="0"/>
              </a:spcBef>
              <a:buFontTx/>
              <a:buNone/>
            </a:pPr>
            <a:r>
              <a:rPr lang="ne-NP" altLang="en-US" sz="1600" b="1" dirty="0">
                <a:solidFill>
                  <a:srgbClr val="FF0000"/>
                </a:solidFill>
                <a:cs typeface="Kalimati" panose="00000400000000000000" pitchFamily="2"/>
              </a:rPr>
              <a:t>अध्यक्ष </a:t>
            </a:r>
            <a:r>
              <a:rPr lang="en-US" altLang="en-US" sz="1600" b="1" dirty="0">
                <a:solidFill>
                  <a:srgbClr val="FF0000"/>
                </a:solidFill>
                <a:cs typeface="Kalimati" panose="00000400000000000000" pitchFamily="2"/>
              </a:rPr>
              <a:t>- </a:t>
            </a:r>
            <a:r>
              <a:rPr lang="ne-NP" altLang="en-US" sz="1600" b="1" dirty="0">
                <a:solidFill>
                  <a:srgbClr val="FF0000"/>
                </a:solidFill>
                <a:cs typeface="Kalimati" panose="00000400000000000000" pitchFamily="2"/>
              </a:rPr>
              <a:t> प्रमुख सचिव</a:t>
            </a:r>
            <a:r>
              <a:rPr lang="en-US" altLang="en-US" sz="1600" b="1" dirty="0">
                <a:solidFill>
                  <a:srgbClr val="FF0000"/>
                </a:solidFill>
                <a:cs typeface="Kalimati" panose="00000400000000000000" pitchFamily="2"/>
              </a:rPr>
              <a:t>,</a:t>
            </a:r>
            <a:r>
              <a:rPr lang="ne-NP" altLang="en-US" sz="1600" b="1" dirty="0">
                <a:solidFill>
                  <a:srgbClr val="FF0000"/>
                </a:solidFill>
                <a:cs typeface="Kalimati" panose="00000400000000000000" pitchFamily="2"/>
              </a:rPr>
              <a:t> मुख्यमन्त्री तथा मन्त्रिपरिषद्को कार्यालय</a:t>
            </a:r>
            <a:endParaRPr lang="ne-NP" altLang="en-US" sz="2000" b="1" dirty="0">
              <a:solidFill>
                <a:prstClr val="black"/>
              </a:solidFill>
              <a:cs typeface="Kalimati" panose="00000400000000000000" pitchFamily="2"/>
            </a:endParaRPr>
          </a:p>
        </p:txBody>
      </p:sp>
      <p:sp>
        <p:nvSpPr>
          <p:cNvPr id="32" name="Rectangle 11">
            <a:extLst>
              <a:ext uri="{FF2B5EF4-FFF2-40B4-BE49-F238E27FC236}">
                <a16:creationId xmlns:a16="http://schemas.microsoft.com/office/drawing/2014/main" id="{A4DEF20B-FF41-43B8-89BD-8DC73EE1FD01}"/>
              </a:ext>
            </a:extLst>
          </p:cNvPr>
          <p:cNvSpPr>
            <a:spLocks noChangeArrowheads="1"/>
          </p:cNvSpPr>
          <p:nvPr/>
        </p:nvSpPr>
        <p:spPr bwMode="auto">
          <a:xfrm>
            <a:off x="6421437" y="4295712"/>
            <a:ext cx="4057872" cy="1146675"/>
          </a:xfrm>
          <a:prstGeom prst="rect">
            <a:avLst/>
          </a:prstGeom>
          <a:solidFill>
            <a:srgbClr val="FFFFFF"/>
          </a:solidFill>
          <a:ln w="12700">
            <a:solidFill>
              <a:srgbClr val="70AD47"/>
            </a:solidFill>
            <a:miter lim="800000"/>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ne-NP" altLang="en-US" sz="2000" b="1" i="0" u="none" strike="noStrike" kern="0" cap="none" spc="0" normalizeH="0" baseline="0" noProof="0" dirty="0">
              <a:ln>
                <a:noFill/>
              </a:ln>
              <a:solidFill>
                <a:prstClr val="black"/>
              </a:solidFill>
              <a:effectLst/>
              <a:uLnTx/>
              <a:uFillTx/>
              <a:latin typeface="Arial" panose="020B0604020202020204" pitchFamily="34" charset="0"/>
            </a:endParaRPr>
          </a:p>
          <a:p>
            <a:pPr marL="0" marR="0" lvl="0" indent="0" algn="ctr" defTabSz="914400" eaLnBrk="1" fontAlgn="auto" latinLnBrk="0" hangingPunct="1">
              <a:lnSpc>
                <a:spcPct val="100000"/>
              </a:lnSpc>
              <a:spcBef>
                <a:spcPct val="0"/>
              </a:spcBef>
              <a:spcAft>
                <a:spcPts val="0"/>
              </a:spcAft>
              <a:buClrTx/>
              <a:buSzTx/>
              <a:buFontTx/>
              <a:buNone/>
              <a:tabLst/>
              <a:defRPr/>
            </a:pPr>
            <a:r>
              <a:rPr kumimoji="0" lang="ne-NP" altLang="en-US" sz="2000" b="1" i="0" u="none" strike="noStrike" kern="0" cap="none" spc="0" normalizeH="0" baseline="0" noProof="0" dirty="0">
                <a:ln>
                  <a:noFill/>
                </a:ln>
                <a:solidFill>
                  <a:prstClr val="black"/>
                </a:solidFill>
                <a:effectLst/>
                <a:uLnTx/>
                <a:uFillTx/>
                <a:latin typeface="Arial" panose="020B0604020202020204" pitchFamily="34" charset="0"/>
                <a:cs typeface="Kalimati" panose="00000400000000000000" pitchFamily="2"/>
              </a:rPr>
              <a:t>स्थानीय जनगणना</a:t>
            </a:r>
            <a:r>
              <a:rPr kumimoji="0" lang="ne-NP" altLang="en-US" sz="1400" b="1" i="0" u="none" strike="noStrike" kern="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Kalimati" panose="00000400000000000000" pitchFamily="2"/>
              </a:rPr>
              <a:t> </a:t>
            </a:r>
            <a:r>
              <a:rPr kumimoji="0" lang="ne-NP" altLang="en-US" sz="2000" b="1" i="0" u="none" strike="noStrike" kern="0" cap="none" spc="0" normalizeH="0" baseline="0" noProof="0" dirty="0">
                <a:ln>
                  <a:noFill/>
                </a:ln>
                <a:solidFill>
                  <a:prstClr val="black"/>
                </a:solidFill>
                <a:effectLst/>
                <a:uLnTx/>
                <a:uFillTx/>
                <a:latin typeface="Arial" panose="020B0604020202020204" pitchFamily="34" charset="0"/>
                <a:cs typeface="Kalimati" panose="00000400000000000000" pitchFamily="2"/>
              </a:rPr>
              <a:t>समन्वय समिति</a:t>
            </a:r>
          </a:p>
          <a:p>
            <a:pPr marL="0" marR="0" lvl="0" indent="0" algn="ctr" defTabSz="914400" eaLnBrk="1" fontAlgn="auto" latinLnBrk="0" hangingPunct="1">
              <a:lnSpc>
                <a:spcPct val="100000"/>
              </a:lnSpc>
              <a:spcBef>
                <a:spcPct val="0"/>
              </a:spcBef>
              <a:spcAft>
                <a:spcPts val="0"/>
              </a:spcAft>
              <a:buClrTx/>
              <a:buSzTx/>
              <a:buFontTx/>
              <a:buNone/>
              <a:tabLst/>
              <a:defRPr/>
            </a:pPr>
            <a:endParaRPr kumimoji="0" lang="ne-NP" altLang="en-US" sz="1600" b="1" i="0" u="none" strike="noStrike" kern="0" cap="none" spc="0" normalizeH="0" baseline="0" noProof="0" dirty="0">
              <a:ln>
                <a:noFill/>
              </a:ln>
              <a:solidFill>
                <a:srgbClr val="FF0000"/>
              </a:solidFill>
              <a:effectLst/>
              <a:uLnTx/>
              <a:uFillTx/>
              <a:latin typeface="Arial" panose="020B0604020202020204" pitchFamily="34" charset="0"/>
              <a:cs typeface="Kalimati" panose="00000400000000000000" pitchFamily="2"/>
            </a:endParaRPr>
          </a:p>
          <a:p>
            <a:pPr marL="0" marR="0" lvl="0" indent="0" algn="ctr" defTabSz="914400" eaLnBrk="1" fontAlgn="auto" latinLnBrk="0" hangingPunct="1">
              <a:lnSpc>
                <a:spcPct val="100000"/>
              </a:lnSpc>
              <a:spcBef>
                <a:spcPct val="0"/>
              </a:spcBef>
              <a:spcAft>
                <a:spcPts val="0"/>
              </a:spcAft>
              <a:buClrTx/>
              <a:buSzTx/>
              <a:buFontTx/>
              <a:buNone/>
              <a:tabLst/>
              <a:defRPr/>
            </a:pPr>
            <a:r>
              <a:rPr kumimoji="0" lang="ne-NP" altLang="en-US" sz="1600" b="1" i="0" u="none" strike="noStrike" kern="0" cap="none" spc="0" normalizeH="0" baseline="0" noProof="0" dirty="0">
                <a:ln>
                  <a:noFill/>
                </a:ln>
                <a:solidFill>
                  <a:srgbClr val="FF0000"/>
                </a:solidFill>
                <a:effectLst/>
                <a:uLnTx/>
                <a:uFillTx/>
                <a:latin typeface="Arial" panose="020B0604020202020204" pitchFamily="34" charset="0"/>
                <a:cs typeface="Kalimati" panose="00000400000000000000" pitchFamily="2"/>
              </a:rPr>
              <a:t>अध्यक्ष </a:t>
            </a:r>
            <a:r>
              <a:rPr kumimoji="0" lang="en-US" altLang="en-US" sz="1600" b="1" i="0" u="none" strike="noStrike" kern="0" cap="none" spc="0" normalizeH="0" baseline="0" noProof="0" dirty="0">
                <a:ln>
                  <a:noFill/>
                </a:ln>
                <a:solidFill>
                  <a:srgbClr val="FF0000"/>
                </a:solidFill>
                <a:effectLst/>
                <a:uLnTx/>
                <a:uFillTx/>
                <a:latin typeface="Arial" panose="020B0604020202020204" pitchFamily="34" charset="0"/>
                <a:cs typeface="Kalimati" panose="00000400000000000000" pitchFamily="2"/>
              </a:rPr>
              <a:t>- </a:t>
            </a:r>
            <a:r>
              <a:rPr kumimoji="0" lang="ne-NP" altLang="en-US" sz="1600" b="1" i="0" u="none" strike="noStrike" kern="0" cap="none" spc="0" normalizeH="0" baseline="0" noProof="0" dirty="0">
                <a:ln>
                  <a:noFill/>
                </a:ln>
                <a:solidFill>
                  <a:srgbClr val="FF0000"/>
                </a:solidFill>
                <a:effectLst/>
                <a:uLnTx/>
                <a:uFillTx/>
                <a:latin typeface="Arial" panose="020B0604020202020204" pitchFamily="34" charset="0"/>
                <a:cs typeface="Kalimati" panose="00000400000000000000" pitchFamily="2"/>
              </a:rPr>
              <a:t> प्रमुख प्रशसकिय अधिकृत सम्बन्धित स्थानीय तह</a:t>
            </a:r>
          </a:p>
          <a:p>
            <a:pPr marL="0" marR="0" lvl="0" indent="0" algn="ctr" defTabSz="914400" eaLnBrk="1" fontAlgn="auto" latinLnBrk="0" hangingPunct="1">
              <a:lnSpc>
                <a:spcPct val="100000"/>
              </a:lnSpc>
              <a:spcBef>
                <a:spcPct val="0"/>
              </a:spcBef>
              <a:spcAft>
                <a:spcPts val="0"/>
              </a:spcAft>
              <a:buClrTx/>
              <a:buSzTx/>
              <a:buFontTx/>
              <a:buNone/>
              <a:tabLst/>
              <a:defRPr/>
            </a:pPr>
            <a:endParaRPr kumimoji="0" lang="ne-NP" altLang="en-US" sz="20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33" name="Rectangle 9">
            <a:extLst>
              <a:ext uri="{FF2B5EF4-FFF2-40B4-BE49-F238E27FC236}">
                <a16:creationId xmlns:a16="http://schemas.microsoft.com/office/drawing/2014/main" id="{B2398A10-9CAD-46D4-BE4A-500B073D5F23}"/>
              </a:ext>
            </a:extLst>
          </p:cNvPr>
          <p:cNvSpPr>
            <a:spLocks noChangeArrowheads="1"/>
          </p:cNvSpPr>
          <p:nvPr/>
        </p:nvSpPr>
        <p:spPr bwMode="auto">
          <a:xfrm>
            <a:off x="2014619" y="3067336"/>
            <a:ext cx="4103448" cy="628717"/>
          </a:xfrm>
          <a:prstGeom prst="rect">
            <a:avLst/>
          </a:prstGeom>
          <a:solidFill>
            <a:srgbClr val="FFFFFF"/>
          </a:solidFill>
          <a:ln w="12700">
            <a:solidFill>
              <a:srgbClr val="70AD47"/>
            </a:solidFill>
            <a:miter lim="800000"/>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ne-NP" altLang="en-US" sz="2000" b="1" dirty="0">
                <a:solidFill>
                  <a:prstClr val="black"/>
                </a:solidFill>
                <a:cs typeface="Kalimati" panose="00000400000000000000" pitchFamily="2"/>
              </a:rPr>
              <a:t>राष्ट्रिय जनगणना समन्वय समिति</a:t>
            </a:r>
          </a:p>
          <a:p>
            <a:pPr algn="ctr">
              <a:spcBef>
                <a:spcPct val="0"/>
              </a:spcBef>
              <a:buFontTx/>
              <a:buNone/>
            </a:pPr>
            <a:r>
              <a:rPr lang="ne-NP" altLang="en-US" sz="1600" b="1" dirty="0">
                <a:solidFill>
                  <a:srgbClr val="FF0000"/>
                </a:solidFill>
                <a:cs typeface="Kalimati" panose="00000400000000000000" pitchFamily="2"/>
              </a:rPr>
              <a:t>अध्यक्ष </a:t>
            </a:r>
            <a:r>
              <a:rPr lang="en-US" altLang="en-US" sz="1600" b="1" dirty="0">
                <a:solidFill>
                  <a:srgbClr val="FF0000"/>
                </a:solidFill>
                <a:cs typeface="Kalimati" panose="00000400000000000000" pitchFamily="2"/>
              </a:rPr>
              <a:t>–</a:t>
            </a:r>
            <a:r>
              <a:rPr lang="ne-NP" altLang="en-US" sz="1600" b="1" dirty="0">
                <a:solidFill>
                  <a:srgbClr val="FF0000"/>
                </a:solidFill>
                <a:cs typeface="Kalimati" panose="00000400000000000000" pitchFamily="2"/>
              </a:rPr>
              <a:t> सदस्य , राष्ट्रिय योजना आयोग</a:t>
            </a:r>
          </a:p>
        </p:txBody>
      </p:sp>
      <p:sp>
        <p:nvSpPr>
          <p:cNvPr id="9" name="Rectangle 11">
            <a:extLst>
              <a:ext uri="{FF2B5EF4-FFF2-40B4-BE49-F238E27FC236}">
                <a16:creationId xmlns:a16="http://schemas.microsoft.com/office/drawing/2014/main" id="{237B2CA7-8A24-4F14-86A8-C7B549252171}"/>
              </a:ext>
            </a:extLst>
          </p:cNvPr>
          <p:cNvSpPr>
            <a:spLocks noChangeArrowheads="1"/>
          </p:cNvSpPr>
          <p:nvPr/>
        </p:nvSpPr>
        <p:spPr bwMode="auto">
          <a:xfrm>
            <a:off x="6490709" y="5572776"/>
            <a:ext cx="4057872" cy="1146675"/>
          </a:xfrm>
          <a:prstGeom prst="rect">
            <a:avLst/>
          </a:prstGeom>
          <a:solidFill>
            <a:srgbClr val="FFFFFF"/>
          </a:solidFill>
          <a:ln w="12700">
            <a:solidFill>
              <a:srgbClr val="70AD47"/>
            </a:solidFill>
            <a:miter lim="800000"/>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ne-NP" altLang="en-US" sz="2000" b="1" i="0" u="none" strike="noStrike" kern="0" cap="none" spc="0" normalizeH="0" baseline="0" noProof="0" dirty="0">
              <a:ln>
                <a:noFill/>
              </a:ln>
              <a:solidFill>
                <a:prstClr val="black"/>
              </a:solidFill>
              <a:effectLst/>
              <a:uLnTx/>
              <a:uFillTx/>
              <a:latin typeface="Arial" panose="020B0604020202020204" pitchFamily="34" charset="0"/>
            </a:endParaRPr>
          </a:p>
          <a:p>
            <a:pPr marL="0" marR="0" lvl="0" indent="0" algn="ctr" defTabSz="914400" eaLnBrk="1" fontAlgn="auto" latinLnBrk="0" hangingPunct="1">
              <a:lnSpc>
                <a:spcPct val="100000"/>
              </a:lnSpc>
              <a:spcBef>
                <a:spcPct val="0"/>
              </a:spcBef>
              <a:spcAft>
                <a:spcPts val="0"/>
              </a:spcAft>
              <a:buClrTx/>
              <a:buSzTx/>
              <a:buFontTx/>
              <a:buNone/>
              <a:tabLst/>
              <a:defRPr/>
            </a:pPr>
            <a:r>
              <a:rPr lang="ne-NP" altLang="en-US" sz="2000" b="1" kern="0">
                <a:solidFill>
                  <a:prstClr val="black"/>
                </a:solidFill>
                <a:cs typeface="Kalimati" panose="00000400000000000000" pitchFamily="2"/>
              </a:rPr>
              <a:t>वडास्तरीय जनगणना सहजीकरण </a:t>
            </a:r>
            <a:r>
              <a:rPr kumimoji="0" lang="ne-NP" altLang="en-US" sz="2000" b="1" i="0" u="none" strike="noStrike" kern="0" cap="none" spc="0" normalizeH="0" baseline="0" noProof="0">
                <a:ln>
                  <a:noFill/>
                </a:ln>
                <a:solidFill>
                  <a:prstClr val="black"/>
                </a:solidFill>
                <a:effectLst/>
                <a:uLnTx/>
                <a:uFillTx/>
                <a:latin typeface="Arial" panose="020B0604020202020204" pitchFamily="34" charset="0"/>
                <a:cs typeface="Kalimati" panose="00000400000000000000" pitchFamily="2"/>
              </a:rPr>
              <a:t>समिति</a:t>
            </a:r>
            <a:endParaRPr kumimoji="0" lang="ne-NP" altLang="en-US" sz="2000" b="1" i="0" u="none" strike="noStrike" kern="0" cap="none" spc="0" normalizeH="0" baseline="0" noProof="0" dirty="0">
              <a:ln>
                <a:noFill/>
              </a:ln>
              <a:solidFill>
                <a:prstClr val="black"/>
              </a:solidFill>
              <a:effectLst/>
              <a:uLnTx/>
              <a:uFillTx/>
              <a:latin typeface="Arial" panose="020B0604020202020204" pitchFamily="34" charset="0"/>
              <a:cs typeface="Kalimati" panose="00000400000000000000" pitchFamily="2"/>
            </a:endParaRPr>
          </a:p>
          <a:p>
            <a:pPr marL="0" marR="0" lvl="0" indent="0" algn="ctr" defTabSz="914400" eaLnBrk="1" fontAlgn="auto" latinLnBrk="0" hangingPunct="1">
              <a:lnSpc>
                <a:spcPct val="100000"/>
              </a:lnSpc>
              <a:spcBef>
                <a:spcPct val="0"/>
              </a:spcBef>
              <a:spcAft>
                <a:spcPts val="0"/>
              </a:spcAft>
              <a:buClrTx/>
              <a:buSzTx/>
              <a:buFontTx/>
              <a:buNone/>
              <a:tabLst/>
              <a:defRPr/>
            </a:pPr>
            <a:endParaRPr kumimoji="0" lang="ne-NP" altLang="en-US" sz="300" b="1" i="0" u="none" strike="noStrike" kern="0" cap="none" spc="0" normalizeH="0" baseline="0" noProof="0" dirty="0">
              <a:ln>
                <a:noFill/>
              </a:ln>
              <a:solidFill>
                <a:srgbClr val="FF0000"/>
              </a:solidFill>
              <a:effectLst/>
              <a:uLnTx/>
              <a:uFillTx/>
              <a:latin typeface="Arial" panose="020B0604020202020204" pitchFamily="34" charset="0"/>
              <a:cs typeface="Kalimati" panose="00000400000000000000" pitchFamily="2"/>
            </a:endParaRPr>
          </a:p>
          <a:p>
            <a:pPr marL="0" marR="0" lvl="0" indent="0" algn="ctr" defTabSz="914400" eaLnBrk="1" fontAlgn="auto" latinLnBrk="0" hangingPunct="1">
              <a:lnSpc>
                <a:spcPct val="100000"/>
              </a:lnSpc>
              <a:spcBef>
                <a:spcPct val="0"/>
              </a:spcBef>
              <a:spcAft>
                <a:spcPts val="0"/>
              </a:spcAft>
              <a:buClrTx/>
              <a:buSzTx/>
              <a:buFontTx/>
              <a:buNone/>
              <a:tabLst/>
              <a:defRPr/>
            </a:pPr>
            <a:r>
              <a:rPr kumimoji="0" lang="ne-NP" altLang="en-US" sz="1600" b="1" i="0" u="none" strike="noStrike" kern="0" cap="none" spc="0" normalizeH="0" baseline="0" noProof="0" dirty="0">
                <a:ln>
                  <a:noFill/>
                </a:ln>
                <a:solidFill>
                  <a:srgbClr val="FF0000"/>
                </a:solidFill>
                <a:effectLst/>
                <a:uLnTx/>
                <a:uFillTx/>
                <a:latin typeface="Arial" panose="020B0604020202020204" pitchFamily="34" charset="0"/>
                <a:cs typeface="Kalimati" panose="00000400000000000000" pitchFamily="2"/>
              </a:rPr>
              <a:t>अध्यक्ष </a:t>
            </a:r>
            <a:r>
              <a:rPr kumimoji="0" lang="en-US" altLang="en-US" sz="1600" b="1" i="0" u="none" strike="noStrike" kern="0" cap="none" spc="0" normalizeH="0" baseline="0" noProof="0">
                <a:ln>
                  <a:noFill/>
                </a:ln>
                <a:solidFill>
                  <a:srgbClr val="FF0000"/>
                </a:solidFill>
                <a:effectLst/>
                <a:uLnTx/>
                <a:uFillTx/>
                <a:latin typeface="Arial" panose="020B0604020202020204" pitchFamily="34" charset="0"/>
                <a:cs typeface="Kalimati" panose="00000400000000000000" pitchFamily="2"/>
              </a:rPr>
              <a:t>- </a:t>
            </a:r>
            <a:r>
              <a:rPr kumimoji="0" lang="ne-NP" altLang="en-US" sz="1600" b="1" i="0" u="none" strike="noStrike" kern="0" cap="none" spc="0" normalizeH="0" baseline="0" noProof="0">
                <a:ln>
                  <a:noFill/>
                </a:ln>
                <a:solidFill>
                  <a:srgbClr val="FF0000"/>
                </a:solidFill>
                <a:effectLst/>
                <a:uLnTx/>
                <a:uFillTx/>
                <a:latin typeface="Arial" panose="020B0604020202020204" pitchFamily="34" charset="0"/>
                <a:cs typeface="Kalimati" panose="00000400000000000000" pitchFamily="2"/>
              </a:rPr>
              <a:t> वडा अध्यक्ष</a:t>
            </a:r>
            <a:r>
              <a:rPr kumimoji="0" lang="en-US" altLang="en-US" sz="1600" b="1" i="0" u="none" strike="noStrike" kern="0" cap="none" spc="0" normalizeH="0" baseline="0" noProof="0">
                <a:ln>
                  <a:noFill/>
                </a:ln>
                <a:solidFill>
                  <a:srgbClr val="FF0000"/>
                </a:solidFill>
                <a:effectLst/>
                <a:uLnTx/>
                <a:uFillTx/>
                <a:latin typeface="Arial" panose="020B0604020202020204" pitchFamily="34" charset="0"/>
                <a:cs typeface="Kalimati" panose="00000400000000000000" pitchFamily="2"/>
              </a:rPr>
              <a:t>, </a:t>
            </a:r>
            <a:r>
              <a:rPr kumimoji="0" lang="ne-NP" altLang="en-US" sz="1600" b="1" i="0" u="none" strike="noStrike" kern="0" cap="none" spc="0" normalizeH="0" baseline="0" noProof="0">
                <a:ln>
                  <a:noFill/>
                </a:ln>
                <a:solidFill>
                  <a:srgbClr val="FF0000"/>
                </a:solidFill>
                <a:effectLst/>
                <a:uLnTx/>
                <a:uFillTx/>
                <a:latin typeface="Arial" panose="020B0604020202020204" pitchFamily="34" charset="0"/>
                <a:cs typeface="Kalimati" panose="00000400000000000000" pitchFamily="2"/>
              </a:rPr>
              <a:t>सम्बन्धित </a:t>
            </a:r>
            <a:r>
              <a:rPr kumimoji="0" lang="ne-NP" altLang="en-US" sz="1600" b="1" i="0" u="none" strike="noStrike" kern="0" cap="none" spc="0" normalizeH="0" baseline="0" noProof="0" dirty="0">
                <a:ln>
                  <a:noFill/>
                </a:ln>
                <a:solidFill>
                  <a:srgbClr val="FF0000"/>
                </a:solidFill>
                <a:effectLst/>
                <a:uLnTx/>
                <a:uFillTx/>
                <a:latin typeface="Arial" panose="020B0604020202020204" pitchFamily="34" charset="0"/>
                <a:cs typeface="Kalimati" panose="00000400000000000000" pitchFamily="2"/>
              </a:rPr>
              <a:t>स्थानीय तह</a:t>
            </a:r>
          </a:p>
          <a:p>
            <a:pPr marL="0" marR="0" lvl="0" indent="0" algn="ctr" defTabSz="914400" eaLnBrk="1" fontAlgn="auto" latinLnBrk="0" hangingPunct="1">
              <a:lnSpc>
                <a:spcPct val="100000"/>
              </a:lnSpc>
              <a:spcBef>
                <a:spcPct val="0"/>
              </a:spcBef>
              <a:spcAft>
                <a:spcPts val="0"/>
              </a:spcAft>
              <a:buClrTx/>
              <a:buSzTx/>
              <a:buFontTx/>
              <a:buNone/>
              <a:tabLst/>
              <a:defRPr/>
            </a:pPr>
            <a:endParaRPr kumimoji="0" lang="ne-NP" altLang="en-US" sz="2000" b="1" i="0" u="none" strike="noStrike" kern="0" cap="none" spc="0" normalizeH="0" baseline="0" noProof="0" dirty="0">
              <a:ln>
                <a:noFill/>
              </a:ln>
              <a:solidFill>
                <a:prstClr val="black"/>
              </a:solidFill>
              <a:effectLst/>
              <a:uLnTx/>
              <a:uFillTx/>
              <a:latin typeface="Arial" panose="020B0604020202020204" pitchFamily="34" charset="0"/>
            </a:endParaRPr>
          </a:p>
        </p:txBody>
      </p:sp>
    </p:spTree>
    <p:extLst>
      <p:ext uri="{BB962C8B-B14F-4D97-AF65-F5344CB8AC3E}">
        <p14:creationId xmlns:p14="http://schemas.microsoft.com/office/powerpoint/2010/main" val="404678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500"/>
                                        <p:tgtEl>
                                          <p:spTgt spid="3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3"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67" y="979679"/>
            <a:ext cx="12192000" cy="653143"/>
          </a:xfrm>
        </p:spPr>
        <p:txBody>
          <a:bodyPr>
            <a:noAutofit/>
          </a:bodyPr>
          <a:lstStyle/>
          <a:p>
            <a:pPr algn="l"/>
            <a:br>
              <a:rPr lang="en-US" sz="4000" b="1">
                <a:solidFill>
                  <a:schemeClr val="accent2">
                    <a:lumMod val="50000"/>
                  </a:schemeClr>
                </a:solidFill>
                <a:latin typeface="Preeti" pitchFamily="2" charset="0"/>
              </a:rPr>
            </a:br>
            <a:r>
              <a:rPr lang="ne-NP" sz="3200" b="1" kern="0">
                <a:solidFill>
                  <a:srgbClr val="142DAC"/>
                </a:solidFill>
                <a:latin typeface="Preeti" pitchFamily="2" charset="0"/>
              </a:rPr>
              <a:t>राष्ट्रिय जनगणना २०७८ </a:t>
            </a:r>
            <a:r>
              <a:rPr lang="ne-NP" sz="3200" b="1" kern="0" dirty="0">
                <a:solidFill>
                  <a:srgbClr val="142DAC"/>
                </a:solidFill>
                <a:latin typeface="Preeti" pitchFamily="2" charset="0"/>
              </a:rPr>
              <a:t>निर्देशक समिति</a:t>
            </a:r>
            <a:endParaRPr lang="en-US" sz="3200" b="1" kern="0" dirty="0">
              <a:solidFill>
                <a:srgbClr val="142DAC"/>
              </a:solidFill>
              <a:latin typeface="Preeti" pitchFamily="2" charset="0"/>
            </a:endParaRPr>
          </a:p>
        </p:txBody>
      </p:sp>
      <p:sp>
        <p:nvSpPr>
          <p:cNvPr id="9" name="Rectangle 8">
            <a:extLst>
              <a:ext uri="{FF2B5EF4-FFF2-40B4-BE49-F238E27FC236}">
                <a16:creationId xmlns:a16="http://schemas.microsoft.com/office/drawing/2014/main" id="{60FDB2C7-5512-4326-82EF-5E7E0315316F}"/>
              </a:ext>
            </a:extLst>
          </p:cNvPr>
          <p:cNvSpPr/>
          <p:nvPr/>
        </p:nvSpPr>
        <p:spPr>
          <a:xfrm>
            <a:off x="580103" y="1783534"/>
            <a:ext cx="9766035" cy="5074466"/>
          </a:xfrm>
          <a:prstGeom prst="rect">
            <a:avLst/>
          </a:prstGeom>
        </p:spPr>
        <p:txBody>
          <a:bodyPr wrap="square">
            <a:spAutoFit/>
          </a:bodyPr>
          <a:lstStyle/>
          <a:p>
            <a:pPr marL="0" marR="0" lvl="0" indent="0" defTabSz="914400" eaLnBrk="1" fontAlgn="auto" latinLnBrk="0" hangingPunct="1">
              <a:lnSpc>
                <a:spcPts val="3000"/>
              </a:lnSpc>
              <a:spcBef>
                <a:spcPts val="0"/>
              </a:spcBef>
              <a:spcAft>
                <a:spcPts val="0"/>
              </a:spcAft>
              <a:buClrTx/>
              <a:buSzTx/>
              <a:buFontTx/>
              <a:buNone/>
              <a:tabLst>
                <a:tab pos="8113713" algn="r"/>
              </a:tabLst>
              <a:defRPr/>
            </a:pPr>
            <a:r>
              <a:rPr kumimoji="0" lang="ne-NP" sz="2000" b="0" i="0" u="none" strike="noStrike" kern="0" cap="none" spc="0" normalizeH="0" baseline="0" noProof="0" dirty="0">
                <a:ln>
                  <a:noFill/>
                </a:ln>
                <a:solidFill>
                  <a:prstClr val="black"/>
                </a:solidFill>
                <a:effectLst/>
                <a:uLnTx/>
                <a:uFillTx/>
                <a:cs typeface="Kalimati" panose="00000400000000000000" pitchFamily="2"/>
              </a:rPr>
              <a:t>उपाध्यक्ष, राष्ट्रिय योजना आयोग	अध्यक्ष</a:t>
            </a:r>
          </a:p>
          <a:p>
            <a:pPr marL="0" marR="0" lvl="0" indent="0" defTabSz="914400" eaLnBrk="1" fontAlgn="auto" latinLnBrk="0" hangingPunct="1">
              <a:lnSpc>
                <a:spcPts val="3000"/>
              </a:lnSpc>
              <a:spcBef>
                <a:spcPts val="0"/>
              </a:spcBef>
              <a:spcAft>
                <a:spcPts val="0"/>
              </a:spcAft>
              <a:buClrTx/>
              <a:buSzTx/>
              <a:buFontTx/>
              <a:buNone/>
              <a:tabLst>
                <a:tab pos="8113713" algn="r"/>
              </a:tabLst>
              <a:defRPr/>
            </a:pPr>
            <a:r>
              <a:rPr kumimoji="0" lang="ne-NP" sz="2000" b="0" i="0" u="none" strike="noStrike" kern="0" cap="none" spc="0" normalizeH="0" baseline="0" noProof="0" dirty="0">
                <a:ln>
                  <a:noFill/>
                </a:ln>
                <a:solidFill>
                  <a:prstClr val="black"/>
                </a:solidFill>
                <a:effectLst/>
                <a:uLnTx/>
                <a:uFillTx/>
                <a:cs typeface="Kalimati" panose="00000400000000000000" pitchFamily="2"/>
              </a:rPr>
              <a:t>सदस्य, राष्ट्रिय योजना आयोग (तथ्याङ्क हेर्ने)	सदस्य </a:t>
            </a:r>
          </a:p>
          <a:p>
            <a:pPr marL="0" marR="0" lvl="0" indent="0" defTabSz="914400" eaLnBrk="1" fontAlgn="auto" latinLnBrk="0" hangingPunct="1">
              <a:lnSpc>
                <a:spcPts val="3000"/>
              </a:lnSpc>
              <a:spcBef>
                <a:spcPts val="0"/>
              </a:spcBef>
              <a:spcAft>
                <a:spcPts val="0"/>
              </a:spcAft>
              <a:buClrTx/>
              <a:buSzTx/>
              <a:buFontTx/>
              <a:buNone/>
              <a:tabLst>
                <a:tab pos="8113713" algn="r"/>
              </a:tabLst>
              <a:defRPr/>
            </a:pPr>
            <a:r>
              <a:rPr kumimoji="0" lang="ne-NP" sz="2000" b="0" i="0" u="none" strike="noStrike" kern="0" cap="none" spc="0" normalizeH="0" baseline="0" noProof="0" dirty="0">
                <a:ln>
                  <a:noFill/>
                </a:ln>
                <a:solidFill>
                  <a:prstClr val="black"/>
                </a:solidFill>
                <a:effectLst/>
                <a:uLnTx/>
                <a:uFillTx/>
                <a:cs typeface="Kalimati" panose="00000400000000000000" pitchFamily="2"/>
              </a:rPr>
              <a:t>सचिव, प्रधानमन्त्री तथा मन्त्रिपरिषद्को कार्यालय   </a:t>
            </a:r>
            <a:r>
              <a:rPr kumimoji="0" lang="hi-IN" sz="2000" b="0" i="0" u="none" strike="noStrike" kern="0" cap="none" spc="0" normalizeH="0" baseline="0" noProof="0" dirty="0">
                <a:ln>
                  <a:noFill/>
                </a:ln>
                <a:solidFill>
                  <a:prstClr val="black"/>
                </a:solidFill>
                <a:effectLst/>
                <a:uLnTx/>
                <a:uFillTx/>
                <a:cs typeface="Kalimati" panose="00000400000000000000" pitchFamily="2"/>
              </a:rPr>
              <a:t>	</a:t>
            </a:r>
            <a:r>
              <a:rPr kumimoji="0" lang="ne-NP" sz="2000" b="0" i="0" u="none" strike="noStrike" kern="0" cap="none" spc="0" normalizeH="0" baseline="0" noProof="0" dirty="0">
                <a:ln>
                  <a:noFill/>
                </a:ln>
                <a:solidFill>
                  <a:prstClr val="black"/>
                </a:solidFill>
                <a:effectLst/>
                <a:uLnTx/>
                <a:uFillTx/>
                <a:cs typeface="Kalimati" panose="00000400000000000000" pitchFamily="2"/>
              </a:rPr>
              <a:t>सदस्य</a:t>
            </a:r>
          </a:p>
          <a:p>
            <a:pPr marL="0" marR="0" lvl="0" indent="0" defTabSz="914400" eaLnBrk="1" fontAlgn="auto" latinLnBrk="0" hangingPunct="1">
              <a:lnSpc>
                <a:spcPts val="3000"/>
              </a:lnSpc>
              <a:spcBef>
                <a:spcPts val="0"/>
              </a:spcBef>
              <a:spcAft>
                <a:spcPts val="0"/>
              </a:spcAft>
              <a:buClrTx/>
              <a:buSzTx/>
              <a:buFontTx/>
              <a:buNone/>
              <a:tabLst>
                <a:tab pos="8113713" algn="r"/>
              </a:tabLst>
              <a:defRPr/>
            </a:pPr>
            <a:r>
              <a:rPr kumimoji="0" lang="ne-NP" sz="2000" b="0" i="0" u="none" strike="noStrike" kern="0" cap="none" spc="0" normalizeH="0" baseline="0" noProof="0" dirty="0">
                <a:ln>
                  <a:noFill/>
                </a:ln>
                <a:solidFill>
                  <a:prstClr val="black"/>
                </a:solidFill>
                <a:effectLst/>
                <a:uLnTx/>
                <a:uFillTx/>
                <a:cs typeface="Kalimati" panose="00000400000000000000" pitchFamily="2"/>
              </a:rPr>
              <a:t>सचिव, राष्ट्रिय योजना आयोग	सदस्य</a:t>
            </a:r>
          </a:p>
          <a:p>
            <a:pPr marL="0" marR="0" lvl="0" indent="0" defTabSz="914400" eaLnBrk="1" fontAlgn="auto" latinLnBrk="0" hangingPunct="1">
              <a:lnSpc>
                <a:spcPts val="3000"/>
              </a:lnSpc>
              <a:spcBef>
                <a:spcPts val="0"/>
              </a:spcBef>
              <a:spcAft>
                <a:spcPts val="0"/>
              </a:spcAft>
              <a:buClrTx/>
              <a:buSzTx/>
              <a:buFontTx/>
              <a:buNone/>
              <a:tabLst>
                <a:tab pos="8113713" algn="r"/>
              </a:tabLst>
              <a:defRPr/>
            </a:pPr>
            <a:r>
              <a:rPr kumimoji="0" lang="ne-NP" sz="2000" b="0" i="0" u="none" strike="noStrike" kern="0" cap="none" spc="0" normalizeH="0" baseline="0" noProof="0" dirty="0">
                <a:ln>
                  <a:noFill/>
                </a:ln>
                <a:solidFill>
                  <a:prstClr val="black"/>
                </a:solidFill>
                <a:effectLst/>
                <a:uLnTx/>
                <a:uFillTx/>
                <a:cs typeface="Kalimati" panose="00000400000000000000" pitchFamily="2"/>
              </a:rPr>
              <a:t>सचिव, राष्ट्रिय प्राकृतिक स्रोत तथा वित्त आयोग	 सदस्य</a:t>
            </a:r>
          </a:p>
          <a:p>
            <a:pPr marL="0" marR="0" lvl="0" indent="0" defTabSz="914400" eaLnBrk="1" fontAlgn="auto" latinLnBrk="0" hangingPunct="1">
              <a:lnSpc>
                <a:spcPts val="3000"/>
              </a:lnSpc>
              <a:spcBef>
                <a:spcPts val="0"/>
              </a:spcBef>
              <a:spcAft>
                <a:spcPts val="0"/>
              </a:spcAft>
              <a:buClrTx/>
              <a:buSzTx/>
              <a:buFontTx/>
              <a:buNone/>
              <a:tabLst>
                <a:tab pos="8113713" algn="r"/>
              </a:tabLst>
              <a:defRPr/>
            </a:pPr>
            <a:r>
              <a:rPr kumimoji="0" lang="ne-NP" sz="2000" b="0" i="0" u="none" strike="noStrike" kern="0" cap="none" spc="0" normalizeH="0" baseline="0" noProof="0" dirty="0">
                <a:ln>
                  <a:noFill/>
                </a:ln>
                <a:solidFill>
                  <a:prstClr val="black"/>
                </a:solidFill>
                <a:effectLst/>
                <a:uLnTx/>
                <a:uFillTx/>
                <a:cs typeface="Kalimati" panose="00000400000000000000" pitchFamily="2"/>
              </a:rPr>
              <a:t>सचिव, अर्थ मन्त्रालय  	 सदस्य</a:t>
            </a:r>
          </a:p>
          <a:p>
            <a:pPr marL="0" marR="0" lvl="0" indent="0" defTabSz="914400" eaLnBrk="1" fontAlgn="auto" latinLnBrk="0" hangingPunct="1">
              <a:lnSpc>
                <a:spcPts val="3000"/>
              </a:lnSpc>
              <a:spcBef>
                <a:spcPts val="0"/>
              </a:spcBef>
              <a:spcAft>
                <a:spcPts val="0"/>
              </a:spcAft>
              <a:buClrTx/>
              <a:buSzTx/>
              <a:buFontTx/>
              <a:buNone/>
              <a:tabLst>
                <a:tab pos="8113713" algn="r"/>
              </a:tabLst>
              <a:defRPr/>
            </a:pPr>
            <a:r>
              <a:rPr kumimoji="0" lang="ne-NP" sz="2000" b="0" i="0" u="none" strike="noStrike" kern="0" cap="none" spc="0" normalizeH="0" baseline="0" noProof="0" dirty="0">
                <a:ln>
                  <a:noFill/>
                </a:ln>
                <a:solidFill>
                  <a:prstClr val="black"/>
                </a:solidFill>
                <a:effectLst/>
                <a:uLnTx/>
                <a:uFillTx/>
                <a:cs typeface="Kalimati" panose="00000400000000000000" pitchFamily="2"/>
              </a:rPr>
              <a:t>सचिव, गृह मन्त्रालय	सदस्य</a:t>
            </a:r>
          </a:p>
          <a:p>
            <a:pPr marL="0" marR="0" lvl="0" indent="0" defTabSz="914400" eaLnBrk="1" fontAlgn="auto" latinLnBrk="0" hangingPunct="1">
              <a:lnSpc>
                <a:spcPts val="3000"/>
              </a:lnSpc>
              <a:spcBef>
                <a:spcPts val="0"/>
              </a:spcBef>
              <a:spcAft>
                <a:spcPts val="0"/>
              </a:spcAft>
              <a:buClrTx/>
              <a:buSzTx/>
              <a:buFontTx/>
              <a:buNone/>
              <a:tabLst>
                <a:tab pos="8113713" algn="r"/>
              </a:tabLst>
              <a:defRPr/>
            </a:pPr>
            <a:r>
              <a:rPr kumimoji="0" lang="ne-NP" sz="2000" b="0" i="0" u="none" strike="noStrike" kern="0" cap="none" spc="0" normalizeH="0" baseline="0" noProof="0" dirty="0">
                <a:ln>
                  <a:noFill/>
                </a:ln>
                <a:solidFill>
                  <a:prstClr val="black"/>
                </a:solidFill>
                <a:effectLst/>
                <a:uLnTx/>
                <a:uFillTx/>
                <a:cs typeface="Kalimati" panose="00000400000000000000" pitchFamily="2"/>
              </a:rPr>
              <a:t>सचिव, शिक्षा, विज्ञान तथा प्रविधि मन्त्रालय	सदस्य</a:t>
            </a:r>
          </a:p>
          <a:p>
            <a:pPr marL="0" marR="0" lvl="0" indent="0" defTabSz="914400" eaLnBrk="1" fontAlgn="auto" latinLnBrk="0" hangingPunct="1">
              <a:lnSpc>
                <a:spcPts val="3000"/>
              </a:lnSpc>
              <a:spcBef>
                <a:spcPts val="0"/>
              </a:spcBef>
              <a:spcAft>
                <a:spcPts val="0"/>
              </a:spcAft>
              <a:buClrTx/>
              <a:buSzTx/>
              <a:buFontTx/>
              <a:buNone/>
              <a:tabLst>
                <a:tab pos="8113713" algn="r"/>
              </a:tabLst>
              <a:defRPr/>
            </a:pPr>
            <a:r>
              <a:rPr kumimoji="0" lang="ne-NP" sz="2000" b="0" i="0" u="none" strike="noStrike" kern="0" cap="none" spc="0" normalizeH="0" baseline="0" noProof="0" dirty="0">
                <a:ln>
                  <a:noFill/>
                </a:ln>
                <a:solidFill>
                  <a:prstClr val="black"/>
                </a:solidFill>
                <a:effectLst/>
                <a:uLnTx/>
                <a:uFillTx/>
                <a:cs typeface="Kalimati" panose="00000400000000000000" pitchFamily="2"/>
              </a:rPr>
              <a:t>सचिव, सङ्घीय मामिला तथा सामान्य प्रशासन मन्त्रालय  	सदस्य</a:t>
            </a:r>
          </a:p>
          <a:p>
            <a:pPr marL="0" marR="0" lvl="0" indent="0" defTabSz="914400" eaLnBrk="1" fontAlgn="auto" latinLnBrk="0" hangingPunct="1">
              <a:lnSpc>
                <a:spcPts val="3000"/>
              </a:lnSpc>
              <a:spcBef>
                <a:spcPts val="0"/>
              </a:spcBef>
              <a:spcAft>
                <a:spcPts val="0"/>
              </a:spcAft>
              <a:buClrTx/>
              <a:buSzTx/>
              <a:buFontTx/>
              <a:buNone/>
              <a:tabLst>
                <a:tab pos="8113713" algn="r"/>
              </a:tabLst>
              <a:defRPr/>
            </a:pPr>
            <a:r>
              <a:rPr kumimoji="0" lang="ne-NP" sz="2000" b="0" i="0" u="none" strike="noStrike" kern="0" cap="none" spc="0" normalizeH="0" baseline="0" noProof="0" dirty="0">
                <a:ln>
                  <a:noFill/>
                </a:ln>
                <a:solidFill>
                  <a:prstClr val="black"/>
                </a:solidFill>
                <a:effectLst/>
                <a:uLnTx/>
                <a:uFillTx/>
                <a:cs typeface="Kalimati" panose="00000400000000000000" pitchFamily="2"/>
              </a:rPr>
              <a:t>सचिव, स्वास्थ्य तथा जनसङ्ख्या मन्त्रालय 	सदस्य</a:t>
            </a:r>
          </a:p>
          <a:p>
            <a:pPr marL="0" marR="0" lvl="0" indent="0" defTabSz="914400" eaLnBrk="1" fontAlgn="auto" latinLnBrk="0" hangingPunct="1">
              <a:lnSpc>
                <a:spcPts val="3000"/>
              </a:lnSpc>
              <a:spcBef>
                <a:spcPts val="0"/>
              </a:spcBef>
              <a:spcAft>
                <a:spcPts val="0"/>
              </a:spcAft>
              <a:buClrTx/>
              <a:buSzTx/>
              <a:buFontTx/>
              <a:buNone/>
              <a:tabLst>
                <a:tab pos="8113713" algn="r"/>
              </a:tabLst>
              <a:defRPr/>
            </a:pPr>
            <a:r>
              <a:rPr kumimoji="0" lang="ne-NP" sz="1800" b="0" i="0" u="none" strike="noStrike" kern="0" cap="none" spc="0" normalizeH="0" baseline="0" noProof="0" dirty="0">
                <a:ln>
                  <a:noFill/>
                </a:ln>
                <a:solidFill>
                  <a:prstClr val="black"/>
                </a:solidFill>
                <a:effectLst/>
                <a:uLnTx/>
                <a:uFillTx/>
                <a:cs typeface="Kalimati" panose="00000400000000000000" pitchFamily="2"/>
              </a:rPr>
              <a:t>विभागीय प्रमुख, तथ्याङ्क शास्त्र केन्द्रीय विभाग, त्रिभुवन विश्वविद्यालय	     सदस्य</a:t>
            </a:r>
          </a:p>
          <a:p>
            <a:pPr marL="0" marR="0" lvl="0" indent="0" defTabSz="914400" eaLnBrk="1" fontAlgn="auto" latinLnBrk="0" hangingPunct="1">
              <a:lnSpc>
                <a:spcPts val="3000"/>
              </a:lnSpc>
              <a:spcBef>
                <a:spcPts val="0"/>
              </a:spcBef>
              <a:spcAft>
                <a:spcPts val="0"/>
              </a:spcAft>
              <a:buClrTx/>
              <a:buSzTx/>
              <a:buFontTx/>
              <a:buNone/>
              <a:tabLst>
                <a:tab pos="8113713" algn="r"/>
              </a:tabLst>
              <a:defRPr/>
            </a:pPr>
            <a:r>
              <a:rPr kumimoji="0" lang="ne-NP" sz="1800" b="0" i="0" u="none" strike="noStrike" kern="0" cap="none" spc="0" normalizeH="0" baseline="0" noProof="0" dirty="0">
                <a:ln>
                  <a:noFill/>
                </a:ln>
                <a:solidFill>
                  <a:prstClr val="black"/>
                </a:solidFill>
                <a:effectLst/>
                <a:uLnTx/>
                <a:uFillTx/>
                <a:cs typeface="Kalimati" panose="00000400000000000000" pitchFamily="2"/>
              </a:rPr>
              <a:t>विभागीय प्रमुख, केन्द्रीय जनसङ्ख्या अध्ययन विभाग,</a:t>
            </a:r>
            <a:r>
              <a:rPr kumimoji="0" lang="en-US" sz="1800" b="0" i="0" u="none" strike="noStrike" kern="0" cap="none" spc="0" normalizeH="0" baseline="0" noProof="0" dirty="0">
                <a:ln>
                  <a:noFill/>
                </a:ln>
                <a:solidFill>
                  <a:prstClr val="black"/>
                </a:solidFill>
                <a:effectLst/>
                <a:uLnTx/>
                <a:uFillTx/>
                <a:cs typeface="Kalimati" panose="00000400000000000000" pitchFamily="2"/>
              </a:rPr>
              <a:t> </a:t>
            </a:r>
            <a:r>
              <a:rPr kumimoji="0" lang="ne-NP" sz="1800" b="0" i="0" u="none" strike="noStrike" kern="0" cap="none" spc="0" normalizeH="0" baseline="0" noProof="0" dirty="0">
                <a:ln>
                  <a:noFill/>
                </a:ln>
                <a:solidFill>
                  <a:prstClr val="black"/>
                </a:solidFill>
                <a:effectLst/>
                <a:uLnTx/>
                <a:uFillTx/>
                <a:cs typeface="Kalimati" panose="00000400000000000000" pitchFamily="2"/>
              </a:rPr>
              <a:t>त्रिभुवन विश्वविद्यालय   	सदस्य</a:t>
            </a:r>
          </a:p>
          <a:p>
            <a:pPr marL="0" marR="0" lvl="0" indent="0" defTabSz="914400" eaLnBrk="1" fontAlgn="auto" latinLnBrk="0" hangingPunct="1">
              <a:lnSpc>
                <a:spcPts val="3000"/>
              </a:lnSpc>
              <a:spcBef>
                <a:spcPts val="0"/>
              </a:spcBef>
              <a:spcAft>
                <a:spcPts val="0"/>
              </a:spcAft>
              <a:buClrTx/>
              <a:buSzTx/>
              <a:buFontTx/>
              <a:buNone/>
              <a:tabLst>
                <a:tab pos="8113713" algn="r"/>
              </a:tabLst>
              <a:defRPr/>
            </a:pPr>
            <a:r>
              <a:rPr kumimoji="0" lang="ne-NP" sz="2000" b="0" i="0" u="none" strike="noStrike" kern="0" cap="none" spc="0" normalizeH="0" baseline="0" noProof="0" dirty="0">
                <a:ln>
                  <a:noFill/>
                </a:ln>
                <a:solidFill>
                  <a:prstClr val="black"/>
                </a:solidFill>
                <a:effectLst/>
                <a:uLnTx/>
                <a:uFillTx/>
                <a:cs typeface="Kalimati" panose="00000400000000000000" pitchFamily="2"/>
              </a:rPr>
              <a:t>महानिर्देशक, केन्द्रीय तथ्याङ्क विभाग 	सदस्य–सचिव </a:t>
            </a:r>
          </a:p>
        </p:txBody>
      </p:sp>
    </p:spTree>
    <p:extLst>
      <p:ext uri="{BB962C8B-B14F-4D97-AF65-F5344CB8AC3E}">
        <p14:creationId xmlns:p14="http://schemas.microsoft.com/office/powerpoint/2010/main" val="4016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67" y="979679"/>
            <a:ext cx="12192000" cy="653143"/>
          </a:xfrm>
        </p:spPr>
        <p:txBody>
          <a:bodyPr>
            <a:noAutofit/>
          </a:bodyPr>
          <a:lstStyle/>
          <a:p>
            <a:pPr algn="l"/>
            <a:br>
              <a:rPr lang="en-US" sz="4000" b="1">
                <a:solidFill>
                  <a:schemeClr val="accent2">
                    <a:lumMod val="50000"/>
                  </a:schemeClr>
                </a:solidFill>
                <a:latin typeface="Preeti" pitchFamily="2" charset="0"/>
              </a:rPr>
            </a:br>
            <a:r>
              <a:rPr lang="ne-NP" sz="3200" b="1" kern="0">
                <a:solidFill>
                  <a:srgbClr val="142DAC"/>
                </a:solidFill>
                <a:latin typeface="Preeti" pitchFamily="2" charset="0"/>
              </a:rPr>
              <a:t>राष्ट्रिय जनगणना २०७८ </a:t>
            </a:r>
            <a:r>
              <a:rPr lang="ne-NP" sz="3200" b="1" kern="0" dirty="0">
                <a:solidFill>
                  <a:srgbClr val="142DAC"/>
                </a:solidFill>
                <a:latin typeface="Preeti" pitchFamily="2" charset="0"/>
              </a:rPr>
              <a:t>समन्वय समिति</a:t>
            </a:r>
            <a:endParaRPr lang="en-US" sz="3200" b="1" kern="0" dirty="0">
              <a:solidFill>
                <a:srgbClr val="142DAC"/>
              </a:solidFill>
              <a:latin typeface="Preeti" pitchFamily="2" charset="0"/>
            </a:endParaRPr>
          </a:p>
        </p:txBody>
      </p:sp>
      <p:sp>
        <p:nvSpPr>
          <p:cNvPr id="4" name="Rectangle 3">
            <a:extLst>
              <a:ext uri="{FF2B5EF4-FFF2-40B4-BE49-F238E27FC236}">
                <a16:creationId xmlns:a16="http://schemas.microsoft.com/office/drawing/2014/main" id="{0B9E57F1-B470-4C72-A486-0B9393FA51F4}"/>
              </a:ext>
            </a:extLst>
          </p:cNvPr>
          <p:cNvSpPr/>
          <p:nvPr/>
        </p:nvSpPr>
        <p:spPr>
          <a:xfrm>
            <a:off x="393290" y="1567822"/>
            <a:ext cx="10122310" cy="5164234"/>
          </a:xfrm>
          <a:prstGeom prst="rect">
            <a:avLst/>
          </a:prstGeom>
        </p:spPr>
        <p:txBody>
          <a:bodyPr wrap="square">
            <a:spAutoFit/>
          </a:bodyPr>
          <a:lstStyle/>
          <a:p>
            <a:pPr algn="just">
              <a:lnSpc>
                <a:spcPct val="150000"/>
              </a:lnSpc>
              <a:spcAft>
                <a:spcPts val="800"/>
              </a:spcAft>
              <a:tabLst>
                <a:tab pos="7308850" algn="r"/>
              </a:tabLst>
            </a:pPr>
            <a:r>
              <a:rPr lang="ne-NP" b="1" dirty="0">
                <a:latin typeface="Preeti" pitchFamily="2" charset="0"/>
                <a:ea typeface="Calibri" panose="020F0502020204030204" pitchFamily="34" charset="0"/>
                <a:cs typeface="Kalimati" panose="00000400000000000000" pitchFamily="2"/>
              </a:rPr>
              <a:t>माननीय सदस्य, राष्ट्रिय योजना आयोग (तथ्यांक हेर्ने</a:t>
            </a:r>
            <a:r>
              <a:rPr lang="en-US" b="1" dirty="0">
                <a:latin typeface="Mangal" panose="02040503050203030202" pitchFamily="18" charset="0"/>
                <a:ea typeface="Calibri" panose="020F0502020204030204" pitchFamily="34" charset="0"/>
                <a:cs typeface="Kalimati" panose="00000400000000000000" pitchFamily="2"/>
              </a:rPr>
              <a:t>)</a:t>
            </a:r>
            <a:r>
              <a:rPr lang="ne-NP" b="1" dirty="0">
                <a:latin typeface="Preeti" pitchFamily="2" charset="0"/>
                <a:ea typeface="Calibri" panose="020F0502020204030204" pitchFamily="34" charset="0"/>
                <a:cs typeface="Kalimati" panose="00000400000000000000" pitchFamily="2"/>
              </a:rPr>
              <a:t> 	      – संयोजक</a:t>
            </a:r>
          </a:p>
          <a:p>
            <a:pPr algn="just">
              <a:lnSpc>
                <a:spcPct val="150000"/>
              </a:lnSpc>
              <a:spcAft>
                <a:spcPts val="800"/>
              </a:spcAft>
              <a:tabLst>
                <a:tab pos="7308850" algn="r"/>
              </a:tabLst>
            </a:pPr>
            <a:r>
              <a:rPr lang="ne-NP" sz="1400" b="1" dirty="0">
                <a:latin typeface="Preeti" pitchFamily="2" charset="0"/>
                <a:cs typeface="Kalimati" panose="00000400000000000000" pitchFamily="2"/>
              </a:rPr>
              <a:t>सचिव, मुख्य मन्त्री तथा मन्त्रिपरिषद्को कार्यालय </a:t>
            </a:r>
            <a:r>
              <a:rPr lang="en-US" sz="1400" b="1" dirty="0">
                <a:latin typeface="Preeti" pitchFamily="2" charset="0"/>
                <a:cs typeface="Kalimati" panose="00000400000000000000" pitchFamily="2"/>
              </a:rPr>
              <a:t>-</a:t>
            </a:r>
            <a:r>
              <a:rPr lang="ne-NP" sz="1400" b="1" dirty="0">
                <a:latin typeface="Preeti" pitchFamily="2" charset="0"/>
                <a:cs typeface="Kalimati" panose="00000400000000000000" pitchFamily="2"/>
              </a:rPr>
              <a:t>७ वटै प्रदेश</a:t>
            </a:r>
            <a:r>
              <a:rPr lang="en-US" sz="1400" b="1" dirty="0">
                <a:latin typeface="Preeti" pitchFamily="2" charset="0"/>
                <a:cs typeface="Kalimati" panose="00000400000000000000" pitchFamily="2"/>
              </a:rPr>
              <a:t>_</a:t>
            </a:r>
            <a:r>
              <a:rPr lang="ne-NP" sz="1400" b="1" dirty="0">
                <a:latin typeface="Preeti" pitchFamily="2" charset="0"/>
                <a:cs typeface="Kalimati" panose="00000400000000000000" pitchFamily="2"/>
              </a:rPr>
              <a:t>	– सदस्य</a:t>
            </a:r>
          </a:p>
          <a:p>
            <a:pPr algn="just">
              <a:lnSpc>
                <a:spcPct val="150000"/>
              </a:lnSpc>
              <a:spcAft>
                <a:spcPts val="800"/>
              </a:spcAft>
              <a:tabLst>
                <a:tab pos="7308850" algn="r"/>
              </a:tabLst>
            </a:pPr>
            <a:r>
              <a:rPr lang="ne-NP" sz="1400" b="1" dirty="0">
                <a:latin typeface="Preeti" pitchFamily="2" charset="0"/>
                <a:cs typeface="Kalimati" panose="00000400000000000000" pitchFamily="2"/>
              </a:rPr>
              <a:t>सहसचिव, प्रधानमन्त्री तथा मन्त्रीपरिषद्को कार्यालय 	– सदस्य</a:t>
            </a:r>
          </a:p>
          <a:p>
            <a:pPr algn="just">
              <a:lnSpc>
                <a:spcPct val="150000"/>
              </a:lnSpc>
              <a:spcAft>
                <a:spcPts val="800"/>
              </a:spcAft>
              <a:tabLst>
                <a:tab pos="7308850" algn="r"/>
              </a:tabLst>
            </a:pPr>
            <a:r>
              <a:rPr lang="ne-NP" sz="1400" b="1" dirty="0">
                <a:latin typeface="Preeti" pitchFamily="2" charset="0"/>
                <a:cs typeface="Kalimati" panose="00000400000000000000" pitchFamily="2"/>
              </a:rPr>
              <a:t>सहसचिव, गृह मन्त्रालय	– सदस्य</a:t>
            </a:r>
          </a:p>
          <a:p>
            <a:pPr algn="just">
              <a:lnSpc>
                <a:spcPct val="150000"/>
              </a:lnSpc>
              <a:spcAft>
                <a:spcPts val="800"/>
              </a:spcAft>
              <a:tabLst>
                <a:tab pos="7308850" algn="r"/>
              </a:tabLst>
            </a:pPr>
            <a:r>
              <a:rPr lang="ne-NP" sz="1400" b="1" dirty="0">
                <a:latin typeface="Preeti" pitchFamily="2" charset="0"/>
                <a:cs typeface="Kalimati" panose="00000400000000000000" pitchFamily="2"/>
              </a:rPr>
              <a:t>सहसचिव, अर्थमन्त्रालय 	– सदस्य</a:t>
            </a:r>
          </a:p>
          <a:p>
            <a:pPr algn="just">
              <a:lnSpc>
                <a:spcPct val="150000"/>
              </a:lnSpc>
              <a:spcAft>
                <a:spcPts val="800"/>
              </a:spcAft>
              <a:tabLst>
                <a:tab pos="7308850" algn="r"/>
              </a:tabLst>
            </a:pPr>
            <a:r>
              <a:rPr lang="ne-NP" sz="1400" b="1" dirty="0">
                <a:latin typeface="Preeti" pitchFamily="2" charset="0"/>
                <a:cs typeface="Kalimati" panose="00000400000000000000" pitchFamily="2"/>
              </a:rPr>
              <a:t>सहसचिव, राष्ट्रिय योजना आयोग	– सदस्य</a:t>
            </a:r>
          </a:p>
          <a:p>
            <a:pPr algn="just">
              <a:lnSpc>
                <a:spcPct val="150000"/>
              </a:lnSpc>
              <a:spcAft>
                <a:spcPts val="800"/>
              </a:spcAft>
              <a:tabLst>
                <a:tab pos="7308850" algn="r"/>
              </a:tabLst>
            </a:pPr>
            <a:r>
              <a:rPr lang="ne-NP" sz="1400" b="1" dirty="0">
                <a:latin typeface="Preeti" pitchFamily="2" charset="0"/>
                <a:cs typeface="Kalimati" panose="00000400000000000000" pitchFamily="2"/>
              </a:rPr>
              <a:t>सहसचिव, संघीय मामिला तथा सामान्य प्रशासन मन्त्रालय  	– सदस्य</a:t>
            </a:r>
          </a:p>
          <a:p>
            <a:pPr algn="just">
              <a:lnSpc>
                <a:spcPct val="150000"/>
              </a:lnSpc>
              <a:spcAft>
                <a:spcPts val="800"/>
              </a:spcAft>
              <a:tabLst>
                <a:tab pos="7308850" algn="r"/>
              </a:tabLst>
            </a:pPr>
            <a:r>
              <a:rPr lang="ne-NP" sz="1400" b="1" dirty="0">
                <a:latin typeface="Preeti" pitchFamily="2" charset="0"/>
                <a:cs typeface="Kalimati" panose="00000400000000000000" pitchFamily="2"/>
              </a:rPr>
              <a:t>सहसचिव, शिक्षा, विज्ञान तथा प्रविधि मन्त्रालय  	– सदस्य</a:t>
            </a:r>
          </a:p>
          <a:p>
            <a:pPr algn="just">
              <a:lnSpc>
                <a:spcPct val="150000"/>
              </a:lnSpc>
              <a:spcAft>
                <a:spcPts val="800"/>
              </a:spcAft>
              <a:tabLst>
                <a:tab pos="7308850" algn="r"/>
              </a:tabLst>
            </a:pPr>
            <a:r>
              <a:rPr lang="ne-NP" sz="1400" b="1" dirty="0">
                <a:latin typeface="Preeti" pitchFamily="2" charset="0"/>
                <a:cs typeface="Kalimati" panose="00000400000000000000" pitchFamily="2"/>
              </a:rPr>
              <a:t>अध्यक्ष, जिल्ला समन्वय समिति महासंघ	– सदस्य</a:t>
            </a:r>
          </a:p>
          <a:p>
            <a:pPr algn="just">
              <a:lnSpc>
                <a:spcPct val="150000"/>
              </a:lnSpc>
              <a:spcAft>
                <a:spcPts val="800"/>
              </a:spcAft>
              <a:tabLst>
                <a:tab pos="7308850" algn="r"/>
              </a:tabLst>
            </a:pPr>
            <a:r>
              <a:rPr lang="ne-NP" sz="1400" b="1" dirty="0">
                <a:latin typeface="Preeti" pitchFamily="2" charset="0"/>
                <a:cs typeface="Kalimati" panose="00000400000000000000" pitchFamily="2"/>
              </a:rPr>
              <a:t>अध्यक्ष, नगरपालिका महासंघ	 – सदस्य</a:t>
            </a:r>
          </a:p>
          <a:p>
            <a:pPr algn="just">
              <a:lnSpc>
                <a:spcPct val="150000"/>
              </a:lnSpc>
              <a:spcAft>
                <a:spcPts val="800"/>
              </a:spcAft>
              <a:tabLst>
                <a:tab pos="7308850" algn="r"/>
              </a:tabLst>
            </a:pPr>
            <a:r>
              <a:rPr lang="ne-NP" sz="1400" b="1" dirty="0">
                <a:latin typeface="Preeti" pitchFamily="2" charset="0"/>
                <a:cs typeface="Kalimati" panose="00000400000000000000" pitchFamily="2"/>
              </a:rPr>
              <a:t>अध्यक्ष, गाउँ पालिका महासंघ	– सदस्य</a:t>
            </a:r>
          </a:p>
          <a:p>
            <a:pPr algn="just">
              <a:lnSpc>
                <a:spcPct val="150000"/>
              </a:lnSpc>
              <a:spcAft>
                <a:spcPts val="800"/>
              </a:spcAft>
              <a:tabLst>
                <a:tab pos="7308850" algn="r"/>
              </a:tabLst>
            </a:pPr>
            <a:r>
              <a:rPr lang="ne-NP" sz="1400" b="1" dirty="0">
                <a:latin typeface="Preeti" pitchFamily="2" charset="0"/>
                <a:cs typeface="Kalimati" panose="00000400000000000000" pitchFamily="2"/>
              </a:rPr>
              <a:t>उपमहानिर्देशक </a:t>
            </a:r>
            <a:r>
              <a:rPr lang="en-US" sz="1400" b="1" dirty="0">
                <a:latin typeface="Preeti" pitchFamily="2" charset="0"/>
                <a:cs typeface="Kalimati" panose="00000400000000000000" pitchFamily="2"/>
              </a:rPr>
              <a:t>-</a:t>
            </a:r>
            <a:r>
              <a:rPr lang="ne-NP" sz="1400" b="1" dirty="0">
                <a:latin typeface="Preeti" pitchFamily="2" charset="0"/>
                <a:cs typeface="Kalimati" panose="00000400000000000000" pitchFamily="2"/>
              </a:rPr>
              <a:t>राष्ट्रिय जनगणना २०७८ कार्यक्रम हेर्ने</a:t>
            </a:r>
            <a:r>
              <a:rPr lang="en-US" sz="1400" b="1" dirty="0">
                <a:latin typeface="Preeti" pitchFamily="2" charset="0"/>
                <a:cs typeface="Kalimati" panose="00000400000000000000" pitchFamily="2"/>
              </a:rPr>
              <a:t>_</a:t>
            </a:r>
            <a:r>
              <a:rPr lang="ne-NP" sz="1400" b="1" dirty="0">
                <a:latin typeface="Preeti" pitchFamily="2" charset="0"/>
                <a:cs typeface="Kalimati" panose="00000400000000000000" pitchFamily="2"/>
              </a:rPr>
              <a:t>, केन्द्रीय तथ्याङ्क विभाग</a:t>
            </a:r>
            <a:r>
              <a:rPr lang="ne-NP" sz="1400" b="1" dirty="0">
                <a:latin typeface="Preeti" pitchFamily="2" charset="0"/>
                <a:ea typeface="Calibri" panose="020F0502020204030204" pitchFamily="34" charset="0"/>
                <a:cs typeface="Kalimati" panose="00000400000000000000" pitchFamily="2"/>
              </a:rPr>
              <a:t>	– सदस्य सचिव</a:t>
            </a:r>
          </a:p>
        </p:txBody>
      </p:sp>
    </p:spTree>
    <p:extLst>
      <p:ext uri="{BB962C8B-B14F-4D97-AF65-F5344CB8AC3E}">
        <p14:creationId xmlns:p14="http://schemas.microsoft.com/office/powerpoint/2010/main" val="9674320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E3B26-AE56-45B1-8C5F-578B28818CCF}"/>
              </a:ext>
            </a:extLst>
          </p:cNvPr>
          <p:cNvSpPr>
            <a:spLocks noGrp="1"/>
          </p:cNvSpPr>
          <p:nvPr>
            <p:ph type="title"/>
          </p:nvPr>
        </p:nvSpPr>
        <p:spPr/>
        <p:txBody>
          <a:bodyPr/>
          <a:lstStyle/>
          <a:p>
            <a:r>
              <a:rPr lang="ne-NP" b="1" kern="0">
                <a:solidFill>
                  <a:srgbClr val="142DAC"/>
                </a:solidFill>
                <a:latin typeface="Preeti" pitchFamily="2" charset="0"/>
              </a:rPr>
              <a:t>पाइलट जनगणना २०७६ को </a:t>
            </a:r>
            <a:r>
              <a:rPr lang="ne-NP" b="1" kern="0" dirty="0">
                <a:solidFill>
                  <a:srgbClr val="142DAC"/>
                </a:solidFill>
                <a:latin typeface="Preeti" pitchFamily="2" charset="0"/>
              </a:rPr>
              <a:t>कार्यतालिका</a:t>
            </a:r>
            <a:r>
              <a:rPr lang="ne-NP"/>
              <a:t> </a:t>
            </a:r>
            <a:endParaRPr lang="en-US" dirty="0"/>
          </a:p>
        </p:txBody>
      </p:sp>
      <p:pic>
        <p:nvPicPr>
          <p:cNvPr id="5" name="Content Placeholder 4">
            <a:extLst>
              <a:ext uri="{FF2B5EF4-FFF2-40B4-BE49-F238E27FC236}">
                <a16:creationId xmlns:a16="http://schemas.microsoft.com/office/drawing/2014/main" id="{761823F2-55FE-47F8-813E-548E5F150A34}"/>
              </a:ext>
            </a:extLst>
          </p:cNvPr>
          <p:cNvPicPr>
            <a:picLocks noGrp="1" noChangeAspect="1"/>
          </p:cNvPicPr>
          <p:nvPr>
            <p:ph idx="1"/>
          </p:nvPr>
        </p:nvPicPr>
        <p:blipFill>
          <a:blip r:embed="rId2" cstate="print"/>
          <a:stretch>
            <a:fillRect/>
          </a:stretch>
        </p:blipFill>
        <p:spPr>
          <a:xfrm>
            <a:off x="942577" y="1585913"/>
            <a:ext cx="10306846" cy="5164137"/>
          </a:xfrm>
          <a:prstGeom prst="rect">
            <a:avLst/>
          </a:prstGeom>
        </p:spPr>
      </p:pic>
      <p:sp>
        <p:nvSpPr>
          <p:cNvPr id="4" name="Slide Number Placeholder 3">
            <a:extLst>
              <a:ext uri="{FF2B5EF4-FFF2-40B4-BE49-F238E27FC236}">
                <a16:creationId xmlns:a16="http://schemas.microsoft.com/office/drawing/2014/main" id="{E00EBED0-5477-455C-AEC2-B5ECFA16D816}"/>
              </a:ext>
            </a:extLst>
          </p:cNvPr>
          <p:cNvSpPr>
            <a:spLocks noGrp="1"/>
          </p:cNvSpPr>
          <p:nvPr>
            <p:ph type="sldNum" sz="quarter" idx="12"/>
          </p:nvPr>
        </p:nvSpPr>
        <p:spPr/>
        <p:txBody>
          <a:bodyPr/>
          <a:lstStyle/>
          <a:p>
            <a:fld id="{26402401-4522-4C0F-A737-197EB07E49FF}" type="slidenum">
              <a:rPr lang="en-US" smtClean="0"/>
              <a:pPr/>
              <a:t>17</a:t>
            </a:fld>
            <a:endParaRPr lang="en-US"/>
          </a:p>
        </p:txBody>
      </p:sp>
    </p:spTree>
    <p:extLst>
      <p:ext uri="{BB962C8B-B14F-4D97-AF65-F5344CB8AC3E}">
        <p14:creationId xmlns:p14="http://schemas.microsoft.com/office/powerpoint/2010/main" val="630994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DE3E1C02-C86E-4D87-B6D9-3967F6AE4A4E}"/>
              </a:ext>
            </a:extLst>
          </p:cNvPr>
          <p:cNvSpPr txBox="1">
            <a:spLocks/>
          </p:cNvSpPr>
          <p:nvPr/>
        </p:nvSpPr>
        <p:spPr bwMode="auto">
          <a:xfrm>
            <a:off x="88726" y="1104719"/>
            <a:ext cx="11430000" cy="476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lvl="0" eaLnBrk="1" hangingPunct="1">
              <a:buClr>
                <a:srgbClr val="2DA2BF"/>
              </a:buClr>
              <a:buNone/>
            </a:pPr>
            <a:r>
              <a:rPr lang="ne-NP" altLang="en-US" sz="2400" u="sng">
                <a:solidFill>
                  <a:srgbClr val="142DAC"/>
                </a:solidFill>
                <a:latin typeface="Preeti" pitchFamily="2" charset="0"/>
                <a:cs typeface="Kalimati" panose="00000400000000000000" pitchFamily="2"/>
                <a:hlinkClick r:id="rId2" action="ppaction://hlinkfile">
                  <a:extLst>
                    <a:ext uri="{A12FA001-AC4F-418D-AE19-62706E023703}">
                      <ahyp:hlinkClr xmlns:ahyp="http://schemas.microsoft.com/office/drawing/2018/hyperlinkcolor" val="tx"/>
                    </a:ext>
                  </a:extLst>
                </a:hlinkClick>
              </a:rPr>
              <a:t>पाइलट जनगणना २०७६ सञ्चालन हुने जिल्ला र गणना क्षेत्रहरु</a:t>
            </a:r>
            <a:endParaRPr lang="en-US" altLang="en-US" sz="2400" u="sng" dirty="0">
              <a:solidFill>
                <a:srgbClr val="142DAC"/>
              </a:solidFill>
              <a:latin typeface="Preeti" pitchFamily="2" charset="0"/>
              <a:cs typeface="Kalimati" panose="00000400000000000000" pitchFamily="2"/>
            </a:endParaRPr>
          </a:p>
        </p:txBody>
      </p:sp>
      <p:pic>
        <p:nvPicPr>
          <p:cNvPr id="2" name="Picture 1">
            <a:extLst>
              <a:ext uri="{FF2B5EF4-FFF2-40B4-BE49-F238E27FC236}">
                <a16:creationId xmlns:a16="http://schemas.microsoft.com/office/drawing/2014/main" id="{088B0D2A-1DE9-41C1-96E3-3324984E5822}"/>
              </a:ext>
            </a:extLst>
          </p:cNvPr>
          <p:cNvPicPr>
            <a:picLocks noChangeAspect="1"/>
          </p:cNvPicPr>
          <p:nvPr/>
        </p:nvPicPr>
        <p:blipFill>
          <a:blip r:embed="rId3"/>
          <a:stretch>
            <a:fillRect/>
          </a:stretch>
        </p:blipFill>
        <p:spPr>
          <a:xfrm>
            <a:off x="165689" y="1564747"/>
            <a:ext cx="5294623" cy="5056096"/>
          </a:xfrm>
          <a:prstGeom prst="rect">
            <a:avLst/>
          </a:prstGeom>
        </p:spPr>
      </p:pic>
      <p:pic>
        <p:nvPicPr>
          <p:cNvPr id="3" name="Picture 2">
            <a:extLst>
              <a:ext uri="{FF2B5EF4-FFF2-40B4-BE49-F238E27FC236}">
                <a16:creationId xmlns:a16="http://schemas.microsoft.com/office/drawing/2014/main" id="{7CC2B42F-C6F0-4A55-AE33-00630B3B8E02}"/>
              </a:ext>
            </a:extLst>
          </p:cNvPr>
          <p:cNvPicPr>
            <a:picLocks noChangeAspect="1"/>
          </p:cNvPicPr>
          <p:nvPr/>
        </p:nvPicPr>
        <p:blipFill>
          <a:blip r:embed="rId4"/>
          <a:stretch>
            <a:fillRect/>
          </a:stretch>
        </p:blipFill>
        <p:spPr>
          <a:xfrm>
            <a:off x="6096000" y="1564747"/>
            <a:ext cx="5269940" cy="5136776"/>
          </a:xfrm>
          <a:prstGeom prst="rect">
            <a:avLst/>
          </a:prstGeom>
        </p:spPr>
      </p:pic>
    </p:spTree>
    <p:extLst>
      <p:ext uri="{BB962C8B-B14F-4D97-AF65-F5344CB8AC3E}">
        <p14:creationId xmlns:p14="http://schemas.microsoft.com/office/powerpoint/2010/main" val="28332874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40869"/>
            <a:ext cx="12192000" cy="653143"/>
          </a:xfrm>
        </p:spPr>
        <p:txBody>
          <a:bodyPr>
            <a:noAutofit/>
          </a:bodyPr>
          <a:lstStyle/>
          <a:p>
            <a:pPr algn="l"/>
            <a:br>
              <a:rPr lang="en-US" sz="4000" b="1">
                <a:latin typeface="Preeti" pitchFamily="2" charset="0"/>
              </a:rPr>
            </a:br>
            <a:r>
              <a:rPr lang="ne-NP" sz="3200" b="1" kern="0">
                <a:solidFill>
                  <a:srgbClr val="142DAC"/>
                </a:solidFill>
                <a:latin typeface="Preeti" pitchFamily="2" charset="0"/>
                <a:cs typeface="Kalimati" panose="00000400000000000000" pitchFamily="2"/>
              </a:rPr>
              <a:t>सुपरीवेक्षक निर्देशिका</a:t>
            </a:r>
            <a:endParaRPr lang="en-US" sz="3200" b="1" kern="0" dirty="0">
              <a:solidFill>
                <a:srgbClr val="142DAC"/>
              </a:solidFill>
              <a:latin typeface="Preeti" pitchFamily="2" charset="0"/>
              <a:ea typeface="+mn-ea"/>
              <a:cs typeface="Kalimati" panose="00000400000000000000" pitchFamily="2"/>
            </a:endParaRPr>
          </a:p>
        </p:txBody>
      </p:sp>
      <p:sp>
        <p:nvSpPr>
          <p:cNvPr id="8" name="Rectangle 7">
            <a:extLst>
              <a:ext uri="{FF2B5EF4-FFF2-40B4-BE49-F238E27FC236}">
                <a16:creationId xmlns:a16="http://schemas.microsoft.com/office/drawing/2014/main" id="{835C243A-236A-474B-9AB6-B6367558D7F7}"/>
              </a:ext>
            </a:extLst>
          </p:cNvPr>
          <p:cNvSpPr/>
          <p:nvPr/>
        </p:nvSpPr>
        <p:spPr>
          <a:xfrm>
            <a:off x="247364" y="1802724"/>
            <a:ext cx="11778381" cy="3540072"/>
          </a:xfrm>
          <a:prstGeom prst="rect">
            <a:avLst/>
          </a:prstGeom>
        </p:spPr>
        <p:txBody>
          <a:bodyPr wrap="square">
            <a:spAutoFit/>
          </a:bodyPr>
          <a:lstStyle/>
          <a:p>
            <a:pPr lvl="0" algn="ctr">
              <a:lnSpc>
                <a:spcPct val="150000"/>
              </a:lnSpc>
              <a:spcBef>
                <a:spcPts val="1000"/>
              </a:spcBef>
              <a:defRPr/>
            </a:pPr>
            <a:endParaRPr lang="en-US" sz="3200" b="1" kern="0">
              <a:solidFill>
                <a:prstClr val="black"/>
              </a:solidFill>
              <a:latin typeface="Preeti" pitchFamily="2" charset="0"/>
              <a:cs typeface="Kalimati" panose="00000400000000000000" pitchFamily="2"/>
            </a:endParaRPr>
          </a:p>
          <a:p>
            <a:pPr lvl="0" algn="ctr">
              <a:lnSpc>
                <a:spcPct val="150000"/>
              </a:lnSpc>
              <a:spcBef>
                <a:spcPts val="1000"/>
              </a:spcBef>
              <a:defRPr/>
            </a:pPr>
            <a:endParaRPr lang="en-US" sz="3200" b="1" kern="0">
              <a:solidFill>
                <a:prstClr val="black"/>
              </a:solidFill>
              <a:latin typeface="Preeti" pitchFamily="2" charset="0"/>
              <a:cs typeface="Kalimati" panose="00000400000000000000" pitchFamily="2"/>
            </a:endParaRPr>
          </a:p>
          <a:p>
            <a:pPr algn="ctr">
              <a:lnSpc>
                <a:spcPct val="150000"/>
              </a:lnSpc>
              <a:spcBef>
                <a:spcPts val="1000"/>
              </a:spcBef>
              <a:defRPr/>
            </a:pPr>
            <a:r>
              <a:rPr lang="ne-NP" sz="4000" b="1" kern="0">
                <a:solidFill>
                  <a:srgbClr val="142DAC"/>
                </a:solidFill>
                <a:latin typeface="Preeti" pitchFamily="2" charset="0"/>
                <a:cs typeface="Kalimati" panose="00000400000000000000" pitchFamily="2"/>
              </a:rPr>
              <a:t>भाग २ </a:t>
            </a:r>
            <a:r>
              <a:rPr lang="en-US" sz="4000" b="1">
                <a:solidFill>
                  <a:srgbClr val="142DAC"/>
                </a:solidFill>
                <a:latin typeface="Times New Roman" panose="02020603050405020304" pitchFamily="18" charset="0"/>
                <a:cs typeface="Times New Roman" panose="02020603050405020304" pitchFamily="18" charset="0"/>
              </a:rPr>
              <a:t>:</a:t>
            </a:r>
            <a:r>
              <a:rPr lang="ne-NP" sz="4000" b="1" kern="0">
                <a:solidFill>
                  <a:srgbClr val="142DAC"/>
                </a:solidFill>
                <a:latin typeface="Preeti" pitchFamily="2" charset="0"/>
                <a:cs typeface="Kalimati" panose="00000400000000000000" pitchFamily="2"/>
              </a:rPr>
              <a:t> जनगणना सञ्चालनको कानुनी प्रावधान</a:t>
            </a:r>
          </a:p>
          <a:p>
            <a:pPr lvl="0" algn="ctr">
              <a:lnSpc>
                <a:spcPct val="150000"/>
              </a:lnSpc>
              <a:spcBef>
                <a:spcPts val="1000"/>
              </a:spcBef>
              <a:defRPr/>
            </a:pPr>
            <a:endParaRPr lang="ne-NP" sz="3200" b="1" kern="0" dirty="0">
              <a:solidFill>
                <a:prstClr val="black"/>
              </a:solidFill>
              <a:latin typeface="Preeti" pitchFamily="2" charset="0"/>
              <a:cs typeface="Kalimati" panose="00000400000000000000" pitchFamily="2"/>
            </a:endParaRPr>
          </a:p>
        </p:txBody>
      </p:sp>
    </p:spTree>
    <p:extLst>
      <p:ext uri="{BB962C8B-B14F-4D97-AF65-F5344CB8AC3E}">
        <p14:creationId xmlns:p14="http://schemas.microsoft.com/office/powerpoint/2010/main" val="8217678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735" y="1021244"/>
            <a:ext cx="11906865" cy="653143"/>
          </a:xfrm>
        </p:spPr>
        <p:txBody>
          <a:bodyPr>
            <a:noAutofit/>
          </a:bodyPr>
          <a:lstStyle/>
          <a:p>
            <a:pPr algn="l"/>
            <a:r>
              <a:rPr lang="ne-NP" sz="3200" b="1" kern="0">
                <a:solidFill>
                  <a:srgbClr val="142DAC"/>
                </a:solidFill>
                <a:latin typeface="Preeti" pitchFamily="2" charset="0"/>
              </a:rPr>
              <a:t>जनगणना सञ्चालनको लागि कानुनी तथा नीतिगत प्रावधान</a:t>
            </a:r>
            <a:r>
              <a:rPr lang="en-US" sz="3200" b="1" kern="0">
                <a:solidFill>
                  <a:srgbClr val="142DAC"/>
                </a:solidFill>
                <a:latin typeface="Preeti" pitchFamily="2" charset="0"/>
              </a:rPr>
              <a:t> </a:t>
            </a:r>
            <a:r>
              <a:rPr lang="en-US" sz="3200" b="1" kern="0">
                <a:solidFill>
                  <a:srgbClr val="142DAC"/>
                </a:solidFill>
                <a:latin typeface="Times New Roman" panose="02020603050405020304" pitchFamily="18" charset="0"/>
                <a:cs typeface="Times New Roman" panose="02020603050405020304" pitchFamily="18" charset="0"/>
              </a:rPr>
              <a:t>(</a:t>
            </a:r>
            <a:r>
              <a:rPr lang="ne-NP" sz="3200" b="1" kern="0">
                <a:solidFill>
                  <a:srgbClr val="142DAC"/>
                </a:solidFill>
                <a:latin typeface="Times New Roman" panose="02020603050405020304" pitchFamily="18" charset="0"/>
                <a:cs typeface="Times New Roman" panose="02020603050405020304" pitchFamily="18" charset="0"/>
              </a:rPr>
              <a:t>१</a:t>
            </a:r>
            <a:r>
              <a:rPr lang="en-US" sz="3200" b="1" kern="0">
                <a:solidFill>
                  <a:srgbClr val="142DAC"/>
                </a:solidFill>
                <a:latin typeface="Times New Roman" panose="02020603050405020304" pitchFamily="18" charset="0"/>
                <a:cs typeface="Times New Roman" panose="02020603050405020304" pitchFamily="18" charset="0"/>
              </a:rPr>
              <a:t>/</a:t>
            </a:r>
            <a:r>
              <a:rPr lang="ne-NP" sz="3200" b="1" kern="0">
                <a:solidFill>
                  <a:srgbClr val="142DAC"/>
                </a:solidFill>
                <a:latin typeface="Times New Roman" panose="02020603050405020304" pitchFamily="18" charset="0"/>
                <a:cs typeface="Times New Roman" panose="02020603050405020304" pitchFamily="18" charset="0"/>
              </a:rPr>
              <a:t>८</a:t>
            </a:r>
            <a:r>
              <a:rPr lang="en-US" sz="3200" b="1" kern="0">
                <a:solidFill>
                  <a:srgbClr val="142DAC"/>
                </a:solidFill>
                <a:latin typeface="Times New Roman" panose="02020603050405020304" pitchFamily="18" charset="0"/>
                <a:cs typeface="Times New Roman" panose="02020603050405020304" pitchFamily="18" charset="0"/>
              </a:rPr>
              <a:t>)</a:t>
            </a:r>
            <a:endParaRPr lang="en-US" sz="3200" b="1" kern="0" dirty="0">
              <a:solidFill>
                <a:srgbClr val="142DAC"/>
              </a:solidFill>
              <a:latin typeface="Preeti" pitchFamily="2" charset="0"/>
            </a:endParaRPr>
          </a:p>
        </p:txBody>
      </p:sp>
      <p:sp>
        <p:nvSpPr>
          <p:cNvPr id="5" name="Content Placeholder 1">
            <a:extLst>
              <a:ext uri="{FF2B5EF4-FFF2-40B4-BE49-F238E27FC236}">
                <a16:creationId xmlns:a16="http://schemas.microsoft.com/office/drawing/2014/main" id="{DE3E1C02-C86E-4D87-B6D9-3967F6AE4A4E}"/>
              </a:ext>
            </a:extLst>
          </p:cNvPr>
          <p:cNvSpPr txBox="1">
            <a:spLocks/>
          </p:cNvSpPr>
          <p:nvPr/>
        </p:nvSpPr>
        <p:spPr bwMode="auto">
          <a:xfrm>
            <a:off x="132734" y="1785226"/>
            <a:ext cx="11906865" cy="4892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lvl="0" eaLnBrk="1" hangingPunct="1">
              <a:lnSpc>
                <a:spcPts val="3400"/>
              </a:lnSpc>
              <a:buClr>
                <a:srgbClr val="2DA2BF"/>
              </a:buClr>
              <a:buFont typeface="Wingdings" panose="05000000000000000000" pitchFamily="2" charset="2"/>
              <a:buChar char="Ø"/>
            </a:pPr>
            <a:r>
              <a:rPr lang="ne-NP" altLang="en-US" sz="1800">
                <a:latin typeface="Preeti" pitchFamily="2" charset="0"/>
                <a:cs typeface="Kalimati" panose="00000400000000000000" pitchFamily="2"/>
              </a:rPr>
              <a:t>तथ्याङ्क ऐन २०१५, </a:t>
            </a:r>
          </a:p>
          <a:p>
            <a:pPr lvl="0" eaLnBrk="1" hangingPunct="1">
              <a:lnSpc>
                <a:spcPts val="3400"/>
              </a:lnSpc>
              <a:buClr>
                <a:srgbClr val="2DA2BF"/>
              </a:buClr>
              <a:buFont typeface="Wingdings" panose="05000000000000000000" pitchFamily="2" charset="2"/>
              <a:buChar char="Ø"/>
            </a:pPr>
            <a:r>
              <a:rPr lang="ne-NP" altLang="en-US" sz="1800">
                <a:latin typeface="Preeti" pitchFamily="2" charset="0"/>
                <a:cs typeface="Kalimati" panose="00000400000000000000" pitchFamily="2"/>
              </a:rPr>
              <a:t>तथ्याङ्क विकासका लागि राष्ट्रिय रणनीति २०७५ </a:t>
            </a:r>
          </a:p>
          <a:p>
            <a:pPr lvl="0" eaLnBrk="1" hangingPunct="1">
              <a:lnSpc>
                <a:spcPts val="3400"/>
              </a:lnSpc>
              <a:buClr>
                <a:srgbClr val="2DA2BF"/>
              </a:buClr>
              <a:buFont typeface="Wingdings" panose="05000000000000000000" pitchFamily="2" charset="2"/>
              <a:buChar char="Ø"/>
            </a:pPr>
            <a:r>
              <a:rPr lang="ne-NP" altLang="en-US" sz="1800">
                <a:latin typeface="Preeti" pitchFamily="2" charset="0"/>
                <a:cs typeface="Kalimati" panose="00000400000000000000" pitchFamily="2"/>
              </a:rPr>
              <a:t>राष्ट्रिय जनगणना सञ्चालन तथा व्यवस्थापन आदेश २०७६</a:t>
            </a:r>
          </a:p>
          <a:p>
            <a:pPr lvl="0" eaLnBrk="1" hangingPunct="1">
              <a:lnSpc>
                <a:spcPts val="3400"/>
              </a:lnSpc>
              <a:buClr>
                <a:srgbClr val="2DA2BF"/>
              </a:buClr>
              <a:buNone/>
            </a:pPr>
            <a:r>
              <a:rPr lang="ne-NP" altLang="en-US" sz="1800" u="sng">
                <a:latin typeface="Preeti" pitchFamily="2" charset="0"/>
                <a:cs typeface="Kalimati" panose="00000400000000000000" pitchFamily="2"/>
              </a:rPr>
              <a:t>तथ्याङ्क ऐन, २०१५</a:t>
            </a:r>
          </a:p>
          <a:p>
            <a:pPr lvl="0" eaLnBrk="1" hangingPunct="1">
              <a:lnSpc>
                <a:spcPts val="3400"/>
              </a:lnSpc>
              <a:buClr>
                <a:srgbClr val="2DA2BF"/>
              </a:buClr>
              <a:buFont typeface="Wingdings" panose="05000000000000000000" pitchFamily="2" charset="2"/>
              <a:buChar char="Ø"/>
            </a:pPr>
            <a:r>
              <a:rPr lang="ne-NP" altLang="en-US" sz="1800">
                <a:latin typeface="Preeti" pitchFamily="2" charset="0"/>
                <a:cs typeface="Kalimati" panose="00000400000000000000" pitchFamily="2"/>
              </a:rPr>
              <a:t>तथ्याङ्क संकलन र गोपनीयताः तथ्याङ्क ऐन २०१५ बमोजिम केन्द्रीय तथ्याङ्क विभागका महानिर्देशकले तथ्याङ्क संकलनका लागि कर्मचारी खटाउने व्यवस्था रहेको छ । </a:t>
            </a:r>
          </a:p>
          <a:p>
            <a:pPr lvl="0" eaLnBrk="1" hangingPunct="1">
              <a:lnSpc>
                <a:spcPts val="3400"/>
              </a:lnSpc>
              <a:buClr>
                <a:srgbClr val="2DA2BF"/>
              </a:buClr>
              <a:buFont typeface="Wingdings" panose="05000000000000000000" pitchFamily="2" charset="2"/>
              <a:buChar char="Ø"/>
            </a:pPr>
            <a:r>
              <a:rPr lang="ne-NP" altLang="en-US" sz="1800">
                <a:latin typeface="Preeti" pitchFamily="2" charset="0"/>
                <a:cs typeface="Kalimati" panose="00000400000000000000" pitchFamily="2"/>
              </a:rPr>
              <a:t>तथ्याङ्क संकलन गर्न आउने कर्मचारीलाई तथ्याङ्क उपलब्ध गराउनु सबैको कर्तव्य हुनेछ । </a:t>
            </a:r>
          </a:p>
          <a:p>
            <a:pPr lvl="0" eaLnBrk="1" hangingPunct="1">
              <a:lnSpc>
                <a:spcPts val="3400"/>
              </a:lnSpc>
              <a:buClr>
                <a:srgbClr val="2DA2BF"/>
              </a:buClr>
              <a:buFont typeface="Wingdings" panose="05000000000000000000" pitchFamily="2" charset="2"/>
              <a:buChar char="Ø"/>
            </a:pPr>
            <a:r>
              <a:rPr lang="ne-NP" altLang="en-US" sz="1800">
                <a:latin typeface="Preeti" pitchFamily="2" charset="0"/>
                <a:cs typeface="Kalimati" panose="00000400000000000000" pitchFamily="2"/>
              </a:rPr>
              <a:t>ऐन अनुसार संकलित तथ्याङ्क सम्बन्धित व्यक्ति वा संस्था तथा अधिकार प्राप्त व्यक्तिको स्वीकृति विना कसैलाई देखाउन नहुने </a:t>
            </a:r>
          </a:p>
          <a:p>
            <a:pPr lvl="0" eaLnBrk="1" hangingPunct="1">
              <a:lnSpc>
                <a:spcPts val="3400"/>
              </a:lnSpc>
              <a:buClr>
                <a:srgbClr val="2DA2BF"/>
              </a:buClr>
              <a:buFont typeface="Wingdings" panose="05000000000000000000" pitchFamily="2" charset="2"/>
              <a:buChar char="Ø"/>
            </a:pPr>
            <a:r>
              <a:rPr lang="ne-NP" altLang="en-US" sz="1800">
                <a:latin typeface="Preeti" pitchFamily="2" charset="0"/>
                <a:cs typeface="Kalimati" panose="00000400000000000000" pitchFamily="2"/>
              </a:rPr>
              <a:t>विभागले तथ्याङ्क वा नतिजा सार्वजनिक गर्दा व्यक्तिगत गोपनियता कायम हुने गरी सामूहिकरुपमा मात्र प्रकाशन गर्नु पर्ने प्रावधान रहेको छ । यसले उत्तरदाताका अधिकारलाई सुनिश्चित गरेको छ भने गणक तथा सुपरिवेक्षकलाई तथ्याङ्क संकलन गर्न सहज हुनेछ । </a:t>
            </a:r>
          </a:p>
          <a:p>
            <a:pPr marL="109537" lvl="0" indent="0" eaLnBrk="1" hangingPunct="1">
              <a:lnSpc>
                <a:spcPts val="3400"/>
              </a:lnSpc>
              <a:buClr>
                <a:srgbClr val="2DA2BF"/>
              </a:buClr>
              <a:buNone/>
            </a:pPr>
            <a:r>
              <a:rPr lang="ne-NP" altLang="en-US" sz="1800">
                <a:latin typeface="Preeti" pitchFamily="2" charset="0"/>
                <a:cs typeface="Kalimati" panose="00000400000000000000" pitchFamily="2"/>
              </a:rPr>
              <a:t> </a:t>
            </a:r>
          </a:p>
        </p:txBody>
      </p:sp>
    </p:spTree>
    <p:extLst>
      <p:ext uri="{BB962C8B-B14F-4D97-AF65-F5344CB8AC3E}">
        <p14:creationId xmlns:p14="http://schemas.microsoft.com/office/powerpoint/2010/main" val="140318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735" y="1021244"/>
            <a:ext cx="11906865" cy="653143"/>
          </a:xfrm>
        </p:spPr>
        <p:txBody>
          <a:bodyPr>
            <a:noAutofit/>
          </a:bodyPr>
          <a:lstStyle/>
          <a:p>
            <a:pPr algn="l"/>
            <a:r>
              <a:rPr lang="ne-NP" sz="3200" b="1" kern="0">
                <a:solidFill>
                  <a:srgbClr val="142DAC"/>
                </a:solidFill>
                <a:latin typeface="Preeti" pitchFamily="2" charset="0"/>
              </a:rPr>
              <a:t>जनगणना सञ्चालनको लागि कानुनी तथा नीतिगत प्रावधान</a:t>
            </a:r>
            <a:r>
              <a:rPr lang="en-US" sz="3200" b="1" kern="0">
                <a:solidFill>
                  <a:srgbClr val="142DAC"/>
                </a:solidFill>
                <a:latin typeface="Preeti" pitchFamily="2" charset="0"/>
              </a:rPr>
              <a:t> </a:t>
            </a:r>
            <a:r>
              <a:rPr lang="en-US" sz="3200" b="1" kern="0">
                <a:solidFill>
                  <a:srgbClr val="142DAC"/>
                </a:solidFill>
                <a:latin typeface="Times New Roman" panose="02020603050405020304" pitchFamily="18" charset="0"/>
                <a:cs typeface="Times New Roman" panose="02020603050405020304" pitchFamily="18" charset="0"/>
              </a:rPr>
              <a:t>(</a:t>
            </a:r>
            <a:r>
              <a:rPr lang="ne-NP" sz="3200" b="1" kern="0">
                <a:solidFill>
                  <a:srgbClr val="142DAC"/>
                </a:solidFill>
                <a:latin typeface="Times New Roman" panose="02020603050405020304" pitchFamily="18" charset="0"/>
                <a:cs typeface="Times New Roman" panose="02020603050405020304" pitchFamily="18" charset="0"/>
              </a:rPr>
              <a:t>२</a:t>
            </a:r>
            <a:r>
              <a:rPr lang="en-US" sz="3200" b="1" kern="0">
                <a:solidFill>
                  <a:srgbClr val="142DAC"/>
                </a:solidFill>
                <a:latin typeface="Times New Roman" panose="02020603050405020304" pitchFamily="18" charset="0"/>
                <a:cs typeface="Times New Roman" panose="02020603050405020304" pitchFamily="18" charset="0"/>
              </a:rPr>
              <a:t>/</a:t>
            </a:r>
            <a:r>
              <a:rPr lang="ne-NP" sz="3200" b="1" kern="0">
                <a:solidFill>
                  <a:srgbClr val="142DAC"/>
                </a:solidFill>
                <a:latin typeface="Times New Roman" panose="02020603050405020304" pitchFamily="18" charset="0"/>
                <a:cs typeface="Times New Roman" panose="02020603050405020304" pitchFamily="18" charset="0"/>
              </a:rPr>
              <a:t>८</a:t>
            </a:r>
            <a:r>
              <a:rPr lang="en-US" sz="3200" b="1" kern="0">
                <a:solidFill>
                  <a:srgbClr val="142DAC"/>
                </a:solidFill>
                <a:latin typeface="Times New Roman" panose="02020603050405020304" pitchFamily="18" charset="0"/>
                <a:cs typeface="Times New Roman" panose="02020603050405020304" pitchFamily="18" charset="0"/>
              </a:rPr>
              <a:t>)</a:t>
            </a:r>
            <a:endParaRPr lang="en-US" sz="3200" b="1" kern="0" dirty="0">
              <a:solidFill>
                <a:srgbClr val="142DAC"/>
              </a:solidFill>
              <a:latin typeface="Times New Roman" panose="02020603050405020304" pitchFamily="18" charset="0"/>
              <a:cs typeface="Times New Roman" panose="02020603050405020304" pitchFamily="18" charset="0"/>
            </a:endParaRPr>
          </a:p>
        </p:txBody>
      </p:sp>
      <p:sp>
        <p:nvSpPr>
          <p:cNvPr id="5" name="Content Placeholder 1">
            <a:extLst>
              <a:ext uri="{FF2B5EF4-FFF2-40B4-BE49-F238E27FC236}">
                <a16:creationId xmlns:a16="http://schemas.microsoft.com/office/drawing/2014/main" id="{DE3E1C02-C86E-4D87-B6D9-3967F6AE4A4E}"/>
              </a:ext>
            </a:extLst>
          </p:cNvPr>
          <p:cNvSpPr txBox="1">
            <a:spLocks/>
          </p:cNvSpPr>
          <p:nvPr/>
        </p:nvSpPr>
        <p:spPr bwMode="auto">
          <a:xfrm>
            <a:off x="132734" y="1785226"/>
            <a:ext cx="11906865" cy="4892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lvl="0" eaLnBrk="1" hangingPunct="1">
              <a:lnSpc>
                <a:spcPct val="150000"/>
              </a:lnSpc>
              <a:buClr>
                <a:srgbClr val="2DA2BF"/>
              </a:buClr>
              <a:buNone/>
            </a:pPr>
            <a:r>
              <a:rPr lang="ne-NP" altLang="en-US" sz="2800" b="1">
                <a:solidFill>
                  <a:srgbClr val="142DAC"/>
                </a:solidFill>
                <a:latin typeface="Preeti" pitchFamily="2" charset="0"/>
                <a:cs typeface="Kalimati" panose="00000400000000000000" pitchFamily="2"/>
              </a:rPr>
              <a:t>तथ्याङ्क</a:t>
            </a:r>
            <a:r>
              <a:rPr lang="ne-NP" altLang="en-US" sz="2800" b="1" u="sng">
                <a:solidFill>
                  <a:srgbClr val="142DAC"/>
                </a:solidFill>
                <a:latin typeface="Preeti" pitchFamily="2" charset="0"/>
                <a:cs typeface="Kalimati" panose="00000400000000000000" pitchFamily="2"/>
              </a:rPr>
              <a:t> ऐन, २०१५</a:t>
            </a:r>
          </a:p>
          <a:p>
            <a:pPr lvl="0" eaLnBrk="1" hangingPunct="1">
              <a:lnSpc>
                <a:spcPct val="150000"/>
              </a:lnSpc>
              <a:buClr>
                <a:srgbClr val="2DA2BF"/>
              </a:buClr>
              <a:buFont typeface="Wingdings" panose="05000000000000000000" pitchFamily="2" charset="2"/>
              <a:buChar char="Ø"/>
            </a:pPr>
            <a:r>
              <a:rPr lang="ne-NP" altLang="en-US" sz="2400">
                <a:latin typeface="Preeti" pitchFamily="2" charset="0"/>
                <a:cs typeface="Kalimati" panose="00000400000000000000" pitchFamily="2"/>
              </a:rPr>
              <a:t>जरिवाना र सजायः तथ्याङ्क संकलन गर्ने कार्यमा अवरोध खडा गरेमा, तथ्याङ्क दिनु पर्ने दायित्व भएको व्यक्ति वा संस्थाले जानीजानी तथ्याङ्क नदिएमा वा दिन इन्कार गरेमा वा जानीजानी झुटा विवरण दिएमा, आफ्नो जिम्मामा रहेको तथ्याङ्क जानीजानी नष्ट  वा हानी नोक्सानी गरेमा  वा कसैलाई तथ्याङ्क नदिनु भनि प्रचार प्रसार गरेमा कसुरको आधारमा रू.१०० देखि रू. ३०० सम्म जरिवाना वा एक महिना देखि छ महिनासम्म कैद सजाय वा दुबै हुने व्यवस्था रहेकोछ । </a:t>
            </a:r>
          </a:p>
          <a:p>
            <a:pPr lvl="0" eaLnBrk="1" hangingPunct="1">
              <a:lnSpc>
                <a:spcPct val="150000"/>
              </a:lnSpc>
              <a:buClr>
                <a:srgbClr val="2DA2BF"/>
              </a:buClr>
              <a:buNone/>
            </a:pPr>
            <a:r>
              <a:rPr lang="ne-NP" altLang="en-US" sz="2400">
                <a:latin typeface="Preeti" pitchFamily="2" charset="0"/>
                <a:cs typeface="Kalimati" panose="00000400000000000000" pitchFamily="2"/>
              </a:rPr>
              <a:t> </a:t>
            </a:r>
          </a:p>
        </p:txBody>
      </p:sp>
    </p:spTree>
    <p:extLst>
      <p:ext uri="{BB962C8B-B14F-4D97-AF65-F5344CB8AC3E}">
        <p14:creationId xmlns:p14="http://schemas.microsoft.com/office/powerpoint/2010/main" val="39840505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736" y="1021244"/>
            <a:ext cx="11782174" cy="488901"/>
          </a:xfrm>
        </p:spPr>
        <p:txBody>
          <a:bodyPr>
            <a:noAutofit/>
          </a:bodyPr>
          <a:lstStyle/>
          <a:p>
            <a:pPr algn="l"/>
            <a:r>
              <a:rPr lang="ne-NP" sz="3200" b="1" kern="0">
                <a:solidFill>
                  <a:srgbClr val="142DAC"/>
                </a:solidFill>
                <a:latin typeface="Preeti" pitchFamily="2" charset="0"/>
                <a:cs typeface="Kalimati" panose="00000400000000000000" pitchFamily="2"/>
              </a:rPr>
              <a:t>जनगणना सञ्चालनको लागि कानुनी तथा नीतिगत प्रावधान </a:t>
            </a:r>
            <a:r>
              <a:rPr lang="en-US" sz="3200" b="1" kern="0">
                <a:solidFill>
                  <a:srgbClr val="142DAC"/>
                </a:solidFill>
                <a:latin typeface="Times New Roman" panose="02020603050405020304" pitchFamily="18" charset="0"/>
                <a:cs typeface="Times New Roman" panose="02020603050405020304" pitchFamily="18" charset="0"/>
              </a:rPr>
              <a:t>(</a:t>
            </a:r>
            <a:r>
              <a:rPr lang="ne-NP" sz="3200" b="1" kern="0">
                <a:solidFill>
                  <a:srgbClr val="142DAC"/>
                </a:solidFill>
                <a:latin typeface="Times New Roman" panose="02020603050405020304" pitchFamily="18" charset="0"/>
                <a:cs typeface="Times New Roman" panose="02020603050405020304" pitchFamily="18" charset="0"/>
              </a:rPr>
              <a:t>३</a:t>
            </a:r>
            <a:r>
              <a:rPr lang="en-US" sz="3200" b="1" kern="0">
                <a:solidFill>
                  <a:srgbClr val="142DAC"/>
                </a:solidFill>
                <a:latin typeface="Times New Roman" panose="02020603050405020304" pitchFamily="18" charset="0"/>
                <a:cs typeface="Times New Roman" panose="02020603050405020304" pitchFamily="18" charset="0"/>
              </a:rPr>
              <a:t>/</a:t>
            </a:r>
            <a:r>
              <a:rPr lang="ne-NP" sz="3200" b="1" kern="0">
                <a:solidFill>
                  <a:srgbClr val="142DAC"/>
                </a:solidFill>
                <a:latin typeface="Times New Roman" panose="02020603050405020304" pitchFamily="18" charset="0"/>
                <a:cs typeface="Times New Roman" panose="02020603050405020304" pitchFamily="18" charset="0"/>
              </a:rPr>
              <a:t>८</a:t>
            </a:r>
            <a:r>
              <a:rPr lang="en-US" sz="3200" b="1" kern="0">
                <a:solidFill>
                  <a:srgbClr val="142DAC"/>
                </a:solidFill>
                <a:latin typeface="Times New Roman" panose="02020603050405020304" pitchFamily="18" charset="0"/>
                <a:cs typeface="Times New Roman" panose="02020603050405020304" pitchFamily="18" charset="0"/>
              </a:rPr>
              <a:t>)</a:t>
            </a:r>
            <a:endParaRPr lang="en-US" sz="3200" b="1" kern="0" dirty="0">
              <a:solidFill>
                <a:srgbClr val="142DAC"/>
              </a:solidFill>
              <a:latin typeface="Preeti" pitchFamily="2" charset="0"/>
              <a:cs typeface="Kalimati" panose="00000400000000000000" pitchFamily="2"/>
            </a:endParaRPr>
          </a:p>
        </p:txBody>
      </p:sp>
      <p:sp>
        <p:nvSpPr>
          <p:cNvPr id="5" name="Content Placeholder 1">
            <a:extLst>
              <a:ext uri="{FF2B5EF4-FFF2-40B4-BE49-F238E27FC236}">
                <a16:creationId xmlns:a16="http://schemas.microsoft.com/office/drawing/2014/main" id="{DE3E1C02-C86E-4D87-B6D9-3967F6AE4A4E}"/>
              </a:ext>
            </a:extLst>
          </p:cNvPr>
          <p:cNvSpPr txBox="1">
            <a:spLocks/>
          </p:cNvSpPr>
          <p:nvPr/>
        </p:nvSpPr>
        <p:spPr bwMode="auto">
          <a:xfrm>
            <a:off x="132734" y="1618966"/>
            <a:ext cx="11906866" cy="5072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lvl="0" eaLnBrk="1" hangingPunct="1">
              <a:lnSpc>
                <a:spcPts val="3400"/>
              </a:lnSpc>
              <a:buClr>
                <a:srgbClr val="2DA2BF"/>
              </a:buClr>
              <a:buNone/>
            </a:pPr>
            <a:r>
              <a:rPr lang="ne-NP" altLang="en-US" sz="2400" b="1">
                <a:solidFill>
                  <a:srgbClr val="142DAC"/>
                </a:solidFill>
                <a:latin typeface="Preeti" pitchFamily="2" charset="0"/>
                <a:cs typeface="Kalimati" panose="00000400000000000000" pitchFamily="2"/>
              </a:rPr>
              <a:t>राष्ट्रिय जनगणना सञ्चालन तथा व्यवस्थापन आदेश २०७६</a:t>
            </a:r>
          </a:p>
          <a:p>
            <a:pPr marL="0" lvl="0" indent="0" eaLnBrk="1" hangingPunct="1">
              <a:lnSpc>
                <a:spcPts val="3400"/>
              </a:lnSpc>
              <a:buClr>
                <a:srgbClr val="2DA2BF"/>
              </a:buClr>
              <a:buNone/>
            </a:pPr>
            <a:r>
              <a:rPr lang="ne-NP" altLang="en-US" sz="2000" u="sng">
                <a:latin typeface="Preeti" pitchFamily="2" charset="0"/>
                <a:cs typeface="Kalimati" panose="00000400000000000000" pitchFamily="2"/>
              </a:rPr>
              <a:t>यस आदेशको दफा १९ बमोजिम गणक तथा सुपरिवेक्षकले विभागले स्वीकृत गरी उपलब्ध गराएको तथ्याङ्क सङ्कलन पुस्तिका बमोजिम निष्पक्ष भई कार्य गर्नु पर्नेछ । गणक तथा सुपरिवेक्षकको काम, कर्तव्य र अधिकार निम्न बमोजिम रहेको छ </a:t>
            </a:r>
            <a:r>
              <a:rPr lang="en-US" altLang="en-US" sz="2800" b="1" u="sng">
                <a:latin typeface="Preeti" pitchFamily="2" charset="0"/>
                <a:cs typeface="Kalimati" panose="00000400000000000000" pitchFamily="2"/>
              </a:rPr>
              <a:t>M</a:t>
            </a:r>
            <a:r>
              <a:rPr lang="ne-NP" altLang="en-US" sz="2000" u="sng">
                <a:latin typeface="Preeti" pitchFamily="2" charset="0"/>
                <a:cs typeface="Kalimati" panose="00000400000000000000" pitchFamily="2"/>
              </a:rPr>
              <a:t>– </a:t>
            </a:r>
          </a:p>
          <a:p>
            <a:pPr lvl="0" eaLnBrk="1" hangingPunct="1">
              <a:lnSpc>
                <a:spcPts val="3400"/>
              </a:lnSpc>
              <a:buClr>
                <a:srgbClr val="2DA2BF"/>
              </a:buClr>
              <a:buNone/>
            </a:pPr>
            <a:r>
              <a:rPr lang="ne-NP" altLang="en-US" sz="2000" b="1">
                <a:latin typeface="Preeti" pitchFamily="2" charset="0"/>
                <a:cs typeface="Kalimati" panose="00000400000000000000" pitchFamily="2"/>
              </a:rPr>
              <a:t>गणक</a:t>
            </a:r>
          </a:p>
          <a:p>
            <a:pPr marL="571500" lvl="0" indent="-461963" eaLnBrk="1" hangingPunct="1">
              <a:lnSpc>
                <a:spcPts val="3400"/>
              </a:lnSpc>
              <a:buClr>
                <a:srgbClr val="2DA2BF"/>
              </a:buClr>
              <a:buNone/>
            </a:pPr>
            <a:r>
              <a:rPr lang="ne-NP" altLang="en-US" sz="2000">
                <a:latin typeface="Preeti" pitchFamily="2" charset="0"/>
                <a:cs typeface="Kalimati" panose="00000400000000000000" pitchFamily="2"/>
              </a:rPr>
              <a:t>(क) आफूलाई खटाइएको स्थानमा गई राष्ट्रिय जनगणनाको मूल प्रश्नावली अनुसारको विवरण तथा तथ्याङ्क सङ्कलन गर्ने,</a:t>
            </a:r>
          </a:p>
          <a:p>
            <a:pPr lvl="0" eaLnBrk="1" hangingPunct="1">
              <a:lnSpc>
                <a:spcPts val="3400"/>
              </a:lnSpc>
              <a:buClr>
                <a:srgbClr val="2DA2BF"/>
              </a:buClr>
              <a:buNone/>
            </a:pPr>
            <a:r>
              <a:rPr lang="ne-NP" altLang="en-US" sz="2000">
                <a:latin typeface="Preeti" pitchFamily="2" charset="0"/>
                <a:cs typeface="Kalimati" panose="00000400000000000000" pitchFamily="2"/>
              </a:rPr>
              <a:t>(ख)</a:t>
            </a:r>
            <a:r>
              <a:rPr lang="en-US" altLang="en-US" sz="2000">
                <a:latin typeface="Preeti" pitchFamily="2" charset="0"/>
                <a:cs typeface="Kalimati" panose="00000400000000000000" pitchFamily="2"/>
              </a:rPr>
              <a:t> </a:t>
            </a:r>
            <a:r>
              <a:rPr lang="ne-NP" altLang="en-US" sz="2000">
                <a:latin typeface="Preeti" pitchFamily="2" charset="0"/>
                <a:cs typeface="Kalimati" panose="00000400000000000000" pitchFamily="2"/>
              </a:rPr>
              <a:t>सङ्कलित घर परिवार सूचीकरण, लगत फाराम तथा मूल प्रश्नावलीको गोपनियता कायम गर्ने र सोको सुरक्षा गर्ने,</a:t>
            </a:r>
          </a:p>
          <a:p>
            <a:pPr marL="512763" lvl="0" indent="-403225" eaLnBrk="1" hangingPunct="1">
              <a:lnSpc>
                <a:spcPts val="3400"/>
              </a:lnSpc>
              <a:buClr>
                <a:srgbClr val="2DA2BF"/>
              </a:buClr>
              <a:buNone/>
            </a:pPr>
            <a:r>
              <a:rPr lang="ne-NP" altLang="en-US" sz="2000">
                <a:latin typeface="Preeti" pitchFamily="2" charset="0"/>
                <a:cs typeface="Kalimati" panose="00000400000000000000" pitchFamily="2"/>
              </a:rPr>
              <a:t>(ग) कार्यक्षेत्रमा कसैको गणना गर्न छुट भएको वा दोहोरो गणना भए नभएको यकिन गर्ने र सूचीकरण लगत फाराम र मुख्य प्रश्नावलीमा तोकिएको समयभित्र विवरण तथा तथ्याङ्क सङ्कलन गर्ने, </a:t>
            </a:r>
          </a:p>
          <a:p>
            <a:pPr lvl="0" eaLnBrk="1" hangingPunct="1">
              <a:lnSpc>
                <a:spcPts val="3400"/>
              </a:lnSpc>
              <a:buClr>
                <a:srgbClr val="2DA2BF"/>
              </a:buClr>
              <a:buNone/>
            </a:pPr>
            <a:r>
              <a:rPr lang="ne-NP" altLang="en-US" sz="2000">
                <a:latin typeface="Preeti" pitchFamily="2" charset="0"/>
                <a:cs typeface="Kalimati" panose="00000400000000000000" pitchFamily="2"/>
              </a:rPr>
              <a:t>(घ) </a:t>
            </a:r>
            <a:r>
              <a:rPr lang="en-US" altLang="en-US" sz="2000">
                <a:latin typeface="Preeti" pitchFamily="2" charset="0"/>
                <a:cs typeface="Kalimati" panose="00000400000000000000" pitchFamily="2"/>
              </a:rPr>
              <a:t> </a:t>
            </a:r>
            <a:r>
              <a:rPr lang="ne-NP" altLang="en-US" sz="2000">
                <a:latin typeface="Preeti" pitchFamily="2" charset="0"/>
                <a:cs typeface="Kalimati" panose="00000400000000000000" pitchFamily="2"/>
              </a:rPr>
              <a:t>जनगणना अधिकारीले तोकेका अन्य कार्य गर्ने ।</a:t>
            </a:r>
          </a:p>
        </p:txBody>
      </p:sp>
    </p:spTree>
    <p:extLst>
      <p:ext uri="{BB962C8B-B14F-4D97-AF65-F5344CB8AC3E}">
        <p14:creationId xmlns:p14="http://schemas.microsoft.com/office/powerpoint/2010/main" val="1876591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barn(inVertical)">
                                      <p:cBhvr>
                                        <p:cTn id="7" dur="500"/>
                                        <p:tgtEl>
                                          <p:spTgt spid="5">
                                            <p:txEl>
                                              <p:pRg st="2" end="2"/>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5">
                                            <p:txEl>
                                              <p:pRg st="3" end="3"/>
                                            </p:txEl>
                                          </p:spTgt>
                                        </p:tgtEl>
                                        <p:attrNameLst>
                                          <p:attrName>style.visibility</p:attrName>
                                        </p:attrNameLst>
                                      </p:cBhvr>
                                      <p:to>
                                        <p:strVal val="visible"/>
                                      </p:to>
                                    </p:set>
                                    <p:animEffect transition="in" filter="barn(inVertical)">
                                      <p:cBhvr>
                                        <p:cTn id="10" dur="500"/>
                                        <p:tgtEl>
                                          <p:spTgt spid="5">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Effect transition="in" filter="barn(inVertical)">
                                      <p:cBhvr>
                                        <p:cTn id="15" dur="500"/>
                                        <p:tgtEl>
                                          <p:spTgt spid="5">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5">
                                            <p:txEl>
                                              <p:pRg st="5" end="5"/>
                                            </p:txEl>
                                          </p:spTgt>
                                        </p:tgtEl>
                                        <p:attrNameLst>
                                          <p:attrName>style.visibility</p:attrName>
                                        </p:attrNameLst>
                                      </p:cBhvr>
                                      <p:to>
                                        <p:strVal val="visible"/>
                                      </p:to>
                                    </p:set>
                                    <p:animEffect transition="in" filter="barn(inVertical)">
                                      <p:cBhvr>
                                        <p:cTn id="20" dur="500"/>
                                        <p:tgtEl>
                                          <p:spTgt spid="5">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Effect transition="in" filter="barn(inVertical)">
                                      <p:cBhvr>
                                        <p:cTn id="25"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736" y="1021244"/>
            <a:ext cx="11782174" cy="488901"/>
          </a:xfrm>
        </p:spPr>
        <p:txBody>
          <a:bodyPr>
            <a:noAutofit/>
          </a:bodyPr>
          <a:lstStyle/>
          <a:p>
            <a:pPr algn="l"/>
            <a:r>
              <a:rPr lang="ne-NP" sz="3200" b="1" kern="0">
                <a:solidFill>
                  <a:srgbClr val="142DAC"/>
                </a:solidFill>
                <a:latin typeface="Preeti" pitchFamily="2" charset="0"/>
              </a:rPr>
              <a:t>जनगणना सञ्चालनको लागि कानुनी तथा नीतिगत प्रावधान </a:t>
            </a:r>
            <a:r>
              <a:rPr lang="en-US" sz="3200" b="1" kern="0">
                <a:solidFill>
                  <a:srgbClr val="142DAC"/>
                </a:solidFill>
                <a:latin typeface="Times New Roman" panose="02020603050405020304" pitchFamily="18" charset="0"/>
                <a:cs typeface="Times New Roman" panose="02020603050405020304" pitchFamily="18" charset="0"/>
              </a:rPr>
              <a:t>(</a:t>
            </a:r>
            <a:r>
              <a:rPr lang="ne-NP" sz="3200" b="1" kern="0">
                <a:solidFill>
                  <a:srgbClr val="142DAC"/>
                </a:solidFill>
                <a:latin typeface="Times New Roman" panose="02020603050405020304" pitchFamily="18" charset="0"/>
                <a:cs typeface="Times New Roman" panose="02020603050405020304" pitchFamily="18" charset="0"/>
              </a:rPr>
              <a:t>४</a:t>
            </a:r>
            <a:r>
              <a:rPr lang="en-US" sz="3200" b="1" kern="0">
                <a:solidFill>
                  <a:srgbClr val="142DAC"/>
                </a:solidFill>
                <a:latin typeface="Times New Roman" panose="02020603050405020304" pitchFamily="18" charset="0"/>
                <a:cs typeface="Times New Roman" panose="02020603050405020304" pitchFamily="18" charset="0"/>
              </a:rPr>
              <a:t>/</a:t>
            </a:r>
            <a:r>
              <a:rPr lang="ne-NP" sz="3200" b="1" kern="0">
                <a:solidFill>
                  <a:srgbClr val="142DAC"/>
                </a:solidFill>
                <a:latin typeface="Times New Roman" panose="02020603050405020304" pitchFamily="18" charset="0"/>
                <a:cs typeface="Times New Roman" panose="02020603050405020304" pitchFamily="18" charset="0"/>
              </a:rPr>
              <a:t>८</a:t>
            </a:r>
            <a:r>
              <a:rPr lang="en-US" sz="3200" b="1" kern="0">
                <a:solidFill>
                  <a:srgbClr val="142DAC"/>
                </a:solidFill>
                <a:latin typeface="Times New Roman" panose="02020603050405020304" pitchFamily="18" charset="0"/>
                <a:cs typeface="Times New Roman" panose="02020603050405020304" pitchFamily="18" charset="0"/>
              </a:rPr>
              <a:t>)</a:t>
            </a:r>
            <a:endParaRPr lang="en-US" sz="3200" b="1" kern="0" dirty="0">
              <a:solidFill>
                <a:srgbClr val="142DAC"/>
              </a:solidFill>
              <a:latin typeface="Preeti" pitchFamily="2" charset="0"/>
            </a:endParaRPr>
          </a:p>
        </p:txBody>
      </p:sp>
      <p:sp>
        <p:nvSpPr>
          <p:cNvPr id="5" name="Content Placeholder 1">
            <a:extLst>
              <a:ext uri="{FF2B5EF4-FFF2-40B4-BE49-F238E27FC236}">
                <a16:creationId xmlns:a16="http://schemas.microsoft.com/office/drawing/2014/main" id="{DE3E1C02-C86E-4D87-B6D9-3967F6AE4A4E}"/>
              </a:ext>
            </a:extLst>
          </p:cNvPr>
          <p:cNvSpPr txBox="1">
            <a:spLocks/>
          </p:cNvSpPr>
          <p:nvPr/>
        </p:nvSpPr>
        <p:spPr bwMode="auto">
          <a:xfrm>
            <a:off x="132734" y="1618966"/>
            <a:ext cx="11906866" cy="5072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lvl="0" eaLnBrk="1" hangingPunct="1">
              <a:lnSpc>
                <a:spcPts val="3400"/>
              </a:lnSpc>
              <a:buClr>
                <a:srgbClr val="2DA2BF"/>
              </a:buClr>
              <a:buNone/>
            </a:pPr>
            <a:r>
              <a:rPr lang="ne-NP" altLang="en-US" sz="2400" b="1">
                <a:solidFill>
                  <a:srgbClr val="142DAC"/>
                </a:solidFill>
                <a:latin typeface="Preeti" pitchFamily="2" charset="0"/>
                <a:cs typeface="Kalimati" panose="00000400000000000000" pitchFamily="2"/>
              </a:rPr>
              <a:t>सुपरिवेक्षक</a:t>
            </a:r>
          </a:p>
          <a:p>
            <a:pPr marL="973138" lvl="0" indent="-863600" eaLnBrk="1" hangingPunct="1">
              <a:lnSpc>
                <a:spcPts val="3400"/>
              </a:lnSpc>
              <a:buClr>
                <a:srgbClr val="2DA2BF"/>
              </a:buClr>
              <a:buNone/>
            </a:pPr>
            <a:r>
              <a:rPr lang="ne-NP" altLang="en-US" sz="2000">
                <a:latin typeface="Preeti" pitchFamily="2" charset="0"/>
                <a:cs typeface="Kalimati" panose="00000400000000000000" pitchFamily="2"/>
              </a:rPr>
              <a:t>(क) 	आफूलाई खटाइएको स्थानमा गई घरपरिवार सूचीकरण लगत फाराम तथा सामुदायिक प्रश्नावली लगायत अन्य </a:t>
            </a:r>
            <a:r>
              <a:rPr lang="en-US" altLang="en-US" sz="2000">
                <a:latin typeface="Preeti" pitchFamily="2" charset="0"/>
                <a:cs typeface="Kalimati" panose="00000400000000000000" pitchFamily="2"/>
              </a:rPr>
              <a:t>   </a:t>
            </a:r>
            <a:r>
              <a:rPr lang="ne-NP" altLang="en-US" sz="2000">
                <a:latin typeface="Preeti" pitchFamily="2" charset="0"/>
                <a:cs typeface="Kalimati" panose="00000400000000000000" pitchFamily="2"/>
              </a:rPr>
              <a:t>तोकिएका फाराममा निर्दिष्ट विवरण सङ्कलन गर्ने,</a:t>
            </a:r>
          </a:p>
          <a:p>
            <a:pPr lvl="0" eaLnBrk="1" hangingPunct="1">
              <a:lnSpc>
                <a:spcPts val="3400"/>
              </a:lnSpc>
              <a:buClr>
                <a:srgbClr val="2DA2BF"/>
              </a:buClr>
              <a:buNone/>
            </a:pPr>
            <a:r>
              <a:rPr lang="ne-NP" altLang="en-US" sz="2000">
                <a:latin typeface="Preeti" pitchFamily="2" charset="0"/>
                <a:cs typeface="Kalimati" panose="00000400000000000000" pitchFamily="2"/>
              </a:rPr>
              <a:t>(ख) 	दैनिक कार्यतालिका बनाई गणकले गरेका कार्यको सुपरिवेक्षण गर्ने तथा  तथ्याङ्कको शुद्घता जाँच गर्ने,</a:t>
            </a:r>
          </a:p>
          <a:p>
            <a:pPr lvl="0" eaLnBrk="1" hangingPunct="1">
              <a:lnSpc>
                <a:spcPts val="3400"/>
              </a:lnSpc>
              <a:buClr>
                <a:srgbClr val="2DA2BF"/>
              </a:buClr>
              <a:buNone/>
            </a:pPr>
            <a:r>
              <a:rPr lang="ne-NP" altLang="en-US" sz="2000">
                <a:latin typeface="Preeti" pitchFamily="2" charset="0"/>
                <a:cs typeface="Kalimati" panose="00000400000000000000" pitchFamily="2"/>
              </a:rPr>
              <a:t>(ग) 	गणकहरूको तालिम, स्थलगत कार्य विभाजन र गणना क्षेत्र नक्साको प्रयोगमा सहयोग गर्ने,</a:t>
            </a:r>
          </a:p>
          <a:p>
            <a:pPr lvl="0" eaLnBrk="1" hangingPunct="1">
              <a:lnSpc>
                <a:spcPts val="3400"/>
              </a:lnSpc>
              <a:buClr>
                <a:srgbClr val="2DA2BF"/>
              </a:buClr>
              <a:buNone/>
            </a:pPr>
            <a:r>
              <a:rPr lang="ne-NP" altLang="en-US" sz="2000">
                <a:latin typeface="Preeti" pitchFamily="2" charset="0"/>
                <a:cs typeface="Kalimati" panose="00000400000000000000" pitchFamily="2"/>
              </a:rPr>
              <a:t>(घ)	सङ्कलित विवरणको सूचना नियमित रूपमा सम्बन्धित जनगणना कार्यालयमा जानकारी गराउने, </a:t>
            </a:r>
          </a:p>
          <a:p>
            <a:pPr marL="914400" lvl="0" indent="-804863" eaLnBrk="1" hangingPunct="1">
              <a:lnSpc>
                <a:spcPts val="3400"/>
              </a:lnSpc>
              <a:buClr>
                <a:srgbClr val="2DA2BF"/>
              </a:buClr>
              <a:buNone/>
            </a:pPr>
            <a:r>
              <a:rPr lang="ne-NP" altLang="en-US" sz="2000">
                <a:latin typeface="Preeti" pitchFamily="2" charset="0"/>
                <a:cs typeface="Kalimati" panose="00000400000000000000" pitchFamily="2"/>
              </a:rPr>
              <a:t>(ङ) 	मुख्य गणना प्रयोजनको लागि सङ्कलित सूचीकरण लगत फारामको प्रतिलिपि तयार गरी गणकलाई उपलब्ध गराउने,</a:t>
            </a:r>
          </a:p>
          <a:p>
            <a:pPr lvl="0" eaLnBrk="1" hangingPunct="1">
              <a:lnSpc>
                <a:spcPts val="3400"/>
              </a:lnSpc>
              <a:buClr>
                <a:srgbClr val="2DA2BF"/>
              </a:buClr>
              <a:buNone/>
            </a:pPr>
            <a:r>
              <a:rPr lang="ne-NP" altLang="en-US" sz="2000">
                <a:latin typeface="Preeti" pitchFamily="2" charset="0"/>
                <a:cs typeface="Kalimati" panose="00000400000000000000" pitchFamily="2"/>
              </a:rPr>
              <a:t>(च)	विभागले स्वीकृत गरी उपलब्ध गराएको तथ्याङ्क सङ्कलन पुस्तिका बमोजिम निष्पक्ष भई कार्य गर्ने,</a:t>
            </a:r>
          </a:p>
          <a:p>
            <a:pPr lvl="0" eaLnBrk="1" hangingPunct="1">
              <a:lnSpc>
                <a:spcPts val="3400"/>
              </a:lnSpc>
              <a:buClr>
                <a:srgbClr val="2DA2BF"/>
              </a:buClr>
              <a:buNone/>
            </a:pPr>
            <a:r>
              <a:rPr lang="ne-NP" altLang="en-US" sz="2000">
                <a:latin typeface="Preeti" pitchFamily="2" charset="0"/>
                <a:cs typeface="Kalimati" panose="00000400000000000000" pitchFamily="2"/>
              </a:rPr>
              <a:t>(छ)	जनगणना अधिकारीले तोकेका अन्य कार्य गर्ने ।</a:t>
            </a:r>
          </a:p>
        </p:txBody>
      </p:sp>
    </p:spTree>
    <p:extLst>
      <p:ext uri="{BB962C8B-B14F-4D97-AF65-F5344CB8AC3E}">
        <p14:creationId xmlns:p14="http://schemas.microsoft.com/office/powerpoint/2010/main" val="30343134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736" y="1021244"/>
            <a:ext cx="11782174" cy="488901"/>
          </a:xfrm>
        </p:spPr>
        <p:txBody>
          <a:bodyPr>
            <a:noAutofit/>
          </a:bodyPr>
          <a:lstStyle/>
          <a:p>
            <a:pPr algn="l"/>
            <a:r>
              <a:rPr lang="ne-NP" sz="3200" b="1" kern="0">
                <a:solidFill>
                  <a:srgbClr val="142DAC"/>
                </a:solidFill>
                <a:latin typeface="Preeti" pitchFamily="2" charset="0"/>
              </a:rPr>
              <a:t>जनगणना सञ्चालनको लागि कानुनी तथा नीतिगत प्रावधान </a:t>
            </a:r>
            <a:r>
              <a:rPr lang="en-US" sz="3200" b="1" kern="0">
                <a:solidFill>
                  <a:srgbClr val="142DAC"/>
                </a:solidFill>
                <a:latin typeface="Times New Roman" panose="02020603050405020304" pitchFamily="18" charset="0"/>
                <a:cs typeface="Times New Roman" panose="02020603050405020304" pitchFamily="18" charset="0"/>
              </a:rPr>
              <a:t>(</a:t>
            </a:r>
            <a:r>
              <a:rPr lang="ne-NP" sz="3200" b="1" kern="0">
                <a:solidFill>
                  <a:srgbClr val="142DAC"/>
                </a:solidFill>
                <a:latin typeface="Times New Roman" panose="02020603050405020304" pitchFamily="18" charset="0"/>
                <a:cs typeface="Times New Roman" panose="02020603050405020304" pitchFamily="18" charset="0"/>
              </a:rPr>
              <a:t>५</a:t>
            </a:r>
            <a:r>
              <a:rPr lang="en-US" sz="3200" b="1" kern="0">
                <a:solidFill>
                  <a:srgbClr val="142DAC"/>
                </a:solidFill>
                <a:latin typeface="Times New Roman" panose="02020603050405020304" pitchFamily="18" charset="0"/>
                <a:cs typeface="Times New Roman" panose="02020603050405020304" pitchFamily="18" charset="0"/>
              </a:rPr>
              <a:t>/</a:t>
            </a:r>
            <a:r>
              <a:rPr lang="ne-NP" sz="3200" b="1" kern="0">
                <a:solidFill>
                  <a:srgbClr val="142DAC"/>
                </a:solidFill>
                <a:latin typeface="Times New Roman" panose="02020603050405020304" pitchFamily="18" charset="0"/>
                <a:cs typeface="Times New Roman" panose="02020603050405020304" pitchFamily="18" charset="0"/>
              </a:rPr>
              <a:t>८</a:t>
            </a:r>
            <a:r>
              <a:rPr lang="en-US" sz="3200" b="1" kern="0">
                <a:solidFill>
                  <a:srgbClr val="142DAC"/>
                </a:solidFill>
                <a:latin typeface="Times New Roman" panose="02020603050405020304" pitchFamily="18" charset="0"/>
                <a:cs typeface="Times New Roman" panose="02020603050405020304" pitchFamily="18" charset="0"/>
              </a:rPr>
              <a:t>)</a:t>
            </a:r>
            <a:endParaRPr lang="en-US" sz="3200" b="1" kern="0" dirty="0">
              <a:solidFill>
                <a:srgbClr val="142DAC"/>
              </a:solidFill>
              <a:latin typeface="Preeti" pitchFamily="2" charset="0"/>
            </a:endParaRPr>
          </a:p>
        </p:txBody>
      </p:sp>
      <p:sp>
        <p:nvSpPr>
          <p:cNvPr id="5" name="Content Placeholder 1">
            <a:extLst>
              <a:ext uri="{FF2B5EF4-FFF2-40B4-BE49-F238E27FC236}">
                <a16:creationId xmlns:a16="http://schemas.microsoft.com/office/drawing/2014/main" id="{DE3E1C02-C86E-4D87-B6D9-3967F6AE4A4E}"/>
              </a:ext>
            </a:extLst>
          </p:cNvPr>
          <p:cNvSpPr txBox="1">
            <a:spLocks/>
          </p:cNvSpPr>
          <p:nvPr/>
        </p:nvSpPr>
        <p:spPr bwMode="auto">
          <a:xfrm>
            <a:off x="132734" y="1526056"/>
            <a:ext cx="11906866" cy="5072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lvl="0" eaLnBrk="1" hangingPunct="1">
              <a:lnSpc>
                <a:spcPct val="130000"/>
              </a:lnSpc>
              <a:buClr>
                <a:srgbClr val="2DA2BF"/>
              </a:buClr>
              <a:buNone/>
            </a:pPr>
            <a:r>
              <a:rPr lang="ne-NP" altLang="en-US" sz="2400" b="1">
                <a:solidFill>
                  <a:srgbClr val="142DAC"/>
                </a:solidFill>
                <a:latin typeface="Preeti" pitchFamily="2" charset="0"/>
                <a:cs typeface="Kalimati" panose="00000400000000000000" pitchFamily="2"/>
              </a:rPr>
              <a:t>राष्ट्रिय जनगणनामा खटिएका गणक तथा सुपरिवेक्षकले पालना गर्नु पर्ने पेशागत आचरण</a:t>
            </a:r>
          </a:p>
          <a:p>
            <a:pPr marL="1588" lvl="0" indent="-1588" eaLnBrk="1" hangingPunct="1">
              <a:lnSpc>
                <a:spcPct val="130000"/>
              </a:lnSpc>
              <a:buClr>
                <a:srgbClr val="2DA2BF"/>
              </a:buClr>
              <a:buNone/>
            </a:pPr>
            <a:r>
              <a:rPr lang="ne-NP" altLang="en-US" sz="2000" u="sng">
                <a:latin typeface="Preeti" pitchFamily="2" charset="0"/>
                <a:cs typeface="Kalimati" panose="00000400000000000000" pitchFamily="2"/>
              </a:rPr>
              <a:t>राष्ट्रिय जनगणना कार्यमा खटिने कर्मचारी वा गणक वा सुपरिवेक्षकका रूपमा नियुक्त भएका</a:t>
            </a:r>
            <a:r>
              <a:rPr lang="en-US" altLang="en-US" sz="2000" u="sng">
                <a:latin typeface="Preeti" pitchFamily="2" charset="0"/>
                <a:cs typeface="Kalimati" panose="00000400000000000000" pitchFamily="2"/>
              </a:rPr>
              <a:t> </a:t>
            </a:r>
            <a:r>
              <a:rPr lang="ne-NP" altLang="en-US" sz="2000" u="sng">
                <a:latin typeface="Preeti" pitchFamily="2" charset="0"/>
                <a:cs typeface="Kalimati" panose="00000400000000000000" pitchFamily="2"/>
              </a:rPr>
              <a:t>व्यक्तिले निजामती सेवा ऐन, २०४९ र निजामती सेवा नियमावली, २०५० मा उल्लेखित आचरणहरूका अतिरिक्त देहायका पेशागत आचरण पालना गर्नु पर्नेछ – </a:t>
            </a:r>
          </a:p>
          <a:p>
            <a:pPr lvl="0" eaLnBrk="1" hangingPunct="1">
              <a:lnSpc>
                <a:spcPct val="130000"/>
              </a:lnSpc>
              <a:buClr>
                <a:srgbClr val="2DA2BF"/>
              </a:buClr>
              <a:buNone/>
            </a:pPr>
            <a:r>
              <a:rPr lang="ne-NP" altLang="en-US" sz="2000">
                <a:latin typeface="Preeti" pitchFamily="2" charset="0"/>
                <a:cs typeface="Kalimati" panose="00000400000000000000" pitchFamily="2"/>
              </a:rPr>
              <a:t>(क)	गलत तथ्याङ्क वा विवरण लिन कसैलाई प्रेरित गर्न, गराउन नहुने,</a:t>
            </a:r>
          </a:p>
          <a:p>
            <a:pPr marL="914400" lvl="0" indent="-804863" eaLnBrk="1" hangingPunct="1">
              <a:lnSpc>
                <a:spcPct val="130000"/>
              </a:lnSpc>
              <a:buClr>
                <a:srgbClr val="2DA2BF"/>
              </a:buClr>
              <a:buNone/>
            </a:pPr>
            <a:r>
              <a:rPr lang="ne-NP" altLang="en-US" sz="2000">
                <a:latin typeface="Preeti" pitchFamily="2" charset="0"/>
                <a:cs typeface="Kalimati" panose="00000400000000000000" pitchFamily="2"/>
              </a:rPr>
              <a:t>(ख)	उत्तरदाताको व्यक्तिगत विवरण अरू कसैलाई देखाउन वा भरिएका प्रश्नावलीको प्रतिलिपि बनाई कसैलाई उपलब्ध गर्न, गराउन नहुने,</a:t>
            </a:r>
          </a:p>
          <a:p>
            <a:pPr lvl="0" eaLnBrk="1" hangingPunct="1">
              <a:lnSpc>
                <a:spcPct val="130000"/>
              </a:lnSpc>
              <a:buClr>
                <a:srgbClr val="2DA2BF"/>
              </a:buClr>
              <a:buNone/>
            </a:pPr>
            <a:r>
              <a:rPr lang="ne-NP" altLang="en-US" sz="2000">
                <a:latin typeface="Preeti" pitchFamily="2" charset="0"/>
                <a:cs typeface="Kalimati" panose="00000400000000000000" pitchFamily="2"/>
              </a:rPr>
              <a:t>(ग)	तथ्याङ्क सङ्कलन, प्रशोधन, विश्लेषण, भण्डारण र प्रकाशन प्रक्रियालाई दुरूपयोग गर्न, गराउन नहुने,</a:t>
            </a:r>
          </a:p>
          <a:p>
            <a:pPr lvl="0" eaLnBrk="1" hangingPunct="1">
              <a:lnSpc>
                <a:spcPct val="130000"/>
              </a:lnSpc>
              <a:buClr>
                <a:srgbClr val="2DA2BF"/>
              </a:buClr>
              <a:buNone/>
            </a:pPr>
            <a:r>
              <a:rPr lang="ne-NP" altLang="en-US" sz="2000">
                <a:latin typeface="Preeti" pitchFamily="2" charset="0"/>
                <a:cs typeface="Kalimati" panose="00000400000000000000" pitchFamily="2"/>
              </a:rPr>
              <a:t>(घ)	जनगणना कार्यालयको रकम मास्न खान नहुने,</a:t>
            </a:r>
          </a:p>
          <a:p>
            <a:pPr lvl="0" eaLnBrk="1" hangingPunct="1">
              <a:lnSpc>
                <a:spcPct val="130000"/>
              </a:lnSpc>
              <a:buClr>
                <a:srgbClr val="2DA2BF"/>
              </a:buClr>
              <a:buNone/>
            </a:pPr>
            <a:r>
              <a:rPr lang="ne-NP" altLang="en-US" sz="2000">
                <a:latin typeface="Preeti" pitchFamily="2" charset="0"/>
                <a:cs typeface="Kalimati" panose="00000400000000000000" pitchFamily="2"/>
              </a:rPr>
              <a:t>(ङ)	जनगणना कार्यालयले उपलब्ध गराएको परिचयपत्र अनिवार्यरूपमा लगाउनु पर्ने, </a:t>
            </a:r>
          </a:p>
          <a:p>
            <a:pPr marL="855663" lvl="0" indent="-746125" eaLnBrk="1" hangingPunct="1">
              <a:lnSpc>
                <a:spcPct val="130000"/>
              </a:lnSpc>
              <a:buClr>
                <a:srgbClr val="2DA2BF"/>
              </a:buClr>
              <a:buNone/>
            </a:pPr>
            <a:r>
              <a:rPr lang="ne-NP" altLang="en-US" sz="2000">
                <a:latin typeface="Preeti" pitchFamily="2" charset="0"/>
                <a:cs typeface="Kalimati" panose="00000400000000000000" pitchFamily="2"/>
              </a:rPr>
              <a:t>(च)	उत्तरदाता र आम व्यक्तिसँग सम्मानजनक व्यवहार गर्नु पर्ने, एक अर्काप्रति सौहार्दपूर्ण र शिष्टतापूर्वक बोल्ने जस्ता अनुशासनका नियम पालना गर्नु पर्ने, </a:t>
            </a:r>
          </a:p>
        </p:txBody>
      </p:sp>
    </p:spTree>
    <p:extLst>
      <p:ext uri="{BB962C8B-B14F-4D97-AF65-F5344CB8AC3E}">
        <p14:creationId xmlns:p14="http://schemas.microsoft.com/office/powerpoint/2010/main" val="13459152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736" y="1021244"/>
            <a:ext cx="11782174" cy="488901"/>
          </a:xfrm>
        </p:spPr>
        <p:txBody>
          <a:bodyPr>
            <a:noAutofit/>
          </a:bodyPr>
          <a:lstStyle/>
          <a:p>
            <a:pPr algn="l"/>
            <a:r>
              <a:rPr lang="ne-NP" sz="3200" b="1" kern="0">
                <a:solidFill>
                  <a:srgbClr val="142DAC"/>
                </a:solidFill>
                <a:latin typeface="Preeti" pitchFamily="2" charset="0"/>
                <a:cs typeface="Kalimati" panose="00000400000000000000" pitchFamily="2"/>
              </a:rPr>
              <a:t>जनगणना सञ्चालनको लागि कानुनी तथा नीतिगत प्रावधान </a:t>
            </a:r>
            <a:r>
              <a:rPr lang="en-US" sz="3200" b="1" kern="0">
                <a:solidFill>
                  <a:srgbClr val="142DAC"/>
                </a:solidFill>
                <a:latin typeface="Times New Roman" panose="02020603050405020304" pitchFamily="18" charset="0"/>
                <a:cs typeface="Times New Roman" panose="02020603050405020304" pitchFamily="18" charset="0"/>
              </a:rPr>
              <a:t>(</a:t>
            </a:r>
            <a:r>
              <a:rPr lang="ne-NP" sz="3200" b="1" kern="0">
                <a:solidFill>
                  <a:srgbClr val="142DAC"/>
                </a:solidFill>
                <a:latin typeface="Times New Roman" panose="02020603050405020304" pitchFamily="18" charset="0"/>
                <a:cs typeface="Times New Roman" panose="02020603050405020304" pitchFamily="18" charset="0"/>
              </a:rPr>
              <a:t>६</a:t>
            </a:r>
            <a:r>
              <a:rPr lang="en-US" sz="3200" b="1" kern="0">
                <a:solidFill>
                  <a:srgbClr val="142DAC"/>
                </a:solidFill>
                <a:latin typeface="Times New Roman" panose="02020603050405020304" pitchFamily="18" charset="0"/>
                <a:cs typeface="Times New Roman" panose="02020603050405020304" pitchFamily="18" charset="0"/>
              </a:rPr>
              <a:t>/</a:t>
            </a:r>
            <a:r>
              <a:rPr lang="ne-NP" sz="3200" b="1" kern="0">
                <a:solidFill>
                  <a:srgbClr val="142DAC"/>
                </a:solidFill>
                <a:latin typeface="Times New Roman" panose="02020603050405020304" pitchFamily="18" charset="0"/>
                <a:cs typeface="Times New Roman" panose="02020603050405020304" pitchFamily="18" charset="0"/>
              </a:rPr>
              <a:t>८</a:t>
            </a:r>
            <a:r>
              <a:rPr lang="en-US" sz="3200" b="1" kern="0">
                <a:solidFill>
                  <a:srgbClr val="142DAC"/>
                </a:solidFill>
                <a:latin typeface="Times New Roman" panose="02020603050405020304" pitchFamily="18" charset="0"/>
                <a:cs typeface="Times New Roman" panose="02020603050405020304" pitchFamily="18" charset="0"/>
              </a:rPr>
              <a:t>)</a:t>
            </a:r>
            <a:endParaRPr lang="en-US" sz="3200" b="1" kern="0" dirty="0">
              <a:solidFill>
                <a:srgbClr val="142DAC"/>
              </a:solidFill>
              <a:latin typeface="Preeti" pitchFamily="2" charset="0"/>
              <a:cs typeface="Kalimati" panose="00000400000000000000" pitchFamily="2"/>
            </a:endParaRPr>
          </a:p>
        </p:txBody>
      </p:sp>
      <p:sp>
        <p:nvSpPr>
          <p:cNvPr id="5" name="Content Placeholder 1">
            <a:extLst>
              <a:ext uri="{FF2B5EF4-FFF2-40B4-BE49-F238E27FC236}">
                <a16:creationId xmlns:a16="http://schemas.microsoft.com/office/drawing/2014/main" id="{DE3E1C02-C86E-4D87-B6D9-3967F6AE4A4E}"/>
              </a:ext>
            </a:extLst>
          </p:cNvPr>
          <p:cNvSpPr txBox="1">
            <a:spLocks/>
          </p:cNvSpPr>
          <p:nvPr/>
        </p:nvSpPr>
        <p:spPr bwMode="auto">
          <a:xfrm>
            <a:off x="132734" y="1618966"/>
            <a:ext cx="11906866" cy="5072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lvl="0" eaLnBrk="1" hangingPunct="1">
              <a:lnSpc>
                <a:spcPct val="130000"/>
              </a:lnSpc>
              <a:buClr>
                <a:srgbClr val="2DA2BF"/>
              </a:buClr>
              <a:buNone/>
            </a:pPr>
            <a:r>
              <a:rPr lang="ne-NP" altLang="en-US" sz="2000" b="1">
                <a:solidFill>
                  <a:srgbClr val="142DAC"/>
                </a:solidFill>
                <a:latin typeface="Preeti" pitchFamily="2" charset="0"/>
                <a:cs typeface="Kalimati" panose="00000400000000000000" pitchFamily="2"/>
              </a:rPr>
              <a:t>राष्ट्रिय जनगणनामा खटिएका गणक तथा सुपरिवेक्षकले पालना गर्नु पर्ने पेशागत आचरण</a:t>
            </a:r>
          </a:p>
          <a:p>
            <a:pPr lvl="0" eaLnBrk="1" hangingPunct="1">
              <a:lnSpc>
                <a:spcPct val="130000"/>
              </a:lnSpc>
              <a:buClr>
                <a:srgbClr val="2DA2BF"/>
              </a:buClr>
              <a:buNone/>
            </a:pPr>
            <a:r>
              <a:rPr lang="ne-NP" altLang="en-US" sz="2000">
                <a:latin typeface="Preeti" pitchFamily="2" charset="0"/>
                <a:cs typeface="Kalimati" panose="00000400000000000000" pitchFamily="2"/>
              </a:rPr>
              <a:t>(छ)	आफ्नो जिम्मेवारी अन्तर्गतको कार्य सम्पन्न गर्न नसक्ने भए सोको जानकारी गराउनुपर्ने,</a:t>
            </a:r>
          </a:p>
          <a:p>
            <a:pPr lvl="0" eaLnBrk="1" hangingPunct="1">
              <a:lnSpc>
                <a:spcPct val="130000"/>
              </a:lnSpc>
              <a:buClr>
                <a:srgbClr val="2DA2BF"/>
              </a:buClr>
              <a:buNone/>
            </a:pPr>
            <a:r>
              <a:rPr lang="ne-NP" altLang="en-US" sz="2000">
                <a:latin typeface="Preeti" pitchFamily="2" charset="0"/>
                <a:cs typeface="Kalimati" panose="00000400000000000000" pitchFamily="2"/>
              </a:rPr>
              <a:t>(ज)	अनधिकृत व्यक्तिलाई काम जिम्मा लगाउन नहुने,</a:t>
            </a:r>
          </a:p>
          <a:p>
            <a:pPr marL="855663" lvl="0" indent="-746125" eaLnBrk="1" hangingPunct="1">
              <a:lnSpc>
                <a:spcPct val="130000"/>
              </a:lnSpc>
              <a:buClr>
                <a:srgbClr val="2DA2BF"/>
              </a:buClr>
              <a:buNone/>
            </a:pPr>
            <a:r>
              <a:rPr lang="ne-NP" altLang="en-US" sz="2000">
                <a:latin typeface="Preeti" pitchFamily="2" charset="0"/>
                <a:cs typeface="Kalimati" panose="00000400000000000000" pitchFamily="2"/>
              </a:rPr>
              <a:t>(झ)	राष्ट्रिय जनगणनाको प्रचार प्रसार तथा पैरवी बाहेक गलत मनसाय राखी उत्तरदातालाई प्रभाव पर्ने किसिमले सञ्चारका माध्यम, सभा, सम्मेलन जस्ता कुनै पनि माध्यमबाट प्रचार प्रसार गर्न नहुने,</a:t>
            </a:r>
          </a:p>
          <a:p>
            <a:pPr marL="914400" lvl="0" indent="-804863" eaLnBrk="1" hangingPunct="1">
              <a:lnSpc>
                <a:spcPct val="130000"/>
              </a:lnSpc>
              <a:buClr>
                <a:srgbClr val="2DA2BF"/>
              </a:buClr>
              <a:buNone/>
            </a:pPr>
            <a:r>
              <a:rPr lang="ne-NP" altLang="en-US" sz="2000">
                <a:latin typeface="Preeti" pitchFamily="2" charset="0"/>
                <a:cs typeface="Kalimati" panose="00000400000000000000" pitchFamily="2"/>
              </a:rPr>
              <a:t>(ञ)	हरेक उत्तरदातासमक्ष आफैं पुग्नुपर्ने तथा कुनै एक स्थानमा उत्तरदातालाई बोलाई वा जम्मा गरी तथ्याङ्क सङ्कलन कार्य गर्नु वा गराउनु नहुने, </a:t>
            </a:r>
          </a:p>
          <a:p>
            <a:pPr lvl="0" eaLnBrk="1" hangingPunct="1">
              <a:lnSpc>
                <a:spcPct val="130000"/>
              </a:lnSpc>
              <a:buClr>
                <a:srgbClr val="2DA2BF"/>
              </a:buClr>
              <a:buNone/>
            </a:pPr>
            <a:r>
              <a:rPr lang="ne-NP" altLang="en-US" sz="2000">
                <a:latin typeface="Preeti" pitchFamily="2" charset="0"/>
                <a:cs typeface="Kalimati" panose="00000400000000000000" pitchFamily="2"/>
              </a:rPr>
              <a:t>(ट)	राष्ट्रिय जनगणना कार्यमा खटिएको अवधिभर अन्यत्र कुनै जिम्मेवारी लिई कार्य गर्र्न नहुने,</a:t>
            </a:r>
          </a:p>
          <a:p>
            <a:pPr lvl="0" eaLnBrk="1" hangingPunct="1">
              <a:lnSpc>
                <a:spcPct val="130000"/>
              </a:lnSpc>
              <a:buClr>
                <a:srgbClr val="2DA2BF"/>
              </a:buClr>
              <a:buNone/>
            </a:pPr>
            <a:r>
              <a:rPr lang="ne-NP" altLang="en-US" sz="2000">
                <a:latin typeface="Preeti" pitchFamily="2" charset="0"/>
                <a:cs typeface="Kalimati" panose="00000400000000000000" pitchFamily="2"/>
              </a:rPr>
              <a:t>(ठ)	कार्यालयको सरकारी कागजात, प्रश्नावली, सहयोगी पुस्तिका जस्ता कागजात च्यात्न वा नष्ट गर्न नहुने,</a:t>
            </a:r>
          </a:p>
          <a:p>
            <a:pPr marL="801688" lvl="0" indent="-692150" eaLnBrk="1" hangingPunct="1">
              <a:lnSpc>
                <a:spcPct val="130000"/>
              </a:lnSpc>
              <a:buClr>
                <a:srgbClr val="2DA2BF"/>
              </a:buClr>
              <a:buNone/>
            </a:pPr>
            <a:r>
              <a:rPr lang="ne-NP" altLang="en-US" sz="2000">
                <a:latin typeface="Preeti" pitchFamily="2" charset="0"/>
                <a:cs typeface="Kalimati" panose="00000400000000000000" pitchFamily="2"/>
              </a:rPr>
              <a:t>(ड)	बदनियतपूर्वक वा कुनै प्रलोभनमा परी वा जानाजानीे झुटो विवरण सङ्कलन गर्न र आफ्नो जिम्मेवारीको काममा हेलचेत्र्</a:t>
            </a:r>
            <a:r>
              <a:rPr lang="en-US" altLang="en-US" sz="2000">
                <a:latin typeface="Preeti" pitchFamily="2" charset="0"/>
                <a:cs typeface="Kalimati" panose="00000400000000000000" pitchFamily="2"/>
              </a:rPr>
              <a:t>m</a:t>
            </a:r>
            <a:r>
              <a:rPr lang="ne-NP" altLang="en-US" sz="2000">
                <a:latin typeface="Preeti" pitchFamily="2" charset="0"/>
                <a:cs typeface="Kalimati" panose="00000400000000000000" pitchFamily="2"/>
              </a:rPr>
              <a:t>याइँ गर्न नहुने ।</a:t>
            </a:r>
          </a:p>
        </p:txBody>
      </p:sp>
    </p:spTree>
    <p:extLst>
      <p:ext uri="{BB962C8B-B14F-4D97-AF65-F5344CB8AC3E}">
        <p14:creationId xmlns:p14="http://schemas.microsoft.com/office/powerpoint/2010/main" val="42817383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736" y="1021244"/>
            <a:ext cx="11782174" cy="488901"/>
          </a:xfrm>
        </p:spPr>
        <p:txBody>
          <a:bodyPr>
            <a:noAutofit/>
          </a:bodyPr>
          <a:lstStyle/>
          <a:p>
            <a:pPr algn="l"/>
            <a:r>
              <a:rPr lang="ne-NP" sz="3200" b="1" kern="0">
                <a:solidFill>
                  <a:srgbClr val="142DAC"/>
                </a:solidFill>
                <a:latin typeface="Preeti" pitchFamily="2" charset="0"/>
                <a:cs typeface="Kalimati" panose="00000400000000000000" pitchFamily="2"/>
              </a:rPr>
              <a:t>जनगणना सञ्चालनको लागि कानुनी तथा नीतिगत प्रावधान </a:t>
            </a:r>
            <a:r>
              <a:rPr lang="en-US" sz="3200" b="1" kern="0">
                <a:solidFill>
                  <a:srgbClr val="142DAC"/>
                </a:solidFill>
                <a:latin typeface="Times New Roman" panose="02020603050405020304" pitchFamily="18" charset="0"/>
                <a:cs typeface="Times New Roman" panose="02020603050405020304" pitchFamily="18" charset="0"/>
              </a:rPr>
              <a:t>(</a:t>
            </a:r>
            <a:r>
              <a:rPr lang="ne-NP" sz="3200" b="1" kern="0">
                <a:solidFill>
                  <a:srgbClr val="142DAC"/>
                </a:solidFill>
                <a:latin typeface="Times New Roman" panose="02020603050405020304" pitchFamily="18" charset="0"/>
                <a:cs typeface="Times New Roman" panose="02020603050405020304" pitchFamily="18" charset="0"/>
              </a:rPr>
              <a:t>७</a:t>
            </a:r>
            <a:r>
              <a:rPr lang="en-US" sz="3200" b="1" kern="0">
                <a:solidFill>
                  <a:srgbClr val="142DAC"/>
                </a:solidFill>
                <a:latin typeface="Times New Roman" panose="02020603050405020304" pitchFamily="18" charset="0"/>
                <a:cs typeface="Times New Roman" panose="02020603050405020304" pitchFamily="18" charset="0"/>
              </a:rPr>
              <a:t>/</a:t>
            </a:r>
            <a:r>
              <a:rPr lang="ne-NP" sz="3200" b="1" kern="0">
                <a:solidFill>
                  <a:srgbClr val="142DAC"/>
                </a:solidFill>
                <a:latin typeface="Times New Roman" panose="02020603050405020304" pitchFamily="18" charset="0"/>
                <a:cs typeface="Times New Roman" panose="02020603050405020304" pitchFamily="18" charset="0"/>
              </a:rPr>
              <a:t>८</a:t>
            </a:r>
            <a:r>
              <a:rPr lang="en-US" sz="3200" b="1" kern="0">
                <a:solidFill>
                  <a:srgbClr val="142DAC"/>
                </a:solidFill>
                <a:latin typeface="Times New Roman" panose="02020603050405020304" pitchFamily="18" charset="0"/>
                <a:cs typeface="Times New Roman" panose="02020603050405020304" pitchFamily="18" charset="0"/>
              </a:rPr>
              <a:t>)</a:t>
            </a:r>
            <a:endParaRPr lang="en-US" sz="3200" b="1" kern="0" dirty="0">
              <a:solidFill>
                <a:srgbClr val="142DAC"/>
              </a:solidFill>
              <a:latin typeface="Preeti" pitchFamily="2" charset="0"/>
              <a:cs typeface="Kalimati" panose="00000400000000000000" pitchFamily="2"/>
            </a:endParaRPr>
          </a:p>
        </p:txBody>
      </p:sp>
      <p:sp>
        <p:nvSpPr>
          <p:cNvPr id="5" name="Content Placeholder 1">
            <a:extLst>
              <a:ext uri="{FF2B5EF4-FFF2-40B4-BE49-F238E27FC236}">
                <a16:creationId xmlns:a16="http://schemas.microsoft.com/office/drawing/2014/main" id="{DE3E1C02-C86E-4D87-B6D9-3967F6AE4A4E}"/>
              </a:ext>
            </a:extLst>
          </p:cNvPr>
          <p:cNvSpPr txBox="1">
            <a:spLocks/>
          </p:cNvSpPr>
          <p:nvPr/>
        </p:nvSpPr>
        <p:spPr bwMode="auto">
          <a:xfrm>
            <a:off x="132734" y="1618966"/>
            <a:ext cx="11906866" cy="5072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lvl="0" eaLnBrk="1" hangingPunct="1">
              <a:lnSpc>
                <a:spcPct val="130000"/>
              </a:lnSpc>
              <a:buClr>
                <a:srgbClr val="2DA2BF"/>
              </a:buClr>
              <a:buNone/>
            </a:pPr>
            <a:r>
              <a:rPr lang="ne-NP" altLang="en-US" sz="2400" b="1" u="sng">
                <a:solidFill>
                  <a:srgbClr val="142DAC"/>
                </a:solidFill>
                <a:latin typeface="Preeti" pitchFamily="2" charset="0"/>
                <a:cs typeface="Kalimati" panose="00000400000000000000" pitchFamily="2"/>
              </a:rPr>
              <a:t>कारबाही र सजाय</a:t>
            </a:r>
          </a:p>
          <a:p>
            <a:pPr lvl="0" eaLnBrk="1" hangingPunct="1">
              <a:lnSpc>
                <a:spcPct val="130000"/>
              </a:lnSpc>
              <a:buClr>
                <a:srgbClr val="2DA2BF"/>
              </a:buClr>
              <a:buFont typeface="Wingdings" panose="05000000000000000000" pitchFamily="2" charset="2"/>
              <a:buChar char="Ø"/>
            </a:pPr>
            <a:r>
              <a:rPr lang="ne-NP" altLang="en-US" sz="2000" b="1">
                <a:solidFill>
                  <a:srgbClr val="142DAC"/>
                </a:solidFill>
                <a:latin typeface="Preeti" pitchFamily="2" charset="0"/>
                <a:cs typeface="Kalimati" panose="00000400000000000000" pitchFamily="2"/>
              </a:rPr>
              <a:t>नियुक्ति बदर हुनेः</a:t>
            </a:r>
            <a:r>
              <a:rPr lang="ne-NP" altLang="en-US" sz="2000">
                <a:solidFill>
                  <a:srgbClr val="142DAC"/>
                </a:solidFill>
                <a:latin typeface="Preeti" pitchFamily="2" charset="0"/>
                <a:cs typeface="Kalimati" panose="00000400000000000000" pitchFamily="2"/>
              </a:rPr>
              <a:t> </a:t>
            </a:r>
            <a:r>
              <a:rPr lang="ne-NP" altLang="en-US" sz="2000">
                <a:latin typeface="Preeti" pitchFamily="2" charset="0"/>
                <a:cs typeface="Kalimati" panose="00000400000000000000" pitchFamily="2"/>
              </a:rPr>
              <a:t>यस आदेश बमोजिम राष्ट्रिय जनगणना कार्यका लागि खटाइएका कर्मचारी वा नियुक्त भएका वा खटाइएका व्यक्तिले आचरण विपरीत कार्य गरेमा वा गराएमा जिल्ला जनगणना अधिकारीले कर्मचारीको हकमा राष्ट्रिय जनगणना सम्बन्धी जिम्मेवारीबाट हटाउन र करारमा नियुक्त भएका व्यक्तिको हकमा निजको नियुक्ति बदर गर्न सकिने व्यवस्था रहेको छ ।</a:t>
            </a:r>
            <a:endParaRPr lang="en-US" altLang="en-US" sz="2000">
              <a:latin typeface="Preeti" pitchFamily="2" charset="0"/>
              <a:cs typeface="Kalimati" panose="00000400000000000000" pitchFamily="2"/>
            </a:endParaRPr>
          </a:p>
          <a:p>
            <a:pPr lvl="0" eaLnBrk="1" hangingPunct="1">
              <a:lnSpc>
                <a:spcPct val="130000"/>
              </a:lnSpc>
              <a:buClr>
                <a:srgbClr val="2DA2BF"/>
              </a:buClr>
              <a:buFont typeface="Wingdings" panose="05000000000000000000" pitchFamily="2" charset="2"/>
              <a:buChar char="Ø"/>
            </a:pPr>
            <a:r>
              <a:rPr lang="ne-NP" altLang="en-US" sz="2000" b="1">
                <a:solidFill>
                  <a:srgbClr val="142DAC"/>
                </a:solidFill>
                <a:latin typeface="Preeti" pitchFamily="2" charset="0"/>
                <a:cs typeface="Kalimati" panose="00000400000000000000" pitchFamily="2"/>
              </a:rPr>
              <a:t>रकम दाखिला गर्नु पर्नेः</a:t>
            </a:r>
            <a:r>
              <a:rPr lang="ne-NP" altLang="en-US" sz="2000">
                <a:solidFill>
                  <a:srgbClr val="142DAC"/>
                </a:solidFill>
                <a:latin typeface="Preeti" pitchFamily="2" charset="0"/>
                <a:cs typeface="Kalimati" panose="00000400000000000000" pitchFamily="2"/>
              </a:rPr>
              <a:t> </a:t>
            </a:r>
            <a:r>
              <a:rPr lang="ne-NP" altLang="en-US" sz="2000">
                <a:latin typeface="Preeti" pitchFamily="2" charset="0"/>
                <a:cs typeface="Kalimati" panose="00000400000000000000" pitchFamily="2"/>
              </a:rPr>
              <a:t>यसरी हटाइएका वा नियुक्ति बदर भएका व्यक्तिले आफ्नो जिम्मामा रहेको सम्पूर्ण कागजात, सामग्री तथा पेश्की रकम जनगणना कार्यालयमा दाखिला गर्नु पर्नेछ । यसरी कारबाही भएमा जनगणना कार्यालयले सोको जानकारी निज कार्यरत निकाय र सोको माथिल्लो निकायलाई समेत दिनु पर्ने व्यवस्था रहेको छ ।</a:t>
            </a:r>
            <a:endParaRPr lang="en-US" altLang="en-US" sz="2000">
              <a:latin typeface="Preeti" pitchFamily="2" charset="0"/>
              <a:cs typeface="Kalimati" panose="00000400000000000000" pitchFamily="2"/>
            </a:endParaRPr>
          </a:p>
          <a:p>
            <a:pPr lvl="0" eaLnBrk="1" hangingPunct="1">
              <a:lnSpc>
                <a:spcPct val="130000"/>
              </a:lnSpc>
              <a:buClr>
                <a:srgbClr val="2DA2BF"/>
              </a:buClr>
              <a:buFont typeface="Wingdings" panose="05000000000000000000" pitchFamily="2" charset="2"/>
              <a:buChar char="Ø"/>
            </a:pPr>
            <a:r>
              <a:rPr lang="ne-NP" altLang="en-US" sz="2000" b="1">
                <a:solidFill>
                  <a:srgbClr val="142DAC"/>
                </a:solidFill>
                <a:latin typeface="Preeti" pitchFamily="2" charset="0"/>
                <a:cs typeface="Kalimati" panose="00000400000000000000" pitchFamily="2"/>
              </a:rPr>
              <a:t>थप सजायः </a:t>
            </a:r>
            <a:r>
              <a:rPr lang="ne-NP" altLang="en-US" sz="2000">
                <a:latin typeface="Preeti" pitchFamily="2" charset="0"/>
                <a:cs typeface="Kalimati" panose="00000400000000000000" pitchFamily="2"/>
              </a:rPr>
              <a:t>राष्ट्रिय जनगणनाको क्रममा कुनै कर्मचारी वा व्यक्तिले तथ्याङ्क सम्बन्धी प्रचलित कानूनको विपरीत हुने गरी कुनै कार्य गरेमा निजलाई कानून बमोजिमको सजाय समेत हुने व्यवस्था गरेको छ ।</a:t>
            </a:r>
          </a:p>
        </p:txBody>
      </p:sp>
    </p:spTree>
    <p:extLst>
      <p:ext uri="{BB962C8B-B14F-4D97-AF65-F5344CB8AC3E}">
        <p14:creationId xmlns:p14="http://schemas.microsoft.com/office/powerpoint/2010/main" val="2251426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barn(inVertical)">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arn(inVertical)">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barn(inVertical)">
                                      <p:cBhvr>
                                        <p:cTn id="1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736" y="1021244"/>
            <a:ext cx="11782174" cy="488901"/>
          </a:xfrm>
        </p:spPr>
        <p:txBody>
          <a:bodyPr>
            <a:noAutofit/>
          </a:bodyPr>
          <a:lstStyle/>
          <a:p>
            <a:pPr algn="l"/>
            <a:r>
              <a:rPr lang="ne-NP" sz="3200" b="1" kern="0">
                <a:solidFill>
                  <a:srgbClr val="142DAC"/>
                </a:solidFill>
                <a:latin typeface="Preeti" pitchFamily="2" charset="0"/>
              </a:rPr>
              <a:t>जनगणना सञ्चालनको लागि कानुनी तथा नीतिगत प्रावधान </a:t>
            </a:r>
            <a:r>
              <a:rPr lang="en-US" sz="3200" b="1" kern="0">
                <a:solidFill>
                  <a:srgbClr val="142DAC"/>
                </a:solidFill>
                <a:latin typeface="Times New Roman" panose="02020603050405020304" pitchFamily="18" charset="0"/>
                <a:cs typeface="Times New Roman" panose="02020603050405020304" pitchFamily="18" charset="0"/>
              </a:rPr>
              <a:t>(</a:t>
            </a:r>
            <a:r>
              <a:rPr lang="ne-NP" sz="3200" b="1" kern="0">
                <a:solidFill>
                  <a:srgbClr val="142DAC"/>
                </a:solidFill>
                <a:latin typeface="Times New Roman" panose="02020603050405020304" pitchFamily="18" charset="0"/>
                <a:cs typeface="Times New Roman" panose="02020603050405020304" pitchFamily="18" charset="0"/>
              </a:rPr>
              <a:t>८</a:t>
            </a:r>
            <a:r>
              <a:rPr lang="en-US" sz="3200" b="1" kern="0">
                <a:solidFill>
                  <a:srgbClr val="142DAC"/>
                </a:solidFill>
                <a:latin typeface="Times New Roman" panose="02020603050405020304" pitchFamily="18" charset="0"/>
                <a:cs typeface="Times New Roman" panose="02020603050405020304" pitchFamily="18" charset="0"/>
              </a:rPr>
              <a:t>/</a:t>
            </a:r>
            <a:r>
              <a:rPr lang="ne-NP" sz="3200" b="1" kern="0">
                <a:solidFill>
                  <a:srgbClr val="142DAC"/>
                </a:solidFill>
                <a:latin typeface="Times New Roman" panose="02020603050405020304" pitchFamily="18" charset="0"/>
                <a:cs typeface="Times New Roman" panose="02020603050405020304" pitchFamily="18" charset="0"/>
              </a:rPr>
              <a:t>८</a:t>
            </a:r>
            <a:r>
              <a:rPr lang="en-US" sz="3200" b="1" kern="0">
                <a:solidFill>
                  <a:srgbClr val="142DAC"/>
                </a:solidFill>
                <a:latin typeface="Times New Roman" panose="02020603050405020304" pitchFamily="18" charset="0"/>
                <a:cs typeface="Times New Roman" panose="02020603050405020304" pitchFamily="18" charset="0"/>
              </a:rPr>
              <a:t>)</a:t>
            </a:r>
            <a:endParaRPr lang="en-US" sz="3200" b="1" kern="0" dirty="0">
              <a:solidFill>
                <a:srgbClr val="142DAC"/>
              </a:solidFill>
              <a:latin typeface="Preeti" pitchFamily="2" charset="0"/>
            </a:endParaRPr>
          </a:p>
        </p:txBody>
      </p:sp>
      <p:sp>
        <p:nvSpPr>
          <p:cNvPr id="5" name="Content Placeholder 1">
            <a:extLst>
              <a:ext uri="{FF2B5EF4-FFF2-40B4-BE49-F238E27FC236}">
                <a16:creationId xmlns:a16="http://schemas.microsoft.com/office/drawing/2014/main" id="{DE3E1C02-C86E-4D87-B6D9-3967F6AE4A4E}"/>
              </a:ext>
            </a:extLst>
          </p:cNvPr>
          <p:cNvSpPr txBox="1">
            <a:spLocks/>
          </p:cNvSpPr>
          <p:nvPr/>
        </p:nvSpPr>
        <p:spPr bwMode="auto">
          <a:xfrm>
            <a:off x="132734" y="1618966"/>
            <a:ext cx="11906866" cy="5072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lvl="0" eaLnBrk="1" hangingPunct="1">
              <a:lnSpc>
                <a:spcPct val="150000"/>
              </a:lnSpc>
              <a:buClr>
                <a:srgbClr val="2DA2BF"/>
              </a:buClr>
              <a:buNone/>
            </a:pPr>
            <a:r>
              <a:rPr lang="ne-NP" altLang="en-US" sz="2800" b="1" u="sng">
                <a:solidFill>
                  <a:srgbClr val="142DAC"/>
                </a:solidFill>
                <a:latin typeface="Preeti" pitchFamily="2" charset="0"/>
                <a:cs typeface="Kalimati" panose="00000400000000000000" pitchFamily="2"/>
              </a:rPr>
              <a:t>सेवा सुविधा</a:t>
            </a:r>
          </a:p>
          <a:p>
            <a:pPr lvl="0" eaLnBrk="1" hangingPunct="1">
              <a:lnSpc>
                <a:spcPct val="150000"/>
              </a:lnSpc>
              <a:buClr>
                <a:srgbClr val="2DA2BF"/>
              </a:buClr>
              <a:buFont typeface="Wingdings" panose="05000000000000000000" pitchFamily="2" charset="2"/>
              <a:buChar char="Ø"/>
            </a:pPr>
            <a:r>
              <a:rPr lang="ne-NP" altLang="en-US" sz="2400" b="1">
                <a:solidFill>
                  <a:srgbClr val="142DAC"/>
                </a:solidFill>
                <a:latin typeface="Preeti" pitchFamily="2" charset="0"/>
                <a:cs typeface="Kalimati" panose="00000400000000000000" pitchFamily="2"/>
              </a:rPr>
              <a:t>तलब भत्ताः</a:t>
            </a:r>
            <a:r>
              <a:rPr lang="ne-NP" altLang="en-US" sz="2400">
                <a:latin typeface="Preeti" pitchFamily="2" charset="0"/>
                <a:cs typeface="Kalimati" panose="00000400000000000000" pitchFamily="2"/>
              </a:rPr>
              <a:t> राष्ट्रिय जनगणना कार्यमा खटिएका गणक तथा सुपरिवेक्षक र काजमा रहेका तथा करारमा लिईएका कर्मचारीले नेपाल सरकारबाट तोकिए बमोजिमको रकम भत्ता तथा अन्य सुविधा पाउने छन् । उक्त सुविधा सम्बन्धित कर्मचारीको बैङ्क खातामा जम्मा हुने व्यवस्था गरिनेछ ।</a:t>
            </a:r>
            <a:endParaRPr lang="en-US" altLang="en-US" sz="2400">
              <a:latin typeface="Preeti" pitchFamily="2" charset="0"/>
              <a:cs typeface="Kalimati" panose="00000400000000000000" pitchFamily="2"/>
            </a:endParaRPr>
          </a:p>
          <a:p>
            <a:pPr lvl="0" eaLnBrk="1" hangingPunct="1">
              <a:lnSpc>
                <a:spcPct val="150000"/>
              </a:lnSpc>
              <a:buClr>
                <a:srgbClr val="2DA2BF"/>
              </a:buClr>
              <a:buFont typeface="Wingdings" panose="05000000000000000000" pitchFamily="2" charset="2"/>
              <a:buChar char="Ø"/>
            </a:pPr>
            <a:r>
              <a:rPr lang="ne-NP" altLang="en-US" sz="2400" b="1">
                <a:solidFill>
                  <a:srgbClr val="142DAC"/>
                </a:solidFill>
                <a:latin typeface="Preeti" pitchFamily="2" charset="0"/>
                <a:cs typeface="Kalimati" panose="00000400000000000000" pitchFamily="2"/>
              </a:rPr>
              <a:t>बीमाको व्यवस्थाः</a:t>
            </a:r>
            <a:r>
              <a:rPr lang="ne-NP" altLang="en-US" sz="2400">
                <a:solidFill>
                  <a:srgbClr val="142DAC"/>
                </a:solidFill>
                <a:latin typeface="Preeti" pitchFamily="2" charset="0"/>
                <a:cs typeface="Kalimati" panose="00000400000000000000" pitchFamily="2"/>
              </a:rPr>
              <a:t> </a:t>
            </a:r>
            <a:r>
              <a:rPr lang="ne-NP" altLang="en-US" sz="2400">
                <a:latin typeface="Preeti" pitchFamily="2" charset="0"/>
                <a:cs typeface="Kalimati" panose="00000400000000000000" pitchFamily="2"/>
              </a:rPr>
              <a:t>राष्ट्रिय जनगणनाको काममा खटिएका गणक तथा सुपरिवेक्षकहरूको नेपाल सरकारले तोके बमोजिम बीमा गरिनेछ ।</a:t>
            </a:r>
            <a:endParaRPr lang="ne-NP" altLang="en-US" sz="2400" dirty="0">
              <a:latin typeface="Preeti" pitchFamily="2" charset="0"/>
              <a:cs typeface="Kalimati" panose="00000400000000000000" pitchFamily="2"/>
            </a:endParaRPr>
          </a:p>
        </p:txBody>
      </p:sp>
    </p:spTree>
    <p:extLst>
      <p:ext uri="{BB962C8B-B14F-4D97-AF65-F5344CB8AC3E}">
        <p14:creationId xmlns:p14="http://schemas.microsoft.com/office/powerpoint/2010/main" val="2039540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67" y="979679"/>
            <a:ext cx="12192000" cy="653143"/>
          </a:xfrm>
        </p:spPr>
        <p:txBody>
          <a:bodyPr>
            <a:noAutofit/>
          </a:bodyPr>
          <a:lstStyle/>
          <a:p>
            <a:br>
              <a:rPr lang="en-US" sz="4000" b="1" dirty="0">
                <a:solidFill>
                  <a:schemeClr val="accent2">
                    <a:lumMod val="50000"/>
                  </a:schemeClr>
                </a:solidFill>
                <a:latin typeface="Preeti" pitchFamily="2" charset="0"/>
              </a:rPr>
            </a:br>
            <a:r>
              <a:rPr lang="en-US" altLang="en-US" sz="4000" dirty="0">
                <a:solidFill>
                  <a:srgbClr val="FF0000"/>
                </a:solidFill>
                <a:latin typeface="Preeti" pitchFamily="2" charset="0"/>
              </a:rPr>
              <a:t>Df]/f] u0fgf, d</a:t>
            </a:r>
            <a:r>
              <a:rPr lang="en-US" altLang="en-US" sz="4000">
                <a:solidFill>
                  <a:srgbClr val="FF0000"/>
                </a:solidFill>
                <a:latin typeface="Preeti" pitchFamily="2" charset="0"/>
              </a:rPr>
              <a:t>]/f] </a:t>
            </a:r>
            <a:r>
              <a:rPr lang="en-US" altLang="en-US" sz="4000" dirty="0">
                <a:solidFill>
                  <a:srgbClr val="FF0000"/>
                </a:solidFill>
                <a:latin typeface="Preeti" pitchFamily="2" charset="0"/>
              </a:rPr>
              <a:t>;</a:t>
            </a:r>
            <a:r>
              <a:rPr lang="en-US" altLang="en-US" sz="4000" dirty="0" err="1">
                <a:solidFill>
                  <a:srgbClr val="FF0000"/>
                </a:solidFill>
                <a:latin typeface="Preeti" pitchFamily="2" charset="0"/>
              </a:rPr>
              <a:t>xeflutf</a:t>
            </a:r>
            <a:endParaRPr lang="en-US" sz="4000" b="1" dirty="0">
              <a:solidFill>
                <a:schemeClr val="accent2">
                  <a:lumMod val="50000"/>
                </a:schemeClr>
              </a:solidFill>
              <a:latin typeface="Preeti" pitchFamily="2" charset="0"/>
            </a:endParaRPr>
          </a:p>
        </p:txBody>
      </p:sp>
      <p:sp>
        <p:nvSpPr>
          <p:cNvPr id="5" name="Content Placeholder 1">
            <a:extLst>
              <a:ext uri="{FF2B5EF4-FFF2-40B4-BE49-F238E27FC236}">
                <a16:creationId xmlns:a16="http://schemas.microsoft.com/office/drawing/2014/main" id="{DE3E1C02-C86E-4D87-B6D9-3967F6AE4A4E}"/>
              </a:ext>
            </a:extLst>
          </p:cNvPr>
          <p:cNvSpPr txBox="1">
            <a:spLocks/>
          </p:cNvSpPr>
          <p:nvPr/>
        </p:nvSpPr>
        <p:spPr bwMode="auto">
          <a:xfrm>
            <a:off x="132735" y="1632822"/>
            <a:ext cx="11430000" cy="476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lvl="0" algn="ctr" eaLnBrk="1" hangingPunct="1">
              <a:buClr>
                <a:srgbClr val="2DA2BF"/>
              </a:buClr>
              <a:buNone/>
            </a:pPr>
            <a:endParaRPr lang="ne-NP" altLang="en-US" sz="9600">
              <a:solidFill>
                <a:srgbClr val="2DA2BF"/>
              </a:solidFill>
              <a:latin typeface="Preeti" pitchFamily="2" charset="0"/>
              <a:cs typeface="Kalimati" panose="00000400000000000000" pitchFamily="2"/>
            </a:endParaRPr>
          </a:p>
          <a:p>
            <a:pPr lvl="0" algn="ctr" eaLnBrk="1" hangingPunct="1">
              <a:buClr>
                <a:srgbClr val="2DA2BF"/>
              </a:buClr>
              <a:buNone/>
            </a:pPr>
            <a:r>
              <a:rPr lang="ne-NP" altLang="en-US" sz="9600">
                <a:solidFill>
                  <a:srgbClr val="2DA2BF"/>
                </a:solidFill>
                <a:latin typeface="Preeti" pitchFamily="2" charset="0"/>
                <a:cs typeface="Kalimati" panose="00000400000000000000" pitchFamily="2"/>
              </a:rPr>
              <a:t>धन्यवाद </a:t>
            </a:r>
          </a:p>
          <a:p>
            <a:pPr lvl="0" algn="ctr" eaLnBrk="1" hangingPunct="1">
              <a:buClr>
                <a:srgbClr val="2DA2BF"/>
              </a:buClr>
              <a:buNone/>
            </a:pPr>
            <a:endParaRPr lang="ne-NP" altLang="en-US" sz="9600">
              <a:solidFill>
                <a:srgbClr val="2DA2BF"/>
              </a:solidFill>
              <a:latin typeface="Times New Roman" panose="02020603050405020304" pitchFamily="18" charset="0"/>
              <a:cs typeface="Kalimati" panose="00000400000000000000" pitchFamily="2"/>
            </a:endParaRPr>
          </a:p>
        </p:txBody>
      </p:sp>
    </p:spTree>
    <p:extLst>
      <p:ext uri="{BB962C8B-B14F-4D97-AF65-F5344CB8AC3E}">
        <p14:creationId xmlns:p14="http://schemas.microsoft.com/office/powerpoint/2010/main" val="1666029080"/>
      </p:ext>
    </p:extLst>
  </p:cSld>
  <p:clrMapOvr>
    <a:masterClrMapping/>
  </p:clrMapOvr>
</p:sld>
</file>

<file path=ppt/theme/theme1.xml><?xml version="1.0" encoding="utf-8"?>
<a:theme xmlns:a="http://schemas.openxmlformats.org/drawingml/2006/main" name="राष्ट्रिय औद्योगिक सर्वेक्षण २०७६ मास्टर स्लाइड">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राष्ट्रिय औद्योगिक सर्वेक्षण २०७६ मास्टर स्लाइड</Template>
  <TotalTime>7059</TotalTime>
  <Words>2310</Words>
  <Application>Microsoft Office PowerPoint</Application>
  <PresentationFormat>Widescreen</PresentationFormat>
  <Paragraphs>205</Paragraphs>
  <Slides>28</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Arial Narrow</vt:lpstr>
      <vt:lpstr>Calibri</vt:lpstr>
      <vt:lpstr>Himchuli</vt:lpstr>
      <vt:lpstr>Mangal</vt:lpstr>
      <vt:lpstr>Preeti</vt:lpstr>
      <vt:lpstr>Times New Roman</vt:lpstr>
      <vt:lpstr>Wingdings</vt:lpstr>
      <vt:lpstr>Wingdings 3</vt:lpstr>
      <vt:lpstr>राष्ट्रिय औद्योगिक सर्वेक्षण २०७६ मास्टर स्लाइड</vt:lpstr>
      <vt:lpstr>आयोजक : केन्द्रीय तथ्याङ्क विभाग काठमाडौं</vt:lpstr>
      <vt:lpstr>तालिम कक्षामा अनिवार्य पालना गर्नुपर्ने नियमहरु </vt:lpstr>
      <vt:lpstr> यस सेसनमा प्रस्तुत हुने बिषयहरु</vt:lpstr>
      <vt:lpstr> गणक निर्देशिका</vt:lpstr>
      <vt:lpstr> जनसंख्या तथ्यांकका स्रोतहरु</vt:lpstr>
      <vt:lpstr> जनगणना</vt:lpstr>
      <vt:lpstr>नेपालमा जनगणनाको संक्षिप्त इतिहास</vt:lpstr>
      <vt:lpstr> जनगणनाको उद्देश्य</vt:lpstr>
      <vt:lpstr> जनगणनाको महत्व</vt:lpstr>
      <vt:lpstr> राष्ट्रिय जनगणना २०७८</vt:lpstr>
      <vt:lpstr> नमुना (पाइलट) जनगणना २०७६</vt:lpstr>
      <vt:lpstr> नमुना (पाइलट) जनगणना २०७६ को उद्देश्य के हो &lt; </vt:lpstr>
      <vt:lpstr> राष्ट्रिय जनगणना २०७८ को लागि संस्थागत ब्यवस्था</vt:lpstr>
      <vt:lpstr> राष्ट्रिय जनगणना २०७८ को लागि समन्वय संयन्त्र</vt:lpstr>
      <vt:lpstr> राष्ट्रिय जनगणना २०७८ निर्देशक समिति</vt:lpstr>
      <vt:lpstr> राष्ट्रिय जनगणना २०७८ समन्वय समिति</vt:lpstr>
      <vt:lpstr>पाइलट जनगणना २०७६ को कार्यतालिका </vt:lpstr>
      <vt:lpstr>PowerPoint Presentation</vt:lpstr>
      <vt:lpstr> सुपरीवेक्षक निर्देशिका</vt:lpstr>
      <vt:lpstr>जनगणना सञ्चालनको लागि कानुनी तथा नीतिगत प्रावधान (१/८)</vt:lpstr>
      <vt:lpstr>जनगणना सञ्चालनको लागि कानुनी तथा नीतिगत प्रावधान (२/८)</vt:lpstr>
      <vt:lpstr>जनगणना सञ्चालनको लागि कानुनी तथा नीतिगत प्रावधान (३/८)</vt:lpstr>
      <vt:lpstr>जनगणना सञ्चालनको लागि कानुनी तथा नीतिगत प्रावधान (४/८)</vt:lpstr>
      <vt:lpstr>जनगणना सञ्चालनको लागि कानुनी तथा नीतिगत प्रावधान (५/८)</vt:lpstr>
      <vt:lpstr>जनगणना सञ्चालनको लागि कानुनी तथा नीतिगत प्रावधान (६/८)</vt:lpstr>
      <vt:lpstr>जनगणना सञ्चालनको लागि कानुनी तथा नीतिगत प्रावधान (७/८)</vt:lpstr>
      <vt:lpstr>जनगणना सञ्चालनको लागि कानुनी तथा नीतिगत प्रावधान (८/८)</vt:lpstr>
      <vt:lpstr> Df]/f] u0fgf, d]/f] ;xeflutf</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v08 (= u}/ cf}Bf]lus ;]jfjfkt vr{ /sd</dc:title>
  <dc:creator>User</dc:creator>
  <cp:lastModifiedBy>CBS</cp:lastModifiedBy>
  <cp:revision>133</cp:revision>
  <dcterms:created xsi:type="dcterms:W3CDTF">2019-12-29T13:45:36Z</dcterms:created>
  <dcterms:modified xsi:type="dcterms:W3CDTF">2020-03-10T15:35:36Z</dcterms:modified>
</cp:coreProperties>
</file>