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handoutMasterIdLst>
    <p:handoutMasterId r:id="rId75"/>
  </p:handoutMasterIdLst>
  <p:sldIdLst>
    <p:sldId id="497" r:id="rId2"/>
    <p:sldId id="499" r:id="rId3"/>
    <p:sldId id="508" r:id="rId4"/>
    <p:sldId id="507" r:id="rId5"/>
    <p:sldId id="504" r:id="rId6"/>
    <p:sldId id="511" r:id="rId7"/>
    <p:sldId id="509" r:id="rId8"/>
    <p:sldId id="512" r:id="rId9"/>
    <p:sldId id="524" r:id="rId10"/>
    <p:sldId id="513" r:id="rId11"/>
    <p:sldId id="526" r:id="rId12"/>
    <p:sldId id="527" r:id="rId13"/>
    <p:sldId id="528" r:id="rId14"/>
    <p:sldId id="515" r:id="rId15"/>
    <p:sldId id="529" r:id="rId16"/>
    <p:sldId id="516" r:id="rId17"/>
    <p:sldId id="530" r:id="rId18"/>
    <p:sldId id="518" r:id="rId19"/>
    <p:sldId id="519" r:id="rId20"/>
    <p:sldId id="531" r:id="rId21"/>
    <p:sldId id="532" r:id="rId22"/>
    <p:sldId id="533" r:id="rId23"/>
    <p:sldId id="534" r:id="rId24"/>
    <p:sldId id="535" r:id="rId25"/>
    <p:sldId id="536" r:id="rId26"/>
    <p:sldId id="537" r:id="rId27"/>
    <p:sldId id="538" r:id="rId28"/>
    <p:sldId id="539" r:id="rId29"/>
    <p:sldId id="542" r:id="rId30"/>
    <p:sldId id="541" r:id="rId31"/>
    <p:sldId id="543" r:id="rId32"/>
    <p:sldId id="544" r:id="rId33"/>
    <p:sldId id="546" r:id="rId34"/>
    <p:sldId id="547" r:id="rId35"/>
    <p:sldId id="548" r:id="rId36"/>
    <p:sldId id="549" r:id="rId37"/>
    <p:sldId id="552" r:id="rId38"/>
    <p:sldId id="551" r:id="rId39"/>
    <p:sldId id="523" r:id="rId40"/>
    <p:sldId id="558" r:id="rId41"/>
    <p:sldId id="559" r:id="rId42"/>
    <p:sldId id="560" r:id="rId43"/>
    <p:sldId id="561" r:id="rId44"/>
    <p:sldId id="562" r:id="rId45"/>
    <p:sldId id="564" r:id="rId46"/>
    <p:sldId id="565" r:id="rId47"/>
    <p:sldId id="590" r:id="rId48"/>
    <p:sldId id="567" r:id="rId49"/>
    <p:sldId id="568" r:id="rId50"/>
    <p:sldId id="569" r:id="rId51"/>
    <p:sldId id="570" r:id="rId52"/>
    <p:sldId id="571" r:id="rId53"/>
    <p:sldId id="572" r:id="rId54"/>
    <p:sldId id="573" r:id="rId55"/>
    <p:sldId id="574" r:id="rId56"/>
    <p:sldId id="575" r:id="rId57"/>
    <p:sldId id="576" r:id="rId58"/>
    <p:sldId id="577" r:id="rId59"/>
    <p:sldId id="578" r:id="rId60"/>
    <p:sldId id="579" r:id="rId61"/>
    <p:sldId id="580" r:id="rId62"/>
    <p:sldId id="581" r:id="rId63"/>
    <p:sldId id="582" r:id="rId64"/>
    <p:sldId id="583" r:id="rId65"/>
    <p:sldId id="584" r:id="rId66"/>
    <p:sldId id="586" r:id="rId67"/>
    <p:sldId id="585" r:id="rId68"/>
    <p:sldId id="587" r:id="rId69"/>
    <p:sldId id="588" r:id="rId70"/>
    <p:sldId id="589" r:id="rId71"/>
    <p:sldId id="411" r:id="rId72"/>
    <p:sldId id="324"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D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71" autoAdjust="0"/>
    <p:restoredTop sz="94624" autoAdjust="0"/>
  </p:normalViewPr>
  <p:slideViewPr>
    <p:cSldViewPr snapToGrid="0">
      <p:cViewPr>
        <p:scale>
          <a:sx n="51" d="100"/>
          <a:sy n="51" d="100"/>
        </p:scale>
        <p:origin x="1338" y="25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55" d="100"/>
          <a:sy n="55" d="100"/>
        </p:scale>
        <p:origin x="-29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BF0E8A4-6131-40E5-9846-53E13B890C1B}" type="datetimeFigureOut">
              <a:rPr lang="en-US" smtClean="0"/>
              <a:pPr/>
              <a:t>3/9/2020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3A7572-4BE6-4FF7-8442-69D53216B303}" type="slidenum">
              <a:rPr lang="en-US" smtClean="0"/>
              <a:pPr/>
              <a:t>‹#›</a:t>
            </a:fld>
            <a:endParaRPr lang="en-US"/>
          </a:p>
        </p:txBody>
      </p:sp>
    </p:spTree>
    <p:extLst>
      <p:ext uri="{BB962C8B-B14F-4D97-AF65-F5344CB8AC3E}">
        <p14:creationId xmlns:p14="http://schemas.microsoft.com/office/powerpoint/2010/main" val="4082715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51237-BD03-4849-8BC0-1BC051558707}" type="datetimeFigureOut">
              <a:rPr lang="en-US" smtClean="0"/>
              <a:pPr/>
              <a:t>3/9/2020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304AB7-4F6E-4532-B4AE-4FE1F4B2F639}" type="slidenum">
              <a:rPr lang="en-US" smtClean="0"/>
              <a:pPr/>
              <a:t>‹#›</a:t>
            </a:fld>
            <a:endParaRPr lang="en-US"/>
          </a:p>
        </p:txBody>
      </p:sp>
    </p:spTree>
    <p:extLst>
      <p:ext uri="{BB962C8B-B14F-4D97-AF65-F5344CB8AC3E}">
        <p14:creationId xmlns:p14="http://schemas.microsoft.com/office/powerpoint/2010/main" val="1333052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304AB7-4F6E-4532-B4AE-4FE1F4B2F639}" type="slidenum">
              <a:rPr lang="en-US" smtClean="0"/>
              <a:pPr/>
              <a:t>48</a:t>
            </a:fld>
            <a:endParaRPr lang="en-US"/>
          </a:p>
        </p:txBody>
      </p:sp>
    </p:spTree>
    <p:extLst>
      <p:ext uri="{BB962C8B-B14F-4D97-AF65-F5344CB8AC3E}">
        <p14:creationId xmlns:p14="http://schemas.microsoft.com/office/powerpoint/2010/main" val="1820933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304AB7-4F6E-4532-B4AE-4FE1F4B2F639}" type="slidenum">
              <a:rPr lang="en-US" smtClean="0"/>
              <a:pPr/>
              <a:t>64</a:t>
            </a:fld>
            <a:endParaRPr lang="en-US"/>
          </a:p>
        </p:txBody>
      </p:sp>
    </p:spTree>
    <p:extLst>
      <p:ext uri="{BB962C8B-B14F-4D97-AF65-F5344CB8AC3E}">
        <p14:creationId xmlns:p14="http://schemas.microsoft.com/office/powerpoint/2010/main" val="274152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304AB7-4F6E-4532-B4AE-4FE1F4B2F639}" type="slidenum">
              <a:rPr lang="en-US" smtClean="0"/>
              <a:pPr/>
              <a:t>67</a:t>
            </a:fld>
            <a:endParaRPr lang="en-US"/>
          </a:p>
        </p:txBody>
      </p:sp>
    </p:spTree>
    <p:extLst>
      <p:ext uri="{BB962C8B-B14F-4D97-AF65-F5344CB8AC3E}">
        <p14:creationId xmlns:p14="http://schemas.microsoft.com/office/powerpoint/2010/main" val="2531803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Narrow" pitchFamily="34" charset="0"/>
              </a:defRPr>
            </a:lvl1pPr>
          </a:lstStyle>
          <a:p>
            <a:r>
              <a:rPr lang="en-US" dirty="0"/>
              <a:t>Click to edit Master title style</a:t>
            </a:r>
          </a:p>
        </p:txBody>
      </p:sp>
      <p:sp>
        <p:nvSpPr>
          <p:cNvPr id="3" name="Subtitle 2"/>
          <p:cNvSpPr>
            <a:spLocks noGrp="1"/>
          </p:cNvSpPr>
          <p:nvPr>
            <p:ph type="subTitle" idx="1"/>
          </p:nvPr>
        </p:nvSpPr>
        <p:spPr>
          <a:xfrm>
            <a:off x="1564943" y="5568287"/>
            <a:ext cx="9144000" cy="1081584"/>
          </a:xfrm>
        </p:spPr>
        <p:txBody>
          <a:bodyPr/>
          <a:lstStyle>
            <a:lvl1pPr marL="0" indent="0" algn="ctr">
              <a:buNone/>
              <a:defRPr sz="2400">
                <a:latin typeface="Arial Narrow"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p:cNvSpPr/>
          <p:nvPr userDrawn="1"/>
        </p:nvSpPr>
        <p:spPr>
          <a:xfrm>
            <a:off x="0" y="0"/>
            <a:ext cx="12192000" cy="952500"/>
          </a:xfrm>
          <a:prstGeom prst="rect">
            <a:avLst/>
          </a:prstGeom>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1" name="Straight Connector 10"/>
          <p:cNvCxnSpPr/>
          <p:nvPr userDrawn="1"/>
        </p:nvCxnSpPr>
        <p:spPr>
          <a:xfrm>
            <a:off x="0" y="961728"/>
            <a:ext cx="12192000" cy="0"/>
          </a:xfrm>
          <a:prstGeom prst="line">
            <a:avLst/>
          </a:prstGeom>
          <a:ln w="19050" cmpd="sng">
            <a:solidFill>
              <a:srgbClr val="FFC000"/>
            </a:solidFill>
          </a:ln>
          <a:scene3d>
            <a:camera prst="orthographicFront"/>
            <a:lightRig rig="threePt" dir="t"/>
          </a:scene3d>
          <a:sp3d>
            <a:bevelT/>
          </a:sp3d>
        </p:spPr>
        <p:style>
          <a:lnRef idx="3">
            <a:schemeClr val="accent2"/>
          </a:lnRef>
          <a:fillRef idx="0">
            <a:schemeClr val="accent2"/>
          </a:fillRef>
          <a:effectRef idx="2">
            <a:schemeClr val="accent2"/>
          </a:effectRef>
          <a:fontRef idx="minor">
            <a:schemeClr val="tx1"/>
          </a:fontRef>
        </p:style>
      </p:cxnSp>
      <p:sp>
        <p:nvSpPr>
          <p:cNvPr id="12" name="Title 1"/>
          <p:cNvSpPr txBox="1">
            <a:spLocks/>
          </p:cNvSpPr>
          <p:nvPr userDrawn="1"/>
        </p:nvSpPr>
        <p:spPr>
          <a:xfrm>
            <a:off x="9105900" y="35542"/>
            <a:ext cx="2965277" cy="544007"/>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437" y="57209"/>
            <a:ext cx="759770" cy="638827"/>
          </a:xfrm>
          <a:prstGeom prst="rect">
            <a:avLst/>
          </a:prstGeom>
        </p:spPr>
      </p:pic>
      <p:sp>
        <p:nvSpPr>
          <p:cNvPr id="14" name="TextBox 13"/>
          <p:cNvSpPr txBox="1"/>
          <p:nvPr userDrawn="1"/>
        </p:nvSpPr>
        <p:spPr>
          <a:xfrm>
            <a:off x="397603" y="670853"/>
            <a:ext cx="1027845" cy="276999"/>
          </a:xfrm>
          <a:prstGeom prst="rect">
            <a:avLst/>
          </a:prstGeom>
          <a:noFill/>
        </p:spPr>
        <p:txBody>
          <a:bodyPr wrap="none" rtlCol="0">
            <a:spAutoFit/>
          </a:bodyPr>
          <a:lstStyle/>
          <a:p>
            <a:r>
              <a:rPr lang="ne-NP" sz="1200" dirty="0">
                <a:solidFill>
                  <a:srgbClr val="FF0000"/>
                </a:solidFill>
                <a:latin typeface="Arial Narrow" panose="020B0606020202030204" pitchFamily="34" charset="0"/>
              </a:rPr>
              <a:t>नेपाल सरकार</a:t>
            </a:r>
            <a:endParaRPr lang="en-US" sz="1200" dirty="0">
              <a:solidFill>
                <a:srgbClr val="FF0000"/>
              </a:solidFill>
              <a:latin typeface="Arial Narrow" panose="020B0606020202030204" pitchFamily="34" charset="0"/>
            </a:endParaRPr>
          </a:p>
        </p:txBody>
      </p:sp>
      <p:pic>
        <p:nvPicPr>
          <p:cNvPr id="17" name="Picture 16" descr="5cm height.jpg"/>
          <p:cNvPicPr>
            <a:picLocks noChangeAspect="1"/>
          </p:cNvPicPr>
          <p:nvPr userDrawn="1"/>
        </p:nvPicPr>
        <p:blipFill>
          <a:blip r:embed="rId3" cstate="print">
            <a:lum contrast="10000"/>
          </a:blip>
          <a:stretch>
            <a:fillRect/>
          </a:stretch>
        </p:blipFill>
        <p:spPr>
          <a:xfrm>
            <a:off x="11203014" y="-13648"/>
            <a:ext cx="703577" cy="957959"/>
          </a:xfrm>
          <a:prstGeom prst="rect">
            <a:avLst/>
          </a:prstGeom>
        </p:spPr>
      </p:pic>
      <p:sp>
        <p:nvSpPr>
          <p:cNvPr id="18" name="TextBox 17"/>
          <p:cNvSpPr txBox="1"/>
          <p:nvPr userDrawn="1"/>
        </p:nvSpPr>
        <p:spPr>
          <a:xfrm>
            <a:off x="4013940" y="0"/>
            <a:ext cx="3174266" cy="1015663"/>
          </a:xfrm>
          <a:prstGeom prst="rect">
            <a:avLst/>
          </a:prstGeom>
          <a:noFill/>
        </p:spPr>
        <p:txBody>
          <a:bodyPr wrap="none" rtlCol="0">
            <a:spAutoFit/>
          </a:bodyPr>
          <a:lstStyle/>
          <a:p>
            <a:pPr algn="ctr">
              <a:lnSpc>
                <a:spcPct val="150000"/>
              </a:lnSpc>
              <a:spcBef>
                <a:spcPts val="0"/>
              </a:spcBef>
            </a:pPr>
            <a:r>
              <a:rPr lang="ne-NP" sz="2400" b="1" dirty="0">
                <a:solidFill>
                  <a:srgbClr val="142DAC"/>
                </a:solidFill>
                <a:latin typeface="Himchuli" pitchFamily="2" charset="0"/>
                <a:ea typeface="Times New Roman" panose="02020603050405020304" pitchFamily="18" charset="0"/>
              </a:rPr>
              <a:t>राष्ट्रिय</a:t>
            </a:r>
            <a:r>
              <a:rPr lang="ne-NP" sz="2400" b="1" baseline="0" dirty="0">
                <a:solidFill>
                  <a:srgbClr val="142DAC"/>
                </a:solidFill>
                <a:latin typeface="Himchuli" pitchFamily="2" charset="0"/>
                <a:ea typeface="Times New Roman" panose="02020603050405020304" pitchFamily="18" charset="0"/>
              </a:rPr>
              <a:t> जनगणना २०७८</a:t>
            </a:r>
            <a:br>
              <a:rPr lang="en-US" sz="1100" b="0" baseline="0" dirty="0">
                <a:solidFill>
                  <a:srgbClr val="142DAC"/>
                </a:solidFill>
                <a:latin typeface="Times New Roman" panose="02020603050405020304" pitchFamily="18" charset="0"/>
                <a:ea typeface="Times New Roman" panose="02020603050405020304" pitchFamily="18" charset="0"/>
              </a:rPr>
            </a:br>
            <a:r>
              <a:rPr lang="ne-NP" sz="1600" b="1" kern="1200" baseline="0" dirty="0">
                <a:solidFill>
                  <a:srgbClr val="FF0000"/>
                </a:solidFill>
                <a:latin typeface="Times New Roman" panose="02020603050405020304" pitchFamily="18" charset="0"/>
                <a:ea typeface="Times New Roman" panose="02020603050405020304" pitchFamily="18" charset="0"/>
                <a:cs typeface="+mn-cs"/>
              </a:rPr>
              <a:t>नमुना (पाइलट) जनगणना २०७६</a:t>
            </a:r>
            <a:endParaRPr lang="en-US" sz="1600" b="1" kern="1200" baseline="0" dirty="0">
              <a:solidFill>
                <a:srgbClr val="FF0000"/>
              </a:solidFill>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86940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lvl1pPr>
              <a:defRPr>
                <a:solidFill>
                  <a:srgbClr val="142DAC"/>
                </a:solidFill>
                <a:latin typeface="Kokila" panose="020B0604020202020204" pitchFamily="34" charset="0"/>
                <a:cs typeface="Kokila"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200" y="1585640"/>
            <a:ext cx="10515600" cy="5164719"/>
          </a:xfrm>
        </p:spPr>
        <p:txBody>
          <a:bodyPr>
            <a:normAutofit/>
          </a:bodyPr>
          <a:lstStyle>
            <a:lvl1pPr>
              <a:defRPr sz="4000">
                <a:latin typeface="Kokila" panose="020B0604020202020204" pitchFamily="34" charset="0"/>
                <a:cs typeface="Kokila" panose="020B0604020202020204" pitchFamily="34" charset="0"/>
              </a:defRPr>
            </a:lvl1pPr>
            <a:lvl2pPr>
              <a:defRPr sz="3600">
                <a:latin typeface="Kokila" panose="020B0604020202020204" pitchFamily="34" charset="0"/>
                <a:cs typeface="Kokila" panose="020B0604020202020204" pitchFamily="34" charset="0"/>
              </a:defRPr>
            </a:lvl2pPr>
            <a:lvl3pPr>
              <a:defRPr sz="3200">
                <a:latin typeface="Kokila" panose="020B0604020202020204" pitchFamily="34" charset="0"/>
                <a:cs typeface="Kokila" panose="020B0604020202020204" pitchFamily="34" charset="0"/>
              </a:defRPr>
            </a:lvl3pPr>
            <a:lvl4pPr>
              <a:defRPr sz="2800">
                <a:latin typeface="Kokila" panose="020B0604020202020204" pitchFamily="34" charset="0"/>
                <a:cs typeface="Kokila" panose="020B0604020202020204" pitchFamily="34" charset="0"/>
              </a:defRPr>
            </a:lvl4pPr>
            <a:lvl5pPr>
              <a:defRPr sz="2800">
                <a:latin typeface="Kokila" panose="020B0604020202020204" pitchFamily="34" charset="0"/>
                <a:cs typeface="Kokil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14003106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12419"/>
            <a:ext cx="12192000" cy="529779"/>
          </a:xfrm>
          <a:prstGeom prst="rect">
            <a:avLst/>
          </a:prstGeom>
          <a:solidFill>
            <a:schemeClr val="accent2">
              <a:lumMod val="20000"/>
              <a:lumOff val="80000"/>
            </a:schemeClr>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2263" y="1596789"/>
            <a:ext cx="11354937" cy="5058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37" y="18572"/>
            <a:ext cx="757027" cy="636521"/>
          </a:xfrm>
          <a:prstGeom prst="rect">
            <a:avLst/>
          </a:prstGeom>
        </p:spPr>
      </p:pic>
      <p:sp>
        <p:nvSpPr>
          <p:cNvPr id="8" name="TextBox 7"/>
          <p:cNvSpPr txBox="1"/>
          <p:nvPr/>
        </p:nvSpPr>
        <p:spPr>
          <a:xfrm>
            <a:off x="315715" y="645864"/>
            <a:ext cx="1170513" cy="307777"/>
          </a:xfrm>
          <a:prstGeom prst="rect">
            <a:avLst/>
          </a:prstGeom>
          <a:noFill/>
        </p:spPr>
        <p:txBody>
          <a:bodyPr wrap="none" rtlCol="0">
            <a:spAutoFit/>
          </a:bodyPr>
          <a:lstStyle/>
          <a:p>
            <a:r>
              <a:rPr lang="ne-NP" sz="1400" dirty="0">
                <a:solidFill>
                  <a:srgbClr val="FF0000"/>
                </a:solidFill>
                <a:latin typeface="Arial Narrow" panose="020B0606020202030204" pitchFamily="34" charset="0"/>
              </a:rPr>
              <a:t>नेपाल सरकार</a:t>
            </a:r>
            <a:endParaRPr lang="en-US" sz="1400" dirty="0">
              <a:solidFill>
                <a:srgbClr val="FF0000"/>
              </a:solidFill>
              <a:latin typeface="Arial Narrow" panose="020B0606020202030204" pitchFamily="34" charset="0"/>
            </a:endParaRPr>
          </a:p>
        </p:txBody>
      </p:sp>
      <p:sp>
        <p:nvSpPr>
          <p:cNvPr id="9" name="Title 1"/>
          <p:cNvSpPr txBox="1">
            <a:spLocks/>
          </p:cNvSpPr>
          <p:nvPr/>
        </p:nvSpPr>
        <p:spPr>
          <a:xfrm>
            <a:off x="9105900" y="35542"/>
            <a:ext cx="2965277" cy="582644"/>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cxnSp>
        <p:nvCxnSpPr>
          <p:cNvPr id="10" name="Straight Connector 9"/>
          <p:cNvCxnSpPr/>
          <p:nvPr/>
        </p:nvCxnSpPr>
        <p:spPr>
          <a:xfrm>
            <a:off x="0" y="964804"/>
            <a:ext cx="12192000" cy="0"/>
          </a:xfrm>
          <a:prstGeom prst="line">
            <a:avLst/>
          </a:prstGeom>
          <a:ln w="38100">
            <a:solidFill>
              <a:srgbClr val="FFC000"/>
            </a:solidFill>
          </a:ln>
        </p:spPr>
        <p:style>
          <a:lnRef idx="3">
            <a:schemeClr val="accent2"/>
          </a:lnRef>
          <a:fillRef idx="0">
            <a:schemeClr val="accent2"/>
          </a:fillRef>
          <a:effectRef idx="2">
            <a:schemeClr val="accent2"/>
          </a:effectRef>
          <a:fontRef idx="minor">
            <a:schemeClr val="tx1"/>
          </a:fontRef>
        </p:style>
      </p:cxnSp>
      <p:pic>
        <p:nvPicPr>
          <p:cNvPr id="13" name="Picture 12" descr="5cm height.jpg"/>
          <p:cNvPicPr>
            <a:picLocks noChangeAspect="1"/>
          </p:cNvPicPr>
          <p:nvPr/>
        </p:nvPicPr>
        <p:blipFill>
          <a:blip r:embed="rId5" cstate="print">
            <a:lum contrast="10000"/>
          </a:blip>
          <a:stretch>
            <a:fillRect/>
          </a:stretch>
        </p:blipFill>
        <p:spPr>
          <a:xfrm>
            <a:off x="11066534" y="-13648"/>
            <a:ext cx="703577" cy="957959"/>
          </a:xfrm>
          <a:prstGeom prst="rect">
            <a:avLst/>
          </a:prstGeom>
        </p:spPr>
      </p:pic>
      <p:sp>
        <p:nvSpPr>
          <p:cNvPr id="14" name="TextBox 13"/>
          <p:cNvSpPr txBox="1"/>
          <p:nvPr/>
        </p:nvSpPr>
        <p:spPr>
          <a:xfrm>
            <a:off x="4276832" y="0"/>
            <a:ext cx="2648482" cy="802977"/>
          </a:xfrm>
          <a:prstGeom prst="rect">
            <a:avLst/>
          </a:prstGeom>
          <a:noFill/>
        </p:spPr>
        <p:txBody>
          <a:bodyPr wrap="none" rtlCol="0">
            <a:spAutoFit/>
          </a:bodyPr>
          <a:lstStyle/>
          <a:p>
            <a:pPr algn="ctr">
              <a:lnSpc>
                <a:spcPct val="150000"/>
              </a:lnSpc>
              <a:spcBef>
                <a:spcPts val="0"/>
              </a:spcBef>
            </a:pPr>
            <a:r>
              <a:rPr lang="ne-NP" sz="1800" b="1" dirty="0">
                <a:solidFill>
                  <a:srgbClr val="142DAC"/>
                </a:solidFill>
                <a:latin typeface="Himchuli" pitchFamily="2" charset="0"/>
                <a:ea typeface="Times New Roman" panose="02020603050405020304" pitchFamily="18" charset="0"/>
              </a:rPr>
              <a:t>राष्ट्रिय</a:t>
            </a:r>
            <a:r>
              <a:rPr lang="ne-NP" sz="1800" b="1" baseline="0" dirty="0">
                <a:solidFill>
                  <a:srgbClr val="142DAC"/>
                </a:solidFill>
                <a:latin typeface="Himchuli" pitchFamily="2" charset="0"/>
                <a:ea typeface="Times New Roman" panose="02020603050405020304" pitchFamily="18" charset="0"/>
              </a:rPr>
              <a:t> जनगणना २०७८</a:t>
            </a:r>
            <a:br>
              <a:rPr lang="en-US" sz="1000" b="0" baseline="0" dirty="0">
                <a:solidFill>
                  <a:srgbClr val="142DAC"/>
                </a:solidFill>
                <a:latin typeface="Times New Roman" panose="02020603050405020304" pitchFamily="18" charset="0"/>
                <a:ea typeface="Times New Roman" panose="02020603050405020304" pitchFamily="18" charset="0"/>
              </a:rPr>
            </a:br>
            <a:r>
              <a:rPr lang="ne-NP" sz="1400" b="0" kern="1200" baseline="0" dirty="0">
                <a:solidFill>
                  <a:srgbClr val="FF0000"/>
                </a:solidFill>
                <a:latin typeface="Times New Roman" panose="02020603050405020304" pitchFamily="18" charset="0"/>
                <a:ea typeface="Times New Roman" panose="02020603050405020304" pitchFamily="18" charset="0"/>
                <a:cs typeface="+mn-cs"/>
              </a:rPr>
              <a:t>नमुना (पाइलट) जनगणना २०७६ </a:t>
            </a:r>
            <a:endParaRPr lang="en-US" sz="1400" b="0" kern="1200" baseline="0" dirty="0">
              <a:solidFill>
                <a:srgbClr val="FF0000"/>
              </a:solidFill>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185859577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3200" kern="1200">
          <a:solidFill>
            <a:srgbClr val="142DAC"/>
          </a:solidFill>
          <a:latin typeface="Arial Narrow"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53.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2.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54.jpeg"/><Relationship Id="rId4" Type="http://schemas.openxmlformats.org/officeDocument/2006/relationships/image" Target="../media/image70.jpeg"/></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5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5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11197"/>
            <a:ext cx="12192000" cy="653143"/>
          </a:xfrm>
        </p:spPr>
        <p:txBody>
          <a:bodyPr>
            <a:noAutofit/>
          </a:bodyPr>
          <a:lstStyle/>
          <a:p>
            <a:pPr lvl="0" fontAlgn="base">
              <a:lnSpc>
                <a:spcPct val="100000"/>
              </a:lnSpc>
              <a:spcAft>
                <a:spcPct val="0"/>
              </a:spcAft>
            </a:pPr>
            <a:r>
              <a:rPr lang="ne-NP" sz="3600" b="1" dirty="0"/>
              <a:t>मुख्य</a:t>
            </a:r>
            <a:r>
              <a:rPr lang="ne-NP" sz="3600" b="1" dirty="0">
                <a:solidFill>
                  <a:srgbClr val="142DAC"/>
                </a:solidFill>
              </a:rPr>
              <a:t> प्रश्नावली</a:t>
            </a:r>
            <a:r>
              <a:rPr lang="en-US" sz="3600" b="1" dirty="0">
                <a:solidFill>
                  <a:srgbClr val="142DAC"/>
                </a:solidFill>
              </a:rPr>
              <a:t>:</a:t>
            </a:r>
            <a:r>
              <a:rPr lang="ne-NP" sz="3600" b="1" dirty="0">
                <a:solidFill>
                  <a:srgbClr val="142DAC"/>
                </a:solidFill>
              </a:rPr>
              <a:t> </a:t>
            </a:r>
            <a:r>
              <a:rPr lang="ne-NP" sz="3600" b="1" dirty="0"/>
              <a:t>परिचयात्मक र पारिवारिक</a:t>
            </a:r>
            <a:r>
              <a:rPr lang="ne-NP" sz="3600" b="1" dirty="0">
                <a:solidFill>
                  <a:srgbClr val="142DAC"/>
                </a:solidFill>
              </a:rPr>
              <a:t> विवरण </a:t>
            </a:r>
            <a:endParaRPr lang="de-DE" sz="4000" dirty="0">
              <a:solidFill>
                <a:srgbClr val="142DAC"/>
              </a:solidFill>
              <a:cs typeface="Arial" pitchFamily="34" charset="0"/>
            </a:endParaRPr>
          </a:p>
        </p:txBody>
      </p:sp>
      <p:sp>
        <p:nvSpPr>
          <p:cNvPr id="3" name="Subtitle 2"/>
          <p:cNvSpPr>
            <a:spLocks noGrp="1"/>
          </p:cNvSpPr>
          <p:nvPr>
            <p:ph type="subTitle" idx="1"/>
          </p:nvPr>
        </p:nvSpPr>
        <p:spPr>
          <a:xfrm>
            <a:off x="0" y="5786649"/>
            <a:ext cx="12192000" cy="928057"/>
          </a:xfrm>
        </p:spPr>
        <p:txBody>
          <a:bodyPr>
            <a:noAutofit/>
          </a:bodyPr>
          <a:lstStyle/>
          <a:p>
            <a:pPr algn="l">
              <a:lnSpc>
                <a:spcPct val="100000"/>
              </a:lnSpc>
            </a:pPr>
            <a:r>
              <a:rPr lang="ne-NP" sz="2000" b="1" dirty="0">
                <a:solidFill>
                  <a:srgbClr val="FF0000"/>
                </a:solidFill>
              </a:rPr>
              <a:t>					      गणक </a:t>
            </a:r>
            <a:r>
              <a:rPr lang="ne-NP" sz="2000" b="1" dirty="0">
                <a:solidFill>
                  <a:srgbClr val="FF0000"/>
                </a:solidFill>
                <a:latin typeface="Arial Narrow" pitchFamily="34" charset="0"/>
              </a:rPr>
              <a:t>तालिम</a:t>
            </a:r>
            <a:br>
              <a:rPr lang="ne-NP" sz="2000" b="1" dirty="0">
                <a:solidFill>
                  <a:srgbClr val="FF0000"/>
                </a:solidFill>
                <a:latin typeface="Arial Narrow" pitchFamily="34" charset="0"/>
              </a:rPr>
            </a:br>
            <a:r>
              <a:rPr lang="ne-NP" sz="2000" b="1" dirty="0">
                <a:solidFill>
                  <a:srgbClr val="FF0000"/>
                </a:solidFill>
                <a:latin typeface="Arial Narrow" pitchFamily="34" charset="0"/>
              </a:rPr>
              <a:t>					</a:t>
            </a:r>
            <a:r>
              <a:rPr lang="ne-NP" b="1" dirty="0">
                <a:solidFill>
                  <a:srgbClr val="FF0000"/>
                </a:solidFill>
              </a:rPr>
              <a:t>     </a:t>
            </a:r>
            <a:r>
              <a:rPr lang="ne-NP" sz="1800" b="1" dirty="0">
                <a:solidFill>
                  <a:srgbClr val="FF0000"/>
                </a:solidFill>
              </a:rPr>
              <a:t>कास्की</a:t>
            </a:r>
            <a:r>
              <a:rPr lang="en-US" sz="1800" b="1" dirty="0">
                <a:solidFill>
                  <a:srgbClr val="FF0000"/>
                </a:solidFill>
              </a:rPr>
              <a:t>, </a:t>
            </a:r>
            <a:r>
              <a:rPr lang="ne-NP" sz="2000" b="1" dirty="0">
                <a:solidFill>
                  <a:srgbClr val="FF0000"/>
                </a:solidFill>
              </a:rPr>
              <a:t>पोखरा</a:t>
            </a:r>
            <a:br>
              <a:rPr lang="ne-NP" sz="1800" b="1" dirty="0">
                <a:solidFill>
                  <a:srgbClr val="FF0000"/>
                </a:solidFill>
              </a:rPr>
            </a:br>
            <a:r>
              <a:rPr lang="ne-NP" sz="1600" b="1" dirty="0">
                <a:solidFill>
                  <a:srgbClr val="FF0000"/>
                </a:solidFill>
              </a:rPr>
              <a:t>					</a:t>
            </a:r>
            <a:r>
              <a:rPr lang="ne-NP" sz="1800" b="1" dirty="0">
                <a:solidFill>
                  <a:srgbClr val="FF0000"/>
                </a:solidFill>
              </a:rPr>
              <a:t>     फागुन २९</a:t>
            </a:r>
            <a:r>
              <a:rPr lang="en-US" sz="1800" b="1" dirty="0">
                <a:solidFill>
                  <a:srgbClr val="FF0000"/>
                </a:solidFill>
              </a:rPr>
              <a:t> – </a:t>
            </a:r>
            <a:r>
              <a:rPr lang="ne-NP" sz="1800" b="1" dirty="0">
                <a:solidFill>
                  <a:srgbClr val="FF0000"/>
                </a:solidFill>
              </a:rPr>
              <a:t>चैत्र३</a:t>
            </a:r>
            <a:r>
              <a:rPr lang="en-US" sz="1800" b="1" dirty="0">
                <a:solidFill>
                  <a:srgbClr val="FF0000"/>
                </a:solidFill>
              </a:rPr>
              <a:t>, </a:t>
            </a:r>
            <a:r>
              <a:rPr lang="ne-NP" sz="1800" b="1" dirty="0">
                <a:solidFill>
                  <a:srgbClr val="FF0000"/>
                </a:solidFill>
              </a:rPr>
              <a:t>२०७६</a:t>
            </a:r>
            <a:endParaRPr lang="en-US" sz="1600" b="1" dirty="0">
              <a:solidFill>
                <a:srgbClr val="FF0000"/>
              </a:solidFill>
            </a:endParaRPr>
          </a:p>
          <a:p>
            <a:pPr algn="l">
              <a:lnSpc>
                <a:spcPct val="100000"/>
              </a:lnSpc>
            </a:pPr>
            <a:endParaRPr lang="en-US" sz="1800" dirty="0">
              <a:solidFill>
                <a:srgbClr val="FF0000"/>
              </a:solidFill>
              <a:latin typeface="Arial Narrow" pitchFamily="34" charset="0"/>
            </a:endParaRPr>
          </a:p>
          <a:p>
            <a:pPr>
              <a:lnSpc>
                <a:spcPct val="100000"/>
              </a:lnSpc>
            </a:pPr>
            <a:endParaRPr lang="en-US" sz="1800" b="1" dirty="0">
              <a:solidFill>
                <a:srgbClr val="FF0000"/>
              </a:solidFill>
              <a:latin typeface="Arial Narrow" pitchFamily="34" charset="0"/>
            </a:endParaRPr>
          </a:p>
        </p:txBody>
      </p:sp>
      <p:pic>
        <p:nvPicPr>
          <p:cNvPr id="5" name="Picture 4" descr="7cm height- Nep.jpg"/>
          <p:cNvPicPr>
            <a:picLocks noChangeAspect="1"/>
          </p:cNvPicPr>
          <p:nvPr/>
        </p:nvPicPr>
        <p:blipFill>
          <a:blip r:embed="rId2" cstate="print"/>
          <a:stretch>
            <a:fillRect/>
          </a:stretch>
        </p:blipFill>
        <p:spPr>
          <a:xfrm>
            <a:off x="5365052" y="3680526"/>
            <a:ext cx="1458832" cy="1986905"/>
          </a:xfrm>
          <a:prstGeom prst="rect">
            <a:avLst/>
          </a:prstGeom>
        </p:spPr>
      </p:pic>
      <p:sp>
        <p:nvSpPr>
          <p:cNvPr id="6" name="Title 1"/>
          <p:cNvSpPr txBox="1">
            <a:spLocks/>
          </p:cNvSpPr>
          <p:nvPr/>
        </p:nvSpPr>
        <p:spPr>
          <a:xfrm>
            <a:off x="2272" y="2195858"/>
            <a:ext cx="12192000" cy="1134196"/>
          </a:xfrm>
          <a:prstGeom prst="rect">
            <a:avLst/>
          </a:prstGeom>
          <a:solidFill>
            <a:schemeClr val="accent1">
              <a:lumMod val="20000"/>
              <a:lumOff val="80000"/>
            </a:schemeClr>
          </a:solidFill>
        </p:spPr>
        <p:txBody>
          <a:bodyPr vert="horz" lIns="91440" tIns="45720" rIns="91440" bIns="45720" rtlCol="0" anchor="b">
            <a:noAutofit/>
          </a:bodyPr>
          <a:lstStyle/>
          <a:p>
            <a:pPr lvl="0" algn="ctr" fontAlgn="base">
              <a:spcBef>
                <a:spcPct val="0"/>
              </a:spcBef>
              <a:spcAft>
                <a:spcPct val="0"/>
              </a:spcAft>
            </a:pPr>
            <a:endParaRPr kumimoji="0" lang="de-DE" sz="3600" b="0" i="0" u="none" strike="noStrike" kern="1200" cap="none" spc="0" normalizeH="0" baseline="0" noProof="0" dirty="0">
              <a:ln>
                <a:noFill/>
              </a:ln>
              <a:solidFill>
                <a:schemeClr val="tx1"/>
              </a:solidFill>
              <a:effectLst/>
              <a:uLnTx/>
              <a:uFillTx/>
              <a:latin typeface="Preeti" pitchFamily="2" charset="0"/>
              <a:ea typeface="+mj-ea"/>
              <a:cs typeface="Arial" pitchFamily="34" charset="0"/>
            </a:endParaRPr>
          </a:p>
        </p:txBody>
      </p:sp>
    </p:spTree>
    <p:extLst>
      <p:ext uri="{BB962C8B-B14F-4D97-AF65-F5344CB8AC3E}">
        <p14:creationId xmlns:p14="http://schemas.microsoft.com/office/powerpoint/2010/main" val="840709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139" y="1760541"/>
            <a:ext cx="11357431" cy="1200329"/>
          </a:xfrm>
          <a:prstGeom prst="rect">
            <a:avLst/>
          </a:prstGeom>
          <a:noFill/>
        </p:spPr>
        <p:txBody>
          <a:bodyPr wrap="square" rtlCol="0">
            <a:spAutoFit/>
          </a:bodyPr>
          <a:lstStyle/>
          <a:p>
            <a:r>
              <a:rPr lang="ne-NP" sz="2400" dirty="0">
                <a:solidFill>
                  <a:srgbClr val="142DAC"/>
                </a:solidFill>
              </a:rPr>
              <a:t>यस शेशनमा मूल प्रश्नावलीको </a:t>
            </a:r>
            <a:r>
              <a:rPr lang="ne-NP" sz="2400" b="1" dirty="0">
                <a:solidFill>
                  <a:srgbClr val="142DAC"/>
                </a:solidFill>
              </a:rPr>
              <a:t>परिचयात्मक र</a:t>
            </a:r>
            <a:r>
              <a:rPr lang="ne-NP" sz="2400" b="1" dirty="0"/>
              <a:t> </a:t>
            </a:r>
            <a:r>
              <a:rPr lang="ne-NP" sz="2400" b="1" dirty="0">
                <a:solidFill>
                  <a:srgbClr val="142DAC"/>
                </a:solidFill>
              </a:rPr>
              <a:t>पारिवारिक विवरण </a:t>
            </a:r>
            <a:r>
              <a:rPr lang="ne-NP" sz="2400" dirty="0">
                <a:solidFill>
                  <a:srgbClr val="142DAC"/>
                </a:solidFill>
              </a:rPr>
              <a:t>सम्बन्धी निम्नप्रश्नहरुको बारेमा छलफल गरिनेछ </a:t>
            </a:r>
            <a:r>
              <a:rPr lang="ne-NP" sz="2800" dirty="0">
                <a:solidFill>
                  <a:srgbClr val="142DAC"/>
                </a:solidFill>
              </a:rPr>
              <a:t>।</a:t>
            </a:r>
          </a:p>
          <a:p>
            <a:endParaRPr lang="ne-NP" sz="2000" dirty="0"/>
          </a:p>
        </p:txBody>
      </p:sp>
      <p:sp>
        <p:nvSpPr>
          <p:cNvPr id="6" name="Title 5"/>
          <p:cNvSpPr>
            <a:spLocks noGrp="1"/>
          </p:cNvSpPr>
          <p:nvPr>
            <p:ph type="title"/>
          </p:nvPr>
        </p:nvSpPr>
        <p:spPr/>
        <p:txBody>
          <a:bodyPr>
            <a:normAutofit fontScale="90000"/>
          </a:bodyPr>
          <a:lstStyle/>
          <a:p>
            <a:r>
              <a:rPr lang="ne-NP" altLang="en-US" b="1" dirty="0"/>
              <a:t>शेशनको उद्येश्य</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981358595"/>
              </p:ext>
            </p:extLst>
          </p:nvPr>
        </p:nvGraphicFramePr>
        <p:xfrm>
          <a:off x="3741532" y="3089804"/>
          <a:ext cx="4342294" cy="2103120"/>
        </p:xfrm>
        <a:graphic>
          <a:graphicData uri="http://schemas.openxmlformats.org/drawingml/2006/table">
            <a:tbl>
              <a:tblPr firstRow="1" bandRow="1">
                <a:tableStyleId>{5C22544A-7EE6-4342-B048-85BDC9FD1C3A}</a:tableStyleId>
              </a:tblPr>
              <a:tblGrid>
                <a:gridCol w="4342294">
                  <a:extLst>
                    <a:ext uri="{9D8B030D-6E8A-4147-A177-3AD203B41FA5}">
                      <a16:colId xmlns:a16="http://schemas.microsoft.com/office/drawing/2014/main" val="20000"/>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sz="2400" dirty="0">
                          <a:solidFill>
                            <a:schemeClr val="tx1"/>
                          </a:solidFill>
                        </a:rPr>
                        <a:t>क) </a:t>
                      </a:r>
                      <a:r>
                        <a:rPr lang="ne-NP" sz="2400" spc="-300" dirty="0">
                          <a:solidFill>
                            <a:schemeClr val="tx1"/>
                          </a:solidFill>
                        </a:rPr>
                        <a:t>परिचयात्मक</a:t>
                      </a:r>
                      <a:r>
                        <a:rPr lang="ne-NP" sz="2400" dirty="0">
                          <a:solidFill>
                            <a:schemeClr val="tx1"/>
                          </a:solidFill>
                        </a:rPr>
                        <a:t> खण्ड</a:t>
                      </a:r>
                    </a:p>
                    <a:p>
                      <a:pPr algn="l"/>
                      <a:endParaRPr lang="en-US" sz="2400" dirty="0">
                        <a:solidFill>
                          <a:schemeClr val="tx1"/>
                        </a:solidFill>
                      </a:endParaRPr>
                    </a:p>
                  </a:txBody>
                  <a:tcPr/>
                </a:tc>
                <a:extLst>
                  <a:ext uri="{0D108BD9-81ED-4DB2-BD59-A6C34878D82A}">
                    <a16:rowId xmlns:a16="http://schemas.microsoft.com/office/drawing/2014/main" val="1000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sz="2400" b="1" dirty="0">
                          <a:solidFill>
                            <a:schemeClr val="tx1"/>
                          </a:solidFill>
                        </a:rPr>
                        <a:t>ख) पारिवारिक खण्ड </a:t>
                      </a:r>
                    </a:p>
                    <a:p>
                      <a:pPr algn="l"/>
                      <a:endParaRPr lang="en-US" sz="2400" dirty="0">
                        <a:solidFill>
                          <a:schemeClr val="tx1"/>
                        </a:solidFill>
                      </a:endParaRPr>
                    </a:p>
                  </a:txBody>
                  <a:tcPr/>
                </a:tc>
                <a:extLst>
                  <a:ext uri="{0D108BD9-81ED-4DB2-BD59-A6C34878D82A}">
                    <a16:rowId xmlns:a16="http://schemas.microsoft.com/office/drawing/2014/main" val="10001"/>
                  </a:ext>
                </a:extLst>
              </a:tr>
              <a:tr h="0">
                <a:tc>
                  <a:txBody>
                    <a:bodyPr/>
                    <a:lstStyle/>
                    <a:p>
                      <a:pPr algn="l"/>
                      <a:endParaRPr lang="en-US" sz="2400" dirty="0">
                        <a:solidFill>
                          <a:schemeClr val="tx1"/>
                        </a:solidFill>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74033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27425"/>
            <a:ext cx="12192000" cy="541676"/>
          </a:xfrm>
        </p:spPr>
        <p:txBody>
          <a:bodyPr>
            <a:noAutofit/>
          </a:bodyPr>
          <a:lstStyle/>
          <a:p>
            <a:pPr algn="ctr"/>
            <a:r>
              <a:rPr lang="ne-NP" sz="3600" b="1" dirty="0"/>
              <a:t>मुख्य प्रश्नावली</a:t>
            </a:r>
            <a:r>
              <a:rPr lang="en-US" sz="3600" b="1" dirty="0"/>
              <a:t>:</a:t>
            </a:r>
            <a:r>
              <a:rPr lang="ne-NP" sz="3600" b="1" dirty="0"/>
              <a:t> परिचयात्मक विवरण</a:t>
            </a:r>
            <a:endParaRPr lang="en-US" sz="3600" b="1"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a:t>
            </a:fld>
            <a:endParaRPr lang="en-US"/>
          </a:p>
        </p:txBody>
      </p:sp>
      <p:pic>
        <p:nvPicPr>
          <p:cNvPr id="8" name="Content Placeholder 7">
            <a:extLst>
              <a:ext uri="{FF2B5EF4-FFF2-40B4-BE49-F238E27FC236}">
                <a16:creationId xmlns:a16="http://schemas.microsoft.com/office/drawing/2014/main" id="{B384B6AC-4629-4A33-86CC-68B9F1EE7678}"/>
              </a:ext>
            </a:extLst>
          </p:cNvPr>
          <p:cNvPicPr>
            <a:picLocks noGrp="1" noChangeAspect="1"/>
          </p:cNvPicPr>
          <p:nvPr>
            <p:ph idx="1"/>
          </p:nvPr>
        </p:nvPicPr>
        <p:blipFill>
          <a:blip r:embed="rId2"/>
          <a:stretch>
            <a:fillRect/>
          </a:stretch>
        </p:blipFill>
        <p:spPr>
          <a:xfrm>
            <a:off x="8658783" y="2031118"/>
            <a:ext cx="3483184" cy="1443938"/>
          </a:xfrm>
          <a:prstGeom prst="rect">
            <a:avLst/>
          </a:prstGeom>
        </p:spPr>
      </p:pic>
      <p:pic>
        <p:nvPicPr>
          <p:cNvPr id="7" name="Picture 6">
            <a:extLst>
              <a:ext uri="{FF2B5EF4-FFF2-40B4-BE49-F238E27FC236}">
                <a16:creationId xmlns:a16="http://schemas.microsoft.com/office/drawing/2014/main" id="{A4AC604D-E06D-4FD1-9424-BCE78C276081}"/>
              </a:ext>
            </a:extLst>
          </p:cNvPr>
          <p:cNvPicPr>
            <a:picLocks noChangeAspect="1"/>
          </p:cNvPicPr>
          <p:nvPr/>
        </p:nvPicPr>
        <p:blipFill>
          <a:blip r:embed="rId3"/>
          <a:stretch>
            <a:fillRect/>
          </a:stretch>
        </p:blipFill>
        <p:spPr>
          <a:xfrm>
            <a:off x="0" y="2053483"/>
            <a:ext cx="8618479" cy="1363762"/>
          </a:xfrm>
          <a:prstGeom prst="rect">
            <a:avLst/>
          </a:prstGeom>
        </p:spPr>
      </p:pic>
      <p:pic>
        <p:nvPicPr>
          <p:cNvPr id="9" name="Picture 8">
            <a:extLst>
              <a:ext uri="{FF2B5EF4-FFF2-40B4-BE49-F238E27FC236}">
                <a16:creationId xmlns:a16="http://schemas.microsoft.com/office/drawing/2014/main" id="{022EEEC7-29AF-4158-8341-36386FBBF420}"/>
              </a:ext>
            </a:extLst>
          </p:cNvPr>
          <p:cNvPicPr>
            <a:picLocks noChangeAspect="1"/>
          </p:cNvPicPr>
          <p:nvPr/>
        </p:nvPicPr>
        <p:blipFill>
          <a:blip r:embed="rId4"/>
          <a:stretch>
            <a:fillRect/>
          </a:stretch>
        </p:blipFill>
        <p:spPr>
          <a:xfrm>
            <a:off x="253936" y="3547872"/>
            <a:ext cx="11610975" cy="3200400"/>
          </a:xfrm>
          <a:prstGeom prst="rect">
            <a:avLst/>
          </a:prstGeom>
        </p:spPr>
      </p:pic>
    </p:spTree>
    <p:extLst>
      <p:ext uri="{BB962C8B-B14F-4D97-AF65-F5344CB8AC3E}">
        <p14:creationId xmlns:p14="http://schemas.microsoft.com/office/powerpoint/2010/main" val="2610144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a:t>
            </a:r>
            <a:endParaRPr lang="en-US" sz="3600" dirty="0"/>
          </a:p>
        </p:txBody>
      </p:sp>
      <p:pic>
        <p:nvPicPr>
          <p:cNvPr id="5" name="Content Placeholder 4"/>
          <p:cNvPicPr>
            <a:picLocks noGrp="1" noChangeAspect="1"/>
          </p:cNvPicPr>
          <p:nvPr>
            <p:ph idx="1"/>
          </p:nvPr>
        </p:nvPicPr>
        <p:blipFill>
          <a:blip r:embed="rId2"/>
          <a:stretch>
            <a:fillRect/>
          </a:stretch>
        </p:blipFill>
        <p:spPr>
          <a:xfrm>
            <a:off x="167175" y="1730901"/>
            <a:ext cx="11974792" cy="2187283"/>
          </a:xfrm>
          <a:prstGeom prst="rect">
            <a:avLst/>
          </a:prstGeom>
        </p:spPr>
      </p:pic>
      <p:sp>
        <p:nvSpPr>
          <p:cNvPr id="4" name="Slide Number Placeholder 3"/>
          <p:cNvSpPr>
            <a:spLocks noGrp="1"/>
          </p:cNvSpPr>
          <p:nvPr>
            <p:ph type="sldNum" sz="quarter" idx="12"/>
          </p:nvPr>
        </p:nvSpPr>
        <p:spPr/>
        <p:txBody>
          <a:bodyPr/>
          <a:lstStyle/>
          <a:p>
            <a:fld id="{26402401-4522-4C0F-A737-197EB07E49FF}" type="slidenum">
              <a:rPr lang="en-US" smtClean="0"/>
              <a:pPr/>
              <a:t>4</a:t>
            </a:fld>
            <a:endParaRPr lang="en-US"/>
          </a:p>
        </p:txBody>
      </p:sp>
      <p:pic>
        <p:nvPicPr>
          <p:cNvPr id="8" name="Picture 7">
            <a:extLst>
              <a:ext uri="{FF2B5EF4-FFF2-40B4-BE49-F238E27FC236}">
                <a16:creationId xmlns:a16="http://schemas.microsoft.com/office/drawing/2014/main" id="{0D906E73-610D-4B4F-A35C-AD7C373946F5}"/>
              </a:ext>
            </a:extLst>
          </p:cNvPr>
          <p:cNvPicPr>
            <a:picLocks noChangeAspect="1"/>
          </p:cNvPicPr>
          <p:nvPr/>
        </p:nvPicPr>
        <p:blipFill>
          <a:blip r:embed="rId3"/>
          <a:stretch>
            <a:fillRect/>
          </a:stretch>
        </p:blipFill>
        <p:spPr>
          <a:xfrm>
            <a:off x="0" y="4093237"/>
            <a:ext cx="12192000" cy="1458000"/>
          </a:xfrm>
          <a:prstGeom prst="rect">
            <a:avLst/>
          </a:prstGeom>
        </p:spPr>
      </p:pic>
      <p:sp>
        <p:nvSpPr>
          <p:cNvPr id="7" name="Rounded Rectangular Callout 4">
            <a:extLst>
              <a:ext uri="{FF2B5EF4-FFF2-40B4-BE49-F238E27FC236}">
                <a16:creationId xmlns:a16="http://schemas.microsoft.com/office/drawing/2014/main" id="{BABC5BCE-E628-4625-91B3-439CEE64C529}"/>
              </a:ext>
            </a:extLst>
          </p:cNvPr>
          <p:cNvSpPr/>
          <p:nvPr/>
        </p:nvSpPr>
        <p:spPr>
          <a:xfrm>
            <a:off x="273699" y="5551237"/>
            <a:ext cx="11868268" cy="1202266"/>
          </a:xfrm>
          <a:prstGeom prst="wedgeRoundRectCallout">
            <a:avLst>
              <a:gd name="adj1" fmla="val 38364"/>
              <a:gd name="adj2" fmla="val -1403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a:t>हरेक पानामा </a:t>
            </a:r>
            <a:r>
              <a:rPr lang="en-US"/>
              <a:t>A</a:t>
            </a:r>
            <a:r>
              <a:rPr lang="ne-NP"/>
              <a:t> वा </a:t>
            </a:r>
            <a:r>
              <a:rPr lang="en-US"/>
              <a:t>B </a:t>
            </a:r>
            <a:r>
              <a:rPr lang="ne-NP"/>
              <a:t>लेखिएको छ । यहाँ एक परिवारको लागि दुबै </a:t>
            </a:r>
            <a:r>
              <a:rPr lang="en-US"/>
              <a:t>A</a:t>
            </a:r>
            <a:r>
              <a:rPr lang="ne-NP"/>
              <a:t> र </a:t>
            </a:r>
            <a:r>
              <a:rPr lang="en-US"/>
              <a:t>B </a:t>
            </a:r>
            <a:r>
              <a:rPr lang="ne-NP"/>
              <a:t>लेखिएको पाना भर्नु पर्दछ । कहीँ कतै </a:t>
            </a:r>
            <a:r>
              <a:rPr lang="en-US"/>
              <a:t>A</a:t>
            </a:r>
            <a:r>
              <a:rPr lang="ne-NP"/>
              <a:t> र </a:t>
            </a:r>
            <a:r>
              <a:rPr lang="en-US"/>
              <a:t>A</a:t>
            </a:r>
            <a:r>
              <a:rPr lang="ne-NP"/>
              <a:t> वा </a:t>
            </a:r>
            <a:r>
              <a:rPr lang="en-US"/>
              <a:t>B</a:t>
            </a:r>
            <a:r>
              <a:rPr lang="ne-NP"/>
              <a:t> र </a:t>
            </a:r>
            <a:r>
              <a:rPr lang="en-US"/>
              <a:t>B</a:t>
            </a:r>
            <a:r>
              <a:rPr lang="ne-NP"/>
              <a:t> पाना सँगै आएमा एउटा पाना छोडी शुरुमा </a:t>
            </a:r>
            <a:r>
              <a:rPr lang="en-US"/>
              <a:t>A</a:t>
            </a:r>
            <a:r>
              <a:rPr lang="ne-NP"/>
              <a:t> र दोश्रोमा </a:t>
            </a:r>
            <a:r>
              <a:rPr lang="en-US"/>
              <a:t>B</a:t>
            </a:r>
            <a:r>
              <a:rPr lang="ne-NP"/>
              <a:t> पाना भर्नु पर्दछ ।</a:t>
            </a:r>
            <a:r>
              <a:rPr lang="en-US"/>
              <a:t> </a:t>
            </a:r>
            <a:r>
              <a:rPr lang="ne-NP"/>
              <a:t>प्रेसबाट वाइन्डिश्ङ गलत भएको अवस्था हुन सक्छ । गलत पाना च्यात्नु हुदैन डट्पेनले काट्नु पर्दछ ।</a:t>
            </a:r>
            <a:endParaRPr lang="en-US"/>
          </a:p>
        </p:txBody>
      </p:sp>
    </p:spTree>
    <p:extLst>
      <p:ext uri="{BB962C8B-B14F-4D97-AF65-F5344CB8AC3E}">
        <p14:creationId xmlns:p14="http://schemas.microsoft.com/office/powerpoint/2010/main" val="238866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a:t>
            </a:r>
            <a:endParaRPr lang="en-US" sz="3600" dirty="0"/>
          </a:p>
        </p:txBody>
      </p:sp>
      <p:sp>
        <p:nvSpPr>
          <p:cNvPr id="3" name="Content Placeholder 2"/>
          <p:cNvSpPr>
            <a:spLocks noGrp="1"/>
          </p:cNvSpPr>
          <p:nvPr>
            <p:ph idx="1"/>
          </p:nvPr>
        </p:nvSpPr>
        <p:spPr>
          <a:xfrm>
            <a:off x="579991" y="1585641"/>
            <a:ext cx="11333335" cy="4036614"/>
          </a:xfrm>
        </p:spPr>
        <p:txBody>
          <a:bodyPr>
            <a:normAutofit fontScale="55000" lnSpcReduction="20000"/>
          </a:bodyPr>
          <a:lstStyle/>
          <a:p>
            <a:pPr marL="0" indent="0">
              <a:buNone/>
            </a:pPr>
            <a:r>
              <a:rPr lang="ne-NP" sz="5100" b="1" dirty="0"/>
              <a:t>प्रदेशको नाम र कोड</a:t>
            </a:r>
          </a:p>
          <a:p>
            <a:r>
              <a:rPr lang="ne-NP" sz="5100" dirty="0"/>
              <a:t>गणकले गणना गर्न लागेको घर कुन प्रदेशमा पर्दछ, सोही प्रदेशको पुरा नाम दिइएको ठाउँमा स्पष्ट लेख्नुपर्दछ  र उक्त प्रदेशको कोड संकेत कोठाभित्र लेख्नुपर्दछ ।            </a:t>
            </a:r>
            <a:r>
              <a:rPr lang="ne-NP" sz="4400" dirty="0"/>
              <a:t>                            </a:t>
            </a:r>
          </a:p>
          <a:p>
            <a:pPr marL="0" indent="0">
              <a:buNone/>
            </a:pPr>
            <a:r>
              <a:rPr lang="ne-NP" sz="5100" b="1"/>
              <a:t>जिल्लाको </a:t>
            </a:r>
            <a:r>
              <a:rPr lang="ne-NP" sz="5100" b="1" dirty="0"/>
              <a:t>नाम र कोड</a:t>
            </a:r>
          </a:p>
          <a:p>
            <a:r>
              <a:rPr lang="ne-NP" sz="4400" dirty="0"/>
              <a:t>गणकले गणना गर्न लागेको  घर कुन जिल्लामा पर्दछ, सोही जिल्लाको पुरा नाम दिइएको ठाउँमा स्पष्ट लेख्नुपर्दछ र नामको तल कोठामा जिल्लाको कोड संकेत कोठाभित्र लेख्नुपर्दछ । </a:t>
            </a:r>
          </a:p>
          <a:p>
            <a:pPr marL="0" indent="0">
              <a:buNone/>
            </a:pPr>
            <a:r>
              <a:rPr lang="ne-NP" sz="5100" b="1"/>
              <a:t>गाउँपालिका </a:t>
            </a:r>
            <a:r>
              <a:rPr lang="ne-NP" sz="5100" b="1" dirty="0"/>
              <a:t>नगरपालिकाको नाम र कोड</a:t>
            </a:r>
          </a:p>
          <a:p>
            <a:r>
              <a:rPr lang="ne-NP" sz="4500" dirty="0"/>
              <a:t>गणना गर्न लागेको घर कुन स्थानीय तहमा पर्दछ, सोको गाउँपालिका वा नगरपालिकाको नाम लेख्नुपर्दछ । नामको तल कोठामा गाउँपालिका वा नगरपालिकाको कोड उल्लेख गर्नुपर्दछ । उक्त घर गाउँपालिकामा पर्ने भए नगरपालिकालाई र नगरपालिकामा पर्ने भए गाउँपालिकालाई तेर्सो धर्काले काट्नुपर्दछ </a:t>
            </a:r>
            <a:r>
              <a:rPr lang="ne-NP" sz="6000" dirty="0"/>
              <a:t>। </a:t>
            </a:r>
          </a:p>
        </p:txBody>
      </p:sp>
      <p:sp>
        <p:nvSpPr>
          <p:cNvPr id="4" name="Slide Number Placeholder 3"/>
          <p:cNvSpPr>
            <a:spLocks noGrp="1"/>
          </p:cNvSpPr>
          <p:nvPr>
            <p:ph type="sldNum" sz="quarter" idx="12"/>
          </p:nvPr>
        </p:nvSpPr>
        <p:spPr>
          <a:xfrm>
            <a:off x="11696132" y="6415308"/>
            <a:ext cx="445835" cy="365125"/>
          </a:xfrm>
        </p:spPr>
        <p:txBody>
          <a:bodyPr/>
          <a:lstStyle/>
          <a:p>
            <a:fld id="{26402401-4522-4C0F-A737-197EB07E49FF}" type="slidenum">
              <a:rPr lang="en-US" smtClean="0"/>
              <a:pPr/>
              <a:t>5</a:t>
            </a:fld>
            <a:endParaRPr lang="en-US"/>
          </a:p>
        </p:txBody>
      </p:sp>
      <p:pic>
        <p:nvPicPr>
          <p:cNvPr id="5" name="Picture 4">
            <a:extLst>
              <a:ext uri="{FF2B5EF4-FFF2-40B4-BE49-F238E27FC236}">
                <a16:creationId xmlns:a16="http://schemas.microsoft.com/office/drawing/2014/main" id="{D4D9A290-7E8F-4C71-B6E5-C31E206932AD}"/>
              </a:ext>
            </a:extLst>
          </p:cNvPr>
          <p:cNvPicPr>
            <a:picLocks noChangeAspect="1"/>
          </p:cNvPicPr>
          <p:nvPr/>
        </p:nvPicPr>
        <p:blipFill>
          <a:blip r:embed="rId2"/>
          <a:stretch>
            <a:fillRect/>
          </a:stretch>
        </p:blipFill>
        <p:spPr>
          <a:xfrm>
            <a:off x="150658" y="5139980"/>
            <a:ext cx="12192000" cy="898731"/>
          </a:xfrm>
          <a:prstGeom prst="rect">
            <a:avLst/>
          </a:prstGeom>
        </p:spPr>
      </p:pic>
      <p:sp>
        <p:nvSpPr>
          <p:cNvPr id="6" name="TextBox 5">
            <a:extLst>
              <a:ext uri="{FF2B5EF4-FFF2-40B4-BE49-F238E27FC236}">
                <a16:creationId xmlns:a16="http://schemas.microsoft.com/office/drawing/2014/main" id="{CB4EB7DD-31E1-40DF-A47B-D04758C53068}"/>
              </a:ext>
            </a:extLst>
          </p:cNvPr>
          <p:cNvSpPr txBox="1"/>
          <p:nvPr/>
        </p:nvSpPr>
        <p:spPr>
          <a:xfrm>
            <a:off x="1139081" y="5190221"/>
            <a:ext cx="1170432" cy="369332"/>
          </a:xfrm>
          <a:prstGeom prst="rect">
            <a:avLst/>
          </a:prstGeom>
          <a:noFill/>
        </p:spPr>
        <p:txBody>
          <a:bodyPr wrap="square" rtlCol="0">
            <a:spAutoFit/>
          </a:bodyPr>
          <a:lstStyle/>
          <a:p>
            <a:r>
              <a:rPr lang="ne-NP">
                <a:solidFill>
                  <a:srgbClr val="142DAC"/>
                </a:solidFill>
              </a:rPr>
              <a:t>गण्डकी </a:t>
            </a:r>
            <a:endParaRPr lang="en-US">
              <a:solidFill>
                <a:srgbClr val="142DAC"/>
              </a:solidFill>
            </a:endParaRPr>
          </a:p>
        </p:txBody>
      </p:sp>
      <p:sp>
        <p:nvSpPr>
          <p:cNvPr id="7" name="TextBox 6">
            <a:extLst>
              <a:ext uri="{FF2B5EF4-FFF2-40B4-BE49-F238E27FC236}">
                <a16:creationId xmlns:a16="http://schemas.microsoft.com/office/drawing/2014/main" id="{F118B3CE-C137-4F29-8F29-2580FA9939D5}"/>
              </a:ext>
            </a:extLst>
          </p:cNvPr>
          <p:cNvSpPr txBox="1"/>
          <p:nvPr/>
        </p:nvSpPr>
        <p:spPr>
          <a:xfrm>
            <a:off x="3632345" y="5190221"/>
            <a:ext cx="1170432" cy="369332"/>
          </a:xfrm>
          <a:prstGeom prst="rect">
            <a:avLst/>
          </a:prstGeom>
          <a:noFill/>
        </p:spPr>
        <p:txBody>
          <a:bodyPr wrap="square" rtlCol="0">
            <a:spAutoFit/>
          </a:bodyPr>
          <a:lstStyle/>
          <a:p>
            <a:r>
              <a:rPr lang="ne-NP">
                <a:solidFill>
                  <a:srgbClr val="142DAC"/>
                </a:solidFill>
              </a:rPr>
              <a:t>कास्की</a:t>
            </a:r>
            <a:endParaRPr lang="en-US">
              <a:solidFill>
                <a:srgbClr val="142DAC"/>
              </a:solidFill>
            </a:endParaRPr>
          </a:p>
        </p:txBody>
      </p:sp>
      <p:sp>
        <p:nvSpPr>
          <p:cNvPr id="8" name="TextBox 7">
            <a:extLst>
              <a:ext uri="{FF2B5EF4-FFF2-40B4-BE49-F238E27FC236}">
                <a16:creationId xmlns:a16="http://schemas.microsoft.com/office/drawing/2014/main" id="{ADFBBFA3-DD8D-4A7D-942E-EA9AD187DFA5}"/>
              </a:ext>
            </a:extLst>
          </p:cNvPr>
          <p:cNvSpPr txBox="1"/>
          <p:nvPr/>
        </p:nvSpPr>
        <p:spPr>
          <a:xfrm>
            <a:off x="7620000" y="5190221"/>
            <a:ext cx="2741458" cy="369332"/>
          </a:xfrm>
          <a:prstGeom prst="rect">
            <a:avLst/>
          </a:prstGeom>
          <a:noFill/>
        </p:spPr>
        <p:txBody>
          <a:bodyPr wrap="square" rtlCol="0">
            <a:spAutoFit/>
          </a:bodyPr>
          <a:lstStyle/>
          <a:p>
            <a:r>
              <a:rPr lang="ne-NP">
                <a:solidFill>
                  <a:srgbClr val="142DAC"/>
                </a:solidFill>
              </a:rPr>
              <a:t>पोखरा उपमहानगरपालिका</a:t>
            </a:r>
            <a:endParaRPr lang="en-US">
              <a:solidFill>
                <a:srgbClr val="142DAC"/>
              </a:solidFill>
            </a:endParaRPr>
          </a:p>
        </p:txBody>
      </p:sp>
      <p:sp>
        <p:nvSpPr>
          <p:cNvPr id="9" name="TextBox 8">
            <a:extLst>
              <a:ext uri="{FF2B5EF4-FFF2-40B4-BE49-F238E27FC236}">
                <a16:creationId xmlns:a16="http://schemas.microsoft.com/office/drawing/2014/main" id="{891903CF-11CE-4378-B312-C28481C17F01}"/>
              </a:ext>
            </a:extLst>
          </p:cNvPr>
          <p:cNvSpPr txBox="1"/>
          <p:nvPr/>
        </p:nvSpPr>
        <p:spPr>
          <a:xfrm>
            <a:off x="747195" y="5611800"/>
            <a:ext cx="391886" cy="369332"/>
          </a:xfrm>
          <a:prstGeom prst="rect">
            <a:avLst/>
          </a:prstGeom>
          <a:noFill/>
        </p:spPr>
        <p:txBody>
          <a:bodyPr wrap="square" rtlCol="0">
            <a:spAutoFit/>
          </a:bodyPr>
          <a:lstStyle/>
          <a:p>
            <a:r>
              <a:rPr lang="en-US" b="1">
                <a:solidFill>
                  <a:srgbClr val="142DAC"/>
                </a:solidFill>
              </a:rPr>
              <a:t>4</a:t>
            </a:r>
          </a:p>
        </p:txBody>
      </p:sp>
      <p:sp>
        <p:nvSpPr>
          <p:cNvPr id="10" name="TextBox 9">
            <a:extLst>
              <a:ext uri="{FF2B5EF4-FFF2-40B4-BE49-F238E27FC236}">
                <a16:creationId xmlns:a16="http://schemas.microsoft.com/office/drawing/2014/main" id="{A908BAD5-045E-46F1-877F-B1F622472A56}"/>
              </a:ext>
            </a:extLst>
          </p:cNvPr>
          <p:cNvSpPr txBox="1"/>
          <p:nvPr/>
        </p:nvSpPr>
        <p:spPr>
          <a:xfrm>
            <a:off x="3689808" y="5597000"/>
            <a:ext cx="391886" cy="369332"/>
          </a:xfrm>
          <a:prstGeom prst="rect">
            <a:avLst/>
          </a:prstGeom>
          <a:noFill/>
        </p:spPr>
        <p:txBody>
          <a:bodyPr wrap="square" rtlCol="0">
            <a:spAutoFit/>
          </a:bodyPr>
          <a:lstStyle/>
          <a:p>
            <a:r>
              <a:rPr lang="en-US" b="1">
                <a:solidFill>
                  <a:srgbClr val="142DAC"/>
                </a:solidFill>
              </a:rPr>
              <a:t>0</a:t>
            </a:r>
          </a:p>
        </p:txBody>
      </p:sp>
      <p:sp>
        <p:nvSpPr>
          <p:cNvPr id="11" name="TextBox 10">
            <a:extLst>
              <a:ext uri="{FF2B5EF4-FFF2-40B4-BE49-F238E27FC236}">
                <a16:creationId xmlns:a16="http://schemas.microsoft.com/office/drawing/2014/main" id="{8ED552FB-B9FD-43DE-83B5-8933A11EE4D1}"/>
              </a:ext>
            </a:extLst>
          </p:cNvPr>
          <p:cNvSpPr txBox="1"/>
          <p:nvPr/>
        </p:nvSpPr>
        <p:spPr>
          <a:xfrm>
            <a:off x="3277905" y="5593658"/>
            <a:ext cx="391886" cy="369332"/>
          </a:xfrm>
          <a:prstGeom prst="rect">
            <a:avLst/>
          </a:prstGeom>
          <a:noFill/>
        </p:spPr>
        <p:txBody>
          <a:bodyPr wrap="square" rtlCol="0">
            <a:spAutoFit/>
          </a:bodyPr>
          <a:lstStyle/>
          <a:p>
            <a:r>
              <a:rPr lang="en-US" b="1">
                <a:solidFill>
                  <a:srgbClr val="142DAC"/>
                </a:solidFill>
              </a:rPr>
              <a:t>4</a:t>
            </a:r>
          </a:p>
        </p:txBody>
      </p:sp>
      <p:sp>
        <p:nvSpPr>
          <p:cNvPr id="12" name="Rounded Rectangular Callout 4">
            <a:extLst>
              <a:ext uri="{FF2B5EF4-FFF2-40B4-BE49-F238E27FC236}">
                <a16:creationId xmlns:a16="http://schemas.microsoft.com/office/drawing/2014/main" id="{BAF93393-432D-4AA1-AFC0-3D1606D418E2}"/>
              </a:ext>
            </a:extLst>
          </p:cNvPr>
          <p:cNvSpPr/>
          <p:nvPr/>
        </p:nvSpPr>
        <p:spPr>
          <a:xfrm>
            <a:off x="3473848" y="6088952"/>
            <a:ext cx="4555065" cy="583556"/>
          </a:xfrm>
          <a:prstGeom prst="wedgeRoundRectCallout">
            <a:avLst>
              <a:gd name="adj1" fmla="val 75563"/>
              <a:gd name="adj2" fmla="val -1158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ne-NP" sz="1600">
                <a:latin typeface="Preeti" pitchFamily="2" charset="0"/>
              </a:rPr>
              <a:t>गाउँपालिका र नगरपालिकाहरुको कोड र वडा नं तथ्यांक कार्यालयले उपलब्ध गराउँछन ।</a:t>
            </a:r>
            <a:endParaRPr lang="en-US" sz="1600" dirty="0">
              <a:latin typeface="Preeti" pitchFamily="2" charset="0"/>
            </a:endParaRPr>
          </a:p>
        </p:txBody>
      </p:sp>
      <p:cxnSp>
        <p:nvCxnSpPr>
          <p:cNvPr id="14" name="Straight Connector 13">
            <a:extLst>
              <a:ext uri="{FF2B5EF4-FFF2-40B4-BE49-F238E27FC236}">
                <a16:creationId xmlns:a16="http://schemas.microsoft.com/office/drawing/2014/main" id="{C3775B18-3D76-4901-80B5-AB00F670F394}"/>
              </a:ext>
            </a:extLst>
          </p:cNvPr>
          <p:cNvCxnSpPr/>
          <p:nvPr/>
        </p:nvCxnSpPr>
        <p:spPr>
          <a:xfrm>
            <a:off x="5538654" y="5428923"/>
            <a:ext cx="731520" cy="0"/>
          </a:xfrm>
          <a:prstGeom prst="line">
            <a:avLst/>
          </a:prstGeom>
          <a:ln w="19050">
            <a:solidFill>
              <a:srgbClr val="142DA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54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a:t>
            </a:r>
            <a:endParaRPr lang="en-US" sz="3600" dirty="0"/>
          </a:p>
        </p:txBody>
      </p:sp>
      <p:sp>
        <p:nvSpPr>
          <p:cNvPr id="3" name="Content Placeholder 2"/>
          <p:cNvSpPr>
            <a:spLocks noGrp="1"/>
          </p:cNvSpPr>
          <p:nvPr>
            <p:ph idx="1"/>
          </p:nvPr>
        </p:nvSpPr>
        <p:spPr/>
        <p:txBody>
          <a:bodyPr/>
          <a:lstStyle/>
          <a:p>
            <a:pPr marL="0" indent="0">
              <a:buNone/>
            </a:pPr>
            <a:r>
              <a:rPr lang="ne-NP" sz="3200" b="1"/>
              <a:t>वडा </a:t>
            </a:r>
            <a:r>
              <a:rPr lang="ne-NP" sz="3200" b="1" dirty="0"/>
              <a:t>नं.</a:t>
            </a:r>
          </a:p>
          <a:p>
            <a:r>
              <a:rPr lang="ne-NP" sz="3200" dirty="0"/>
              <a:t>गणना गर्न लागेको घरपरिवार गाउँपालिका वा नगरपालिकाको कुन वडामा पर्दछ, सो वडा नं. स्पष्ट लेख्नुपर्दछ ।  </a:t>
            </a:r>
          </a:p>
          <a:p>
            <a:pPr marL="0" indent="0">
              <a:buNone/>
            </a:pPr>
            <a:r>
              <a:rPr lang="ne-NP" sz="3600" b="1" dirty="0"/>
              <a:t>गणना क्षेत्र नं</a:t>
            </a:r>
            <a:r>
              <a:rPr lang="ne-NP" sz="3200" b="1" dirty="0"/>
              <a:t>.</a:t>
            </a:r>
            <a:r>
              <a:rPr lang="ne-NP" sz="4400" b="1" dirty="0"/>
              <a:t> </a:t>
            </a:r>
          </a:p>
          <a:p>
            <a:r>
              <a:rPr lang="ne-NP" sz="3200" dirty="0"/>
              <a:t>गणना गर्न लागेको घरपरिवार रहेको स्थान सम्बन्धित वडाको कुन गणना क्षेत्रमा पर्दछ सो गणना क्षेत्र नं. लेख्नुपर्दछ </a:t>
            </a:r>
          </a:p>
          <a:p>
            <a:r>
              <a:rPr lang="ne-NP" sz="3200" dirty="0"/>
              <a:t>उक्त कोड जनगणना कार्यालय मार्फत सुपरिवेक्षकबाट उपलब्ध हुन्छ ।</a:t>
            </a:r>
            <a:endParaRPr lang="en-US" sz="3200" dirty="0"/>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a:t>
            </a:fld>
            <a:endParaRPr lang="en-US"/>
          </a:p>
        </p:txBody>
      </p:sp>
      <p:pic>
        <p:nvPicPr>
          <p:cNvPr id="5" name="Picture 4">
            <a:extLst>
              <a:ext uri="{FF2B5EF4-FFF2-40B4-BE49-F238E27FC236}">
                <a16:creationId xmlns:a16="http://schemas.microsoft.com/office/drawing/2014/main" id="{B647D358-AC95-4B22-99AC-7A4AD067C99A}"/>
              </a:ext>
            </a:extLst>
          </p:cNvPr>
          <p:cNvPicPr>
            <a:picLocks noChangeAspect="1"/>
          </p:cNvPicPr>
          <p:nvPr/>
        </p:nvPicPr>
        <p:blipFill>
          <a:blip r:embed="rId2"/>
          <a:stretch>
            <a:fillRect/>
          </a:stretch>
        </p:blipFill>
        <p:spPr>
          <a:xfrm>
            <a:off x="4770701" y="5409646"/>
            <a:ext cx="3374735" cy="1533970"/>
          </a:xfrm>
          <a:prstGeom prst="rect">
            <a:avLst/>
          </a:prstGeom>
        </p:spPr>
      </p:pic>
      <p:sp>
        <p:nvSpPr>
          <p:cNvPr id="6" name="TextBox 5">
            <a:extLst>
              <a:ext uri="{FF2B5EF4-FFF2-40B4-BE49-F238E27FC236}">
                <a16:creationId xmlns:a16="http://schemas.microsoft.com/office/drawing/2014/main" id="{21F7A96F-77B0-412D-86B3-C94AF1B62C7A}"/>
              </a:ext>
            </a:extLst>
          </p:cNvPr>
          <p:cNvSpPr txBox="1"/>
          <p:nvPr/>
        </p:nvSpPr>
        <p:spPr>
          <a:xfrm>
            <a:off x="7060900" y="6377685"/>
            <a:ext cx="391886" cy="369332"/>
          </a:xfrm>
          <a:prstGeom prst="rect">
            <a:avLst/>
          </a:prstGeom>
          <a:noFill/>
        </p:spPr>
        <p:txBody>
          <a:bodyPr wrap="square" rtlCol="0">
            <a:spAutoFit/>
          </a:bodyPr>
          <a:lstStyle/>
          <a:p>
            <a:r>
              <a:rPr lang="en-US" b="1">
                <a:solidFill>
                  <a:srgbClr val="142DAC"/>
                </a:solidFill>
              </a:rPr>
              <a:t>-</a:t>
            </a:r>
          </a:p>
        </p:txBody>
      </p:sp>
      <p:sp>
        <p:nvSpPr>
          <p:cNvPr id="8" name="TextBox 7">
            <a:extLst>
              <a:ext uri="{FF2B5EF4-FFF2-40B4-BE49-F238E27FC236}">
                <a16:creationId xmlns:a16="http://schemas.microsoft.com/office/drawing/2014/main" id="{422A99A2-11AA-43EC-9C5D-1E668384388D}"/>
              </a:ext>
            </a:extLst>
          </p:cNvPr>
          <p:cNvSpPr txBox="1"/>
          <p:nvPr/>
        </p:nvSpPr>
        <p:spPr>
          <a:xfrm>
            <a:off x="5367079" y="6381027"/>
            <a:ext cx="391886" cy="369332"/>
          </a:xfrm>
          <a:prstGeom prst="rect">
            <a:avLst/>
          </a:prstGeom>
          <a:noFill/>
        </p:spPr>
        <p:txBody>
          <a:bodyPr wrap="square" rtlCol="0">
            <a:spAutoFit/>
          </a:bodyPr>
          <a:lstStyle/>
          <a:p>
            <a:r>
              <a:rPr lang="en-US" b="1">
                <a:solidFill>
                  <a:srgbClr val="142DAC"/>
                </a:solidFill>
              </a:rPr>
              <a:t>5</a:t>
            </a:r>
          </a:p>
        </p:txBody>
      </p:sp>
      <p:sp>
        <p:nvSpPr>
          <p:cNvPr id="9" name="TextBox 8">
            <a:extLst>
              <a:ext uri="{FF2B5EF4-FFF2-40B4-BE49-F238E27FC236}">
                <a16:creationId xmlns:a16="http://schemas.microsoft.com/office/drawing/2014/main" id="{DB366F4C-D7CB-4338-823F-5F36156DC2E8}"/>
              </a:ext>
            </a:extLst>
          </p:cNvPr>
          <p:cNvSpPr txBox="1"/>
          <p:nvPr/>
        </p:nvSpPr>
        <p:spPr>
          <a:xfrm>
            <a:off x="4955176" y="6377685"/>
            <a:ext cx="391886" cy="369332"/>
          </a:xfrm>
          <a:prstGeom prst="rect">
            <a:avLst/>
          </a:prstGeom>
          <a:noFill/>
        </p:spPr>
        <p:txBody>
          <a:bodyPr wrap="square" rtlCol="0">
            <a:spAutoFit/>
          </a:bodyPr>
          <a:lstStyle/>
          <a:p>
            <a:r>
              <a:rPr lang="en-US" b="1">
                <a:solidFill>
                  <a:srgbClr val="142DAC"/>
                </a:solidFill>
              </a:rPr>
              <a:t>-</a:t>
            </a:r>
          </a:p>
        </p:txBody>
      </p:sp>
      <p:sp>
        <p:nvSpPr>
          <p:cNvPr id="10" name="TextBox 9">
            <a:extLst>
              <a:ext uri="{FF2B5EF4-FFF2-40B4-BE49-F238E27FC236}">
                <a16:creationId xmlns:a16="http://schemas.microsoft.com/office/drawing/2014/main" id="{33C6C286-640F-469F-ADD5-59AA018B8CD7}"/>
              </a:ext>
            </a:extLst>
          </p:cNvPr>
          <p:cNvSpPr txBox="1"/>
          <p:nvPr/>
        </p:nvSpPr>
        <p:spPr>
          <a:xfrm>
            <a:off x="7547709" y="6415135"/>
            <a:ext cx="391886" cy="369332"/>
          </a:xfrm>
          <a:prstGeom prst="rect">
            <a:avLst/>
          </a:prstGeom>
          <a:noFill/>
        </p:spPr>
        <p:txBody>
          <a:bodyPr wrap="square" rtlCol="0">
            <a:spAutoFit/>
          </a:bodyPr>
          <a:lstStyle/>
          <a:p>
            <a:r>
              <a:rPr lang="en-US" b="1">
                <a:solidFill>
                  <a:srgbClr val="142DAC"/>
                </a:solidFill>
              </a:rPr>
              <a:t>7</a:t>
            </a:r>
          </a:p>
        </p:txBody>
      </p:sp>
      <p:sp>
        <p:nvSpPr>
          <p:cNvPr id="11" name="TextBox 10">
            <a:extLst>
              <a:ext uri="{FF2B5EF4-FFF2-40B4-BE49-F238E27FC236}">
                <a16:creationId xmlns:a16="http://schemas.microsoft.com/office/drawing/2014/main" id="{B5A741CB-0486-4646-8141-0C79F879BF9F}"/>
              </a:ext>
            </a:extLst>
          </p:cNvPr>
          <p:cNvSpPr txBox="1"/>
          <p:nvPr/>
        </p:nvSpPr>
        <p:spPr>
          <a:xfrm>
            <a:off x="6596734" y="6399459"/>
            <a:ext cx="391886" cy="369332"/>
          </a:xfrm>
          <a:prstGeom prst="rect">
            <a:avLst/>
          </a:prstGeom>
          <a:noFill/>
        </p:spPr>
        <p:txBody>
          <a:bodyPr wrap="square" rtlCol="0">
            <a:spAutoFit/>
          </a:bodyPr>
          <a:lstStyle/>
          <a:p>
            <a:r>
              <a:rPr lang="en-US" b="1">
                <a:solidFill>
                  <a:srgbClr val="142DAC"/>
                </a:solidFill>
              </a:rPr>
              <a:t>-</a:t>
            </a:r>
          </a:p>
        </p:txBody>
      </p:sp>
    </p:spTree>
    <p:extLst>
      <p:ext uri="{BB962C8B-B14F-4D97-AF65-F5344CB8AC3E}">
        <p14:creationId xmlns:p14="http://schemas.microsoft.com/office/powerpoint/2010/main" val="1822624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b="1" dirty="0"/>
              <a:t>मुख्य प्रश्नावली</a:t>
            </a:r>
            <a:r>
              <a:rPr lang="en-US" b="1" dirty="0"/>
              <a:t>:</a:t>
            </a:r>
            <a:r>
              <a:rPr lang="ne-NP" b="1" dirty="0"/>
              <a:t> परिचयात्मक </a:t>
            </a:r>
            <a:r>
              <a:rPr lang="ne-NP" b="1"/>
              <a:t>विवरण </a:t>
            </a:r>
            <a:r>
              <a:rPr lang="en-US" b="1"/>
              <a:t>-</a:t>
            </a:r>
            <a:endParaRPr lang="en-US" dirty="0"/>
          </a:p>
        </p:txBody>
      </p:sp>
      <p:sp>
        <p:nvSpPr>
          <p:cNvPr id="3" name="Content Placeholder 2"/>
          <p:cNvSpPr>
            <a:spLocks noGrp="1"/>
          </p:cNvSpPr>
          <p:nvPr>
            <p:ph idx="1"/>
          </p:nvPr>
        </p:nvSpPr>
        <p:spPr>
          <a:xfrm>
            <a:off x="838200" y="1585641"/>
            <a:ext cx="10515600" cy="3571576"/>
          </a:xfrm>
        </p:spPr>
        <p:txBody>
          <a:bodyPr>
            <a:normAutofit fontScale="92500" lnSpcReduction="10000"/>
          </a:bodyPr>
          <a:lstStyle/>
          <a:p>
            <a:pPr marL="0" indent="0">
              <a:buNone/>
            </a:pPr>
            <a:r>
              <a:rPr lang="ne-NP" b="1"/>
              <a:t>जनगणना घर क्र.सं.</a:t>
            </a:r>
            <a:endParaRPr lang="ne-NP" b="1" dirty="0"/>
          </a:p>
          <a:p>
            <a:r>
              <a:rPr lang="ne-NP" sz="2800" dirty="0"/>
              <a:t>प्रत्येक </a:t>
            </a:r>
            <a:r>
              <a:rPr lang="ne-NP" sz="2800"/>
              <a:t>गणकले आफुले </a:t>
            </a:r>
            <a:r>
              <a:rPr lang="ne-NP" sz="2800" dirty="0"/>
              <a:t>गणना गर्न लागेको घरको जनगणना घर क्रमसंख्या लेख्दा घर तथा घरपरिवार </a:t>
            </a:r>
            <a:r>
              <a:rPr lang="ne-NP" sz="2800"/>
              <a:t>सूचीकरण फारामको </a:t>
            </a:r>
            <a:r>
              <a:rPr lang="ne-NP" sz="2800" dirty="0"/>
              <a:t>जनगणना घर क्रमसंख्याको महल ६ बाट उतार गरी लेख्नुपर्दछ । </a:t>
            </a:r>
          </a:p>
          <a:p>
            <a:r>
              <a:rPr lang="ne-NP" sz="2800" dirty="0"/>
              <a:t>सुपरिवेक्षकले घर तथा घरपरिवार सूचिकरण गर्दा कुनै परिवार बसेको घरमा जनगणना घर क्रमसंख्या लेख्न छुटाएको भए उक्त घरको जनगणना घर क्र.सं. गणकले नै घर तथा घरपरिवार सूचिकरण फाराम हेरी आफ्नो गणना क्षेत्रमा सुपरिवेक्षकले लेखेको अन्तिम जनगणना घर क्रम संख्या भन्दा माथिको संख्या लेख्नुपर्छ । </a:t>
            </a:r>
          </a:p>
          <a:p>
            <a:r>
              <a:rPr lang="ne-NP" sz="2800" dirty="0"/>
              <a:t>जस्तै घर तथा घरपरिवार सूचीकरण फाराममा अन्तिम जनगणना घर क्र.सं. १७६ भए यो छुटेको घरको क्र.सं. १७७ हुन्छ । त्यस्तै सूचिकरण फाराममा उक्त नयाँ घरपरिवारको सबै विवरण सोधी उल्लेख गर्नु पर्दछ । एवं क्रमले अरू छुटेका घर भए जनगणना घर क्रमसंख्या १७८, १७९, ........ हुन्छ । </a:t>
            </a:r>
          </a:p>
          <a:p>
            <a:pPr marL="0" indent="0">
              <a:buNone/>
            </a:pPr>
            <a:endParaRPr lang="ne-NP" dirty="0"/>
          </a:p>
          <a:p>
            <a:endParaRPr lang="ne-NP"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7</a:t>
            </a:fld>
            <a:endParaRPr lang="en-US"/>
          </a:p>
        </p:txBody>
      </p:sp>
      <p:pic>
        <p:nvPicPr>
          <p:cNvPr id="5" name="Picture 4">
            <a:extLst>
              <a:ext uri="{FF2B5EF4-FFF2-40B4-BE49-F238E27FC236}">
                <a16:creationId xmlns:a16="http://schemas.microsoft.com/office/drawing/2014/main" id="{F5C1CDF6-CA84-481A-96A9-DCEC480EC6EA}"/>
              </a:ext>
            </a:extLst>
          </p:cNvPr>
          <p:cNvPicPr>
            <a:picLocks noChangeAspect="1"/>
          </p:cNvPicPr>
          <p:nvPr/>
        </p:nvPicPr>
        <p:blipFill>
          <a:blip r:embed="rId2"/>
          <a:stretch>
            <a:fillRect/>
          </a:stretch>
        </p:blipFill>
        <p:spPr>
          <a:xfrm>
            <a:off x="3941199" y="5027376"/>
            <a:ext cx="5229225" cy="1495425"/>
          </a:xfrm>
          <a:prstGeom prst="rect">
            <a:avLst/>
          </a:prstGeom>
        </p:spPr>
      </p:pic>
      <p:sp>
        <p:nvSpPr>
          <p:cNvPr id="6" name="TextBox 5">
            <a:extLst>
              <a:ext uri="{FF2B5EF4-FFF2-40B4-BE49-F238E27FC236}">
                <a16:creationId xmlns:a16="http://schemas.microsoft.com/office/drawing/2014/main" id="{B2B39497-4A43-4ECE-8155-D964997A7DED}"/>
              </a:ext>
            </a:extLst>
          </p:cNvPr>
          <p:cNvSpPr txBox="1"/>
          <p:nvPr/>
        </p:nvSpPr>
        <p:spPr>
          <a:xfrm>
            <a:off x="4991756" y="5886521"/>
            <a:ext cx="391886" cy="369332"/>
          </a:xfrm>
          <a:prstGeom prst="rect">
            <a:avLst/>
          </a:prstGeom>
          <a:noFill/>
        </p:spPr>
        <p:txBody>
          <a:bodyPr wrap="square" rtlCol="0">
            <a:spAutoFit/>
          </a:bodyPr>
          <a:lstStyle/>
          <a:p>
            <a:r>
              <a:rPr lang="en-US" b="1">
                <a:solidFill>
                  <a:srgbClr val="142DAC"/>
                </a:solidFill>
              </a:rPr>
              <a:t>3</a:t>
            </a:r>
          </a:p>
        </p:txBody>
      </p:sp>
      <p:sp>
        <p:nvSpPr>
          <p:cNvPr id="7" name="TextBox 6">
            <a:extLst>
              <a:ext uri="{FF2B5EF4-FFF2-40B4-BE49-F238E27FC236}">
                <a16:creationId xmlns:a16="http://schemas.microsoft.com/office/drawing/2014/main" id="{84048194-05A3-41AB-AC54-7FA01E0A32BC}"/>
              </a:ext>
            </a:extLst>
          </p:cNvPr>
          <p:cNvSpPr txBox="1"/>
          <p:nvPr/>
        </p:nvSpPr>
        <p:spPr>
          <a:xfrm>
            <a:off x="5718921" y="5892621"/>
            <a:ext cx="391886" cy="369332"/>
          </a:xfrm>
          <a:prstGeom prst="rect">
            <a:avLst/>
          </a:prstGeom>
          <a:noFill/>
        </p:spPr>
        <p:txBody>
          <a:bodyPr wrap="square" rtlCol="0">
            <a:spAutoFit/>
          </a:bodyPr>
          <a:lstStyle/>
          <a:p>
            <a:r>
              <a:rPr lang="en-US" b="1">
                <a:solidFill>
                  <a:srgbClr val="142DAC"/>
                </a:solidFill>
              </a:rPr>
              <a:t>7</a:t>
            </a:r>
          </a:p>
        </p:txBody>
      </p:sp>
      <p:sp>
        <p:nvSpPr>
          <p:cNvPr id="8" name="TextBox 7">
            <a:extLst>
              <a:ext uri="{FF2B5EF4-FFF2-40B4-BE49-F238E27FC236}">
                <a16:creationId xmlns:a16="http://schemas.microsoft.com/office/drawing/2014/main" id="{DABA7A1B-4780-4289-B052-4EDE08B0C11F}"/>
              </a:ext>
            </a:extLst>
          </p:cNvPr>
          <p:cNvSpPr txBox="1"/>
          <p:nvPr/>
        </p:nvSpPr>
        <p:spPr>
          <a:xfrm>
            <a:off x="4527590" y="5871720"/>
            <a:ext cx="391886" cy="369332"/>
          </a:xfrm>
          <a:prstGeom prst="rect">
            <a:avLst/>
          </a:prstGeom>
          <a:noFill/>
        </p:spPr>
        <p:txBody>
          <a:bodyPr wrap="square" rtlCol="0">
            <a:spAutoFit/>
          </a:bodyPr>
          <a:lstStyle/>
          <a:p>
            <a:r>
              <a:rPr lang="en-US" b="1">
                <a:solidFill>
                  <a:srgbClr val="142DAC"/>
                </a:solidFill>
              </a:rPr>
              <a:t>-</a:t>
            </a:r>
          </a:p>
        </p:txBody>
      </p:sp>
    </p:spTree>
    <p:extLst>
      <p:ext uri="{BB962C8B-B14F-4D97-AF65-F5344CB8AC3E}">
        <p14:creationId xmlns:p14="http://schemas.microsoft.com/office/powerpoint/2010/main" val="2282047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 </a:t>
            </a:r>
            <a:r>
              <a:rPr lang="en-US" sz="3600" b="1" dirty="0"/>
              <a:t>-</a:t>
            </a:r>
            <a:r>
              <a:rPr lang="ne-NP" sz="3600" b="1" dirty="0"/>
              <a:t> जनगणना परिवार क्र.सं.</a:t>
            </a:r>
            <a:r>
              <a:rPr lang="en-US" sz="3600" b="1" dirty="0"/>
              <a:t>/</a:t>
            </a:r>
            <a:r>
              <a:rPr lang="ne-NP" sz="3600" b="1" dirty="0"/>
              <a:t>१</a:t>
            </a:r>
            <a:endParaRPr lang="en-US" sz="3600" dirty="0"/>
          </a:p>
        </p:txBody>
      </p:sp>
      <p:sp>
        <p:nvSpPr>
          <p:cNvPr id="3" name="Content Placeholder 2"/>
          <p:cNvSpPr>
            <a:spLocks noGrp="1"/>
          </p:cNvSpPr>
          <p:nvPr>
            <p:ph idx="1"/>
          </p:nvPr>
        </p:nvSpPr>
        <p:spPr/>
        <p:txBody>
          <a:bodyPr/>
          <a:lstStyle/>
          <a:p>
            <a:pPr marL="0" indent="0">
              <a:buNone/>
            </a:pPr>
            <a:r>
              <a:rPr lang="ne-NP" sz="2800" b="1" dirty="0"/>
              <a:t>जनगणना परिवार क्रमसंख्या</a:t>
            </a:r>
          </a:p>
          <a:p>
            <a:endParaRPr lang="en-US" b="1"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8</a:t>
            </a:fld>
            <a:endParaRPr lang="en-US"/>
          </a:p>
        </p:txBody>
      </p:sp>
      <p:sp>
        <p:nvSpPr>
          <p:cNvPr id="5" name="Rectangle 4"/>
          <p:cNvSpPr/>
          <p:nvPr/>
        </p:nvSpPr>
        <p:spPr>
          <a:xfrm>
            <a:off x="782750" y="1936619"/>
            <a:ext cx="10267122" cy="3139321"/>
          </a:xfrm>
          <a:prstGeom prst="rect">
            <a:avLst/>
          </a:prstGeom>
        </p:spPr>
        <p:txBody>
          <a:bodyPr wrap="square">
            <a:spAutoFit/>
          </a:bodyPr>
          <a:lstStyle/>
          <a:p>
            <a:pPr marL="342900" indent="-342900">
              <a:buFont typeface="Arial" panose="020B0604020202020204" pitchFamily="34" charset="0"/>
              <a:buChar char="•"/>
            </a:pPr>
            <a:r>
              <a:rPr lang="ne-NP" sz="2000" dirty="0"/>
              <a:t>प्रत्येक </a:t>
            </a:r>
            <a:r>
              <a:rPr lang="ne-NP" sz="2000"/>
              <a:t>गणकले आफुले </a:t>
            </a:r>
            <a:r>
              <a:rPr lang="ne-NP" sz="2000" dirty="0"/>
              <a:t>गणना गर्न लागेको परिवारको जनगणना परिवार क्रमसंख्या लेख्दा घर तथा घरपरिवार सूचीकरण फाराममा उल्लेख भएको जनगणना परिवार क्रमसंख्या महल ७ बाट उतार गर्नुपर्दछ । </a:t>
            </a:r>
          </a:p>
          <a:p>
            <a:pPr marL="342900" indent="-342900">
              <a:buFont typeface="Arial" panose="020B0604020202020204" pitchFamily="34" charset="0"/>
              <a:buChar char="•"/>
            </a:pPr>
            <a:endParaRPr lang="ne-NP" dirty="0"/>
          </a:p>
          <a:p>
            <a:pPr marL="342900" indent="-342900">
              <a:buFont typeface="Arial" panose="020B0604020202020204" pitchFamily="34" charset="0"/>
              <a:buChar char="•"/>
            </a:pPr>
            <a:r>
              <a:rPr lang="ne-NP" sz="2000"/>
              <a:t>सुपरिवेक्षकले </a:t>
            </a:r>
            <a:r>
              <a:rPr lang="ne-NP" sz="2000" dirty="0"/>
              <a:t>कुनै घरमा कुनै परिवार सूचिकरण गर्न छुटाएको भए घर तथा घरपरिवार सूचिकरण फारामको अन्तिममा उक्त घरको घरक्रम संख्या लेखि छुटेको परिवारलाई अन्तिम जनगणना परिवार संख्या पछिको जनगणना परिवार क्रमसंख्या दिंदै जानुपर्दछ । </a:t>
            </a:r>
          </a:p>
          <a:p>
            <a:pPr marL="342900" indent="-342900">
              <a:buFont typeface="Arial" panose="020B0604020202020204" pitchFamily="34" charset="0"/>
              <a:buChar char="•"/>
            </a:pPr>
            <a:endParaRPr lang="ne-NP" sz="2000" dirty="0"/>
          </a:p>
          <a:p>
            <a:pPr marL="342900" indent="-342900">
              <a:buFont typeface="Arial" panose="020B0604020202020204" pitchFamily="34" charset="0"/>
              <a:buChar char="•"/>
            </a:pPr>
            <a:r>
              <a:rPr lang="ne-NP" sz="2000" dirty="0"/>
              <a:t>यसैगरी सुपरिवेक्षकबाट आवासीय घर नै सूचिकरण गर्न छुटेको अवस्थामा थप घरसंख्या अन्तिम घर क्रमसंख्या पछि थप गर्दै जनगणना परिवार क्रमसंख्या पनि थप गर्दै लेख्नुपर्दछ । </a:t>
            </a:r>
          </a:p>
        </p:txBody>
      </p:sp>
      <p:pic>
        <p:nvPicPr>
          <p:cNvPr id="9" name="Picture 8">
            <a:extLst>
              <a:ext uri="{FF2B5EF4-FFF2-40B4-BE49-F238E27FC236}">
                <a16:creationId xmlns:a16="http://schemas.microsoft.com/office/drawing/2014/main" id="{12613B4A-021A-4EFF-8D4A-5F791E35476A}"/>
              </a:ext>
            </a:extLst>
          </p:cNvPr>
          <p:cNvPicPr>
            <a:picLocks noChangeAspect="1"/>
          </p:cNvPicPr>
          <p:nvPr/>
        </p:nvPicPr>
        <p:blipFill>
          <a:blip r:embed="rId2"/>
          <a:stretch>
            <a:fillRect/>
          </a:stretch>
        </p:blipFill>
        <p:spPr>
          <a:xfrm>
            <a:off x="2932739" y="5105731"/>
            <a:ext cx="5229225" cy="1495425"/>
          </a:xfrm>
          <a:prstGeom prst="rect">
            <a:avLst/>
          </a:prstGeom>
        </p:spPr>
      </p:pic>
      <p:sp>
        <p:nvSpPr>
          <p:cNvPr id="10" name="TextBox 9">
            <a:extLst>
              <a:ext uri="{FF2B5EF4-FFF2-40B4-BE49-F238E27FC236}">
                <a16:creationId xmlns:a16="http://schemas.microsoft.com/office/drawing/2014/main" id="{E6ED2687-0AAC-40E0-BFFD-F1DDADDA6AAE}"/>
              </a:ext>
            </a:extLst>
          </p:cNvPr>
          <p:cNvSpPr txBox="1"/>
          <p:nvPr/>
        </p:nvSpPr>
        <p:spPr>
          <a:xfrm>
            <a:off x="3983296" y="5964876"/>
            <a:ext cx="391886" cy="369332"/>
          </a:xfrm>
          <a:prstGeom prst="rect">
            <a:avLst/>
          </a:prstGeom>
          <a:noFill/>
        </p:spPr>
        <p:txBody>
          <a:bodyPr wrap="square" rtlCol="0">
            <a:spAutoFit/>
          </a:bodyPr>
          <a:lstStyle/>
          <a:p>
            <a:r>
              <a:rPr lang="en-US" b="1">
                <a:solidFill>
                  <a:srgbClr val="142DAC"/>
                </a:solidFill>
              </a:rPr>
              <a:t>3</a:t>
            </a:r>
          </a:p>
        </p:txBody>
      </p:sp>
      <p:sp>
        <p:nvSpPr>
          <p:cNvPr id="11" name="TextBox 10">
            <a:extLst>
              <a:ext uri="{FF2B5EF4-FFF2-40B4-BE49-F238E27FC236}">
                <a16:creationId xmlns:a16="http://schemas.microsoft.com/office/drawing/2014/main" id="{54AF3969-CAE6-4AC3-8FEC-374AF514C96E}"/>
              </a:ext>
            </a:extLst>
          </p:cNvPr>
          <p:cNvSpPr txBox="1"/>
          <p:nvPr/>
        </p:nvSpPr>
        <p:spPr>
          <a:xfrm>
            <a:off x="4710461" y="5970976"/>
            <a:ext cx="391886" cy="369332"/>
          </a:xfrm>
          <a:prstGeom prst="rect">
            <a:avLst/>
          </a:prstGeom>
          <a:noFill/>
        </p:spPr>
        <p:txBody>
          <a:bodyPr wrap="square" rtlCol="0">
            <a:spAutoFit/>
          </a:bodyPr>
          <a:lstStyle/>
          <a:p>
            <a:r>
              <a:rPr lang="en-US" b="1">
                <a:solidFill>
                  <a:srgbClr val="142DAC"/>
                </a:solidFill>
              </a:rPr>
              <a:t>7</a:t>
            </a:r>
          </a:p>
        </p:txBody>
      </p:sp>
      <p:sp>
        <p:nvSpPr>
          <p:cNvPr id="12" name="TextBox 11">
            <a:extLst>
              <a:ext uri="{FF2B5EF4-FFF2-40B4-BE49-F238E27FC236}">
                <a16:creationId xmlns:a16="http://schemas.microsoft.com/office/drawing/2014/main" id="{B6B25223-695C-4D43-AFDD-27F542F47B7B}"/>
              </a:ext>
            </a:extLst>
          </p:cNvPr>
          <p:cNvSpPr txBox="1"/>
          <p:nvPr/>
        </p:nvSpPr>
        <p:spPr>
          <a:xfrm>
            <a:off x="3519130" y="5950075"/>
            <a:ext cx="391886" cy="369332"/>
          </a:xfrm>
          <a:prstGeom prst="rect">
            <a:avLst/>
          </a:prstGeom>
          <a:noFill/>
        </p:spPr>
        <p:txBody>
          <a:bodyPr wrap="square" rtlCol="0">
            <a:spAutoFit/>
          </a:bodyPr>
          <a:lstStyle/>
          <a:p>
            <a:r>
              <a:rPr lang="en-US" b="1">
                <a:solidFill>
                  <a:srgbClr val="142DAC"/>
                </a:solidFill>
              </a:rPr>
              <a:t>-</a:t>
            </a:r>
          </a:p>
        </p:txBody>
      </p:sp>
      <p:sp>
        <p:nvSpPr>
          <p:cNvPr id="6" name="TextBox 5">
            <a:extLst>
              <a:ext uri="{FF2B5EF4-FFF2-40B4-BE49-F238E27FC236}">
                <a16:creationId xmlns:a16="http://schemas.microsoft.com/office/drawing/2014/main" id="{064B3935-B45F-4488-9C8D-A5E2448D8498}"/>
              </a:ext>
            </a:extLst>
          </p:cNvPr>
          <p:cNvSpPr txBox="1"/>
          <p:nvPr/>
        </p:nvSpPr>
        <p:spPr>
          <a:xfrm>
            <a:off x="6727365" y="5929196"/>
            <a:ext cx="391886" cy="369332"/>
          </a:xfrm>
          <a:prstGeom prst="rect">
            <a:avLst/>
          </a:prstGeom>
          <a:noFill/>
        </p:spPr>
        <p:txBody>
          <a:bodyPr wrap="square" rtlCol="0">
            <a:spAutoFit/>
          </a:bodyPr>
          <a:lstStyle/>
          <a:p>
            <a:r>
              <a:rPr lang="en-US" b="1">
                <a:solidFill>
                  <a:srgbClr val="142DAC"/>
                </a:solidFill>
              </a:rPr>
              <a:t>4</a:t>
            </a:r>
          </a:p>
        </p:txBody>
      </p:sp>
      <p:sp>
        <p:nvSpPr>
          <p:cNvPr id="7" name="TextBox 6">
            <a:extLst>
              <a:ext uri="{FF2B5EF4-FFF2-40B4-BE49-F238E27FC236}">
                <a16:creationId xmlns:a16="http://schemas.microsoft.com/office/drawing/2014/main" id="{3066C0EE-2D28-4D2D-A7EC-43FC4C8FC8BF}"/>
              </a:ext>
            </a:extLst>
          </p:cNvPr>
          <p:cNvSpPr txBox="1"/>
          <p:nvPr/>
        </p:nvSpPr>
        <p:spPr>
          <a:xfrm>
            <a:off x="7522457" y="5945746"/>
            <a:ext cx="391886" cy="369332"/>
          </a:xfrm>
          <a:prstGeom prst="rect">
            <a:avLst/>
          </a:prstGeom>
          <a:noFill/>
        </p:spPr>
        <p:txBody>
          <a:bodyPr wrap="square" rtlCol="0">
            <a:spAutoFit/>
          </a:bodyPr>
          <a:lstStyle/>
          <a:p>
            <a:r>
              <a:rPr lang="en-US" b="1">
                <a:solidFill>
                  <a:srgbClr val="142DAC"/>
                </a:solidFill>
              </a:rPr>
              <a:t>5</a:t>
            </a:r>
          </a:p>
        </p:txBody>
      </p:sp>
      <p:sp>
        <p:nvSpPr>
          <p:cNvPr id="8" name="TextBox 7">
            <a:extLst>
              <a:ext uri="{FF2B5EF4-FFF2-40B4-BE49-F238E27FC236}">
                <a16:creationId xmlns:a16="http://schemas.microsoft.com/office/drawing/2014/main" id="{19D79ADE-16FD-4154-8110-DB47BE11C780}"/>
              </a:ext>
            </a:extLst>
          </p:cNvPr>
          <p:cNvSpPr txBox="1"/>
          <p:nvPr/>
        </p:nvSpPr>
        <p:spPr>
          <a:xfrm>
            <a:off x="6143023" y="5930070"/>
            <a:ext cx="391886" cy="369332"/>
          </a:xfrm>
          <a:prstGeom prst="rect">
            <a:avLst/>
          </a:prstGeom>
          <a:noFill/>
        </p:spPr>
        <p:txBody>
          <a:bodyPr wrap="square" rtlCol="0">
            <a:spAutoFit/>
          </a:bodyPr>
          <a:lstStyle/>
          <a:p>
            <a:r>
              <a:rPr lang="en-US" b="1">
                <a:solidFill>
                  <a:srgbClr val="142DAC"/>
                </a:solidFill>
              </a:rPr>
              <a:t>-</a:t>
            </a:r>
          </a:p>
        </p:txBody>
      </p:sp>
    </p:spTree>
    <p:extLst>
      <p:ext uri="{BB962C8B-B14F-4D97-AF65-F5344CB8AC3E}">
        <p14:creationId xmlns:p14="http://schemas.microsoft.com/office/powerpoint/2010/main" val="720308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 </a:t>
            </a:r>
            <a:r>
              <a:rPr lang="en-US" sz="3600" b="1" dirty="0"/>
              <a:t>-</a:t>
            </a:r>
            <a:r>
              <a:rPr lang="ne-NP" sz="3600" b="1" dirty="0"/>
              <a:t> जनगणना परिवार क्र.सं.</a:t>
            </a:r>
            <a:r>
              <a:rPr lang="en-US" sz="3600" b="1" dirty="0"/>
              <a:t>/</a:t>
            </a:r>
            <a:r>
              <a:rPr lang="ne-NP" sz="3600" b="1" dirty="0"/>
              <a:t>२</a:t>
            </a:r>
            <a:endParaRPr lang="en-US" sz="3600" dirty="0"/>
          </a:p>
        </p:txBody>
      </p:sp>
      <p:sp>
        <p:nvSpPr>
          <p:cNvPr id="3" name="Content Placeholder 2"/>
          <p:cNvSpPr>
            <a:spLocks noGrp="1"/>
          </p:cNvSpPr>
          <p:nvPr>
            <p:ph idx="1"/>
          </p:nvPr>
        </p:nvSpPr>
        <p:spPr/>
        <p:txBody>
          <a:bodyPr>
            <a:normAutofit/>
          </a:bodyPr>
          <a:lstStyle/>
          <a:p>
            <a:pPr marL="0" indent="0">
              <a:buNone/>
            </a:pPr>
            <a:r>
              <a:rPr lang="ne-NP" sz="3600" b="1" dirty="0"/>
              <a:t>गाउ</a:t>
            </a:r>
            <a:r>
              <a:rPr lang="en-US" sz="3600" b="1" dirty="0"/>
              <a:t>/</a:t>
            </a:r>
            <a:r>
              <a:rPr lang="ne-NP" sz="3600" b="1" dirty="0"/>
              <a:t>बस्ती</a:t>
            </a:r>
            <a:r>
              <a:rPr lang="en-US" sz="3600" b="1" dirty="0"/>
              <a:t>/</a:t>
            </a:r>
            <a:r>
              <a:rPr lang="ne-NP" sz="3600" b="1" dirty="0"/>
              <a:t>टोल </a:t>
            </a:r>
          </a:p>
          <a:p>
            <a:r>
              <a:rPr lang="ne-NP" sz="3200" dirty="0"/>
              <a:t>गणना गर्न लागेको घरपरिवार बसेको घर रहेको ठाउँ कुन गाउँ, बस्ती वा टोलको स्थानीय नामले परिचित छ सोही गाउँ÷बस्ती÷टोलको नाम लेख्नुपर्दछ । जस्तै – हुलाकटोल, ज्यामिरे, तिलार, डाँडीपोखरी, डाँडाघर, बस्तीपुर, वसन्तपुर आदि ।</a:t>
            </a:r>
          </a:p>
          <a:p>
            <a:endParaRPr lang="en-US"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9</a:t>
            </a:fld>
            <a:endParaRPr lang="en-US"/>
          </a:p>
        </p:txBody>
      </p:sp>
      <p:pic>
        <p:nvPicPr>
          <p:cNvPr id="5" name="Picture 4">
            <a:extLst>
              <a:ext uri="{FF2B5EF4-FFF2-40B4-BE49-F238E27FC236}">
                <a16:creationId xmlns:a16="http://schemas.microsoft.com/office/drawing/2014/main" id="{D27CE76C-1443-48AF-A89E-A5BD9E8381D3}"/>
              </a:ext>
            </a:extLst>
          </p:cNvPr>
          <p:cNvPicPr>
            <a:picLocks noChangeAspect="1"/>
          </p:cNvPicPr>
          <p:nvPr/>
        </p:nvPicPr>
        <p:blipFill>
          <a:blip r:embed="rId2"/>
          <a:stretch>
            <a:fillRect/>
          </a:stretch>
        </p:blipFill>
        <p:spPr>
          <a:xfrm>
            <a:off x="546953" y="4209151"/>
            <a:ext cx="11296650" cy="1323975"/>
          </a:xfrm>
          <a:prstGeom prst="rect">
            <a:avLst/>
          </a:prstGeom>
        </p:spPr>
      </p:pic>
      <p:sp>
        <p:nvSpPr>
          <p:cNvPr id="6" name="TextBox 5">
            <a:extLst>
              <a:ext uri="{FF2B5EF4-FFF2-40B4-BE49-F238E27FC236}">
                <a16:creationId xmlns:a16="http://schemas.microsoft.com/office/drawing/2014/main" id="{288F5A04-EDF1-4CA1-AEA3-C9B24B730FD7}"/>
              </a:ext>
            </a:extLst>
          </p:cNvPr>
          <p:cNvSpPr txBox="1"/>
          <p:nvPr/>
        </p:nvSpPr>
        <p:spPr>
          <a:xfrm>
            <a:off x="3051483" y="4582450"/>
            <a:ext cx="4451822" cy="369332"/>
          </a:xfrm>
          <a:prstGeom prst="rect">
            <a:avLst/>
          </a:prstGeom>
          <a:noFill/>
        </p:spPr>
        <p:txBody>
          <a:bodyPr wrap="square" rtlCol="0">
            <a:spAutoFit/>
          </a:bodyPr>
          <a:lstStyle/>
          <a:p>
            <a:r>
              <a:rPr lang="ne-NP" b="1">
                <a:solidFill>
                  <a:srgbClr val="142DAC"/>
                </a:solidFill>
              </a:rPr>
              <a:t>नवसृजना टोल</a:t>
            </a:r>
            <a:endParaRPr lang="en-US" b="1">
              <a:solidFill>
                <a:srgbClr val="142DAC"/>
              </a:solidFill>
            </a:endParaRPr>
          </a:p>
        </p:txBody>
      </p:sp>
    </p:spTree>
    <p:extLst>
      <p:ext uri="{BB962C8B-B14F-4D97-AF65-F5344CB8AC3E}">
        <p14:creationId xmlns:p14="http://schemas.microsoft.com/office/powerpoint/2010/main" val="489867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 </a:t>
            </a:r>
            <a:r>
              <a:rPr lang="en-US" sz="3600" b="1"/>
              <a:t>–</a:t>
            </a:r>
            <a:r>
              <a:rPr lang="ne-NP" sz="3600" b="1"/>
              <a:t> </a:t>
            </a:r>
            <a:endParaRPr lang="en-US" sz="3600" b="1" dirty="0"/>
          </a:p>
        </p:txBody>
      </p:sp>
      <p:sp>
        <p:nvSpPr>
          <p:cNvPr id="3" name="Content Placeholder 2"/>
          <p:cNvSpPr>
            <a:spLocks noGrp="1"/>
          </p:cNvSpPr>
          <p:nvPr>
            <p:ph idx="1"/>
          </p:nvPr>
        </p:nvSpPr>
        <p:spPr>
          <a:xfrm>
            <a:off x="838200" y="1585641"/>
            <a:ext cx="10515600" cy="3670854"/>
          </a:xfrm>
        </p:spPr>
        <p:txBody>
          <a:bodyPr>
            <a:normAutofit/>
          </a:bodyPr>
          <a:lstStyle/>
          <a:p>
            <a:pPr marL="0" indent="0">
              <a:buNone/>
            </a:pPr>
            <a:r>
              <a:rPr lang="ne-NP" sz="3200" b="1">
                <a:solidFill>
                  <a:srgbClr val="142DAC"/>
                </a:solidFill>
              </a:rPr>
              <a:t>परिवारमुलीको पुरा नाम र थर</a:t>
            </a:r>
            <a:endParaRPr lang="ne-NP" sz="3200" dirty="0">
              <a:solidFill>
                <a:srgbClr val="142DAC"/>
              </a:solidFill>
            </a:endParaRPr>
          </a:p>
          <a:p>
            <a:r>
              <a:rPr lang="ne-NP" sz="3200" dirty="0"/>
              <a:t>घरपरिवारमा परिआएका दैनिक कामकाज, खर्च र व्यवहार चलाउन व्यवस्था मिलाउने मुख्य व्यक्ति को हो सोधी निजको पुरा नाम थर परिवारमूलीको पुरा नाम थर लेख्ने स्थानमा लेख्नुपर्दछ । </a:t>
            </a:r>
          </a:p>
          <a:p>
            <a:r>
              <a:rPr lang="ne-NP" sz="3200" dirty="0"/>
              <a:t>परिवारको मूली (सामान्यतया परिवारमा अक्सर उपस्थित रहने) वयस्क महिला  वा पुरूष हुनसक्दछन् । </a:t>
            </a:r>
          </a:p>
          <a:p>
            <a:r>
              <a:rPr lang="ne-NP" sz="3200" dirty="0"/>
              <a:t>यहाँ लेखिने परिवारमूलीको पुरा नाम थर र व्यक्तिगत खण्डको महल २ को क्रमसंख्या १ मा उल्लेख गरिने व्यक्तिको नाम थर एउटै हुनुपर्दछ ।</a:t>
            </a:r>
          </a:p>
          <a:p>
            <a:pPr marL="0" indent="0">
              <a:buNone/>
            </a:pPr>
            <a:endParaRPr lang="ne-NP" sz="3200" dirty="0"/>
          </a:p>
          <a:p>
            <a:pPr marL="0" indent="0">
              <a:buNone/>
            </a:pPr>
            <a:endParaRPr lang="en-US" sz="28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10</a:t>
            </a:fld>
            <a:endParaRPr lang="en-US"/>
          </a:p>
        </p:txBody>
      </p:sp>
      <p:pic>
        <p:nvPicPr>
          <p:cNvPr id="5" name="Picture 4">
            <a:extLst>
              <a:ext uri="{FF2B5EF4-FFF2-40B4-BE49-F238E27FC236}">
                <a16:creationId xmlns:a16="http://schemas.microsoft.com/office/drawing/2014/main" id="{9BD90CB4-9965-4EAF-AE66-591C149E9221}"/>
              </a:ext>
            </a:extLst>
          </p:cNvPr>
          <p:cNvPicPr>
            <a:picLocks noChangeAspect="1"/>
          </p:cNvPicPr>
          <p:nvPr/>
        </p:nvPicPr>
        <p:blipFill>
          <a:blip r:embed="rId2"/>
          <a:stretch>
            <a:fillRect/>
          </a:stretch>
        </p:blipFill>
        <p:spPr>
          <a:xfrm>
            <a:off x="1696130" y="5256495"/>
            <a:ext cx="8277225" cy="1314450"/>
          </a:xfrm>
          <a:prstGeom prst="rect">
            <a:avLst/>
          </a:prstGeom>
        </p:spPr>
      </p:pic>
      <p:sp>
        <p:nvSpPr>
          <p:cNvPr id="6" name="TextBox 5">
            <a:extLst>
              <a:ext uri="{FF2B5EF4-FFF2-40B4-BE49-F238E27FC236}">
                <a16:creationId xmlns:a16="http://schemas.microsoft.com/office/drawing/2014/main" id="{066F833F-9540-447C-B94A-B61D52081D14}"/>
              </a:ext>
            </a:extLst>
          </p:cNvPr>
          <p:cNvSpPr txBox="1"/>
          <p:nvPr/>
        </p:nvSpPr>
        <p:spPr>
          <a:xfrm>
            <a:off x="4477947" y="5418473"/>
            <a:ext cx="4451822" cy="369332"/>
          </a:xfrm>
          <a:prstGeom prst="rect">
            <a:avLst/>
          </a:prstGeom>
          <a:noFill/>
        </p:spPr>
        <p:txBody>
          <a:bodyPr wrap="square" rtlCol="0">
            <a:spAutoFit/>
          </a:bodyPr>
          <a:lstStyle/>
          <a:p>
            <a:r>
              <a:rPr lang="ne-NP" b="1">
                <a:solidFill>
                  <a:srgbClr val="142DAC"/>
                </a:solidFill>
              </a:rPr>
              <a:t>हरि प्रसाद भट्ट</a:t>
            </a:r>
            <a:endParaRPr lang="en-US" b="1">
              <a:solidFill>
                <a:srgbClr val="142DAC"/>
              </a:solidFill>
            </a:endParaRPr>
          </a:p>
        </p:txBody>
      </p:sp>
    </p:spTree>
    <p:extLst>
      <p:ext uri="{BB962C8B-B14F-4D97-AF65-F5344CB8AC3E}">
        <p14:creationId xmlns:p14="http://schemas.microsoft.com/office/powerpoint/2010/main" val="2597414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ne-NP" b="1" dirty="0"/>
            </a:br>
            <a:r>
              <a:rPr lang="ne-NP" sz="4000" b="1" dirty="0"/>
              <a:t>मूख्य प्रश्नावलि : परिचायत्मक विवरण</a:t>
            </a:r>
            <a:r>
              <a:rPr lang="en-US" sz="4000" b="1" dirty="0"/>
              <a:t>- </a:t>
            </a:r>
            <a:r>
              <a:rPr lang="ne-NP" sz="4000" b="1" dirty="0"/>
              <a:t> सम्पर्क टेलिफोन नम्बर</a:t>
            </a:r>
            <a:br>
              <a:rPr lang="en-US" sz="4000" b="1" dirty="0"/>
            </a:br>
            <a:endParaRPr lang="en-US" sz="4000" dirty="0"/>
          </a:p>
        </p:txBody>
      </p:sp>
      <p:sp>
        <p:nvSpPr>
          <p:cNvPr id="3" name="Content Placeholder 2"/>
          <p:cNvSpPr>
            <a:spLocks noGrp="1"/>
          </p:cNvSpPr>
          <p:nvPr>
            <p:ph idx="1"/>
          </p:nvPr>
        </p:nvSpPr>
        <p:spPr>
          <a:xfrm>
            <a:off x="838200" y="1585640"/>
            <a:ext cx="10515600" cy="3456623"/>
          </a:xfrm>
        </p:spPr>
        <p:txBody>
          <a:bodyPr>
            <a:normAutofit fontScale="85000" lnSpcReduction="20000"/>
          </a:bodyPr>
          <a:lstStyle/>
          <a:p>
            <a:pPr algn="just">
              <a:lnSpc>
                <a:spcPct val="150000"/>
              </a:lnSpc>
              <a:spcBef>
                <a:spcPts val="0"/>
              </a:spcBef>
            </a:pPr>
            <a:r>
              <a:rPr lang="ne-NP" sz="3200" b="1" dirty="0">
                <a:latin typeface="Kokila" panose="020B0604020202020204" pitchFamily="34" charset="0"/>
                <a:cs typeface="Kokila" panose="020B0604020202020204" pitchFamily="34" charset="0"/>
              </a:rPr>
              <a:t>गणना गर्न लागेको परिवारले कुनै पनि प्रकारको टेलिफोन सेवा लिएको  भए रिक्त स्थानमा त्यस परिवारको टेलिफोन वा</a:t>
            </a:r>
            <a:r>
              <a:rPr lang="en-US" sz="3200" b="1" dirty="0">
                <a:latin typeface="Kokila" panose="020B0604020202020204" pitchFamily="34" charset="0"/>
                <a:cs typeface="Kokila" panose="020B0604020202020204" pitchFamily="34" charset="0"/>
              </a:rPr>
              <a:t> </a:t>
            </a:r>
            <a:r>
              <a:rPr lang="ne-NP" sz="3200" b="1" dirty="0">
                <a:latin typeface="Kokila" panose="020B0604020202020204" pitchFamily="34" charset="0"/>
                <a:cs typeface="Kokila" panose="020B0604020202020204" pitchFamily="34" charset="0"/>
              </a:rPr>
              <a:t>मोवाइल नम्बर अनिवार्य लेख्नुपर्दछ ।</a:t>
            </a:r>
            <a:endParaRPr lang="en-US" sz="3200" b="1" dirty="0">
              <a:latin typeface="Kokila" panose="020B0604020202020204" pitchFamily="34" charset="0"/>
              <a:cs typeface="Kokila" panose="020B0604020202020204" pitchFamily="34" charset="0"/>
            </a:endParaRPr>
          </a:p>
          <a:p>
            <a:pPr algn="just">
              <a:lnSpc>
                <a:spcPct val="150000"/>
              </a:lnSpc>
              <a:spcBef>
                <a:spcPts val="0"/>
              </a:spcBef>
            </a:pPr>
            <a:r>
              <a:rPr lang="ne-NP" sz="3200" b="1" dirty="0">
                <a:latin typeface="Kokila" panose="020B0604020202020204" pitchFamily="34" charset="0"/>
                <a:cs typeface="Kokila" panose="020B0604020202020204" pitchFamily="34" charset="0"/>
              </a:rPr>
              <a:t>तथ्यांक सम्पादन </a:t>
            </a:r>
            <a:r>
              <a:rPr lang="en-US" sz="3200" b="1" dirty="0">
                <a:latin typeface="Kokila" panose="020B0604020202020204" pitchFamily="34" charset="0"/>
                <a:cs typeface="Kokila" panose="020B0604020202020204" pitchFamily="34" charset="0"/>
              </a:rPr>
              <a:t>(Editing)</a:t>
            </a:r>
            <a:r>
              <a:rPr lang="ne-NP" sz="3200" b="1" dirty="0">
                <a:latin typeface="Kokila" panose="020B0604020202020204" pitchFamily="34" charset="0"/>
                <a:cs typeface="Kokila" panose="020B0604020202020204" pitchFamily="34" charset="0"/>
              </a:rPr>
              <a:t> को क्रममा  सम्बन्धित परिवारको कुनै विवरण स्पष्ट नपाइएमा वा कुनै विवरण</a:t>
            </a:r>
            <a:r>
              <a:rPr lang="en-US" sz="3200" b="1" dirty="0">
                <a:latin typeface="Kokila" panose="020B0604020202020204" pitchFamily="34" charset="0"/>
                <a:cs typeface="Kokila" panose="020B0604020202020204" pitchFamily="34" charset="0"/>
              </a:rPr>
              <a:t> </a:t>
            </a:r>
            <a:r>
              <a:rPr lang="ne-NP" sz="3200" b="1" dirty="0">
                <a:latin typeface="Kokila" panose="020B0604020202020204" pitchFamily="34" charset="0"/>
                <a:cs typeface="Kokila" panose="020B0604020202020204" pitchFamily="34" charset="0"/>
              </a:rPr>
              <a:t> अपूरो भरिएको पाइएमा सम्बन्धित परिवारमा सम्पर्क राखी सही</a:t>
            </a:r>
            <a:r>
              <a:rPr lang="en-US" sz="3200" b="1" dirty="0">
                <a:latin typeface="Kokila" panose="020B0604020202020204" pitchFamily="34" charset="0"/>
                <a:cs typeface="Kokila" panose="020B0604020202020204" pitchFamily="34" charset="0"/>
              </a:rPr>
              <a:t> </a:t>
            </a:r>
            <a:r>
              <a:rPr lang="ne-NP" sz="3200" b="1" dirty="0">
                <a:latin typeface="Kokila" panose="020B0604020202020204" pitchFamily="34" charset="0"/>
                <a:cs typeface="Kokila" panose="020B0604020202020204" pitchFamily="34" charset="0"/>
              </a:rPr>
              <a:t> विवरण लेख्न सम्पर्क टेलिफोन नम्बर महत्वपूर्ण </a:t>
            </a:r>
            <a:r>
              <a:rPr lang="ne-NP" sz="3200" b="1" dirty="0"/>
              <a:t>हुन्छ </a:t>
            </a:r>
            <a:r>
              <a:rPr lang="ne-NP" sz="3200" b="1" dirty="0">
                <a:latin typeface="Kokila" panose="020B0604020202020204" pitchFamily="34" charset="0"/>
                <a:cs typeface="Kokila" panose="020B0604020202020204" pitchFamily="34" charset="0"/>
              </a:rPr>
              <a:t> । </a:t>
            </a:r>
            <a:endParaRPr lang="en-US" sz="3200" b="1" dirty="0">
              <a:latin typeface="Kokila" panose="020B0604020202020204" pitchFamily="34" charset="0"/>
              <a:cs typeface="Kokila" panose="020B0604020202020204" pitchFamily="34" charset="0"/>
            </a:endParaRPr>
          </a:p>
          <a:p>
            <a:pPr algn="just">
              <a:lnSpc>
                <a:spcPct val="150000"/>
              </a:lnSpc>
              <a:spcBef>
                <a:spcPts val="0"/>
              </a:spcBef>
            </a:pPr>
            <a:r>
              <a:rPr lang="ne-NP" sz="3200" b="1" dirty="0">
                <a:latin typeface="Kokila" panose="020B0604020202020204" pitchFamily="34" charset="0"/>
                <a:cs typeface="Kokila" panose="020B0604020202020204" pitchFamily="34" charset="0"/>
              </a:rPr>
              <a:t>फोन वा</a:t>
            </a:r>
            <a:r>
              <a:rPr lang="en-US" sz="3200" b="1" dirty="0">
                <a:latin typeface="Kokila" panose="020B0604020202020204" pitchFamily="34" charset="0"/>
                <a:cs typeface="Kokila" panose="020B0604020202020204" pitchFamily="34" charset="0"/>
              </a:rPr>
              <a:t> </a:t>
            </a:r>
            <a:r>
              <a:rPr lang="ne-NP" sz="3200" b="1" dirty="0">
                <a:latin typeface="Kokila" panose="020B0604020202020204" pitchFamily="34" charset="0"/>
                <a:cs typeface="Kokila" panose="020B0604020202020204" pitchFamily="34" charset="0"/>
              </a:rPr>
              <a:t>मोवाईल नम्वर नितान्त जनगणना प्रयोजनको लागि मात्र प्रयोग गरिनेछ । </a:t>
            </a:r>
            <a:endParaRPr lang="en-US" sz="3200" b="1" dirty="0">
              <a:latin typeface="Kokila" panose="020B0604020202020204" pitchFamily="34" charset="0"/>
              <a:cs typeface="Kokila" panose="020B0604020202020204" pitchFamily="34" charset="0"/>
            </a:endParaRP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11</a:t>
            </a:fld>
            <a:endParaRPr lang="en-US"/>
          </a:p>
        </p:txBody>
      </p:sp>
      <p:pic>
        <p:nvPicPr>
          <p:cNvPr id="5" name="Picture 4">
            <a:extLst>
              <a:ext uri="{FF2B5EF4-FFF2-40B4-BE49-F238E27FC236}">
                <a16:creationId xmlns:a16="http://schemas.microsoft.com/office/drawing/2014/main" id="{C81A4178-A3BF-4BD0-907F-764D5BD47E69}"/>
              </a:ext>
            </a:extLst>
          </p:cNvPr>
          <p:cNvPicPr>
            <a:picLocks noChangeAspect="1"/>
          </p:cNvPicPr>
          <p:nvPr/>
        </p:nvPicPr>
        <p:blipFill>
          <a:blip r:embed="rId2"/>
          <a:stretch>
            <a:fillRect/>
          </a:stretch>
        </p:blipFill>
        <p:spPr>
          <a:xfrm>
            <a:off x="1696130" y="5256495"/>
            <a:ext cx="8277225" cy="1314450"/>
          </a:xfrm>
          <a:prstGeom prst="rect">
            <a:avLst/>
          </a:prstGeom>
        </p:spPr>
      </p:pic>
      <p:sp>
        <p:nvSpPr>
          <p:cNvPr id="6" name="TextBox 5">
            <a:extLst>
              <a:ext uri="{FF2B5EF4-FFF2-40B4-BE49-F238E27FC236}">
                <a16:creationId xmlns:a16="http://schemas.microsoft.com/office/drawing/2014/main" id="{D968F658-3C7A-4D1B-93BB-13B4A38A808B}"/>
              </a:ext>
            </a:extLst>
          </p:cNvPr>
          <p:cNvSpPr txBox="1"/>
          <p:nvPr/>
        </p:nvSpPr>
        <p:spPr>
          <a:xfrm>
            <a:off x="4477947" y="5418473"/>
            <a:ext cx="4451822" cy="369332"/>
          </a:xfrm>
          <a:prstGeom prst="rect">
            <a:avLst/>
          </a:prstGeom>
          <a:noFill/>
        </p:spPr>
        <p:txBody>
          <a:bodyPr wrap="square" rtlCol="0">
            <a:spAutoFit/>
          </a:bodyPr>
          <a:lstStyle/>
          <a:p>
            <a:r>
              <a:rPr lang="ne-NP" b="1">
                <a:solidFill>
                  <a:srgbClr val="142DAC"/>
                </a:solidFill>
              </a:rPr>
              <a:t>हरि प्रसाद भट्ट</a:t>
            </a:r>
            <a:endParaRPr lang="en-US" b="1">
              <a:solidFill>
                <a:srgbClr val="142DAC"/>
              </a:solidFill>
            </a:endParaRPr>
          </a:p>
        </p:txBody>
      </p:sp>
      <p:sp>
        <p:nvSpPr>
          <p:cNvPr id="9" name="TextBox 8">
            <a:extLst>
              <a:ext uri="{FF2B5EF4-FFF2-40B4-BE49-F238E27FC236}">
                <a16:creationId xmlns:a16="http://schemas.microsoft.com/office/drawing/2014/main" id="{4EB0717A-E14D-43CC-A552-694D4CAA68A6}"/>
              </a:ext>
            </a:extLst>
          </p:cNvPr>
          <p:cNvSpPr txBox="1"/>
          <p:nvPr/>
        </p:nvSpPr>
        <p:spPr>
          <a:xfrm>
            <a:off x="4745300" y="5949783"/>
            <a:ext cx="4451822" cy="369332"/>
          </a:xfrm>
          <a:prstGeom prst="rect">
            <a:avLst/>
          </a:prstGeom>
          <a:noFill/>
        </p:spPr>
        <p:txBody>
          <a:bodyPr wrap="square" rtlCol="0">
            <a:spAutoFit/>
          </a:bodyPr>
          <a:lstStyle/>
          <a:p>
            <a:r>
              <a:rPr lang="en-US" b="1">
                <a:solidFill>
                  <a:srgbClr val="142DAC"/>
                </a:solidFill>
              </a:rPr>
              <a:t>9841432211</a:t>
            </a:r>
          </a:p>
        </p:txBody>
      </p:sp>
    </p:spTree>
    <p:extLst>
      <p:ext uri="{BB962C8B-B14F-4D97-AF65-F5344CB8AC3E}">
        <p14:creationId xmlns:p14="http://schemas.microsoft.com/office/powerpoint/2010/main" val="445807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ne-NP" b="1" dirty="0"/>
            </a:br>
            <a:r>
              <a:rPr lang="ne-NP" sz="4000" b="1" dirty="0"/>
              <a:t>मूख्य प्रश्नावलि : परिचयात्मक विवरण </a:t>
            </a:r>
            <a:br>
              <a:rPr lang="en-US" sz="4000" b="1" dirty="0"/>
            </a:br>
            <a:endParaRPr lang="en-US" sz="4000" dirty="0"/>
          </a:p>
        </p:txBody>
      </p:sp>
      <p:sp>
        <p:nvSpPr>
          <p:cNvPr id="3" name="Content Placeholder 2"/>
          <p:cNvSpPr>
            <a:spLocks noGrp="1"/>
          </p:cNvSpPr>
          <p:nvPr>
            <p:ph idx="1"/>
          </p:nvPr>
        </p:nvSpPr>
        <p:spPr/>
        <p:txBody>
          <a:bodyPr>
            <a:normAutofit fontScale="55000" lnSpcReduction="20000"/>
          </a:bodyPr>
          <a:lstStyle/>
          <a:p>
            <a:pPr marL="0" indent="0">
              <a:buNone/>
            </a:pPr>
            <a:r>
              <a:rPr lang="ne-NP" sz="4500" b="1" dirty="0">
                <a:solidFill>
                  <a:srgbClr val="142DAC"/>
                </a:solidFill>
              </a:rPr>
              <a:t>जम्मा पाना.......को पाना संख्या............</a:t>
            </a:r>
            <a:endParaRPr lang="en-US" sz="4500" b="1" dirty="0">
              <a:solidFill>
                <a:srgbClr val="142DAC"/>
              </a:solidFill>
            </a:endParaRPr>
          </a:p>
          <a:p>
            <a:pPr marL="0" indent="0">
              <a:buNone/>
            </a:pPr>
            <a:endParaRPr lang="en-US" b="1" dirty="0">
              <a:solidFill>
                <a:srgbClr val="142DAC"/>
              </a:solidFill>
            </a:endParaRPr>
          </a:p>
          <a:p>
            <a:pPr algn="just">
              <a:lnSpc>
                <a:spcPct val="120000"/>
              </a:lnSpc>
              <a:spcBef>
                <a:spcPts val="0"/>
              </a:spcBef>
            </a:pPr>
            <a:r>
              <a:rPr lang="ne-NP" sz="5800" dirty="0"/>
              <a:t>यो विवरण प्रत्येक बुकमा भएका प्रश्नावली फारामका सवै पाना भरी</a:t>
            </a:r>
            <a:r>
              <a:rPr lang="en-US" sz="5800" dirty="0"/>
              <a:t> </a:t>
            </a:r>
            <a:r>
              <a:rPr lang="ne-NP" sz="5800" dirty="0"/>
              <a:t>सकेपछि मात्र भर्नुपर्दछ । </a:t>
            </a:r>
            <a:endParaRPr lang="en-US" sz="5800" dirty="0"/>
          </a:p>
          <a:p>
            <a:pPr algn="just">
              <a:lnSpc>
                <a:spcPct val="120000"/>
              </a:lnSpc>
              <a:spcBef>
                <a:spcPts val="0"/>
              </a:spcBef>
            </a:pPr>
            <a:endParaRPr lang="en-US" sz="5800" dirty="0"/>
          </a:p>
          <a:p>
            <a:pPr algn="just">
              <a:lnSpc>
                <a:spcPct val="120000"/>
              </a:lnSpc>
              <a:spcBef>
                <a:spcPts val="0"/>
              </a:spcBef>
            </a:pPr>
            <a:r>
              <a:rPr lang="ne-NP" sz="5800" dirty="0"/>
              <a:t>कुनै बुकका सवै पाना प्रयोगमा नआए</a:t>
            </a:r>
            <a:r>
              <a:rPr lang="en-US" sz="5800" dirty="0"/>
              <a:t> </a:t>
            </a:r>
            <a:r>
              <a:rPr lang="ne-NP" sz="5800" dirty="0"/>
              <a:t>तापनि सो बुकका जति पाना प्रयोगमा आएका छन्</a:t>
            </a:r>
            <a:r>
              <a:rPr lang="en-US" sz="5800" dirty="0"/>
              <a:t>, </a:t>
            </a:r>
            <a:r>
              <a:rPr lang="ne-NP" sz="5800" dirty="0"/>
              <a:t>सोहीबमोजिम यो</a:t>
            </a:r>
            <a:r>
              <a:rPr lang="en-US" sz="5800" dirty="0"/>
              <a:t> </a:t>
            </a:r>
            <a:r>
              <a:rPr lang="ne-NP" sz="5800" dirty="0"/>
              <a:t>विवरण भर्नुपर्दछ । </a:t>
            </a:r>
            <a:endParaRPr lang="en-US" sz="5800" dirty="0"/>
          </a:p>
          <a:p>
            <a:pPr algn="just">
              <a:lnSpc>
                <a:spcPct val="120000"/>
              </a:lnSpc>
              <a:spcBef>
                <a:spcPts val="0"/>
              </a:spcBef>
            </a:pPr>
            <a:endParaRPr lang="en-US" sz="5800" dirty="0"/>
          </a:p>
          <a:p>
            <a:pPr algn="just">
              <a:lnSpc>
                <a:spcPct val="120000"/>
              </a:lnSpc>
              <a:spcBef>
                <a:spcPts val="0"/>
              </a:spcBef>
            </a:pPr>
            <a:r>
              <a:rPr lang="ne-NP" sz="5800" dirty="0"/>
              <a:t>प्रत्येक गणना क्षेत्रमा घरपरिवारको गणना गर्दा जम्मा कतिओटा बुक प्रयोगमा आएका छन्</a:t>
            </a:r>
            <a:r>
              <a:rPr lang="en-US" sz="5800" dirty="0"/>
              <a:t>, </a:t>
            </a:r>
            <a:r>
              <a:rPr lang="ne-NP" sz="5800" dirty="0"/>
              <a:t>सोहीबमोजिम हरेक बुकभित्र भरिएका प्रश्नावली फारामको माथि जम्मा पाना.......को पाना संख्या...........को रिक्त स्थानमा प्रत्येक</a:t>
            </a:r>
            <a:r>
              <a:rPr lang="en-US" sz="5800" dirty="0"/>
              <a:t> </a:t>
            </a:r>
            <a:r>
              <a:rPr lang="ne-NP" sz="5800" dirty="0"/>
              <a:t>बुकमा भरिएका प्रश्नावली फारामको संख्यालाई आधार मानी हरेक बुक अनुसार यो</a:t>
            </a:r>
            <a:r>
              <a:rPr lang="en-US" sz="5800" dirty="0"/>
              <a:t> </a:t>
            </a:r>
            <a:r>
              <a:rPr lang="ne-NP" sz="5800" dirty="0"/>
              <a:t>विवरण भर्नुपर्दछ । </a:t>
            </a:r>
            <a:endParaRPr lang="en-US" sz="5800" dirty="0"/>
          </a:p>
          <a:p>
            <a:endParaRPr lang="en-US" sz="51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12</a:t>
            </a:fld>
            <a:endParaRPr lang="en-US"/>
          </a:p>
        </p:txBody>
      </p:sp>
    </p:spTree>
    <p:extLst>
      <p:ext uri="{BB962C8B-B14F-4D97-AF65-F5344CB8AC3E}">
        <p14:creationId xmlns:p14="http://schemas.microsoft.com/office/powerpoint/2010/main" val="2712852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ne-NP" b="1" dirty="0"/>
            </a:br>
            <a:r>
              <a:rPr lang="ne-NP" sz="4000" b="1" dirty="0"/>
              <a:t>मूख्य प्रश्नावलि : परिचायत्मक विवरण </a:t>
            </a:r>
            <a:br>
              <a:rPr lang="en-US" sz="4000" b="1" dirty="0"/>
            </a:br>
            <a:endParaRPr lang="en-US" sz="4000" dirty="0"/>
          </a:p>
        </p:txBody>
      </p:sp>
      <p:sp>
        <p:nvSpPr>
          <p:cNvPr id="3" name="Content Placeholder 2"/>
          <p:cNvSpPr>
            <a:spLocks noGrp="1"/>
          </p:cNvSpPr>
          <p:nvPr>
            <p:ph idx="1"/>
          </p:nvPr>
        </p:nvSpPr>
        <p:spPr>
          <a:xfrm>
            <a:off x="838200" y="1585640"/>
            <a:ext cx="10515600" cy="3781763"/>
          </a:xfrm>
        </p:spPr>
        <p:txBody>
          <a:bodyPr>
            <a:normAutofit fontScale="77500" lnSpcReduction="20000"/>
          </a:bodyPr>
          <a:lstStyle/>
          <a:p>
            <a:pPr marL="0" indent="0" algn="just">
              <a:lnSpc>
                <a:spcPct val="120000"/>
              </a:lnSpc>
              <a:spcBef>
                <a:spcPts val="0"/>
              </a:spcBef>
              <a:buNone/>
            </a:pPr>
            <a:r>
              <a:rPr lang="ne-NP" sz="3200" b="1" dirty="0">
                <a:solidFill>
                  <a:srgbClr val="142DAC"/>
                </a:solidFill>
              </a:rPr>
              <a:t>जम्मा पाना.......को पाना संख्या............</a:t>
            </a:r>
            <a:r>
              <a:rPr lang="en-US" sz="3200" b="1" dirty="0">
                <a:solidFill>
                  <a:srgbClr val="142DAC"/>
                </a:solidFill>
              </a:rPr>
              <a:t>        ........</a:t>
            </a:r>
          </a:p>
          <a:p>
            <a:pPr algn="just">
              <a:lnSpc>
                <a:spcPct val="120000"/>
              </a:lnSpc>
              <a:spcBef>
                <a:spcPts val="0"/>
              </a:spcBef>
            </a:pPr>
            <a:r>
              <a:rPr lang="ne-NP"/>
              <a:t>प्रयोगमा </a:t>
            </a:r>
            <a:r>
              <a:rPr lang="ne-NP" dirty="0"/>
              <a:t>आएको बुकमा जति पाना भरिएको हुन्छ</a:t>
            </a:r>
            <a:r>
              <a:rPr lang="en-US" dirty="0"/>
              <a:t>, </a:t>
            </a:r>
            <a:r>
              <a:rPr lang="ne-NP" dirty="0"/>
              <a:t>सो “जम्मा पाना”</a:t>
            </a:r>
            <a:r>
              <a:rPr lang="en-US" dirty="0"/>
              <a:t> </a:t>
            </a:r>
            <a:r>
              <a:rPr lang="ne-NP" dirty="0"/>
              <a:t>हो भने भरिएको प्रश्नावली फारामको पानाहरूको छुट्टा छुट्टै जति नम्बरमा पर्छ</a:t>
            </a:r>
            <a:r>
              <a:rPr lang="en-US" dirty="0"/>
              <a:t>, </a:t>
            </a:r>
            <a:r>
              <a:rPr lang="ne-NP" dirty="0"/>
              <a:t>सो “पाना</a:t>
            </a:r>
            <a:r>
              <a:rPr lang="en-US" dirty="0"/>
              <a:t> </a:t>
            </a:r>
            <a:r>
              <a:rPr lang="ne-NP" dirty="0"/>
              <a:t> संख्या” हो । </a:t>
            </a:r>
            <a:endParaRPr lang="en-US" dirty="0"/>
          </a:p>
          <a:p>
            <a:pPr algn="just">
              <a:lnSpc>
                <a:spcPct val="120000"/>
              </a:lnSpc>
              <a:spcBef>
                <a:spcPts val="0"/>
              </a:spcBef>
            </a:pPr>
            <a:r>
              <a:rPr lang="ne-NP" dirty="0"/>
              <a:t>एउटा बुकमा भरिएका प्रत्येक प्रश्नावली फाराममा जम्मा पाना एउटै नम्बर हुन्छ भने पाना संख्या पानैपिच्छे फरक हुँदै जान्छ । जम्मा पाना संख्याको यकिन गर्दा भरिएका प्रश्नावली फारामहरूलाई आधार मान्नुपर्दछ</a:t>
            </a:r>
            <a:r>
              <a:rPr lang="en-US" dirty="0"/>
              <a:t>, </a:t>
            </a:r>
            <a:r>
              <a:rPr lang="ne-NP" dirty="0"/>
              <a:t>प्रयोगमा नआएका पानालाई गणना गर्नु</a:t>
            </a:r>
            <a:r>
              <a:rPr lang="en-US" dirty="0"/>
              <a:t> </a:t>
            </a:r>
            <a:r>
              <a:rPr lang="ne-NP" dirty="0"/>
              <a:t>हुँदैन । </a:t>
            </a:r>
            <a:endParaRPr lang="en-US" dirty="0"/>
          </a:p>
          <a:p>
            <a:pPr algn="just">
              <a:lnSpc>
                <a:spcPct val="120000"/>
              </a:lnSpc>
              <a:spcBef>
                <a:spcPts val="0"/>
              </a:spcBef>
            </a:pPr>
            <a:r>
              <a:rPr lang="ne-NP" dirty="0"/>
              <a:t>बुकमा भरिएका प्रश्नावली फारामको संख्या यकिन गर्न र कुनै भरिएका प्रश्नावली फाराम</a:t>
            </a:r>
            <a:r>
              <a:rPr lang="en-US" dirty="0"/>
              <a:t> </a:t>
            </a:r>
            <a:r>
              <a:rPr lang="ne-NP" dirty="0"/>
              <a:t>छुटे नछुटेको यकिन गर्न यो विवरण भरिन्छ ।  </a:t>
            </a:r>
            <a:endParaRPr lang="en-US" dirty="0"/>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13</a:t>
            </a:fld>
            <a:endParaRPr lang="en-US"/>
          </a:p>
        </p:txBody>
      </p:sp>
      <p:pic>
        <p:nvPicPr>
          <p:cNvPr id="5" name="Picture 4">
            <a:extLst>
              <a:ext uri="{FF2B5EF4-FFF2-40B4-BE49-F238E27FC236}">
                <a16:creationId xmlns:a16="http://schemas.microsoft.com/office/drawing/2014/main" id="{899175D6-FDB1-4FC1-B515-8CE7D0509CBB}"/>
              </a:ext>
            </a:extLst>
          </p:cNvPr>
          <p:cNvPicPr>
            <a:picLocks noChangeAspect="1"/>
          </p:cNvPicPr>
          <p:nvPr/>
        </p:nvPicPr>
        <p:blipFill>
          <a:blip r:embed="rId2"/>
          <a:stretch>
            <a:fillRect/>
          </a:stretch>
        </p:blipFill>
        <p:spPr>
          <a:xfrm>
            <a:off x="594986" y="5458052"/>
            <a:ext cx="7405753" cy="1144147"/>
          </a:xfrm>
          <a:prstGeom prst="rect">
            <a:avLst/>
          </a:prstGeom>
        </p:spPr>
      </p:pic>
      <p:sp>
        <p:nvSpPr>
          <p:cNvPr id="6" name="TextBox 5">
            <a:extLst>
              <a:ext uri="{FF2B5EF4-FFF2-40B4-BE49-F238E27FC236}">
                <a16:creationId xmlns:a16="http://schemas.microsoft.com/office/drawing/2014/main" id="{373C9B63-B31F-41EB-976E-EA624A3C459D}"/>
              </a:ext>
            </a:extLst>
          </p:cNvPr>
          <p:cNvSpPr txBox="1"/>
          <p:nvPr/>
        </p:nvSpPr>
        <p:spPr>
          <a:xfrm>
            <a:off x="1960323" y="5649238"/>
            <a:ext cx="926926" cy="523220"/>
          </a:xfrm>
          <a:prstGeom prst="rect">
            <a:avLst/>
          </a:prstGeom>
          <a:noFill/>
        </p:spPr>
        <p:txBody>
          <a:bodyPr wrap="square" rtlCol="0">
            <a:spAutoFit/>
          </a:bodyPr>
          <a:lstStyle/>
          <a:p>
            <a:r>
              <a:rPr lang="en-US" sz="2800" b="1">
                <a:solidFill>
                  <a:srgbClr val="142DAC"/>
                </a:solidFill>
              </a:rPr>
              <a:t>50</a:t>
            </a:r>
          </a:p>
        </p:txBody>
      </p:sp>
      <p:sp>
        <p:nvSpPr>
          <p:cNvPr id="7" name="TextBox 6">
            <a:extLst>
              <a:ext uri="{FF2B5EF4-FFF2-40B4-BE49-F238E27FC236}">
                <a16:creationId xmlns:a16="http://schemas.microsoft.com/office/drawing/2014/main" id="{2699DD78-896D-42F4-BDA3-A1CCD6FCA387}"/>
              </a:ext>
            </a:extLst>
          </p:cNvPr>
          <p:cNvSpPr txBox="1"/>
          <p:nvPr/>
        </p:nvSpPr>
        <p:spPr>
          <a:xfrm>
            <a:off x="4968651" y="5676378"/>
            <a:ext cx="926926" cy="523220"/>
          </a:xfrm>
          <a:prstGeom prst="rect">
            <a:avLst/>
          </a:prstGeom>
          <a:noFill/>
        </p:spPr>
        <p:txBody>
          <a:bodyPr wrap="square" rtlCol="0">
            <a:spAutoFit/>
          </a:bodyPr>
          <a:lstStyle/>
          <a:p>
            <a:r>
              <a:rPr lang="en-US" sz="2800" b="1">
                <a:solidFill>
                  <a:srgbClr val="142DAC"/>
                </a:solidFill>
              </a:rPr>
              <a:t>5</a:t>
            </a:r>
          </a:p>
        </p:txBody>
      </p:sp>
      <p:sp>
        <p:nvSpPr>
          <p:cNvPr id="8" name="TextBox 7">
            <a:extLst>
              <a:ext uri="{FF2B5EF4-FFF2-40B4-BE49-F238E27FC236}">
                <a16:creationId xmlns:a16="http://schemas.microsoft.com/office/drawing/2014/main" id="{2D9D0928-8ABF-45A4-99B1-69F02770633B}"/>
              </a:ext>
            </a:extLst>
          </p:cNvPr>
          <p:cNvSpPr txBox="1"/>
          <p:nvPr/>
        </p:nvSpPr>
        <p:spPr>
          <a:xfrm>
            <a:off x="8373649" y="5458052"/>
            <a:ext cx="2574099" cy="369332"/>
          </a:xfrm>
          <a:prstGeom prst="rect">
            <a:avLst/>
          </a:prstGeom>
          <a:noFill/>
        </p:spPr>
        <p:txBody>
          <a:bodyPr wrap="square" rtlCol="0">
            <a:spAutoFit/>
          </a:bodyPr>
          <a:lstStyle/>
          <a:p>
            <a:endParaRPr lang="en-US">
              <a:solidFill>
                <a:srgbClr val="142DAC"/>
              </a:solidFill>
            </a:endParaRPr>
          </a:p>
        </p:txBody>
      </p:sp>
      <p:sp>
        <p:nvSpPr>
          <p:cNvPr id="9" name="Rounded Rectangular Callout 4">
            <a:extLst>
              <a:ext uri="{FF2B5EF4-FFF2-40B4-BE49-F238E27FC236}">
                <a16:creationId xmlns:a16="http://schemas.microsoft.com/office/drawing/2014/main" id="{C81C8E1F-2AA1-4E8C-BA8D-4496B23DCDFB}"/>
              </a:ext>
            </a:extLst>
          </p:cNvPr>
          <p:cNvSpPr/>
          <p:nvPr/>
        </p:nvSpPr>
        <p:spPr>
          <a:xfrm>
            <a:off x="7260914" y="5627153"/>
            <a:ext cx="4555065" cy="863851"/>
          </a:xfrm>
          <a:prstGeom prst="wedgeRoundRectCallout">
            <a:avLst>
              <a:gd name="adj1" fmla="val -96856"/>
              <a:gd name="adj2" fmla="val -79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a:solidFill>
                  <a:schemeClr val="bg1"/>
                </a:solidFill>
              </a:rPr>
              <a:t>यसको अर्थ ५० वटा पाना भरिएको रहेछ र ५औ पानामा ५ लेखिएको छ</a:t>
            </a:r>
            <a:endParaRPr lang="en-US">
              <a:solidFill>
                <a:schemeClr val="bg1"/>
              </a:solidFill>
            </a:endParaRPr>
          </a:p>
        </p:txBody>
      </p:sp>
    </p:spTree>
    <p:extLst>
      <p:ext uri="{BB962C8B-B14F-4D97-AF65-F5344CB8AC3E}">
        <p14:creationId xmlns:p14="http://schemas.microsoft.com/office/powerpoint/2010/main" val="347041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e-NP" b="1" dirty="0"/>
              <a:t>मूख्य प्रश्नावलि : परिचायत्मक </a:t>
            </a:r>
            <a:r>
              <a:rPr lang="ne-NP" b="1"/>
              <a:t>विवरण</a:t>
            </a:r>
            <a:r>
              <a:rPr lang="en-US" b="1"/>
              <a:t>-</a:t>
            </a:r>
            <a:endParaRPr lang="en-US" dirty="0"/>
          </a:p>
        </p:txBody>
      </p:sp>
      <p:sp>
        <p:nvSpPr>
          <p:cNvPr id="3" name="Content Placeholder 2"/>
          <p:cNvSpPr>
            <a:spLocks noGrp="1"/>
          </p:cNvSpPr>
          <p:nvPr>
            <p:ph idx="1"/>
          </p:nvPr>
        </p:nvSpPr>
        <p:spPr/>
        <p:txBody>
          <a:bodyPr>
            <a:normAutofit/>
          </a:bodyPr>
          <a:lstStyle/>
          <a:p>
            <a:r>
              <a:rPr lang="ne-NP" sz="3200" b="1">
                <a:solidFill>
                  <a:srgbClr val="142DAC"/>
                </a:solidFill>
              </a:rPr>
              <a:t>परिवारमा अक्सर बसोबास गर्ने जम्मा सदस्य संख्या</a:t>
            </a:r>
            <a:endParaRPr lang="en-US" sz="3200" dirty="0">
              <a:solidFill>
                <a:srgbClr val="142DAC"/>
              </a:solidFill>
            </a:endParaRPr>
          </a:p>
          <a:p>
            <a:r>
              <a:rPr lang="ne-NP" sz="3200" dirty="0"/>
              <a:t>गणना गर्न लागेको परिवारमा अक्सर</a:t>
            </a:r>
            <a:r>
              <a:rPr lang="en-US" sz="3200" dirty="0"/>
              <a:t>/</a:t>
            </a:r>
            <a:r>
              <a:rPr lang="ne-NP" sz="3200" dirty="0"/>
              <a:t>प्रायजसो</a:t>
            </a:r>
            <a:r>
              <a:rPr lang="en-US" sz="3200" dirty="0"/>
              <a:t>/</a:t>
            </a:r>
            <a:r>
              <a:rPr lang="ne-NP" sz="3200" dirty="0"/>
              <a:t>धेरैजसो </a:t>
            </a:r>
            <a:r>
              <a:rPr lang="en-US" sz="3200" dirty="0"/>
              <a:t>(</a:t>
            </a:r>
            <a:r>
              <a:rPr lang="en-US" sz="2800" dirty="0"/>
              <a:t>Usually</a:t>
            </a:r>
            <a:r>
              <a:rPr lang="en-US" sz="3200" dirty="0"/>
              <a:t>)</a:t>
            </a:r>
            <a:r>
              <a:rPr lang="ne-NP" sz="3200" dirty="0"/>
              <a:t> बसोबास गर्ने जम्मा कति सदस्य छन् सोधी ( बाल–बालिका, भर्खरै जन्मेका बच्चासमेत, बृद्ध, अपा· सबै पुरूष  अथवा महिला नछुटाई) पुरूष–महिलाको संख्या अलग–अलग लेख्नुपर्दछ । </a:t>
            </a:r>
          </a:p>
          <a:p>
            <a:r>
              <a:rPr lang="ne-NP" sz="3200" dirty="0"/>
              <a:t>उत्तरदाताले दिएको यो संख्या व्यक्तिगत खण्डमा उल्लेख भएको जम्मा सदस्य संख्यासँग पुरूष–महिला समेत मिल्नुपर्दछ ।</a:t>
            </a:r>
            <a:endParaRPr lang="en-US" sz="3200" dirty="0"/>
          </a:p>
          <a:p>
            <a:r>
              <a:rPr lang="ne-NP" sz="3200" dirty="0"/>
              <a:t> संख्या नमिले उत्तरदातालाई पुनः सोधी दुवै संख्या एकिन गरी लेख्नुपर्दछ ।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14</a:t>
            </a:fld>
            <a:endParaRPr lang="en-US"/>
          </a:p>
        </p:txBody>
      </p:sp>
      <p:pic>
        <p:nvPicPr>
          <p:cNvPr id="5" name="Picture 4">
            <a:extLst>
              <a:ext uri="{FF2B5EF4-FFF2-40B4-BE49-F238E27FC236}">
                <a16:creationId xmlns:a16="http://schemas.microsoft.com/office/drawing/2014/main" id="{002046E5-9F78-4C1A-A63B-893865CF187C}"/>
              </a:ext>
            </a:extLst>
          </p:cNvPr>
          <p:cNvPicPr>
            <a:picLocks noChangeAspect="1"/>
          </p:cNvPicPr>
          <p:nvPr/>
        </p:nvPicPr>
        <p:blipFill>
          <a:blip r:embed="rId2"/>
          <a:stretch>
            <a:fillRect/>
          </a:stretch>
        </p:blipFill>
        <p:spPr>
          <a:xfrm>
            <a:off x="287009" y="5159700"/>
            <a:ext cx="11409123" cy="1368253"/>
          </a:xfrm>
          <a:prstGeom prst="rect">
            <a:avLst/>
          </a:prstGeom>
        </p:spPr>
      </p:pic>
    </p:spTree>
    <p:extLst>
      <p:ext uri="{BB962C8B-B14F-4D97-AF65-F5344CB8AC3E}">
        <p14:creationId xmlns:p14="http://schemas.microsoft.com/office/powerpoint/2010/main" val="672399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a:t>
            </a:r>
            <a:endParaRPr lang="en-US" sz="3600" dirty="0"/>
          </a:p>
        </p:txBody>
      </p:sp>
      <p:sp>
        <p:nvSpPr>
          <p:cNvPr id="3" name="Content Placeholder 2"/>
          <p:cNvSpPr>
            <a:spLocks noGrp="1"/>
          </p:cNvSpPr>
          <p:nvPr>
            <p:ph idx="1"/>
          </p:nvPr>
        </p:nvSpPr>
        <p:spPr/>
        <p:txBody>
          <a:bodyPr/>
          <a:lstStyle/>
          <a:p>
            <a:pPr marL="0" indent="0">
              <a:buNone/>
            </a:pPr>
            <a:r>
              <a:rPr lang="ne-NP" sz="3600" b="1" dirty="0">
                <a:solidFill>
                  <a:srgbClr val="142DAC"/>
                </a:solidFill>
              </a:rPr>
              <a:t>परिवारबाट अनुपस्थित (स्वदेशभित्र रहेका) सदस्य संख्या</a:t>
            </a:r>
            <a:endParaRPr lang="en-US" sz="3600" b="1" dirty="0">
              <a:solidFill>
                <a:srgbClr val="142DAC"/>
              </a:solidFill>
            </a:endParaRPr>
          </a:p>
          <a:p>
            <a:r>
              <a:rPr lang="ne-NP" dirty="0"/>
              <a:t> </a:t>
            </a:r>
            <a:r>
              <a:rPr lang="ne-NP" sz="3200" dirty="0"/>
              <a:t>परिवारबाट छुट्टीभिन्न नभएका र परिवारमा पुनः फर्किआउने सम्भावना भएका कुनै सदस्य स्वदेशभित्रै अन्यत्र बसोवास गरेका भए त्यस्ता व्यक्तिको संख्या महिला पुरूष छुट्याई यस स्थानमा लेख्नुपर्दछ । </a:t>
            </a:r>
            <a:endParaRPr lang="en-US" sz="3200" dirty="0"/>
          </a:p>
          <a:p>
            <a:r>
              <a:rPr lang="ne-NP" sz="3200" dirty="0"/>
              <a:t>उदाहरणः काभ्रे जिल्लामा गणना गरिएको अवस्थामा कसैको परिवारको कुनै सदस्य पढ्नको लागि काठमाण्डौ बसोबास गरेको र उक्त व्यक्ति पुन काभ्रेको परिवारमा फर्कन सक्ने सम्भावना भए नीज व्यक्तिलाई अनुपस्थित स्वदेशमा उल्लेख गर्नु पर्दछ । </a:t>
            </a:r>
          </a:p>
          <a:p>
            <a:pPr marL="0" indent="0">
              <a:buNone/>
            </a:pPr>
            <a:endParaRPr lang="en-US"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15</a:t>
            </a:fld>
            <a:endParaRPr lang="en-US"/>
          </a:p>
        </p:txBody>
      </p:sp>
      <p:pic>
        <p:nvPicPr>
          <p:cNvPr id="5" name="Picture 4">
            <a:extLst>
              <a:ext uri="{FF2B5EF4-FFF2-40B4-BE49-F238E27FC236}">
                <a16:creationId xmlns:a16="http://schemas.microsoft.com/office/drawing/2014/main" id="{70382C6C-0ACC-4775-A327-7653A4AFF2D5}"/>
              </a:ext>
            </a:extLst>
          </p:cNvPr>
          <p:cNvPicPr>
            <a:picLocks noChangeAspect="1"/>
          </p:cNvPicPr>
          <p:nvPr/>
        </p:nvPicPr>
        <p:blipFill>
          <a:blip r:embed="rId2"/>
          <a:stretch>
            <a:fillRect/>
          </a:stretch>
        </p:blipFill>
        <p:spPr>
          <a:xfrm>
            <a:off x="958241" y="5144376"/>
            <a:ext cx="8878866" cy="1490073"/>
          </a:xfrm>
          <a:prstGeom prst="rect">
            <a:avLst/>
          </a:prstGeom>
        </p:spPr>
      </p:pic>
    </p:spTree>
    <p:extLst>
      <p:ext uri="{BB962C8B-B14F-4D97-AF65-F5344CB8AC3E}">
        <p14:creationId xmlns:p14="http://schemas.microsoft.com/office/powerpoint/2010/main" val="4051880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a:t>
            </a:r>
            <a:endParaRPr lang="en-US" sz="3600" dirty="0"/>
          </a:p>
        </p:txBody>
      </p:sp>
      <p:sp>
        <p:nvSpPr>
          <p:cNvPr id="3" name="Content Placeholder 2"/>
          <p:cNvSpPr>
            <a:spLocks noGrp="1"/>
          </p:cNvSpPr>
          <p:nvPr>
            <p:ph idx="1"/>
          </p:nvPr>
        </p:nvSpPr>
        <p:spPr>
          <a:xfrm>
            <a:off x="625258" y="1704637"/>
            <a:ext cx="11070874" cy="3042727"/>
          </a:xfrm>
        </p:spPr>
        <p:txBody>
          <a:bodyPr>
            <a:normAutofit fontScale="92500" lnSpcReduction="20000"/>
          </a:bodyPr>
          <a:lstStyle/>
          <a:p>
            <a:pPr marL="0" indent="0">
              <a:buNone/>
            </a:pPr>
            <a:r>
              <a:rPr lang="ne-NP" sz="3200" b="1" dirty="0">
                <a:solidFill>
                  <a:srgbClr val="142DAC"/>
                </a:solidFill>
              </a:rPr>
              <a:t>परिवारबाट अनुपस्थित (विदेशमा गएका सदस्य) संख्या</a:t>
            </a:r>
            <a:r>
              <a:rPr lang="ne-NP" sz="3200" b="1" dirty="0"/>
              <a:t> </a:t>
            </a:r>
            <a:endParaRPr lang="en-US" sz="3200" dirty="0"/>
          </a:p>
          <a:p>
            <a:r>
              <a:rPr lang="ne-NP" sz="3200" dirty="0"/>
              <a:t>गणना गर्न लागेको परिवारमा अक्सर बसोबास गर्ने व्यक्तिबाहेक परिवारबाट छुट्टीभिन्न नभएका र परिवारमा पुनः फर्किआउँदा सो परिवारको सदस्य हुनसक्ने कुनै सदस्य विदेशमा रहेका भए त्यस्ता व्यक्तिको संख्या महिला पुरूष छ्ट्याई  यस स्थानमा लेख्नुपर्दछ । </a:t>
            </a:r>
            <a:endParaRPr lang="en-US" sz="3200" dirty="0"/>
          </a:p>
          <a:p>
            <a:r>
              <a:rPr lang="ne-NP" sz="3200" dirty="0"/>
              <a:t>यस्ता अनुपस्थित सदस्यहरू विगतमा त्यस परिवारमा अक्सर बसोवास गरेका र परिवार सदस्यका रूपमा बसेका हुन्छन् । </a:t>
            </a:r>
          </a:p>
          <a:p>
            <a:r>
              <a:rPr lang="ne-NP" sz="3200" dirty="0"/>
              <a:t>परिवारका अक्सर, अनुपस्थित स्वदेश र अनुपस्थित विदेश गएका संख्या लेख्दा तल तालिकामा देखाए भै</a:t>
            </a:r>
            <a:r>
              <a:rPr lang="en-US" sz="3200" dirty="0"/>
              <a:t>m </a:t>
            </a:r>
            <a:r>
              <a:rPr lang="ne-NP" sz="3200" dirty="0"/>
              <a:t>लेख्नुपर्दछ । </a:t>
            </a:r>
          </a:p>
          <a:p>
            <a:pPr marL="0" indent="0">
              <a:buNone/>
            </a:pPr>
            <a:endParaRPr lang="en-US" sz="32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16</a:t>
            </a:fld>
            <a:endParaRPr lang="en-US"/>
          </a:p>
        </p:txBody>
      </p:sp>
      <p:pic>
        <p:nvPicPr>
          <p:cNvPr id="5" name="Picture 4">
            <a:extLst>
              <a:ext uri="{FF2B5EF4-FFF2-40B4-BE49-F238E27FC236}">
                <a16:creationId xmlns:a16="http://schemas.microsoft.com/office/drawing/2014/main" id="{DACE8BE0-E4C3-41DE-979C-7CA15F304FBA}"/>
              </a:ext>
            </a:extLst>
          </p:cNvPr>
          <p:cNvPicPr>
            <a:picLocks noChangeAspect="1"/>
          </p:cNvPicPr>
          <p:nvPr/>
        </p:nvPicPr>
        <p:blipFill>
          <a:blip r:embed="rId2"/>
          <a:stretch>
            <a:fillRect/>
          </a:stretch>
        </p:blipFill>
        <p:spPr>
          <a:xfrm>
            <a:off x="839243" y="4640266"/>
            <a:ext cx="10262991" cy="2115886"/>
          </a:xfrm>
          <a:prstGeom prst="rect">
            <a:avLst/>
          </a:prstGeom>
        </p:spPr>
      </p:pic>
    </p:spTree>
    <p:extLst>
      <p:ext uri="{BB962C8B-B14F-4D97-AF65-F5344CB8AC3E}">
        <p14:creationId xmlns:p14="http://schemas.microsoft.com/office/powerpoint/2010/main" val="3198618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a:t>
            </a:r>
            <a:r>
              <a:rPr lang="en-US" sz="3600" b="1" dirty="0"/>
              <a:t>:</a:t>
            </a:r>
            <a:r>
              <a:rPr lang="ne-NP" sz="3600" b="1" dirty="0"/>
              <a:t> परिचयात्मक विवरण</a:t>
            </a:r>
            <a:endParaRPr lang="en-US" sz="3600" dirty="0"/>
          </a:p>
        </p:txBody>
      </p:sp>
      <p:sp>
        <p:nvSpPr>
          <p:cNvPr id="3" name="Content Placeholder 2"/>
          <p:cNvSpPr>
            <a:spLocks noGrp="1"/>
          </p:cNvSpPr>
          <p:nvPr>
            <p:ph idx="1"/>
          </p:nvPr>
        </p:nvSpPr>
        <p:spPr>
          <a:xfrm>
            <a:off x="838200" y="1555850"/>
            <a:ext cx="10515600" cy="3034940"/>
          </a:xfrm>
        </p:spPr>
        <p:txBody>
          <a:bodyPr>
            <a:normAutofit/>
          </a:bodyPr>
          <a:lstStyle/>
          <a:p>
            <a:pPr marL="0" indent="0">
              <a:buNone/>
            </a:pPr>
            <a:r>
              <a:rPr lang="ne-NP" sz="3200" b="1">
                <a:solidFill>
                  <a:srgbClr val="142DAC"/>
                </a:solidFill>
              </a:rPr>
              <a:t>कक्षा </a:t>
            </a:r>
            <a:r>
              <a:rPr lang="ne-NP" sz="3200" b="1" dirty="0">
                <a:solidFill>
                  <a:srgbClr val="142DAC"/>
                </a:solidFill>
              </a:rPr>
              <a:t>अभ्यासः </a:t>
            </a:r>
          </a:p>
          <a:p>
            <a:pPr marL="0" indent="0">
              <a:buNone/>
            </a:pPr>
            <a:r>
              <a:rPr lang="ne-NP" sz="3200" dirty="0">
                <a:solidFill>
                  <a:srgbClr val="142DAC"/>
                </a:solidFill>
              </a:rPr>
              <a:t>झापा दमक नगरपालिका बस्ने इन्द्र प्रसाद कोइरालाको परिवारमा ९ जना परिवारका सदस्य छन् । हाल निजका एक छोरा, बुहारी र एक छोरी तथा एक छोरा इटहरीमा घर बनाई बसोबास गरेका छन् । उनीहरु कहिले काही आमा बुवा भेट्न दमक जान्छन् । त्यसैगरी एक छोरा बुहारी पोर्चुगल बस्छन् र उनीहरु नेपाल फर्केर आउने र आमा बुवासँगै बस्छन् र एक जना छोरीको विवाह भई ज्वाईको घरमा बस्छिन् भन्ने कुरा बताउनु हुन्छ इन्द्र प्रसाद । निजको परिवारको विवरण भर्नु होस् । </a:t>
            </a:r>
          </a:p>
          <a:p>
            <a:pPr marL="0" indent="0">
              <a:buNone/>
            </a:pPr>
            <a:endParaRPr lang="en-US" sz="2800" dirty="0">
              <a:solidFill>
                <a:srgbClr val="142DAC"/>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17</a:t>
            </a:fld>
            <a:endParaRPr lang="en-US"/>
          </a:p>
        </p:txBody>
      </p:sp>
      <p:pic>
        <p:nvPicPr>
          <p:cNvPr id="5" name="Picture 4">
            <a:extLst>
              <a:ext uri="{FF2B5EF4-FFF2-40B4-BE49-F238E27FC236}">
                <a16:creationId xmlns:a16="http://schemas.microsoft.com/office/drawing/2014/main" id="{E4CA9607-5D6E-426E-87EB-B46D733A990E}"/>
              </a:ext>
            </a:extLst>
          </p:cNvPr>
          <p:cNvPicPr>
            <a:picLocks noChangeAspect="1"/>
          </p:cNvPicPr>
          <p:nvPr/>
        </p:nvPicPr>
        <p:blipFill>
          <a:blip r:embed="rId2"/>
          <a:stretch>
            <a:fillRect/>
          </a:stretch>
        </p:blipFill>
        <p:spPr>
          <a:xfrm>
            <a:off x="839243" y="4640266"/>
            <a:ext cx="10262991" cy="2115886"/>
          </a:xfrm>
          <a:prstGeom prst="rect">
            <a:avLst/>
          </a:prstGeom>
        </p:spPr>
      </p:pic>
      <p:sp>
        <p:nvSpPr>
          <p:cNvPr id="6" name="TextBox 5">
            <a:extLst>
              <a:ext uri="{FF2B5EF4-FFF2-40B4-BE49-F238E27FC236}">
                <a16:creationId xmlns:a16="http://schemas.microsoft.com/office/drawing/2014/main" id="{C52B0075-03EB-44CE-BA02-0BCFBCC54035}"/>
              </a:ext>
            </a:extLst>
          </p:cNvPr>
          <p:cNvSpPr txBox="1"/>
          <p:nvPr/>
        </p:nvSpPr>
        <p:spPr>
          <a:xfrm>
            <a:off x="6864264" y="5223353"/>
            <a:ext cx="851769" cy="523220"/>
          </a:xfrm>
          <a:prstGeom prst="rect">
            <a:avLst/>
          </a:prstGeom>
          <a:noFill/>
        </p:spPr>
        <p:txBody>
          <a:bodyPr wrap="square" rtlCol="0">
            <a:spAutoFit/>
          </a:bodyPr>
          <a:lstStyle/>
          <a:p>
            <a:r>
              <a:rPr lang="en-US" sz="2800" b="1">
                <a:solidFill>
                  <a:srgbClr val="142DAC"/>
                </a:solidFill>
              </a:rPr>
              <a:t>2</a:t>
            </a:r>
          </a:p>
        </p:txBody>
      </p:sp>
      <p:sp>
        <p:nvSpPr>
          <p:cNvPr id="7" name="TextBox 6">
            <a:extLst>
              <a:ext uri="{FF2B5EF4-FFF2-40B4-BE49-F238E27FC236}">
                <a16:creationId xmlns:a16="http://schemas.microsoft.com/office/drawing/2014/main" id="{E5B0EA42-B5C8-4A14-816D-5DA5DB474A63}"/>
              </a:ext>
            </a:extLst>
          </p:cNvPr>
          <p:cNvSpPr txBox="1"/>
          <p:nvPr/>
        </p:nvSpPr>
        <p:spPr>
          <a:xfrm>
            <a:off x="8181582" y="5263019"/>
            <a:ext cx="851769" cy="523220"/>
          </a:xfrm>
          <a:prstGeom prst="rect">
            <a:avLst/>
          </a:prstGeom>
          <a:noFill/>
        </p:spPr>
        <p:txBody>
          <a:bodyPr wrap="square" rtlCol="0">
            <a:spAutoFit/>
          </a:bodyPr>
          <a:lstStyle/>
          <a:p>
            <a:r>
              <a:rPr lang="en-US" sz="2800" b="1">
                <a:solidFill>
                  <a:srgbClr val="142DAC"/>
                </a:solidFill>
              </a:rPr>
              <a:t>1</a:t>
            </a:r>
          </a:p>
        </p:txBody>
      </p:sp>
      <p:sp>
        <p:nvSpPr>
          <p:cNvPr id="8" name="TextBox 7">
            <a:extLst>
              <a:ext uri="{FF2B5EF4-FFF2-40B4-BE49-F238E27FC236}">
                <a16:creationId xmlns:a16="http://schemas.microsoft.com/office/drawing/2014/main" id="{2893DB6C-9B2D-4EA2-8091-85611FF468A2}"/>
              </a:ext>
            </a:extLst>
          </p:cNvPr>
          <p:cNvSpPr txBox="1"/>
          <p:nvPr/>
        </p:nvSpPr>
        <p:spPr>
          <a:xfrm>
            <a:off x="9686790" y="5290159"/>
            <a:ext cx="851769" cy="523220"/>
          </a:xfrm>
          <a:prstGeom prst="rect">
            <a:avLst/>
          </a:prstGeom>
          <a:noFill/>
        </p:spPr>
        <p:txBody>
          <a:bodyPr wrap="square" rtlCol="0">
            <a:spAutoFit/>
          </a:bodyPr>
          <a:lstStyle/>
          <a:p>
            <a:r>
              <a:rPr lang="en-US" sz="2800" b="1">
                <a:solidFill>
                  <a:srgbClr val="142DAC"/>
                </a:solidFill>
              </a:rPr>
              <a:t>1</a:t>
            </a:r>
          </a:p>
        </p:txBody>
      </p:sp>
      <p:sp>
        <p:nvSpPr>
          <p:cNvPr id="9" name="TextBox 8">
            <a:extLst>
              <a:ext uri="{FF2B5EF4-FFF2-40B4-BE49-F238E27FC236}">
                <a16:creationId xmlns:a16="http://schemas.microsoft.com/office/drawing/2014/main" id="{7A4C5BC2-0444-4D68-8C61-750928D97AA6}"/>
              </a:ext>
            </a:extLst>
          </p:cNvPr>
          <p:cNvSpPr txBox="1"/>
          <p:nvPr/>
        </p:nvSpPr>
        <p:spPr>
          <a:xfrm>
            <a:off x="6864264" y="5246969"/>
            <a:ext cx="851769" cy="523220"/>
          </a:xfrm>
          <a:prstGeom prst="rect">
            <a:avLst/>
          </a:prstGeom>
          <a:noFill/>
        </p:spPr>
        <p:txBody>
          <a:bodyPr wrap="square" rtlCol="0">
            <a:spAutoFit/>
          </a:bodyPr>
          <a:lstStyle/>
          <a:p>
            <a:r>
              <a:rPr lang="en-US" sz="2800" b="1">
                <a:solidFill>
                  <a:srgbClr val="142DAC"/>
                </a:solidFill>
              </a:rPr>
              <a:t>2</a:t>
            </a:r>
          </a:p>
        </p:txBody>
      </p:sp>
      <p:sp>
        <p:nvSpPr>
          <p:cNvPr id="10" name="TextBox 9">
            <a:extLst>
              <a:ext uri="{FF2B5EF4-FFF2-40B4-BE49-F238E27FC236}">
                <a16:creationId xmlns:a16="http://schemas.microsoft.com/office/drawing/2014/main" id="{F8EA7D29-C1B2-45E0-A1C6-ACE691CC9E5D}"/>
              </a:ext>
            </a:extLst>
          </p:cNvPr>
          <p:cNvSpPr txBox="1"/>
          <p:nvPr/>
        </p:nvSpPr>
        <p:spPr>
          <a:xfrm>
            <a:off x="8181582" y="5286635"/>
            <a:ext cx="851769" cy="523220"/>
          </a:xfrm>
          <a:prstGeom prst="rect">
            <a:avLst/>
          </a:prstGeom>
          <a:noFill/>
        </p:spPr>
        <p:txBody>
          <a:bodyPr wrap="square" rtlCol="0">
            <a:spAutoFit/>
          </a:bodyPr>
          <a:lstStyle/>
          <a:p>
            <a:r>
              <a:rPr lang="en-US" sz="2800" b="1">
                <a:solidFill>
                  <a:srgbClr val="142DAC"/>
                </a:solidFill>
              </a:rPr>
              <a:t>1</a:t>
            </a:r>
          </a:p>
        </p:txBody>
      </p:sp>
      <p:sp>
        <p:nvSpPr>
          <p:cNvPr id="11" name="TextBox 10">
            <a:extLst>
              <a:ext uri="{FF2B5EF4-FFF2-40B4-BE49-F238E27FC236}">
                <a16:creationId xmlns:a16="http://schemas.microsoft.com/office/drawing/2014/main" id="{F0943E94-9482-4E93-ABE6-9152E267A7BA}"/>
              </a:ext>
            </a:extLst>
          </p:cNvPr>
          <p:cNvSpPr txBox="1"/>
          <p:nvPr/>
        </p:nvSpPr>
        <p:spPr>
          <a:xfrm>
            <a:off x="9839190" y="6212908"/>
            <a:ext cx="851769" cy="523220"/>
          </a:xfrm>
          <a:prstGeom prst="rect">
            <a:avLst/>
          </a:prstGeom>
          <a:noFill/>
        </p:spPr>
        <p:txBody>
          <a:bodyPr wrap="square" rtlCol="0">
            <a:spAutoFit/>
          </a:bodyPr>
          <a:lstStyle/>
          <a:p>
            <a:r>
              <a:rPr lang="en-US" sz="2800" b="1">
                <a:solidFill>
                  <a:srgbClr val="142DAC"/>
                </a:solidFill>
              </a:rPr>
              <a:t>1</a:t>
            </a:r>
          </a:p>
        </p:txBody>
      </p:sp>
      <p:sp>
        <p:nvSpPr>
          <p:cNvPr id="12" name="TextBox 11">
            <a:extLst>
              <a:ext uri="{FF2B5EF4-FFF2-40B4-BE49-F238E27FC236}">
                <a16:creationId xmlns:a16="http://schemas.microsoft.com/office/drawing/2014/main" id="{1DC88EDF-499E-4DC3-B859-29458925A925}"/>
              </a:ext>
            </a:extLst>
          </p:cNvPr>
          <p:cNvSpPr txBox="1"/>
          <p:nvPr/>
        </p:nvSpPr>
        <p:spPr>
          <a:xfrm>
            <a:off x="7016664" y="6169718"/>
            <a:ext cx="851769" cy="523220"/>
          </a:xfrm>
          <a:prstGeom prst="rect">
            <a:avLst/>
          </a:prstGeom>
          <a:noFill/>
        </p:spPr>
        <p:txBody>
          <a:bodyPr wrap="square" rtlCol="0">
            <a:spAutoFit/>
          </a:bodyPr>
          <a:lstStyle/>
          <a:p>
            <a:r>
              <a:rPr lang="en-US" sz="2800" b="1">
                <a:solidFill>
                  <a:srgbClr val="142DAC"/>
                </a:solidFill>
              </a:rPr>
              <a:t>2</a:t>
            </a:r>
          </a:p>
        </p:txBody>
      </p:sp>
      <p:sp>
        <p:nvSpPr>
          <p:cNvPr id="13" name="TextBox 12">
            <a:extLst>
              <a:ext uri="{FF2B5EF4-FFF2-40B4-BE49-F238E27FC236}">
                <a16:creationId xmlns:a16="http://schemas.microsoft.com/office/drawing/2014/main" id="{E815A966-4559-4EE6-99FF-9ED2EB77F834}"/>
              </a:ext>
            </a:extLst>
          </p:cNvPr>
          <p:cNvSpPr txBox="1"/>
          <p:nvPr/>
        </p:nvSpPr>
        <p:spPr>
          <a:xfrm>
            <a:off x="8333982" y="6209384"/>
            <a:ext cx="851769" cy="523220"/>
          </a:xfrm>
          <a:prstGeom prst="rect">
            <a:avLst/>
          </a:prstGeom>
          <a:noFill/>
        </p:spPr>
        <p:txBody>
          <a:bodyPr wrap="square" rtlCol="0">
            <a:spAutoFit/>
          </a:bodyPr>
          <a:lstStyle/>
          <a:p>
            <a:r>
              <a:rPr lang="en-US" sz="2800" b="1">
                <a:solidFill>
                  <a:srgbClr val="142DAC"/>
                </a:solidFill>
              </a:rPr>
              <a:t>1</a:t>
            </a:r>
          </a:p>
        </p:txBody>
      </p:sp>
      <p:sp>
        <p:nvSpPr>
          <p:cNvPr id="14" name="TextBox 13">
            <a:extLst>
              <a:ext uri="{FF2B5EF4-FFF2-40B4-BE49-F238E27FC236}">
                <a16:creationId xmlns:a16="http://schemas.microsoft.com/office/drawing/2014/main" id="{7B66C887-FBE0-48F9-AFA7-4F88CD1741EE}"/>
              </a:ext>
            </a:extLst>
          </p:cNvPr>
          <p:cNvSpPr txBox="1"/>
          <p:nvPr/>
        </p:nvSpPr>
        <p:spPr>
          <a:xfrm>
            <a:off x="9839190" y="6209384"/>
            <a:ext cx="851769" cy="523220"/>
          </a:xfrm>
          <a:prstGeom prst="rect">
            <a:avLst/>
          </a:prstGeom>
          <a:noFill/>
        </p:spPr>
        <p:txBody>
          <a:bodyPr wrap="square" rtlCol="0">
            <a:spAutoFit/>
          </a:bodyPr>
          <a:lstStyle/>
          <a:p>
            <a:r>
              <a:rPr lang="en-US" sz="2800" b="1">
                <a:solidFill>
                  <a:srgbClr val="142DAC"/>
                </a:solidFill>
              </a:rPr>
              <a:t>1</a:t>
            </a:r>
          </a:p>
        </p:txBody>
      </p:sp>
      <p:sp>
        <p:nvSpPr>
          <p:cNvPr id="15" name="TextBox 14">
            <a:extLst>
              <a:ext uri="{FF2B5EF4-FFF2-40B4-BE49-F238E27FC236}">
                <a16:creationId xmlns:a16="http://schemas.microsoft.com/office/drawing/2014/main" id="{189BA4E4-E18C-4ED8-92CD-4F101EBE82C4}"/>
              </a:ext>
            </a:extLst>
          </p:cNvPr>
          <p:cNvSpPr txBox="1"/>
          <p:nvPr/>
        </p:nvSpPr>
        <p:spPr>
          <a:xfrm>
            <a:off x="7016664" y="6166194"/>
            <a:ext cx="851769" cy="523220"/>
          </a:xfrm>
          <a:prstGeom prst="rect">
            <a:avLst/>
          </a:prstGeom>
          <a:noFill/>
        </p:spPr>
        <p:txBody>
          <a:bodyPr wrap="square" rtlCol="0">
            <a:spAutoFit/>
          </a:bodyPr>
          <a:lstStyle/>
          <a:p>
            <a:r>
              <a:rPr lang="en-US" sz="2800" b="1">
                <a:solidFill>
                  <a:srgbClr val="142DAC"/>
                </a:solidFill>
              </a:rPr>
              <a:t>2</a:t>
            </a:r>
          </a:p>
        </p:txBody>
      </p:sp>
      <p:sp>
        <p:nvSpPr>
          <p:cNvPr id="16" name="TextBox 15">
            <a:extLst>
              <a:ext uri="{FF2B5EF4-FFF2-40B4-BE49-F238E27FC236}">
                <a16:creationId xmlns:a16="http://schemas.microsoft.com/office/drawing/2014/main" id="{14DADC51-8C5F-47A4-A30F-1665B4785F99}"/>
              </a:ext>
            </a:extLst>
          </p:cNvPr>
          <p:cNvSpPr txBox="1"/>
          <p:nvPr/>
        </p:nvSpPr>
        <p:spPr>
          <a:xfrm>
            <a:off x="8333982" y="6205860"/>
            <a:ext cx="851769" cy="523220"/>
          </a:xfrm>
          <a:prstGeom prst="rect">
            <a:avLst/>
          </a:prstGeom>
          <a:noFill/>
        </p:spPr>
        <p:txBody>
          <a:bodyPr wrap="square" rtlCol="0">
            <a:spAutoFit/>
          </a:bodyPr>
          <a:lstStyle/>
          <a:p>
            <a:r>
              <a:rPr lang="en-US" sz="2800" b="1">
                <a:solidFill>
                  <a:srgbClr val="142DAC"/>
                </a:solidFill>
              </a:rPr>
              <a:t>1</a:t>
            </a:r>
          </a:p>
        </p:txBody>
      </p:sp>
      <p:sp>
        <p:nvSpPr>
          <p:cNvPr id="17" name="TextBox 16">
            <a:extLst>
              <a:ext uri="{FF2B5EF4-FFF2-40B4-BE49-F238E27FC236}">
                <a16:creationId xmlns:a16="http://schemas.microsoft.com/office/drawing/2014/main" id="{6B192867-BC75-431A-A380-326487CEC555}"/>
              </a:ext>
            </a:extLst>
          </p:cNvPr>
          <p:cNvSpPr txBox="1"/>
          <p:nvPr/>
        </p:nvSpPr>
        <p:spPr>
          <a:xfrm>
            <a:off x="9822489" y="5823166"/>
            <a:ext cx="851769" cy="523220"/>
          </a:xfrm>
          <a:prstGeom prst="rect">
            <a:avLst/>
          </a:prstGeom>
          <a:noFill/>
        </p:spPr>
        <p:txBody>
          <a:bodyPr wrap="square" rtlCol="0">
            <a:spAutoFit/>
          </a:bodyPr>
          <a:lstStyle/>
          <a:p>
            <a:r>
              <a:rPr lang="en-US" sz="2800" b="1">
                <a:solidFill>
                  <a:srgbClr val="142DAC"/>
                </a:solidFill>
              </a:rPr>
              <a:t>-</a:t>
            </a:r>
          </a:p>
        </p:txBody>
      </p:sp>
      <p:sp>
        <p:nvSpPr>
          <p:cNvPr id="18" name="TextBox 17">
            <a:extLst>
              <a:ext uri="{FF2B5EF4-FFF2-40B4-BE49-F238E27FC236}">
                <a16:creationId xmlns:a16="http://schemas.microsoft.com/office/drawing/2014/main" id="{A6A3CA91-2540-4393-9B2D-5AA01637FC05}"/>
              </a:ext>
            </a:extLst>
          </p:cNvPr>
          <p:cNvSpPr txBox="1"/>
          <p:nvPr/>
        </p:nvSpPr>
        <p:spPr>
          <a:xfrm>
            <a:off x="6999963" y="5779976"/>
            <a:ext cx="851769" cy="523220"/>
          </a:xfrm>
          <a:prstGeom prst="rect">
            <a:avLst/>
          </a:prstGeom>
          <a:noFill/>
        </p:spPr>
        <p:txBody>
          <a:bodyPr wrap="square" rtlCol="0">
            <a:spAutoFit/>
          </a:bodyPr>
          <a:lstStyle/>
          <a:p>
            <a:r>
              <a:rPr lang="en-US" sz="2800" b="1">
                <a:solidFill>
                  <a:srgbClr val="142DAC"/>
                </a:solidFill>
              </a:rPr>
              <a:t>-</a:t>
            </a:r>
          </a:p>
        </p:txBody>
      </p:sp>
      <p:sp>
        <p:nvSpPr>
          <p:cNvPr id="19" name="TextBox 18">
            <a:extLst>
              <a:ext uri="{FF2B5EF4-FFF2-40B4-BE49-F238E27FC236}">
                <a16:creationId xmlns:a16="http://schemas.microsoft.com/office/drawing/2014/main" id="{1A40BC04-9D98-4E87-883B-557876FBED9D}"/>
              </a:ext>
            </a:extLst>
          </p:cNvPr>
          <p:cNvSpPr txBox="1"/>
          <p:nvPr/>
        </p:nvSpPr>
        <p:spPr>
          <a:xfrm>
            <a:off x="8317281" y="5819642"/>
            <a:ext cx="851769" cy="523220"/>
          </a:xfrm>
          <a:prstGeom prst="rect">
            <a:avLst/>
          </a:prstGeom>
          <a:noFill/>
        </p:spPr>
        <p:txBody>
          <a:bodyPr wrap="square" rtlCol="0">
            <a:spAutoFit/>
          </a:bodyPr>
          <a:lstStyle/>
          <a:p>
            <a:r>
              <a:rPr lang="en-US" sz="2800" b="1">
                <a:solidFill>
                  <a:srgbClr val="142DAC"/>
                </a:solidFill>
              </a:rPr>
              <a:t>-</a:t>
            </a:r>
          </a:p>
        </p:txBody>
      </p:sp>
    </p:spTree>
    <p:extLst>
      <p:ext uri="{BB962C8B-B14F-4D97-AF65-F5344CB8AC3E}">
        <p14:creationId xmlns:p14="http://schemas.microsoft.com/office/powerpoint/2010/main" val="1517957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मूख्य प्रश्नावलि : परिचायत्मक विवरण</a:t>
            </a:r>
            <a:endParaRPr lang="en-US" sz="3600" dirty="0"/>
          </a:p>
        </p:txBody>
      </p:sp>
      <p:pic>
        <p:nvPicPr>
          <p:cNvPr id="5" name="Content Placeholder 4"/>
          <p:cNvPicPr>
            <a:picLocks noGrp="1" noChangeAspect="1"/>
          </p:cNvPicPr>
          <p:nvPr>
            <p:ph idx="1"/>
          </p:nvPr>
        </p:nvPicPr>
        <p:blipFill>
          <a:blip r:embed="rId2"/>
          <a:stretch>
            <a:fillRect/>
          </a:stretch>
        </p:blipFill>
        <p:spPr>
          <a:xfrm>
            <a:off x="73539" y="2138619"/>
            <a:ext cx="11970236" cy="3712218"/>
          </a:xfrm>
          <a:prstGeom prst="rect">
            <a:avLst/>
          </a:prstGeom>
        </p:spPr>
      </p:pic>
      <p:sp>
        <p:nvSpPr>
          <p:cNvPr id="4" name="Slide Number Placeholder 3"/>
          <p:cNvSpPr>
            <a:spLocks noGrp="1"/>
          </p:cNvSpPr>
          <p:nvPr>
            <p:ph type="sldNum" sz="quarter" idx="12"/>
          </p:nvPr>
        </p:nvSpPr>
        <p:spPr/>
        <p:txBody>
          <a:bodyPr/>
          <a:lstStyle/>
          <a:p>
            <a:fld id="{26402401-4522-4C0F-A737-197EB07E49FF}" type="slidenum">
              <a:rPr lang="en-US" smtClean="0"/>
              <a:pPr/>
              <a:t>18</a:t>
            </a:fld>
            <a:endParaRPr lang="en-US"/>
          </a:p>
        </p:txBody>
      </p:sp>
      <p:sp>
        <p:nvSpPr>
          <p:cNvPr id="3" name="Rectangle 2"/>
          <p:cNvSpPr/>
          <p:nvPr/>
        </p:nvSpPr>
        <p:spPr>
          <a:xfrm>
            <a:off x="0" y="1646753"/>
            <a:ext cx="9024730" cy="461665"/>
          </a:xfrm>
          <a:prstGeom prst="rect">
            <a:avLst/>
          </a:prstGeom>
        </p:spPr>
        <p:txBody>
          <a:bodyPr wrap="square">
            <a:spAutoFit/>
          </a:bodyPr>
          <a:lstStyle/>
          <a:p>
            <a:r>
              <a:rPr lang="ne-NP" sz="2400" b="1" dirty="0"/>
              <a:t>पारिवारिक विवरण</a:t>
            </a:r>
            <a:r>
              <a:rPr lang="en-US" sz="2400" b="1" dirty="0"/>
              <a:t> </a:t>
            </a:r>
            <a:r>
              <a:rPr lang="ne-NP" sz="2400" b="1" dirty="0"/>
              <a:t>सम्बन्धी निम्न प्रश्नहरुको</a:t>
            </a:r>
            <a:r>
              <a:rPr lang="en-US" sz="2400" b="1" dirty="0"/>
              <a:t> </a:t>
            </a:r>
            <a:r>
              <a:rPr lang="ne-NP" sz="2400" b="1" dirty="0"/>
              <a:t>बारेमा छलफल गरिनेछ ।</a:t>
            </a:r>
            <a:endParaRPr lang="en-US" sz="2400" dirty="0"/>
          </a:p>
        </p:txBody>
      </p:sp>
    </p:spTree>
    <p:extLst>
      <p:ext uri="{BB962C8B-B14F-4D97-AF65-F5344CB8AC3E}">
        <p14:creationId xmlns:p14="http://schemas.microsoft.com/office/powerpoint/2010/main" val="2124441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ne-NP" sz="3600" b="1" dirty="0"/>
              <a:t>प्रश्न १ ः तपाईको परिवारले प्रयोग गरेको घरको स्वामित्व कस्तो हो ?</a:t>
            </a:r>
          </a:p>
        </p:txBody>
      </p:sp>
      <p:sp>
        <p:nvSpPr>
          <p:cNvPr id="3" name="Content Placeholder 2"/>
          <p:cNvSpPr>
            <a:spLocks noGrp="1"/>
          </p:cNvSpPr>
          <p:nvPr>
            <p:ph idx="1"/>
          </p:nvPr>
        </p:nvSpPr>
        <p:spPr/>
        <p:txBody>
          <a:bodyPr>
            <a:noAutofit/>
          </a:bodyPr>
          <a:lstStyle/>
          <a:p>
            <a:pPr algn="just">
              <a:lnSpc>
                <a:spcPct val="150000"/>
              </a:lnSpc>
              <a:spcBef>
                <a:spcPts val="0"/>
              </a:spcBef>
            </a:pPr>
            <a:r>
              <a:rPr lang="ne-NP" sz="3200" dirty="0"/>
              <a:t>घरको स्वामित्व भन्नाले कानूनी अधिकारको स्वामित्व बुझ्नुपर्छ</a:t>
            </a:r>
            <a:r>
              <a:rPr lang="en-US" sz="3200" dirty="0"/>
              <a:t>, </a:t>
            </a:r>
            <a:r>
              <a:rPr lang="ne-NP" sz="3200" dirty="0"/>
              <a:t>अर्थात् बसोबास गरेको घर कसको नाममा दर्ता छ</a:t>
            </a:r>
            <a:r>
              <a:rPr lang="en-US" sz="3200" dirty="0"/>
              <a:t>, </a:t>
            </a:r>
            <a:r>
              <a:rPr lang="ne-NP" sz="3200" dirty="0"/>
              <a:t>उसको स्वामित्व हुन्छ । कतिपय घर कानूनी दर्ता नभएका पनि हुनसक्ने भएकाले घर</a:t>
            </a:r>
            <a:r>
              <a:rPr lang="en-US" sz="3200" dirty="0"/>
              <a:t>/</a:t>
            </a:r>
            <a:r>
              <a:rPr lang="ne-NP" sz="3200" dirty="0"/>
              <a:t>जग्गाको स्वामित्वले नै घरको स्वामित्व कायम हुने बुझ्नुपर्छ । </a:t>
            </a:r>
            <a:endParaRPr lang="en-US" sz="3200" dirty="0"/>
          </a:p>
          <a:p>
            <a:pPr algn="just">
              <a:lnSpc>
                <a:spcPct val="150000"/>
              </a:lnSpc>
              <a:spcBef>
                <a:spcPts val="0"/>
              </a:spcBef>
            </a:pPr>
            <a:r>
              <a:rPr lang="ne-NP" sz="3200" dirty="0"/>
              <a:t>जनगणना</a:t>
            </a:r>
            <a:r>
              <a:rPr lang="en-US" sz="3200" dirty="0"/>
              <a:t> </a:t>
            </a:r>
            <a:r>
              <a:rPr lang="ne-NP" sz="3200" dirty="0"/>
              <a:t>प्रयोजनको लागि घरको स्वामित्वलाई चार किसिममा विभाजन गरिएको</a:t>
            </a:r>
            <a:r>
              <a:rPr lang="en-US" sz="3200" dirty="0"/>
              <a:t> </a:t>
            </a:r>
            <a:r>
              <a:rPr lang="ne-NP" sz="3200" dirty="0"/>
              <a:t> छ । </a:t>
            </a:r>
            <a:endParaRPr lang="en-US" sz="3200" dirty="0"/>
          </a:p>
          <a:p>
            <a:endParaRPr lang="ne-NP" sz="2800" b="1"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19</a:t>
            </a:fld>
            <a:endParaRPr lang="en-US"/>
          </a:p>
        </p:txBody>
      </p:sp>
      <p:pic>
        <p:nvPicPr>
          <p:cNvPr id="6" name="Picture 5"/>
          <p:cNvPicPr>
            <a:picLocks noChangeAspect="1"/>
          </p:cNvPicPr>
          <p:nvPr/>
        </p:nvPicPr>
        <p:blipFill>
          <a:blip r:embed="rId2"/>
          <a:stretch>
            <a:fillRect/>
          </a:stretch>
        </p:blipFill>
        <p:spPr>
          <a:xfrm>
            <a:off x="10209518" y="4200168"/>
            <a:ext cx="1709531" cy="2152950"/>
          </a:xfrm>
          <a:prstGeom prst="rect">
            <a:avLst/>
          </a:prstGeom>
        </p:spPr>
      </p:pic>
    </p:spTree>
    <p:extLst>
      <p:ext uri="{BB962C8B-B14F-4D97-AF65-F5344CB8AC3E}">
        <p14:creationId xmlns:p14="http://schemas.microsoft.com/office/powerpoint/2010/main" val="3087502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१ ः तपाईको परिवारले प्रयोग गरेको घरको स्वामित्व कस्तो हो ?</a:t>
            </a:r>
            <a:endParaRPr lang="en-US" sz="3600" dirty="0"/>
          </a:p>
        </p:txBody>
      </p:sp>
      <p:sp>
        <p:nvSpPr>
          <p:cNvPr id="3" name="Content Placeholder 2"/>
          <p:cNvSpPr>
            <a:spLocks noGrp="1"/>
          </p:cNvSpPr>
          <p:nvPr>
            <p:ph idx="1"/>
          </p:nvPr>
        </p:nvSpPr>
        <p:spPr>
          <a:xfrm>
            <a:off x="-47026" y="1585640"/>
            <a:ext cx="11470399" cy="5164719"/>
          </a:xfrm>
        </p:spPr>
        <p:txBody>
          <a:bodyPr>
            <a:normAutofit lnSpcReduction="10000"/>
          </a:bodyPr>
          <a:lstStyle/>
          <a:p>
            <a:pPr marL="0" indent="0">
              <a:buNone/>
            </a:pPr>
            <a:r>
              <a:rPr lang="ne-NP" sz="4000" b="1" dirty="0">
                <a:latin typeface="Kokila" panose="020B0604020202020204" pitchFamily="34" charset="0"/>
                <a:cs typeface="Kokila" panose="020B0604020202020204" pitchFamily="34" charset="0"/>
              </a:rPr>
              <a:t>आफ्नै  (कोड </a:t>
            </a:r>
            <a:r>
              <a:rPr lang="en-US" sz="4000" b="1" dirty="0">
                <a:latin typeface="Kokila" panose="020B0604020202020204" pitchFamily="34" charset="0"/>
                <a:cs typeface="Kokila" panose="020B0604020202020204" pitchFamily="34" charset="0"/>
              </a:rPr>
              <a:t>1</a:t>
            </a:r>
            <a:r>
              <a:rPr lang="ne-NP" sz="4000" b="1" dirty="0">
                <a:latin typeface="Kokila" panose="020B0604020202020204" pitchFamily="34" charset="0"/>
                <a:cs typeface="Kokila" panose="020B0604020202020204" pitchFamily="34" charset="0"/>
              </a:rPr>
              <a:t>)</a:t>
            </a:r>
            <a:br>
              <a:rPr lang="en-US" sz="3600" b="1" dirty="0">
                <a:latin typeface="Kokila" panose="020B0604020202020204" pitchFamily="34" charset="0"/>
                <a:cs typeface="Kokila" panose="020B0604020202020204" pitchFamily="34" charset="0"/>
              </a:rPr>
            </a:br>
            <a:endParaRPr lang="ne-NP" sz="3600" dirty="0">
              <a:latin typeface="Kokila" panose="020B0604020202020204" pitchFamily="34" charset="0"/>
              <a:cs typeface="Kokila" panose="020B0604020202020204" pitchFamily="34" charset="0"/>
            </a:endParaRPr>
          </a:p>
          <a:p>
            <a:pPr algn="just">
              <a:lnSpc>
                <a:spcPct val="100000"/>
              </a:lnSpc>
              <a:spcBef>
                <a:spcPts val="0"/>
              </a:spcBef>
            </a:pPr>
            <a:r>
              <a:rPr lang="ne-NP" sz="3600" dirty="0">
                <a:latin typeface="Kokila" panose="020B0604020202020204" pitchFamily="34" charset="0"/>
                <a:cs typeface="Kokila" panose="020B0604020202020204" pitchFamily="34" charset="0"/>
              </a:rPr>
              <a:t>गणनाको समयमा परिवार बसोबास गरेको घर</a:t>
            </a:r>
            <a:r>
              <a:rPr lang="en-US" sz="3600" dirty="0">
                <a:latin typeface="Kokila" panose="020B0604020202020204" pitchFamily="34" charset="0"/>
                <a:cs typeface="Kokila" panose="020B0604020202020204" pitchFamily="34" charset="0"/>
              </a:rPr>
              <a:t>, </a:t>
            </a:r>
            <a:r>
              <a:rPr lang="ne-NP" sz="3600" dirty="0">
                <a:latin typeface="Kokila" panose="020B0604020202020204" pitchFamily="34" charset="0"/>
                <a:cs typeface="Kokila" panose="020B0604020202020204" pitchFamily="34" charset="0"/>
              </a:rPr>
              <a:t>घरखण्ड वा फ्ल्याट  परिवारका कुनै सदस्यको आफ्नै कानूनी अधिकारको (स्वामित्वको) भए  आफ्नै हुन्छ । </a:t>
            </a:r>
          </a:p>
          <a:p>
            <a:pPr algn="just">
              <a:lnSpc>
                <a:spcPct val="100000"/>
              </a:lnSpc>
              <a:spcBef>
                <a:spcPts val="0"/>
              </a:spcBef>
            </a:pPr>
            <a:endParaRPr lang="ne-NP" sz="3600" dirty="0">
              <a:latin typeface="Kokila" panose="020B0604020202020204" pitchFamily="34" charset="0"/>
              <a:cs typeface="Kokila" panose="020B0604020202020204" pitchFamily="34" charset="0"/>
            </a:endParaRPr>
          </a:p>
          <a:p>
            <a:pPr algn="just">
              <a:lnSpc>
                <a:spcPct val="100000"/>
              </a:lnSpc>
              <a:spcBef>
                <a:spcPts val="0"/>
              </a:spcBef>
            </a:pPr>
            <a:r>
              <a:rPr lang="ne-NP" sz="3600" dirty="0">
                <a:latin typeface="Kokila" panose="020B0604020202020204" pitchFamily="34" charset="0"/>
                <a:cs typeface="Kokila" panose="020B0604020202020204" pitchFamily="34" charset="0"/>
              </a:rPr>
              <a:t>बसोबास गरेको घर परिवारका सदस्यको पुर्खौली  हकभोगको तर कानूनीरूपमा नामसारी नभएको भए पनि आफ्नै  मानिन्छ । </a:t>
            </a:r>
          </a:p>
          <a:p>
            <a:pPr algn="just">
              <a:lnSpc>
                <a:spcPct val="100000"/>
              </a:lnSpc>
              <a:spcBef>
                <a:spcPts val="0"/>
              </a:spcBef>
            </a:pPr>
            <a:endParaRPr lang="ne-NP" sz="3600" dirty="0">
              <a:latin typeface="Kokila" panose="020B0604020202020204" pitchFamily="34" charset="0"/>
              <a:cs typeface="Kokila" panose="020B0604020202020204" pitchFamily="34" charset="0"/>
            </a:endParaRPr>
          </a:p>
          <a:p>
            <a:pPr algn="just">
              <a:lnSpc>
                <a:spcPct val="100000"/>
              </a:lnSpc>
              <a:spcBef>
                <a:spcPts val="0"/>
              </a:spcBef>
            </a:pPr>
            <a:r>
              <a:rPr lang="ne-NP" sz="3600" dirty="0">
                <a:latin typeface="Kokila" panose="020B0604020202020204" pitchFamily="34" charset="0"/>
                <a:cs typeface="Kokila" panose="020B0604020202020204" pitchFamily="34" charset="0"/>
              </a:rPr>
              <a:t>आफ्नो स्वामित्वमा नरहेको जग्गा जमिनमा घर बनाई बसेको भएपनि आफ्नै अन्तर्गत लेख्नुपर्दछ । जस्तै सुकुम्बासी</a:t>
            </a:r>
            <a:r>
              <a:rPr lang="en-US" sz="3600" dirty="0">
                <a:latin typeface="Kokila" panose="020B0604020202020204" pitchFamily="34" charset="0"/>
                <a:cs typeface="Kokila" panose="020B0604020202020204" pitchFamily="34" charset="0"/>
              </a:rPr>
              <a:t>, </a:t>
            </a:r>
            <a:r>
              <a:rPr lang="ne-NP" sz="3600" dirty="0">
                <a:latin typeface="Kokila" panose="020B0604020202020204" pitchFamily="34" charset="0"/>
                <a:cs typeface="Kokila" panose="020B0604020202020204" pitchFamily="34" charset="0"/>
              </a:rPr>
              <a:t>ऐलानी   जग्गामा बसोवास गर्ने परिवार आदि । </a:t>
            </a:r>
            <a:endParaRPr lang="en-US" sz="3600" dirty="0">
              <a:latin typeface="Kokila" panose="020B0604020202020204" pitchFamily="34" charset="0"/>
              <a:cs typeface="Kokila" panose="020B0604020202020204" pitchFamily="34" charset="0"/>
            </a:endParaRPr>
          </a:p>
          <a:p>
            <a:pPr marL="460375" indent="-460375" algn="just">
              <a:lnSpc>
                <a:spcPct val="100000"/>
              </a:lnSpc>
              <a:spcBef>
                <a:spcPts val="0"/>
              </a:spcBef>
              <a:buFont typeface="Wingdings" panose="05000000000000000000" pitchFamily="2" charset="2"/>
              <a:buChar char="Ø"/>
            </a:pPr>
            <a:endParaRPr lang="en-US" sz="3600" dirty="0">
              <a:latin typeface="Kokila" panose="020B0604020202020204" pitchFamily="34" charset="0"/>
              <a:cs typeface="Kokila" panose="020B0604020202020204" pitchFamily="34" charset="0"/>
            </a:endParaRPr>
          </a:p>
          <a:p>
            <a:endParaRPr lang="en-US" sz="3600" dirty="0">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20</a:t>
            </a:fld>
            <a:endParaRPr lang="en-US" dirty="0"/>
          </a:p>
        </p:txBody>
      </p:sp>
    </p:spTree>
    <p:extLst>
      <p:ext uri="{BB962C8B-B14F-4D97-AF65-F5344CB8AC3E}">
        <p14:creationId xmlns:p14="http://schemas.microsoft.com/office/powerpoint/2010/main" val="4016819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१ ः तपाईको परिवारले प्रयोग गरेको घरको स्वामित्व कस्तो हो ?</a:t>
            </a:r>
            <a:endParaRPr lang="en-US" sz="3600" dirty="0"/>
          </a:p>
        </p:txBody>
      </p:sp>
      <p:sp>
        <p:nvSpPr>
          <p:cNvPr id="3" name="Content Placeholder 2"/>
          <p:cNvSpPr>
            <a:spLocks noGrp="1"/>
          </p:cNvSpPr>
          <p:nvPr>
            <p:ph idx="1"/>
          </p:nvPr>
        </p:nvSpPr>
        <p:spPr>
          <a:xfrm>
            <a:off x="261257" y="1625019"/>
            <a:ext cx="11129119" cy="5232981"/>
          </a:xfrm>
        </p:spPr>
        <p:txBody>
          <a:bodyPr>
            <a:normAutofit fontScale="40000" lnSpcReduction="20000"/>
          </a:bodyPr>
          <a:lstStyle/>
          <a:p>
            <a:pPr>
              <a:buNone/>
            </a:pPr>
            <a:r>
              <a:rPr lang="ne-NP" sz="6700" b="1" dirty="0"/>
              <a:t>भाडामा (कोड </a:t>
            </a:r>
            <a:r>
              <a:rPr lang="en-US" sz="6700" b="1" dirty="0"/>
              <a:t>2</a:t>
            </a:r>
            <a:r>
              <a:rPr lang="ne-NP" sz="6700" b="1" dirty="0"/>
              <a:t>) </a:t>
            </a:r>
          </a:p>
          <a:p>
            <a:pPr>
              <a:lnSpc>
                <a:spcPct val="120000"/>
              </a:lnSpc>
            </a:pPr>
            <a:r>
              <a:rPr lang="ne-NP" sz="8000" dirty="0"/>
              <a:t>बसोबास गरेको घर, घरखण्ड वा फ्ल्याट परिवारका कुनै सदस्यको आफ्नै होइन र घरमा बसेबापत भाडा (नगद वा जिन्सी वा दुवै) तिरेको भए भाडा अन्तर्गत संकेत कोठामा कोड २ लेख्नुपर्दछ । </a:t>
            </a:r>
          </a:p>
          <a:p>
            <a:pPr>
              <a:lnSpc>
                <a:spcPct val="120000"/>
              </a:lnSpc>
            </a:pPr>
            <a:endParaRPr lang="ne-NP" sz="4400" dirty="0"/>
          </a:p>
          <a:p>
            <a:pPr>
              <a:buNone/>
            </a:pPr>
            <a:r>
              <a:rPr lang="ne-NP" sz="7000" b="1" dirty="0"/>
              <a:t>संस्थागत (कोड </a:t>
            </a:r>
            <a:r>
              <a:rPr lang="en-US" sz="7000" b="1" dirty="0"/>
              <a:t>3</a:t>
            </a:r>
            <a:r>
              <a:rPr lang="ne-NP" sz="7000" b="1" dirty="0"/>
              <a:t>) </a:t>
            </a:r>
          </a:p>
          <a:p>
            <a:pPr>
              <a:lnSpc>
                <a:spcPct val="120000"/>
              </a:lnSpc>
            </a:pPr>
            <a:r>
              <a:rPr lang="ne-NP" sz="8000" dirty="0"/>
              <a:t>कुनै परिवार भाडा नतिरी कुनै संगठित संस्था वा कार्यालयको स्वामित्वमा रहेको घरमा बसोबास गरेको भए त्यस्तो घर संस्थागत घर अन्तर्गत संकेत कोठामा कोड ३ लेख्नुपर्दछ । संस्था वा कार्यालयको स्वामित्व नरहेको तर संस्था वा कार्यालयले भाडा तिर्नेगरी कुनै घरपरिवार बसोवास गरेको भए त्यस्तो घरलाई संस्थागत मान्नु पर्दछ ।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21</a:t>
            </a:fld>
            <a:endParaRPr lang="en-US"/>
          </a:p>
        </p:txBody>
      </p:sp>
    </p:spTree>
    <p:extLst>
      <p:ext uri="{BB962C8B-B14F-4D97-AF65-F5344CB8AC3E}">
        <p14:creationId xmlns:p14="http://schemas.microsoft.com/office/powerpoint/2010/main" val="4034827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ne-NP" b="1"/>
              <a:t>प्रश्न १ ः तपाईको परिवारले प्रयोग गरेको घरको स्वामित्व कस्तो हो ?</a:t>
            </a:r>
            <a:endParaRPr lang="en-US" dirty="0"/>
          </a:p>
        </p:txBody>
      </p:sp>
      <p:sp>
        <p:nvSpPr>
          <p:cNvPr id="3" name="Content Placeholder 2"/>
          <p:cNvSpPr>
            <a:spLocks noGrp="1"/>
          </p:cNvSpPr>
          <p:nvPr>
            <p:ph idx="1"/>
          </p:nvPr>
        </p:nvSpPr>
        <p:spPr>
          <a:xfrm>
            <a:off x="261257" y="1625019"/>
            <a:ext cx="11129119" cy="5232981"/>
          </a:xfrm>
        </p:spPr>
        <p:txBody>
          <a:bodyPr>
            <a:normAutofit/>
          </a:bodyPr>
          <a:lstStyle/>
          <a:p>
            <a:pPr>
              <a:buNone/>
            </a:pPr>
            <a:r>
              <a:rPr lang="ne-NP" sz="4400" b="1" dirty="0"/>
              <a:t>अन्य (कोड </a:t>
            </a:r>
            <a:r>
              <a:rPr lang="en-US" sz="4400" b="1" dirty="0"/>
              <a:t>4</a:t>
            </a:r>
            <a:r>
              <a:rPr lang="ne-NP" sz="4400" b="1" dirty="0"/>
              <a:t>) </a:t>
            </a:r>
          </a:p>
          <a:p>
            <a:pPr marL="628650" indent="-571500">
              <a:lnSpc>
                <a:spcPct val="100000"/>
              </a:lnSpc>
            </a:pPr>
            <a:r>
              <a:rPr lang="ne-NP" sz="3900" dirty="0"/>
              <a:t>माथि उल्लिखित घरका प्रकार बाहेक यदि कुनै परिवार अन्य प्रकृतिका घर जस्तै आफ्नो नातेदार/व्यक्ति वा घरधनीले घरभाडा (नगद वा जिन्सी) तिर्नु नपर्ने गरी उपलब्ध गराएको भए अन्य अन्तर्गत संकेत कोठामा कोड </a:t>
            </a:r>
            <a:r>
              <a:rPr lang="en-US" sz="3900" dirty="0"/>
              <a:t>4</a:t>
            </a:r>
            <a:r>
              <a:rPr lang="ne-NP" sz="3900" dirty="0"/>
              <a:t> लेख्नुपर्दछ । बसोबास गरेको घर आफ्नो पनि होइन र त्यहाँ बस्न कसैसँग इजाजत पनि लिएको छैन भने पनि अन्यमा लेख्नुपर्छ । </a:t>
            </a:r>
            <a:endParaRPr lang="en-US" sz="39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22</a:t>
            </a:fld>
            <a:endParaRPr lang="en-US"/>
          </a:p>
        </p:txBody>
      </p:sp>
    </p:spTree>
    <p:extLst>
      <p:ext uri="{BB962C8B-B14F-4D97-AF65-F5344CB8AC3E}">
        <p14:creationId xmlns:p14="http://schemas.microsoft.com/office/powerpoint/2010/main" val="2794390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ne-NP" sz="4000" b="1" dirty="0"/>
              <a:t>प्रश्न २ </a:t>
            </a:r>
            <a:r>
              <a:rPr lang="en-US" sz="4000" b="1" dirty="0"/>
              <a:t>:</a:t>
            </a:r>
            <a:r>
              <a:rPr lang="ne-NP" sz="4000" b="1" dirty="0"/>
              <a:t> तपाईको परिवारले प्रयोग गरेको घरको जग कस्तो छ ?</a:t>
            </a:r>
            <a:endParaRPr lang="en-US" sz="2600" b="1" dirty="0"/>
          </a:p>
        </p:txBody>
      </p:sp>
      <p:sp>
        <p:nvSpPr>
          <p:cNvPr id="3" name="Content Placeholder 2"/>
          <p:cNvSpPr>
            <a:spLocks noGrp="1"/>
          </p:cNvSpPr>
          <p:nvPr>
            <p:ph idx="1"/>
          </p:nvPr>
        </p:nvSpPr>
        <p:spPr>
          <a:xfrm>
            <a:off x="292608" y="1815546"/>
            <a:ext cx="8140773" cy="5164719"/>
          </a:xfrm>
        </p:spPr>
        <p:txBody>
          <a:bodyPr>
            <a:normAutofit/>
          </a:bodyPr>
          <a:lstStyle/>
          <a:p>
            <a:pPr>
              <a:buNone/>
            </a:pPr>
            <a:endParaRPr lang="en-US" sz="3200" b="1" dirty="0"/>
          </a:p>
          <a:p>
            <a:r>
              <a:rPr lang="en-US" sz="3200" b="1" dirty="0"/>
              <a:t> </a:t>
            </a:r>
            <a:r>
              <a:rPr lang="ne-NP" sz="3200" b="1" dirty="0"/>
              <a:t>घरको जग भन्नाले जमिनमुनि खाल्टो खनी विभिन्न प्रकारका निर्माण सामग्रीहरु प्रयोग गरेर घरको सम्पूर्र्ण भारलाई थेग्ने गरी वनाइएको जमिनमुनिको संरचना हो । घरको जगको संरचना कस्तो छ, कस्ता निर्माण सामग्रीले बनेको छ, आदि कुराले घरको जगको प्रकारलाई निर्धारण गर्दछ ।</a:t>
            </a:r>
            <a:endParaRPr lang="en-US" sz="3200" b="1" dirty="0"/>
          </a:p>
          <a:p>
            <a:r>
              <a:rPr lang="ne-NP" sz="3200" b="1" dirty="0"/>
              <a:t> घरको जगको प्रकारलाई ६ भागमा बिभाजन गरिएको छ </a:t>
            </a:r>
            <a:endParaRPr lang="en-US" sz="3200" dirty="0">
              <a:solidFill>
                <a:srgbClr val="00B0F0"/>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23</a:t>
            </a:fld>
            <a:endParaRPr lang="en-US"/>
          </a:p>
        </p:txBody>
      </p:sp>
      <p:pic>
        <p:nvPicPr>
          <p:cNvPr id="6" name="Picture 5"/>
          <p:cNvPicPr>
            <a:picLocks noChangeAspect="1"/>
          </p:cNvPicPr>
          <p:nvPr/>
        </p:nvPicPr>
        <p:blipFill>
          <a:blip r:embed="rId2"/>
          <a:stretch>
            <a:fillRect/>
          </a:stretch>
        </p:blipFill>
        <p:spPr>
          <a:xfrm>
            <a:off x="9224804" y="2190071"/>
            <a:ext cx="2276793" cy="3627594"/>
          </a:xfrm>
          <a:prstGeom prst="rect">
            <a:avLst/>
          </a:prstGeom>
        </p:spPr>
      </p:pic>
    </p:spTree>
    <p:extLst>
      <p:ext uri="{BB962C8B-B14F-4D97-AF65-F5344CB8AC3E}">
        <p14:creationId xmlns:p14="http://schemas.microsoft.com/office/powerpoint/2010/main" val="3781260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ne-NP" b="1" dirty="0"/>
              <a:t>प्रश्न २ </a:t>
            </a:r>
            <a:r>
              <a:rPr lang="en-US" b="1" dirty="0"/>
              <a:t>:</a:t>
            </a:r>
            <a:r>
              <a:rPr lang="ne-NP" b="1" dirty="0"/>
              <a:t> तपाईको परिवारले प्रयोग गरेको घरको जग कस्तो छ ?</a:t>
            </a:r>
            <a:endParaRPr lang="en-US" sz="2800" b="1" dirty="0"/>
          </a:p>
        </p:txBody>
      </p:sp>
      <p:sp>
        <p:nvSpPr>
          <p:cNvPr id="3" name="Content Placeholder 2"/>
          <p:cNvSpPr>
            <a:spLocks noGrp="1"/>
          </p:cNvSpPr>
          <p:nvPr>
            <p:ph idx="1"/>
          </p:nvPr>
        </p:nvSpPr>
        <p:spPr>
          <a:xfrm>
            <a:off x="292608" y="1815546"/>
            <a:ext cx="8140773" cy="5164719"/>
          </a:xfrm>
        </p:spPr>
        <p:txBody>
          <a:bodyPr>
            <a:normAutofit/>
          </a:bodyPr>
          <a:lstStyle/>
          <a:p>
            <a:pPr>
              <a:buNone/>
            </a:pPr>
            <a:r>
              <a:rPr lang="ne-NP" sz="3200" b="1" dirty="0">
                <a:latin typeface="Kokila" panose="020B0604020202020204" pitchFamily="34" charset="0"/>
                <a:cs typeface="Kokila" panose="020B0604020202020204" pitchFamily="34" charset="0"/>
              </a:rPr>
              <a:t>माटोको जोडाइ भएको इँटा/ढुड्डा (कोड </a:t>
            </a:r>
            <a:r>
              <a:rPr lang="en-US" sz="3200" b="1" dirty="0">
                <a:latin typeface="Kokila" panose="020B0604020202020204" pitchFamily="34" charset="0"/>
                <a:cs typeface="Kokila" panose="020B0604020202020204" pitchFamily="34" charset="0"/>
              </a:rPr>
              <a:t>1</a:t>
            </a:r>
            <a:r>
              <a:rPr lang="ne-NP" sz="3200" b="1" dirty="0">
                <a:latin typeface="Kokila" panose="020B0604020202020204" pitchFamily="34" charset="0"/>
                <a:cs typeface="Kokila" panose="020B0604020202020204" pitchFamily="34" charset="0"/>
              </a:rPr>
              <a:t>) </a:t>
            </a:r>
            <a:r>
              <a:rPr lang="en-US" sz="3200" b="1" dirty="0">
                <a:latin typeface="Kokila" panose="020B0604020202020204" pitchFamily="34" charset="0"/>
                <a:cs typeface="Kokila" panose="020B0604020202020204" pitchFamily="34" charset="0"/>
              </a:rPr>
              <a:t> </a:t>
            </a:r>
            <a:endParaRPr lang="ne-NP" sz="3200" b="1" dirty="0">
              <a:latin typeface="Kokila" panose="020B0604020202020204" pitchFamily="34" charset="0"/>
              <a:cs typeface="Kokila" panose="020B0604020202020204" pitchFamily="34" charset="0"/>
            </a:endParaRPr>
          </a:p>
          <a:p>
            <a:r>
              <a:rPr lang="ne-NP" sz="3200" dirty="0">
                <a:latin typeface="Kokila" panose="020B0604020202020204" pitchFamily="34" charset="0"/>
                <a:cs typeface="Kokila" panose="020B0604020202020204" pitchFamily="34" charset="0"/>
              </a:rPr>
              <a:t>घरको जग ढुङ्गा, पाको इँटा, सिमेन्ट ब्लक आदिको प्रयोग भई त्यसको जोडाइ माटोले गरिएको भए</a:t>
            </a:r>
          </a:p>
          <a:p>
            <a:pPr>
              <a:buNone/>
            </a:pPr>
            <a:r>
              <a:rPr lang="ne-NP" sz="3200" b="1" dirty="0">
                <a:latin typeface="Kokila" panose="020B0604020202020204" pitchFamily="34" charset="0"/>
                <a:cs typeface="Kokila" panose="020B0604020202020204" pitchFamily="34" charset="0"/>
              </a:rPr>
              <a:t>सिमेन्टको जोडाइ भएको </a:t>
            </a:r>
            <a:r>
              <a:rPr lang="ne-NP" sz="3200" b="1" dirty="0"/>
              <a:t>इँटा/</a:t>
            </a:r>
            <a:r>
              <a:rPr lang="ne-NP" sz="3200" b="1" dirty="0">
                <a:latin typeface="Kokila" panose="020B0604020202020204" pitchFamily="34" charset="0"/>
                <a:cs typeface="Kokila" panose="020B0604020202020204" pitchFamily="34" charset="0"/>
              </a:rPr>
              <a:t>ढुड्डा (कोड </a:t>
            </a:r>
            <a:r>
              <a:rPr lang="en-US" sz="3200" b="1" dirty="0">
                <a:latin typeface="Kokila" panose="020B0604020202020204" pitchFamily="34" charset="0"/>
                <a:cs typeface="Kokila" panose="020B0604020202020204" pitchFamily="34" charset="0"/>
              </a:rPr>
              <a:t>2</a:t>
            </a:r>
            <a:r>
              <a:rPr lang="ne-NP" sz="3200" b="1" dirty="0">
                <a:latin typeface="Kokila" panose="020B0604020202020204" pitchFamily="34" charset="0"/>
                <a:cs typeface="Kokila" panose="020B0604020202020204" pitchFamily="34" charset="0"/>
              </a:rPr>
              <a:t>)</a:t>
            </a:r>
          </a:p>
          <a:p>
            <a:r>
              <a:rPr lang="ne-NP" sz="3200" dirty="0">
                <a:latin typeface="Kokila" panose="020B0604020202020204" pitchFamily="34" charset="0"/>
                <a:cs typeface="Kokila" panose="020B0604020202020204" pitchFamily="34" charset="0"/>
              </a:rPr>
              <a:t>घरको जग ढुङ्गा, पाको इँटा, सिमेन्ट ब्लक जस्ता निर्माण सामग्रीहरु प्रयोग गरी त्यसको जोडाइ सिमेन्टले गरिएको भए</a:t>
            </a:r>
          </a:p>
          <a:p>
            <a:pPr>
              <a:buNone/>
            </a:pPr>
            <a:r>
              <a:rPr lang="ne-NP" sz="3200" b="1" dirty="0">
                <a:latin typeface="Kokila" panose="020B0604020202020204" pitchFamily="34" charset="0"/>
                <a:cs typeface="Kokila" panose="020B0604020202020204" pitchFamily="34" charset="0"/>
              </a:rPr>
              <a:t>ढलान पिल्लरसहितको (कोड </a:t>
            </a:r>
            <a:r>
              <a:rPr lang="en-US" sz="3200" b="1" dirty="0">
                <a:latin typeface="Kokila" panose="020B0604020202020204" pitchFamily="34" charset="0"/>
                <a:cs typeface="Kokila" panose="020B0604020202020204" pitchFamily="34" charset="0"/>
              </a:rPr>
              <a:t>3</a:t>
            </a:r>
            <a:r>
              <a:rPr lang="ne-NP" sz="3200" b="1" dirty="0">
                <a:latin typeface="Kokila" panose="020B0604020202020204" pitchFamily="34" charset="0"/>
                <a:cs typeface="Kokila" panose="020B0604020202020204" pitchFamily="34" charset="0"/>
              </a:rPr>
              <a:t>) </a:t>
            </a:r>
          </a:p>
          <a:p>
            <a:r>
              <a:rPr lang="ne-NP" sz="3200" dirty="0">
                <a:latin typeface="Kokila" panose="020B0604020202020204" pitchFamily="34" charset="0"/>
                <a:cs typeface="Kokila" panose="020B0604020202020204" pitchFamily="34" charset="0"/>
              </a:rPr>
              <a:t>घरको जग जमिनमुनि खाडल खनी सिमेन्ट, रोडा, वालुवा र रड जस्ता निर्माण सामग्रीहरु प्रयोग गरी हात्तिपाइले वाँधी पिल्लरसहित बनेको भए</a:t>
            </a:r>
            <a:endParaRPr lang="en-US" sz="3200" dirty="0">
              <a:latin typeface="Kokila" panose="020B0604020202020204" pitchFamily="34" charset="0"/>
              <a:cs typeface="Kokila" panose="020B0604020202020204" pitchFamily="34" charset="0"/>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24</a:t>
            </a:fld>
            <a:endParaRPr lang="en-US"/>
          </a:p>
        </p:txBody>
      </p:sp>
      <p:pic>
        <p:nvPicPr>
          <p:cNvPr id="1026" name="Picture 2" descr="Image result for house with mud and stone in nepal">
            <a:extLst>
              <a:ext uri="{FF2B5EF4-FFF2-40B4-BE49-F238E27FC236}">
                <a16:creationId xmlns:a16="http://schemas.microsoft.com/office/drawing/2014/main" id="{0CDA2D6D-96AB-4963-B6A2-5D7C00116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9664" y="1634184"/>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4EA09D9-32DA-473A-A143-904CE927AFAF}"/>
              </a:ext>
            </a:extLst>
          </p:cNvPr>
          <p:cNvPicPr>
            <a:picLocks noChangeAspect="1"/>
          </p:cNvPicPr>
          <p:nvPr/>
        </p:nvPicPr>
        <p:blipFill>
          <a:blip r:embed="rId3"/>
          <a:stretch>
            <a:fillRect/>
          </a:stretch>
        </p:blipFill>
        <p:spPr>
          <a:xfrm>
            <a:off x="9344054" y="3429000"/>
            <a:ext cx="2415348" cy="1743076"/>
          </a:xfrm>
          <a:prstGeom prst="rect">
            <a:avLst/>
          </a:prstGeom>
        </p:spPr>
      </p:pic>
      <p:pic>
        <p:nvPicPr>
          <p:cNvPr id="8" name="Picture 7">
            <a:extLst>
              <a:ext uri="{FF2B5EF4-FFF2-40B4-BE49-F238E27FC236}">
                <a16:creationId xmlns:a16="http://schemas.microsoft.com/office/drawing/2014/main" id="{E2F00735-DABB-45E9-90D1-CFF6C7F6F55F}"/>
              </a:ext>
            </a:extLst>
          </p:cNvPr>
          <p:cNvPicPr>
            <a:picLocks noChangeAspect="1"/>
          </p:cNvPicPr>
          <p:nvPr/>
        </p:nvPicPr>
        <p:blipFill>
          <a:blip r:embed="rId4"/>
          <a:stretch>
            <a:fillRect/>
          </a:stretch>
        </p:blipFill>
        <p:spPr>
          <a:xfrm>
            <a:off x="9344054" y="5250410"/>
            <a:ext cx="2497126" cy="1411419"/>
          </a:xfrm>
          <a:prstGeom prst="rect">
            <a:avLst/>
          </a:prstGeom>
        </p:spPr>
      </p:pic>
    </p:spTree>
    <p:extLst>
      <p:ext uri="{BB962C8B-B14F-4D97-AF65-F5344CB8AC3E}">
        <p14:creationId xmlns:p14="http://schemas.microsoft.com/office/powerpoint/2010/main" val="3496010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ne-NP" b="1" dirty="0"/>
              <a:t>प्रश्न २ </a:t>
            </a:r>
            <a:r>
              <a:rPr lang="en-US" b="1" dirty="0"/>
              <a:t>:</a:t>
            </a:r>
            <a:r>
              <a:rPr lang="ne-NP" b="1" dirty="0"/>
              <a:t> तपाईको परिवारले प्रयोग गरेको घरको जग कस्तो छ ?</a:t>
            </a:r>
            <a:endParaRPr lang="en-US" dirty="0"/>
          </a:p>
        </p:txBody>
      </p:sp>
      <p:sp>
        <p:nvSpPr>
          <p:cNvPr id="3" name="Content Placeholder 2"/>
          <p:cNvSpPr>
            <a:spLocks noGrp="1"/>
          </p:cNvSpPr>
          <p:nvPr>
            <p:ph idx="1"/>
          </p:nvPr>
        </p:nvSpPr>
        <p:spPr>
          <a:xfrm>
            <a:off x="360536" y="1585640"/>
            <a:ext cx="7226371" cy="5164719"/>
          </a:xfrm>
        </p:spPr>
        <p:txBody>
          <a:bodyPr>
            <a:normAutofit lnSpcReduction="10000"/>
          </a:bodyPr>
          <a:lstStyle/>
          <a:p>
            <a:pPr>
              <a:buNone/>
            </a:pPr>
            <a:r>
              <a:rPr lang="ne-NP" b="1" dirty="0"/>
              <a:t>काठको खम्बा गाडेको (कोड </a:t>
            </a:r>
            <a:r>
              <a:rPr lang="en-US" b="1" dirty="0"/>
              <a:t>4</a:t>
            </a:r>
            <a:r>
              <a:rPr lang="ne-NP" b="1" dirty="0"/>
              <a:t>) </a:t>
            </a:r>
          </a:p>
          <a:p>
            <a:r>
              <a:rPr lang="ne-NP" dirty="0"/>
              <a:t>घरको जग जमिनमुनि खाडल खनी उक्त खाडलमा काठको खम्बा गाडी ढुङ्गा, माटो, इँटाका टुक्राजस्ता निर्माण सामग्रीले खाँदेर खम्बा ठड्याइ राखेको भए</a:t>
            </a:r>
          </a:p>
          <a:p>
            <a:pPr>
              <a:buNone/>
            </a:pPr>
            <a:r>
              <a:rPr lang="ne-NP" b="1" dirty="0"/>
              <a:t>अन्य (कोड </a:t>
            </a:r>
            <a:r>
              <a:rPr lang="en-US" b="1" dirty="0"/>
              <a:t>5</a:t>
            </a:r>
            <a:r>
              <a:rPr lang="ne-NP" b="1" dirty="0"/>
              <a:t>) </a:t>
            </a:r>
          </a:p>
          <a:p>
            <a:r>
              <a:rPr lang="ne-NP" dirty="0"/>
              <a:t>घरको जग माथि उल्लेख गरिएका संरचनाबाहेक अन्य किसिमले बनेको जस्तैः भूई झुपडी घर, पाल(टेन्ट) तथा टिन (च्यादर) ले बेरबार गरी बनाएको संरचना आदि भए</a:t>
            </a:r>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25</a:t>
            </a:fld>
            <a:endParaRPr lang="en-US"/>
          </a:p>
        </p:txBody>
      </p:sp>
      <p:pic>
        <p:nvPicPr>
          <p:cNvPr id="5" name="Picture 4">
            <a:extLst>
              <a:ext uri="{FF2B5EF4-FFF2-40B4-BE49-F238E27FC236}">
                <a16:creationId xmlns:a16="http://schemas.microsoft.com/office/drawing/2014/main" id="{717D2FB2-430C-4305-A6D6-64BFFB135DBE}"/>
              </a:ext>
            </a:extLst>
          </p:cNvPr>
          <p:cNvPicPr>
            <a:picLocks noChangeAspect="1"/>
          </p:cNvPicPr>
          <p:nvPr/>
        </p:nvPicPr>
        <p:blipFill>
          <a:blip r:embed="rId2"/>
          <a:stretch>
            <a:fillRect/>
          </a:stretch>
        </p:blipFill>
        <p:spPr>
          <a:xfrm>
            <a:off x="8623354" y="1395113"/>
            <a:ext cx="3474753" cy="2325189"/>
          </a:xfrm>
          <a:prstGeom prst="rect">
            <a:avLst/>
          </a:prstGeom>
        </p:spPr>
      </p:pic>
      <p:pic>
        <p:nvPicPr>
          <p:cNvPr id="6" name="Picture 5">
            <a:extLst>
              <a:ext uri="{FF2B5EF4-FFF2-40B4-BE49-F238E27FC236}">
                <a16:creationId xmlns:a16="http://schemas.microsoft.com/office/drawing/2014/main" id="{F778781C-139F-432C-960E-66EE6EA5D6A1}"/>
              </a:ext>
            </a:extLst>
          </p:cNvPr>
          <p:cNvPicPr>
            <a:picLocks noChangeAspect="1"/>
          </p:cNvPicPr>
          <p:nvPr/>
        </p:nvPicPr>
        <p:blipFill>
          <a:blip r:embed="rId3"/>
          <a:stretch>
            <a:fillRect/>
          </a:stretch>
        </p:blipFill>
        <p:spPr>
          <a:xfrm>
            <a:off x="9023821" y="3988091"/>
            <a:ext cx="3142521" cy="2407484"/>
          </a:xfrm>
          <a:prstGeom prst="rect">
            <a:avLst/>
          </a:prstGeom>
        </p:spPr>
      </p:pic>
      <p:pic>
        <p:nvPicPr>
          <p:cNvPr id="7" name="Picture 6">
            <a:extLst>
              <a:ext uri="{FF2B5EF4-FFF2-40B4-BE49-F238E27FC236}">
                <a16:creationId xmlns:a16="http://schemas.microsoft.com/office/drawing/2014/main" id="{D9D926DC-2713-4032-8EA8-AD1BDB628E71}"/>
              </a:ext>
            </a:extLst>
          </p:cNvPr>
          <p:cNvPicPr>
            <a:picLocks noChangeAspect="1"/>
          </p:cNvPicPr>
          <p:nvPr/>
        </p:nvPicPr>
        <p:blipFill>
          <a:blip r:embed="rId4"/>
          <a:stretch>
            <a:fillRect/>
          </a:stretch>
        </p:blipFill>
        <p:spPr>
          <a:xfrm>
            <a:off x="8623354" y="3988091"/>
            <a:ext cx="3415376" cy="2632064"/>
          </a:xfrm>
          <a:prstGeom prst="rect">
            <a:avLst/>
          </a:prstGeom>
        </p:spPr>
      </p:pic>
    </p:spTree>
    <p:extLst>
      <p:ext uri="{BB962C8B-B14F-4D97-AF65-F5344CB8AC3E}">
        <p14:creationId xmlns:p14="http://schemas.microsoft.com/office/powerpoint/2010/main" val="161441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२ </a:t>
            </a:r>
            <a:r>
              <a:rPr lang="en-US" sz="3600" b="1" dirty="0"/>
              <a:t>:</a:t>
            </a:r>
            <a:r>
              <a:rPr lang="ne-NP" sz="3600" b="1" dirty="0"/>
              <a:t> तपाईको परिवारले प्रयोग गरेको घरको जग कस्तो छ ?</a:t>
            </a:r>
            <a:endParaRPr lang="en-US" sz="3600" dirty="0"/>
          </a:p>
        </p:txBody>
      </p:sp>
      <p:sp>
        <p:nvSpPr>
          <p:cNvPr id="3" name="Content Placeholder 2"/>
          <p:cNvSpPr>
            <a:spLocks noGrp="1"/>
          </p:cNvSpPr>
          <p:nvPr>
            <p:ph idx="1"/>
          </p:nvPr>
        </p:nvSpPr>
        <p:spPr>
          <a:xfrm>
            <a:off x="360536" y="1585640"/>
            <a:ext cx="8072846" cy="5164719"/>
          </a:xfrm>
        </p:spPr>
        <p:txBody>
          <a:bodyPr/>
          <a:lstStyle/>
          <a:p>
            <a:pPr>
              <a:buNone/>
            </a:pPr>
            <a:r>
              <a:rPr lang="ne-NP" b="1" dirty="0"/>
              <a:t>जग नभएको (कोड </a:t>
            </a:r>
            <a:r>
              <a:rPr lang="en-US" b="1" dirty="0"/>
              <a:t>6</a:t>
            </a:r>
            <a:r>
              <a:rPr lang="ne-NP" b="1" dirty="0"/>
              <a:t>)</a:t>
            </a:r>
          </a:p>
          <a:p>
            <a:pPr>
              <a:buNone/>
            </a:pPr>
            <a:endParaRPr lang="ne-NP" b="1" dirty="0"/>
          </a:p>
          <a:p>
            <a:r>
              <a:rPr lang="ne-NP" dirty="0"/>
              <a:t>जग नराखि बनाएका घरहरु यसमा पर्छन् ।</a:t>
            </a:r>
          </a:p>
          <a:p>
            <a:r>
              <a:rPr lang="ne-NP" dirty="0"/>
              <a:t>बाँसको भाटा बेरबार पारि जग नहाली बनाएका घरहरु यसमा पर्न सक्छन । ओढार , टेन्ट, ढुंगा माथि बनेका घर यसका उदाहरण हुन् ।</a:t>
            </a:r>
          </a:p>
          <a:p>
            <a:pPr>
              <a:buNone/>
            </a:pPr>
            <a:endParaRPr lang="ne-NP"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26</a:t>
            </a:fld>
            <a:endParaRPr lang="en-US"/>
          </a:p>
        </p:txBody>
      </p:sp>
      <p:pic>
        <p:nvPicPr>
          <p:cNvPr id="2050" name="Picture 2" descr="Image result for house structure without foundation">
            <a:extLst>
              <a:ext uri="{FF2B5EF4-FFF2-40B4-BE49-F238E27FC236}">
                <a16:creationId xmlns:a16="http://schemas.microsoft.com/office/drawing/2014/main" id="{C4128E7A-1BF5-4377-8307-86A7B409BF2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48" t="6912" r="3022" b="32212"/>
          <a:stretch/>
        </p:blipFill>
        <p:spPr bwMode="auto">
          <a:xfrm>
            <a:off x="8547174" y="2334522"/>
            <a:ext cx="2956425" cy="13781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ओढार का घर">
            <a:extLst>
              <a:ext uri="{FF2B5EF4-FFF2-40B4-BE49-F238E27FC236}">
                <a16:creationId xmlns:a16="http://schemas.microsoft.com/office/drawing/2014/main" id="{77755779-6DF0-420D-9C48-32A486BEA5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174" y="3858523"/>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699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३ : तपाईको परिवारले प्रयोग गरेको घरको बाहिरी गाह्रो कस्तो छ ? </a:t>
            </a:r>
            <a:endParaRPr lang="en-US" sz="3600" b="1" dirty="0"/>
          </a:p>
        </p:txBody>
      </p:sp>
      <p:sp>
        <p:nvSpPr>
          <p:cNvPr id="3" name="Content Placeholder 2"/>
          <p:cNvSpPr>
            <a:spLocks noGrp="1"/>
          </p:cNvSpPr>
          <p:nvPr>
            <p:ph idx="1"/>
          </p:nvPr>
        </p:nvSpPr>
        <p:spPr>
          <a:xfrm>
            <a:off x="297834" y="1585640"/>
            <a:ext cx="8647612" cy="5164719"/>
          </a:xfrm>
        </p:spPr>
        <p:txBody>
          <a:bodyPr>
            <a:normAutofit/>
          </a:bodyPr>
          <a:lstStyle/>
          <a:p>
            <a:pPr>
              <a:lnSpc>
                <a:spcPct val="150000"/>
              </a:lnSpc>
            </a:pPr>
            <a:r>
              <a:rPr lang="ne-NP" sz="3600" dirty="0"/>
              <a:t>घरको बाहिरी गारो बनाउँदा प्रयोग गरिएको निर्माण सामग्रीको आधारमा त्यसको प्रकार निर्धारण गर्नुपर्दछ । </a:t>
            </a:r>
          </a:p>
          <a:p>
            <a:pPr>
              <a:lnSpc>
                <a:spcPct val="150000"/>
              </a:lnSpc>
            </a:pPr>
            <a:r>
              <a:rPr lang="ne-NP" sz="3600" dirty="0"/>
              <a:t>यदि एकभन्दा बढी सामग्रीको प्रयोग भएको भए सवैभन्दा धेरै मात्रामा प्रयोग भएको निर्माण सामग्रीलाई आधार मानी उपयुक्त संकेत जनाउनु पर्दछ ।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27</a:t>
            </a:fld>
            <a:endParaRPr lang="en-US"/>
          </a:p>
        </p:txBody>
      </p:sp>
      <p:pic>
        <p:nvPicPr>
          <p:cNvPr id="7" name="Picture 6"/>
          <p:cNvPicPr>
            <a:picLocks noChangeAspect="1"/>
          </p:cNvPicPr>
          <p:nvPr/>
        </p:nvPicPr>
        <p:blipFill>
          <a:blip r:embed="rId2"/>
          <a:stretch>
            <a:fillRect/>
          </a:stretch>
        </p:blipFill>
        <p:spPr>
          <a:xfrm>
            <a:off x="9531530" y="2316537"/>
            <a:ext cx="1371791" cy="2626524"/>
          </a:xfrm>
          <a:prstGeom prst="rect">
            <a:avLst/>
          </a:prstGeom>
        </p:spPr>
      </p:pic>
    </p:spTree>
    <p:extLst>
      <p:ext uri="{BB962C8B-B14F-4D97-AF65-F5344CB8AC3E}">
        <p14:creationId xmlns:p14="http://schemas.microsoft.com/office/powerpoint/2010/main" val="4283267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३ : तपाईको परिवारले प्रयोग गरेको घरको बाहिरी गाह्रो कस्तो छ ? </a:t>
            </a:r>
            <a:endParaRPr lang="en-US" sz="3600" dirty="0">
              <a:solidFill>
                <a:srgbClr val="7030A0"/>
              </a:solidFill>
            </a:endParaRPr>
          </a:p>
        </p:txBody>
      </p:sp>
      <p:sp>
        <p:nvSpPr>
          <p:cNvPr id="3" name="Content Placeholder 2"/>
          <p:cNvSpPr>
            <a:spLocks noGrp="1"/>
          </p:cNvSpPr>
          <p:nvPr>
            <p:ph idx="1"/>
          </p:nvPr>
        </p:nvSpPr>
        <p:spPr>
          <a:xfrm>
            <a:off x="303057" y="1585640"/>
            <a:ext cx="9891197" cy="5164719"/>
          </a:xfrm>
        </p:spPr>
        <p:txBody>
          <a:bodyPr>
            <a:normAutofit/>
          </a:bodyPr>
          <a:lstStyle/>
          <a:p>
            <a:pPr>
              <a:buNone/>
            </a:pPr>
            <a:r>
              <a:rPr lang="ne-NP" sz="3600" b="1" dirty="0"/>
              <a:t>माटोको जोडाइ भएको इँटा/ढुड्डा (कोड </a:t>
            </a:r>
            <a:r>
              <a:rPr lang="en-US" sz="3600" b="1" dirty="0"/>
              <a:t>1</a:t>
            </a:r>
            <a:r>
              <a:rPr lang="ne-NP" sz="3600" b="1" dirty="0"/>
              <a:t>) </a:t>
            </a:r>
          </a:p>
          <a:p>
            <a:r>
              <a:rPr lang="ne-NP" sz="3600" dirty="0"/>
              <a:t>घरको बाहिरी गारो ढुङ्गा, पाको इँटा, सिमेन्ट ब्लक आदिको प्रयोग भई त्यसको जोडाइ माटोले गरिएको भए</a:t>
            </a:r>
            <a:r>
              <a:rPr lang="en-US" sz="3600" dirty="0"/>
              <a:t> </a:t>
            </a:r>
            <a:r>
              <a:rPr lang="ne-NP" sz="3600" dirty="0"/>
              <a:t>कोड </a:t>
            </a:r>
            <a:r>
              <a:rPr lang="en-US" sz="3600" dirty="0"/>
              <a:t>1</a:t>
            </a:r>
            <a:r>
              <a:rPr lang="ne-NP" sz="3600" dirty="0"/>
              <a:t> लेखु पर्दछ </a:t>
            </a:r>
          </a:p>
          <a:p>
            <a:pPr>
              <a:buNone/>
            </a:pPr>
            <a:r>
              <a:rPr lang="ne-NP" sz="3600" b="1" dirty="0"/>
              <a:t>सिमेन्टको जोडाइ भएको इँटा/ढुड्डा (कोड </a:t>
            </a:r>
            <a:r>
              <a:rPr lang="en-US" sz="3600" b="1" dirty="0"/>
              <a:t>2</a:t>
            </a:r>
            <a:r>
              <a:rPr lang="ne-NP" sz="3600" b="1" dirty="0"/>
              <a:t>) </a:t>
            </a:r>
          </a:p>
          <a:p>
            <a:r>
              <a:rPr lang="ne-NP" sz="3600" dirty="0"/>
              <a:t>घरको बाहिरी गारो ढुङ्गा, पाको इँटा, सिमेन्ट ब्लक आदिको प्रयोग भई त्यसको जोडाइ सिमेन्टले गरिएको भए कोड </a:t>
            </a:r>
            <a:r>
              <a:rPr lang="en-US" sz="3600" dirty="0"/>
              <a:t>2</a:t>
            </a:r>
            <a:r>
              <a:rPr lang="ne-NP" sz="3600" dirty="0"/>
              <a:t> लेखु पर्दछ </a:t>
            </a:r>
          </a:p>
          <a:p>
            <a:pPr>
              <a:buNone/>
            </a:pPr>
            <a:r>
              <a:rPr lang="ne-NP" sz="3600" b="1" dirty="0"/>
              <a:t>काठ/फल्याक (कोड </a:t>
            </a:r>
            <a:r>
              <a:rPr lang="en-US" sz="3600" b="1" dirty="0"/>
              <a:t>3</a:t>
            </a:r>
            <a:r>
              <a:rPr lang="ne-NP" sz="3600" b="1" dirty="0"/>
              <a:t>) </a:t>
            </a:r>
          </a:p>
          <a:p>
            <a:r>
              <a:rPr lang="ne-NP" sz="3600" dirty="0"/>
              <a:t>घरको बाहिरी गारो काठ वा फल्याकबाट बनाइएको छ भने कोड </a:t>
            </a:r>
            <a:r>
              <a:rPr lang="en-US" sz="3600" dirty="0"/>
              <a:t>3</a:t>
            </a:r>
            <a:r>
              <a:rPr lang="ne-NP" sz="3600" dirty="0"/>
              <a:t> लेखु पर्दछ</a:t>
            </a:r>
          </a:p>
          <a:p>
            <a:pPr marL="0" indent="0">
              <a:buNone/>
            </a:pPr>
            <a:endParaRPr lang="ne-NP"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28</a:t>
            </a:fld>
            <a:endParaRPr lang="en-US"/>
          </a:p>
        </p:txBody>
      </p:sp>
    </p:spTree>
    <p:extLst>
      <p:ext uri="{BB962C8B-B14F-4D97-AF65-F5344CB8AC3E}">
        <p14:creationId xmlns:p14="http://schemas.microsoft.com/office/powerpoint/2010/main" val="2269637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३ : तपाईको परिवारले प्रयोग गरेको घरको बाहिरी गाह्रो कस्तो छ ? </a:t>
            </a:r>
            <a:endParaRPr lang="en-US" sz="3600" b="1" dirty="0"/>
          </a:p>
        </p:txBody>
      </p:sp>
      <p:sp>
        <p:nvSpPr>
          <p:cNvPr id="3" name="Content Placeholder 2"/>
          <p:cNvSpPr>
            <a:spLocks noGrp="1"/>
          </p:cNvSpPr>
          <p:nvPr>
            <p:ph idx="1"/>
          </p:nvPr>
        </p:nvSpPr>
        <p:spPr>
          <a:xfrm>
            <a:off x="303057" y="1585640"/>
            <a:ext cx="10895030" cy="5164719"/>
          </a:xfrm>
        </p:spPr>
        <p:txBody>
          <a:bodyPr>
            <a:normAutofit/>
          </a:bodyPr>
          <a:lstStyle/>
          <a:p>
            <a:pPr marL="0" indent="0">
              <a:buNone/>
            </a:pPr>
            <a:r>
              <a:rPr lang="ne-NP" sz="3600" b="1" dirty="0"/>
              <a:t>बाँसजन्य सामग्री (कोड </a:t>
            </a:r>
            <a:r>
              <a:rPr lang="en-US" sz="3600" b="1" dirty="0"/>
              <a:t>4</a:t>
            </a:r>
            <a:r>
              <a:rPr lang="ne-NP" sz="3600" b="1" dirty="0"/>
              <a:t>) </a:t>
            </a:r>
          </a:p>
          <a:p>
            <a:r>
              <a:rPr lang="ne-NP" sz="3600" dirty="0"/>
              <a:t>घरको बाहिरी गारो बाँसको भाटा, चोया, मान्द्रो वा निगालो जस्ता बाँस वा बाँसजन्य सामग्रीले वनेका वस्तुले बेरेर बनाइएको भए कोड </a:t>
            </a:r>
            <a:r>
              <a:rPr lang="en-US" sz="3600" dirty="0"/>
              <a:t>4</a:t>
            </a:r>
            <a:r>
              <a:rPr lang="ne-NP" sz="3600" dirty="0"/>
              <a:t>  लेखु पर्दछ </a:t>
            </a:r>
          </a:p>
          <a:p>
            <a:pPr>
              <a:buNone/>
            </a:pPr>
            <a:r>
              <a:rPr lang="ne-NP" sz="3600" b="1" dirty="0"/>
              <a:t>काँचो इटा (कोड </a:t>
            </a:r>
            <a:r>
              <a:rPr lang="en-US" sz="3600" b="1" dirty="0"/>
              <a:t>5</a:t>
            </a:r>
            <a:r>
              <a:rPr lang="ne-NP" sz="3600" b="1" dirty="0"/>
              <a:t>) </a:t>
            </a:r>
          </a:p>
          <a:p>
            <a:r>
              <a:rPr lang="ne-NP" sz="3600" dirty="0"/>
              <a:t>घरको बाहिरी गारो काचो इँटा अर्थात नपोलिएको इँटाबाट वनाइएको रहेछ भने कोड </a:t>
            </a:r>
            <a:r>
              <a:rPr lang="en-US" sz="3600" dirty="0"/>
              <a:t>5</a:t>
            </a:r>
            <a:r>
              <a:rPr lang="ne-NP" sz="3600" dirty="0"/>
              <a:t> लेखु पर्दछ </a:t>
            </a:r>
          </a:p>
          <a:p>
            <a:pPr>
              <a:buNone/>
            </a:pPr>
            <a:r>
              <a:rPr lang="ne-NP" sz="3600" b="1" dirty="0"/>
              <a:t>जस्ता/टिन (कोड </a:t>
            </a:r>
            <a:r>
              <a:rPr lang="en-US" sz="3600" b="1" dirty="0"/>
              <a:t>6</a:t>
            </a:r>
            <a:r>
              <a:rPr lang="ne-NP" sz="3600" b="1" dirty="0"/>
              <a:t>) </a:t>
            </a:r>
          </a:p>
          <a:p>
            <a:r>
              <a:rPr lang="ne-NP" sz="3600" dirty="0"/>
              <a:t>घरको बाहिरी गारो जस्ता वा टिनको प्रयोग गरी बनाइएको छ भने कोड </a:t>
            </a:r>
            <a:r>
              <a:rPr lang="en-US" sz="3600" dirty="0"/>
              <a:t>6</a:t>
            </a:r>
            <a:r>
              <a:rPr lang="ne-NP" sz="3600" dirty="0"/>
              <a:t> लेखु पर्दछ </a:t>
            </a:r>
          </a:p>
          <a:p>
            <a:pPr marL="0" indent="0">
              <a:buNone/>
            </a:pPr>
            <a:endParaRPr lang="ne-NP"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29</a:t>
            </a:fld>
            <a:endParaRPr lang="en-US"/>
          </a:p>
        </p:txBody>
      </p:sp>
    </p:spTree>
    <p:extLst>
      <p:ext uri="{BB962C8B-B14F-4D97-AF65-F5344CB8AC3E}">
        <p14:creationId xmlns:p14="http://schemas.microsoft.com/office/powerpoint/2010/main" val="3502224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३ : तपाईको परिवारले प्रयोग गरेको घरको बाहिरी गाह्रो कस्तो छ ? </a:t>
            </a:r>
            <a:endParaRPr lang="en-US" sz="3600" b="1" dirty="0"/>
          </a:p>
        </p:txBody>
      </p:sp>
      <p:sp>
        <p:nvSpPr>
          <p:cNvPr id="3" name="Content Placeholder 2"/>
          <p:cNvSpPr>
            <a:spLocks noGrp="1"/>
          </p:cNvSpPr>
          <p:nvPr>
            <p:ph idx="1"/>
          </p:nvPr>
        </p:nvSpPr>
        <p:spPr>
          <a:xfrm>
            <a:off x="193330" y="1585640"/>
            <a:ext cx="11160470" cy="5164719"/>
          </a:xfrm>
        </p:spPr>
        <p:txBody>
          <a:bodyPr>
            <a:normAutofit/>
          </a:bodyPr>
          <a:lstStyle/>
          <a:p>
            <a:pPr>
              <a:buNone/>
            </a:pPr>
            <a:r>
              <a:rPr lang="ne-NP" sz="3600" b="1" dirty="0"/>
              <a:t>प्रि फ्याब (कोड </a:t>
            </a:r>
            <a:r>
              <a:rPr lang="en-US" sz="3600" b="1" dirty="0"/>
              <a:t>7</a:t>
            </a:r>
            <a:r>
              <a:rPr lang="ne-NP" sz="3600" b="1" dirty="0"/>
              <a:t>) </a:t>
            </a:r>
          </a:p>
          <a:p>
            <a:pPr>
              <a:buNone/>
            </a:pPr>
            <a:r>
              <a:rPr lang="ne-NP" sz="3200" dirty="0"/>
              <a:t>घरको बाहिरी गारो प्रि फ्याब </a:t>
            </a:r>
            <a:r>
              <a:rPr lang="en-US" sz="3200" dirty="0"/>
              <a:t>, </a:t>
            </a:r>
            <a:r>
              <a:rPr lang="ne-NP" sz="3200" dirty="0"/>
              <a:t>सिमेन्ट बोर्ड प्रयोग गरी बनाइएको छ भने कोड </a:t>
            </a:r>
            <a:r>
              <a:rPr lang="en-US" sz="3200" dirty="0"/>
              <a:t>7</a:t>
            </a:r>
            <a:r>
              <a:rPr lang="ne-NP" sz="3200" dirty="0"/>
              <a:t> लेखु पर्दछ </a:t>
            </a:r>
          </a:p>
          <a:p>
            <a:pPr>
              <a:buNone/>
            </a:pPr>
            <a:endParaRPr lang="ne-NP" b="1" dirty="0"/>
          </a:p>
          <a:p>
            <a:pPr>
              <a:buNone/>
            </a:pPr>
            <a:endParaRPr lang="ne-NP" sz="3600" b="1" dirty="0"/>
          </a:p>
          <a:p>
            <a:pPr>
              <a:buNone/>
            </a:pPr>
            <a:r>
              <a:rPr lang="ne-NP" sz="3600" b="1" dirty="0"/>
              <a:t>अन्य (कोड </a:t>
            </a:r>
            <a:r>
              <a:rPr lang="en-US" sz="3600" b="1" dirty="0"/>
              <a:t>8</a:t>
            </a:r>
            <a:r>
              <a:rPr lang="ne-NP" sz="3600" b="1" dirty="0"/>
              <a:t>) </a:t>
            </a:r>
          </a:p>
          <a:p>
            <a:r>
              <a:rPr lang="ne-NP" sz="3600" dirty="0"/>
              <a:t>घरको बाहिरी गारो माथि उल्लेख गरिएका सामग्रीबाहेक प्लास्टिक, स्याउला, खर, पराल, पालजस्ता सामग्रीले बनाएको भए कोड </a:t>
            </a:r>
            <a:r>
              <a:rPr lang="en-US" sz="3600" dirty="0"/>
              <a:t>8 </a:t>
            </a:r>
            <a:r>
              <a:rPr lang="ne-NP" sz="3600" dirty="0"/>
              <a:t>लेख्नु पर्दछ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30</a:t>
            </a:fld>
            <a:endParaRPr lang="en-US"/>
          </a:p>
        </p:txBody>
      </p:sp>
      <p:pic>
        <p:nvPicPr>
          <p:cNvPr id="5" name="Picture 4">
            <a:extLst>
              <a:ext uri="{FF2B5EF4-FFF2-40B4-BE49-F238E27FC236}">
                <a16:creationId xmlns:a16="http://schemas.microsoft.com/office/drawing/2014/main" id="{FB434AD3-69D2-41D5-BC89-C100C4ECD61B}"/>
              </a:ext>
            </a:extLst>
          </p:cNvPr>
          <p:cNvPicPr>
            <a:picLocks noChangeAspect="1"/>
          </p:cNvPicPr>
          <p:nvPr/>
        </p:nvPicPr>
        <p:blipFill>
          <a:blip r:embed="rId2"/>
          <a:stretch>
            <a:fillRect/>
          </a:stretch>
        </p:blipFill>
        <p:spPr>
          <a:xfrm>
            <a:off x="4101792" y="2541976"/>
            <a:ext cx="2423622" cy="2097996"/>
          </a:xfrm>
          <a:prstGeom prst="rect">
            <a:avLst/>
          </a:prstGeom>
        </p:spPr>
      </p:pic>
    </p:spTree>
    <p:extLst>
      <p:ext uri="{BB962C8B-B14F-4D97-AF65-F5344CB8AC3E}">
        <p14:creationId xmlns:p14="http://schemas.microsoft.com/office/powerpoint/2010/main" val="3138614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४ : तपाईको परिवारले प्रयोग गरेको घरको छाना कस्तो छ ? </a:t>
            </a:r>
            <a:endParaRPr lang="en-US" sz="3600" b="1" dirty="0"/>
          </a:p>
        </p:txBody>
      </p:sp>
      <p:sp>
        <p:nvSpPr>
          <p:cNvPr id="3" name="Content Placeholder 2"/>
          <p:cNvSpPr>
            <a:spLocks noGrp="1"/>
          </p:cNvSpPr>
          <p:nvPr>
            <p:ph idx="1"/>
          </p:nvPr>
        </p:nvSpPr>
        <p:spPr>
          <a:xfrm>
            <a:off x="559090" y="1585640"/>
            <a:ext cx="7988561" cy="5164719"/>
          </a:xfrm>
        </p:spPr>
        <p:txBody>
          <a:bodyPr>
            <a:normAutofit/>
          </a:bodyPr>
          <a:lstStyle/>
          <a:p>
            <a:pPr marL="0" indent="0">
              <a:buNone/>
            </a:pPr>
            <a:endParaRPr lang="en-US" dirty="0"/>
          </a:p>
          <a:p>
            <a:r>
              <a:rPr lang="ne-NP" sz="3600" dirty="0"/>
              <a:t>घरको छानामा प्रयोग भएको निर्माण सामग्री भन्नाले घरको छानो बनाउँदा प्रयोग भएको मूख्यसामग्री भन्ने बुझ्नु पर्दछ । </a:t>
            </a:r>
            <a:endParaRPr lang="en-US" sz="3600" dirty="0"/>
          </a:p>
          <a:p>
            <a:endParaRPr lang="ne-NP" sz="3600" dirty="0"/>
          </a:p>
          <a:p>
            <a:r>
              <a:rPr lang="ne-NP" sz="3600" dirty="0"/>
              <a:t>घरको छानामा प्रयोग भएको प्रमुख निर्माण सामग्रीको प्रकारलाई निम्नानुसार उल्लेख गरिएको छ –</a:t>
            </a:r>
            <a:r>
              <a:rPr lang="ne-NP" dirty="0"/>
              <a:t>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31</a:t>
            </a:fld>
            <a:endParaRPr lang="en-US"/>
          </a:p>
        </p:txBody>
      </p:sp>
      <p:pic>
        <p:nvPicPr>
          <p:cNvPr id="6" name="Picture 5"/>
          <p:cNvPicPr>
            <a:picLocks noChangeAspect="1"/>
          </p:cNvPicPr>
          <p:nvPr/>
        </p:nvPicPr>
        <p:blipFill>
          <a:blip r:embed="rId2"/>
          <a:stretch>
            <a:fillRect/>
          </a:stretch>
        </p:blipFill>
        <p:spPr>
          <a:xfrm>
            <a:off x="8874298" y="2630746"/>
            <a:ext cx="1965980" cy="3074505"/>
          </a:xfrm>
          <a:prstGeom prst="rect">
            <a:avLst/>
          </a:prstGeom>
        </p:spPr>
      </p:pic>
    </p:spTree>
    <p:extLst>
      <p:ext uri="{BB962C8B-B14F-4D97-AF65-F5344CB8AC3E}">
        <p14:creationId xmlns:p14="http://schemas.microsoft.com/office/powerpoint/2010/main" val="2622770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४ : तपाईको परिवारले प्रयोग गरेको घरको छाना कस्तो छ ? </a:t>
            </a:r>
            <a:endParaRPr lang="en-US" b="1" dirty="0"/>
          </a:p>
        </p:txBody>
      </p:sp>
      <p:sp>
        <p:nvSpPr>
          <p:cNvPr id="3" name="Content Placeholder 2"/>
          <p:cNvSpPr>
            <a:spLocks noGrp="1"/>
          </p:cNvSpPr>
          <p:nvPr>
            <p:ph idx="1"/>
          </p:nvPr>
        </p:nvSpPr>
        <p:spPr>
          <a:xfrm>
            <a:off x="50032" y="1555849"/>
            <a:ext cx="9703567" cy="5164719"/>
          </a:xfrm>
        </p:spPr>
        <p:txBody>
          <a:bodyPr>
            <a:normAutofit/>
          </a:bodyPr>
          <a:lstStyle/>
          <a:p>
            <a:pPr>
              <a:buNone/>
            </a:pPr>
            <a:r>
              <a:rPr lang="ne-NP" sz="3600" b="1" dirty="0"/>
              <a:t>जस्ता/टिन/च्यादर (कोड </a:t>
            </a:r>
            <a:r>
              <a:rPr lang="en-US" sz="3600" b="1" dirty="0"/>
              <a:t>1</a:t>
            </a:r>
            <a:r>
              <a:rPr lang="ne-NP" sz="3600" b="1" dirty="0"/>
              <a:t>) </a:t>
            </a:r>
          </a:p>
          <a:p>
            <a:r>
              <a:rPr lang="ne-NP" sz="3600" dirty="0"/>
              <a:t>घरको छानो जस्ता, टिन वा च्यादरले छाइएको रहेछ भने कोड </a:t>
            </a:r>
            <a:r>
              <a:rPr lang="en-US" sz="3600" dirty="0"/>
              <a:t>1</a:t>
            </a:r>
            <a:r>
              <a:rPr lang="ne-NP" sz="3600" dirty="0"/>
              <a:t> लेखु पर्दछ</a:t>
            </a:r>
            <a:endParaRPr lang="ne-NP" sz="3600" b="1" dirty="0"/>
          </a:p>
          <a:p>
            <a:pPr>
              <a:buNone/>
            </a:pPr>
            <a:r>
              <a:rPr lang="ne-NP" sz="3600" b="1" dirty="0"/>
              <a:t>सिमेन्ट/ढलान (कोड </a:t>
            </a:r>
            <a:r>
              <a:rPr lang="en-US" sz="3600" b="1" dirty="0"/>
              <a:t>2</a:t>
            </a:r>
            <a:r>
              <a:rPr lang="ne-NP" sz="3600" b="1" dirty="0"/>
              <a:t>) </a:t>
            </a:r>
          </a:p>
          <a:p>
            <a:r>
              <a:rPr lang="ne-NP" sz="3600" dirty="0"/>
              <a:t>घरको छानो सिमेन्ट, रड प्रयोग गरी ढलान गरिएको रहेछ भनेकोड </a:t>
            </a:r>
            <a:r>
              <a:rPr lang="en-US" sz="3600" dirty="0"/>
              <a:t>2</a:t>
            </a:r>
            <a:r>
              <a:rPr lang="ne-NP" sz="3600" dirty="0"/>
              <a:t> लेखु पर्दछ </a:t>
            </a:r>
            <a:endParaRPr lang="ne-NP" dirty="0">
              <a:solidFill>
                <a:srgbClr val="FF0000"/>
              </a:solidFill>
            </a:endParaRPr>
          </a:p>
          <a:p>
            <a:pPr>
              <a:buNone/>
            </a:pPr>
            <a:r>
              <a:rPr lang="ne-NP" sz="3600" b="1" dirty="0"/>
              <a:t>खर/पराल/छ्वाली (कोड </a:t>
            </a:r>
            <a:r>
              <a:rPr lang="en-US" sz="3600" b="1" dirty="0"/>
              <a:t>3</a:t>
            </a:r>
            <a:r>
              <a:rPr lang="ne-NP" sz="3600" b="1" dirty="0"/>
              <a:t>)</a:t>
            </a:r>
          </a:p>
          <a:p>
            <a:pPr marL="0" indent="0">
              <a:buNone/>
            </a:pPr>
            <a:r>
              <a:rPr lang="ne-NP" sz="3600" dirty="0"/>
              <a:t>घरको छानो खर, पराल वा छ्वालीले छाइएको रहेछ भने</a:t>
            </a:r>
            <a:r>
              <a:rPr lang="en-US" sz="3600" dirty="0"/>
              <a:t>  </a:t>
            </a:r>
            <a:r>
              <a:rPr lang="ne-NP" sz="3600" dirty="0"/>
              <a:t>कोड </a:t>
            </a:r>
            <a:r>
              <a:rPr lang="en-US" sz="3600" dirty="0"/>
              <a:t>3</a:t>
            </a:r>
            <a:r>
              <a:rPr lang="ne-NP" sz="3600" dirty="0"/>
              <a:t> लेख्नु पर्दछ</a:t>
            </a:r>
          </a:p>
          <a:p>
            <a:pPr marL="0" indent="0">
              <a:buNone/>
            </a:pPr>
            <a:r>
              <a:rPr lang="ne-NP" sz="3600" b="1" dirty="0"/>
              <a:t>टायल/खपडा/ गटी (कोड </a:t>
            </a:r>
            <a:r>
              <a:rPr lang="en-US" sz="3600" b="1" dirty="0"/>
              <a:t>4</a:t>
            </a:r>
            <a:r>
              <a:rPr lang="ne-NP" sz="3600" b="1" dirty="0"/>
              <a:t>) </a:t>
            </a:r>
          </a:p>
          <a:p>
            <a:r>
              <a:rPr lang="ne-NP" sz="3600" dirty="0"/>
              <a:t>घरको छानो टायल वा खपडा वा झिँगटीले छाइएको रहेछ भने कोड </a:t>
            </a:r>
            <a:r>
              <a:rPr lang="en-US" sz="3200" dirty="0"/>
              <a:t>4</a:t>
            </a:r>
            <a:r>
              <a:rPr lang="ne-NP" sz="3200" dirty="0"/>
              <a:t> </a:t>
            </a:r>
            <a:r>
              <a:rPr lang="ne-NP" sz="3600" dirty="0"/>
              <a:t>लेखु पर्दछ </a:t>
            </a:r>
            <a:endParaRPr lang="ne-NP" sz="4400" dirty="0"/>
          </a:p>
          <a:p>
            <a:endParaRPr lang="en-US"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32</a:t>
            </a:fld>
            <a:endParaRPr lang="en-US"/>
          </a:p>
        </p:txBody>
      </p:sp>
      <p:pic>
        <p:nvPicPr>
          <p:cNvPr id="7" name="Picture 4" descr="Image result for tile  roof nepali house">
            <a:extLst>
              <a:ext uri="{FF2B5EF4-FFF2-40B4-BE49-F238E27FC236}">
                <a16:creationId xmlns:a16="http://schemas.microsoft.com/office/drawing/2014/main" id="{4C9CC46E-9A63-4CC5-A4E6-ADEE11D756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3599" y="3735706"/>
            <a:ext cx="2377484" cy="289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374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४ : तपाईको परिवारले प्रयोग गरेको घरको छाना कस्तो छ ? </a:t>
            </a:r>
            <a:endParaRPr lang="en-US" dirty="0"/>
          </a:p>
        </p:txBody>
      </p:sp>
      <p:sp>
        <p:nvSpPr>
          <p:cNvPr id="3" name="Content Placeholder 2"/>
          <p:cNvSpPr>
            <a:spLocks noGrp="1"/>
          </p:cNvSpPr>
          <p:nvPr>
            <p:ph idx="1"/>
          </p:nvPr>
        </p:nvSpPr>
        <p:spPr>
          <a:xfrm>
            <a:off x="219456" y="1585640"/>
            <a:ext cx="8459506" cy="5164719"/>
          </a:xfrm>
        </p:spPr>
        <p:txBody>
          <a:bodyPr>
            <a:normAutofit/>
          </a:bodyPr>
          <a:lstStyle/>
          <a:p>
            <a:pPr>
              <a:buNone/>
            </a:pPr>
            <a:endParaRPr lang="ne-NP" b="1" dirty="0"/>
          </a:p>
          <a:p>
            <a:pPr>
              <a:buNone/>
            </a:pPr>
            <a:r>
              <a:rPr lang="ne-NP" b="1" dirty="0"/>
              <a:t>ढुङ्गा/स्लेट (कोड </a:t>
            </a:r>
            <a:r>
              <a:rPr lang="en-US" b="1" dirty="0"/>
              <a:t>5</a:t>
            </a:r>
            <a:r>
              <a:rPr lang="ne-NP" b="1" dirty="0"/>
              <a:t>) </a:t>
            </a:r>
          </a:p>
          <a:p>
            <a:r>
              <a:rPr lang="ne-NP" sz="3600" dirty="0"/>
              <a:t>घरको छानो ढुङ्गा/स्लेटले छाइएको रहेछ भने त्यस्ता घरको छानोको प्रमुख निर्माण सामग्री ढुङ्गा/स्लेट हुन्छ</a:t>
            </a:r>
            <a:r>
              <a:rPr lang="en-US" sz="3600" dirty="0"/>
              <a:t>  </a:t>
            </a:r>
            <a:r>
              <a:rPr lang="ne-NP" sz="3600" dirty="0"/>
              <a:t>र यसको लागि कोड </a:t>
            </a:r>
            <a:r>
              <a:rPr lang="en-US" sz="3600" dirty="0"/>
              <a:t>5</a:t>
            </a:r>
            <a:r>
              <a:rPr lang="ne-NP" sz="3600" dirty="0"/>
              <a:t> लेख्नुपर्दछ </a:t>
            </a:r>
          </a:p>
          <a:p>
            <a:r>
              <a:rPr lang="ne-NP" b="1" dirty="0"/>
              <a:t>काठ/फल्याक (कोड </a:t>
            </a:r>
            <a:r>
              <a:rPr lang="en-US" b="1" dirty="0"/>
              <a:t>6</a:t>
            </a:r>
            <a:r>
              <a:rPr lang="ne-NP" b="1" dirty="0"/>
              <a:t>) </a:t>
            </a:r>
            <a:r>
              <a:rPr lang="ne-NP" dirty="0"/>
              <a:t>घरको छानो काठ वा फल्याकले छाइएको रहेछ भने</a:t>
            </a:r>
            <a:r>
              <a:rPr lang="en-US" dirty="0"/>
              <a:t> </a:t>
            </a:r>
            <a:r>
              <a:rPr lang="ne-NP" dirty="0"/>
              <a:t>कोड </a:t>
            </a:r>
            <a:r>
              <a:rPr lang="en-US" dirty="0"/>
              <a:t>6</a:t>
            </a:r>
            <a:r>
              <a:rPr lang="ne-NP" dirty="0"/>
              <a:t> लेख्नुपर्दछ </a:t>
            </a:r>
          </a:p>
          <a:p>
            <a:pPr algn="ctr"/>
            <a:endParaRPr lang="en-US" dirty="0"/>
          </a:p>
          <a:p>
            <a:pPr>
              <a:buNone/>
            </a:pPr>
            <a:endParaRPr lang="en-US" b="1" dirty="0"/>
          </a:p>
          <a:p>
            <a:pPr>
              <a:buNone/>
            </a:pPr>
            <a:endParaRPr lang="en-US" b="1" dirty="0"/>
          </a:p>
          <a:p>
            <a:pPr>
              <a:buNone/>
            </a:pPr>
            <a:endParaRPr lang="en-US" b="1" dirty="0"/>
          </a:p>
          <a:p>
            <a:pPr>
              <a:buNone/>
            </a:pPr>
            <a:endParaRPr lang="ne-NP" b="1" dirty="0"/>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33</a:t>
            </a:fld>
            <a:endParaRPr lang="en-US"/>
          </a:p>
        </p:txBody>
      </p:sp>
      <p:pic>
        <p:nvPicPr>
          <p:cNvPr id="5" name="Picture 4">
            <a:extLst>
              <a:ext uri="{FF2B5EF4-FFF2-40B4-BE49-F238E27FC236}">
                <a16:creationId xmlns:a16="http://schemas.microsoft.com/office/drawing/2014/main" id="{9B66A5BE-C7F2-4A81-9EC7-1C785EB413B0}"/>
              </a:ext>
            </a:extLst>
          </p:cNvPr>
          <p:cNvPicPr>
            <a:picLocks noChangeAspect="1"/>
          </p:cNvPicPr>
          <p:nvPr/>
        </p:nvPicPr>
        <p:blipFill>
          <a:blip r:embed="rId2"/>
          <a:stretch>
            <a:fillRect/>
          </a:stretch>
        </p:blipFill>
        <p:spPr>
          <a:xfrm>
            <a:off x="9123119" y="1498373"/>
            <a:ext cx="2689167" cy="1793467"/>
          </a:xfrm>
          <a:prstGeom prst="rect">
            <a:avLst/>
          </a:prstGeom>
        </p:spPr>
      </p:pic>
      <p:pic>
        <p:nvPicPr>
          <p:cNvPr id="3074" name="Picture 2" descr="Image result for wood roof house">
            <a:extLst>
              <a:ext uri="{FF2B5EF4-FFF2-40B4-BE49-F238E27FC236}">
                <a16:creationId xmlns:a16="http://schemas.microsoft.com/office/drawing/2014/main" id="{82458B36-2D7E-464C-841E-4508B4B745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47243" y="3810706"/>
            <a:ext cx="2396763" cy="2396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913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4000" b="1" dirty="0"/>
              <a:t>प्रश्न ४ : तपाईको परिवारले प्रयोग गरेको घरको छाना कस्तो छ ? </a:t>
            </a:r>
            <a:endParaRPr lang="en-US" sz="3600" dirty="0"/>
          </a:p>
        </p:txBody>
      </p:sp>
      <p:sp>
        <p:nvSpPr>
          <p:cNvPr id="3" name="Content Placeholder 2"/>
          <p:cNvSpPr>
            <a:spLocks noGrp="1"/>
          </p:cNvSpPr>
          <p:nvPr>
            <p:ph idx="1"/>
          </p:nvPr>
        </p:nvSpPr>
        <p:spPr>
          <a:xfrm>
            <a:off x="219456" y="1585640"/>
            <a:ext cx="7926542" cy="5164719"/>
          </a:xfrm>
        </p:spPr>
        <p:txBody>
          <a:bodyPr>
            <a:normAutofit/>
          </a:bodyPr>
          <a:lstStyle/>
          <a:p>
            <a:pPr>
              <a:buNone/>
            </a:pPr>
            <a:r>
              <a:rPr lang="ne-NP" sz="3600" b="1" dirty="0"/>
              <a:t>माटो (कोड </a:t>
            </a:r>
            <a:r>
              <a:rPr lang="en-US" sz="3600" b="1" dirty="0"/>
              <a:t>7</a:t>
            </a:r>
            <a:r>
              <a:rPr lang="ne-NP" sz="3600" b="1" dirty="0"/>
              <a:t>)</a:t>
            </a:r>
          </a:p>
          <a:p>
            <a:r>
              <a:rPr lang="ne-NP" sz="3600" dirty="0"/>
              <a:t>घरको छानो प्रमुखरुपमा माटोबाट बनाइएको रहेछ भने प्रमुख निर्माण सामग्री माटो मानी संकेत कोठामा कोड </a:t>
            </a:r>
            <a:r>
              <a:rPr lang="en-US" sz="3600" dirty="0"/>
              <a:t>7</a:t>
            </a:r>
            <a:r>
              <a:rPr lang="ne-NP" sz="3600" dirty="0"/>
              <a:t> लेख्नुपर्दछ  ।</a:t>
            </a:r>
          </a:p>
          <a:p>
            <a:pPr>
              <a:buNone/>
            </a:pPr>
            <a:r>
              <a:rPr lang="ne-NP" b="1" dirty="0"/>
              <a:t>अन्य (कोड </a:t>
            </a:r>
            <a:r>
              <a:rPr lang="en-US" b="1" dirty="0"/>
              <a:t>8</a:t>
            </a:r>
            <a:r>
              <a:rPr lang="ne-NP" b="1" dirty="0"/>
              <a:t>)</a:t>
            </a:r>
          </a:p>
          <a:p>
            <a:r>
              <a:rPr lang="ne-NP" sz="3600" dirty="0"/>
              <a:t>घरको छानो माथि उल्लेख गरिएका सामग्रीबाहेक अन्य सामग्री जस्तै प्लास्टिक, पाल, कन्टेनर/ड्रम काटी बनाइएको रहेछ भने अन्य अन्तर्गत कोड </a:t>
            </a:r>
            <a:r>
              <a:rPr lang="en-US" sz="3600" dirty="0"/>
              <a:t>8</a:t>
            </a:r>
            <a:r>
              <a:rPr lang="ne-NP" sz="3600" dirty="0"/>
              <a:t> लेख्नुपर्दछ </a:t>
            </a:r>
            <a:r>
              <a:rPr lang="ne-NP" dirty="0">
                <a:solidFill>
                  <a:srgbClr val="142DAC"/>
                </a:solidFill>
              </a:rPr>
              <a:t>।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34</a:t>
            </a:fld>
            <a:endParaRPr lang="en-US"/>
          </a:p>
        </p:txBody>
      </p:sp>
      <p:pic>
        <p:nvPicPr>
          <p:cNvPr id="4098" name="Picture 2" descr="Image result for mud roof house in mustang">
            <a:extLst>
              <a:ext uri="{FF2B5EF4-FFF2-40B4-BE49-F238E27FC236}">
                <a16:creationId xmlns:a16="http://schemas.microsoft.com/office/drawing/2014/main" id="{283EF899-7A2F-4394-9A60-1E7E0C117C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6185" y="1555849"/>
            <a:ext cx="3039137" cy="222715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5E64324-BF6B-489E-8D6A-19A7621072F9}"/>
              </a:ext>
            </a:extLst>
          </p:cNvPr>
          <p:cNvPicPr>
            <a:picLocks noChangeAspect="1"/>
          </p:cNvPicPr>
          <p:nvPr/>
        </p:nvPicPr>
        <p:blipFill>
          <a:blip r:embed="rId3"/>
          <a:stretch>
            <a:fillRect/>
          </a:stretch>
        </p:blipFill>
        <p:spPr>
          <a:xfrm>
            <a:off x="8405610" y="3971763"/>
            <a:ext cx="3029712" cy="2272284"/>
          </a:xfrm>
          <a:prstGeom prst="rect">
            <a:avLst/>
          </a:prstGeom>
        </p:spPr>
      </p:pic>
    </p:spTree>
    <p:extLst>
      <p:ext uri="{BB962C8B-B14F-4D97-AF65-F5344CB8AC3E}">
        <p14:creationId xmlns:p14="http://schemas.microsoft.com/office/powerpoint/2010/main" val="4072091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ne-NP" dirty="0"/>
            </a:br>
            <a:r>
              <a:rPr lang="ne-NP" sz="4000" b="1" dirty="0"/>
              <a:t>प्रश्न ५ : तपाईको परिवारले प्रयोग गरेको घरको भुईं कस्तो छ ? </a:t>
            </a:r>
            <a:br>
              <a:rPr lang="ne-NP" sz="4000" b="1" dirty="0"/>
            </a:br>
            <a:endParaRPr lang="en-US" sz="4000" b="1" dirty="0"/>
          </a:p>
        </p:txBody>
      </p:sp>
      <p:sp>
        <p:nvSpPr>
          <p:cNvPr id="3" name="Content Placeholder 2"/>
          <p:cNvSpPr>
            <a:spLocks noGrp="1"/>
          </p:cNvSpPr>
          <p:nvPr>
            <p:ph idx="1"/>
          </p:nvPr>
        </p:nvSpPr>
        <p:spPr>
          <a:xfrm>
            <a:off x="0" y="1432024"/>
            <a:ext cx="8974180" cy="5164719"/>
          </a:xfrm>
        </p:spPr>
        <p:txBody>
          <a:bodyPr/>
          <a:lstStyle/>
          <a:p>
            <a:endParaRPr lang="en-US" dirty="0"/>
          </a:p>
          <a:p>
            <a:r>
              <a:rPr lang="ne-NP" dirty="0"/>
              <a:t>घर बनाउँदा घरको भुईंमा कस्तो निर्माण सामग्री मुख्य रुपमा प्रयोग भएको छ सोको आधारमा घरको भूईको प्रकार छुट्याउनु पर्दछ । घरको भुईंमा प्रयोग भएको प्रमुख निर्माण सामग्रीलाइ ६  प्रकारमा  बिभाजन गरिएको छ –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35</a:t>
            </a:fld>
            <a:endParaRPr lang="en-US"/>
          </a:p>
        </p:txBody>
      </p:sp>
      <p:pic>
        <p:nvPicPr>
          <p:cNvPr id="6" name="Picture 5"/>
          <p:cNvPicPr>
            <a:picLocks noChangeAspect="1"/>
          </p:cNvPicPr>
          <p:nvPr/>
        </p:nvPicPr>
        <p:blipFill>
          <a:blip r:embed="rId2"/>
          <a:stretch>
            <a:fillRect/>
          </a:stretch>
        </p:blipFill>
        <p:spPr>
          <a:xfrm>
            <a:off x="9356035" y="2055175"/>
            <a:ext cx="1987826" cy="2901137"/>
          </a:xfrm>
          <a:prstGeom prst="rect">
            <a:avLst/>
          </a:prstGeom>
        </p:spPr>
      </p:pic>
    </p:spTree>
    <p:extLst>
      <p:ext uri="{BB962C8B-B14F-4D97-AF65-F5344CB8AC3E}">
        <p14:creationId xmlns:p14="http://schemas.microsoft.com/office/powerpoint/2010/main" val="32207600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५ </a:t>
            </a:r>
            <a:r>
              <a:rPr lang="en-US" sz="3600" b="1" dirty="0"/>
              <a:t>:</a:t>
            </a:r>
            <a:r>
              <a:rPr lang="ne-NP" sz="3600" b="1" dirty="0"/>
              <a:t> यस परिवारले प्रयोग गरेको घरको भुईं कस्तो छ </a:t>
            </a:r>
            <a:r>
              <a:rPr lang="en-US" sz="3600" b="1" dirty="0"/>
              <a:t>?</a:t>
            </a:r>
          </a:p>
        </p:txBody>
      </p:sp>
      <p:sp>
        <p:nvSpPr>
          <p:cNvPr id="3" name="Content Placeholder 2"/>
          <p:cNvSpPr>
            <a:spLocks noGrp="1"/>
          </p:cNvSpPr>
          <p:nvPr>
            <p:ph idx="1"/>
          </p:nvPr>
        </p:nvSpPr>
        <p:spPr>
          <a:xfrm>
            <a:off x="268942" y="1585642"/>
            <a:ext cx="9169184" cy="5164719"/>
          </a:xfrm>
        </p:spPr>
        <p:txBody>
          <a:bodyPr/>
          <a:lstStyle/>
          <a:p>
            <a:pPr marL="0" indent="0">
              <a:buNone/>
            </a:pPr>
            <a:endParaRPr lang="ne-NP" dirty="0"/>
          </a:p>
          <a:p>
            <a:pPr marL="0" indent="0" algn="just">
              <a:lnSpc>
                <a:spcPct val="100000"/>
              </a:lnSpc>
              <a:spcBef>
                <a:spcPts val="0"/>
              </a:spcBef>
              <a:buNone/>
            </a:pPr>
            <a:r>
              <a:rPr lang="ne-NP" sz="3200" dirty="0"/>
              <a:t>घर परिवारले प्रयोग गरेको घरको भुईंमा कस्तो निर्माण सामग्री मुख्य रुपमा प्रयोग भएको छ सोको आधारमा घरको भूईको प्रकार छुट्याउनु पर्दछ । घरको भुईंमा प्रयोग भएको प्रमुख निर्माण सामग्रीको प्रकारलाई निम्नानुसार बयान गरिएको छ ।</a:t>
            </a:r>
            <a:endParaRPr lang="en-US" sz="32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36</a:t>
            </a:fld>
            <a:endParaRPr lang="en-US"/>
          </a:p>
        </p:txBody>
      </p:sp>
      <p:sp>
        <p:nvSpPr>
          <p:cNvPr id="5" name="Title 1"/>
          <p:cNvSpPr txBox="1">
            <a:spLocks/>
          </p:cNvSpPr>
          <p:nvPr/>
        </p:nvSpPr>
        <p:spPr>
          <a:xfrm>
            <a:off x="5293878" y="3696787"/>
            <a:ext cx="3515501" cy="2755100"/>
          </a:xfrm>
          <a:prstGeom prst="rect">
            <a:avLst/>
          </a:prstGeom>
          <a:solidFill>
            <a:schemeClr val="accent2">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a:lstStyle>
          <a:p>
            <a:pPr fontAlgn="b">
              <a:lnSpc>
                <a:spcPct val="100000"/>
              </a:lnSpc>
            </a:pPr>
            <a:r>
              <a:rPr lang="en-US" dirty="0">
                <a:ea typeface="+mn-ea"/>
                <a:cs typeface="+mn-cs"/>
              </a:rPr>
              <a:t>4</a:t>
            </a:r>
            <a:r>
              <a:rPr lang="ne-NP" dirty="0">
                <a:ea typeface="+mn-ea"/>
                <a:cs typeface="+mn-cs"/>
              </a:rPr>
              <a:t>  सेरामिक टायल</a:t>
            </a:r>
            <a:endParaRPr lang="en-US" dirty="0">
              <a:ea typeface="+mn-ea"/>
              <a:cs typeface="+mn-cs"/>
            </a:endParaRPr>
          </a:p>
          <a:p>
            <a:pPr fontAlgn="b">
              <a:lnSpc>
                <a:spcPct val="100000"/>
              </a:lnSpc>
            </a:pPr>
            <a:r>
              <a:rPr lang="en-US" dirty="0">
                <a:ea typeface="+mn-ea"/>
                <a:cs typeface="+mn-cs"/>
              </a:rPr>
              <a:t>5</a:t>
            </a:r>
            <a:r>
              <a:rPr lang="ne-NP" dirty="0">
                <a:ea typeface="+mn-ea"/>
                <a:cs typeface="+mn-cs"/>
              </a:rPr>
              <a:t>  सिमेन्ट ढलान</a:t>
            </a:r>
            <a:endParaRPr lang="en-US" dirty="0">
              <a:ea typeface="+mn-ea"/>
              <a:cs typeface="+mn-cs"/>
            </a:endParaRPr>
          </a:p>
          <a:p>
            <a:pPr fontAlgn="b">
              <a:lnSpc>
                <a:spcPct val="100000"/>
              </a:lnSpc>
            </a:pPr>
            <a:r>
              <a:rPr lang="en-US" dirty="0">
                <a:ea typeface="+mn-ea"/>
                <a:cs typeface="+mn-cs"/>
              </a:rPr>
              <a:t>6</a:t>
            </a:r>
            <a:r>
              <a:rPr lang="ne-NP" dirty="0">
                <a:ea typeface="+mn-ea"/>
                <a:cs typeface="+mn-cs"/>
              </a:rPr>
              <a:t>  अन्य</a:t>
            </a:r>
            <a:endParaRPr lang="en-US" dirty="0">
              <a:ea typeface="+mn-ea"/>
              <a:cs typeface="+mn-cs"/>
            </a:endParaRPr>
          </a:p>
        </p:txBody>
      </p:sp>
      <p:sp>
        <p:nvSpPr>
          <p:cNvPr id="6" name="Title 1"/>
          <p:cNvSpPr txBox="1">
            <a:spLocks/>
          </p:cNvSpPr>
          <p:nvPr/>
        </p:nvSpPr>
        <p:spPr>
          <a:xfrm>
            <a:off x="268941" y="3696789"/>
            <a:ext cx="4851699" cy="2755100"/>
          </a:xfrm>
          <a:prstGeom prst="rect">
            <a:avLst/>
          </a:prstGeom>
          <a:solidFill>
            <a:schemeClr val="accent2">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a:lstStyle>
          <a:p>
            <a:pPr fontAlgn="b">
              <a:lnSpc>
                <a:spcPct val="100000"/>
              </a:lnSpc>
            </a:pPr>
            <a:r>
              <a:rPr lang="en-US" dirty="0">
                <a:ea typeface="+mn-ea"/>
                <a:cs typeface="+mn-cs"/>
              </a:rPr>
              <a:t>1</a:t>
            </a:r>
            <a:r>
              <a:rPr lang="ne-NP" dirty="0">
                <a:ea typeface="+mn-ea"/>
                <a:cs typeface="+mn-cs"/>
              </a:rPr>
              <a:t> माटो </a:t>
            </a:r>
            <a:endParaRPr lang="en-US" dirty="0">
              <a:ea typeface="+mn-ea"/>
              <a:cs typeface="+mn-cs"/>
            </a:endParaRPr>
          </a:p>
          <a:p>
            <a:pPr fontAlgn="b">
              <a:lnSpc>
                <a:spcPct val="100000"/>
              </a:lnSpc>
            </a:pPr>
            <a:r>
              <a:rPr lang="en-US" dirty="0">
                <a:ea typeface="+mn-ea"/>
                <a:cs typeface="+mn-cs"/>
              </a:rPr>
              <a:t>2</a:t>
            </a:r>
            <a:r>
              <a:rPr lang="ne-NP" dirty="0">
                <a:ea typeface="+mn-ea"/>
                <a:cs typeface="+mn-cs"/>
              </a:rPr>
              <a:t> काठको फल्याक ∕  बाँस</a:t>
            </a:r>
            <a:endParaRPr lang="en-US" dirty="0">
              <a:ea typeface="+mn-ea"/>
              <a:cs typeface="+mn-cs"/>
            </a:endParaRPr>
          </a:p>
          <a:p>
            <a:pPr fontAlgn="b">
              <a:lnSpc>
                <a:spcPct val="100000"/>
              </a:lnSpc>
            </a:pPr>
            <a:r>
              <a:rPr lang="en-US" dirty="0">
                <a:ea typeface="+mn-ea"/>
                <a:cs typeface="+mn-cs"/>
              </a:rPr>
              <a:t>3</a:t>
            </a:r>
            <a:r>
              <a:rPr lang="ne-NP" dirty="0">
                <a:ea typeface="+mn-ea"/>
                <a:cs typeface="+mn-cs"/>
              </a:rPr>
              <a:t> इँट्टा ∕   ढुङ्गा </a:t>
            </a:r>
            <a:endParaRPr lang="en-US" dirty="0">
              <a:ea typeface="+mn-ea"/>
              <a:cs typeface="+mn-cs"/>
            </a:endParaRPr>
          </a:p>
        </p:txBody>
      </p:sp>
      <p:pic>
        <p:nvPicPr>
          <p:cNvPr id="7" name="Picture 6">
            <a:extLst>
              <a:ext uri="{FF2B5EF4-FFF2-40B4-BE49-F238E27FC236}">
                <a16:creationId xmlns:a16="http://schemas.microsoft.com/office/drawing/2014/main" id="{CA9EAFC3-F7E6-452C-A72D-E3E50C8775FD}"/>
              </a:ext>
            </a:extLst>
          </p:cNvPr>
          <p:cNvPicPr>
            <a:picLocks noChangeAspect="1"/>
          </p:cNvPicPr>
          <p:nvPr/>
        </p:nvPicPr>
        <p:blipFill>
          <a:blip r:embed="rId2"/>
          <a:stretch>
            <a:fillRect/>
          </a:stretch>
        </p:blipFill>
        <p:spPr>
          <a:xfrm>
            <a:off x="9438125" y="1901952"/>
            <a:ext cx="2588284" cy="4342094"/>
          </a:xfrm>
          <a:prstGeom prst="rect">
            <a:avLst/>
          </a:prstGeom>
        </p:spPr>
      </p:pic>
    </p:spTree>
    <p:extLst>
      <p:ext uri="{BB962C8B-B14F-4D97-AF65-F5344CB8AC3E}">
        <p14:creationId xmlns:p14="http://schemas.microsoft.com/office/powerpoint/2010/main" val="2195290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e-NP" sz="3600" b="1" dirty="0"/>
              <a:t>प्रश्न ५ </a:t>
            </a:r>
            <a:r>
              <a:rPr lang="en-US" sz="3600" b="1" dirty="0"/>
              <a:t>:</a:t>
            </a:r>
            <a:r>
              <a:rPr lang="ne-NP" sz="3600" b="1" dirty="0"/>
              <a:t> यस परिवारले प्रयोग गरेको घरको भुईं कस्तो छ </a:t>
            </a:r>
            <a:r>
              <a:rPr lang="en-US" sz="3600" b="1" dirty="0"/>
              <a:t>?</a:t>
            </a:r>
            <a:endParaRPr lang="en-US" sz="3600" dirty="0"/>
          </a:p>
        </p:txBody>
      </p:sp>
      <p:sp>
        <p:nvSpPr>
          <p:cNvPr id="3" name="Content Placeholder 2"/>
          <p:cNvSpPr>
            <a:spLocks noGrp="1"/>
          </p:cNvSpPr>
          <p:nvPr>
            <p:ph idx="1"/>
          </p:nvPr>
        </p:nvSpPr>
        <p:spPr>
          <a:xfrm>
            <a:off x="626166" y="1652293"/>
            <a:ext cx="9538252" cy="5164719"/>
          </a:xfrm>
        </p:spPr>
        <p:txBody>
          <a:bodyPr>
            <a:normAutofit lnSpcReduction="10000"/>
          </a:bodyPr>
          <a:lstStyle/>
          <a:p>
            <a:pPr marL="0" indent="0">
              <a:buNone/>
            </a:pPr>
            <a:r>
              <a:rPr lang="ne-NP" sz="3600" b="1" dirty="0"/>
              <a:t>माटो (कोड </a:t>
            </a:r>
            <a:r>
              <a:rPr lang="en-US" sz="3600" b="1" dirty="0"/>
              <a:t>1</a:t>
            </a:r>
            <a:r>
              <a:rPr lang="ne-NP" sz="3600" b="1" dirty="0"/>
              <a:t>) </a:t>
            </a:r>
            <a:br>
              <a:rPr lang="en-US" sz="3600" dirty="0"/>
            </a:br>
            <a:endParaRPr lang="ne-NP" sz="700" dirty="0"/>
          </a:p>
          <a:p>
            <a:pPr>
              <a:lnSpc>
                <a:spcPct val="100000"/>
              </a:lnSpc>
              <a:spcBef>
                <a:spcPts val="0"/>
              </a:spcBef>
            </a:pPr>
            <a:r>
              <a:rPr lang="ne-NP" sz="3600" dirty="0"/>
              <a:t>घरको भुईंमा माटो विच्छाइएको रहेछ भने त्यस्ता घरको भुईंको प्रमुख निर्माण सामग्री माटो मानिन्छ</a:t>
            </a:r>
            <a:r>
              <a:rPr lang="en-US" sz="3600" dirty="0"/>
              <a:t> </a:t>
            </a:r>
            <a:r>
              <a:rPr lang="ne-NP" sz="3600" dirty="0"/>
              <a:t>र कोड </a:t>
            </a:r>
            <a:r>
              <a:rPr lang="en-US" sz="3600" dirty="0"/>
              <a:t>1</a:t>
            </a:r>
            <a:r>
              <a:rPr lang="ne-NP" sz="3600" dirty="0"/>
              <a:t> लेख्नु पर्दछ  </a:t>
            </a:r>
          </a:p>
          <a:p>
            <a:pPr marL="0" indent="0">
              <a:lnSpc>
                <a:spcPct val="100000"/>
              </a:lnSpc>
              <a:spcBef>
                <a:spcPts val="0"/>
              </a:spcBef>
              <a:buNone/>
            </a:pPr>
            <a:r>
              <a:rPr lang="ne-NP" sz="3600" b="1" dirty="0"/>
              <a:t>काठको फलेक ∕  बाँस (कोड </a:t>
            </a:r>
            <a:r>
              <a:rPr lang="en-US" sz="3600" b="1" dirty="0"/>
              <a:t>2</a:t>
            </a:r>
            <a:r>
              <a:rPr lang="ne-NP" sz="3600" b="1" dirty="0"/>
              <a:t>)</a:t>
            </a:r>
          </a:p>
          <a:p>
            <a:pPr>
              <a:lnSpc>
                <a:spcPct val="100000"/>
              </a:lnSpc>
              <a:spcBef>
                <a:spcPts val="0"/>
              </a:spcBef>
            </a:pPr>
            <a:r>
              <a:rPr lang="ne-NP" sz="3600" dirty="0"/>
              <a:t>घरको भुईंमा काठको फलेक</a:t>
            </a:r>
            <a:r>
              <a:rPr lang="en-US" sz="3600" dirty="0"/>
              <a:t>/</a:t>
            </a:r>
            <a:r>
              <a:rPr lang="ne-NP" sz="3600" dirty="0"/>
              <a:t>बाँस विच्छाइएको रहेछ भने त्यस्ता घरको भुईंको प्रमुख निर्माण सामग्री काठको फलेक</a:t>
            </a:r>
            <a:r>
              <a:rPr lang="en-US" sz="3600" dirty="0"/>
              <a:t>/</a:t>
            </a:r>
            <a:r>
              <a:rPr lang="ne-NP" sz="3600" dirty="0"/>
              <a:t>बाँस मानिन्छ र कोड </a:t>
            </a:r>
            <a:r>
              <a:rPr lang="en-US" sz="3600" dirty="0"/>
              <a:t>2</a:t>
            </a:r>
            <a:r>
              <a:rPr lang="ne-NP" sz="3600" dirty="0"/>
              <a:t>  लेख्नु पर्दछ</a:t>
            </a:r>
            <a:endParaRPr lang="en-US" sz="3600" dirty="0"/>
          </a:p>
          <a:p>
            <a:pPr marL="0" indent="0">
              <a:lnSpc>
                <a:spcPct val="100000"/>
              </a:lnSpc>
              <a:spcBef>
                <a:spcPts val="0"/>
              </a:spcBef>
              <a:buNone/>
            </a:pPr>
            <a:r>
              <a:rPr lang="ne-NP" sz="3600" b="1" dirty="0"/>
              <a:t>ईटा</a:t>
            </a:r>
            <a:r>
              <a:rPr lang="en-US" sz="3600" b="1" dirty="0"/>
              <a:t>/</a:t>
            </a:r>
            <a:r>
              <a:rPr lang="ne-NP" sz="3600" b="1" dirty="0"/>
              <a:t>ढुङ्गा (कोड </a:t>
            </a:r>
            <a:r>
              <a:rPr lang="en-US" sz="3600" b="1" dirty="0"/>
              <a:t>3</a:t>
            </a:r>
            <a:r>
              <a:rPr lang="ne-NP" sz="3600" b="1" dirty="0"/>
              <a:t>) </a:t>
            </a:r>
          </a:p>
          <a:p>
            <a:pPr>
              <a:lnSpc>
                <a:spcPct val="100000"/>
              </a:lnSpc>
              <a:spcBef>
                <a:spcPts val="0"/>
              </a:spcBef>
            </a:pPr>
            <a:r>
              <a:rPr lang="ne-NP" sz="3600" dirty="0"/>
              <a:t> घरको भुईंमा ईटा</a:t>
            </a:r>
            <a:r>
              <a:rPr lang="en-US" sz="3600" dirty="0"/>
              <a:t>/</a:t>
            </a:r>
            <a:r>
              <a:rPr lang="ne-NP" sz="3600" dirty="0"/>
              <a:t>ढुङ्गा विच्छाइएको रहेछ भने त्यस्ता घरको भुईंको प्रमुख निर्माण सामग्री ईटा</a:t>
            </a:r>
            <a:r>
              <a:rPr lang="en-US" sz="3600" dirty="0"/>
              <a:t>/</a:t>
            </a:r>
            <a:r>
              <a:rPr lang="ne-NP" sz="3600" dirty="0"/>
              <a:t>ढुङ्गा  मानिन्छ र कोड </a:t>
            </a:r>
            <a:r>
              <a:rPr lang="en-US" sz="3600" dirty="0"/>
              <a:t>3</a:t>
            </a:r>
            <a:r>
              <a:rPr lang="ne-NP" sz="3600" dirty="0"/>
              <a:t>  लेख्नु पर्दछ</a:t>
            </a:r>
            <a:br>
              <a:rPr lang="en-US" sz="3600" dirty="0"/>
            </a:br>
            <a:endParaRPr lang="ne-NP" sz="1400" dirty="0"/>
          </a:p>
          <a:p>
            <a:pPr>
              <a:lnSpc>
                <a:spcPct val="100000"/>
              </a:lnSpc>
              <a:spcBef>
                <a:spcPts val="0"/>
              </a:spcBef>
            </a:pPr>
            <a:endParaRPr lang="ne-NP" sz="7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37</a:t>
            </a:fld>
            <a:endParaRPr lang="en-US"/>
          </a:p>
        </p:txBody>
      </p:sp>
      <p:pic>
        <p:nvPicPr>
          <p:cNvPr id="5" name="Picture 4">
            <a:extLst>
              <a:ext uri="{FF2B5EF4-FFF2-40B4-BE49-F238E27FC236}">
                <a16:creationId xmlns:a16="http://schemas.microsoft.com/office/drawing/2014/main" id="{711D6720-32A4-4D3E-86C1-C4AB07D42B80}"/>
              </a:ext>
            </a:extLst>
          </p:cNvPr>
          <p:cNvPicPr>
            <a:picLocks noChangeAspect="1"/>
          </p:cNvPicPr>
          <p:nvPr/>
        </p:nvPicPr>
        <p:blipFill rotWithShape="1">
          <a:blip r:embed="rId2"/>
          <a:srcRect l="11127" b="5489"/>
          <a:stretch/>
        </p:blipFill>
        <p:spPr>
          <a:xfrm>
            <a:off x="9939130" y="2867399"/>
            <a:ext cx="1979919" cy="2272937"/>
          </a:xfrm>
          <a:prstGeom prst="rect">
            <a:avLst/>
          </a:prstGeom>
        </p:spPr>
      </p:pic>
    </p:spTree>
    <p:extLst>
      <p:ext uri="{BB962C8B-B14F-4D97-AF65-F5344CB8AC3E}">
        <p14:creationId xmlns:p14="http://schemas.microsoft.com/office/powerpoint/2010/main" val="3761204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781" y="1045030"/>
            <a:ext cx="8611035" cy="5705332"/>
          </a:xfrm>
        </p:spPr>
        <p:txBody>
          <a:bodyPr>
            <a:normAutofit lnSpcReduction="10000"/>
          </a:bodyPr>
          <a:lstStyle/>
          <a:p>
            <a:pPr marL="0" indent="0" algn="just">
              <a:lnSpc>
                <a:spcPct val="100000"/>
              </a:lnSpc>
              <a:spcBef>
                <a:spcPts val="0"/>
              </a:spcBef>
              <a:buNone/>
            </a:pPr>
            <a:r>
              <a:rPr lang="ne-NP" sz="3200" b="1" dirty="0"/>
              <a:t>सेरामिक टायल (कोड </a:t>
            </a:r>
            <a:r>
              <a:rPr lang="en-US" sz="3200" b="1" dirty="0"/>
              <a:t>4</a:t>
            </a:r>
            <a:r>
              <a:rPr lang="ne-NP" sz="3200" b="1" dirty="0"/>
              <a:t>)</a:t>
            </a:r>
          </a:p>
          <a:p>
            <a:endParaRPr lang="ne-NP" sz="600" dirty="0"/>
          </a:p>
          <a:p>
            <a:pPr algn="just">
              <a:lnSpc>
                <a:spcPct val="100000"/>
              </a:lnSpc>
              <a:spcBef>
                <a:spcPts val="0"/>
              </a:spcBef>
            </a:pPr>
            <a:r>
              <a:rPr lang="ne-NP" sz="3200" dirty="0">
                <a:latin typeface="+mj-lt"/>
              </a:rPr>
              <a:t>घरको भुईंमा  सेरामिक टायल विच्छाइएको रहेछ भने त्यस्ता घरको भुईंको प्रमुख निर्माण सामग्री  सेरामिक टायल मानिन्छ </a:t>
            </a:r>
            <a:r>
              <a:rPr lang="ne-NP" sz="3200" dirty="0"/>
              <a:t>र कोड </a:t>
            </a:r>
            <a:r>
              <a:rPr lang="en-US" sz="3200" dirty="0"/>
              <a:t>4</a:t>
            </a:r>
            <a:r>
              <a:rPr lang="ne-NP" sz="3200" dirty="0"/>
              <a:t>  लेख्नु पर्दछ </a:t>
            </a:r>
            <a:endParaRPr lang="ne-NP" sz="3200" dirty="0">
              <a:latin typeface="+mj-lt"/>
            </a:endParaRPr>
          </a:p>
          <a:p>
            <a:endParaRPr lang="ne-NP" sz="600" dirty="0"/>
          </a:p>
          <a:p>
            <a:pPr marL="0" indent="0" algn="just">
              <a:lnSpc>
                <a:spcPct val="100000"/>
              </a:lnSpc>
              <a:spcBef>
                <a:spcPts val="0"/>
              </a:spcBef>
              <a:buNone/>
            </a:pPr>
            <a:r>
              <a:rPr lang="ne-NP" sz="3200" b="1" dirty="0"/>
              <a:t>सिमेन्ट ढलान (कोड </a:t>
            </a:r>
            <a:r>
              <a:rPr lang="en-US" sz="3200" b="1" dirty="0"/>
              <a:t>5</a:t>
            </a:r>
            <a:r>
              <a:rPr lang="ne-NP" sz="3200" b="1" dirty="0"/>
              <a:t>)</a:t>
            </a:r>
          </a:p>
          <a:p>
            <a:endParaRPr lang="ne-NP" sz="600" dirty="0"/>
          </a:p>
          <a:p>
            <a:pPr algn="just">
              <a:lnSpc>
                <a:spcPct val="100000"/>
              </a:lnSpc>
              <a:spcBef>
                <a:spcPts val="0"/>
              </a:spcBef>
            </a:pPr>
            <a:r>
              <a:rPr lang="ne-NP" sz="3200" dirty="0">
                <a:latin typeface="+mj-lt"/>
              </a:rPr>
              <a:t>घरको भुईंमा सिमेन्ट ढलान गरिएको रहेछ भने त्यस्ता घरको भुईंको प्रमुख निर्माण सामग्री सिमेन्ट ढलान मानिन्छ </a:t>
            </a:r>
            <a:r>
              <a:rPr lang="ne-NP" sz="3200" dirty="0"/>
              <a:t>र कोड </a:t>
            </a:r>
            <a:r>
              <a:rPr lang="en-US" sz="3200" dirty="0"/>
              <a:t>5</a:t>
            </a:r>
            <a:r>
              <a:rPr lang="ne-NP" sz="3200" dirty="0"/>
              <a:t>  लेख्नु पर्दछ </a:t>
            </a:r>
            <a:endParaRPr lang="ne-NP" sz="3200" dirty="0">
              <a:latin typeface="+mj-lt"/>
            </a:endParaRPr>
          </a:p>
          <a:p>
            <a:endParaRPr lang="ne-NP" sz="600" dirty="0"/>
          </a:p>
          <a:p>
            <a:pPr marL="0" indent="0" algn="just">
              <a:lnSpc>
                <a:spcPct val="100000"/>
              </a:lnSpc>
              <a:spcBef>
                <a:spcPts val="0"/>
              </a:spcBef>
              <a:buNone/>
            </a:pPr>
            <a:r>
              <a:rPr lang="ne-NP" sz="3200" b="1" dirty="0"/>
              <a:t>अन्य (कोड </a:t>
            </a:r>
            <a:r>
              <a:rPr lang="en-US" sz="3200" b="1" dirty="0"/>
              <a:t>6</a:t>
            </a:r>
            <a:r>
              <a:rPr lang="ne-NP" sz="3200" b="1" dirty="0"/>
              <a:t>)</a:t>
            </a:r>
          </a:p>
          <a:p>
            <a:endParaRPr lang="ne-NP" sz="600" dirty="0"/>
          </a:p>
          <a:p>
            <a:pPr algn="just">
              <a:lnSpc>
                <a:spcPct val="100000"/>
              </a:lnSpc>
              <a:spcBef>
                <a:spcPts val="0"/>
              </a:spcBef>
            </a:pPr>
            <a:r>
              <a:rPr lang="ne-NP" sz="3200" dirty="0">
                <a:latin typeface="+mj-lt"/>
              </a:rPr>
              <a:t>घरको भुईंमा माथि उल्लेख गरिएका बाहेक अन्य सामग्री प्रयोग गरिएको रहेछ भने त्यस्ता घरको भुईंको प्रमुख निर्माण सामग्रीको लागि अन्य अन्तर्गत राखी </a:t>
            </a:r>
            <a:r>
              <a:rPr lang="ne-NP" sz="3200" dirty="0"/>
              <a:t> कोड </a:t>
            </a:r>
            <a:r>
              <a:rPr lang="en-US" sz="3200" dirty="0"/>
              <a:t>6</a:t>
            </a:r>
            <a:r>
              <a:rPr lang="ne-NP" sz="3200" dirty="0"/>
              <a:t>   लेख्नु पर्दछ </a:t>
            </a:r>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38</a:t>
            </a:fld>
            <a:endParaRPr lang="en-US"/>
          </a:p>
        </p:txBody>
      </p:sp>
      <p:pic>
        <p:nvPicPr>
          <p:cNvPr id="2" name="Picture 1">
            <a:extLst>
              <a:ext uri="{FF2B5EF4-FFF2-40B4-BE49-F238E27FC236}">
                <a16:creationId xmlns:a16="http://schemas.microsoft.com/office/drawing/2014/main" id="{22A41759-1953-489B-9BA8-B43C58AB7D2C}"/>
              </a:ext>
            </a:extLst>
          </p:cNvPr>
          <p:cNvPicPr>
            <a:picLocks noChangeAspect="1"/>
          </p:cNvPicPr>
          <p:nvPr/>
        </p:nvPicPr>
        <p:blipFill>
          <a:blip r:embed="rId2"/>
          <a:stretch>
            <a:fillRect/>
          </a:stretch>
        </p:blipFill>
        <p:spPr>
          <a:xfrm>
            <a:off x="9281409" y="1136087"/>
            <a:ext cx="2466975" cy="1847850"/>
          </a:xfrm>
          <a:prstGeom prst="rect">
            <a:avLst/>
          </a:prstGeom>
        </p:spPr>
      </p:pic>
    </p:spTree>
    <p:extLst>
      <p:ext uri="{BB962C8B-B14F-4D97-AF65-F5344CB8AC3E}">
        <p14:creationId xmlns:p14="http://schemas.microsoft.com/office/powerpoint/2010/main" val="33505496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sz="3600" b="1" dirty="0"/>
              <a:t>प्रश्न ५ </a:t>
            </a:r>
            <a:r>
              <a:rPr lang="en-US" sz="3600" b="1" dirty="0"/>
              <a:t>:</a:t>
            </a:r>
            <a:r>
              <a:rPr lang="ne-NP" sz="3600" b="1" dirty="0"/>
              <a:t> यस परिवारले प्रयोग गरेको घरको भुईं कस्तो छ </a:t>
            </a:r>
            <a:r>
              <a:rPr lang="en-US" sz="3600" b="1" dirty="0"/>
              <a:t>?</a:t>
            </a:r>
            <a:endParaRPr lang="en-US" sz="3600" dirty="0"/>
          </a:p>
        </p:txBody>
      </p:sp>
      <p:sp>
        <p:nvSpPr>
          <p:cNvPr id="3" name="Content Placeholder 2"/>
          <p:cNvSpPr>
            <a:spLocks noGrp="1"/>
          </p:cNvSpPr>
          <p:nvPr>
            <p:ph idx="1"/>
          </p:nvPr>
        </p:nvSpPr>
        <p:spPr>
          <a:xfrm>
            <a:off x="838200" y="1585640"/>
            <a:ext cx="8027504" cy="5164719"/>
          </a:xfrm>
        </p:spPr>
        <p:txBody>
          <a:bodyPr>
            <a:normAutofit fontScale="77500" lnSpcReduction="20000"/>
          </a:bodyPr>
          <a:lstStyle/>
          <a:p>
            <a:pPr marL="0" indent="0" algn="just">
              <a:lnSpc>
                <a:spcPct val="100000"/>
              </a:lnSpc>
              <a:spcBef>
                <a:spcPts val="0"/>
              </a:spcBef>
              <a:buNone/>
            </a:pPr>
            <a:r>
              <a:rPr lang="ne-NP" sz="4100" b="1" dirty="0"/>
              <a:t>सेरामिक टायल (कोड </a:t>
            </a:r>
            <a:r>
              <a:rPr lang="en-US" sz="4100" b="1" dirty="0"/>
              <a:t>4</a:t>
            </a:r>
            <a:r>
              <a:rPr lang="ne-NP" sz="4100" b="1" dirty="0"/>
              <a:t>)</a:t>
            </a:r>
          </a:p>
          <a:p>
            <a:endParaRPr lang="ne-NP" sz="800" dirty="0"/>
          </a:p>
          <a:p>
            <a:pPr algn="just">
              <a:lnSpc>
                <a:spcPct val="100000"/>
              </a:lnSpc>
              <a:spcBef>
                <a:spcPts val="0"/>
              </a:spcBef>
            </a:pPr>
            <a:r>
              <a:rPr lang="ne-NP" dirty="0"/>
              <a:t>घरको भुईंमा  सेरामिक टायल विच्छाइएको रहेछ भने त्यस्ता घरको भुईंको प्रमुख निर्माण सामग्री  सेरामिक टायल मानिन्छ र कोड </a:t>
            </a:r>
            <a:r>
              <a:rPr lang="en-US" dirty="0"/>
              <a:t>4</a:t>
            </a:r>
            <a:r>
              <a:rPr lang="ne-NP" dirty="0"/>
              <a:t>  लेख्नु पर्दछ </a:t>
            </a:r>
          </a:p>
          <a:p>
            <a:endParaRPr lang="ne-NP" sz="800" dirty="0"/>
          </a:p>
          <a:p>
            <a:pPr marL="0" indent="0" algn="just">
              <a:lnSpc>
                <a:spcPct val="100000"/>
              </a:lnSpc>
              <a:spcBef>
                <a:spcPts val="0"/>
              </a:spcBef>
              <a:buNone/>
            </a:pPr>
            <a:r>
              <a:rPr lang="ne-NP" sz="4100" b="1" dirty="0"/>
              <a:t>सिमेन्ट ढलान (कोड </a:t>
            </a:r>
            <a:r>
              <a:rPr lang="en-US" sz="4100" b="1" dirty="0"/>
              <a:t>5</a:t>
            </a:r>
            <a:r>
              <a:rPr lang="ne-NP" sz="4100" b="1" dirty="0"/>
              <a:t>)</a:t>
            </a:r>
          </a:p>
          <a:p>
            <a:endParaRPr lang="ne-NP" sz="800" dirty="0"/>
          </a:p>
          <a:p>
            <a:pPr algn="just">
              <a:lnSpc>
                <a:spcPct val="100000"/>
              </a:lnSpc>
              <a:spcBef>
                <a:spcPts val="0"/>
              </a:spcBef>
            </a:pPr>
            <a:r>
              <a:rPr lang="ne-NP" dirty="0"/>
              <a:t>घरको भुईंमा सिमेन्ट ढलान गरिएको रहेछ भने त्यस्ता घरको भुईंको प्रमुख निर्माण सामग्री सिमेन्ट ढलान मानिन्छ र कोड </a:t>
            </a:r>
            <a:r>
              <a:rPr lang="en-US" dirty="0"/>
              <a:t>5</a:t>
            </a:r>
            <a:r>
              <a:rPr lang="ne-NP" dirty="0"/>
              <a:t>  लेख्नु पर्दछ </a:t>
            </a:r>
          </a:p>
          <a:p>
            <a:endParaRPr lang="ne-NP" sz="800" dirty="0"/>
          </a:p>
          <a:p>
            <a:pPr marL="0" indent="0" algn="just">
              <a:lnSpc>
                <a:spcPct val="100000"/>
              </a:lnSpc>
              <a:spcBef>
                <a:spcPts val="0"/>
              </a:spcBef>
              <a:buNone/>
            </a:pPr>
            <a:r>
              <a:rPr lang="ne-NP" sz="4100" b="1" dirty="0"/>
              <a:t>अन्य (कोड </a:t>
            </a:r>
            <a:r>
              <a:rPr lang="en-US" sz="4100" b="1" dirty="0"/>
              <a:t>6</a:t>
            </a:r>
            <a:r>
              <a:rPr lang="ne-NP" sz="4100" b="1" dirty="0"/>
              <a:t>)</a:t>
            </a:r>
          </a:p>
          <a:p>
            <a:endParaRPr lang="ne-NP" sz="800" dirty="0"/>
          </a:p>
          <a:p>
            <a:pPr algn="just">
              <a:lnSpc>
                <a:spcPct val="100000"/>
              </a:lnSpc>
              <a:spcBef>
                <a:spcPts val="0"/>
              </a:spcBef>
            </a:pPr>
            <a:r>
              <a:rPr lang="ne-NP" dirty="0"/>
              <a:t>घरको भुईंमा माथि उल्लेख गरिएका बाहेक अन्य सामग्री प्रयोग गरिएको रहेछ भने त्यस्ता घरको भुईंको प्रमुख निर्माण सामग्रीको लागि अन्य अन्तर्गत राखी  कोड </a:t>
            </a:r>
            <a:r>
              <a:rPr lang="en-US" dirty="0"/>
              <a:t>6</a:t>
            </a:r>
            <a:r>
              <a:rPr lang="ne-NP" dirty="0"/>
              <a:t>   लेख्नु पर्दछ </a:t>
            </a:r>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39</a:t>
            </a:fld>
            <a:endParaRPr lang="en-US"/>
          </a:p>
        </p:txBody>
      </p:sp>
      <p:pic>
        <p:nvPicPr>
          <p:cNvPr id="5" name="Picture 4">
            <a:extLst>
              <a:ext uri="{FF2B5EF4-FFF2-40B4-BE49-F238E27FC236}">
                <a16:creationId xmlns:a16="http://schemas.microsoft.com/office/drawing/2014/main" id="{22A41759-1953-489B-9BA8-B43C58AB7D2C}"/>
              </a:ext>
            </a:extLst>
          </p:cNvPr>
          <p:cNvPicPr>
            <a:picLocks noChangeAspect="1"/>
          </p:cNvPicPr>
          <p:nvPr/>
        </p:nvPicPr>
        <p:blipFill>
          <a:blip r:embed="rId2"/>
          <a:stretch>
            <a:fillRect/>
          </a:stretch>
        </p:blipFill>
        <p:spPr>
          <a:xfrm>
            <a:off x="9452074" y="1891461"/>
            <a:ext cx="2466975" cy="1847850"/>
          </a:xfrm>
          <a:prstGeom prst="rect">
            <a:avLst/>
          </a:prstGeom>
        </p:spPr>
      </p:pic>
    </p:spTree>
    <p:extLst>
      <p:ext uri="{BB962C8B-B14F-4D97-AF65-F5344CB8AC3E}">
        <p14:creationId xmlns:p14="http://schemas.microsoft.com/office/powerpoint/2010/main" val="3748151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ne-NP" dirty="0"/>
            </a:br>
            <a:r>
              <a:rPr lang="ne-NP" sz="4000" b="1" dirty="0"/>
              <a:t>प्रश्न ६ : तपाईंको परिवारको खानेपानीको मुख्य स्रोत कुन हो ?</a:t>
            </a:r>
            <a:br>
              <a:rPr lang="ne-NP" sz="4000" b="1" dirty="0"/>
            </a:br>
            <a:endParaRPr lang="en-US" sz="4000" b="1" dirty="0"/>
          </a:p>
        </p:txBody>
      </p:sp>
      <p:sp>
        <p:nvSpPr>
          <p:cNvPr id="3" name="Content Placeholder 2"/>
          <p:cNvSpPr>
            <a:spLocks noGrp="1"/>
          </p:cNvSpPr>
          <p:nvPr>
            <p:ph idx="1"/>
          </p:nvPr>
        </p:nvSpPr>
        <p:spPr>
          <a:xfrm>
            <a:off x="838200" y="1585640"/>
            <a:ext cx="9737035" cy="5164719"/>
          </a:xfrm>
        </p:spPr>
        <p:txBody>
          <a:bodyPr>
            <a:normAutofit fontScale="92500" lnSpcReduction="20000"/>
          </a:bodyPr>
          <a:lstStyle/>
          <a:p>
            <a:r>
              <a:rPr lang="ne-NP" dirty="0"/>
              <a:t>परिवारको पिउने पानीको मुख्य स्रोत भन्नाले परिवारले खाना पकाउन र पिउनको लागि पानी ल्याउने गरेको ठाउँ (स्रोत)लाई जनाउँदछ । </a:t>
            </a:r>
          </a:p>
          <a:p>
            <a:r>
              <a:rPr lang="ne-NP" dirty="0"/>
              <a:t>पिउने पानीको स्रोत विभिन्न स्थानका लागि फरकफरक हुन सक्दछन् र मौसमअनुसार स्रोत पनि फरक पर्न सक्दछन् ।</a:t>
            </a:r>
          </a:p>
          <a:p>
            <a:r>
              <a:rPr lang="ne-NP" dirty="0"/>
              <a:t>स्रोत जनाउँदा पिउने पानी धेरैजसो कुन स्रोतबाट ल्याउने गरेको छ, त्यही स्रोतलाई जनाउनुपर्छ । </a:t>
            </a:r>
          </a:p>
          <a:p>
            <a:r>
              <a:rPr lang="ne-NP" dirty="0"/>
              <a:t>यस प्रश्नमा मानिसले पिउने वा खाना पकाउन प्रयोग गर्ने पानीको स्रोतको बारेमा बुझ्न खोजिएको हो । अन्य प्रयोजनको लागि जस्तैः पाल्तु चौपाया÷पन्छीका लागि, लुगा धुन, खेतबारीमा वा अन्य प्रयोजनको लागि प्रयोग हुने पानीको स्रोतको बारेमा बुझ्न खोजेको होइन । मानिसले पिउने पानीका केही मुख्य स्रोतहरू व्याख्या निम्नानुसार रहेको छ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40</a:t>
            </a:fld>
            <a:endParaRPr lang="en-US"/>
          </a:p>
        </p:txBody>
      </p:sp>
      <p:pic>
        <p:nvPicPr>
          <p:cNvPr id="5" name="Picture 4"/>
          <p:cNvPicPr>
            <a:picLocks noChangeAspect="1"/>
          </p:cNvPicPr>
          <p:nvPr/>
        </p:nvPicPr>
        <p:blipFill>
          <a:blip r:embed="rId2"/>
          <a:stretch>
            <a:fillRect/>
          </a:stretch>
        </p:blipFill>
        <p:spPr>
          <a:xfrm>
            <a:off x="10185257" y="1831864"/>
            <a:ext cx="1733792" cy="2172003"/>
          </a:xfrm>
          <a:prstGeom prst="rect">
            <a:avLst/>
          </a:prstGeom>
        </p:spPr>
      </p:pic>
    </p:spTree>
    <p:extLst>
      <p:ext uri="{BB962C8B-B14F-4D97-AF65-F5344CB8AC3E}">
        <p14:creationId xmlns:p14="http://schemas.microsoft.com/office/powerpoint/2010/main" val="1592024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br>
              <a:rPr lang="en-US" sz="2600" b="1" dirty="0"/>
            </a:br>
            <a:r>
              <a:rPr lang="ne-NP" sz="3600" b="1" dirty="0"/>
              <a:t>प्रश्न ६ : तपाईंको परिवारको खानेपानीको मुख्य स्रोत कुन हो ?</a:t>
            </a:r>
            <a:br>
              <a:rPr lang="ne-NP" sz="3600" b="1" dirty="0"/>
            </a:br>
            <a:endParaRPr lang="en-US" sz="3600" b="1" dirty="0"/>
          </a:p>
        </p:txBody>
      </p:sp>
      <p:sp>
        <p:nvSpPr>
          <p:cNvPr id="3" name="Content Placeholder 2"/>
          <p:cNvSpPr>
            <a:spLocks noGrp="1"/>
          </p:cNvSpPr>
          <p:nvPr>
            <p:ph idx="1"/>
          </p:nvPr>
        </p:nvSpPr>
        <p:spPr>
          <a:xfrm>
            <a:off x="339634" y="1585640"/>
            <a:ext cx="8499566" cy="5164719"/>
          </a:xfrm>
        </p:spPr>
        <p:txBody>
          <a:bodyPr>
            <a:normAutofit fontScale="92500" lnSpcReduction="20000"/>
          </a:bodyPr>
          <a:lstStyle/>
          <a:p>
            <a:pPr>
              <a:buNone/>
            </a:pPr>
            <a:r>
              <a:rPr lang="ne-NP" sz="3500" b="1" dirty="0"/>
              <a:t>धारा/पाइप (घरपरिसर भित्र) (कोड </a:t>
            </a:r>
            <a:r>
              <a:rPr lang="en-US" sz="3500" b="1" dirty="0"/>
              <a:t>1</a:t>
            </a:r>
            <a:r>
              <a:rPr lang="ne-NP" sz="3500" b="1" dirty="0"/>
              <a:t>)</a:t>
            </a:r>
          </a:p>
          <a:p>
            <a:r>
              <a:rPr lang="ne-NP" dirty="0"/>
              <a:t>व्यक्तिगत वा सार्वजनिक वा दुवै क्षेत्रबाट पानीको सञ्चिति, शुध्दीकरण तथा वितरण जस्ता प्रणालीको व्यवस्था भएकोे पाइप (धातुको वा पोलिथिनको) बाट वितरण भई घरपरिसर (घरभित्र वा घरको कम्पाउण्ड भित्र) भित्रको धाराबाट आउने पानी खान–पिउनको लागि प्रयोग गर्ने गरेको भए</a:t>
            </a:r>
          </a:p>
          <a:p>
            <a:pPr>
              <a:buNone/>
            </a:pPr>
            <a:r>
              <a:rPr lang="ne-NP" b="1" dirty="0"/>
              <a:t>धारा/पाइप (घरपरिसर बाहिर) (कोड </a:t>
            </a:r>
            <a:r>
              <a:rPr lang="en-US" b="1" dirty="0"/>
              <a:t>2</a:t>
            </a:r>
            <a:r>
              <a:rPr lang="ne-NP" b="1" dirty="0"/>
              <a:t>)</a:t>
            </a:r>
          </a:p>
          <a:p>
            <a:r>
              <a:rPr lang="ne-NP" dirty="0"/>
              <a:t>व्यक्तिगत वा सार्वजनिक वा दुवै क्षेत्रबाट पानीको सञ्चिति, शुध्दीकरण तथा वितरण जस्ता प्रणालीको व्यवस्था भएकोे पाइप (धातुको वा पोलिथिनको) बाट वितरण भई घरपरिसर बाहिर धाराबाट आउने पानी खान–पिउनको लागि प्रयोग गर्ने गरेको भए</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41</a:t>
            </a:fld>
            <a:endParaRPr lang="en-US"/>
          </a:p>
        </p:txBody>
      </p:sp>
      <p:pic>
        <p:nvPicPr>
          <p:cNvPr id="2052" name="Picture 4" descr="Image result for public tap water">
            <a:extLst>
              <a:ext uri="{FF2B5EF4-FFF2-40B4-BE49-F238E27FC236}">
                <a16:creationId xmlns:a16="http://schemas.microsoft.com/office/drawing/2014/main" id="{45CF8D91-BD84-4B1B-BCC5-3B3337B547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2268" y="1465306"/>
            <a:ext cx="3006781" cy="200087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3">
            <a:extLst>
              <a:ext uri="{FF2B5EF4-FFF2-40B4-BE49-F238E27FC236}">
                <a16:creationId xmlns:a16="http://schemas.microsoft.com/office/drawing/2014/main" id="{4E2FCBBE-9C57-48DF-A706-8DD9B6EF79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9295" y="3920648"/>
            <a:ext cx="3414709" cy="2035478"/>
          </a:xfrm>
          <a:prstGeom prst="rect">
            <a:avLst/>
          </a:prstGeom>
        </p:spPr>
      </p:pic>
    </p:spTree>
    <p:extLst>
      <p:ext uri="{BB962C8B-B14F-4D97-AF65-F5344CB8AC3E}">
        <p14:creationId xmlns:p14="http://schemas.microsoft.com/office/powerpoint/2010/main" val="133797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animEffect transition="in" filter="barn(inVertical)">
                                      <p:cBhvr>
                                        <p:cTn id="15" dur="500"/>
                                        <p:tgtEl>
                                          <p:spTgt spid="205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br>
              <a:rPr lang="en-US" sz="2600" b="1" dirty="0"/>
            </a:br>
            <a:r>
              <a:rPr lang="ne-NP" sz="3600" b="1" dirty="0"/>
              <a:t>प्रश्न ६ : तपाईंको परिवारको खानेपानीको मुख्य स्रोत कुन हो ?</a:t>
            </a:r>
            <a:br>
              <a:rPr lang="ne-NP" sz="3600" b="1" dirty="0"/>
            </a:br>
            <a:endParaRPr lang="en-US" sz="3600" b="1" dirty="0"/>
          </a:p>
        </p:txBody>
      </p:sp>
      <p:sp>
        <p:nvSpPr>
          <p:cNvPr id="3" name="Content Placeholder 2"/>
          <p:cNvSpPr>
            <a:spLocks noGrp="1"/>
          </p:cNvSpPr>
          <p:nvPr>
            <p:ph idx="1"/>
          </p:nvPr>
        </p:nvSpPr>
        <p:spPr>
          <a:xfrm>
            <a:off x="339634" y="1585640"/>
            <a:ext cx="7978793" cy="5164719"/>
          </a:xfrm>
        </p:spPr>
        <p:txBody>
          <a:bodyPr>
            <a:normAutofit/>
          </a:bodyPr>
          <a:lstStyle/>
          <a:p>
            <a:pPr>
              <a:buNone/>
            </a:pPr>
            <a:r>
              <a:rPr lang="ne-NP" sz="3600" b="1" dirty="0"/>
              <a:t>ट्युबवेल/हाते पम्प (कोड </a:t>
            </a:r>
            <a:r>
              <a:rPr lang="en-US" sz="3600" b="1" dirty="0"/>
              <a:t>3</a:t>
            </a:r>
            <a:r>
              <a:rPr lang="ne-NP" sz="3600" b="1" dirty="0"/>
              <a:t>)</a:t>
            </a:r>
          </a:p>
          <a:p>
            <a:r>
              <a:rPr lang="ne-NP" sz="3600" dirty="0"/>
              <a:t>परिवारले खानेपानीको मुख्य स्रोतको रुपमा ट्युबवेल, हाते (रोअर) पम्प, जेटपम्प जस्ता उपायबाट जमिनमुनिको पानी तानेर खाने वा पिउने गरेको भए</a:t>
            </a:r>
          </a:p>
          <a:p>
            <a:pPr marL="0" indent="0">
              <a:buNone/>
            </a:pPr>
            <a:r>
              <a:rPr lang="ne-NP" sz="3600" dirty="0"/>
              <a:t> </a:t>
            </a:r>
          </a:p>
          <a:p>
            <a:r>
              <a:rPr lang="ne-NP" sz="3600" dirty="0"/>
              <a:t>केही स्थानहरुमा ट्युबवेल, हाते (रोअर) पम्पमा धारा जडान गरी पानीको उपयोग गरेको भए तापनि यसलाई ट्युबवेल/हाते पम्प अन्तर्गत नै राख्नुपर्दछ । </a:t>
            </a:r>
          </a:p>
          <a:p>
            <a:pPr marL="0" indent="0">
              <a:buNone/>
            </a:pPr>
            <a:endParaRPr lang="ne-NP" dirty="0"/>
          </a:p>
          <a:p>
            <a:pPr marL="0" indent="0">
              <a:buNone/>
            </a:pPr>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42</a:t>
            </a:fld>
            <a:endParaRPr lang="en-US"/>
          </a:p>
        </p:txBody>
      </p:sp>
      <p:pic>
        <p:nvPicPr>
          <p:cNvPr id="4102" name="Picture 6" descr="Image result for hand pump water">
            <a:extLst>
              <a:ext uri="{FF2B5EF4-FFF2-40B4-BE49-F238E27FC236}">
                <a16:creationId xmlns:a16="http://schemas.microsoft.com/office/drawing/2014/main" id="{9B496DB0-FB53-4621-976F-04A306A93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7592" y="1909545"/>
            <a:ext cx="3058718" cy="203543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tube well">
            <a:extLst>
              <a:ext uri="{FF2B5EF4-FFF2-40B4-BE49-F238E27FC236}">
                <a16:creationId xmlns:a16="http://schemas.microsoft.com/office/drawing/2014/main" id="{E763DDBA-4FB9-4713-9ED6-A33726AC1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3221" y="4446668"/>
            <a:ext cx="3302911" cy="1849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108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102"/>
                                        </p:tgtEl>
                                        <p:attrNameLst>
                                          <p:attrName>style.visibility</p:attrName>
                                        </p:attrNameLst>
                                      </p:cBhvr>
                                      <p:to>
                                        <p:strVal val="visible"/>
                                      </p:to>
                                    </p:set>
                                    <p:animEffect transition="in" filter="barn(inVertical)">
                                      <p:cBhvr>
                                        <p:cTn id="15" dur="500"/>
                                        <p:tgtEl>
                                          <p:spTgt spid="410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104"/>
                                        </p:tgtEl>
                                        <p:attrNameLst>
                                          <p:attrName>style.visibility</p:attrName>
                                        </p:attrNameLst>
                                      </p:cBhvr>
                                      <p:to>
                                        <p:strVal val="visible"/>
                                      </p:to>
                                    </p:set>
                                    <p:animEffect transition="in" filter="barn(inVertical)">
                                      <p:cBhvr>
                                        <p:cTn id="25"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993914"/>
            <a:ext cx="12141967" cy="874643"/>
          </a:xfrm>
        </p:spPr>
        <p:txBody>
          <a:bodyPr>
            <a:noAutofit/>
          </a:bodyPr>
          <a:lstStyle/>
          <a:p>
            <a:pPr algn="ctr"/>
            <a:r>
              <a:rPr lang="ne-NP" sz="3600" b="1" dirty="0"/>
              <a:t>प्रश्न ६ : तपाईंको परिवारको खानेपानीको मुख्य स्रोत कुन हो ?</a:t>
            </a:r>
            <a:br>
              <a:rPr lang="ne-NP" sz="3600" b="1" dirty="0"/>
            </a:br>
            <a:endParaRPr lang="en-US" b="1" dirty="0"/>
          </a:p>
        </p:txBody>
      </p:sp>
      <p:sp>
        <p:nvSpPr>
          <p:cNvPr id="3" name="Content Placeholder 2"/>
          <p:cNvSpPr>
            <a:spLocks noGrp="1"/>
          </p:cNvSpPr>
          <p:nvPr>
            <p:ph idx="1"/>
          </p:nvPr>
        </p:nvSpPr>
        <p:spPr>
          <a:xfrm>
            <a:off x="182880" y="2160104"/>
            <a:ext cx="9610477" cy="4590255"/>
          </a:xfrm>
        </p:spPr>
        <p:txBody>
          <a:bodyPr>
            <a:normAutofit fontScale="92500" lnSpcReduction="10000"/>
          </a:bodyPr>
          <a:lstStyle/>
          <a:p>
            <a:pPr>
              <a:buNone/>
            </a:pPr>
            <a:r>
              <a:rPr lang="ne-NP" sz="3600" b="1" dirty="0"/>
              <a:t>ढाकिएको इनार/ढाकिएको कुवा (कोड </a:t>
            </a:r>
            <a:r>
              <a:rPr lang="en-US" sz="3600" b="1" dirty="0"/>
              <a:t>4</a:t>
            </a:r>
            <a:r>
              <a:rPr lang="ne-NP" sz="3600" b="1" dirty="0"/>
              <a:t>) </a:t>
            </a:r>
          </a:p>
          <a:p>
            <a:r>
              <a:rPr lang="ne-NP" sz="3600" dirty="0"/>
              <a:t>परिवारले पिउनको लागि प्रयोग गर्ने गरेको पानी धेरैजसो ढाकिएको इनार वा ढाकिएको कुवाबाट ल्याउने गरेको भए</a:t>
            </a:r>
          </a:p>
          <a:p>
            <a:pPr>
              <a:buNone/>
            </a:pPr>
            <a:r>
              <a:rPr lang="ne-NP" sz="3600" b="1" dirty="0"/>
              <a:t>खुला इनार/कुवा (कोड </a:t>
            </a:r>
            <a:r>
              <a:rPr lang="en-US" sz="3600" b="1" dirty="0"/>
              <a:t>5</a:t>
            </a:r>
            <a:r>
              <a:rPr lang="ne-NP" sz="3600" b="1" dirty="0"/>
              <a:t>)</a:t>
            </a:r>
          </a:p>
          <a:p>
            <a:r>
              <a:rPr lang="ne-NP" sz="3600" dirty="0"/>
              <a:t>परिवारले खानेपानीको मुख्य स्रोतको रुपमा प्रयोग गर्ने गरेको पानी धेरैजसो खुला इनार वा कुवाबाट ल्याउने गरेको भए</a:t>
            </a:r>
          </a:p>
          <a:p>
            <a:pPr>
              <a:buNone/>
            </a:pPr>
            <a:r>
              <a:rPr lang="ne-NP" sz="3600" b="1" dirty="0"/>
              <a:t>मूल धारा (कोड </a:t>
            </a:r>
            <a:r>
              <a:rPr lang="en-US" sz="3600" b="1" dirty="0"/>
              <a:t>6</a:t>
            </a:r>
            <a:r>
              <a:rPr lang="ne-NP" sz="3600" b="1" dirty="0"/>
              <a:t>)</a:t>
            </a:r>
            <a:r>
              <a:rPr lang="ne-NP" sz="3600" b="1" dirty="0">
                <a:latin typeface="Aparajita" panose="02020603050405020304" pitchFamily="18" charset="0"/>
                <a:cs typeface="Aparajita" panose="02020603050405020304" pitchFamily="18" charset="0"/>
              </a:rPr>
              <a:t> </a:t>
            </a:r>
          </a:p>
          <a:p>
            <a:pPr>
              <a:buNone/>
            </a:pPr>
            <a:r>
              <a:rPr lang="ne-NP" sz="2800" dirty="0">
                <a:latin typeface="Aparajita" panose="02020603050405020304" pitchFamily="18" charset="0"/>
                <a:cs typeface="Aparajita" panose="02020603050405020304" pitchFamily="18" charset="0"/>
              </a:rPr>
              <a:t>परिवारले खाने/पिउने पानी मुख्यतः मूल </a:t>
            </a:r>
            <a:r>
              <a:rPr lang="ne-NP" sz="2800">
                <a:latin typeface="Aparajita" panose="02020603050405020304" pitchFamily="18" charset="0"/>
                <a:cs typeface="Aparajita" panose="02020603050405020304" pitchFamily="18" charset="0"/>
              </a:rPr>
              <a:t>धारा </a:t>
            </a:r>
            <a:endParaRPr lang="en-US" sz="2800">
              <a:latin typeface="Aparajita" panose="02020603050405020304" pitchFamily="18" charset="0"/>
              <a:cs typeface="Aparajita" panose="02020603050405020304" pitchFamily="18" charset="0"/>
            </a:endParaRPr>
          </a:p>
          <a:p>
            <a:pPr>
              <a:buNone/>
            </a:pPr>
            <a:r>
              <a:rPr lang="ne-NP" sz="2800">
                <a:latin typeface="Aparajita" panose="02020603050405020304" pitchFamily="18" charset="0"/>
                <a:cs typeface="Aparajita" panose="02020603050405020304" pitchFamily="18" charset="0"/>
              </a:rPr>
              <a:t>(</a:t>
            </a:r>
            <a:r>
              <a:rPr lang="ne-NP" sz="2800" dirty="0">
                <a:latin typeface="Aparajita" panose="02020603050405020304" pitchFamily="18" charset="0"/>
                <a:cs typeface="Aparajita" panose="02020603050405020304" pitchFamily="18" charset="0"/>
              </a:rPr>
              <a:t>पँधेरो) वा ढुङ्गेधाराबाट ल्याउने गरेको भए संकेत </a:t>
            </a:r>
            <a:r>
              <a:rPr lang="en-US" sz="2800" dirty="0">
                <a:latin typeface="Aparajita" panose="02020603050405020304" pitchFamily="18" charset="0"/>
                <a:cs typeface="Aparajita" panose="02020603050405020304" pitchFamily="18" charset="0"/>
              </a:rPr>
              <a:t>6</a:t>
            </a:r>
            <a:r>
              <a:rPr lang="ne-NP" sz="2800" dirty="0">
                <a:latin typeface="Aparajita" panose="02020603050405020304" pitchFamily="18" charset="0"/>
                <a:cs typeface="Aparajita" panose="02020603050405020304" pitchFamily="18" charset="0"/>
              </a:rPr>
              <a:t> लेख्नुपर्छ ।</a:t>
            </a:r>
          </a:p>
          <a:p>
            <a:pPr>
              <a:buNone/>
            </a:pPr>
            <a:endParaRPr lang="ne-NP" b="1"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43</a:t>
            </a:fld>
            <a:endParaRPr lang="en-US"/>
          </a:p>
        </p:txBody>
      </p:sp>
      <p:pic>
        <p:nvPicPr>
          <p:cNvPr id="5126" name="Picture 6" descr="Image result for natural tap water">
            <a:extLst>
              <a:ext uri="{FF2B5EF4-FFF2-40B4-BE49-F238E27FC236}">
                <a16:creationId xmlns:a16="http://schemas.microsoft.com/office/drawing/2014/main" id="{168C51AC-7D87-486A-9681-0EA74D8BDD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2385" y="4684126"/>
            <a:ext cx="2022045" cy="21328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120FD27-ED58-45CA-B301-9BB8565E36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5301" y="2001336"/>
            <a:ext cx="2143125" cy="1929212"/>
          </a:xfrm>
          <a:prstGeom prst="rect">
            <a:avLst/>
          </a:prstGeom>
        </p:spPr>
      </p:pic>
      <p:pic>
        <p:nvPicPr>
          <p:cNvPr id="7" name="Picture 6">
            <a:extLst>
              <a:ext uri="{FF2B5EF4-FFF2-40B4-BE49-F238E27FC236}">
                <a16:creationId xmlns:a16="http://schemas.microsoft.com/office/drawing/2014/main" id="{72FEC4D7-5837-47B4-988D-765FB7AB68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5057" y="4169073"/>
            <a:ext cx="2619375" cy="1743075"/>
          </a:xfrm>
          <a:prstGeom prst="rect">
            <a:avLst/>
          </a:prstGeom>
        </p:spPr>
      </p:pic>
    </p:spTree>
    <p:extLst>
      <p:ext uri="{BB962C8B-B14F-4D97-AF65-F5344CB8AC3E}">
        <p14:creationId xmlns:p14="http://schemas.microsoft.com/office/powerpoint/2010/main" val="242180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arn(inVertical)">
                                      <p:cBhvr>
                                        <p:cTn id="33" dur="500"/>
                                        <p:tgtEl>
                                          <p:spTgt spid="3">
                                            <p:txEl>
                                              <p:pRg st="4" end="4"/>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arn(inVertical)">
                                      <p:cBhvr>
                                        <p:cTn id="36" dur="500"/>
                                        <p:tgtEl>
                                          <p:spTgt spid="3">
                                            <p:txEl>
                                              <p:pRg st="5" end="5"/>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barn(inVertical)">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5126"/>
                                        </p:tgtEl>
                                        <p:attrNameLst>
                                          <p:attrName>style.visibility</p:attrName>
                                        </p:attrNameLst>
                                      </p:cBhvr>
                                      <p:to>
                                        <p:strVal val="visible"/>
                                      </p:to>
                                    </p:set>
                                    <p:animEffect transition="in" filter="barn(inVertical)">
                                      <p:cBhvr>
                                        <p:cTn id="44"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719104"/>
          </a:xfrm>
        </p:spPr>
        <p:txBody>
          <a:bodyPr>
            <a:noAutofit/>
          </a:bodyPr>
          <a:lstStyle/>
          <a:p>
            <a:pPr algn="ctr"/>
            <a:r>
              <a:rPr lang="ne-NP" b="1" dirty="0"/>
              <a:t>प्रश्न ६ : तपाईंको परिवारको खानेपानीको मुख्य स्रोत कुन </a:t>
            </a:r>
            <a:r>
              <a:rPr lang="ne-NP" b="1"/>
              <a:t>हो ?</a:t>
            </a:r>
            <a:endParaRPr lang="en-US" b="1" dirty="0"/>
          </a:p>
        </p:txBody>
      </p:sp>
      <p:sp>
        <p:nvSpPr>
          <p:cNvPr id="3" name="Content Placeholder 2"/>
          <p:cNvSpPr>
            <a:spLocks noGrp="1"/>
          </p:cNvSpPr>
          <p:nvPr>
            <p:ph idx="1"/>
          </p:nvPr>
        </p:nvSpPr>
        <p:spPr>
          <a:xfrm>
            <a:off x="50034" y="1733277"/>
            <a:ext cx="8818394" cy="5017082"/>
          </a:xfrm>
        </p:spPr>
        <p:txBody>
          <a:bodyPr>
            <a:normAutofit fontScale="62500" lnSpcReduction="20000"/>
          </a:bodyPr>
          <a:lstStyle/>
          <a:p>
            <a:pPr>
              <a:buNone/>
            </a:pPr>
            <a:r>
              <a:rPr lang="ne-NP" b="1" dirty="0"/>
              <a:t>नदी/खोला (कोड </a:t>
            </a:r>
            <a:r>
              <a:rPr lang="en-US" b="1" dirty="0"/>
              <a:t>7</a:t>
            </a:r>
            <a:r>
              <a:rPr lang="ne-NP" b="1" dirty="0"/>
              <a:t>)</a:t>
            </a:r>
          </a:p>
          <a:p>
            <a:r>
              <a:rPr lang="ne-NP" dirty="0"/>
              <a:t>परिवारले खाने/पिउने पानी धेरैजसो नदी, कुलो, नहर, खोला आदिबाट ल्याउने गरेको भए संकेत कोठामा </a:t>
            </a:r>
            <a:r>
              <a:rPr lang="en-US" dirty="0"/>
              <a:t>7 </a:t>
            </a:r>
            <a:r>
              <a:rPr lang="ne-NP" dirty="0"/>
              <a:t>कोड लेख्नुपर्दछ ।</a:t>
            </a:r>
          </a:p>
          <a:p>
            <a:pPr>
              <a:buNone/>
            </a:pPr>
            <a:r>
              <a:rPr lang="ne-NP" b="1" dirty="0"/>
              <a:t>जार/बोतल (कोड </a:t>
            </a:r>
            <a:r>
              <a:rPr lang="en-US" b="1" dirty="0"/>
              <a:t>8</a:t>
            </a:r>
            <a:r>
              <a:rPr lang="ne-NP" b="1" dirty="0"/>
              <a:t>)</a:t>
            </a:r>
          </a:p>
          <a:p>
            <a:r>
              <a:rPr lang="ne-NP" dirty="0"/>
              <a:t>परिवारले खानेपानीको लागि जार/बोतल प्रयोग गरेको भए ।</a:t>
            </a:r>
          </a:p>
          <a:p>
            <a:r>
              <a:rPr lang="ne-NP" dirty="0"/>
              <a:t> आजभोली धेरैजसो शहरी क्षेत्रमा धारा/पाइपबाट उपलब्ध पानी नुहाइ धुआईको लागि प्रयोग गरी खानेपानीको लागि  जारको पानी प्रयोग गर्ने चलन छ । यस प्रश्नको उद्देश्य खानेपानीको मुख्य श्रोत के हो थाहा पाउने भएकोले अरु घरायसी प्रयोजनको लागि धेरै धारा/पाइपको पानी प्रयोग गर्ने गरे तापनि खानेपानीको रुपमा जारको प्रयोग भएको छ भने संकेत कोठमा </a:t>
            </a:r>
            <a:r>
              <a:rPr lang="en-US" dirty="0"/>
              <a:t>8</a:t>
            </a:r>
            <a:r>
              <a:rPr lang="ne-NP" dirty="0"/>
              <a:t> कोड लेख्नुपर्दछ । </a:t>
            </a:r>
          </a:p>
          <a:p>
            <a:pPr>
              <a:buNone/>
            </a:pPr>
            <a:r>
              <a:rPr lang="ne-NP" b="1" dirty="0"/>
              <a:t>अन्य (कोड </a:t>
            </a:r>
            <a:r>
              <a:rPr lang="en-US" b="1" dirty="0"/>
              <a:t>9</a:t>
            </a:r>
            <a:r>
              <a:rPr lang="ne-NP" b="1" dirty="0"/>
              <a:t>)</a:t>
            </a:r>
          </a:p>
          <a:p>
            <a:r>
              <a:rPr lang="ne-NP" dirty="0"/>
              <a:t>माथि उल्लेख गरेका स्रोतहरू बाहेक परिवारले खानेपानी अरू कुनै ठाउँ वा स्रोतबाट जस्तै तलाउ, पोखरी वा ट्याङ्करको पानी आदि प्रयोग गरेको भए खानेपानीको अन्य स्रोत अन्तर्गत संकेत कोठामा </a:t>
            </a:r>
            <a:r>
              <a:rPr lang="en-US" dirty="0"/>
              <a:t>9</a:t>
            </a:r>
            <a:r>
              <a:rPr lang="ne-NP" dirty="0"/>
              <a:t> कोड लेख्नुपर्दछ । </a:t>
            </a:r>
          </a:p>
          <a:p>
            <a:endParaRPr lang="en-US" dirty="0"/>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44</a:t>
            </a:fld>
            <a:endParaRPr lang="en-US"/>
          </a:p>
        </p:txBody>
      </p:sp>
      <p:pic>
        <p:nvPicPr>
          <p:cNvPr id="3078" name="Picture 6" descr="Image result for jar bottle water">
            <a:extLst>
              <a:ext uri="{FF2B5EF4-FFF2-40B4-BE49-F238E27FC236}">
                <a16:creationId xmlns:a16="http://schemas.microsoft.com/office/drawing/2014/main" id="{54DFD348-50E1-492C-926B-5ADB9ABEA7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5419" y="3359381"/>
            <a:ext cx="2215323" cy="176487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stream water">
            <a:extLst>
              <a:ext uri="{FF2B5EF4-FFF2-40B4-BE49-F238E27FC236}">
                <a16:creationId xmlns:a16="http://schemas.microsoft.com/office/drawing/2014/main" id="{E76332AE-EFF0-4548-A0B3-645BC0585D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9720" y="1733277"/>
            <a:ext cx="2590800" cy="17716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225859D-9BDA-4A88-80FC-18E7EA8AB5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441" y="5233205"/>
            <a:ext cx="2172514" cy="1480364"/>
          </a:xfrm>
          <a:prstGeom prst="rect">
            <a:avLst/>
          </a:prstGeom>
        </p:spPr>
      </p:pic>
    </p:spTree>
    <p:extLst>
      <p:ext uri="{BB962C8B-B14F-4D97-AF65-F5344CB8AC3E}">
        <p14:creationId xmlns:p14="http://schemas.microsoft.com/office/powerpoint/2010/main" val="413601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080"/>
                                        </p:tgtEl>
                                        <p:attrNameLst>
                                          <p:attrName>style.visibility</p:attrName>
                                        </p:attrNameLst>
                                      </p:cBhvr>
                                      <p:to>
                                        <p:strVal val="visible"/>
                                      </p:to>
                                    </p:set>
                                    <p:animEffect transition="in" filter="barn(inVertical)">
                                      <p:cBhvr>
                                        <p:cTn id="15" dur="500"/>
                                        <p:tgtEl>
                                          <p:spTgt spid="308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078"/>
                                        </p:tgtEl>
                                        <p:attrNameLst>
                                          <p:attrName>style.visibility</p:attrName>
                                        </p:attrNameLst>
                                      </p:cBhvr>
                                      <p:to>
                                        <p:strVal val="visible"/>
                                      </p:to>
                                    </p:set>
                                    <p:animEffect transition="in" filter="barn(inVertical)">
                                      <p:cBhvr>
                                        <p:cTn id="31" dur="500"/>
                                        <p:tgtEl>
                                          <p:spTgt spid="307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arn(inVertical)">
                                      <p:cBhvr>
                                        <p:cTn id="36" dur="500"/>
                                        <p:tgtEl>
                                          <p:spTgt spid="3">
                                            <p:txEl>
                                              <p:pRg st="5" end="5"/>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barn(inVertical)">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2"/>
            <a:ext cx="12192000" cy="945525"/>
          </a:xfrm>
        </p:spPr>
        <p:txBody>
          <a:bodyPr>
            <a:normAutofit fontScale="90000"/>
          </a:bodyPr>
          <a:lstStyle/>
          <a:p>
            <a:pPr algn="ctr"/>
            <a:br>
              <a:rPr lang="ne-NP" b="1" dirty="0"/>
            </a:br>
            <a:r>
              <a:rPr lang="ne-NP" sz="3600" b="1" dirty="0"/>
              <a:t>प्रश्न ७ : तपाईको परिवारमा खाना पकाउन अक्सर (मुख्य रुपमा) कुन इन्धन प्रयोग गर्नुहुन्छ ?</a:t>
            </a:r>
            <a:br>
              <a:rPr lang="ne-NP" sz="3600" b="1" dirty="0"/>
            </a:br>
            <a:endParaRPr lang="en-US" sz="3600" b="1" dirty="0"/>
          </a:p>
        </p:txBody>
      </p:sp>
      <p:sp>
        <p:nvSpPr>
          <p:cNvPr id="3" name="Content Placeholder 2"/>
          <p:cNvSpPr>
            <a:spLocks noGrp="1"/>
          </p:cNvSpPr>
          <p:nvPr>
            <p:ph idx="1"/>
          </p:nvPr>
        </p:nvSpPr>
        <p:spPr>
          <a:xfrm>
            <a:off x="174276" y="2329841"/>
            <a:ext cx="7262190" cy="3695805"/>
          </a:xfrm>
        </p:spPr>
        <p:txBody>
          <a:bodyPr>
            <a:normAutofit/>
          </a:bodyPr>
          <a:lstStyle/>
          <a:p>
            <a:r>
              <a:rPr lang="ne-NP" sz="3600">
                <a:solidFill>
                  <a:srgbClr val="142DAC"/>
                </a:solidFill>
              </a:rPr>
              <a:t>परिवारले </a:t>
            </a:r>
            <a:r>
              <a:rPr lang="ne-NP" sz="3600" dirty="0">
                <a:solidFill>
                  <a:srgbClr val="142DAC"/>
                </a:solidFill>
              </a:rPr>
              <a:t>खाना पकाउन विभिन्न प्रकारका इन्धनहरु प्रयोग गर्ने गरेको हुनसक्दछ । </a:t>
            </a:r>
          </a:p>
          <a:p>
            <a:r>
              <a:rPr lang="ne-NP" sz="3600" dirty="0">
                <a:solidFill>
                  <a:srgbClr val="142DAC"/>
                </a:solidFill>
              </a:rPr>
              <a:t>परिवारका लागि खाना पकाउन कुन इन्धन प्रयोग गर्दछन् सोधी धेरैजसो प्रयोग गर्ने गरेको इन्धनको कोड लेख्नुपर्दछ । परिवारले खाना पकाउन अक्सर प्रयोग गर्ने इन्धनहरुको विवरण तल दिइएको छ । </a:t>
            </a:r>
            <a:endParaRPr lang="en-US" sz="3600" dirty="0">
              <a:solidFill>
                <a:srgbClr val="142DAC"/>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45</a:t>
            </a:fld>
            <a:endParaRPr lang="en-US"/>
          </a:p>
        </p:txBody>
      </p:sp>
      <p:pic>
        <p:nvPicPr>
          <p:cNvPr id="6" name="Picture 5">
            <a:extLst>
              <a:ext uri="{FF2B5EF4-FFF2-40B4-BE49-F238E27FC236}">
                <a16:creationId xmlns:a16="http://schemas.microsoft.com/office/drawing/2014/main" id="{1FC2B293-844D-489F-9CB0-D1DE50559153}"/>
              </a:ext>
            </a:extLst>
          </p:cNvPr>
          <p:cNvPicPr>
            <a:picLocks noChangeAspect="1"/>
          </p:cNvPicPr>
          <p:nvPr/>
        </p:nvPicPr>
        <p:blipFill>
          <a:blip r:embed="rId2"/>
          <a:stretch>
            <a:fillRect/>
          </a:stretch>
        </p:blipFill>
        <p:spPr>
          <a:xfrm>
            <a:off x="7292040" y="2329841"/>
            <a:ext cx="4899960" cy="3193584"/>
          </a:xfrm>
          <a:prstGeom prst="rect">
            <a:avLst/>
          </a:prstGeom>
        </p:spPr>
      </p:pic>
    </p:spTree>
    <p:extLst>
      <p:ext uri="{BB962C8B-B14F-4D97-AF65-F5344CB8AC3E}">
        <p14:creationId xmlns:p14="http://schemas.microsoft.com/office/powerpoint/2010/main" val="39759720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br>
              <a:rPr lang="en-US" sz="2600" b="1" dirty="0"/>
            </a:br>
            <a:r>
              <a:rPr lang="ne-NP" b="1" dirty="0"/>
              <a:t>प्रश्न ७ : तपाईको परिवारमा खाना पकाउन अक्सर (मुख्य रुपमा) कुन इन्धन प्रयोग गर्नुहुन्छ ?</a:t>
            </a:r>
            <a:br>
              <a:rPr lang="ne-NP" b="1" dirty="0"/>
            </a:br>
            <a:endParaRPr lang="en-US" sz="2600" dirty="0"/>
          </a:p>
        </p:txBody>
      </p:sp>
      <p:sp>
        <p:nvSpPr>
          <p:cNvPr id="3" name="Content Placeholder 2"/>
          <p:cNvSpPr>
            <a:spLocks noGrp="1"/>
          </p:cNvSpPr>
          <p:nvPr>
            <p:ph idx="1"/>
          </p:nvPr>
        </p:nvSpPr>
        <p:spPr>
          <a:xfrm>
            <a:off x="50033" y="1555851"/>
            <a:ext cx="8379983" cy="3423246"/>
          </a:xfrm>
        </p:spPr>
        <p:txBody>
          <a:bodyPr>
            <a:normAutofit lnSpcReduction="10000"/>
          </a:bodyPr>
          <a:lstStyle/>
          <a:p>
            <a:pPr>
              <a:buNone/>
            </a:pPr>
            <a:r>
              <a:rPr lang="ne-NP" sz="3600" b="1" dirty="0"/>
              <a:t>काठ/दाउरा (कोड </a:t>
            </a:r>
            <a:r>
              <a:rPr lang="en-US" sz="3600" b="1" dirty="0"/>
              <a:t>1</a:t>
            </a:r>
            <a:r>
              <a:rPr lang="ne-NP" sz="3600" b="1" dirty="0"/>
              <a:t>)</a:t>
            </a:r>
          </a:p>
          <a:p>
            <a:r>
              <a:rPr lang="ne-NP" sz="3600" dirty="0"/>
              <a:t>परिवारले खाना पकाउन अक्सर काठ/दाउरा प्रयोग गर्ने गरेको भए</a:t>
            </a:r>
            <a:r>
              <a:rPr lang="en-US" sz="3600" dirty="0"/>
              <a:t> </a:t>
            </a:r>
            <a:r>
              <a:rPr lang="ne-NP" sz="3600" dirty="0"/>
              <a:t> संकेत कोठामा </a:t>
            </a:r>
            <a:r>
              <a:rPr lang="en-US" sz="3600" dirty="0"/>
              <a:t>1</a:t>
            </a:r>
            <a:r>
              <a:rPr lang="ne-NP" sz="3600" dirty="0"/>
              <a:t> कोड लेख्नुपर्दछ ।</a:t>
            </a:r>
          </a:p>
          <a:p>
            <a:pPr>
              <a:buNone/>
            </a:pPr>
            <a:r>
              <a:rPr lang="ne-NP" sz="3600" b="1"/>
              <a:t>एल</a:t>
            </a:r>
            <a:r>
              <a:rPr lang="ne-NP" sz="3600" b="1" dirty="0"/>
              <a:t>.पी. ग्याँस (कोड </a:t>
            </a:r>
            <a:r>
              <a:rPr lang="en-US" sz="3600" b="1" dirty="0"/>
              <a:t>2</a:t>
            </a:r>
            <a:r>
              <a:rPr lang="ne-NP" sz="3600" b="1" dirty="0"/>
              <a:t>) </a:t>
            </a:r>
          </a:p>
          <a:p>
            <a:r>
              <a:rPr lang="ne-NP" sz="3600" dirty="0"/>
              <a:t>खाना पकाउनको लागि धेरैजसो सिलिण्डरमा बन्द गरेको एल.पी. ग्याँस प्रयोग गर्ने गरेको भए संकेत कोठामा </a:t>
            </a:r>
            <a:r>
              <a:rPr lang="en-US" sz="3600" dirty="0"/>
              <a:t>2</a:t>
            </a:r>
            <a:r>
              <a:rPr lang="ne-NP" sz="3600" dirty="0"/>
              <a:t>  कोड लेख्नुपर्दछ ।</a:t>
            </a:r>
          </a:p>
          <a:p>
            <a:endParaRPr lang="ne-NP" dirty="0">
              <a:solidFill>
                <a:srgbClr val="142DAC"/>
              </a:solidFill>
            </a:endParaRP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46</a:t>
            </a:fld>
            <a:endParaRPr lang="en-US"/>
          </a:p>
        </p:txBody>
      </p:sp>
      <p:sp>
        <p:nvSpPr>
          <p:cNvPr id="5" name="AutoShape 2" descr="Image result for container house images">
            <a:extLst>
              <a:ext uri="{FF2B5EF4-FFF2-40B4-BE49-F238E27FC236}">
                <a16:creationId xmlns:a16="http://schemas.microsoft.com/office/drawing/2014/main" id="{CF718D2A-D5A9-4F65-A525-51C233DCAD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D899242A-C525-4501-B72A-ADFE64AC0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0049" y="1626247"/>
            <a:ext cx="3316370" cy="2587497"/>
          </a:xfrm>
          <a:prstGeom prst="rect">
            <a:avLst/>
          </a:prstGeom>
        </p:spPr>
      </p:pic>
      <p:pic>
        <p:nvPicPr>
          <p:cNvPr id="8" name="Picture 7">
            <a:extLst>
              <a:ext uri="{FF2B5EF4-FFF2-40B4-BE49-F238E27FC236}">
                <a16:creationId xmlns:a16="http://schemas.microsoft.com/office/drawing/2014/main" id="{129E033B-8E92-4451-82BB-50A576474D1E}"/>
              </a:ext>
            </a:extLst>
          </p:cNvPr>
          <p:cNvPicPr>
            <a:picLocks noChangeAspect="1"/>
          </p:cNvPicPr>
          <p:nvPr/>
        </p:nvPicPr>
        <p:blipFill>
          <a:blip r:embed="rId3"/>
          <a:stretch>
            <a:fillRect/>
          </a:stretch>
        </p:blipFill>
        <p:spPr>
          <a:xfrm>
            <a:off x="8317282" y="4334760"/>
            <a:ext cx="3743193" cy="2174885"/>
          </a:xfrm>
          <a:prstGeom prst="rect">
            <a:avLst/>
          </a:prstGeom>
        </p:spPr>
      </p:pic>
      <p:sp>
        <p:nvSpPr>
          <p:cNvPr id="9" name="TextBox 8">
            <a:extLst>
              <a:ext uri="{FF2B5EF4-FFF2-40B4-BE49-F238E27FC236}">
                <a16:creationId xmlns:a16="http://schemas.microsoft.com/office/drawing/2014/main" id="{79624B2A-333E-4D6A-B22B-FCC2010D7A94}"/>
              </a:ext>
            </a:extLst>
          </p:cNvPr>
          <p:cNvSpPr txBox="1"/>
          <p:nvPr/>
        </p:nvSpPr>
        <p:spPr>
          <a:xfrm>
            <a:off x="11542733" y="5993705"/>
            <a:ext cx="457200" cy="461665"/>
          </a:xfrm>
          <a:prstGeom prst="rect">
            <a:avLst/>
          </a:prstGeom>
          <a:noFill/>
        </p:spPr>
        <p:txBody>
          <a:bodyPr wrap="square" rtlCol="0">
            <a:spAutoFit/>
          </a:bodyPr>
          <a:lstStyle/>
          <a:p>
            <a:r>
              <a:rPr lang="en-US" sz="2400" b="1">
                <a:solidFill>
                  <a:srgbClr val="142DAC"/>
                </a:solidFill>
              </a:rPr>
              <a:t>1</a:t>
            </a:r>
          </a:p>
        </p:txBody>
      </p:sp>
      <p:pic>
        <p:nvPicPr>
          <p:cNvPr id="13" name="Picture 12">
            <a:extLst>
              <a:ext uri="{FF2B5EF4-FFF2-40B4-BE49-F238E27FC236}">
                <a16:creationId xmlns:a16="http://schemas.microsoft.com/office/drawing/2014/main" id="{62228F41-A5BA-4C4E-86B6-9C67CA3534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58" y="4581542"/>
            <a:ext cx="2646414" cy="2090920"/>
          </a:xfrm>
          <a:prstGeom prst="rect">
            <a:avLst/>
          </a:prstGeom>
        </p:spPr>
      </p:pic>
      <p:pic>
        <p:nvPicPr>
          <p:cNvPr id="15" name="Picture 14">
            <a:extLst>
              <a:ext uri="{FF2B5EF4-FFF2-40B4-BE49-F238E27FC236}">
                <a16:creationId xmlns:a16="http://schemas.microsoft.com/office/drawing/2014/main" id="{653C03A8-E203-45C8-B4C3-851E9797EA8E}"/>
              </a:ext>
            </a:extLst>
          </p:cNvPr>
          <p:cNvPicPr>
            <a:picLocks noChangeAspect="1"/>
          </p:cNvPicPr>
          <p:nvPr/>
        </p:nvPicPr>
        <p:blipFill>
          <a:blip r:embed="rId3"/>
          <a:stretch>
            <a:fillRect/>
          </a:stretch>
        </p:blipFill>
        <p:spPr>
          <a:xfrm>
            <a:off x="3117775" y="4561185"/>
            <a:ext cx="3743193" cy="2174885"/>
          </a:xfrm>
          <a:prstGeom prst="rect">
            <a:avLst/>
          </a:prstGeom>
        </p:spPr>
      </p:pic>
      <p:sp>
        <p:nvSpPr>
          <p:cNvPr id="12" name="TextBox 11">
            <a:extLst>
              <a:ext uri="{FF2B5EF4-FFF2-40B4-BE49-F238E27FC236}">
                <a16:creationId xmlns:a16="http://schemas.microsoft.com/office/drawing/2014/main" id="{B9813C08-9115-4B43-B1BA-1BC8DC47091B}"/>
              </a:ext>
            </a:extLst>
          </p:cNvPr>
          <p:cNvSpPr txBox="1"/>
          <p:nvPr/>
        </p:nvSpPr>
        <p:spPr>
          <a:xfrm>
            <a:off x="6235281" y="6204025"/>
            <a:ext cx="513567" cy="400110"/>
          </a:xfrm>
          <a:prstGeom prst="rect">
            <a:avLst/>
          </a:prstGeom>
          <a:noFill/>
        </p:spPr>
        <p:txBody>
          <a:bodyPr wrap="square" rtlCol="0">
            <a:spAutoFit/>
          </a:bodyPr>
          <a:lstStyle/>
          <a:p>
            <a:r>
              <a:rPr lang="en-US" sz="2000" b="1">
                <a:solidFill>
                  <a:srgbClr val="142DAC"/>
                </a:solidFill>
              </a:rPr>
              <a:t>2</a:t>
            </a:r>
          </a:p>
        </p:txBody>
      </p:sp>
    </p:spTree>
    <p:extLst>
      <p:ext uri="{BB962C8B-B14F-4D97-AF65-F5344CB8AC3E}">
        <p14:creationId xmlns:p14="http://schemas.microsoft.com/office/powerpoint/2010/main" val="381819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arn(inVertical)">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inVertical)">
                                      <p:cBhvr>
                                        <p:cTn id="34" dur="500"/>
                                        <p:tgtEl>
                                          <p:spTgt spid="1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br>
              <a:rPr lang="en-US" sz="2600" b="1" dirty="0"/>
            </a:br>
            <a:r>
              <a:rPr lang="ne-NP" b="1" dirty="0"/>
              <a:t>प्रश्न ७ : तपाईको परिवारमा खाना पकाउन अक्सर (मुख्य रुपमा) कुन इन्धन प्रयोग गर्नुहुन्छ ?</a:t>
            </a:r>
            <a:br>
              <a:rPr lang="ne-NP" b="1" dirty="0"/>
            </a:br>
            <a:endParaRPr lang="en-US" sz="2600" dirty="0"/>
          </a:p>
        </p:txBody>
      </p:sp>
      <p:sp>
        <p:nvSpPr>
          <p:cNvPr id="3" name="Content Placeholder 2"/>
          <p:cNvSpPr>
            <a:spLocks noGrp="1"/>
          </p:cNvSpPr>
          <p:nvPr>
            <p:ph idx="1"/>
          </p:nvPr>
        </p:nvSpPr>
        <p:spPr>
          <a:xfrm>
            <a:off x="183735" y="1548466"/>
            <a:ext cx="8379983" cy="3423246"/>
          </a:xfrm>
        </p:spPr>
        <p:txBody>
          <a:bodyPr>
            <a:normAutofit fontScale="77500" lnSpcReduction="20000"/>
          </a:bodyPr>
          <a:lstStyle/>
          <a:p>
            <a:pPr>
              <a:buNone/>
            </a:pPr>
            <a:r>
              <a:rPr lang="ne-NP" sz="3600" b="1">
                <a:solidFill>
                  <a:srgbClr val="142DAC"/>
                </a:solidFill>
              </a:rPr>
              <a:t>बिजुली (कोड </a:t>
            </a:r>
            <a:r>
              <a:rPr lang="en-US" sz="3600" b="1">
                <a:solidFill>
                  <a:srgbClr val="142DAC"/>
                </a:solidFill>
              </a:rPr>
              <a:t>3</a:t>
            </a:r>
            <a:r>
              <a:rPr lang="ne-NP" sz="3600" b="1">
                <a:solidFill>
                  <a:srgbClr val="142DAC"/>
                </a:solidFill>
              </a:rPr>
              <a:t>)</a:t>
            </a:r>
          </a:p>
          <a:p>
            <a:r>
              <a:rPr lang="ne-NP" sz="3600"/>
              <a:t>खाना पकाउनको लागि धेरैजसो विद्युत शक्ति (विजुली)को प्रयोग गरी हिटर, इन्डक्सन चुलो वा अन्य माध्यमको प्रयोग गरेको भए संकेत कोठामा कोड घ लेख्नुपर्दछ ।</a:t>
            </a:r>
            <a:endParaRPr lang="en-US" sz="3600"/>
          </a:p>
          <a:p>
            <a:pPr>
              <a:buNone/>
            </a:pPr>
            <a:r>
              <a:rPr lang="ne-NP" sz="3600" b="1">
                <a:solidFill>
                  <a:srgbClr val="142DAC"/>
                </a:solidFill>
              </a:rPr>
              <a:t>गुइठा</a:t>
            </a:r>
            <a:r>
              <a:rPr lang="en-US" sz="3600" b="1">
                <a:solidFill>
                  <a:srgbClr val="142DAC"/>
                </a:solidFill>
              </a:rPr>
              <a:t>/</a:t>
            </a:r>
            <a:r>
              <a:rPr lang="ne-NP" sz="3600" b="1">
                <a:solidFill>
                  <a:srgbClr val="142DAC"/>
                </a:solidFill>
              </a:rPr>
              <a:t>गोरहा (कोड </a:t>
            </a:r>
            <a:r>
              <a:rPr lang="en-US" sz="3600" b="1">
                <a:solidFill>
                  <a:srgbClr val="142DAC"/>
                </a:solidFill>
              </a:rPr>
              <a:t>4</a:t>
            </a:r>
            <a:r>
              <a:rPr lang="ne-NP" sz="3600" b="1">
                <a:solidFill>
                  <a:srgbClr val="142DAC"/>
                </a:solidFill>
              </a:rPr>
              <a:t>)</a:t>
            </a:r>
          </a:p>
          <a:p>
            <a:r>
              <a:rPr lang="ne-NP" sz="3600"/>
              <a:t>खाना पकाउनको लागि धेरैजसो गाई, गोरू, भैँसीको गोबर संकलन गरी, सुकाई बनाएको गुइँठा अथवा गोबरमा सण्ठी, काठ</a:t>
            </a:r>
            <a:r>
              <a:rPr lang="en-US" sz="3600"/>
              <a:t>/</a:t>
            </a:r>
            <a:r>
              <a:rPr lang="ne-NP" sz="3600"/>
              <a:t>दाउरा, सोतर आदि मिसाएर बनाएको गोरहा (वा गोहरा) वा दुवै इन्धनको प्रयोग गरेको भए संकेत कोठामा कोड द्ध लेख्नुपर्दछ ।</a:t>
            </a:r>
          </a:p>
          <a:p>
            <a:endParaRPr lang="ne-NP" dirty="0">
              <a:solidFill>
                <a:srgbClr val="142DAC"/>
              </a:solidFill>
            </a:endParaRP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47</a:t>
            </a:fld>
            <a:endParaRPr lang="en-US"/>
          </a:p>
        </p:txBody>
      </p:sp>
      <p:sp>
        <p:nvSpPr>
          <p:cNvPr id="5" name="AutoShape 2" descr="Image result for container house images">
            <a:extLst>
              <a:ext uri="{FF2B5EF4-FFF2-40B4-BE49-F238E27FC236}">
                <a16:creationId xmlns:a16="http://schemas.microsoft.com/office/drawing/2014/main" id="{CF718D2A-D5A9-4F65-A525-51C233DCAD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129E033B-8E92-4451-82BB-50A576474D1E}"/>
              </a:ext>
            </a:extLst>
          </p:cNvPr>
          <p:cNvPicPr>
            <a:picLocks noChangeAspect="1"/>
          </p:cNvPicPr>
          <p:nvPr/>
        </p:nvPicPr>
        <p:blipFill>
          <a:blip r:embed="rId2"/>
          <a:stretch>
            <a:fillRect/>
          </a:stretch>
        </p:blipFill>
        <p:spPr>
          <a:xfrm>
            <a:off x="8256740" y="3134649"/>
            <a:ext cx="3743193" cy="2174885"/>
          </a:xfrm>
          <a:prstGeom prst="rect">
            <a:avLst/>
          </a:prstGeom>
        </p:spPr>
      </p:pic>
      <p:sp>
        <p:nvSpPr>
          <p:cNvPr id="9" name="TextBox 8">
            <a:extLst>
              <a:ext uri="{FF2B5EF4-FFF2-40B4-BE49-F238E27FC236}">
                <a16:creationId xmlns:a16="http://schemas.microsoft.com/office/drawing/2014/main" id="{79624B2A-333E-4D6A-B22B-FCC2010D7A94}"/>
              </a:ext>
            </a:extLst>
          </p:cNvPr>
          <p:cNvSpPr txBox="1"/>
          <p:nvPr/>
        </p:nvSpPr>
        <p:spPr>
          <a:xfrm>
            <a:off x="11542733" y="4828787"/>
            <a:ext cx="457200" cy="461665"/>
          </a:xfrm>
          <a:prstGeom prst="rect">
            <a:avLst/>
          </a:prstGeom>
          <a:noFill/>
        </p:spPr>
        <p:txBody>
          <a:bodyPr wrap="square" rtlCol="0">
            <a:spAutoFit/>
          </a:bodyPr>
          <a:lstStyle/>
          <a:p>
            <a:r>
              <a:rPr lang="en-US" sz="2400" b="1">
                <a:solidFill>
                  <a:srgbClr val="142DAC"/>
                </a:solidFill>
              </a:rPr>
              <a:t>3</a:t>
            </a:r>
          </a:p>
        </p:txBody>
      </p:sp>
      <p:pic>
        <p:nvPicPr>
          <p:cNvPr id="15" name="Picture 14">
            <a:extLst>
              <a:ext uri="{FF2B5EF4-FFF2-40B4-BE49-F238E27FC236}">
                <a16:creationId xmlns:a16="http://schemas.microsoft.com/office/drawing/2014/main" id="{653C03A8-E203-45C8-B4C3-851E9797EA8E}"/>
              </a:ext>
            </a:extLst>
          </p:cNvPr>
          <p:cNvPicPr>
            <a:picLocks noChangeAspect="1"/>
          </p:cNvPicPr>
          <p:nvPr/>
        </p:nvPicPr>
        <p:blipFill>
          <a:blip r:embed="rId2"/>
          <a:stretch>
            <a:fillRect/>
          </a:stretch>
        </p:blipFill>
        <p:spPr>
          <a:xfrm>
            <a:off x="5321187" y="4713449"/>
            <a:ext cx="3743193" cy="2174885"/>
          </a:xfrm>
          <a:prstGeom prst="rect">
            <a:avLst/>
          </a:prstGeom>
        </p:spPr>
      </p:pic>
      <p:sp>
        <p:nvSpPr>
          <p:cNvPr id="12" name="TextBox 11">
            <a:extLst>
              <a:ext uri="{FF2B5EF4-FFF2-40B4-BE49-F238E27FC236}">
                <a16:creationId xmlns:a16="http://schemas.microsoft.com/office/drawing/2014/main" id="{B9813C08-9115-4B43-B1BA-1BC8DC47091B}"/>
              </a:ext>
            </a:extLst>
          </p:cNvPr>
          <p:cNvSpPr txBox="1"/>
          <p:nvPr/>
        </p:nvSpPr>
        <p:spPr>
          <a:xfrm>
            <a:off x="8439857" y="6410704"/>
            <a:ext cx="513567" cy="400110"/>
          </a:xfrm>
          <a:prstGeom prst="rect">
            <a:avLst/>
          </a:prstGeom>
          <a:noFill/>
        </p:spPr>
        <p:txBody>
          <a:bodyPr wrap="square" rtlCol="0">
            <a:spAutoFit/>
          </a:bodyPr>
          <a:lstStyle/>
          <a:p>
            <a:r>
              <a:rPr lang="en-US" sz="2000" b="1">
                <a:solidFill>
                  <a:srgbClr val="142DAC"/>
                </a:solidFill>
              </a:rPr>
              <a:t>4</a:t>
            </a:r>
          </a:p>
        </p:txBody>
      </p:sp>
      <p:pic>
        <p:nvPicPr>
          <p:cNvPr id="17" name="Picture 16">
            <a:extLst>
              <a:ext uri="{FF2B5EF4-FFF2-40B4-BE49-F238E27FC236}">
                <a16:creationId xmlns:a16="http://schemas.microsoft.com/office/drawing/2014/main" id="{168F3379-BDF1-4B67-93FF-96EC0EEAE6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452" y="1619629"/>
            <a:ext cx="1545454" cy="1439816"/>
          </a:xfrm>
          <a:prstGeom prst="rect">
            <a:avLst/>
          </a:prstGeom>
        </p:spPr>
      </p:pic>
      <p:pic>
        <p:nvPicPr>
          <p:cNvPr id="18" name="Picture 17">
            <a:extLst>
              <a:ext uri="{FF2B5EF4-FFF2-40B4-BE49-F238E27FC236}">
                <a16:creationId xmlns:a16="http://schemas.microsoft.com/office/drawing/2014/main" id="{E0A9E124-E10E-4E70-A0A4-A0C7BFDFDB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4174" y="1730900"/>
            <a:ext cx="1780390" cy="1228698"/>
          </a:xfrm>
          <a:prstGeom prst="rect">
            <a:avLst/>
          </a:prstGeom>
        </p:spPr>
      </p:pic>
      <p:pic>
        <p:nvPicPr>
          <p:cNvPr id="1026" name="Picture 2" descr="cow dung cake को छविको परिणाम">
            <a:extLst>
              <a:ext uri="{FF2B5EF4-FFF2-40B4-BE49-F238E27FC236}">
                <a16:creationId xmlns:a16="http://schemas.microsoft.com/office/drawing/2014/main" id="{F4628344-626A-423B-AE2A-27B3A1CA67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63" y="4598140"/>
            <a:ext cx="2762250" cy="14389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w dung products को छविको परिणाम">
            <a:extLst>
              <a:ext uri="{FF2B5EF4-FFF2-40B4-BE49-F238E27FC236}">
                <a16:creationId xmlns:a16="http://schemas.microsoft.com/office/drawing/2014/main" id="{C157365D-F3BB-437C-A514-A19FF7D81D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1803" y="4549037"/>
            <a:ext cx="2552700" cy="1554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11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barn(inVertical)">
                                      <p:cBhvr>
                                        <p:cTn id="26" dur="500"/>
                                        <p:tgtEl>
                                          <p:spTgt spid="3">
                                            <p:txEl>
                                              <p:pRg st="2" end="2"/>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barn(inVertical)">
                                      <p:cBhvr>
                                        <p:cTn id="34" dur="500"/>
                                        <p:tgtEl>
                                          <p:spTgt spid="1026"/>
                                        </p:tgtEl>
                                      </p:cBhvr>
                                    </p:animEffect>
                                  </p:childTnLst>
                                </p:cTn>
                              </p:par>
                              <p:par>
                                <p:cTn id="35" presetID="16" presetClass="entr" presetSubtype="21" fill="hold" nodeType="withEffect">
                                  <p:stCondLst>
                                    <p:cond delay="0"/>
                                  </p:stCondLst>
                                  <p:childTnLst>
                                    <p:set>
                                      <p:cBhvr>
                                        <p:cTn id="36" dur="1" fill="hold">
                                          <p:stCondLst>
                                            <p:cond delay="0"/>
                                          </p:stCondLst>
                                        </p:cTn>
                                        <p:tgtEl>
                                          <p:spTgt spid="1028"/>
                                        </p:tgtEl>
                                        <p:attrNameLst>
                                          <p:attrName>style.visibility</p:attrName>
                                        </p:attrNameLst>
                                      </p:cBhvr>
                                      <p:to>
                                        <p:strVal val="visible"/>
                                      </p:to>
                                    </p:set>
                                    <p:animEffect transition="in" filter="barn(inVertical)">
                                      <p:cBhvr>
                                        <p:cTn id="37" dur="500"/>
                                        <p:tgtEl>
                                          <p:spTgt spid="1028"/>
                                        </p:tgtEl>
                                      </p:cBhvr>
                                    </p:animEffect>
                                  </p:childTnLst>
                                </p:cTn>
                              </p:par>
                              <p:par>
                                <p:cTn id="38" presetID="16" presetClass="entr" presetSubtype="21"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inVertical)">
                                      <p:cBhvr>
                                        <p:cTn id="40" dur="500"/>
                                        <p:tgtEl>
                                          <p:spTgt spid="15"/>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in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br>
              <a:rPr lang="en-US" b="1" dirty="0"/>
            </a:br>
            <a:r>
              <a:rPr lang="ne-NP" b="1" dirty="0"/>
              <a:t>प्रश्न ७ : तपाईको परिवारमा खाना पकाउन अक्सर (मुख्य रुपमा) कुन इन्धन प्रयोग गर्नुहुन्छ ?</a:t>
            </a:r>
            <a:br>
              <a:rPr lang="ne-NP" b="1" dirty="0"/>
            </a:br>
            <a:endParaRPr lang="en-US" dirty="0"/>
          </a:p>
        </p:txBody>
      </p:sp>
      <p:sp>
        <p:nvSpPr>
          <p:cNvPr id="3" name="Content Placeholder 2"/>
          <p:cNvSpPr>
            <a:spLocks noGrp="1"/>
          </p:cNvSpPr>
          <p:nvPr>
            <p:ph idx="1"/>
          </p:nvPr>
        </p:nvSpPr>
        <p:spPr>
          <a:xfrm>
            <a:off x="413359" y="1585640"/>
            <a:ext cx="8348597" cy="5164719"/>
          </a:xfrm>
        </p:spPr>
        <p:txBody>
          <a:bodyPr>
            <a:normAutofit fontScale="92500" lnSpcReduction="10000"/>
          </a:bodyPr>
          <a:lstStyle/>
          <a:p>
            <a:pPr>
              <a:buNone/>
            </a:pPr>
            <a:r>
              <a:rPr lang="ne-NP" sz="3900" b="1">
                <a:solidFill>
                  <a:srgbClr val="142DAC"/>
                </a:solidFill>
              </a:rPr>
              <a:t>बायोग्याँस (कोड </a:t>
            </a:r>
            <a:r>
              <a:rPr lang="en-US" sz="3900" b="1">
                <a:solidFill>
                  <a:srgbClr val="142DAC"/>
                </a:solidFill>
              </a:rPr>
              <a:t>5</a:t>
            </a:r>
            <a:r>
              <a:rPr lang="ne-NP" sz="3900" b="1">
                <a:solidFill>
                  <a:srgbClr val="142DAC"/>
                </a:solidFill>
              </a:rPr>
              <a:t>)</a:t>
            </a:r>
          </a:p>
          <a:p>
            <a:pPr>
              <a:buNone/>
            </a:pPr>
            <a:r>
              <a:rPr lang="ne-NP" sz="3500"/>
              <a:t>खाना पकाउनको लागि धेरैजसो गोबर तथा अन्य बस्तुहरूबाट ग्याँस उत्पादन गरी प्रयोग गरेको भए संकेत कोठामा कोड छ लेख्नुपर्दछ ।</a:t>
            </a:r>
          </a:p>
          <a:p>
            <a:pPr>
              <a:buNone/>
            </a:pPr>
            <a:r>
              <a:rPr lang="ne-NP" sz="3900" b="1">
                <a:solidFill>
                  <a:srgbClr val="142DAC"/>
                </a:solidFill>
              </a:rPr>
              <a:t>मट्टीतेल </a:t>
            </a:r>
            <a:r>
              <a:rPr lang="ne-NP" sz="3900" b="1" dirty="0">
                <a:solidFill>
                  <a:srgbClr val="142DAC"/>
                </a:solidFill>
              </a:rPr>
              <a:t>(कोड </a:t>
            </a:r>
            <a:r>
              <a:rPr lang="en-US" sz="3900" b="1" dirty="0">
                <a:solidFill>
                  <a:srgbClr val="142DAC"/>
                </a:solidFill>
              </a:rPr>
              <a:t>6</a:t>
            </a:r>
            <a:r>
              <a:rPr lang="ne-NP" sz="3900" b="1" dirty="0">
                <a:solidFill>
                  <a:srgbClr val="142DAC"/>
                </a:solidFill>
              </a:rPr>
              <a:t>)</a:t>
            </a:r>
          </a:p>
          <a:p>
            <a:r>
              <a:rPr lang="ne-NP" sz="3500" dirty="0"/>
              <a:t>खाना पकाउनको लागि धेरैजसो चुल्हो(स्टोभ)मा मट्टीतेल प्रयोग गरेको भए संकेत कोठामा </a:t>
            </a:r>
            <a:r>
              <a:rPr lang="en-US" sz="3500" dirty="0"/>
              <a:t>6</a:t>
            </a:r>
            <a:r>
              <a:rPr lang="ne-NP" sz="3500" dirty="0"/>
              <a:t> कोड लेख्नुपर्दछ ।</a:t>
            </a:r>
          </a:p>
          <a:p>
            <a:pPr>
              <a:buNone/>
            </a:pPr>
            <a:r>
              <a:rPr lang="ne-NP" sz="3900" b="1" dirty="0">
                <a:solidFill>
                  <a:srgbClr val="142DAC"/>
                </a:solidFill>
              </a:rPr>
              <a:t>अन्य (कोड </a:t>
            </a:r>
            <a:r>
              <a:rPr lang="en-US" sz="3900" b="1" dirty="0">
                <a:solidFill>
                  <a:srgbClr val="142DAC"/>
                </a:solidFill>
              </a:rPr>
              <a:t>7</a:t>
            </a:r>
            <a:r>
              <a:rPr lang="ne-NP" sz="3900" b="1" dirty="0">
                <a:solidFill>
                  <a:srgbClr val="142DAC"/>
                </a:solidFill>
              </a:rPr>
              <a:t>)</a:t>
            </a:r>
            <a:r>
              <a:rPr lang="ne-NP" sz="3900" b="1" dirty="0"/>
              <a:t> </a:t>
            </a:r>
          </a:p>
          <a:p>
            <a:r>
              <a:rPr lang="ne-NP" sz="3500" dirty="0"/>
              <a:t>परिवारमा खाना पकाउन धेरैजसो माथि उल्लेख भएका इन्धनहरुबाहेक जस्तै – सोलार, भुस, खर, पराल, छ्वाली, मकैको ढोड, पातपतिंगर, स्याउला आदि  इन्धनको रुपमा प्रयोग गर्ने गरेको भए संकेत कोठामा </a:t>
            </a:r>
            <a:r>
              <a:rPr lang="en-US" sz="3500" dirty="0"/>
              <a:t>7 </a:t>
            </a:r>
            <a:r>
              <a:rPr lang="ne-NP" sz="3500" dirty="0"/>
              <a:t>कोड लेख्नुपर्दछ ।</a:t>
            </a:r>
          </a:p>
          <a:p>
            <a:endParaRPr lang="ne-NP" dirty="0"/>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48</a:t>
            </a:fld>
            <a:endParaRPr lang="en-US"/>
          </a:p>
        </p:txBody>
      </p:sp>
      <p:pic>
        <p:nvPicPr>
          <p:cNvPr id="5" name="Picture 4">
            <a:extLst>
              <a:ext uri="{FF2B5EF4-FFF2-40B4-BE49-F238E27FC236}">
                <a16:creationId xmlns:a16="http://schemas.microsoft.com/office/drawing/2014/main" id="{76C5CDE0-4F19-40F4-B444-25ECADE33D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4577" y="3288083"/>
            <a:ext cx="2033399" cy="1671127"/>
          </a:xfrm>
          <a:prstGeom prst="rect">
            <a:avLst/>
          </a:prstGeom>
        </p:spPr>
      </p:pic>
      <p:pic>
        <p:nvPicPr>
          <p:cNvPr id="6" name="Picture 5">
            <a:extLst>
              <a:ext uri="{FF2B5EF4-FFF2-40B4-BE49-F238E27FC236}">
                <a16:creationId xmlns:a16="http://schemas.microsoft.com/office/drawing/2014/main" id="{732CAB12-17CD-4F16-93CE-2A88233CBD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1639" y="1708608"/>
            <a:ext cx="2124912" cy="1579475"/>
          </a:xfrm>
          <a:prstGeom prst="rect">
            <a:avLst/>
          </a:prstGeom>
        </p:spPr>
      </p:pic>
      <p:pic>
        <p:nvPicPr>
          <p:cNvPr id="7" name="Picture 6">
            <a:extLst>
              <a:ext uri="{FF2B5EF4-FFF2-40B4-BE49-F238E27FC236}">
                <a16:creationId xmlns:a16="http://schemas.microsoft.com/office/drawing/2014/main" id="{797DE752-0C5B-473E-ADFE-42406B122C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63840" y="1708608"/>
            <a:ext cx="1728160" cy="1550006"/>
          </a:xfrm>
          <a:prstGeom prst="rect">
            <a:avLst/>
          </a:prstGeom>
        </p:spPr>
      </p:pic>
      <p:pic>
        <p:nvPicPr>
          <p:cNvPr id="10" name="Picture 9">
            <a:extLst>
              <a:ext uri="{FF2B5EF4-FFF2-40B4-BE49-F238E27FC236}">
                <a16:creationId xmlns:a16="http://schemas.microsoft.com/office/drawing/2014/main" id="{2E7F5BA0-1FBD-4ECA-91AC-4C8F984FCB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2625" y="4988679"/>
            <a:ext cx="2235295" cy="1903194"/>
          </a:xfrm>
          <a:prstGeom prst="rect">
            <a:avLst/>
          </a:prstGeom>
        </p:spPr>
      </p:pic>
    </p:spTree>
    <p:extLst>
      <p:ext uri="{BB962C8B-B14F-4D97-AF65-F5344CB8AC3E}">
        <p14:creationId xmlns:p14="http://schemas.microsoft.com/office/powerpoint/2010/main" val="193957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arn(inVertical)">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barn(inVertical)">
                                      <p:cBhvr>
                                        <p:cTn id="36" dur="500"/>
                                        <p:tgtEl>
                                          <p:spTgt spid="3">
                                            <p:txEl>
                                              <p:pRg st="4" end="4"/>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barn(inVertical)">
                                      <p:cBhvr>
                                        <p:cTn id="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616072"/>
          </a:xfrm>
        </p:spPr>
        <p:txBody>
          <a:bodyPr>
            <a:noAutofit/>
          </a:bodyPr>
          <a:lstStyle/>
          <a:p>
            <a:pPr algn="ctr"/>
            <a:br>
              <a:rPr lang="ne-NP" sz="2600" dirty="0"/>
            </a:br>
            <a:r>
              <a:rPr lang="ne-NP" sz="3600" b="1" dirty="0"/>
              <a:t>प्रश्न ८ : तपाईंको परिवारमा बत्ती बाल्न अक्सर (मुख्य रुपमा) के प्रयोग गर्नुहुन्छ ? </a:t>
            </a:r>
            <a:br>
              <a:rPr lang="ne-NP" sz="3600" b="1" dirty="0"/>
            </a:br>
            <a:endParaRPr lang="en-US" sz="2800" b="1" dirty="0"/>
          </a:p>
        </p:txBody>
      </p:sp>
      <p:sp>
        <p:nvSpPr>
          <p:cNvPr id="3" name="Content Placeholder 2"/>
          <p:cNvSpPr>
            <a:spLocks noGrp="1"/>
          </p:cNvSpPr>
          <p:nvPr>
            <p:ph idx="1"/>
          </p:nvPr>
        </p:nvSpPr>
        <p:spPr>
          <a:xfrm>
            <a:off x="649358" y="1934817"/>
            <a:ext cx="6496741" cy="3676843"/>
          </a:xfrm>
        </p:spPr>
        <p:txBody>
          <a:bodyPr/>
          <a:lstStyle/>
          <a:p>
            <a:r>
              <a:rPr lang="ne-NP" sz="3600" dirty="0"/>
              <a:t>परिवारले बत्ति बाल्नको लागि विभिन्न प्रकारका इन्धनहरु प्रयोग गर्ने गरेको हुनसक्दछ । </a:t>
            </a:r>
          </a:p>
          <a:p>
            <a:r>
              <a:rPr lang="ne-NP" sz="3600" dirty="0"/>
              <a:t>बत्ति बाल्न मुख्यरुपमा प्रयोग गरेको इन्धनको कोड लेख्नुपर्दछ । </a:t>
            </a:r>
          </a:p>
          <a:p>
            <a:r>
              <a:rPr lang="ne-NP" sz="3600" dirty="0"/>
              <a:t>बत्ति बाल्न धेरैजसो प्रयोग गर्ने इन्धनहरुको विवरण तल दिइएको छ ।</a:t>
            </a:r>
          </a:p>
          <a:p>
            <a:pPr>
              <a:buNone/>
            </a:pPr>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49</a:t>
            </a:fld>
            <a:endParaRPr lang="en-US"/>
          </a:p>
        </p:txBody>
      </p:sp>
      <p:pic>
        <p:nvPicPr>
          <p:cNvPr id="5" name="Picture 4">
            <a:extLst>
              <a:ext uri="{FF2B5EF4-FFF2-40B4-BE49-F238E27FC236}">
                <a16:creationId xmlns:a16="http://schemas.microsoft.com/office/drawing/2014/main" id="{10322A3C-9624-41A3-82F6-5E58C3F532A4}"/>
              </a:ext>
            </a:extLst>
          </p:cNvPr>
          <p:cNvPicPr>
            <a:picLocks noChangeAspect="1"/>
          </p:cNvPicPr>
          <p:nvPr/>
        </p:nvPicPr>
        <p:blipFill>
          <a:blip r:embed="rId2"/>
          <a:stretch>
            <a:fillRect/>
          </a:stretch>
        </p:blipFill>
        <p:spPr>
          <a:xfrm>
            <a:off x="7070942" y="1871586"/>
            <a:ext cx="4965411" cy="3726705"/>
          </a:xfrm>
          <a:prstGeom prst="rect">
            <a:avLst/>
          </a:prstGeom>
        </p:spPr>
      </p:pic>
    </p:spTree>
    <p:extLst>
      <p:ext uri="{BB962C8B-B14F-4D97-AF65-F5344CB8AC3E}">
        <p14:creationId xmlns:p14="http://schemas.microsoft.com/office/powerpoint/2010/main" val="21503510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708610"/>
          </a:xfrm>
        </p:spPr>
        <p:txBody>
          <a:bodyPr>
            <a:normAutofit fontScale="90000"/>
          </a:bodyPr>
          <a:lstStyle/>
          <a:p>
            <a:pPr algn="ctr"/>
            <a:br>
              <a:rPr lang="en-US" sz="2600" b="1" dirty="0"/>
            </a:br>
            <a:r>
              <a:rPr lang="ne-NP" sz="4000" b="1" dirty="0"/>
              <a:t>प्रश्न ८ : तपाईंको परिवारमा बत्ती बाल्न अक्सर (मुख्य रुपमा) के प्रयोग गर्नुहुन्छ ? </a:t>
            </a:r>
            <a:br>
              <a:rPr lang="ne-NP" sz="3600" b="1" dirty="0"/>
            </a:br>
            <a:endParaRPr lang="en-US" sz="3600" b="1" dirty="0"/>
          </a:p>
        </p:txBody>
      </p:sp>
      <p:sp>
        <p:nvSpPr>
          <p:cNvPr id="3" name="Content Placeholder 2"/>
          <p:cNvSpPr>
            <a:spLocks noGrp="1"/>
          </p:cNvSpPr>
          <p:nvPr>
            <p:ph idx="1"/>
          </p:nvPr>
        </p:nvSpPr>
        <p:spPr>
          <a:xfrm>
            <a:off x="278296" y="1828800"/>
            <a:ext cx="11075504" cy="4921559"/>
          </a:xfrm>
        </p:spPr>
        <p:txBody>
          <a:bodyPr>
            <a:normAutofit fontScale="47500" lnSpcReduction="20000"/>
          </a:bodyPr>
          <a:lstStyle/>
          <a:p>
            <a:pPr>
              <a:buNone/>
            </a:pPr>
            <a:endParaRPr lang="ne-NP" sz="8000" b="1" dirty="0"/>
          </a:p>
          <a:p>
            <a:pPr>
              <a:buNone/>
            </a:pPr>
            <a:r>
              <a:rPr lang="ne-NP" sz="7600" b="1" dirty="0"/>
              <a:t>बिजुली (कोड </a:t>
            </a:r>
            <a:r>
              <a:rPr lang="en-US" sz="7600" b="1" dirty="0"/>
              <a:t>1</a:t>
            </a:r>
            <a:r>
              <a:rPr lang="ne-NP" sz="7600" b="1" dirty="0"/>
              <a:t>)</a:t>
            </a:r>
          </a:p>
          <a:p>
            <a:r>
              <a:rPr lang="ne-NP" sz="7600" dirty="0"/>
              <a:t>घरपरिवारले अक्सर घरमा बत्ती बाल्नको लागि विद्युत लाइनको अर्थात बिजुली प्रयोग गरेको भए</a:t>
            </a:r>
            <a:r>
              <a:rPr lang="en-US" sz="7600" dirty="0"/>
              <a:t> </a:t>
            </a:r>
            <a:r>
              <a:rPr lang="ne-NP" sz="7600" dirty="0"/>
              <a:t>संकेत कोठामा </a:t>
            </a:r>
            <a:r>
              <a:rPr lang="en-US" sz="7600" dirty="0"/>
              <a:t>1</a:t>
            </a:r>
            <a:r>
              <a:rPr lang="ne-NP" sz="7600" dirty="0"/>
              <a:t> कोड लेख्नुपर्दछ । </a:t>
            </a:r>
          </a:p>
          <a:p>
            <a:r>
              <a:rPr lang="ne-NP" sz="7600" dirty="0"/>
              <a:t>यदि कुनै घरपरिवारमा अक्सर जेनेरेटर, इन्भर्टर आदि प्रयोग गरी त्यसबाट उत्पादित बिजुलीबाट बत्ती बाल्ने गरेको छ भने पनि बत्ती बाल्ने मुख्य स्रोत बिजुली नै जनाउनु पर्दछ । </a:t>
            </a:r>
            <a:endParaRPr lang="ne-NP" sz="8000" dirty="0"/>
          </a:p>
          <a:p>
            <a:pPr>
              <a:buNone/>
            </a:pPr>
            <a:endParaRPr lang="ne-NP" sz="7600" b="1" dirty="0"/>
          </a:p>
          <a:p>
            <a:pPr>
              <a:buNone/>
            </a:pPr>
            <a:r>
              <a:rPr lang="ne-NP" sz="7600" b="1" dirty="0"/>
              <a:t>सोलार/सौर्यउर्जा (कोड </a:t>
            </a:r>
            <a:r>
              <a:rPr lang="en-US" sz="7600" b="1" dirty="0"/>
              <a:t>2</a:t>
            </a:r>
            <a:r>
              <a:rPr lang="ne-NP" sz="7600" b="1" dirty="0"/>
              <a:t>) </a:t>
            </a:r>
          </a:p>
          <a:p>
            <a:r>
              <a:rPr lang="ne-NP" sz="7600" dirty="0"/>
              <a:t>घरपरिवारले सोलार(सौर्यउर्जा) प्यानल प्रयोग गरी धेरैजसो बत्ती बाल्ने गरेको भए संकेत कोठामा </a:t>
            </a:r>
            <a:r>
              <a:rPr lang="en-US" sz="7600" dirty="0"/>
              <a:t>2</a:t>
            </a:r>
            <a:r>
              <a:rPr lang="ne-NP" sz="7600" dirty="0"/>
              <a:t> कोड लेख्नुपर्दछ । </a:t>
            </a:r>
          </a:p>
          <a:p>
            <a:pPr marL="0" indent="0">
              <a:buNone/>
            </a:pPr>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50</a:t>
            </a:fld>
            <a:endParaRPr lang="en-US"/>
          </a:p>
        </p:txBody>
      </p:sp>
    </p:spTree>
    <p:extLst>
      <p:ext uri="{BB962C8B-B14F-4D97-AF65-F5344CB8AC3E}">
        <p14:creationId xmlns:p14="http://schemas.microsoft.com/office/powerpoint/2010/main" val="4016454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761618"/>
          </a:xfrm>
        </p:spPr>
        <p:txBody>
          <a:bodyPr>
            <a:normAutofit fontScale="90000"/>
          </a:bodyPr>
          <a:lstStyle/>
          <a:p>
            <a:pPr algn="ctr"/>
            <a:br>
              <a:rPr lang="en-US" sz="2600" b="1" dirty="0"/>
            </a:br>
            <a:r>
              <a:rPr lang="ne-NP" sz="4000" b="1" dirty="0"/>
              <a:t>प्रश्न ८ : तपाईंको परिवारमा बत्ती बाल्न अक्सर (मुख्य रुपमा) के प्रयोग गर्नुहुन्छ ? </a:t>
            </a:r>
            <a:br>
              <a:rPr lang="ne-NP" sz="4000" b="1" dirty="0"/>
            </a:br>
            <a:endParaRPr lang="en-US" sz="4000" b="1" dirty="0"/>
          </a:p>
        </p:txBody>
      </p:sp>
      <p:sp>
        <p:nvSpPr>
          <p:cNvPr id="3" name="Content Placeholder 2"/>
          <p:cNvSpPr>
            <a:spLocks noGrp="1"/>
          </p:cNvSpPr>
          <p:nvPr>
            <p:ph idx="1"/>
          </p:nvPr>
        </p:nvSpPr>
        <p:spPr>
          <a:xfrm>
            <a:off x="229906" y="1585640"/>
            <a:ext cx="11123894" cy="5164719"/>
          </a:xfrm>
        </p:spPr>
        <p:txBody>
          <a:bodyPr>
            <a:normAutofit fontScale="40000" lnSpcReduction="20000"/>
          </a:bodyPr>
          <a:lstStyle/>
          <a:p>
            <a:pPr>
              <a:buNone/>
            </a:pPr>
            <a:endParaRPr lang="ne-NP" sz="8000" dirty="0">
              <a:solidFill>
                <a:srgbClr val="142DAC"/>
              </a:solidFill>
            </a:endParaRPr>
          </a:p>
          <a:p>
            <a:pPr>
              <a:buNone/>
            </a:pPr>
            <a:r>
              <a:rPr lang="ne-NP" sz="9000" b="1" dirty="0"/>
              <a:t>मट्टीतेल (कोड </a:t>
            </a:r>
            <a:r>
              <a:rPr lang="en-US" sz="9000" b="1" dirty="0"/>
              <a:t>3</a:t>
            </a:r>
            <a:r>
              <a:rPr lang="ne-NP" sz="9000" b="1" dirty="0"/>
              <a:t>)</a:t>
            </a:r>
          </a:p>
          <a:p>
            <a:r>
              <a:rPr lang="ne-NP" sz="8000" dirty="0"/>
              <a:t>परिवारले धेरैजसो लालटिन, लम्फा, टुकी–बत्ती आदिमा मट्टीतेल प्रयोग गरी बत्ति बाल्ने गरेको भए संकेत कोठामा </a:t>
            </a:r>
            <a:r>
              <a:rPr lang="en-US" sz="8000" dirty="0"/>
              <a:t>3</a:t>
            </a:r>
            <a:r>
              <a:rPr lang="ne-NP" sz="8000" dirty="0"/>
              <a:t> कोड लेख्नुपर्छ ।</a:t>
            </a:r>
          </a:p>
          <a:p>
            <a:pPr>
              <a:buNone/>
            </a:pPr>
            <a:r>
              <a:rPr lang="ne-NP" sz="9000" b="1" dirty="0"/>
              <a:t>बायोग्याँस (कोड </a:t>
            </a:r>
            <a:r>
              <a:rPr lang="en-US" sz="9000" b="1" dirty="0"/>
              <a:t>4</a:t>
            </a:r>
            <a:r>
              <a:rPr lang="ne-NP" sz="9000" b="1" dirty="0"/>
              <a:t>)</a:t>
            </a:r>
          </a:p>
          <a:p>
            <a:r>
              <a:rPr lang="ne-NP" sz="8000" dirty="0"/>
              <a:t>परिवारले गोबर, मलमुत्र वा अन्य बस्तुबाट उत्पादन भएको ग्याँसबाट धेरैजसो बत्ती बाल्ने गरेको भए संकेत कोठामा </a:t>
            </a:r>
            <a:r>
              <a:rPr lang="en-US" sz="8000" dirty="0"/>
              <a:t>4</a:t>
            </a:r>
            <a:r>
              <a:rPr lang="ne-NP" sz="8000" dirty="0"/>
              <a:t> कोड लेख्नुपर्दछ । </a:t>
            </a:r>
          </a:p>
          <a:p>
            <a:pPr>
              <a:buNone/>
            </a:pPr>
            <a:r>
              <a:rPr lang="ne-NP" sz="9000" b="1" dirty="0"/>
              <a:t>अन्य (कोड </a:t>
            </a:r>
            <a:r>
              <a:rPr lang="en-US" sz="9000" b="1" dirty="0"/>
              <a:t>5</a:t>
            </a:r>
            <a:r>
              <a:rPr lang="ne-NP" sz="9000" b="1" dirty="0"/>
              <a:t>) </a:t>
            </a:r>
          </a:p>
          <a:p>
            <a:r>
              <a:rPr lang="ne-NP" sz="8000" dirty="0"/>
              <a:t>परिवारले माथि उल्लेख गरेको बत्तीको स्रोत बाहेक अक्सर गरेर अरू कुनै व्यवस्था जस्तै – दाउरा/दियालो, एल.पी. ग्याँसको पेट्रोम्याक्स, मैन, टुकीमारा (ब्याट्री) आदि भए संकेत कोठामा </a:t>
            </a:r>
            <a:r>
              <a:rPr lang="en-US" sz="8000" dirty="0"/>
              <a:t>5</a:t>
            </a:r>
            <a:r>
              <a:rPr lang="ne-NP" sz="8000" dirty="0"/>
              <a:t> कोड लेख्नुपर्दछ ।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51</a:t>
            </a:fld>
            <a:endParaRPr lang="en-US"/>
          </a:p>
        </p:txBody>
      </p:sp>
    </p:spTree>
    <p:extLst>
      <p:ext uri="{BB962C8B-B14F-4D97-AF65-F5344CB8AC3E}">
        <p14:creationId xmlns:p14="http://schemas.microsoft.com/office/powerpoint/2010/main" val="38392418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sz="2600" b="1" dirty="0"/>
            </a:br>
            <a:r>
              <a:rPr lang="ne-NP" sz="4000" b="1" dirty="0"/>
              <a:t>प्रश्न ८ : तपाईंको परिवारमा बत्ती बाल्न अक्सर (मुख्य रुपमा) के प्रयोग गर्नुहुन्छ </a:t>
            </a:r>
            <a:r>
              <a:rPr lang="ne-NP" sz="3600" b="1" dirty="0"/>
              <a:t>? </a:t>
            </a:r>
            <a:br>
              <a:rPr lang="ne-NP" sz="3600" b="1" dirty="0"/>
            </a:br>
            <a:endParaRPr lang="en-US" sz="3600" b="1" dirty="0"/>
          </a:p>
        </p:txBody>
      </p:sp>
      <p:sp>
        <p:nvSpPr>
          <p:cNvPr id="3" name="Content Placeholder 2"/>
          <p:cNvSpPr>
            <a:spLocks noGrp="1"/>
          </p:cNvSpPr>
          <p:nvPr>
            <p:ph idx="1"/>
          </p:nvPr>
        </p:nvSpPr>
        <p:spPr>
          <a:xfrm>
            <a:off x="265043" y="1555850"/>
            <a:ext cx="8421757" cy="5194510"/>
          </a:xfrm>
        </p:spPr>
        <p:txBody>
          <a:bodyPr>
            <a:normAutofit/>
          </a:bodyPr>
          <a:lstStyle/>
          <a:p>
            <a:pPr>
              <a:buNone/>
            </a:pPr>
            <a:r>
              <a:rPr lang="ne-NP" sz="4200" b="1">
                <a:solidFill>
                  <a:srgbClr val="142DAC"/>
                </a:solidFill>
              </a:rPr>
              <a:t>बिजुली </a:t>
            </a:r>
            <a:r>
              <a:rPr lang="ne-NP" sz="4200" b="1" dirty="0">
                <a:solidFill>
                  <a:srgbClr val="142DAC"/>
                </a:solidFill>
              </a:rPr>
              <a:t>(कोड </a:t>
            </a:r>
            <a:r>
              <a:rPr lang="en-US" sz="4200" b="1" dirty="0">
                <a:solidFill>
                  <a:srgbClr val="142DAC"/>
                </a:solidFill>
              </a:rPr>
              <a:t>1</a:t>
            </a:r>
            <a:r>
              <a:rPr lang="ne-NP" sz="4200" b="1" dirty="0">
                <a:solidFill>
                  <a:srgbClr val="142DAC"/>
                </a:solidFill>
              </a:rPr>
              <a:t>)</a:t>
            </a:r>
          </a:p>
          <a:p>
            <a:r>
              <a:rPr lang="ne-NP" sz="3500" dirty="0"/>
              <a:t>घरपरिवारले अक्सर घरमा बत्ती बाल्नको लागि विद्युत लाइनको अर्थात बिजुली प्रयोग गरेको </a:t>
            </a:r>
            <a:r>
              <a:rPr lang="ne-NP" sz="3500"/>
              <a:t>भए</a:t>
            </a:r>
            <a:r>
              <a:rPr lang="en-US" sz="3500"/>
              <a:t> </a:t>
            </a:r>
            <a:r>
              <a:rPr lang="ne-NP" sz="3500" dirty="0"/>
              <a:t>संकेत </a:t>
            </a:r>
            <a:r>
              <a:rPr lang="ne-NP" sz="3500"/>
              <a:t>कोठामा </a:t>
            </a:r>
            <a:r>
              <a:rPr lang="en-US" sz="3500"/>
              <a:t>1</a:t>
            </a:r>
            <a:r>
              <a:rPr lang="ne-NP" sz="3500"/>
              <a:t> </a:t>
            </a:r>
            <a:r>
              <a:rPr lang="ne-NP" sz="3500" dirty="0"/>
              <a:t>कोड लेख्नुपर्दछ । </a:t>
            </a:r>
          </a:p>
          <a:p>
            <a:r>
              <a:rPr lang="ne-NP" sz="3500" dirty="0"/>
              <a:t>यदि कुनै घरपरिवारमा अक्सर जेनेरेटर, इन्भर्टर आदि प्रयोग गरी त्यसबाट उत्पादित बिजुलीबाट बत्ती बाल्ने गरेको छ भने पनि बत्ती बाल्ने मुख्य स्रोत बिजुली नै जनाउनु </a:t>
            </a:r>
            <a:r>
              <a:rPr lang="ne-NP" sz="3500"/>
              <a:t>पर्दछ </a:t>
            </a:r>
            <a:r>
              <a:rPr lang="ne-NP" sz="3500" dirty="0"/>
              <a:t>। </a:t>
            </a:r>
          </a:p>
          <a:p>
            <a:pPr>
              <a:buNone/>
            </a:pPr>
            <a:r>
              <a:rPr lang="ne-NP" sz="3900" b="1">
                <a:solidFill>
                  <a:srgbClr val="142DAC"/>
                </a:solidFill>
              </a:rPr>
              <a:t>सोलार</a:t>
            </a:r>
            <a:r>
              <a:rPr lang="ne-NP" sz="3900" b="1" dirty="0">
                <a:solidFill>
                  <a:srgbClr val="142DAC"/>
                </a:solidFill>
              </a:rPr>
              <a:t>/सौर्यउर्जा (कोड </a:t>
            </a:r>
            <a:r>
              <a:rPr lang="en-US" sz="3900" b="1" dirty="0">
                <a:solidFill>
                  <a:srgbClr val="142DAC"/>
                </a:solidFill>
              </a:rPr>
              <a:t>2</a:t>
            </a:r>
            <a:r>
              <a:rPr lang="ne-NP" sz="3900" b="1" dirty="0">
                <a:solidFill>
                  <a:srgbClr val="142DAC"/>
                </a:solidFill>
              </a:rPr>
              <a:t>) </a:t>
            </a:r>
          </a:p>
          <a:p>
            <a:r>
              <a:rPr lang="ne-NP" sz="3500" dirty="0"/>
              <a:t>घरपरिवारले सोलार(सौर्यउर्जा) प्यानल प्रयोग गरी धेरैजसो बत्ती बाल्ने गरेको भए संकेत कोठामा </a:t>
            </a:r>
            <a:r>
              <a:rPr lang="en-US" sz="3500" dirty="0"/>
              <a:t>2</a:t>
            </a:r>
            <a:r>
              <a:rPr lang="ne-NP" sz="3500" dirty="0"/>
              <a:t> कोड लेख्नुपर्दछ ।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52</a:t>
            </a:fld>
            <a:endParaRPr lang="en-US"/>
          </a:p>
        </p:txBody>
      </p:sp>
      <p:pic>
        <p:nvPicPr>
          <p:cNvPr id="5" name="Picture 4">
            <a:extLst>
              <a:ext uri="{FF2B5EF4-FFF2-40B4-BE49-F238E27FC236}">
                <a16:creationId xmlns:a16="http://schemas.microsoft.com/office/drawing/2014/main" id="{B11BA4FD-FD09-4C69-837E-628083D4A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2482" y="1558707"/>
            <a:ext cx="731913" cy="859707"/>
          </a:xfrm>
          <a:prstGeom prst="rect">
            <a:avLst/>
          </a:prstGeom>
        </p:spPr>
      </p:pic>
      <p:pic>
        <p:nvPicPr>
          <p:cNvPr id="6" name="Picture 5">
            <a:extLst>
              <a:ext uri="{FF2B5EF4-FFF2-40B4-BE49-F238E27FC236}">
                <a16:creationId xmlns:a16="http://schemas.microsoft.com/office/drawing/2014/main" id="{EFDA8C0C-4598-42D8-AFC4-FFB477AE36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4983" y="2418415"/>
            <a:ext cx="2567997" cy="2311197"/>
          </a:xfrm>
          <a:prstGeom prst="rect">
            <a:avLst/>
          </a:prstGeom>
        </p:spPr>
      </p:pic>
      <p:pic>
        <p:nvPicPr>
          <p:cNvPr id="7" name="Picture 6">
            <a:extLst>
              <a:ext uri="{FF2B5EF4-FFF2-40B4-BE49-F238E27FC236}">
                <a16:creationId xmlns:a16="http://schemas.microsoft.com/office/drawing/2014/main" id="{DF1D8DCC-A8CB-49E0-B41A-8FDFABA8EC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8393" y="4887328"/>
            <a:ext cx="1866900" cy="1409700"/>
          </a:xfrm>
          <a:prstGeom prst="rect">
            <a:avLst/>
          </a:prstGeom>
        </p:spPr>
      </p:pic>
      <p:pic>
        <p:nvPicPr>
          <p:cNvPr id="8" name="Picture 7">
            <a:extLst>
              <a:ext uri="{FF2B5EF4-FFF2-40B4-BE49-F238E27FC236}">
                <a16:creationId xmlns:a16="http://schemas.microsoft.com/office/drawing/2014/main" id="{9373867F-58A7-498F-8229-C283C84BF6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48501" y="4691367"/>
            <a:ext cx="1971376" cy="2058993"/>
          </a:xfrm>
          <a:prstGeom prst="rect">
            <a:avLst/>
          </a:prstGeom>
        </p:spPr>
      </p:pic>
    </p:spTree>
    <p:extLst>
      <p:ext uri="{BB962C8B-B14F-4D97-AF65-F5344CB8AC3E}">
        <p14:creationId xmlns:p14="http://schemas.microsoft.com/office/powerpoint/2010/main" val="60355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par>
                                <p:cTn id="19" presetID="16" presetClass="entr" presetSubtype="21"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arn(inVertical)">
                                      <p:cBhvr>
                                        <p:cTn id="26" dur="500"/>
                                        <p:tgtEl>
                                          <p:spTgt spid="3">
                                            <p:txEl>
                                              <p:pRg st="3" end="3"/>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barn(inVertical)">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par>
                                <p:cTn id="35" presetID="16" presetClass="entr" presetSubtype="21"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9062581" cy="708610"/>
          </a:xfrm>
        </p:spPr>
        <p:txBody>
          <a:bodyPr>
            <a:noAutofit/>
          </a:bodyPr>
          <a:lstStyle/>
          <a:p>
            <a:pPr algn="ctr"/>
            <a:br>
              <a:rPr lang="en-US" sz="1800" b="1" dirty="0"/>
            </a:br>
            <a:r>
              <a:rPr lang="ne-NP" sz="2800" b="1" dirty="0"/>
              <a:t>प्रश्न ८ : तपाईंको परिवारमा बत्ती बाल्न अक्सर (मुख्य रुपमा) के प्रयोग गर्नुहुन्छ ? </a:t>
            </a:r>
            <a:br>
              <a:rPr lang="ne-NP" sz="2800" b="1" dirty="0"/>
            </a:br>
            <a:endParaRPr lang="en-US" sz="2800" b="1" dirty="0"/>
          </a:p>
        </p:txBody>
      </p:sp>
      <p:sp>
        <p:nvSpPr>
          <p:cNvPr id="3" name="Content Placeholder 2"/>
          <p:cNvSpPr>
            <a:spLocks noGrp="1"/>
          </p:cNvSpPr>
          <p:nvPr>
            <p:ph idx="1"/>
          </p:nvPr>
        </p:nvSpPr>
        <p:spPr>
          <a:xfrm>
            <a:off x="229906" y="1722783"/>
            <a:ext cx="8763782" cy="5027576"/>
          </a:xfrm>
        </p:spPr>
        <p:txBody>
          <a:bodyPr>
            <a:normAutofit fontScale="92500" lnSpcReduction="10000"/>
          </a:bodyPr>
          <a:lstStyle/>
          <a:p>
            <a:pPr>
              <a:buNone/>
            </a:pPr>
            <a:r>
              <a:rPr lang="ne-NP" sz="3600" b="1">
                <a:solidFill>
                  <a:srgbClr val="142DAC"/>
                </a:solidFill>
              </a:rPr>
              <a:t>मट्टीतेल </a:t>
            </a:r>
            <a:r>
              <a:rPr lang="ne-NP" sz="3600" b="1" dirty="0">
                <a:solidFill>
                  <a:srgbClr val="142DAC"/>
                </a:solidFill>
              </a:rPr>
              <a:t>(कोड </a:t>
            </a:r>
            <a:r>
              <a:rPr lang="en-US" sz="3600" b="1" dirty="0">
                <a:solidFill>
                  <a:srgbClr val="142DAC"/>
                </a:solidFill>
              </a:rPr>
              <a:t>3</a:t>
            </a:r>
            <a:r>
              <a:rPr lang="ne-NP" sz="3600" b="1" dirty="0">
                <a:solidFill>
                  <a:srgbClr val="142DAC"/>
                </a:solidFill>
              </a:rPr>
              <a:t>)</a:t>
            </a:r>
          </a:p>
          <a:p>
            <a:r>
              <a:rPr lang="ne-NP" sz="3600" dirty="0"/>
              <a:t>परिवारले धेरैजसो लालटिन, लम्फा, टुकी–बत्ती आदिमा मट्टीतेल प्रयोग गरी बत्ति बाल्ने गरेको भए संकेत कोठामा </a:t>
            </a:r>
            <a:r>
              <a:rPr lang="en-US" sz="3600" dirty="0"/>
              <a:t>3</a:t>
            </a:r>
            <a:r>
              <a:rPr lang="ne-NP" sz="3600" dirty="0"/>
              <a:t> कोड लेख्नुपर्छ ।</a:t>
            </a:r>
          </a:p>
          <a:p>
            <a:pPr>
              <a:buNone/>
            </a:pPr>
            <a:r>
              <a:rPr lang="ne-NP" sz="3600" b="1" dirty="0">
                <a:solidFill>
                  <a:srgbClr val="142DAC"/>
                </a:solidFill>
              </a:rPr>
              <a:t>बायोग्याँस (कोड </a:t>
            </a:r>
            <a:r>
              <a:rPr lang="en-US" sz="3600" b="1" dirty="0">
                <a:solidFill>
                  <a:srgbClr val="142DAC"/>
                </a:solidFill>
              </a:rPr>
              <a:t>4</a:t>
            </a:r>
            <a:r>
              <a:rPr lang="ne-NP" sz="3600" b="1" dirty="0">
                <a:solidFill>
                  <a:srgbClr val="142DAC"/>
                </a:solidFill>
              </a:rPr>
              <a:t>)</a:t>
            </a:r>
          </a:p>
          <a:p>
            <a:r>
              <a:rPr lang="ne-NP" sz="3600" dirty="0"/>
              <a:t>परिवारले गोबर, मलमुत्र वा अन्य बस्तुबाट उत्पादन भएको ग्याँसबाट धेरैजसो बत्ती बाल्ने गरेको भए संकेत कोठामा </a:t>
            </a:r>
            <a:r>
              <a:rPr lang="en-US" sz="3600" dirty="0"/>
              <a:t>4</a:t>
            </a:r>
            <a:r>
              <a:rPr lang="ne-NP" sz="3600" dirty="0"/>
              <a:t> कोड लेख्नुपर्दछ । </a:t>
            </a:r>
          </a:p>
          <a:p>
            <a:pPr>
              <a:buNone/>
            </a:pPr>
            <a:r>
              <a:rPr lang="ne-NP" sz="3600" b="1" dirty="0">
                <a:solidFill>
                  <a:srgbClr val="142DAC"/>
                </a:solidFill>
              </a:rPr>
              <a:t>अन्य (कोड </a:t>
            </a:r>
            <a:r>
              <a:rPr lang="en-US" sz="3600" b="1" dirty="0">
                <a:solidFill>
                  <a:srgbClr val="142DAC"/>
                </a:solidFill>
              </a:rPr>
              <a:t>5</a:t>
            </a:r>
            <a:r>
              <a:rPr lang="ne-NP" sz="3600" b="1" dirty="0">
                <a:solidFill>
                  <a:srgbClr val="142DAC"/>
                </a:solidFill>
              </a:rPr>
              <a:t>) </a:t>
            </a:r>
          </a:p>
          <a:p>
            <a:r>
              <a:rPr lang="ne-NP" sz="3600" dirty="0"/>
              <a:t>परिवारले माथि उल्लेख गरेको बत्तीको स्रोत बाहेक अक्सर गरेर अरू कुनै व्यवस्था जस्तै – दाउरा/दियालो, एल.पी. ग्याँसको पेट्रोम्याक्स, मैन, टुकीमारा (ब्याट्री) आदि भए संकेत कोठामा </a:t>
            </a:r>
            <a:r>
              <a:rPr lang="en-US" sz="3600" dirty="0"/>
              <a:t>5</a:t>
            </a:r>
            <a:r>
              <a:rPr lang="ne-NP" sz="3600" dirty="0"/>
              <a:t> कोड लेख्नुपर्दछ । </a:t>
            </a:r>
          </a:p>
          <a:p>
            <a:endParaRPr lang="en-US" sz="18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53</a:t>
            </a:fld>
            <a:endParaRPr lang="en-US"/>
          </a:p>
        </p:txBody>
      </p:sp>
      <p:pic>
        <p:nvPicPr>
          <p:cNvPr id="5" name="Picture 4">
            <a:extLst>
              <a:ext uri="{FF2B5EF4-FFF2-40B4-BE49-F238E27FC236}">
                <a16:creationId xmlns:a16="http://schemas.microsoft.com/office/drawing/2014/main" id="{05C7EB64-41EA-40E5-8B35-27D2AC8AD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7665" y="1144914"/>
            <a:ext cx="2193958" cy="1613204"/>
          </a:xfrm>
          <a:prstGeom prst="rect">
            <a:avLst/>
          </a:prstGeom>
        </p:spPr>
      </p:pic>
      <p:pic>
        <p:nvPicPr>
          <p:cNvPr id="6" name="Picture 5">
            <a:extLst>
              <a:ext uri="{FF2B5EF4-FFF2-40B4-BE49-F238E27FC236}">
                <a16:creationId xmlns:a16="http://schemas.microsoft.com/office/drawing/2014/main" id="{A0C4AA0A-4B0D-4887-BACA-39E0D2D07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5230" y="4756565"/>
            <a:ext cx="1665743" cy="1993794"/>
          </a:xfrm>
          <a:prstGeom prst="rect">
            <a:avLst/>
          </a:prstGeom>
        </p:spPr>
      </p:pic>
      <p:pic>
        <p:nvPicPr>
          <p:cNvPr id="7" name="Picture 6">
            <a:extLst>
              <a:ext uri="{FF2B5EF4-FFF2-40B4-BE49-F238E27FC236}">
                <a16:creationId xmlns:a16="http://schemas.microsoft.com/office/drawing/2014/main" id="{69A8C2A1-ACB2-4A24-AABC-B3E78CDBBC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0973" y="5382195"/>
            <a:ext cx="1390650" cy="1381125"/>
          </a:xfrm>
          <a:prstGeom prst="rect">
            <a:avLst/>
          </a:prstGeom>
        </p:spPr>
      </p:pic>
      <p:pic>
        <p:nvPicPr>
          <p:cNvPr id="8" name="Picture 7">
            <a:extLst>
              <a:ext uri="{FF2B5EF4-FFF2-40B4-BE49-F238E27FC236}">
                <a16:creationId xmlns:a16="http://schemas.microsoft.com/office/drawing/2014/main" id="{C8598B8D-7F05-43D3-AF52-10C7A1FDBA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45761" y="4668585"/>
            <a:ext cx="1196156" cy="933265"/>
          </a:xfrm>
          <a:prstGeom prst="rect">
            <a:avLst/>
          </a:prstGeom>
        </p:spPr>
      </p:pic>
      <p:pic>
        <p:nvPicPr>
          <p:cNvPr id="2050" name="Picture 2" descr="biogas plant को छविको परिणाम">
            <a:extLst>
              <a:ext uri="{FF2B5EF4-FFF2-40B4-BE49-F238E27FC236}">
                <a16:creationId xmlns:a16="http://schemas.microsoft.com/office/drawing/2014/main" id="{A8036CD5-B8EF-4C99-868B-64D3B2F8D0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62581" y="2938191"/>
            <a:ext cx="2790825"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64894B7-82DC-431D-A196-EA05073C2E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21231" y="1546838"/>
            <a:ext cx="1175327" cy="1257327"/>
          </a:xfrm>
          <a:prstGeom prst="rect">
            <a:avLst/>
          </a:prstGeom>
        </p:spPr>
      </p:pic>
    </p:spTree>
    <p:extLst>
      <p:ext uri="{BB962C8B-B14F-4D97-AF65-F5344CB8AC3E}">
        <p14:creationId xmlns:p14="http://schemas.microsoft.com/office/powerpoint/2010/main" val="320861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050"/>
                                        </p:tgtEl>
                                        <p:attrNameLst>
                                          <p:attrName>style.visibility</p:attrName>
                                        </p:attrNameLst>
                                      </p:cBhvr>
                                      <p:to>
                                        <p:strVal val="visible"/>
                                      </p:to>
                                    </p:set>
                                    <p:animEffect transition="in" filter="barn(inVertical)">
                                      <p:cBhvr>
                                        <p:cTn id="28" dur="500"/>
                                        <p:tgtEl>
                                          <p:spTgt spid="2050"/>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arn(inVertical)">
                                      <p:cBhvr>
                                        <p:cTn id="33" dur="500"/>
                                        <p:tgtEl>
                                          <p:spTgt spid="3">
                                            <p:txEl>
                                              <p:pRg st="4" end="4"/>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arn(inVertical)">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arn(inVertical)">
                                      <p:cBhvr>
                                        <p:cTn id="41" dur="500"/>
                                        <p:tgtEl>
                                          <p:spTgt spid="6"/>
                                        </p:tgtEl>
                                      </p:cBhvr>
                                    </p:animEffect>
                                  </p:childTnLst>
                                </p:cTn>
                              </p:par>
                              <p:par>
                                <p:cTn id="42" presetID="16" presetClass="entr" presetSubtype="21"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500"/>
                                        <p:tgtEl>
                                          <p:spTgt spid="7"/>
                                        </p:tgtEl>
                                      </p:cBhvr>
                                    </p:animEffect>
                                  </p:childTnLst>
                                </p:cTn>
                              </p:par>
                              <p:par>
                                <p:cTn id="45" presetID="16" presetClass="entr" presetSubtype="21"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arn(inVertical)">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7622088" cy="761618"/>
          </a:xfrm>
        </p:spPr>
        <p:txBody>
          <a:bodyPr>
            <a:normAutofit fontScale="90000"/>
          </a:bodyPr>
          <a:lstStyle/>
          <a:p>
            <a:pPr algn="ctr"/>
            <a:br>
              <a:rPr lang="ne-NP" b="1" dirty="0"/>
            </a:br>
            <a:r>
              <a:rPr lang="ne-NP" sz="4000" b="1" dirty="0"/>
              <a:t>प्रश्न ९ : तपाईंको परिवारले प्रयोग गर्ने चर्पी कस्तो छ ?</a:t>
            </a:r>
            <a:br>
              <a:rPr lang="ne-NP" sz="4000" b="1" dirty="0"/>
            </a:br>
            <a:endParaRPr lang="en-US" sz="4000" b="1" dirty="0"/>
          </a:p>
        </p:txBody>
      </p:sp>
      <p:sp>
        <p:nvSpPr>
          <p:cNvPr id="3" name="Content Placeholder 2"/>
          <p:cNvSpPr>
            <a:spLocks noGrp="1"/>
          </p:cNvSpPr>
          <p:nvPr>
            <p:ph idx="1"/>
          </p:nvPr>
        </p:nvSpPr>
        <p:spPr>
          <a:xfrm>
            <a:off x="172278" y="1775792"/>
            <a:ext cx="6685722" cy="4405803"/>
          </a:xfrm>
        </p:spPr>
        <p:txBody>
          <a:bodyPr>
            <a:normAutofit lnSpcReduction="10000"/>
          </a:bodyPr>
          <a:lstStyle/>
          <a:p>
            <a:endParaRPr lang="ne-NP" sz="3600" dirty="0">
              <a:solidFill>
                <a:srgbClr val="142DAC"/>
              </a:solidFill>
            </a:endParaRPr>
          </a:p>
          <a:p>
            <a:r>
              <a:rPr lang="ne-NP" sz="3600" dirty="0">
                <a:solidFill>
                  <a:srgbClr val="142DAC"/>
                </a:solidFill>
              </a:rPr>
              <a:t>परिवारका सदस्यहरूले दिसा पिसाब गर्ने ठाउँ अर्थात चर्पीलाई पाइखाना, शौचालय, ल्याट्रिन, ट्वाईलेट आदि विभिन्न नाम दिएको पाइन्छ । </a:t>
            </a:r>
          </a:p>
          <a:p>
            <a:r>
              <a:rPr lang="ne-NP" sz="3600" dirty="0">
                <a:solidFill>
                  <a:srgbClr val="142DAC"/>
                </a:solidFill>
              </a:rPr>
              <a:t>चर्पी परिवार बसेको घरभित्र वा घरको कम्पाउण्ड क्षेत्रमा वा घर नजिकको कुनै स्थानमा भएको हुनसक्दछ । </a:t>
            </a:r>
          </a:p>
          <a:p>
            <a:r>
              <a:rPr lang="ne-NP" sz="3600" dirty="0">
                <a:solidFill>
                  <a:srgbClr val="142DAC"/>
                </a:solidFill>
              </a:rPr>
              <a:t>चर्पी लाई पाँच किसिममा उल्लेख गरिएको छ ।</a:t>
            </a:r>
          </a:p>
          <a:p>
            <a:endParaRPr lang="en-US" sz="3600" dirty="0">
              <a:solidFill>
                <a:srgbClr val="142DAC"/>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54</a:t>
            </a:fld>
            <a:endParaRPr lang="en-US"/>
          </a:p>
        </p:txBody>
      </p:sp>
      <p:pic>
        <p:nvPicPr>
          <p:cNvPr id="5" name="Picture 4">
            <a:extLst>
              <a:ext uri="{FF2B5EF4-FFF2-40B4-BE49-F238E27FC236}">
                <a16:creationId xmlns:a16="http://schemas.microsoft.com/office/drawing/2014/main" id="{7A0C7737-FF75-4AF0-809B-931FDAB09CF6}"/>
              </a:ext>
            </a:extLst>
          </p:cNvPr>
          <p:cNvPicPr>
            <a:picLocks noChangeAspect="1"/>
          </p:cNvPicPr>
          <p:nvPr/>
        </p:nvPicPr>
        <p:blipFill>
          <a:blip r:embed="rId2"/>
          <a:stretch>
            <a:fillRect/>
          </a:stretch>
        </p:blipFill>
        <p:spPr>
          <a:xfrm>
            <a:off x="6771225" y="1697274"/>
            <a:ext cx="5451145" cy="4070961"/>
          </a:xfrm>
          <a:prstGeom prst="rect">
            <a:avLst/>
          </a:prstGeom>
        </p:spPr>
      </p:pic>
    </p:spTree>
    <p:extLst>
      <p:ext uri="{BB962C8B-B14F-4D97-AF65-F5344CB8AC3E}">
        <p14:creationId xmlns:p14="http://schemas.microsoft.com/office/powerpoint/2010/main" val="40901033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br>
              <a:rPr lang="en-US" sz="2600" b="1" dirty="0"/>
            </a:br>
            <a:r>
              <a:rPr lang="ne-NP" sz="3600" b="1" dirty="0"/>
              <a:t>प्रश्न ९ : तपाईंको परिवारले प्रयोग गर्ने चर्पी कस्तो छ ?</a:t>
            </a:r>
            <a:br>
              <a:rPr lang="ne-NP" sz="3600" b="1" dirty="0"/>
            </a:br>
            <a:endParaRPr lang="en-US" sz="3600" dirty="0"/>
          </a:p>
        </p:txBody>
      </p:sp>
      <p:sp>
        <p:nvSpPr>
          <p:cNvPr id="3" name="Content Placeholder 2"/>
          <p:cNvSpPr>
            <a:spLocks noGrp="1"/>
          </p:cNvSpPr>
          <p:nvPr>
            <p:ph idx="1"/>
          </p:nvPr>
        </p:nvSpPr>
        <p:spPr>
          <a:xfrm>
            <a:off x="50034" y="1585640"/>
            <a:ext cx="7835100" cy="5164719"/>
          </a:xfrm>
        </p:spPr>
        <p:txBody>
          <a:bodyPr>
            <a:normAutofit fontScale="85000" lnSpcReduction="20000"/>
          </a:bodyPr>
          <a:lstStyle/>
          <a:p>
            <a:pPr>
              <a:buNone/>
            </a:pPr>
            <a:r>
              <a:rPr lang="ne-NP" b="1" dirty="0">
                <a:solidFill>
                  <a:srgbClr val="142DAC"/>
                </a:solidFill>
              </a:rPr>
              <a:t>फ्लस भएको (सार्वजनिक ढल) (कोड </a:t>
            </a:r>
            <a:r>
              <a:rPr lang="en-US" b="1" dirty="0">
                <a:solidFill>
                  <a:srgbClr val="142DAC"/>
                </a:solidFill>
              </a:rPr>
              <a:t>1</a:t>
            </a:r>
            <a:r>
              <a:rPr lang="ne-NP" b="1" dirty="0">
                <a:solidFill>
                  <a:srgbClr val="142DAC"/>
                </a:solidFill>
              </a:rPr>
              <a:t>) </a:t>
            </a:r>
          </a:p>
          <a:p>
            <a:pPr algn="just"/>
            <a:r>
              <a:rPr lang="ne-NP" sz="3600" dirty="0"/>
              <a:t>फ्लस बटन प्रयोग गरी व्यवस्थित तरिकाले (मेसिनको प्रयोग गरेर) वा लोटा वा बाल्टिनबाट पानी खन्याई दिसा पिसाब सफा गर्न सकिने र दिसा पिसाबको निकास सार्वजनिक ढलसँग जोडिएको आप्</a:t>
            </a:r>
            <a:r>
              <a:rPr lang="en-US" sz="3600" dirty="0"/>
              <a:t>m</a:t>
            </a:r>
            <a:r>
              <a:rPr lang="ne-NP" sz="3600" dirty="0"/>
              <a:t>नै घर कम्पाउण्डभित्र चर्पी छ भने संकेत कोठामा </a:t>
            </a:r>
            <a:r>
              <a:rPr lang="en-US" sz="3600" dirty="0"/>
              <a:t>1</a:t>
            </a:r>
            <a:r>
              <a:rPr lang="ne-NP" sz="3600" dirty="0"/>
              <a:t> कोड लेख्नुपर्छ ।</a:t>
            </a:r>
            <a:endParaRPr lang="en-US" sz="3600" dirty="0"/>
          </a:p>
          <a:p>
            <a:endParaRPr lang="ne-NP" dirty="0">
              <a:solidFill>
                <a:srgbClr val="142DAC"/>
              </a:solidFill>
            </a:endParaRPr>
          </a:p>
          <a:p>
            <a:pPr>
              <a:buNone/>
            </a:pPr>
            <a:r>
              <a:rPr lang="ne-NP" b="1" dirty="0">
                <a:solidFill>
                  <a:srgbClr val="142DAC"/>
                </a:solidFill>
              </a:rPr>
              <a:t>फ्लस भएको (सेप्टिक ट्याड्ढ) (कोड </a:t>
            </a:r>
            <a:r>
              <a:rPr lang="en-US" b="1" dirty="0">
                <a:solidFill>
                  <a:srgbClr val="142DAC"/>
                </a:solidFill>
              </a:rPr>
              <a:t>2</a:t>
            </a:r>
            <a:r>
              <a:rPr lang="ne-NP" b="1" dirty="0">
                <a:solidFill>
                  <a:srgbClr val="142DAC"/>
                </a:solidFill>
              </a:rPr>
              <a:t>)</a:t>
            </a:r>
          </a:p>
          <a:p>
            <a:pPr algn="just"/>
            <a:r>
              <a:rPr lang="ne-NP" sz="3600" dirty="0"/>
              <a:t>फ्लस बटन प्रयोग गरी व्यवस्थित तरिकाले (मेसिनको प्रयोग गरेर) वा लोटा वा बाल्टिनबाट पानी खन्याई दिसा पिसाब सफा गर्न सकिने र दिसा पिसाबको निकास सेप्टिक ट्याङ्कमा जोडिएको आप्</a:t>
            </a:r>
            <a:r>
              <a:rPr lang="en-US" sz="3600" dirty="0"/>
              <a:t>m</a:t>
            </a:r>
            <a:r>
              <a:rPr lang="ne-NP" sz="3600" dirty="0"/>
              <a:t>नै घर कम्पाउण्ड भित्रको चर्पी छ भने त्यस्तो चर्पीलाई फ्लस भएको र सेप्टिक ट््याङ्कमा जोडिएको मानी संकेत कोठामा </a:t>
            </a:r>
            <a:r>
              <a:rPr lang="en-US" sz="3600" dirty="0"/>
              <a:t>2</a:t>
            </a:r>
            <a:r>
              <a:rPr lang="ne-NP" sz="3600" dirty="0"/>
              <a:t> कोड लेख्नुपर्छ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55</a:t>
            </a:fld>
            <a:endParaRPr lang="en-US"/>
          </a:p>
        </p:txBody>
      </p:sp>
      <p:pic>
        <p:nvPicPr>
          <p:cNvPr id="6146" name="Picture 2" descr="Image result for flush toilet">
            <a:extLst>
              <a:ext uri="{FF2B5EF4-FFF2-40B4-BE49-F238E27FC236}">
                <a16:creationId xmlns:a16="http://schemas.microsoft.com/office/drawing/2014/main" id="{3C676D6A-E636-40CF-9B2E-0E9A69A39E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1760" y="1084582"/>
            <a:ext cx="2030240" cy="308998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ublic drain को छविको परिणाम">
            <a:extLst>
              <a:ext uri="{FF2B5EF4-FFF2-40B4-BE49-F238E27FC236}">
                <a16:creationId xmlns:a16="http://schemas.microsoft.com/office/drawing/2014/main" id="{1FFCF7F2-E49D-445A-96FE-289556698B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1722" y="1585640"/>
            <a:ext cx="2249895" cy="162776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ublic drain को छविको परिणाम">
            <a:extLst>
              <a:ext uri="{FF2B5EF4-FFF2-40B4-BE49-F238E27FC236}">
                <a16:creationId xmlns:a16="http://schemas.microsoft.com/office/drawing/2014/main" id="{E3A42C80-8F81-4819-9906-CFCA7C38E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8039" y="3416992"/>
            <a:ext cx="2249895" cy="12641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FB89F9C-A0CC-4C9A-A333-6F6D60E8D0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26248" y="4244972"/>
            <a:ext cx="1415718" cy="1890057"/>
          </a:xfrm>
          <a:prstGeom prst="rect">
            <a:avLst/>
          </a:prstGeom>
        </p:spPr>
      </p:pic>
      <p:pic>
        <p:nvPicPr>
          <p:cNvPr id="3078" name="Picture 6" descr="septic tank को छविको परिणाम">
            <a:extLst>
              <a:ext uri="{FF2B5EF4-FFF2-40B4-BE49-F238E27FC236}">
                <a16:creationId xmlns:a16="http://schemas.microsoft.com/office/drawing/2014/main" id="{EE8E8B05-E24E-4E81-8685-2F885F8587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9500" y="4969162"/>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21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barn(inVertical)">
                                      <p:cBhvr>
                                        <p:cTn id="15" dur="500"/>
                                        <p:tgtEl>
                                          <p:spTgt spid="6146"/>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barn(inVertical)">
                                      <p:cBhvr>
                                        <p:cTn id="23" dur="500"/>
                                        <p:tgtEl>
                                          <p:spTgt spid="3074"/>
                                        </p:tgtEl>
                                      </p:cBhvr>
                                    </p:animEffect>
                                  </p:childTnLst>
                                </p:cTn>
                              </p:par>
                              <p:par>
                                <p:cTn id="24" presetID="16" presetClass="entr" presetSubtype="21" fill="hold" nodeType="withEffect">
                                  <p:stCondLst>
                                    <p:cond delay="0"/>
                                  </p:stCondLst>
                                  <p:childTnLst>
                                    <p:set>
                                      <p:cBhvr>
                                        <p:cTn id="25" dur="1" fill="hold">
                                          <p:stCondLst>
                                            <p:cond delay="0"/>
                                          </p:stCondLst>
                                        </p:cTn>
                                        <p:tgtEl>
                                          <p:spTgt spid="3076"/>
                                        </p:tgtEl>
                                        <p:attrNameLst>
                                          <p:attrName>style.visibility</p:attrName>
                                        </p:attrNameLst>
                                      </p:cBhvr>
                                      <p:to>
                                        <p:strVal val="visible"/>
                                      </p:to>
                                    </p:set>
                                    <p:animEffect transition="in" filter="barn(inVertical)">
                                      <p:cBhvr>
                                        <p:cTn id="26" dur="500"/>
                                        <p:tgtEl>
                                          <p:spTgt spid="307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barn(inVertical)">
                                      <p:cBhvr>
                                        <p:cTn id="31" dur="500"/>
                                        <p:tgtEl>
                                          <p:spTgt spid="3">
                                            <p:txEl>
                                              <p:pRg st="3" end="3"/>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3078"/>
                                        </p:tgtEl>
                                        <p:attrNameLst>
                                          <p:attrName>style.visibility</p:attrName>
                                        </p:attrNameLst>
                                      </p:cBhvr>
                                      <p:to>
                                        <p:strVal val="visible"/>
                                      </p:to>
                                    </p:set>
                                    <p:animEffect transition="in" filter="barn(inVertical)">
                                      <p:cBhvr>
                                        <p:cTn id="39"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2"/>
            <a:ext cx="7496827" cy="695357"/>
          </a:xfrm>
        </p:spPr>
        <p:txBody>
          <a:bodyPr>
            <a:noAutofit/>
          </a:bodyPr>
          <a:lstStyle/>
          <a:p>
            <a:pPr algn="ctr"/>
            <a:br>
              <a:rPr lang="en-US" sz="2600" b="1" dirty="0"/>
            </a:br>
            <a:r>
              <a:rPr lang="ne-NP" sz="3600" b="1" dirty="0"/>
              <a:t>प्रश्न ९ : तपाईंको परिवारले प्रयोग गर्ने चर्पी कस्तो छ ?</a:t>
            </a:r>
            <a:br>
              <a:rPr lang="ne-NP" sz="3600" b="1" dirty="0"/>
            </a:br>
            <a:endParaRPr lang="en-US" sz="3600" dirty="0"/>
          </a:p>
        </p:txBody>
      </p:sp>
      <p:sp>
        <p:nvSpPr>
          <p:cNvPr id="3" name="Content Placeholder 2"/>
          <p:cNvSpPr>
            <a:spLocks noGrp="1"/>
          </p:cNvSpPr>
          <p:nvPr>
            <p:ph idx="1"/>
          </p:nvPr>
        </p:nvSpPr>
        <p:spPr>
          <a:xfrm>
            <a:off x="146684" y="1709529"/>
            <a:ext cx="6604846" cy="5164719"/>
          </a:xfrm>
        </p:spPr>
        <p:txBody>
          <a:bodyPr>
            <a:normAutofit/>
          </a:bodyPr>
          <a:lstStyle/>
          <a:p>
            <a:pPr>
              <a:buNone/>
            </a:pPr>
            <a:r>
              <a:rPr lang="ne-NP" sz="3600" b="1" dirty="0">
                <a:solidFill>
                  <a:srgbClr val="142DAC"/>
                </a:solidFill>
              </a:rPr>
              <a:t>साधारण (कोड </a:t>
            </a:r>
            <a:r>
              <a:rPr lang="en-US" sz="3600" b="1" dirty="0">
                <a:solidFill>
                  <a:srgbClr val="142DAC"/>
                </a:solidFill>
              </a:rPr>
              <a:t>3</a:t>
            </a:r>
            <a:r>
              <a:rPr lang="ne-NP" sz="3600" b="1" dirty="0">
                <a:solidFill>
                  <a:srgbClr val="142DAC"/>
                </a:solidFill>
              </a:rPr>
              <a:t>)</a:t>
            </a:r>
          </a:p>
          <a:p>
            <a:r>
              <a:rPr lang="ne-NP" sz="3600" dirty="0"/>
              <a:t>दिसा पिसाव गरिसकेपछि पानी खन्याएर बगाउने व्यवस्थित सुविधा </a:t>
            </a:r>
            <a:r>
              <a:rPr lang="ne-NP" sz="3600"/>
              <a:t>नभएको आफ्नै </a:t>
            </a:r>
            <a:r>
              <a:rPr lang="ne-NP" sz="3600" dirty="0"/>
              <a:t>घर कम्पाउण्डभित्रको चर्पीलाई साधारण चर्पी मानी संकेत कोठामा </a:t>
            </a:r>
            <a:r>
              <a:rPr lang="en-US" sz="3600" dirty="0"/>
              <a:t>3</a:t>
            </a:r>
            <a:r>
              <a:rPr lang="ne-NP" sz="3600" dirty="0"/>
              <a:t> कोड लेख्नुपर्छ । </a:t>
            </a:r>
          </a:p>
          <a:p>
            <a:r>
              <a:rPr lang="ne-NP" sz="3600" dirty="0"/>
              <a:t>यस्ता चर्पीहरु खाल्डो खनी काठ वा यस्तै अन्य अस्थायी प्रकृतिका सामग्रीद्वारा बनाइएको हुन सक्दछ । यस्ता चर्पीहरुको निकास अलिक पर लगी खुलै छोडिएको पनि हुनसक्दछ । </a:t>
            </a:r>
          </a:p>
          <a:p>
            <a:pPr marL="0" indent="0">
              <a:buNone/>
            </a:pPr>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56</a:t>
            </a:fld>
            <a:endParaRPr lang="en-US"/>
          </a:p>
        </p:txBody>
      </p:sp>
      <p:pic>
        <p:nvPicPr>
          <p:cNvPr id="7170" name="Picture 2" descr="Image result for खाल्टे शौचालय">
            <a:extLst>
              <a:ext uri="{FF2B5EF4-FFF2-40B4-BE49-F238E27FC236}">
                <a16:creationId xmlns:a16="http://schemas.microsoft.com/office/drawing/2014/main" id="{09417B8C-6882-4F49-BA52-25B3E1DE7F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2715" y="1089491"/>
            <a:ext cx="2996962" cy="26861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BDCEA4F-1263-468A-814E-AF9881465C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4548" y="3771274"/>
            <a:ext cx="2223370" cy="2968314"/>
          </a:xfrm>
          <a:prstGeom prst="rect">
            <a:avLst/>
          </a:prstGeom>
        </p:spPr>
      </p:pic>
    </p:spTree>
    <p:extLst>
      <p:ext uri="{BB962C8B-B14F-4D97-AF65-F5344CB8AC3E}">
        <p14:creationId xmlns:p14="http://schemas.microsoft.com/office/powerpoint/2010/main" val="119857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170"/>
                                        </p:tgtEl>
                                        <p:attrNameLst>
                                          <p:attrName>style.visibility</p:attrName>
                                        </p:attrNameLst>
                                      </p:cBhvr>
                                      <p:to>
                                        <p:strVal val="visible"/>
                                      </p:to>
                                    </p:set>
                                    <p:animEffect transition="in" filter="barn(inVertical)">
                                      <p:cBhvr>
                                        <p:cTn id="18" dur="500"/>
                                        <p:tgtEl>
                                          <p:spTgt spid="7170"/>
                                        </p:tgtEl>
                                      </p:cBhvr>
                                    </p:animEffect>
                                  </p:childTnLst>
                                </p:cTn>
                              </p:par>
                              <p:par>
                                <p:cTn id="19" presetID="16" presetClass="entr" presetSubtype="21"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735114"/>
          </a:xfrm>
        </p:spPr>
        <p:txBody>
          <a:bodyPr>
            <a:noAutofit/>
          </a:bodyPr>
          <a:lstStyle/>
          <a:p>
            <a:pPr algn="ctr"/>
            <a:br>
              <a:rPr lang="en-US" sz="2600" b="1" dirty="0"/>
            </a:br>
            <a:r>
              <a:rPr lang="ne-NP" sz="3600" b="1" dirty="0"/>
              <a:t>प्रश्न ९ : तपाईंको परिवारले प्रयोग गर्ने चर्पी कस्तो छ ?</a:t>
            </a:r>
            <a:br>
              <a:rPr lang="ne-NP" sz="3600" b="1" dirty="0"/>
            </a:br>
            <a:endParaRPr lang="en-US" sz="3600" dirty="0"/>
          </a:p>
        </p:txBody>
      </p:sp>
      <p:sp>
        <p:nvSpPr>
          <p:cNvPr id="3" name="Content Placeholder 2"/>
          <p:cNvSpPr>
            <a:spLocks noGrp="1"/>
          </p:cNvSpPr>
          <p:nvPr>
            <p:ph idx="1"/>
          </p:nvPr>
        </p:nvSpPr>
        <p:spPr>
          <a:xfrm>
            <a:off x="206679" y="1872770"/>
            <a:ext cx="6776582" cy="4653289"/>
          </a:xfrm>
        </p:spPr>
        <p:txBody>
          <a:bodyPr>
            <a:normAutofit fontScale="77500" lnSpcReduction="20000"/>
          </a:bodyPr>
          <a:lstStyle/>
          <a:p>
            <a:pPr>
              <a:buNone/>
            </a:pPr>
            <a:r>
              <a:rPr lang="ne-NP" sz="3900" b="1" dirty="0">
                <a:solidFill>
                  <a:srgbClr val="142DAC"/>
                </a:solidFill>
              </a:rPr>
              <a:t>सार्वजनिक (कोड </a:t>
            </a:r>
            <a:r>
              <a:rPr lang="en-US" sz="3900" b="1" dirty="0">
                <a:solidFill>
                  <a:srgbClr val="142DAC"/>
                </a:solidFill>
              </a:rPr>
              <a:t>4</a:t>
            </a:r>
            <a:r>
              <a:rPr lang="ne-NP" sz="3900" b="1" dirty="0">
                <a:solidFill>
                  <a:srgbClr val="142DAC"/>
                </a:solidFill>
              </a:rPr>
              <a:t>)</a:t>
            </a:r>
          </a:p>
          <a:p>
            <a:r>
              <a:rPr lang="ne-NP" sz="3900" dirty="0"/>
              <a:t>घरपरिवारको  आफ्नो चर्पी नभएर सार्वजनिक  स्थानमा बनाइएको वा सार्वजनिक एवं सामुदयिक चर्पी  प्रयोग गर्ने गरेको भए सार्वजनिक चर्पी अन्तर्गत संकेत कोठामा </a:t>
            </a:r>
            <a:r>
              <a:rPr lang="en-US" sz="3900" dirty="0"/>
              <a:t>4</a:t>
            </a:r>
            <a:r>
              <a:rPr lang="ne-NP" sz="3900" dirty="0"/>
              <a:t> कोड लेख्नुपर्छ । </a:t>
            </a:r>
          </a:p>
          <a:p>
            <a:r>
              <a:rPr lang="ne-NP" sz="3900" dirty="0"/>
              <a:t>यस अन्तर्गत सार्वजनिक रुपमा प्रयोग भएका फ्लस भएका नभएका सबै किसिमका शौचालय पर्दछन् । </a:t>
            </a:r>
          </a:p>
          <a:p>
            <a:pPr>
              <a:buNone/>
            </a:pPr>
            <a:r>
              <a:rPr lang="ne-NP" sz="3900" b="1" dirty="0">
                <a:solidFill>
                  <a:srgbClr val="142DAC"/>
                </a:solidFill>
              </a:rPr>
              <a:t>चर्पी नभएको (कोड </a:t>
            </a:r>
            <a:r>
              <a:rPr lang="en-US" sz="3900" b="1" dirty="0">
                <a:solidFill>
                  <a:srgbClr val="142DAC"/>
                </a:solidFill>
              </a:rPr>
              <a:t>5</a:t>
            </a:r>
            <a:r>
              <a:rPr lang="ne-NP" sz="3900" b="1" dirty="0">
                <a:solidFill>
                  <a:srgbClr val="142DAC"/>
                </a:solidFill>
              </a:rPr>
              <a:t>)</a:t>
            </a:r>
          </a:p>
          <a:p>
            <a:r>
              <a:rPr lang="ne-NP" sz="3900" dirty="0"/>
              <a:t>परिवारको आफ्नो चर्पी नभएर दिसा पिसाव गर्न, जंगल, पाखा वा मैदान जाने गरेको हुनसक्छ </a:t>
            </a:r>
            <a:r>
              <a:rPr lang="ne-NP" sz="3900" dirty="0">
                <a:solidFill>
                  <a:srgbClr val="142DAC"/>
                </a:solidFill>
              </a:rPr>
              <a:t>। </a:t>
            </a:r>
          </a:p>
          <a:p>
            <a:r>
              <a:rPr lang="ne-NP" dirty="0"/>
              <a:t>यसरी माथि उल्लेख गरिएका चर्पीको सुविधा कुनै पनि नभएको र खुला स्थानमा दिसा, पिसाब गर्ने भए उक्त अवस्था जनाउन संकेत कोठामा </a:t>
            </a:r>
            <a:r>
              <a:rPr lang="en-US" dirty="0"/>
              <a:t>5</a:t>
            </a:r>
            <a:r>
              <a:rPr lang="ne-NP" dirty="0"/>
              <a:t> कोड लेख्नुपर्दछ ।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57</a:t>
            </a:fld>
            <a:endParaRPr lang="en-US"/>
          </a:p>
        </p:txBody>
      </p:sp>
      <p:pic>
        <p:nvPicPr>
          <p:cNvPr id="5" name="Picture 4">
            <a:extLst>
              <a:ext uri="{FF2B5EF4-FFF2-40B4-BE49-F238E27FC236}">
                <a16:creationId xmlns:a16="http://schemas.microsoft.com/office/drawing/2014/main" id="{7626FFAD-E79A-43CF-9BC0-04E7B77E8384}"/>
              </a:ext>
            </a:extLst>
          </p:cNvPr>
          <p:cNvPicPr>
            <a:picLocks noChangeAspect="1"/>
          </p:cNvPicPr>
          <p:nvPr/>
        </p:nvPicPr>
        <p:blipFill rotWithShape="1">
          <a:blip r:embed="rId2">
            <a:extLst>
              <a:ext uri="{28A0092B-C50C-407E-A947-70E740481C1C}">
                <a14:useLocalDpi xmlns:a14="http://schemas.microsoft.com/office/drawing/2010/main" val="0"/>
              </a:ext>
            </a:extLst>
          </a:blip>
          <a:srcRect l="-3411" t="47468" r="17592" b="12511"/>
          <a:stretch/>
        </p:blipFill>
        <p:spPr>
          <a:xfrm>
            <a:off x="6864264" y="3980144"/>
            <a:ext cx="5277704" cy="2419697"/>
          </a:xfrm>
          <a:prstGeom prst="rect">
            <a:avLst/>
          </a:prstGeom>
        </p:spPr>
      </p:pic>
      <p:pic>
        <p:nvPicPr>
          <p:cNvPr id="4098" name="Picture 2" descr="public toilet को छविको परिणाम">
            <a:extLst>
              <a:ext uri="{FF2B5EF4-FFF2-40B4-BE49-F238E27FC236}">
                <a16:creationId xmlns:a16="http://schemas.microsoft.com/office/drawing/2014/main" id="{4BE53806-B4A9-478D-A355-1571F0B6F2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0692" y="1957466"/>
            <a:ext cx="2581275" cy="17716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ublic toilet को छविको परिणाम">
            <a:extLst>
              <a:ext uri="{FF2B5EF4-FFF2-40B4-BE49-F238E27FC236}">
                <a16:creationId xmlns:a16="http://schemas.microsoft.com/office/drawing/2014/main" id="{53E20AF9-4606-4380-B9CA-E783FC4A24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0935" y="2009512"/>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86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100"/>
                                        </p:tgtEl>
                                        <p:attrNameLst>
                                          <p:attrName>style.visibility</p:attrName>
                                        </p:attrNameLst>
                                      </p:cBhvr>
                                      <p:to>
                                        <p:strVal val="visible"/>
                                      </p:to>
                                    </p:set>
                                    <p:animEffect transition="in" filter="barn(inVertical)">
                                      <p:cBhvr>
                                        <p:cTn id="18" dur="500"/>
                                        <p:tgtEl>
                                          <p:spTgt spid="4100"/>
                                        </p:tgtEl>
                                      </p:cBhvr>
                                    </p:animEffect>
                                  </p:childTnLst>
                                </p:cTn>
                              </p:par>
                              <p:par>
                                <p:cTn id="19" presetID="16" presetClass="entr" presetSubtype="21" fill="hold" nodeType="with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barn(inVertical)">
                                      <p:cBhvr>
                                        <p:cTn id="21" dur="500"/>
                                        <p:tgtEl>
                                          <p:spTgt spid="4098"/>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arn(inVertical)">
                                      <p:cBhvr>
                                        <p:cTn id="26" dur="500"/>
                                        <p:tgtEl>
                                          <p:spTgt spid="3">
                                            <p:txEl>
                                              <p:pRg st="3" end="3"/>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barn(inVertical)">
                                      <p:cBhvr>
                                        <p:cTn id="29" dur="500"/>
                                        <p:tgtEl>
                                          <p:spTgt spid="3">
                                            <p:txEl>
                                              <p:pRg st="4" end="4"/>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inVertical)">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b="1" dirty="0"/>
              <a:t>प्रश्न १० : तपाईको परिवारमा निम्न घरायसी सुविधा तथा साधनहरु छन् ? (बहुउत्तर सम्भव छ)</a:t>
            </a:r>
            <a:r>
              <a:rPr lang="ne-NP" sz="2600" b="1" dirty="0"/>
              <a:t>	</a:t>
            </a:r>
            <a:endParaRPr lang="en-US" sz="2600" b="1"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58</a:t>
            </a:fld>
            <a:endParaRPr lang="en-US"/>
          </a:p>
        </p:txBody>
      </p:sp>
      <p:sp>
        <p:nvSpPr>
          <p:cNvPr id="5" name="Content Placeholder 4">
            <a:extLst>
              <a:ext uri="{FF2B5EF4-FFF2-40B4-BE49-F238E27FC236}">
                <a16:creationId xmlns:a16="http://schemas.microsoft.com/office/drawing/2014/main" id="{F37D563A-64E2-46E5-8F2B-B69BDF8A8B6C}"/>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DFBABB6C-8388-4EE0-B4B1-1E45E926F092}"/>
              </a:ext>
            </a:extLst>
          </p:cNvPr>
          <p:cNvPicPr>
            <a:picLocks noChangeAspect="1"/>
          </p:cNvPicPr>
          <p:nvPr/>
        </p:nvPicPr>
        <p:blipFill>
          <a:blip r:embed="rId2"/>
          <a:stretch>
            <a:fillRect/>
          </a:stretch>
        </p:blipFill>
        <p:spPr>
          <a:xfrm>
            <a:off x="0" y="2318182"/>
            <a:ext cx="12192000" cy="2221635"/>
          </a:xfrm>
          <a:prstGeom prst="rect">
            <a:avLst/>
          </a:prstGeom>
        </p:spPr>
      </p:pic>
    </p:spTree>
    <p:extLst>
      <p:ext uri="{BB962C8B-B14F-4D97-AF65-F5344CB8AC3E}">
        <p14:creationId xmlns:p14="http://schemas.microsoft.com/office/powerpoint/2010/main" val="7846523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b="1" dirty="0"/>
              <a:t>प्रश्न १० : तपाईको परिवारमा निम्न घरायसी सुविधा तथा साधनहरु छन् ? (बहुउत्तर सम्भव छ)	</a:t>
            </a:r>
            <a:endParaRPr lang="en-US" dirty="0"/>
          </a:p>
        </p:txBody>
      </p:sp>
      <p:sp>
        <p:nvSpPr>
          <p:cNvPr id="3" name="Content Placeholder 2"/>
          <p:cNvSpPr>
            <a:spLocks noGrp="1"/>
          </p:cNvSpPr>
          <p:nvPr>
            <p:ph idx="1"/>
          </p:nvPr>
        </p:nvSpPr>
        <p:spPr>
          <a:xfrm>
            <a:off x="586407" y="1652293"/>
            <a:ext cx="11294529" cy="3358117"/>
          </a:xfrm>
        </p:spPr>
        <p:txBody>
          <a:bodyPr>
            <a:normAutofit fontScale="92500" lnSpcReduction="10000"/>
          </a:bodyPr>
          <a:lstStyle/>
          <a:p>
            <a:r>
              <a:rPr lang="ne-NP" sz="3600" dirty="0"/>
              <a:t>यस प्रश्नले परिवारसँग आधुनिक  साधन तथा सामग्रीहरू प्रयोगमा भए नभएको बारेमा बुझ्न खोजेको छ । </a:t>
            </a:r>
          </a:p>
          <a:p>
            <a:r>
              <a:rPr lang="ne-NP" sz="3600" dirty="0"/>
              <a:t>उक्त साधन निजी तथा व्यवसायीक प्रयोजनको लागि भए पनि परिवारको लागि प्रयोग भएको छ भने भएको मान्नु पर्दछ । </a:t>
            </a:r>
          </a:p>
          <a:p>
            <a:r>
              <a:rPr lang="ne-NP" sz="3600" dirty="0">
                <a:solidFill>
                  <a:srgbClr val="142DAC"/>
                </a:solidFill>
              </a:rPr>
              <a:t>परिवारमा भएका सामानहरू साधारणतयाः प्रयोग भइरहेको र गणनाको दिन नबिग्रेको (चालू अवस्थामा रहेको) हुनुपर्दछ । </a:t>
            </a:r>
          </a:p>
          <a:p>
            <a:r>
              <a:rPr lang="ne-NP" sz="3600" dirty="0"/>
              <a:t>तर सामान्य मर्मत गरेपछि काम दिने भए गणनाको दिनमा चालू अवस्थामा नभएतापनि त्यस्ता सामानलाई पनि चालू अवस्थामा नै भएको मान्नुपर्दछ ।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59</a:t>
            </a:fld>
            <a:endParaRPr lang="en-US"/>
          </a:p>
        </p:txBody>
      </p:sp>
      <p:pic>
        <p:nvPicPr>
          <p:cNvPr id="5" name="Picture 4">
            <a:extLst>
              <a:ext uri="{FF2B5EF4-FFF2-40B4-BE49-F238E27FC236}">
                <a16:creationId xmlns:a16="http://schemas.microsoft.com/office/drawing/2014/main" id="{450508A6-ABD3-43AA-A09F-09295B57ADDA}"/>
              </a:ext>
            </a:extLst>
          </p:cNvPr>
          <p:cNvPicPr>
            <a:picLocks noChangeAspect="1"/>
          </p:cNvPicPr>
          <p:nvPr/>
        </p:nvPicPr>
        <p:blipFill>
          <a:blip r:embed="rId2"/>
          <a:stretch>
            <a:fillRect/>
          </a:stretch>
        </p:blipFill>
        <p:spPr>
          <a:xfrm>
            <a:off x="586407" y="4970836"/>
            <a:ext cx="10131540" cy="1846176"/>
          </a:xfrm>
          <a:prstGeom prst="rect">
            <a:avLst/>
          </a:prstGeom>
        </p:spPr>
      </p:pic>
    </p:spTree>
    <p:extLst>
      <p:ext uri="{BB962C8B-B14F-4D97-AF65-F5344CB8AC3E}">
        <p14:creationId xmlns:p14="http://schemas.microsoft.com/office/powerpoint/2010/main" val="305266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b="1" dirty="0"/>
              <a:t>प्रश्न १० : तपाईको परिवारमा निम्न घरायसी सुविधा तथा साधनहरु छन् ? (बहुउत्तर सम्भव छ)	</a:t>
            </a:r>
            <a:endParaRPr lang="en-US" dirty="0"/>
          </a:p>
        </p:txBody>
      </p:sp>
      <p:sp>
        <p:nvSpPr>
          <p:cNvPr id="3" name="Content Placeholder 2"/>
          <p:cNvSpPr>
            <a:spLocks noGrp="1"/>
          </p:cNvSpPr>
          <p:nvPr>
            <p:ph idx="1"/>
          </p:nvPr>
        </p:nvSpPr>
        <p:spPr>
          <a:xfrm>
            <a:off x="160942" y="1693281"/>
            <a:ext cx="11701206" cy="3780593"/>
          </a:xfrm>
        </p:spPr>
        <p:txBody>
          <a:bodyPr>
            <a:normAutofit/>
          </a:bodyPr>
          <a:lstStyle/>
          <a:p>
            <a:r>
              <a:rPr lang="ne-NP" sz="3200">
                <a:solidFill>
                  <a:srgbClr val="142DAC"/>
                </a:solidFill>
              </a:rPr>
              <a:t>उल्लेख </a:t>
            </a:r>
            <a:r>
              <a:rPr lang="ne-NP" sz="3200" dirty="0">
                <a:solidFill>
                  <a:srgbClr val="142DAC"/>
                </a:solidFill>
              </a:rPr>
              <a:t>भएका सुविधाहरुमध्ये परिवारसँग एकभन्दा बढी सामग्रीहरु प्रयोगमा भए के के प्रयोगमा छन् सबै संकेत कोठामा √ चिन्ह लगाउनुपर्छ । </a:t>
            </a:r>
          </a:p>
          <a:p>
            <a:r>
              <a:rPr lang="ne-NP" sz="3200" dirty="0"/>
              <a:t>यी सुविधा वा साधनको </a:t>
            </a:r>
            <a:r>
              <a:rPr lang="ne-NP" sz="3200"/>
              <a:t>स्वामित्व आफ्नो </a:t>
            </a:r>
            <a:r>
              <a:rPr lang="ne-NP" sz="3200" dirty="0"/>
              <a:t>नै हुनुपर्ने आवश्यकता छैन, अरू कसैको भए तापनि परिवारले ती साधन हाल निजीसरह प्रयोग गर्ने गरेको भए ती साधन/सुविधाहरु भएको परिवार मानी उपलव्ध साधन सुविधाहरुको संकेत कोठामा √ चिन्ह लगाउनुपर्छ ।</a:t>
            </a:r>
          </a:p>
          <a:p>
            <a:r>
              <a:rPr lang="ne-NP" sz="3200" dirty="0">
                <a:solidFill>
                  <a:srgbClr val="142DAC"/>
                </a:solidFill>
              </a:rPr>
              <a:t>घरपरिवारले प्रयोग गर्ने मूख्य घरायसी सुविधा तथा सामग्रीहरुको सामान्य ब्याख्या निम्नानुसार गरिएको छ –</a:t>
            </a:r>
          </a:p>
          <a:p>
            <a:pPr marL="0" indent="0">
              <a:buNone/>
            </a:pPr>
            <a:endParaRPr lang="en-US"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60</a:t>
            </a:fld>
            <a:endParaRPr lang="en-US"/>
          </a:p>
        </p:txBody>
      </p:sp>
      <p:pic>
        <p:nvPicPr>
          <p:cNvPr id="5" name="Picture 4">
            <a:extLst>
              <a:ext uri="{FF2B5EF4-FFF2-40B4-BE49-F238E27FC236}">
                <a16:creationId xmlns:a16="http://schemas.microsoft.com/office/drawing/2014/main" id="{146C086D-0BF5-40A9-A78B-DAA904DC8B9A}"/>
              </a:ext>
            </a:extLst>
          </p:cNvPr>
          <p:cNvPicPr>
            <a:picLocks noChangeAspect="1"/>
          </p:cNvPicPr>
          <p:nvPr/>
        </p:nvPicPr>
        <p:blipFill>
          <a:blip r:embed="rId2"/>
          <a:stretch>
            <a:fillRect/>
          </a:stretch>
        </p:blipFill>
        <p:spPr>
          <a:xfrm>
            <a:off x="586407" y="4970836"/>
            <a:ext cx="10131540" cy="1846176"/>
          </a:xfrm>
          <a:prstGeom prst="rect">
            <a:avLst/>
          </a:prstGeom>
        </p:spPr>
      </p:pic>
    </p:spTree>
    <p:extLst>
      <p:ext uri="{BB962C8B-B14F-4D97-AF65-F5344CB8AC3E}">
        <p14:creationId xmlns:p14="http://schemas.microsoft.com/office/powerpoint/2010/main" val="325394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774870"/>
          </a:xfrm>
        </p:spPr>
        <p:txBody>
          <a:bodyPr>
            <a:noAutofit/>
          </a:bodyPr>
          <a:lstStyle/>
          <a:p>
            <a:pPr algn="ctr"/>
            <a:r>
              <a:rPr lang="ne-NP" b="1" dirty="0"/>
              <a:t>प्रश्न १० : तपाईको परिवारमा निम्न घरायसी सुविधा तथा साधनहरु छन् ? (बहुउत्तर सम्भव छ)</a:t>
            </a:r>
            <a:r>
              <a:rPr lang="ne-NP" sz="2600" b="1" dirty="0"/>
              <a:t>	</a:t>
            </a:r>
            <a:endParaRPr lang="en-US" sz="2600" dirty="0"/>
          </a:p>
        </p:txBody>
      </p:sp>
      <p:sp>
        <p:nvSpPr>
          <p:cNvPr id="3" name="Content Placeholder 2"/>
          <p:cNvSpPr>
            <a:spLocks noGrp="1"/>
          </p:cNvSpPr>
          <p:nvPr>
            <p:ph idx="1"/>
          </p:nvPr>
        </p:nvSpPr>
        <p:spPr>
          <a:xfrm>
            <a:off x="710648" y="1830031"/>
            <a:ext cx="10770704" cy="2867229"/>
          </a:xfrm>
        </p:spPr>
        <p:txBody>
          <a:bodyPr>
            <a:normAutofit fontScale="85000" lnSpcReduction="20000"/>
          </a:bodyPr>
          <a:lstStyle/>
          <a:p>
            <a:pPr>
              <a:buNone/>
            </a:pPr>
            <a:r>
              <a:rPr lang="ne-NP" sz="3600" b="1" dirty="0">
                <a:solidFill>
                  <a:srgbClr val="142DAC"/>
                </a:solidFill>
              </a:rPr>
              <a:t>रेडियो सुविधा</a:t>
            </a:r>
            <a:r>
              <a:rPr lang="ne-NP" sz="3600" b="1" dirty="0"/>
              <a:t> </a:t>
            </a:r>
          </a:p>
          <a:p>
            <a:r>
              <a:rPr lang="ne-NP" sz="3600" dirty="0"/>
              <a:t>परिवारले आवश्यक परेको बेलामा व्यक्तिगत वा सामूहिकरुपमा जुनसुकै वेला प्रयोग गर्नसक्ने बिजुली वा ब्याट्रीबाट चल्ने सबै प्रकारको रेडियो, ट्रान्जिस्टरहरु यसमा पर्दछन् । परिवारले मोवाइल अर्थात अन्य माध्यमबाट रेडियोको प्रयोग गर्ने गरेको भए पनि यस अन्तर्गत राख्नु पर्दछ । </a:t>
            </a:r>
          </a:p>
          <a:p>
            <a:pPr>
              <a:buNone/>
            </a:pPr>
            <a:r>
              <a:rPr lang="ne-NP" sz="3600" b="1" dirty="0">
                <a:solidFill>
                  <a:srgbClr val="142DAC"/>
                </a:solidFill>
              </a:rPr>
              <a:t>टेलिभिजन </a:t>
            </a:r>
          </a:p>
          <a:p>
            <a:r>
              <a:rPr lang="ne-NP" sz="3200" dirty="0"/>
              <a:t>बिजुली वा ब्याट्रीबाट चलाउन सकिने जुनसुकै आकार वा प्रकार जस्तैः श्यामस्वेत </a:t>
            </a:r>
            <a:r>
              <a:rPr lang="en-US" sz="3200" dirty="0"/>
              <a:t>(Black and white)</a:t>
            </a:r>
            <a:r>
              <a:rPr lang="ne-NP" sz="3200" dirty="0"/>
              <a:t>, रंगीन </a:t>
            </a:r>
            <a:r>
              <a:rPr lang="en-US" sz="3200" dirty="0"/>
              <a:t>(</a:t>
            </a:r>
            <a:r>
              <a:rPr lang="en-US" sz="3200" dirty="0" err="1"/>
              <a:t>Colour</a:t>
            </a:r>
            <a:r>
              <a:rPr lang="en-US" sz="3200" dirty="0"/>
              <a:t>)</a:t>
            </a:r>
            <a:r>
              <a:rPr lang="ne-NP" sz="3200" dirty="0"/>
              <a:t> टेलिभिजन घरपरिवारमा भए संकेत कोठामा √ चिन्ह लगाउनुपर्दछ ।</a:t>
            </a:r>
            <a:endParaRPr lang="en-US" sz="32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61</a:t>
            </a:fld>
            <a:endParaRPr lang="en-US"/>
          </a:p>
        </p:txBody>
      </p:sp>
      <p:pic>
        <p:nvPicPr>
          <p:cNvPr id="5" name="Picture 4">
            <a:extLst>
              <a:ext uri="{FF2B5EF4-FFF2-40B4-BE49-F238E27FC236}">
                <a16:creationId xmlns:a16="http://schemas.microsoft.com/office/drawing/2014/main" id="{ECC6446D-54D0-4AA6-99ED-BE8C20F6DD5E}"/>
              </a:ext>
            </a:extLst>
          </p:cNvPr>
          <p:cNvPicPr>
            <a:picLocks noChangeAspect="1"/>
          </p:cNvPicPr>
          <p:nvPr/>
        </p:nvPicPr>
        <p:blipFill>
          <a:blip r:embed="rId2"/>
          <a:stretch>
            <a:fillRect/>
          </a:stretch>
        </p:blipFill>
        <p:spPr>
          <a:xfrm>
            <a:off x="548829" y="4605711"/>
            <a:ext cx="10131540" cy="1846176"/>
          </a:xfrm>
          <a:prstGeom prst="rect">
            <a:avLst/>
          </a:prstGeom>
        </p:spPr>
      </p:pic>
      <p:sp>
        <p:nvSpPr>
          <p:cNvPr id="6" name="Rectangle 5">
            <a:extLst>
              <a:ext uri="{FF2B5EF4-FFF2-40B4-BE49-F238E27FC236}">
                <a16:creationId xmlns:a16="http://schemas.microsoft.com/office/drawing/2014/main" id="{B8ED38C1-D804-4063-A024-14B9D90B62D9}"/>
              </a:ext>
            </a:extLst>
          </p:cNvPr>
          <p:cNvSpPr/>
          <p:nvPr/>
        </p:nvSpPr>
        <p:spPr>
          <a:xfrm>
            <a:off x="2858294" y="5079397"/>
            <a:ext cx="312906" cy="400110"/>
          </a:xfrm>
          <a:prstGeom prst="rect">
            <a:avLst/>
          </a:prstGeom>
        </p:spPr>
        <p:txBody>
          <a:bodyPr wrap="none">
            <a:spAutoFit/>
          </a:bodyPr>
          <a:lstStyle/>
          <a:p>
            <a:r>
              <a:rPr lang="ne-NP" sz="2000" b="1">
                <a:solidFill>
                  <a:srgbClr val="142DAC"/>
                </a:solidFill>
              </a:rPr>
              <a:t>√</a:t>
            </a:r>
            <a:endParaRPr lang="en-US" sz="2000" b="1">
              <a:solidFill>
                <a:srgbClr val="142DAC"/>
              </a:solidFill>
            </a:endParaRPr>
          </a:p>
        </p:txBody>
      </p:sp>
      <p:sp>
        <p:nvSpPr>
          <p:cNvPr id="7" name="Rectangle 6">
            <a:extLst>
              <a:ext uri="{FF2B5EF4-FFF2-40B4-BE49-F238E27FC236}">
                <a16:creationId xmlns:a16="http://schemas.microsoft.com/office/drawing/2014/main" id="{EAB76B80-6141-49A3-A7BD-A91ACE173A2C}"/>
              </a:ext>
            </a:extLst>
          </p:cNvPr>
          <p:cNvSpPr/>
          <p:nvPr/>
        </p:nvSpPr>
        <p:spPr>
          <a:xfrm>
            <a:off x="2899764" y="5345422"/>
            <a:ext cx="260995"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Tree>
    <p:extLst>
      <p:ext uri="{BB962C8B-B14F-4D97-AF65-F5344CB8AC3E}">
        <p14:creationId xmlns:p14="http://schemas.microsoft.com/office/powerpoint/2010/main" val="353443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b="1" dirty="0"/>
              <a:t>प्रश्न १० : तपाईको परिवारमा निम्न घरायसी सुविधा तथा साधनहरु छन् ? (बहुउत्तर सम्भव छ)</a:t>
            </a:r>
            <a:r>
              <a:rPr lang="ne-NP" sz="2600" b="1" dirty="0"/>
              <a:t>	</a:t>
            </a:r>
            <a:endParaRPr lang="en-US" sz="2600" dirty="0"/>
          </a:p>
        </p:txBody>
      </p:sp>
      <p:sp>
        <p:nvSpPr>
          <p:cNvPr id="3" name="Content Placeholder 2"/>
          <p:cNvSpPr>
            <a:spLocks noGrp="1"/>
          </p:cNvSpPr>
          <p:nvPr>
            <p:ph idx="1"/>
          </p:nvPr>
        </p:nvSpPr>
        <p:spPr>
          <a:xfrm>
            <a:off x="150312" y="1585641"/>
            <a:ext cx="11786992" cy="3731658"/>
          </a:xfrm>
        </p:spPr>
        <p:txBody>
          <a:bodyPr>
            <a:normAutofit fontScale="62500" lnSpcReduction="20000"/>
          </a:bodyPr>
          <a:lstStyle/>
          <a:p>
            <a:pPr>
              <a:buNone/>
            </a:pPr>
            <a:r>
              <a:rPr lang="ne-NP" sz="4600" b="1">
                <a:solidFill>
                  <a:srgbClr val="142DAC"/>
                </a:solidFill>
              </a:rPr>
              <a:t>ल्याण्डलाइन टेलिफोन</a:t>
            </a:r>
            <a:r>
              <a:rPr lang="ne-NP" sz="4600" b="1"/>
              <a:t> </a:t>
            </a:r>
          </a:p>
          <a:p>
            <a:r>
              <a:rPr lang="ne-NP" sz="4600"/>
              <a:t>परिवारले आफ्नो प्रयोजनको लागि परम्परागत टेलिफोन अर्थात तारसहितको टेलिफोन सुविधा प्रयोग गर्ने गरेको भए</a:t>
            </a:r>
            <a:endParaRPr lang="en-US" sz="4600"/>
          </a:p>
          <a:p>
            <a:pPr marL="342900" marR="0" indent="-342900" algn="just">
              <a:lnSpc>
                <a:spcPct val="120000"/>
              </a:lnSpc>
              <a:spcBef>
                <a:spcPts val="500"/>
              </a:spcBef>
              <a:spcAft>
                <a:spcPts val="500"/>
              </a:spcAft>
              <a:tabLst>
                <a:tab pos="270510" algn="l"/>
                <a:tab pos="540385" algn="l"/>
                <a:tab pos="810260" algn="l"/>
                <a:tab pos="1080135" algn="l"/>
              </a:tabLst>
            </a:pPr>
            <a:r>
              <a:rPr lang="da-DK" sz="5100">
                <a:solidFill>
                  <a:srgbClr val="FF0000"/>
                </a:solidFill>
                <a:latin typeface="Preeti" pitchFamily="2" charset="0"/>
              </a:rPr>
              <a:t>g]k</a:t>
            </a:r>
            <a:r>
              <a:rPr lang="da-DK" sz="5100">
                <a:solidFill>
                  <a:srgbClr val="FF0000"/>
                </a:solidFill>
                <a:latin typeface="Preeti" pitchFamily="2" charset="0"/>
                <a:ea typeface="Times New Roman" panose="02020603050405020304" pitchFamily="18" charset="0"/>
              </a:rPr>
              <a:t>fn </a:t>
            </a:r>
            <a:r>
              <a:rPr lang="da-DK" sz="4600">
                <a:solidFill>
                  <a:srgbClr val="FF0000"/>
                </a:solidFill>
                <a:latin typeface="Preeti" pitchFamily="2" charset="0"/>
                <a:ea typeface="Times New Roman" panose="02020603050405020304" pitchFamily="18" charset="0"/>
              </a:rPr>
              <a:t>6]lnsd </a:t>
            </a:r>
            <a:r>
              <a:rPr lang="da-DK" sz="34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(NTC)</a:t>
            </a:r>
            <a:r>
              <a:rPr lang="da-DK">
                <a:solidFill>
                  <a:srgbClr val="FF0000"/>
                </a:solidFill>
                <a:latin typeface="Garamond" panose="02020404030301010803" pitchFamily="18" charset="0"/>
                <a:ea typeface="Times New Roman" panose="02020603050405020304" pitchFamily="18" charset="0"/>
              </a:rPr>
              <a:t> </a:t>
            </a:r>
            <a:r>
              <a:rPr lang="da-DK" sz="4600">
                <a:solidFill>
                  <a:srgbClr val="FF0000"/>
                </a:solidFill>
                <a:latin typeface="Preeti" pitchFamily="2" charset="0"/>
                <a:ea typeface="Times New Roman" panose="02020603050405020304" pitchFamily="18" charset="0"/>
              </a:rPr>
              <a:t>tyf</a:t>
            </a:r>
            <a:r>
              <a:rPr lang="da-DK">
                <a:solidFill>
                  <a:srgbClr val="FF0000"/>
                </a:solidFill>
                <a:latin typeface="Garamond" panose="02020404030301010803" pitchFamily="18" charset="0"/>
                <a:ea typeface="Times New Roman" panose="02020603050405020304" pitchFamily="18" charset="0"/>
              </a:rPr>
              <a:t> </a:t>
            </a:r>
            <a:r>
              <a:rPr lang="da-DK" sz="4600">
                <a:solidFill>
                  <a:srgbClr val="FF0000"/>
                </a:solidFill>
                <a:latin typeface="Preeti" pitchFamily="2" charset="0"/>
                <a:ea typeface="Times New Roman" panose="02020603050405020304" pitchFamily="18" charset="0"/>
              </a:rPr>
              <a:t>o'gfO6]8 6]lnsd </a:t>
            </a:r>
            <a:r>
              <a:rPr lang="da-DK" sz="34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(UTL)  </a:t>
            </a:r>
            <a:r>
              <a:rPr lang="da-DK" sz="4600">
                <a:solidFill>
                  <a:srgbClr val="FF0000"/>
                </a:solidFill>
                <a:latin typeface="Preeti" pitchFamily="2" charset="0"/>
                <a:ea typeface="Times New Roman" panose="02020603050405020304" pitchFamily="18" charset="0"/>
              </a:rPr>
              <a:t>h:tf 6]lnkmf]g ;]jf k|bfosx?af6 pknJw tf//lxt </a:t>
            </a:r>
            <a:r>
              <a:rPr lang="da-DK" sz="34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CDMA </a:t>
            </a:r>
            <a:r>
              <a:rPr lang="da-DK">
                <a:solidFill>
                  <a:srgbClr val="FF0000"/>
                </a:solidFill>
                <a:latin typeface="Preeti" pitchFamily="2" charset="0"/>
                <a:ea typeface="Times New Roman" panose="02020603050405020304" pitchFamily="18" charset="0"/>
              </a:rPr>
              <a:t>tyf</a:t>
            </a:r>
            <a:r>
              <a:rPr lang="da-DK">
                <a:solidFill>
                  <a:srgbClr val="FF0000"/>
                </a:solidFill>
                <a:latin typeface="Garamond" panose="02020404030301010803" pitchFamily="18" charset="0"/>
                <a:ea typeface="Times New Roman" panose="02020603050405020304" pitchFamily="18" charset="0"/>
              </a:rPr>
              <a:t> </a:t>
            </a:r>
            <a:r>
              <a:rPr lang="da-DK" sz="34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SKY </a:t>
            </a:r>
            <a:r>
              <a:rPr lang="da-DK" sz="4600">
                <a:solidFill>
                  <a:srgbClr val="FF0000"/>
                </a:solidFill>
                <a:latin typeface="Preeti" pitchFamily="2" charset="0"/>
                <a:ea typeface="Times New Roman" panose="02020603050405020304" pitchFamily="18" charset="0"/>
              </a:rPr>
              <a:t>kmf]gx?nfO{ klg 6]lnkmf]gcGtu{t g} /fVg' /fVg' kb{5 </a:t>
            </a:r>
            <a:r>
              <a:rPr lang="da-DK" sz="5100">
                <a:solidFill>
                  <a:srgbClr val="FF0000"/>
                </a:solidFill>
                <a:latin typeface="Preeti" pitchFamily="2" charset="0"/>
                <a:ea typeface="Times New Roman" panose="02020603050405020304" pitchFamily="18" charset="0"/>
              </a:rPr>
              <a:t>.</a:t>
            </a:r>
            <a:endParaRPr lang="ne-NP" sz="3400">
              <a:solidFill>
                <a:srgbClr val="FF0000"/>
              </a:solidFill>
            </a:endParaRPr>
          </a:p>
          <a:p>
            <a:pPr>
              <a:buNone/>
            </a:pPr>
            <a:r>
              <a:rPr lang="ne-NP" sz="4600" b="1">
                <a:solidFill>
                  <a:srgbClr val="142DAC"/>
                </a:solidFill>
              </a:rPr>
              <a:t>मोबाइल फोन</a:t>
            </a:r>
            <a:r>
              <a:rPr lang="ne-NP" sz="4600" b="1"/>
              <a:t> </a:t>
            </a:r>
          </a:p>
          <a:p>
            <a:r>
              <a:rPr lang="ne-NP" sz="4600"/>
              <a:t>परिवारले आफ्नो प्रयोजनको लागि कुनै पनि किसिमको मोबाइल फोन प्रयोग गर्ने गरेको भए</a:t>
            </a:r>
          </a:p>
          <a:p>
            <a:r>
              <a:rPr lang="ne-NP" sz="4600"/>
              <a:t> यदि परिवारको कम्तिमा एक सदस्यसँग मोवाइल फोनको प्रयोग गरेको भए परिवारले प्रयोग गरेको मान्नुपर्दछ । </a:t>
            </a:r>
          </a:p>
          <a:p>
            <a:r>
              <a:rPr lang="ne-NP" sz="4600"/>
              <a:t>सिमकार्ड प्रयोग गरी सञ्चालन गर्न सकिने ट्यावलेट पनि मोवाइल फोन अन्तर्गत राख्नु पर्दछ । </a:t>
            </a:r>
          </a:p>
          <a:p>
            <a:endParaRPr lang="en-US" sz="4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62</a:t>
            </a:fld>
            <a:endParaRPr lang="en-US"/>
          </a:p>
        </p:txBody>
      </p:sp>
      <p:pic>
        <p:nvPicPr>
          <p:cNvPr id="5" name="Picture 4">
            <a:extLst>
              <a:ext uri="{FF2B5EF4-FFF2-40B4-BE49-F238E27FC236}">
                <a16:creationId xmlns:a16="http://schemas.microsoft.com/office/drawing/2014/main" id="{87721069-2D89-44AB-9C66-AD59DE2C2959}"/>
              </a:ext>
            </a:extLst>
          </p:cNvPr>
          <p:cNvPicPr>
            <a:picLocks noChangeAspect="1"/>
          </p:cNvPicPr>
          <p:nvPr/>
        </p:nvPicPr>
        <p:blipFill>
          <a:blip r:embed="rId2"/>
          <a:stretch>
            <a:fillRect/>
          </a:stretch>
        </p:blipFill>
        <p:spPr>
          <a:xfrm>
            <a:off x="1365337" y="5277113"/>
            <a:ext cx="8450736" cy="1539899"/>
          </a:xfrm>
          <a:prstGeom prst="rect">
            <a:avLst/>
          </a:prstGeom>
        </p:spPr>
      </p:pic>
      <p:sp>
        <p:nvSpPr>
          <p:cNvPr id="6" name="Rectangle 5">
            <a:extLst>
              <a:ext uri="{FF2B5EF4-FFF2-40B4-BE49-F238E27FC236}">
                <a16:creationId xmlns:a16="http://schemas.microsoft.com/office/drawing/2014/main" id="{F8DA1366-FB86-4E7F-BF9E-8E14395CD0A1}"/>
              </a:ext>
            </a:extLst>
          </p:cNvPr>
          <p:cNvSpPr/>
          <p:nvPr/>
        </p:nvSpPr>
        <p:spPr>
          <a:xfrm>
            <a:off x="3285982" y="6376729"/>
            <a:ext cx="260995" cy="400110"/>
          </a:xfrm>
          <a:prstGeom prst="rect">
            <a:avLst/>
          </a:prstGeom>
        </p:spPr>
        <p:txBody>
          <a:bodyPr wrap="square">
            <a:spAutoFit/>
          </a:bodyPr>
          <a:lstStyle/>
          <a:p>
            <a:r>
              <a:rPr lang="ne-NP" sz="2000" b="1">
                <a:solidFill>
                  <a:srgbClr val="142DAC"/>
                </a:solidFill>
              </a:rPr>
              <a:t>√</a:t>
            </a:r>
            <a:endParaRPr lang="en-US" sz="2000" b="1">
              <a:solidFill>
                <a:srgbClr val="142DAC"/>
              </a:solidFill>
            </a:endParaRPr>
          </a:p>
        </p:txBody>
      </p:sp>
      <p:sp>
        <p:nvSpPr>
          <p:cNvPr id="7" name="Rectangle 6">
            <a:extLst>
              <a:ext uri="{FF2B5EF4-FFF2-40B4-BE49-F238E27FC236}">
                <a16:creationId xmlns:a16="http://schemas.microsoft.com/office/drawing/2014/main" id="{2839B1BB-37D3-4392-B09E-99E24571A9FB}"/>
              </a:ext>
            </a:extLst>
          </p:cNvPr>
          <p:cNvSpPr/>
          <p:nvPr/>
        </p:nvSpPr>
        <p:spPr>
          <a:xfrm>
            <a:off x="3269281" y="6096982"/>
            <a:ext cx="260995"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Tree>
    <p:extLst>
      <p:ext uri="{BB962C8B-B14F-4D97-AF65-F5344CB8AC3E}">
        <p14:creationId xmlns:p14="http://schemas.microsoft.com/office/powerpoint/2010/main" val="333153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b="1" dirty="0"/>
              <a:t>प्रश्न १० : तपाईको परिवारमा निम्न घरायसी सुविधा तथा साधनहरु छन् ? (बहुउत्तर सम्भव छ)	</a:t>
            </a:r>
            <a:endParaRPr lang="en-US" dirty="0"/>
          </a:p>
        </p:txBody>
      </p:sp>
      <p:sp>
        <p:nvSpPr>
          <p:cNvPr id="3" name="Content Placeholder 2"/>
          <p:cNvSpPr>
            <a:spLocks noGrp="1"/>
          </p:cNvSpPr>
          <p:nvPr>
            <p:ph idx="1"/>
          </p:nvPr>
        </p:nvSpPr>
        <p:spPr>
          <a:xfrm>
            <a:off x="231732" y="1585640"/>
            <a:ext cx="11780728" cy="3863182"/>
          </a:xfrm>
        </p:spPr>
        <p:txBody>
          <a:bodyPr>
            <a:normAutofit fontScale="92500" lnSpcReduction="10000"/>
          </a:bodyPr>
          <a:lstStyle/>
          <a:p>
            <a:pPr>
              <a:buNone/>
            </a:pPr>
            <a:r>
              <a:rPr lang="ne-NP" sz="3200" b="1" dirty="0">
                <a:solidFill>
                  <a:srgbClr val="142DAC"/>
                </a:solidFill>
              </a:rPr>
              <a:t>कम्प्युटर/ल्यापटप </a:t>
            </a:r>
          </a:p>
          <a:p>
            <a:r>
              <a:rPr lang="ne-NP" sz="2800" dirty="0"/>
              <a:t>बिजुली वा ब्याट्रीबाट चलाउन सकिने गणनाको दिनमा चालू रहेको डेस्कटप अथवा ल्यापटप जस्ता जुनसुकै मोडलका कम्प्युटर परिवार वा परिवारको सदस्यले प्रयोग गर्ने गरेको भए यसको कोठामा </a:t>
            </a:r>
            <a:r>
              <a:rPr lang="ne-NP" sz="3200" dirty="0"/>
              <a:t>चिन्ह लगाउनुपर्दछ । </a:t>
            </a:r>
            <a:endParaRPr lang="ne-NP" sz="3600" dirty="0"/>
          </a:p>
          <a:p>
            <a:pPr>
              <a:buNone/>
            </a:pPr>
            <a:r>
              <a:rPr lang="ne-NP" sz="3200" b="1" dirty="0">
                <a:solidFill>
                  <a:srgbClr val="142DAC"/>
                </a:solidFill>
              </a:rPr>
              <a:t>इन्टरनेट सुविधा </a:t>
            </a:r>
          </a:p>
          <a:p>
            <a:r>
              <a:rPr lang="ne-NP" sz="2800" dirty="0"/>
              <a:t>परिवारमा कम्प्युटर वा अन्य साधनको प्रयोग गरी इन्टरनेटमार्फत सूचनाहरुको आदानप्रदान गर्ने सुविधा प्रयोग गरेको छ भने इन्टरनेट सुविधा भएको मान्नुपर्छ । </a:t>
            </a:r>
          </a:p>
          <a:p>
            <a:r>
              <a:rPr lang="ne-NP" sz="2800" dirty="0">
                <a:solidFill>
                  <a:srgbClr val="142DAC"/>
                </a:solidFill>
              </a:rPr>
              <a:t>इन्टरनेटको सुविधा साधारणतया कम्प्युटरको प्रयोगमार्फत नै गरिने भए पनि अहिले प्रविधिको विकाससँगै ट्याब्लेट, मोबाइल फोन (डाटा, वाइफाई आदि) मार्फत पनि इन्टरनेटको सुविधा लिने प्रचलन बढिरहेको हुनाले परिवारको कुनै सदस्यले नियमित इन्टरनेटको प्रयोग गर्ने गरेको भएमा उक्त परिवारमा इन्टरनेटको सुविधा भएको मानी संकेत कोठामा √  चिन्ह लगाउनुपर्दछ । </a:t>
            </a:r>
          </a:p>
          <a:p>
            <a:endParaRPr lang="en-US"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63</a:t>
            </a:fld>
            <a:endParaRPr lang="en-US"/>
          </a:p>
        </p:txBody>
      </p:sp>
      <p:pic>
        <p:nvPicPr>
          <p:cNvPr id="5" name="Picture 4">
            <a:extLst>
              <a:ext uri="{FF2B5EF4-FFF2-40B4-BE49-F238E27FC236}">
                <a16:creationId xmlns:a16="http://schemas.microsoft.com/office/drawing/2014/main" id="{1AA483DB-EFC9-45B7-8D91-761DEAF1FD13}"/>
              </a:ext>
            </a:extLst>
          </p:cNvPr>
          <p:cNvPicPr>
            <a:picLocks noChangeAspect="1"/>
          </p:cNvPicPr>
          <p:nvPr/>
        </p:nvPicPr>
        <p:blipFill>
          <a:blip r:embed="rId2"/>
          <a:stretch>
            <a:fillRect/>
          </a:stretch>
        </p:blipFill>
        <p:spPr>
          <a:xfrm>
            <a:off x="1365337" y="5277113"/>
            <a:ext cx="8450736" cy="1539899"/>
          </a:xfrm>
          <a:prstGeom prst="rect">
            <a:avLst/>
          </a:prstGeom>
        </p:spPr>
      </p:pic>
      <p:sp>
        <p:nvSpPr>
          <p:cNvPr id="6" name="Rectangle 5">
            <a:extLst>
              <a:ext uri="{FF2B5EF4-FFF2-40B4-BE49-F238E27FC236}">
                <a16:creationId xmlns:a16="http://schemas.microsoft.com/office/drawing/2014/main" id="{F1D9E81D-2CE8-46E7-BFC7-A68E08CABD46}"/>
              </a:ext>
            </a:extLst>
          </p:cNvPr>
          <p:cNvSpPr/>
          <p:nvPr/>
        </p:nvSpPr>
        <p:spPr>
          <a:xfrm>
            <a:off x="5540662" y="5637695"/>
            <a:ext cx="260995" cy="400110"/>
          </a:xfrm>
          <a:prstGeom prst="rect">
            <a:avLst/>
          </a:prstGeom>
        </p:spPr>
        <p:txBody>
          <a:bodyPr wrap="square">
            <a:spAutoFit/>
          </a:bodyPr>
          <a:lstStyle/>
          <a:p>
            <a:r>
              <a:rPr lang="ne-NP" sz="2000" b="1">
                <a:solidFill>
                  <a:srgbClr val="142DAC"/>
                </a:solidFill>
              </a:rPr>
              <a:t>√</a:t>
            </a:r>
            <a:endParaRPr lang="en-US" sz="2000" b="1">
              <a:solidFill>
                <a:srgbClr val="142DAC"/>
              </a:solidFill>
            </a:endParaRPr>
          </a:p>
        </p:txBody>
      </p:sp>
      <p:sp>
        <p:nvSpPr>
          <p:cNvPr id="7" name="Rectangle 6">
            <a:extLst>
              <a:ext uri="{FF2B5EF4-FFF2-40B4-BE49-F238E27FC236}">
                <a16:creationId xmlns:a16="http://schemas.microsoft.com/office/drawing/2014/main" id="{E4143810-323A-4A7C-86A7-3D6EF01F1906}"/>
              </a:ext>
            </a:extLst>
          </p:cNvPr>
          <p:cNvSpPr/>
          <p:nvPr/>
        </p:nvSpPr>
        <p:spPr>
          <a:xfrm>
            <a:off x="5549013" y="5896566"/>
            <a:ext cx="260995" cy="400110"/>
          </a:xfrm>
          <a:prstGeom prst="rect">
            <a:avLst/>
          </a:prstGeom>
        </p:spPr>
        <p:txBody>
          <a:bodyPr wrap="square">
            <a:spAutoFit/>
          </a:bodyPr>
          <a:lstStyle/>
          <a:p>
            <a:r>
              <a:rPr lang="ne-NP" sz="2000" b="1">
                <a:solidFill>
                  <a:srgbClr val="142DAC"/>
                </a:solidFill>
              </a:rPr>
              <a:t>√</a:t>
            </a:r>
            <a:endParaRPr lang="en-US" sz="2000" b="1">
              <a:solidFill>
                <a:srgbClr val="142DAC"/>
              </a:solidFill>
            </a:endParaRPr>
          </a:p>
        </p:txBody>
      </p:sp>
    </p:spTree>
    <p:extLst>
      <p:ext uri="{BB962C8B-B14F-4D97-AF65-F5344CB8AC3E}">
        <p14:creationId xmlns:p14="http://schemas.microsoft.com/office/powerpoint/2010/main" val="335981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b="1" dirty="0"/>
              <a:t>प्रश्न १० : तपाईको परिवारमा निम्न घरायसी सुविधा तथा साधनहरु छन् ? (बहुउत्तर सम्भव छ)</a:t>
            </a:r>
            <a:r>
              <a:rPr lang="ne-NP" sz="2600" b="1" dirty="0"/>
              <a:t>	</a:t>
            </a:r>
            <a:endParaRPr lang="en-US" sz="2600" dirty="0"/>
          </a:p>
        </p:txBody>
      </p:sp>
      <p:sp>
        <p:nvSpPr>
          <p:cNvPr id="3" name="Content Placeholder 2"/>
          <p:cNvSpPr>
            <a:spLocks noGrp="1"/>
          </p:cNvSpPr>
          <p:nvPr>
            <p:ph idx="1"/>
          </p:nvPr>
        </p:nvSpPr>
        <p:spPr>
          <a:xfrm>
            <a:off x="338203" y="1585640"/>
            <a:ext cx="11667994" cy="3512453"/>
          </a:xfrm>
        </p:spPr>
        <p:txBody>
          <a:bodyPr>
            <a:normAutofit fontScale="77500" lnSpcReduction="20000"/>
          </a:bodyPr>
          <a:lstStyle/>
          <a:p>
            <a:pPr>
              <a:buNone/>
            </a:pPr>
            <a:r>
              <a:rPr lang="ne-NP" b="1" dirty="0">
                <a:solidFill>
                  <a:srgbClr val="142DAC"/>
                </a:solidFill>
              </a:rPr>
              <a:t>कार, जीप, भ्यान </a:t>
            </a:r>
          </a:p>
          <a:p>
            <a:r>
              <a:rPr lang="ne-NP" sz="3500" dirty="0"/>
              <a:t>घरपरिवारमा यातायात प्रयोजनका लागि राखिएका  अटोमोवाइल –  कार, जीप, भ्यान आदि भए यस अन्तर्गत पर्दछन् । </a:t>
            </a:r>
          </a:p>
          <a:p>
            <a:r>
              <a:rPr lang="ne-NP" sz="3500" dirty="0"/>
              <a:t>सवारी साधन गणनाको दिन चालू अवस्थामा रहेको हुनुपर्दछ । विगतमा सञ्चालनमा रहेका तर हाल काम नलाग्ने अवस्थाका भए उल्लेखित सुविधा नभएको मान्नुपर्दछ ।  </a:t>
            </a:r>
          </a:p>
          <a:p>
            <a:r>
              <a:rPr lang="ne-NP" sz="3500" dirty="0">
                <a:solidFill>
                  <a:srgbClr val="FF0000"/>
                </a:solidFill>
              </a:rPr>
              <a:t>कार जीप भ्यान आदि व्यावसायिक प्रयोजनका भएपनि निजी सरह प्रयोग गरेको भए यस अन्तर्गत पर्दछन् ।  </a:t>
            </a:r>
          </a:p>
          <a:p>
            <a:r>
              <a:rPr lang="ne-NP" sz="3500" dirty="0">
                <a:solidFill>
                  <a:srgbClr val="142DAC"/>
                </a:solidFill>
              </a:rPr>
              <a:t>सरकारी तथा नीजि क्षेत्रमा काम गर्ने कर्मचारीहरुले आफ्नो सुविधामा उक्त सवारी साधनको सुविधा घरमा राख्ने गरी लिएको रहेछ भने उक्त परिवारमा उक्त  सुविधा रहेको मानिन्छ  । </a:t>
            </a:r>
          </a:p>
          <a:p>
            <a:r>
              <a:rPr lang="ne-NP" sz="3500" dirty="0"/>
              <a:t>तर, विहान साँझ कार्यालयमा जान आउन मात्र उपलब्ध हुने र कार्यालय समय बाहिर प्रयोग नहुने भए मोटर सुविधा नभएको मानिदैन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64</a:t>
            </a:fld>
            <a:endParaRPr lang="en-US"/>
          </a:p>
        </p:txBody>
      </p:sp>
      <p:pic>
        <p:nvPicPr>
          <p:cNvPr id="5" name="Picture 4">
            <a:extLst>
              <a:ext uri="{FF2B5EF4-FFF2-40B4-BE49-F238E27FC236}">
                <a16:creationId xmlns:a16="http://schemas.microsoft.com/office/drawing/2014/main" id="{E042F229-E370-4E0B-A041-6CB56E966416}"/>
              </a:ext>
            </a:extLst>
          </p:cNvPr>
          <p:cNvPicPr>
            <a:picLocks noChangeAspect="1"/>
          </p:cNvPicPr>
          <p:nvPr/>
        </p:nvPicPr>
        <p:blipFill>
          <a:blip r:embed="rId3"/>
          <a:stretch>
            <a:fillRect/>
          </a:stretch>
        </p:blipFill>
        <p:spPr>
          <a:xfrm>
            <a:off x="1007614" y="4826223"/>
            <a:ext cx="9923275" cy="1808226"/>
          </a:xfrm>
          <a:prstGeom prst="rect">
            <a:avLst/>
          </a:prstGeom>
        </p:spPr>
      </p:pic>
      <p:sp>
        <p:nvSpPr>
          <p:cNvPr id="6" name="Rectangle 5">
            <a:extLst>
              <a:ext uri="{FF2B5EF4-FFF2-40B4-BE49-F238E27FC236}">
                <a16:creationId xmlns:a16="http://schemas.microsoft.com/office/drawing/2014/main" id="{8809C880-CFD4-47FB-A34B-44BBF247A223}"/>
              </a:ext>
            </a:extLst>
          </p:cNvPr>
          <p:cNvSpPr/>
          <p:nvPr/>
        </p:nvSpPr>
        <p:spPr>
          <a:xfrm>
            <a:off x="5954020" y="5907004"/>
            <a:ext cx="260995" cy="400110"/>
          </a:xfrm>
          <a:prstGeom prst="rect">
            <a:avLst/>
          </a:prstGeom>
        </p:spPr>
        <p:txBody>
          <a:bodyPr wrap="square">
            <a:spAutoFit/>
          </a:bodyPr>
          <a:lstStyle/>
          <a:p>
            <a:r>
              <a:rPr lang="ne-NP" sz="2000" b="1">
                <a:solidFill>
                  <a:srgbClr val="142DAC"/>
                </a:solidFill>
              </a:rPr>
              <a:t>√</a:t>
            </a:r>
            <a:endParaRPr lang="en-US" sz="2000" b="1">
              <a:solidFill>
                <a:srgbClr val="142DAC"/>
              </a:solidFill>
            </a:endParaRPr>
          </a:p>
        </p:txBody>
      </p:sp>
    </p:spTree>
    <p:extLst>
      <p:ext uri="{BB962C8B-B14F-4D97-AF65-F5344CB8AC3E}">
        <p14:creationId xmlns:p14="http://schemas.microsoft.com/office/powerpoint/2010/main" val="33742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ne-NP" b="1" dirty="0"/>
              <a:t>प्रश्न १० : तपाईको परिवारमा निम्न घरायसी सुविधा तथा साधनहरु छन् ? (बहुउत्तर सम्भव छ)</a:t>
            </a:r>
            <a:r>
              <a:rPr lang="ne-NP" sz="2600" b="1" dirty="0"/>
              <a:t>	</a:t>
            </a:r>
            <a:endParaRPr lang="en-US" sz="2600" dirty="0"/>
          </a:p>
        </p:txBody>
      </p:sp>
      <p:sp>
        <p:nvSpPr>
          <p:cNvPr id="3" name="Content Placeholder 2"/>
          <p:cNvSpPr>
            <a:spLocks noGrp="1"/>
          </p:cNvSpPr>
          <p:nvPr>
            <p:ph idx="1"/>
          </p:nvPr>
        </p:nvSpPr>
        <p:spPr>
          <a:xfrm>
            <a:off x="313151" y="1585640"/>
            <a:ext cx="11336054" cy="3142935"/>
          </a:xfrm>
        </p:spPr>
        <p:txBody>
          <a:bodyPr>
            <a:normAutofit/>
          </a:bodyPr>
          <a:lstStyle/>
          <a:p>
            <a:pPr>
              <a:buNone/>
            </a:pPr>
            <a:r>
              <a:rPr lang="ne-NP" sz="3200" b="1" dirty="0">
                <a:solidFill>
                  <a:srgbClr val="142DAC"/>
                </a:solidFill>
              </a:rPr>
              <a:t>मोटरसाइकल/स्कुटर</a:t>
            </a:r>
            <a:r>
              <a:rPr lang="ne-NP" b="1" dirty="0">
                <a:solidFill>
                  <a:srgbClr val="142DAC"/>
                </a:solidFill>
              </a:rPr>
              <a:t> </a:t>
            </a:r>
          </a:p>
          <a:p>
            <a:r>
              <a:rPr lang="ne-NP" sz="3200" dirty="0"/>
              <a:t>परिवारसँग सवारीको निम्ति प्रयोग हुने कुनै कम्पनी वा ब्राण्डको दुईपाङ्ग्रे वा तीनपाङ्ग्रे मोटरसाइकल/स्कुटर/मोपेड चालु अवस्थामा छ भने संकेत कोठामा √ चिन्ह लगाउनुपर्छ । </a:t>
            </a:r>
          </a:p>
          <a:p>
            <a:r>
              <a:rPr lang="ne-NP" sz="3200" dirty="0">
                <a:solidFill>
                  <a:srgbClr val="142DAC"/>
                </a:solidFill>
              </a:rPr>
              <a:t>उक्त सवारी साधन विद्युतीय वा इन्धनबाट चल्ने पनि हुन सक्छ </a:t>
            </a:r>
            <a:r>
              <a:rPr lang="ne-NP" sz="3200">
                <a:solidFill>
                  <a:srgbClr val="142DAC"/>
                </a:solidFill>
              </a:rPr>
              <a:t>। आफ्नो </a:t>
            </a:r>
            <a:r>
              <a:rPr lang="ne-NP" sz="3200" dirty="0">
                <a:solidFill>
                  <a:srgbClr val="142DAC"/>
                </a:solidFill>
              </a:rPr>
              <a:t>कार्यालयले कर्मचारीको लागि उपलव्ध गराएको मोटरसाइकल भए त्यस्तो परिवारमा मोटरसाइकल सुविधा भएको मानी संकेत कोठामा √ चिन्ह लगाउनुपर्छ । विद्युतबाट चल्ने मोटरसाइकल तथा स्कुटर समेत यसै अन्तर्गत पर्दछन् ।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65</a:t>
            </a:fld>
            <a:endParaRPr lang="en-US"/>
          </a:p>
        </p:txBody>
      </p:sp>
      <p:pic>
        <p:nvPicPr>
          <p:cNvPr id="5" name="Picture 4">
            <a:extLst>
              <a:ext uri="{FF2B5EF4-FFF2-40B4-BE49-F238E27FC236}">
                <a16:creationId xmlns:a16="http://schemas.microsoft.com/office/drawing/2014/main" id="{148295EB-7A20-4DBC-A436-ADBF3FAE8E6E}"/>
              </a:ext>
            </a:extLst>
          </p:cNvPr>
          <p:cNvPicPr>
            <a:picLocks noChangeAspect="1"/>
          </p:cNvPicPr>
          <p:nvPr/>
        </p:nvPicPr>
        <p:blipFill>
          <a:blip r:embed="rId2"/>
          <a:stretch>
            <a:fillRect/>
          </a:stretch>
        </p:blipFill>
        <p:spPr>
          <a:xfrm>
            <a:off x="1290180" y="4832439"/>
            <a:ext cx="9594938" cy="1748396"/>
          </a:xfrm>
          <a:prstGeom prst="rect">
            <a:avLst/>
          </a:prstGeom>
        </p:spPr>
      </p:pic>
      <p:sp>
        <p:nvSpPr>
          <p:cNvPr id="6" name="Rectangle 5">
            <a:extLst>
              <a:ext uri="{FF2B5EF4-FFF2-40B4-BE49-F238E27FC236}">
                <a16:creationId xmlns:a16="http://schemas.microsoft.com/office/drawing/2014/main" id="{BB6FDAAE-3ED4-47BB-81BC-622FC5A04650}"/>
              </a:ext>
            </a:extLst>
          </p:cNvPr>
          <p:cNvSpPr/>
          <p:nvPr/>
        </p:nvSpPr>
        <p:spPr>
          <a:xfrm>
            <a:off x="6081368" y="6096982"/>
            <a:ext cx="260995"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Tree>
    <p:extLst>
      <p:ext uri="{BB962C8B-B14F-4D97-AF65-F5344CB8AC3E}">
        <p14:creationId xmlns:p14="http://schemas.microsoft.com/office/powerpoint/2010/main" val="53218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a:xfrm>
            <a:off x="313151" y="1585640"/>
            <a:ext cx="11040649" cy="3261933"/>
          </a:xfrm>
        </p:spPr>
        <p:txBody>
          <a:bodyPr>
            <a:normAutofit fontScale="92500" lnSpcReduction="20000"/>
          </a:bodyPr>
          <a:lstStyle/>
          <a:p>
            <a:pPr>
              <a:buNone/>
            </a:pPr>
            <a:r>
              <a:rPr lang="ne-NP" sz="3200" b="1" dirty="0">
                <a:solidFill>
                  <a:srgbClr val="142DAC"/>
                </a:solidFill>
              </a:rPr>
              <a:t>साइकल</a:t>
            </a:r>
            <a:r>
              <a:rPr lang="ne-NP" b="1" dirty="0">
                <a:solidFill>
                  <a:srgbClr val="142DAC"/>
                </a:solidFill>
              </a:rPr>
              <a:t> </a:t>
            </a:r>
          </a:p>
          <a:p>
            <a:r>
              <a:rPr lang="ne-NP" sz="3200" dirty="0"/>
              <a:t>गिअर भएको वा नभएको, विद्युतिय साइकल अर्थात जस्तोसुकै साइकल परिवारले प्रयोग गर्ने भए संकेत कोठामा √ चिन्ह लगाउनुपर्छ । </a:t>
            </a:r>
          </a:p>
          <a:p>
            <a:pPr>
              <a:buNone/>
            </a:pPr>
            <a:r>
              <a:rPr lang="ne-NP" sz="3200" b="1" dirty="0">
                <a:solidFill>
                  <a:srgbClr val="142DAC"/>
                </a:solidFill>
              </a:rPr>
              <a:t>रेफ्रिजेरेटर</a:t>
            </a:r>
            <a:r>
              <a:rPr lang="ne-NP" b="1" dirty="0">
                <a:solidFill>
                  <a:srgbClr val="142DAC"/>
                </a:solidFill>
              </a:rPr>
              <a:t> </a:t>
            </a:r>
          </a:p>
          <a:p>
            <a:r>
              <a:rPr lang="ne-NP" sz="3200" dirty="0"/>
              <a:t>परिवारसँग रेफ्रिजेरेटर वा फ्रिज छ भने संकेत कोठामा √ चिन्ह लगाउनुपर्छ ।</a:t>
            </a:r>
          </a:p>
          <a:p>
            <a:r>
              <a:rPr lang="ne-NP" sz="3200" dirty="0"/>
              <a:t> व्यापारिक प्रयोजनको लागि पसलमा राखिएको भए तापनि आफ्नो परिवारले समेत प्रयोग गरेको रहेछ भने रेफ्रिजिरेटरलाई यसै अन्तर्गत नै राख्नु पर्दछ । </a:t>
            </a:r>
          </a:p>
          <a:p>
            <a:endParaRPr lang="en-US"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66</a:t>
            </a:fld>
            <a:endParaRPr lang="en-US"/>
          </a:p>
        </p:txBody>
      </p:sp>
      <p:pic>
        <p:nvPicPr>
          <p:cNvPr id="8" name="Picture 7">
            <a:extLst>
              <a:ext uri="{FF2B5EF4-FFF2-40B4-BE49-F238E27FC236}">
                <a16:creationId xmlns:a16="http://schemas.microsoft.com/office/drawing/2014/main" id="{8464ED46-D0DC-4058-848A-1BAD9A7F9801}"/>
              </a:ext>
            </a:extLst>
          </p:cNvPr>
          <p:cNvPicPr>
            <a:picLocks noChangeAspect="1"/>
          </p:cNvPicPr>
          <p:nvPr/>
        </p:nvPicPr>
        <p:blipFill>
          <a:blip r:embed="rId2"/>
          <a:stretch>
            <a:fillRect/>
          </a:stretch>
        </p:blipFill>
        <p:spPr>
          <a:xfrm>
            <a:off x="479597" y="4684734"/>
            <a:ext cx="10405521" cy="1896101"/>
          </a:xfrm>
          <a:prstGeom prst="rect">
            <a:avLst/>
          </a:prstGeom>
        </p:spPr>
      </p:pic>
      <p:sp>
        <p:nvSpPr>
          <p:cNvPr id="9" name="Rectangle 8">
            <a:extLst>
              <a:ext uri="{FF2B5EF4-FFF2-40B4-BE49-F238E27FC236}">
                <a16:creationId xmlns:a16="http://schemas.microsoft.com/office/drawing/2014/main" id="{D5D44459-85C3-4E54-BE1B-851AE781ED53}"/>
              </a:ext>
            </a:extLst>
          </p:cNvPr>
          <p:cNvSpPr/>
          <p:nvPr/>
        </p:nvSpPr>
        <p:spPr>
          <a:xfrm>
            <a:off x="7797665" y="5171119"/>
            <a:ext cx="273289"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0" name="Rectangle 9">
            <a:extLst>
              <a:ext uri="{FF2B5EF4-FFF2-40B4-BE49-F238E27FC236}">
                <a16:creationId xmlns:a16="http://schemas.microsoft.com/office/drawing/2014/main" id="{7A7B15A0-7A6D-4B83-B5F4-36A24D1C0F2F}"/>
              </a:ext>
            </a:extLst>
          </p:cNvPr>
          <p:cNvSpPr/>
          <p:nvPr/>
        </p:nvSpPr>
        <p:spPr>
          <a:xfrm>
            <a:off x="7824805" y="5506644"/>
            <a:ext cx="302730" cy="400110"/>
          </a:xfrm>
          <a:prstGeom prst="rect">
            <a:avLst/>
          </a:prstGeom>
        </p:spPr>
        <p:txBody>
          <a:bodyPr wrap="square">
            <a:spAutoFit/>
          </a:bodyPr>
          <a:lstStyle/>
          <a:p>
            <a:r>
              <a:rPr lang="ne-NP" sz="2000" b="1">
                <a:solidFill>
                  <a:srgbClr val="142DAC"/>
                </a:solidFill>
              </a:rPr>
              <a:t>√</a:t>
            </a:r>
            <a:endParaRPr lang="en-US" sz="2000" b="1">
              <a:solidFill>
                <a:srgbClr val="142DAC"/>
              </a:solidFill>
            </a:endParaRPr>
          </a:p>
        </p:txBody>
      </p:sp>
    </p:spTree>
    <p:extLst>
      <p:ext uri="{BB962C8B-B14F-4D97-AF65-F5344CB8AC3E}">
        <p14:creationId xmlns:p14="http://schemas.microsoft.com/office/powerpoint/2010/main" val="122418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ne-NP" b="1" dirty="0"/>
              <a:t>प्रश्न १० : तपाईको परिवारमा निम्न घरायसी सुविधा तथा साधनहरु छन् ? (बहुउत्तर सम्भव छ)	</a:t>
            </a:r>
            <a:endParaRPr lang="en-US" dirty="0"/>
          </a:p>
        </p:txBody>
      </p:sp>
      <p:sp>
        <p:nvSpPr>
          <p:cNvPr id="3" name="Content Placeholder 2"/>
          <p:cNvSpPr>
            <a:spLocks noGrp="1"/>
          </p:cNvSpPr>
          <p:nvPr>
            <p:ph idx="1"/>
          </p:nvPr>
        </p:nvSpPr>
        <p:spPr>
          <a:xfrm>
            <a:off x="288099" y="1585640"/>
            <a:ext cx="11768202" cy="3499927"/>
          </a:xfrm>
        </p:spPr>
        <p:txBody>
          <a:bodyPr>
            <a:normAutofit fontScale="92500" lnSpcReduction="10000"/>
          </a:bodyPr>
          <a:lstStyle/>
          <a:p>
            <a:pPr>
              <a:buNone/>
            </a:pPr>
            <a:r>
              <a:rPr lang="ne-NP" sz="3500" b="1" dirty="0">
                <a:solidFill>
                  <a:srgbClr val="142DAC"/>
                </a:solidFill>
              </a:rPr>
              <a:t>वासिङ मेशिन </a:t>
            </a:r>
          </a:p>
          <a:p>
            <a:r>
              <a:rPr lang="ne-NP" sz="3500" dirty="0"/>
              <a:t>परिवारसँग कपडा धुनका लागि प्रयोग हुने वासिङ मेशिन छ भने संकेत कोठामा √ चिन्ह लगाउनुपर्छ ।</a:t>
            </a:r>
          </a:p>
          <a:p>
            <a:pPr>
              <a:buNone/>
            </a:pPr>
            <a:r>
              <a:rPr lang="ne-NP" sz="3500" b="1" dirty="0">
                <a:solidFill>
                  <a:srgbClr val="142DAC"/>
                </a:solidFill>
              </a:rPr>
              <a:t>माइक्रोवेभ ओभन </a:t>
            </a:r>
          </a:p>
          <a:p>
            <a:r>
              <a:rPr lang="ne-NP" sz="3500" dirty="0"/>
              <a:t>परिवारसँग खाना तयार गर्न माइक्रोवेभ ओभन प्रयोगमा छ भने संकेत कोठामा √ चिन्ह लगाउनुपर्छ ।</a:t>
            </a:r>
          </a:p>
          <a:p>
            <a:pPr>
              <a:buNone/>
            </a:pPr>
            <a:r>
              <a:rPr lang="ne-NP" sz="3500" b="1" dirty="0">
                <a:solidFill>
                  <a:srgbClr val="142DAC"/>
                </a:solidFill>
              </a:rPr>
              <a:t>माथिका कुनैपनि नभएको </a:t>
            </a:r>
          </a:p>
          <a:p>
            <a:r>
              <a:rPr lang="ne-NP" sz="3200" dirty="0"/>
              <a:t>माथि उल्लेख भएका सुविधा तथा साधनहरु – रेडियो, टेलिभिजन, कम्प्युटर, इन्टरनेट, टेलिफोन, मोबाइल फोन, साइकल, मोटरसाइकल, रेफ्रिजरेटर आदि मध्ये कुनै पनि नभएमा संकेत कोठामा √ चिन्ह लगाउनुपर्छ ।</a:t>
            </a:r>
          </a:p>
          <a:p>
            <a:endParaRPr lang="en-US" sz="32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67</a:t>
            </a:fld>
            <a:endParaRPr lang="en-US"/>
          </a:p>
        </p:txBody>
      </p:sp>
      <p:pic>
        <p:nvPicPr>
          <p:cNvPr id="5" name="Picture 4">
            <a:extLst>
              <a:ext uri="{FF2B5EF4-FFF2-40B4-BE49-F238E27FC236}">
                <a16:creationId xmlns:a16="http://schemas.microsoft.com/office/drawing/2014/main" id="{2A34A7BC-EFD7-48CE-8430-149F4413F93E}"/>
              </a:ext>
            </a:extLst>
          </p:cNvPr>
          <p:cNvPicPr>
            <a:picLocks noChangeAspect="1"/>
          </p:cNvPicPr>
          <p:nvPr/>
        </p:nvPicPr>
        <p:blipFill>
          <a:blip r:embed="rId3"/>
          <a:stretch>
            <a:fillRect/>
          </a:stretch>
        </p:blipFill>
        <p:spPr>
          <a:xfrm>
            <a:off x="676405" y="4880992"/>
            <a:ext cx="10283869" cy="1873933"/>
          </a:xfrm>
          <a:prstGeom prst="rect">
            <a:avLst/>
          </a:prstGeom>
        </p:spPr>
      </p:pic>
      <p:sp>
        <p:nvSpPr>
          <p:cNvPr id="6" name="Rectangle 5">
            <a:extLst>
              <a:ext uri="{FF2B5EF4-FFF2-40B4-BE49-F238E27FC236}">
                <a16:creationId xmlns:a16="http://schemas.microsoft.com/office/drawing/2014/main" id="{870658AE-4018-47E7-BAD0-F4305783A6B4}"/>
              </a:ext>
            </a:extLst>
          </p:cNvPr>
          <p:cNvSpPr/>
          <p:nvPr/>
        </p:nvSpPr>
        <p:spPr>
          <a:xfrm>
            <a:off x="10212115" y="5360469"/>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7" name="Rectangle 6">
            <a:extLst>
              <a:ext uri="{FF2B5EF4-FFF2-40B4-BE49-F238E27FC236}">
                <a16:creationId xmlns:a16="http://schemas.microsoft.com/office/drawing/2014/main" id="{5CD34B60-B1D8-4EC5-BDDB-14871FDE87E1}"/>
              </a:ext>
            </a:extLst>
          </p:cNvPr>
          <p:cNvSpPr/>
          <p:nvPr/>
        </p:nvSpPr>
        <p:spPr>
          <a:xfrm>
            <a:off x="10189494" y="5726444"/>
            <a:ext cx="299191" cy="400110"/>
          </a:xfrm>
          <a:prstGeom prst="rect">
            <a:avLst/>
          </a:prstGeom>
        </p:spPr>
        <p:txBody>
          <a:bodyPr wrap="square">
            <a:spAutoFit/>
          </a:bodyPr>
          <a:lstStyle/>
          <a:p>
            <a:r>
              <a:rPr lang="ne-NP" sz="2000" b="1">
                <a:solidFill>
                  <a:srgbClr val="142DAC"/>
                </a:solidFill>
              </a:rPr>
              <a:t>√</a:t>
            </a:r>
            <a:endParaRPr lang="en-US" sz="2000" b="1">
              <a:solidFill>
                <a:srgbClr val="142DAC"/>
              </a:solidFill>
            </a:endParaRPr>
          </a:p>
        </p:txBody>
      </p:sp>
      <p:sp>
        <p:nvSpPr>
          <p:cNvPr id="8" name="Rectangle 7">
            <a:extLst>
              <a:ext uri="{FF2B5EF4-FFF2-40B4-BE49-F238E27FC236}">
                <a16:creationId xmlns:a16="http://schemas.microsoft.com/office/drawing/2014/main" id="{17FADE5B-D3D3-454E-88DE-8BBCC047F7B0}"/>
              </a:ext>
            </a:extLst>
          </p:cNvPr>
          <p:cNvSpPr/>
          <p:nvPr/>
        </p:nvSpPr>
        <p:spPr>
          <a:xfrm>
            <a:off x="7909419" y="5356294"/>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9" name="Rectangle 8">
            <a:extLst>
              <a:ext uri="{FF2B5EF4-FFF2-40B4-BE49-F238E27FC236}">
                <a16:creationId xmlns:a16="http://schemas.microsoft.com/office/drawing/2014/main" id="{7DD92363-B1BF-422F-A1E5-F38314C5AF05}"/>
              </a:ext>
            </a:extLst>
          </p:cNvPr>
          <p:cNvSpPr/>
          <p:nvPr/>
        </p:nvSpPr>
        <p:spPr>
          <a:xfrm>
            <a:off x="7942822" y="5646480"/>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0" name="Rectangle 9">
            <a:extLst>
              <a:ext uri="{FF2B5EF4-FFF2-40B4-BE49-F238E27FC236}">
                <a16:creationId xmlns:a16="http://schemas.microsoft.com/office/drawing/2014/main" id="{D8143002-532E-48B2-A515-4B534026E1F1}"/>
              </a:ext>
            </a:extLst>
          </p:cNvPr>
          <p:cNvSpPr/>
          <p:nvPr/>
        </p:nvSpPr>
        <p:spPr>
          <a:xfrm>
            <a:off x="7901069" y="5961718"/>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1" name="Rectangle 10">
            <a:extLst>
              <a:ext uri="{FF2B5EF4-FFF2-40B4-BE49-F238E27FC236}">
                <a16:creationId xmlns:a16="http://schemas.microsoft.com/office/drawing/2014/main" id="{A57B6422-ABD0-4252-8488-676171F3A56C}"/>
              </a:ext>
            </a:extLst>
          </p:cNvPr>
          <p:cNvSpPr/>
          <p:nvPr/>
        </p:nvSpPr>
        <p:spPr>
          <a:xfrm>
            <a:off x="5823841" y="6239378"/>
            <a:ext cx="263808"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2" name="Rectangle 11">
            <a:extLst>
              <a:ext uri="{FF2B5EF4-FFF2-40B4-BE49-F238E27FC236}">
                <a16:creationId xmlns:a16="http://schemas.microsoft.com/office/drawing/2014/main" id="{2C5268BD-077E-4FD3-8596-FAD292358AF9}"/>
              </a:ext>
            </a:extLst>
          </p:cNvPr>
          <p:cNvSpPr/>
          <p:nvPr/>
        </p:nvSpPr>
        <p:spPr>
          <a:xfrm>
            <a:off x="5823841" y="5951280"/>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3" name="Rectangle 12">
            <a:extLst>
              <a:ext uri="{FF2B5EF4-FFF2-40B4-BE49-F238E27FC236}">
                <a16:creationId xmlns:a16="http://schemas.microsoft.com/office/drawing/2014/main" id="{9E95827F-A9DD-4A11-8D88-09EC49278BB6}"/>
              </a:ext>
            </a:extLst>
          </p:cNvPr>
          <p:cNvSpPr/>
          <p:nvPr/>
        </p:nvSpPr>
        <p:spPr>
          <a:xfrm>
            <a:off x="5857244" y="5665270"/>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4" name="Rectangle 13">
            <a:extLst>
              <a:ext uri="{FF2B5EF4-FFF2-40B4-BE49-F238E27FC236}">
                <a16:creationId xmlns:a16="http://schemas.microsoft.com/office/drawing/2014/main" id="{C5F5BDE1-6047-4D5C-9B6C-7C729E02BFC8}"/>
              </a:ext>
            </a:extLst>
          </p:cNvPr>
          <p:cNvSpPr/>
          <p:nvPr/>
        </p:nvSpPr>
        <p:spPr>
          <a:xfrm>
            <a:off x="5859332" y="5354208"/>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6" name="Rectangle 15">
            <a:extLst>
              <a:ext uri="{FF2B5EF4-FFF2-40B4-BE49-F238E27FC236}">
                <a16:creationId xmlns:a16="http://schemas.microsoft.com/office/drawing/2014/main" id="{31A31CF5-D973-4F47-A232-8AF445599C09}"/>
              </a:ext>
            </a:extLst>
          </p:cNvPr>
          <p:cNvSpPr/>
          <p:nvPr/>
        </p:nvSpPr>
        <p:spPr>
          <a:xfrm>
            <a:off x="3068122" y="5343770"/>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8" name="Rectangle 17">
            <a:extLst>
              <a:ext uri="{FF2B5EF4-FFF2-40B4-BE49-F238E27FC236}">
                <a16:creationId xmlns:a16="http://schemas.microsoft.com/office/drawing/2014/main" id="{302E0942-CE2B-400E-BF1A-C6F28258DC00}"/>
              </a:ext>
            </a:extLst>
          </p:cNvPr>
          <p:cNvSpPr/>
          <p:nvPr/>
        </p:nvSpPr>
        <p:spPr>
          <a:xfrm>
            <a:off x="3051421" y="5640219"/>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19" name="Rectangle 18">
            <a:extLst>
              <a:ext uri="{FF2B5EF4-FFF2-40B4-BE49-F238E27FC236}">
                <a16:creationId xmlns:a16="http://schemas.microsoft.com/office/drawing/2014/main" id="{43302B43-27D1-4D91-9B4F-5D14379C48B3}"/>
              </a:ext>
            </a:extLst>
          </p:cNvPr>
          <p:cNvSpPr/>
          <p:nvPr/>
        </p:nvSpPr>
        <p:spPr>
          <a:xfrm>
            <a:off x="3047246" y="5955457"/>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
        <p:nvSpPr>
          <p:cNvPr id="20" name="Rectangle 19">
            <a:extLst>
              <a:ext uri="{FF2B5EF4-FFF2-40B4-BE49-F238E27FC236}">
                <a16:creationId xmlns:a16="http://schemas.microsoft.com/office/drawing/2014/main" id="{533BB498-4620-40A2-B2AB-014ACF3F785C}"/>
              </a:ext>
            </a:extLst>
          </p:cNvPr>
          <p:cNvSpPr/>
          <p:nvPr/>
        </p:nvSpPr>
        <p:spPr>
          <a:xfrm>
            <a:off x="3011756" y="6245643"/>
            <a:ext cx="270094" cy="461665"/>
          </a:xfrm>
          <a:prstGeom prst="rect">
            <a:avLst/>
          </a:prstGeom>
        </p:spPr>
        <p:txBody>
          <a:bodyPr wrap="square">
            <a:spAutoFit/>
          </a:bodyPr>
          <a:lstStyle/>
          <a:p>
            <a:r>
              <a:rPr lang="en-US" sz="2400" b="1">
                <a:solidFill>
                  <a:srgbClr val="142DAC"/>
                </a:solidFill>
              </a:rPr>
              <a:t>-</a:t>
            </a:r>
            <a:endParaRPr lang="en-US" sz="2000" b="1">
              <a:solidFill>
                <a:srgbClr val="142DAC"/>
              </a:solidFill>
            </a:endParaRPr>
          </a:p>
        </p:txBody>
      </p:sp>
    </p:spTree>
    <p:extLst>
      <p:ext uri="{BB962C8B-B14F-4D97-AF65-F5344CB8AC3E}">
        <p14:creationId xmlns:p14="http://schemas.microsoft.com/office/powerpoint/2010/main" val="16538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inVertical)">
                                      <p:cBhvr>
                                        <p:cTn id="34" dur="500"/>
                                        <p:tgtEl>
                                          <p:spTgt spid="1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arn(inVertical)">
                                      <p:cBhvr>
                                        <p:cTn id="40" dur="500"/>
                                        <p:tgtEl>
                                          <p:spTgt spid="18"/>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inVertical)">
                                      <p:cBhvr>
                                        <p:cTn id="43" dur="500"/>
                                        <p:tgtEl>
                                          <p:spTgt spid="19"/>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arn(inVertical)">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6" grpId="0"/>
      <p:bldP spid="18" grpId="0"/>
      <p:bldP spid="19" grpId="0"/>
      <p:bldP spid="2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ne-NP" b="1" dirty="0"/>
              <a:t>प्रश्न ११ः तपाईंको परिवारमा महिलाको नाममा नेपालको कुनै पनि ठाउँमा घर</a:t>
            </a:r>
            <a:r>
              <a:rPr lang="en-US" b="1" dirty="0"/>
              <a:t>/</a:t>
            </a:r>
            <a:r>
              <a:rPr lang="ne-NP" b="1" dirty="0"/>
              <a:t>जग्गा छ ?</a:t>
            </a:r>
            <a:endParaRPr lang="en-US" b="1" dirty="0"/>
          </a:p>
        </p:txBody>
      </p:sp>
      <p:sp>
        <p:nvSpPr>
          <p:cNvPr id="3" name="Content Placeholder 2"/>
          <p:cNvSpPr>
            <a:spLocks noGrp="1"/>
          </p:cNvSpPr>
          <p:nvPr>
            <p:ph idx="1"/>
          </p:nvPr>
        </p:nvSpPr>
        <p:spPr>
          <a:xfrm>
            <a:off x="269310" y="1585640"/>
            <a:ext cx="11555260" cy="3587609"/>
          </a:xfrm>
        </p:spPr>
        <p:txBody>
          <a:bodyPr>
            <a:normAutofit fontScale="92500" lnSpcReduction="10000"/>
          </a:bodyPr>
          <a:lstStyle/>
          <a:p>
            <a:r>
              <a:rPr lang="ne-NP" sz="3600" dirty="0">
                <a:solidFill>
                  <a:srgbClr val="142DAC"/>
                </a:solidFill>
              </a:rPr>
              <a:t>परिवारका महिला सदस्य भन्नाले गणना गरिने परिवारमा अक्सर बसोबास गर्ने महिलालाई बुझाउँछ । </a:t>
            </a:r>
            <a:endParaRPr lang="en-US" sz="3600" dirty="0">
              <a:solidFill>
                <a:srgbClr val="142DAC"/>
              </a:solidFill>
            </a:endParaRPr>
          </a:p>
          <a:p>
            <a:r>
              <a:rPr lang="ne-NP" sz="3600" dirty="0">
                <a:solidFill>
                  <a:srgbClr val="142DAC"/>
                </a:solidFill>
              </a:rPr>
              <a:t>महिलाको नाममा घर</a:t>
            </a:r>
            <a:r>
              <a:rPr lang="en-US" sz="3600" dirty="0">
                <a:solidFill>
                  <a:srgbClr val="142DAC"/>
                </a:solidFill>
              </a:rPr>
              <a:t>/</a:t>
            </a:r>
            <a:r>
              <a:rPr lang="ne-NP" sz="3600" dirty="0">
                <a:solidFill>
                  <a:srgbClr val="142DAC"/>
                </a:solidFill>
              </a:rPr>
              <a:t>जग्गा भन्नाले महिलाले अंशबाट पाएको, पेवा, दाइजो, पेन्सन, आफ्नो आय–आर्जनको (आफूले कमाएको), ऋणबाट प्राप्त गरेको र अरू कुनै किसिमबाट महिलालाई प्राप्त भएकोे घर, जग्गा, घडेरीलाई बुझाउँछ । </a:t>
            </a:r>
            <a:endParaRPr lang="en-US" sz="3600" dirty="0">
              <a:solidFill>
                <a:srgbClr val="142DAC"/>
              </a:solidFill>
            </a:endParaRPr>
          </a:p>
          <a:p>
            <a:r>
              <a:rPr lang="ne-NP" sz="3600" dirty="0">
                <a:solidFill>
                  <a:srgbClr val="142DAC"/>
                </a:solidFill>
              </a:rPr>
              <a:t>महिलाको नाममा घर जग्गा नेपालभरको कुनै जिल्ला वा ठाउँमा दर्ता भएको हुनपर्दछ । यदि महिला र पुरूषको संयुक्त नाममा घर वा जग्गा वा दुबै रहेको भए महिलाको नाममा भएको मान्नु पर्दछ । </a:t>
            </a:r>
            <a:endParaRPr lang="en-US" sz="3600" dirty="0">
              <a:solidFill>
                <a:srgbClr val="142DAC"/>
              </a:solidFill>
            </a:endParaRPr>
          </a:p>
          <a:p>
            <a:r>
              <a:rPr lang="ne-NP" sz="3600" dirty="0">
                <a:solidFill>
                  <a:srgbClr val="142DAC"/>
                </a:solidFill>
              </a:rPr>
              <a:t>बैदेशिक रोजगारमा गएका महिलाको नाममा रहेको घर जग्गा समेत लिुनपर्दछ । </a:t>
            </a:r>
          </a:p>
          <a:p>
            <a:endParaRPr lang="ne-NP" sz="3600" dirty="0">
              <a:solidFill>
                <a:srgbClr val="142DAC"/>
              </a:solidFill>
            </a:endParaRPr>
          </a:p>
          <a:p>
            <a:endParaRPr lang="en-US" dirty="0">
              <a:solidFill>
                <a:srgbClr val="142DAC"/>
              </a:solidFill>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68</a:t>
            </a:fld>
            <a:endParaRPr lang="en-US"/>
          </a:p>
        </p:txBody>
      </p:sp>
      <p:pic>
        <p:nvPicPr>
          <p:cNvPr id="5" name="Picture 4">
            <a:extLst>
              <a:ext uri="{FF2B5EF4-FFF2-40B4-BE49-F238E27FC236}">
                <a16:creationId xmlns:a16="http://schemas.microsoft.com/office/drawing/2014/main" id="{3A52F4B4-A7C0-423A-95BA-E77E9C97C4F6}"/>
              </a:ext>
            </a:extLst>
          </p:cNvPr>
          <p:cNvPicPr>
            <a:picLocks noChangeAspect="1"/>
          </p:cNvPicPr>
          <p:nvPr/>
        </p:nvPicPr>
        <p:blipFill>
          <a:blip r:embed="rId2"/>
          <a:stretch>
            <a:fillRect/>
          </a:stretch>
        </p:blipFill>
        <p:spPr>
          <a:xfrm>
            <a:off x="3263030" y="4841262"/>
            <a:ext cx="6855911" cy="2098592"/>
          </a:xfrm>
          <a:prstGeom prst="rect">
            <a:avLst/>
          </a:prstGeom>
        </p:spPr>
      </p:pic>
    </p:spTree>
    <p:extLst>
      <p:ext uri="{BB962C8B-B14F-4D97-AF65-F5344CB8AC3E}">
        <p14:creationId xmlns:p14="http://schemas.microsoft.com/office/powerpoint/2010/main" val="329203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e-NP" b="1" dirty="0"/>
              <a:t>प्रश्न ११ः तपाईंको परिवारमा महिलाको नाममा नेपालको कुनै पनि ठाउँमा घर</a:t>
            </a:r>
            <a:r>
              <a:rPr lang="en-US" b="1" dirty="0"/>
              <a:t>/</a:t>
            </a:r>
            <a:r>
              <a:rPr lang="ne-NP" b="1" dirty="0"/>
              <a:t>जग्गा छ ?</a:t>
            </a:r>
            <a:endParaRPr lang="en-US" dirty="0"/>
          </a:p>
        </p:txBody>
      </p:sp>
      <p:sp>
        <p:nvSpPr>
          <p:cNvPr id="3" name="Content Placeholder 2"/>
          <p:cNvSpPr>
            <a:spLocks noGrp="1"/>
          </p:cNvSpPr>
          <p:nvPr>
            <p:ph idx="1"/>
          </p:nvPr>
        </p:nvSpPr>
        <p:spPr>
          <a:xfrm>
            <a:off x="281836" y="1585640"/>
            <a:ext cx="6569901" cy="3017675"/>
          </a:xfrm>
        </p:spPr>
        <p:txBody>
          <a:bodyPr>
            <a:noAutofit/>
          </a:bodyPr>
          <a:lstStyle/>
          <a:p>
            <a:pPr marL="0" indent="0">
              <a:buNone/>
            </a:pPr>
            <a:r>
              <a:rPr lang="ne-NP" sz="3600" b="1"/>
              <a:t>घर </a:t>
            </a:r>
            <a:r>
              <a:rPr lang="ne-NP" sz="3600" b="1" dirty="0"/>
              <a:t>मात्र भएको (कोड </a:t>
            </a:r>
            <a:r>
              <a:rPr lang="en-US" sz="3600" b="1" dirty="0"/>
              <a:t>1</a:t>
            </a:r>
            <a:r>
              <a:rPr lang="ne-NP" sz="3600" b="1" dirty="0"/>
              <a:t>)</a:t>
            </a:r>
          </a:p>
          <a:p>
            <a:r>
              <a:rPr lang="ne-NP" sz="3600" dirty="0"/>
              <a:t>परिवारका कुनै महिलाको नाममा दर्ता भएको नेपालभरको कुनै स्थानमा घर मात्र भएको भए संकेत कोठामा  </a:t>
            </a:r>
            <a:r>
              <a:rPr lang="en-US" sz="3600" dirty="0"/>
              <a:t>1</a:t>
            </a:r>
            <a:r>
              <a:rPr lang="ne-NP" sz="3600" dirty="0"/>
              <a:t> लेख्नुपर्दछ । </a:t>
            </a:r>
          </a:p>
          <a:p>
            <a:pPr marL="0" indent="0">
              <a:buNone/>
            </a:pPr>
            <a:endParaRPr lang="en-US" sz="2000" b="1"/>
          </a:p>
          <a:p>
            <a:pPr marL="0" indent="0">
              <a:buNone/>
            </a:pPr>
            <a:r>
              <a:rPr lang="ne-NP" sz="3600" b="1"/>
              <a:t>जग्गा </a:t>
            </a:r>
            <a:r>
              <a:rPr lang="ne-NP" sz="3600" b="1" dirty="0"/>
              <a:t>मात्र भएको (कोड </a:t>
            </a:r>
            <a:r>
              <a:rPr lang="en-US" sz="3600" b="1" dirty="0"/>
              <a:t>2</a:t>
            </a:r>
            <a:r>
              <a:rPr lang="ne-NP" sz="3600" b="1" dirty="0"/>
              <a:t>)</a:t>
            </a:r>
          </a:p>
          <a:p>
            <a:r>
              <a:rPr lang="ne-NP" sz="3600" dirty="0"/>
              <a:t>परिवारका कुनै महिलाको नाममा दर्ता भएको नेपालभरको कुनै स्थानमा जग्गा मात्र भएको भए संकेत कोठामा </a:t>
            </a:r>
            <a:r>
              <a:rPr lang="en-US" sz="3600" dirty="0"/>
              <a:t>2</a:t>
            </a:r>
            <a:r>
              <a:rPr lang="ne-NP" sz="3600" dirty="0"/>
              <a:t> लेख्नुपर्दछ ।</a:t>
            </a:r>
            <a:endParaRPr lang="en-US" sz="36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69</a:t>
            </a:fld>
            <a:endParaRPr lang="en-US"/>
          </a:p>
        </p:txBody>
      </p:sp>
      <p:pic>
        <p:nvPicPr>
          <p:cNvPr id="5" name="Picture 4">
            <a:extLst>
              <a:ext uri="{FF2B5EF4-FFF2-40B4-BE49-F238E27FC236}">
                <a16:creationId xmlns:a16="http://schemas.microsoft.com/office/drawing/2014/main" id="{EAA6ADA2-24F5-4052-8356-04F9533E5632}"/>
              </a:ext>
            </a:extLst>
          </p:cNvPr>
          <p:cNvPicPr>
            <a:picLocks noChangeAspect="1"/>
          </p:cNvPicPr>
          <p:nvPr/>
        </p:nvPicPr>
        <p:blipFill>
          <a:blip r:embed="rId2"/>
          <a:stretch>
            <a:fillRect/>
          </a:stretch>
        </p:blipFill>
        <p:spPr>
          <a:xfrm>
            <a:off x="6572544" y="1583558"/>
            <a:ext cx="5425302" cy="1660683"/>
          </a:xfrm>
          <a:prstGeom prst="rect">
            <a:avLst/>
          </a:prstGeom>
        </p:spPr>
      </p:pic>
      <p:pic>
        <p:nvPicPr>
          <p:cNvPr id="6" name="Picture 5">
            <a:extLst>
              <a:ext uri="{FF2B5EF4-FFF2-40B4-BE49-F238E27FC236}">
                <a16:creationId xmlns:a16="http://schemas.microsoft.com/office/drawing/2014/main" id="{8191C4B3-F9C2-4B9E-8B30-087673D693BC}"/>
              </a:ext>
            </a:extLst>
          </p:cNvPr>
          <p:cNvPicPr>
            <a:picLocks noChangeAspect="1"/>
          </p:cNvPicPr>
          <p:nvPr/>
        </p:nvPicPr>
        <p:blipFill>
          <a:blip r:embed="rId2"/>
          <a:stretch>
            <a:fillRect/>
          </a:stretch>
        </p:blipFill>
        <p:spPr>
          <a:xfrm>
            <a:off x="6468429" y="4603316"/>
            <a:ext cx="5529415" cy="1692552"/>
          </a:xfrm>
          <a:prstGeom prst="rect">
            <a:avLst/>
          </a:prstGeom>
        </p:spPr>
      </p:pic>
      <p:sp>
        <p:nvSpPr>
          <p:cNvPr id="7" name="TextBox 6">
            <a:extLst>
              <a:ext uri="{FF2B5EF4-FFF2-40B4-BE49-F238E27FC236}">
                <a16:creationId xmlns:a16="http://schemas.microsoft.com/office/drawing/2014/main" id="{66F1D8B0-C41B-402A-9D69-B1B7DAB45F76}"/>
              </a:ext>
            </a:extLst>
          </p:cNvPr>
          <p:cNvSpPr txBox="1"/>
          <p:nvPr/>
        </p:nvSpPr>
        <p:spPr>
          <a:xfrm>
            <a:off x="11485181" y="2567836"/>
            <a:ext cx="424983" cy="461665"/>
          </a:xfrm>
          <a:prstGeom prst="rect">
            <a:avLst/>
          </a:prstGeom>
          <a:noFill/>
        </p:spPr>
        <p:txBody>
          <a:bodyPr wrap="square" rtlCol="0">
            <a:spAutoFit/>
          </a:bodyPr>
          <a:lstStyle/>
          <a:p>
            <a:r>
              <a:rPr lang="en-US" sz="2400" b="1">
                <a:solidFill>
                  <a:srgbClr val="142DAC"/>
                </a:solidFill>
              </a:rPr>
              <a:t>1</a:t>
            </a:r>
          </a:p>
        </p:txBody>
      </p:sp>
      <p:sp>
        <p:nvSpPr>
          <p:cNvPr id="8" name="TextBox 7">
            <a:extLst>
              <a:ext uri="{FF2B5EF4-FFF2-40B4-BE49-F238E27FC236}">
                <a16:creationId xmlns:a16="http://schemas.microsoft.com/office/drawing/2014/main" id="{31FD23E1-C3AD-4B2A-8828-A9DF003D5CEE}"/>
              </a:ext>
            </a:extLst>
          </p:cNvPr>
          <p:cNvSpPr txBox="1"/>
          <p:nvPr/>
        </p:nvSpPr>
        <p:spPr>
          <a:xfrm>
            <a:off x="11499143" y="5699448"/>
            <a:ext cx="538369" cy="461665"/>
          </a:xfrm>
          <a:prstGeom prst="rect">
            <a:avLst/>
          </a:prstGeom>
          <a:noFill/>
        </p:spPr>
        <p:txBody>
          <a:bodyPr wrap="square" rtlCol="0">
            <a:spAutoFit/>
          </a:bodyPr>
          <a:lstStyle/>
          <a:p>
            <a:r>
              <a:rPr lang="en-US" sz="2400" b="1">
                <a:solidFill>
                  <a:srgbClr val="142DAC"/>
                </a:solidFill>
              </a:rPr>
              <a:t>2</a:t>
            </a:r>
          </a:p>
        </p:txBody>
      </p:sp>
    </p:spTree>
    <p:extLst>
      <p:ext uri="{BB962C8B-B14F-4D97-AF65-F5344CB8AC3E}">
        <p14:creationId xmlns:p14="http://schemas.microsoft.com/office/powerpoint/2010/main" val="205550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e-NP" b="1" dirty="0"/>
              <a:t>प्रश्न ११ः तपाईंको परिवारमा महिलाको नाममा नेपालको कुनै पनि ठाउँमा घर</a:t>
            </a:r>
            <a:r>
              <a:rPr lang="en-US" b="1" dirty="0"/>
              <a:t>/</a:t>
            </a:r>
            <a:r>
              <a:rPr lang="ne-NP" b="1" dirty="0"/>
              <a:t>जग्गा छ ?</a:t>
            </a:r>
            <a:endParaRPr lang="en-US" dirty="0"/>
          </a:p>
        </p:txBody>
      </p:sp>
      <p:sp>
        <p:nvSpPr>
          <p:cNvPr id="3" name="Content Placeholder 2"/>
          <p:cNvSpPr>
            <a:spLocks noGrp="1"/>
          </p:cNvSpPr>
          <p:nvPr>
            <p:ph idx="1"/>
          </p:nvPr>
        </p:nvSpPr>
        <p:spPr>
          <a:xfrm>
            <a:off x="169102" y="1585640"/>
            <a:ext cx="7697244" cy="5164719"/>
          </a:xfrm>
        </p:spPr>
        <p:txBody>
          <a:bodyPr>
            <a:normAutofit lnSpcReduction="10000"/>
          </a:bodyPr>
          <a:lstStyle/>
          <a:p>
            <a:pPr marL="0" indent="0">
              <a:buNone/>
            </a:pPr>
            <a:r>
              <a:rPr lang="ne-NP" sz="3200" b="1" dirty="0">
                <a:solidFill>
                  <a:srgbClr val="142DAC"/>
                </a:solidFill>
              </a:rPr>
              <a:t>घर र जग्गा दुबै भएको (कोड </a:t>
            </a:r>
            <a:r>
              <a:rPr lang="en-US" sz="3200" b="1" dirty="0">
                <a:solidFill>
                  <a:srgbClr val="142DAC"/>
                </a:solidFill>
              </a:rPr>
              <a:t>3</a:t>
            </a:r>
            <a:r>
              <a:rPr lang="ne-NP" sz="3200" b="1" dirty="0">
                <a:solidFill>
                  <a:srgbClr val="142DAC"/>
                </a:solidFill>
              </a:rPr>
              <a:t>)</a:t>
            </a:r>
            <a:endParaRPr lang="en-US" sz="3200" b="1" dirty="0">
              <a:solidFill>
                <a:srgbClr val="142DAC"/>
              </a:solidFill>
            </a:endParaRPr>
          </a:p>
          <a:p>
            <a:r>
              <a:rPr lang="ne-NP" sz="3200" dirty="0"/>
              <a:t>परिवारका कुनै महिलाको नाममा नेपालभरको कुनै स्थानमा घर र जग्गा दुबै </a:t>
            </a:r>
            <a:r>
              <a:rPr lang="ne-NP" sz="3200"/>
              <a:t>दर्ता भएको </a:t>
            </a:r>
            <a:r>
              <a:rPr lang="ne-NP" sz="3200" dirty="0"/>
              <a:t>भए संकेत कोठामा </a:t>
            </a:r>
            <a:r>
              <a:rPr lang="en-US" sz="3200" dirty="0"/>
              <a:t>3</a:t>
            </a:r>
            <a:r>
              <a:rPr lang="ne-NP" sz="3200" dirty="0"/>
              <a:t> लेख्नुपर्दछ । </a:t>
            </a:r>
            <a:endParaRPr lang="en-US" sz="3200" dirty="0"/>
          </a:p>
          <a:p>
            <a:r>
              <a:rPr lang="ne-NP" sz="3200" dirty="0"/>
              <a:t>परिवारमा एक वा एकभन्दा बढी महिला सदस्य हुन सक्दछन् । परिवारको कुनै एक जना वा धेरै जना महिलाको नाममा (स्वामित्वमा) घर र कुनै एक मात्र महिलाको नाममा जग्गा दर्ता भए घर जग्गा दुबै भएको उल्लेख गर्नुपर्दछ । </a:t>
            </a:r>
            <a:endParaRPr lang="en-US" sz="3200" dirty="0"/>
          </a:p>
          <a:p>
            <a:pPr marL="0" indent="0">
              <a:buNone/>
            </a:pPr>
            <a:r>
              <a:rPr lang="ne-NP" sz="3200" b="1" dirty="0">
                <a:solidFill>
                  <a:srgbClr val="142DAC"/>
                </a:solidFill>
              </a:rPr>
              <a:t>घर र जग्गा दुबै नभएको (कोड </a:t>
            </a:r>
            <a:r>
              <a:rPr lang="en-US" sz="3200" b="1" dirty="0">
                <a:solidFill>
                  <a:srgbClr val="142DAC"/>
                </a:solidFill>
              </a:rPr>
              <a:t>4</a:t>
            </a:r>
            <a:r>
              <a:rPr lang="ne-NP" sz="3200" b="1" dirty="0">
                <a:solidFill>
                  <a:srgbClr val="142DAC"/>
                </a:solidFill>
              </a:rPr>
              <a:t>)</a:t>
            </a:r>
            <a:endParaRPr lang="en-US" sz="3200" b="1" dirty="0">
              <a:solidFill>
                <a:srgbClr val="142DAC"/>
              </a:solidFill>
            </a:endParaRPr>
          </a:p>
          <a:p>
            <a:r>
              <a:rPr lang="ne-NP" sz="3200" dirty="0"/>
              <a:t>परिवारका कुनै पनि महिलाको नाममा नेपालभरको कुनै स्थानमा घर वा जग्गा वा दुबै नभएको भए महिलाको नाममा घर, जग्गा वा दुबै भएको मानी संकेत </a:t>
            </a:r>
            <a:r>
              <a:rPr lang="ne-NP" sz="3200"/>
              <a:t>कोठामा  </a:t>
            </a:r>
            <a:r>
              <a:rPr lang="en-US" sz="3200"/>
              <a:t>4 </a:t>
            </a:r>
            <a:r>
              <a:rPr lang="ne-NP" sz="3200"/>
              <a:t>लेख्नुपर्दछ </a:t>
            </a:r>
            <a:r>
              <a:rPr lang="ne-NP" sz="3200" dirty="0"/>
              <a:t>। </a:t>
            </a:r>
          </a:p>
          <a:p>
            <a:endParaRPr lang="ne-NP" sz="3200" dirty="0"/>
          </a:p>
          <a:p>
            <a:pPr marL="0" indent="0">
              <a:buNone/>
            </a:pPr>
            <a:endParaRPr lang="en-US" sz="3200" dirty="0"/>
          </a:p>
        </p:txBody>
      </p:sp>
      <p:sp>
        <p:nvSpPr>
          <p:cNvPr id="4" name="Slide Number Placeholder 3"/>
          <p:cNvSpPr>
            <a:spLocks noGrp="1"/>
          </p:cNvSpPr>
          <p:nvPr>
            <p:ph type="sldNum" sz="quarter" idx="12"/>
          </p:nvPr>
        </p:nvSpPr>
        <p:spPr/>
        <p:txBody>
          <a:bodyPr/>
          <a:lstStyle/>
          <a:p>
            <a:fld id="{26402401-4522-4C0F-A737-197EB07E49FF}" type="slidenum">
              <a:rPr lang="en-US" smtClean="0"/>
              <a:pPr/>
              <a:t>70</a:t>
            </a:fld>
            <a:endParaRPr lang="en-US"/>
          </a:p>
        </p:txBody>
      </p:sp>
      <p:pic>
        <p:nvPicPr>
          <p:cNvPr id="5" name="Picture 4">
            <a:extLst>
              <a:ext uri="{FF2B5EF4-FFF2-40B4-BE49-F238E27FC236}">
                <a16:creationId xmlns:a16="http://schemas.microsoft.com/office/drawing/2014/main" id="{32382569-7EC9-4304-A982-DD3733C3A558}"/>
              </a:ext>
            </a:extLst>
          </p:cNvPr>
          <p:cNvPicPr>
            <a:picLocks noChangeAspect="1"/>
          </p:cNvPicPr>
          <p:nvPr/>
        </p:nvPicPr>
        <p:blipFill>
          <a:blip r:embed="rId2"/>
          <a:stretch>
            <a:fillRect/>
          </a:stretch>
        </p:blipFill>
        <p:spPr>
          <a:xfrm>
            <a:off x="7866346" y="1979590"/>
            <a:ext cx="4131500" cy="1264651"/>
          </a:xfrm>
          <a:prstGeom prst="rect">
            <a:avLst/>
          </a:prstGeom>
        </p:spPr>
      </p:pic>
      <p:pic>
        <p:nvPicPr>
          <p:cNvPr id="6" name="Picture 5">
            <a:extLst>
              <a:ext uri="{FF2B5EF4-FFF2-40B4-BE49-F238E27FC236}">
                <a16:creationId xmlns:a16="http://schemas.microsoft.com/office/drawing/2014/main" id="{73C86339-BBDE-4C4B-AB38-1C074C81DD81}"/>
              </a:ext>
            </a:extLst>
          </p:cNvPr>
          <p:cNvPicPr>
            <a:picLocks noChangeAspect="1"/>
          </p:cNvPicPr>
          <p:nvPr/>
        </p:nvPicPr>
        <p:blipFill>
          <a:blip r:embed="rId2"/>
          <a:stretch>
            <a:fillRect/>
          </a:stretch>
        </p:blipFill>
        <p:spPr>
          <a:xfrm>
            <a:off x="7787059" y="5006948"/>
            <a:ext cx="4210785" cy="1288920"/>
          </a:xfrm>
          <a:prstGeom prst="rect">
            <a:avLst/>
          </a:prstGeom>
        </p:spPr>
      </p:pic>
      <p:sp>
        <p:nvSpPr>
          <p:cNvPr id="7" name="TextBox 6">
            <a:extLst>
              <a:ext uri="{FF2B5EF4-FFF2-40B4-BE49-F238E27FC236}">
                <a16:creationId xmlns:a16="http://schemas.microsoft.com/office/drawing/2014/main" id="{8617585C-48A9-45F4-AE19-E7A8F4BF8F52}"/>
              </a:ext>
            </a:extLst>
          </p:cNvPr>
          <p:cNvSpPr txBox="1"/>
          <p:nvPr/>
        </p:nvSpPr>
        <p:spPr>
          <a:xfrm>
            <a:off x="11586529" y="2747393"/>
            <a:ext cx="323635" cy="461665"/>
          </a:xfrm>
          <a:prstGeom prst="rect">
            <a:avLst/>
          </a:prstGeom>
          <a:noFill/>
        </p:spPr>
        <p:txBody>
          <a:bodyPr wrap="square" rtlCol="0">
            <a:spAutoFit/>
          </a:bodyPr>
          <a:lstStyle/>
          <a:p>
            <a:r>
              <a:rPr lang="en-US" sz="2400" b="1">
                <a:solidFill>
                  <a:srgbClr val="142DAC"/>
                </a:solidFill>
              </a:rPr>
              <a:t>3</a:t>
            </a:r>
          </a:p>
        </p:txBody>
      </p:sp>
      <p:sp>
        <p:nvSpPr>
          <p:cNvPr id="8" name="TextBox 7">
            <a:extLst>
              <a:ext uri="{FF2B5EF4-FFF2-40B4-BE49-F238E27FC236}">
                <a16:creationId xmlns:a16="http://schemas.microsoft.com/office/drawing/2014/main" id="{CF2E83F3-98FC-4371-A36C-F2A35EA5102C}"/>
              </a:ext>
            </a:extLst>
          </p:cNvPr>
          <p:cNvSpPr txBox="1"/>
          <p:nvPr/>
        </p:nvSpPr>
        <p:spPr>
          <a:xfrm>
            <a:off x="11627531" y="5816375"/>
            <a:ext cx="409981" cy="461665"/>
          </a:xfrm>
          <a:prstGeom prst="rect">
            <a:avLst/>
          </a:prstGeom>
          <a:noFill/>
        </p:spPr>
        <p:txBody>
          <a:bodyPr wrap="square" rtlCol="0">
            <a:spAutoFit/>
          </a:bodyPr>
          <a:lstStyle/>
          <a:p>
            <a:r>
              <a:rPr lang="en-US" sz="2400" b="1">
                <a:solidFill>
                  <a:srgbClr val="142DAC"/>
                </a:solidFill>
              </a:rPr>
              <a:t>4</a:t>
            </a:r>
          </a:p>
        </p:txBody>
      </p:sp>
    </p:spTree>
    <p:extLst>
      <p:ext uri="{BB962C8B-B14F-4D97-AF65-F5344CB8AC3E}">
        <p14:creationId xmlns:p14="http://schemas.microsoft.com/office/powerpoint/2010/main" val="90331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arn(inVertical)">
                                      <p:cBhvr>
                                        <p:cTn id="26" dur="500"/>
                                        <p:tgtEl>
                                          <p:spTgt spid="3">
                                            <p:txEl>
                                              <p:pRg st="3" end="3"/>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barn(inVertical)">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Vertical)">
                                      <p:cBhvr>
                                        <p:cTn id="34" dur="500"/>
                                        <p:tgtEl>
                                          <p:spTgt spid="6"/>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52131" y="2402006"/>
            <a:ext cx="6622326" cy="1446550"/>
          </a:xfrm>
          <a:prstGeom prst="rect">
            <a:avLst/>
          </a:prstGeom>
          <a:noFill/>
        </p:spPr>
        <p:txBody>
          <a:bodyPr wrap="none" rtlCol="0">
            <a:spAutoFit/>
          </a:bodyPr>
          <a:lstStyle/>
          <a:p>
            <a:r>
              <a:rPr lang="ne-NP" sz="8800" dirty="0">
                <a:solidFill>
                  <a:srgbClr val="142DAC"/>
                </a:solidFill>
              </a:rPr>
              <a:t>केही जिज्ञासा</a:t>
            </a:r>
            <a:r>
              <a:rPr lang="en-US" sz="8800" dirty="0">
                <a:solidFill>
                  <a:srgbClr val="142DAC"/>
                </a:solidFill>
              </a:rPr>
              <a:t>?</a:t>
            </a:r>
          </a:p>
        </p:txBody>
      </p:sp>
    </p:spTree>
    <p:extLst>
      <p:ext uri="{BB962C8B-B14F-4D97-AF65-F5344CB8AC3E}">
        <p14:creationId xmlns:p14="http://schemas.microsoft.com/office/powerpoint/2010/main" val="13106004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3772" y="2136339"/>
            <a:ext cx="12028227" cy="400110"/>
          </a:xfrm>
          <a:prstGeom prst="rect">
            <a:avLst/>
          </a:prstGeom>
        </p:spPr>
        <p:txBody>
          <a:bodyPr wrap="square">
            <a:spAutoFit/>
          </a:bodyPr>
          <a:lstStyle/>
          <a:p>
            <a:r>
              <a:rPr lang="ne-NP" sz="2000" b="1" dirty="0">
                <a:solidFill>
                  <a:srgbClr val="C00000"/>
                </a:solidFill>
              </a:rPr>
              <a:t>अतिरिक्त जानकारीको लागि गणना निर्देशिकाको</a:t>
            </a:r>
            <a:r>
              <a:rPr lang="en-US" sz="2000" b="1" dirty="0">
                <a:solidFill>
                  <a:srgbClr val="C00000"/>
                </a:solidFill>
              </a:rPr>
              <a:t> </a:t>
            </a:r>
            <a:r>
              <a:rPr lang="ne-NP" sz="2000" b="1" dirty="0">
                <a:solidFill>
                  <a:srgbClr val="C00000"/>
                </a:solidFill>
              </a:rPr>
              <a:t>पेज नं</a:t>
            </a:r>
            <a:r>
              <a:rPr lang="en-US" sz="2000" b="1" dirty="0">
                <a:solidFill>
                  <a:srgbClr val="C00000"/>
                </a:solidFill>
              </a:rPr>
              <a:t>…29……</a:t>
            </a:r>
            <a:r>
              <a:rPr lang="ne-NP" sz="2000" b="1" dirty="0">
                <a:solidFill>
                  <a:srgbClr val="C00000"/>
                </a:solidFill>
              </a:rPr>
              <a:t>देखि </a:t>
            </a:r>
            <a:r>
              <a:rPr lang="en-US" sz="2000" b="1" dirty="0">
                <a:solidFill>
                  <a:srgbClr val="C00000"/>
                </a:solidFill>
              </a:rPr>
              <a:t>……</a:t>
            </a:r>
            <a:r>
              <a:rPr lang="ne-NP" sz="2000" b="1" dirty="0">
                <a:solidFill>
                  <a:srgbClr val="C00000"/>
                </a:solidFill>
              </a:rPr>
              <a:t>4</a:t>
            </a:r>
            <a:r>
              <a:rPr lang="en-US" sz="2000" b="1" dirty="0">
                <a:solidFill>
                  <a:srgbClr val="C00000"/>
                </a:solidFill>
              </a:rPr>
              <a:t>8…</a:t>
            </a:r>
            <a:r>
              <a:rPr lang="ne-NP" sz="2000" b="1" dirty="0">
                <a:solidFill>
                  <a:srgbClr val="C00000"/>
                </a:solidFill>
              </a:rPr>
              <a:t> सम्म विस्तृत अध्ययन गर्नुहोला ।</a:t>
            </a:r>
            <a:endParaRPr lang="en-US" sz="2000" b="1" dirty="0">
              <a:solidFill>
                <a:srgbClr val="C00000"/>
              </a:solidFill>
            </a:endParaRPr>
          </a:p>
        </p:txBody>
      </p:sp>
      <p:sp>
        <p:nvSpPr>
          <p:cNvPr id="5" name="TextBox 4"/>
          <p:cNvSpPr txBox="1"/>
          <p:nvPr/>
        </p:nvSpPr>
        <p:spPr>
          <a:xfrm>
            <a:off x="3275462" y="3043450"/>
            <a:ext cx="4318811" cy="1446550"/>
          </a:xfrm>
          <a:prstGeom prst="rect">
            <a:avLst/>
          </a:prstGeom>
          <a:noFill/>
        </p:spPr>
        <p:txBody>
          <a:bodyPr wrap="none" rtlCol="0">
            <a:spAutoFit/>
          </a:bodyPr>
          <a:lstStyle/>
          <a:p>
            <a:r>
              <a:rPr lang="ne-NP" sz="8800" dirty="0">
                <a:solidFill>
                  <a:schemeClr val="accent2">
                    <a:lumMod val="75000"/>
                  </a:schemeClr>
                </a:solidFill>
              </a:rPr>
              <a:t>धन्यवाद</a:t>
            </a:r>
            <a:r>
              <a:rPr lang="en-US" sz="8800" dirty="0">
                <a:solidFill>
                  <a:schemeClr val="accent2">
                    <a:lumMod val="75000"/>
                  </a:schemeClr>
                </a:solidFill>
              </a:rPr>
              <a:t>!</a:t>
            </a:r>
          </a:p>
        </p:txBody>
      </p:sp>
    </p:spTree>
    <p:extLst>
      <p:ext uri="{BB962C8B-B14F-4D97-AF65-F5344CB8AC3E}">
        <p14:creationId xmlns:p14="http://schemas.microsoft.com/office/powerpoint/2010/main" val="1310600415"/>
      </p:ext>
    </p:extLst>
  </p:cSld>
  <p:clrMapOvr>
    <a:masterClrMapping/>
  </p:clrMapOvr>
</p:sld>
</file>

<file path=ppt/theme/theme1.xml><?xml version="1.0" encoding="utf-8"?>
<a:theme xmlns:a="http://schemas.openxmlformats.org/drawingml/2006/main" name="राष्ट्रिय औद्योगिक सर्वेक्षण २०७६ मास्टर स्लाइड">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राष्ट्रिय औद्योगिक सर्वेक्षण २०७६ मास्टर स्लाइड</Template>
  <TotalTime>2233</TotalTime>
  <Words>6028</Words>
  <Application>Microsoft Office PowerPoint</Application>
  <PresentationFormat>Widescreen</PresentationFormat>
  <Paragraphs>534</Paragraphs>
  <Slides>72</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72</vt:i4>
      </vt:variant>
    </vt:vector>
  </HeadingPairs>
  <TitlesOfParts>
    <vt:vector size="84" baseType="lpstr">
      <vt:lpstr>Aparajita</vt:lpstr>
      <vt:lpstr>Arial</vt:lpstr>
      <vt:lpstr>Arial Narrow</vt:lpstr>
      <vt:lpstr>Calibri</vt:lpstr>
      <vt:lpstr>Calibri Light</vt:lpstr>
      <vt:lpstr>Garamond</vt:lpstr>
      <vt:lpstr>Himchuli</vt:lpstr>
      <vt:lpstr>Kokila</vt:lpstr>
      <vt:lpstr>Preeti</vt:lpstr>
      <vt:lpstr>Times New Roman</vt:lpstr>
      <vt:lpstr>Wingdings</vt:lpstr>
      <vt:lpstr>राष्ट्रिय औद्योगिक सर्वेक्षण २०७६ मास्टर स्लाइड</vt:lpstr>
      <vt:lpstr>मुख्य प्रश्नावली: परिचयात्मक र पारिवारिक विवरण </vt:lpstr>
      <vt:lpstr>शेशनको उद्येश्य</vt:lpstr>
      <vt:lpstr>मुख्य प्रश्नावली: परिचयात्मक विवरण</vt:lpstr>
      <vt:lpstr>मुख्य प्रश्नावली: परिचयात्मक विवरण</vt:lpstr>
      <vt:lpstr>मुख्य प्रश्नावली: परिचयात्मक विवरण</vt:lpstr>
      <vt:lpstr>मुख्य प्रश्नावली: परिचयात्मक विवरण</vt:lpstr>
      <vt:lpstr>मुख्य प्रश्नावली: परिचयात्मक विवरण -</vt:lpstr>
      <vt:lpstr>मुख्य प्रश्नावली: परिचयात्मक विवरण - जनगणना परिवार क्र.सं./१</vt:lpstr>
      <vt:lpstr>मुख्य प्रश्नावली: परिचयात्मक विवरण - जनगणना परिवार क्र.सं./२</vt:lpstr>
      <vt:lpstr>मुख्य प्रश्नावली: परिचयात्मक विवरण – </vt:lpstr>
      <vt:lpstr> मूख्य प्रश्नावलि : परिचायत्मक विवरण-  सम्पर्क टेलिफोन नम्बर </vt:lpstr>
      <vt:lpstr> मूख्य प्रश्नावलि : परिचयात्मक विवरण  </vt:lpstr>
      <vt:lpstr> मूख्य प्रश्नावलि : परिचायत्मक विवरण  </vt:lpstr>
      <vt:lpstr>मूख्य प्रश्नावलि : परिचायत्मक विवरण-</vt:lpstr>
      <vt:lpstr>मुख्य प्रश्नावली: परिचयात्मक विवरण</vt:lpstr>
      <vt:lpstr>मुख्य प्रश्नावली: परिचयात्मक विवरण</vt:lpstr>
      <vt:lpstr>मुख्य प्रश्नावली: परिचयात्मक विवरण</vt:lpstr>
      <vt:lpstr>मूख्य प्रश्नावलि : परिचायत्मक विवरण</vt:lpstr>
      <vt:lpstr>प्रश्न १ ः तपाईको परिवारले प्रयोग गरेको घरको स्वामित्व कस्तो हो ?</vt:lpstr>
      <vt:lpstr>प्रश्न १ ः तपाईको परिवारले प्रयोग गरेको घरको स्वामित्व कस्तो हो ?</vt:lpstr>
      <vt:lpstr>प्रश्न १ ः तपाईको परिवारले प्रयोग गरेको घरको स्वामित्व कस्तो हो ?</vt:lpstr>
      <vt:lpstr>प्रश्न १ ः तपाईको परिवारले प्रयोग गरेको घरको स्वामित्व कस्तो हो ?</vt:lpstr>
      <vt:lpstr>प्रश्न २ : तपाईको परिवारले प्रयोग गरेको घरको जग कस्तो छ ?</vt:lpstr>
      <vt:lpstr>प्रश्न २ : तपाईको परिवारले प्रयोग गरेको घरको जग कस्तो छ ?</vt:lpstr>
      <vt:lpstr>प्रश्न २ : तपाईको परिवारले प्रयोग गरेको घरको जग कस्तो छ ?</vt:lpstr>
      <vt:lpstr>प्रश्न २ : तपाईको परिवारले प्रयोग गरेको घरको जग कस्तो छ ?</vt:lpstr>
      <vt:lpstr>प्रश्न ३ : तपाईको परिवारले प्रयोग गरेको घरको बाहिरी गाह्रो कस्तो छ ? </vt:lpstr>
      <vt:lpstr>प्रश्न ३ : तपाईको परिवारले प्रयोग गरेको घरको बाहिरी गाह्रो कस्तो छ ? </vt:lpstr>
      <vt:lpstr>प्रश्न ३ : तपाईको परिवारले प्रयोग गरेको घरको बाहिरी गाह्रो कस्तो छ ? </vt:lpstr>
      <vt:lpstr>प्रश्न ३ : तपाईको परिवारले प्रयोग गरेको घरको बाहिरी गाह्रो कस्तो छ ? </vt:lpstr>
      <vt:lpstr>प्रश्न ४ : तपाईको परिवारले प्रयोग गरेको घरको छाना कस्तो छ ? </vt:lpstr>
      <vt:lpstr>प्रश्न ४ : तपाईको परिवारले प्रयोग गरेको घरको छाना कस्तो छ ? </vt:lpstr>
      <vt:lpstr>प्रश्न ४ : तपाईको परिवारले प्रयोग गरेको घरको छाना कस्तो छ ? </vt:lpstr>
      <vt:lpstr>प्रश्न ४ : तपाईको परिवारले प्रयोग गरेको घरको छाना कस्तो छ ? </vt:lpstr>
      <vt:lpstr> प्रश्न ५ : तपाईको परिवारले प्रयोग गरेको घरको भुईं कस्तो छ ?  </vt:lpstr>
      <vt:lpstr>प्रश्न ५ : यस परिवारले प्रयोग गरेको घरको भुईं कस्तो छ ?</vt:lpstr>
      <vt:lpstr>प्रश्न ५ : यस परिवारले प्रयोग गरेको घरको भुईं कस्तो छ ?</vt:lpstr>
      <vt:lpstr>PowerPoint Presentation</vt:lpstr>
      <vt:lpstr>प्रश्न ५ : यस परिवारले प्रयोग गरेको घरको भुईं कस्तो छ ?</vt:lpstr>
      <vt:lpstr> प्रश्न ६ : तपाईंको परिवारको खानेपानीको मुख्य स्रोत कुन हो ? </vt:lpstr>
      <vt:lpstr> प्रश्न ६ : तपाईंको परिवारको खानेपानीको मुख्य स्रोत कुन हो ? </vt:lpstr>
      <vt:lpstr> प्रश्न ६ : तपाईंको परिवारको खानेपानीको मुख्य स्रोत कुन हो ? </vt:lpstr>
      <vt:lpstr>प्रश्न ६ : तपाईंको परिवारको खानेपानीको मुख्य स्रोत कुन हो ? </vt:lpstr>
      <vt:lpstr>प्रश्न ६ : तपाईंको परिवारको खानेपानीको मुख्य स्रोत कुन हो ?</vt:lpstr>
      <vt:lpstr> प्रश्न ७ : तपाईको परिवारमा खाना पकाउन अक्सर (मुख्य रुपमा) कुन इन्धन प्रयोग गर्नुहुन्छ ? </vt:lpstr>
      <vt:lpstr> प्रश्न ७ : तपाईको परिवारमा खाना पकाउन अक्सर (मुख्य रुपमा) कुन इन्धन प्रयोग गर्नुहुन्छ ? </vt:lpstr>
      <vt:lpstr> प्रश्न ७ : तपाईको परिवारमा खाना पकाउन अक्सर (मुख्य रुपमा) कुन इन्धन प्रयोग गर्नुहुन्छ ? </vt:lpstr>
      <vt:lpstr> प्रश्न ७ : तपाईको परिवारमा खाना पकाउन अक्सर (मुख्य रुपमा) कुन इन्धन प्रयोग गर्नुहुन्छ ? </vt:lpstr>
      <vt:lpstr> प्रश्न ८ : तपाईंको परिवारमा बत्ती बाल्न अक्सर (मुख्य रुपमा) के प्रयोग गर्नुहुन्छ ?  </vt:lpstr>
      <vt:lpstr> प्रश्न ८ : तपाईंको परिवारमा बत्ती बाल्न अक्सर (मुख्य रुपमा) के प्रयोग गर्नुहुन्छ ?  </vt:lpstr>
      <vt:lpstr> प्रश्न ८ : तपाईंको परिवारमा बत्ती बाल्न अक्सर (मुख्य रुपमा) के प्रयोग गर्नुहुन्छ ?  </vt:lpstr>
      <vt:lpstr> प्रश्न ८ : तपाईंको परिवारमा बत्ती बाल्न अक्सर (मुख्य रुपमा) के प्रयोग गर्नुहुन्छ ?  </vt:lpstr>
      <vt:lpstr> प्रश्न ८ : तपाईंको परिवारमा बत्ती बाल्न अक्सर (मुख्य रुपमा) के प्रयोग गर्नुहुन्छ ?  </vt:lpstr>
      <vt:lpstr> प्रश्न ९ : तपाईंको परिवारले प्रयोग गर्ने चर्पी कस्तो छ ? </vt:lpstr>
      <vt:lpstr> प्रश्न ९ : तपाईंको परिवारले प्रयोग गर्ने चर्पी कस्तो छ ? </vt:lpstr>
      <vt:lpstr> प्रश्न ९ : तपाईंको परिवारले प्रयोग गर्ने चर्पी कस्तो छ ? </vt:lpstr>
      <vt:lpstr> प्रश्न ९ : तपाईंको परिवारले प्रयोग गर्ने चर्पी कस्तो छ ? </vt:lpstr>
      <vt:lpstr>प्रश्न १० : तपाईको परिवारमा निम्न घरायसी सुविधा तथा साधनहरु छन् ? (बहुउत्तर सम्भव छ) </vt:lpstr>
      <vt:lpstr>प्रश्न १० : तपाईको परिवारमा निम्न घरायसी सुविधा तथा साधनहरु छन् ? (बहुउत्तर सम्भव छ) </vt:lpstr>
      <vt:lpstr>प्रश्न १० : तपाईको परिवारमा निम्न घरायसी सुविधा तथा साधनहरु छन् ? (बहुउत्तर सम्भव छ) </vt:lpstr>
      <vt:lpstr>प्रश्न १० : तपाईको परिवारमा निम्न घरायसी सुविधा तथा साधनहरु छन् ? (बहुउत्तर सम्भव छ) </vt:lpstr>
      <vt:lpstr>प्रश्न १० : तपाईको परिवारमा निम्न घरायसी सुविधा तथा साधनहरु छन् ? (बहुउत्तर सम्भव छ) </vt:lpstr>
      <vt:lpstr>प्रश्न १० : तपाईको परिवारमा निम्न घरायसी सुविधा तथा साधनहरु छन् ? (बहुउत्तर सम्भव छ) </vt:lpstr>
      <vt:lpstr>प्रश्न १० : तपाईको परिवारमा निम्न घरायसी सुविधा तथा साधनहरु छन् ? (बहुउत्तर सम्भव छ) </vt:lpstr>
      <vt:lpstr>प्रश्न १० : तपाईको परिवारमा निम्न घरायसी सुविधा तथा साधनहरु छन् ? (बहुउत्तर सम्भव छ) </vt:lpstr>
      <vt:lpstr>PowerPoint Presentation</vt:lpstr>
      <vt:lpstr>प्रश्न १० : तपाईको परिवारमा निम्न घरायसी सुविधा तथा साधनहरु छन् ? (बहुउत्तर सम्भव छ) </vt:lpstr>
      <vt:lpstr>प्रश्न ११ः तपाईंको परिवारमा महिलाको नाममा नेपालको कुनै पनि ठाउँमा घर/जग्गा छ ?</vt:lpstr>
      <vt:lpstr>प्रश्न ११ः तपाईंको परिवारमा महिलाको नाममा नेपालको कुनै पनि ठाउँमा घर/जग्गा छ ?</vt:lpstr>
      <vt:lpstr>प्रश्न ११ः तपाईंको परिवारमा महिलाको नाममा नेपालको कुनै पनि ठाउँमा घर/जग्गा छ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v08 (= u}/ cf}Bf]lus ;]jfjfkt vr{ /sd</dc:title>
  <dc:creator>User</dc:creator>
  <cp:lastModifiedBy>CBS</cp:lastModifiedBy>
  <cp:revision>447</cp:revision>
  <dcterms:created xsi:type="dcterms:W3CDTF">2019-12-29T13:45:36Z</dcterms:created>
  <dcterms:modified xsi:type="dcterms:W3CDTF">2020-03-09T08:03:57Z</dcterms:modified>
</cp:coreProperties>
</file>