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79" r:id="rId2"/>
    <p:sldId id="257" r:id="rId3"/>
    <p:sldId id="348" r:id="rId4"/>
    <p:sldId id="273" r:id="rId5"/>
    <p:sldId id="332" r:id="rId6"/>
    <p:sldId id="304" r:id="rId7"/>
    <p:sldId id="333" r:id="rId8"/>
    <p:sldId id="331"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46" r:id="rId22"/>
    <p:sldId id="347" r:id="rId23"/>
    <p:sldId id="380" r:id="rId24"/>
    <p:sldId id="381" r:id="rId25"/>
    <p:sldId id="325" r:id="rId26"/>
    <p:sldId id="320" r:id="rId27"/>
    <p:sldId id="326" r:id="rId28"/>
    <p:sldId id="327" r:id="rId29"/>
    <p:sldId id="328" r:id="rId30"/>
    <p:sldId id="329" r:id="rId31"/>
    <p:sldId id="382" r:id="rId32"/>
    <p:sldId id="324" r:id="rId33"/>
    <p:sldId id="27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delrishiram@gmail.com" initials="s" lastIdx="5" clrIdx="0">
    <p:extLst>
      <p:ext uri="{19B8F6BF-5375-455C-9EA6-DF929625EA0E}">
        <p15:presenceInfo xmlns:p15="http://schemas.microsoft.com/office/powerpoint/2012/main" userId="eb23dc28227e6c1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0" d="100"/>
          <a:sy n="60" d="100"/>
        </p:scale>
        <p:origin x="8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1-05T10:35:57.827" idx="3">
    <p:pos x="10" y="10"/>
    <p:text>3rd bullet: magnifying glass only.....</p:text>
    <p:extLst>
      <p:ext uri="{C676402C-5697-4E1C-873F-D02D1690AC5C}">
        <p15:threadingInfo xmlns:p15="http://schemas.microsoft.com/office/powerpoint/2012/main" timeZoneBias="-345"/>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1-05T10:46:40.067" idx="5">
    <p:pos x="10" y="10"/>
    <p:text>yi dui indriye.............</p:text>
    <p:extLst>
      <p:ext uri="{C676402C-5697-4E1C-873F-D02D1690AC5C}">
        <p15:threadingInfo xmlns:p15="http://schemas.microsoft.com/office/powerpoint/2012/main" timeZoneBias="-345"/>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5</a:t>
            </a:fld>
            <a:endParaRPr lang="en-US"/>
          </a:p>
        </p:txBody>
      </p:sp>
    </p:spTree>
    <p:extLst>
      <p:ext uri="{BB962C8B-B14F-4D97-AF65-F5344CB8AC3E}">
        <p14:creationId xmlns:p14="http://schemas.microsoft.com/office/powerpoint/2010/main" val="538642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7</a:t>
            </a:fld>
            <a:endParaRPr lang="en-US"/>
          </a:p>
        </p:txBody>
      </p:sp>
    </p:spTree>
    <p:extLst>
      <p:ext uri="{BB962C8B-B14F-4D97-AF65-F5344CB8AC3E}">
        <p14:creationId xmlns:p14="http://schemas.microsoft.com/office/powerpoint/2010/main" val="2839468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8</a:t>
            </a:fld>
            <a:endParaRPr lang="en-US"/>
          </a:p>
        </p:txBody>
      </p:sp>
    </p:spTree>
    <p:extLst>
      <p:ext uri="{BB962C8B-B14F-4D97-AF65-F5344CB8AC3E}">
        <p14:creationId xmlns:p14="http://schemas.microsoft.com/office/powerpoint/2010/main" val="1294995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9</a:t>
            </a:fld>
            <a:endParaRPr lang="en-US"/>
          </a:p>
        </p:txBody>
      </p:sp>
    </p:spTree>
    <p:extLst>
      <p:ext uri="{BB962C8B-B14F-4D97-AF65-F5344CB8AC3E}">
        <p14:creationId xmlns:p14="http://schemas.microsoft.com/office/powerpoint/2010/main" val="4095255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10</a:t>
            </a:fld>
            <a:endParaRPr lang="en-US"/>
          </a:p>
        </p:txBody>
      </p:sp>
    </p:spTree>
    <p:extLst>
      <p:ext uri="{BB962C8B-B14F-4D97-AF65-F5344CB8AC3E}">
        <p14:creationId xmlns:p14="http://schemas.microsoft.com/office/powerpoint/2010/main" val="908240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11</a:t>
            </a:fld>
            <a:endParaRPr lang="en-US"/>
          </a:p>
        </p:txBody>
      </p:sp>
    </p:spTree>
    <p:extLst>
      <p:ext uri="{BB962C8B-B14F-4D97-AF65-F5344CB8AC3E}">
        <p14:creationId xmlns:p14="http://schemas.microsoft.com/office/powerpoint/2010/main" val="2995414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12</a:t>
            </a:fld>
            <a:endParaRPr lang="en-US"/>
          </a:p>
        </p:txBody>
      </p:sp>
    </p:spTree>
    <p:extLst>
      <p:ext uri="{BB962C8B-B14F-4D97-AF65-F5344CB8AC3E}">
        <p14:creationId xmlns:p14="http://schemas.microsoft.com/office/powerpoint/2010/main" val="3138811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13</a:t>
            </a:fld>
            <a:endParaRPr lang="en-US"/>
          </a:p>
        </p:txBody>
      </p:sp>
    </p:spTree>
    <p:extLst>
      <p:ext uri="{BB962C8B-B14F-4D97-AF65-F5344CB8AC3E}">
        <p14:creationId xmlns:p14="http://schemas.microsoft.com/office/powerpoint/2010/main" val="493899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14</a:t>
            </a:fld>
            <a:endParaRPr lang="en-US"/>
          </a:p>
        </p:txBody>
      </p:sp>
    </p:spTree>
    <p:extLst>
      <p:ext uri="{BB962C8B-B14F-4D97-AF65-F5344CB8AC3E}">
        <p14:creationId xmlns:p14="http://schemas.microsoft.com/office/powerpoint/2010/main" val="4171309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15</a:t>
            </a:fld>
            <a:endParaRPr lang="en-US"/>
          </a:p>
        </p:txBody>
      </p:sp>
    </p:spTree>
    <p:extLst>
      <p:ext uri="{BB962C8B-B14F-4D97-AF65-F5344CB8AC3E}">
        <p14:creationId xmlns:p14="http://schemas.microsoft.com/office/powerpoint/2010/main" val="45914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16</a:t>
            </a:fld>
            <a:endParaRPr lang="en-US"/>
          </a:p>
        </p:txBody>
      </p:sp>
    </p:spTree>
    <p:extLst>
      <p:ext uri="{BB962C8B-B14F-4D97-AF65-F5344CB8AC3E}">
        <p14:creationId xmlns:p14="http://schemas.microsoft.com/office/powerpoint/2010/main" val="1816973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17</a:t>
            </a:fld>
            <a:endParaRPr lang="en-US"/>
          </a:p>
        </p:txBody>
      </p:sp>
    </p:spTree>
    <p:extLst>
      <p:ext uri="{BB962C8B-B14F-4D97-AF65-F5344CB8AC3E}">
        <p14:creationId xmlns:p14="http://schemas.microsoft.com/office/powerpoint/2010/main" val="482638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18</a:t>
            </a:fld>
            <a:endParaRPr lang="en-US"/>
          </a:p>
        </p:txBody>
      </p:sp>
    </p:spTree>
    <p:extLst>
      <p:ext uri="{BB962C8B-B14F-4D97-AF65-F5344CB8AC3E}">
        <p14:creationId xmlns:p14="http://schemas.microsoft.com/office/powerpoint/2010/main" val="1951730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19</a:t>
            </a:fld>
            <a:endParaRPr lang="en-US"/>
          </a:p>
        </p:txBody>
      </p:sp>
    </p:spTree>
    <p:extLst>
      <p:ext uri="{BB962C8B-B14F-4D97-AF65-F5344CB8AC3E}">
        <p14:creationId xmlns:p14="http://schemas.microsoft.com/office/powerpoint/2010/main" val="3683643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20</a:t>
            </a:fld>
            <a:endParaRPr lang="en-US"/>
          </a:p>
        </p:txBody>
      </p:sp>
    </p:spTree>
    <p:extLst>
      <p:ext uri="{BB962C8B-B14F-4D97-AF65-F5344CB8AC3E}">
        <p14:creationId xmlns:p14="http://schemas.microsoft.com/office/powerpoint/2010/main" val="3637300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21</a:t>
            </a:fld>
            <a:endParaRPr lang="en-US"/>
          </a:p>
        </p:txBody>
      </p:sp>
    </p:spTree>
    <p:extLst>
      <p:ext uri="{BB962C8B-B14F-4D97-AF65-F5344CB8AC3E}">
        <p14:creationId xmlns:p14="http://schemas.microsoft.com/office/powerpoint/2010/main" val="541940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22</a:t>
            </a:fld>
            <a:endParaRPr lang="en-US"/>
          </a:p>
        </p:txBody>
      </p:sp>
    </p:spTree>
    <p:extLst>
      <p:ext uri="{BB962C8B-B14F-4D97-AF65-F5344CB8AC3E}">
        <p14:creationId xmlns:p14="http://schemas.microsoft.com/office/powerpoint/2010/main" val="109460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23</a:t>
            </a:fld>
            <a:endParaRPr lang="en-US"/>
          </a:p>
        </p:txBody>
      </p:sp>
    </p:spTree>
    <p:extLst>
      <p:ext uri="{BB962C8B-B14F-4D97-AF65-F5344CB8AC3E}">
        <p14:creationId xmlns:p14="http://schemas.microsoft.com/office/powerpoint/2010/main" val="2473365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24</a:t>
            </a:fld>
            <a:endParaRPr lang="en-US"/>
          </a:p>
        </p:txBody>
      </p:sp>
    </p:spTree>
    <p:extLst>
      <p:ext uri="{BB962C8B-B14F-4D97-AF65-F5344CB8AC3E}">
        <p14:creationId xmlns:p14="http://schemas.microsoft.com/office/powerpoint/2010/main" val="1771708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88C62E67-0987-4CFA-A37F-AEFD85975683}" type="datetimeFigureOut">
              <a:rPr lang="en-US" smtClean="0"/>
              <a:t>4/11/2021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580914" y="6481297"/>
            <a:ext cx="1611086" cy="376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1029" y="18468"/>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1.jp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jp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३०)</a:t>
            </a:r>
          </a:p>
          <a:p>
            <a:pPr marL="0" indent="0" algn="ctr">
              <a:buNone/>
            </a:pPr>
            <a:r>
              <a:rPr lang="ne-NP" b="1" spc="-40" dirty="0">
                <a:solidFill>
                  <a:srgbClr val="002060"/>
                </a:solidFill>
                <a:cs typeface="Kalimati" pitchFamily="2"/>
              </a:rPr>
              <a:t>अपाङ्गता सम्बन्धी विवरण </a:t>
            </a:r>
            <a:endParaRPr lang="en-US"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descr="एक जना महिलालाले कुनै तालिमका सहभागीहरुलाई सहजीकरण गरिरहेको अवस्था ">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4969A0BF-1C34-412E-AE7E-648159085D8B}"/>
              </a:ext>
            </a:extLst>
          </p:cNvPr>
          <p:cNvCxnSpPr/>
          <p:nvPr/>
        </p:nvCxnSpPr>
        <p:spPr>
          <a:xfrm>
            <a:off x="0" y="637953"/>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C7ED5755-80EB-4C9D-8746-698DE6444C0D}"/>
              </a:ext>
            </a:extLst>
          </p:cNvPr>
          <p:cNvSpPr txBox="1">
            <a:spLocks/>
          </p:cNvSpPr>
          <p:nvPr/>
        </p:nvSpPr>
        <p:spPr>
          <a:xfrm>
            <a:off x="0" y="789419"/>
            <a:ext cx="12192000" cy="201551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२०</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464" y="1052941"/>
            <a:ext cx="8358062" cy="5115600"/>
          </a:xfrm>
          <a:prstGeom prst="rect">
            <a:avLst/>
          </a:prstGeom>
          <a:effectLst/>
          <a:scene3d>
            <a:camera prst="orthographicFront"/>
            <a:lightRig rig="threePt" dir="t"/>
          </a:scene3d>
          <a:sp3d>
            <a:bevelT w="165100" prst="coolSlant"/>
          </a:sp3d>
        </p:spPr>
      </p:pic>
      <p:cxnSp>
        <p:nvCxnSpPr>
          <p:cNvPr id="3" name="Straight Connector 2"/>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973" y="3362339"/>
            <a:ext cx="2798990" cy="2099243"/>
          </a:xfrm>
          <a:prstGeom prst="rect">
            <a:avLst/>
          </a:prstGeom>
        </p:spPr>
      </p:pic>
      <p:sp>
        <p:nvSpPr>
          <p:cNvPr id="8" name="TextBox 7"/>
          <p:cNvSpPr txBox="1"/>
          <p:nvPr/>
        </p:nvSpPr>
        <p:spPr>
          <a:xfrm>
            <a:off x="4093289" y="2851919"/>
            <a:ext cx="7441605" cy="2060179"/>
          </a:xfrm>
          <a:prstGeom prst="rect">
            <a:avLst/>
          </a:prstGeom>
          <a:noFill/>
        </p:spPr>
        <p:txBody>
          <a:bodyPr wrap="square" rtlCol="0">
            <a:spAutoFit/>
          </a:bodyPr>
          <a:lstStyle/>
          <a:p>
            <a:pPr marL="285750" indent="1588">
              <a:lnSpc>
                <a:spcPts val="3889"/>
              </a:lnSpc>
              <a:buFont typeface="Wingdings" pitchFamily="2" charset="2"/>
              <a:buChar char="Ø"/>
            </a:pPr>
            <a:r>
              <a:rPr lang="ne-NP" sz="2400" dirty="0">
                <a:solidFill>
                  <a:schemeClr val="tx1">
                    <a:lumMod val="95000"/>
                    <a:lumOff val="5000"/>
                  </a:schemeClr>
                </a:solidFill>
                <a:cs typeface="Kalimati" pitchFamily="2"/>
              </a:rPr>
              <a:t> मुख्य प्रश्नावलीः व्यक्तिगत खण्ड महल ३०</a:t>
            </a:r>
          </a:p>
          <a:p>
            <a:pPr marL="285750">
              <a:lnSpc>
                <a:spcPts val="3889"/>
              </a:lnSpc>
            </a:pPr>
            <a:endParaRPr lang="ne-NP" sz="2400" dirty="0">
              <a:solidFill>
                <a:schemeClr val="tx1">
                  <a:lumMod val="95000"/>
                  <a:lumOff val="5000"/>
                </a:schemeClr>
              </a:solidFill>
              <a:cs typeface="Kalimati" pitchFamily="2"/>
            </a:endParaRPr>
          </a:p>
          <a:p>
            <a:pPr marL="285750">
              <a:lnSpc>
                <a:spcPts val="3889"/>
              </a:lnSpc>
            </a:pPr>
            <a:endParaRPr lang="ne-NP" sz="2400" dirty="0">
              <a:solidFill>
                <a:schemeClr val="tx1">
                  <a:lumMod val="95000"/>
                  <a:lumOff val="5000"/>
                </a:schemeClr>
              </a:solidFill>
              <a:cs typeface="Kalimati" pitchFamily="2"/>
            </a:endParaRPr>
          </a:p>
          <a:p>
            <a:pPr marL="285750">
              <a:lnSpc>
                <a:spcPts val="3889"/>
              </a:lnSpc>
            </a:pPr>
            <a:r>
              <a:rPr lang="ne-NP" sz="2400" dirty="0">
                <a:solidFill>
                  <a:schemeClr val="tx1">
                    <a:lumMod val="95000"/>
                    <a:lumOff val="5000"/>
                  </a:schemeClr>
                </a:solidFill>
                <a:cs typeface="Kalimati" pitchFamily="2"/>
              </a:rPr>
              <a:t>		अपाङ्गता सम्बन्धी विवरण</a:t>
            </a:r>
          </a:p>
        </p:txBody>
      </p:sp>
      <p:sp>
        <p:nvSpPr>
          <p:cNvPr id="11" name="Text Placeholder 1"/>
          <p:cNvSpPr>
            <a:spLocks noGrp="1"/>
          </p:cNvSpPr>
          <p:nvPr>
            <p:ph type="body" sz="quarter" idx="4294967295"/>
          </p:nvPr>
        </p:nvSpPr>
        <p:spPr>
          <a:xfrm>
            <a:off x="197753" y="2073352"/>
            <a:ext cx="3427316" cy="1690070"/>
          </a:xfrm>
          <a:prstGeom prst="rect">
            <a:avLst/>
          </a:prstGeom>
        </p:spPr>
        <p:txBody>
          <a:bodyPr>
            <a:normAutofit/>
          </a:bodyPr>
          <a:lstStyle/>
          <a:p>
            <a:pPr marL="0" indent="0" algn="ctr">
              <a:buNone/>
            </a:pPr>
            <a:r>
              <a:rPr lang="ne-NP" sz="4400" b="1" dirty="0">
                <a:solidFill>
                  <a:schemeClr val="tx1"/>
                </a:solidFill>
                <a:latin typeface="Ganesh" pitchFamily="2" charset="0"/>
                <a:cs typeface="Kalimati" panose="00000400000000000000" pitchFamily="2"/>
              </a:rPr>
              <a:t>प्रस्तुतिका </a:t>
            </a:r>
          </a:p>
          <a:p>
            <a:pPr marL="0" indent="0" algn="ctr">
              <a:buNone/>
            </a:pPr>
            <a:r>
              <a:rPr lang="ne-NP" sz="4400" b="1" dirty="0">
                <a:solidFill>
                  <a:schemeClr val="tx1"/>
                </a:solidFill>
                <a:latin typeface="Ganesh" pitchFamily="2" charset="0"/>
                <a:cs typeface="Kalimati" panose="00000400000000000000" pitchFamily="2"/>
              </a:rPr>
              <a:t>विषय</a:t>
            </a:r>
          </a:p>
        </p:txBody>
      </p:sp>
      <p:sp>
        <p:nvSpPr>
          <p:cNvPr id="9" name="Slide Number Placeholder 19"/>
          <p:cNvSpPr txBox="1">
            <a:spLocks/>
          </p:cNvSpPr>
          <p:nvPr/>
        </p:nvSpPr>
        <p:spPr>
          <a:xfrm>
            <a:off x="11534894" y="6393863"/>
            <a:ext cx="657106" cy="44070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pic>
        <p:nvPicPr>
          <p:cNvPr id="12" name="Picture 2" descr="एक जना ह्विलचियर प्रयोगकर्ता शारीरिक अपाङ्गता भएको ब्यक्तिको पिक्टोरियल चित्र ।">
            <a:extLst>
              <a:ext uri="{FF2B5EF4-FFF2-40B4-BE49-F238E27FC236}">
                <a16:creationId xmlns:a16="http://schemas.microsoft.com/office/drawing/2014/main" id="{3892EAAF-2E51-470A-AF69-F8DAF16308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66283" y="4254195"/>
            <a:ext cx="1600200" cy="1812768"/>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dirty="0">
                <a:cs typeface="Kalimati" pitchFamily="2"/>
              </a:rPr>
              <a:t>गणना पुस्तिकाको अनुच्छेद ११.१ देखि ११.१५ सम्म</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981191" y="3125535"/>
            <a:ext cx="2680441" cy="3461859"/>
          </a:xfrm>
          <a:prstGeom prst="rect">
            <a:avLst/>
          </a:prstGeom>
        </p:spPr>
      </p:pic>
      <p:pic>
        <p:nvPicPr>
          <p:cNvPr id="9" name="Picture 8">
            <a:extLst>
              <a:ext uri="{FF2B5EF4-FFF2-40B4-BE49-F238E27FC236}">
                <a16:creationId xmlns:a16="http://schemas.microsoft.com/office/drawing/2014/main" id="{962B99E0-BA41-4DEA-90D8-E0FABABA9A92}"/>
              </a:ext>
            </a:extLst>
          </p:cNvPr>
          <p:cNvPicPr>
            <a:picLocks noChangeAspect="1"/>
          </p:cNvPicPr>
          <p:nvPr/>
        </p:nvPicPr>
        <p:blipFill rotWithShape="1">
          <a:blip r:embed="rId3"/>
          <a:srcRect l="28953" t="24328" r="28576" b="13121"/>
          <a:stretch/>
        </p:blipFill>
        <p:spPr>
          <a:xfrm>
            <a:off x="7743534" y="3074183"/>
            <a:ext cx="4076846" cy="3377417"/>
          </a:xfrm>
          <a:prstGeom prst="rect">
            <a:avLst/>
          </a:prstGeom>
        </p:spPr>
      </p:pic>
      <p:pic>
        <p:nvPicPr>
          <p:cNvPr id="12" name="Picture 11">
            <a:extLst>
              <a:ext uri="{FF2B5EF4-FFF2-40B4-BE49-F238E27FC236}">
                <a16:creationId xmlns:a16="http://schemas.microsoft.com/office/drawing/2014/main" id="{0F10A398-8F7B-43EB-8F33-4247F68C3F38}"/>
              </a:ext>
            </a:extLst>
          </p:cNvPr>
          <p:cNvPicPr>
            <a:picLocks noChangeAspect="1"/>
          </p:cNvPicPr>
          <p:nvPr/>
        </p:nvPicPr>
        <p:blipFill rotWithShape="1">
          <a:blip r:embed="rId4"/>
          <a:srcRect l="28866" t="25737" r="28314" b="9544"/>
          <a:stretch/>
        </p:blipFill>
        <p:spPr>
          <a:xfrm>
            <a:off x="244550" y="3074183"/>
            <a:ext cx="4670921" cy="3598385"/>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1993BF8A-EFCB-4EE4-9D01-A74F5324A256}"/>
              </a:ext>
            </a:extLst>
          </p:cNvPr>
          <p:cNvGrpSpPr/>
          <p:nvPr/>
        </p:nvGrpSpPr>
        <p:grpSpPr>
          <a:xfrm>
            <a:off x="1275907" y="3859618"/>
            <a:ext cx="6836735" cy="2243469"/>
            <a:chOff x="3502142" y="4472292"/>
            <a:chExt cx="5002623" cy="2381376"/>
          </a:xfrm>
        </p:grpSpPr>
        <p:pic>
          <p:nvPicPr>
            <p:cNvPr id="3" name="Picture 2"/>
            <p:cNvPicPr>
              <a:picLocks noChangeAspect="1"/>
            </p:cNvPicPr>
            <p:nvPr/>
          </p:nvPicPr>
          <p:blipFill>
            <a:blip r:embed="rId2"/>
            <a:srcRect/>
            <a:stretch>
              <a:fillRect/>
            </a:stretch>
          </p:blipFill>
          <p:spPr>
            <a:xfrm rot="5400000">
              <a:off x="4812766" y="3161668"/>
              <a:ext cx="2381376" cy="5002623"/>
            </a:xfrm>
            <a:prstGeom prst="rect">
              <a:avLst/>
            </a:prstGeom>
          </p:spPr>
        </p:pic>
        <p:sp>
          <p:nvSpPr>
            <p:cNvPr id="4" name="TextBox 3"/>
            <p:cNvSpPr txBox="1"/>
            <p:nvPr/>
          </p:nvSpPr>
          <p:spPr>
            <a:xfrm>
              <a:off x="3911799" y="5026990"/>
              <a:ext cx="4183312" cy="1440452"/>
            </a:xfrm>
            <a:prstGeom prst="rect">
              <a:avLst/>
            </a:prstGeom>
          </p:spPr>
          <p:txBody>
            <a:bodyPr wrap="square" lIns="0" tIns="0" rIns="0" bIns="0" rtlCol="0" anchor="t">
              <a:spAutoFit/>
            </a:bodyPr>
            <a:lstStyle/>
            <a:p>
              <a:pPr algn="ctr">
                <a:lnSpc>
                  <a:spcPts val="4610"/>
                </a:lnSpc>
              </a:pPr>
              <a:r>
                <a:rPr lang="ne-NP" sz="3200" b="1" spc="-42" dirty="0">
                  <a:solidFill>
                    <a:schemeClr val="tx1">
                      <a:lumMod val="85000"/>
                      <a:lumOff val="15000"/>
                    </a:schemeClr>
                  </a:solidFill>
                  <a:cs typeface="Kalimati" pitchFamily="2"/>
                </a:rPr>
                <a:t>व्यक्तिगत खण्ड</a:t>
              </a:r>
            </a:p>
            <a:p>
              <a:pPr algn="ctr">
                <a:lnSpc>
                  <a:spcPts val="4610"/>
                </a:lnSpc>
              </a:pPr>
              <a:r>
                <a:rPr lang="ne-NP" sz="3200" b="1" spc="-42" dirty="0">
                  <a:solidFill>
                    <a:schemeClr val="tx1">
                      <a:lumMod val="85000"/>
                      <a:lumOff val="15000"/>
                    </a:schemeClr>
                  </a:solidFill>
                  <a:cs typeface="Kalimati" pitchFamily="2"/>
                </a:rPr>
                <a:t>महल ३० अपाङ्गता सम्बन्धी विवरण</a:t>
              </a:r>
            </a:p>
          </p:txBody>
        </p:sp>
      </p:grpSp>
      <p:sp>
        <p:nvSpPr>
          <p:cNvPr id="5" name="Slide Number Placeholder 19"/>
          <p:cNvSpPr txBox="1">
            <a:spLocks/>
          </p:cNvSpPr>
          <p:nvPr/>
        </p:nvSpPr>
        <p:spPr>
          <a:xfrm>
            <a:off x="11759612" y="6415128"/>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a:t>
            </a:fld>
            <a:endParaRPr lang="en-US" dirty="0"/>
          </a:p>
        </p:txBody>
      </p:sp>
      <p:pic>
        <p:nvPicPr>
          <p:cNvPr id="8" name="Picture 7">
            <a:extLst>
              <a:ext uri="{FF2B5EF4-FFF2-40B4-BE49-F238E27FC236}">
                <a16:creationId xmlns:a16="http://schemas.microsoft.com/office/drawing/2014/main" id="{56FC0285-3E92-4674-BD1B-C87D5D291879}"/>
              </a:ext>
            </a:extLst>
          </p:cNvPr>
          <p:cNvPicPr>
            <a:picLocks noChangeAspect="1"/>
          </p:cNvPicPr>
          <p:nvPr/>
        </p:nvPicPr>
        <p:blipFill rotWithShape="1">
          <a:blip r:embed="rId3"/>
          <a:srcRect l="63401" t="27907" r="20465" b="13333"/>
          <a:stretch/>
        </p:blipFill>
        <p:spPr>
          <a:xfrm>
            <a:off x="8814390" y="712060"/>
            <a:ext cx="2945221" cy="6033724"/>
          </a:xfrm>
          <a:prstGeom prst="rect">
            <a:avLst/>
          </a:prstGeom>
        </p:spPr>
      </p:pic>
      <p:pic>
        <p:nvPicPr>
          <p:cNvPr id="12" name="Picture 11" descr="ब्यक्तिगत सहयोगी सहित दुवै तर्फबाट बिचतिर जादै गरेका महिला दृष्टिविहिन ब्यक्तिहरु र बिचमा सहयोगीले अगाडी बढाउदै गरेको ह्विलचियर प्रयोगकर्ता महिला पिक्टोरियल । ">
            <a:extLst>
              <a:ext uri="{FF2B5EF4-FFF2-40B4-BE49-F238E27FC236}">
                <a16:creationId xmlns:a16="http://schemas.microsoft.com/office/drawing/2014/main" id="{CD9D9B3C-18A0-4660-80D8-A2DA502A63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8911" y="871422"/>
            <a:ext cx="4572000" cy="2857500"/>
          </a:xfrm>
          <a:prstGeom prst="ellipse">
            <a:avLst/>
          </a:prstGeom>
          <a:ln>
            <a:noFill/>
          </a:ln>
          <a:effectLst>
            <a:softEdge rad="112500"/>
          </a:effectLst>
        </p:spPr>
      </p:pic>
    </p:spTree>
    <p:extLst>
      <p:ext uri="{BB962C8B-B14F-4D97-AF65-F5344CB8AC3E}">
        <p14:creationId xmlns:p14="http://schemas.microsoft.com/office/powerpoint/2010/main" val="26809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31134" y="772941"/>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अपाङ्गता सम्बन्धी विवरण संकलन गर्दा ध्यान दिनुपर्ने प्रमुख कुराहरू </a:t>
            </a:r>
          </a:p>
        </p:txBody>
      </p:sp>
      <p:sp>
        <p:nvSpPr>
          <p:cNvPr id="5" name="TextBox 4"/>
          <p:cNvSpPr txBox="1"/>
          <p:nvPr/>
        </p:nvSpPr>
        <p:spPr>
          <a:xfrm>
            <a:off x="147033" y="1400756"/>
            <a:ext cx="11729716" cy="4939814"/>
          </a:xfrm>
          <a:prstGeom prst="rect">
            <a:avLst/>
          </a:prstGeom>
        </p:spPr>
        <p:txBody>
          <a:bodyPr wrap="square" lIns="0" tIns="0" rIns="0" bIns="0" rtlCol="0" anchor="t">
            <a:spAutoFit/>
          </a:bodyPr>
          <a:lstStyle/>
          <a:p>
            <a:pPr lvl="1" indent="-284163" algn="just">
              <a:lnSpc>
                <a:spcPct val="150000"/>
              </a:lnSpc>
              <a:buFont typeface="Arial"/>
              <a:buChar char="•"/>
            </a:pPr>
            <a:r>
              <a:rPr lang="ne-NP" altLang="en-US" sz="2400" dirty="0">
                <a:cs typeface="Kalimati" pitchFamily="2"/>
              </a:rPr>
              <a:t>अपाङ्गता प्रत्यक्ष देखिने शारीरिक वा इन्द्रिय सम्बन्धी बिचलन मात्र नभर्इ प्रत्यक्ष नदेखिने पनि हुन्छन् । जस्तै</a:t>
            </a:r>
            <a:r>
              <a:rPr lang="en-US" altLang="en-US" sz="2400" dirty="0">
                <a:cs typeface="Kalimati" pitchFamily="2"/>
              </a:rPr>
              <a:t>: </a:t>
            </a:r>
            <a:r>
              <a:rPr lang="ne-NP" altLang="en-US" sz="2400" dirty="0">
                <a:cs typeface="Kalimati" pitchFamily="2"/>
              </a:rPr>
              <a:t>बौद्धिक अपाङ्गता</a:t>
            </a:r>
            <a:r>
              <a:rPr lang="en-US" altLang="en-US" sz="2400" dirty="0">
                <a:cs typeface="Kalimati" pitchFamily="2"/>
              </a:rPr>
              <a:t>,</a:t>
            </a:r>
            <a:r>
              <a:rPr lang="ne-NP" altLang="en-US" sz="2400" dirty="0">
                <a:cs typeface="Kalimati" pitchFamily="2"/>
              </a:rPr>
              <a:t> सुस्तश्रवण</a:t>
            </a:r>
            <a:r>
              <a:rPr lang="en-US" altLang="en-US" sz="2400" dirty="0">
                <a:cs typeface="Kalimati" pitchFamily="2"/>
              </a:rPr>
              <a:t>,</a:t>
            </a:r>
            <a:r>
              <a:rPr lang="ne-NP" altLang="en-US" sz="2400" dirty="0">
                <a:cs typeface="Kalimati" pitchFamily="2"/>
              </a:rPr>
              <a:t> न्युन दृष्टियुक्त</a:t>
            </a:r>
            <a:r>
              <a:rPr lang="en-US" altLang="en-US" sz="2400" dirty="0">
                <a:cs typeface="Kalimati" pitchFamily="2"/>
              </a:rPr>
              <a:t>,</a:t>
            </a:r>
            <a:r>
              <a:rPr lang="ne-NP" altLang="en-US" sz="2400" dirty="0">
                <a:cs typeface="Kalimati" pitchFamily="2"/>
              </a:rPr>
              <a:t> अटिजम्</a:t>
            </a:r>
            <a:r>
              <a:rPr lang="en-US" altLang="en-US" sz="2400" dirty="0">
                <a:cs typeface="Kalimati" pitchFamily="2"/>
              </a:rPr>
              <a:t>, </a:t>
            </a:r>
            <a:r>
              <a:rPr lang="ne-NP" altLang="en-US" sz="2400" dirty="0">
                <a:cs typeface="Kalimati" pitchFamily="2"/>
              </a:rPr>
              <a:t>मनोसामाजिक ।</a:t>
            </a:r>
          </a:p>
          <a:p>
            <a:pPr lvl="1" indent="-284163" algn="just">
              <a:lnSpc>
                <a:spcPct val="150000"/>
              </a:lnSpc>
              <a:buFont typeface="Arial"/>
              <a:buChar char="•"/>
            </a:pPr>
            <a:r>
              <a:rPr lang="hi-IN" sz="2400" dirty="0">
                <a:latin typeface="Preeti"/>
                <a:ea typeface="Calibri"/>
                <a:cs typeface="Kalimati" pitchFamily="2"/>
              </a:rPr>
              <a:t>कुनै व्यक्तिमा कुनै एक किसिमको वा विभिन्न किसिमको अपाङ्गता हुनसक्दछ वा कुनै किसिमको अपाङ्गता नभएको</a:t>
            </a:r>
            <a:r>
              <a:rPr lang="ne-NP" altLang="en-US" sz="2400" dirty="0">
                <a:cs typeface="Kalimati" pitchFamily="2"/>
              </a:rPr>
              <a:t> (साङ्ग)</a:t>
            </a:r>
            <a:r>
              <a:rPr lang="hi-IN" sz="2400" dirty="0">
                <a:latin typeface="Preeti"/>
                <a:ea typeface="Calibri"/>
                <a:cs typeface="Kalimati" pitchFamily="2"/>
              </a:rPr>
              <a:t> पनि हुन सक्दछ । </a:t>
            </a:r>
            <a:endParaRPr lang="ne-NP" sz="2400" dirty="0">
              <a:latin typeface="Preeti"/>
              <a:ea typeface="Calibri"/>
              <a:cs typeface="Kalimati" pitchFamily="2"/>
            </a:endParaRPr>
          </a:p>
          <a:p>
            <a:pPr lvl="1" indent="-284163" algn="just">
              <a:lnSpc>
                <a:spcPct val="150000"/>
              </a:lnSpc>
              <a:buFont typeface="Arial"/>
              <a:buChar char="•"/>
            </a:pPr>
            <a:r>
              <a:rPr lang="hi-IN" sz="2400" dirty="0">
                <a:latin typeface="Preeti"/>
                <a:ea typeface="Calibri"/>
                <a:cs typeface="Kalimati" pitchFamily="2"/>
              </a:rPr>
              <a:t>केही परिवारले अपाङ्गता </a:t>
            </a:r>
            <a:r>
              <a:rPr lang="ne-NP" sz="2400" dirty="0">
                <a:latin typeface="Preeti"/>
                <a:ea typeface="Calibri"/>
                <a:cs typeface="Kalimati" pitchFamily="2"/>
              </a:rPr>
              <a:t>भन्न नचाहने तथा कतिपय </a:t>
            </a:r>
            <a:r>
              <a:rPr lang="hi-IN" sz="2400" dirty="0">
                <a:latin typeface="Preeti"/>
                <a:ea typeface="Calibri"/>
                <a:cs typeface="Kalimati" pitchFamily="2"/>
              </a:rPr>
              <a:t>अपाङ्गता पहिचान गर्न कठिन</a:t>
            </a:r>
            <a:r>
              <a:rPr lang="ne-NP" sz="2400" dirty="0">
                <a:latin typeface="Preeti"/>
                <a:ea typeface="Calibri"/>
                <a:cs typeface="Kalimati" pitchFamily="2"/>
              </a:rPr>
              <a:t> पनि</a:t>
            </a:r>
            <a:r>
              <a:rPr lang="hi-IN" sz="2400" dirty="0">
                <a:latin typeface="Preeti"/>
                <a:ea typeface="Calibri"/>
                <a:cs typeface="Kalimati" pitchFamily="2"/>
              </a:rPr>
              <a:t> </a:t>
            </a:r>
            <a:r>
              <a:rPr lang="hi-IN" sz="2400">
                <a:latin typeface="Preeti"/>
                <a:ea typeface="Calibri"/>
                <a:cs typeface="Kalimati" pitchFamily="2"/>
              </a:rPr>
              <a:t>हुनसक्छ</a:t>
            </a:r>
            <a:r>
              <a:rPr lang="ne-NP" sz="2400">
                <a:latin typeface="Preeti"/>
                <a:ea typeface="Calibri"/>
                <a:cs typeface="Kalimati" pitchFamily="2"/>
              </a:rPr>
              <a:t> </a:t>
            </a:r>
            <a:endParaRPr lang="ne-NP" sz="2400" dirty="0">
              <a:latin typeface="Preeti"/>
              <a:ea typeface="Calibri"/>
              <a:cs typeface="Kalimati" pitchFamily="2"/>
            </a:endParaRPr>
          </a:p>
          <a:p>
            <a:pPr lvl="1" indent="-284163" algn="just">
              <a:lnSpc>
                <a:spcPct val="150000"/>
              </a:lnSpc>
              <a:buFont typeface="Arial"/>
              <a:buChar char="•"/>
            </a:pPr>
            <a:r>
              <a:rPr lang="hi-IN" sz="2400" dirty="0">
                <a:latin typeface="Preeti"/>
                <a:ea typeface="Calibri"/>
                <a:cs typeface="Kalimati" pitchFamily="2"/>
              </a:rPr>
              <a:t>अपाङ्गता</a:t>
            </a:r>
            <a:r>
              <a:rPr lang="ne-NP" sz="2400" dirty="0">
                <a:latin typeface="Preeti"/>
                <a:ea typeface="Calibri"/>
                <a:cs typeface="Kalimati" pitchFamily="2"/>
              </a:rPr>
              <a:t> </a:t>
            </a:r>
            <a:r>
              <a:rPr lang="hi-IN" sz="2400" dirty="0">
                <a:latin typeface="Preeti"/>
                <a:ea typeface="Calibri"/>
                <a:cs typeface="Kalimati" pitchFamily="2"/>
              </a:rPr>
              <a:t>भएका भन्नुभन्दा पनि बिरामी र अशक्त छन् भन्न सक्छन् </a:t>
            </a:r>
            <a:r>
              <a:rPr lang="ne-NP" sz="2400" dirty="0">
                <a:latin typeface="Preeti"/>
                <a:ea typeface="Calibri"/>
                <a:cs typeface="Kalimati" pitchFamily="2"/>
              </a:rPr>
              <a:t>।</a:t>
            </a:r>
          </a:p>
          <a:p>
            <a:pPr lvl="1" indent="-284163" algn="just">
              <a:lnSpc>
                <a:spcPct val="150000"/>
              </a:lnSpc>
              <a:buFont typeface="Arial"/>
              <a:buChar char="•"/>
            </a:pPr>
            <a:r>
              <a:rPr lang="hi-IN" sz="2400" dirty="0">
                <a:latin typeface="Preeti"/>
                <a:ea typeface="Calibri"/>
                <a:cs typeface="Kalimati" pitchFamily="2"/>
              </a:rPr>
              <a:t>नाम टिपेर हामीलाई के सुविधा दिन्छौ भन्न सक्छन् </a:t>
            </a:r>
            <a:r>
              <a:rPr lang="ne-NP" sz="2400" dirty="0">
                <a:latin typeface="Preeti"/>
                <a:ea typeface="Calibri"/>
                <a:cs typeface="Kalimati" pitchFamily="2"/>
              </a:rPr>
              <a:t>।</a:t>
            </a:r>
          </a:p>
          <a:p>
            <a:pPr lvl="1" indent="-284163" algn="just">
              <a:lnSpc>
                <a:spcPct val="150000"/>
              </a:lnSpc>
              <a:buFont typeface="Arial"/>
              <a:buChar char="•"/>
            </a:pPr>
            <a:r>
              <a:rPr lang="ne-NP" sz="2400" dirty="0">
                <a:cs typeface="Kalimati" pitchFamily="2"/>
              </a:rPr>
              <a:t>अपाङ्गतासम्बन्धी सीधा प्रश्नले मात्र यथार्थ विवरण ल्याउन अत्यन्त कठीन हुने भएकोले गणकले गणना पुस्तिका राम्ररी अध्ययन गरी प्रत्येक व्यक्तिलाई यो प्रश्न अलग अलग सोध्नुपर्दछ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Tree>
    <p:extLst>
      <p:ext uri="{BB962C8B-B14F-4D97-AF65-F5344CB8AC3E}">
        <p14:creationId xmlns:p14="http://schemas.microsoft.com/office/powerpoint/2010/main" val="155425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30565-AA88-4715-8260-D0DD96E478FC}"/>
              </a:ext>
            </a:extLst>
          </p:cNvPr>
          <p:cNvSpPr>
            <a:spLocks noGrp="1"/>
          </p:cNvSpPr>
          <p:nvPr>
            <p:ph type="sldNum" sz="quarter" idx="11"/>
          </p:nvPr>
        </p:nvSpPr>
        <p:spPr>
          <a:xfrm>
            <a:off x="11730632" y="6485289"/>
            <a:ext cx="449779" cy="360726"/>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
        <p:nvSpPr>
          <p:cNvPr id="6" name="TextBox 5">
            <a:extLst>
              <a:ext uri="{FF2B5EF4-FFF2-40B4-BE49-F238E27FC236}">
                <a16:creationId xmlns:a16="http://schemas.microsoft.com/office/drawing/2014/main" id="{AE4FA68F-3377-46CB-A64F-103907FB421F}"/>
              </a:ext>
            </a:extLst>
          </p:cNvPr>
          <p:cNvSpPr txBox="1"/>
          <p:nvPr/>
        </p:nvSpPr>
        <p:spPr>
          <a:xfrm>
            <a:off x="140739" y="2909588"/>
            <a:ext cx="11905949" cy="3416320"/>
          </a:xfrm>
          <a:prstGeom prst="rect">
            <a:avLst/>
          </a:prstGeom>
          <a:noFill/>
        </p:spPr>
        <p:txBody>
          <a:bodyPr wrap="square">
            <a:spAutoFit/>
          </a:bodyPr>
          <a:lstStyle/>
          <a:p>
            <a:pPr marL="285750" indent="-285750" algn="just">
              <a:buFont typeface="Arial" panose="020B0604020202020204" pitchFamily="34" charset="0"/>
              <a:buChar char="•"/>
            </a:pPr>
            <a:r>
              <a:rPr lang="ne-NP" sz="2400" dirty="0">
                <a:cs typeface="Kalimati" panose="00000400000000000000" pitchFamily="2"/>
              </a:rPr>
              <a:t>यसबाट अपाङ्गता भएका महिला तथा पुरुष व्यक्तिहरुको लागि राज्यले चाल्नुपर्ने नीतिगत व्यवस्थाको लागि आवश्यक आधारभूत तथ्याङ्क संकलन गर्न सकिन्छ । </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विभिन्न सामाजिक परिवेश, अन्धविश्वास, विवाह हुन नसक्ला कि भन्ने भय, आर्थिक बोझ, अपहेलना वा विभेद हुने डर तथा अपाङ्गतालाई पूर्वजन्मसँग जोड्ने प्रवृत्तिको कारण अपाङ्गता सम्बन्धी विशेष गरी महिलाहरुको विवरण संकलन गर्दा विशेष ध्यान दिनुपर्दछ।</a:t>
            </a: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अपाङ्गतासम्बन्धी सिधा प्रश्नले मात्र यथार्थ विवरण ल्याउन अत्यन्त कठीन हुने भएकोले गणकले अपाङ्गताका १२ वटै वर्गीकरणलाई राम्ररी बुझार्इ प्रश्न सोध्न सक्नुपर्छ ।</a:t>
            </a:r>
          </a:p>
        </p:txBody>
      </p:sp>
      <p:cxnSp>
        <p:nvCxnSpPr>
          <p:cNvPr id="7" name="Straight Connector 6"/>
          <p:cNvCxnSpPr/>
          <p:nvPr/>
        </p:nvCxnSpPr>
        <p:spPr>
          <a:xfrm>
            <a:off x="0" y="574734"/>
            <a:ext cx="12192000" cy="67517"/>
          </a:xfrm>
          <a:prstGeom prst="line">
            <a:avLst/>
          </a:prstGeom>
        </p:spPr>
        <p:style>
          <a:lnRef idx="1">
            <a:schemeClr val="accent1"/>
          </a:lnRef>
          <a:fillRef idx="0">
            <a:schemeClr val="accent1"/>
          </a:fillRef>
          <a:effectRef idx="0">
            <a:schemeClr val="accent1"/>
          </a:effectRef>
          <a:fontRef idx="minor">
            <a:schemeClr val="tx1"/>
          </a:fontRef>
        </p:style>
      </p:cxnSp>
      <p:pic>
        <p:nvPicPr>
          <p:cNvPr id="26626" name="Picture 2" descr="दृष्टिविहिन महिला, ह्विलचियर प्रयोगकर्ता पुरुष, दोभाषे गर्दै गरेकी महिला, मनोसामाजिक अपाङ्गता बसिरहेकी महिला र कर्चेज टेकिरहेका पुरुष "/>
          <p:cNvPicPr>
            <a:picLocks noChangeAspect="1" noChangeArrowheads="1"/>
          </p:cNvPicPr>
          <p:nvPr/>
        </p:nvPicPr>
        <p:blipFill>
          <a:blip r:embed="rId2" cstate="print"/>
          <a:srcRect/>
          <a:stretch>
            <a:fillRect/>
          </a:stretch>
        </p:blipFill>
        <p:spPr bwMode="auto">
          <a:xfrm>
            <a:off x="7783434" y="1185291"/>
            <a:ext cx="4345626" cy="1574300"/>
          </a:xfrm>
          <a:prstGeom prst="rect">
            <a:avLst/>
          </a:prstGeom>
          <a:noFill/>
        </p:spPr>
      </p:pic>
      <p:sp>
        <p:nvSpPr>
          <p:cNvPr id="9" name="Rectangle 8">
            <a:extLst>
              <a:ext uri="{FF2B5EF4-FFF2-40B4-BE49-F238E27FC236}">
                <a16:creationId xmlns:a16="http://schemas.microsoft.com/office/drawing/2014/main" id="{37FC570C-A1CE-4097-8BBE-4A9AA7DF2955}"/>
              </a:ext>
            </a:extLst>
          </p:cNvPr>
          <p:cNvSpPr/>
          <p:nvPr/>
        </p:nvSpPr>
        <p:spPr>
          <a:xfrm>
            <a:off x="805255" y="836288"/>
            <a:ext cx="9712916" cy="478977"/>
          </a:xfrm>
          <a:prstGeom prst="rect">
            <a:avLst/>
          </a:prstGeom>
        </p:spPr>
        <p:txBody>
          <a:bodyPr wrap="none">
            <a:spAutoFit/>
          </a:bodyPr>
          <a:lstStyle/>
          <a:p>
            <a:pPr algn="ctr">
              <a:lnSpc>
                <a:spcPts val="2941"/>
              </a:lnSpc>
              <a:spcBef>
                <a:spcPct val="0"/>
              </a:spcBef>
            </a:pPr>
            <a:r>
              <a:rPr lang="ne-NP" sz="2800" b="1">
                <a:solidFill>
                  <a:srgbClr val="142DAC"/>
                </a:solidFill>
                <a:latin typeface="Calibri" panose="020F0502020204030204" pitchFamily="34" charset="0"/>
                <a:ea typeface="Calibri" panose="020F0502020204030204" pitchFamily="34" charset="0"/>
                <a:cs typeface="Kalimati" panose="00000400000000000000" pitchFamily="2"/>
              </a:rPr>
              <a:t>अपाङ्गता सम्बन्धी विवरण संकलन गर्दा ध्यान दिनुपर्ने प्रमुख कुराहरू </a:t>
            </a:r>
            <a:endParaRPr lang="ne-NP"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74402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 [नाम]... लार्इ कस्तो प्रकारको अपाङ्गता छ </a:t>
            </a:r>
            <a:r>
              <a:rPr lang="ne-NP" sz="2800" b="1" dirty="0">
                <a:solidFill>
                  <a:srgbClr val="142DAC"/>
                </a:solidFill>
                <a:latin typeface="Calibri" panose="020F0502020204030204" pitchFamily="34" charset="0"/>
                <a:cs typeface="Kalimati" panose="00000400000000000000" pitchFamily="2"/>
              </a:rPr>
              <a:t>?</a:t>
            </a:r>
          </a:p>
        </p:txBody>
      </p:sp>
      <p:sp>
        <p:nvSpPr>
          <p:cNvPr id="5" name="TextBox 4"/>
          <p:cNvSpPr txBox="1"/>
          <p:nvPr/>
        </p:nvSpPr>
        <p:spPr>
          <a:xfrm>
            <a:off x="53164" y="1767046"/>
            <a:ext cx="9484241" cy="2723823"/>
          </a:xfrm>
          <a:prstGeom prst="rect">
            <a:avLst/>
          </a:prstGeom>
        </p:spPr>
        <p:txBody>
          <a:bodyPr wrap="square" lIns="0" tIns="0" rIns="0" bIns="0" rtlCol="0" anchor="t">
            <a:spAutoFit/>
          </a:bodyPr>
          <a:lstStyle/>
          <a:p>
            <a:pPr lvl="1" indent="-284163" algn="just">
              <a:lnSpc>
                <a:spcPct val="150000"/>
              </a:lnSpc>
              <a:buFont typeface="Arial"/>
              <a:buChar char="•"/>
            </a:pPr>
            <a:r>
              <a:rPr lang="ne-NP" altLang="en-US" sz="2400" dirty="0">
                <a:cs typeface="Kalimati" pitchFamily="2"/>
              </a:rPr>
              <a:t>यो प्रश्न परिवारमा अक्सर बसोबास गरेका प्रत्येक सदस्यको बारेमा एक एक गरी सोध्नुपर्दछ ।</a:t>
            </a:r>
          </a:p>
          <a:p>
            <a:pPr lvl="1" indent="-284163" algn="just">
              <a:lnSpc>
                <a:spcPct val="150000"/>
              </a:lnSpc>
              <a:buFont typeface="Arial"/>
              <a:buChar char="•"/>
            </a:pPr>
            <a:r>
              <a:rPr lang="ne-NP" altLang="en-US" sz="2400" dirty="0">
                <a:cs typeface="Kalimati" pitchFamily="2"/>
              </a:rPr>
              <a:t>परिवारका कुनै सदस्यलार्इ अपाङ्गता भए कस्तो प्रकारको अपाङ्गता हो सोको उपयुक्त कोड महल ३० को सम्बन्धित लहरमा लेख्नुपर्दछ ।</a:t>
            </a:r>
          </a:p>
          <a:p>
            <a:pPr lvl="1" indent="-284163" algn="just">
              <a:lnSpc>
                <a:spcPct val="150000"/>
              </a:lnSpc>
              <a:buFont typeface="Arial"/>
              <a:buChar char="•"/>
            </a:pPr>
            <a:r>
              <a:rPr lang="ne-NP" altLang="en-US" sz="2400" dirty="0">
                <a:cs typeface="Kalimati" pitchFamily="2"/>
              </a:rPr>
              <a:t>अपाङ्गता नभएको भए सम्बन्धित महलमा कोड </a:t>
            </a:r>
            <a:r>
              <a:rPr lang="en-US" altLang="en-US" sz="2400" dirty="0">
                <a:solidFill>
                  <a:srgbClr val="00B0F0"/>
                </a:solidFill>
                <a:cs typeface="Kalimati" pitchFamily="2"/>
              </a:rPr>
              <a:t>13</a:t>
            </a:r>
            <a:r>
              <a:rPr lang="ne-NP" altLang="en-US" sz="2400" dirty="0">
                <a:cs typeface="Kalimati" pitchFamily="2"/>
              </a:rPr>
              <a:t> लेख्नुपर्दछ ।</a:t>
            </a:r>
            <a:endParaRPr lang="en-US" sz="2400" dirty="0">
              <a:cs typeface="Kalimati"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pic>
        <p:nvPicPr>
          <p:cNvPr id="9" name="Picture 8">
            <a:extLst>
              <a:ext uri="{FF2B5EF4-FFF2-40B4-BE49-F238E27FC236}">
                <a16:creationId xmlns:a16="http://schemas.microsoft.com/office/drawing/2014/main" id="{709B2A9C-0973-420E-810A-1B6D82240D56}"/>
              </a:ext>
            </a:extLst>
          </p:cNvPr>
          <p:cNvPicPr>
            <a:picLocks noChangeAspect="1"/>
          </p:cNvPicPr>
          <p:nvPr/>
        </p:nvPicPr>
        <p:blipFill rotWithShape="1">
          <a:blip r:embed="rId3"/>
          <a:srcRect l="63401" t="27907" r="20465" b="8651"/>
          <a:stretch/>
        </p:blipFill>
        <p:spPr>
          <a:xfrm>
            <a:off x="9825901" y="1347344"/>
            <a:ext cx="2252689" cy="4982721"/>
          </a:xfrm>
          <a:prstGeom prst="rect">
            <a:avLst/>
          </a:prstGeom>
        </p:spPr>
      </p:pic>
      <p:pic>
        <p:nvPicPr>
          <p:cNvPr id="13" name="Picture 2" descr="सबै प्रकृतिका अपाङ्गता देखाउन खोजिएका महिला पुरुष बिभिन्न प्रकारका अपाङ्गता भएका १० जना ब्यक्तिहरु ">
            <a:extLst>
              <a:ext uri="{FF2B5EF4-FFF2-40B4-BE49-F238E27FC236}">
                <a16:creationId xmlns:a16="http://schemas.microsoft.com/office/drawing/2014/main" id="{581B250D-22E5-47CF-BE5A-3779AD2969B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410" y="4744794"/>
            <a:ext cx="3087661" cy="16424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descr="ह्विलचियर, बहिरा, बौद्धिक अपाङ्गता, सांकेतिक भाषा, सेतो छडी र ब्रेलको संकेत सहितको गुगल चित्र ">
            <a:extLst>
              <a:ext uri="{FF2B5EF4-FFF2-40B4-BE49-F238E27FC236}">
                <a16:creationId xmlns:a16="http://schemas.microsoft.com/office/drawing/2014/main" id="{93A23BD7-1207-460A-B9D2-DB4A19B555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7237" y="4826381"/>
            <a:ext cx="2858763" cy="1804540"/>
          </a:xfrm>
          <a:prstGeom prst="rect">
            <a:avLst/>
          </a:prstGeom>
          <a:ln>
            <a:noFill/>
          </a:ln>
          <a:effectLst>
            <a:softEdge rad="112500"/>
          </a:effectLst>
        </p:spPr>
      </p:pic>
      <p:cxnSp>
        <p:nvCxnSpPr>
          <p:cNvPr id="16" name="Straight Arrow Connector 15">
            <a:extLst>
              <a:ext uri="{FF2B5EF4-FFF2-40B4-BE49-F238E27FC236}">
                <a16:creationId xmlns:a16="http://schemas.microsoft.com/office/drawing/2014/main" id="{F65E12D0-4509-4000-AD66-B7FE4551C39D}"/>
              </a:ext>
            </a:extLst>
          </p:cNvPr>
          <p:cNvCxnSpPr>
            <a:cxnSpLocks/>
          </p:cNvCxnSpPr>
          <p:nvPr/>
        </p:nvCxnSpPr>
        <p:spPr>
          <a:xfrm>
            <a:off x="6096000" y="6053615"/>
            <a:ext cx="3729901" cy="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81189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53165" y="1681983"/>
            <a:ext cx="7960344"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शारीरिक अपाङ्गता (कोड </a:t>
            </a:r>
            <a:r>
              <a:rPr lang="en-US" sz="2400" b="1" dirty="0">
                <a:solidFill>
                  <a:srgbClr val="00B0F0"/>
                </a:solidFill>
                <a:cs typeface="Kalimati" pitchFamily="2"/>
              </a:rPr>
              <a:t>1</a:t>
            </a:r>
            <a:r>
              <a:rPr lang="ne-NP" sz="2400" b="1" dirty="0">
                <a:cs typeface="Kalimati" pitchFamily="2"/>
              </a:rPr>
              <a:t>) </a:t>
            </a:r>
          </a:p>
          <a:p>
            <a:pPr lvl="1" indent="-284163" algn="just">
              <a:lnSpc>
                <a:spcPct val="150000"/>
              </a:lnSpc>
              <a:buFont typeface="Arial"/>
              <a:buChar char="•"/>
            </a:pPr>
            <a:r>
              <a:rPr lang="ne-NP" sz="2400" dirty="0">
                <a:cs typeface="Kalimati" pitchFamily="2"/>
              </a:rPr>
              <a:t>स्नायु, मांसपेशी र जोर्नीहरू तथा हड्डीको बनावट एवं सञ्चालन कार्यहरूमा भएको समस्याको कारणबाट व्यक्तिमा शारीरिक अङ्गहरूको सञ्चालन, प्रयोग र हिँडडुलमा आएको समस्या शारीरिक अपाङ्गता हो ।</a:t>
            </a:r>
          </a:p>
          <a:p>
            <a:pPr lvl="1" indent="-284163" algn="just">
              <a:lnSpc>
                <a:spcPct val="150000"/>
              </a:lnSpc>
              <a:buFont typeface="Arial"/>
              <a:buChar char="•"/>
            </a:pPr>
            <a:r>
              <a:rPr lang="ne-NP" sz="2400" dirty="0">
                <a:cs typeface="Kalimati" pitchFamily="2"/>
              </a:rPr>
              <a:t>शरीरको अङ्ग जस्तैः हातखुट्टा लुलो र सांगुरो भएको, छोटो वा अररो भएको वा पूरा शरीर बाङ्गिएको वा यी कुनै अंगमा सामान्यरूपले काम गर्न नहुने गरी कुनै किसिमको विचलन भएको भए शारीरिक अपाङ्गता भएको बुझ्नुपर्दछ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pic>
        <p:nvPicPr>
          <p:cNvPr id="10" name="Picture 9" descr="ह्विलचियमा बसिरहेकी महिलालाई पुरुष सहयोगीले अगाडी बढाउदै गरेको र कर्चेज टेकेर एकजना पुरुष उनी तर्फ जादै ">
            <a:extLst>
              <a:ext uri="{FF2B5EF4-FFF2-40B4-BE49-F238E27FC236}">
                <a16:creationId xmlns:a16="http://schemas.microsoft.com/office/drawing/2014/main" id="{AB4B633F-6105-4714-9B5C-07896707B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7758" y="1343468"/>
            <a:ext cx="3437701" cy="2320738"/>
          </a:xfrm>
          <a:prstGeom prst="rect">
            <a:avLst/>
          </a:prstGeom>
        </p:spPr>
      </p:pic>
      <p:pic>
        <p:nvPicPr>
          <p:cNvPr id="7" name="Picture 6" descr="एक जना ह्विलचियर प्रयोगकर्ता टोपी लगाएको ब्यक्ति ">
            <a:extLst>
              <a:ext uri="{FF2B5EF4-FFF2-40B4-BE49-F238E27FC236}">
                <a16:creationId xmlns:a16="http://schemas.microsoft.com/office/drawing/2014/main" id="{531D8605-4EA4-4C26-BAE3-25E781514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8453" y="3668239"/>
            <a:ext cx="3447006" cy="3172195"/>
          </a:xfrm>
          <a:prstGeom prst="rect">
            <a:avLst/>
          </a:prstGeom>
        </p:spPr>
      </p:pic>
    </p:spTree>
    <p:extLst>
      <p:ext uri="{BB962C8B-B14F-4D97-AF65-F5344CB8AC3E}">
        <p14:creationId xmlns:p14="http://schemas.microsoft.com/office/powerpoint/2010/main" val="3842617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53164" y="1681983"/>
            <a:ext cx="9659327"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उदाहरणः</a:t>
            </a:r>
            <a:r>
              <a:rPr lang="ne-NP" sz="2400" dirty="0">
                <a:cs typeface="Kalimati" pitchFamily="2"/>
              </a:rPr>
              <a:t> शारीरिक अपाङ्गता (कोड </a:t>
            </a:r>
            <a:r>
              <a:rPr lang="en-US" sz="2400" dirty="0">
                <a:solidFill>
                  <a:srgbClr val="00B0F0"/>
                </a:solidFill>
                <a:cs typeface="Kalimati" pitchFamily="2"/>
              </a:rPr>
              <a:t>1</a:t>
            </a:r>
            <a:r>
              <a:rPr lang="ne-NP" sz="2400" dirty="0">
                <a:cs typeface="Kalimati" pitchFamily="2"/>
              </a:rPr>
              <a:t>) </a:t>
            </a:r>
          </a:p>
          <a:p>
            <a:pPr lvl="1" indent="-284163" algn="just">
              <a:lnSpc>
                <a:spcPct val="150000"/>
              </a:lnSpc>
              <a:buFont typeface="Arial"/>
              <a:buChar char="•"/>
            </a:pPr>
            <a:r>
              <a:rPr lang="ne-NP" sz="2400" dirty="0">
                <a:cs typeface="Kalimati" pitchFamily="2"/>
              </a:rPr>
              <a:t>शरीरका अंगहरू चलाउन कठिनाई, </a:t>
            </a:r>
          </a:p>
          <a:p>
            <a:pPr lvl="1" indent="-284163" algn="just">
              <a:lnSpc>
                <a:spcPct val="150000"/>
              </a:lnSpc>
              <a:buFont typeface="Arial"/>
              <a:buChar char="•"/>
            </a:pPr>
            <a:r>
              <a:rPr lang="ne-NP" sz="2400" dirty="0">
                <a:cs typeface="Kalimati" pitchFamily="2"/>
              </a:rPr>
              <a:t>हिँडडुल गर्न, सिँडी उक्लन, हात खुट्टा चलाउन कठिनाई, </a:t>
            </a:r>
          </a:p>
          <a:p>
            <a:pPr lvl="1" indent="-284163" algn="just">
              <a:lnSpc>
                <a:spcPct val="150000"/>
              </a:lnSpc>
              <a:buFont typeface="Arial"/>
              <a:buChar char="•"/>
            </a:pPr>
            <a:r>
              <a:rPr lang="ne-NP" sz="2400" dirty="0">
                <a:cs typeface="Kalimati" pitchFamily="2"/>
              </a:rPr>
              <a:t>ढाड गर्धन नचल्ने अवस्था, मांशपेशी, नशा सम्बन्धी कठिनाई, </a:t>
            </a:r>
          </a:p>
          <a:p>
            <a:pPr lvl="1" indent="-284163" algn="just">
              <a:lnSpc>
                <a:spcPct val="150000"/>
              </a:lnSpc>
              <a:buFont typeface="Arial"/>
              <a:buChar char="•"/>
            </a:pPr>
            <a:r>
              <a:rPr lang="ne-NP" sz="2400" dirty="0">
                <a:cs typeface="Kalimati" pitchFamily="2"/>
              </a:rPr>
              <a:t>हात, खुट्टा गुमाएको वा नचल्ने, छोटो हुने, कमजोर भई काम नगर्ने अवस्था,</a:t>
            </a:r>
          </a:p>
          <a:p>
            <a:pPr lvl="1" indent="-284163" algn="just">
              <a:lnSpc>
                <a:spcPct val="150000"/>
              </a:lnSpc>
              <a:buFont typeface="Arial"/>
              <a:buChar char="•"/>
            </a:pPr>
            <a:r>
              <a:rPr lang="ne-NP" sz="2400" dirty="0">
                <a:cs typeface="Kalimati" pitchFamily="2"/>
              </a:rPr>
              <a:t>मांशपेशी विचलन, मेरूदण्ड पक्षघात भएको, होचा पुड्का हुने अवस्था, </a:t>
            </a:r>
          </a:p>
          <a:p>
            <a:pPr lvl="1" indent="-284163" algn="just">
              <a:lnSpc>
                <a:spcPct val="150000"/>
              </a:lnSpc>
              <a:buFont typeface="Arial"/>
              <a:buChar char="•"/>
            </a:pPr>
            <a:r>
              <a:rPr lang="ne-NP" sz="2400" dirty="0">
                <a:cs typeface="Kalimati" pitchFamily="2"/>
              </a:rPr>
              <a:t>वैशाखी, ह्वीलचियर, ट्राइसाइकल, लठ्ठी, क्यालिपर, विशेष प्रकारको जुत्ता, कृत्रिम हात वा खुट्टाहरू प्रयोग गरी काम गर्नुपर्ने अवस्था, </a:t>
            </a:r>
          </a:p>
          <a:p>
            <a:pPr lvl="1" indent="-284163" algn="just">
              <a:lnSpc>
                <a:spcPct val="150000"/>
              </a:lnSpc>
              <a:buFont typeface="Arial"/>
              <a:buChar char="•"/>
            </a:pPr>
            <a:r>
              <a:rPr lang="ne-NP" sz="2400" dirty="0">
                <a:cs typeface="Kalimati" pitchFamily="2"/>
              </a:rPr>
              <a:t>एउटा आँखा नभएको अवस्था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1</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D01391-B6F1-4525-B516-CAAD3CD6B184}"/>
              </a:ext>
            </a:extLst>
          </p:cNvPr>
          <p:cNvSpPr/>
          <p:nvPr/>
        </p:nvSpPr>
        <p:spPr>
          <a:xfrm>
            <a:off x="10047767" y="2445490"/>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4158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21266" y="1341727"/>
            <a:ext cx="930849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न्यून दृष्टियुक्त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2</a:t>
            </a:r>
            <a:r>
              <a:rPr lang="ne-NP" sz="2400" b="1" dirty="0">
                <a:cs typeface="Kalimati" pitchFamily="2"/>
              </a:rPr>
              <a:t>) </a:t>
            </a:r>
          </a:p>
          <a:p>
            <a:pPr marL="173037" lvl="1" algn="just">
              <a:lnSpc>
                <a:spcPct val="150000"/>
              </a:lnSpc>
            </a:pPr>
            <a:r>
              <a:rPr lang="ne-NP" sz="2400" dirty="0">
                <a:cs typeface="Kalimati" pitchFamily="2"/>
              </a:rPr>
              <a:t>कुनै व्यक्तिले औषधी, शल्य चिकित्सा तथा चस्मा प्रयोग जस्ता उपचारबाट पनि २० फिटको दूरीबाट हातको औँला छुट्टयाउन सक्दैनन् भने त्यस्तो व्यक्तिलाई न्यून दृष्टियुक्त व्यक्ति मानी कोड </a:t>
            </a:r>
            <a:r>
              <a:rPr lang="en-US" sz="2400" b="1" dirty="0">
                <a:solidFill>
                  <a:srgbClr val="00B0F0"/>
                </a:solidFill>
                <a:cs typeface="Kalimati" pitchFamily="2"/>
              </a:rPr>
              <a:t>2</a:t>
            </a:r>
            <a:r>
              <a:rPr lang="ne-NP" sz="2400" b="1" dirty="0">
                <a:solidFill>
                  <a:srgbClr val="00B0F0"/>
                </a:solidFill>
                <a:cs typeface="Kalimati" pitchFamily="2"/>
              </a:rPr>
              <a:t> </a:t>
            </a:r>
            <a:r>
              <a:rPr lang="ne-NP" sz="2400" dirty="0">
                <a:cs typeface="Kalimati" pitchFamily="2"/>
              </a:rPr>
              <a:t>लेख्नुपर्दछ । जस्तैः</a:t>
            </a:r>
          </a:p>
          <a:p>
            <a:pPr lvl="2" indent="-284163" algn="just">
              <a:lnSpc>
                <a:spcPct val="150000"/>
              </a:lnSpc>
              <a:buFont typeface="Arial"/>
              <a:buChar char="•"/>
            </a:pPr>
            <a:r>
              <a:rPr lang="ne-NP" sz="2400" dirty="0">
                <a:cs typeface="Kalimati" pitchFamily="2"/>
              </a:rPr>
              <a:t>आँखा एकदमै कम देख्ने,</a:t>
            </a:r>
          </a:p>
          <a:p>
            <a:pPr lvl="2" indent="-284163" algn="just">
              <a:lnSpc>
                <a:spcPct val="150000"/>
              </a:lnSpc>
              <a:buFont typeface="Arial"/>
              <a:buChar char="•"/>
            </a:pPr>
            <a:r>
              <a:rPr lang="ne-NP" sz="2400" dirty="0">
                <a:cs typeface="Kalimati" pitchFamily="2"/>
              </a:rPr>
              <a:t>असाध्यै पावरफुल चश्मा लगाएर पनि वस्तुहरू हेर्न आँखा नजिकै लानुपर्ने, </a:t>
            </a:r>
          </a:p>
          <a:p>
            <a:pPr lvl="2" indent="-284163" algn="just">
              <a:lnSpc>
                <a:spcPct val="150000"/>
              </a:lnSpc>
              <a:buFont typeface="Arial"/>
              <a:buChar char="•"/>
            </a:pPr>
            <a:r>
              <a:rPr lang="ne-NP" sz="2400" dirty="0">
                <a:cs typeface="Kalimati" pitchFamily="2"/>
              </a:rPr>
              <a:t>म्याग्नीफाइङ ग्लासको प्रयोग गरेर वस्तुहरू वा अक्षरहरू चिन्न सक्ने,</a:t>
            </a:r>
          </a:p>
          <a:p>
            <a:pPr lvl="2" indent="-284163" algn="just">
              <a:lnSpc>
                <a:spcPct val="150000"/>
              </a:lnSpc>
              <a:buFont typeface="Arial"/>
              <a:buChar char="•"/>
            </a:pPr>
            <a:r>
              <a:rPr lang="ne-NP" sz="2400" dirty="0">
                <a:cs typeface="Kalimati" pitchFamily="2"/>
              </a:rPr>
              <a:t>धेरै प्रकाश भएको ठाउँमा वस्तुहरू छुट्याउन वा देख्न सक्ने तर छायाँमा देख्न नसक्ने ।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pic>
        <p:nvPicPr>
          <p:cNvPr id="10" name="Picture 9" descr="एक जना बालकले पढनको लागि ल्यापटप आँखा नजिकै लगेर पढिरहेको अवस्था  ">
            <a:extLst>
              <a:ext uri="{FF2B5EF4-FFF2-40B4-BE49-F238E27FC236}">
                <a16:creationId xmlns:a16="http://schemas.microsoft.com/office/drawing/2014/main" id="{6D89700E-FA65-4858-B09A-C6B5C9B13E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9422799" y="2568842"/>
            <a:ext cx="2876724" cy="2647509"/>
          </a:xfrm>
          <a:prstGeom prst="rect">
            <a:avLst/>
          </a:prstGeom>
        </p:spPr>
      </p:pic>
    </p:spTree>
    <p:extLst>
      <p:ext uri="{BB962C8B-B14F-4D97-AF65-F5344CB8AC3E}">
        <p14:creationId xmlns:p14="http://schemas.microsoft.com/office/powerpoint/2010/main" val="683069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5" name="TextBox 4"/>
          <p:cNvSpPr txBox="1"/>
          <p:nvPr/>
        </p:nvSpPr>
        <p:spPr>
          <a:xfrm>
            <a:off x="233918" y="1788303"/>
            <a:ext cx="3987209" cy="3831818"/>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पूर्ण दृष्टिविहीन</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3</a:t>
            </a:r>
            <a:r>
              <a:rPr lang="ne-NP" sz="2400" b="1" dirty="0">
                <a:cs typeface="Kalimati" pitchFamily="2"/>
              </a:rPr>
              <a:t>) </a:t>
            </a:r>
            <a:endParaRPr lang="en-US" sz="2400" b="1" dirty="0">
              <a:cs typeface="Kalimati" pitchFamily="2"/>
            </a:endParaRPr>
          </a:p>
          <a:p>
            <a:pPr marL="173037" lvl="1" algn="just">
              <a:lnSpc>
                <a:spcPct val="150000"/>
              </a:lnSpc>
            </a:pPr>
            <a:endParaRPr lang="ne-NP" sz="2400" b="1" dirty="0">
              <a:cs typeface="Kalimati" pitchFamily="2"/>
            </a:endParaRPr>
          </a:p>
          <a:p>
            <a:pPr marL="173037" lvl="1" algn="just">
              <a:lnSpc>
                <a:spcPct val="150000"/>
              </a:lnSpc>
            </a:pPr>
            <a:r>
              <a:rPr lang="ne-NP" sz="2400" dirty="0">
                <a:cs typeface="Kalimati" pitchFamily="2"/>
              </a:rPr>
              <a:t>पुरै नदेख्ने वा पूर्ण रुपमा उज्यालो वा अँध्यारो छुट्याउन नसक्ने व्यक्तिलाई पूर्ण दृष्टिविहिन व्यक्ति मानी कोड </a:t>
            </a:r>
            <a:r>
              <a:rPr lang="en-US" sz="2400" b="1" dirty="0">
                <a:solidFill>
                  <a:srgbClr val="00B0F0"/>
                </a:solidFill>
                <a:cs typeface="Kalimati" pitchFamily="2"/>
              </a:rPr>
              <a:t>3</a:t>
            </a:r>
            <a:r>
              <a:rPr lang="ne-NP" sz="2400" b="1" dirty="0">
                <a:solidFill>
                  <a:srgbClr val="00B0F0"/>
                </a:solidFill>
                <a:cs typeface="Kalimati" pitchFamily="2"/>
              </a:rPr>
              <a:t> </a:t>
            </a:r>
            <a:r>
              <a:rPr lang="ne-NP" sz="2400" dirty="0">
                <a:cs typeface="Kalimati" pitchFamily="2"/>
              </a:rPr>
              <a:t>लेख्नुपर्दछ ।</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pic>
        <p:nvPicPr>
          <p:cNvPr id="9" name="Picture 8" descr="एक जना ब्यक्ति सेतो छडी टेकेर हिडिरहेको अवस्था ">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3</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6F776C-E0F4-4E66-AF31-52DCD4B795EB}"/>
              </a:ext>
            </a:extLst>
          </p:cNvPr>
          <p:cNvSpPr/>
          <p:nvPr/>
        </p:nvSpPr>
        <p:spPr>
          <a:xfrm>
            <a:off x="10047767" y="2828262"/>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एक जना ब्यक्ति सेतो छडी टेकेर हिडिरहेको अवस्था ">
            <a:extLst>
              <a:ext uri="{FF2B5EF4-FFF2-40B4-BE49-F238E27FC236}">
                <a16:creationId xmlns:a16="http://schemas.microsoft.com/office/drawing/2014/main" id="{DE3F5D39-DBB5-489A-8864-FD1918FF5F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6554" y="1433470"/>
            <a:ext cx="3912095" cy="4779638"/>
          </a:xfrm>
          <a:prstGeom prst="rect">
            <a:avLst/>
          </a:prstGeom>
        </p:spPr>
      </p:pic>
    </p:spTree>
    <p:extLst>
      <p:ext uri="{BB962C8B-B14F-4D97-AF65-F5344CB8AC3E}">
        <p14:creationId xmlns:p14="http://schemas.microsoft.com/office/powerpoint/2010/main" val="81949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10" name="Picture 3" descr="H:\CBS_Tutorial\PPT Templates\kisspng-deaf-culture-computer-icons-hearing-loss-disabilit-ears-listening-5b4dc6d6eb0f60.3741081315318238309628.png">
            <a:extLst>
              <a:ext uri="{FF2B5EF4-FFF2-40B4-BE49-F238E27FC236}">
                <a16:creationId xmlns:a16="http://schemas.microsoft.com/office/drawing/2014/main" id="{2179766B-7C6E-4279-AD76-25D24D957F98}"/>
              </a:ext>
            </a:extLst>
          </p:cNvPr>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590940" y="1361560"/>
            <a:ext cx="2361850" cy="2361850"/>
          </a:xfrm>
          <a:prstGeom prst="rect">
            <a:avLst/>
          </a:prstGeom>
          <a:noFill/>
          <a:effectLst>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591B75E-CD96-4601-9F93-BE8B6F01AF3D}"/>
              </a:ext>
            </a:extLst>
          </p:cNvPr>
          <p:cNvSpPr txBox="1"/>
          <p:nvPr/>
        </p:nvSpPr>
        <p:spPr>
          <a:xfrm>
            <a:off x="42529" y="1373629"/>
            <a:ext cx="928222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बहिरापन (कोड </a:t>
            </a:r>
            <a:r>
              <a:rPr lang="en-US" sz="2400" b="1" dirty="0">
                <a:solidFill>
                  <a:srgbClr val="00B0F0"/>
                </a:solidFill>
                <a:cs typeface="Kalimati" pitchFamily="2"/>
              </a:rPr>
              <a:t>4</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पुरै कान नसुन्ने, बोल्न नसक्ने र सञ्चारका लागि सांकेतिक भाषा प्रयोग गर्नुपर्ने व्यक्तिलाई बहिरापन भएका व्यक्ति मानी कोड </a:t>
            </a:r>
            <a:r>
              <a:rPr lang="en-US" sz="2400" b="1" dirty="0">
                <a:solidFill>
                  <a:srgbClr val="00B0F0"/>
                </a:solidFill>
                <a:cs typeface="Kalimati" pitchFamily="2"/>
              </a:rPr>
              <a:t>4</a:t>
            </a:r>
            <a:r>
              <a:rPr lang="ne-NP" sz="2400" b="1" dirty="0">
                <a:solidFill>
                  <a:srgbClr val="00B0F0"/>
                </a:solidFill>
                <a:cs typeface="Kalimati" pitchFamily="2"/>
              </a:rPr>
              <a:t> </a:t>
            </a:r>
            <a:r>
              <a:rPr lang="ne-NP" sz="2400" dirty="0">
                <a:cs typeface="Kalimati" pitchFamily="2"/>
              </a:rPr>
              <a:t>लेख्नुपर्दछ । जस्तैः </a:t>
            </a:r>
            <a:endParaRPr lang="en-US" sz="2400" dirty="0">
              <a:cs typeface="Kalimati" pitchFamily="2"/>
            </a:endParaRPr>
          </a:p>
          <a:p>
            <a:pPr marL="973137" lvl="2" indent="-342900" algn="just">
              <a:lnSpc>
                <a:spcPct val="150000"/>
              </a:lnSpc>
              <a:buFont typeface="Arial" panose="020B0604020202020204" pitchFamily="34" charset="0"/>
              <a:buChar char="•"/>
            </a:pPr>
            <a:r>
              <a:rPr lang="ne-NP" sz="2400" dirty="0">
                <a:cs typeface="Kalimati" pitchFamily="2"/>
              </a:rPr>
              <a:t>पुरै कान नसुन्ने र पुरै बोल्न नसक्ने,</a:t>
            </a:r>
          </a:p>
          <a:p>
            <a:pPr marL="973137" lvl="2" indent="-342900" algn="just">
              <a:lnSpc>
                <a:spcPct val="150000"/>
              </a:lnSpc>
              <a:buFont typeface="Arial" panose="020B0604020202020204" pitchFamily="34" charset="0"/>
              <a:buChar char="•"/>
            </a:pPr>
            <a:r>
              <a:rPr lang="ne-NP" sz="2400" dirty="0">
                <a:cs typeface="Kalimati" pitchFamily="2"/>
              </a:rPr>
              <a:t>श्रवण यन्त्र लगाएर पनि कुनै आवाज सुन्न नसक्ने,</a:t>
            </a:r>
          </a:p>
          <a:p>
            <a:pPr marL="973137" lvl="2" indent="-342900" algn="just">
              <a:lnSpc>
                <a:spcPct val="150000"/>
              </a:lnSpc>
              <a:buFont typeface="Arial" panose="020B0604020202020204" pitchFamily="34" charset="0"/>
              <a:buChar char="•"/>
            </a:pPr>
            <a:r>
              <a:rPr lang="ne-NP" sz="2400" dirty="0">
                <a:cs typeface="Kalimati" pitchFamily="2"/>
              </a:rPr>
              <a:t>सञ्चारको लागि सांकेतिक भाषा प्रयोग गर्नुपर्ने,</a:t>
            </a:r>
          </a:p>
          <a:p>
            <a:pPr marL="973137" lvl="2" indent="-342900" algn="just">
              <a:lnSpc>
                <a:spcPct val="150000"/>
              </a:lnSpc>
              <a:buFont typeface="Arial" panose="020B0604020202020204" pitchFamily="34" charset="0"/>
              <a:buChar char="•"/>
            </a:pPr>
            <a:r>
              <a:rPr lang="ne-NP" sz="2400" dirty="0">
                <a:cs typeface="Kalimati" pitchFamily="2"/>
              </a:rPr>
              <a:t>८० डेसिबल भन्दा माथिको आवाज पनि सुन्न नसक्ने ।</a:t>
            </a:r>
          </a:p>
          <a:p>
            <a:pPr marL="515937" lvl="1" indent="-342900" algn="just">
              <a:lnSpc>
                <a:spcPct val="150000"/>
              </a:lnSpc>
              <a:buFont typeface="Arial" panose="020B0604020202020204" pitchFamily="34" charset="0"/>
              <a:buChar char="•"/>
            </a:pPr>
            <a:r>
              <a:rPr lang="ne-NP" sz="2400" dirty="0">
                <a:cs typeface="Kalimati" pitchFamily="2"/>
              </a:rPr>
              <a:t>दुर्घटनाको कारणले कान कत्तिपनि नसुन्ने तर बोल्न चाँहि सक्ने व्यक्तिहरू पनि बहिरापन भएका व्यक्ति अन्तर्गत नै पर्दछन् ।</a:t>
            </a:r>
          </a:p>
        </p:txBody>
      </p:sp>
      <p:pic>
        <p:nvPicPr>
          <p:cNvPr id="13" name="Picture 12" descr="दुइ हातले सांकेतिक भाषाको संकेत गरिरहेको देखाइएको ">
            <a:extLst>
              <a:ext uri="{FF2B5EF4-FFF2-40B4-BE49-F238E27FC236}">
                <a16:creationId xmlns:a16="http://schemas.microsoft.com/office/drawing/2014/main" id="{E54946D4-9792-4E5B-A555-3545295F37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2499" y="3723410"/>
            <a:ext cx="2520394" cy="2810954"/>
          </a:xfrm>
          <a:prstGeom prst="rect">
            <a:avLst/>
          </a:prstGeom>
        </p:spPr>
      </p:pic>
    </p:spTree>
    <p:extLst>
      <p:ext uri="{BB962C8B-B14F-4D97-AF65-F5344CB8AC3E}">
        <p14:creationId xmlns:p14="http://schemas.microsoft.com/office/powerpoint/2010/main" val="1882334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600121" y="6528396"/>
            <a:ext cx="591879" cy="318976"/>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42528" y="1405527"/>
            <a:ext cx="9197162"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सुस्तश्रवण (कोड </a:t>
            </a:r>
            <a:r>
              <a:rPr lang="en-US" sz="2400" b="1" dirty="0">
                <a:solidFill>
                  <a:srgbClr val="00B0F0"/>
                </a:solidFill>
                <a:cs typeface="Kalimati" pitchFamily="2"/>
              </a:rPr>
              <a:t>5</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कान कम सुन्ने, सुन्नको लागि कानमा श्रवण यन्त्र राख्नुपर्ने व्यक्ति सुस्त श्रवण भएको व्यक्ति मानी कोड </a:t>
            </a:r>
            <a:r>
              <a:rPr lang="en-US" sz="2400" b="1" dirty="0">
                <a:solidFill>
                  <a:srgbClr val="00B0F0"/>
                </a:solidFill>
                <a:cs typeface="Kalimati" pitchFamily="2"/>
              </a:rPr>
              <a:t>5</a:t>
            </a:r>
            <a:r>
              <a:rPr lang="ne-NP" sz="2400" b="1" dirty="0">
                <a:solidFill>
                  <a:srgbClr val="00B0F0"/>
                </a:solidFill>
                <a:cs typeface="Kalimati" pitchFamily="2"/>
              </a:rPr>
              <a:t> </a:t>
            </a:r>
            <a:r>
              <a:rPr lang="ne-NP" sz="2400" dirty="0">
                <a:cs typeface="Kalimati" pitchFamily="2"/>
              </a:rPr>
              <a:t>लेख्नुपर्दछ ।जस्तैः</a:t>
            </a:r>
          </a:p>
          <a:p>
            <a:pPr marL="973137" lvl="2" indent="-342900" algn="just">
              <a:lnSpc>
                <a:spcPct val="150000"/>
              </a:lnSpc>
              <a:buFont typeface="Arial" panose="020B0604020202020204" pitchFamily="34" charset="0"/>
              <a:buChar char="•"/>
            </a:pPr>
            <a:r>
              <a:rPr lang="ne-NP" sz="2400" dirty="0">
                <a:cs typeface="Kalimati" pitchFamily="2"/>
              </a:rPr>
              <a:t>ठुलो आवाज सुन्न सक्ने,</a:t>
            </a:r>
          </a:p>
          <a:p>
            <a:pPr marL="973137" lvl="2" indent="-342900" algn="just">
              <a:lnSpc>
                <a:spcPct val="150000"/>
              </a:lnSpc>
              <a:buFont typeface="Arial" panose="020B0604020202020204" pitchFamily="34" charset="0"/>
              <a:buChar char="•"/>
            </a:pPr>
            <a:r>
              <a:rPr lang="ne-NP" sz="2400" dirty="0">
                <a:cs typeface="Kalimati" pitchFamily="2"/>
              </a:rPr>
              <a:t>श्रवणयन्त्र लगाएर सुन्न सक्ने,</a:t>
            </a:r>
          </a:p>
          <a:p>
            <a:pPr marL="973137" lvl="2" indent="-342900" algn="just">
              <a:lnSpc>
                <a:spcPct val="150000"/>
              </a:lnSpc>
              <a:buFont typeface="Arial" panose="020B0604020202020204" pitchFamily="34" charset="0"/>
              <a:buChar char="•"/>
            </a:pPr>
            <a:r>
              <a:rPr lang="ne-NP" sz="2400" dirty="0">
                <a:cs typeface="Kalimati" pitchFamily="2"/>
              </a:rPr>
              <a:t>८० डेसिबलसम्मको आवाज सुन्न सक्ने  ।</a:t>
            </a:r>
          </a:p>
          <a:p>
            <a:pPr marL="515937" lvl="1" indent="-342900" algn="just">
              <a:lnSpc>
                <a:spcPct val="150000"/>
              </a:lnSpc>
              <a:buFont typeface="Arial" panose="020B0604020202020204" pitchFamily="34" charset="0"/>
              <a:buChar char="•"/>
            </a:pPr>
            <a:r>
              <a:rPr lang="ne-NP" sz="2400" dirty="0">
                <a:cs typeface="Kalimati" pitchFamily="2"/>
              </a:rPr>
              <a:t>सुस्तश्रवण भएका व्यक्तिहरू बोल्न सक्ने वा नसक्ने दुवै हुन सक्दछन् ।</a:t>
            </a:r>
          </a:p>
          <a:p>
            <a:pPr marL="515937" lvl="1" indent="-342900" algn="just">
              <a:lnSpc>
                <a:spcPct val="150000"/>
              </a:lnSpc>
              <a:buFont typeface="Arial" panose="020B0604020202020204" pitchFamily="34" charset="0"/>
              <a:buChar char="•"/>
            </a:pPr>
            <a:r>
              <a:rPr lang="ne-NP" sz="2400" dirty="0">
                <a:cs typeface="Kalimati" pitchFamily="2"/>
              </a:rPr>
              <a:t>तसर्थ, स्पष्ट बोल्ने वा नबोल्ने</a:t>
            </a:r>
            <a:r>
              <a:rPr lang="en-US" sz="2400" dirty="0">
                <a:cs typeface="Kalimati" pitchFamily="2"/>
              </a:rPr>
              <a:t> </a:t>
            </a:r>
            <a:r>
              <a:rPr lang="ne-NP" sz="2400" dirty="0">
                <a:cs typeface="Kalimati" pitchFamily="2"/>
              </a:rPr>
              <a:t>भन्दा पनि कान कम सुन्ने कुरालाई मुख्य आधार मानी सुस्तश्रवण भएको वा नभएको भनी छुट्याउनु पर्दछ ।</a:t>
            </a:r>
          </a:p>
        </p:txBody>
      </p:sp>
      <p:pic>
        <p:nvPicPr>
          <p:cNvPr id="12" name="Picture 2" descr="H:\CBS_Tutorial\PPT Templates\Hearing Problem.png">
            <a:extLst>
              <a:ext uri="{FF2B5EF4-FFF2-40B4-BE49-F238E27FC236}">
                <a16:creationId xmlns:a16="http://schemas.microsoft.com/office/drawing/2014/main" id="{0CD002A6-005E-46A2-A421-675E5437CD3C}"/>
              </a:ext>
            </a:extLst>
          </p:cNvPr>
          <p:cNvPicPr>
            <a:picLocks noChangeAspect="1" noChangeArrowheads="1"/>
          </p:cNvPicPr>
          <p:nvPr/>
        </p:nvPicPr>
        <p:blipFill>
          <a:blip r:embed="rId3" cstate="print">
            <a:duotone>
              <a:srgbClr val="E7E6E6">
                <a:shade val="45000"/>
                <a:satMod val="135000"/>
              </a:srgbClr>
              <a:prstClr val="white"/>
            </a:duotone>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a:stretch>
            <a:fillRect/>
          </a:stretch>
        </p:blipFill>
        <p:spPr bwMode="auto">
          <a:xfrm>
            <a:off x="10154096" y="1177287"/>
            <a:ext cx="1988288" cy="1950963"/>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16" name="Picture 15" descr="सुनाइमा सहजताका लागि हेयरिङ्ग हेड लगाएर कानमा हात राखेर अलि ध्यान दिएर कान थापेर सुनिरहेको अवस्था ">
            <a:extLst>
              <a:ext uri="{FF2B5EF4-FFF2-40B4-BE49-F238E27FC236}">
                <a16:creationId xmlns:a16="http://schemas.microsoft.com/office/drawing/2014/main" id="{2490B993-7921-42E0-9F05-E1A03EA57D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10082" y="3373234"/>
            <a:ext cx="2871289" cy="3163751"/>
          </a:xfrm>
          <a:prstGeom prst="rect">
            <a:avLst/>
          </a:prstGeom>
        </p:spPr>
      </p:pic>
    </p:spTree>
    <p:extLst>
      <p:ext uri="{BB962C8B-B14F-4D97-AF65-F5344CB8AC3E}">
        <p14:creationId xmlns:p14="http://schemas.microsoft.com/office/powerpoint/2010/main" val="3049995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21260" y="1331094"/>
            <a:ext cx="9069573"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श्रवण दृष्टिविहीन (कोड </a:t>
            </a:r>
            <a:r>
              <a:rPr lang="en-US" sz="2400" b="1" dirty="0">
                <a:solidFill>
                  <a:srgbClr val="00B0F0"/>
                </a:solidFill>
                <a:cs typeface="Kalimati" pitchFamily="2"/>
              </a:rPr>
              <a:t>6</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सुनाइ सम्बन्धी र दृष्टिसम्बन्धी दुवै अपाङ्गता भएको वा यी दुईवटा इन्द्रिय सम्बन्धी अपाङ्गताको संयुक्त अन्तरक्रिया रहेको व्यक्तिलाई श्रवण दृष्टिविहीन अपाङ्गता भएका भएको व्यक्ति मानी कोड </a:t>
            </a:r>
            <a:r>
              <a:rPr lang="en-US" sz="2400" b="1" dirty="0">
                <a:solidFill>
                  <a:srgbClr val="00B0F0"/>
                </a:solidFill>
                <a:cs typeface="Kalimati" pitchFamily="2"/>
              </a:rPr>
              <a:t>6</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सुन्ने र देख्ने दुवै अङ्गले गर्ने कार्यमा एकैपटक वा पालैपालो सीमितता वा शुन्यता</a:t>
            </a:r>
            <a:r>
              <a:rPr lang="en-US" sz="2400" dirty="0">
                <a:cs typeface="Kalimati" pitchFamily="2"/>
              </a:rPr>
              <a:t> </a:t>
            </a:r>
            <a:r>
              <a:rPr lang="ne-NP" sz="2400" dirty="0">
                <a:cs typeface="Kalimati" pitchFamily="2"/>
              </a:rPr>
              <a:t>आएको अवस्था भएका व्यक्तिहरू यस अन्तर्गत पर्दछन् । </a:t>
            </a:r>
          </a:p>
          <a:p>
            <a:pPr marL="515937" lvl="1" indent="-342900" algn="just">
              <a:lnSpc>
                <a:spcPct val="150000"/>
              </a:lnSpc>
              <a:buFont typeface="Arial" panose="020B0604020202020204" pitchFamily="34" charset="0"/>
              <a:buChar char="•"/>
            </a:pPr>
            <a:r>
              <a:rPr lang="ne-NP" sz="2400" dirty="0">
                <a:cs typeface="Kalimati" pitchFamily="2"/>
              </a:rPr>
              <a:t>यस्तो समस्या जन्मजात देखापर्न पनि सक्दछ वा जन्मपश्चात जुनसुकै उमेरमा पनि हुन सक्दछ ।</a:t>
            </a:r>
          </a:p>
          <a:p>
            <a:pPr marL="515937" lvl="1" indent="-342900" algn="just">
              <a:lnSpc>
                <a:spcPct val="150000"/>
              </a:lnSpc>
              <a:buFont typeface="Arial" panose="020B0604020202020204" pitchFamily="34" charset="0"/>
              <a:buChar char="•"/>
            </a:pPr>
            <a:r>
              <a:rPr lang="ne-NP" sz="2400" dirty="0">
                <a:cs typeface="Kalimati" pitchFamily="2"/>
              </a:rPr>
              <a:t>जन्मपश्चात कसैको पहिले श्रवणशक्ति गुम्दै पछि दृष्टि गुमेको हुन्छ भने कसैको पहिले दृष्टि गुमेर पछि श्रवणशक्ति गुमेको हुन्छ ।  </a:t>
            </a:r>
          </a:p>
        </p:txBody>
      </p:sp>
      <p:pic>
        <p:nvPicPr>
          <p:cNvPr id="12" name="Picture 11" descr="श्रवणदृष्टिविहिन ब्यक्तिलाई अर्को ब्यक्तिले दुवै हात पक्रेर टेक टाइल बिधिबाट सञ्चार गरिरहेको दुवै महिलाको चित्र  ">
            <a:extLst>
              <a:ext uri="{FF2B5EF4-FFF2-40B4-BE49-F238E27FC236}">
                <a16:creationId xmlns:a16="http://schemas.microsoft.com/office/drawing/2014/main" id="{F9F4963B-7C46-4A07-A5A4-7BA9215605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02532" y="2700487"/>
            <a:ext cx="2989468" cy="3356800"/>
          </a:xfrm>
          <a:prstGeom prst="rect">
            <a:avLst/>
          </a:prstGeom>
        </p:spPr>
      </p:pic>
    </p:spTree>
    <p:extLst>
      <p:ext uri="{BB962C8B-B14F-4D97-AF65-F5344CB8AC3E}">
        <p14:creationId xmlns:p14="http://schemas.microsoft.com/office/powerpoint/2010/main" val="266217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0635" y="1331094"/>
            <a:ext cx="9154633"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स्वर र बोलाइ</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7</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स्वर र बोलाइसम्बन्धी अङ्गमा उत्पन्न अप्ठेरोका कारणले बोल्दा स्वरको उतारचढावमा कठिनाइ भएको, बोली स्पष्ट नभएको, बोल्दा शब्द वा अक्षर दोहोरिने समस्या भएको व्यक्तिलाई स्वर बोलाइसम्बन्धी अपाङ्गता भएको व्यक्ति मानी कोड </a:t>
            </a:r>
            <a:r>
              <a:rPr lang="en-US" sz="2400" b="1" dirty="0">
                <a:solidFill>
                  <a:srgbClr val="00B0F0"/>
                </a:solidFill>
                <a:cs typeface="Kalimati" pitchFamily="2"/>
              </a:rPr>
              <a:t>7</a:t>
            </a:r>
            <a:r>
              <a:rPr lang="ne-NP" sz="2400" b="1" dirty="0">
                <a:solidFill>
                  <a:srgbClr val="00B0F0"/>
                </a:solidFill>
                <a:cs typeface="Kalimati" pitchFamily="2"/>
              </a:rPr>
              <a:t> </a:t>
            </a:r>
            <a:r>
              <a:rPr lang="ne-NP" sz="2400" dirty="0">
                <a:cs typeface="Kalimati" pitchFamily="2"/>
              </a:rPr>
              <a:t>लेख्नुपर्दछ ।यस्ता व्यक्तिहरूमाः</a:t>
            </a:r>
            <a:endParaRPr lang="en-US" sz="2400" dirty="0">
              <a:cs typeface="Kalimati" pitchFamily="2"/>
            </a:endParaRPr>
          </a:p>
          <a:p>
            <a:pPr marL="973137" lvl="2" indent="-342900" algn="just">
              <a:lnSpc>
                <a:spcPct val="150000"/>
              </a:lnSpc>
              <a:buFont typeface="Arial" panose="020B0604020202020204" pitchFamily="34" charset="0"/>
              <a:buChar char="•"/>
            </a:pPr>
            <a:r>
              <a:rPr lang="ne-NP" sz="2400" dirty="0">
                <a:cs typeface="Kalimati" pitchFamily="2"/>
              </a:rPr>
              <a:t>बोल्न, शब्दहरू अभिव्यक्त गर्न, आवाज निकाल्न समस्या हुन्छ, </a:t>
            </a:r>
          </a:p>
          <a:p>
            <a:pPr marL="973137" lvl="2" indent="-342900" algn="just">
              <a:lnSpc>
                <a:spcPct val="150000"/>
              </a:lnSpc>
              <a:buFont typeface="Arial" panose="020B0604020202020204" pitchFamily="34" charset="0"/>
              <a:buChar char="•"/>
            </a:pPr>
            <a:r>
              <a:rPr lang="ne-NP" sz="2400" dirty="0">
                <a:cs typeface="Kalimati" pitchFamily="2"/>
              </a:rPr>
              <a:t>बोल्दा स्पष्ट नबुझिने, शब्दहरू दोहोरिने वा बोल्दा भकभकाउने, बोल्दाबोल्दै बिचैमा लामो समयसम्म</a:t>
            </a:r>
            <a:r>
              <a:rPr lang="en-US" sz="2400" dirty="0">
                <a:cs typeface="Kalimati" pitchFamily="2"/>
              </a:rPr>
              <a:t> </a:t>
            </a:r>
            <a:r>
              <a:rPr lang="ne-NP" sz="2400" dirty="0">
                <a:cs typeface="Kalimati" pitchFamily="2"/>
              </a:rPr>
              <a:t>अड्किने हुन्छ, </a:t>
            </a:r>
          </a:p>
          <a:p>
            <a:pPr marL="973137" lvl="2" indent="-342900" algn="just">
              <a:lnSpc>
                <a:spcPct val="150000"/>
              </a:lnSpc>
              <a:buFont typeface="Arial" panose="020B0604020202020204" pitchFamily="34" charset="0"/>
              <a:buChar char="•"/>
            </a:pPr>
            <a:r>
              <a:rPr lang="ne-NP" sz="2400" dirty="0">
                <a:cs typeface="Kalimati" pitchFamily="2"/>
              </a:rPr>
              <a:t>शब्दहरू उच्चारण गर्न कठिनाइ हुने वा बोलि नै नआउने पनि हुन्छ,</a:t>
            </a:r>
          </a:p>
          <a:p>
            <a:pPr marL="973137" lvl="2" indent="-342900" algn="just">
              <a:lnSpc>
                <a:spcPct val="150000"/>
              </a:lnSpc>
              <a:buFont typeface="Arial" panose="020B0604020202020204" pitchFamily="34" charset="0"/>
              <a:buChar char="•"/>
            </a:pPr>
            <a:r>
              <a:rPr lang="ne-NP" sz="2400" dirty="0">
                <a:cs typeface="Kalimati" pitchFamily="2"/>
              </a:rPr>
              <a:t>बोल्दा स्वर यन्त्रको आवश्यकता पर्ने हुन्छ।</a:t>
            </a:r>
          </a:p>
        </p:txBody>
      </p:sp>
      <p:pic>
        <p:nvPicPr>
          <p:cNvPr id="12" name="Picture 11" descr="स्वरबोलाइ सम्बन्धी अपाङ्गता भएका ब्यक्ति अर्को ब्यक्तिसँग कुरा गरिरहेको अवस्था एक जना पुरुष एक महिला ">
            <a:extLst>
              <a:ext uri="{FF2B5EF4-FFF2-40B4-BE49-F238E27FC236}">
                <a16:creationId xmlns:a16="http://schemas.microsoft.com/office/drawing/2014/main" id="{E3F7004D-4459-4C95-BEA1-32E50B4C86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0326" y="3021943"/>
            <a:ext cx="2941674" cy="2776512"/>
          </a:xfrm>
          <a:prstGeom prst="rect">
            <a:avLst/>
          </a:prstGeom>
        </p:spPr>
      </p:pic>
    </p:spTree>
    <p:extLst>
      <p:ext uri="{BB962C8B-B14F-4D97-AF65-F5344CB8AC3E}">
        <p14:creationId xmlns:p14="http://schemas.microsoft.com/office/powerpoint/2010/main" val="417542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373626"/>
            <a:ext cx="7931889"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मानसिक वा मनोसामाजिक</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8</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मस्तिष्क र मानसिक अङ्गमा आएको समस्या तथा सचेतना, स्फूर्ति, स्मरणशक्ति, भाषा, गणनाजस्ता बौद्घिक कार्य सम्पादनका सन्दर्भमा आउने समस्याको कारणले उमेर र परिस्थिति</a:t>
            </a:r>
            <a:r>
              <a:rPr lang="en-US" sz="2400" dirty="0">
                <a:cs typeface="Kalimati" pitchFamily="2"/>
              </a:rPr>
              <a:t> </a:t>
            </a:r>
            <a:r>
              <a:rPr lang="ne-NP" sz="2400" dirty="0">
                <a:cs typeface="Kalimati" pitchFamily="2"/>
              </a:rPr>
              <a:t>अनुसार व्यवहार गर्न समस्या हुने अवस्थाको व्यक्तिलार्इ मानसिक वा मनोसामाजिक अपाङ्गता भएको व्यक्ति मानी कोड </a:t>
            </a:r>
            <a:r>
              <a:rPr lang="en-US" sz="2400" b="1" dirty="0">
                <a:solidFill>
                  <a:srgbClr val="00B0F0"/>
                </a:solidFill>
                <a:cs typeface="Kalimati" pitchFamily="2"/>
              </a:rPr>
              <a:t>8</a:t>
            </a:r>
            <a:r>
              <a:rPr lang="ne-NP" sz="2400" b="1" dirty="0">
                <a:solidFill>
                  <a:srgbClr val="00B0F0"/>
                </a:solidFill>
                <a:cs typeface="Kalimati" pitchFamily="2"/>
              </a:rPr>
              <a:t> </a:t>
            </a:r>
            <a:r>
              <a:rPr lang="ne-NP" sz="2400" dirty="0">
                <a:cs typeface="Kalimati" pitchFamily="2"/>
              </a:rPr>
              <a:t>लेख्नुपर्दछ ।</a:t>
            </a:r>
            <a:endParaRPr lang="en-US" sz="2400"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व्यक्तिमा हुने असफलता, खिन्नता वा तनाव आदिको कारणले मानिसको जुनसुकै उमेर वा अवस्थामा यस्तो अवस्था देखापर्न सक्दछ ।</a:t>
            </a:r>
          </a:p>
        </p:txBody>
      </p:sp>
      <p:pic>
        <p:nvPicPr>
          <p:cNvPr id="12" name="Picture 11" descr="एक जना टाउकोमा हात लगाएर खुट्टा हल्का पसारेर बसिरहेकी मनोसामाजिक अपाङ्गता देखिने महिला">
            <a:extLst>
              <a:ext uri="{FF2B5EF4-FFF2-40B4-BE49-F238E27FC236}">
                <a16:creationId xmlns:a16="http://schemas.microsoft.com/office/drawing/2014/main" id="{D5EC371F-7CCC-4475-A871-2F01117510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5042" y="2754204"/>
            <a:ext cx="3710192" cy="2782644"/>
          </a:xfrm>
          <a:prstGeom prst="rect">
            <a:avLst/>
          </a:prstGeom>
        </p:spPr>
      </p:pic>
    </p:spTree>
    <p:extLst>
      <p:ext uri="{BB962C8B-B14F-4D97-AF65-F5344CB8AC3E}">
        <p14:creationId xmlns:p14="http://schemas.microsoft.com/office/powerpoint/2010/main" val="1232161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223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8</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681973"/>
            <a:ext cx="9633098" cy="3323987"/>
          </a:xfrm>
          <a:prstGeom prst="rect">
            <a:avLst/>
          </a:prstGeom>
        </p:spPr>
        <p:txBody>
          <a:bodyPr wrap="square" lIns="0" tIns="0" rIns="0" bIns="0" rtlCol="0" anchor="t">
            <a:spAutoFit/>
          </a:bodyPr>
          <a:lstStyle/>
          <a:p>
            <a:pPr marL="173037" lvl="1" algn="just">
              <a:lnSpc>
                <a:spcPct val="150000"/>
              </a:lnSpc>
            </a:pPr>
            <a:r>
              <a:rPr lang="ne-NP" sz="2400">
                <a:cs typeface="Kalimati" pitchFamily="2"/>
              </a:rPr>
              <a:t>मानसिक </a:t>
            </a:r>
            <a:r>
              <a:rPr lang="ne-NP" sz="2400" dirty="0">
                <a:cs typeface="Kalimati" pitchFamily="2"/>
              </a:rPr>
              <a:t>वा मनोसामाजिक अपाङ्गता भएको व्यक्तिका विशेषताहरूः</a:t>
            </a:r>
          </a:p>
          <a:p>
            <a:pPr marL="515937" lvl="1" indent="-342900" algn="just">
              <a:lnSpc>
                <a:spcPct val="150000"/>
              </a:lnSpc>
              <a:buFont typeface="Arial" panose="020B0604020202020204" pitchFamily="34" charset="0"/>
              <a:buChar char="•"/>
            </a:pPr>
            <a:r>
              <a:rPr lang="ne-NP" sz="2400" dirty="0">
                <a:cs typeface="Kalimati" pitchFamily="2"/>
              </a:rPr>
              <a:t>यो जन्मजात हुँदैन, उपचार गरेको अवस्थामा निको हुन सक्दछ । </a:t>
            </a:r>
          </a:p>
          <a:p>
            <a:pPr marL="515937" lvl="1" indent="-342900" algn="just">
              <a:lnSpc>
                <a:spcPct val="150000"/>
              </a:lnSpc>
              <a:buFont typeface="Arial" panose="020B0604020202020204" pitchFamily="34" charset="0"/>
              <a:buChar char="•"/>
            </a:pPr>
            <a:r>
              <a:rPr lang="ne-NP" sz="2400">
                <a:cs typeface="Kalimati" pitchFamily="2"/>
              </a:rPr>
              <a:t>मानसिक </a:t>
            </a:r>
            <a:r>
              <a:rPr lang="ne-NP" sz="2400" dirty="0">
                <a:cs typeface="Kalimati" pitchFamily="2"/>
              </a:rPr>
              <a:t>अस्वस्थता वा विचलन वा विकृतिको कारण दैनिक जीवनयापन गर्न कठिनाइ हुन्छ, </a:t>
            </a:r>
          </a:p>
          <a:p>
            <a:pPr marL="515937" lvl="1" indent="-342900" algn="just">
              <a:lnSpc>
                <a:spcPct val="150000"/>
              </a:lnSpc>
              <a:buFont typeface="Arial" panose="020B0604020202020204" pitchFamily="34" charset="0"/>
              <a:buChar char="•"/>
            </a:pPr>
            <a:r>
              <a:rPr lang="ne-NP" sz="2400" dirty="0">
                <a:cs typeface="Kalimati" pitchFamily="2"/>
              </a:rPr>
              <a:t>यस्तो अपाङ्गता झट्ट हेर्दा बाहिरबाट नदेखिने तर मानिसको सामाजिक व्यवहारमा देखिन्छ ।</a:t>
            </a:r>
          </a:p>
        </p:txBody>
      </p:sp>
      <p:sp>
        <p:nvSpPr>
          <p:cNvPr id="10" name="Rectangle 9">
            <a:extLst>
              <a:ext uri="{FF2B5EF4-FFF2-40B4-BE49-F238E27FC236}">
                <a16:creationId xmlns:a16="http://schemas.microsoft.com/office/drawing/2014/main" id="{9D7E64D9-B929-4DF8-80D3-3405B6DFEF16}"/>
              </a:ext>
            </a:extLst>
          </p:cNvPr>
          <p:cNvSpPr/>
          <p:nvPr/>
        </p:nvSpPr>
        <p:spPr>
          <a:xfrm>
            <a:off x="10047767" y="3838350"/>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3336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16957" y="1341727"/>
            <a:ext cx="8250866"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बौद्धिक अपाङ्गता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9</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उमेर बृद्धिसँगै बौद्धिक विकास नभएका कारणले उमेर वा वातावरण सापेक्ष क्रियाकलापहरू गर्न समस्या हुने व्यक्तिलाई बौद्धिक अपाङ्गता भएको व्यक्ति मानी कोड </a:t>
            </a:r>
            <a:r>
              <a:rPr lang="en-US" sz="2400" b="1" dirty="0">
                <a:solidFill>
                  <a:srgbClr val="00B0F0"/>
                </a:solidFill>
                <a:cs typeface="Kalimati" pitchFamily="2"/>
              </a:rPr>
              <a:t>9</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व्यक्तिहरूलार्इ उमेर अनुसार गर्नुपर्ने दैनिक जीवनयापनका क्रियाकलापहरू जस्तैः खाना खाने, लुगा लगाउने, दिसा पिसाब र आफ्नो स्याहारमा अरूको मद्दत चाहिन्छ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व्यक्तिहरूको स्मरण शक्ति कम हुन्छ (जस्तैः अल्जाइमर, डाउन सिन्ड्रोम समेत)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 उमेर अनुसारको कुनै कुरा ढीलो सिक्दछन् ।</a:t>
            </a:r>
            <a:endParaRPr lang="en-US" sz="2400" dirty="0">
              <a:cs typeface="Kalimati" pitchFamily="2"/>
            </a:endParaRPr>
          </a:p>
        </p:txBody>
      </p:sp>
      <p:pic>
        <p:nvPicPr>
          <p:cNvPr id="10" name="Picture 9" descr="एक जना बौद्धिक अपाङ्गता भएको पुरुष शरीर भद्धा छ । अलि फरक स्वाभावको जस्तो देखिन्छ ।">
            <a:extLst>
              <a:ext uri="{FF2B5EF4-FFF2-40B4-BE49-F238E27FC236}">
                <a16:creationId xmlns:a16="http://schemas.microsoft.com/office/drawing/2014/main" id="{1F2E4768-64CE-4FC0-8E0C-D34FDD046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3097" y="2487403"/>
            <a:ext cx="3628903" cy="3591412"/>
          </a:xfrm>
          <a:prstGeom prst="rect">
            <a:avLst/>
          </a:prstGeom>
        </p:spPr>
      </p:pic>
    </p:spTree>
    <p:extLst>
      <p:ext uri="{BB962C8B-B14F-4D97-AF65-F5344CB8AC3E}">
        <p14:creationId xmlns:p14="http://schemas.microsoft.com/office/powerpoint/2010/main" val="2615806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74425" y="1373626"/>
            <a:ext cx="8761231" cy="4939814"/>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अनुवंशीय रक्तश्राव (हेमोफेलिया)</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10</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अनुवंशीय असरका कारण रगतमा हुने फ्याक्टरमा विचलन आई रगत जम्ने कार्यमा समस्या उत्पन्न हुने शारीरिक अवस्था भएका व्यक्तिलार्इ अनुवंशीय रक्तश्राव भएको व्यक्ति मानी कोड </a:t>
            </a:r>
            <a:r>
              <a:rPr lang="en-US" sz="2400" b="1" dirty="0">
                <a:solidFill>
                  <a:srgbClr val="00B0F0"/>
                </a:solidFill>
                <a:cs typeface="Kalimati" pitchFamily="2"/>
              </a:rPr>
              <a:t>10</a:t>
            </a:r>
            <a:r>
              <a:rPr lang="ne-NP" sz="2400" b="1" dirty="0">
                <a:solidFill>
                  <a:srgbClr val="00B0F0"/>
                </a:solidFill>
                <a:cs typeface="Kalimati" pitchFamily="2"/>
              </a:rPr>
              <a:t> </a:t>
            </a:r>
            <a:r>
              <a:rPr lang="ne-NP" sz="2400" dirty="0">
                <a:cs typeface="Kalimati" pitchFamily="2"/>
              </a:rPr>
              <a:t>लेख्नुपर्दछ ।</a:t>
            </a:r>
          </a:p>
          <a:p>
            <a:pPr marL="515937" lvl="1" indent="-342900" algn="just">
              <a:lnSpc>
                <a:spcPct val="150000"/>
              </a:lnSpc>
              <a:buFont typeface="Arial" panose="020B0604020202020204" pitchFamily="34" charset="0"/>
              <a:buChar char="•"/>
            </a:pPr>
            <a:r>
              <a:rPr lang="ne-NP" sz="2400" dirty="0">
                <a:cs typeface="Kalimati" pitchFamily="2"/>
              </a:rPr>
              <a:t>हेमोफेलिया रक्त संचार प्रणालीसँग जोडिएको वंशाणुगत समस्या हो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व्यक्तिहरूलार्इ कुनै कारणले रक्तश्राव भयो भने रोकिँदैन ।</a:t>
            </a:r>
          </a:p>
          <a:p>
            <a:pPr marL="515937" lvl="1" indent="-342900" algn="just">
              <a:lnSpc>
                <a:spcPct val="150000"/>
              </a:lnSpc>
              <a:buFont typeface="Arial" panose="020B0604020202020204" pitchFamily="34" charset="0"/>
              <a:buChar char="•"/>
            </a:pPr>
            <a:r>
              <a:rPr lang="ne-NP" sz="2400" dirty="0">
                <a:cs typeface="Kalimati" pitchFamily="2"/>
              </a:rPr>
              <a:t>यस्तो रक्तश्राव आन्तरिक पनि हुन सक्छ वा बाह्य पनि हुन सक्छ ।</a:t>
            </a:r>
          </a:p>
          <a:p>
            <a:pPr marL="515937" lvl="1" indent="-342900" algn="just">
              <a:lnSpc>
                <a:spcPct val="150000"/>
              </a:lnSpc>
              <a:buFont typeface="Arial" panose="020B0604020202020204" pitchFamily="34" charset="0"/>
              <a:buChar char="•"/>
            </a:pPr>
            <a:r>
              <a:rPr lang="ne-NP" sz="2400" dirty="0">
                <a:cs typeface="Kalimati" pitchFamily="2"/>
              </a:rPr>
              <a:t>आन्तरिक रक्तश्रावले जोर्नीहरूमा असह्य पिडा हुने तथा हिँड्डुलमा समस्या हुन्छ वा हिडडुल गर्न नसक्ने जस्ता सीमितता हुन्छ ।</a:t>
            </a:r>
          </a:p>
        </p:txBody>
      </p:sp>
      <p:pic>
        <p:nvPicPr>
          <p:cNvPr id="10" name="Picture 9" descr="घुडामुनीको भागमा आन्तरिक बिलिडिङ्ग भएर सुन्निएको साथमा औषधी पनि लिएर बसेको देखिने हेमोफेलिया भएको पुरुषको चित्र ">
            <a:extLst>
              <a:ext uri="{FF2B5EF4-FFF2-40B4-BE49-F238E27FC236}">
                <a16:creationId xmlns:a16="http://schemas.microsoft.com/office/drawing/2014/main" id="{8FBB6562-4864-4BDF-B216-7C1DFF0D1F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55510" y="2401464"/>
            <a:ext cx="3136490" cy="3585231"/>
          </a:xfrm>
          <a:prstGeom prst="rect">
            <a:avLst/>
          </a:prstGeom>
        </p:spPr>
      </p:pic>
    </p:spTree>
    <p:extLst>
      <p:ext uri="{BB962C8B-B14F-4D97-AF65-F5344CB8AC3E}">
        <p14:creationId xmlns:p14="http://schemas.microsoft.com/office/powerpoint/2010/main" val="1558300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31893" y="1373626"/>
            <a:ext cx="9579936"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अटिजम्</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11</a:t>
            </a:r>
            <a:r>
              <a:rPr lang="ne-NP" sz="2400" b="1" dirty="0">
                <a:cs typeface="Kalimati" pitchFamily="2"/>
              </a:rPr>
              <a:t>) </a:t>
            </a:r>
            <a:endParaRPr lang="en-US" sz="2400" b="1" dirty="0">
              <a:cs typeface="Kalimati" pitchFamily="2"/>
            </a:endParaRPr>
          </a:p>
          <a:p>
            <a:pPr marL="173037" lvl="1" algn="just">
              <a:lnSpc>
                <a:spcPct val="150000"/>
              </a:lnSpc>
            </a:pPr>
            <a:r>
              <a:rPr lang="ne-NP" sz="2400" dirty="0">
                <a:cs typeface="Kalimati" pitchFamily="2"/>
              </a:rPr>
              <a:t>जन्मजात रुपमा कुनै व्यक्तिको नशा वा तन्तुको विकास र सोको कार्यमा आएको समस्याका कारण निम्न विशेषता भएका व्यक्तिलार्इ अटिजम् भएको व्यक्ति मानी कोड </a:t>
            </a:r>
            <a:r>
              <a:rPr lang="en-US" sz="2400" b="1" dirty="0">
                <a:solidFill>
                  <a:srgbClr val="00B0F0"/>
                </a:solidFill>
                <a:cs typeface="Kalimati" pitchFamily="2"/>
              </a:rPr>
              <a:t>11</a:t>
            </a:r>
            <a:r>
              <a:rPr lang="ne-NP" sz="2400" b="1" dirty="0">
                <a:solidFill>
                  <a:srgbClr val="00B0F0"/>
                </a:solidFill>
                <a:cs typeface="Kalimati" pitchFamily="2"/>
              </a:rPr>
              <a:t> </a:t>
            </a:r>
            <a:r>
              <a:rPr lang="ne-NP" sz="2400" dirty="0">
                <a:cs typeface="Kalimati" pitchFamily="2"/>
              </a:rPr>
              <a:t>लेख्नुपर्दछ ।</a:t>
            </a:r>
          </a:p>
          <a:p>
            <a:pPr marL="509588" lvl="2" indent="-276225" algn="just">
              <a:lnSpc>
                <a:spcPct val="150000"/>
              </a:lnSpc>
              <a:buFont typeface="Arial" panose="020B0604020202020204" pitchFamily="34" charset="0"/>
              <a:buChar char="•"/>
            </a:pPr>
            <a:r>
              <a:rPr lang="ne-NP" sz="2400" dirty="0">
                <a:cs typeface="Kalimati" pitchFamily="2"/>
              </a:rPr>
              <a:t>साथिभाइसँग घुलमिल हुन नचाहने, आँखामा आँखा जुधाएर कुरा गर्न नसक्ने,</a:t>
            </a:r>
          </a:p>
          <a:p>
            <a:pPr marL="509588" lvl="2" indent="-276225" algn="just">
              <a:lnSpc>
                <a:spcPct val="150000"/>
              </a:lnSpc>
              <a:buFont typeface="Arial" panose="020B0604020202020204" pitchFamily="34" charset="0"/>
              <a:buChar char="•"/>
            </a:pPr>
            <a:r>
              <a:rPr lang="ne-NP" sz="2400" dirty="0">
                <a:cs typeface="Kalimati" pitchFamily="2"/>
              </a:rPr>
              <a:t>एक्लै बस्ने, आफ्नै तरिकाले गतिविधिहरू गर्ने, संचार गर्न नसक्ने, </a:t>
            </a:r>
          </a:p>
          <a:p>
            <a:pPr marL="509588" lvl="2" indent="-276225" algn="just">
              <a:lnSpc>
                <a:spcPct val="150000"/>
              </a:lnSpc>
              <a:buFont typeface="Arial" panose="020B0604020202020204" pitchFamily="34" charset="0"/>
              <a:buChar char="•"/>
            </a:pPr>
            <a:r>
              <a:rPr lang="ne-NP" sz="2400" dirty="0">
                <a:cs typeface="Kalimati" pitchFamily="2"/>
              </a:rPr>
              <a:t>भाषा सिक्न नसक्ने, सामाजिक सीपहरू सिक्न वा सिकाउन कठिनाइ हुने, </a:t>
            </a:r>
          </a:p>
          <a:p>
            <a:pPr marL="509588" lvl="2" indent="-276225" algn="just">
              <a:lnSpc>
                <a:spcPct val="150000"/>
              </a:lnSpc>
              <a:buFont typeface="Arial" panose="020B0604020202020204" pitchFamily="34" charset="0"/>
              <a:buChar char="•"/>
            </a:pPr>
            <a:r>
              <a:rPr lang="ne-NP" sz="2400" dirty="0">
                <a:cs typeface="Kalimati" pitchFamily="2"/>
              </a:rPr>
              <a:t>एउटै व्यवहार दोहोर्याई रहने वा शरीरको कुनै अंग चलाइरहने, </a:t>
            </a:r>
          </a:p>
          <a:p>
            <a:pPr marL="509588" lvl="2" indent="-276225" algn="just">
              <a:lnSpc>
                <a:spcPct val="150000"/>
              </a:lnSpc>
              <a:buFont typeface="Arial" panose="020B0604020202020204" pitchFamily="34" charset="0"/>
              <a:buChar char="•"/>
            </a:pPr>
            <a:r>
              <a:rPr lang="ne-NP" sz="2400" dirty="0">
                <a:cs typeface="Kalimati" pitchFamily="2"/>
              </a:rPr>
              <a:t>दैनिक कृयाकलापहरू गर्न वा पढ्न लेख्न सिकाउन विल्कुलै फरक विधि र तरिकाहरू अपनाउनुपर्ने, </a:t>
            </a:r>
          </a:p>
        </p:txBody>
      </p:sp>
      <p:pic>
        <p:nvPicPr>
          <p:cNvPr id="10" name="Picture 9" descr="४  जना अटिजम भएका बालबालिकाहरु जो एक आपसमा खेलिरहेका छन ।">
            <a:extLst>
              <a:ext uri="{FF2B5EF4-FFF2-40B4-BE49-F238E27FC236}">
                <a16:creationId xmlns:a16="http://schemas.microsoft.com/office/drawing/2014/main" id="{7B44E1AA-2A3C-4156-8247-8C5730FD92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1829" y="3101072"/>
            <a:ext cx="2597831" cy="2615938"/>
          </a:xfrm>
          <a:prstGeom prst="rect">
            <a:avLst/>
          </a:prstGeom>
        </p:spPr>
      </p:pic>
    </p:spTree>
    <p:extLst>
      <p:ext uri="{BB962C8B-B14F-4D97-AF65-F5344CB8AC3E}">
        <p14:creationId xmlns:p14="http://schemas.microsoft.com/office/powerpoint/2010/main" val="690659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373626"/>
            <a:ext cx="7868094" cy="5493812"/>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बहुअपाङ्गता</a:t>
            </a:r>
            <a:r>
              <a:rPr lang="en-US" sz="2400" b="1" dirty="0">
                <a:cs typeface="Kalimati" pitchFamily="2"/>
              </a:rPr>
              <a:t> </a:t>
            </a:r>
            <a:r>
              <a:rPr lang="ne-NP" sz="2400" b="1" dirty="0">
                <a:cs typeface="Kalimati" pitchFamily="2"/>
              </a:rPr>
              <a:t>(कोड </a:t>
            </a:r>
            <a:r>
              <a:rPr lang="en-US" sz="2400" b="1" dirty="0">
                <a:solidFill>
                  <a:srgbClr val="00B0F0"/>
                </a:solidFill>
                <a:cs typeface="Kalimati" pitchFamily="2"/>
              </a:rPr>
              <a:t>12</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माथि उल्लेख भएका १ देखि ११ सम्मका अपाङ्गताका प्रकृतिहरूमध्ये एउटै व्यक्तिमा कुनै दुई वा दुई भन्दा बढी अपाङ्गताको अवस्था देखापरेमा बहुअपाङ्गता भएको व्यक्ति मानी कोड </a:t>
            </a:r>
            <a:r>
              <a:rPr lang="en-US" sz="2400" b="1" dirty="0">
                <a:solidFill>
                  <a:srgbClr val="00B0F0"/>
                </a:solidFill>
                <a:cs typeface="Kalimati" pitchFamily="2"/>
              </a:rPr>
              <a:t>12</a:t>
            </a:r>
            <a:r>
              <a:rPr lang="ne-NP" sz="2400" b="1" dirty="0">
                <a:solidFill>
                  <a:srgbClr val="00B0F0"/>
                </a:solidFill>
                <a:cs typeface="Kalimati" pitchFamily="2"/>
              </a:rPr>
              <a:t> </a:t>
            </a:r>
            <a:r>
              <a:rPr lang="ne-NP" sz="2400" dirty="0">
                <a:cs typeface="Kalimati" pitchFamily="2"/>
              </a:rPr>
              <a:t>लेख्नुपर्दछ ।जस्तैः </a:t>
            </a:r>
          </a:p>
          <a:p>
            <a:pPr marL="973137" lvl="2" indent="-342900" algn="just">
              <a:lnSpc>
                <a:spcPct val="150000"/>
              </a:lnSpc>
              <a:buFont typeface="Arial" panose="020B0604020202020204" pitchFamily="34" charset="0"/>
              <a:buChar char="•"/>
            </a:pPr>
            <a:r>
              <a:rPr lang="ne-NP" sz="2400" dirty="0">
                <a:cs typeface="Kalimati" pitchFamily="2"/>
              </a:rPr>
              <a:t>शारीरिक अपाङ्गता र दृष्टिविहिनता, </a:t>
            </a:r>
          </a:p>
          <a:p>
            <a:pPr marL="973137" lvl="2" indent="-342900" algn="just">
              <a:lnSpc>
                <a:spcPct val="150000"/>
              </a:lnSpc>
              <a:buFont typeface="Arial" panose="020B0604020202020204" pitchFamily="34" charset="0"/>
              <a:buChar char="•"/>
            </a:pPr>
            <a:r>
              <a:rPr lang="ne-NP" sz="2400" dirty="0">
                <a:cs typeface="Kalimati" pitchFamily="2"/>
              </a:rPr>
              <a:t>शारीरिक अपाङ्गता र स्वर वोलाई सम्बन्धी अपाङ्गता</a:t>
            </a:r>
          </a:p>
          <a:p>
            <a:pPr marL="515937" lvl="1" indent="-342900" algn="just">
              <a:lnSpc>
                <a:spcPct val="150000"/>
              </a:lnSpc>
              <a:buFont typeface="Arial" panose="020B0604020202020204" pitchFamily="34" charset="0"/>
              <a:buChar char="•"/>
            </a:pPr>
            <a:r>
              <a:rPr lang="ne-NP" sz="2400" dirty="0">
                <a:cs typeface="Kalimati" pitchFamily="2"/>
              </a:rPr>
              <a:t>श्रवण दृष्टिविहीन मात्र भएमा बहुअपाङ्गता अन्तर्गत पर्दैन तर श्रवण दृष्टिविहीन सँगै अन्य अपाङ्गता भएमा बहुअपाङ्गतामा अन्तर्गत पर्दछ ।</a:t>
            </a:r>
          </a:p>
        </p:txBody>
      </p:sp>
      <p:pic>
        <p:nvPicPr>
          <p:cNvPr id="10" name="Picture 9" descr="घुडामुनी एउटा खुट्टा नभएको पुरुष उनी कर्चेज प्रयोग गर्छन उनी बहिरा पनि हुन । अहिले कुर्सिमा बसेर अर्को महिलासँग सांकेतिक भाषामा कुरा गरिरहेका छन । ">
            <a:extLst>
              <a:ext uri="{FF2B5EF4-FFF2-40B4-BE49-F238E27FC236}">
                <a16:creationId xmlns:a16="http://schemas.microsoft.com/office/drawing/2014/main" id="{823DD59A-4E7F-4EF2-AC94-6BB48197E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9984" y="1643353"/>
            <a:ext cx="3592652" cy="4569746"/>
          </a:xfrm>
          <a:prstGeom prst="rect">
            <a:avLst/>
          </a:prstGeom>
        </p:spPr>
      </p:pic>
    </p:spTree>
    <p:extLst>
      <p:ext uri="{BB962C8B-B14F-4D97-AF65-F5344CB8AC3E}">
        <p14:creationId xmlns:p14="http://schemas.microsoft.com/office/powerpoint/2010/main" val="1884298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अपाङ्गताको प्रकार अनुसार कोड लेख्ने तरिका</a:t>
            </a: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9" name="Picture 8">
            <a:extLst>
              <a:ext uri="{FF2B5EF4-FFF2-40B4-BE49-F238E27FC236}">
                <a16:creationId xmlns:a16="http://schemas.microsoft.com/office/drawing/2014/main" id="{5BBAD4EB-298B-4E6D-96EF-32B8356C21F9}"/>
              </a:ext>
            </a:extLst>
          </p:cNvPr>
          <p:cNvPicPr>
            <a:picLocks noChangeAspect="1"/>
          </p:cNvPicPr>
          <p:nvPr/>
        </p:nvPicPr>
        <p:blipFill rotWithShape="1">
          <a:blip r:embed="rId3"/>
          <a:srcRect l="63401" t="27907" r="20465" b="8651"/>
          <a:stretch/>
        </p:blipFill>
        <p:spPr>
          <a:xfrm>
            <a:off x="9939311" y="1347344"/>
            <a:ext cx="2252689" cy="4982721"/>
          </a:xfrm>
          <a:prstGeom prst="rect">
            <a:avLst/>
          </a:prstGeom>
        </p:spPr>
      </p:pic>
      <p:sp>
        <p:nvSpPr>
          <p:cNvPr id="3" name="TextBox 2">
            <a:extLst>
              <a:ext uri="{FF2B5EF4-FFF2-40B4-BE49-F238E27FC236}">
                <a16:creationId xmlns:a16="http://schemas.microsoft.com/office/drawing/2014/main" id="{583B6F45-7C24-433A-B528-420EDD6BF565}"/>
              </a:ext>
            </a:extLst>
          </p:cNvPr>
          <p:cNvSpPr txBox="1"/>
          <p:nvPr/>
        </p:nvSpPr>
        <p:spPr>
          <a:xfrm>
            <a:off x="10579395" y="5911702"/>
            <a:ext cx="1134185" cy="369332"/>
          </a:xfrm>
          <a:prstGeom prst="rect">
            <a:avLst/>
          </a:prstGeom>
          <a:noFill/>
        </p:spPr>
        <p:txBody>
          <a:bodyPr wrap="square" rtlCol="0">
            <a:spAutoFit/>
          </a:bodyPr>
          <a:lstStyle/>
          <a:p>
            <a:pPr algn="ctr"/>
            <a:r>
              <a:rPr lang="en-US" b="1" dirty="0">
                <a:solidFill>
                  <a:srgbClr val="00B0F0"/>
                </a:solidFill>
              </a:rPr>
              <a:t>13</a:t>
            </a:r>
          </a:p>
        </p:txBody>
      </p:sp>
      <p:sp>
        <p:nvSpPr>
          <p:cNvPr id="6" name="Oval 5">
            <a:extLst>
              <a:ext uri="{FF2B5EF4-FFF2-40B4-BE49-F238E27FC236}">
                <a16:creationId xmlns:a16="http://schemas.microsoft.com/office/drawing/2014/main" id="{159268A2-F23D-4318-B578-C6931DD8F922}"/>
              </a:ext>
            </a:extLst>
          </p:cNvPr>
          <p:cNvSpPr/>
          <p:nvPr/>
        </p:nvSpPr>
        <p:spPr>
          <a:xfrm>
            <a:off x="10887740" y="5911702"/>
            <a:ext cx="510362" cy="369332"/>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91B75E-CD96-4601-9F93-BE8B6F01AF3D}"/>
              </a:ext>
            </a:extLst>
          </p:cNvPr>
          <p:cNvSpPr txBox="1"/>
          <p:nvPr/>
        </p:nvSpPr>
        <p:spPr>
          <a:xfrm>
            <a:off x="127590" y="1634430"/>
            <a:ext cx="9633098" cy="1615827"/>
          </a:xfrm>
          <a:prstGeom prst="rect">
            <a:avLst/>
          </a:prstGeom>
        </p:spPr>
        <p:txBody>
          <a:bodyPr wrap="square" lIns="0" tIns="0" rIns="0" bIns="0" rtlCol="0" anchor="t">
            <a:spAutoFit/>
          </a:bodyPr>
          <a:lstStyle/>
          <a:p>
            <a:pPr marL="173037" lvl="1" algn="just">
              <a:lnSpc>
                <a:spcPct val="150000"/>
              </a:lnSpc>
            </a:pPr>
            <a:r>
              <a:rPr lang="ne-NP" sz="2400" b="1" dirty="0">
                <a:cs typeface="Kalimati" pitchFamily="2"/>
              </a:rPr>
              <a:t>अपाङ्गता नभएका (कोड </a:t>
            </a:r>
            <a:r>
              <a:rPr lang="en-US" sz="2400" b="1" dirty="0">
                <a:solidFill>
                  <a:srgbClr val="00B0F0"/>
                </a:solidFill>
                <a:cs typeface="Kalimati" pitchFamily="2"/>
              </a:rPr>
              <a:t>13</a:t>
            </a:r>
            <a:r>
              <a:rPr lang="ne-NP" sz="2400" b="1" dirty="0">
                <a:cs typeface="Kalimati" pitchFamily="2"/>
              </a:rPr>
              <a:t>) </a:t>
            </a:r>
            <a:endParaRPr lang="en-US" sz="2400" b="1" dirty="0">
              <a:cs typeface="Kalimati" pitchFamily="2"/>
            </a:endParaRPr>
          </a:p>
          <a:p>
            <a:pPr marL="515937" lvl="1" indent="-342900" algn="just">
              <a:lnSpc>
                <a:spcPct val="150000"/>
              </a:lnSpc>
              <a:buFont typeface="Arial" panose="020B0604020202020204" pitchFamily="34" charset="0"/>
              <a:buChar char="•"/>
            </a:pPr>
            <a:r>
              <a:rPr lang="ne-NP" sz="2400" dirty="0">
                <a:cs typeface="Kalimati" pitchFamily="2"/>
              </a:rPr>
              <a:t>गणनाको समयमा यदि व्यक्तिमा कुनै किसिमको अपाङ्गता नभएमा अपाङ्गता नभएको जनाउन कोड </a:t>
            </a:r>
            <a:r>
              <a:rPr lang="en-US" sz="2400" b="1" dirty="0">
                <a:solidFill>
                  <a:srgbClr val="00B0F0"/>
                </a:solidFill>
                <a:cs typeface="Kalimati" pitchFamily="2"/>
              </a:rPr>
              <a:t>13</a:t>
            </a:r>
            <a:r>
              <a:rPr lang="ne-NP" sz="2400" b="1" dirty="0">
                <a:solidFill>
                  <a:srgbClr val="00B0F0"/>
                </a:solidFill>
                <a:cs typeface="Kalimati" pitchFamily="2"/>
              </a:rPr>
              <a:t> </a:t>
            </a:r>
            <a:r>
              <a:rPr lang="ne-NP" sz="2400" dirty="0">
                <a:cs typeface="Kalimati" pitchFamily="2"/>
              </a:rPr>
              <a:t>लेख्नुपर्दछ</a:t>
            </a:r>
            <a:r>
              <a:rPr lang="en-US" sz="2400" dirty="0">
                <a:cs typeface="Kalimati" pitchFamily="2"/>
              </a:rPr>
              <a:t> </a:t>
            </a:r>
            <a:r>
              <a:rPr lang="ne-NP" sz="2400" dirty="0">
                <a:cs typeface="Kalimati" pitchFamily="2"/>
              </a:rPr>
              <a:t>।</a:t>
            </a:r>
          </a:p>
        </p:txBody>
      </p:sp>
      <p:sp>
        <p:nvSpPr>
          <p:cNvPr id="7" name="Rectangle 6">
            <a:extLst>
              <a:ext uri="{FF2B5EF4-FFF2-40B4-BE49-F238E27FC236}">
                <a16:creationId xmlns:a16="http://schemas.microsoft.com/office/drawing/2014/main" id="{22E1FBDA-A3A1-4262-BD07-3BFE54A854EF}"/>
              </a:ext>
            </a:extLst>
          </p:cNvPr>
          <p:cNvSpPr/>
          <p:nvPr/>
        </p:nvSpPr>
        <p:spPr>
          <a:xfrm>
            <a:off x="10047767" y="4848479"/>
            <a:ext cx="2016643" cy="1807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85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03434" y="871304"/>
            <a:ext cx="11479459"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अपाङ्गता भएका व्यक्तिहरुको विवरण नछुटाउनका लागि गणकहरुलाई थप खुराक</a:t>
            </a:r>
            <a:endParaRPr lang="ne-NP" sz="2800" b="1" dirty="0">
              <a:solidFill>
                <a:srgbClr val="142DAC"/>
              </a:solidFill>
              <a:latin typeface="Calibri" panose="020F0502020204030204" pitchFamily="34" charset="0"/>
              <a:cs typeface="Kalimati" panose="00000400000000000000" pitchFamily="2"/>
            </a:endParaRPr>
          </a:p>
        </p:txBody>
      </p:sp>
      <p:sp>
        <p:nvSpPr>
          <p:cNvPr id="8" name="Slide Number Placeholder 19"/>
          <p:cNvSpPr txBox="1">
            <a:spLocks/>
          </p:cNvSpPr>
          <p:nvPr/>
        </p:nvSpPr>
        <p:spPr>
          <a:xfrm>
            <a:off x="11713580" y="6330065"/>
            <a:ext cx="4784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89" y="1921511"/>
            <a:ext cx="11855303" cy="2723823"/>
          </a:xfrm>
          <a:prstGeom prst="rect">
            <a:avLst/>
          </a:prstGeom>
        </p:spPr>
        <p:txBody>
          <a:bodyPr wrap="square" lIns="0" tIns="0" rIns="0" bIns="0" rtlCol="0" anchor="t">
            <a:spAutoFit/>
          </a:bodyPr>
          <a:lstStyle/>
          <a:p>
            <a:pPr marL="515937" lvl="1" indent="-342900" algn="just">
              <a:lnSpc>
                <a:spcPct val="150000"/>
              </a:lnSpc>
              <a:buFont typeface="Arial" panose="020B0604020202020204" pitchFamily="34" charset="0"/>
              <a:buChar char="•"/>
            </a:pPr>
            <a:r>
              <a:rPr lang="ne-NP" sz="2400" dirty="0">
                <a:cs typeface="Kalimati" pitchFamily="2"/>
              </a:rPr>
              <a:t>परिवारका सबै सदस्यहरूको अपाङ्गता सम्बन्धी विवरण सोध्नुपर्दछ।</a:t>
            </a:r>
          </a:p>
          <a:p>
            <a:pPr marL="515937" lvl="1" indent="-342900" algn="just">
              <a:lnSpc>
                <a:spcPct val="150000"/>
              </a:lnSpc>
              <a:buFont typeface="Arial" panose="020B0604020202020204" pitchFamily="34" charset="0"/>
              <a:buChar char="•"/>
            </a:pPr>
            <a:r>
              <a:rPr lang="ne-NP" sz="2400" dirty="0">
                <a:effectLst>
                  <a:outerShdw blurRad="38100" dist="38100" dir="2700000" algn="tl">
                    <a:srgbClr val="000000">
                      <a:alpha val="43137"/>
                    </a:srgbClr>
                  </a:outerShdw>
                </a:effectLst>
                <a:latin typeface="Kokila" panose="020B0604020202020204" pitchFamily="34" charset="0"/>
                <a:cs typeface="Kalimati" panose="00000400000000000000" pitchFamily="2"/>
              </a:rPr>
              <a:t>तपाइको घरमा अपाङ्गता भएका व्यक्ति कोही छुट्नु भयो कि ! भनी परिवारमा अपाङ्गता भएका व्यक्ति भए नभएको पुन यकिन गर्न सकिन्छ</a:t>
            </a:r>
          </a:p>
          <a:p>
            <a:pPr marL="515937" lvl="1" indent="-342900" algn="just">
              <a:lnSpc>
                <a:spcPct val="150000"/>
              </a:lnSpc>
              <a:buFont typeface="Arial" panose="020B0604020202020204" pitchFamily="34" charset="0"/>
              <a:buChar char="•"/>
            </a:pP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बोल्न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हिड्न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सुन्न</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काम गर्न अप्ठेरो हुने व्यक्ति छन त </a:t>
            </a:r>
            <a:r>
              <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a:t>
            </a:r>
            <a:r>
              <a:rPr lang="ne-NP"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rPr>
              <a:t> भनेर पनि यकिन गर्न सकिन्छ ।</a:t>
            </a:r>
            <a:endParaRPr lang="en-US" sz="2400" dirty="0">
              <a:solidFill>
                <a:srgbClr val="0000CC"/>
              </a:solidFill>
              <a:effectLst>
                <a:outerShdw blurRad="38100" dist="38100" dir="2700000" algn="tl">
                  <a:srgbClr val="000000">
                    <a:alpha val="43137"/>
                  </a:srgbClr>
                </a:outerShdw>
              </a:effectLst>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endParaRPr lang="ne-NP" sz="2400" dirty="0">
              <a:cs typeface="Kalimati" pitchFamily="2"/>
            </a:endParaRPr>
          </a:p>
        </p:txBody>
      </p:sp>
    </p:spTree>
    <p:extLst>
      <p:ext uri="{BB962C8B-B14F-4D97-AF65-F5344CB8AC3E}">
        <p14:creationId xmlns:p14="http://schemas.microsoft.com/office/powerpoint/2010/main" val="3344053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237" y="871305"/>
            <a:ext cx="1112165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महल ३० </a:t>
            </a:r>
            <a:r>
              <a:rPr lang="ne-NP" altLang="en-US" sz="2800" b="1" dirty="0">
                <a:solidFill>
                  <a:srgbClr val="142DAC"/>
                </a:solidFill>
                <a:latin typeface="Calibri" panose="020F0502020204030204" pitchFamily="34" charset="0"/>
                <a:cs typeface="Kalimati" panose="00000400000000000000" pitchFamily="2"/>
              </a:rPr>
              <a:t>प्रकार छुट्याउन कठिन भए निम्न उपाय गर्ने</a:t>
            </a:r>
            <a:endParaRPr lang="ne-NP" sz="2800" b="1" dirty="0">
              <a:solidFill>
                <a:srgbClr val="142DAC"/>
              </a:solidFill>
              <a:latin typeface="Calibri" panose="020F0502020204030204" pitchFamily="34" charset="0"/>
              <a:cs typeface="Kalimati" panose="00000400000000000000" pitchFamily="2"/>
            </a:endParaRPr>
          </a:p>
        </p:txBody>
      </p:sp>
      <p:sp>
        <p:nvSpPr>
          <p:cNvPr id="8" name="Slide Number Placeholder 19"/>
          <p:cNvSpPr txBox="1">
            <a:spLocks/>
          </p:cNvSpPr>
          <p:nvPr/>
        </p:nvSpPr>
        <p:spPr>
          <a:xfrm>
            <a:off x="11525693" y="6404496"/>
            <a:ext cx="66630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sp>
        <p:nvSpPr>
          <p:cNvPr id="11" name="TextBox 10">
            <a:extLst>
              <a:ext uri="{FF2B5EF4-FFF2-40B4-BE49-F238E27FC236}">
                <a16:creationId xmlns:a16="http://schemas.microsoft.com/office/drawing/2014/main" id="{A591B75E-CD96-4601-9F93-BE8B6F01AF3D}"/>
              </a:ext>
            </a:extLst>
          </p:cNvPr>
          <p:cNvSpPr txBox="1"/>
          <p:nvPr/>
        </p:nvSpPr>
        <p:spPr>
          <a:xfrm>
            <a:off x="127589" y="1921511"/>
            <a:ext cx="11855303" cy="2169825"/>
          </a:xfrm>
          <a:prstGeom prst="rect">
            <a:avLst/>
          </a:prstGeom>
        </p:spPr>
        <p:txBody>
          <a:bodyPr wrap="square" lIns="0" tIns="0" rIns="0" bIns="0" rtlCol="0" anchor="t">
            <a:spAutoFit/>
          </a:bodyPr>
          <a:lstStyle/>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अपाङ्गता परिचय पत्र </a:t>
            </a:r>
            <a:r>
              <a:rPr lang="en-US" altLang="en-US" sz="2400" dirty="0">
                <a:latin typeface="Kokila" panose="020B0604020202020204" pitchFamily="34" charset="0"/>
                <a:cs typeface="Kalimati" panose="00000400000000000000" pitchFamily="2"/>
              </a:rPr>
              <a:t>(</a:t>
            </a:r>
            <a:r>
              <a:rPr lang="ne-NP" altLang="en-US" sz="2400" dirty="0">
                <a:latin typeface="Kokila" panose="020B0604020202020204" pitchFamily="34" charset="0"/>
                <a:cs typeface="Kalimati" panose="00000400000000000000" pitchFamily="2"/>
              </a:rPr>
              <a:t>कार्ड</a:t>
            </a:r>
            <a:r>
              <a:rPr lang="en-US" altLang="en-US" sz="2400" dirty="0">
                <a:latin typeface="Kokila" panose="020B0604020202020204" pitchFamily="34" charset="0"/>
                <a:cs typeface="Kalimati" panose="00000400000000000000" pitchFamily="2"/>
              </a:rPr>
              <a:t>)</a:t>
            </a:r>
            <a:r>
              <a:rPr lang="ne-NP" altLang="en-US" sz="2400" dirty="0">
                <a:latin typeface="Kokila" panose="020B0604020202020204" pitchFamily="34" charset="0"/>
                <a:cs typeface="Kalimati" panose="00000400000000000000" pitchFamily="2"/>
              </a:rPr>
              <a:t> लिनु भएको छ त </a:t>
            </a:r>
            <a:r>
              <a:rPr lang="en-US" altLang="en-US" sz="2400" dirty="0">
                <a:latin typeface="Kokila" panose="020B0604020202020204" pitchFamily="34" charset="0"/>
                <a:cs typeface="Kalimati" panose="00000400000000000000" pitchFamily="2"/>
              </a:rPr>
              <a:t>?</a:t>
            </a:r>
            <a:endParaRPr lang="ne-NP" altLang="en-US" sz="2400" dirty="0">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अपाङ्गता भएका व्यक्तिले राज्यबाट सेवा सुविधा पाउछन् तपाइले लिनु भएको छ कि छैन</a:t>
            </a:r>
            <a:r>
              <a:rPr lang="en-US" altLang="en-US" sz="2400" dirty="0">
                <a:latin typeface="Kokila" panose="020B0604020202020204" pitchFamily="34" charset="0"/>
                <a:cs typeface="Kalimati" panose="00000400000000000000" pitchFamily="2"/>
              </a:rPr>
              <a:t> ?</a:t>
            </a:r>
            <a:endParaRPr lang="ne-NP" altLang="en-US" sz="2400" dirty="0">
              <a:latin typeface="Kokila" panose="020B0604020202020204" pitchFamily="34" charset="0"/>
              <a:cs typeface="Kalimati" panose="00000400000000000000" pitchFamily="2"/>
            </a:endParaRPr>
          </a:p>
          <a:p>
            <a:pPr marL="515937" lvl="1" indent="-342900" algn="just">
              <a:lnSpc>
                <a:spcPct val="150000"/>
              </a:lnSpc>
              <a:buFont typeface="Arial" panose="020B0604020202020204" pitchFamily="34" charset="0"/>
              <a:buChar char="•"/>
            </a:pPr>
            <a:r>
              <a:rPr lang="ne-NP" altLang="en-US" sz="2400" dirty="0">
                <a:latin typeface="Kokila" panose="020B0604020202020204" pitchFamily="34" charset="0"/>
                <a:cs typeface="Kalimati" panose="00000400000000000000" pitchFamily="2"/>
              </a:rPr>
              <a:t>सामाजिक सुरक्षा भत्ता लिनु भएको छ त </a:t>
            </a:r>
            <a:r>
              <a:rPr lang="en-US" altLang="en-US" sz="2400" dirty="0">
                <a:latin typeface="Kokila" panose="020B0604020202020204" pitchFamily="34" charset="0"/>
                <a:cs typeface="Kalimati" panose="00000400000000000000" pitchFamily="2"/>
              </a:rPr>
              <a:t>?</a:t>
            </a:r>
          </a:p>
          <a:p>
            <a:pPr marL="515937" lvl="1" indent="-342900" algn="just">
              <a:lnSpc>
                <a:spcPct val="150000"/>
              </a:lnSpc>
              <a:buFont typeface="Arial" panose="020B0604020202020204" pitchFamily="34" charset="0"/>
              <a:buChar char="•"/>
            </a:pPr>
            <a:endParaRPr lang="ne-NP" sz="2400" dirty="0">
              <a:cs typeface="Kalimati" pitchFamily="2"/>
            </a:endParaRPr>
          </a:p>
        </p:txBody>
      </p:sp>
    </p:spTree>
    <p:extLst>
      <p:ext uri="{BB962C8B-B14F-4D97-AF65-F5344CB8AC3E}">
        <p14:creationId xmlns:p14="http://schemas.microsoft.com/office/powerpoint/2010/main" val="3429091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29603" y="1562985"/>
            <a:ext cx="7070651" cy="2339102"/>
          </a:xfrm>
          <a:prstGeom prst="rect">
            <a:avLst/>
          </a:prstGeom>
        </p:spPr>
        <p:txBody>
          <a:bodyPr wrap="square">
            <a:spAutoFit/>
          </a:bodyPr>
          <a:lstStyle/>
          <a:p>
            <a:pPr marL="34290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आफ्नो परिवारको विवरण नमुना प्रश्नावलीको महल ३० 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704320" y="6504765"/>
            <a:ext cx="462280" cy="381635"/>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40372"/>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शत्रको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3FCCB9D2-4071-4352-828E-4D6EF7791DA2}"/>
              </a:ext>
            </a:extLst>
          </p:cNvPr>
          <p:cNvPicPr>
            <a:picLocks noChangeAspect="1"/>
          </p:cNvPicPr>
          <p:nvPr/>
        </p:nvPicPr>
        <p:blipFill rotWithShape="1">
          <a:blip r:embed="rId2"/>
          <a:srcRect l="63401" t="27907" r="20465" b="13333"/>
          <a:stretch/>
        </p:blipFill>
        <p:spPr>
          <a:xfrm>
            <a:off x="8698848" y="740372"/>
            <a:ext cx="2945221" cy="6033724"/>
          </a:xfrm>
          <a:prstGeom prst="rect">
            <a:avLst/>
          </a:prstGeom>
        </p:spPr>
      </p:pic>
      <p:pic>
        <p:nvPicPr>
          <p:cNvPr id="2050" name="Picture 2" descr="CMSC 157 - Classwork/Homework Assignments">
            <a:extLst>
              <a:ext uri="{FF2B5EF4-FFF2-40B4-BE49-F238E27FC236}">
                <a16:creationId xmlns:a16="http://schemas.microsoft.com/office/drawing/2014/main" id="{EF54A3BE-0329-4887-A5D1-6A7740689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3415" y="4558266"/>
            <a:ext cx="2457450"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897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303420"/>
            <a:ext cx="11972239" cy="5539978"/>
          </a:xfrm>
          <a:prstGeom prst="rect">
            <a:avLst/>
          </a:prstGeom>
        </p:spPr>
        <p:txBody>
          <a:bodyPr wrap="square" lIns="0" tIns="0" rIns="0" bIns="0" rtlCol="0" anchor="t">
            <a:spAutoFit/>
          </a:bodyPr>
          <a:lstStyle/>
          <a:p>
            <a:pPr marL="172754" lvl="1">
              <a:lnSpc>
                <a:spcPct val="150000"/>
              </a:lnSpc>
            </a:pPr>
            <a:r>
              <a:rPr lang="ne-NP" sz="2400" dirty="0">
                <a:cs typeface="Kalimati" pitchFamily="2"/>
              </a:rPr>
              <a:t>प्रश्नहरूः</a:t>
            </a:r>
          </a:p>
          <a:p>
            <a:pPr marL="796925" lvl="1" indent="-563563" algn="just">
              <a:lnSpc>
                <a:spcPct val="150000"/>
              </a:lnSpc>
            </a:pPr>
            <a:r>
              <a:rPr lang="ne-NP" sz="2400" dirty="0">
                <a:cs typeface="Kalimati" pitchFamily="2"/>
              </a:rPr>
              <a:t>क) </a:t>
            </a:r>
            <a:r>
              <a:rPr lang="hi-IN" sz="2400" dirty="0">
                <a:cs typeface="Kalimati" pitchFamily="2"/>
              </a:rPr>
              <a:t>अपाङ्गता सम्बन्धी </a:t>
            </a:r>
            <a:r>
              <a:rPr lang="ne-NP" sz="2400" dirty="0">
                <a:cs typeface="Kalimati" pitchFamily="2"/>
              </a:rPr>
              <a:t>प्रश्न कसलाई सोधिन्छ ?</a:t>
            </a:r>
            <a:endParaRPr lang="en-US" sz="2400" dirty="0">
              <a:cs typeface="Kalimati" pitchFamily="2"/>
            </a:endParaRPr>
          </a:p>
          <a:p>
            <a:pPr marL="796925" lvl="1" indent="-563563" algn="just">
              <a:lnSpc>
                <a:spcPct val="150000"/>
              </a:lnSpc>
            </a:pPr>
            <a:r>
              <a:rPr lang="ne-NP" sz="2400" dirty="0">
                <a:cs typeface="Kalimati" pitchFamily="2"/>
              </a:rPr>
              <a:t>ख) अपाङ्गता भएको व्यक्ति भन्नाले के बुझिन्छ ?</a:t>
            </a:r>
            <a:endParaRPr lang="en-US" sz="2400" dirty="0">
              <a:cs typeface="Kalimati" pitchFamily="2"/>
            </a:endParaRPr>
          </a:p>
          <a:p>
            <a:pPr marL="796925" lvl="1" indent="-563563" algn="just">
              <a:lnSpc>
                <a:spcPct val="150000"/>
              </a:lnSpc>
            </a:pPr>
            <a:r>
              <a:rPr lang="ne-NP" sz="2400" dirty="0">
                <a:cs typeface="Kalimati" pitchFamily="2"/>
              </a:rPr>
              <a:t>ग)</a:t>
            </a:r>
            <a:r>
              <a:rPr lang="ne-NP" b="1" dirty="0">
                <a:latin typeface="Preeti" pitchFamily="2" charset="0"/>
                <a:cs typeface="Kalimati" panose="00000400000000000000" pitchFamily="2"/>
              </a:rPr>
              <a:t> </a:t>
            </a:r>
            <a:r>
              <a:rPr lang="ne-NP" sz="2400" dirty="0">
                <a:cs typeface="Kalimati" pitchFamily="2"/>
              </a:rPr>
              <a:t>जनगणनामा अपाङ्गतालाई कति प्रकारमा वर्गीकरण गरी विवरण संकलन गरिन्छ ?</a:t>
            </a:r>
          </a:p>
          <a:p>
            <a:pPr marL="796925" lvl="1" indent="-563563" algn="just">
              <a:lnSpc>
                <a:spcPct val="150000"/>
              </a:lnSpc>
            </a:pPr>
            <a:r>
              <a:rPr lang="ne-NP" sz="2400" dirty="0">
                <a:cs typeface="Kalimati" pitchFamily="2"/>
              </a:rPr>
              <a:t>घ) कुनै व्यक्ति कान कत्तिपनि नसुन्ने तर बोली प्रष्ट छ भने कस्तो प्रकारको अपाङ्गता भित्र पर्दछ</a:t>
            </a:r>
            <a:r>
              <a:rPr lang="en-US" sz="2400" dirty="0">
                <a:cs typeface="Kalimati" pitchFamily="2"/>
              </a:rPr>
              <a:t> </a:t>
            </a:r>
            <a:r>
              <a:rPr lang="ne-NP" sz="2400" dirty="0">
                <a:cs typeface="Kalimati" pitchFamily="2"/>
              </a:rPr>
              <a:t>? </a:t>
            </a:r>
            <a:endParaRPr lang="en-US" sz="2400" dirty="0">
              <a:cs typeface="Kalimati" pitchFamily="2"/>
            </a:endParaRPr>
          </a:p>
          <a:p>
            <a:pPr marL="796925" lvl="1" indent="-563563" algn="just">
              <a:lnSpc>
                <a:spcPct val="150000"/>
              </a:lnSpc>
            </a:pPr>
            <a:r>
              <a:rPr lang="ne-NP" sz="2400" dirty="0">
                <a:cs typeface="Kalimati" pitchFamily="2"/>
              </a:rPr>
              <a:t>ङ)</a:t>
            </a:r>
            <a:r>
              <a:rPr lang="en-US" sz="2400" dirty="0">
                <a:cs typeface="Kalimati" pitchFamily="2"/>
              </a:rPr>
              <a:t> </a:t>
            </a:r>
            <a:r>
              <a:rPr lang="ne-NP" sz="2400" dirty="0">
                <a:cs typeface="Kalimati" pitchFamily="2"/>
              </a:rPr>
              <a:t>बौद्धिक अपाङ्गता भएका व्यक्तिको बिषेशता कस्तो हुन्छ</a:t>
            </a:r>
            <a:r>
              <a:rPr lang="en-US" sz="2400" dirty="0">
                <a:cs typeface="Kalimati" pitchFamily="2"/>
              </a:rPr>
              <a:t> </a:t>
            </a:r>
            <a:r>
              <a:rPr lang="ne-NP" sz="2400" dirty="0">
                <a:cs typeface="Kalimati" pitchFamily="2"/>
              </a:rPr>
              <a:t>?</a:t>
            </a: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95818" y="6521453"/>
            <a:ext cx="563520"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sp>
        <p:nvSpPr>
          <p:cNvPr id="3" name="TextBox 2">
            <a:extLst>
              <a:ext uri="{FF2B5EF4-FFF2-40B4-BE49-F238E27FC236}">
                <a16:creationId xmlns:a16="http://schemas.microsoft.com/office/drawing/2014/main" id="{53DE2B25-3DD4-4C66-9A6E-F2146C1CD6D6}"/>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481399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303420"/>
            <a:ext cx="11972239" cy="4939814"/>
          </a:xfrm>
          <a:prstGeom prst="rect">
            <a:avLst/>
          </a:prstGeom>
        </p:spPr>
        <p:txBody>
          <a:bodyPr wrap="square" lIns="0" tIns="0" rIns="0" bIns="0" rtlCol="0" anchor="t">
            <a:spAutoFit/>
          </a:bodyPr>
          <a:lstStyle/>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क</a:t>
            </a:r>
            <a:r>
              <a:rPr lang="ne-NP" sz="2400" b="1">
                <a:solidFill>
                  <a:srgbClr val="142DAC"/>
                </a:solidFill>
                <a:latin typeface="Calibri" panose="020F0502020204030204" pitchFamily="34" charset="0"/>
                <a:cs typeface="Kalimati" panose="00000400000000000000" pitchFamily="2"/>
              </a:rPr>
              <a:t>) </a:t>
            </a:r>
            <a:r>
              <a:rPr lang="hi-IN" sz="2400" b="1" dirty="0">
                <a:solidFill>
                  <a:srgbClr val="142DAC"/>
                </a:solidFill>
                <a:latin typeface="Calibri" panose="020F0502020204030204" pitchFamily="34" charset="0"/>
                <a:cs typeface="Kalimati" panose="00000400000000000000" pitchFamily="2"/>
              </a:rPr>
              <a:t>अपाङ्गता </a:t>
            </a:r>
            <a:r>
              <a:rPr lang="hi-IN" sz="2400" b="1">
                <a:solidFill>
                  <a:srgbClr val="142DAC"/>
                </a:solidFill>
                <a:latin typeface="Calibri" panose="020F0502020204030204" pitchFamily="34" charset="0"/>
                <a:cs typeface="Kalimati" panose="00000400000000000000" pitchFamily="2"/>
              </a:rPr>
              <a:t>सम्बन्धी </a:t>
            </a:r>
            <a:r>
              <a:rPr lang="ne-NP" sz="2400" b="1" dirty="0">
                <a:solidFill>
                  <a:srgbClr val="142DAC"/>
                </a:solidFill>
                <a:latin typeface="Calibri" panose="020F0502020204030204" pitchFamily="34" charset="0"/>
                <a:cs typeface="Kalimati" panose="00000400000000000000" pitchFamily="2"/>
              </a:rPr>
              <a:t>प्रश्न कसलाई सोधिन्छ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796925" lvl="1" indent="-563563" algn="just">
              <a:lnSpc>
                <a:spcPct val="150000"/>
              </a:lnSpc>
            </a:pPr>
            <a:r>
              <a:rPr lang="ne-NP" sz="2400" dirty="0">
                <a:cs typeface="Kalimati" pitchFamily="2"/>
              </a:rPr>
              <a:t>	</a:t>
            </a:r>
            <a:r>
              <a:rPr lang="hi-IN" sz="2400" dirty="0">
                <a:cs typeface="Kalimati" pitchFamily="2"/>
              </a:rPr>
              <a:t>अपाङ्गता </a:t>
            </a:r>
            <a:r>
              <a:rPr lang="ne-NP" sz="2400" dirty="0">
                <a:cs typeface="Kalimati" pitchFamily="2"/>
              </a:rPr>
              <a:t>सम्बन्धी विवरण परिवारमूली वा परिवारको बारेमा राम्रो जानकारी राख्ने व्यक्तिलाई सबै परिवारका सदस्यको बारेमा एक एक गरी सोधिन्छ। परिवारमा अक्सर बसोबास गर्ने महिला, पुरुष तथा अन्य लिङ्गी, बालबालिका, युवा, वयस्क, ज्येष्ठ नागरिक, काम गर्न बसेका व्यक्ति आदि सबैलाई अपाङ्गता सम्बन्धी प्रश्न सोध्नु पर्दछ र उनीहरुमा कुनै पनि प्रकारको अपाङ्ता भए नभएको एकिन गर्नु पर्दछ ।</a:t>
            </a: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74549" y="6496494"/>
            <a:ext cx="510323" cy="357171"/>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sp>
        <p:nvSpPr>
          <p:cNvPr id="7" name="TextBox 6">
            <a:extLst>
              <a:ext uri="{FF2B5EF4-FFF2-40B4-BE49-F238E27FC236}">
                <a16:creationId xmlns:a16="http://schemas.microsoft.com/office/drawing/2014/main" id="{CF99D2E2-D7B9-4FDD-96A0-008F8C53E67D}"/>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1858066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633031"/>
            <a:ext cx="11972239" cy="3831818"/>
          </a:xfrm>
          <a:prstGeom prst="rect">
            <a:avLst/>
          </a:prstGeom>
        </p:spPr>
        <p:txBody>
          <a:bodyPr wrap="square" lIns="0" tIns="0" rIns="0" bIns="0" rtlCol="0" anchor="t">
            <a:spAutoFit/>
          </a:bodyPr>
          <a:lstStyle/>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ख) अपाङ्गता भएको व्यक्ति भन्नाले के बुझिन्छ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857250" marR="0" indent="-400050" algn="just">
              <a:lnSpc>
                <a:spcPct val="150000"/>
              </a:lnSpc>
              <a:spcBef>
                <a:spcPts val="0"/>
              </a:spcBef>
              <a:spcAft>
                <a:spcPts val="0"/>
              </a:spcAft>
            </a:pPr>
            <a:r>
              <a:rPr lang="ne-NP" sz="2400" dirty="0">
                <a:cs typeface="Kalimati" pitchFamily="2"/>
              </a:rPr>
              <a:t>	अपाङ्गता भएका व्यक्ति भन्नाले शारीरिक</a:t>
            </a:r>
            <a:r>
              <a:rPr lang="en-US" sz="2400" dirty="0">
                <a:cs typeface="Kalimati" pitchFamily="2"/>
              </a:rPr>
              <a:t>, </a:t>
            </a:r>
            <a:r>
              <a:rPr lang="ne-NP" sz="2400" dirty="0">
                <a:cs typeface="Kalimati" pitchFamily="2"/>
              </a:rPr>
              <a:t>मानसिक</a:t>
            </a:r>
            <a:r>
              <a:rPr lang="en-US" sz="2400" dirty="0">
                <a:cs typeface="Kalimati" pitchFamily="2"/>
              </a:rPr>
              <a:t>, </a:t>
            </a:r>
            <a:r>
              <a:rPr lang="ne-NP" sz="2400" dirty="0">
                <a:cs typeface="Kalimati" pitchFamily="2"/>
              </a:rPr>
              <a:t>बौद्धिक वा ईन्द्रिय सम्बन्धी दीर्घकालीन अशक्तता</a:t>
            </a:r>
            <a:r>
              <a:rPr lang="en-US" sz="2400" dirty="0">
                <a:cs typeface="Kalimati" pitchFamily="2"/>
              </a:rPr>
              <a:t>, </a:t>
            </a:r>
            <a:r>
              <a:rPr lang="ne-NP" sz="2400" dirty="0">
                <a:cs typeface="Kalimati" pitchFamily="2"/>
              </a:rPr>
              <a:t>कार्यगत सीमितता (फङ्सनल लिमिटेशन) वा विद्यमान अवरोधको कारण अन्य व्यक्ति सरह समान आधारमा पूर्ण र प्रभावकारी ढङ्गले सामाजिक जीवनमा सहभागी हुन बाधा भएका व्यक्ति सम्झनु पर्छ । </a:t>
            </a: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10753" y="6452986"/>
            <a:ext cx="574119" cy="40067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sp>
        <p:nvSpPr>
          <p:cNvPr id="7" name="TextBox 6">
            <a:extLst>
              <a:ext uri="{FF2B5EF4-FFF2-40B4-BE49-F238E27FC236}">
                <a16:creationId xmlns:a16="http://schemas.microsoft.com/office/drawing/2014/main" id="{F924AEDD-5C57-48B5-B434-61DDE191B13F}"/>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2177723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7" y="1505441"/>
            <a:ext cx="5979044" cy="4939814"/>
          </a:xfrm>
          <a:prstGeom prst="rect">
            <a:avLst/>
          </a:prstGeom>
        </p:spPr>
        <p:txBody>
          <a:bodyPr wrap="square" lIns="0" tIns="0" rIns="0" bIns="0" rtlCol="0" anchor="t">
            <a:spAutoFit/>
          </a:bodyPr>
          <a:lstStyle/>
          <a:p>
            <a:pPr marL="796925" lvl="1" indent="-563563" algn="just">
              <a:lnSpc>
                <a:spcPct val="150000"/>
              </a:lnSpc>
            </a:pPr>
            <a:r>
              <a:rPr lang="ne-NP" sz="2400" b="1">
                <a:solidFill>
                  <a:srgbClr val="142DAC"/>
                </a:solidFill>
                <a:latin typeface="Calibri" panose="020F0502020204030204" pitchFamily="34" charset="0"/>
                <a:cs typeface="Kalimati" panose="00000400000000000000" pitchFamily="2"/>
              </a:rPr>
              <a:t>ग) </a:t>
            </a:r>
            <a:r>
              <a:rPr lang="ne-NP" sz="2400" b="1" dirty="0">
                <a:solidFill>
                  <a:srgbClr val="142DAC"/>
                </a:solidFill>
                <a:latin typeface="Calibri" panose="020F0502020204030204" pitchFamily="34" charset="0"/>
                <a:cs typeface="Kalimati" panose="00000400000000000000" pitchFamily="2"/>
              </a:rPr>
              <a:t>जनगणनामा अपाङ्गतालाई कति प्रकारमा वर्गीकरण गरी विवरण संकलन गरिन्छ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796925" lvl="1" indent="-563563" algn="just">
              <a:lnSpc>
                <a:spcPct val="150000"/>
              </a:lnSpc>
            </a:pPr>
            <a:r>
              <a:rPr lang="ne-NP" sz="2400" dirty="0">
                <a:cs typeface="Kalimati" pitchFamily="2"/>
              </a:rPr>
              <a:t>	जनगणनामा अपाङ्गतालार्इ जम्मा १२ प्रकारमा वर्गीकरण गरी विवरण संकलन गरिन्छ ।</a:t>
            </a: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561545" y="6484333"/>
            <a:ext cx="623327" cy="369332"/>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pic>
        <p:nvPicPr>
          <p:cNvPr id="9" name="Picture 8">
            <a:extLst>
              <a:ext uri="{FF2B5EF4-FFF2-40B4-BE49-F238E27FC236}">
                <a16:creationId xmlns:a16="http://schemas.microsoft.com/office/drawing/2014/main" id="{D8D8A06E-448B-426E-92E5-88D639AC6BD7}"/>
              </a:ext>
            </a:extLst>
          </p:cNvPr>
          <p:cNvPicPr>
            <a:picLocks noChangeAspect="1"/>
          </p:cNvPicPr>
          <p:nvPr/>
        </p:nvPicPr>
        <p:blipFill rotWithShape="1">
          <a:blip r:embed="rId2"/>
          <a:srcRect l="63750" t="40775" r="20814" b="27132"/>
          <a:stretch/>
        </p:blipFill>
        <p:spPr>
          <a:xfrm>
            <a:off x="7602244" y="1212610"/>
            <a:ext cx="4481919" cy="5241567"/>
          </a:xfrm>
          <a:prstGeom prst="rect">
            <a:avLst/>
          </a:prstGeom>
        </p:spPr>
      </p:pic>
      <p:sp>
        <p:nvSpPr>
          <p:cNvPr id="7" name="TextBox 6">
            <a:extLst>
              <a:ext uri="{FF2B5EF4-FFF2-40B4-BE49-F238E27FC236}">
                <a16:creationId xmlns:a16="http://schemas.microsoft.com/office/drawing/2014/main" id="{8A5418FC-1FAA-4945-B500-A666C1F5571A}"/>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921185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6956" y="1303420"/>
            <a:ext cx="11972239" cy="4385816"/>
          </a:xfrm>
          <a:prstGeom prst="rect">
            <a:avLst/>
          </a:prstGeom>
        </p:spPr>
        <p:txBody>
          <a:bodyPr wrap="square" lIns="0" tIns="0" rIns="0" bIns="0" rtlCol="0" anchor="t">
            <a:spAutoFit/>
          </a:bodyPr>
          <a:lstStyle/>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घ) कुनै व्यक्तिको बोली प्रष्ट भएको तर कान कत्तिपनि नसुन्ने अवस्था छ भने कस्तो प्रकारको अपाङ्गता मानी विवरण संकलन गर्नुपर्दछ ?</a:t>
            </a:r>
          </a:p>
          <a:p>
            <a:pPr marL="796925" lvl="1" indent="-563563" algn="just">
              <a:lnSpc>
                <a:spcPct val="150000"/>
              </a:lnSpc>
            </a:pPr>
            <a:endParaRPr lang="ne-NP" sz="2400" b="1" dirty="0">
              <a:solidFill>
                <a:srgbClr val="142DAC"/>
              </a:solidFill>
              <a:latin typeface="Calibri" panose="020F0502020204030204" pitchFamily="34" charset="0"/>
              <a:cs typeface="Kalimati" panose="00000400000000000000" pitchFamily="2"/>
            </a:endParaRPr>
          </a:p>
          <a:p>
            <a:pPr marL="796925" lvl="1" indent="-563563" algn="just">
              <a:lnSpc>
                <a:spcPct val="150000"/>
              </a:lnSpc>
            </a:pPr>
            <a:r>
              <a:rPr lang="ne-NP" sz="2400" b="1" dirty="0">
                <a:solidFill>
                  <a:srgbClr val="142DAC"/>
                </a:solidFill>
                <a:latin typeface="Calibri" panose="020F0502020204030204" pitchFamily="34" charset="0"/>
                <a:cs typeface="Kalimati" panose="00000400000000000000" pitchFamily="2"/>
              </a:rPr>
              <a:t>उत्तर</a:t>
            </a:r>
          </a:p>
          <a:p>
            <a:pPr marL="796925" lvl="1" indent="-563563" algn="just">
              <a:lnSpc>
                <a:spcPct val="150000"/>
              </a:lnSpc>
            </a:pPr>
            <a:r>
              <a:rPr lang="ne-NP" sz="2400" dirty="0">
                <a:cs typeface="Kalimati" pitchFamily="2"/>
              </a:rPr>
              <a:t>	बोलि प्रष्ट भएता पनि कान कत्तिपनि नसुन्ने व्यक्तिहरू “बहिरापन” अन्तर्गत नै पर्दछन्। </a:t>
            </a:r>
            <a:endParaRPr lang="en-US" sz="2400" dirty="0">
              <a:cs typeface="Kalimati" pitchFamily="2"/>
            </a:endParaRPr>
          </a:p>
          <a:p>
            <a:pPr marL="796925" lvl="1" indent="-563563" algn="just">
              <a:lnSpc>
                <a:spcPct val="150000"/>
              </a:lnSpc>
            </a:pPr>
            <a:r>
              <a:rPr lang="ne-NP" sz="2400" dirty="0">
                <a:cs typeface="Kalimati" pitchFamily="2"/>
              </a:rPr>
              <a:t> </a:t>
            </a:r>
            <a:endParaRPr lang="en-US" sz="2400" dirty="0">
              <a:cs typeface="Kalimati" pitchFamily="2"/>
            </a:endParaRPr>
          </a:p>
          <a:p>
            <a:pPr marL="796925" lvl="1" indent="-563563" algn="just">
              <a:lnSpc>
                <a:spcPct val="150000"/>
              </a:lnSpc>
            </a:pPr>
            <a:endParaRPr lang="en-US" sz="2400" dirty="0">
              <a:cs typeface="Kalimati" pitchFamily="2"/>
            </a:endParaRPr>
          </a:p>
          <a:p>
            <a:pPr marL="796925" lvl="1" indent="-563563" algn="just">
              <a:lnSpc>
                <a:spcPct val="150000"/>
              </a:lnSpc>
            </a:pPr>
            <a:endParaRPr lang="ne-NP" sz="2400" dirty="0">
              <a:cs typeface="Kalimati" pitchFamily="2"/>
            </a:endParaRP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653284" y="6496498"/>
            <a:ext cx="531588" cy="357167"/>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sp>
        <p:nvSpPr>
          <p:cNvPr id="7" name="TextBox 6">
            <a:extLst>
              <a:ext uri="{FF2B5EF4-FFF2-40B4-BE49-F238E27FC236}">
                <a16:creationId xmlns:a16="http://schemas.microsoft.com/office/drawing/2014/main" id="{665CABCF-22A6-4A1D-9FBA-C64D14F10FE8}"/>
              </a:ext>
            </a:extLst>
          </p:cNvPr>
          <p:cNvSpPr txBox="1"/>
          <p:nvPr/>
        </p:nvSpPr>
        <p:spPr>
          <a:xfrm>
            <a:off x="9898916" y="6445255"/>
            <a:ext cx="1786269" cy="369332"/>
          </a:xfrm>
          <a:prstGeom prst="rect">
            <a:avLst/>
          </a:prstGeom>
          <a:noFill/>
        </p:spPr>
        <p:txBody>
          <a:bodyPr wrap="square" rtlCol="0">
            <a:spAutoFit/>
          </a:bodyPr>
          <a:lstStyle/>
          <a:p>
            <a:pPr algn="r"/>
            <a:r>
              <a:rPr lang="ne-NP" dirty="0">
                <a:cs typeface="Kalimati" pitchFamily="2"/>
              </a:rPr>
              <a:t>क्रमशः</a:t>
            </a:r>
            <a:endParaRPr lang="en-US" dirty="0">
              <a:cs typeface="Kalimati" pitchFamily="2"/>
            </a:endParaRPr>
          </a:p>
        </p:txBody>
      </p:sp>
    </p:spTree>
    <p:extLst>
      <p:ext uri="{BB962C8B-B14F-4D97-AF65-F5344CB8AC3E}">
        <p14:creationId xmlns:p14="http://schemas.microsoft.com/office/powerpoint/2010/main" val="4273623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3916" y="1377848"/>
            <a:ext cx="11504434" cy="4616648"/>
          </a:xfrm>
          <a:prstGeom prst="rect">
            <a:avLst/>
          </a:prstGeom>
        </p:spPr>
        <p:txBody>
          <a:bodyPr wrap="square" lIns="0" tIns="0" rIns="0" bIns="0" rtlCol="0" anchor="t">
            <a:spAutoFit/>
          </a:bodyPr>
          <a:lstStyle/>
          <a:p>
            <a:pPr marL="0" lvl="1" indent="-563563">
              <a:lnSpc>
                <a:spcPct val="150000"/>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ङ)</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बौद्धिक अपाङ्गता भएका व्यक्तिको बिषेशता कस्तो हुन्छ</a:t>
            </a:r>
            <a:r>
              <a:rPr lang="en-US" sz="2800"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lvl="1" indent="-563563">
              <a:lnSpc>
                <a:spcPct val="150000"/>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उत्तर</a:t>
            </a:r>
          </a:p>
          <a:p>
            <a:pPr marL="515937" lvl="1" indent="-342900" algn="just">
              <a:lnSpc>
                <a:spcPct val="150000"/>
              </a:lnSpc>
              <a:buFont typeface="Arial" panose="020B0604020202020204" pitchFamily="34" charset="0"/>
              <a:buChar char="•"/>
            </a:pPr>
            <a:r>
              <a:rPr lang="ne-NP" sz="2400" dirty="0">
                <a:cs typeface="Kalimati" pitchFamily="2"/>
              </a:rPr>
              <a:t>सिकाइमा एकदम ढिला हुने चाडो बिर्सने </a:t>
            </a:r>
          </a:p>
          <a:p>
            <a:pPr marL="515937" lvl="1" indent="-342900" algn="just">
              <a:lnSpc>
                <a:spcPct val="150000"/>
              </a:lnSpc>
              <a:buFont typeface="Arial" panose="020B0604020202020204" pitchFamily="34" charset="0"/>
              <a:buChar char="•"/>
            </a:pPr>
            <a:r>
              <a:rPr lang="ne-NP" sz="2400" dirty="0">
                <a:cs typeface="Kalimati" pitchFamily="2"/>
              </a:rPr>
              <a:t>ब्यक्तिको उमेर अनुसारको बौद्धिक विकास नभएको </a:t>
            </a:r>
          </a:p>
          <a:p>
            <a:pPr marL="515937" lvl="1" indent="-342900" algn="just">
              <a:lnSpc>
                <a:spcPct val="150000"/>
              </a:lnSpc>
              <a:buFont typeface="Arial" panose="020B0604020202020204" pitchFamily="34" charset="0"/>
              <a:buChar char="•"/>
            </a:pPr>
            <a:r>
              <a:rPr lang="ne-NP" sz="2400" dirty="0">
                <a:cs typeface="Kalimati" pitchFamily="2"/>
              </a:rPr>
              <a:t>उमेर वा वातावरण सापेक्ष क्रियाकलापहरू गर्न समस्या हुने</a:t>
            </a:r>
          </a:p>
          <a:p>
            <a:pPr marL="515937" lvl="1" indent="-342900" algn="just">
              <a:lnSpc>
                <a:spcPct val="150000"/>
              </a:lnSpc>
              <a:buFont typeface="Arial" panose="020B0604020202020204" pitchFamily="34" charset="0"/>
              <a:buChar char="•"/>
            </a:pPr>
            <a:r>
              <a:rPr lang="ne-NP" sz="2400" dirty="0">
                <a:cs typeface="Kalimati" pitchFamily="2"/>
              </a:rPr>
              <a:t>दैनिक जीवनयापनका क्रियाकलापहरू जस्तैः खाना खाने, लुगा लगाउने, दिसा पिसाब र आफ्नो स्याहारमा अरूको मद्दत चाहिने अवस्था ।</a:t>
            </a:r>
          </a:p>
          <a:p>
            <a:pPr marL="515937" lvl="1" indent="-342900" algn="just">
              <a:lnSpc>
                <a:spcPct val="150000"/>
              </a:lnSpc>
              <a:buFont typeface="Arial" panose="020B0604020202020204" pitchFamily="34" charset="0"/>
              <a:buChar char="•"/>
            </a:pPr>
            <a:r>
              <a:rPr lang="ne-NP" sz="2400" dirty="0">
                <a:cs typeface="Kalimati" pitchFamily="2"/>
              </a:rPr>
              <a:t>यस्ता व्यक्तिहरूको स्मरण शक्ति कम हुन्छ (जस्तैः अल्जाइमर, डाउन सिन्ड्रोम समेत) </a:t>
            </a:r>
          </a:p>
        </p:txBody>
      </p:sp>
      <p:sp>
        <p:nvSpPr>
          <p:cNvPr id="4" name="TextBox 4"/>
          <p:cNvSpPr txBox="1"/>
          <p:nvPr/>
        </p:nvSpPr>
        <p:spPr>
          <a:xfrm>
            <a:off x="2136700" y="781723"/>
            <a:ext cx="7730313" cy="430887"/>
          </a:xfrm>
          <a:prstGeom prst="rect">
            <a:avLst/>
          </a:prstGeom>
        </p:spPr>
        <p:txBody>
          <a:bodyPr wrap="square" lIns="0" tIns="0" rIns="0" bIns="0" rtlCol="0" anchor="t">
            <a:spAutoFit/>
          </a:bodyPr>
          <a:lstStyle/>
          <a:p>
            <a:pPr algn="ctr">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कक्षा मूल्याङ्कन</a:t>
            </a:r>
          </a:p>
        </p:txBody>
      </p:sp>
      <p:cxnSp>
        <p:nvCxnSpPr>
          <p:cNvPr id="5" name="Straight Connector 4"/>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19"/>
          <p:cNvSpPr txBox="1">
            <a:spLocks/>
          </p:cNvSpPr>
          <p:nvPr/>
        </p:nvSpPr>
        <p:spPr>
          <a:xfrm>
            <a:off x="11738350" y="6415126"/>
            <a:ext cx="446522" cy="43853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pPr algn="ctr"/>
              <a:t>31</a:t>
            </a:fld>
            <a:endParaRPr lang="en-US" dirty="0"/>
          </a:p>
        </p:txBody>
      </p:sp>
    </p:spTree>
    <p:extLst>
      <p:ext uri="{BB962C8B-B14F-4D97-AF65-F5344CB8AC3E}">
        <p14:creationId xmlns:p14="http://schemas.microsoft.com/office/powerpoint/2010/main" val="3152514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16955" y="1221841"/>
            <a:ext cx="7102552" cy="4478149"/>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अपाङ्गताको परिभाषा</a:t>
            </a:r>
            <a:endParaRPr lang="en-US"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अपाङ्गता सम्बन्धी विवरण भर्ने तरिका</a:t>
            </a:r>
          </a:p>
          <a:p>
            <a:pPr marL="800100" lvl="1" indent="-342900">
              <a:lnSpc>
                <a:spcPct val="150000"/>
              </a:lnSpc>
              <a:buFont typeface="Arial" panose="020B0604020202020204" pitchFamily="34" charset="0"/>
              <a:buChar char="•"/>
            </a:pPr>
            <a:r>
              <a:rPr lang="ne-NP" sz="2400" dirty="0">
                <a:cs typeface="Kalimati" pitchFamily="2"/>
              </a:rPr>
              <a:t>शारीरिक अपाङ्गता</a:t>
            </a:r>
          </a:p>
          <a:p>
            <a:pPr marL="800100" lvl="1" indent="-342900">
              <a:lnSpc>
                <a:spcPct val="150000"/>
              </a:lnSpc>
              <a:buFont typeface="Arial" panose="020B0604020202020204" pitchFamily="34" charset="0"/>
              <a:buChar char="•"/>
            </a:pPr>
            <a:r>
              <a:rPr lang="ne-NP" sz="2400" dirty="0">
                <a:cs typeface="Kalimati" pitchFamily="2"/>
              </a:rPr>
              <a:t>न्यून दृष्टियुक्त</a:t>
            </a:r>
          </a:p>
          <a:p>
            <a:pPr marL="800100" lvl="1" indent="-342900">
              <a:lnSpc>
                <a:spcPct val="150000"/>
              </a:lnSpc>
              <a:buFont typeface="Arial" panose="020B0604020202020204" pitchFamily="34" charset="0"/>
              <a:buChar char="•"/>
            </a:pPr>
            <a:r>
              <a:rPr lang="ne-NP" sz="2400" dirty="0">
                <a:cs typeface="Kalimati" pitchFamily="2"/>
              </a:rPr>
              <a:t>पूर्ण दृष्टिविहीन</a:t>
            </a:r>
          </a:p>
          <a:p>
            <a:pPr marL="800100" lvl="1" indent="-342900">
              <a:lnSpc>
                <a:spcPct val="150000"/>
              </a:lnSpc>
              <a:buFont typeface="Arial" panose="020B0604020202020204" pitchFamily="34" charset="0"/>
              <a:buChar char="•"/>
            </a:pPr>
            <a:r>
              <a:rPr lang="ne-NP" sz="2400" dirty="0">
                <a:cs typeface="Kalimati" pitchFamily="2"/>
              </a:rPr>
              <a:t>बहिरापन</a:t>
            </a:r>
          </a:p>
          <a:p>
            <a:pPr marL="800100" lvl="1" indent="-342900">
              <a:lnSpc>
                <a:spcPct val="150000"/>
              </a:lnSpc>
              <a:buFont typeface="Arial" panose="020B0604020202020204" pitchFamily="34" charset="0"/>
              <a:buChar char="•"/>
            </a:pPr>
            <a:r>
              <a:rPr lang="ne-NP" sz="2400" dirty="0">
                <a:cs typeface="Kalimati" pitchFamily="2"/>
              </a:rPr>
              <a:t>सुस्तश्रवण</a:t>
            </a:r>
          </a:p>
          <a:p>
            <a:pPr marL="800100" lvl="1" indent="-342900">
              <a:lnSpc>
                <a:spcPct val="150000"/>
              </a:lnSpc>
              <a:buFont typeface="Arial" panose="020B0604020202020204" pitchFamily="34" charset="0"/>
              <a:buChar char="•"/>
            </a:pPr>
            <a:r>
              <a:rPr lang="ne-NP" sz="2400" dirty="0">
                <a:cs typeface="Kalimati" pitchFamily="2"/>
              </a:rPr>
              <a:t>श्रवण दृष्टिविहीन</a:t>
            </a:r>
          </a:p>
        </p:txBody>
      </p:sp>
      <p:sp>
        <p:nvSpPr>
          <p:cNvPr id="7" name="Slide Number Placeholder 6"/>
          <p:cNvSpPr>
            <a:spLocks noGrp="1"/>
          </p:cNvSpPr>
          <p:nvPr>
            <p:ph type="sldNum" sz="quarter" idx="11"/>
          </p:nvPr>
        </p:nvSpPr>
        <p:spPr>
          <a:xfrm>
            <a:off x="11663916" y="6507126"/>
            <a:ext cx="502684" cy="326109"/>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10" name="TextBox 9">
            <a:extLst>
              <a:ext uri="{FF2B5EF4-FFF2-40B4-BE49-F238E27FC236}">
                <a16:creationId xmlns:a16="http://schemas.microsoft.com/office/drawing/2014/main" id="{DF7C7E31-2E86-4F4E-934D-B988167CC903}"/>
              </a:ext>
            </a:extLst>
          </p:cNvPr>
          <p:cNvSpPr txBox="1"/>
          <p:nvPr/>
        </p:nvSpPr>
        <p:spPr>
          <a:xfrm>
            <a:off x="3795828" y="2399114"/>
            <a:ext cx="6103088" cy="3416320"/>
          </a:xfrm>
          <a:prstGeom prst="rect">
            <a:avLst/>
          </a:prstGeom>
          <a:noFill/>
        </p:spPr>
        <p:txBody>
          <a:bodyPr wrap="square">
            <a:spAutoFit/>
          </a:bodyPr>
          <a:lstStyle/>
          <a:p>
            <a:pPr marL="800100" lvl="1" indent="-342900">
              <a:lnSpc>
                <a:spcPct val="150000"/>
              </a:lnSpc>
              <a:buFont typeface="Arial" panose="020B0604020202020204" pitchFamily="34" charset="0"/>
              <a:buChar char="•"/>
            </a:pPr>
            <a:r>
              <a:rPr lang="ne-NP" sz="2400" dirty="0">
                <a:cs typeface="Kalimati" pitchFamily="2"/>
              </a:rPr>
              <a:t>स्वर र बोलाइ</a:t>
            </a:r>
          </a:p>
          <a:p>
            <a:pPr marL="800100" lvl="1" indent="-342900">
              <a:lnSpc>
                <a:spcPct val="150000"/>
              </a:lnSpc>
              <a:buFont typeface="Arial" panose="020B0604020202020204" pitchFamily="34" charset="0"/>
              <a:buChar char="•"/>
            </a:pPr>
            <a:r>
              <a:rPr lang="ne-NP" sz="2400">
                <a:cs typeface="Kalimati" pitchFamily="2"/>
              </a:rPr>
              <a:t>मानसिक </a:t>
            </a:r>
            <a:r>
              <a:rPr lang="ne-NP" sz="2400" dirty="0">
                <a:cs typeface="Kalimati" pitchFamily="2"/>
              </a:rPr>
              <a:t>वा मनोसामाजिक</a:t>
            </a:r>
          </a:p>
          <a:p>
            <a:pPr marL="800100" lvl="1" indent="-342900">
              <a:lnSpc>
                <a:spcPct val="150000"/>
              </a:lnSpc>
              <a:buFont typeface="Arial" panose="020B0604020202020204" pitchFamily="34" charset="0"/>
              <a:buChar char="•"/>
            </a:pPr>
            <a:r>
              <a:rPr lang="ne-NP" sz="2400" dirty="0">
                <a:cs typeface="Kalimati" pitchFamily="2"/>
              </a:rPr>
              <a:t>बौद्धिक अपाङ्गता</a:t>
            </a:r>
          </a:p>
          <a:p>
            <a:pPr marL="800100" lvl="1" indent="-342900">
              <a:lnSpc>
                <a:spcPct val="150000"/>
              </a:lnSpc>
              <a:buFont typeface="Arial" panose="020B0604020202020204" pitchFamily="34" charset="0"/>
              <a:buChar char="•"/>
            </a:pPr>
            <a:r>
              <a:rPr lang="ne-NP" sz="2400" dirty="0">
                <a:cs typeface="Kalimati" pitchFamily="2"/>
              </a:rPr>
              <a:t>अनुवंशीय रक्तश्राव (हेमोफेलिया)</a:t>
            </a:r>
          </a:p>
          <a:p>
            <a:pPr marL="800100" lvl="1" indent="-342900">
              <a:lnSpc>
                <a:spcPct val="150000"/>
              </a:lnSpc>
              <a:buFont typeface="Arial" panose="020B0604020202020204" pitchFamily="34" charset="0"/>
              <a:buChar char="•"/>
            </a:pPr>
            <a:r>
              <a:rPr lang="ne-NP" sz="2400" dirty="0">
                <a:cs typeface="Kalimati" pitchFamily="2"/>
              </a:rPr>
              <a:t>अटिजम्</a:t>
            </a:r>
          </a:p>
          <a:p>
            <a:pPr marL="800100" lvl="1" indent="-342900">
              <a:lnSpc>
                <a:spcPct val="150000"/>
              </a:lnSpc>
              <a:buFont typeface="Arial" panose="020B0604020202020204" pitchFamily="34" charset="0"/>
              <a:buChar char="•"/>
            </a:pPr>
            <a:r>
              <a:rPr lang="ne-NP" sz="2400" dirty="0">
                <a:cs typeface="Kalimati" pitchFamily="2"/>
              </a:rPr>
              <a:t>बहुअपाङ्गता</a:t>
            </a:r>
          </a:p>
        </p:txBody>
      </p:sp>
    </p:spTree>
    <p:extLst>
      <p:ext uri="{BB962C8B-B14F-4D97-AF65-F5344CB8AC3E}">
        <p14:creationId xmlns:p14="http://schemas.microsoft.com/office/powerpoint/2010/main" val="2211319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136339"/>
            <a:ext cx="12166600"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११.१ देखि ११.१५ सम्म अध्ययन गर्नुहोस् ।</a:t>
            </a:r>
          </a:p>
        </p:txBody>
      </p:sp>
      <p:sp>
        <p:nvSpPr>
          <p:cNvPr id="5" name="TextBox 4"/>
          <p:cNvSpPr txBox="1"/>
          <p:nvPr/>
        </p:nvSpPr>
        <p:spPr>
          <a:xfrm>
            <a:off x="4412686" y="3111687"/>
            <a:ext cx="3366627" cy="1446550"/>
          </a:xfrm>
          <a:prstGeom prst="rect">
            <a:avLst/>
          </a:prstGeom>
          <a:noFill/>
        </p:spPr>
        <p:txBody>
          <a:bodyPr wrap="none" rtlCol="0">
            <a:spAutoFit/>
          </a:bodyPr>
          <a:lstStyle/>
          <a:p>
            <a:pPr algn="ctr"/>
            <a:r>
              <a:rPr lang="ne-NP" sz="8800" b="1">
                <a:solidFill>
                  <a:srgbClr val="142DAC"/>
                </a:solidFill>
                <a:latin typeface="Kokila" panose="020B0604020202020204" pitchFamily="34" charset="0"/>
                <a:cs typeface="Kokila" panose="020B0604020202020204" pitchFamily="34" charset="0"/>
              </a:rPr>
              <a:t>धन्यवाद </a:t>
            </a:r>
            <a:r>
              <a:rPr lang="en-US" sz="8800" b="1">
                <a:solidFill>
                  <a:srgbClr val="142DAC"/>
                </a:solidFill>
                <a:latin typeface="Kokila" panose="020B0604020202020204" pitchFamily="34" charset="0"/>
                <a:cs typeface="Kokila" panose="020B0604020202020204" pitchFamily="34" charset="0"/>
              </a:rPr>
              <a:t>!</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6">
            <a:extLst>
              <a:ext uri="{FF2B5EF4-FFF2-40B4-BE49-F238E27FC236}">
                <a16:creationId xmlns:a16="http://schemas.microsoft.com/office/drawing/2014/main" id="{C151801E-9D9A-4002-AB10-2795594A95E9}"/>
              </a:ext>
            </a:extLst>
          </p:cNvPr>
          <p:cNvSpPr txBox="1">
            <a:spLocks/>
          </p:cNvSpPr>
          <p:nvPr/>
        </p:nvSpPr>
        <p:spPr>
          <a:xfrm>
            <a:off x="11704320" y="6451600"/>
            <a:ext cx="462280" cy="38163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33</a:t>
            </a:fld>
            <a:endParaRPr lang="en-US" dirty="0">
              <a:latin typeface="Fontasy Himali" panose="04020500000000000000" pitchFamily="82" charset="0"/>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3204</TotalTime>
  <Words>2042</Words>
  <Application>Microsoft Office PowerPoint</Application>
  <PresentationFormat>Widescreen</PresentationFormat>
  <Paragraphs>252</Paragraphs>
  <Slides>33</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361</cp:revision>
  <dcterms:created xsi:type="dcterms:W3CDTF">2020-10-11T07:30:23Z</dcterms:created>
  <dcterms:modified xsi:type="dcterms:W3CDTF">2021-04-11T01:02:18Z</dcterms:modified>
</cp:coreProperties>
</file>