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79" r:id="rId2"/>
    <p:sldId id="257" r:id="rId3"/>
    <p:sldId id="363" r:id="rId4"/>
    <p:sldId id="319" r:id="rId5"/>
    <p:sldId id="469" r:id="rId6"/>
    <p:sldId id="275" r:id="rId7"/>
    <p:sldId id="306" r:id="rId8"/>
    <p:sldId id="439" r:id="rId9"/>
    <p:sldId id="277" r:id="rId10"/>
    <p:sldId id="441" r:id="rId11"/>
    <p:sldId id="434" r:id="rId12"/>
    <p:sldId id="281" r:id="rId13"/>
    <p:sldId id="433" r:id="rId14"/>
    <p:sldId id="307" r:id="rId15"/>
    <p:sldId id="282" r:id="rId16"/>
    <p:sldId id="305" r:id="rId17"/>
    <p:sldId id="284" r:id="rId18"/>
    <p:sldId id="285" r:id="rId19"/>
    <p:sldId id="442" r:id="rId20"/>
    <p:sldId id="308" r:id="rId21"/>
    <p:sldId id="432" r:id="rId22"/>
    <p:sldId id="431" r:id="rId23"/>
    <p:sldId id="309" r:id="rId24"/>
    <p:sldId id="310" r:id="rId25"/>
    <p:sldId id="470" r:id="rId26"/>
    <p:sldId id="498" r:id="rId27"/>
    <p:sldId id="314" r:id="rId28"/>
    <p:sldId id="499" r:id="rId29"/>
    <p:sldId id="289" r:id="rId30"/>
    <p:sldId id="500" r:id="rId31"/>
    <p:sldId id="323" r:id="rId32"/>
    <p:sldId id="322" r:id="rId33"/>
    <p:sldId id="291" r:id="rId34"/>
    <p:sldId id="501" r:id="rId35"/>
    <p:sldId id="293" r:id="rId36"/>
    <p:sldId id="326" r:id="rId37"/>
    <p:sldId id="497" r:id="rId38"/>
    <p:sldId id="328" r:id="rId39"/>
    <p:sldId id="325" r:id="rId40"/>
    <p:sldId id="315" r:id="rId41"/>
    <p:sldId id="321" r:id="rId42"/>
    <p:sldId id="324" r:id="rId43"/>
    <p:sldId id="27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2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9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46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1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98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0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1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6165" y="6492875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600" kern="1200" smtClean="0">
                <a:solidFill>
                  <a:schemeClr val="tx1"/>
                </a:solidFill>
                <a:latin typeface="Fontasy Himali" panose="04020500000000000000" pitchFamily="82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0269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580914" y="6481297"/>
            <a:ext cx="1611086" cy="376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</a:t>
            </a:r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१ देखि ११ सम्म) 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endParaRPr lang="ne-NP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979863"/>
            <a:ext cx="12192000" cy="196368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१९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64" y="1052941"/>
            <a:ext cx="8358062" cy="511560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3" name="Straight Connector 2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2" y="3362339"/>
            <a:ext cx="2798990" cy="20992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93289" y="2851919"/>
            <a:ext cx="7441605" cy="105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57200">
              <a:lnSpc>
                <a:spcPts val="3889"/>
              </a:lnSpc>
              <a:buFont typeface="Wingdings" pitchFamily="2" charset="2"/>
              <a:buChar char="Ø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cs typeface="Kalimati" pitchFamily="2"/>
              </a:rPr>
              <a:t>मुख्य प्रश्नावलीः व्यक्तिगत खण्ड (प्रश्न १ देखि ११)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  <a:p>
            <a:pPr marL="285750" indent="1588">
              <a:lnSpc>
                <a:spcPts val="3889"/>
              </a:lnSpc>
              <a:buFont typeface="Wingdings" pitchFamily="2" charset="2"/>
              <a:buChar char="Ø"/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cs typeface="Kalimati" pitchFamily="2"/>
            </a:endParaRP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4893" y="2052091"/>
            <a:ext cx="3427316" cy="1679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प्रस्तुतिका </a:t>
            </a:r>
          </a:p>
          <a:p>
            <a:pPr marL="0" indent="0" algn="ctr">
              <a:buNone/>
            </a:pPr>
            <a:r>
              <a:rPr lang="ne-NP" sz="4400" b="1" dirty="0">
                <a:solidFill>
                  <a:schemeClr val="tx1"/>
                </a:solidFill>
                <a:latin typeface="Ganesh" pitchFamily="2" charset="0"/>
                <a:cs typeface="Kalimati" panose="00000400000000000000" pitchFamily="2"/>
              </a:rPr>
              <a:t>विषय</a:t>
            </a:r>
          </a:p>
        </p:txBody>
      </p:sp>
      <p:sp>
        <p:nvSpPr>
          <p:cNvPr id="9" name="Slide Number Placeholder 19"/>
          <p:cNvSpPr txBox="1">
            <a:spLocks/>
          </p:cNvSpPr>
          <p:nvPr/>
        </p:nvSpPr>
        <p:spPr>
          <a:xfrm>
            <a:off x="11534894" y="6393863"/>
            <a:ext cx="657106" cy="44070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510360" y="1450379"/>
            <a:ext cx="113839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गणना पुस्तिकाको अनुच्छेद ७.१ देखि ७.२८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D93CAC-6FD3-48F2-BF8F-468AC2EEE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874861" y="3125535"/>
            <a:ext cx="2680441" cy="34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2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93BF8A-EFCB-4EE4-9D01-A74F5324A256}"/>
              </a:ext>
            </a:extLst>
          </p:cNvPr>
          <p:cNvGrpSpPr/>
          <p:nvPr/>
        </p:nvGrpSpPr>
        <p:grpSpPr>
          <a:xfrm>
            <a:off x="3245559" y="4349104"/>
            <a:ext cx="5083835" cy="2401677"/>
            <a:chOff x="363261" y="4599586"/>
            <a:chExt cx="5002623" cy="23813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1673885" y="3288962"/>
              <a:ext cx="2381376" cy="500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72916" y="5212550"/>
              <a:ext cx="4183312" cy="1145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10"/>
                </a:lnSpc>
              </a:pPr>
              <a:r>
                <a:rPr lang="ne-NP" sz="3200" dirty="0">
                  <a:solidFill>
                    <a:srgbClr val="0020A9"/>
                  </a:solidFill>
                  <a:cs typeface="Kalimati" pitchFamily="2"/>
                </a:rPr>
                <a:t>व्यक्तिगत </a:t>
              </a: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 खण्ड</a:t>
              </a:r>
            </a:p>
            <a:p>
              <a:pPr algn="ctr">
                <a:lnSpc>
                  <a:spcPts val="4610"/>
                </a:lnSpc>
              </a:pPr>
              <a:r>
                <a:rPr lang="ne-NP" sz="3200" b="1" spc="-42" dirty="0">
                  <a:solidFill>
                    <a:srgbClr val="0020A9"/>
                  </a:solidFill>
                  <a:cs typeface="Kalimati" pitchFamily="2"/>
                </a:rPr>
                <a:t>प्रश्न १ देखि प्रश्न १1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12" y="951402"/>
            <a:ext cx="11855679" cy="3322859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BC5BC905-4086-403B-B105-C4BD072B10EC}"/>
              </a:ext>
            </a:extLst>
          </p:cNvPr>
          <p:cNvSpPr txBox="1">
            <a:spLocks/>
          </p:cNvSpPr>
          <p:nvPr/>
        </p:nvSpPr>
        <p:spPr>
          <a:xfrm>
            <a:off x="11621386" y="6419273"/>
            <a:ext cx="570614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2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747628" y="970657"/>
            <a:ext cx="6696744" cy="57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क्रमसंख्या (क्र.सं.)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8787" y="2267900"/>
            <a:ext cx="2016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खण्डमा जम्मा ३७ वटा महल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छन् भने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एक पानामा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 व्यक्तिको नाम अट्ने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तेर्सो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लाइन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(</a:t>
            </a:r>
            <a:r>
              <a:rPr lang="en-US" sz="2400" dirty="0">
                <a:ea typeface="Calibri"/>
                <a:cs typeface="Kalimati" pitchFamily="2"/>
              </a:rPr>
              <a:t>ROW</a:t>
            </a:r>
            <a:r>
              <a:rPr lang="ne-NP" sz="2400" dirty="0">
                <a:ea typeface="Calibri"/>
                <a:cs typeface="Kalimati" pitchFamily="2"/>
              </a:rPr>
              <a:t>)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छन् 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65282" y="2183296"/>
            <a:ext cx="27111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latin typeface="Preeti"/>
                <a:ea typeface="Calibri"/>
                <a:cs typeface="Kalimati" pitchFamily="2"/>
              </a:rPr>
              <a:t>कुनै परिवारमा गणना गर्नुपर्ने जम्मा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सदस्य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८ जना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भन्दा बढी भएमा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 खण्डको अर्को पाना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मा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व्यक्तिगत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 विवरण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मात्र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भर्नु 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पर्दछ  ।</a:t>
            </a:r>
          </a:p>
        </p:txBody>
      </p:sp>
      <p:sp>
        <p:nvSpPr>
          <p:cNvPr id="10" name="Round Diagonal Corner Rectangle 9"/>
          <p:cNvSpPr/>
          <p:nvPr/>
        </p:nvSpPr>
        <p:spPr>
          <a:xfrm>
            <a:off x="209165" y="1963627"/>
            <a:ext cx="2509989" cy="3720593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8750596" y="1972243"/>
            <a:ext cx="3125856" cy="3711977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C4318-5DA2-44C9-A582-6EBA5781AAB8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11B89ADD-7D3E-4D5F-959D-C1B8DB119006}"/>
              </a:ext>
            </a:extLst>
          </p:cNvPr>
          <p:cNvSpPr txBox="1">
            <a:spLocks/>
          </p:cNvSpPr>
          <p:nvPr/>
        </p:nvSpPr>
        <p:spPr>
          <a:xfrm>
            <a:off x="11713580" y="6419273"/>
            <a:ext cx="478420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B28AE1-4AB7-412D-AA69-FEF188FF98B0}"/>
              </a:ext>
            </a:extLst>
          </p:cNvPr>
          <p:cNvSpPr txBox="1"/>
          <p:nvPr/>
        </p:nvSpPr>
        <p:spPr>
          <a:xfrm>
            <a:off x="4093021" y="1972243"/>
            <a:ext cx="3601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एक परिवारमा ८ जनासम्म सदस्य भए एउटा पेजले पुग्छ, तर परिवारमा ८ जनाभन्दा बढी  सदस्यहरू भए दोस्रो पाना प्रयोग गर्नुपर्दछ र लेखिएको क्रमसंख्या १, २, ३, .... लाई सच्याई क्रमशः  ९, १०, ११ ...... गरी लेख्नुपर्छ </a:t>
            </a:r>
            <a:r>
              <a:rPr lang="ne-NP" dirty="0">
                <a:cs typeface="Kalimati" pitchFamily="2"/>
              </a:rPr>
              <a:t>। </a:t>
            </a:r>
          </a:p>
        </p:txBody>
      </p:sp>
      <p:sp>
        <p:nvSpPr>
          <p:cNvPr id="16" name="Round Diagonal Corner Rectangle 7">
            <a:extLst>
              <a:ext uri="{FF2B5EF4-FFF2-40B4-BE49-F238E27FC236}">
                <a16:creationId xmlns:a16="http://schemas.microsoft.com/office/drawing/2014/main" id="{0DA0FCA7-5336-43F4-8BAA-E5D8205942FB}"/>
              </a:ext>
            </a:extLst>
          </p:cNvPr>
          <p:cNvSpPr/>
          <p:nvPr/>
        </p:nvSpPr>
        <p:spPr>
          <a:xfrm>
            <a:off x="3934047" y="1898887"/>
            <a:ext cx="3601657" cy="3859008"/>
          </a:xfrm>
          <a:prstGeom prst="round2Diag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08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914400" y="922560"/>
            <a:ext cx="10599410" cy="5051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en-US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र </a:t>
            </a:r>
            <a:r>
              <a:rPr lang="hi-IN" sz="2800" b="1" dirty="0">
                <a:solidFill>
                  <a:srgbClr val="0020A9"/>
                </a:solidFill>
                <a:latin typeface="Preeti"/>
                <a:cs typeface="Kalimati" pitchFamily="2"/>
              </a:rPr>
              <a:t>थर</a:t>
            </a:r>
            <a:endParaRPr lang="ko-KR" altLang="en-US" sz="2800" b="1" dirty="0">
              <a:solidFill>
                <a:srgbClr val="0020A9"/>
              </a:solidFill>
              <a:latin typeface="Preet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8117" y="2728832"/>
            <a:ext cx="594539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बसोबास गर्ने व्यक्तिको नाम थर लेख्दा सबै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भन्दा पहिला परिवारमूलीको लेखी बाँकी सदस्यहरूको क्रमैसँग पारिवारिक हाँगा अनुसार लेख्नुपर्दछ।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परिवारमूलीको नाम थर परिचयात्मक खण्डमा लेखिएको नामसँग मिल्नु पर्दछ।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"/>
          <a:stretch/>
        </p:blipFill>
        <p:spPr bwMode="auto">
          <a:xfrm>
            <a:off x="8693833" y="1673187"/>
            <a:ext cx="3390915" cy="4710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:\CBS_Tutorial\PPT Templates\956d1363ad0f8b4c6422ca0d68fcd0ce-family-with-two-children-icon-by-vexel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5" y="2728832"/>
            <a:ext cx="1905000" cy="19050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3811" y="6475228"/>
            <a:ext cx="570938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DA4818-CEBE-4734-9A9F-4B47A73566C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95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9635" y="698022"/>
            <a:ext cx="9424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</a:t>
            </a:r>
            <a:r>
              <a:rPr lang="ne-NP" sz="24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क्रम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" y="1829108"/>
            <a:ext cx="12028525" cy="5215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5C9A45-C4EE-4D8B-93E0-9081F3746537}"/>
              </a:ext>
            </a:extLst>
          </p:cNvPr>
          <p:cNvSpPr txBox="1"/>
          <p:nvPr/>
        </p:nvSpPr>
        <p:spPr>
          <a:xfrm>
            <a:off x="11665974" y="6372546"/>
            <a:ext cx="510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A6CE2D-8E9F-444B-9E74-7346C5D8B6DC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69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12875" y="1031836"/>
            <a:ext cx="10720090" cy="5887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72530" y="6475228"/>
            <a:ext cx="538471" cy="38277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1CC98-CE14-4D4D-B966-0CC152582876}"/>
              </a:ext>
            </a:extLst>
          </p:cNvPr>
          <p:cNvSpPr txBox="1"/>
          <p:nvPr/>
        </p:nvSpPr>
        <p:spPr>
          <a:xfrm>
            <a:off x="1944951" y="1547494"/>
            <a:ext cx="9788014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संख्या पारिवारिक विवरणमा भन्दा व्यक्तिगत विवरणमा फरक पर्न आएमा यकिन गरी पारिवारिक विवरणको संख्या व्यक्तिगत विवरणको आधारमा सच्याउनु पर्दछ व्यक्तिगत विवरणको 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नै अन्तिम मान्नुपर्दछ।यो संख्या उतार फारामसँग समेत भिडाई यकिन गरी अद्यावधिक गर्नुपर्दछ 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परिवारका प्रत्येक सदस्यको थर सोधी व्यक्तिको नाम लेखिसकेपछि व्यक्तिको थर समेत स्पष्ट हुने गरी लेख्नुपर्दछ ।</a:t>
            </a: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अक्सर बसोबास गर्ने व्यक्तिको दुई थर भएमा दुवै लेख्नुपर्दछ ।जस्तैः सरिता राई (पौडेल)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06483-DB74-440A-B19D-9DF7115F8B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7636" y="1997955"/>
            <a:ext cx="1933574" cy="2043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9362FE-5391-42BF-8984-3FC96A0093A8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9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11005" y="901446"/>
            <a:ext cx="10355131" cy="6174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२</a:t>
            </a:r>
            <a:r>
              <a:rPr lang="en-US" sz="2800" b="1" dirty="0">
                <a:solidFill>
                  <a:srgbClr val="0020A9"/>
                </a:solidFill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परिवारमा अक्सर बसोबास गर्ने व्यक्तिको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थर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7836" y="1639607"/>
            <a:ext cx="7083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b="1" dirty="0">
                <a:cs typeface="Kalimati" pitchFamily="2"/>
              </a:rPr>
              <a:t>व्यक्तिको नाम थर लेख्दा निम्न कुरामा ध्यान दिनु पर्दछ</a:t>
            </a:r>
            <a:r>
              <a:rPr lang="en-US" sz="2400" b="1" dirty="0">
                <a:cs typeface="Kalimati" pitchFamily="2"/>
              </a:rPr>
              <a:t> :</a:t>
            </a:r>
            <a:endParaRPr lang="ne-NP" sz="2400" b="1" dirty="0">
              <a:cs typeface="Kalimati" pitchFamily="2"/>
            </a:endParaRPr>
          </a:p>
        </p:txBody>
      </p:sp>
      <p:pic>
        <p:nvPicPr>
          <p:cNvPr id="5" name="Picture 3" descr="H:\CBS_Tutorial\PPT Templates\5f86cef7bc609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769" y="1537841"/>
            <a:ext cx="1929438" cy="192943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7684" y="2567440"/>
            <a:ext cx="1089837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नाम लेख्दा जेठो, साहिँली, कान्छा, ठूले, पप्पु, लड्की, करिया जस्ता बोलाउने छोटकरी नाम नलेखी वास्तविक नाम लेख्नुपर्दछ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भरखर जन्मेको नामाकरण नभएको बच्चाको नाम लेख्दा नवजात शिशु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 ।</a:t>
            </a:r>
            <a:endParaRPr lang="en-US" sz="2400" dirty="0">
              <a:cs typeface="Kalimati" pitchFamily="2"/>
            </a:endParaRPr>
          </a:p>
          <a:p>
            <a:pPr marL="62865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 गर्दा अक्सर बसोबास गर्ने कुनै पनि व्यक्ति  छुटाउनु हुँदैन र कसैको पनि दोहोरो लेख्नु हुँदैन।परिवारमा नाता पर्ने र नपर्ने को को सदस्य छन्, सोधी बुझी सबैको गणना गर्नुपर्छ । नाम लेख्दा पुरा नाम लेख्नुपर्दछ । सकेसम्म </a:t>
            </a:r>
            <a:r>
              <a:rPr lang="en-US" sz="2400" dirty="0">
                <a:cs typeface="Kalimati" pitchFamily="2"/>
              </a:rPr>
              <a:t>a</a:t>
            </a:r>
            <a:r>
              <a:rPr lang="ne-NP" sz="2400" dirty="0">
                <a:cs typeface="Kalimati" pitchFamily="2"/>
              </a:rPr>
              <a:t>b</a:t>
            </a:r>
            <a:r>
              <a:rPr lang="en-US" sz="2400" dirty="0" err="1">
                <a:cs typeface="Kalimati" pitchFamily="2"/>
              </a:rPr>
              <a:t>breviat</a:t>
            </a:r>
            <a:r>
              <a:rPr lang="ne-NP" sz="2400" dirty="0">
                <a:cs typeface="Kalimati" pitchFamily="2"/>
              </a:rPr>
              <a:t>i</a:t>
            </a:r>
            <a:r>
              <a:rPr lang="en-US" sz="2400" dirty="0">
                <a:cs typeface="Kalimati" pitchFamily="2"/>
              </a:rPr>
              <a:t>on </a:t>
            </a:r>
            <a:r>
              <a:rPr lang="ne-NP" sz="2400" dirty="0">
                <a:cs typeface="Kalimati" pitchFamily="2"/>
              </a:rPr>
              <a:t>लेख्नु हुदैन।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6136" y="6432959"/>
            <a:ext cx="525863" cy="425041"/>
          </a:xfrm>
        </p:spPr>
        <p:txBody>
          <a:bodyPr/>
          <a:lstStyle/>
          <a:p>
            <a:pPr algn="r"/>
            <a:r>
              <a:rPr lang="en-US" dirty="0">
                <a:latin typeface="Fontasy Himali" panose="04020500000000000000" pitchFamily="82" charset="0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C4C71-549E-437F-BAEC-891B2CDB51F5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5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178981" y="712478"/>
            <a:ext cx="10619729" cy="4582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परिवारका सदस्यहरूको गणना गर्दा 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र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थर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15" y="1271856"/>
            <a:ext cx="875687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cs typeface="Kalimati" pitchFamily="2"/>
              </a:rPr>
              <a:t>डोल्मा शेर्पाको परिवारमा – डोल्मा (साहिँली), उनका ससुरा दिल बहादुर शेर्पा, नन्द छिरिंग लामा (विवाहित तर डोल्माकै परिवारमा अक्सर बस्ने), एक छोरा दावा,  छेतन र कन्चन दुई छोरी रहेछन् । उनका श्रीमान् पेम्बा ९ वर्षदेखि भारतीय सेनामा छन्।ससुराको उमेर ६७ वर्ष भयो र खास कामकाज गर्न पनि सक्तैनन्।घर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व्यवहार र आम्दानी खर्चको ब्यवस्थापन डोल्मानै गर्छिन्। नन्द खेतीपाती र घरधन्दाको काममा सघाउँछिन् । घरव्यवहार चलाउने र जिम्मेवारीको अवस्थाले यो परिवारको मूली डोल्मा (साहिँली) नै हुन्छिन् । यहाँ डोल्मा परिवारमूली भइन् र उनको परिवारमा अक्सर बसोबास गर्ने परिवार संख्या ६ जना र पेम्बाको स्थिति अनुपस्थित विदेश हुन्छ 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9914" y="6515734"/>
            <a:ext cx="572086" cy="36932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09361F-4EE9-43FE-ACA2-F2CFE72A3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987" y="1404134"/>
            <a:ext cx="3276897" cy="4799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8EF195-DA24-46F0-8245-9203AE73EC5F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50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187335" y="682594"/>
            <a:ext cx="8912815" cy="692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३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परिवारमूलीको के नाता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पर्नुहुन्छ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472" y="6357067"/>
            <a:ext cx="581527" cy="36819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4766C-F881-44A2-BD52-6F057636DBD0}"/>
              </a:ext>
            </a:extLst>
          </p:cNvPr>
          <p:cNvSpPr txBox="1"/>
          <p:nvPr/>
        </p:nvSpPr>
        <p:spPr>
          <a:xfrm>
            <a:off x="206478" y="1029062"/>
            <a:ext cx="844355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ne-NP" sz="24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</a:t>
            </a:r>
            <a:r>
              <a:rPr lang="ne-NP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सम्बन्धी प्रश्न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नेपाली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समाजमा पारिवारिक संरचनासम्बन्धी अध्ययन गर्न 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परिवारमा कोही पनि नछुटुन् र कोही पनि नदोहोरिऊन् भन्ने सुनिश्चित गर्छ ।महिलाको प्रजनन् तथा अन्य विवरणहरूको सामन्जस्यता जाँच गर्न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सहज हुन्छ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0988" marR="0" indent="-280988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प्रश्नमा प्रत्येक व्यक्तिलाई तपाईं परिवारमूलीको को हुनुहुन्छ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 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परिवारमूलीको को</a:t>
            </a:r>
            <a:r>
              <a:rPr lang="ne-NP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पर्नुहुन्छ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?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भनी सोध्दा सहि जवाफ </a:t>
            </a:r>
            <a:r>
              <a:rPr lang="hi-IN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आउँछ ।</a:t>
            </a:r>
            <a:r>
              <a:rPr lang="ne-NP" sz="2400">
                <a:cs typeface="Kalimati" panose="00000400000000000000" pitchFamily="2"/>
              </a:rPr>
              <a:t> परिवारमूलीले उक्त व्यक्तिलाई बोलाउने नाता यहाँ लेख्न खोजिएको हो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20" y="3237741"/>
            <a:ext cx="2718952" cy="32123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8466C-A2DC-49DC-B668-4AC7B4DD76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33011" y="1732801"/>
            <a:ext cx="2235969" cy="15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2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8393" y="1063897"/>
            <a:ext cx="7968647" cy="6226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393" y="1772995"/>
            <a:ext cx="6743825" cy="225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प्रत्येक व्यक्तिको प्राकृतिक लिङ्ग </a:t>
            </a:r>
            <a:r>
              <a:rPr lang="en-US" sz="2400" dirty="0">
                <a:ea typeface="Calibri"/>
                <a:cs typeface="Times New Roman"/>
              </a:rPr>
              <a:t>(Biological Sex)</a:t>
            </a:r>
            <a:r>
              <a:rPr lang="en-US" sz="2400" dirty="0">
                <a:latin typeface="Preeti"/>
                <a:ea typeface="Calibri"/>
                <a:cs typeface="Times New Roman"/>
              </a:rPr>
              <a:t> </a:t>
            </a:r>
            <a:r>
              <a:rPr lang="ne-NP" sz="2400" dirty="0">
                <a:cs typeface="Kalimati" pitchFamily="2"/>
              </a:rPr>
              <a:t> के हो सोधी पुरूष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महिला भए कोड</a:t>
            </a:r>
            <a:r>
              <a:rPr lang="en-US" sz="2400" dirty="0">
                <a:cs typeface="Kalimati" pitchFamily="2"/>
              </a:rPr>
              <a:t>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यस महलको सम्बन्धित लहरमा लेख्नुपर्छ ।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01548" y="4032780"/>
            <a:ext cx="8073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सुपरिवेक्षकले घरपरिवार सूचीकरण गर्दा कुनै परिवारमा अन्य लिङ्गी व्यक्ति पनि सूचिकृत भएका रहेछन् भने गणकले मूख्य प्रश्नावली भर्दा त्यस्ता व्यक्तिको लागि निजको जन्म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हुंदाको लिङ्ग सोधि महिला वा पुरुष के हो वा नछुट्टिनेको हकमा के भन्न रुचाउँछन् सोहि अनुसार लेख्नुपर्दछ ।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40468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F0E6F-B73A-4EDE-B518-F791FFB67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8" y="815445"/>
            <a:ext cx="2464796" cy="2512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F82CF-2665-47A0-9850-72197A3EAB62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4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66529" y="752494"/>
            <a:ext cx="7279330" cy="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४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.को लिङ्ग कुन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5395" y="2584999"/>
            <a:ext cx="764354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उत्तरदातालाई नसोधी नामको आधारमा मात्र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व्यक्तिको लिङ्ग लेख्नुहुँदैन।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केही नामहरू जस्तै अम्बिका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तुलसी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तारा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लक्ष्मी आदि महिला पुरूष दुवै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हुनसक्छ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। उत्तरदाताले पुरूष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महिला मध्ये कुन लिङ्ग लेख्न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भन्दछन् सोही लिङ्ग लेख्नुपर्दछ । </a:t>
            </a:r>
          </a:p>
        </p:txBody>
      </p:sp>
      <p:pic>
        <p:nvPicPr>
          <p:cNvPr id="6" name="Picture 2" descr="H:\CBS_Tutorial\PPT Templates\kindpng_240348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7"/>
          <a:stretch/>
        </p:blipFill>
        <p:spPr bwMode="auto">
          <a:xfrm>
            <a:off x="521369" y="1738536"/>
            <a:ext cx="1573550" cy="223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3A054-5C74-4973-968D-11B558EDACB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025" y="2002390"/>
            <a:ext cx="1795291" cy="406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533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0" y="1026328"/>
            <a:ext cx="12192000" cy="9377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en-US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6209" y="2046344"/>
            <a:ext cx="94027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उमेर एक महत्वपूर्ण जनसांख्यिक तथ्याङ्क भएकोले गलत उमेर प्राप्त भएमा जनसंख्या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सम्बन्धी विश्लेषण तथा प्रक्षेपणहरु सहि हुदैन ।यसमा गणकले विशेष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ध्यान पुर्याउनु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पर्दछ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उमेर लेख्दा व्यक्तिले पूरा गरेको वर्ष मात्र लेख्नुपर्दछ ।एक वर्ष नपुगेको बालबालिका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वा भर्खर जन्मेको शिशु भए “</a:t>
            </a:r>
            <a:r>
              <a:rPr lang="ne-NP" sz="2400" dirty="0">
                <a:solidFill>
                  <a:srgbClr val="0020A9"/>
                </a:solidFill>
                <a:cs typeface="Kalimati" pitchFamily="2"/>
              </a:rPr>
              <a:t>००</a:t>
            </a:r>
            <a:r>
              <a:rPr lang="ne-NP" sz="2400" dirty="0">
                <a:cs typeface="Kalimati" pitchFamily="2"/>
              </a:rPr>
              <a:t>” लेख्नुपर्छ 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निज व्यक्ति कुन सालमा जन्मेको हो उक्त साल विक्रम सम्वतमा चार अंकमा उल्लेख गर्नुपर्दछ र जन्म भएको महिना दुई अंकमा लेख्नुपर्दछ 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  <p:pic>
        <p:nvPicPr>
          <p:cNvPr id="8" name="Picture 3" descr="H:\CBS_Tutorial\PPT Templates\kisspng-infant-crawling-child-computer-icons-baby-vector-5acaeee7351017.490592871523248871217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2" y="2979173"/>
            <a:ext cx="2020528" cy="20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4715C8-6786-4FE8-B825-517AE36B12DD}"/>
              </a:ext>
            </a:extLst>
          </p:cNvPr>
          <p:cNvSpPr txBox="1"/>
          <p:nvPr/>
        </p:nvSpPr>
        <p:spPr>
          <a:xfrm>
            <a:off x="56458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DE95F36-F998-4F06-A218-EF45D859C2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1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170" y="1075154"/>
            <a:ext cx="12041830" cy="8491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97" y="1736052"/>
            <a:ext cx="11897033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मिति भन्न नसकेमा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विगतका कुनै मुख्य घटनाको हाराहारीमा जन्म भएको भए ती घटना कति सालका हुन्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घटना उमेर निश्चित गर्ने आधार हुन सक्दछन्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जस्तैः १९९०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२००७ सालको 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२०१५ सालको आमचुनाव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२०३६ सालको जनमत संग्रह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२०४५ सालको भूकम्प जाँदा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२०४६ सालको जनआन्दोलन हुँदा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२०७२ सालको भूकम्प जाँदा आदि मा व्यक्ति कति वर्षको भएको थियो भनी सोधेमा उमेर थाहा पाउन सकिन्छ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कुनै व्यक्तिले जन्म महिना भन्न नसकेमा कम्तीमा जन्मेको साल मात्र भए पनि लेख्नुपर्दछ 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यदि कुनै व्यक्तिको जन्म मिति थाहै भएन साल लेख्ने स्थानमा कोड </a:t>
            </a:r>
            <a:r>
              <a:rPr lang="en-US" sz="2400">
                <a:latin typeface="Calibri" panose="020F0502020204030204" pitchFamily="34" charset="0"/>
                <a:cs typeface="Kalimati" panose="00000400000000000000" pitchFamily="2"/>
              </a:rPr>
              <a:t>9998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र महिना लेख्ने स्थानमा कोड </a:t>
            </a:r>
            <a:r>
              <a:rPr lang="en-US" sz="2400" dirty="0">
                <a:latin typeface="Calibri" panose="020F0502020204030204" pitchFamily="34" charset="0"/>
                <a:cs typeface="Kalimati" panose="00000400000000000000" pitchFamily="2"/>
              </a:rPr>
              <a:t>98</a:t>
            </a:r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B3C17-6E57-4482-8870-42B2D1FDA705}"/>
              </a:ext>
            </a:extLst>
          </p:cNvPr>
          <p:cNvSpPr txBox="1"/>
          <p:nvPr/>
        </p:nvSpPr>
        <p:spPr>
          <a:xfrm>
            <a:off x="10576874" y="6450061"/>
            <a:ext cx="117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FA1285-B2F8-4FAF-A0FB-8701B4B0E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58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80753" y="928898"/>
            <a:ext cx="11893751" cy="6872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५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जन्म कहिले भएको हो र पूरा भएको उमेर कति हो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98" y="2065102"/>
            <a:ext cx="10437433" cy="3924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कुनै व्यक्तिको नागरिकताको जन्म मिति र वास्तविक जन्म मिति फरक हुन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सक्दछ ।यस्तो अवस्थामा वास्तविक जन्म मिति सोधी लेख्नु पर्दछ । </a:t>
            </a:r>
            <a:endParaRPr lang="ne-NP" sz="2400" b="1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व्यक्तिको जन्म मिति लेखिसकेपछि पूरा भएको उमेर पनि 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जन्म मिति स्पष्ट रुपमा भन्न नसकेको अवस्थामा पूरा गरेको उमेर अनिवार्य लेख्नु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यदि जन्म मिति इस्वि सम्वतमा वताएमा ५६ वर्ष ८ महिना जोडेर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विक्रम सम्वत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परिवर्तन गरी लेख्नुपर्दछ </a:t>
            </a:r>
            <a:r>
              <a:rPr lang="ne-NP" sz="2000" dirty="0">
                <a:cs typeface="Kalimati" pitchFamily="2"/>
              </a:rPr>
              <a:t>।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201CD2-FA97-41BF-9C0C-8B705BEE2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70632" y="6453320"/>
            <a:ext cx="521368" cy="19820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44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109020" y="654515"/>
            <a:ext cx="8819536" cy="923553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६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 को जन्म दर्ता गर्नुभएको छ ?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(५ वर्ष वा सोभन्दाकम उमेरकालाई मात्र)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339" y="1613442"/>
            <a:ext cx="80235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जन्मदर्ता भन्नाले कुनै पनि बच्चा जन्मेपछि</a:t>
            </a:r>
            <a:r>
              <a:rPr lang="en-US" sz="2400" dirty="0"/>
              <a:t> </a:t>
            </a:r>
            <a:r>
              <a:rPr lang="ne-NP" sz="2400" dirty="0">
                <a:cs typeface="Kalimati" pitchFamily="2"/>
              </a:rPr>
              <a:t>वडा कार्यालय, गाउँपालिका तथा नगरपालिका जस्ता आधिकारिक ठाउँ वा निकायमा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दर्ता गरी प्रमाणपत्र प्राप्त  गर्ने बुझिन्छ 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यो प्रश्न ५ बर्ष वा सोभन्दा कम उमेरका बालबालिकाको विवरण लिंदा  सोध्नुपर्दछ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 महलमा जन्म दर्ता गरेको छ भने कोड </a:t>
            </a:r>
            <a:r>
              <a:rPr lang="en-US" sz="28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itchFamily="2"/>
              </a:rPr>
              <a:t> र छैन भने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itchFamily="2"/>
              </a:rPr>
              <a:t> लेख्नुपर्छ 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अस्पताल वा अन्य स्वास्थ्य संस्थामा मात्र दर्ता भएकोलाई जन्म दर्ता मानिंदैन ।</a:t>
            </a:r>
          </a:p>
        </p:txBody>
      </p:sp>
      <p:pic>
        <p:nvPicPr>
          <p:cNvPr id="5" name="Picture 2" descr="H:\CBS_Tutorial\PPT Templates\birth-certificate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9" y="1903208"/>
            <a:ext cx="1740090" cy="168680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07144" y="6525510"/>
            <a:ext cx="484856" cy="33249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344" y="2109394"/>
            <a:ext cx="1912573" cy="40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98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15747" y="1304201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917" y="2641375"/>
            <a:ext cx="8804787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 भन्नाले हिन्दू वर्णाश्रम चार जात अन्तर्गतका विभिन्न वर्गका समुदायलाई जनाउँछ ।थरको आधारमा जात जाति  लेख्न हुदैंन।  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जाति भन्नाले आफ्नो छुट्टै मातृभाषा र संस्कार भएका जनजातिलाई जनाउँछ । उदाहरणको लागि ब्राह्मण, क्षेत्री, कामी, राजपूत, कायस्थ, मारवाडी जात हुन्  र लिम्बु, तामाङ, थामी आदि जाति हुन् ।</a:t>
            </a: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971393" y="1592233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6" y="6464595"/>
            <a:ext cx="742220" cy="36390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E04AA-23F2-4160-B4F4-723A7C580672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5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630496" y="885128"/>
            <a:ext cx="7689774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181" y="1935779"/>
            <a:ext cx="8686089" cy="4435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जात/जातिसम्बन्धी विवरण एउटै परिवारका सदस्यहरूको समेत फरक फरक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हुनसक्दछ । त्यसैले परिवारका सदस्यको गणना गर्दा प्रत्येक महिला, पुरुष, बालक, बालिका, बृद्ध, बृद्धाको जात/जाति के हो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सोधी यकिन गरी लेख्नुपर्दछ।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कतिले आफ्नो जात वा जातिको सट्टा थर वा उपजाति जनाउने (लेखाउने) गर्दछन् । यस्तो जनाएमा सो थर वा उपजाति कुन जात वा जातिमा पर्दछ उक्त जात/जातिको नाम लेखी कोडबुक अनुसार सम्वन्धित जात/जातिको कोड समेत लेख्नुपर्दछ।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07688" y="2267867"/>
            <a:ext cx="2220607" cy="209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409" y="6405194"/>
            <a:ext cx="725886" cy="4528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B48DF-D9EF-4963-B367-52F2CEF6B7E7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97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058864" y="767763"/>
            <a:ext cx="9995216" cy="6343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/ 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b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</a:b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079" y="1988583"/>
            <a:ext cx="945234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अन्तरजातीय विवाह भएकोमा र अन्तरजातीय विवाहबाट जन्मेका छोरी वा छोराको जात/जाति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आमा वा बाबुको भन्दा फरक हुनसक्दछ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सदस्यको गणना गर्दा परिवारमूलीको जात/जातिनै अरू सदस्यको जात/जातिमा उतार्नु हुदैन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सदस्यहरुको जात/जाति लेख्दा उत्तरदाताले बताए बमोजिम नै लेख्नुपर्दछ ।</a:t>
            </a:r>
            <a:endParaRPr lang="en-US" sz="2400" dirty="0"/>
          </a:p>
        </p:txBody>
      </p:sp>
      <p:pic>
        <p:nvPicPr>
          <p:cNvPr id="5" name="Picture 2" descr="H:\CBS_Tutorial\PPT Templates\kisspng-world-population-clip-art-native-people-5b37ed85806ee1.31925554153039194152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42797" r="15060" b="7007"/>
          <a:stretch/>
        </p:blipFill>
        <p:spPr bwMode="auto">
          <a:xfrm>
            <a:off x="9855444" y="2572838"/>
            <a:ext cx="2318604" cy="21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10753" y="6430936"/>
            <a:ext cx="512499" cy="42706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8DB31-BBE1-4A20-87A6-6DF81A24D476}"/>
              </a:ext>
            </a:extLst>
          </p:cNvPr>
          <p:cNvSpPr txBox="1"/>
          <p:nvPr/>
        </p:nvSpPr>
        <p:spPr>
          <a:xfrm>
            <a:off x="558209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68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0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2055477"/>
            <a:ext cx="9484769" cy="362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b="1" dirty="0">
                <a:cs typeface="Kalimati" pitchFamily="2"/>
              </a:rPr>
              <a:t>जात/जाति</a:t>
            </a:r>
            <a:r>
              <a:rPr lang="hi-IN" sz="2400" b="1" dirty="0">
                <a:cs typeface="Kalimati" pitchFamily="2"/>
              </a:rPr>
              <a:t>को</a:t>
            </a:r>
            <a:r>
              <a:rPr lang="ne-NP" sz="2400" b="1" dirty="0">
                <a:cs typeface="Kalimati" pitchFamily="2"/>
              </a:rPr>
              <a:t>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गणकले मुख्य प्रश्नावली किताबमा दिइएको कोड हेरी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र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कोडको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विवरण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भर्नुपर्दछ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विवरण लेख्नको लागि महल ७ मा दुईवटा स्थान दिईएको छ । पहिलो खाली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(.......)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स्थानमा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नाम लेख्नुपर्दछ र दोस्रो स्थानमा प्रश्नावली किताबमा दिइएको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लेख्नुपर्दछ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66205" y="6337005"/>
            <a:ext cx="591594" cy="347070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49" y="2055477"/>
            <a:ext cx="2544671" cy="37301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14683-88F9-420A-8CCB-5997E88ECD74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8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81280" y="812352"/>
            <a:ext cx="12192000" cy="563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७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जात/जाति के हो 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8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80" y="1687241"/>
            <a:ext cx="9367520" cy="453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जात/जाति</a:t>
            </a:r>
            <a:r>
              <a:rPr lang="hi-IN" sz="2400" b="1" dirty="0">
                <a:cs typeface="Kalimati" pitchFamily="2"/>
              </a:rPr>
              <a:t>को</a:t>
            </a:r>
            <a:r>
              <a:rPr lang="ne-NP" sz="2400" b="1" dirty="0">
                <a:cs typeface="Kalimati" pitchFamily="2"/>
              </a:rPr>
              <a:t> नाम र कोड लेख्ने तरिका</a:t>
            </a:r>
            <a:endParaRPr lang="en-US" sz="2400" b="1" dirty="0"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sz="2200" b="1" dirty="0">
              <a:cs typeface="Kalimati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यदि प्रश्नावली किताबमा लेखिएको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भन्दा फरक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वा कोड उल्लेख नभएका अन्य जातजातिको नाम उत्तरदाताले बताएमा उक्त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नाम पुनः यकिन गरी लेख्नुपर्दछ र कोड लेख्ने स्थानमा खाली नै छोड्नुपर्दछ । विभागले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त्यस्ता अन्य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को कोड पछि राख्नेछ ।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विदेशी व्यक्तिको हकमा अन्य अन्तर्गत विदेशी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लेख्ने र कोडमा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995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लेख्नु पर्दछ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0503" y="6305668"/>
            <a:ext cx="557296" cy="41959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808" y="1851875"/>
            <a:ext cx="2365991" cy="38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5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964012"/>
            <a:ext cx="7713424" cy="709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6865" y="6357949"/>
            <a:ext cx="539069" cy="42503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7405" y="1912276"/>
            <a:ext cx="10584426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कुनै व्यक्तिको आफ्नो परिवार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समुदाय वा </a:t>
            </a:r>
            <a:r>
              <a:rPr lang="ne-NP" sz="2400" dirty="0">
                <a:cs typeface="Kalimati" panose="00000400000000000000" pitchFamily="2"/>
              </a:rPr>
              <a:t>जात/जाति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मा परम्परागत रूपमा बोलिने गरेको पहिचानको भाषालाई पुर्खाको भाषा वा पुख्र्यौली भाषा भन्ने गरिन्छ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यस्ता भाषालाई सम्बन्धित पृष्ठभूमिका व्यक्तिले वर्तमान अवस्थामा बोल्ने गरेको हुन पनि सक्दछ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नहुन पनि सक्दछ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सम्बन्धित व्यक्तिको पुर्खाहरूः जिजुबाजे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बाजे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बोजु वा हजुरबा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हजुरआमा कुन भाषा बोल्नुहुन्थ्यो सोही भाषा पुर्खाको भाषा हुनजान्छ ।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424BD-8419-4C13-B28D-96B57B8C9750}"/>
              </a:ext>
            </a:extLst>
          </p:cNvPr>
          <p:cNvSpPr txBox="1"/>
          <p:nvPr/>
        </p:nvSpPr>
        <p:spPr>
          <a:xfrm>
            <a:off x="5156796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20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936956" y="832361"/>
            <a:ext cx="9183328" cy="9788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८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पुर्खाको भाषा कुन हो?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639" y="1999811"/>
            <a:ext cx="9600007" cy="447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यस प्रश्नबाट कति भाषा पुस्तान्तर हुँदै जाँदा बोल्ने मानिसहरू कम हुँदै गएका छन् वा कुन स्थितिमा छन्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भन्ने थाहा हुन्छ । 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भाषा सम्बन्धी कोड प्रश्नावली किताबमा दिईएको छ ।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उदाहरणः</a:t>
            </a:r>
            <a:r>
              <a:rPr lang="ne-NP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भुजेल भाषालाई लिन सकिन्छ । भुजेलहरू नेपालका विभिन्न ठाउँमा छरिएर रहेका छन् । हाल कतिपय स्थानका भुजेलहरूले भुजेल भाषा बोल्न जान्दैनन् । हजुरबा, हजुरआमा वा जिजुबा, जिजुआमा आदिले भुजेल भाषा बोल्ने गरेको तर हाल भुजेल भाषा नजान्नेका लागि यो भाषा पुर्खाको भाषा भयो ।</a:t>
            </a:r>
            <a:endParaRPr lang="en-US" sz="2400" dirty="0"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57595" y="6475588"/>
            <a:ext cx="615677" cy="38241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421" y="2587302"/>
            <a:ext cx="1659087" cy="298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42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11" y="1803391"/>
            <a:ext cx="946532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मातृभाषा व्यक्तिको पहिलो बोल्न जानेको भाषा हो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भित्र 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हजुरआमा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हजुरबुवा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सदस्य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,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स्याहार सुसार गर्ने व्यक्तिबाट बालबालिकाले पहिलो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बोल्न जानेको भाषा नै मातृभाषा हो ।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परिवारमूली र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परिवारका अन्य सदस्यहरूको मातृभाषा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</a:t>
            </a:r>
            <a:r>
              <a:rPr lang="en-US" sz="240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>
                <a:latin typeface="Kalimati" panose="00000400000000000000"/>
                <a:cs typeface="Kalimati" panose="00000400000000000000" pitchFamily="2"/>
              </a:rPr>
              <a:t>फरक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हुन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सक्दछ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परिवारको हरेक सदस्यलाई अलग अलग सोधेर मातृभाषाको विवरण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 पर्दछ । </a:t>
            </a:r>
            <a:endParaRPr lang="en-US" sz="2400" dirty="0">
              <a:latin typeface="Kalimati" panose="00000400000000000000"/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032" y="1287191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096" y="6451662"/>
            <a:ext cx="665755" cy="37511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358" y="3445111"/>
            <a:ext cx="2516642" cy="239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A85C62-F44E-4EF6-BF57-277D19E3ECFE}"/>
              </a:ext>
            </a:extLst>
          </p:cNvPr>
          <p:cNvSpPr txBox="1"/>
          <p:nvPr/>
        </p:nvSpPr>
        <p:spPr>
          <a:xfrm>
            <a:off x="5475773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62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35035"/>
            <a:ext cx="7418784" cy="495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559" y="2291033"/>
            <a:ext cx="898244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नवजात शिशु वा बोल्ने बेला नभएका शिशुहरूको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लागि</a:t>
            </a:r>
            <a:r>
              <a:rPr lang="en-US" sz="2400" dirty="0">
                <a:latin typeface="Kalimati" panose="00000400000000000000"/>
                <a:cs typeface="Kalimati" panose="00000400000000000000" pitchFamily="2"/>
              </a:rPr>
              <a:t> </a:t>
            </a: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परिवारमा अक्सर बोल्ने भाषालाई उनीहरूको मातृभाषा मान्नुपर्दछ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Kalimati" panose="00000400000000000000"/>
                <a:cs typeface="Kalimati" panose="00000400000000000000" pitchFamily="2"/>
              </a:rPr>
              <a:t>बोलि नफुटेको नवजात शिशुको बाबु र आमाको मातृभाषा फरक फरक भएमा र परिवारमा अक्सर बोल्ने भाषा निश्चित नभएमा आमाले बोल्ने भाषा </a:t>
            </a:r>
            <a:r>
              <a:rPr lang="ne-NP" sz="2400" dirty="0">
                <a:cs typeface="Kalimati" pitchFamily="2"/>
              </a:rPr>
              <a:t>लेख्नुपर्दछ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विभिन्न व्यक्तिहरू एउटै जातजातिको भए पनि भिन्न सामाजिक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भौगोलिक परिस्थितिमा बसोबास गरेको कारण मातृभाषा फरक 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5" name="Picture 2" descr="H:\CBS_Tutorial\PPT Templates\hiclipart.com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044" y="1722610"/>
            <a:ext cx="1426397" cy="14263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437034" y="6495896"/>
            <a:ext cx="754966" cy="362784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977" y="3540657"/>
            <a:ext cx="2477023" cy="2361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81D57B-4AD4-40C8-AE35-ECF209C6461F}"/>
              </a:ext>
            </a:extLst>
          </p:cNvPr>
          <p:cNvSpPr txBox="1"/>
          <p:nvPr/>
        </p:nvSpPr>
        <p:spPr>
          <a:xfrm>
            <a:off x="535881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14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83861" y="892809"/>
            <a:ext cx="7662624" cy="5351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065" y="1666215"/>
            <a:ext cx="1034193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उदाहरणः नेवारी परिवारमा जन्मेको बालकले आमाबाट जानेको पहिलो भाषा नेवारी भाषा भएमा उसको मातृभाषा नेवारी हुन्छ तर आमासँग सिकेको पहिलो भाषा नेपाली भएमा उसको मातृभाषा नेपाली हुन्छ । तसर्थ मातृभाषाको सम्बन्धमा व्यक्ति कुन जातजातिको परिवारसँग सम्बन्धित छ भन्नु भन्दा उसले आमाबाट बोल्न जानेको पहिलो भाषा सम्झनु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दुई भिन्न भाषाभाषी वा जातजाति बीच भएको वैवाहिक सम्बन्धबाट जन्मेका सन्तानको मातृभाषा आमाको वा बाबुको वा दुवैको भन्दा फरक पनि हुनसक्दछ । त्यसैले गणना गर्दा मातृभाषा भनेको के हो भन्ने उत्तरदातालाइ बुझाई परिवारका प्रत्येक सदस्यको मातृभाषा एक एक गरी सोधी लेख्नुपर्दछ </a:t>
            </a:r>
            <a:r>
              <a:rPr lang="ne-NP" dirty="0">
                <a:cs typeface="Kalimati" pitchFamily="2"/>
              </a:rPr>
              <a:t>।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" y="1666216"/>
            <a:ext cx="2066413" cy="270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24968" y="6504039"/>
            <a:ext cx="467031" cy="35396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4D18F-A772-4832-A6A4-A4E88FF264B1}"/>
              </a:ext>
            </a:extLst>
          </p:cNvPr>
          <p:cNvSpPr txBox="1"/>
          <p:nvPr/>
        </p:nvSpPr>
        <p:spPr>
          <a:xfrm>
            <a:off x="5560834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46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639616" y="1064393"/>
            <a:ext cx="7550864" cy="5757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8274" y="2452955"/>
            <a:ext cx="8952271" cy="3370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उत्तरदाताले भाषाको महलमा आफुले बोल्न नजाने पनि आफ्नो जातिको पुख्र्यौली भाषा नै बताउन सक्दछन् । यसो भएमा जनगणनामा उक्त भाषा बोल्ने व्यक्तिहरूको संख्या धेरै देखिने तर वास्तवमा उक्त भाषा लोप हुने अवस्थामा पुगी संरक्षणको आवश्यकता भएको हुन सक्दछ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सदस्यहरूको मातृभाषा लेख्दा उत्तरदाताले बताए बमोजिम नै लेख्नुपर्दछ ।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H:\CBS_Tutorial\PPT Templates\—Pngtree—cartoon mother hand-painted mother mom_39328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25" y="1607685"/>
            <a:ext cx="2374491" cy="306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3052" y="6470483"/>
            <a:ext cx="516194" cy="369333"/>
          </a:xfrm>
        </p:spPr>
        <p:txBody>
          <a:bodyPr/>
          <a:lstStyle/>
          <a:p>
            <a:pPr algn="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1902-B2EA-4670-9347-A6603DAB1C14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60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2706819" y="1098198"/>
            <a:ext cx="7617052" cy="576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९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</a:t>
            </a:r>
            <a:r>
              <a:rPr lang="hi-IN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मातृभाषा कुन हो </a:t>
            </a:r>
            <a:r>
              <a:rPr lang="hi-IN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105" y="2627040"/>
            <a:ext cx="8052619" cy="226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कुनै व्यक्ति बोल्ने उमेर भइसकेपछि पनि आवाज निकालेर बोल्न नसकी सांकेतिक रुपमा दोहोरो सञ्चार गर्न सक्दछन् भने निज व्यक्तिको मातृभाषा सांकेतिक भाषा जनाउन कोड </a:t>
            </a:r>
            <a:r>
              <a:rPr lang="en-US" sz="2400" dirty="0">
                <a:solidFill>
                  <a:srgbClr val="00B0F0"/>
                </a:solidFill>
                <a:cs typeface="Kalimati" panose="00000400000000000000" pitchFamily="2"/>
              </a:rPr>
              <a:t>62 </a:t>
            </a:r>
            <a:r>
              <a:rPr lang="ne-NP" sz="2400" dirty="0">
                <a:cs typeface="Kalimati" panose="00000400000000000000" pitchFamily="2"/>
              </a:rPr>
              <a:t>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4" name="Picture 2" descr="H:\CBS_Tutorial\PPT Templates\PinClipart.com_language-clipart_18513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5" y="1696671"/>
            <a:ext cx="2575622" cy="193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45724" y="6406127"/>
            <a:ext cx="846276" cy="440674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8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4"/>
            <a:ext cx="7865824" cy="5849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4"/>
            <a:ext cx="806780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 बोल्न जानी सके पछि वक्ताले बोल्न सिकेको अर्को भाषा दोश्रो भाषा हो । अर्थात कुनै व्यक्तिले आफ्नो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समुदाय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बोलचाल गर्दा सम्पर्क भाषाको रुपमा मातृभाषा बाहेक धेरैजसो बोल्ने भाषा नै दोस्रो भाषा हो ।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कुनै व्यक्तिले बोल्न सिकेको तर छिमेकी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कामकाजको क्रममा वा अरुसँग धेरैजसो बोलचालमा प्रयोग नभएको भाषालाई दोस्रो भाषाको रुपमा लेख्नु हुँदैन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2794" y="6391858"/>
            <a:ext cx="569206" cy="351271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30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219" y="2832711"/>
            <a:ext cx="2616268" cy="2842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32669D-436E-4F42-BADB-286262169787}"/>
              </a:ext>
            </a:extLst>
          </p:cNvPr>
          <p:cNvSpPr txBox="1"/>
          <p:nvPr/>
        </p:nvSpPr>
        <p:spPr>
          <a:xfrm>
            <a:off x="553956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80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7825184" cy="5646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3623" y="2264983"/>
            <a:ext cx="8280406" cy="39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एउटा व्यक्तिको दोस्रो भाषा एउटा भन्दा बढी पनि हुन सक्दछ तर व्यक्तिले दोस्रो भाषाको रूपमा सबभन्दा बढी बोल्ने गरेको भाषालाई दोस्रो भाषामा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cs typeface="Kalimati" panose="00000400000000000000" pitchFamily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व्यक्तिले विभिन्न भाषाहरू केही मात्रामा सिकेको भएपनि यदि दोस्रो भाषा प्रयोगमा ल्याउँदैन भने उसको दोस्रो भाषा नभएको मानिन्छ । दोस्रो भाषा वक्ताले प्रयोग गरिरहेको हुनुपर्दछ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3240" y="6391858"/>
            <a:ext cx="507440" cy="34815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29" y="2558614"/>
            <a:ext cx="2756650" cy="2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0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030405"/>
            <a:ext cx="8333184" cy="6663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</a:t>
            </a:r>
            <a:r>
              <a:rPr lang="ne-NP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?</a:t>
            </a:r>
            <a:r>
              <a:rPr lang="ne-NP" sz="32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143" y="2495814"/>
            <a:ext cx="7666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मातृभाषा बाहेक अरु भाषा राम्रो बोल्न जानेको छैन भने दोस्रो भाषा जानेको छैन भन्ने जनाउन तेर्सो धर्सो (—) दिनुपर्दछ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खाली छोड्नु हुँदैन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मातृभाषाको रुपमा उल्लेख भएको भाषालाई दोस्रो भाषाको रुपमा लेख्नुहुँदैन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5653" y="6410580"/>
            <a:ext cx="495092" cy="410377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32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7F4B5-6497-4FDD-808F-AACCBED977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36527" y="2636156"/>
            <a:ext cx="2591016" cy="3229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AA005-B0DC-4438-8FEB-DD6C6FA4D91F}"/>
              </a:ext>
            </a:extLst>
          </p:cNvPr>
          <p:cNvSpPr txBox="1"/>
          <p:nvPr/>
        </p:nvSpPr>
        <p:spPr>
          <a:xfrm>
            <a:off x="5209959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79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1106105"/>
            <a:ext cx="7703264" cy="5093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१०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नाम..को दोस्रो भाषा कुन हो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262" y="2133757"/>
            <a:ext cx="1042473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उदाहरणः</a:t>
            </a:r>
            <a:endParaRPr lang="en-US" sz="2400" dirty="0">
              <a:cs typeface="Kalimati" pitchFamily="2"/>
            </a:endParaRPr>
          </a:p>
          <a:p>
            <a:pPr marL="342900" indent="-342900" algn="just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itchFamily="2"/>
              </a:rPr>
              <a:t>रोल्पाको मगर गाउँमा एक घर क्षेत्रीको छ । क्षेत्रीको परिवार सदस्यले घरपरिवारमा नेपाली भाषा बोल्छन् । तर गाउँ समुदायका मानिससँग मगर भाषा बोल्छन् भने ती क्षेत्री परिवारका सदस्यहरुको दोश्रो भाषा मगर भाषा हो । </a:t>
            </a:r>
            <a:endParaRPr lang="en-US" sz="2400" dirty="0">
              <a:cs typeface="Kalimati" pitchFamily="2"/>
            </a:endParaRPr>
          </a:p>
          <a:p>
            <a:pPr marL="344488" algn="just">
              <a:lnSpc>
                <a:spcPct val="150000"/>
              </a:lnSpc>
            </a:pPr>
            <a:endParaRPr lang="ne-NP" sz="2400" dirty="0">
              <a:cs typeface="Kalimati" pitchFamily="2"/>
            </a:endParaRPr>
          </a:p>
          <a:p>
            <a:pPr marL="344488" indent="-344488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२.तराई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मधेशको कुनै गाउँमा आफ्नो परिवारमा मैथिली भाषा बोल्दछन् तर अन्य समुदाय जस्तै पहाडीमूलका मानिसहरुसँग नेपाली भाषामा कुरा गर्दछन् भने वक्ताको दोश्रो भाषा नेपाली हो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7373" y="6383722"/>
            <a:ext cx="548900" cy="340632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33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34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2639616" y="849509"/>
            <a:ext cx="69127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भाषाको नाम र कोड लेख्ने तरिका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394" y="1831587"/>
            <a:ext cx="11218606" cy="502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2400" b="1" dirty="0">
                <a:cs typeface="Kalimati" pitchFamily="2"/>
              </a:rPr>
              <a:t>भाषाको नाम र कोड लेख्ने तरिका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गणकले प्रश्नावली किताबमा दिइएको कोड हेरी पुर्खाको भाषा, मातृभाषा र दोस्रो भाषा अनुसारको नाम र कोडको विवरण भर्नुपर्दछ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उक्त विवरण लेख्नको लागि प्रत्येक प्रश्नमा दुई दुईवटा महल दिइएको 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पहिलो महलमा भाषाको नाम लेख्नुपर्दछ र दोस्रो महलमा प्रश्नावली किताबमा भएको कोड हेरी उपयुक्त कोड लेख्नुपर्दछ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यदि प्रश्नावली किताबमा लेखिएको भाषाभन्दा फरक वा कोड उल्लेख नभएका अन्य भाषाको नाम उत्तरदाताले बताएमा उक्त भाषाको नाम लेख्नु पर्दछ र कोड लेख्ने स्थानमा खाली नै छोड्नु पर्दछ । विभागले त्यस्ता अन्य भाषाको कोड पछि राख्नेछ ।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7987" y="6430297"/>
            <a:ext cx="644013" cy="30971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78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769537" y="2251738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17137" y="2213638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264450" y="1537238"/>
            <a:ext cx="1447800" cy="1447800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8192881" cy="6170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 ..नाम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5405" y="2982123"/>
            <a:ext cx="954670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धर्म भनेको मानिसले मानिआएको संस्कार र विश्वास हो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परिवारका प्रत्येक सदस्यले मानी आएको धर्म के हो सोधी गणनाको समयमा हरेक व्यक्तिले मान्ने गरेको धर्मको नाम लेखी सम्बन्धित धर्मको कोड समेत यस महलमा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एउटै परिवारका सदस्यहरूको धर्म फरक फरक समेत हुन सक्ने कुरालाई दृष्टिगत गरी प्रत्येक सदस्यको धर्म एकएक गरी सोधी स्पष्ट रुपमा लेख्नुपर्दछ । 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35" y="1706023"/>
            <a:ext cx="1126615" cy="112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87584" y="6436187"/>
            <a:ext cx="501025" cy="369333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35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397A60-E456-4C90-AC27-B8575D2F5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113" y="3445258"/>
            <a:ext cx="1730587" cy="2758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412F06-7D06-41A2-B088-EE099CC313AA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B44960-7811-4012-B375-18039D72437B}"/>
              </a:ext>
            </a:extLst>
          </p:cNvPr>
          <p:cNvSpPr/>
          <p:nvPr/>
        </p:nvSpPr>
        <p:spPr>
          <a:xfrm>
            <a:off x="5188567" y="1534322"/>
            <a:ext cx="1522355" cy="1611207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pic>
        <p:nvPicPr>
          <p:cNvPr id="13" name="Picture 2" descr="H:\CBS_Tutorial\PPT Templates\Religion-Symbol-PNG.png">
            <a:extLst>
              <a:ext uri="{FF2B5EF4-FFF2-40B4-BE49-F238E27FC236}">
                <a16:creationId xmlns:a16="http://schemas.microsoft.com/office/drawing/2014/main" id="{BE57623C-7BB7-4686-8FA6-C6B4BA8A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51" y="1703108"/>
            <a:ext cx="1253771" cy="12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30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6766" y="1537237"/>
            <a:ext cx="1565484" cy="1592619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315498" y="939512"/>
            <a:ext cx="7692102" cy="5977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117" y="2901102"/>
            <a:ext cx="9222483" cy="349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नेपाल धार्मिक हिसाबले निरपेक्ष तर बहुधार्मिक तथा धार्मिक सहिष्णुता भएको देश हुनाले एउटै व्यक्तिले विभिन्न धर्मसँग सम्बन्धित मठ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मन्दिर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गुम्बा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गुरुद्वारा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मस्जिद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चर्च आदिमा जाने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दर्शन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 पाठ गर्ने तथा एक अर्काका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चाडपर्वहरू मान्ने गर्दछन् । त्यसकारण दशैं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तिहार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तीज आदि मान्दैमा हिन्दू धर्म नहुन सक्दछ । शेर्पा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तामाङ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गुरुङ आदिले मान्ने ल्होसार मान्दैमा बुद्ध धर्म नहुन सक्दछ । 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0" y="1710529"/>
            <a:ext cx="1239307" cy="123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444748" y="6397790"/>
            <a:ext cx="625330" cy="460206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36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827AD-7565-4A34-B709-A3F363A27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522" y="3089273"/>
            <a:ext cx="2062478" cy="3287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0C832-DB20-471C-A79A-314CEF1D973B}"/>
              </a:ext>
            </a:extLst>
          </p:cNvPr>
          <p:cNvSpPr txBox="1"/>
          <p:nvPr/>
        </p:nvSpPr>
        <p:spPr>
          <a:xfrm>
            <a:off x="5401345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28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859383" y="1537237"/>
            <a:ext cx="1852867" cy="188779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9" y="939513"/>
            <a:ext cx="7479528" cy="4977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941" y="3260325"/>
            <a:ext cx="95761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महादेव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भीमसेन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गणेश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बुद्ध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सरस्वतीजस्ता कतिपय देवी वा देवतालाई एकभन्दा वढी धार्मिक समुदायका मानिसहरूले मान्ने चलन भएकोले कुनै व्यक्तिले मानि आएका त्यस्ता देवताका आधारमा मात्र धर्म छुट्याउनु उपयुक्त हुँदैन।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एकभन्दा बढी धर्म मान्नेलार्इ मूख्य धर्म छुट्याउनुपर्दा जन्म र मृत्यु संस्कारलाई आधार लिई उत्तरदातालाई स्पष्टरुपमा बताउन लगाउनु पर्दछ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26" y="1710529"/>
            <a:ext cx="1440232" cy="144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9497" y="6414465"/>
            <a:ext cx="557968" cy="443535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37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7831E6-09B5-4E31-8868-34FEE8977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43" y="3425035"/>
            <a:ext cx="1905122" cy="303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9DA7C-42FF-4892-9F22-E3EFB586BDB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897342" y="2125129"/>
            <a:ext cx="837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726196" y="1960419"/>
            <a:ext cx="87849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141541" y="1537237"/>
            <a:ext cx="1570709" cy="1796403"/>
          </a:xfrm>
          <a:prstGeom prst="ellipse">
            <a:avLst/>
          </a:prstGeom>
          <a:solidFill>
            <a:srgbClr val="0EBEA1"/>
          </a:soli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BEA1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627518" y="939512"/>
            <a:ext cx="7450779" cy="5977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महल ११</a:t>
            </a:r>
            <a:r>
              <a:rPr lang="en-US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: </a:t>
            </a:r>
            <a:r>
              <a:rPr lang="ne-NP" sz="2800" b="1" dirty="0">
                <a:solidFill>
                  <a:srgbClr val="0020A9"/>
                </a:solidFill>
                <a:latin typeface="+mj-lt"/>
                <a:ea typeface="Calibri"/>
                <a:cs typeface="Kalimati" pitchFamily="2"/>
              </a:rPr>
              <a:t>..</a:t>
            </a:r>
            <a:r>
              <a:rPr lang="ne-NP" sz="2800" b="1" dirty="0">
                <a:solidFill>
                  <a:srgbClr val="0020A9"/>
                </a:solidFill>
                <a:ea typeface="Calibri"/>
                <a:cs typeface="Kalimati" pitchFamily="2"/>
              </a:rPr>
              <a:t>नाम</a:t>
            </a:r>
            <a:r>
              <a:rPr lang="ne-NP" sz="2800" b="1" dirty="0">
                <a:solidFill>
                  <a:srgbClr val="0020A9"/>
                </a:solidFill>
                <a:latin typeface="Preeti"/>
                <a:ea typeface="Calibri"/>
                <a:cs typeface="Kalimati" pitchFamily="2"/>
              </a:rPr>
              <a:t>..ले कुन धर्म मान्नुहुन्छ ? </a:t>
            </a:r>
            <a:endParaRPr lang="ko-KR" altLang="en-US" sz="2400" b="1" dirty="0">
              <a:solidFill>
                <a:srgbClr val="0020A9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891" y="3221943"/>
            <a:ext cx="912925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उदाहरणको लागि हिन्दु धर्म मान्ने भए सम्बन्धित महलको सम्बन्धित लहरमा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बौद्ध धर्म मान्ने भए कोड </a:t>
            </a:r>
            <a:r>
              <a:rPr lang="en-US" sz="2400" dirty="0">
                <a:solidFill>
                  <a:srgbClr val="0020A9"/>
                </a:solidFill>
                <a:cs typeface="Kalimati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 । </a:t>
            </a:r>
            <a:endParaRPr lang="en-US" sz="2400" dirty="0">
              <a:cs typeface="Kalimati" pitchFamily="2"/>
            </a:endParaRP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यदि फाराममा लेखिएको धर्मभन्दा फरक धर्मको नाम उत्तरदाताले बताएमा उक्त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धर्मको नाम लेख्नुपर्दछ र कोड लेख्ने स्थानमा खाली नै छोड्नु पर्दछ । केन्द्रीय तथ्याङ्क विभागले त्यस्ता अन्य धर्मको कोड पछि राख्नेछ ।</a:t>
            </a:r>
            <a:endParaRPr lang="en-US" sz="2400" dirty="0">
              <a:cs typeface="Kalimati" pitchFamily="2"/>
            </a:endParaRPr>
          </a:p>
        </p:txBody>
      </p:sp>
      <p:pic>
        <p:nvPicPr>
          <p:cNvPr id="8" name="Picture 2" descr="H:\CBS_Tutorial\PPT Templates\Religion-Symbol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74" y="1710529"/>
            <a:ext cx="1397883" cy="13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1226" y="6525563"/>
            <a:ext cx="540773" cy="324459"/>
          </a:xfrm>
        </p:spPr>
        <p:txBody>
          <a:bodyPr/>
          <a:lstStyle/>
          <a:p>
            <a:pPr algn="r"/>
            <a:fld id="{47ADD359-29A0-43EB-89A2-180A860BB361}" type="slidenum">
              <a:rPr lang="en-US" smtClean="0">
                <a:latin typeface="Fontasy Himali" panose="04020500000000000000" pitchFamily="82" charset="0"/>
              </a:rPr>
              <a:pPr algn="r"/>
              <a:t>38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62F762-80A1-45DC-B8C2-BD63577E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917" y="2956488"/>
            <a:ext cx="2281082" cy="36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1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789" y="1371274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आफ्नो परिवारको व्यक्तिगत विवरण महल १ देखि ११  सम्म नमुना प्रश्नावलीमा भर्नुहोस् ।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46958" y="6466819"/>
            <a:ext cx="619642" cy="4195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4037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8058D3-FDF8-4979-82D2-CA8258E2E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60" y="3009014"/>
            <a:ext cx="11855679" cy="33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10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3174" y="1686198"/>
            <a:ext cx="11312013" cy="327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प्रश्नहरूः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१)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विदेशमा रहेको र विदेशबाट पठाएको पैसाले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श्रीमतिले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घर चलाइरहेक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ी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छ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िन्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। घरको 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महत्वपूर्ण निर्णयहरु पनि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श्रीमानबाटै हुने अवस्थामा परिवारमूली को हुन्छ </a:t>
            </a:r>
            <a:r>
              <a:rPr lang="ne-NP" sz="2400" dirty="0">
                <a:cs typeface="Kalimati" pitchFamily="2"/>
              </a:rPr>
              <a:t>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बर्ष उमेर पूरा नभएको  बच्चाको उमेर कसरी लेख्नुपर्दछ</a:t>
            </a:r>
            <a:r>
              <a:rPr lang="ne-NP" sz="2400" dirty="0">
                <a:cs typeface="Kalimati" pitchFamily="2"/>
              </a:rPr>
              <a:t> ?</a:t>
            </a: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३)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भएकोला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र्इ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द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सकिन्छ की सकिंदैन</a:t>
            </a:r>
            <a:r>
              <a:rPr lang="ne-NP" sz="2400" dirty="0">
                <a:cs typeface="Kalimati" pitchFamily="2"/>
              </a:rPr>
              <a:t> 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6700" y="1026274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0020A9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51226" y="6415126"/>
            <a:ext cx="533646" cy="4399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42E81-082D-4464-87A9-255A710B1BD6}"/>
              </a:ext>
            </a:extLst>
          </p:cNvPr>
          <p:cNvSpPr txBox="1"/>
          <p:nvPr/>
        </p:nvSpPr>
        <p:spPr>
          <a:xfrm>
            <a:off x="5263122" y="6450061"/>
            <a:ext cx="6103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क्रमशः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97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36700" y="888049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9"/>
          <p:cNvSpPr txBox="1">
            <a:spLocks/>
          </p:cNvSpPr>
          <p:nvPr/>
        </p:nvSpPr>
        <p:spPr>
          <a:xfrm>
            <a:off x="11589488" y="6422079"/>
            <a:ext cx="595384" cy="4315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624E268-825C-4E56-A4FA-D4C9E40F2877}"/>
              </a:ext>
            </a:extLst>
          </p:cNvPr>
          <p:cNvSpPr txBox="1"/>
          <p:nvPr/>
        </p:nvSpPr>
        <p:spPr>
          <a:xfrm>
            <a:off x="1286540" y="1695988"/>
            <a:ext cx="10356113" cy="272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१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यस्तो अवस्थामा श्रीमती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नै परिवारमूली हुन्छ ।</a:t>
            </a:r>
            <a:endParaRPr lang="ne-NP" sz="2400" dirty="0">
              <a:cs typeface="Kalimati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२)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एक वर्ष नपुगेको बालबालिका वा भर्खर जन्मेको शिशु भए </a:t>
            </a:r>
            <a:r>
              <a:rPr lang="hi-IN" sz="2400" dirty="0">
                <a:solidFill>
                  <a:srgbClr val="0070C0"/>
                </a:solidFill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“००”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लेख्नुपर्छ ।</a:t>
            </a:r>
            <a:endParaRPr lang="ne-NP" sz="2400" dirty="0">
              <a:effectLst/>
              <a:latin typeface="Preeti" pitchFamily="2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172754" lvl="1" algn="just">
              <a:lnSpc>
                <a:spcPct val="150000"/>
              </a:lnSpc>
            </a:pPr>
            <a:r>
              <a:rPr lang="ne-NP" sz="2400" dirty="0">
                <a:latin typeface="Preeti" pitchFamily="2" charset="0"/>
                <a:cs typeface="Kalimati" panose="00000400000000000000" pitchFamily="2"/>
              </a:rPr>
              <a:t>३)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अस्पताल वा अन्य स्वास्थ्य संस्थामा दर्ता भएको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लाई</a:t>
            </a:r>
            <a:r>
              <a:rPr lang="ne-NP" sz="2400" dirty="0">
                <a:solidFill>
                  <a:srgbClr val="FF0000"/>
                </a:solidFill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जन्म </a:t>
            </a:r>
            <a:r>
              <a:rPr lang="ne-NP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 मान्न सकिंदैन । जन्म दर्ता हुनको लागि कुनै बच्चा जन्मेपछि वडा कार्यालय</a:t>
            </a:r>
            <a:r>
              <a:rPr lang="en-US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गाउँपालिका तथा नगरपालिका जस्ता </a:t>
            </a:r>
            <a:r>
              <a:rPr lang="ne-NP" sz="2400" dirty="0"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निकायमा </a:t>
            </a:r>
            <a:r>
              <a:rPr lang="hi-IN" sz="2400" dirty="0">
                <a:effectLst/>
                <a:latin typeface="Preeti" pitchFamily="2" charset="0"/>
                <a:ea typeface="Calibri" panose="020F0502020204030204" pitchFamily="34" charset="0"/>
                <a:cs typeface="Kalimati" panose="00000400000000000000" pitchFamily="2"/>
              </a:rPr>
              <a:t>दर्ता हुनुपर्दछ ।</a:t>
            </a: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21280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4429" y="1296273"/>
            <a:ext cx="575992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मुख्य प्रश्नावलीको व्यक्तिगत खण्ड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 क्र.सं.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२ परिवारमा अक्सर बसोबास गर्ने व्यक्तिको नाम थर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३ परिवारमूलीको नाता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४ लिङ्ग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५ जन्म मिति तथा उमेर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0121" y="6485860"/>
            <a:ext cx="566479" cy="34737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6B7F97-D227-4038-8607-200D8E97FA70}"/>
              </a:ext>
            </a:extLst>
          </p:cNvPr>
          <p:cNvSpPr/>
          <p:nvPr/>
        </p:nvSpPr>
        <p:spPr>
          <a:xfrm>
            <a:off x="7138012" y="2735210"/>
            <a:ext cx="438768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६ जन्मदर्ता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७ जातजाति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८ पुर्खाको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९ मातृभाषा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१० दोस्रो भाषा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महल ११ धर्म</a:t>
            </a:r>
          </a:p>
        </p:txBody>
      </p:sp>
    </p:spTree>
    <p:extLst>
      <p:ext uri="{BB962C8B-B14F-4D97-AF65-F5344CB8AC3E}">
        <p14:creationId xmlns:p14="http://schemas.microsoft.com/office/powerpoint/2010/main" val="10133657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7712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पुस्तिकाको अनुच्छेद ७.१ देखि ७.२८ सम्म अध्ययन गर्नुहोस्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1690" y="386660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3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3185</TotalTime>
  <Words>2913</Words>
  <Application>Microsoft Office PowerPoint</Application>
  <PresentationFormat>Widescreen</PresentationFormat>
  <Paragraphs>239</Paragraphs>
  <Slides>43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339</cp:revision>
  <dcterms:created xsi:type="dcterms:W3CDTF">2020-10-11T07:30:23Z</dcterms:created>
  <dcterms:modified xsi:type="dcterms:W3CDTF">2021-04-10T10:56:40Z</dcterms:modified>
</cp:coreProperties>
</file>