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257" r:id="rId3"/>
    <p:sldId id="329" r:id="rId4"/>
    <p:sldId id="295" r:id="rId5"/>
    <p:sldId id="298" r:id="rId6"/>
    <p:sldId id="300" r:id="rId7"/>
    <p:sldId id="274" r:id="rId8"/>
    <p:sldId id="276" r:id="rId9"/>
    <p:sldId id="281" r:id="rId10"/>
    <p:sldId id="282" r:id="rId11"/>
    <p:sldId id="305" r:id="rId12"/>
    <p:sldId id="306" r:id="rId13"/>
    <p:sldId id="334" r:id="rId14"/>
    <p:sldId id="535" r:id="rId15"/>
    <p:sldId id="279" r:id="rId16"/>
    <p:sldId id="280" r:id="rId17"/>
    <p:sldId id="278" r:id="rId18"/>
    <p:sldId id="308" r:id="rId19"/>
    <p:sldId id="301" r:id="rId20"/>
    <p:sldId id="325" r:id="rId21"/>
    <p:sldId id="328" r:id="rId22"/>
    <p:sldId id="326" r:id="rId23"/>
    <p:sldId id="296" r:id="rId24"/>
    <p:sldId id="309" r:id="rId25"/>
    <p:sldId id="311" r:id="rId26"/>
    <p:sldId id="313" r:id="rId27"/>
    <p:sldId id="315" r:id="rId28"/>
    <p:sldId id="332" r:id="rId29"/>
    <p:sldId id="333" r:id="rId30"/>
    <p:sldId id="272"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igdelrishiram@gmail.com" initials="s" lastIdx="1" clrIdx="0">
    <p:extLst>
      <p:ext uri="{19B8F6BF-5375-455C-9EA6-DF929625EA0E}">
        <p15:presenceInfo xmlns:p15="http://schemas.microsoft.com/office/powerpoint/2012/main" userId="eb23dc28227e6c1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922" autoAdjust="0"/>
    <p:restoredTop sz="94660"/>
  </p:normalViewPr>
  <p:slideViewPr>
    <p:cSldViewPr snapToGrid="0">
      <p:cViewPr varScale="1">
        <p:scale>
          <a:sx n="60" d="100"/>
          <a:sy n="60" d="100"/>
        </p:scale>
        <p:origin x="460" y="3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423A2-582F-4D36-9529-531F24B7A8DD}" type="datetimeFigureOut">
              <a:rPr lang="en-US" smtClean="0"/>
              <a:t>4/10/2021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036C-F7AF-41A9-8F7F-4ED97ECBAE45}" type="slidenum">
              <a:rPr lang="en-US" smtClean="0"/>
              <a:t>‹#›</a:t>
            </a:fld>
            <a:endParaRPr lang="en-US"/>
          </a:p>
        </p:txBody>
      </p:sp>
    </p:spTree>
    <p:extLst>
      <p:ext uri="{BB962C8B-B14F-4D97-AF65-F5344CB8AC3E}">
        <p14:creationId xmlns:p14="http://schemas.microsoft.com/office/powerpoint/2010/main" val="4215473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C0C036C-F7AF-41A9-8F7F-4ED97ECBAE45}" type="slidenum">
              <a:rPr lang="en-US" smtClean="0"/>
              <a:t>4</a:t>
            </a:fld>
            <a:endParaRPr lang="en-US"/>
          </a:p>
        </p:txBody>
      </p:sp>
    </p:spTree>
    <p:extLst>
      <p:ext uri="{BB962C8B-B14F-4D97-AF65-F5344CB8AC3E}">
        <p14:creationId xmlns:p14="http://schemas.microsoft.com/office/powerpoint/2010/main" val="34166795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ne-NP" dirty="0">
              <a:cs typeface="Kalimati" panose="00000400000000000000" pitchFamily="2"/>
            </a:endParaRPr>
          </a:p>
        </p:txBody>
      </p:sp>
      <p:sp>
        <p:nvSpPr>
          <p:cNvPr id="4" name="Slide Number Placeholder 3"/>
          <p:cNvSpPr>
            <a:spLocks noGrp="1"/>
          </p:cNvSpPr>
          <p:nvPr>
            <p:ph type="sldNum" sz="quarter" idx="5"/>
          </p:nvPr>
        </p:nvSpPr>
        <p:spPr/>
        <p:txBody>
          <a:bodyPr/>
          <a:lstStyle/>
          <a:p>
            <a:fld id="{5C0C036C-F7AF-41A9-8F7F-4ED97ECBAE45}" type="slidenum">
              <a:rPr lang="en-US" smtClean="0"/>
              <a:t>12</a:t>
            </a:fld>
            <a:endParaRPr lang="en-US"/>
          </a:p>
        </p:txBody>
      </p:sp>
    </p:spTree>
    <p:extLst>
      <p:ext uri="{BB962C8B-B14F-4D97-AF65-F5344CB8AC3E}">
        <p14:creationId xmlns:p14="http://schemas.microsoft.com/office/powerpoint/2010/main" val="37441866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ne-NP" dirty="0">
              <a:cs typeface="Kalimati" panose="00000400000000000000" pitchFamily="2"/>
            </a:endParaRPr>
          </a:p>
        </p:txBody>
      </p:sp>
      <p:sp>
        <p:nvSpPr>
          <p:cNvPr id="4" name="Slide Number Placeholder 3"/>
          <p:cNvSpPr>
            <a:spLocks noGrp="1"/>
          </p:cNvSpPr>
          <p:nvPr>
            <p:ph type="sldNum" sz="quarter" idx="5"/>
          </p:nvPr>
        </p:nvSpPr>
        <p:spPr/>
        <p:txBody>
          <a:bodyPr/>
          <a:lstStyle/>
          <a:p>
            <a:fld id="{5C0C036C-F7AF-41A9-8F7F-4ED97ECBAE45}" type="slidenum">
              <a:rPr lang="en-US" smtClean="0"/>
              <a:t>13</a:t>
            </a:fld>
            <a:endParaRPr lang="en-US"/>
          </a:p>
        </p:txBody>
      </p:sp>
    </p:spTree>
    <p:extLst>
      <p:ext uri="{BB962C8B-B14F-4D97-AF65-F5344CB8AC3E}">
        <p14:creationId xmlns:p14="http://schemas.microsoft.com/office/powerpoint/2010/main" val="13540307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ne-NP" dirty="0">
              <a:cs typeface="Kalimati" panose="00000400000000000000" pitchFamily="2"/>
            </a:endParaRPr>
          </a:p>
        </p:txBody>
      </p:sp>
      <p:sp>
        <p:nvSpPr>
          <p:cNvPr id="4" name="Slide Number Placeholder 3"/>
          <p:cNvSpPr>
            <a:spLocks noGrp="1"/>
          </p:cNvSpPr>
          <p:nvPr>
            <p:ph type="sldNum" sz="quarter" idx="5"/>
          </p:nvPr>
        </p:nvSpPr>
        <p:spPr/>
        <p:txBody>
          <a:bodyPr/>
          <a:lstStyle/>
          <a:p>
            <a:fld id="{5C0C036C-F7AF-41A9-8F7F-4ED97ECBAE45}" type="slidenum">
              <a:rPr lang="en-US" smtClean="0"/>
              <a:t>14</a:t>
            </a:fld>
            <a:endParaRPr lang="en-US"/>
          </a:p>
        </p:txBody>
      </p:sp>
    </p:spTree>
    <p:extLst>
      <p:ext uri="{BB962C8B-B14F-4D97-AF65-F5344CB8AC3E}">
        <p14:creationId xmlns:p14="http://schemas.microsoft.com/office/powerpoint/2010/main" val="25463336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e-NP" dirty="0"/>
              <a:t> </a:t>
            </a:r>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20</a:t>
            </a:fld>
            <a:endParaRPr lang="en-US"/>
          </a:p>
        </p:txBody>
      </p:sp>
    </p:spTree>
    <p:extLst>
      <p:ext uri="{BB962C8B-B14F-4D97-AF65-F5344CB8AC3E}">
        <p14:creationId xmlns:p14="http://schemas.microsoft.com/office/powerpoint/2010/main" val="39806787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705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endParaRPr lang="en-US"/>
          </a:p>
        </p:txBody>
      </p:sp>
      <p:sp>
        <p:nvSpPr>
          <p:cNvPr id="4" name="Slide Number Placeholder 3"/>
          <p:cNvSpPr>
            <a:spLocks noGrp="1"/>
          </p:cNvSpPr>
          <p:nvPr>
            <p:ph type="sldNum" sz="quarter" idx="11"/>
          </p:nvPr>
        </p:nvSpPr>
        <p:spPr>
          <a:xfrm>
            <a:off x="8610600" y="6356350"/>
            <a:ext cx="2743200" cy="365125"/>
          </a:xfrm>
          <a:prstGeom prst="rect">
            <a:avLst/>
          </a:prstGeom>
        </p:spPr>
        <p:txBody>
          <a:bodyPr/>
          <a:lstStyle/>
          <a:p>
            <a:fld id="{2840B2E4-A264-431E-ABDE-38E3BCDA5876}" type="slidenum">
              <a:rPr lang="en-US" smtClean="0"/>
              <a:t>‹#›</a:t>
            </a:fld>
            <a:endParaRPr lang="en-US"/>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endParaRPr lang="en-US"/>
          </a:p>
        </p:txBody>
      </p:sp>
    </p:spTree>
    <p:extLst>
      <p:ext uri="{BB962C8B-B14F-4D97-AF65-F5344CB8AC3E}">
        <p14:creationId xmlns:p14="http://schemas.microsoft.com/office/powerpoint/2010/main" val="167507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2"/>
          </p:nvPr>
        </p:nvSpPr>
        <p:spPr>
          <a:xfrm>
            <a:off x="11696132" y="6451887"/>
            <a:ext cx="445835" cy="365125"/>
          </a:xfrm>
          <a:prstGeom prst="rect">
            <a:avLst/>
          </a:prstGeom>
        </p:spPr>
        <p:txBody>
          <a:bodyPr/>
          <a:lstStyle>
            <a:lvl1pPr marL="0" algn="l" defTabSz="914400" rtl="0" eaLnBrk="1" latinLnBrk="0" hangingPunct="1">
              <a:defRPr lang="en-US" sz="1400" kern="1200" smtClean="0">
                <a:solidFill>
                  <a:schemeClr val="tx1"/>
                </a:solidFill>
                <a:latin typeface="Times New Roman" pitchFamily="18" charset="0"/>
                <a:ea typeface="+mn-ea"/>
                <a:cs typeface="Times New Roman" pitchFamily="18" charset="0"/>
              </a:defRPr>
            </a:lvl1pPr>
          </a:lstStyle>
          <a:p>
            <a:fld id="{26402401-4522-4C0F-A737-197EB07E49FF}" type="slidenum">
              <a:rPr lang="en-US" smtClean="0"/>
              <a:pPr/>
              <a:t>‹#›</a:t>
            </a:fld>
            <a:endParaRPr lang="en-US"/>
          </a:p>
        </p:txBody>
      </p:sp>
    </p:spTree>
    <p:extLst>
      <p:ext uri="{BB962C8B-B14F-4D97-AF65-F5344CB8AC3E}">
        <p14:creationId xmlns:p14="http://schemas.microsoft.com/office/powerpoint/2010/main" val="7919196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p>
        </p:txBody>
      </p:sp>
      <p:pic>
        <p:nvPicPr>
          <p:cNvPr id="8" name="Picture 7"/>
          <p:cNvPicPr>
            <a:picLocks noChangeAspect="1"/>
          </p:cNvPicPr>
          <p:nvPr userDrawn="1"/>
        </p:nvPicPr>
        <p:blipFill>
          <a:blip r:embed="rId5"/>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endParaRPr lang="en-US" sz="1400" b="0" dirty="0">
              <a:solidFill>
                <a:srgbClr val="FF0000"/>
              </a:solidFill>
              <a:cs typeface="Kalimati" panose="00000400000000000000" pitchFamily="2"/>
            </a:endParaRPr>
          </a:p>
          <a:p>
            <a:pPr algn="ctr"/>
            <a:r>
              <a:rPr lang="ne-NP" sz="1800" b="0" dirty="0">
                <a:solidFill>
                  <a:srgbClr val="FF0000"/>
                </a:solidFill>
                <a:cs typeface="Kalimati" panose="00000400000000000000" pitchFamily="2"/>
              </a:rPr>
              <a:t>राष्ट्रिय जनगणना २०७८</a:t>
            </a:r>
          </a:p>
        </p:txBody>
      </p:sp>
      <p:sp>
        <p:nvSpPr>
          <p:cNvPr id="15" name="Footer Placeholder 12"/>
          <p:cNvSpPr txBox="1">
            <a:spLocks/>
          </p:cNvSpPr>
          <p:nvPr userDrawn="1"/>
        </p:nvSpPr>
        <p:spPr>
          <a:xfrm>
            <a:off x="6504043" y="6481297"/>
            <a:ext cx="5496537" cy="365125"/>
          </a:xfrm>
          <a:prstGeom prst="rect">
            <a:avLst/>
          </a:prstGeom>
        </p:spPr>
        <p:txBody>
          <a:bodyPr/>
          <a:lstStyle>
            <a:defPPr>
              <a:defRPr lang="en-US"/>
            </a:defPPr>
            <a:lvl1pPr marL="0" algn="l" defTabSz="914400" rtl="0" eaLnBrk="1" latinLnBrk="0" hangingPunct="1">
              <a:defRPr sz="1800" kern="1200">
                <a:solidFill>
                  <a:srgbClr val="002060"/>
                </a:solidFill>
                <a:latin typeface="+mn-lt"/>
                <a:ea typeface="+mn-ea"/>
                <a:cs typeface="Kalimati" panose="00000400000000000000" pitchFamily="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rgbClr val="FFC000"/>
                </a:solidFill>
                <a:latin typeface="+mn-lt"/>
                <a:ea typeface="+mn-ea"/>
                <a:cs typeface="Kalimati" panose="00000400000000000000" pitchFamily="2"/>
              </a:rPr>
              <a:t>Page 1/….</a:t>
            </a:r>
          </a:p>
        </p:txBody>
      </p:sp>
      <p:sp>
        <p:nvSpPr>
          <p:cNvPr id="2" name="Rectangle 1"/>
          <p:cNvSpPr/>
          <p:nvPr userDrawn="1"/>
        </p:nvSpPr>
        <p:spPr>
          <a:xfrm>
            <a:off x="10367158" y="6388925"/>
            <a:ext cx="1824842" cy="4574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descr="Image result for logo of nepal government">
            <a:extLst>
              <a:ext uri="{FF2B5EF4-FFF2-40B4-BE49-F238E27FC236}">
                <a16:creationId xmlns:a16="http://schemas.microsoft.com/office/drawing/2014/main" id="{4BF3C297-642D-4134-82DF-1D665AA1DDF1}"/>
              </a:ext>
            </a:extLst>
          </p:cNvPr>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34389" y="27166"/>
            <a:ext cx="692131" cy="584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200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censusnepal.cbs.gov.np/"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facebook.com/Censusnepal-100119991821399/" TargetMode="External"/><Relationship Id="rId2" Type="http://schemas.openxmlformats.org/officeDocument/2006/relationships/hyperlink" Target="https://censusnepal.cbs.gov.np/" TargetMode="External"/><Relationship Id="rId1" Type="http://schemas.openxmlformats.org/officeDocument/2006/relationships/slideLayout" Target="../slideLayouts/slideLayout2.xml"/><Relationship Id="rId4" Type="http://schemas.openxmlformats.org/officeDocument/2006/relationships/hyperlink" Target="https://www.youtube.com/channel/UCoidjNDWNJkg-RbfYrg1Vjg"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 Placeholder 2"/>
          <p:cNvSpPr>
            <a:spLocks noGrp="1"/>
          </p:cNvSpPr>
          <p:nvPr>
            <p:ph type="body" sz="quarter" idx="4294967295"/>
          </p:nvPr>
        </p:nvSpPr>
        <p:spPr>
          <a:xfrm>
            <a:off x="-21714" y="4158486"/>
            <a:ext cx="8027793" cy="1998961"/>
          </a:xfrm>
          <a:prstGeom prst="rect">
            <a:avLst/>
          </a:prstGeom>
        </p:spPr>
        <p:txBody>
          <a:bodyPr/>
          <a:lstStyle/>
          <a:p>
            <a:pPr marL="0" indent="0" algn="ctr">
              <a:spcBef>
                <a:spcPts val="600"/>
              </a:spcBef>
              <a:spcAft>
                <a:spcPts val="600"/>
              </a:spcAft>
              <a:buNone/>
            </a:pPr>
            <a:r>
              <a:rPr lang="ne-NP" b="1" dirty="0">
                <a:solidFill>
                  <a:srgbClr val="002060"/>
                </a:solidFill>
                <a:latin typeface="Ganesh" pitchFamily="2" charset="0"/>
                <a:ea typeface="Calibri"/>
                <a:cs typeface="Kalimati" panose="00000400000000000000" pitchFamily="2"/>
              </a:rPr>
              <a:t>नेपालमा जनगणना </a:t>
            </a:r>
          </a:p>
          <a:p>
            <a:pPr marL="0" indent="0" algn="ctr">
              <a:spcBef>
                <a:spcPts val="600"/>
              </a:spcBef>
              <a:spcAft>
                <a:spcPts val="600"/>
              </a:spcAft>
              <a:buNone/>
            </a:pPr>
            <a:r>
              <a:rPr lang="ne-NP" b="1" dirty="0">
                <a:solidFill>
                  <a:srgbClr val="002060"/>
                </a:solidFill>
                <a:latin typeface="Ganesh" pitchFamily="2" charset="0"/>
                <a:ea typeface="Calibri"/>
                <a:cs typeface="Kalimati" panose="00000400000000000000" pitchFamily="2"/>
              </a:rPr>
              <a:t>र </a:t>
            </a:r>
          </a:p>
          <a:p>
            <a:pPr marL="0" indent="0" algn="ctr">
              <a:spcBef>
                <a:spcPts val="600"/>
              </a:spcBef>
              <a:spcAft>
                <a:spcPts val="600"/>
              </a:spcAft>
              <a:buNone/>
            </a:pPr>
            <a:r>
              <a:rPr lang="ne-NP" b="1" dirty="0">
                <a:solidFill>
                  <a:srgbClr val="002060"/>
                </a:solidFill>
                <a:latin typeface="Ganesh" pitchFamily="2" charset="0"/>
                <a:ea typeface="Calibri"/>
                <a:cs typeface="Kalimati" panose="00000400000000000000" pitchFamily="2"/>
              </a:rPr>
              <a:t>राष्ट्रिय जनगणना</a:t>
            </a:r>
            <a:r>
              <a:rPr lang="en-US" b="1" dirty="0">
                <a:solidFill>
                  <a:srgbClr val="002060"/>
                </a:solidFill>
                <a:latin typeface="Ganesh" pitchFamily="2" charset="0"/>
                <a:ea typeface="Calibri"/>
                <a:cs typeface="Kalimati" panose="00000400000000000000" pitchFamily="2"/>
              </a:rPr>
              <a:t> </a:t>
            </a:r>
            <a:r>
              <a:rPr lang="ne-NP" b="1" dirty="0">
                <a:solidFill>
                  <a:srgbClr val="002060"/>
                </a:solidFill>
                <a:latin typeface="Ganesh" pitchFamily="2" charset="0"/>
                <a:ea typeface="Calibri"/>
                <a:cs typeface="Kalimati" panose="00000400000000000000" pitchFamily="2"/>
              </a:rPr>
              <a:t>२०७८ को कानूनी आधार </a:t>
            </a: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55235" y="4158486"/>
            <a:ext cx="3187033" cy="212468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7" name="Slide Number Placeholder 19"/>
          <p:cNvSpPr txBox="1">
            <a:spLocks/>
          </p:cNvSpPr>
          <p:nvPr/>
        </p:nvSpPr>
        <p:spPr>
          <a:xfrm>
            <a:off x="11826240" y="6471920"/>
            <a:ext cx="340360" cy="3860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a:t>
            </a:fld>
            <a:endParaRPr lang="en-US" dirty="0">
              <a:latin typeface="Fontasy Himali" panose="04020500000000000000" pitchFamily="82" charset="0"/>
            </a:endParaRPr>
          </a:p>
        </p:txBody>
      </p:sp>
      <p:sp>
        <p:nvSpPr>
          <p:cNvPr id="9" name="Title 1">
            <a:extLst>
              <a:ext uri="{FF2B5EF4-FFF2-40B4-BE49-F238E27FC236}">
                <a16:creationId xmlns:a16="http://schemas.microsoft.com/office/drawing/2014/main" id="{D81C6FCA-65D9-43EC-85F1-06F3FDF8B67B}"/>
              </a:ext>
            </a:extLst>
          </p:cNvPr>
          <p:cNvSpPr txBox="1">
            <a:spLocks/>
          </p:cNvSpPr>
          <p:nvPr/>
        </p:nvSpPr>
        <p:spPr>
          <a:xfrm>
            <a:off x="0" y="726358"/>
            <a:ext cx="12192000" cy="1963679"/>
          </a:xfrm>
          <a:prstGeom prst="rect">
            <a:avLst/>
          </a:prstGeom>
        </p:spPr>
        <p:txBody>
          <a:bodyP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राष्ट्रिय जनगणना २०७८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800" b="1" dirty="0">
                <a:solidFill>
                  <a:srgbClr val="142DAC"/>
                </a:solidFill>
                <a:latin typeface="Calibri" panose="020F0502020204030204" pitchFamily="34" charset="0"/>
                <a:cs typeface="Kalimati" panose="00000400000000000000" pitchFamily="2"/>
              </a:rPr>
              <a:t>सुपरिवेक्षक </a:t>
            </a:r>
            <a:r>
              <a:rPr lang="hi-IN" sz="2800" b="1" dirty="0">
                <a:solidFill>
                  <a:srgbClr val="142DAC"/>
                </a:solidFill>
                <a:latin typeface="Calibri" panose="020F0502020204030204" pitchFamily="34" charset="0"/>
                <a:cs typeface="Kalimati" panose="00000400000000000000" pitchFamily="2"/>
              </a:rPr>
              <a:t>तालिम </a:t>
            </a:r>
            <a:endParaRPr lang="en-US" sz="2800" b="1" dirty="0">
              <a:solidFill>
                <a:srgbClr val="142DAC"/>
              </a:solidFill>
              <a:latin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मितिः २०७८ वैशाख १६</a:t>
            </a:r>
            <a:endParaRPr lang="ne-NP" sz="24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algn="ctr">
              <a:lnSpc>
                <a:spcPct val="115000"/>
              </a:lnSpc>
              <a:spcBef>
                <a:spcPts val="0"/>
              </a:spcBef>
            </a:pPr>
            <a:endParaRPr lang="en-US" sz="3200" dirty="0">
              <a:solidFill>
                <a:srgbClr val="142DAC"/>
              </a:solidFill>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28463523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63497"/>
            <a:ext cx="2798990" cy="2099243"/>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27182" y="633302"/>
            <a:ext cx="9011920" cy="6033311"/>
          </a:xfrm>
          <a:prstGeom prst="rect">
            <a:avLst/>
          </a:prstGeom>
          <a:effectLst/>
          <a:scene3d>
            <a:camera prst="orthographicFront"/>
            <a:lightRig rig="threePt" dir="t"/>
          </a:scene3d>
          <a:sp3d>
            <a:bevelT w="165100" prst="coolSlant"/>
          </a:sp3d>
        </p:spPr>
      </p:pic>
      <p:sp>
        <p:nvSpPr>
          <p:cNvPr id="6" name="Text Placeholder 1"/>
          <p:cNvSpPr>
            <a:spLocks noGrp="1"/>
          </p:cNvSpPr>
          <p:nvPr>
            <p:ph type="body" sz="quarter" idx="4294967295"/>
          </p:nvPr>
        </p:nvSpPr>
        <p:spPr>
          <a:xfrm>
            <a:off x="-10633" y="1748836"/>
            <a:ext cx="2798990" cy="1908757"/>
          </a:xfrm>
          <a:prstGeom prst="rect">
            <a:avLst/>
          </a:prstGeom>
        </p:spPr>
        <p:txBody>
          <a:bodyPr/>
          <a:lstStyle/>
          <a:p>
            <a:pPr marL="0" indent="0" algn="ctr">
              <a:lnSpc>
                <a:spcPct val="150000"/>
              </a:lnSpc>
              <a:buNone/>
            </a:pPr>
            <a:r>
              <a:rPr lang="ne-NP" sz="4400" b="1" dirty="0">
                <a:solidFill>
                  <a:srgbClr val="002060"/>
                </a:solidFill>
                <a:latin typeface="Ganesh" pitchFamily="2" charset="0"/>
                <a:cs typeface="Kalimati" panose="00000400000000000000" pitchFamily="2"/>
              </a:rPr>
              <a:t>प्रस्तुतिका विषय</a:t>
            </a:r>
          </a:p>
        </p:txBody>
      </p:sp>
      <p:sp>
        <p:nvSpPr>
          <p:cNvPr id="7" name="TextBox 6"/>
          <p:cNvSpPr txBox="1"/>
          <p:nvPr/>
        </p:nvSpPr>
        <p:spPr>
          <a:xfrm>
            <a:off x="3157632" y="1795976"/>
            <a:ext cx="8290560" cy="3472746"/>
          </a:xfrm>
          <a:prstGeom prst="rect">
            <a:avLst/>
          </a:prstGeom>
          <a:noFill/>
        </p:spPr>
        <p:txBody>
          <a:bodyPr wrap="square" rtlCol="0">
            <a:spAutoFit/>
          </a:bodyPr>
          <a:lstStyle/>
          <a:p>
            <a:pPr marL="342900" indent="-342900">
              <a:lnSpc>
                <a:spcPct val="150000"/>
              </a:lnSpc>
              <a:buFont typeface="Wingdings" panose="05000000000000000000" pitchFamily="2" charset="2"/>
              <a:buChar char="ü"/>
            </a:pPr>
            <a:r>
              <a:rPr lang="ne-NP" sz="2400" dirty="0">
                <a:cs typeface="Kalimati" pitchFamily="2"/>
              </a:rPr>
              <a:t>जनगणनाको परिचय, उद्देश्य, महत्व तथा संक्षिप्त इतिहास</a:t>
            </a:r>
          </a:p>
          <a:p>
            <a:pPr marL="342900" indent="-342900">
              <a:lnSpc>
                <a:spcPct val="150000"/>
              </a:lnSpc>
              <a:buFont typeface="Wingdings" panose="05000000000000000000" pitchFamily="2" charset="2"/>
              <a:buChar char="ü"/>
            </a:pPr>
            <a:r>
              <a:rPr lang="ne-NP" sz="2400" dirty="0">
                <a:cs typeface="Kalimati" pitchFamily="2"/>
              </a:rPr>
              <a:t>जनगणना सञ्चालनको कानूनी प्रावधान</a:t>
            </a:r>
            <a:r>
              <a:rPr lang="en-US" sz="2400" dirty="0">
                <a:cs typeface="Kalimati" pitchFamily="2"/>
              </a:rPr>
              <a:t> </a:t>
            </a:r>
            <a:endParaRPr lang="ne-NP" sz="2400" dirty="0">
              <a:cs typeface="Kalimati" pitchFamily="2"/>
            </a:endParaRPr>
          </a:p>
          <a:p>
            <a:pPr marL="342900" indent="-342900">
              <a:lnSpc>
                <a:spcPct val="150000"/>
              </a:lnSpc>
              <a:spcAft>
                <a:spcPts val="400"/>
              </a:spcAft>
              <a:buFont typeface="Wingdings" panose="05000000000000000000" pitchFamily="2" charset="2"/>
              <a:buChar char="ü"/>
            </a:pPr>
            <a:r>
              <a:rPr lang="ne-NP" sz="2400" dirty="0">
                <a:cs typeface="Kalimati" pitchFamily="2"/>
              </a:rPr>
              <a:t>गणना विधि</a:t>
            </a:r>
          </a:p>
          <a:p>
            <a:pPr marL="342900" indent="-342900">
              <a:lnSpc>
                <a:spcPct val="150000"/>
              </a:lnSpc>
              <a:spcAft>
                <a:spcPts val="400"/>
              </a:spcAft>
              <a:buFont typeface="Wingdings" panose="05000000000000000000" pitchFamily="2" charset="2"/>
              <a:buChar char="ü"/>
            </a:pPr>
            <a:r>
              <a:rPr lang="ne-NP" sz="2400" dirty="0">
                <a:cs typeface="Kalimati" pitchFamily="2"/>
              </a:rPr>
              <a:t>संगठन संरचना र समन्वय संयन्त्र</a:t>
            </a:r>
          </a:p>
          <a:p>
            <a:pPr marL="342900" indent="-342900">
              <a:lnSpc>
                <a:spcPct val="150000"/>
              </a:lnSpc>
              <a:buFont typeface="Wingdings" panose="05000000000000000000" pitchFamily="2" charset="2"/>
              <a:buChar char="ü"/>
            </a:pPr>
            <a:r>
              <a:rPr lang="ne-NP" sz="2400" dirty="0">
                <a:cs typeface="Kalimati" pitchFamily="2"/>
              </a:rPr>
              <a:t>राष्ट्रिय जनगणना २०७८ र जनगणना सम्बन्धी मुख्य दिनहरु</a:t>
            </a:r>
          </a:p>
          <a:p>
            <a:pPr marL="342900" indent="-342900">
              <a:lnSpc>
                <a:spcPct val="150000"/>
              </a:lnSpc>
              <a:buFont typeface="Wingdings" panose="05000000000000000000" pitchFamily="2" charset="2"/>
              <a:buChar char="ü"/>
            </a:pPr>
            <a:r>
              <a:rPr lang="ne-NP" sz="2400" dirty="0">
                <a:cs typeface="Kalimati" pitchFamily="2"/>
              </a:rPr>
              <a:t>अन्य जानकारीहरु,</a:t>
            </a:r>
          </a:p>
        </p:txBody>
      </p:sp>
      <p:cxnSp>
        <p:nvCxnSpPr>
          <p:cNvPr id="9" name="Straight Connector 8"/>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8" name="Slide Number Placeholder 19"/>
          <p:cNvSpPr txBox="1">
            <a:spLocks/>
          </p:cNvSpPr>
          <p:nvPr/>
        </p:nvSpPr>
        <p:spPr>
          <a:xfrm>
            <a:off x="11602720" y="6425898"/>
            <a:ext cx="533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a:t>
            </a:fld>
            <a:endParaRPr lang="en-US" dirty="0">
              <a:latin typeface="Fontasy Himali" panose="04020500000000000000" pitchFamily="82" charset="0"/>
            </a:endParaRPr>
          </a:p>
        </p:txBody>
      </p:sp>
    </p:spTree>
    <p:extLst>
      <p:ext uri="{BB962C8B-B14F-4D97-AF65-F5344CB8AC3E}">
        <p14:creationId xmlns:p14="http://schemas.microsoft.com/office/powerpoint/2010/main" val="1237639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704320" y="6451600"/>
            <a:ext cx="462280" cy="381635"/>
          </a:xfrm>
        </p:spPr>
        <p:txBody>
          <a:bodyPr/>
          <a:lstStyle/>
          <a:p>
            <a:pPr algn="ctr"/>
            <a:fld id="{2840B2E4-A264-431E-ABDE-38E3BCDA5876}" type="slidenum">
              <a:rPr lang="en-US" smtClean="0">
                <a:latin typeface="Fontasy Himali" panose="04020500000000000000" pitchFamily="82" charset="0"/>
              </a:rPr>
              <a:pPr algn="ctr"/>
              <a:t>3</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सन्दर्भ सामाग्री</a:t>
            </a:r>
            <a:endParaRPr lang="hi-IN" sz="2800" b="1" dirty="0">
              <a:solidFill>
                <a:srgbClr val="002060"/>
              </a:solidFill>
              <a:cs typeface="Kalimati" pitchFamily="2"/>
            </a:endParaRPr>
          </a:p>
        </p:txBody>
      </p:sp>
      <p:sp>
        <p:nvSpPr>
          <p:cNvPr id="6" name="Rectangle 5">
            <a:extLst>
              <a:ext uri="{FF2B5EF4-FFF2-40B4-BE49-F238E27FC236}">
                <a16:creationId xmlns:a16="http://schemas.microsoft.com/office/drawing/2014/main" id="{1B44C860-C6C8-4B13-9FE9-805C3230E513}"/>
              </a:ext>
            </a:extLst>
          </p:cNvPr>
          <p:cNvSpPr/>
          <p:nvPr/>
        </p:nvSpPr>
        <p:spPr>
          <a:xfrm>
            <a:off x="329609" y="1854423"/>
            <a:ext cx="11830499" cy="830997"/>
          </a:xfrm>
          <a:prstGeom prst="rect">
            <a:avLst/>
          </a:prstGeom>
        </p:spPr>
        <p:txBody>
          <a:bodyPr wrap="square">
            <a:spAutoFit/>
          </a:bodyPr>
          <a:lstStyle/>
          <a:p>
            <a:pPr algn="ctr"/>
            <a:r>
              <a:rPr lang="ne-NP" sz="2400" dirty="0">
                <a:cs typeface="Kalimati" pitchFamily="2"/>
              </a:rPr>
              <a:t>गणना पुस्तिकाको अनुच्छेद १.१ देखि २.४ र २.७ देखि २.१३ सम्म</a:t>
            </a:r>
          </a:p>
          <a:p>
            <a:pPr algn="ctr"/>
            <a:r>
              <a:rPr lang="ne-NP" sz="2400" dirty="0">
                <a:cs typeface="Kalimati" pitchFamily="2"/>
              </a:rPr>
              <a:t>सुपरिवेक्षक पुस्तिकाको भाग २ र भाग ३</a:t>
            </a:r>
          </a:p>
        </p:txBody>
      </p:sp>
      <p:pic>
        <p:nvPicPr>
          <p:cNvPr id="4" name="Picture 3">
            <a:extLst>
              <a:ext uri="{FF2B5EF4-FFF2-40B4-BE49-F238E27FC236}">
                <a16:creationId xmlns:a16="http://schemas.microsoft.com/office/drawing/2014/main" id="{560FC5B3-01C8-4BDB-975A-2D4B25DFCDE9}"/>
              </a:ext>
            </a:extLst>
          </p:cNvPr>
          <p:cNvPicPr>
            <a:picLocks noChangeAspect="1"/>
          </p:cNvPicPr>
          <p:nvPr/>
        </p:nvPicPr>
        <p:blipFill rotWithShape="1">
          <a:blip r:embed="rId2"/>
          <a:srcRect l="44128" t="14264" r="30145" b="26666"/>
          <a:stretch/>
        </p:blipFill>
        <p:spPr>
          <a:xfrm>
            <a:off x="2152930" y="3116758"/>
            <a:ext cx="2680441" cy="3461859"/>
          </a:xfrm>
          <a:prstGeom prst="rect">
            <a:avLst/>
          </a:prstGeom>
        </p:spPr>
      </p:pic>
      <p:pic>
        <p:nvPicPr>
          <p:cNvPr id="9" name="Picture 8">
            <a:extLst>
              <a:ext uri="{FF2B5EF4-FFF2-40B4-BE49-F238E27FC236}">
                <a16:creationId xmlns:a16="http://schemas.microsoft.com/office/drawing/2014/main" id="{38121AC3-29C1-4D4E-87B4-B103DDEC2C15}"/>
              </a:ext>
            </a:extLst>
          </p:cNvPr>
          <p:cNvPicPr>
            <a:picLocks noChangeAspect="1"/>
          </p:cNvPicPr>
          <p:nvPr/>
        </p:nvPicPr>
        <p:blipFill>
          <a:blip r:embed="rId3"/>
          <a:stretch>
            <a:fillRect/>
          </a:stretch>
        </p:blipFill>
        <p:spPr>
          <a:xfrm>
            <a:off x="7198242" y="3109796"/>
            <a:ext cx="2465359" cy="3468821"/>
          </a:xfrm>
          <a:prstGeom prst="rect">
            <a:avLst/>
          </a:prstGeom>
        </p:spPr>
      </p:pic>
    </p:spTree>
    <p:extLst>
      <p:ext uri="{BB962C8B-B14F-4D97-AF65-F5344CB8AC3E}">
        <p14:creationId xmlns:p14="http://schemas.microsoft.com/office/powerpoint/2010/main" val="2994900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3190528" y="780640"/>
            <a:ext cx="4896544"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जनगणनाको परिचय</a:t>
            </a:r>
          </a:p>
        </p:txBody>
      </p:sp>
      <p:sp>
        <p:nvSpPr>
          <p:cNvPr id="10" name="Text Placeholder 2"/>
          <p:cNvSpPr>
            <a:spLocks noGrp="1"/>
          </p:cNvSpPr>
          <p:nvPr>
            <p:ph type="body" sz="quarter" idx="4294967295"/>
          </p:nvPr>
        </p:nvSpPr>
        <p:spPr>
          <a:xfrm>
            <a:off x="196605" y="1770858"/>
            <a:ext cx="8290272" cy="4446261"/>
          </a:xfrm>
          <a:prstGeom prst="rect">
            <a:avLst/>
          </a:prstGeom>
        </p:spPr>
        <p:txBody>
          <a:bodyPr/>
          <a:lstStyle/>
          <a:p>
            <a:pPr marL="0" indent="0" algn="just">
              <a:lnSpc>
                <a:spcPct val="150000"/>
              </a:lnSpc>
              <a:buNone/>
            </a:pPr>
            <a:r>
              <a:rPr lang="ne-NP" sz="2400">
                <a:solidFill>
                  <a:schemeClr val="accent5">
                    <a:lumMod val="75000"/>
                  </a:schemeClr>
                </a:solidFill>
                <a:latin typeface="Preeti" pitchFamily="2" charset="0"/>
                <a:cs typeface="Kalimati" panose="00000400000000000000" pitchFamily="2"/>
              </a:rPr>
              <a:t>“जनगणना”</a:t>
            </a:r>
            <a:r>
              <a:rPr lang="en-US" sz="2400">
                <a:solidFill>
                  <a:schemeClr val="accent5">
                    <a:lumMod val="75000"/>
                  </a:schemeClr>
                </a:solidFill>
                <a:latin typeface="Preeti" pitchFamily="2" charset="0"/>
                <a:cs typeface="Kalimati" panose="00000400000000000000" pitchFamily="2"/>
              </a:rPr>
              <a:t> </a:t>
            </a:r>
            <a:r>
              <a:rPr lang="hi-IN" sz="2400">
                <a:solidFill>
                  <a:schemeClr val="tx1">
                    <a:lumMod val="95000"/>
                    <a:lumOff val="5000"/>
                  </a:schemeClr>
                </a:solidFill>
                <a:latin typeface="Preeti" pitchFamily="2" charset="0"/>
                <a:cs typeface="Kalimati" panose="00000400000000000000" pitchFamily="2"/>
              </a:rPr>
              <a:t>भन</a:t>
            </a:r>
            <a:r>
              <a:rPr lang="ne-NP" sz="2400">
                <a:solidFill>
                  <a:schemeClr val="tx1">
                    <a:lumMod val="95000"/>
                    <a:lumOff val="5000"/>
                  </a:schemeClr>
                </a:solidFill>
                <a:latin typeface="Preeti" pitchFamily="2" charset="0"/>
                <a:cs typeface="Kalimati" panose="00000400000000000000" pitchFamily="2"/>
              </a:rPr>
              <a:t>ेको त्यस्तो समष्टिगत प्रक्रिया हो जसमा</a:t>
            </a:r>
            <a:r>
              <a:rPr lang="en-US" sz="2400">
                <a:solidFill>
                  <a:schemeClr val="tx1">
                    <a:lumMod val="95000"/>
                    <a:lumOff val="5000"/>
                  </a:schemeClr>
                </a:solidFill>
                <a:latin typeface="Preeti" pitchFamily="2" charset="0"/>
                <a:cs typeface="Kalimati" panose="00000400000000000000" pitchFamily="2"/>
              </a:rPr>
              <a:t>,</a:t>
            </a:r>
            <a:r>
              <a:rPr lang="ne-NP" sz="2400">
                <a:solidFill>
                  <a:schemeClr val="tx1">
                    <a:lumMod val="95000"/>
                    <a:lumOff val="5000"/>
                  </a:schemeClr>
                </a:solidFill>
                <a:latin typeface="Preeti" pitchFamily="2" charset="0"/>
                <a:cs typeface="Kalimati" panose="00000400000000000000" pitchFamily="2"/>
              </a:rPr>
              <a:t> </a:t>
            </a:r>
          </a:p>
          <a:p>
            <a:pPr marL="574675" indent="-398463" algn="just">
              <a:lnSpc>
                <a:spcPct val="150000"/>
              </a:lnSpc>
            </a:pPr>
            <a:r>
              <a:rPr lang="ne-NP" sz="2400">
                <a:solidFill>
                  <a:schemeClr val="tx1">
                    <a:lumMod val="95000"/>
                    <a:lumOff val="5000"/>
                  </a:schemeClr>
                </a:solidFill>
                <a:latin typeface="Preeti" pitchFamily="2" charset="0"/>
                <a:cs typeface="Kalimati" panose="00000400000000000000" pitchFamily="2"/>
              </a:rPr>
              <a:t>देशभित्र अक्सर बसोबास गरेका सबै परिवार</a:t>
            </a:r>
            <a:r>
              <a:rPr lang="en-US" sz="2400">
                <a:solidFill>
                  <a:schemeClr val="tx1">
                    <a:lumMod val="95000"/>
                    <a:lumOff val="5000"/>
                  </a:schemeClr>
                </a:solidFill>
                <a:latin typeface="Preeti" pitchFamily="2" charset="0"/>
                <a:cs typeface="Kalimati" panose="00000400000000000000" pitchFamily="2"/>
              </a:rPr>
              <a:t> </a:t>
            </a:r>
            <a:r>
              <a:rPr lang="ne-NP" sz="2400">
                <a:solidFill>
                  <a:schemeClr val="tx1">
                    <a:lumMod val="95000"/>
                    <a:lumOff val="5000"/>
                  </a:schemeClr>
                </a:solidFill>
                <a:latin typeface="Preeti" pitchFamily="2" charset="0"/>
                <a:cs typeface="Kalimati" panose="00000400000000000000" pitchFamily="2"/>
              </a:rPr>
              <a:t>तथा </a:t>
            </a:r>
          </a:p>
          <a:p>
            <a:pPr marL="574675" indent="-400050" algn="just">
              <a:lnSpc>
                <a:spcPct val="150000"/>
              </a:lnSpc>
              <a:buNone/>
            </a:pPr>
            <a:r>
              <a:rPr lang="ne-NP" sz="2400">
                <a:solidFill>
                  <a:schemeClr val="tx1">
                    <a:lumMod val="95000"/>
                    <a:lumOff val="5000"/>
                  </a:schemeClr>
                </a:solidFill>
                <a:latin typeface="Preeti" pitchFamily="2" charset="0"/>
                <a:cs typeface="Kalimati" panose="00000400000000000000" pitchFamily="2"/>
              </a:rPr>
              <a:t>	परिवारका व्यक्तिहरूको जनसांख्यिक, सामाजिक तथा आर्थिक विवरणहरू संकलन गरिन्छ, र</a:t>
            </a:r>
          </a:p>
          <a:p>
            <a:pPr marL="574675" indent="-398463" algn="just">
              <a:lnSpc>
                <a:spcPct val="150000"/>
              </a:lnSpc>
            </a:pPr>
            <a:r>
              <a:rPr lang="ne-NP" sz="2400">
                <a:solidFill>
                  <a:schemeClr val="tx1">
                    <a:lumMod val="95000"/>
                    <a:lumOff val="5000"/>
                  </a:schemeClr>
                </a:solidFill>
                <a:latin typeface="Preeti" pitchFamily="2" charset="0"/>
                <a:cs typeface="Kalimati" panose="00000400000000000000" pitchFamily="2"/>
              </a:rPr>
              <a:t>संकलित तथ्याङ्कको प्रशोधन एवं प्रकाशन गरिन्छ ।</a:t>
            </a:r>
          </a:p>
          <a:p>
            <a:pPr marL="176212" indent="0" algn="just">
              <a:lnSpc>
                <a:spcPct val="150000"/>
              </a:lnSpc>
              <a:buNone/>
            </a:pPr>
            <a:r>
              <a:rPr lang="ne-NP" sz="2400" b="1">
                <a:solidFill>
                  <a:schemeClr val="tx1">
                    <a:lumMod val="95000"/>
                    <a:lumOff val="5000"/>
                  </a:schemeClr>
                </a:solidFill>
                <a:latin typeface="Preeti" pitchFamily="2" charset="0"/>
                <a:cs typeface="Kalimati" panose="00000400000000000000" pitchFamily="2"/>
              </a:rPr>
              <a:t>जनगणना गर्न निर्धारित समयावधि भित्र सबै व्यक्तिको </a:t>
            </a:r>
            <a:r>
              <a:rPr lang="ne-NP" sz="2400" b="1" dirty="0">
                <a:solidFill>
                  <a:schemeClr val="tx1">
                    <a:lumMod val="95000"/>
                    <a:lumOff val="5000"/>
                  </a:schemeClr>
                </a:solidFill>
                <a:latin typeface="Preeti" pitchFamily="2" charset="0"/>
                <a:cs typeface="Kalimati" panose="00000400000000000000" pitchFamily="2"/>
              </a:rPr>
              <a:t>घरदैलोमा </a:t>
            </a:r>
            <a:r>
              <a:rPr lang="ne-NP" sz="2400" b="1">
                <a:solidFill>
                  <a:schemeClr val="tx1">
                    <a:lumMod val="95000"/>
                    <a:lumOff val="5000"/>
                  </a:schemeClr>
                </a:solidFill>
                <a:latin typeface="Preeti" pitchFamily="2" charset="0"/>
                <a:cs typeface="Kalimati" panose="00000400000000000000" pitchFamily="2"/>
              </a:rPr>
              <a:t>गणकहरू</a:t>
            </a:r>
            <a:r>
              <a:rPr lang="en-US" sz="2400" b="1">
                <a:solidFill>
                  <a:schemeClr val="tx1">
                    <a:lumMod val="95000"/>
                    <a:lumOff val="5000"/>
                  </a:schemeClr>
                </a:solidFill>
                <a:latin typeface="Preeti" pitchFamily="2" charset="0"/>
                <a:cs typeface="Kalimati" panose="00000400000000000000" pitchFamily="2"/>
              </a:rPr>
              <a:t> </a:t>
            </a:r>
            <a:r>
              <a:rPr lang="ne-NP" sz="2400" b="1">
                <a:solidFill>
                  <a:schemeClr val="tx1">
                    <a:lumMod val="95000"/>
                    <a:lumOff val="5000"/>
                  </a:schemeClr>
                </a:solidFill>
                <a:latin typeface="Preeti" pitchFamily="2" charset="0"/>
                <a:cs typeface="Kalimati" panose="00000400000000000000" pitchFamily="2"/>
              </a:rPr>
              <a:t>पुग्छन् ।</a:t>
            </a:r>
            <a:endParaRPr lang="ne-NP" sz="2400" b="1"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a:t>
            </a:fld>
            <a:endParaRPr lang="en-US" dirty="0"/>
          </a:p>
        </p:txBody>
      </p:sp>
      <p:pic>
        <p:nvPicPr>
          <p:cNvPr id="2" name="Picture 1"/>
          <p:cNvPicPr>
            <a:picLocks noChangeAspect="1"/>
          </p:cNvPicPr>
          <p:nvPr/>
        </p:nvPicPr>
        <p:blipFill>
          <a:blip r:embed="rId3"/>
          <a:stretch>
            <a:fillRect/>
          </a:stretch>
        </p:blipFill>
        <p:spPr>
          <a:xfrm>
            <a:off x="8193405" y="1068672"/>
            <a:ext cx="3950454" cy="2013741"/>
          </a:xfrm>
          <a:prstGeom prst="rect">
            <a:avLst/>
          </a:prstGeom>
        </p:spPr>
      </p:pic>
    </p:spTree>
    <p:extLst>
      <p:ext uri="{BB962C8B-B14F-4D97-AF65-F5344CB8AC3E}">
        <p14:creationId xmlns:p14="http://schemas.microsoft.com/office/powerpoint/2010/main" val="13971538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3332768" y="968455"/>
            <a:ext cx="5922992"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जनगणनाको उद्देश्य</a:t>
            </a:r>
          </a:p>
        </p:txBody>
      </p:sp>
      <p:sp>
        <p:nvSpPr>
          <p:cNvPr id="10" name="Text Placeholder 2"/>
          <p:cNvSpPr>
            <a:spLocks noGrp="1"/>
          </p:cNvSpPr>
          <p:nvPr>
            <p:ph type="body" sz="quarter" idx="4294967295"/>
          </p:nvPr>
        </p:nvSpPr>
        <p:spPr>
          <a:xfrm>
            <a:off x="142240" y="1859285"/>
            <a:ext cx="11856720" cy="3892292"/>
          </a:xfrm>
          <a:prstGeom prst="rect">
            <a:avLst/>
          </a:prstGeom>
        </p:spPr>
        <p:txBody>
          <a:bodyPr/>
          <a:lstStyle/>
          <a:p>
            <a:pPr lvl="1" algn="just">
              <a:lnSpc>
                <a:spcPct val="150000"/>
              </a:lnSpc>
            </a:pPr>
            <a:r>
              <a:rPr lang="ne-NP" dirty="0">
                <a:solidFill>
                  <a:schemeClr val="tx1">
                    <a:lumMod val="95000"/>
                    <a:lumOff val="5000"/>
                  </a:schemeClr>
                </a:solidFill>
                <a:latin typeface="Preeti" pitchFamily="2" charset="0"/>
                <a:cs typeface="Kalimati" panose="00000400000000000000" pitchFamily="2"/>
              </a:rPr>
              <a:t>जनसंख्या व्यवस्थापनका लागि आवश्यक आवधिक जनसांख्यिक तथ्याङ्क उपलब्ध गराउने,</a:t>
            </a:r>
          </a:p>
          <a:p>
            <a:pPr lvl="1" algn="just">
              <a:lnSpc>
                <a:spcPct val="150000"/>
              </a:lnSpc>
            </a:pPr>
            <a:r>
              <a:rPr lang="ne-NP" dirty="0">
                <a:solidFill>
                  <a:schemeClr val="tx1">
                    <a:lumMod val="95000"/>
                    <a:lumOff val="5000"/>
                  </a:schemeClr>
                </a:solidFill>
                <a:latin typeface="Preeti" pitchFamily="2" charset="0"/>
                <a:cs typeface="Kalimati" panose="00000400000000000000" pitchFamily="2"/>
              </a:rPr>
              <a:t>जनसंख्याको प्रवृत्ति र विशेषताहरूको बारेमा जानकारी गराउने, </a:t>
            </a:r>
          </a:p>
          <a:p>
            <a:pPr lvl="1" algn="just">
              <a:lnSpc>
                <a:spcPct val="150000"/>
              </a:lnSpc>
            </a:pPr>
            <a:r>
              <a:rPr lang="ne-NP" dirty="0">
                <a:solidFill>
                  <a:schemeClr val="tx1">
                    <a:lumMod val="95000"/>
                    <a:lumOff val="5000"/>
                  </a:schemeClr>
                </a:solidFill>
                <a:latin typeface="Preeti" pitchFamily="2" charset="0"/>
                <a:cs typeface="Kalimati" panose="00000400000000000000" pitchFamily="2"/>
              </a:rPr>
              <a:t>लोककल्याणको लागि नीति, योजना तथा कार्यक्रम तर्जुमा गर्न जनसांख्यिक तथ्याङ्क तथा सूचक उपलब्ध गराउने ।</a:t>
            </a: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5</a:t>
            </a:fld>
            <a:endParaRPr lang="en-US" dirty="0"/>
          </a:p>
        </p:txBody>
      </p:sp>
    </p:spTree>
    <p:extLst>
      <p:ext uri="{BB962C8B-B14F-4D97-AF65-F5344CB8AC3E}">
        <p14:creationId xmlns:p14="http://schemas.microsoft.com/office/powerpoint/2010/main" val="41041754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3332768" y="968455"/>
            <a:ext cx="5922992"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जनगणनाको महत्व</a:t>
            </a:r>
          </a:p>
        </p:txBody>
      </p:sp>
      <p:sp>
        <p:nvSpPr>
          <p:cNvPr id="10" name="Text Placeholder 2"/>
          <p:cNvSpPr>
            <a:spLocks noGrp="1"/>
          </p:cNvSpPr>
          <p:nvPr>
            <p:ph type="body" sz="quarter" idx="4294967295"/>
          </p:nvPr>
        </p:nvSpPr>
        <p:spPr>
          <a:xfrm>
            <a:off x="237744" y="1859284"/>
            <a:ext cx="11761216" cy="4917432"/>
          </a:xfrm>
          <a:prstGeom prst="rect">
            <a:avLst/>
          </a:prstGeom>
        </p:spPr>
        <p:txBody>
          <a:bodyPr/>
          <a:lstStyle/>
          <a:p>
            <a:pPr algn="just">
              <a:lnSpc>
                <a:spcPct val="150000"/>
              </a:lnSpc>
            </a:pPr>
            <a:r>
              <a:rPr lang="ne-NP" sz="2400" dirty="0">
                <a:solidFill>
                  <a:schemeClr val="tx1">
                    <a:lumMod val="95000"/>
                    <a:lumOff val="5000"/>
                  </a:schemeClr>
                </a:solidFill>
                <a:latin typeface="Preeti" pitchFamily="2" charset="0"/>
                <a:cs typeface="Kalimati" panose="00000400000000000000" pitchFamily="2"/>
              </a:rPr>
              <a:t>जनसंख्या सम्बन्धी आधारभुत तथ्याङ्क (जनसंख्याको आकार, बनावट, वितरण र वृद्धि) प्राप्त हुन्छ ।</a:t>
            </a:r>
          </a:p>
          <a:p>
            <a:pPr algn="just">
              <a:lnSpc>
                <a:spcPct val="150000"/>
              </a:lnSpc>
            </a:pPr>
            <a:r>
              <a:rPr lang="ne-NP" sz="2400" dirty="0">
                <a:solidFill>
                  <a:schemeClr val="tx1">
                    <a:lumMod val="95000"/>
                    <a:lumOff val="5000"/>
                  </a:schemeClr>
                </a:solidFill>
                <a:latin typeface="Preeti" pitchFamily="2" charset="0"/>
                <a:cs typeface="Kalimati" panose="00000400000000000000" pitchFamily="2"/>
              </a:rPr>
              <a:t>विभिन्न तथ्याङ्किय सर्वेक्षणहरूका लागि सूची वा फ्रेम प्राप्त हुन्छ ।</a:t>
            </a:r>
            <a:endParaRPr lang="en-US" sz="2400" dirty="0">
              <a:solidFill>
                <a:schemeClr val="tx1">
                  <a:lumMod val="95000"/>
                  <a:lumOff val="5000"/>
                </a:schemeClr>
              </a:solidFill>
              <a:latin typeface="Preeti" pitchFamily="2" charset="0"/>
              <a:cs typeface="Kalimati" panose="00000400000000000000" pitchFamily="2"/>
            </a:endParaRPr>
          </a:p>
          <a:p>
            <a:pPr algn="just">
              <a:lnSpc>
                <a:spcPct val="150000"/>
              </a:lnSpc>
            </a:pPr>
            <a:r>
              <a:rPr lang="ne-NP" sz="2400" dirty="0">
                <a:solidFill>
                  <a:schemeClr val="tx1">
                    <a:lumMod val="95000"/>
                    <a:lumOff val="5000"/>
                  </a:schemeClr>
                </a:solidFill>
                <a:latin typeface="Preeti" pitchFamily="2" charset="0"/>
                <a:cs typeface="Kalimati" panose="00000400000000000000" pitchFamily="2"/>
              </a:rPr>
              <a:t>निर्वाचन क्षेत्र र प्रतिनिधि संख्या निर्धारण, गाउँपालिका, नगरपालिका, उप–महानगरपालिका, महानगरपालिका आदिको क्षेत्र निर्धारण गर्न प्रयोग हुन्छ ।</a:t>
            </a:r>
          </a:p>
          <a:p>
            <a:pPr algn="just">
              <a:lnSpc>
                <a:spcPct val="150000"/>
              </a:lnSpc>
            </a:pPr>
            <a:r>
              <a:rPr lang="ne-NP" sz="2400" dirty="0">
                <a:solidFill>
                  <a:schemeClr val="tx1">
                    <a:lumMod val="95000"/>
                    <a:lumOff val="5000"/>
                  </a:schemeClr>
                </a:solidFill>
                <a:latin typeface="Preeti" pitchFamily="2" charset="0"/>
                <a:cs typeface="Kalimati" panose="00000400000000000000" pitchFamily="2"/>
              </a:rPr>
              <a:t>लैङ्गिक उत्तरदायी तथा सामाजिक समावेशी विकासका लागि आवश्यक सूचना उपलब्ध हुन्छ।</a:t>
            </a:r>
          </a:p>
          <a:p>
            <a:pPr algn="just">
              <a:lnSpc>
                <a:spcPct val="150000"/>
              </a:lnSpc>
            </a:pPr>
            <a:r>
              <a:rPr lang="ne-NP" sz="2400" dirty="0">
                <a:solidFill>
                  <a:schemeClr val="tx1">
                    <a:lumMod val="95000"/>
                    <a:lumOff val="5000"/>
                  </a:schemeClr>
                </a:solidFill>
                <a:latin typeface="Preeti" pitchFamily="2" charset="0"/>
                <a:cs typeface="Kalimati" panose="00000400000000000000" pitchFamily="2"/>
              </a:rPr>
              <a:t>राष्ट्रिय </a:t>
            </a:r>
            <a:r>
              <a:rPr lang="ne-NP" sz="2400">
                <a:solidFill>
                  <a:schemeClr val="tx1">
                    <a:lumMod val="95000"/>
                    <a:lumOff val="5000"/>
                  </a:schemeClr>
                </a:solidFill>
                <a:latin typeface="Preeti" pitchFamily="2" charset="0"/>
                <a:cs typeface="Kalimati" panose="00000400000000000000" pitchFamily="2"/>
              </a:rPr>
              <a:t>तथा अन्तर्राष्ट्रिय </a:t>
            </a:r>
            <a:r>
              <a:rPr lang="ne-NP" sz="2400" dirty="0">
                <a:solidFill>
                  <a:schemeClr val="tx1">
                    <a:lumMod val="95000"/>
                    <a:lumOff val="5000"/>
                  </a:schemeClr>
                </a:solidFill>
                <a:latin typeface="Preeti" pitchFamily="2" charset="0"/>
                <a:cs typeface="Kalimati" panose="00000400000000000000" pitchFamily="2"/>
              </a:rPr>
              <a:t>विकासका लक्ष्यहरू मापन गर्न प्रयोग हुन्छ ।</a:t>
            </a: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6</a:t>
            </a:fld>
            <a:endParaRPr lang="en-US" dirty="0"/>
          </a:p>
        </p:txBody>
      </p:sp>
    </p:spTree>
    <p:extLst>
      <p:ext uri="{BB962C8B-B14F-4D97-AF65-F5344CB8AC3E}">
        <p14:creationId xmlns:p14="http://schemas.microsoft.com/office/powerpoint/2010/main" val="6309553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itle 2"/>
          <p:cNvSpPr txBox="1">
            <a:spLocks/>
          </p:cNvSpPr>
          <p:nvPr/>
        </p:nvSpPr>
        <p:spPr>
          <a:xfrm>
            <a:off x="2512814" y="822668"/>
            <a:ext cx="7488832" cy="576064"/>
          </a:xfrm>
          <a:prstGeom prst="rect">
            <a:avLst/>
          </a:prstGeom>
        </p:spPr>
        <p:txBody>
          <a:bodyPr anchor="ctr"/>
          <a:lstStyle>
            <a:lvl1pPr algn="ctr" defTabSz="914400" rtl="0" eaLnBrk="1" latinLnBrk="1" hangingPunct="1">
              <a:spcBef>
                <a:spcPct val="0"/>
              </a:spcBef>
              <a:buNone/>
              <a:defRPr sz="4400" kern="1200">
                <a:solidFill>
                  <a:schemeClr val="tx1"/>
                </a:solidFill>
                <a:latin typeface="+mj-lt"/>
                <a:ea typeface="+mj-ea"/>
                <a:cs typeface="+mj-cs"/>
              </a:defRPr>
            </a:lvl1pPr>
          </a:lstStyle>
          <a:p>
            <a:r>
              <a:rPr lang="ne-NP" sz="2800" b="1" dirty="0">
                <a:solidFill>
                  <a:srgbClr val="002060"/>
                </a:solidFill>
                <a:latin typeface="Ganesh" pitchFamily="2" charset="0"/>
                <a:cs typeface="Kalimati" panose="00000400000000000000" pitchFamily="2"/>
              </a:rPr>
              <a:t>नेपालमा जनगणनाको संक्षिप्त इतिहास</a:t>
            </a:r>
          </a:p>
        </p:txBody>
      </p:sp>
      <p:sp>
        <p:nvSpPr>
          <p:cNvPr id="20" name="Slide Number Placeholder 19"/>
          <p:cNvSpPr>
            <a:spLocks noGrp="1"/>
          </p:cNvSpPr>
          <p:nvPr>
            <p:ph type="sldNum" sz="quarter" idx="11"/>
          </p:nvPr>
        </p:nvSpPr>
        <p:spPr>
          <a:xfrm>
            <a:off x="11795760" y="6457950"/>
            <a:ext cx="381000" cy="372464"/>
          </a:xfrm>
        </p:spPr>
        <p:txBody>
          <a:bodyPr/>
          <a:lstStyle/>
          <a:p>
            <a:pPr algn="ctr"/>
            <a:fld id="{2840B2E4-A264-431E-ABDE-38E3BCDA5876}" type="slidenum">
              <a:rPr lang="en-US">
                <a:latin typeface="Fontasy Himali" panose="04020500000000000000" pitchFamily="82" charset="0"/>
              </a:rPr>
              <a:pPr algn="ctr"/>
              <a:t>7</a:t>
            </a:fld>
            <a:endParaRPr lang="en-US" dirty="0">
              <a:latin typeface="Fontasy Himali" panose="04020500000000000000" pitchFamily="82" charset="0"/>
            </a:endParaRPr>
          </a:p>
        </p:txBody>
      </p:sp>
      <p:grpSp>
        <p:nvGrpSpPr>
          <p:cNvPr id="33" name="Group 32">
            <a:extLst>
              <a:ext uri="{FF2B5EF4-FFF2-40B4-BE49-F238E27FC236}">
                <a16:creationId xmlns:a16="http://schemas.microsoft.com/office/drawing/2014/main" id="{13179889-8E45-40E3-9A0A-9CD6A08A2C13}"/>
              </a:ext>
            </a:extLst>
          </p:cNvPr>
          <p:cNvGrpSpPr/>
          <p:nvPr/>
        </p:nvGrpSpPr>
        <p:grpSpPr>
          <a:xfrm>
            <a:off x="873760" y="4459328"/>
            <a:ext cx="10859682" cy="816244"/>
            <a:chOff x="3131840" y="1491630"/>
            <a:chExt cx="5256584" cy="576064"/>
          </a:xfrm>
        </p:grpSpPr>
        <p:sp>
          <p:nvSpPr>
            <p:cNvPr id="34" name="Rectangle 33">
              <a:extLst>
                <a:ext uri="{FF2B5EF4-FFF2-40B4-BE49-F238E27FC236}">
                  <a16:creationId xmlns:a16="http://schemas.microsoft.com/office/drawing/2014/main" id="{10688898-8B84-4EED-887E-308AA6F4E433}"/>
                </a:ext>
              </a:extLst>
            </p:cNvPr>
            <p:cNvSpPr/>
            <p:nvPr/>
          </p:nvSpPr>
          <p:spPr>
            <a:xfrm>
              <a:off x="3131840" y="1491630"/>
              <a:ext cx="5256584" cy="576064"/>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a:p>
          </p:txBody>
        </p:sp>
        <p:sp>
          <p:nvSpPr>
            <p:cNvPr id="35" name="Right Triangle 34">
              <a:extLst>
                <a:ext uri="{FF2B5EF4-FFF2-40B4-BE49-F238E27FC236}">
                  <a16:creationId xmlns:a16="http://schemas.microsoft.com/office/drawing/2014/main" id="{73A90B25-7440-46F7-B820-40092F365B26}"/>
                </a:ext>
              </a:extLst>
            </p:cNvPr>
            <p:cNvSpPr/>
            <p:nvPr/>
          </p:nvSpPr>
          <p:spPr>
            <a:xfrm rot="5400000">
              <a:off x="3100622" y="1522850"/>
              <a:ext cx="422435" cy="359999"/>
            </a:xfrm>
            <a:prstGeom prst="rtTriangle">
              <a:avLst/>
            </a:prstGeom>
            <a:solidFill>
              <a:schemeClr val="accent3"/>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a:p>
          </p:txBody>
        </p:sp>
      </p:grpSp>
      <p:sp>
        <p:nvSpPr>
          <p:cNvPr id="36" name="TextBox 35">
            <a:extLst>
              <a:ext uri="{FF2B5EF4-FFF2-40B4-BE49-F238E27FC236}">
                <a16:creationId xmlns:a16="http://schemas.microsoft.com/office/drawing/2014/main" id="{514B2AAD-97DA-4245-AB01-A696C2E73760}"/>
              </a:ext>
            </a:extLst>
          </p:cNvPr>
          <p:cNvSpPr txBox="1"/>
          <p:nvPr/>
        </p:nvSpPr>
        <p:spPr>
          <a:xfrm>
            <a:off x="1662185" y="4444574"/>
            <a:ext cx="10071260" cy="830997"/>
          </a:xfrm>
          <a:prstGeom prst="rect">
            <a:avLst/>
          </a:prstGeom>
          <a:noFill/>
        </p:spPr>
        <p:txBody>
          <a:bodyPr wrap="square" rtlCol="0">
            <a:spAutoFit/>
          </a:bodyPr>
          <a:lstStyle/>
          <a:p>
            <a:r>
              <a:rPr lang="ne-NP" sz="2400" dirty="0">
                <a:latin typeface="Preeti"/>
                <a:ea typeface="Calibri"/>
                <a:cs typeface="Kalimati" panose="00000400000000000000" pitchFamily="2"/>
              </a:rPr>
              <a:t>वि.सं. १९९८ सम्म सञ्चालन भएका जनगणना सामान्य व्यक्ति गणना </a:t>
            </a:r>
            <a:r>
              <a:rPr lang="en-US" sz="2400" dirty="0">
                <a:latin typeface="Times New Roman" panose="02020603050405020304" pitchFamily="18" charset="0"/>
                <a:ea typeface="Calibri"/>
                <a:cs typeface="Times New Roman" panose="02020603050405020304" pitchFamily="18" charset="0"/>
              </a:rPr>
              <a:t>(Head  Count)</a:t>
            </a:r>
            <a:r>
              <a:rPr lang="en-US" sz="2400" dirty="0">
                <a:latin typeface="Preeti"/>
                <a:ea typeface="Calibri"/>
                <a:cs typeface="Kalimati" panose="00000400000000000000" pitchFamily="2"/>
              </a:rPr>
              <a:t> </a:t>
            </a:r>
            <a:r>
              <a:rPr lang="ne-NP" sz="2400" dirty="0">
                <a:latin typeface="Preeti"/>
                <a:ea typeface="Calibri"/>
                <a:cs typeface="Kalimati" panose="00000400000000000000" pitchFamily="2"/>
              </a:rPr>
              <a:t>का रूपमा मात्र सिमित थिए ।</a:t>
            </a:r>
          </a:p>
        </p:txBody>
      </p:sp>
      <p:grpSp>
        <p:nvGrpSpPr>
          <p:cNvPr id="37" name="Group 36">
            <a:extLst>
              <a:ext uri="{FF2B5EF4-FFF2-40B4-BE49-F238E27FC236}">
                <a16:creationId xmlns:a16="http://schemas.microsoft.com/office/drawing/2014/main" id="{EC84DBE3-D5E6-409C-8303-FF53EC4254D4}"/>
              </a:ext>
            </a:extLst>
          </p:cNvPr>
          <p:cNvGrpSpPr/>
          <p:nvPr/>
        </p:nvGrpSpPr>
        <p:grpSpPr>
          <a:xfrm>
            <a:off x="862244" y="1560067"/>
            <a:ext cx="10882713" cy="720000"/>
            <a:chOff x="3131839" y="1491630"/>
            <a:chExt cx="5256585" cy="576064"/>
          </a:xfrm>
        </p:grpSpPr>
        <p:sp>
          <p:nvSpPr>
            <p:cNvPr id="38" name="Rectangle 37">
              <a:extLst>
                <a:ext uri="{FF2B5EF4-FFF2-40B4-BE49-F238E27FC236}">
                  <a16:creationId xmlns:a16="http://schemas.microsoft.com/office/drawing/2014/main" id="{728F8ED4-88C0-4725-8F74-009043329C31}"/>
                </a:ext>
              </a:extLst>
            </p:cNvPr>
            <p:cNvSpPr/>
            <p:nvPr/>
          </p:nvSpPr>
          <p:spPr>
            <a:xfrm>
              <a:off x="3131840" y="1491630"/>
              <a:ext cx="5256584" cy="576064"/>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a:p>
          </p:txBody>
        </p:sp>
        <p:sp>
          <p:nvSpPr>
            <p:cNvPr id="39" name="Right Triangle 38">
              <a:extLst>
                <a:ext uri="{FF2B5EF4-FFF2-40B4-BE49-F238E27FC236}">
                  <a16:creationId xmlns:a16="http://schemas.microsoft.com/office/drawing/2014/main" id="{85513BD5-785C-40E0-920E-063CA0D26E60}"/>
                </a:ext>
              </a:extLst>
            </p:cNvPr>
            <p:cNvSpPr/>
            <p:nvPr/>
          </p:nvSpPr>
          <p:spPr>
            <a:xfrm rot="5400000">
              <a:off x="3040694" y="1582776"/>
              <a:ext cx="576000" cy="393710"/>
            </a:xfrm>
            <a:prstGeom prst="rtTriangle">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dirty="0"/>
            </a:p>
          </p:txBody>
        </p:sp>
      </p:grpSp>
      <p:grpSp>
        <p:nvGrpSpPr>
          <p:cNvPr id="40" name="Group 39">
            <a:extLst>
              <a:ext uri="{FF2B5EF4-FFF2-40B4-BE49-F238E27FC236}">
                <a16:creationId xmlns:a16="http://schemas.microsoft.com/office/drawing/2014/main" id="{4895E565-D2F3-4453-826F-1550F3F67BA0}"/>
              </a:ext>
            </a:extLst>
          </p:cNvPr>
          <p:cNvGrpSpPr/>
          <p:nvPr/>
        </p:nvGrpSpPr>
        <p:grpSpPr>
          <a:xfrm>
            <a:off x="873760" y="2447158"/>
            <a:ext cx="10871198" cy="720000"/>
            <a:chOff x="3131838" y="1491630"/>
            <a:chExt cx="5256586" cy="576064"/>
          </a:xfrm>
          <a:effectLst>
            <a:outerShdw blurRad="50800" dist="38100" dir="2700000" algn="tl" rotWithShape="0">
              <a:prstClr val="black">
                <a:alpha val="40000"/>
              </a:prstClr>
            </a:outerShdw>
          </a:effectLst>
        </p:grpSpPr>
        <p:sp>
          <p:nvSpPr>
            <p:cNvPr id="41" name="Rectangle 40">
              <a:extLst>
                <a:ext uri="{FF2B5EF4-FFF2-40B4-BE49-F238E27FC236}">
                  <a16:creationId xmlns:a16="http://schemas.microsoft.com/office/drawing/2014/main" id="{D594CE86-A125-4504-9446-164F8696BC65}"/>
                </a:ext>
              </a:extLst>
            </p:cNvPr>
            <p:cNvSpPr/>
            <p:nvPr/>
          </p:nvSpPr>
          <p:spPr>
            <a:xfrm>
              <a:off x="3131840" y="1491630"/>
              <a:ext cx="5256584" cy="576064"/>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a:p>
          </p:txBody>
        </p:sp>
        <p:sp>
          <p:nvSpPr>
            <p:cNvPr id="42" name="Right Triangle 41">
              <a:extLst>
                <a:ext uri="{FF2B5EF4-FFF2-40B4-BE49-F238E27FC236}">
                  <a16:creationId xmlns:a16="http://schemas.microsoft.com/office/drawing/2014/main" id="{AF133998-F747-4133-B5A4-718C22EC104A}"/>
                </a:ext>
              </a:extLst>
            </p:cNvPr>
            <p:cNvSpPr/>
            <p:nvPr/>
          </p:nvSpPr>
          <p:spPr>
            <a:xfrm rot="5400000">
              <a:off x="3020614" y="1602855"/>
              <a:ext cx="576000" cy="353551"/>
            </a:xfrm>
            <a:prstGeom prst="rtTriangle">
              <a:avLst/>
            </a:prstGeom>
            <a:solidFill>
              <a:schemeClr val="accent3"/>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dirty="0"/>
            </a:p>
          </p:txBody>
        </p:sp>
      </p:grpSp>
      <p:grpSp>
        <p:nvGrpSpPr>
          <p:cNvPr id="43" name="Group 42">
            <a:extLst>
              <a:ext uri="{FF2B5EF4-FFF2-40B4-BE49-F238E27FC236}">
                <a16:creationId xmlns:a16="http://schemas.microsoft.com/office/drawing/2014/main" id="{99E22C33-4C21-4A47-8619-581F70A08BDB}"/>
              </a:ext>
            </a:extLst>
          </p:cNvPr>
          <p:cNvGrpSpPr/>
          <p:nvPr/>
        </p:nvGrpSpPr>
        <p:grpSpPr>
          <a:xfrm>
            <a:off x="862245" y="3334330"/>
            <a:ext cx="10871198" cy="929895"/>
            <a:chOff x="3131840" y="1491630"/>
            <a:chExt cx="5256584" cy="576064"/>
          </a:xfrm>
        </p:grpSpPr>
        <p:sp>
          <p:nvSpPr>
            <p:cNvPr id="44" name="Rectangle 43">
              <a:extLst>
                <a:ext uri="{FF2B5EF4-FFF2-40B4-BE49-F238E27FC236}">
                  <a16:creationId xmlns:a16="http://schemas.microsoft.com/office/drawing/2014/main" id="{001F0B9C-326B-4F4A-A97E-4267BC994B88}"/>
                </a:ext>
              </a:extLst>
            </p:cNvPr>
            <p:cNvSpPr/>
            <p:nvPr/>
          </p:nvSpPr>
          <p:spPr>
            <a:xfrm>
              <a:off x="3131840" y="1491630"/>
              <a:ext cx="5256584" cy="576064"/>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a:p>
          </p:txBody>
        </p:sp>
        <p:sp>
          <p:nvSpPr>
            <p:cNvPr id="45" name="Right Triangle 44">
              <a:extLst>
                <a:ext uri="{FF2B5EF4-FFF2-40B4-BE49-F238E27FC236}">
                  <a16:creationId xmlns:a16="http://schemas.microsoft.com/office/drawing/2014/main" id="{BE6E7B2D-5049-4177-9627-779E7DEF9BD3}"/>
                </a:ext>
              </a:extLst>
            </p:cNvPr>
            <p:cNvSpPr/>
            <p:nvPr/>
          </p:nvSpPr>
          <p:spPr>
            <a:xfrm rot="5400000">
              <a:off x="3022229" y="1601241"/>
              <a:ext cx="576000" cy="356778"/>
            </a:xfrm>
            <a:prstGeom prst="rtTriangle">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a:p>
          </p:txBody>
        </p:sp>
      </p:grpSp>
      <p:sp>
        <p:nvSpPr>
          <p:cNvPr id="46" name="TextBox 45">
            <a:extLst>
              <a:ext uri="{FF2B5EF4-FFF2-40B4-BE49-F238E27FC236}">
                <a16:creationId xmlns:a16="http://schemas.microsoft.com/office/drawing/2014/main" id="{90F593F3-4B9B-4736-8C29-3A369544073C}"/>
              </a:ext>
            </a:extLst>
          </p:cNvPr>
          <p:cNvSpPr txBox="1"/>
          <p:nvPr/>
        </p:nvSpPr>
        <p:spPr>
          <a:xfrm>
            <a:off x="1599187" y="1731626"/>
            <a:ext cx="10145773" cy="461665"/>
          </a:xfrm>
          <a:prstGeom prst="rect">
            <a:avLst/>
          </a:prstGeom>
          <a:noFill/>
        </p:spPr>
        <p:txBody>
          <a:bodyPr wrap="square" rtlCol="0">
            <a:spAutoFit/>
          </a:bodyPr>
          <a:lstStyle/>
          <a:p>
            <a:r>
              <a:rPr lang="ne-NP" sz="2400" dirty="0">
                <a:latin typeface="Preeti" pitchFamily="2" charset="0"/>
                <a:cs typeface="Kalimati" panose="00000400000000000000" pitchFamily="2"/>
              </a:rPr>
              <a:t>नेपालमा वि.सं. १९६८ (सन् १९११) देखि जनगणना गर्ने काम शुरु भएको हो ।</a:t>
            </a:r>
          </a:p>
        </p:txBody>
      </p:sp>
      <p:sp>
        <p:nvSpPr>
          <p:cNvPr id="47" name="TextBox 46">
            <a:extLst>
              <a:ext uri="{FF2B5EF4-FFF2-40B4-BE49-F238E27FC236}">
                <a16:creationId xmlns:a16="http://schemas.microsoft.com/office/drawing/2014/main" id="{F3844D21-CE5D-4D78-9C9F-22149B0958F7}"/>
              </a:ext>
            </a:extLst>
          </p:cNvPr>
          <p:cNvSpPr txBox="1"/>
          <p:nvPr/>
        </p:nvSpPr>
        <p:spPr>
          <a:xfrm>
            <a:off x="1617490" y="2635376"/>
            <a:ext cx="10115954" cy="461665"/>
          </a:xfrm>
          <a:prstGeom prst="rect">
            <a:avLst/>
          </a:prstGeom>
          <a:noFill/>
        </p:spPr>
        <p:txBody>
          <a:bodyPr wrap="square" rtlCol="0">
            <a:spAutoFit/>
          </a:bodyPr>
          <a:lstStyle/>
          <a:p>
            <a:r>
              <a:rPr lang="ne-NP" sz="2400" dirty="0">
                <a:latin typeface="Preeti" pitchFamily="2" charset="0"/>
                <a:cs typeface="Kalimati" panose="00000400000000000000" pitchFamily="2"/>
              </a:rPr>
              <a:t>प्रत्येक १०/१० वर्षको अन्तरमा जनगणना सञ्चालन हुँदै</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आएको छ ।</a:t>
            </a:r>
          </a:p>
        </p:txBody>
      </p:sp>
      <p:sp>
        <p:nvSpPr>
          <p:cNvPr id="48" name="TextBox 47">
            <a:extLst>
              <a:ext uri="{FF2B5EF4-FFF2-40B4-BE49-F238E27FC236}">
                <a16:creationId xmlns:a16="http://schemas.microsoft.com/office/drawing/2014/main" id="{A5CBD66C-6444-4E6A-9285-CD4D24B53DBE}"/>
              </a:ext>
            </a:extLst>
          </p:cNvPr>
          <p:cNvSpPr txBox="1"/>
          <p:nvPr/>
        </p:nvSpPr>
        <p:spPr>
          <a:xfrm>
            <a:off x="1706881" y="3369200"/>
            <a:ext cx="10026562" cy="830997"/>
          </a:xfrm>
          <a:prstGeom prst="rect">
            <a:avLst/>
          </a:prstGeom>
          <a:noFill/>
        </p:spPr>
        <p:txBody>
          <a:bodyPr wrap="square" rtlCol="0">
            <a:spAutoFit/>
          </a:bodyPr>
          <a:lstStyle/>
          <a:p>
            <a:r>
              <a:rPr lang="ne-NP" sz="2400" dirty="0">
                <a:latin typeface="Preeti"/>
                <a:ea typeface="Calibri"/>
                <a:cs typeface="Kalimati" panose="00000400000000000000" pitchFamily="2"/>
              </a:rPr>
              <a:t>वि.सं. १९७८ सम्मका जनगणनाको मुख्य उद्देश्य मालिक, कमारा कमारी, </a:t>
            </a:r>
            <a:r>
              <a:rPr lang="en-US" sz="2400" dirty="0">
                <a:latin typeface="Preeti"/>
                <a:ea typeface="Calibri"/>
                <a:cs typeface="Kalimati" panose="00000400000000000000" pitchFamily="2"/>
              </a:rPr>
              <a:t>  </a:t>
            </a:r>
            <a:r>
              <a:rPr lang="ne-NP" sz="2400" dirty="0">
                <a:latin typeface="Preeti"/>
                <a:ea typeface="Calibri"/>
                <a:cs typeface="Kalimati" panose="00000400000000000000" pitchFamily="2"/>
              </a:rPr>
              <a:t>बाँधाको सूची तयार गर्ने रहेको थियो । </a:t>
            </a:r>
          </a:p>
        </p:txBody>
      </p:sp>
      <p:grpSp>
        <p:nvGrpSpPr>
          <p:cNvPr id="49" name="Group 48">
            <a:extLst>
              <a:ext uri="{FF2B5EF4-FFF2-40B4-BE49-F238E27FC236}">
                <a16:creationId xmlns:a16="http://schemas.microsoft.com/office/drawing/2014/main" id="{BBD4B45F-D498-4377-9FE3-3BD6530F16A0}"/>
              </a:ext>
            </a:extLst>
          </p:cNvPr>
          <p:cNvGrpSpPr/>
          <p:nvPr/>
        </p:nvGrpSpPr>
        <p:grpSpPr>
          <a:xfrm>
            <a:off x="862244" y="5406970"/>
            <a:ext cx="10871198" cy="929895"/>
            <a:chOff x="3131840" y="1491630"/>
            <a:chExt cx="5256584" cy="576064"/>
          </a:xfrm>
        </p:grpSpPr>
        <p:sp>
          <p:nvSpPr>
            <p:cNvPr id="50" name="Rectangle 49">
              <a:extLst>
                <a:ext uri="{FF2B5EF4-FFF2-40B4-BE49-F238E27FC236}">
                  <a16:creationId xmlns:a16="http://schemas.microsoft.com/office/drawing/2014/main" id="{9DE3F7CE-12D5-4510-972B-4F205D57E7B4}"/>
                </a:ext>
              </a:extLst>
            </p:cNvPr>
            <p:cNvSpPr/>
            <p:nvPr/>
          </p:nvSpPr>
          <p:spPr>
            <a:xfrm>
              <a:off x="3131840" y="1491630"/>
              <a:ext cx="5256584" cy="576064"/>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a:p>
          </p:txBody>
        </p:sp>
        <p:sp>
          <p:nvSpPr>
            <p:cNvPr id="51" name="Right Triangle 50">
              <a:extLst>
                <a:ext uri="{FF2B5EF4-FFF2-40B4-BE49-F238E27FC236}">
                  <a16:creationId xmlns:a16="http://schemas.microsoft.com/office/drawing/2014/main" id="{D7FDFFC9-5F9D-484D-9993-9BC0E9DB96DA}"/>
                </a:ext>
              </a:extLst>
            </p:cNvPr>
            <p:cNvSpPr/>
            <p:nvPr/>
          </p:nvSpPr>
          <p:spPr>
            <a:xfrm rot="5400000">
              <a:off x="3022229" y="1601241"/>
              <a:ext cx="576000" cy="356778"/>
            </a:xfrm>
            <a:prstGeom prst="rtTriangle">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a:p>
          </p:txBody>
        </p:sp>
      </p:grpSp>
      <p:sp>
        <p:nvSpPr>
          <p:cNvPr id="52" name="TextBox 51">
            <a:extLst>
              <a:ext uri="{FF2B5EF4-FFF2-40B4-BE49-F238E27FC236}">
                <a16:creationId xmlns:a16="http://schemas.microsoft.com/office/drawing/2014/main" id="{1E27D6F7-73CD-4E55-A694-587133FCED5F}"/>
              </a:ext>
            </a:extLst>
          </p:cNvPr>
          <p:cNvSpPr txBox="1"/>
          <p:nvPr/>
        </p:nvSpPr>
        <p:spPr>
          <a:xfrm>
            <a:off x="1686561" y="5440254"/>
            <a:ext cx="10138324" cy="830997"/>
          </a:xfrm>
          <a:prstGeom prst="rect">
            <a:avLst/>
          </a:prstGeom>
          <a:noFill/>
        </p:spPr>
        <p:txBody>
          <a:bodyPr wrap="square" rtlCol="0">
            <a:spAutoFit/>
          </a:bodyPr>
          <a:lstStyle/>
          <a:p>
            <a:r>
              <a:rPr lang="ne-NP" sz="2400" dirty="0">
                <a:latin typeface="Preeti"/>
                <a:ea typeface="Calibri"/>
                <a:cs typeface="Kalimati" panose="00000400000000000000" pitchFamily="2"/>
              </a:rPr>
              <a:t>वि.सं. २००९ र ११ (सन् १९५२</a:t>
            </a:r>
            <a:r>
              <a:rPr lang="en-US" sz="2400" dirty="0">
                <a:latin typeface="Preeti"/>
                <a:ea typeface="Calibri"/>
                <a:cs typeface="Kalimati" panose="00000400000000000000" pitchFamily="2"/>
              </a:rPr>
              <a:t> </a:t>
            </a:r>
            <a:r>
              <a:rPr lang="ne-NP" sz="2400" dirty="0">
                <a:latin typeface="Preeti"/>
                <a:ea typeface="Calibri"/>
                <a:cs typeface="Kalimati" panose="00000400000000000000" pitchFamily="2"/>
              </a:rPr>
              <a:t>र</a:t>
            </a:r>
            <a:r>
              <a:rPr lang="en-US" sz="2400" dirty="0">
                <a:latin typeface="Preeti"/>
                <a:ea typeface="Calibri"/>
                <a:cs typeface="Kalimati" panose="00000400000000000000" pitchFamily="2"/>
              </a:rPr>
              <a:t> </a:t>
            </a:r>
            <a:r>
              <a:rPr lang="ne-NP" sz="2400" dirty="0">
                <a:latin typeface="Preeti"/>
                <a:ea typeface="Calibri"/>
                <a:cs typeface="Kalimati" panose="00000400000000000000" pitchFamily="2"/>
              </a:rPr>
              <a:t>५४) देखि </a:t>
            </a:r>
            <a:r>
              <a:rPr lang="en-US" sz="2400" dirty="0">
                <a:latin typeface="Preeti"/>
                <a:ea typeface="Calibri"/>
                <a:cs typeface="Kalimati" panose="00000400000000000000" pitchFamily="2"/>
              </a:rPr>
              <a:t> </a:t>
            </a:r>
            <a:r>
              <a:rPr lang="ne-NP" sz="2400" dirty="0">
                <a:latin typeface="Preeti"/>
                <a:ea typeface="Calibri"/>
                <a:cs typeface="Kalimati" panose="00000400000000000000" pitchFamily="2"/>
              </a:rPr>
              <a:t>सञ्चालन भएका जनगणनाहरू आधुनिक (वैज्ञानिक) जनगणना मानिन्छन्</a:t>
            </a:r>
            <a:r>
              <a:rPr lang="en-US" sz="2400" dirty="0">
                <a:latin typeface="Preeti"/>
                <a:ea typeface="Calibri"/>
                <a:cs typeface="Kalimati" panose="00000400000000000000" pitchFamily="2"/>
              </a:rPr>
              <a:t> </a:t>
            </a:r>
            <a:r>
              <a:rPr lang="ne-NP" sz="2400" dirty="0">
                <a:latin typeface="Preeti"/>
                <a:ea typeface="Calibri"/>
                <a:cs typeface="Kalimati" panose="00000400000000000000" pitchFamily="2"/>
              </a:rPr>
              <a:t>।</a:t>
            </a:r>
          </a:p>
        </p:txBody>
      </p:sp>
      <p:sp>
        <p:nvSpPr>
          <p:cNvPr id="26" name="TextBox 25">
            <a:extLst>
              <a:ext uri="{FF2B5EF4-FFF2-40B4-BE49-F238E27FC236}">
                <a16:creationId xmlns:a16="http://schemas.microsoft.com/office/drawing/2014/main" id="{5B02C0AF-8812-4720-9597-F9DB3FA8F3A1}"/>
              </a:ext>
            </a:extLst>
          </p:cNvPr>
          <p:cNvSpPr txBox="1"/>
          <p:nvPr/>
        </p:nvSpPr>
        <p:spPr>
          <a:xfrm>
            <a:off x="5241854" y="6481956"/>
            <a:ext cx="6103088" cy="369332"/>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endParaRPr lang="en-US" dirty="0"/>
          </a:p>
        </p:txBody>
      </p:sp>
    </p:spTree>
    <p:extLst>
      <p:ext uri="{BB962C8B-B14F-4D97-AF65-F5344CB8AC3E}">
        <p14:creationId xmlns:p14="http://schemas.microsoft.com/office/powerpoint/2010/main" val="11548564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grpSp>
        <p:nvGrpSpPr>
          <p:cNvPr id="3" name="Group 2"/>
          <p:cNvGrpSpPr/>
          <p:nvPr/>
        </p:nvGrpSpPr>
        <p:grpSpPr>
          <a:xfrm>
            <a:off x="1135319" y="1977978"/>
            <a:ext cx="9919412" cy="998895"/>
            <a:chOff x="3131839" y="1491630"/>
            <a:chExt cx="5256585" cy="576064"/>
          </a:xfrm>
        </p:grpSpPr>
        <p:sp>
          <p:nvSpPr>
            <p:cNvPr id="4" name="Rectangle 3"/>
            <p:cNvSpPr/>
            <p:nvPr/>
          </p:nvSpPr>
          <p:spPr>
            <a:xfrm>
              <a:off x="3131840" y="1491630"/>
              <a:ext cx="5256584" cy="576064"/>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5" name="Right Triangle 4"/>
            <p:cNvSpPr/>
            <p:nvPr/>
          </p:nvSpPr>
          <p:spPr>
            <a:xfrm rot="5400000">
              <a:off x="3040694" y="1582776"/>
              <a:ext cx="576000" cy="393710"/>
            </a:xfrm>
            <a:prstGeom prst="rtTriangle">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grpSp>
      <p:grpSp>
        <p:nvGrpSpPr>
          <p:cNvPr id="6" name="Group 5"/>
          <p:cNvGrpSpPr/>
          <p:nvPr/>
        </p:nvGrpSpPr>
        <p:grpSpPr>
          <a:xfrm>
            <a:off x="1135319" y="3220568"/>
            <a:ext cx="9922540" cy="1564791"/>
            <a:chOff x="3131838" y="1491630"/>
            <a:chExt cx="5256586" cy="576064"/>
          </a:xfrm>
          <a:effectLst>
            <a:outerShdw blurRad="50800" dist="38100" dir="2700000" algn="tl" rotWithShape="0">
              <a:prstClr val="black">
                <a:alpha val="40000"/>
              </a:prstClr>
            </a:outerShdw>
          </a:effectLst>
        </p:grpSpPr>
        <p:sp>
          <p:nvSpPr>
            <p:cNvPr id="7" name="Rectangle 6"/>
            <p:cNvSpPr/>
            <p:nvPr/>
          </p:nvSpPr>
          <p:spPr>
            <a:xfrm>
              <a:off x="3131840" y="1491630"/>
              <a:ext cx="5256584" cy="576064"/>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endParaRPr lang="ko-KR" altLang="en-US"/>
            </a:p>
          </p:txBody>
        </p:sp>
        <p:sp>
          <p:nvSpPr>
            <p:cNvPr id="8" name="Right Triangle 7"/>
            <p:cNvSpPr/>
            <p:nvPr/>
          </p:nvSpPr>
          <p:spPr>
            <a:xfrm rot="5400000">
              <a:off x="3020614" y="1602855"/>
              <a:ext cx="576000" cy="353551"/>
            </a:xfrm>
            <a:prstGeom prst="rtTriangle">
              <a:avLst/>
            </a:prstGeom>
            <a:solidFill>
              <a:schemeClr val="accent3"/>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endParaRPr lang="ko-KR" altLang="en-US" dirty="0"/>
            </a:p>
          </p:txBody>
        </p:sp>
      </p:grpSp>
      <p:grpSp>
        <p:nvGrpSpPr>
          <p:cNvPr id="9" name="Group 8"/>
          <p:cNvGrpSpPr/>
          <p:nvPr/>
        </p:nvGrpSpPr>
        <p:grpSpPr>
          <a:xfrm>
            <a:off x="1135318" y="4978962"/>
            <a:ext cx="9925660" cy="998895"/>
            <a:chOff x="3131840" y="1491630"/>
            <a:chExt cx="5256584" cy="576064"/>
          </a:xfrm>
        </p:grpSpPr>
        <p:sp>
          <p:nvSpPr>
            <p:cNvPr id="10" name="Rectangle 9"/>
            <p:cNvSpPr/>
            <p:nvPr/>
          </p:nvSpPr>
          <p:spPr>
            <a:xfrm>
              <a:off x="3131840" y="1491630"/>
              <a:ext cx="5256584" cy="576064"/>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1" name="Right Triangle 10"/>
            <p:cNvSpPr/>
            <p:nvPr/>
          </p:nvSpPr>
          <p:spPr>
            <a:xfrm rot="5400000">
              <a:off x="3022229" y="1601241"/>
              <a:ext cx="576000" cy="356778"/>
            </a:xfrm>
            <a:prstGeom prst="rtTriangle">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sp>
        <p:nvSpPr>
          <p:cNvPr id="12" name="TextBox 11"/>
          <p:cNvSpPr txBox="1"/>
          <p:nvPr/>
        </p:nvSpPr>
        <p:spPr>
          <a:xfrm>
            <a:off x="1805879" y="2059283"/>
            <a:ext cx="8771125" cy="830997"/>
          </a:xfrm>
          <a:prstGeom prst="rect">
            <a:avLst/>
          </a:prstGeom>
          <a:noFill/>
        </p:spPr>
        <p:txBody>
          <a:bodyPr wrap="square" rtlCol="0">
            <a:spAutoFit/>
          </a:bodyPr>
          <a:lstStyle/>
          <a:p>
            <a:pPr marR="0" algn="just">
              <a:spcBef>
                <a:spcPts val="400"/>
              </a:spcBef>
              <a:spcAft>
                <a:spcPts val="400"/>
              </a:spcAft>
              <a:tabLst>
                <a:tab pos="3429000" algn="l"/>
              </a:tabLst>
            </a:pPr>
            <a:r>
              <a:rPr lang="ne-NP" sz="2400" dirty="0">
                <a:latin typeface="Preeti"/>
                <a:ea typeface="Calibri"/>
                <a:cs typeface="Kalimati" panose="00000400000000000000" pitchFamily="2"/>
              </a:rPr>
              <a:t>वि.सं. २०१५ मा केन्द्रीय तथ्याङ्क विभागको स्थापना भए पश्चात जनगणनाको</a:t>
            </a:r>
            <a:r>
              <a:rPr lang="en-US" sz="2400" dirty="0">
                <a:latin typeface="Preeti"/>
                <a:ea typeface="Calibri"/>
                <a:cs typeface="Kalimati" panose="00000400000000000000" pitchFamily="2"/>
              </a:rPr>
              <a:t> </a:t>
            </a:r>
            <a:r>
              <a:rPr lang="ne-NP" sz="2400" dirty="0">
                <a:latin typeface="Preeti"/>
                <a:ea typeface="Calibri"/>
                <a:cs typeface="Kalimati" panose="00000400000000000000" pitchFamily="2"/>
              </a:rPr>
              <a:t>कार्य विभागले सञ्चालन गर्दै आएको छ । </a:t>
            </a:r>
          </a:p>
        </p:txBody>
      </p:sp>
      <p:sp>
        <p:nvSpPr>
          <p:cNvPr id="13" name="TextBox 12"/>
          <p:cNvSpPr txBox="1"/>
          <p:nvPr/>
        </p:nvSpPr>
        <p:spPr>
          <a:xfrm>
            <a:off x="1797688" y="3448345"/>
            <a:ext cx="8926073" cy="1200329"/>
          </a:xfrm>
          <a:prstGeom prst="rect">
            <a:avLst/>
          </a:prstGeom>
          <a:noFill/>
        </p:spPr>
        <p:txBody>
          <a:bodyPr wrap="square" rtlCol="0">
            <a:spAutoFit/>
          </a:bodyPr>
          <a:lstStyle/>
          <a:p>
            <a:pPr marR="0" algn="just">
              <a:spcBef>
                <a:spcPts val="400"/>
              </a:spcBef>
              <a:spcAft>
                <a:spcPts val="400"/>
              </a:spcAft>
              <a:tabLst>
                <a:tab pos="3429000" algn="l"/>
              </a:tabLst>
            </a:pPr>
            <a:r>
              <a:rPr lang="ne-NP" sz="2400" dirty="0">
                <a:latin typeface="Preeti"/>
                <a:ea typeface="Calibri"/>
                <a:cs typeface="Kalimati" panose="00000400000000000000" pitchFamily="2"/>
              </a:rPr>
              <a:t>वि.सं. २०७८ को राष्ट्रिय जनगणना नेपालको बाह्रौं र वि.सं. २०७२ मा जारी</a:t>
            </a:r>
            <a:r>
              <a:rPr lang="en-US" sz="2400" dirty="0">
                <a:latin typeface="Preeti"/>
                <a:ea typeface="Calibri"/>
                <a:cs typeface="Kalimati" panose="00000400000000000000" pitchFamily="2"/>
              </a:rPr>
              <a:t> </a:t>
            </a:r>
            <a:r>
              <a:rPr lang="ne-NP" sz="2400" dirty="0">
                <a:latin typeface="Preeti"/>
                <a:ea typeface="Calibri"/>
                <a:cs typeface="Kalimati" panose="00000400000000000000" pitchFamily="2"/>
              </a:rPr>
              <a:t>भएको </a:t>
            </a:r>
            <a:r>
              <a:rPr lang="en-US" sz="2400" dirty="0">
                <a:latin typeface="Preeti"/>
                <a:ea typeface="Calibri"/>
                <a:cs typeface="Kalimati" panose="00000400000000000000" pitchFamily="2"/>
              </a:rPr>
              <a:t> </a:t>
            </a:r>
            <a:r>
              <a:rPr lang="ne-NP" sz="2400" dirty="0">
                <a:latin typeface="Preeti"/>
                <a:ea typeface="Calibri"/>
                <a:cs typeface="Kalimati" panose="00000400000000000000" pitchFamily="2"/>
              </a:rPr>
              <a:t>नेपालको संविधान बमोजिमको संघीय प्रणालीको पहिलो जनगणना हो । </a:t>
            </a:r>
          </a:p>
        </p:txBody>
      </p:sp>
      <p:sp>
        <p:nvSpPr>
          <p:cNvPr id="14" name="TextBox 13"/>
          <p:cNvSpPr txBox="1"/>
          <p:nvPr/>
        </p:nvSpPr>
        <p:spPr>
          <a:xfrm>
            <a:off x="1848487" y="5134772"/>
            <a:ext cx="9134115" cy="830997"/>
          </a:xfrm>
          <a:prstGeom prst="rect">
            <a:avLst/>
          </a:prstGeom>
          <a:noFill/>
        </p:spPr>
        <p:txBody>
          <a:bodyPr wrap="square" rtlCol="0">
            <a:spAutoFit/>
          </a:bodyPr>
          <a:lstStyle/>
          <a:p>
            <a:pPr algn="just">
              <a:spcBef>
                <a:spcPts val="400"/>
              </a:spcBef>
              <a:spcAft>
                <a:spcPts val="400"/>
              </a:spcAft>
              <a:tabLst>
                <a:tab pos="3429000" algn="l"/>
              </a:tabLst>
            </a:pPr>
            <a:r>
              <a:rPr lang="ne-NP" sz="2400" dirty="0">
                <a:latin typeface="Preeti"/>
                <a:ea typeface="Calibri"/>
                <a:cs typeface="Kalimati" panose="00000400000000000000" pitchFamily="2"/>
              </a:rPr>
              <a:t>जनगणना आर्थिक स्रोत साधन र जनशक्ति परिचालनको हिसाबले</a:t>
            </a:r>
            <a:r>
              <a:rPr lang="en-US" sz="2400" dirty="0">
                <a:latin typeface="Preeti"/>
                <a:ea typeface="Calibri"/>
                <a:cs typeface="Kalimati" panose="00000400000000000000" pitchFamily="2"/>
              </a:rPr>
              <a:t> </a:t>
            </a:r>
            <a:r>
              <a:rPr lang="ne-NP" sz="2400" dirty="0">
                <a:latin typeface="Preeti"/>
                <a:ea typeface="Calibri"/>
                <a:cs typeface="Kalimati" panose="00000400000000000000" pitchFamily="2"/>
              </a:rPr>
              <a:t>राष्ट्रव्यापी</a:t>
            </a:r>
            <a:r>
              <a:rPr lang="en-US" sz="2400" dirty="0">
                <a:latin typeface="Preeti"/>
                <a:ea typeface="Calibri"/>
                <a:cs typeface="Kalimati" panose="00000400000000000000" pitchFamily="2"/>
              </a:rPr>
              <a:t> </a:t>
            </a:r>
            <a:r>
              <a:rPr lang="ne-NP" sz="2400" dirty="0">
                <a:latin typeface="Preeti"/>
                <a:ea typeface="Calibri"/>
                <a:cs typeface="Kalimati" panose="00000400000000000000" pitchFamily="2"/>
              </a:rPr>
              <a:t>एक महाअभियान हो । </a:t>
            </a:r>
          </a:p>
        </p:txBody>
      </p:sp>
      <p:sp>
        <p:nvSpPr>
          <p:cNvPr id="15" name="Title 2"/>
          <p:cNvSpPr txBox="1">
            <a:spLocks/>
          </p:cNvSpPr>
          <p:nvPr/>
        </p:nvSpPr>
        <p:spPr>
          <a:xfrm>
            <a:off x="1422399" y="995388"/>
            <a:ext cx="8781955" cy="576064"/>
          </a:xfrm>
          <a:prstGeom prst="rect">
            <a:avLst/>
          </a:prstGeom>
        </p:spPr>
        <p:txBody>
          <a:bodyPr anchor="ctr"/>
          <a:lstStyle>
            <a:lvl1pPr algn="ctr" defTabSz="914400" rtl="0" eaLnBrk="1" latinLnBrk="1" hangingPunct="1">
              <a:spcBef>
                <a:spcPct val="0"/>
              </a:spcBef>
              <a:buNone/>
              <a:defRPr sz="4400" kern="1200">
                <a:solidFill>
                  <a:schemeClr val="tx1"/>
                </a:solidFill>
                <a:latin typeface="+mj-lt"/>
                <a:ea typeface="+mj-ea"/>
                <a:cs typeface="+mj-cs"/>
              </a:defRPr>
            </a:lvl1pPr>
          </a:lstStyle>
          <a:p>
            <a:r>
              <a:rPr lang="ne-NP" sz="2800" b="1" dirty="0">
                <a:solidFill>
                  <a:srgbClr val="002060"/>
                </a:solidFill>
                <a:latin typeface="Ganesh" pitchFamily="2" charset="0"/>
                <a:cs typeface="Kalimati" panose="00000400000000000000" pitchFamily="2"/>
              </a:rPr>
              <a:t>नेपालमा जनगणनाको संक्षिप्त इतिहास</a:t>
            </a:r>
          </a:p>
        </p:txBody>
      </p:sp>
      <p:sp>
        <p:nvSpPr>
          <p:cNvPr id="16" name="Slide Number Placeholder 15"/>
          <p:cNvSpPr>
            <a:spLocks noGrp="1"/>
          </p:cNvSpPr>
          <p:nvPr>
            <p:ph type="sldNum" sz="quarter" idx="11"/>
          </p:nvPr>
        </p:nvSpPr>
        <p:spPr>
          <a:xfrm>
            <a:off x="11826240" y="6478271"/>
            <a:ext cx="370840" cy="359410"/>
          </a:xfrm>
        </p:spPr>
        <p:txBody>
          <a:bodyPr/>
          <a:lstStyle/>
          <a:p>
            <a:pPr algn="ctr"/>
            <a:fld id="{2840B2E4-A264-431E-ABDE-38E3BCDA5876}" type="slidenum">
              <a:rPr lang="en-US">
                <a:latin typeface="Fontasy Himali" panose="04020500000000000000" pitchFamily="82" charset="0"/>
              </a:rPr>
              <a:pPr algn="ctr"/>
              <a:t>8</a:t>
            </a:fld>
            <a:endParaRPr lang="en-US" dirty="0">
              <a:latin typeface="Fontasy Himali" panose="04020500000000000000" pitchFamily="82" charset="0"/>
            </a:endParaRPr>
          </a:p>
        </p:txBody>
      </p:sp>
    </p:spTree>
    <p:extLst>
      <p:ext uri="{BB962C8B-B14F-4D97-AF65-F5344CB8AC3E}">
        <p14:creationId xmlns:p14="http://schemas.microsoft.com/office/powerpoint/2010/main" val="17139379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 Placeholder 1"/>
          <p:cNvSpPr txBox="1">
            <a:spLocks/>
          </p:cNvSpPr>
          <p:nvPr/>
        </p:nvSpPr>
        <p:spPr>
          <a:xfrm>
            <a:off x="1591295" y="848804"/>
            <a:ext cx="9144000" cy="576064"/>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solidFill>
                  <a:srgbClr val="002060"/>
                </a:solidFill>
                <a:latin typeface="Ganesh" pitchFamily="2" charset="0"/>
                <a:cs typeface="Kalimati" panose="00000400000000000000" pitchFamily="2"/>
              </a:rPr>
              <a:t>जनगणना सञ्चालनको कानूनी प्रावधान</a:t>
            </a:r>
          </a:p>
          <a:p>
            <a:pPr marL="0" indent="0" algn="ctr">
              <a:buNone/>
            </a:pPr>
            <a:endParaRPr lang="ne-NP" sz="2800" dirty="0">
              <a:solidFill>
                <a:srgbClr val="002060"/>
              </a:solidFill>
              <a:latin typeface="Ganesh" pitchFamily="2" charset="0"/>
              <a:cs typeface="Kalimati" panose="00000400000000000000" pitchFamily="2"/>
            </a:endParaRPr>
          </a:p>
        </p:txBody>
      </p:sp>
      <p:sp>
        <p:nvSpPr>
          <p:cNvPr id="7" name="Rectangle 6"/>
          <p:cNvSpPr/>
          <p:nvPr/>
        </p:nvSpPr>
        <p:spPr>
          <a:xfrm>
            <a:off x="269479" y="3452313"/>
            <a:ext cx="8244663" cy="3416320"/>
          </a:xfrm>
          <a:prstGeom prst="rect">
            <a:avLst/>
          </a:prstGeom>
        </p:spPr>
        <p:txBody>
          <a:bodyPr wrap="square">
            <a:spAutoFit/>
          </a:bodyPr>
          <a:lstStyle/>
          <a:p>
            <a:pPr algn="just">
              <a:lnSpc>
                <a:spcPct val="150000"/>
              </a:lnSpc>
            </a:pPr>
            <a:r>
              <a:rPr lang="hi-IN" sz="2400" dirty="0">
                <a:latin typeface="Preeti"/>
                <a:ea typeface="Calibri"/>
                <a:cs typeface="Kalimati" pitchFamily="2"/>
              </a:rPr>
              <a:t>राष्ट्रिय</a:t>
            </a:r>
            <a:r>
              <a:rPr lang="en-US" sz="2400" dirty="0">
                <a:latin typeface="Preeti"/>
                <a:ea typeface="Calibri"/>
                <a:cs typeface="Kalimati" pitchFamily="2"/>
              </a:rPr>
              <a:t> </a:t>
            </a:r>
            <a:r>
              <a:rPr lang="hi-IN" sz="2400" dirty="0">
                <a:latin typeface="Preeti"/>
                <a:ea typeface="Calibri"/>
                <a:cs typeface="Kalimati" pitchFamily="2"/>
              </a:rPr>
              <a:t>जनगणना </a:t>
            </a:r>
            <a:r>
              <a:rPr lang="hi-IN" sz="2400">
                <a:latin typeface="Preeti"/>
                <a:ea typeface="Calibri"/>
                <a:cs typeface="Kalimati" pitchFamily="2"/>
              </a:rPr>
              <a:t>सञ्चालनका लागि</a:t>
            </a:r>
            <a:r>
              <a:rPr lang="ne-NP" sz="2400">
                <a:latin typeface="Preeti"/>
                <a:ea typeface="Calibri"/>
                <a:cs typeface="Kalimati" pitchFamily="2"/>
              </a:rPr>
              <a:t> </a:t>
            </a:r>
            <a:r>
              <a:rPr lang="hi-IN" sz="2400">
                <a:latin typeface="Preeti"/>
                <a:ea typeface="Calibri"/>
                <a:cs typeface="Kalimati" pitchFamily="2"/>
              </a:rPr>
              <a:t>मूख्य कानूनी तथा नीतिगत</a:t>
            </a:r>
            <a:endParaRPr lang="ne-NP" sz="2400">
              <a:latin typeface="Preeti"/>
              <a:ea typeface="Calibri"/>
              <a:cs typeface="Kalimati" pitchFamily="2"/>
            </a:endParaRPr>
          </a:p>
          <a:p>
            <a:pPr algn="just">
              <a:lnSpc>
                <a:spcPct val="150000"/>
              </a:lnSpc>
            </a:pPr>
            <a:r>
              <a:rPr lang="hi-IN" sz="2400">
                <a:latin typeface="Preeti"/>
                <a:ea typeface="Calibri"/>
                <a:cs typeface="Kalimati" pitchFamily="2"/>
              </a:rPr>
              <a:t>आधार </a:t>
            </a:r>
            <a:r>
              <a:rPr lang="ne-NP" sz="2400">
                <a:latin typeface="Preeti"/>
                <a:ea typeface="Calibri"/>
                <a:cs typeface="Kalimati" pitchFamily="2"/>
              </a:rPr>
              <a:t>देहाय बमोजिम </a:t>
            </a:r>
            <a:r>
              <a:rPr lang="hi-IN" sz="2400">
                <a:latin typeface="Preeti"/>
                <a:ea typeface="Calibri"/>
                <a:cs typeface="Kalimati" pitchFamily="2"/>
              </a:rPr>
              <a:t>रहेका छन् । </a:t>
            </a:r>
            <a:r>
              <a:rPr lang="ne-NP" sz="2400">
                <a:latin typeface="Preeti"/>
                <a:ea typeface="Calibri"/>
                <a:cs typeface="Kalimati" pitchFamily="2"/>
              </a:rPr>
              <a:t> </a:t>
            </a:r>
            <a:endParaRPr lang="ne-NP" sz="2400" dirty="0">
              <a:latin typeface="Preeti"/>
              <a:ea typeface="Calibri"/>
              <a:cs typeface="Kalimati" pitchFamily="2"/>
            </a:endParaRPr>
          </a:p>
          <a:p>
            <a:pPr marL="800100" lvl="1" indent="-342900" algn="just">
              <a:lnSpc>
                <a:spcPct val="150000"/>
              </a:lnSpc>
              <a:buFont typeface="Arial" panose="020B0604020202020204" pitchFamily="34" charset="0"/>
              <a:buChar char="•"/>
            </a:pPr>
            <a:r>
              <a:rPr lang="ne-NP" sz="2400" dirty="0">
                <a:latin typeface="Preeti"/>
                <a:ea typeface="Calibri"/>
                <a:cs typeface="Kalimati" pitchFamily="2"/>
              </a:rPr>
              <a:t>नेपालको संविधान</a:t>
            </a:r>
          </a:p>
          <a:p>
            <a:pPr marL="800100" lvl="1" indent="-342900" algn="just">
              <a:lnSpc>
                <a:spcPct val="150000"/>
              </a:lnSpc>
              <a:buFont typeface="Arial" panose="020B0604020202020204" pitchFamily="34" charset="0"/>
              <a:buChar char="•"/>
            </a:pPr>
            <a:r>
              <a:rPr lang="hi-IN" sz="2400" dirty="0">
                <a:latin typeface="Preeti"/>
                <a:ea typeface="Calibri"/>
                <a:cs typeface="Kalimati" pitchFamily="2"/>
              </a:rPr>
              <a:t>तथ्याङ्क ऐन,</a:t>
            </a:r>
            <a:r>
              <a:rPr lang="en-US" sz="2400" dirty="0">
                <a:latin typeface="Preeti"/>
                <a:ea typeface="Calibri"/>
                <a:cs typeface="Kalimati" pitchFamily="2"/>
              </a:rPr>
              <a:t> </a:t>
            </a:r>
            <a:r>
              <a:rPr lang="hi-IN" sz="2400" dirty="0">
                <a:latin typeface="Preeti"/>
                <a:ea typeface="Calibri"/>
                <a:cs typeface="Kalimati" pitchFamily="2"/>
              </a:rPr>
              <a:t>२०१५</a:t>
            </a:r>
            <a:r>
              <a:rPr lang="en-US" sz="2400" dirty="0">
                <a:latin typeface="Times New Roman" panose="02020603050405020304" pitchFamily="18" charset="0"/>
                <a:ea typeface="Calibri"/>
                <a:cs typeface="Times New Roman" panose="02020603050405020304" pitchFamily="18" charset="0"/>
              </a:rPr>
              <a:t>;</a:t>
            </a:r>
            <a:r>
              <a:rPr lang="ne-NP" sz="2400" dirty="0">
                <a:latin typeface="Times New Roman" panose="02020603050405020304" pitchFamily="18" charset="0"/>
                <a:ea typeface="Calibri"/>
                <a:cs typeface="Kalimati" panose="00000400000000000000" pitchFamily="2"/>
              </a:rPr>
              <a:t> </a:t>
            </a:r>
            <a:r>
              <a:rPr lang="ne-NP" sz="2400">
                <a:latin typeface="Times New Roman" panose="02020603050405020304" pitchFamily="18" charset="0"/>
                <a:ea typeface="Calibri"/>
                <a:cs typeface="Kalimati" panose="00000400000000000000" pitchFamily="2"/>
              </a:rPr>
              <a:t>तथ्याङ्क नियमहरु, </a:t>
            </a:r>
            <a:r>
              <a:rPr lang="ne-NP" sz="2400" dirty="0">
                <a:latin typeface="Times New Roman" panose="02020603050405020304" pitchFamily="18" charset="0"/>
                <a:ea typeface="Calibri"/>
                <a:cs typeface="Kalimati" panose="00000400000000000000" pitchFamily="2"/>
              </a:rPr>
              <a:t>२०४१</a:t>
            </a:r>
            <a:endParaRPr lang="ne-NP" sz="2400" dirty="0">
              <a:latin typeface="Preeti"/>
              <a:ea typeface="Calibri"/>
              <a:cs typeface="Kalimati" pitchFamily="2"/>
            </a:endParaRPr>
          </a:p>
          <a:p>
            <a:pPr marL="800100" lvl="1" indent="-342900" algn="just">
              <a:lnSpc>
                <a:spcPct val="150000"/>
              </a:lnSpc>
              <a:buFont typeface="Arial" panose="020B0604020202020204" pitchFamily="34" charset="0"/>
              <a:buChar char="•"/>
            </a:pPr>
            <a:r>
              <a:rPr lang="hi-IN" sz="2400" dirty="0">
                <a:latin typeface="Preeti"/>
                <a:ea typeface="Calibri"/>
                <a:cs typeface="Kalimati" pitchFamily="2"/>
              </a:rPr>
              <a:t>राष्ट्रिय</a:t>
            </a:r>
            <a:r>
              <a:rPr lang="ne-NP" sz="2400" dirty="0">
                <a:latin typeface="Preeti"/>
                <a:ea typeface="Calibri"/>
                <a:cs typeface="Kalimati" pitchFamily="2"/>
              </a:rPr>
              <a:t> </a:t>
            </a:r>
            <a:r>
              <a:rPr lang="hi-IN" sz="2400" dirty="0">
                <a:latin typeface="Preeti"/>
                <a:ea typeface="Calibri"/>
                <a:cs typeface="Kalimati" pitchFamily="2"/>
              </a:rPr>
              <a:t>जनगणना सञ्चालन तथा व्यवस्थापन आदेश, २०७६</a:t>
            </a:r>
            <a:endParaRPr lang="ne-NP" sz="2400" dirty="0">
              <a:latin typeface="Preeti"/>
              <a:ea typeface="Calibri"/>
              <a:cs typeface="Kalimati" pitchFamily="2"/>
            </a:endParaRPr>
          </a:p>
          <a:p>
            <a:pPr marL="800100" lvl="1" indent="-342900" algn="just">
              <a:lnSpc>
                <a:spcPct val="150000"/>
              </a:lnSpc>
              <a:buFont typeface="Arial" panose="020B0604020202020204" pitchFamily="34" charset="0"/>
              <a:buChar char="•"/>
            </a:pPr>
            <a:r>
              <a:rPr lang="ne-NP" sz="2400" dirty="0">
                <a:latin typeface="Preeti"/>
                <a:ea typeface="Calibri"/>
                <a:cs typeface="Kalimati" pitchFamily="2"/>
              </a:rPr>
              <a:t>राष्ट्रिय जनगणना सञ्चालन निर्देशिका, </a:t>
            </a:r>
            <a:r>
              <a:rPr lang="ne-NP" sz="2400">
                <a:latin typeface="Preeti"/>
                <a:ea typeface="Calibri"/>
                <a:cs typeface="Kalimati" pitchFamily="2"/>
              </a:rPr>
              <a:t>२०७७</a:t>
            </a:r>
            <a:r>
              <a:rPr lang="en-US" sz="2400">
                <a:latin typeface="Preeti"/>
                <a:ea typeface="Calibri"/>
                <a:cs typeface="Kalimati" pitchFamily="2"/>
              </a:rPr>
              <a:t> </a:t>
            </a:r>
            <a:endParaRPr lang="ne-NP" sz="2400" dirty="0">
              <a:latin typeface="Preeti"/>
              <a:ea typeface="Calibri"/>
              <a:cs typeface="Kalimati" pitchFamily="2"/>
            </a:endParaRPr>
          </a:p>
        </p:txBody>
      </p:sp>
      <p:sp>
        <p:nvSpPr>
          <p:cNvPr id="8" name="Oval 7"/>
          <p:cNvSpPr/>
          <p:nvPr/>
        </p:nvSpPr>
        <p:spPr>
          <a:xfrm>
            <a:off x="5136875" y="1227245"/>
            <a:ext cx="2329877" cy="2239996"/>
          </a:xfrm>
          <a:prstGeom prst="ellipse">
            <a:avLst/>
          </a:prstGeom>
          <a:solidFill>
            <a:schemeClr val="accent1">
              <a:lumMod val="75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3" descr="H:\CBS_Tutorial\PPT Templates\background-with-advocacy-elements (1)\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72806" y="1619663"/>
            <a:ext cx="1558065" cy="1509748"/>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1"/>
          </p:nvPr>
        </p:nvSpPr>
        <p:spPr>
          <a:xfrm>
            <a:off x="11760200" y="6486666"/>
            <a:ext cx="431800" cy="371334"/>
          </a:xfrm>
        </p:spPr>
        <p:txBody>
          <a:bodyPr/>
          <a:lstStyle/>
          <a:p>
            <a:pPr algn="ctr"/>
            <a:fld id="{2840B2E4-A264-431E-ABDE-38E3BCDA5876}" type="slidenum">
              <a:rPr lang="en-US">
                <a:latin typeface="Fontasy Himali" panose="04020500000000000000" pitchFamily="82" charset="0"/>
              </a:rPr>
              <a:pPr algn="ctr"/>
              <a:t>9</a:t>
            </a:fld>
            <a:endParaRPr lang="en-US" dirty="0">
              <a:latin typeface="Fontasy Himali" panose="04020500000000000000" pitchFamily="82" charset="0"/>
            </a:endParaRPr>
          </a:p>
        </p:txBody>
      </p:sp>
      <p:pic>
        <p:nvPicPr>
          <p:cNvPr id="5" name="Picture 4">
            <a:extLst>
              <a:ext uri="{FF2B5EF4-FFF2-40B4-BE49-F238E27FC236}">
                <a16:creationId xmlns:a16="http://schemas.microsoft.com/office/drawing/2014/main" id="{BAF06E17-E5A3-4AE1-8AC2-36DB788CE816}"/>
              </a:ext>
            </a:extLst>
          </p:cNvPr>
          <p:cNvPicPr>
            <a:picLocks noChangeAspect="1"/>
          </p:cNvPicPr>
          <p:nvPr/>
        </p:nvPicPr>
        <p:blipFill rotWithShape="1">
          <a:blip r:embed="rId3"/>
          <a:srcRect l="40378" t="36124" r="40512" b="17313"/>
          <a:stretch/>
        </p:blipFill>
        <p:spPr>
          <a:xfrm>
            <a:off x="9486910" y="1021798"/>
            <a:ext cx="2033118" cy="2786536"/>
          </a:xfrm>
          <a:prstGeom prst="rect">
            <a:avLst/>
          </a:prstGeom>
        </p:spPr>
      </p:pic>
      <p:pic>
        <p:nvPicPr>
          <p:cNvPr id="10" name="Picture 2" descr="Features of Nepal constitution 2072">
            <a:extLst>
              <a:ext uri="{FF2B5EF4-FFF2-40B4-BE49-F238E27FC236}">
                <a16:creationId xmlns:a16="http://schemas.microsoft.com/office/drawing/2014/main" id="{9E3ECEE8-47DB-4E85-A1EF-92A1F5667FB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8735" r="29082"/>
          <a:stretch/>
        </p:blipFill>
        <p:spPr bwMode="auto">
          <a:xfrm>
            <a:off x="727830" y="848804"/>
            <a:ext cx="1726930" cy="225411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H:\CBS_Tutorial\Downloads\राष्ट्रिय जनगणना सञ्चालन तथा व्यवस्थापन आदेश, २०७६-1.jpg">
            <a:extLst>
              <a:ext uri="{FF2B5EF4-FFF2-40B4-BE49-F238E27FC236}">
                <a16:creationId xmlns:a16="http://schemas.microsoft.com/office/drawing/2014/main" id="{BE129900-97B6-40F2-9DB4-E87CB8975446}"/>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48769"/>
          <a:stretch/>
        </p:blipFill>
        <p:spPr bwMode="auto">
          <a:xfrm>
            <a:off x="9165730" y="3895776"/>
            <a:ext cx="2115426" cy="216006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ECDD9537-7AE1-47C8-BD33-5B0EE7DAA419}"/>
              </a:ext>
            </a:extLst>
          </p:cNvPr>
          <p:cNvSpPr txBox="1"/>
          <p:nvPr/>
        </p:nvSpPr>
        <p:spPr>
          <a:xfrm>
            <a:off x="4632207" y="6499301"/>
            <a:ext cx="6103088" cy="369332"/>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endParaRPr lang="en-US" dirty="0"/>
          </a:p>
        </p:txBody>
      </p:sp>
    </p:spTree>
    <p:extLst>
      <p:ext uri="{BB962C8B-B14F-4D97-AF65-F5344CB8AC3E}">
        <p14:creationId xmlns:p14="http://schemas.microsoft.com/office/powerpoint/2010/main" val="23743748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467833" y="2388967"/>
            <a:ext cx="11546959" cy="2308324"/>
          </a:xfrm>
          <a:prstGeom prst="rect">
            <a:avLst/>
          </a:prstGeom>
        </p:spPr>
        <p:txBody>
          <a:bodyPr wrap="square">
            <a:spAutoFit/>
          </a:bodyPr>
          <a:lstStyle/>
          <a:p>
            <a:pPr marL="342900" indent="-342900" algn="just">
              <a:lnSpc>
                <a:spcPct val="150000"/>
              </a:lnSpc>
              <a:buFont typeface="Arial" pitchFamily="34" charset="0"/>
              <a:buChar char="•"/>
            </a:pPr>
            <a:r>
              <a:rPr lang="hi-IN" sz="2400" dirty="0">
                <a:latin typeface="Preeti" pitchFamily="2" charset="0"/>
                <a:cs typeface="Kalimati" pitchFamily="2"/>
              </a:rPr>
              <a:t>केन्द्रीय तथ्याङ्क विभागका महानिर्देशकले तथ्याङ्क संकलनका लागि कर्मचारी खटाउने</a:t>
            </a:r>
            <a:r>
              <a:rPr lang="ne-NP" sz="2400" dirty="0">
                <a:latin typeface="Preeti" pitchFamily="2" charset="0"/>
                <a:cs typeface="Kalimati" pitchFamily="2"/>
              </a:rPr>
              <a:t> </a:t>
            </a:r>
            <a:r>
              <a:rPr lang="hi-IN" sz="2400" dirty="0">
                <a:latin typeface="Preeti" pitchFamily="2" charset="0"/>
                <a:cs typeface="Kalimati" pitchFamily="2"/>
              </a:rPr>
              <a:t>व्यवस्था</a:t>
            </a:r>
            <a:endParaRPr lang="ne-NP" sz="2400" dirty="0">
              <a:latin typeface="Preeti" pitchFamily="2" charset="0"/>
              <a:cs typeface="Kalimati" pitchFamily="2"/>
            </a:endParaRPr>
          </a:p>
          <a:p>
            <a:pPr marL="342900" indent="-342900" algn="just">
              <a:lnSpc>
                <a:spcPct val="150000"/>
              </a:lnSpc>
              <a:buFont typeface="Arial" pitchFamily="34" charset="0"/>
              <a:buChar char="•"/>
            </a:pPr>
            <a:r>
              <a:rPr lang="hi-IN" sz="2400" dirty="0">
                <a:latin typeface="Preeti" pitchFamily="2" charset="0"/>
                <a:cs typeface="Kalimati" pitchFamily="2"/>
              </a:rPr>
              <a:t>तथ्याङ्क संकलन </a:t>
            </a:r>
            <a:r>
              <a:rPr lang="ne-NP" sz="2400" dirty="0">
                <a:latin typeface="Preeti" pitchFamily="2" charset="0"/>
                <a:cs typeface="Kalimati" pitchFamily="2"/>
              </a:rPr>
              <a:t>र गोपनियता </a:t>
            </a:r>
          </a:p>
          <a:p>
            <a:pPr marL="342900" indent="-342900" algn="just">
              <a:lnSpc>
                <a:spcPct val="150000"/>
              </a:lnSpc>
              <a:buFont typeface="Arial" pitchFamily="34" charset="0"/>
              <a:buChar char="•"/>
            </a:pPr>
            <a:r>
              <a:rPr lang="ne-NP" sz="2400">
                <a:latin typeface="Preeti" pitchFamily="2" charset="0"/>
                <a:cs typeface="Kalimati" pitchFamily="2"/>
              </a:rPr>
              <a:t>व्यक्ति तथा संस्थाको दायित्व</a:t>
            </a:r>
          </a:p>
          <a:p>
            <a:pPr marL="342900" indent="-342900" algn="just">
              <a:lnSpc>
                <a:spcPct val="150000"/>
              </a:lnSpc>
              <a:buFont typeface="Arial" pitchFamily="34" charset="0"/>
              <a:buChar char="•"/>
            </a:pPr>
            <a:r>
              <a:rPr lang="ne-NP" sz="2400">
                <a:latin typeface="Preeti" pitchFamily="2" charset="0"/>
                <a:cs typeface="Kalimati" pitchFamily="2"/>
              </a:rPr>
              <a:t>जरिवाना र सजाय</a:t>
            </a:r>
          </a:p>
        </p:txBody>
      </p:sp>
      <p:sp>
        <p:nvSpPr>
          <p:cNvPr id="8" name="Slide Number Placeholder 7"/>
          <p:cNvSpPr>
            <a:spLocks noGrp="1"/>
          </p:cNvSpPr>
          <p:nvPr>
            <p:ph type="sldNum" sz="quarter" idx="11"/>
          </p:nvPr>
        </p:nvSpPr>
        <p:spPr>
          <a:xfrm>
            <a:off x="11557591" y="6517767"/>
            <a:ext cx="609009" cy="315468"/>
          </a:xfrm>
        </p:spPr>
        <p:txBody>
          <a:bodyPr/>
          <a:lstStyle/>
          <a:p>
            <a:pPr algn="ctr"/>
            <a:fld id="{2840B2E4-A264-431E-ABDE-38E3BCDA5876}" type="slidenum">
              <a:rPr lang="en-US">
                <a:latin typeface="Fontasy Himali" panose="04020500000000000000" pitchFamily="82" charset="0"/>
              </a:rPr>
              <a:pPr algn="ctr"/>
              <a:t>10</a:t>
            </a:fld>
            <a:endParaRPr lang="en-US" dirty="0">
              <a:latin typeface="Fontasy Himali" panose="04020500000000000000" pitchFamily="82" charset="0"/>
            </a:endParaRPr>
          </a:p>
        </p:txBody>
      </p:sp>
      <p:sp>
        <p:nvSpPr>
          <p:cNvPr id="7" name="Text Placeholder 1">
            <a:extLst>
              <a:ext uri="{FF2B5EF4-FFF2-40B4-BE49-F238E27FC236}">
                <a16:creationId xmlns:a16="http://schemas.microsoft.com/office/drawing/2014/main" id="{E41E5891-3D0E-43F5-8DA9-23D1165BBC62}"/>
              </a:ext>
            </a:extLst>
          </p:cNvPr>
          <p:cNvSpPr txBox="1">
            <a:spLocks/>
          </p:cNvSpPr>
          <p:nvPr/>
        </p:nvSpPr>
        <p:spPr>
          <a:xfrm>
            <a:off x="684196" y="1039871"/>
            <a:ext cx="9698669" cy="96374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solidFill>
                  <a:srgbClr val="002060"/>
                </a:solidFill>
                <a:latin typeface="Ganesh" pitchFamily="2" charset="0"/>
                <a:cs typeface="Kalimati" panose="00000400000000000000" pitchFamily="2"/>
              </a:rPr>
              <a:t>जनगणना </a:t>
            </a:r>
            <a:r>
              <a:rPr lang="ne-NP" sz="2800" b="1">
                <a:solidFill>
                  <a:srgbClr val="002060"/>
                </a:solidFill>
                <a:latin typeface="Ganesh" pitchFamily="2" charset="0"/>
                <a:cs typeface="Kalimati" panose="00000400000000000000" pitchFamily="2"/>
              </a:rPr>
              <a:t>सञ्चालनको लागि भएका कानूनी आधार अन्तर्गतका केही  महत्वपूर्ण कुराहरु</a:t>
            </a:r>
            <a:endParaRPr lang="ne-NP" sz="2800" b="1" dirty="0">
              <a:solidFill>
                <a:srgbClr val="002060"/>
              </a:solidFill>
              <a:latin typeface="Ganesh" pitchFamily="2" charset="0"/>
              <a:cs typeface="Kalimati" panose="00000400000000000000" pitchFamily="2"/>
            </a:endParaRPr>
          </a:p>
          <a:p>
            <a:pPr marL="0" indent="0" algn="ctr">
              <a:buNone/>
            </a:pPr>
            <a:endParaRPr lang="ne-NP" sz="2800" dirty="0">
              <a:solidFill>
                <a:srgbClr val="002060"/>
              </a:solidFill>
              <a:latin typeface="Ganesh" pitchFamily="2" charset="0"/>
              <a:cs typeface="Kalimati" panose="00000400000000000000" pitchFamily="2"/>
            </a:endParaRPr>
          </a:p>
        </p:txBody>
      </p:sp>
      <p:pic>
        <p:nvPicPr>
          <p:cNvPr id="9" name="Picture 2" descr="H:\CBS_Tutorial\PPT Templates\isometric-attorney-element-set\1.png">
            <a:extLst>
              <a:ext uri="{FF2B5EF4-FFF2-40B4-BE49-F238E27FC236}">
                <a16:creationId xmlns:a16="http://schemas.microsoft.com/office/drawing/2014/main" id="{0A2CC07C-FD49-48C8-A837-0C66A8A777B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70648" y="4482481"/>
            <a:ext cx="1895952" cy="17210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20549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744280" y="1618867"/>
            <a:ext cx="10881658" cy="5032147"/>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ne-NP" sz="2400" dirty="0">
                <a:latin typeface="Preeti" pitchFamily="2" charset="0"/>
                <a:cs typeface="Kalimati" panose="00000400000000000000" pitchFamily="2"/>
              </a:rPr>
              <a:t>अक्सर बसोबासका आधारमा व्यक्तिहरुको गणना गरिने,</a:t>
            </a:r>
          </a:p>
          <a:p>
            <a:pPr marL="342900" indent="-342900" algn="just">
              <a:lnSpc>
                <a:spcPct val="150000"/>
              </a:lnSpc>
              <a:buFont typeface="Arial" panose="020B0604020202020204" pitchFamily="34" charset="0"/>
              <a:buChar char="•"/>
            </a:pPr>
            <a:r>
              <a:rPr lang="ne-NP" sz="2400" dirty="0">
                <a:latin typeface="Preeti" pitchFamily="2" charset="0"/>
                <a:cs typeface="Kalimati" panose="00000400000000000000" pitchFamily="2"/>
              </a:rPr>
              <a:t>सुपरिवेक्षक तथा गणकहरू हरेक घरदैलोमा पुगी परिवारमूली वा परिवारको जानकार सदस्यसँग प्रत्यक्ष अन्तर्वार्ता गरी तथ्याङ्क संकलन गरिने,</a:t>
            </a:r>
          </a:p>
          <a:p>
            <a:pPr marL="342900" indent="-342900" algn="just">
              <a:lnSpc>
                <a:spcPct val="150000"/>
              </a:lnSpc>
              <a:buFont typeface="Arial" panose="020B0604020202020204" pitchFamily="34" charset="0"/>
              <a:buChar char="•"/>
            </a:pPr>
            <a:r>
              <a:rPr lang="ne-NP" sz="2400" dirty="0">
                <a:latin typeface="Preeti" pitchFamily="2" charset="0"/>
                <a:cs typeface="Kalimati" panose="00000400000000000000" pitchFamily="2"/>
              </a:rPr>
              <a:t>कागजी प्रश्नावली, ट्याबलेट तथा र्इसेन्सस मार्फत तथ्याङ्क संकलन गरिने,</a:t>
            </a:r>
          </a:p>
          <a:p>
            <a:pPr marL="342900" indent="-342900" algn="just">
              <a:lnSpc>
                <a:spcPct val="150000"/>
              </a:lnSpc>
              <a:buFont typeface="Arial" panose="020B0604020202020204" pitchFamily="34" charset="0"/>
              <a:buChar char="•"/>
            </a:pPr>
            <a:r>
              <a:rPr lang="ne-NP" sz="2400" dirty="0">
                <a:latin typeface="Preeti" pitchFamily="2" charset="0"/>
                <a:cs typeface="Kalimati" panose="00000400000000000000" pitchFamily="2"/>
              </a:rPr>
              <a:t>काठमाण्डौं उपत्यकाका केही स्थानहरूमा ट्याबलेट प्रयोग गरी तथ्याङ्क संकलन गरिने,</a:t>
            </a:r>
          </a:p>
          <a:p>
            <a:pPr marL="342900" indent="-342900" algn="just">
              <a:lnSpc>
                <a:spcPct val="150000"/>
              </a:lnSpc>
              <a:buFont typeface="Arial" panose="020B0604020202020204" pitchFamily="34" charset="0"/>
              <a:buChar char="•"/>
            </a:pPr>
            <a:r>
              <a:rPr lang="ne-NP" sz="2400" dirty="0">
                <a:latin typeface="Preeti" pitchFamily="2" charset="0"/>
                <a:cs typeface="Kalimati" panose="00000400000000000000" pitchFamily="2"/>
              </a:rPr>
              <a:t>विदेशस्थित कुटनीतिक नियोगहरूमा कार्यरत नेपालीहरूको गणना र्इसेन्सस मार्फत हुने,</a:t>
            </a:r>
          </a:p>
          <a:p>
            <a:pPr marL="342900" indent="-342900" algn="just">
              <a:lnSpc>
                <a:spcPct val="150000"/>
              </a:lnSpc>
              <a:buFont typeface="Arial" panose="020B0604020202020204" pitchFamily="34" charset="0"/>
              <a:buChar char="•"/>
            </a:pPr>
            <a:r>
              <a:rPr lang="ne-NP" sz="2400">
                <a:latin typeface="Preeti" pitchFamily="2" charset="0"/>
                <a:cs typeface="Kalimati" panose="00000400000000000000" pitchFamily="2"/>
              </a:rPr>
              <a:t>परिवारमा अनुपस्थित </a:t>
            </a:r>
            <a:r>
              <a:rPr lang="ne-NP" sz="2400">
                <a:latin typeface="Velvenda Cooler" panose="02000506000000020004" pitchFamily="2" charset="0"/>
                <a:cs typeface="Kalimati" panose="00000400000000000000" pitchFamily="2"/>
              </a:rPr>
              <a:t>(बिदेशमा रहेका)</a:t>
            </a:r>
            <a:r>
              <a:rPr lang="ne-NP" sz="2400">
                <a:latin typeface="Preeti" pitchFamily="2" charset="0"/>
                <a:cs typeface="Kalimati" panose="00000400000000000000" pitchFamily="2"/>
              </a:rPr>
              <a:t> </a:t>
            </a:r>
            <a:r>
              <a:rPr lang="ne-NP" sz="2400" dirty="0">
                <a:latin typeface="Preeti" pitchFamily="2" charset="0"/>
                <a:cs typeface="Kalimati" panose="00000400000000000000" pitchFamily="2"/>
              </a:rPr>
              <a:t>सदस्यहरूको अनुपस्थिति सम्बन्धी केही विवरण संकलन गरिने, तर विस्तृत विवरण संकलन गर्नु नपर्ने,</a:t>
            </a:r>
          </a:p>
          <a:p>
            <a:pPr marL="342900" indent="-342900" algn="just">
              <a:lnSpc>
                <a:spcPct val="150000"/>
              </a:lnSpc>
              <a:buFont typeface="Arial" panose="020B0604020202020204" pitchFamily="34" charset="0"/>
              <a:buChar char="•"/>
            </a:pPr>
            <a:r>
              <a:rPr lang="ne-NP" sz="2400" dirty="0">
                <a:latin typeface="Preeti" pitchFamily="2" charset="0"/>
                <a:cs typeface="Kalimati" panose="00000400000000000000" pitchFamily="2"/>
              </a:rPr>
              <a:t>घर ठेगान नभएका व्यक्तिहरूको गणना असार ८ गते मात्र गरिने ।</a:t>
            </a:r>
          </a:p>
        </p:txBody>
      </p:sp>
      <p:sp>
        <p:nvSpPr>
          <p:cNvPr id="4" name="Text Placeholder 1"/>
          <p:cNvSpPr txBox="1">
            <a:spLocks/>
          </p:cNvSpPr>
          <p:nvPr/>
        </p:nvSpPr>
        <p:spPr>
          <a:xfrm>
            <a:off x="1603171" y="923298"/>
            <a:ext cx="9144000" cy="576064"/>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solidFill>
                  <a:srgbClr val="002060"/>
                </a:solidFill>
                <a:latin typeface="Ganesh" pitchFamily="2" charset="0"/>
                <a:cs typeface="Kalimati" panose="00000400000000000000" pitchFamily="2"/>
              </a:rPr>
              <a:t>गणना विधि</a:t>
            </a:r>
          </a:p>
        </p:txBody>
      </p:sp>
      <p:sp>
        <p:nvSpPr>
          <p:cNvPr id="7" name="Slide Number Placeholder 6"/>
          <p:cNvSpPr>
            <a:spLocks noGrp="1"/>
          </p:cNvSpPr>
          <p:nvPr>
            <p:ph type="sldNum" sz="quarter" idx="11"/>
          </p:nvPr>
        </p:nvSpPr>
        <p:spPr>
          <a:xfrm>
            <a:off x="11625938" y="6443337"/>
            <a:ext cx="540662" cy="400059"/>
          </a:xfrm>
        </p:spPr>
        <p:txBody>
          <a:bodyPr/>
          <a:lstStyle/>
          <a:p>
            <a:pPr algn="ctr"/>
            <a:fld id="{2840B2E4-A264-431E-ABDE-38E3BCDA5876}" type="slidenum">
              <a:rPr lang="en-US">
                <a:latin typeface="Fontasy Himali" panose="04020500000000000000" pitchFamily="82" charset="0"/>
              </a:rPr>
              <a:pPr algn="ctr"/>
              <a:t>11</a:t>
            </a:fld>
            <a:endParaRPr lang="en-US" dirty="0">
              <a:latin typeface="Fontasy Himali" panose="04020500000000000000" pitchFamily="82" charset="0"/>
            </a:endParaRPr>
          </a:p>
        </p:txBody>
      </p:sp>
    </p:spTree>
    <p:extLst>
      <p:ext uri="{BB962C8B-B14F-4D97-AF65-F5344CB8AC3E}">
        <p14:creationId xmlns:p14="http://schemas.microsoft.com/office/powerpoint/2010/main" val="21242124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 Placeholder 1"/>
          <p:cNvSpPr txBox="1">
            <a:spLocks/>
          </p:cNvSpPr>
          <p:nvPr/>
        </p:nvSpPr>
        <p:spPr>
          <a:xfrm>
            <a:off x="1603171" y="816970"/>
            <a:ext cx="9144000" cy="576064"/>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solidFill>
                  <a:srgbClr val="002060"/>
                </a:solidFill>
                <a:latin typeface="Ganesh" pitchFamily="2" charset="0"/>
                <a:cs typeface="Kalimati" panose="00000400000000000000" pitchFamily="2"/>
              </a:rPr>
              <a:t>राष्ट्रिय जनगणना २०७८ को संगठन संरचना (कार्यकारी)</a:t>
            </a:r>
          </a:p>
        </p:txBody>
      </p:sp>
      <p:sp>
        <p:nvSpPr>
          <p:cNvPr id="7" name="Slide Number Placeholder 6"/>
          <p:cNvSpPr>
            <a:spLocks noGrp="1"/>
          </p:cNvSpPr>
          <p:nvPr>
            <p:ph type="sldNum" sz="quarter" idx="11"/>
          </p:nvPr>
        </p:nvSpPr>
        <p:spPr>
          <a:xfrm>
            <a:off x="11812777" y="6528398"/>
            <a:ext cx="470786" cy="314998"/>
          </a:xfrm>
        </p:spPr>
        <p:txBody>
          <a:bodyPr/>
          <a:lstStyle/>
          <a:p>
            <a:pPr algn="ctr"/>
            <a:fld id="{2840B2E4-A264-431E-ABDE-38E3BCDA5876}" type="slidenum">
              <a:rPr lang="en-US">
                <a:latin typeface="Fontasy Himali" panose="04020500000000000000" pitchFamily="82" charset="0"/>
              </a:rPr>
              <a:pPr algn="ctr"/>
              <a:t>12</a:t>
            </a:fld>
            <a:endParaRPr lang="en-US" dirty="0">
              <a:latin typeface="Fontasy Himali" panose="04020500000000000000" pitchFamily="82" charset="0"/>
            </a:endParaRPr>
          </a:p>
        </p:txBody>
      </p:sp>
      <p:grpSp>
        <p:nvGrpSpPr>
          <p:cNvPr id="3" name="Group 2">
            <a:extLst>
              <a:ext uri="{FF2B5EF4-FFF2-40B4-BE49-F238E27FC236}">
                <a16:creationId xmlns:a16="http://schemas.microsoft.com/office/drawing/2014/main" id="{3C240FD5-7168-40DF-A48A-63160F55190A}"/>
              </a:ext>
            </a:extLst>
          </p:cNvPr>
          <p:cNvGrpSpPr/>
          <p:nvPr/>
        </p:nvGrpSpPr>
        <p:grpSpPr>
          <a:xfrm>
            <a:off x="1002890" y="1616147"/>
            <a:ext cx="9744281" cy="4392644"/>
            <a:chOff x="3239376" y="1616147"/>
            <a:chExt cx="5404904" cy="4392644"/>
          </a:xfrm>
        </p:grpSpPr>
        <p:sp>
          <p:nvSpPr>
            <p:cNvPr id="15" name="TextBox 14">
              <a:extLst>
                <a:ext uri="{FF2B5EF4-FFF2-40B4-BE49-F238E27FC236}">
                  <a16:creationId xmlns:a16="http://schemas.microsoft.com/office/drawing/2014/main" id="{2CDE0404-35F8-4C6E-818D-D6CBB5BE7FD4}"/>
                </a:ext>
              </a:extLst>
            </p:cNvPr>
            <p:cNvSpPr txBox="1"/>
            <p:nvPr/>
          </p:nvSpPr>
          <p:spPr>
            <a:xfrm>
              <a:off x="3381161" y="1616147"/>
              <a:ext cx="4805927" cy="461665"/>
            </a:xfrm>
            <a:prstGeom prst="rect">
              <a:avLst/>
            </a:prstGeom>
            <a:noFill/>
            <a:ln w="28575">
              <a:solidFill>
                <a:srgbClr val="00B0F0"/>
              </a:solidFill>
            </a:ln>
          </p:spPr>
          <p:txBody>
            <a:bodyPr wrap="square" rtlCol="0">
              <a:spAutoFit/>
            </a:bodyPr>
            <a:lstStyle/>
            <a:p>
              <a:pPr algn="ctr"/>
              <a:r>
                <a:rPr lang="ne-NP" sz="2400" dirty="0">
                  <a:cs typeface="Kalimati" panose="00000400000000000000" pitchFamily="2"/>
                </a:rPr>
                <a:t>राष्ट्रिय योजना आयोग</a:t>
              </a:r>
              <a:endParaRPr lang="en-US" sz="2400" dirty="0"/>
            </a:p>
          </p:txBody>
        </p:sp>
        <p:sp>
          <p:nvSpPr>
            <p:cNvPr id="17" name="TextBox 16">
              <a:extLst>
                <a:ext uri="{FF2B5EF4-FFF2-40B4-BE49-F238E27FC236}">
                  <a16:creationId xmlns:a16="http://schemas.microsoft.com/office/drawing/2014/main" id="{7B10988D-ACDE-4FCD-9D69-D7D4CE2E7010}"/>
                </a:ext>
              </a:extLst>
            </p:cNvPr>
            <p:cNvSpPr txBox="1"/>
            <p:nvPr/>
          </p:nvSpPr>
          <p:spPr>
            <a:xfrm>
              <a:off x="3395335" y="2480932"/>
              <a:ext cx="4805927" cy="461665"/>
            </a:xfrm>
            <a:prstGeom prst="rect">
              <a:avLst/>
            </a:prstGeom>
            <a:noFill/>
            <a:ln w="28575">
              <a:solidFill>
                <a:srgbClr val="00B0F0"/>
              </a:solidFill>
            </a:ln>
          </p:spPr>
          <p:txBody>
            <a:bodyPr wrap="square" rtlCol="0">
              <a:spAutoFit/>
            </a:bodyPr>
            <a:lstStyle/>
            <a:p>
              <a:pPr lvl="0" algn="ctr"/>
              <a:r>
                <a:rPr lang="ne-NP" sz="2400" dirty="0">
                  <a:cs typeface="Kalimati" panose="00000400000000000000" pitchFamily="2"/>
                </a:rPr>
                <a:t>केन्द्रीय तथ्याङ्क विभाग</a:t>
              </a:r>
              <a:endParaRPr lang="en-US" sz="2400" dirty="0"/>
            </a:p>
          </p:txBody>
        </p:sp>
        <p:sp>
          <p:nvSpPr>
            <p:cNvPr id="18" name="TextBox 17">
              <a:extLst>
                <a:ext uri="{FF2B5EF4-FFF2-40B4-BE49-F238E27FC236}">
                  <a16:creationId xmlns:a16="http://schemas.microsoft.com/office/drawing/2014/main" id="{ECB1DDFE-8DF2-4558-B9C6-82BA985BC449}"/>
                </a:ext>
              </a:extLst>
            </p:cNvPr>
            <p:cNvSpPr txBox="1"/>
            <p:nvPr/>
          </p:nvSpPr>
          <p:spPr>
            <a:xfrm>
              <a:off x="3409506" y="3324450"/>
              <a:ext cx="4777581" cy="461665"/>
            </a:xfrm>
            <a:prstGeom prst="rect">
              <a:avLst/>
            </a:prstGeom>
            <a:noFill/>
            <a:ln w="28575">
              <a:solidFill>
                <a:srgbClr val="00B0F0"/>
              </a:solidFill>
            </a:ln>
          </p:spPr>
          <p:txBody>
            <a:bodyPr wrap="square" rtlCol="0">
              <a:spAutoFit/>
            </a:bodyPr>
            <a:lstStyle/>
            <a:p>
              <a:pPr algn="ctr"/>
              <a:r>
                <a:rPr lang="ne-NP" sz="2400">
                  <a:cs typeface="Kalimati" panose="00000400000000000000" pitchFamily="2"/>
                </a:rPr>
                <a:t>प्रदेश </a:t>
              </a:r>
              <a:r>
                <a:rPr lang="ne-NP" sz="2400" dirty="0">
                  <a:cs typeface="Kalimati" panose="00000400000000000000" pitchFamily="2"/>
                </a:rPr>
                <a:t>जनगणना कार्यालय (</a:t>
              </a:r>
              <a:r>
                <a:rPr lang="ne-NP" sz="2400">
                  <a:cs typeface="Kalimati" panose="00000400000000000000" pitchFamily="2"/>
                </a:rPr>
                <a:t>७)</a:t>
              </a:r>
              <a:r>
                <a:rPr lang="ne-NP" sz="2400">
                  <a:latin typeface="Velvenda Cooler" panose="02000506000000020004" pitchFamily="2" charset="0"/>
                  <a:cs typeface="Kalimati" panose="00000400000000000000" pitchFamily="2"/>
                </a:rPr>
                <a:t> </a:t>
              </a:r>
              <a:r>
                <a:rPr lang="ne-NP" sz="2400">
                  <a:latin typeface="Arial" panose="020B0604020202020204" pitchFamily="34" charset="0"/>
                  <a:cs typeface="Kalimati" panose="00000400000000000000" pitchFamily="2"/>
                </a:rPr>
                <a:t>+</a:t>
              </a:r>
              <a:r>
                <a:rPr lang="ne-NP" sz="2400">
                  <a:latin typeface="Velvenda Cooler" panose="02000506000000020004" pitchFamily="2" charset="0"/>
                  <a:cs typeface="Kalimati" panose="00000400000000000000" pitchFamily="2"/>
                </a:rPr>
                <a:t> </a:t>
              </a:r>
              <a:r>
                <a:rPr lang="ne-NP" sz="2400">
                  <a:cs typeface="Kalimati" panose="00000400000000000000" pitchFamily="2"/>
                </a:rPr>
                <a:t>जिल्ला जनगणना कार्यालय (८०)</a:t>
              </a:r>
              <a:endParaRPr lang="en-US" sz="2400" dirty="0"/>
            </a:p>
          </p:txBody>
        </p:sp>
        <p:sp>
          <p:nvSpPr>
            <p:cNvPr id="20" name="TextBox 19">
              <a:extLst>
                <a:ext uri="{FF2B5EF4-FFF2-40B4-BE49-F238E27FC236}">
                  <a16:creationId xmlns:a16="http://schemas.microsoft.com/office/drawing/2014/main" id="{CB8242E6-ECED-466A-9038-0395ACD9F4A7}"/>
                </a:ext>
              </a:extLst>
            </p:cNvPr>
            <p:cNvSpPr txBox="1"/>
            <p:nvPr/>
          </p:nvSpPr>
          <p:spPr>
            <a:xfrm>
              <a:off x="3448486" y="4189693"/>
              <a:ext cx="4805927" cy="461665"/>
            </a:xfrm>
            <a:prstGeom prst="rect">
              <a:avLst/>
            </a:prstGeom>
            <a:noFill/>
            <a:ln w="28575">
              <a:solidFill>
                <a:srgbClr val="00B0F0"/>
              </a:solidFill>
            </a:ln>
          </p:spPr>
          <p:txBody>
            <a:bodyPr wrap="square" rtlCol="0">
              <a:spAutoFit/>
            </a:bodyPr>
            <a:lstStyle/>
            <a:p>
              <a:pPr lvl="0" algn="ctr"/>
              <a:r>
                <a:rPr lang="ne-NP" sz="2400" dirty="0">
                  <a:cs typeface="Kalimati" panose="00000400000000000000" pitchFamily="2"/>
                </a:rPr>
                <a:t>स्थानीय जनगणना कार्यालय (३४९)</a:t>
              </a:r>
              <a:endParaRPr lang="en-US" sz="2400" dirty="0"/>
            </a:p>
          </p:txBody>
        </p:sp>
        <p:sp>
          <p:nvSpPr>
            <p:cNvPr id="21" name="TextBox 20">
              <a:extLst>
                <a:ext uri="{FF2B5EF4-FFF2-40B4-BE49-F238E27FC236}">
                  <a16:creationId xmlns:a16="http://schemas.microsoft.com/office/drawing/2014/main" id="{A551AB26-C547-4C8A-B78D-0C6358C9D535}"/>
                </a:ext>
              </a:extLst>
            </p:cNvPr>
            <p:cNvSpPr txBox="1"/>
            <p:nvPr/>
          </p:nvSpPr>
          <p:spPr>
            <a:xfrm>
              <a:off x="3239376" y="5001315"/>
              <a:ext cx="2874358" cy="461665"/>
            </a:xfrm>
            <a:prstGeom prst="rect">
              <a:avLst/>
            </a:prstGeom>
            <a:noFill/>
            <a:ln w="38100">
              <a:solidFill>
                <a:srgbClr val="00B0F0"/>
              </a:solidFill>
            </a:ln>
          </p:spPr>
          <p:txBody>
            <a:bodyPr wrap="square" rtlCol="0">
              <a:spAutoFit/>
            </a:bodyPr>
            <a:lstStyle/>
            <a:p>
              <a:pPr lvl="0" algn="ctr"/>
              <a:r>
                <a:rPr lang="ne-NP" sz="2400" dirty="0">
                  <a:cs typeface="Kalimati" panose="00000400000000000000" pitchFamily="2"/>
                </a:rPr>
                <a:t>सुपरिवेक्षक</a:t>
              </a:r>
              <a:endParaRPr lang="en-US" sz="2400" dirty="0"/>
            </a:p>
          </p:txBody>
        </p:sp>
        <p:sp>
          <p:nvSpPr>
            <p:cNvPr id="22" name="TextBox 21">
              <a:extLst>
                <a:ext uri="{FF2B5EF4-FFF2-40B4-BE49-F238E27FC236}">
                  <a16:creationId xmlns:a16="http://schemas.microsoft.com/office/drawing/2014/main" id="{7839F97C-1905-4E1C-940B-72CE08699C24}"/>
                </a:ext>
              </a:extLst>
            </p:cNvPr>
            <p:cNvSpPr txBox="1"/>
            <p:nvPr/>
          </p:nvSpPr>
          <p:spPr>
            <a:xfrm>
              <a:off x="6103085" y="5547126"/>
              <a:ext cx="2541195" cy="461665"/>
            </a:xfrm>
            <a:prstGeom prst="rect">
              <a:avLst/>
            </a:prstGeom>
            <a:noFill/>
            <a:ln w="38100">
              <a:solidFill>
                <a:srgbClr val="00B0F0"/>
              </a:solidFill>
            </a:ln>
          </p:spPr>
          <p:txBody>
            <a:bodyPr wrap="square" rtlCol="0">
              <a:spAutoFit/>
            </a:bodyPr>
            <a:lstStyle/>
            <a:p>
              <a:pPr lvl="0" algn="ctr"/>
              <a:r>
                <a:rPr lang="ne-NP" sz="2400" dirty="0">
                  <a:cs typeface="Kalimati" panose="00000400000000000000" pitchFamily="2"/>
                </a:rPr>
                <a:t>गणक</a:t>
              </a:r>
              <a:endParaRPr lang="en-US" sz="2400" dirty="0"/>
            </a:p>
          </p:txBody>
        </p:sp>
        <p:cxnSp>
          <p:nvCxnSpPr>
            <p:cNvPr id="23" name="Straight Arrow Connector 22">
              <a:extLst>
                <a:ext uri="{FF2B5EF4-FFF2-40B4-BE49-F238E27FC236}">
                  <a16:creationId xmlns:a16="http://schemas.microsoft.com/office/drawing/2014/main" id="{F3311D79-20EF-4EED-B572-E167B49C9D46}"/>
                </a:ext>
              </a:extLst>
            </p:cNvPr>
            <p:cNvCxnSpPr/>
            <p:nvPr/>
          </p:nvCxnSpPr>
          <p:spPr>
            <a:xfrm>
              <a:off x="5635267" y="2077812"/>
              <a:ext cx="0" cy="365760"/>
            </a:xfrm>
            <a:prstGeom prst="straightConnector1">
              <a:avLst/>
            </a:prstGeom>
            <a:ln w="57150">
              <a:tailEnd type="triangle"/>
            </a:ln>
          </p:spPr>
          <p:style>
            <a:lnRef idx="3">
              <a:schemeClr val="accent6"/>
            </a:lnRef>
            <a:fillRef idx="0">
              <a:schemeClr val="accent6"/>
            </a:fillRef>
            <a:effectRef idx="2">
              <a:schemeClr val="accent6"/>
            </a:effectRef>
            <a:fontRef idx="minor">
              <a:schemeClr val="tx1"/>
            </a:fontRef>
          </p:style>
        </p:cxnSp>
        <p:cxnSp>
          <p:nvCxnSpPr>
            <p:cNvPr id="25" name="Straight Arrow Connector 24">
              <a:extLst>
                <a:ext uri="{FF2B5EF4-FFF2-40B4-BE49-F238E27FC236}">
                  <a16:creationId xmlns:a16="http://schemas.microsoft.com/office/drawing/2014/main" id="{D2AC2BAF-4C93-4E22-9019-FC538463DEC3}"/>
                </a:ext>
              </a:extLst>
            </p:cNvPr>
            <p:cNvCxnSpPr/>
            <p:nvPr/>
          </p:nvCxnSpPr>
          <p:spPr>
            <a:xfrm>
              <a:off x="5660072" y="2974494"/>
              <a:ext cx="0" cy="365760"/>
            </a:xfrm>
            <a:prstGeom prst="straightConnector1">
              <a:avLst/>
            </a:prstGeom>
            <a:ln w="57150">
              <a:tailEnd type="triangle"/>
            </a:ln>
          </p:spPr>
          <p:style>
            <a:lnRef idx="3">
              <a:schemeClr val="accent6"/>
            </a:lnRef>
            <a:fillRef idx="0">
              <a:schemeClr val="accent6"/>
            </a:fillRef>
            <a:effectRef idx="2">
              <a:schemeClr val="accent6"/>
            </a:effectRef>
            <a:fontRef idx="minor">
              <a:schemeClr val="tx1"/>
            </a:fontRef>
          </p:style>
        </p:cxnSp>
        <p:cxnSp>
          <p:nvCxnSpPr>
            <p:cNvPr id="27" name="Straight Arrow Connector 26">
              <a:extLst>
                <a:ext uri="{FF2B5EF4-FFF2-40B4-BE49-F238E27FC236}">
                  <a16:creationId xmlns:a16="http://schemas.microsoft.com/office/drawing/2014/main" id="{8ECF7A32-09C3-4F83-8BF1-EA4072FE1669}"/>
                </a:ext>
              </a:extLst>
            </p:cNvPr>
            <p:cNvCxnSpPr/>
            <p:nvPr/>
          </p:nvCxnSpPr>
          <p:spPr>
            <a:xfrm>
              <a:off x="5684881" y="3804292"/>
              <a:ext cx="0" cy="365760"/>
            </a:xfrm>
            <a:prstGeom prst="straightConnector1">
              <a:avLst/>
            </a:prstGeom>
            <a:ln w="57150">
              <a:tailEnd type="triangle"/>
            </a:ln>
          </p:spPr>
          <p:style>
            <a:lnRef idx="3">
              <a:schemeClr val="accent6"/>
            </a:lnRef>
            <a:fillRef idx="0">
              <a:schemeClr val="accent6"/>
            </a:fillRef>
            <a:effectRef idx="2">
              <a:schemeClr val="accent6"/>
            </a:effectRef>
            <a:fontRef idx="minor">
              <a:schemeClr val="tx1"/>
            </a:fontRef>
          </p:style>
        </p:cxnSp>
        <p:cxnSp>
          <p:nvCxnSpPr>
            <p:cNvPr id="28" name="Straight Arrow Connector 27">
              <a:extLst>
                <a:ext uri="{FF2B5EF4-FFF2-40B4-BE49-F238E27FC236}">
                  <a16:creationId xmlns:a16="http://schemas.microsoft.com/office/drawing/2014/main" id="{20011796-F983-4024-B1F5-C33B74361EF2}"/>
                </a:ext>
              </a:extLst>
            </p:cNvPr>
            <p:cNvCxnSpPr/>
            <p:nvPr/>
          </p:nvCxnSpPr>
          <p:spPr>
            <a:xfrm>
              <a:off x="5720318" y="4637177"/>
              <a:ext cx="0" cy="365760"/>
            </a:xfrm>
            <a:prstGeom prst="straightConnector1">
              <a:avLst/>
            </a:prstGeom>
            <a:ln w="57150">
              <a:tailEnd type="triangle"/>
            </a:ln>
          </p:spPr>
          <p:style>
            <a:lnRef idx="3">
              <a:schemeClr val="accent6"/>
            </a:lnRef>
            <a:fillRef idx="0">
              <a:schemeClr val="accent6"/>
            </a:fillRef>
            <a:effectRef idx="2">
              <a:schemeClr val="accent6"/>
            </a:effectRef>
            <a:fontRef idx="minor">
              <a:schemeClr val="tx1"/>
            </a:fontRef>
          </p:style>
        </p:cxnSp>
        <p:cxnSp>
          <p:nvCxnSpPr>
            <p:cNvPr id="29" name="Straight Arrow Connector 28">
              <a:extLst>
                <a:ext uri="{FF2B5EF4-FFF2-40B4-BE49-F238E27FC236}">
                  <a16:creationId xmlns:a16="http://schemas.microsoft.com/office/drawing/2014/main" id="{A7A55C8D-5E09-4A55-B355-4ACC5B3E220A}"/>
                </a:ext>
              </a:extLst>
            </p:cNvPr>
            <p:cNvCxnSpPr>
              <a:cxnSpLocks/>
            </p:cNvCxnSpPr>
            <p:nvPr/>
          </p:nvCxnSpPr>
          <p:spPr>
            <a:xfrm>
              <a:off x="8169354" y="4651348"/>
              <a:ext cx="0" cy="811632"/>
            </a:xfrm>
            <a:prstGeom prst="straightConnector1">
              <a:avLst/>
            </a:prstGeom>
            <a:ln w="57150">
              <a:tailEnd type="triangle"/>
            </a:ln>
          </p:spPr>
          <p:style>
            <a:lnRef idx="3">
              <a:schemeClr val="accent6"/>
            </a:lnRef>
            <a:fillRef idx="0">
              <a:schemeClr val="accent6"/>
            </a:fillRef>
            <a:effectRef idx="2">
              <a:schemeClr val="accent6"/>
            </a:effectRef>
            <a:fontRef idx="minor">
              <a:schemeClr val="tx1"/>
            </a:fontRef>
          </p:style>
        </p:cxnSp>
        <p:cxnSp>
          <p:nvCxnSpPr>
            <p:cNvPr id="33" name="Straight Arrow Connector 32">
              <a:extLst>
                <a:ext uri="{FF2B5EF4-FFF2-40B4-BE49-F238E27FC236}">
                  <a16:creationId xmlns:a16="http://schemas.microsoft.com/office/drawing/2014/main" id="{A05142DE-E1BF-4FD4-A3CB-636D2B9D6CDB}"/>
                </a:ext>
              </a:extLst>
            </p:cNvPr>
            <p:cNvCxnSpPr/>
            <p:nvPr/>
          </p:nvCxnSpPr>
          <p:spPr>
            <a:xfrm>
              <a:off x="6765854" y="5151092"/>
              <a:ext cx="0" cy="365760"/>
            </a:xfrm>
            <a:prstGeom prst="straightConnector1">
              <a:avLst/>
            </a:prstGeom>
            <a:ln w="57150">
              <a:tailEnd type="triangle"/>
            </a:ln>
          </p:spPr>
          <p:style>
            <a:lnRef idx="3">
              <a:schemeClr val="accent6"/>
            </a:lnRef>
            <a:fillRef idx="0">
              <a:schemeClr val="accent6"/>
            </a:fillRef>
            <a:effectRef idx="2">
              <a:schemeClr val="accent6"/>
            </a:effectRef>
            <a:fontRef idx="minor">
              <a:schemeClr val="tx1"/>
            </a:fontRef>
          </p:style>
        </p:cxnSp>
        <p:cxnSp>
          <p:nvCxnSpPr>
            <p:cNvPr id="34" name="Straight Connector 33">
              <a:extLst>
                <a:ext uri="{FF2B5EF4-FFF2-40B4-BE49-F238E27FC236}">
                  <a16:creationId xmlns:a16="http://schemas.microsoft.com/office/drawing/2014/main" id="{B486965B-7CD6-4D37-B5C3-DAD942CA41C4}"/>
                </a:ext>
              </a:extLst>
            </p:cNvPr>
            <p:cNvCxnSpPr>
              <a:cxnSpLocks/>
            </p:cNvCxnSpPr>
            <p:nvPr/>
          </p:nvCxnSpPr>
          <p:spPr>
            <a:xfrm flipV="1">
              <a:off x="6103101" y="5157716"/>
              <a:ext cx="691116" cy="1"/>
            </a:xfrm>
            <a:prstGeom prst="line">
              <a:avLst/>
            </a:prstGeom>
            <a:ln w="38100"/>
          </p:spPr>
          <p:style>
            <a:lnRef idx="3">
              <a:schemeClr val="accent6"/>
            </a:lnRef>
            <a:fillRef idx="0">
              <a:schemeClr val="accent6"/>
            </a:fillRef>
            <a:effectRef idx="2">
              <a:schemeClr val="accent6"/>
            </a:effectRef>
            <a:fontRef idx="minor">
              <a:schemeClr val="tx1"/>
            </a:fontRef>
          </p:style>
        </p:cxnSp>
      </p:grpSp>
    </p:spTree>
    <p:extLst>
      <p:ext uri="{BB962C8B-B14F-4D97-AF65-F5344CB8AC3E}">
        <p14:creationId xmlns:p14="http://schemas.microsoft.com/office/powerpoint/2010/main" val="40851644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 Placeholder 1"/>
          <p:cNvSpPr txBox="1">
            <a:spLocks/>
          </p:cNvSpPr>
          <p:nvPr/>
        </p:nvSpPr>
        <p:spPr>
          <a:xfrm>
            <a:off x="1603171" y="816970"/>
            <a:ext cx="9144000" cy="576064"/>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solidFill>
                  <a:srgbClr val="002060"/>
                </a:solidFill>
                <a:latin typeface="Ganesh" pitchFamily="2" charset="0"/>
                <a:cs typeface="Kalimati" panose="00000400000000000000" pitchFamily="2"/>
              </a:rPr>
              <a:t>राष्ट्रिय जनगणना २०७८ </a:t>
            </a:r>
            <a:r>
              <a:rPr lang="ne-NP" sz="2800" b="1">
                <a:solidFill>
                  <a:srgbClr val="002060"/>
                </a:solidFill>
                <a:latin typeface="Ganesh" pitchFamily="2" charset="0"/>
                <a:cs typeface="Kalimati" panose="00000400000000000000" pitchFamily="2"/>
              </a:rPr>
              <a:t>को समन्वय संयन्त्र </a:t>
            </a:r>
            <a:r>
              <a:rPr lang="ne-NP" sz="2800" b="1" dirty="0">
                <a:solidFill>
                  <a:srgbClr val="002060"/>
                </a:solidFill>
                <a:latin typeface="Ganesh" pitchFamily="2" charset="0"/>
                <a:cs typeface="Kalimati" panose="00000400000000000000" pitchFamily="2"/>
              </a:rPr>
              <a:t>(सल्लाहकारी)</a:t>
            </a:r>
          </a:p>
        </p:txBody>
      </p:sp>
      <p:sp>
        <p:nvSpPr>
          <p:cNvPr id="7" name="Slide Number Placeholder 6"/>
          <p:cNvSpPr>
            <a:spLocks noGrp="1"/>
          </p:cNvSpPr>
          <p:nvPr>
            <p:ph type="sldNum" sz="quarter" idx="11"/>
          </p:nvPr>
        </p:nvSpPr>
        <p:spPr>
          <a:xfrm>
            <a:off x="11812777" y="6528398"/>
            <a:ext cx="470786" cy="314998"/>
          </a:xfrm>
        </p:spPr>
        <p:txBody>
          <a:bodyPr/>
          <a:lstStyle/>
          <a:p>
            <a:pPr algn="ctr"/>
            <a:fld id="{2840B2E4-A264-431E-ABDE-38E3BCDA5876}" type="slidenum">
              <a:rPr lang="en-US">
                <a:latin typeface="Fontasy Himali" panose="04020500000000000000" pitchFamily="82" charset="0"/>
              </a:rPr>
              <a:pPr algn="ctr"/>
              <a:t>13</a:t>
            </a:fld>
            <a:endParaRPr lang="en-US" dirty="0">
              <a:latin typeface="Fontasy Himali" panose="04020500000000000000" pitchFamily="82" charset="0"/>
            </a:endParaRPr>
          </a:p>
        </p:txBody>
      </p:sp>
      <p:sp>
        <p:nvSpPr>
          <p:cNvPr id="36" name="TextBox 35">
            <a:extLst>
              <a:ext uri="{FF2B5EF4-FFF2-40B4-BE49-F238E27FC236}">
                <a16:creationId xmlns:a16="http://schemas.microsoft.com/office/drawing/2014/main" id="{C924997F-4FDE-4633-9086-F2892925A2DE}"/>
              </a:ext>
            </a:extLst>
          </p:cNvPr>
          <p:cNvSpPr txBox="1"/>
          <p:nvPr/>
        </p:nvSpPr>
        <p:spPr>
          <a:xfrm>
            <a:off x="232700" y="2251204"/>
            <a:ext cx="4766608" cy="461665"/>
          </a:xfrm>
          <a:prstGeom prst="rect">
            <a:avLst/>
          </a:prstGeom>
          <a:noFill/>
          <a:ln w="28575">
            <a:solidFill>
              <a:srgbClr val="00B0F0"/>
            </a:solidFill>
          </a:ln>
        </p:spPr>
        <p:txBody>
          <a:bodyPr wrap="square" rtlCol="0">
            <a:spAutoFit/>
          </a:bodyPr>
          <a:lstStyle/>
          <a:p>
            <a:pPr algn="ctr"/>
            <a:r>
              <a:rPr lang="ne-NP" sz="2400" dirty="0">
                <a:cs typeface="Kalimati" panose="00000400000000000000" pitchFamily="2"/>
              </a:rPr>
              <a:t>राष्ट्रिय जनगणना निर्देशक समिति</a:t>
            </a:r>
          </a:p>
        </p:txBody>
      </p:sp>
      <p:sp>
        <p:nvSpPr>
          <p:cNvPr id="37" name="TextBox 36">
            <a:extLst>
              <a:ext uri="{FF2B5EF4-FFF2-40B4-BE49-F238E27FC236}">
                <a16:creationId xmlns:a16="http://schemas.microsoft.com/office/drawing/2014/main" id="{BC643762-276D-4D46-98A7-37BDF697A418}"/>
              </a:ext>
            </a:extLst>
          </p:cNvPr>
          <p:cNvSpPr txBox="1"/>
          <p:nvPr/>
        </p:nvSpPr>
        <p:spPr>
          <a:xfrm>
            <a:off x="330736" y="3936804"/>
            <a:ext cx="4766608" cy="461665"/>
          </a:xfrm>
          <a:prstGeom prst="rect">
            <a:avLst/>
          </a:prstGeom>
          <a:noFill/>
          <a:ln w="28575">
            <a:solidFill>
              <a:srgbClr val="00B0F0"/>
            </a:solidFill>
          </a:ln>
        </p:spPr>
        <p:txBody>
          <a:bodyPr wrap="square" rtlCol="0">
            <a:spAutoFit/>
          </a:bodyPr>
          <a:lstStyle/>
          <a:p>
            <a:pPr algn="ctr"/>
            <a:r>
              <a:rPr lang="ne-NP" sz="2400" dirty="0">
                <a:cs typeface="Kalimati" panose="00000400000000000000" pitchFamily="2"/>
              </a:rPr>
              <a:t>राष्ट्रिय जनगणना प्राविधिक समिति</a:t>
            </a:r>
          </a:p>
        </p:txBody>
      </p:sp>
      <p:sp>
        <p:nvSpPr>
          <p:cNvPr id="39" name="TextBox 38">
            <a:extLst>
              <a:ext uri="{FF2B5EF4-FFF2-40B4-BE49-F238E27FC236}">
                <a16:creationId xmlns:a16="http://schemas.microsoft.com/office/drawing/2014/main" id="{C0A410C7-48D9-4E7A-A034-01F52DF577E6}"/>
              </a:ext>
            </a:extLst>
          </p:cNvPr>
          <p:cNvSpPr txBox="1"/>
          <p:nvPr/>
        </p:nvSpPr>
        <p:spPr>
          <a:xfrm>
            <a:off x="301593" y="4752874"/>
            <a:ext cx="4766608" cy="461665"/>
          </a:xfrm>
          <a:prstGeom prst="rect">
            <a:avLst/>
          </a:prstGeom>
          <a:noFill/>
          <a:ln w="28575">
            <a:solidFill>
              <a:srgbClr val="00B0F0"/>
            </a:solidFill>
          </a:ln>
        </p:spPr>
        <p:txBody>
          <a:bodyPr wrap="square" rtlCol="0">
            <a:spAutoFit/>
          </a:bodyPr>
          <a:lstStyle/>
          <a:p>
            <a:pPr algn="ctr"/>
            <a:r>
              <a:rPr lang="ne-NP" sz="2400" dirty="0">
                <a:cs typeface="Kalimati" panose="00000400000000000000" pitchFamily="2"/>
              </a:rPr>
              <a:t>प्रादेशिक जनगणना समन्वय समिति</a:t>
            </a:r>
          </a:p>
        </p:txBody>
      </p:sp>
      <p:sp>
        <p:nvSpPr>
          <p:cNvPr id="30" name="TextBox 29">
            <a:extLst>
              <a:ext uri="{FF2B5EF4-FFF2-40B4-BE49-F238E27FC236}">
                <a16:creationId xmlns:a16="http://schemas.microsoft.com/office/drawing/2014/main" id="{A3590D7B-0683-4CD6-922E-BEB97B1C41AF}"/>
              </a:ext>
            </a:extLst>
          </p:cNvPr>
          <p:cNvSpPr txBox="1"/>
          <p:nvPr/>
        </p:nvSpPr>
        <p:spPr>
          <a:xfrm>
            <a:off x="6032542" y="2251203"/>
            <a:ext cx="6159458" cy="461665"/>
          </a:xfrm>
          <a:prstGeom prst="rect">
            <a:avLst/>
          </a:prstGeom>
          <a:noFill/>
          <a:ln w="28575">
            <a:solidFill>
              <a:srgbClr val="00B0F0"/>
            </a:solidFill>
          </a:ln>
        </p:spPr>
        <p:txBody>
          <a:bodyPr wrap="square" rtlCol="0">
            <a:spAutoFit/>
          </a:bodyPr>
          <a:lstStyle/>
          <a:p>
            <a:pPr algn="ctr"/>
            <a:r>
              <a:rPr lang="ne-NP" sz="2400" dirty="0">
                <a:cs typeface="Kalimati" panose="00000400000000000000" pitchFamily="2"/>
              </a:rPr>
              <a:t>अध्यक्षः उपाध्यक्ष, रा.यो.आ.</a:t>
            </a:r>
          </a:p>
        </p:txBody>
      </p:sp>
      <p:sp>
        <p:nvSpPr>
          <p:cNvPr id="31" name="TextBox 30">
            <a:extLst>
              <a:ext uri="{FF2B5EF4-FFF2-40B4-BE49-F238E27FC236}">
                <a16:creationId xmlns:a16="http://schemas.microsoft.com/office/drawing/2014/main" id="{84E3106B-0638-423E-9F25-FE3E9C74E73E}"/>
              </a:ext>
            </a:extLst>
          </p:cNvPr>
          <p:cNvSpPr txBox="1"/>
          <p:nvPr/>
        </p:nvSpPr>
        <p:spPr>
          <a:xfrm>
            <a:off x="6022704" y="3977722"/>
            <a:ext cx="6159458" cy="461665"/>
          </a:xfrm>
          <a:prstGeom prst="rect">
            <a:avLst/>
          </a:prstGeom>
          <a:noFill/>
          <a:ln w="28575">
            <a:solidFill>
              <a:srgbClr val="00B0F0"/>
            </a:solidFill>
          </a:ln>
        </p:spPr>
        <p:txBody>
          <a:bodyPr wrap="square" rtlCol="0">
            <a:spAutoFit/>
          </a:bodyPr>
          <a:lstStyle/>
          <a:p>
            <a:pPr algn="ctr"/>
            <a:r>
              <a:rPr lang="ne-NP" sz="2400" dirty="0">
                <a:cs typeface="Kalimati" panose="00000400000000000000" pitchFamily="2"/>
              </a:rPr>
              <a:t>अध्यक्षः महानिर्देशक, के.त.वि.</a:t>
            </a:r>
          </a:p>
        </p:txBody>
      </p:sp>
      <p:sp>
        <p:nvSpPr>
          <p:cNvPr id="35" name="TextBox 34">
            <a:extLst>
              <a:ext uri="{FF2B5EF4-FFF2-40B4-BE49-F238E27FC236}">
                <a16:creationId xmlns:a16="http://schemas.microsoft.com/office/drawing/2014/main" id="{ED9350C4-7D54-4BC2-8FC5-18A900918963}"/>
              </a:ext>
            </a:extLst>
          </p:cNvPr>
          <p:cNvSpPr txBox="1"/>
          <p:nvPr/>
        </p:nvSpPr>
        <p:spPr>
          <a:xfrm>
            <a:off x="6022704" y="4800015"/>
            <a:ext cx="6159458" cy="461665"/>
          </a:xfrm>
          <a:prstGeom prst="rect">
            <a:avLst/>
          </a:prstGeom>
          <a:noFill/>
          <a:ln w="28575">
            <a:solidFill>
              <a:srgbClr val="00B0F0"/>
            </a:solidFill>
          </a:ln>
        </p:spPr>
        <p:txBody>
          <a:bodyPr wrap="square" rtlCol="0">
            <a:spAutoFit/>
          </a:bodyPr>
          <a:lstStyle/>
          <a:p>
            <a:pPr algn="ctr"/>
            <a:r>
              <a:rPr lang="ne-NP" sz="2400" dirty="0">
                <a:cs typeface="Kalimati" panose="00000400000000000000" pitchFamily="2"/>
              </a:rPr>
              <a:t>संयोजकः प्रमुख सचिव, </a:t>
            </a:r>
            <a:r>
              <a:rPr lang="ne-NP" sz="2400">
                <a:cs typeface="Kalimati" panose="00000400000000000000" pitchFamily="2"/>
              </a:rPr>
              <a:t>मु.म. </a:t>
            </a:r>
            <a:r>
              <a:rPr lang="ne-NP" sz="2400" dirty="0">
                <a:cs typeface="Kalimati" panose="00000400000000000000" pitchFamily="2"/>
              </a:rPr>
              <a:t>तथा म. प. का.  </a:t>
            </a:r>
          </a:p>
        </p:txBody>
      </p:sp>
      <p:cxnSp>
        <p:nvCxnSpPr>
          <p:cNvPr id="5" name="Straight Arrow Connector 4">
            <a:extLst>
              <a:ext uri="{FF2B5EF4-FFF2-40B4-BE49-F238E27FC236}">
                <a16:creationId xmlns:a16="http://schemas.microsoft.com/office/drawing/2014/main" id="{EA7ACF8E-2062-4071-8A57-85C1A6C6ED57}"/>
              </a:ext>
            </a:extLst>
          </p:cNvPr>
          <p:cNvCxnSpPr>
            <a:stCxn id="36" idx="3"/>
            <a:endCxn id="30" idx="1"/>
          </p:cNvCxnSpPr>
          <p:nvPr/>
        </p:nvCxnSpPr>
        <p:spPr>
          <a:xfrm flipV="1">
            <a:off x="4999308" y="2482036"/>
            <a:ext cx="1033234" cy="1"/>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46" name="Straight Arrow Connector 45">
            <a:extLst>
              <a:ext uri="{FF2B5EF4-FFF2-40B4-BE49-F238E27FC236}">
                <a16:creationId xmlns:a16="http://schemas.microsoft.com/office/drawing/2014/main" id="{DC49E30B-86BB-46CF-B7F1-ECCB118B1A7A}"/>
              </a:ext>
            </a:extLst>
          </p:cNvPr>
          <p:cNvCxnSpPr/>
          <p:nvPr/>
        </p:nvCxnSpPr>
        <p:spPr>
          <a:xfrm>
            <a:off x="5071740" y="3315133"/>
            <a:ext cx="914740" cy="3541"/>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47" name="Straight Arrow Connector 46">
            <a:extLst>
              <a:ext uri="{FF2B5EF4-FFF2-40B4-BE49-F238E27FC236}">
                <a16:creationId xmlns:a16="http://schemas.microsoft.com/office/drawing/2014/main" id="{D671FF17-C11F-4F58-A111-8A9969482449}"/>
              </a:ext>
            </a:extLst>
          </p:cNvPr>
          <p:cNvCxnSpPr/>
          <p:nvPr/>
        </p:nvCxnSpPr>
        <p:spPr>
          <a:xfrm>
            <a:off x="5146955" y="4193046"/>
            <a:ext cx="914740" cy="3541"/>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48" name="Straight Arrow Connector 47">
            <a:extLst>
              <a:ext uri="{FF2B5EF4-FFF2-40B4-BE49-F238E27FC236}">
                <a16:creationId xmlns:a16="http://schemas.microsoft.com/office/drawing/2014/main" id="{6371652F-90C8-47C3-9C7A-2E1B0493E408}"/>
              </a:ext>
            </a:extLst>
          </p:cNvPr>
          <p:cNvCxnSpPr/>
          <p:nvPr/>
        </p:nvCxnSpPr>
        <p:spPr>
          <a:xfrm>
            <a:off x="5061117" y="4997707"/>
            <a:ext cx="914740" cy="3541"/>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sp>
        <p:nvSpPr>
          <p:cNvPr id="24" name="TextBox 23">
            <a:extLst>
              <a:ext uri="{FF2B5EF4-FFF2-40B4-BE49-F238E27FC236}">
                <a16:creationId xmlns:a16="http://schemas.microsoft.com/office/drawing/2014/main" id="{58C4C37A-650B-4CA5-AFF1-98979C243DD3}"/>
              </a:ext>
            </a:extLst>
          </p:cNvPr>
          <p:cNvSpPr txBox="1"/>
          <p:nvPr/>
        </p:nvSpPr>
        <p:spPr>
          <a:xfrm>
            <a:off x="340242" y="3040357"/>
            <a:ext cx="4766608" cy="461665"/>
          </a:xfrm>
          <a:prstGeom prst="rect">
            <a:avLst/>
          </a:prstGeom>
          <a:noFill/>
          <a:ln w="28575">
            <a:solidFill>
              <a:srgbClr val="00B0F0"/>
            </a:solidFill>
          </a:ln>
        </p:spPr>
        <p:txBody>
          <a:bodyPr wrap="square" rtlCol="0">
            <a:spAutoFit/>
          </a:bodyPr>
          <a:lstStyle/>
          <a:p>
            <a:pPr algn="ctr"/>
            <a:r>
              <a:rPr lang="ne-NP" sz="2400" dirty="0">
                <a:cs typeface="Kalimati" panose="00000400000000000000" pitchFamily="2"/>
              </a:rPr>
              <a:t>राष्ट्रिय </a:t>
            </a:r>
            <a:r>
              <a:rPr lang="ne-NP" sz="2400">
                <a:cs typeface="Kalimati" panose="00000400000000000000" pitchFamily="2"/>
              </a:rPr>
              <a:t>जनगणना समन्वय </a:t>
            </a:r>
            <a:r>
              <a:rPr lang="ne-NP" sz="2400" dirty="0">
                <a:cs typeface="Kalimati" panose="00000400000000000000" pitchFamily="2"/>
              </a:rPr>
              <a:t>समिति</a:t>
            </a:r>
          </a:p>
        </p:txBody>
      </p:sp>
      <p:sp>
        <p:nvSpPr>
          <p:cNvPr id="26" name="TextBox 25">
            <a:extLst>
              <a:ext uri="{FF2B5EF4-FFF2-40B4-BE49-F238E27FC236}">
                <a16:creationId xmlns:a16="http://schemas.microsoft.com/office/drawing/2014/main" id="{BFBE74A3-A0C7-4B26-9F0C-15434439F302}"/>
              </a:ext>
            </a:extLst>
          </p:cNvPr>
          <p:cNvSpPr txBox="1"/>
          <p:nvPr/>
        </p:nvSpPr>
        <p:spPr>
          <a:xfrm>
            <a:off x="6032542" y="3118474"/>
            <a:ext cx="6159458" cy="461665"/>
          </a:xfrm>
          <a:prstGeom prst="rect">
            <a:avLst/>
          </a:prstGeom>
          <a:noFill/>
          <a:ln w="28575">
            <a:solidFill>
              <a:srgbClr val="00B0F0"/>
            </a:solidFill>
          </a:ln>
        </p:spPr>
        <p:txBody>
          <a:bodyPr wrap="square" rtlCol="0">
            <a:spAutoFit/>
          </a:bodyPr>
          <a:lstStyle/>
          <a:p>
            <a:pPr algn="ctr"/>
            <a:r>
              <a:rPr lang="ne-NP" sz="2400">
                <a:cs typeface="Kalimati" panose="00000400000000000000" pitchFamily="2"/>
              </a:rPr>
              <a:t>अध्यक्षः सदस्य, </a:t>
            </a:r>
            <a:r>
              <a:rPr lang="ne-NP" sz="2400" dirty="0">
                <a:cs typeface="Kalimati" panose="00000400000000000000" pitchFamily="2"/>
              </a:rPr>
              <a:t>रा.यो.आ.</a:t>
            </a:r>
          </a:p>
        </p:txBody>
      </p:sp>
      <p:sp>
        <p:nvSpPr>
          <p:cNvPr id="33" name="TextBox 32">
            <a:extLst>
              <a:ext uri="{FF2B5EF4-FFF2-40B4-BE49-F238E27FC236}">
                <a16:creationId xmlns:a16="http://schemas.microsoft.com/office/drawing/2014/main" id="{D5360A20-C0FC-4775-9166-54DC2BFE7F6D}"/>
              </a:ext>
            </a:extLst>
          </p:cNvPr>
          <p:cNvSpPr txBox="1"/>
          <p:nvPr/>
        </p:nvSpPr>
        <p:spPr>
          <a:xfrm>
            <a:off x="10098166" y="6274437"/>
            <a:ext cx="1174898" cy="369332"/>
          </a:xfrm>
          <a:prstGeom prst="rect">
            <a:avLst/>
          </a:prstGeom>
          <a:noFill/>
        </p:spPr>
        <p:txBody>
          <a:bodyPr wrap="square">
            <a:spAutoFit/>
          </a:bodyPr>
          <a:lstStyle/>
          <a:p>
            <a:r>
              <a:rPr lang="ne-NP" sz="1800" b="1" dirty="0">
                <a:solidFill>
                  <a:srgbClr val="002060"/>
                </a:solidFill>
                <a:latin typeface="Ganesh" pitchFamily="2" charset="0"/>
                <a:cs typeface="Kalimati" pitchFamily="2"/>
              </a:rPr>
              <a:t>(क्रमशः) </a:t>
            </a:r>
            <a:endParaRPr lang="en-US" dirty="0"/>
          </a:p>
        </p:txBody>
      </p:sp>
    </p:spTree>
    <p:extLst>
      <p:ext uri="{BB962C8B-B14F-4D97-AF65-F5344CB8AC3E}">
        <p14:creationId xmlns:p14="http://schemas.microsoft.com/office/powerpoint/2010/main" val="28377966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 Placeholder 1"/>
          <p:cNvSpPr txBox="1">
            <a:spLocks/>
          </p:cNvSpPr>
          <p:nvPr/>
        </p:nvSpPr>
        <p:spPr>
          <a:xfrm>
            <a:off x="1603171" y="816970"/>
            <a:ext cx="9144000" cy="576064"/>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solidFill>
                  <a:srgbClr val="002060"/>
                </a:solidFill>
                <a:latin typeface="Ganesh" pitchFamily="2" charset="0"/>
                <a:cs typeface="Kalimati" panose="00000400000000000000" pitchFamily="2"/>
              </a:rPr>
              <a:t>राष्ट्रिय जनगणना २०७८ </a:t>
            </a:r>
            <a:r>
              <a:rPr lang="ne-NP" sz="2800" b="1">
                <a:solidFill>
                  <a:srgbClr val="002060"/>
                </a:solidFill>
                <a:latin typeface="Ganesh" pitchFamily="2" charset="0"/>
                <a:cs typeface="Kalimati" panose="00000400000000000000" pitchFamily="2"/>
              </a:rPr>
              <a:t>को समन्वय संयन्त्र </a:t>
            </a:r>
            <a:r>
              <a:rPr lang="ne-NP" sz="2800" b="1" dirty="0">
                <a:solidFill>
                  <a:srgbClr val="002060"/>
                </a:solidFill>
                <a:latin typeface="Ganesh" pitchFamily="2" charset="0"/>
                <a:cs typeface="Kalimati" panose="00000400000000000000" pitchFamily="2"/>
              </a:rPr>
              <a:t>(सल्लाहकारी)</a:t>
            </a:r>
          </a:p>
        </p:txBody>
      </p:sp>
      <p:sp>
        <p:nvSpPr>
          <p:cNvPr id="7" name="Slide Number Placeholder 6"/>
          <p:cNvSpPr>
            <a:spLocks noGrp="1"/>
          </p:cNvSpPr>
          <p:nvPr>
            <p:ph type="sldNum" sz="quarter" idx="11"/>
          </p:nvPr>
        </p:nvSpPr>
        <p:spPr>
          <a:xfrm>
            <a:off x="11368640" y="6254495"/>
            <a:ext cx="628288" cy="263985"/>
          </a:xfrm>
        </p:spPr>
        <p:txBody>
          <a:bodyPr/>
          <a:lstStyle/>
          <a:p>
            <a:pPr algn="ctr"/>
            <a:fld id="{2840B2E4-A264-431E-ABDE-38E3BCDA5876}" type="slidenum">
              <a:rPr lang="en-US">
                <a:latin typeface="Fontasy Himali" panose="04020500000000000000" pitchFamily="82" charset="0"/>
              </a:rPr>
              <a:pPr algn="ctr"/>
              <a:t>14</a:t>
            </a:fld>
            <a:endParaRPr lang="en-US" dirty="0">
              <a:latin typeface="Fontasy Himali" panose="04020500000000000000" pitchFamily="82" charset="0"/>
            </a:endParaRPr>
          </a:p>
        </p:txBody>
      </p:sp>
      <p:sp>
        <p:nvSpPr>
          <p:cNvPr id="40" name="TextBox 39">
            <a:extLst>
              <a:ext uri="{FF2B5EF4-FFF2-40B4-BE49-F238E27FC236}">
                <a16:creationId xmlns:a16="http://schemas.microsoft.com/office/drawing/2014/main" id="{3ACB04D4-F6E4-41DE-8FEF-89D461417E8C}"/>
              </a:ext>
            </a:extLst>
          </p:cNvPr>
          <p:cNvSpPr txBox="1"/>
          <p:nvPr/>
        </p:nvSpPr>
        <p:spPr>
          <a:xfrm>
            <a:off x="221825" y="1827781"/>
            <a:ext cx="4766608" cy="830997"/>
          </a:xfrm>
          <a:prstGeom prst="rect">
            <a:avLst/>
          </a:prstGeom>
          <a:noFill/>
          <a:ln w="28575">
            <a:solidFill>
              <a:srgbClr val="00B0F0"/>
            </a:solidFill>
          </a:ln>
        </p:spPr>
        <p:txBody>
          <a:bodyPr wrap="square" rtlCol="0">
            <a:spAutoFit/>
          </a:bodyPr>
          <a:lstStyle/>
          <a:p>
            <a:pPr algn="ctr"/>
            <a:r>
              <a:rPr lang="ne-NP" sz="2400">
                <a:cs typeface="Kalimati" panose="00000400000000000000" pitchFamily="2"/>
              </a:rPr>
              <a:t>जिल्लास्तरीय जनगणना सहजिकरण </a:t>
            </a:r>
            <a:r>
              <a:rPr lang="ne-NP" sz="2400" dirty="0">
                <a:cs typeface="Kalimati" panose="00000400000000000000" pitchFamily="2"/>
              </a:rPr>
              <a:t>समिति</a:t>
            </a:r>
          </a:p>
        </p:txBody>
      </p:sp>
      <p:sp>
        <p:nvSpPr>
          <p:cNvPr id="41" name="TextBox 40">
            <a:extLst>
              <a:ext uri="{FF2B5EF4-FFF2-40B4-BE49-F238E27FC236}">
                <a16:creationId xmlns:a16="http://schemas.microsoft.com/office/drawing/2014/main" id="{88BFBED3-3F5A-49B3-884C-47ECACB5A772}"/>
              </a:ext>
            </a:extLst>
          </p:cNvPr>
          <p:cNvSpPr txBox="1"/>
          <p:nvPr/>
        </p:nvSpPr>
        <p:spPr>
          <a:xfrm>
            <a:off x="235998" y="3893147"/>
            <a:ext cx="4766608" cy="461665"/>
          </a:xfrm>
          <a:prstGeom prst="rect">
            <a:avLst/>
          </a:prstGeom>
          <a:noFill/>
          <a:ln w="38100">
            <a:solidFill>
              <a:srgbClr val="00B0F0"/>
            </a:solidFill>
          </a:ln>
        </p:spPr>
        <p:txBody>
          <a:bodyPr wrap="square" rtlCol="0">
            <a:spAutoFit/>
          </a:bodyPr>
          <a:lstStyle/>
          <a:p>
            <a:pPr algn="ctr"/>
            <a:r>
              <a:rPr lang="ne-NP" sz="2400" dirty="0">
                <a:cs typeface="Kalimati" panose="00000400000000000000" pitchFamily="2"/>
              </a:rPr>
              <a:t>स्थानीय </a:t>
            </a:r>
            <a:r>
              <a:rPr lang="ne-NP" sz="2400">
                <a:cs typeface="Kalimati" panose="00000400000000000000" pitchFamily="2"/>
              </a:rPr>
              <a:t>जनगणना समन्वय </a:t>
            </a:r>
            <a:r>
              <a:rPr lang="ne-NP" sz="2400" dirty="0">
                <a:cs typeface="Kalimati" panose="00000400000000000000" pitchFamily="2"/>
              </a:rPr>
              <a:t>समिति</a:t>
            </a:r>
          </a:p>
        </p:txBody>
      </p:sp>
      <p:sp>
        <p:nvSpPr>
          <p:cNvPr id="50" name="TextBox 49">
            <a:extLst>
              <a:ext uri="{FF2B5EF4-FFF2-40B4-BE49-F238E27FC236}">
                <a16:creationId xmlns:a16="http://schemas.microsoft.com/office/drawing/2014/main" id="{D7B06083-042B-420D-A02C-43C0D3967ED0}"/>
              </a:ext>
            </a:extLst>
          </p:cNvPr>
          <p:cNvSpPr txBox="1"/>
          <p:nvPr/>
        </p:nvSpPr>
        <p:spPr>
          <a:xfrm>
            <a:off x="203781" y="5124021"/>
            <a:ext cx="4766608" cy="461665"/>
          </a:xfrm>
          <a:prstGeom prst="rect">
            <a:avLst/>
          </a:prstGeom>
          <a:noFill/>
          <a:ln w="38100">
            <a:solidFill>
              <a:srgbClr val="00B0F0"/>
            </a:solidFill>
          </a:ln>
        </p:spPr>
        <p:txBody>
          <a:bodyPr wrap="square" rtlCol="0">
            <a:spAutoFit/>
          </a:bodyPr>
          <a:lstStyle/>
          <a:p>
            <a:pPr algn="ctr"/>
            <a:r>
              <a:rPr lang="ne-NP" sz="2400" dirty="0">
                <a:cs typeface="Kalimati" panose="00000400000000000000" pitchFamily="2"/>
              </a:rPr>
              <a:t>वडास्तरीय सहजिकरण समिति</a:t>
            </a:r>
          </a:p>
        </p:txBody>
      </p:sp>
      <p:sp>
        <p:nvSpPr>
          <p:cNvPr id="42" name="TextBox 41">
            <a:extLst>
              <a:ext uri="{FF2B5EF4-FFF2-40B4-BE49-F238E27FC236}">
                <a16:creationId xmlns:a16="http://schemas.microsoft.com/office/drawing/2014/main" id="{82860204-2B1F-4D74-B4B4-D4C95B33700C}"/>
              </a:ext>
            </a:extLst>
          </p:cNvPr>
          <p:cNvSpPr txBox="1"/>
          <p:nvPr/>
        </p:nvSpPr>
        <p:spPr>
          <a:xfrm>
            <a:off x="5899632" y="2966203"/>
            <a:ext cx="6159458" cy="461665"/>
          </a:xfrm>
          <a:prstGeom prst="rect">
            <a:avLst/>
          </a:prstGeom>
          <a:noFill/>
          <a:ln w="28575">
            <a:solidFill>
              <a:srgbClr val="00B0F0"/>
            </a:solidFill>
          </a:ln>
        </p:spPr>
        <p:txBody>
          <a:bodyPr wrap="square" rtlCol="0">
            <a:spAutoFit/>
          </a:bodyPr>
          <a:lstStyle/>
          <a:p>
            <a:r>
              <a:rPr lang="ne-NP" sz="2400" dirty="0">
                <a:cs typeface="Kalimati" panose="00000400000000000000" pitchFamily="2"/>
              </a:rPr>
              <a:t>संयोजकः प्रमुख जिल्ला अधिकारी, जि.प्र.का.</a:t>
            </a:r>
          </a:p>
        </p:txBody>
      </p:sp>
      <p:sp>
        <p:nvSpPr>
          <p:cNvPr id="43" name="TextBox 42">
            <a:extLst>
              <a:ext uri="{FF2B5EF4-FFF2-40B4-BE49-F238E27FC236}">
                <a16:creationId xmlns:a16="http://schemas.microsoft.com/office/drawing/2014/main" id="{2925C8DE-8901-485F-A8A6-64113B0F6CAA}"/>
              </a:ext>
            </a:extLst>
          </p:cNvPr>
          <p:cNvSpPr txBox="1"/>
          <p:nvPr/>
        </p:nvSpPr>
        <p:spPr>
          <a:xfrm>
            <a:off x="5903173" y="3755703"/>
            <a:ext cx="6159458" cy="830997"/>
          </a:xfrm>
          <a:prstGeom prst="rect">
            <a:avLst/>
          </a:prstGeom>
          <a:noFill/>
          <a:ln w="38100">
            <a:solidFill>
              <a:srgbClr val="00B0F0"/>
            </a:solidFill>
          </a:ln>
        </p:spPr>
        <p:txBody>
          <a:bodyPr wrap="square" rtlCol="0">
            <a:spAutoFit/>
          </a:bodyPr>
          <a:lstStyle/>
          <a:p>
            <a:pPr algn="ctr"/>
            <a:r>
              <a:rPr lang="ne-NP" sz="2400" dirty="0">
                <a:cs typeface="Kalimati" panose="00000400000000000000" pitchFamily="2"/>
              </a:rPr>
              <a:t>संयोजकः प्रमुख प्रशासकीय अधिकृत वा निजले तोकेको अधिकृत </a:t>
            </a:r>
          </a:p>
        </p:txBody>
      </p:sp>
      <p:sp>
        <p:nvSpPr>
          <p:cNvPr id="44" name="TextBox 43">
            <a:extLst>
              <a:ext uri="{FF2B5EF4-FFF2-40B4-BE49-F238E27FC236}">
                <a16:creationId xmlns:a16="http://schemas.microsoft.com/office/drawing/2014/main" id="{F0FB49A6-1B3E-40F3-81F6-7933CAE7994D}"/>
              </a:ext>
            </a:extLst>
          </p:cNvPr>
          <p:cNvSpPr txBox="1"/>
          <p:nvPr/>
        </p:nvSpPr>
        <p:spPr>
          <a:xfrm>
            <a:off x="5885129" y="5095663"/>
            <a:ext cx="6159458" cy="461665"/>
          </a:xfrm>
          <a:prstGeom prst="rect">
            <a:avLst/>
          </a:prstGeom>
          <a:noFill/>
          <a:ln w="38100">
            <a:solidFill>
              <a:srgbClr val="00B0F0"/>
            </a:solidFill>
          </a:ln>
        </p:spPr>
        <p:txBody>
          <a:bodyPr wrap="square" rtlCol="0">
            <a:spAutoFit/>
          </a:bodyPr>
          <a:lstStyle/>
          <a:p>
            <a:pPr algn="ctr"/>
            <a:r>
              <a:rPr lang="ne-NP" sz="2400" dirty="0">
                <a:cs typeface="Kalimati" panose="00000400000000000000" pitchFamily="2"/>
              </a:rPr>
              <a:t>संयोजकः वडा अध्यक्ष</a:t>
            </a:r>
          </a:p>
        </p:txBody>
      </p:sp>
      <p:cxnSp>
        <p:nvCxnSpPr>
          <p:cNvPr id="49" name="Straight Arrow Connector 48">
            <a:extLst>
              <a:ext uri="{FF2B5EF4-FFF2-40B4-BE49-F238E27FC236}">
                <a16:creationId xmlns:a16="http://schemas.microsoft.com/office/drawing/2014/main" id="{96F5BF34-CEC0-4119-A148-105AE09874D7}"/>
              </a:ext>
            </a:extLst>
          </p:cNvPr>
          <p:cNvCxnSpPr/>
          <p:nvPr/>
        </p:nvCxnSpPr>
        <p:spPr>
          <a:xfrm>
            <a:off x="4988433" y="3244576"/>
            <a:ext cx="914740" cy="3541"/>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51" name="Straight Arrow Connector 50">
            <a:extLst>
              <a:ext uri="{FF2B5EF4-FFF2-40B4-BE49-F238E27FC236}">
                <a16:creationId xmlns:a16="http://schemas.microsoft.com/office/drawing/2014/main" id="{94930519-9188-4A74-95E3-C34EF193C041}"/>
              </a:ext>
            </a:extLst>
          </p:cNvPr>
          <p:cNvCxnSpPr/>
          <p:nvPr/>
        </p:nvCxnSpPr>
        <p:spPr>
          <a:xfrm>
            <a:off x="4949124" y="5285236"/>
            <a:ext cx="914740" cy="3541"/>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27" name="Straight Arrow Connector 26">
            <a:extLst>
              <a:ext uri="{FF2B5EF4-FFF2-40B4-BE49-F238E27FC236}">
                <a16:creationId xmlns:a16="http://schemas.microsoft.com/office/drawing/2014/main" id="{5624DADE-CD8C-4F00-A64B-917376DCF984}"/>
              </a:ext>
            </a:extLst>
          </p:cNvPr>
          <p:cNvCxnSpPr/>
          <p:nvPr/>
        </p:nvCxnSpPr>
        <p:spPr>
          <a:xfrm>
            <a:off x="4970389" y="4107044"/>
            <a:ext cx="914740" cy="3541"/>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sp>
        <p:nvSpPr>
          <p:cNvPr id="28" name="TextBox 27">
            <a:extLst>
              <a:ext uri="{FF2B5EF4-FFF2-40B4-BE49-F238E27FC236}">
                <a16:creationId xmlns:a16="http://schemas.microsoft.com/office/drawing/2014/main" id="{A80294E7-D105-483C-B76F-073AB7E46AFE}"/>
              </a:ext>
            </a:extLst>
          </p:cNvPr>
          <p:cNvSpPr txBox="1"/>
          <p:nvPr/>
        </p:nvSpPr>
        <p:spPr>
          <a:xfrm>
            <a:off x="203781" y="3010523"/>
            <a:ext cx="4766608" cy="461665"/>
          </a:xfrm>
          <a:prstGeom prst="rect">
            <a:avLst/>
          </a:prstGeom>
          <a:noFill/>
          <a:ln w="28575">
            <a:solidFill>
              <a:srgbClr val="00B0F0"/>
            </a:solidFill>
          </a:ln>
        </p:spPr>
        <p:txBody>
          <a:bodyPr wrap="square" rtlCol="0">
            <a:spAutoFit/>
          </a:bodyPr>
          <a:lstStyle/>
          <a:p>
            <a:pPr algn="ctr"/>
            <a:r>
              <a:rPr lang="ne-NP" sz="2400" dirty="0">
                <a:cs typeface="Kalimati" panose="00000400000000000000" pitchFamily="2"/>
              </a:rPr>
              <a:t>जिल्ला जनगणना समन्वय समिति</a:t>
            </a:r>
          </a:p>
        </p:txBody>
      </p:sp>
      <p:sp>
        <p:nvSpPr>
          <p:cNvPr id="29" name="TextBox 28">
            <a:extLst>
              <a:ext uri="{FF2B5EF4-FFF2-40B4-BE49-F238E27FC236}">
                <a16:creationId xmlns:a16="http://schemas.microsoft.com/office/drawing/2014/main" id="{70F5EF2C-73DD-41AE-ACB4-D3433A25CAA1}"/>
              </a:ext>
            </a:extLst>
          </p:cNvPr>
          <p:cNvSpPr txBox="1"/>
          <p:nvPr/>
        </p:nvSpPr>
        <p:spPr>
          <a:xfrm>
            <a:off x="5899632" y="1809636"/>
            <a:ext cx="6159458" cy="461665"/>
          </a:xfrm>
          <a:prstGeom prst="rect">
            <a:avLst/>
          </a:prstGeom>
          <a:noFill/>
          <a:ln w="28575">
            <a:solidFill>
              <a:srgbClr val="00B0F0"/>
            </a:solidFill>
          </a:ln>
        </p:spPr>
        <p:txBody>
          <a:bodyPr wrap="square" rtlCol="0">
            <a:spAutoFit/>
          </a:bodyPr>
          <a:lstStyle/>
          <a:p>
            <a:r>
              <a:rPr lang="ne-NP" sz="2400">
                <a:cs typeface="Kalimati" panose="00000400000000000000" pitchFamily="2"/>
              </a:rPr>
              <a:t>संयोजकः प्रमुख, जिल्ला समन्वय समिति</a:t>
            </a:r>
            <a:endParaRPr lang="ne-NP" sz="2400" dirty="0">
              <a:cs typeface="Kalimati" panose="00000400000000000000" pitchFamily="2"/>
            </a:endParaRPr>
          </a:p>
        </p:txBody>
      </p:sp>
      <p:cxnSp>
        <p:nvCxnSpPr>
          <p:cNvPr id="32" name="Straight Arrow Connector 31">
            <a:extLst>
              <a:ext uri="{FF2B5EF4-FFF2-40B4-BE49-F238E27FC236}">
                <a16:creationId xmlns:a16="http://schemas.microsoft.com/office/drawing/2014/main" id="{9A9F2FF5-7B7C-427B-A92A-3FEEDA6D883B}"/>
              </a:ext>
            </a:extLst>
          </p:cNvPr>
          <p:cNvCxnSpPr/>
          <p:nvPr/>
        </p:nvCxnSpPr>
        <p:spPr>
          <a:xfrm>
            <a:off x="5002606" y="2079686"/>
            <a:ext cx="914740" cy="3541"/>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33787228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2275840" y="1564170"/>
            <a:ext cx="9621520" cy="5262979"/>
          </a:xfrm>
          <a:prstGeom prst="rect">
            <a:avLst/>
          </a:prstGeom>
        </p:spPr>
        <p:txBody>
          <a:bodyPr wrap="square">
            <a:spAutoFit/>
          </a:bodyPr>
          <a:lstStyle/>
          <a:p>
            <a:pPr algn="just"/>
            <a:r>
              <a:rPr lang="ne-NP" sz="2400" dirty="0">
                <a:latin typeface="Preeti" pitchFamily="2" charset="0"/>
                <a:cs typeface="Kalimati" panose="00000400000000000000" pitchFamily="2"/>
              </a:rPr>
              <a:t>राष्ट्रिय जनगणना २०७८</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मा तथ्याङ्क</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संकलनको कार्य दुई चरणमा सञ्चालन गरिन्छ । </a:t>
            </a:r>
          </a:p>
          <a:p>
            <a:pPr marL="342900" indent="-342900" algn="just">
              <a:buFont typeface="Wingdings" pitchFamily="2" charset="2"/>
              <a:buChar char="Ø"/>
            </a:pPr>
            <a:endParaRPr lang="ne-NP" sz="2400" dirty="0">
              <a:latin typeface="Preeti" pitchFamily="2" charset="0"/>
              <a:cs typeface="Kalimati" panose="00000400000000000000" pitchFamily="2"/>
            </a:endParaRPr>
          </a:p>
          <a:p>
            <a:pPr marL="342900" indent="-342900" algn="just">
              <a:buFont typeface="Arial" panose="020B0604020202020204" pitchFamily="34" charset="0"/>
              <a:buChar char="•"/>
            </a:pPr>
            <a:r>
              <a:rPr lang="ne-NP" sz="2400" b="1" dirty="0">
                <a:latin typeface="Preeti" pitchFamily="2" charset="0"/>
                <a:cs typeface="Kalimati" panose="00000400000000000000" pitchFamily="2"/>
              </a:rPr>
              <a:t>पहिलो चरण २०७८ वैशाख २६ देखि जेष्ठ १४ सम्म जम्मा २० दिनः</a:t>
            </a:r>
          </a:p>
          <a:p>
            <a:pPr lvl="1" algn="just"/>
            <a:r>
              <a:rPr lang="ne-NP" sz="2400" dirty="0">
                <a:latin typeface="Preeti" pitchFamily="2" charset="0"/>
                <a:cs typeface="Kalimati" panose="00000400000000000000" pitchFamily="2"/>
              </a:rPr>
              <a:t>सुपरीवेक्षकद्वारा प्रत्येक व्यक्तिको घरदैलोमा पुगी घर</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तथा</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घरपरिवार सूचीकरण फाराम</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मार्फत घर र घरसम्बन्धी विवरण,</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परिवारमा अक्सर बसोवास गरेका परिवारका सदस्य संख्या, परिवारको कृषि सम्बन्धी, ऋण, बैंक खाता, सरकारी अनुदानमा घर निर्माण, व्यवसायिक तालिम सम्बन्धी विवरण संकलन गरिन्छ ।</a:t>
            </a:r>
          </a:p>
          <a:p>
            <a:pPr marL="342900" indent="-342900" algn="just">
              <a:buFont typeface="Wingdings" pitchFamily="2" charset="2"/>
              <a:buChar char="Ø"/>
            </a:pPr>
            <a:endParaRPr lang="ne-NP" sz="2400" dirty="0">
              <a:latin typeface="Preeti" pitchFamily="2" charset="0"/>
              <a:cs typeface="Kalimati" panose="00000400000000000000" pitchFamily="2"/>
            </a:endParaRPr>
          </a:p>
          <a:p>
            <a:pPr marL="342900" indent="-342900" algn="just">
              <a:buFont typeface="Arial" panose="020B0604020202020204" pitchFamily="34" charset="0"/>
              <a:buChar char="•"/>
            </a:pPr>
            <a:r>
              <a:rPr lang="ne-NP" sz="2400" b="1" dirty="0">
                <a:latin typeface="Preeti" pitchFamily="2" charset="0"/>
                <a:cs typeface="Kalimati" panose="00000400000000000000" pitchFamily="2"/>
              </a:rPr>
              <a:t>दोस्रो चरण २०७८ जेष्ठ २५ देखि आषाढ ८ सम्म जम्मा १५ दिनः </a:t>
            </a:r>
          </a:p>
          <a:p>
            <a:pPr lvl="1" algn="just"/>
            <a:r>
              <a:rPr lang="ne-NP" sz="2400" dirty="0">
                <a:latin typeface="Preeti" pitchFamily="2" charset="0"/>
                <a:cs typeface="Kalimati" panose="00000400000000000000" pitchFamily="2"/>
              </a:rPr>
              <a:t>गणकहरुद्वारा प्रत्येक घरपरिवारमा पुगी मुख्य प्रश्नावली</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फाराम</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मार्फत घरपरिवार तथा व्यक्तिको जनसांख्यिक तथा अन्य</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विवरणहरु संकलन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गरिन्छ । </a:t>
            </a:r>
          </a:p>
        </p:txBody>
      </p:sp>
      <p:sp>
        <p:nvSpPr>
          <p:cNvPr id="4" name="Text Placeholder 1"/>
          <p:cNvSpPr txBox="1">
            <a:spLocks/>
          </p:cNvSpPr>
          <p:nvPr/>
        </p:nvSpPr>
        <p:spPr>
          <a:xfrm>
            <a:off x="1640123" y="811529"/>
            <a:ext cx="9144000" cy="576064"/>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solidFill>
                  <a:srgbClr val="002060"/>
                </a:solidFill>
                <a:latin typeface="Ganesh" pitchFamily="2" charset="0"/>
                <a:cs typeface="Kalimati" panose="00000400000000000000" pitchFamily="2"/>
              </a:rPr>
              <a:t>राष्ट्रिय </a:t>
            </a:r>
            <a:r>
              <a:rPr lang="ne-NP" sz="2800" b="1">
                <a:solidFill>
                  <a:srgbClr val="002060"/>
                </a:solidFill>
                <a:latin typeface="Ganesh" pitchFamily="2" charset="0"/>
                <a:cs typeface="Kalimati" panose="00000400000000000000" pitchFamily="2"/>
              </a:rPr>
              <a:t>जनगणना २०७८</a:t>
            </a:r>
            <a:r>
              <a:rPr lang="en-US" sz="2800" b="1">
                <a:solidFill>
                  <a:srgbClr val="002060"/>
                </a:solidFill>
                <a:latin typeface="Ganesh" pitchFamily="2" charset="0"/>
                <a:cs typeface="Kalimati" panose="00000400000000000000" pitchFamily="2"/>
              </a:rPr>
              <a:t> </a:t>
            </a:r>
            <a:r>
              <a:rPr lang="ne-NP" sz="2800" b="1">
                <a:solidFill>
                  <a:srgbClr val="002060"/>
                </a:solidFill>
                <a:latin typeface="Ganesh" pitchFamily="2" charset="0"/>
                <a:cs typeface="Kalimati" panose="00000400000000000000" pitchFamily="2"/>
              </a:rPr>
              <a:t>को स्थलगत</a:t>
            </a:r>
            <a:r>
              <a:rPr lang="ne-NP" sz="2800" b="1">
                <a:solidFill>
                  <a:srgbClr val="002060"/>
                </a:solidFill>
                <a:latin typeface="Velvenda Cooler" panose="02000506000000020004" pitchFamily="2" charset="0"/>
                <a:cs typeface="Kalimati" panose="00000400000000000000" pitchFamily="2"/>
              </a:rPr>
              <a:t>/फिल्ड</a:t>
            </a:r>
            <a:r>
              <a:rPr lang="ne-NP" sz="2800" b="1">
                <a:solidFill>
                  <a:srgbClr val="002060"/>
                </a:solidFill>
                <a:latin typeface="Ganesh" pitchFamily="2" charset="0"/>
                <a:cs typeface="Kalimati" panose="00000400000000000000" pitchFamily="2"/>
              </a:rPr>
              <a:t> कार्य</a:t>
            </a:r>
            <a:endParaRPr lang="ne-NP" sz="2800" b="1" dirty="0">
              <a:solidFill>
                <a:srgbClr val="002060"/>
              </a:solidFill>
              <a:latin typeface="Ganesh" pitchFamily="2" charset="0"/>
              <a:cs typeface="Kalimati" panose="00000400000000000000" pitchFamily="2"/>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025" y="4668593"/>
            <a:ext cx="2351524" cy="2001355"/>
          </a:xfrm>
          <a:prstGeom prst="ellipse">
            <a:avLst/>
          </a:prstGeom>
          <a:ln>
            <a:noFill/>
          </a:ln>
          <a:effectLst>
            <a:softEdge rad="112500"/>
          </a:effectLst>
        </p:spPr>
      </p:pic>
      <p:sp>
        <p:nvSpPr>
          <p:cNvPr id="7" name="Slide Number Placeholder 6"/>
          <p:cNvSpPr>
            <a:spLocks noGrp="1"/>
          </p:cNvSpPr>
          <p:nvPr>
            <p:ph type="sldNum" sz="quarter" idx="11"/>
          </p:nvPr>
        </p:nvSpPr>
        <p:spPr>
          <a:xfrm>
            <a:off x="11632019" y="6496501"/>
            <a:ext cx="534581" cy="346894"/>
          </a:xfrm>
        </p:spPr>
        <p:txBody>
          <a:bodyPr/>
          <a:lstStyle/>
          <a:p>
            <a:pPr algn="ctr"/>
            <a:fld id="{2840B2E4-A264-431E-ABDE-38E3BCDA5876}" type="slidenum">
              <a:rPr lang="en-US">
                <a:latin typeface="Fontasy Himali" panose="04020500000000000000" pitchFamily="82" charset="0"/>
              </a:rPr>
              <a:pPr algn="ctr"/>
              <a:t>15</a:t>
            </a:fld>
            <a:endParaRPr lang="en-US" dirty="0">
              <a:latin typeface="Fontasy Himali" panose="04020500000000000000" pitchFamily="82" charset="0"/>
            </a:endParaRPr>
          </a:p>
        </p:txBody>
      </p:sp>
      <p:pic>
        <p:nvPicPr>
          <p:cNvPr id="1026" name="Picture 2" descr="Questionnaire method of data collection | Microbe Notes">
            <a:extLst>
              <a:ext uri="{FF2B5EF4-FFF2-40B4-BE49-F238E27FC236}">
                <a16:creationId xmlns:a16="http://schemas.microsoft.com/office/drawing/2014/main" id="{9BAB2CE1-B009-47EF-951F-DDFAFF6CE7F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604" t="21710" r="8400"/>
          <a:stretch/>
        </p:blipFill>
        <p:spPr bwMode="auto">
          <a:xfrm>
            <a:off x="5579" y="2732569"/>
            <a:ext cx="2296451" cy="176499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2F9BEE11-52CC-48BF-8CC1-FB73C48BBEAB}"/>
              </a:ext>
            </a:extLst>
          </p:cNvPr>
          <p:cNvSpPr txBox="1"/>
          <p:nvPr/>
        </p:nvSpPr>
        <p:spPr>
          <a:xfrm>
            <a:off x="10244470" y="6488668"/>
            <a:ext cx="1174898" cy="369332"/>
          </a:xfrm>
          <a:prstGeom prst="rect">
            <a:avLst/>
          </a:prstGeom>
          <a:noFill/>
        </p:spPr>
        <p:txBody>
          <a:bodyPr wrap="square">
            <a:spAutoFit/>
          </a:bodyPr>
          <a:lstStyle/>
          <a:p>
            <a:r>
              <a:rPr lang="ne-NP" sz="1800" b="1" dirty="0">
                <a:solidFill>
                  <a:srgbClr val="002060"/>
                </a:solidFill>
                <a:latin typeface="Ganesh" pitchFamily="2" charset="0"/>
                <a:cs typeface="Kalimati" pitchFamily="2"/>
              </a:rPr>
              <a:t>(क्रमशः) </a:t>
            </a:r>
            <a:endParaRPr lang="en-US" dirty="0"/>
          </a:p>
        </p:txBody>
      </p:sp>
    </p:spTree>
    <p:extLst>
      <p:ext uri="{BB962C8B-B14F-4D97-AF65-F5344CB8AC3E}">
        <p14:creationId xmlns:p14="http://schemas.microsoft.com/office/powerpoint/2010/main" val="16398123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2981422" y="1831524"/>
            <a:ext cx="8644515" cy="4524315"/>
          </a:xfrm>
          <a:prstGeom prst="rect">
            <a:avLst/>
          </a:prstGeom>
        </p:spPr>
        <p:txBody>
          <a:bodyPr wrap="square">
            <a:spAutoFit/>
          </a:bodyPr>
          <a:lstStyle/>
          <a:p>
            <a:pPr algn="just"/>
            <a:r>
              <a:rPr lang="ne-NP" sz="2400" dirty="0">
                <a:latin typeface="Preeti" pitchFamily="2" charset="0"/>
                <a:cs typeface="Kalimati" panose="00000400000000000000" pitchFamily="2"/>
              </a:rPr>
              <a:t>दोस्रो चरणमा सुपरिवेक्षकबाट वडास्तरीय सामुदायिक</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प्रश्नावली मार्फत वडाको आधारभूत</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स्रोत, साधन, क्षमता र पूर्वाधार सम्बन्धी विवरणहरु संकलन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गरिन्छ  ।</a:t>
            </a:r>
          </a:p>
          <a:p>
            <a:pPr algn="just"/>
            <a:endParaRPr lang="ne-NP" sz="2400" dirty="0">
              <a:latin typeface="Preeti" pitchFamily="2" charset="0"/>
              <a:cs typeface="Kalimati" panose="00000400000000000000" pitchFamily="2"/>
            </a:endParaRPr>
          </a:p>
          <a:p>
            <a:pPr algn="just"/>
            <a:r>
              <a:rPr lang="ne-NP" sz="2400" dirty="0">
                <a:latin typeface="Preeti" pitchFamily="2" charset="0"/>
                <a:cs typeface="Kalimati" panose="00000400000000000000" pitchFamily="2"/>
              </a:rPr>
              <a:t>दोस्रो चरण अन्तर्गत नै गणकले गर्ने स्थलगत तथ्याङ्क संकलन कार्यको सुक्ष्म सुपरिवेक्षण </a:t>
            </a:r>
            <a:r>
              <a:rPr lang="ne-NP" sz="2400">
                <a:latin typeface="Preeti" pitchFamily="2" charset="0"/>
                <a:cs typeface="Kalimati" panose="00000400000000000000" pitchFamily="2"/>
              </a:rPr>
              <a:t>गरिन्छ ।</a:t>
            </a:r>
            <a:r>
              <a:rPr lang="ne-NP" sz="2400">
                <a:latin typeface="Velvenda Cooler" panose="02000506000000020004" pitchFamily="2" charset="0"/>
                <a:cs typeface="Kalimati" panose="00000400000000000000" pitchFamily="2"/>
              </a:rPr>
              <a:t>(सुपरिवेक्षक:गणक:: १:४)</a:t>
            </a:r>
            <a:endParaRPr lang="ne-NP" sz="2400" dirty="0">
              <a:latin typeface="Preeti" pitchFamily="2" charset="0"/>
              <a:cs typeface="Kalimati" panose="00000400000000000000" pitchFamily="2"/>
            </a:endParaRPr>
          </a:p>
          <a:p>
            <a:pPr algn="just"/>
            <a:endParaRPr lang="ne-NP" sz="2400" dirty="0">
              <a:latin typeface="Preeti" pitchFamily="2" charset="0"/>
              <a:cs typeface="Kalimati" panose="00000400000000000000" pitchFamily="2"/>
            </a:endParaRPr>
          </a:p>
          <a:p>
            <a:pPr algn="just"/>
            <a:r>
              <a:rPr lang="ne-NP" sz="2400" dirty="0">
                <a:latin typeface="Preeti" pitchFamily="2" charset="0"/>
                <a:cs typeface="Kalimati" panose="00000400000000000000" pitchFamily="2"/>
              </a:rPr>
              <a:t>केन्द्र, प्रदेश, जिल्ला तथा स्थानीयतहबाट सुपरिवेक्षक तथा गणकहरूको सुपरिवेक्षण </a:t>
            </a:r>
            <a:r>
              <a:rPr lang="ne-NP" sz="2400">
                <a:latin typeface="Preeti" pitchFamily="2" charset="0"/>
                <a:cs typeface="Kalimati" panose="00000400000000000000" pitchFamily="2"/>
              </a:rPr>
              <a:t>गरिन्छ ।</a:t>
            </a:r>
            <a:endParaRPr lang="en-US" sz="2400" dirty="0">
              <a:latin typeface="Preeti" pitchFamily="2" charset="0"/>
              <a:cs typeface="Kalimati" panose="00000400000000000000" pitchFamily="2"/>
            </a:endParaRPr>
          </a:p>
          <a:p>
            <a:pPr algn="just"/>
            <a:endParaRPr lang="ne-NP" sz="2400" dirty="0">
              <a:latin typeface="Preeti" pitchFamily="2" charset="0"/>
              <a:cs typeface="Kalimati" panose="00000400000000000000" pitchFamily="2"/>
            </a:endParaRPr>
          </a:p>
          <a:p>
            <a:pPr algn="just"/>
            <a:r>
              <a:rPr lang="ne-NP" sz="2400">
                <a:latin typeface="Preeti" pitchFamily="2" charset="0"/>
                <a:cs typeface="Kalimati" panose="00000400000000000000" pitchFamily="2"/>
              </a:rPr>
              <a:t>वि.सं. </a:t>
            </a:r>
            <a:r>
              <a:rPr lang="ne-NP" sz="2400" dirty="0">
                <a:latin typeface="Preeti" pitchFamily="2" charset="0"/>
                <a:cs typeface="Kalimati" panose="00000400000000000000" pitchFamily="2"/>
              </a:rPr>
              <a:t>२०७८ साल आषाढ ८ गतेलार्इ जनगणना दिवसको रूपमा मनाइन्छ ।</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1317" y="1739928"/>
            <a:ext cx="2121936" cy="1931293"/>
          </a:xfrm>
          <a:prstGeom prst="rect">
            <a:avLst/>
          </a:prstGeom>
          <a:ln>
            <a:noFill/>
          </a:ln>
          <a:effectLst>
            <a:softEdge rad="112500"/>
          </a:effec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917" y="3907869"/>
            <a:ext cx="1929921" cy="1929921"/>
          </a:xfrm>
          <a:prstGeom prst="ellipse">
            <a:avLst/>
          </a:prstGeom>
          <a:ln>
            <a:noFill/>
          </a:ln>
          <a:effectLst>
            <a:softEdge rad="112500"/>
          </a:effectLst>
        </p:spPr>
      </p:pic>
      <p:sp>
        <p:nvSpPr>
          <p:cNvPr id="7" name="Slide Number Placeholder 6"/>
          <p:cNvSpPr>
            <a:spLocks noGrp="1"/>
          </p:cNvSpPr>
          <p:nvPr>
            <p:ph type="sldNum" sz="quarter" idx="11"/>
          </p:nvPr>
        </p:nvSpPr>
        <p:spPr>
          <a:xfrm>
            <a:off x="11625937" y="6355839"/>
            <a:ext cx="540663" cy="487557"/>
          </a:xfrm>
        </p:spPr>
        <p:txBody>
          <a:bodyPr/>
          <a:lstStyle/>
          <a:p>
            <a:pPr algn="ctr"/>
            <a:fld id="{2840B2E4-A264-431E-ABDE-38E3BCDA5876}" type="slidenum">
              <a:rPr lang="en-US">
                <a:latin typeface="Fontasy Himali" panose="04020500000000000000" pitchFamily="82" charset="0"/>
              </a:rPr>
              <a:pPr algn="ctr"/>
              <a:t>16</a:t>
            </a:fld>
            <a:endParaRPr lang="en-US" dirty="0">
              <a:latin typeface="Fontasy Himali" panose="04020500000000000000" pitchFamily="82" charset="0"/>
            </a:endParaRPr>
          </a:p>
        </p:txBody>
      </p:sp>
      <p:sp>
        <p:nvSpPr>
          <p:cNvPr id="8" name="Text Placeholder 1"/>
          <p:cNvSpPr txBox="1">
            <a:spLocks/>
          </p:cNvSpPr>
          <p:nvPr/>
        </p:nvSpPr>
        <p:spPr>
          <a:xfrm>
            <a:off x="1640123" y="811529"/>
            <a:ext cx="9144000" cy="576064"/>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solidFill>
                  <a:srgbClr val="002060"/>
                </a:solidFill>
                <a:latin typeface="Ganesh" pitchFamily="2" charset="0"/>
                <a:cs typeface="Kalimati" panose="00000400000000000000" pitchFamily="2"/>
              </a:rPr>
              <a:t>राष्ट्रिय </a:t>
            </a:r>
            <a:r>
              <a:rPr lang="ne-NP" sz="2800" b="1">
                <a:solidFill>
                  <a:srgbClr val="002060"/>
                </a:solidFill>
                <a:latin typeface="Ganesh" pitchFamily="2" charset="0"/>
                <a:cs typeface="Kalimati" panose="00000400000000000000" pitchFamily="2"/>
              </a:rPr>
              <a:t>जनगणना २०७८</a:t>
            </a:r>
            <a:r>
              <a:rPr lang="en-US" sz="2800" b="1">
                <a:solidFill>
                  <a:srgbClr val="002060"/>
                </a:solidFill>
                <a:latin typeface="Ganesh" pitchFamily="2" charset="0"/>
                <a:cs typeface="Kalimati" panose="00000400000000000000" pitchFamily="2"/>
              </a:rPr>
              <a:t> </a:t>
            </a:r>
            <a:r>
              <a:rPr lang="ne-NP" sz="2800" b="1">
                <a:solidFill>
                  <a:srgbClr val="002060"/>
                </a:solidFill>
                <a:latin typeface="Ganesh" pitchFamily="2" charset="0"/>
                <a:cs typeface="Kalimati" panose="00000400000000000000" pitchFamily="2"/>
              </a:rPr>
              <a:t>को स्थलगत</a:t>
            </a:r>
            <a:r>
              <a:rPr lang="ne-NP" sz="2800" b="1">
                <a:solidFill>
                  <a:srgbClr val="002060"/>
                </a:solidFill>
                <a:latin typeface="Velvenda Cooler" panose="02000506000000020004" pitchFamily="2" charset="0"/>
                <a:cs typeface="Kalimati" panose="00000400000000000000" pitchFamily="2"/>
              </a:rPr>
              <a:t>/फिल्ड</a:t>
            </a:r>
            <a:r>
              <a:rPr lang="ne-NP" sz="2800" b="1">
                <a:solidFill>
                  <a:srgbClr val="002060"/>
                </a:solidFill>
                <a:latin typeface="Ganesh" pitchFamily="2" charset="0"/>
                <a:cs typeface="Kalimati" panose="00000400000000000000" pitchFamily="2"/>
              </a:rPr>
              <a:t> कार्य</a:t>
            </a:r>
            <a:endParaRPr lang="ne-NP" sz="2800" b="1" dirty="0">
              <a:solidFill>
                <a:srgbClr val="002060"/>
              </a:solidFill>
              <a:latin typeface="Ganesh" pitchFamily="2" charset="0"/>
              <a:cs typeface="Kalimati" panose="00000400000000000000" pitchFamily="2"/>
            </a:endParaRPr>
          </a:p>
        </p:txBody>
      </p:sp>
    </p:spTree>
    <p:extLst>
      <p:ext uri="{BB962C8B-B14F-4D97-AF65-F5344CB8AC3E}">
        <p14:creationId xmlns:p14="http://schemas.microsoft.com/office/powerpoint/2010/main" val="10397182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467360" y="910112"/>
            <a:ext cx="9215120" cy="576064"/>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a:solidFill>
                  <a:srgbClr val="002060"/>
                </a:solidFill>
                <a:latin typeface="Ganesh" pitchFamily="2" charset="0"/>
                <a:cs typeface="Kalimati" panose="00000400000000000000" pitchFamily="2"/>
              </a:rPr>
              <a:t>लैङ्गिक समानता तथा सामाजिक समावेशी जनगणना </a:t>
            </a:r>
            <a:endParaRPr lang="ne-NP" sz="2800" b="1" dirty="0">
              <a:solidFill>
                <a:srgbClr val="002060"/>
              </a:solidFill>
              <a:latin typeface="Ganesh" pitchFamily="2" charset="0"/>
              <a:cs typeface="Kalimati" panose="00000400000000000000" pitchFamily="2"/>
            </a:endParaRPr>
          </a:p>
        </p:txBody>
      </p:sp>
      <p:sp>
        <p:nvSpPr>
          <p:cNvPr id="4" name="Rectangle 3"/>
          <p:cNvSpPr/>
          <p:nvPr/>
        </p:nvSpPr>
        <p:spPr>
          <a:xfrm>
            <a:off x="148857" y="1745229"/>
            <a:ext cx="8601738" cy="5031186"/>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ne-NP" sz="2400" dirty="0">
                <a:latin typeface="Preeti" pitchFamily="2" charset="0"/>
                <a:cs typeface="Kalimati" panose="00000400000000000000" pitchFamily="2"/>
              </a:rPr>
              <a:t>जनगणनाबाट संकलन भएका तथ्याङ्क देशको</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सामाजिक तथा आर्थिक</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विकासका </a:t>
            </a:r>
            <a:r>
              <a:rPr lang="ne-NP" sz="2400">
                <a:latin typeface="Preeti" pitchFamily="2" charset="0"/>
                <a:cs typeface="Kalimati" panose="00000400000000000000" pitchFamily="2"/>
              </a:rPr>
              <a:t>लागि योजना</a:t>
            </a:r>
            <a:r>
              <a:rPr lang="en-US" sz="2400">
                <a:latin typeface="Preeti" pitchFamily="2" charset="0"/>
                <a:cs typeface="Kalimati" panose="00000400000000000000" pitchFamily="2"/>
              </a:rPr>
              <a:t> </a:t>
            </a:r>
            <a:r>
              <a:rPr lang="ne-NP" sz="2400" dirty="0">
                <a:latin typeface="Preeti" pitchFamily="2" charset="0"/>
                <a:cs typeface="Kalimati" panose="00000400000000000000" pitchFamily="2"/>
              </a:rPr>
              <a:t>तर्जुमा, अध्ययन,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अनुसन्धान गर्न अति नै उपयोगी</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हुने हुनाले</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यसलाई देशको आगामी मार्ग </a:t>
            </a:r>
            <a:r>
              <a:rPr lang="ne-NP" sz="2400">
                <a:latin typeface="Preeti" pitchFamily="2" charset="0"/>
                <a:cs typeface="Kalimati" panose="00000400000000000000" pitchFamily="2"/>
              </a:rPr>
              <a:t>निर्देशनको आधार समेत मानिन्छ </a:t>
            </a:r>
            <a:r>
              <a:rPr lang="ne-NP" sz="2400" dirty="0">
                <a:latin typeface="Preeti" pitchFamily="2" charset="0"/>
                <a:cs typeface="Kalimati" panose="00000400000000000000" pitchFamily="2"/>
              </a:rPr>
              <a:t>।</a:t>
            </a:r>
            <a:endParaRPr lang="en-US" sz="2400" dirty="0">
              <a:latin typeface="Preeti" pitchFamily="2" charset="0"/>
              <a:cs typeface="Kalimati" panose="00000400000000000000" pitchFamily="2"/>
            </a:endParaRPr>
          </a:p>
          <a:p>
            <a:pPr marL="342900" indent="-342900" algn="just">
              <a:lnSpc>
                <a:spcPct val="150000"/>
              </a:lnSpc>
              <a:buFont typeface="Arial" panose="020B0604020202020204" pitchFamily="34" charset="0"/>
              <a:buChar char="•"/>
            </a:pPr>
            <a:endParaRPr lang="ne-NP" sz="1600" dirty="0">
              <a:latin typeface="Preeti" pitchFamily="2" charset="0"/>
              <a:cs typeface="Kalimati" panose="00000400000000000000" pitchFamily="2"/>
            </a:endParaRPr>
          </a:p>
          <a:p>
            <a:pPr marL="342900" indent="-342900" algn="just">
              <a:lnSpc>
                <a:spcPct val="150000"/>
              </a:lnSpc>
              <a:buFont typeface="Arial" panose="020B0604020202020204" pitchFamily="34" charset="0"/>
              <a:buChar char="•"/>
            </a:pPr>
            <a:r>
              <a:rPr lang="ne-NP" sz="2400" dirty="0">
                <a:latin typeface="Preeti" pitchFamily="2" charset="0"/>
                <a:cs typeface="Kalimati" panose="00000400000000000000" pitchFamily="2"/>
              </a:rPr>
              <a:t>वि.सं. २०७८ सालमा सञ्चालन हुने बाह्रौं जनगणनामा लैङ्गिक समानता तथा सामाजिक समावेशी बनाउन तथा दीगो विकास लक्ष्यका</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सूचकहरु मापन गर्ने विषयलार्इ समेत ध्यान दिई वडा, गाउँ/नगरपालिका तथा प्रदेश स्तरीय</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तथ्याङ्क संकलन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गरिंदैछ । </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49373" y="1848820"/>
            <a:ext cx="2873546" cy="1825547"/>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44428" y="4173720"/>
            <a:ext cx="3637825" cy="2082257"/>
          </a:xfrm>
          <a:prstGeom prst="rect">
            <a:avLst/>
          </a:prstGeom>
          <a:ln>
            <a:noFill/>
          </a:ln>
          <a:effectLst>
            <a:softEdge rad="112500"/>
          </a:effectLst>
        </p:spPr>
      </p:pic>
      <p:sp>
        <p:nvSpPr>
          <p:cNvPr id="8" name="Slide Number Placeholder 7"/>
          <p:cNvSpPr>
            <a:spLocks noGrp="1"/>
          </p:cNvSpPr>
          <p:nvPr>
            <p:ph type="sldNum" sz="quarter" idx="11"/>
          </p:nvPr>
        </p:nvSpPr>
        <p:spPr>
          <a:xfrm>
            <a:off x="11653520" y="6451600"/>
            <a:ext cx="502920" cy="391795"/>
          </a:xfrm>
        </p:spPr>
        <p:txBody>
          <a:bodyPr/>
          <a:lstStyle/>
          <a:p>
            <a:pPr algn="ctr"/>
            <a:fld id="{2840B2E4-A264-431E-ABDE-38E3BCDA5876}" type="slidenum">
              <a:rPr lang="en-US">
                <a:latin typeface="Fontasy Himali" panose="04020500000000000000" pitchFamily="82" charset="0"/>
              </a:rPr>
              <a:pPr algn="ctr"/>
              <a:t>17</a:t>
            </a:fld>
            <a:endParaRPr lang="en-US" dirty="0">
              <a:latin typeface="Fontasy Himali" panose="04020500000000000000" pitchFamily="82" charset="0"/>
            </a:endParaRPr>
          </a:p>
        </p:txBody>
      </p:sp>
      <p:sp>
        <p:nvSpPr>
          <p:cNvPr id="9" name="TextBox 8">
            <a:extLst>
              <a:ext uri="{FF2B5EF4-FFF2-40B4-BE49-F238E27FC236}">
                <a16:creationId xmlns:a16="http://schemas.microsoft.com/office/drawing/2014/main" id="{5083A49E-22EF-4771-A2BC-3A8237C823BE}"/>
              </a:ext>
            </a:extLst>
          </p:cNvPr>
          <p:cNvSpPr txBox="1"/>
          <p:nvPr/>
        </p:nvSpPr>
        <p:spPr>
          <a:xfrm>
            <a:off x="10244470" y="6488668"/>
            <a:ext cx="1174898" cy="369332"/>
          </a:xfrm>
          <a:prstGeom prst="rect">
            <a:avLst/>
          </a:prstGeom>
          <a:noFill/>
        </p:spPr>
        <p:txBody>
          <a:bodyPr wrap="square">
            <a:spAutoFit/>
          </a:bodyPr>
          <a:lstStyle/>
          <a:p>
            <a:r>
              <a:rPr lang="ne-NP" sz="1800" b="1" dirty="0">
                <a:solidFill>
                  <a:srgbClr val="002060"/>
                </a:solidFill>
                <a:latin typeface="Ganesh" pitchFamily="2" charset="0"/>
                <a:cs typeface="Kalimati" pitchFamily="2"/>
              </a:rPr>
              <a:t>(क्रमशः) </a:t>
            </a:r>
            <a:endParaRPr lang="en-US" dirty="0"/>
          </a:p>
        </p:txBody>
      </p:sp>
    </p:spTree>
    <p:extLst>
      <p:ext uri="{BB962C8B-B14F-4D97-AF65-F5344CB8AC3E}">
        <p14:creationId xmlns:p14="http://schemas.microsoft.com/office/powerpoint/2010/main" val="42781033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 Placeholder 1"/>
          <p:cNvSpPr txBox="1">
            <a:spLocks/>
          </p:cNvSpPr>
          <p:nvPr/>
        </p:nvSpPr>
        <p:spPr>
          <a:xfrm>
            <a:off x="1603171" y="838235"/>
            <a:ext cx="9144000" cy="576064"/>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solidFill>
                  <a:srgbClr val="002060"/>
                </a:solidFill>
                <a:latin typeface="Ganesh" pitchFamily="2" charset="0"/>
                <a:cs typeface="Kalimati" panose="00000400000000000000" pitchFamily="2"/>
              </a:rPr>
              <a:t>राष्ट्रिय जनगणना २०७८ को मुख्य दिनहरू</a:t>
            </a:r>
          </a:p>
        </p:txBody>
      </p:sp>
      <p:sp>
        <p:nvSpPr>
          <p:cNvPr id="7" name="Slide Number Placeholder 6"/>
          <p:cNvSpPr>
            <a:spLocks noGrp="1"/>
          </p:cNvSpPr>
          <p:nvPr>
            <p:ph type="sldNum" sz="quarter" idx="11"/>
          </p:nvPr>
        </p:nvSpPr>
        <p:spPr>
          <a:xfrm>
            <a:off x="11632020" y="6496492"/>
            <a:ext cx="534579" cy="361508"/>
          </a:xfrm>
        </p:spPr>
        <p:txBody>
          <a:bodyPr/>
          <a:lstStyle/>
          <a:p>
            <a:pPr algn="ctr"/>
            <a:fld id="{2840B2E4-A264-431E-ABDE-38E3BCDA5876}" type="slidenum">
              <a:rPr lang="en-US">
                <a:latin typeface="Fontasy Himali" panose="04020500000000000000" pitchFamily="82" charset="0"/>
              </a:rPr>
              <a:pPr algn="ctr"/>
              <a:t>18</a:t>
            </a:fld>
            <a:endParaRPr lang="en-US" dirty="0">
              <a:latin typeface="Fontasy Himali" panose="04020500000000000000" pitchFamily="82" charset="0"/>
            </a:endParaRPr>
          </a:p>
        </p:txBody>
      </p:sp>
      <p:graphicFrame>
        <p:nvGraphicFramePr>
          <p:cNvPr id="5" name="Table 5">
            <a:extLst>
              <a:ext uri="{FF2B5EF4-FFF2-40B4-BE49-F238E27FC236}">
                <a16:creationId xmlns:a16="http://schemas.microsoft.com/office/drawing/2014/main" id="{FF8752B5-FCA5-4251-8D12-6C4A976B5810}"/>
              </a:ext>
            </a:extLst>
          </p:cNvPr>
          <p:cNvGraphicFramePr>
            <a:graphicFrameLocks noGrp="1"/>
          </p:cNvGraphicFramePr>
          <p:nvPr>
            <p:extLst>
              <p:ext uri="{D42A27DB-BD31-4B8C-83A1-F6EECF244321}">
                <p14:modId xmlns:p14="http://schemas.microsoft.com/office/powerpoint/2010/main" val="1470183402"/>
              </p:ext>
            </p:extLst>
          </p:nvPr>
        </p:nvGraphicFramePr>
        <p:xfrm>
          <a:off x="0" y="1360695"/>
          <a:ext cx="12141199" cy="5135789"/>
        </p:xfrm>
        <a:graphic>
          <a:graphicData uri="http://schemas.openxmlformats.org/drawingml/2006/table">
            <a:tbl>
              <a:tblPr firstRow="1" bandRow="1">
                <a:tableStyleId>{5C22544A-7EE6-4342-B048-85BDC9FD1C3A}</a:tableStyleId>
              </a:tblPr>
              <a:tblGrid>
                <a:gridCol w="676349">
                  <a:extLst>
                    <a:ext uri="{9D8B030D-6E8A-4147-A177-3AD203B41FA5}">
                      <a16:colId xmlns:a16="http://schemas.microsoft.com/office/drawing/2014/main" val="2073238443"/>
                    </a:ext>
                  </a:extLst>
                </a:gridCol>
                <a:gridCol w="3817274">
                  <a:extLst>
                    <a:ext uri="{9D8B030D-6E8A-4147-A177-3AD203B41FA5}">
                      <a16:colId xmlns:a16="http://schemas.microsoft.com/office/drawing/2014/main" val="438836616"/>
                    </a:ext>
                  </a:extLst>
                </a:gridCol>
                <a:gridCol w="1966837">
                  <a:extLst>
                    <a:ext uri="{9D8B030D-6E8A-4147-A177-3AD203B41FA5}">
                      <a16:colId xmlns:a16="http://schemas.microsoft.com/office/drawing/2014/main" val="3710968155"/>
                    </a:ext>
                  </a:extLst>
                </a:gridCol>
                <a:gridCol w="637954">
                  <a:extLst>
                    <a:ext uri="{9D8B030D-6E8A-4147-A177-3AD203B41FA5}">
                      <a16:colId xmlns:a16="http://schemas.microsoft.com/office/drawing/2014/main" val="3881013157"/>
                    </a:ext>
                  </a:extLst>
                </a:gridCol>
                <a:gridCol w="2860158">
                  <a:extLst>
                    <a:ext uri="{9D8B030D-6E8A-4147-A177-3AD203B41FA5}">
                      <a16:colId xmlns:a16="http://schemas.microsoft.com/office/drawing/2014/main" val="1643938709"/>
                    </a:ext>
                  </a:extLst>
                </a:gridCol>
                <a:gridCol w="2182627">
                  <a:extLst>
                    <a:ext uri="{9D8B030D-6E8A-4147-A177-3AD203B41FA5}">
                      <a16:colId xmlns:a16="http://schemas.microsoft.com/office/drawing/2014/main" val="858224342"/>
                    </a:ext>
                  </a:extLst>
                </a:gridCol>
              </a:tblGrid>
              <a:tr h="402636">
                <a:tc>
                  <a:txBody>
                    <a:bodyPr/>
                    <a:lstStyle/>
                    <a:p>
                      <a:pPr algn="ctr"/>
                      <a:r>
                        <a:rPr lang="ne-NP" sz="1600" b="0" dirty="0">
                          <a:cs typeface="Kalimati" panose="00000400000000000000" pitchFamily="2"/>
                        </a:rPr>
                        <a:t>सि.नं.</a:t>
                      </a:r>
                      <a:endParaRPr lang="en-US" sz="1600" b="0" dirty="0">
                        <a:cs typeface="Kalimati" panose="00000400000000000000" pitchFamily="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e-NP" sz="1600" b="0" i="0" u="none" strike="noStrike" kern="1200" cap="none" spc="0" normalizeH="0" baseline="0" noProof="0" dirty="0">
                          <a:ln>
                            <a:noFill/>
                          </a:ln>
                          <a:solidFill>
                            <a:prstClr val="white"/>
                          </a:solidFill>
                          <a:effectLst/>
                          <a:uLnTx/>
                          <a:uFillTx/>
                          <a:latin typeface="Calibri"/>
                          <a:ea typeface="+mn-ea"/>
                          <a:cs typeface="Kalimati" panose="00000400000000000000" pitchFamily="2"/>
                        </a:rPr>
                        <a:t>क्रियाकलाप</a:t>
                      </a:r>
                      <a:endParaRPr kumimoji="0" lang="en-US" sz="1600" b="0" i="0" u="none" strike="noStrike" kern="1200" cap="none" spc="0" normalizeH="0" baseline="0" noProof="0" dirty="0">
                        <a:ln>
                          <a:noFill/>
                        </a:ln>
                        <a:solidFill>
                          <a:prstClr val="white"/>
                        </a:solidFill>
                        <a:effectLst/>
                        <a:uLnTx/>
                        <a:uFillTx/>
                        <a:latin typeface="Calibri"/>
                        <a:ea typeface="+mn-ea"/>
                        <a:cs typeface="Kalimati" panose="00000400000000000000" pitchFamily="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e-NP" sz="1600" b="0" i="0" u="none" strike="noStrike" kern="1200" cap="none" spc="0" normalizeH="0" baseline="0" noProof="0" dirty="0">
                          <a:ln>
                            <a:noFill/>
                          </a:ln>
                          <a:solidFill>
                            <a:prstClr val="white"/>
                          </a:solidFill>
                          <a:effectLst/>
                          <a:uLnTx/>
                          <a:uFillTx/>
                          <a:latin typeface="Calibri"/>
                          <a:ea typeface="+mn-ea"/>
                          <a:cs typeface="Kalimati" panose="00000400000000000000" pitchFamily="2"/>
                        </a:rPr>
                        <a:t>समयावधि</a:t>
                      </a:r>
                      <a:endParaRPr kumimoji="0" lang="en-US" sz="1600" b="0" i="0" u="none" strike="noStrike" kern="1200" cap="none" spc="0" normalizeH="0" baseline="0" noProof="0" dirty="0">
                        <a:ln>
                          <a:noFill/>
                        </a:ln>
                        <a:solidFill>
                          <a:prstClr val="white"/>
                        </a:solidFill>
                        <a:effectLst/>
                        <a:uLnTx/>
                        <a:uFillTx/>
                        <a:latin typeface="Calibri"/>
                        <a:ea typeface="+mn-ea"/>
                        <a:cs typeface="Kalimati" panose="00000400000000000000" pitchFamily="2"/>
                      </a:endParaRPr>
                    </a:p>
                  </a:txBody>
                  <a:tcPr/>
                </a:tc>
                <a:tc>
                  <a:txBody>
                    <a:bodyPr/>
                    <a:lstStyle/>
                    <a:p>
                      <a:pPr algn="ctr"/>
                      <a:r>
                        <a:rPr lang="ne-NP" sz="1600" b="0" dirty="0">
                          <a:cs typeface="Kalimati" panose="00000400000000000000" pitchFamily="2"/>
                        </a:rPr>
                        <a:t>सि.नं.</a:t>
                      </a:r>
                      <a:endParaRPr lang="en-US" sz="1600" b="0" dirty="0">
                        <a:cs typeface="Kalimati" panose="00000400000000000000" pitchFamily="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e-NP" sz="1600" b="0" i="0" u="none" strike="noStrike" kern="1200" cap="none" spc="0" normalizeH="0" baseline="0" noProof="0" dirty="0">
                          <a:ln>
                            <a:noFill/>
                          </a:ln>
                          <a:solidFill>
                            <a:prstClr val="white"/>
                          </a:solidFill>
                          <a:effectLst/>
                          <a:uLnTx/>
                          <a:uFillTx/>
                          <a:latin typeface="Calibri"/>
                          <a:ea typeface="+mn-ea"/>
                          <a:cs typeface="Kalimati" panose="00000400000000000000" pitchFamily="2"/>
                        </a:rPr>
                        <a:t>क्रियाकलाप</a:t>
                      </a:r>
                      <a:endParaRPr kumimoji="0" lang="en-US" sz="1600" b="0" i="0" u="none" strike="noStrike" kern="1200" cap="none" spc="0" normalizeH="0" baseline="0" noProof="0" dirty="0">
                        <a:ln>
                          <a:noFill/>
                        </a:ln>
                        <a:solidFill>
                          <a:prstClr val="white"/>
                        </a:solidFill>
                        <a:effectLst/>
                        <a:uLnTx/>
                        <a:uFillTx/>
                        <a:latin typeface="Calibri"/>
                        <a:ea typeface="+mn-ea"/>
                        <a:cs typeface="Kalimati" panose="00000400000000000000" pitchFamily="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e-NP" sz="1600" b="0" i="0" u="none" strike="noStrike" kern="1200" cap="none" spc="0" normalizeH="0" baseline="0" noProof="0" dirty="0">
                          <a:ln>
                            <a:noFill/>
                          </a:ln>
                          <a:solidFill>
                            <a:prstClr val="white"/>
                          </a:solidFill>
                          <a:effectLst/>
                          <a:uLnTx/>
                          <a:uFillTx/>
                          <a:latin typeface="Calibri"/>
                          <a:ea typeface="+mn-ea"/>
                          <a:cs typeface="Kalimati" panose="00000400000000000000" pitchFamily="2"/>
                        </a:rPr>
                        <a:t>समयावधि</a:t>
                      </a:r>
                      <a:endParaRPr kumimoji="0" lang="en-US" sz="1600" b="0" i="0" u="none" strike="noStrike" kern="1200" cap="none" spc="0" normalizeH="0" baseline="0" noProof="0" dirty="0">
                        <a:ln>
                          <a:noFill/>
                        </a:ln>
                        <a:solidFill>
                          <a:prstClr val="white"/>
                        </a:solidFill>
                        <a:effectLst/>
                        <a:uLnTx/>
                        <a:uFillTx/>
                        <a:latin typeface="Calibri"/>
                        <a:ea typeface="+mn-ea"/>
                        <a:cs typeface="Kalimati" panose="00000400000000000000" pitchFamily="2"/>
                      </a:endParaRPr>
                    </a:p>
                  </a:txBody>
                  <a:tcPr/>
                </a:tc>
                <a:extLst>
                  <a:ext uri="{0D108BD9-81ED-4DB2-BD59-A6C34878D82A}">
                    <a16:rowId xmlns:a16="http://schemas.microsoft.com/office/drawing/2014/main" val="32340428"/>
                  </a:ext>
                </a:extLst>
              </a:tr>
              <a:tr h="7686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600" b="0" i="0" u="none" strike="noStrike" kern="1200" cap="none" spc="0" normalizeH="0" baseline="0" noProof="0">
                          <a:ln>
                            <a:noFill/>
                          </a:ln>
                          <a:solidFill>
                            <a:schemeClr val="tx1"/>
                          </a:solidFill>
                          <a:effectLst/>
                          <a:uLnTx/>
                          <a:uFillTx/>
                          <a:latin typeface="Calibri"/>
                          <a:ea typeface="+mn-ea"/>
                          <a:cs typeface="Kalimati" panose="00000400000000000000" pitchFamily="2"/>
                        </a:rPr>
                        <a:t>१</a:t>
                      </a:r>
                      <a:endParaRPr kumimoji="0" lang="en-US" sz="1600" b="0" i="0" u="none" strike="noStrike" kern="1200" cap="none" spc="0" normalizeH="0" baseline="0" noProof="0" dirty="0">
                        <a:ln>
                          <a:noFill/>
                        </a:ln>
                        <a:solidFill>
                          <a:schemeClr val="tx1"/>
                        </a:solidFill>
                        <a:effectLst/>
                        <a:uLnTx/>
                        <a:uFillTx/>
                        <a:latin typeface="Calibri"/>
                        <a:ea typeface="+mn-ea"/>
                        <a:cs typeface="Kalimati" panose="00000400000000000000" pitchFamily="2"/>
                      </a:endParaRPr>
                    </a:p>
                  </a:txBody>
                  <a:tcPr/>
                </a:tc>
                <a:tc>
                  <a:txBody>
                    <a:bodyPr/>
                    <a:lstStyle/>
                    <a:p>
                      <a:pPr algn="l" fontAlgn="ctr"/>
                      <a:r>
                        <a:rPr kumimoji="0" lang="ne-NP" sz="1800" b="0" i="0" u="none" strike="noStrike" kern="1200" cap="none" spc="0" normalizeH="0" baseline="0" dirty="0">
                          <a:ln>
                            <a:noFill/>
                          </a:ln>
                          <a:solidFill>
                            <a:schemeClr val="tx1"/>
                          </a:solidFill>
                          <a:effectLst/>
                          <a:uLnTx/>
                          <a:uFillTx/>
                          <a:latin typeface="+mn-lt"/>
                          <a:ea typeface="+mn-ea"/>
                          <a:cs typeface="Kalimati" panose="00000400000000000000" pitchFamily="2"/>
                        </a:rPr>
                        <a:t>जिल्लामा जनगणनाको  सामग्री जिल्ला पठाउने </a:t>
                      </a:r>
                    </a:p>
                  </a:txBody>
                  <a:tcPr marL="3175" marR="3175" marT="3175" marB="0" anchor="ctr"/>
                </a:tc>
                <a:tc>
                  <a:txBody>
                    <a:bodyPr/>
                    <a:lstStyle/>
                    <a:p>
                      <a:pPr marL="173038" indent="-173038" algn="l" fontAlgn="ctr"/>
                      <a:r>
                        <a:rPr kumimoji="0" lang="ne-NP" sz="1800" b="0" i="0" u="none" strike="noStrike" kern="1200" cap="none" spc="0" normalizeH="0" baseline="0" dirty="0">
                          <a:ln>
                            <a:noFill/>
                          </a:ln>
                          <a:solidFill>
                            <a:schemeClr val="tx1"/>
                          </a:solidFill>
                          <a:effectLst/>
                          <a:uLnTx/>
                          <a:uFillTx/>
                          <a:latin typeface="+mn-lt"/>
                          <a:ea typeface="+mn-ea"/>
                          <a:cs typeface="Kalimati" panose="00000400000000000000" pitchFamily="2"/>
                        </a:rPr>
                        <a:t> फाल्गुण २२ देखि  चैत्र १० </a:t>
                      </a:r>
                    </a:p>
                  </a:txBody>
                  <a:tcPr marL="3175" marR="3175" marT="3175"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600" b="0" i="0" u="none" strike="noStrike" kern="1200" cap="none" spc="0" normalizeH="0" baseline="0" noProof="0" dirty="0">
                          <a:ln>
                            <a:noFill/>
                          </a:ln>
                          <a:solidFill>
                            <a:schemeClr val="tx1"/>
                          </a:solidFill>
                          <a:effectLst/>
                          <a:uLnTx/>
                          <a:uFillTx/>
                          <a:latin typeface="Calibri"/>
                          <a:ea typeface="+mn-ea"/>
                          <a:cs typeface="Kalimati" panose="00000400000000000000" pitchFamily="2"/>
                        </a:rPr>
                        <a:t>७</a:t>
                      </a:r>
                      <a:endParaRPr kumimoji="0" lang="en-US" sz="1600" b="0" i="0" u="none" strike="noStrike" kern="1200" cap="none" spc="0" normalizeH="0" baseline="0" noProof="0" dirty="0">
                        <a:ln>
                          <a:noFill/>
                        </a:ln>
                        <a:solidFill>
                          <a:schemeClr val="tx1"/>
                        </a:solidFill>
                        <a:effectLst/>
                        <a:uLnTx/>
                        <a:uFillTx/>
                        <a:latin typeface="Calibri"/>
                        <a:ea typeface="+mn-ea"/>
                        <a:cs typeface="Kalimati" panose="00000400000000000000" pitchFamily="2"/>
                      </a:endParaRPr>
                    </a:p>
                  </a:txBody>
                  <a:tcPr>
                    <a:solidFill>
                      <a:schemeClr val="tx2">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dirty="0">
                          <a:ln>
                            <a:noFill/>
                          </a:ln>
                          <a:solidFill>
                            <a:schemeClr val="tx1"/>
                          </a:solidFill>
                          <a:effectLst/>
                          <a:uLnTx/>
                          <a:uFillTx/>
                          <a:latin typeface="+mn-lt"/>
                          <a:ea typeface="+mn-ea"/>
                          <a:cs typeface="Kalimati" panose="00000400000000000000" pitchFamily="2"/>
                        </a:rPr>
                        <a:t>गणना कार्य</a:t>
                      </a:r>
                      <a:endParaRPr kumimoji="0" lang="en-US" sz="1800" b="0" i="0" u="none" strike="noStrike" kern="1200" cap="none" spc="0" normalizeH="0" baseline="0" noProof="0" dirty="0">
                        <a:ln>
                          <a:noFill/>
                        </a:ln>
                        <a:solidFill>
                          <a:schemeClr val="tx1"/>
                        </a:solidFill>
                        <a:effectLst/>
                        <a:uLnTx/>
                        <a:uFillTx/>
                        <a:latin typeface="+mn-lt"/>
                        <a:ea typeface="+mn-ea"/>
                        <a:cs typeface="Kalimati" panose="00000400000000000000" pitchFamily="2"/>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dirty="0">
                          <a:ln>
                            <a:noFill/>
                          </a:ln>
                          <a:solidFill>
                            <a:schemeClr val="tx1"/>
                          </a:solidFill>
                          <a:effectLst/>
                          <a:uLnTx/>
                          <a:uFillTx/>
                          <a:latin typeface="+mn-lt"/>
                          <a:ea typeface="+mn-ea"/>
                          <a:cs typeface="Kalimati" panose="00000400000000000000" pitchFamily="2"/>
                        </a:rPr>
                        <a:t>जेठ २५ ÷ असार ८, २०७८</a:t>
                      </a:r>
                      <a:endParaRPr kumimoji="0" lang="en-US" sz="1800" b="0" i="0" u="none" strike="noStrike" kern="1200" cap="none" spc="0" normalizeH="0" baseline="0" noProof="0" dirty="0">
                        <a:ln>
                          <a:noFill/>
                        </a:ln>
                        <a:solidFill>
                          <a:schemeClr val="tx1"/>
                        </a:solidFill>
                        <a:effectLst/>
                        <a:uLnTx/>
                        <a:uFillTx/>
                        <a:latin typeface="+mn-lt"/>
                        <a:ea typeface="+mn-ea"/>
                        <a:cs typeface="Kalimati" panose="00000400000000000000" pitchFamily="2"/>
                      </a:endParaRPr>
                    </a:p>
                  </a:txBody>
                  <a:tcPr/>
                </a:tc>
                <a:extLst>
                  <a:ext uri="{0D108BD9-81ED-4DB2-BD59-A6C34878D82A}">
                    <a16:rowId xmlns:a16="http://schemas.microsoft.com/office/drawing/2014/main" val="3837147416"/>
                  </a:ext>
                </a:extLst>
              </a:tr>
              <a:tr h="7686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600" b="0" i="0" u="none" strike="noStrike" kern="1200" cap="none" spc="0" normalizeH="0" baseline="0" noProof="0">
                          <a:ln>
                            <a:noFill/>
                          </a:ln>
                          <a:solidFill>
                            <a:schemeClr val="tx1"/>
                          </a:solidFill>
                          <a:effectLst/>
                          <a:uLnTx/>
                          <a:uFillTx/>
                          <a:latin typeface="Calibri"/>
                          <a:ea typeface="+mn-ea"/>
                          <a:cs typeface="Kalimati" panose="00000400000000000000" pitchFamily="2"/>
                        </a:rPr>
                        <a:t>२</a:t>
                      </a:r>
                      <a:endParaRPr kumimoji="0" lang="en-US" sz="1600" b="0" i="0" u="none" strike="noStrike" kern="1200" cap="none" spc="0" normalizeH="0" baseline="0" noProof="0" dirty="0">
                        <a:ln>
                          <a:noFill/>
                        </a:ln>
                        <a:solidFill>
                          <a:schemeClr val="tx1"/>
                        </a:solidFill>
                        <a:effectLst/>
                        <a:uLnTx/>
                        <a:uFillTx/>
                        <a:latin typeface="Calibri"/>
                        <a:ea typeface="+mn-ea"/>
                        <a:cs typeface="Kalimati" panose="00000400000000000000" pitchFamily="2"/>
                      </a:endParaRPr>
                    </a:p>
                  </a:txBody>
                  <a:tcPr/>
                </a:tc>
                <a:tc>
                  <a:txBody>
                    <a:bodyPr/>
                    <a:lstStyle/>
                    <a:p>
                      <a:pPr algn="l" fontAlgn="ctr"/>
                      <a:r>
                        <a:rPr kumimoji="0" lang="ne-NP" sz="1800" b="0" i="0" u="none" strike="noStrike" kern="1200" cap="none" spc="0" normalizeH="0" baseline="0">
                          <a:ln>
                            <a:noFill/>
                          </a:ln>
                          <a:solidFill>
                            <a:schemeClr val="tx1"/>
                          </a:solidFill>
                          <a:effectLst/>
                          <a:uLnTx/>
                          <a:uFillTx/>
                          <a:latin typeface="+mn-lt"/>
                          <a:ea typeface="+mn-ea"/>
                          <a:cs typeface="Kalimati" panose="00000400000000000000" pitchFamily="2"/>
                        </a:rPr>
                        <a:t>जनगणनाका प्रदेश तथा जिल्ला जनगणना कार्यालय स्थापना गर्ने  </a:t>
                      </a:r>
                    </a:p>
                  </a:txBody>
                  <a:tcPr marL="3175" marR="3175" marT="3175" marB="0" anchor="ctr"/>
                </a:tc>
                <a:tc>
                  <a:txBody>
                    <a:bodyPr/>
                    <a:lstStyle/>
                    <a:p>
                      <a:pPr marL="173038" indent="-173038" algn="l" fontAlgn="ctr"/>
                      <a:r>
                        <a:rPr kumimoji="0" lang="ne-NP" sz="1800" b="0" i="0" u="none" strike="noStrike" kern="1200" cap="none" spc="0" normalizeH="0" baseline="0">
                          <a:ln>
                            <a:noFill/>
                          </a:ln>
                          <a:solidFill>
                            <a:schemeClr val="tx1"/>
                          </a:solidFill>
                          <a:effectLst/>
                          <a:uLnTx/>
                          <a:uFillTx/>
                          <a:latin typeface="+mn-lt"/>
                          <a:ea typeface="+mn-ea"/>
                          <a:cs typeface="Kalimati" panose="00000400000000000000" pitchFamily="2"/>
                        </a:rPr>
                        <a:t> चैत्र १ देखि ४ गते भित्र </a:t>
                      </a:r>
                    </a:p>
                  </a:txBody>
                  <a:tcPr marL="3175" marR="3175" marT="3175"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a:ln>
                            <a:noFill/>
                          </a:ln>
                          <a:solidFill>
                            <a:schemeClr val="tx1"/>
                          </a:solidFill>
                          <a:effectLst/>
                          <a:uLnTx/>
                          <a:uFillTx/>
                          <a:latin typeface="Calibri"/>
                          <a:ea typeface="+mn-ea"/>
                          <a:cs typeface="Kalimati" panose="00000400000000000000" pitchFamily="2"/>
                        </a:rPr>
                        <a:t>८</a:t>
                      </a:r>
                      <a:endParaRPr kumimoji="0" lang="en-US" sz="1800" b="0" i="0" u="none" strike="noStrike" kern="1200" cap="none" spc="0" normalizeH="0" baseline="0" noProof="0" dirty="0">
                        <a:ln>
                          <a:noFill/>
                        </a:ln>
                        <a:solidFill>
                          <a:schemeClr val="tx1"/>
                        </a:solidFill>
                        <a:effectLst/>
                        <a:uLnTx/>
                        <a:uFillTx/>
                        <a:latin typeface="Calibri"/>
                        <a:ea typeface="+mn-ea"/>
                        <a:cs typeface="Kalimati" panose="00000400000000000000" pitchFamily="2"/>
                      </a:endParaRPr>
                    </a:p>
                  </a:txBody>
                  <a:tcPr>
                    <a:solidFill>
                      <a:schemeClr val="tx2">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dirty="0">
                          <a:ln>
                            <a:noFill/>
                          </a:ln>
                          <a:solidFill>
                            <a:schemeClr val="tx1"/>
                          </a:solidFill>
                          <a:effectLst/>
                          <a:uLnTx/>
                          <a:uFillTx/>
                          <a:latin typeface="+mn-lt"/>
                          <a:ea typeface="+mn-ea"/>
                          <a:cs typeface="Kalimati" panose="00000400000000000000" pitchFamily="2"/>
                        </a:rPr>
                        <a:t>प्रदेश तथा जिल्ला जनगणना कार्यालय बन्द गर्ने</a:t>
                      </a:r>
                      <a:endParaRPr kumimoji="0" lang="en-US" sz="1800" b="0" i="0" u="none" strike="noStrike" kern="1200" cap="none" spc="0" normalizeH="0" baseline="0" noProof="0" dirty="0">
                        <a:ln>
                          <a:noFill/>
                        </a:ln>
                        <a:solidFill>
                          <a:schemeClr val="tx1"/>
                        </a:solidFill>
                        <a:effectLst/>
                        <a:uLnTx/>
                        <a:uFillTx/>
                        <a:latin typeface="+mn-lt"/>
                        <a:ea typeface="+mn-ea"/>
                        <a:cs typeface="Kalimati" panose="00000400000000000000" pitchFamily="2"/>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dirty="0">
                          <a:ln>
                            <a:noFill/>
                          </a:ln>
                          <a:solidFill>
                            <a:schemeClr val="tx1"/>
                          </a:solidFill>
                          <a:effectLst/>
                          <a:uLnTx/>
                          <a:uFillTx/>
                          <a:latin typeface="+mn-lt"/>
                          <a:ea typeface="+mn-ea"/>
                          <a:cs typeface="Kalimati" panose="00000400000000000000" pitchFamily="2"/>
                        </a:rPr>
                        <a:t>असार मसान्त, २०७८</a:t>
                      </a:r>
                      <a:endParaRPr kumimoji="0" lang="en-US" sz="1800" b="0" i="0" u="none" strike="noStrike" kern="1200" cap="none" spc="0" normalizeH="0" baseline="0" noProof="0" dirty="0">
                        <a:ln>
                          <a:noFill/>
                        </a:ln>
                        <a:solidFill>
                          <a:schemeClr val="tx1"/>
                        </a:solidFill>
                        <a:effectLst/>
                        <a:uLnTx/>
                        <a:uFillTx/>
                        <a:latin typeface="+mn-lt"/>
                        <a:ea typeface="+mn-ea"/>
                        <a:cs typeface="Kalimati" panose="00000400000000000000" pitchFamily="2"/>
                      </a:endParaRPr>
                    </a:p>
                  </a:txBody>
                  <a:tcPr/>
                </a:tc>
                <a:extLst>
                  <a:ext uri="{0D108BD9-81ED-4DB2-BD59-A6C34878D82A}">
                    <a16:rowId xmlns:a16="http://schemas.microsoft.com/office/drawing/2014/main" val="2915298129"/>
                  </a:ext>
                </a:extLst>
              </a:tr>
              <a:tr h="88980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600" b="0" i="0" u="none" strike="noStrike" kern="1200" cap="none" spc="0" normalizeH="0" baseline="0" noProof="0" dirty="0">
                          <a:ln>
                            <a:noFill/>
                          </a:ln>
                          <a:solidFill>
                            <a:schemeClr val="tx1"/>
                          </a:solidFill>
                          <a:effectLst/>
                          <a:uLnTx/>
                          <a:uFillTx/>
                          <a:latin typeface="Calibri"/>
                          <a:ea typeface="+mn-ea"/>
                          <a:cs typeface="Kalimati" panose="00000400000000000000" pitchFamily="2"/>
                        </a:rPr>
                        <a:t>३</a:t>
                      </a:r>
                      <a:endParaRPr kumimoji="0" lang="en-US" sz="1600" b="0" i="0" u="none" strike="noStrike" kern="1200" cap="none" spc="0" normalizeH="0" baseline="0" noProof="0" dirty="0">
                        <a:ln>
                          <a:noFill/>
                        </a:ln>
                        <a:solidFill>
                          <a:schemeClr val="tx1"/>
                        </a:solidFill>
                        <a:effectLst/>
                        <a:uLnTx/>
                        <a:uFillTx/>
                        <a:latin typeface="Calibri"/>
                        <a:ea typeface="+mn-ea"/>
                        <a:cs typeface="Kalimati" panose="00000400000000000000" pitchFamily="2"/>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a:ln>
                            <a:noFill/>
                          </a:ln>
                          <a:solidFill>
                            <a:schemeClr val="tx1"/>
                          </a:solidFill>
                          <a:effectLst/>
                          <a:uLnTx/>
                          <a:uFillTx/>
                          <a:latin typeface="+mn-lt"/>
                          <a:ea typeface="+mn-ea"/>
                          <a:cs typeface="Kalimati" panose="00000400000000000000" pitchFamily="2"/>
                        </a:rPr>
                        <a:t>स्थानीय जनगणना कार्यालय स्थापना गर्ने</a:t>
                      </a:r>
                      <a:endParaRPr kumimoji="0" lang="en-US" sz="1800" b="0" i="0" u="none" strike="noStrike" kern="1200" cap="none" spc="0" normalizeH="0" baseline="0" noProof="0" dirty="0">
                        <a:ln>
                          <a:noFill/>
                        </a:ln>
                        <a:solidFill>
                          <a:schemeClr val="tx1"/>
                        </a:solidFill>
                        <a:effectLst/>
                        <a:uLnTx/>
                        <a:uFillTx/>
                        <a:latin typeface="+mn-lt"/>
                        <a:ea typeface="+mn-ea"/>
                        <a:cs typeface="Kalimati" panose="00000400000000000000" pitchFamily="2"/>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dirty="0">
                          <a:ln>
                            <a:noFill/>
                          </a:ln>
                          <a:solidFill>
                            <a:schemeClr val="tx1"/>
                          </a:solidFill>
                          <a:effectLst/>
                          <a:uLnTx/>
                          <a:uFillTx/>
                          <a:latin typeface="+mn-lt"/>
                          <a:ea typeface="+mn-ea"/>
                          <a:cs typeface="Kalimati" panose="00000400000000000000" pitchFamily="2"/>
                        </a:rPr>
                        <a:t>वैशाख १, २०७८</a:t>
                      </a:r>
                      <a:endParaRPr kumimoji="0" lang="en-US" sz="1800" b="0" i="0" u="none" strike="noStrike" kern="1200" cap="none" spc="0" normalizeH="0" baseline="0" noProof="0" dirty="0">
                        <a:ln>
                          <a:noFill/>
                        </a:ln>
                        <a:solidFill>
                          <a:schemeClr val="tx1"/>
                        </a:solidFill>
                        <a:effectLst/>
                        <a:uLnTx/>
                        <a:uFillTx/>
                        <a:latin typeface="+mn-lt"/>
                        <a:ea typeface="+mn-ea"/>
                        <a:cs typeface="Kalimati" panose="00000400000000000000" pitchFamily="2"/>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a:ln>
                            <a:noFill/>
                          </a:ln>
                          <a:solidFill>
                            <a:schemeClr val="tx1"/>
                          </a:solidFill>
                          <a:effectLst/>
                          <a:uLnTx/>
                          <a:uFillTx/>
                          <a:latin typeface="Calibri"/>
                          <a:ea typeface="+mn-ea"/>
                          <a:cs typeface="Kalimati" panose="00000400000000000000" pitchFamily="2"/>
                        </a:rPr>
                        <a:t>९</a:t>
                      </a:r>
                      <a:endParaRPr kumimoji="0" lang="en-US" sz="1800" b="0" i="0" u="none" strike="noStrike" kern="1200" cap="none" spc="0" normalizeH="0" baseline="0" noProof="0" dirty="0">
                        <a:ln>
                          <a:noFill/>
                        </a:ln>
                        <a:solidFill>
                          <a:schemeClr val="tx1"/>
                        </a:solidFill>
                        <a:effectLst/>
                        <a:uLnTx/>
                        <a:uFillTx/>
                        <a:latin typeface="Calibri"/>
                        <a:ea typeface="+mn-ea"/>
                        <a:cs typeface="Kalimati" panose="00000400000000000000" pitchFamily="2"/>
                      </a:endParaRPr>
                    </a:p>
                  </a:txBody>
                  <a:tcPr>
                    <a:solidFill>
                      <a:schemeClr val="tx2">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dirty="0">
                          <a:ln>
                            <a:noFill/>
                          </a:ln>
                          <a:solidFill>
                            <a:schemeClr val="tx1"/>
                          </a:solidFill>
                          <a:effectLst/>
                          <a:uLnTx/>
                          <a:uFillTx/>
                          <a:latin typeface="+mn-lt"/>
                          <a:ea typeface="+mn-ea"/>
                          <a:cs typeface="Kalimati" panose="00000400000000000000" pitchFamily="2"/>
                        </a:rPr>
                        <a:t>जनगणनाको तथ्याङ्क प्रशोधन कार्य शुरू गर्ने</a:t>
                      </a:r>
                      <a:endParaRPr kumimoji="0" lang="en-US" sz="1800" b="0" i="0" u="none" strike="noStrike" kern="1200" cap="none" spc="0" normalizeH="0" baseline="0" noProof="0" dirty="0">
                        <a:ln>
                          <a:noFill/>
                        </a:ln>
                        <a:solidFill>
                          <a:schemeClr val="tx1"/>
                        </a:solidFill>
                        <a:effectLst/>
                        <a:uLnTx/>
                        <a:uFillTx/>
                        <a:latin typeface="+mn-lt"/>
                        <a:ea typeface="+mn-ea"/>
                        <a:cs typeface="Kalimati" panose="00000400000000000000" pitchFamily="2"/>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dirty="0">
                          <a:ln>
                            <a:noFill/>
                          </a:ln>
                          <a:solidFill>
                            <a:schemeClr val="tx1"/>
                          </a:solidFill>
                          <a:effectLst/>
                          <a:uLnTx/>
                          <a:uFillTx/>
                          <a:latin typeface="+mn-lt"/>
                          <a:ea typeface="+mn-ea"/>
                          <a:cs typeface="Kalimati" panose="00000400000000000000" pitchFamily="2"/>
                        </a:rPr>
                        <a:t>भदौ १, २०७८</a:t>
                      </a:r>
                      <a:endParaRPr kumimoji="0" lang="en-US" sz="1800" b="0" i="0" u="none" strike="noStrike" kern="1200" cap="none" spc="0" normalizeH="0" baseline="0" noProof="0" dirty="0">
                        <a:ln>
                          <a:noFill/>
                        </a:ln>
                        <a:solidFill>
                          <a:schemeClr val="tx1"/>
                        </a:solidFill>
                        <a:effectLst/>
                        <a:uLnTx/>
                        <a:uFillTx/>
                        <a:latin typeface="+mn-lt"/>
                        <a:ea typeface="+mn-ea"/>
                        <a:cs typeface="Kalimati" panose="00000400000000000000" pitchFamily="2"/>
                      </a:endParaRPr>
                    </a:p>
                  </a:txBody>
                  <a:tcPr/>
                </a:tc>
                <a:extLst>
                  <a:ext uri="{0D108BD9-81ED-4DB2-BD59-A6C34878D82A}">
                    <a16:rowId xmlns:a16="http://schemas.microsoft.com/office/drawing/2014/main" val="4210088099"/>
                  </a:ext>
                </a:extLst>
              </a:tr>
              <a:tr h="7686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600" b="0" i="0" u="none" strike="noStrike" kern="1200" cap="none" spc="0" normalizeH="0" baseline="0" noProof="0" dirty="0">
                          <a:ln>
                            <a:noFill/>
                          </a:ln>
                          <a:solidFill>
                            <a:schemeClr val="tx1"/>
                          </a:solidFill>
                          <a:effectLst/>
                          <a:uLnTx/>
                          <a:uFillTx/>
                          <a:latin typeface="Calibri"/>
                          <a:ea typeface="+mn-ea"/>
                          <a:cs typeface="Kalimati" panose="00000400000000000000" pitchFamily="2"/>
                        </a:rPr>
                        <a:t>४</a:t>
                      </a:r>
                      <a:endParaRPr kumimoji="0" lang="en-US" sz="1600" b="0" i="0" u="none" strike="noStrike" kern="1200" cap="none" spc="0" normalizeH="0" baseline="0" noProof="0" dirty="0">
                        <a:ln>
                          <a:noFill/>
                        </a:ln>
                        <a:solidFill>
                          <a:schemeClr val="tx1"/>
                        </a:solidFill>
                        <a:effectLst/>
                        <a:uLnTx/>
                        <a:uFillTx/>
                        <a:latin typeface="Calibri"/>
                        <a:ea typeface="+mn-ea"/>
                        <a:cs typeface="Kalimati" panose="00000400000000000000" pitchFamily="2"/>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dirty="0">
                          <a:ln>
                            <a:noFill/>
                          </a:ln>
                          <a:solidFill>
                            <a:schemeClr val="tx1"/>
                          </a:solidFill>
                          <a:effectLst/>
                          <a:uLnTx/>
                          <a:uFillTx/>
                          <a:latin typeface="+mn-lt"/>
                          <a:ea typeface="+mn-ea"/>
                          <a:cs typeface="Kalimati" panose="00000400000000000000" pitchFamily="2"/>
                        </a:rPr>
                        <a:t>सुपरिवेक्षक तालिम</a:t>
                      </a:r>
                      <a:endParaRPr kumimoji="0" lang="en-US" sz="1800" b="0" i="0" u="none" strike="noStrike" kern="1200" cap="none" spc="0" normalizeH="0" baseline="0" noProof="0" dirty="0">
                        <a:ln>
                          <a:noFill/>
                        </a:ln>
                        <a:solidFill>
                          <a:schemeClr val="tx1"/>
                        </a:solidFill>
                        <a:effectLst/>
                        <a:uLnTx/>
                        <a:uFillTx/>
                        <a:latin typeface="+mn-lt"/>
                        <a:ea typeface="+mn-ea"/>
                        <a:cs typeface="Kalimati" panose="00000400000000000000" pitchFamily="2"/>
                      </a:endParaRPr>
                    </a:p>
                  </a:txBody>
                  <a:tcPr/>
                </a:tc>
                <a:tc>
                  <a:txBody>
                    <a:bodyPr/>
                    <a:lstStyle/>
                    <a:p>
                      <a:pPr marL="114300" marR="0" lvl="0" indent="-11430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dirty="0">
                          <a:ln>
                            <a:noFill/>
                          </a:ln>
                          <a:solidFill>
                            <a:schemeClr val="tx1"/>
                          </a:solidFill>
                          <a:effectLst/>
                          <a:uLnTx/>
                          <a:uFillTx/>
                          <a:latin typeface="+mn-lt"/>
                          <a:ea typeface="+mn-ea"/>
                          <a:cs typeface="Kalimati" panose="00000400000000000000" pitchFamily="2"/>
                        </a:rPr>
                        <a:t> वैशाख १६ ÷ २२, २०७८</a:t>
                      </a:r>
                      <a:endParaRPr kumimoji="0" lang="en-US" sz="1800" b="0" i="0" u="none" strike="noStrike" kern="1200" cap="none" spc="0" normalizeH="0" baseline="0" noProof="0" dirty="0">
                        <a:ln>
                          <a:noFill/>
                        </a:ln>
                        <a:solidFill>
                          <a:schemeClr val="tx1"/>
                        </a:solidFill>
                        <a:effectLst/>
                        <a:uLnTx/>
                        <a:uFillTx/>
                        <a:latin typeface="+mn-lt"/>
                        <a:ea typeface="+mn-ea"/>
                        <a:cs typeface="Kalimati" panose="00000400000000000000" pitchFamily="2"/>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a:ln>
                            <a:noFill/>
                          </a:ln>
                          <a:solidFill>
                            <a:schemeClr val="tx1"/>
                          </a:solidFill>
                          <a:effectLst/>
                          <a:uLnTx/>
                          <a:uFillTx/>
                          <a:latin typeface="Calibri"/>
                          <a:ea typeface="+mn-ea"/>
                          <a:cs typeface="Kalimati" panose="00000400000000000000" pitchFamily="2"/>
                        </a:rPr>
                        <a:t>१०</a:t>
                      </a:r>
                      <a:endParaRPr kumimoji="0" lang="en-US" sz="1800" b="0" i="0" u="none" strike="noStrike" kern="1200" cap="none" spc="0" normalizeH="0" baseline="0" noProof="0" dirty="0">
                        <a:ln>
                          <a:noFill/>
                        </a:ln>
                        <a:solidFill>
                          <a:schemeClr val="tx1"/>
                        </a:solidFill>
                        <a:effectLst/>
                        <a:uLnTx/>
                        <a:uFillTx/>
                        <a:latin typeface="Calibri"/>
                        <a:ea typeface="+mn-ea"/>
                        <a:cs typeface="Kalimati" panose="00000400000000000000" pitchFamily="2"/>
                      </a:endParaRPr>
                    </a:p>
                  </a:txBody>
                  <a:tcPr>
                    <a:solidFill>
                      <a:schemeClr val="tx2">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dirty="0">
                          <a:ln>
                            <a:noFill/>
                          </a:ln>
                          <a:solidFill>
                            <a:schemeClr val="tx1"/>
                          </a:solidFill>
                          <a:effectLst/>
                          <a:uLnTx/>
                          <a:uFillTx/>
                          <a:latin typeface="+mn-lt"/>
                          <a:ea typeface="+mn-ea"/>
                          <a:cs typeface="Kalimati" panose="00000400000000000000" pitchFamily="2"/>
                        </a:rPr>
                        <a:t>प्रारम्भिक नतिजा सार्वजनिक गर्ने</a:t>
                      </a:r>
                      <a:endParaRPr kumimoji="0" lang="en-US" sz="1800" b="0" i="0" u="none" strike="noStrike" kern="1200" cap="none" spc="0" normalizeH="0" baseline="0" noProof="0" dirty="0">
                        <a:ln>
                          <a:noFill/>
                        </a:ln>
                        <a:solidFill>
                          <a:schemeClr val="tx1"/>
                        </a:solidFill>
                        <a:effectLst/>
                        <a:uLnTx/>
                        <a:uFillTx/>
                        <a:latin typeface="+mn-lt"/>
                        <a:ea typeface="+mn-ea"/>
                        <a:cs typeface="Kalimati" panose="00000400000000000000" pitchFamily="2"/>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dirty="0">
                          <a:ln>
                            <a:noFill/>
                          </a:ln>
                          <a:solidFill>
                            <a:schemeClr val="tx1"/>
                          </a:solidFill>
                          <a:effectLst/>
                          <a:uLnTx/>
                          <a:uFillTx/>
                          <a:latin typeface="+mn-lt"/>
                          <a:ea typeface="+mn-ea"/>
                          <a:cs typeface="Kalimati" panose="00000400000000000000" pitchFamily="2"/>
                        </a:rPr>
                        <a:t>असोज मसान्त २०७८ भित्र</a:t>
                      </a:r>
                      <a:endParaRPr kumimoji="0" lang="en-US" sz="1800" b="0" i="0" u="none" strike="noStrike" kern="1200" cap="none" spc="0" normalizeH="0" baseline="0" noProof="0" dirty="0">
                        <a:ln>
                          <a:noFill/>
                        </a:ln>
                        <a:solidFill>
                          <a:schemeClr val="tx1"/>
                        </a:solidFill>
                        <a:effectLst/>
                        <a:uLnTx/>
                        <a:uFillTx/>
                        <a:latin typeface="+mn-lt"/>
                        <a:ea typeface="+mn-ea"/>
                        <a:cs typeface="Kalimati" panose="00000400000000000000" pitchFamily="2"/>
                      </a:endParaRPr>
                    </a:p>
                  </a:txBody>
                  <a:tcPr/>
                </a:tc>
                <a:extLst>
                  <a:ext uri="{0D108BD9-81ED-4DB2-BD59-A6C34878D82A}">
                    <a16:rowId xmlns:a16="http://schemas.microsoft.com/office/drawing/2014/main" val="1488874875"/>
                  </a:ext>
                </a:extLst>
              </a:tr>
              <a:tr h="7686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600" b="0" i="0" u="none" strike="noStrike" kern="1200" cap="none" spc="0" normalizeH="0" baseline="0" noProof="0" dirty="0">
                          <a:ln>
                            <a:noFill/>
                          </a:ln>
                          <a:solidFill>
                            <a:schemeClr val="tx1"/>
                          </a:solidFill>
                          <a:effectLst/>
                          <a:uLnTx/>
                          <a:uFillTx/>
                          <a:latin typeface="Calibri"/>
                          <a:ea typeface="+mn-ea"/>
                          <a:cs typeface="Kalimati" panose="00000400000000000000" pitchFamily="2"/>
                        </a:rPr>
                        <a:t>५</a:t>
                      </a:r>
                      <a:endParaRPr kumimoji="0" lang="en-US" sz="1600" b="0" i="0" u="none" strike="noStrike" kern="1200" cap="none" spc="0" normalizeH="0" baseline="0" noProof="0" dirty="0">
                        <a:ln>
                          <a:noFill/>
                        </a:ln>
                        <a:solidFill>
                          <a:schemeClr val="tx1"/>
                        </a:solidFill>
                        <a:effectLst/>
                        <a:uLnTx/>
                        <a:uFillTx/>
                        <a:latin typeface="Calibri"/>
                        <a:ea typeface="+mn-ea"/>
                        <a:cs typeface="Kalimati" panose="00000400000000000000" pitchFamily="2"/>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dirty="0">
                          <a:ln>
                            <a:noFill/>
                          </a:ln>
                          <a:solidFill>
                            <a:schemeClr val="tx1"/>
                          </a:solidFill>
                          <a:effectLst/>
                          <a:uLnTx/>
                          <a:uFillTx/>
                          <a:latin typeface="+mn-lt"/>
                          <a:ea typeface="+mn-ea"/>
                          <a:cs typeface="Kalimati" panose="00000400000000000000" pitchFamily="2"/>
                        </a:rPr>
                        <a:t>घरपरिवार सूचीकरण कार्य</a:t>
                      </a:r>
                      <a:endParaRPr kumimoji="0" lang="en-US" sz="1800" b="0" i="0" u="none" strike="noStrike" kern="1200" cap="none" spc="0" normalizeH="0" baseline="0" noProof="0" dirty="0">
                        <a:ln>
                          <a:noFill/>
                        </a:ln>
                        <a:solidFill>
                          <a:schemeClr val="tx1"/>
                        </a:solidFill>
                        <a:effectLst/>
                        <a:uLnTx/>
                        <a:uFillTx/>
                        <a:latin typeface="+mn-lt"/>
                        <a:ea typeface="+mn-ea"/>
                        <a:cs typeface="Kalimati" panose="00000400000000000000" pitchFamily="2"/>
                      </a:endParaRPr>
                    </a:p>
                  </a:txBody>
                  <a:tcPr/>
                </a:tc>
                <a:tc>
                  <a:txBody>
                    <a:bodyPr/>
                    <a:lstStyle/>
                    <a:p>
                      <a:pPr marL="114300" marR="0" lvl="0" indent="-11430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dirty="0">
                          <a:ln>
                            <a:noFill/>
                          </a:ln>
                          <a:solidFill>
                            <a:schemeClr val="tx1"/>
                          </a:solidFill>
                          <a:effectLst/>
                          <a:uLnTx/>
                          <a:uFillTx/>
                          <a:latin typeface="+mn-lt"/>
                          <a:ea typeface="+mn-ea"/>
                          <a:cs typeface="Kalimati" panose="00000400000000000000" pitchFamily="2"/>
                        </a:rPr>
                        <a:t> वैशाख २६ ÷ जेठ १४, २०७८</a:t>
                      </a:r>
                      <a:endParaRPr kumimoji="0" lang="en-US" sz="1800" b="0" i="0" u="none" strike="noStrike" kern="1200" cap="none" spc="0" normalizeH="0" baseline="0" noProof="0" dirty="0">
                        <a:ln>
                          <a:noFill/>
                        </a:ln>
                        <a:solidFill>
                          <a:schemeClr val="tx1"/>
                        </a:solidFill>
                        <a:effectLst/>
                        <a:uLnTx/>
                        <a:uFillTx/>
                        <a:latin typeface="+mn-lt"/>
                        <a:ea typeface="+mn-ea"/>
                        <a:cs typeface="Kalimati" panose="00000400000000000000" pitchFamily="2"/>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a:ln>
                            <a:noFill/>
                          </a:ln>
                          <a:solidFill>
                            <a:schemeClr val="tx1"/>
                          </a:solidFill>
                          <a:effectLst/>
                          <a:uLnTx/>
                          <a:uFillTx/>
                          <a:latin typeface="Calibri"/>
                          <a:ea typeface="+mn-ea"/>
                          <a:cs typeface="Kalimati" panose="00000400000000000000" pitchFamily="2"/>
                        </a:rPr>
                        <a:t>११</a:t>
                      </a:r>
                      <a:endParaRPr kumimoji="0" lang="en-US" sz="1800" b="0" i="0" u="none" strike="noStrike" kern="1200" cap="none" spc="0" normalizeH="0" baseline="0" noProof="0" dirty="0">
                        <a:ln>
                          <a:noFill/>
                        </a:ln>
                        <a:solidFill>
                          <a:schemeClr val="tx1"/>
                        </a:solidFill>
                        <a:effectLst/>
                        <a:uLnTx/>
                        <a:uFillTx/>
                        <a:latin typeface="Calibri"/>
                        <a:ea typeface="+mn-ea"/>
                        <a:cs typeface="Kalimati" panose="00000400000000000000" pitchFamily="2"/>
                      </a:endParaRPr>
                    </a:p>
                  </a:txBody>
                  <a:tcPr>
                    <a:solidFill>
                      <a:schemeClr val="tx2">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dirty="0">
                          <a:ln>
                            <a:noFill/>
                          </a:ln>
                          <a:solidFill>
                            <a:schemeClr val="tx1"/>
                          </a:solidFill>
                          <a:effectLst/>
                          <a:uLnTx/>
                          <a:uFillTx/>
                          <a:latin typeface="+mn-lt"/>
                          <a:ea typeface="+mn-ea"/>
                          <a:cs typeface="Kalimati" panose="00000400000000000000" pitchFamily="2"/>
                        </a:rPr>
                        <a:t>अन्तिम नतिजा सार्वजनिक गर्ने</a:t>
                      </a:r>
                      <a:endParaRPr kumimoji="0" lang="en-US" sz="1800" b="0" i="0" u="none" strike="noStrike" kern="1200" cap="none" spc="0" normalizeH="0" baseline="0" noProof="0" dirty="0">
                        <a:ln>
                          <a:noFill/>
                        </a:ln>
                        <a:solidFill>
                          <a:schemeClr val="tx1"/>
                        </a:solidFill>
                        <a:effectLst/>
                        <a:uLnTx/>
                        <a:uFillTx/>
                        <a:latin typeface="+mn-lt"/>
                        <a:ea typeface="+mn-ea"/>
                        <a:cs typeface="Kalimati" panose="00000400000000000000" pitchFamily="2"/>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dirty="0">
                          <a:ln>
                            <a:noFill/>
                          </a:ln>
                          <a:solidFill>
                            <a:schemeClr val="tx1"/>
                          </a:solidFill>
                          <a:effectLst/>
                          <a:uLnTx/>
                          <a:uFillTx/>
                          <a:latin typeface="+mn-lt"/>
                          <a:ea typeface="+mn-ea"/>
                          <a:cs typeface="Kalimati" panose="00000400000000000000" pitchFamily="2"/>
                        </a:rPr>
                        <a:t>वैशाख २०७९ देखि</a:t>
                      </a:r>
                      <a:endParaRPr kumimoji="0" lang="en-US" sz="1800" b="0" i="0" u="none" strike="noStrike" kern="1200" cap="none" spc="0" normalizeH="0" baseline="0" noProof="0" dirty="0">
                        <a:ln>
                          <a:noFill/>
                        </a:ln>
                        <a:solidFill>
                          <a:schemeClr val="tx1"/>
                        </a:solidFill>
                        <a:effectLst/>
                        <a:uLnTx/>
                        <a:uFillTx/>
                        <a:latin typeface="+mn-lt"/>
                        <a:ea typeface="+mn-ea"/>
                        <a:cs typeface="Kalimati" panose="00000400000000000000" pitchFamily="2"/>
                      </a:endParaRPr>
                    </a:p>
                  </a:txBody>
                  <a:tcPr/>
                </a:tc>
                <a:extLst>
                  <a:ext uri="{0D108BD9-81ED-4DB2-BD59-A6C34878D82A}">
                    <a16:rowId xmlns:a16="http://schemas.microsoft.com/office/drawing/2014/main" val="1260043521"/>
                  </a:ext>
                </a:extLst>
              </a:tr>
              <a:tr h="7686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600" b="0" i="0" u="none" strike="noStrike" kern="1200" cap="none" spc="0" normalizeH="0" baseline="0" noProof="0" dirty="0">
                          <a:ln>
                            <a:noFill/>
                          </a:ln>
                          <a:solidFill>
                            <a:schemeClr val="tx1"/>
                          </a:solidFill>
                          <a:effectLst/>
                          <a:uLnTx/>
                          <a:uFillTx/>
                          <a:latin typeface="Calibri"/>
                          <a:ea typeface="+mn-ea"/>
                          <a:cs typeface="Kalimati" panose="00000400000000000000" pitchFamily="2"/>
                        </a:rPr>
                        <a:t>६</a:t>
                      </a:r>
                      <a:endParaRPr kumimoji="0" lang="en-US" sz="1600" b="0" i="0" u="none" strike="noStrike" kern="1200" cap="none" spc="0" normalizeH="0" baseline="0" noProof="0" dirty="0">
                        <a:ln>
                          <a:noFill/>
                        </a:ln>
                        <a:solidFill>
                          <a:schemeClr val="tx1"/>
                        </a:solidFill>
                        <a:effectLst/>
                        <a:uLnTx/>
                        <a:uFillTx/>
                        <a:latin typeface="Calibri"/>
                        <a:ea typeface="+mn-ea"/>
                        <a:cs typeface="Kalimati" panose="00000400000000000000" pitchFamily="2"/>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dirty="0">
                          <a:ln>
                            <a:noFill/>
                          </a:ln>
                          <a:solidFill>
                            <a:schemeClr val="tx1"/>
                          </a:solidFill>
                          <a:effectLst/>
                          <a:uLnTx/>
                          <a:uFillTx/>
                          <a:latin typeface="+mn-lt"/>
                          <a:ea typeface="+mn-ea"/>
                          <a:cs typeface="Kalimati" panose="00000400000000000000" pitchFamily="2"/>
                        </a:rPr>
                        <a:t>गणक तालिम</a:t>
                      </a:r>
                      <a:endParaRPr kumimoji="0" lang="en-US" sz="1800" b="0" i="0" u="none" strike="noStrike" kern="1200" cap="none" spc="0" normalizeH="0" baseline="0" noProof="0" dirty="0">
                        <a:ln>
                          <a:noFill/>
                        </a:ln>
                        <a:solidFill>
                          <a:schemeClr val="tx1"/>
                        </a:solidFill>
                        <a:effectLst/>
                        <a:uLnTx/>
                        <a:uFillTx/>
                        <a:latin typeface="+mn-lt"/>
                        <a:ea typeface="+mn-ea"/>
                        <a:cs typeface="Kalimati" panose="00000400000000000000" pitchFamily="2"/>
                      </a:endParaRPr>
                    </a:p>
                  </a:txBody>
                  <a:tcPr/>
                </a:tc>
                <a:tc>
                  <a:txBody>
                    <a:bodyPr/>
                    <a:lstStyle/>
                    <a:p>
                      <a:pPr marL="114300" marR="0" lvl="0" indent="-11430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dirty="0">
                          <a:ln>
                            <a:noFill/>
                          </a:ln>
                          <a:solidFill>
                            <a:schemeClr val="tx1"/>
                          </a:solidFill>
                          <a:effectLst/>
                          <a:uLnTx/>
                          <a:uFillTx/>
                          <a:latin typeface="+mn-lt"/>
                          <a:ea typeface="+mn-ea"/>
                          <a:cs typeface="Kalimati" panose="00000400000000000000" pitchFamily="2"/>
                        </a:rPr>
                        <a:t>जेठ १७ ÷ जेठ २२, २०७८</a:t>
                      </a:r>
                      <a:endParaRPr kumimoji="0" lang="en-US" sz="1800" b="0" i="0" u="none" strike="noStrike" kern="1200" cap="none" spc="0" normalizeH="0" baseline="0" noProof="0" dirty="0">
                        <a:ln>
                          <a:noFill/>
                        </a:ln>
                        <a:solidFill>
                          <a:schemeClr val="tx1"/>
                        </a:solidFill>
                        <a:effectLst/>
                        <a:uLnTx/>
                        <a:uFillTx/>
                        <a:latin typeface="+mn-lt"/>
                        <a:ea typeface="+mn-ea"/>
                        <a:cs typeface="Kalimati" panose="00000400000000000000" pitchFamily="2"/>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a:ln>
                            <a:noFill/>
                          </a:ln>
                          <a:solidFill>
                            <a:schemeClr val="tx1"/>
                          </a:solidFill>
                          <a:effectLst/>
                          <a:uLnTx/>
                          <a:uFillTx/>
                          <a:latin typeface="Calibri"/>
                          <a:ea typeface="+mn-ea"/>
                          <a:cs typeface="Kalimati" panose="00000400000000000000" pitchFamily="2"/>
                        </a:rPr>
                        <a:t>१२</a:t>
                      </a:r>
                      <a:endParaRPr kumimoji="0" lang="en-US" sz="1800" b="0" i="0" u="none" strike="noStrike" kern="1200" cap="none" spc="0" normalizeH="0" baseline="0" noProof="0" dirty="0">
                        <a:ln>
                          <a:noFill/>
                        </a:ln>
                        <a:solidFill>
                          <a:schemeClr val="tx1"/>
                        </a:solidFill>
                        <a:effectLst/>
                        <a:uLnTx/>
                        <a:uFillTx/>
                        <a:latin typeface="Calibri"/>
                        <a:ea typeface="+mn-ea"/>
                        <a:cs typeface="Kalimati" panose="00000400000000000000" pitchFamily="2"/>
                      </a:endParaRPr>
                    </a:p>
                  </a:txBody>
                  <a:tcPr>
                    <a:solidFill>
                      <a:schemeClr val="tx2">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dirty="0">
                          <a:ln>
                            <a:noFill/>
                          </a:ln>
                          <a:solidFill>
                            <a:schemeClr val="tx1"/>
                          </a:solidFill>
                          <a:effectLst/>
                          <a:uLnTx/>
                          <a:uFillTx/>
                          <a:latin typeface="+mn-lt"/>
                          <a:ea typeface="+mn-ea"/>
                          <a:cs typeface="Kalimati" panose="00000400000000000000" pitchFamily="2"/>
                        </a:rPr>
                        <a:t>अन्तिम नतिजा सार्वजनिक गर्ने</a:t>
                      </a:r>
                      <a:endParaRPr kumimoji="0" lang="en-US" sz="1800" b="0" i="0" u="none" strike="noStrike" kern="1200" cap="none" spc="0" normalizeH="0" baseline="0" noProof="0" dirty="0">
                        <a:ln>
                          <a:noFill/>
                        </a:ln>
                        <a:solidFill>
                          <a:schemeClr val="tx1"/>
                        </a:solidFill>
                        <a:effectLst/>
                        <a:uLnTx/>
                        <a:uFillTx/>
                        <a:latin typeface="+mn-lt"/>
                        <a:ea typeface="+mn-ea"/>
                        <a:cs typeface="Kalimati" panose="00000400000000000000" pitchFamily="2"/>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e-NP" sz="1800" b="0" i="0" u="none" strike="noStrike" kern="1200" cap="none" spc="0" normalizeH="0" baseline="0" noProof="0" dirty="0">
                          <a:ln>
                            <a:noFill/>
                          </a:ln>
                          <a:solidFill>
                            <a:schemeClr val="tx1"/>
                          </a:solidFill>
                          <a:effectLst/>
                          <a:uLnTx/>
                          <a:uFillTx/>
                          <a:latin typeface="+mn-lt"/>
                          <a:ea typeface="+mn-ea"/>
                          <a:cs typeface="Kalimati" panose="00000400000000000000" pitchFamily="2"/>
                        </a:rPr>
                        <a:t>वैशाख २०८० भित्र</a:t>
                      </a:r>
                      <a:endParaRPr kumimoji="0" lang="en-US" sz="1800" b="0" i="0" u="none" strike="noStrike" kern="1200" cap="none" spc="0" normalizeH="0" baseline="0" noProof="0" dirty="0">
                        <a:ln>
                          <a:noFill/>
                        </a:ln>
                        <a:solidFill>
                          <a:schemeClr val="tx1"/>
                        </a:solidFill>
                        <a:effectLst/>
                        <a:uLnTx/>
                        <a:uFillTx/>
                        <a:latin typeface="+mn-lt"/>
                        <a:ea typeface="+mn-ea"/>
                        <a:cs typeface="Kalimati" panose="00000400000000000000" pitchFamily="2"/>
                      </a:endParaRPr>
                    </a:p>
                  </a:txBody>
                  <a:tcPr/>
                </a:tc>
                <a:extLst>
                  <a:ext uri="{0D108BD9-81ED-4DB2-BD59-A6C34878D82A}">
                    <a16:rowId xmlns:a16="http://schemas.microsoft.com/office/drawing/2014/main" val="4071895857"/>
                  </a:ext>
                </a:extLst>
              </a:tr>
            </a:tbl>
          </a:graphicData>
        </a:graphic>
      </p:graphicFrame>
    </p:spTree>
    <p:extLst>
      <p:ext uri="{BB962C8B-B14F-4D97-AF65-F5344CB8AC3E}">
        <p14:creationId xmlns:p14="http://schemas.microsoft.com/office/powerpoint/2010/main" val="21843252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812107" y="833230"/>
            <a:ext cx="10118558" cy="576064"/>
          </a:xfrm>
          <a:prstGeom prst="rect">
            <a:avLst/>
          </a:prstGeom>
        </p:spPr>
        <p:txBody>
          <a:bodyPr/>
          <a:lstStyle/>
          <a:p>
            <a:pPr marL="0" indent="0" algn="ctr">
              <a:buNone/>
            </a:pPr>
            <a:r>
              <a:rPr lang="ne-NP" b="1">
                <a:solidFill>
                  <a:srgbClr val="002060"/>
                </a:solidFill>
                <a:latin typeface="Ganesh" pitchFamily="2" charset="0"/>
                <a:ea typeface="Calibri"/>
                <a:cs typeface="Kalimati" panose="00000400000000000000" pitchFamily="2"/>
              </a:rPr>
              <a:t>सुपरिवेक्षक </a:t>
            </a:r>
            <a:r>
              <a:rPr lang="ne-NP" b="1" dirty="0">
                <a:solidFill>
                  <a:srgbClr val="002060"/>
                </a:solidFill>
                <a:latin typeface="Ganesh" pitchFamily="2" charset="0"/>
                <a:ea typeface="Calibri"/>
                <a:cs typeface="Kalimati" panose="00000400000000000000" pitchFamily="2"/>
              </a:rPr>
              <a:t>तथा गणकलाई कामको बाँडफाँड </a:t>
            </a: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235131" y="1588006"/>
            <a:ext cx="11620718" cy="5269993"/>
          </a:xfrm>
          <a:prstGeom prst="rect">
            <a:avLst/>
          </a:prstGeom>
        </p:spPr>
        <p:txBody>
          <a:bodyPr/>
          <a:lstStyle/>
          <a:p>
            <a:pPr algn="just">
              <a:lnSpc>
                <a:spcPct val="150000"/>
              </a:lnSpc>
            </a:pPr>
            <a:r>
              <a:rPr lang="ne-NP" sz="2400" dirty="0">
                <a:latin typeface="खआ॥"/>
                <a:cs typeface="Kalimati" panose="00000400000000000000" pitchFamily="2"/>
              </a:rPr>
              <a:t>सुपरिवेक्षकको तालिम समाप्त भएपछि प्रदेश/जिल्ला जनगणना कार्यालयबाट कार्यक्षेत्र तय गरी सबै सुपरिवेक्षकलार्इ स्थलगत काममा खटाइएको हुन्छ ।</a:t>
            </a:r>
          </a:p>
          <a:p>
            <a:pPr algn="just">
              <a:lnSpc>
                <a:spcPct val="150000"/>
              </a:lnSpc>
            </a:pPr>
            <a:r>
              <a:rPr lang="ne-NP" sz="2400" b="1" dirty="0">
                <a:latin typeface="खआ॥"/>
                <a:cs typeface="Kalimati" panose="00000400000000000000" pitchFamily="2"/>
              </a:rPr>
              <a:t>सुपरिवेक्षकले घर तथा घर परिवार सूचीकरण कार्य सम्पन्न गरेपछि उतार फाराम सहित गणकलार्इ फिल्ड कार्ययोजना तयार गरिदिनु पर्दछ ।</a:t>
            </a:r>
          </a:p>
          <a:p>
            <a:pPr algn="just">
              <a:lnSpc>
                <a:spcPct val="150000"/>
              </a:lnSpc>
            </a:pPr>
            <a:r>
              <a:rPr lang="ne-NP" sz="2400" dirty="0">
                <a:latin typeface="खआ॥"/>
                <a:cs typeface="Kalimati" panose="00000400000000000000" pitchFamily="2"/>
              </a:rPr>
              <a:t>स्थानीय जनगणना कार्यालयबाट गणकको तालिम समाप्त भएपछि सबै गणकहरुलाई स्थलगत काममा खटाउनुपर्दछ । </a:t>
            </a:r>
          </a:p>
          <a:p>
            <a:pPr algn="just">
              <a:lnSpc>
                <a:spcPct val="150000"/>
              </a:lnSpc>
            </a:pPr>
            <a:r>
              <a:rPr lang="ne-NP" sz="2400" dirty="0">
                <a:latin typeface="खआ॥"/>
                <a:cs typeface="Kalimati" panose="00000400000000000000" pitchFamily="2"/>
              </a:rPr>
              <a:t>स्थानीय जनगणना अधिकारीले सुपरिवेक्षक तथा गणकहरूलार्इ तोकिएको कार्यक्षेत्रमा तोकिएको समयमा फिल्ड कार्य गरेको यकिन गरी फिल्डकार्य व्यवस्थापन गर्नुपर्ने हुन्छ। </a:t>
            </a:r>
          </a:p>
        </p:txBody>
      </p:sp>
      <p:sp>
        <p:nvSpPr>
          <p:cNvPr id="7" name="Slide Number Placeholder 19"/>
          <p:cNvSpPr txBox="1">
            <a:spLocks/>
          </p:cNvSpPr>
          <p:nvPr/>
        </p:nvSpPr>
        <p:spPr>
          <a:xfrm>
            <a:off x="11375136" y="6437631"/>
            <a:ext cx="771144" cy="29755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19</a:t>
            </a:fld>
            <a:endParaRPr lang="en-US" dirty="0">
              <a:latin typeface="Fontasy Himali" panose="04020500000000000000" pitchFamily="82" charset="0"/>
            </a:endParaRPr>
          </a:p>
        </p:txBody>
      </p:sp>
    </p:spTree>
    <p:extLst>
      <p:ext uri="{BB962C8B-B14F-4D97-AF65-F5344CB8AC3E}">
        <p14:creationId xmlns:p14="http://schemas.microsoft.com/office/powerpoint/2010/main" val="36786629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524000" y="863003"/>
            <a:ext cx="9144000" cy="57606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dirty="0">
                <a:solidFill>
                  <a:srgbClr val="002060"/>
                </a:solidFill>
                <a:latin typeface="Ganesh" pitchFamily="2" charset="0"/>
                <a:cs typeface="Kalimati" panose="00000400000000000000" pitchFamily="2"/>
              </a:rPr>
              <a:t>जनगणना वेबसाइट</a:t>
            </a:r>
          </a:p>
        </p:txBody>
      </p:sp>
      <p:sp>
        <p:nvSpPr>
          <p:cNvPr id="6" name="Slide Number Placeholder 5"/>
          <p:cNvSpPr>
            <a:spLocks noGrp="1"/>
          </p:cNvSpPr>
          <p:nvPr>
            <p:ph type="sldNum" sz="quarter" idx="11"/>
          </p:nvPr>
        </p:nvSpPr>
        <p:spPr>
          <a:xfrm>
            <a:off x="11632019" y="6539042"/>
            <a:ext cx="565061" cy="304353"/>
          </a:xfrm>
        </p:spPr>
        <p:txBody>
          <a:bodyPr/>
          <a:lstStyle/>
          <a:p>
            <a:pPr algn="ctr"/>
            <a:fld id="{2840B2E4-A264-431E-ABDE-38E3BCDA5876}" type="slidenum">
              <a:rPr lang="en-US">
                <a:latin typeface="Fontasy Himali" panose="04020500000000000000" pitchFamily="82" charset="0"/>
              </a:rPr>
              <a:pPr algn="ctr"/>
              <a:t>20</a:t>
            </a:fld>
            <a:endParaRPr lang="en-US" dirty="0">
              <a:latin typeface="Fontasy Himali" panose="04020500000000000000" pitchFamily="82" charset="0"/>
            </a:endParaRPr>
          </a:p>
        </p:txBody>
      </p:sp>
      <p:pic>
        <p:nvPicPr>
          <p:cNvPr id="8" name="Picture 7">
            <a:extLst>
              <a:ext uri="{FF2B5EF4-FFF2-40B4-BE49-F238E27FC236}">
                <a16:creationId xmlns:a16="http://schemas.microsoft.com/office/drawing/2014/main" id="{98F7464E-E2F2-48D3-8CA0-755D2E28DCE0}"/>
              </a:ext>
            </a:extLst>
          </p:cNvPr>
          <p:cNvPicPr>
            <a:picLocks noChangeAspect="1"/>
          </p:cNvPicPr>
          <p:nvPr/>
        </p:nvPicPr>
        <p:blipFill rotWithShape="1">
          <a:blip r:embed="rId3"/>
          <a:srcRect t="13799" r="1367" b="13954"/>
          <a:stretch/>
        </p:blipFill>
        <p:spPr>
          <a:xfrm>
            <a:off x="74428" y="1547628"/>
            <a:ext cx="12025423" cy="4279012"/>
          </a:xfrm>
          <a:prstGeom prst="rect">
            <a:avLst/>
          </a:prstGeom>
        </p:spPr>
      </p:pic>
      <p:sp>
        <p:nvSpPr>
          <p:cNvPr id="9" name="TextBox 8">
            <a:extLst>
              <a:ext uri="{FF2B5EF4-FFF2-40B4-BE49-F238E27FC236}">
                <a16:creationId xmlns:a16="http://schemas.microsoft.com/office/drawing/2014/main" id="{3A03EB62-97B1-48D3-8E4B-CAA52698423E}"/>
              </a:ext>
            </a:extLst>
          </p:cNvPr>
          <p:cNvSpPr txBox="1"/>
          <p:nvPr/>
        </p:nvSpPr>
        <p:spPr>
          <a:xfrm>
            <a:off x="3338623" y="6018817"/>
            <a:ext cx="6698512" cy="646331"/>
          </a:xfrm>
          <a:prstGeom prst="rect">
            <a:avLst/>
          </a:prstGeom>
          <a:noFill/>
        </p:spPr>
        <p:txBody>
          <a:bodyPr wrap="square" rtlCol="0">
            <a:spAutoFit/>
          </a:bodyPr>
          <a:lstStyle/>
          <a:p>
            <a:pPr algn="ctr"/>
            <a:r>
              <a:rPr lang="en-US" sz="3600" dirty="0">
                <a:hlinkClick r:id="rId4"/>
              </a:rPr>
              <a:t>https://censusnepal.cbs.gov.np/</a:t>
            </a:r>
            <a:endParaRPr lang="en-US" sz="3600" dirty="0"/>
          </a:p>
        </p:txBody>
      </p:sp>
      <p:sp>
        <p:nvSpPr>
          <p:cNvPr id="7" name="TextBox 6">
            <a:extLst>
              <a:ext uri="{FF2B5EF4-FFF2-40B4-BE49-F238E27FC236}">
                <a16:creationId xmlns:a16="http://schemas.microsoft.com/office/drawing/2014/main" id="{B2BBF6F6-674E-461C-86EA-511FFAB4FF74}"/>
              </a:ext>
            </a:extLst>
          </p:cNvPr>
          <p:cNvSpPr txBox="1"/>
          <p:nvPr/>
        </p:nvSpPr>
        <p:spPr>
          <a:xfrm>
            <a:off x="10595347" y="6488668"/>
            <a:ext cx="1174898" cy="369332"/>
          </a:xfrm>
          <a:prstGeom prst="rect">
            <a:avLst/>
          </a:prstGeom>
          <a:noFill/>
        </p:spPr>
        <p:txBody>
          <a:bodyPr wrap="square">
            <a:spAutoFit/>
          </a:bodyPr>
          <a:lstStyle/>
          <a:p>
            <a:r>
              <a:rPr lang="ne-NP" sz="1800" b="1" dirty="0">
                <a:solidFill>
                  <a:srgbClr val="002060"/>
                </a:solidFill>
                <a:latin typeface="Ganesh" pitchFamily="2" charset="0"/>
                <a:cs typeface="Kalimati" pitchFamily="2"/>
              </a:rPr>
              <a:t>(क्रमशः) </a:t>
            </a:r>
            <a:endParaRPr lang="en-US" dirty="0"/>
          </a:p>
        </p:txBody>
      </p:sp>
    </p:spTree>
    <p:extLst>
      <p:ext uri="{BB962C8B-B14F-4D97-AF65-F5344CB8AC3E}">
        <p14:creationId xmlns:p14="http://schemas.microsoft.com/office/powerpoint/2010/main" val="6898833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524000" y="863003"/>
            <a:ext cx="9144000" cy="57606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dirty="0">
                <a:solidFill>
                  <a:srgbClr val="002060"/>
                </a:solidFill>
                <a:latin typeface="Ganesh" pitchFamily="2" charset="0"/>
                <a:cs typeface="Kalimati" panose="00000400000000000000" pitchFamily="2"/>
              </a:rPr>
              <a:t>जनगणना वेभसाइट</a:t>
            </a:r>
          </a:p>
        </p:txBody>
      </p:sp>
      <p:sp>
        <p:nvSpPr>
          <p:cNvPr id="6" name="Slide Number Placeholder 5"/>
          <p:cNvSpPr>
            <a:spLocks noGrp="1"/>
          </p:cNvSpPr>
          <p:nvPr>
            <p:ph type="sldNum" sz="quarter" idx="11"/>
          </p:nvPr>
        </p:nvSpPr>
        <p:spPr>
          <a:xfrm>
            <a:off x="11632019" y="6539042"/>
            <a:ext cx="565061" cy="304353"/>
          </a:xfrm>
        </p:spPr>
        <p:txBody>
          <a:bodyPr/>
          <a:lstStyle/>
          <a:p>
            <a:pPr algn="ctr"/>
            <a:fld id="{2840B2E4-A264-431E-ABDE-38E3BCDA5876}" type="slidenum">
              <a:rPr lang="en-US">
                <a:latin typeface="Fontasy Himali" panose="04020500000000000000" pitchFamily="82" charset="0"/>
              </a:rPr>
              <a:pPr algn="ctr"/>
              <a:t>21</a:t>
            </a:fld>
            <a:endParaRPr lang="en-US" dirty="0">
              <a:latin typeface="Fontasy Himali" panose="04020500000000000000" pitchFamily="82" charset="0"/>
            </a:endParaRPr>
          </a:p>
        </p:txBody>
      </p:sp>
      <p:sp>
        <p:nvSpPr>
          <p:cNvPr id="9" name="TextBox 8">
            <a:extLst>
              <a:ext uri="{FF2B5EF4-FFF2-40B4-BE49-F238E27FC236}">
                <a16:creationId xmlns:a16="http://schemas.microsoft.com/office/drawing/2014/main" id="{3A03EB62-97B1-48D3-8E4B-CAA52698423E}"/>
              </a:ext>
            </a:extLst>
          </p:cNvPr>
          <p:cNvSpPr txBox="1"/>
          <p:nvPr/>
        </p:nvSpPr>
        <p:spPr>
          <a:xfrm>
            <a:off x="0" y="6018817"/>
            <a:ext cx="12046688" cy="584775"/>
          </a:xfrm>
          <a:prstGeom prst="rect">
            <a:avLst/>
          </a:prstGeom>
          <a:noFill/>
        </p:spPr>
        <p:txBody>
          <a:bodyPr wrap="square" rtlCol="0">
            <a:spAutoFit/>
          </a:bodyPr>
          <a:lstStyle/>
          <a:p>
            <a:pPr algn="ctr"/>
            <a:r>
              <a:rPr lang="en-US" sz="3200" dirty="0">
                <a:solidFill>
                  <a:srgbClr val="00B0F0"/>
                </a:solidFill>
              </a:rPr>
              <a:t>https://censusnepal.cbs.gov.np/Home/Details?tpid=8&amp;tfsid=10</a:t>
            </a:r>
          </a:p>
        </p:txBody>
      </p:sp>
      <p:pic>
        <p:nvPicPr>
          <p:cNvPr id="5" name="Picture 4">
            <a:extLst>
              <a:ext uri="{FF2B5EF4-FFF2-40B4-BE49-F238E27FC236}">
                <a16:creationId xmlns:a16="http://schemas.microsoft.com/office/drawing/2014/main" id="{747DC3BE-7D2E-45F2-A197-EB671407495B}"/>
              </a:ext>
            </a:extLst>
          </p:cNvPr>
          <p:cNvPicPr>
            <a:picLocks noChangeAspect="1"/>
          </p:cNvPicPr>
          <p:nvPr/>
        </p:nvPicPr>
        <p:blipFill rotWithShape="1">
          <a:blip r:embed="rId2"/>
          <a:srcRect l="1308" t="5271" r="4593" b="6977"/>
          <a:stretch/>
        </p:blipFill>
        <p:spPr>
          <a:xfrm>
            <a:off x="701749" y="1557499"/>
            <a:ext cx="10253327" cy="4381988"/>
          </a:xfrm>
          <a:prstGeom prst="rect">
            <a:avLst/>
          </a:prstGeom>
        </p:spPr>
      </p:pic>
      <p:sp>
        <p:nvSpPr>
          <p:cNvPr id="10" name="Speech Bubble: Oval 9">
            <a:extLst>
              <a:ext uri="{FF2B5EF4-FFF2-40B4-BE49-F238E27FC236}">
                <a16:creationId xmlns:a16="http://schemas.microsoft.com/office/drawing/2014/main" id="{387D7135-4075-488C-BD28-C8F823C92240}"/>
              </a:ext>
            </a:extLst>
          </p:cNvPr>
          <p:cNvSpPr/>
          <p:nvPr/>
        </p:nvSpPr>
        <p:spPr>
          <a:xfrm>
            <a:off x="7751135" y="2636875"/>
            <a:ext cx="2775098" cy="2211572"/>
          </a:xfrm>
          <a:prstGeom prst="wedgeEllipseCallout">
            <a:avLst>
              <a:gd name="adj1" fmla="val -66810"/>
              <a:gd name="adj2" fmla="val -96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dirty="0"/>
              <a:t>पावरपोइन्ट स्लाइड्सहरू हेर्नका लागि यहाँ क्लिक गर्नुपर्दछ</a:t>
            </a:r>
            <a:endParaRPr lang="en-US" dirty="0"/>
          </a:p>
        </p:txBody>
      </p:sp>
      <p:sp>
        <p:nvSpPr>
          <p:cNvPr id="11" name="Speech Bubble: Oval 10">
            <a:extLst>
              <a:ext uri="{FF2B5EF4-FFF2-40B4-BE49-F238E27FC236}">
                <a16:creationId xmlns:a16="http://schemas.microsoft.com/office/drawing/2014/main" id="{63F8988D-2947-42F7-ABC9-0ADFFB5D1672}"/>
              </a:ext>
            </a:extLst>
          </p:cNvPr>
          <p:cNvSpPr/>
          <p:nvPr/>
        </p:nvSpPr>
        <p:spPr>
          <a:xfrm>
            <a:off x="5202865" y="3783425"/>
            <a:ext cx="2775098" cy="2211572"/>
          </a:xfrm>
          <a:prstGeom prst="wedgeEllipseCallout">
            <a:avLst>
              <a:gd name="adj1" fmla="val -33094"/>
              <a:gd name="adj2" fmla="val -58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dirty="0"/>
              <a:t>जनगणना भिडियोहरू हेर्नका लागि यहाँ क्लिक गर्नुपर्दछ</a:t>
            </a:r>
            <a:endParaRPr lang="en-US" dirty="0"/>
          </a:p>
        </p:txBody>
      </p:sp>
      <p:sp>
        <p:nvSpPr>
          <p:cNvPr id="12" name="TextBox 11">
            <a:extLst>
              <a:ext uri="{FF2B5EF4-FFF2-40B4-BE49-F238E27FC236}">
                <a16:creationId xmlns:a16="http://schemas.microsoft.com/office/drawing/2014/main" id="{4396988C-789F-42FF-B961-99C514E550DE}"/>
              </a:ext>
            </a:extLst>
          </p:cNvPr>
          <p:cNvSpPr txBox="1"/>
          <p:nvPr/>
        </p:nvSpPr>
        <p:spPr>
          <a:xfrm>
            <a:off x="10595347" y="6488668"/>
            <a:ext cx="1174898" cy="369332"/>
          </a:xfrm>
          <a:prstGeom prst="rect">
            <a:avLst/>
          </a:prstGeom>
          <a:noFill/>
        </p:spPr>
        <p:txBody>
          <a:bodyPr wrap="square">
            <a:spAutoFit/>
          </a:bodyPr>
          <a:lstStyle/>
          <a:p>
            <a:r>
              <a:rPr lang="ne-NP" sz="1800" b="1" dirty="0">
                <a:solidFill>
                  <a:srgbClr val="002060"/>
                </a:solidFill>
                <a:latin typeface="Ganesh" pitchFamily="2" charset="0"/>
                <a:cs typeface="Kalimati" pitchFamily="2"/>
              </a:rPr>
              <a:t>(क्रमशः) </a:t>
            </a:r>
            <a:endParaRPr lang="en-US" dirty="0"/>
          </a:p>
        </p:txBody>
      </p:sp>
    </p:spTree>
    <p:extLst>
      <p:ext uri="{BB962C8B-B14F-4D97-AF65-F5344CB8AC3E}">
        <p14:creationId xmlns:p14="http://schemas.microsoft.com/office/powerpoint/2010/main" val="5255009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524000" y="863003"/>
            <a:ext cx="9144000" cy="57606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dirty="0">
                <a:solidFill>
                  <a:srgbClr val="002060"/>
                </a:solidFill>
                <a:latin typeface="Ganesh" pitchFamily="2" charset="0"/>
                <a:cs typeface="Kalimati" panose="00000400000000000000" pitchFamily="2"/>
              </a:rPr>
              <a:t>जनगणना सम्बन्धमा सम्पर्क गर्ने ठेगाना</a:t>
            </a:r>
          </a:p>
        </p:txBody>
      </p:sp>
      <p:sp>
        <p:nvSpPr>
          <p:cNvPr id="6" name="Slide Number Placeholder 5"/>
          <p:cNvSpPr>
            <a:spLocks noGrp="1"/>
          </p:cNvSpPr>
          <p:nvPr>
            <p:ph type="sldNum" sz="quarter" idx="11"/>
          </p:nvPr>
        </p:nvSpPr>
        <p:spPr>
          <a:xfrm>
            <a:off x="11642651" y="6400808"/>
            <a:ext cx="554429" cy="442588"/>
          </a:xfrm>
        </p:spPr>
        <p:txBody>
          <a:bodyPr/>
          <a:lstStyle/>
          <a:p>
            <a:pPr algn="ctr"/>
            <a:fld id="{2840B2E4-A264-431E-ABDE-38E3BCDA5876}" type="slidenum">
              <a:rPr lang="en-US">
                <a:latin typeface="Fontasy Himali" panose="04020500000000000000" pitchFamily="82" charset="0"/>
              </a:rPr>
              <a:pPr algn="ctr"/>
              <a:t>22</a:t>
            </a:fld>
            <a:endParaRPr lang="en-US" dirty="0">
              <a:latin typeface="Fontasy Himali" panose="04020500000000000000" pitchFamily="82" charset="0"/>
            </a:endParaRPr>
          </a:p>
        </p:txBody>
      </p:sp>
      <p:sp>
        <p:nvSpPr>
          <p:cNvPr id="10" name="TextBox 9">
            <a:extLst>
              <a:ext uri="{FF2B5EF4-FFF2-40B4-BE49-F238E27FC236}">
                <a16:creationId xmlns:a16="http://schemas.microsoft.com/office/drawing/2014/main" id="{6C72C11F-BC77-4D1A-A92B-8DCB956CDD7B}"/>
              </a:ext>
            </a:extLst>
          </p:cNvPr>
          <p:cNvSpPr txBox="1"/>
          <p:nvPr/>
        </p:nvSpPr>
        <p:spPr>
          <a:xfrm>
            <a:off x="104553" y="1458746"/>
            <a:ext cx="11982893" cy="5029710"/>
          </a:xfrm>
          <a:prstGeom prst="rect">
            <a:avLst/>
          </a:prstGeom>
          <a:noFill/>
        </p:spPr>
        <p:txBody>
          <a:bodyPr wrap="square">
            <a:spAutoFit/>
          </a:bodyPr>
          <a:lstStyle/>
          <a:p>
            <a:pPr marL="342900" indent="-342900" algn="l">
              <a:lnSpc>
                <a:spcPct val="150000"/>
              </a:lnSpc>
              <a:buFont typeface="Arial" panose="020B0604020202020204" pitchFamily="34" charset="0"/>
              <a:buChar char="•"/>
            </a:pPr>
            <a:r>
              <a:rPr lang="ne-NP" sz="2400" b="0" i="0" dirty="0">
                <a:solidFill>
                  <a:srgbClr val="434343"/>
                </a:solidFill>
                <a:effectLst/>
                <a:latin typeface="Open Sans"/>
                <a:cs typeface="Kalimati" panose="00000400000000000000" pitchFamily="2"/>
              </a:rPr>
              <a:t>राष्ट्रिय जनगणनाको टोल फ्रि नम्बरः ११७८ । टोल फ्रि नम्बरमा फोन गर्दा कुनै शुल्क लाग्दैन ।</a:t>
            </a:r>
          </a:p>
          <a:p>
            <a:pPr marL="342900" indent="-342900" algn="l">
              <a:lnSpc>
                <a:spcPct val="150000"/>
              </a:lnSpc>
              <a:buFont typeface="Arial" panose="020B0604020202020204" pitchFamily="34" charset="0"/>
              <a:buChar char="•"/>
            </a:pPr>
            <a:r>
              <a:rPr lang="ne-NP" sz="2400" b="0" i="0" dirty="0">
                <a:solidFill>
                  <a:srgbClr val="434343"/>
                </a:solidFill>
                <a:effectLst/>
                <a:latin typeface="Open Sans"/>
                <a:cs typeface="Kalimati" panose="00000400000000000000" pitchFamily="2"/>
              </a:rPr>
              <a:t>जनगणना वेवसाइटः </a:t>
            </a:r>
            <a:r>
              <a:rPr lang="en-US" sz="2400" b="0" i="0" u="none" strike="noStrike" dirty="0">
                <a:solidFill>
                  <a:srgbClr val="434343"/>
                </a:solidFill>
                <a:effectLst/>
                <a:latin typeface="Open Sans"/>
                <a:cs typeface="Kalimati" panose="00000400000000000000" pitchFamily="2"/>
                <a:hlinkClick r:id="rId2"/>
              </a:rPr>
              <a:t>https://censusnepal.cbs.gov.np</a:t>
            </a:r>
            <a:endParaRPr lang="en-US" sz="2400" b="0" i="0" dirty="0">
              <a:solidFill>
                <a:srgbClr val="434343"/>
              </a:solidFill>
              <a:effectLst/>
              <a:latin typeface="Open Sans"/>
              <a:cs typeface="Kalimati" panose="00000400000000000000" pitchFamily="2"/>
            </a:endParaRPr>
          </a:p>
          <a:p>
            <a:pPr marL="342900" indent="-342900" algn="l">
              <a:lnSpc>
                <a:spcPct val="150000"/>
              </a:lnSpc>
              <a:buFont typeface="Arial" panose="020B0604020202020204" pitchFamily="34" charset="0"/>
              <a:buChar char="•"/>
            </a:pPr>
            <a:r>
              <a:rPr lang="ne-NP" sz="2400" b="0" i="0" dirty="0">
                <a:solidFill>
                  <a:srgbClr val="434343"/>
                </a:solidFill>
                <a:effectLst/>
                <a:latin typeface="Open Sans"/>
                <a:cs typeface="Kalimati" panose="00000400000000000000" pitchFamily="2"/>
              </a:rPr>
              <a:t>फेसबुक पेजः </a:t>
            </a:r>
            <a:r>
              <a:rPr lang="en-US" sz="2400" b="0" i="0" u="none" strike="noStrike" dirty="0">
                <a:solidFill>
                  <a:srgbClr val="278BED"/>
                </a:solidFill>
                <a:effectLst/>
                <a:latin typeface="Open Sans"/>
                <a:cs typeface="Kalimati" panose="00000400000000000000" pitchFamily="2"/>
                <a:hlinkClick r:id="rId3"/>
              </a:rPr>
              <a:t>https://www.facebook.com/Censusnepal-100119991821399/</a:t>
            </a:r>
            <a:endParaRPr lang="en-US" sz="2400" b="0" i="0" dirty="0">
              <a:solidFill>
                <a:srgbClr val="434343"/>
              </a:solidFill>
              <a:effectLst/>
              <a:latin typeface="Open Sans"/>
              <a:cs typeface="Kalimati" panose="00000400000000000000" pitchFamily="2"/>
            </a:endParaRPr>
          </a:p>
          <a:p>
            <a:pPr marL="342900" indent="-342900" algn="l">
              <a:lnSpc>
                <a:spcPct val="150000"/>
              </a:lnSpc>
              <a:buFont typeface="Arial" panose="020B0604020202020204" pitchFamily="34" charset="0"/>
              <a:buChar char="•"/>
            </a:pPr>
            <a:r>
              <a:rPr lang="ne-NP" sz="2400" b="0" i="0" dirty="0">
                <a:solidFill>
                  <a:srgbClr val="434343"/>
                </a:solidFill>
                <a:effectLst/>
                <a:latin typeface="Open Sans"/>
                <a:cs typeface="Kalimati" panose="00000400000000000000" pitchFamily="2"/>
              </a:rPr>
              <a:t>जनगणनाको ट्वीटर ह्याण्डलः @</a:t>
            </a:r>
            <a:r>
              <a:rPr lang="en-US" sz="2400" b="0" i="0" dirty="0" err="1">
                <a:solidFill>
                  <a:srgbClr val="434343"/>
                </a:solidFill>
                <a:effectLst/>
                <a:latin typeface="Open Sans"/>
                <a:cs typeface="Kalimati" panose="00000400000000000000" pitchFamily="2"/>
              </a:rPr>
              <a:t>CensusNepa</a:t>
            </a:r>
            <a:r>
              <a:rPr lang="en-US" sz="2400" dirty="0" err="1">
                <a:solidFill>
                  <a:srgbClr val="434343"/>
                </a:solidFill>
                <a:latin typeface="Open Sans"/>
                <a:cs typeface="Kalimati" panose="00000400000000000000" pitchFamily="2"/>
              </a:rPr>
              <a:t>l</a:t>
            </a:r>
            <a:endParaRPr lang="en-US" sz="2400" b="0" i="0" dirty="0">
              <a:solidFill>
                <a:srgbClr val="434343"/>
              </a:solidFill>
              <a:effectLst/>
              <a:latin typeface="Open Sans"/>
              <a:cs typeface="Kalimati" panose="00000400000000000000" pitchFamily="2"/>
            </a:endParaRPr>
          </a:p>
          <a:p>
            <a:pPr marL="342900" indent="-342900" algn="l">
              <a:lnSpc>
                <a:spcPct val="150000"/>
              </a:lnSpc>
              <a:buFont typeface="Arial" panose="020B0604020202020204" pitchFamily="34" charset="0"/>
              <a:buChar char="•"/>
            </a:pPr>
            <a:r>
              <a:rPr lang="ne-NP" sz="2400" b="0" i="0" dirty="0">
                <a:solidFill>
                  <a:srgbClr val="434343"/>
                </a:solidFill>
                <a:effectLst/>
                <a:latin typeface="Open Sans"/>
                <a:cs typeface="Kalimati" panose="00000400000000000000" pitchFamily="2"/>
              </a:rPr>
              <a:t>जनगणनाको यूट्यूब च्यानलः </a:t>
            </a:r>
            <a:r>
              <a:rPr lang="en-US" sz="2400" b="0" i="0" u="none" strike="noStrike" dirty="0">
                <a:solidFill>
                  <a:srgbClr val="434343"/>
                </a:solidFill>
                <a:effectLst/>
                <a:latin typeface="Open Sans"/>
                <a:cs typeface="Kalimati" panose="00000400000000000000" pitchFamily="2"/>
                <a:hlinkClick r:id="rId4"/>
              </a:rPr>
              <a:t>https://www.youtube.com/channel/UCoidjNDWNJkg-RbfYrg1Vjg</a:t>
            </a:r>
            <a:endParaRPr lang="en-US" sz="2400" b="0" i="0" dirty="0">
              <a:solidFill>
                <a:srgbClr val="434343"/>
              </a:solidFill>
              <a:effectLst/>
              <a:latin typeface="Open Sans"/>
              <a:cs typeface="Kalimati" panose="00000400000000000000" pitchFamily="2"/>
            </a:endParaRPr>
          </a:p>
          <a:p>
            <a:pPr marL="342900" indent="-342900" algn="l">
              <a:lnSpc>
                <a:spcPct val="150000"/>
              </a:lnSpc>
              <a:buFont typeface="Arial" panose="020B0604020202020204" pitchFamily="34" charset="0"/>
              <a:buChar char="•"/>
            </a:pPr>
            <a:r>
              <a:rPr lang="ne-NP" sz="2400" b="0" i="0" dirty="0">
                <a:solidFill>
                  <a:srgbClr val="434343"/>
                </a:solidFill>
                <a:effectLst/>
                <a:latin typeface="Open Sans"/>
                <a:cs typeface="Kalimati" panose="00000400000000000000" pitchFamily="2"/>
              </a:rPr>
              <a:t>फ्याक्स नम्बरः ०१-४२२७७२०</a:t>
            </a:r>
          </a:p>
          <a:p>
            <a:pPr marL="342900" indent="-342900" algn="l">
              <a:lnSpc>
                <a:spcPct val="150000"/>
              </a:lnSpc>
              <a:buFont typeface="Arial" panose="020B0604020202020204" pitchFamily="34" charset="0"/>
              <a:buChar char="•"/>
            </a:pPr>
            <a:r>
              <a:rPr lang="ne-NP" sz="2400" b="0" i="0" dirty="0">
                <a:solidFill>
                  <a:srgbClr val="434343"/>
                </a:solidFill>
                <a:effectLst/>
                <a:latin typeface="Open Sans"/>
                <a:cs typeface="Kalimati" panose="00000400000000000000" pitchFamily="2"/>
              </a:rPr>
              <a:t>केन्द्रीय तथ्याङ्क विभागको टेलिफोन नम्बरः ०१–४२२९४०६, ४२४५९४६, ४२४५९४७/६)</a:t>
            </a:r>
          </a:p>
        </p:txBody>
      </p:sp>
    </p:spTree>
    <p:extLst>
      <p:ext uri="{BB962C8B-B14F-4D97-AF65-F5344CB8AC3E}">
        <p14:creationId xmlns:p14="http://schemas.microsoft.com/office/powerpoint/2010/main" val="27561285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233916" y="1785389"/>
            <a:ext cx="11621386" cy="3122971"/>
          </a:xfrm>
          <a:prstGeom prst="rect">
            <a:avLst/>
          </a:prstGeom>
        </p:spPr>
        <p:txBody>
          <a:bodyPr wrap="square">
            <a:spAutoFit/>
          </a:bodyPr>
          <a:lstStyle/>
          <a:p>
            <a:pPr lvl="0">
              <a:lnSpc>
                <a:spcPct val="150000"/>
              </a:lnSpc>
              <a:spcBef>
                <a:spcPts val="600"/>
              </a:spcBef>
            </a:pPr>
            <a:r>
              <a:rPr lang="ne-NP" sz="2400" dirty="0">
                <a:solidFill>
                  <a:prstClr val="black"/>
                </a:solidFill>
                <a:latin typeface="Preeti" pitchFamily="2" charset="0"/>
                <a:cs typeface="Kalimati" pitchFamily="2"/>
              </a:rPr>
              <a:t>प्रश्न १ राष्ट्रिय जनगणना २०७८ सञ्चालनका लागि मुख्य कानूनी आधारहरु के के हुन ?</a:t>
            </a:r>
            <a:endParaRPr lang="en-US" sz="2400" dirty="0">
              <a:solidFill>
                <a:prstClr val="black"/>
              </a:solidFill>
              <a:latin typeface="Preeti" pitchFamily="2" charset="0"/>
              <a:cs typeface="Kalimati" pitchFamily="2"/>
            </a:endParaRPr>
          </a:p>
          <a:p>
            <a:pPr>
              <a:lnSpc>
                <a:spcPct val="150000"/>
              </a:lnSpc>
              <a:spcBef>
                <a:spcPts val="600"/>
              </a:spcBef>
            </a:pPr>
            <a:r>
              <a:rPr lang="ne-NP" sz="2400" dirty="0">
                <a:solidFill>
                  <a:prstClr val="black"/>
                </a:solidFill>
                <a:latin typeface="Preeti" pitchFamily="2" charset="0"/>
                <a:cs typeface="Kalimati" pitchFamily="2"/>
              </a:rPr>
              <a:t>प्रश्न २ राष्ट्रिय जनगणना २०७८ मा तथ्याङ्क संकलन गर्दा उत्तरदाता को हुनुपर्दछ ?</a:t>
            </a:r>
            <a:endParaRPr lang="en-US" sz="2400" dirty="0">
              <a:solidFill>
                <a:prstClr val="black"/>
              </a:solidFill>
              <a:latin typeface="Preeti" pitchFamily="2" charset="0"/>
              <a:cs typeface="Kalimati" pitchFamily="2"/>
            </a:endParaRPr>
          </a:p>
          <a:p>
            <a:pPr>
              <a:lnSpc>
                <a:spcPct val="150000"/>
              </a:lnSpc>
              <a:spcBef>
                <a:spcPts val="600"/>
              </a:spcBef>
            </a:pPr>
            <a:r>
              <a:rPr lang="ne-NP" sz="2400" dirty="0">
                <a:solidFill>
                  <a:prstClr val="black"/>
                </a:solidFill>
                <a:latin typeface="Preeti" pitchFamily="2" charset="0"/>
                <a:cs typeface="Kalimati" pitchFamily="2"/>
              </a:rPr>
              <a:t>प्रश्न ३ जनगणना गर्नुको उद्देश्य के हो ?</a:t>
            </a:r>
          </a:p>
          <a:p>
            <a:pPr>
              <a:lnSpc>
                <a:spcPct val="150000"/>
              </a:lnSpc>
              <a:spcBef>
                <a:spcPts val="600"/>
              </a:spcBef>
            </a:pPr>
            <a:r>
              <a:rPr lang="ne-NP" sz="2400" dirty="0">
                <a:solidFill>
                  <a:prstClr val="black"/>
                </a:solidFill>
                <a:latin typeface="Preeti" pitchFamily="2" charset="0"/>
                <a:cs typeface="Kalimati" pitchFamily="2"/>
              </a:rPr>
              <a:t>प्रश्न ४ नेपालमा जनगणना गर्न कहिलेदेखि शुरू गरिएको हो ?</a:t>
            </a:r>
            <a:endParaRPr lang="en-US" sz="2400" dirty="0">
              <a:solidFill>
                <a:prstClr val="black"/>
              </a:solidFill>
              <a:latin typeface="Preeti" pitchFamily="2" charset="0"/>
              <a:cs typeface="Kalimati" pitchFamily="2"/>
            </a:endParaRPr>
          </a:p>
          <a:p>
            <a:pPr>
              <a:lnSpc>
                <a:spcPct val="150000"/>
              </a:lnSpc>
              <a:spcBef>
                <a:spcPts val="600"/>
              </a:spcBef>
            </a:pPr>
            <a:r>
              <a:rPr lang="ne-NP" sz="2400" dirty="0">
                <a:solidFill>
                  <a:prstClr val="black"/>
                </a:solidFill>
                <a:latin typeface="Preeti" pitchFamily="2" charset="0"/>
                <a:cs typeface="Kalimati" pitchFamily="2"/>
              </a:rPr>
              <a:t>प्रश्न ५ घर ठेगान नभएका घुमन्ते, फिरन्ते, सडकमा बस्ने व्यक्तिहरूको गणना कहिले गरिन्छ ?</a:t>
            </a:r>
            <a:endParaRPr lang="en-US"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483163" y="6453963"/>
            <a:ext cx="683437" cy="379272"/>
          </a:xfrm>
        </p:spPr>
        <p:txBody>
          <a:bodyPr/>
          <a:lstStyle/>
          <a:p>
            <a:pPr algn="ctr"/>
            <a:fld id="{2840B2E4-A264-431E-ABDE-38E3BCDA5876}" type="slidenum">
              <a:rPr lang="en-US">
                <a:latin typeface="Fontasy Himali" panose="04020500000000000000" pitchFamily="82" charset="0"/>
              </a:rPr>
              <a:pPr algn="ctr"/>
              <a:t>23</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
        <p:nvSpPr>
          <p:cNvPr id="6" name="TextBox 5">
            <a:extLst>
              <a:ext uri="{FF2B5EF4-FFF2-40B4-BE49-F238E27FC236}">
                <a16:creationId xmlns:a16="http://schemas.microsoft.com/office/drawing/2014/main" id="{F4EA2FC0-C0AA-443C-BEF9-65DB9553D787}"/>
              </a:ext>
            </a:extLst>
          </p:cNvPr>
          <p:cNvSpPr txBox="1"/>
          <p:nvPr/>
        </p:nvSpPr>
        <p:spPr>
          <a:xfrm>
            <a:off x="10595347" y="6488668"/>
            <a:ext cx="1174898" cy="369332"/>
          </a:xfrm>
          <a:prstGeom prst="rect">
            <a:avLst/>
          </a:prstGeom>
          <a:noFill/>
        </p:spPr>
        <p:txBody>
          <a:bodyPr wrap="square">
            <a:spAutoFit/>
          </a:bodyPr>
          <a:lstStyle/>
          <a:p>
            <a:r>
              <a:rPr lang="ne-NP" sz="1800" b="1" dirty="0">
                <a:solidFill>
                  <a:srgbClr val="002060"/>
                </a:solidFill>
                <a:latin typeface="Ganesh" pitchFamily="2" charset="0"/>
                <a:cs typeface="Kalimati" pitchFamily="2"/>
              </a:rPr>
              <a:t>(क्रमशः) </a:t>
            </a:r>
            <a:endParaRPr lang="en-US" dirty="0"/>
          </a:p>
        </p:txBody>
      </p:sp>
    </p:spTree>
    <p:extLst>
      <p:ext uri="{BB962C8B-B14F-4D97-AF65-F5344CB8AC3E}">
        <p14:creationId xmlns:p14="http://schemas.microsoft.com/office/powerpoint/2010/main" val="29777741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276446" y="1668432"/>
            <a:ext cx="11578855" cy="3754874"/>
          </a:xfrm>
          <a:prstGeom prst="rect">
            <a:avLst/>
          </a:prstGeom>
        </p:spPr>
        <p:txBody>
          <a:bodyPr wrap="square">
            <a:spAutoFit/>
          </a:bodyPr>
          <a:lstStyle/>
          <a:p>
            <a:pPr lvl="0">
              <a:lnSpc>
                <a:spcPct val="150000"/>
              </a:lnSpc>
              <a:spcBef>
                <a:spcPts val="600"/>
              </a:spcBef>
            </a:pPr>
            <a:r>
              <a:rPr lang="ne-NP" sz="2400" dirty="0">
                <a:solidFill>
                  <a:prstClr val="black"/>
                </a:solidFill>
                <a:latin typeface="Preeti" pitchFamily="2" charset="0"/>
                <a:cs typeface="Kalimati" pitchFamily="2"/>
              </a:rPr>
              <a:t>प्रश्न १ राष्ट्रिय जनगणना २०७८ सञ्चालनका लागि मुख्य कानूनी आधारहरु के के हुन ?</a:t>
            </a:r>
          </a:p>
          <a:p>
            <a:pPr lvl="0">
              <a:lnSpc>
                <a:spcPct val="150000"/>
              </a:lnSpc>
              <a:spcBef>
                <a:spcPts val="600"/>
              </a:spcBef>
            </a:pPr>
            <a:r>
              <a:rPr lang="ne-NP" sz="2400" dirty="0">
                <a:solidFill>
                  <a:prstClr val="black"/>
                </a:solidFill>
                <a:latin typeface="Preeti" pitchFamily="2" charset="0"/>
                <a:cs typeface="Kalimati" pitchFamily="2"/>
              </a:rPr>
              <a:t>उत्तर</a:t>
            </a:r>
          </a:p>
          <a:p>
            <a:pPr marL="800100" lvl="1" indent="-342900">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नेपालको संविधान</a:t>
            </a:r>
            <a:endParaRPr lang="en-US" sz="2400" dirty="0">
              <a:solidFill>
                <a:prstClr val="black"/>
              </a:solidFill>
              <a:latin typeface="Preeti" pitchFamily="2" charset="0"/>
              <a:cs typeface="Kalimati" pitchFamily="2"/>
            </a:endParaRPr>
          </a:p>
          <a:p>
            <a:pPr marL="800100" lvl="1" indent="-342900">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तथ्याङ्क ऐन, २०१५</a:t>
            </a:r>
            <a:r>
              <a:rPr lang="en-US" sz="2400" dirty="0">
                <a:solidFill>
                  <a:prstClr val="black"/>
                </a:solidFill>
                <a:latin typeface="Times New Roman" panose="02020603050405020304" pitchFamily="18" charset="0"/>
                <a:cs typeface="Times New Roman" panose="02020603050405020304" pitchFamily="18" charset="0"/>
              </a:rPr>
              <a:t>; </a:t>
            </a:r>
            <a:r>
              <a:rPr lang="ne-NP" sz="2400">
                <a:solidFill>
                  <a:prstClr val="black"/>
                </a:solidFill>
                <a:latin typeface="Times New Roman" panose="02020603050405020304" pitchFamily="18" charset="0"/>
                <a:cs typeface="Kalimati" panose="00000400000000000000" pitchFamily="2"/>
              </a:rPr>
              <a:t>तथ्याङ्क नियमहरु, </a:t>
            </a:r>
            <a:r>
              <a:rPr lang="ne-NP" sz="2400" dirty="0">
                <a:solidFill>
                  <a:prstClr val="black"/>
                </a:solidFill>
                <a:latin typeface="Times New Roman" panose="02020603050405020304" pitchFamily="18" charset="0"/>
                <a:cs typeface="Kalimati" panose="00000400000000000000" pitchFamily="2"/>
              </a:rPr>
              <a:t>२०४१</a:t>
            </a:r>
            <a:endParaRPr lang="ne-NP" sz="2400" dirty="0">
              <a:solidFill>
                <a:prstClr val="black"/>
              </a:solidFill>
              <a:latin typeface="Preeti" pitchFamily="2" charset="0"/>
              <a:cs typeface="Kalimati" pitchFamily="2"/>
            </a:endParaRPr>
          </a:p>
          <a:p>
            <a:pPr marL="800100" lvl="1" indent="-342900">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राष्ट्रिय जनगणना सञ्चालन तथा व्यवस्थापन आदेश, २०७६</a:t>
            </a:r>
          </a:p>
          <a:p>
            <a:pPr marL="800100" lvl="1" indent="-342900">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राष्ट्रिय जनगणना सञ्चालन निर्देशिका, २०७७</a:t>
            </a:r>
          </a:p>
        </p:txBody>
      </p:sp>
      <p:sp>
        <p:nvSpPr>
          <p:cNvPr id="7" name="Slide Number Placeholder 6"/>
          <p:cNvSpPr>
            <a:spLocks noGrp="1"/>
          </p:cNvSpPr>
          <p:nvPr>
            <p:ph type="sldNum" sz="quarter" idx="11"/>
          </p:nvPr>
        </p:nvSpPr>
        <p:spPr>
          <a:xfrm>
            <a:off x="11525693" y="6451601"/>
            <a:ext cx="640907" cy="369332"/>
          </a:xfrm>
        </p:spPr>
        <p:txBody>
          <a:bodyPr/>
          <a:lstStyle/>
          <a:p>
            <a:pPr algn="ctr"/>
            <a:fld id="{2840B2E4-A264-431E-ABDE-38E3BCDA5876}" type="slidenum">
              <a:rPr lang="en-US">
                <a:latin typeface="Fontasy Himali" panose="04020500000000000000" pitchFamily="82" charset="0"/>
              </a:rPr>
              <a:pPr algn="ctr"/>
              <a:t>24</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
        <p:nvSpPr>
          <p:cNvPr id="10" name="TextBox 9">
            <a:extLst>
              <a:ext uri="{FF2B5EF4-FFF2-40B4-BE49-F238E27FC236}">
                <a16:creationId xmlns:a16="http://schemas.microsoft.com/office/drawing/2014/main" id="{B08CD8E6-FC62-42D4-8791-3902C369507E}"/>
              </a:ext>
            </a:extLst>
          </p:cNvPr>
          <p:cNvSpPr txBox="1"/>
          <p:nvPr/>
        </p:nvSpPr>
        <p:spPr>
          <a:xfrm>
            <a:off x="10595347" y="6488668"/>
            <a:ext cx="1174898" cy="369332"/>
          </a:xfrm>
          <a:prstGeom prst="rect">
            <a:avLst/>
          </a:prstGeom>
          <a:noFill/>
        </p:spPr>
        <p:txBody>
          <a:bodyPr wrap="square">
            <a:spAutoFit/>
          </a:bodyPr>
          <a:lstStyle/>
          <a:p>
            <a:r>
              <a:rPr lang="ne-NP" sz="1800" b="1" dirty="0">
                <a:solidFill>
                  <a:srgbClr val="002060"/>
                </a:solidFill>
                <a:latin typeface="Ganesh" pitchFamily="2" charset="0"/>
                <a:cs typeface="Kalimati" pitchFamily="2"/>
              </a:rPr>
              <a:t>(क्रमशः) </a:t>
            </a:r>
            <a:endParaRPr lang="en-US" dirty="0"/>
          </a:p>
        </p:txBody>
      </p:sp>
    </p:spTree>
    <p:extLst>
      <p:ext uri="{BB962C8B-B14F-4D97-AF65-F5344CB8AC3E}">
        <p14:creationId xmlns:p14="http://schemas.microsoft.com/office/powerpoint/2010/main" val="40092562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276446" y="1668432"/>
            <a:ext cx="11578855" cy="3016210"/>
          </a:xfrm>
          <a:prstGeom prst="rect">
            <a:avLst/>
          </a:prstGeom>
        </p:spPr>
        <p:txBody>
          <a:bodyPr wrap="square">
            <a:spAutoFit/>
          </a:bodyPr>
          <a:lstStyle/>
          <a:p>
            <a:pPr>
              <a:lnSpc>
                <a:spcPct val="150000"/>
              </a:lnSpc>
              <a:spcBef>
                <a:spcPts val="600"/>
              </a:spcBef>
            </a:pPr>
            <a:r>
              <a:rPr lang="ne-NP" sz="2400" dirty="0">
                <a:solidFill>
                  <a:prstClr val="black"/>
                </a:solidFill>
                <a:latin typeface="Preeti" pitchFamily="2" charset="0"/>
                <a:cs typeface="Kalimati" pitchFamily="2"/>
              </a:rPr>
              <a:t>प्रश्न २ राष्ट्रिय जनगणना २०७८ मा तथ्याङ्क संकलन गर्दा उत्तरदाता को हुनुपर्दछ ?</a:t>
            </a:r>
            <a:endParaRPr lang="en-US" sz="2400" dirty="0">
              <a:solidFill>
                <a:prstClr val="black"/>
              </a:solidFill>
              <a:latin typeface="Preeti" pitchFamily="2" charset="0"/>
              <a:cs typeface="Kalimati" pitchFamily="2"/>
            </a:endParaRPr>
          </a:p>
          <a:p>
            <a:pPr lvl="0">
              <a:lnSpc>
                <a:spcPct val="150000"/>
              </a:lnSpc>
              <a:spcBef>
                <a:spcPts val="600"/>
              </a:spcBef>
            </a:pPr>
            <a:r>
              <a:rPr lang="ne-NP" sz="2400" dirty="0">
                <a:solidFill>
                  <a:prstClr val="black"/>
                </a:solidFill>
                <a:latin typeface="Preeti" pitchFamily="2" charset="0"/>
                <a:cs typeface="Kalimati" pitchFamily="2"/>
              </a:rPr>
              <a:t>उत्तर</a:t>
            </a:r>
          </a:p>
          <a:p>
            <a:pPr lvl="1" algn="just">
              <a:lnSpc>
                <a:spcPct val="150000"/>
              </a:lnSpc>
              <a:spcBef>
                <a:spcPts val="600"/>
              </a:spcBef>
            </a:pPr>
            <a:r>
              <a:rPr lang="ne-NP" sz="2400">
                <a:solidFill>
                  <a:prstClr val="black"/>
                </a:solidFill>
                <a:latin typeface="Preeti" pitchFamily="2" charset="0"/>
                <a:cs typeface="Kalimati" pitchFamily="2"/>
              </a:rPr>
              <a:t>गणना </a:t>
            </a:r>
            <a:r>
              <a:rPr lang="ne-NP" sz="2400" dirty="0">
                <a:solidFill>
                  <a:prstClr val="black"/>
                </a:solidFill>
                <a:latin typeface="Preeti" pitchFamily="2" charset="0"/>
                <a:cs typeface="Kalimati" pitchFamily="2"/>
              </a:rPr>
              <a:t>गर्न लागेको </a:t>
            </a:r>
            <a:r>
              <a:rPr lang="ne-NP" sz="2400">
                <a:solidFill>
                  <a:prstClr val="black"/>
                </a:solidFill>
                <a:latin typeface="Preeti" pitchFamily="2" charset="0"/>
                <a:cs typeface="Kalimati" pitchFamily="2"/>
              </a:rPr>
              <a:t>परिवारको परिवारमूली,</a:t>
            </a:r>
            <a:r>
              <a:rPr lang="en-US" sz="2400">
                <a:solidFill>
                  <a:prstClr val="black"/>
                </a:solidFill>
                <a:latin typeface="Preeti" pitchFamily="2" charset="0"/>
                <a:cs typeface="Kalimati" pitchFamily="2"/>
              </a:rPr>
              <a:t> </a:t>
            </a:r>
            <a:r>
              <a:rPr lang="ne-NP" sz="2400">
                <a:solidFill>
                  <a:prstClr val="black"/>
                </a:solidFill>
                <a:latin typeface="Preeti" pitchFamily="2" charset="0"/>
                <a:cs typeface="Kalimati" pitchFamily="2"/>
              </a:rPr>
              <a:t>मुख्य व्यक्ति वा </a:t>
            </a:r>
            <a:r>
              <a:rPr lang="ne-NP" sz="2400" dirty="0">
                <a:solidFill>
                  <a:prstClr val="black"/>
                </a:solidFill>
                <a:latin typeface="Preeti" pitchFamily="2" charset="0"/>
                <a:cs typeface="Kalimati" pitchFamily="2"/>
              </a:rPr>
              <a:t>घरपरिवारको सम्पूर्ण जानकारी राख्ने व्यक्ति उत्तरदाता हुन्छ । उत्तरदाताको रुपमा बालबालिका तथा घरपरिवारको बारेमा कम जानकारी भएको व्यक्ति उत्तरदाता मान्नुहुँदैन ।</a:t>
            </a:r>
          </a:p>
        </p:txBody>
      </p:sp>
      <p:sp>
        <p:nvSpPr>
          <p:cNvPr id="7" name="Slide Number Placeholder 6"/>
          <p:cNvSpPr>
            <a:spLocks noGrp="1"/>
          </p:cNvSpPr>
          <p:nvPr>
            <p:ph type="sldNum" sz="quarter" idx="11"/>
          </p:nvPr>
        </p:nvSpPr>
        <p:spPr>
          <a:xfrm>
            <a:off x="11515060" y="6488668"/>
            <a:ext cx="676940" cy="369332"/>
          </a:xfrm>
        </p:spPr>
        <p:txBody>
          <a:bodyPr/>
          <a:lstStyle/>
          <a:p>
            <a:pPr algn="ctr"/>
            <a:fld id="{2840B2E4-A264-431E-ABDE-38E3BCDA5876}" type="slidenum">
              <a:rPr lang="en-US">
                <a:latin typeface="Fontasy Himali" panose="04020500000000000000" pitchFamily="82" charset="0"/>
              </a:rPr>
              <a:pPr algn="ctr"/>
              <a:t>25</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
        <p:nvSpPr>
          <p:cNvPr id="6" name="TextBox 5">
            <a:extLst>
              <a:ext uri="{FF2B5EF4-FFF2-40B4-BE49-F238E27FC236}">
                <a16:creationId xmlns:a16="http://schemas.microsoft.com/office/drawing/2014/main" id="{75A639BA-9A6F-42CC-BDFB-12FDF97F5D17}"/>
              </a:ext>
            </a:extLst>
          </p:cNvPr>
          <p:cNvSpPr txBox="1"/>
          <p:nvPr/>
        </p:nvSpPr>
        <p:spPr>
          <a:xfrm>
            <a:off x="10595347" y="6488668"/>
            <a:ext cx="1174898" cy="369332"/>
          </a:xfrm>
          <a:prstGeom prst="rect">
            <a:avLst/>
          </a:prstGeom>
          <a:noFill/>
        </p:spPr>
        <p:txBody>
          <a:bodyPr wrap="square">
            <a:spAutoFit/>
          </a:bodyPr>
          <a:lstStyle/>
          <a:p>
            <a:r>
              <a:rPr lang="ne-NP" sz="1800" b="1" dirty="0">
                <a:solidFill>
                  <a:srgbClr val="002060"/>
                </a:solidFill>
                <a:latin typeface="Ganesh" pitchFamily="2" charset="0"/>
                <a:cs typeface="Kalimati" pitchFamily="2"/>
              </a:rPr>
              <a:t>(क्रमशः) </a:t>
            </a:r>
            <a:endParaRPr lang="en-US" dirty="0"/>
          </a:p>
        </p:txBody>
      </p:sp>
    </p:spTree>
    <p:extLst>
      <p:ext uri="{BB962C8B-B14F-4D97-AF65-F5344CB8AC3E}">
        <p14:creationId xmlns:p14="http://schemas.microsoft.com/office/powerpoint/2010/main" val="10728520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276446" y="1668432"/>
            <a:ext cx="11578855" cy="5186035"/>
          </a:xfrm>
          <a:prstGeom prst="rect">
            <a:avLst/>
          </a:prstGeom>
        </p:spPr>
        <p:txBody>
          <a:bodyPr wrap="square">
            <a:spAutoFit/>
          </a:bodyPr>
          <a:lstStyle/>
          <a:p>
            <a:pPr lvl="0">
              <a:lnSpc>
                <a:spcPct val="150000"/>
              </a:lnSpc>
              <a:spcBef>
                <a:spcPts val="600"/>
              </a:spcBef>
            </a:pPr>
            <a:r>
              <a:rPr lang="ne-NP" sz="2400" dirty="0">
                <a:solidFill>
                  <a:prstClr val="black"/>
                </a:solidFill>
                <a:latin typeface="Preeti" pitchFamily="2" charset="0"/>
                <a:cs typeface="Kalimati" pitchFamily="2"/>
              </a:rPr>
              <a:t>प्रश्न ३ जनगणना गर्नुको उद्देश्य के हो ?</a:t>
            </a:r>
          </a:p>
          <a:p>
            <a:pPr lvl="0">
              <a:lnSpc>
                <a:spcPct val="150000"/>
              </a:lnSpc>
              <a:spcBef>
                <a:spcPts val="600"/>
              </a:spcBef>
            </a:pPr>
            <a:r>
              <a:rPr lang="ne-NP" sz="2400" dirty="0">
                <a:solidFill>
                  <a:prstClr val="black"/>
                </a:solidFill>
                <a:latin typeface="Preeti" pitchFamily="2" charset="0"/>
                <a:cs typeface="Kalimati" pitchFamily="2"/>
              </a:rPr>
              <a:t>उत्तर</a:t>
            </a:r>
          </a:p>
          <a:p>
            <a:pPr marL="800100" lvl="1" indent="-342900" algn="just">
              <a:lnSpc>
                <a:spcPct val="150000"/>
              </a:lnSpc>
              <a:buFont typeface="Arial" panose="020B0604020202020204" pitchFamily="34" charset="0"/>
              <a:buChar char="•"/>
            </a:pPr>
            <a:r>
              <a:rPr lang="ne-NP" sz="2400" dirty="0">
                <a:solidFill>
                  <a:schemeClr val="tx1">
                    <a:lumMod val="95000"/>
                    <a:lumOff val="5000"/>
                  </a:schemeClr>
                </a:solidFill>
                <a:latin typeface="Preeti" pitchFamily="2" charset="0"/>
                <a:cs typeface="Kalimati" panose="00000400000000000000" pitchFamily="2"/>
              </a:rPr>
              <a:t>जनसंख्या व्यवस्थापनका लागि आवश्यक आवधिक जनसांख्यिक तथ्याङ्क उपलब्ध गराउने,</a:t>
            </a:r>
          </a:p>
          <a:p>
            <a:pPr marL="800100" lvl="1" indent="-342900" algn="just">
              <a:lnSpc>
                <a:spcPct val="150000"/>
              </a:lnSpc>
              <a:buFont typeface="Arial" panose="020B0604020202020204" pitchFamily="34" charset="0"/>
              <a:buChar char="•"/>
            </a:pPr>
            <a:r>
              <a:rPr lang="ne-NP" sz="2400" dirty="0">
                <a:solidFill>
                  <a:schemeClr val="tx1">
                    <a:lumMod val="95000"/>
                    <a:lumOff val="5000"/>
                  </a:schemeClr>
                </a:solidFill>
                <a:latin typeface="Preeti" pitchFamily="2" charset="0"/>
                <a:cs typeface="Kalimati" panose="00000400000000000000" pitchFamily="2"/>
              </a:rPr>
              <a:t>जनसंख्याको प्रवृत्ति र विशेषताहरूको बारेमा जानकारी गराउने, </a:t>
            </a:r>
          </a:p>
          <a:p>
            <a:pPr marL="800100" lvl="1" indent="-342900" algn="just">
              <a:lnSpc>
                <a:spcPct val="150000"/>
              </a:lnSpc>
              <a:buFont typeface="Arial" panose="020B0604020202020204" pitchFamily="34" charset="0"/>
              <a:buChar char="•"/>
            </a:pPr>
            <a:r>
              <a:rPr lang="ne-NP" sz="2400" dirty="0">
                <a:solidFill>
                  <a:schemeClr val="tx1">
                    <a:lumMod val="95000"/>
                    <a:lumOff val="5000"/>
                  </a:schemeClr>
                </a:solidFill>
                <a:latin typeface="Preeti" pitchFamily="2" charset="0"/>
                <a:cs typeface="Kalimati" panose="00000400000000000000" pitchFamily="2"/>
              </a:rPr>
              <a:t>लोककल्याणको लागि नीति, योजना तथा कार्यक्रम तर्जुमा गर्न जनसांख्यिक तथ्याङ्क तथा सूचक उपलब्ध गराउने ।</a:t>
            </a:r>
          </a:p>
          <a:p>
            <a:pPr marL="800100" lvl="1" indent="-342900" algn="just">
              <a:lnSpc>
                <a:spcPct val="150000"/>
              </a:lnSpc>
              <a:buFont typeface="Arial" panose="020B0604020202020204" pitchFamily="34" charset="0"/>
              <a:buChar char="•"/>
            </a:pPr>
            <a:r>
              <a:rPr lang="ne-NP" sz="2400" dirty="0">
                <a:solidFill>
                  <a:schemeClr val="tx1">
                    <a:lumMod val="95000"/>
                    <a:lumOff val="5000"/>
                  </a:schemeClr>
                </a:solidFill>
                <a:latin typeface="Preeti" pitchFamily="2" charset="0"/>
                <a:cs typeface="Kalimati" panose="00000400000000000000" pitchFamily="2"/>
              </a:rPr>
              <a:t>राष्ट्रिय तथा अन्तर्राष्ट्रिय विकास सूचकहरू तयार गर्नका लागि जनसांख्यिक तथ्याङ्क उपलब्ध गराउने ।</a:t>
            </a:r>
          </a:p>
          <a:p>
            <a:pPr lvl="0">
              <a:lnSpc>
                <a:spcPct val="150000"/>
              </a:lnSpc>
              <a:spcBef>
                <a:spcPts val="600"/>
              </a:spcBef>
            </a:pPr>
            <a:endParaRPr lang="ne-NP"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493795" y="6463903"/>
            <a:ext cx="672805" cy="369332"/>
          </a:xfrm>
        </p:spPr>
        <p:txBody>
          <a:bodyPr/>
          <a:lstStyle/>
          <a:p>
            <a:pPr algn="ctr"/>
            <a:fld id="{2840B2E4-A264-431E-ABDE-38E3BCDA5876}" type="slidenum">
              <a:rPr lang="en-US">
                <a:latin typeface="Fontasy Himali" panose="04020500000000000000" pitchFamily="82" charset="0"/>
              </a:rPr>
              <a:pPr algn="ctr"/>
              <a:t>26</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
        <p:nvSpPr>
          <p:cNvPr id="6" name="TextBox 5">
            <a:extLst>
              <a:ext uri="{FF2B5EF4-FFF2-40B4-BE49-F238E27FC236}">
                <a16:creationId xmlns:a16="http://schemas.microsoft.com/office/drawing/2014/main" id="{32BB2720-1D10-4121-A3EB-F7CCF3611DD8}"/>
              </a:ext>
            </a:extLst>
          </p:cNvPr>
          <p:cNvSpPr txBox="1"/>
          <p:nvPr/>
        </p:nvSpPr>
        <p:spPr>
          <a:xfrm>
            <a:off x="10595347" y="6488668"/>
            <a:ext cx="1174898" cy="369332"/>
          </a:xfrm>
          <a:prstGeom prst="rect">
            <a:avLst/>
          </a:prstGeom>
          <a:noFill/>
        </p:spPr>
        <p:txBody>
          <a:bodyPr wrap="square">
            <a:spAutoFit/>
          </a:bodyPr>
          <a:lstStyle/>
          <a:p>
            <a:r>
              <a:rPr lang="ne-NP" sz="1800" b="1" dirty="0">
                <a:solidFill>
                  <a:srgbClr val="002060"/>
                </a:solidFill>
                <a:latin typeface="Ganesh" pitchFamily="2" charset="0"/>
                <a:cs typeface="Kalimati" pitchFamily="2"/>
              </a:rPr>
              <a:t>(क्रमशः) </a:t>
            </a:r>
            <a:endParaRPr lang="en-US" dirty="0"/>
          </a:p>
        </p:txBody>
      </p:sp>
    </p:spTree>
    <p:extLst>
      <p:ext uri="{BB962C8B-B14F-4D97-AF65-F5344CB8AC3E}">
        <p14:creationId xmlns:p14="http://schemas.microsoft.com/office/powerpoint/2010/main" val="17463741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91382" y="1668432"/>
            <a:ext cx="11890154" cy="4385816"/>
          </a:xfrm>
          <a:prstGeom prst="rect">
            <a:avLst/>
          </a:prstGeom>
        </p:spPr>
        <p:txBody>
          <a:bodyPr wrap="square">
            <a:spAutoFit/>
          </a:bodyPr>
          <a:lstStyle/>
          <a:p>
            <a:pPr lvl="0">
              <a:lnSpc>
                <a:spcPct val="150000"/>
              </a:lnSpc>
              <a:spcBef>
                <a:spcPts val="600"/>
              </a:spcBef>
            </a:pPr>
            <a:r>
              <a:rPr lang="ne-NP" sz="2400" dirty="0">
                <a:solidFill>
                  <a:prstClr val="black"/>
                </a:solidFill>
                <a:latin typeface="Preeti" pitchFamily="2" charset="0"/>
                <a:cs typeface="Kalimati" pitchFamily="2"/>
              </a:rPr>
              <a:t>प्रश्न ४ नेपालमा जनगणना गर्न कहिलेदेखि शुरू गरिएको हो ?</a:t>
            </a:r>
          </a:p>
          <a:p>
            <a:pPr lvl="0">
              <a:lnSpc>
                <a:spcPct val="150000"/>
              </a:lnSpc>
              <a:spcBef>
                <a:spcPts val="600"/>
              </a:spcBef>
            </a:pPr>
            <a:r>
              <a:rPr lang="ne-NP" sz="2400" dirty="0">
                <a:solidFill>
                  <a:prstClr val="black"/>
                </a:solidFill>
                <a:latin typeface="Preeti" pitchFamily="2" charset="0"/>
                <a:cs typeface="Kalimati" pitchFamily="2"/>
              </a:rPr>
              <a:t>उत्तर</a:t>
            </a:r>
          </a:p>
          <a:p>
            <a:pPr lvl="0">
              <a:lnSpc>
                <a:spcPct val="150000"/>
              </a:lnSpc>
              <a:spcBef>
                <a:spcPts val="600"/>
              </a:spcBef>
            </a:pPr>
            <a:r>
              <a:rPr lang="ne-NP" sz="2400" dirty="0">
                <a:solidFill>
                  <a:prstClr val="black"/>
                </a:solidFill>
                <a:latin typeface="Preeti" pitchFamily="2" charset="0"/>
                <a:cs typeface="Kalimati" pitchFamily="2"/>
              </a:rPr>
              <a:t>	वि.सं. १९६८ देखि</a:t>
            </a:r>
            <a:endParaRPr lang="en-US" sz="2400" dirty="0">
              <a:solidFill>
                <a:prstClr val="black"/>
              </a:solidFill>
              <a:latin typeface="Preeti" pitchFamily="2" charset="0"/>
              <a:cs typeface="Kalimati" pitchFamily="2"/>
            </a:endParaRPr>
          </a:p>
          <a:p>
            <a:pPr lvl="0">
              <a:lnSpc>
                <a:spcPct val="150000"/>
              </a:lnSpc>
              <a:spcBef>
                <a:spcPts val="600"/>
              </a:spcBef>
            </a:pPr>
            <a:endParaRPr lang="en-US" sz="2400" dirty="0">
              <a:solidFill>
                <a:prstClr val="black"/>
              </a:solidFill>
              <a:latin typeface="Preeti" pitchFamily="2" charset="0"/>
              <a:cs typeface="Kalimati" pitchFamily="2"/>
            </a:endParaRPr>
          </a:p>
          <a:p>
            <a:pPr lvl="0">
              <a:lnSpc>
                <a:spcPct val="150000"/>
              </a:lnSpc>
              <a:spcBef>
                <a:spcPts val="600"/>
              </a:spcBef>
            </a:pPr>
            <a:r>
              <a:rPr lang="ne-NP" sz="2400" dirty="0">
                <a:solidFill>
                  <a:prstClr val="black"/>
                </a:solidFill>
                <a:latin typeface="Preeti" pitchFamily="2" charset="0"/>
                <a:cs typeface="Kalimati" pitchFamily="2"/>
              </a:rPr>
              <a:t>प्रश्न ५ घर ठेगान नभएका घुमन्ते, फिरन्ते, सडकमा बस्ने व्यक्तिहरूको गणना कहिले गरिन्छ ?</a:t>
            </a:r>
          </a:p>
          <a:p>
            <a:pPr lvl="0">
              <a:lnSpc>
                <a:spcPct val="150000"/>
              </a:lnSpc>
              <a:spcBef>
                <a:spcPts val="600"/>
              </a:spcBef>
            </a:pPr>
            <a:r>
              <a:rPr lang="ne-NP" sz="2400" dirty="0">
                <a:solidFill>
                  <a:prstClr val="black"/>
                </a:solidFill>
                <a:latin typeface="Preeti" pitchFamily="2" charset="0"/>
                <a:cs typeface="Kalimati" pitchFamily="2"/>
              </a:rPr>
              <a:t>उत्तर</a:t>
            </a:r>
          </a:p>
          <a:p>
            <a:pPr lvl="0">
              <a:lnSpc>
                <a:spcPct val="150000"/>
              </a:lnSpc>
              <a:spcBef>
                <a:spcPts val="600"/>
              </a:spcBef>
            </a:pPr>
            <a:r>
              <a:rPr lang="ne-NP" sz="2400" dirty="0">
                <a:solidFill>
                  <a:prstClr val="black"/>
                </a:solidFill>
                <a:latin typeface="Preeti" pitchFamily="2" charset="0"/>
                <a:cs typeface="Kalimati" pitchFamily="2"/>
              </a:rPr>
              <a:t>	२०७८ साल असार ८ गतेका दिन</a:t>
            </a:r>
          </a:p>
        </p:txBody>
      </p:sp>
      <p:sp>
        <p:nvSpPr>
          <p:cNvPr id="7" name="Slide Number Placeholder 6"/>
          <p:cNvSpPr>
            <a:spLocks noGrp="1"/>
          </p:cNvSpPr>
          <p:nvPr>
            <p:ph type="sldNum" sz="quarter" idx="11"/>
          </p:nvPr>
        </p:nvSpPr>
        <p:spPr>
          <a:xfrm>
            <a:off x="11568223" y="6463903"/>
            <a:ext cx="598377" cy="369332"/>
          </a:xfrm>
        </p:spPr>
        <p:txBody>
          <a:bodyPr/>
          <a:lstStyle/>
          <a:p>
            <a:pPr algn="ctr"/>
            <a:fld id="{2840B2E4-A264-431E-ABDE-38E3BCDA5876}" type="slidenum">
              <a:rPr lang="en-US">
                <a:latin typeface="Fontasy Himali" panose="04020500000000000000" pitchFamily="82" charset="0"/>
              </a:rPr>
              <a:pPr algn="ctr"/>
              <a:t>27</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
        <p:nvSpPr>
          <p:cNvPr id="6" name="TextBox 5">
            <a:extLst>
              <a:ext uri="{FF2B5EF4-FFF2-40B4-BE49-F238E27FC236}">
                <a16:creationId xmlns:a16="http://schemas.microsoft.com/office/drawing/2014/main" id="{EB2FB24B-4DD2-4EB1-895A-A87BA12715FF}"/>
              </a:ext>
            </a:extLst>
          </p:cNvPr>
          <p:cNvSpPr txBox="1"/>
          <p:nvPr/>
        </p:nvSpPr>
        <p:spPr>
          <a:xfrm>
            <a:off x="10595347" y="6488668"/>
            <a:ext cx="1174898" cy="369332"/>
          </a:xfrm>
          <a:prstGeom prst="rect">
            <a:avLst/>
          </a:prstGeom>
          <a:noFill/>
        </p:spPr>
        <p:txBody>
          <a:bodyPr wrap="square">
            <a:spAutoFit/>
          </a:bodyPr>
          <a:lstStyle/>
          <a:p>
            <a:r>
              <a:rPr lang="ne-NP" sz="1800" b="1" dirty="0">
                <a:solidFill>
                  <a:srgbClr val="002060"/>
                </a:solidFill>
                <a:latin typeface="Ganesh" pitchFamily="2" charset="0"/>
                <a:cs typeface="Kalimati" pitchFamily="2"/>
              </a:rPr>
              <a:t>(क्रमशः) </a:t>
            </a:r>
            <a:endParaRPr lang="en-US" dirty="0"/>
          </a:p>
        </p:txBody>
      </p:sp>
    </p:spTree>
    <p:extLst>
      <p:ext uri="{BB962C8B-B14F-4D97-AF65-F5344CB8AC3E}">
        <p14:creationId xmlns:p14="http://schemas.microsoft.com/office/powerpoint/2010/main" val="20959208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74422" y="1519564"/>
            <a:ext cx="12075045" cy="5447645"/>
          </a:xfrm>
          <a:prstGeom prst="rect">
            <a:avLst/>
          </a:prstGeom>
        </p:spPr>
        <p:txBody>
          <a:bodyPr wrap="square">
            <a:spAutoFit/>
          </a:bodyPr>
          <a:lstStyle/>
          <a:p>
            <a:pPr marL="342900" lvl="1" indent="-342900" algn="just">
              <a:lnSpc>
                <a:spcPct val="150000"/>
              </a:lnSpc>
              <a:buFont typeface="Arial" panose="020B0604020202020204" pitchFamily="34" charset="0"/>
              <a:buChar char="•"/>
            </a:pPr>
            <a:r>
              <a:rPr lang="ne-NP" sz="2400" dirty="0">
                <a:solidFill>
                  <a:schemeClr val="tx1">
                    <a:lumMod val="95000"/>
                    <a:lumOff val="5000"/>
                  </a:schemeClr>
                </a:solidFill>
                <a:latin typeface="Preeti" pitchFamily="2" charset="0"/>
                <a:cs typeface="Kalimati" panose="00000400000000000000" pitchFamily="2"/>
              </a:rPr>
              <a:t>अक्सर बसोबास गरेका सबै व्यक्तिको घरदैलोमा गणकहरू</a:t>
            </a:r>
            <a:r>
              <a:rPr lang="en-US" sz="2400" dirty="0">
                <a:solidFill>
                  <a:schemeClr val="tx1">
                    <a:lumMod val="95000"/>
                    <a:lumOff val="5000"/>
                  </a:schemeClr>
                </a:solidFill>
                <a:latin typeface="Preeti" pitchFamily="2" charset="0"/>
                <a:cs typeface="Kalimati" panose="00000400000000000000" pitchFamily="2"/>
              </a:rPr>
              <a:t> </a:t>
            </a:r>
            <a:r>
              <a:rPr lang="ne-NP" sz="2400" dirty="0">
                <a:solidFill>
                  <a:schemeClr val="tx1">
                    <a:lumMod val="95000"/>
                    <a:lumOff val="5000"/>
                  </a:schemeClr>
                </a:solidFill>
                <a:latin typeface="Preeti" pitchFamily="2" charset="0"/>
                <a:cs typeface="Kalimati" panose="00000400000000000000" pitchFamily="2"/>
              </a:rPr>
              <a:t>निश्चित समयमा पुगी निर्धारित समयभित्र परिवार</a:t>
            </a:r>
            <a:r>
              <a:rPr lang="en-US" sz="2400" dirty="0">
                <a:solidFill>
                  <a:schemeClr val="tx1">
                    <a:lumMod val="95000"/>
                    <a:lumOff val="5000"/>
                  </a:schemeClr>
                </a:solidFill>
                <a:latin typeface="Preeti" pitchFamily="2" charset="0"/>
                <a:cs typeface="Kalimati" panose="00000400000000000000" pitchFamily="2"/>
              </a:rPr>
              <a:t> </a:t>
            </a:r>
            <a:r>
              <a:rPr lang="ne-NP" sz="2400" dirty="0">
                <a:solidFill>
                  <a:schemeClr val="tx1">
                    <a:lumMod val="95000"/>
                    <a:lumOff val="5000"/>
                  </a:schemeClr>
                </a:solidFill>
                <a:latin typeface="Preeti" pitchFamily="2" charset="0"/>
                <a:cs typeface="Kalimati" panose="00000400000000000000" pitchFamily="2"/>
              </a:rPr>
              <a:t>तथा परिवारका सबै</a:t>
            </a:r>
            <a:r>
              <a:rPr lang="en-US" sz="2400" dirty="0">
                <a:solidFill>
                  <a:schemeClr val="tx1">
                    <a:lumMod val="95000"/>
                    <a:lumOff val="5000"/>
                  </a:schemeClr>
                </a:solidFill>
                <a:latin typeface="Preeti" pitchFamily="2" charset="0"/>
                <a:cs typeface="Kalimati" panose="00000400000000000000" pitchFamily="2"/>
              </a:rPr>
              <a:t> </a:t>
            </a:r>
            <a:r>
              <a:rPr lang="ne-NP" sz="2400" dirty="0">
                <a:solidFill>
                  <a:schemeClr val="tx1">
                    <a:lumMod val="95000"/>
                    <a:lumOff val="5000"/>
                  </a:schemeClr>
                </a:solidFill>
                <a:latin typeface="Preeti" pitchFamily="2" charset="0"/>
                <a:cs typeface="Kalimati" panose="00000400000000000000" pitchFamily="2"/>
              </a:rPr>
              <a:t>व्यक्तिहरूको जनसांख्यिक, सामाजिक तथा आर्थिक विवरणहरू संकलन गर्ने, संकलित तथ्यांकको प्रशोधन, सारिणीकरण </a:t>
            </a:r>
            <a:r>
              <a:rPr lang="en-US" sz="2400" dirty="0">
                <a:solidFill>
                  <a:schemeClr val="tx1">
                    <a:lumMod val="95000"/>
                    <a:lumOff val="5000"/>
                  </a:schemeClr>
                </a:solidFill>
                <a:cs typeface="Kalimati" panose="00000400000000000000" pitchFamily="2"/>
              </a:rPr>
              <a:t>(tabulation) </a:t>
            </a:r>
            <a:r>
              <a:rPr lang="ne-NP" sz="2400" dirty="0">
                <a:solidFill>
                  <a:schemeClr val="tx1">
                    <a:lumMod val="95000"/>
                    <a:lumOff val="5000"/>
                  </a:schemeClr>
                </a:solidFill>
                <a:latin typeface="Preeti" pitchFamily="2" charset="0"/>
                <a:cs typeface="Kalimati" panose="00000400000000000000" pitchFamily="2"/>
              </a:rPr>
              <a:t>एवं प्रकाशन गर्ने समष्टिगत प्रक्रियालाई</a:t>
            </a:r>
            <a:r>
              <a:rPr lang="en-US" sz="2400" dirty="0">
                <a:solidFill>
                  <a:schemeClr val="tx1">
                    <a:lumMod val="95000"/>
                    <a:lumOff val="5000"/>
                  </a:schemeClr>
                </a:solidFill>
                <a:latin typeface="Preeti" pitchFamily="2" charset="0"/>
                <a:cs typeface="Kalimati" panose="00000400000000000000" pitchFamily="2"/>
              </a:rPr>
              <a:t> </a:t>
            </a:r>
            <a:r>
              <a:rPr lang="ne-NP" sz="2400" b="1" dirty="0">
                <a:solidFill>
                  <a:schemeClr val="accent5">
                    <a:lumMod val="75000"/>
                  </a:schemeClr>
                </a:solidFill>
                <a:latin typeface="Preeti" pitchFamily="2" charset="0"/>
                <a:cs typeface="Kalimati" panose="00000400000000000000" pitchFamily="2"/>
              </a:rPr>
              <a:t>“जनगणना”</a:t>
            </a:r>
            <a:r>
              <a:rPr lang="en-US" sz="2400" b="1" dirty="0">
                <a:solidFill>
                  <a:schemeClr val="accent5">
                    <a:lumMod val="75000"/>
                  </a:schemeClr>
                </a:solidFill>
                <a:latin typeface="Preeti" pitchFamily="2" charset="0"/>
                <a:cs typeface="Kalimati" panose="00000400000000000000" pitchFamily="2"/>
              </a:rPr>
              <a:t> </a:t>
            </a:r>
            <a:r>
              <a:rPr lang="hi-IN" sz="2400" dirty="0">
                <a:solidFill>
                  <a:schemeClr val="tx1">
                    <a:lumMod val="95000"/>
                    <a:lumOff val="5000"/>
                  </a:schemeClr>
                </a:solidFill>
                <a:latin typeface="Preeti" pitchFamily="2" charset="0"/>
                <a:cs typeface="Kalimati" panose="00000400000000000000" pitchFamily="2"/>
              </a:rPr>
              <a:t>भनिन्छ </a:t>
            </a:r>
            <a:r>
              <a:rPr lang="ne-NP" sz="2400" dirty="0">
                <a:solidFill>
                  <a:schemeClr val="tx1">
                    <a:lumMod val="95000"/>
                    <a:lumOff val="5000"/>
                  </a:schemeClr>
                </a:solidFill>
                <a:latin typeface="Preeti" pitchFamily="2" charset="0"/>
                <a:cs typeface="Kalimati" panose="00000400000000000000" pitchFamily="2"/>
              </a:rPr>
              <a:t>।</a:t>
            </a:r>
          </a:p>
          <a:p>
            <a:pPr marL="342900" lvl="1" indent="-342900" algn="just">
              <a:lnSpc>
                <a:spcPct val="150000"/>
              </a:lnSpc>
              <a:buFont typeface="Arial" panose="020B0604020202020204" pitchFamily="34" charset="0"/>
              <a:buChar char="•"/>
            </a:pPr>
            <a:r>
              <a:rPr lang="ne-NP" sz="2400" dirty="0">
                <a:solidFill>
                  <a:schemeClr val="tx1">
                    <a:lumMod val="95000"/>
                    <a:lumOff val="5000"/>
                  </a:schemeClr>
                </a:solidFill>
                <a:latin typeface="Preeti" pitchFamily="2" charset="0"/>
                <a:cs typeface="Kalimati" panose="00000400000000000000" pitchFamily="2"/>
              </a:rPr>
              <a:t>जनसंख्या व्यवस्थापनका लागि आवश्यक आवधिक जनसांख्यिक तथ्याङ्क उपलब्ध गराउनु, जनसंख्याको प्रवृत्ति र विशेषताहरूको बारेमा जानकारी गराउनु, लोककल्याणको लागि नीति, योजना तथा कार्यक्रम तर्जुमा गर्न जनसांख्यिक तथ्याङ्क तथा सूचक उपलब्ध गराउनु, राष्ट्रिय तथा अन्तर्राष्ट्रिय विकास सूचकहरू तयार गर्नका लागि जनसांख्यिक तथ्याङ्क उपलब्ध गराउनु आदि जनगणनाका मुख्य उद्देश्यहरू हुन्।</a:t>
            </a:r>
          </a:p>
          <a:p>
            <a:endParaRPr lang="en-US" sz="2400" dirty="0">
              <a:cs typeface="Kalimati" pitchFamily="2"/>
            </a:endParaRPr>
          </a:p>
        </p:txBody>
      </p:sp>
      <p:sp>
        <p:nvSpPr>
          <p:cNvPr id="7" name="Slide Number Placeholder 6"/>
          <p:cNvSpPr>
            <a:spLocks noGrp="1"/>
          </p:cNvSpPr>
          <p:nvPr>
            <p:ph type="sldNum" sz="quarter" idx="11"/>
          </p:nvPr>
        </p:nvSpPr>
        <p:spPr>
          <a:xfrm>
            <a:off x="11621386" y="6453963"/>
            <a:ext cx="545214" cy="379272"/>
          </a:xfrm>
        </p:spPr>
        <p:txBody>
          <a:bodyPr/>
          <a:lstStyle/>
          <a:p>
            <a:pPr algn="ctr"/>
            <a:fld id="{2840B2E4-A264-431E-ABDE-38E3BCDA5876}" type="slidenum">
              <a:rPr lang="en-US">
                <a:latin typeface="Fontasy Himali" panose="04020500000000000000" pitchFamily="82" charset="0"/>
              </a:rPr>
              <a:pPr algn="ctr"/>
              <a:t>28</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सारांश तथा निष्कर्ष</a:t>
            </a:r>
            <a:endParaRPr lang="hi-IN" sz="2800" b="1" dirty="0">
              <a:solidFill>
                <a:srgbClr val="002060"/>
              </a:solidFill>
              <a:cs typeface="Kalimati" pitchFamily="2"/>
            </a:endParaRPr>
          </a:p>
        </p:txBody>
      </p:sp>
      <p:sp>
        <p:nvSpPr>
          <p:cNvPr id="6" name="TextBox 5">
            <a:extLst>
              <a:ext uri="{FF2B5EF4-FFF2-40B4-BE49-F238E27FC236}">
                <a16:creationId xmlns:a16="http://schemas.microsoft.com/office/drawing/2014/main" id="{8A30E2F6-DEB0-433D-97D9-03BA9E3B4D2F}"/>
              </a:ext>
            </a:extLst>
          </p:cNvPr>
          <p:cNvSpPr txBox="1"/>
          <p:nvPr/>
        </p:nvSpPr>
        <p:spPr>
          <a:xfrm>
            <a:off x="10595347" y="6488668"/>
            <a:ext cx="1174898" cy="369332"/>
          </a:xfrm>
          <a:prstGeom prst="rect">
            <a:avLst/>
          </a:prstGeom>
          <a:noFill/>
        </p:spPr>
        <p:txBody>
          <a:bodyPr wrap="square">
            <a:spAutoFit/>
          </a:bodyPr>
          <a:lstStyle/>
          <a:p>
            <a:r>
              <a:rPr lang="ne-NP" sz="1800" b="1" dirty="0">
                <a:solidFill>
                  <a:srgbClr val="002060"/>
                </a:solidFill>
                <a:latin typeface="Ganesh" pitchFamily="2" charset="0"/>
                <a:cs typeface="Kalimati" pitchFamily="2"/>
              </a:rPr>
              <a:t>(क्रमशः) </a:t>
            </a:r>
            <a:endParaRPr lang="en-US" dirty="0"/>
          </a:p>
        </p:txBody>
      </p:sp>
    </p:spTree>
    <p:extLst>
      <p:ext uri="{BB962C8B-B14F-4D97-AF65-F5344CB8AC3E}">
        <p14:creationId xmlns:p14="http://schemas.microsoft.com/office/powerpoint/2010/main" val="38930391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74422" y="1519564"/>
            <a:ext cx="12075045" cy="4626908"/>
          </a:xfrm>
          <a:prstGeom prst="rect">
            <a:avLst/>
          </a:prstGeom>
        </p:spPr>
        <p:txBody>
          <a:bodyPr wrap="square">
            <a:spAutoFit/>
          </a:bodyPr>
          <a:lstStyle/>
          <a:p>
            <a:pPr marL="342900" indent="-342900">
              <a:lnSpc>
                <a:spcPct val="150000"/>
              </a:lnSpc>
              <a:spcAft>
                <a:spcPts val="400"/>
              </a:spcAft>
              <a:buFont typeface="Arial" panose="020B0604020202020204" pitchFamily="34" charset="0"/>
              <a:buChar char="•"/>
            </a:pPr>
            <a:r>
              <a:rPr lang="ne-NP" sz="2400" dirty="0">
                <a:latin typeface="Preeti" pitchFamily="2" charset="0"/>
                <a:cs typeface="Kalimati" panose="00000400000000000000" pitchFamily="2"/>
              </a:rPr>
              <a:t>सुपरिवेक्षक तथा गणकहरू हरेक घर दैलोमा पुगी अक्सर बसोबासका आधारमा </a:t>
            </a:r>
            <a:r>
              <a:rPr lang="ne-NP" sz="2400">
                <a:latin typeface="Preeti" pitchFamily="2" charset="0"/>
                <a:cs typeface="Kalimati" panose="00000400000000000000" pitchFamily="2"/>
              </a:rPr>
              <a:t>घर तथा </a:t>
            </a:r>
            <a:r>
              <a:rPr lang="ne-NP" sz="2400" dirty="0">
                <a:latin typeface="Preeti" pitchFamily="2" charset="0"/>
                <a:cs typeface="Kalimati" panose="00000400000000000000" pitchFamily="2"/>
              </a:rPr>
              <a:t>घरपरिवारको सूचीकरण तथा व्यक्तिहरुको गणना गर्ने कार्य गरिन्छ ।</a:t>
            </a:r>
          </a:p>
          <a:p>
            <a:pPr marL="342900" indent="-342900">
              <a:lnSpc>
                <a:spcPct val="150000"/>
              </a:lnSpc>
              <a:spcAft>
                <a:spcPts val="400"/>
              </a:spcAft>
              <a:buFont typeface="Arial" panose="020B0604020202020204" pitchFamily="34" charset="0"/>
              <a:buChar char="•"/>
            </a:pPr>
            <a:r>
              <a:rPr lang="ne-NP" sz="2400" dirty="0">
                <a:cs typeface="Kalimati" pitchFamily="2"/>
              </a:rPr>
              <a:t>जनगणना दुर्इ चरणमा सञ्चालन हुन्छ जस अनुसार पहिलो चरण </a:t>
            </a:r>
            <a:r>
              <a:rPr lang="ne-NP" sz="2400" b="1" dirty="0">
                <a:solidFill>
                  <a:srgbClr val="002060"/>
                </a:solidFill>
                <a:cs typeface="Kalimati" pitchFamily="2"/>
              </a:rPr>
              <a:t>२०७८ वैशाख २६ देखि जेष्ठ १४ सम्म</a:t>
            </a:r>
            <a:r>
              <a:rPr lang="ne-NP" sz="2400" dirty="0">
                <a:cs typeface="Kalimati" pitchFamily="2"/>
              </a:rPr>
              <a:t> सुपरिवेक्षकद्वारा घर तथा घरपरिवार सूचीकरण कार्य र दोस्रो चरण </a:t>
            </a:r>
            <a:r>
              <a:rPr lang="ne-NP" sz="2400" b="1" dirty="0">
                <a:solidFill>
                  <a:srgbClr val="002060"/>
                </a:solidFill>
                <a:cs typeface="Kalimati" pitchFamily="2"/>
              </a:rPr>
              <a:t>२०७८ जेष्ठ २५ देखि आषाढ ८</a:t>
            </a:r>
            <a:r>
              <a:rPr lang="ne-NP" sz="2400" dirty="0">
                <a:cs typeface="Kalimati" pitchFamily="2"/>
              </a:rPr>
              <a:t> सम्म गणकद्वारा मुख्य गणना कार्य सञ्चालन हुन्छ ।</a:t>
            </a:r>
          </a:p>
          <a:p>
            <a:pPr marL="342900" indent="-342900">
              <a:lnSpc>
                <a:spcPct val="150000"/>
              </a:lnSpc>
              <a:spcAft>
                <a:spcPts val="400"/>
              </a:spcAft>
              <a:buFont typeface="Arial" panose="020B0604020202020204" pitchFamily="34" charset="0"/>
              <a:buChar char="•"/>
            </a:pPr>
            <a:r>
              <a:rPr lang="ne-NP" sz="2400" dirty="0">
                <a:cs typeface="Kalimati" pitchFamily="2"/>
              </a:rPr>
              <a:t>जनगणनाका लागि </a:t>
            </a:r>
            <a:r>
              <a:rPr lang="ne-NP" sz="2400" dirty="0">
                <a:latin typeface="Preeti"/>
                <a:ea typeface="Calibri"/>
                <a:cs typeface="Kalimati" pitchFamily="2"/>
              </a:rPr>
              <a:t>नेपालको संविधान</a:t>
            </a:r>
            <a:r>
              <a:rPr lang="en-US" sz="2400" dirty="0">
                <a:latin typeface="Times New Roman" panose="02020603050405020304" pitchFamily="18" charset="0"/>
                <a:ea typeface="Calibri"/>
                <a:cs typeface="Times New Roman" panose="02020603050405020304" pitchFamily="18" charset="0"/>
              </a:rPr>
              <a:t>;</a:t>
            </a:r>
            <a:r>
              <a:rPr lang="ne-NP" sz="2400" dirty="0">
                <a:latin typeface="Times New Roman" panose="02020603050405020304" pitchFamily="18" charset="0"/>
                <a:ea typeface="Calibri"/>
                <a:cs typeface="Times New Roman" panose="02020603050405020304" pitchFamily="18" charset="0"/>
              </a:rPr>
              <a:t> </a:t>
            </a:r>
            <a:r>
              <a:rPr lang="hi-IN" sz="2400" dirty="0">
                <a:latin typeface="Preeti"/>
                <a:ea typeface="Calibri"/>
                <a:cs typeface="Kalimati" pitchFamily="2"/>
              </a:rPr>
              <a:t>तथ्याङ्क ऐन,</a:t>
            </a:r>
            <a:r>
              <a:rPr lang="en-US" sz="2400" dirty="0">
                <a:latin typeface="Preeti"/>
                <a:ea typeface="Calibri"/>
                <a:cs typeface="Kalimati" pitchFamily="2"/>
              </a:rPr>
              <a:t> </a:t>
            </a:r>
            <a:r>
              <a:rPr lang="hi-IN" sz="2400" dirty="0">
                <a:latin typeface="Preeti"/>
                <a:ea typeface="Calibri"/>
                <a:cs typeface="Kalimati" pitchFamily="2"/>
              </a:rPr>
              <a:t>२०१५</a:t>
            </a:r>
            <a:r>
              <a:rPr lang="en-US" sz="2400" dirty="0">
                <a:latin typeface="Times New Roman" panose="02020603050405020304" pitchFamily="18" charset="0"/>
                <a:ea typeface="Calibri"/>
                <a:cs typeface="Times New Roman" panose="02020603050405020304" pitchFamily="18" charset="0"/>
              </a:rPr>
              <a:t>;</a:t>
            </a:r>
            <a:r>
              <a:rPr lang="ne-NP" sz="2400" dirty="0">
                <a:latin typeface="Times New Roman" panose="02020603050405020304" pitchFamily="18" charset="0"/>
                <a:ea typeface="Calibri"/>
                <a:cs typeface="Kalimati" panose="00000400000000000000" pitchFamily="2"/>
              </a:rPr>
              <a:t> </a:t>
            </a:r>
            <a:r>
              <a:rPr lang="ne-NP" sz="2400">
                <a:latin typeface="Times New Roman" panose="02020603050405020304" pitchFamily="18" charset="0"/>
                <a:ea typeface="Calibri"/>
                <a:cs typeface="Kalimati" panose="00000400000000000000" pitchFamily="2"/>
              </a:rPr>
              <a:t>तथ्याङ्क नियमहरु, </a:t>
            </a:r>
            <a:r>
              <a:rPr lang="ne-NP" sz="2400" dirty="0">
                <a:latin typeface="Times New Roman" panose="02020603050405020304" pitchFamily="18" charset="0"/>
                <a:ea typeface="Calibri"/>
                <a:cs typeface="Kalimati" panose="00000400000000000000" pitchFamily="2"/>
              </a:rPr>
              <a:t>२०४१</a:t>
            </a:r>
            <a:r>
              <a:rPr lang="en-US" sz="2400" dirty="0">
                <a:latin typeface="Times New Roman" panose="02020603050405020304" pitchFamily="18" charset="0"/>
                <a:ea typeface="Calibri"/>
                <a:cs typeface="Times New Roman" panose="02020603050405020304" pitchFamily="18" charset="0"/>
              </a:rPr>
              <a:t>;</a:t>
            </a:r>
            <a:r>
              <a:rPr lang="ne-NP" sz="2400" dirty="0">
                <a:latin typeface="Times New Roman" panose="02020603050405020304" pitchFamily="18" charset="0"/>
                <a:ea typeface="Calibri"/>
                <a:cs typeface="Times New Roman" panose="02020603050405020304" pitchFamily="18" charset="0"/>
              </a:rPr>
              <a:t> </a:t>
            </a:r>
            <a:r>
              <a:rPr lang="hi-IN" sz="2400" dirty="0">
                <a:latin typeface="Preeti"/>
                <a:ea typeface="Calibri"/>
                <a:cs typeface="Kalimati" pitchFamily="2"/>
              </a:rPr>
              <a:t>राष्ट्रिय</a:t>
            </a:r>
            <a:r>
              <a:rPr lang="ne-NP" sz="2400" dirty="0">
                <a:latin typeface="Preeti"/>
                <a:ea typeface="Calibri"/>
                <a:cs typeface="Kalimati" pitchFamily="2"/>
              </a:rPr>
              <a:t> </a:t>
            </a:r>
            <a:r>
              <a:rPr lang="hi-IN" sz="2400" dirty="0">
                <a:latin typeface="Preeti"/>
                <a:ea typeface="Calibri"/>
                <a:cs typeface="Kalimati" pitchFamily="2"/>
              </a:rPr>
              <a:t>जनगणना सञ्चालन तथा व्यवस्थापन आदेश, २०७६</a:t>
            </a:r>
            <a:r>
              <a:rPr lang="ne-NP" sz="2400" dirty="0">
                <a:latin typeface="Preeti"/>
                <a:ea typeface="Calibri"/>
                <a:cs typeface="Kalimati" pitchFamily="2"/>
              </a:rPr>
              <a:t>, </a:t>
            </a:r>
            <a:r>
              <a:rPr lang="ne-NP" sz="2400" dirty="0">
                <a:solidFill>
                  <a:prstClr val="black"/>
                </a:solidFill>
                <a:latin typeface="Preeti" pitchFamily="2" charset="0"/>
                <a:cs typeface="Kalimati" pitchFamily="2"/>
              </a:rPr>
              <a:t>राष्ट्रिय जनगणना सञ्चालन निर्देशिका, २०७७</a:t>
            </a:r>
            <a:r>
              <a:rPr lang="ne-NP" sz="2400" dirty="0">
                <a:latin typeface="Preeti"/>
                <a:ea typeface="Calibri"/>
                <a:cs typeface="Kalimati" pitchFamily="2"/>
              </a:rPr>
              <a:t> </a:t>
            </a:r>
            <a:r>
              <a:rPr lang="hi-IN" sz="2400" dirty="0">
                <a:latin typeface="Preeti"/>
                <a:ea typeface="Calibri"/>
                <a:cs typeface="Kalimati" pitchFamily="2"/>
              </a:rPr>
              <a:t>मूख्य कानूनी तथा </a:t>
            </a:r>
            <a:r>
              <a:rPr lang="en-US" sz="2400" dirty="0">
                <a:latin typeface="Preeti"/>
                <a:ea typeface="Calibri"/>
                <a:cs typeface="Kalimati" pitchFamily="2"/>
              </a:rPr>
              <a:t>  </a:t>
            </a:r>
            <a:r>
              <a:rPr lang="hi-IN" sz="2400" dirty="0">
                <a:latin typeface="Preeti"/>
                <a:ea typeface="Calibri"/>
                <a:cs typeface="Kalimati" pitchFamily="2"/>
              </a:rPr>
              <a:t>नीतिगत </a:t>
            </a:r>
            <a:r>
              <a:rPr lang="en-US" sz="2400" dirty="0">
                <a:latin typeface="Preeti"/>
                <a:ea typeface="Calibri"/>
                <a:cs typeface="Kalimati" pitchFamily="2"/>
              </a:rPr>
              <a:t>  </a:t>
            </a:r>
            <a:r>
              <a:rPr lang="hi-IN" sz="2400" dirty="0">
                <a:latin typeface="Preeti"/>
                <a:ea typeface="Calibri"/>
                <a:cs typeface="Kalimati" pitchFamily="2"/>
              </a:rPr>
              <a:t>आधार रहेका छन् । </a:t>
            </a:r>
            <a:endParaRPr lang="ne-NP" sz="2400" dirty="0">
              <a:cs typeface="Kalimati" pitchFamily="2"/>
            </a:endParaRPr>
          </a:p>
        </p:txBody>
      </p:sp>
      <p:sp>
        <p:nvSpPr>
          <p:cNvPr id="7" name="Slide Number Placeholder 6"/>
          <p:cNvSpPr>
            <a:spLocks noGrp="1"/>
          </p:cNvSpPr>
          <p:nvPr>
            <p:ph type="sldNum" sz="quarter" idx="11"/>
          </p:nvPr>
        </p:nvSpPr>
        <p:spPr>
          <a:xfrm>
            <a:off x="11536326" y="6432698"/>
            <a:ext cx="630274" cy="400537"/>
          </a:xfrm>
        </p:spPr>
        <p:txBody>
          <a:bodyPr/>
          <a:lstStyle/>
          <a:p>
            <a:pPr algn="ctr"/>
            <a:fld id="{2840B2E4-A264-431E-ABDE-38E3BCDA5876}" type="slidenum">
              <a:rPr lang="en-US">
                <a:latin typeface="Fontasy Himali" panose="04020500000000000000" pitchFamily="82" charset="0"/>
              </a:rPr>
              <a:pPr algn="ctr"/>
              <a:t>29</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सारांश तथा निष्कर्ष</a:t>
            </a:r>
            <a:endParaRPr lang="hi-IN" sz="2800" b="1" dirty="0">
              <a:solidFill>
                <a:srgbClr val="002060"/>
              </a:solidFill>
              <a:cs typeface="Kalimati" pitchFamily="2"/>
            </a:endParaRPr>
          </a:p>
        </p:txBody>
      </p:sp>
    </p:spTree>
    <p:extLst>
      <p:ext uri="{BB962C8B-B14F-4D97-AF65-F5344CB8AC3E}">
        <p14:creationId xmlns:p14="http://schemas.microsoft.com/office/powerpoint/2010/main" val="39514283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0792" y="2136339"/>
            <a:ext cx="9738611" cy="1569660"/>
          </a:xfrm>
          <a:prstGeom prst="rect">
            <a:avLst/>
          </a:prstGeom>
        </p:spPr>
        <p:txBody>
          <a:bodyPr wrap="square">
            <a:spAutoFit/>
          </a:bodyPr>
          <a:lstStyle/>
          <a:p>
            <a:pPr algn="ctr"/>
            <a:r>
              <a:rPr lang="ne-NP" sz="3200" b="1" dirty="0">
                <a:solidFill>
                  <a:srgbClr val="142DAC"/>
                </a:solidFill>
                <a:latin typeface="Kokila" panose="020B0604020202020204" pitchFamily="34" charset="0"/>
                <a:cs typeface="Kokila" panose="020B0604020202020204" pitchFamily="34" charset="0"/>
              </a:rPr>
              <a:t>विस्तृत जानकारीको लागि गणना पुस्तिकाको अनुच्छेद १.१ देखि २.४ र २.७ देखि २.१३ सम्म  तथा सुपरिवेक्षक पुस्तिकाको भाग २ र भाग ३</a:t>
            </a:r>
          </a:p>
          <a:p>
            <a:pPr algn="ctr"/>
            <a:r>
              <a:rPr lang="ne-NP" sz="3200" b="1" dirty="0">
                <a:solidFill>
                  <a:srgbClr val="142DAC"/>
                </a:solidFill>
                <a:latin typeface="Kokila" panose="020B0604020202020204" pitchFamily="34" charset="0"/>
                <a:cs typeface="Kokila" panose="020B0604020202020204" pitchFamily="34" charset="0"/>
              </a:rPr>
              <a:t>अध्ययन गर्नुहोस् ।</a:t>
            </a:r>
            <a:endParaRPr lang="en-US" sz="3200" b="1" dirty="0">
              <a:solidFill>
                <a:srgbClr val="142DAC"/>
              </a:solidFill>
              <a:latin typeface="Kokila" panose="020B0604020202020204" pitchFamily="34" charset="0"/>
              <a:cs typeface="Kokila" panose="020B0604020202020204" pitchFamily="34" charset="0"/>
            </a:endParaRPr>
          </a:p>
        </p:txBody>
      </p:sp>
      <p:sp>
        <p:nvSpPr>
          <p:cNvPr id="5" name="TextBox 4"/>
          <p:cNvSpPr txBox="1"/>
          <p:nvPr/>
        </p:nvSpPr>
        <p:spPr>
          <a:xfrm>
            <a:off x="4521690" y="3947219"/>
            <a:ext cx="3148619" cy="1446550"/>
          </a:xfrm>
          <a:prstGeom prst="rect">
            <a:avLst/>
          </a:prstGeom>
          <a:noFill/>
        </p:spPr>
        <p:txBody>
          <a:bodyPr wrap="none" rtlCol="0">
            <a:spAutoFit/>
          </a:bodyPr>
          <a:lstStyle/>
          <a:p>
            <a:r>
              <a:rPr lang="ne-NP" sz="8800" b="1" dirty="0">
                <a:solidFill>
                  <a:srgbClr val="142DAC"/>
                </a:solidFill>
                <a:latin typeface="Kokila" panose="020B0604020202020204" pitchFamily="34" charset="0"/>
                <a:cs typeface="Kokila" panose="020B0604020202020204" pitchFamily="34" charset="0"/>
              </a:rPr>
              <a:t>धन्यवाद</a:t>
            </a:r>
            <a:r>
              <a:rPr lang="en-US" sz="8800" b="1" dirty="0">
                <a:solidFill>
                  <a:srgbClr val="142DAC"/>
                </a:solidFill>
                <a:latin typeface="Kokila" panose="020B0604020202020204" pitchFamily="34" charset="0"/>
                <a:cs typeface="Kokila" panose="020B0604020202020204" pitchFamily="34" charset="0"/>
              </a:rPr>
              <a:t>!</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a:xfrm>
            <a:off x="11525694" y="6411433"/>
            <a:ext cx="616274" cy="405579"/>
          </a:xfrm>
        </p:spPr>
        <p:txBody>
          <a:bodyPr/>
          <a:lstStyle/>
          <a:p>
            <a:pPr algn="ctr"/>
            <a:fld id="{26402401-4522-4C0F-A737-197EB07E49FF}" type="slidenum">
              <a:rPr lang="en-US" sz="1800">
                <a:latin typeface="Fontasy Himali" panose="04020500000000000000" pitchFamily="82" charset="0"/>
                <a:cs typeface="+mn-cs"/>
              </a:rPr>
              <a:pPr algn="ctr"/>
              <a:t>30</a:t>
            </a:fld>
            <a:endParaRPr lang="en-US" sz="1800" dirty="0">
              <a:latin typeface="Fontasy Himali" panose="04020500000000000000" pitchFamily="82" charset="0"/>
              <a:cs typeface="+mn-cs"/>
            </a:endParaRPr>
          </a:p>
        </p:txBody>
      </p:sp>
    </p:spTree>
    <p:extLst>
      <p:ext uri="{BB962C8B-B14F-4D97-AF65-F5344CB8AC3E}">
        <p14:creationId xmlns:p14="http://schemas.microsoft.com/office/powerpoint/2010/main" val="30922391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4281</TotalTime>
  <Words>1878</Words>
  <Application>Microsoft Office PowerPoint</Application>
  <PresentationFormat>Widescreen</PresentationFormat>
  <Paragraphs>260</Paragraphs>
  <Slides>30</Slides>
  <Notes>5</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30</vt:i4>
      </vt:variant>
    </vt:vector>
  </HeadingPairs>
  <TitlesOfParts>
    <vt:vector size="44" baseType="lpstr">
      <vt:lpstr>Arial</vt:lpstr>
      <vt:lpstr>Calibri</vt:lpstr>
      <vt:lpstr>Calibri Light</vt:lpstr>
      <vt:lpstr>Fontasy Himali</vt:lpstr>
      <vt:lpstr>Ganesh</vt:lpstr>
      <vt:lpstr>Kalimati</vt:lpstr>
      <vt:lpstr>Kokila</vt:lpstr>
      <vt:lpstr>Open Sans</vt:lpstr>
      <vt:lpstr>Preeti</vt:lpstr>
      <vt:lpstr>Times New Roman</vt:lpstr>
      <vt:lpstr>Velvenda Cooler</vt:lpstr>
      <vt:lpstr>Wingdings</vt:lpstr>
      <vt:lpstr>खआ॥</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CBS</dc:creator>
  <cp:lastModifiedBy>Rishi Ram Sigdel</cp:lastModifiedBy>
  <cp:revision>295</cp:revision>
  <dcterms:created xsi:type="dcterms:W3CDTF">2020-10-11T07:30:23Z</dcterms:created>
  <dcterms:modified xsi:type="dcterms:W3CDTF">2021-04-10T08:36:44Z</dcterms:modified>
</cp:coreProperties>
</file>