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360" r:id="rId2"/>
    <p:sldId id="312" r:id="rId3"/>
    <p:sldId id="361" r:id="rId4"/>
    <p:sldId id="349" r:id="rId5"/>
    <p:sldId id="351" r:id="rId6"/>
    <p:sldId id="523" r:id="rId7"/>
    <p:sldId id="524" r:id="rId8"/>
    <p:sldId id="321" r:id="rId9"/>
    <p:sldId id="318" r:id="rId10"/>
    <p:sldId id="526" r:id="rId11"/>
    <p:sldId id="284" r:id="rId12"/>
    <p:sldId id="527" r:id="rId13"/>
    <p:sldId id="528" r:id="rId14"/>
    <p:sldId id="529" r:id="rId15"/>
    <p:sldId id="273" r:id="rId16"/>
    <p:sldId id="334" r:id="rId17"/>
    <p:sldId id="362" r:id="rId18"/>
    <p:sldId id="274" r:id="rId19"/>
    <p:sldId id="336" r:id="rId20"/>
    <p:sldId id="276" r:id="rId21"/>
    <p:sldId id="279" r:id="rId22"/>
    <p:sldId id="352" r:id="rId23"/>
    <p:sldId id="282" r:id="rId24"/>
    <p:sldId id="363" r:id="rId25"/>
    <p:sldId id="520" r:id="rId26"/>
    <p:sldId id="521" r:id="rId27"/>
    <p:sldId id="345" r:id="rId28"/>
    <p:sldId id="280" r:id="rId29"/>
    <p:sldId id="350" r:id="rId30"/>
    <p:sldId id="346" r:id="rId31"/>
    <p:sldId id="347" r:id="rId32"/>
    <p:sldId id="348" r:id="rId33"/>
    <p:sldId id="522" r:id="rId34"/>
    <p:sldId id="533" r:id="rId35"/>
    <p:sldId id="291" r:id="rId36"/>
    <p:sldId id="292" r:id="rId37"/>
    <p:sldId id="534" r:id="rId38"/>
    <p:sldId id="293" r:id="rId39"/>
    <p:sldId id="294" r:id="rId40"/>
    <p:sldId id="531" r:id="rId41"/>
    <p:sldId id="530" r:id="rId42"/>
    <p:sldId id="532" r:id="rId43"/>
    <p:sldId id="331" r:id="rId44"/>
    <p:sldId id="33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394" autoAdjust="0"/>
  </p:normalViewPr>
  <p:slideViewPr>
    <p:cSldViewPr snapToGrid="0">
      <p:cViewPr varScale="1">
        <p:scale>
          <a:sx n="60" d="100"/>
          <a:sy n="60" d="100"/>
        </p:scale>
        <p:origin x="804" y="32"/>
      </p:cViewPr>
      <p:guideLst>
        <p:guide orient="horz" pos="2160"/>
        <p:guide pos="3840"/>
      </p:guideLst>
    </p:cSldViewPr>
  </p:slideViewPr>
  <p:outlineViewPr>
    <p:cViewPr>
      <p:scale>
        <a:sx n="33" d="100"/>
        <a:sy n="33" d="100"/>
      </p:scale>
      <p:origin x="0" y="-2112"/>
    </p:cViewPr>
  </p:outlineViewPr>
  <p:notesTextViewPr>
    <p:cViewPr>
      <p:scale>
        <a:sx n="1" d="1"/>
        <a:sy n="1" d="1"/>
      </p:scale>
      <p:origin x="0" y="0"/>
    </p:cViewPr>
  </p:notesTextViewPr>
  <p:notesViewPr>
    <p:cSldViewPr snapToGrid="0">
      <p:cViewPr varScale="1">
        <p:scale>
          <a:sx n="56" d="100"/>
          <a:sy n="56" d="100"/>
        </p:scale>
        <p:origin x="285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1D511F-94A6-4C90-840F-839E303F5FF4}" type="datetimeFigureOut">
              <a:rPr lang="en-US" smtClean="0"/>
              <a:t>4/10/2021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C536E-5E8C-4CA3-BDC8-7215FB564418}" type="slidenum">
              <a:rPr lang="en-US" smtClean="0"/>
              <a:t>‹#›</a:t>
            </a:fld>
            <a:endParaRPr lang="en-US"/>
          </a:p>
        </p:txBody>
      </p:sp>
    </p:spTree>
    <p:extLst>
      <p:ext uri="{BB962C8B-B14F-4D97-AF65-F5344CB8AC3E}">
        <p14:creationId xmlns:p14="http://schemas.microsoft.com/office/powerpoint/2010/main" val="1976653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4</a:t>
            </a:fld>
            <a:endParaRPr lang="en-US"/>
          </a:p>
        </p:txBody>
      </p:sp>
    </p:spTree>
    <p:extLst>
      <p:ext uri="{BB962C8B-B14F-4D97-AF65-F5344CB8AC3E}">
        <p14:creationId xmlns:p14="http://schemas.microsoft.com/office/powerpoint/2010/main" val="342735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12</a:t>
            </a:fld>
            <a:endParaRPr lang="en-US"/>
          </a:p>
        </p:txBody>
      </p:sp>
    </p:spTree>
    <p:extLst>
      <p:ext uri="{BB962C8B-B14F-4D97-AF65-F5344CB8AC3E}">
        <p14:creationId xmlns:p14="http://schemas.microsoft.com/office/powerpoint/2010/main" val="2906380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19</a:t>
            </a:fld>
            <a:endParaRPr lang="en-US"/>
          </a:p>
        </p:txBody>
      </p:sp>
    </p:spTree>
    <p:extLst>
      <p:ext uri="{BB962C8B-B14F-4D97-AF65-F5344CB8AC3E}">
        <p14:creationId xmlns:p14="http://schemas.microsoft.com/office/powerpoint/2010/main" val="770773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43</a:t>
            </a:fld>
            <a:endParaRPr lang="en-US"/>
          </a:p>
        </p:txBody>
      </p:sp>
    </p:spTree>
    <p:extLst>
      <p:ext uri="{BB962C8B-B14F-4D97-AF65-F5344CB8AC3E}">
        <p14:creationId xmlns:p14="http://schemas.microsoft.com/office/powerpoint/2010/main" val="2801917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0C036C-F7AF-41A9-8F7F-4ED97ECBAE45}" type="slidenum">
              <a:rPr lang="en-US" smtClean="0"/>
              <a:pPr/>
              <a:t>44</a:t>
            </a:fld>
            <a:endParaRPr lang="en-US"/>
          </a:p>
        </p:txBody>
      </p:sp>
    </p:spTree>
    <p:extLst>
      <p:ext uri="{BB962C8B-B14F-4D97-AF65-F5344CB8AC3E}">
        <p14:creationId xmlns:p14="http://schemas.microsoft.com/office/powerpoint/2010/main" val="833057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pPr/>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4"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6758F282-DCAF-4C0D-9389-F0F10AE07B79}"/>
              </a:ext>
            </a:extLst>
          </p:cNvPr>
          <p:cNvCxnSpPr>
            <a:cxnSpLocks/>
          </p:cNvCxnSpPr>
          <p:nvPr userDrawn="1"/>
        </p:nvCxnSpPr>
        <p:spPr>
          <a:xfrm flipV="1">
            <a:off x="0" y="618762"/>
            <a:ext cx="12192000" cy="1"/>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1029" y="34434"/>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158486"/>
            <a:ext cx="8027793" cy="1998961"/>
          </a:xfrm>
          <a:prstGeom prst="rect">
            <a:avLst/>
          </a:prstGeom>
        </p:spPr>
        <p:txBody>
          <a:bodyPr/>
          <a:lstStyle/>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अन्तर्वार्ता सञ्चालन सम्बन्धी</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र</a:t>
            </a:r>
          </a:p>
          <a:p>
            <a:pPr marL="0" indent="0" algn="ctr">
              <a:spcBef>
                <a:spcPts val="600"/>
              </a:spcBef>
              <a:spcAft>
                <a:spcPts val="600"/>
              </a:spcAft>
              <a:buNone/>
            </a:pPr>
            <a:r>
              <a:rPr lang="ne-NP" b="1" dirty="0">
                <a:solidFill>
                  <a:srgbClr val="002060"/>
                </a:solidFill>
                <a:latin typeface="Ganesh" pitchFamily="2" charset="0"/>
                <a:ea typeface="Calibri"/>
                <a:cs typeface="Kalimati" panose="00000400000000000000" pitchFamily="2"/>
              </a:rPr>
              <a:t>जनगणनामा प्रयोग हुने अवधारणा र परिभाषा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5235" y="4158486"/>
            <a:ext cx="3187033" cy="2124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sp>
        <p:nvSpPr>
          <p:cNvPr id="6" name="Title 1">
            <a:extLst>
              <a:ext uri="{FF2B5EF4-FFF2-40B4-BE49-F238E27FC236}">
                <a16:creationId xmlns:a16="http://schemas.microsoft.com/office/drawing/2014/main" id="{D81C6FCA-65D9-43EC-85F1-06F3FDF8B67B}"/>
              </a:ext>
            </a:extLst>
          </p:cNvPr>
          <p:cNvSpPr txBox="1">
            <a:spLocks/>
          </p:cNvSpPr>
          <p:nvPr/>
        </p:nvSpPr>
        <p:spPr>
          <a:xfrm>
            <a:off x="0" y="1055966"/>
            <a:ext cx="12192000" cy="1917803"/>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१६</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2111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365511" y="6492875"/>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0" y="3010483"/>
            <a:ext cx="2798990" cy="2099243"/>
          </a:xfrm>
          <a:prstGeom prst="rect">
            <a:avLst/>
          </a:prstGeom>
        </p:spPr>
      </p:pic>
      <p:sp>
        <p:nvSpPr>
          <p:cNvPr id="9" name="Text Placeholder 1"/>
          <p:cNvSpPr>
            <a:spLocks noGrp="1"/>
          </p:cNvSpPr>
          <p:nvPr>
            <p:ph type="body" sz="quarter" idx="4294967295"/>
          </p:nvPr>
        </p:nvSpPr>
        <p:spPr>
          <a:xfrm>
            <a:off x="-7460" y="1754522"/>
            <a:ext cx="2991353" cy="885440"/>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 </a:t>
            </a:r>
          </a:p>
        </p:txBody>
      </p:sp>
      <p:sp>
        <p:nvSpPr>
          <p:cNvPr id="2" name="Rectangle 1"/>
          <p:cNvSpPr/>
          <p:nvPr/>
        </p:nvSpPr>
        <p:spPr>
          <a:xfrm>
            <a:off x="3211033" y="2023266"/>
            <a:ext cx="8580474" cy="3370153"/>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तालिमका तह तथा तालिम सामग्रीहरू</a:t>
            </a:r>
            <a:endParaRPr lang="en-US" sz="2400" b="1" dirty="0">
              <a:latin typeface="Calibri" panose="020F0502020204030204" pitchFamily="34" charset="0"/>
              <a:ea typeface="Calibri" panose="020F0502020204030204" pitchFamily="34" charset="0"/>
              <a:cs typeface="Kalimati" panose="00000400000000000000" pitchFamily="2"/>
            </a:endParaRP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प्रशिक्षण सहयोगी पुस्तिका तथा प्रशिक्षण विधि</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प्रशिक्षकमा हुनुपर्ने गुणहरू तथा प्रभावकारी प्रशिक्षणका</a:t>
            </a:r>
            <a:r>
              <a:rPr lang="en-US" sz="2400" b="1" dirty="0">
                <a:latin typeface="Calibri" panose="020F0502020204030204" pitchFamily="34" charset="0"/>
                <a:ea typeface="Calibri" panose="020F0502020204030204" pitchFamily="34" charset="0"/>
                <a:cs typeface="Kalimati" panose="00000400000000000000" pitchFamily="2"/>
              </a:rPr>
              <a:t> </a:t>
            </a:r>
            <a:r>
              <a:rPr lang="ne-NP" sz="2400" b="1" dirty="0">
                <a:latin typeface="Calibri" panose="020F0502020204030204" pitchFamily="34" charset="0"/>
                <a:ea typeface="Calibri" panose="020F0502020204030204" pitchFamily="34" charset="0"/>
                <a:cs typeface="Kalimati" panose="00000400000000000000" pitchFamily="2"/>
              </a:rPr>
              <a:t>चरणहरु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प्रश्नावली र फाराम भर्दा ध्यान दिनुपर्ने कुराहरू</a:t>
            </a:r>
          </a:p>
          <a:p>
            <a:pPr marL="285750" indent="-285750">
              <a:lnSpc>
                <a:spcPct val="150000"/>
              </a:lnSpc>
              <a:spcBef>
                <a:spcPts val="0"/>
              </a:spcBef>
              <a:buFont typeface="Arial" panose="020B0604020202020204" pitchFamily="34" charset="0"/>
              <a:buChar char="•"/>
            </a:pPr>
            <a:r>
              <a:rPr lang="ne-NP" sz="2400" b="1" dirty="0">
                <a:latin typeface="Calibri" panose="020F0502020204030204" pitchFamily="34" charset="0"/>
                <a:ea typeface="Calibri" panose="020F0502020204030204" pitchFamily="34" charset="0"/>
                <a:cs typeface="Kalimati" panose="00000400000000000000" pitchFamily="2"/>
              </a:rPr>
              <a:t>अवधारणा र परिभाषा</a:t>
            </a:r>
            <a:endParaRPr lang="en-US" sz="2400" b="1" dirty="0">
              <a:latin typeface="Calibri" panose="020F0502020204030204" pitchFamily="34" charset="0"/>
              <a:ea typeface="Calibri" panose="020F0502020204030204" pitchFamily="34" charset="0"/>
              <a:cs typeface="Kalimati" panose="00000400000000000000" pitchFamily="2"/>
            </a:endParaRPr>
          </a:p>
        </p:txBody>
      </p:sp>
      <p:pic>
        <p:nvPicPr>
          <p:cNvPr id="10" name="Picture 9">
            <a:extLst>
              <a:ext uri="{FF2B5EF4-FFF2-40B4-BE49-F238E27FC236}">
                <a16:creationId xmlns:a16="http://schemas.microsoft.com/office/drawing/2014/main" id="{B2E52BD2-2E22-49D9-9B7D-7F4264230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7980" y="730061"/>
            <a:ext cx="9069575" cy="5667117"/>
          </a:xfrm>
          <a:prstGeom prst="rect">
            <a:avLst/>
          </a:prstGeom>
          <a:effectLst/>
          <a:scene3d>
            <a:camera prst="orthographicFront"/>
            <a:lightRig rig="threePt" dir="t"/>
          </a:scene3d>
          <a:sp3d>
            <a:bevelT w="165100" prst="coolSlant"/>
          </a:sp3d>
        </p:spPr>
      </p:pic>
      <p:sp>
        <p:nvSpPr>
          <p:cNvPr id="11" name="Rectangle 10">
            <a:extLst>
              <a:ext uri="{FF2B5EF4-FFF2-40B4-BE49-F238E27FC236}">
                <a16:creationId xmlns:a16="http://schemas.microsoft.com/office/drawing/2014/main" id="{A5E795CD-776F-4358-B701-6110D06CDAA6}"/>
              </a:ext>
            </a:extLst>
          </p:cNvPr>
          <p:cNvSpPr/>
          <p:nvPr/>
        </p:nvSpPr>
        <p:spPr>
          <a:xfrm>
            <a:off x="3557081" y="2342246"/>
            <a:ext cx="8580474" cy="1708160"/>
          </a:xfrm>
          <a:prstGeom prst="rect">
            <a:avLst/>
          </a:prstGeom>
        </p:spPr>
        <p:txBody>
          <a:bodyPr wrap="square">
            <a:spAutoFit/>
          </a:bodyPr>
          <a:lstStyle/>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जनगणनामा प्रयोग हुने प्रश्नावली र फारामहरूको जानकारी</a:t>
            </a:r>
          </a:p>
          <a:p>
            <a:pPr marL="285750" indent="-285750">
              <a:lnSpc>
                <a:spcPct val="150000"/>
              </a:lnSpc>
              <a:spcBef>
                <a:spcPts val="0"/>
              </a:spcBef>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अवधारणा र परिभाषा</a:t>
            </a:r>
            <a:endParaRPr lang="en-US" sz="2400" dirty="0">
              <a:latin typeface="Calibri" panose="020F0502020204030204" pitchFamily="34" charset="0"/>
              <a:ea typeface="Calibri" panose="020F0502020204030204" pitchFamily="34" charset="0"/>
              <a:cs typeface="Kalimati" panose="00000400000000000000" pitchFamily="2"/>
            </a:endParaRPr>
          </a:p>
        </p:txBody>
      </p:sp>
    </p:spTree>
    <p:extLst>
      <p:ext uri="{BB962C8B-B14F-4D97-AF65-F5344CB8AC3E}">
        <p14:creationId xmlns:p14="http://schemas.microsoft.com/office/powerpoint/2010/main" val="128862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sz="2000">
                <a:latin typeface="Fontasy Himali" panose="04020500000000000000" pitchFamily="82" charset="0"/>
                <a:cs typeface="Kalimati" panose="00000400000000000000" pitchFamily="2"/>
              </a:rPr>
              <a:pPr algn="ctr"/>
              <a:t>3</a:t>
            </a:fld>
            <a:endParaRPr lang="en-US" sz="2000" dirty="0">
              <a:latin typeface="Fontasy Himali" panose="04020500000000000000" pitchFamily="82" charset="0"/>
              <a:cs typeface="Kalimati" panose="00000400000000000000" pitchFamily="2"/>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1"/>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42943" y="1512891"/>
            <a:ext cx="11306114" cy="489365"/>
          </a:xfrm>
          <a:prstGeom prst="rect">
            <a:avLst/>
          </a:prstGeom>
        </p:spPr>
        <p:txBody>
          <a:bodyPr wrap="square">
            <a:spAutoFit/>
          </a:bodyPr>
          <a:lstStyle/>
          <a:p>
            <a:pPr algn="ctr">
              <a:lnSpc>
                <a:spcPct val="110000"/>
              </a:lnSpc>
            </a:pPr>
            <a:r>
              <a:rPr lang="ne-NP" sz="2400" dirty="0">
                <a:cs typeface="Kalimati" pitchFamily="2"/>
              </a:rPr>
              <a:t>गणना पुस्तिकाको अनुच्छेद ३.९ र ४.१ देखि ४.१६ सम्म</a:t>
            </a:r>
          </a:p>
        </p:txBody>
      </p:sp>
      <p:pic>
        <p:nvPicPr>
          <p:cNvPr id="9" name="Picture 8">
            <a:extLst>
              <a:ext uri="{FF2B5EF4-FFF2-40B4-BE49-F238E27FC236}">
                <a16:creationId xmlns:a16="http://schemas.microsoft.com/office/drawing/2014/main" id="{94D93CAC-6FD3-48F2-BF8F-468AC2EEEF3A}"/>
              </a:ext>
            </a:extLst>
          </p:cNvPr>
          <p:cNvPicPr>
            <a:picLocks noChangeAspect="1"/>
          </p:cNvPicPr>
          <p:nvPr/>
        </p:nvPicPr>
        <p:blipFill rotWithShape="1">
          <a:blip r:embed="rId2"/>
          <a:srcRect l="44128" t="14264" r="30145" b="26666"/>
          <a:stretch/>
        </p:blipFill>
        <p:spPr>
          <a:xfrm>
            <a:off x="5056445" y="2469618"/>
            <a:ext cx="2992761" cy="3854450"/>
          </a:xfrm>
          <a:prstGeom prst="rect">
            <a:avLst/>
          </a:prstGeom>
        </p:spPr>
      </p:pic>
    </p:spTree>
    <p:extLst>
      <p:ext uri="{BB962C8B-B14F-4D97-AF65-F5344CB8AC3E}">
        <p14:creationId xmlns:p14="http://schemas.microsoft.com/office/powerpoint/2010/main" val="764169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4549" y="6549656"/>
            <a:ext cx="507041" cy="246736"/>
          </a:xfrm>
        </p:spPr>
        <p:txBody>
          <a:bodyPr/>
          <a:lstStyle/>
          <a:p>
            <a:pPr algn="r"/>
            <a:fld id="{2840B2E4-A264-431E-ABDE-38E3BCDA5876}" type="slidenum">
              <a:rPr lang="en-US">
                <a:latin typeface="Fontasy Himali" panose="04020500000000000000" pitchFamily="82" charset="0"/>
              </a:rPr>
              <a:pPr algn="r"/>
              <a:t>4</a:t>
            </a:fld>
            <a:endParaRPr lang="en-US" dirty="0">
              <a:latin typeface="Fontasy Himali" panose="04020500000000000000" pitchFamily="82" charset="0"/>
            </a:endParaRPr>
          </a:p>
        </p:txBody>
      </p:sp>
      <p:sp>
        <p:nvSpPr>
          <p:cNvPr id="14" name="Rectangle 13"/>
          <p:cNvSpPr/>
          <p:nvPr/>
        </p:nvSpPr>
        <p:spPr>
          <a:xfrm>
            <a:off x="127591" y="1554157"/>
            <a:ext cx="11950995" cy="1938992"/>
          </a:xfrm>
          <a:prstGeom prst="rect">
            <a:avLst/>
          </a:prstGeom>
        </p:spPr>
        <p:txBody>
          <a:bodyPr wrap="square">
            <a:spAutoFit/>
          </a:bodyPr>
          <a:lstStyle/>
          <a:p>
            <a:pPr marL="285750" indent="-285750">
              <a:buFont typeface="Arial" pitchFamily="34" charset="0"/>
              <a:buChar char="•"/>
            </a:pPr>
            <a:r>
              <a:rPr lang="ne-NP" sz="2400" dirty="0">
                <a:cs typeface="Kalimati" pitchFamily="2"/>
              </a:rPr>
              <a:t>तथ्याङ्क संकलन गर्न जाँदा गणक तथा सुपरिवेक्षकहरूले राष्ट्रिय जनगणना २०७८ सञ्चालन तथा व्यवस्थापन आदेश, २०७६ मा उल्लेख भए अनुसारको आचरण पूर्णरुपमा पालना गर्नुपर्दछ । </a:t>
            </a:r>
            <a:endParaRPr lang="en-US" sz="2400" dirty="0">
              <a:cs typeface="Kalimati" pitchFamily="2"/>
            </a:endParaRPr>
          </a:p>
          <a:p>
            <a:pPr marL="285750" indent="-285750">
              <a:buFont typeface="Arial" pitchFamily="34" charset="0"/>
              <a:buChar char="•"/>
            </a:pPr>
            <a:endParaRPr lang="ne-NP" sz="2400" dirty="0">
              <a:cs typeface="Kalimati" pitchFamily="2"/>
            </a:endParaRPr>
          </a:p>
          <a:p>
            <a:pPr marL="285750" indent="-285750">
              <a:buFont typeface="Arial" pitchFamily="34" charset="0"/>
              <a:buChar char="•"/>
            </a:pPr>
            <a:r>
              <a:rPr lang="ne-NP" sz="2400" dirty="0">
                <a:cs typeface="Kalimati" pitchFamily="2"/>
              </a:rPr>
              <a:t>आफ्नो स्वभाव, भेषभूषा, आनीबानी साथै अरु व्यक्तिसँग गर्ने व्यवहारमा संवेदनशीलता अपनाउन आवश्यक छ । </a:t>
            </a:r>
            <a:endParaRPr lang="en-US" sz="2400" dirty="0">
              <a:cs typeface="Kalimati" pitchFamily="2"/>
            </a:endParaRPr>
          </a:p>
        </p:txBody>
      </p:sp>
      <p:sp>
        <p:nvSpPr>
          <p:cNvPr id="8" name="Text Placeholder 2"/>
          <p:cNvSpPr txBox="1">
            <a:spLocks/>
          </p:cNvSpPr>
          <p:nvPr/>
        </p:nvSpPr>
        <p:spPr>
          <a:xfrm>
            <a:off x="939344" y="703632"/>
            <a:ext cx="9728656" cy="65733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hi-IN" sz="2800" b="1" dirty="0">
                <a:solidFill>
                  <a:srgbClr val="0070C0"/>
                </a:solidFill>
                <a:cs typeface="Kalimati" pitchFamily="2"/>
              </a:rPr>
              <a:t>अन्तरवार्ता सञ्चालन गर्दा ध्यान दिनुपर्ने व्यवहारिक पक्षहरू</a:t>
            </a:r>
            <a:endParaRPr lang="en-US" altLang="ko-KR" sz="2800" b="1" dirty="0">
              <a:solidFill>
                <a:srgbClr val="0070C0"/>
              </a:solidFill>
              <a:cs typeface="Kalimati" pitchFamily="2"/>
            </a:endParaRPr>
          </a:p>
        </p:txBody>
      </p:sp>
      <p:sp>
        <p:nvSpPr>
          <p:cNvPr id="6" name="TextBox 5">
            <a:extLst>
              <a:ext uri="{FF2B5EF4-FFF2-40B4-BE49-F238E27FC236}">
                <a16:creationId xmlns:a16="http://schemas.microsoft.com/office/drawing/2014/main" id="{A7435017-C776-40DE-8359-4C5EA631C853}"/>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9" name="Rectangle 8">
            <a:extLst>
              <a:ext uri="{FF2B5EF4-FFF2-40B4-BE49-F238E27FC236}">
                <a16:creationId xmlns:a16="http://schemas.microsoft.com/office/drawing/2014/main" id="{514D67E5-70D0-4FFC-81F9-A44297706D48}"/>
              </a:ext>
            </a:extLst>
          </p:cNvPr>
          <p:cNvSpPr/>
          <p:nvPr/>
        </p:nvSpPr>
        <p:spPr>
          <a:xfrm>
            <a:off x="127591" y="4598150"/>
            <a:ext cx="11673839" cy="1938992"/>
          </a:xfrm>
          <a:prstGeom prst="rect">
            <a:avLst/>
          </a:prstGeom>
        </p:spPr>
        <p:txBody>
          <a:bodyPr wrap="square">
            <a:spAutoFit/>
          </a:bodyPr>
          <a:lstStyle/>
          <a:p>
            <a:pPr marL="285750" indent="-285750">
              <a:buFont typeface="Arial" pitchFamily="34" charset="0"/>
              <a:buChar char="•"/>
            </a:pPr>
            <a:r>
              <a:rPr lang="ne-NP" sz="2400" dirty="0">
                <a:cs typeface="Kalimati" pitchFamily="2"/>
              </a:rPr>
              <a:t>गणना पुस्तिकाको अनुच्छेद ३.९ पेज १६ र १७ मा दिइएको सम्वाद नमुना गणक र उत्तरदाता बनेर दुर्इजना सहभागीले पढौं ।</a:t>
            </a:r>
          </a:p>
          <a:p>
            <a:pPr marL="285750" indent="-285750">
              <a:buFont typeface="Arial" pitchFamily="34" charset="0"/>
              <a:buChar char="•"/>
            </a:pPr>
            <a:endParaRPr lang="ne-NP" sz="2400" dirty="0">
              <a:cs typeface="Kalimati" pitchFamily="2"/>
            </a:endParaRPr>
          </a:p>
          <a:p>
            <a:pPr marL="285750" indent="-285750">
              <a:buFont typeface="Arial" pitchFamily="34" charset="0"/>
              <a:buChar char="•"/>
            </a:pPr>
            <a:r>
              <a:rPr lang="ne-NP" sz="2400" dirty="0">
                <a:cs typeface="Kalimati" pitchFamily="2"/>
              </a:rPr>
              <a:t>गणकको भुमिकामाः ...............................................</a:t>
            </a:r>
          </a:p>
          <a:p>
            <a:pPr marL="285750" indent="-285750">
              <a:buFont typeface="Arial" pitchFamily="34" charset="0"/>
              <a:buChar char="•"/>
            </a:pPr>
            <a:r>
              <a:rPr lang="ne-NP" sz="2400" dirty="0">
                <a:cs typeface="Kalimati" pitchFamily="2"/>
              </a:rPr>
              <a:t>उत्तरदाताको भुमिकामाः ........................................... </a:t>
            </a:r>
            <a:endParaRPr lang="en-US" sz="2400" dirty="0">
              <a:cs typeface="Kalimati" pitchFamily="2"/>
            </a:endParaRPr>
          </a:p>
        </p:txBody>
      </p:sp>
      <p:sp>
        <p:nvSpPr>
          <p:cNvPr id="10" name="TextBox 9">
            <a:extLst>
              <a:ext uri="{FF2B5EF4-FFF2-40B4-BE49-F238E27FC236}">
                <a16:creationId xmlns:a16="http://schemas.microsoft.com/office/drawing/2014/main" id="{543AC4ED-3146-4511-85CC-278FD0A77851}"/>
              </a:ext>
            </a:extLst>
          </p:cNvPr>
          <p:cNvSpPr txBox="1"/>
          <p:nvPr/>
        </p:nvSpPr>
        <p:spPr>
          <a:xfrm>
            <a:off x="427956" y="3816730"/>
            <a:ext cx="6119036" cy="523220"/>
          </a:xfrm>
          <a:prstGeom prst="rect">
            <a:avLst/>
          </a:prstGeom>
          <a:noFill/>
        </p:spPr>
        <p:txBody>
          <a:bodyPr wrap="square">
            <a:spAutoFit/>
          </a:bodyPr>
          <a:lstStyle/>
          <a:p>
            <a:r>
              <a:rPr lang="ne-NP" sz="2800" b="1" dirty="0">
                <a:cs typeface="Kalimati" pitchFamily="2"/>
              </a:rPr>
              <a:t>अन्तर्वार्ताको शुरूवात गर्ने नमुनाः </a:t>
            </a:r>
            <a:endParaRPr lang="en-US" sz="2800" b="1" dirty="0"/>
          </a:p>
        </p:txBody>
      </p:sp>
    </p:spTree>
    <p:extLst>
      <p:ext uri="{BB962C8B-B14F-4D97-AF65-F5344CB8AC3E}">
        <p14:creationId xmlns:p14="http://schemas.microsoft.com/office/powerpoint/2010/main" val="1978040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11589489" y="6517758"/>
            <a:ext cx="581942" cy="278634"/>
          </a:xfrm>
        </p:spPr>
        <p:txBody>
          <a:bodyPr/>
          <a:lstStyle/>
          <a:p>
            <a:pPr algn="r"/>
            <a:fld id="{2840B2E4-A264-431E-ABDE-38E3BCDA5876}" type="slidenum">
              <a:rPr lang="en-US">
                <a:latin typeface="Fontasy Himali" panose="04020500000000000000" pitchFamily="82" charset="0"/>
              </a:rPr>
              <a:pPr algn="r"/>
              <a:t>5</a:t>
            </a:fld>
            <a:endParaRPr lang="en-US" dirty="0">
              <a:latin typeface="Fontasy Himali" panose="04020500000000000000" pitchFamily="82" charset="0"/>
            </a:endParaRPr>
          </a:p>
        </p:txBody>
      </p:sp>
      <p:sp>
        <p:nvSpPr>
          <p:cNvPr id="5" name="Rectangle 4"/>
          <p:cNvSpPr/>
          <p:nvPr/>
        </p:nvSpPr>
        <p:spPr>
          <a:xfrm>
            <a:off x="552894" y="1388505"/>
            <a:ext cx="11364786" cy="5632311"/>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उत्तरदाताई आफ्नो परिचय दिनुहोस् र आँफु आउनुको उद्देश्य बताउनुहोस् ।</a:t>
            </a:r>
          </a:p>
          <a:p>
            <a:pPr marL="342900" indent="-342900">
              <a:lnSpc>
                <a:spcPct val="150000"/>
              </a:lnSpc>
              <a:buFont typeface="Arial" panose="020B0604020202020204" pitchFamily="34" charset="0"/>
              <a:buChar char="•"/>
            </a:pPr>
            <a:r>
              <a:rPr lang="ne-NP" sz="2400" dirty="0">
                <a:cs typeface="Kalimati" pitchFamily="2"/>
              </a:rPr>
              <a:t>नम्र र धैर्यताका साथ प्रस्तुत हुनुहोस् ।</a:t>
            </a:r>
          </a:p>
          <a:p>
            <a:pPr marL="342900" indent="-342900">
              <a:lnSpc>
                <a:spcPct val="150000"/>
              </a:lnSpc>
              <a:buFont typeface="Arial" panose="020B0604020202020204" pitchFamily="34" charset="0"/>
              <a:buChar char="•"/>
            </a:pPr>
            <a:r>
              <a:rPr lang="ne-NP" sz="2400" dirty="0">
                <a:cs typeface="Kalimati" pitchFamily="2"/>
              </a:rPr>
              <a:t>व्यक्तित्व तथा सरसफाईमा ध्यान दिनुहोस् ।</a:t>
            </a:r>
          </a:p>
          <a:p>
            <a:pPr marL="342900" indent="-342900">
              <a:lnSpc>
                <a:spcPct val="150000"/>
              </a:lnSpc>
              <a:buFont typeface="Arial" panose="020B0604020202020204" pitchFamily="34" charset="0"/>
              <a:buChar char="•"/>
            </a:pPr>
            <a:r>
              <a:rPr lang="ne-NP" sz="2400" dirty="0">
                <a:cs typeface="Kalimati" pitchFamily="2"/>
              </a:rPr>
              <a:t>संवेदनशील प्रश्नमा विशेष ध्यान दिनुहोस् ।</a:t>
            </a:r>
          </a:p>
          <a:p>
            <a:pPr marL="342900" indent="-342900">
              <a:lnSpc>
                <a:spcPct val="150000"/>
              </a:lnSpc>
              <a:buFont typeface="Arial" panose="020B0604020202020204" pitchFamily="34" charset="0"/>
              <a:buChar char="•"/>
            </a:pPr>
            <a:r>
              <a:rPr lang="ne-NP" sz="2400" dirty="0">
                <a:cs typeface="Kalimati" pitchFamily="2"/>
              </a:rPr>
              <a:t>प्रश्न गरार्इमा निष्पक्षता अपनाउनुहोस् ।</a:t>
            </a:r>
          </a:p>
          <a:p>
            <a:pPr marL="342900" indent="-342900">
              <a:lnSpc>
                <a:spcPct val="150000"/>
              </a:lnSpc>
              <a:buFont typeface="Arial" panose="020B0604020202020204" pitchFamily="34" charset="0"/>
              <a:buChar char="•"/>
            </a:pPr>
            <a:r>
              <a:rPr lang="ne-NP" sz="2400" dirty="0">
                <a:cs typeface="Kalimati" pitchFamily="2"/>
              </a:rPr>
              <a:t>उत्तरदाताको कुरा नकाट्नुहोस् तथा सबैलाई समान</a:t>
            </a:r>
            <a:r>
              <a:rPr lang="en-US" sz="2400" dirty="0">
                <a:cs typeface="Kalimati" pitchFamily="2"/>
              </a:rPr>
              <a:t> </a:t>
            </a:r>
            <a:r>
              <a:rPr lang="ne-NP" sz="2400" dirty="0">
                <a:cs typeface="Kalimati" pitchFamily="2"/>
              </a:rPr>
              <a:t> व्यवहार प्रदर्शन गर्नुहोस् ।</a:t>
            </a:r>
          </a:p>
          <a:p>
            <a:pPr marL="342900" indent="-342900">
              <a:lnSpc>
                <a:spcPct val="150000"/>
              </a:lnSpc>
              <a:buFont typeface="Arial" panose="020B0604020202020204" pitchFamily="34" charset="0"/>
              <a:buChar char="•"/>
            </a:pPr>
            <a:r>
              <a:rPr lang="ne-NP" sz="2400" dirty="0">
                <a:cs typeface="Kalimati" pitchFamily="2"/>
              </a:rPr>
              <a:t>सिलसिलाबद्ध प्रश्न गर्नुहोस् । </a:t>
            </a:r>
          </a:p>
          <a:p>
            <a:pPr marL="342900" indent="-342900">
              <a:lnSpc>
                <a:spcPct val="150000"/>
              </a:lnSpc>
              <a:buFont typeface="Arial" panose="020B0604020202020204" pitchFamily="34" charset="0"/>
              <a:buChar char="•"/>
            </a:pPr>
            <a:r>
              <a:rPr lang="ne-NP" sz="2400" dirty="0">
                <a:cs typeface="Kalimati" pitchFamily="2"/>
              </a:rPr>
              <a:t>प्रश्नावली अनुसार नै प्रश्न गर्नुहोस् । </a:t>
            </a:r>
          </a:p>
          <a:p>
            <a:pPr marL="342900" indent="-342900">
              <a:lnSpc>
                <a:spcPct val="150000"/>
              </a:lnSpc>
              <a:buFont typeface="Arial" panose="020B0604020202020204" pitchFamily="34" charset="0"/>
              <a:buChar char="•"/>
            </a:pPr>
            <a:r>
              <a:rPr lang="ne-NP" sz="2400" dirty="0">
                <a:cs typeface="Kalimati" pitchFamily="2"/>
              </a:rPr>
              <a:t>असामान्य वा विशेष अवस्थामा विवरण संकलन गर्दा विशेष ख्याल गर्नुहोस् ।</a:t>
            </a:r>
          </a:p>
          <a:p>
            <a:pPr marL="342900" indent="-342900">
              <a:lnSpc>
                <a:spcPct val="150000"/>
              </a:lnSpc>
              <a:buFont typeface="Arial" panose="020B0604020202020204" pitchFamily="34" charset="0"/>
              <a:buChar char="•"/>
            </a:pPr>
            <a:r>
              <a:rPr lang="ne-NP" sz="2400" dirty="0">
                <a:cs typeface="Kalimati" pitchFamily="2"/>
              </a:rPr>
              <a:t>अमर्यादित शब्द प्रयोग नगर्नुहोस् ।</a:t>
            </a:r>
          </a:p>
        </p:txBody>
      </p:sp>
      <p:sp>
        <p:nvSpPr>
          <p:cNvPr id="6" name="Text Placeholder 2"/>
          <p:cNvSpPr txBox="1">
            <a:spLocks/>
          </p:cNvSpPr>
          <p:nvPr/>
        </p:nvSpPr>
        <p:spPr>
          <a:xfrm>
            <a:off x="1493520" y="716907"/>
            <a:ext cx="9387840" cy="68727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hi-IN" sz="2800" b="1">
                <a:solidFill>
                  <a:srgbClr val="0070C0"/>
                </a:solidFill>
                <a:cs typeface="Kalimati" pitchFamily="2"/>
              </a:rPr>
              <a:t>अन्तर</a:t>
            </a:r>
            <a:r>
              <a:rPr lang="ne-NP" sz="2800" b="1">
                <a:solidFill>
                  <a:srgbClr val="0070C0"/>
                </a:solidFill>
                <a:cs typeface="Kalimati" pitchFamily="2"/>
              </a:rPr>
              <a:t>्</a:t>
            </a:r>
            <a:r>
              <a:rPr lang="hi-IN" sz="2800" b="1">
                <a:solidFill>
                  <a:srgbClr val="0070C0"/>
                </a:solidFill>
                <a:cs typeface="Kalimati" pitchFamily="2"/>
              </a:rPr>
              <a:t>वार्ता </a:t>
            </a:r>
            <a:r>
              <a:rPr lang="hi-IN" sz="2800" b="1" dirty="0">
                <a:solidFill>
                  <a:srgbClr val="0070C0"/>
                </a:solidFill>
                <a:cs typeface="Kalimati" pitchFamily="2"/>
              </a:rPr>
              <a:t>सञ्चालन गर्दा ध्यान दिनुपर्ने व्यवहारिक पक्षहरू</a:t>
            </a:r>
            <a:endParaRPr lang="en-US" altLang="ko-KR" sz="2800" b="1" dirty="0">
              <a:solidFill>
                <a:srgbClr val="0070C0"/>
              </a:solidFill>
              <a:cs typeface="Kalimati" pitchFamily="2"/>
            </a:endParaRPr>
          </a:p>
        </p:txBody>
      </p:sp>
    </p:spTree>
    <p:extLst>
      <p:ext uri="{BB962C8B-B14F-4D97-AF65-F5344CB8AC3E}">
        <p14:creationId xmlns:p14="http://schemas.microsoft.com/office/powerpoint/2010/main" val="3975552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2" y="6493980"/>
            <a:ext cx="675806" cy="341426"/>
          </a:xfrm>
        </p:spPr>
        <p:txBody>
          <a:bodyPr/>
          <a:lstStyle/>
          <a:p>
            <a:pPr algn="r"/>
            <a:fld id="{2840B2E4-A264-431E-ABDE-38E3BCDA5876}" type="slidenum">
              <a:rPr lang="en-US" smtClean="0">
                <a:latin typeface="Fontasy Himali" panose="04020500000000000000" pitchFamily="82" charset="0"/>
              </a:rPr>
              <a:pPr algn="r"/>
              <a:t>6</a:t>
            </a:fld>
            <a:endParaRPr lang="en-US" dirty="0">
              <a:latin typeface="Fontasy Himali" panose="04020500000000000000" pitchFamily="82" charset="0"/>
            </a:endParaRPr>
          </a:p>
        </p:txBody>
      </p:sp>
      <p:sp>
        <p:nvSpPr>
          <p:cNvPr id="2" name="TextBox 1"/>
          <p:cNvSpPr txBox="1"/>
          <p:nvPr/>
        </p:nvSpPr>
        <p:spPr>
          <a:xfrm>
            <a:off x="163034" y="1437914"/>
            <a:ext cx="11929730" cy="5262979"/>
          </a:xfrm>
          <a:prstGeom prst="rect">
            <a:avLst/>
          </a:prstGeom>
          <a:noFill/>
        </p:spPr>
        <p:txBody>
          <a:bodyPr wrap="square" rtlCol="0">
            <a:spAutoFit/>
          </a:bodyPr>
          <a:lstStyle/>
          <a:p>
            <a:pPr>
              <a:lnSpc>
                <a:spcPct val="150000"/>
              </a:lnSpc>
            </a:pPr>
            <a:r>
              <a:rPr lang="ne-NP" sz="2400" u="sng" dirty="0">
                <a:cs typeface="Kalimati" panose="00000400000000000000" pitchFamily="2"/>
              </a:rPr>
              <a:t>प्रत्येक परिवारमा गई भर्नुपर्ने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घर तथा घरपरिवार सुचीकरण फाराम</a:t>
            </a:r>
            <a:r>
              <a:rPr lang="en-US" sz="2400" dirty="0">
                <a:cs typeface="Kalimati" panose="00000400000000000000" pitchFamily="2"/>
              </a:rPr>
              <a:t>: </a:t>
            </a:r>
            <a:r>
              <a:rPr lang="ne-NP" sz="2400" dirty="0">
                <a:cs typeface="Kalimati" panose="00000400000000000000" pitchFamily="2"/>
              </a:rPr>
              <a:t>(२०७८ वैशाख २६ देखि जेठ १४ सम्म, सुपरिवेक्षकले)</a:t>
            </a:r>
          </a:p>
          <a:p>
            <a:pPr marL="285750" indent="-285750">
              <a:lnSpc>
                <a:spcPct val="150000"/>
              </a:lnSpc>
              <a:buFont typeface="Arial" panose="020B0604020202020204" pitchFamily="34" charset="0"/>
              <a:buChar char="•"/>
            </a:pPr>
            <a:r>
              <a:rPr lang="ne-NP" sz="2400" dirty="0">
                <a:cs typeface="Kalimati" panose="00000400000000000000" pitchFamily="2"/>
              </a:rPr>
              <a:t>मुख्य प्रश्नावली</a:t>
            </a:r>
            <a:r>
              <a:rPr lang="en-US" sz="2400" dirty="0">
                <a:cs typeface="Kalimati" panose="00000400000000000000" pitchFamily="2"/>
              </a:rPr>
              <a:t>: </a:t>
            </a:r>
            <a:r>
              <a:rPr lang="ne-NP" sz="2400" dirty="0">
                <a:cs typeface="Kalimati" panose="00000400000000000000" pitchFamily="2"/>
              </a:rPr>
              <a:t>(२०७८ जेठ २५ देखि असार ८ सम्म, गणकले)</a:t>
            </a:r>
          </a:p>
          <a:p>
            <a:pPr>
              <a:lnSpc>
                <a:spcPct val="150000"/>
              </a:lnSpc>
            </a:pPr>
            <a:endParaRPr lang="ne-NP" dirty="0">
              <a:cs typeface="Kalimati" panose="00000400000000000000" pitchFamily="2"/>
            </a:endParaRPr>
          </a:p>
          <a:p>
            <a:pPr>
              <a:lnSpc>
                <a:spcPct val="150000"/>
              </a:lnSpc>
            </a:pPr>
            <a:r>
              <a:rPr lang="ne-NP" sz="2400" u="sng" dirty="0">
                <a:cs typeface="Kalimati" panose="00000400000000000000" pitchFamily="2"/>
              </a:rPr>
              <a:t>प्रत्येक वडामा गई भर्नुपर्ने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सामुदायिक प्रश्नावली</a:t>
            </a:r>
            <a:r>
              <a:rPr lang="en-US" sz="2400" dirty="0">
                <a:cs typeface="Kalimati" panose="00000400000000000000" pitchFamily="2"/>
              </a:rPr>
              <a:t>:</a:t>
            </a:r>
            <a:r>
              <a:rPr lang="ne-NP" sz="2400" dirty="0">
                <a:cs typeface="Kalimati" panose="00000400000000000000" pitchFamily="2"/>
              </a:rPr>
              <a:t> (२०७८ जेठ २५ देखि असार ८ सम्म, सुपरिवेक्षकले)</a:t>
            </a:r>
          </a:p>
          <a:p>
            <a:pPr marL="285750" indent="-285750">
              <a:lnSpc>
                <a:spcPct val="150000"/>
              </a:lnSpc>
              <a:buFont typeface="Arial" panose="020B0604020202020204" pitchFamily="34" charset="0"/>
              <a:buChar char="•"/>
            </a:pPr>
            <a:endParaRPr lang="ne-NP" sz="1600" dirty="0">
              <a:cs typeface="Kalimati" panose="00000400000000000000" pitchFamily="2"/>
            </a:endParaRPr>
          </a:p>
          <a:p>
            <a:pPr>
              <a:lnSpc>
                <a:spcPct val="150000"/>
              </a:lnSpc>
            </a:pPr>
            <a:r>
              <a:rPr lang="ne-NP" sz="2400" u="sng" dirty="0">
                <a:cs typeface="Kalimati" panose="00000400000000000000" pitchFamily="2"/>
              </a:rPr>
              <a:t>सुपरिवेक्षकले तयार गर्नुपर्ने</a:t>
            </a:r>
            <a:r>
              <a:rPr lang="en-US" sz="2400" u="sng" dirty="0">
                <a:cs typeface="Kalimati" panose="00000400000000000000" pitchFamily="2"/>
              </a:rPr>
              <a:t>:</a:t>
            </a:r>
            <a:endParaRPr lang="ne-NP" sz="2400" u="sng" dirty="0">
              <a:cs typeface="Kalimati" panose="00000400000000000000" pitchFamily="2"/>
            </a:endParaRPr>
          </a:p>
          <a:p>
            <a:pPr marL="285750" indent="-285750">
              <a:lnSpc>
                <a:spcPct val="150000"/>
              </a:lnSpc>
              <a:buFont typeface="Arial" panose="020B0604020202020204" pitchFamily="34" charset="0"/>
              <a:buChar char="•"/>
            </a:pPr>
            <a:r>
              <a:rPr lang="ne-NP" sz="2400" dirty="0">
                <a:cs typeface="Kalimati" panose="00000400000000000000" pitchFamily="2"/>
              </a:rPr>
              <a:t>घर तथा घरपरिवार सुचीकरण उतार फाराम</a:t>
            </a:r>
            <a:r>
              <a:rPr lang="en-US" sz="2400" dirty="0">
                <a:cs typeface="Kalimati" panose="00000400000000000000" pitchFamily="2"/>
              </a:rPr>
              <a:t>:</a:t>
            </a:r>
            <a:r>
              <a:rPr lang="ne-NP" sz="2400" dirty="0">
                <a:cs typeface="Kalimati" panose="00000400000000000000" pitchFamily="2"/>
              </a:rPr>
              <a:t> दुर्इ प्रति तयार गरी एक प्रति गणकलार्इ उपलब्ध गराउनु पर्ने </a:t>
            </a:r>
          </a:p>
        </p:txBody>
      </p:sp>
      <p:sp>
        <p:nvSpPr>
          <p:cNvPr id="9" name="TextBox 8"/>
          <p:cNvSpPr txBox="1"/>
          <p:nvPr/>
        </p:nvSpPr>
        <p:spPr>
          <a:xfrm>
            <a:off x="840659" y="830826"/>
            <a:ext cx="9955160" cy="523220"/>
          </a:xfrm>
          <a:prstGeom prst="rect">
            <a:avLst/>
          </a:prstGeom>
          <a:noFill/>
        </p:spPr>
        <p:txBody>
          <a:bodyPr wrap="square" rtlCol="0">
            <a:spAutoFit/>
          </a:bodyPr>
          <a:lstStyle/>
          <a:p>
            <a:pPr algn="ctr"/>
            <a:r>
              <a:rPr lang="ne-NP" sz="2800" b="1" dirty="0">
                <a:solidFill>
                  <a:srgbClr val="0070C0"/>
                </a:solidFill>
                <a:cs typeface="Kalimati" pitchFamily="2"/>
              </a:rPr>
              <a:t>राष्ट्रिय जनगणना २०७८ मा प्रयोग हुने प्रश्नावलीहरु</a:t>
            </a:r>
          </a:p>
        </p:txBody>
      </p:sp>
    </p:spTree>
    <p:extLst>
      <p:ext uri="{BB962C8B-B14F-4D97-AF65-F5344CB8AC3E}">
        <p14:creationId xmlns:p14="http://schemas.microsoft.com/office/powerpoint/2010/main" val="125776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6587" y="6472692"/>
            <a:ext cx="675806" cy="341426"/>
          </a:xfrm>
        </p:spPr>
        <p:txBody>
          <a:bodyPr/>
          <a:lstStyle/>
          <a:p>
            <a:pPr algn="r"/>
            <a:fld id="{2840B2E4-A264-431E-ABDE-38E3BCDA5876}" type="slidenum">
              <a:rPr lang="en-US" smtClean="0">
                <a:latin typeface="Fontasy Himali" panose="04020500000000000000" pitchFamily="82" charset="0"/>
              </a:rPr>
              <a:pPr algn="r"/>
              <a:t>7</a:t>
            </a:fld>
            <a:endParaRPr lang="en-US" dirty="0">
              <a:latin typeface="Fontasy Himali" panose="04020500000000000000" pitchFamily="82" charset="0"/>
            </a:endParaRPr>
          </a:p>
        </p:txBody>
      </p:sp>
      <p:pic>
        <p:nvPicPr>
          <p:cNvPr id="6" name="Picture 5"/>
          <p:cNvPicPr>
            <a:picLocks noChangeAspect="1"/>
          </p:cNvPicPr>
          <p:nvPr/>
        </p:nvPicPr>
        <p:blipFill>
          <a:blip r:embed="rId2"/>
          <a:stretch>
            <a:fillRect/>
          </a:stretch>
        </p:blipFill>
        <p:spPr>
          <a:xfrm>
            <a:off x="188384" y="1722206"/>
            <a:ext cx="3214614" cy="4580360"/>
          </a:xfrm>
          <a:prstGeom prst="rect">
            <a:avLst/>
          </a:prstGeom>
        </p:spPr>
      </p:pic>
      <p:sp>
        <p:nvSpPr>
          <p:cNvPr id="2" name="TextBox 1"/>
          <p:cNvSpPr txBox="1"/>
          <p:nvPr/>
        </p:nvSpPr>
        <p:spPr>
          <a:xfrm>
            <a:off x="302868" y="678689"/>
            <a:ext cx="10817416" cy="523220"/>
          </a:xfrm>
          <a:prstGeom prst="rect">
            <a:avLst/>
          </a:prstGeom>
          <a:noFill/>
        </p:spPr>
        <p:txBody>
          <a:bodyPr wrap="square" rtlCol="0">
            <a:spAutoFit/>
          </a:bodyPr>
          <a:lstStyle/>
          <a:p>
            <a:pPr algn="ctr"/>
            <a:r>
              <a:rPr lang="ne-NP" sz="2800" b="1" dirty="0">
                <a:solidFill>
                  <a:srgbClr val="0070C0"/>
                </a:solidFill>
                <a:cs typeface="Kalimati" pitchFamily="2"/>
              </a:rPr>
              <a:t>घर तथा घरपरिवार सुचीकरण फाराम</a:t>
            </a:r>
            <a:r>
              <a:rPr lang="en-US" sz="2800" b="1" dirty="0">
                <a:solidFill>
                  <a:srgbClr val="0070C0"/>
                </a:solidFill>
                <a:cs typeface="Kalimati" pitchFamily="2"/>
              </a:rPr>
              <a:t>: </a:t>
            </a:r>
            <a:r>
              <a:rPr lang="ne-NP" sz="2800" b="1" dirty="0">
                <a:solidFill>
                  <a:srgbClr val="0070C0"/>
                </a:solidFill>
                <a:cs typeface="Kalimati" pitchFamily="2"/>
              </a:rPr>
              <a:t>सबै घर तथा घरपरिवारको सुचीकरण</a:t>
            </a:r>
          </a:p>
        </p:txBody>
      </p:sp>
      <p:pic>
        <p:nvPicPr>
          <p:cNvPr id="3" name="Picture 2"/>
          <p:cNvPicPr>
            <a:picLocks noChangeAspect="1"/>
          </p:cNvPicPr>
          <p:nvPr/>
        </p:nvPicPr>
        <p:blipFill>
          <a:blip r:embed="rId3"/>
          <a:stretch>
            <a:fillRect/>
          </a:stretch>
        </p:blipFill>
        <p:spPr>
          <a:xfrm>
            <a:off x="3406877" y="1428472"/>
            <a:ext cx="8575393" cy="4874094"/>
          </a:xfrm>
          <a:prstGeom prst="rect">
            <a:avLst/>
          </a:prstGeom>
        </p:spPr>
      </p:pic>
    </p:spTree>
    <p:extLst>
      <p:ext uri="{BB962C8B-B14F-4D97-AF65-F5344CB8AC3E}">
        <p14:creationId xmlns:p14="http://schemas.microsoft.com/office/powerpoint/2010/main" val="318185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51443" y="6496161"/>
            <a:ext cx="675806" cy="341426"/>
          </a:xfrm>
        </p:spPr>
        <p:txBody>
          <a:bodyPr/>
          <a:lstStyle/>
          <a:p>
            <a:pPr algn="r"/>
            <a:fld id="{2840B2E4-A264-431E-ABDE-38E3BCDA5876}" type="slidenum">
              <a:rPr lang="en-US" smtClean="0">
                <a:latin typeface="Fontasy Himali" panose="04020500000000000000" pitchFamily="82" charset="0"/>
              </a:rPr>
              <a:pPr algn="r"/>
              <a:t>8</a:t>
            </a:fld>
            <a:endParaRPr lang="en-US" dirty="0">
              <a:latin typeface="Fontasy Himali" panose="04020500000000000000" pitchFamily="82" charset="0"/>
            </a:endParaRPr>
          </a:p>
        </p:txBody>
      </p:sp>
      <p:pic>
        <p:nvPicPr>
          <p:cNvPr id="8" name="Content Placeholder 3">
            <a:extLst>
              <a:ext uri="{FF2B5EF4-FFF2-40B4-BE49-F238E27FC236}">
                <a16:creationId xmlns:a16="http://schemas.microsoft.com/office/drawing/2014/main" id="{FDA4A86D-6B9F-479A-9B25-792F4B4DDFE0}"/>
              </a:ext>
            </a:extLst>
          </p:cNvPr>
          <p:cNvPicPr>
            <a:picLocks/>
          </p:cNvPicPr>
          <p:nvPr/>
        </p:nvPicPr>
        <p:blipFill>
          <a:blip r:embed="rId2" cstate="print">
            <a:extLst>
              <a:ext uri="{28A0092B-C50C-407E-A947-70E740481C1C}">
                <a14:useLocalDpi xmlns:a14="http://schemas.microsoft.com/office/drawing/2010/main" val="0"/>
              </a:ext>
            </a:extLst>
          </a:blip>
          <a:srcRect l="1204" t="618" r="1376" b="1030"/>
          <a:stretch>
            <a:fillRect/>
          </a:stretch>
        </p:blipFill>
        <p:spPr bwMode="auto">
          <a:xfrm rot="5400000">
            <a:off x="3654242" y="-1295128"/>
            <a:ext cx="4623653" cy="10042490"/>
          </a:xfrm>
          <a:prstGeom prst="rect">
            <a:avLst/>
          </a:prstGeom>
          <a:noFill/>
          <a:ln>
            <a:noFill/>
          </a:ln>
        </p:spPr>
      </p:pic>
      <p:sp>
        <p:nvSpPr>
          <p:cNvPr id="9" name="TextBox 8">
            <a:extLst>
              <a:ext uri="{FF2B5EF4-FFF2-40B4-BE49-F238E27FC236}">
                <a16:creationId xmlns:a16="http://schemas.microsoft.com/office/drawing/2014/main" id="{3E467242-89C1-48CE-BCE6-F63D2E9D31D6}"/>
              </a:ext>
            </a:extLst>
          </p:cNvPr>
          <p:cNvSpPr txBox="1"/>
          <p:nvPr/>
        </p:nvSpPr>
        <p:spPr>
          <a:xfrm>
            <a:off x="1559872" y="830903"/>
            <a:ext cx="7946987" cy="523220"/>
          </a:xfrm>
          <a:prstGeom prst="rect">
            <a:avLst/>
          </a:prstGeom>
          <a:noFill/>
        </p:spPr>
        <p:txBody>
          <a:bodyPr wrap="square">
            <a:spAutoFit/>
          </a:bodyPr>
          <a:lstStyle/>
          <a:p>
            <a:pPr algn="ctr"/>
            <a:r>
              <a:rPr lang="ne-NP" sz="2800" b="1" dirty="0">
                <a:solidFill>
                  <a:srgbClr val="0070C0"/>
                </a:solidFill>
                <a:cs typeface="Kalimati" pitchFamily="2"/>
              </a:rPr>
              <a:t>घर तथा घरपरिवार सूचीकरण उतार फाराम</a:t>
            </a:r>
            <a:endParaRPr lang="en-US" sz="2800" b="1" dirty="0">
              <a:solidFill>
                <a:srgbClr val="0070C0"/>
              </a:solidFill>
              <a:cs typeface="Kalimati" pitchFamily="2"/>
            </a:endParaRPr>
          </a:p>
        </p:txBody>
      </p:sp>
    </p:spTree>
    <p:extLst>
      <p:ext uri="{BB962C8B-B14F-4D97-AF65-F5344CB8AC3E}">
        <p14:creationId xmlns:p14="http://schemas.microsoft.com/office/powerpoint/2010/main" val="3927322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493956"/>
            <a:ext cx="675806" cy="341426"/>
          </a:xfrm>
        </p:spPr>
        <p:txBody>
          <a:bodyPr/>
          <a:lstStyle/>
          <a:p>
            <a:pPr algn="r"/>
            <a:fld id="{2840B2E4-A264-431E-ABDE-38E3BCDA5876}" type="slidenum">
              <a:rPr lang="en-US" smtClean="0">
                <a:latin typeface="Fontasy Himali" panose="04020500000000000000" pitchFamily="82" charset="0"/>
              </a:rPr>
              <a:pPr algn="r"/>
              <a:t>9</a:t>
            </a:fld>
            <a:endParaRPr lang="en-US" dirty="0">
              <a:latin typeface="Fontasy Himali" panose="04020500000000000000" pitchFamily="82" charset="0"/>
            </a:endParaRPr>
          </a:p>
        </p:txBody>
      </p:sp>
      <p:sp>
        <p:nvSpPr>
          <p:cNvPr id="2" name="TextBox 1"/>
          <p:cNvSpPr txBox="1"/>
          <p:nvPr/>
        </p:nvSpPr>
        <p:spPr>
          <a:xfrm>
            <a:off x="496578" y="680148"/>
            <a:ext cx="10817416" cy="523220"/>
          </a:xfrm>
          <a:prstGeom prst="rect">
            <a:avLst/>
          </a:prstGeom>
          <a:noFill/>
        </p:spPr>
        <p:txBody>
          <a:bodyPr wrap="square" rtlCol="0">
            <a:spAutoFit/>
          </a:bodyPr>
          <a:lstStyle/>
          <a:p>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परिवारमा अक्सर बसोबास गर्ने सदस्यहरुको विस्तृत गणना</a:t>
            </a:r>
          </a:p>
        </p:txBody>
      </p:sp>
      <p:pic>
        <p:nvPicPr>
          <p:cNvPr id="5" name="Picture 4"/>
          <p:cNvPicPr>
            <a:picLocks noChangeAspect="1"/>
          </p:cNvPicPr>
          <p:nvPr/>
        </p:nvPicPr>
        <p:blipFill>
          <a:blip r:embed="rId2"/>
          <a:stretch>
            <a:fillRect/>
          </a:stretch>
        </p:blipFill>
        <p:spPr>
          <a:xfrm>
            <a:off x="285190" y="1748978"/>
            <a:ext cx="3171825" cy="4743450"/>
          </a:xfrm>
          <a:prstGeom prst="rect">
            <a:avLst/>
          </a:prstGeom>
        </p:spPr>
      </p:pic>
      <p:pic>
        <p:nvPicPr>
          <p:cNvPr id="8" name="Picture 7"/>
          <p:cNvPicPr>
            <a:picLocks noChangeAspect="1"/>
          </p:cNvPicPr>
          <p:nvPr/>
        </p:nvPicPr>
        <p:blipFill>
          <a:blip r:embed="rId3"/>
          <a:stretch>
            <a:fillRect/>
          </a:stretch>
        </p:blipFill>
        <p:spPr>
          <a:xfrm>
            <a:off x="4237249" y="1343661"/>
            <a:ext cx="7828545" cy="2339163"/>
          </a:xfrm>
          <a:prstGeom prst="rect">
            <a:avLst/>
          </a:prstGeom>
        </p:spPr>
      </p:pic>
      <p:sp>
        <p:nvSpPr>
          <p:cNvPr id="11" name="TextBox 10"/>
          <p:cNvSpPr txBox="1"/>
          <p:nvPr/>
        </p:nvSpPr>
        <p:spPr>
          <a:xfrm>
            <a:off x="10859118" y="960285"/>
            <a:ext cx="1206677" cy="461665"/>
          </a:xfrm>
          <a:prstGeom prst="rect">
            <a:avLst/>
          </a:prstGeom>
          <a:noFill/>
        </p:spPr>
        <p:txBody>
          <a:bodyPr wrap="square" rtlCol="0">
            <a:spAutoFit/>
          </a:bodyPr>
          <a:lstStyle/>
          <a:p>
            <a:r>
              <a:rPr lang="en-US" sz="2400" dirty="0">
                <a:latin typeface="Times New Roman" panose="02020603050405020304" pitchFamily="18" charset="0"/>
              </a:rPr>
              <a:t>Side </a:t>
            </a:r>
            <a:r>
              <a:rPr lang="en-US" sz="2400" b="1" dirty="0">
                <a:latin typeface="Times New Roman" panose="02020603050405020304" pitchFamily="18" charset="0"/>
              </a:rPr>
              <a:t>A</a:t>
            </a:r>
            <a:endParaRPr lang="ne-NP" sz="2400" b="1" dirty="0">
              <a:latin typeface="Times New Roman" panose="02020603050405020304" pitchFamily="18" charset="0"/>
            </a:endParaRPr>
          </a:p>
        </p:txBody>
      </p:sp>
      <p:pic>
        <p:nvPicPr>
          <p:cNvPr id="9" name="Picture 8">
            <a:extLst>
              <a:ext uri="{FF2B5EF4-FFF2-40B4-BE49-F238E27FC236}">
                <a16:creationId xmlns:a16="http://schemas.microsoft.com/office/drawing/2014/main" id="{3893982C-8807-42ED-B8E0-F5C1D11A14A8}"/>
              </a:ext>
            </a:extLst>
          </p:cNvPr>
          <p:cNvPicPr>
            <a:picLocks noChangeAspect="1"/>
          </p:cNvPicPr>
          <p:nvPr/>
        </p:nvPicPr>
        <p:blipFill>
          <a:blip r:embed="rId4"/>
          <a:stretch>
            <a:fillRect/>
          </a:stretch>
        </p:blipFill>
        <p:spPr>
          <a:xfrm>
            <a:off x="4237249" y="4153265"/>
            <a:ext cx="7954751" cy="2339163"/>
          </a:xfrm>
          <a:prstGeom prst="rect">
            <a:avLst/>
          </a:prstGeom>
        </p:spPr>
      </p:pic>
      <p:sp>
        <p:nvSpPr>
          <p:cNvPr id="10" name="TextBox 9">
            <a:extLst>
              <a:ext uri="{FF2B5EF4-FFF2-40B4-BE49-F238E27FC236}">
                <a16:creationId xmlns:a16="http://schemas.microsoft.com/office/drawing/2014/main" id="{535E7DC1-C015-450A-A331-A1C327A9A5AF}"/>
              </a:ext>
            </a:extLst>
          </p:cNvPr>
          <p:cNvSpPr txBox="1"/>
          <p:nvPr/>
        </p:nvSpPr>
        <p:spPr>
          <a:xfrm>
            <a:off x="10957216" y="3715310"/>
            <a:ext cx="1122405" cy="461665"/>
          </a:xfrm>
          <a:prstGeom prst="rect">
            <a:avLst/>
          </a:prstGeom>
          <a:noFill/>
        </p:spPr>
        <p:txBody>
          <a:bodyPr wrap="square" rtlCol="0">
            <a:spAutoFit/>
          </a:bodyPr>
          <a:lstStyle/>
          <a:p>
            <a:r>
              <a:rPr lang="en-US" sz="2400" dirty="0">
                <a:latin typeface="Times New Roman" panose="02020603050405020304" pitchFamily="18" charset="0"/>
              </a:rPr>
              <a:t>Side </a:t>
            </a:r>
            <a:r>
              <a:rPr lang="en-US" sz="2400" b="1" dirty="0">
                <a:latin typeface="Times New Roman" panose="02020603050405020304" pitchFamily="18" charset="0"/>
              </a:rPr>
              <a:t>B</a:t>
            </a:r>
            <a:endParaRPr lang="ne-NP" sz="2400" b="1" dirty="0">
              <a:latin typeface="Times New Roman" panose="02020603050405020304" pitchFamily="18" charset="0"/>
            </a:endParaRPr>
          </a:p>
        </p:txBody>
      </p:sp>
    </p:spTree>
    <p:extLst>
      <p:ext uri="{BB962C8B-B14F-4D97-AF65-F5344CB8AC3E}">
        <p14:creationId xmlns:p14="http://schemas.microsoft.com/office/powerpoint/2010/main" val="2215862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1568" y="6493956"/>
            <a:ext cx="508844" cy="341426"/>
          </a:xfrm>
        </p:spPr>
        <p:txBody>
          <a:bodyPr/>
          <a:lstStyle/>
          <a:p>
            <a:fld id="{2840B2E4-A264-431E-ABDE-38E3BCDA5876}" type="slidenum">
              <a:rPr lang="en-US" smtClean="0">
                <a:latin typeface="Fontasy Himali" panose="04020500000000000000" pitchFamily="82" charset="0"/>
              </a:rPr>
              <a:pPr/>
              <a:t>10</a:t>
            </a:fld>
            <a:endParaRPr lang="en-US" dirty="0">
              <a:latin typeface="Fontasy Himali" panose="04020500000000000000" pitchFamily="82" charset="0"/>
            </a:endParaRPr>
          </a:p>
        </p:txBody>
      </p:sp>
      <p:sp>
        <p:nvSpPr>
          <p:cNvPr id="2" name="TextBox 1"/>
          <p:cNvSpPr txBox="1"/>
          <p:nvPr/>
        </p:nvSpPr>
        <p:spPr>
          <a:xfrm>
            <a:off x="302868" y="678689"/>
            <a:ext cx="10817416" cy="523220"/>
          </a:xfrm>
          <a:prstGeom prst="rect">
            <a:avLst/>
          </a:prstGeom>
          <a:noFill/>
        </p:spPr>
        <p:txBody>
          <a:bodyPr wrap="square" rtlCol="0">
            <a:spAutoFit/>
          </a:bodyPr>
          <a:lstStyle/>
          <a:p>
            <a:pPr algn="ctr"/>
            <a:r>
              <a:rPr lang="ne-NP" sz="2800" b="1" dirty="0">
                <a:solidFill>
                  <a:srgbClr val="0070C0"/>
                </a:solidFill>
                <a:cs typeface="Kalimati" pitchFamily="2"/>
              </a:rPr>
              <a:t>सामुदायिक प्रश्नावली</a:t>
            </a:r>
            <a:r>
              <a:rPr lang="en-US" sz="2800" b="1" dirty="0">
                <a:solidFill>
                  <a:srgbClr val="0070C0"/>
                </a:solidFill>
                <a:cs typeface="Kalimati" pitchFamily="2"/>
              </a:rPr>
              <a:t>:</a:t>
            </a:r>
            <a:r>
              <a:rPr lang="ne-NP" sz="2800" b="1" dirty="0">
                <a:solidFill>
                  <a:srgbClr val="0070C0"/>
                </a:solidFill>
                <a:cs typeface="Kalimati" pitchFamily="2"/>
              </a:rPr>
              <a:t> सबै वडाको आधारभूत तथ्याङ्क संकलन</a:t>
            </a:r>
          </a:p>
        </p:txBody>
      </p:sp>
      <p:pic>
        <p:nvPicPr>
          <p:cNvPr id="6" name="Picture 5"/>
          <p:cNvPicPr>
            <a:picLocks noChangeAspect="1"/>
          </p:cNvPicPr>
          <p:nvPr/>
        </p:nvPicPr>
        <p:blipFill>
          <a:blip r:embed="rId2"/>
          <a:stretch>
            <a:fillRect/>
          </a:stretch>
        </p:blipFill>
        <p:spPr>
          <a:xfrm>
            <a:off x="455082" y="1339701"/>
            <a:ext cx="4839589" cy="5470171"/>
          </a:xfrm>
          <a:prstGeom prst="rect">
            <a:avLst/>
          </a:prstGeom>
          <a:ln>
            <a:solidFill>
              <a:srgbClr val="FF0000"/>
            </a:solidFill>
          </a:ln>
        </p:spPr>
      </p:pic>
      <p:pic>
        <p:nvPicPr>
          <p:cNvPr id="9" name="Picture 8"/>
          <p:cNvPicPr>
            <a:picLocks noChangeAspect="1"/>
          </p:cNvPicPr>
          <p:nvPr/>
        </p:nvPicPr>
        <p:blipFill>
          <a:blip r:embed="rId3"/>
          <a:stretch>
            <a:fillRect/>
          </a:stretch>
        </p:blipFill>
        <p:spPr>
          <a:xfrm>
            <a:off x="5695238" y="1339701"/>
            <a:ext cx="5866842" cy="5470171"/>
          </a:xfrm>
          <a:prstGeom prst="rect">
            <a:avLst/>
          </a:prstGeom>
          <a:solidFill>
            <a:schemeClr val="tx1">
              <a:alpha val="80000"/>
            </a:schemeClr>
          </a:solidFill>
          <a:ln>
            <a:solidFill>
              <a:srgbClr val="FF0000"/>
            </a:solidFill>
          </a:ln>
        </p:spPr>
      </p:pic>
    </p:spTree>
    <p:extLst>
      <p:ext uri="{BB962C8B-B14F-4D97-AF65-F5344CB8AC3E}">
        <p14:creationId xmlns:p14="http://schemas.microsoft.com/office/powerpoint/2010/main" val="2457755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8912" y="6472689"/>
            <a:ext cx="675806" cy="341426"/>
          </a:xfrm>
        </p:spPr>
        <p:txBody>
          <a:bodyPr/>
          <a:lstStyle/>
          <a:p>
            <a:pPr algn="r"/>
            <a:fld id="{2840B2E4-A264-431E-ABDE-38E3BCDA5876}" type="slidenum">
              <a:rPr lang="en-US" smtClean="0">
                <a:latin typeface="Fontasy Himali" panose="04020500000000000000" pitchFamily="82" charset="0"/>
              </a:rPr>
              <a:pPr algn="r"/>
              <a:t>11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02916" y="1318750"/>
            <a:ext cx="11896740" cy="5586145"/>
          </a:xfrm>
          <a:prstGeom prst="rect">
            <a:avLst/>
          </a:prstGeom>
          <a:noFill/>
        </p:spPr>
        <p:txBody>
          <a:bodyPr wrap="square">
            <a:spAutoFit/>
          </a:bodyPr>
          <a:lstStyle/>
          <a:p>
            <a:pPr marL="290513" indent="-290513" algn="just">
              <a:lnSpc>
                <a:spcPct val="150000"/>
              </a:lnSpc>
              <a:buFont typeface="Arial" panose="020B0604020202020204" pitchFamily="34" charset="0"/>
              <a:buChar char="•"/>
            </a:pPr>
            <a:r>
              <a:rPr lang="ne-NP" sz="2400" dirty="0">
                <a:cs typeface="Kalimati" panose="00000400000000000000" pitchFamily="2"/>
              </a:rPr>
              <a:t>फाराम भर्दा कोड लेख्न भनिएको ठाउँमा दिइएको कोड नम्बर राख्नुपर्दछ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उत्तर लेख्ने ठाउँमा केरमेट नगरी </a:t>
            </a:r>
            <a:r>
              <a:rPr lang="ne-NP" sz="2400" b="1" dirty="0">
                <a:cs typeface="Kalimati" panose="00000400000000000000" pitchFamily="2"/>
              </a:rPr>
              <a:t>अक्षर नेपालीमा र अंक अंग्रेजीमा </a:t>
            </a:r>
            <a:r>
              <a:rPr lang="ne-NP" sz="2400" dirty="0">
                <a:cs typeface="Kalimati" panose="00000400000000000000" pitchFamily="2"/>
              </a:rPr>
              <a:t>स्पष्टसँग लेख्नु वा खुलाउनुपर्दछ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 भर्दा नीलो मसी भएको डट्पेन प्रयोग गर्नुपर्दछ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प्रश्नावली फारामहरू भर्दा कुनै बिशेष उमेर समूहका व्यक्तिहरूलाई सोध्नु नपर्ने प्रश्नहरूका महलमा तेर्सो धर्को (—) तान्नुपर्दछ । जस्तै पाँच बर्षभन्दा कम उमेरका लागि शिक्षासम्बन्धी प्रश्नहरु</a:t>
            </a:r>
            <a:r>
              <a:rPr lang="en-US" sz="2400" dirty="0">
                <a:cs typeface="Kalimati" panose="00000400000000000000" pitchFamily="2"/>
              </a:rPr>
              <a:t>,</a:t>
            </a:r>
            <a:r>
              <a:rPr lang="ne-NP" sz="2400" dirty="0">
                <a:cs typeface="Kalimati" panose="00000400000000000000" pitchFamily="2"/>
              </a:rPr>
              <a:t> १० बर्षभन्दा कम उमेरका लागि वैवाहिक स्थति र आर्थिक क्रियाकलापसम्बन्धी प्रश्नहरु सोध्नु नपर्ने भएकोले सम्बन्धित व्यक्तिको महलमा तेर्सो धर्को (—) तान्नुपर्दछ ।</a:t>
            </a:r>
          </a:p>
          <a:p>
            <a:pPr marL="290513" indent="-290513" algn="just">
              <a:lnSpc>
                <a:spcPct val="150000"/>
              </a:lnSpc>
              <a:buFont typeface="Arial" panose="020B0604020202020204" pitchFamily="34" charset="0"/>
              <a:buChar char="•"/>
            </a:pPr>
            <a:r>
              <a:rPr lang="ne-NP" sz="2400" dirty="0">
                <a:cs typeface="Kalimati" panose="00000400000000000000" pitchFamily="2"/>
              </a:rPr>
              <a:t>फाराम भर्दा पहिलो लहरको हुबहु विवरण भएमा पनि </a:t>
            </a:r>
            <a:r>
              <a:rPr lang="ne-NP" sz="2400" i="1" dirty="0">
                <a:cs typeface="Kalimati" panose="00000400000000000000" pitchFamily="2"/>
              </a:rPr>
              <a:t>ऐजन ऐजन </a:t>
            </a:r>
            <a:r>
              <a:rPr lang="ne-NP" sz="2400" dirty="0">
                <a:cs typeface="Kalimati" panose="00000400000000000000" pitchFamily="2"/>
              </a:rPr>
              <a:t>(</a:t>
            </a:r>
            <a:r>
              <a:rPr lang="en-US" sz="2400" dirty="0">
                <a:cs typeface="Kalimati" panose="00000400000000000000" pitchFamily="2"/>
              </a:rPr>
              <a:t>””</a:t>
            </a:r>
            <a:r>
              <a:rPr lang="ne-NP" sz="2400" dirty="0">
                <a:cs typeface="Kalimati" panose="00000400000000000000" pitchFamily="2"/>
              </a:rPr>
              <a:t>) नलेखी पुरा विवरण लेख्नुपर्दछ ।</a:t>
            </a:r>
          </a:p>
        </p:txBody>
      </p:sp>
      <p:sp>
        <p:nvSpPr>
          <p:cNvPr id="9" name="TextBox 8">
            <a:extLst>
              <a:ext uri="{FF2B5EF4-FFF2-40B4-BE49-F238E27FC236}">
                <a16:creationId xmlns:a16="http://schemas.microsoft.com/office/drawing/2014/main" id="{AECD7E10-2979-40DC-96B5-2914C84C9CC2}"/>
              </a:ext>
            </a:extLst>
          </p:cNvPr>
          <p:cNvSpPr txBox="1"/>
          <p:nvPr/>
        </p:nvSpPr>
        <p:spPr>
          <a:xfrm>
            <a:off x="192344" y="632275"/>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प्रश्नावली</a:t>
            </a:r>
            <a:r>
              <a:rPr lang="en-US" sz="2800" b="1" dirty="0">
                <a:solidFill>
                  <a:srgbClr val="0070C0"/>
                </a:solidFill>
                <a:cs typeface="Kalimati" pitchFamily="2"/>
              </a:rPr>
              <a:t>  </a:t>
            </a:r>
            <a:r>
              <a:rPr lang="ne-NP" sz="2800" b="1" dirty="0">
                <a:solidFill>
                  <a:srgbClr val="0070C0"/>
                </a:solidFill>
                <a:cs typeface="Kalimati" pitchFamily="2"/>
              </a:rPr>
              <a:t>भर्दा अंक र अक्षर कसरी लेख्ने तथा भर्नु नपर्ने ठाउँमा के गर्ने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825449463"/>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 name="Oval 35"/>
          <p:cNvSpPr/>
          <p:nvPr/>
        </p:nvSpPr>
        <p:spPr>
          <a:xfrm>
            <a:off x="1940103" y="2463211"/>
            <a:ext cx="832885" cy="5447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chemeClr val="bg1"/>
              </a:solidFill>
            </a:endParaRPr>
          </a:p>
        </p:txBody>
      </p:sp>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187978" y="1403814"/>
            <a:ext cx="11790413" cy="600164"/>
          </a:xfrm>
          <a:prstGeom prst="rect">
            <a:avLst/>
          </a:prstGeom>
          <a:noFill/>
        </p:spPr>
        <p:txBody>
          <a:bodyPr wrap="square">
            <a:spAutoFit/>
          </a:bodyPr>
          <a:lstStyle/>
          <a:p>
            <a:pPr algn="just">
              <a:lnSpc>
                <a:spcPct val="150000"/>
              </a:lnSpc>
            </a:pPr>
            <a:r>
              <a:rPr lang="ne-NP" sz="2400" dirty="0">
                <a:cs typeface="Kalimati" panose="00000400000000000000" pitchFamily="2"/>
              </a:rPr>
              <a:t>१. शुरूमा परिचयात्मक खण्ड भर्ने</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654517"/>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फाराम भर्ने सिलसिलेवार</a:t>
            </a:r>
            <a:endParaRPr lang="en-US" sz="2800" b="1" dirty="0">
              <a:solidFill>
                <a:srgbClr val="0070C0"/>
              </a:solidFill>
              <a:cs typeface="Kalimati" pitchFamily="2"/>
            </a:endParaRPr>
          </a:p>
        </p:txBody>
      </p:sp>
      <p:pic>
        <p:nvPicPr>
          <p:cNvPr id="3" name="Picture 2">
            <a:extLst>
              <a:ext uri="{FF2B5EF4-FFF2-40B4-BE49-F238E27FC236}">
                <a16:creationId xmlns:a16="http://schemas.microsoft.com/office/drawing/2014/main" id="{0FD9AE6C-1CA0-40D0-8B75-7E9CA2E6053E}"/>
              </a:ext>
            </a:extLst>
          </p:cNvPr>
          <p:cNvPicPr>
            <a:picLocks noChangeAspect="1"/>
          </p:cNvPicPr>
          <p:nvPr/>
        </p:nvPicPr>
        <p:blipFill rotWithShape="1">
          <a:blip r:embed="rId4"/>
          <a:srcRect l="29302" t="37299" r="30407" b="51473"/>
          <a:stretch/>
        </p:blipFill>
        <p:spPr>
          <a:xfrm>
            <a:off x="21994" y="2140201"/>
            <a:ext cx="12170006" cy="1907701"/>
          </a:xfrm>
          <a:prstGeom prst="rect">
            <a:avLst/>
          </a:prstGeom>
        </p:spPr>
      </p:pic>
      <p:pic>
        <p:nvPicPr>
          <p:cNvPr id="5" name="Picture 4">
            <a:extLst>
              <a:ext uri="{FF2B5EF4-FFF2-40B4-BE49-F238E27FC236}">
                <a16:creationId xmlns:a16="http://schemas.microsoft.com/office/drawing/2014/main" id="{AF1C830B-A324-42BD-A12C-96431DB1BA2D}"/>
              </a:ext>
            </a:extLst>
          </p:cNvPr>
          <p:cNvPicPr>
            <a:picLocks noChangeAspect="1"/>
          </p:cNvPicPr>
          <p:nvPr/>
        </p:nvPicPr>
        <p:blipFill rotWithShape="1">
          <a:blip r:embed="rId5"/>
          <a:srcRect l="29651" t="29612" r="28576" b="58295"/>
          <a:stretch/>
        </p:blipFill>
        <p:spPr>
          <a:xfrm>
            <a:off x="187978" y="4468472"/>
            <a:ext cx="12050642" cy="1962319"/>
          </a:xfrm>
          <a:prstGeom prst="rect">
            <a:avLst/>
          </a:prstGeom>
        </p:spPr>
      </p:pic>
      <p:sp>
        <p:nvSpPr>
          <p:cNvPr id="10" name="TextBox 9">
            <a:extLst>
              <a:ext uri="{FF2B5EF4-FFF2-40B4-BE49-F238E27FC236}">
                <a16:creationId xmlns:a16="http://schemas.microsoft.com/office/drawing/2014/main" id="{E4FCEBC0-17F3-4850-9236-747BA890D1FD}"/>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6" name="TextBox 5">
            <a:extLst>
              <a:ext uri="{FF2B5EF4-FFF2-40B4-BE49-F238E27FC236}">
                <a16:creationId xmlns:a16="http://schemas.microsoft.com/office/drawing/2014/main" id="{45D37752-E601-4DBD-A69F-CB8703ADE071}"/>
              </a:ext>
            </a:extLst>
          </p:cNvPr>
          <p:cNvSpPr txBox="1"/>
          <p:nvPr/>
        </p:nvSpPr>
        <p:spPr>
          <a:xfrm>
            <a:off x="1426646" y="2653259"/>
            <a:ext cx="499730" cy="369332"/>
          </a:xfrm>
          <a:prstGeom prst="rect">
            <a:avLst/>
          </a:prstGeom>
          <a:noFill/>
        </p:spPr>
        <p:txBody>
          <a:bodyPr wrap="square" rtlCol="0">
            <a:spAutoFit/>
          </a:bodyPr>
          <a:lstStyle/>
          <a:p>
            <a:r>
              <a:rPr lang="en-US" b="1">
                <a:solidFill>
                  <a:srgbClr val="FF0000"/>
                </a:solidFill>
              </a:rPr>
              <a:t>1</a:t>
            </a:r>
            <a:endParaRPr lang="en-US" b="1" dirty="0">
              <a:solidFill>
                <a:srgbClr val="FF0000"/>
              </a:solidFill>
            </a:endParaRPr>
          </a:p>
        </p:txBody>
      </p:sp>
      <p:sp>
        <p:nvSpPr>
          <p:cNvPr id="11" name="TextBox 10">
            <a:extLst>
              <a:ext uri="{FF2B5EF4-FFF2-40B4-BE49-F238E27FC236}">
                <a16:creationId xmlns:a16="http://schemas.microsoft.com/office/drawing/2014/main" id="{D96C8C43-2C84-4AE7-951F-7BD9D68A5BE4}"/>
              </a:ext>
            </a:extLst>
          </p:cNvPr>
          <p:cNvSpPr txBox="1"/>
          <p:nvPr/>
        </p:nvSpPr>
        <p:spPr>
          <a:xfrm>
            <a:off x="3300244" y="2609572"/>
            <a:ext cx="441261" cy="369332"/>
          </a:xfrm>
          <a:prstGeom prst="rect">
            <a:avLst/>
          </a:prstGeom>
          <a:noFill/>
        </p:spPr>
        <p:txBody>
          <a:bodyPr wrap="square" rtlCol="0">
            <a:spAutoFit/>
          </a:bodyPr>
          <a:lstStyle/>
          <a:p>
            <a:r>
              <a:rPr lang="en-US" b="1" dirty="0">
                <a:solidFill>
                  <a:srgbClr val="FF0000"/>
                </a:solidFill>
                <a:cs typeface="Kalimati" panose="00000400000000000000" pitchFamily="2"/>
              </a:rPr>
              <a:t>3</a:t>
            </a:r>
            <a:endParaRPr lang="en-US" b="1" dirty="0">
              <a:solidFill>
                <a:srgbClr val="FF0000"/>
              </a:solidFill>
            </a:endParaRPr>
          </a:p>
        </p:txBody>
      </p:sp>
      <p:sp>
        <p:nvSpPr>
          <p:cNvPr id="12" name="TextBox 11">
            <a:extLst>
              <a:ext uri="{FF2B5EF4-FFF2-40B4-BE49-F238E27FC236}">
                <a16:creationId xmlns:a16="http://schemas.microsoft.com/office/drawing/2014/main" id="{EDFEC015-7981-4B88-AEE0-11A6582D89D9}"/>
              </a:ext>
            </a:extLst>
          </p:cNvPr>
          <p:cNvSpPr txBox="1"/>
          <p:nvPr/>
        </p:nvSpPr>
        <p:spPr>
          <a:xfrm>
            <a:off x="7595619" y="2614642"/>
            <a:ext cx="492632" cy="369332"/>
          </a:xfrm>
          <a:prstGeom prst="rect">
            <a:avLst/>
          </a:prstGeom>
          <a:noFill/>
        </p:spPr>
        <p:txBody>
          <a:bodyPr wrap="square" rtlCol="0">
            <a:spAutoFit/>
          </a:bodyPr>
          <a:lstStyle/>
          <a:p>
            <a:r>
              <a:rPr lang="en-US" b="1" dirty="0">
                <a:solidFill>
                  <a:srgbClr val="FF0000"/>
                </a:solidFill>
                <a:cs typeface="Kalimati" panose="00000400000000000000" pitchFamily="2"/>
              </a:rPr>
              <a:t>5</a:t>
            </a:r>
            <a:endParaRPr lang="en-US" b="1" dirty="0">
              <a:solidFill>
                <a:srgbClr val="FF0000"/>
              </a:solidFill>
            </a:endParaRPr>
          </a:p>
        </p:txBody>
      </p:sp>
      <p:sp>
        <p:nvSpPr>
          <p:cNvPr id="13" name="TextBox 12">
            <a:extLst>
              <a:ext uri="{FF2B5EF4-FFF2-40B4-BE49-F238E27FC236}">
                <a16:creationId xmlns:a16="http://schemas.microsoft.com/office/drawing/2014/main" id="{94442CA4-66AA-4D9E-A5FF-F0065C02AF02}"/>
              </a:ext>
            </a:extLst>
          </p:cNvPr>
          <p:cNvSpPr txBox="1"/>
          <p:nvPr/>
        </p:nvSpPr>
        <p:spPr>
          <a:xfrm>
            <a:off x="10777890" y="3094051"/>
            <a:ext cx="577692" cy="369332"/>
          </a:xfrm>
          <a:prstGeom prst="rect">
            <a:avLst/>
          </a:prstGeom>
          <a:noFill/>
        </p:spPr>
        <p:txBody>
          <a:bodyPr wrap="square" rtlCol="0">
            <a:spAutoFit/>
          </a:bodyPr>
          <a:lstStyle/>
          <a:p>
            <a:r>
              <a:rPr lang="en-US" b="1" dirty="0">
                <a:solidFill>
                  <a:srgbClr val="FF0000"/>
                </a:solidFill>
                <a:cs typeface="Kalimati" panose="00000400000000000000" pitchFamily="2"/>
              </a:rPr>
              <a:t>7</a:t>
            </a:r>
            <a:endParaRPr lang="en-US" b="1" dirty="0">
              <a:solidFill>
                <a:srgbClr val="FF0000"/>
              </a:solidFill>
            </a:endParaRPr>
          </a:p>
        </p:txBody>
      </p:sp>
      <p:sp>
        <p:nvSpPr>
          <p:cNvPr id="14" name="TextBox 13">
            <a:extLst>
              <a:ext uri="{FF2B5EF4-FFF2-40B4-BE49-F238E27FC236}">
                <a16:creationId xmlns:a16="http://schemas.microsoft.com/office/drawing/2014/main" id="{269E3CFE-2417-4E56-98EA-7429796FC434}"/>
              </a:ext>
            </a:extLst>
          </p:cNvPr>
          <p:cNvSpPr txBox="1"/>
          <p:nvPr/>
        </p:nvSpPr>
        <p:spPr>
          <a:xfrm>
            <a:off x="1083578" y="3632747"/>
            <a:ext cx="577692" cy="369332"/>
          </a:xfrm>
          <a:prstGeom prst="rect">
            <a:avLst/>
          </a:prstGeom>
          <a:noFill/>
        </p:spPr>
        <p:txBody>
          <a:bodyPr wrap="square" rtlCol="0">
            <a:spAutoFit/>
          </a:bodyPr>
          <a:lstStyle/>
          <a:p>
            <a:r>
              <a:rPr lang="en-US" b="1">
                <a:solidFill>
                  <a:srgbClr val="FF0000"/>
                </a:solidFill>
              </a:rPr>
              <a:t>11</a:t>
            </a:r>
            <a:endParaRPr lang="en-US" b="1" dirty="0">
              <a:solidFill>
                <a:srgbClr val="FF0000"/>
              </a:solidFill>
            </a:endParaRPr>
          </a:p>
        </p:txBody>
      </p:sp>
      <p:sp>
        <p:nvSpPr>
          <p:cNvPr id="15" name="TextBox 14">
            <a:extLst>
              <a:ext uri="{FF2B5EF4-FFF2-40B4-BE49-F238E27FC236}">
                <a16:creationId xmlns:a16="http://schemas.microsoft.com/office/drawing/2014/main" id="{1D3639CB-2D7C-4DE1-AC3C-F15B6D45CE4E}"/>
              </a:ext>
            </a:extLst>
          </p:cNvPr>
          <p:cNvSpPr txBox="1"/>
          <p:nvPr/>
        </p:nvSpPr>
        <p:spPr>
          <a:xfrm>
            <a:off x="354401" y="4968955"/>
            <a:ext cx="577692" cy="523220"/>
          </a:xfrm>
          <a:prstGeom prst="rect">
            <a:avLst/>
          </a:prstGeom>
          <a:noFill/>
        </p:spPr>
        <p:txBody>
          <a:bodyPr wrap="square" rtlCol="0">
            <a:spAutoFit/>
          </a:bodyPr>
          <a:lstStyle/>
          <a:p>
            <a:r>
              <a:rPr lang="en-US" sz="2800" b="1" dirty="0">
                <a:solidFill>
                  <a:srgbClr val="FF0000"/>
                </a:solidFill>
                <a:cs typeface="Kalimati" panose="00000400000000000000" pitchFamily="2"/>
              </a:rPr>
              <a:t>8</a:t>
            </a:r>
            <a:endParaRPr lang="en-US" sz="2800" b="1" dirty="0">
              <a:solidFill>
                <a:srgbClr val="FF0000"/>
              </a:solidFill>
            </a:endParaRPr>
          </a:p>
        </p:txBody>
      </p:sp>
      <p:sp>
        <p:nvSpPr>
          <p:cNvPr id="16" name="TextBox 15">
            <a:extLst>
              <a:ext uri="{FF2B5EF4-FFF2-40B4-BE49-F238E27FC236}">
                <a16:creationId xmlns:a16="http://schemas.microsoft.com/office/drawing/2014/main" id="{E7F9BEF2-C9FA-491D-AE7F-CA9E67542018}"/>
              </a:ext>
            </a:extLst>
          </p:cNvPr>
          <p:cNvSpPr txBox="1"/>
          <p:nvPr/>
        </p:nvSpPr>
        <p:spPr>
          <a:xfrm>
            <a:off x="1601960" y="5015029"/>
            <a:ext cx="545817" cy="523220"/>
          </a:xfrm>
          <a:prstGeom prst="rect">
            <a:avLst/>
          </a:prstGeom>
          <a:noFill/>
        </p:spPr>
        <p:txBody>
          <a:bodyPr wrap="square" rtlCol="0">
            <a:spAutoFit/>
          </a:bodyPr>
          <a:lstStyle/>
          <a:p>
            <a:r>
              <a:rPr lang="en-US" sz="2800" b="1" dirty="0">
                <a:solidFill>
                  <a:srgbClr val="FF0000"/>
                </a:solidFill>
                <a:cs typeface="Kalimati" panose="00000400000000000000" pitchFamily="2"/>
              </a:rPr>
              <a:t>9</a:t>
            </a:r>
            <a:endParaRPr lang="en-US" sz="2800" b="1" dirty="0">
              <a:solidFill>
                <a:srgbClr val="FF0000"/>
              </a:solidFill>
            </a:endParaRPr>
          </a:p>
        </p:txBody>
      </p:sp>
      <p:sp>
        <p:nvSpPr>
          <p:cNvPr id="17" name="TextBox 16">
            <a:extLst>
              <a:ext uri="{FF2B5EF4-FFF2-40B4-BE49-F238E27FC236}">
                <a16:creationId xmlns:a16="http://schemas.microsoft.com/office/drawing/2014/main" id="{358A2483-FD13-4474-9B7E-9777FE017301}"/>
              </a:ext>
            </a:extLst>
          </p:cNvPr>
          <p:cNvSpPr txBox="1"/>
          <p:nvPr/>
        </p:nvSpPr>
        <p:spPr>
          <a:xfrm>
            <a:off x="3083435" y="4997307"/>
            <a:ext cx="545817" cy="523220"/>
          </a:xfrm>
          <a:prstGeom prst="rect">
            <a:avLst/>
          </a:prstGeom>
          <a:noFill/>
        </p:spPr>
        <p:txBody>
          <a:bodyPr wrap="square" rtlCol="0">
            <a:spAutoFit/>
          </a:bodyPr>
          <a:lstStyle/>
          <a:p>
            <a:r>
              <a:rPr lang="en-US" sz="2800" b="1">
                <a:solidFill>
                  <a:srgbClr val="FF0000"/>
                </a:solidFill>
                <a:cs typeface="Kalimati" panose="00000400000000000000" pitchFamily="2"/>
              </a:rPr>
              <a:t>10</a:t>
            </a:r>
            <a:endParaRPr lang="en-US" sz="2800" b="1" dirty="0">
              <a:solidFill>
                <a:srgbClr val="FF0000"/>
              </a:solidFill>
            </a:endParaRPr>
          </a:p>
        </p:txBody>
      </p:sp>
      <p:sp>
        <p:nvSpPr>
          <p:cNvPr id="19" name="TextBox 18">
            <a:extLst>
              <a:ext uri="{FF2B5EF4-FFF2-40B4-BE49-F238E27FC236}">
                <a16:creationId xmlns:a16="http://schemas.microsoft.com/office/drawing/2014/main" id="{1CF737E4-B9AF-4D03-952D-558B907F252E}"/>
              </a:ext>
            </a:extLst>
          </p:cNvPr>
          <p:cNvSpPr txBox="1"/>
          <p:nvPr/>
        </p:nvSpPr>
        <p:spPr>
          <a:xfrm>
            <a:off x="1246028" y="2922270"/>
            <a:ext cx="591890" cy="369332"/>
          </a:xfrm>
          <a:prstGeom prst="rect">
            <a:avLst/>
          </a:prstGeom>
          <a:noFill/>
        </p:spPr>
        <p:txBody>
          <a:bodyPr wrap="square" rtlCol="0">
            <a:spAutoFit/>
          </a:bodyPr>
          <a:lstStyle/>
          <a:p>
            <a:r>
              <a:rPr lang="en-US" b="1">
                <a:solidFill>
                  <a:srgbClr val="FF0000"/>
                </a:solidFill>
              </a:rPr>
              <a:t>2</a:t>
            </a:r>
            <a:endParaRPr lang="en-US" b="1" dirty="0">
              <a:solidFill>
                <a:srgbClr val="FF0000"/>
              </a:solidFill>
            </a:endParaRPr>
          </a:p>
        </p:txBody>
      </p:sp>
      <p:sp>
        <p:nvSpPr>
          <p:cNvPr id="20" name="TextBox 19">
            <a:extLst>
              <a:ext uri="{FF2B5EF4-FFF2-40B4-BE49-F238E27FC236}">
                <a16:creationId xmlns:a16="http://schemas.microsoft.com/office/drawing/2014/main" id="{1CC5F9C6-2F8E-4EBE-9841-417E89220B52}"/>
              </a:ext>
            </a:extLst>
          </p:cNvPr>
          <p:cNvSpPr txBox="1"/>
          <p:nvPr/>
        </p:nvSpPr>
        <p:spPr>
          <a:xfrm>
            <a:off x="4229657" y="2922270"/>
            <a:ext cx="659226" cy="369332"/>
          </a:xfrm>
          <a:prstGeom prst="rect">
            <a:avLst/>
          </a:prstGeom>
          <a:noFill/>
        </p:spPr>
        <p:txBody>
          <a:bodyPr wrap="square" rtlCol="0">
            <a:spAutoFit/>
          </a:bodyPr>
          <a:lstStyle/>
          <a:p>
            <a:r>
              <a:rPr lang="en-US" b="1">
                <a:solidFill>
                  <a:srgbClr val="FF0000"/>
                </a:solidFill>
                <a:cs typeface="Kalimati" panose="00000400000000000000" pitchFamily="2"/>
              </a:rPr>
              <a:t>4</a:t>
            </a:r>
            <a:endParaRPr lang="en-US" b="1" dirty="0">
              <a:solidFill>
                <a:srgbClr val="FF0000"/>
              </a:solidFill>
            </a:endParaRPr>
          </a:p>
        </p:txBody>
      </p:sp>
      <p:sp>
        <p:nvSpPr>
          <p:cNvPr id="21" name="TextBox 20">
            <a:extLst>
              <a:ext uri="{FF2B5EF4-FFF2-40B4-BE49-F238E27FC236}">
                <a16:creationId xmlns:a16="http://schemas.microsoft.com/office/drawing/2014/main" id="{D40AFFD5-8DCB-45B3-9092-40C8BCC565F7}"/>
              </a:ext>
            </a:extLst>
          </p:cNvPr>
          <p:cNvSpPr txBox="1"/>
          <p:nvPr/>
        </p:nvSpPr>
        <p:spPr>
          <a:xfrm>
            <a:off x="7212831" y="2894013"/>
            <a:ext cx="659226" cy="369332"/>
          </a:xfrm>
          <a:prstGeom prst="rect">
            <a:avLst/>
          </a:prstGeom>
          <a:noFill/>
        </p:spPr>
        <p:txBody>
          <a:bodyPr wrap="square" rtlCol="0">
            <a:spAutoFit/>
          </a:bodyPr>
          <a:lstStyle/>
          <a:p>
            <a:r>
              <a:rPr lang="en-US" b="1">
                <a:solidFill>
                  <a:srgbClr val="FF0000"/>
                </a:solidFill>
                <a:cs typeface="Kalimati" panose="00000400000000000000" pitchFamily="2"/>
              </a:rPr>
              <a:t>6</a:t>
            </a:r>
            <a:endParaRPr lang="en-US" b="1" dirty="0">
              <a:solidFill>
                <a:srgbClr val="FF0000"/>
              </a:solidFill>
            </a:endParaRPr>
          </a:p>
        </p:txBody>
      </p:sp>
      <p:sp>
        <p:nvSpPr>
          <p:cNvPr id="22" name="TextBox 21">
            <a:extLst>
              <a:ext uri="{FF2B5EF4-FFF2-40B4-BE49-F238E27FC236}">
                <a16:creationId xmlns:a16="http://schemas.microsoft.com/office/drawing/2014/main" id="{65C5DBB5-31A3-4808-851D-1EE468DB9BE0}"/>
              </a:ext>
            </a:extLst>
          </p:cNvPr>
          <p:cNvSpPr txBox="1"/>
          <p:nvPr/>
        </p:nvSpPr>
        <p:spPr>
          <a:xfrm>
            <a:off x="8964312" y="3384708"/>
            <a:ext cx="577699" cy="369332"/>
          </a:xfrm>
          <a:prstGeom prst="rect">
            <a:avLst/>
          </a:prstGeom>
          <a:noFill/>
        </p:spPr>
        <p:txBody>
          <a:bodyPr wrap="square" rtlCol="0">
            <a:spAutoFit/>
          </a:bodyPr>
          <a:lstStyle/>
          <a:p>
            <a:r>
              <a:rPr lang="en-US" b="1">
                <a:solidFill>
                  <a:srgbClr val="FF0000"/>
                </a:solidFill>
                <a:cs typeface="Kalimati" panose="00000400000000000000" pitchFamily="2"/>
              </a:rPr>
              <a:t>12</a:t>
            </a:r>
            <a:endParaRPr lang="en-US" b="1" dirty="0">
              <a:solidFill>
                <a:srgbClr val="FF0000"/>
              </a:solidFill>
            </a:endParaRPr>
          </a:p>
        </p:txBody>
      </p:sp>
      <p:sp>
        <p:nvSpPr>
          <p:cNvPr id="23" name="TextBox 22">
            <a:extLst>
              <a:ext uri="{FF2B5EF4-FFF2-40B4-BE49-F238E27FC236}">
                <a16:creationId xmlns:a16="http://schemas.microsoft.com/office/drawing/2014/main" id="{3632F23B-854C-4287-B7E1-39486935C041}"/>
              </a:ext>
            </a:extLst>
          </p:cNvPr>
          <p:cNvSpPr txBox="1"/>
          <p:nvPr/>
        </p:nvSpPr>
        <p:spPr>
          <a:xfrm>
            <a:off x="9495532" y="3638019"/>
            <a:ext cx="577699" cy="369332"/>
          </a:xfrm>
          <a:prstGeom prst="rect">
            <a:avLst/>
          </a:prstGeom>
          <a:noFill/>
        </p:spPr>
        <p:txBody>
          <a:bodyPr wrap="square" rtlCol="0">
            <a:spAutoFit/>
          </a:bodyPr>
          <a:lstStyle/>
          <a:p>
            <a:r>
              <a:rPr lang="en-US" b="1">
                <a:solidFill>
                  <a:srgbClr val="FF0000"/>
                </a:solidFill>
                <a:cs typeface="Kalimati" panose="00000400000000000000" pitchFamily="2"/>
              </a:rPr>
              <a:t>13</a:t>
            </a:r>
            <a:endParaRPr lang="en-US" b="1" dirty="0">
              <a:solidFill>
                <a:srgbClr val="FF0000"/>
              </a:solidFill>
            </a:endParaRPr>
          </a:p>
        </p:txBody>
      </p:sp>
      <p:sp>
        <p:nvSpPr>
          <p:cNvPr id="24" name="TextBox 23">
            <a:extLst>
              <a:ext uri="{FF2B5EF4-FFF2-40B4-BE49-F238E27FC236}">
                <a16:creationId xmlns:a16="http://schemas.microsoft.com/office/drawing/2014/main" id="{C3CF20C9-2F1A-41B5-96F6-683052117E17}"/>
              </a:ext>
            </a:extLst>
          </p:cNvPr>
          <p:cNvSpPr txBox="1"/>
          <p:nvPr/>
        </p:nvSpPr>
        <p:spPr>
          <a:xfrm>
            <a:off x="8885279" y="5365907"/>
            <a:ext cx="843512" cy="369332"/>
          </a:xfrm>
          <a:prstGeom prst="rect">
            <a:avLst/>
          </a:prstGeom>
          <a:noFill/>
        </p:spPr>
        <p:txBody>
          <a:bodyPr wrap="square" rtlCol="0">
            <a:spAutoFit/>
          </a:bodyPr>
          <a:lstStyle/>
          <a:p>
            <a:r>
              <a:rPr lang="en-US" b="1" dirty="0">
                <a:solidFill>
                  <a:srgbClr val="FF0000"/>
                </a:solidFill>
                <a:cs typeface="Kalimati" panose="00000400000000000000" pitchFamily="2"/>
              </a:rPr>
              <a:t>14</a:t>
            </a:r>
            <a:endParaRPr lang="en-US" b="1" dirty="0">
              <a:solidFill>
                <a:srgbClr val="FF0000"/>
              </a:solidFill>
            </a:endParaRPr>
          </a:p>
        </p:txBody>
      </p:sp>
      <p:sp>
        <p:nvSpPr>
          <p:cNvPr id="25" name="TextBox 24">
            <a:extLst>
              <a:ext uri="{FF2B5EF4-FFF2-40B4-BE49-F238E27FC236}">
                <a16:creationId xmlns:a16="http://schemas.microsoft.com/office/drawing/2014/main" id="{A2BCFED3-07C0-498F-8A11-3500AB80C42E}"/>
              </a:ext>
            </a:extLst>
          </p:cNvPr>
          <p:cNvSpPr txBox="1"/>
          <p:nvPr/>
        </p:nvSpPr>
        <p:spPr>
          <a:xfrm>
            <a:off x="10026508" y="5390714"/>
            <a:ext cx="843512" cy="369332"/>
          </a:xfrm>
          <a:prstGeom prst="rect">
            <a:avLst/>
          </a:prstGeom>
          <a:noFill/>
        </p:spPr>
        <p:txBody>
          <a:bodyPr wrap="square" rtlCol="0">
            <a:spAutoFit/>
          </a:bodyPr>
          <a:lstStyle/>
          <a:p>
            <a:r>
              <a:rPr lang="en-US" b="1">
                <a:solidFill>
                  <a:srgbClr val="FF0000"/>
                </a:solidFill>
                <a:cs typeface="Kalimati" panose="00000400000000000000" pitchFamily="2"/>
              </a:rPr>
              <a:t>15</a:t>
            </a:r>
            <a:endParaRPr lang="en-US" b="1" dirty="0">
              <a:solidFill>
                <a:srgbClr val="FF0000"/>
              </a:solidFill>
            </a:endParaRPr>
          </a:p>
        </p:txBody>
      </p:sp>
      <p:sp>
        <p:nvSpPr>
          <p:cNvPr id="26" name="TextBox 25">
            <a:extLst>
              <a:ext uri="{FF2B5EF4-FFF2-40B4-BE49-F238E27FC236}">
                <a16:creationId xmlns:a16="http://schemas.microsoft.com/office/drawing/2014/main" id="{EC8E85DB-983B-45FF-AEF2-E04482EBE7C5}"/>
              </a:ext>
            </a:extLst>
          </p:cNvPr>
          <p:cNvSpPr txBox="1"/>
          <p:nvPr/>
        </p:nvSpPr>
        <p:spPr>
          <a:xfrm>
            <a:off x="11227989" y="5390714"/>
            <a:ext cx="843512" cy="369332"/>
          </a:xfrm>
          <a:prstGeom prst="rect">
            <a:avLst/>
          </a:prstGeom>
          <a:noFill/>
        </p:spPr>
        <p:txBody>
          <a:bodyPr wrap="square" rtlCol="0">
            <a:spAutoFit/>
          </a:bodyPr>
          <a:lstStyle/>
          <a:p>
            <a:r>
              <a:rPr lang="en-US" b="1">
                <a:solidFill>
                  <a:srgbClr val="FF0000"/>
                </a:solidFill>
                <a:cs typeface="Kalimati" panose="00000400000000000000" pitchFamily="2"/>
              </a:rPr>
              <a:t>16</a:t>
            </a:r>
            <a:endParaRPr lang="en-US" b="1" dirty="0">
              <a:solidFill>
                <a:srgbClr val="FF0000"/>
              </a:solidFill>
            </a:endParaRPr>
          </a:p>
        </p:txBody>
      </p:sp>
      <p:sp>
        <p:nvSpPr>
          <p:cNvPr id="27" name="TextBox 26">
            <a:extLst>
              <a:ext uri="{FF2B5EF4-FFF2-40B4-BE49-F238E27FC236}">
                <a16:creationId xmlns:a16="http://schemas.microsoft.com/office/drawing/2014/main" id="{209C380D-F1CE-4C9D-85AC-FBAD2A834E53}"/>
              </a:ext>
            </a:extLst>
          </p:cNvPr>
          <p:cNvSpPr txBox="1"/>
          <p:nvPr/>
        </p:nvSpPr>
        <p:spPr>
          <a:xfrm>
            <a:off x="8901224" y="5694268"/>
            <a:ext cx="843512" cy="369332"/>
          </a:xfrm>
          <a:prstGeom prst="rect">
            <a:avLst/>
          </a:prstGeom>
          <a:noFill/>
        </p:spPr>
        <p:txBody>
          <a:bodyPr wrap="square" rtlCol="0">
            <a:spAutoFit/>
          </a:bodyPr>
          <a:lstStyle/>
          <a:p>
            <a:r>
              <a:rPr lang="en-US" b="1">
                <a:solidFill>
                  <a:srgbClr val="FF0000"/>
                </a:solidFill>
                <a:cs typeface="Kalimati" panose="00000400000000000000" pitchFamily="2"/>
              </a:rPr>
              <a:t>17</a:t>
            </a:r>
            <a:endParaRPr lang="en-US" b="1" dirty="0">
              <a:solidFill>
                <a:srgbClr val="FF0000"/>
              </a:solidFill>
            </a:endParaRPr>
          </a:p>
        </p:txBody>
      </p:sp>
      <p:sp>
        <p:nvSpPr>
          <p:cNvPr id="28" name="TextBox 27">
            <a:extLst>
              <a:ext uri="{FF2B5EF4-FFF2-40B4-BE49-F238E27FC236}">
                <a16:creationId xmlns:a16="http://schemas.microsoft.com/office/drawing/2014/main" id="{3BEC4A21-4264-4DAC-AC49-AF62457A786D}"/>
              </a:ext>
            </a:extLst>
          </p:cNvPr>
          <p:cNvSpPr txBox="1"/>
          <p:nvPr/>
        </p:nvSpPr>
        <p:spPr>
          <a:xfrm>
            <a:off x="10090308" y="5720328"/>
            <a:ext cx="843512" cy="369332"/>
          </a:xfrm>
          <a:prstGeom prst="rect">
            <a:avLst/>
          </a:prstGeom>
          <a:noFill/>
        </p:spPr>
        <p:txBody>
          <a:bodyPr wrap="square" rtlCol="0">
            <a:spAutoFit/>
          </a:bodyPr>
          <a:lstStyle/>
          <a:p>
            <a:r>
              <a:rPr lang="en-US" b="1">
                <a:solidFill>
                  <a:srgbClr val="FF0000"/>
                </a:solidFill>
                <a:cs typeface="Kalimati" panose="00000400000000000000" pitchFamily="2"/>
              </a:rPr>
              <a:t>18</a:t>
            </a:r>
            <a:endParaRPr lang="en-US" b="1" dirty="0">
              <a:solidFill>
                <a:srgbClr val="FF0000"/>
              </a:solidFill>
            </a:endParaRPr>
          </a:p>
        </p:txBody>
      </p:sp>
      <p:sp>
        <p:nvSpPr>
          <p:cNvPr id="29" name="TextBox 28">
            <a:extLst>
              <a:ext uri="{FF2B5EF4-FFF2-40B4-BE49-F238E27FC236}">
                <a16:creationId xmlns:a16="http://schemas.microsoft.com/office/drawing/2014/main" id="{F3A0793C-55BD-410E-B979-D1DC73D206BD}"/>
              </a:ext>
            </a:extLst>
          </p:cNvPr>
          <p:cNvSpPr txBox="1"/>
          <p:nvPr/>
        </p:nvSpPr>
        <p:spPr>
          <a:xfrm>
            <a:off x="11281154" y="5741594"/>
            <a:ext cx="843512" cy="369332"/>
          </a:xfrm>
          <a:prstGeom prst="rect">
            <a:avLst/>
          </a:prstGeom>
          <a:noFill/>
        </p:spPr>
        <p:txBody>
          <a:bodyPr wrap="square" rtlCol="0">
            <a:spAutoFit/>
          </a:bodyPr>
          <a:lstStyle/>
          <a:p>
            <a:r>
              <a:rPr lang="en-US" b="1">
                <a:solidFill>
                  <a:srgbClr val="FF0000"/>
                </a:solidFill>
                <a:cs typeface="Kalimati" panose="00000400000000000000" pitchFamily="2"/>
              </a:rPr>
              <a:t>19</a:t>
            </a:r>
            <a:endParaRPr lang="en-US" b="1" dirty="0">
              <a:solidFill>
                <a:srgbClr val="FF0000"/>
              </a:solidFill>
            </a:endParaRPr>
          </a:p>
        </p:txBody>
      </p:sp>
      <p:sp>
        <p:nvSpPr>
          <p:cNvPr id="30" name="TextBox 29">
            <a:extLst>
              <a:ext uri="{FF2B5EF4-FFF2-40B4-BE49-F238E27FC236}">
                <a16:creationId xmlns:a16="http://schemas.microsoft.com/office/drawing/2014/main" id="{ECEB06E9-FF65-460C-A0F9-A06C4A8EDE52}"/>
              </a:ext>
            </a:extLst>
          </p:cNvPr>
          <p:cNvSpPr txBox="1"/>
          <p:nvPr/>
        </p:nvSpPr>
        <p:spPr>
          <a:xfrm>
            <a:off x="8901944" y="5981493"/>
            <a:ext cx="843512" cy="369332"/>
          </a:xfrm>
          <a:prstGeom prst="rect">
            <a:avLst/>
          </a:prstGeom>
          <a:noFill/>
        </p:spPr>
        <p:txBody>
          <a:bodyPr wrap="square" rtlCol="0">
            <a:spAutoFit/>
          </a:bodyPr>
          <a:lstStyle/>
          <a:p>
            <a:r>
              <a:rPr lang="en-US" b="1">
                <a:solidFill>
                  <a:srgbClr val="FF0000"/>
                </a:solidFill>
                <a:cs typeface="Kalimati" panose="00000400000000000000" pitchFamily="2"/>
              </a:rPr>
              <a:t>20</a:t>
            </a:r>
            <a:endParaRPr lang="en-US" b="1" dirty="0">
              <a:solidFill>
                <a:srgbClr val="FF0000"/>
              </a:solidFill>
            </a:endParaRPr>
          </a:p>
        </p:txBody>
      </p:sp>
      <p:sp>
        <p:nvSpPr>
          <p:cNvPr id="31" name="TextBox 30">
            <a:extLst>
              <a:ext uri="{FF2B5EF4-FFF2-40B4-BE49-F238E27FC236}">
                <a16:creationId xmlns:a16="http://schemas.microsoft.com/office/drawing/2014/main" id="{299692BC-FCEE-458D-B0F7-85A9689C7B2E}"/>
              </a:ext>
            </a:extLst>
          </p:cNvPr>
          <p:cNvSpPr txBox="1"/>
          <p:nvPr/>
        </p:nvSpPr>
        <p:spPr>
          <a:xfrm>
            <a:off x="10122197" y="6007407"/>
            <a:ext cx="843512" cy="369332"/>
          </a:xfrm>
          <a:prstGeom prst="rect">
            <a:avLst/>
          </a:prstGeom>
          <a:noFill/>
        </p:spPr>
        <p:txBody>
          <a:bodyPr wrap="square" rtlCol="0">
            <a:spAutoFit/>
          </a:bodyPr>
          <a:lstStyle/>
          <a:p>
            <a:r>
              <a:rPr lang="en-US" b="1">
                <a:solidFill>
                  <a:srgbClr val="FF0000"/>
                </a:solidFill>
                <a:cs typeface="Kalimati" panose="00000400000000000000" pitchFamily="2"/>
              </a:rPr>
              <a:t>21</a:t>
            </a:r>
            <a:endParaRPr lang="en-US" b="1" dirty="0">
              <a:solidFill>
                <a:srgbClr val="FF0000"/>
              </a:solidFill>
            </a:endParaRPr>
          </a:p>
        </p:txBody>
      </p:sp>
      <p:sp>
        <p:nvSpPr>
          <p:cNvPr id="32" name="TextBox 31">
            <a:extLst>
              <a:ext uri="{FF2B5EF4-FFF2-40B4-BE49-F238E27FC236}">
                <a16:creationId xmlns:a16="http://schemas.microsoft.com/office/drawing/2014/main" id="{7EBAE52D-BECA-4CC3-8F74-C7D25AF78B01}"/>
              </a:ext>
            </a:extLst>
          </p:cNvPr>
          <p:cNvSpPr txBox="1"/>
          <p:nvPr/>
        </p:nvSpPr>
        <p:spPr>
          <a:xfrm>
            <a:off x="11344949" y="6007407"/>
            <a:ext cx="843512" cy="369332"/>
          </a:xfrm>
          <a:prstGeom prst="rect">
            <a:avLst/>
          </a:prstGeom>
          <a:noFill/>
        </p:spPr>
        <p:txBody>
          <a:bodyPr wrap="square" rtlCol="0">
            <a:spAutoFit/>
          </a:bodyPr>
          <a:lstStyle/>
          <a:p>
            <a:r>
              <a:rPr lang="en-US" b="1">
                <a:solidFill>
                  <a:srgbClr val="FF0000"/>
                </a:solidFill>
                <a:cs typeface="Kalimati" panose="00000400000000000000" pitchFamily="2"/>
              </a:rPr>
              <a:t>22</a:t>
            </a:r>
            <a:endParaRPr lang="en-US" b="1" dirty="0">
              <a:solidFill>
                <a:srgbClr val="FF0000"/>
              </a:solidFill>
            </a:endParaRPr>
          </a:p>
        </p:txBody>
      </p:sp>
      <p:sp>
        <p:nvSpPr>
          <p:cNvPr id="33" name="TextBox 32"/>
          <p:cNvSpPr txBox="1"/>
          <p:nvPr/>
        </p:nvSpPr>
        <p:spPr>
          <a:xfrm>
            <a:off x="699195" y="2568914"/>
            <a:ext cx="832885" cy="369332"/>
          </a:xfrm>
          <a:prstGeom prst="rect">
            <a:avLst/>
          </a:prstGeom>
          <a:noFill/>
        </p:spPr>
        <p:txBody>
          <a:bodyPr wrap="square" rtlCol="0">
            <a:spAutoFit/>
          </a:bodyPr>
          <a:lstStyle/>
          <a:p>
            <a:r>
              <a:rPr lang="en-US" b="1">
                <a:solidFill>
                  <a:srgbClr val="0070C0"/>
                </a:solidFill>
              </a:rPr>
              <a:t>START</a:t>
            </a:r>
          </a:p>
        </p:txBody>
      </p:sp>
      <p:sp>
        <p:nvSpPr>
          <p:cNvPr id="38" name="Oval 37"/>
          <p:cNvSpPr/>
          <p:nvPr/>
        </p:nvSpPr>
        <p:spPr>
          <a:xfrm>
            <a:off x="597451" y="2472831"/>
            <a:ext cx="905203" cy="4578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11930758" y="3341430"/>
            <a:ext cx="373122" cy="461665"/>
          </a:xfrm>
          <a:prstGeom prst="rect">
            <a:avLst/>
          </a:prstGeom>
          <a:noFill/>
        </p:spPr>
        <p:txBody>
          <a:bodyPr wrap="square" rtlCol="0">
            <a:spAutoFit/>
          </a:bodyPr>
          <a:lstStyle/>
          <a:p>
            <a:r>
              <a:rPr lang="en-US" sz="2400" b="1" dirty="0">
                <a:solidFill>
                  <a:srgbClr val="FF0000"/>
                </a:solidFill>
              </a:rPr>
              <a:t>*</a:t>
            </a:r>
          </a:p>
        </p:txBody>
      </p:sp>
      <p:sp>
        <p:nvSpPr>
          <p:cNvPr id="84" name="TextBox 83"/>
          <p:cNvSpPr txBox="1"/>
          <p:nvPr/>
        </p:nvSpPr>
        <p:spPr>
          <a:xfrm>
            <a:off x="-106378" y="4656337"/>
            <a:ext cx="373122" cy="461665"/>
          </a:xfrm>
          <a:prstGeom prst="rect">
            <a:avLst/>
          </a:prstGeom>
          <a:noFill/>
        </p:spPr>
        <p:txBody>
          <a:bodyPr wrap="square" rtlCol="0">
            <a:spAutoFit/>
          </a:bodyPr>
          <a:lstStyle/>
          <a:p>
            <a:r>
              <a:rPr lang="en-US" sz="2400" b="1">
                <a:solidFill>
                  <a:srgbClr val="FF0000"/>
                </a:solidFill>
              </a:rPr>
              <a:t>*</a:t>
            </a:r>
          </a:p>
        </p:txBody>
      </p:sp>
    </p:spTree>
    <p:extLst>
      <p:ext uri="{BB962C8B-B14F-4D97-AF65-F5344CB8AC3E}">
        <p14:creationId xmlns:p14="http://schemas.microsoft.com/office/powerpoint/2010/main" val="124189191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82BE681-28E4-499A-AE64-72F6602B7B76}"/>
              </a:ext>
            </a:extLst>
          </p:cNvPr>
          <p:cNvSpPr txBox="1"/>
          <p:nvPr/>
        </p:nvSpPr>
        <p:spPr>
          <a:xfrm>
            <a:off x="93989" y="1573939"/>
            <a:ext cx="12004022" cy="3370153"/>
          </a:xfrm>
          <a:prstGeom prst="rect">
            <a:avLst/>
          </a:prstGeom>
          <a:noFill/>
        </p:spPr>
        <p:txBody>
          <a:bodyPr wrap="square">
            <a:spAutoFit/>
          </a:bodyPr>
          <a:lstStyle/>
          <a:p>
            <a:pPr algn="just">
              <a:lnSpc>
                <a:spcPct val="150000"/>
              </a:lnSpc>
            </a:pPr>
            <a:r>
              <a:rPr lang="ne-NP" sz="2400" dirty="0">
                <a:cs typeface="Kalimati" panose="00000400000000000000" pitchFamily="2"/>
              </a:rPr>
              <a:t>२. पारिवारिक खण्डको प्रश्न १ देखि १७ सम्म क्रमशः सोध्ने</a:t>
            </a:r>
          </a:p>
          <a:p>
            <a:pPr marL="574675" indent="-574675" algn="just">
              <a:lnSpc>
                <a:spcPct val="150000"/>
              </a:lnSpc>
            </a:pPr>
            <a:r>
              <a:rPr lang="ne-NP" sz="2400" dirty="0">
                <a:cs typeface="Kalimati" panose="00000400000000000000" pitchFamily="2"/>
              </a:rPr>
              <a:t>३. व्यक्तिगत खण्डको महल २ मा परिवारमा अक्सर बसोबास गर्ने सबै सदस्यको पारिवारिक हाँगा अनुसार क्रमशः नाम थर लेख्ने ।</a:t>
            </a:r>
          </a:p>
          <a:p>
            <a:pPr marL="574675" indent="-574675" algn="just">
              <a:lnSpc>
                <a:spcPct val="150000"/>
              </a:lnSpc>
            </a:pPr>
            <a:r>
              <a:rPr lang="ne-NP" sz="2400" dirty="0">
                <a:cs typeface="Kalimati" panose="00000400000000000000" pitchFamily="2"/>
              </a:rPr>
              <a:t>४. परिवारमुलिका लागि महल १ देखि ३७ सम्म प्रश्नहरू सोध्ने । </a:t>
            </a:r>
          </a:p>
          <a:p>
            <a:pPr marL="574675" indent="-574675" algn="just">
              <a:lnSpc>
                <a:spcPct val="150000"/>
              </a:lnSpc>
            </a:pPr>
            <a:r>
              <a:rPr lang="ne-NP" sz="2400" dirty="0">
                <a:cs typeface="Kalimati" panose="00000400000000000000" pitchFamily="2"/>
              </a:rPr>
              <a:t>५. त्यसपछि क्र.सं. २ को सदस्यका लागि महल १ देखि ३७ सम्म सोध्ने । </a:t>
            </a:r>
          </a:p>
          <a:p>
            <a:pPr marL="574675" indent="-574675" algn="just">
              <a:lnSpc>
                <a:spcPct val="150000"/>
              </a:lnSpc>
            </a:pPr>
            <a:r>
              <a:rPr lang="ne-NP" sz="2400" dirty="0">
                <a:cs typeface="Kalimati" panose="00000400000000000000" pitchFamily="2"/>
              </a:rPr>
              <a:t>६. एवं रितले सबै सदस्यहरूको विवरण संकलन गरी संगति तथा पूर्णता जाँच गर्ने ।</a:t>
            </a:r>
          </a:p>
        </p:txBody>
      </p:sp>
      <p:sp>
        <p:nvSpPr>
          <p:cNvPr id="9" name="TextBox 8">
            <a:extLst>
              <a:ext uri="{FF2B5EF4-FFF2-40B4-BE49-F238E27FC236}">
                <a16:creationId xmlns:a16="http://schemas.microsoft.com/office/drawing/2014/main" id="{AECD7E10-2979-40DC-96B5-2914C84C9CC2}"/>
              </a:ext>
            </a:extLst>
          </p:cNvPr>
          <p:cNvSpPr txBox="1"/>
          <p:nvPr/>
        </p:nvSpPr>
        <p:spPr>
          <a:xfrm>
            <a:off x="187978" y="558820"/>
            <a:ext cx="11374757"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मुख्य प्रश्नावली</a:t>
            </a:r>
            <a:r>
              <a:rPr lang="en-US" sz="2800" b="1" dirty="0">
                <a:solidFill>
                  <a:srgbClr val="0070C0"/>
                </a:solidFill>
                <a:cs typeface="Kalimati" pitchFamily="2"/>
              </a:rPr>
              <a:t>  </a:t>
            </a:r>
            <a:r>
              <a:rPr lang="ne-NP" sz="2800" b="1" dirty="0">
                <a:solidFill>
                  <a:srgbClr val="0070C0"/>
                </a:solidFill>
                <a:cs typeface="Kalimati" pitchFamily="2"/>
              </a:rPr>
              <a:t>फाराम भर्ने सिलसिलेवार</a:t>
            </a:r>
            <a:endParaRPr lang="en-US" sz="2800" b="1" dirty="0">
              <a:solidFill>
                <a:srgbClr val="0070C0"/>
              </a:solidFill>
              <a:cs typeface="Kalimati" pitchFamily="2"/>
            </a:endParaRPr>
          </a:p>
        </p:txBody>
      </p:sp>
    </p:spTree>
    <p:extLst>
      <p:ext uri="{BB962C8B-B14F-4D97-AF65-F5344CB8AC3E}">
        <p14:creationId xmlns:p14="http://schemas.microsoft.com/office/powerpoint/2010/main" val="4068229348"/>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15221"/>
            <a:ext cx="675806" cy="341426"/>
          </a:xfrm>
        </p:spPr>
        <p:txBody>
          <a:bodyPr/>
          <a:lstStyle/>
          <a:p>
            <a:pPr algn="r"/>
            <a:fld id="{2840B2E4-A264-431E-ABDE-38E3BCDA5876}" type="slidenum">
              <a:rPr lang="en-US" smtClean="0">
                <a:latin typeface="Fontasy Himali" panose="04020500000000000000" pitchFamily="82" charset="0"/>
              </a:rPr>
              <a:pPr algn="r"/>
              <a:t>14</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AECD7E10-2979-40DC-96B5-2914C84C9CC2}"/>
              </a:ext>
            </a:extLst>
          </p:cNvPr>
          <p:cNvSpPr txBox="1"/>
          <p:nvPr/>
        </p:nvSpPr>
        <p:spPr>
          <a:xfrm>
            <a:off x="677078" y="2632175"/>
            <a:ext cx="11374757" cy="1615827"/>
          </a:xfrm>
          <a:prstGeom prst="rect">
            <a:avLst/>
          </a:prstGeom>
          <a:noFill/>
        </p:spPr>
        <p:txBody>
          <a:bodyPr wrap="square">
            <a:spAutoFit/>
          </a:bodyPr>
          <a:lstStyle/>
          <a:p>
            <a:pPr algn="ctr">
              <a:lnSpc>
                <a:spcPct val="150000"/>
              </a:lnSpc>
            </a:pPr>
            <a:r>
              <a:rPr lang="ne-NP" sz="7200" b="1" dirty="0">
                <a:solidFill>
                  <a:srgbClr val="0070C0"/>
                </a:solidFill>
                <a:cs typeface="Kalimati" pitchFamily="2"/>
              </a:rPr>
              <a:t>अवधारणा तथा परिभाषा</a:t>
            </a:r>
            <a:endParaRPr lang="en-US" sz="7200" b="1" dirty="0">
              <a:solidFill>
                <a:srgbClr val="0070C0"/>
              </a:solidFill>
              <a:cs typeface="Kalimati" pitchFamily="2"/>
            </a:endParaRPr>
          </a:p>
        </p:txBody>
      </p:sp>
    </p:spTree>
    <p:extLst>
      <p:ext uri="{BB962C8B-B14F-4D97-AF65-F5344CB8AC3E}">
        <p14:creationId xmlns:p14="http://schemas.microsoft.com/office/powerpoint/2010/main" val="108023590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7948" y="6522071"/>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15</a:t>
            </a:fld>
            <a:endParaRPr lang="en-US" sz="2000" dirty="0">
              <a:latin typeface="Fontasy Himali" panose="04020500000000000000" pitchFamily="82" charset="0"/>
              <a:cs typeface="Kalimati" panose="00000400000000000000" pitchFamily="2"/>
            </a:endParaRPr>
          </a:p>
        </p:txBody>
      </p:sp>
      <p:sp>
        <p:nvSpPr>
          <p:cNvPr id="9" name="TextBox 8">
            <a:extLst>
              <a:ext uri="{FF2B5EF4-FFF2-40B4-BE49-F238E27FC236}">
                <a16:creationId xmlns:a16="http://schemas.microsoft.com/office/drawing/2014/main" id="{14E7B154-D8E9-48AE-B668-D8545F753D01}"/>
              </a:ext>
            </a:extLst>
          </p:cNvPr>
          <p:cNvSpPr txBox="1"/>
          <p:nvPr/>
        </p:nvSpPr>
        <p:spPr>
          <a:xfrm>
            <a:off x="36457" y="1449722"/>
            <a:ext cx="6730104" cy="4154984"/>
          </a:xfrm>
          <a:prstGeom prst="rect">
            <a:avLst/>
          </a:prstGeom>
          <a:noFill/>
        </p:spPr>
        <p:txBody>
          <a:bodyPr wrap="square">
            <a:spAutoFit/>
          </a:bodyPr>
          <a:lstStyle/>
          <a:p>
            <a:pPr marL="176213" indent="-176213">
              <a:buFont typeface="Arial" panose="020B0604020202020204" pitchFamily="34" charset="0"/>
              <a:buChar char="•"/>
            </a:pPr>
            <a:r>
              <a:rPr lang="ne-NP" sz="2400">
                <a:cs typeface="Kalimati" panose="00000400000000000000" pitchFamily="2"/>
              </a:rPr>
              <a:t>गणकलाई उपलव्ध गराइने गणना क्षेत्र नक्सामा </a:t>
            </a:r>
          </a:p>
          <a:p>
            <a:pPr marL="176213" indent="-176213"/>
            <a:r>
              <a:rPr lang="ne-NP" sz="2400">
                <a:cs typeface="Kalimati" panose="00000400000000000000" pitchFamily="2"/>
              </a:rPr>
              <a:t>	गणना गर्नुपर्ने क्षेत्रको चारै दिशाको विस्तृत विवरणहरु देखाइएका हुन्छन् ।</a:t>
            </a:r>
            <a:endParaRPr lang="en-US" sz="2400">
              <a:cs typeface="Kalimati" panose="00000400000000000000" pitchFamily="2"/>
            </a:endParaRPr>
          </a:p>
          <a:p>
            <a:pPr marL="176213" indent="-176213"/>
            <a:endParaRPr lang="en-US" sz="2400">
              <a:cs typeface="Kalimati" panose="00000400000000000000" pitchFamily="2"/>
            </a:endParaRPr>
          </a:p>
          <a:p>
            <a:pPr marL="168275" indent="-168275">
              <a:buFont typeface="Arial" panose="020B0604020202020204" pitchFamily="34" charset="0"/>
              <a:buChar char="•"/>
            </a:pPr>
            <a:r>
              <a:rPr lang="ne-NP" sz="2400">
                <a:cs typeface="Kalimati" panose="00000400000000000000" pitchFamily="2"/>
              </a:rPr>
              <a:t>गणना </a:t>
            </a:r>
            <a:r>
              <a:rPr lang="ne-NP" sz="2400" dirty="0">
                <a:cs typeface="Kalimati" panose="00000400000000000000" pitchFamily="2"/>
              </a:rPr>
              <a:t>क्षेत्र भन्नाले एक जना गणकले </a:t>
            </a:r>
            <a:r>
              <a:rPr lang="ne-NP" sz="2400">
                <a:cs typeface="Kalimati" panose="00000400000000000000" pitchFamily="2"/>
              </a:rPr>
              <a:t>गणना अवधिमा</a:t>
            </a:r>
            <a:endParaRPr lang="en-US" sz="2400">
              <a:cs typeface="Kalimati" panose="00000400000000000000" pitchFamily="2"/>
            </a:endParaRPr>
          </a:p>
          <a:p>
            <a:r>
              <a:rPr lang="ne-NP" sz="2400">
                <a:cs typeface="Kalimati" panose="00000400000000000000" pitchFamily="2"/>
              </a:rPr>
              <a:t>गर्नुपर्ने </a:t>
            </a:r>
            <a:r>
              <a:rPr lang="ne-NP" sz="2400" dirty="0">
                <a:cs typeface="Kalimati" panose="00000400000000000000" pitchFamily="2"/>
              </a:rPr>
              <a:t>भौगोलिक एकाइ वा क्षेत्र हो । </a:t>
            </a: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endParaRPr lang="ne-NP" sz="2400" dirty="0">
              <a:cs typeface="Kalimati" panose="00000400000000000000" pitchFamily="2"/>
            </a:endParaRPr>
          </a:p>
          <a:p>
            <a:pPr marL="176213" indent="-176213">
              <a:buFont typeface="Arial" panose="020B0604020202020204" pitchFamily="34" charset="0"/>
              <a:buChar char="•"/>
            </a:pPr>
            <a:r>
              <a:rPr lang="ne-NP" sz="2400" dirty="0">
                <a:cs typeface="Kalimati" panose="00000400000000000000" pitchFamily="2"/>
              </a:rPr>
              <a:t>कुनै सिंगो वडाको एउटा गणना क्षेत्र वा ठुला वडाहरूलाई विभाजन गरी धेरैवटा गणना क्षेत्र बनाइएको हुन्छ । </a:t>
            </a:r>
          </a:p>
        </p:txBody>
      </p:sp>
      <p:sp>
        <p:nvSpPr>
          <p:cNvPr id="10" name="TextBox 9">
            <a:extLst>
              <a:ext uri="{FF2B5EF4-FFF2-40B4-BE49-F238E27FC236}">
                <a16:creationId xmlns:a16="http://schemas.microsoft.com/office/drawing/2014/main" id="{FE6FD292-6D2F-4D6B-A9B6-58E91687B48A}"/>
              </a:ext>
            </a:extLst>
          </p:cNvPr>
          <p:cNvSpPr txBox="1"/>
          <p:nvPr/>
        </p:nvSpPr>
        <p:spPr>
          <a:xfrm>
            <a:off x="304799" y="740400"/>
            <a:ext cx="5925879" cy="523220"/>
          </a:xfrm>
          <a:prstGeom prst="rect">
            <a:avLst/>
          </a:prstGeom>
          <a:noFill/>
        </p:spPr>
        <p:txBody>
          <a:bodyPr wrap="square">
            <a:spAutoFit/>
          </a:bodyPr>
          <a:lstStyle/>
          <a:p>
            <a:pPr algn="ctr"/>
            <a:r>
              <a:rPr lang="ne-NP" sz="2800" b="1" dirty="0">
                <a:solidFill>
                  <a:srgbClr val="0070C0"/>
                </a:solidFill>
                <a:cs typeface="Kalimati" pitchFamily="2"/>
              </a:rPr>
              <a:t>गणना क्षेत्र</a:t>
            </a:r>
            <a:endParaRPr lang="en-US" sz="2800" b="1" dirty="0">
              <a:cs typeface="Kalimati" panose="00000400000000000000" pitchFamily="2"/>
            </a:endParaRPr>
          </a:p>
        </p:txBody>
      </p:sp>
      <p:pic>
        <p:nvPicPr>
          <p:cNvPr id="2" name="Picture 1"/>
          <p:cNvPicPr>
            <a:picLocks noChangeAspect="1"/>
          </p:cNvPicPr>
          <p:nvPr/>
        </p:nvPicPr>
        <p:blipFill>
          <a:blip r:embed="rId2"/>
          <a:stretch>
            <a:fillRect/>
          </a:stretch>
        </p:blipFill>
        <p:spPr>
          <a:xfrm>
            <a:off x="6892643" y="1436966"/>
            <a:ext cx="5240287" cy="4865600"/>
          </a:xfrm>
          <a:prstGeom prst="rect">
            <a:avLst/>
          </a:prstGeom>
        </p:spPr>
      </p:pic>
      <p:cxnSp>
        <p:nvCxnSpPr>
          <p:cNvPr id="22" name="Straight Arrow Connector 21"/>
          <p:cNvCxnSpPr>
            <a:cxnSpLocks/>
          </p:cNvCxnSpPr>
          <p:nvPr/>
        </p:nvCxnSpPr>
        <p:spPr>
          <a:xfrm>
            <a:off x="6355080" y="2301240"/>
            <a:ext cx="3511934" cy="91089"/>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a:cxnSpLocks/>
          </p:cNvCxnSpPr>
          <p:nvPr/>
        </p:nvCxnSpPr>
        <p:spPr>
          <a:xfrm>
            <a:off x="6355080" y="3520482"/>
            <a:ext cx="4794701" cy="314099"/>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ACBB5465-45F2-4522-82EE-8AD2544BA93B}"/>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8" name="Oval 7"/>
          <p:cNvSpPr/>
          <p:nvPr/>
        </p:nvSpPr>
        <p:spPr>
          <a:xfrm>
            <a:off x="36457" y="1263620"/>
            <a:ext cx="6730104" cy="1372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6457" y="2761662"/>
            <a:ext cx="6730104" cy="1159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6369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2431" y="6503785"/>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16</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33234" y="1623208"/>
            <a:ext cx="9467966" cy="3924151"/>
          </a:xfrm>
          <a:prstGeom prst="rect">
            <a:avLst/>
          </a:prstGeom>
          <a:noFill/>
        </p:spPr>
        <p:txBody>
          <a:bodyPr wrap="square">
            <a:spAutoFit/>
          </a:bodyPr>
          <a:lstStyle/>
          <a:p>
            <a:pPr marL="398463" indent="-222250" algn="just">
              <a:lnSpc>
                <a:spcPct val="150000"/>
              </a:lnSpc>
              <a:buFont typeface="Arial" panose="020B0604020202020204" pitchFamily="34" charset="0"/>
              <a:buChar char="•"/>
            </a:pPr>
            <a:r>
              <a:rPr lang="ne-NP" sz="2400" dirty="0">
                <a:cs typeface="Kalimati" panose="00000400000000000000" pitchFamily="2"/>
              </a:rPr>
              <a:t>घर भन्नाले सामान्यतया चारैतिर गारो</a:t>
            </a:r>
            <a:r>
              <a:rPr lang="en-US" sz="2400" dirty="0">
                <a:cs typeface="Kalimati" panose="00000400000000000000" pitchFamily="2"/>
              </a:rPr>
              <a:t>/</a:t>
            </a:r>
            <a:r>
              <a:rPr lang="ne-NP" sz="2400" dirty="0">
                <a:cs typeface="Kalimati" panose="00000400000000000000" pitchFamily="2"/>
              </a:rPr>
              <a:t>टाटी लगाई ढोका/झ्याल भएको छानो हालेर बसोबास वा अन्य प्रयोगका</a:t>
            </a:r>
            <a:r>
              <a:rPr lang="en-US" sz="2400" dirty="0">
                <a:cs typeface="Kalimati" panose="00000400000000000000" pitchFamily="2"/>
              </a:rPr>
              <a:t> </a:t>
            </a:r>
            <a:r>
              <a:rPr lang="ne-NP" sz="2400" dirty="0">
                <a:cs typeface="Kalimati" panose="00000400000000000000" pitchFamily="2"/>
              </a:rPr>
              <a:t>लागि बनाइएको एक वा एक भन्दा बढी कोठा वा तला भएको संरचनालाई बुझाउँछ ।</a:t>
            </a:r>
          </a:p>
          <a:p>
            <a:pPr marL="398463" indent="-222250" algn="just">
              <a:lnSpc>
                <a:spcPct val="150000"/>
              </a:lnSpc>
              <a:buFont typeface="Arial" panose="020B0604020202020204" pitchFamily="34" charset="0"/>
              <a:buChar char="•"/>
            </a:pPr>
            <a:r>
              <a:rPr lang="ne-NP" sz="2400" dirty="0">
                <a:cs typeface="Kalimati" panose="00000400000000000000" pitchFamily="2"/>
              </a:rPr>
              <a:t>एउटै संरचना अन्तर्गत बनेको जग, गारो तथा छाना भएमा र एउटै मूलढोका र सिँढी भएमा त्यसलाई एउटा घर मान्नुपर्दछ ।</a:t>
            </a:r>
          </a:p>
          <a:p>
            <a:pPr marL="398463" indent="-222250" algn="just">
              <a:lnSpc>
                <a:spcPct val="150000"/>
              </a:lnSpc>
              <a:buFont typeface="Arial" panose="020B0604020202020204" pitchFamily="34" charset="0"/>
              <a:buChar char="•"/>
            </a:pPr>
            <a:r>
              <a:rPr lang="ne-NP" sz="2400" dirty="0">
                <a:cs typeface="Kalimati" panose="00000400000000000000" pitchFamily="2"/>
              </a:rPr>
              <a:t>उदाहरणका लागि अपार्टमेन्ट बिल्डिङ्गमा धेरै परिवारको अलग अलग स्वामित्वमा धेरै फ्ल्याटहरू हुने भएतापनि एउटै घर मान्नुपर्दछ ।</a:t>
            </a:r>
          </a:p>
        </p:txBody>
      </p:sp>
      <p:sp>
        <p:nvSpPr>
          <p:cNvPr id="9" name="TextBox 8">
            <a:extLst>
              <a:ext uri="{FF2B5EF4-FFF2-40B4-BE49-F238E27FC236}">
                <a16:creationId xmlns:a16="http://schemas.microsoft.com/office/drawing/2014/main" id="{88D92084-D67A-4702-A980-BB0C1583EB62}"/>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
        <p:nvSpPr>
          <p:cNvPr id="6" name="TextBox 5">
            <a:extLst>
              <a:ext uri="{FF2B5EF4-FFF2-40B4-BE49-F238E27FC236}">
                <a16:creationId xmlns:a16="http://schemas.microsoft.com/office/drawing/2014/main" id="{745002BF-B348-4236-9FCE-1A947F0D730C}"/>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0" name="Picture 9">
            <a:extLst>
              <a:ext uri="{FF2B5EF4-FFF2-40B4-BE49-F238E27FC236}">
                <a16:creationId xmlns:a16="http://schemas.microsoft.com/office/drawing/2014/main" id="{447AAD28-E533-4555-A19D-11C64E33EF91}"/>
              </a:ext>
            </a:extLst>
          </p:cNvPr>
          <p:cNvPicPr>
            <a:picLocks noChangeAspect="1"/>
          </p:cNvPicPr>
          <p:nvPr/>
        </p:nvPicPr>
        <p:blipFill>
          <a:blip r:embed="rId2"/>
          <a:stretch>
            <a:fillRect/>
          </a:stretch>
        </p:blipFill>
        <p:spPr>
          <a:xfrm>
            <a:off x="10366608" y="3585282"/>
            <a:ext cx="1655696" cy="2464643"/>
          </a:xfrm>
          <a:prstGeom prst="rect">
            <a:avLst/>
          </a:prstGeom>
        </p:spPr>
      </p:pic>
      <p:pic>
        <p:nvPicPr>
          <p:cNvPr id="11" name="Content Placeholder 3">
            <a:extLst>
              <a:ext uri="{FF2B5EF4-FFF2-40B4-BE49-F238E27FC236}">
                <a16:creationId xmlns:a16="http://schemas.microsoft.com/office/drawing/2014/main" id="{C4A33ABE-4D13-48E6-8A6C-41E4B29BD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608" y="1774341"/>
            <a:ext cx="1628497" cy="1716002"/>
          </a:xfrm>
          <a:prstGeom prst="rect">
            <a:avLst/>
          </a:prstGeom>
        </p:spPr>
      </p:pic>
    </p:spTree>
    <p:extLst>
      <p:ext uri="{BB962C8B-B14F-4D97-AF65-F5344CB8AC3E}">
        <p14:creationId xmlns:p14="http://schemas.microsoft.com/office/powerpoint/2010/main" val="178247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6" y="6504587"/>
            <a:ext cx="675806" cy="341426"/>
          </a:xfrm>
        </p:spPr>
        <p:txBody>
          <a:bodyPr/>
          <a:lstStyle/>
          <a:p>
            <a:pPr algn="r"/>
            <a:fld id="{2840B2E4-A264-431E-ABDE-38E3BCDA5876}" type="slidenum">
              <a:rPr lang="en-US" sz="2000">
                <a:latin typeface="Fontasy Himali" panose="04020500000000000000" pitchFamily="82" charset="0"/>
                <a:cs typeface="Kalimati" panose="00000400000000000000" pitchFamily="2"/>
              </a:rPr>
              <a:pPr algn="r"/>
              <a:t>17</a:t>
            </a:fld>
            <a:endParaRPr lang="en-US" sz="2000" dirty="0">
              <a:latin typeface="Fontasy Himali" panose="04020500000000000000" pitchFamily="82" charset="0"/>
              <a:cs typeface="Kalimati" panose="00000400000000000000" pitchFamily="2"/>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40734" y="1241707"/>
            <a:ext cx="7884448" cy="5586145"/>
          </a:xfrm>
          <a:prstGeom prst="rect">
            <a:avLst/>
          </a:prstGeom>
          <a:noFill/>
        </p:spPr>
        <p:txBody>
          <a:bodyPr wrap="square">
            <a:spAutoFit/>
          </a:bodyPr>
          <a:lstStyle/>
          <a:p>
            <a:pPr marL="703263" indent="-466725" algn="just">
              <a:lnSpc>
                <a:spcPct val="150000"/>
              </a:lnSpc>
              <a:buFont typeface="Arial" panose="020B0604020202020204" pitchFamily="34" charset="0"/>
              <a:buChar char="•"/>
            </a:pPr>
            <a:r>
              <a:rPr lang="ne-NP" sz="2400" dirty="0">
                <a:cs typeface="Kalimati" panose="00000400000000000000" pitchFamily="2"/>
              </a:rPr>
              <a:t>कुनै स्थानमा बीचमा गारोले छुट्याएर पनि दुई घर बनाइएको हुन्छ ।</a:t>
            </a:r>
            <a:r>
              <a:rPr lang="en-US" sz="2400" dirty="0">
                <a:cs typeface="Kalimati" panose="00000400000000000000" pitchFamily="2"/>
              </a:rPr>
              <a:t> </a:t>
            </a:r>
            <a:r>
              <a:rPr lang="ne-NP" sz="2400" b="1" dirty="0">
                <a:cs typeface="Kalimati" panose="00000400000000000000" pitchFamily="2"/>
              </a:rPr>
              <a:t>यस्तो अवस्थामा घरमा प्रवेश गर्न अलग ढोका र सिढी रहेको हुन्छ ।</a:t>
            </a:r>
          </a:p>
          <a:p>
            <a:pPr marL="703263" indent="-466725" algn="just">
              <a:lnSpc>
                <a:spcPct val="150000"/>
              </a:lnSpc>
              <a:buFont typeface="Arial" panose="020B0604020202020204" pitchFamily="34" charset="0"/>
              <a:buChar char="•"/>
            </a:pPr>
            <a:r>
              <a:rPr lang="ne-NP" sz="2400" dirty="0">
                <a:cs typeface="Kalimati" panose="00000400000000000000" pitchFamily="2"/>
              </a:rPr>
              <a:t>कुनै घर दुईतिर अरू घरको आडमा वा पहराको आड लिएर पनि बनाइएका पनि हुन सक्छन् । सबै घरमा चारैतर्फ</a:t>
            </a:r>
            <a:r>
              <a:rPr lang="en-US" sz="2400" dirty="0">
                <a:cs typeface="Kalimati" panose="00000400000000000000" pitchFamily="2"/>
              </a:rPr>
              <a:t> </a:t>
            </a:r>
            <a:r>
              <a:rPr lang="ne-NP" sz="2400" dirty="0">
                <a:cs typeface="Kalimati" panose="00000400000000000000" pitchFamily="2"/>
              </a:rPr>
              <a:t>गारो</a:t>
            </a:r>
            <a:r>
              <a:rPr lang="en-US" sz="2400" dirty="0">
                <a:cs typeface="Kalimati" panose="00000400000000000000" pitchFamily="2"/>
              </a:rPr>
              <a:t> / </a:t>
            </a:r>
            <a:r>
              <a:rPr lang="ne-NP" sz="2400" dirty="0">
                <a:cs typeface="Kalimati" panose="00000400000000000000" pitchFamily="2"/>
              </a:rPr>
              <a:t>टाटी नहुन पनि सक्दछ । </a:t>
            </a:r>
          </a:p>
          <a:p>
            <a:pPr marL="703263" indent="-466725" algn="just">
              <a:lnSpc>
                <a:spcPct val="150000"/>
              </a:lnSpc>
              <a:buFont typeface="Arial" panose="020B0604020202020204" pitchFamily="34" charset="0"/>
              <a:buChar char="•"/>
            </a:pPr>
            <a:r>
              <a:rPr lang="ne-NP" sz="2400" dirty="0">
                <a:cs typeface="Kalimati" panose="00000400000000000000" pitchFamily="2"/>
              </a:rPr>
              <a:t>घर </a:t>
            </a:r>
            <a:r>
              <a:rPr lang="en-US" sz="2400" dirty="0">
                <a:cs typeface="Kalimati" panose="00000400000000000000" pitchFamily="2"/>
              </a:rPr>
              <a:t> </a:t>
            </a:r>
            <a:r>
              <a:rPr lang="ne-NP" sz="2400" dirty="0">
                <a:cs typeface="Kalimati" panose="00000400000000000000" pitchFamily="2"/>
              </a:rPr>
              <a:t>विभिन्न आकार, प्रकार वा किसिमका हुनसक्दछन् ।</a:t>
            </a:r>
          </a:p>
          <a:p>
            <a:pPr marL="633413" indent="-457200" algn="just">
              <a:lnSpc>
                <a:spcPct val="150000"/>
              </a:lnSpc>
              <a:buFont typeface="Arial" panose="020B0604020202020204" pitchFamily="34" charset="0"/>
              <a:buChar char="•"/>
            </a:pPr>
            <a:r>
              <a:rPr lang="ne-NP" sz="2400" dirty="0">
                <a:cs typeface="Kalimati" panose="00000400000000000000" pitchFamily="2"/>
              </a:rPr>
              <a:t>गणनाको प्रयोजनका लागि यी सबै किसिमका संरचनाः  झुप्रो, घर, भवन, महल, अपार्टमेन्ट बिल्डिङ लाई घर भन्ने बुझ्नुपर्दछ। </a:t>
            </a:r>
            <a:endParaRPr lang="ne-NP" sz="2400"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5693" y="3328322"/>
            <a:ext cx="1708273" cy="123591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780" y="4663307"/>
            <a:ext cx="1835177" cy="1351347"/>
          </a:xfrm>
          <a:prstGeom prst="rect">
            <a:avLst/>
          </a:prstGeom>
        </p:spPr>
      </p:pic>
      <p:pic>
        <p:nvPicPr>
          <p:cNvPr id="2" name="Picture 1"/>
          <p:cNvPicPr>
            <a:picLocks noChangeAspect="1"/>
          </p:cNvPicPr>
          <p:nvPr/>
        </p:nvPicPr>
        <p:blipFill>
          <a:blip r:embed="rId4"/>
          <a:stretch>
            <a:fillRect/>
          </a:stretch>
        </p:blipFill>
        <p:spPr>
          <a:xfrm>
            <a:off x="8277780" y="3343190"/>
            <a:ext cx="1835177" cy="1083499"/>
          </a:xfrm>
          <a:prstGeom prst="rect">
            <a:avLst/>
          </a:prstGeom>
        </p:spPr>
      </p:pic>
      <p:pic>
        <p:nvPicPr>
          <p:cNvPr id="3" name="Picture 2"/>
          <p:cNvPicPr>
            <a:picLocks noChangeAspect="1"/>
          </p:cNvPicPr>
          <p:nvPr/>
        </p:nvPicPr>
        <p:blipFill>
          <a:blip r:embed="rId5"/>
          <a:stretch>
            <a:fillRect/>
          </a:stretch>
        </p:blipFill>
        <p:spPr>
          <a:xfrm>
            <a:off x="10388010" y="1995106"/>
            <a:ext cx="1728890" cy="1234142"/>
          </a:xfrm>
          <a:prstGeom prst="rect">
            <a:avLst/>
          </a:prstGeom>
        </p:spPr>
      </p:pic>
      <p:pic>
        <p:nvPicPr>
          <p:cNvPr id="16" name="Picture 15"/>
          <p:cNvPicPr>
            <a:picLocks noChangeAspect="1"/>
          </p:cNvPicPr>
          <p:nvPr/>
        </p:nvPicPr>
        <p:blipFill>
          <a:blip r:embed="rId6"/>
          <a:stretch>
            <a:fillRect/>
          </a:stretch>
        </p:blipFill>
        <p:spPr>
          <a:xfrm>
            <a:off x="10350629" y="4763774"/>
            <a:ext cx="1828800" cy="1257300"/>
          </a:xfrm>
          <a:prstGeom prst="rect">
            <a:avLst/>
          </a:prstGeom>
        </p:spPr>
      </p:pic>
      <p:pic>
        <p:nvPicPr>
          <p:cNvPr id="17" name="Picture 16"/>
          <p:cNvPicPr>
            <a:picLocks noChangeAspect="1"/>
          </p:cNvPicPr>
          <p:nvPr/>
        </p:nvPicPr>
        <p:blipFill>
          <a:blip r:embed="rId7"/>
          <a:stretch>
            <a:fillRect/>
          </a:stretch>
        </p:blipFill>
        <p:spPr>
          <a:xfrm>
            <a:off x="8277779" y="2024724"/>
            <a:ext cx="1835178" cy="1245897"/>
          </a:xfrm>
          <a:prstGeom prst="rect">
            <a:avLst/>
          </a:prstGeom>
        </p:spPr>
      </p:pic>
      <p:sp>
        <p:nvSpPr>
          <p:cNvPr id="13" name="TextBox 12">
            <a:extLst>
              <a:ext uri="{FF2B5EF4-FFF2-40B4-BE49-F238E27FC236}">
                <a16:creationId xmlns:a16="http://schemas.microsoft.com/office/drawing/2014/main" id="{938E6F86-2B0C-43A0-B3A1-5A149C23494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a:t>
            </a:r>
            <a:endParaRPr lang="en-US" sz="2800" b="1" dirty="0">
              <a:solidFill>
                <a:srgbClr val="0070C0"/>
              </a:solidFill>
              <a:cs typeface="Kalimati" pitchFamily="2"/>
            </a:endParaRPr>
          </a:p>
        </p:txBody>
      </p:sp>
    </p:spTree>
    <p:extLst>
      <p:ext uri="{BB962C8B-B14F-4D97-AF65-F5344CB8AC3E}">
        <p14:creationId xmlns:p14="http://schemas.microsoft.com/office/powerpoint/2010/main" val="103060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6058" y="6528391"/>
            <a:ext cx="745942" cy="327012"/>
          </a:xfrm>
        </p:spPr>
        <p:txBody>
          <a:bodyPr/>
          <a:lstStyle/>
          <a:p>
            <a:pPr algn="r"/>
            <a:fld id="{2840B2E4-A264-431E-ABDE-38E3BCDA5876}" type="slidenum">
              <a:rPr lang="en-US" smtClean="0">
                <a:latin typeface="Fontasy Himali" panose="04020500000000000000" pitchFamily="82" charset="0"/>
              </a:rPr>
              <a:pPr algn="r"/>
              <a:t>18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B34EE74-A147-43D5-B0CE-05044AEDFB14}"/>
              </a:ext>
            </a:extLst>
          </p:cNvPr>
          <p:cNvSpPr txBox="1"/>
          <p:nvPr/>
        </p:nvSpPr>
        <p:spPr>
          <a:xfrm>
            <a:off x="176980" y="1334663"/>
            <a:ext cx="11827177" cy="5201424"/>
          </a:xfrm>
          <a:prstGeom prst="rect">
            <a:avLst/>
          </a:prstGeom>
          <a:noFill/>
        </p:spPr>
        <p:txBody>
          <a:bodyPr wrap="square">
            <a:spAutoFit/>
          </a:bodyPr>
          <a:lstStyle/>
          <a:p>
            <a:pPr marL="233363" indent="-233363">
              <a:lnSpc>
                <a:spcPct val="150000"/>
              </a:lnSpc>
              <a:buFont typeface="Arial" panose="020B0604020202020204" pitchFamily="34" charset="0"/>
              <a:buChar char="•"/>
            </a:pPr>
            <a:r>
              <a:rPr lang="ne-NP" sz="2400" dirty="0">
                <a:cs typeface="Kalimati" panose="00000400000000000000" pitchFamily="2"/>
              </a:rPr>
              <a:t>यो जनगणनामा परिवारको अक्सर बसोवास भएको वा अन्य प्रयोजनको लागि प्रयोग गरिएको </a:t>
            </a:r>
            <a:r>
              <a:rPr lang="ne-NP" sz="2400" b="1" dirty="0">
                <a:cs typeface="Kalimati" panose="00000400000000000000" pitchFamily="2"/>
              </a:rPr>
              <a:t>सम्पूर्ण घरहरुको विवरण संकलन गरिन्छ </a:t>
            </a:r>
            <a:r>
              <a:rPr lang="ne-NP" sz="2400" dirty="0">
                <a:cs typeface="Kalimati" panose="00000400000000000000" pitchFamily="2"/>
              </a:rPr>
              <a:t>। </a:t>
            </a:r>
          </a:p>
          <a:p>
            <a:pPr marL="233363" indent="-233363">
              <a:lnSpc>
                <a:spcPct val="150000"/>
              </a:lnSpc>
              <a:buFont typeface="Arial" panose="020B0604020202020204" pitchFamily="34" charset="0"/>
              <a:buChar char="•"/>
            </a:pPr>
            <a:r>
              <a:rPr lang="ne-NP" sz="2400" dirty="0">
                <a:cs typeface="Kalimati" panose="00000400000000000000" pitchFamily="2"/>
              </a:rPr>
              <a:t>अर्थात् परिवारको अक्सर बसोबास भएको जुनसुकै प्रकारको घरको पनि विवरण लिइन्छ भने परिवार बसोवास नगर्नेको हकमा </a:t>
            </a:r>
            <a:r>
              <a:rPr lang="ne-NP" sz="2400" b="1" dirty="0">
                <a:cs typeface="Kalimati" panose="00000400000000000000" pitchFamily="2"/>
              </a:rPr>
              <a:t>अस्थायी प्रकृतिका संरचनाहरु बाहेक </a:t>
            </a:r>
            <a:r>
              <a:rPr lang="ne-NP" sz="2400" dirty="0">
                <a:cs typeface="Kalimati" panose="00000400000000000000" pitchFamily="2"/>
              </a:rPr>
              <a:t>सबै घरहरुको विवरण संकलन गरिन्छ । </a:t>
            </a:r>
          </a:p>
          <a:p>
            <a:pPr marL="233363" indent="-233363">
              <a:lnSpc>
                <a:spcPct val="150000"/>
              </a:lnSpc>
              <a:buFont typeface="Arial" panose="020B0604020202020204" pitchFamily="34" charset="0"/>
              <a:buChar char="•"/>
            </a:pPr>
            <a:endParaRPr lang="ne-NP" sz="2400" dirty="0">
              <a:cs typeface="Kalimati" panose="00000400000000000000" pitchFamily="2"/>
            </a:endParaRPr>
          </a:p>
          <a:p>
            <a:r>
              <a:rPr lang="ne-NP" sz="2400" b="1" u="sng" dirty="0">
                <a:cs typeface="Kalimati" panose="00000400000000000000" pitchFamily="2"/>
              </a:rPr>
              <a:t>गणना गर्नु नपर्ने संरचनाहरुको उदाहरण</a:t>
            </a:r>
          </a:p>
          <a:p>
            <a:r>
              <a:rPr lang="ne-NP" sz="36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व्यापार मात्र गर्ने गरी बनाईएका अस्थायी प्रकृतीका झुप्रा, झुप्री तथा टहराहरू ।</a:t>
            </a:r>
            <a:endParaRPr lang="en-US" sz="2400" dirty="0">
              <a:cs typeface="Kalimati" panose="00000400000000000000" pitchFamily="2"/>
            </a:endParaRPr>
          </a:p>
          <a:p>
            <a:pPr marL="515938" indent="-515938"/>
            <a:r>
              <a:rPr lang="ne-NP" sz="3200" dirty="0">
                <a:solidFill>
                  <a:srgbClr val="FF0000"/>
                </a:solidFill>
                <a:cs typeface="Kalimati" panose="00000400000000000000" pitchFamily="2"/>
                <a:sym typeface="Wingdings 2" panose="05020102010507070707" pitchFamily="18" charset="2"/>
              </a:rPr>
              <a:t></a:t>
            </a:r>
            <a:r>
              <a:rPr lang="ne-NP" sz="2400" dirty="0">
                <a:cs typeface="Kalimati" panose="00000400000000000000" pitchFamily="2"/>
                <a:sym typeface="Wingdings 2" panose="05020102010507070707" pitchFamily="18" charset="2"/>
              </a:rPr>
              <a:t> </a:t>
            </a:r>
            <a:r>
              <a:rPr lang="ne-NP" sz="2400" dirty="0">
                <a:cs typeface="Kalimati" panose="00000400000000000000" pitchFamily="2"/>
              </a:rPr>
              <a:t>अस्थायी प्रकृतिका गोठ, मतान, धन्सार। जस्तैः बर्षे तथा हिउँदे प्रकृतिका गोठ टहराहरू, एक तले खरका गोठहरू, खाँबो गाडेर छानो मात्र राखेर बनाइएका छाप्राहरु आदि ।</a:t>
            </a:r>
            <a:endParaRPr lang="ne-NP" sz="2000" dirty="0">
              <a:latin typeface="Fontasy Himali" panose="04020500000000000000" pitchFamily="82" charset="0"/>
              <a:cs typeface="Kalimati" panose="00000400000000000000" pitchFamily="2"/>
            </a:endParaRPr>
          </a:p>
        </p:txBody>
      </p:sp>
      <p:sp>
        <p:nvSpPr>
          <p:cNvPr id="6" name="TextBox 5">
            <a:extLst>
              <a:ext uri="{FF2B5EF4-FFF2-40B4-BE49-F238E27FC236}">
                <a16:creationId xmlns:a16="http://schemas.microsoft.com/office/drawing/2014/main" id="{590E240C-B609-46FD-918B-CEFBAAC8250B}"/>
              </a:ext>
            </a:extLst>
          </p:cNvPr>
          <p:cNvSpPr txBox="1"/>
          <p:nvPr/>
        </p:nvSpPr>
        <p:spPr>
          <a:xfrm>
            <a:off x="40734" y="718487"/>
            <a:ext cx="11208513" cy="523220"/>
          </a:xfrm>
          <a:prstGeom prst="rect">
            <a:avLst/>
          </a:prstGeom>
          <a:noFill/>
        </p:spPr>
        <p:txBody>
          <a:bodyPr wrap="square">
            <a:spAutoFit/>
          </a:bodyPr>
          <a:lstStyle/>
          <a:p>
            <a:pPr algn="ctr"/>
            <a:r>
              <a:rPr lang="ne-NP" sz="2800" b="1" dirty="0">
                <a:solidFill>
                  <a:srgbClr val="0070C0"/>
                </a:solidFill>
                <a:cs typeface="Kalimati" pitchFamily="2"/>
              </a:rPr>
              <a:t>घरको गणना</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A32F48E-E9F8-408F-B550-FBD34405C9C9}"/>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307841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1" y="6504587"/>
            <a:ext cx="675806" cy="341426"/>
          </a:xfrm>
        </p:spPr>
        <p:txBody>
          <a:bodyPr/>
          <a:lstStyle/>
          <a:p>
            <a:pPr algn="r"/>
            <a:fld id="{2840B2E4-A264-431E-ABDE-38E3BCDA5876}" type="slidenum">
              <a:rPr lang="en-US">
                <a:latin typeface="Fontasy Himali" panose="04020500000000000000" pitchFamily="82" charset="0"/>
              </a:rPr>
              <a:pPr algn="r"/>
              <a:t>19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5196401-05C9-433B-A3EF-6010301A275C}"/>
              </a:ext>
            </a:extLst>
          </p:cNvPr>
          <p:cNvSpPr txBox="1"/>
          <p:nvPr/>
        </p:nvSpPr>
        <p:spPr>
          <a:xfrm>
            <a:off x="723014" y="1710770"/>
            <a:ext cx="11249246" cy="337015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e-NP" sz="2400" dirty="0">
                <a:cs typeface="Kalimati" panose="00000400000000000000" pitchFamily="2"/>
              </a:rPr>
              <a:t>सुपरिवेक्षकले घरपरिवार सूचीकरण फाराम मार्फत सबै घरहरुको गणना गरी सुचीकरण गर्नुपर्दछ ।</a:t>
            </a:r>
          </a:p>
          <a:p>
            <a:pPr marL="285750" indent="-285750">
              <a:lnSpc>
                <a:spcPct val="150000"/>
              </a:lnSpc>
              <a:buFont typeface="Arial" panose="020B0604020202020204" pitchFamily="34" charset="0"/>
              <a:buChar char="•"/>
            </a:pPr>
            <a:r>
              <a:rPr lang="ne-NP" sz="2400" dirty="0">
                <a:cs typeface="Kalimati" panose="00000400000000000000" pitchFamily="2"/>
              </a:rPr>
              <a:t>गणकले मुख्य प्रश्नावली भर्ने क्रममा कुनै पनि परिवार अक्सर नबस्ने घर सूचीकरण गर्न छुट भएको भेटेमा त्यस्ता घरको विवरण उतार फाराममा लिनु पर्दैन तर परिवार बसोवास गर्ने घर छुट भएको रहेछ भने घरको विवरण उतार फाराममा चढाई परिवारको विवरण मुख्य प्रश्नावलीमा भर्नुपर्दछ ।</a:t>
            </a:r>
          </a:p>
        </p:txBody>
      </p:sp>
      <p:sp>
        <p:nvSpPr>
          <p:cNvPr id="6" name="TextBox 5">
            <a:extLst>
              <a:ext uri="{FF2B5EF4-FFF2-40B4-BE49-F238E27FC236}">
                <a16:creationId xmlns:a16="http://schemas.microsoft.com/office/drawing/2014/main" id="{F33C9409-36E4-4339-B5D6-FF538E00EF3E}"/>
              </a:ext>
            </a:extLst>
          </p:cNvPr>
          <p:cNvSpPr txBox="1"/>
          <p:nvPr/>
        </p:nvSpPr>
        <p:spPr>
          <a:xfrm>
            <a:off x="3051544" y="730953"/>
            <a:ext cx="6103088"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घरको गणना</a:t>
            </a:r>
          </a:p>
        </p:txBody>
      </p:sp>
    </p:spTree>
    <p:extLst>
      <p:ext uri="{BB962C8B-B14F-4D97-AF65-F5344CB8AC3E}">
        <p14:creationId xmlns:p14="http://schemas.microsoft.com/office/powerpoint/2010/main" val="1739901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9780" y="6531400"/>
            <a:ext cx="675806" cy="341426"/>
          </a:xfrm>
        </p:spPr>
        <p:txBody>
          <a:bodyPr/>
          <a:lstStyle/>
          <a:p>
            <a:pPr algn="r"/>
            <a:fld id="{2840B2E4-A264-431E-ABDE-38E3BCDA5876}" type="slidenum">
              <a:rPr lang="en-US" smtClean="0">
                <a:latin typeface="Fontasy Himali" panose="04020500000000000000" pitchFamily="82" charset="0"/>
              </a:rPr>
              <a:pPr algn="r"/>
              <a:t>20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591A5EB5-25A2-4126-9660-EA24EB39D93B}"/>
              </a:ext>
            </a:extLst>
          </p:cNvPr>
          <p:cNvSpPr txBox="1"/>
          <p:nvPr/>
        </p:nvSpPr>
        <p:spPr>
          <a:xfrm>
            <a:off x="137076" y="1038735"/>
            <a:ext cx="8084996" cy="5927264"/>
          </a:xfrm>
          <a:prstGeom prst="rect">
            <a:avLst/>
          </a:prstGeom>
          <a:noFill/>
        </p:spPr>
        <p:txBody>
          <a:bodyPr wrap="square">
            <a:spAutoFit/>
          </a:bodyPr>
          <a:lstStyle/>
          <a:p>
            <a:pPr marL="403225" indent="-233363" algn="just">
              <a:lnSpc>
                <a:spcPts val="3500"/>
              </a:lnSpc>
              <a:buFont typeface="Arial" panose="020B0604020202020204" pitchFamily="34" charset="0"/>
              <a:buChar char="•"/>
            </a:pPr>
            <a:r>
              <a:rPr lang="ne-NP" sz="2400" dirty="0">
                <a:cs typeface="Kalimati" panose="00000400000000000000" pitchFamily="2"/>
              </a:rPr>
              <a:t>एक वा एक भन्दा बढी परिवार अक्सर बसोबास गरेको घरलार्इ जनगणना घर भनिन्छ ।</a:t>
            </a:r>
          </a:p>
          <a:p>
            <a:pPr marL="403225" indent="-233363" algn="just">
              <a:lnSpc>
                <a:spcPts val="3500"/>
              </a:lnSpc>
              <a:buFont typeface="Arial" panose="020B0604020202020204" pitchFamily="34" charset="0"/>
              <a:buChar char="•"/>
            </a:pPr>
            <a:r>
              <a:rPr lang="ne-NP" sz="2400" dirty="0">
                <a:cs typeface="Kalimati" panose="00000400000000000000" pitchFamily="2"/>
              </a:rPr>
              <a:t>कुनै घर हाल जुनसुकै प्रयोग अन्तर्गत रहेको भएपनि त्यसमा कम्तिमा एउटा परिवार अक्सर बसोवास गरेको भए त्यस्ता घरलाई जनगणना घर मानी परिवारको विवरण भरिन्छ।</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घरमा अक्सर बसोबास गर्ने सबै परिवारको लागि जनगणना घर एउटै हुन्छ ।</a:t>
            </a:r>
          </a:p>
          <a:p>
            <a:pPr marL="403225" indent="-233363" algn="just">
              <a:lnSpc>
                <a:spcPts val="3500"/>
              </a:lnSpc>
              <a:buFont typeface="Arial" panose="020B0604020202020204" pitchFamily="34" charset="0"/>
              <a:buChar char="•"/>
            </a:pPr>
            <a:r>
              <a:rPr lang="ne-NP" sz="2400" dirty="0">
                <a:cs typeface="Kalimati" panose="00000400000000000000" pitchFamily="2"/>
              </a:rPr>
              <a:t>एउटा जनगणना घरमा एक वा एक भन्दा बढी परिवार बसोबास गरेका हुन </a:t>
            </a:r>
            <a:r>
              <a:rPr lang="ne-NP" sz="2400">
                <a:cs typeface="Kalimati" panose="00000400000000000000" pitchFamily="2"/>
              </a:rPr>
              <a:t>सक्दछन् ।</a:t>
            </a:r>
            <a:endParaRPr lang="en-US" sz="2400">
              <a:cs typeface="Kalimati" panose="00000400000000000000" pitchFamily="2"/>
            </a:endParaRP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एउटा ब्लकमा बस्ने सबै परिवारको लागि एउटै जनगणना घर मान्नुपर्दछ ।</a:t>
            </a:r>
          </a:p>
          <a:p>
            <a:pPr marL="403225" indent="-233363" algn="just">
              <a:lnSpc>
                <a:spcPts val="3500"/>
              </a:lnSpc>
              <a:buFont typeface="Arial" panose="020B0604020202020204" pitchFamily="34" charset="0"/>
              <a:buChar char="•"/>
            </a:pPr>
            <a:r>
              <a:rPr lang="ne-NP" sz="2400">
                <a:cs typeface="Kalimati" panose="00000400000000000000" pitchFamily="2"/>
              </a:rPr>
              <a:t>अपार्टमेन्ट बिल्डिङ्गको लागि परिवारको संख्या हेरी अलग गणकको व्यवस्था गरिनेछ ।</a:t>
            </a:r>
            <a:endParaRPr lang="ne-NP" sz="2400" dirty="0"/>
          </a:p>
        </p:txBody>
      </p:sp>
      <p:sp>
        <p:nvSpPr>
          <p:cNvPr id="9" name="TextBox 8">
            <a:extLst>
              <a:ext uri="{FF2B5EF4-FFF2-40B4-BE49-F238E27FC236}">
                <a16:creationId xmlns:a16="http://schemas.microsoft.com/office/drawing/2014/main" id="{5C0BC5E2-C44C-44E0-ADA1-267ED3AA828B}"/>
              </a:ext>
            </a:extLst>
          </p:cNvPr>
          <p:cNvSpPr txBox="1"/>
          <p:nvPr/>
        </p:nvSpPr>
        <p:spPr>
          <a:xfrm>
            <a:off x="0" y="735901"/>
            <a:ext cx="11650183" cy="523220"/>
          </a:xfrm>
          <a:prstGeom prst="rect">
            <a:avLst/>
          </a:prstGeom>
          <a:noFill/>
        </p:spPr>
        <p:txBody>
          <a:bodyPr wrap="square">
            <a:spAutoFit/>
          </a:bodyPr>
          <a:lstStyle/>
          <a:p>
            <a:pPr algn="ctr"/>
            <a:r>
              <a:rPr lang="ne-NP" sz="2800" b="1" dirty="0">
                <a:solidFill>
                  <a:srgbClr val="0070C0"/>
                </a:solidFill>
                <a:cs typeface="Kalimati" pitchFamily="2"/>
              </a:rPr>
              <a:t>जनगणना घर</a:t>
            </a:r>
            <a:endParaRPr lang="en-US" sz="2800" b="1" dirty="0">
              <a:solidFill>
                <a:srgbClr val="0070C0"/>
              </a:solidFill>
              <a:cs typeface="Kalimati" pitchFamily="2"/>
            </a:endParaRPr>
          </a:p>
        </p:txBody>
      </p:sp>
      <p:pic>
        <p:nvPicPr>
          <p:cNvPr id="2" name="Picture 1"/>
          <p:cNvPicPr>
            <a:picLocks noChangeAspect="1"/>
          </p:cNvPicPr>
          <p:nvPr/>
        </p:nvPicPr>
        <p:blipFill>
          <a:blip r:embed="rId2"/>
          <a:stretch>
            <a:fillRect/>
          </a:stretch>
        </p:blipFill>
        <p:spPr>
          <a:xfrm>
            <a:off x="8647195" y="2238506"/>
            <a:ext cx="3593185" cy="1893385"/>
          </a:xfrm>
          <a:prstGeom prst="rect">
            <a:avLst/>
          </a:prstGeom>
        </p:spPr>
      </p:pic>
      <p:pic>
        <p:nvPicPr>
          <p:cNvPr id="3" name="Picture 2"/>
          <p:cNvPicPr>
            <a:picLocks noChangeAspect="1"/>
          </p:cNvPicPr>
          <p:nvPr/>
        </p:nvPicPr>
        <p:blipFill rotWithShape="1">
          <a:blip r:embed="rId3"/>
          <a:srcRect t="5514"/>
          <a:stretch/>
        </p:blipFill>
        <p:spPr>
          <a:xfrm>
            <a:off x="8647195" y="4131890"/>
            <a:ext cx="3518755" cy="2452673"/>
          </a:xfrm>
          <a:prstGeom prst="rect">
            <a:avLst/>
          </a:prstGeom>
        </p:spPr>
      </p:pic>
      <p:pic>
        <p:nvPicPr>
          <p:cNvPr id="10" name="Picture 9">
            <a:extLst>
              <a:ext uri="{FF2B5EF4-FFF2-40B4-BE49-F238E27FC236}">
                <a16:creationId xmlns:a16="http://schemas.microsoft.com/office/drawing/2014/main" id="{B5CEE7AF-3DF9-4DE5-AE40-7B5BF17DA24A}"/>
              </a:ext>
            </a:extLst>
          </p:cNvPr>
          <p:cNvPicPr>
            <a:picLocks noChangeAspect="1"/>
          </p:cNvPicPr>
          <p:nvPr/>
        </p:nvPicPr>
        <p:blipFill>
          <a:blip r:embed="rId4"/>
          <a:stretch>
            <a:fillRect/>
          </a:stretch>
        </p:blipFill>
        <p:spPr>
          <a:xfrm>
            <a:off x="8647195" y="670589"/>
            <a:ext cx="3544805" cy="1684877"/>
          </a:xfrm>
          <a:prstGeom prst="rect">
            <a:avLst/>
          </a:prstGeom>
        </p:spPr>
      </p:pic>
    </p:spTree>
    <p:extLst>
      <p:ext uri="{BB962C8B-B14F-4D97-AF65-F5344CB8AC3E}">
        <p14:creationId xmlns:p14="http://schemas.microsoft.com/office/powerpoint/2010/main" val="2467545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2840B2E4-A264-431E-ABDE-38E3BCDA5876}" type="slidenum">
              <a:rPr lang="en-US" smtClean="0">
                <a:latin typeface="Fontasy Himali" panose="04020500000000000000" pitchFamily="82" charset="0"/>
              </a:rPr>
              <a:pPr/>
              <a:t>21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4893405A-9B7C-45B7-BE82-24A0E14497C5}"/>
              </a:ext>
            </a:extLst>
          </p:cNvPr>
          <p:cNvSpPr txBox="1"/>
          <p:nvPr/>
        </p:nvSpPr>
        <p:spPr>
          <a:xfrm>
            <a:off x="640079" y="1897045"/>
            <a:ext cx="5455921" cy="2862322"/>
          </a:xfrm>
          <a:prstGeom prst="rect">
            <a:avLst/>
          </a:prstGeom>
          <a:noFill/>
        </p:spPr>
        <p:txBody>
          <a:bodyPr wrap="square">
            <a:spAutoFit/>
          </a:bodyPr>
          <a:lstStyle/>
          <a:p>
            <a:pPr algn="just">
              <a:lnSpc>
                <a:spcPct val="150000"/>
              </a:lnSpc>
            </a:pPr>
            <a:r>
              <a:rPr lang="ne-NP" sz="2400" dirty="0">
                <a:cs typeface="Kalimati" panose="00000400000000000000" pitchFamily="2"/>
              </a:rPr>
              <a:t>व्यक्ति भन्नाले जनगणनाको समयमा देशको सीमाना तथा क्षेत्रभित्र अक्सर बसोबास</a:t>
            </a:r>
            <a:r>
              <a:rPr lang="en-US" sz="2400" dirty="0">
                <a:cs typeface="Kalimati" panose="00000400000000000000" pitchFamily="2"/>
              </a:rPr>
              <a:t> </a:t>
            </a:r>
            <a:r>
              <a:rPr lang="ne-NP" sz="2400" dirty="0">
                <a:cs typeface="Kalimati" panose="00000400000000000000" pitchFamily="2"/>
              </a:rPr>
              <a:t>गर्ने जुनसुकै उमेरका स्वदेशी वा विदेशी मानिस वा परिवारवाट अनुपस्थित स्वदेश वा विदेशमा बसेका मानिस</a:t>
            </a:r>
            <a:r>
              <a:rPr lang="en-US" sz="2400" dirty="0">
                <a:cs typeface="Kalimati" panose="00000400000000000000" pitchFamily="2"/>
              </a:rPr>
              <a:t> </a:t>
            </a:r>
            <a:r>
              <a:rPr lang="ne-NP" sz="2400" dirty="0">
                <a:cs typeface="Kalimati" panose="00000400000000000000" pitchFamily="2"/>
              </a:rPr>
              <a:t>सम्झनुपर्दछ ।</a:t>
            </a:r>
            <a:endParaRPr lang="ne-NP" sz="2400" dirty="0"/>
          </a:p>
        </p:txBody>
      </p:sp>
      <p:sp>
        <p:nvSpPr>
          <p:cNvPr id="6" name="TextBox 5">
            <a:extLst>
              <a:ext uri="{FF2B5EF4-FFF2-40B4-BE49-F238E27FC236}">
                <a16:creationId xmlns:a16="http://schemas.microsoft.com/office/drawing/2014/main" id="{C32C9E0E-5BCC-4F01-A604-628C5C6A0CD9}"/>
              </a:ext>
            </a:extLst>
          </p:cNvPr>
          <p:cNvSpPr txBox="1"/>
          <p:nvPr/>
        </p:nvSpPr>
        <p:spPr>
          <a:xfrm>
            <a:off x="72787" y="745220"/>
            <a:ext cx="11650183" cy="523220"/>
          </a:xfrm>
          <a:prstGeom prst="rect">
            <a:avLst/>
          </a:prstGeom>
          <a:noFill/>
        </p:spPr>
        <p:txBody>
          <a:bodyPr wrap="square">
            <a:spAutoFit/>
          </a:bodyPr>
          <a:lstStyle/>
          <a:p>
            <a:pPr algn="ctr"/>
            <a:r>
              <a:rPr lang="ne-NP" sz="2800" b="1" dirty="0">
                <a:solidFill>
                  <a:srgbClr val="0070C0"/>
                </a:solidFill>
                <a:cs typeface="Kalimati" pitchFamily="2"/>
              </a:rPr>
              <a:t>व्यक्ति</a:t>
            </a:r>
            <a:endParaRPr lang="en-US" sz="2800" b="1" dirty="0">
              <a:solidFill>
                <a:srgbClr val="0070C0"/>
              </a:solidFill>
              <a:cs typeface="Kalimati" pitchFamily="2"/>
            </a:endParaRPr>
          </a:p>
        </p:txBody>
      </p:sp>
      <p:pic>
        <p:nvPicPr>
          <p:cNvPr id="1026" name="Picture 2" descr="Old Man With Women Grandparents Embraced Together Smiling Sketch.. Royalty  Free Cliparts, Vectors, And Stock Illustration. Image 90672368.">
            <a:extLst>
              <a:ext uri="{FF2B5EF4-FFF2-40B4-BE49-F238E27FC236}">
                <a16:creationId xmlns:a16="http://schemas.microsoft.com/office/drawing/2014/main" id="{0A79882F-EAC7-424F-8F77-AF84227FA0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4809" y="1587965"/>
            <a:ext cx="3434316" cy="34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871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47136" y="6485528"/>
            <a:ext cx="659043" cy="329943"/>
          </a:xfrm>
        </p:spPr>
        <p:txBody>
          <a:bodyPr/>
          <a:lstStyle/>
          <a:p>
            <a:pPr algn="r"/>
            <a:fld id="{2840B2E4-A264-431E-ABDE-38E3BCDA5876}" type="slidenum">
              <a:rPr lang="en-US" smtClean="0">
                <a:latin typeface="Fontasy Himali" panose="04020500000000000000" pitchFamily="82" charset="0"/>
              </a:rPr>
              <a:pPr algn="r"/>
              <a:t>22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D0F8A95C-4C09-4A7E-805D-C13BFFAABFC7}"/>
              </a:ext>
            </a:extLst>
          </p:cNvPr>
          <p:cNvSpPr txBox="1"/>
          <p:nvPr/>
        </p:nvSpPr>
        <p:spPr>
          <a:xfrm>
            <a:off x="170121" y="1507594"/>
            <a:ext cx="7804298" cy="503214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ne-NP" sz="2400" dirty="0">
                <a:cs typeface="Kalimati" panose="00000400000000000000" pitchFamily="2"/>
              </a:rPr>
              <a:t>घरको विवरण संकलन गर्दा सो घरको प्रमुख व्यक्ति, महिला वा पुरुष वा घरसँग सम्बन्धित जानकारी राख्ने व्यक्ति उत्तरदाता हुन सक्दछन् । </a:t>
            </a:r>
          </a:p>
          <a:p>
            <a:pPr marL="285750" indent="-285750" algn="just">
              <a:lnSpc>
                <a:spcPct val="150000"/>
              </a:lnSpc>
              <a:buFont typeface="Arial" panose="020B0604020202020204" pitchFamily="34" charset="0"/>
              <a:buChar char="•"/>
            </a:pPr>
            <a:r>
              <a:rPr lang="ne-NP" sz="2400" dirty="0">
                <a:cs typeface="Kalimati" panose="00000400000000000000" pitchFamily="2"/>
              </a:rPr>
              <a:t>परिवार र परिवार सदस्यको विवरण संकलन गर्दा सो परिवारको बारेमा जानकारी राख्ने परिवारमूली वा परिवारका सदस्यको बारेमा राम्रो जानकारी राख्ने व्यक्ति नै उत्तरदाता हुन सक्दछन् ।</a:t>
            </a:r>
            <a:endParaRPr lang="en-US" sz="2400" dirty="0">
              <a:cs typeface="Kalimati" panose="00000400000000000000" pitchFamily="2"/>
            </a:endParaRPr>
          </a:p>
          <a:p>
            <a:pPr marL="285750" indent="-285750" algn="just">
              <a:lnSpc>
                <a:spcPct val="150000"/>
              </a:lnSpc>
              <a:buFont typeface="Arial" panose="020B0604020202020204" pitchFamily="34" charset="0"/>
              <a:buChar char="•"/>
            </a:pPr>
            <a:r>
              <a:rPr lang="ne-NP" sz="2400" dirty="0">
                <a:cs typeface="Kalimati" panose="00000400000000000000" pitchFamily="2"/>
              </a:rPr>
              <a:t>सामुदायिक प्रश्नावली मार्फत विवरण संकलन गर्दा सम्बन्धित वडाको अध्यक्ष वा सचिव उत्तरदाता हुन सक्दछन् ।</a:t>
            </a:r>
          </a:p>
        </p:txBody>
      </p:sp>
      <p:sp>
        <p:nvSpPr>
          <p:cNvPr id="9" name="TextBox 8">
            <a:extLst>
              <a:ext uri="{FF2B5EF4-FFF2-40B4-BE49-F238E27FC236}">
                <a16:creationId xmlns:a16="http://schemas.microsoft.com/office/drawing/2014/main" id="{A2D4B821-54CF-4055-8FA5-B66CF1642FD8}"/>
              </a:ext>
            </a:extLst>
          </p:cNvPr>
          <p:cNvSpPr txBox="1"/>
          <p:nvPr/>
        </p:nvSpPr>
        <p:spPr>
          <a:xfrm>
            <a:off x="3042139" y="909822"/>
            <a:ext cx="6107722" cy="523220"/>
          </a:xfrm>
          <a:prstGeom prst="rect">
            <a:avLst/>
          </a:prstGeom>
          <a:noFill/>
        </p:spPr>
        <p:txBody>
          <a:bodyPr wrap="square">
            <a:spAutoFit/>
          </a:bodyPr>
          <a:lstStyle/>
          <a:p>
            <a:pPr algn="ctr"/>
            <a:r>
              <a:rPr lang="ne-NP" sz="2800" b="1" dirty="0">
                <a:solidFill>
                  <a:srgbClr val="0070C0"/>
                </a:solidFill>
                <a:cs typeface="Kalimati" pitchFamily="2"/>
              </a:rPr>
              <a:t>उत्तरदाता</a:t>
            </a:r>
            <a:endParaRPr lang="en-US" sz="2800" b="1" dirty="0">
              <a:solidFill>
                <a:srgbClr val="0070C0"/>
              </a:solidFill>
              <a:cs typeface="Kalimati" pitchFamily="2"/>
            </a:endParaRPr>
          </a:p>
        </p:txBody>
      </p:sp>
      <p:pic>
        <p:nvPicPr>
          <p:cNvPr id="6" name="Picture 5">
            <a:extLst>
              <a:ext uri="{FF2B5EF4-FFF2-40B4-BE49-F238E27FC236}">
                <a16:creationId xmlns:a16="http://schemas.microsoft.com/office/drawing/2014/main" id="{6008F8C2-2A09-4A35-BD5A-5E9371C63A08}"/>
              </a:ext>
            </a:extLst>
          </p:cNvPr>
          <p:cNvPicPr>
            <a:picLocks noChangeAspect="1"/>
          </p:cNvPicPr>
          <p:nvPr/>
        </p:nvPicPr>
        <p:blipFill rotWithShape="1">
          <a:blip r:embed="rId2"/>
          <a:srcRect l="44128" t="32836" r="30145" b="32297"/>
          <a:stretch/>
        </p:blipFill>
        <p:spPr>
          <a:xfrm>
            <a:off x="8842663" y="2360426"/>
            <a:ext cx="3328810" cy="2530549"/>
          </a:xfrm>
          <a:prstGeom prst="rect">
            <a:avLst/>
          </a:prstGeom>
        </p:spPr>
      </p:pic>
    </p:spTree>
    <p:extLst>
      <p:ext uri="{BB962C8B-B14F-4D97-AF65-F5344CB8AC3E}">
        <p14:creationId xmlns:p14="http://schemas.microsoft.com/office/powerpoint/2010/main" val="1730677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9" y="6530607"/>
            <a:ext cx="675806" cy="341426"/>
          </a:xfrm>
        </p:spPr>
        <p:txBody>
          <a:bodyPr/>
          <a:lstStyle/>
          <a:p>
            <a:pPr algn="r"/>
            <a:fld id="{2840B2E4-A264-431E-ABDE-38E3BCDA5876}" type="slidenum">
              <a:rPr lang="en-US" smtClean="0">
                <a:latin typeface="Fontasy Himali" panose="04020500000000000000" pitchFamily="82" charset="0"/>
              </a:rPr>
              <a:pPr algn="r"/>
              <a:t>23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9" y="1299026"/>
            <a:ext cx="9238295" cy="5586145"/>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अक्सर बसोबास भन्नाले व्यक्ति धेरैजसो वा प्राय बस्ने ठाउँलाई बुझ्नु 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नेपालको</a:t>
            </a:r>
            <a:r>
              <a:rPr lang="en-US" sz="2400" dirty="0">
                <a:cs typeface="Kalimati" panose="00000400000000000000" pitchFamily="2"/>
              </a:rPr>
              <a:t> </a:t>
            </a:r>
            <a:r>
              <a:rPr lang="ne-NP" sz="2400" dirty="0">
                <a:cs typeface="Kalimati" panose="00000400000000000000" pitchFamily="2"/>
              </a:rPr>
              <a:t>जनगणनामा व्यक्तिहरूको गणना अक्सर (प्राय) बसोबास गर्ने ठाउँबाट गरिन्छ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परिवारका सदस्यहरूको रुपमा गणना गर्न उक्त व्यक्ति अक्सर त्यही परिवारमा</a:t>
            </a:r>
            <a:r>
              <a:rPr lang="en-US" sz="2400" dirty="0">
                <a:cs typeface="Kalimati" panose="00000400000000000000" pitchFamily="2"/>
              </a:rPr>
              <a:t> </a:t>
            </a:r>
            <a:r>
              <a:rPr lang="ne-NP" sz="2400" dirty="0">
                <a:cs typeface="Kalimati" panose="00000400000000000000" pitchFamily="2"/>
              </a:rPr>
              <a:t>बसोबास गरेकै हुनुपर्दछ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व्यक्तिको अक्सर बसोबास निजको आफ्नै स्थायी घर भएको ठाउँ</a:t>
            </a:r>
            <a:r>
              <a:rPr lang="en-US" sz="2400" dirty="0">
                <a:cs typeface="Kalimati" panose="00000400000000000000" pitchFamily="2"/>
              </a:rPr>
              <a:t> </a:t>
            </a:r>
            <a:r>
              <a:rPr lang="ne-NP" sz="2400" dirty="0">
                <a:cs typeface="Kalimati" panose="00000400000000000000" pitchFamily="2"/>
              </a:rPr>
              <a:t>वा अस्थायी रुपमा बसोबास गरेको ठाउँ पनि हुनसक्दछ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कुनै व्यक्ति दुई वा सोभन्दा बढी</a:t>
            </a:r>
            <a:r>
              <a:rPr lang="en-US" sz="2400" dirty="0">
                <a:cs typeface="Kalimati" panose="00000400000000000000" pitchFamily="2"/>
              </a:rPr>
              <a:t> </a:t>
            </a:r>
            <a:r>
              <a:rPr lang="ne-NP" sz="2400" dirty="0">
                <a:cs typeface="Kalimati" panose="00000400000000000000" pitchFamily="2"/>
              </a:rPr>
              <a:t>ठाउँमा बसोबास गर्ने गरेका रहेछन् भने निज सबैभन्दा वढी समय जहाँ बस्छन् त्यही ठाउँबाट</a:t>
            </a:r>
            <a:r>
              <a:rPr lang="en-US" sz="2400" dirty="0">
                <a:cs typeface="Kalimati" panose="00000400000000000000" pitchFamily="2"/>
              </a:rPr>
              <a:t> </a:t>
            </a:r>
            <a:r>
              <a:rPr lang="ne-NP" sz="2400" dirty="0">
                <a:cs typeface="Kalimati" panose="00000400000000000000" pitchFamily="2"/>
              </a:rPr>
              <a:t>गणना गर्नुपर्दछ ।  </a:t>
            </a:r>
            <a:endParaRPr lang="en-US" sz="2400" dirty="0">
              <a:cs typeface="Kalimati" panose="00000400000000000000" pitchFamily="2"/>
            </a:endParaRPr>
          </a:p>
        </p:txBody>
      </p:sp>
      <p:sp>
        <p:nvSpPr>
          <p:cNvPr id="9" name="TextBox 8">
            <a:extLst>
              <a:ext uri="{FF2B5EF4-FFF2-40B4-BE49-F238E27FC236}">
                <a16:creationId xmlns:a16="http://schemas.microsoft.com/office/drawing/2014/main" id="{95693F4E-358B-4437-A77D-6ED427730A01}"/>
              </a:ext>
            </a:extLst>
          </p:cNvPr>
          <p:cNvSpPr txBox="1"/>
          <p:nvPr/>
        </p:nvSpPr>
        <p:spPr>
          <a:xfrm>
            <a:off x="1286567" y="775806"/>
            <a:ext cx="8867526"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pic>
        <p:nvPicPr>
          <p:cNvPr id="10" name="Picture 2" descr="D:\CBS PPT\Downloads\hand-drawn-smiling-family-portrait_23-2148119575.jpg"/>
          <p:cNvPicPr>
            <a:picLocks noChangeAspect="1" noChangeArrowheads="1"/>
          </p:cNvPicPr>
          <p:nvPr/>
        </p:nvPicPr>
        <p:blipFill>
          <a:blip r:embed="rId2" cstate="print"/>
          <a:srcRect t="14145" b="11674"/>
          <a:stretch>
            <a:fillRect/>
          </a:stretch>
        </p:blipFill>
        <p:spPr bwMode="auto">
          <a:xfrm>
            <a:off x="9585662" y="2893769"/>
            <a:ext cx="2477349" cy="1837719"/>
          </a:xfrm>
          <a:prstGeom prst="rect">
            <a:avLst/>
          </a:prstGeom>
          <a:ln w="8890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A8B4E2F-DCC9-4D4E-B13D-B36C25125664}"/>
              </a:ext>
            </a:extLst>
          </p:cNvPr>
          <p:cNvSpPr txBox="1"/>
          <p:nvPr/>
        </p:nvSpPr>
        <p:spPr>
          <a:xfrm>
            <a:off x="5688719"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659307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3679" y="6299737"/>
            <a:ext cx="528321" cy="359501"/>
          </a:xfrm>
        </p:spPr>
        <p:txBody>
          <a:bodyPr/>
          <a:lstStyle/>
          <a:p>
            <a:fld id="{2840B2E4-A264-431E-ABDE-38E3BCDA5876}" type="slidenum">
              <a:rPr lang="en-US" smtClean="0">
                <a:latin typeface="Fontasy Himali" panose="04020500000000000000" pitchFamily="82" charset="0"/>
              </a:rPr>
              <a:pPr/>
              <a:t>24</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95693" y="1251552"/>
            <a:ext cx="12011247" cy="6370975"/>
          </a:xfrm>
          <a:prstGeom prst="rect">
            <a:avLst/>
          </a:prstGeom>
          <a:noFill/>
        </p:spPr>
        <p:txBody>
          <a:bodyPr wrap="square">
            <a:spAutoFit/>
          </a:bodyPr>
          <a:lstStyle/>
          <a:p>
            <a:pPr marL="339725" indent="-339725" algn="just">
              <a:lnSpc>
                <a:spcPct val="140000"/>
              </a:lnSpc>
              <a:buFont typeface="Arial" panose="020B0604020202020204" pitchFamily="34" charset="0"/>
              <a:buChar char="•"/>
            </a:pPr>
            <a:r>
              <a:rPr lang="ne-NP" sz="2400" dirty="0">
                <a:cs typeface="Kalimati" panose="00000400000000000000" pitchFamily="2"/>
              </a:rPr>
              <a:t>व्यक्ति अक्सर कहाँ बसेको भनेर छु्ट्याउन सकिएन भने गत १ वर्षको अवधिमा ६ महिना वा सो</a:t>
            </a:r>
            <a:r>
              <a:rPr lang="en-US" sz="2400" dirty="0">
                <a:cs typeface="Kalimati" panose="00000400000000000000" pitchFamily="2"/>
              </a:rPr>
              <a:t> </a:t>
            </a:r>
            <a:r>
              <a:rPr lang="ne-NP" sz="2400" dirty="0">
                <a:cs typeface="Kalimati" panose="00000400000000000000" pitchFamily="2"/>
              </a:rPr>
              <a:t>भन्दा बढी समय जहाँ बसोबास गरेको छ वा बस्ने मनसाय राखेको छ सोही ठाउँबाट व्यक्तिको गणना गर्नुपर्दछ ।</a:t>
            </a:r>
            <a:endParaRPr lang="en-US" sz="2400" dirty="0">
              <a:cs typeface="Kalimati" panose="00000400000000000000" pitchFamily="2"/>
            </a:endParaRPr>
          </a:p>
          <a:p>
            <a:pPr marL="342900" indent="-342900" algn="just">
              <a:lnSpc>
                <a:spcPct val="140000"/>
              </a:lnSpc>
              <a:buFont typeface="Arial" panose="020B0604020202020204" pitchFamily="34" charset="0"/>
              <a:buChar char="•"/>
            </a:pPr>
            <a:r>
              <a:rPr lang="ne-NP" sz="2400" dirty="0">
                <a:cs typeface="Kalimati" panose="00000400000000000000" pitchFamily="2"/>
              </a:rPr>
              <a:t>छोटो अवधिको लागि घुम्न गएका, धार्मिक यात्रा (तीर्थ) गएका, बिरामी भई अस्पतालमा	बसेका, छोटो अवधिका लागि कार्यालय तथा व्यापारको काममा स्वदेश तथा विदेश आउने जाने गरेका आदि व्यक्ति तथा परिवारलाई अक्सर बसोबासको हिसाबले बसोबास गरिरहेको स्थानबाट गणना गर्नुपर्दछ ।</a:t>
            </a:r>
          </a:p>
          <a:p>
            <a:pPr marL="342900" indent="-342900" algn="just">
              <a:lnSpc>
                <a:spcPct val="140000"/>
              </a:lnSpc>
              <a:buFont typeface="Arial" panose="020B0604020202020204" pitchFamily="34" charset="0"/>
              <a:buChar char="•"/>
            </a:pPr>
            <a:r>
              <a:rPr lang="ne-NP" sz="2400" dirty="0">
                <a:cs typeface="Kalimati" panose="00000400000000000000" pitchFamily="2"/>
              </a:rPr>
              <a:t>जनगणनामा </a:t>
            </a:r>
            <a:r>
              <a:rPr lang="ne-NP" sz="2400" b="1" dirty="0">
                <a:cs typeface="Kalimati" panose="00000400000000000000" pitchFamily="2"/>
              </a:rPr>
              <a:t>कुनै पनि व्यक्ति नछुटून् र कुनै पनि व्यक्ति नदोहोरिऊन् </a:t>
            </a:r>
            <a:r>
              <a:rPr lang="ne-NP" sz="2400" dirty="0">
                <a:cs typeface="Kalimati" panose="00000400000000000000" pitchFamily="2"/>
              </a:rPr>
              <a:t>भन्ने</a:t>
            </a:r>
            <a:r>
              <a:rPr lang="en-US" sz="2400" dirty="0">
                <a:cs typeface="Kalimati" panose="00000400000000000000" pitchFamily="2"/>
              </a:rPr>
              <a:t> </a:t>
            </a:r>
            <a:r>
              <a:rPr lang="ne-NP" sz="2400" dirty="0">
                <a:cs typeface="Kalimati" panose="00000400000000000000" pitchFamily="2"/>
              </a:rPr>
              <a:t>उद्देश्यले व्यक्तिहरूको गणना कहाँबाट गर्ने गराउने भन्ने कुरा राम्रोसँग बुझ्नु आवश्यक </a:t>
            </a:r>
            <a:r>
              <a:rPr lang="ne-NP" sz="2400">
                <a:cs typeface="Kalimati" panose="00000400000000000000" pitchFamily="2"/>
              </a:rPr>
              <a:t>हुन्छ ।</a:t>
            </a:r>
          </a:p>
          <a:p>
            <a:pPr marL="342900" indent="-342900" algn="just">
              <a:lnSpc>
                <a:spcPct val="140000"/>
              </a:lnSpc>
              <a:buFont typeface="Arial" panose="020B0604020202020204" pitchFamily="34" charset="0"/>
              <a:buChar char="•"/>
            </a:pPr>
            <a:r>
              <a:rPr lang="ne-NP" sz="2400">
                <a:cs typeface="Kalimati" panose="00000400000000000000" pitchFamily="2"/>
              </a:rPr>
              <a:t>परिवारबाट अन्यत्र अक्सर बसोबास	गरेका परिवारका सदस्यको विस्तृत विवरण उनीहरू जहाँ बसेका छन् त्यहींबाट संकलन गरिन्छ । </a:t>
            </a:r>
          </a:p>
          <a:p>
            <a:pPr marL="342900" indent="-342900" algn="just">
              <a:lnSpc>
                <a:spcPct val="140000"/>
              </a:lnSpc>
              <a:buFont typeface="Arial" panose="020B0604020202020204" pitchFamily="34" charset="0"/>
              <a:buChar cha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077CF946-0F4C-4C80-B5AC-96FDD8D4C625}"/>
              </a:ext>
            </a:extLst>
          </p:cNvPr>
          <p:cNvSpPr txBox="1"/>
          <p:nvPr/>
        </p:nvSpPr>
        <p:spPr>
          <a:xfrm>
            <a:off x="95693" y="775806"/>
            <a:ext cx="11759609" cy="523220"/>
          </a:xfrm>
          <a:prstGeom prst="rect">
            <a:avLst/>
          </a:prstGeom>
          <a:noFill/>
        </p:spPr>
        <p:txBody>
          <a:bodyPr wrap="square">
            <a:spAutoFit/>
          </a:bodyPr>
          <a:lstStyle/>
          <a:p>
            <a:pPr algn="ctr"/>
            <a:r>
              <a:rPr lang="ne-NP" sz="2800" b="1" dirty="0">
                <a:solidFill>
                  <a:srgbClr val="0070C0"/>
                </a:solidFill>
                <a:cs typeface="Kalimati" pitchFamily="2"/>
              </a:rPr>
              <a:t>अक्सर बसोबास</a:t>
            </a:r>
            <a:endParaRPr lang="en-US" sz="2800" b="1" dirty="0">
              <a:solidFill>
                <a:srgbClr val="0070C0"/>
              </a:solidFill>
              <a:cs typeface="Kalimati" pitchFamily="2"/>
            </a:endParaRPr>
          </a:p>
        </p:txBody>
      </p:sp>
    </p:spTree>
    <p:extLst>
      <p:ext uri="{BB962C8B-B14F-4D97-AF65-F5344CB8AC3E}">
        <p14:creationId xmlns:p14="http://schemas.microsoft.com/office/powerpoint/2010/main" val="3574468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04587"/>
            <a:ext cx="675806" cy="341426"/>
          </a:xfrm>
        </p:spPr>
        <p:txBody>
          <a:bodyPr/>
          <a:lstStyle/>
          <a:p>
            <a:pPr algn="r"/>
            <a:fld id="{2840B2E4-A264-431E-ABDE-38E3BCDA5876}" type="slidenum">
              <a:rPr lang="en-US" smtClean="0">
                <a:latin typeface="Fontasy Himali" panose="04020500000000000000" pitchFamily="82" charset="0"/>
              </a:rPr>
              <a:pPr algn="r"/>
              <a:t>25</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43134" y="1242513"/>
            <a:ext cx="8771257" cy="5586145"/>
          </a:xfrm>
          <a:prstGeom prst="rect">
            <a:avLst/>
          </a:prstGeom>
          <a:noFill/>
        </p:spPr>
        <p:txBody>
          <a:bodyPr wrap="square">
            <a:spAutoFit/>
          </a:bodyPr>
          <a:lstStyle/>
          <a:p>
            <a:pPr marL="287338" indent="-287338" algn="just">
              <a:lnSpc>
                <a:spcPct val="150000"/>
              </a:lnSpc>
              <a:buFont typeface="Arial" panose="020B0604020202020204" pitchFamily="34" charset="0"/>
              <a:buChar char="•"/>
            </a:pPr>
            <a:r>
              <a:rPr lang="ne-NP" sz="2400" dirty="0">
                <a:cs typeface="Kalimati" panose="00000400000000000000" pitchFamily="2"/>
              </a:rPr>
              <a:t>जनगणना प्रयोजनका लागि </a:t>
            </a:r>
            <a:r>
              <a:rPr lang="ne-NP" sz="2400">
                <a:cs typeface="Kalimati" panose="00000400000000000000" pitchFamily="2"/>
              </a:rPr>
              <a:t>एउटै आम्दानी </a:t>
            </a:r>
            <a:r>
              <a:rPr lang="ne-NP" sz="2400" dirty="0">
                <a:cs typeface="Kalimati" panose="00000400000000000000" pitchFamily="2"/>
              </a:rPr>
              <a:t>खर्चले घर व्यवहार चलाई एकै भान्सामा खानपिन गरी बसेका व्यक्ति वा व्यक्तिहरूको समूहलार्इ परिवार भनिन्छ ।</a:t>
            </a:r>
          </a:p>
          <a:p>
            <a:pPr marL="287338" indent="-287338" algn="just">
              <a:lnSpc>
                <a:spcPct val="150000"/>
              </a:lnSpc>
              <a:buFont typeface="Arial" panose="020B0604020202020204" pitchFamily="34" charset="0"/>
              <a:buChar char="•"/>
            </a:pPr>
            <a:r>
              <a:rPr lang="ne-NP" sz="2400" b="1" dirty="0">
                <a:cs typeface="Kalimati" panose="00000400000000000000" pitchFamily="2"/>
              </a:rPr>
              <a:t>जनगणना प्रयोजनका लागि परिवार र घरपरिवार एउटै अर्थमा बुझ्नुपर्दछ । </a:t>
            </a:r>
          </a:p>
          <a:p>
            <a:pPr marL="287338" indent="-287338" algn="just">
              <a:lnSpc>
                <a:spcPct val="150000"/>
              </a:lnSpc>
              <a:buFont typeface="Arial" panose="020B0604020202020204" pitchFamily="34" charset="0"/>
              <a:buChar char="•"/>
            </a:pPr>
            <a:r>
              <a:rPr lang="ne-NP" sz="2400" dirty="0">
                <a:cs typeface="Kalimati" panose="00000400000000000000" pitchFamily="2"/>
              </a:rPr>
              <a:t>राष्ट्रिय जनगणनामा परिवारलाई तथ्याङ्क संकलनको एकाइको रुपमा लिइएको छ। </a:t>
            </a:r>
          </a:p>
          <a:p>
            <a:pPr marL="287338" indent="-287338" algn="just">
              <a:lnSpc>
                <a:spcPct val="150000"/>
              </a:lnSpc>
              <a:buFont typeface="Arial" panose="020B0604020202020204" pitchFamily="34" charset="0"/>
              <a:buChar char="•"/>
            </a:pPr>
            <a:r>
              <a:rPr lang="ne-NP" sz="2400" dirty="0">
                <a:cs typeface="Kalimati" panose="00000400000000000000" pitchFamily="2"/>
              </a:rPr>
              <a:t>जनगणनामा परिवारका प्रत्येक सदस्यहरूको विवरण लिनुपर्ने र सोको लागि कुन व्यक्ति कुन परिवारमा बस्दछन् भन्ने छुट्याउन अत्यावश्यक हुन आउँछ ।</a:t>
            </a:r>
          </a:p>
        </p:txBody>
      </p:sp>
      <p:sp>
        <p:nvSpPr>
          <p:cNvPr id="9" name="TextBox 8">
            <a:extLst>
              <a:ext uri="{FF2B5EF4-FFF2-40B4-BE49-F238E27FC236}">
                <a16:creationId xmlns:a16="http://schemas.microsoft.com/office/drawing/2014/main" id="{68158EA6-D9E3-449C-B808-6CE91572566B}"/>
              </a:ext>
            </a:extLst>
          </p:cNvPr>
          <p:cNvSpPr txBox="1"/>
          <p:nvPr/>
        </p:nvSpPr>
        <p:spPr>
          <a:xfrm>
            <a:off x="144323" y="696060"/>
            <a:ext cx="11466430" cy="523220"/>
          </a:xfrm>
          <a:prstGeom prst="rect">
            <a:avLst/>
          </a:prstGeom>
          <a:noFill/>
        </p:spPr>
        <p:txBody>
          <a:bodyPr wrap="square">
            <a:spAutoFit/>
          </a:bodyPr>
          <a:lstStyle/>
          <a:p>
            <a:pPr algn="ctr"/>
            <a:r>
              <a:rPr lang="ne-NP" sz="2800" b="1" dirty="0">
                <a:solidFill>
                  <a:srgbClr val="0070C0"/>
                </a:solidFill>
                <a:cs typeface="Kalimati" pitchFamily="2"/>
              </a:rPr>
              <a:t>परिवार </a:t>
            </a:r>
            <a:endParaRPr lang="en-US" sz="2800" b="1" dirty="0">
              <a:solidFill>
                <a:srgbClr val="0070C0"/>
              </a:solidFill>
              <a:cs typeface="Kalimati" pitchFamily="2"/>
            </a:endParaRPr>
          </a:p>
        </p:txBody>
      </p:sp>
      <p:pic>
        <p:nvPicPr>
          <p:cNvPr id="10" name="Picture 9"/>
          <p:cNvPicPr>
            <a:picLocks noChangeAspect="1"/>
          </p:cNvPicPr>
          <p:nvPr/>
        </p:nvPicPr>
        <p:blipFill>
          <a:blip r:embed="rId2"/>
          <a:stretch>
            <a:fillRect/>
          </a:stretch>
        </p:blipFill>
        <p:spPr>
          <a:xfrm>
            <a:off x="9026507" y="1605150"/>
            <a:ext cx="3122359" cy="1946128"/>
          </a:xfrm>
          <a:prstGeom prst="rect">
            <a:avLst/>
          </a:prstGeom>
        </p:spPr>
      </p:pic>
      <p:pic>
        <p:nvPicPr>
          <p:cNvPr id="6" name="Picture 2" descr="H:\CBS_Tutorial\PPT Templates\big-family-meeting\5220.jpg">
            <a:extLst>
              <a:ext uri="{FF2B5EF4-FFF2-40B4-BE49-F238E27FC236}">
                <a16:creationId xmlns:a16="http://schemas.microsoft.com/office/drawing/2014/main" id="{ACEC8F99-3BF9-4B56-AC92-420FFDC0B6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93" r="7798" b="5628"/>
          <a:stretch/>
        </p:blipFill>
        <p:spPr bwMode="auto">
          <a:xfrm>
            <a:off x="8963248" y="4203092"/>
            <a:ext cx="3122359" cy="2070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527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6495"/>
            <a:ext cx="675806" cy="361471"/>
          </a:xfrm>
        </p:spPr>
        <p:txBody>
          <a:bodyPr/>
          <a:lstStyle/>
          <a:p>
            <a:pPr algn="r"/>
            <a:fld id="{2840B2E4-A264-431E-ABDE-38E3BCDA5876}" type="slidenum">
              <a:rPr lang="en-US" smtClean="0">
                <a:latin typeface="Fontasy Himali" panose="04020500000000000000" pitchFamily="82" charset="0"/>
              </a:rPr>
              <a:pPr algn="r"/>
              <a:t>26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122667" y="1487377"/>
            <a:ext cx="11946666" cy="503214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परिवारमा एक व्यक्ति मात्र वा धेरै व्यक्तिहरू, नाता पर्ने वा नाता नपर्ने हुन सक्दछन् ।</a:t>
            </a:r>
          </a:p>
          <a:p>
            <a:pPr marL="398463" indent="-398463" algn="just">
              <a:lnSpc>
                <a:spcPct val="150000"/>
              </a:lnSpc>
              <a:buFont typeface="Arial" panose="020B0604020202020204" pitchFamily="34" charset="0"/>
              <a:buChar char="•"/>
            </a:pPr>
            <a:r>
              <a:rPr lang="ne-NP" sz="2400" dirty="0">
                <a:cs typeface="Kalimati" panose="00000400000000000000" pitchFamily="2"/>
              </a:rPr>
              <a:t>परिवार र यसका सदस्य छुट्टयाउन आम्दानी/खर्च र भान्साको  अवधारणा प्रमुख रहेको छ ।</a:t>
            </a:r>
          </a:p>
          <a:p>
            <a:pPr marL="398463" indent="-398463" algn="just">
              <a:lnSpc>
                <a:spcPct val="150000"/>
              </a:lnSpc>
              <a:buFont typeface="Arial" panose="020B0604020202020204" pitchFamily="34" charset="0"/>
              <a:buChar char="•"/>
            </a:pPr>
            <a:r>
              <a:rPr lang="ne-NP" sz="2400" dirty="0">
                <a:cs typeface="Kalimati" panose="00000400000000000000" pitchFamily="2"/>
              </a:rPr>
              <a:t>कानूनी तवरले वा अंशबण्डा भई भिन्न नभएको तर छुट्टै बसी वा अलग भान्सामा खानपीन गरी बसेका व्यक्ति वा व्यक्तिहरूको समूहलाई जनगणनाको प्रयोजनका लागि छुट्टै परिवार मानी लेख्नुपर्दछ । </a:t>
            </a:r>
          </a:p>
          <a:p>
            <a:pPr marL="398463" indent="-398463" algn="just">
              <a:lnSpc>
                <a:spcPct val="150000"/>
              </a:lnSpc>
              <a:buFont typeface="Arial" panose="020B0604020202020204" pitchFamily="34" charset="0"/>
              <a:buChar char="•"/>
            </a:pPr>
            <a:r>
              <a:rPr lang="ne-NP" sz="2400" dirty="0">
                <a:cs typeface="Kalimati" panose="00000400000000000000" pitchFamily="2"/>
              </a:rPr>
              <a:t>एउटै आम्दानी खर्चले घर व्यवहार चलाई एउटै भान्सामा खाने व्यक्तिहरू अलग अलग घरमा सुत्ने गरेको भएतापनि एउटै परिवार मानिन्छ । </a:t>
            </a:r>
          </a:p>
          <a:p>
            <a:pPr marL="398463" indent="-398463" algn="just">
              <a:lnSpc>
                <a:spcPct val="150000"/>
              </a:lnSpc>
              <a:buFont typeface="Arial" panose="020B0604020202020204" pitchFamily="34" charset="0"/>
              <a:buChar char="•"/>
            </a:pPr>
            <a:r>
              <a:rPr lang="ne-NP" sz="2400" dirty="0">
                <a:cs typeface="Kalimati" panose="00000400000000000000" pitchFamily="2"/>
              </a:rPr>
              <a:t>कुनै कारणवश बेग्लै भान्सामा (जस्तैः होटल, कार्यालयको क्यान्टिन आदि) खाने गरेको भएता पनि एकैस्थानमा बसोबास गर्दछन् भने एउटै परिवार मान्नुपर्दछ ।</a:t>
            </a:r>
          </a:p>
        </p:txBody>
      </p:sp>
      <p:sp>
        <p:nvSpPr>
          <p:cNvPr id="9" name="TextBox 8">
            <a:extLst>
              <a:ext uri="{FF2B5EF4-FFF2-40B4-BE49-F238E27FC236}">
                <a16:creationId xmlns:a16="http://schemas.microsoft.com/office/drawing/2014/main" id="{BBC511CC-7E2F-4E77-BFE9-2E22933EE6B7}"/>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
        <p:nvSpPr>
          <p:cNvPr id="10" name="TextBox 9">
            <a:extLst>
              <a:ext uri="{FF2B5EF4-FFF2-40B4-BE49-F238E27FC236}">
                <a16:creationId xmlns:a16="http://schemas.microsoft.com/office/drawing/2014/main" id="{283BC499-5C74-433F-95FF-9B50A62E9EA1}"/>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4177641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18"/>
            <a:ext cx="675806" cy="341426"/>
          </a:xfrm>
        </p:spPr>
        <p:txBody>
          <a:bodyPr/>
          <a:lstStyle/>
          <a:p>
            <a:pPr algn="r"/>
            <a:fld id="{2840B2E4-A264-431E-ABDE-38E3BCDA5876}" type="slidenum">
              <a:rPr lang="en-US" smtClean="0">
                <a:latin typeface="Fontasy Himali" panose="04020500000000000000" pitchFamily="82" charset="0"/>
              </a:rPr>
              <a:pPr algn="r"/>
              <a:t>27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83F468-15DC-4D83-A225-F565605EB25D}"/>
              </a:ext>
            </a:extLst>
          </p:cNvPr>
          <p:cNvSpPr txBox="1"/>
          <p:nvPr/>
        </p:nvSpPr>
        <p:spPr>
          <a:xfrm>
            <a:off x="277059" y="1770715"/>
            <a:ext cx="11701332" cy="5078313"/>
          </a:xfrm>
          <a:prstGeom prst="rect">
            <a:avLst/>
          </a:prstGeom>
          <a:noFill/>
        </p:spPr>
        <p:txBody>
          <a:bodyPr wrap="square">
            <a:spAutoFit/>
          </a:bodyPr>
          <a:lstStyle/>
          <a:p>
            <a:pPr marL="515938" indent="-515938" algn="just">
              <a:lnSpc>
                <a:spcPct val="150000"/>
              </a:lnSpc>
              <a:buFont typeface="Arial" panose="020B0604020202020204" pitchFamily="34" charset="0"/>
              <a:buChar char="•"/>
            </a:pPr>
            <a:r>
              <a:rPr lang="ne-NP" sz="2400" dirty="0">
                <a:cs typeface="Kalimati" panose="00000400000000000000" pitchFamily="2"/>
              </a:rPr>
              <a:t>घरायसी कामको लागि वा औषधोपचार, व्यापार, तीर्थयात्रा वा अन्य काममा केही दिनको लागि मात्र अन्यत्र गएका अक्सर यसै परिवारमा बस्ने सदस्य भए गणनाको समयमा अनुपस्थित भएता पनि यसै परिवारबाट बिस्तृत विवरण भर्नुपर्दछ । </a:t>
            </a:r>
          </a:p>
          <a:p>
            <a:pPr marL="515938" indent="-515938" algn="just">
              <a:lnSpc>
                <a:spcPct val="150000"/>
              </a:lnSpc>
              <a:buFont typeface="Arial" panose="020B0604020202020204" pitchFamily="34" charset="0"/>
              <a:buChar char="•"/>
            </a:pPr>
            <a:r>
              <a:rPr lang="ne-NP" sz="2400" dirty="0">
                <a:cs typeface="Kalimati" panose="00000400000000000000" pitchFamily="2"/>
              </a:rPr>
              <a:t>अस्थायीरुपले बाहिर गएका व्यक्तिहरू गणनामा छुट्न सक्ने कुराको सँधै ख्याल गर्नुपर्दछ ।</a:t>
            </a:r>
          </a:p>
          <a:p>
            <a:pPr marL="515938" indent="-515938" algn="just">
              <a:lnSpc>
                <a:spcPct val="150000"/>
              </a:lnSpc>
              <a:buFont typeface="Arial" panose="020B0604020202020204" pitchFamily="34" charset="0"/>
              <a:buChar char="•"/>
            </a:pPr>
            <a:r>
              <a:rPr lang="ne-NP" sz="2400" dirty="0">
                <a:cs typeface="Kalimati" panose="00000400000000000000" pitchFamily="2"/>
              </a:rPr>
              <a:t>नाता नपर्ने व्यक्तिहरू पनि एउटै भान्सामा खानपीन गरी सँगै बसेका वा अलग अलग खाने गरेका भएतापनि सँगै बसेको भएमा एउटै परिवार मानी विवरण संकलन 	गर्नुपर्दछ। उदाहरणका लागि अध्ययनको लागि सँगै बसेका विद्यार्थीहरू, कामको लागि सँगै बसेका कामदार</a:t>
            </a:r>
            <a:r>
              <a:rPr lang="en-US" sz="2400" dirty="0">
                <a:cs typeface="Kalimati" panose="00000400000000000000" pitchFamily="2"/>
              </a:rPr>
              <a:t>/</a:t>
            </a:r>
            <a:r>
              <a:rPr lang="ne-NP" sz="2400" dirty="0">
                <a:cs typeface="Kalimati" panose="00000400000000000000" pitchFamily="2"/>
              </a:rPr>
              <a:t>मजदुर</a:t>
            </a:r>
            <a:r>
              <a:rPr lang="en-US" sz="2400">
                <a:cs typeface="Kalimati" panose="00000400000000000000" pitchFamily="2"/>
              </a:rPr>
              <a:t>/</a:t>
            </a:r>
            <a:r>
              <a:rPr lang="ne-NP" sz="2400">
                <a:cs typeface="Kalimati" panose="00000400000000000000" pitchFamily="2"/>
              </a:rPr>
              <a:t>कर्मचारीहरू, छोराछोरीको पढाईको लागि घरमा बस्ने गरी राखिएका शिक्षक, </a:t>
            </a:r>
            <a:r>
              <a:rPr lang="ne-NP" sz="2400" dirty="0">
                <a:cs typeface="Kalimati" panose="00000400000000000000" pitchFamily="2"/>
              </a:rPr>
              <a:t>आदि । </a:t>
            </a:r>
          </a:p>
        </p:txBody>
      </p:sp>
      <p:sp>
        <p:nvSpPr>
          <p:cNvPr id="6" name="TextBox 5">
            <a:extLst>
              <a:ext uri="{FF2B5EF4-FFF2-40B4-BE49-F238E27FC236}">
                <a16:creationId xmlns:a16="http://schemas.microsoft.com/office/drawing/2014/main" id="{E43FE8F7-7866-4408-8778-580F1D394295}"/>
              </a:ext>
            </a:extLst>
          </p:cNvPr>
          <p:cNvSpPr txBox="1"/>
          <p:nvPr/>
        </p:nvSpPr>
        <p:spPr>
          <a:xfrm>
            <a:off x="712381" y="720316"/>
            <a:ext cx="11068493"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जनगणनाको सन्दर्भमा परिवार सम्बन्धी ध्यान दिनुपर्ने कुराहरू </a:t>
            </a:r>
            <a:endParaRPr lang="en-US" sz="2800" b="1" dirty="0">
              <a:solidFill>
                <a:srgbClr val="0070C0"/>
              </a:solidFill>
              <a:cs typeface="Kalimati" pitchFamily="2"/>
            </a:endParaRPr>
          </a:p>
        </p:txBody>
      </p:sp>
    </p:spTree>
    <p:extLst>
      <p:ext uri="{BB962C8B-B14F-4D97-AF65-F5344CB8AC3E}">
        <p14:creationId xmlns:p14="http://schemas.microsoft.com/office/powerpoint/2010/main" val="3409565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93974" y="6557748"/>
            <a:ext cx="675806" cy="260794"/>
          </a:xfrm>
        </p:spPr>
        <p:txBody>
          <a:bodyPr/>
          <a:lstStyle/>
          <a:p>
            <a:pPr algn="r"/>
            <a:fld id="{2840B2E4-A264-431E-ABDE-38E3BCDA5876}" type="slidenum">
              <a:rPr lang="en-US" smtClean="0">
                <a:latin typeface="Fontasy Himali" panose="04020500000000000000" pitchFamily="82" charset="0"/>
              </a:rPr>
              <a:pPr algn="r"/>
              <a:t>28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237425" y="779156"/>
            <a:ext cx="12215816" cy="523220"/>
          </a:xfrm>
          <a:prstGeom prst="rect">
            <a:avLst/>
          </a:prstGeom>
          <a:noFill/>
        </p:spPr>
        <p:txBody>
          <a:bodyPr wrap="square">
            <a:spAutoFit/>
          </a:bodyPr>
          <a:lstStyle/>
          <a:p>
            <a:pPr algn="ctr"/>
            <a:r>
              <a:rPr lang="ne-NP" sz="2800" b="1" dirty="0">
                <a:solidFill>
                  <a:srgbClr val="0070C0"/>
                </a:solidFill>
                <a:cs typeface="Kalimati" pitchFamily="2"/>
              </a:rPr>
              <a:t>परिवारमूली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0" y="1302376"/>
            <a:ext cx="11977647" cy="392415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ne-NP" sz="2400" b="1" dirty="0">
                <a:cs typeface="Kalimati" panose="00000400000000000000" pitchFamily="2"/>
              </a:rPr>
              <a:t>जनगणनामा परिवारमूली</a:t>
            </a:r>
            <a:r>
              <a:rPr lang="en-US" sz="2400" b="1" dirty="0">
                <a:cs typeface="Kalimati" panose="00000400000000000000" pitchFamily="2"/>
              </a:rPr>
              <a:t>  </a:t>
            </a:r>
            <a:r>
              <a:rPr lang="ne-NP" sz="2400" b="1" dirty="0">
                <a:cs typeface="Kalimati" panose="00000400000000000000" pitchFamily="2"/>
              </a:rPr>
              <a:t>भन्नालेः–</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साधारणतया कम्तिमा १० वर्ष उमेर पुगेका व्यक्ति,</a:t>
            </a:r>
          </a:p>
          <a:p>
            <a:pPr marL="914400" lvl="1" indent="-457200" algn="just">
              <a:lnSpc>
                <a:spcPct val="150000"/>
              </a:lnSpc>
              <a:buFont typeface="Arial" panose="020B0604020202020204" pitchFamily="34" charset="0"/>
              <a:buChar char="•"/>
            </a:pPr>
            <a:r>
              <a:rPr lang="ne-NP" sz="2400" dirty="0">
                <a:cs typeface="Kalimati" panose="00000400000000000000" pitchFamily="2"/>
              </a:rPr>
              <a:t>परिवारमा परिआएका दैनिक कामकाज, खर्च र व्यवहार चलाउन व्यवस्था मिलाउने अर्थात घरको कामकाजमा चाँजोपाँजो मिलाउने मुख्य व्यक्ति सम्झनु पर्दछ।</a:t>
            </a:r>
          </a:p>
          <a:p>
            <a:pPr marL="342900" indent="-342900" algn="just">
              <a:lnSpc>
                <a:spcPct val="150000"/>
              </a:lnSpc>
              <a:buFont typeface="Arial" panose="020B0604020202020204" pitchFamily="34" charset="0"/>
              <a:buChar char="•"/>
            </a:pPr>
            <a:r>
              <a:rPr lang="ne-NP" sz="2400" dirty="0">
                <a:cs typeface="Kalimati" panose="00000400000000000000" pitchFamily="2"/>
              </a:rPr>
              <a:t>दश (१०) वर्ष उमेर नपुगेका बालबालिकालाई साधारणतया परिवारमूलीको रुपमा लिनु हुँदैन । १० वर्ष मुनीका बालबालिका कोही न कोही संरक्षकसँग बसेका हुन सक्छन्, त्यस्तो अवस्थामा निजको संरक्षकलाई परिवारमूली मानी विवरण संकलन गर्नुपर्दछ ।</a:t>
            </a:r>
            <a:endParaRPr lang="ne-NP" sz="2400" dirty="0"/>
          </a:p>
        </p:txBody>
      </p:sp>
    </p:spTree>
    <p:extLst>
      <p:ext uri="{BB962C8B-B14F-4D97-AF65-F5344CB8AC3E}">
        <p14:creationId xmlns:p14="http://schemas.microsoft.com/office/powerpoint/2010/main" val="4265992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5239" y="6525853"/>
            <a:ext cx="675806" cy="341426"/>
          </a:xfrm>
        </p:spPr>
        <p:txBody>
          <a:bodyPr/>
          <a:lstStyle/>
          <a:p>
            <a:pPr algn="r"/>
            <a:fld id="{2840B2E4-A264-431E-ABDE-38E3BCDA5876}" type="slidenum">
              <a:rPr lang="en-US" smtClean="0">
                <a:latin typeface="Fontasy Himali" panose="04020500000000000000" pitchFamily="82" charset="0"/>
              </a:rPr>
              <a:pPr algn="r"/>
              <a:t>29</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9CA8F8D9-8838-4268-8CD7-959C6E9A72B4}"/>
              </a:ext>
            </a:extLst>
          </p:cNvPr>
          <p:cNvSpPr txBox="1"/>
          <p:nvPr/>
        </p:nvSpPr>
        <p:spPr>
          <a:xfrm>
            <a:off x="0" y="747257"/>
            <a:ext cx="12191999" cy="523220"/>
          </a:xfrm>
          <a:prstGeom prst="rect">
            <a:avLst/>
          </a:prstGeom>
          <a:noFill/>
        </p:spPr>
        <p:txBody>
          <a:bodyPr wrap="square">
            <a:spAutoFit/>
          </a:bodyPr>
          <a:lstStyle/>
          <a:p>
            <a:pPr algn="ctr"/>
            <a:r>
              <a:rPr lang="ne-NP" sz="2800" b="1" dirty="0">
                <a:solidFill>
                  <a:srgbClr val="0070C0"/>
                </a:solidFill>
                <a:cs typeface="Kalimati" pitchFamily="2"/>
              </a:rPr>
              <a:t>परिवारमूली छुट्याउन बिशेष ध्यान दिनुपर्ने कुराहरू </a:t>
            </a:r>
            <a:endParaRPr lang="en-US" sz="2800" b="1" dirty="0">
              <a:solidFill>
                <a:srgbClr val="0070C0"/>
              </a:solidFill>
              <a:cs typeface="Kalimati" pitchFamily="2"/>
            </a:endParaRPr>
          </a:p>
        </p:txBody>
      </p:sp>
      <p:sp>
        <p:nvSpPr>
          <p:cNvPr id="9" name="TextBox 8">
            <a:extLst>
              <a:ext uri="{FF2B5EF4-FFF2-40B4-BE49-F238E27FC236}">
                <a16:creationId xmlns:a16="http://schemas.microsoft.com/office/drawing/2014/main" id="{17D86B71-DB16-40BA-A739-6D4A2E964EF8}"/>
              </a:ext>
            </a:extLst>
          </p:cNvPr>
          <p:cNvSpPr txBox="1"/>
          <p:nvPr/>
        </p:nvSpPr>
        <p:spPr>
          <a:xfrm>
            <a:off x="129291" y="1348021"/>
            <a:ext cx="11976692" cy="5632311"/>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ne-NP" sz="2400" b="1" dirty="0">
                <a:cs typeface="Kalimati" panose="00000400000000000000" pitchFamily="2"/>
              </a:rPr>
              <a:t>परिवारमा अक्सर बसोबास गर्ने व्यक्ति मात्र जनगणना प्रयोजनको लागि परिवारमूली हुन्छन् ।</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सामान्यतया सूचिकरणमा </a:t>
            </a:r>
            <a:r>
              <a:rPr lang="ne-NP" sz="2400">
                <a:cs typeface="Kalimati" panose="00000400000000000000" pitchFamily="2"/>
              </a:rPr>
              <a:t>लेखिएको परिवारमूलीको नाम </a:t>
            </a:r>
            <a:r>
              <a:rPr lang="ne-NP" sz="2400" dirty="0">
                <a:cs typeface="Kalimati" panose="00000400000000000000" pitchFamily="2"/>
              </a:rPr>
              <a:t>नै मुख्य प्रश्नावली </a:t>
            </a:r>
            <a:r>
              <a:rPr lang="ne-NP" sz="2400">
                <a:cs typeface="Kalimati" panose="00000400000000000000" pitchFamily="2"/>
              </a:rPr>
              <a:t>भर्दा परिवारमूलीको नाममा लेख्नुपर्दछ।</a:t>
            </a:r>
            <a:endParaRPr lang="ne-NP" sz="2400" dirty="0">
              <a:cs typeface="Kalimati" panose="00000400000000000000" pitchFamily="2"/>
            </a:endParaRP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समुदायमा परिवारका सबैभन्दा जेष्ठ सदस्य वा पुरुष सदस्यलाई परिवारको मूली लेखाउने गरेको पाइन्छ । परिवारको चलन अनुसार मानिआएको घरमूली वा मुख्य व्यक्ति (पुरुष) जनगणना प्रयोजनको लागि परिवारमूली नहुन पनि सक्दछन्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कतिपय परिवारले महिलालाई परिवारमूलीको रुपमा लिन हिच्किचाउन सक्छन् ।</a:t>
            </a:r>
          </a:p>
          <a:p>
            <a:pPr marL="457200" indent="-457200" algn="just">
              <a:lnSpc>
                <a:spcPct val="150000"/>
              </a:lnSpc>
              <a:buFont typeface="Arial" panose="020B0604020202020204" pitchFamily="34" charset="0"/>
              <a:buChar char="•"/>
            </a:pPr>
            <a:r>
              <a:rPr lang="ne-NP" sz="2400" dirty="0">
                <a:cs typeface="Kalimati" panose="00000400000000000000" pitchFamily="2"/>
              </a:rPr>
              <a:t>परिवारमा अक्सर बसोबास गर्ने महिला (श्रीमती, बुहारी वा छोरी) ले परिआएका दैनिक कामकाज, खर्च र व्यवहार चलाउन व्यवस्था मिलाइरहेका भए उक्त महिलालाई नै परिवारमूली मान्नुपर्छ ।</a:t>
            </a:r>
            <a:endParaRPr lang="ne-NP" sz="2400" dirty="0"/>
          </a:p>
        </p:txBody>
      </p:sp>
    </p:spTree>
    <p:extLst>
      <p:ext uri="{BB962C8B-B14F-4D97-AF65-F5344CB8AC3E}">
        <p14:creationId xmlns:p14="http://schemas.microsoft.com/office/powerpoint/2010/main" val="1697882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83999" y="6478805"/>
            <a:ext cx="508001" cy="325776"/>
          </a:xfrm>
        </p:spPr>
        <p:txBody>
          <a:bodyPr/>
          <a:lstStyle/>
          <a:p>
            <a:fld id="{2840B2E4-A264-431E-ABDE-38E3BCDA5876}" type="slidenum">
              <a:rPr lang="en-US" smtClean="0">
                <a:latin typeface="Fontasy Himali" panose="04020500000000000000" pitchFamily="82" charset="0"/>
              </a:rPr>
              <a:pPr/>
              <a:t>30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59249" y="1350338"/>
            <a:ext cx="11876804" cy="5082930"/>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300" dirty="0">
                <a:cs typeface="Kalimati" panose="00000400000000000000" pitchFamily="2"/>
              </a:rPr>
              <a:t>गणना गर्न लागेको परिवारमा अक्सर बसोबास नगर्ने</a:t>
            </a:r>
            <a:r>
              <a:rPr lang="en-US" sz="2300" dirty="0">
                <a:cs typeface="Kalimati" panose="00000400000000000000" pitchFamily="2"/>
              </a:rPr>
              <a:t>,</a:t>
            </a:r>
            <a:r>
              <a:rPr lang="ne-NP" sz="2300" dirty="0">
                <a:cs typeface="Kalimati" panose="00000400000000000000" pitchFamily="2"/>
              </a:rPr>
              <a:t> परिवारबाट छुट्टीभिन्न</a:t>
            </a:r>
            <a:r>
              <a:rPr lang="en-US" sz="2300" dirty="0">
                <a:cs typeface="Kalimati" panose="00000400000000000000" pitchFamily="2"/>
              </a:rPr>
              <a:t> </a:t>
            </a:r>
            <a:r>
              <a:rPr lang="ne-NP" sz="2300" dirty="0">
                <a:cs typeface="Kalimati" panose="00000400000000000000" pitchFamily="2"/>
              </a:rPr>
              <a:t>नभएका र फर्की आउँदा सो परिवारको सदस्य हुनसक्ने स्वदेशभित्रै अन्यत्र अक्सर बसोबास गर्ने कुनै सदस्य । </a:t>
            </a:r>
            <a:endParaRPr lang="en-US"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अनुपस्थित (स्वदेशभित्र रहेका) व्यक्तिको बिस्तृत विवरण उनीहरू बसेकै स्थानबाट लिइने हुनाले मूल परिवारबाट उनीहरूको अन्य विवरण मुख्य प्रश्नावलीमा भर्नुपर्दैन । </a:t>
            </a:r>
          </a:p>
          <a:p>
            <a:pPr marL="339725" indent="-339725" algn="just">
              <a:lnSpc>
                <a:spcPct val="140000"/>
              </a:lnSpc>
              <a:buFont typeface="Arial" panose="020B0604020202020204" pitchFamily="34" charset="0"/>
              <a:buChar char="•"/>
            </a:pPr>
            <a:r>
              <a:rPr lang="ne-NP" sz="2300" dirty="0">
                <a:cs typeface="Kalimati" panose="00000400000000000000" pitchFamily="2"/>
              </a:rPr>
              <a:t>उदाहरणः सर्लाही जिल्लामा गणना गरिएको अवस्थामा कुनै परिवारको कुनै सदस्य काम गर्नको लागि अक्सर काठमाडौं बसोबास गरेका छन् र उक्त व्यक्ति फर्केर सर्लाहीको परिवारको सदस्य हुन सक्ने सम्भावना छ भने निज व्यक्तिलाई </a:t>
            </a:r>
            <a:r>
              <a:rPr lang="ne-NP" sz="2300">
                <a:cs typeface="Kalimati" panose="00000400000000000000" pitchFamily="2"/>
              </a:rPr>
              <a:t>सर्लाहीमा रहेको परिवारमा जनगणना </a:t>
            </a:r>
            <a:r>
              <a:rPr lang="ne-NP" sz="2300" dirty="0">
                <a:cs typeface="Kalimati" panose="00000400000000000000" pitchFamily="2"/>
              </a:rPr>
              <a:t>गर्दा अनुपस्थित (स्वदेशभित्र रहेका) उल्लेख </a:t>
            </a:r>
            <a:r>
              <a:rPr lang="ne-NP" sz="2300">
                <a:cs typeface="Kalimati" panose="00000400000000000000" pitchFamily="2"/>
              </a:rPr>
              <a:t>गर्नुपर्दछ तर निजको बिस्तृत विवरण काठमाडौंबाट लिइन्छ ।</a:t>
            </a:r>
            <a:endParaRPr lang="ne-NP" sz="2300" dirty="0">
              <a:cs typeface="Kalimati" panose="00000400000000000000" pitchFamily="2"/>
            </a:endParaRPr>
          </a:p>
          <a:p>
            <a:pPr marL="339725" indent="-339725" algn="just">
              <a:lnSpc>
                <a:spcPct val="140000"/>
              </a:lnSpc>
              <a:buFont typeface="Arial" panose="020B0604020202020204" pitchFamily="34" charset="0"/>
              <a:buChar char="•"/>
            </a:pPr>
            <a:r>
              <a:rPr lang="ne-NP" sz="2300" dirty="0">
                <a:cs typeface="Kalimati" panose="00000400000000000000" pitchFamily="2"/>
              </a:rPr>
              <a:t>गणना गर्न लागेको परिवारका सदस्यहरू विदेशस्थित दुतावास तथा नियोगहरूमा कार्यरत रहेको भए परिवारबाट स्वदेशभित्रै अनुपस्थितमा उल्लेख गर्नुपर्दछ ।</a:t>
            </a:r>
          </a:p>
        </p:txBody>
      </p:sp>
      <p:sp>
        <p:nvSpPr>
          <p:cNvPr id="9" name="TextBox 8">
            <a:extLst>
              <a:ext uri="{FF2B5EF4-FFF2-40B4-BE49-F238E27FC236}">
                <a16:creationId xmlns:a16="http://schemas.microsoft.com/office/drawing/2014/main" id="{95693F4E-358B-4437-A77D-6ED427730A01}"/>
              </a:ext>
            </a:extLst>
          </p:cNvPr>
          <p:cNvSpPr txBox="1"/>
          <p:nvPr/>
        </p:nvSpPr>
        <p:spPr>
          <a:xfrm>
            <a:off x="0" y="702345"/>
            <a:ext cx="11958320" cy="684803"/>
          </a:xfrm>
          <a:prstGeom prst="rect">
            <a:avLst/>
          </a:prstGeom>
          <a:noFill/>
        </p:spPr>
        <p:txBody>
          <a:bodyPr wrap="square">
            <a:spAutoFit/>
          </a:bodyPr>
          <a:lstStyle/>
          <a:p>
            <a:pPr algn="ctr">
              <a:lnSpc>
                <a:spcPct val="150000"/>
              </a:lnSpc>
            </a:pPr>
            <a:r>
              <a:rPr lang="ne-NP" sz="2800" b="1" dirty="0">
                <a:solidFill>
                  <a:srgbClr val="0070C0"/>
                </a:solidFill>
                <a:cs typeface="Kalimati" pitchFamily="2"/>
              </a:rPr>
              <a:t>परिवारमा अनुपस्थित (स्वदेशभित्र रहेका)</a:t>
            </a:r>
          </a:p>
        </p:txBody>
      </p:sp>
    </p:spTree>
    <p:extLst>
      <p:ext uri="{BB962C8B-B14F-4D97-AF65-F5344CB8AC3E}">
        <p14:creationId xmlns:p14="http://schemas.microsoft.com/office/powerpoint/2010/main" val="347857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7"/>
            <a:ext cx="675806" cy="332150"/>
          </a:xfrm>
        </p:spPr>
        <p:txBody>
          <a:bodyPr/>
          <a:lstStyle/>
          <a:p>
            <a:pPr algn="r"/>
            <a:fld id="{2840B2E4-A264-431E-ABDE-38E3BCDA5876}" type="slidenum">
              <a:rPr lang="en-US" smtClean="0">
                <a:latin typeface="Fontasy Himali" panose="04020500000000000000" pitchFamily="82" charset="0"/>
              </a:rPr>
              <a:pPr algn="r"/>
              <a:t>31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62BAC30-D815-422C-AD20-2503B95B7E28}"/>
              </a:ext>
            </a:extLst>
          </p:cNvPr>
          <p:cNvSpPr txBox="1"/>
          <p:nvPr/>
        </p:nvSpPr>
        <p:spPr>
          <a:xfrm>
            <a:off x="128987" y="1644000"/>
            <a:ext cx="7856063" cy="5032147"/>
          </a:xfrm>
          <a:prstGeom prst="rect">
            <a:avLst/>
          </a:prstGeom>
          <a:noFill/>
        </p:spPr>
        <p:txBody>
          <a:bodyPr wrap="square">
            <a:spAutoFit/>
          </a:bodyPr>
          <a:lstStyle/>
          <a:p>
            <a:pPr marL="339725" indent="-339725" algn="just">
              <a:lnSpc>
                <a:spcPct val="150000"/>
              </a:lnSpc>
              <a:buFont typeface="Arial" panose="020B0604020202020204" pitchFamily="34" charset="0"/>
              <a:buChar char="•"/>
            </a:pPr>
            <a:r>
              <a:rPr lang="ne-NP" sz="2400" dirty="0">
                <a:cs typeface="Kalimati" panose="00000400000000000000" pitchFamily="2"/>
              </a:rPr>
              <a:t>गणना गर्न लागेको परिवारमा अक्सर बसोबास नगर्ने</a:t>
            </a:r>
            <a:r>
              <a:rPr lang="en-US" sz="2400" dirty="0">
                <a:cs typeface="Kalimati" panose="00000400000000000000" pitchFamily="2"/>
              </a:rPr>
              <a:t>,</a:t>
            </a:r>
            <a:r>
              <a:rPr lang="ne-NP" sz="2400" dirty="0">
                <a:cs typeface="Kalimati" panose="00000400000000000000" pitchFamily="2"/>
              </a:rPr>
              <a:t> परिवारबाट छुट्टीभिन्न</a:t>
            </a:r>
            <a:r>
              <a:rPr lang="en-US" sz="2400" dirty="0">
                <a:cs typeface="Kalimati" panose="00000400000000000000" pitchFamily="2"/>
              </a:rPr>
              <a:t> </a:t>
            </a:r>
            <a:r>
              <a:rPr lang="ne-NP" sz="2400" dirty="0">
                <a:cs typeface="Kalimati" panose="00000400000000000000" pitchFamily="2"/>
              </a:rPr>
              <a:t>नभएका र फर्की आउँदा सो परिवारको सदस्य हुनसक्ने विदेशमा अक्सर बसोबास गर्ने कुनै सदस्य । </a:t>
            </a:r>
            <a:endParaRPr lang="en-US" sz="2400" dirty="0">
              <a:cs typeface="Kalimati" panose="00000400000000000000" pitchFamily="2"/>
            </a:endParaRPr>
          </a:p>
          <a:p>
            <a:pPr marL="339725" indent="-339725" algn="just">
              <a:lnSpc>
                <a:spcPct val="150000"/>
              </a:lnSpc>
              <a:buFont typeface="Arial" panose="020B0604020202020204" pitchFamily="34" charset="0"/>
              <a:buChar char="•"/>
            </a:pPr>
            <a:r>
              <a:rPr lang="ne-NP" sz="2400" dirty="0">
                <a:cs typeface="Kalimati" panose="00000400000000000000" pitchFamily="2"/>
              </a:rPr>
              <a:t>यस्ता अनुपस्थित</a:t>
            </a:r>
            <a:r>
              <a:rPr lang="en-US" sz="2400" dirty="0">
                <a:cs typeface="Kalimati" panose="00000400000000000000" pitchFamily="2"/>
              </a:rPr>
              <a:t> </a:t>
            </a:r>
            <a:r>
              <a:rPr lang="ne-NP" sz="2400" dirty="0">
                <a:cs typeface="Kalimati" panose="00000400000000000000" pitchFamily="2"/>
              </a:rPr>
              <a:t>सदस्यहरू विगतमा त्यस परिवारको सदस्यका रुपमा अक्सर बसोबास गरेका हुन्छन् ।</a:t>
            </a:r>
          </a:p>
          <a:p>
            <a:pPr marL="339725" indent="-339725" algn="just">
              <a:lnSpc>
                <a:spcPct val="150000"/>
              </a:lnSpc>
              <a:buFont typeface="Arial" panose="020B0604020202020204" pitchFamily="34" charset="0"/>
              <a:buChar char="•"/>
            </a:pPr>
            <a:r>
              <a:rPr lang="ne-NP" sz="2400" dirty="0">
                <a:cs typeface="Kalimati" panose="00000400000000000000" pitchFamily="2"/>
              </a:rPr>
              <a:t>विदेशमा जन्मेर वा विदेशमा विवाह गरेर परिवारमा थप भएका सदस्यहरू गणनाको दिनसम्म पनि विदेशमै अक्सर बसोबास गरिरहेका भए परिवारमा अनुपस्थित (विदेशमा गएका) अन्तर्गत गणना गर्नुहुदैन ।</a:t>
            </a:r>
          </a:p>
        </p:txBody>
      </p:sp>
      <p:sp>
        <p:nvSpPr>
          <p:cNvPr id="9" name="TextBox 8">
            <a:extLst>
              <a:ext uri="{FF2B5EF4-FFF2-40B4-BE49-F238E27FC236}">
                <a16:creationId xmlns:a16="http://schemas.microsoft.com/office/drawing/2014/main" id="{95693F4E-358B-4437-A77D-6ED427730A01}"/>
              </a:ext>
            </a:extLst>
          </p:cNvPr>
          <p:cNvSpPr txBox="1"/>
          <p:nvPr/>
        </p:nvSpPr>
        <p:spPr>
          <a:xfrm>
            <a:off x="3718509" y="689685"/>
            <a:ext cx="5519644" cy="738664"/>
          </a:xfrm>
          <a:prstGeom prst="rect">
            <a:avLst/>
          </a:prstGeom>
          <a:noFill/>
        </p:spPr>
        <p:txBody>
          <a:bodyPr wrap="square">
            <a:spAutoFit/>
          </a:bodyPr>
          <a:lstStyle/>
          <a:p>
            <a:pPr algn="just">
              <a:lnSpc>
                <a:spcPct val="150000"/>
              </a:lnSpc>
            </a:pPr>
            <a:r>
              <a:rPr lang="ne-NP" sz="2800" b="1" dirty="0">
                <a:solidFill>
                  <a:srgbClr val="0070C0"/>
                </a:solidFill>
                <a:cs typeface="Kalimati" pitchFamily="2"/>
              </a:rPr>
              <a:t>परिवारमा अनुपस्थित </a:t>
            </a:r>
            <a:r>
              <a:rPr lang="ne-NP" sz="2800" b="1">
                <a:solidFill>
                  <a:srgbClr val="0070C0"/>
                </a:solidFill>
                <a:cs typeface="Kalimati" pitchFamily="2"/>
              </a:rPr>
              <a:t>(विदेश </a:t>
            </a:r>
            <a:r>
              <a:rPr lang="ne-NP" sz="2800" b="1" dirty="0">
                <a:solidFill>
                  <a:srgbClr val="0070C0"/>
                </a:solidFill>
                <a:cs typeface="Kalimati" pitchFamily="2"/>
              </a:rPr>
              <a:t>गएका)</a:t>
            </a:r>
          </a:p>
        </p:txBody>
      </p:sp>
      <p:pic>
        <p:nvPicPr>
          <p:cNvPr id="6" name="Picture 5"/>
          <p:cNvPicPr>
            <a:picLocks noChangeAspect="1"/>
          </p:cNvPicPr>
          <p:nvPr/>
        </p:nvPicPr>
        <p:blipFill>
          <a:blip r:embed="rId2"/>
          <a:stretch>
            <a:fillRect/>
          </a:stretch>
        </p:blipFill>
        <p:spPr>
          <a:xfrm>
            <a:off x="8108811" y="2247110"/>
            <a:ext cx="4071601" cy="3122334"/>
          </a:xfrm>
          <a:prstGeom prst="rect">
            <a:avLst/>
          </a:prstGeom>
        </p:spPr>
      </p:pic>
    </p:spTree>
    <p:extLst>
      <p:ext uri="{BB962C8B-B14F-4D97-AF65-F5344CB8AC3E}">
        <p14:creationId xmlns:p14="http://schemas.microsoft.com/office/powerpoint/2010/main" val="1128803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83344" y="6422069"/>
            <a:ext cx="675806" cy="413313"/>
          </a:xfrm>
        </p:spPr>
        <p:txBody>
          <a:bodyPr/>
          <a:lstStyle/>
          <a:p>
            <a:pPr algn="r"/>
            <a:fld id="{2840B2E4-A264-431E-ABDE-38E3BCDA5876}" type="slidenum">
              <a:rPr lang="en-US" smtClean="0">
                <a:latin typeface="Fontasy Himali" panose="04020500000000000000" pitchFamily="82" charset="0"/>
              </a:rPr>
              <a:pPr algn="r"/>
              <a:t>32</a:t>
            </a:fld>
            <a:endParaRPr lang="en-US" dirty="0">
              <a:latin typeface="Fontasy Himali" panose="04020500000000000000" pitchFamily="82" charset="0"/>
            </a:endParaRPr>
          </a:p>
        </p:txBody>
      </p:sp>
      <p:sp>
        <p:nvSpPr>
          <p:cNvPr id="2" name="Rectangle 1"/>
          <p:cNvSpPr/>
          <p:nvPr/>
        </p:nvSpPr>
        <p:spPr>
          <a:xfrm>
            <a:off x="210487" y="1116756"/>
            <a:ext cx="11793671" cy="2816156"/>
          </a:xfrm>
          <a:prstGeom prst="rect">
            <a:avLst/>
          </a:prstGeom>
        </p:spPr>
        <p:txBody>
          <a:bodyPr wrap="square">
            <a:spAutoFit/>
          </a:bodyPr>
          <a:lstStyle/>
          <a:p>
            <a:pPr algn="just">
              <a:lnSpc>
                <a:spcPct val="150000"/>
              </a:lnSpc>
            </a:pPr>
            <a:r>
              <a:rPr lang="en-US" sz="2400" dirty="0" err="1">
                <a:cs typeface="Kalimati" panose="00000400000000000000" pitchFamily="2"/>
              </a:rPr>
              <a:t>काभ्रेपलाञ्चोक</a:t>
            </a:r>
            <a:r>
              <a:rPr lang="ne-NP" sz="2400" dirty="0">
                <a:cs typeface="Kalimati" panose="00000400000000000000" pitchFamily="2"/>
              </a:rPr>
              <a:t> </a:t>
            </a:r>
            <a:r>
              <a:rPr lang="en-US" sz="2400" dirty="0" err="1">
                <a:cs typeface="Kalimati" panose="00000400000000000000" pitchFamily="2"/>
              </a:rPr>
              <a:t>जिल्ला</a:t>
            </a:r>
            <a:r>
              <a:rPr lang="ne-NP" sz="2400" dirty="0">
                <a:cs typeface="Kalimati" panose="00000400000000000000" pitchFamily="2"/>
              </a:rPr>
              <a:t> </a:t>
            </a:r>
            <a:r>
              <a:rPr lang="en-US" sz="2400" dirty="0" err="1">
                <a:cs typeface="Kalimati" panose="00000400000000000000" pitchFamily="2"/>
              </a:rPr>
              <a:t>घर</a:t>
            </a:r>
            <a:r>
              <a:rPr lang="en-US" sz="2400" dirty="0">
                <a:cs typeface="Kalimati" panose="00000400000000000000" pitchFamily="2"/>
              </a:rPr>
              <a:t> </a:t>
            </a:r>
            <a:r>
              <a:rPr lang="en-US" sz="2400" dirty="0" err="1">
                <a:cs typeface="Kalimati" panose="00000400000000000000" pitchFamily="2"/>
              </a:rPr>
              <a:t>भएका</a:t>
            </a:r>
            <a:r>
              <a:rPr lang="en-US" sz="2400" dirty="0">
                <a:cs typeface="Kalimati" panose="00000400000000000000" pitchFamily="2"/>
              </a:rPr>
              <a:t> </a:t>
            </a:r>
            <a:r>
              <a:rPr lang="en-US" sz="2400" dirty="0" err="1">
                <a:cs typeface="Kalimati" panose="00000400000000000000" pitchFamily="2"/>
              </a:rPr>
              <a:t>वीरमान</a:t>
            </a:r>
            <a:r>
              <a:rPr lang="en-US" sz="2400" dirty="0">
                <a:cs typeface="Kalimati" panose="00000400000000000000" pitchFamily="2"/>
              </a:rPr>
              <a:t> </a:t>
            </a:r>
            <a:r>
              <a:rPr lang="en-US" sz="2400" dirty="0" err="1">
                <a:cs typeface="Kalimati" panose="00000400000000000000" pitchFamily="2"/>
              </a:rPr>
              <a:t>तामाङ्गको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७ </a:t>
            </a:r>
            <a:r>
              <a:rPr lang="en-US" sz="2400" dirty="0" err="1">
                <a:cs typeface="Kalimati" panose="00000400000000000000" pitchFamily="2"/>
              </a:rPr>
              <a:t>जना</a:t>
            </a:r>
            <a:r>
              <a:rPr lang="en-US" sz="2400" dirty="0">
                <a:cs typeface="Kalimati" panose="00000400000000000000" pitchFamily="2"/>
              </a:rPr>
              <a:t> </a:t>
            </a:r>
            <a:r>
              <a:rPr lang="en-US" sz="2400" dirty="0" err="1">
                <a:cs typeface="Kalimati" panose="00000400000000000000" pitchFamily="2"/>
              </a:rPr>
              <a:t>सदस्य</a:t>
            </a:r>
            <a:r>
              <a:rPr lang="en-US" sz="2400" dirty="0">
                <a:cs typeface="Kalimati" panose="00000400000000000000" pitchFamily="2"/>
              </a:rPr>
              <a:t> </a:t>
            </a:r>
            <a:r>
              <a:rPr lang="en-US" sz="2400" dirty="0" err="1">
                <a:cs typeface="Kalimati" panose="00000400000000000000" pitchFamily="2"/>
              </a:rPr>
              <a:t>रहेका</a:t>
            </a:r>
            <a:r>
              <a:rPr lang="en-US"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निज</a:t>
            </a:r>
            <a:r>
              <a:rPr lang="en-US" sz="2400" dirty="0">
                <a:cs typeface="Kalimati" panose="00000400000000000000" pitchFamily="2"/>
              </a:rPr>
              <a:t>, </a:t>
            </a:r>
            <a:r>
              <a:rPr lang="en-US" sz="2400" dirty="0" err="1">
                <a:cs typeface="Kalimati" panose="00000400000000000000" pitchFamily="2"/>
              </a:rPr>
              <a:t>श्रीमती</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सहित</a:t>
            </a:r>
            <a:r>
              <a:rPr lang="en-US" sz="2400" dirty="0">
                <a:cs typeface="Kalimati" panose="00000400000000000000" pitchFamily="2"/>
              </a:rPr>
              <a:t> ३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काभ्रेकै</a:t>
            </a:r>
            <a:r>
              <a:rPr lang="ne-NP" sz="2400" dirty="0">
                <a:cs typeface="Kalimati" panose="00000400000000000000" pitchFamily="2"/>
              </a:rPr>
              <a:t> </a:t>
            </a:r>
            <a:r>
              <a:rPr lang="en-US" sz="2400" dirty="0" err="1">
                <a:cs typeface="Kalimati" panose="00000400000000000000" pitchFamily="2"/>
              </a:rPr>
              <a:t>घरमा</a:t>
            </a:r>
            <a:r>
              <a:rPr lang="ne-NP" sz="2400" dirty="0">
                <a:cs typeface="Kalimati" panose="00000400000000000000" pitchFamily="2"/>
              </a:rPr>
              <a:t> </a:t>
            </a:r>
            <a:r>
              <a:rPr lang="en-US" sz="2400" dirty="0" err="1">
                <a:cs typeface="Kalimati" panose="00000400000000000000" pitchFamily="2"/>
              </a:rPr>
              <a:t>अक्सर</a:t>
            </a:r>
            <a:r>
              <a:rPr lang="ne-NP" sz="2400" dirty="0">
                <a:cs typeface="Kalimati" panose="00000400000000000000" pitchFamily="2"/>
              </a:rPr>
              <a:t> </a:t>
            </a:r>
            <a:r>
              <a:rPr lang="en-US" sz="2400" dirty="0" err="1">
                <a:cs typeface="Kalimati" panose="00000400000000000000" pitchFamily="2"/>
              </a:rPr>
              <a:t>बसोबास</a:t>
            </a:r>
            <a:r>
              <a:rPr lang="en-US" sz="2400" dirty="0">
                <a:cs typeface="Kalimati" panose="00000400000000000000" pitchFamily="2"/>
              </a:rPr>
              <a:t> </a:t>
            </a:r>
            <a:r>
              <a:rPr lang="en-US" sz="2400" dirty="0" err="1">
                <a:cs typeface="Kalimati" panose="00000400000000000000" pitchFamily="2"/>
              </a:rPr>
              <a:t>गर्छन्</a:t>
            </a:r>
            <a:r>
              <a:rPr lang="en-US" sz="2400" dirty="0">
                <a:cs typeface="Kalimati" panose="00000400000000000000" pitchFamily="2"/>
              </a:rPr>
              <a:t> र </a:t>
            </a:r>
            <a:r>
              <a:rPr lang="en-US" sz="2400" dirty="0" err="1">
                <a:cs typeface="Kalimati" panose="00000400000000000000" pitchFamily="2"/>
              </a:rPr>
              <a:t>अन्य</a:t>
            </a:r>
            <a:r>
              <a:rPr lang="en-US" sz="2400" dirty="0">
                <a:cs typeface="Kalimati" panose="00000400000000000000" pitchFamily="2"/>
              </a:rPr>
              <a:t> </a:t>
            </a:r>
            <a:r>
              <a:rPr lang="en-US" sz="2400" dirty="0" err="1">
                <a:cs typeface="Kalimati" panose="00000400000000000000" pitchFamily="2"/>
              </a:rPr>
              <a:t>सदस्यहरू</a:t>
            </a:r>
            <a:r>
              <a:rPr lang="en-US" sz="2400" dirty="0">
                <a:cs typeface="Kalimati" panose="00000400000000000000" pitchFamily="2"/>
              </a:rPr>
              <a:t> </a:t>
            </a:r>
            <a:r>
              <a:rPr lang="en-US" sz="2400" dirty="0" err="1">
                <a:cs typeface="Kalimati" panose="00000400000000000000" pitchFamily="2"/>
              </a:rPr>
              <a:t>मध्ये</a:t>
            </a:r>
            <a:r>
              <a:rPr lang="ne-NP" sz="2400" dirty="0">
                <a:cs typeface="Kalimati" panose="00000400000000000000" pitchFamily="2"/>
              </a:rPr>
              <a:t> </a:t>
            </a:r>
            <a:r>
              <a:rPr lang="en-US" sz="2400" dirty="0" err="1">
                <a:cs typeface="Kalimati" panose="00000400000000000000" pitchFamily="2"/>
              </a:rPr>
              <a:t>एकजना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जागिरमा</a:t>
            </a:r>
            <a:r>
              <a:rPr lang="ne-NP" sz="2400" dirty="0">
                <a:cs typeface="Kalimati" panose="00000400000000000000" pitchFamily="2"/>
              </a:rPr>
              <a:t> </a:t>
            </a:r>
            <a:r>
              <a:rPr lang="en-US" sz="2400" dirty="0">
                <a:cs typeface="Kalimati" panose="00000400000000000000" pitchFamily="2"/>
              </a:rPr>
              <a:t>र</a:t>
            </a:r>
            <a:r>
              <a:rPr lang="ne-NP" sz="2400" dirty="0">
                <a:cs typeface="Kalimati" panose="00000400000000000000" pitchFamily="2"/>
              </a:rPr>
              <a:t> </a:t>
            </a:r>
            <a:r>
              <a:rPr lang="en-US" sz="2400" dirty="0">
                <a:cs typeface="Kalimati" panose="00000400000000000000" pitchFamily="2"/>
              </a:rPr>
              <a:t>२ </a:t>
            </a:r>
            <a:r>
              <a:rPr lang="en-US" sz="2400" dirty="0" err="1">
                <a:cs typeface="Kalimati" panose="00000400000000000000" pitchFamily="2"/>
              </a:rPr>
              <a:t>जना</a:t>
            </a:r>
            <a:r>
              <a:rPr lang="ne-NP"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पढ्न</a:t>
            </a:r>
            <a:r>
              <a:rPr lang="en-US" sz="2400" dirty="0">
                <a:cs typeface="Kalimati" panose="00000400000000000000" pitchFamily="2"/>
              </a:rPr>
              <a:t> </a:t>
            </a:r>
            <a:r>
              <a:rPr lang="en-US" sz="2400" dirty="0" err="1">
                <a:cs typeface="Kalimati" panose="00000400000000000000" pitchFamily="2"/>
              </a:rPr>
              <a:t>काठमाडौंमा</a:t>
            </a:r>
            <a:r>
              <a:rPr lang="en-US" sz="2400" dirty="0">
                <a:cs typeface="Kalimati" panose="00000400000000000000" pitchFamily="2"/>
              </a:rPr>
              <a:t> </a:t>
            </a:r>
            <a:r>
              <a:rPr lang="en-US" sz="2400" dirty="0" err="1">
                <a:cs typeface="Kalimati" panose="00000400000000000000" pitchFamily="2"/>
              </a:rPr>
              <a:t>बस्दछन्</a:t>
            </a:r>
            <a:r>
              <a:rPr lang="en-US" sz="2400" dirty="0">
                <a:cs typeface="Kalimati" panose="00000400000000000000" pitchFamily="2"/>
              </a:rPr>
              <a:t> । </a:t>
            </a:r>
            <a:r>
              <a:rPr lang="en-US" sz="2400" dirty="0" err="1">
                <a:cs typeface="Kalimati" panose="00000400000000000000" pitchFamily="2"/>
              </a:rPr>
              <a:t>त्यसैगरी</a:t>
            </a:r>
            <a:r>
              <a:rPr lang="ne-NP" sz="2400" dirty="0">
                <a:cs typeface="Kalimati" panose="00000400000000000000" pitchFamily="2"/>
              </a:rPr>
              <a:t> </a:t>
            </a:r>
            <a:r>
              <a:rPr lang="en-US" sz="2400" dirty="0" err="1">
                <a:cs typeface="Kalimati" panose="00000400000000000000" pitchFamily="2"/>
              </a:rPr>
              <a:t>एकजना</a:t>
            </a:r>
            <a:r>
              <a:rPr lang="en-US" sz="2400" dirty="0">
                <a:cs typeface="Kalimati" panose="00000400000000000000" pitchFamily="2"/>
              </a:rPr>
              <a:t> </a:t>
            </a:r>
            <a:r>
              <a:rPr lang="en-US" sz="2400" dirty="0" err="1">
                <a:cs typeface="Kalimati" panose="00000400000000000000" pitchFamily="2"/>
              </a:rPr>
              <a:t>छोरा</a:t>
            </a:r>
            <a:r>
              <a:rPr lang="ne-NP" sz="2400" dirty="0">
                <a:cs typeface="Kalimati" panose="00000400000000000000" pitchFamily="2"/>
              </a:rPr>
              <a:t> </a:t>
            </a:r>
            <a:r>
              <a:rPr lang="en-US" sz="2400" dirty="0" err="1">
                <a:cs typeface="Kalimati" panose="00000400000000000000" pitchFamily="2"/>
              </a:rPr>
              <a:t>कतारमा</a:t>
            </a:r>
            <a:r>
              <a:rPr lang="ne-NP" sz="2400" dirty="0">
                <a:cs typeface="Kalimati" panose="00000400000000000000" pitchFamily="2"/>
              </a:rPr>
              <a:t> </a:t>
            </a:r>
            <a:r>
              <a:rPr lang="en-US" sz="2400" dirty="0" err="1">
                <a:cs typeface="Kalimati" panose="00000400000000000000" pitchFamily="2"/>
              </a:rPr>
              <a:t>कामको</a:t>
            </a:r>
            <a:r>
              <a:rPr lang="ne-NP" sz="2400" dirty="0">
                <a:cs typeface="Kalimati" panose="00000400000000000000" pitchFamily="2"/>
              </a:rPr>
              <a:t> </a:t>
            </a:r>
            <a:r>
              <a:rPr lang="en-US" sz="2400" dirty="0" err="1">
                <a:cs typeface="Kalimati" panose="00000400000000000000" pitchFamily="2"/>
              </a:rPr>
              <a:t>लागि</a:t>
            </a:r>
            <a:r>
              <a:rPr lang="ne-NP" sz="2400" dirty="0">
                <a:cs typeface="Kalimati" panose="00000400000000000000" pitchFamily="2"/>
              </a:rPr>
              <a:t> </a:t>
            </a:r>
            <a:r>
              <a:rPr lang="en-US" sz="2400" dirty="0" err="1">
                <a:cs typeface="Kalimati" panose="00000400000000000000" pitchFamily="2"/>
              </a:rPr>
              <a:t>गएका</a:t>
            </a:r>
            <a:r>
              <a:rPr lang="ne-NP" sz="2400" dirty="0">
                <a:cs typeface="Kalimati" panose="00000400000000000000" pitchFamily="2"/>
              </a:rPr>
              <a:t> </a:t>
            </a:r>
            <a:r>
              <a:rPr lang="en-US" sz="2400" dirty="0" err="1">
                <a:cs typeface="Kalimati" panose="00000400000000000000" pitchFamily="2"/>
              </a:rPr>
              <a:t>छन्</a:t>
            </a:r>
            <a:r>
              <a:rPr lang="en-US" sz="2400" dirty="0">
                <a:cs typeface="Kalimati" panose="00000400000000000000" pitchFamily="2"/>
              </a:rPr>
              <a:t> । </a:t>
            </a:r>
            <a:r>
              <a:rPr lang="en-US" sz="2400" dirty="0" err="1">
                <a:cs typeface="Kalimati" panose="00000400000000000000" pitchFamily="2"/>
              </a:rPr>
              <a:t>बाहिर</a:t>
            </a:r>
            <a:r>
              <a:rPr lang="en-US" sz="2400" dirty="0">
                <a:cs typeface="Kalimati" panose="00000400000000000000" pitchFamily="2"/>
              </a:rPr>
              <a:t> </a:t>
            </a:r>
            <a:r>
              <a:rPr lang="en-US" sz="2400" dirty="0" err="1">
                <a:cs typeface="Kalimati" panose="00000400000000000000" pitchFamily="2"/>
              </a:rPr>
              <a:t>बसेका</a:t>
            </a:r>
            <a:r>
              <a:rPr lang="en-US" sz="2400" dirty="0">
                <a:cs typeface="Kalimati" panose="00000400000000000000" pitchFamily="2"/>
              </a:rPr>
              <a:t> </a:t>
            </a:r>
            <a:r>
              <a:rPr lang="en-US" sz="2400" dirty="0" err="1">
                <a:cs typeface="Kalimati" panose="00000400000000000000" pitchFamily="2"/>
              </a:rPr>
              <a:t>छोरा</a:t>
            </a:r>
            <a:r>
              <a:rPr lang="en-US" sz="2400" dirty="0">
                <a:cs typeface="Kalimati" panose="00000400000000000000" pitchFamily="2"/>
              </a:rPr>
              <a:t> </a:t>
            </a:r>
            <a:r>
              <a:rPr lang="en-US" sz="2400" dirty="0" err="1">
                <a:cs typeface="Kalimati" panose="00000400000000000000" pitchFamily="2"/>
              </a:rPr>
              <a:t>छोरीहरू</a:t>
            </a:r>
            <a:r>
              <a:rPr lang="en-US" sz="2400" dirty="0">
                <a:cs typeface="Kalimati" panose="00000400000000000000" pitchFamily="2"/>
              </a:rPr>
              <a:t> </a:t>
            </a:r>
            <a:r>
              <a:rPr lang="en-US" sz="2400" dirty="0" err="1">
                <a:cs typeface="Kalimati" panose="00000400000000000000" pitchFamily="2"/>
              </a:rPr>
              <a:t>वीरमानको</a:t>
            </a:r>
            <a:r>
              <a:rPr lang="en-US" sz="2400" dirty="0">
                <a:cs typeface="Kalimati" panose="00000400000000000000" pitchFamily="2"/>
              </a:rPr>
              <a:t> </a:t>
            </a:r>
            <a:r>
              <a:rPr lang="en-US" sz="2400" dirty="0" err="1">
                <a:cs typeface="Kalimati" panose="00000400000000000000" pitchFamily="2"/>
              </a:rPr>
              <a:t>परिवारमा</a:t>
            </a:r>
            <a:r>
              <a:rPr lang="en-US" sz="2400" dirty="0">
                <a:cs typeface="Kalimati" panose="00000400000000000000" pitchFamily="2"/>
              </a:rPr>
              <a:t> </a:t>
            </a:r>
            <a:r>
              <a:rPr lang="en-US" sz="2400" dirty="0" err="1">
                <a:cs typeface="Kalimati" panose="00000400000000000000" pitchFamily="2"/>
              </a:rPr>
              <a:t>फर्केर</a:t>
            </a:r>
            <a:r>
              <a:rPr lang="en-US" sz="2400" dirty="0">
                <a:cs typeface="Kalimati" panose="00000400000000000000" pitchFamily="2"/>
              </a:rPr>
              <a:t> </a:t>
            </a:r>
            <a:r>
              <a:rPr lang="en-US" sz="2400" dirty="0" err="1">
                <a:cs typeface="Kalimati" panose="00000400000000000000" pitchFamily="2"/>
              </a:rPr>
              <a:t>आउँछन्</a:t>
            </a:r>
            <a:r>
              <a:rPr lang="ne-NP" sz="2400" dirty="0">
                <a:cs typeface="Kalimati" panose="00000400000000000000" pitchFamily="2"/>
              </a:rPr>
              <a:t> </a:t>
            </a:r>
            <a:r>
              <a:rPr lang="en-US" sz="2400" dirty="0" err="1">
                <a:cs typeface="Kalimati" panose="00000400000000000000" pitchFamily="2"/>
              </a:rPr>
              <a:t>भन्ने</a:t>
            </a:r>
            <a:r>
              <a:rPr lang="ne-NP" sz="2400" dirty="0">
                <a:cs typeface="Kalimati" panose="00000400000000000000" pitchFamily="2"/>
              </a:rPr>
              <a:t> </a:t>
            </a:r>
            <a:r>
              <a:rPr lang="en-US" sz="2400" dirty="0" err="1">
                <a:cs typeface="Kalimati" panose="00000400000000000000" pitchFamily="2"/>
              </a:rPr>
              <a:t>अवस्थामा</a:t>
            </a:r>
            <a:r>
              <a:rPr lang="ne-NP" sz="2400" dirty="0">
                <a:cs typeface="Kalimati" panose="00000400000000000000" pitchFamily="2"/>
              </a:rPr>
              <a:t> </a:t>
            </a:r>
            <a:r>
              <a:rPr lang="en-US" sz="2400" dirty="0" err="1">
                <a:cs typeface="Kalimati" panose="00000400000000000000" pitchFamily="2"/>
              </a:rPr>
              <a:t>निजहरूको</a:t>
            </a:r>
            <a:r>
              <a:rPr lang="ne-NP" sz="2400" dirty="0">
                <a:cs typeface="Kalimati" panose="00000400000000000000" pitchFamily="2"/>
              </a:rPr>
              <a:t> </a:t>
            </a:r>
            <a:r>
              <a:rPr lang="en-US" sz="2400" dirty="0" err="1">
                <a:cs typeface="Kalimati" panose="00000400000000000000" pitchFamily="2"/>
              </a:rPr>
              <a:t>विवरण</a:t>
            </a:r>
            <a:r>
              <a:rPr lang="ne-NP" sz="2400" dirty="0">
                <a:cs typeface="Kalimati" panose="00000400000000000000" pitchFamily="2"/>
              </a:rPr>
              <a:t> देहाय </a:t>
            </a:r>
            <a:r>
              <a:rPr lang="en-US" sz="2400" dirty="0" err="1">
                <a:cs typeface="Kalimati" panose="00000400000000000000" pitchFamily="2"/>
              </a:rPr>
              <a:t>बमोजिम</a:t>
            </a:r>
            <a:r>
              <a:rPr lang="ne-NP" sz="2400" dirty="0">
                <a:cs typeface="Kalimati" panose="00000400000000000000" pitchFamily="2"/>
              </a:rPr>
              <a:t> </a:t>
            </a:r>
            <a:r>
              <a:rPr lang="en-US" sz="2400" dirty="0" err="1">
                <a:cs typeface="Kalimati" panose="00000400000000000000" pitchFamily="2"/>
              </a:rPr>
              <a:t>भर्नुपर्दछ</a:t>
            </a:r>
            <a:r>
              <a:rPr lang="en-US" sz="2400" dirty="0">
                <a:cs typeface="Kalimati" panose="00000400000000000000" pitchFamily="2"/>
              </a:rPr>
              <a:t> ।</a:t>
            </a:r>
          </a:p>
        </p:txBody>
      </p:sp>
      <p:pic>
        <p:nvPicPr>
          <p:cNvPr id="3" name="Picture 2"/>
          <p:cNvPicPr>
            <a:picLocks noChangeAspect="1"/>
          </p:cNvPicPr>
          <p:nvPr/>
        </p:nvPicPr>
        <p:blipFill>
          <a:blip r:embed="rId2"/>
          <a:stretch>
            <a:fillRect/>
          </a:stretch>
        </p:blipFill>
        <p:spPr>
          <a:xfrm>
            <a:off x="1170038" y="3976543"/>
            <a:ext cx="9478297" cy="2881457"/>
          </a:xfrm>
          <a:prstGeom prst="rect">
            <a:avLst/>
          </a:prstGeom>
        </p:spPr>
      </p:pic>
      <p:sp>
        <p:nvSpPr>
          <p:cNvPr id="8" name="TextBox 7">
            <a:extLst>
              <a:ext uri="{FF2B5EF4-FFF2-40B4-BE49-F238E27FC236}">
                <a16:creationId xmlns:a16="http://schemas.microsoft.com/office/drawing/2014/main" id="{3221210C-8E34-42FA-A4DF-B531D5E64013}"/>
              </a:ext>
            </a:extLst>
          </p:cNvPr>
          <p:cNvSpPr txBox="1"/>
          <p:nvPr/>
        </p:nvSpPr>
        <p:spPr>
          <a:xfrm>
            <a:off x="3044456" y="730723"/>
            <a:ext cx="6103088" cy="523220"/>
          </a:xfrm>
          <a:prstGeom prst="rect">
            <a:avLst/>
          </a:prstGeom>
          <a:noFill/>
        </p:spPr>
        <p:txBody>
          <a:bodyPr wrap="square">
            <a:spAutoFit/>
          </a:bodyPr>
          <a:lstStyle/>
          <a:p>
            <a:pPr algn="ctr"/>
            <a:r>
              <a:rPr lang="en-US" sz="2800" b="1" dirty="0" err="1">
                <a:solidFill>
                  <a:srgbClr val="0070C0"/>
                </a:solidFill>
                <a:cs typeface="Kalimati" pitchFamily="2"/>
              </a:rPr>
              <a:t>उदाहरण</a:t>
            </a:r>
            <a:endParaRPr lang="en-US" sz="2800" b="1" dirty="0">
              <a:solidFill>
                <a:srgbClr val="0070C0"/>
              </a:solidFill>
              <a:cs typeface="Kalimati" pitchFamily="2"/>
            </a:endParaRPr>
          </a:p>
        </p:txBody>
      </p:sp>
    </p:spTree>
    <p:extLst>
      <p:ext uri="{BB962C8B-B14F-4D97-AF65-F5344CB8AC3E}">
        <p14:creationId xmlns:p14="http://schemas.microsoft.com/office/powerpoint/2010/main" val="713897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72708" y="6483327"/>
            <a:ext cx="675806" cy="341426"/>
          </a:xfrm>
        </p:spPr>
        <p:txBody>
          <a:bodyPr/>
          <a:lstStyle/>
          <a:p>
            <a:pPr algn="r"/>
            <a:fld id="{2840B2E4-A264-431E-ABDE-38E3BCDA5876}" type="slidenum">
              <a:rPr lang="en-US" smtClean="0">
                <a:latin typeface="Fontasy Himali" panose="04020500000000000000" pitchFamily="82" charset="0"/>
              </a:rPr>
              <a:pPr algn="r"/>
              <a:t>33</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C9101628-0103-4013-93CA-128F59D9FF8A}"/>
              </a:ext>
            </a:extLst>
          </p:cNvPr>
          <p:cNvSpPr txBox="1"/>
          <p:nvPr/>
        </p:nvSpPr>
        <p:spPr>
          <a:xfrm>
            <a:off x="94376" y="1220579"/>
            <a:ext cx="7656759" cy="5586145"/>
          </a:xfrm>
          <a:prstGeom prst="rect">
            <a:avLst/>
          </a:prstGeom>
          <a:noFill/>
        </p:spPr>
        <p:txBody>
          <a:bodyPr wrap="square">
            <a:spAutoFit/>
          </a:bodyPr>
          <a:lstStyle/>
          <a:p>
            <a:pPr algn="just">
              <a:lnSpc>
                <a:spcPct val="150000"/>
              </a:lnSpc>
            </a:pPr>
            <a:r>
              <a:rPr lang="ne-NP" sz="2400" dirty="0">
                <a:cs typeface="Kalimati" panose="00000400000000000000" pitchFamily="2"/>
              </a:rPr>
              <a:t>ईन्द्रकुमारी राजवंशी आफ्नो श्रीमान् सहित झापा जिल्लाको दमक नगरपालिकामा</a:t>
            </a:r>
            <a:r>
              <a:rPr lang="en-US" sz="2400" dirty="0">
                <a:cs typeface="Kalimati" panose="00000400000000000000" pitchFamily="2"/>
              </a:rPr>
              <a:t> </a:t>
            </a:r>
            <a:r>
              <a:rPr lang="ne-NP" sz="2400" dirty="0">
                <a:cs typeface="Kalimati" panose="00000400000000000000" pitchFamily="2"/>
              </a:rPr>
              <a:t>बस्नुहुन्छ । उहाँको जेठो छोरा बुहारी छुट्टी भिन्न भई इटहरीमा बसोबास गर्छन् । कान्छी छोरी तथा</a:t>
            </a:r>
            <a:r>
              <a:rPr lang="en-US" sz="2400" dirty="0">
                <a:cs typeface="Kalimati" panose="00000400000000000000" pitchFamily="2"/>
              </a:rPr>
              <a:t> </a:t>
            </a:r>
            <a:r>
              <a:rPr lang="ne-NP" sz="2400" dirty="0">
                <a:cs typeface="Kalimati" panose="00000400000000000000" pitchFamily="2"/>
              </a:rPr>
              <a:t>माइलो छोरा विराटनगरमा अध्ययन गर्नको लागि बसेका छन्, उनीहरू विदा भएको बेलामा आमा बुवा</a:t>
            </a:r>
            <a:r>
              <a:rPr lang="en-US" sz="2400" dirty="0">
                <a:cs typeface="Kalimati" panose="00000400000000000000" pitchFamily="2"/>
              </a:rPr>
              <a:t> </a:t>
            </a:r>
            <a:r>
              <a:rPr lang="ne-NP" sz="2400" dirty="0">
                <a:cs typeface="Kalimati" panose="00000400000000000000" pitchFamily="2"/>
              </a:rPr>
              <a:t>भेट्न दमक आउँछन् । त्यसैगरी कान्छो छोरा बुहारी पोर्चुगल बस्छन् र उनीहरू नेपाल फर्केपछि आमा</a:t>
            </a:r>
            <a:r>
              <a:rPr lang="en-US" sz="2400" dirty="0">
                <a:cs typeface="Kalimati" panose="00000400000000000000" pitchFamily="2"/>
              </a:rPr>
              <a:t> </a:t>
            </a:r>
            <a:r>
              <a:rPr lang="ne-NP" sz="2400" dirty="0">
                <a:cs typeface="Kalimati" panose="00000400000000000000" pitchFamily="2"/>
              </a:rPr>
              <a:t>बुवासँगै बस्छन् । ईन्द्रकुमारीकी जेठी छोरीको विवाह भई आफ्नै घरमा बस्छिन् । ईन्द्रकुमारीको परिवारको</a:t>
            </a:r>
            <a:r>
              <a:rPr lang="en-US" sz="2400" dirty="0">
                <a:cs typeface="Kalimati" panose="00000400000000000000" pitchFamily="2"/>
              </a:rPr>
              <a:t> </a:t>
            </a:r>
            <a:r>
              <a:rPr lang="ne-NP" sz="2400" dirty="0">
                <a:cs typeface="Kalimati" panose="00000400000000000000" pitchFamily="2"/>
              </a:rPr>
              <a:t>सदस्यहरूको अक्सर बसोबासको अवस्था छुट्याई सँगैको तालिका बमोजिमको विवरण कपिमा भर्नुहोस् ।</a:t>
            </a:r>
          </a:p>
        </p:txBody>
      </p:sp>
      <p:sp>
        <p:nvSpPr>
          <p:cNvPr id="2" name="Rectangle 1"/>
          <p:cNvSpPr/>
          <p:nvPr/>
        </p:nvSpPr>
        <p:spPr>
          <a:xfrm>
            <a:off x="232595" y="724908"/>
            <a:ext cx="11877889" cy="523220"/>
          </a:xfrm>
          <a:prstGeom prst="rect">
            <a:avLst/>
          </a:prstGeom>
        </p:spPr>
        <p:txBody>
          <a:bodyPr wrap="square">
            <a:spAutoFit/>
          </a:bodyPr>
          <a:lstStyle/>
          <a:p>
            <a:pPr algn="ctr"/>
            <a:r>
              <a:rPr lang="ne-NP" sz="2800" b="1" dirty="0">
                <a:solidFill>
                  <a:srgbClr val="0070C0"/>
                </a:solidFill>
                <a:cs typeface="Kalimati" pitchFamily="2"/>
              </a:rPr>
              <a:t>कक्षा अभ्यास </a:t>
            </a:r>
            <a:endParaRPr lang="en-US" sz="2800" b="1" dirty="0">
              <a:solidFill>
                <a:srgbClr val="0070C0"/>
              </a:solidFill>
              <a:cs typeface="Kalimati" pitchFamily="2"/>
            </a:endParaRPr>
          </a:p>
        </p:txBody>
      </p:sp>
      <p:graphicFrame>
        <p:nvGraphicFramePr>
          <p:cNvPr id="3" name="Table 2"/>
          <p:cNvGraphicFramePr>
            <a:graphicFrameLocks noGrp="1"/>
          </p:cNvGraphicFramePr>
          <p:nvPr>
            <p:extLst>
              <p:ext uri="{D42A27DB-BD31-4B8C-83A1-F6EECF244321}">
                <p14:modId xmlns:p14="http://schemas.microsoft.com/office/powerpoint/2010/main" val="2998955739"/>
              </p:ext>
            </p:extLst>
          </p:nvPr>
        </p:nvGraphicFramePr>
        <p:xfrm>
          <a:off x="7889355" y="1446028"/>
          <a:ext cx="4221131" cy="5061104"/>
        </p:xfrm>
        <a:graphic>
          <a:graphicData uri="http://schemas.openxmlformats.org/drawingml/2006/table">
            <a:tbl>
              <a:tblPr firstRow="1" bandRow="1">
                <a:tableStyleId>{5C22544A-7EE6-4342-B048-85BDC9FD1C3A}</a:tableStyleId>
              </a:tblPr>
              <a:tblGrid>
                <a:gridCol w="1616152">
                  <a:extLst>
                    <a:ext uri="{9D8B030D-6E8A-4147-A177-3AD203B41FA5}">
                      <a16:colId xmlns:a16="http://schemas.microsoft.com/office/drawing/2014/main" val="3856381068"/>
                    </a:ext>
                  </a:extLst>
                </a:gridCol>
                <a:gridCol w="935665">
                  <a:extLst>
                    <a:ext uri="{9D8B030D-6E8A-4147-A177-3AD203B41FA5}">
                      <a16:colId xmlns:a16="http://schemas.microsoft.com/office/drawing/2014/main" val="445281687"/>
                    </a:ext>
                  </a:extLst>
                </a:gridCol>
                <a:gridCol w="935665">
                  <a:extLst>
                    <a:ext uri="{9D8B030D-6E8A-4147-A177-3AD203B41FA5}">
                      <a16:colId xmlns:a16="http://schemas.microsoft.com/office/drawing/2014/main" val="2364973357"/>
                    </a:ext>
                  </a:extLst>
                </a:gridCol>
                <a:gridCol w="733649">
                  <a:extLst>
                    <a:ext uri="{9D8B030D-6E8A-4147-A177-3AD203B41FA5}">
                      <a16:colId xmlns:a16="http://schemas.microsoft.com/office/drawing/2014/main" val="3937825402"/>
                    </a:ext>
                  </a:extLst>
                </a:gridCol>
              </a:tblGrid>
              <a:tr h="1265276">
                <a:tc>
                  <a:txBody>
                    <a:bodyPr/>
                    <a:lstStyle/>
                    <a:p>
                      <a:pPr algn="ctr">
                        <a:lnSpc>
                          <a:spcPct val="100000"/>
                        </a:lnSpc>
                      </a:pPr>
                      <a:r>
                        <a:rPr lang="ne-NP" sz="2400" dirty="0">
                          <a:cs typeface="Kalimati" panose="00000400000000000000" pitchFamily="2"/>
                        </a:rPr>
                        <a:t>परिवारका</a:t>
                      </a:r>
                      <a:r>
                        <a:rPr lang="ne-NP" sz="2400" baseline="0" dirty="0">
                          <a:cs typeface="Kalimati" panose="00000400000000000000" pitchFamily="2"/>
                        </a:rPr>
                        <a:t> सदस्यको संख्या</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जम्मा</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महिला</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r>
                        <a:rPr lang="ne-NP" sz="2400" dirty="0">
                          <a:cs typeface="Kalimati" panose="00000400000000000000" pitchFamily="2"/>
                        </a:rPr>
                        <a:t>पुरुष</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0302876"/>
                  </a:ext>
                </a:extLst>
              </a:tr>
              <a:tr h="1265276">
                <a:tc>
                  <a:txBody>
                    <a:bodyPr/>
                    <a:lstStyle/>
                    <a:p>
                      <a:pPr>
                        <a:lnSpc>
                          <a:spcPct val="100000"/>
                        </a:lnSpc>
                      </a:pPr>
                      <a:r>
                        <a:rPr lang="ne-NP" sz="2400" dirty="0">
                          <a:cs typeface="Kalimati" panose="00000400000000000000" pitchFamily="2"/>
                        </a:rPr>
                        <a:t>अक्सर बसोबास</a:t>
                      </a:r>
                      <a:r>
                        <a:rPr lang="ne-NP" sz="2400" baseline="0" dirty="0">
                          <a:cs typeface="Kalimati" panose="00000400000000000000" pitchFamily="2"/>
                        </a:rPr>
                        <a:t> गर्ने</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3475808"/>
                  </a:ext>
                </a:extLst>
              </a:tr>
              <a:tr h="1265276">
                <a:tc>
                  <a:txBody>
                    <a:bodyPr/>
                    <a:lstStyle/>
                    <a:p>
                      <a:pPr>
                        <a:lnSpc>
                          <a:spcPct val="100000"/>
                        </a:lnSpc>
                      </a:pPr>
                      <a:r>
                        <a:rPr lang="ne-NP" sz="2400" dirty="0">
                          <a:cs typeface="Kalimati" panose="00000400000000000000" pitchFamily="2"/>
                        </a:rPr>
                        <a:t>अनुपस्थित (स्वदेशभित्र रहेका)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806286"/>
                  </a:ext>
                </a:extLst>
              </a:tr>
              <a:tr h="12652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e-NP" sz="2400" dirty="0">
                          <a:cs typeface="Kalimati" panose="00000400000000000000" pitchFamily="2"/>
                        </a:rPr>
                        <a:t>अनुपस्थित (बिदेश गएका)</a:t>
                      </a: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400" dirty="0">
                        <a:cs typeface="Kalimati" panose="00000400000000000000" pitchFamily="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296004"/>
                  </a:ext>
                </a:extLst>
              </a:tr>
            </a:tbl>
          </a:graphicData>
        </a:graphic>
      </p:graphicFrame>
    </p:spTree>
    <p:extLst>
      <p:ext uri="{BB962C8B-B14F-4D97-AF65-F5344CB8AC3E}">
        <p14:creationId xmlns:p14="http://schemas.microsoft.com/office/powerpoint/2010/main" val="2073046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34</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265709"/>
            <a:ext cx="12180414" cy="5586145"/>
          </a:xfrm>
          <a:prstGeom prst="rect">
            <a:avLst/>
          </a:prstGeom>
          <a:noFill/>
        </p:spPr>
        <p:txBody>
          <a:bodyPr wrap="square" rtlCol="0">
            <a:spAutoFit/>
          </a:bodyPr>
          <a:lstStyle/>
          <a:p>
            <a:pPr algn="just">
              <a:lnSpc>
                <a:spcPct val="150000"/>
              </a:lnSpc>
            </a:pPr>
            <a:r>
              <a:rPr lang="ne-NP" sz="2400" b="1" u="sng" dirty="0">
                <a:cs typeface="Kalimati" panose="00000400000000000000" pitchFamily="2"/>
              </a:rPr>
              <a:t>(१) संस्थागत परिवारको रुपमा समूहमा बसोवास गर्नेहरुको गणना</a:t>
            </a:r>
            <a:endParaRPr lang="en-US" sz="2400" b="1" u="sng" dirty="0">
              <a:cs typeface="Kalimati" panose="00000400000000000000" pitchFamily="2"/>
            </a:endParaRPr>
          </a:p>
          <a:p>
            <a:pPr marL="796925" indent="-398463" algn="just">
              <a:lnSpc>
                <a:spcPct val="150000"/>
              </a:lnSpc>
              <a:buFont typeface="Arial" panose="020B0604020202020204" pitchFamily="34" charset="0"/>
              <a:buChar char="•"/>
            </a:pPr>
            <a:r>
              <a:rPr lang="ne-NP" sz="2400" dirty="0">
                <a:cs typeface="Kalimati" panose="00000400000000000000" pitchFamily="2"/>
              </a:rPr>
              <a:t>आफ्नो निजी परिवारमा नबसी सामूहिक रूपमा अक्सर बसोबास गर्ने व्यक्तिहरुको गणना त्यही सामुहिक आवासलाई नै एक परिवार मानी गरिन्छ । जस्तै ब्यारेक, छात्रावास, वृद्धाश्रम, अनाथालय, महिला सुरक्षा गृह, पुनर्स्थापना केन्द्र,</a:t>
            </a:r>
            <a:r>
              <a:rPr lang="en-US" sz="2400" dirty="0">
                <a:cs typeface="Kalimati" panose="00000400000000000000" pitchFamily="2"/>
              </a:rPr>
              <a:t> </a:t>
            </a:r>
            <a:r>
              <a:rPr lang="ne-NP" sz="2400" dirty="0">
                <a:cs typeface="Kalimati" panose="00000400000000000000" pitchFamily="2"/>
              </a:rPr>
              <a:t>आदि ।</a:t>
            </a:r>
          </a:p>
          <a:p>
            <a:pPr marL="796925" indent="-398463" algn="just">
              <a:lnSpc>
                <a:spcPct val="150000"/>
              </a:lnSpc>
              <a:buFont typeface="Arial" panose="020B0604020202020204" pitchFamily="34" charset="0"/>
              <a:buChar char="•"/>
            </a:pPr>
            <a:r>
              <a:rPr lang="ne-NP" sz="2400" dirty="0">
                <a:cs typeface="Kalimati" panose="00000400000000000000" pitchFamily="2"/>
              </a:rPr>
              <a:t>ठूलो संस्थागत परिवारको लागि अलग गणकको व्यवस्था गरी छुट्टै मुख्य प्रश्नावली कितावमा गणना गर्नुपर्दछ ।</a:t>
            </a:r>
          </a:p>
          <a:p>
            <a:pPr marL="574675" indent="-574675" algn="just">
              <a:lnSpc>
                <a:spcPct val="150000"/>
              </a:lnSpc>
            </a:pPr>
            <a:r>
              <a:rPr lang="ne-NP" sz="2400" b="1" dirty="0">
                <a:cs typeface="Kalimati" panose="00000400000000000000" pitchFamily="2"/>
              </a:rPr>
              <a:t>संस्थागत परिवारको हकमाः</a:t>
            </a:r>
          </a:p>
          <a:p>
            <a:pPr marL="1031875" lvl="1" indent="-574675" algn="just">
              <a:lnSpc>
                <a:spcPct val="150000"/>
              </a:lnSpc>
              <a:buFont typeface="Arial" panose="020B0604020202020204" pitchFamily="34" charset="0"/>
              <a:buChar char="•"/>
            </a:pPr>
            <a:r>
              <a:rPr lang="ne-NP" sz="2400" dirty="0">
                <a:cs typeface="Kalimati" panose="00000400000000000000" pitchFamily="2"/>
              </a:rPr>
              <a:t>सूचीकरण गर्दा पहिलो किताबको अन्तिम पानामा क्र.सं. </a:t>
            </a:r>
            <a:r>
              <a:rPr lang="en-US" sz="2400" dirty="0">
                <a:latin typeface="Times New Roman" panose="02020603050405020304" pitchFamily="18" charset="0"/>
                <a:cs typeface="Kalimati" panose="00000400000000000000" pitchFamily="2"/>
              </a:rPr>
              <a:t>9001</a:t>
            </a:r>
            <a:r>
              <a:rPr lang="ne-NP" sz="2400" dirty="0">
                <a:cs typeface="Kalimati" panose="00000400000000000000" pitchFamily="2"/>
              </a:rPr>
              <a:t> बाट शुरू गरी सूचीकरण गर्ने । कृषि सम्बन्धी, अनुदानमा घर निर्माण सम्बन्धी र ऋण सुविधा सम्बन्धी प्रश्न नसोध्ने ।</a:t>
            </a:r>
          </a:p>
          <a:p>
            <a:pPr marL="1031875" lvl="1" indent="-574675" algn="just">
              <a:lnSpc>
                <a:spcPct val="150000"/>
              </a:lnSpc>
              <a:buFont typeface="Arial" panose="020B0604020202020204" pitchFamily="34" charset="0"/>
              <a:buChar char="•"/>
            </a:pPr>
            <a:r>
              <a:rPr lang="ne-NP" sz="2400" dirty="0">
                <a:cs typeface="Kalimati" panose="00000400000000000000" pitchFamily="2"/>
              </a:rPr>
              <a:t>मुख्य प्रश्नावलीको पारिवारिक खण्डका प्रश्नहरू नसोध्ने।</a:t>
            </a:r>
            <a:endParaRPr lang="en-US" sz="2400" dirty="0">
              <a:cs typeface="Kalimati" panose="00000400000000000000" pitchFamily="2"/>
            </a:endParaRP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Tree>
    <p:extLst>
      <p:ext uri="{BB962C8B-B14F-4D97-AF65-F5344CB8AC3E}">
        <p14:creationId xmlns:p14="http://schemas.microsoft.com/office/powerpoint/2010/main" val="2377771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8" y="6515221"/>
            <a:ext cx="675806" cy="341426"/>
          </a:xfrm>
        </p:spPr>
        <p:txBody>
          <a:bodyPr/>
          <a:lstStyle/>
          <a:p>
            <a:pPr algn="r"/>
            <a:fld id="{2840B2E4-A264-431E-ABDE-38E3BCDA5876}" type="slidenum">
              <a:rPr lang="en-US" smtClean="0">
                <a:latin typeface="Fontasy Himali" panose="04020500000000000000" pitchFamily="82" charset="0"/>
              </a:rPr>
              <a:pPr algn="r"/>
              <a:t>35</a:t>
            </a:fld>
            <a:endParaRPr lang="en-US" dirty="0">
              <a:latin typeface="Fontasy Himali" panose="04020500000000000000" pitchFamily="82" charset="0"/>
            </a:endParaRPr>
          </a:p>
        </p:txBody>
      </p:sp>
      <p:sp>
        <p:nvSpPr>
          <p:cNvPr id="9" name="TextBox 8">
            <a:extLst>
              <a:ext uri="{FF2B5EF4-FFF2-40B4-BE49-F238E27FC236}">
                <a16:creationId xmlns:a16="http://schemas.microsoft.com/office/drawing/2014/main" id="{44C7B352-17DE-4BAB-AD22-BFC6C26C2F67}"/>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
        <p:nvSpPr>
          <p:cNvPr id="10" name="TextBox 9"/>
          <p:cNvSpPr txBox="1"/>
          <p:nvPr/>
        </p:nvSpPr>
        <p:spPr>
          <a:xfrm>
            <a:off x="0" y="1466562"/>
            <a:ext cx="12180414" cy="2862322"/>
          </a:xfrm>
          <a:prstGeom prst="rect">
            <a:avLst/>
          </a:prstGeom>
          <a:noFill/>
        </p:spPr>
        <p:txBody>
          <a:bodyPr wrap="square" rtlCol="0">
            <a:spAutoFit/>
          </a:bodyPr>
          <a:lstStyle/>
          <a:p>
            <a:pPr marL="509588" indent="-509588" algn="just">
              <a:lnSpc>
                <a:spcPct val="150000"/>
              </a:lnSpc>
            </a:pPr>
            <a:r>
              <a:rPr lang="ne-NP" sz="2400" b="1" u="sng" dirty="0">
                <a:cs typeface="Kalimati" panose="00000400000000000000" pitchFamily="2"/>
              </a:rPr>
              <a:t>(२) घर नभएका र घुमन्ते फिरन्तेहरूको गणना</a:t>
            </a:r>
          </a:p>
          <a:p>
            <a:pPr marL="690563" indent="-285750" algn="just">
              <a:lnSpc>
                <a:spcPct val="150000"/>
              </a:lnSpc>
              <a:buFont typeface="Arial" panose="020B0604020202020204" pitchFamily="34" charset="0"/>
              <a:buChar char="•"/>
            </a:pPr>
            <a:r>
              <a:rPr lang="ne-NP" sz="2400" dirty="0">
                <a:cs typeface="Kalimati" panose="00000400000000000000" pitchFamily="2"/>
              </a:rPr>
              <a:t>घर नभएका</a:t>
            </a:r>
            <a:r>
              <a:rPr lang="en-US" sz="2400" dirty="0">
                <a:cs typeface="Kalimati" panose="00000400000000000000" pitchFamily="2"/>
              </a:rPr>
              <a:t> </a:t>
            </a:r>
            <a:r>
              <a:rPr lang="ne-NP" sz="2400" dirty="0">
                <a:cs typeface="Kalimati" panose="00000400000000000000" pitchFamily="2"/>
              </a:rPr>
              <a:t>मगन्ते, जोगी, सन्यासी तथा सडक बालबालिका, घुमन्ते तथा</a:t>
            </a:r>
            <a:r>
              <a:rPr lang="en-US" sz="2400" dirty="0">
                <a:cs typeface="Kalimati" panose="00000400000000000000" pitchFamily="2"/>
              </a:rPr>
              <a:t> </a:t>
            </a:r>
            <a:r>
              <a:rPr lang="ne-NP" sz="2400" dirty="0">
                <a:cs typeface="Kalimati" panose="00000400000000000000" pitchFamily="2"/>
              </a:rPr>
              <a:t>फिरन्तेहरूको जनगणनाको अन्तिम दिन अर्थात् आषाढ ८ गते जो जहाँ भेटिन्छन् सोही स्थानबाट गणना गर्नुपर्दछ । </a:t>
            </a:r>
          </a:p>
          <a:p>
            <a:pPr marL="690563" indent="-285750" algn="just">
              <a:lnSpc>
                <a:spcPct val="150000"/>
              </a:lnSpc>
              <a:buFont typeface="Arial" panose="020B0604020202020204" pitchFamily="34" charset="0"/>
              <a:buChar char="•"/>
            </a:pPr>
            <a:r>
              <a:rPr lang="ne-NP" sz="2400" dirty="0">
                <a:cs typeface="Kalimati" panose="00000400000000000000" pitchFamily="2"/>
              </a:rPr>
              <a:t>यस्ता व्यक्तिहरुको व्यक्तिगत विवरण मात्र लिइन्छ ।</a:t>
            </a:r>
          </a:p>
        </p:txBody>
      </p:sp>
      <p:sp>
        <p:nvSpPr>
          <p:cNvPr id="8" name="TextBox 7">
            <a:extLst>
              <a:ext uri="{FF2B5EF4-FFF2-40B4-BE49-F238E27FC236}">
                <a16:creationId xmlns:a16="http://schemas.microsoft.com/office/drawing/2014/main" id="{722DDC65-A633-4822-B5D6-C9AB93DE109D}"/>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pic>
        <p:nvPicPr>
          <p:cNvPr id="11" name="Picture 2" descr="D:\CBS PPT\Downloads\file-84ceb9c17250312367105f2b02ee9496.jpg">
            <a:extLst>
              <a:ext uri="{FF2B5EF4-FFF2-40B4-BE49-F238E27FC236}">
                <a16:creationId xmlns:a16="http://schemas.microsoft.com/office/drawing/2014/main" id="{CCD5D819-1B6D-405A-8E56-15B576AB0F32}"/>
              </a:ext>
            </a:extLst>
          </p:cNvPr>
          <p:cNvPicPr>
            <a:picLocks noChangeAspect="1" noChangeArrowheads="1"/>
          </p:cNvPicPr>
          <p:nvPr/>
        </p:nvPicPr>
        <p:blipFill>
          <a:blip r:embed="rId2" cstate="print"/>
          <a:srcRect/>
          <a:stretch>
            <a:fillRect/>
          </a:stretch>
        </p:blipFill>
        <p:spPr bwMode="auto">
          <a:xfrm>
            <a:off x="9291484" y="3299805"/>
            <a:ext cx="2711187" cy="1865320"/>
          </a:xfrm>
          <a:prstGeom prst="rect">
            <a:avLst/>
          </a:prstGeom>
          <a:noFill/>
        </p:spPr>
      </p:pic>
    </p:spTree>
    <p:extLst>
      <p:ext uri="{BB962C8B-B14F-4D97-AF65-F5344CB8AC3E}">
        <p14:creationId xmlns:p14="http://schemas.microsoft.com/office/powerpoint/2010/main" val="1768441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36</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291446"/>
            <a:ext cx="11989549" cy="5632311"/>
          </a:xfrm>
          <a:prstGeom prst="rect">
            <a:avLst/>
          </a:prstGeom>
          <a:noFill/>
        </p:spPr>
        <p:txBody>
          <a:bodyPr wrap="square">
            <a:spAutoFit/>
          </a:bodyPr>
          <a:lstStyle/>
          <a:p>
            <a:pPr marL="633413" indent="-633413" algn="just">
              <a:lnSpc>
                <a:spcPct val="150000"/>
              </a:lnSpc>
            </a:pPr>
            <a:r>
              <a:rPr lang="ne-NP" sz="2400" b="1" u="sng" dirty="0">
                <a:cs typeface="Kalimati" panose="00000400000000000000" pitchFamily="2"/>
              </a:rPr>
              <a:t>(३)	नेपाल भित्रका विदेशी कूटनैतिक नियोगमा कार्य गर्नेको गणना </a:t>
            </a:r>
          </a:p>
          <a:p>
            <a:pPr marL="515938" indent="-398463" algn="just">
              <a:lnSpc>
                <a:spcPct val="150000"/>
              </a:lnSpc>
              <a:buFont typeface="Arial" panose="020B0604020202020204" pitchFamily="34" charset="0"/>
              <a:buChar char="•"/>
            </a:pPr>
            <a:r>
              <a:rPr lang="ne-NP" sz="2400" dirty="0">
                <a:cs typeface="Kalimati" panose="00000400000000000000" pitchFamily="2"/>
              </a:rPr>
              <a:t>गणनाको समयमा नेपालभित्र रहेका विदेशी कूटनीतिक नियोगको आवासमा अक्सर बस्ने विदेशीहरूको गणना गर्नुपर्दैन । </a:t>
            </a:r>
          </a:p>
          <a:p>
            <a:pPr marL="515938" indent="-398463" algn="just">
              <a:lnSpc>
                <a:spcPct val="150000"/>
              </a:lnSpc>
              <a:buFont typeface="Arial" panose="020B0604020202020204" pitchFamily="34" charset="0"/>
              <a:buChar char="•"/>
            </a:pPr>
            <a:r>
              <a:rPr lang="ne-NP" sz="2400" dirty="0">
                <a:cs typeface="Kalimati" panose="00000400000000000000" pitchFamily="2"/>
              </a:rPr>
              <a:t>तर नियोग बाहिर सामान्य व्यक्ति सरह अक्सर बसोवास गर्ने विदेशी कुटनीतिक व्यक्तिहरुको भने गणना गर्नुपर्दछ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 भन्नाले विदेशी दुतावास, विदेशी कन्सुलर विभाग र कूटनीतिक व्यक्तिको मर्यादा प्राप्त व्यक्ति रहने औपचारिक आवास सम्झनुपर्दछ । </a:t>
            </a:r>
          </a:p>
          <a:p>
            <a:pPr marL="515938" indent="-398463" algn="just">
              <a:lnSpc>
                <a:spcPct val="150000"/>
              </a:lnSpc>
              <a:buFont typeface="Arial" panose="020B0604020202020204" pitchFamily="34" charset="0"/>
              <a:buChar char="•"/>
            </a:pPr>
            <a:r>
              <a:rPr lang="ne-NP" sz="2400" b="1" dirty="0">
                <a:solidFill>
                  <a:srgbClr val="0070C0"/>
                </a:solidFill>
                <a:cs typeface="Kalimati" panose="00000400000000000000" pitchFamily="2"/>
              </a:rPr>
              <a:t>तर अन्तर्राष्ट्रिय संस्थाहरु जस्तै यु.एन., विश्व बैंक, अन्य संस्थाहरु कुटनीतिक मानिएका छैनन् ।</a:t>
            </a:r>
          </a:p>
          <a:p>
            <a:pPr marL="515938" indent="-398463" algn="just">
              <a:lnSpc>
                <a:spcPct val="150000"/>
              </a:lnSpc>
              <a:buFont typeface="Arial" panose="020B0604020202020204" pitchFamily="34" charset="0"/>
              <a:buChar char="•"/>
            </a:pPr>
            <a:r>
              <a:rPr lang="ne-NP" sz="2400" dirty="0">
                <a:cs typeface="Kalimati" panose="00000400000000000000" pitchFamily="2"/>
              </a:rPr>
              <a:t>कूटनीतिक नियोगमा नेपाली व्यक्ति बेग्लै परिवारको रुपमा बसोबास गरेको भएमा उनीहरुको गणना गर्नुपर्दछ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788619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37</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578527"/>
            <a:ext cx="11989549" cy="2862322"/>
          </a:xfrm>
          <a:prstGeom prst="rect">
            <a:avLst/>
          </a:prstGeom>
          <a:noFill/>
        </p:spPr>
        <p:txBody>
          <a:bodyPr wrap="square">
            <a:spAutoFit/>
          </a:bodyPr>
          <a:lstStyle/>
          <a:p>
            <a:pPr algn="just">
              <a:lnSpc>
                <a:spcPct val="150000"/>
              </a:lnSpc>
            </a:pPr>
            <a:r>
              <a:rPr lang="ne-NP" sz="2400" b="1" dirty="0">
                <a:cs typeface="Kalimati" panose="00000400000000000000" pitchFamily="2"/>
              </a:rPr>
              <a:t>४) विदेशमा रहेका नेपाली नियोगहरूमा कार्य गर्नेको गणना</a:t>
            </a:r>
          </a:p>
          <a:p>
            <a:pPr marL="574675" indent="-293688" algn="just">
              <a:lnSpc>
                <a:spcPct val="150000"/>
              </a:lnSpc>
              <a:buFont typeface="Arial" pitchFamily="34" charset="0"/>
              <a:buChar char="•"/>
            </a:pPr>
            <a:r>
              <a:rPr lang="ne-NP" sz="2400" dirty="0">
                <a:cs typeface="Kalimati" panose="00000400000000000000" pitchFamily="2"/>
              </a:rPr>
              <a:t>विदेशमा रहेका नेपाली नियोगहरूमा काम गर्ने नेपालीहरूलाई नेपाल भित्रै बसोबास गरे सरहको मानी विद्युतिय माध्यमबाट</a:t>
            </a:r>
            <a:r>
              <a:rPr lang="en-US" sz="2400" dirty="0">
                <a:cs typeface="Kalimati" panose="00000400000000000000" pitchFamily="2"/>
              </a:rPr>
              <a:t> (e-census) </a:t>
            </a:r>
            <a:r>
              <a:rPr lang="ne-NP" sz="2400" dirty="0">
                <a:cs typeface="Kalimati" panose="00000400000000000000" pitchFamily="2"/>
              </a:rPr>
              <a:t>जनगणना गरिनेछ ।</a:t>
            </a:r>
          </a:p>
          <a:p>
            <a:pPr marL="574675" indent="-293688" algn="just">
              <a:lnSpc>
                <a:spcPct val="150000"/>
              </a:lnSpc>
              <a:buFont typeface="Arial" pitchFamily="34" charset="0"/>
              <a:buChar char="•"/>
            </a:pPr>
            <a:r>
              <a:rPr lang="ne-NP" sz="2400" dirty="0">
                <a:cs typeface="Kalimati" panose="00000400000000000000" pitchFamily="2"/>
              </a:rPr>
              <a:t>नेपालको कुनै परिवारमा बिदेशस्थित नेपाली नियोगमा काम गर्ने कोही रहेछन् भने उनीहरुलाई अनुपस्थित स्वदेश अन्तर्गत खुलाउनु पर्दछ ।</a:t>
            </a: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69947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1578933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6503" y="6504590"/>
            <a:ext cx="675806" cy="341426"/>
          </a:xfrm>
        </p:spPr>
        <p:txBody>
          <a:bodyPr/>
          <a:lstStyle/>
          <a:p>
            <a:pPr algn="r"/>
            <a:fld id="{2840B2E4-A264-431E-ABDE-38E3BCDA5876}" type="slidenum">
              <a:rPr lang="en-US">
                <a:latin typeface="Fontasy Himali" panose="04020500000000000000" pitchFamily="82" charset="0"/>
              </a:rPr>
              <a:pPr algn="r"/>
              <a:t>38</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ECD218E4-99A3-46E2-9DF8-C174D5DDEB61}"/>
              </a:ext>
            </a:extLst>
          </p:cNvPr>
          <p:cNvSpPr txBox="1"/>
          <p:nvPr/>
        </p:nvSpPr>
        <p:spPr>
          <a:xfrm>
            <a:off x="-1" y="1355828"/>
            <a:ext cx="11780875" cy="5032147"/>
          </a:xfrm>
          <a:prstGeom prst="rect">
            <a:avLst/>
          </a:prstGeom>
          <a:noFill/>
        </p:spPr>
        <p:txBody>
          <a:bodyPr wrap="square">
            <a:spAutoFit/>
          </a:bodyPr>
          <a:lstStyle/>
          <a:p>
            <a:pPr algn="just">
              <a:lnSpc>
                <a:spcPct val="150000"/>
              </a:lnSpc>
            </a:pPr>
            <a:r>
              <a:rPr lang="ne-NP" sz="2400" b="1" dirty="0">
                <a:cs typeface="Kalimati" panose="00000400000000000000" pitchFamily="2"/>
              </a:rPr>
              <a:t>(५)</a:t>
            </a:r>
            <a:r>
              <a:rPr lang="en-US" sz="2400" b="1" dirty="0">
                <a:cs typeface="Kalimati" panose="00000400000000000000" pitchFamily="2"/>
              </a:rPr>
              <a:t>  </a:t>
            </a:r>
            <a:r>
              <a:rPr lang="ne-NP" sz="2400" b="1" dirty="0">
                <a:cs typeface="Kalimati" panose="00000400000000000000" pitchFamily="2"/>
              </a:rPr>
              <a:t>नेपालमा बस्ने अन्य विदेशी व्यक्तिहरूको गणना</a:t>
            </a:r>
          </a:p>
          <a:p>
            <a:pPr marL="574675" indent="-341313" algn="just">
              <a:lnSpc>
                <a:spcPct val="150000"/>
              </a:lnSpc>
              <a:buFont typeface="Arial" pitchFamily="34" charset="0"/>
              <a:buChar char="•"/>
            </a:pPr>
            <a:r>
              <a:rPr lang="ne-NP" sz="2400" dirty="0">
                <a:cs typeface="Kalimati" panose="00000400000000000000" pitchFamily="2"/>
              </a:rPr>
              <a:t>कुनै विदेशी व्यक्तिहरु नेपालमा कुनै नोकरी वा व्यापार व्यवसाय गरी हाल अक्सर बसोवास गरिरहेका भए तिनीहरूको गणना गर्नुपर्दछ ।</a:t>
            </a:r>
          </a:p>
          <a:p>
            <a:pPr marL="574675" indent="-341313" algn="just">
              <a:lnSpc>
                <a:spcPct val="150000"/>
              </a:lnSpc>
              <a:buFont typeface="Arial" pitchFamily="34" charset="0"/>
              <a:buChar char="•"/>
            </a:pPr>
            <a:r>
              <a:rPr lang="ne-NP" sz="2400" dirty="0">
                <a:cs typeface="Kalimati" panose="00000400000000000000" pitchFamily="2"/>
              </a:rPr>
              <a:t>छोटो समयका लागि घुम्न, तिर्थाटन गर्न वा औषधि उपचार गर्न वा अन्य कुनै कामले आएका व्यक्तिहरूको गणना गर्नु हुदैन ।</a:t>
            </a:r>
          </a:p>
          <a:p>
            <a:pPr algn="just">
              <a:lnSpc>
                <a:spcPct val="150000"/>
              </a:lnSpc>
            </a:pPr>
            <a:r>
              <a:rPr lang="ne-NP" sz="2400" b="1" dirty="0">
                <a:cs typeface="Kalimati" panose="00000400000000000000" pitchFamily="2"/>
              </a:rPr>
              <a:t>(६) शरणार्थीहरूको गणना सम्बन्धमा</a:t>
            </a:r>
          </a:p>
          <a:p>
            <a:pPr marL="574675" indent="-341313" algn="just">
              <a:lnSpc>
                <a:spcPct val="150000"/>
              </a:lnSpc>
              <a:buFont typeface="Arial" panose="020B0604020202020204" pitchFamily="34" charset="0"/>
              <a:buChar char="•"/>
            </a:pPr>
            <a:r>
              <a:rPr lang="ne-NP" sz="2400" dirty="0">
                <a:cs typeface="Kalimati" panose="00000400000000000000" pitchFamily="2"/>
              </a:rPr>
              <a:t>नेपालमा हाल</a:t>
            </a:r>
            <a:r>
              <a:rPr lang="en-US" sz="2400" dirty="0">
                <a:cs typeface="Kalimati" panose="00000400000000000000" pitchFamily="2"/>
              </a:rPr>
              <a:t> </a:t>
            </a:r>
            <a:r>
              <a:rPr lang="ne-NP" sz="2400" dirty="0">
                <a:cs typeface="Kalimati" panose="00000400000000000000" pitchFamily="2"/>
              </a:rPr>
              <a:t>बसोबास गर्दै आएका शरणार्थीहरूको शिविरहरू गणकको क्षेत्रमा पर्ने भए पनि तिनीहरूको गणना गर्नुपर्दैन जस्तैः भुटानी शरणार्थी  शिविर, तिव्बती शरणार्थी शिविर आदि ।</a:t>
            </a:r>
          </a:p>
          <a:p>
            <a:pPr marL="574675" indent="-341313" algn="just">
              <a:lnSpc>
                <a:spcPct val="150000"/>
              </a:lnSpc>
              <a:buFont typeface="Arial" panose="020B0604020202020204" pitchFamily="34" charset="0"/>
              <a:buChar char="•"/>
            </a:pPr>
            <a:r>
              <a:rPr lang="ne-NP" sz="2400">
                <a:cs typeface="Kalimati" panose="00000400000000000000" pitchFamily="2"/>
              </a:rPr>
              <a:t>तर औपचारिक </a:t>
            </a:r>
            <a:r>
              <a:rPr lang="ne-NP" sz="2400" dirty="0">
                <a:cs typeface="Kalimati" panose="00000400000000000000" pitchFamily="2"/>
              </a:rPr>
              <a:t>शिविरभन्दा बाहिर अक्सर </a:t>
            </a:r>
            <a:r>
              <a:rPr lang="ne-NP" sz="2400">
                <a:cs typeface="Kalimati" panose="00000400000000000000" pitchFamily="2"/>
              </a:rPr>
              <a:t>बसोवास गर्ने शरणार्थीहरुको </a:t>
            </a:r>
            <a:r>
              <a:rPr lang="ne-NP" sz="2400" dirty="0">
                <a:cs typeface="Kalimati" panose="00000400000000000000" pitchFamily="2"/>
              </a:rPr>
              <a:t>गणना गर्नुपर्दछ ।</a:t>
            </a:r>
          </a:p>
        </p:txBody>
      </p:sp>
      <p:sp>
        <p:nvSpPr>
          <p:cNvPr id="9" name="TextBox 8">
            <a:extLst>
              <a:ext uri="{FF2B5EF4-FFF2-40B4-BE49-F238E27FC236}">
                <a16:creationId xmlns:a16="http://schemas.microsoft.com/office/drawing/2014/main" id="{F6B3B577-3A6D-4197-80A0-06EEED84E224}"/>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0" name="TextBox 9">
            <a:extLst>
              <a:ext uri="{FF2B5EF4-FFF2-40B4-BE49-F238E27FC236}">
                <a16:creationId xmlns:a16="http://schemas.microsoft.com/office/drawing/2014/main" id="{AC4B71D7-0E74-406A-AC52-D859C231CB6B}"/>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spTree>
    <p:extLst>
      <p:ext uri="{BB962C8B-B14F-4D97-AF65-F5344CB8AC3E}">
        <p14:creationId xmlns:p14="http://schemas.microsoft.com/office/powerpoint/2010/main" val="341398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493955"/>
            <a:ext cx="675806" cy="341426"/>
          </a:xfrm>
        </p:spPr>
        <p:txBody>
          <a:bodyPr/>
          <a:lstStyle/>
          <a:p>
            <a:pPr algn="r"/>
            <a:fld id="{2840B2E4-A264-431E-ABDE-38E3BCDA5876}" type="slidenum">
              <a:rPr lang="en-US" smtClean="0">
                <a:latin typeface="Fontasy Himali" panose="04020500000000000000" pitchFamily="82" charset="0"/>
              </a:rPr>
              <a:pPr algn="r"/>
              <a:t>39</a:t>
            </a:fld>
            <a:endParaRPr lang="en-US" dirty="0">
              <a:latin typeface="Fontasy Himali" panose="04020500000000000000" pitchFamily="82" charset="0"/>
            </a:endParaRPr>
          </a:p>
        </p:txBody>
      </p:sp>
      <p:pic>
        <p:nvPicPr>
          <p:cNvPr id="17411" name="Picture 3" descr="D:\CBS PPT\Downloads\NP-1_RAUTE.jpg"/>
          <p:cNvPicPr>
            <a:picLocks noChangeAspect="1" noChangeArrowheads="1"/>
          </p:cNvPicPr>
          <p:nvPr/>
        </p:nvPicPr>
        <p:blipFill>
          <a:blip r:embed="rId2" cstate="print"/>
          <a:srcRect/>
          <a:stretch>
            <a:fillRect/>
          </a:stretch>
        </p:blipFill>
        <p:spPr bwMode="auto">
          <a:xfrm>
            <a:off x="9003475" y="1546483"/>
            <a:ext cx="3186223" cy="2051780"/>
          </a:xfrm>
          <a:prstGeom prst="rect">
            <a:avLst/>
          </a:prstGeom>
          <a:noFill/>
        </p:spPr>
      </p:pic>
      <p:sp>
        <p:nvSpPr>
          <p:cNvPr id="6" name="TextBox 5">
            <a:extLst>
              <a:ext uri="{FF2B5EF4-FFF2-40B4-BE49-F238E27FC236}">
                <a16:creationId xmlns:a16="http://schemas.microsoft.com/office/drawing/2014/main" id="{4735F648-F43D-4D27-B8C9-C1D723434275}"/>
              </a:ext>
            </a:extLst>
          </p:cNvPr>
          <p:cNvSpPr txBox="1"/>
          <p:nvPr/>
        </p:nvSpPr>
        <p:spPr>
          <a:xfrm>
            <a:off x="129896" y="1284002"/>
            <a:ext cx="8662272" cy="5426486"/>
          </a:xfrm>
          <a:prstGeom prst="rect">
            <a:avLst/>
          </a:prstGeom>
          <a:noFill/>
        </p:spPr>
        <p:txBody>
          <a:bodyPr wrap="square">
            <a:spAutoFit/>
          </a:bodyPr>
          <a:lstStyle/>
          <a:p>
            <a:pPr marL="457200" indent="-457200" algn="just">
              <a:lnSpc>
                <a:spcPct val="150000"/>
              </a:lnSpc>
            </a:pPr>
            <a:r>
              <a:rPr lang="ne-NP" sz="2400" b="1" dirty="0">
                <a:cs typeface="Kalimati" panose="00000400000000000000" pitchFamily="2"/>
              </a:rPr>
              <a:t>(७) अल्पसंख्यक जातजाति</a:t>
            </a:r>
            <a:r>
              <a:rPr lang="en-US" sz="2400" b="1" dirty="0">
                <a:cs typeface="Kalimati" panose="00000400000000000000" pitchFamily="2"/>
              </a:rPr>
              <a:t> </a:t>
            </a:r>
            <a:r>
              <a:rPr lang="ne-NP" sz="2400" b="1" dirty="0">
                <a:cs typeface="Kalimati" panose="00000400000000000000" pitchFamily="2"/>
              </a:rPr>
              <a:t>तथा विकट स्थानमा बसोबास गर्नेको गणना सम्बन्धमा</a:t>
            </a:r>
          </a:p>
          <a:p>
            <a:pPr marL="339725" indent="-339725" algn="just">
              <a:lnSpc>
                <a:spcPct val="150000"/>
              </a:lnSpc>
              <a:buFont typeface="Arial" panose="020B0604020202020204" pitchFamily="34" charset="0"/>
              <a:buChar char="•"/>
            </a:pPr>
            <a:r>
              <a:rPr lang="ne-NP" sz="2300" dirty="0">
                <a:cs typeface="Kalimati" panose="00000400000000000000" pitchFamily="2"/>
              </a:rPr>
              <a:t>देशका</a:t>
            </a:r>
            <a:r>
              <a:rPr lang="en-US" sz="2300" dirty="0">
                <a:cs typeface="Kalimati" panose="00000400000000000000" pitchFamily="2"/>
              </a:rPr>
              <a:t> </a:t>
            </a:r>
            <a:r>
              <a:rPr lang="ne-NP" sz="2300" dirty="0">
                <a:cs typeface="Kalimati" panose="00000400000000000000" pitchFamily="2"/>
              </a:rPr>
              <a:t>कुनाकाप्चा, दुर्गम तथा अनकन्टार ठाउँमा रहेका अल्पसंख्यक वा थोरै संख्यामा पाइने जातजाति</a:t>
            </a:r>
            <a:r>
              <a:rPr lang="en-US" sz="2300" dirty="0">
                <a:cs typeface="Kalimati" panose="00000400000000000000" pitchFamily="2"/>
              </a:rPr>
              <a:t> </a:t>
            </a:r>
            <a:r>
              <a:rPr lang="ne-NP" sz="2300" dirty="0">
                <a:cs typeface="Kalimati" panose="00000400000000000000" pitchFamily="2"/>
              </a:rPr>
              <a:t>(जस्तै राउटे, कुसुण्डा, चेपाङ आदि) वा पिछडिएका समुदाय समाजबाट टाढारहन सक्ने भएकोले उनीहरूको  गणना भए नभएको बिशेष ध्यान दिनुपर्दछ ।</a:t>
            </a:r>
            <a:endParaRPr lang="en-US" sz="2300" dirty="0">
              <a:cs typeface="Kalimati" panose="00000400000000000000" pitchFamily="2"/>
            </a:endParaRPr>
          </a:p>
          <a:p>
            <a:pPr algn="just">
              <a:lnSpc>
                <a:spcPct val="150000"/>
              </a:lnSpc>
            </a:pPr>
            <a:r>
              <a:rPr lang="ne-NP" sz="2400" b="1" dirty="0">
                <a:cs typeface="Kalimati" panose="00000400000000000000" pitchFamily="2"/>
              </a:rPr>
              <a:t>(८)</a:t>
            </a:r>
            <a:r>
              <a:rPr lang="en-US" sz="2400" b="1" dirty="0">
                <a:cs typeface="Kalimati" panose="00000400000000000000" pitchFamily="2"/>
              </a:rPr>
              <a:t> </a:t>
            </a:r>
            <a:r>
              <a:rPr lang="ne-NP" sz="2400" b="1" dirty="0">
                <a:cs typeface="Kalimati" panose="00000400000000000000" pitchFamily="2"/>
              </a:rPr>
              <a:t>अपाङ्गता भएका व्यक्तिको गणना सम्बन्धमा</a:t>
            </a:r>
            <a:endParaRPr lang="en-US" sz="2400" b="1" dirty="0">
              <a:cs typeface="Kalimati" panose="00000400000000000000" pitchFamily="2"/>
            </a:endParaRPr>
          </a:p>
          <a:p>
            <a:pPr marL="339725" indent="-339725" algn="just">
              <a:lnSpc>
                <a:spcPct val="150000"/>
              </a:lnSpc>
              <a:buFont typeface="Arial" panose="020B0604020202020204" pitchFamily="34" charset="0"/>
              <a:buChar char="•"/>
            </a:pPr>
            <a:r>
              <a:rPr lang="ne-NP" sz="2300" dirty="0">
                <a:cs typeface="Kalimati" panose="00000400000000000000" pitchFamily="2"/>
              </a:rPr>
              <a:t>अपाङ्गता भएका व्यक्ति गणनामा छुट्न सक्ने भएकोले त्यस्ता प्रकारको व्यक्तिको बारेमा विवरण लिन विशेष सावधानी अपनाई परिवारका सबै व्यक्तिलाई एक एक गरी सोध्नु पर्दछ । </a:t>
            </a:r>
          </a:p>
        </p:txBody>
      </p:sp>
      <p:sp>
        <p:nvSpPr>
          <p:cNvPr id="10" name="TextBox 9">
            <a:extLst>
              <a:ext uri="{FF2B5EF4-FFF2-40B4-BE49-F238E27FC236}">
                <a16:creationId xmlns:a16="http://schemas.microsoft.com/office/drawing/2014/main" id="{AFA0EE61-E2A8-44BD-B873-D052792FFE52}"/>
              </a:ext>
            </a:extLst>
          </p:cNvPr>
          <p:cNvSpPr txBox="1"/>
          <p:nvPr/>
        </p:nvSpPr>
        <p:spPr>
          <a:xfrm>
            <a:off x="5661838" y="6488668"/>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EB3EEF12-64BA-4417-AB15-693290BA5321}"/>
              </a:ext>
            </a:extLst>
          </p:cNvPr>
          <p:cNvSpPr txBox="1"/>
          <p:nvPr/>
        </p:nvSpPr>
        <p:spPr>
          <a:xfrm>
            <a:off x="2607977" y="773218"/>
            <a:ext cx="6107722" cy="523220"/>
          </a:xfrm>
          <a:prstGeom prst="rect">
            <a:avLst/>
          </a:prstGeom>
          <a:noFill/>
        </p:spPr>
        <p:txBody>
          <a:bodyPr wrap="square">
            <a:spAutoFit/>
          </a:bodyPr>
          <a:lstStyle/>
          <a:p>
            <a:pPr algn="ctr"/>
            <a:r>
              <a:rPr lang="ne-NP" sz="2800" b="1" dirty="0">
                <a:solidFill>
                  <a:srgbClr val="0070C0"/>
                </a:solidFill>
                <a:cs typeface="Kalimati" pitchFamily="2"/>
              </a:rPr>
              <a:t>विशेष किसिमका व्यक्तिहरूको गणना </a:t>
            </a:r>
            <a:endParaRPr lang="en-US" sz="2800" b="1" dirty="0">
              <a:solidFill>
                <a:srgbClr val="0070C0"/>
              </a:solidFill>
              <a:cs typeface="Kalimati" pitchFamily="2"/>
            </a:endParaRPr>
          </a:p>
        </p:txBody>
      </p:sp>
      <p:pic>
        <p:nvPicPr>
          <p:cNvPr id="12" name="Picture 2" descr="D:\CBS PPT\Downloads\aapanga.jpg">
            <a:extLst>
              <a:ext uri="{FF2B5EF4-FFF2-40B4-BE49-F238E27FC236}">
                <a16:creationId xmlns:a16="http://schemas.microsoft.com/office/drawing/2014/main" id="{B6384F81-3CC5-42AD-AAD1-D81A014BF952}"/>
              </a:ext>
            </a:extLst>
          </p:cNvPr>
          <p:cNvPicPr>
            <a:picLocks noChangeAspect="1" noChangeArrowheads="1"/>
          </p:cNvPicPr>
          <p:nvPr/>
        </p:nvPicPr>
        <p:blipFill>
          <a:blip r:embed="rId3" cstate="print"/>
          <a:srcRect/>
          <a:stretch>
            <a:fillRect/>
          </a:stretch>
        </p:blipFill>
        <p:spPr bwMode="auto">
          <a:xfrm>
            <a:off x="9003475" y="3710766"/>
            <a:ext cx="3176417" cy="2658135"/>
          </a:xfrm>
          <a:prstGeom prst="rect">
            <a:avLst/>
          </a:prstGeom>
          <a:noFill/>
        </p:spPr>
      </p:pic>
    </p:spTree>
    <p:extLst>
      <p:ext uri="{BB962C8B-B14F-4D97-AF65-F5344CB8AC3E}">
        <p14:creationId xmlns:p14="http://schemas.microsoft.com/office/powerpoint/2010/main" val="2561034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40</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409430"/>
            <a:ext cx="11989549" cy="3924151"/>
          </a:xfrm>
          <a:prstGeom prst="rect">
            <a:avLst/>
          </a:prstGeom>
          <a:noFill/>
        </p:spPr>
        <p:txBody>
          <a:bodyPr wrap="square">
            <a:spAutoFit/>
          </a:bodyPr>
          <a:lstStyle/>
          <a:p>
            <a:pPr algn="just">
              <a:lnSpc>
                <a:spcPct val="150000"/>
              </a:lnSpc>
            </a:pPr>
            <a:r>
              <a:rPr lang="ne-NP" sz="2400" dirty="0">
                <a:cs typeface="Kalimati" panose="00000400000000000000" pitchFamily="2"/>
              </a:rPr>
              <a:t>प्रश्नहरू</a:t>
            </a:r>
            <a:endParaRPr lang="en-US" sz="2400" dirty="0">
              <a:cs typeface="Kalimati" panose="00000400000000000000" pitchFamily="2"/>
            </a:endParaRPr>
          </a:p>
          <a:p>
            <a:pPr marL="457200" indent="-457200" algn="just">
              <a:lnSpc>
                <a:spcPct val="150000"/>
              </a:lnSpc>
              <a:buAutoNum type="hindiNumParenR"/>
            </a:pPr>
            <a:endParaRPr lang="ne-NP" sz="2400" dirty="0">
              <a:cs typeface="Kalimati" panose="00000400000000000000" pitchFamily="2"/>
            </a:endParaRPr>
          </a:p>
          <a:p>
            <a:pPr marL="457200" indent="-457200" algn="just">
              <a:lnSpc>
                <a:spcPct val="150000"/>
              </a:lnSpc>
              <a:buAutoNum type="hindiNumParenR"/>
            </a:pPr>
            <a:r>
              <a:rPr lang="ne-NP" sz="2400" dirty="0">
                <a:cs typeface="Kalimati" panose="00000400000000000000" pitchFamily="2"/>
              </a:rPr>
              <a:t>जनगणना प्रयोजनका लागि परिवार भन्नाले के बुझिन्छ ?</a:t>
            </a:r>
          </a:p>
          <a:p>
            <a:pPr marL="457200" indent="-457200" algn="just">
              <a:lnSpc>
                <a:spcPct val="150000"/>
              </a:lnSpc>
              <a:buAutoNum type="hindiNumParenR"/>
            </a:pPr>
            <a:r>
              <a:rPr lang="ne-NP" sz="2400" dirty="0">
                <a:cs typeface="Kalimati" panose="00000400000000000000" pitchFamily="2"/>
              </a:rPr>
              <a:t>जनगणना प्रयोजनका लागि अक्सर बसोबास भन्नाले के बुझिन्छ ?</a:t>
            </a:r>
          </a:p>
          <a:p>
            <a:pPr marL="457200" indent="-457200" algn="just">
              <a:lnSpc>
                <a:spcPct val="150000"/>
              </a:lnSpc>
              <a:buAutoNum type="hindiNumParenR"/>
            </a:pPr>
            <a:r>
              <a:rPr lang="ne-NP" sz="2400" dirty="0">
                <a:cs typeface="Kalimati" panose="00000400000000000000" pitchFamily="2"/>
              </a:rPr>
              <a:t>नेपालस्थित विदेशि कुटनैतिक नियोगमा अक्सर बसोबास गर्ने विदेशिको गणना गर्नु पर्दछ कि पर्दैन ?</a:t>
            </a:r>
          </a:p>
          <a:p>
            <a:pPr marL="457200" indent="-457200" algn="just">
              <a:lnSpc>
                <a:spcPct val="150000"/>
              </a:lnSpc>
              <a:buAutoNum type="hindiNumParenR"/>
            </a:pPr>
            <a:endParaRPr lang="ne-NP" sz="2400" dirty="0">
              <a:cs typeface="Kalimati" panose="00000400000000000000" pitchFamily="2"/>
            </a:endParaRPr>
          </a:p>
        </p:txBody>
      </p:sp>
      <p:sp>
        <p:nvSpPr>
          <p:cNvPr id="10" name="TextBox 9">
            <a:extLst>
              <a:ext uri="{FF2B5EF4-FFF2-40B4-BE49-F238E27FC236}">
                <a16:creationId xmlns:a16="http://schemas.microsoft.com/office/drawing/2014/main" id="{CFA308B0-F782-4EA1-A9D7-2A6012859DD8}"/>
              </a:ext>
            </a:extLst>
          </p:cNvPr>
          <p:cNvSpPr txBox="1"/>
          <p:nvPr/>
        </p:nvSpPr>
        <p:spPr>
          <a:xfrm>
            <a:off x="5661838" y="6456770"/>
            <a:ext cx="6119036" cy="369332"/>
          </a:xfrm>
          <a:prstGeom prst="rect">
            <a:avLst/>
          </a:prstGeom>
          <a:noFill/>
        </p:spPr>
        <p:txBody>
          <a:bodyPr wrap="square">
            <a:spAutoFit/>
          </a:bodyPr>
          <a:lstStyle/>
          <a:p>
            <a:pPr algn="r"/>
            <a:r>
              <a:rPr lang="ne-NP" sz="1800" b="1" dirty="0">
                <a:solidFill>
                  <a:srgbClr val="142DAC"/>
                </a:solidFill>
                <a:latin typeface="Calibri" panose="020F0502020204030204" pitchFamily="34" charset="0"/>
                <a:ea typeface="Calibri" panose="020F0502020204030204" pitchFamily="34" charset="0"/>
                <a:cs typeface="Kalimati" panose="00000400000000000000" pitchFamily="2"/>
              </a:rPr>
              <a:t>(क्रमशः)</a:t>
            </a:r>
            <a:endParaRPr lang="en-US" dirty="0"/>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2142939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41</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356265"/>
            <a:ext cx="11989549" cy="4478149"/>
          </a:xfrm>
          <a:prstGeom prst="rect">
            <a:avLst/>
          </a:prstGeom>
          <a:noFill/>
        </p:spPr>
        <p:txBody>
          <a:bodyPr wrap="square">
            <a:spAutoFit/>
          </a:bodyPr>
          <a:lstStyle/>
          <a:p>
            <a:pPr algn="just">
              <a:lnSpc>
                <a:spcPct val="150000"/>
              </a:lnSpc>
            </a:pPr>
            <a:r>
              <a:rPr lang="ne-NP" sz="2400" dirty="0">
                <a:cs typeface="Kalimati" panose="00000400000000000000" pitchFamily="2"/>
              </a:rPr>
              <a:t>१) जनगणना प्रयोजनका लागि परिवार भन्नाले के बुझिन्छ ?</a:t>
            </a:r>
            <a:endParaRPr lang="en-US" sz="2400" dirty="0">
              <a:cs typeface="Kalimati" panose="00000400000000000000" pitchFamily="2"/>
            </a:endParaRPr>
          </a:p>
          <a:p>
            <a:pPr marL="457200" indent="-457200" algn="just">
              <a:lnSpc>
                <a:spcPct val="150000"/>
              </a:lnSpc>
            </a:pPr>
            <a:r>
              <a:rPr lang="ne-NP" sz="2400" b="1" dirty="0">
                <a:cs typeface="Kalimati" panose="00000400000000000000" pitchFamily="2"/>
              </a:rPr>
              <a:t>उत्तरः</a:t>
            </a:r>
            <a:r>
              <a:rPr lang="ne-NP" sz="2400" dirty="0">
                <a:cs typeface="Kalimati" panose="00000400000000000000" pitchFamily="2"/>
              </a:rPr>
              <a:t> जनगणना प्रयोजनका लागि एउटै आम्दानि खर्चले घर व्यवहार चलाई एकै भान्सामा खानपिन गरी बसेका व्यक्ति वा व्यक्तिहरूको समूहलार्इ परिवार भनिन्छ ।</a:t>
            </a:r>
          </a:p>
          <a:p>
            <a:pPr algn="just">
              <a:lnSpc>
                <a:spcPct val="150000"/>
              </a:lnSpc>
            </a:pPr>
            <a:r>
              <a:rPr lang="ne-NP" sz="2400" dirty="0">
                <a:cs typeface="Kalimati" panose="00000400000000000000" pitchFamily="2"/>
              </a:rPr>
              <a:t>२) जनगणना प्रयोजनका लागि अक्सर बसोबास भन्नाले के बुझिन्छ ?</a:t>
            </a:r>
          </a:p>
          <a:p>
            <a:pPr algn="just">
              <a:lnSpc>
                <a:spcPct val="150000"/>
              </a:lnSpc>
            </a:pPr>
            <a:r>
              <a:rPr lang="ne-NP" sz="2400" b="1" dirty="0">
                <a:cs typeface="Kalimati" panose="00000400000000000000" pitchFamily="2"/>
              </a:rPr>
              <a:t>उत्तरः </a:t>
            </a:r>
            <a:r>
              <a:rPr lang="ne-NP" sz="2400" dirty="0">
                <a:cs typeface="Kalimati" panose="00000400000000000000" pitchFamily="2"/>
              </a:rPr>
              <a:t>अक्सर बसोबास भन्नाले व्यक्ति धेरैजसो वा प्राय बस्ने ठाउँलाई बुझ्नुपर्दछ । </a:t>
            </a:r>
          </a:p>
          <a:p>
            <a:pPr marL="457200" indent="-457200" algn="just">
              <a:lnSpc>
                <a:spcPct val="150000"/>
              </a:lnSpc>
            </a:pPr>
            <a:r>
              <a:rPr lang="ne-NP" sz="2400" dirty="0">
                <a:cs typeface="Kalimati" panose="00000400000000000000" pitchFamily="2"/>
              </a:rPr>
              <a:t>३) नेपालस्थित विदेशि कुटनैतिक नियोगमा अक्सर बसोबास गर्ने विदेशिको गणना गर्नु पर्दछ कि पर्दैन ?</a:t>
            </a:r>
          </a:p>
          <a:p>
            <a:pPr algn="just">
              <a:lnSpc>
                <a:spcPct val="150000"/>
              </a:lnSpc>
            </a:pPr>
            <a:r>
              <a:rPr lang="ne-NP" sz="2400" b="1" dirty="0">
                <a:cs typeface="Kalimati" panose="00000400000000000000" pitchFamily="2"/>
              </a:rPr>
              <a:t>उत्तरः</a:t>
            </a:r>
            <a:r>
              <a:rPr lang="ne-NP" sz="2400" dirty="0">
                <a:cs typeface="Kalimati" panose="00000400000000000000" pitchFamily="2"/>
              </a:rPr>
              <a:t> पर्दैन</a:t>
            </a: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कक्षा मूल्याङ्कन</a:t>
            </a:r>
            <a:endParaRPr lang="en-US" sz="2800" b="1" dirty="0">
              <a:solidFill>
                <a:srgbClr val="0070C0"/>
              </a:solidFill>
              <a:cs typeface="Kalimati" pitchFamily="2"/>
            </a:endParaRPr>
          </a:p>
        </p:txBody>
      </p:sp>
    </p:spTree>
    <p:extLst>
      <p:ext uri="{BB962C8B-B14F-4D97-AF65-F5344CB8AC3E}">
        <p14:creationId xmlns:p14="http://schemas.microsoft.com/office/powerpoint/2010/main" val="300728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4606" y="6504588"/>
            <a:ext cx="675806" cy="341426"/>
          </a:xfrm>
        </p:spPr>
        <p:txBody>
          <a:bodyPr/>
          <a:lstStyle/>
          <a:p>
            <a:pPr algn="r"/>
            <a:fld id="{2840B2E4-A264-431E-ABDE-38E3BCDA5876}" type="slidenum">
              <a:rPr lang="en-US">
                <a:latin typeface="Fontasy Himali" panose="04020500000000000000" pitchFamily="82" charset="0"/>
              </a:rPr>
              <a:pPr algn="r"/>
              <a:t>42</a:t>
            </a:fld>
            <a:endParaRPr lang="en-US" dirty="0">
              <a:latin typeface="Fontasy Himali" panose="04020500000000000000" pitchFamily="82" charset="0"/>
            </a:endParaRPr>
          </a:p>
        </p:txBody>
      </p:sp>
      <p:sp>
        <p:nvSpPr>
          <p:cNvPr id="8" name="TextBox 7">
            <a:extLst>
              <a:ext uri="{FF2B5EF4-FFF2-40B4-BE49-F238E27FC236}">
                <a16:creationId xmlns:a16="http://schemas.microsoft.com/office/drawing/2014/main" id="{25DEC7CD-E8F0-46B7-9AEF-7F5916B6D31E}"/>
              </a:ext>
            </a:extLst>
          </p:cNvPr>
          <p:cNvSpPr txBox="1"/>
          <p:nvPr/>
        </p:nvSpPr>
        <p:spPr>
          <a:xfrm>
            <a:off x="137697" y="1600816"/>
            <a:ext cx="11989549" cy="2816156"/>
          </a:xfrm>
          <a:prstGeom prst="rect">
            <a:avLst/>
          </a:prstGeom>
          <a:noFill/>
        </p:spPr>
        <p:txBody>
          <a:bodyPr wrap="square">
            <a:spAutoFit/>
          </a:bodyPr>
          <a:lstStyle/>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अन्तर्वार्ता सञ्चालनमा ध्यान दिनुपर्ने कुराहरू र प्रश्नावली र फाराम भर्दा ध्यान दिनुपर्ने कुराहरू</a:t>
            </a:r>
          </a:p>
          <a:p>
            <a:pPr lvl="1" indent="-339725">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जनगणनामा प्रयोग हुने विभिन्न शब्दहरू जस्तैः गणना क्षेत्र, घर, परिवार, परिवारमूली, अक्सर बसोबास, अनुपस्थित व्यक्ति, आदिको अवधारणा र परिभाषा सम्बन्धी, </a:t>
            </a:r>
          </a:p>
          <a:p>
            <a:pPr lvl="1" indent="-339725">
              <a:lnSpc>
                <a:spcPct val="150000"/>
              </a:lnSpc>
              <a:buFont typeface="Arial" panose="020B0604020202020204" pitchFamily="34" charset="0"/>
              <a:buChar char="•"/>
            </a:pPr>
            <a:r>
              <a:rPr lang="ne-NP" sz="2400" dirty="0">
                <a:latin typeface="Calibri" panose="020F0502020204030204" pitchFamily="34" charset="0"/>
                <a:cs typeface="Kalimati" panose="00000400000000000000" pitchFamily="2"/>
              </a:rPr>
              <a:t>घुमन्ते, शरणार्थी, संस्थागत परिवार, विदेशी व्यक्ति लगायत विशेष व्यक्तिको गणना कसरी गर्ने विषय ।</a:t>
            </a:r>
            <a:endParaRPr lang="ne-NP" sz="2400" dirty="0">
              <a:cs typeface="Kalimati" panose="00000400000000000000" pitchFamily="2"/>
            </a:endParaRPr>
          </a:p>
        </p:txBody>
      </p:sp>
      <p:sp>
        <p:nvSpPr>
          <p:cNvPr id="11" name="TextBox 10">
            <a:extLst>
              <a:ext uri="{FF2B5EF4-FFF2-40B4-BE49-F238E27FC236}">
                <a16:creationId xmlns:a16="http://schemas.microsoft.com/office/drawing/2014/main" id="{D57455BA-E80E-4BBA-AFDA-23AF80992E20}"/>
              </a:ext>
            </a:extLst>
          </p:cNvPr>
          <p:cNvSpPr txBox="1"/>
          <p:nvPr/>
        </p:nvSpPr>
        <p:spPr>
          <a:xfrm>
            <a:off x="2664138" y="773218"/>
            <a:ext cx="6107722" cy="523220"/>
          </a:xfrm>
          <a:prstGeom prst="rect">
            <a:avLst/>
          </a:prstGeom>
          <a:noFill/>
        </p:spPr>
        <p:txBody>
          <a:bodyPr wrap="square">
            <a:spAutoFit/>
          </a:bodyPr>
          <a:lstStyle/>
          <a:p>
            <a:pPr algn="ctr"/>
            <a:r>
              <a:rPr lang="ne-NP" sz="2800" b="1" dirty="0">
                <a:solidFill>
                  <a:srgbClr val="0070C0"/>
                </a:solidFill>
                <a:cs typeface="Kalimati" pitchFamily="2"/>
              </a:rPr>
              <a:t>सारांश तथा निष्कर्ष</a:t>
            </a:r>
            <a:endParaRPr lang="en-US" sz="2800" b="1" dirty="0">
              <a:solidFill>
                <a:srgbClr val="0070C0"/>
              </a:solidFill>
              <a:cs typeface="Kalimati" pitchFamily="2"/>
            </a:endParaRPr>
          </a:p>
        </p:txBody>
      </p:sp>
    </p:spTree>
    <p:extLst>
      <p:ext uri="{BB962C8B-B14F-4D97-AF65-F5344CB8AC3E}">
        <p14:creationId xmlns:p14="http://schemas.microsoft.com/office/powerpoint/2010/main" val="976170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0951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pic>
        <p:nvPicPr>
          <p:cNvPr id="9" name="Picture 2" descr="These mistakes can ruin your chances at group discussions | TJinsite">
            <a:extLst>
              <a:ext uri="{FF2B5EF4-FFF2-40B4-BE49-F238E27FC236}">
                <a16:creationId xmlns:a16="http://schemas.microsoft.com/office/drawing/2014/main" id="{67C504CB-7502-4029-8FC8-343E69AC1B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4318" y="2818864"/>
            <a:ext cx="3955774" cy="39557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Stay smart in GROUP DISCUSSION | Sri Sharda Group of Institutions | Best  MBA BBA BCA College in Lucknow">
            <a:extLst>
              <a:ext uri="{FF2B5EF4-FFF2-40B4-BE49-F238E27FC236}">
                <a16:creationId xmlns:a16="http://schemas.microsoft.com/office/drawing/2014/main" id="{81ECFA68-1A3F-4069-BEC5-BBF7B6784F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8597" y="3139164"/>
            <a:ext cx="4946934" cy="31139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8C7C5ED-B612-4675-84CC-86C811452DD8}"/>
              </a:ext>
            </a:extLst>
          </p:cNvPr>
          <p:cNvSpPr txBox="1"/>
          <p:nvPr/>
        </p:nvSpPr>
        <p:spPr>
          <a:xfrm>
            <a:off x="1850065" y="1633138"/>
            <a:ext cx="8016949" cy="1323439"/>
          </a:xfrm>
          <a:prstGeom prst="rect">
            <a:avLst/>
          </a:prstGeom>
          <a:noFill/>
        </p:spPr>
        <p:txBody>
          <a:bodyPr wrap="square">
            <a:spAutoFit/>
          </a:bodyPr>
          <a:lstStyle/>
          <a:p>
            <a:pPr algn="ctr"/>
            <a:r>
              <a:rPr lang="ne-NP" sz="8000" b="1" dirty="0">
                <a:solidFill>
                  <a:srgbClr val="142DAC"/>
                </a:solidFill>
                <a:latin typeface="Kokila" panose="020B0604020202020204" pitchFamily="34" charset="0"/>
                <a:cs typeface="Kokila" panose="020B0604020202020204" pitchFamily="34" charset="0"/>
              </a:rPr>
              <a:t>छलफल तथा प्रश्नोत्तर</a:t>
            </a:r>
            <a:endParaRPr lang="en-US" sz="8000" b="1" dirty="0">
              <a:solidFill>
                <a:srgbClr val="142DAC"/>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032446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9448800" y="6409513"/>
            <a:ext cx="2743200" cy="365125"/>
          </a:xfrm>
          <a:prstGeom prst="rect">
            <a:avLst/>
          </a:prstGeom>
        </p:spPr>
        <p:txBody>
          <a:bodyPr/>
          <a:lstStyle>
            <a:defPPr>
              <a:defRPr lang="en-US"/>
            </a:defPPr>
            <a:lvl1pPr algn="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sp>
        <p:nvSpPr>
          <p:cNvPr id="6" name="TextBox 5"/>
          <p:cNvSpPr txBox="1"/>
          <p:nvPr/>
        </p:nvSpPr>
        <p:spPr>
          <a:xfrm>
            <a:off x="4521690" y="3065605"/>
            <a:ext cx="3148619" cy="1446550"/>
          </a:xfrm>
          <a:prstGeom prst="rect">
            <a:avLst/>
          </a:prstGeom>
          <a:noFill/>
        </p:spPr>
        <p:txBody>
          <a:bodyPr wrap="none" rtlCol="0">
            <a:spAutoFit/>
          </a:bodyPr>
          <a:lstStyle/>
          <a:p>
            <a:pPr algn="ctr"/>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sp>
        <p:nvSpPr>
          <p:cNvPr id="8" name="TextBox 7">
            <a:extLst>
              <a:ext uri="{FF2B5EF4-FFF2-40B4-BE49-F238E27FC236}">
                <a16:creationId xmlns:a16="http://schemas.microsoft.com/office/drawing/2014/main" id="{AD59B51D-4C03-447D-A571-48120A13FF31}"/>
              </a:ext>
            </a:extLst>
          </p:cNvPr>
          <p:cNvSpPr txBox="1"/>
          <p:nvPr/>
        </p:nvSpPr>
        <p:spPr>
          <a:xfrm>
            <a:off x="733647" y="1756509"/>
            <a:ext cx="11344940" cy="895630"/>
          </a:xfrm>
          <a:prstGeom prst="rect">
            <a:avLst/>
          </a:prstGeom>
          <a:noFill/>
        </p:spPr>
        <p:txBody>
          <a:bodyPr wrap="square">
            <a:spAutoFit/>
          </a:bodyPr>
          <a:lstStyle/>
          <a:p>
            <a:pPr algn="ctr">
              <a:lnSpc>
                <a:spcPct val="110000"/>
              </a:lnSpc>
            </a:pPr>
            <a:r>
              <a:rPr lang="ne-NP" sz="2400" b="1" dirty="0">
                <a:solidFill>
                  <a:srgbClr val="142DAC"/>
                </a:solidFill>
                <a:latin typeface="Calibri" panose="020F0502020204030204" pitchFamily="34" charset="0"/>
                <a:cs typeface="Kalimati" panose="00000400000000000000" pitchFamily="2"/>
              </a:rPr>
              <a:t>विस्तृत जानकारीका लागि गणना पुस्तिकाको अनुच्छेद  ४.१ देखि ४.१६ सम्म अध्ययन गर्नुहोस् ।</a:t>
            </a:r>
            <a:endParaRPr lang="en-US" sz="2400" dirty="0"/>
          </a:p>
        </p:txBody>
      </p:sp>
    </p:spTree>
    <p:extLst>
      <p:ext uri="{BB962C8B-B14F-4D97-AF65-F5344CB8AC3E}">
        <p14:creationId xmlns:p14="http://schemas.microsoft.com/office/powerpoint/2010/main" val="2307330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10954</TotalTime>
  <Words>2933</Words>
  <Application>Microsoft Office PowerPoint</Application>
  <PresentationFormat>Widescreen</PresentationFormat>
  <Paragraphs>309</Paragraphs>
  <Slides>44</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Fontasy Himali</vt:lpstr>
      <vt:lpstr>Ganesh</vt:lpstr>
      <vt:lpstr>Kalimati</vt:lpstr>
      <vt:lpstr>Kokila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434</cp:revision>
  <dcterms:created xsi:type="dcterms:W3CDTF">2020-10-11T07:30:23Z</dcterms:created>
  <dcterms:modified xsi:type="dcterms:W3CDTF">2021-04-10T10:48:32Z</dcterms:modified>
</cp:coreProperties>
</file>