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2" r:id="rId2"/>
  </p:sldMasterIdLst>
  <p:notesMasterIdLst>
    <p:notesMasterId r:id="rId38"/>
  </p:notesMasterIdLst>
  <p:sldIdLst>
    <p:sldId id="379" r:id="rId3"/>
    <p:sldId id="300" r:id="rId4"/>
    <p:sldId id="352" r:id="rId5"/>
    <p:sldId id="465" r:id="rId6"/>
    <p:sldId id="417" r:id="rId7"/>
    <p:sldId id="467" r:id="rId8"/>
    <p:sldId id="275" r:id="rId9"/>
    <p:sldId id="422" r:id="rId10"/>
    <p:sldId id="423" r:id="rId11"/>
    <p:sldId id="425" r:id="rId12"/>
    <p:sldId id="424" r:id="rId13"/>
    <p:sldId id="429" r:id="rId14"/>
    <p:sldId id="431" r:id="rId15"/>
    <p:sldId id="432" r:id="rId16"/>
    <p:sldId id="433" r:id="rId17"/>
    <p:sldId id="434" r:id="rId18"/>
    <p:sldId id="435" r:id="rId19"/>
    <p:sldId id="437" r:id="rId20"/>
    <p:sldId id="439" r:id="rId21"/>
    <p:sldId id="441" r:id="rId22"/>
    <p:sldId id="442" r:id="rId23"/>
    <p:sldId id="443" r:id="rId24"/>
    <p:sldId id="445" r:id="rId25"/>
    <p:sldId id="444" r:id="rId26"/>
    <p:sldId id="446" r:id="rId27"/>
    <p:sldId id="447" r:id="rId28"/>
    <p:sldId id="448" r:id="rId29"/>
    <p:sldId id="449" r:id="rId30"/>
    <p:sldId id="335" r:id="rId31"/>
    <p:sldId id="336" r:id="rId32"/>
    <p:sldId id="350" r:id="rId33"/>
    <p:sldId id="458" r:id="rId34"/>
    <p:sldId id="460" r:id="rId35"/>
    <p:sldId id="344" r:id="rId36"/>
    <p:sldId id="412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3979" autoAdjust="0"/>
  </p:normalViewPr>
  <p:slideViewPr>
    <p:cSldViewPr snapToGrid="0">
      <p:cViewPr varScale="1">
        <p:scale>
          <a:sx n="64" d="100"/>
          <a:sy n="64" d="100"/>
        </p:scale>
        <p:origin x="640" y="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88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9423A2-582F-4D36-9529-531F24B7A8DD}" type="datetimeFigureOut">
              <a:rPr lang="en-US" smtClean="0"/>
              <a:t>4/10/2021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0C036C-F7AF-41A9-8F7F-4ED97ECBA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473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615811" y="2533504"/>
            <a:ext cx="4872038" cy="30972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9"/>
          </p:nvPr>
        </p:nvSpPr>
        <p:spPr>
          <a:xfrm>
            <a:off x="7042150" y="2347913"/>
            <a:ext cx="3289300" cy="27701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10942819" y="6456615"/>
            <a:ext cx="1034321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7051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4857D7-6441-4AEB-AD4D-DE6F2F6E1DCA}" type="datetime1">
              <a:rPr lang="en-US" smtClean="0"/>
              <a:t>4/10/2021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ne-NP"/>
              <a:t>गणक तालिम</a:t>
            </a:r>
            <a:r>
              <a:rPr lang="en-US"/>
              <a:t>-Day1/S1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10942816" y="6302566"/>
            <a:ext cx="1249181" cy="481758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11302585" y="6302566"/>
            <a:ext cx="675806" cy="341426"/>
          </a:xfrm>
          <a:prstGeom prst="rect">
            <a:avLst/>
          </a:prstGeom>
        </p:spPr>
        <p:txBody>
          <a:bodyPr/>
          <a:lstStyle/>
          <a:p>
            <a:fld id="{2840B2E4-A264-431E-ABDE-38E3BCDA58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07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54167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10515600" cy="516471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10942819" y="6456615"/>
            <a:ext cx="1034321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96984" y="6331971"/>
            <a:ext cx="445835" cy="365125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400" kern="120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</a:lstStyle>
          <a:p>
            <a:fld id="{26402401-4522-4C0F-A737-197EB07E49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1919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615811" y="2533504"/>
            <a:ext cx="4872038" cy="30972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9"/>
          </p:nvPr>
        </p:nvSpPr>
        <p:spPr>
          <a:xfrm>
            <a:off x="7042150" y="2347913"/>
            <a:ext cx="3289300" cy="27701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10942819" y="6456615"/>
            <a:ext cx="1034321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B6A13DA-F49A-4A2A-B97C-4D4958F61037}"/>
              </a:ext>
            </a:extLst>
          </p:cNvPr>
          <p:cNvCxnSpPr/>
          <p:nvPr userDrawn="1"/>
        </p:nvCxnSpPr>
        <p:spPr>
          <a:xfrm>
            <a:off x="0" y="629267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4603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4857D7-6441-4AEB-AD4D-DE6F2F6E1DCA}" type="datetime1">
              <a:rPr lang="en-US" smtClean="0">
                <a:solidFill>
                  <a:prstClr val="black"/>
                </a:solidFill>
              </a:rPr>
              <a:pPr/>
              <a:t>4/10/2021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ne-NP">
                <a:solidFill>
                  <a:prstClr val="black"/>
                </a:solidFill>
              </a:rPr>
              <a:t>गणक तालिम</a:t>
            </a:r>
            <a:r>
              <a:rPr lang="en-US">
                <a:solidFill>
                  <a:prstClr val="black"/>
                </a:solidFill>
              </a:rPr>
              <a:t>-Day1/S1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10942816" y="6302566"/>
            <a:ext cx="1249181" cy="481758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11302585" y="6302566"/>
            <a:ext cx="675806" cy="341426"/>
          </a:xfrm>
          <a:prstGeom prst="rect">
            <a:avLst/>
          </a:prstGeom>
        </p:spPr>
        <p:txBody>
          <a:bodyPr/>
          <a:lstStyle/>
          <a:p>
            <a:fld id="{2840B2E4-A264-431E-ABDE-38E3BCDA587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9400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54167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10515600" cy="516471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10942819" y="6456615"/>
            <a:ext cx="1034321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96984" y="6331971"/>
            <a:ext cx="445835" cy="365125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400" kern="120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</a:lstStyle>
          <a:p>
            <a:fld id="{26402401-4522-4C0F-A737-197EB07E49FF}" type="slidenum">
              <a:rPr>
                <a:solidFill>
                  <a:prstClr val="black"/>
                </a:solidFill>
              </a:rPr>
              <a:pPr/>
              <a:t>‹#›</a:t>
            </a:fld>
            <a:endParaRPr dirty="0">
              <a:solidFill>
                <a:prstClr val="black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4E52361-C75D-46A9-8D5C-9386F567975A}"/>
              </a:ext>
            </a:extLst>
          </p:cNvPr>
          <p:cNvCxnSpPr/>
          <p:nvPr userDrawn="1"/>
        </p:nvCxnSpPr>
        <p:spPr>
          <a:xfrm>
            <a:off x="0" y="609601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1658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1426321" y="48478"/>
            <a:ext cx="9564914" cy="1020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627224" y="-8479"/>
            <a:ext cx="564776" cy="638222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0" y="26718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1400" b="0" dirty="0">
                <a:solidFill>
                  <a:srgbClr val="FF0000"/>
                </a:solidFill>
                <a:cs typeface="Kalimati" panose="00000400000000000000" pitchFamily="2"/>
              </a:rPr>
              <a:t>केन्द्रीय तथ्याङ्क विभाग</a:t>
            </a:r>
          </a:p>
          <a:p>
            <a:pPr algn="ctr"/>
            <a:r>
              <a:rPr lang="ne-NP" sz="1800" b="0" dirty="0">
                <a:solidFill>
                  <a:srgbClr val="FF0000"/>
                </a:solidFill>
                <a:cs typeface="Kalimati" panose="00000400000000000000" pitchFamily="2"/>
              </a:rPr>
              <a:t>राष्ट्रिय जनगणना २०७८</a:t>
            </a:r>
          </a:p>
        </p:txBody>
      </p:sp>
      <p:sp>
        <p:nvSpPr>
          <p:cNvPr id="15" name="Footer Placeholder 12"/>
          <p:cNvSpPr txBox="1">
            <a:spLocks/>
          </p:cNvSpPr>
          <p:nvPr userDrawn="1"/>
        </p:nvSpPr>
        <p:spPr>
          <a:xfrm>
            <a:off x="6504043" y="6481297"/>
            <a:ext cx="549653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060"/>
                </a:solidFill>
                <a:latin typeface="+mn-lt"/>
                <a:ea typeface="+mn-ea"/>
                <a:cs typeface="Kalimati" panose="00000400000000000000" pitchFamily="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kern="1200" baseline="0" dirty="0">
                <a:solidFill>
                  <a:srgbClr val="FFC000"/>
                </a:solidFill>
                <a:latin typeface="+mn-lt"/>
                <a:ea typeface="+mn-ea"/>
                <a:cs typeface="Kalimati" panose="00000400000000000000" pitchFamily="2"/>
              </a:rPr>
              <a:t>Page 1/….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0A99DD1-6815-42B0-ABDE-27F040E5839B}"/>
              </a:ext>
            </a:extLst>
          </p:cNvPr>
          <p:cNvCxnSpPr/>
          <p:nvPr userDrawn="1"/>
        </p:nvCxnSpPr>
        <p:spPr>
          <a:xfrm>
            <a:off x="0" y="629743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Image result for logo of nepal government">
            <a:extLst>
              <a:ext uri="{FF2B5EF4-FFF2-40B4-BE49-F238E27FC236}">
                <a16:creationId xmlns:a16="http://schemas.microsoft.com/office/drawing/2014/main" id="{4BF3C297-642D-4134-82DF-1D665AA1DDF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2" y="9832"/>
            <a:ext cx="692131" cy="584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3200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1426321" y="48478"/>
            <a:ext cx="9564914" cy="1020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627224" y="-8479"/>
            <a:ext cx="564776" cy="638222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0" y="26718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1400" b="0" dirty="0">
                <a:solidFill>
                  <a:srgbClr val="FF0000"/>
                </a:solidFill>
                <a:cs typeface="Kalimati" panose="00000400000000000000" pitchFamily="2"/>
              </a:rPr>
              <a:t>केन्द्रीय तथ्याङ्क विभाग</a:t>
            </a:r>
          </a:p>
          <a:p>
            <a:pPr algn="ctr"/>
            <a:r>
              <a:rPr lang="ne-NP" sz="1800" b="0" dirty="0">
                <a:solidFill>
                  <a:srgbClr val="FF0000"/>
                </a:solidFill>
                <a:cs typeface="Kalimati" panose="00000400000000000000" pitchFamily="2"/>
              </a:rPr>
              <a:t>राष्ट्रिय जनगणना २०७८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7597" y="18012"/>
            <a:ext cx="572003" cy="479697"/>
          </a:xfrm>
          <a:prstGeom prst="rect">
            <a:avLst/>
          </a:prstGeom>
        </p:spPr>
      </p:pic>
      <p:sp>
        <p:nvSpPr>
          <p:cNvPr id="15" name="Footer Placeholder 12"/>
          <p:cNvSpPr txBox="1">
            <a:spLocks/>
          </p:cNvSpPr>
          <p:nvPr userDrawn="1"/>
        </p:nvSpPr>
        <p:spPr>
          <a:xfrm>
            <a:off x="6504043" y="6481297"/>
            <a:ext cx="549653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060"/>
                </a:solidFill>
                <a:latin typeface="+mn-lt"/>
                <a:ea typeface="+mn-ea"/>
                <a:cs typeface="Kalimati" panose="00000400000000000000" pitchFamily="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b="1" dirty="0">
                <a:solidFill>
                  <a:srgbClr val="FFC000"/>
                </a:solidFill>
              </a:rPr>
              <a:t>Page 1/….</a:t>
            </a:r>
          </a:p>
        </p:txBody>
      </p:sp>
    </p:spTree>
    <p:extLst>
      <p:ext uri="{BB962C8B-B14F-4D97-AF65-F5344CB8AC3E}">
        <p14:creationId xmlns:p14="http://schemas.microsoft.com/office/powerpoint/2010/main" val="3268549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-21714" y="4273134"/>
            <a:ext cx="7416427" cy="1521612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 spc="-40" dirty="0">
                <a:solidFill>
                  <a:srgbClr val="002060"/>
                </a:solidFill>
                <a:cs typeface="Kalimati" pitchFamily="2"/>
              </a:rPr>
              <a:t>मुख्य प्रश्नावलीः व्यक्तिगत खण्ड </a:t>
            </a:r>
          </a:p>
          <a:p>
            <a:pPr marL="0" indent="0" algn="ctr">
              <a:buNone/>
            </a:pPr>
            <a:r>
              <a:rPr lang="ne-NP" b="1" spc="-40" dirty="0">
                <a:solidFill>
                  <a:srgbClr val="002060"/>
                </a:solidFill>
                <a:cs typeface="Kalimati" pitchFamily="2"/>
              </a:rPr>
              <a:t>(महल २६ देखि २९ सम्म) </a:t>
            </a:r>
            <a:endParaRPr lang="en-US" b="1" spc="-40" dirty="0">
              <a:solidFill>
                <a:srgbClr val="002060"/>
              </a:solidFill>
              <a:cs typeface="Kalimati" pitchFamily="2"/>
            </a:endParaRPr>
          </a:p>
          <a:p>
            <a:pPr marL="0" indent="0" algn="ctr">
              <a:buNone/>
            </a:pPr>
            <a:endParaRPr lang="ne-NP" b="1" spc="-40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826240" y="6471920"/>
            <a:ext cx="340360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</a:t>
            </a:fld>
            <a:endParaRPr lang="en-US" dirty="0">
              <a:latin typeface="Fontasy Himali" panose="04020500000000000000" pitchFamily="8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49C17D7-EE10-4D7C-95D0-C406489F4E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4879" y="3582773"/>
            <a:ext cx="3314411" cy="24858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7ED5755-80EB-4C9D-8746-698DE6444C0D}"/>
              </a:ext>
            </a:extLst>
          </p:cNvPr>
          <p:cNvSpPr txBox="1">
            <a:spLocks/>
          </p:cNvSpPr>
          <p:nvPr/>
        </p:nvSpPr>
        <p:spPr>
          <a:xfrm>
            <a:off x="0" y="827081"/>
            <a:ext cx="12192000" cy="2015510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राष्ट्रिय जनगणना २०७८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सुपरिवेक्षक </a:t>
            </a: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तालिम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24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मितिः २०७८ वैशाख २०</a:t>
            </a:r>
            <a:endParaRPr lang="ne-NP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endParaRPr lang="en-US" sz="3200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174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4206" y="783721"/>
            <a:ext cx="9178291" cy="5471314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11" y="3429000"/>
            <a:ext cx="2500494" cy="2099243"/>
          </a:xfrm>
          <a:prstGeom prst="rect">
            <a:avLst/>
          </a:prstGeom>
        </p:spPr>
      </p:pic>
      <p:sp>
        <p:nvSpPr>
          <p:cNvPr id="11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29511" y="1819378"/>
            <a:ext cx="2749291" cy="2099225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ne-NP" sz="4400" b="1" dirty="0">
                <a:latin typeface="Ganesh" pitchFamily="2" charset="0"/>
                <a:cs typeface="Kalimati" panose="00000400000000000000" pitchFamily="2"/>
              </a:rPr>
              <a:t>प्रस्तुतिका विषय</a:t>
            </a:r>
          </a:p>
        </p:txBody>
      </p:sp>
      <p:sp>
        <p:nvSpPr>
          <p:cNvPr id="9" name="Slide Number Placeholder 19"/>
          <p:cNvSpPr txBox="1">
            <a:spLocks/>
          </p:cNvSpPr>
          <p:nvPr/>
        </p:nvSpPr>
        <p:spPr>
          <a:xfrm>
            <a:off x="11534894" y="6499486"/>
            <a:ext cx="657106" cy="33508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2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811E7BF-F487-4776-9645-56F571B18337}"/>
              </a:ext>
            </a:extLst>
          </p:cNvPr>
          <p:cNvSpPr/>
          <p:nvPr/>
        </p:nvSpPr>
        <p:spPr>
          <a:xfrm>
            <a:off x="3677478" y="1956527"/>
            <a:ext cx="8030818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dirty="0">
                <a:latin typeface="Preeti"/>
                <a:ea typeface="Calibri"/>
                <a:cs typeface="Kalimati" pitchFamily="2"/>
              </a:rPr>
              <a:t>प्रजनन् सम्बन्धी</a:t>
            </a:r>
            <a:r>
              <a:rPr lang="en-US" sz="2400" dirty="0">
                <a:latin typeface="Preeti"/>
                <a:ea typeface="Calibri"/>
                <a:cs typeface="Kalimati" pitchFamily="2"/>
              </a:rPr>
              <a:t> </a:t>
            </a:r>
            <a:r>
              <a:rPr lang="ne-NP" sz="2400" dirty="0">
                <a:latin typeface="Preeti"/>
                <a:ea typeface="Calibri"/>
                <a:cs typeface="Kalimati" pitchFamily="2"/>
              </a:rPr>
              <a:t>विवरण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dirty="0">
                <a:latin typeface="KaiTi" panose="02010609060101010101" pitchFamily="49" charset="-122"/>
                <a:ea typeface="KaiTi" panose="02010609060101010101" pitchFamily="49" charset="-122"/>
                <a:cs typeface="Kalimati" panose="00000400000000000000" pitchFamily="2"/>
              </a:rPr>
              <a:t>महल २६—२७ को प्रश्नको सम्बन्धमा ध्यान दिनुपर्ने कुराहरू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dirty="0">
                <a:latin typeface="Preeti"/>
                <a:ea typeface="Calibri"/>
                <a:cs typeface="Kalimati" pitchFamily="2"/>
              </a:rPr>
              <a:t>बालबालिकाको बसोवासको अवस्था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823545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0DF056-A1C1-46BA-AC2F-AE401F517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94905"/>
            <a:ext cx="12192000" cy="758066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सन्दर्भ सामग्री </a:t>
            </a:r>
            <a:r>
              <a:rPr lang="ne-NP" sz="2800" dirty="0">
                <a:cs typeface="Kalimati" pitchFamily="2"/>
              </a:rPr>
              <a:t> </a:t>
            </a:r>
            <a:br>
              <a:rPr lang="ne-NP" sz="2800" dirty="0">
                <a:cs typeface="Kalimati" pitchFamily="2"/>
              </a:rPr>
            </a:br>
            <a:r>
              <a:rPr lang="ne-NP" sz="2400" dirty="0">
                <a:cs typeface="Kalimati" pitchFamily="2"/>
              </a:rPr>
              <a:t>पुस्तिकाको अनुच्छेद १०.१ देखि १०.१७ सम्म</a:t>
            </a:r>
            <a:br>
              <a:rPr lang="ne-NP" sz="2400" dirty="0">
                <a:cs typeface="Kalimati" pitchFamily="2"/>
              </a:rPr>
            </a:br>
            <a:br>
              <a:rPr lang="hi-IN" sz="2800" b="1" dirty="0">
                <a:solidFill>
                  <a:srgbClr val="002060"/>
                </a:solidFill>
                <a:cs typeface="Kalimati" pitchFamily="2"/>
              </a:rPr>
            </a:b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5CECE4-CECB-402C-B2EB-9A3B0DDB2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3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B5679E7-F5DE-4A9C-A4B6-133DE6DBAD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128" t="14264" r="30145" b="26666"/>
          <a:stretch/>
        </p:blipFill>
        <p:spPr>
          <a:xfrm>
            <a:off x="4581939" y="2797115"/>
            <a:ext cx="2934729" cy="3790279"/>
          </a:xfrm>
          <a:prstGeom prst="rect">
            <a:avLst/>
          </a:prstGeom>
        </p:spPr>
      </p:pic>
      <p:sp>
        <p:nvSpPr>
          <p:cNvPr id="8" name="Slide Number Placeholder 19">
            <a:extLst>
              <a:ext uri="{FF2B5EF4-FFF2-40B4-BE49-F238E27FC236}">
                <a16:creationId xmlns:a16="http://schemas.microsoft.com/office/drawing/2014/main" id="{F9894E62-B03F-4588-AF87-0E42CC150C20}"/>
              </a:ext>
            </a:extLst>
          </p:cNvPr>
          <p:cNvSpPr txBox="1">
            <a:spLocks/>
          </p:cNvSpPr>
          <p:nvPr/>
        </p:nvSpPr>
        <p:spPr>
          <a:xfrm>
            <a:off x="11534894" y="6499486"/>
            <a:ext cx="657106" cy="33508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86744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44893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19"/>
          <p:cNvSpPr txBox="1">
            <a:spLocks/>
          </p:cNvSpPr>
          <p:nvPr/>
        </p:nvSpPr>
        <p:spPr>
          <a:xfrm>
            <a:off x="11759612" y="6425067"/>
            <a:ext cx="425257" cy="43853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4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647" y="1570382"/>
            <a:ext cx="10684043" cy="509029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8710582-6326-418C-994F-BAAC601028BC}"/>
              </a:ext>
            </a:extLst>
          </p:cNvPr>
          <p:cNvSpPr/>
          <p:nvPr/>
        </p:nvSpPr>
        <p:spPr>
          <a:xfrm>
            <a:off x="866068" y="771359"/>
            <a:ext cx="9004515" cy="575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algn="ctr">
              <a:lnSpc>
                <a:spcPts val="3889"/>
              </a:lnSpc>
            </a:pPr>
            <a:r>
              <a:rPr lang="ne-NP" sz="2800" b="1" dirty="0">
                <a:cs typeface="Kalimati" pitchFamily="2"/>
              </a:rPr>
              <a:t>व्यक्तिगत खण्ड (महल २६ देखि २९)</a:t>
            </a:r>
            <a:endParaRPr lang="en-US" sz="2800" b="1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8680743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 flipH="1">
            <a:off x="11631559" y="6442877"/>
            <a:ext cx="560440" cy="355488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5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15" name="Text Placeholder 1"/>
          <p:cNvSpPr txBox="1">
            <a:spLocks/>
          </p:cNvSpPr>
          <p:nvPr/>
        </p:nvSpPr>
        <p:spPr>
          <a:xfrm>
            <a:off x="79513" y="738911"/>
            <a:ext cx="12011243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800" b="1" dirty="0">
                <a:latin typeface="Preeti"/>
                <a:ea typeface="Calibri"/>
                <a:cs typeface="Kalimati" pitchFamily="2"/>
              </a:rPr>
              <a:t>प्रजनन् सम्बन्धी विवरण (महल २६ देखि २८ सम्म)</a:t>
            </a:r>
            <a:endParaRPr lang="ko-KR" altLang="en-US" sz="2800" b="1" dirty="0">
              <a:latin typeface="Ganesh" pitchFamily="2" charset="0"/>
              <a:cs typeface="Kalimati" pitchFamily="2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DFF726-7159-4725-9D72-EEFE15AED7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185" t="33043" r="48967" b="24203"/>
          <a:stretch/>
        </p:blipFill>
        <p:spPr>
          <a:xfrm>
            <a:off x="7497461" y="1314975"/>
            <a:ext cx="4692614" cy="5165375"/>
          </a:xfrm>
          <a:prstGeom prst="rect">
            <a:avLst/>
          </a:prstGeom>
        </p:spPr>
      </p:pic>
      <p:sp>
        <p:nvSpPr>
          <p:cNvPr id="6" name="Star: 7 Points 5">
            <a:extLst>
              <a:ext uri="{FF2B5EF4-FFF2-40B4-BE49-F238E27FC236}">
                <a16:creationId xmlns:a16="http://schemas.microsoft.com/office/drawing/2014/main" id="{0B8119D2-673F-4359-8278-3974CC74F9FF}"/>
              </a:ext>
            </a:extLst>
          </p:cNvPr>
          <p:cNvSpPr/>
          <p:nvPr/>
        </p:nvSpPr>
        <p:spPr>
          <a:xfrm>
            <a:off x="526774" y="1239852"/>
            <a:ext cx="6679096" cy="2268661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e-NP" sz="2400" dirty="0">
                <a:cs typeface="Kalimati" panose="00000400000000000000" pitchFamily="2"/>
              </a:rPr>
              <a:t>यी प्रश्न कसलार्इ सोध्ने ?</a:t>
            </a:r>
            <a:endParaRPr lang="en-US" sz="2400" dirty="0"/>
          </a:p>
        </p:txBody>
      </p:sp>
      <p:sp>
        <p:nvSpPr>
          <p:cNvPr id="10" name="Ribbon: Tilted Up 9">
            <a:extLst>
              <a:ext uri="{FF2B5EF4-FFF2-40B4-BE49-F238E27FC236}">
                <a16:creationId xmlns:a16="http://schemas.microsoft.com/office/drawing/2014/main" id="{9D6242E5-C67A-4EDD-8552-6B0F95E8F668}"/>
              </a:ext>
            </a:extLst>
          </p:cNvPr>
          <p:cNvSpPr/>
          <p:nvPr/>
        </p:nvSpPr>
        <p:spPr>
          <a:xfrm>
            <a:off x="149087" y="3983052"/>
            <a:ext cx="7354956" cy="2268661"/>
          </a:xfrm>
          <a:prstGeom prst="ribbon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e-NP" sz="2400" dirty="0">
                <a:cs typeface="Kalimati" panose="00000400000000000000" pitchFamily="2"/>
              </a:rPr>
              <a:t>प्रजनन् उमेर (१५ देखि ४९ वर्ष) भित्रका विवाहित महिलालार्इ</a:t>
            </a:r>
            <a:endParaRPr lang="en-US" sz="2400" dirty="0"/>
          </a:p>
        </p:txBody>
      </p:sp>
      <p:pic>
        <p:nvPicPr>
          <p:cNvPr id="1026" name="Picture 2" descr="Transparent Thinking Emoji - Discord Thinking Emoji, HD Png Download -  960x960(#1942423) - PngFind">
            <a:extLst>
              <a:ext uri="{FF2B5EF4-FFF2-40B4-BE49-F238E27FC236}">
                <a16:creationId xmlns:a16="http://schemas.microsoft.com/office/drawing/2014/main" id="{C6C85C22-9BE4-419A-9873-EDBFF74ADB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58" y="1617944"/>
            <a:ext cx="850179" cy="886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Woman Emoji Images, Stock Photos &amp; Vectors | Shutterstock">
            <a:extLst>
              <a:ext uri="{FF2B5EF4-FFF2-40B4-BE49-F238E27FC236}">
                <a16:creationId xmlns:a16="http://schemas.microsoft.com/office/drawing/2014/main" id="{E5A6325F-B92F-4386-8A43-47AB1DE2D7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01" y="4937211"/>
            <a:ext cx="597986" cy="69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Arrow: Down 10">
            <a:extLst>
              <a:ext uri="{FF2B5EF4-FFF2-40B4-BE49-F238E27FC236}">
                <a16:creationId xmlns:a16="http://schemas.microsoft.com/office/drawing/2014/main" id="{0D88EBAF-85E1-4687-8538-D217F4A142F5}"/>
              </a:ext>
            </a:extLst>
          </p:cNvPr>
          <p:cNvSpPr/>
          <p:nvPr/>
        </p:nvSpPr>
        <p:spPr>
          <a:xfrm>
            <a:off x="3796748" y="3279913"/>
            <a:ext cx="129209" cy="68326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3685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 flipH="1">
            <a:off x="11631559" y="6450496"/>
            <a:ext cx="560440" cy="308113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6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15" name="Text Placeholder 1"/>
          <p:cNvSpPr txBox="1">
            <a:spLocks/>
          </p:cNvSpPr>
          <p:nvPr/>
        </p:nvSpPr>
        <p:spPr>
          <a:xfrm>
            <a:off x="2531604" y="738911"/>
            <a:ext cx="7128792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800" b="1" dirty="0">
                <a:latin typeface="Preeti"/>
                <a:ea typeface="Calibri"/>
                <a:cs typeface="Kalimati" pitchFamily="2"/>
              </a:rPr>
              <a:t>प्रजनन् सम्बन्धी विवरण</a:t>
            </a:r>
            <a:endParaRPr lang="ko-KR" altLang="en-US" sz="2800" b="1" dirty="0">
              <a:latin typeface="Ganesh" pitchFamily="2" charset="0"/>
              <a:cs typeface="Kalimati" pitchFamily="2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DE5426E-F0AC-443C-A244-70BD88BE4A0C}"/>
              </a:ext>
            </a:extLst>
          </p:cNvPr>
          <p:cNvSpPr/>
          <p:nvPr/>
        </p:nvSpPr>
        <p:spPr>
          <a:xfrm>
            <a:off x="159026" y="1279611"/>
            <a:ext cx="9799983" cy="5586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यस खण्डमा प्रजनन् उमेर (१५ देखि ४९ वर्ष) भित्रका विवाहित महिलाले हालसम्म र गत १२ महिनामा जीवित जन्माएका सन्तानहरूको (सँगै बस्ने, अन्यत्र बस्ने र मृत्यु भएका) विवरण लिन खोजिएको छ जसबाट महिलाको प्रजनन् दर र शिशु मृत्यु दर मापन गर्न सकिन्छ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महिलाहरूले हालसम्म जन्माएका सबै सन्तानहरूको विवरण सोध्नु कतिपय अवस्थामा अत्यन्तै संवेदनशील हुने भएकोले प्रश्न सोध्दा अत्यन्तै सावधानी अपनाउनु पर्दछ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प्रजनन् र जन्म सम्बन्धी विवरणले जनसंख्याको संरचना बुझ्न, जनसंख्या परिवर्तन हेर्न र स्वास्थ्य तथा जनसंख्या कार्यक्रम प्रभावकारी बनाउन सहयोग गर्दछ ।</a:t>
            </a:r>
          </a:p>
        </p:txBody>
      </p:sp>
      <p:pic>
        <p:nvPicPr>
          <p:cNvPr id="2050" name="Picture 2" descr="How to draw A Mother and her baby's - step by step || Pencil Sketch -  YouTube">
            <a:extLst>
              <a:ext uri="{FF2B5EF4-FFF2-40B4-BE49-F238E27FC236}">
                <a16:creationId xmlns:a16="http://schemas.microsoft.com/office/drawing/2014/main" id="{09733268-3C63-4A5A-9CA5-B459C73A41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22" r="29158"/>
          <a:stretch/>
        </p:blipFill>
        <p:spPr bwMode="auto">
          <a:xfrm>
            <a:off x="10164418" y="1470991"/>
            <a:ext cx="2027581" cy="4897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42464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"/>
          <p:cNvSpPr txBox="1">
            <a:spLocks/>
          </p:cNvSpPr>
          <p:nvPr/>
        </p:nvSpPr>
        <p:spPr>
          <a:xfrm>
            <a:off x="0" y="752840"/>
            <a:ext cx="12084747" cy="118411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spcBef>
                <a:spcPts val="600"/>
              </a:spcBef>
              <a:buNone/>
            </a:pPr>
            <a:r>
              <a:rPr lang="ne-NP" sz="2800" b="1" dirty="0">
                <a:latin typeface="Preeti"/>
                <a:ea typeface="Calibri"/>
                <a:cs typeface="Kalimati" pitchFamily="2"/>
              </a:rPr>
              <a:t>महल  २६</a:t>
            </a:r>
            <a:r>
              <a:rPr lang="en-US" sz="2800" b="1" dirty="0">
                <a:latin typeface="Arial" pitchFamily="34" charset="0"/>
                <a:ea typeface="Calibri"/>
                <a:cs typeface="Arial" pitchFamily="34" charset="0"/>
              </a:rPr>
              <a:t>:</a:t>
            </a:r>
            <a:r>
              <a:rPr lang="ne-NP" sz="2800" b="1" dirty="0">
                <a:latin typeface="Preeti"/>
                <a:ea typeface="Calibri"/>
                <a:cs typeface="Kalimati" pitchFamily="2"/>
              </a:rPr>
              <a:t> ..नाम.. ले हालसम्म कति जना जीवित बच्चा जन्माउनु भयो ?</a:t>
            </a: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</a:t>
            </a:r>
          </a:p>
          <a:p>
            <a:pPr marL="0" indent="0" algn="ctr">
              <a:lnSpc>
                <a:spcPct val="150000"/>
              </a:lnSpc>
              <a:spcBef>
                <a:spcPts val="600"/>
              </a:spcBef>
              <a:buNone/>
            </a:pPr>
            <a:r>
              <a:rPr lang="ne-NP" altLang="ko-KR" sz="1800" dirty="0">
                <a:latin typeface="Ganesh" pitchFamily="2" charset="0"/>
                <a:cs typeface="Kalimati" pitchFamily="2"/>
              </a:rPr>
              <a:t>(सँगै बस्ने, अन्यत्र बस्ने र जीवित जन्मेर मृत्यु भएको समेत समावेश गरी संख्या लेख्नुहोस् । </a:t>
            </a:r>
            <a:endParaRPr lang="en-US" altLang="ko-KR" sz="1800" dirty="0">
              <a:latin typeface="Ganesh" pitchFamily="2" charset="0"/>
              <a:cs typeface="Kalimati" pitchFamily="2"/>
            </a:endParaRPr>
          </a:p>
          <a:p>
            <a:pPr marL="0" indent="0" algn="ctr">
              <a:spcBef>
                <a:spcPts val="600"/>
              </a:spcBef>
              <a:buNone/>
            </a:pPr>
            <a:r>
              <a:rPr lang="ne-NP" altLang="ko-KR" sz="1800" dirty="0">
                <a:latin typeface="Ganesh" pitchFamily="2" charset="0"/>
                <a:cs typeface="Kalimati" pitchFamily="2"/>
              </a:rPr>
              <a:t>१ जना पनि जीवित  बच्चा नजन्मेको भए महल २९</a:t>
            </a:r>
            <a:r>
              <a:rPr lang="ne-NP" altLang="ko-KR" sz="1400" b="1" dirty="0">
                <a:latin typeface="Ganesh" pitchFamily="2" charset="0"/>
                <a:cs typeface="Kalimati" pitchFamily="2"/>
              </a:rPr>
              <a:t>) </a:t>
            </a:r>
            <a:endParaRPr lang="ko-KR" altLang="en-US" sz="1400" b="1" dirty="0">
              <a:latin typeface="Ganesh" pitchFamily="2" charset="0"/>
              <a:cs typeface="Kalimati" pitchFamily="2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13810" y="6479993"/>
            <a:ext cx="570938" cy="274097"/>
          </a:xfrm>
        </p:spPr>
        <p:txBody>
          <a:bodyPr/>
          <a:lstStyle/>
          <a:p>
            <a:pPr algn="ctr"/>
            <a:fld id="{47ADD359-29A0-43EB-89A2-180A860BB361}" type="slidenum">
              <a:rPr lang="en-US">
                <a:latin typeface="Fontasy Himali" panose="04020500000000000000" pitchFamily="82" charset="0"/>
              </a:rPr>
              <a:pPr algn="ctr"/>
              <a:t>7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31707" y="2437064"/>
            <a:ext cx="8979788" cy="39241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प्रजनन् सम्बन्धी विवरण १५ देखि ४९ वर्ष सम्मका एक पटक विवाह भइसकेका महिलालाई मात्र सोध्नुपर्छ </a:t>
            </a:r>
            <a:r>
              <a:rPr lang="ne-NP" sz="2400" dirty="0"/>
              <a:t>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जीवित जन्मेको भन्नाले आमाको गर्भबाट बच्चा जन्मँदा स्वर निकालेर वा कुनै किसिमबाट हलचल गरेर जीवित भएको संकेत दिई जन्मेको भनी बुझ्नुपर्दछ ।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बच्चाको जन्म हुँदा जीवित भएको कुनै संकेत जस्तैः आवाज दिने</a:t>
            </a:r>
            <a:r>
              <a:rPr lang="en-US" sz="2400" dirty="0">
                <a:cs typeface="Kalimati" panose="00000400000000000000" pitchFamily="2"/>
              </a:rPr>
              <a:t>,</a:t>
            </a:r>
            <a:r>
              <a:rPr lang="ne-NP" sz="2400" dirty="0">
                <a:cs typeface="Kalimati" panose="00000400000000000000" pitchFamily="2"/>
              </a:rPr>
              <a:t> रुने वा हलचल गर्ने आदि नभए यस्तो जन्म जीवित भएको मानिंदैन ।</a:t>
            </a:r>
            <a:endParaRPr lang="ne-NP" sz="2400" dirty="0"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B2FC84-565F-49A5-8A0E-676E3B9460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9435" y="1837987"/>
            <a:ext cx="2302565" cy="452322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BF541ED-2A0E-4416-AFA9-1DE3E0997B46}"/>
              </a:ext>
            </a:extLst>
          </p:cNvPr>
          <p:cNvSpPr txBox="1"/>
          <p:nvPr/>
        </p:nvSpPr>
        <p:spPr>
          <a:xfrm>
            <a:off x="5267735" y="6449216"/>
            <a:ext cx="61026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r>
              <a:rPr lang="ne-NP" sz="2000" b="1" dirty="0">
                <a:solidFill>
                  <a:schemeClr val="tx1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6954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670890" y="6449215"/>
            <a:ext cx="521110" cy="400109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8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Text Placeholder 1"/>
          <p:cNvSpPr txBox="1">
            <a:spLocks/>
          </p:cNvSpPr>
          <p:nvPr/>
        </p:nvSpPr>
        <p:spPr>
          <a:xfrm>
            <a:off x="1103586" y="1060747"/>
            <a:ext cx="10567304" cy="6795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600"/>
              </a:spcBef>
              <a:buNone/>
            </a:pPr>
            <a:r>
              <a:rPr lang="ne-NP" sz="2800" b="1" dirty="0">
                <a:latin typeface="Preeti"/>
                <a:ea typeface="Calibri"/>
                <a:cs typeface="Kalimati" pitchFamily="2"/>
              </a:rPr>
              <a:t>महल  २६</a:t>
            </a:r>
            <a:r>
              <a:rPr lang="en-US" sz="2800" b="1" dirty="0">
                <a:latin typeface="Arial" pitchFamily="34" charset="0"/>
                <a:ea typeface="Calibri"/>
                <a:cs typeface="Arial" pitchFamily="34" charset="0"/>
              </a:rPr>
              <a:t>:</a:t>
            </a:r>
            <a:r>
              <a:rPr lang="ne-NP" sz="2800" b="1" dirty="0">
                <a:latin typeface="Preeti"/>
                <a:ea typeface="Calibri"/>
                <a:cs typeface="Kalimati" pitchFamily="2"/>
              </a:rPr>
              <a:t> ..नाम.. ले हालसम्म कति जना जीवित बच्चा जन्माउनु भयो ?</a:t>
            </a: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</a:t>
            </a:r>
            <a:endParaRPr lang="ko-KR" altLang="en-US" sz="1800" b="1" dirty="0">
              <a:latin typeface="Ganesh" pitchFamily="2" charset="0"/>
              <a:cs typeface="Kalimati" pitchFamily="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251" y="2497392"/>
            <a:ext cx="7032472" cy="337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गर्भ बिग्रेको वा खेर गएको</a:t>
            </a:r>
            <a:r>
              <a:rPr lang="en-US" sz="2400" dirty="0">
                <a:cs typeface="Kalimati" panose="00000400000000000000" pitchFamily="2"/>
              </a:rPr>
              <a:t>,</a:t>
            </a:r>
            <a:r>
              <a:rPr lang="ne-NP" sz="2400" dirty="0">
                <a:cs typeface="Kalimati" panose="00000400000000000000" pitchFamily="2"/>
              </a:rPr>
              <a:t> गर्भमै बच्चाको मृत्यु भर्इ जन्मेको </a:t>
            </a:r>
            <a:r>
              <a:rPr lang="en-US" sz="2400" dirty="0"/>
              <a:t>(Still Birth)</a:t>
            </a:r>
            <a:r>
              <a:rPr lang="ne-NP" sz="2400" dirty="0">
                <a:cs typeface="Kalimati" panose="00000400000000000000" pitchFamily="2"/>
              </a:rPr>
              <a:t> लाई जीवित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जन्म भन्न मिल्दैन । </a:t>
            </a:r>
            <a:endParaRPr lang="en-US" sz="2400" dirty="0"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बच्चा जन्मँदै मृत भए गणनामा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समावेश गर्नुपर्दैन भने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जिउँदै जन्मेको बच्चाको गणना गर्न छुटाउनुहुँदैन ।</a:t>
            </a:r>
            <a:endParaRPr lang="en-US" sz="2400" dirty="0"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एकजना जना पनि जीवित बच्चा नजन्मेको भए महल २९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मा जानुपर्छ ।</a:t>
            </a:r>
            <a:endParaRPr lang="en-US" sz="2400" dirty="0">
              <a:cs typeface="Kalimati" panose="00000400000000000000" pitchFamily="2"/>
            </a:endParaRPr>
          </a:p>
        </p:txBody>
      </p:sp>
      <p:pic>
        <p:nvPicPr>
          <p:cNvPr id="10" name="Picture 9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4104" y="1948069"/>
            <a:ext cx="4663646" cy="450114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5196CA3-CAEF-4F15-BB6A-61846D181609}"/>
              </a:ext>
            </a:extLst>
          </p:cNvPr>
          <p:cNvSpPr txBox="1"/>
          <p:nvPr/>
        </p:nvSpPr>
        <p:spPr>
          <a:xfrm>
            <a:off x="5267735" y="6449216"/>
            <a:ext cx="61026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r>
              <a:rPr lang="ne-NP" sz="2000" b="1" dirty="0">
                <a:solidFill>
                  <a:schemeClr val="tx1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0483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670890" y="6449215"/>
            <a:ext cx="521110" cy="400109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9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Text Placeholder 1"/>
          <p:cNvSpPr txBox="1">
            <a:spLocks/>
          </p:cNvSpPr>
          <p:nvPr/>
        </p:nvSpPr>
        <p:spPr>
          <a:xfrm>
            <a:off x="1103586" y="792392"/>
            <a:ext cx="10567304" cy="6795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600"/>
              </a:spcBef>
              <a:buNone/>
            </a:pPr>
            <a:r>
              <a:rPr lang="ne-NP" sz="2800" b="1" dirty="0">
                <a:latin typeface="Preeti"/>
                <a:ea typeface="Calibri"/>
                <a:cs typeface="Kalimati" pitchFamily="2"/>
              </a:rPr>
              <a:t>महल  २६</a:t>
            </a:r>
            <a:r>
              <a:rPr lang="en-US" sz="2800" b="1" dirty="0">
                <a:latin typeface="Arial" pitchFamily="34" charset="0"/>
                <a:ea typeface="Calibri"/>
                <a:cs typeface="Arial" pitchFamily="34" charset="0"/>
              </a:rPr>
              <a:t>:</a:t>
            </a:r>
            <a:r>
              <a:rPr lang="ne-NP" sz="2800" b="1" dirty="0">
                <a:latin typeface="Preeti"/>
                <a:ea typeface="Calibri"/>
                <a:cs typeface="Kalimati" pitchFamily="2"/>
              </a:rPr>
              <a:t> ..नाम.. ले हालसम्म कति जना जीवित बच्चा जन्माउनु भयो ?</a:t>
            </a: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</a:t>
            </a:r>
            <a:endParaRPr lang="ko-KR" altLang="en-US" sz="1800" b="1" dirty="0">
              <a:latin typeface="Ganesh" pitchFamily="2" charset="0"/>
              <a:cs typeface="Kalimati" pitchFamily="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8417" y="1936955"/>
            <a:ext cx="11648447" cy="410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जायजन्म भएका छोराछोरीमध्ये सँगै बस्ने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अन्यत्र बस्ने तथा जीवित जन्मेर मृत्यु भएका सबै छोराछोरीहरूको जम्मा संख्या छोरा र छोरीका अलगअलग महलमा  लेख्नुपर्दछ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१५ देखि ४९ वर्ष उमेरसम्मका कम्तिमा एकपटक विवाह भएका (महल १३ मा कोड </a:t>
            </a:r>
            <a:r>
              <a:rPr lang="en-US" sz="2800" b="1" dirty="0">
                <a:solidFill>
                  <a:srgbClr val="0070C0"/>
                </a:solidFill>
                <a:cs typeface="Kalimati" panose="00000400000000000000" pitchFamily="2"/>
              </a:rPr>
              <a:t>2</a:t>
            </a:r>
            <a:r>
              <a:rPr lang="en-US" sz="2800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देखि </a:t>
            </a:r>
            <a:r>
              <a:rPr lang="en-US" sz="2800" b="1" dirty="0">
                <a:solidFill>
                  <a:srgbClr val="0070C0"/>
                </a:solidFill>
                <a:cs typeface="Kalimati" panose="00000400000000000000" pitchFamily="2"/>
              </a:rPr>
              <a:t>5</a:t>
            </a:r>
            <a:r>
              <a:rPr lang="ne-NP" sz="2400" dirty="0">
                <a:cs typeface="Kalimati" panose="00000400000000000000" pitchFamily="2"/>
              </a:rPr>
              <a:t> सम्मका विवाहको कुनै पनि स्थिति भएका) महिलाहरूबाट हालसम्म जिउँदै जन्म भई हाल सँगै बस्ने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अन्यत्र बस्ने र मृत्यु भएका समेत गरी छोरा र छोरीको संख्या अलगअलग महलमा लेख्नुपर्दछ ।</a:t>
            </a:r>
            <a:endParaRPr lang="en-US" sz="2400" dirty="0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एकजना पनि जीवित जन्म नभएको भए छोरा र छोरीको संख्या </a:t>
            </a:r>
            <a:r>
              <a:rPr lang="ne-NP" sz="2400" b="1" dirty="0">
                <a:solidFill>
                  <a:srgbClr val="0070C0"/>
                </a:solidFill>
                <a:cs typeface="Kalimati" panose="00000400000000000000" pitchFamily="2"/>
              </a:rPr>
              <a:t>००</a:t>
            </a:r>
            <a:r>
              <a:rPr lang="ne-NP" sz="2400" dirty="0">
                <a:cs typeface="Kalimati" panose="00000400000000000000" pitchFamily="2"/>
              </a:rPr>
              <a:t> लेख्नुपर्दछ ।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9FB511-2686-4B10-98EA-801277B7EE6B}"/>
              </a:ext>
            </a:extLst>
          </p:cNvPr>
          <p:cNvSpPr txBox="1"/>
          <p:nvPr/>
        </p:nvSpPr>
        <p:spPr>
          <a:xfrm>
            <a:off x="5267735" y="6449216"/>
            <a:ext cx="61026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r>
              <a:rPr lang="ne-NP" sz="2000" b="1" dirty="0">
                <a:solidFill>
                  <a:schemeClr val="tx1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187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608904" y="6530007"/>
            <a:ext cx="566558" cy="314312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10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Text Placeholder 1"/>
          <p:cNvSpPr txBox="1">
            <a:spLocks/>
          </p:cNvSpPr>
          <p:nvPr/>
        </p:nvSpPr>
        <p:spPr>
          <a:xfrm>
            <a:off x="1103586" y="1060747"/>
            <a:ext cx="10567304" cy="6795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600"/>
              </a:spcBef>
              <a:buNone/>
            </a:pPr>
            <a:r>
              <a:rPr lang="ne-NP" sz="2800" b="1" dirty="0">
                <a:latin typeface="Preeti"/>
                <a:ea typeface="Calibri"/>
                <a:cs typeface="Kalimati" pitchFamily="2"/>
              </a:rPr>
              <a:t>महल  २६</a:t>
            </a:r>
            <a:r>
              <a:rPr lang="en-US" sz="2800" b="1" dirty="0">
                <a:latin typeface="Arial" pitchFamily="34" charset="0"/>
                <a:ea typeface="Calibri"/>
                <a:cs typeface="Arial" pitchFamily="34" charset="0"/>
              </a:rPr>
              <a:t>:</a:t>
            </a:r>
            <a:r>
              <a:rPr lang="ne-NP" sz="2800" b="1" dirty="0">
                <a:latin typeface="Preeti"/>
                <a:ea typeface="Calibri"/>
                <a:cs typeface="Kalimati" pitchFamily="2"/>
              </a:rPr>
              <a:t> ..नाम.. ले हालसम्म कति जना जीवित बच्चा जन्माउनु भयो ?</a:t>
            </a:r>
            <a:br>
              <a:rPr lang="ne-NP" sz="2800" b="1" dirty="0">
                <a:latin typeface="Preeti"/>
                <a:ea typeface="Calibri"/>
                <a:cs typeface="Kalimati" pitchFamily="2"/>
              </a:rPr>
            </a:br>
            <a:endParaRPr lang="ko-KR" altLang="en-US" sz="1800" b="1" dirty="0">
              <a:latin typeface="Ganesh" pitchFamily="2" charset="0"/>
              <a:cs typeface="Kalimati" pitchFamily="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99768" y="2146539"/>
            <a:ext cx="11366090" cy="281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छोराछोरीको संख्या लेख्दा सम्बन्धित महिलाको गर्भबाट जन्मेका छोराछोरीको संख्या मात्र उल्लेख गर्नुपर्दछ । अरुबाट जन्मेको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ne-NP" sz="2400" dirty="0">
                <a:cs typeface="Kalimati" panose="00000400000000000000" pitchFamily="2"/>
              </a:rPr>
              <a:t>श्रीमानको अर्की श्रीमतीबाट जन्मेका छोराछोरी</a:t>
            </a:r>
            <a:r>
              <a:rPr lang="en-US" sz="2400" dirty="0">
                <a:cs typeface="Kalimati" panose="00000400000000000000" pitchFamily="2"/>
              </a:rPr>
              <a:t>,</a:t>
            </a:r>
            <a:r>
              <a:rPr lang="ne-NP" sz="2400" dirty="0">
                <a:cs typeface="Kalimati" panose="00000400000000000000" pitchFamily="2"/>
              </a:rPr>
              <a:t> धर्मपुत्र धर्मपुत्री समावेश गर्नुहुँदैन ।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प्रजनन् सम्बन्धी विवरण महिलालाई नै बढी थाहा हुने भएकोले भरसक यस्ता प्रश्नहरू सम्बन्धित महिलालाई नै सोध्नुपर्दछ ।</a:t>
            </a:r>
            <a:endParaRPr lang="en-US" sz="2400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4498042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503742" y="6483133"/>
            <a:ext cx="688258" cy="351139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11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Text Placeholder 1"/>
          <p:cNvSpPr txBox="1">
            <a:spLocks/>
          </p:cNvSpPr>
          <p:nvPr/>
        </p:nvSpPr>
        <p:spPr>
          <a:xfrm>
            <a:off x="119270" y="871906"/>
            <a:ext cx="11918607" cy="51957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800" b="1" dirty="0">
                <a:latin typeface="Preeti"/>
                <a:ea typeface="Calibri"/>
                <a:cs typeface="Kalimati" pitchFamily="2"/>
              </a:rPr>
              <a:t>महल २७</a:t>
            </a:r>
            <a:r>
              <a:rPr lang="en-US" sz="2800" b="1" dirty="0">
                <a:ea typeface="Calibri"/>
                <a:cs typeface="Kalimati" pitchFamily="2"/>
              </a:rPr>
              <a:t>: </a:t>
            </a:r>
            <a:r>
              <a:rPr lang="ne-NP" sz="2800" b="1" dirty="0">
                <a:latin typeface="Preeti"/>
                <a:ea typeface="Calibri"/>
                <a:cs typeface="Kalimati" pitchFamily="2"/>
              </a:rPr>
              <a:t>..नाम.. ले जीवित जन्माएका </a:t>
            </a:r>
            <a:r>
              <a:rPr lang="en-US" sz="2800" b="1" dirty="0">
                <a:latin typeface="Preeti"/>
                <a:ea typeface="Calibri"/>
                <a:cs typeface="Kalimati" pitchFamily="2"/>
              </a:rPr>
              <a:t> </a:t>
            </a:r>
            <a:r>
              <a:rPr lang="ne-NP" sz="2800" b="1" dirty="0">
                <a:latin typeface="Preeti"/>
                <a:ea typeface="Calibri"/>
                <a:cs typeface="Kalimati" pitchFamily="2"/>
              </a:rPr>
              <a:t>बच्चाहरु मध्ये कति जनाको मृत्यु भयो ?</a:t>
            </a:r>
            <a:endParaRPr lang="ko-KR" altLang="en-US" sz="2800" b="1" dirty="0">
              <a:latin typeface="Ganesh" pitchFamily="2" charset="0"/>
              <a:cs typeface="Kalimati" pitchFamily="2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082018" y="2425067"/>
            <a:ext cx="7219297" cy="2934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जीवित जन्म भई जन्मनासाथ वा पछि मृत्यु भएका छोरा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, </a:t>
            </a:r>
            <a:r>
              <a:rPr lang="ne-NP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छोरी कोही भए मृत्यु भएका छोरा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, </a:t>
            </a:r>
            <a:r>
              <a:rPr lang="ne-NP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छोरीको संख्या अलगअलग लेख्नुपर्दछ । </a:t>
            </a:r>
          </a:p>
          <a:p>
            <a:pPr marL="342900" indent="-34290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जन्मनुअघि नै मृत्यु भएका बच्चा भए यहाँ समावेश गर्नुहुँदैन ।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</p:txBody>
      </p:sp>
      <p:pic>
        <p:nvPicPr>
          <p:cNvPr id="10" name="Picture 2" descr="H:\CBS_Tutorial\PPT Templates\anti-vaxxer-017-51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338" y="2740268"/>
            <a:ext cx="1875238" cy="1927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B536940-FCB9-42F4-88AB-ECA8B355D7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6397" y="2595981"/>
            <a:ext cx="2511481" cy="260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362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508828" y="6385848"/>
            <a:ext cx="498987" cy="359082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12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Text Placeholder 1"/>
          <p:cNvSpPr txBox="1">
            <a:spLocks/>
          </p:cNvSpPr>
          <p:nvPr/>
        </p:nvSpPr>
        <p:spPr>
          <a:xfrm>
            <a:off x="1072055" y="830873"/>
            <a:ext cx="10436773" cy="54072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800" b="1" dirty="0">
                <a:latin typeface="Preeti"/>
                <a:ea typeface="Calibri"/>
                <a:cs typeface="Kalimati" pitchFamily="2"/>
              </a:rPr>
              <a:t>महल २६—२७ को प्रश्नको सम्बन्धमा ध्यान दिनुपर्ने कुराहरू</a:t>
            </a:r>
            <a:endParaRPr lang="ko-KR" altLang="en-US" sz="2400" b="1" dirty="0">
              <a:latin typeface="Ganesh" pitchFamily="2" charset="0"/>
              <a:cs typeface="Kalimati" pitchFamily="2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47253" y="2300748"/>
            <a:ext cx="9222657" cy="3201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प्रश्न सोध्दा जिउँदो जन्म भई मृत्यु भएका छोराछोरी कुनै थिए कि विशेष सोधखोज गर्नुपर्दछ । </a:t>
            </a:r>
          </a:p>
          <a:p>
            <a:pPr marL="342900" indent="-34290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कतिपयले छोराछोरी मृत्यु भएको दुखद घटनालाई बिर्सन चाहने हुनाले मृत्यु भएका छोराछोरीको बारेमा प्रश्न सोध्नु संवेदनशील हुन्छ र त्यस्ता विवरणहरू दिन उत्तरदाताले प्राय गरी रुचाउँदैनन् । साथै यस्तो विवरण दिन आवश्यक पर्दैन भन्ने धारणा पनि हुनसक्दछ ।</a:t>
            </a:r>
          </a:p>
        </p:txBody>
      </p:sp>
      <p:pic>
        <p:nvPicPr>
          <p:cNvPr id="9" name="Picture 2" descr="H:\CBS_Tutorial\PPT Templates\anti-vaxxer-017-51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7981" y="4459771"/>
            <a:ext cx="1875238" cy="1377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ACD7B2C-4053-4BD4-A09B-291668FCD177}"/>
              </a:ext>
            </a:extLst>
          </p:cNvPr>
          <p:cNvSpPr txBox="1"/>
          <p:nvPr/>
        </p:nvSpPr>
        <p:spPr>
          <a:xfrm>
            <a:off x="5267735" y="6449216"/>
            <a:ext cx="61026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r>
              <a:rPr lang="ne-NP" sz="2000" b="1" dirty="0">
                <a:solidFill>
                  <a:schemeClr val="tx1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90092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508828" y="6430616"/>
            <a:ext cx="683172" cy="314313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13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Text Placeholder 1"/>
          <p:cNvSpPr txBox="1">
            <a:spLocks/>
          </p:cNvSpPr>
          <p:nvPr/>
        </p:nvSpPr>
        <p:spPr>
          <a:xfrm>
            <a:off x="1072055" y="960080"/>
            <a:ext cx="10436773" cy="93178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800" b="1" dirty="0">
                <a:latin typeface="Preeti"/>
                <a:ea typeface="Calibri"/>
                <a:cs typeface="Kalimati" pitchFamily="2"/>
              </a:rPr>
              <a:t>महल २६—२७ को प्रश्नको सम्बन्धमा ध्यान दिनुपर्ने कुराहरू</a:t>
            </a:r>
            <a:endParaRPr lang="ko-KR" altLang="en-US" sz="2400" b="1" dirty="0">
              <a:latin typeface="Ganesh" pitchFamily="2" charset="0"/>
              <a:cs typeface="Kalimati" pitchFamily="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50606" y="2197425"/>
            <a:ext cx="11457209" cy="2918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प्रजनन् र मृत्युसम्बन्धी अध्ययनका लागि यो विवरण अत्यावश्यक हुने हुनाले गणकले यस्तो प्रश्नहरू सोध्दा अलि संवेदनशील भई महिलाहरूले जीवित जन्माएका सबै छोराछोरीहरूको संख्या राम्ररी सम्झेर बताउन अनुरोध गर्नुपर्दछ ।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खासगरेर जन्म भएको तुरुन्तै वा केही समयपछि मृत्यु भएका बच्चाहरूको विवरण दिन र लिन छुट हुने सम्भावना बढी हुन्छ ।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A348BD-A857-4A1E-8E86-FC8813613E83}"/>
              </a:ext>
            </a:extLst>
          </p:cNvPr>
          <p:cNvSpPr txBox="1"/>
          <p:nvPr/>
        </p:nvSpPr>
        <p:spPr>
          <a:xfrm>
            <a:off x="5267735" y="6449216"/>
            <a:ext cx="61026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r>
              <a:rPr lang="ne-NP" sz="2000" b="1" dirty="0">
                <a:solidFill>
                  <a:schemeClr val="tx1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6911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577654" y="6322559"/>
            <a:ext cx="498987" cy="300087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14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Text Placeholder 1"/>
          <p:cNvSpPr txBox="1">
            <a:spLocks/>
          </p:cNvSpPr>
          <p:nvPr/>
        </p:nvSpPr>
        <p:spPr>
          <a:xfrm>
            <a:off x="1072055" y="960080"/>
            <a:ext cx="10505599" cy="60957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800" b="1" dirty="0">
                <a:latin typeface="Preeti"/>
                <a:ea typeface="Calibri"/>
                <a:cs typeface="Kalimati" pitchFamily="2"/>
              </a:rPr>
              <a:t>महल २६—२७ को प्रश्नको सम्बन्धमा ध्यान दिनुपर्ने कुराहरू</a:t>
            </a:r>
            <a:endParaRPr lang="ko-KR" altLang="en-US" sz="2800" b="1" dirty="0">
              <a:latin typeface="Ganesh" pitchFamily="2" charset="0"/>
              <a:cs typeface="Kalimati" pitchFamily="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9210" y="1838013"/>
            <a:ext cx="9130294" cy="41293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विवाह भएर अर्काको घर गएका छोरीहरू गणनामा छुट्न सक्दछन् ।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जायजन्मको विवरण संकलनमा आवश्यक समय दिई जन्म भएका छोराछोरीको स्थिति एकएक गरी सोधी छोराछोरीको संख्या अलगअलग लेख्नुपर्दछ ।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पुनर्विवाह भएका महिलाको अघिल्लो श्रीमानको तर्फबाट जन्मेका छोराछोरीको संख्या छुट्न सक्ने भएकोले सो समेत छन् भने जोडी जम्मा संख्या नछुटाई लेख्नुपर्दछ ।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</p:txBody>
      </p:sp>
      <p:pic>
        <p:nvPicPr>
          <p:cNvPr id="3074" name="Picture 2" descr="Wedding Couple Sketch Stock Illustrations – 7,061 Wedding Couple Sketch  Stock Illustrations, Vectors &amp; Clipart - Dreamstime">
            <a:extLst>
              <a:ext uri="{FF2B5EF4-FFF2-40B4-BE49-F238E27FC236}">
                <a16:creationId xmlns:a16="http://schemas.microsoft.com/office/drawing/2014/main" id="{089F1933-084E-4C34-A37F-C686D8B426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3623" y="1569658"/>
            <a:ext cx="2613018" cy="4512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90147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508828" y="6385848"/>
            <a:ext cx="498987" cy="359082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15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Text Placeholder 1"/>
          <p:cNvSpPr txBox="1">
            <a:spLocks/>
          </p:cNvSpPr>
          <p:nvPr/>
        </p:nvSpPr>
        <p:spPr>
          <a:xfrm>
            <a:off x="0" y="860691"/>
            <a:ext cx="12115800" cy="83466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800" b="1" dirty="0">
                <a:latin typeface="Preeti"/>
                <a:ea typeface="Calibri"/>
                <a:cs typeface="Kalimati" pitchFamily="2"/>
              </a:rPr>
              <a:t>महल  २८</a:t>
            </a:r>
            <a:r>
              <a:rPr lang="en-US" sz="2800" b="1" dirty="0">
                <a:ea typeface="Calibri"/>
                <a:cs typeface="Kalimati" pitchFamily="2"/>
              </a:rPr>
              <a:t>:</a:t>
            </a:r>
            <a:r>
              <a:rPr lang="ne-NP" sz="2800" b="1" dirty="0">
                <a:latin typeface="Preeti"/>
                <a:ea typeface="Calibri"/>
                <a:cs typeface="Kalimati" pitchFamily="2"/>
              </a:rPr>
              <a:t> ..नाम.. ले गत १२ महिनामा कति जना जीवित बच्चा जन्माउनु भयो ?</a:t>
            </a: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</a:t>
            </a:r>
            <a:endParaRPr lang="en-US" sz="2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r>
              <a:rPr lang="ne-NP" sz="2000" b="1" dirty="0">
                <a:latin typeface="Preeti"/>
                <a:ea typeface="Calibri"/>
                <a:cs typeface="Kalimati" pitchFamily="2"/>
              </a:rPr>
              <a:t>(जीवित जन्मेर मृत्यु भएको समेत समावेश गरी संख्या लेख्नुहोस्।)</a:t>
            </a:r>
            <a:endParaRPr lang="ko-KR" altLang="en-US" sz="1400" b="1" dirty="0">
              <a:latin typeface="Ganesh" pitchFamily="2" charset="0"/>
              <a:cs typeface="Kalimati" pitchFamily="2"/>
            </a:endParaRPr>
          </a:p>
        </p:txBody>
      </p:sp>
      <p:pic>
        <p:nvPicPr>
          <p:cNvPr id="5" name="Picture 2" descr="H:\CBS_Tutorial\PPT Templates\Woman.png">
            <a:extLst>
              <a:ext uri="{FF2B5EF4-FFF2-40B4-BE49-F238E27FC236}">
                <a16:creationId xmlns:a16="http://schemas.microsoft.com/office/drawing/2014/main" id="{2DEE1796-F9BE-4C47-9489-4D728D98CE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5538" y="2100307"/>
            <a:ext cx="2218503" cy="3336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E3778EF-91B9-44EF-9661-BAB2E4F6D902}"/>
              </a:ext>
            </a:extLst>
          </p:cNvPr>
          <p:cNvSpPr txBox="1"/>
          <p:nvPr/>
        </p:nvSpPr>
        <p:spPr>
          <a:xfrm>
            <a:off x="198325" y="2129232"/>
            <a:ext cx="9005311" cy="44781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यो प्रश्नको उद्देश्य प्रजनन् उमेर (१५ देखि ४९ वर्षसम्म) का विवाहित महिलाको प्रजनन्</a:t>
            </a:r>
            <a:r>
              <a:rPr lang="ne-NP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(Fertility)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सम्बन्धी विवरण संकलन गर्नु हो । </a:t>
            </a:r>
            <a:endParaRPr lang="ne-NP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गत १२ महिना भन्नाले  गणनाको दिन भन्दा ३६५ दिन अघि सम्मको अवधि बुझ्नुपर्दछ । </a:t>
            </a:r>
            <a:endParaRPr lang="ne-NP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जस्तैः गणना गरेको दिन २०७८ साल जेष्ठ २५ गते भए गत १२ महिना भन्नाले २०७७ साल जेष्ठ २५ देखि २०७८ साल जेष्ठ २४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गते</a:t>
            </a:r>
            <a:r>
              <a:rPr lang="ne-NP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सम्मको अवधिमा जीवित जन्मेका छोरा छोरीको विवरण यहाँ उल्लेख गर्नुपर्दछ ।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7C077C-37B6-4100-9151-B861987EF755}"/>
              </a:ext>
            </a:extLst>
          </p:cNvPr>
          <p:cNvSpPr txBox="1"/>
          <p:nvPr/>
        </p:nvSpPr>
        <p:spPr>
          <a:xfrm>
            <a:off x="5267735" y="6449216"/>
            <a:ext cx="61026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r>
              <a:rPr lang="ne-NP" sz="2000" b="1" dirty="0">
                <a:solidFill>
                  <a:schemeClr val="tx1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9275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577710" y="6480313"/>
            <a:ext cx="614289" cy="377687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16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Text Placeholder 1"/>
          <p:cNvSpPr txBox="1">
            <a:spLocks/>
          </p:cNvSpPr>
          <p:nvPr/>
        </p:nvSpPr>
        <p:spPr>
          <a:xfrm>
            <a:off x="1" y="791118"/>
            <a:ext cx="12191998" cy="83466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800" b="1" dirty="0">
                <a:latin typeface="Preeti"/>
                <a:ea typeface="Calibri"/>
                <a:cs typeface="Kalimati" pitchFamily="2"/>
              </a:rPr>
              <a:t>महल  २८</a:t>
            </a:r>
            <a:r>
              <a:rPr lang="en-US" sz="2800" b="1" dirty="0">
                <a:ea typeface="Calibri"/>
                <a:cs typeface="Kalimati" pitchFamily="2"/>
              </a:rPr>
              <a:t>:</a:t>
            </a:r>
            <a:r>
              <a:rPr lang="ne-NP" sz="2800" b="1" dirty="0">
                <a:latin typeface="Preeti"/>
                <a:ea typeface="Calibri"/>
                <a:cs typeface="Kalimati" pitchFamily="2"/>
              </a:rPr>
              <a:t> ...नाम.. ले गत १२ महिनामा कति जना जीवित बच्चा जन्माउनु भयो ?</a:t>
            </a: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</a:t>
            </a:r>
            <a:endParaRPr lang="en-US" sz="2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r>
              <a:rPr lang="ne-NP" sz="2000" b="1" dirty="0">
                <a:latin typeface="Preeti"/>
                <a:ea typeface="Calibri"/>
                <a:cs typeface="Kalimati" pitchFamily="2"/>
              </a:rPr>
              <a:t>(जीवित जन्मेर मृत्यु भएको समेत समावेश गरी संख्या लेख्नुहोस्।)</a:t>
            </a:r>
            <a:endParaRPr lang="ko-KR" altLang="en-US" sz="1400" b="1" dirty="0">
              <a:latin typeface="Ganesh" pitchFamily="2" charset="0"/>
              <a:cs typeface="Kalimati" pitchFamily="2"/>
            </a:endParaRPr>
          </a:p>
        </p:txBody>
      </p:sp>
      <p:pic>
        <p:nvPicPr>
          <p:cNvPr id="5" name="Picture 2" descr="H:\CBS_Tutorial\PPT Templates\Woman.png">
            <a:extLst>
              <a:ext uri="{FF2B5EF4-FFF2-40B4-BE49-F238E27FC236}">
                <a16:creationId xmlns:a16="http://schemas.microsoft.com/office/drawing/2014/main" id="{2DEE1796-F9BE-4C47-9489-4D728D98CE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1261" y="2226916"/>
            <a:ext cx="2176554" cy="327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E3778EF-91B9-44EF-9661-BAB2E4F6D902}"/>
              </a:ext>
            </a:extLst>
          </p:cNvPr>
          <p:cNvSpPr txBox="1"/>
          <p:nvPr/>
        </p:nvSpPr>
        <p:spPr>
          <a:xfrm>
            <a:off x="492370" y="2205605"/>
            <a:ext cx="9144000" cy="3913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गत १२ महिनामा जीवित जन्म भई तुरुन्त वा पछि मृत्यु भएको बच्चा भए पनि जीवित जन्मेको मानी गणनामा समावेश गर्नुपर्दछ । </a:t>
            </a:r>
            <a:endParaRPr lang="ne-NP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गर्भमै मृ</a:t>
            </a:r>
            <a:r>
              <a:rPr lang="ne-NP" sz="2400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त्यु भर्इ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 बच्चा जन्मेको भए त्यस्तो जन्मको बारेमा यहाँ उल्लेख गर्नुपर्दैन । </a:t>
            </a:r>
            <a:endParaRPr lang="ne-NP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एक वर्षको समयमा एकजना महिलाको जुम्ल्याहा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, </a:t>
            </a:r>
            <a:r>
              <a:rPr lang="hi-IN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तिम्ल्याहा बच्चा जिउँदै जन्मेका पनि हुन सक्दछन् । यस अवस्थामा सबै जीवित जन्मेका बच्चाको छुट्टाछुट्टै छोरा अथवा छोरी छुट्टयाई संख्या लेख्नुपर्दछ ।</a:t>
            </a:r>
            <a:endParaRPr lang="en-US" sz="2400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9088715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577710" y="6520069"/>
            <a:ext cx="614289" cy="318051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17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Text Placeholder 1"/>
          <p:cNvSpPr txBox="1">
            <a:spLocks/>
          </p:cNvSpPr>
          <p:nvPr/>
        </p:nvSpPr>
        <p:spPr>
          <a:xfrm>
            <a:off x="151695" y="960081"/>
            <a:ext cx="11964105" cy="83466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800" b="1" dirty="0">
                <a:latin typeface="Preeti"/>
                <a:ea typeface="Calibri"/>
                <a:cs typeface="Kalimati" pitchFamily="2"/>
              </a:rPr>
              <a:t>महल  २८ </a:t>
            </a:r>
            <a:r>
              <a:rPr lang="en-US" sz="2800" b="1" dirty="0">
                <a:ea typeface="Calibri"/>
                <a:cs typeface="Kalimati" pitchFamily="2"/>
              </a:rPr>
              <a:t>:</a:t>
            </a:r>
            <a:r>
              <a:rPr lang="ne-NP" sz="2800" b="1" dirty="0">
                <a:latin typeface="Preeti"/>
                <a:ea typeface="Calibri"/>
                <a:cs typeface="Kalimati" pitchFamily="2"/>
              </a:rPr>
              <a:t> ...नाम.. ले गत १२ महिनामा कति जना जीवित बच्चा जन्माउनु भयो ?</a:t>
            </a: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</a:t>
            </a:r>
            <a:endParaRPr lang="en-US" sz="2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r>
              <a:rPr lang="ne-NP" sz="2000" b="1" dirty="0">
                <a:latin typeface="Preeti"/>
                <a:ea typeface="Calibri"/>
                <a:cs typeface="Kalimati" pitchFamily="2"/>
              </a:rPr>
              <a:t>(जीवित जन्मेर मृत्यु भएको समेत समावेश गरी संख्या लेख्नुहोस्।)</a:t>
            </a:r>
            <a:endParaRPr lang="ko-KR" altLang="en-US" sz="1400" b="1" dirty="0">
              <a:latin typeface="Ganesh" pitchFamily="2" charset="0"/>
              <a:cs typeface="Kalimati" pitchFamily="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B07DDBE-9E2A-45AD-9B2E-1E13FB159F0E}"/>
              </a:ext>
            </a:extLst>
          </p:cNvPr>
          <p:cNvSpPr txBox="1"/>
          <p:nvPr/>
        </p:nvSpPr>
        <p:spPr>
          <a:xfrm>
            <a:off x="151695" y="2001379"/>
            <a:ext cx="11851464" cy="44771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i-IN" sz="2400" b="1" dirty="0">
                <a:latin typeface="Preeti"/>
                <a:cs typeface="Kalimati" pitchFamily="2"/>
              </a:rPr>
              <a:t>उदाहरण –  दृश्यः दार्चुला जिल्लामा गणना भइरहेको अवस्था । </a:t>
            </a:r>
            <a:endParaRPr lang="ne-NP" sz="2400" b="1" dirty="0">
              <a:latin typeface="Preeti"/>
              <a:cs typeface="Kalimati" pitchFamily="2"/>
            </a:endParaRPr>
          </a:p>
          <a:p>
            <a:pPr algn="just">
              <a:lnSpc>
                <a:spcPct val="150000"/>
              </a:lnSpc>
            </a:pPr>
            <a:r>
              <a:rPr lang="hi-IN" sz="2400" dirty="0">
                <a:latin typeface="Preeti"/>
                <a:cs typeface="Kalimati" pitchFamily="2"/>
              </a:rPr>
              <a:t>विवरणः हिमाल ठगुन्नाको दुईवटी श्रीमती छन् । वर्ष ४८ की जेठी श्रीमती शकुन्तलाको एकजना छोरा र एकजना छोरी मध्ये छोरीको विवाह भई अन्यत्र बस्दछिन् भने छोरा पढ्नको लागि धनगढी बसेका छन् । हिमालकी वर्ष ३५ की कान्छी श्रीमती राधाले ६ महिना अगाडि जन्माएका जुम्ल्याहा छोरा छोरी मध्ये छोरीको जन्मेपछि मृत्यु भएको थियो । उनको हाल दुई जना छोरा र एउटी छोरी छन्। उनको अर्को श्रीमानको तर्फबाट जन्मेको एक जना छोराको पनि १० वर्ष अघि मृत्यु भएको थियो । यी विवरण अनुसारका विवरण भर्ने तरिका सँगैको तालिकामा दिइएको छ । कक्षा अभ्यासः– तल दिइएको अभ्यास पढेर दिइएका विवरण भर्नुहोस् ।</a:t>
            </a:r>
            <a:endParaRPr lang="en-US" sz="2400" dirty="0">
              <a:latin typeface="Preeti"/>
              <a:cs typeface="Kalimati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B617A9-3143-47DF-8A03-DC0AA5D07ADC}"/>
              </a:ext>
            </a:extLst>
          </p:cNvPr>
          <p:cNvSpPr txBox="1"/>
          <p:nvPr/>
        </p:nvSpPr>
        <p:spPr>
          <a:xfrm>
            <a:off x="5267735" y="6449216"/>
            <a:ext cx="61026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r>
              <a:rPr lang="ne-NP" sz="2000" b="1" dirty="0">
                <a:solidFill>
                  <a:schemeClr val="tx1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2314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577710" y="6450496"/>
            <a:ext cx="614289" cy="318052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18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Text Placeholder 1"/>
          <p:cNvSpPr txBox="1">
            <a:spLocks/>
          </p:cNvSpPr>
          <p:nvPr/>
        </p:nvSpPr>
        <p:spPr>
          <a:xfrm>
            <a:off x="1" y="771240"/>
            <a:ext cx="12191998" cy="83466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800" b="1" dirty="0">
                <a:latin typeface="Preeti"/>
                <a:ea typeface="Calibri"/>
                <a:cs typeface="Kalimati" pitchFamily="2"/>
              </a:rPr>
              <a:t>महल  २८ </a:t>
            </a:r>
            <a:r>
              <a:rPr lang="en-US" sz="2800" b="1" dirty="0">
                <a:ea typeface="Calibri"/>
                <a:cs typeface="Kalimati" pitchFamily="2"/>
              </a:rPr>
              <a:t>:</a:t>
            </a:r>
            <a:r>
              <a:rPr lang="ne-NP" sz="2800" b="1" dirty="0">
                <a:latin typeface="Preeti"/>
                <a:ea typeface="Calibri"/>
                <a:cs typeface="Kalimati" pitchFamily="2"/>
              </a:rPr>
              <a:t> ..नाम.. ले गत १२ महिनामा कति जना जीवित बच्चा जन्माउनु भयो ?</a:t>
            </a:r>
            <a:br>
              <a:rPr lang="ne-NP" sz="2800" b="1" dirty="0">
                <a:latin typeface="Preeti"/>
                <a:ea typeface="Calibri"/>
                <a:cs typeface="Kalimati" pitchFamily="2"/>
              </a:rPr>
            </a:br>
            <a:r>
              <a:rPr lang="ne-NP" sz="2000" b="1" dirty="0">
                <a:latin typeface="Preeti"/>
                <a:ea typeface="Calibri"/>
                <a:cs typeface="Kalimati" pitchFamily="2"/>
              </a:rPr>
              <a:t>(जीवित जन्मेर मृत्यु भएको समेत समावेश गरी संख्या लेख्नुहोस्।)</a:t>
            </a:r>
            <a:endParaRPr lang="ko-KR" altLang="en-US" sz="1400" b="1" dirty="0">
              <a:latin typeface="Ganesh" pitchFamily="2" charset="0"/>
              <a:cs typeface="Kalimati" pitchFamily="2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1E03968-3D5F-47AB-968E-A174C1A58D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874"/>
          <a:stretch/>
        </p:blipFill>
        <p:spPr>
          <a:xfrm>
            <a:off x="1448302" y="2317093"/>
            <a:ext cx="8624235" cy="438315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5D365BB-5432-4FC2-884B-AC8E1129E923}"/>
              </a:ext>
            </a:extLst>
          </p:cNvPr>
          <p:cNvSpPr txBox="1"/>
          <p:nvPr/>
        </p:nvSpPr>
        <p:spPr>
          <a:xfrm>
            <a:off x="89452" y="1852857"/>
            <a:ext cx="106547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2000" b="1" dirty="0">
                <a:latin typeface="Preeti"/>
                <a:cs typeface="Kalimati" pitchFamily="2"/>
              </a:rPr>
              <a:t>शकुन्तला र राधाको प्रजनन् सम्बन्धी विवरण निम्नानुसार भर्नुपर्दछ ।</a:t>
            </a:r>
            <a:endParaRPr lang="en-US" sz="2000" b="1" dirty="0">
              <a:latin typeface="Preeti"/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546295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479236" y="6490251"/>
            <a:ext cx="712763" cy="347869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19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Text Placeholder 1"/>
          <p:cNvSpPr txBox="1">
            <a:spLocks/>
          </p:cNvSpPr>
          <p:nvPr/>
        </p:nvSpPr>
        <p:spPr>
          <a:xfrm>
            <a:off x="1135117" y="874228"/>
            <a:ext cx="10152993" cy="89493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800" b="1" dirty="0">
                <a:latin typeface="Preeti"/>
                <a:ea typeface="Calibri"/>
                <a:cs typeface="Kalimati" pitchFamily="2"/>
              </a:rPr>
              <a:t>महल  २९</a:t>
            </a:r>
            <a:r>
              <a:rPr lang="en-US" sz="2800" b="1" dirty="0">
                <a:latin typeface="+mj-lt"/>
                <a:ea typeface="Calibri"/>
                <a:cs typeface="Kalimati" pitchFamily="2"/>
              </a:rPr>
              <a:t>:</a:t>
            </a:r>
            <a:r>
              <a:rPr lang="ne-NP" sz="2800" b="1" dirty="0">
                <a:latin typeface="Preeti"/>
                <a:ea typeface="Calibri"/>
                <a:cs typeface="Kalimati" pitchFamily="2"/>
              </a:rPr>
              <a:t> ..नाम.. कोसँग बसेका छन् ?</a:t>
            </a: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</a:t>
            </a:r>
          </a:p>
          <a:p>
            <a:pPr marL="0" indent="0" algn="ctr">
              <a:buNone/>
            </a:pPr>
            <a:r>
              <a:rPr lang="ne-NP" sz="2000" b="1" dirty="0">
                <a:latin typeface="Preeti"/>
                <a:ea typeface="Calibri"/>
                <a:cs typeface="Kalimati" pitchFamily="2"/>
              </a:rPr>
              <a:t>(१८ वर्ष भन्दा कम उमेरका बालबालिकालाई मात्र) </a:t>
            </a:r>
            <a:br>
              <a:rPr lang="ne-NP" sz="2800" b="1" dirty="0">
                <a:latin typeface="Preeti"/>
                <a:ea typeface="Calibri"/>
                <a:cs typeface="Kalimati" pitchFamily="2"/>
              </a:rPr>
            </a:br>
            <a:endParaRPr lang="ko-KR" altLang="en-US" sz="1400" b="1" dirty="0">
              <a:latin typeface="Ganesh" pitchFamily="2" charset="0"/>
              <a:cs typeface="Kalimati" pitchFamily="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2393" y="2024643"/>
            <a:ext cx="11671495" cy="4476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cs typeface="Kalimati" panose="00000400000000000000" pitchFamily="2"/>
              </a:rPr>
              <a:t>१८ वर्ष उमेर नपुगेका बालबालिकाहरू हाल कोसँग बसोबास गर्छन् भन्ने विवरण थाहा पाउनु बालबालिकाको अधिकार र लैङ्गिक समानता तथा सामाजिक समावेशीकरणका दृष्टिकोणले महत्वपूर्ण हुन्छ । </a:t>
            </a:r>
            <a:endParaRPr lang="ne-NP" sz="2400" dirty="0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cs typeface="Kalimati" panose="00000400000000000000" pitchFamily="2"/>
              </a:rPr>
              <a:t>आर्थिक अवस्थाको कमजोरी वा अन्य </a:t>
            </a:r>
            <a:r>
              <a:rPr lang="ne-NP" sz="2400" dirty="0">
                <a:cs typeface="Kalimati" panose="00000400000000000000" pitchFamily="2"/>
              </a:rPr>
              <a:t>वा</a:t>
            </a:r>
            <a:r>
              <a:rPr lang="hi-IN" sz="2400" dirty="0">
                <a:cs typeface="Kalimati" panose="00000400000000000000" pitchFamily="2"/>
              </a:rPr>
              <a:t>ध्यात्मक कारणले कतिपय परिवारहरूमा आफ्ना बालबालिकाहरूलाई बाबुआमाले आफूसँग नराखी आफन्त वा अर्काको घरमा बस्न</a:t>
            </a:r>
            <a:r>
              <a:rPr lang="en-US" sz="2400" dirty="0">
                <a:cs typeface="Kalimati" panose="00000400000000000000" pitchFamily="2"/>
              </a:rPr>
              <a:t>÷</a:t>
            </a:r>
            <a:r>
              <a:rPr lang="hi-IN" sz="2400" dirty="0">
                <a:cs typeface="Kalimati" panose="00000400000000000000" pitchFamily="2"/>
              </a:rPr>
              <a:t>पढ्न पठाउने वा काम गर्न पठाउने गरेको पनि पाईन्छ । </a:t>
            </a:r>
            <a:endParaRPr lang="ne-NP" sz="2400" dirty="0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cs typeface="Kalimati" panose="00000400000000000000" pitchFamily="2"/>
              </a:rPr>
              <a:t>परिवारमा बाबु वा आमा वा दुवै रोजगारीको लागि वा अन्य कारणले विदेशिएको अवस्थामा  त्यस्ता विदेशिएका व्यक्तिहरूका बच्चाहरू कोसँग बसेका छन् भन्ने पनि महत्वपूर्ण हुन्छ ।   </a:t>
            </a:r>
            <a:endParaRPr lang="ne-NP" sz="2400" dirty="0">
              <a:cs typeface="Kalimati" panose="00000400000000000000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D15EED-D976-42C7-A7BE-F0431791B02F}"/>
              </a:ext>
            </a:extLst>
          </p:cNvPr>
          <p:cNvSpPr txBox="1"/>
          <p:nvPr/>
        </p:nvSpPr>
        <p:spPr>
          <a:xfrm>
            <a:off x="5267735" y="6449216"/>
            <a:ext cx="61026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r>
              <a:rPr lang="ne-NP" sz="2000" b="1" dirty="0">
                <a:solidFill>
                  <a:schemeClr val="tx1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29582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479237" y="6251610"/>
            <a:ext cx="465406" cy="36512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20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Text Placeholder 1"/>
          <p:cNvSpPr txBox="1">
            <a:spLocks/>
          </p:cNvSpPr>
          <p:nvPr/>
        </p:nvSpPr>
        <p:spPr>
          <a:xfrm>
            <a:off x="1135117" y="894107"/>
            <a:ext cx="10152993" cy="116432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800" b="1" dirty="0">
                <a:latin typeface="Preeti"/>
                <a:ea typeface="Calibri"/>
                <a:cs typeface="Kalimati" pitchFamily="2"/>
              </a:rPr>
              <a:t>महल  २९</a:t>
            </a:r>
            <a:r>
              <a:rPr lang="en-US" sz="2800" b="1" dirty="0">
                <a:latin typeface="+mj-lt"/>
                <a:ea typeface="Calibri"/>
                <a:cs typeface="Kalimati" pitchFamily="2"/>
              </a:rPr>
              <a:t>:</a:t>
            </a:r>
            <a:r>
              <a:rPr lang="ne-NP" sz="2800" b="1" dirty="0">
                <a:latin typeface="Preeti"/>
                <a:ea typeface="Calibri"/>
                <a:cs typeface="Kalimati" pitchFamily="2"/>
              </a:rPr>
              <a:t> ..नाम.. कोसँग बसेका छन् ?</a:t>
            </a: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</a:t>
            </a:r>
          </a:p>
          <a:p>
            <a:pPr marL="0" indent="0" algn="ctr">
              <a:buNone/>
            </a:pPr>
            <a:r>
              <a:rPr lang="ne-NP" sz="2400" b="1" dirty="0">
                <a:latin typeface="Preeti"/>
                <a:ea typeface="Calibri"/>
                <a:cs typeface="Kalimati" pitchFamily="2"/>
              </a:rPr>
              <a:t>(१८ वर्ष भन्दा कम उमेरका बालबालिकालाई मात्र) </a:t>
            </a:r>
            <a:br>
              <a:rPr lang="ne-NP" sz="2800" b="1" dirty="0">
                <a:latin typeface="Preeti"/>
                <a:ea typeface="Calibri"/>
                <a:cs typeface="Kalimati" pitchFamily="2"/>
              </a:rPr>
            </a:br>
            <a:endParaRPr lang="ko-KR" altLang="en-US" sz="1400" b="1" dirty="0">
              <a:latin typeface="Ganesh" pitchFamily="2" charset="0"/>
              <a:cs typeface="Kalimati" pitchFamily="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7253" y="2185538"/>
            <a:ext cx="11418277" cy="392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cs typeface="Kalimati" panose="00000400000000000000" pitchFamily="2"/>
              </a:rPr>
              <a:t>परिवारमा बाबु वा आमा वा दुवै रोजगारीको लागि वा अन्य कारणले विदेशिएको अवस्थामा  त्यस्ता विदेशिएका व्यक्तिहरूका बच्चाहरू कोसँग बसेका छन् भन्ने पनि महत्वपूर्ण हुन्छ । </a:t>
            </a:r>
            <a:endParaRPr lang="ne-NP" sz="2400" dirty="0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cs typeface="Kalimati" panose="00000400000000000000" pitchFamily="2"/>
              </a:rPr>
              <a:t>बच्चाहरू परिवारका जोसुकै नातेदारसँग बसेपनि आफ्नै जन्मदिने आमा बुबासँग बस्न नपाएका बच्चाहरूको हुर्काइ अत्यन्त संवेदनशील हुने र त्यस्ता बालबालिकाहरू नै सुविधा एवं अवसर हरूबाट वञ्चित रहने तथा मनोबैज्ञानिकरुपले कमजोर हुने विभिन्न अध्ययनबाट देखिएको हुँदा त्यस्ता बच्चाहरू कस्ता व्यक्तिमा आश्रित भइरहेका छन् भन्ने विवरणबाट बालबालिका सम्बन्धी प्रभावकारी नीति</a:t>
            </a:r>
            <a:r>
              <a:rPr lang="ne-NP" sz="2400" dirty="0">
                <a:cs typeface="Kalimati" panose="00000400000000000000" pitchFamily="2"/>
              </a:rPr>
              <a:t> </a:t>
            </a:r>
            <a:r>
              <a:rPr lang="hi-IN" sz="2400" dirty="0">
                <a:cs typeface="Kalimati" panose="00000400000000000000" pitchFamily="2"/>
              </a:rPr>
              <a:t>कार्यक्रमहरू तर्जुमा गर्न महत्वपूर्ण हुन्छ ।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A245A2-E4DF-40A9-A90B-29A3BC154852}"/>
              </a:ext>
            </a:extLst>
          </p:cNvPr>
          <p:cNvSpPr txBox="1"/>
          <p:nvPr/>
        </p:nvSpPr>
        <p:spPr>
          <a:xfrm>
            <a:off x="5267735" y="6449216"/>
            <a:ext cx="61026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r>
              <a:rPr lang="ne-NP" sz="2000" b="1" dirty="0">
                <a:solidFill>
                  <a:schemeClr val="tx1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0303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535508" y="6449214"/>
            <a:ext cx="656492" cy="400111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21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Text Placeholder 1"/>
          <p:cNvSpPr txBox="1">
            <a:spLocks/>
          </p:cNvSpPr>
          <p:nvPr/>
        </p:nvSpPr>
        <p:spPr>
          <a:xfrm>
            <a:off x="1135117" y="774836"/>
            <a:ext cx="10152993" cy="116432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800" b="1" dirty="0">
                <a:latin typeface="Preeti"/>
                <a:ea typeface="Calibri"/>
                <a:cs typeface="Kalimati" pitchFamily="2"/>
              </a:rPr>
              <a:t>महल  २९</a:t>
            </a:r>
            <a:r>
              <a:rPr lang="en-US" sz="2800" b="1" dirty="0">
                <a:latin typeface="+mj-lt"/>
                <a:ea typeface="Calibri"/>
                <a:cs typeface="Kalimati" pitchFamily="2"/>
              </a:rPr>
              <a:t>:</a:t>
            </a:r>
            <a:r>
              <a:rPr lang="ne-NP" sz="2800" b="1" dirty="0">
                <a:latin typeface="Preeti"/>
                <a:ea typeface="Calibri"/>
                <a:cs typeface="Kalimati" pitchFamily="2"/>
              </a:rPr>
              <a:t> ..नाम.. कोसँग बसेका छन् ?</a:t>
            </a: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</a:t>
            </a:r>
          </a:p>
          <a:p>
            <a:pPr marL="0" indent="0" algn="ctr">
              <a:buNone/>
            </a:pPr>
            <a:r>
              <a:rPr lang="ne-NP" sz="2400" b="1" dirty="0">
                <a:latin typeface="Preeti"/>
                <a:ea typeface="Calibri"/>
                <a:cs typeface="Kalimati" pitchFamily="2"/>
              </a:rPr>
              <a:t>(१८ वर्ष भन्दा कम उमेरका बालबालिकालाई मात्र) </a:t>
            </a:r>
            <a:br>
              <a:rPr lang="ne-NP" sz="2800" b="1" dirty="0">
                <a:latin typeface="Preeti"/>
                <a:ea typeface="Calibri"/>
                <a:cs typeface="Kalimati" pitchFamily="2"/>
              </a:rPr>
            </a:br>
            <a:endParaRPr lang="ko-KR" altLang="en-US" sz="1400" b="1" dirty="0">
              <a:latin typeface="Ganesh" pitchFamily="2" charset="0"/>
              <a:cs typeface="Kalimati" pitchFamily="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1447" y="1849707"/>
            <a:ext cx="9708475" cy="4632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itchFamily="34" charset="0"/>
              <a:buChar char="•"/>
            </a:pPr>
            <a:r>
              <a:rPr lang="hi-IN" sz="2400" dirty="0">
                <a:cs typeface="Kalimati" panose="00000400000000000000" pitchFamily="2"/>
              </a:rPr>
              <a:t>यस प्रश्नमा गणना गरिएको परिवारमा रहेका १८ वर्ष उमेर नपुगेका सदस्यको अर्थात् १७ वर्षसम्मका व्यक्तिहरू कोसँग बसेका छन् सोधिएको छ ।</a:t>
            </a:r>
            <a:endParaRPr lang="ne-NP" sz="2400" dirty="0">
              <a:cs typeface="Kalimati" panose="00000400000000000000" pitchFamily="2"/>
            </a:endParaRP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गणना गरिएको परिवारका सदस्यको उमेर १८ वर्ष नपुगेका अर्थात् १७ वर्षसम्मका व्यक्तिहरु यस परिवारमा हाल जोसँग बसेका छन् उसैसँग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बसेको मान्नुपर्दछ ।</a:t>
            </a:r>
          </a:p>
          <a:p>
            <a:pPr marL="285750" indent="-225425" algn="just">
              <a:lnSpc>
                <a:spcPct val="150000"/>
              </a:lnSpc>
              <a:spcAft>
                <a:spcPts val="600"/>
              </a:spcAft>
              <a:buFont typeface="Arial" pitchFamily="34" charset="0"/>
              <a:buChar char="•"/>
            </a:pPr>
            <a:r>
              <a:rPr lang="ne-NP" sz="2400" dirty="0">
                <a:cs typeface="Kalimati" pitchFamily="2"/>
              </a:rPr>
              <a:t>बुवा रोजगारीको लागि विदेश वा स्वदेशको अन्य कुनै ठाउँमा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अक्सर बसोबास गर्ने गरेका छन् र उनका छोराछोरी आमासँग मात्र बस्दछन् भने उनीहरूलार्इ आमासँग बसेको मान्नुपर्दछ, आमाबावु दुबैसँग बसेको मान्नुहुँदैन ।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428822-8567-4505-9338-FE8AA9355ED9}"/>
              </a:ext>
            </a:extLst>
          </p:cNvPr>
          <p:cNvSpPr txBox="1"/>
          <p:nvPr/>
        </p:nvSpPr>
        <p:spPr>
          <a:xfrm>
            <a:off x="5267735" y="6449216"/>
            <a:ext cx="61026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r>
              <a:rPr lang="ne-NP" sz="2000" b="1" dirty="0">
                <a:solidFill>
                  <a:schemeClr val="tx1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5971A13-A654-4F4E-9A4F-162AAFC931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7454" y="1903648"/>
            <a:ext cx="2296999" cy="4537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5774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535508" y="6449214"/>
            <a:ext cx="635714" cy="400111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22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Text Placeholder 1"/>
          <p:cNvSpPr txBox="1">
            <a:spLocks/>
          </p:cNvSpPr>
          <p:nvPr/>
        </p:nvSpPr>
        <p:spPr>
          <a:xfrm>
            <a:off x="1135117" y="715201"/>
            <a:ext cx="10152993" cy="116432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800" b="1" dirty="0">
                <a:latin typeface="Preeti"/>
                <a:ea typeface="Calibri"/>
                <a:cs typeface="Kalimati" pitchFamily="2"/>
              </a:rPr>
              <a:t>महल  २९</a:t>
            </a:r>
            <a:r>
              <a:rPr lang="en-US" sz="2800" b="1" dirty="0">
                <a:latin typeface="+mj-lt"/>
                <a:ea typeface="Calibri"/>
                <a:cs typeface="Kalimati" pitchFamily="2"/>
              </a:rPr>
              <a:t>:</a:t>
            </a:r>
            <a:r>
              <a:rPr lang="ne-NP" sz="2800" b="1" dirty="0">
                <a:latin typeface="Preeti"/>
                <a:ea typeface="Calibri"/>
                <a:cs typeface="Kalimati" pitchFamily="2"/>
              </a:rPr>
              <a:t> ..नाम.. कोसँग बसेका छन् ?</a:t>
            </a: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</a:t>
            </a:r>
          </a:p>
          <a:p>
            <a:pPr marL="0" indent="0" algn="ctr">
              <a:buNone/>
            </a:pPr>
            <a:r>
              <a:rPr lang="ne-NP" sz="2400" b="1" dirty="0">
                <a:latin typeface="Preeti"/>
                <a:ea typeface="Calibri"/>
                <a:cs typeface="Kalimati" pitchFamily="2"/>
              </a:rPr>
              <a:t>(१८ वर्ष भन्दा कम उमेरका बालबालिकालाई मात्र) </a:t>
            </a:r>
            <a:br>
              <a:rPr lang="ne-NP" sz="2800" b="1" dirty="0">
                <a:latin typeface="Preeti"/>
                <a:ea typeface="Calibri"/>
                <a:cs typeface="Kalimati" pitchFamily="2"/>
              </a:rPr>
            </a:br>
            <a:endParaRPr lang="ko-KR" altLang="en-US" sz="1400" b="1" dirty="0">
              <a:latin typeface="Ganesh" pitchFamily="2" charset="0"/>
              <a:cs typeface="Kalimati" pitchFamily="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9318" y="2543347"/>
            <a:ext cx="8356359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hi-IN" sz="2400" b="1" dirty="0">
                <a:cs typeface="Kalimati" panose="00000400000000000000" pitchFamily="2"/>
              </a:rPr>
              <a:t>आमाबाबु दुवैसँग (कोड </a:t>
            </a:r>
            <a:r>
              <a:rPr lang="en-US" sz="2800" b="1" dirty="0">
                <a:cs typeface="Kalimati" panose="00000400000000000000" pitchFamily="2"/>
              </a:rPr>
              <a:t>1</a:t>
            </a:r>
            <a:r>
              <a:rPr lang="hi-IN" sz="2400" b="1" dirty="0">
                <a:cs typeface="Kalimati" panose="00000400000000000000" pitchFamily="2"/>
              </a:rPr>
              <a:t>) </a:t>
            </a:r>
            <a:endParaRPr lang="ne-NP" sz="2400" b="1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hi-IN" sz="2400" dirty="0">
                <a:cs typeface="Kalimati" panose="00000400000000000000" pitchFamily="2"/>
              </a:rPr>
              <a:t>अठार वर्ष उमेर नपुगेका बालबालिकाको परिवारमा नीजको जन्म दिने बाबु र आमा दुवै बसिरहेको भए आमाबाबु दुवैसँगको लागि कोड </a:t>
            </a:r>
            <a:r>
              <a:rPr lang="en-US" sz="2800" b="1" dirty="0">
                <a:solidFill>
                  <a:srgbClr val="0070C0"/>
                </a:solidFill>
                <a:cs typeface="Kalimati" panose="00000400000000000000" pitchFamily="2"/>
              </a:rPr>
              <a:t>1</a:t>
            </a:r>
            <a:r>
              <a:rPr lang="hi-IN" sz="2400" dirty="0">
                <a:cs typeface="Kalimati" panose="00000400000000000000" pitchFamily="2"/>
              </a:rPr>
              <a:t> लेख्नुपर्दछ । </a:t>
            </a:r>
            <a:endParaRPr lang="ne-NP" sz="2400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endParaRPr lang="ne-NP" sz="2400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endParaRPr lang="ne-NP" sz="2400" dirty="0">
              <a:cs typeface="Kalimati" panose="00000400000000000000" pitchFamily="2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7755" y="1814197"/>
            <a:ext cx="2296999" cy="453714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32A8589-36F9-454A-A077-F37FBBAF61CC}"/>
              </a:ext>
            </a:extLst>
          </p:cNvPr>
          <p:cNvSpPr txBox="1"/>
          <p:nvPr/>
        </p:nvSpPr>
        <p:spPr>
          <a:xfrm>
            <a:off x="5267735" y="6449216"/>
            <a:ext cx="61026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r>
              <a:rPr lang="ne-NP" sz="2000" b="1" dirty="0">
                <a:solidFill>
                  <a:schemeClr val="tx1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5764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535508" y="6449216"/>
            <a:ext cx="656492" cy="319332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23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Text Placeholder 1"/>
          <p:cNvSpPr txBox="1">
            <a:spLocks/>
          </p:cNvSpPr>
          <p:nvPr/>
        </p:nvSpPr>
        <p:spPr>
          <a:xfrm>
            <a:off x="1293824" y="847958"/>
            <a:ext cx="10152993" cy="116432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800" b="1" dirty="0">
                <a:latin typeface="Preeti"/>
                <a:ea typeface="Calibri"/>
                <a:cs typeface="Kalimati" pitchFamily="2"/>
              </a:rPr>
              <a:t>महल  २९</a:t>
            </a:r>
            <a:r>
              <a:rPr lang="en-US" sz="2800" b="1" dirty="0">
                <a:latin typeface="+mj-lt"/>
                <a:ea typeface="Calibri"/>
                <a:cs typeface="Kalimati" pitchFamily="2"/>
              </a:rPr>
              <a:t>:</a:t>
            </a:r>
            <a:r>
              <a:rPr lang="ne-NP" sz="2800" b="1" dirty="0">
                <a:latin typeface="Preeti"/>
                <a:ea typeface="Calibri"/>
                <a:cs typeface="Kalimati" pitchFamily="2"/>
              </a:rPr>
              <a:t> ..नाम.. कोसँग बसेका छन् ?</a:t>
            </a: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</a:t>
            </a:r>
          </a:p>
          <a:p>
            <a:pPr marL="0" indent="0" algn="ctr">
              <a:buNone/>
            </a:pPr>
            <a:r>
              <a:rPr lang="ne-NP" sz="2400" b="1" dirty="0">
                <a:latin typeface="Preeti"/>
                <a:ea typeface="Calibri"/>
                <a:cs typeface="Kalimati" pitchFamily="2"/>
              </a:rPr>
              <a:t>(१८ वर्ष भन्दा कम उमेरका बालबालिकालाई मात्र) </a:t>
            </a:r>
            <a:br>
              <a:rPr lang="ne-NP" sz="2800" b="1" dirty="0">
                <a:latin typeface="Preeti"/>
                <a:ea typeface="Calibri"/>
                <a:cs typeface="Kalimati" pitchFamily="2"/>
              </a:rPr>
            </a:br>
            <a:endParaRPr lang="ko-KR" altLang="en-US" sz="1400" b="1" dirty="0">
              <a:latin typeface="Ganesh" pitchFamily="2" charset="0"/>
              <a:cs typeface="Kalimati" pitchFamily="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9150" y="1812385"/>
            <a:ext cx="11207667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hi-IN" sz="2400" b="1" dirty="0">
                <a:cs typeface="Kalimati" panose="00000400000000000000" pitchFamily="2"/>
              </a:rPr>
              <a:t>आमासँग मात्र (कोड </a:t>
            </a:r>
            <a:r>
              <a:rPr lang="en-US" sz="2800" b="1" dirty="0">
                <a:cs typeface="Kalimati" panose="00000400000000000000" pitchFamily="2"/>
              </a:rPr>
              <a:t>2</a:t>
            </a:r>
            <a:r>
              <a:rPr lang="hi-IN" sz="2400" b="1" dirty="0">
                <a:cs typeface="Kalimati" panose="00000400000000000000" pitchFamily="2"/>
              </a:rPr>
              <a:t>) </a:t>
            </a:r>
            <a:endParaRPr lang="ne-NP" sz="2400" b="1" dirty="0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cs typeface="Kalimati" panose="00000400000000000000" pitchFamily="2"/>
              </a:rPr>
              <a:t>अठार वर्ष उ</a:t>
            </a:r>
            <a:r>
              <a:rPr lang="ne-NP" sz="2400" dirty="0">
                <a:cs typeface="Kalimati" panose="00000400000000000000" pitchFamily="2"/>
              </a:rPr>
              <a:t>मेर</a:t>
            </a:r>
            <a:r>
              <a:rPr lang="hi-IN" sz="2400" dirty="0">
                <a:cs typeface="Kalimati" panose="00000400000000000000" pitchFamily="2"/>
              </a:rPr>
              <a:t> न</a:t>
            </a:r>
            <a:r>
              <a:rPr lang="ne-NP" sz="2400" dirty="0">
                <a:cs typeface="Kalimati" panose="00000400000000000000" pitchFamily="2"/>
              </a:rPr>
              <a:t>पुगे</a:t>
            </a:r>
            <a:r>
              <a:rPr lang="hi-IN" sz="2400" dirty="0">
                <a:cs typeface="Kalimati" panose="00000400000000000000" pitchFamily="2"/>
              </a:rPr>
              <a:t>को बालबालिकाका परिवारमा जन्म दि</a:t>
            </a:r>
            <a:r>
              <a:rPr lang="ne-NP" sz="2400" dirty="0">
                <a:cs typeface="Kalimati" panose="00000400000000000000" pitchFamily="2"/>
              </a:rPr>
              <a:t>ने</a:t>
            </a:r>
            <a:r>
              <a:rPr lang="hi-IN" sz="2400" dirty="0">
                <a:cs typeface="Kalimati" panose="00000400000000000000" pitchFamily="2"/>
              </a:rPr>
              <a:t> आमा मात्र बसिरहको भएमा </a:t>
            </a:r>
            <a:r>
              <a:rPr lang="ne-NP" sz="2400" dirty="0">
                <a:cs typeface="Kalimati" panose="00000400000000000000" pitchFamily="2"/>
              </a:rPr>
              <a:t>कोड </a:t>
            </a:r>
            <a:r>
              <a:rPr lang="en-US" sz="2800" b="1" dirty="0">
                <a:solidFill>
                  <a:srgbClr val="0070C0"/>
                </a:solidFill>
                <a:cs typeface="Kalimati" panose="00000400000000000000" pitchFamily="2"/>
              </a:rPr>
              <a:t>2</a:t>
            </a:r>
            <a:r>
              <a:rPr lang="hi-IN" sz="2400" dirty="0">
                <a:cs typeface="Kalimati" panose="00000400000000000000" pitchFamily="2"/>
              </a:rPr>
              <a:t> लेख्नु पर्दछ । </a:t>
            </a:r>
            <a:endParaRPr lang="ne-NP" sz="2400" dirty="0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cs typeface="Kalimati" panose="00000400000000000000" pitchFamily="2"/>
              </a:rPr>
              <a:t>यदि बवुा र</a:t>
            </a:r>
            <a:r>
              <a:rPr lang="ne-NP" sz="2400" dirty="0">
                <a:cs typeface="Kalimati" panose="00000400000000000000" pitchFamily="2"/>
              </a:rPr>
              <a:t>ो</a:t>
            </a:r>
            <a:r>
              <a:rPr lang="hi-IN" sz="2400" dirty="0">
                <a:cs typeface="Kalimati" panose="00000400000000000000" pitchFamily="2"/>
              </a:rPr>
              <a:t>जगारीका लागि विदशे वा स्व</a:t>
            </a:r>
            <a:r>
              <a:rPr lang="ne-NP" sz="2400" dirty="0">
                <a:cs typeface="Kalimati" panose="00000400000000000000" pitchFamily="2"/>
              </a:rPr>
              <a:t>देश</a:t>
            </a:r>
            <a:r>
              <a:rPr lang="hi-IN" sz="2400" dirty="0">
                <a:cs typeface="Kalimati" panose="00000400000000000000" pitchFamily="2"/>
              </a:rPr>
              <a:t>का अन्य </a:t>
            </a:r>
            <a:r>
              <a:rPr lang="ne-NP" sz="2400" dirty="0">
                <a:cs typeface="Kalimati" panose="00000400000000000000" pitchFamily="2"/>
              </a:rPr>
              <a:t>कुनै</a:t>
            </a:r>
            <a:r>
              <a:rPr lang="hi-IN" sz="2400" dirty="0">
                <a:cs typeface="Kalimati" panose="00000400000000000000" pitchFamily="2"/>
              </a:rPr>
              <a:t> ठाउ</a:t>
            </a:r>
            <a:r>
              <a:rPr lang="ne-NP" sz="2400" dirty="0">
                <a:cs typeface="Kalimati" panose="00000400000000000000" pitchFamily="2"/>
              </a:rPr>
              <a:t>ँ</a:t>
            </a:r>
            <a:r>
              <a:rPr lang="hi-IN" sz="2400" dirty="0">
                <a:cs typeface="Kalimati" panose="00000400000000000000" pitchFamily="2"/>
              </a:rPr>
              <a:t>मा अक्सर बसाबोस गर्न ग</a:t>
            </a:r>
            <a:r>
              <a:rPr lang="ne-NP" sz="2400" dirty="0">
                <a:cs typeface="Kalimati" panose="00000400000000000000" pitchFamily="2"/>
              </a:rPr>
              <a:t>ए</a:t>
            </a:r>
            <a:r>
              <a:rPr lang="hi-IN" sz="2400" dirty="0">
                <a:cs typeface="Kalimati" panose="00000400000000000000" pitchFamily="2"/>
              </a:rPr>
              <a:t>को र </a:t>
            </a:r>
            <a:r>
              <a:rPr lang="ne-NP" sz="2400" dirty="0">
                <a:cs typeface="Kalimati" panose="00000400000000000000" pitchFamily="2"/>
              </a:rPr>
              <a:t>छोराछोरी</a:t>
            </a:r>
            <a:r>
              <a:rPr lang="hi-IN" sz="2400" dirty="0">
                <a:cs typeface="Kalimati" panose="00000400000000000000" pitchFamily="2"/>
              </a:rPr>
              <a:t> आमास</a:t>
            </a:r>
            <a:r>
              <a:rPr lang="ne-NP" sz="2400" dirty="0">
                <a:cs typeface="Kalimati" panose="00000400000000000000" pitchFamily="2"/>
              </a:rPr>
              <a:t>ँ</a:t>
            </a:r>
            <a:r>
              <a:rPr lang="hi-IN" sz="2400" dirty="0">
                <a:cs typeface="Kalimati" panose="00000400000000000000" pitchFamily="2"/>
              </a:rPr>
              <a:t>ग ब</a:t>
            </a:r>
            <a:r>
              <a:rPr lang="ne-NP" sz="2400" dirty="0">
                <a:cs typeface="Kalimati" panose="00000400000000000000" pitchFamily="2"/>
              </a:rPr>
              <a:t>सोबास</a:t>
            </a:r>
            <a:r>
              <a:rPr lang="hi-IN" sz="2400" dirty="0">
                <a:cs typeface="Kalimati" panose="00000400000000000000" pitchFamily="2"/>
              </a:rPr>
              <a:t> गरको अवस्थामा आमास</a:t>
            </a:r>
            <a:r>
              <a:rPr lang="ne-NP" sz="2400" dirty="0">
                <a:cs typeface="Kalimati" panose="00000400000000000000" pitchFamily="2"/>
              </a:rPr>
              <a:t>ँ</a:t>
            </a:r>
            <a:r>
              <a:rPr lang="hi-IN" sz="2400" dirty="0">
                <a:cs typeface="Kalimati" panose="00000400000000000000" pitchFamily="2"/>
              </a:rPr>
              <a:t>ग मात्र </a:t>
            </a:r>
            <a:r>
              <a:rPr lang="ne-NP" sz="2400" dirty="0">
                <a:cs typeface="Kalimati" panose="00000400000000000000" pitchFamily="2"/>
              </a:rPr>
              <a:t>बसेको</a:t>
            </a:r>
            <a:r>
              <a:rPr lang="hi-IN" sz="2400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भन्ने </a:t>
            </a:r>
            <a:r>
              <a:rPr lang="hi-IN" sz="2400" dirty="0">
                <a:cs typeface="Kalimati" panose="00000400000000000000" pitchFamily="2"/>
              </a:rPr>
              <a:t>मान्नपुदर्छ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hi-IN" sz="2400" dirty="0">
                <a:cs typeface="Kalimati" panose="00000400000000000000" pitchFamily="2"/>
              </a:rPr>
              <a:t>आमाबा</a:t>
            </a:r>
            <a:r>
              <a:rPr lang="ne-NP" sz="2400" dirty="0">
                <a:cs typeface="Kalimati" panose="00000400000000000000" pitchFamily="2"/>
              </a:rPr>
              <a:t>बु</a:t>
            </a:r>
            <a:r>
              <a:rPr lang="hi-IN" sz="2400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दुबैसँ</a:t>
            </a:r>
            <a:r>
              <a:rPr lang="hi-IN" sz="2400" dirty="0">
                <a:cs typeface="Kalimati" panose="00000400000000000000" pitchFamily="2"/>
              </a:rPr>
              <a:t>ग ब</a:t>
            </a:r>
            <a:r>
              <a:rPr lang="ne-NP" sz="2400" dirty="0">
                <a:cs typeface="Kalimati" panose="00000400000000000000" pitchFamily="2"/>
              </a:rPr>
              <a:t>से</a:t>
            </a:r>
            <a:r>
              <a:rPr lang="hi-IN" sz="2400" dirty="0">
                <a:cs typeface="Kalimati" panose="00000400000000000000" pitchFamily="2"/>
              </a:rPr>
              <a:t>को मान्</a:t>
            </a:r>
            <a:r>
              <a:rPr lang="ne-NP" sz="2400" dirty="0">
                <a:cs typeface="Kalimati" panose="00000400000000000000" pitchFamily="2"/>
              </a:rPr>
              <a:t>न्नुहुदैन</a:t>
            </a:r>
            <a:r>
              <a:rPr lang="hi-IN" sz="2400" dirty="0">
                <a:cs typeface="Kalimati" panose="00000400000000000000" pitchFamily="2"/>
              </a:rPr>
              <a:t>।</a:t>
            </a:r>
            <a:endParaRPr lang="ne-NP" sz="2400" dirty="0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cs typeface="Kalimati" panose="00000400000000000000" pitchFamily="2"/>
              </a:rPr>
              <a:t>यदि</a:t>
            </a:r>
            <a:r>
              <a:rPr lang="ne-NP" sz="2400" dirty="0">
                <a:cs typeface="Kalimati" panose="00000400000000000000" pitchFamily="2"/>
              </a:rPr>
              <a:t> </a:t>
            </a:r>
            <a:r>
              <a:rPr lang="hi-IN" sz="2400" dirty="0">
                <a:cs typeface="Kalimati" panose="00000400000000000000" pitchFamily="2"/>
              </a:rPr>
              <a:t>बा</a:t>
            </a:r>
            <a:r>
              <a:rPr lang="ne-NP" sz="2400" dirty="0">
                <a:cs typeface="Kalimati" panose="00000400000000000000" pitchFamily="2"/>
              </a:rPr>
              <a:t>बु</a:t>
            </a:r>
            <a:r>
              <a:rPr lang="hi-IN" sz="2400" dirty="0">
                <a:cs typeface="Kalimati" panose="00000400000000000000" pitchFamily="2"/>
              </a:rPr>
              <a:t> अन्यत्र ब</a:t>
            </a:r>
            <a:r>
              <a:rPr lang="ne-NP" sz="2400" dirty="0">
                <a:cs typeface="Kalimati" panose="00000400000000000000" pitchFamily="2"/>
              </a:rPr>
              <a:t>से</a:t>
            </a:r>
            <a:r>
              <a:rPr lang="hi-IN" sz="2400" dirty="0">
                <a:cs typeface="Kalimati" panose="00000400000000000000" pitchFamily="2"/>
              </a:rPr>
              <a:t>को र आमाको साथमा ह</a:t>
            </a:r>
            <a:r>
              <a:rPr lang="ne-NP" sz="2400" dirty="0">
                <a:cs typeface="Kalimati" panose="00000400000000000000" pitchFamily="2"/>
              </a:rPr>
              <a:t>जु</a:t>
            </a:r>
            <a:r>
              <a:rPr lang="hi-IN" sz="2400" dirty="0">
                <a:cs typeface="Kalimati" panose="00000400000000000000" pitchFamily="2"/>
              </a:rPr>
              <a:t>रुबा ह</a:t>
            </a:r>
            <a:r>
              <a:rPr lang="ne-NP" sz="2400" dirty="0">
                <a:cs typeface="Kalimati" panose="00000400000000000000" pitchFamily="2"/>
              </a:rPr>
              <a:t>जु</a:t>
            </a:r>
            <a:r>
              <a:rPr lang="hi-IN" sz="2400" dirty="0">
                <a:cs typeface="Kalimati" panose="00000400000000000000" pitchFamily="2"/>
              </a:rPr>
              <a:t>रुआमास</a:t>
            </a:r>
            <a:r>
              <a:rPr lang="ne-NP" sz="2400" dirty="0">
                <a:cs typeface="Kalimati" panose="00000400000000000000" pitchFamily="2"/>
              </a:rPr>
              <a:t>ँ</a:t>
            </a:r>
            <a:r>
              <a:rPr lang="hi-IN" sz="2400" dirty="0">
                <a:cs typeface="Kalimati" panose="00000400000000000000" pitchFamily="2"/>
              </a:rPr>
              <a:t>ग ब</a:t>
            </a:r>
            <a:r>
              <a:rPr lang="ne-NP" sz="2400" dirty="0">
                <a:cs typeface="Kalimati" panose="00000400000000000000" pitchFamily="2"/>
              </a:rPr>
              <a:t>से</a:t>
            </a:r>
            <a:r>
              <a:rPr lang="hi-IN" sz="2400" dirty="0">
                <a:cs typeface="Kalimati" panose="00000400000000000000" pitchFamily="2"/>
              </a:rPr>
              <a:t>को भएता पनि आमास</a:t>
            </a:r>
            <a:r>
              <a:rPr lang="ne-NP" sz="2400" dirty="0">
                <a:cs typeface="Kalimati" panose="00000400000000000000" pitchFamily="2"/>
              </a:rPr>
              <a:t>ँ</a:t>
            </a:r>
            <a:r>
              <a:rPr lang="hi-IN" sz="2400" dirty="0">
                <a:cs typeface="Kalimati" panose="00000400000000000000" pitchFamily="2"/>
              </a:rPr>
              <a:t>ग मात्र ब</a:t>
            </a:r>
            <a:r>
              <a:rPr lang="ne-NP" sz="2400" dirty="0">
                <a:cs typeface="Kalimati" panose="00000400000000000000" pitchFamily="2"/>
              </a:rPr>
              <a:t>से</a:t>
            </a:r>
            <a:r>
              <a:rPr lang="hi-IN" sz="2400" dirty="0">
                <a:cs typeface="Kalimati" panose="00000400000000000000" pitchFamily="2"/>
              </a:rPr>
              <a:t>को उल्</a:t>
            </a:r>
            <a:r>
              <a:rPr lang="ne-NP" sz="2400" dirty="0">
                <a:cs typeface="Kalimati" panose="00000400000000000000" pitchFamily="2"/>
              </a:rPr>
              <a:t>ले</a:t>
            </a:r>
            <a:r>
              <a:rPr lang="hi-IN" sz="2400" dirty="0">
                <a:cs typeface="Kalimati" panose="00000400000000000000" pitchFamily="2"/>
              </a:rPr>
              <a:t>ख </a:t>
            </a:r>
            <a:r>
              <a:rPr lang="ne-NP" sz="2400" dirty="0">
                <a:cs typeface="Kalimati" panose="00000400000000000000" pitchFamily="2"/>
              </a:rPr>
              <a:t>गर्नुपर्दछ</a:t>
            </a:r>
            <a:r>
              <a:rPr lang="hi-IN" sz="2400" dirty="0">
                <a:cs typeface="Kalimati" panose="00000400000000000000" pitchFamily="2"/>
              </a:rPr>
              <a:t> ।</a:t>
            </a:r>
            <a:endParaRPr lang="ne-NP" sz="2400" dirty="0">
              <a:cs typeface="Kalimati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BD07AE-1B52-4581-85D9-139EFAE99669}"/>
              </a:ext>
            </a:extLst>
          </p:cNvPr>
          <p:cNvSpPr txBox="1"/>
          <p:nvPr/>
        </p:nvSpPr>
        <p:spPr>
          <a:xfrm>
            <a:off x="5267735" y="6449216"/>
            <a:ext cx="61026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r>
              <a:rPr lang="ne-NP" sz="2000" b="1" dirty="0">
                <a:solidFill>
                  <a:schemeClr val="tx1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6264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615020" y="6449214"/>
            <a:ext cx="570353" cy="400111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24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Text Placeholder 1"/>
          <p:cNvSpPr txBox="1">
            <a:spLocks/>
          </p:cNvSpPr>
          <p:nvPr/>
        </p:nvSpPr>
        <p:spPr>
          <a:xfrm>
            <a:off x="1135117" y="1232036"/>
            <a:ext cx="10152993" cy="116432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800" b="1" dirty="0">
                <a:latin typeface="Preeti"/>
                <a:ea typeface="Calibri"/>
                <a:cs typeface="Kalimati" pitchFamily="2"/>
              </a:rPr>
              <a:t>महल  २९</a:t>
            </a:r>
            <a:r>
              <a:rPr lang="en-US" sz="2800" b="1" dirty="0">
                <a:latin typeface="+mj-lt"/>
                <a:ea typeface="Calibri"/>
                <a:cs typeface="Kalimati" pitchFamily="2"/>
              </a:rPr>
              <a:t>:</a:t>
            </a:r>
            <a:r>
              <a:rPr lang="ne-NP" sz="2800" b="1" dirty="0">
                <a:latin typeface="Preeti"/>
                <a:ea typeface="Calibri"/>
                <a:cs typeface="Kalimati" pitchFamily="2"/>
              </a:rPr>
              <a:t> ..नाम.. कोसँग बसेका छन् ?</a:t>
            </a: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</a:t>
            </a:r>
          </a:p>
          <a:p>
            <a:pPr marL="0" indent="0" algn="ctr">
              <a:buNone/>
            </a:pPr>
            <a:r>
              <a:rPr lang="ne-NP" sz="2400" b="1" dirty="0">
                <a:latin typeface="Preeti"/>
                <a:ea typeface="Calibri"/>
                <a:cs typeface="Kalimati" pitchFamily="2"/>
              </a:rPr>
              <a:t>(१८ वर्ष भन्दा कम उमेरका बालबालिकालाई मात्र) </a:t>
            </a:r>
            <a:br>
              <a:rPr lang="ne-NP" sz="2800" b="1" dirty="0">
                <a:latin typeface="Preeti"/>
                <a:ea typeface="Calibri"/>
                <a:cs typeface="Kalimati" pitchFamily="2"/>
              </a:rPr>
            </a:br>
            <a:endParaRPr lang="ko-KR" altLang="en-US" sz="1400" b="1" dirty="0">
              <a:latin typeface="Ganesh" pitchFamily="2" charset="0"/>
              <a:cs typeface="Kalimati" pitchFamily="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6774" y="2705848"/>
            <a:ext cx="11230175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hi-IN" sz="2400" b="1" dirty="0">
                <a:cs typeface="Kalimati" panose="00000400000000000000" pitchFamily="2"/>
              </a:rPr>
              <a:t>बाबुसँग मात्र (कोड </a:t>
            </a:r>
            <a:r>
              <a:rPr lang="en-US" sz="2800" b="1" dirty="0">
                <a:cs typeface="Kalimati" panose="00000400000000000000" pitchFamily="2"/>
              </a:rPr>
              <a:t>3</a:t>
            </a:r>
            <a:r>
              <a:rPr lang="hi-IN" sz="2400" b="1" dirty="0">
                <a:cs typeface="Kalimati" panose="00000400000000000000" pitchFamily="2"/>
              </a:rPr>
              <a:t>) </a:t>
            </a:r>
            <a:endParaRPr lang="ne-NP" sz="2400" b="1" dirty="0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cs typeface="Kalimati" panose="00000400000000000000" pitchFamily="2"/>
              </a:rPr>
              <a:t>अठार वर्ष उमेर नपुगेका बालबालिकाको परिवारमा नीजको जन्म दिने बाबु मात्र बसिरहेको भए कोड </a:t>
            </a:r>
            <a:r>
              <a:rPr lang="en-US" sz="2800" b="1" dirty="0">
                <a:solidFill>
                  <a:srgbClr val="0070C0"/>
                </a:solidFill>
                <a:cs typeface="Kalimati" panose="00000400000000000000" pitchFamily="2"/>
              </a:rPr>
              <a:t>3</a:t>
            </a:r>
            <a:r>
              <a:rPr lang="hi-IN" sz="2400" dirty="0">
                <a:cs typeface="Kalimati" panose="00000400000000000000" pitchFamily="2"/>
              </a:rPr>
              <a:t> लेख्नुपर्दछ । </a:t>
            </a:r>
            <a:endParaRPr lang="ne-NP" sz="2400" dirty="0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cs typeface="Kalimati" panose="00000400000000000000" pitchFamily="2"/>
              </a:rPr>
              <a:t>यदि आमा अन्यत्र बसेको र बाबुको साथमा हजुरबा हजुरआमासँग बसेको भएता पनि बाबुसँग मात्र बसेको उल्लेख गर्नुपर्दछ । 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3DF999A-E1D6-4ACD-97BE-3A86ED0A95ED}"/>
              </a:ext>
            </a:extLst>
          </p:cNvPr>
          <p:cNvSpPr txBox="1"/>
          <p:nvPr/>
        </p:nvSpPr>
        <p:spPr>
          <a:xfrm>
            <a:off x="5267735" y="6449216"/>
            <a:ext cx="61026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r>
              <a:rPr lang="ne-NP" sz="2000" b="1" dirty="0">
                <a:solidFill>
                  <a:schemeClr val="tx1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55468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535508" y="6539948"/>
            <a:ext cx="656492" cy="309378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25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Text Placeholder 1"/>
          <p:cNvSpPr txBox="1">
            <a:spLocks/>
          </p:cNvSpPr>
          <p:nvPr/>
        </p:nvSpPr>
        <p:spPr>
          <a:xfrm>
            <a:off x="1135117" y="963681"/>
            <a:ext cx="10152993" cy="116432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800" b="1" dirty="0">
                <a:latin typeface="Preeti"/>
                <a:ea typeface="Calibri"/>
                <a:cs typeface="Kalimati" pitchFamily="2"/>
              </a:rPr>
              <a:t>महल  २९</a:t>
            </a:r>
            <a:r>
              <a:rPr lang="en-US" sz="2800" b="1" dirty="0">
                <a:latin typeface="+mj-lt"/>
                <a:ea typeface="Calibri"/>
                <a:cs typeface="Kalimati" pitchFamily="2"/>
              </a:rPr>
              <a:t>:</a:t>
            </a:r>
            <a:r>
              <a:rPr lang="ne-NP" sz="2800" b="1" dirty="0">
                <a:latin typeface="Preeti"/>
                <a:ea typeface="Calibri"/>
                <a:cs typeface="Kalimati" pitchFamily="2"/>
              </a:rPr>
              <a:t> ..नाम.. कोसँग बसेका छन् ?</a:t>
            </a: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</a:t>
            </a:r>
          </a:p>
          <a:p>
            <a:pPr marL="0" indent="0" algn="ctr">
              <a:buNone/>
            </a:pPr>
            <a:r>
              <a:rPr lang="ne-NP" sz="2400" b="1" dirty="0">
                <a:latin typeface="Preeti"/>
                <a:ea typeface="Calibri"/>
                <a:cs typeface="Kalimati" pitchFamily="2"/>
              </a:rPr>
              <a:t>(१८ वर्ष भन्दा कम उमेरका बालबालिकालाई मात्र) </a:t>
            </a:r>
            <a:br>
              <a:rPr lang="ne-NP" sz="2800" b="1" dirty="0">
                <a:latin typeface="Preeti"/>
                <a:ea typeface="Calibri"/>
                <a:cs typeface="Kalimati" pitchFamily="2"/>
              </a:rPr>
            </a:br>
            <a:endParaRPr lang="ko-KR" altLang="en-US" sz="1400" b="1" dirty="0">
              <a:latin typeface="Ganesh" pitchFamily="2" charset="0"/>
              <a:cs typeface="Kalimati" pitchFamily="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2380" y="2128003"/>
            <a:ext cx="11491374" cy="4274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hi-IN" sz="2400" b="1" dirty="0">
                <a:cs typeface="Kalimati" panose="00000400000000000000" pitchFamily="2"/>
              </a:rPr>
              <a:t>बाबु र सौतेनी आमासँग (कोड </a:t>
            </a:r>
            <a:r>
              <a:rPr lang="en-US" sz="2800" b="1" dirty="0">
                <a:cs typeface="Kalimati" panose="00000400000000000000" pitchFamily="2"/>
              </a:rPr>
              <a:t>4</a:t>
            </a:r>
            <a:r>
              <a:rPr lang="hi-IN" sz="2400" b="1" dirty="0">
                <a:cs typeface="Kalimati" panose="00000400000000000000" pitchFamily="2"/>
              </a:rPr>
              <a:t>)</a:t>
            </a:r>
            <a:endParaRPr lang="ne-NP" sz="2400" b="1" dirty="0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cs typeface="Kalimati" panose="00000400000000000000" pitchFamily="2"/>
              </a:rPr>
              <a:t>अठार वर्ष उमेर नपुगेका बालबालिकाको परिवारमा नीजको जन्म दिने बाबु र सौतेनी आमा बसिरहेको भए कोड </a:t>
            </a:r>
            <a:r>
              <a:rPr lang="en-US" sz="2800" b="1" dirty="0">
                <a:solidFill>
                  <a:srgbClr val="0070C0"/>
                </a:solidFill>
                <a:cs typeface="Kalimati" panose="00000400000000000000" pitchFamily="2"/>
              </a:rPr>
              <a:t>4</a:t>
            </a:r>
            <a:r>
              <a:rPr lang="hi-IN" sz="2400" dirty="0">
                <a:cs typeface="Kalimati" panose="00000400000000000000" pitchFamily="2"/>
              </a:rPr>
              <a:t> लेख्नुपर्दछ । </a:t>
            </a:r>
            <a:endParaRPr lang="ne-NP" sz="2400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endParaRPr lang="ne-NP" sz="2400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hi-IN" sz="2400" b="1" dirty="0">
                <a:cs typeface="Kalimati" panose="00000400000000000000" pitchFamily="2"/>
              </a:rPr>
              <a:t>आमा र सौतेनी बाबुसँग (कोड </a:t>
            </a:r>
            <a:r>
              <a:rPr lang="en-US" sz="2800" b="1" dirty="0">
                <a:cs typeface="Kalimati" panose="00000400000000000000" pitchFamily="2"/>
              </a:rPr>
              <a:t>5</a:t>
            </a:r>
            <a:r>
              <a:rPr lang="hi-IN" sz="2400" b="1" dirty="0">
                <a:cs typeface="Kalimati" panose="00000400000000000000" pitchFamily="2"/>
              </a:rPr>
              <a:t>)</a:t>
            </a:r>
            <a:r>
              <a:rPr lang="hi-IN" sz="2400" dirty="0">
                <a:cs typeface="Kalimati" panose="00000400000000000000" pitchFamily="2"/>
              </a:rPr>
              <a:t> </a:t>
            </a:r>
            <a:endParaRPr lang="ne-NP" sz="2400" dirty="0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cs typeface="Kalimati" panose="00000400000000000000" pitchFamily="2"/>
              </a:rPr>
              <a:t>अठार वर्ष उमेर नपुगेका बालबालिकाको परिवारमा नीजको जन्म दिने आमा र सौतेनी बाबु बसिरहेको भए कोड </a:t>
            </a:r>
            <a:r>
              <a:rPr lang="en-US" sz="2800" b="1" dirty="0">
                <a:solidFill>
                  <a:srgbClr val="0070C0"/>
                </a:solidFill>
                <a:cs typeface="Kalimati" panose="00000400000000000000" pitchFamily="2"/>
              </a:rPr>
              <a:t>5</a:t>
            </a:r>
            <a:r>
              <a:rPr lang="hi-IN" sz="2400" dirty="0">
                <a:cs typeface="Kalimati" panose="00000400000000000000" pitchFamily="2"/>
              </a:rPr>
              <a:t> लेख्नुपर्दछ । </a:t>
            </a:r>
            <a:endParaRPr lang="ne-NP" sz="2400" dirty="0">
              <a:cs typeface="Kalimati" panose="00000400000000000000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B8E60C-96ED-4D70-93B0-946967E2BC7E}"/>
              </a:ext>
            </a:extLst>
          </p:cNvPr>
          <p:cNvSpPr txBox="1"/>
          <p:nvPr/>
        </p:nvSpPr>
        <p:spPr>
          <a:xfrm>
            <a:off x="5267735" y="6449216"/>
            <a:ext cx="61026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r>
              <a:rPr lang="ne-NP" sz="2000" b="1" dirty="0">
                <a:solidFill>
                  <a:schemeClr val="tx1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43142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535508" y="6578423"/>
            <a:ext cx="656492" cy="295280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26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Text Placeholder 1"/>
          <p:cNvSpPr txBox="1">
            <a:spLocks/>
          </p:cNvSpPr>
          <p:nvPr/>
        </p:nvSpPr>
        <p:spPr>
          <a:xfrm>
            <a:off x="1135117" y="784781"/>
            <a:ext cx="10152993" cy="116432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800" b="1" dirty="0">
                <a:latin typeface="Preeti"/>
                <a:ea typeface="Calibri"/>
                <a:cs typeface="Kalimati" pitchFamily="2"/>
              </a:rPr>
              <a:t>महल  २९</a:t>
            </a:r>
            <a:r>
              <a:rPr lang="en-US" sz="2800" b="1" dirty="0">
                <a:latin typeface="+mj-lt"/>
                <a:ea typeface="Calibri"/>
                <a:cs typeface="Kalimati" pitchFamily="2"/>
              </a:rPr>
              <a:t>:</a:t>
            </a:r>
            <a:r>
              <a:rPr lang="ne-NP" sz="2800" b="1" dirty="0">
                <a:latin typeface="Preeti"/>
                <a:ea typeface="Calibri"/>
                <a:cs typeface="Kalimati" pitchFamily="2"/>
              </a:rPr>
              <a:t> ..नाम.. कोसँग बसेका छन् ?</a:t>
            </a: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</a:t>
            </a:r>
            <a:endParaRPr lang="en-US" sz="2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pPr marL="0" indent="0" algn="ctr">
              <a:buNone/>
            </a:pPr>
            <a:r>
              <a:rPr lang="ne-NP" sz="2400" b="1" dirty="0">
                <a:latin typeface="Preeti"/>
                <a:ea typeface="Calibri"/>
                <a:cs typeface="Kalimati" pitchFamily="2"/>
              </a:rPr>
              <a:t>(१८ वर्ष भन्दा कम उमेरका बालबालिकालाई मात्र) </a:t>
            </a:r>
            <a:br>
              <a:rPr lang="ne-NP" sz="2800" b="1" dirty="0">
                <a:latin typeface="Preeti"/>
                <a:ea typeface="Calibri"/>
                <a:cs typeface="Kalimati" pitchFamily="2"/>
              </a:rPr>
            </a:br>
            <a:endParaRPr lang="ko-KR" altLang="en-US" sz="1400" b="1" dirty="0">
              <a:latin typeface="Ganesh" pitchFamily="2" charset="0"/>
              <a:cs typeface="Kalimati" pitchFamily="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6714" y="2185538"/>
            <a:ext cx="11441678" cy="4201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i-IN" sz="2400" b="1" dirty="0">
                <a:cs typeface="Kalimati" panose="00000400000000000000" pitchFamily="2"/>
              </a:rPr>
              <a:t>अन्य नातेदारसँग (कोड </a:t>
            </a:r>
            <a:r>
              <a:rPr lang="en-US" sz="2800" b="1" dirty="0">
                <a:cs typeface="Kalimati" panose="00000400000000000000" pitchFamily="2"/>
              </a:rPr>
              <a:t>6</a:t>
            </a:r>
            <a:r>
              <a:rPr lang="hi-IN" sz="2400" b="1" dirty="0">
                <a:cs typeface="Kalimati" panose="00000400000000000000" pitchFamily="2"/>
              </a:rPr>
              <a:t>)</a:t>
            </a:r>
            <a:r>
              <a:rPr lang="hi-IN" sz="2400" dirty="0">
                <a:cs typeface="Kalimati" panose="00000400000000000000" pitchFamily="2"/>
              </a:rPr>
              <a:t> </a:t>
            </a:r>
            <a:endParaRPr lang="ne-NP" sz="2400" dirty="0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cs typeface="Kalimati" panose="00000400000000000000" pitchFamily="2"/>
              </a:rPr>
              <a:t>अठार वर्ष उमेर नपुगेका बालबालिका माथि कोड </a:t>
            </a:r>
            <a:r>
              <a:rPr lang="en-US" sz="2800" dirty="0">
                <a:solidFill>
                  <a:srgbClr val="0070C0"/>
                </a:solidFill>
                <a:cs typeface="Kalimati" panose="00000400000000000000" pitchFamily="2"/>
              </a:rPr>
              <a:t>1</a:t>
            </a:r>
            <a:r>
              <a:rPr lang="hi-IN" sz="2400" dirty="0">
                <a:cs typeface="Kalimati" panose="00000400000000000000" pitchFamily="2"/>
              </a:rPr>
              <a:t> देखि </a:t>
            </a:r>
            <a:r>
              <a:rPr lang="en-US" sz="2800" dirty="0">
                <a:solidFill>
                  <a:srgbClr val="0070C0"/>
                </a:solidFill>
                <a:cs typeface="Kalimati" panose="00000400000000000000" pitchFamily="2"/>
              </a:rPr>
              <a:t>5</a:t>
            </a:r>
            <a:r>
              <a:rPr lang="hi-IN" sz="2400" dirty="0">
                <a:cs typeface="Kalimati" panose="00000400000000000000" pitchFamily="2"/>
              </a:rPr>
              <a:t> सम्म उल्लेख भएका नातेदारबाहेक अरू कुनै नातेदारसँग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hi-IN" sz="2400" dirty="0">
                <a:cs typeface="Kalimati" panose="00000400000000000000" pitchFamily="2"/>
              </a:rPr>
              <a:t>जस्तैः दाजु</a:t>
            </a:r>
            <a:r>
              <a:rPr lang="en-US" sz="2400" dirty="0">
                <a:cs typeface="Kalimati" panose="00000400000000000000" pitchFamily="2"/>
              </a:rPr>
              <a:t>÷</a:t>
            </a:r>
            <a:r>
              <a:rPr lang="hi-IN" sz="2400" dirty="0">
                <a:cs typeface="Kalimati" panose="00000400000000000000" pitchFamily="2"/>
              </a:rPr>
              <a:t>भाइ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hi-IN" sz="2400" dirty="0">
                <a:cs typeface="Kalimati" panose="00000400000000000000" pitchFamily="2"/>
              </a:rPr>
              <a:t>दिदी</a:t>
            </a:r>
            <a:r>
              <a:rPr lang="en-US" sz="2400" dirty="0">
                <a:cs typeface="Kalimati" panose="00000400000000000000" pitchFamily="2"/>
              </a:rPr>
              <a:t>÷</a:t>
            </a:r>
            <a:r>
              <a:rPr lang="hi-IN" sz="2400" dirty="0">
                <a:cs typeface="Kalimati" panose="00000400000000000000" pitchFamily="2"/>
              </a:rPr>
              <a:t>बहिनी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hi-IN" sz="2400" dirty="0">
                <a:cs typeface="Kalimati" panose="00000400000000000000" pitchFamily="2"/>
              </a:rPr>
              <a:t>हजुरबुबा</a:t>
            </a:r>
            <a:r>
              <a:rPr lang="en-US" sz="2400" dirty="0">
                <a:cs typeface="Kalimati" panose="00000400000000000000" pitchFamily="2"/>
              </a:rPr>
              <a:t>÷</a:t>
            </a:r>
            <a:r>
              <a:rPr lang="hi-IN" sz="2400" dirty="0">
                <a:cs typeface="Kalimati" panose="00000400000000000000" pitchFamily="2"/>
              </a:rPr>
              <a:t>हजुरआमा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hi-IN" sz="2400" dirty="0">
                <a:cs typeface="Kalimati" panose="00000400000000000000" pitchFamily="2"/>
              </a:rPr>
              <a:t>काका</a:t>
            </a:r>
            <a:r>
              <a:rPr lang="en-US" sz="2400" dirty="0">
                <a:cs typeface="Kalimati" panose="00000400000000000000" pitchFamily="2"/>
              </a:rPr>
              <a:t>÷</a:t>
            </a:r>
            <a:r>
              <a:rPr lang="hi-IN" sz="2400" dirty="0">
                <a:cs typeface="Kalimati" panose="00000400000000000000" pitchFamily="2"/>
              </a:rPr>
              <a:t>काकी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hi-IN" sz="2400" dirty="0">
                <a:cs typeface="Kalimati" panose="00000400000000000000" pitchFamily="2"/>
              </a:rPr>
              <a:t>मामा</a:t>
            </a:r>
            <a:r>
              <a:rPr lang="en-US" sz="2400" dirty="0">
                <a:cs typeface="Kalimati" panose="00000400000000000000" pitchFamily="2"/>
              </a:rPr>
              <a:t>÷</a:t>
            </a:r>
            <a:r>
              <a:rPr lang="hi-IN" sz="2400" dirty="0">
                <a:cs typeface="Kalimati" panose="00000400000000000000" pitchFamily="2"/>
              </a:rPr>
              <a:t>माइजू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hi-IN" sz="2400" dirty="0">
                <a:cs typeface="Kalimati" panose="00000400000000000000" pitchFamily="2"/>
              </a:rPr>
              <a:t>फुपूसँग वा अरू कुनै नाताको व्यक्तिको संरक्षणमा बसिरहेको भए कोड </a:t>
            </a:r>
            <a:r>
              <a:rPr lang="en-US" sz="2800" dirty="0">
                <a:solidFill>
                  <a:srgbClr val="0070C0"/>
                </a:solidFill>
                <a:cs typeface="Kalimati" panose="00000400000000000000" pitchFamily="2"/>
              </a:rPr>
              <a:t>6</a:t>
            </a:r>
            <a:r>
              <a:rPr lang="hi-IN" sz="2400" dirty="0">
                <a:cs typeface="Kalimati" panose="00000400000000000000" pitchFamily="2"/>
              </a:rPr>
              <a:t> लेख्नुपर्दछ । </a:t>
            </a:r>
            <a:endParaRPr lang="ne-NP" sz="2400" dirty="0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cs typeface="Kalimati" panose="00000400000000000000" pitchFamily="2"/>
              </a:rPr>
              <a:t>१८ वर्ष भन्दा कम उमेरका व्यक्ति श्रीमान</a:t>
            </a:r>
            <a:r>
              <a:rPr lang="ne-NP" sz="2400" dirty="0">
                <a:cs typeface="Kalimati" panose="00000400000000000000" pitchFamily="2"/>
              </a:rPr>
              <a:t>संग </a:t>
            </a:r>
            <a:r>
              <a:rPr lang="hi-IN" sz="2400" dirty="0">
                <a:cs typeface="Kalimati" panose="00000400000000000000" pitchFamily="2"/>
              </a:rPr>
              <a:t>वा सासु ससुरासँग बस्दै आएको समेत यसै अन्तर्गत पर्दछ । 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086F09-D7F2-46CA-83DD-A7E70A8B7743}"/>
              </a:ext>
            </a:extLst>
          </p:cNvPr>
          <p:cNvSpPr txBox="1"/>
          <p:nvPr/>
        </p:nvSpPr>
        <p:spPr>
          <a:xfrm>
            <a:off x="5267735" y="6449216"/>
            <a:ext cx="61026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r>
              <a:rPr lang="ne-NP" sz="2000" b="1" dirty="0">
                <a:solidFill>
                  <a:schemeClr val="tx1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2522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535508" y="6449216"/>
            <a:ext cx="656492" cy="400110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27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Text Placeholder 1"/>
          <p:cNvSpPr txBox="1">
            <a:spLocks/>
          </p:cNvSpPr>
          <p:nvPr/>
        </p:nvSpPr>
        <p:spPr>
          <a:xfrm>
            <a:off x="1135117" y="884168"/>
            <a:ext cx="10152993" cy="116432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800" b="1" dirty="0">
                <a:latin typeface="Preeti"/>
                <a:ea typeface="Calibri"/>
                <a:cs typeface="Kalimati" pitchFamily="2"/>
              </a:rPr>
              <a:t>महल  २९</a:t>
            </a:r>
            <a:r>
              <a:rPr lang="en-US" sz="2800" b="1" dirty="0">
                <a:latin typeface="+mj-lt"/>
                <a:ea typeface="Calibri"/>
                <a:cs typeface="Kalimati" pitchFamily="2"/>
              </a:rPr>
              <a:t>:</a:t>
            </a:r>
            <a:r>
              <a:rPr lang="ne-NP" sz="2800" b="1" dirty="0">
                <a:latin typeface="Preeti"/>
                <a:ea typeface="Calibri"/>
                <a:cs typeface="Kalimati" pitchFamily="2"/>
              </a:rPr>
              <a:t> ..नाम.. कोसँग बसेका छन् ?</a:t>
            </a: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</a:t>
            </a:r>
            <a:endParaRPr lang="en-US" sz="2400" b="1" dirty="0">
              <a:latin typeface="Preeti"/>
              <a:ea typeface="Calibri"/>
              <a:cs typeface="Kalimati" pitchFamily="2"/>
            </a:endParaRPr>
          </a:p>
          <a:p>
            <a:pPr marL="0" indent="0" algn="ctr">
              <a:buNone/>
            </a:pPr>
            <a:r>
              <a:rPr lang="ne-NP" sz="2400" b="1" dirty="0">
                <a:latin typeface="Preeti"/>
                <a:ea typeface="Calibri"/>
                <a:cs typeface="Kalimati" pitchFamily="2"/>
              </a:rPr>
              <a:t>(१८ वर्ष भन्दा कम उमेरका बालबालिकालाई मात्र) </a:t>
            </a:r>
            <a:br>
              <a:rPr lang="ne-NP" sz="2800" b="1" dirty="0">
                <a:latin typeface="Preeti"/>
                <a:ea typeface="Calibri"/>
                <a:cs typeface="Kalimati" pitchFamily="2"/>
              </a:rPr>
            </a:br>
            <a:endParaRPr lang="ko-KR" altLang="en-US" sz="1400" b="1" dirty="0">
              <a:latin typeface="Ganesh" pitchFamily="2" charset="0"/>
              <a:cs typeface="Kalimati" pitchFamily="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6165" y="1966876"/>
            <a:ext cx="10889133" cy="410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i-IN" sz="2400" b="1" dirty="0">
                <a:cs typeface="Kalimati" panose="00000400000000000000" pitchFamily="2"/>
              </a:rPr>
              <a:t>काम लगाउने व्यक्तिसँग (कोड </a:t>
            </a:r>
            <a:r>
              <a:rPr lang="en-US" sz="2800" b="1" dirty="0">
                <a:cs typeface="Kalimati" panose="00000400000000000000" pitchFamily="2"/>
              </a:rPr>
              <a:t>7</a:t>
            </a:r>
            <a:r>
              <a:rPr lang="hi-IN" sz="2400" b="1" dirty="0">
                <a:cs typeface="Kalimati" panose="00000400000000000000" pitchFamily="2"/>
              </a:rPr>
              <a:t>) </a:t>
            </a:r>
            <a:endParaRPr lang="ne-NP" sz="2400" b="1" dirty="0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cs typeface="Kalimati" panose="00000400000000000000" pitchFamily="2"/>
              </a:rPr>
              <a:t>अठार वर्ष उमेर नपुगेका बालबालिका कामदारको रुपमा काम लगाउने व्यक्तिको घरमा बसेको भए कोड </a:t>
            </a:r>
            <a:r>
              <a:rPr lang="en-US" sz="2800" b="1" dirty="0">
                <a:solidFill>
                  <a:srgbClr val="0070C0"/>
                </a:solidFill>
                <a:cs typeface="Kalimati" panose="00000400000000000000" pitchFamily="2"/>
              </a:rPr>
              <a:t>7</a:t>
            </a:r>
            <a:r>
              <a:rPr lang="hi-IN" sz="2400" dirty="0">
                <a:cs typeface="Kalimati" panose="00000400000000000000" pitchFamily="2"/>
              </a:rPr>
              <a:t> लेख्नुपर्दछ ।  </a:t>
            </a:r>
            <a:endParaRPr lang="ne-NP" sz="2400" dirty="0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cs typeface="Kalimati" panose="00000400000000000000" pitchFamily="2"/>
              </a:rPr>
              <a:t>कामदार भन्नाले तलब</a:t>
            </a:r>
            <a:r>
              <a:rPr lang="en-US" sz="2400" dirty="0">
                <a:cs typeface="Kalimati" panose="00000400000000000000" pitchFamily="2"/>
              </a:rPr>
              <a:t>/</a:t>
            </a:r>
            <a:r>
              <a:rPr lang="hi-IN" sz="2400" dirty="0">
                <a:cs typeface="Kalimati" panose="00000400000000000000" pitchFamily="2"/>
              </a:rPr>
              <a:t>ज्याला (नगद वा जिन्सी वा दुवै) वा अरू कुनै किसिमको पारिश्रमिक</a:t>
            </a:r>
            <a:r>
              <a:rPr lang="en-US" sz="2400" dirty="0">
                <a:cs typeface="Kalimati" panose="00000400000000000000" pitchFamily="2"/>
              </a:rPr>
              <a:t>÷</a:t>
            </a:r>
            <a:r>
              <a:rPr lang="hi-IN" sz="2400" dirty="0">
                <a:cs typeface="Kalimati" panose="00000400000000000000" pitchFamily="2"/>
              </a:rPr>
              <a:t>सुविधा दिई घरको काम गर्न राखेको व्यक्तिलाई जनाउँछ ।</a:t>
            </a:r>
            <a:endParaRPr lang="ne-NP" sz="2400" dirty="0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बसोबासको स्थितिमा कोड </a:t>
            </a:r>
            <a:r>
              <a:rPr lang="en-US" sz="2400" b="1" dirty="0">
                <a:solidFill>
                  <a:srgbClr val="0070C0"/>
                </a:solidFill>
                <a:cs typeface="Kalimati" panose="00000400000000000000" pitchFamily="2"/>
              </a:rPr>
              <a:t>7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हुने बालबालिकाको हकमा महल ३ (परिवारमूलीको नाता) मा कोड </a:t>
            </a:r>
            <a:r>
              <a:rPr lang="en-US" sz="2400" b="1" dirty="0">
                <a:solidFill>
                  <a:srgbClr val="0070C0"/>
                </a:solidFill>
                <a:cs typeface="Kalimati" panose="00000400000000000000" pitchFamily="2"/>
              </a:rPr>
              <a:t>10 </a:t>
            </a:r>
            <a:r>
              <a:rPr lang="en-US" sz="2400" dirty="0">
                <a:cs typeface="Kalimati" panose="00000400000000000000" pitchFamily="2"/>
              </a:rPr>
              <a:t> </a:t>
            </a:r>
            <a:r>
              <a:rPr lang="ne-NP" sz="2400" dirty="0">
                <a:cs typeface="Kalimati" panose="00000400000000000000" pitchFamily="2"/>
              </a:rPr>
              <a:t>हुनुपर्दछ ।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A7121D-08A1-43BC-BD3F-AE46347AB3C9}"/>
              </a:ext>
            </a:extLst>
          </p:cNvPr>
          <p:cNvSpPr txBox="1"/>
          <p:nvPr/>
        </p:nvSpPr>
        <p:spPr>
          <a:xfrm>
            <a:off x="5267735" y="6449216"/>
            <a:ext cx="61026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r>
              <a:rPr lang="ne-NP" sz="2000" b="1" dirty="0">
                <a:solidFill>
                  <a:schemeClr val="tx1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2644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535508" y="6532688"/>
            <a:ext cx="656492" cy="255738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28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Text Placeholder 1"/>
          <p:cNvSpPr txBox="1">
            <a:spLocks/>
          </p:cNvSpPr>
          <p:nvPr/>
        </p:nvSpPr>
        <p:spPr>
          <a:xfrm>
            <a:off x="1194752" y="852168"/>
            <a:ext cx="10152993" cy="116432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e-NP" sz="2800" b="1" dirty="0">
                <a:latin typeface="Preeti"/>
                <a:ea typeface="Calibri"/>
                <a:cs typeface="Kalimati" pitchFamily="2"/>
              </a:rPr>
              <a:t>महल  २९</a:t>
            </a:r>
            <a:r>
              <a:rPr lang="en-US" sz="2800" b="1" dirty="0">
                <a:latin typeface="+mj-lt"/>
                <a:ea typeface="Calibri"/>
                <a:cs typeface="Kalimati" pitchFamily="2"/>
              </a:rPr>
              <a:t>:</a:t>
            </a:r>
            <a:r>
              <a:rPr lang="ne-NP" sz="2800" b="1" dirty="0">
                <a:latin typeface="Preeti"/>
                <a:ea typeface="Calibri"/>
                <a:cs typeface="Kalimati" pitchFamily="2"/>
              </a:rPr>
              <a:t> ..नाम.. कोसँग बसेका छन् ?</a:t>
            </a:r>
            <a:endParaRPr lang="en-US" sz="2800" b="1" dirty="0">
              <a:latin typeface="Preeti"/>
              <a:ea typeface="Calibri"/>
              <a:cs typeface="Kalimati" pitchFamily="2"/>
            </a:endParaRPr>
          </a:p>
          <a:p>
            <a:pPr marL="0" indent="0" algn="ctr">
              <a:buNone/>
            </a:pPr>
            <a:r>
              <a:rPr lang="ne-NP" sz="2400" b="1" dirty="0">
                <a:latin typeface="Preeti"/>
                <a:ea typeface="Calibri"/>
                <a:cs typeface="Kalimati" pitchFamily="2"/>
              </a:rPr>
              <a:t>(१८ वर्ष भन्दा कम उमेरका बालबालिकालाई मात्र) </a:t>
            </a:r>
            <a:br>
              <a:rPr lang="ne-NP" sz="2800" b="1" dirty="0">
                <a:latin typeface="Preeti"/>
                <a:ea typeface="Calibri"/>
                <a:cs typeface="Kalimati" pitchFamily="2"/>
              </a:rPr>
            </a:br>
            <a:endParaRPr lang="ko-KR" altLang="en-US" sz="1400" b="1" dirty="0">
              <a:latin typeface="Ganesh" pitchFamily="2" charset="0"/>
              <a:cs typeface="Kalimati" pitchFamily="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6165" y="2543346"/>
            <a:ext cx="11352226" cy="346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i-IN" sz="2400" b="1" dirty="0">
                <a:cs typeface="Kalimati" panose="00000400000000000000" pitchFamily="2"/>
              </a:rPr>
              <a:t>अन्य व्यक्तिसँग (कोड </a:t>
            </a:r>
            <a:r>
              <a:rPr lang="en-US" sz="2800" b="1" dirty="0">
                <a:cs typeface="Kalimati" panose="00000400000000000000" pitchFamily="2"/>
              </a:rPr>
              <a:t>8</a:t>
            </a:r>
            <a:r>
              <a:rPr lang="hi-IN" sz="2400" b="1" dirty="0">
                <a:cs typeface="Kalimati" panose="00000400000000000000" pitchFamily="2"/>
              </a:rPr>
              <a:t>) </a:t>
            </a:r>
            <a:endParaRPr lang="ne-NP" sz="2400" b="1" dirty="0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cs typeface="Kalimati" panose="00000400000000000000" pitchFamily="2"/>
              </a:rPr>
              <a:t>अठार वर्ष उमेर नपुगेका बालबालिका माथि कोड </a:t>
            </a:r>
            <a:r>
              <a:rPr lang="en-US" sz="2400" b="1" dirty="0">
                <a:solidFill>
                  <a:srgbClr val="0070C0"/>
                </a:solidFill>
                <a:cs typeface="Kalimati" panose="00000400000000000000" pitchFamily="2"/>
              </a:rPr>
              <a:t>1</a:t>
            </a:r>
            <a:r>
              <a:rPr lang="hi-IN" sz="2400" dirty="0">
                <a:cs typeface="Kalimati" panose="00000400000000000000" pitchFamily="2"/>
              </a:rPr>
              <a:t> देखि </a:t>
            </a:r>
            <a:r>
              <a:rPr lang="en-US" sz="2400" b="1" dirty="0">
                <a:solidFill>
                  <a:srgbClr val="0070C0"/>
                </a:solidFill>
                <a:cs typeface="Kalimati" panose="00000400000000000000" pitchFamily="2"/>
              </a:rPr>
              <a:t>7</a:t>
            </a:r>
            <a:r>
              <a:rPr lang="hi-IN" sz="2400" dirty="0">
                <a:cs typeface="Kalimati" panose="00000400000000000000" pitchFamily="2"/>
              </a:rPr>
              <a:t> उल्लेख भएका बाहेक अन्य व्यक्तिसँग बसेको भए अन्य व्यक्तिसँगको कोड </a:t>
            </a:r>
            <a:r>
              <a:rPr lang="en-US" sz="2400" b="1" dirty="0">
                <a:solidFill>
                  <a:srgbClr val="0070C0"/>
                </a:solidFill>
                <a:cs typeface="Kalimati" panose="00000400000000000000" pitchFamily="2"/>
              </a:rPr>
              <a:t>8</a:t>
            </a:r>
            <a:r>
              <a:rPr lang="hi-IN" sz="2400" dirty="0">
                <a:cs typeface="Kalimati" panose="00000400000000000000" pitchFamily="2"/>
              </a:rPr>
              <a:t> लेख्नुपर्दछ ।जस्तैः छिमेकीको नाताले बसिरहेको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hi-IN" sz="2400" dirty="0">
                <a:cs typeface="Kalimati" panose="00000400000000000000" pitchFamily="2"/>
              </a:rPr>
              <a:t>साथीभाईको नाताले बसेको आदि । </a:t>
            </a:r>
            <a:endParaRPr lang="ne-NP" sz="2400" dirty="0"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cs typeface="Kalimati" panose="00000400000000000000" pitchFamily="2"/>
              </a:rPr>
              <a:t>परिवारमा १८ वर्ष कम उमेरका व्यक्ति आफैं परिवारमूली रहेको भए समेत यस अन्तर्गत नै राख्नुपर्दछ ।</a:t>
            </a:r>
            <a:endParaRPr lang="en-US" sz="2400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6889619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09330" y="1316589"/>
            <a:ext cx="1230133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सहभागीहरूले आफ्नो परिवारको विवरण महल २६ देखि २९  सम्म नमुना प्रश्नावलीमा भर्नुहोस् ।</a:t>
            </a: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prstClr val="black"/>
                </a:solidFill>
                <a:latin typeface="Preeti" pitchFamily="2" charset="0"/>
                <a:cs typeface="Kalimati" pitchFamily="2"/>
              </a:rPr>
              <a:t>विवरण भर्दा सामना गरेका समस्या केही भएमा छलफलका लागि पालैपालो राख्नुहोस् ।</a:t>
            </a:r>
            <a:endParaRPr lang="hi-IN" sz="2400" dirty="0">
              <a:solidFill>
                <a:prstClr val="black"/>
              </a:solidFill>
              <a:latin typeface="Preeti" pitchFamily="2" charset="0"/>
              <a:cs typeface="Kalimati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519452" y="6559826"/>
            <a:ext cx="647148" cy="298174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29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711024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कक्षा कार्य तथा छलफल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CBEBE12-1E8D-4F93-8AD2-BAE15B1281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6974" y="2773017"/>
            <a:ext cx="8547652" cy="4058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3887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68965" y="1278083"/>
            <a:ext cx="11917018" cy="43858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2754" lvl="1">
              <a:lnSpc>
                <a:spcPct val="150000"/>
              </a:lnSpc>
            </a:pPr>
            <a:r>
              <a:rPr lang="ne-NP" sz="2400" b="1" dirty="0">
                <a:cs typeface="Kalimati" pitchFamily="2"/>
              </a:rPr>
              <a:t>प्रश्नहरूः</a:t>
            </a:r>
          </a:p>
          <a:p>
            <a:pPr marL="457200" indent="-457200" algn="just">
              <a:lnSpc>
                <a:spcPct val="150000"/>
              </a:lnSpc>
              <a:buFontTx/>
              <a:buAutoNum type="hindiNumParenR"/>
            </a:pPr>
            <a:r>
              <a:rPr lang="hi-IN" sz="2400" dirty="0">
                <a:cs typeface="Kalimati" panose="00000400000000000000" pitchFamily="2"/>
              </a:rPr>
              <a:t>महिलाले हालसम्म जन्माएका ज</a:t>
            </a:r>
            <a:r>
              <a:rPr lang="ne-NP" sz="2400" dirty="0">
                <a:cs typeface="Kalimati" panose="00000400000000000000" pitchFamily="2"/>
              </a:rPr>
              <a:t>ी</a:t>
            </a:r>
            <a:r>
              <a:rPr lang="hi-IN" sz="2400" dirty="0">
                <a:cs typeface="Kalimati" panose="00000400000000000000" pitchFamily="2"/>
              </a:rPr>
              <a:t>वित बच्चाहरु</a:t>
            </a:r>
            <a:r>
              <a:rPr lang="ne-NP" sz="2400" dirty="0">
                <a:cs typeface="Kalimati" panose="00000400000000000000" pitchFamily="2"/>
              </a:rPr>
              <a:t>को जम्मा संख्या कसरी गणना गर्ने </a:t>
            </a:r>
            <a:r>
              <a:rPr lang="en-US" sz="2400" dirty="0">
                <a:cs typeface="Kalimati" pitchFamily="2"/>
              </a:rPr>
              <a:t>?</a:t>
            </a:r>
            <a:endParaRPr lang="ne-NP" sz="2400" dirty="0">
              <a:cs typeface="Kalimati" pitchFamily="2"/>
            </a:endParaRPr>
          </a:p>
          <a:p>
            <a:pPr marL="457200" indent="-457200" algn="just">
              <a:lnSpc>
                <a:spcPct val="150000"/>
              </a:lnSpc>
              <a:buFontTx/>
              <a:buAutoNum type="hindiNumParenR"/>
            </a:pPr>
            <a:r>
              <a:rPr lang="hi-IN" sz="2400" dirty="0">
                <a:cs typeface="Kalimati" panose="00000400000000000000" pitchFamily="2"/>
              </a:rPr>
              <a:t>कुनै महिलाले एक भन्दा बढि पुरुषस</a:t>
            </a:r>
            <a:r>
              <a:rPr lang="ne-NP" sz="2400" dirty="0">
                <a:cs typeface="Kalimati" panose="00000400000000000000" pitchFamily="2"/>
              </a:rPr>
              <a:t>ँ</a:t>
            </a:r>
            <a:r>
              <a:rPr lang="hi-IN" sz="2400" dirty="0">
                <a:cs typeface="Kalimati" panose="00000400000000000000" pitchFamily="2"/>
              </a:rPr>
              <a:t>ग विवाह गरेको अवस्थामा पहिलेका श्रीमानस</a:t>
            </a:r>
            <a:r>
              <a:rPr lang="ne-NP" sz="2400" dirty="0">
                <a:cs typeface="Kalimati" panose="00000400000000000000" pitchFamily="2"/>
              </a:rPr>
              <a:t>ँ</a:t>
            </a:r>
            <a:r>
              <a:rPr lang="hi-IN" sz="2400" dirty="0">
                <a:cs typeface="Kalimati" panose="00000400000000000000" pitchFamily="2"/>
              </a:rPr>
              <a:t>ग रह</a:t>
            </a:r>
            <a:r>
              <a:rPr lang="ne-NP" sz="2400" dirty="0">
                <a:cs typeface="Kalimati" panose="00000400000000000000" pitchFamily="2"/>
              </a:rPr>
              <a:t>ँ</a:t>
            </a:r>
            <a:r>
              <a:rPr lang="hi-IN" sz="2400" dirty="0">
                <a:cs typeface="Kalimati" panose="00000400000000000000" pitchFamily="2"/>
              </a:rPr>
              <a:t>दा जन्मेका बच्चालाई महिलाको हालसम्म जन्मेका जम्मा छोरा छोरीको संख्यामा लिने कि नलिने </a:t>
            </a:r>
            <a:r>
              <a:rPr lang="en-US" sz="2400" dirty="0">
                <a:cs typeface="Kalimati" pitchFamily="2"/>
              </a:rPr>
              <a:t>?</a:t>
            </a:r>
            <a:endParaRPr lang="ne-NP" sz="2400" dirty="0">
              <a:cs typeface="Kalimati" pitchFamily="2"/>
            </a:endParaRPr>
          </a:p>
          <a:p>
            <a:pPr marL="457200" indent="-457200" algn="just">
              <a:lnSpc>
                <a:spcPct val="150000"/>
              </a:lnSpc>
              <a:buFontTx/>
              <a:buAutoNum type="hindiNumParenR"/>
            </a:pPr>
            <a:r>
              <a:rPr lang="ne-NP" sz="2400" dirty="0">
                <a:cs typeface="Kalimati" pitchFamily="2"/>
              </a:rPr>
              <a:t>मृत </a:t>
            </a:r>
            <a:r>
              <a:rPr lang="hi-IN" sz="2400" dirty="0">
                <a:cs typeface="Kalimati" panose="00000400000000000000" pitchFamily="2"/>
              </a:rPr>
              <a:t>बच्चा जन्म</a:t>
            </a:r>
            <a:r>
              <a:rPr lang="ne-NP" sz="2400" dirty="0">
                <a:cs typeface="Kalimati" panose="00000400000000000000" pitchFamily="2"/>
              </a:rPr>
              <a:t>ेको</a:t>
            </a:r>
            <a:r>
              <a:rPr lang="hi-IN" sz="2400" dirty="0">
                <a:cs typeface="Kalimati" panose="00000400000000000000" pitchFamily="2"/>
              </a:rPr>
              <a:t> भए गणनामा समावेश गर्नु पर्दछ कि पर्दैन </a:t>
            </a:r>
            <a:r>
              <a:rPr lang="en-US" sz="2400" dirty="0">
                <a:cs typeface="Kalimati" pitchFamily="2"/>
              </a:rPr>
              <a:t>?</a:t>
            </a:r>
            <a:endParaRPr lang="ne-NP" sz="2400" dirty="0">
              <a:cs typeface="Kalimati" pitchFamily="2"/>
            </a:endParaRPr>
          </a:p>
          <a:p>
            <a:pPr marL="457200" indent="-457200" algn="just">
              <a:lnSpc>
                <a:spcPct val="150000"/>
              </a:lnSpc>
              <a:buFontTx/>
              <a:buAutoNum type="hindiNumParenR"/>
            </a:pPr>
            <a:r>
              <a:rPr lang="hi-IN" sz="2400" dirty="0">
                <a:cs typeface="Kalimati" panose="00000400000000000000" pitchFamily="2"/>
              </a:rPr>
              <a:t>आमा बुवा दुवै भएको तर बुवा रोजगारीको लागि विदेश वा स्वदेशको अन्य कुनै ठाउँमा अक्सर बसोबास गर्ने गरेका छन् र उनका छोराछोरी आमासँग बस्दछन् भने त्यस्तो अवस्थामा</a:t>
            </a:r>
            <a:r>
              <a:rPr lang="ne-NP" sz="2400" dirty="0">
                <a:cs typeface="Kalimati" panose="00000400000000000000" pitchFamily="2"/>
              </a:rPr>
              <a:t> छोराछोरीलार्इ </a:t>
            </a:r>
            <a:r>
              <a:rPr lang="hi-IN" sz="2400" dirty="0">
                <a:cs typeface="Kalimati" panose="00000400000000000000" pitchFamily="2"/>
              </a:rPr>
              <a:t>कोस</a:t>
            </a:r>
            <a:r>
              <a:rPr lang="ne-NP" sz="2400" dirty="0">
                <a:cs typeface="Kalimati" panose="00000400000000000000" pitchFamily="2"/>
              </a:rPr>
              <a:t>ँ</a:t>
            </a:r>
            <a:r>
              <a:rPr lang="hi-IN" sz="2400" dirty="0">
                <a:cs typeface="Kalimati" panose="00000400000000000000" pitchFamily="2"/>
              </a:rPr>
              <a:t>ग बसेको लेख्नुपर्दछ </a:t>
            </a:r>
            <a:r>
              <a:rPr lang="en-US" sz="2400" dirty="0">
                <a:cs typeface="Kalimati" panose="00000400000000000000" pitchFamily="2"/>
              </a:rPr>
              <a:t>?</a:t>
            </a:r>
            <a:endParaRPr lang="ne-NP" sz="2400" dirty="0">
              <a:cs typeface="Kalimati" pitchFamily="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136700" y="757921"/>
            <a:ext cx="7730313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ne-NP" sz="2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कक्षा मूल्याङ्कन</a:t>
            </a:r>
          </a:p>
        </p:txBody>
      </p:sp>
      <p:sp>
        <p:nvSpPr>
          <p:cNvPr id="6" name="Slide Number Placeholder 19"/>
          <p:cNvSpPr txBox="1">
            <a:spLocks/>
          </p:cNvSpPr>
          <p:nvPr/>
        </p:nvSpPr>
        <p:spPr>
          <a:xfrm>
            <a:off x="11618843" y="6554272"/>
            <a:ext cx="573157" cy="22421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30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EB4185-3333-4209-AFC2-D57D5344FFB5}"/>
              </a:ext>
            </a:extLst>
          </p:cNvPr>
          <p:cNvSpPr txBox="1"/>
          <p:nvPr/>
        </p:nvSpPr>
        <p:spPr>
          <a:xfrm>
            <a:off x="5267735" y="6449216"/>
            <a:ext cx="61026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r>
              <a:rPr lang="ne-NP" sz="2000" b="1" dirty="0">
                <a:solidFill>
                  <a:schemeClr val="tx1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8245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6DD1A-81EE-449C-83C0-999748CFD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85575"/>
            <a:ext cx="12192000" cy="541676"/>
          </a:xfrm>
        </p:spPr>
        <p:txBody>
          <a:bodyPr/>
          <a:lstStyle/>
          <a:p>
            <a:pPr algn="ctr"/>
            <a:r>
              <a:rPr lang="ne-NP" sz="2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कक्षा मूल्याङ्कन</a:t>
            </a:r>
            <a:br>
              <a:rPr lang="ne-NP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210EBF-A6E3-4054-8D94-44CFDBD230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929" y="1456433"/>
            <a:ext cx="11728174" cy="4746331"/>
          </a:xfr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ne-NP" sz="2400" b="1" dirty="0">
                <a:solidFill>
                  <a:srgbClr val="002060"/>
                </a:solidFill>
                <a:cs typeface="Kalimati" panose="00000400000000000000" pitchFamily="2"/>
              </a:rPr>
              <a:t>१) </a:t>
            </a:r>
            <a:r>
              <a:rPr lang="hi-IN" sz="2400" b="1" dirty="0">
                <a:solidFill>
                  <a:srgbClr val="002060"/>
                </a:solidFill>
                <a:cs typeface="Kalimati" panose="00000400000000000000" pitchFamily="2"/>
              </a:rPr>
              <a:t>महिलाले हालसम्म जन्माएका ज</a:t>
            </a:r>
            <a:r>
              <a:rPr lang="ne-NP" sz="2400" b="1" dirty="0">
                <a:solidFill>
                  <a:srgbClr val="002060"/>
                </a:solidFill>
                <a:cs typeface="Kalimati" panose="00000400000000000000" pitchFamily="2"/>
              </a:rPr>
              <a:t>ी</a:t>
            </a:r>
            <a:r>
              <a:rPr lang="hi-IN" sz="2400" b="1" dirty="0">
                <a:solidFill>
                  <a:srgbClr val="002060"/>
                </a:solidFill>
                <a:cs typeface="Kalimati" panose="00000400000000000000" pitchFamily="2"/>
              </a:rPr>
              <a:t>वित बच्चाहरु</a:t>
            </a:r>
            <a:r>
              <a:rPr lang="ne-NP" sz="2400" b="1" dirty="0">
                <a:solidFill>
                  <a:srgbClr val="002060"/>
                </a:solidFill>
                <a:cs typeface="Kalimati" panose="00000400000000000000" pitchFamily="2"/>
              </a:rPr>
              <a:t>को जम्मा संख्या कसरी गणना गर्ने </a:t>
            </a:r>
            <a:r>
              <a:rPr lang="en-US" sz="2400" b="1" dirty="0">
                <a:solidFill>
                  <a:srgbClr val="002060"/>
                </a:solidFill>
                <a:cs typeface="Kalimati" panose="00000400000000000000" pitchFamily="2"/>
              </a:rPr>
              <a:t>?</a:t>
            </a:r>
          </a:p>
          <a:p>
            <a:pPr marL="804863" indent="-804863" algn="just">
              <a:lnSpc>
                <a:spcPct val="150000"/>
              </a:lnSpc>
              <a:buNone/>
            </a:pPr>
            <a:r>
              <a:rPr lang="hi-IN" sz="2400" b="1" dirty="0">
                <a:solidFill>
                  <a:srgbClr val="002060"/>
                </a:solidFill>
                <a:cs typeface="Kalimati" panose="00000400000000000000" pitchFamily="2"/>
              </a:rPr>
              <a:t>उत्तरः</a:t>
            </a:r>
            <a:r>
              <a:rPr lang="ne-NP" sz="2400" b="1" dirty="0">
                <a:solidFill>
                  <a:srgbClr val="002060"/>
                </a:solidFill>
                <a:cs typeface="Kalimati" panose="00000400000000000000" pitchFamily="2"/>
              </a:rPr>
              <a:t> </a:t>
            </a:r>
            <a:r>
              <a:rPr lang="hi-IN" sz="2400" dirty="0">
                <a:cs typeface="Kalimati" panose="00000400000000000000" pitchFamily="2"/>
              </a:rPr>
              <a:t>कुनै महिलाले जन्माएका जिवित बच्चाहरु भन्नाले बच्चा जन्मि सकेपछि रोएको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hi-IN" sz="2400" dirty="0">
                <a:cs typeface="Kalimati" panose="00000400000000000000" pitchFamily="2"/>
              </a:rPr>
              <a:t>आवाज निकालेको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hi-IN" sz="2400" dirty="0">
                <a:cs typeface="Kalimati" panose="00000400000000000000" pitchFamily="2"/>
              </a:rPr>
              <a:t>हलचल गरेको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hi-IN" sz="2400" dirty="0">
                <a:cs typeface="Kalimati" panose="00000400000000000000" pitchFamily="2"/>
              </a:rPr>
              <a:t>श्वास प्रश्वास क्रिया चालुरहेको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hi-IN" sz="2400" dirty="0">
                <a:cs typeface="Kalimati" panose="00000400000000000000" pitchFamily="2"/>
              </a:rPr>
              <a:t>जन्मिएको केहि समय पछि मरेको र जन्मिने वित्तिकै मरेको समेत पर्दछन् । गर्भ बिग्रेको वा खेर गएको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hi-IN" sz="2400" dirty="0">
                <a:cs typeface="Kalimati" panose="00000400000000000000" pitchFamily="2"/>
              </a:rPr>
              <a:t>गर्भमै मरेको बच्चा जन्मेको </a:t>
            </a:r>
            <a:r>
              <a:rPr lang="en-US" sz="2400" dirty="0"/>
              <a:t>(Still Birth) </a:t>
            </a:r>
            <a:r>
              <a:rPr lang="hi-IN" sz="2400" dirty="0">
                <a:cs typeface="Kalimati" panose="00000400000000000000" pitchFamily="2"/>
              </a:rPr>
              <a:t>लाई जीवित जन्म भन्न मिल्दैन । बच्चा जन्मँदै मरेको भए गणनामा समावेस गर्नुपर्दैन भने जिउँदै जन्मेको बच्चाको गणना गर्न छुटाउनुहुँदैन</a:t>
            </a:r>
            <a:r>
              <a:rPr lang="ne-NP" sz="2400" dirty="0">
                <a:cs typeface="Kalimati" panose="00000400000000000000" pitchFamily="2"/>
              </a:rPr>
              <a:t> ।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83A88F-CCCE-4FE3-BDE7-9542C9B32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96984" y="6461178"/>
            <a:ext cx="1695016" cy="400110"/>
          </a:xfrm>
        </p:spPr>
        <p:txBody>
          <a:bodyPr/>
          <a:lstStyle/>
          <a:p>
            <a:pPr algn="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r"/>
              <a:t>31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F6A4EE-FD1B-4B0C-85B5-2E3C70D0A720}"/>
              </a:ext>
            </a:extLst>
          </p:cNvPr>
          <p:cNvSpPr txBox="1"/>
          <p:nvPr/>
        </p:nvSpPr>
        <p:spPr>
          <a:xfrm>
            <a:off x="5267735" y="6449216"/>
            <a:ext cx="61026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r>
              <a:rPr lang="ne-NP" sz="2000" b="1" dirty="0">
                <a:solidFill>
                  <a:schemeClr val="tx1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78508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29265" y="1686198"/>
            <a:ext cx="11415251" cy="43858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914400" indent="-914400" algn="just">
              <a:lnSpc>
                <a:spcPct val="150000"/>
              </a:lnSpc>
            </a:pPr>
            <a:r>
              <a:rPr lang="ne-NP" sz="2400" b="1" dirty="0">
                <a:solidFill>
                  <a:srgbClr val="002060"/>
                </a:solidFill>
                <a:cs typeface="Kalimati" panose="00000400000000000000" pitchFamily="2"/>
              </a:rPr>
              <a:t>२) </a:t>
            </a:r>
            <a:r>
              <a:rPr lang="hi-IN" sz="2400" b="1" dirty="0">
                <a:solidFill>
                  <a:srgbClr val="002060"/>
                </a:solidFill>
                <a:cs typeface="Kalimati" panose="00000400000000000000" pitchFamily="2"/>
              </a:rPr>
              <a:t>कुनै महिलाले एक भन्दा बढि पुरुषस</a:t>
            </a:r>
            <a:r>
              <a:rPr lang="ne-NP" sz="2400" b="1" dirty="0">
                <a:solidFill>
                  <a:srgbClr val="002060"/>
                </a:solidFill>
                <a:cs typeface="Kalimati" panose="00000400000000000000" pitchFamily="2"/>
              </a:rPr>
              <a:t>ँ</a:t>
            </a:r>
            <a:r>
              <a:rPr lang="hi-IN" sz="2400" b="1" dirty="0">
                <a:solidFill>
                  <a:srgbClr val="002060"/>
                </a:solidFill>
                <a:cs typeface="Kalimati" panose="00000400000000000000" pitchFamily="2"/>
              </a:rPr>
              <a:t>ग विवाह गरेको अवस्थामा पहिलेका श्रीमानस</a:t>
            </a:r>
            <a:r>
              <a:rPr lang="ne-NP" sz="2400" b="1" dirty="0">
                <a:solidFill>
                  <a:srgbClr val="002060"/>
                </a:solidFill>
                <a:cs typeface="Kalimati" panose="00000400000000000000" pitchFamily="2"/>
              </a:rPr>
              <a:t>ँ</a:t>
            </a:r>
            <a:r>
              <a:rPr lang="hi-IN" sz="2400" b="1" dirty="0">
                <a:solidFill>
                  <a:srgbClr val="002060"/>
                </a:solidFill>
                <a:cs typeface="Kalimati" panose="00000400000000000000" pitchFamily="2"/>
              </a:rPr>
              <a:t>ग रह</a:t>
            </a:r>
            <a:r>
              <a:rPr lang="ne-NP" sz="2400" b="1" dirty="0">
                <a:solidFill>
                  <a:srgbClr val="002060"/>
                </a:solidFill>
                <a:cs typeface="Kalimati" panose="00000400000000000000" pitchFamily="2"/>
              </a:rPr>
              <a:t>ँ</a:t>
            </a:r>
            <a:r>
              <a:rPr lang="hi-IN" sz="2400" b="1" dirty="0">
                <a:solidFill>
                  <a:srgbClr val="002060"/>
                </a:solidFill>
                <a:cs typeface="Kalimati" panose="00000400000000000000" pitchFamily="2"/>
              </a:rPr>
              <a:t>दा जन्मेका बच्चालाई महिलाको हालसम्म जन्मेका जम्मा छोरा छोरीको संख्यामा लिने कि नलिने </a:t>
            </a:r>
            <a:r>
              <a:rPr lang="en-US" sz="2400" b="1" dirty="0">
                <a:solidFill>
                  <a:srgbClr val="002060"/>
                </a:solidFill>
                <a:cs typeface="Kalimati" panose="00000400000000000000" pitchFamily="2"/>
              </a:rPr>
              <a:t>?</a:t>
            </a:r>
          </a:p>
          <a:p>
            <a:pPr marL="914400" indent="-914400" algn="just">
              <a:lnSpc>
                <a:spcPct val="150000"/>
              </a:lnSpc>
            </a:pPr>
            <a:r>
              <a:rPr lang="hi-IN" sz="2400" b="1" dirty="0">
                <a:solidFill>
                  <a:srgbClr val="002060"/>
                </a:solidFill>
                <a:cs typeface="Kalimati" panose="00000400000000000000" pitchFamily="2"/>
              </a:rPr>
              <a:t>उत्तरः</a:t>
            </a:r>
            <a:r>
              <a:rPr lang="hi-IN" sz="2400" dirty="0">
                <a:cs typeface="Kalimati" panose="00000400000000000000" pitchFamily="2"/>
              </a:rPr>
              <a:t> कुनै महिलाले एक भन्दा बढि पुरुषसंग विवाह गरेको अवस्थामा पहिलेका श्रीमानस</a:t>
            </a:r>
            <a:r>
              <a:rPr lang="ne-NP" sz="2400" dirty="0">
                <a:cs typeface="Kalimati" panose="00000400000000000000" pitchFamily="2"/>
              </a:rPr>
              <a:t>ँ</a:t>
            </a:r>
            <a:r>
              <a:rPr lang="hi-IN" sz="2400" dirty="0">
                <a:cs typeface="Kalimati" panose="00000400000000000000" pitchFamily="2"/>
              </a:rPr>
              <a:t>ग स</a:t>
            </a:r>
            <a:r>
              <a:rPr lang="ne-NP" sz="2400" dirty="0">
                <a:cs typeface="Kalimati" panose="00000400000000000000" pitchFamily="2"/>
              </a:rPr>
              <a:t>ँ</a:t>
            </a:r>
            <a:r>
              <a:rPr lang="hi-IN" sz="2400" dirty="0">
                <a:cs typeface="Kalimati" panose="00000400000000000000" pitchFamily="2"/>
              </a:rPr>
              <a:t>गैबस्दा जन्मेका बच्चालाई समेत महिलाको हालसम्म जन्मेका जम्मा छोराछोरीको संख्यामा लिनु पर्दछ ।</a:t>
            </a:r>
            <a:r>
              <a:rPr lang="en-US" sz="2400" dirty="0">
                <a:cs typeface="Kalimati" panose="00000400000000000000" pitchFamily="2"/>
              </a:rPr>
              <a:t> </a:t>
            </a:r>
            <a:endParaRPr lang="ne-NP" sz="2400" dirty="0"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r>
              <a:rPr lang="ne-NP" sz="2400" b="1" dirty="0">
                <a:solidFill>
                  <a:srgbClr val="002060"/>
                </a:solidFill>
                <a:cs typeface="Kalimati" panose="00000400000000000000" pitchFamily="2"/>
              </a:rPr>
              <a:t>३) मृत </a:t>
            </a:r>
            <a:r>
              <a:rPr lang="hi-IN" sz="2400" b="1" dirty="0">
                <a:solidFill>
                  <a:srgbClr val="002060"/>
                </a:solidFill>
                <a:cs typeface="Kalimati" panose="00000400000000000000" pitchFamily="2"/>
              </a:rPr>
              <a:t>बच्चा जन्म</a:t>
            </a:r>
            <a:r>
              <a:rPr lang="ne-NP" sz="2400" b="1" dirty="0">
                <a:solidFill>
                  <a:srgbClr val="002060"/>
                </a:solidFill>
                <a:cs typeface="Kalimati" panose="00000400000000000000" pitchFamily="2"/>
              </a:rPr>
              <a:t>ेको</a:t>
            </a:r>
            <a:r>
              <a:rPr lang="hi-IN" sz="2400" b="1" dirty="0">
                <a:solidFill>
                  <a:srgbClr val="002060"/>
                </a:solidFill>
                <a:cs typeface="Kalimati" panose="00000400000000000000" pitchFamily="2"/>
              </a:rPr>
              <a:t> भए गणनामा समावेश गर्नु पर्दछ कि पर्दैन </a:t>
            </a:r>
            <a:r>
              <a:rPr lang="en-US" sz="2400" b="1" dirty="0">
                <a:solidFill>
                  <a:srgbClr val="002060"/>
                </a:solidFill>
                <a:cs typeface="Kalimati" pitchFamily="2"/>
              </a:rPr>
              <a:t>?</a:t>
            </a:r>
            <a:endParaRPr lang="ne-NP" sz="2400" b="1" dirty="0">
              <a:solidFill>
                <a:srgbClr val="002060"/>
              </a:solidFill>
              <a:cs typeface="Kalimati" pitchFamily="2"/>
            </a:endParaRPr>
          </a:p>
          <a:p>
            <a:pPr marL="914400" indent="-914400" algn="just">
              <a:lnSpc>
                <a:spcPct val="150000"/>
              </a:lnSpc>
            </a:pPr>
            <a:r>
              <a:rPr lang="hi-IN" sz="2400" dirty="0">
                <a:solidFill>
                  <a:srgbClr val="0070C0"/>
                </a:solidFill>
                <a:cs typeface="Kalimati" panose="00000400000000000000" pitchFamily="2"/>
              </a:rPr>
              <a:t>उत्तरः</a:t>
            </a:r>
            <a:r>
              <a:rPr lang="hi-IN" sz="2400" dirty="0">
                <a:cs typeface="Kalimati" panose="00000400000000000000" pitchFamily="2"/>
              </a:rPr>
              <a:t> यदि कुनै महिलाले मरेको बच्चा जन्माएको भए गणनामा समावेश गर्नु पर्दैन ।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136700" y="1026274"/>
            <a:ext cx="7730313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ne-NP" sz="2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कक्षा मूल्याङ्कन</a:t>
            </a:r>
            <a:r>
              <a:rPr lang="ne-NP" sz="2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</a:t>
            </a:r>
            <a:endParaRPr lang="ne-NP" sz="2400" b="1" dirty="0"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</p:txBody>
      </p:sp>
      <p:sp>
        <p:nvSpPr>
          <p:cNvPr id="6" name="Slide Number Placeholder 19"/>
          <p:cNvSpPr txBox="1">
            <a:spLocks/>
          </p:cNvSpPr>
          <p:nvPr/>
        </p:nvSpPr>
        <p:spPr>
          <a:xfrm>
            <a:off x="11738350" y="6415126"/>
            <a:ext cx="446522" cy="43853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32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CF148C-1CA7-4865-91A6-80870216DF19}"/>
              </a:ext>
            </a:extLst>
          </p:cNvPr>
          <p:cNvSpPr txBox="1"/>
          <p:nvPr/>
        </p:nvSpPr>
        <p:spPr>
          <a:xfrm>
            <a:off x="5267735" y="6449216"/>
            <a:ext cx="61026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क्रमशः</a:t>
            </a:r>
            <a:r>
              <a:rPr lang="ne-NP" sz="2000" b="1" dirty="0">
                <a:solidFill>
                  <a:schemeClr val="tx1"/>
                </a:solidFill>
                <a:latin typeface="Preeti"/>
                <a:ea typeface="Calibri"/>
                <a:cs typeface="Kalimati" pitchFamily="2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41752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16836" y="1686198"/>
            <a:ext cx="11370364" cy="35548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dirty="0"/>
              <a:t> </a:t>
            </a:r>
            <a:endParaRPr lang="en-US" sz="1100" dirty="0"/>
          </a:p>
          <a:p>
            <a:pPr algn="just">
              <a:lnSpc>
                <a:spcPct val="150000"/>
              </a:lnSpc>
            </a:pPr>
            <a:r>
              <a:rPr lang="ne-NP" sz="2400" b="1" dirty="0">
                <a:solidFill>
                  <a:srgbClr val="002060"/>
                </a:solidFill>
                <a:cs typeface="Kalimati" pitchFamily="2"/>
              </a:rPr>
              <a:t>४) </a:t>
            </a:r>
            <a:r>
              <a:rPr lang="hi-IN" sz="2400" b="1" dirty="0">
                <a:solidFill>
                  <a:srgbClr val="002060"/>
                </a:solidFill>
                <a:cs typeface="Kalimati" panose="00000400000000000000" pitchFamily="2"/>
              </a:rPr>
              <a:t>आमा बुवा दुवै भएको तर बुवा रोजगारीको लागि विदेश वा स्वदेशको अन्य कुनै ठाउँमा अक्सर बसोबास गर्ने गरेका छन् र उनका छोराछोरी आमासँग बस्दछन् भने त्यस्तो अवस्थामा </a:t>
            </a:r>
            <a:r>
              <a:rPr lang="ne-NP" sz="2400" b="1" dirty="0">
                <a:solidFill>
                  <a:srgbClr val="002060"/>
                </a:solidFill>
                <a:cs typeface="Kalimati" panose="00000400000000000000" pitchFamily="2"/>
              </a:rPr>
              <a:t>छोराछोरीलार्इ </a:t>
            </a:r>
            <a:r>
              <a:rPr lang="hi-IN" sz="2400" b="1" dirty="0">
                <a:solidFill>
                  <a:srgbClr val="002060"/>
                </a:solidFill>
                <a:cs typeface="Kalimati" panose="00000400000000000000" pitchFamily="2"/>
              </a:rPr>
              <a:t>कोस</a:t>
            </a:r>
            <a:r>
              <a:rPr lang="ne-NP" sz="2400" b="1" dirty="0">
                <a:solidFill>
                  <a:srgbClr val="002060"/>
                </a:solidFill>
                <a:cs typeface="Kalimati" panose="00000400000000000000" pitchFamily="2"/>
              </a:rPr>
              <a:t>ँ</a:t>
            </a:r>
            <a:r>
              <a:rPr lang="hi-IN" sz="2400" b="1" dirty="0">
                <a:solidFill>
                  <a:srgbClr val="002060"/>
                </a:solidFill>
                <a:cs typeface="Kalimati" panose="00000400000000000000" pitchFamily="2"/>
              </a:rPr>
              <a:t>ग बसेको लेख्नुपर्दछ </a:t>
            </a:r>
            <a:r>
              <a:rPr lang="en-US" sz="2400" b="1" dirty="0">
                <a:solidFill>
                  <a:srgbClr val="002060"/>
                </a:solidFill>
                <a:cs typeface="Kalimati" panose="00000400000000000000" pitchFamily="2"/>
              </a:rPr>
              <a:t>?</a:t>
            </a:r>
          </a:p>
          <a:p>
            <a:pPr algn="just">
              <a:lnSpc>
                <a:spcPct val="150000"/>
              </a:lnSpc>
            </a:pPr>
            <a:r>
              <a:rPr lang="hi-IN" sz="2400" b="1" dirty="0">
                <a:solidFill>
                  <a:srgbClr val="002060"/>
                </a:solidFill>
                <a:cs typeface="Kalimati" panose="00000400000000000000" pitchFamily="2"/>
              </a:rPr>
              <a:t>उत्तरः</a:t>
            </a:r>
            <a:r>
              <a:rPr lang="hi-IN" sz="2400" dirty="0">
                <a:cs typeface="Kalimati" panose="00000400000000000000" pitchFamily="2"/>
              </a:rPr>
              <a:t>  बुवा दुवै भएको तर बुवा रोजगारीको लागि विदेश वा स्वदेशको अन्य कुनै ठाउँमा अक्सर बसोबास गर्ने गरेका छन् र उनका छोराछोरी आमासँग बस्दछन् भने त्यस्तो अवस्थामा आमासंग बसेको मान्नुपर्दछ</a:t>
            </a:r>
            <a:r>
              <a:rPr lang="en-US" sz="2400" dirty="0">
                <a:cs typeface="Kalimati" panose="00000400000000000000" pitchFamily="2"/>
              </a:rPr>
              <a:t>, </a:t>
            </a:r>
            <a:r>
              <a:rPr lang="hi-IN" sz="2400" dirty="0">
                <a:cs typeface="Kalimati" panose="00000400000000000000" pitchFamily="2"/>
              </a:rPr>
              <a:t>आमाबावु दुबैसँग बसेको मान्नुहुँदैन ।</a:t>
            </a:r>
            <a:endParaRPr lang="ne-NP" sz="2400" dirty="0">
              <a:cs typeface="Kalimati" pitchFamily="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136700" y="1026274"/>
            <a:ext cx="7730313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ne-NP" sz="2800" b="1" dirty="0"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कक्षा मूल्याङ्कन</a:t>
            </a:r>
            <a:endParaRPr lang="ne-NP" sz="2400" b="1" dirty="0"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</p:txBody>
      </p:sp>
      <p:sp>
        <p:nvSpPr>
          <p:cNvPr id="6" name="Slide Number Placeholder 19"/>
          <p:cNvSpPr txBox="1">
            <a:spLocks/>
          </p:cNvSpPr>
          <p:nvPr/>
        </p:nvSpPr>
        <p:spPr>
          <a:xfrm>
            <a:off x="11546957" y="6510130"/>
            <a:ext cx="637915" cy="34353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256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15616" y="1793236"/>
            <a:ext cx="11450983" cy="20813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200" dirty="0">
                <a:cs typeface="Kalimati" panose="00000400000000000000" pitchFamily="2"/>
              </a:rPr>
              <a:t>महल २६ हालसम्म जीवित बच्चा जन्माएको विवरण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200" dirty="0">
                <a:cs typeface="Kalimati" panose="00000400000000000000" pitchFamily="2"/>
              </a:rPr>
              <a:t>महल २७ जीवित जन्माएको बच्चामध्ये मृत्यु भएको विवरण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200" dirty="0">
                <a:cs typeface="Kalimati" panose="00000400000000000000" pitchFamily="2"/>
              </a:rPr>
              <a:t>महल २८ गत १२ महिनामा जीवित बच्चा जन्माएको विवरण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200" dirty="0">
                <a:cs typeface="Kalimati" panose="00000400000000000000" pitchFamily="2"/>
              </a:rPr>
              <a:t>महल २९ मा १८ बर्षभन्दा कम उमेरका बच्चाहरूको बसोबास सम्बन्धी विवरण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499574" y="6451600"/>
            <a:ext cx="667026" cy="406400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34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761640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सारांश तथा निष्कर्ष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1039598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49087" y="1559869"/>
            <a:ext cx="117082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3200" b="1" dirty="0">
                <a:solidFill>
                  <a:srgbClr val="142DAC"/>
                </a:solidFill>
                <a:latin typeface="Kokila" panose="020B0604020202020204" pitchFamily="34" charset="0"/>
                <a:cs typeface="Kalimati" panose="00000400000000000000" pitchFamily="2"/>
              </a:rPr>
              <a:t>विस्तृत जानकारीको लागि गणना पुस्तिकाको अनुच्छेद १०.१ देखि १०.१७ सम्म अध्ययन गर्नुहोस् ।</a:t>
            </a:r>
            <a:endParaRPr lang="en-US" sz="3200" b="1" dirty="0">
              <a:solidFill>
                <a:srgbClr val="142DAC"/>
              </a:solidFill>
              <a:latin typeface="Kokila" panose="020B0604020202020204" pitchFamily="34" charset="0"/>
              <a:cs typeface="Kalimati" panose="00000400000000000000" pitchFamily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30206" y="3644444"/>
            <a:ext cx="393729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8800" b="1" dirty="0">
                <a:solidFill>
                  <a:srgbClr val="142DAC"/>
                </a:solidFill>
                <a:latin typeface="Kokila" panose="020B0604020202020204" pitchFamily="34" charset="0"/>
                <a:cs typeface="Kalimati" panose="00000400000000000000" pitchFamily="2"/>
              </a:rPr>
              <a:t>धन्यवाद</a:t>
            </a:r>
            <a:r>
              <a:rPr lang="en-US" sz="8800" b="1" dirty="0">
                <a:solidFill>
                  <a:srgbClr val="142DAC"/>
                </a:solidFill>
                <a:latin typeface="Kokila" panose="020B0604020202020204" pitchFamily="34" charset="0"/>
                <a:cs typeface="Kalimati" panose="00000400000000000000" pitchFamily="2"/>
              </a:rPr>
              <a:t>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6197DA5-3CE5-4F46-8BCC-34350E1A282C}"/>
              </a:ext>
            </a:extLst>
          </p:cNvPr>
          <p:cNvSpPr txBox="1"/>
          <p:nvPr/>
        </p:nvSpPr>
        <p:spPr>
          <a:xfrm>
            <a:off x="11652740" y="6465780"/>
            <a:ext cx="464233" cy="36933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</a:lstStyle>
          <a:p>
            <a:fld id="{2840B2E4-A264-431E-ABDE-38E3BCDA5876}" type="slidenum">
              <a:rPr lang="en-US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7613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2682</TotalTime>
  <Words>2444</Words>
  <Application>Microsoft Office PowerPoint</Application>
  <PresentationFormat>Widescreen</PresentationFormat>
  <Paragraphs>199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35</vt:i4>
      </vt:variant>
    </vt:vector>
  </HeadingPairs>
  <TitlesOfParts>
    <vt:vector size="47" baseType="lpstr">
      <vt:lpstr>KaiTi</vt:lpstr>
      <vt:lpstr>Arial</vt:lpstr>
      <vt:lpstr>Calibri</vt:lpstr>
      <vt:lpstr>Calibri Light</vt:lpstr>
      <vt:lpstr>Fontasy Himali</vt:lpstr>
      <vt:lpstr>Ganesh</vt:lpstr>
      <vt:lpstr>Kokila</vt:lpstr>
      <vt:lpstr>Preeti</vt:lpstr>
      <vt:lpstr>Times New Roman</vt:lpstr>
      <vt:lpstr>Wingdings</vt:lpstr>
      <vt:lpstr>Office Theme</vt:lpstr>
      <vt:lpstr>1_Office Theme</vt:lpstr>
      <vt:lpstr>PowerPoint Presentation</vt:lpstr>
      <vt:lpstr>PowerPoint Presentation</vt:lpstr>
      <vt:lpstr>सन्दर्भ सामग्री   पुस्तिकाको अनुच्छेद १०.१ देखि १०.१७ सम्म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कक्षा मूल्याङ्कन 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CBS</dc:creator>
  <cp:lastModifiedBy>Rishi Ram Sigdel</cp:lastModifiedBy>
  <cp:revision>364</cp:revision>
  <dcterms:created xsi:type="dcterms:W3CDTF">2020-10-11T07:30:23Z</dcterms:created>
  <dcterms:modified xsi:type="dcterms:W3CDTF">2021-04-10T11:20:33Z</dcterms:modified>
</cp:coreProperties>
</file>