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487" r:id="rId2"/>
    <p:sldId id="256" r:id="rId3"/>
    <p:sldId id="380" r:id="rId4"/>
    <p:sldId id="421" r:id="rId5"/>
    <p:sldId id="494" r:id="rId6"/>
    <p:sldId id="493" r:id="rId7"/>
    <p:sldId id="464" r:id="rId8"/>
    <p:sldId id="492" r:id="rId9"/>
    <p:sldId id="467" r:id="rId10"/>
    <p:sldId id="468" r:id="rId11"/>
    <p:sldId id="469" r:id="rId12"/>
    <p:sldId id="470" r:id="rId13"/>
    <p:sldId id="472" r:id="rId14"/>
    <p:sldId id="473" r:id="rId15"/>
    <p:sldId id="475" r:id="rId16"/>
    <p:sldId id="476" r:id="rId17"/>
    <p:sldId id="478" r:id="rId18"/>
    <p:sldId id="479" r:id="rId19"/>
    <p:sldId id="483" r:id="rId20"/>
    <p:sldId id="480" r:id="rId21"/>
    <p:sldId id="482" r:id="rId22"/>
    <p:sldId id="481" r:id="rId23"/>
    <p:sldId id="491" r:id="rId24"/>
    <p:sldId id="484" r:id="rId25"/>
    <p:sldId id="429" r:id="rId26"/>
    <p:sldId id="486" r:id="rId27"/>
    <p:sldId id="431" r:id="rId28"/>
    <p:sldId id="495" r:id="rId29"/>
    <p:sldId id="411" r:id="rId30"/>
  </p:sldIdLst>
  <p:sldSz cx="12192000" cy="6858000"/>
  <p:notesSz cx="6800850" cy="99329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9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2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56" autoAdjust="0"/>
    <p:restoredTop sz="93566" autoAdjust="0"/>
  </p:normalViewPr>
  <p:slideViewPr>
    <p:cSldViewPr snapToGrid="0">
      <p:cViewPr varScale="1">
        <p:scale>
          <a:sx n="101" d="100"/>
          <a:sy n="101" d="100"/>
        </p:scale>
        <p:origin x="168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  <p:guide orient="horz" pos="3129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2C9114-09D4-42B2-952C-E6F7F3D7F7E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910DAE-5BE9-4FEE-BD73-BADD669CD9DC}">
      <dgm:prSet phldrT="[Text]" custT="1"/>
      <dgm:spPr/>
      <dgm:t>
        <a:bodyPr/>
        <a:lstStyle/>
        <a:p>
          <a:r>
            <a:rPr lang="ne-NP" sz="1100"/>
            <a:t>१० बर्ष र सोभन्दा माथिको जनसंख्या</a:t>
          </a:r>
          <a:endParaRPr lang="en-US" sz="1100"/>
        </a:p>
      </dgm:t>
    </dgm:pt>
    <dgm:pt modelId="{9E5CB585-EDE1-4A25-AE60-A2EB1AEA897E}" type="parTrans" cxnId="{464147AE-8D30-4773-8ED4-251655414667}">
      <dgm:prSet/>
      <dgm:spPr/>
      <dgm:t>
        <a:bodyPr/>
        <a:lstStyle/>
        <a:p>
          <a:endParaRPr lang="en-US"/>
        </a:p>
      </dgm:t>
    </dgm:pt>
    <dgm:pt modelId="{FA30946D-4D13-4075-81FE-FE6A6B47C1B4}" type="sibTrans" cxnId="{464147AE-8D30-4773-8ED4-251655414667}">
      <dgm:prSet/>
      <dgm:spPr/>
      <dgm:t>
        <a:bodyPr/>
        <a:lstStyle/>
        <a:p>
          <a:endParaRPr lang="en-US"/>
        </a:p>
      </dgm:t>
    </dgm:pt>
    <dgm:pt modelId="{75874FDC-22A2-44C4-A837-9E12D58B4DBD}">
      <dgm:prSet phldrT="[Text]" custT="1"/>
      <dgm:spPr/>
      <dgm:t>
        <a:bodyPr/>
        <a:lstStyle/>
        <a:p>
          <a:r>
            <a:rPr lang="ne-NP" sz="1200"/>
            <a:t>आर्थिक काम गरेको जनसंख्या</a:t>
          </a:r>
          <a:endParaRPr lang="en-US" sz="1200"/>
        </a:p>
      </dgm:t>
    </dgm:pt>
    <dgm:pt modelId="{BAB49450-2F9C-4DA9-80D9-7613D1BF72C9}" type="parTrans" cxnId="{48135A16-4043-402F-B0F0-5856C97459EA}">
      <dgm:prSet/>
      <dgm:spPr/>
      <dgm:t>
        <a:bodyPr/>
        <a:lstStyle/>
        <a:p>
          <a:endParaRPr lang="en-US"/>
        </a:p>
      </dgm:t>
    </dgm:pt>
    <dgm:pt modelId="{CCFB471F-BAA8-4043-B43C-3F7406DCB0CC}" type="sibTrans" cxnId="{48135A16-4043-402F-B0F0-5856C97459EA}">
      <dgm:prSet/>
      <dgm:spPr/>
      <dgm:t>
        <a:bodyPr/>
        <a:lstStyle/>
        <a:p>
          <a:endParaRPr lang="en-US"/>
        </a:p>
      </dgm:t>
    </dgm:pt>
    <dgm:pt modelId="{A9967338-04D4-4ECF-A54E-C53993238B02}">
      <dgm:prSet phldrT="[Text]" custT="1"/>
      <dgm:spPr/>
      <dgm:t>
        <a:bodyPr/>
        <a:lstStyle/>
        <a:p>
          <a:r>
            <a:rPr lang="ne-NP" sz="1200"/>
            <a:t>आर्थिक काम नगरेको जनसंख्या</a:t>
          </a:r>
          <a:endParaRPr lang="en-US" sz="1200"/>
        </a:p>
      </dgm:t>
    </dgm:pt>
    <dgm:pt modelId="{C924A3F6-61B1-473A-A8FA-B8C1B5264337}" type="parTrans" cxnId="{8C04EE12-06B0-4744-A9D0-8E9116238F5E}">
      <dgm:prSet/>
      <dgm:spPr/>
      <dgm:t>
        <a:bodyPr/>
        <a:lstStyle/>
        <a:p>
          <a:endParaRPr lang="en-US"/>
        </a:p>
      </dgm:t>
    </dgm:pt>
    <dgm:pt modelId="{EC94E4AD-EECA-4322-A98D-9D50BB2FF0A2}" type="sibTrans" cxnId="{8C04EE12-06B0-4744-A9D0-8E9116238F5E}">
      <dgm:prSet/>
      <dgm:spPr/>
      <dgm:t>
        <a:bodyPr/>
        <a:lstStyle/>
        <a:p>
          <a:endParaRPr lang="en-US"/>
        </a:p>
      </dgm:t>
    </dgm:pt>
    <dgm:pt modelId="{BE66CAAE-9395-4C14-9E1D-DFA67B931849}" type="asst">
      <dgm:prSet custT="1"/>
      <dgm:spPr/>
      <dgm:t>
        <a:bodyPr/>
        <a:lstStyle/>
        <a:p>
          <a:r>
            <a:rPr lang="ne-NP" sz="1200"/>
            <a:t>सक्रियरुपमा काम खोज्ने</a:t>
          </a:r>
          <a:endParaRPr lang="en-US" sz="1200"/>
        </a:p>
      </dgm:t>
    </dgm:pt>
    <dgm:pt modelId="{48A70CBE-A747-4FB7-8FC0-D5FCC816AC1D}" type="parTrans" cxnId="{4AFAD0B4-D8AD-482C-9FFA-0A4B9C814033}">
      <dgm:prSet/>
      <dgm:spPr/>
      <dgm:t>
        <a:bodyPr/>
        <a:lstStyle/>
        <a:p>
          <a:endParaRPr lang="en-US"/>
        </a:p>
      </dgm:t>
    </dgm:pt>
    <dgm:pt modelId="{15A5A43B-13FF-4E2E-BAB8-5418B3122923}" type="sibTrans" cxnId="{4AFAD0B4-D8AD-482C-9FFA-0A4B9C814033}">
      <dgm:prSet/>
      <dgm:spPr/>
      <dgm:t>
        <a:bodyPr/>
        <a:lstStyle/>
        <a:p>
          <a:endParaRPr lang="en-US"/>
        </a:p>
      </dgm:t>
    </dgm:pt>
    <dgm:pt modelId="{D20C2A11-025D-4698-B998-600F584D6D12}" type="asst">
      <dgm:prSet custT="1"/>
      <dgm:spPr/>
      <dgm:t>
        <a:bodyPr/>
        <a:lstStyle/>
        <a:p>
          <a:r>
            <a:rPr lang="ne-NP" sz="1200"/>
            <a:t>सक्रियरुपमा काम नखोज्ने </a:t>
          </a:r>
          <a:endParaRPr lang="en-US" sz="1200"/>
        </a:p>
      </dgm:t>
    </dgm:pt>
    <dgm:pt modelId="{97DA6119-FFC8-4820-ABB8-5E670425EF05}" type="parTrans" cxnId="{03228288-0648-4255-85B9-6FE5982D41C4}">
      <dgm:prSet/>
      <dgm:spPr/>
      <dgm:t>
        <a:bodyPr/>
        <a:lstStyle/>
        <a:p>
          <a:endParaRPr lang="en-US"/>
        </a:p>
      </dgm:t>
    </dgm:pt>
    <dgm:pt modelId="{FD30D676-1708-4E2A-B6FE-619DEDDA2E9B}" type="sibTrans" cxnId="{03228288-0648-4255-85B9-6FE5982D41C4}">
      <dgm:prSet/>
      <dgm:spPr/>
      <dgm:t>
        <a:bodyPr/>
        <a:lstStyle/>
        <a:p>
          <a:endParaRPr lang="en-US"/>
        </a:p>
      </dgm:t>
    </dgm:pt>
    <dgm:pt modelId="{AE6DD50A-3CEE-41CB-8B9D-870F4E567CD4}" type="asst">
      <dgm:prSet custT="1"/>
      <dgm:spPr/>
      <dgm:t>
        <a:bodyPr/>
        <a:lstStyle/>
        <a:p>
          <a:r>
            <a:rPr lang="ne-NP" sz="1050"/>
            <a:t>काम पाएमा उपलब्धता भएको</a:t>
          </a:r>
          <a:endParaRPr lang="en-US" sz="1050"/>
        </a:p>
      </dgm:t>
    </dgm:pt>
    <dgm:pt modelId="{62CA9187-D158-4688-BACD-E4176AF08E70}" type="parTrans" cxnId="{F31A06D2-AC3F-4198-9446-37304F00585F}">
      <dgm:prSet/>
      <dgm:spPr/>
      <dgm:t>
        <a:bodyPr/>
        <a:lstStyle/>
        <a:p>
          <a:endParaRPr lang="en-US"/>
        </a:p>
      </dgm:t>
    </dgm:pt>
    <dgm:pt modelId="{BBACC730-A7B5-491F-94A5-956E12B3F7DE}" type="sibTrans" cxnId="{F31A06D2-AC3F-4198-9446-37304F00585F}">
      <dgm:prSet/>
      <dgm:spPr/>
      <dgm:t>
        <a:bodyPr/>
        <a:lstStyle/>
        <a:p>
          <a:endParaRPr lang="en-US"/>
        </a:p>
      </dgm:t>
    </dgm:pt>
    <dgm:pt modelId="{E95BB447-DDC1-4A71-80EE-95708AE3189C}" type="asst">
      <dgm:prSet custT="1"/>
      <dgm:spPr/>
      <dgm:t>
        <a:bodyPr/>
        <a:lstStyle/>
        <a:p>
          <a:r>
            <a:rPr lang="ne-NP" sz="1050"/>
            <a:t>काम पाएमा उपलब्धता नभएको</a:t>
          </a:r>
          <a:endParaRPr lang="en-US" sz="1050"/>
        </a:p>
      </dgm:t>
    </dgm:pt>
    <dgm:pt modelId="{AB7AD171-09E6-48B3-93D1-962F24DB67CC}" type="parTrans" cxnId="{5242833E-5004-4C5B-8492-D00CD0D59549}">
      <dgm:prSet/>
      <dgm:spPr/>
      <dgm:t>
        <a:bodyPr/>
        <a:lstStyle/>
        <a:p>
          <a:endParaRPr lang="en-US"/>
        </a:p>
      </dgm:t>
    </dgm:pt>
    <dgm:pt modelId="{8B8CAA2A-DADE-4BC9-8B9D-DA7F507C11CB}" type="sibTrans" cxnId="{5242833E-5004-4C5B-8492-D00CD0D59549}">
      <dgm:prSet/>
      <dgm:spPr/>
      <dgm:t>
        <a:bodyPr/>
        <a:lstStyle/>
        <a:p>
          <a:endParaRPr lang="en-US"/>
        </a:p>
      </dgm:t>
    </dgm:pt>
    <dgm:pt modelId="{6C2549AF-EF89-4710-BD11-086F4E58C897}">
      <dgm:prSet custT="1"/>
      <dgm:spPr/>
      <dgm:t>
        <a:bodyPr/>
        <a:lstStyle/>
        <a:p>
          <a:r>
            <a:rPr lang="ne-NP" sz="1050"/>
            <a:t>श्रमशक्ति </a:t>
          </a:r>
          <a:r>
            <a:rPr lang="en-US" sz="1050"/>
            <a:t>(Labour Force)</a:t>
          </a:r>
        </a:p>
      </dgm:t>
    </dgm:pt>
    <dgm:pt modelId="{F5C84922-21BF-481D-93F9-865627189564}" type="parTrans" cxnId="{7CF4599A-00DF-4AA6-BC3D-7C714C3C7771}">
      <dgm:prSet/>
      <dgm:spPr/>
      <dgm:t>
        <a:bodyPr/>
        <a:lstStyle/>
        <a:p>
          <a:endParaRPr lang="en-US"/>
        </a:p>
      </dgm:t>
    </dgm:pt>
    <dgm:pt modelId="{A142A32C-887D-49EB-A337-0A7F3572B4D1}" type="sibTrans" cxnId="{7CF4599A-00DF-4AA6-BC3D-7C714C3C7771}">
      <dgm:prSet/>
      <dgm:spPr/>
      <dgm:t>
        <a:bodyPr/>
        <a:lstStyle/>
        <a:p>
          <a:endParaRPr lang="en-US"/>
        </a:p>
      </dgm:t>
    </dgm:pt>
    <dgm:pt modelId="{D846FD37-C810-40DA-945D-013A65767F66}">
      <dgm:prSet custT="1"/>
      <dgm:spPr/>
      <dgm:t>
        <a:bodyPr/>
        <a:lstStyle/>
        <a:p>
          <a:r>
            <a:rPr lang="ne-NP" sz="800"/>
            <a:t>बेरोजगार </a:t>
          </a:r>
          <a:r>
            <a:rPr lang="en-US" sz="800"/>
            <a:t>(Unemployed)</a:t>
          </a:r>
        </a:p>
      </dgm:t>
    </dgm:pt>
    <dgm:pt modelId="{D264B9EE-A0CD-4078-A237-28A955B669BF}" type="parTrans" cxnId="{8A3BF807-1D15-486A-8FE4-D1A0C505A32A}">
      <dgm:prSet/>
      <dgm:spPr/>
      <dgm:t>
        <a:bodyPr/>
        <a:lstStyle/>
        <a:p>
          <a:endParaRPr lang="en-US"/>
        </a:p>
      </dgm:t>
    </dgm:pt>
    <dgm:pt modelId="{3C85BEE0-9250-4111-B320-B4E7147CECA4}" type="sibTrans" cxnId="{8A3BF807-1D15-486A-8FE4-D1A0C505A32A}">
      <dgm:prSet/>
      <dgm:spPr/>
      <dgm:t>
        <a:bodyPr/>
        <a:lstStyle/>
        <a:p>
          <a:endParaRPr lang="en-US"/>
        </a:p>
      </dgm:t>
    </dgm:pt>
    <dgm:pt modelId="{39D25497-4E33-4A6F-A0E8-6401863EDB3F}">
      <dgm:prSet custT="1"/>
      <dgm:spPr/>
      <dgm:t>
        <a:bodyPr/>
        <a:lstStyle/>
        <a:p>
          <a:r>
            <a:rPr lang="ne-NP" sz="700"/>
            <a:t>रोजगार </a:t>
          </a:r>
          <a:r>
            <a:rPr lang="en-US" sz="700"/>
            <a:t>(Employed)</a:t>
          </a:r>
        </a:p>
      </dgm:t>
    </dgm:pt>
    <dgm:pt modelId="{1E8EFDB3-9E62-49A2-9371-254D613B321F}" type="parTrans" cxnId="{3FB2196D-05E3-4D5B-90BA-A6006C9167F1}">
      <dgm:prSet/>
      <dgm:spPr/>
      <dgm:t>
        <a:bodyPr/>
        <a:lstStyle/>
        <a:p>
          <a:endParaRPr lang="en-US"/>
        </a:p>
      </dgm:t>
    </dgm:pt>
    <dgm:pt modelId="{1E37D09A-1122-497C-AAFB-2D3F23F862D1}" type="sibTrans" cxnId="{3FB2196D-05E3-4D5B-90BA-A6006C9167F1}">
      <dgm:prSet/>
      <dgm:spPr/>
      <dgm:t>
        <a:bodyPr/>
        <a:lstStyle/>
        <a:p>
          <a:endParaRPr lang="en-US"/>
        </a:p>
      </dgm:t>
    </dgm:pt>
    <dgm:pt modelId="{68D0C4F5-F535-41B3-A6A7-285006AA4E53}">
      <dgm:prSet custT="1"/>
      <dgm:spPr/>
      <dgm:t>
        <a:bodyPr/>
        <a:lstStyle/>
        <a:p>
          <a:r>
            <a:rPr lang="ne-NP" sz="800"/>
            <a:t>श्रमशक्तिभन्दा बाहिरका </a:t>
          </a:r>
          <a:r>
            <a:rPr lang="en-US" sz="800"/>
            <a:t>(Not in Labour Force)</a:t>
          </a:r>
        </a:p>
      </dgm:t>
    </dgm:pt>
    <dgm:pt modelId="{A2D47558-B6EB-4776-86A5-47A7F095A8DC}" type="parTrans" cxnId="{AAF88661-E595-4D24-AF1D-D4B949CB5CC8}">
      <dgm:prSet/>
      <dgm:spPr/>
      <dgm:t>
        <a:bodyPr/>
        <a:lstStyle/>
        <a:p>
          <a:endParaRPr lang="en-US"/>
        </a:p>
      </dgm:t>
    </dgm:pt>
    <dgm:pt modelId="{CAEA1F3D-9AAE-42AD-95B5-9A45C93C4A5C}" type="sibTrans" cxnId="{AAF88661-E595-4D24-AF1D-D4B949CB5CC8}">
      <dgm:prSet/>
      <dgm:spPr/>
      <dgm:t>
        <a:bodyPr/>
        <a:lstStyle/>
        <a:p>
          <a:endParaRPr lang="en-US"/>
        </a:p>
      </dgm:t>
    </dgm:pt>
    <dgm:pt modelId="{DBDD0274-7E13-40F6-A783-C67EC4D41D4D}" type="pres">
      <dgm:prSet presAssocID="{AF2C9114-09D4-42B2-952C-E6F7F3D7F7E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C702F59-5403-4679-AE45-67AEA456E18C}" type="pres">
      <dgm:prSet presAssocID="{C5910DAE-5BE9-4FEE-BD73-BADD669CD9DC}" presName="hierRoot1" presStyleCnt="0">
        <dgm:presLayoutVars>
          <dgm:hierBranch val="init"/>
        </dgm:presLayoutVars>
      </dgm:prSet>
      <dgm:spPr/>
    </dgm:pt>
    <dgm:pt modelId="{71C1A017-29BF-487D-A949-5B1D648B69DD}" type="pres">
      <dgm:prSet presAssocID="{C5910DAE-5BE9-4FEE-BD73-BADD669CD9DC}" presName="rootComposite1" presStyleCnt="0"/>
      <dgm:spPr/>
    </dgm:pt>
    <dgm:pt modelId="{469D69D5-7434-426C-A9A5-56845F6724BB}" type="pres">
      <dgm:prSet presAssocID="{C5910DAE-5BE9-4FEE-BD73-BADD669CD9DC}" presName="rootText1" presStyleLbl="node0" presStyleIdx="0" presStyleCnt="5" custScaleX="350383" custScaleY="179242">
        <dgm:presLayoutVars>
          <dgm:chPref val="3"/>
        </dgm:presLayoutVars>
      </dgm:prSet>
      <dgm:spPr/>
    </dgm:pt>
    <dgm:pt modelId="{9782419D-D9C9-475C-8778-1F82AD062A71}" type="pres">
      <dgm:prSet presAssocID="{C5910DAE-5BE9-4FEE-BD73-BADD669CD9DC}" presName="rootConnector1" presStyleLbl="node1" presStyleIdx="0" presStyleCnt="0"/>
      <dgm:spPr/>
    </dgm:pt>
    <dgm:pt modelId="{C36B4E15-DA57-423A-BCDE-4ECC7EA947F5}" type="pres">
      <dgm:prSet presAssocID="{C5910DAE-5BE9-4FEE-BD73-BADD669CD9DC}" presName="hierChild2" presStyleCnt="0"/>
      <dgm:spPr/>
    </dgm:pt>
    <dgm:pt modelId="{AD501395-2425-4293-8265-89D6FA34B734}" type="pres">
      <dgm:prSet presAssocID="{BAB49450-2F9C-4DA9-80D9-7613D1BF72C9}" presName="Name37" presStyleLbl="parChTrans1D2" presStyleIdx="0" presStyleCnt="2"/>
      <dgm:spPr/>
    </dgm:pt>
    <dgm:pt modelId="{61FF7A45-10CD-48D8-BA1D-F3078BB90107}" type="pres">
      <dgm:prSet presAssocID="{75874FDC-22A2-44C4-A837-9E12D58B4DBD}" presName="hierRoot2" presStyleCnt="0">
        <dgm:presLayoutVars>
          <dgm:hierBranch val="init"/>
        </dgm:presLayoutVars>
      </dgm:prSet>
      <dgm:spPr/>
    </dgm:pt>
    <dgm:pt modelId="{89027D15-547B-4485-9C5E-F01B04C2B95B}" type="pres">
      <dgm:prSet presAssocID="{75874FDC-22A2-44C4-A837-9E12D58B4DBD}" presName="rootComposite" presStyleCnt="0"/>
      <dgm:spPr/>
    </dgm:pt>
    <dgm:pt modelId="{57D10229-CDEA-4DA4-9CB9-D19CF784327C}" type="pres">
      <dgm:prSet presAssocID="{75874FDC-22A2-44C4-A837-9E12D58B4DBD}" presName="rootText" presStyleLbl="node2" presStyleIdx="0" presStyleCnt="2" custScaleX="358606" custScaleY="164154" custLinFactNeighborX="-37851" custLinFactNeighborY="1097">
        <dgm:presLayoutVars>
          <dgm:chPref val="3"/>
        </dgm:presLayoutVars>
      </dgm:prSet>
      <dgm:spPr/>
    </dgm:pt>
    <dgm:pt modelId="{3B990AC4-E1BC-4F67-BFDE-A0C19B90FB69}" type="pres">
      <dgm:prSet presAssocID="{75874FDC-22A2-44C4-A837-9E12D58B4DBD}" presName="rootConnector" presStyleLbl="node2" presStyleIdx="0" presStyleCnt="2"/>
      <dgm:spPr/>
    </dgm:pt>
    <dgm:pt modelId="{4F09BE04-6EA7-48C8-98EF-0B6E0148794D}" type="pres">
      <dgm:prSet presAssocID="{75874FDC-22A2-44C4-A837-9E12D58B4DBD}" presName="hierChild4" presStyleCnt="0"/>
      <dgm:spPr/>
    </dgm:pt>
    <dgm:pt modelId="{6E2B7540-3C7E-4446-9B40-ABB427DC8AD9}" type="pres">
      <dgm:prSet presAssocID="{75874FDC-22A2-44C4-A837-9E12D58B4DBD}" presName="hierChild5" presStyleCnt="0"/>
      <dgm:spPr/>
    </dgm:pt>
    <dgm:pt modelId="{FE094939-DE67-41DE-8098-7BE8BEEB2531}" type="pres">
      <dgm:prSet presAssocID="{C924A3F6-61B1-473A-A8FA-B8C1B5264337}" presName="Name37" presStyleLbl="parChTrans1D2" presStyleIdx="1" presStyleCnt="2"/>
      <dgm:spPr/>
    </dgm:pt>
    <dgm:pt modelId="{11945249-3085-4E9A-9584-E569B2226546}" type="pres">
      <dgm:prSet presAssocID="{A9967338-04D4-4ECF-A54E-C53993238B02}" presName="hierRoot2" presStyleCnt="0">
        <dgm:presLayoutVars>
          <dgm:hierBranch val="init"/>
        </dgm:presLayoutVars>
      </dgm:prSet>
      <dgm:spPr/>
    </dgm:pt>
    <dgm:pt modelId="{37868870-DECE-4B50-A651-0A06F9E825C8}" type="pres">
      <dgm:prSet presAssocID="{A9967338-04D4-4ECF-A54E-C53993238B02}" presName="rootComposite" presStyleCnt="0"/>
      <dgm:spPr/>
    </dgm:pt>
    <dgm:pt modelId="{2C5BAC47-B880-45D4-A793-49D8FFC848C7}" type="pres">
      <dgm:prSet presAssocID="{A9967338-04D4-4ECF-A54E-C53993238B02}" presName="rootText" presStyleLbl="node2" presStyleIdx="1" presStyleCnt="2" custScaleX="439896" custScaleY="195843">
        <dgm:presLayoutVars>
          <dgm:chPref val="3"/>
        </dgm:presLayoutVars>
      </dgm:prSet>
      <dgm:spPr/>
    </dgm:pt>
    <dgm:pt modelId="{887C37EE-1219-4E94-ACFC-264DD30EA6FA}" type="pres">
      <dgm:prSet presAssocID="{A9967338-04D4-4ECF-A54E-C53993238B02}" presName="rootConnector" presStyleLbl="node2" presStyleIdx="1" presStyleCnt="2"/>
      <dgm:spPr/>
    </dgm:pt>
    <dgm:pt modelId="{4AF609A9-2908-4116-8338-4AE747DBE9E5}" type="pres">
      <dgm:prSet presAssocID="{A9967338-04D4-4ECF-A54E-C53993238B02}" presName="hierChild4" presStyleCnt="0"/>
      <dgm:spPr/>
    </dgm:pt>
    <dgm:pt modelId="{1E7A9012-0D8E-4F98-A89F-BB380F431AF7}" type="pres">
      <dgm:prSet presAssocID="{A9967338-04D4-4ECF-A54E-C53993238B02}" presName="hierChild5" presStyleCnt="0"/>
      <dgm:spPr/>
    </dgm:pt>
    <dgm:pt modelId="{27497A85-973F-49DA-BC61-8891F57E1538}" type="pres">
      <dgm:prSet presAssocID="{48A70CBE-A747-4FB7-8FC0-D5FCC816AC1D}" presName="Name111" presStyleLbl="parChTrans1D3" presStyleIdx="0" presStyleCnt="2"/>
      <dgm:spPr/>
    </dgm:pt>
    <dgm:pt modelId="{32FD1C2F-6269-4E27-865D-E9B5DA15AAB7}" type="pres">
      <dgm:prSet presAssocID="{BE66CAAE-9395-4C14-9E1D-DFA67B931849}" presName="hierRoot3" presStyleCnt="0">
        <dgm:presLayoutVars>
          <dgm:hierBranch val="init"/>
        </dgm:presLayoutVars>
      </dgm:prSet>
      <dgm:spPr/>
    </dgm:pt>
    <dgm:pt modelId="{F9D4B4A5-79DE-4D2F-8834-C34CEFA368F4}" type="pres">
      <dgm:prSet presAssocID="{BE66CAAE-9395-4C14-9E1D-DFA67B931849}" presName="rootComposite3" presStyleCnt="0"/>
      <dgm:spPr/>
    </dgm:pt>
    <dgm:pt modelId="{46BEC492-2588-4863-B3E5-8635D6E89A29}" type="pres">
      <dgm:prSet presAssocID="{BE66CAAE-9395-4C14-9E1D-DFA67B931849}" presName="rootText3" presStyleLbl="asst2" presStyleIdx="0" presStyleCnt="4" custScaleX="354835" custScaleY="157683" custLinFactNeighborX="-7168" custLinFactNeighborY="-16351">
        <dgm:presLayoutVars>
          <dgm:chPref val="3"/>
        </dgm:presLayoutVars>
      </dgm:prSet>
      <dgm:spPr/>
    </dgm:pt>
    <dgm:pt modelId="{BE32554A-87EF-4BA9-8A33-16886F423508}" type="pres">
      <dgm:prSet presAssocID="{BE66CAAE-9395-4C14-9E1D-DFA67B931849}" presName="rootConnector3" presStyleLbl="asst2" presStyleIdx="0" presStyleCnt="4"/>
      <dgm:spPr/>
    </dgm:pt>
    <dgm:pt modelId="{581BAE50-1CEA-42BB-8072-8439BCA906D6}" type="pres">
      <dgm:prSet presAssocID="{BE66CAAE-9395-4C14-9E1D-DFA67B931849}" presName="hierChild6" presStyleCnt="0"/>
      <dgm:spPr/>
    </dgm:pt>
    <dgm:pt modelId="{1893317B-556A-4F41-A235-DA046CC9B6A5}" type="pres">
      <dgm:prSet presAssocID="{BE66CAAE-9395-4C14-9E1D-DFA67B931849}" presName="hierChild7" presStyleCnt="0"/>
      <dgm:spPr/>
    </dgm:pt>
    <dgm:pt modelId="{F838F43A-0108-4101-8F76-95F01A27313F}" type="pres">
      <dgm:prSet presAssocID="{62CA9187-D158-4688-BACD-E4176AF08E70}" presName="Name111" presStyleLbl="parChTrans1D4" presStyleIdx="0" presStyleCnt="2"/>
      <dgm:spPr/>
    </dgm:pt>
    <dgm:pt modelId="{C553702C-5BA1-44C3-90A6-A952F9F751F4}" type="pres">
      <dgm:prSet presAssocID="{AE6DD50A-3CEE-41CB-8B9D-870F4E567CD4}" presName="hierRoot3" presStyleCnt="0">
        <dgm:presLayoutVars>
          <dgm:hierBranch val="init"/>
        </dgm:presLayoutVars>
      </dgm:prSet>
      <dgm:spPr/>
    </dgm:pt>
    <dgm:pt modelId="{81EB45C0-AE32-41BC-A0A2-119178D65DE6}" type="pres">
      <dgm:prSet presAssocID="{AE6DD50A-3CEE-41CB-8B9D-870F4E567CD4}" presName="rootComposite3" presStyleCnt="0"/>
      <dgm:spPr/>
    </dgm:pt>
    <dgm:pt modelId="{DFBC8B5F-8AA1-407A-8A65-5A636F852960}" type="pres">
      <dgm:prSet presAssocID="{AE6DD50A-3CEE-41CB-8B9D-870F4E567CD4}" presName="rootText3" presStyleLbl="asst2" presStyleIdx="1" presStyleCnt="4" custScaleX="248392" custScaleY="185643" custLinFactNeighborX="-16348" custLinFactNeighborY="83847">
        <dgm:presLayoutVars>
          <dgm:chPref val="3"/>
        </dgm:presLayoutVars>
      </dgm:prSet>
      <dgm:spPr/>
    </dgm:pt>
    <dgm:pt modelId="{5F366708-8A59-4AD9-93B7-5D1CBB0CB3D0}" type="pres">
      <dgm:prSet presAssocID="{AE6DD50A-3CEE-41CB-8B9D-870F4E567CD4}" presName="rootConnector3" presStyleLbl="asst2" presStyleIdx="1" presStyleCnt="4"/>
      <dgm:spPr/>
    </dgm:pt>
    <dgm:pt modelId="{BC81F0AD-98AD-4423-93D3-81AFC82F7BAE}" type="pres">
      <dgm:prSet presAssocID="{AE6DD50A-3CEE-41CB-8B9D-870F4E567CD4}" presName="hierChild6" presStyleCnt="0"/>
      <dgm:spPr/>
    </dgm:pt>
    <dgm:pt modelId="{CCAC9997-D93E-44DE-8C2B-C2E8A0EE196E}" type="pres">
      <dgm:prSet presAssocID="{AE6DD50A-3CEE-41CB-8B9D-870F4E567CD4}" presName="hierChild7" presStyleCnt="0"/>
      <dgm:spPr/>
    </dgm:pt>
    <dgm:pt modelId="{85A3E755-F727-4BC1-9483-168185478188}" type="pres">
      <dgm:prSet presAssocID="{AB7AD171-09E6-48B3-93D1-962F24DB67CC}" presName="Name111" presStyleLbl="parChTrans1D4" presStyleIdx="1" presStyleCnt="2"/>
      <dgm:spPr/>
    </dgm:pt>
    <dgm:pt modelId="{A1DBA76B-EF54-4084-A176-3DF1D4D7E624}" type="pres">
      <dgm:prSet presAssocID="{E95BB447-DDC1-4A71-80EE-95708AE3189C}" presName="hierRoot3" presStyleCnt="0">
        <dgm:presLayoutVars>
          <dgm:hierBranch val="init"/>
        </dgm:presLayoutVars>
      </dgm:prSet>
      <dgm:spPr/>
    </dgm:pt>
    <dgm:pt modelId="{E1730B88-B4D1-4AD2-B745-48EDCAE10918}" type="pres">
      <dgm:prSet presAssocID="{E95BB447-DDC1-4A71-80EE-95708AE3189C}" presName="rootComposite3" presStyleCnt="0"/>
      <dgm:spPr/>
    </dgm:pt>
    <dgm:pt modelId="{E1BA65C6-A6A9-4A8D-8E79-46C13B9B94CF}" type="pres">
      <dgm:prSet presAssocID="{E95BB447-DDC1-4A71-80EE-95708AE3189C}" presName="rootText3" presStyleLbl="asst2" presStyleIdx="2" presStyleCnt="4" custScaleX="193032" custScaleY="317292" custLinFactNeighborX="62021" custLinFactNeighborY="16632">
        <dgm:presLayoutVars>
          <dgm:chPref val="3"/>
        </dgm:presLayoutVars>
      </dgm:prSet>
      <dgm:spPr/>
    </dgm:pt>
    <dgm:pt modelId="{42C1270F-250A-490F-915D-D0AA9F097102}" type="pres">
      <dgm:prSet presAssocID="{E95BB447-DDC1-4A71-80EE-95708AE3189C}" presName="rootConnector3" presStyleLbl="asst2" presStyleIdx="2" presStyleCnt="4"/>
      <dgm:spPr/>
    </dgm:pt>
    <dgm:pt modelId="{08907420-6CFB-4A88-B937-5CA468DA5239}" type="pres">
      <dgm:prSet presAssocID="{E95BB447-DDC1-4A71-80EE-95708AE3189C}" presName="hierChild6" presStyleCnt="0"/>
      <dgm:spPr/>
    </dgm:pt>
    <dgm:pt modelId="{1711FD58-8D0B-42D3-BB78-C1C88BF44264}" type="pres">
      <dgm:prSet presAssocID="{E95BB447-DDC1-4A71-80EE-95708AE3189C}" presName="hierChild7" presStyleCnt="0"/>
      <dgm:spPr/>
    </dgm:pt>
    <dgm:pt modelId="{09D263AF-E5E9-4AC6-89D3-43F525CFE684}" type="pres">
      <dgm:prSet presAssocID="{97DA6119-FFC8-4820-ABB8-5E670425EF05}" presName="Name111" presStyleLbl="parChTrans1D3" presStyleIdx="1" presStyleCnt="2"/>
      <dgm:spPr/>
    </dgm:pt>
    <dgm:pt modelId="{0A681CA7-6897-422B-BB7D-494D8717EABC}" type="pres">
      <dgm:prSet presAssocID="{D20C2A11-025D-4698-B998-600F584D6D12}" presName="hierRoot3" presStyleCnt="0">
        <dgm:presLayoutVars>
          <dgm:hierBranch val="init"/>
        </dgm:presLayoutVars>
      </dgm:prSet>
      <dgm:spPr/>
    </dgm:pt>
    <dgm:pt modelId="{292E9F34-46FA-4D31-8DFC-165DB82ADBC1}" type="pres">
      <dgm:prSet presAssocID="{D20C2A11-025D-4698-B998-600F584D6D12}" presName="rootComposite3" presStyleCnt="0"/>
      <dgm:spPr/>
    </dgm:pt>
    <dgm:pt modelId="{D19AAFA1-9BD5-44B1-9291-A54BB105B7CE}" type="pres">
      <dgm:prSet presAssocID="{D20C2A11-025D-4698-B998-600F584D6D12}" presName="rootText3" presStyleLbl="asst2" presStyleIdx="3" presStyleCnt="4" custScaleX="200946" custScaleY="190221" custLinFactX="47606" custLinFactNeighborX="100000" custLinFactNeighborY="-29770">
        <dgm:presLayoutVars>
          <dgm:chPref val="3"/>
        </dgm:presLayoutVars>
      </dgm:prSet>
      <dgm:spPr/>
    </dgm:pt>
    <dgm:pt modelId="{558BF466-9942-4D74-AFE6-4598C5206F81}" type="pres">
      <dgm:prSet presAssocID="{D20C2A11-025D-4698-B998-600F584D6D12}" presName="rootConnector3" presStyleLbl="asst2" presStyleIdx="3" presStyleCnt="4"/>
      <dgm:spPr/>
    </dgm:pt>
    <dgm:pt modelId="{D46D8A34-EC98-4E0C-AB00-977E9F1FC4C7}" type="pres">
      <dgm:prSet presAssocID="{D20C2A11-025D-4698-B998-600F584D6D12}" presName="hierChild6" presStyleCnt="0"/>
      <dgm:spPr/>
    </dgm:pt>
    <dgm:pt modelId="{E9B0E68D-B270-4586-8059-EC57D81DBFFD}" type="pres">
      <dgm:prSet presAssocID="{D20C2A11-025D-4698-B998-600F584D6D12}" presName="hierChild7" presStyleCnt="0"/>
      <dgm:spPr/>
    </dgm:pt>
    <dgm:pt modelId="{72BB4F56-4396-4CB5-93FB-AADBE3AAC001}" type="pres">
      <dgm:prSet presAssocID="{C5910DAE-5BE9-4FEE-BD73-BADD669CD9DC}" presName="hierChild3" presStyleCnt="0"/>
      <dgm:spPr/>
    </dgm:pt>
    <dgm:pt modelId="{D97AC792-FF65-49CF-8558-0A271E7C75E0}" type="pres">
      <dgm:prSet presAssocID="{6C2549AF-EF89-4710-BD11-086F4E58C897}" presName="hierRoot1" presStyleCnt="0">
        <dgm:presLayoutVars>
          <dgm:hierBranch val="init"/>
        </dgm:presLayoutVars>
      </dgm:prSet>
      <dgm:spPr/>
    </dgm:pt>
    <dgm:pt modelId="{EAF589F4-ED08-40E3-B05F-F84887F26641}" type="pres">
      <dgm:prSet presAssocID="{6C2549AF-EF89-4710-BD11-086F4E58C897}" presName="rootComposite1" presStyleCnt="0"/>
      <dgm:spPr/>
    </dgm:pt>
    <dgm:pt modelId="{57B9073F-E4C8-4233-AA75-8B09EF02734E}" type="pres">
      <dgm:prSet presAssocID="{6C2549AF-EF89-4710-BD11-086F4E58C897}" presName="rootText1" presStyleLbl="node0" presStyleIdx="1" presStyleCnt="5" custScaleX="223539" custScaleY="174767" custLinFactX="-200000" custLinFactY="615236" custLinFactNeighborX="-252749" custLinFactNeighborY="700000">
        <dgm:presLayoutVars>
          <dgm:chPref val="3"/>
        </dgm:presLayoutVars>
      </dgm:prSet>
      <dgm:spPr/>
    </dgm:pt>
    <dgm:pt modelId="{89FEA164-51A5-4008-9C64-FDA53A21AAA3}" type="pres">
      <dgm:prSet presAssocID="{6C2549AF-EF89-4710-BD11-086F4E58C897}" presName="rootConnector1" presStyleLbl="node1" presStyleIdx="0" presStyleCnt="0"/>
      <dgm:spPr/>
    </dgm:pt>
    <dgm:pt modelId="{6C8A1443-05BE-4BCD-9306-BF6673DCF95F}" type="pres">
      <dgm:prSet presAssocID="{6C2549AF-EF89-4710-BD11-086F4E58C897}" presName="hierChild2" presStyleCnt="0"/>
      <dgm:spPr/>
    </dgm:pt>
    <dgm:pt modelId="{14887A2A-1B2F-48A0-A62D-323B41AD81EA}" type="pres">
      <dgm:prSet presAssocID="{6C2549AF-EF89-4710-BD11-086F4E58C897}" presName="hierChild3" presStyleCnt="0"/>
      <dgm:spPr/>
    </dgm:pt>
    <dgm:pt modelId="{965D33FF-78B0-44C5-94B9-0029F6081836}" type="pres">
      <dgm:prSet presAssocID="{D846FD37-C810-40DA-945D-013A65767F66}" presName="hierRoot1" presStyleCnt="0">
        <dgm:presLayoutVars>
          <dgm:hierBranch val="init"/>
        </dgm:presLayoutVars>
      </dgm:prSet>
      <dgm:spPr/>
    </dgm:pt>
    <dgm:pt modelId="{CCF8BEC9-3470-4625-8E1B-AA86504B2152}" type="pres">
      <dgm:prSet presAssocID="{D846FD37-C810-40DA-945D-013A65767F66}" presName="rootComposite1" presStyleCnt="0"/>
      <dgm:spPr/>
    </dgm:pt>
    <dgm:pt modelId="{9BA5249D-2617-4FC6-8179-E5765EF2C35B}" type="pres">
      <dgm:prSet presAssocID="{D846FD37-C810-40DA-945D-013A65767F66}" presName="rootText1" presStyleLbl="node0" presStyleIdx="2" presStyleCnt="5" custScaleX="177633" custScaleY="112637" custLinFactX="-300000" custLinFactY="500000" custLinFactNeighborX="-377837" custLinFactNeighborY="507167">
        <dgm:presLayoutVars>
          <dgm:chPref val="3"/>
        </dgm:presLayoutVars>
      </dgm:prSet>
      <dgm:spPr/>
    </dgm:pt>
    <dgm:pt modelId="{78980C45-4433-42B0-BFDA-518E393C6F3D}" type="pres">
      <dgm:prSet presAssocID="{D846FD37-C810-40DA-945D-013A65767F66}" presName="rootConnector1" presStyleLbl="node1" presStyleIdx="0" presStyleCnt="0"/>
      <dgm:spPr/>
    </dgm:pt>
    <dgm:pt modelId="{B24B26BD-D3CB-4A64-BCFC-33FEDE93AC53}" type="pres">
      <dgm:prSet presAssocID="{D846FD37-C810-40DA-945D-013A65767F66}" presName="hierChild2" presStyleCnt="0"/>
      <dgm:spPr/>
    </dgm:pt>
    <dgm:pt modelId="{0B647B46-F1C7-4C1F-8158-0097737FE651}" type="pres">
      <dgm:prSet presAssocID="{D846FD37-C810-40DA-945D-013A65767F66}" presName="hierChild3" presStyleCnt="0"/>
      <dgm:spPr/>
    </dgm:pt>
    <dgm:pt modelId="{298C5364-20EC-4B6A-A539-2335E59B749B}" type="pres">
      <dgm:prSet presAssocID="{39D25497-4E33-4A6F-A0E8-6401863EDB3F}" presName="hierRoot1" presStyleCnt="0">
        <dgm:presLayoutVars>
          <dgm:hierBranch val="init"/>
        </dgm:presLayoutVars>
      </dgm:prSet>
      <dgm:spPr/>
    </dgm:pt>
    <dgm:pt modelId="{D5E39837-DE32-4310-8B54-728CA4325CF7}" type="pres">
      <dgm:prSet presAssocID="{39D25497-4E33-4A6F-A0E8-6401863EDB3F}" presName="rootComposite1" presStyleCnt="0"/>
      <dgm:spPr/>
    </dgm:pt>
    <dgm:pt modelId="{32060786-1C2D-4258-9279-0470AE7ADD6A}" type="pres">
      <dgm:prSet presAssocID="{39D25497-4E33-4A6F-A0E8-6401863EDB3F}" presName="rootText1" presStyleLbl="node0" presStyleIdx="3" presStyleCnt="5" custScaleX="132570" custScaleY="148194" custLinFactX="-500000" custLinFactY="500000" custLinFactNeighborX="-554151" custLinFactNeighborY="507553">
        <dgm:presLayoutVars>
          <dgm:chPref val="3"/>
        </dgm:presLayoutVars>
      </dgm:prSet>
      <dgm:spPr/>
    </dgm:pt>
    <dgm:pt modelId="{5052FA4F-9165-4B90-BE35-F1D592041AE4}" type="pres">
      <dgm:prSet presAssocID="{39D25497-4E33-4A6F-A0E8-6401863EDB3F}" presName="rootConnector1" presStyleLbl="node1" presStyleIdx="0" presStyleCnt="0"/>
      <dgm:spPr/>
    </dgm:pt>
    <dgm:pt modelId="{288B1852-899D-4663-825F-BE7B07FDCB63}" type="pres">
      <dgm:prSet presAssocID="{39D25497-4E33-4A6F-A0E8-6401863EDB3F}" presName="hierChild2" presStyleCnt="0"/>
      <dgm:spPr/>
    </dgm:pt>
    <dgm:pt modelId="{87725FEA-84C4-477D-BCD2-989472C238A9}" type="pres">
      <dgm:prSet presAssocID="{39D25497-4E33-4A6F-A0E8-6401863EDB3F}" presName="hierChild3" presStyleCnt="0"/>
      <dgm:spPr/>
    </dgm:pt>
    <dgm:pt modelId="{C7476F3C-D22C-4031-9DA9-DF7411EC3872}" type="pres">
      <dgm:prSet presAssocID="{68D0C4F5-F535-41B3-A6A7-285006AA4E53}" presName="hierRoot1" presStyleCnt="0">
        <dgm:presLayoutVars>
          <dgm:hierBranch val="init"/>
        </dgm:presLayoutVars>
      </dgm:prSet>
      <dgm:spPr/>
    </dgm:pt>
    <dgm:pt modelId="{7BAC7F8F-3B89-47CB-A486-F1EACCE76906}" type="pres">
      <dgm:prSet presAssocID="{68D0C4F5-F535-41B3-A6A7-285006AA4E53}" presName="rootComposite1" presStyleCnt="0"/>
      <dgm:spPr/>
    </dgm:pt>
    <dgm:pt modelId="{12523EE4-E926-4CF3-95E1-4F54AA4DDE09}" type="pres">
      <dgm:prSet presAssocID="{68D0C4F5-F535-41B3-A6A7-285006AA4E53}" presName="rootText1" presStyleLbl="node0" presStyleIdx="4" presStyleCnt="5" custScaleX="282615" custScaleY="166420" custLinFactX="-241897" custLinFactY="557561" custLinFactNeighborX="-300000" custLinFactNeighborY="600000">
        <dgm:presLayoutVars>
          <dgm:chPref val="3"/>
        </dgm:presLayoutVars>
      </dgm:prSet>
      <dgm:spPr/>
    </dgm:pt>
    <dgm:pt modelId="{C6412EDF-A0E1-4C31-8CF1-912119CB6FA8}" type="pres">
      <dgm:prSet presAssocID="{68D0C4F5-F535-41B3-A6A7-285006AA4E53}" presName="rootConnector1" presStyleLbl="node1" presStyleIdx="0" presStyleCnt="0"/>
      <dgm:spPr/>
    </dgm:pt>
    <dgm:pt modelId="{45B7DA54-00F0-4D7F-B1B6-EEBD24A510F4}" type="pres">
      <dgm:prSet presAssocID="{68D0C4F5-F535-41B3-A6A7-285006AA4E53}" presName="hierChild2" presStyleCnt="0"/>
      <dgm:spPr/>
    </dgm:pt>
    <dgm:pt modelId="{B0FF3464-0CF9-4162-89AB-79200253760C}" type="pres">
      <dgm:prSet presAssocID="{68D0C4F5-F535-41B3-A6A7-285006AA4E53}" presName="hierChild3" presStyleCnt="0"/>
      <dgm:spPr/>
    </dgm:pt>
  </dgm:ptLst>
  <dgm:cxnLst>
    <dgm:cxn modelId="{8A3BF807-1D15-486A-8FE4-D1A0C505A32A}" srcId="{AF2C9114-09D4-42B2-952C-E6F7F3D7F7E9}" destId="{D846FD37-C810-40DA-945D-013A65767F66}" srcOrd="2" destOrd="0" parTransId="{D264B9EE-A0CD-4078-A237-28A955B669BF}" sibTransId="{3C85BEE0-9250-4111-B320-B4E7147CECA4}"/>
    <dgm:cxn modelId="{8C04EE12-06B0-4744-A9D0-8E9116238F5E}" srcId="{C5910DAE-5BE9-4FEE-BD73-BADD669CD9DC}" destId="{A9967338-04D4-4ECF-A54E-C53993238B02}" srcOrd="1" destOrd="0" parTransId="{C924A3F6-61B1-473A-A8FA-B8C1B5264337}" sibTransId="{EC94E4AD-EECA-4322-A98D-9D50BB2FF0A2}"/>
    <dgm:cxn modelId="{0D995715-F686-48D2-96E4-AE5B9785E1F0}" type="presOf" srcId="{68D0C4F5-F535-41B3-A6A7-285006AA4E53}" destId="{C6412EDF-A0E1-4C31-8CF1-912119CB6FA8}" srcOrd="1" destOrd="0" presId="urn:microsoft.com/office/officeart/2005/8/layout/orgChart1"/>
    <dgm:cxn modelId="{48135A16-4043-402F-B0F0-5856C97459EA}" srcId="{C5910DAE-5BE9-4FEE-BD73-BADD669CD9DC}" destId="{75874FDC-22A2-44C4-A837-9E12D58B4DBD}" srcOrd="0" destOrd="0" parTransId="{BAB49450-2F9C-4DA9-80D9-7613D1BF72C9}" sibTransId="{CCFB471F-BAA8-4043-B43C-3F7406DCB0CC}"/>
    <dgm:cxn modelId="{EEAEF837-88A3-4E43-8817-96299FE7A134}" type="presOf" srcId="{39D25497-4E33-4A6F-A0E8-6401863EDB3F}" destId="{5052FA4F-9165-4B90-BE35-F1D592041AE4}" srcOrd="1" destOrd="0" presId="urn:microsoft.com/office/officeart/2005/8/layout/orgChart1"/>
    <dgm:cxn modelId="{57996D38-B52C-437F-B6BB-2988BD4439FE}" type="presOf" srcId="{C924A3F6-61B1-473A-A8FA-B8C1B5264337}" destId="{FE094939-DE67-41DE-8098-7BE8BEEB2531}" srcOrd="0" destOrd="0" presId="urn:microsoft.com/office/officeart/2005/8/layout/orgChart1"/>
    <dgm:cxn modelId="{AB825F3C-9EA7-447F-8117-72762C2CF709}" type="presOf" srcId="{C5910DAE-5BE9-4FEE-BD73-BADD669CD9DC}" destId="{9782419D-D9C9-475C-8778-1F82AD062A71}" srcOrd="1" destOrd="0" presId="urn:microsoft.com/office/officeart/2005/8/layout/orgChart1"/>
    <dgm:cxn modelId="{5242833E-5004-4C5B-8492-D00CD0D59549}" srcId="{BE66CAAE-9395-4C14-9E1D-DFA67B931849}" destId="{E95BB447-DDC1-4A71-80EE-95708AE3189C}" srcOrd="1" destOrd="0" parTransId="{AB7AD171-09E6-48B3-93D1-962F24DB67CC}" sibTransId="{8B8CAA2A-DADE-4BC9-8B9D-DA7F507C11CB}"/>
    <dgm:cxn modelId="{12FECD3F-F84A-4100-B507-66AED84FD5E4}" type="presOf" srcId="{D846FD37-C810-40DA-945D-013A65767F66}" destId="{9BA5249D-2617-4FC6-8179-E5765EF2C35B}" srcOrd="0" destOrd="0" presId="urn:microsoft.com/office/officeart/2005/8/layout/orgChart1"/>
    <dgm:cxn modelId="{AAF88661-E595-4D24-AF1D-D4B949CB5CC8}" srcId="{AF2C9114-09D4-42B2-952C-E6F7F3D7F7E9}" destId="{68D0C4F5-F535-41B3-A6A7-285006AA4E53}" srcOrd="4" destOrd="0" parTransId="{A2D47558-B6EB-4776-86A5-47A7F095A8DC}" sibTransId="{CAEA1F3D-9AAE-42AD-95B5-9A45C93C4A5C}"/>
    <dgm:cxn modelId="{629F7F4C-E49A-40FC-BAF0-E2CC286DC3DE}" type="presOf" srcId="{75874FDC-22A2-44C4-A837-9E12D58B4DBD}" destId="{3B990AC4-E1BC-4F67-BFDE-A0C19B90FB69}" srcOrd="1" destOrd="0" presId="urn:microsoft.com/office/officeart/2005/8/layout/orgChart1"/>
    <dgm:cxn modelId="{3FB2196D-05E3-4D5B-90BA-A6006C9167F1}" srcId="{AF2C9114-09D4-42B2-952C-E6F7F3D7F7E9}" destId="{39D25497-4E33-4A6F-A0E8-6401863EDB3F}" srcOrd="3" destOrd="0" parTransId="{1E8EFDB3-9E62-49A2-9371-254D613B321F}" sibTransId="{1E37D09A-1122-497C-AAFB-2D3F23F862D1}"/>
    <dgm:cxn modelId="{E19BB34D-3D60-446D-993F-134478695DDE}" type="presOf" srcId="{BE66CAAE-9395-4C14-9E1D-DFA67B931849}" destId="{46BEC492-2588-4863-B3E5-8635D6E89A29}" srcOrd="0" destOrd="0" presId="urn:microsoft.com/office/officeart/2005/8/layout/orgChart1"/>
    <dgm:cxn modelId="{B493686F-A291-4B55-977E-A6A32DA33C23}" type="presOf" srcId="{AB7AD171-09E6-48B3-93D1-962F24DB67CC}" destId="{85A3E755-F727-4BC1-9483-168185478188}" srcOrd="0" destOrd="0" presId="urn:microsoft.com/office/officeart/2005/8/layout/orgChart1"/>
    <dgm:cxn modelId="{DDB52570-2F2E-4143-98F9-D786C6D86F0E}" type="presOf" srcId="{A9967338-04D4-4ECF-A54E-C53993238B02}" destId="{2C5BAC47-B880-45D4-A793-49D8FFC848C7}" srcOrd="0" destOrd="0" presId="urn:microsoft.com/office/officeart/2005/8/layout/orgChart1"/>
    <dgm:cxn modelId="{A3D84172-1809-48C3-B7E8-5415A8A94741}" type="presOf" srcId="{C5910DAE-5BE9-4FEE-BD73-BADD669CD9DC}" destId="{469D69D5-7434-426C-A9A5-56845F6724BB}" srcOrd="0" destOrd="0" presId="urn:microsoft.com/office/officeart/2005/8/layout/orgChart1"/>
    <dgm:cxn modelId="{EC20A472-ADB7-4945-B34C-4E637A0E1363}" type="presOf" srcId="{D846FD37-C810-40DA-945D-013A65767F66}" destId="{78980C45-4433-42B0-BFDA-518E393C6F3D}" srcOrd="1" destOrd="0" presId="urn:microsoft.com/office/officeart/2005/8/layout/orgChart1"/>
    <dgm:cxn modelId="{6904C856-ABA3-4C2C-865F-6319046A6D62}" type="presOf" srcId="{39D25497-4E33-4A6F-A0E8-6401863EDB3F}" destId="{32060786-1C2D-4258-9279-0470AE7ADD6A}" srcOrd="0" destOrd="0" presId="urn:microsoft.com/office/officeart/2005/8/layout/orgChart1"/>
    <dgm:cxn modelId="{EB4E407C-90C7-4D3D-89B1-8328C14B905C}" type="presOf" srcId="{E95BB447-DDC1-4A71-80EE-95708AE3189C}" destId="{E1BA65C6-A6A9-4A8D-8E79-46C13B9B94CF}" srcOrd="0" destOrd="0" presId="urn:microsoft.com/office/officeart/2005/8/layout/orgChart1"/>
    <dgm:cxn modelId="{7FEE0D82-286D-449E-BDBA-61C0F9B84B54}" type="presOf" srcId="{AE6DD50A-3CEE-41CB-8B9D-870F4E567CD4}" destId="{DFBC8B5F-8AA1-407A-8A65-5A636F852960}" srcOrd="0" destOrd="0" presId="urn:microsoft.com/office/officeart/2005/8/layout/orgChart1"/>
    <dgm:cxn modelId="{F9B94487-7DBF-45D8-ADE6-D40CD88C1833}" type="presOf" srcId="{A9967338-04D4-4ECF-A54E-C53993238B02}" destId="{887C37EE-1219-4E94-ACFC-264DD30EA6FA}" srcOrd="1" destOrd="0" presId="urn:microsoft.com/office/officeart/2005/8/layout/orgChart1"/>
    <dgm:cxn modelId="{03228288-0648-4255-85B9-6FE5982D41C4}" srcId="{A9967338-04D4-4ECF-A54E-C53993238B02}" destId="{D20C2A11-025D-4698-B998-600F584D6D12}" srcOrd="1" destOrd="0" parTransId="{97DA6119-FFC8-4820-ABB8-5E670425EF05}" sibTransId="{FD30D676-1708-4E2A-B6FE-619DEDDA2E9B}"/>
    <dgm:cxn modelId="{AD8DB38A-80EF-4CD3-80FA-F53E9B1072AD}" type="presOf" srcId="{62CA9187-D158-4688-BACD-E4176AF08E70}" destId="{F838F43A-0108-4101-8F76-95F01A27313F}" srcOrd="0" destOrd="0" presId="urn:microsoft.com/office/officeart/2005/8/layout/orgChart1"/>
    <dgm:cxn modelId="{E7B0C695-973C-47A5-A5AB-215A667FD790}" type="presOf" srcId="{6C2549AF-EF89-4710-BD11-086F4E58C897}" destId="{89FEA164-51A5-4008-9C64-FDA53A21AAA3}" srcOrd="1" destOrd="0" presId="urn:microsoft.com/office/officeart/2005/8/layout/orgChart1"/>
    <dgm:cxn modelId="{7CF4599A-00DF-4AA6-BC3D-7C714C3C7771}" srcId="{AF2C9114-09D4-42B2-952C-E6F7F3D7F7E9}" destId="{6C2549AF-EF89-4710-BD11-086F4E58C897}" srcOrd="1" destOrd="0" parTransId="{F5C84922-21BF-481D-93F9-865627189564}" sibTransId="{A142A32C-887D-49EB-A337-0A7F3572B4D1}"/>
    <dgm:cxn modelId="{D76AFF9A-1F17-4239-A4D3-7B8632C2B56C}" type="presOf" srcId="{6C2549AF-EF89-4710-BD11-086F4E58C897}" destId="{57B9073F-E4C8-4233-AA75-8B09EF02734E}" srcOrd="0" destOrd="0" presId="urn:microsoft.com/office/officeart/2005/8/layout/orgChart1"/>
    <dgm:cxn modelId="{90963EA4-0DE9-46E0-AC20-F08E0BEC4E1B}" type="presOf" srcId="{D20C2A11-025D-4698-B998-600F584D6D12}" destId="{558BF466-9942-4D74-AFE6-4598C5206F81}" srcOrd="1" destOrd="0" presId="urn:microsoft.com/office/officeart/2005/8/layout/orgChart1"/>
    <dgm:cxn modelId="{1B0B09A9-88BE-4F8D-9596-ECD3CB75A994}" type="presOf" srcId="{E95BB447-DDC1-4A71-80EE-95708AE3189C}" destId="{42C1270F-250A-490F-915D-D0AA9F097102}" srcOrd="1" destOrd="0" presId="urn:microsoft.com/office/officeart/2005/8/layout/orgChart1"/>
    <dgm:cxn modelId="{2F8A9BAB-7207-471F-8F6F-6A010577A554}" type="presOf" srcId="{D20C2A11-025D-4698-B998-600F584D6D12}" destId="{D19AAFA1-9BD5-44B1-9291-A54BB105B7CE}" srcOrd="0" destOrd="0" presId="urn:microsoft.com/office/officeart/2005/8/layout/orgChart1"/>
    <dgm:cxn modelId="{464147AE-8D30-4773-8ED4-251655414667}" srcId="{AF2C9114-09D4-42B2-952C-E6F7F3D7F7E9}" destId="{C5910DAE-5BE9-4FEE-BD73-BADD669CD9DC}" srcOrd="0" destOrd="0" parTransId="{9E5CB585-EDE1-4A25-AE60-A2EB1AEA897E}" sibTransId="{FA30946D-4D13-4075-81FE-FE6A6B47C1B4}"/>
    <dgm:cxn modelId="{C635B9B4-379D-4B37-A036-AFC9BBE527C6}" type="presOf" srcId="{AF2C9114-09D4-42B2-952C-E6F7F3D7F7E9}" destId="{DBDD0274-7E13-40F6-A783-C67EC4D41D4D}" srcOrd="0" destOrd="0" presId="urn:microsoft.com/office/officeart/2005/8/layout/orgChart1"/>
    <dgm:cxn modelId="{4AFAD0B4-D8AD-482C-9FFA-0A4B9C814033}" srcId="{A9967338-04D4-4ECF-A54E-C53993238B02}" destId="{BE66CAAE-9395-4C14-9E1D-DFA67B931849}" srcOrd="0" destOrd="0" parTransId="{48A70CBE-A747-4FB7-8FC0-D5FCC816AC1D}" sibTransId="{15A5A43B-13FF-4E2E-BAB8-5418B3122923}"/>
    <dgm:cxn modelId="{3CF7FAC6-17EC-4E50-9A05-338167FBDA17}" type="presOf" srcId="{75874FDC-22A2-44C4-A837-9E12D58B4DBD}" destId="{57D10229-CDEA-4DA4-9CB9-D19CF784327C}" srcOrd="0" destOrd="0" presId="urn:microsoft.com/office/officeart/2005/8/layout/orgChart1"/>
    <dgm:cxn modelId="{F31A06D2-AC3F-4198-9446-37304F00585F}" srcId="{BE66CAAE-9395-4C14-9E1D-DFA67B931849}" destId="{AE6DD50A-3CEE-41CB-8B9D-870F4E567CD4}" srcOrd="0" destOrd="0" parTransId="{62CA9187-D158-4688-BACD-E4176AF08E70}" sibTransId="{BBACC730-A7B5-491F-94A5-956E12B3F7DE}"/>
    <dgm:cxn modelId="{1AAC0FD9-9B47-4EE6-8CEC-DA14ECD35926}" type="presOf" srcId="{68D0C4F5-F535-41B3-A6A7-285006AA4E53}" destId="{12523EE4-E926-4CF3-95E1-4F54AA4DDE09}" srcOrd="0" destOrd="0" presId="urn:microsoft.com/office/officeart/2005/8/layout/orgChart1"/>
    <dgm:cxn modelId="{CE4A88DD-3A47-4053-A979-60DF9CB0C81E}" type="presOf" srcId="{48A70CBE-A747-4FB7-8FC0-D5FCC816AC1D}" destId="{27497A85-973F-49DA-BC61-8891F57E1538}" srcOrd="0" destOrd="0" presId="urn:microsoft.com/office/officeart/2005/8/layout/orgChart1"/>
    <dgm:cxn modelId="{2E7D6CEA-2343-4E6D-9B3C-DA7A68AD2B07}" type="presOf" srcId="{BAB49450-2F9C-4DA9-80D9-7613D1BF72C9}" destId="{AD501395-2425-4293-8265-89D6FA34B734}" srcOrd="0" destOrd="0" presId="urn:microsoft.com/office/officeart/2005/8/layout/orgChart1"/>
    <dgm:cxn modelId="{3D88CAEE-7380-4F97-ABBE-FD0BCC1A159C}" type="presOf" srcId="{97DA6119-FFC8-4820-ABB8-5E670425EF05}" destId="{09D263AF-E5E9-4AC6-89D3-43F525CFE684}" srcOrd="0" destOrd="0" presId="urn:microsoft.com/office/officeart/2005/8/layout/orgChart1"/>
    <dgm:cxn modelId="{35F445FD-2840-4CD5-B9AB-1B640C66B010}" type="presOf" srcId="{BE66CAAE-9395-4C14-9E1D-DFA67B931849}" destId="{BE32554A-87EF-4BA9-8A33-16886F423508}" srcOrd="1" destOrd="0" presId="urn:microsoft.com/office/officeart/2005/8/layout/orgChart1"/>
    <dgm:cxn modelId="{60260BFE-A76F-426B-AF3C-D390A917967D}" type="presOf" srcId="{AE6DD50A-3CEE-41CB-8B9D-870F4E567CD4}" destId="{5F366708-8A59-4AD9-93B7-5D1CBB0CB3D0}" srcOrd="1" destOrd="0" presId="urn:microsoft.com/office/officeart/2005/8/layout/orgChart1"/>
    <dgm:cxn modelId="{CA44CE72-4E31-4191-B84E-770939E273BD}" type="presParOf" srcId="{DBDD0274-7E13-40F6-A783-C67EC4D41D4D}" destId="{9C702F59-5403-4679-AE45-67AEA456E18C}" srcOrd="0" destOrd="0" presId="urn:microsoft.com/office/officeart/2005/8/layout/orgChart1"/>
    <dgm:cxn modelId="{C98726A7-3774-47D6-9BC9-C8F23C336CB6}" type="presParOf" srcId="{9C702F59-5403-4679-AE45-67AEA456E18C}" destId="{71C1A017-29BF-487D-A949-5B1D648B69DD}" srcOrd="0" destOrd="0" presId="urn:microsoft.com/office/officeart/2005/8/layout/orgChart1"/>
    <dgm:cxn modelId="{02CBD2BA-C591-499B-BA49-4AD21CB4F5A2}" type="presParOf" srcId="{71C1A017-29BF-487D-A949-5B1D648B69DD}" destId="{469D69D5-7434-426C-A9A5-56845F6724BB}" srcOrd="0" destOrd="0" presId="urn:microsoft.com/office/officeart/2005/8/layout/orgChart1"/>
    <dgm:cxn modelId="{452C561B-9E8D-4802-801F-4CE013491C9D}" type="presParOf" srcId="{71C1A017-29BF-487D-A949-5B1D648B69DD}" destId="{9782419D-D9C9-475C-8778-1F82AD062A71}" srcOrd="1" destOrd="0" presId="urn:microsoft.com/office/officeart/2005/8/layout/orgChart1"/>
    <dgm:cxn modelId="{E69B7529-7A65-4BCE-B7B6-ED535D742916}" type="presParOf" srcId="{9C702F59-5403-4679-AE45-67AEA456E18C}" destId="{C36B4E15-DA57-423A-BCDE-4ECC7EA947F5}" srcOrd="1" destOrd="0" presId="urn:microsoft.com/office/officeart/2005/8/layout/orgChart1"/>
    <dgm:cxn modelId="{FB6135B4-3013-41F4-AC0B-1B86173F7E66}" type="presParOf" srcId="{C36B4E15-DA57-423A-BCDE-4ECC7EA947F5}" destId="{AD501395-2425-4293-8265-89D6FA34B734}" srcOrd="0" destOrd="0" presId="urn:microsoft.com/office/officeart/2005/8/layout/orgChart1"/>
    <dgm:cxn modelId="{07F2FD99-2AC5-443E-BD9F-7CC826FB6FB8}" type="presParOf" srcId="{C36B4E15-DA57-423A-BCDE-4ECC7EA947F5}" destId="{61FF7A45-10CD-48D8-BA1D-F3078BB90107}" srcOrd="1" destOrd="0" presId="urn:microsoft.com/office/officeart/2005/8/layout/orgChart1"/>
    <dgm:cxn modelId="{07263553-5C33-42B2-B67F-35EFC3381A3A}" type="presParOf" srcId="{61FF7A45-10CD-48D8-BA1D-F3078BB90107}" destId="{89027D15-547B-4485-9C5E-F01B04C2B95B}" srcOrd="0" destOrd="0" presId="urn:microsoft.com/office/officeart/2005/8/layout/orgChart1"/>
    <dgm:cxn modelId="{670E0896-42E8-4436-B920-C68033EA1179}" type="presParOf" srcId="{89027D15-547B-4485-9C5E-F01B04C2B95B}" destId="{57D10229-CDEA-4DA4-9CB9-D19CF784327C}" srcOrd="0" destOrd="0" presId="urn:microsoft.com/office/officeart/2005/8/layout/orgChart1"/>
    <dgm:cxn modelId="{F149A25E-A107-4111-A0AC-13FF28A29B3D}" type="presParOf" srcId="{89027D15-547B-4485-9C5E-F01B04C2B95B}" destId="{3B990AC4-E1BC-4F67-BFDE-A0C19B90FB69}" srcOrd="1" destOrd="0" presId="urn:microsoft.com/office/officeart/2005/8/layout/orgChart1"/>
    <dgm:cxn modelId="{6079A547-8AE4-4796-B26B-707D73A421E2}" type="presParOf" srcId="{61FF7A45-10CD-48D8-BA1D-F3078BB90107}" destId="{4F09BE04-6EA7-48C8-98EF-0B6E0148794D}" srcOrd="1" destOrd="0" presId="urn:microsoft.com/office/officeart/2005/8/layout/orgChart1"/>
    <dgm:cxn modelId="{AECAA1A3-ACDB-475F-974C-B27633E9400A}" type="presParOf" srcId="{61FF7A45-10CD-48D8-BA1D-F3078BB90107}" destId="{6E2B7540-3C7E-4446-9B40-ABB427DC8AD9}" srcOrd="2" destOrd="0" presId="urn:microsoft.com/office/officeart/2005/8/layout/orgChart1"/>
    <dgm:cxn modelId="{BE1884FC-9799-4079-B857-1D20F3F78635}" type="presParOf" srcId="{C36B4E15-DA57-423A-BCDE-4ECC7EA947F5}" destId="{FE094939-DE67-41DE-8098-7BE8BEEB2531}" srcOrd="2" destOrd="0" presId="urn:microsoft.com/office/officeart/2005/8/layout/orgChart1"/>
    <dgm:cxn modelId="{5D6A6405-27C3-4EC8-9A51-3161A7CAB9C7}" type="presParOf" srcId="{C36B4E15-DA57-423A-BCDE-4ECC7EA947F5}" destId="{11945249-3085-4E9A-9584-E569B2226546}" srcOrd="3" destOrd="0" presId="urn:microsoft.com/office/officeart/2005/8/layout/orgChart1"/>
    <dgm:cxn modelId="{9D649AFD-60EB-4C9B-B99B-4C5784075113}" type="presParOf" srcId="{11945249-3085-4E9A-9584-E569B2226546}" destId="{37868870-DECE-4B50-A651-0A06F9E825C8}" srcOrd="0" destOrd="0" presId="urn:microsoft.com/office/officeart/2005/8/layout/orgChart1"/>
    <dgm:cxn modelId="{E4C8D4A4-1CA6-4831-8DF9-98952B94E13C}" type="presParOf" srcId="{37868870-DECE-4B50-A651-0A06F9E825C8}" destId="{2C5BAC47-B880-45D4-A793-49D8FFC848C7}" srcOrd="0" destOrd="0" presId="urn:microsoft.com/office/officeart/2005/8/layout/orgChart1"/>
    <dgm:cxn modelId="{C2BE9EF9-2FA2-48A5-A76C-426574D2AF16}" type="presParOf" srcId="{37868870-DECE-4B50-A651-0A06F9E825C8}" destId="{887C37EE-1219-4E94-ACFC-264DD30EA6FA}" srcOrd="1" destOrd="0" presId="urn:microsoft.com/office/officeart/2005/8/layout/orgChart1"/>
    <dgm:cxn modelId="{BBDB3625-0E8E-4E6D-B128-CC87549974CD}" type="presParOf" srcId="{11945249-3085-4E9A-9584-E569B2226546}" destId="{4AF609A9-2908-4116-8338-4AE747DBE9E5}" srcOrd="1" destOrd="0" presId="urn:microsoft.com/office/officeart/2005/8/layout/orgChart1"/>
    <dgm:cxn modelId="{75414F56-FD35-4180-BF1E-D9BDFC836095}" type="presParOf" srcId="{11945249-3085-4E9A-9584-E569B2226546}" destId="{1E7A9012-0D8E-4F98-A89F-BB380F431AF7}" srcOrd="2" destOrd="0" presId="urn:microsoft.com/office/officeart/2005/8/layout/orgChart1"/>
    <dgm:cxn modelId="{9152DD85-0EB4-4A9A-A9D5-087AEFD91F15}" type="presParOf" srcId="{1E7A9012-0D8E-4F98-A89F-BB380F431AF7}" destId="{27497A85-973F-49DA-BC61-8891F57E1538}" srcOrd="0" destOrd="0" presId="urn:microsoft.com/office/officeart/2005/8/layout/orgChart1"/>
    <dgm:cxn modelId="{EE7043C2-BD84-4737-826B-A556A3342E88}" type="presParOf" srcId="{1E7A9012-0D8E-4F98-A89F-BB380F431AF7}" destId="{32FD1C2F-6269-4E27-865D-E9B5DA15AAB7}" srcOrd="1" destOrd="0" presId="urn:microsoft.com/office/officeart/2005/8/layout/orgChart1"/>
    <dgm:cxn modelId="{3ECD44FA-82C5-46D9-8494-9CF2AFB63B61}" type="presParOf" srcId="{32FD1C2F-6269-4E27-865D-E9B5DA15AAB7}" destId="{F9D4B4A5-79DE-4D2F-8834-C34CEFA368F4}" srcOrd="0" destOrd="0" presId="urn:microsoft.com/office/officeart/2005/8/layout/orgChart1"/>
    <dgm:cxn modelId="{88DACA69-EB4E-438B-8FD0-3F17FE018CA9}" type="presParOf" srcId="{F9D4B4A5-79DE-4D2F-8834-C34CEFA368F4}" destId="{46BEC492-2588-4863-B3E5-8635D6E89A29}" srcOrd="0" destOrd="0" presId="urn:microsoft.com/office/officeart/2005/8/layout/orgChart1"/>
    <dgm:cxn modelId="{5ABC34C9-F2D2-489B-A4A3-3263B0B21A68}" type="presParOf" srcId="{F9D4B4A5-79DE-4D2F-8834-C34CEFA368F4}" destId="{BE32554A-87EF-4BA9-8A33-16886F423508}" srcOrd="1" destOrd="0" presId="urn:microsoft.com/office/officeart/2005/8/layout/orgChart1"/>
    <dgm:cxn modelId="{0E8E5043-69ED-4CAF-A6E8-0D3779C2D181}" type="presParOf" srcId="{32FD1C2F-6269-4E27-865D-E9B5DA15AAB7}" destId="{581BAE50-1CEA-42BB-8072-8439BCA906D6}" srcOrd="1" destOrd="0" presId="urn:microsoft.com/office/officeart/2005/8/layout/orgChart1"/>
    <dgm:cxn modelId="{8B90FCF1-A585-4B31-A890-CCD5C1051E61}" type="presParOf" srcId="{32FD1C2F-6269-4E27-865D-E9B5DA15AAB7}" destId="{1893317B-556A-4F41-A235-DA046CC9B6A5}" srcOrd="2" destOrd="0" presId="urn:microsoft.com/office/officeart/2005/8/layout/orgChart1"/>
    <dgm:cxn modelId="{55C1FF7C-3F3C-4198-B223-587E727298F7}" type="presParOf" srcId="{1893317B-556A-4F41-A235-DA046CC9B6A5}" destId="{F838F43A-0108-4101-8F76-95F01A27313F}" srcOrd="0" destOrd="0" presId="urn:microsoft.com/office/officeart/2005/8/layout/orgChart1"/>
    <dgm:cxn modelId="{68C5A9F7-C00E-4140-9A1D-A404AE16E541}" type="presParOf" srcId="{1893317B-556A-4F41-A235-DA046CC9B6A5}" destId="{C553702C-5BA1-44C3-90A6-A952F9F751F4}" srcOrd="1" destOrd="0" presId="urn:microsoft.com/office/officeart/2005/8/layout/orgChart1"/>
    <dgm:cxn modelId="{866D87CD-DD3B-4433-8CE7-0AC824F72DFD}" type="presParOf" srcId="{C553702C-5BA1-44C3-90A6-A952F9F751F4}" destId="{81EB45C0-AE32-41BC-A0A2-119178D65DE6}" srcOrd="0" destOrd="0" presId="urn:microsoft.com/office/officeart/2005/8/layout/orgChart1"/>
    <dgm:cxn modelId="{B3DCB80D-7503-44A7-AE7F-2CA2B93BCDDB}" type="presParOf" srcId="{81EB45C0-AE32-41BC-A0A2-119178D65DE6}" destId="{DFBC8B5F-8AA1-407A-8A65-5A636F852960}" srcOrd="0" destOrd="0" presId="urn:microsoft.com/office/officeart/2005/8/layout/orgChart1"/>
    <dgm:cxn modelId="{6F3DD314-6ED3-47E3-A136-089F42041428}" type="presParOf" srcId="{81EB45C0-AE32-41BC-A0A2-119178D65DE6}" destId="{5F366708-8A59-4AD9-93B7-5D1CBB0CB3D0}" srcOrd="1" destOrd="0" presId="urn:microsoft.com/office/officeart/2005/8/layout/orgChart1"/>
    <dgm:cxn modelId="{461E28DF-1CCF-45E4-A270-53F90AD47120}" type="presParOf" srcId="{C553702C-5BA1-44C3-90A6-A952F9F751F4}" destId="{BC81F0AD-98AD-4423-93D3-81AFC82F7BAE}" srcOrd="1" destOrd="0" presId="urn:microsoft.com/office/officeart/2005/8/layout/orgChart1"/>
    <dgm:cxn modelId="{F4CF0B02-F5C1-41BA-8E53-3B5FB48EAAFF}" type="presParOf" srcId="{C553702C-5BA1-44C3-90A6-A952F9F751F4}" destId="{CCAC9997-D93E-44DE-8C2B-C2E8A0EE196E}" srcOrd="2" destOrd="0" presId="urn:microsoft.com/office/officeart/2005/8/layout/orgChart1"/>
    <dgm:cxn modelId="{FF1A83FE-0D76-4147-9470-0BED80CE736F}" type="presParOf" srcId="{1893317B-556A-4F41-A235-DA046CC9B6A5}" destId="{85A3E755-F727-4BC1-9483-168185478188}" srcOrd="2" destOrd="0" presId="urn:microsoft.com/office/officeart/2005/8/layout/orgChart1"/>
    <dgm:cxn modelId="{A1B2DC1F-4D19-43F4-B045-4E626FEA53DD}" type="presParOf" srcId="{1893317B-556A-4F41-A235-DA046CC9B6A5}" destId="{A1DBA76B-EF54-4084-A176-3DF1D4D7E624}" srcOrd="3" destOrd="0" presId="urn:microsoft.com/office/officeart/2005/8/layout/orgChart1"/>
    <dgm:cxn modelId="{F56DD4E9-C6DC-4E65-9036-DBA77AC0B9EF}" type="presParOf" srcId="{A1DBA76B-EF54-4084-A176-3DF1D4D7E624}" destId="{E1730B88-B4D1-4AD2-B745-48EDCAE10918}" srcOrd="0" destOrd="0" presId="urn:microsoft.com/office/officeart/2005/8/layout/orgChart1"/>
    <dgm:cxn modelId="{0CFCFE3D-F1AA-490D-9ACC-B873398BC2BF}" type="presParOf" srcId="{E1730B88-B4D1-4AD2-B745-48EDCAE10918}" destId="{E1BA65C6-A6A9-4A8D-8E79-46C13B9B94CF}" srcOrd="0" destOrd="0" presId="urn:microsoft.com/office/officeart/2005/8/layout/orgChart1"/>
    <dgm:cxn modelId="{2F8AA18D-0A64-4F0A-89CF-BC708A8AFA17}" type="presParOf" srcId="{E1730B88-B4D1-4AD2-B745-48EDCAE10918}" destId="{42C1270F-250A-490F-915D-D0AA9F097102}" srcOrd="1" destOrd="0" presId="urn:microsoft.com/office/officeart/2005/8/layout/orgChart1"/>
    <dgm:cxn modelId="{EAAA740E-DAE5-4F3A-A637-AB25FACE869E}" type="presParOf" srcId="{A1DBA76B-EF54-4084-A176-3DF1D4D7E624}" destId="{08907420-6CFB-4A88-B937-5CA468DA5239}" srcOrd="1" destOrd="0" presId="urn:microsoft.com/office/officeart/2005/8/layout/orgChart1"/>
    <dgm:cxn modelId="{D49E0F13-D33C-4F63-ABE4-B922852D4D48}" type="presParOf" srcId="{A1DBA76B-EF54-4084-A176-3DF1D4D7E624}" destId="{1711FD58-8D0B-42D3-BB78-C1C88BF44264}" srcOrd="2" destOrd="0" presId="urn:microsoft.com/office/officeart/2005/8/layout/orgChart1"/>
    <dgm:cxn modelId="{D131A80F-AE73-48A2-842D-01726ABD0184}" type="presParOf" srcId="{1E7A9012-0D8E-4F98-A89F-BB380F431AF7}" destId="{09D263AF-E5E9-4AC6-89D3-43F525CFE684}" srcOrd="2" destOrd="0" presId="urn:microsoft.com/office/officeart/2005/8/layout/orgChart1"/>
    <dgm:cxn modelId="{E15FD7F6-A9DB-46C1-9C68-76BD20566C65}" type="presParOf" srcId="{1E7A9012-0D8E-4F98-A89F-BB380F431AF7}" destId="{0A681CA7-6897-422B-BB7D-494D8717EABC}" srcOrd="3" destOrd="0" presId="urn:microsoft.com/office/officeart/2005/8/layout/orgChart1"/>
    <dgm:cxn modelId="{78900CD2-1F43-4B35-BCEC-268BE86B6EE7}" type="presParOf" srcId="{0A681CA7-6897-422B-BB7D-494D8717EABC}" destId="{292E9F34-46FA-4D31-8DFC-165DB82ADBC1}" srcOrd="0" destOrd="0" presId="urn:microsoft.com/office/officeart/2005/8/layout/orgChart1"/>
    <dgm:cxn modelId="{AA25BA39-4B8C-48A2-8A9D-F03B50BDFB19}" type="presParOf" srcId="{292E9F34-46FA-4D31-8DFC-165DB82ADBC1}" destId="{D19AAFA1-9BD5-44B1-9291-A54BB105B7CE}" srcOrd="0" destOrd="0" presId="urn:microsoft.com/office/officeart/2005/8/layout/orgChart1"/>
    <dgm:cxn modelId="{CAF563EE-DA2B-4107-8B1C-7BF173BB2203}" type="presParOf" srcId="{292E9F34-46FA-4D31-8DFC-165DB82ADBC1}" destId="{558BF466-9942-4D74-AFE6-4598C5206F81}" srcOrd="1" destOrd="0" presId="urn:microsoft.com/office/officeart/2005/8/layout/orgChart1"/>
    <dgm:cxn modelId="{88F42E07-AB2F-48BA-95E6-2CF67055D614}" type="presParOf" srcId="{0A681CA7-6897-422B-BB7D-494D8717EABC}" destId="{D46D8A34-EC98-4E0C-AB00-977E9F1FC4C7}" srcOrd="1" destOrd="0" presId="urn:microsoft.com/office/officeart/2005/8/layout/orgChart1"/>
    <dgm:cxn modelId="{79E1C2E7-E93D-48C0-931C-7F09BF593D32}" type="presParOf" srcId="{0A681CA7-6897-422B-BB7D-494D8717EABC}" destId="{E9B0E68D-B270-4586-8059-EC57D81DBFFD}" srcOrd="2" destOrd="0" presId="urn:microsoft.com/office/officeart/2005/8/layout/orgChart1"/>
    <dgm:cxn modelId="{481FC54F-EEFF-4B48-A083-2AD71C546918}" type="presParOf" srcId="{9C702F59-5403-4679-AE45-67AEA456E18C}" destId="{72BB4F56-4396-4CB5-93FB-AADBE3AAC001}" srcOrd="2" destOrd="0" presId="urn:microsoft.com/office/officeart/2005/8/layout/orgChart1"/>
    <dgm:cxn modelId="{86D20593-72C0-4841-919F-C812993B36FE}" type="presParOf" srcId="{DBDD0274-7E13-40F6-A783-C67EC4D41D4D}" destId="{D97AC792-FF65-49CF-8558-0A271E7C75E0}" srcOrd="1" destOrd="0" presId="urn:microsoft.com/office/officeart/2005/8/layout/orgChart1"/>
    <dgm:cxn modelId="{EAFCA2DE-2B72-4071-A49A-12DC10D87360}" type="presParOf" srcId="{D97AC792-FF65-49CF-8558-0A271E7C75E0}" destId="{EAF589F4-ED08-40E3-B05F-F84887F26641}" srcOrd="0" destOrd="0" presId="urn:microsoft.com/office/officeart/2005/8/layout/orgChart1"/>
    <dgm:cxn modelId="{5A75D532-91D9-4649-8E12-BD00A13D8635}" type="presParOf" srcId="{EAF589F4-ED08-40E3-B05F-F84887F26641}" destId="{57B9073F-E4C8-4233-AA75-8B09EF02734E}" srcOrd="0" destOrd="0" presId="urn:microsoft.com/office/officeart/2005/8/layout/orgChart1"/>
    <dgm:cxn modelId="{DB502441-6CE6-4C30-9815-1B3603F8217A}" type="presParOf" srcId="{EAF589F4-ED08-40E3-B05F-F84887F26641}" destId="{89FEA164-51A5-4008-9C64-FDA53A21AAA3}" srcOrd="1" destOrd="0" presId="urn:microsoft.com/office/officeart/2005/8/layout/orgChart1"/>
    <dgm:cxn modelId="{B45798A9-603C-4896-9DA0-E20AB8601499}" type="presParOf" srcId="{D97AC792-FF65-49CF-8558-0A271E7C75E0}" destId="{6C8A1443-05BE-4BCD-9306-BF6673DCF95F}" srcOrd="1" destOrd="0" presId="urn:microsoft.com/office/officeart/2005/8/layout/orgChart1"/>
    <dgm:cxn modelId="{6B556D94-7241-4FE0-A0DF-3DCE44D2D496}" type="presParOf" srcId="{D97AC792-FF65-49CF-8558-0A271E7C75E0}" destId="{14887A2A-1B2F-48A0-A62D-323B41AD81EA}" srcOrd="2" destOrd="0" presId="urn:microsoft.com/office/officeart/2005/8/layout/orgChart1"/>
    <dgm:cxn modelId="{2D53ED23-067C-41F4-A0D2-B6EFB911EE8C}" type="presParOf" srcId="{DBDD0274-7E13-40F6-A783-C67EC4D41D4D}" destId="{965D33FF-78B0-44C5-94B9-0029F6081836}" srcOrd="2" destOrd="0" presId="urn:microsoft.com/office/officeart/2005/8/layout/orgChart1"/>
    <dgm:cxn modelId="{F00450A3-2CAE-4D77-AF16-11AE6D2F5C9F}" type="presParOf" srcId="{965D33FF-78B0-44C5-94B9-0029F6081836}" destId="{CCF8BEC9-3470-4625-8E1B-AA86504B2152}" srcOrd="0" destOrd="0" presId="urn:microsoft.com/office/officeart/2005/8/layout/orgChart1"/>
    <dgm:cxn modelId="{E36FFAB4-973D-4E10-96AB-407B6601DFDF}" type="presParOf" srcId="{CCF8BEC9-3470-4625-8E1B-AA86504B2152}" destId="{9BA5249D-2617-4FC6-8179-E5765EF2C35B}" srcOrd="0" destOrd="0" presId="urn:microsoft.com/office/officeart/2005/8/layout/orgChart1"/>
    <dgm:cxn modelId="{8D63C810-A6D6-488F-8E4F-9A78CF622447}" type="presParOf" srcId="{CCF8BEC9-3470-4625-8E1B-AA86504B2152}" destId="{78980C45-4433-42B0-BFDA-518E393C6F3D}" srcOrd="1" destOrd="0" presId="urn:microsoft.com/office/officeart/2005/8/layout/orgChart1"/>
    <dgm:cxn modelId="{D6486143-7724-4AF9-8D3D-BE67A2CC6EAB}" type="presParOf" srcId="{965D33FF-78B0-44C5-94B9-0029F6081836}" destId="{B24B26BD-D3CB-4A64-BCFC-33FEDE93AC53}" srcOrd="1" destOrd="0" presId="urn:microsoft.com/office/officeart/2005/8/layout/orgChart1"/>
    <dgm:cxn modelId="{424275CC-B8F1-44D3-884C-AFEB2CDE727E}" type="presParOf" srcId="{965D33FF-78B0-44C5-94B9-0029F6081836}" destId="{0B647B46-F1C7-4C1F-8158-0097737FE651}" srcOrd="2" destOrd="0" presId="urn:microsoft.com/office/officeart/2005/8/layout/orgChart1"/>
    <dgm:cxn modelId="{BB946638-2765-441E-B0D1-3AD86D663336}" type="presParOf" srcId="{DBDD0274-7E13-40F6-A783-C67EC4D41D4D}" destId="{298C5364-20EC-4B6A-A539-2335E59B749B}" srcOrd="3" destOrd="0" presId="urn:microsoft.com/office/officeart/2005/8/layout/orgChart1"/>
    <dgm:cxn modelId="{05C4F2F2-85FA-4174-A57F-DB544BB5A7C1}" type="presParOf" srcId="{298C5364-20EC-4B6A-A539-2335E59B749B}" destId="{D5E39837-DE32-4310-8B54-728CA4325CF7}" srcOrd="0" destOrd="0" presId="urn:microsoft.com/office/officeart/2005/8/layout/orgChart1"/>
    <dgm:cxn modelId="{CB6111FB-206D-4A69-B628-4051331978A6}" type="presParOf" srcId="{D5E39837-DE32-4310-8B54-728CA4325CF7}" destId="{32060786-1C2D-4258-9279-0470AE7ADD6A}" srcOrd="0" destOrd="0" presId="urn:microsoft.com/office/officeart/2005/8/layout/orgChart1"/>
    <dgm:cxn modelId="{7E6561B3-E431-4299-8949-222160775409}" type="presParOf" srcId="{D5E39837-DE32-4310-8B54-728CA4325CF7}" destId="{5052FA4F-9165-4B90-BE35-F1D592041AE4}" srcOrd="1" destOrd="0" presId="urn:microsoft.com/office/officeart/2005/8/layout/orgChart1"/>
    <dgm:cxn modelId="{2EE6DC4A-443B-4D5B-BA91-6AFBCDA7D1B7}" type="presParOf" srcId="{298C5364-20EC-4B6A-A539-2335E59B749B}" destId="{288B1852-899D-4663-825F-BE7B07FDCB63}" srcOrd="1" destOrd="0" presId="urn:microsoft.com/office/officeart/2005/8/layout/orgChart1"/>
    <dgm:cxn modelId="{B74CD54A-794B-43CD-909A-9668173B6736}" type="presParOf" srcId="{298C5364-20EC-4B6A-A539-2335E59B749B}" destId="{87725FEA-84C4-477D-BCD2-989472C238A9}" srcOrd="2" destOrd="0" presId="urn:microsoft.com/office/officeart/2005/8/layout/orgChart1"/>
    <dgm:cxn modelId="{2E065D84-5F44-4D88-A3E0-2D66F348BC11}" type="presParOf" srcId="{DBDD0274-7E13-40F6-A783-C67EC4D41D4D}" destId="{C7476F3C-D22C-4031-9DA9-DF7411EC3872}" srcOrd="4" destOrd="0" presId="urn:microsoft.com/office/officeart/2005/8/layout/orgChart1"/>
    <dgm:cxn modelId="{946F668F-4EB4-46E1-BAEE-4192F4EA5CAD}" type="presParOf" srcId="{C7476F3C-D22C-4031-9DA9-DF7411EC3872}" destId="{7BAC7F8F-3B89-47CB-A486-F1EACCE76906}" srcOrd="0" destOrd="0" presId="urn:microsoft.com/office/officeart/2005/8/layout/orgChart1"/>
    <dgm:cxn modelId="{2E776F30-9BAE-47FF-AA15-8E0DC4B2EC20}" type="presParOf" srcId="{7BAC7F8F-3B89-47CB-A486-F1EACCE76906}" destId="{12523EE4-E926-4CF3-95E1-4F54AA4DDE09}" srcOrd="0" destOrd="0" presId="urn:microsoft.com/office/officeart/2005/8/layout/orgChart1"/>
    <dgm:cxn modelId="{BB6D4DE7-DB3C-4FDE-A319-592F5EE7AFF9}" type="presParOf" srcId="{7BAC7F8F-3B89-47CB-A486-F1EACCE76906}" destId="{C6412EDF-A0E1-4C31-8CF1-912119CB6FA8}" srcOrd="1" destOrd="0" presId="urn:microsoft.com/office/officeart/2005/8/layout/orgChart1"/>
    <dgm:cxn modelId="{1A5810DD-3112-4BF5-A6A5-C9182F821D02}" type="presParOf" srcId="{C7476F3C-D22C-4031-9DA9-DF7411EC3872}" destId="{45B7DA54-00F0-4D7F-B1B6-EEBD24A510F4}" srcOrd="1" destOrd="0" presId="urn:microsoft.com/office/officeart/2005/8/layout/orgChart1"/>
    <dgm:cxn modelId="{F82EF1CE-0E26-4D80-B431-0FEEF4A3CF42}" type="presParOf" srcId="{C7476F3C-D22C-4031-9DA9-DF7411EC3872}" destId="{B0FF3464-0CF9-4162-89AB-79200253760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D263AF-E5E9-4AC6-89D3-43F525CFE684}">
      <dsp:nvSpPr>
        <dsp:cNvPr id="0" name=""/>
        <dsp:cNvSpPr/>
      </dsp:nvSpPr>
      <dsp:spPr>
        <a:xfrm>
          <a:off x="3756908" y="2570440"/>
          <a:ext cx="990077" cy="3360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089"/>
              </a:lnTo>
              <a:lnTo>
                <a:pt x="990077" y="33608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A3E755-F727-4BC1-9483-168185478188}">
      <dsp:nvSpPr>
        <dsp:cNvPr id="0" name=""/>
        <dsp:cNvSpPr/>
      </dsp:nvSpPr>
      <dsp:spPr>
        <a:xfrm>
          <a:off x="2371729" y="3144462"/>
          <a:ext cx="499021" cy="731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1505"/>
              </a:lnTo>
              <a:lnTo>
                <a:pt x="499021" y="7315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38F43A-0108-4101-8F76-95F01A27313F}">
      <dsp:nvSpPr>
        <dsp:cNvPr id="0" name=""/>
        <dsp:cNvSpPr/>
      </dsp:nvSpPr>
      <dsp:spPr>
        <a:xfrm>
          <a:off x="2248490" y="3144462"/>
          <a:ext cx="123238" cy="735859"/>
        </a:xfrm>
        <a:custGeom>
          <a:avLst/>
          <a:gdLst/>
          <a:ahLst/>
          <a:cxnLst/>
          <a:rect l="0" t="0" r="0" b="0"/>
          <a:pathLst>
            <a:path>
              <a:moveTo>
                <a:pt x="123238" y="0"/>
              </a:moveTo>
              <a:lnTo>
                <a:pt x="123238" y="735859"/>
              </a:lnTo>
              <a:lnTo>
                <a:pt x="0" y="73585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497A85-973F-49DA-BC61-8891F57E1538}">
      <dsp:nvSpPr>
        <dsp:cNvPr id="0" name=""/>
        <dsp:cNvSpPr/>
      </dsp:nvSpPr>
      <dsp:spPr>
        <a:xfrm>
          <a:off x="3482737" y="2570440"/>
          <a:ext cx="274170" cy="327165"/>
        </a:xfrm>
        <a:custGeom>
          <a:avLst/>
          <a:gdLst/>
          <a:ahLst/>
          <a:cxnLst/>
          <a:rect l="0" t="0" r="0" b="0"/>
          <a:pathLst>
            <a:path>
              <a:moveTo>
                <a:pt x="274170" y="0"/>
              </a:moveTo>
              <a:lnTo>
                <a:pt x="274170" y="327165"/>
              </a:lnTo>
              <a:lnTo>
                <a:pt x="0" y="32716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94939-DE67-41DE-8098-7BE8BEEB2531}">
      <dsp:nvSpPr>
        <dsp:cNvPr id="0" name=""/>
        <dsp:cNvSpPr/>
      </dsp:nvSpPr>
      <dsp:spPr>
        <a:xfrm>
          <a:off x="2568340" y="1825740"/>
          <a:ext cx="1188567" cy="131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752"/>
              </a:lnTo>
              <a:lnTo>
                <a:pt x="1188567" y="65752"/>
              </a:lnTo>
              <a:lnTo>
                <a:pt x="1188567" y="13150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501395-2425-4293-8265-89D6FA34B734}">
      <dsp:nvSpPr>
        <dsp:cNvPr id="0" name=""/>
        <dsp:cNvSpPr/>
      </dsp:nvSpPr>
      <dsp:spPr>
        <a:xfrm>
          <a:off x="1122815" y="1825740"/>
          <a:ext cx="1445525" cy="134939"/>
        </a:xfrm>
        <a:custGeom>
          <a:avLst/>
          <a:gdLst/>
          <a:ahLst/>
          <a:cxnLst/>
          <a:rect l="0" t="0" r="0" b="0"/>
          <a:pathLst>
            <a:path>
              <a:moveTo>
                <a:pt x="1445525" y="0"/>
              </a:moveTo>
              <a:lnTo>
                <a:pt x="1445525" y="69186"/>
              </a:lnTo>
              <a:lnTo>
                <a:pt x="0" y="69186"/>
              </a:lnTo>
              <a:lnTo>
                <a:pt x="0" y="1349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9D69D5-7434-426C-A9A5-56845F6724BB}">
      <dsp:nvSpPr>
        <dsp:cNvPr id="0" name=""/>
        <dsp:cNvSpPr/>
      </dsp:nvSpPr>
      <dsp:spPr>
        <a:xfrm>
          <a:off x="1471272" y="1264524"/>
          <a:ext cx="2194137" cy="5612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100" kern="1200"/>
            <a:t>१० बर्ष र सोभन्दा माथिको जनसंख्या</a:t>
          </a:r>
          <a:endParaRPr lang="en-US" sz="1100" kern="1200"/>
        </a:p>
      </dsp:txBody>
      <dsp:txXfrm>
        <a:off x="1471272" y="1264524"/>
        <a:ext cx="2194137" cy="561216"/>
      </dsp:txXfrm>
    </dsp:sp>
    <dsp:sp modelId="{57D10229-CDEA-4DA4-9CB9-D19CF784327C}">
      <dsp:nvSpPr>
        <dsp:cNvPr id="0" name=""/>
        <dsp:cNvSpPr/>
      </dsp:nvSpPr>
      <dsp:spPr>
        <a:xfrm>
          <a:off x="0" y="1960679"/>
          <a:ext cx="2245630" cy="513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200" kern="1200"/>
            <a:t>आर्थिक काम गरेको जनसंख्या</a:t>
          </a:r>
          <a:endParaRPr lang="en-US" sz="1200" kern="1200"/>
        </a:p>
      </dsp:txBody>
      <dsp:txXfrm>
        <a:off x="0" y="1960679"/>
        <a:ext cx="2245630" cy="513975"/>
      </dsp:txXfrm>
    </dsp:sp>
    <dsp:sp modelId="{2C5BAC47-B880-45D4-A793-49D8FFC848C7}">
      <dsp:nvSpPr>
        <dsp:cNvPr id="0" name=""/>
        <dsp:cNvSpPr/>
      </dsp:nvSpPr>
      <dsp:spPr>
        <a:xfrm>
          <a:off x="2379569" y="1957245"/>
          <a:ext cx="2754677" cy="613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200" kern="1200"/>
            <a:t>आर्थिक काम नगरेको जनसंख्या</a:t>
          </a:r>
          <a:endParaRPr lang="en-US" sz="1200" kern="1200"/>
        </a:p>
      </dsp:txBody>
      <dsp:txXfrm>
        <a:off x="2379569" y="1957245"/>
        <a:ext cx="2754677" cy="613195"/>
      </dsp:txXfrm>
    </dsp:sp>
    <dsp:sp modelId="{46BEC492-2588-4863-B3E5-8635D6E89A29}">
      <dsp:nvSpPr>
        <dsp:cNvPr id="0" name=""/>
        <dsp:cNvSpPr/>
      </dsp:nvSpPr>
      <dsp:spPr>
        <a:xfrm>
          <a:off x="1260721" y="2650748"/>
          <a:ext cx="2222015" cy="493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200" kern="1200"/>
            <a:t>सक्रियरुपमा काम खोज्ने</a:t>
          </a:r>
          <a:endParaRPr lang="en-US" sz="1200" kern="1200"/>
        </a:p>
      </dsp:txBody>
      <dsp:txXfrm>
        <a:off x="1260721" y="2650748"/>
        <a:ext cx="2222015" cy="493714"/>
      </dsp:txXfrm>
    </dsp:sp>
    <dsp:sp modelId="{DFBC8B5F-8AA1-407A-8A65-5A636F852960}">
      <dsp:nvSpPr>
        <dsp:cNvPr id="0" name=""/>
        <dsp:cNvSpPr/>
      </dsp:nvSpPr>
      <dsp:spPr>
        <a:xfrm>
          <a:off x="693032" y="3589692"/>
          <a:ext cx="1555458" cy="5812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050" kern="1200"/>
            <a:t>काम पाएमा उपलब्धता भएको</a:t>
          </a:r>
          <a:endParaRPr lang="en-US" sz="1050" kern="1200"/>
        </a:p>
      </dsp:txBody>
      <dsp:txXfrm>
        <a:off x="693032" y="3589692"/>
        <a:ext cx="1555458" cy="581258"/>
      </dsp:txXfrm>
    </dsp:sp>
    <dsp:sp modelId="{E1BA65C6-A6A9-4A8D-8E79-46C13B9B94CF}">
      <dsp:nvSpPr>
        <dsp:cNvPr id="0" name=""/>
        <dsp:cNvSpPr/>
      </dsp:nvSpPr>
      <dsp:spPr>
        <a:xfrm>
          <a:off x="2870750" y="3379238"/>
          <a:ext cx="1208787" cy="9934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050" kern="1200"/>
            <a:t>काम पाएमा उपलब्धता नभएको</a:t>
          </a:r>
          <a:endParaRPr lang="en-US" sz="1050" kern="1200"/>
        </a:p>
      </dsp:txBody>
      <dsp:txXfrm>
        <a:off x="2870750" y="3379238"/>
        <a:ext cx="1208787" cy="993458"/>
      </dsp:txXfrm>
    </dsp:sp>
    <dsp:sp modelId="{D19AAFA1-9BD5-44B1-9291-A54BB105B7CE}">
      <dsp:nvSpPr>
        <dsp:cNvPr id="0" name=""/>
        <dsp:cNvSpPr/>
      </dsp:nvSpPr>
      <dsp:spPr>
        <a:xfrm>
          <a:off x="4746985" y="2608733"/>
          <a:ext cx="1258346" cy="5955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200" kern="1200"/>
            <a:t>सक्रियरुपमा काम नखोज्ने </a:t>
          </a:r>
          <a:endParaRPr lang="en-US" sz="1200" kern="1200"/>
        </a:p>
      </dsp:txBody>
      <dsp:txXfrm>
        <a:off x="4746985" y="2608733"/>
        <a:ext cx="1258346" cy="595592"/>
      </dsp:txXfrm>
    </dsp:sp>
    <dsp:sp modelId="{57B9073F-E4C8-4233-AA75-8B09EF02734E}">
      <dsp:nvSpPr>
        <dsp:cNvPr id="0" name=""/>
        <dsp:cNvSpPr/>
      </dsp:nvSpPr>
      <dsp:spPr>
        <a:xfrm>
          <a:off x="961749" y="5037940"/>
          <a:ext cx="1399825" cy="547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050" kern="1200"/>
            <a:t>श्रमशक्ति </a:t>
          </a:r>
          <a:r>
            <a:rPr lang="en-US" sz="1050" kern="1200"/>
            <a:t>(Labour Force)</a:t>
          </a:r>
        </a:p>
      </dsp:txBody>
      <dsp:txXfrm>
        <a:off x="961749" y="5037940"/>
        <a:ext cx="1399825" cy="547205"/>
      </dsp:txXfrm>
    </dsp:sp>
    <dsp:sp modelId="{9BA5249D-2617-4FC6-8179-E5765EF2C35B}">
      <dsp:nvSpPr>
        <dsp:cNvPr id="0" name=""/>
        <dsp:cNvSpPr/>
      </dsp:nvSpPr>
      <dsp:spPr>
        <a:xfrm>
          <a:off x="1083553" y="4418019"/>
          <a:ext cx="1112357" cy="3526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800" kern="1200"/>
            <a:t>बेरोजगार </a:t>
          </a:r>
          <a:r>
            <a:rPr lang="en-US" sz="800" kern="1200"/>
            <a:t>(Unemployed)</a:t>
          </a:r>
        </a:p>
      </dsp:txBody>
      <dsp:txXfrm>
        <a:off x="1083553" y="4418019"/>
        <a:ext cx="1112357" cy="352672"/>
      </dsp:txXfrm>
    </dsp:sp>
    <dsp:sp modelId="{32060786-1C2D-4258-9279-0470AE7ADD6A}">
      <dsp:nvSpPr>
        <dsp:cNvPr id="0" name=""/>
        <dsp:cNvSpPr/>
      </dsp:nvSpPr>
      <dsp:spPr>
        <a:xfrm>
          <a:off x="0" y="4419228"/>
          <a:ext cx="830167" cy="4640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700" kern="1200"/>
            <a:t>रोजगार </a:t>
          </a:r>
          <a:r>
            <a:rPr lang="en-US" sz="700" kern="1200"/>
            <a:t>(Employed)</a:t>
          </a:r>
        </a:p>
      </dsp:txBody>
      <dsp:txXfrm>
        <a:off x="0" y="4419228"/>
        <a:ext cx="830167" cy="464003"/>
      </dsp:txXfrm>
    </dsp:sp>
    <dsp:sp modelId="{12523EE4-E926-4CF3-95E1-4F54AA4DDE09}">
      <dsp:nvSpPr>
        <dsp:cNvPr id="0" name=""/>
        <dsp:cNvSpPr/>
      </dsp:nvSpPr>
      <dsp:spPr>
        <a:xfrm>
          <a:off x="4140359" y="4888911"/>
          <a:ext cx="1769766" cy="521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800" kern="1200"/>
            <a:t>श्रमशक्तिभन्दा बाहिरका </a:t>
          </a:r>
          <a:r>
            <a:rPr lang="en-US" sz="800" kern="1200"/>
            <a:t>(Not in Labour Force)</a:t>
          </a:r>
        </a:p>
      </dsp:txBody>
      <dsp:txXfrm>
        <a:off x="4140359" y="4888911"/>
        <a:ext cx="1769766" cy="521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6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2241" y="0"/>
            <a:ext cx="2947035" cy="496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0E8A4-6131-40E5-9846-53E13B890C1B}" type="datetimeFigureOut">
              <a:rPr lang="en-US" smtClean="0"/>
              <a:pPr/>
              <a:t>3/8/2020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4615"/>
            <a:ext cx="2947035" cy="496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2241" y="9434615"/>
            <a:ext cx="2947035" cy="496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A7572-4BE6-4FF7-8442-69D53216B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8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2241" y="0"/>
            <a:ext cx="2947035" cy="498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51237-BD03-4849-8BC0-1BC051558707}" type="datetimeFigureOut">
              <a:rPr lang="en-US" smtClean="0"/>
              <a:pPr/>
              <a:t>3/8/2020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085" y="4780250"/>
            <a:ext cx="5440680" cy="39111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4615"/>
            <a:ext cx="2947035" cy="498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2241" y="9434615"/>
            <a:ext cx="2947035" cy="498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04AB7-4F6E-4532-B4AE-4FE1F4B2F6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52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8F965-7E20-4480-87E7-0F17757C8EB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648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 Narrow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4943" y="5568287"/>
            <a:ext cx="9144000" cy="1081584"/>
          </a:xfrm>
        </p:spPr>
        <p:txBody>
          <a:bodyPr/>
          <a:lstStyle>
            <a:lvl1pPr marL="0" indent="0" algn="ctr">
              <a:buNone/>
              <a:defRPr sz="2400">
                <a:latin typeface="Arial Narrow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952500"/>
          </a:xfrm>
          <a:prstGeom prst="rect">
            <a:avLst/>
          </a:prstGeom>
          <a:ln w="28575"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961728"/>
            <a:ext cx="12192000" cy="0"/>
          </a:xfrm>
          <a:prstGeom prst="line">
            <a:avLst/>
          </a:prstGeom>
          <a:ln w="19050" cmpd="sng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 userDrawn="1"/>
        </p:nvSpPr>
        <p:spPr>
          <a:xfrm>
            <a:off x="9105900" y="35542"/>
            <a:ext cx="2965277" cy="5440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37" y="57209"/>
            <a:ext cx="759770" cy="638827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397603" y="670853"/>
            <a:ext cx="10278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solidFill>
                  <a:srgbClr val="FF0000"/>
                </a:solidFill>
                <a:latin typeface="Arial Narrow" panose="020B0606020202030204" pitchFamily="34" charset="0"/>
              </a:rPr>
              <a:t>नेपाल सरकार</a:t>
            </a:r>
            <a:endParaRPr lang="en-US" sz="12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4398683" y="170465"/>
            <a:ext cx="282801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e-NP" sz="1800" b="0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राष्ट्रिय</a:t>
            </a:r>
            <a:r>
              <a:rPr lang="ne-NP" sz="1800" b="0" baseline="0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 </a:t>
            </a:r>
            <a:r>
              <a:rPr lang="ne-NP" sz="1800" b="0" baseline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जनगणना २०७८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e-NP" sz="1600" b="0" baseline="0">
                <a:solidFill>
                  <a:srgbClr val="FF0000"/>
                </a:solidFill>
                <a:latin typeface="Himchuli" pitchFamily="2" charset="0"/>
                <a:ea typeface="Times New Roman" panose="02020603050405020304" pitchFamily="18" charset="0"/>
              </a:rPr>
              <a:t>नमुना </a:t>
            </a:r>
            <a:r>
              <a:rPr lang="en-US" sz="1600" b="0" baseline="0">
                <a:solidFill>
                  <a:srgbClr val="FF0000"/>
                </a:solidFill>
                <a:latin typeface="Himchuli" pitchFamily="2" charset="0"/>
                <a:ea typeface="Times New Roman" panose="02020603050405020304" pitchFamily="18" charset="0"/>
              </a:rPr>
              <a:t>-</a:t>
            </a:r>
            <a:r>
              <a:rPr lang="ne-NP" sz="1600" b="0" baseline="0">
                <a:solidFill>
                  <a:srgbClr val="FF0000"/>
                </a:solidFill>
                <a:latin typeface="Himchuli" pitchFamily="2" charset="0"/>
                <a:ea typeface="Times New Roman" panose="02020603050405020304" pitchFamily="18" charset="0"/>
              </a:rPr>
              <a:t>पाइलट</a:t>
            </a:r>
            <a:r>
              <a:rPr lang="en-US" sz="1600" b="0" baseline="0">
                <a:solidFill>
                  <a:srgbClr val="FF0000"/>
                </a:solidFill>
                <a:latin typeface="Himchuli" pitchFamily="2" charset="0"/>
                <a:ea typeface="Times New Roman" panose="02020603050405020304" pitchFamily="18" charset="0"/>
              </a:rPr>
              <a:t>_ </a:t>
            </a:r>
            <a:r>
              <a:rPr lang="ne-NP" sz="1600" b="0" baseline="0">
                <a:solidFill>
                  <a:srgbClr val="FF0000"/>
                </a:solidFill>
                <a:latin typeface="Himchuli" pitchFamily="2" charset="0"/>
                <a:ea typeface="Times New Roman" panose="02020603050405020304" pitchFamily="18" charset="0"/>
              </a:rPr>
              <a:t>जनगणना २०७६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sz="1000" b="0" dirty="0">
              <a:solidFill>
                <a:srgbClr val="142DA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7" name="Picture 16" descr="5cm height.jpg"/>
          <p:cNvPicPr>
            <a:picLocks noChangeAspect="1"/>
          </p:cNvPicPr>
          <p:nvPr userDrawn="1"/>
        </p:nvPicPr>
        <p:blipFill>
          <a:blip r:embed="rId3" cstate="print">
            <a:lum contrast="10000"/>
          </a:blip>
          <a:stretch>
            <a:fillRect/>
          </a:stretch>
        </p:blipFill>
        <p:spPr>
          <a:xfrm>
            <a:off x="11203014" y="-13648"/>
            <a:ext cx="703577" cy="95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40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10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012419"/>
            <a:ext cx="12192000" cy="5297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263" y="1596789"/>
            <a:ext cx="11354937" cy="5058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37" y="18572"/>
            <a:ext cx="757027" cy="6365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5715" y="645864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400" dirty="0">
                <a:solidFill>
                  <a:srgbClr val="FF0000"/>
                </a:solidFill>
                <a:latin typeface="Arial Narrow" panose="020B0606020202030204" pitchFamily="34" charset="0"/>
              </a:rPr>
              <a:t>नेपाल सरकार</a:t>
            </a:r>
            <a:endParaRPr lang="en-US" sz="1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105900" y="35542"/>
            <a:ext cx="2965277" cy="5826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964804"/>
            <a:ext cx="121920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412331" y="197761"/>
            <a:ext cx="255230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e-NP" sz="1600" b="0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राष्ट्रिय</a:t>
            </a:r>
            <a:r>
              <a:rPr lang="ne-NP" sz="1600" b="0" baseline="0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 </a:t>
            </a:r>
            <a:r>
              <a:rPr lang="ne-NP" sz="1600" b="0" baseline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जनगणना २०७८</a:t>
            </a:r>
            <a:endParaRPr lang="en-US" sz="1600" b="0" baseline="0">
              <a:solidFill>
                <a:srgbClr val="142DAC"/>
              </a:solidFill>
              <a:latin typeface="Himchuli" pitchFamily="2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e-NP" sz="1400" b="0" kern="1200" baseline="0">
                <a:solidFill>
                  <a:srgbClr val="FF0000"/>
                </a:solidFill>
                <a:latin typeface="Himchuli" pitchFamily="2" charset="0"/>
                <a:ea typeface="Times New Roman" panose="02020603050405020304" pitchFamily="18" charset="0"/>
                <a:cs typeface="+mn-cs"/>
              </a:rPr>
              <a:t>नमुना</a:t>
            </a:r>
            <a:r>
              <a:rPr lang="en-US" sz="1400" b="0" baseline="0">
                <a:solidFill>
                  <a:srgbClr val="FF0000"/>
                </a:solidFill>
                <a:latin typeface="Himchuli" pitchFamily="2" charset="0"/>
                <a:ea typeface="Times New Roman" panose="02020603050405020304" pitchFamily="18" charset="0"/>
              </a:rPr>
              <a:t> -</a:t>
            </a:r>
            <a:r>
              <a:rPr lang="ne-NP" sz="1400" b="0" kern="1200" baseline="0">
                <a:solidFill>
                  <a:srgbClr val="FF0000"/>
                </a:solidFill>
                <a:latin typeface="Himchuli" pitchFamily="2" charset="0"/>
                <a:ea typeface="Times New Roman" panose="02020603050405020304" pitchFamily="18" charset="0"/>
                <a:cs typeface="+mn-cs"/>
              </a:rPr>
              <a:t>पाइलट</a:t>
            </a:r>
            <a:r>
              <a:rPr lang="en-US" sz="1400" b="0" baseline="0">
                <a:solidFill>
                  <a:srgbClr val="FF0000"/>
                </a:solidFill>
                <a:latin typeface="Himchuli" pitchFamily="2" charset="0"/>
                <a:ea typeface="Times New Roman" panose="02020603050405020304" pitchFamily="18" charset="0"/>
              </a:rPr>
              <a:t>_</a:t>
            </a:r>
            <a:r>
              <a:rPr lang="ne-NP" sz="1400" b="0" baseline="0">
                <a:solidFill>
                  <a:srgbClr val="FF0000"/>
                </a:solidFill>
                <a:latin typeface="Himchuli" pitchFamily="2" charset="0"/>
                <a:ea typeface="Times New Roman" panose="02020603050405020304" pitchFamily="18" charset="0"/>
              </a:rPr>
              <a:t> जनगणना २०७६</a:t>
            </a:r>
            <a:endParaRPr lang="en-US" sz="1400" b="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3" name="Picture 12" descr="5cm height.jpg"/>
          <p:cNvPicPr>
            <a:picLocks noChangeAspect="1"/>
          </p:cNvPicPr>
          <p:nvPr userDrawn="1"/>
        </p:nvPicPr>
        <p:blipFill>
          <a:blip r:embed="rId5" cstate="print">
            <a:lum contrast="10000"/>
          </a:blip>
          <a:stretch>
            <a:fillRect/>
          </a:stretch>
        </p:blipFill>
        <p:spPr>
          <a:xfrm>
            <a:off x="11066534" y="-13648"/>
            <a:ext cx="703577" cy="95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59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Narrow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1404" y="5328219"/>
            <a:ext cx="9906814" cy="878618"/>
          </a:xfrm>
        </p:spPr>
        <p:txBody>
          <a:bodyPr>
            <a:noAutofit/>
          </a:bodyPr>
          <a:lstStyle/>
          <a:p>
            <a:r>
              <a:rPr lang="ne-NP" sz="2800" b="1">
                <a:latin typeface="Preeti" pitchFamily="2" charset="0"/>
                <a:cs typeface="Kalimati" panose="00000400000000000000" pitchFamily="2"/>
              </a:rPr>
              <a:t>आयोजक</a:t>
            </a:r>
            <a:r>
              <a:rPr lang="en-US" sz="2800" b="1" dirty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ne-NP" sz="2800" b="1">
                <a:latin typeface="Times New Roman" panose="02020603050405020304" pitchFamily="18" charset="0"/>
                <a:cs typeface="Kalimati" panose="00000400000000000000" pitchFamily="2"/>
              </a:rPr>
              <a:t>केन्द्रीय तथ्याङ्क विभाग</a:t>
            </a:r>
            <a:br>
              <a:rPr lang="ne-NP" sz="2800" b="1">
                <a:latin typeface="Times New Roman" panose="02020603050405020304" pitchFamily="18" charset="0"/>
                <a:cs typeface="Kalimati" panose="00000400000000000000" pitchFamily="2"/>
              </a:rPr>
            </a:br>
            <a:r>
              <a:rPr lang="ne-NP" sz="2800" b="1">
                <a:latin typeface="Times New Roman" panose="02020603050405020304" pitchFamily="18" charset="0"/>
                <a:cs typeface="Kalimati" panose="00000400000000000000" pitchFamily="2"/>
              </a:rPr>
              <a:t>काठमाडौं</a:t>
            </a:r>
            <a:endParaRPr lang="en-US" sz="2800" b="1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44009" y="3538205"/>
            <a:ext cx="12192000" cy="147713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e-NP" sz="4400" b="1">
                <a:solidFill>
                  <a:srgbClr val="FF0000"/>
                </a:solidFill>
                <a:cs typeface="Kalimati" panose="00000400000000000000" pitchFamily="2"/>
              </a:rPr>
              <a:t>गणक </a:t>
            </a:r>
            <a:r>
              <a:rPr lang="ne-NP" sz="4400" b="1" dirty="0">
                <a:solidFill>
                  <a:srgbClr val="FF0000"/>
                </a:solidFill>
                <a:cs typeface="Kalimati" panose="00000400000000000000" pitchFamily="2"/>
              </a:rPr>
              <a:t>तालिम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e-NP" b="1" dirty="0">
                <a:solidFill>
                  <a:srgbClr val="FF0000"/>
                </a:solidFill>
                <a:cs typeface="Kalimati" panose="00000400000000000000" pitchFamily="2"/>
              </a:rPr>
              <a:t>पोखरा, कास्की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e-NP" b="1" dirty="0">
                <a:solidFill>
                  <a:srgbClr val="FF0000"/>
                </a:solidFill>
                <a:cs typeface="Kalimati" panose="00000400000000000000" pitchFamily="2"/>
              </a:rPr>
              <a:t>फाल्गुन २९ </a:t>
            </a:r>
            <a:r>
              <a:rPr lang="en-US" sz="2800" b="1" dirty="0">
                <a:solidFill>
                  <a:srgbClr val="FF0000"/>
                </a:solidFill>
                <a:cs typeface="Kalimati" panose="00000400000000000000" pitchFamily="2"/>
              </a:rPr>
              <a:t>–</a:t>
            </a:r>
            <a:r>
              <a:rPr lang="en-US" sz="2800" b="1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r}q %</a:t>
            </a:r>
            <a:r>
              <a:rPr lang="ne-NP" b="1" dirty="0">
                <a:solidFill>
                  <a:srgbClr val="FF0000"/>
                </a:solidFill>
                <a:cs typeface="Kalimati" panose="00000400000000000000" pitchFamily="2"/>
              </a:rPr>
              <a:t>, २०७६</a:t>
            </a:r>
            <a:endParaRPr lang="en-US" sz="2000" b="1" dirty="0">
              <a:solidFill>
                <a:srgbClr val="FF0000"/>
              </a:solidFill>
              <a:cs typeface="Kalimati" panose="00000400000000000000" pitchFamily="2"/>
            </a:endParaRPr>
          </a:p>
        </p:txBody>
      </p:sp>
      <p:pic>
        <p:nvPicPr>
          <p:cNvPr id="5" name="Picture 4" descr="7cm height- Ne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6584" y="1116100"/>
            <a:ext cx="1458832" cy="198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50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34722"/>
            <a:ext cx="12192000" cy="1183824"/>
          </a:xfrm>
        </p:spPr>
        <p:txBody>
          <a:bodyPr>
            <a:no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ne-NP" sz="36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गणना निर्देशिका </a:t>
            </a:r>
            <a:r>
              <a:rPr lang="en-US" sz="36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r>
              <a:rPr lang="ne-NP" sz="36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भाग १२</a:t>
            </a:r>
            <a:br>
              <a:rPr lang="ne-NP" sz="36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ne-NP" sz="36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मुख्य प्रश्नावली </a:t>
            </a:r>
            <a:r>
              <a:rPr lang="en-US" sz="36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- </a:t>
            </a:r>
            <a:r>
              <a:rPr lang="ne-NP" sz="36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आर्थिक क्रियाकलाप सम्बन्धी विवरण</a:t>
            </a:r>
            <a:r>
              <a:rPr lang="en-US" sz="36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(</a:t>
            </a:r>
            <a:r>
              <a:rPr lang="ne-NP" sz="36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महल ३२</a:t>
            </a:r>
            <a:r>
              <a:rPr lang="en-US" sz="36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-</a:t>
            </a:r>
            <a:r>
              <a:rPr lang="ne-NP" sz="36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३८</a:t>
            </a:r>
            <a:r>
              <a:rPr lang="en-US" sz="36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)</a:t>
            </a:r>
            <a:endParaRPr lang="de-DE" sz="40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4214599"/>
            <a:ext cx="12192000" cy="11341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ne-NP" sz="3200" b="1">
                <a:solidFill>
                  <a:srgbClr val="0070C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१० बर्ष वा सोभन्दा माथि</a:t>
            </a:r>
            <a:r>
              <a:rPr lang="en-US" sz="3200" b="1" dirty="0">
                <a:solidFill>
                  <a:srgbClr val="0070C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sz="3200" b="1">
                <a:solidFill>
                  <a:srgbClr val="0070C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उमेरका सबै ब्यक्तिहरुको आर्थिक क्रियाकलापमा सम्लग्नता सम्बन्धी विवरण लिनु पर्दछ ।</a:t>
            </a:r>
            <a:endParaRPr lang="de-DE" sz="3200" b="1" dirty="0">
              <a:solidFill>
                <a:srgbClr val="0070C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" y="2524075"/>
            <a:ext cx="12191999" cy="1384995"/>
          </a:xfrm>
          <a:prstGeom prst="rect">
            <a:avLst/>
          </a:prstGeom>
          <a:solidFill>
            <a:srgbClr val="142DAC"/>
          </a:solidFill>
        </p:spPr>
        <p:txBody>
          <a:bodyPr wrap="square">
            <a:spAutoFit/>
          </a:bodyPr>
          <a:lstStyle/>
          <a:p>
            <a:r>
              <a:rPr lang="ne-NP" sz="2800">
                <a:solidFill>
                  <a:srgbClr val="FFC000"/>
                </a:solidFill>
                <a:latin typeface="Kokila" panose="020B0604020202020204"/>
                <a:cs typeface="Kalimati" panose="00000400000000000000" pitchFamily="2"/>
              </a:rPr>
              <a:t>उद्देश्य</a:t>
            </a:r>
            <a:r>
              <a:rPr lang="en-US" sz="2800" dirty="0">
                <a:solidFill>
                  <a:srgbClr val="FFC000"/>
                </a:solidFill>
                <a:latin typeface="Kokila" panose="020B0604020202020204"/>
                <a:cs typeface="Kalimati" panose="00000400000000000000" pitchFamily="2"/>
              </a:rPr>
              <a:t>: १० </a:t>
            </a:r>
            <a:r>
              <a:rPr lang="en-US" sz="2800" dirty="0" err="1">
                <a:solidFill>
                  <a:srgbClr val="FFC000"/>
                </a:solidFill>
                <a:latin typeface="Kokila" panose="020B0604020202020204"/>
                <a:cs typeface="Kalimati" panose="00000400000000000000" pitchFamily="2"/>
              </a:rPr>
              <a:t>वर्ष</a:t>
            </a:r>
            <a:r>
              <a:rPr lang="en-US" sz="2800">
                <a:solidFill>
                  <a:srgbClr val="FFC000"/>
                </a:solidFill>
                <a:latin typeface="Kokila" panose="020B0604020202020204"/>
                <a:cs typeface="Kalimati" panose="00000400000000000000" pitchFamily="2"/>
              </a:rPr>
              <a:t> वा सो भन्दा माथिका उमेर समूहका जनसंख्याको रोजगारीको वर्तमान अवस्था (रोजगार, बेरोजगार, श्रमशक्ति र श्रमशक्ति भन्दा बाहिर रहेको जनसंख्या) एकिन गर</a:t>
            </a:r>
            <a:r>
              <a:rPr lang="ne-NP" sz="2800">
                <a:solidFill>
                  <a:srgbClr val="FFC000"/>
                </a:solidFill>
                <a:latin typeface="Kokila" panose="020B0604020202020204"/>
                <a:cs typeface="Kalimati" panose="00000400000000000000" pitchFamily="2"/>
              </a:rPr>
              <a:t>्ने ।</a:t>
            </a:r>
            <a:r>
              <a:rPr lang="en-US" sz="2800">
                <a:solidFill>
                  <a:srgbClr val="FFC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478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75D126-00CA-4AC0-94B1-B6A6210E4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084884"/>
            <a:ext cx="8522208" cy="57332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EAD55D1-6B9E-4A8C-B116-8CD2F624E785}"/>
              </a:ext>
            </a:extLst>
          </p:cNvPr>
          <p:cNvSpPr/>
          <p:nvPr/>
        </p:nvSpPr>
        <p:spPr>
          <a:xfrm>
            <a:off x="982327" y="1154757"/>
            <a:ext cx="2262487" cy="43682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2F261A-6512-48EC-ADA8-B12C460BF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27" y="1154757"/>
            <a:ext cx="8522208" cy="573328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B2778E3-4706-41E1-AA66-D5F5C3C8098B}"/>
              </a:ext>
            </a:extLst>
          </p:cNvPr>
          <p:cNvSpPr/>
          <p:nvPr/>
        </p:nvSpPr>
        <p:spPr>
          <a:xfrm>
            <a:off x="3385892" y="1256646"/>
            <a:ext cx="2199785" cy="44465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321D61-F5F4-44A4-971B-6418B3260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27" y="1154757"/>
            <a:ext cx="8522208" cy="573328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6C71ED-87F7-46A6-904E-1C95969FDB24}"/>
              </a:ext>
            </a:extLst>
          </p:cNvPr>
          <p:cNvSpPr/>
          <p:nvPr/>
        </p:nvSpPr>
        <p:spPr>
          <a:xfrm>
            <a:off x="5611790" y="1256646"/>
            <a:ext cx="1891516" cy="44465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7493C7-BDBC-4A9F-846E-0C3CCEE47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228" y="1154757"/>
            <a:ext cx="8522208" cy="573328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AD3DF8B-6E24-4F47-B11C-A127D3CAE804}"/>
              </a:ext>
            </a:extLst>
          </p:cNvPr>
          <p:cNvSpPr/>
          <p:nvPr/>
        </p:nvSpPr>
        <p:spPr>
          <a:xfrm>
            <a:off x="7492856" y="1291582"/>
            <a:ext cx="1891516" cy="44465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2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4A4B50C-6A66-4013-9EBC-9CC8746F0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3486" y="2523352"/>
            <a:ext cx="1715642" cy="42689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26" y="1030801"/>
            <a:ext cx="9003324" cy="667371"/>
          </a:xfrm>
        </p:spPr>
        <p:txBody>
          <a:bodyPr>
            <a:noAutofit/>
          </a:bodyPr>
          <a:lstStyle/>
          <a:p>
            <a:pPr marL="60325"/>
            <a:r>
              <a:rPr lang="ne-NP" sz="2800" b="1" dirty="0">
                <a:latin typeface="Preeti" pitchFamily="2" charset="0"/>
              </a:rPr>
              <a:t>महल नं ३५ </a:t>
            </a:r>
            <a:r>
              <a:rPr lang="en-US" altLang="en-US" sz="2800" b="1" dirty="0"/>
              <a:t>:</a:t>
            </a:r>
            <a:r>
              <a:rPr lang="ne-NP" altLang="en-US" sz="2800" b="1" dirty="0"/>
              <a:t> </a:t>
            </a:r>
            <a:r>
              <a:rPr lang="ne-NP" sz="36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नाम... यो काममा कुन प्रकारले संलग्न </a:t>
            </a:r>
            <a:r>
              <a:rPr lang="ne-NP" sz="36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हुनुहुन्छ ?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847026-4DD7-4447-A68F-A7C5876252FB}"/>
              </a:ext>
            </a:extLst>
          </p:cNvPr>
          <p:cNvSpPr/>
          <p:nvPr/>
        </p:nvSpPr>
        <p:spPr>
          <a:xfrm>
            <a:off x="192811" y="1789876"/>
            <a:ext cx="546886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000" b="1">
                <a:solidFill>
                  <a:srgbClr val="C00000"/>
                </a:solidFill>
              </a:rPr>
              <a:t>प्रश्न नं ३२ मा कोड १</a:t>
            </a:r>
            <a:r>
              <a:rPr lang="en-US" sz="2000" b="1">
                <a:solidFill>
                  <a:srgbClr val="C00000"/>
                </a:solidFill>
              </a:rPr>
              <a:t>,</a:t>
            </a:r>
            <a:r>
              <a:rPr lang="ne-NP" sz="2000" b="1">
                <a:solidFill>
                  <a:srgbClr val="C00000"/>
                </a:solidFill>
              </a:rPr>
              <a:t> २ र ३ आएकालाई क्रमश ३३</a:t>
            </a:r>
            <a:r>
              <a:rPr lang="en-US" sz="2000" b="1">
                <a:solidFill>
                  <a:srgbClr val="C00000"/>
                </a:solidFill>
              </a:rPr>
              <a:t>,</a:t>
            </a:r>
            <a:r>
              <a:rPr lang="ne-NP" sz="2000" b="1">
                <a:solidFill>
                  <a:srgbClr val="C00000"/>
                </a:solidFill>
              </a:rPr>
              <a:t> ३४ र ३५ प्रश्न सोध्नु पर्दछ ।</a:t>
            </a:r>
            <a:endParaRPr lang="en-US" sz="2000" b="1">
              <a:solidFill>
                <a:srgbClr val="C00000"/>
              </a:solidFill>
            </a:endParaRPr>
          </a:p>
          <a:p>
            <a:r>
              <a:rPr lang="en-US" sz="1600"/>
              <a:t> </a:t>
            </a:r>
            <a:endParaRPr lang="en-US" sz="1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C87879B-93EA-4FB4-ADB1-C85FE1D00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339" y="2542616"/>
            <a:ext cx="2253465" cy="46710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9EC908D-5167-4092-990B-955DD7D01B78}"/>
              </a:ext>
            </a:extLst>
          </p:cNvPr>
          <p:cNvSpPr/>
          <p:nvPr/>
        </p:nvSpPr>
        <p:spPr>
          <a:xfrm>
            <a:off x="6165772" y="1766451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000" b="1">
                <a:solidFill>
                  <a:srgbClr val="C00000"/>
                </a:solidFill>
              </a:rPr>
              <a:t>प्रश्न नं ३२ मा कोड ४ भएकालाई महल ३६ देखि अन्य प्रश्न सोध्नु पर्दछ ।</a:t>
            </a:r>
            <a:endParaRPr lang="en-US" dirty="0">
              <a:solidFill>
                <a:srgbClr val="142DAC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9F7177-72BF-48E8-85A4-927EE67AB844}"/>
              </a:ext>
            </a:extLst>
          </p:cNvPr>
          <p:cNvSpPr/>
          <p:nvPr/>
        </p:nvSpPr>
        <p:spPr>
          <a:xfrm>
            <a:off x="999745" y="2497616"/>
            <a:ext cx="2380664" cy="4543262"/>
          </a:xfrm>
          <a:prstGeom prst="rect">
            <a:avLst/>
          </a:prstGeom>
          <a:noFill/>
          <a:ln w="38100">
            <a:solidFill>
              <a:srgbClr val="142DA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BF74B7-80D0-4C1F-A381-E8DEE6411BA9}"/>
              </a:ext>
            </a:extLst>
          </p:cNvPr>
          <p:cNvSpPr/>
          <p:nvPr/>
        </p:nvSpPr>
        <p:spPr>
          <a:xfrm>
            <a:off x="1193404" y="3572794"/>
            <a:ext cx="1962582" cy="12343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47AEAE-D7A2-4E30-80A1-C4C1C2A74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4691" y="2563516"/>
            <a:ext cx="5351267" cy="414291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CC730DB-3C70-4843-B753-049693DBCB55}"/>
              </a:ext>
            </a:extLst>
          </p:cNvPr>
          <p:cNvSpPr/>
          <p:nvPr/>
        </p:nvSpPr>
        <p:spPr>
          <a:xfrm>
            <a:off x="3802546" y="2542616"/>
            <a:ext cx="5468866" cy="41429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FD6133-26C0-429A-9CFD-4F8013346F46}"/>
              </a:ext>
            </a:extLst>
          </p:cNvPr>
          <p:cNvSpPr/>
          <p:nvPr/>
        </p:nvSpPr>
        <p:spPr>
          <a:xfrm>
            <a:off x="9859844" y="2474337"/>
            <a:ext cx="1779283" cy="43836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4E68C7-626D-47B7-9D52-811EABFE4A1A}"/>
              </a:ext>
            </a:extLst>
          </p:cNvPr>
          <p:cNvSpPr/>
          <p:nvPr/>
        </p:nvSpPr>
        <p:spPr>
          <a:xfrm>
            <a:off x="9831331" y="4383664"/>
            <a:ext cx="1962582" cy="707887"/>
          </a:xfrm>
          <a:prstGeom prst="rect">
            <a:avLst/>
          </a:prstGeom>
          <a:noFill/>
          <a:ln w="38100">
            <a:solidFill>
              <a:srgbClr val="142DA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6916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26" y="1030801"/>
            <a:ext cx="9003324" cy="667371"/>
          </a:xfrm>
        </p:spPr>
        <p:txBody>
          <a:bodyPr>
            <a:noAutofit/>
          </a:bodyPr>
          <a:lstStyle/>
          <a:p>
            <a:pPr marL="60325"/>
            <a:r>
              <a:rPr lang="ne-NP" sz="2800" b="1" dirty="0">
                <a:latin typeface="Preeti" pitchFamily="2" charset="0"/>
              </a:rPr>
              <a:t>महल नं ३५ </a:t>
            </a:r>
            <a:r>
              <a:rPr lang="en-US" altLang="en-US" sz="2800" b="1" dirty="0"/>
              <a:t>:</a:t>
            </a:r>
            <a:r>
              <a:rPr lang="ne-NP" altLang="en-US" sz="2800" b="1" dirty="0"/>
              <a:t> </a:t>
            </a:r>
            <a:r>
              <a:rPr lang="ne-NP" sz="36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नाम... यो काममा कुन प्रकारले संलग्न </a:t>
            </a:r>
            <a:r>
              <a:rPr lang="ne-NP" sz="36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हुनुहुन्छ ?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847026-4DD7-4447-A68F-A7C5876252FB}"/>
              </a:ext>
            </a:extLst>
          </p:cNvPr>
          <p:cNvSpPr/>
          <p:nvPr/>
        </p:nvSpPr>
        <p:spPr>
          <a:xfrm>
            <a:off x="192811" y="1789876"/>
            <a:ext cx="546886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000" b="1">
                <a:solidFill>
                  <a:srgbClr val="142DAC"/>
                </a:solidFill>
              </a:rPr>
              <a:t>प्रश्न नं ३२ मा कोड ४ आएकालाई क्रमश ३६ प्रश्न सोध्नु पर्दछ ।</a:t>
            </a:r>
            <a:endParaRPr lang="en-US" sz="2000" b="1">
              <a:solidFill>
                <a:srgbClr val="142DAC"/>
              </a:solidFill>
            </a:endParaRPr>
          </a:p>
          <a:p>
            <a:r>
              <a:rPr lang="en-US" sz="1600"/>
              <a:t> </a:t>
            </a:r>
            <a:endParaRPr lang="en-US" sz="1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C87879B-93EA-4FB4-ADB1-C85FE1D00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39" y="2542616"/>
            <a:ext cx="2253465" cy="46710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9EC908D-5167-4092-990B-955DD7D01B78}"/>
              </a:ext>
            </a:extLst>
          </p:cNvPr>
          <p:cNvSpPr/>
          <p:nvPr/>
        </p:nvSpPr>
        <p:spPr>
          <a:xfrm>
            <a:off x="6165772" y="1766451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000" b="1">
                <a:solidFill>
                  <a:srgbClr val="142DAC"/>
                </a:solidFill>
              </a:rPr>
              <a:t>प्रश्न नं ३२ मा कोड ४ भएकालाई महल ३६ देखि अन्य प्रश्न सोध्नु पर्दछ ।</a:t>
            </a:r>
            <a:endParaRPr lang="en-US" dirty="0">
              <a:solidFill>
                <a:srgbClr val="142DAC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9F7177-72BF-48E8-85A4-927EE67AB844}"/>
              </a:ext>
            </a:extLst>
          </p:cNvPr>
          <p:cNvSpPr/>
          <p:nvPr/>
        </p:nvSpPr>
        <p:spPr>
          <a:xfrm>
            <a:off x="999745" y="2497616"/>
            <a:ext cx="2380664" cy="4543262"/>
          </a:xfrm>
          <a:prstGeom prst="rect">
            <a:avLst/>
          </a:prstGeom>
          <a:noFill/>
          <a:ln w="38100">
            <a:solidFill>
              <a:srgbClr val="142DA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BF74B7-80D0-4C1F-A381-E8DEE6411BA9}"/>
              </a:ext>
            </a:extLst>
          </p:cNvPr>
          <p:cNvSpPr/>
          <p:nvPr/>
        </p:nvSpPr>
        <p:spPr>
          <a:xfrm>
            <a:off x="1193404" y="4786231"/>
            <a:ext cx="1962582" cy="5068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FD6133-26C0-429A-9CFD-4F8013346F46}"/>
              </a:ext>
            </a:extLst>
          </p:cNvPr>
          <p:cNvSpPr/>
          <p:nvPr/>
        </p:nvSpPr>
        <p:spPr>
          <a:xfrm>
            <a:off x="4974336" y="2474337"/>
            <a:ext cx="5248087" cy="43836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2E1DD8-2EAE-4C2C-8D30-C57292401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4803" y="2537391"/>
            <a:ext cx="5168100" cy="429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1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4A4B50C-6A66-4013-9EBC-9CC8746F0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8080" y="1051700"/>
            <a:ext cx="2227444" cy="55424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26" y="1030801"/>
            <a:ext cx="9003324" cy="667371"/>
          </a:xfrm>
        </p:spPr>
        <p:txBody>
          <a:bodyPr>
            <a:noAutofit/>
          </a:bodyPr>
          <a:lstStyle/>
          <a:p>
            <a:pPr marL="60325"/>
            <a:r>
              <a:rPr lang="ne-NP" sz="2800" b="1" dirty="0">
                <a:latin typeface="Preeti" pitchFamily="2" charset="0"/>
              </a:rPr>
              <a:t>महल नं ३५ </a:t>
            </a:r>
            <a:r>
              <a:rPr lang="en-US" altLang="en-US" sz="2800" b="1" dirty="0"/>
              <a:t>:</a:t>
            </a:r>
            <a:r>
              <a:rPr lang="ne-NP" altLang="en-US" sz="2800" b="1" dirty="0"/>
              <a:t> </a:t>
            </a:r>
            <a:r>
              <a:rPr lang="ne-NP" sz="36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नाम... यो काममा कुन प्रकारले संलग्न </a:t>
            </a:r>
            <a:r>
              <a:rPr lang="ne-NP" sz="36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हुनुहुन्छ ?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847026-4DD7-4447-A68F-A7C5876252FB}"/>
              </a:ext>
            </a:extLst>
          </p:cNvPr>
          <p:cNvSpPr/>
          <p:nvPr/>
        </p:nvSpPr>
        <p:spPr>
          <a:xfrm>
            <a:off x="250286" y="2089617"/>
            <a:ext cx="9003323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अरूलाई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काम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लगाउने</a:t>
            </a:r>
            <a:r>
              <a:rPr lang="en-US" sz="2400" b="1" dirty="0">
                <a:solidFill>
                  <a:srgbClr val="C00000"/>
                </a:solidFill>
              </a:rPr>
              <a:t> (</a:t>
            </a:r>
            <a:r>
              <a:rPr lang="en-US" sz="2400" b="1" dirty="0" err="1">
                <a:solidFill>
                  <a:srgbClr val="C00000"/>
                </a:solidFill>
              </a:rPr>
              <a:t>कोड</a:t>
            </a:r>
            <a:r>
              <a:rPr lang="en-US" sz="2400" b="1" dirty="0">
                <a:solidFill>
                  <a:srgbClr val="C00000"/>
                </a:solidFill>
              </a:rPr>
              <a:t> 1</a:t>
            </a:r>
            <a:r>
              <a:rPr lang="en-US" sz="2000" dirty="0">
                <a:solidFill>
                  <a:srgbClr val="C00000"/>
                </a:solidFill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ne-NP" sz="2000">
                <a:solidFill>
                  <a:srgbClr val="142DAC"/>
                </a:solidFill>
              </a:rPr>
              <a:t>आफू</a:t>
            </a:r>
            <a:r>
              <a:rPr lang="en-US" sz="2000">
                <a:solidFill>
                  <a:srgbClr val="142DAC"/>
                </a:solidFill>
              </a:rPr>
              <a:t>ले </a:t>
            </a:r>
            <a:r>
              <a:rPr lang="en-US" sz="2000" dirty="0" err="1">
                <a:solidFill>
                  <a:srgbClr val="142DAC"/>
                </a:solidFill>
              </a:rPr>
              <a:t>पूँजी</a:t>
            </a:r>
            <a:r>
              <a:rPr lang="en-US" sz="2000" dirty="0">
                <a:solidFill>
                  <a:srgbClr val="142DAC"/>
                </a:solidFill>
              </a:rPr>
              <a:t> (</a:t>
            </a:r>
            <a:r>
              <a:rPr lang="en-US" sz="2000" dirty="0" err="1">
                <a:solidFill>
                  <a:srgbClr val="142DAC"/>
                </a:solidFill>
              </a:rPr>
              <a:t>नगद</a:t>
            </a:r>
            <a:r>
              <a:rPr lang="en-US" sz="2000" dirty="0">
                <a:solidFill>
                  <a:srgbClr val="142DAC"/>
                </a:solidFill>
              </a:rPr>
              <a:t>, </a:t>
            </a:r>
            <a:r>
              <a:rPr lang="en-US" sz="2000" dirty="0" err="1">
                <a:solidFill>
                  <a:srgbClr val="142DAC"/>
                </a:solidFill>
              </a:rPr>
              <a:t>जिन्सी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दुवै</a:t>
            </a:r>
            <a:r>
              <a:rPr lang="en-US" sz="2000" dirty="0">
                <a:solidFill>
                  <a:srgbClr val="142DAC"/>
                </a:solidFill>
              </a:rPr>
              <a:t>) र </a:t>
            </a:r>
            <a:r>
              <a:rPr lang="en-US" sz="2000" dirty="0" err="1">
                <a:solidFill>
                  <a:srgbClr val="142DAC"/>
                </a:solidFill>
              </a:rPr>
              <a:t>श्रम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लगाई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नाफा</a:t>
            </a:r>
            <a:r>
              <a:rPr lang="en-US" sz="2000" dirty="0">
                <a:solidFill>
                  <a:srgbClr val="142DAC"/>
                </a:solidFill>
              </a:rPr>
              <a:t>–</a:t>
            </a:r>
            <a:r>
              <a:rPr lang="en-US" sz="2000" dirty="0" err="1">
                <a:solidFill>
                  <a:srgbClr val="142DAC"/>
                </a:solidFill>
              </a:rPr>
              <a:t>नोक्सान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आफ्नै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हुने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आफैले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बेहोर्ने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गरी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संचालन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गरेको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कुनै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व्यवसाय</a:t>
            </a:r>
            <a:r>
              <a:rPr lang="en-US" sz="2000" dirty="0">
                <a:solidFill>
                  <a:srgbClr val="142DAC"/>
                </a:solidFill>
              </a:rPr>
              <a:t> (</a:t>
            </a:r>
            <a:r>
              <a:rPr lang="en-US" sz="2000" dirty="0" err="1">
                <a:solidFill>
                  <a:srgbClr val="142DAC"/>
                </a:solidFill>
              </a:rPr>
              <a:t>उद्योग</a:t>
            </a:r>
            <a:r>
              <a:rPr lang="en-US" sz="2000" dirty="0">
                <a:solidFill>
                  <a:srgbClr val="142DAC"/>
                </a:solidFill>
              </a:rPr>
              <a:t>, </a:t>
            </a:r>
            <a:r>
              <a:rPr lang="en-US" sz="2000" dirty="0" err="1">
                <a:solidFill>
                  <a:srgbClr val="142DAC"/>
                </a:solidFill>
              </a:rPr>
              <a:t>व्यापार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पेशागत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व्यवसाय</a:t>
            </a:r>
            <a:r>
              <a:rPr lang="en-US" sz="2000" dirty="0">
                <a:solidFill>
                  <a:srgbClr val="142DAC"/>
                </a:solidFill>
              </a:rPr>
              <a:t>) </a:t>
            </a:r>
            <a:r>
              <a:rPr lang="en-US" sz="2000" dirty="0" err="1">
                <a:solidFill>
                  <a:srgbClr val="142DAC"/>
                </a:solidFill>
              </a:rPr>
              <a:t>मा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तलब</a:t>
            </a:r>
            <a:r>
              <a:rPr lang="en-US" sz="2000" dirty="0">
                <a:solidFill>
                  <a:srgbClr val="142DAC"/>
                </a:solidFill>
              </a:rPr>
              <a:t>, </a:t>
            </a:r>
            <a:r>
              <a:rPr lang="en-US" sz="2000" dirty="0" err="1">
                <a:solidFill>
                  <a:srgbClr val="142DAC"/>
                </a:solidFill>
              </a:rPr>
              <a:t>ज्याला</a:t>
            </a:r>
            <a:r>
              <a:rPr lang="en-US" sz="2000" dirty="0">
                <a:solidFill>
                  <a:srgbClr val="142DAC"/>
                </a:solidFill>
              </a:rPr>
              <a:t> (</a:t>
            </a:r>
            <a:r>
              <a:rPr lang="en-US" sz="2000" dirty="0" err="1">
                <a:solidFill>
                  <a:srgbClr val="142DAC"/>
                </a:solidFill>
              </a:rPr>
              <a:t>नगद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जिन्सी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जुनसुकै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रूपमा</a:t>
            </a:r>
            <a:r>
              <a:rPr lang="en-US" sz="2000" dirty="0">
                <a:solidFill>
                  <a:srgbClr val="142DAC"/>
                </a:solidFill>
              </a:rPr>
              <a:t>) </a:t>
            </a:r>
            <a:r>
              <a:rPr lang="en-US" sz="2000" dirty="0" err="1">
                <a:solidFill>
                  <a:srgbClr val="142DAC"/>
                </a:solidFill>
              </a:rPr>
              <a:t>दिई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सन्दर्र्भ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समयमा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नियमित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रूपले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एक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एकभन्दा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बढी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कामदारलाई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गराएका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लगाएका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व्यक्तिको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काममा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संलग्नताको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प्रकार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अरूलाई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लगाउने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हुन्छ</a:t>
            </a:r>
            <a:r>
              <a:rPr lang="en-US" sz="2000" dirty="0">
                <a:solidFill>
                  <a:srgbClr val="142DAC"/>
                </a:solidFill>
              </a:rPr>
              <a:t> । </a:t>
            </a:r>
            <a:r>
              <a:rPr lang="en-US" sz="2000" dirty="0" err="1">
                <a:solidFill>
                  <a:srgbClr val="142DAC"/>
                </a:solidFill>
              </a:rPr>
              <a:t>अर्थात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आफूले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तलव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दिएर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एक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एकभन्दा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बढी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कामदारहरूलाई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काममा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लगाई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कुनै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व्यवसाय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चलाएको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रहेछ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भने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त्यस्तो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व्यक्तिको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काममा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संलग्नताको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प्रकार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अरूलाई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लगाउने</a:t>
            </a:r>
            <a:r>
              <a:rPr lang="en-US" sz="2000" dirty="0">
                <a:solidFill>
                  <a:srgbClr val="142DAC"/>
                </a:solidFill>
              </a:rPr>
              <a:t>  </a:t>
            </a:r>
            <a:r>
              <a:rPr lang="en-US" sz="2000" dirty="0" err="1">
                <a:solidFill>
                  <a:srgbClr val="142DAC"/>
                </a:solidFill>
              </a:rPr>
              <a:t>हुन्छ</a:t>
            </a:r>
            <a:r>
              <a:rPr lang="en-US" sz="2000" dirty="0">
                <a:solidFill>
                  <a:srgbClr val="142DAC"/>
                </a:solidFill>
              </a:rPr>
              <a:t> । </a:t>
            </a:r>
            <a:r>
              <a:rPr lang="en-US" sz="2000" dirty="0" err="1">
                <a:solidFill>
                  <a:srgbClr val="142DAC"/>
                </a:solidFill>
              </a:rPr>
              <a:t>अरूलाई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लगाउने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व्यक्तिले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व्यवसायको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व्यवस्थापनका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अतिरिक्त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अरू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समेत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गरेका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भए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पनि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अक्सर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अरूलाई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लगाउने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भएमा</a:t>
            </a:r>
            <a:r>
              <a:rPr lang="en-US" sz="2000" dirty="0">
                <a:solidFill>
                  <a:srgbClr val="142DAC"/>
                </a:solidFill>
              </a:rPr>
              <a:t>  </a:t>
            </a:r>
            <a:r>
              <a:rPr lang="en-US" sz="2000" dirty="0" err="1">
                <a:solidFill>
                  <a:srgbClr val="142DAC"/>
                </a:solidFill>
              </a:rPr>
              <a:t>अरूलाई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लगाउने</a:t>
            </a:r>
            <a:r>
              <a:rPr lang="en-US" sz="2000" dirty="0">
                <a:solidFill>
                  <a:srgbClr val="142DAC"/>
                </a:solidFill>
              </a:rPr>
              <a:t>   </a:t>
            </a:r>
            <a:r>
              <a:rPr lang="en-US" sz="2000" dirty="0" err="1">
                <a:solidFill>
                  <a:srgbClr val="142DAC"/>
                </a:solidFill>
              </a:rPr>
              <a:t>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संकेत</a:t>
            </a:r>
            <a:r>
              <a:rPr lang="en-US" sz="2000" dirty="0">
                <a:solidFill>
                  <a:srgbClr val="142DAC"/>
                </a:solidFill>
              </a:rPr>
              <a:t> 1 </a:t>
            </a:r>
            <a:r>
              <a:rPr lang="en-US" sz="2000" dirty="0" err="1">
                <a:solidFill>
                  <a:srgbClr val="142DAC"/>
                </a:solidFill>
              </a:rPr>
              <a:t>लेख्नुपर्दछ</a:t>
            </a:r>
            <a:r>
              <a:rPr lang="en-US" sz="2000" dirty="0">
                <a:solidFill>
                  <a:srgbClr val="142DAC"/>
                </a:solidFill>
              </a:rPr>
              <a:t> ।</a:t>
            </a:r>
          </a:p>
          <a:p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EB4CCE-0E6B-45B8-AE0C-6B8189D9E881}"/>
              </a:ext>
            </a:extLst>
          </p:cNvPr>
          <p:cNvSpPr txBox="1"/>
          <p:nvPr/>
        </p:nvSpPr>
        <p:spPr>
          <a:xfrm>
            <a:off x="10648840" y="5779008"/>
            <a:ext cx="543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52FEBC-E2B2-413F-81A1-CF89AA67D927}"/>
              </a:ext>
            </a:extLst>
          </p:cNvPr>
          <p:cNvSpPr/>
          <p:nvPr/>
        </p:nvSpPr>
        <p:spPr>
          <a:xfrm>
            <a:off x="9588137" y="2068717"/>
            <a:ext cx="2353577" cy="293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25878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772" y="1899138"/>
            <a:ext cx="9574874" cy="474906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>
                <a:solidFill>
                  <a:srgbClr val="142DAC"/>
                </a:solidFill>
              </a:rPr>
              <a:t>कुनै </a:t>
            </a:r>
            <a:r>
              <a:rPr lang="en-US" sz="2400" dirty="0" err="1">
                <a:solidFill>
                  <a:srgbClr val="142DAC"/>
                </a:solidFill>
              </a:rPr>
              <a:t>कृषकले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आफूले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चलाएको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खेतीपाती</a:t>
            </a:r>
            <a:r>
              <a:rPr lang="en-US" sz="2400" dirty="0">
                <a:solidFill>
                  <a:srgbClr val="142DAC"/>
                </a:solidFill>
              </a:rPr>
              <a:t>, </a:t>
            </a:r>
            <a:r>
              <a:rPr lang="en-US" sz="2400" dirty="0" err="1">
                <a:solidFill>
                  <a:srgbClr val="142DAC"/>
                </a:solidFill>
              </a:rPr>
              <a:t>पशुपालन</a:t>
            </a:r>
            <a:r>
              <a:rPr lang="en-US" sz="2400" dirty="0">
                <a:solidFill>
                  <a:srgbClr val="142DAC"/>
                </a:solidFill>
              </a:rPr>
              <a:t>, </a:t>
            </a:r>
            <a:r>
              <a:rPr lang="en-US" sz="2400" dirty="0" err="1">
                <a:solidFill>
                  <a:srgbClr val="142DAC"/>
                </a:solidFill>
              </a:rPr>
              <a:t>माछापालन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वा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यस्तै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कुनै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व्यवसायमा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काम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गर्न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तलब</a:t>
            </a:r>
            <a:r>
              <a:rPr lang="en-US" sz="2400" dirty="0" err="1">
                <a:solidFill>
                  <a:srgbClr val="142DAC"/>
                </a:solidFill>
                <a:latin typeface="Preeti" pitchFamily="2" charset="0"/>
              </a:rPr>
              <a:t>÷</a:t>
            </a:r>
            <a:r>
              <a:rPr lang="en-US" sz="2400" dirty="0" err="1">
                <a:solidFill>
                  <a:srgbClr val="142DAC"/>
                </a:solidFill>
              </a:rPr>
              <a:t>ज्याला</a:t>
            </a:r>
            <a:r>
              <a:rPr lang="en-US" sz="2400" dirty="0">
                <a:solidFill>
                  <a:srgbClr val="142DAC"/>
                </a:solidFill>
              </a:rPr>
              <a:t> (</a:t>
            </a:r>
            <a:r>
              <a:rPr lang="en-US" sz="2400" dirty="0" err="1">
                <a:solidFill>
                  <a:srgbClr val="142DAC"/>
                </a:solidFill>
              </a:rPr>
              <a:t>नगद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वा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जिन्सी</a:t>
            </a:r>
            <a:r>
              <a:rPr lang="en-US" sz="2400" dirty="0">
                <a:solidFill>
                  <a:srgbClr val="142DAC"/>
                </a:solidFill>
              </a:rPr>
              <a:t>) </a:t>
            </a:r>
            <a:r>
              <a:rPr lang="en-US" sz="2400" dirty="0" err="1">
                <a:solidFill>
                  <a:srgbClr val="142DAC"/>
                </a:solidFill>
              </a:rPr>
              <a:t>दिई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नोकर</a:t>
            </a:r>
            <a:r>
              <a:rPr lang="en-US" sz="2400" dirty="0">
                <a:solidFill>
                  <a:srgbClr val="142DAC"/>
                </a:solidFill>
              </a:rPr>
              <a:t>, </a:t>
            </a:r>
            <a:r>
              <a:rPr lang="en-US" sz="2400" dirty="0" err="1">
                <a:solidFill>
                  <a:srgbClr val="142DAC"/>
                </a:solidFill>
              </a:rPr>
              <a:t>हली</a:t>
            </a:r>
            <a:r>
              <a:rPr lang="en-US" sz="2400" dirty="0">
                <a:solidFill>
                  <a:srgbClr val="142DAC"/>
                </a:solidFill>
              </a:rPr>
              <a:t>, </a:t>
            </a:r>
            <a:r>
              <a:rPr lang="en-US" sz="2400" dirty="0" err="1">
                <a:solidFill>
                  <a:srgbClr val="142DAC"/>
                </a:solidFill>
              </a:rPr>
              <a:t>हरूवा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चरूवा</a:t>
            </a:r>
            <a:r>
              <a:rPr lang="en-US" sz="2400" dirty="0">
                <a:solidFill>
                  <a:srgbClr val="142DAC"/>
                </a:solidFill>
              </a:rPr>
              <a:t>, </a:t>
            </a:r>
            <a:r>
              <a:rPr lang="en-US" sz="2400" dirty="0" err="1">
                <a:solidFill>
                  <a:srgbClr val="142DAC"/>
                </a:solidFill>
              </a:rPr>
              <a:t>गोठालो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वा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अरू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कामदार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नियमितरूपमा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राखेको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भए</a:t>
            </a:r>
            <a:r>
              <a:rPr lang="en-US" sz="2400" dirty="0">
                <a:solidFill>
                  <a:srgbClr val="142DAC"/>
                </a:solidFill>
              </a:rPr>
              <a:t> र </a:t>
            </a:r>
            <a:r>
              <a:rPr lang="en-US" sz="2400" dirty="0" err="1">
                <a:solidFill>
                  <a:srgbClr val="142DAC"/>
                </a:solidFill>
              </a:rPr>
              <a:t>आफूले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पनि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उक्त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व्यवसायमा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मुख्य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व्यक्ति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भई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काम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गरेको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भए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उक्त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कृषकको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काममा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संलग्नताको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प्रकार</a:t>
            </a:r>
            <a:r>
              <a:rPr lang="en-US" sz="2400" dirty="0">
                <a:solidFill>
                  <a:srgbClr val="142DAC"/>
                </a:solidFill>
              </a:rPr>
              <a:t> “</a:t>
            </a:r>
            <a:r>
              <a:rPr lang="en-US" sz="2400" dirty="0" err="1">
                <a:solidFill>
                  <a:srgbClr val="142DAC"/>
                </a:solidFill>
              </a:rPr>
              <a:t>अरूलाई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काम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लगाउने</a:t>
            </a:r>
            <a:r>
              <a:rPr lang="en-US" sz="2400" dirty="0">
                <a:solidFill>
                  <a:srgbClr val="142DAC"/>
                </a:solidFill>
              </a:rPr>
              <a:t>” </a:t>
            </a:r>
            <a:r>
              <a:rPr lang="en-US" sz="2400" dirty="0" err="1">
                <a:solidFill>
                  <a:srgbClr val="142DAC"/>
                </a:solidFill>
              </a:rPr>
              <a:t>हुन्छ</a:t>
            </a:r>
            <a:r>
              <a:rPr lang="en-US" sz="2400" dirty="0">
                <a:solidFill>
                  <a:srgbClr val="142DAC"/>
                </a:solidFill>
              </a:rPr>
              <a:t> ।</a:t>
            </a: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rgbClr val="142DAC"/>
                </a:solidFill>
              </a:rPr>
              <a:t> उ</a:t>
            </a:r>
            <a:r>
              <a:rPr lang="en-US" b="1">
                <a:solidFill>
                  <a:srgbClr val="142DAC"/>
                </a:solidFill>
                <a:latin typeface="Preeti" pitchFamily="2" charset="0"/>
              </a:rPr>
              <a:t>Bf</a:t>
            </a:r>
            <a:r>
              <a:rPr lang="en-US" b="1" dirty="0">
                <a:solidFill>
                  <a:srgbClr val="142DAC"/>
                </a:solidFill>
                <a:latin typeface="Preeti" pitchFamily="2" charset="0"/>
              </a:rPr>
              <a:t>]</a:t>
            </a:r>
            <a:r>
              <a:rPr lang="en-US" sz="2400" dirty="0" err="1">
                <a:solidFill>
                  <a:srgbClr val="142DAC"/>
                </a:solidFill>
              </a:rPr>
              <a:t>गपति</a:t>
            </a:r>
            <a:r>
              <a:rPr lang="en-US" sz="2400" dirty="0">
                <a:solidFill>
                  <a:srgbClr val="142DAC"/>
                </a:solidFill>
              </a:rPr>
              <a:t>, </a:t>
            </a:r>
            <a:r>
              <a:rPr lang="en-US" sz="2400" dirty="0" err="1">
                <a:solidFill>
                  <a:srgbClr val="142DAC"/>
                </a:solidFill>
              </a:rPr>
              <a:t>व्यापारी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वा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यस्तै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अरू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कुनै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व्यवसाय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चलाएको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व्यक्तिले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व्यवसायमा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काम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गर्न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तलब</a:t>
            </a:r>
            <a:r>
              <a:rPr lang="en-US" sz="2400" dirty="0" err="1">
                <a:solidFill>
                  <a:srgbClr val="142DAC"/>
                </a:solidFill>
                <a:latin typeface="Preeti" pitchFamily="2" charset="0"/>
              </a:rPr>
              <a:t>÷</a:t>
            </a:r>
            <a:r>
              <a:rPr lang="en-US" sz="2400" dirty="0" err="1">
                <a:solidFill>
                  <a:srgbClr val="142DAC"/>
                </a:solidFill>
              </a:rPr>
              <a:t>ज्याला</a:t>
            </a:r>
            <a:r>
              <a:rPr lang="en-US" sz="2400" dirty="0">
                <a:solidFill>
                  <a:srgbClr val="142DAC"/>
                </a:solidFill>
              </a:rPr>
              <a:t> (</a:t>
            </a:r>
            <a:r>
              <a:rPr lang="en-US" sz="2400" dirty="0" err="1">
                <a:solidFill>
                  <a:srgbClr val="142DAC"/>
                </a:solidFill>
              </a:rPr>
              <a:t>नगद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वा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जिन्सी</a:t>
            </a:r>
            <a:r>
              <a:rPr lang="en-US" sz="2400" dirty="0">
                <a:solidFill>
                  <a:srgbClr val="142DAC"/>
                </a:solidFill>
              </a:rPr>
              <a:t>) </a:t>
            </a:r>
            <a:r>
              <a:rPr lang="en-US" sz="2400" dirty="0" err="1">
                <a:solidFill>
                  <a:srgbClr val="142DAC"/>
                </a:solidFill>
              </a:rPr>
              <a:t>दिई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नियमितरूपले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अरूलाई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काम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लगाएको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भए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काममा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संलग्नताको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प्रकार</a:t>
            </a:r>
            <a:r>
              <a:rPr lang="en-US" sz="2400" dirty="0">
                <a:solidFill>
                  <a:srgbClr val="142DAC"/>
                </a:solidFill>
              </a:rPr>
              <a:t>  “</a:t>
            </a:r>
            <a:r>
              <a:rPr lang="en-US" sz="2400" dirty="0" err="1">
                <a:solidFill>
                  <a:srgbClr val="142DAC"/>
                </a:solidFill>
              </a:rPr>
              <a:t>अरूलाई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काम</a:t>
            </a:r>
            <a:r>
              <a:rPr lang="en-US" sz="2400" dirty="0">
                <a:solidFill>
                  <a:srgbClr val="142DAC"/>
                </a:solidFill>
              </a:rPr>
              <a:t> </a:t>
            </a:r>
            <a:r>
              <a:rPr lang="en-US" sz="2400" dirty="0" err="1">
                <a:solidFill>
                  <a:srgbClr val="142DAC"/>
                </a:solidFill>
              </a:rPr>
              <a:t>लगाउने</a:t>
            </a:r>
            <a:r>
              <a:rPr lang="en-US" sz="2400" dirty="0">
                <a:solidFill>
                  <a:srgbClr val="142DAC"/>
                </a:solidFill>
              </a:rPr>
              <a:t>” </a:t>
            </a:r>
            <a:r>
              <a:rPr lang="en-US" sz="2400" dirty="0" err="1">
                <a:solidFill>
                  <a:srgbClr val="142DAC"/>
                </a:solidFill>
              </a:rPr>
              <a:t>हुन्छ</a:t>
            </a:r>
            <a:r>
              <a:rPr lang="en-US" sz="2400" dirty="0">
                <a:solidFill>
                  <a:srgbClr val="142DAC"/>
                </a:solidFill>
              </a:rPr>
              <a:t> । </a:t>
            </a:r>
          </a:p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1043422"/>
            <a:ext cx="9369084" cy="7877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marL="60325"/>
            <a:r>
              <a:rPr lang="ne-NP" sz="2800" b="1" dirty="0">
                <a:latin typeface="Preeti" pitchFamily="2" charset="0"/>
              </a:rPr>
              <a:t>महल नं ३५ </a:t>
            </a:r>
            <a:r>
              <a:rPr lang="en-US" altLang="en-US" sz="2800" b="1" dirty="0"/>
              <a:t>:</a:t>
            </a:r>
            <a:r>
              <a:rPr lang="ne-NP" altLang="en-US" sz="2800" b="1" dirty="0"/>
              <a:t> </a:t>
            </a:r>
            <a:r>
              <a:rPr lang="ne-NP" sz="36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नाम... यो काममा कुन प्रकारले संलग्न हुनुहुन्छ ?</a:t>
            </a:r>
            <a:br>
              <a:rPr lang="ne-NP" sz="36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ne-NP" sz="2000" dirty="0">
                <a:solidFill>
                  <a:srgbClr val="142DAC"/>
                </a:solidFill>
              </a:rPr>
              <a:t>	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680C52-954C-47BC-B964-E71CE663B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2372" y="1045673"/>
            <a:ext cx="2227444" cy="53218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6C0C41-D868-4282-ADE0-D93564F6CF89}"/>
              </a:ext>
            </a:extLst>
          </p:cNvPr>
          <p:cNvSpPr txBox="1"/>
          <p:nvPr/>
        </p:nvSpPr>
        <p:spPr>
          <a:xfrm>
            <a:off x="10789918" y="5758107"/>
            <a:ext cx="543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F47CED-8171-41D1-BF0B-CD9358F4C84C}"/>
              </a:ext>
            </a:extLst>
          </p:cNvPr>
          <p:cNvSpPr/>
          <p:nvPr/>
        </p:nvSpPr>
        <p:spPr>
          <a:xfrm>
            <a:off x="9726239" y="2016466"/>
            <a:ext cx="2353577" cy="293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08831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98" y="1694688"/>
            <a:ext cx="9764050" cy="51223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rgbClr val="FF0000"/>
                </a:solidFill>
              </a:rPr>
              <a:t>तर</a:t>
            </a: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>
                <a:solidFill>
                  <a:srgbClr val="142DAC"/>
                </a:solidFill>
              </a:rPr>
              <a:t>मन्त्रीहरू</a:t>
            </a:r>
            <a:r>
              <a:rPr lang="en-US" sz="2000" dirty="0">
                <a:solidFill>
                  <a:srgbClr val="142DAC"/>
                </a:solidFill>
              </a:rPr>
              <a:t>, </a:t>
            </a:r>
            <a:r>
              <a:rPr lang="en-US" sz="2000" dirty="0" err="1">
                <a:solidFill>
                  <a:srgbClr val="142DAC"/>
                </a:solidFill>
              </a:rPr>
              <a:t>नेपाल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सरकारको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मन्त्रालयका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सचिवहरू</a:t>
            </a:r>
            <a:r>
              <a:rPr lang="en-US" sz="2000" dirty="0">
                <a:solidFill>
                  <a:srgbClr val="142DAC"/>
                </a:solidFill>
              </a:rPr>
              <a:t>, </a:t>
            </a:r>
            <a:r>
              <a:rPr lang="en-US" sz="2000" dirty="0" err="1">
                <a:solidFill>
                  <a:srgbClr val="142DAC"/>
                </a:solidFill>
              </a:rPr>
              <a:t>विभाग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निगमका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निर्देशकहरू</a:t>
            </a:r>
            <a:r>
              <a:rPr lang="en-US" sz="2000" dirty="0">
                <a:solidFill>
                  <a:srgbClr val="142DAC"/>
                </a:solidFill>
              </a:rPr>
              <a:t>, </a:t>
            </a:r>
            <a:r>
              <a:rPr lang="en-US" sz="2000" dirty="0" err="1">
                <a:solidFill>
                  <a:srgbClr val="142DAC"/>
                </a:solidFill>
              </a:rPr>
              <a:t>महाप्रबन्धक</a:t>
            </a:r>
            <a:r>
              <a:rPr lang="en-US" sz="2000" dirty="0">
                <a:solidFill>
                  <a:srgbClr val="142DAC"/>
                </a:solidFill>
              </a:rPr>
              <a:t>,  </a:t>
            </a:r>
            <a:r>
              <a:rPr lang="en-US" sz="2000" dirty="0" err="1">
                <a:solidFill>
                  <a:srgbClr val="142DAC"/>
                </a:solidFill>
              </a:rPr>
              <a:t>प्रबन्धक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उच्चपदस्थ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अधिकृतको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मातहत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गर्ने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धेरै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कर्मचारीहरू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भए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तापनि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मन्त्री</a:t>
            </a:r>
            <a:r>
              <a:rPr lang="en-US" sz="2000" dirty="0">
                <a:solidFill>
                  <a:srgbClr val="142DAC"/>
                </a:solidFill>
              </a:rPr>
              <a:t>, </a:t>
            </a:r>
            <a:r>
              <a:rPr lang="en-US" sz="2000" dirty="0" err="1">
                <a:solidFill>
                  <a:srgbClr val="142DAC"/>
                </a:solidFill>
              </a:rPr>
              <a:t>सचिव</a:t>
            </a:r>
            <a:r>
              <a:rPr lang="en-US" sz="2000" dirty="0">
                <a:solidFill>
                  <a:srgbClr val="142DAC"/>
                </a:solidFill>
              </a:rPr>
              <a:t>, </a:t>
            </a:r>
            <a:r>
              <a:rPr lang="en-US" sz="2000" dirty="0" err="1">
                <a:solidFill>
                  <a:srgbClr val="142DAC"/>
                </a:solidFill>
              </a:rPr>
              <a:t>निर्देशक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आदिले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नियमितरूपमा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तलब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लिने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भएकोले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अरूलाई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लगाउने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हुँदैनन्</a:t>
            </a:r>
            <a:r>
              <a:rPr lang="en-US" sz="2000" dirty="0">
                <a:solidFill>
                  <a:srgbClr val="142DAC"/>
                </a:solidFill>
              </a:rPr>
              <a:t>, </a:t>
            </a:r>
            <a:r>
              <a:rPr lang="en-US" sz="2000" dirty="0" err="1">
                <a:solidFill>
                  <a:srgbClr val="142DAC"/>
                </a:solidFill>
              </a:rPr>
              <a:t>यिनीहरू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पनि</a:t>
            </a:r>
            <a:r>
              <a:rPr lang="en-US" sz="2000" dirty="0">
                <a:solidFill>
                  <a:srgbClr val="142DAC"/>
                </a:solidFill>
              </a:rPr>
              <a:t> “</a:t>
            </a:r>
            <a:r>
              <a:rPr lang="en-US" sz="2000" dirty="0" err="1">
                <a:solidFill>
                  <a:srgbClr val="142DAC"/>
                </a:solidFill>
              </a:rPr>
              <a:t>अरूको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गर्ने</a:t>
            </a:r>
            <a:r>
              <a:rPr lang="en-US" sz="2000" dirty="0">
                <a:solidFill>
                  <a:srgbClr val="142DAC"/>
                </a:solidFill>
              </a:rPr>
              <a:t>” </a:t>
            </a:r>
            <a:r>
              <a:rPr lang="en-US" sz="2000" dirty="0" err="1">
                <a:solidFill>
                  <a:srgbClr val="142DAC"/>
                </a:solidFill>
              </a:rPr>
              <a:t>हुन्छन्</a:t>
            </a:r>
            <a:r>
              <a:rPr lang="en-US" sz="2000" dirty="0">
                <a:solidFill>
                  <a:srgbClr val="142DAC"/>
                </a:solidFill>
              </a:rPr>
              <a:t> । </a:t>
            </a:r>
            <a:r>
              <a:rPr lang="en-US" sz="2000" dirty="0" err="1">
                <a:solidFill>
                  <a:srgbClr val="142DAC"/>
                </a:solidFill>
              </a:rPr>
              <a:t>सार्वजनिक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ओहोदामा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रहेर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पारिश्रमिक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लिने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जनप्रतिनिधि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कार्यालय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सहायकदेखि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मुख्य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सचिवसम्मका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सम्पूर्ण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व्यक्तिहरूको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काममा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संलग्नताको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प्रकार</a:t>
            </a:r>
            <a:r>
              <a:rPr lang="en-US" sz="2000" dirty="0">
                <a:solidFill>
                  <a:srgbClr val="142DAC"/>
                </a:solidFill>
              </a:rPr>
              <a:t> “</a:t>
            </a:r>
            <a:r>
              <a:rPr lang="en-US" sz="2000" dirty="0" err="1">
                <a:solidFill>
                  <a:srgbClr val="142DAC"/>
                </a:solidFill>
              </a:rPr>
              <a:t>अरूको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गर्ने</a:t>
            </a:r>
            <a:r>
              <a:rPr lang="en-US" sz="2000" dirty="0">
                <a:solidFill>
                  <a:srgbClr val="142DAC"/>
                </a:solidFill>
              </a:rPr>
              <a:t>” </a:t>
            </a:r>
            <a:r>
              <a:rPr lang="en-US" sz="2000" dirty="0" err="1">
                <a:solidFill>
                  <a:srgbClr val="142DAC"/>
                </a:solidFill>
              </a:rPr>
              <a:t>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संकेत</a:t>
            </a:r>
            <a:r>
              <a:rPr lang="en-US" sz="2000" dirty="0">
                <a:solidFill>
                  <a:srgbClr val="142DAC"/>
                </a:solidFill>
              </a:rPr>
              <a:t>  </a:t>
            </a:r>
            <a:r>
              <a:rPr lang="ne-NP" sz="2000" dirty="0">
                <a:solidFill>
                  <a:srgbClr val="142DAC"/>
                </a:solidFill>
              </a:rPr>
              <a:t>2 </a:t>
            </a:r>
            <a:r>
              <a:rPr lang="en-US" sz="2000" dirty="0" err="1">
                <a:solidFill>
                  <a:srgbClr val="142DAC"/>
                </a:solidFill>
              </a:rPr>
              <a:t>लेख्नुपर्दछ</a:t>
            </a:r>
            <a:r>
              <a:rPr lang="en-US" sz="2000" dirty="0">
                <a:solidFill>
                  <a:srgbClr val="142DAC"/>
                </a:solidFill>
              </a:rPr>
              <a:t> । </a:t>
            </a:r>
          </a:p>
          <a:p>
            <a:pPr>
              <a:lnSpc>
                <a:spcPct val="150000"/>
              </a:lnSpc>
            </a:pPr>
            <a:r>
              <a:rPr lang="en-US" sz="2000">
                <a:solidFill>
                  <a:srgbClr val="142DAC"/>
                </a:solidFill>
              </a:rPr>
              <a:t>व्यवसाय </a:t>
            </a:r>
            <a:r>
              <a:rPr lang="en-US" sz="2000" dirty="0" err="1">
                <a:solidFill>
                  <a:srgbClr val="142DAC"/>
                </a:solidFill>
              </a:rPr>
              <a:t>संचालन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गर्दा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चापा</a:t>
            </a:r>
            <a:r>
              <a:rPr lang="en-US" sz="2000" dirty="0">
                <a:solidFill>
                  <a:srgbClr val="142DAC"/>
                </a:solidFill>
              </a:rPr>
              <a:t>–</a:t>
            </a:r>
            <a:r>
              <a:rPr lang="en-US" sz="2000" dirty="0" err="1">
                <a:solidFill>
                  <a:srgbClr val="142DAC"/>
                </a:solidFill>
              </a:rPr>
              <a:t>चापको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समय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जस्तै</a:t>
            </a:r>
            <a:r>
              <a:rPr lang="en-US" sz="2000" dirty="0">
                <a:solidFill>
                  <a:srgbClr val="142DAC"/>
                </a:solidFill>
              </a:rPr>
              <a:t> ( </a:t>
            </a:r>
            <a:r>
              <a:rPr lang="en-US" sz="2000" dirty="0" err="1">
                <a:solidFill>
                  <a:srgbClr val="142DAC"/>
                </a:solidFill>
              </a:rPr>
              <a:t>कृषि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कार्य</a:t>
            </a:r>
            <a:r>
              <a:rPr lang="en-US" sz="2000" dirty="0" err="1">
                <a:solidFill>
                  <a:srgbClr val="142DAC"/>
                </a:solidFill>
                <a:latin typeface="Preeti" pitchFamily="2" charset="0"/>
              </a:rPr>
              <a:t>÷</a:t>
            </a:r>
            <a:r>
              <a:rPr lang="en-US" sz="2000" dirty="0" err="1">
                <a:solidFill>
                  <a:srgbClr val="142DAC"/>
                </a:solidFill>
              </a:rPr>
              <a:t>खेतीपाती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गरेकालाई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बाली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लगाउने</a:t>
            </a:r>
            <a:r>
              <a:rPr lang="en-US" sz="2000" dirty="0">
                <a:solidFill>
                  <a:srgbClr val="142DAC"/>
                </a:solidFill>
              </a:rPr>
              <a:t>, </a:t>
            </a:r>
            <a:r>
              <a:rPr lang="en-US" sz="2000" dirty="0" err="1">
                <a:solidFill>
                  <a:srgbClr val="142DAC"/>
                </a:solidFill>
              </a:rPr>
              <a:t>बाली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काट्ने</a:t>
            </a:r>
            <a:r>
              <a:rPr lang="en-US" sz="2000" dirty="0">
                <a:solidFill>
                  <a:srgbClr val="142DAC"/>
                </a:solidFill>
              </a:rPr>
              <a:t>, </a:t>
            </a:r>
            <a:r>
              <a:rPr lang="en-US" sz="2000" dirty="0" err="1">
                <a:solidFill>
                  <a:srgbClr val="142DAC"/>
                </a:solidFill>
              </a:rPr>
              <a:t>बाली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थन्क्याउने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बेलामा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दुई</a:t>
            </a:r>
            <a:r>
              <a:rPr lang="en-US" sz="2000" dirty="0">
                <a:solidFill>
                  <a:srgbClr val="142DAC"/>
                </a:solidFill>
              </a:rPr>
              <a:t>(</a:t>
            </a:r>
            <a:r>
              <a:rPr lang="en-US" sz="2000" dirty="0" err="1">
                <a:solidFill>
                  <a:srgbClr val="142DAC"/>
                </a:solidFill>
              </a:rPr>
              <a:t>चार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दिन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मात्र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ज्याला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कुनै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किसिमको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पारिश्रमिक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दिई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अरूलाई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लगाएको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भए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तापनि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त्यस्ता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व्यक्तिको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काममा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संलग्नताको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प्रकार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अरूलाई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काम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लगाउने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हँुदैन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1800" dirty="0">
                <a:solidFill>
                  <a:srgbClr val="142DAC"/>
                </a:solidFill>
              </a:rPr>
              <a:t>।</a:t>
            </a:r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6576" y="1018903"/>
            <a:ext cx="9369084" cy="5730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marL="60325"/>
            <a:r>
              <a:rPr lang="ne-NP" sz="2800" b="1" dirty="0">
                <a:latin typeface="Preeti" pitchFamily="2" charset="0"/>
              </a:rPr>
              <a:t>महल नं ३५ </a:t>
            </a:r>
            <a:r>
              <a:rPr lang="en-US" altLang="en-US" sz="2800" b="1" dirty="0"/>
              <a:t>:</a:t>
            </a:r>
            <a:r>
              <a:rPr lang="ne-NP" altLang="en-US" sz="2800" b="1" dirty="0"/>
              <a:t> </a:t>
            </a:r>
            <a:r>
              <a:rPr lang="ne-NP" sz="36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नाम... यो काममा कुन प्रकारले संलग्न हुनुहुन्छ ?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DF263C-0225-4D1C-A2CA-D449D663E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5204" y="919157"/>
            <a:ext cx="2155777" cy="54502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C6FC29-FAB8-4B39-9E14-9BD755C76832}"/>
              </a:ext>
            </a:extLst>
          </p:cNvPr>
          <p:cNvSpPr txBox="1"/>
          <p:nvPr/>
        </p:nvSpPr>
        <p:spPr>
          <a:xfrm>
            <a:off x="10827202" y="5708010"/>
            <a:ext cx="400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26AC8D-F52B-4B87-948A-5ED5D8320C77}"/>
              </a:ext>
            </a:extLst>
          </p:cNvPr>
          <p:cNvSpPr/>
          <p:nvPr/>
        </p:nvSpPr>
        <p:spPr>
          <a:xfrm>
            <a:off x="9783263" y="1900100"/>
            <a:ext cx="2353577" cy="293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91954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086" y="1931025"/>
            <a:ext cx="8919318" cy="4312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e-NP" sz="36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</a:t>
            </a:r>
            <a:r>
              <a:rPr lang="ne-NP" sz="32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अरूको काम गर्ने  (कोड </a:t>
            </a:r>
            <a:r>
              <a:rPr lang="en-US" sz="32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2</a:t>
            </a:r>
            <a:r>
              <a:rPr lang="ne-NP" sz="32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) </a:t>
            </a:r>
          </a:p>
          <a:p>
            <a:pPr algn="just"/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जीविका चलाउनका लागि अरू कसैले सञ्चालन गरेको कृषि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उद्योग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व्यापार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कार्यालय वा अरू कुनै व्यवसायमा मासिक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/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दैनिक वा अन्य कुनै किसिमले तोकिएको तलब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ज्याला वा बेतन वा कुनै पारिश्रमिक (नगद वा जिन्सी जुनसुकै रूपमा) लिई काम गर्ने व्यक्ति(हरू)को काममा संलग्नताको प्रकार “अरूको काम गर्ने” हुन्छ र यसको लागि कोड  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2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लेख्नुपर्दछ ।  </a:t>
            </a:r>
            <a:endParaRPr lang="en-US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algn="just"/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साथै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सरकारी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/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गैरसरकारी कार्यालय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अन्तर्राष्ट्रिय संघ संस्था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संस्थान वा निजी प्रतिष्ठान वा कार्यालय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वा निजी घरमा वा अरुको व्यवसायमा जुनसुकैरूपमा तलब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ज्याला लिई काम गर्ने कर्मचारी वा व्यक्ति “अरूको काम गर्ने” हुन्छ ।</a:t>
            </a:r>
            <a:endParaRPr lang="en-US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3542" y="980586"/>
            <a:ext cx="9058657" cy="609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marL="60325"/>
            <a:r>
              <a:rPr lang="ne-NP" sz="2800" b="1" dirty="0">
                <a:latin typeface="Preeti" pitchFamily="2" charset="0"/>
              </a:rPr>
              <a:t>महल नं ३५ </a:t>
            </a:r>
            <a:r>
              <a:rPr lang="en-US" altLang="en-US" sz="2800" b="1" dirty="0"/>
              <a:t>:</a:t>
            </a:r>
            <a:r>
              <a:rPr lang="ne-NP" altLang="en-US" sz="2800" b="1" dirty="0"/>
              <a:t> </a:t>
            </a:r>
            <a:r>
              <a:rPr lang="ne-NP" sz="36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नाम... यो काममा कुन प्रकारले संलग्न हुनुहुन्छ ?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E55B12-D0FC-4CF3-909E-F1D87C243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1469" y="1067074"/>
            <a:ext cx="2266936" cy="54161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AC6F1C-1F81-45EB-89C9-E3AC4E52626E}"/>
              </a:ext>
            </a:extLst>
          </p:cNvPr>
          <p:cNvSpPr txBox="1"/>
          <p:nvPr/>
        </p:nvSpPr>
        <p:spPr>
          <a:xfrm>
            <a:off x="10926893" y="5877121"/>
            <a:ext cx="354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64779A-ED12-4C67-897E-0D6FDEAC9B7C}"/>
              </a:ext>
            </a:extLst>
          </p:cNvPr>
          <p:cNvSpPr/>
          <p:nvPr/>
        </p:nvSpPr>
        <p:spPr>
          <a:xfrm>
            <a:off x="9781468" y="2344237"/>
            <a:ext cx="2353577" cy="293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91186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448" y="2157984"/>
            <a:ext cx="8912352" cy="42939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e-NP" sz="32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अरूको काम गर्ने  (कोड </a:t>
            </a:r>
            <a:r>
              <a:rPr lang="en-US" sz="32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2</a:t>
            </a:r>
            <a:r>
              <a:rPr lang="ne-NP" sz="3200" b="1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) </a:t>
            </a:r>
            <a:r>
              <a:rPr lang="en-US" sz="3200" b="1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…..</a:t>
            </a:r>
            <a:endParaRPr lang="ne-NP" sz="3200" b="1" dirty="0">
              <a:solidFill>
                <a:srgbClr val="FF0000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algn="just"/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सरकारको विभिन्न मन्त्रालय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विभाग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कार्यालय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संघ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संस्था आदिमा धेरैजसो समय काम गरेका मन्त्री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सचिवलगायत सबै तहका कर्मचारीले तलब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ज्याला लिई काम गरेको भए “अरूको काम गर्ने” हुन्छ । सन्दर्भ समयमा मन्त्रालय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विभाग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कार्यालय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संघ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संस्था आदिमा काम गरेका कर्मचारी वा व्यक्तिको काममा संलग्नताको प्रकार खुलाउन अरूको काम गर्नेको कोड 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2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लेख्नुपर्र्दछ ।</a:t>
            </a:r>
            <a:endParaRPr lang="en-US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algn="just"/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उद्योगधन्दा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व्यापार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होटेल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रेष्टुरेण्ट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वा जुनसुकै संघ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संस्था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निजी व्यवसायमा वा निजी घरपरिवारमा तलब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ज्याला (नगद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जिन्सी जुनसुकैरूपमा) लिई काम गरेका व्यक्ति अरूको काम गर्ने हुन्छन् । यिनीहरूको काममा संलग्नताको प्रकार जनाउन कोड 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2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लेख्नुपर्दछ ।</a:t>
            </a:r>
          </a:p>
          <a:p>
            <a:pPr marL="0" indent="0">
              <a:buNone/>
            </a:pPr>
            <a:endParaRPr lang="en-US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1" y="1008452"/>
            <a:ext cx="9448801" cy="6949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marL="60325"/>
            <a:r>
              <a:rPr lang="ne-NP" sz="2800" b="1" dirty="0">
                <a:latin typeface="Preeti" pitchFamily="2" charset="0"/>
              </a:rPr>
              <a:t>महल नं ३५ </a:t>
            </a:r>
            <a:r>
              <a:rPr lang="en-US" altLang="en-US" sz="2800" b="1" dirty="0"/>
              <a:t>:</a:t>
            </a:r>
            <a:r>
              <a:rPr lang="ne-NP" altLang="en-US" sz="2800" b="1" dirty="0"/>
              <a:t> </a:t>
            </a:r>
            <a:r>
              <a:rPr lang="ne-NP" sz="36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नाम... यो काममा कुन प्रकारले संलग्न हुनुहुन्छ ?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25C9CD-57F5-4462-981F-55C48EAD4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8080" y="1051701"/>
            <a:ext cx="2227444" cy="53218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866905-7E87-46E7-BDBD-D6FF1055D141}"/>
              </a:ext>
            </a:extLst>
          </p:cNvPr>
          <p:cNvSpPr txBox="1"/>
          <p:nvPr/>
        </p:nvSpPr>
        <p:spPr>
          <a:xfrm>
            <a:off x="10648840" y="5779008"/>
            <a:ext cx="543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1637FD-E4B6-4D63-B995-CB0E9B1B280A}"/>
              </a:ext>
            </a:extLst>
          </p:cNvPr>
          <p:cNvSpPr/>
          <p:nvPr/>
        </p:nvSpPr>
        <p:spPr>
          <a:xfrm>
            <a:off x="9652638" y="2271085"/>
            <a:ext cx="2140509" cy="2892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58643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561" y="2011681"/>
            <a:ext cx="8720764" cy="32857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e-NP" sz="3200" b="1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अरूको </a:t>
            </a:r>
            <a:r>
              <a:rPr lang="ne-NP" sz="32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काम गर्ने  (कोड </a:t>
            </a:r>
            <a:r>
              <a:rPr lang="en-US" sz="32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2</a:t>
            </a:r>
            <a:r>
              <a:rPr lang="ne-NP" sz="3200" b="1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) </a:t>
            </a:r>
            <a:r>
              <a:rPr lang="en-US" sz="3200" b="1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….</a:t>
            </a:r>
            <a:endParaRPr lang="ne-NP" sz="3200" b="1" dirty="0">
              <a:solidFill>
                <a:srgbClr val="FF0000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गणना गरिएका व्यक्तिले सन्दर्भ अवधिको धेरैजसो समय तलब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ज्याला वा पारिश्रमिक लिई अरूको काम गरेका भए काम गर्दाको हैसियत जनाउन “अरूको काम गर्ने” को कोड 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2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लेख्नुपर्र्दछ । </a:t>
            </a:r>
            <a:endParaRPr lang="en-US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अरूको काम गर्ने व्यक्तिले ठेकिएको तलब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ज्याला वा पारिश्रमिक लिई काम गर्दछन् तर व्यवसायको नाफा–नोक्सानमा प्रत्यक्षरुपमा सहभागी हुँदैनन् ।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2250" y="1004969"/>
            <a:ext cx="9022081" cy="7437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marL="60325"/>
            <a:r>
              <a:rPr lang="ne-NP" sz="2800" b="1" dirty="0">
                <a:latin typeface="Preeti" pitchFamily="2" charset="0"/>
              </a:rPr>
              <a:t>महल नं ३५ </a:t>
            </a:r>
            <a:r>
              <a:rPr lang="en-US" altLang="en-US" sz="2800" b="1" dirty="0"/>
              <a:t>:</a:t>
            </a:r>
            <a:r>
              <a:rPr lang="ne-NP" altLang="en-US" sz="2800" b="1" dirty="0"/>
              <a:t> </a:t>
            </a:r>
            <a:r>
              <a:rPr lang="ne-NP" sz="36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नाम... यो काममा कुन प्रकारले संलग्न हुनुहुन्छ ?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32923E-1400-404A-8283-E16BAC8F2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1064" y="1051701"/>
            <a:ext cx="2374460" cy="56730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B60F0A-28BB-433B-9902-C4825E2042B2}"/>
              </a:ext>
            </a:extLst>
          </p:cNvPr>
          <p:cNvSpPr txBox="1"/>
          <p:nvPr/>
        </p:nvSpPr>
        <p:spPr>
          <a:xfrm>
            <a:off x="10648840" y="6186569"/>
            <a:ext cx="543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AA5343-BF61-4C9A-88D2-077F85C30545}"/>
              </a:ext>
            </a:extLst>
          </p:cNvPr>
          <p:cNvSpPr/>
          <p:nvPr/>
        </p:nvSpPr>
        <p:spPr>
          <a:xfrm>
            <a:off x="9522010" y="2391261"/>
            <a:ext cx="2353577" cy="293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34947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999488"/>
            <a:ext cx="8872294" cy="48175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e-NP" sz="36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आफ्नै काम गर्ने (कोड </a:t>
            </a:r>
            <a:r>
              <a:rPr lang="en-US" sz="36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3</a:t>
            </a:r>
            <a:r>
              <a:rPr lang="ne-NP" sz="36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) </a:t>
            </a:r>
            <a:r>
              <a:rPr lang="ne-NP" sz="36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</a:t>
            </a:r>
            <a:endParaRPr lang="en-US" sz="36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algn="just"/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आफूले पूँजी (नगद वा जिन्सी वा दुवै)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श्रम लगानी गरेको जुनसुकै व्यवसायमा नाफा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नोक्सान आफैले बेहोर्ने गरी धेरैजसो समय व्यवसाय सञ्चालन गर्ने (काम गरेका) मुख्य व्यक्ति 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(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जसले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यो व्यवसायमा काम गर्न तलब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ज्याला वा कुनै किसिमको पारिश्रमिक दिई नियमितरूपले अरू कसैलाई लगाएका हुँदैनन्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)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को काममा संलग्नताको प्रकार “आफ्नै काम गर्ने” हुन्छ ।</a:t>
            </a:r>
          </a:p>
          <a:p>
            <a:pPr algn="just"/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व्यवसाय सञ्चालन गर्ने क्रममा आफूले तलब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ज्याला पनि नलिएको र तलव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ज्याला नियमितरुपमा दिएर अरुलाई पनि काममा नलगाएको तर व्यवसायमा नाफा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नोक्सान सबै आफैले बेहोर्ने गरी पूर्णतया आफैले वा आफ्ना परिवारका सदस्यहरूले मात्र चलाएको रहेछ भने त्यस्तो अवस्थामा गणना गरेको व्यक्तिको काममा संलग्नताको प्रकार “आफ्नै काम गर्ने” हुन्छ ।</a:t>
            </a:r>
          </a:p>
          <a:p>
            <a:pPr algn="just"/>
            <a:endParaRPr lang="ne-NP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9727" y="1051701"/>
            <a:ext cx="8961121" cy="6339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marL="60325"/>
            <a:r>
              <a:rPr lang="ne-NP" sz="2800" b="1" dirty="0">
                <a:latin typeface="Preeti" pitchFamily="2" charset="0"/>
              </a:rPr>
              <a:t>महल नं ३५ </a:t>
            </a:r>
            <a:r>
              <a:rPr lang="en-US" altLang="en-US" sz="2800" b="1" dirty="0"/>
              <a:t>:</a:t>
            </a:r>
            <a:r>
              <a:rPr lang="ne-NP" altLang="en-US" sz="2800" b="1" dirty="0"/>
              <a:t> </a:t>
            </a:r>
            <a:r>
              <a:rPr lang="ne-NP" sz="36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नाम... यो काममा कुन प्रकारले संलग्न हुनुहुन्छ ?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D2E166-DA72-4DBA-932D-B164BF4A3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8530" y="957457"/>
            <a:ext cx="2433743" cy="58146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B24D7E-4F96-46F2-9B10-70A6691D53BF}"/>
              </a:ext>
            </a:extLst>
          </p:cNvPr>
          <p:cNvSpPr txBox="1"/>
          <p:nvPr/>
        </p:nvSpPr>
        <p:spPr>
          <a:xfrm>
            <a:off x="10753342" y="6138060"/>
            <a:ext cx="543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4CB384-DCDD-44C2-A4FC-7D0DF269DBC7}"/>
              </a:ext>
            </a:extLst>
          </p:cNvPr>
          <p:cNvSpPr/>
          <p:nvPr/>
        </p:nvSpPr>
        <p:spPr>
          <a:xfrm>
            <a:off x="9688612" y="2579369"/>
            <a:ext cx="2353577" cy="293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43147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042" y="1762616"/>
            <a:ext cx="9623001" cy="43514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e-NP" sz="36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आफ्नै काम गर्ने (कोड </a:t>
            </a:r>
            <a:r>
              <a:rPr lang="en-US" sz="36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3</a:t>
            </a:r>
            <a:r>
              <a:rPr lang="ne-NP" sz="3600" b="1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) </a:t>
            </a:r>
            <a:r>
              <a:rPr lang="ne-NP" b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</a:t>
            </a:r>
            <a:r>
              <a:rPr lang="en-US" b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…..</a:t>
            </a:r>
            <a:endParaRPr lang="en-US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algn="just"/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अर्थात् व्यवसाय सञ्चालन गर्ने क्रममा आफूले तलब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ज्याला पनि नलिएको र तलव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ज्याला नियमितरुपमा दिएर अरुलाई पनि काममा नलगाएको तर व्यवसायमा नाफा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नोक्सान सबै आफैले बेहोर्ने गरी पूर्णतया आफैले वा आफ्ना परिवारका सदस्यहरूले मात्र चलाएको रहेछ भने त्यस्तो अवस्थामा गणना गरेको व्यक्तिको काममा संलग्नताको प्रकार “आफ्नै काम गर्ने” हुन्छ ।  यसरी आफ्नै काम गर्ने व्यक्तिको काम गर्दाको हैसियत जनाउन कोड 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3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लेख्नुपर्र्दछ । </a:t>
            </a:r>
          </a:p>
          <a:p>
            <a:pPr marL="0" indent="0" algn="just">
              <a:buNone/>
            </a:pPr>
            <a:r>
              <a:rPr lang="ne-NP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तर</a:t>
            </a:r>
            <a:endParaRPr lang="en-US" b="1" dirty="0">
              <a:solidFill>
                <a:srgbClr val="FF0000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algn="just"/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घरायसी कामको लागि तलब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ज्याला दिई राखेका घरेलु कामदार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भान्से वा जोसुकै भए पनि आफूले चलाएको व्यवसायमा ती घरेलु कामदार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भान्सेले नियमितरूपमा काम गरेका छैनन् भने (घरायसी कामको लागि अरूलाई काम लगाएको भए तापनि) व्यवसायको लागि अरूलाई काम लगाउने हुँदैन “आफ्नै काम गर्ने” नै हुन्छ ।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40060" y="1006711"/>
            <a:ext cx="8887969" cy="7559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marL="60325"/>
            <a:r>
              <a:rPr lang="ne-NP" sz="2800" b="1" dirty="0">
                <a:latin typeface="Preeti" pitchFamily="2" charset="0"/>
              </a:rPr>
              <a:t>महल नं ३५ </a:t>
            </a:r>
            <a:r>
              <a:rPr lang="en-US" altLang="en-US" sz="2800" b="1" dirty="0"/>
              <a:t>:</a:t>
            </a:r>
            <a:r>
              <a:rPr lang="ne-NP" altLang="en-US" sz="2800" b="1" dirty="0"/>
              <a:t> </a:t>
            </a:r>
            <a:r>
              <a:rPr lang="ne-NP" sz="36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नाम... यो काममा कुन प्रकारले संलग्न हुनुहुन्छ ?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825A3B-44BB-454E-87E8-726249C85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043" y="1158361"/>
            <a:ext cx="2178915" cy="52058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AE5CCD-0050-40DF-834F-BACEDACBB799}"/>
              </a:ext>
            </a:extLst>
          </p:cNvPr>
          <p:cNvSpPr txBox="1"/>
          <p:nvPr/>
        </p:nvSpPr>
        <p:spPr>
          <a:xfrm>
            <a:off x="10932396" y="5779009"/>
            <a:ext cx="259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54BD87-50AD-4B59-874A-288159C63AC7}"/>
              </a:ext>
            </a:extLst>
          </p:cNvPr>
          <p:cNvSpPr/>
          <p:nvPr/>
        </p:nvSpPr>
        <p:spPr>
          <a:xfrm>
            <a:off x="9783263" y="2610718"/>
            <a:ext cx="2353577" cy="293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40531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921111"/>
            <a:ext cx="8861842" cy="43855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e-NP" sz="32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पारिवारिक व्यवसायमा सघाउने (कोड </a:t>
            </a:r>
            <a:r>
              <a:rPr lang="en-US" sz="32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4</a:t>
            </a:r>
            <a:r>
              <a:rPr lang="ne-NP" sz="32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)</a:t>
            </a:r>
            <a:r>
              <a:rPr lang="ne-NP" sz="24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 </a:t>
            </a:r>
            <a:endParaRPr lang="en-US" sz="2400" b="1" dirty="0">
              <a:solidFill>
                <a:srgbClr val="FF0000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algn="just"/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परिवारका अन्य सदस्य व्यवसाय मूलीका रुपमा रहेको परिवारले संचालन गरेको कुनै व्यवसायमा तलब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ज्याला नलिई काम गरेका परिवारका अरू सदस्यहरूको  काम गर्दाको अवस्था “पारिवारिक व्यवसायमा सघाउने” हुन्छ् । यस्ता पारिवारिक व्यवसायमा सघाउने व्यक्तिका लागि कोड 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4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लेख्नुपर्दछ ।</a:t>
            </a:r>
            <a:endParaRPr lang="en-US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algn="just"/>
            <a:r>
              <a:rPr lang="ne-NP" sz="36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तर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उक्त व्यवसाय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सञ्चालन गर्ने मुख्य व्यक्तिको काममा संलग्नताको प्रकार “आफ्नै काम गर्ने” हुन्छ ।</a:t>
            </a:r>
            <a:endParaRPr lang="en-US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0" indent="0" algn="just">
              <a:buNone/>
            </a:pPr>
            <a:endParaRPr lang="ne-NP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244" y="1051701"/>
            <a:ext cx="8924545" cy="5364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marL="60325"/>
            <a:r>
              <a:rPr lang="ne-NP" sz="2800" b="1" dirty="0">
                <a:latin typeface="Preeti" pitchFamily="2" charset="0"/>
              </a:rPr>
              <a:t>महल नं ३५ </a:t>
            </a:r>
            <a:r>
              <a:rPr lang="en-US" altLang="en-US" sz="2800" b="1" dirty="0"/>
              <a:t>:</a:t>
            </a:r>
            <a:r>
              <a:rPr lang="ne-NP" altLang="en-US" sz="2800" b="1" dirty="0"/>
              <a:t> </a:t>
            </a:r>
            <a:r>
              <a:rPr lang="ne-NP" sz="36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नाम... यो काममा कुन प्रकारले संलग्न हुनुहुन्छ ?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BA7E9D-B1C7-4F17-8603-AB954703D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186" y="1051700"/>
            <a:ext cx="2361338" cy="56417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47FCBA-5A2A-45F8-9BD6-34A9094ED579}"/>
              </a:ext>
            </a:extLst>
          </p:cNvPr>
          <p:cNvSpPr txBox="1"/>
          <p:nvPr/>
        </p:nvSpPr>
        <p:spPr>
          <a:xfrm>
            <a:off x="10674966" y="6046654"/>
            <a:ext cx="543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D629F6-9636-4CB8-B7BE-74B1A671266F}"/>
              </a:ext>
            </a:extLst>
          </p:cNvPr>
          <p:cNvSpPr/>
          <p:nvPr/>
        </p:nvSpPr>
        <p:spPr>
          <a:xfrm>
            <a:off x="9494086" y="2961560"/>
            <a:ext cx="2353577" cy="6855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90981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91163" y="2397967"/>
            <a:ext cx="911787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100" indent="-292100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उत्तरदातालाई यो प्रश्न सोध्दा रोजगारीको काम(महल ३२ को संकेत 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1, 2, 3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) किन नगरेको हो भनी सोध्नुपर्दछ ।</a:t>
            </a:r>
          </a:p>
          <a:p>
            <a:pPr marL="292100" indent="-292100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गत ७ दिनमा आर्थिक काम नगरेको भन्नाले गत ७ दिनमा रोजगारीमूलक कुनै काम नगरेको भन्ने जनाउँछ । त्यसरी गत ७ दिनमा रोजगारीमूलक कुनै काम नगर्नुको मुख्य कारण के हो सोधी सोको मुख्य कारणको संकेत लेख्नुपर्दछ ।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यहाँ उल्लेख भएको कारण भएका व्यक्तिले पनि कम्तिमा १ घण्टा आर्थिक काम गरेको हुन सक्दछ । यस्तो भेटिएमा महल ३२ मा सच्याउनु पर्दछ ।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endParaRPr lang="ne-NP" sz="2800" b="1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e-NP" sz="2800" b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यहाँ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कुनै आर्थिक काम नगरेको कारणहरू संकेत 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1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देखि संकेत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11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सम्म व्यवस्था गरिएको छ ।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" y="1097887"/>
            <a:ext cx="9985248" cy="914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b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b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महल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३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६ 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:...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नाम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ले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गत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७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दिनमा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तलब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/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ज्याला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पाउने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वा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नाफा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हुने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आर्थिक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काम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नगर्नुको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मुख्य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कारण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हो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?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</a:t>
            </a:r>
            <a:r>
              <a:rPr lang="ne-NP" sz="28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क्रमश</a:t>
            </a:r>
            <a:r>
              <a:rPr lang="en-US" sz="28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.........</a:t>
            </a:r>
            <a:br>
              <a:rPr lang="en-US" sz="2800" dirty="0"/>
            </a:br>
            <a:endParaRPr lang="en-US" sz="24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F1EFEB-FCF4-40C7-8105-93EB439F5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761" y="968100"/>
            <a:ext cx="2231239" cy="54001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E7C01A1-61BA-4A28-BCF2-E92266CEA720}"/>
              </a:ext>
            </a:extLst>
          </p:cNvPr>
          <p:cNvSpPr/>
          <p:nvPr/>
        </p:nvSpPr>
        <p:spPr>
          <a:xfrm>
            <a:off x="9985249" y="1029353"/>
            <a:ext cx="2151591" cy="54225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0AD64F-47A3-4C81-85FF-81FA6C00A4EB}"/>
              </a:ext>
            </a:extLst>
          </p:cNvPr>
          <p:cNvSpPr/>
          <p:nvPr/>
        </p:nvSpPr>
        <p:spPr>
          <a:xfrm>
            <a:off x="271707" y="4572000"/>
            <a:ext cx="9238053" cy="8151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69625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07136" y="2335237"/>
            <a:ext cx="8985504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32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आफ्नै कृषि खेतिपाती (कोड </a:t>
            </a:r>
            <a:r>
              <a:rPr lang="en-US" sz="32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1</a:t>
            </a:r>
            <a:r>
              <a:rPr lang="ne-NP" sz="32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)</a:t>
            </a:r>
            <a:endParaRPr lang="en-US" sz="3200" b="1" dirty="0"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आफ्नै कृषि खेतिपाती भन्नाले कृषि बाली उत्पादन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पशुपालन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पन्छी पालन तथा अन्य कृषि जस्तै घाँसका रुख र बनबनेलो लगाउने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मौरीपालन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मत्स्यपालन आदि कार्यहरुलाई बुझाउँछ 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मुख्य उद्देश्य बिक्रीको लागि नभई धेरैजसो घरायसी उपभोगको लागि मात्र खेतिपाती गर्नेहरु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सबै यस अन्तर्गत पर्दछन् । यस्ता व्यक्तिहरुलाई कोड 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1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लेख्नुपर्दछ । 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24127" y="1097887"/>
            <a:ext cx="8156449" cy="914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b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b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महल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३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६ 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:...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नाम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ले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गत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७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दिनमा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तलब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/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ज्याला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पाउने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नाफा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हुने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आर्थिक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काम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नगर्नुको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मुख्य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कारण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हो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?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</a:t>
            </a:r>
            <a:r>
              <a:rPr lang="ne-NP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क्रमश</a:t>
            </a:r>
            <a:r>
              <a:rPr lang="en-US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.........</a:t>
            </a:r>
            <a:br>
              <a:rPr lang="en-US" sz="2800" dirty="0"/>
            </a:br>
            <a:b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endParaRPr lang="en-US" sz="24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E1B4AC-1BCC-4361-8300-A19EBA9AD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761" y="968100"/>
            <a:ext cx="2231239" cy="54001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E1D716-48CE-45F9-8E2E-F03F35BF4614}"/>
              </a:ext>
            </a:extLst>
          </p:cNvPr>
          <p:cNvSpPr txBox="1"/>
          <p:nvPr/>
        </p:nvSpPr>
        <p:spPr>
          <a:xfrm>
            <a:off x="10674966" y="5806299"/>
            <a:ext cx="543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47FF14-18FB-4ED5-9F37-DEEA89772382}"/>
              </a:ext>
            </a:extLst>
          </p:cNvPr>
          <p:cNvSpPr/>
          <p:nvPr/>
        </p:nvSpPr>
        <p:spPr>
          <a:xfrm>
            <a:off x="9985249" y="2105733"/>
            <a:ext cx="2151591" cy="3866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43337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78571" y="2071512"/>
            <a:ext cx="968219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32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घरधन्दा (कोड </a:t>
            </a:r>
            <a:r>
              <a:rPr lang="en-US" sz="32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2</a:t>
            </a:r>
            <a:r>
              <a:rPr lang="ne-NP" sz="32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)</a:t>
            </a:r>
            <a:endParaRPr lang="en-US" sz="3200" b="1" dirty="0"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आफ्नै घरमा आफ्नो वा परिवारका सदस्यहरूको लागि गरेका सेवाका कामहरू जस्तै – खाना पकाउने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ख्वाउने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घर–आँगन सफा गर्ने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परिवारका सदस्यहरूको लुगा धुने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आफ्ना केटाकेटी पढाउने कामहरू “घरधन्दाको काम” हुन् जुन कामहरू गरेवापत प्रत्यक्षरुपमा आर्थिक लाभ देखिँदैन । 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गत ७ दिनमा आर्थिक काम गर्न नसक्नुको मुख्य कारण आफ्नै घरको परिवारका सदस्यहरूको लागि गर्नुपर्ने घरधन्दाको काम हो भने सो कारण घरधन्दा जनाउन कोड 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2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लेख्नुपर्दछ । 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परिवारको उपभोगको लागि घरमा विभिन्न बस्तुहरु उत्पादन गर्ने तथा बनाउने जस्तैः अचार बनाउने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दाउरा संकलन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सुइटर बुन्ने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सुकुल गुन्द्री बुन्ने आदि कार्यहरु समेत यसै अन्तर्गत पर्दछ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92481" y="1097887"/>
            <a:ext cx="9546336" cy="914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b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b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महल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३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६ 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:...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नाम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ले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गत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७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दिनमा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तलब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/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ज्याला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पाउने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वा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नाफा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हुने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आर्थिक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काम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नगर्नुको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मुख्य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कारण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हो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?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</a:t>
            </a:r>
            <a:r>
              <a:rPr lang="ne-NP" sz="28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क्रमश</a:t>
            </a:r>
            <a:r>
              <a:rPr lang="en-US" sz="28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.........</a:t>
            </a:r>
            <a:br>
              <a:rPr lang="en-US" sz="2800" dirty="0"/>
            </a:br>
            <a:b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endParaRPr lang="en-US" sz="24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062F5A-2156-4125-A1E6-10E1D739B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0728" y="1051702"/>
            <a:ext cx="2231239" cy="54001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DDC643-D221-452E-B7E0-4EA667B7E3F4}"/>
              </a:ext>
            </a:extLst>
          </p:cNvPr>
          <p:cNvSpPr txBox="1"/>
          <p:nvPr/>
        </p:nvSpPr>
        <p:spPr>
          <a:xfrm>
            <a:off x="10674966" y="5806299"/>
            <a:ext cx="543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D1A8F5-BCD7-47DB-9E53-5B21BCF90371}"/>
              </a:ext>
            </a:extLst>
          </p:cNvPr>
          <p:cNvSpPr/>
          <p:nvPr/>
        </p:nvSpPr>
        <p:spPr>
          <a:xfrm>
            <a:off x="9990376" y="2481944"/>
            <a:ext cx="2151591" cy="2926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90259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27444" y="2012287"/>
            <a:ext cx="968044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द्रष्टव्य –</a:t>
            </a: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</a:t>
            </a: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कसैले तलब वा ज्याला लिई अरूको घरमा माथि उल्लेख भएका घरधन्दाको काम वा घरायसी काम गरेको भएमा रोजगारमूलक काम गरेको हुन्छ । तलब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ज्याला (नगद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जिन्सी वा जुनसुकैरूपमा) लिई अरूको घरमा घरधन्दा गरेकालाई घरधन्दा वा घरायसी काम गरेकोमा समावेश गर्नुहुँदैन । घरधन्दा वा घरायसी काम पुरुष वा स्त्री जोसुकैले गरेको हुनसक्दछ ।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परिवारको कुनै सदस्य (घरेलु कामदार) ले उक्त परिवारमा घरधन्दाको काम गरेबापत कुनै तलब वा ज्याला नलिई त्यही परिवारमा बस्ने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खाने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पढ्ने आदि गरेको भए पनि उक्त सदस्य (घरेलु कामदार) ले आर्थिक काम गरेको मान्नुपर्दछ  र निजको महल ३२ मा तलब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/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ज्याला सरह मानेर सच्याउनुपर्दछ । 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6201" y="1097887"/>
            <a:ext cx="9814560" cy="914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b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b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महल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३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६ 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:...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नाम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ले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गत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७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दिनमा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तलब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/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ज्याला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पाउने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नाफा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हुने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आर्थिक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काम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नगर्नुको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मुख्य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कारण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हो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?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</a:t>
            </a:r>
            <a:r>
              <a:rPr lang="ne-NP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क्रमश</a:t>
            </a:r>
            <a:r>
              <a:rPr lang="en-US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.........</a:t>
            </a:r>
            <a:br>
              <a:rPr lang="en-US" sz="2800" dirty="0"/>
            </a:br>
            <a:b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endParaRPr lang="en-US" sz="24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DAAC6C-4A44-4714-8D04-0EF24EBAA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853" y="1698171"/>
            <a:ext cx="2056114" cy="41931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49E7FA-79DF-422F-A754-85732DAAFB36}"/>
              </a:ext>
            </a:extLst>
          </p:cNvPr>
          <p:cNvSpPr txBox="1"/>
          <p:nvPr/>
        </p:nvSpPr>
        <p:spPr>
          <a:xfrm>
            <a:off x="10842202" y="5346486"/>
            <a:ext cx="543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3A9916-3D40-49A2-8FA6-2C903B365877}"/>
              </a:ext>
            </a:extLst>
          </p:cNvPr>
          <p:cNvSpPr/>
          <p:nvPr/>
        </p:nvSpPr>
        <p:spPr>
          <a:xfrm>
            <a:off x="10007892" y="2617797"/>
            <a:ext cx="2151591" cy="2926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84183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61980" y="2197642"/>
            <a:ext cx="961948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32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विद्यार्थी(कोड </a:t>
            </a:r>
            <a:r>
              <a:rPr lang="en-US" sz="32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3</a:t>
            </a:r>
            <a:r>
              <a:rPr lang="ne-NP" sz="32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)</a:t>
            </a:r>
            <a:endParaRPr lang="en-US" sz="2800" b="1" dirty="0">
              <a:solidFill>
                <a:srgbClr val="FF0000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विद्यालय, क्याम्पस वा कुनै अध्ययन वा तालिम संस्थामा भर्ना भई वा नभई नियमितरूपले अध्ययन, तालिम गरेको कारणले गत ७ दिनमा रोजगारीको काम गर्न नसकेको भएमा विद्यार्थी जनाउन कोड 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3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लेख्नुपर्दछ 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तर बिहान–बेलुका विद्यालय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कलेज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विश्वविद्यालय जाने वा प्राइभेट परीक्षा दिन कुनै समय अध्ययन गरे पनि केही समय कम्तिमा १ घण्टा भएपनि रोजगारीमूलक कुनै काम गरेको हुनसक्ने भएकोले सोको बारेमा राम्रोसँग बुझ्नु आवश्यक छ ।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946358"/>
            <a:ext cx="10387584" cy="914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b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b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महल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३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६ 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:...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नाम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ले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गत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७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दिनमा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तलब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/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ज्याला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पाउने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नाफा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हुने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आर्थिक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काम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नगर्नुको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मुख्य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कारण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हो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?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</a:t>
            </a:r>
            <a:r>
              <a:rPr lang="ne-NP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क्रमश</a:t>
            </a:r>
            <a:r>
              <a:rPr lang="en-US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.........</a:t>
            </a:r>
            <a:br>
              <a:rPr lang="en-US" sz="2800" dirty="0"/>
            </a:br>
            <a:b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endParaRPr lang="en-US" sz="24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0F6802-FF88-41CC-8029-003F02541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761" y="968100"/>
            <a:ext cx="2231239" cy="54001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E68476-B730-45AC-AF69-84C38D207DDB}"/>
              </a:ext>
            </a:extLst>
          </p:cNvPr>
          <p:cNvSpPr txBox="1"/>
          <p:nvPr/>
        </p:nvSpPr>
        <p:spPr>
          <a:xfrm>
            <a:off x="10674966" y="5806299"/>
            <a:ext cx="543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22B713-19CF-48EF-9FBA-31DD575D7A7A}"/>
              </a:ext>
            </a:extLst>
          </p:cNvPr>
          <p:cNvSpPr/>
          <p:nvPr/>
        </p:nvSpPr>
        <p:spPr>
          <a:xfrm>
            <a:off x="10040409" y="2638699"/>
            <a:ext cx="2151591" cy="2926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52193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3568" y="2371813"/>
            <a:ext cx="9140517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32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बृद्ध (कोड </a:t>
            </a:r>
            <a:r>
              <a:rPr lang="en-US" sz="32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4</a:t>
            </a:r>
            <a:r>
              <a:rPr lang="ne-NP" sz="3200" b="1" dirty="0">
                <a:solidFill>
                  <a:srgbClr val="FF0000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)</a:t>
            </a:r>
            <a:endParaRPr lang="en-US" sz="3200" b="1" dirty="0">
              <a:solidFill>
                <a:srgbClr val="FF0000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धेरै उमेर पुगी बृद्घ भएको कारणले रोजगारीको काममा संलग्न हुन नसकेको भएमा कोड 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4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मा लेख्नुपर्दछ ।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वृद्ध व्यक्तिले आम्दानी हुने कुनै काम नगरेका भए पनि काम आर्थिक काम नगरेको कारण सँधैभरी बृद्ध हुँदैन अरू नै कारण पनि हुनसक्दछ ।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उत्तरदातालाई सोधी काम नगरेको के कारण हो बुझी उपयुक्त कारणको कोड लेख्नुपर्दछ । 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9FDABE-854C-4FA1-BB7B-8985846DF41D}"/>
              </a:ext>
            </a:extLst>
          </p:cNvPr>
          <p:cNvSpPr/>
          <p:nvPr/>
        </p:nvSpPr>
        <p:spPr>
          <a:xfrm>
            <a:off x="114953" y="990324"/>
            <a:ext cx="9070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महल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३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६ 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:...</a:t>
            </a:r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नाम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</a:t>
            </a:r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ले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गत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७ </a:t>
            </a:r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दिनमा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तलब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/</a:t>
            </a:r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ज्याला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पाउने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वा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नाफा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हुने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आर्थिक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काम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नगर्नुको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मुख्य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कारण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के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हो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?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</a:t>
            </a:r>
            <a:r>
              <a:rPr lang="ne-NP" sz="32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क्रमश</a:t>
            </a:r>
            <a:r>
              <a:rPr lang="en-US" sz="32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2A80BB-175B-4CDF-B542-5F824BFF2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761" y="968100"/>
            <a:ext cx="2231239" cy="54001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C4234E-DFA8-47E3-A1C5-F56612037854}"/>
              </a:ext>
            </a:extLst>
          </p:cNvPr>
          <p:cNvSpPr txBox="1"/>
          <p:nvPr/>
        </p:nvSpPr>
        <p:spPr>
          <a:xfrm>
            <a:off x="10674966" y="5806299"/>
            <a:ext cx="543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348ADE-B59E-4AAE-8E8B-B92B814CF9CA}"/>
              </a:ext>
            </a:extLst>
          </p:cNvPr>
          <p:cNvSpPr/>
          <p:nvPr/>
        </p:nvSpPr>
        <p:spPr>
          <a:xfrm>
            <a:off x="9990376" y="2948289"/>
            <a:ext cx="2151591" cy="2926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8580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0887" y="2047854"/>
            <a:ext cx="1006066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अशक्त</a:t>
            </a:r>
            <a:r>
              <a:rPr lang="en-US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/</a:t>
            </a:r>
            <a:r>
              <a:rPr lang="ne-NP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विरामी (कोड </a:t>
            </a:r>
            <a:r>
              <a:rPr lang="en-US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5</a:t>
            </a:r>
            <a:r>
              <a:rPr lang="ne-NP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)</a:t>
            </a:r>
            <a:endParaRPr lang="en-US" sz="2800" b="1" dirty="0"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कुनै रोग लागेर अशक्त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/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विरामी भएका कारणले वा आफू शारीरिक वा मानसिकरूपले अशक्त भई गत ७ दिनमा कम्तिमा १ घण्टा भएपनि रोजगारमूलक कुनै काम नगरेको भए कोड 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5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लेख्नुपर्दछ </a:t>
            </a:r>
            <a:r>
              <a:rPr lang="ne-NP" sz="2800" b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। </a:t>
            </a:r>
            <a:endParaRPr lang="en-US" sz="2800" b="1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r>
              <a:rPr lang="ne-NP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पेन्सन</a:t>
            </a:r>
            <a:r>
              <a:rPr lang="en-US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/</a:t>
            </a:r>
            <a:r>
              <a:rPr lang="ne-NP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आयस्ता (कोड </a:t>
            </a:r>
            <a:r>
              <a:rPr lang="en-US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6</a:t>
            </a:r>
            <a:r>
              <a:rPr lang="ne-NP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)</a:t>
            </a:r>
            <a:endParaRPr lang="en-US" sz="2800" b="1" dirty="0"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कुनै व्यक्तिले कुनै कार्यालय वा संस्थामा यस अघि गरेको नोकरीबाट नियमितरुपमा पेन्सन पाइरहेको वा पुख्र्यौली सम्पत्ति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आफैले कमाएको सम्पत्तिको आय आर्जनबाट जीवन निर्वाह गरिरहेको कारणले काम नगरेका भए पेन्सन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/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आयस्ताको कोड 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6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लेख्नुपर्दछ ।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r>
              <a:rPr lang="en-US" sz="2800" b="1" dirty="0"/>
              <a:t> </a:t>
            </a:r>
            <a:endParaRPr lang="en-US" sz="28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957207"/>
            <a:ext cx="10533888" cy="914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b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b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महल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३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६ 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:...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नाम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ले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गत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७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दिनमा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तलब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/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ज्याला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पाउने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वा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नाफा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हुने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आर्थिक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काम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नगर्नुको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मुख्य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कारण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हो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?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</a:t>
            </a:r>
            <a:r>
              <a:rPr lang="ne-NP" sz="28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क्रमश</a:t>
            </a:r>
            <a:r>
              <a:rPr lang="en-US" sz="28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.........</a:t>
            </a:r>
            <a:br>
              <a:rPr lang="en-US" sz="2800" dirty="0"/>
            </a:br>
            <a:b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endParaRPr lang="en-US" sz="24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85452D-8A67-48AD-8E81-AE65533EE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2443" y="1047584"/>
            <a:ext cx="1105987" cy="26767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1AD484-80F8-49FE-8729-5E0B9AE4AF43}"/>
              </a:ext>
            </a:extLst>
          </p:cNvPr>
          <p:cNvSpPr txBox="1"/>
          <p:nvPr/>
        </p:nvSpPr>
        <p:spPr>
          <a:xfrm>
            <a:off x="11130424" y="3360595"/>
            <a:ext cx="459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A56564-2ED6-4391-BD19-61D6E69AC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6880" y="3858455"/>
            <a:ext cx="1071550" cy="25934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E2B939-CD6E-462C-B2A3-48EB6B684F39}"/>
              </a:ext>
            </a:extLst>
          </p:cNvPr>
          <p:cNvSpPr txBox="1"/>
          <p:nvPr/>
        </p:nvSpPr>
        <p:spPr>
          <a:xfrm>
            <a:off x="10983825" y="6117725"/>
            <a:ext cx="353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142DAC"/>
                </a:solidFill>
              </a:rPr>
              <a:t>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9E4C20-76AE-420C-AE57-5C4160FF9278}"/>
              </a:ext>
            </a:extLst>
          </p:cNvPr>
          <p:cNvSpPr/>
          <p:nvPr/>
        </p:nvSpPr>
        <p:spPr>
          <a:xfrm>
            <a:off x="10575689" y="2131862"/>
            <a:ext cx="1301062" cy="193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64F62A-F899-4BD3-B1D7-1EE8BA8ACB95}"/>
              </a:ext>
            </a:extLst>
          </p:cNvPr>
          <p:cNvSpPr/>
          <p:nvPr/>
        </p:nvSpPr>
        <p:spPr>
          <a:xfrm>
            <a:off x="10617987" y="5058507"/>
            <a:ext cx="1301062" cy="193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20833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18735" y="2309111"/>
            <a:ext cx="947318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ne-NP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स्वयंसेवा (कोड </a:t>
            </a:r>
            <a:r>
              <a:rPr lang="en-US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7</a:t>
            </a:r>
            <a:r>
              <a:rPr lang="ne-NP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)</a:t>
            </a:r>
            <a:r>
              <a:rPr lang="ne-NP" sz="2800" b="1" dirty="0"/>
              <a:t> </a:t>
            </a:r>
            <a:endParaRPr lang="en-US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सामाजिक वा वातावरणीय क्षेत्रका समस्याहरुलाई समाधान गर्ने हेतुले स्वस्फूर्त रुपमा केही पारिश्रमिक नलिईकन काममा संलग्न हुने व्यक्तिहरुलाई स्वयंसेवी भनिन्छ ।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बेतलबी रुपमा स्वेच्छिक क्रियाकलापमा संलग्न भै अरुको लागि वस्तु वा सेवाको उत्पादन गर्ने कामलाई स्वयंसेवी काम भनिन्छ । यस्ता काम गरे बापत प्रत्यक्ष लाभ वा फाईदा भएको हुँदैन ।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स्वयंसेवाको काममा संलग्न भएका कारणले गत ७ दिनमा रोजगारीको काम नगरेको भए संकेत 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7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लेख्नुपर्दछ । 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967258"/>
            <a:ext cx="9741408" cy="914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b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b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महल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३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६ 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:...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नाम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ले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गत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७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दिनमा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तलब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/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ज्याला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पाउने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नाफा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हुने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आर्थिक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काम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नगर्नुको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मुख्य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कारण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हो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?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</a:t>
            </a:r>
            <a:r>
              <a:rPr lang="ne-NP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क्रमश</a:t>
            </a:r>
            <a:r>
              <a:rPr lang="en-US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.........</a:t>
            </a:r>
            <a:br>
              <a:rPr lang="en-US" sz="2800" dirty="0"/>
            </a:br>
            <a:b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endParaRPr lang="en-US" sz="24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B82E02-4323-4319-ACD2-D4B854B31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761" y="968100"/>
            <a:ext cx="2231239" cy="54001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D32E7B-13F9-414E-B3BA-758DA3E140A3}"/>
              </a:ext>
            </a:extLst>
          </p:cNvPr>
          <p:cNvSpPr/>
          <p:nvPr/>
        </p:nvSpPr>
        <p:spPr>
          <a:xfrm>
            <a:off x="10068850" y="3756881"/>
            <a:ext cx="2123150" cy="3030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5FB2E8-3767-4C3E-AB81-1CB66B9A542A}"/>
              </a:ext>
            </a:extLst>
          </p:cNvPr>
          <p:cNvSpPr txBox="1"/>
          <p:nvPr/>
        </p:nvSpPr>
        <p:spPr>
          <a:xfrm>
            <a:off x="10899848" y="5757190"/>
            <a:ext cx="353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142DAC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60855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2489" y="2162807"/>
            <a:ext cx="957072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ne-NP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हेरचाह कार्य(कोड </a:t>
            </a:r>
            <a:r>
              <a:rPr lang="en-US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8</a:t>
            </a:r>
            <a:r>
              <a:rPr lang="ne-NP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)</a:t>
            </a:r>
            <a:endParaRPr lang="en-US" sz="2800" b="1" dirty="0"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पारिश्रमिक नलिईकन परिवारका अशक्त, विरामी, वृद्ध, वृद्धा तथा बालवालिकाहरूको हेरचाह गर्ने कार्य यस अतर्गत राख्नु पर्दछ । 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ne-NP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r>
              <a:rPr lang="ne-NP" sz="2800" b="1" dirty="0">
                <a:latin typeface="Kokila" panose="020B0604020202020204" pitchFamily="34" charset="0"/>
                <a:cs typeface="Kokila" panose="020B0604020202020204" pitchFamily="34" charset="0"/>
              </a:rPr>
              <a:t>काम गर्न नचाहेको (कोड </a:t>
            </a:r>
            <a:r>
              <a:rPr lang="en-US" sz="2800" b="1" dirty="0">
                <a:latin typeface="Kokila" panose="020B0604020202020204" pitchFamily="34" charset="0"/>
                <a:cs typeface="Kokila" panose="020B0604020202020204" pitchFamily="34" charset="0"/>
              </a:rPr>
              <a:t>9</a:t>
            </a:r>
            <a:r>
              <a:rPr lang="ne-NP" sz="2800" b="1" dirty="0">
                <a:latin typeface="Kokila" panose="020B0604020202020204" pitchFamily="34" charset="0"/>
                <a:cs typeface="Kokila" panose="020B0604020202020204" pitchFamily="34" charset="0"/>
              </a:rPr>
              <a:t>)</a:t>
            </a:r>
            <a:endParaRPr lang="en-US" sz="2800" b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कुनै व्यक्तिले कुनै कारणले गत ७ दिनमा रोजगारीको काम गर्न नचाहेको भएमा कोड 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9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लेख्नुपर्दछ । जस्तै पुगीसरी आएर काम गर्न नचाहेका पनि हुनसक्दछन् । 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972484"/>
            <a:ext cx="9570720" cy="914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b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b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महल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३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६ 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:...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नाम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ले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गत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७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दिनमा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तलब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/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ज्याला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पाउने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नाफा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हुने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आर्थिक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काम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नगर्नुको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मुख्य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कारण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हो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?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</a:t>
            </a:r>
            <a:r>
              <a:rPr lang="ne-NP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क्रमश</a:t>
            </a:r>
            <a:r>
              <a:rPr lang="en-US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.........</a:t>
            </a:r>
            <a:br>
              <a:rPr lang="en-US" sz="2800" dirty="0"/>
            </a:br>
            <a:b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endParaRPr lang="en-US" sz="24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8159DE-5BFD-4E5A-AB86-2BF06B3EB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1934" y="1166655"/>
            <a:ext cx="2231239" cy="54001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4CEEE2F-57A9-4816-8AE2-071ED6E415BD}"/>
              </a:ext>
            </a:extLst>
          </p:cNvPr>
          <p:cNvSpPr/>
          <p:nvPr/>
        </p:nvSpPr>
        <p:spPr>
          <a:xfrm>
            <a:off x="9953897" y="4253257"/>
            <a:ext cx="2188070" cy="2664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FC3C9B-DE0B-4B6A-9428-4AA57D1C2FD0}"/>
              </a:ext>
            </a:extLst>
          </p:cNvPr>
          <p:cNvSpPr txBox="1"/>
          <p:nvPr/>
        </p:nvSpPr>
        <p:spPr>
          <a:xfrm>
            <a:off x="10899848" y="6055025"/>
            <a:ext cx="353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142DAC"/>
                </a:solidFill>
              </a:rPr>
              <a:t>8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914D6F8-E2FA-4B6F-B95A-058BCE9B0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1967" y="1219778"/>
            <a:ext cx="2231239" cy="540018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933510-FF3F-4421-99EE-1B1EBFE07C62}"/>
              </a:ext>
            </a:extLst>
          </p:cNvPr>
          <p:cNvSpPr/>
          <p:nvPr/>
        </p:nvSpPr>
        <p:spPr>
          <a:xfrm>
            <a:off x="10003930" y="4551961"/>
            <a:ext cx="2188070" cy="2664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D32D97-6729-4484-873C-461A5105F7CF}"/>
              </a:ext>
            </a:extLst>
          </p:cNvPr>
          <p:cNvSpPr txBox="1"/>
          <p:nvPr/>
        </p:nvSpPr>
        <p:spPr>
          <a:xfrm>
            <a:off x="10949880" y="6144768"/>
            <a:ext cx="399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142DAC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48219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 animBg="1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0298" y="2162405"/>
            <a:ext cx="976046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काम नपाएर</a:t>
            </a:r>
            <a:r>
              <a:rPr lang="en-US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/</a:t>
            </a:r>
            <a:r>
              <a:rPr lang="ne-NP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नभएर (कोड </a:t>
            </a:r>
            <a:r>
              <a:rPr lang="en-US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10</a:t>
            </a:r>
            <a:r>
              <a:rPr lang="ne-NP" sz="2800" b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)</a:t>
            </a:r>
            <a:endParaRPr lang="en-US" sz="2800" b="1" dirty="0"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कुनै व्यक्तिले काम गर्न चाहन्छन् तर भनेजस्तो काम पाएको छैन वा गर्ने काम नभएको कारणले गत ७ दिनमा रोजगारीको काम नगरेको भए कोड 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10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लेख्नुपर्दछ । पटक पटक काम सक्रियरुपमा खोजेको तर काम उपलव्ध नभएकाले काम वा व्यवसाय शुरु गर्ने प्रयास नगरेका व्यक्तिहरु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हाल सिजन नभएको कारण काम नभएको तर कामको सिजन पर्खिरहेको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जागिरको लागि प्रतिस्पर्धात्मक परीक्षा दिई नतिजा पर्खी बसेका आदि यस अन्तर्गत  पर्दछन् । </a:t>
            </a:r>
            <a:r>
              <a:rPr lang="ne-NP" sz="2800" b="1" dirty="0"/>
              <a:t> </a:t>
            </a:r>
          </a:p>
          <a:p>
            <a:r>
              <a:rPr lang="ne-NP" sz="2800" b="1" dirty="0">
                <a:latin typeface="Kokila" panose="020B0604020202020204" pitchFamily="34" charset="0"/>
                <a:cs typeface="Kokila" panose="020B0604020202020204" pitchFamily="34" charset="0"/>
              </a:rPr>
              <a:t>अन्य (कोड </a:t>
            </a:r>
            <a:r>
              <a:rPr lang="en-US" sz="2800" b="1" dirty="0">
                <a:latin typeface="Kokila" panose="020B0604020202020204" pitchFamily="34" charset="0"/>
                <a:cs typeface="Kokila" panose="020B0604020202020204" pitchFamily="34" charset="0"/>
              </a:rPr>
              <a:t>11</a:t>
            </a:r>
            <a:r>
              <a:rPr lang="ne-NP" sz="2800" b="1" dirty="0">
                <a:latin typeface="Kokila" panose="020B0604020202020204" pitchFamily="34" charset="0"/>
                <a:cs typeface="Kokila" panose="020B0604020202020204" pitchFamily="34" charset="0"/>
              </a:rPr>
              <a:t>)</a:t>
            </a:r>
            <a:endParaRPr lang="en-US" sz="2800" b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माथि उल्लेख भएका कारण बाहेक अन्य कारणले गत ७ दिनमा कुनै रोजगारीको काम नगरेको भए यस अन्तर्गत राखी कोड 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11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लेख्नुपर्छ ।  जस्तै गर्भवती भएर वा गर्भसम्बन्धी अरू कुनै कारणले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, 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सुत्केरी भएको वा सुत्केरोसम्बन्धी कुनै कारणले काम गर्न नसकेको हुनसक्दछ । </a:t>
            </a:r>
            <a:endParaRPr lang="en-US" sz="28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ne-NP" sz="1600" b="1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977709"/>
            <a:ext cx="9424416" cy="914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b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b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महल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३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६ 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:...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नाम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ले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गत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७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दिनमा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तलब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/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ज्याला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पाउने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नाफा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हुने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आर्थिक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काम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नगर्नुको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मुख्य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कारण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के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 err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हो</a:t>
            </a:r>
            <a:r>
              <a:rPr lang="en-US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?</a:t>
            </a:r>
            <a:r>
              <a:rPr lang="ne-NP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</a:t>
            </a:r>
            <a:r>
              <a:rPr lang="ne-NP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क्रमश</a:t>
            </a:r>
            <a:r>
              <a:rPr lang="en-US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.........</a:t>
            </a:r>
            <a:br>
              <a:rPr lang="en-US" sz="2800" dirty="0"/>
            </a:br>
            <a:b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endParaRPr lang="en-US" sz="24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FEFF35-7B01-46F9-90D9-4B79F2BA5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761" y="968100"/>
            <a:ext cx="2231239" cy="54001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1B119B8-EF8F-4956-B59E-E15FE0684128}"/>
              </a:ext>
            </a:extLst>
          </p:cNvPr>
          <p:cNvSpPr/>
          <p:nvPr/>
        </p:nvSpPr>
        <p:spPr>
          <a:xfrm>
            <a:off x="10003930" y="4578086"/>
            <a:ext cx="2188070" cy="2664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F01645-4B29-4D68-9586-534AD2711BDF}"/>
              </a:ext>
            </a:extLst>
          </p:cNvPr>
          <p:cNvSpPr txBox="1"/>
          <p:nvPr/>
        </p:nvSpPr>
        <p:spPr>
          <a:xfrm>
            <a:off x="10800165" y="5739654"/>
            <a:ext cx="778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10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DADA4A9-8B90-4964-B52D-318FBC43D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0733" y="1042122"/>
            <a:ext cx="2307002" cy="540018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89C32B7-B10F-41A0-A2C8-CF27824C9416}"/>
              </a:ext>
            </a:extLst>
          </p:cNvPr>
          <p:cNvSpPr/>
          <p:nvPr/>
        </p:nvSpPr>
        <p:spPr>
          <a:xfrm>
            <a:off x="9983900" y="4913363"/>
            <a:ext cx="2188070" cy="2664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B2B7FE-3E5D-4641-B650-5532196C5A99}"/>
              </a:ext>
            </a:extLst>
          </p:cNvPr>
          <p:cNvSpPr txBox="1"/>
          <p:nvPr/>
        </p:nvSpPr>
        <p:spPr>
          <a:xfrm>
            <a:off x="10952565" y="5813676"/>
            <a:ext cx="778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24406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4" grpId="0" animBg="1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" y="998498"/>
            <a:ext cx="9826752" cy="1152252"/>
          </a:xfrm>
        </p:spPr>
        <p:txBody>
          <a:bodyPr>
            <a:noAutofit/>
          </a:bodyPr>
          <a:lstStyle/>
          <a:p>
            <a:pPr lvl="1"/>
            <a:br>
              <a:rPr lang="en-US" sz="28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</a:br>
            <a:r>
              <a:rPr lang="en-US" sz="3200" b="1" kern="1200" dirty="0" err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महल</a:t>
            </a:r>
            <a:r>
              <a:rPr lang="en-US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३</a:t>
            </a:r>
            <a:r>
              <a:rPr lang="ne-NP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७</a:t>
            </a:r>
            <a:r>
              <a:rPr lang="en-US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: .</a:t>
            </a:r>
            <a:r>
              <a:rPr lang="en-US" sz="3200" b="1" kern="1200" dirty="0" err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नाम</a:t>
            </a:r>
            <a:r>
              <a:rPr lang="en-US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.. </a:t>
            </a:r>
            <a:r>
              <a:rPr lang="en-US" sz="3200" b="1" kern="1200" dirty="0" err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ले</a:t>
            </a:r>
            <a:r>
              <a:rPr lang="en-US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</a:t>
            </a:r>
            <a:r>
              <a:rPr lang="en-US" sz="3200" b="1" kern="1200" dirty="0" err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गत</a:t>
            </a:r>
            <a:r>
              <a:rPr lang="en-US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</a:t>
            </a:r>
            <a:r>
              <a:rPr lang="ne-NP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३० दिनमा तलबज्याला पाउने काम खोज्नु भएको वा कुनै व्यवसाय सुरु गर्ने प्रयास गर्नुभएको थियो ?   </a:t>
            </a:r>
            <a:r>
              <a:rPr lang="en-US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	</a:t>
            </a:r>
            <a:r>
              <a:rPr lang="ne-NP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थियो</a:t>
            </a:r>
            <a:r>
              <a:rPr lang="en-US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......1</a:t>
            </a:r>
            <a:r>
              <a:rPr lang="ne-NP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	थिएन</a:t>
            </a:r>
            <a:r>
              <a:rPr lang="en-US" sz="3200" b="1" kern="1200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...... </a:t>
            </a:r>
            <a:r>
              <a:rPr lang="en-US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2</a:t>
            </a:r>
            <a:br>
              <a:rPr lang="ne-NP" sz="2800" b="1" dirty="0"/>
            </a:br>
            <a:endParaRPr lang="ne-NP" sz="2800" b="1" kern="1200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0084" y="2103723"/>
            <a:ext cx="960381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algn="just">
              <a:buFont typeface="Arial" panose="020B0604020202020204" pitchFamily="34" charset="0"/>
              <a:buChar char="•"/>
            </a:pPr>
            <a:endParaRPr lang="ne-NP" sz="3200" b="1">
              <a:solidFill>
                <a:srgbClr val="00206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ne-NP" sz="2800" b="1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व्यक्तिले </a:t>
            </a:r>
            <a:r>
              <a:rPr lang="ne-NP" sz="28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गत ३० दिन भित्र रोजगारीको काम खोज्ने प्रयास गर्यो गरेन जान्न खोजिएको छ ।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कामको खोजी भन्नाले गत ३० दिनमा कुनै व्यक्तिले रोजगारी प्राप्तिको लागि सो सँग आवश्यक क्रियाकलापमा संलग्न भएको जस्तै जागिर खोजेको वा कुनै व्यापार</a:t>
            </a:r>
            <a:r>
              <a:rPr lang="en-US" sz="28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/</a:t>
            </a:r>
            <a:r>
              <a:rPr lang="ne-NP" sz="28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व्यवसाय स्थापना गर्नका</a:t>
            </a:r>
            <a:r>
              <a:rPr lang="en-US" sz="28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sz="28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लागि केहि गरेको हुनुपर्छ </a:t>
            </a:r>
            <a:r>
              <a:rPr lang="ne-NP" sz="2800" b="1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। </a:t>
            </a:r>
            <a:endParaRPr lang="en-US" sz="2800" b="1">
              <a:solidFill>
                <a:srgbClr val="00206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endParaRPr lang="en-US" sz="2800" b="1">
              <a:solidFill>
                <a:srgbClr val="00206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ne-NP" sz="2800" b="1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व्यक्तिले गत ३० दिनमा तलवज्याला पाउने कुनै काम खोजे रहेनछ वा कुनै व्यापार तथा व्यवसाय शुरु गर्ने केही पनि प्रयास वा तयारी कार्य गरेको रहेनछ भने कोड </a:t>
            </a:r>
            <a:r>
              <a:rPr lang="en-US" sz="2800" b="1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2 </a:t>
            </a:r>
            <a:r>
              <a:rPr lang="ne-NP" sz="2800" b="1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लेख्नु पर्छ </a:t>
            </a:r>
            <a:endParaRPr lang="ne-NP" sz="2800" b="1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C4FBF5-4D3B-44CA-B07B-1A7DDBE21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5740" y="998498"/>
            <a:ext cx="2029984" cy="58025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A16089-92DE-485C-8FAE-769873388DF4}"/>
              </a:ext>
            </a:extLst>
          </p:cNvPr>
          <p:cNvSpPr txBox="1"/>
          <p:nvPr/>
        </p:nvSpPr>
        <p:spPr>
          <a:xfrm>
            <a:off x="10831721" y="6165669"/>
            <a:ext cx="737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2DF361-04E8-4A33-9D6E-0B8856B4CBBE}"/>
              </a:ext>
            </a:extLst>
          </p:cNvPr>
          <p:cNvSpPr/>
          <p:nvPr/>
        </p:nvSpPr>
        <p:spPr>
          <a:xfrm>
            <a:off x="9946697" y="3295754"/>
            <a:ext cx="2188070" cy="2664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5B526A-8651-4E08-A0C9-D36B09F2D59C}"/>
              </a:ext>
            </a:extLst>
          </p:cNvPr>
          <p:cNvSpPr txBox="1"/>
          <p:nvPr/>
        </p:nvSpPr>
        <p:spPr>
          <a:xfrm>
            <a:off x="10838921" y="6165669"/>
            <a:ext cx="737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98A218-DCD9-4984-8379-3F7F9A0BDA8C}"/>
              </a:ext>
            </a:extLst>
          </p:cNvPr>
          <p:cNvSpPr/>
          <p:nvPr/>
        </p:nvSpPr>
        <p:spPr>
          <a:xfrm>
            <a:off x="9953897" y="3295754"/>
            <a:ext cx="2188070" cy="2664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13142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9941" y="2166425"/>
            <a:ext cx="9799556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/>
            <a:r>
              <a:rPr lang="ne-NP" sz="24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कामको खोजी अन्तर्गत मुलुक भित्र वा विदेशमा आंशिक, अनौपचारीक, अस्थायी, मौसमी वा भैपरी आउने जुनसुकै काम समेत खोजेका क्रियाकलापहरु पर्दछन् । जस्तैः </a:t>
            </a:r>
          </a:p>
          <a:p>
            <a:pPr marL="800100" lvl="2" indent="-342900" algn="just"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वित्तीय साधनको व्यवस्था, अनुमति पत्र तथा लाइसेन्सको लागि आवेदन गर्ने,</a:t>
            </a:r>
          </a:p>
          <a:p>
            <a:pPr marL="800100" lvl="2" indent="-342900" algn="just"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जग्गा, स्थान, औजार, मालसामान, कृषि सामग्रीहरुको खोजी,</a:t>
            </a:r>
          </a:p>
          <a:p>
            <a:pPr marL="800100" lvl="2" indent="-342900" algn="just"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साथीहरु, आफन्तजन, वा अन्य प्रकारका मध्यस्थकर्ताहरुसँग सहयोग मागेको,</a:t>
            </a:r>
          </a:p>
          <a:p>
            <a:pPr marL="800100" lvl="2" indent="-342900" algn="just"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सार्वजानिक तथा निजी रोजगार सेवामा दर्ता वा करार गरेको,</a:t>
            </a:r>
          </a:p>
          <a:p>
            <a:pPr marL="800100" lvl="2" indent="-342900" algn="just"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रोजगारदाताकोमा प्रत्यक्ष आवेदन दिएको, आवेदन सूचना केन्द्र, फर्म, उद्योग परिसर, बजार वा अन्य भेला हुने ठाउँमा विज्ञापन हेरेको वा खोजेको,</a:t>
            </a:r>
          </a:p>
          <a:p>
            <a:pPr marL="800100" lvl="2" indent="-342900" algn="just"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विद्युतीय वा पत्रपत्रिकामा निस्केको रोजगार विज्ञापनमा जवाफ लेखेको वा पठाएको,</a:t>
            </a:r>
          </a:p>
          <a:p>
            <a:pPr marL="800100" lvl="2" indent="-342900" algn="just"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विद्युतीय सामाजिक सञ्जालका साइटमा बायोडाटा राखेको वा अद्यावधिक गरेको, </a:t>
            </a:r>
            <a:r>
              <a:rPr lang="ne-NP" sz="2400" b="1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आदि ।</a:t>
            </a:r>
            <a:endParaRPr lang="en-US" sz="2400" b="1">
              <a:solidFill>
                <a:srgbClr val="00206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lvl="2" algn="just"/>
            <a:endParaRPr lang="en-US" sz="2400" b="1">
              <a:solidFill>
                <a:srgbClr val="00206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lvl="2" algn="just"/>
            <a:r>
              <a:rPr lang="ne-NP" sz="2800" b="1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यी माथीका कुनै पनि अवस्थामा कोड </a:t>
            </a:r>
            <a:r>
              <a:rPr lang="en-US" sz="2800" b="1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1</a:t>
            </a:r>
            <a:r>
              <a:rPr lang="ne-NP" sz="2800" b="1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 लेख्नु पर्दछ ।</a:t>
            </a:r>
            <a:endParaRPr lang="ne-NP" sz="2800" b="1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65138" lvl="1" indent="-465138" algn="just">
              <a:buAutoNum type="hindiNumPeriod" startAt="6"/>
            </a:pPr>
            <a:endParaRPr lang="en-US" sz="2400" b="1" dirty="0">
              <a:solidFill>
                <a:srgbClr val="00206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02336" y="1014173"/>
            <a:ext cx="10034016" cy="11522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marL="0" lvl="1"/>
            <a:br>
              <a:rPr lang="en-US" sz="28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</a:br>
            <a:r>
              <a:rPr lang="en-US" sz="2800" b="1" kern="1200" dirty="0" err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महल</a:t>
            </a:r>
            <a:r>
              <a:rPr lang="en-US" sz="28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३</a:t>
            </a:r>
            <a:r>
              <a:rPr lang="ne-NP" sz="28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७</a:t>
            </a:r>
            <a:r>
              <a:rPr lang="en-US" sz="28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: .</a:t>
            </a:r>
            <a:r>
              <a:rPr lang="en-US" sz="2800" b="1" kern="1200" dirty="0" err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नाम</a:t>
            </a:r>
            <a:r>
              <a:rPr lang="en-US" sz="28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.. </a:t>
            </a:r>
            <a:r>
              <a:rPr lang="en-US" sz="2800" b="1" kern="1200" dirty="0" err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ले</a:t>
            </a:r>
            <a:r>
              <a:rPr lang="en-US" sz="28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गत</a:t>
            </a:r>
            <a:r>
              <a:rPr lang="en-US" sz="28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</a:t>
            </a:r>
            <a:r>
              <a:rPr lang="ne-NP" sz="28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३० दिनमा तलबज्याला पाउने काम खोज्नु भएको वा कुनै व्यवसाय सुरु गर्ने प्रयास गर्नुभएको थियो ?   </a:t>
            </a:r>
            <a:r>
              <a:rPr lang="en-US" sz="28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	</a:t>
            </a:r>
            <a:r>
              <a:rPr lang="ne-NP" sz="28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थियो</a:t>
            </a:r>
            <a:r>
              <a:rPr lang="en-US" sz="28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......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1</a:t>
            </a:r>
            <a:r>
              <a:rPr lang="ne-NP" sz="28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	थिएन</a:t>
            </a:r>
            <a:r>
              <a:rPr lang="en-US" sz="2800" b="1" kern="1200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...... 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2</a:t>
            </a:r>
            <a:r>
              <a:rPr lang="ne-NP" sz="28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     </a:t>
            </a:r>
            <a:r>
              <a:rPr lang="en-US" sz="28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</a:t>
            </a:r>
            <a:r>
              <a:rPr lang="ne-NP" sz="28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क्रमश</a:t>
            </a:r>
            <a:r>
              <a:rPr lang="en-US" sz="28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.........</a:t>
            </a:r>
            <a:r>
              <a:rPr lang="ne-NP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2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	</a:t>
            </a:r>
            <a:br>
              <a:rPr lang="ne-NP" sz="2800" b="1" kern="0" dirty="0">
                <a:solidFill>
                  <a:sysClr val="windowText" lastClr="000000"/>
                </a:solidFill>
              </a:rPr>
            </a:br>
            <a:endParaRPr lang="ne-NP" sz="2800" b="1" kern="1200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F65A2C-B33F-46E9-B40A-D0D5B0942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5740" y="998498"/>
            <a:ext cx="2029984" cy="58025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8D540D-2A66-4F4C-8A4A-E3526B555C20}"/>
              </a:ext>
            </a:extLst>
          </p:cNvPr>
          <p:cNvSpPr txBox="1"/>
          <p:nvPr/>
        </p:nvSpPr>
        <p:spPr>
          <a:xfrm>
            <a:off x="10952565" y="6257813"/>
            <a:ext cx="778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504A1C-D05F-47A5-8461-C8718E785C42}"/>
              </a:ext>
            </a:extLst>
          </p:cNvPr>
          <p:cNvSpPr/>
          <p:nvPr/>
        </p:nvSpPr>
        <p:spPr>
          <a:xfrm>
            <a:off x="10025740" y="2960118"/>
            <a:ext cx="2188070" cy="2664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32918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941" y="1019397"/>
            <a:ext cx="10265664" cy="1250725"/>
          </a:xfrm>
        </p:spPr>
        <p:txBody>
          <a:bodyPr>
            <a:noAutofit/>
          </a:bodyPr>
          <a:lstStyle/>
          <a:p>
            <a:pPr lvl="1"/>
            <a:br>
              <a:rPr lang="en-US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</a:br>
            <a:r>
              <a:rPr lang="en-US" sz="3200" b="1" kern="1200" dirty="0" err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महल</a:t>
            </a:r>
            <a:r>
              <a:rPr lang="en-US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३</a:t>
            </a:r>
            <a:r>
              <a:rPr lang="ne-NP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८</a:t>
            </a:r>
            <a:r>
              <a:rPr lang="en-US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: .</a:t>
            </a:r>
            <a:r>
              <a:rPr lang="en-US" sz="3200" b="1" kern="1200" dirty="0" err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नाम</a:t>
            </a:r>
            <a:r>
              <a:rPr lang="en-US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.. </a:t>
            </a:r>
            <a:r>
              <a:rPr lang="en-US" sz="3200" b="1" kern="1200" dirty="0" err="1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ले</a:t>
            </a:r>
            <a:r>
              <a:rPr lang="en-US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</a:t>
            </a:r>
            <a:r>
              <a:rPr lang="ne-NP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अवसर पाएमा आँउदो १५ दिनभित्र तलब ज्याला पाउने काम वा व्यवसाय सुरु गर्न सक्नुहुन्छ ?</a:t>
            </a:r>
            <a:r>
              <a:rPr lang="ne-NP" sz="3200" b="1" dirty="0"/>
              <a:t> 	      </a:t>
            </a:r>
            <a:r>
              <a:rPr lang="ne-NP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सक्छु</a:t>
            </a:r>
            <a:r>
              <a:rPr lang="en-US" sz="3200" b="1" kern="1200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......1	</a:t>
            </a:r>
            <a:r>
              <a:rPr lang="ne-NP" sz="3200" b="1" kern="1200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 </a:t>
            </a:r>
            <a:r>
              <a:rPr lang="ne-NP" sz="3200" b="1" kern="1200" dirty="0">
                <a:solidFill>
                  <a:srgbClr val="142DAC"/>
                </a:solidFill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सक्दिन</a:t>
            </a:r>
            <a:r>
              <a:rPr lang="en-US" sz="3200" b="1" kern="1200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......2</a:t>
            </a:r>
            <a:br>
              <a:rPr lang="ne-NP" sz="3200" b="1" dirty="0"/>
            </a:br>
            <a:endParaRPr lang="ne-NP" sz="3200" b="1" kern="1200" dirty="0">
              <a:solidFill>
                <a:srgbClr val="142DAC"/>
              </a:solidFill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9941" y="2399910"/>
            <a:ext cx="954747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endParaRPr lang="ne-NP" sz="2000" dirty="0"/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यस प्रश्नमा आगामी १५ दिन भित्र काम गर्ने अवसर पाएमा काम गर्न उपलव्ध हुन सक्ने वा नसक्ने बारे जानकारी लिने प्रयास गरिएको छ ।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वर्तमान समयमा उपलब्ध हुने व्यक्तिले आर्थिक काम गर्न तयार रहेको छ भन्ने बुझिन्छ । 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यो प्रश्न वेरोजगारी मापन गर्न प्रयोग हुने छोटो सन्दर्भ अवधिमा उक्त व्यक्ति हाल काममा उपलव्ध भएको छ छैन छुट्याउने मुख्य आधारको लागि हो </a:t>
            </a:r>
            <a:r>
              <a:rPr lang="ne-NP" sz="2800" b="1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। 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endParaRPr lang="ne-NP" sz="2800" b="1">
              <a:solidFill>
                <a:srgbClr val="00206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ne-NP" sz="2800" b="1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कुनै व्यक्तिले आउदो १५ दिन भित्र आर्थिक काम पाएमा काम गर्न वा व्यवसाय गर्ने अवसर पाएमा उपलब्ध हुन सक्ने भएमा कोड </a:t>
            </a:r>
            <a:r>
              <a:rPr lang="en-US" sz="2800" b="1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1</a:t>
            </a:r>
            <a:r>
              <a:rPr lang="ne-NP" sz="2800" b="1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 लेख्नु पर्दछ</a:t>
            </a:r>
            <a:endParaRPr lang="en-US" sz="2800" b="1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endParaRPr lang="en-US" sz="2800" b="1">
              <a:solidFill>
                <a:srgbClr val="00206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endParaRPr lang="ne-NP" sz="2800" b="1" dirty="0">
              <a:solidFill>
                <a:srgbClr val="00206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0" lvl="1" algn="just"/>
            <a:endParaRPr lang="ne-NP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F39BF5-A9F5-4983-89E3-7F8BF573E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5740" y="998498"/>
            <a:ext cx="2029984" cy="58025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9469C2-537F-4E0C-88CF-E6B73CADD940}"/>
              </a:ext>
            </a:extLst>
          </p:cNvPr>
          <p:cNvSpPr txBox="1"/>
          <p:nvPr/>
        </p:nvSpPr>
        <p:spPr>
          <a:xfrm>
            <a:off x="10831721" y="6165669"/>
            <a:ext cx="737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AA3935-24DD-4D84-9510-8649534C26BC}"/>
              </a:ext>
            </a:extLst>
          </p:cNvPr>
          <p:cNvSpPr/>
          <p:nvPr/>
        </p:nvSpPr>
        <p:spPr>
          <a:xfrm>
            <a:off x="10022075" y="2949297"/>
            <a:ext cx="2029984" cy="2321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46587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5971A-DA0D-43CD-829B-B90492AC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9947F-1A0B-40C0-9685-E9DA99ECC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884" y="1569338"/>
            <a:ext cx="10515600" cy="5164719"/>
          </a:xfrm>
        </p:spPr>
        <p:txBody>
          <a:bodyPr/>
          <a:lstStyle/>
          <a:p>
            <a:r>
              <a:rPr lang="en-US"/>
              <a:t>Labour Force Frameworke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489A52-9C25-4CA8-98A3-0A2E0D68E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914F472-D32A-4112-AA05-A4B18E927D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5390126"/>
              </p:ext>
            </p:extLst>
          </p:nvPr>
        </p:nvGraphicFramePr>
        <p:xfrm>
          <a:off x="2600895" y="1015097"/>
          <a:ext cx="9305979" cy="5585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475B375-21FD-4B72-A29F-4484BD748750}"/>
              </a:ext>
            </a:extLst>
          </p:cNvPr>
          <p:cNvCxnSpPr/>
          <p:nvPr/>
        </p:nvCxnSpPr>
        <p:spPr>
          <a:xfrm>
            <a:off x="2569046" y="5288661"/>
            <a:ext cx="640080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7628DD5-DF3E-4B2F-9D84-E1FB594DBE00}"/>
              </a:ext>
            </a:extLst>
          </p:cNvPr>
          <p:cNvCxnSpPr>
            <a:cxnSpLocks/>
          </p:cNvCxnSpPr>
          <p:nvPr/>
        </p:nvCxnSpPr>
        <p:spPr>
          <a:xfrm>
            <a:off x="3300566" y="5288661"/>
            <a:ext cx="2103120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9F0E6E6-9F94-4B60-95C8-3A7AD20FA390}"/>
              </a:ext>
            </a:extLst>
          </p:cNvPr>
          <p:cNvCxnSpPr/>
          <p:nvPr/>
        </p:nvCxnSpPr>
        <p:spPr>
          <a:xfrm>
            <a:off x="5357114" y="5602169"/>
            <a:ext cx="3291840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5">
            <a:extLst>
              <a:ext uri="{FF2B5EF4-FFF2-40B4-BE49-F238E27FC236}">
                <a16:creationId xmlns:a16="http://schemas.microsoft.com/office/drawing/2014/main" id="{8BEC96F0-D0A5-4A40-826E-8CDEB0EC5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1643" y="137421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A80B7DAD-33D1-445C-8F9C-F48A86733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1643" y="18314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A11564F4-A8EA-4A4C-A928-14E4E039B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1643" y="65399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22205FF-AC93-49AC-ABFD-B67E1C72CEAD}"/>
              </a:ext>
            </a:extLst>
          </p:cNvPr>
          <p:cNvCxnSpPr/>
          <p:nvPr/>
        </p:nvCxnSpPr>
        <p:spPr>
          <a:xfrm>
            <a:off x="2569046" y="6020155"/>
            <a:ext cx="2468880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78C6B6A1-99F9-480E-99B3-1D2FD42D9A2F}"/>
              </a:ext>
            </a:extLst>
          </p:cNvPr>
          <p:cNvSpPr/>
          <p:nvPr/>
        </p:nvSpPr>
        <p:spPr>
          <a:xfrm>
            <a:off x="585365" y="2840598"/>
            <a:ext cx="2174068" cy="92521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e-NP" sz="1400"/>
              <a:t>प्रश्न ३२ </a:t>
            </a:r>
          </a:p>
          <a:p>
            <a:pPr algn="ctr"/>
            <a:r>
              <a:rPr lang="ne-NP" sz="1400"/>
              <a:t>कोड १ २ र ३</a:t>
            </a:r>
            <a:endParaRPr lang="en-US" sz="14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529AE2D-B22E-4B21-87FC-EAA7EED3355B}"/>
              </a:ext>
            </a:extLst>
          </p:cNvPr>
          <p:cNvSpPr/>
          <p:nvPr/>
        </p:nvSpPr>
        <p:spPr>
          <a:xfrm>
            <a:off x="7716490" y="2457522"/>
            <a:ext cx="1762969" cy="92521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e-NP" sz="1400"/>
              <a:t>प्रश्न ३२ </a:t>
            </a:r>
          </a:p>
          <a:p>
            <a:pPr algn="ctr"/>
            <a:r>
              <a:rPr lang="ne-NP" sz="1400"/>
              <a:t>कोड ४</a:t>
            </a:r>
            <a:endParaRPr lang="en-US" sz="1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0E7E1EC-47EC-4271-BD70-8AA917D29651}"/>
              </a:ext>
            </a:extLst>
          </p:cNvPr>
          <p:cNvSpPr/>
          <p:nvPr/>
        </p:nvSpPr>
        <p:spPr>
          <a:xfrm>
            <a:off x="2481515" y="3659022"/>
            <a:ext cx="1363484" cy="57245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e-NP" sz="1200"/>
              <a:t>प्रश्न ३७ कोड १ </a:t>
            </a:r>
            <a:endParaRPr lang="en-US" sz="12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953228A-A6A8-4B53-AFF4-0C77C12F1B21}"/>
              </a:ext>
            </a:extLst>
          </p:cNvPr>
          <p:cNvSpPr/>
          <p:nvPr/>
        </p:nvSpPr>
        <p:spPr>
          <a:xfrm>
            <a:off x="8597974" y="3621298"/>
            <a:ext cx="1025347" cy="70564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e-NP" sz="1200"/>
              <a:t>प्रश्न ३७ कोड २ </a:t>
            </a:r>
            <a:endParaRPr lang="en-US" sz="12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590EBBA-8E23-457B-88EA-A74C5029A062}"/>
              </a:ext>
            </a:extLst>
          </p:cNvPr>
          <p:cNvSpPr/>
          <p:nvPr/>
        </p:nvSpPr>
        <p:spPr>
          <a:xfrm>
            <a:off x="1126498" y="4776107"/>
            <a:ext cx="2174068" cy="36251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e-NP" sz="1200"/>
              <a:t>प्रश्न ३८ कोड १</a:t>
            </a:r>
            <a:endParaRPr lang="en-US" sz="12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CD24560-ACD0-4D88-A47B-CDE290588F5E}"/>
              </a:ext>
            </a:extLst>
          </p:cNvPr>
          <p:cNvSpPr/>
          <p:nvPr/>
        </p:nvSpPr>
        <p:spPr>
          <a:xfrm>
            <a:off x="6629457" y="4631177"/>
            <a:ext cx="2174068" cy="39540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e-NP" sz="1200"/>
              <a:t>प्रश्न ३८ </a:t>
            </a:r>
          </a:p>
          <a:p>
            <a:pPr algn="ctr"/>
            <a:r>
              <a:rPr lang="ne-NP" sz="1200"/>
              <a:t>कोड २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13742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52131" y="2402006"/>
            <a:ext cx="35205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60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केही जिज्ञासा</a:t>
            </a:r>
            <a:r>
              <a:rPr lang="en-US" sz="60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?</a:t>
            </a:r>
            <a:endParaRPr lang="en-US" sz="60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0431" y="4841439"/>
            <a:ext cx="10837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800" b="1" dirty="0">
                <a:solidFill>
                  <a:srgbClr val="C00000"/>
                </a:solidFill>
              </a:rPr>
              <a:t>अतिरिक्त जानकारीको लागि निर्देशिकाको विस्तृत अध्ययन गर्नुहोला ।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10965" y="5772766"/>
            <a:ext cx="22028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60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60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10600415"/>
      </p:ext>
    </p:extLst>
  </p:cSld>
  <p:clrMapOvr>
    <a:masterClrMapping/>
  </p:clrMapOvr>
</p:sld>
</file>

<file path=ppt/theme/theme1.xml><?xml version="1.0" encoding="utf-8"?>
<a:theme xmlns:a="http://schemas.openxmlformats.org/drawingml/2006/main" name="राष्ट्रिय औद्योगिक सर्वेक्षण २०७६ मास्टर स्लाइड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राष्ट्रिय औद्योगिक सर्वेक्षण २०७६ मास्टर स्लाइड</Template>
  <TotalTime>9554</TotalTime>
  <Words>2978</Words>
  <Application>Microsoft Office PowerPoint</Application>
  <PresentationFormat>Widescreen</PresentationFormat>
  <Paragraphs>202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Arial Narrow</vt:lpstr>
      <vt:lpstr>Calibri</vt:lpstr>
      <vt:lpstr>Himchuli</vt:lpstr>
      <vt:lpstr>Kokila</vt:lpstr>
      <vt:lpstr>Preeti</vt:lpstr>
      <vt:lpstr>Times New Roman</vt:lpstr>
      <vt:lpstr>Wingdings</vt:lpstr>
      <vt:lpstr>राष्ट्रिय औद्योगिक सर्वेक्षण २०७६ मास्टर स्लाइड</vt:lpstr>
      <vt:lpstr>आयोजक : केन्द्रीय तथ्याङ्क विभाग काठमाडौं</vt:lpstr>
      <vt:lpstr>गणना निर्देशिका : भाग १२ मुख्य प्रश्नावली - आर्थिक क्रियाकलाप सम्बन्धी विवरण(महल ३२-३८)</vt:lpstr>
      <vt:lpstr>PowerPoint Presentation</vt:lpstr>
      <vt:lpstr>महल नं ३५ : ... नाम... यो काममा कुन प्रकारले संलग्न हुनुहुन्छ ?</vt:lpstr>
      <vt:lpstr>महल नं ३५ : ... नाम... यो काममा कुन प्रकारले संलग्न हुनुहुन्छ ?</vt:lpstr>
      <vt:lpstr>महल नं ३५ : ... नाम... यो काममा कुन प्रकारले संलग्न हुनुहुन्छ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महल ३७ : .नाम.. ले गत ३० दिनमा तलबज्याला पाउने काम खोज्नु भएको वा कुनै व्यवसाय सुरु गर्ने प्रयास गर्नुभएको थियो ?    थियो......1 थिएन ...... 2 </vt:lpstr>
      <vt:lpstr>PowerPoint Presentation</vt:lpstr>
      <vt:lpstr> महल ३८ : .नाम.. ले अवसर पाएमा आँउदो १५ दिनभित्र तलब ज्याला पाउने काम वा व्यवसाय सुरु गर्न सक्नुहुन्छ ?        सक्छु ......1   सक्दिन ......2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v08 (= u}/ cf}Bf]lus ;]jfjfkt vr{ /sd</dc:title>
  <dc:creator>User</dc:creator>
  <cp:lastModifiedBy>CBS</cp:lastModifiedBy>
  <cp:revision>430</cp:revision>
  <dcterms:created xsi:type="dcterms:W3CDTF">2019-12-29T13:45:36Z</dcterms:created>
  <dcterms:modified xsi:type="dcterms:W3CDTF">2020-03-08T06:15:45Z</dcterms:modified>
</cp:coreProperties>
</file>