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96" r:id="rId3"/>
    <p:sldId id="329" r:id="rId4"/>
    <p:sldId id="325" r:id="rId5"/>
    <p:sldId id="289" r:id="rId6"/>
    <p:sldId id="317" r:id="rId7"/>
    <p:sldId id="291" r:id="rId8"/>
    <p:sldId id="319" r:id="rId9"/>
    <p:sldId id="320" r:id="rId10"/>
    <p:sldId id="322" r:id="rId11"/>
    <p:sldId id="315" r:id="rId12"/>
    <p:sldId id="316" r:id="rId13"/>
    <p:sldId id="330" r:id="rId14"/>
    <p:sldId id="331" r:id="rId15"/>
    <p:sldId id="332" r:id="rId16"/>
    <p:sldId id="333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>
      <p:cViewPr varScale="1">
        <p:scale>
          <a:sx n="73" d="100"/>
          <a:sy n="73" d="100"/>
        </p:scale>
        <p:origin x="2037" y="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63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200904" y="6448301"/>
            <a:ext cx="1991096" cy="4096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62E67-0987-4CFA-A37F-AEFD85975683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628416" y="6377049"/>
            <a:ext cx="1563584" cy="469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jeevanpaudel.com.np/eamap.php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9"/>
          <p:cNvSpPr txBox="1">
            <a:spLocks/>
          </p:cNvSpPr>
          <p:nvPr/>
        </p:nvSpPr>
        <p:spPr>
          <a:xfrm>
            <a:off x="9484245" y="6517763"/>
            <a:ext cx="2693581" cy="33057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9C7E97-4025-4273-8FB4-725B41F86CEF}"/>
              </a:ext>
            </a:extLst>
          </p:cNvPr>
          <p:cNvSpPr/>
          <p:nvPr/>
        </p:nvSpPr>
        <p:spPr>
          <a:xfrm>
            <a:off x="9179355" y="2682516"/>
            <a:ext cx="2956330" cy="295633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pic>
        <p:nvPicPr>
          <p:cNvPr id="14" name="Picture 2" descr="H:\CBS_Tutorial\PPT Templates\Downloads\village-visit-32-728.jpg">
            <a:extLst>
              <a:ext uri="{FF2B5EF4-FFF2-40B4-BE49-F238E27FC236}">
                <a16:creationId xmlns:a16="http://schemas.microsoft.com/office/drawing/2014/main" id="{11A0EF17-8B4A-4185-8845-28D018F48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588" y="2953752"/>
            <a:ext cx="2833300" cy="25043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D27FDD2-7D31-4C16-B60C-6D40273E9ED6}"/>
              </a:ext>
            </a:extLst>
          </p:cNvPr>
          <p:cNvSpPr txBox="1">
            <a:spLocks/>
          </p:cNvSpPr>
          <p:nvPr/>
        </p:nvSpPr>
        <p:spPr>
          <a:xfrm>
            <a:off x="176285" y="4638320"/>
            <a:ext cx="7236804" cy="10801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5000"/>
              </a:lnSpc>
              <a:spcBef>
                <a:spcPts val="600"/>
              </a:spcBef>
              <a:spcAft>
                <a:spcPts val="50"/>
              </a:spcAft>
              <a:buFont typeface="Arial" panose="020B0604020202020204" pitchFamily="34" charset="0"/>
              <a:buNone/>
            </a:pPr>
            <a:r>
              <a:rPr lang="ne-NP" altLang="ko-KR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नक्सा अध्ययन र प्रयोग गर्ने तरिका फिल्ड अभ्यास छलफल तथा नक्सा अध्यावधिक गर्ने तरिका</a:t>
            </a:r>
            <a:endParaRPr lang="en-US" altLang="ko-KR" b="1" dirty="0">
              <a:solidFill>
                <a:srgbClr val="002060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81C6FCA-65D9-43EC-85F1-06F3FDF8B67B}"/>
              </a:ext>
            </a:extLst>
          </p:cNvPr>
          <p:cNvSpPr txBox="1">
            <a:spLocks/>
          </p:cNvSpPr>
          <p:nvPr/>
        </p:nvSpPr>
        <p:spPr>
          <a:xfrm>
            <a:off x="0" y="843309"/>
            <a:ext cx="12192000" cy="196368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वैशाख १७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282" y="633303"/>
            <a:ext cx="9011920" cy="5645872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0633" y="1748836"/>
            <a:ext cx="2798990" cy="190875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0406" y="2476994"/>
            <a:ext cx="8290560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altLang="ko-KR" sz="24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नक्सा अध्ययन र प्रयोग गर्ने तरिका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altLang="ko-KR" sz="24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नक्सा अध्यावधिक गर्ने तरिका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altLang="ko-KR" sz="24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फिल्ड अभ्यास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altLang="ko-KR" sz="24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प्रस्तुति तथा छलफल</a:t>
            </a:r>
          </a:p>
          <a:p>
            <a:pPr>
              <a:lnSpc>
                <a:spcPct val="150000"/>
              </a:lnSpc>
            </a:pPr>
            <a:endParaRPr lang="en-US" altLang="ko-KR" sz="2400" b="1" dirty="0">
              <a:solidFill>
                <a:srgbClr val="002060"/>
              </a:solidFill>
              <a:latin typeface="Ganesh" pitchFamily="2" charset="0"/>
              <a:cs typeface="Kalimati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147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854423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सुपरिवेक्षक पुस्तिकाको अनुच्छेद ४.१ देखि ४.१३ सम्म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E76D64-08BC-44BA-B40E-FD42AC5C5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632" y="3019647"/>
            <a:ext cx="3073558" cy="38262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84F217-AD13-4A2F-A3F6-F89973825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551" y="3019647"/>
            <a:ext cx="4479548" cy="2538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FD714B-47A5-45E7-90C8-83DBDC8FC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46" y="3064033"/>
            <a:ext cx="4319686" cy="348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b="1" dirty="0">
                <a:latin typeface="Preeti"/>
                <a:ea typeface="Calibri"/>
                <a:cs typeface="Kalimati" pitchFamily="2"/>
              </a:rPr>
              <a:t>समय विभाजन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10890250" cy="446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प्रशिक्षकको प्रस्तुतीकरण</a:t>
            </a:r>
            <a:r>
              <a:rPr lang="en-US" sz="2400" dirty="0">
                <a:solidFill>
                  <a:srgbClr val="000000"/>
                </a:solidFill>
                <a:ea typeface="Calibri"/>
                <a:cs typeface="Kalimati" pitchFamily="2"/>
              </a:rPr>
              <a:t>: </a:t>
            </a: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१५ मिनेट</a:t>
            </a:r>
            <a:endParaRPr lang="en-US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ne-NP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फिल्ड कार्य</a:t>
            </a:r>
            <a:r>
              <a:rPr lang="en-US" sz="2400" dirty="0">
                <a:solidFill>
                  <a:srgbClr val="000000"/>
                </a:solidFill>
                <a:ea typeface="Calibri"/>
                <a:cs typeface="Kalimati" pitchFamily="2"/>
              </a:rPr>
              <a:t>: </a:t>
            </a: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६० मिनेट</a:t>
            </a: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सहभागीहरुलाई ५ जनाको समुहमा विभाजन गर्ने</a:t>
            </a: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दिईएको गणनाक्षेत्र पहिचान गरी सो गणनाक्षेत्रको सिमाना अ</a:t>
            </a:r>
            <a:r>
              <a:rPr lang="hi-IN" sz="2400" dirty="0">
                <a:ea typeface="Calibri"/>
                <a:cs typeface="Kalimati" pitchFamily="2"/>
              </a:rPr>
              <a:t>द्या</a:t>
            </a:r>
            <a:r>
              <a:rPr lang="ne-NP" sz="2400" dirty="0">
                <a:ea typeface="Calibri"/>
                <a:cs typeface="Kalimati" pitchFamily="2"/>
              </a:rPr>
              <a:t>वधिक गर्ने</a:t>
            </a:r>
            <a:endParaRPr lang="ne-NP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en-US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छलफल तथा सामुहिक प्रस्तुति</a:t>
            </a:r>
            <a:r>
              <a:rPr lang="en-US" sz="2400" dirty="0">
                <a:solidFill>
                  <a:srgbClr val="000000"/>
                </a:solidFill>
                <a:ea typeface="Calibri"/>
                <a:cs typeface="Kalimati" pitchFamily="2"/>
              </a:rPr>
              <a:t>: </a:t>
            </a: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१५ मिनेट</a:t>
            </a: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गणनाक्षेत्रको अ</a:t>
            </a:r>
            <a:r>
              <a:rPr lang="hi-IN" sz="2400" dirty="0">
                <a:ea typeface="Calibri"/>
                <a:cs typeface="Kalimati" pitchFamily="2"/>
              </a:rPr>
              <a:t>द्या</a:t>
            </a:r>
            <a:r>
              <a:rPr lang="ne-NP" sz="2400" dirty="0">
                <a:ea typeface="Calibri"/>
                <a:cs typeface="Kalimati" pitchFamily="2"/>
              </a:rPr>
              <a:t>वधिक सिमाना </a:t>
            </a:r>
            <a:endParaRPr lang="en-US" sz="2400" dirty="0">
              <a:ea typeface="Calibri"/>
              <a:cs typeface="Kalimati" pitchFamily="2"/>
            </a:endParaRP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मुख्य तनी समस्या वा सिकाई</a:t>
            </a: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668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06279" y="794931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गर्ने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69647"/>
            <a:ext cx="1185175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प्रत्येक सुपरिवेक्षकलाई तोकिएका गणनाक्षेत्रको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हरू </a:t>
            </a:r>
            <a:r>
              <a:rPr lang="ne-NP" sz="2400" dirty="0">
                <a:solidFill>
                  <a:srgbClr val="FF0000"/>
                </a:solidFill>
                <a:cs typeface="Kalimati" pitchFamily="2"/>
              </a:rPr>
              <a:t>प्लास्टिकको कभरमा </a:t>
            </a:r>
            <a:r>
              <a:rPr lang="ne-NP" sz="2400" dirty="0">
                <a:cs typeface="Kalimati" pitchFamily="2"/>
              </a:rPr>
              <a:t>राखी </a:t>
            </a:r>
            <a:r>
              <a:rPr lang="hi-IN" sz="2400" dirty="0">
                <a:cs typeface="Kalimati" pitchFamily="2"/>
              </a:rPr>
              <a:t>उपलब्ध गराईएको 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हुनेछ ।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उपलब्ध गराईएका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हरूमा गणना क्षेत्र ब्लकहरू मिलाएर बनाईएको भए</a:t>
            </a:r>
            <a:r>
              <a:rPr lang="en-US" sz="2400" dirty="0">
                <a:cs typeface="Kalimati" pitchFamily="2"/>
              </a:rPr>
              <a:t>  </a:t>
            </a:r>
            <a:r>
              <a:rPr lang="hi-IN" sz="2400" dirty="0">
                <a:cs typeface="Kalimati" pitchFamily="2"/>
              </a:rPr>
              <a:t>प्रत्येक ब्लकको चौहद्दि (पुर्व‚ उत्तर‚ पश्चिम र दक्षिण सीमा) छुट्टाछुट्टै गणनाक्षेत्रको सीमानामा उल्लेख गरिएको हुन्छ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ब्लक रहित गणनाक्षेत्रहरूको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भएमा उक्त गणनाक्षेत्रहरूको चौहद्दि (पूर्व‚ उत्तर‚ पश्चिम र दक्षिण सीमा) गणनाक्षेत्रको सीमानामा उल्लेख गरिएको हुन्छ ।</a:t>
            </a:r>
            <a:endParaRPr lang="ne-NP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फिल्डकार्यबाट गणनाक्षेत्र तयार गर्न नसकिएका </a:t>
            </a:r>
            <a:r>
              <a:rPr lang="ne-NP" sz="2400" dirty="0">
                <a:cs typeface="Kalimati" pitchFamily="2"/>
              </a:rPr>
              <a:t>गाउँपालिका वा नगरपालिकाहरुको गणनाक्षेत्रको नक्सामा उक्त गणनाक्षेत्रहरु साविकका कुन कुन गाउँपालिकाका कुन कुन वडा मिली बनेको हो </a:t>
            </a:r>
            <a:r>
              <a:rPr lang="hi-IN" sz="2400" dirty="0">
                <a:cs typeface="Kalimati" pitchFamily="2"/>
              </a:rPr>
              <a:t>गणनाक्षेत्रको सीमानामा </a:t>
            </a:r>
            <a:r>
              <a:rPr lang="ne-NP" sz="2400" dirty="0">
                <a:cs typeface="Kalimati" pitchFamily="2"/>
              </a:rPr>
              <a:t>उल्लेख गरिएको हुन्छ।</a:t>
            </a:r>
            <a:endParaRPr lang="hi-IN" sz="2400" dirty="0">
              <a:solidFill>
                <a:srgbClr val="FF0000"/>
              </a:solidFill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445260" y="646194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725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919861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गर्ने</a:t>
            </a:r>
            <a:endParaRPr lang="en-US" sz="2800" b="1" dirty="0">
              <a:ea typeface="Calibri"/>
              <a:cs typeface="Kalimati" pitchFamily="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1" r="17107" b="13149"/>
          <a:stretch/>
        </p:blipFill>
        <p:spPr bwMode="auto">
          <a:xfrm>
            <a:off x="2870791" y="2838673"/>
            <a:ext cx="5667286" cy="2487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89464" y="1734190"/>
            <a:ext cx="10138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cs typeface="Kalimati" pitchFamily="2"/>
              </a:rPr>
              <a:t>गणना 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को पछाडि भागमा गणना क्षेत्रको अद्यावधिक सीमाना उल्लेख गर्ने महलहरू 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रहेको छ । </a:t>
            </a:r>
            <a:endParaRPr lang="en-US" sz="2400" dirty="0"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31AA51-F7CD-4686-B540-6797FFA022A9}"/>
              </a:ext>
            </a:extLst>
          </p:cNvPr>
          <p:cNvSpPr txBox="1"/>
          <p:nvPr/>
        </p:nvSpPr>
        <p:spPr>
          <a:xfrm>
            <a:off x="967667" y="5672422"/>
            <a:ext cx="10653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यस  भागमा सुपरिवेक्षकले घरपरिवार गणना गर्ने क्रममा गणनाक्षेत्रको अद्यावधिक पूर्व‚ उत्तर‚ पश्चिम र दक्षिण सीमा सम्बन्धित महलमा उल्लेख गर्नु पर्दछ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408003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619125" y="1076514"/>
            <a:ext cx="10630362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</a:t>
            </a:r>
            <a:r>
              <a:rPr lang="ne-NP" b="1" dirty="0">
                <a:latin typeface="Preeti"/>
                <a:ea typeface="Calibri"/>
                <a:cs typeface="Kalimati" pitchFamily="2"/>
              </a:rPr>
              <a:t>दा ध्यान दिनुपर्ने कुराहरु</a:t>
            </a:r>
            <a:r>
              <a:rPr lang="hi-IN" b="1" dirty="0">
                <a:latin typeface="Preeti"/>
                <a:ea typeface="Calibri"/>
                <a:cs typeface="Kalimati" pitchFamily="2"/>
              </a:rPr>
              <a:t> 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97" y="2034999"/>
            <a:ext cx="12039600" cy="4448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दुई वा सो भन्दा बढी ब्लकहरु मिलेर एउटा गणनाक्षेत्र बनेको भएमा छुट्टाछुट्टै ब्लकहरुको चौहद्दि अद्यावधिक नगरी ति ब्लकहरु मिली बनेको एउटै गणनाक्षेत्रको चौहद्दि लेख्नुपर्दछ ।</a:t>
            </a:r>
          </a:p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गाउँपालिकाको गणनाक्षेत्र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मा गणनाक्षेत्रको सीमाना साविक (पुरानो) गाउँविकास समितिको वडा 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उल्लेख गरिए पनि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सीमाना अद्यावधिक 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गर्दा सो गणनाक्षेत्रको पूर्व‚ उत्तर‚ पश्चिम र दक्षिण सीमा नक्सा पछाडि भागको सम्बन्धित महलमा स्पस्टसँग उल्लेख गर्नुपर्दछ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।</a:t>
            </a: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गणनाक्षेत्रको सीमा लेख्दा घडि घुम्ने दिशाको उल्टो दिशा </a:t>
            </a:r>
            <a:r>
              <a:rPr lang="en-US" sz="2400" dirty="0">
                <a:cs typeface="Kalimati" pitchFamily="2"/>
              </a:rPr>
              <a:t>(Anti Clockwise Direction)</a:t>
            </a:r>
            <a:r>
              <a:rPr lang="ne-NP" sz="2400" dirty="0">
                <a:cs typeface="Kalimati" pitchFamily="2"/>
              </a:rPr>
              <a:t> अनुसार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लेख्नुपर्दछ । अर्थात पहिला पुर्वि सीमा, अनि उत्तरी सीमा, पश्चिमि सीमा र अन्तमा दक्षिणी सीमा उल्लेख गर्नुपर्दछ ।</a:t>
            </a:r>
            <a:endParaRPr lang="hi-IN" sz="2400" dirty="0"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332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647700" y="1076514"/>
            <a:ext cx="10601787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</a:t>
            </a:r>
            <a:r>
              <a:rPr lang="ne-NP" b="1" dirty="0">
                <a:latin typeface="Preeti"/>
                <a:ea typeface="Calibri"/>
                <a:cs typeface="Kalimati" pitchFamily="2"/>
              </a:rPr>
              <a:t>दा ध्यान दिनुपर्ने कुराहरु</a:t>
            </a:r>
            <a:r>
              <a:rPr lang="hi-IN" b="1" dirty="0">
                <a:latin typeface="Preeti"/>
                <a:ea typeface="Calibri"/>
                <a:cs typeface="Kalimati" pitchFamily="2"/>
              </a:rPr>
              <a:t> 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06314F-9ED3-4B78-AAD2-337627BD7447}"/>
              </a:ext>
            </a:extLst>
          </p:cNvPr>
          <p:cNvGrpSpPr/>
          <p:nvPr/>
        </p:nvGrpSpPr>
        <p:grpSpPr>
          <a:xfrm>
            <a:off x="7116066" y="4001617"/>
            <a:ext cx="4147907" cy="2556249"/>
            <a:chOff x="7319831" y="4436350"/>
            <a:chExt cx="3679676" cy="192989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0DD7C60-04E4-4101-AAA2-DE6484EB3245}"/>
                </a:ext>
              </a:extLst>
            </p:cNvPr>
            <p:cNvSpPr/>
            <p:nvPr/>
          </p:nvSpPr>
          <p:spPr>
            <a:xfrm>
              <a:off x="8330371" y="4801819"/>
              <a:ext cx="1888299" cy="12136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CE0C459-068D-4E96-B4F9-33BABDC622AA}"/>
                </a:ext>
              </a:extLst>
            </p:cNvPr>
            <p:cNvCxnSpPr/>
            <p:nvPr/>
          </p:nvCxnSpPr>
          <p:spPr>
            <a:xfrm rot="16200000" flipH="1">
              <a:off x="9731661" y="5390171"/>
              <a:ext cx="1218989" cy="10207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8B67BD4-456F-477F-AA76-A662A2E17DB0}"/>
                </a:ext>
              </a:extLst>
            </p:cNvPr>
            <p:cNvCxnSpPr/>
            <p:nvPr/>
          </p:nvCxnSpPr>
          <p:spPr>
            <a:xfrm>
              <a:off x="8309957" y="4737661"/>
              <a:ext cx="1918920" cy="947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B6BF774-4D96-4F62-AE8B-769F6DA28688}"/>
                </a:ext>
              </a:extLst>
            </p:cNvPr>
            <p:cNvCxnSpPr/>
            <p:nvPr/>
          </p:nvCxnSpPr>
          <p:spPr>
            <a:xfrm>
              <a:off x="8320164" y="6068926"/>
              <a:ext cx="1918920" cy="947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4E21EAB-4188-4B21-A6FB-16243BAFBF65}"/>
                </a:ext>
              </a:extLst>
            </p:cNvPr>
            <p:cNvCxnSpPr/>
            <p:nvPr/>
          </p:nvCxnSpPr>
          <p:spPr>
            <a:xfrm rot="16200000" flipH="1">
              <a:off x="7643473" y="5398311"/>
              <a:ext cx="1144141" cy="15311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AE56ED-731C-4A70-BBBC-F01A19F4EF7E}"/>
                </a:ext>
              </a:extLst>
            </p:cNvPr>
            <p:cNvSpPr txBox="1"/>
            <p:nvPr/>
          </p:nvSpPr>
          <p:spPr>
            <a:xfrm>
              <a:off x="10417707" y="5206124"/>
              <a:ext cx="581800" cy="27699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200" b="1" dirty="0">
                  <a:cs typeface="Kalimati" pitchFamily="2"/>
                </a:rPr>
                <a:t>पुर्व</a:t>
              </a:r>
              <a:endParaRPr lang="en-US" sz="1200" b="1" dirty="0">
                <a:cs typeface="Kalimati" pitchFamily="2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E58EA10-B2ED-4882-960B-F152E86C29A7}"/>
                </a:ext>
              </a:extLst>
            </p:cNvPr>
            <p:cNvSpPr txBox="1"/>
            <p:nvPr/>
          </p:nvSpPr>
          <p:spPr>
            <a:xfrm>
              <a:off x="7319831" y="5224582"/>
              <a:ext cx="770676" cy="27699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200" b="1" dirty="0">
                  <a:cs typeface="Kalimati" pitchFamily="2"/>
                </a:rPr>
                <a:t>पश्चिम</a:t>
              </a:r>
              <a:endParaRPr lang="en-US" sz="1200" b="1" dirty="0">
                <a:cs typeface="Kalimati" pitchFamily="2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AB99E0-FAB9-42B9-B72A-5A0BD86D7ABC}"/>
                </a:ext>
              </a:extLst>
            </p:cNvPr>
            <p:cNvSpPr txBox="1"/>
            <p:nvPr/>
          </p:nvSpPr>
          <p:spPr>
            <a:xfrm>
              <a:off x="8973655" y="4436350"/>
              <a:ext cx="627733" cy="27699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200" b="1" dirty="0">
                  <a:cs typeface="Kalimati" pitchFamily="2"/>
                </a:rPr>
                <a:t>उत्तर</a:t>
              </a:r>
              <a:endParaRPr lang="en-US" sz="1200" b="1" dirty="0">
                <a:cs typeface="Kalimati" pitchFamily="2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02D4CB-91C9-4140-97ED-354EC6C73BF4}"/>
                </a:ext>
              </a:extLst>
            </p:cNvPr>
            <p:cNvSpPr txBox="1"/>
            <p:nvPr/>
          </p:nvSpPr>
          <p:spPr>
            <a:xfrm>
              <a:off x="9049966" y="6089250"/>
              <a:ext cx="777614" cy="27699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200" b="1" dirty="0">
                  <a:cs typeface="Kalimati" pitchFamily="2"/>
                </a:rPr>
                <a:t>दक्षिण</a:t>
              </a:r>
              <a:endParaRPr lang="en-US" sz="1200" b="1" dirty="0">
                <a:cs typeface="Kalimati" pitchFamily="2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0D0AE48-04EB-4FFF-B176-901A12F988E0}"/>
                </a:ext>
              </a:extLst>
            </p:cNvPr>
            <p:cNvSpPr txBox="1"/>
            <p:nvPr/>
          </p:nvSpPr>
          <p:spPr>
            <a:xfrm>
              <a:off x="10290119" y="6031500"/>
              <a:ext cx="709388" cy="2462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000" dirty="0">
                  <a:cs typeface="Kalimati" pitchFamily="2"/>
                </a:rPr>
                <a:t>दक्षिण पुर्व</a:t>
              </a:r>
              <a:endParaRPr lang="en-US" sz="1000" dirty="0">
                <a:cs typeface="Kalimati" pitchFamily="2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AB784C9-8D81-4EC0-999C-FB59480F14FF}"/>
                </a:ext>
              </a:extLst>
            </p:cNvPr>
            <p:cNvSpPr txBox="1"/>
            <p:nvPr/>
          </p:nvSpPr>
          <p:spPr>
            <a:xfrm>
              <a:off x="7394199" y="4597635"/>
              <a:ext cx="839205" cy="2462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000" dirty="0">
                  <a:cs typeface="Kalimati" pitchFamily="2"/>
                </a:rPr>
                <a:t>उत्तर पश्चिम</a:t>
              </a:r>
              <a:endParaRPr lang="en-US" sz="1000" dirty="0">
                <a:cs typeface="Kalimati" pitchFamily="2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AE5EEBB-885E-4551-8740-FDCE86FC590E}"/>
                </a:ext>
              </a:extLst>
            </p:cNvPr>
            <p:cNvSpPr txBox="1"/>
            <p:nvPr/>
          </p:nvSpPr>
          <p:spPr>
            <a:xfrm>
              <a:off x="10279912" y="4552277"/>
              <a:ext cx="709388" cy="2462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000" dirty="0">
                  <a:cs typeface="Kalimati" pitchFamily="2"/>
                </a:rPr>
                <a:t>उत्तर पुर्व</a:t>
              </a:r>
              <a:endParaRPr lang="en-US" sz="1000" dirty="0">
                <a:cs typeface="Kalimati" pitchFamily="2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6D8D1A-8F6A-413C-B3EC-7B3CB5799CFA}"/>
                </a:ext>
              </a:extLst>
            </p:cNvPr>
            <p:cNvSpPr txBox="1"/>
            <p:nvPr/>
          </p:nvSpPr>
          <p:spPr>
            <a:xfrm>
              <a:off x="7435027" y="5999422"/>
              <a:ext cx="839205" cy="2462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000" dirty="0">
                  <a:cs typeface="Kalimati" pitchFamily="2"/>
                </a:rPr>
                <a:t>दक्षिण पश्चिम</a:t>
              </a:r>
              <a:endParaRPr lang="en-US" sz="1000" dirty="0">
                <a:cs typeface="Kalimati" pitchFamily="2"/>
              </a:endParaRPr>
            </a:p>
          </p:txBody>
        </p:sp>
      </p:grpSp>
      <p:sp>
        <p:nvSpPr>
          <p:cNvPr id="21" name="Freeform 23">
            <a:extLst>
              <a:ext uri="{FF2B5EF4-FFF2-40B4-BE49-F238E27FC236}">
                <a16:creationId xmlns:a16="http://schemas.microsoft.com/office/drawing/2014/main" id="{2C50A1C2-B197-4750-9296-032D8A5A67CF}"/>
              </a:ext>
            </a:extLst>
          </p:cNvPr>
          <p:cNvSpPr/>
          <p:nvPr/>
        </p:nvSpPr>
        <p:spPr>
          <a:xfrm>
            <a:off x="8489658" y="4916696"/>
            <a:ext cx="1695158" cy="996197"/>
          </a:xfrm>
          <a:custGeom>
            <a:avLst/>
            <a:gdLst>
              <a:gd name="connsiteX0" fmla="*/ 379505 w 2489199"/>
              <a:gd name="connsiteY0" fmla="*/ 1386541 h 1495612"/>
              <a:gd name="connsiteX1" fmla="*/ 1804894 w 2489199"/>
              <a:gd name="connsiteY1" fmla="*/ 1476188 h 1495612"/>
              <a:gd name="connsiteX2" fmla="*/ 1948329 w 2489199"/>
              <a:gd name="connsiteY2" fmla="*/ 1269999 h 1495612"/>
              <a:gd name="connsiteX3" fmla="*/ 2351741 w 2489199"/>
              <a:gd name="connsiteY3" fmla="*/ 965199 h 1495612"/>
              <a:gd name="connsiteX4" fmla="*/ 2396564 w 2489199"/>
              <a:gd name="connsiteY4" fmla="*/ 481105 h 1495612"/>
              <a:gd name="connsiteX5" fmla="*/ 1795929 w 2489199"/>
              <a:gd name="connsiteY5" fmla="*/ 41835 h 1495612"/>
              <a:gd name="connsiteX6" fmla="*/ 1240117 w 2489199"/>
              <a:gd name="connsiteY6" fmla="*/ 230094 h 1495612"/>
              <a:gd name="connsiteX7" fmla="*/ 899458 w 2489199"/>
              <a:gd name="connsiteY7" fmla="*/ 884517 h 1495612"/>
              <a:gd name="connsiteX8" fmla="*/ 128494 w 2489199"/>
              <a:gd name="connsiteY8" fmla="*/ 857623 h 1495612"/>
              <a:gd name="connsiteX9" fmla="*/ 128494 w 2489199"/>
              <a:gd name="connsiteY9" fmla="*/ 1243105 h 1495612"/>
              <a:gd name="connsiteX10" fmla="*/ 379505 w 2489199"/>
              <a:gd name="connsiteY10" fmla="*/ 1386541 h 149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9199" h="1495612">
                <a:moveTo>
                  <a:pt x="379505" y="1386541"/>
                </a:moveTo>
                <a:cubicBezTo>
                  <a:pt x="658905" y="1425388"/>
                  <a:pt x="1543423" y="1495612"/>
                  <a:pt x="1804894" y="1476188"/>
                </a:cubicBezTo>
                <a:cubicBezTo>
                  <a:pt x="2066365" y="1456764"/>
                  <a:pt x="1857188" y="1355164"/>
                  <a:pt x="1948329" y="1269999"/>
                </a:cubicBezTo>
                <a:cubicBezTo>
                  <a:pt x="2039470" y="1184834"/>
                  <a:pt x="2277035" y="1096681"/>
                  <a:pt x="2351741" y="965199"/>
                </a:cubicBezTo>
                <a:cubicBezTo>
                  <a:pt x="2426447" y="833717"/>
                  <a:pt x="2489199" y="634999"/>
                  <a:pt x="2396564" y="481105"/>
                </a:cubicBezTo>
                <a:cubicBezTo>
                  <a:pt x="2303929" y="327211"/>
                  <a:pt x="1988670" y="83670"/>
                  <a:pt x="1795929" y="41835"/>
                </a:cubicBezTo>
                <a:cubicBezTo>
                  <a:pt x="1603188" y="0"/>
                  <a:pt x="1389529" y="89647"/>
                  <a:pt x="1240117" y="230094"/>
                </a:cubicBezTo>
                <a:cubicBezTo>
                  <a:pt x="1090705" y="370541"/>
                  <a:pt x="1084728" y="779929"/>
                  <a:pt x="899458" y="884517"/>
                </a:cubicBezTo>
                <a:cubicBezTo>
                  <a:pt x="714188" y="989105"/>
                  <a:pt x="256988" y="797858"/>
                  <a:pt x="128494" y="857623"/>
                </a:cubicBezTo>
                <a:cubicBezTo>
                  <a:pt x="0" y="917388"/>
                  <a:pt x="85165" y="1151964"/>
                  <a:pt x="128494" y="1243105"/>
                </a:cubicBezTo>
                <a:cubicBezTo>
                  <a:pt x="171823" y="1334246"/>
                  <a:pt x="100105" y="1347694"/>
                  <a:pt x="379505" y="1386541"/>
                </a:cubicBezTo>
                <a:close/>
              </a:path>
            </a:pathLst>
          </a:cu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4">
            <a:extLst>
              <a:ext uri="{FF2B5EF4-FFF2-40B4-BE49-F238E27FC236}">
                <a16:creationId xmlns:a16="http://schemas.microsoft.com/office/drawing/2014/main" id="{1100F23E-355B-4B0A-A3A9-EBDD4403C191}"/>
              </a:ext>
            </a:extLst>
          </p:cNvPr>
          <p:cNvSpPr/>
          <p:nvPr/>
        </p:nvSpPr>
        <p:spPr>
          <a:xfrm>
            <a:off x="10032416" y="5127342"/>
            <a:ext cx="152400" cy="1524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5">
            <a:extLst>
              <a:ext uri="{FF2B5EF4-FFF2-40B4-BE49-F238E27FC236}">
                <a16:creationId xmlns:a16="http://schemas.microsoft.com/office/drawing/2014/main" id="{0EB8F25D-A6B6-42C4-A935-AED08FBFDA31}"/>
              </a:ext>
            </a:extLst>
          </p:cNvPr>
          <p:cNvSpPr/>
          <p:nvPr/>
        </p:nvSpPr>
        <p:spPr>
          <a:xfrm>
            <a:off x="8453636" y="5414795"/>
            <a:ext cx="152400" cy="1524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6">
            <a:extLst>
              <a:ext uri="{FF2B5EF4-FFF2-40B4-BE49-F238E27FC236}">
                <a16:creationId xmlns:a16="http://schemas.microsoft.com/office/drawing/2014/main" id="{1F024A90-8BB7-46B2-AA17-BDEDE4FB0FDF}"/>
              </a:ext>
            </a:extLst>
          </p:cNvPr>
          <p:cNvSpPr/>
          <p:nvPr/>
        </p:nvSpPr>
        <p:spPr>
          <a:xfrm>
            <a:off x="8555428" y="5730035"/>
            <a:ext cx="152400" cy="1524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7">
            <a:extLst>
              <a:ext uri="{FF2B5EF4-FFF2-40B4-BE49-F238E27FC236}">
                <a16:creationId xmlns:a16="http://schemas.microsoft.com/office/drawing/2014/main" id="{0DA5A494-67A5-4D8F-A603-EC887A9DBBF3}"/>
              </a:ext>
            </a:extLst>
          </p:cNvPr>
          <p:cNvSpPr/>
          <p:nvPr/>
        </p:nvSpPr>
        <p:spPr>
          <a:xfrm>
            <a:off x="9693496" y="5806235"/>
            <a:ext cx="152400" cy="1524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7476" y="1912778"/>
            <a:ext cx="116022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गणनाक्षेत्रको सीमाना लेख्दा दक्षिण पुर्वको कुनाको स्थाई प्रकृतिको संरचनाहरु जस्तै चोक</a:t>
            </a:r>
            <a:r>
              <a:rPr lang="en-US" sz="2400" dirty="0">
                <a:cs typeface="Kalimati" pitchFamily="2"/>
              </a:rPr>
              <a:t>,</a:t>
            </a:r>
            <a:r>
              <a:rPr lang="ne-NP" sz="2400" dirty="0">
                <a:cs typeface="Kalimati" pitchFamily="2"/>
              </a:rPr>
              <a:t> रोड</a:t>
            </a:r>
            <a:r>
              <a:rPr lang="en-US" sz="2400" dirty="0">
                <a:cs typeface="Kalimati" pitchFamily="2"/>
              </a:rPr>
              <a:t>, </a:t>
            </a:r>
            <a:r>
              <a:rPr lang="ne-NP" sz="2400" dirty="0">
                <a:cs typeface="Kalimati" pitchFamily="2"/>
              </a:rPr>
              <a:t>नदीको 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नाम</a:t>
            </a:r>
            <a:r>
              <a:rPr lang="en-US" sz="2400" dirty="0">
                <a:solidFill>
                  <a:srgbClr val="00B0F0"/>
                </a:solidFill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उल्लेख गर्दै उत्तर पुर्व सम्मको भागलाई पुर्वि सीमा महलमा लेख्नुपर्दछ ।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यसै गरी उत्तर पुर्व देखि उत्तर पश्चिम सम्मको भागलाई उत्तरी सीमा, उत्तर पश्चिम देखि दक्षिण पश्चिम सम्मको भागलाई पश्चिमि सीमा र दक्षिण पश्चिम देखि दक्षिण पुर्व सम्मको भागलाई दक्षिणि सीमामा लेख्नुपर्दछ ।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सीमाना लेख्दा जुन बिन्दुबाट सुरु गरेको हो  घुम्दै </a:t>
            </a:r>
          </a:p>
          <a:p>
            <a:pPr algn="just"/>
            <a:r>
              <a:rPr lang="ne-NP" sz="2400" dirty="0">
                <a:cs typeface="Kalimati" pitchFamily="2"/>
              </a:rPr>
              <a:t>  सोही बिन्दुमा अन्त्य गर्नुपर्दछ ।</a:t>
            </a:r>
            <a:endParaRPr lang="hi-IN" sz="2400" dirty="0">
              <a:cs typeface="Kalimati" pitchFamily="2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3348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979990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b="1" dirty="0">
                <a:latin typeface="Preeti"/>
                <a:ea typeface="Calibri"/>
                <a:cs typeface="Kalimati" pitchFamily="2"/>
              </a:rPr>
              <a:t>नयाँ गणनाक्षेत्र निर्माण</a:t>
            </a:r>
            <a:r>
              <a:rPr lang="hi-IN" b="1" dirty="0">
                <a:latin typeface="Preeti"/>
                <a:ea typeface="Calibri"/>
                <a:cs typeface="Kalimati" pitchFamily="2"/>
              </a:rPr>
              <a:t> गर्ने 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808252"/>
            <a:ext cx="11887200" cy="4473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hi-IN" sz="2400" dirty="0"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यदि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मा गणनाक्षेत्रको सीमाना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महल भित्र १ भन्दा बढी गणनाक्षेत्र बन्ने उल्लेख गरिएको भएमा र मापदण्ड अनुसारको छुट्टाछुट्टै गणनाक्षेत्र बन्ने देखिएमा सुपरिवेक्षकले सोहि अनुसारको गणनाक्षेत्र बनाउनु पर्दछ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नयाँ</a:t>
            </a:r>
            <a:r>
              <a:rPr lang="en-US" sz="2400" dirty="0">
                <a:ea typeface="Calibri"/>
                <a:cs typeface="Kalimati" pitchFamily="2"/>
              </a:rPr>
              <a:t> </a:t>
            </a:r>
            <a:r>
              <a:rPr lang="ne-NP" sz="2400" dirty="0">
                <a:ea typeface="Calibri"/>
                <a:cs typeface="Kalimati" pitchFamily="2"/>
              </a:rPr>
              <a:t>गणना क्षेत्रको सिमाना कोर्दा घरपरिवारको संख्या हिमाली क्षेत्रमा १४० देखी १६०, पहाडी क्षेत्रमा १८० देखि २०० तथा तराई क्षेत्रमा २१० देखि २50 सम्म हुनुपर्ने हुन्छ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यसरी बनाईएका गणनाक्षेत्रहरुको सिमाना (पुर्व‚ उत्तर‚ पश्चिम र दक्षिण सीमा) पनि छुट्टाछुट्टै स्पष्ट रुपमा उल्लेख गर्नुपर्दछ ।</a:t>
            </a: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36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b="1" dirty="0">
                <a:latin typeface="Preeti"/>
                <a:ea typeface="Calibri"/>
                <a:cs typeface="Kalimati" pitchFamily="2"/>
              </a:rPr>
              <a:t>नयाँ गणनाक्षेत्र निर्माण</a:t>
            </a:r>
            <a:r>
              <a:rPr lang="hi-IN" b="1" dirty="0">
                <a:latin typeface="Preeti"/>
                <a:ea typeface="Calibri"/>
                <a:cs typeface="Kalimati" pitchFamily="2"/>
              </a:rPr>
              <a:t> गर्</a:t>
            </a:r>
            <a:r>
              <a:rPr lang="ne-NP" b="1" dirty="0">
                <a:latin typeface="Preeti"/>
                <a:ea typeface="Calibri"/>
                <a:cs typeface="Kalimati" pitchFamily="2"/>
              </a:rPr>
              <a:t>दा ध्यान दिनुपर्ने कुराहरु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9503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8857" y="1798426"/>
            <a:ext cx="11865934" cy="4052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गणना क्षेत्रको सिमा कोर्दा स्थायी प्रकृतिको संरचना जस्तै बाटो</a:t>
            </a:r>
            <a:r>
              <a:rPr lang="en-US" sz="2400" dirty="0">
                <a:ea typeface="Calibri"/>
                <a:cs typeface="Kalimati" pitchFamily="2"/>
              </a:rPr>
              <a:t>,</a:t>
            </a:r>
            <a:r>
              <a:rPr lang="ne-NP" sz="2400" dirty="0">
                <a:ea typeface="Calibri"/>
                <a:cs typeface="Kalimati" pitchFamily="2"/>
              </a:rPr>
              <a:t> नदी</a:t>
            </a:r>
            <a:r>
              <a:rPr lang="en-US" sz="2400" dirty="0">
                <a:ea typeface="Calibri"/>
                <a:cs typeface="Kalimati" pitchFamily="2"/>
              </a:rPr>
              <a:t>,</a:t>
            </a:r>
            <a:r>
              <a:rPr lang="ne-NP" sz="2400" dirty="0">
                <a:ea typeface="Calibri"/>
                <a:cs typeface="Kalimati" pitchFamily="2"/>
              </a:rPr>
              <a:t> स्कुल</a:t>
            </a:r>
            <a:r>
              <a:rPr lang="en-US" sz="2400" dirty="0">
                <a:ea typeface="Calibri"/>
                <a:cs typeface="Kalimati" pitchFamily="2"/>
              </a:rPr>
              <a:t>,</a:t>
            </a:r>
            <a:r>
              <a:rPr lang="ne-NP" sz="2400" dirty="0">
                <a:ea typeface="Calibri"/>
                <a:cs typeface="Kalimati" pitchFamily="2"/>
              </a:rPr>
              <a:t> मन्दिर वा अन्य स्पष्ट पहिचान हुन सक्ने भौतिक कुराहरुको आधार लिनुपर्दछ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दिईएको गणनाक्षेत्र नक्सामा प्रख्यात खालका भौतिक संरचनाहरु भएमा सो संरचना नक्सामा कहाँनेर पर्दछ अनुमान गरी चिन्ह लगाई नक्सामा केरमेट नहुने गरी बढीमा ३ वटासम्म नाम उल्लेख गर्न सकिन्छ।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नयाँ बनेका गणना क्षेत्रको नम्बर राख्दा दिईएको गणनाक्षेत्र नम्बर पछाडि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रहेको </a:t>
            </a:r>
            <a:r>
              <a:rPr lang="en-US" sz="2400" dirty="0">
                <a:ea typeface="Calibri"/>
                <a:cs typeface="Kalimati" pitchFamily="2"/>
              </a:rPr>
              <a:t>Square Bracket</a:t>
            </a:r>
            <a:r>
              <a:rPr lang="ne-NP" sz="2400" dirty="0">
                <a:ea typeface="Calibri"/>
                <a:cs typeface="Kalimati" pitchFamily="2"/>
              </a:rPr>
              <a:t> </a:t>
            </a:r>
            <a:r>
              <a:rPr lang="en-US" sz="2400" dirty="0">
                <a:ea typeface="Calibri"/>
                <a:cs typeface="Kalimati" pitchFamily="2"/>
              </a:rPr>
              <a:t>([ ]) </a:t>
            </a:r>
            <a:r>
              <a:rPr lang="ne-NP" sz="2400" dirty="0">
                <a:ea typeface="Calibri"/>
                <a:cs typeface="Kalimati" pitchFamily="2"/>
              </a:rPr>
              <a:t>भित्र </a:t>
            </a:r>
            <a:r>
              <a:rPr lang="en-US" sz="2400" dirty="0">
                <a:ea typeface="Calibri"/>
                <a:cs typeface="Kalimati" pitchFamily="2"/>
              </a:rPr>
              <a:t>A B C D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...... थप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ी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क्र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मश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ः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राख्दै जानुपर्दछ । 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53839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2C4562-AE58-4013-A6F8-3F86727A3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88" y="739123"/>
            <a:ext cx="5299675" cy="37470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7A3638-0EDC-4C4D-B1A0-08D9201815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638" y="3344625"/>
            <a:ext cx="4849804" cy="3429001"/>
          </a:xfrm>
          <a:prstGeom prst="rect">
            <a:avLst/>
          </a:prstGeom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 rot="17400090">
            <a:off x="4812299" y="916139"/>
            <a:ext cx="1090167" cy="6602061"/>
            <a:chOff x="3636" y="5724"/>
            <a:chExt cx="1050" cy="5136"/>
          </a:xfrm>
        </p:grpSpPr>
        <p:cxnSp>
          <p:nvCxnSpPr>
            <p:cNvPr id="5" name="AutoShape 4"/>
            <p:cNvCxnSpPr>
              <a:cxnSpLocks noChangeShapeType="1"/>
            </p:cNvCxnSpPr>
            <p:nvPr/>
          </p:nvCxnSpPr>
          <p:spPr bwMode="auto">
            <a:xfrm flipH="1">
              <a:off x="3636" y="5724"/>
              <a:ext cx="726" cy="48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" name="AutoShape 5"/>
            <p:cNvCxnSpPr>
              <a:cxnSpLocks noChangeShapeType="1"/>
            </p:cNvCxnSpPr>
            <p:nvPr/>
          </p:nvCxnSpPr>
          <p:spPr bwMode="auto">
            <a:xfrm>
              <a:off x="4374" y="5730"/>
              <a:ext cx="312" cy="51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8A59CB86-410F-494A-811E-D121397B317C}"/>
              </a:ext>
            </a:extLst>
          </p:cNvPr>
          <p:cNvSpPr/>
          <p:nvPr/>
        </p:nvSpPr>
        <p:spPr>
          <a:xfrm>
            <a:off x="6292304" y="1254643"/>
            <a:ext cx="5722487" cy="932062"/>
          </a:xfrm>
          <a:prstGeom prst="wedgeRoundRectCallout">
            <a:avLst>
              <a:gd name="adj1" fmla="val -66450"/>
              <a:gd name="adj2" fmla="val -830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FF0000"/>
                </a:solidFill>
              </a:rPr>
              <a:t># </a:t>
            </a:r>
            <a:r>
              <a:rPr lang="ne-NP" dirty="0">
                <a:solidFill>
                  <a:srgbClr val="FF0000"/>
                </a:solidFill>
                <a:cs typeface="Kalimati" panose="00000400000000000000" pitchFamily="2"/>
              </a:rPr>
              <a:t>यस भौगोलिक क्षेत्रभित्र २ वटा गणनाक्षेत्र बन्ने अनुमान गरिएको छ ।</a:t>
            </a:r>
            <a:endParaRPr lang="en-US" dirty="0">
              <a:solidFill>
                <a:srgbClr val="FF0000"/>
              </a:solidFill>
              <a:cs typeface="Kalimati" panose="00000400000000000000" pitchFamily="2"/>
            </a:endParaRPr>
          </a:p>
        </p:txBody>
      </p:sp>
      <p:sp>
        <p:nvSpPr>
          <p:cNvPr id="11" name="Slide Number Placeholder 19">
            <a:extLst>
              <a:ext uri="{FF2B5EF4-FFF2-40B4-BE49-F238E27FC236}">
                <a16:creationId xmlns:a16="http://schemas.microsoft.com/office/drawing/2014/main" id="{ECBAC582-ECB5-4AE6-8A83-DB5E5580A38A}"/>
              </a:ext>
            </a:extLst>
          </p:cNvPr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750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0" y="653947"/>
            <a:ext cx="12192000" cy="4877014"/>
            <a:chOff x="0" y="644894"/>
            <a:chExt cx="12192000" cy="4877014"/>
          </a:xfrm>
          <a:solidFill>
            <a:schemeClr val="accent1">
              <a:lumMod val="20000"/>
              <a:lumOff val="80000"/>
            </a:schemeClr>
          </a:solidFill>
        </p:grpSpPr>
        <p:cxnSp>
          <p:nvCxnSpPr>
            <p:cNvPr id="2" name="Straight Connector 1"/>
            <p:cNvCxnSpPr/>
            <p:nvPr/>
          </p:nvCxnSpPr>
          <p:spPr>
            <a:xfrm>
              <a:off x="0" y="644894"/>
              <a:ext cx="12192000" cy="0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61C5A82-5631-437F-9411-D5F6B825B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964" y="1051626"/>
              <a:ext cx="5870512" cy="4470282"/>
            </a:xfrm>
            <a:prstGeom prst="rect">
              <a:avLst/>
            </a:prstGeom>
            <a:grpFill/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6866FE7-CEDD-4B0E-BDCF-597BB3F14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0594" y="1051626"/>
              <a:ext cx="5803076" cy="4470278"/>
            </a:xfrm>
            <a:prstGeom prst="rect">
              <a:avLst/>
            </a:prstGeom>
            <a:grpFill/>
          </p:spPr>
        </p:pic>
        <p:sp>
          <p:nvSpPr>
            <p:cNvPr id="3" name="Speech Bubble: Oval 2">
              <a:extLst>
                <a:ext uri="{FF2B5EF4-FFF2-40B4-BE49-F238E27FC236}">
                  <a16:creationId xmlns:a16="http://schemas.microsoft.com/office/drawing/2014/main" id="{F538CBF8-A762-4527-90F3-4F6D34B66046}"/>
                </a:ext>
              </a:extLst>
            </p:cNvPr>
            <p:cNvSpPr/>
            <p:nvPr/>
          </p:nvSpPr>
          <p:spPr>
            <a:xfrm>
              <a:off x="4971494" y="773235"/>
              <a:ext cx="932155" cy="381731"/>
            </a:xfrm>
            <a:prstGeom prst="wedgeEllipseCallout">
              <a:avLst>
                <a:gd name="adj1" fmla="val -61928"/>
                <a:gd name="adj2" fmla="val 9971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dirty="0">
                  <a:solidFill>
                    <a:srgbClr val="FF0000"/>
                  </a:solidFill>
                </a:rPr>
                <a:t>३</a:t>
              </a:r>
              <a:r>
                <a:rPr lang="en-US" dirty="0">
                  <a:solidFill>
                    <a:srgbClr val="FF0000"/>
                  </a:solidFill>
                </a:rPr>
                <a:t>[A]</a:t>
              </a:r>
            </a:p>
          </p:txBody>
        </p:sp>
        <p:sp>
          <p:nvSpPr>
            <p:cNvPr id="8" name="Speech Bubble: Oval 7">
              <a:extLst>
                <a:ext uri="{FF2B5EF4-FFF2-40B4-BE49-F238E27FC236}">
                  <a16:creationId xmlns:a16="http://schemas.microsoft.com/office/drawing/2014/main" id="{81E17371-4FFA-4191-9C03-17A134F5DD65}"/>
                </a:ext>
              </a:extLst>
            </p:cNvPr>
            <p:cNvSpPr/>
            <p:nvPr/>
          </p:nvSpPr>
          <p:spPr>
            <a:xfrm>
              <a:off x="10668000" y="773235"/>
              <a:ext cx="932155" cy="381731"/>
            </a:xfrm>
            <a:prstGeom prst="wedgeEllipseCallout">
              <a:avLst>
                <a:gd name="adj1" fmla="val -61928"/>
                <a:gd name="adj2" fmla="val 9971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dirty="0">
                  <a:solidFill>
                    <a:srgbClr val="FF0000"/>
                  </a:solidFill>
                </a:rPr>
                <a:t>३</a:t>
              </a:r>
              <a:r>
                <a:rPr lang="en-US" dirty="0">
                  <a:solidFill>
                    <a:srgbClr val="FF0000"/>
                  </a:solidFill>
                </a:rPr>
                <a:t>[B]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98625" y="1679416"/>
              <a:ext cx="2036711" cy="851027"/>
            </a:xfrm>
            <a:prstGeom prst="rect">
              <a:avLst/>
            </a:prstGeom>
            <a:grpFill/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33137" y="1679416"/>
              <a:ext cx="2045833" cy="787234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292843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ea typeface="Calibri"/>
                <a:cs typeface="Kalimati" pitchFamily="2"/>
              </a:rPr>
              <a:t>फिल्ड अभ्यासका लागि मार्गनिर्देशन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9503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6075" y="1798426"/>
            <a:ext cx="10769785" cy="3474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सबै सहभागीहरू ५</a:t>
            </a:r>
            <a:r>
              <a:rPr lang="en-US" sz="2400" dirty="0">
                <a:cs typeface="Kalimati" pitchFamily="2"/>
              </a:rPr>
              <a:t>/</a:t>
            </a:r>
            <a:r>
              <a:rPr lang="ne-NP" sz="2400" dirty="0">
                <a:cs typeface="Kalimati" pitchFamily="2"/>
              </a:rPr>
              <a:t>५ जनाको समूहमा विभाजित हुनुहोस्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प्रशिक्षकबाट गणना क्षेत्र नक्सा लिनुहोस्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नक्सा अध्ययन गर्नुहोस् र तोकिएको स्थानमा पुग्नुहोस्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फिल्ड अध्ययन गरी नक्साको पछाडि भागमा सीमाना अध्यावधिक गर्नुहोस्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समूहका सबै सदस्यहरुले सोही अनुसार कार्य विभाजन गर्नुहोस्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फिल्ड अभ्यासका क्रममा अनुभव गरेका मुख्य कुराहरू टीपोट गर्नुहोस्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कक्षा छलफलका लागि समूहमा छलफल गरी मुख्य बुँदाहरू तयार पार्नुहोस्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1760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ea typeface="Calibri"/>
                <a:cs typeface="Kalimati" pitchFamily="2"/>
              </a:rPr>
              <a:t>फिल्ड अभ्यासका छलफल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9503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8857" y="1968549"/>
            <a:ext cx="11865934" cy="1980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छलफल तथा सामुहिक प्रस्तुति</a:t>
            </a:r>
            <a:r>
              <a:rPr lang="en-US" sz="2400" dirty="0">
                <a:solidFill>
                  <a:srgbClr val="000000"/>
                </a:solidFill>
                <a:ea typeface="Calibri"/>
                <a:cs typeface="Kalimati" pitchFamily="2"/>
              </a:rPr>
              <a:t>: </a:t>
            </a: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१५ मिनेट</a:t>
            </a:r>
          </a:p>
          <a:p>
            <a:pPr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</a:pPr>
            <a:r>
              <a:rPr lang="ne-NP" sz="2400" dirty="0">
                <a:cs typeface="Kalimati" pitchFamily="2"/>
              </a:rPr>
              <a:t>	प्रत्येक समूहले निम्न कुराहरु समावेश गरी प्रस्तुति तयार गर्नुपर्दछ</a:t>
            </a:r>
            <a:endParaRPr lang="ne-NP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गणनाक्षेत्रको अ</a:t>
            </a:r>
            <a:r>
              <a:rPr lang="hi-IN" sz="2400" dirty="0">
                <a:ea typeface="Calibri"/>
                <a:cs typeface="Kalimati" pitchFamily="2"/>
              </a:rPr>
              <a:t>द्या</a:t>
            </a:r>
            <a:r>
              <a:rPr lang="ne-NP" sz="2400" dirty="0">
                <a:ea typeface="Calibri"/>
                <a:cs typeface="Kalimati" pitchFamily="2"/>
              </a:rPr>
              <a:t>वधिक सिमाना तथा घर संख्या</a:t>
            </a:r>
            <a:endParaRPr lang="ne-NP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मुख्य तीन समस्या वा सिकाई</a:t>
            </a:r>
            <a:r>
              <a:rPr lang="ne-NP" sz="2400" dirty="0">
                <a:cs typeface="Kalimati" pitchFamily="2"/>
              </a:rPr>
              <a:t> 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25723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6365" y="688497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  <a:hlinkClick r:id="rId2"/>
              </a:rPr>
              <a:t>गणनाक्षेत्र नक्साङ्कन सम्बन्धी 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  <a:hlinkClick r:id="rId2"/>
              </a:rPr>
              <a:t>Online Portal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161CE200-816B-4555-B18C-479E256074C6}"/>
              </a:ext>
            </a:extLst>
          </p:cNvPr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15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227106"/>
            <a:ext cx="11306175" cy="546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31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548" y="1585913"/>
            <a:ext cx="2712903" cy="51641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040" y="723900"/>
            <a:ext cx="4250010" cy="61341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868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26694" y="2135118"/>
            <a:ext cx="97386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पुस्तिकाको अनुच्छेद ४.१ देखि ४.१३ सम्म</a:t>
            </a:r>
          </a:p>
          <a:p>
            <a:pPr lvl="0"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2126</TotalTime>
  <Words>780</Words>
  <Application>Microsoft Office PowerPoint</Application>
  <PresentationFormat>Widescreen</PresentationFormat>
  <Paragraphs>104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Fontasy Himali</vt:lpstr>
      <vt:lpstr>Ganesh</vt:lpstr>
      <vt:lpstr>Kokila</vt:lpstr>
      <vt:lpstr>Preeti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Deenanath Lamsal</cp:lastModifiedBy>
  <cp:revision>157</cp:revision>
  <dcterms:created xsi:type="dcterms:W3CDTF">2020-10-11T07:30:23Z</dcterms:created>
  <dcterms:modified xsi:type="dcterms:W3CDTF">2021-04-20T03:37:25Z</dcterms:modified>
</cp:coreProperties>
</file>