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334" r:id="rId2"/>
    <p:sldId id="257" r:id="rId3"/>
    <p:sldId id="329" r:id="rId4"/>
    <p:sldId id="449" r:id="rId5"/>
    <p:sldId id="495" r:id="rId6"/>
    <p:sldId id="500" r:id="rId7"/>
    <p:sldId id="435" r:id="rId8"/>
    <p:sldId id="436" r:id="rId9"/>
    <p:sldId id="507" r:id="rId10"/>
    <p:sldId id="508" r:id="rId11"/>
    <p:sldId id="428" r:id="rId12"/>
    <p:sldId id="509" r:id="rId13"/>
    <p:sldId id="512" r:id="rId14"/>
    <p:sldId id="513" r:id="rId15"/>
    <p:sldId id="514" r:id="rId16"/>
    <p:sldId id="515" r:id="rId17"/>
    <p:sldId id="516" r:id="rId18"/>
    <p:sldId id="279" r:id="rId19"/>
    <p:sldId id="281" r:id="rId20"/>
    <p:sldId id="282" r:id="rId21"/>
    <p:sldId id="286" r:id="rId22"/>
    <p:sldId id="287" r:id="rId23"/>
    <p:sldId id="290" r:id="rId24"/>
    <p:sldId id="291" r:id="rId25"/>
    <p:sldId id="292" r:id="rId26"/>
    <p:sldId id="294" r:id="rId27"/>
    <p:sldId id="295" r:id="rId28"/>
    <p:sldId id="300" r:id="rId29"/>
    <p:sldId id="301" r:id="rId30"/>
    <p:sldId id="302" r:id="rId31"/>
    <p:sldId id="303" r:id="rId32"/>
    <p:sldId id="304" r:id="rId33"/>
    <p:sldId id="305" r:id="rId34"/>
    <p:sldId id="306" r:id="rId35"/>
    <p:sldId id="443" r:id="rId36"/>
    <p:sldId id="319" r:id="rId37"/>
    <p:sldId id="445" r:id="rId38"/>
    <p:sldId id="446" r:id="rId39"/>
    <p:sldId id="332" r:id="rId40"/>
    <p:sldId id="272"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igdelrishiram@gmail.com" initials="s" lastIdx="1" clrIdx="0">
    <p:extLst>
      <p:ext uri="{19B8F6BF-5375-455C-9EA6-DF929625EA0E}">
        <p15:presenceInfo xmlns:p15="http://schemas.microsoft.com/office/powerpoint/2012/main" userId="eb23dc28227e6c1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773" autoAdjust="0"/>
    <p:restoredTop sz="94660"/>
  </p:normalViewPr>
  <p:slideViewPr>
    <p:cSldViewPr snapToGrid="0">
      <p:cViewPr varScale="1">
        <p:scale>
          <a:sx n="60" d="100"/>
          <a:sy n="60" d="100"/>
        </p:scale>
        <p:origin x="236" y="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commentAuthors" Target="commentAuthor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9423A2-582F-4D36-9529-531F24B7A8DD}" type="datetimeFigureOut">
              <a:rPr lang="en-US" smtClean="0"/>
              <a:t>4/11/2021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0C036C-F7AF-41A9-8F7F-4ED97ECBAE45}" type="slidenum">
              <a:rPr lang="en-US" smtClean="0"/>
              <a:t>‹#›</a:t>
            </a:fld>
            <a:endParaRPr lang="en-US"/>
          </a:p>
        </p:txBody>
      </p:sp>
    </p:spTree>
    <p:extLst>
      <p:ext uri="{BB962C8B-B14F-4D97-AF65-F5344CB8AC3E}">
        <p14:creationId xmlns:p14="http://schemas.microsoft.com/office/powerpoint/2010/main" val="4215473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13</a:t>
            </a:fld>
            <a:endParaRPr lang="en-US"/>
          </a:p>
        </p:txBody>
      </p:sp>
    </p:spTree>
    <p:extLst>
      <p:ext uri="{BB962C8B-B14F-4D97-AF65-F5344CB8AC3E}">
        <p14:creationId xmlns:p14="http://schemas.microsoft.com/office/powerpoint/2010/main" val="16837431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14</a:t>
            </a:fld>
            <a:endParaRPr lang="en-US"/>
          </a:p>
        </p:txBody>
      </p:sp>
    </p:spTree>
    <p:extLst>
      <p:ext uri="{BB962C8B-B14F-4D97-AF65-F5344CB8AC3E}">
        <p14:creationId xmlns:p14="http://schemas.microsoft.com/office/powerpoint/2010/main" val="32547650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15</a:t>
            </a:fld>
            <a:endParaRPr lang="en-US"/>
          </a:p>
        </p:txBody>
      </p:sp>
    </p:spTree>
    <p:extLst>
      <p:ext uri="{BB962C8B-B14F-4D97-AF65-F5344CB8AC3E}">
        <p14:creationId xmlns:p14="http://schemas.microsoft.com/office/powerpoint/2010/main" val="20576254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16</a:t>
            </a:fld>
            <a:endParaRPr lang="en-US"/>
          </a:p>
        </p:txBody>
      </p:sp>
    </p:spTree>
    <p:extLst>
      <p:ext uri="{BB962C8B-B14F-4D97-AF65-F5344CB8AC3E}">
        <p14:creationId xmlns:p14="http://schemas.microsoft.com/office/powerpoint/2010/main" val="41715513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17</a:t>
            </a:fld>
            <a:endParaRPr lang="en-US"/>
          </a:p>
        </p:txBody>
      </p:sp>
    </p:spTree>
    <p:extLst>
      <p:ext uri="{BB962C8B-B14F-4D97-AF65-F5344CB8AC3E}">
        <p14:creationId xmlns:p14="http://schemas.microsoft.com/office/powerpoint/2010/main" val="20200172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615811" y="2533504"/>
            <a:ext cx="4872038" cy="3097212"/>
          </a:xfrm>
          <a:prstGeom prst="rect">
            <a:avLst/>
          </a:prstGeo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9"/>
          </p:nvPr>
        </p:nvSpPr>
        <p:spPr>
          <a:xfrm>
            <a:off x="7042150" y="2347913"/>
            <a:ext cx="3289300" cy="277018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7051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0"/>
            <a:ext cx="2743200" cy="365125"/>
          </a:xfrm>
          <a:prstGeom prst="rect">
            <a:avLst/>
          </a:prstGeom>
        </p:spPr>
        <p:txBody>
          <a:bodyPr/>
          <a:lstStyle/>
          <a:p>
            <a:endParaRPr lang="en-US"/>
          </a:p>
        </p:txBody>
      </p:sp>
      <p:sp>
        <p:nvSpPr>
          <p:cNvPr id="4" name="Slide Number Placeholder 3"/>
          <p:cNvSpPr>
            <a:spLocks noGrp="1"/>
          </p:cNvSpPr>
          <p:nvPr>
            <p:ph type="sldNum" sz="quarter" idx="11"/>
          </p:nvPr>
        </p:nvSpPr>
        <p:spPr>
          <a:xfrm>
            <a:off x="8610600" y="6356350"/>
            <a:ext cx="2743200" cy="365125"/>
          </a:xfrm>
          <a:prstGeom prst="rect">
            <a:avLst/>
          </a:prstGeom>
        </p:spPr>
        <p:txBody>
          <a:bodyPr/>
          <a:lstStyle/>
          <a:p>
            <a:fld id="{2840B2E4-A264-431E-ABDE-38E3BCDA5876}" type="slidenum">
              <a:rPr lang="en-US" smtClean="0"/>
              <a:t>‹#›</a:t>
            </a:fld>
            <a:endParaRPr lang="en-US"/>
          </a:p>
        </p:txBody>
      </p:sp>
      <p:sp>
        <p:nvSpPr>
          <p:cNvPr id="5" name="Footer Placeholder 4"/>
          <p:cNvSpPr>
            <a:spLocks noGrp="1"/>
          </p:cNvSpPr>
          <p:nvPr>
            <p:ph type="ftr" sz="quarter" idx="12"/>
          </p:nvPr>
        </p:nvSpPr>
        <p:spPr>
          <a:xfrm>
            <a:off x="4038600" y="6356350"/>
            <a:ext cx="4114800" cy="365125"/>
          </a:xfrm>
          <a:prstGeom prst="rect">
            <a:avLst/>
          </a:prstGeom>
        </p:spPr>
        <p:txBody>
          <a:bodyPr/>
          <a:lstStyle/>
          <a:p>
            <a:endParaRPr lang="en-US"/>
          </a:p>
        </p:txBody>
      </p:sp>
    </p:spTree>
    <p:extLst>
      <p:ext uri="{BB962C8B-B14F-4D97-AF65-F5344CB8AC3E}">
        <p14:creationId xmlns:p14="http://schemas.microsoft.com/office/powerpoint/2010/main" val="167507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2192000" cy="541676"/>
          </a:xfrm>
        </p:spPr>
        <p:txBody>
          <a:bodyPr/>
          <a:lstStyle/>
          <a:p>
            <a:r>
              <a:rPr lang="en-US"/>
              <a:t>Click to edit Master title style</a:t>
            </a:r>
            <a:endParaRPr lang="en-US" dirty="0"/>
          </a:p>
        </p:txBody>
      </p:sp>
      <p:sp>
        <p:nvSpPr>
          <p:cNvPr id="3" name="Content Placeholder 2"/>
          <p:cNvSpPr>
            <a:spLocks noGrp="1"/>
          </p:cNvSpPr>
          <p:nvPr>
            <p:ph idx="1"/>
          </p:nvPr>
        </p:nvSpPr>
        <p:spPr>
          <a:xfrm>
            <a:off x="838200" y="1585640"/>
            <a:ext cx="10515600" cy="516471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2"/>
          </p:nvPr>
        </p:nvSpPr>
        <p:spPr>
          <a:xfrm>
            <a:off x="11696132" y="6451887"/>
            <a:ext cx="445835" cy="365125"/>
          </a:xfrm>
          <a:prstGeom prst="rect">
            <a:avLst/>
          </a:prstGeom>
        </p:spPr>
        <p:txBody>
          <a:bodyPr/>
          <a:lstStyle>
            <a:lvl1pPr marL="0" algn="l" defTabSz="914400" rtl="0" eaLnBrk="1" latinLnBrk="0" hangingPunct="1">
              <a:defRPr lang="en-US" sz="1400" kern="1200" smtClean="0">
                <a:solidFill>
                  <a:schemeClr val="tx1"/>
                </a:solidFill>
                <a:latin typeface="Times New Roman" pitchFamily="18" charset="0"/>
                <a:ea typeface="+mn-ea"/>
                <a:cs typeface="Times New Roman" pitchFamily="18" charset="0"/>
              </a:defRPr>
            </a:lvl1pPr>
          </a:lstStyle>
          <a:p>
            <a:fld id="{26402401-4522-4C0F-A737-197EB07E49FF}" type="slidenum">
              <a:rPr lang="en-US" smtClean="0"/>
              <a:pPr/>
              <a:t>‹#›</a:t>
            </a:fld>
            <a:endParaRPr lang="en-US"/>
          </a:p>
        </p:txBody>
      </p:sp>
    </p:spTree>
    <p:extLst>
      <p:ext uri="{BB962C8B-B14F-4D97-AF65-F5344CB8AC3E}">
        <p14:creationId xmlns:p14="http://schemas.microsoft.com/office/powerpoint/2010/main" val="7919196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xfrm>
            <a:off x="609600" y="6245226"/>
            <a:ext cx="2844800" cy="476250"/>
          </a:xfrm>
          <a:prstGeom prst="rect">
            <a:avLst/>
          </a:prstGeom>
        </p:spPr>
        <p:txBody>
          <a:bodyPr/>
          <a:lstStyle>
            <a:lvl1pPr eaLnBrk="1" hangingPunct="1">
              <a:defRPr>
                <a:latin typeface="Arial" charset="0"/>
                <a:cs typeface="Arial" charset="0"/>
              </a:defRPr>
            </a:lvl1pPr>
          </a:lstStyle>
          <a:p>
            <a:pPr>
              <a:defRPr/>
            </a:pPr>
            <a:endParaRPr lang="en-US"/>
          </a:p>
        </p:txBody>
      </p:sp>
      <p:sp>
        <p:nvSpPr>
          <p:cNvPr id="4" name="Rectangle 5"/>
          <p:cNvSpPr>
            <a:spLocks noGrp="1" noChangeArrowheads="1"/>
          </p:cNvSpPr>
          <p:nvPr>
            <p:ph type="ftr" sz="quarter" idx="11"/>
          </p:nvPr>
        </p:nvSpPr>
        <p:spPr>
          <a:xfrm>
            <a:off x="11379200" y="6400800"/>
            <a:ext cx="812800" cy="457200"/>
          </a:xfrm>
          <a:prstGeom prst="rect">
            <a:avLst/>
          </a:prstGeom>
        </p:spPr>
        <p:txBody>
          <a:bodyPr/>
          <a:lstStyle>
            <a:lvl1pPr eaLnBrk="1" hangingPunct="1">
              <a:defRPr>
                <a:latin typeface="Arial" charset="0"/>
                <a:cs typeface="Arial" charset="0"/>
              </a:defRPr>
            </a:lvl1pPr>
          </a:lstStyle>
          <a:p>
            <a:pPr>
              <a:defRPr/>
            </a:pPr>
            <a:r>
              <a:rPr lang="en-US"/>
              <a:t>‹#›</a:t>
            </a:r>
          </a:p>
        </p:txBody>
      </p:sp>
      <p:sp>
        <p:nvSpPr>
          <p:cNvPr id="5" name="Rectangle 6"/>
          <p:cNvSpPr>
            <a:spLocks noGrp="1" noChangeArrowheads="1"/>
          </p:cNvSpPr>
          <p:nvPr>
            <p:ph type="sldNum" sz="quarter" idx="12"/>
          </p:nvPr>
        </p:nvSpPr>
        <p:spPr>
          <a:xfrm>
            <a:off x="609600" y="6400800"/>
            <a:ext cx="3962400" cy="3238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36C29874-C86F-43FD-93B2-3BA98D70756E}" type="slidenum">
              <a:rPr lang="en-US" altLang="en-US"/>
              <a:pPr>
                <a:defRPr/>
              </a:pPr>
              <a:t>‹#›</a:t>
            </a:fld>
            <a:endParaRPr lang="en-US" altLang="en-US"/>
          </a:p>
        </p:txBody>
      </p:sp>
    </p:spTree>
    <p:extLst>
      <p:ext uri="{BB962C8B-B14F-4D97-AF65-F5344CB8AC3E}">
        <p14:creationId xmlns:p14="http://schemas.microsoft.com/office/powerpoint/2010/main" val="3969096001"/>
      </p:ext>
    </p:extLst>
  </p:cSld>
  <p:clrMapOvr>
    <a:masterClrMapping/>
  </p:clrMapOvr>
  <p:transition>
    <p:split orient="vert" dir="in"/>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Box 9"/>
          <p:cNvSpPr txBox="1"/>
          <p:nvPr userDrawn="1"/>
        </p:nvSpPr>
        <p:spPr>
          <a:xfrm>
            <a:off x="1426321" y="48478"/>
            <a:ext cx="9564914" cy="1020666"/>
          </a:xfrm>
          <a:prstGeom prst="rect">
            <a:avLst/>
          </a:prstGeom>
          <a:solidFill>
            <a:schemeClr val="bg1"/>
          </a:solidFill>
        </p:spPr>
        <p:txBody>
          <a:bodyPr wrap="square" rtlCol="0">
            <a:spAutoFit/>
          </a:bodyPr>
          <a:lstStyle/>
          <a:p>
            <a:endParaRPr lang="en-US"/>
          </a:p>
        </p:txBody>
      </p:sp>
      <p:pic>
        <p:nvPicPr>
          <p:cNvPr id="8" name="Picture 7"/>
          <p:cNvPicPr>
            <a:picLocks noChangeAspect="1"/>
          </p:cNvPicPr>
          <p:nvPr userDrawn="1"/>
        </p:nvPicPr>
        <p:blipFill>
          <a:blip r:embed="rId6"/>
          <a:stretch>
            <a:fillRect/>
          </a:stretch>
        </p:blipFill>
        <p:spPr>
          <a:xfrm>
            <a:off x="11627224" y="-8479"/>
            <a:ext cx="564776" cy="638222"/>
          </a:xfrm>
          <a:prstGeom prst="rect">
            <a:avLst/>
          </a:prstGeom>
        </p:spPr>
      </p:pic>
      <p:sp>
        <p:nvSpPr>
          <p:cNvPr id="9" name="TextBox 8"/>
          <p:cNvSpPr txBox="1"/>
          <p:nvPr userDrawn="1"/>
        </p:nvSpPr>
        <p:spPr>
          <a:xfrm>
            <a:off x="0" y="26718"/>
            <a:ext cx="12192000" cy="584775"/>
          </a:xfrm>
          <a:prstGeom prst="rect">
            <a:avLst/>
          </a:prstGeom>
          <a:noFill/>
        </p:spPr>
        <p:txBody>
          <a:bodyPr wrap="square" rtlCol="0">
            <a:spAutoFit/>
          </a:bodyPr>
          <a:lstStyle/>
          <a:p>
            <a:pPr algn="ctr"/>
            <a:r>
              <a:rPr lang="ne-NP" sz="1400" b="0" dirty="0">
                <a:solidFill>
                  <a:srgbClr val="FF0000"/>
                </a:solidFill>
                <a:cs typeface="Kalimati" panose="00000400000000000000" pitchFamily="2"/>
              </a:rPr>
              <a:t>केन्द्रीय तथ्याङ्क विभाग</a:t>
            </a:r>
          </a:p>
          <a:p>
            <a:pPr algn="ctr"/>
            <a:r>
              <a:rPr lang="ne-NP" sz="1800" b="0" dirty="0">
                <a:solidFill>
                  <a:srgbClr val="FF0000"/>
                </a:solidFill>
                <a:cs typeface="Kalimati" panose="00000400000000000000" pitchFamily="2"/>
              </a:rPr>
              <a:t>राष्ट्रिय जनगणना २०७८</a:t>
            </a:r>
          </a:p>
        </p:txBody>
      </p:sp>
      <p:sp>
        <p:nvSpPr>
          <p:cNvPr id="15" name="Footer Placeholder 12"/>
          <p:cNvSpPr txBox="1">
            <a:spLocks/>
          </p:cNvSpPr>
          <p:nvPr userDrawn="1"/>
        </p:nvSpPr>
        <p:spPr>
          <a:xfrm>
            <a:off x="6504043" y="6481297"/>
            <a:ext cx="5496537" cy="365125"/>
          </a:xfrm>
          <a:prstGeom prst="rect">
            <a:avLst/>
          </a:prstGeom>
        </p:spPr>
        <p:txBody>
          <a:bodyPr/>
          <a:lstStyle>
            <a:defPPr>
              <a:defRPr lang="en-US"/>
            </a:defPPr>
            <a:lvl1pPr marL="0" algn="l" defTabSz="914400" rtl="0" eaLnBrk="1" latinLnBrk="0" hangingPunct="1">
              <a:defRPr sz="1800" kern="1200">
                <a:solidFill>
                  <a:srgbClr val="002060"/>
                </a:solidFill>
                <a:latin typeface="+mn-lt"/>
                <a:ea typeface="+mn-ea"/>
                <a:cs typeface="Kalimati" panose="00000400000000000000" pitchFamily="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kern="1200" baseline="0" dirty="0">
                <a:solidFill>
                  <a:srgbClr val="FFC000"/>
                </a:solidFill>
                <a:latin typeface="+mn-lt"/>
                <a:ea typeface="+mn-ea"/>
                <a:cs typeface="Kalimati" panose="00000400000000000000" pitchFamily="2"/>
              </a:rPr>
              <a:t>Page 1/….</a:t>
            </a:r>
          </a:p>
        </p:txBody>
      </p:sp>
      <p:sp>
        <p:nvSpPr>
          <p:cNvPr id="2" name="Rectangle 1"/>
          <p:cNvSpPr/>
          <p:nvPr userDrawn="1"/>
        </p:nvSpPr>
        <p:spPr>
          <a:xfrm>
            <a:off x="10367158" y="6388925"/>
            <a:ext cx="1824842" cy="4574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 name="Straight Connector 3">
            <a:extLst>
              <a:ext uri="{FF2B5EF4-FFF2-40B4-BE49-F238E27FC236}">
                <a16:creationId xmlns:a16="http://schemas.microsoft.com/office/drawing/2014/main" id="{609749CD-701B-412D-B215-03000E600A62}"/>
              </a:ext>
            </a:extLst>
          </p:cNvPr>
          <p:cNvCxnSpPr/>
          <p:nvPr userDrawn="1"/>
        </p:nvCxnSpPr>
        <p:spPr>
          <a:xfrm>
            <a:off x="0" y="629743"/>
            <a:ext cx="12192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2" name="Picture 11" descr="Image result for logo of nepal government">
            <a:extLst>
              <a:ext uri="{FF2B5EF4-FFF2-40B4-BE49-F238E27FC236}">
                <a16:creationId xmlns:a16="http://schemas.microsoft.com/office/drawing/2014/main" id="{4BF3C297-642D-4134-82DF-1D665AA1DDF1}"/>
              </a:ext>
            </a:extLst>
          </p:cNvPr>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21029" y="18468"/>
            <a:ext cx="692131" cy="584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200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4" r:id="rId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image" Target="../media/image8.jpeg"/><Relationship Id="rId1" Type="http://schemas.openxmlformats.org/officeDocument/2006/relationships/slideLayout" Target="../slideLayouts/slideLayout4.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2"/>
          <p:cNvSpPr>
            <a:spLocks noGrp="1"/>
          </p:cNvSpPr>
          <p:nvPr>
            <p:ph type="body" sz="quarter" idx="4294967295"/>
          </p:nvPr>
        </p:nvSpPr>
        <p:spPr>
          <a:xfrm>
            <a:off x="-21714" y="4158486"/>
            <a:ext cx="8027793" cy="1998961"/>
          </a:xfrm>
          <a:prstGeom prst="rect">
            <a:avLst/>
          </a:prstGeom>
        </p:spPr>
        <p:txBody>
          <a:bodyPr/>
          <a:lstStyle/>
          <a:p>
            <a:pPr marL="0" indent="0" algn="ctr">
              <a:spcBef>
                <a:spcPts val="600"/>
              </a:spcBef>
              <a:spcAft>
                <a:spcPts val="600"/>
              </a:spcAft>
              <a:buNone/>
            </a:pPr>
            <a:r>
              <a:rPr lang="ne-NP" b="1" dirty="0">
                <a:solidFill>
                  <a:srgbClr val="002060"/>
                </a:solidFill>
                <a:latin typeface="Ganesh" pitchFamily="2" charset="0"/>
                <a:cs typeface="Kalimati" panose="00000400000000000000" pitchFamily="2"/>
              </a:rPr>
              <a:t>राष्ट्रिय जनगणना २०७८ मा</a:t>
            </a:r>
            <a:endParaRPr lang="en-US" b="1" dirty="0">
              <a:solidFill>
                <a:srgbClr val="002060"/>
              </a:solidFill>
              <a:latin typeface="Ganesh" pitchFamily="2" charset="0"/>
              <a:cs typeface="Kalimati" panose="00000400000000000000" pitchFamily="2"/>
            </a:endParaRPr>
          </a:p>
          <a:p>
            <a:pPr marL="0" indent="0" algn="ctr">
              <a:spcBef>
                <a:spcPts val="600"/>
              </a:spcBef>
              <a:spcAft>
                <a:spcPts val="600"/>
              </a:spcAft>
              <a:buNone/>
            </a:pPr>
            <a:r>
              <a:rPr lang="ne-NP" b="1" dirty="0">
                <a:solidFill>
                  <a:srgbClr val="002060"/>
                </a:solidFill>
                <a:latin typeface="Ganesh" pitchFamily="2" charset="0"/>
                <a:cs typeface="Kalimati" panose="00000400000000000000" pitchFamily="2"/>
              </a:rPr>
              <a:t>लैङ्गिक समानता तथा सामाजिक समावेशीकरण</a:t>
            </a:r>
            <a:endParaRPr lang="en-US" b="1" dirty="0">
              <a:solidFill>
                <a:srgbClr val="002060"/>
              </a:solidFill>
              <a:latin typeface="Ganesh" pitchFamily="2" charset="0"/>
              <a:cs typeface="Kalimati" panose="00000400000000000000" pitchFamily="2"/>
            </a:endParaRPr>
          </a:p>
          <a:p>
            <a:pPr marL="0" indent="0" algn="ctr">
              <a:spcBef>
                <a:spcPts val="600"/>
              </a:spcBef>
              <a:spcAft>
                <a:spcPts val="600"/>
              </a:spcAft>
              <a:buNone/>
            </a:pPr>
            <a:r>
              <a:rPr lang="ne-NP" b="1" dirty="0">
                <a:solidFill>
                  <a:srgbClr val="002060"/>
                </a:solidFill>
                <a:latin typeface="Ganesh" pitchFamily="2" charset="0"/>
                <a:cs typeface="Kalimati" panose="00000400000000000000" pitchFamily="2"/>
              </a:rPr>
              <a:t>(</a:t>
            </a:r>
            <a:r>
              <a:rPr lang="ne-NP" sz="2800" b="1" dirty="0">
                <a:latin typeface="Ganesh" pitchFamily="2" charset="0"/>
                <a:cs typeface="Kalimati" panose="00000400000000000000" pitchFamily="2"/>
              </a:rPr>
              <a:t>लै.स.सा.स.</a:t>
            </a:r>
            <a:r>
              <a:rPr lang="ne-NP" b="1" dirty="0">
                <a:solidFill>
                  <a:srgbClr val="002060"/>
                </a:solidFill>
                <a:latin typeface="Ganesh" pitchFamily="2" charset="0"/>
                <a:cs typeface="Kalimati" panose="00000400000000000000" pitchFamily="2"/>
              </a:rPr>
              <a:t>)</a:t>
            </a:r>
          </a:p>
        </p:txBody>
      </p:sp>
      <p:sp>
        <p:nvSpPr>
          <p:cNvPr id="7" name="Slide Number Placeholder 19"/>
          <p:cNvSpPr txBox="1">
            <a:spLocks/>
          </p:cNvSpPr>
          <p:nvPr/>
        </p:nvSpPr>
        <p:spPr>
          <a:xfrm>
            <a:off x="11826240" y="6471920"/>
            <a:ext cx="340360" cy="3860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a:t>
            </a:fld>
            <a:endParaRPr lang="en-US" dirty="0">
              <a:latin typeface="Fontasy Himali" panose="04020500000000000000" pitchFamily="82" charset="0"/>
            </a:endParaRPr>
          </a:p>
        </p:txBody>
      </p:sp>
      <p:pic>
        <p:nvPicPr>
          <p:cNvPr id="9" name="Picture 8">
            <a:extLst>
              <a:ext uri="{FF2B5EF4-FFF2-40B4-BE49-F238E27FC236}">
                <a16:creationId xmlns:a16="http://schemas.microsoft.com/office/drawing/2014/main" id="{C0DCA701-74C6-46FD-916C-00EFF12568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64096" y="2924633"/>
            <a:ext cx="3883252" cy="3560745"/>
          </a:xfrm>
          <a:prstGeom prst="rect">
            <a:avLst/>
          </a:prstGeom>
        </p:spPr>
      </p:pic>
      <p:sp>
        <p:nvSpPr>
          <p:cNvPr id="10" name="Title 1">
            <a:extLst>
              <a:ext uri="{FF2B5EF4-FFF2-40B4-BE49-F238E27FC236}">
                <a16:creationId xmlns:a16="http://schemas.microsoft.com/office/drawing/2014/main" id="{D81C6FCA-65D9-43EC-85F1-06F3FDF8B67B}"/>
              </a:ext>
            </a:extLst>
          </p:cNvPr>
          <p:cNvSpPr txBox="1">
            <a:spLocks/>
          </p:cNvSpPr>
          <p:nvPr/>
        </p:nvSpPr>
        <p:spPr>
          <a:xfrm>
            <a:off x="0" y="896473"/>
            <a:ext cx="12192000" cy="1917803"/>
          </a:xfrm>
          <a:prstGeom prst="rect">
            <a:avLst/>
          </a:prstGeom>
        </p:spPr>
        <p:txBody>
          <a:bodyP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राष्ट्रिय जनगणना २०७८ </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800" b="1" dirty="0">
                <a:solidFill>
                  <a:srgbClr val="142DAC"/>
                </a:solidFill>
                <a:latin typeface="Calibri" panose="020F0502020204030204" pitchFamily="34" charset="0"/>
                <a:cs typeface="Kalimati" panose="00000400000000000000" pitchFamily="2"/>
              </a:rPr>
              <a:t>सुपरिवेक्षक </a:t>
            </a:r>
            <a:r>
              <a:rPr lang="hi-IN" sz="2800" b="1" dirty="0">
                <a:solidFill>
                  <a:srgbClr val="142DAC"/>
                </a:solidFill>
                <a:latin typeface="Calibri" panose="020F0502020204030204" pitchFamily="34" charset="0"/>
                <a:cs typeface="Kalimati" panose="00000400000000000000" pitchFamily="2"/>
              </a:rPr>
              <a:t>तालिम </a:t>
            </a:r>
            <a:endParaRPr lang="en-US" sz="2800" b="1" dirty="0">
              <a:solidFill>
                <a:srgbClr val="142DAC"/>
              </a:solidFill>
              <a:latin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400" b="1" dirty="0">
                <a:solidFill>
                  <a:srgbClr val="142DAC"/>
                </a:solidFill>
                <a:latin typeface="Calibri" panose="020F0502020204030204" pitchFamily="34" charset="0"/>
                <a:ea typeface="Calibri" panose="020F0502020204030204" pitchFamily="34" charset="0"/>
                <a:cs typeface="Kalimati" panose="00000400000000000000" pitchFamily="2"/>
              </a:rPr>
              <a:t>मितिः २०७८ वैशाख १६</a:t>
            </a:r>
            <a:endParaRPr lang="ne-NP" sz="2400" b="1" dirty="0">
              <a:solidFill>
                <a:srgbClr val="002060"/>
              </a:solidFill>
              <a:latin typeface="Calibri" panose="020F0502020204030204" pitchFamily="34" charset="0"/>
              <a:ea typeface="Calibri" panose="020F0502020204030204" pitchFamily="34" charset="0"/>
              <a:cs typeface="Kalimati" panose="00000400000000000000" pitchFamily="2"/>
            </a:endParaRPr>
          </a:p>
          <a:p>
            <a:pPr algn="ctr">
              <a:lnSpc>
                <a:spcPct val="115000"/>
              </a:lnSpc>
              <a:spcBef>
                <a:spcPts val="0"/>
              </a:spcBef>
            </a:pPr>
            <a:endParaRPr lang="en-US" sz="3200" dirty="0">
              <a:solidFill>
                <a:srgbClr val="142DAC"/>
              </a:solidFill>
              <a:latin typeface="Calibri" panose="020F0502020204030204" pitchFamily="34" charset="0"/>
              <a:ea typeface="Calibri" panose="020F0502020204030204" pitchFamily="34" charset="0"/>
              <a:cs typeface="Mangal" panose="02040503050203030202" pitchFamily="18" charset="0"/>
            </a:endParaRPr>
          </a:p>
        </p:txBody>
      </p:sp>
    </p:spTree>
    <p:extLst>
      <p:ext uri="{BB962C8B-B14F-4D97-AF65-F5344CB8AC3E}">
        <p14:creationId xmlns:p14="http://schemas.microsoft.com/office/powerpoint/2010/main" val="1864366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063497"/>
            <a:ext cx="2798990" cy="2099243"/>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39960" y="633303"/>
            <a:ext cx="9488241" cy="5900232"/>
          </a:xfrm>
          <a:prstGeom prst="rect">
            <a:avLst/>
          </a:prstGeom>
          <a:effectLst/>
          <a:scene3d>
            <a:camera prst="orthographicFront"/>
            <a:lightRig rig="threePt" dir="t"/>
          </a:scene3d>
          <a:sp3d>
            <a:bevelT w="165100" prst="coolSlant"/>
          </a:sp3d>
        </p:spPr>
      </p:pic>
      <p:sp>
        <p:nvSpPr>
          <p:cNvPr id="6" name="Text Placeholder 1"/>
          <p:cNvSpPr>
            <a:spLocks noGrp="1"/>
          </p:cNvSpPr>
          <p:nvPr>
            <p:ph type="body" sz="quarter" idx="4294967295"/>
          </p:nvPr>
        </p:nvSpPr>
        <p:spPr>
          <a:xfrm>
            <a:off x="-10633" y="1748836"/>
            <a:ext cx="2798990" cy="1908757"/>
          </a:xfrm>
          <a:prstGeom prst="rect">
            <a:avLst/>
          </a:prstGeom>
        </p:spPr>
        <p:txBody>
          <a:bodyPr/>
          <a:lstStyle/>
          <a:p>
            <a:pPr marL="0" indent="0" algn="ctr">
              <a:lnSpc>
                <a:spcPct val="150000"/>
              </a:lnSpc>
              <a:buNone/>
            </a:pPr>
            <a:r>
              <a:rPr lang="ne-NP" sz="4400" b="1" dirty="0">
                <a:solidFill>
                  <a:srgbClr val="002060"/>
                </a:solidFill>
                <a:latin typeface="Ganesh" pitchFamily="2" charset="0"/>
                <a:cs typeface="Kalimati" panose="00000400000000000000" pitchFamily="2"/>
              </a:rPr>
              <a:t>प्रस्तुतिका विषय</a:t>
            </a:r>
          </a:p>
        </p:txBody>
      </p:sp>
      <p:sp>
        <p:nvSpPr>
          <p:cNvPr id="7" name="TextBox 6"/>
          <p:cNvSpPr txBox="1"/>
          <p:nvPr/>
        </p:nvSpPr>
        <p:spPr>
          <a:xfrm>
            <a:off x="3115340" y="1710913"/>
            <a:ext cx="8715626" cy="2262158"/>
          </a:xfrm>
          <a:prstGeom prst="rect">
            <a:avLst/>
          </a:prstGeom>
          <a:noFill/>
        </p:spPr>
        <p:txBody>
          <a:bodyPr wrap="square" rtlCol="0">
            <a:spAutoFit/>
          </a:bodyPr>
          <a:lstStyle/>
          <a:p>
            <a:pPr marL="342900" indent="-342900">
              <a:lnSpc>
                <a:spcPct val="150000"/>
              </a:lnSpc>
              <a:buFont typeface="Wingdings" panose="05000000000000000000" pitchFamily="2" charset="2"/>
              <a:buChar char="ü"/>
            </a:pPr>
            <a:r>
              <a:rPr lang="ne-NP" sz="2400" b="1" dirty="0">
                <a:latin typeface="Ganesh" pitchFamily="2" charset="0"/>
                <a:cs typeface="Kalimati" panose="00000400000000000000" pitchFamily="2"/>
              </a:rPr>
              <a:t>लै.स.सा.स.</a:t>
            </a:r>
            <a:r>
              <a:rPr lang="ne-NP" sz="2400" dirty="0">
                <a:cs typeface="Kalimati" pitchFamily="2"/>
              </a:rPr>
              <a:t> जनगणनाको लागि बुझ्नुपर्ने केही अवधारणाहरु ।</a:t>
            </a:r>
          </a:p>
          <a:p>
            <a:pPr marL="342900" indent="-342900">
              <a:lnSpc>
                <a:spcPct val="150000"/>
              </a:lnSpc>
              <a:buFont typeface="Wingdings" panose="05000000000000000000" pitchFamily="2" charset="2"/>
              <a:buChar char="ü"/>
            </a:pPr>
            <a:r>
              <a:rPr lang="ne-NP" sz="2400" dirty="0">
                <a:cs typeface="Kalimati" pitchFamily="2"/>
              </a:rPr>
              <a:t>जनगणना र लैङ्गिक समानताको सन्दर्भ – सकारात्मक परिदृष्य ।</a:t>
            </a:r>
          </a:p>
          <a:p>
            <a:pPr marL="342900" indent="-342900">
              <a:lnSpc>
                <a:spcPct val="150000"/>
              </a:lnSpc>
              <a:buFont typeface="Wingdings" panose="05000000000000000000" pitchFamily="2" charset="2"/>
              <a:buChar char="ü"/>
            </a:pPr>
            <a:r>
              <a:rPr lang="ne-NP" sz="2400" b="1" dirty="0">
                <a:latin typeface="Ganesh" pitchFamily="2" charset="0"/>
                <a:cs typeface="Kalimati" panose="00000400000000000000" pitchFamily="2"/>
              </a:rPr>
              <a:t>लै.स.सा.स.</a:t>
            </a:r>
            <a:r>
              <a:rPr lang="ne-NP" sz="2400" dirty="0">
                <a:cs typeface="Kalimati" pitchFamily="2"/>
              </a:rPr>
              <a:t> का लागि आवश्यक गुणस्तरीय तथ्याङ्क संकलन भएपछि परिवर्तन गर्न सक्ने क्षेत्रहरु ।</a:t>
            </a:r>
          </a:p>
        </p:txBody>
      </p:sp>
      <p:sp>
        <p:nvSpPr>
          <p:cNvPr id="8" name="Slide Number Placeholder 19"/>
          <p:cNvSpPr txBox="1">
            <a:spLocks/>
          </p:cNvSpPr>
          <p:nvPr/>
        </p:nvSpPr>
        <p:spPr>
          <a:xfrm>
            <a:off x="11602720" y="6479063"/>
            <a:ext cx="5334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a:t>
            </a:fld>
            <a:endParaRPr lang="en-US" dirty="0">
              <a:latin typeface="Fontasy Himali" panose="04020500000000000000" pitchFamily="82" charset="0"/>
            </a:endParaRPr>
          </a:p>
        </p:txBody>
      </p:sp>
    </p:spTree>
    <p:extLst>
      <p:ext uri="{BB962C8B-B14F-4D97-AF65-F5344CB8AC3E}">
        <p14:creationId xmlns:p14="http://schemas.microsoft.com/office/powerpoint/2010/main" val="1237639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704320" y="6451600"/>
            <a:ext cx="462280" cy="381635"/>
          </a:xfrm>
        </p:spPr>
        <p:txBody>
          <a:bodyPr/>
          <a:lstStyle/>
          <a:p>
            <a:pPr algn="ctr"/>
            <a:fld id="{2840B2E4-A264-431E-ABDE-38E3BCDA5876}" type="slidenum">
              <a:rPr lang="en-US" smtClean="0">
                <a:latin typeface="Fontasy Himali" panose="04020500000000000000" pitchFamily="82" charset="0"/>
              </a:rPr>
              <a:pPr algn="ctr"/>
              <a:t>3</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सन्दर्भ सामाग्री</a:t>
            </a:r>
            <a:endParaRPr lang="hi-IN" sz="2800" b="1" dirty="0">
              <a:solidFill>
                <a:srgbClr val="002060"/>
              </a:solidFill>
              <a:cs typeface="Kalimati" pitchFamily="2"/>
            </a:endParaRPr>
          </a:p>
        </p:txBody>
      </p:sp>
      <p:sp>
        <p:nvSpPr>
          <p:cNvPr id="6" name="Rectangle 5">
            <a:extLst>
              <a:ext uri="{FF2B5EF4-FFF2-40B4-BE49-F238E27FC236}">
                <a16:creationId xmlns:a16="http://schemas.microsoft.com/office/drawing/2014/main" id="{1B44C860-C6C8-4B13-9FE9-805C3230E513}"/>
              </a:ext>
            </a:extLst>
          </p:cNvPr>
          <p:cNvSpPr/>
          <p:nvPr/>
        </p:nvSpPr>
        <p:spPr>
          <a:xfrm>
            <a:off x="329609" y="1854423"/>
            <a:ext cx="11830499" cy="646331"/>
          </a:xfrm>
          <a:prstGeom prst="rect">
            <a:avLst/>
          </a:prstGeom>
        </p:spPr>
        <p:txBody>
          <a:bodyPr wrap="square">
            <a:spAutoFit/>
          </a:bodyPr>
          <a:lstStyle/>
          <a:p>
            <a:pPr marL="0" indent="0" algn="ctr">
              <a:spcBef>
                <a:spcPts val="600"/>
              </a:spcBef>
              <a:spcAft>
                <a:spcPts val="600"/>
              </a:spcAft>
              <a:buNone/>
            </a:pPr>
            <a:r>
              <a:rPr lang="ne-NP" sz="3600" b="1" dirty="0">
                <a:solidFill>
                  <a:srgbClr val="002060"/>
                </a:solidFill>
                <a:latin typeface="Ganesh" pitchFamily="2" charset="0"/>
                <a:cs typeface="Kalimati" panose="00000400000000000000" pitchFamily="2"/>
              </a:rPr>
              <a:t>लैङ्गिक समानता </a:t>
            </a:r>
            <a:r>
              <a:rPr lang="ne-NP" sz="3600" b="1">
                <a:solidFill>
                  <a:srgbClr val="002060"/>
                </a:solidFill>
                <a:latin typeface="Ganesh" pitchFamily="2" charset="0"/>
                <a:cs typeface="Kalimati" panose="00000400000000000000" pitchFamily="2"/>
              </a:rPr>
              <a:t>तथा सामाजिक </a:t>
            </a:r>
            <a:r>
              <a:rPr lang="ne-NP" sz="3600" b="1" dirty="0">
                <a:solidFill>
                  <a:srgbClr val="002060"/>
                </a:solidFill>
                <a:latin typeface="Ganesh" pitchFamily="2" charset="0"/>
                <a:cs typeface="Kalimati" panose="00000400000000000000" pitchFamily="2"/>
              </a:rPr>
              <a:t>समावेशीकरण</a:t>
            </a:r>
            <a:r>
              <a:rPr lang="en-US" sz="3600" b="1" dirty="0">
                <a:solidFill>
                  <a:srgbClr val="002060"/>
                </a:solidFill>
                <a:latin typeface="Ganesh" pitchFamily="2" charset="0"/>
                <a:cs typeface="Kalimati" panose="00000400000000000000" pitchFamily="2"/>
              </a:rPr>
              <a:t> </a:t>
            </a:r>
            <a:r>
              <a:rPr lang="ne-NP" sz="3600" b="1" dirty="0">
                <a:solidFill>
                  <a:srgbClr val="002060"/>
                </a:solidFill>
                <a:latin typeface="Ganesh" pitchFamily="2" charset="0"/>
                <a:cs typeface="Kalimati" panose="00000400000000000000" pitchFamily="2"/>
              </a:rPr>
              <a:t>पुस्तिका</a:t>
            </a:r>
          </a:p>
        </p:txBody>
      </p:sp>
      <p:pic>
        <p:nvPicPr>
          <p:cNvPr id="5" name="Picture 2" descr="C:\Users\Lenovo\Downloads\GESI_manual_Cover.png">
            <a:extLst>
              <a:ext uri="{FF2B5EF4-FFF2-40B4-BE49-F238E27FC236}">
                <a16:creationId xmlns:a16="http://schemas.microsoft.com/office/drawing/2014/main" id="{1609CE2D-C1D5-4DC1-B538-943FD65260FE}"/>
              </a:ext>
            </a:extLst>
          </p:cNvPr>
          <p:cNvPicPr>
            <a:picLocks noChangeAspect="1" noChangeArrowheads="1"/>
          </p:cNvPicPr>
          <p:nvPr/>
        </p:nvPicPr>
        <p:blipFill>
          <a:blip r:embed="rId2"/>
          <a:srcRect/>
          <a:stretch>
            <a:fillRect/>
          </a:stretch>
        </p:blipFill>
        <p:spPr bwMode="auto">
          <a:xfrm>
            <a:off x="4485775" y="2601436"/>
            <a:ext cx="3518166" cy="4231799"/>
          </a:xfrm>
          <a:prstGeom prst="rect">
            <a:avLst/>
          </a:prstGeom>
          <a:noFill/>
        </p:spPr>
      </p:pic>
    </p:spTree>
    <p:extLst>
      <p:ext uri="{BB962C8B-B14F-4D97-AF65-F5344CB8AC3E}">
        <p14:creationId xmlns:p14="http://schemas.microsoft.com/office/powerpoint/2010/main" val="2994900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
          <p:cNvSpPr txBox="1">
            <a:spLocks/>
          </p:cNvSpPr>
          <p:nvPr/>
        </p:nvSpPr>
        <p:spPr>
          <a:xfrm>
            <a:off x="1524000" y="863003"/>
            <a:ext cx="9144000" cy="57606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e-NP" sz="2800" b="1" dirty="0">
                <a:solidFill>
                  <a:srgbClr val="002060"/>
                </a:solidFill>
                <a:latin typeface="Ganesh" pitchFamily="2" charset="0"/>
                <a:cs typeface="Kalimati" panose="00000400000000000000" pitchFamily="2"/>
              </a:rPr>
              <a:t>लैससास जनगणनाको लागि बुझ्नुपर्ने केही अवधारणाहरु</a:t>
            </a:r>
          </a:p>
        </p:txBody>
      </p:sp>
      <p:sp>
        <p:nvSpPr>
          <p:cNvPr id="4" name="TextBox 3"/>
          <p:cNvSpPr txBox="1"/>
          <p:nvPr/>
        </p:nvSpPr>
        <p:spPr>
          <a:xfrm>
            <a:off x="372140" y="1666553"/>
            <a:ext cx="11557590" cy="3924151"/>
          </a:xfrm>
          <a:prstGeom prst="rect">
            <a:avLst/>
          </a:prstGeom>
          <a:noFill/>
        </p:spPr>
        <p:txBody>
          <a:bodyPr wrap="square" rtlCol="0">
            <a:spAutoFit/>
          </a:bodyPr>
          <a:lstStyle/>
          <a:p>
            <a:pPr algn="just">
              <a:lnSpc>
                <a:spcPct val="150000"/>
              </a:lnSpc>
            </a:pPr>
            <a:r>
              <a:rPr lang="ne-NP" sz="2400" b="1" dirty="0">
                <a:latin typeface="Preeti" pitchFamily="2" charset="0"/>
                <a:cs typeface="Kalimati" panose="00000400000000000000" pitchFamily="2"/>
              </a:rPr>
              <a:t>लैङ्गिक समानता र समता</a:t>
            </a:r>
            <a:endParaRPr lang="ne-NP" sz="2400" dirty="0">
              <a:latin typeface="Preeti" pitchFamily="2" charset="0"/>
              <a:cs typeface="Kalimati" panose="00000400000000000000" pitchFamily="2"/>
            </a:endParaRPr>
          </a:p>
          <a:p>
            <a:pPr marL="342900" indent="-342900" algn="just">
              <a:lnSpc>
                <a:spcPct val="150000"/>
              </a:lnSpc>
              <a:buFont typeface="Arial" panose="020B0604020202020204" pitchFamily="34" charset="0"/>
              <a:buChar char="•"/>
            </a:pPr>
            <a:r>
              <a:rPr lang="ne-NP" sz="2400" dirty="0">
                <a:latin typeface="Preeti" pitchFamily="2" charset="0"/>
                <a:cs typeface="Kalimati" panose="00000400000000000000" pitchFamily="2"/>
              </a:rPr>
              <a:t>लैङ्गिक समानताले सामाजिक–आर्थिक स्रोतमा हुने महिला, पुरुष, लैङ्गिक तथा यौनिक अल्पसंख्यक, अपाङ्गता भएका व्यक्ति आदि को निष्पक्ष तथा समान पहुँचलाई जनाउँछ ।</a:t>
            </a:r>
          </a:p>
          <a:p>
            <a:pPr marL="342900" indent="-342900" algn="just">
              <a:lnSpc>
                <a:spcPct val="150000"/>
              </a:lnSpc>
              <a:buFont typeface="Arial" panose="020B0604020202020204" pitchFamily="34" charset="0"/>
              <a:buChar char="•"/>
            </a:pPr>
            <a:r>
              <a:rPr lang="ne-NP" sz="2400" dirty="0">
                <a:latin typeface="Preeti" pitchFamily="2" charset="0"/>
                <a:cs typeface="Kalimati" panose="00000400000000000000" pitchFamily="2"/>
              </a:rPr>
              <a:t>कुनै पनि व्यक्तिलाई जाति, लिङ्ग, धर्म आदिको कारणले भेदभाव नगरी समान दृष्टिले हेर्नु समानता हो । </a:t>
            </a:r>
          </a:p>
          <a:p>
            <a:pPr marL="342900" indent="-342900" algn="just">
              <a:lnSpc>
                <a:spcPct val="150000"/>
              </a:lnSpc>
              <a:buFont typeface="Arial" panose="020B0604020202020204" pitchFamily="34" charset="0"/>
              <a:buChar char="•"/>
            </a:pPr>
            <a:r>
              <a:rPr lang="ne-NP" sz="2400" dirty="0">
                <a:latin typeface="Preeti" pitchFamily="2" charset="0"/>
                <a:cs typeface="Kalimati" panose="00000400000000000000" pitchFamily="2"/>
              </a:rPr>
              <a:t>समता भनेको असमानताको स्थितिमा रहेकाहरूलाई अलग व्यवहार र विशेष उपाय गरिनु हो जसको माध्यमबाट सबैलाई बराबरीमा ल्याईन्छ । </a:t>
            </a:r>
          </a:p>
        </p:txBody>
      </p:sp>
      <p:sp>
        <p:nvSpPr>
          <p:cNvPr id="6" name="Slide Number Placeholder 5"/>
          <p:cNvSpPr>
            <a:spLocks noGrp="1"/>
          </p:cNvSpPr>
          <p:nvPr>
            <p:ph type="sldNum" sz="quarter" idx="11"/>
          </p:nvPr>
        </p:nvSpPr>
        <p:spPr>
          <a:xfrm>
            <a:off x="11759609" y="6541392"/>
            <a:ext cx="437471" cy="302003"/>
          </a:xfrm>
        </p:spPr>
        <p:txBody>
          <a:bodyPr/>
          <a:lstStyle/>
          <a:p>
            <a:pPr algn="ctr"/>
            <a:fld id="{2840B2E4-A264-431E-ABDE-38E3BCDA5876}" type="slidenum">
              <a:rPr lang="en-US">
                <a:latin typeface="Fontasy Himali" panose="04020500000000000000" pitchFamily="82" charset="0"/>
              </a:rPr>
              <a:pPr algn="ctr"/>
              <a:t>4</a:t>
            </a:fld>
            <a:endParaRPr lang="en-US" dirty="0">
              <a:latin typeface="Fontasy Himali" panose="04020500000000000000" pitchFamily="82" charset="0"/>
            </a:endParaRPr>
          </a:p>
        </p:txBody>
      </p:sp>
      <p:sp>
        <p:nvSpPr>
          <p:cNvPr id="7" name="TextBox 6">
            <a:extLst>
              <a:ext uri="{FF2B5EF4-FFF2-40B4-BE49-F238E27FC236}">
                <a16:creationId xmlns:a16="http://schemas.microsoft.com/office/drawing/2014/main" id="{E3CC836C-3A55-44E4-B02F-F876D7F2525F}"/>
              </a:ext>
            </a:extLst>
          </p:cNvPr>
          <p:cNvSpPr txBox="1"/>
          <p:nvPr/>
        </p:nvSpPr>
        <p:spPr>
          <a:xfrm>
            <a:off x="5476658" y="6542954"/>
            <a:ext cx="6193464" cy="307777"/>
          </a:xfrm>
          <a:prstGeom prst="rect">
            <a:avLst/>
          </a:prstGeom>
          <a:noFill/>
        </p:spPr>
        <p:txBody>
          <a:bodyPr wrap="square">
            <a:spAutoFit/>
          </a:bodyPr>
          <a:lstStyle/>
          <a:p>
            <a:pPr algn="r"/>
            <a:r>
              <a:rPr lang="ne-NP" sz="1400" dirty="0">
                <a:cs typeface="Kalimati" panose="00000400000000000000" pitchFamily="2"/>
              </a:rPr>
              <a:t>क्रमशः</a:t>
            </a:r>
            <a:endParaRPr lang="en-US" sz="1400" dirty="0">
              <a:cs typeface="Kalimati" panose="00000400000000000000" pitchFamily="2"/>
            </a:endParaRPr>
          </a:p>
        </p:txBody>
      </p:sp>
    </p:spTree>
    <p:extLst>
      <p:ext uri="{BB962C8B-B14F-4D97-AF65-F5344CB8AC3E}">
        <p14:creationId xmlns:p14="http://schemas.microsoft.com/office/powerpoint/2010/main" val="20870809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E18656D1-7D70-4A69-B7AB-00916B00D25B}"/>
              </a:ext>
            </a:extLst>
          </p:cNvPr>
          <p:cNvSpPr txBox="1">
            <a:spLocks/>
          </p:cNvSpPr>
          <p:nvPr/>
        </p:nvSpPr>
        <p:spPr>
          <a:xfrm>
            <a:off x="11525693" y="6468142"/>
            <a:ext cx="671387" cy="3752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5</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946BB312-A05C-440C-AE90-6854DD6BAA8A}"/>
              </a:ext>
            </a:extLst>
          </p:cNvPr>
          <p:cNvSpPr txBox="1"/>
          <p:nvPr/>
        </p:nvSpPr>
        <p:spPr>
          <a:xfrm>
            <a:off x="559559" y="814316"/>
            <a:ext cx="10689687" cy="523220"/>
          </a:xfrm>
          <a:prstGeom prst="rect">
            <a:avLst/>
          </a:prstGeom>
          <a:noFill/>
        </p:spPr>
        <p:txBody>
          <a:bodyPr wrap="square">
            <a:spAutoFit/>
          </a:bodyPr>
          <a:lstStyle/>
          <a:p>
            <a:pPr algn="ctr"/>
            <a:r>
              <a:rPr lang="ne-NP" sz="2800" b="1" dirty="0">
                <a:latin typeface="Preeti" pitchFamily="2" charset="0"/>
                <a:cs typeface="Kalimati" panose="00000400000000000000" pitchFamily="2"/>
              </a:rPr>
              <a:t>लैङ्गिक समानता र समता बीच फरक </a:t>
            </a:r>
          </a:p>
        </p:txBody>
      </p:sp>
      <p:sp>
        <p:nvSpPr>
          <p:cNvPr id="10" name="Rectangle 9">
            <a:extLst>
              <a:ext uri="{FF2B5EF4-FFF2-40B4-BE49-F238E27FC236}">
                <a16:creationId xmlns:a16="http://schemas.microsoft.com/office/drawing/2014/main" id="{6F44E65C-A8DB-422B-B409-B5219CDCCFBC}"/>
              </a:ext>
            </a:extLst>
          </p:cNvPr>
          <p:cNvSpPr/>
          <p:nvPr/>
        </p:nvSpPr>
        <p:spPr>
          <a:xfrm>
            <a:off x="1937982" y="6399031"/>
            <a:ext cx="3562066" cy="4170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ne-NP" sz="2400" dirty="0">
                <a:solidFill>
                  <a:schemeClr val="tx1"/>
                </a:solidFill>
                <a:latin typeface="Ganesh" pitchFamily="2" charset="0"/>
                <a:cs typeface="Kalimati" panose="00000400000000000000" pitchFamily="2"/>
              </a:rPr>
              <a:t>समानता</a:t>
            </a:r>
            <a:endParaRPr lang="en-US" sz="1600" b="1" dirty="0">
              <a:solidFill>
                <a:schemeClr val="tx1"/>
              </a:solidFill>
              <a:latin typeface="Preeti" pitchFamily="2" charset="0"/>
            </a:endParaRPr>
          </a:p>
        </p:txBody>
      </p:sp>
      <p:sp>
        <p:nvSpPr>
          <p:cNvPr id="11" name="Rectangle 10">
            <a:extLst>
              <a:ext uri="{FF2B5EF4-FFF2-40B4-BE49-F238E27FC236}">
                <a16:creationId xmlns:a16="http://schemas.microsoft.com/office/drawing/2014/main" id="{F2EC5166-6B00-430B-A8E1-D7C316622ACA}"/>
              </a:ext>
            </a:extLst>
          </p:cNvPr>
          <p:cNvSpPr/>
          <p:nvPr/>
        </p:nvSpPr>
        <p:spPr>
          <a:xfrm>
            <a:off x="6482687" y="6409663"/>
            <a:ext cx="3930555" cy="4170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ne-NP" sz="2400" dirty="0">
                <a:solidFill>
                  <a:schemeClr val="tx1"/>
                </a:solidFill>
                <a:latin typeface="Ganesh" pitchFamily="2" charset="0"/>
                <a:cs typeface="Kalimati" panose="00000400000000000000" pitchFamily="2"/>
              </a:rPr>
              <a:t>समता</a:t>
            </a:r>
            <a:endParaRPr lang="en-US" sz="2400" b="1" dirty="0">
              <a:solidFill>
                <a:schemeClr val="tx1"/>
              </a:solidFill>
              <a:latin typeface="Preeti" pitchFamily="2" charset="0"/>
            </a:endParaRPr>
          </a:p>
        </p:txBody>
      </p:sp>
      <p:pic>
        <p:nvPicPr>
          <p:cNvPr id="12" name="Picture 2" descr="Differences between equity and&#10;equality&#10; ">
            <a:extLst>
              <a:ext uri="{FF2B5EF4-FFF2-40B4-BE49-F238E27FC236}">
                <a16:creationId xmlns:a16="http://schemas.microsoft.com/office/drawing/2014/main" id="{C8BC9A90-C053-463D-BC39-46BCF19FFB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559559" y="1596788"/>
            <a:ext cx="10689688" cy="4676421"/>
          </a:xfrm>
          <a:prstGeom prst="rect">
            <a:avLst/>
          </a:prstGeom>
          <a:noFill/>
        </p:spPr>
      </p:pic>
      <p:sp>
        <p:nvSpPr>
          <p:cNvPr id="2" name="Oval 1">
            <a:extLst>
              <a:ext uri="{FF2B5EF4-FFF2-40B4-BE49-F238E27FC236}">
                <a16:creationId xmlns:a16="http://schemas.microsoft.com/office/drawing/2014/main" id="{AD452CEC-0376-4A4F-A7B5-6D9174F15E9B}"/>
              </a:ext>
            </a:extLst>
          </p:cNvPr>
          <p:cNvSpPr/>
          <p:nvPr/>
        </p:nvSpPr>
        <p:spPr>
          <a:xfrm>
            <a:off x="1672684" y="1549542"/>
            <a:ext cx="8463775" cy="206453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altLang="en-US" sz="2400" dirty="0">
                <a:latin typeface="Preeti" pitchFamily="2" charset="0"/>
                <a:cs typeface="Kalimati" panose="00000400000000000000" pitchFamily="2"/>
              </a:rPr>
              <a:t>समानता </a:t>
            </a:r>
            <a:r>
              <a:rPr lang="ne-NP" altLang="en-US" sz="2400" dirty="0">
                <a:latin typeface="Times New Roman" panose="02020603050405020304" pitchFamily="18" charset="0"/>
                <a:cs typeface="Kalimati" panose="00000400000000000000" pitchFamily="2"/>
              </a:rPr>
              <a:t>(</a:t>
            </a:r>
            <a:r>
              <a:rPr lang="en-US" altLang="en-US" sz="2400" dirty="0">
                <a:latin typeface="Times New Roman" panose="02020603050405020304" pitchFamily="18" charset="0"/>
                <a:cs typeface="Times New Roman" panose="02020603050405020304" pitchFamily="18" charset="0"/>
              </a:rPr>
              <a:t>Equality</a:t>
            </a:r>
            <a:r>
              <a:rPr lang="ne-NP" altLang="en-US" sz="2400" dirty="0">
                <a:latin typeface="Times New Roman" panose="02020603050405020304" pitchFamily="18" charset="0"/>
                <a:cs typeface="Kalimati" panose="00000400000000000000" pitchFamily="2"/>
              </a:rPr>
              <a:t>)</a:t>
            </a:r>
            <a:r>
              <a:rPr lang="ne-NP" altLang="en-US" sz="2400" dirty="0">
                <a:latin typeface="Preeti" pitchFamily="2" charset="0"/>
                <a:cs typeface="Kalimati" panose="00000400000000000000" pitchFamily="2"/>
              </a:rPr>
              <a:t> लक्ष्य हो भने समता </a:t>
            </a:r>
            <a:r>
              <a:rPr lang="ne-NP" altLang="en-US" sz="2400" dirty="0">
                <a:latin typeface="Times New Roman" panose="02020603050405020304" pitchFamily="18" charset="0"/>
                <a:cs typeface="Kalimati" panose="00000400000000000000" pitchFamily="2"/>
              </a:rPr>
              <a:t>(</a:t>
            </a:r>
            <a:r>
              <a:rPr lang="en-US" altLang="en-US" sz="2400" dirty="0">
                <a:latin typeface="Times New Roman" panose="02020603050405020304" pitchFamily="18" charset="0"/>
                <a:cs typeface="Times New Roman" panose="02020603050405020304" pitchFamily="18" charset="0"/>
              </a:rPr>
              <a:t>Equity</a:t>
            </a:r>
            <a:r>
              <a:rPr lang="ne-NP" altLang="en-US" sz="2400" dirty="0">
                <a:latin typeface="Times New Roman" panose="02020603050405020304" pitchFamily="18" charset="0"/>
                <a:cs typeface="Kalimati" panose="00000400000000000000" pitchFamily="2"/>
              </a:rPr>
              <a:t>)</a:t>
            </a:r>
            <a:r>
              <a:rPr lang="ne-NP" altLang="en-US" sz="2400" dirty="0">
                <a:latin typeface="Preeti" pitchFamily="2" charset="0"/>
                <a:cs typeface="Kalimati" panose="00000400000000000000" pitchFamily="2"/>
              </a:rPr>
              <a:t> त्यस लक्ष्यलाई प्राप्त गर्ने माध्यम हो । त्यसकारण यिनीहरू एक अर्काबाट अलग रहन सक्दैनन् ।</a:t>
            </a:r>
          </a:p>
        </p:txBody>
      </p:sp>
    </p:spTree>
    <p:extLst>
      <p:ext uri="{BB962C8B-B14F-4D97-AF65-F5344CB8AC3E}">
        <p14:creationId xmlns:p14="http://schemas.microsoft.com/office/powerpoint/2010/main" val="5103555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66562" name="Picture 2" descr="proud Brahman villager"/>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6932614" y="352426"/>
            <a:ext cx="1660525" cy="1593850"/>
          </a:xfrm>
        </p:spPr>
      </p:pic>
      <p:sp>
        <p:nvSpPr>
          <p:cNvPr id="66571" name="AutoShape 11"/>
          <p:cNvSpPr>
            <a:spLocks noChangeArrowheads="1"/>
          </p:cNvSpPr>
          <p:nvPr/>
        </p:nvSpPr>
        <p:spPr bwMode="auto">
          <a:xfrm>
            <a:off x="3174974" y="2590800"/>
            <a:ext cx="990758" cy="439462"/>
          </a:xfrm>
          <a:prstGeom prst="rightArrow">
            <a:avLst>
              <a:gd name="adj1" fmla="val 50000"/>
              <a:gd name="adj2" fmla="val 93750"/>
            </a:avLst>
          </a:prstGeom>
          <a:solidFill>
            <a:schemeClr val="accent1"/>
          </a:solidFill>
          <a:ln w="12700" cap="sq">
            <a:solidFill>
              <a:schemeClr val="tx1"/>
            </a:solidFill>
            <a:miter lim="800000"/>
            <a:headEnd type="none" w="sm" len="sm"/>
            <a:tailEnd type="none" w="sm" len="sm"/>
          </a:ln>
        </p:spPr>
        <p:txBody>
          <a:bodyPr wrap="none" anchor="ctr"/>
          <a:lstStyle>
            <a:lvl1pPr>
              <a:spcBef>
                <a:spcPct val="20000"/>
              </a:spcBef>
              <a:buChar char="•"/>
              <a:defRPr sz="3200">
                <a:solidFill>
                  <a:schemeClr val="tx1"/>
                </a:solidFill>
                <a:latin typeface="Calibri" panose="020F0502020204030204" pitchFamily="34" charset="0"/>
                <a:cs typeface="Tahoma" panose="020B0604030504040204" pitchFamily="34" charset="0"/>
              </a:defRPr>
            </a:lvl1pPr>
            <a:lvl2pPr marL="742950" indent="-285750">
              <a:spcBef>
                <a:spcPct val="20000"/>
              </a:spcBef>
              <a:buChar char="–"/>
              <a:defRPr sz="2800">
                <a:solidFill>
                  <a:srgbClr val="002060"/>
                </a:solidFill>
                <a:latin typeface="Calibri" panose="020F0502020204030204" pitchFamily="34" charset="0"/>
                <a:cs typeface="Arial" panose="020B0604020202020204" pitchFamily="34" charset="0"/>
              </a:defRPr>
            </a:lvl2pPr>
            <a:lvl3pPr marL="1143000" indent="-228600">
              <a:spcBef>
                <a:spcPct val="20000"/>
              </a:spcBef>
              <a:buChar char="•"/>
              <a:defRPr sz="2400" i="1">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GB" altLang="en-US" sz="1800">
              <a:cs typeface="Arial" panose="020B0604020202020204" pitchFamily="34" charset="0"/>
            </a:endParaRPr>
          </a:p>
        </p:txBody>
      </p:sp>
      <p:sp>
        <p:nvSpPr>
          <p:cNvPr id="66588" name="Text Box 28"/>
          <p:cNvSpPr txBox="1">
            <a:spLocks noChangeArrowheads="1"/>
          </p:cNvSpPr>
          <p:nvPr/>
        </p:nvSpPr>
        <p:spPr bwMode="auto">
          <a:xfrm>
            <a:off x="7162800" y="6400801"/>
            <a:ext cx="1752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square">
            <a:spAutoFit/>
          </a:bodyPr>
          <a:lstStyle>
            <a:lvl1pPr>
              <a:spcBef>
                <a:spcPct val="20000"/>
              </a:spcBef>
              <a:buChar char="•"/>
              <a:defRPr sz="3200">
                <a:solidFill>
                  <a:schemeClr val="tx1"/>
                </a:solidFill>
                <a:latin typeface="Calibri" panose="020F0502020204030204" pitchFamily="34" charset="0"/>
                <a:cs typeface="Tahoma" panose="020B0604030504040204" pitchFamily="34" charset="0"/>
              </a:defRPr>
            </a:lvl1pPr>
            <a:lvl2pPr marL="742950" indent="-285750">
              <a:spcBef>
                <a:spcPct val="20000"/>
              </a:spcBef>
              <a:buChar char="–"/>
              <a:defRPr sz="2800">
                <a:solidFill>
                  <a:srgbClr val="002060"/>
                </a:solidFill>
                <a:latin typeface="Calibri" panose="020F0502020204030204" pitchFamily="34" charset="0"/>
                <a:cs typeface="Arial" panose="020B0604020202020204" pitchFamily="34" charset="0"/>
              </a:defRPr>
            </a:lvl2pPr>
            <a:lvl3pPr marL="1143000" indent="-228600">
              <a:spcBef>
                <a:spcPct val="20000"/>
              </a:spcBef>
              <a:buChar char="•"/>
              <a:defRPr sz="2400" i="1">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GB" altLang="en-US" sz="2000" b="1" dirty="0" err="1">
                <a:latin typeface="Preeti" pitchFamily="2" charset="0"/>
                <a:cs typeface="Arial" panose="020B0604020202020204" pitchFamily="34" charset="0"/>
              </a:rPr>
              <a:t>ul</a:t>
            </a:r>
            <a:r>
              <a:rPr lang="en-GB" altLang="en-US" sz="2000" b="1" dirty="0">
                <a:latin typeface="Preeti" pitchFamily="2" charset="0"/>
                <a:cs typeface="Arial" panose="020B0604020202020204" pitchFamily="34" charset="0"/>
              </a:rPr>
              <a:t>/a </a:t>
            </a:r>
            <a:r>
              <a:rPr lang="en-GB" altLang="en-US" sz="2000" b="1" dirty="0" err="1">
                <a:latin typeface="Preeti" pitchFamily="2" charset="0"/>
                <a:cs typeface="Arial" panose="020B0604020202020204" pitchFamily="34" charset="0"/>
              </a:rPr>
              <a:t>blnt</a:t>
            </a:r>
            <a:r>
              <a:rPr lang="en-GB" altLang="en-US" sz="2000" b="1" dirty="0">
                <a:latin typeface="Preeti" pitchFamily="2" charset="0"/>
                <a:cs typeface="Arial" panose="020B0604020202020204" pitchFamily="34" charset="0"/>
              </a:rPr>
              <a:t> </a:t>
            </a:r>
            <a:r>
              <a:rPr lang="en-GB" altLang="en-US" sz="2000" b="1" dirty="0" err="1">
                <a:latin typeface="Preeti" pitchFamily="2" charset="0"/>
                <a:cs typeface="Arial" panose="020B0604020202020204" pitchFamily="34" charset="0"/>
              </a:rPr>
              <a:t>dlxnf</a:t>
            </a:r>
            <a:endParaRPr lang="en-US" altLang="en-US" sz="2000" b="1" dirty="0">
              <a:latin typeface="Preeti" pitchFamily="2" charset="0"/>
              <a:cs typeface="Arial" panose="020B0604020202020204" pitchFamily="34" charset="0"/>
            </a:endParaRPr>
          </a:p>
        </p:txBody>
      </p:sp>
      <p:grpSp>
        <p:nvGrpSpPr>
          <p:cNvPr id="4" name="Group 3">
            <a:extLst>
              <a:ext uri="{FF2B5EF4-FFF2-40B4-BE49-F238E27FC236}">
                <a16:creationId xmlns:a16="http://schemas.microsoft.com/office/drawing/2014/main" id="{33D57CC6-C6E6-4B6C-9650-3E76E38FD8AD}"/>
              </a:ext>
            </a:extLst>
          </p:cNvPr>
          <p:cNvGrpSpPr/>
          <p:nvPr/>
        </p:nvGrpSpPr>
        <p:grpSpPr>
          <a:xfrm>
            <a:off x="300251" y="805217"/>
            <a:ext cx="11369871" cy="6060223"/>
            <a:chOff x="1354139" y="1"/>
            <a:chExt cx="10315983" cy="6865440"/>
          </a:xfrm>
        </p:grpSpPr>
        <p:pic>
          <p:nvPicPr>
            <p:cNvPr id="66563" name="Picture 3" descr="boy carrying roc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54139" y="228600"/>
              <a:ext cx="22098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4" name="Picture 4" descr="Dalit woma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34200" y="4572000"/>
              <a:ext cx="20193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5" name="Picture 5" descr="Janajati man in blanke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54139" y="4419601"/>
              <a:ext cx="2608261" cy="216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6" name="Picture 6" descr="Young Tarai woma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54139" y="1981200"/>
              <a:ext cx="2227261"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7" name="Picture 7" descr="Kami"/>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70401" y="5029200"/>
              <a:ext cx="1795464" cy="158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8" name="AutoShape 8"/>
            <p:cNvSpPr>
              <a:spLocks noChangeArrowheads="1"/>
            </p:cNvSpPr>
            <p:nvPr/>
          </p:nvSpPr>
          <p:spPr bwMode="auto">
            <a:xfrm rot="10800000" flipH="1">
              <a:off x="8610600" y="762000"/>
              <a:ext cx="1828800" cy="1371600"/>
            </a:xfrm>
            <a:custGeom>
              <a:avLst/>
              <a:gdLst>
                <a:gd name="T0" fmla="*/ 2147483646 w 21600"/>
                <a:gd name="T1" fmla="*/ 0 h 21600"/>
                <a:gd name="T2" fmla="*/ 2147483646 w 21600"/>
                <a:gd name="T3" fmla="*/ 2147483646 h 21600"/>
                <a:gd name="T4" fmla="*/ 0 w 21600"/>
                <a:gd name="T5" fmla="*/ 2147483646 h 21600"/>
                <a:gd name="T6" fmla="*/ 2147483646 w 21600"/>
                <a:gd name="T7" fmla="*/ 2147483646 h 21600"/>
                <a:gd name="T8" fmla="*/ 2147483646 w 21600"/>
                <a:gd name="T9" fmla="*/ 2147483646 h 21600"/>
                <a:gd name="T10" fmla="*/ 2147483646 w 21600"/>
                <a:gd name="T11" fmla="*/ 2147483646 h 21600"/>
                <a:gd name="T12" fmla="*/ 17694720 60000 65536"/>
                <a:gd name="T13" fmla="*/ 11796480 60000 65536"/>
                <a:gd name="T14" fmla="*/ 11796480 60000 65536"/>
                <a:gd name="T15" fmla="*/ 5898240 60000 65536"/>
                <a:gd name="T16" fmla="*/ 0 60000 65536"/>
                <a:gd name="T17" fmla="*/ 0 60000 65536"/>
                <a:gd name="T18" fmla="*/ 0 w 21600"/>
                <a:gd name="T19" fmla="*/ 14407 h 21600"/>
                <a:gd name="T20" fmla="*/ 18514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32" y="0"/>
                  </a:moveTo>
                  <a:lnTo>
                    <a:pt x="9263" y="7200"/>
                  </a:lnTo>
                  <a:lnTo>
                    <a:pt x="12349" y="7200"/>
                  </a:lnTo>
                  <a:lnTo>
                    <a:pt x="12349" y="14407"/>
                  </a:lnTo>
                  <a:lnTo>
                    <a:pt x="0" y="14407"/>
                  </a:lnTo>
                  <a:lnTo>
                    <a:pt x="0" y="21600"/>
                  </a:lnTo>
                  <a:lnTo>
                    <a:pt x="18514" y="21600"/>
                  </a:lnTo>
                  <a:lnTo>
                    <a:pt x="18514" y="7200"/>
                  </a:lnTo>
                  <a:lnTo>
                    <a:pt x="21600" y="7200"/>
                  </a:lnTo>
                  <a:lnTo>
                    <a:pt x="15432" y="0"/>
                  </a:lnTo>
                  <a:close/>
                </a:path>
              </a:pathLst>
            </a:custGeom>
            <a:solidFill>
              <a:schemeClr val="accent1"/>
            </a:solidFill>
            <a:ln w="12700" cap="sq">
              <a:solidFill>
                <a:schemeClr val="tx1"/>
              </a:solidFill>
              <a:miter lim="800000"/>
              <a:headEnd type="none" w="sm" len="sm"/>
              <a:tailEnd type="none" w="sm" len="sm"/>
            </a:ln>
          </p:spPr>
          <p:txBody>
            <a:bodyPr wrap="none" anchor="ctr"/>
            <a:lstStyle/>
            <a:p>
              <a:endParaRPr lang="en-US"/>
            </a:p>
          </p:txBody>
        </p:sp>
        <p:sp>
          <p:nvSpPr>
            <p:cNvPr id="66569" name="AutoShape 9"/>
            <p:cNvSpPr>
              <a:spLocks noChangeArrowheads="1"/>
            </p:cNvSpPr>
            <p:nvPr/>
          </p:nvSpPr>
          <p:spPr bwMode="auto">
            <a:xfrm rot="1253308">
              <a:off x="3698415" y="589322"/>
              <a:ext cx="1315274" cy="381000"/>
            </a:xfrm>
            <a:prstGeom prst="rightArrow">
              <a:avLst>
                <a:gd name="adj1" fmla="val 50000"/>
                <a:gd name="adj2" fmla="val 88750"/>
              </a:avLst>
            </a:prstGeom>
            <a:solidFill>
              <a:schemeClr val="accent1"/>
            </a:solidFill>
            <a:ln w="12700" cap="sq">
              <a:solidFill>
                <a:schemeClr val="tx1"/>
              </a:solidFill>
              <a:miter lim="800000"/>
              <a:headEnd type="none" w="sm" len="sm"/>
              <a:tailEnd type="none" w="sm" len="sm"/>
            </a:ln>
          </p:spPr>
          <p:txBody>
            <a:bodyPr wrap="none" anchor="ctr"/>
            <a:lstStyle>
              <a:lvl1pPr>
                <a:spcBef>
                  <a:spcPct val="20000"/>
                </a:spcBef>
                <a:buChar char="•"/>
                <a:defRPr sz="3200">
                  <a:solidFill>
                    <a:schemeClr val="tx1"/>
                  </a:solidFill>
                  <a:latin typeface="Calibri" panose="020F0502020204030204" pitchFamily="34" charset="0"/>
                  <a:cs typeface="Tahoma" panose="020B0604030504040204" pitchFamily="34" charset="0"/>
                </a:defRPr>
              </a:lvl1pPr>
              <a:lvl2pPr marL="742950" indent="-285750">
                <a:spcBef>
                  <a:spcPct val="20000"/>
                </a:spcBef>
                <a:buChar char="–"/>
                <a:defRPr sz="2800">
                  <a:solidFill>
                    <a:srgbClr val="002060"/>
                  </a:solidFill>
                  <a:latin typeface="Calibri" panose="020F0502020204030204" pitchFamily="34" charset="0"/>
                  <a:cs typeface="Arial" panose="020B0604020202020204" pitchFamily="34" charset="0"/>
                </a:defRPr>
              </a:lvl2pPr>
              <a:lvl3pPr marL="1143000" indent="-228600">
                <a:spcBef>
                  <a:spcPct val="20000"/>
                </a:spcBef>
                <a:buChar char="•"/>
                <a:defRPr sz="2400" i="1">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GB" altLang="en-US" sz="1800">
                <a:cs typeface="Arial" panose="020B0604020202020204" pitchFamily="34" charset="0"/>
              </a:endParaRPr>
            </a:p>
          </p:txBody>
        </p:sp>
        <p:sp>
          <p:nvSpPr>
            <p:cNvPr id="66570" name="AutoShape 10"/>
            <p:cNvSpPr>
              <a:spLocks noChangeArrowheads="1"/>
            </p:cNvSpPr>
            <p:nvPr/>
          </p:nvSpPr>
          <p:spPr bwMode="auto">
            <a:xfrm>
              <a:off x="4953000" y="228600"/>
              <a:ext cx="2590800" cy="1600200"/>
            </a:xfrm>
            <a:prstGeom prst="irregularSeal2">
              <a:avLst/>
            </a:prstGeom>
            <a:solidFill>
              <a:schemeClr val="tx1"/>
            </a:solidFill>
            <a:ln w="12700" cap="sq">
              <a:solidFill>
                <a:schemeClr val="tx1"/>
              </a:solidFill>
              <a:miter lim="800000"/>
              <a:headEnd type="none" w="sm" len="sm"/>
              <a:tailEnd type="none" w="sm" len="sm"/>
            </a:ln>
          </p:spPr>
          <p:txBody>
            <a:bodyPr wrap="none" anchor="ctr"/>
            <a:lstStyle>
              <a:lvl1pPr>
                <a:spcBef>
                  <a:spcPct val="20000"/>
                </a:spcBef>
                <a:buChar char="•"/>
                <a:defRPr sz="3200">
                  <a:solidFill>
                    <a:schemeClr val="tx1"/>
                  </a:solidFill>
                  <a:latin typeface="Calibri" panose="020F0502020204030204" pitchFamily="34" charset="0"/>
                  <a:cs typeface="Tahoma" panose="020B0604030504040204" pitchFamily="34" charset="0"/>
                </a:defRPr>
              </a:lvl1pPr>
              <a:lvl2pPr marL="742950" indent="-285750">
                <a:spcBef>
                  <a:spcPct val="20000"/>
                </a:spcBef>
                <a:buChar char="–"/>
                <a:defRPr sz="2800">
                  <a:solidFill>
                    <a:srgbClr val="002060"/>
                  </a:solidFill>
                  <a:latin typeface="Calibri" panose="020F0502020204030204" pitchFamily="34" charset="0"/>
                  <a:cs typeface="Arial" panose="020B0604020202020204" pitchFamily="34" charset="0"/>
                </a:defRPr>
              </a:lvl2pPr>
              <a:lvl3pPr marL="1143000" indent="-228600">
                <a:spcBef>
                  <a:spcPct val="20000"/>
                </a:spcBef>
                <a:buChar char="•"/>
                <a:defRPr sz="2400" i="1">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GB" altLang="en-US" sz="1800">
                <a:cs typeface="Arial" panose="020B0604020202020204" pitchFamily="34" charset="0"/>
              </a:endParaRPr>
            </a:p>
          </p:txBody>
        </p:sp>
        <p:sp>
          <p:nvSpPr>
            <p:cNvPr id="66572" name="AutoShape 12"/>
            <p:cNvSpPr>
              <a:spLocks noChangeArrowheads="1"/>
            </p:cNvSpPr>
            <p:nvPr/>
          </p:nvSpPr>
          <p:spPr bwMode="auto">
            <a:xfrm rot="1120401">
              <a:off x="4794819" y="1866969"/>
              <a:ext cx="2277015" cy="1447799"/>
            </a:xfrm>
            <a:prstGeom prst="irregularSeal2">
              <a:avLst/>
            </a:prstGeom>
            <a:solidFill>
              <a:schemeClr val="tx1"/>
            </a:solidFill>
            <a:ln w="12700" cap="sq">
              <a:solidFill>
                <a:schemeClr val="tx1"/>
              </a:solidFill>
              <a:miter lim="800000"/>
              <a:headEnd type="none" w="sm" len="sm"/>
              <a:tailEnd type="none" w="sm" len="sm"/>
            </a:ln>
          </p:spPr>
          <p:txBody>
            <a:bodyPr wrap="none" anchor="ctr"/>
            <a:lstStyle>
              <a:lvl1pPr>
                <a:spcBef>
                  <a:spcPct val="20000"/>
                </a:spcBef>
                <a:buChar char="•"/>
                <a:defRPr sz="3200">
                  <a:solidFill>
                    <a:schemeClr val="tx1"/>
                  </a:solidFill>
                  <a:latin typeface="Calibri" panose="020F0502020204030204" pitchFamily="34" charset="0"/>
                  <a:cs typeface="Tahoma" panose="020B0604030504040204" pitchFamily="34" charset="0"/>
                </a:defRPr>
              </a:lvl1pPr>
              <a:lvl2pPr marL="742950" indent="-285750">
                <a:spcBef>
                  <a:spcPct val="20000"/>
                </a:spcBef>
                <a:buChar char="–"/>
                <a:defRPr sz="2800">
                  <a:solidFill>
                    <a:srgbClr val="002060"/>
                  </a:solidFill>
                  <a:latin typeface="Calibri" panose="020F0502020204030204" pitchFamily="34" charset="0"/>
                  <a:cs typeface="Arial" panose="020B0604020202020204" pitchFamily="34" charset="0"/>
                </a:defRPr>
              </a:lvl2pPr>
              <a:lvl3pPr marL="1143000" indent="-228600">
                <a:spcBef>
                  <a:spcPct val="20000"/>
                </a:spcBef>
                <a:buChar char="•"/>
                <a:defRPr sz="2400" i="1">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GB" altLang="en-US" sz="1800">
                <a:cs typeface="Arial" panose="020B0604020202020204" pitchFamily="34" charset="0"/>
              </a:endParaRPr>
            </a:p>
          </p:txBody>
        </p:sp>
        <p:sp>
          <p:nvSpPr>
            <p:cNvPr id="66573" name="AutoShape 13"/>
            <p:cNvSpPr>
              <a:spLocks noChangeArrowheads="1"/>
            </p:cNvSpPr>
            <p:nvPr/>
          </p:nvSpPr>
          <p:spPr bwMode="auto">
            <a:xfrm rot="19280412" flipV="1">
              <a:off x="5562675" y="4447976"/>
              <a:ext cx="690947" cy="396875"/>
            </a:xfrm>
            <a:prstGeom prst="rightArrow">
              <a:avLst>
                <a:gd name="adj1" fmla="val 50000"/>
                <a:gd name="adj2" fmla="val 53300"/>
              </a:avLst>
            </a:prstGeom>
            <a:solidFill>
              <a:schemeClr val="accent1"/>
            </a:solidFill>
            <a:ln w="12700" cap="sq">
              <a:solidFill>
                <a:schemeClr val="tx1"/>
              </a:solidFill>
              <a:miter lim="800000"/>
              <a:headEnd type="none" w="sm" len="sm"/>
              <a:tailEnd type="none" w="sm" len="sm"/>
            </a:ln>
          </p:spPr>
          <p:txBody>
            <a:bodyPr wrap="none" anchor="ctr"/>
            <a:lstStyle>
              <a:lvl1pPr>
                <a:spcBef>
                  <a:spcPct val="20000"/>
                </a:spcBef>
                <a:buChar char="•"/>
                <a:defRPr sz="3200">
                  <a:solidFill>
                    <a:schemeClr val="tx1"/>
                  </a:solidFill>
                  <a:latin typeface="Calibri" panose="020F0502020204030204" pitchFamily="34" charset="0"/>
                  <a:cs typeface="Tahoma" panose="020B0604030504040204" pitchFamily="34" charset="0"/>
                </a:defRPr>
              </a:lvl1pPr>
              <a:lvl2pPr marL="742950" indent="-285750">
                <a:spcBef>
                  <a:spcPct val="20000"/>
                </a:spcBef>
                <a:buChar char="–"/>
                <a:defRPr sz="2800">
                  <a:solidFill>
                    <a:srgbClr val="002060"/>
                  </a:solidFill>
                  <a:latin typeface="Calibri" panose="020F0502020204030204" pitchFamily="34" charset="0"/>
                  <a:cs typeface="Arial" panose="020B0604020202020204" pitchFamily="34" charset="0"/>
                </a:defRPr>
              </a:lvl2pPr>
              <a:lvl3pPr marL="1143000" indent="-228600">
                <a:spcBef>
                  <a:spcPct val="20000"/>
                </a:spcBef>
                <a:buChar char="•"/>
                <a:defRPr sz="2400" i="1">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GB" altLang="en-US" sz="1800">
                <a:cs typeface="Arial" panose="020B0604020202020204" pitchFamily="34" charset="0"/>
              </a:endParaRPr>
            </a:p>
          </p:txBody>
        </p:sp>
        <p:sp>
          <p:nvSpPr>
            <p:cNvPr id="66574" name="AutoShape 14"/>
            <p:cNvSpPr>
              <a:spLocks noChangeArrowheads="1"/>
            </p:cNvSpPr>
            <p:nvPr/>
          </p:nvSpPr>
          <p:spPr bwMode="auto">
            <a:xfrm>
              <a:off x="8991600" y="5257800"/>
              <a:ext cx="1676400" cy="1371600"/>
            </a:xfrm>
            <a:custGeom>
              <a:avLst/>
              <a:gdLst>
                <a:gd name="T0" fmla="*/ 2147483646 w 21600"/>
                <a:gd name="T1" fmla="*/ 0 h 21600"/>
                <a:gd name="T2" fmla="*/ 2147483646 w 21600"/>
                <a:gd name="T3" fmla="*/ 2147483646 h 21600"/>
                <a:gd name="T4" fmla="*/ 0 w 21600"/>
                <a:gd name="T5" fmla="*/ 2147483646 h 21600"/>
                <a:gd name="T6" fmla="*/ 2147483646 w 21600"/>
                <a:gd name="T7" fmla="*/ 2147483646 h 21600"/>
                <a:gd name="T8" fmla="*/ 2147483646 w 21600"/>
                <a:gd name="T9" fmla="*/ 2147483646 h 21600"/>
                <a:gd name="T10" fmla="*/ 2147483646 w 21600"/>
                <a:gd name="T11" fmla="*/ 2147483646 h 21600"/>
                <a:gd name="T12" fmla="*/ 17694720 60000 65536"/>
                <a:gd name="T13" fmla="*/ 11796480 60000 65536"/>
                <a:gd name="T14" fmla="*/ 11796480 60000 65536"/>
                <a:gd name="T15" fmla="*/ 5898240 60000 65536"/>
                <a:gd name="T16" fmla="*/ 0 60000 65536"/>
                <a:gd name="T17" fmla="*/ 0 60000 65536"/>
                <a:gd name="T18" fmla="*/ 0 w 21600"/>
                <a:gd name="T19" fmla="*/ 14400 h 21600"/>
                <a:gd name="T20" fmla="*/ 18514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lnTo>
                    <a:pt x="15429" y="0"/>
                  </a:lnTo>
                  <a:close/>
                </a:path>
              </a:pathLst>
            </a:custGeom>
            <a:solidFill>
              <a:schemeClr val="accent1"/>
            </a:solidFill>
            <a:ln w="12700" cap="sq">
              <a:solidFill>
                <a:schemeClr val="tx1"/>
              </a:solidFill>
              <a:miter lim="800000"/>
              <a:headEnd type="none" w="sm" len="sm"/>
              <a:tailEnd type="none" w="sm" len="sm"/>
            </a:ln>
          </p:spPr>
          <p:txBody>
            <a:bodyPr wrap="none" anchor="ctr"/>
            <a:lstStyle/>
            <a:p>
              <a:endParaRPr lang="en-US"/>
            </a:p>
          </p:txBody>
        </p:sp>
        <p:sp>
          <p:nvSpPr>
            <p:cNvPr id="66575" name="AutoShape 15"/>
            <p:cNvSpPr>
              <a:spLocks noChangeArrowheads="1"/>
            </p:cNvSpPr>
            <p:nvPr/>
          </p:nvSpPr>
          <p:spPr bwMode="auto">
            <a:xfrm rot="1627827">
              <a:off x="3810000" y="2895600"/>
              <a:ext cx="1447800" cy="1447800"/>
            </a:xfrm>
            <a:prstGeom prst="irregularSeal2">
              <a:avLst/>
            </a:prstGeom>
            <a:solidFill>
              <a:schemeClr val="tx1"/>
            </a:solidFill>
            <a:ln w="12700" cap="sq">
              <a:solidFill>
                <a:schemeClr val="tx1"/>
              </a:solidFill>
              <a:miter lim="800000"/>
              <a:headEnd type="none" w="sm" len="sm"/>
              <a:tailEnd type="none" w="sm" len="sm"/>
            </a:ln>
          </p:spPr>
          <p:txBody>
            <a:bodyPr wrap="none" anchor="ctr"/>
            <a:lstStyle>
              <a:lvl1pPr>
                <a:spcBef>
                  <a:spcPct val="20000"/>
                </a:spcBef>
                <a:buChar char="•"/>
                <a:defRPr sz="3200">
                  <a:solidFill>
                    <a:schemeClr val="tx1"/>
                  </a:solidFill>
                  <a:latin typeface="Calibri" panose="020F0502020204030204" pitchFamily="34" charset="0"/>
                  <a:cs typeface="Tahoma" panose="020B0604030504040204" pitchFamily="34" charset="0"/>
                </a:defRPr>
              </a:lvl1pPr>
              <a:lvl2pPr marL="742950" indent="-285750">
                <a:spcBef>
                  <a:spcPct val="20000"/>
                </a:spcBef>
                <a:buChar char="–"/>
                <a:defRPr sz="2800">
                  <a:solidFill>
                    <a:srgbClr val="002060"/>
                  </a:solidFill>
                  <a:latin typeface="Calibri" panose="020F0502020204030204" pitchFamily="34" charset="0"/>
                  <a:cs typeface="Arial" panose="020B0604020202020204" pitchFamily="34" charset="0"/>
                </a:defRPr>
              </a:lvl2pPr>
              <a:lvl3pPr marL="1143000" indent="-228600">
                <a:spcBef>
                  <a:spcPct val="20000"/>
                </a:spcBef>
                <a:buChar char="•"/>
                <a:defRPr sz="2400" i="1">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GB" altLang="en-US" sz="1800">
                <a:cs typeface="Arial" panose="020B0604020202020204" pitchFamily="34" charset="0"/>
              </a:endParaRPr>
            </a:p>
          </p:txBody>
        </p:sp>
        <p:sp>
          <p:nvSpPr>
            <p:cNvPr id="66576" name="AutoShape 16"/>
            <p:cNvSpPr>
              <a:spLocks noChangeArrowheads="1"/>
            </p:cNvSpPr>
            <p:nvPr/>
          </p:nvSpPr>
          <p:spPr bwMode="auto">
            <a:xfrm rot="1484745">
              <a:off x="5334001" y="3124200"/>
              <a:ext cx="2049463" cy="1524000"/>
            </a:xfrm>
            <a:prstGeom prst="irregularSeal2">
              <a:avLst/>
            </a:prstGeom>
            <a:solidFill>
              <a:schemeClr val="tx1"/>
            </a:solidFill>
            <a:ln w="12700" cap="sq">
              <a:solidFill>
                <a:schemeClr val="tx1"/>
              </a:solidFill>
              <a:miter lim="800000"/>
              <a:headEnd type="none" w="sm" len="sm"/>
              <a:tailEnd type="none" w="sm" len="sm"/>
            </a:ln>
          </p:spPr>
          <p:txBody>
            <a:bodyPr wrap="none" anchor="ctr"/>
            <a:lstStyle>
              <a:lvl1pPr>
                <a:spcBef>
                  <a:spcPct val="20000"/>
                </a:spcBef>
                <a:buChar char="•"/>
                <a:defRPr sz="3200">
                  <a:solidFill>
                    <a:schemeClr val="tx1"/>
                  </a:solidFill>
                  <a:latin typeface="Calibri" panose="020F0502020204030204" pitchFamily="34" charset="0"/>
                  <a:cs typeface="Tahoma" panose="020B0604030504040204" pitchFamily="34" charset="0"/>
                </a:defRPr>
              </a:lvl1pPr>
              <a:lvl2pPr marL="742950" indent="-285750">
                <a:spcBef>
                  <a:spcPct val="20000"/>
                </a:spcBef>
                <a:buChar char="–"/>
                <a:defRPr sz="2800">
                  <a:solidFill>
                    <a:srgbClr val="002060"/>
                  </a:solidFill>
                  <a:latin typeface="Calibri" panose="020F0502020204030204" pitchFamily="34" charset="0"/>
                  <a:cs typeface="Arial" panose="020B0604020202020204" pitchFamily="34" charset="0"/>
                </a:defRPr>
              </a:lvl2pPr>
              <a:lvl3pPr marL="1143000" indent="-228600">
                <a:spcBef>
                  <a:spcPct val="20000"/>
                </a:spcBef>
                <a:buChar char="•"/>
                <a:defRPr sz="2400" i="1">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GB" altLang="en-US" sz="1800">
                <a:cs typeface="Arial" panose="020B0604020202020204" pitchFamily="34" charset="0"/>
              </a:endParaRPr>
            </a:p>
          </p:txBody>
        </p:sp>
        <p:sp>
          <p:nvSpPr>
            <p:cNvPr id="66577" name="Text Box 17"/>
            <p:cNvSpPr txBox="1">
              <a:spLocks noChangeArrowheads="1"/>
            </p:cNvSpPr>
            <p:nvPr/>
          </p:nvSpPr>
          <p:spPr bwMode="auto">
            <a:xfrm>
              <a:off x="5414942" y="552451"/>
              <a:ext cx="1694838" cy="1193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square">
              <a:spAutoFit/>
            </a:bodyPr>
            <a:lstStyle>
              <a:lvl1pPr>
                <a:spcBef>
                  <a:spcPct val="20000"/>
                </a:spcBef>
                <a:buChar char="•"/>
                <a:defRPr sz="3200">
                  <a:solidFill>
                    <a:schemeClr val="tx1"/>
                  </a:solidFill>
                  <a:latin typeface="Calibri" panose="020F0502020204030204" pitchFamily="34" charset="0"/>
                  <a:cs typeface="Tahoma" panose="020B0604030504040204" pitchFamily="34" charset="0"/>
                </a:defRPr>
              </a:lvl1pPr>
              <a:lvl2pPr marL="742950" indent="-285750">
                <a:spcBef>
                  <a:spcPct val="20000"/>
                </a:spcBef>
                <a:buChar char="–"/>
                <a:defRPr sz="2800">
                  <a:solidFill>
                    <a:srgbClr val="002060"/>
                  </a:solidFill>
                  <a:latin typeface="Calibri" panose="020F0502020204030204" pitchFamily="34" charset="0"/>
                  <a:cs typeface="Arial" panose="020B0604020202020204" pitchFamily="34" charset="0"/>
                </a:defRPr>
              </a:lvl2pPr>
              <a:lvl3pPr marL="1143000" indent="-228600">
                <a:spcBef>
                  <a:spcPct val="20000"/>
                </a:spcBef>
                <a:buChar char="•"/>
                <a:defRPr sz="2400" i="1">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GB" altLang="en-US" sz="1800" dirty="0" err="1">
                  <a:solidFill>
                    <a:srgbClr val="00B050"/>
                  </a:solidFill>
                  <a:latin typeface="Preeti" pitchFamily="2" charset="0"/>
                  <a:cs typeface="Arial" panose="020B0604020202020204" pitchFamily="34" charset="0"/>
                </a:rPr>
                <a:t>lkm</a:t>
              </a:r>
              <a:r>
                <a:rPr lang="en-GB" altLang="en-US" sz="1800" dirty="0">
                  <a:solidFill>
                    <a:srgbClr val="00B050"/>
                  </a:solidFill>
                  <a:latin typeface="Preeti" pitchFamily="2" charset="0"/>
                  <a:cs typeface="Arial" panose="020B0604020202020204" pitchFamily="34" charset="0"/>
                </a:rPr>
                <a:t> </a:t>
              </a:r>
              <a:r>
                <a:rPr lang="en-GB" altLang="en-US" sz="2133" dirty="0" err="1">
                  <a:solidFill>
                    <a:srgbClr val="00B050"/>
                  </a:solidFill>
                  <a:latin typeface="Preeti" pitchFamily="2" charset="0"/>
                  <a:cs typeface="Arial" panose="020B0604020202020204" pitchFamily="34" charset="0"/>
                </a:rPr>
                <a:t>ltg</a:t>
              </a:r>
              <a:r>
                <a:rPr lang="en-GB" altLang="en-US" sz="2133" dirty="0">
                  <a:solidFill>
                    <a:srgbClr val="00B050"/>
                  </a:solidFill>
                  <a:latin typeface="Preeti" pitchFamily="2" charset="0"/>
                  <a:cs typeface="Arial" panose="020B0604020202020204" pitchFamily="34" charset="0"/>
                </a:rPr>
                <a:t>{,</a:t>
              </a:r>
              <a:r>
                <a:rPr lang="ne-NP" altLang="en-US" sz="2133" dirty="0">
                  <a:solidFill>
                    <a:srgbClr val="00B050"/>
                  </a:solidFill>
                  <a:latin typeface="Preeti" pitchFamily="2" charset="0"/>
                  <a:cs typeface="Arial" panose="020B0604020202020204" pitchFamily="34" charset="0"/>
                </a:rPr>
                <a:t> </a:t>
              </a:r>
              <a:r>
                <a:rPr lang="en-GB" altLang="en-US" sz="2133" dirty="0" err="1">
                  <a:solidFill>
                    <a:srgbClr val="00B050"/>
                  </a:solidFill>
                  <a:latin typeface="Preeti" pitchFamily="2" charset="0"/>
                  <a:cs typeface="Arial" panose="020B0604020202020204" pitchFamily="34" charset="0"/>
                </a:rPr>
                <a:t>cf</a:t>
              </a:r>
              <a:r>
                <a:rPr lang="en-GB" altLang="en-US" sz="2133" dirty="0">
                  <a:solidFill>
                    <a:srgbClr val="00B050"/>
                  </a:solidFill>
                  <a:latin typeface="Preeti" pitchFamily="2" charset="0"/>
                  <a:cs typeface="Arial" panose="020B0604020202020204" pitchFamily="34" charset="0"/>
                </a:rPr>
                <a:t>}</a:t>
              </a:r>
              <a:r>
                <a:rPr lang="en-GB" altLang="en-US" sz="2133" dirty="0" err="1">
                  <a:solidFill>
                    <a:srgbClr val="00B050"/>
                  </a:solidFill>
                  <a:latin typeface="Preeti" pitchFamily="2" charset="0"/>
                  <a:cs typeface="Arial" panose="020B0604020202020204" pitchFamily="34" charset="0"/>
                </a:rPr>
                <a:t>ifwL</a:t>
              </a:r>
              <a:r>
                <a:rPr lang="en-GB" altLang="en-US" sz="2133" dirty="0">
                  <a:solidFill>
                    <a:srgbClr val="00B050"/>
                  </a:solidFill>
                  <a:latin typeface="Preeti" pitchFamily="2" charset="0"/>
                  <a:cs typeface="Arial" panose="020B0604020202020204" pitchFamily="34" charset="0"/>
                </a:rPr>
                <a:t> </a:t>
              </a:r>
              <a:r>
                <a:rPr lang="en-GB" altLang="en-US" sz="2133" dirty="0" err="1">
                  <a:solidFill>
                    <a:srgbClr val="00B050"/>
                  </a:solidFill>
                  <a:latin typeface="Preeti" pitchFamily="2" charset="0"/>
                  <a:cs typeface="Arial" panose="020B0604020202020204" pitchFamily="34" charset="0"/>
                </a:rPr>
                <a:t>jf</a:t>
              </a:r>
              <a:r>
                <a:rPr lang="en-GB" altLang="en-US" sz="2133" dirty="0">
                  <a:solidFill>
                    <a:srgbClr val="00B050"/>
                  </a:solidFill>
                  <a:latin typeface="Preeti" pitchFamily="2" charset="0"/>
                  <a:cs typeface="Arial" panose="020B0604020202020204" pitchFamily="34" charset="0"/>
                </a:rPr>
                <a:t> </a:t>
              </a:r>
              <a:r>
                <a:rPr lang="en-GB" altLang="en-US" sz="2133" dirty="0" err="1">
                  <a:solidFill>
                    <a:srgbClr val="00B050"/>
                  </a:solidFill>
                  <a:latin typeface="Preeti" pitchFamily="2" charset="0"/>
                  <a:cs typeface="Arial" panose="020B0604020202020204" pitchFamily="34" charset="0"/>
                </a:rPr>
                <a:t>ofqfsf</a:t>
              </a:r>
              <a:r>
                <a:rPr lang="en-GB" altLang="en-US" sz="2133" dirty="0">
                  <a:solidFill>
                    <a:srgbClr val="00B050"/>
                  </a:solidFill>
                  <a:latin typeface="Preeti" pitchFamily="2" charset="0"/>
                  <a:cs typeface="Arial" panose="020B0604020202020204" pitchFamily="34" charset="0"/>
                </a:rPr>
                <a:t> </a:t>
              </a:r>
              <a:r>
                <a:rPr lang="en-GB" altLang="en-US" sz="2133" dirty="0" err="1">
                  <a:solidFill>
                    <a:srgbClr val="00B050"/>
                  </a:solidFill>
                  <a:latin typeface="Preeti" pitchFamily="2" charset="0"/>
                  <a:cs typeface="Arial" panose="020B0604020202020204" pitchFamily="34" charset="0"/>
                </a:rPr>
                <a:t>nflu</a:t>
              </a:r>
              <a:r>
                <a:rPr lang="en-GB" altLang="en-US" sz="2133" dirty="0">
                  <a:solidFill>
                    <a:srgbClr val="00B050"/>
                  </a:solidFill>
                  <a:latin typeface="Preeti" pitchFamily="2" charset="0"/>
                  <a:cs typeface="Arial" panose="020B0604020202020204" pitchFamily="34" charset="0"/>
                </a:rPr>
                <a:t> k};f 5}g</a:t>
              </a:r>
              <a:endParaRPr lang="en-US" altLang="en-US" sz="2133" dirty="0">
                <a:solidFill>
                  <a:srgbClr val="00B050"/>
                </a:solidFill>
                <a:latin typeface="Preeti" pitchFamily="2" charset="0"/>
                <a:cs typeface="Arial" panose="020B0604020202020204" pitchFamily="34" charset="0"/>
              </a:endParaRPr>
            </a:p>
          </p:txBody>
        </p:sp>
        <p:sp>
          <p:nvSpPr>
            <p:cNvPr id="66578" name="Text Box 18"/>
            <p:cNvSpPr txBox="1">
              <a:spLocks noChangeArrowheads="1"/>
            </p:cNvSpPr>
            <p:nvPr/>
          </p:nvSpPr>
          <p:spPr bwMode="auto">
            <a:xfrm>
              <a:off x="8686800" y="762001"/>
              <a:ext cx="17526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square">
              <a:spAutoFit/>
            </a:bodyPr>
            <a:lstStyle>
              <a:lvl1pPr>
                <a:spcBef>
                  <a:spcPct val="20000"/>
                </a:spcBef>
                <a:buChar char="•"/>
                <a:defRPr sz="3200">
                  <a:solidFill>
                    <a:schemeClr val="tx1"/>
                  </a:solidFill>
                  <a:latin typeface="Calibri" panose="020F0502020204030204" pitchFamily="34" charset="0"/>
                  <a:cs typeface="Tahoma" panose="020B0604030504040204" pitchFamily="34" charset="0"/>
                </a:defRPr>
              </a:lvl1pPr>
              <a:lvl2pPr marL="742950" indent="-285750">
                <a:spcBef>
                  <a:spcPct val="20000"/>
                </a:spcBef>
                <a:buChar char="–"/>
                <a:defRPr sz="2800">
                  <a:solidFill>
                    <a:srgbClr val="002060"/>
                  </a:solidFill>
                  <a:latin typeface="Calibri" panose="020F0502020204030204" pitchFamily="34" charset="0"/>
                  <a:cs typeface="Arial" panose="020B0604020202020204" pitchFamily="34" charset="0"/>
                </a:defRPr>
              </a:lvl2pPr>
              <a:lvl3pPr marL="1143000" indent="-228600">
                <a:spcBef>
                  <a:spcPct val="20000"/>
                </a:spcBef>
                <a:buChar char="•"/>
                <a:defRPr sz="2400" i="1">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GB" altLang="en-US" sz="2400" b="1" dirty="0" err="1">
                  <a:latin typeface="Preeti" pitchFamily="2" charset="0"/>
                  <a:cs typeface="Arial" panose="020B0604020202020204" pitchFamily="34" charset="0"/>
                </a:rPr>
                <a:t>gf</a:t>
              </a:r>
              <a:r>
                <a:rPr lang="en-GB" altLang="en-US" sz="2400" b="1" dirty="0">
                  <a:latin typeface="Preeti" pitchFamily="2" charset="0"/>
                  <a:cs typeface="Arial" panose="020B0604020202020204" pitchFamily="34" charset="0"/>
                </a:rPr>
                <a:t>] </a:t>
              </a:r>
              <a:r>
                <a:rPr lang="en-GB" altLang="en-US" sz="2400" b="1" dirty="0" err="1">
                  <a:latin typeface="Preeti" pitchFamily="2" charset="0"/>
                  <a:cs typeface="Arial" panose="020B0604020202020204" pitchFamily="34" charset="0"/>
                </a:rPr>
                <a:t>k|f</a:t>
              </a:r>
              <a:r>
                <a:rPr lang="en-GB" altLang="en-US" sz="2400" b="1" dirty="0">
                  <a:latin typeface="Preeti" pitchFamily="2" charset="0"/>
                  <a:cs typeface="Arial" panose="020B0604020202020204" pitchFamily="34" charset="0"/>
                </a:rPr>
                <a:t>]And </a:t>
              </a:r>
              <a:r>
                <a:rPr lang="en-US" altLang="en-US" sz="1800" b="1" dirty="0">
                  <a:solidFill>
                    <a:srgbClr val="000000"/>
                  </a:solidFill>
                  <a:latin typeface="Comic Sans MS" panose="030F0702030302020204" pitchFamily="66" charset="0"/>
                  <a:cs typeface="Arial" panose="020B0604020202020204" pitchFamily="34" charset="0"/>
                </a:rPr>
                <a:t>!</a:t>
              </a:r>
            </a:p>
          </p:txBody>
        </p:sp>
        <p:sp>
          <p:nvSpPr>
            <p:cNvPr id="66579" name="Text Box 19"/>
            <p:cNvSpPr txBox="1">
              <a:spLocks noChangeArrowheads="1"/>
            </p:cNvSpPr>
            <p:nvPr/>
          </p:nvSpPr>
          <p:spPr bwMode="auto">
            <a:xfrm>
              <a:off x="7543800" y="1"/>
              <a:ext cx="3352800" cy="453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har char="•"/>
                <a:defRPr sz="3200">
                  <a:solidFill>
                    <a:schemeClr val="tx1"/>
                  </a:solidFill>
                  <a:latin typeface="Calibri" panose="020F0502020204030204" pitchFamily="34" charset="0"/>
                  <a:cs typeface="Tahoma" panose="020B0604030504040204" pitchFamily="34" charset="0"/>
                </a:defRPr>
              </a:lvl1pPr>
              <a:lvl2pPr marL="742950" indent="-285750">
                <a:spcBef>
                  <a:spcPct val="20000"/>
                </a:spcBef>
                <a:buChar char="–"/>
                <a:defRPr sz="2800">
                  <a:solidFill>
                    <a:srgbClr val="002060"/>
                  </a:solidFill>
                  <a:latin typeface="Calibri" panose="020F0502020204030204" pitchFamily="34" charset="0"/>
                  <a:cs typeface="Arial" panose="020B0604020202020204" pitchFamily="34" charset="0"/>
                </a:defRPr>
              </a:lvl2pPr>
              <a:lvl3pPr marL="1143000" indent="-228600">
                <a:spcBef>
                  <a:spcPct val="20000"/>
                </a:spcBef>
                <a:buChar char="•"/>
                <a:defRPr sz="2400" i="1">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50000"/>
                </a:spcBef>
                <a:buFontTx/>
                <a:buNone/>
              </a:pPr>
              <a:r>
                <a:rPr lang="en-GB" altLang="en-US" sz="2000" b="1" err="1">
                  <a:latin typeface="Preeti" pitchFamily="2" charset="0"/>
                  <a:cs typeface="Arial" panose="020B0604020202020204" pitchFamily="34" charset="0"/>
                </a:rPr>
                <a:t>wgL</a:t>
              </a:r>
              <a:r>
                <a:rPr lang="en-GB" altLang="en-US" sz="2000" b="1">
                  <a:latin typeface="Preeti" pitchFamily="2" charset="0"/>
                  <a:cs typeface="Arial" panose="020B0604020202020204" pitchFamily="34" charset="0"/>
                </a:rPr>
                <a:t> æpkNnf]</a:t>
              </a:r>
              <a:r>
                <a:rPr lang="en-US" altLang="en-US" sz="2000" b="1">
                  <a:latin typeface="Preeti" pitchFamily="2" charset="0"/>
                  <a:cs typeface="Arial" panose="020B0604020202020204" pitchFamily="34" charset="0"/>
                </a:rPr>
                <a:t> ju{ jf hft</a:t>
              </a:r>
              <a:r>
                <a:rPr lang="en-GB" altLang="en-US" sz="2000" b="1">
                  <a:latin typeface="Preeti" pitchFamily="2" charset="0"/>
                  <a:cs typeface="Arial" panose="020B0604020202020204" pitchFamily="34" charset="0"/>
                </a:rPr>
                <a:t>sf</a:t>
              </a:r>
              <a:r>
                <a:rPr lang="en-GB" altLang="en-US" sz="2000" b="1" dirty="0">
                  <a:latin typeface="Preeti" pitchFamily="2" charset="0"/>
                  <a:cs typeface="Arial" panose="020B0604020202020204" pitchFamily="34" charset="0"/>
                </a:rPr>
                <a:t>]Æ dfG5]</a:t>
              </a:r>
              <a:endParaRPr lang="en-US" altLang="en-US" sz="2000" b="1" dirty="0">
                <a:latin typeface="Preeti" pitchFamily="2" charset="0"/>
                <a:cs typeface="Arial" panose="020B0604020202020204" pitchFamily="34" charset="0"/>
              </a:endParaRPr>
            </a:p>
          </p:txBody>
        </p:sp>
        <p:sp>
          <p:nvSpPr>
            <p:cNvPr id="66580" name="Text Box 20"/>
            <p:cNvSpPr txBox="1">
              <a:spLocks noChangeArrowheads="1"/>
            </p:cNvSpPr>
            <p:nvPr/>
          </p:nvSpPr>
          <p:spPr bwMode="auto">
            <a:xfrm>
              <a:off x="3657600" y="1"/>
              <a:ext cx="2590800" cy="453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har char="•"/>
                <a:defRPr sz="3200">
                  <a:solidFill>
                    <a:schemeClr val="tx1"/>
                  </a:solidFill>
                  <a:latin typeface="Calibri" panose="020F0502020204030204" pitchFamily="34" charset="0"/>
                  <a:cs typeface="Tahoma" panose="020B0604030504040204" pitchFamily="34" charset="0"/>
                </a:defRPr>
              </a:lvl1pPr>
              <a:lvl2pPr marL="742950" indent="-285750">
                <a:spcBef>
                  <a:spcPct val="20000"/>
                </a:spcBef>
                <a:buChar char="–"/>
                <a:defRPr sz="2800">
                  <a:solidFill>
                    <a:srgbClr val="002060"/>
                  </a:solidFill>
                  <a:latin typeface="Calibri" panose="020F0502020204030204" pitchFamily="34" charset="0"/>
                  <a:cs typeface="Arial" panose="020B0604020202020204" pitchFamily="34" charset="0"/>
                </a:defRPr>
              </a:lvl2pPr>
              <a:lvl3pPr marL="1143000" indent="-228600">
                <a:spcBef>
                  <a:spcPct val="20000"/>
                </a:spcBef>
                <a:buChar char="•"/>
                <a:defRPr sz="2400" i="1">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GB" altLang="en-US" sz="2000" b="1" dirty="0" err="1">
                  <a:latin typeface="Preeti" pitchFamily="2" charset="0"/>
                  <a:cs typeface="Arial" panose="020B0604020202020204" pitchFamily="34" charset="0"/>
                </a:rPr>
                <a:t>ul</a:t>
              </a:r>
              <a:r>
                <a:rPr lang="en-GB" altLang="en-US" sz="2000" b="1" dirty="0">
                  <a:latin typeface="Preeti" pitchFamily="2" charset="0"/>
                  <a:cs typeface="Arial" panose="020B0604020202020204" pitchFamily="34" charset="0"/>
                </a:rPr>
                <a:t>/a </a:t>
              </a:r>
              <a:r>
                <a:rPr lang="en-GB" altLang="en-US" sz="2000" b="1" dirty="0" err="1">
                  <a:latin typeface="Preeti" pitchFamily="2" charset="0"/>
                  <a:cs typeface="Arial" panose="020B0604020202020204" pitchFamily="34" charset="0"/>
                </a:rPr>
                <a:t>æpkNnf</a:t>
              </a:r>
              <a:r>
                <a:rPr lang="en-GB" altLang="en-US" sz="2000" b="1">
                  <a:latin typeface="Preeti" pitchFamily="2" charset="0"/>
                  <a:cs typeface="Arial" panose="020B0604020202020204" pitchFamily="34" charset="0"/>
                </a:rPr>
                <a:t>] hftsf</a:t>
              </a:r>
              <a:r>
                <a:rPr lang="en-GB" altLang="en-US" sz="2000" b="1" dirty="0">
                  <a:latin typeface="Preeti" pitchFamily="2" charset="0"/>
                  <a:cs typeface="Arial" panose="020B0604020202020204" pitchFamily="34" charset="0"/>
                </a:rPr>
                <a:t>]Æ s]6f</a:t>
              </a:r>
              <a:endParaRPr lang="en-US" altLang="en-US" sz="2000" b="1" dirty="0">
                <a:latin typeface="Preeti" pitchFamily="2" charset="0"/>
                <a:cs typeface="Arial" panose="020B0604020202020204" pitchFamily="34" charset="0"/>
              </a:endParaRPr>
            </a:p>
          </p:txBody>
        </p:sp>
        <p:sp>
          <p:nvSpPr>
            <p:cNvPr id="66581" name="Text Box 21"/>
            <p:cNvSpPr txBox="1">
              <a:spLocks noChangeArrowheads="1"/>
            </p:cNvSpPr>
            <p:nvPr/>
          </p:nvSpPr>
          <p:spPr bwMode="auto">
            <a:xfrm>
              <a:off x="3581400" y="1711753"/>
              <a:ext cx="1880463" cy="453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square">
              <a:spAutoFit/>
            </a:bodyPr>
            <a:lstStyle>
              <a:lvl1pPr>
                <a:spcBef>
                  <a:spcPct val="20000"/>
                </a:spcBef>
                <a:buChar char="•"/>
                <a:defRPr sz="3200">
                  <a:solidFill>
                    <a:schemeClr val="tx1"/>
                  </a:solidFill>
                  <a:latin typeface="Calibri" panose="020F0502020204030204" pitchFamily="34" charset="0"/>
                  <a:cs typeface="Tahoma" panose="020B0604030504040204" pitchFamily="34" charset="0"/>
                </a:defRPr>
              </a:lvl1pPr>
              <a:lvl2pPr marL="742950" indent="-285750">
                <a:spcBef>
                  <a:spcPct val="20000"/>
                </a:spcBef>
                <a:buChar char="–"/>
                <a:defRPr sz="2800">
                  <a:solidFill>
                    <a:srgbClr val="002060"/>
                  </a:solidFill>
                  <a:latin typeface="Calibri" panose="020F0502020204030204" pitchFamily="34" charset="0"/>
                  <a:cs typeface="Arial" panose="020B0604020202020204" pitchFamily="34" charset="0"/>
                </a:defRPr>
              </a:lvl2pPr>
              <a:lvl3pPr marL="1143000" indent="-228600">
                <a:spcBef>
                  <a:spcPct val="20000"/>
                </a:spcBef>
                <a:buChar char="•"/>
                <a:defRPr sz="2400" i="1">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2000" b="1" dirty="0">
                  <a:latin typeface="Preeti" pitchFamily="2" charset="0"/>
                  <a:cs typeface="Arial" panose="020B0604020202020204" pitchFamily="34" charset="0"/>
                </a:rPr>
                <a:t>ul/</a:t>
              </a:r>
              <a:r>
                <a:rPr lang="en-GB" altLang="en-US" sz="2000" b="1" dirty="0" err="1">
                  <a:latin typeface="Preeti" pitchFamily="2" charset="0"/>
                  <a:cs typeface="Arial" panose="020B0604020202020204" pitchFamily="34" charset="0"/>
                </a:rPr>
                <a:t>aL</a:t>
              </a:r>
              <a:r>
                <a:rPr lang="en-GB" altLang="en-US" sz="2000" b="1" dirty="0">
                  <a:latin typeface="Preeti" pitchFamily="2" charset="0"/>
                  <a:cs typeface="Arial" panose="020B0604020202020204" pitchFamily="34" charset="0"/>
                </a:rPr>
                <a:t> </a:t>
              </a:r>
              <a:r>
                <a:rPr lang="en-GB" altLang="en-US" sz="2000" b="1" dirty="0" err="1">
                  <a:latin typeface="Preeti" pitchFamily="2" charset="0"/>
                  <a:cs typeface="Arial" panose="020B0604020202020204" pitchFamily="34" charset="0"/>
                </a:rPr>
                <a:t>dw</a:t>
              </a:r>
              <a:r>
                <a:rPr lang="en-GB" altLang="en-US" sz="2000" b="1" dirty="0">
                  <a:latin typeface="Preeti" pitchFamily="2" charset="0"/>
                  <a:cs typeface="Arial" panose="020B0604020202020204" pitchFamily="34" charset="0"/>
                </a:rPr>
                <a:t>]</a:t>
              </a:r>
              <a:r>
                <a:rPr lang="en-GB" altLang="en-US" sz="2000" b="1" dirty="0" err="1">
                  <a:latin typeface="Preeti" pitchFamily="2" charset="0"/>
                  <a:cs typeface="Arial" panose="020B0604020202020204" pitchFamily="34" charset="0"/>
                </a:rPr>
                <a:t>zL</a:t>
              </a:r>
              <a:r>
                <a:rPr lang="en-GB" altLang="en-US" sz="2000" b="1" dirty="0">
                  <a:latin typeface="Preeti" pitchFamily="2" charset="0"/>
                  <a:cs typeface="Arial" panose="020B0604020202020204" pitchFamily="34" charset="0"/>
                </a:rPr>
                <a:t> </a:t>
              </a:r>
              <a:r>
                <a:rPr lang="en-GB" altLang="en-US" sz="2000" b="1" dirty="0" err="1">
                  <a:latin typeface="Preeti" pitchFamily="2" charset="0"/>
                  <a:cs typeface="Arial" panose="020B0604020202020204" pitchFamily="34" charset="0"/>
                </a:rPr>
                <a:t>dlxnf</a:t>
              </a:r>
              <a:endParaRPr lang="en-US" altLang="en-US" sz="2000" b="1" dirty="0">
                <a:latin typeface="Preeti" pitchFamily="2" charset="0"/>
                <a:cs typeface="Arial" panose="020B0604020202020204" pitchFamily="34" charset="0"/>
              </a:endParaRPr>
            </a:p>
          </p:txBody>
        </p:sp>
        <p:sp>
          <p:nvSpPr>
            <p:cNvPr id="66582" name="Text Box 22"/>
            <p:cNvSpPr txBox="1">
              <a:spLocks noChangeArrowheads="1"/>
            </p:cNvSpPr>
            <p:nvPr/>
          </p:nvSpPr>
          <p:spPr bwMode="auto">
            <a:xfrm>
              <a:off x="5414942" y="2057400"/>
              <a:ext cx="1251453" cy="739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square">
              <a:spAutoFit/>
            </a:bodyPr>
            <a:lstStyle>
              <a:lvl1pPr>
                <a:spcBef>
                  <a:spcPct val="20000"/>
                </a:spcBef>
                <a:buChar char="•"/>
                <a:defRPr sz="3200">
                  <a:solidFill>
                    <a:schemeClr val="tx1"/>
                  </a:solidFill>
                  <a:latin typeface="Calibri" panose="020F0502020204030204" pitchFamily="34" charset="0"/>
                  <a:cs typeface="Tahoma" panose="020B0604030504040204" pitchFamily="34" charset="0"/>
                </a:defRPr>
              </a:lvl1pPr>
              <a:lvl2pPr marL="742950" indent="-285750">
                <a:spcBef>
                  <a:spcPct val="20000"/>
                </a:spcBef>
                <a:buChar char="–"/>
                <a:defRPr sz="2800">
                  <a:solidFill>
                    <a:srgbClr val="002060"/>
                  </a:solidFill>
                  <a:latin typeface="Calibri" panose="020F0502020204030204" pitchFamily="34" charset="0"/>
                  <a:cs typeface="Arial" panose="020B0604020202020204" pitchFamily="34" charset="0"/>
                </a:defRPr>
              </a:lvl2pPr>
              <a:lvl3pPr marL="1143000" indent="-228600">
                <a:spcBef>
                  <a:spcPct val="20000"/>
                </a:spcBef>
                <a:buChar char="•"/>
                <a:defRPr sz="2400" i="1">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GB" altLang="en-US" sz="1867" dirty="0" err="1">
                  <a:solidFill>
                    <a:srgbClr val="00B050"/>
                  </a:solidFill>
                  <a:latin typeface="Preeti" pitchFamily="2" charset="0"/>
                  <a:cs typeface="Arial" panose="020B0604020202020204" pitchFamily="34" charset="0"/>
                </a:rPr>
                <a:t>Nffh</a:t>
              </a:r>
              <a:r>
                <a:rPr lang="en-GB" altLang="en-US" sz="1867" dirty="0">
                  <a:solidFill>
                    <a:srgbClr val="00B050"/>
                  </a:solidFill>
                  <a:latin typeface="Preeti" pitchFamily="2" charset="0"/>
                  <a:cs typeface="Arial" panose="020B0604020202020204" pitchFamily="34" charset="0"/>
                </a:rPr>
                <a:t> c?;Fu 3'nldn </a:t>
              </a:r>
              <a:r>
                <a:rPr lang="en-GB" altLang="en-US" sz="1867" dirty="0" err="1">
                  <a:solidFill>
                    <a:srgbClr val="00B050"/>
                  </a:solidFill>
                  <a:latin typeface="Preeti" pitchFamily="2" charset="0"/>
                  <a:cs typeface="Arial" panose="020B0604020202020204" pitchFamily="34" charset="0"/>
                </a:rPr>
                <a:t>gx'g</a:t>
              </a:r>
              <a:r>
                <a:rPr lang="en-GB" altLang="en-US" sz="1867" dirty="0">
                  <a:solidFill>
                    <a:srgbClr val="00B050"/>
                  </a:solidFill>
                  <a:latin typeface="Preeti" pitchFamily="2" charset="0"/>
                  <a:cs typeface="Arial" panose="020B0604020202020204" pitchFamily="34" charset="0"/>
                </a:rPr>
                <a:t>]</a:t>
              </a:r>
              <a:r>
                <a:rPr lang="en-US" altLang="en-US" sz="1867" dirty="0">
                  <a:solidFill>
                    <a:srgbClr val="00B050"/>
                  </a:solidFill>
                  <a:latin typeface="Preeti" pitchFamily="2" charset="0"/>
                  <a:cs typeface="Arial" panose="020B0604020202020204" pitchFamily="34" charset="0"/>
                </a:rPr>
                <a:t>,</a:t>
              </a:r>
            </a:p>
          </p:txBody>
        </p:sp>
        <p:sp>
          <p:nvSpPr>
            <p:cNvPr id="66583" name="Text Box 23"/>
            <p:cNvSpPr txBox="1">
              <a:spLocks noChangeArrowheads="1"/>
            </p:cNvSpPr>
            <p:nvPr/>
          </p:nvSpPr>
          <p:spPr bwMode="auto">
            <a:xfrm>
              <a:off x="1524000" y="3962400"/>
              <a:ext cx="18288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har char="•"/>
                <a:defRPr sz="3200">
                  <a:solidFill>
                    <a:schemeClr val="tx1"/>
                  </a:solidFill>
                  <a:latin typeface="Calibri" panose="020F0502020204030204" pitchFamily="34" charset="0"/>
                  <a:cs typeface="Tahoma" panose="020B0604030504040204" pitchFamily="34" charset="0"/>
                </a:defRPr>
              </a:lvl1pPr>
              <a:lvl2pPr marL="742950" indent="-285750">
                <a:spcBef>
                  <a:spcPct val="20000"/>
                </a:spcBef>
                <a:buChar char="–"/>
                <a:defRPr sz="2800">
                  <a:solidFill>
                    <a:srgbClr val="002060"/>
                  </a:solidFill>
                  <a:latin typeface="Calibri" panose="020F0502020204030204" pitchFamily="34" charset="0"/>
                  <a:cs typeface="Arial" panose="020B0604020202020204" pitchFamily="34" charset="0"/>
                </a:defRPr>
              </a:lvl2pPr>
              <a:lvl3pPr marL="1143000" indent="-228600">
                <a:spcBef>
                  <a:spcPct val="20000"/>
                </a:spcBef>
                <a:buChar char="•"/>
                <a:defRPr sz="2400" i="1">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ne-NP" altLang="en-US" sz="2000" b="1" dirty="0">
                  <a:latin typeface="Preeti" pitchFamily="2" charset="0"/>
                  <a:cs typeface="Arial" panose="020B0604020202020204" pitchFamily="34" charset="0"/>
                </a:rPr>
                <a:t>   </a:t>
              </a:r>
              <a:r>
                <a:rPr lang="en-GB" altLang="en-US" sz="2000" b="1" dirty="0" err="1">
                  <a:latin typeface="Preeti" pitchFamily="2" charset="0"/>
                  <a:cs typeface="Arial" panose="020B0604020202020204" pitchFamily="34" charset="0"/>
                </a:rPr>
                <a:t>ul</a:t>
              </a:r>
              <a:r>
                <a:rPr lang="en-GB" altLang="en-US" sz="2000" b="1" dirty="0">
                  <a:latin typeface="Preeti" pitchFamily="2" charset="0"/>
                  <a:cs typeface="Arial" panose="020B0604020202020204" pitchFamily="34" charset="0"/>
                </a:rPr>
                <a:t>/a </a:t>
              </a:r>
              <a:r>
                <a:rPr lang="en-GB" altLang="en-US" sz="2000" b="1" dirty="0" err="1">
                  <a:latin typeface="Preeti" pitchFamily="2" charset="0"/>
                  <a:cs typeface="Arial" panose="020B0604020202020204" pitchFamily="34" charset="0"/>
                </a:rPr>
                <a:t>hghftL</a:t>
              </a:r>
              <a:endParaRPr lang="en-US" altLang="en-US" sz="2000" b="1" dirty="0">
                <a:latin typeface="Preeti" pitchFamily="2" charset="0"/>
                <a:cs typeface="Arial" panose="020B0604020202020204" pitchFamily="34" charset="0"/>
              </a:endParaRPr>
            </a:p>
          </p:txBody>
        </p:sp>
        <p:sp>
          <p:nvSpPr>
            <p:cNvPr id="66584" name="Text Box 24"/>
            <p:cNvSpPr txBox="1">
              <a:spLocks noChangeArrowheads="1"/>
            </p:cNvSpPr>
            <p:nvPr/>
          </p:nvSpPr>
          <p:spPr bwMode="auto">
            <a:xfrm>
              <a:off x="3712796" y="3505200"/>
              <a:ext cx="137160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har char="•"/>
                <a:defRPr sz="3200">
                  <a:solidFill>
                    <a:schemeClr val="tx1"/>
                  </a:solidFill>
                  <a:latin typeface="Calibri" panose="020F0502020204030204" pitchFamily="34" charset="0"/>
                  <a:cs typeface="Tahoma" panose="020B0604030504040204" pitchFamily="34" charset="0"/>
                </a:defRPr>
              </a:lvl1pPr>
              <a:lvl2pPr marL="742950" indent="-285750">
                <a:spcBef>
                  <a:spcPct val="20000"/>
                </a:spcBef>
                <a:buChar char="–"/>
                <a:defRPr sz="2800">
                  <a:solidFill>
                    <a:srgbClr val="002060"/>
                  </a:solidFill>
                  <a:latin typeface="Calibri" panose="020F0502020204030204" pitchFamily="34" charset="0"/>
                  <a:cs typeface="Arial" panose="020B0604020202020204" pitchFamily="34" charset="0"/>
                </a:defRPr>
              </a:lvl2pPr>
              <a:lvl3pPr marL="1143000" indent="-228600">
                <a:spcBef>
                  <a:spcPct val="20000"/>
                </a:spcBef>
                <a:buChar char="•"/>
                <a:defRPr sz="2400" i="1">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GB" altLang="en-US" sz="2133" dirty="0" err="1">
                  <a:solidFill>
                    <a:schemeClr val="bg1"/>
                  </a:solidFill>
                  <a:latin typeface="Preeti" pitchFamily="2" charset="0"/>
                  <a:cs typeface="Arial" panose="020B0604020202020204" pitchFamily="34" charset="0"/>
                </a:rPr>
                <a:t>efiff</a:t>
              </a:r>
              <a:endParaRPr lang="en-US" altLang="en-US" sz="2133" dirty="0">
                <a:solidFill>
                  <a:schemeClr val="bg1"/>
                </a:solidFill>
                <a:latin typeface="Preeti" pitchFamily="2" charset="0"/>
                <a:cs typeface="Arial" panose="020B0604020202020204" pitchFamily="34" charset="0"/>
              </a:endParaRPr>
            </a:p>
          </p:txBody>
        </p:sp>
        <p:sp>
          <p:nvSpPr>
            <p:cNvPr id="66585" name="Text Box 25"/>
            <p:cNvSpPr txBox="1">
              <a:spLocks noChangeArrowheads="1"/>
            </p:cNvSpPr>
            <p:nvPr/>
          </p:nvSpPr>
          <p:spPr bwMode="auto">
            <a:xfrm>
              <a:off x="4191000" y="4648201"/>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har char="•"/>
                <a:defRPr sz="3200">
                  <a:solidFill>
                    <a:schemeClr val="tx1"/>
                  </a:solidFill>
                  <a:latin typeface="Calibri" panose="020F0502020204030204" pitchFamily="34" charset="0"/>
                  <a:cs typeface="Tahoma" panose="020B0604030504040204" pitchFamily="34" charset="0"/>
                </a:defRPr>
              </a:lvl1pPr>
              <a:lvl2pPr marL="742950" indent="-285750">
                <a:spcBef>
                  <a:spcPct val="20000"/>
                </a:spcBef>
                <a:buChar char="–"/>
                <a:defRPr sz="2800">
                  <a:solidFill>
                    <a:srgbClr val="002060"/>
                  </a:solidFill>
                  <a:latin typeface="Calibri" panose="020F0502020204030204" pitchFamily="34" charset="0"/>
                  <a:cs typeface="Arial" panose="020B0604020202020204" pitchFamily="34" charset="0"/>
                </a:defRPr>
              </a:lvl2pPr>
              <a:lvl3pPr marL="1143000" indent="-228600">
                <a:spcBef>
                  <a:spcPct val="20000"/>
                </a:spcBef>
                <a:buChar char="•"/>
                <a:defRPr sz="2400" i="1">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ne-NP" altLang="en-US" sz="2000" b="1" dirty="0">
                  <a:latin typeface="Preeti" pitchFamily="2" charset="0"/>
                  <a:cs typeface="Arial" panose="020B0604020202020204" pitchFamily="34" charset="0"/>
                </a:rPr>
                <a:t>   </a:t>
              </a:r>
              <a:r>
                <a:rPr lang="en-GB" altLang="en-US" sz="2000" b="1" dirty="0" err="1">
                  <a:latin typeface="Preeti" pitchFamily="2" charset="0"/>
                  <a:cs typeface="Arial" panose="020B0604020202020204" pitchFamily="34" charset="0"/>
                </a:rPr>
                <a:t>ul</a:t>
              </a:r>
              <a:r>
                <a:rPr lang="en-GB" altLang="en-US" sz="2000" b="1" dirty="0">
                  <a:latin typeface="Preeti" pitchFamily="2" charset="0"/>
                  <a:cs typeface="Arial" panose="020B0604020202020204" pitchFamily="34" charset="0"/>
                </a:rPr>
                <a:t>/a </a:t>
              </a:r>
              <a:r>
                <a:rPr lang="en-GB" altLang="en-US" sz="2000" b="1" dirty="0" err="1">
                  <a:latin typeface="Preeti" pitchFamily="2" charset="0"/>
                  <a:cs typeface="Arial" panose="020B0604020202020204" pitchFamily="34" charset="0"/>
                </a:rPr>
                <a:t>blnt</a:t>
              </a:r>
              <a:endParaRPr lang="en-US" altLang="en-US" sz="1800" b="1" dirty="0">
                <a:latin typeface="Preeti" pitchFamily="2" charset="0"/>
                <a:cs typeface="Arial" panose="020B0604020202020204" pitchFamily="34" charset="0"/>
              </a:endParaRPr>
            </a:p>
          </p:txBody>
        </p:sp>
        <p:sp>
          <p:nvSpPr>
            <p:cNvPr id="66586" name="Text Box 26"/>
            <p:cNvSpPr txBox="1">
              <a:spLocks noChangeArrowheads="1"/>
            </p:cNvSpPr>
            <p:nvPr/>
          </p:nvSpPr>
          <p:spPr bwMode="auto">
            <a:xfrm>
              <a:off x="5334000" y="3505200"/>
              <a:ext cx="18288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har char="•"/>
                <a:defRPr sz="3200">
                  <a:solidFill>
                    <a:schemeClr val="tx1"/>
                  </a:solidFill>
                  <a:latin typeface="Calibri" panose="020F0502020204030204" pitchFamily="34" charset="0"/>
                  <a:cs typeface="Tahoma" panose="020B0604030504040204" pitchFamily="34" charset="0"/>
                </a:defRPr>
              </a:lvl1pPr>
              <a:lvl2pPr marL="742950" indent="-285750">
                <a:spcBef>
                  <a:spcPct val="20000"/>
                </a:spcBef>
                <a:buChar char="–"/>
                <a:defRPr sz="2800">
                  <a:solidFill>
                    <a:srgbClr val="002060"/>
                  </a:solidFill>
                  <a:latin typeface="Calibri" panose="020F0502020204030204" pitchFamily="34" charset="0"/>
                  <a:cs typeface="Arial" panose="020B0604020202020204" pitchFamily="34" charset="0"/>
                </a:defRPr>
              </a:lvl2pPr>
              <a:lvl3pPr marL="1143000" indent="-228600">
                <a:spcBef>
                  <a:spcPct val="20000"/>
                </a:spcBef>
                <a:buChar char="•"/>
                <a:defRPr sz="2400" i="1">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GB" altLang="en-US" sz="2400" dirty="0" err="1">
                  <a:solidFill>
                    <a:schemeClr val="bg1"/>
                  </a:solidFill>
                  <a:latin typeface="Preeti" pitchFamily="2" charset="0"/>
                  <a:cs typeface="Arial" panose="020B0604020202020204" pitchFamily="34" charset="0"/>
                </a:rPr>
                <a:t>hftLo</a:t>
              </a:r>
              <a:r>
                <a:rPr lang="en-GB" altLang="en-US" sz="2400" dirty="0">
                  <a:solidFill>
                    <a:schemeClr val="bg1"/>
                  </a:solidFill>
                  <a:latin typeface="Preeti" pitchFamily="2" charset="0"/>
                  <a:cs typeface="Arial" panose="020B0604020202020204" pitchFamily="34" charset="0"/>
                </a:rPr>
                <a:t> </a:t>
              </a:r>
              <a:r>
                <a:rPr lang="en-GB" altLang="en-US" sz="2400" dirty="0" err="1">
                  <a:solidFill>
                    <a:schemeClr val="bg1"/>
                  </a:solidFill>
                  <a:latin typeface="Preeti" pitchFamily="2" charset="0"/>
                  <a:cs typeface="Arial" panose="020B0604020202020204" pitchFamily="34" charset="0"/>
                </a:rPr>
                <a:t>lje</a:t>
              </a:r>
              <a:r>
                <a:rPr lang="en-GB" altLang="en-US" sz="2400" dirty="0">
                  <a:solidFill>
                    <a:schemeClr val="bg1"/>
                  </a:solidFill>
                  <a:latin typeface="Preeti" pitchFamily="2" charset="0"/>
                  <a:cs typeface="Arial" panose="020B0604020202020204" pitchFamily="34" charset="0"/>
                </a:rPr>
                <a:t>]b</a:t>
              </a:r>
              <a:endParaRPr lang="en-US" altLang="en-US" sz="2400" dirty="0">
                <a:solidFill>
                  <a:schemeClr val="bg1"/>
                </a:solidFill>
                <a:latin typeface="Preeti" pitchFamily="2" charset="0"/>
                <a:cs typeface="Arial" panose="020B0604020202020204" pitchFamily="34" charset="0"/>
              </a:endParaRPr>
            </a:p>
          </p:txBody>
        </p:sp>
        <p:sp>
          <p:nvSpPr>
            <p:cNvPr id="66587" name="AutoShape 27"/>
            <p:cNvSpPr>
              <a:spLocks noChangeArrowheads="1"/>
            </p:cNvSpPr>
            <p:nvPr/>
          </p:nvSpPr>
          <p:spPr bwMode="auto">
            <a:xfrm>
              <a:off x="8991600" y="4114800"/>
              <a:ext cx="1676400" cy="1447800"/>
            </a:xfrm>
            <a:prstGeom prst="irregularSeal2">
              <a:avLst/>
            </a:prstGeom>
            <a:solidFill>
              <a:schemeClr val="tx1"/>
            </a:solidFill>
            <a:ln w="12700" cap="sq">
              <a:solidFill>
                <a:schemeClr val="tx1"/>
              </a:solidFill>
              <a:miter lim="800000"/>
              <a:headEnd type="none" w="sm" len="sm"/>
              <a:tailEnd type="none" w="sm" len="sm"/>
            </a:ln>
          </p:spPr>
          <p:txBody>
            <a:bodyPr wrap="none" anchor="ctr"/>
            <a:lstStyle>
              <a:lvl1pPr>
                <a:spcBef>
                  <a:spcPct val="20000"/>
                </a:spcBef>
                <a:buChar char="•"/>
                <a:defRPr sz="3200">
                  <a:solidFill>
                    <a:schemeClr val="tx1"/>
                  </a:solidFill>
                  <a:latin typeface="Calibri" panose="020F0502020204030204" pitchFamily="34" charset="0"/>
                  <a:cs typeface="Tahoma" panose="020B0604030504040204" pitchFamily="34" charset="0"/>
                </a:defRPr>
              </a:lvl1pPr>
              <a:lvl2pPr marL="742950" indent="-285750">
                <a:spcBef>
                  <a:spcPct val="20000"/>
                </a:spcBef>
                <a:buChar char="–"/>
                <a:defRPr sz="2800">
                  <a:solidFill>
                    <a:srgbClr val="002060"/>
                  </a:solidFill>
                  <a:latin typeface="Calibri" panose="020F0502020204030204" pitchFamily="34" charset="0"/>
                  <a:cs typeface="Arial" panose="020B0604020202020204" pitchFamily="34" charset="0"/>
                </a:defRPr>
              </a:lvl2pPr>
              <a:lvl3pPr marL="1143000" indent="-228600">
                <a:spcBef>
                  <a:spcPct val="20000"/>
                </a:spcBef>
                <a:buChar char="•"/>
                <a:defRPr sz="2400" i="1">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GB" altLang="en-US" sz="1800">
                <a:cs typeface="Arial" panose="020B0604020202020204" pitchFamily="34" charset="0"/>
              </a:endParaRPr>
            </a:p>
          </p:txBody>
        </p:sp>
        <p:sp>
          <p:nvSpPr>
            <p:cNvPr id="66589" name="Text Box 29"/>
            <p:cNvSpPr txBox="1">
              <a:spLocks noChangeArrowheads="1"/>
            </p:cNvSpPr>
            <p:nvPr/>
          </p:nvSpPr>
          <p:spPr bwMode="auto">
            <a:xfrm>
              <a:off x="9355503" y="4419600"/>
              <a:ext cx="1790700" cy="784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square">
              <a:spAutoFit/>
            </a:bodyPr>
            <a:lstStyle>
              <a:lvl1pPr>
                <a:spcBef>
                  <a:spcPct val="20000"/>
                </a:spcBef>
                <a:buChar char="•"/>
                <a:defRPr sz="3200">
                  <a:solidFill>
                    <a:schemeClr val="tx1"/>
                  </a:solidFill>
                  <a:latin typeface="Calibri" panose="020F0502020204030204" pitchFamily="34" charset="0"/>
                  <a:cs typeface="Tahoma" panose="020B0604030504040204" pitchFamily="34" charset="0"/>
                </a:defRPr>
              </a:lvl1pPr>
              <a:lvl2pPr marL="742950" indent="-285750">
                <a:spcBef>
                  <a:spcPct val="20000"/>
                </a:spcBef>
                <a:buChar char="–"/>
                <a:defRPr sz="2800">
                  <a:solidFill>
                    <a:srgbClr val="002060"/>
                  </a:solidFill>
                  <a:latin typeface="Calibri" panose="020F0502020204030204" pitchFamily="34" charset="0"/>
                  <a:cs typeface="Arial" panose="020B0604020202020204" pitchFamily="34" charset="0"/>
                </a:defRPr>
              </a:lvl2pPr>
              <a:lvl3pPr marL="1143000" indent="-228600">
                <a:spcBef>
                  <a:spcPct val="20000"/>
                </a:spcBef>
                <a:buChar char="•"/>
                <a:defRPr sz="2400" i="1">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GB" altLang="en-US" sz="2000" b="1" dirty="0">
                  <a:solidFill>
                    <a:srgbClr val="00B050"/>
                  </a:solidFill>
                  <a:latin typeface="Preeti" pitchFamily="2" charset="0"/>
                  <a:cs typeface="Arial" panose="020B0604020202020204" pitchFamily="34" charset="0"/>
                </a:rPr>
                <a:t>ul/</a:t>
              </a:r>
              <a:r>
                <a:rPr lang="en-GB" altLang="en-US" sz="2000" b="1" dirty="0" err="1">
                  <a:solidFill>
                    <a:srgbClr val="00B050"/>
                  </a:solidFill>
                  <a:latin typeface="Preeti" pitchFamily="2" charset="0"/>
                  <a:cs typeface="Arial" panose="020B0604020202020204" pitchFamily="34" charset="0"/>
                </a:rPr>
                <a:t>aL</a:t>
              </a:r>
              <a:r>
                <a:rPr lang="en-GB" altLang="en-US" sz="2000" b="1" dirty="0">
                  <a:solidFill>
                    <a:srgbClr val="00B050"/>
                  </a:solidFill>
                  <a:latin typeface="Preeti" pitchFamily="2" charset="0"/>
                  <a:cs typeface="Arial" panose="020B0604020202020204" pitchFamily="34" charset="0"/>
                </a:rPr>
                <a:t>, n}</a:t>
              </a:r>
              <a:r>
                <a:rPr lang="en-GB" altLang="en-US" sz="2000" b="1" dirty="0" err="1">
                  <a:solidFill>
                    <a:srgbClr val="00B050"/>
                  </a:solidFill>
                  <a:latin typeface="Preeti" pitchFamily="2" charset="0"/>
                  <a:cs typeface="Arial" panose="020B0604020202020204" pitchFamily="34" charset="0"/>
                </a:rPr>
                <a:t>lËs</a:t>
              </a:r>
              <a:r>
                <a:rPr lang="en-GB" altLang="en-US" sz="2000" b="1" dirty="0">
                  <a:solidFill>
                    <a:srgbClr val="00B050"/>
                  </a:solidFill>
                  <a:latin typeface="Preeti" pitchFamily="2" charset="0"/>
                  <a:cs typeface="Arial" panose="020B0604020202020204" pitchFamily="34" charset="0"/>
                </a:rPr>
                <a:t> </a:t>
              </a:r>
              <a:br>
                <a:rPr lang="en-GB" altLang="en-US" sz="2000" b="1" dirty="0">
                  <a:solidFill>
                    <a:srgbClr val="00B050"/>
                  </a:solidFill>
                  <a:latin typeface="Preeti" pitchFamily="2" charset="0"/>
                  <a:cs typeface="Arial" panose="020B0604020202020204" pitchFamily="34" charset="0"/>
                </a:rPr>
              </a:br>
              <a:r>
                <a:rPr lang="en-GB" altLang="en-US" sz="2000" b="1" dirty="0">
                  <a:solidFill>
                    <a:srgbClr val="00B050"/>
                  </a:solidFill>
                  <a:latin typeface="Preeti" pitchFamily="2" charset="0"/>
                  <a:cs typeface="Arial" panose="020B0604020202020204" pitchFamily="34" charset="0"/>
                </a:rPr>
                <a:t>/ </a:t>
              </a:r>
              <a:r>
                <a:rPr lang="en-GB" altLang="en-US" sz="2000" b="1" dirty="0" err="1">
                  <a:solidFill>
                    <a:srgbClr val="00B050"/>
                  </a:solidFill>
                  <a:latin typeface="Preeti" pitchFamily="2" charset="0"/>
                  <a:cs typeface="Arial" panose="020B0604020202020204" pitchFamily="34" charset="0"/>
                </a:rPr>
                <a:t>hftLo</a:t>
              </a:r>
              <a:endParaRPr lang="en-US" altLang="en-US" sz="2000" b="1" dirty="0">
                <a:solidFill>
                  <a:srgbClr val="00B050"/>
                </a:solidFill>
                <a:latin typeface="Preeti" pitchFamily="2" charset="0"/>
                <a:cs typeface="Arial" panose="020B0604020202020204" pitchFamily="34" charset="0"/>
              </a:endParaRPr>
            </a:p>
          </p:txBody>
        </p:sp>
        <p:pic>
          <p:nvPicPr>
            <p:cNvPr id="66590" name="Picture 30" descr="image-7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467600" y="2133600"/>
              <a:ext cx="38100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91" name="Text Box 31"/>
            <p:cNvSpPr txBox="1">
              <a:spLocks noChangeArrowheads="1"/>
            </p:cNvSpPr>
            <p:nvPr/>
          </p:nvSpPr>
          <p:spPr bwMode="auto">
            <a:xfrm>
              <a:off x="9067801" y="6096000"/>
              <a:ext cx="134937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har char="•"/>
                <a:defRPr sz="3200">
                  <a:solidFill>
                    <a:schemeClr val="tx1"/>
                  </a:solidFill>
                  <a:latin typeface="Calibri" panose="020F0502020204030204" pitchFamily="34" charset="0"/>
                  <a:cs typeface="Tahoma" panose="020B0604030504040204" pitchFamily="34" charset="0"/>
                </a:defRPr>
              </a:lvl1pPr>
              <a:lvl2pPr marL="742950" indent="-285750">
                <a:spcBef>
                  <a:spcPct val="20000"/>
                </a:spcBef>
                <a:buChar char="–"/>
                <a:defRPr sz="2800">
                  <a:solidFill>
                    <a:srgbClr val="002060"/>
                  </a:solidFill>
                  <a:latin typeface="Calibri" panose="020F0502020204030204" pitchFamily="34" charset="0"/>
                  <a:cs typeface="Arial" panose="020B0604020202020204" pitchFamily="34" charset="0"/>
                </a:defRPr>
              </a:lvl2pPr>
              <a:lvl3pPr marL="1143000" indent="-228600">
                <a:spcBef>
                  <a:spcPct val="20000"/>
                </a:spcBef>
                <a:buChar char="•"/>
                <a:defRPr sz="2400" i="1">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GB" altLang="en-US" sz="2000" b="1" dirty="0">
                  <a:latin typeface="Preeti" pitchFamily="2" charset="0"/>
                  <a:cs typeface="Arial" panose="020B0604020202020204" pitchFamily="34" charset="0"/>
                </a:rPr>
                <a:t>;du| </a:t>
              </a:r>
              <a:r>
                <a:rPr lang="en-GB" altLang="en-US" sz="2000" b="1" dirty="0" err="1">
                  <a:latin typeface="Preeti" pitchFamily="2" charset="0"/>
                  <a:cs typeface="Arial" panose="020B0604020202020204" pitchFamily="34" charset="0"/>
                </a:rPr>
                <a:t>cj</a:t>
              </a:r>
              <a:r>
                <a:rPr lang="en-GB" altLang="en-US" sz="2000" b="1" dirty="0">
                  <a:latin typeface="Preeti" pitchFamily="2" charset="0"/>
                  <a:cs typeface="Arial" panose="020B0604020202020204" pitchFamily="34" charset="0"/>
                </a:rPr>
                <a:t>/f]w </a:t>
              </a:r>
              <a:r>
                <a:rPr lang="en-US" altLang="en-US" sz="1600" b="1" dirty="0">
                  <a:solidFill>
                    <a:srgbClr val="000000"/>
                  </a:solidFill>
                  <a:latin typeface="Comic Sans MS" panose="030F0702030302020204" pitchFamily="66" charset="0"/>
                  <a:cs typeface="Arial" panose="020B0604020202020204" pitchFamily="34" charset="0"/>
                </a:rPr>
                <a:t>!</a:t>
              </a:r>
            </a:p>
            <a:p>
              <a:pPr eaLnBrk="1" hangingPunct="1">
                <a:spcBef>
                  <a:spcPct val="50000"/>
                </a:spcBef>
                <a:buFontTx/>
                <a:buNone/>
              </a:pPr>
              <a:endParaRPr lang="en-US" altLang="en-US" sz="1600" b="1" dirty="0">
                <a:solidFill>
                  <a:srgbClr val="000000"/>
                </a:solidFill>
                <a:latin typeface="Comic Sans MS" panose="030F0702030302020204" pitchFamily="66" charset="0"/>
                <a:cs typeface="Arial" panose="020B0604020202020204" pitchFamily="34" charset="0"/>
              </a:endParaRPr>
            </a:p>
          </p:txBody>
        </p:sp>
        <p:sp>
          <p:nvSpPr>
            <p:cNvPr id="66592" name="Text Box 32"/>
            <p:cNvSpPr txBox="1">
              <a:spLocks noChangeArrowheads="1"/>
            </p:cNvSpPr>
            <p:nvPr/>
          </p:nvSpPr>
          <p:spPr bwMode="auto">
            <a:xfrm>
              <a:off x="7467600" y="2209800"/>
              <a:ext cx="16764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har char="•"/>
                <a:defRPr sz="3200">
                  <a:solidFill>
                    <a:schemeClr val="tx1"/>
                  </a:solidFill>
                  <a:latin typeface="Calibri" panose="020F0502020204030204" pitchFamily="34" charset="0"/>
                  <a:cs typeface="Tahoma" panose="020B0604030504040204" pitchFamily="34" charset="0"/>
                </a:defRPr>
              </a:lvl1pPr>
              <a:lvl2pPr marL="742950" indent="-285750">
                <a:spcBef>
                  <a:spcPct val="20000"/>
                </a:spcBef>
                <a:buChar char="–"/>
                <a:defRPr sz="2800">
                  <a:solidFill>
                    <a:srgbClr val="002060"/>
                  </a:solidFill>
                  <a:latin typeface="Calibri" panose="020F0502020204030204" pitchFamily="34" charset="0"/>
                  <a:cs typeface="Arial" panose="020B0604020202020204" pitchFamily="34" charset="0"/>
                </a:defRPr>
              </a:lvl2pPr>
              <a:lvl3pPr marL="1143000" indent="-228600">
                <a:spcBef>
                  <a:spcPct val="20000"/>
                </a:spcBef>
                <a:buChar char="•"/>
                <a:defRPr sz="2400" i="1">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GB" altLang="en-US" sz="2400" b="1" dirty="0">
                  <a:latin typeface="Preeti" pitchFamily="2" charset="0"/>
                  <a:cs typeface="Arial" panose="020B0604020202020204" pitchFamily="34" charset="0"/>
                </a:rPr>
                <a:t>u'0f:t/Lo :</a:t>
              </a:r>
              <a:r>
                <a:rPr lang="en-GB" altLang="en-US" sz="2400" b="1" dirty="0" err="1">
                  <a:latin typeface="Preeti" pitchFamily="2" charset="0"/>
                  <a:cs typeface="Arial" panose="020B0604020202020204" pitchFamily="34" charset="0"/>
                </a:rPr>
                <a:t>jf:Yo</a:t>
              </a:r>
              <a:r>
                <a:rPr lang="en-GB" altLang="en-US" sz="2400" b="1" dirty="0">
                  <a:latin typeface="Preeti" pitchFamily="2" charset="0"/>
                  <a:cs typeface="Arial" panose="020B0604020202020204" pitchFamily="34" charset="0"/>
                </a:rPr>
                <a:t> ;]</a:t>
              </a:r>
              <a:r>
                <a:rPr lang="en-GB" altLang="en-US" sz="2400" b="1" dirty="0" err="1">
                  <a:latin typeface="Preeti" pitchFamily="2" charset="0"/>
                  <a:cs typeface="Arial" panose="020B0604020202020204" pitchFamily="34" charset="0"/>
                </a:rPr>
                <a:t>jfdf</a:t>
              </a:r>
              <a:r>
                <a:rPr lang="en-GB" altLang="en-US" sz="2400" b="1" dirty="0">
                  <a:latin typeface="Preeti" pitchFamily="2" charset="0"/>
                  <a:cs typeface="Arial" panose="020B0604020202020204" pitchFamily="34" charset="0"/>
                </a:rPr>
                <a:t> </a:t>
              </a:r>
              <a:r>
                <a:rPr lang="en-GB" altLang="en-US" sz="2400" b="1" dirty="0" err="1">
                  <a:latin typeface="Preeti" pitchFamily="2" charset="0"/>
                  <a:cs typeface="Arial" panose="020B0604020202020204" pitchFamily="34" charset="0"/>
                </a:rPr>
                <a:t>kx'Fr</a:t>
              </a:r>
              <a:endParaRPr lang="en-US" altLang="en-US" sz="2400" b="1" dirty="0">
                <a:solidFill>
                  <a:srgbClr val="990000"/>
                </a:solidFill>
                <a:latin typeface="Preeti" pitchFamily="2" charset="0"/>
                <a:cs typeface="Arial" panose="020B0604020202020204" pitchFamily="34" charset="0"/>
              </a:endParaRPr>
            </a:p>
          </p:txBody>
        </p:sp>
        <p:sp>
          <p:nvSpPr>
            <p:cNvPr id="66593" name="AutoShape 33"/>
            <p:cNvSpPr>
              <a:spLocks noChangeArrowheads="1"/>
            </p:cNvSpPr>
            <p:nvPr/>
          </p:nvSpPr>
          <p:spPr bwMode="auto">
            <a:xfrm rot="-2132260">
              <a:off x="3348039" y="4086226"/>
              <a:ext cx="782637" cy="236538"/>
            </a:xfrm>
            <a:prstGeom prst="rightArrow">
              <a:avLst>
                <a:gd name="adj1" fmla="val 63287"/>
                <a:gd name="adj2" fmla="val 143607"/>
              </a:avLst>
            </a:prstGeom>
            <a:solidFill>
              <a:schemeClr val="accent1"/>
            </a:solidFill>
            <a:ln w="12700" cap="sq">
              <a:solidFill>
                <a:schemeClr val="tx1"/>
              </a:solidFill>
              <a:miter lim="800000"/>
              <a:headEnd type="none" w="sm" len="sm"/>
              <a:tailEnd type="none" w="sm" len="sm"/>
            </a:ln>
          </p:spPr>
          <p:txBody>
            <a:bodyPr wrap="none" anchor="ctr"/>
            <a:lstStyle>
              <a:lvl1pPr>
                <a:spcBef>
                  <a:spcPct val="20000"/>
                </a:spcBef>
                <a:buChar char="•"/>
                <a:defRPr sz="3200">
                  <a:solidFill>
                    <a:schemeClr val="tx1"/>
                  </a:solidFill>
                  <a:latin typeface="Calibri" panose="020F0502020204030204" pitchFamily="34" charset="0"/>
                  <a:cs typeface="Tahoma" panose="020B0604030504040204" pitchFamily="34" charset="0"/>
                </a:defRPr>
              </a:lvl1pPr>
              <a:lvl2pPr marL="742950" indent="-285750">
                <a:spcBef>
                  <a:spcPct val="20000"/>
                </a:spcBef>
                <a:buChar char="–"/>
                <a:defRPr sz="2800">
                  <a:solidFill>
                    <a:srgbClr val="002060"/>
                  </a:solidFill>
                  <a:latin typeface="Calibri" panose="020F0502020204030204" pitchFamily="34" charset="0"/>
                  <a:cs typeface="Arial" panose="020B0604020202020204" pitchFamily="34" charset="0"/>
                </a:defRPr>
              </a:lvl2pPr>
              <a:lvl3pPr marL="1143000" indent="-228600">
                <a:spcBef>
                  <a:spcPct val="20000"/>
                </a:spcBef>
                <a:buChar char="•"/>
                <a:defRPr sz="2400" i="1">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GB" altLang="en-US" sz="1800">
                <a:cs typeface="Arial" panose="020B0604020202020204" pitchFamily="34" charset="0"/>
              </a:endParaRPr>
            </a:p>
          </p:txBody>
        </p:sp>
        <p:sp>
          <p:nvSpPr>
            <p:cNvPr id="35" name="TextBox 34">
              <a:extLst>
                <a:ext uri="{FF2B5EF4-FFF2-40B4-BE49-F238E27FC236}">
                  <a16:creationId xmlns:a16="http://schemas.microsoft.com/office/drawing/2014/main" id="{F57160A6-6B07-4CA2-93D4-1738EA7A2CCB}"/>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grpSp>
      <p:sp>
        <p:nvSpPr>
          <p:cNvPr id="36" name="Slide Number Placeholder 5">
            <a:extLst>
              <a:ext uri="{FF2B5EF4-FFF2-40B4-BE49-F238E27FC236}">
                <a16:creationId xmlns:a16="http://schemas.microsoft.com/office/drawing/2014/main" id="{D2559B2A-DC4E-459E-A49E-36C3BA9FB5AC}"/>
              </a:ext>
            </a:extLst>
          </p:cNvPr>
          <p:cNvSpPr txBox="1">
            <a:spLocks/>
          </p:cNvSpPr>
          <p:nvPr/>
        </p:nvSpPr>
        <p:spPr>
          <a:xfrm>
            <a:off x="11525693" y="6468142"/>
            <a:ext cx="671387" cy="3752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6</a:t>
            </a:fld>
            <a:endParaRPr lang="en-US" dirty="0">
              <a:latin typeface="Fontasy Himali" panose="04020500000000000000" pitchFamily="82" charset="0"/>
            </a:endParaRPr>
          </a:p>
        </p:txBody>
      </p:sp>
      <p:sp>
        <p:nvSpPr>
          <p:cNvPr id="3" name="TextBox 2">
            <a:extLst>
              <a:ext uri="{FF2B5EF4-FFF2-40B4-BE49-F238E27FC236}">
                <a16:creationId xmlns:a16="http://schemas.microsoft.com/office/drawing/2014/main" id="{20BF6857-EF65-4C18-BF98-85DF4B8450B5}"/>
              </a:ext>
            </a:extLst>
          </p:cNvPr>
          <p:cNvSpPr txBox="1"/>
          <p:nvPr/>
        </p:nvSpPr>
        <p:spPr>
          <a:xfrm>
            <a:off x="205739" y="6640268"/>
            <a:ext cx="6430103" cy="276999"/>
          </a:xfrm>
          <a:prstGeom prst="rect">
            <a:avLst/>
          </a:prstGeom>
          <a:noFill/>
        </p:spPr>
        <p:txBody>
          <a:bodyPr wrap="square" rtlCol="0">
            <a:spAutoFit/>
          </a:bodyPr>
          <a:lstStyle/>
          <a:p>
            <a:r>
              <a:rPr lang="ne-NP" sz="1200" dirty="0"/>
              <a:t>श्रोतः </a:t>
            </a:r>
            <a:r>
              <a:rPr lang="en-US" sz="1200" dirty="0"/>
              <a:t>Bennett and </a:t>
            </a:r>
            <a:r>
              <a:rPr lang="en-US" sz="1200" dirty="0" err="1"/>
              <a:t>Parajuli</a:t>
            </a:r>
            <a:r>
              <a:rPr lang="en-US" sz="1200" dirty="0"/>
              <a:t> (2013), The Multidimensional Exclusion Index, Kathmandu: </a:t>
            </a:r>
            <a:r>
              <a:rPr lang="en-US" sz="1200" dirty="0" err="1"/>
              <a:t>Himal</a:t>
            </a:r>
            <a:r>
              <a:rPr lang="en-US" sz="1200" dirty="0"/>
              <a:t> Books</a:t>
            </a:r>
          </a:p>
        </p:txBody>
      </p:sp>
    </p:spTree>
    <p:extLst>
      <p:ext uri="{BB962C8B-B14F-4D97-AF65-F5344CB8AC3E}">
        <p14:creationId xmlns:p14="http://schemas.microsoft.com/office/powerpoint/2010/main" val="3259505844"/>
      </p:ext>
    </p:extLst>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66562"/>
                                        </p:tgtEl>
                                        <p:attrNameLst>
                                          <p:attrName>style.visibility</p:attrName>
                                        </p:attrNameLst>
                                      </p:cBhvr>
                                      <p:to>
                                        <p:strVal val="visible"/>
                                      </p:to>
                                    </p:set>
                                    <p:animEffect transition="in" filter="blinds(horizontal)">
                                      <p:cBhvr>
                                        <p:cTn id="7" dur="500"/>
                                        <p:tgtEl>
                                          <p:spTgt spid="6656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6571"/>
                                        </p:tgtEl>
                                        <p:attrNameLst>
                                          <p:attrName>style.visibility</p:attrName>
                                        </p:attrNameLst>
                                      </p:cBhvr>
                                      <p:to>
                                        <p:strVal val="visible"/>
                                      </p:to>
                                    </p:set>
                                    <p:animEffect transition="in" filter="blinds(horizontal)">
                                      <p:cBhvr>
                                        <p:cTn id="12" dur="500"/>
                                        <p:tgtEl>
                                          <p:spTgt spid="66571"/>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66588"/>
                                        </p:tgtEl>
                                        <p:attrNameLst>
                                          <p:attrName>style.visibility</p:attrName>
                                        </p:attrNameLst>
                                      </p:cBhvr>
                                      <p:to>
                                        <p:strVal val="visible"/>
                                      </p:to>
                                    </p:set>
                                    <p:animEffect transition="in" filter="blinds(horizontal)">
                                      <p:cBhvr>
                                        <p:cTn id="15" dur="500"/>
                                        <p:tgtEl>
                                          <p:spTgt spid="665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71" grpId="0" animBg="1"/>
      <p:bldP spid="6658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F23D59C-7802-4748-83AA-542B7C8E7121}"/>
              </a:ext>
            </a:extLst>
          </p:cNvPr>
          <p:cNvSpPr txBox="1"/>
          <p:nvPr/>
        </p:nvSpPr>
        <p:spPr>
          <a:xfrm>
            <a:off x="903767" y="772248"/>
            <a:ext cx="10345480" cy="523220"/>
          </a:xfrm>
          <a:prstGeom prst="rect">
            <a:avLst/>
          </a:prstGeom>
          <a:noFill/>
        </p:spPr>
        <p:txBody>
          <a:bodyPr wrap="square">
            <a:spAutoFit/>
          </a:bodyPr>
          <a:lstStyle/>
          <a:p>
            <a:pPr algn="ctr"/>
            <a:r>
              <a:rPr lang="ne-NP" sz="2800" b="1" dirty="0">
                <a:latin typeface="Ganesh" pitchFamily="2" charset="0"/>
                <a:cs typeface="Kalimati" panose="00000400000000000000" pitchFamily="2"/>
              </a:rPr>
              <a:t>लै.स.सा.स.</a:t>
            </a:r>
            <a:r>
              <a:rPr lang="ne-NP" sz="2800" b="1" dirty="0">
                <a:solidFill>
                  <a:srgbClr val="002060"/>
                </a:solidFill>
                <a:latin typeface="Ganesh" pitchFamily="2" charset="0"/>
                <a:cs typeface="Kalimati" panose="00000400000000000000" pitchFamily="2"/>
              </a:rPr>
              <a:t> जनगणनाको लागि बुझ्नुपर्ने केही अवधारणाहरु</a:t>
            </a:r>
          </a:p>
        </p:txBody>
      </p:sp>
      <p:sp>
        <p:nvSpPr>
          <p:cNvPr id="4" name="Content Placeholder 3">
            <a:extLst>
              <a:ext uri="{FF2B5EF4-FFF2-40B4-BE49-F238E27FC236}">
                <a16:creationId xmlns:a16="http://schemas.microsoft.com/office/drawing/2014/main" id="{B1B6398B-2AF6-4AD2-BF5A-43D8B0E9AB14}"/>
              </a:ext>
            </a:extLst>
          </p:cNvPr>
          <p:cNvSpPr>
            <a:spLocks noGrp="1"/>
          </p:cNvSpPr>
          <p:nvPr>
            <p:ph idx="1"/>
          </p:nvPr>
        </p:nvSpPr>
        <p:spPr>
          <a:xfrm>
            <a:off x="202020" y="1436567"/>
            <a:ext cx="5454501" cy="5219202"/>
          </a:xfrm>
        </p:spPr>
        <p:txBody>
          <a:bodyPr/>
          <a:lstStyle/>
          <a:p>
            <a:pPr marL="0" indent="0" algn="just">
              <a:lnSpc>
                <a:spcPct val="150000"/>
              </a:lnSpc>
              <a:buNone/>
            </a:pPr>
            <a:r>
              <a:rPr lang="ne-NP" sz="2400" b="1" dirty="0">
                <a:cs typeface="Kalimati" panose="00000400000000000000" pitchFamily="2"/>
              </a:rPr>
              <a:t>लैङ्गिकता</a:t>
            </a:r>
            <a:r>
              <a:rPr lang="en-US" sz="2400" b="1" dirty="0">
                <a:cs typeface="Kalimati" panose="00000400000000000000" pitchFamily="2"/>
              </a:rPr>
              <a:t> </a:t>
            </a:r>
            <a:r>
              <a:rPr lang="ne-NP" sz="2400" b="1" dirty="0">
                <a:cs typeface="Kalimati" panose="00000400000000000000" pitchFamily="2"/>
              </a:rPr>
              <a:t>र लिङ्ग </a:t>
            </a:r>
          </a:p>
          <a:p>
            <a:pPr marL="0" indent="0" algn="just">
              <a:lnSpc>
                <a:spcPct val="150000"/>
              </a:lnSpc>
              <a:buNone/>
            </a:pPr>
            <a:r>
              <a:rPr lang="ne-NP" sz="2400" b="1" u="sng" dirty="0">
                <a:cs typeface="Kalimati" panose="00000400000000000000" pitchFamily="2"/>
              </a:rPr>
              <a:t>प्राकृतिक लिङ्ग </a:t>
            </a:r>
            <a:r>
              <a:rPr lang="en-US" sz="2400" b="1" u="sng" dirty="0">
                <a:cs typeface="Kalimati" panose="00000400000000000000" pitchFamily="2"/>
              </a:rPr>
              <a:t>(Sex)</a:t>
            </a:r>
            <a:endParaRPr lang="ne-NP" sz="2400" b="1" u="sng" dirty="0">
              <a:cs typeface="Kalimati" panose="00000400000000000000" pitchFamily="2"/>
            </a:endParaRPr>
          </a:p>
          <a:p>
            <a:pPr lvl="1" algn="just">
              <a:lnSpc>
                <a:spcPct val="150000"/>
              </a:lnSpc>
            </a:pPr>
            <a:r>
              <a:rPr lang="ne-NP" dirty="0">
                <a:cs typeface="Kalimati" panose="00000400000000000000" pitchFamily="2"/>
              </a:rPr>
              <a:t>जैविक र शारीरिक</a:t>
            </a:r>
          </a:p>
          <a:p>
            <a:pPr lvl="1" algn="just">
              <a:lnSpc>
                <a:spcPct val="150000"/>
              </a:lnSpc>
            </a:pPr>
            <a:r>
              <a:rPr lang="ne-NP" dirty="0">
                <a:cs typeface="Kalimati" panose="00000400000000000000" pitchFamily="2"/>
              </a:rPr>
              <a:t>प्राकृतिक</a:t>
            </a:r>
          </a:p>
          <a:p>
            <a:pPr lvl="1" algn="just">
              <a:lnSpc>
                <a:spcPct val="150000"/>
              </a:lnSpc>
            </a:pPr>
            <a:r>
              <a:rPr lang="ne-NP" dirty="0">
                <a:cs typeface="Kalimati" panose="00000400000000000000" pitchFamily="2"/>
              </a:rPr>
              <a:t>सबै ठाउँ, समय, राष्ट्र जातजाति धर्ममा एक समान</a:t>
            </a:r>
          </a:p>
          <a:p>
            <a:pPr lvl="1" algn="just">
              <a:lnSpc>
                <a:spcPct val="150000"/>
              </a:lnSpc>
            </a:pPr>
            <a:r>
              <a:rPr lang="ne-NP" dirty="0">
                <a:cs typeface="Kalimati" panose="00000400000000000000" pitchFamily="2"/>
              </a:rPr>
              <a:t>सामान्यतया परिवर्तन गर्न सकिंदैन ।</a:t>
            </a:r>
          </a:p>
          <a:p>
            <a:pPr marL="0" indent="0" algn="just">
              <a:lnSpc>
                <a:spcPct val="150000"/>
              </a:lnSpc>
              <a:buNone/>
            </a:pPr>
            <a:endParaRPr lang="ne-NP" sz="2400" dirty="0">
              <a:cs typeface="Kalimati" panose="00000400000000000000" pitchFamily="2"/>
            </a:endParaRPr>
          </a:p>
        </p:txBody>
      </p:sp>
      <p:sp>
        <p:nvSpPr>
          <p:cNvPr id="6" name="Slide Number Placeholder 5">
            <a:extLst>
              <a:ext uri="{FF2B5EF4-FFF2-40B4-BE49-F238E27FC236}">
                <a16:creationId xmlns:a16="http://schemas.microsoft.com/office/drawing/2014/main" id="{E18656D1-7D70-4A69-B7AB-00916B00D25B}"/>
              </a:ext>
            </a:extLst>
          </p:cNvPr>
          <p:cNvSpPr txBox="1">
            <a:spLocks/>
          </p:cNvSpPr>
          <p:nvPr/>
        </p:nvSpPr>
        <p:spPr>
          <a:xfrm>
            <a:off x="11525693" y="6468142"/>
            <a:ext cx="671387" cy="3752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7</a:t>
            </a:fld>
            <a:endParaRPr lang="en-US" dirty="0">
              <a:latin typeface="Fontasy Himali" panose="04020500000000000000" pitchFamily="82" charset="0"/>
            </a:endParaRPr>
          </a:p>
        </p:txBody>
      </p:sp>
      <p:sp>
        <p:nvSpPr>
          <p:cNvPr id="7" name="TextBox 6">
            <a:extLst>
              <a:ext uri="{FF2B5EF4-FFF2-40B4-BE49-F238E27FC236}">
                <a16:creationId xmlns:a16="http://schemas.microsoft.com/office/drawing/2014/main" id="{ABB00EAA-476B-486C-8B78-F09A2C9BEE23}"/>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
        <p:nvSpPr>
          <p:cNvPr id="8" name="Content Placeholder 3">
            <a:extLst>
              <a:ext uri="{FF2B5EF4-FFF2-40B4-BE49-F238E27FC236}">
                <a16:creationId xmlns:a16="http://schemas.microsoft.com/office/drawing/2014/main" id="{AA07C256-EDA6-4F45-AEF8-FA16D440FB97}"/>
              </a:ext>
            </a:extLst>
          </p:cNvPr>
          <p:cNvSpPr txBox="1">
            <a:spLocks/>
          </p:cNvSpPr>
          <p:nvPr/>
        </p:nvSpPr>
        <p:spPr>
          <a:xfrm>
            <a:off x="6921794" y="2109963"/>
            <a:ext cx="5170989" cy="2738484"/>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gn="just">
              <a:lnSpc>
                <a:spcPct val="150000"/>
              </a:lnSpc>
              <a:buNone/>
            </a:pPr>
            <a:r>
              <a:rPr lang="ne-NP" b="1" u="sng" dirty="0">
                <a:cs typeface="Kalimati" panose="00000400000000000000" pitchFamily="2"/>
              </a:rPr>
              <a:t>लैङ्गिकता </a:t>
            </a:r>
            <a:r>
              <a:rPr lang="en-US" b="1" u="sng" dirty="0">
                <a:cs typeface="Kalimati" panose="00000400000000000000" pitchFamily="2"/>
              </a:rPr>
              <a:t>(Gender)</a:t>
            </a:r>
            <a:endParaRPr lang="ne-NP" b="1" u="sng" dirty="0">
              <a:cs typeface="Kalimati" panose="00000400000000000000" pitchFamily="2"/>
            </a:endParaRPr>
          </a:p>
          <a:p>
            <a:pPr lvl="1" algn="just">
              <a:lnSpc>
                <a:spcPct val="150000"/>
              </a:lnSpc>
            </a:pPr>
            <a:r>
              <a:rPr lang="ne-NP" dirty="0">
                <a:cs typeface="Kalimati" panose="00000400000000000000" pitchFamily="2"/>
              </a:rPr>
              <a:t>सामाजिक र सांस्कृतिक</a:t>
            </a:r>
          </a:p>
          <a:p>
            <a:pPr lvl="1" algn="just">
              <a:lnSpc>
                <a:spcPct val="150000"/>
              </a:lnSpc>
            </a:pPr>
            <a:r>
              <a:rPr lang="ne-NP" dirty="0">
                <a:cs typeface="Kalimati" panose="00000400000000000000" pitchFamily="2"/>
              </a:rPr>
              <a:t>समाजद्वारा निर्मित</a:t>
            </a:r>
          </a:p>
          <a:p>
            <a:pPr lvl="1" algn="just">
              <a:lnSpc>
                <a:spcPct val="150000"/>
              </a:lnSpc>
            </a:pPr>
            <a:r>
              <a:rPr lang="ne-NP" dirty="0">
                <a:cs typeface="Kalimati" panose="00000400000000000000" pitchFamily="2"/>
              </a:rPr>
              <a:t>ठाउँ, समय, संस्कृति अनुसार फरक फरक हुन्छ</a:t>
            </a:r>
          </a:p>
          <a:p>
            <a:pPr lvl="1" algn="just">
              <a:lnSpc>
                <a:spcPct val="150000"/>
              </a:lnSpc>
            </a:pPr>
            <a:r>
              <a:rPr lang="ne-NP" dirty="0">
                <a:cs typeface="Kalimati" panose="00000400000000000000" pitchFamily="2"/>
              </a:rPr>
              <a:t>परिवर्तन गर्न सकिन्छ र भर्इरहेको छ ।</a:t>
            </a:r>
          </a:p>
          <a:p>
            <a:pPr lvl="1" algn="just">
              <a:lnSpc>
                <a:spcPct val="150000"/>
              </a:lnSpc>
            </a:pPr>
            <a:endParaRPr lang="ne-NP" dirty="0">
              <a:cs typeface="Kalimati" panose="00000400000000000000" pitchFamily="2"/>
            </a:endParaRPr>
          </a:p>
          <a:p>
            <a:pPr algn="just">
              <a:lnSpc>
                <a:spcPct val="150000"/>
              </a:lnSpc>
            </a:pPr>
            <a:endParaRPr lang="ne-NP" sz="2400" dirty="0">
              <a:cs typeface="Kalimati" panose="00000400000000000000" pitchFamily="2"/>
            </a:endParaRPr>
          </a:p>
        </p:txBody>
      </p:sp>
    </p:spTree>
    <p:extLst>
      <p:ext uri="{BB962C8B-B14F-4D97-AF65-F5344CB8AC3E}">
        <p14:creationId xmlns:p14="http://schemas.microsoft.com/office/powerpoint/2010/main" val="42119768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F23D59C-7802-4748-83AA-542B7C8E7121}"/>
              </a:ext>
            </a:extLst>
          </p:cNvPr>
          <p:cNvSpPr txBox="1"/>
          <p:nvPr/>
        </p:nvSpPr>
        <p:spPr>
          <a:xfrm>
            <a:off x="903767" y="772248"/>
            <a:ext cx="10345480" cy="523220"/>
          </a:xfrm>
          <a:prstGeom prst="rect">
            <a:avLst/>
          </a:prstGeom>
          <a:noFill/>
        </p:spPr>
        <p:txBody>
          <a:bodyPr wrap="square">
            <a:spAutoFit/>
          </a:bodyPr>
          <a:lstStyle/>
          <a:p>
            <a:pPr algn="ctr"/>
            <a:r>
              <a:rPr lang="ne-NP" sz="2800" b="1" dirty="0">
                <a:latin typeface="Ganesh" pitchFamily="2" charset="0"/>
                <a:cs typeface="Kalimati" panose="00000400000000000000" pitchFamily="2"/>
              </a:rPr>
              <a:t>लै.स.सा.स.</a:t>
            </a:r>
            <a:r>
              <a:rPr lang="ne-NP" sz="2800" b="1" dirty="0">
                <a:solidFill>
                  <a:srgbClr val="002060"/>
                </a:solidFill>
                <a:latin typeface="Ganesh" pitchFamily="2" charset="0"/>
                <a:cs typeface="Kalimati" panose="00000400000000000000" pitchFamily="2"/>
              </a:rPr>
              <a:t> जनगणनाको लागि बुझ्नुपर्ने केही अवधारणाहरु</a:t>
            </a:r>
          </a:p>
        </p:txBody>
      </p:sp>
      <p:sp>
        <p:nvSpPr>
          <p:cNvPr id="4" name="Content Placeholder 3">
            <a:extLst>
              <a:ext uri="{FF2B5EF4-FFF2-40B4-BE49-F238E27FC236}">
                <a16:creationId xmlns:a16="http://schemas.microsoft.com/office/drawing/2014/main" id="{B1B6398B-2AF6-4AD2-BF5A-43D8B0E9AB14}"/>
              </a:ext>
            </a:extLst>
          </p:cNvPr>
          <p:cNvSpPr>
            <a:spLocks noGrp="1"/>
          </p:cNvSpPr>
          <p:nvPr>
            <p:ph idx="1"/>
          </p:nvPr>
        </p:nvSpPr>
        <p:spPr>
          <a:xfrm>
            <a:off x="191387" y="1606690"/>
            <a:ext cx="11823403" cy="4326280"/>
          </a:xfrm>
        </p:spPr>
        <p:txBody>
          <a:bodyPr/>
          <a:lstStyle/>
          <a:p>
            <a:pPr marL="0" indent="0" algn="just">
              <a:lnSpc>
                <a:spcPct val="150000"/>
              </a:lnSpc>
              <a:buNone/>
            </a:pPr>
            <a:r>
              <a:rPr lang="ne-NP" sz="2800" b="1" dirty="0">
                <a:cs typeface="Kalimati" panose="00000400000000000000" pitchFamily="2"/>
              </a:rPr>
              <a:t>सामाजिक समावेशीकरण</a:t>
            </a:r>
          </a:p>
          <a:p>
            <a:pPr marL="457200" lvl="1" indent="-339725" algn="just">
              <a:lnSpc>
                <a:spcPct val="150000"/>
              </a:lnSpc>
            </a:pPr>
            <a:r>
              <a:rPr lang="ne-NP" dirty="0">
                <a:cs typeface="Kalimati" panose="00000400000000000000" pitchFamily="2"/>
              </a:rPr>
              <a:t>यो यस्तो प्रक्रिया हो, जसले समाजमा </a:t>
            </a:r>
            <a:r>
              <a:rPr lang="ne-NP">
                <a:cs typeface="Kalimati" panose="00000400000000000000" pitchFamily="2"/>
              </a:rPr>
              <a:t>रहेका सामाजिक तथा आर्थिक रुपले पछाडि परेका </a:t>
            </a:r>
            <a:r>
              <a:rPr lang="ne-NP" dirty="0">
                <a:cs typeface="Kalimati" panose="00000400000000000000" pitchFamily="2"/>
              </a:rPr>
              <a:t>वर्गलाई मूल प्रवाहमा ल्याउनको लागि देखापर्ने अवरोधहरु (औपचारिक तथा अनौपचारिक) लाई हटाई उनीहरुलाई सामाजिक, आर्थिक, राजनीतिक एवं विकासका कार्यमा पहुँच र सहभागी गराउँछ र फाइदा पुर्याउँदछ । </a:t>
            </a:r>
          </a:p>
          <a:p>
            <a:pPr marL="457200" lvl="1" indent="-339725" algn="just">
              <a:lnSpc>
                <a:spcPct val="150000"/>
              </a:lnSpc>
            </a:pPr>
            <a:r>
              <a:rPr lang="ne-NP">
                <a:cs typeface="Kalimati" panose="00000400000000000000" pitchFamily="2"/>
              </a:rPr>
              <a:t>यसले सामाजिक तथा आर्थिक रुपले पछाडि परेका </a:t>
            </a:r>
            <a:r>
              <a:rPr lang="ne-NP" dirty="0">
                <a:cs typeface="Kalimati" panose="00000400000000000000" pitchFamily="2"/>
              </a:rPr>
              <a:t>महिला, पुरुष, लैङ्गिक तथा यौनिक अल्पसंख्यक</a:t>
            </a:r>
            <a:r>
              <a:rPr lang="ne-NP">
                <a:cs typeface="Kalimati" panose="00000400000000000000" pitchFamily="2"/>
              </a:rPr>
              <a:t>, अपाङ्गता </a:t>
            </a:r>
            <a:r>
              <a:rPr lang="ne-NP" dirty="0">
                <a:cs typeface="Kalimati" panose="00000400000000000000" pitchFamily="2"/>
              </a:rPr>
              <a:t>भएका व्यक्ति आदिको अस्तित्वको स्वीकारोक्ति सँगै उनीहरुका आवश्यकता र सरोकारहरुलाई सम्बोधन गर्दछ ।</a:t>
            </a:r>
          </a:p>
        </p:txBody>
      </p:sp>
      <p:sp>
        <p:nvSpPr>
          <p:cNvPr id="6" name="Slide Number Placeholder 5">
            <a:extLst>
              <a:ext uri="{FF2B5EF4-FFF2-40B4-BE49-F238E27FC236}">
                <a16:creationId xmlns:a16="http://schemas.microsoft.com/office/drawing/2014/main" id="{E18656D1-7D70-4A69-B7AB-00916B00D25B}"/>
              </a:ext>
            </a:extLst>
          </p:cNvPr>
          <p:cNvSpPr txBox="1">
            <a:spLocks/>
          </p:cNvSpPr>
          <p:nvPr/>
        </p:nvSpPr>
        <p:spPr>
          <a:xfrm>
            <a:off x="11525693" y="6468142"/>
            <a:ext cx="671387" cy="3752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8</a:t>
            </a:fld>
            <a:endParaRPr lang="en-US" dirty="0">
              <a:latin typeface="Fontasy Himali" panose="04020500000000000000" pitchFamily="82" charset="0"/>
            </a:endParaRPr>
          </a:p>
        </p:txBody>
      </p:sp>
      <p:sp>
        <p:nvSpPr>
          <p:cNvPr id="7" name="TextBox 6">
            <a:extLst>
              <a:ext uri="{FF2B5EF4-FFF2-40B4-BE49-F238E27FC236}">
                <a16:creationId xmlns:a16="http://schemas.microsoft.com/office/drawing/2014/main" id="{ABB00EAA-476B-486C-8B78-F09A2C9BEE23}"/>
              </a:ext>
            </a:extLst>
          </p:cNvPr>
          <p:cNvSpPr txBox="1"/>
          <p:nvPr/>
        </p:nvSpPr>
        <p:spPr>
          <a:xfrm>
            <a:off x="5476658" y="6457890"/>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21283607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33" y="675335"/>
            <a:ext cx="12192000" cy="368709"/>
          </a:xfrm>
        </p:spPr>
        <p:txBody>
          <a:bodyPr/>
          <a:lstStyle/>
          <a:p>
            <a:pPr algn="ctr"/>
            <a:r>
              <a:rPr lang="ne-NP" sz="2400" b="1" dirty="0">
                <a:solidFill>
                  <a:srgbClr val="002060"/>
                </a:solidFill>
                <a:latin typeface="Ganesh" pitchFamily="2" charset="0"/>
                <a:cs typeface="Kalimati" panose="00000400000000000000" pitchFamily="2"/>
              </a:rPr>
              <a:t>केही तथ्याङ्क</a:t>
            </a:r>
            <a:br>
              <a:rPr lang="en-US" sz="2400" b="1" dirty="0">
                <a:solidFill>
                  <a:srgbClr val="002060"/>
                </a:solidFill>
                <a:latin typeface="Ganesh" pitchFamily="2" charset="0"/>
                <a:cs typeface="Kalimati" panose="00000400000000000000" pitchFamily="2"/>
              </a:rPr>
            </a:br>
            <a:endParaRPr lang="en-US" sz="24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209999451"/>
              </p:ext>
            </p:extLst>
          </p:nvPr>
        </p:nvGraphicFramePr>
        <p:xfrm>
          <a:off x="18133" y="1038550"/>
          <a:ext cx="12141968" cy="5627799"/>
        </p:xfrm>
        <a:graphic>
          <a:graphicData uri="http://schemas.openxmlformats.org/drawingml/2006/table">
            <a:tbl>
              <a:tblPr firstRow="1" bandRow="1">
                <a:tableStyleId>{5C22544A-7EE6-4342-B048-85BDC9FD1C3A}</a:tableStyleId>
              </a:tblPr>
              <a:tblGrid>
                <a:gridCol w="633061">
                  <a:extLst>
                    <a:ext uri="{9D8B030D-6E8A-4147-A177-3AD203B41FA5}">
                      <a16:colId xmlns:a16="http://schemas.microsoft.com/office/drawing/2014/main" val="20000"/>
                    </a:ext>
                  </a:extLst>
                </a:gridCol>
                <a:gridCol w="8914922">
                  <a:extLst>
                    <a:ext uri="{9D8B030D-6E8A-4147-A177-3AD203B41FA5}">
                      <a16:colId xmlns:a16="http://schemas.microsoft.com/office/drawing/2014/main" val="20001"/>
                    </a:ext>
                  </a:extLst>
                </a:gridCol>
                <a:gridCol w="2593985">
                  <a:extLst>
                    <a:ext uri="{9D8B030D-6E8A-4147-A177-3AD203B41FA5}">
                      <a16:colId xmlns:a16="http://schemas.microsoft.com/office/drawing/2014/main" val="20002"/>
                    </a:ext>
                  </a:extLst>
                </a:gridCol>
              </a:tblGrid>
              <a:tr h="392469">
                <a:tc>
                  <a:txBody>
                    <a:bodyPr/>
                    <a:lstStyle/>
                    <a:p>
                      <a:pPr algn="ctr"/>
                      <a:r>
                        <a:rPr lang="ne-NP" sz="1600" b="1" kern="1200" dirty="0">
                          <a:solidFill>
                            <a:schemeClr val="bg1"/>
                          </a:solidFill>
                          <a:latin typeface="Ganesh" pitchFamily="2" charset="0"/>
                          <a:ea typeface="+mj-ea"/>
                          <a:cs typeface="Kalimati" panose="00000400000000000000" pitchFamily="2"/>
                        </a:rPr>
                        <a:t>सि.नं.</a:t>
                      </a:r>
                      <a:endParaRPr lang="en-US" sz="1600" b="1" kern="1200" dirty="0">
                        <a:solidFill>
                          <a:schemeClr val="bg1"/>
                        </a:solidFill>
                        <a:latin typeface="Ganesh" pitchFamily="2" charset="0"/>
                        <a:ea typeface="+mj-ea"/>
                        <a:cs typeface="Kalimati" panose="00000400000000000000" pitchFamily="2"/>
                      </a:endParaRPr>
                    </a:p>
                  </a:txBody>
                  <a:tcPr/>
                </a:tc>
                <a:tc>
                  <a:txBody>
                    <a:bodyPr/>
                    <a:lstStyle/>
                    <a:p>
                      <a:pPr algn="ctr"/>
                      <a:r>
                        <a:rPr lang="ne-NP" sz="2000" b="1" kern="1200" dirty="0">
                          <a:solidFill>
                            <a:schemeClr val="bg1"/>
                          </a:solidFill>
                          <a:latin typeface="Ganesh" pitchFamily="2" charset="0"/>
                          <a:ea typeface="+mj-ea"/>
                          <a:cs typeface="Kalimati" panose="00000400000000000000" pitchFamily="2"/>
                        </a:rPr>
                        <a:t>तथ्य/तथ्याङ्क</a:t>
                      </a:r>
                      <a:endParaRPr lang="en-US" sz="2000" b="1" kern="1200" dirty="0">
                        <a:solidFill>
                          <a:schemeClr val="bg1"/>
                        </a:solidFill>
                        <a:latin typeface="Ganesh" pitchFamily="2" charset="0"/>
                        <a:ea typeface="+mj-ea"/>
                        <a:cs typeface="Kalimati" panose="00000400000000000000" pitchFamily="2"/>
                      </a:endParaRPr>
                    </a:p>
                  </a:txBody>
                  <a:tcPr/>
                </a:tc>
                <a:tc>
                  <a:txBody>
                    <a:bodyPr/>
                    <a:lstStyle/>
                    <a:p>
                      <a:pPr algn="ctr"/>
                      <a:r>
                        <a:rPr lang="ne-NP" sz="2000" b="1" kern="1200" dirty="0">
                          <a:solidFill>
                            <a:schemeClr val="bg1"/>
                          </a:solidFill>
                          <a:latin typeface="Ganesh" pitchFamily="2" charset="0"/>
                          <a:ea typeface="+mj-ea"/>
                          <a:cs typeface="Kalimati" panose="00000400000000000000" pitchFamily="2"/>
                        </a:rPr>
                        <a:t>श्रोत</a:t>
                      </a:r>
                      <a:r>
                        <a:rPr lang="ne-NP" sz="1600" dirty="0"/>
                        <a:t> </a:t>
                      </a:r>
                      <a:endParaRPr lang="en-US" sz="1600" dirty="0"/>
                    </a:p>
                  </a:txBody>
                  <a:tcPr/>
                </a:tc>
                <a:extLst>
                  <a:ext uri="{0D108BD9-81ED-4DB2-BD59-A6C34878D82A}">
                    <a16:rowId xmlns:a16="http://schemas.microsoft.com/office/drawing/2014/main" val="10000"/>
                  </a:ext>
                </a:extLst>
              </a:tr>
              <a:tr h="0">
                <a:tc>
                  <a:txBody>
                    <a:bodyPr/>
                    <a:lstStyle/>
                    <a:p>
                      <a:pPr algn="ctr"/>
                      <a:r>
                        <a:rPr lang="ne-NP" sz="1600" b="1" kern="1200" dirty="0">
                          <a:solidFill>
                            <a:schemeClr val="tx1"/>
                          </a:solidFill>
                          <a:latin typeface="Ganesh" pitchFamily="2" charset="0"/>
                          <a:ea typeface="+mj-ea"/>
                          <a:cs typeface="Kalimati" panose="00000400000000000000" pitchFamily="2"/>
                        </a:rPr>
                        <a:t>१.</a:t>
                      </a:r>
                      <a:endParaRPr lang="en-US" sz="1600" b="1" kern="1200" dirty="0">
                        <a:solidFill>
                          <a:schemeClr val="tx1"/>
                        </a:solidFill>
                        <a:latin typeface="Ganesh" pitchFamily="2" charset="0"/>
                        <a:ea typeface="+mj-ea"/>
                        <a:cs typeface="Kalimati" panose="00000400000000000000" pitchFamily="2"/>
                      </a:endParaRPr>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ne-NP" sz="1600" b="0" kern="1200" dirty="0">
                          <a:solidFill>
                            <a:schemeClr val="tx1"/>
                          </a:solidFill>
                          <a:latin typeface="Ganesh" pitchFamily="2" charset="0"/>
                          <a:ea typeface="+mj-ea"/>
                          <a:cs typeface="Kalimati" panose="00000400000000000000" pitchFamily="2"/>
                        </a:rPr>
                        <a:t>औसत साक्षरता दर पुरुषको ७५% र महिलाको ५७% रहेको छ । </a:t>
                      </a:r>
                      <a:endParaRPr lang="en-US" sz="1600" b="0" kern="1200" dirty="0">
                        <a:solidFill>
                          <a:schemeClr val="tx1"/>
                        </a:solidFill>
                        <a:latin typeface="Ganesh" pitchFamily="2" charset="0"/>
                        <a:ea typeface="+mj-ea"/>
                        <a:cs typeface="Kalimati" panose="00000400000000000000" pitchFamily="2"/>
                      </a:endParaRPr>
                    </a:p>
                  </a:txBody>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ne-NP" sz="1600" b="0" kern="1200" dirty="0">
                          <a:solidFill>
                            <a:schemeClr val="tx1"/>
                          </a:solidFill>
                          <a:latin typeface="Ganesh" pitchFamily="2" charset="0"/>
                          <a:ea typeface="+mj-ea"/>
                          <a:cs typeface="Kalimati" panose="00000400000000000000" pitchFamily="2"/>
                        </a:rPr>
                        <a:t>जनगणना, २०६८ </a:t>
                      </a:r>
                      <a:endParaRPr lang="en-US" sz="1600" b="0" kern="1200" dirty="0">
                        <a:solidFill>
                          <a:schemeClr val="tx1"/>
                        </a:solidFill>
                        <a:latin typeface="Ganesh" pitchFamily="2" charset="0"/>
                        <a:ea typeface="+mj-ea"/>
                        <a:cs typeface="Kalimati" panose="00000400000000000000" pitchFamily="2"/>
                      </a:endParaRPr>
                    </a:p>
                  </a:txBody>
                  <a:tcPr/>
                </a:tc>
                <a:extLst>
                  <a:ext uri="{0D108BD9-81ED-4DB2-BD59-A6C34878D82A}">
                    <a16:rowId xmlns:a16="http://schemas.microsoft.com/office/drawing/2014/main" val="10001"/>
                  </a:ext>
                </a:extLst>
              </a:tr>
              <a:tr h="392469">
                <a:tc>
                  <a:txBody>
                    <a:bodyPr/>
                    <a:lstStyle/>
                    <a:p>
                      <a:pPr algn="ctr"/>
                      <a:r>
                        <a:rPr lang="ne-NP" sz="1600" b="1" kern="1200" dirty="0">
                          <a:solidFill>
                            <a:schemeClr val="tx1"/>
                          </a:solidFill>
                          <a:latin typeface="Ganesh" pitchFamily="2" charset="0"/>
                          <a:ea typeface="+mj-ea"/>
                          <a:cs typeface="Kalimati" panose="00000400000000000000" pitchFamily="2"/>
                        </a:rPr>
                        <a:t>२.</a:t>
                      </a:r>
                      <a:endParaRPr lang="en-US" sz="1600" b="1" kern="1200" dirty="0">
                        <a:solidFill>
                          <a:schemeClr val="tx1"/>
                        </a:solidFill>
                        <a:latin typeface="Ganesh" pitchFamily="2" charset="0"/>
                        <a:ea typeface="+mj-ea"/>
                        <a:cs typeface="Kalimati" panose="00000400000000000000" pitchFamily="2"/>
                      </a:endParaRPr>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ne-NP" sz="1600" b="0" kern="1200" dirty="0">
                          <a:solidFill>
                            <a:schemeClr val="tx1"/>
                          </a:solidFill>
                          <a:latin typeface="Ganesh" pitchFamily="2" charset="0"/>
                          <a:ea typeface="+mj-ea"/>
                          <a:cs typeface="Kalimati" panose="00000400000000000000" pitchFamily="2"/>
                        </a:rPr>
                        <a:t>नेपालमा २५% महिला परिवारमुली छन् ।</a:t>
                      </a:r>
                      <a:endParaRPr lang="en-US" sz="1600" b="0" kern="1200" dirty="0">
                        <a:solidFill>
                          <a:schemeClr val="tx1"/>
                        </a:solidFill>
                        <a:latin typeface="Ganesh" pitchFamily="2" charset="0"/>
                        <a:ea typeface="+mj-ea"/>
                        <a:cs typeface="Kalimati" panose="00000400000000000000" pitchFamily="2"/>
                      </a:endParaRPr>
                    </a:p>
                  </a:txBody>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ne-NP" sz="1600" b="0" i="0" u="none" strike="noStrike" kern="1200" cap="none" spc="0" normalizeH="0" baseline="0" noProof="0">
                          <a:ln>
                            <a:noFill/>
                          </a:ln>
                          <a:solidFill>
                            <a:schemeClr val="tx1"/>
                          </a:solidFill>
                          <a:effectLst/>
                          <a:uLnTx/>
                          <a:uFillTx/>
                          <a:latin typeface="Ganesh" pitchFamily="2" charset="0"/>
                          <a:ea typeface="+mn-ea"/>
                          <a:cs typeface="Kalimati" panose="00000400000000000000" pitchFamily="2"/>
                        </a:rPr>
                        <a:t>जनगणना, २०६८ </a:t>
                      </a:r>
                      <a:endParaRPr kumimoji="0" lang="en-US" sz="1600" b="0" i="0" u="none" strike="noStrike" kern="1200" cap="none" spc="0" normalizeH="0" baseline="0" noProof="0" dirty="0">
                        <a:ln>
                          <a:noFill/>
                        </a:ln>
                        <a:solidFill>
                          <a:schemeClr val="tx1"/>
                        </a:solidFill>
                        <a:effectLst/>
                        <a:uLnTx/>
                        <a:uFillTx/>
                        <a:latin typeface="Ganesh" pitchFamily="2" charset="0"/>
                        <a:ea typeface="+mn-ea"/>
                        <a:cs typeface="Kalimati" panose="00000400000000000000" pitchFamily="2"/>
                      </a:endParaRPr>
                    </a:p>
                  </a:txBody>
                  <a:tcPr/>
                </a:tc>
                <a:extLst>
                  <a:ext uri="{0D108BD9-81ED-4DB2-BD59-A6C34878D82A}">
                    <a16:rowId xmlns:a16="http://schemas.microsoft.com/office/drawing/2014/main" val="10002"/>
                  </a:ext>
                </a:extLst>
              </a:tr>
              <a:tr h="392469">
                <a:tc>
                  <a:txBody>
                    <a:bodyPr/>
                    <a:lstStyle/>
                    <a:p>
                      <a:pPr algn="ctr"/>
                      <a:r>
                        <a:rPr lang="ne-NP" sz="1600" b="1" kern="1200" dirty="0">
                          <a:solidFill>
                            <a:schemeClr val="tx1"/>
                          </a:solidFill>
                          <a:latin typeface="Ganesh" pitchFamily="2" charset="0"/>
                          <a:ea typeface="+mj-ea"/>
                          <a:cs typeface="Kalimati" panose="00000400000000000000" pitchFamily="2"/>
                        </a:rPr>
                        <a:t>३.</a:t>
                      </a:r>
                      <a:endParaRPr lang="en-US" sz="1600" b="1" kern="1200" dirty="0">
                        <a:solidFill>
                          <a:schemeClr val="tx1"/>
                        </a:solidFill>
                        <a:latin typeface="Ganesh" pitchFamily="2" charset="0"/>
                        <a:ea typeface="+mj-ea"/>
                        <a:cs typeface="Kalimati" panose="00000400000000000000" pitchFamily="2"/>
                      </a:endParaRPr>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ne-NP" sz="1600" b="0" kern="1200" dirty="0">
                          <a:solidFill>
                            <a:schemeClr val="tx1"/>
                          </a:solidFill>
                          <a:latin typeface="Ganesh" pitchFamily="2" charset="0"/>
                          <a:ea typeface="+mj-ea"/>
                          <a:cs typeface="Kalimati" panose="00000400000000000000" pitchFamily="2"/>
                        </a:rPr>
                        <a:t>१.९४% अपाङ्गता भएका व्यक्ति छन् ।</a:t>
                      </a:r>
                      <a:endParaRPr lang="en-US" sz="1600" b="0" kern="1200" dirty="0">
                        <a:solidFill>
                          <a:schemeClr val="tx1"/>
                        </a:solidFill>
                        <a:latin typeface="Ganesh" pitchFamily="2" charset="0"/>
                        <a:ea typeface="+mj-ea"/>
                        <a:cs typeface="Kalimati" panose="00000400000000000000" pitchFamily="2"/>
                      </a:endParaRPr>
                    </a:p>
                  </a:txBody>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ne-NP" sz="1600" b="0" i="0" u="none" strike="noStrike" kern="1200" cap="none" spc="0" normalizeH="0" baseline="0" noProof="0">
                          <a:ln>
                            <a:noFill/>
                          </a:ln>
                          <a:solidFill>
                            <a:schemeClr val="tx1"/>
                          </a:solidFill>
                          <a:effectLst/>
                          <a:uLnTx/>
                          <a:uFillTx/>
                          <a:latin typeface="Ganesh" pitchFamily="2" charset="0"/>
                          <a:ea typeface="+mn-ea"/>
                          <a:cs typeface="Kalimati" panose="00000400000000000000" pitchFamily="2"/>
                        </a:rPr>
                        <a:t>जनगणना, २०६८ </a:t>
                      </a:r>
                      <a:endParaRPr kumimoji="0" lang="en-US" sz="1600" b="0" i="0" u="none" strike="noStrike" kern="1200" cap="none" spc="0" normalizeH="0" baseline="0" noProof="0" dirty="0">
                        <a:ln>
                          <a:noFill/>
                        </a:ln>
                        <a:solidFill>
                          <a:schemeClr val="tx1"/>
                        </a:solidFill>
                        <a:effectLst/>
                        <a:uLnTx/>
                        <a:uFillTx/>
                        <a:latin typeface="Ganesh" pitchFamily="2" charset="0"/>
                        <a:ea typeface="+mn-ea"/>
                        <a:cs typeface="Kalimati" panose="00000400000000000000" pitchFamily="2"/>
                      </a:endParaRPr>
                    </a:p>
                  </a:txBody>
                  <a:tcPr/>
                </a:tc>
                <a:extLst>
                  <a:ext uri="{0D108BD9-81ED-4DB2-BD59-A6C34878D82A}">
                    <a16:rowId xmlns:a16="http://schemas.microsoft.com/office/drawing/2014/main" val="10003"/>
                  </a:ext>
                </a:extLst>
              </a:tr>
              <a:tr h="392469">
                <a:tc>
                  <a:txBody>
                    <a:bodyPr/>
                    <a:lstStyle/>
                    <a:p>
                      <a:pPr algn="ctr"/>
                      <a:r>
                        <a:rPr lang="ne-NP" sz="1600" b="1" kern="1200" dirty="0">
                          <a:solidFill>
                            <a:schemeClr val="tx1"/>
                          </a:solidFill>
                          <a:latin typeface="Ganesh" pitchFamily="2" charset="0"/>
                          <a:ea typeface="+mj-ea"/>
                          <a:cs typeface="Kalimati" panose="00000400000000000000" pitchFamily="2"/>
                        </a:rPr>
                        <a:t>४.</a:t>
                      </a:r>
                      <a:endParaRPr lang="en-US" sz="1600" b="1" kern="1200" dirty="0">
                        <a:solidFill>
                          <a:schemeClr val="tx1"/>
                        </a:solidFill>
                        <a:latin typeface="Ganesh" pitchFamily="2" charset="0"/>
                        <a:ea typeface="+mj-ea"/>
                        <a:cs typeface="Kalimati" panose="00000400000000000000" pitchFamily="2"/>
                      </a:endParaRPr>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ne-NP" altLang="en-US" sz="1600" b="0" kern="1200" dirty="0">
                          <a:solidFill>
                            <a:schemeClr val="tx1"/>
                          </a:solidFill>
                          <a:latin typeface="Ganesh" pitchFamily="2" charset="0"/>
                          <a:ea typeface="+mj-ea"/>
                          <a:cs typeface="Kalimati" panose="00000400000000000000" pitchFamily="2"/>
                        </a:rPr>
                        <a:t>माध्यमिक तहको शिक्षाः  छात्रः ५५.८</a:t>
                      </a:r>
                      <a:r>
                        <a:rPr lang="ne-NP" sz="1600" b="0" kern="1200" dirty="0">
                          <a:solidFill>
                            <a:schemeClr val="tx1"/>
                          </a:solidFill>
                          <a:latin typeface="Ganesh" pitchFamily="2" charset="0"/>
                          <a:ea typeface="+mj-ea"/>
                          <a:cs typeface="Kalimati" panose="00000400000000000000" pitchFamily="2"/>
                        </a:rPr>
                        <a:t>%</a:t>
                      </a:r>
                      <a:r>
                        <a:rPr lang="ne-NP" altLang="en-US" sz="1600" b="0" kern="1200" dirty="0">
                          <a:solidFill>
                            <a:schemeClr val="tx1"/>
                          </a:solidFill>
                          <a:latin typeface="Ganesh" pitchFamily="2" charset="0"/>
                          <a:ea typeface="+mj-ea"/>
                          <a:cs typeface="Kalimati" panose="00000400000000000000" pitchFamily="2"/>
                        </a:rPr>
                        <a:t>, छात्राः ३१</a:t>
                      </a:r>
                      <a:r>
                        <a:rPr lang="ne-NP" sz="1600" b="0" kern="1200" dirty="0">
                          <a:solidFill>
                            <a:schemeClr val="tx1"/>
                          </a:solidFill>
                          <a:latin typeface="Ganesh" pitchFamily="2" charset="0"/>
                          <a:ea typeface="+mj-ea"/>
                          <a:cs typeface="Kalimati" panose="00000400000000000000" pitchFamily="2"/>
                        </a:rPr>
                        <a:t>%</a:t>
                      </a:r>
                      <a:r>
                        <a:rPr lang="ne-NP" altLang="en-US" sz="1600" b="0" kern="1200" dirty="0">
                          <a:solidFill>
                            <a:schemeClr val="tx1"/>
                          </a:solidFill>
                          <a:latin typeface="Ganesh" pitchFamily="2" charset="0"/>
                          <a:ea typeface="+mj-ea"/>
                          <a:cs typeface="Kalimati" panose="00000400000000000000" pitchFamily="2"/>
                        </a:rPr>
                        <a:t> शिक्षामा प्रगति भएपनि लैङ्गिक दुरी कायमै रहेको ।</a:t>
                      </a:r>
                    </a:p>
                  </a:txBody>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ne-NP" sz="1600" b="0" i="0" u="none" strike="noStrike" kern="1200" cap="none" spc="0" normalizeH="0" baseline="0" noProof="0">
                          <a:ln>
                            <a:noFill/>
                          </a:ln>
                          <a:solidFill>
                            <a:schemeClr val="tx1"/>
                          </a:solidFill>
                          <a:effectLst/>
                          <a:uLnTx/>
                          <a:uFillTx/>
                          <a:latin typeface="Ganesh" pitchFamily="2" charset="0"/>
                          <a:ea typeface="+mn-ea"/>
                          <a:cs typeface="Kalimati" panose="00000400000000000000" pitchFamily="2"/>
                        </a:rPr>
                        <a:t>जनगणना, २०६८ </a:t>
                      </a:r>
                      <a:endParaRPr kumimoji="0" lang="en-US" sz="1600" b="0" i="0" u="none" strike="noStrike" kern="1200" cap="none" spc="0" normalizeH="0" baseline="0" noProof="0" dirty="0">
                        <a:ln>
                          <a:noFill/>
                        </a:ln>
                        <a:solidFill>
                          <a:schemeClr val="tx1"/>
                        </a:solidFill>
                        <a:effectLst/>
                        <a:uLnTx/>
                        <a:uFillTx/>
                        <a:latin typeface="Ganesh" pitchFamily="2" charset="0"/>
                        <a:ea typeface="+mn-ea"/>
                        <a:cs typeface="Kalimati" panose="00000400000000000000" pitchFamily="2"/>
                      </a:endParaRPr>
                    </a:p>
                  </a:txBody>
                  <a:tcPr/>
                </a:tc>
                <a:extLst>
                  <a:ext uri="{0D108BD9-81ED-4DB2-BD59-A6C34878D82A}">
                    <a16:rowId xmlns:a16="http://schemas.microsoft.com/office/drawing/2014/main" val="10004"/>
                  </a:ext>
                </a:extLst>
              </a:tr>
              <a:tr h="392469">
                <a:tc>
                  <a:txBody>
                    <a:bodyPr/>
                    <a:lstStyle/>
                    <a:p>
                      <a:pPr algn="ctr"/>
                      <a:r>
                        <a:rPr lang="ne-NP" sz="1600" b="1" kern="1200" dirty="0">
                          <a:solidFill>
                            <a:schemeClr val="tx1"/>
                          </a:solidFill>
                          <a:latin typeface="Ganesh" pitchFamily="2" charset="0"/>
                          <a:ea typeface="+mj-ea"/>
                          <a:cs typeface="Kalimati" panose="00000400000000000000" pitchFamily="2"/>
                        </a:rPr>
                        <a:t>५.</a:t>
                      </a:r>
                      <a:endParaRPr lang="en-US" sz="1600" b="1" kern="1200" dirty="0">
                        <a:solidFill>
                          <a:schemeClr val="tx1"/>
                        </a:solidFill>
                        <a:latin typeface="Ganesh" pitchFamily="2" charset="0"/>
                        <a:ea typeface="+mj-ea"/>
                        <a:cs typeface="Kalimati" panose="00000400000000000000" pitchFamily="2"/>
                      </a:endParaRPr>
                    </a:p>
                  </a:txBody>
                  <a:tcPr/>
                </a:tc>
                <a:tc>
                  <a:txBody>
                    <a:bodyPr/>
                    <a:lstStyle/>
                    <a:p>
                      <a:pPr marL="0" marR="0" lvl="1"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ne-NP" altLang="en-US" sz="1600" b="0" kern="1200" dirty="0">
                          <a:solidFill>
                            <a:schemeClr val="tx1"/>
                          </a:solidFill>
                          <a:latin typeface="Ganesh" pitchFamily="2" charset="0"/>
                          <a:ea typeface="+mj-ea"/>
                          <a:cs typeface="Kalimati" panose="00000400000000000000" pitchFamily="2"/>
                        </a:rPr>
                        <a:t>औसत साक्षरता दरः पुरुषः ७५</a:t>
                      </a:r>
                      <a:r>
                        <a:rPr lang="ne-NP" sz="1600" b="0" kern="1200" dirty="0">
                          <a:solidFill>
                            <a:schemeClr val="tx1"/>
                          </a:solidFill>
                          <a:latin typeface="Ganesh" pitchFamily="2" charset="0"/>
                          <a:ea typeface="+mj-ea"/>
                          <a:cs typeface="Kalimati" panose="00000400000000000000" pitchFamily="2"/>
                        </a:rPr>
                        <a:t>%</a:t>
                      </a:r>
                      <a:r>
                        <a:rPr lang="ne-NP" altLang="en-US" sz="1600" b="0" kern="1200" dirty="0">
                          <a:solidFill>
                            <a:schemeClr val="tx1"/>
                          </a:solidFill>
                          <a:latin typeface="Ganesh" pitchFamily="2" charset="0"/>
                          <a:ea typeface="+mj-ea"/>
                          <a:cs typeface="Kalimati" panose="00000400000000000000" pitchFamily="2"/>
                        </a:rPr>
                        <a:t>, महिलाः ५७</a:t>
                      </a:r>
                      <a:r>
                        <a:rPr lang="ne-NP" sz="1600" b="0" kern="1200" dirty="0">
                          <a:solidFill>
                            <a:schemeClr val="tx1"/>
                          </a:solidFill>
                          <a:latin typeface="Ganesh" pitchFamily="2" charset="0"/>
                          <a:ea typeface="+mj-ea"/>
                          <a:cs typeface="Kalimati" panose="00000400000000000000" pitchFamily="2"/>
                        </a:rPr>
                        <a:t>%</a:t>
                      </a:r>
                      <a:r>
                        <a:rPr lang="ne-NP" altLang="en-US" sz="1600" b="0" kern="1200" dirty="0">
                          <a:solidFill>
                            <a:schemeClr val="tx1"/>
                          </a:solidFill>
                          <a:latin typeface="Ganesh" pitchFamily="2" charset="0"/>
                          <a:ea typeface="+mj-ea"/>
                          <a:cs typeface="Kalimati" panose="00000400000000000000" pitchFamily="2"/>
                        </a:rPr>
                        <a:t>, दलित पुरुषः ६०</a:t>
                      </a:r>
                      <a:r>
                        <a:rPr lang="ne-NP" sz="1600" b="0" kern="1200" dirty="0">
                          <a:solidFill>
                            <a:schemeClr val="tx1"/>
                          </a:solidFill>
                          <a:latin typeface="Ganesh" pitchFamily="2" charset="0"/>
                          <a:ea typeface="+mj-ea"/>
                          <a:cs typeface="Kalimati" panose="00000400000000000000" pitchFamily="2"/>
                        </a:rPr>
                        <a:t>%</a:t>
                      </a:r>
                      <a:r>
                        <a:rPr lang="ne-NP" altLang="en-US" sz="1600" b="0" kern="1200" dirty="0">
                          <a:solidFill>
                            <a:schemeClr val="tx1"/>
                          </a:solidFill>
                          <a:latin typeface="Ganesh" pitchFamily="2" charset="0"/>
                          <a:ea typeface="+mj-ea"/>
                          <a:cs typeface="Kalimati" panose="00000400000000000000" pitchFamily="2"/>
                        </a:rPr>
                        <a:t>, दलित महिलाः ३५</a:t>
                      </a:r>
                      <a:r>
                        <a:rPr lang="ne-NP" sz="1600" b="0" kern="1200" dirty="0">
                          <a:solidFill>
                            <a:schemeClr val="tx1"/>
                          </a:solidFill>
                          <a:latin typeface="Ganesh" pitchFamily="2" charset="0"/>
                          <a:ea typeface="+mj-ea"/>
                          <a:cs typeface="Kalimati" panose="00000400000000000000" pitchFamily="2"/>
                        </a:rPr>
                        <a:t>%</a:t>
                      </a:r>
                      <a:r>
                        <a:rPr lang="ne-NP" altLang="en-US" sz="1600" b="0" kern="1200" dirty="0">
                          <a:solidFill>
                            <a:schemeClr val="tx1"/>
                          </a:solidFill>
                          <a:latin typeface="Ganesh" pitchFamily="2" charset="0"/>
                          <a:ea typeface="+mj-ea"/>
                          <a:cs typeface="Kalimati" panose="00000400000000000000" pitchFamily="2"/>
                        </a:rPr>
                        <a:t> छ ।</a:t>
                      </a:r>
                      <a:endParaRPr lang="en-US" altLang="en-US" sz="1600" b="0" kern="1200" dirty="0">
                        <a:solidFill>
                          <a:schemeClr val="tx1"/>
                        </a:solidFill>
                        <a:latin typeface="Ganesh" pitchFamily="2" charset="0"/>
                        <a:ea typeface="+mj-ea"/>
                        <a:cs typeface="Kalimati" panose="00000400000000000000" pitchFamily="2"/>
                      </a:endParaRPr>
                    </a:p>
                  </a:txBody>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ne-NP" sz="1600" b="0" i="0" u="none" strike="noStrike" kern="1200" cap="none" spc="0" normalizeH="0" baseline="0" noProof="0">
                          <a:ln>
                            <a:noFill/>
                          </a:ln>
                          <a:solidFill>
                            <a:schemeClr val="tx1"/>
                          </a:solidFill>
                          <a:effectLst/>
                          <a:uLnTx/>
                          <a:uFillTx/>
                          <a:latin typeface="Ganesh" pitchFamily="2" charset="0"/>
                          <a:ea typeface="+mn-ea"/>
                          <a:cs typeface="Kalimati" panose="00000400000000000000" pitchFamily="2"/>
                        </a:rPr>
                        <a:t>जनगणना, २०६८ </a:t>
                      </a:r>
                      <a:endParaRPr kumimoji="0" lang="en-US" sz="1600" b="0" i="0" u="none" strike="noStrike" kern="1200" cap="none" spc="0" normalizeH="0" baseline="0" noProof="0" dirty="0">
                        <a:ln>
                          <a:noFill/>
                        </a:ln>
                        <a:solidFill>
                          <a:schemeClr val="tx1"/>
                        </a:solidFill>
                        <a:effectLst/>
                        <a:uLnTx/>
                        <a:uFillTx/>
                        <a:latin typeface="Ganesh" pitchFamily="2" charset="0"/>
                        <a:ea typeface="+mn-ea"/>
                        <a:cs typeface="Kalimati" panose="00000400000000000000" pitchFamily="2"/>
                      </a:endParaRPr>
                    </a:p>
                  </a:txBody>
                  <a:tcPr/>
                </a:tc>
                <a:extLst>
                  <a:ext uri="{0D108BD9-81ED-4DB2-BD59-A6C34878D82A}">
                    <a16:rowId xmlns:a16="http://schemas.microsoft.com/office/drawing/2014/main" val="10005"/>
                  </a:ext>
                </a:extLst>
              </a:tr>
              <a:tr h="392469">
                <a:tc>
                  <a:txBody>
                    <a:bodyPr/>
                    <a:lstStyle/>
                    <a:p>
                      <a:pPr algn="ctr"/>
                      <a:r>
                        <a:rPr lang="ne-NP" sz="1600" b="1" kern="1200" dirty="0">
                          <a:solidFill>
                            <a:schemeClr val="tx1"/>
                          </a:solidFill>
                          <a:latin typeface="Ganesh" pitchFamily="2" charset="0"/>
                          <a:ea typeface="+mj-ea"/>
                          <a:cs typeface="Kalimati" panose="00000400000000000000" pitchFamily="2"/>
                        </a:rPr>
                        <a:t>६.</a:t>
                      </a:r>
                      <a:endParaRPr lang="en-US" sz="1600" b="1" kern="1200" dirty="0">
                        <a:solidFill>
                          <a:schemeClr val="tx1"/>
                        </a:solidFill>
                        <a:latin typeface="Ganesh" pitchFamily="2" charset="0"/>
                        <a:ea typeface="+mj-ea"/>
                        <a:cs typeface="Kalimati" panose="00000400000000000000" pitchFamily="2"/>
                      </a:endParaRPr>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ne-NP" sz="1600" b="0" kern="1200" dirty="0">
                          <a:solidFill>
                            <a:schemeClr val="tx1"/>
                          </a:solidFill>
                          <a:latin typeface="Ganesh" pitchFamily="2" charset="0"/>
                          <a:ea typeface="+mj-ea"/>
                          <a:cs typeface="Kalimati" panose="00000400000000000000" pitchFamily="2"/>
                        </a:rPr>
                        <a:t>१९.७% परीवारमा महिलाको नाममा घर जग्गाा रहेको छ । </a:t>
                      </a:r>
                      <a:endParaRPr lang="en-US" sz="1600" b="0" kern="1200" dirty="0">
                        <a:solidFill>
                          <a:schemeClr val="tx1"/>
                        </a:solidFill>
                        <a:latin typeface="Ganesh" pitchFamily="2" charset="0"/>
                        <a:ea typeface="+mj-ea"/>
                        <a:cs typeface="Kalimati" panose="00000400000000000000" pitchFamily="2"/>
                      </a:endParaRPr>
                    </a:p>
                  </a:txBody>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ne-NP" sz="1600" b="0" i="0" u="none" strike="noStrike" kern="1200" cap="none" spc="0" normalizeH="0" baseline="0" noProof="0">
                          <a:ln>
                            <a:noFill/>
                          </a:ln>
                          <a:solidFill>
                            <a:schemeClr val="tx1"/>
                          </a:solidFill>
                          <a:effectLst/>
                          <a:uLnTx/>
                          <a:uFillTx/>
                          <a:latin typeface="Ganesh" pitchFamily="2" charset="0"/>
                          <a:ea typeface="+mn-ea"/>
                          <a:cs typeface="Kalimati" panose="00000400000000000000" pitchFamily="2"/>
                        </a:rPr>
                        <a:t>जनगणना, २०६८ </a:t>
                      </a:r>
                      <a:endParaRPr kumimoji="0" lang="en-US" sz="1600" b="0" i="0" u="none" strike="noStrike" kern="1200" cap="none" spc="0" normalizeH="0" baseline="0" noProof="0" dirty="0">
                        <a:ln>
                          <a:noFill/>
                        </a:ln>
                        <a:solidFill>
                          <a:schemeClr val="tx1"/>
                        </a:solidFill>
                        <a:effectLst/>
                        <a:uLnTx/>
                        <a:uFillTx/>
                        <a:latin typeface="Ganesh" pitchFamily="2" charset="0"/>
                        <a:ea typeface="+mn-ea"/>
                        <a:cs typeface="Kalimati" panose="00000400000000000000" pitchFamily="2"/>
                      </a:endParaRPr>
                    </a:p>
                  </a:txBody>
                  <a:tcPr/>
                </a:tc>
                <a:extLst>
                  <a:ext uri="{0D108BD9-81ED-4DB2-BD59-A6C34878D82A}">
                    <a16:rowId xmlns:a16="http://schemas.microsoft.com/office/drawing/2014/main" val="10006"/>
                  </a:ext>
                </a:extLst>
              </a:tr>
              <a:tr h="392469">
                <a:tc>
                  <a:txBody>
                    <a:bodyPr/>
                    <a:lstStyle/>
                    <a:p>
                      <a:pPr algn="ctr"/>
                      <a:r>
                        <a:rPr lang="ne-NP" sz="1600" b="1" kern="1200" dirty="0">
                          <a:solidFill>
                            <a:schemeClr val="tx1"/>
                          </a:solidFill>
                          <a:latin typeface="Ganesh" pitchFamily="2" charset="0"/>
                          <a:ea typeface="+mj-ea"/>
                          <a:cs typeface="Kalimati" panose="00000400000000000000" pitchFamily="2"/>
                        </a:rPr>
                        <a:t>७.</a:t>
                      </a:r>
                      <a:endParaRPr lang="en-US" sz="1600" b="1" kern="1200" dirty="0">
                        <a:solidFill>
                          <a:schemeClr val="tx1"/>
                        </a:solidFill>
                        <a:latin typeface="Ganesh" pitchFamily="2" charset="0"/>
                        <a:ea typeface="+mj-ea"/>
                        <a:cs typeface="Kalimati" panose="00000400000000000000" pitchFamily="2"/>
                      </a:endParaRPr>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ne-NP" sz="1600" b="0" kern="1200" dirty="0">
                          <a:solidFill>
                            <a:schemeClr val="tx1"/>
                          </a:solidFill>
                          <a:latin typeface="Ganesh" pitchFamily="2" charset="0"/>
                          <a:ea typeface="+mj-ea"/>
                          <a:cs typeface="Kalimati" panose="00000400000000000000" pitchFamily="2"/>
                        </a:rPr>
                        <a:t>कृषि र सेवा बाहेक महिलाको आर्थिक क्षेत्र संकुचित भएको देखिएको छ ।</a:t>
                      </a:r>
                      <a:endParaRPr lang="en-US" sz="1600" b="0" kern="1200" dirty="0">
                        <a:solidFill>
                          <a:schemeClr val="tx1"/>
                        </a:solidFill>
                        <a:latin typeface="Ganesh" pitchFamily="2" charset="0"/>
                        <a:ea typeface="+mj-ea"/>
                        <a:cs typeface="Kalimati" panose="00000400000000000000" pitchFamily="2"/>
                      </a:endParaRPr>
                    </a:p>
                  </a:txBody>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ne-NP" sz="1600" b="0" i="0" u="none" strike="noStrike" kern="1200" cap="none" spc="0" normalizeH="0" baseline="0" noProof="0">
                          <a:ln>
                            <a:noFill/>
                          </a:ln>
                          <a:solidFill>
                            <a:schemeClr val="tx1"/>
                          </a:solidFill>
                          <a:effectLst/>
                          <a:uLnTx/>
                          <a:uFillTx/>
                          <a:latin typeface="Ganesh" pitchFamily="2" charset="0"/>
                          <a:ea typeface="+mn-ea"/>
                          <a:cs typeface="Kalimati" panose="00000400000000000000" pitchFamily="2"/>
                        </a:rPr>
                        <a:t>जनगणना, २०६८ </a:t>
                      </a:r>
                      <a:endParaRPr kumimoji="0" lang="en-US" sz="1600" b="0" i="0" u="none" strike="noStrike" kern="1200" cap="none" spc="0" normalizeH="0" baseline="0" noProof="0" dirty="0">
                        <a:ln>
                          <a:noFill/>
                        </a:ln>
                        <a:solidFill>
                          <a:schemeClr val="tx1"/>
                        </a:solidFill>
                        <a:effectLst/>
                        <a:uLnTx/>
                        <a:uFillTx/>
                        <a:latin typeface="Ganesh" pitchFamily="2" charset="0"/>
                        <a:ea typeface="+mn-ea"/>
                        <a:cs typeface="Kalimati" panose="00000400000000000000" pitchFamily="2"/>
                      </a:endParaRPr>
                    </a:p>
                  </a:txBody>
                  <a:tcPr/>
                </a:tc>
                <a:extLst>
                  <a:ext uri="{0D108BD9-81ED-4DB2-BD59-A6C34878D82A}">
                    <a16:rowId xmlns:a16="http://schemas.microsoft.com/office/drawing/2014/main" val="10007"/>
                  </a:ext>
                </a:extLst>
              </a:tr>
              <a:tr h="392469">
                <a:tc>
                  <a:txBody>
                    <a:bodyPr/>
                    <a:lstStyle/>
                    <a:p>
                      <a:pPr algn="ctr"/>
                      <a:r>
                        <a:rPr lang="ne-NP" sz="1600" b="1" kern="1200" dirty="0">
                          <a:solidFill>
                            <a:schemeClr val="tx1"/>
                          </a:solidFill>
                          <a:latin typeface="Ganesh" pitchFamily="2" charset="0"/>
                          <a:ea typeface="+mj-ea"/>
                          <a:cs typeface="Kalimati" panose="00000400000000000000" pitchFamily="2"/>
                        </a:rPr>
                        <a:t>८.</a:t>
                      </a:r>
                      <a:endParaRPr lang="en-US" sz="1600" b="1" kern="1200" dirty="0">
                        <a:solidFill>
                          <a:schemeClr val="tx1"/>
                        </a:solidFill>
                        <a:latin typeface="Ganesh" pitchFamily="2" charset="0"/>
                        <a:ea typeface="+mj-ea"/>
                        <a:cs typeface="Kalimati" panose="00000400000000000000" pitchFamily="2"/>
                      </a:endParaRPr>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ne-NP" sz="1600" b="0" kern="1200" dirty="0">
                          <a:solidFill>
                            <a:schemeClr val="tx1"/>
                          </a:solidFill>
                          <a:latin typeface="Ganesh" pitchFamily="2" charset="0"/>
                          <a:ea typeface="+mj-ea"/>
                          <a:cs typeface="Kalimati" panose="00000400000000000000" pitchFamily="2"/>
                        </a:rPr>
                        <a:t>करिब १२ जिल्लामा छोरी जन्मने क्रम घटेको छ ।</a:t>
                      </a:r>
                      <a:endParaRPr lang="en-US" sz="1600" b="0" kern="1200" dirty="0">
                        <a:solidFill>
                          <a:schemeClr val="tx1"/>
                        </a:solidFill>
                        <a:latin typeface="Ganesh" pitchFamily="2" charset="0"/>
                        <a:ea typeface="+mj-ea"/>
                        <a:cs typeface="Kalimati" panose="00000400000000000000" pitchFamily="2"/>
                      </a:endParaRPr>
                    </a:p>
                  </a:txBody>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ne-NP" sz="1600" b="0" i="0" u="none" strike="noStrike" kern="1200" cap="none" spc="0" normalizeH="0" baseline="0" noProof="0" dirty="0">
                          <a:ln>
                            <a:noFill/>
                          </a:ln>
                          <a:solidFill>
                            <a:schemeClr val="tx1"/>
                          </a:solidFill>
                          <a:effectLst/>
                          <a:uLnTx/>
                          <a:uFillTx/>
                          <a:latin typeface="Ganesh" pitchFamily="2" charset="0"/>
                          <a:ea typeface="+mn-ea"/>
                          <a:cs typeface="Kalimati" panose="00000400000000000000" pitchFamily="2"/>
                        </a:rPr>
                        <a:t>जनगणना, २०६८ </a:t>
                      </a:r>
                      <a:endParaRPr kumimoji="0" lang="en-US" sz="1600" b="0" i="0" u="none" strike="noStrike" kern="1200" cap="none" spc="0" normalizeH="0" baseline="0" noProof="0" dirty="0">
                        <a:ln>
                          <a:noFill/>
                        </a:ln>
                        <a:solidFill>
                          <a:schemeClr val="tx1"/>
                        </a:solidFill>
                        <a:effectLst/>
                        <a:uLnTx/>
                        <a:uFillTx/>
                        <a:latin typeface="Ganesh" pitchFamily="2" charset="0"/>
                        <a:ea typeface="+mn-ea"/>
                        <a:cs typeface="Kalimati" panose="00000400000000000000" pitchFamily="2"/>
                      </a:endParaRPr>
                    </a:p>
                  </a:txBody>
                  <a:tcPr/>
                </a:tc>
                <a:extLst>
                  <a:ext uri="{0D108BD9-81ED-4DB2-BD59-A6C34878D82A}">
                    <a16:rowId xmlns:a16="http://schemas.microsoft.com/office/drawing/2014/main" val="10008"/>
                  </a:ext>
                </a:extLst>
              </a:tr>
              <a:tr h="392469">
                <a:tc>
                  <a:txBody>
                    <a:bodyPr/>
                    <a:lstStyle/>
                    <a:p>
                      <a:pPr algn="ctr"/>
                      <a:r>
                        <a:rPr lang="ne-NP" sz="1600" b="1" kern="1200" dirty="0">
                          <a:solidFill>
                            <a:schemeClr val="tx1"/>
                          </a:solidFill>
                          <a:latin typeface="Ganesh" pitchFamily="2" charset="0"/>
                          <a:ea typeface="+mj-ea"/>
                          <a:cs typeface="Kalimati" panose="00000400000000000000" pitchFamily="2"/>
                        </a:rPr>
                        <a:t>९.</a:t>
                      </a:r>
                      <a:endParaRPr lang="en-US" sz="1600" b="1" kern="1200" dirty="0">
                        <a:solidFill>
                          <a:schemeClr val="tx1"/>
                        </a:solidFill>
                        <a:latin typeface="Ganesh" pitchFamily="2" charset="0"/>
                        <a:ea typeface="+mj-ea"/>
                        <a:cs typeface="Kalimati" panose="00000400000000000000" pitchFamily="2"/>
                      </a:endParaRPr>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ne-NP" sz="1600" b="0" kern="1200" dirty="0">
                          <a:solidFill>
                            <a:schemeClr val="tx1"/>
                          </a:solidFill>
                          <a:latin typeface="Ganesh" pitchFamily="2" charset="0"/>
                          <a:ea typeface="+mj-ea"/>
                          <a:cs typeface="Kalimati" panose="00000400000000000000" pitchFamily="2"/>
                        </a:rPr>
                        <a:t>२०७५ देखि २०७७ सम्म ६,८४४ महिला तथा किशोरीको बलत्कार भएको छ । </a:t>
                      </a:r>
                      <a:endParaRPr lang="en-US" sz="1600" b="0" kern="1200" dirty="0">
                        <a:solidFill>
                          <a:schemeClr val="tx1"/>
                        </a:solidFill>
                        <a:latin typeface="Ganesh" pitchFamily="2" charset="0"/>
                        <a:ea typeface="+mj-ea"/>
                        <a:cs typeface="Kalimati" panose="00000400000000000000" pitchFamily="2"/>
                      </a:endParaRPr>
                    </a:p>
                  </a:txBody>
                  <a:tcPr/>
                </a:tc>
                <a:tc>
                  <a:txBody>
                    <a:bodyPr/>
                    <a:lstStyle/>
                    <a:p>
                      <a:pPr algn="ctr"/>
                      <a:r>
                        <a:rPr kumimoji="0" lang="ne-NP" sz="1600" b="0" i="0" u="none" strike="noStrike" kern="1200" cap="none" spc="0" normalizeH="0" baseline="0" dirty="0">
                          <a:ln>
                            <a:noFill/>
                          </a:ln>
                          <a:solidFill>
                            <a:schemeClr val="tx1"/>
                          </a:solidFill>
                          <a:effectLst/>
                          <a:uLnTx/>
                          <a:uFillTx/>
                          <a:latin typeface="Ganesh" pitchFamily="2" charset="0"/>
                          <a:ea typeface="+mn-ea"/>
                          <a:cs typeface="Kalimati" panose="00000400000000000000" pitchFamily="2"/>
                        </a:rPr>
                        <a:t>प्रहरी प्रशासन</a:t>
                      </a:r>
                      <a:endParaRPr kumimoji="0" lang="en-US" sz="1600" b="0" i="0" u="none" strike="noStrike" kern="1200" cap="none" spc="0" normalizeH="0" baseline="0" dirty="0">
                        <a:ln>
                          <a:noFill/>
                        </a:ln>
                        <a:solidFill>
                          <a:schemeClr val="tx1"/>
                        </a:solidFill>
                        <a:effectLst/>
                        <a:uLnTx/>
                        <a:uFillTx/>
                        <a:latin typeface="Ganesh" pitchFamily="2" charset="0"/>
                        <a:ea typeface="+mn-ea"/>
                        <a:cs typeface="Kalimati" panose="00000400000000000000" pitchFamily="2"/>
                      </a:endParaRPr>
                    </a:p>
                  </a:txBody>
                  <a:tcPr/>
                </a:tc>
                <a:extLst>
                  <a:ext uri="{0D108BD9-81ED-4DB2-BD59-A6C34878D82A}">
                    <a16:rowId xmlns:a16="http://schemas.microsoft.com/office/drawing/2014/main" val="10009"/>
                  </a:ext>
                </a:extLst>
              </a:tr>
              <a:tr h="392469">
                <a:tc>
                  <a:txBody>
                    <a:bodyPr/>
                    <a:lstStyle/>
                    <a:p>
                      <a:pPr algn="ctr"/>
                      <a:r>
                        <a:rPr lang="ne-NP" sz="1600" b="1" kern="1200" dirty="0">
                          <a:solidFill>
                            <a:schemeClr val="tx1"/>
                          </a:solidFill>
                          <a:latin typeface="Ganesh" pitchFamily="2" charset="0"/>
                          <a:ea typeface="+mj-ea"/>
                          <a:cs typeface="Kalimati" panose="00000400000000000000" pitchFamily="2"/>
                        </a:rPr>
                        <a:t>१०.</a:t>
                      </a:r>
                      <a:endParaRPr lang="en-US" sz="1600" b="1" kern="1200" dirty="0">
                        <a:solidFill>
                          <a:schemeClr val="tx1"/>
                        </a:solidFill>
                        <a:latin typeface="Ganesh" pitchFamily="2" charset="0"/>
                        <a:ea typeface="+mj-ea"/>
                        <a:cs typeface="Kalimati" panose="00000400000000000000" pitchFamily="2"/>
                      </a:endParaRPr>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ne-NP" sz="1600" b="0" kern="1200" dirty="0">
                          <a:solidFill>
                            <a:schemeClr val="tx1"/>
                          </a:solidFill>
                          <a:latin typeface="Ganesh" pitchFamily="2" charset="0"/>
                          <a:ea typeface="+mj-ea"/>
                          <a:cs typeface="Kalimati" panose="00000400000000000000" pitchFamily="2"/>
                        </a:rPr>
                        <a:t>शिक्षामा बालिका भर्नादर बृद्धि भए तापनि छात्रछात्रबीचको असमानताको अनुपात भने कायमै छ ।</a:t>
                      </a:r>
                      <a:endParaRPr lang="en-US" sz="1600" b="0" kern="1200" dirty="0">
                        <a:solidFill>
                          <a:schemeClr val="tx1"/>
                        </a:solidFill>
                        <a:latin typeface="Ganesh" pitchFamily="2" charset="0"/>
                        <a:ea typeface="+mj-ea"/>
                        <a:cs typeface="Kalimati" panose="00000400000000000000" pitchFamily="2"/>
                      </a:endParaRPr>
                    </a:p>
                  </a:txBody>
                  <a:tcPr/>
                </a:tc>
                <a:tc>
                  <a:txBody>
                    <a:bodyPr/>
                    <a:lstStyle/>
                    <a:p>
                      <a:pPr algn="ctr"/>
                      <a:r>
                        <a:rPr kumimoji="0" lang="ne-NP" sz="1600" b="0" i="0" u="none" strike="noStrike" kern="1200" cap="none" spc="0" normalizeH="0" baseline="0" dirty="0">
                          <a:ln>
                            <a:noFill/>
                          </a:ln>
                          <a:solidFill>
                            <a:schemeClr val="tx1"/>
                          </a:solidFill>
                          <a:effectLst/>
                          <a:uLnTx/>
                          <a:uFillTx/>
                          <a:latin typeface="Ganesh" pitchFamily="2" charset="0"/>
                          <a:ea typeface="+mn-ea"/>
                          <a:cs typeface="Kalimati" panose="00000400000000000000" pitchFamily="2"/>
                        </a:rPr>
                        <a:t>विश्व बैंकको प्रतिवेदन, २०१९ </a:t>
                      </a:r>
                      <a:endParaRPr kumimoji="0" lang="en-US" sz="1600" b="0" i="0" u="none" strike="noStrike" kern="1200" cap="none" spc="0" normalizeH="0" baseline="0" dirty="0">
                        <a:ln>
                          <a:noFill/>
                        </a:ln>
                        <a:solidFill>
                          <a:schemeClr val="tx1"/>
                        </a:solidFill>
                        <a:effectLst/>
                        <a:uLnTx/>
                        <a:uFillTx/>
                        <a:latin typeface="Ganesh" pitchFamily="2" charset="0"/>
                        <a:ea typeface="+mn-ea"/>
                        <a:cs typeface="Kalimati" panose="00000400000000000000" pitchFamily="2"/>
                      </a:endParaRPr>
                    </a:p>
                  </a:txBody>
                  <a:tcPr/>
                </a:tc>
                <a:extLst>
                  <a:ext uri="{0D108BD9-81ED-4DB2-BD59-A6C34878D82A}">
                    <a16:rowId xmlns:a16="http://schemas.microsoft.com/office/drawing/2014/main" val="10010"/>
                  </a:ext>
                </a:extLst>
              </a:tr>
              <a:tr h="392469">
                <a:tc>
                  <a:txBody>
                    <a:bodyPr/>
                    <a:lstStyle/>
                    <a:p>
                      <a:pPr algn="ctr"/>
                      <a:r>
                        <a:rPr lang="ne-NP" sz="1600" b="1" kern="1200" dirty="0">
                          <a:solidFill>
                            <a:schemeClr val="tx1"/>
                          </a:solidFill>
                          <a:latin typeface="Ganesh" pitchFamily="2" charset="0"/>
                          <a:ea typeface="+mj-ea"/>
                          <a:cs typeface="Kalimati" panose="00000400000000000000" pitchFamily="2"/>
                        </a:rPr>
                        <a:t>११.</a:t>
                      </a:r>
                      <a:endParaRPr lang="en-US" sz="1600" b="1" kern="1200" dirty="0">
                        <a:solidFill>
                          <a:schemeClr val="tx1"/>
                        </a:solidFill>
                        <a:latin typeface="Ganesh" pitchFamily="2" charset="0"/>
                        <a:ea typeface="+mj-ea"/>
                        <a:cs typeface="Kalimati" panose="00000400000000000000" pitchFamily="2"/>
                      </a:endParaRPr>
                    </a:p>
                  </a:txBody>
                  <a:tcPr/>
                </a:tc>
                <a:tc>
                  <a:txBody>
                    <a:bodyPr/>
                    <a:lstStyle/>
                    <a:p>
                      <a:r>
                        <a:rPr lang="ne-NP" sz="1600" b="0" kern="1200" dirty="0">
                          <a:solidFill>
                            <a:schemeClr val="tx1"/>
                          </a:solidFill>
                          <a:latin typeface="Ganesh" pitchFamily="2" charset="0"/>
                          <a:ea typeface="+mj-ea"/>
                          <a:cs typeface="Kalimati" panose="00000400000000000000" pitchFamily="2"/>
                        </a:rPr>
                        <a:t>पुरूष ५३.८%</a:t>
                      </a:r>
                      <a:r>
                        <a:rPr lang="en-US" sz="1600" b="0" kern="1200" dirty="0">
                          <a:solidFill>
                            <a:schemeClr val="tx1"/>
                          </a:solidFill>
                          <a:latin typeface="Ganesh" pitchFamily="2" charset="0"/>
                          <a:ea typeface="+mj-ea"/>
                          <a:cs typeface="Kalimati" panose="00000400000000000000" pitchFamily="2"/>
                        </a:rPr>
                        <a:t> </a:t>
                      </a:r>
                      <a:r>
                        <a:rPr lang="ne-NP" sz="1600" b="0" kern="1200" dirty="0">
                          <a:solidFill>
                            <a:schemeClr val="tx1"/>
                          </a:solidFill>
                          <a:latin typeface="Ganesh" pitchFamily="2" charset="0"/>
                          <a:ea typeface="+mj-ea"/>
                          <a:cs typeface="Kalimati" panose="00000400000000000000" pitchFamily="2"/>
                        </a:rPr>
                        <a:t>र महिला २६.३%</a:t>
                      </a:r>
                      <a:r>
                        <a:rPr lang="en-US" sz="1600" b="0" kern="1200" dirty="0">
                          <a:solidFill>
                            <a:schemeClr val="tx1"/>
                          </a:solidFill>
                          <a:latin typeface="Ganesh" pitchFamily="2" charset="0"/>
                          <a:ea typeface="+mj-ea"/>
                          <a:cs typeface="Kalimati" panose="00000400000000000000" pitchFamily="2"/>
                        </a:rPr>
                        <a:t> </a:t>
                      </a:r>
                      <a:r>
                        <a:rPr lang="ne-NP" sz="1600" b="0" kern="1200" dirty="0">
                          <a:solidFill>
                            <a:schemeClr val="tx1"/>
                          </a:solidFill>
                          <a:latin typeface="Ganesh" pitchFamily="2" charset="0"/>
                          <a:ea typeface="+mj-ea"/>
                          <a:cs typeface="Kalimati" panose="00000400000000000000" pitchFamily="2"/>
                        </a:rPr>
                        <a:t>श्रमशक्तिमा रहेका छन् ।</a:t>
                      </a:r>
                      <a:r>
                        <a:rPr lang="en-US" sz="1600" b="0" kern="1200" dirty="0">
                          <a:solidFill>
                            <a:schemeClr val="tx1"/>
                          </a:solidFill>
                          <a:latin typeface="Ganesh" pitchFamily="2" charset="0"/>
                          <a:ea typeface="+mj-ea"/>
                          <a:cs typeface="Kalimati" panose="00000400000000000000" pitchFamily="2"/>
                        </a:rPr>
                        <a:t> </a:t>
                      </a:r>
                    </a:p>
                  </a:txBody>
                  <a:tcPr/>
                </a:tc>
                <a:tc>
                  <a:txBody>
                    <a:bodyPr/>
                    <a:lstStyle/>
                    <a:p>
                      <a:pPr algn="ctr"/>
                      <a:r>
                        <a:rPr kumimoji="0" lang="ne-NP" sz="1600" b="0" i="0" u="none" strike="noStrike" kern="1200" cap="none" spc="0" normalizeH="0" baseline="0" dirty="0">
                          <a:ln>
                            <a:noFill/>
                          </a:ln>
                          <a:solidFill>
                            <a:schemeClr val="tx1"/>
                          </a:solidFill>
                          <a:effectLst/>
                          <a:uLnTx/>
                          <a:uFillTx/>
                          <a:latin typeface="Ganesh" pitchFamily="2" charset="0"/>
                          <a:ea typeface="+mn-ea"/>
                          <a:cs typeface="Kalimati" panose="00000400000000000000" pitchFamily="2"/>
                        </a:rPr>
                        <a:t>श्रमशक्ति सर्वेक्षण २०७४ </a:t>
                      </a:r>
                      <a:endParaRPr kumimoji="0" lang="en-US" sz="1600" b="0" i="0" u="none" strike="noStrike" kern="1200" cap="none" spc="0" normalizeH="0" baseline="0" dirty="0">
                        <a:ln>
                          <a:noFill/>
                        </a:ln>
                        <a:solidFill>
                          <a:schemeClr val="tx1"/>
                        </a:solidFill>
                        <a:effectLst/>
                        <a:uLnTx/>
                        <a:uFillTx/>
                        <a:latin typeface="Ganesh" pitchFamily="2" charset="0"/>
                        <a:ea typeface="+mn-ea"/>
                        <a:cs typeface="Kalimati" panose="00000400000000000000" pitchFamily="2"/>
                      </a:endParaRPr>
                    </a:p>
                  </a:txBody>
                  <a:tcPr/>
                </a:tc>
                <a:extLst>
                  <a:ext uri="{0D108BD9-81ED-4DB2-BD59-A6C34878D82A}">
                    <a16:rowId xmlns:a16="http://schemas.microsoft.com/office/drawing/2014/main" val="10011"/>
                  </a:ext>
                </a:extLst>
              </a:tr>
              <a:tr h="392469">
                <a:tc>
                  <a:txBody>
                    <a:bodyPr/>
                    <a:lstStyle/>
                    <a:p>
                      <a:pPr algn="ctr"/>
                      <a:r>
                        <a:rPr lang="ne-NP" sz="1600" b="1" kern="1200" dirty="0">
                          <a:solidFill>
                            <a:schemeClr val="tx1"/>
                          </a:solidFill>
                          <a:latin typeface="Ganesh" pitchFamily="2" charset="0"/>
                          <a:ea typeface="+mj-ea"/>
                          <a:cs typeface="Kalimati" panose="00000400000000000000" pitchFamily="2"/>
                        </a:rPr>
                        <a:t>१२. </a:t>
                      </a:r>
                      <a:endParaRPr lang="en-US" sz="1600" b="1" kern="1200" dirty="0">
                        <a:solidFill>
                          <a:schemeClr val="tx1"/>
                        </a:solidFill>
                        <a:latin typeface="Ganesh" pitchFamily="2" charset="0"/>
                        <a:ea typeface="+mj-ea"/>
                        <a:cs typeface="Kalimati" panose="00000400000000000000" pitchFamily="2"/>
                      </a:endParaRPr>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ne-NP" sz="1600" b="0" kern="1200" dirty="0">
                          <a:solidFill>
                            <a:schemeClr val="tx1"/>
                          </a:solidFill>
                          <a:latin typeface="Ganesh" pitchFamily="2" charset="0"/>
                          <a:ea typeface="+mj-ea"/>
                          <a:cs typeface="Kalimati" panose="00000400000000000000" pitchFamily="2"/>
                        </a:rPr>
                        <a:t>पुरुषको तुलनामा महिलाले ३०%</a:t>
                      </a:r>
                      <a:r>
                        <a:rPr lang="en-US" sz="1600" b="0" kern="1200" dirty="0">
                          <a:solidFill>
                            <a:schemeClr val="tx1"/>
                          </a:solidFill>
                          <a:latin typeface="Ganesh" pitchFamily="2" charset="0"/>
                          <a:ea typeface="+mj-ea"/>
                          <a:cs typeface="Kalimati" panose="00000400000000000000" pitchFamily="2"/>
                        </a:rPr>
                        <a:t> </a:t>
                      </a:r>
                      <a:r>
                        <a:rPr lang="ne-NP" sz="1600" b="0" kern="1200" dirty="0">
                          <a:solidFill>
                            <a:schemeClr val="tx1"/>
                          </a:solidFill>
                          <a:latin typeface="Ganesh" pitchFamily="2" charset="0"/>
                          <a:ea typeface="+mj-ea"/>
                          <a:cs typeface="Kalimati" panose="00000400000000000000" pitchFamily="2"/>
                        </a:rPr>
                        <a:t>कम ज्याला पाउँछन् । </a:t>
                      </a:r>
                      <a:endParaRPr lang="en-US" sz="1600" b="0" kern="1200" dirty="0">
                        <a:solidFill>
                          <a:schemeClr val="tx1"/>
                        </a:solidFill>
                        <a:latin typeface="Ganesh" pitchFamily="2" charset="0"/>
                        <a:ea typeface="+mj-ea"/>
                        <a:cs typeface="Kalimati" panose="00000400000000000000" pitchFamily="2"/>
                      </a:endParaRPr>
                    </a:p>
                  </a:txBody>
                  <a:tcPr/>
                </a:tc>
                <a:tc>
                  <a:txBody>
                    <a:bodyPr/>
                    <a:lstStyle/>
                    <a:p>
                      <a:pPr algn="ctr"/>
                      <a:r>
                        <a:rPr kumimoji="0" lang="ne-NP" sz="1600" b="0" i="0" u="none" strike="noStrike" kern="1200" cap="none" spc="0" normalizeH="0" baseline="0" dirty="0">
                          <a:ln>
                            <a:noFill/>
                          </a:ln>
                          <a:solidFill>
                            <a:schemeClr val="tx1"/>
                          </a:solidFill>
                          <a:effectLst/>
                          <a:uLnTx/>
                          <a:uFillTx/>
                          <a:latin typeface="Ganesh" pitchFamily="2" charset="0"/>
                          <a:ea typeface="+mn-ea"/>
                          <a:cs typeface="Kalimati" panose="00000400000000000000" pitchFamily="2"/>
                        </a:rPr>
                        <a:t>श्रमशक्ति सर्वेक्षण २०७४</a:t>
                      </a:r>
                      <a:endParaRPr kumimoji="0" lang="en-US" sz="1600" b="0" i="0" u="none" strike="noStrike" kern="1200" cap="none" spc="0" normalizeH="0" baseline="0" dirty="0">
                        <a:ln>
                          <a:noFill/>
                        </a:ln>
                        <a:solidFill>
                          <a:schemeClr val="tx1"/>
                        </a:solidFill>
                        <a:effectLst/>
                        <a:uLnTx/>
                        <a:uFillTx/>
                        <a:latin typeface="Ganesh" pitchFamily="2" charset="0"/>
                        <a:ea typeface="+mn-ea"/>
                        <a:cs typeface="Kalimati" panose="00000400000000000000" pitchFamily="2"/>
                      </a:endParaRPr>
                    </a:p>
                  </a:txBody>
                  <a:tcPr/>
                </a:tc>
                <a:extLst>
                  <a:ext uri="{0D108BD9-81ED-4DB2-BD59-A6C34878D82A}">
                    <a16:rowId xmlns:a16="http://schemas.microsoft.com/office/drawing/2014/main" val="10012"/>
                  </a:ext>
                </a:extLst>
              </a:tr>
              <a:tr h="392469">
                <a:tc>
                  <a:txBody>
                    <a:bodyPr/>
                    <a:lstStyle/>
                    <a:p>
                      <a:pPr algn="ctr"/>
                      <a:r>
                        <a:rPr lang="ne-NP" sz="1600" b="1" kern="1200" dirty="0">
                          <a:solidFill>
                            <a:schemeClr val="tx1"/>
                          </a:solidFill>
                          <a:latin typeface="Ganesh" pitchFamily="2" charset="0"/>
                          <a:ea typeface="+mj-ea"/>
                          <a:cs typeface="Kalimati" panose="00000400000000000000" pitchFamily="2"/>
                        </a:rPr>
                        <a:t>१३. </a:t>
                      </a:r>
                      <a:endParaRPr lang="en-US" sz="1600" b="1" kern="1200" dirty="0">
                        <a:solidFill>
                          <a:schemeClr val="tx1"/>
                        </a:solidFill>
                        <a:latin typeface="Ganesh" pitchFamily="2" charset="0"/>
                        <a:ea typeface="+mj-ea"/>
                        <a:cs typeface="Kalimati" panose="00000400000000000000" pitchFamily="2"/>
                      </a:endParaRPr>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ne-NP" sz="1600" b="0" kern="1200" dirty="0">
                          <a:solidFill>
                            <a:schemeClr val="tx1"/>
                          </a:solidFill>
                          <a:latin typeface="Ganesh" pitchFamily="2" charset="0"/>
                          <a:ea typeface="+mj-ea"/>
                          <a:cs typeface="Kalimati" panose="00000400000000000000" pitchFamily="2"/>
                        </a:rPr>
                        <a:t>नेपालले दिगो विकास लक्ष्यमा महिलाको कार्यबोझ सन् २०३० सम्ममा ६ घण्टा पुर्याउने लक्ष्य लिएको छ । </a:t>
                      </a:r>
                      <a:endParaRPr lang="en-US" sz="1600" b="0" kern="1200" dirty="0">
                        <a:solidFill>
                          <a:schemeClr val="tx1"/>
                        </a:solidFill>
                        <a:latin typeface="Ganesh" pitchFamily="2" charset="0"/>
                        <a:ea typeface="+mj-ea"/>
                        <a:cs typeface="Kalimati" panose="00000400000000000000" pitchFamily="2"/>
                      </a:endParaRPr>
                    </a:p>
                  </a:txBody>
                  <a:tcPr/>
                </a:tc>
                <a:tc>
                  <a:txBody>
                    <a:bodyPr/>
                    <a:lstStyle/>
                    <a:p>
                      <a:endParaRPr kumimoji="0" lang="en-US" sz="1600" b="0" i="0" u="none" strike="noStrike" kern="1200" cap="none" spc="0" normalizeH="0" baseline="0" dirty="0">
                        <a:ln>
                          <a:noFill/>
                        </a:ln>
                        <a:solidFill>
                          <a:schemeClr val="tx1"/>
                        </a:solidFill>
                        <a:effectLst/>
                        <a:uLnTx/>
                        <a:uFillTx/>
                        <a:latin typeface="Ganesh" pitchFamily="2" charset="0"/>
                        <a:ea typeface="+mn-ea"/>
                        <a:cs typeface="Kalimati" panose="00000400000000000000" pitchFamily="2"/>
                      </a:endParaRPr>
                    </a:p>
                  </a:txBody>
                  <a:tcPr/>
                </a:tc>
                <a:extLst>
                  <a:ext uri="{0D108BD9-81ED-4DB2-BD59-A6C34878D82A}">
                    <a16:rowId xmlns:a16="http://schemas.microsoft.com/office/drawing/2014/main" val="10013"/>
                  </a:ext>
                </a:extLst>
              </a:tr>
            </a:tbl>
          </a:graphicData>
        </a:graphic>
      </p:graphicFrame>
      <p:sp>
        <p:nvSpPr>
          <p:cNvPr id="4" name="Slide Number Placeholder 3"/>
          <p:cNvSpPr>
            <a:spLocks noGrp="1"/>
          </p:cNvSpPr>
          <p:nvPr>
            <p:ph type="sldNum" sz="quarter" idx="12"/>
          </p:nvPr>
        </p:nvSpPr>
        <p:spPr>
          <a:xfrm>
            <a:off x="11515060" y="6558217"/>
            <a:ext cx="626907" cy="299783"/>
          </a:xfrm>
        </p:spPr>
        <p:txBody>
          <a:bodyPr/>
          <a:lstStyle/>
          <a:p>
            <a:pPr algn="ctr"/>
            <a:fld id="{26402401-4522-4C0F-A737-197EB07E49FF}" type="slidenum">
              <a:rPr lang="en-US" sz="1800">
                <a:latin typeface="Fontasy Himali" panose="04020500000000000000" pitchFamily="82" charset="0"/>
                <a:cs typeface="+mn-cs"/>
              </a:rPr>
              <a:pPr algn="ctr"/>
              <a:t>9</a:t>
            </a:fld>
            <a:endParaRPr lang="en-US" sz="1800" dirty="0">
              <a:latin typeface="Fontasy Himali" panose="04020500000000000000" pitchFamily="82" charset="0"/>
              <a:cs typeface="+mn-cs"/>
            </a:endParaRPr>
          </a:p>
        </p:txBody>
      </p:sp>
    </p:spTree>
    <p:extLst>
      <p:ext uri="{BB962C8B-B14F-4D97-AF65-F5344CB8AC3E}">
        <p14:creationId xmlns:p14="http://schemas.microsoft.com/office/powerpoint/2010/main" val="13573180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F23D59C-7802-4748-83AA-542B7C8E7121}"/>
              </a:ext>
            </a:extLst>
          </p:cNvPr>
          <p:cNvSpPr txBox="1"/>
          <p:nvPr/>
        </p:nvSpPr>
        <p:spPr>
          <a:xfrm>
            <a:off x="903767" y="772248"/>
            <a:ext cx="10345480" cy="523220"/>
          </a:xfrm>
          <a:prstGeom prst="rect">
            <a:avLst/>
          </a:prstGeom>
          <a:noFill/>
        </p:spPr>
        <p:txBody>
          <a:bodyPr wrap="square">
            <a:spAutoFit/>
          </a:bodyPr>
          <a:lstStyle/>
          <a:p>
            <a:pPr algn="ctr"/>
            <a:r>
              <a:rPr lang="ne-NP" sz="2800" b="1" dirty="0">
                <a:solidFill>
                  <a:srgbClr val="002060"/>
                </a:solidFill>
                <a:latin typeface="Ganesh" pitchFamily="2" charset="0"/>
                <a:cs typeface="Kalimati" panose="00000400000000000000" pitchFamily="2"/>
              </a:rPr>
              <a:t>जनगणना र लैङ्गिक समानताको सन्दर्भ </a:t>
            </a:r>
            <a:endParaRPr lang="en-US" sz="2800" b="1" dirty="0">
              <a:solidFill>
                <a:srgbClr val="002060"/>
              </a:solidFill>
              <a:latin typeface="Ganesh" pitchFamily="2" charset="0"/>
              <a:cs typeface="Kalimati" panose="00000400000000000000" pitchFamily="2"/>
            </a:endParaRPr>
          </a:p>
        </p:txBody>
      </p:sp>
      <p:sp>
        <p:nvSpPr>
          <p:cNvPr id="6" name="Slide Number Placeholder 5">
            <a:extLst>
              <a:ext uri="{FF2B5EF4-FFF2-40B4-BE49-F238E27FC236}">
                <a16:creationId xmlns:a16="http://schemas.microsoft.com/office/drawing/2014/main" id="{E18656D1-7D70-4A69-B7AB-00916B00D25B}"/>
              </a:ext>
            </a:extLst>
          </p:cNvPr>
          <p:cNvSpPr txBox="1">
            <a:spLocks/>
          </p:cNvSpPr>
          <p:nvPr/>
        </p:nvSpPr>
        <p:spPr>
          <a:xfrm>
            <a:off x="11525693" y="6468142"/>
            <a:ext cx="671387" cy="3752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10</a:t>
            </a:fld>
            <a:endParaRPr lang="en-US" dirty="0">
              <a:latin typeface="Fontasy Himali" panose="04020500000000000000" pitchFamily="82" charset="0"/>
            </a:endParaRPr>
          </a:p>
        </p:txBody>
      </p:sp>
      <p:sp>
        <p:nvSpPr>
          <p:cNvPr id="7" name="Content Placeholder 3">
            <a:extLst>
              <a:ext uri="{FF2B5EF4-FFF2-40B4-BE49-F238E27FC236}">
                <a16:creationId xmlns:a16="http://schemas.microsoft.com/office/drawing/2014/main" id="{F4850F5B-5218-433A-BE16-994507478E1E}"/>
              </a:ext>
            </a:extLst>
          </p:cNvPr>
          <p:cNvSpPr txBox="1">
            <a:spLocks/>
          </p:cNvSpPr>
          <p:nvPr/>
        </p:nvSpPr>
        <p:spPr>
          <a:xfrm>
            <a:off x="457201" y="1562209"/>
            <a:ext cx="7176976" cy="497819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pPr>
            <a:r>
              <a:rPr lang="ne-NP" sz="2000" dirty="0">
                <a:cs typeface="Kalimati" panose="00000400000000000000" pitchFamily="2"/>
              </a:rPr>
              <a:t>महिलाहरुको सामाजिक तथा आर्थिक अवस्थालाई बिशेष रुपमा सम्बोधन गर्नेगरी सर्वप्रथम बि.सं. २०५८ सालमा गरिएको दशौं राष्ट्रिय जनगणनाले लैङ्गिक समानताको मूलप्रवाहिकरणलाई जोड दिएको थियो । </a:t>
            </a:r>
          </a:p>
          <a:p>
            <a:pPr algn="just">
              <a:lnSpc>
                <a:spcPct val="150000"/>
              </a:lnSpc>
            </a:pPr>
            <a:r>
              <a:rPr lang="ne-NP" sz="2000" dirty="0">
                <a:cs typeface="Kalimati" panose="00000400000000000000" pitchFamily="2"/>
              </a:rPr>
              <a:t>उक्त दशौं जनगणनामा महिलाका नाममा भएका सम्पति, महिलाका काम, विस्तारित आर्थिक काम लगायतका अन्य प्रश्नहरु थप गरिएका थिए ।</a:t>
            </a:r>
          </a:p>
          <a:p>
            <a:pPr algn="just">
              <a:lnSpc>
                <a:spcPct val="150000"/>
              </a:lnSpc>
            </a:pPr>
            <a:r>
              <a:rPr lang="ne-NP" sz="2000" dirty="0">
                <a:cs typeface="Kalimati" panose="00000400000000000000" pitchFamily="2"/>
              </a:rPr>
              <a:t>बि.सं. २०६८ को एघारौं जनगणनामा लैङ्गिक समानता र सामाजिक समावेशीकरणलाई प्रमुख प्राथमिकता दिई जातजातिको तथ्याङ्क संकलनमा बिशेष पहल गरिएको थियो । </a:t>
            </a:r>
          </a:p>
          <a:p>
            <a:pPr algn="just">
              <a:lnSpc>
                <a:spcPct val="150000"/>
              </a:lnSpc>
            </a:pPr>
            <a:endParaRPr lang="ne-NP" sz="2000" dirty="0">
              <a:cs typeface="Kalimati" panose="00000400000000000000" pitchFamily="2"/>
            </a:endParaRPr>
          </a:p>
        </p:txBody>
      </p:sp>
      <p:pic>
        <p:nvPicPr>
          <p:cNvPr id="8" name="Picture 7">
            <a:extLst>
              <a:ext uri="{FF2B5EF4-FFF2-40B4-BE49-F238E27FC236}">
                <a16:creationId xmlns:a16="http://schemas.microsoft.com/office/drawing/2014/main" id="{C444312F-6086-4386-AA53-9E20854B27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25064" y="1331977"/>
            <a:ext cx="4349010" cy="5136165"/>
          </a:xfrm>
          <a:prstGeom prst="rect">
            <a:avLst/>
          </a:prstGeom>
        </p:spPr>
      </p:pic>
    </p:spTree>
    <p:extLst>
      <p:ext uri="{BB962C8B-B14F-4D97-AF65-F5344CB8AC3E}">
        <p14:creationId xmlns:p14="http://schemas.microsoft.com/office/powerpoint/2010/main" val="2540266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F23D59C-7802-4748-83AA-542B7C8E7121}"/>
              </a:ext>
            </a:extLst>
          </p:cNvPr>
          <p:cNvSpPr txBox="1"/>
          <p:nvPr/>
        </p:nvSpPr>
        <p:spPr>
          <a:xfrm>
            <a:off x="903767" y="878577"/>
            <a:ext cx="10345480" cy="523220"/>
          </a:xfrm>
          <a:prstGeom prst="rect">
            <a:avLst/>
          </a:prstGeom>
          <a:noFill/>
        </p:spPr>
        <p:txBody>
          <a:bodyPr wrap="square">
            <a:spAutoFit/>
          </a:bodyPr>
          <a:lstStyle/>
          <a:p>
            <a:pPr algn="ctr"/>
            <a:r>
              <a:rPr lang="ne-NP" sz="2800" b="1" dirty="0">
                <a:solidFill>
                  <a:srgbClr val="002060"/>
                </a:solidFill>
                <a:latin typeface="Ganesh" pitchFamily="2" charset="0"/>
                <a:cs typeface="Kalimati" panose="00000400000000000000" pitchFamily="2"/>
              </a:rPr>
              <a:t>जनगणनामा लै.स.सा.स. अवधारणा किन ?</a:t>
            </a:r>
            <a:endParaRPr lang="en-US" sz="2800" b="1" dirty="0">
              <a:solidFill>
                <a:srgbClr val="002060"/>
              </a:solidFill>
              <a:latin typeface="Ganesh" pitchFamily="2" charset="0"/>
              <a:cs typeface="Kalimati" panose="00000400000000000000" pitchFamily="2"/>
            </a:endParaRPr>
          </a:p>
        </p:txBody>
      </p:sp>
      <p:sp>
        <p:nvSpPr>
          <p:cNvPr id="4" name="Content Placeholder 3">
            <a:extLst>
              <a:ext uri="{FF2B5EF4-FFF2-40B4-BE49-F238E27FC236}">
                <a16:creationId xmlns:a16="http://schemas.microsoft.com/office/drawing/2014/main" id="{B1B6398B-2AF6-4AD2-BF5A-43D8B0E9AB14}"/>
              </a:ext>
            </a:extLst>
          </p:cNvPr>
          <p:cNvSpPr>
            <a:spLocks noGrp="1"/>
          </p:cNvSpPr>
          <p:nvPr>
            <p:ph idx="1"/>
          </p:nvPr>
        </p:nvSpPr>
        <p:spPr>
          <a:xfrm>
            <a:off x="180753" y="1946925"/>
            <a:ext cx="11908466" cy="3071639"/>
          </a:xfrm>
        </p:spPr>
        <p:txBody>
          <a:bodyPr/>
          <a:lstStyle/>
          <a:p>
            <a:pPr algn="just">
              <a:lnSpc>
                <a:spcPct val="150000"/>
              </a:lnSpc>
            </a:pPr>
            <a:r>
              <a:rPr lang="ne-NP" sz="2200" dirty="0">
                <a:cs typeface="Kalimati" panose="00000400000000000000" pitchFamily="2"/>
              </a:rPr>
              <a:t>नेपालको संविधानले राखेको “नेपाललाई समावेशी र सम्वृद्ध राज्य बनाउने” प्रतिबद्धता कार्यान्वयन गर्न,</a:t>
            </a:r>
          </a:p>
          <a:p>
            <a:pPr algn="just">
              <a:lnSpc>
                <a:spcPct val="150000"/>
              </a:lnSpc>
            </a:pPr>
            <a:r>
              <a:rPr lang="ne-NP" sz="2200" dirty="0">
                <a:cs typeface="Kalimati" panose="00000400000000000000" pitchFamily="2"/>
              </a:rPr>
              <a:t>महिला विरुद्ध हुने सबै प्रकारका भेदभाव उन्मूलन गर्ने महासन्धी समितिको सुझाव कार्यान्वयनको लागि आवश्यक पर्ने तथ्याङ्क उत्पादन गर्न,</a:t>
            </a:r>
          </a:p>
          <a:p>
            <a:pPr algn="just">
              <a:lnSpc>
                <a:spcPct val="150000"/>
              </a:lnSpc>
            </a:pPr>
            <a:r>
              <a:rPr lang="ne-NP" sz="2200" dirty="0">
                <a:cs typeface="Kalimati" panose="00000400000000000000" pitchFamily="2"/>
              </a:rPr>
              <a:t>दिगो विकास लक्ष्य, अवस्था र मार्गचित्र २०१६–२०३० तथा चालु पन्ध्रौं योजनामा उल्लेखित लैङ्गिक समानता तथा सामाजिक समावेशी सूचकहरूको अनुगमन र मूल्यांकनको लागि चाहिने खण्डीकृत तथ्याङ्क उत्पादन गर्न ।</a:t>
            </a:r>
          </a:p>
        </p:txBody>
      </p:sp>
      <p:sp>
        <p:nvSpPr>
          <p:cNvPr id="6" name="Slide Number Placeholder 5">
            <a:extLst>
              <a:ext uri="{FF2B5EF4-FFF2-40B4-BE49-F238E27FC236}">
                <a16:creationId xmlns:a16="http://schemas.microsoft.com/office/drawing/2014/main" id="{E18656D1-7D70-4A69-B7AB-00916B00D25B}"/>
              </a:ext>
            </a:extLst>
          </p:cNvPr>
          <p:cNvSpPr txBox="1">
            <a:spLocks/>
          </p:cNvSpPr>
          <p:nvPr/>
        </p:nvSpPr>
        <p:spPr>
          <a:xfrm>
            <a:off x="11525693" y="6468142"/>
            <a:ext cx="671387" cy="3752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11</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44FB999C-4D1B-4F5E-8F3C-97562FCB9419}"/>
              </a:ext>
            </a:extLst>
          </p:cNvPr>
          <p:cNvSpPr txBox="1"/>
          <p:nvPr/>
        </p:nvSpPr>
        <p:spPr>
          <a:xfrm>
            <a:off x="5476658" y="6535719"/>
            <a:ext cx="6193464" cy="338554"/>
          </a:xfrm>
          <a:prstGeom prst="rect">
            <a:avLst/>
          </a:prstGeom>
          <a:noFill/>
        </p:spPr>
        <p:txBody>
          <a:bodyPr wrap="square">
            <a:spAutoFit/>
          </a:bodyPr>
          <a:lstStyle/>
          <a:p>
            <a:pPr algn="r"/>
            <a:r>
              <a:rPr lang="en-US" sz="1600" dirty="0" err="1">
                <a:cs typeface="Kalimati" panose="00000400000000000000" pitchFamily="2"/>
              </a:rPr>
              <a:t>क्रमशः</a:t>
            </a:r>
            <a:endParaRPr lang="en-US" sz="1600" dirty="0">
              <a:cs typeface="Kalimati" panose="00000400000000000000" pitchFamily="2"/>
            </a:endParaRPr>
          </a:p>
        </p:txBody>
      </p:sp>
    </p:spTree>
    <p:extLst>
      <p:ext uri="{BB962C8B-B14F-4D97-AF65-F5344CB8AC3E}">
        <p14:creationId xmlns:p14="http://schemas.microsoft.com/office/powerpoint/2010/main" val="18691677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F23D59C-7802-4748-83AA-542B7C8E7121}"/>
              </a:ext>
            </a:extLst>
          </p:cNvPr>
          <p:cNvSpPr txBox="1"/>
          <p:nvPr/>
        </p:nvSpPr>
        <p:spPr>
          <a:xfrm>
            <a:off x="903767" y="772248"/>
            <a:ext cx="10345480" cy="523220"/>
          </a:xfrm>
          <a:prstGeom prst="rect">
            <a:avLst/>
          </a:prstGeom>
          <a:noFill/>
        </p:spPr>
        <p:txBody>
          <a:bodyPr wrap="square">
            <a:spAutoFit/>
          </a:bodyPr>
          <a:lstStyle/>
          <a:p>
            <a:pPr algn="ctr"/>
            <a:r>
              <a:rPr lang="ne-NP" sz="2800" b="1" dirty="0">
                <a:solidFill>
                  <a:srgbClr val="002060"/>
                </a:solidFill>
                <a:latin typeface="Ganesh" pitchFamily="2" charset="0"/>
                <a:cs typeface="Kalimati" panose="00000400000000000000" pitchFamily="2"/>
              </a:rPr>
              <a:t>जनगणनामा लै.स.सा.स. अवधारणा किन ?</a:t>
            </a:r>
            <a:endParaRPr lang="en-US" sz="2800" b="1" dirty="0">
              <a:solidFill>
                <a:srgbClr val="002060"/>
              </a:solidFill>
              <a:latin typeface="Ganesh" pitchFamily="2" charset="0"/>
              <a:cs typeface="Kalimati" panose="00000400000000000000" pitchFamily="2"/>
            </a:endParaRPr>
          </a:p>
        </p:txBody>
      </p:sp>
      <p:sp>
        <p:nvSpPr>
          <p:cNvPr id="4" name="Content Placeholder 3">
            <a:extLst>
              <a:ext uri="{FF2B5EF4-FFF2-40B4-BE49-F238E27FC236}">
                <a16:creationId xmlns:a16="http://schemas.microsoft.com/office/drawing/2014/main" id="{B1B6398B-2AF6-4AD2-BF5A-43D8B0E9AB14}"/>
              </a:ext>
            </a:extLst>
          </p:cNvPr>
          <p:cNvSpPr>
            <a:spLocks noGrp="1"/>
          </p:cNvSpPr>
          <p:nvPr>
            <p:ph idx="1"/>
          </p:nvPr>
        </p:nvSpPr>
        <p:spPr>
          <a:xfrm>
            <a:off x="128471" y="1339699"/>
            <a:ext cx="7803417" cy="3593807"/>
          </a:xfrm>
        </p:spPr>
        <p:txBody>
          <a:bodyPr/>
          <a:lstStyle/>
          <a:p>
            <a:pPr algn="just">
              <a:lnSpc>
                <a:spcPct val="150000"/>
              </a:lnSpc>
            </a:pPr>
            <a:r>
              <a:rPr lang="ne-NP" sz="2400" dirty="0">
                <a:cs typeface="Kalimati" panose="00000400000000000000" pitchFamily="2"/>
              </a:rPr>
              <a:t>सरकारका तीनै तहमा आवश्यक खण्डीकृत आधार तथ्याङ्क उत्पादन गरी आर्थिक, सामाजिक, सांस्कृतिक एवं राजनीतिक आदि कारणले पछाडि परेका सबै वर्ग,</a:t>
            </a:r>
            <a:r>
              <a:rPr lang="en-US" sz="2400" dirty="0">
                <a:cs typeface="Kalimati" panose="00000400000000000000" pitchFamily="2"/>
              </a:rPr>
              <a:t> </a:t>
            </a:r>
            <a:r>
              <a:rPr lang="ne-NP" sz="2400" dirty="0">
                <a:cs typeface="Kalimati" panose="00000400000000000000" pitchFamily="2"/>
              </a:rPr>
              <a:t>धर्म, लिङ्ग, वर्णका पुरुष तथा महिला तथा दलित, आदिवासी जनजाति, तराई मधेसका जातजातिहरु, भौगालिक हिसाबले दुर दराजमा रहेका बिशेष रुपमा कर्णालीवासीहरु, धार्मिक अल्पसंख्यकहरु, वृद्धवृद्धा, बालबालिका</a:t>
            </a:r>
            <a:r>
              <a:rPr lang="en-US" sz="2400" dirty="0">
                <a:cs typeface="Kalimati" panose="00000400000000000000" pitchFamily="2"/>
              </a:rPr>
              <a:t>,</a:t>
            </a:r>
            <a:r>
              <a:rPr lang="ne-NP" sz="2400" dirty="0">
                <a:cs typeface="Kalimati" panose="00000400000000000000" pitchFamily="2"/>
              </a:rPr>
              <a:t> एकल महिला</a:t>
            </a:r>
            <a:r>
              <a:rPr lang="en-US" sz="2400" dirty="0">
                <a:cs typeface="Kalimati" panose="00000400000000000000" pitchFamily="2"/>
              </a:rPr>
              <a:t>,</a:t>
            </a:r>
            <a:r>
              <a:rPr lang="ne-NP" sz="2400" dirty="0">
                <a:cs typeface="Kalimati" panose="00000400000000000000" pitchFamily="2"/>
              </a:rPr>
              <a:t> अपाङ्गता भएका व्यक्तिहरु राज्यद्वारा प्रदान गरिने सेवासुविधा एवं अवसरबाट बञ्चित नहोउन् भन्नको लागि नीति तथा कार्यक्रम बनाउन, त्यसको कार्यान्वयन, अनुगमन तथा मूल्यांकन गर्न ।</a:t>
            </a:r>
          </a:p>
        </p:txBody>
      </p:sp>
      <p:sp>
        <p:nvSpPr>
          <p:cNvPr id="6" name="Slide Number Placeholder 5">
            <a:extLst>
              <a:ext uri="{FF2B5EF4-FFF2-40B4-BE49-F238E27FC236}">
                <a16:creationId xmlns:a16="http://schemas.microsoft.com/office/drawing/2014/main" id="{E18656D1-7D70-4A69-B7AB-00916B00D25B}"/>
              </a:ext>
            </a:extLst>
          </p:cNvPr>
          <p:cNvSpPr txBox="1">
            <a:spLocks/>
          </p:cNvSpPr>
          <p:nvPr/>
        </p:nvSpPr>
        <p:spPr>
          <a:xfrm>
            <a:off x="11525693" y="6468142"/>
            <a:ext cx="671387" cy="3752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12</a:t>
            </a:fld>
            <a:endParaRPr lang="en-US" dirty="0">
              <a:latin typeface="Fontasy Himali" panose="04020500000000000000" pitchFamily="82" charset="0"/>
            </a:endParaRPr>
          </a:p>
        </p:txBody>
      </p:sp>
      <p:pic>
        <p:nvPicPr>
          <p:cNvPr id="7" name="Picture 2" descr="C:\Users\Lenovo\Desktop\Census 2021\IC Materials\Picture1.png">
            <a:extLst>
              <a:ext uri="{FF2B5EF4-FFF2-40B4-BE49-F238E27FC236}">
                <a16:creationId xmlns:a16="http://schemas.microsoft.com/office/drawing/2014/main" id="{0F262DD2-C711-4D9D-9EB7-258E952F7073}"/>
              </a:ext>
            </a:extLst>
          </p:cNvPr>
          <p:cNvPicPr>
            <a:picLocks noChangeAspect="1" noChangeArrowheads="1"/>
          </p:cNvPicPr>
          <p:nvPr/>
        </p:nvPicPr>
        <p:blipFill>
          <a:blip r:embed="rId2"/>
          <a:srcRect/>
          <a:stretch>
            <a:fillRect/>
          </a:stretch>
        </p:blipFill>
        <p:spPr bwMode="auto">
          <a:xfrm>
            <a:off x="7931888" y="1295468"/>
            <a:ext cx="4040371" cy="5201025"/>
          </a:xfrm>
          <a:prstGeom prst="rect">
            <a:avLst/>
          </a:prstGeom>
          <a:noFill/>
        </p:spPr>
      </p:pic>
    </p:spTree>
    <p:extLst>
      <p:ext uri="{BB962C8B-B14F-4D97-AF65-F5344CB8AC3E}">
        <p14:creationId xmlns:p14="http://schemas.microsoft.com/office/powerpoint/2010/main" val="32493868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F23D59C-7802-4748-83AA-542B7C8E7121}"/>
              </a:ext>
            </a:extLst>
          </p:cNvPr>
          <p:cNvSpPr txBox="1"/>
          <p:nvPr/>
        </p:nvSpPr>
        <p:spPr>
          <a:xfrm>
            <a:off x="903767" y="772248"/>
            <a:ext cx="10345480" cy="523220"/>
          </a:xfrm>
          <a:prstGeom prst="rect">
            <a:avLst/>
          </a:prstGeom>
          <a:noFill/>
        </p:spPr>
        <p:txBody>
          <a:bodyPr wrap="square">
            <a:spAutoFit/>
          </a:bodyPr>
          <a:lstStyle/>
          <a:p>
            <a:pPr algn="ctr"/>
            <a:r>
              <a:rPr lang="ne-NP" sz="2800" b="1" dirty="0">
                <a:solidFill>
                  <a:srgbClr val="002060"/>
                </a:solidFill>
                <a:latin typeface="Ganesh" pitchFamily="2" charset="0"/>
                <a:cs typeface="Kalimati" panose="00000400000000000000" pitchFamily="2"/>
              </a:rPr>
              <a:t>जनगणनाको प्रश्नावलीमा लैससासको सरोकार </a:t>
            </a:r>
            <a:endParaRPr lang="en-US" sz="2800" b="1" dirty="0">
              <a:solidFill>
                <a:srgbClr val="002060"/>
              </a:solidFill>
              <a:latin typeface="Ganesh" pitchFamily="2" charset="0"/>
              <a:cs typeface="Kalimati" panose="00000400000000000000" pitchFamily="2"/>
            </a:endParaRPr>
          </a:p>
        </p:txBody>
      </p:sp>
      <p:sp>
        <p:nvSpPr>
          <p:cNvPr id="4" name="Content Placeholder 3">
            <a:extLst>
              <a:ext uri="{FF2B5EF4-FFF2-40B4-BE49-F238E27FC236}">
                <a16:creationId xmlns:a16="http://schemas.microsoft.com/office/drawing/2014/main" id="{B1B6398B-2AF6-4AD2-BF5A-43D8B0E9AB14}"/>
              </a:ext>
            </a:extLst>
          </p:cNvPr>
          <p:cNvSpPr>
            <a:spLocks noGrp="1"/>
          </p:cNvSpPr>
          <p:nvPr>
            <p:ph idx="1"/>
          </p:nvPr>
        </p:nvSpPr>
        <p:spPr>
          <a:xfrm>
            <a:off x="10635" y="1617320"/>
            <a:ext cx="5932965" cy="4411343"/>
          </a:xfrm>
        </p:spPr>
        <p:txBody>
          <a:bodyPr/>
          <a:lstStyle/>
          <a:p>
            <a:pPr marL="0" indent="0" algn="just">
              <a:lnSpc>
                <a:spcPct val="150000"/>
              </a:lnSpc>
              <a:buNone/>
            </a:pPr>
            <a:r>
              <a:rPr lang="ne-NP" sz="2400" b="1" dirty="0">
                <a:cs typeface="Kalimati" panose="00000400000000000000" pitchFamily="2"/>
              </a:rPr>
              <a:t>घरपरिवार सुचिकरण फारम</a:t>
            </a:r>
          </a:p>
          <a:p>
            <a:pPr algn="just">
              <a:lnSpc>
                <a:spcPct val="150000"/>
              </a:lnSpc>
            </a:pPr>
            <a:r>
              <a:rPr lang="ne-NP" sz="2400" dirty="0">
                <a:cs typeface="Kalimati" panose="00000400000000000000" pitchFamily="2"/>
              </a:rPr>
              <a:t>महिला परिवारमूलीको तथ्याङ्क लुक्न सक्छ । </a:t>
            </a:r>
          </a:p>
          <a:p>
            <a:pPr algn="just">
              <a:lnSpc>
                <a:spcPct val="150000"/>
              </a:lnSpc>
            </a:pPr>
            <a:r>
              <a:rPr lang="ne-NP" sz="2400" dirty="0">
                <a:cs typeface="Kalimati" panose="00000400000000000000" pitchFamily="2"/>
              </a:rPr>
              <a:t>परिवारमूली भन्ने बित्तिकै घरको जेठोबाठो पुरुषको नाम नै पहिला आउनसक्छ ।</a:t>
            </a:r>
          </a:p>
          <a:p>
            <a:pPr algn="just">
              <a:lnSpc>
                <a:spcPct val="150000"/>
              </a:lnSpc>
            </a:pPr>
            <a:r>
              <a:rPr lang="ne-NP" sz="2400" dirty="0">
                <a:cs typeface="Kalimati" panose="00000400000000000000" pitchFamily="2"/>
              </a:rPr>
              <a:t>यौनिक तथा लैङ्गिक अल्पसंख्यकको तथ्याङ्क लुक्न सक्छ, सम्बन्धित अभिभावकले नै भन्न तयार नहुन सक्छन् ।</a:t>
            </a:r>
          </a:p>
          <a:p>
            <a:pPr algn="just">
              <a:lnSpc>
                <a:spcPct val="150000"/>
              </a:lnSpc>
            </a:pPr>
            <a:endParaRPr lang="ne-NP" sz="2400" dirty="0">
              <a:cs typeface="Kalimati" panose="00000400000000000000" pitchFamily="2"/>
            </a:endParaRPr>
          </a:p>
        </p:txBody>
      </p:sp>
      <p:sp>
        <p:nvSpPr>
          <p:cNvPr id="6" name="Slide Number Placeholder 5">
            <a:extLst>
              <a:ext uri="{FF2B5EF4-FFF2-40B4-BE49-F238E27FC236}">
                <a16:creationId xmlns:a16="http://schemas.microsoft.com/office/drawing/2014/main" id="{E18656D1-7D70-4A69-B7AB-00916B00D25B}"/>
              </a:ext>
            </a:extLst>
          </p:cNvPr>
          <p:cNvSpPr txBox="1">
            <a:spLocks/>
          </p:cNvSpPr>
          <p:nvPr/>
        </p:nvSpPr>
        <p:spPr>
          <a:xfrm>
            <a:off x="11525693" y="6468142"/>
            <a:ext cx="671387" cy="3752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13</a:t>
            </a:fld>
            <a:endParaRPr lang="en-US" dirty="0">
              <a:latin typeface="Fontasy Himali" panose="04020500000000000000" pitchFamily="82" charset="0"/>
            </a:endParaRPr>
          </a:p>
        </p:txBody>
      </p:sp>
      <p:sp>
        <p:nvSpPr>
          <p:cNvPr id="7" name="TextBox 6">
            <a:extLst>
              <a:ext uri="{FF2B5EF4-FFF2-40B4-BE49-F238E27FC236}">
                <a16:creationId xmlns:a16="http://schemas.microsoft.com/office/drawing/2014/main" id="{A025FD25-94AB-45EE-8ABE-50D24DE047E9}"/>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pic>
        <p:nvPicPr>
          <p:cNvPr id="8" name="Picture 3">
            <a:extLst>
              <a:ext uri="{FF2B5EF4-FFF2-40B4-BE49-F238E27FC236}">
                <a16:creationId xmlns:a16="http://schemas.microsoft.com/office/drawing/2014/main" id="{0806B02D-1997-4665-B0D9-17EB3045DAE8}"/>
              </a:ext>
            </a:extLst>
          </p:cNvPr>
          <p:cNvPicPr>
            <a:picLocks noChangeAspect="1" noChangeArrowheads="1"/>
          </p:cNvPicPr>
          <p:nvPr/>
        </p:nvPicPr>
        <p:blipFill>
          <a:blip r:embed="rId3"/>
          <a:srcRect/>
          <a:stretch>
            <a:fillRect/>
          </a:stretch>
        </p:blipFill>
        <p:spPr bwMode="auto">
          <a:xfrm>
            <a:off x="6771071" y="1182725"/>
            <a:ext cx="5221564" cy="5285417"/>
          </a:xfrm>
          <a:prstGeom prst="rect">
            <a:avLst/>
          </a:prstGeom>
          <a:noFill/>
          <a:ln w="9525">
            <a:noFill/>
            <a:miter lim="800000"/>
            <a:headEnd/>
            <a:tailEnd/>
          </a:ln>
          <a:effectLst/>
        </p:spPr>
      </p:pic>
    </p:spTree>
    <p:extLst>
      <p:ext uri="{BB962C8B-B14F-4D97-AF65-F5344CB8AC3E}">
        <p14:creationId xmlns:p14="http://schemas.microsoft.com/office/powerpoint/2010/main" val="33856160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F23D59C-7802-4748-83AA-542B7C8E7121}"/>
              </a:ext>
            </a:extLst>
          </p:cNvPr>
          <p:cNvSpPr txBox="1"/>
          <p:nvPr/>
        </p:nvSpPr>
        <p:spPr>
          <a:xfrm>
            <a:off x="903767" y="772248"/>
            <a:ext cx="10345480" cy="523220"/>
          </a:xfrm>
          <a:prstGeom prst="rect">
            <a:avLst/>
          </a:prstGeom>
          <a:noFill/>
        </p:spPr>
        <p:txBody>
          <a:bodyPr wrap="square">
            <a:spAutoFit/>
          </a:bodyPr>
          <a:lstStyle/>
          <a:p>
            <a:pPr algn="ctr"/>
            <a:r>
              <a:rPr lang="ne-NP" sz="2800" b="1" dirty="0">
                <a:solidFill>
                  <a:srgbClr val="002060"/>
                </a:solidFill>
                <a:latin typeface="Ganesh" pitchFamily="2" charset="0"/>
                <a:cs typeface="Kalimati" panose="00000400000000000000" pitchFamily="2"/>
              </a:rPr>
              <a:t>प्रश्नावलीमा लैससासको सरोकार </a:t>
            </a:r>
            <a:endParaRPr lang="en-US" sz="2800" b="1" dirty="0">
              <a:solidFill>
                <a:srgbClr val="002060"/>
              </a:solidFill>
              <a:latin typeface="Ganesh" pitchFamily="2" charset="0"/>
              <a:cs typeface="Kalimati" panose="00000400000000000000" pitchFamily="2"/>
            </a:endParaRPr>
          </a:p>
        </p:txBody>
      </p:sp>
      <p:sp>
        <p:nvSpPr>
          <p:cNvPr id="4" name="Content Placeholder 3">
            <a:extLst>
              <a:ext uri="{FF2B5EF4-FFF2-40B4-BE49-F238E27FC236}">
                <a16:creationId xmlns:a16="http://schemas.microsoft.com/office/drawing/2014/main" id="{B1B6398B-2AF6-4AD2-BF5A-43D8B0E9AB14}"/>
              </a:ext>
            </a:extLst>
          </p:cNvPr>
          <p:cNvSpPr>
            <a:spLocks noGrp="1"/>
          </p:cNvSpPr>
          <p:nvPr>
            <p:ph idx="1"/>
          </p:nvPr>
        </p:nvSpPr>
        <p:spPr>
          <a:xfrm>
            <a:off x="74431" y="1674409"/>
            <a:ext cx="7442788" cy="4411343"/>
          </a:xfrm>
        </p:spPr>
        <p:txBody>
          <a:bodyPr/>
          <a:lstStyle/>
          <a:p>
            <a:pPr marL="0" indent="0" algn="just">
              <a:lnSpc>
                <a:spcPct val="150000"/>
              </a:lnSpc>
              <a:buNone/>
            </a:pPr>
            <a:r>
              <a:rPr lang="ne-NP" sz="2400" b="1" dirty="0">
                <a:cs typeface="Kalimati" panose="00000400000000000000" pitchFamily="2"/>
              </a:rPr>
              <a:t>मुख्य प्रश्नावली</a:t>
            </a:r>
          </a:p>
          <a:p>
            <a:pPr algn="just">
              <a:lnSpc>
                <a:spcPct val="150000"/>
              </a:lnSpc>
            </a:pPr>
            <a:r>
              <a:rPr lang="ne-NP" sz="2400" dirty="0">
                <a:cs typeface="Kalimati" panose="00000400000000000000" pitchFamily="2"/>
              </a:rPr>
              <a:t>अपाङ्गता, आश्रित, घरजग्गा, जातजातिको तथ्याङ्क ल्याउन बिशेष पहल गर्नुपर्छ ।</a:t>
            </a:r>
          </a:p>
          <a:p>
            <a:pPr algn="just">
              <a:lnSpc>
                <a:spcPct val="150000"/>
              </a:lnSpc>
            </a:pPr>
            <a:r>
              <a:rPr lang="ne-NP" sz="2400" dirty="0">
                <a:cs typeface="Kalimati" panose="00000400000000000000" pitchFamily="2"/>
              </a:rPr>
              <a:t>महिलाको घरायसी काम, आम्दानी नहुने आर्थिक काम र आम्दानी हुने आर्थिक कामलार्इ गणक तथा उत्तरदाताले महत्व नदिन सक्छ । </a:t>
            </a:r>
          </a:p>
          <a:p>
            <a:pPr algn="just">
              <a:lnSpc>
                <a:spcPct val="150000"/>
              </a:lnSpc>
            </a:pPr>
            <a:r>
              <a:rPr lang="ne-NP" sz="2400" b="1" dirty="0">
                <a:latin typeface="Ganesh" pitchFamily="2" charset="0"/>
                <a:cs typeface="Kalimati" panose="00000400000000000000" pitchFamily="2"/>
              </a:rPr>
              <a:t>लै.स.सा.स.</a:t>
            </a:r>
            <a:r>
              <a:rPr lang="ne-NP" sz="2400" dirty="0">
                <a:cs typeface="Kalimati" panose="00000400000000000000" pitchFamily="2"/>
              </a:rPr>
              <a:t> सन्दर्भ पुस्तिकाले धेरै उदाहरण सहित प्रश्नहरुलाई बुझ्न मदत गर्ने छ । </a:t>
            </a:r>
          </a:p>
        </p:txBody>
      </p:sp>
      <p:sp>
        <p:nvSpPr>
          <p:cNvPr id="6" name="Slide Number Placeholder 5">
            <a:extLst>
              <a:ext uri="{FF2B5EF4-FFF2-40B4-BE49-F238E27FC236}">
                <a16:creationId xmlns:a16="http://schemas.microsoft.com/office/drawing/2014/main" id="{E18656D1-7D70-4A69-B7AB-00916B00D25B}"/>
              </a:ext>
            </a:extLst>
          </p:cNvPr>
          <p:cNvSpPr txBox="1">
            <a:spLocks/>
          </p:cNvSpPr>
          <p:nvPr/>
        </p:nvSpPr>
        <p:spPr>
          <a:xfrm>
            <a:off x="11525693" y="6468142"/>
            <a:ext cx="671387" cy="3752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14</a:t>
            </a:fld>
            <a:endParaRPr lang="en-US" dirty="0">
              <a:latin typeface="Fontasy Himali" panose="04020500000000000000" pitchFamily="82" charset="0"/>
            </a:endParaRPr>
          </a:p>
        </p:txBody>
      </p:sp>
      <p:sp>
        <p:nvSpPr>
          <p:cNvPr id="7" name="TextBox 6">
            <a:extLst>
              <a:ext uri="{FF2B5EF4-FFF2-40B4-BE49-F238E27FC236}">
                <a16:creationId xmlns:a16="http://schemas.microsoft.com/office/drawing/2014/main" id="{A025FD25-94AB-45EE-8ABE-50D24DE047E9}"/>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pic>
        <p:nvPicPr>
          <p:cNvPr id="9" name="Picture 2" descr="C:\Users\Lenovo\Downloads\GESI_manual_Cover.png">
            <a:extLst>
              <a:ext uri="{FF2B5EF4-FFF2-40B4-BE49-F238E27FC236}">
                <a16:creationId xmlns:a16="http://schemas.microsoft.com/office/drawing/2014/main" id="{C47B39D9-A674-45D0-B49A-E0EE7EC013F1}"/>
              </a:ext>
            </a:extLst>
          </p:cNvPr>
          <p:cNvPicPr>
            <a:picLocks noChangeAspect="1" noChangeArrowheads="1"/>
          </p:cNvPicPr>
          <p:nvPr/>
        </p:nvPicPr>
        <p:blipFill>
          <a:blip r:embed="rId3"/>
          <a:srcRect/>
          <a:stretch>
            <a:fillRect/>
          </a:stretch>
        </p:blipFill>
        <p:spPr bwMode="auto">
          <a:xfrm>
            <a:off x="7985050" y="1445697"/>
            <a:ext cx="4119529" cy="4955144"/>
          </a:xfrm>
          <a:prstGeom prst="rect">
            <a:avLst/>
          </a:prstGeom>
          <a:noFill/>
        </p:spPr>
      </p:pic>
    </p:spTree>
    <p:extLst>
      <p:ext uri="{BB962C8B-B14F-4D97-AF65-F5344CB8AC3E}">
        <p14:creationId xmlns:p14="http://schemas.microsoft.com/office/powerpoint/2010/main" val="36769571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F23D59C-7802-4748-83AA-542B7C8E7121}"/>
              </a:ext>
            </a:extLst>
          </p:cNvPr>
          <p:cNvSpPr txBox="1"/>
          <p:nvPr/>
        </p:nvSpPr>
        <p:spPr>
          <a:xfrm>
            <a:off x="903767" y="772248"/>
            <a:ext cx="10345480" cy="523220"/>
          </a:xfrm>
          <a:prstGeom prst="rect">
            <a:avLst/>
          </a:prstGeom>
          <a:noFill/>
        </p:spPr>
        <p:txBody>
          <a:bodyPr wrap="square">
            <a:spAutoFit/>
          </a:bodyPr>
          <a:lstStyle/>
          <a:p>
            <a:pPr algn="ctr"/>
            <a:r>
              <a:rPr lang="ne-NP" sz="2800" b="1" dirty="0">
                <a:solidFill>
                  <a:srgbClr val="002060"/>
                </a:solidFill>
                <a:latin typeface="Ganesh" pitchFamily="2" charset="0"/>
                <a:cs typeface="Kalimati" panose="00000400000000000000" pitchFamily="2"/>
              </a:rPr>
              <a:t>जनगणनामा विवरण संकलन गर्दा ध्यान दिनुपर्ने कुराहरु </a:t>
            </a:r>
            <a:endParaRPr lang="en-US" sz="2800" b="1" dirty="0">
              <a:solidFill>
                <a:srgbClr val="002060"/>
              </a:solidFill>
              <a:latin typeface="Ganesh" pitchFamily="2" charset="0"/>
              <a:cs typeface="Kalimati" panose="00000400000000000000" pitchFamily="2"/>
            </a:endParaRPr>
          </a:p>
        </p:txBody>
      </p:sp>
      <p:sp>
        <p:nvSpPr>
          <p:cNvPr id="4" name="Content Placeholder 3">
            <a:extLst>
              <a:ext uri="{FF2B5EF4-FFF2-40B4-BE49-F238E27FC236}">
                <a16:creationId xmlns:a16="http://schemas.microsoft.com/office/drawing/2014/main" id="{B1B6398B-2AF6-4AD2-BF5A-43D8B0E9AB14}"/>
              </a:ext>
            </a:extLst>
          </p:cNvPr>
          <p:cNvSpPr>
            <a:spLocks noGrp="1"/>
          </p:cNvSpPr>
          <p:nvPr>
            <p:ph idx="1"/>
          </p:nvPr>
        </p:nvSpPr>
        <p:spPr>
          <a:xfrm>
            <a:off x="10634" y="1617320"/>
            <a:ext cx="11908463" cy="4411343"/>
          </a:xfrm>
        </p:spPr>
        <p:txBody>
          <a:bodyPr/>
          <a:lstStyle/>
          <a:p>
            <a:pPr algn="just">
              <a:lnSpc>
                <a:spcPct val="150000"/>
              </a:lnSpc>
            </a:pPr>
            <a:r>
              <a:rPr lang="ne-NP" sz="2400" dirty="0">
                <a:cs typeface="Kalimati" panose="00000400000000000000" pitchFamily="2"/>
              </a:rPr>
              <a:t>सुपरिवेक्षक तथा गणकले कुनै पनि घर परिवारमा तथ्याङ्क संकलन गर्न जाँदा प्रश्न सोध्ने क्रममा विशेष ख्याल पुर्याउनु पर्दछ । </a:t>
            </a:r>
          </a:p>
          <a:p>
            <a:pPr algn="just">
              <a:lnSpc>
                <a:spcPct val="150000"/>
              </a:lnSpc>
            </a:pPr>
            <a:r>
              <a:rPr lang="ne-NP" sz="2400" dirty="0">
                <a:cs typeface="Kalimati" panose="00000400000000000000" pitchFamily="2"/>
              </a:rPr>
              <a:t>कुनै जातजाति, व्यक्ति वा समुदायलाई ठेस पुग्ने वा उनीहरुको आत्मसम्मानमा चोट पुग्ने शब्द वा लवजहरुको प्रयोग गर्नु हुँदैन । </a:t>
            </a:r>
          </a:p>
          <a:p>
            <a:pPr algn="just">
              <a:lnSpc>
                <a:spcPct val="150000"/>
              </a:lnSpc>
            </a:pPr>
            <a:r>
              <a:rPr lang="ne-NP" sz="2400" dirty="0">
                <a:cs typeface="Kalimati" panose="00000400000000000000" pitchFamily="2"/>
              </a:rPr>
              <a:t>विशेषगरी यौनिक तथा लैङ्गिक अल्पसंख्यक, अपाङ्गता भएका व्यक्ति, दलित, आदिवासी जनजाति,  पिछडिएको क्षेत्रमा बसोबास गर्ने व्यक्तिहरु, धार्मिक अल्पसंख्यक, सामाजिक तथा आर्थिक रुपले पछाडि परेका महिला, पुरुष र समुदायको हकमा प्रश्न सोध्दा वा संवाद गर्दा विशेष संवेदनशीलता अपनाउनु जरुरी छ । </a:t>
            </a:r>
          </a:p>
        </p:txBody>
      </p:sp>
      <p:sp>
        <p:nvSpPr>
          <p:cNvPr id="6" name="Slide Number Placeholder 5">
            <a:extLst>
              <a:ext uri="{FF2B5EF4-FFF2-40B4-BE49-F238E27FC236}">
                <a16:creationId xmlns:a16="http://schemas.microsoft.com/office/drawing/2014/main" id="{E18656D1-7D70-4A69-B7AB-00916B00D25B}"/>
              </a:ext>
            </a:extLst>
          </p:cNvPr>
          <p:cNvSpPr txBox="1">
            <a:spLocks/>
          </p:cNvSpPr>
          <p:nvPr/>
        </p:nvSpPr>
        <p:spPr>
          <a:xfrm>
            <a:off x="11525693" y="6468142"/>
            <a:ext cx="671387" cy="3752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15</a:t>
            </a:fld>
            <a:endParaRPr lang="en-US" dirty="0">
              <a:latin typeface="Fontasy Himali" panose="04020500000000000000" pitchFamily="82" charset="0"/>
            </a:endParaRPr>
          </a:p>
        </p:txBody>
      </p:sp>
      <p:sp>
        <p:nvSpPr>
          <p:cNvPr id="7" name="TextBox 6">
            <a:extLst>
              <a:ext uri="{FF2B5EF4-FFF2-40B4-BE49-F238E27FC236}">
                <a16:creationId xmlns:a16="http://schemas.microsoft.com/office/drawing/2014/main" id="{A025FD25-94AB-45EE-8ABE-50D24DE047E9}"/>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31135663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B1B6398B-2AF6-4AD2-BF5A-43D8B0E9AB14}"/>
              </a:ext>
            </a:extLst>
          </p:cNvPr>
          <p:cNvSpPr>
            <a:spLocks noGrp="1"/>
          </p:cNvSpPr>
          <p:nvPr>
            <p:ph idx="1"/>
          </p:nvPr>
        </p:nvSpPr>
        <p:spPr>
          <a:xfrm>
            <a:off x="255182" y="1529388"/>
            <a:ext cx="7435038" cy="4411343"/>
          </a:xfrm>
        </p:spPr>
        <p:txBody>
          <a:bodyPr/>
          <a:lstStyle/>
          <a:p>
            <a:pPr algn="just">
              <a:lnSpc>
                <a:spcPct val="150000"/>
              </a:lnSpc>
            </a:pPr>
            <a:r>
              <a:rPr lang="ne-NP" sz="2400" dirty="0">
                <a:cs typeface="Kalimati" panose="00000400000000000000" pitchFamily="2"/>
              </a:rPr>
              <a:t>सामाजिक तथा आर्थिकरुपले पछाडि परेका यी समुदाय वा व्यक्तिसँग प्रश्न सोध्दा वा कुराकानी गर्दा अमर्यादित शब्द प्रयोग हुन सक्ने सम्भाव्यतामा चनाखो रहनुपर्दछ । </a:t>
            </a:r>
          </a:p>
          <a:p>
            <a:pPr algn="just">
              <a:lnSpc>
                <a:spcPct val="150000"/>
              </a:lnSpc>
            </a:pPr>
            <a:r>
              <a:rPr lang="ne-NP" sz="2400" dirty="0">
                <a:cs typeface="Kalimati" panose="00000400000000000000" pitchFamily="2"/>
              </a:rPr>
              <a:t>त्यसैगरी यस्ता समुदाय र व्यक्तिहरुलाई प्रश्न नै नसोध्ने वा सोध्न असजिलो वा संकोच मान्ने गर्नु हुँदैन । </a:t>
            </a:r>
          </a:p>
          <a:p>
            <a:pPr algn="just">
              <a:lnSpc>
                <a:spcPct val="150000"/>
              </a:lnSpc>
            </a:pPr>
            <a:r>
              <a:rPr lang="ne-NP" sz="2400" dirty="0">
                <a:cs typeface="Kalimati" panose="00000400000000000000" pitchFamily="2"/>
              </a:rPr>
              <a:t>मर्यादित र सम्मान योग्य रुपमा प्रश्न सोध्नुपर्दछ  । </a:t>
            </a:r>
          </a:p>
          <a:p>
            <a:pPr algn="just">
              <a:lnSpc>
                <a:spcPct val="150000"/>
              </a:lnSpc>
            </a:pPr>
            <a:r>
              <a:rPr lang="ne-NP" sz="2400" dirty="0">
                <a:cs typeface="Kalimati" panose="00000400000000000000" pitchFamily="2"/>
              </a:rPr>
              <a:t>यदि कुनै समस्या वा असजिलो भएमा सुपरिवेक्षकसँग सम्पर्क गरी समाधान गर्नुपर्दछ । </a:t>
            </a:r>
          </a:p>
        </p:txBody>
      </p:sp>
      <p:sp>
        <p:nvSpPr>
          <p:cNvPr id="6" name="Slide Number Placeholder 5">
            <a:extLst>
              <a:ext uri="{FF2B5EF4-FFF2-40B4-BE49-F238E27FC236}">
                <a16:creationId xmlns:a16="http://schemas.microsoft.com/office/drawing/2014/main" id="{E18656D1-7D70-4A69-B7AB-00916B00D25B}"/>
              </a:ext>
            </a:extLst>
          </p:cNvPr>
          <p:cNvSpPr txBox="1">
            <a:spLocks/>
          </p:cNvSpPr>
          <p:nvPr/>
        </p:nvSpPr>
        <p:spPr>
          <a:xfrm>
            <a:off x="11525693" y="6468142"/>
            <a:ext cx="671387" cy="3752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16</a:t>
            </a:fld>
            <a:endParaRPr lang="en-US" dirty="0">
              <a:latin typeface="Fontasy Himali" panose="04020500000000000000" pitchFamily="82" charset="0"/>
            </a:endParaRPr>
          </a:p>
        </p:txBody>
      </p:sp>
      <p:pic>
        <p:nvPicPr>
          <p:cNvPr id="8" name="Picture 3" descr="C:\Users\Lenovo\Desktop\Census 2021\IC Materials\Picture2.png">
            <a:extLst>
              <a:ext uri="{FF2B5EF4-FFF2-40B4-BE49-F238E27FC236}">
                <a16:creationId xmlns:a16="http://schemas.microsoft.com/office/drawing/2014/main" id="{376AA6B2-4001-4DCF-888E-828F9A4F1BD1}"/>
              </a:ext>
            </a:extLst>
          </p:cNvPr>
          <p:cNvPicPr>
            <a:picLocks noChangeAspect="1" noChangeArrowheads="1"/>
          </p:cNvPicPr>
          <p:nvPr/>
        </p:nvPicPr>
        <p:blipFill>
          <a:blip r:embed="rId3"/>
          <a:srcRect/>
          <a:stretch>
            <a:fillRect/>
          </a:stretch>
        </p:blipFill>
        <p:spPr bwMode="auto">
          <a:xfrm>
            <a:off x="7897318" y="1351129"/>
            <a:ext cx="4114800" cy="4967784"/>
          </a:xfrm>
          <a:prstGeom prst="rect">
            <a:avLst/>
          </a:prstGeom>
          <a:noFill/>
        </p:spPr>
      </p:pic>
      <p:sp>
        <p:nvSpPr>
          <p:cNvPr id="7" name="TextBox 6">
            <a:extLst>
              <a:ext uri="{FF2B5EF4-FFF2-40B4-BE49-F238E27FC236}">
                <a16:creationId xmlns:a16="http://schemas.microsoft.com/office/drawing/2014/main" id="{E6870740-2AE7-4EEA-BBD1-1527D167CDA1}"/>
              </a:ext>
            </a:extLst>
          </p:cNvPr>
          <p:cNvSpPr txBox="1"/>
          <p:nvPr/>
        </p:nvSpPr>
        <p:spPr>
          <a:xfrm>
            <a:off x="903767" y="772248"/>
            <a:ext cx="10345480" cy="523220"/>
          </a:xfrm>
          <a:prstGeom prst="rect">
            <a:avLst/>
          </a:prstGeom>
          <a:noFill/>
        </p:spPr>
        <p:txBody>
          <a:bodyPr wrap="square">
            <a:spAutoFit/>
          </a:bodyPr>
          <a:lstStyle/>
          <a:p>
            <a:pPr algn="ctr"/>
            <a:r>
              <a:rPr lang="ne-NP" sz="2800" b="1" dirty="0">
                <a:solidFill>
                  <a:srgbClr val="002060"/>
                </a:solidFill>
                <a:latin typeface="Ganesh" pitchFamily="2" charset="0"/>
                <a:cs typeface="Kalimati" panose="00000400000000000000" pitchFamily="2"/>
              </a:rPr>
              <a:t>जनगणनामा विवरण संकलन गर्दा ध्यान दिनुपर्ने कुराहरु </a:t>
            </a:r>
            <a:endParaRPr lang="en-US" sz="2800" b="1" dirty="0">
              <a:solidFill>
                <a:srgbClr val="002060"/>
              </a:solidFill>
              <a:latin typeface="Ganesh" pitchFamily="2" charset="0"/>
              <a:cs typeface="Kalimati" panose="00000400000000000000" pitchFamily="2"/>
            </a:endParaRPr>
          </a:p>
        </p:txBody>
      </p:sp>
    </p:spTree>
    <p:extLst>
      <p:ext uri="{BB962C8B-B14F-4D97-AF65-F5344CB8AC3E}">
        <p14:creationId xmlns:p14="http://schemas.microsoft.com/office/powerpoint/2010/main" val="27302149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F23D59C-7802-4748-83AA-542B7C8E7121}"/>
              </a:ext>
            </a:extLst>
          </p:cNvPr>
          <p:cNvSpPr txBox="1"/>
          <p:nvPr/>
        </p:nvSpPr>
        <p:spPr>
          <a:xfrm>
            <a:off x="1020725" y="3167390"/>
            <a:ext cx="10345480" cy="954107"/>
          </a:xfrm>
          <a:prstGeom prst="rect">
            <a:avLst/>
          </a:prstGeom>
          <a:noFill/>
        </p:spPr>
        <p:txBody>
          <a:bodyPr wrap="square">
            <a:spAutoFit/>
          </a:bodyPr>
          <a:lstStyle/>
          <a:p>
            <a:pPr algn="ctr"/>
            <a:r>
              <a:rPr lang="ne-NP" sz="2800" b="1" dirty="0">
                <a:solidFill>
                  <a:srgbClr val="002060"/>
                </a:solidFill>
                <a:latin typeface="Ganesh" pitchFamily="2" charset="0"/>
                <a:cs typeface="Kalimati" panose="00000400000000000000" pitchFamily="2"/>
              </a:rPr>
              <a:t>जनगणनाका प्रश्नावली फाराम भर्दा </a:t>
            </a:r>
            <a:r>
              <a:rPr lang="ne-NP" sz="2800" b="1" dirty="0">
                <a:latin typeface="Ganesh" pitchFamily="2" charset="0"/>
                <a:cs typeface="Kalimati" panose="00000400000000000000" pitchFamily="2"/>
              </a:rPr>
              <a:t>लै.स.सा.स. </a:t>
            </a:r>
            <a:r>
              <a:rPr lang="ne-NP" sz="2800" b="1" dirty="0">
                <a:solidFill>
                  <a:srgbClr val="002060"/>
                </a:solidFill>
                <a:latin typeface="Ganesh" pitchFamily="2" charset="0"/>
                <a:cs typeface="Kalimati" panose="00000400000000000000" pitchFamily="2"/>
              </a:rPr>
              <a:t>का दृष्टिले ध्यान दिनुपर्ने विषयमा केही प्रतिनिधिमुलक उदाहरणहरू</a:t>
            </a:r>
            <a:endParaRPr lang="en-US" sz="2800" b="1" dirty="0">
              <a:solidFill>
                <a:srgbClr val="002060"/>
              </a:solidFill>
              <a:latin typeface="Ganesh" pitchFamily="2" charset="0"/>
              <a:cs typeface="Kalimati" panose="00000400000000000000" pitchFamily="2"/>
            </a:endParaRPr>
          </a:p>
        </p:txBody>
      </p:sp>
      <p:sp>
        <p:nvSpPr>
          <p:cNvPr id="6" name="Slide Number Placeholder 5">
            <a:extLst>
              <a:ext uri="{FF2B5EF4-FFF2-40B4-BE49-F238E27FC236}">
                <a16:creationId xmlns:a16="http://schemas.microsoft.com/office/drawing/2014/main" id="{E18656D1-7D70-4A69-B7AB-00916B00D25B}"/>
              </a:ext>
            </a:extLst>
          </p:cNvPr>
          <p:cNvSpPr txBox="1">
            <a:spLocks/>
          </p:cNvSpPr>
          <p:nvPr/>
        </p:nvSpPr>
        <p:spPr>
          <a:xfrm>
            <a:off x="11525693" y="6468142"/>
            <a:ext cx="671387" cy="3752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17</a:t>
            </a:fld>
            <a:endParaRPr lang="en-US" dirty="0">
              <a:latin typeface="Fontasy Himali" panose="04020500000000000000" pitchFamily="82" charset="0"/>
            </a:endParaRPr>
          </a:p>
        </p:txBody>
      </p:sp>
    </p:spTree>
    <p:extLst>
      <p:ext uri="{BB962C8B-B14F-4D97-AF65-F5344CB8AC3E}">
        <p14:creationId xmlns:p14="http://schemas.microsoft.com/office/powerpoint/2010/main" val="37555282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68224" y="6558372"/>
            <a:ext cx="612188" cy="299627"/>
          </a:xfrm>
        </p:spPr>
        <p:txBody>
          <a:bodyPr/>
          <a:lstStyle/>
          <a:p>
            <a:pPr algn="ctr"/>
            <a:fld id="{2840B2E4-A264-431E-ABDE-38E3BCDA5876}" type="slidenum">
              <a:rPr lang="en-US">
                <a:latin typeface="Fontasy Himali" panose="04020500000000000000" pitchFamily="82" charset="0"/>
              </a:rPr>
              <a:pPr algn="ctr"/>
              <a:t>18</a:t>
            </a:fld>
            <a:endParaRPr lang="en-US" dirty="0">
              <a:latin typeface="Fontasy Himali" panose="04020500000000000000" pitchFamily="82" charset="0"/>
            </a:endParaRPr>
          </a:p>
        </p:txBody>
      </p:sp>
      <p:sp>
        <p:nvSpPr>
          <p:cNvPr id="8" name="Rectangle 7"/>
          <p:cNvSpPr/>
          <p:nvPr/>
        </p:nvSpPr>
        <p:spPr>
          <a:xfrm>
            <a:off x="1863777" y="2228671"/>
            <a:ext cx="6096000" cy="646331"/>
          </a:xfrm>
          <a:prstGeom prst="rect">
            <a:avLst/>
          </a:prstGeom>
        </p:spPr>
        <p:txBody>
          <a:bodyPr>
            <a:spAutoFit/>
          </a:bodyPr>
          <a:lstStyle/>
          <a:p>
            <a:br>
              <a:rPr lang="ne-NP" dirty="0"/>
            </a:br>
            <a:endParaRPr lang="en-US" dirty="0"/>
          </a:p>
        </p:txBody>
      </p:sp>
      <p:sp>
        <p:nvSpPr>
          <p:cNvPr id="2" name="Rectangle 1"/>
          <p:cNvSpPr/>
          <p:nvPr/>
        </p:nvSpPr>
        <p:spPr>
          <a:xfrm>
            <a:off x="2535697" y="1141719"/>
            <a:ext cx="5319085" cy="523220"/>
          </a:xfrm>
          <a:prstGeom prst="rect">
            <a:avLst/>
          </a:prstGeom>
        </p:spPr>
        <p:txBody>
          <a:bodyPr wrap="none">
            <a:spAutoFit/>
          </a:bodyPr>
          <a:lstStyle/>
          <a:p>
            <a:r>
              <a:rPr lang="ne-NP" sz="2800" b="1" dirty="0">
                <a:solidFill>
                  <a:srgbClr val="142DAC"/>
                </a:solidFill>
                <a:latin typeface="Calibri" panose="020F0502020204030204" pitchFamily="34" charset="0"/>
                <a:cs typeface="Kalimati" panose="00000400000000000000" pitchFamily="2"/>
              </a:rPr>
              <a:t>घर तथा घरपरिवार सूचीकरण फाराम</a:t>
            </a:r>
            <a:endParaRPr lang="en-US" sz="2800" b="1" dirty="0">
              <a:solidFill>
                <a:srgbClr val="142DAC"/>
              </a:solidFill>
              <a:latin typeface="Calibri" panose="020F0502020204030204" pitchFamily="34" charset="0"/>
              <a:cs typeface="Kalimati" panose="00000400000000000000" pitchFamily="2"/>
            </a:endParaRPr>
          </a:p>
        </p:txBody>
      </p:sp>
      <p:sp>
        <p:nvSpPr>
          <p:cNvPr id="3" name="Rectangle 2"/>
          <p:cNvSpPr/>
          <p:nvPr/>
        </p:nvSpPr>
        <p:spPr>
          <a:xfrm>
            <a:off x="138225" y="2147115"/>
            <a:ext cx="11919096" cy="4339650"/>
          </a:xfrm>
          <a:prstGeom prst="rect">
            <a:avLst/>
          </a:prstGeom>
        </p:spPr>
        <p:txBody>
          <a:bodyPr wrap="square">
            <a:spAutoFit/>
          </a:bodyPr>
          <a:lstStyle/>
          <a:p>
            <a:r>
              <a:rPr lang="ne-NP" sz="2400" b="1" dirty="0">
                <a:cs typeface="Kalimati" panose="00000400000000000000" pitchFamily="2"/>
              </a:rPr>
              <a:t>महल ८. परिवारमूलीको नाम थर</a:t>
            </a:r>
          </a:p>
          <a:p>
            <a:pPr marL="285750" indent="-285750">
              <a:buFont typeface="Arial" pitchFamily="34" charset="0"/>
              <a:buChar char="•"/>
            </a:pPr>
            <a:endParaRPr lang="ne-NP" dirty="0">
              <a:cs typeface="Kalimati" panose="00000400000000000000" pitchFamily="2"/>
            </a:endParaRPr>
          </a:p>
          <a:p>
            <a:pPr marL="285750" indent="-285750" algn="just">
              <a:buFont typeface="Arial" pitchFamily="34" charset="0"/>
              <a:buChar char="•"/>
            </a:pPr>
            <a:r>
              <a:rPr lang="ne-NP" sz="2400" dirty="0">
                <a:cs typeface="Kalimati" panose="00000400000000000000" pitchFamily="2"/>
              </a:rPr>
              <a:t>परिवारको दैनिक कामकाजमा मूख्य जिम्मेवारी लिई घर व्यवहार चलाउन परि आएका निर्णय लिने काम श्रीमती, छोरी, बुहारी, दिदी, बहिनी परिवारमा उपस्थित जो कोही महिलाले पनि गर्न सक्छन् र गरिरहेका छन् । </a:t>
            </a:r>
          </a:p>
          <a:p>
            <a:pPr marL="285750" indent="-285750">
              <a:buFont typeface="Arial" pitchFamily="34" charset="0"/>
              <a:buChar char="•"/>
            </a:pPr>
            <a:endParaRPr lang="ne-NP" sz="2400" dirty="0">
              <a:cs typeface="Kalimati" panose="00000400000000000000" pitchFamily="2"/>
            </a:endParaRPr>
          </a:p>
          <a:p>
            <a:pPr marL="285750" indent="-285750">
              <a:buFont typeface="Arial" pitchFamily="34" charset="0"/>
              <a:buChar char="•"/>
            </a:pPr>
            <a:r>
              <a:rPr lang="ne-NP" sz="2400" dirty="0">
                <a:cs typeface="Kalimati" panose="00000400000000000000" pitchFamily="2"/>
              </a:rPr>
              <a:t>तसर्थ, परिवारमूली पुरुष नै हुनुपर्छ भन्ने छैन, जनगणनाको परिभाषा बमोजिम महिला पनि हुन सक्छन् ।</a:t>
            </a:r>
          </a:p>
          <a:p>
            <a:pPr marL="285750" indent="-285750">
              <a:buFont typeface="Arial" pitchFamily="34" charset="0"/>
              <a:buChar char="•"/>
            </a:pPr>
            <a:endParaRPr lang="ne-NP" sz="2400" dirty="0">
              <a:cs typeface="Kalimati" panose="00000400000000000000" pitchFamily="2"/>
            </a:endParaRPr>
          </a:p>
          <a:p>
            <a:pPr marL="285750" indent="-285750">
              <a:buFont typeface="Arial" pitchFamily="34" charset="0"/>
              <a:buChar char="•"/>
            </a:pPr>
            <a:r>
              <a:rPr lang="ne-NP" sz="2400" dirty="0">
                <a:cs typeface="Kalimati" panose="00000400000000000000" pitchFamily="2"/>
              </a:rPr>
              <a:t>परिवारमूली शारीरिक अपाङ्गगता भएको महिला वा पुरुष वा एकल महिला, पुरुष वा यौनिक अल्पसंख्यक पनि हुनसक्छन् ।</a:t>
            </a:r>
          </a:p>
          <a:p>
            <a:pPr marL="285750" indent="-285750">
              <a:buFont typeface="Arial" pitchFamily="34" charset="0"/>
              <a:buChar char="•"/>
            </a:pPr>
            <a:endParaRPr lang="ne-NP" dirty="0">
              <a:cs typeface="Kalimati" panose="00000400000000000000" pitchFamily="2"/>
            </a:endParaRPr>
          </a:p>
        </p:txBody>
      </p:sp>
      <p:pic>
        <p:nvPicPr>
          <p:cNvPr id="6146" name="Picture 2" descr="D:\CBS PPT\Downloads\maxresdefault.jpg"/>
          <p:cNvPicPr>
            <a:picLocks noChangeAspect="1" noChangeArrowheads="1"/>
          </p:cNvPicPr>
          <p:nvPr/>
        </p:nvPicPr>
        <p:blipFill>
          <a:blip r:embed="rId2" cstate="print"/>
          <a:srcRect/>
          <a:stretch>
            <a:fillRect/>
          </a:stretch>
        </p:blipFill>
        <p:spPr bwMode="auto">
          <a:xfrm>
            <a:off x="8765454" y="606390"/>
            <a:ext cx="2323381" cy="1306902"/>
          </a:xfrm>
          <a:prstGeom prst="rect">
            <a:avLst/>
          </a:prstGeom>
          <a:noFill/>
          <a:effectLst>
            <a:reflection blurRad="6350" stA="50000" endA="300" endPos="38500" dist="50800" dir="5400000" sy="-100000" algn="bl" rotWithShape="0"/>
          </a:effectLst>
        </p:spPr>
      </p:pic>
      <p:sp>
        <p:nvSpPr>
          <p:cNvPr id="9" name="TextBox 8">
            <a:extLst>
              <a:ext uri="{FF2B5EF4-FFF2-40B4-BE49-F238E27FC236}">
                <a16:creationId xmlns:a16="http://schemas.microsoft.com/office/drawing/2014/main" id="{A9BDC830-A292-4813-AF1A-969170577210}"/>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32827395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706449" y="6421737"/>
            <a:ext cx="484596" cy="392382"/>
          </a:xfrm>
        </p:spPr>
        <p:txBody>
          <a:bodyPr/>
          <a:lstStyle/>
          <a:p>
            <a:pPr algn="ctr"/>
            <a:fld id="{2840B2E4-A264-431E-ABDE-38E3BCDA5876}" type="slidenum">
              <a:rPr lang="en-US">
                <a:latin typeface="Fontasy Himali" panose="04020500000000000000" pitchFamily="82" charset="0"/>
              </a:rPr>
              <a:pPr algn="ctr"/>
              <a:t>19</a:t>
            </a:fld>
            <a:endParaRPr lang="en-US" dirty="0">
              <a:latin typeface="Fontasy Himali" panose="04020500000000000000" pitchFamily="82" charset="0"/>
            </a:endParaRPr>
          </a:p>
        </p:txBody>
      </p:sp>
      <p:sp>
        <p:nvSpPr>
          <p:cNvPr id="8" name="Rectangle 7"/>
          <p:cNvSpPr/>
          <p:nvPr/>
        </p:nvSpPr>
        <p:spPr>
          <a:xfrm>
            <a:off x="1863777" y="2228671"/>
            <a:ext cx="6096000" cy="646331"/>
          </a:xfrm>
          <a:prstGeom prst="rect">
            <a:avLst/>
          </a:prstGeom>
        </p:spPr>
        <p:txBody>
          <a:bodyPr>
            <a:spAutoFit/>
          </a:bodyPr>
          <a:lstStyle/>
          <a:p>
            <a:br>
              <a:rPr lang="ne-NP" dirty="0"/>
            </a:br>
            <a:endParaRPr lang="en-US" dirty="0"/>
          </a:p>
        </p:txBody>
      </p:sp>
      <p:sp>
        <p:nvSpPr>
          <p:cNvPr id="2" name="Rectangle 1"/>
          <p:cNvSpPr/>
          <p:nvPr/>
        </p:nvSpPr>
        <p:spPr>
          <a:xfrm>
            <a:off x="312549" y="2526994"/>
            <a:ext cx="11744772" cy="3924151"/>
          </a:xfrm>
          <a:prstGeom prst="rect">
            <a:avLst/>
          </a:prstGeom>
        </p:spPr>
        <p:txBody>
          <a:bodyPr wrap="square">
            <a:spAutoFit/>
          </a:bodyPr>
          <a:lstStyle/>
          <a:p>
            <a:pPr marL="285750" indent="-285750" algn="just">
              <a:lnSpc>
                <a:spcPct val="150000"/>
              </a:lnSpc>
              <a:buFont typeface="Arial" pitchFamily="34" charset="0"/>
              <a:buChar char="•"/>
            </a:pPr>
            <a:r>
              <a:rPr lang="ne-NP" sz="2400" dirty="0">
                <a:cs typeface="Kalimati" panose="00000400000000000000" pitchFamily="2"/>
              </a:rPr>
              <a:t>घर तथा घरपरिवार सुचिकरण फारममा कुनै परिवारमा अन्य लिङ्गी भए उनीहरुको विवरण लिनुपर्दछ । गणकहरुले यस प्रश्नलाई नसोध्ने वा आफैँ अनुमान गरी अन्य लिङ्गी त कोही पनि छैनन् होला भनेर भन्नुहुँदैन ।</a:t>
            </a:r>
          </a:p>
          <a:p>
            <a:pPr marL="285750" indent="-285750" algn="just">
              <a:lnSpc>
                <a:spcPct val="150000"/>
              </a:lnSpc>
              <a:buFont typeface="Arial" pitchFamily="34" charset="0"/>
              <a:buChar char="•"/>
            </a:pPr>
            <a:endParaRPr lang="ne-NP" sz="2400" dirty="0">
              <a:cs typeface="Kalimati" panose="00000400000000000000" pitchFamily="2"/>
            </a:endParaRPr>
          </a:p>
          <a:p>
            <a:pPr marL="285750" indent="-285750" algn="just">
              <a:lnSpc>
                <a:spcPct val="150000"/>
              </a:lnSpc>
              <a:buFont typeface="Arial" pitchFamily="34" charset="0"/>
              <a:buChar char="•"/>
            </a:pPr>
            <a:r>
              <a:rPr lang="ne-NP" sz="2400" dirty="0">
                <a:cs typeface="Kalimati" panose="00000400000000000000" pitchFamily="2"/>
              </a:rPr>
              <a:t>गणकहरुले मर्यादित भाषाशैलीमा जानकारी लिने र उत्तरदाताले समेत सही विवरण दिन सकेमा यौनिक तथा लैङ्गिक अल्पसंख्यकहरुको मानव अधिकार, कानूनी अधिकार दिलाउन साथै बिशेष व्यवस्थाको नीति लिन आवश्यक पर्ने तथ्याङ्क प्राप्त हुनेछ ।</a:t>
            </a:r>
          </a:p>
        </p:txBody>
      </p:sp>
      <p:pic>
        <p:nvPicPr>
          <p:cNvPr id="8194" name="Picture 2" descr="D:\CBS PPT\Downloads\colorful-pride-day-flag-background_23-2148199006.jpg"/>
          <p:cNvPicPr>
            <a:picLocks noChangeAspect="1" noChangeArrowheads="1"/>
          </p:cNvPicPr>
          <p:nvPr/>
        </p:nvPicPr>
        <p:blipFill>
          <a:blip r:embed="rId2" cstate="print"/>
          <a:srcRect l="16707" t="23998" r="7217" b="10300"/>
          <a:stretch>
            <a:fillRect/>
          </a:stretch>
        </p:blipFill>
        <p:spPr bwMode="auto">
          <a:xfrm>
            <a:off x="9923194" y="867078"/>
            <a:ext cx="1747493" cy="150919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9" name="Rectangle 8">
            <a:extLst>
              <a:ext uri="{FF2B5EF4-FFF2-40B4-BE49-F238E27FC236}">
                <a16:creationId xmlns:a16="http://schemas.microsoft.com/office/drawing/2014/main" id="{1FDFCC85-EAFC-41A1-8368-8C0360B595C9}"/>
              </a:ext>
            </a:extLst>
          </p:cNvPr>
          <p:cNvSpPr/>
          <p:nvPr/>
        </p:nvSpPr>
        <p:spPr>
          <a:xfrm>
            <a:off x="3067325" y="840497"/>
            <a:ext cx="5319085" cy="523220"/>
          </a:xfrm>
          <a:prstGeom prst="rect">
            <a:avLst/>
          </a:prstGeom>
        </p:spPr>
        <p:txBody>
          <a:bodyPr wrap="none">
            <a:spAutoFit/>
          </a:bodyPr>
          <a:lstStyle/>
          <a:p>
            <a:r>
              <a:rPr lang="ne-NP" sz="2800" b="1" dirty="0">
                <a:solidFill>
                  <a:srgbClr val="142DAC"/>
                </a:solidFill>
                <a:latin typeface="Calibri" panose="020F0502020204030204" pitchFamily="34" charset="0"/>
                <a:cs typeface="Kalimati" panose="00000400000000000000" pitchFamily="2"/>
              </a:rPr>
              <a:t>घर तथा घरपरिवार सूचीकरण फाराम</a:t>
            </a:r>
            <a:endParaRPr lang="en-US" sz="2800" b="1" dirty="0">
              <a:solidFill>
                <a:srgbClr val="142DAC"/>
              </a:solidFill>
              <a:latin typeface="Calibri" panose="020F0502020204030204" pitchFamily="34" charset="0"/>
              <a:cs typeface="Kalimati" panose="00000400000000000000" pitchFamily="2"/>
            </a:endParaRPr>
          </a:p>
        </p:txBody>
      </p:sp>
      <p:sp>
        <p:nvSpPr>
          <p:cNvPr id="10" name="Rectangle 9">
            <a:extLst>
              <a:ext uri="{FF2B5EF4-FFF2-40B4-BE49-F238E27FC236}">
                <a16:creationId xmlns:a16="http://schemas.microsoft.com/office/drawing/2014/main" id="{4186755D-86D8-4449-B356-848B49F3C1A1}"/>
              </a:ext>
            </a:extLst>
          </p:cNvPr>
          <p:cNvSpPr/>
          <p:nvPr/>
        </p:nvSpPr>
        <p:spPr>
          <a:xfrm>
            <a:off x="262204" y="1727418"/>
            <a:ext cx="9420046" cy="461665"/>
          </a:xfrm>
          <a:prstGeom prst="rect">
            <a:avLst/>
          </a:prstGeom>
        </p:spPr>
        <p:txBody>
          <a:bodyPr wrap="square">
            <a:spAutoFit/>
          </a:bodyPr>
          <a:lstStyle/>
          <a:p>
            <a:r>
              <a:rPr lang="ne-NP" sz="2400" b="1" dirty="0">
                <a:cs typeface="Kalimati" panose="00000400000000000000" pitchFamily="2"/>
              </a:rPr>
              <a:t>महल ९. अक्सर बसोबास गर्ने सदस्य संख्या (पुरुष, महिला र अन्य लिङ्गी)</a:t>
            </a:r>
            <a:endParaRPr lang="en-US" sz="2400" b="1" dirty="0">
              <a:cs typeface="Kalimati" panose="00000400000000000000" pitchFamily="2"/>
            </a:endParaRPr>
          </a:p>
        </p:txBody>
      </p:sp>
    </p:spTree>
    <p:extLst>
      <p:ext uri="{BB962C8B-B14F-4D97-AF65-F5344CB8AC3E}">
        <p14:creationId xmlns:p14="http://schemas.microsoft.com/office/powerpoint/2010/main" val="35371882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674552" y="6469180"/>
            <a:ext cx="505861" cy="376833"/>
          </a:xfrm>
        </p:spPr>
        <p:txBody>
          <a:bodyPr/>
          <a:lstStyle/>
          <a:p>
            <a:pPr algn="ctr"/>
            <a:fld id="{2840B2E4-A264-431E-ABDE-38E3BCDA5876}" type="slidenum">
              <a:rPr lang="en-US">
                <a:latin typeface="Fontasy Himali" panose="04020500000000000000" pitchFamily="82" charset="0"/>
              </a:rPr>
              <a:pPr algn="ctr"/>
              <a:t>20</a:t>
            </a:fld>
            <a:endParaRPr lang="en-US" dirty="0">
              <a:latin typeface="Fontasy Himali" panose="04020500000000000000" pitchFamily="82" charset="0"/>
            </a:endParaRPr>
          </a:p>
        </p:txBody>
      </p:sp>
      <p:sp>
        <p:nvSpPr>
          <p:cNvPr id="8" name="Rectangle 7"/>
          <p:cNvSpPr/>
          <p:nvPr/>
        </p:nvSpPr>
        <p:spPr>
          <a:xfrm>
            <a:off x="212651" y="2318454"/>
            <a:ext cx="11765740" cy="2677656"/>
          </a:xfrm>
          <a:prstGeom prst="rect">
            <a:avLst/>
          </a:prstGeom>
        </p:spPr>
        <p:txBody>
          <a:bodyPr wrap="square">
            <a:spAutoFit/>
          </a:bodyPr>
          <a:lstStyle/>
          <a:p>
            <a:pPr algn="just"/>
            <a:r>
              <a:rPr lang="ne-NP" sz="2400" b="1" dirty="0">
                <a:cs typeface="Kalimati" panose="00000400000000000000" pitchFamily="2"/>
              </a:rPr>
              <a:t>प्रश्न १</a:t>
            </a:r>
            <a:r>
              <a:rPr lang="en-US" sz="2400" b="1" dirty="0">
                <a:cs typeface="Kalimati" panose="00000400000000000000" pitchFamily="2"/>
              </a:rPr>
              <a:t>:</a:t>
            </a:r>
            <a:r>
              <a:rPr lang="ne-NP" sz="2400" b="1" dirty="0">
                <a:cs typeface="Kalimati" panose="00000400000000000000" pitchFamily="2"/>
              </a:rPr>
              <a:t> तपार्इंको परिवारले प्रयोग गरेको घरको स्वामित्व कस्तो हो ?</a:t>
            </a:r>
            <a:endParaRPr lang="en-US" sz="2400" b="1" dirty="0">
              <a:cs typeface="Kalimati" panose="00000400000000000000" pitchFamily="2"/>
            </a:endParaRPr>
          </a:p>
          <a:p>
            <a:pPr algn="just"/>
            <a:endParaRPr lang="ne-NP" sz="2400" dirty="0">
              <a:cs typeface="Kalimati" panose="00000400000000000000" pitchFamily="2"/>
            </a:endParaRPr>
          </a:p>
          <a:p>
            <a:pPr marL="285750" indent="-285750" algn="just">
              <a:buFont typeface="Arial" pitchFamily="34" charset="0"/>
              <a:buChar char="•"/>
            </a:pPr>
            <a:r>
              <a:rPr lang="ne-NP" sz="2400" dirty="0">
                <a:cs typeface="Kalimati" panose="00000400000000000000" pitchFamily="2"/>
              </a:rPr>
              <a:t>कतिपय घरको लालपूर्जा नभएको अवस्थामा पनि पुर्खौं देखि उपभोग गर्दै आइरहको भए घरको स्वामित्व</a:t>
            </a:r>
            <a:r>
              <a:rPr lang="en-US" sz="2400" dirty="0">
                <a:cs typeface="Kalimati" panose="00000400000000000000" pitchFamily="2"/>
              </a:rPr>
              <a:t> </a:t>
            </a:r>
            <a:r>
              <a:rPr lang="ne-NP" sz="2400" dirty="0">
                <a:cs typeface="Kalimati" panose="00000400000000000000" pitchFamily="2"/>
              </a:rPr>
              <a:t>आफ्नै हुन्छ । </a:t>
            </a:r>
          </a:p>
          <a:p>
            <a:pPr marL="285750" indent="-285750" algn="just">
              <a:buFont typeface="Arial" pitchFamily="34" charset="0"/>
              <a:buChar char="•"/>
            </a:pPr>
            <a:endParaRPr lang="ne-NP" sz="2400" dirty="0">
              <a:cs typeface="Kalimati" panose="00000400000000000000" pitchFamily="2"/>
            </a:endParaRPr>
          </a:p>
          <a:p>
            <a:pPr marL="285750" indent="-285750" algn="just">
              <a:buFont typeface="Arial" pitchFamily="34" charset="0"/>
              <a:buChar char="•"/>
            </a:pPr>
            <a:r>
              <a:rPr lang="ne-NP" sz="2400" dirty="0">
                <a:cs typeface="Kalimati" panose="00000400000000000000" pitchFamily="2"/>
              </a:rPr>
              <a:t>उदाहरणको लागि मकवानपुर र चितवन जिल्लाका अधिकांश चेपाङहरुको नागरिकता नभएकोले आफूले उपभोग गरिआएको घर, जग्गा जमिनको लालपूर्जा बन्न सकेको छैन । </a:t>
            </a:r>
          </a:p>
        </p:txBody>
      </p:sp>
      <p:sp>
        <p:nvSpPr>
          <p:cNvPr id="2" name="Rectangle 1"/>
          <p:cNvSpPr/>
          <p:nvPr/>
        </p:nvSpPr>
        <p:spPr>
          <a:xfrm>
            <a:off x="2983870" y="1145949"/>
            <a:ext cx="5078634" cy="523220"/>
          </a:xfrm>
          <a:prstGeom prst="rect">
            <a:avLst/>
          </a:prstGeom>
        </p:spPr>
        <p:txBody>
          <a:bodyPr wrap="none">
            <a:spAutoFit/>
          </a:bodyPr>
          <a:lstStyle/>
          <a:p>
            <a:r>
              <a:rPr lang="ne-NP" sz="2800" b="1" dirty="0">
                <a:solidFill>
                  <a:srgbClr val="142DAC"/>
                </a:solidFill>
                <a:latin typeface="Calibri" panose="020F0502020204030204" pitchFamily="34" charset="0"/>
                <a:cs typeface="Kalimati" panose="00000400000000000000" pitchFamily="2"/>
              </a:rPr>
              <a:t>मुख्य प्रश्नावली (पारिवारिक विवरण)</a:t>
            </a:r>
            <a:endParaRPr lang="en-US" sz="2800" b="1" dirty="0">
              <a:solidFill>
                <a:srgbClr val="142DAC"/>
              </a:solidFill>
              <a:latin typeface="Calibri" panose="020F0502020204030204" pitchFamily="34" charset="0"/>
              <a:cs typeface="Kalimati" panose="00000400000000000000" pitchFamily="2"/>
            </a:endParaRPr>
          </a:p>
        </p:txBody>
      </p:sp>
      <p:pic>
        <p:nvPicPr>
          <p:cNvPr id="9218" name="Picture 2" descr="D:\CBS PPT\Downloads\purja-map-naksa-lalpurja.jpg"/>
          <p:cNvPicPr>
            <a:picLocks noChangeAspect="1" noChangeArrowheads="1"/>
          </p:cNvPicPr>
          <p:nvPr/>
        </p:nvPicPr>
        <p:blipFill>
          <a:blip r:embed="rId2" cstate="print"/>
          <a:srcRect/>
          <a:stretch>
            <a:fillRect/>
          </a:stretch>
        </p:blipFill>
        <p:spPr bwMode="auto">
          <a:xfrm>
            <a:off x="9208130" y="1059255"/>
            <a:ext cx="2661800" cy="186685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9" name="TextBox 8"/>
          <p:cNvSpPr txBox="1"/>
          <p:nvPr/>
        </p:nvSpPr>
        <p:spPr>
          <a:xfrm>
            <a:off x="225993" y="5229131"/>
            <a:ext cx="11765740" cy="1200329"/>
          </a:xfrm>
          <a:prstGeom prst="rect">
            <a:avLst/>
          </a:prstGeom>
          <a:noFill/>
        </p:spPr>
        <p:txBody>
          <a:bodyPr wrap="square" rtlCol="0">
            <a:spAutoFit/>
          </a:bodyPr>
          <a:lstStyle/>
          <a:p>
            <a:pPr marL="285750" indent="-285750" algn="just">
              <a:buFont typeface="Arial" pitchFamily="34" charset="0"/>
              <a:buChar char="•"/>
            </a:pPr>
            <a:r>
              <a:rPr lang="ne-NP" sz="2400" dirty="0">
                <a:cs typeface="Kalimati" panose="00000400000000000000" pitchFamily="2"/>
              </a:rPr>
              <a:t>विशेषगरी महिला (विवाहित, एकल, अपाङ्गता भएका), विभिन्न जातजाति, समुदायका मानिसहरू बस्ने घरको स्वामित्व कस्तो छ भन्ने तथ्याङ्क उनीहरुको सामाजिक र आर्थिक सशक्तिकरण सम्बन्धी नीति बनाउन उपयोगी हुन्छ ।</a:t>
            </a:r>
            <a:endParaRPr lang="en-US" sz="2400" dirty="0"/>
          </a:p>
        </p:txBody>
      </p:sp>
      <p:sp>
        <p:nvSpPr>
          <p:cNvPr id="10" name="TextBox 9">
            <a:extLst>
              <a:ext uri="{FF2B5EF4-FFF2-40B4-BE49-F238E27FC236}">
                <a16:creationId xmlns:a16="http://schemas.microsoft.com/office/drawing/2014/main" id="{BD43943B-FAB4-4216-A8A8-22586CF547DC}"/>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19344400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695818" y="6464262"/>
            <a:ext cx="484596" cy="392382"/>
          </a:xfrm>
        </p:spPr>
        <p:txBody>
          <a:bodyPr/>
          <a:lstStyle/>
          <a:p>
            <a:pPr algn="ctr"/>
            <a:fld id="{2840B2E4-A264-431E-ABDE-38E3BCDA5876}" type="slidenum">
              <a:rPr lang="en-US">
                <a:latin typeface="Fontasy Himali" panose="04020500000000000000" pitchFamily="82" charset="0"/>
              </a:rPr>
              <a:pPr algn="ctr"/>
              <a:t>21</a:t>
            </a:fld>
            <a:endParaRPr lang="en-US" dirty="0">
              <a:latin typeface="Fontasy Himali" panose="04020500000000000000" pitchFamily="82" charset="0"/>
            </a:endParaRPr>
          </a:p>
        </p:txBody>
      </p:sp>
      <p:sp>
        <p:nvSpPr>
          <p:cNvPr id="8" name="Rectangle 7"/>
          <p:cNvSpPr/>
          <p:nvPr/>
        </p:nvSpPr>
        <p:spPr>
          <a:xfrm>
            <a:off x="1863777" y="2228671"/>
            <a:ext cx="6096000" cy="646331"/>
          </a:xfrm>
          <a:prstGeom prst="rect">
            <a:avLst/>
          </a:prstGeom>
        </p:spPr>
        <p:txBody>
          <a:bodyPr>
            <a:spAutoFit/>
          </a:bodyPr>
          <a:lstStyle/>
          <a:p>
            <a:br>
              <a:rPr lang="ne-NP" dirty="0"/>
            </a:br>
            <a:endParaRPr lang="en-US" dirty="0"/>
          </a:p>
        </p:txBody>
      </p:sp>
      <p:sp>
        <p:nvSpPr>
          <p:cNvPr id="2" name="Rectangle 1"/>
          <p:cNvSpPr/>
          <p:nvPr/>
        </p:nvSpPr>
        <p:spPr>
          <a:xfrm>
            <a:off x="531628" y="1467116"/>
            <a:ext cx="11406488" cy="830997"/>
          </a:xfrm>
          <a:prstGeom prst="rect">
            <a:avLst/>
          </a:prstGeom>
        </p:spPr>
        <p:txBody>
          <a:bodyPr wrap="square">
            <a:spAutoFit/>
          </a:bodyPr>
          <a:lstStyle/>
          <a:p>
            <a:r>
              <a:rPr lang="ne-NP" sz="2400" b="1" dirty="0">
                <a:cs typeface="Kalimati" panose="00000400000000000000" pitchFamily="2"/>
              </a:rPr>
              <a:t>प्रश्न ११: तपाईंको परिवारमा महिलाको नाममा नेपालको </a:t>
            </a:r>
          </a:p>
          <a:p>
            <a:r>
              <a:rPr lang="ne-NP" sz="2400" b="1" dirty="0">
                <a:cs typeface="Kalimati" panose="00000400000000000000" pitchFamily="2"/>
              </a:rPr>
              <a:t>कुनै पनि ठाउँमा घर</a:t>
            </a:r>
            <a:r>
              <a:rPr lang="en-US" sz="2400" b="1" dirty="0">
                <a:cs typeface="Kalimati" panose="00000400000000000000" pitchFamily="2"/>
              </a:rPr>
              <a:t> </a:t>
            </a:r>
            <a:r>
              <a:rPr lang="ne-NP" sz="2400" b="1" dirty="0">
                <a:cs typeface="Kalimati" panose="00000400000000000000" pitchFamily="2"/>
              </a:rPr>
              <a:t>र</a:t>
            </a:r>
            <a:r>
              <a:rPr lang="en-US" sz="2400" b="1" dirty="0">
                <a:cs typeface="Kalimati" panose="00000400000000000000" pitchFamily="2"/>
              </a:rPr>
              <a:t> </a:t>
            </a:r>
            <a:r>
              <a:rPr lang="ne-NP" sz="2400" b="1" dirty="0">
                <a:cs typeface="Kalimati" panose="00000400000000000000" pitchFamily="2"/>
              </a:rPr>
              <a:t>जग्गा छ ?</a:t>
            </a:r>
            <a:endParaRPr lang="en-US" sz="2400" b="1" dirty="0">
              <a:cs typeface="Kalimati" panose="00000400000000000000" pitchFamily="2"/>
            </a:endParaRPr>
          </a:p>
        </p:txBody>
      </p:sp>
      <p:sp>
        <p:nvSpPr>
          <p:cNvPr id="3" name="Rectangle 2"/>
          <p:cNvSpPr/>
          <p:nvPr/>
        </p:nvSpPr>
        <p:spPr>
          <a:xfrm>
            <a:off x="116277" y="2282722"/>
            <a:ext cx="11959446" cy="4478149"/>
          </a:xfrm>
          <a:prstGeom prst="rect">
            <a:avLst/>
          </a:prstGeom>
        </p:spPr>
        <p:txBody>
          <a:bodyPr wrap="square">
            <a:spAutoFit/>
          </a:bodyPr>
          <a:lstStyle/>
          <a:p>
            <a:pPr marL="285750" indent="-285750" algn="just">
              <a:lnSpc>
                <a:spcPct val="150000"/>
              </a:lnSpc>
              <a:buFont typeface="Arial" pitchFamily="34" charset="0"/>
              <a:buChar char="•"/>
            </a:pPr>
            <a:r>
              <a:rPr lang="ne-NP" sz="2400" dirty="0">
                <a:cs typeface="Kalimati" panose="00000400000000000000" pitchFamily="2"/>
              </a:rPr>
              <a:t>महिलाको सम्पत्तिमाथि पहुँच वृद्धिका लागि सरकारले महिलाको नाममा घरजग्गा पास गर्दा कर वापत लाग्ने दस्तुरमा २५% देखि ५०% सम्म छुटको व्यवस्था गरेको छ । </a:t>
            </a:r>
          </a:p>
          <a:p>
            <a:pPr marL="285750" indent="-285750" algn="just">
              <a:lnSpc>
                <a:spcPct val="150000"/>
              </a:lnSpc>
              <a:buFont typeface="Arial" pitchFamily="34" charset="0"/>
              <a:buChar char="•"/>
            </a:pPr>
            <a:r>
              <a:rPr lang="ne-NP" sz="2400" dirty="0">
                <a:cs typeface="Kalimati" panose="00000400000000000000" pitchFamily="2"/>
              </a:rPr>
              <a:t>सरकारले एकल महिला, अपाङ्गता भएका व्यक्ति लगायतलाई सामाजीक सुरक्षा अन्तर्गत भत्ताको व्यवस्था गरेको छ । </a:t>
            </a:r>
          </a:p>
          <a:p>
            <a:pPr marL="285750" indent="-285750" algn="just">
              <a:lnSpc>
                <a:spcPct val="150000"/>
              </a:lnSpc>
              <a:buFont typeface="Arial" pitchFamily="34" charset="0"/>
              <a:buChar char="•"/>
            </a:pPr>
            <a:r>
              <a:rPr lang="ne-NP" sz="2400" dirty="0">
                <a:cs typeface="Kalimati" panose="00000400000000000000" pitchFamily="2"/>
              </a:rPr>
              <a:t>यस प्रश्नबाट जाति, धर्म, क्षेत्र आदिका आधारमा समेत महिलाको सम्पत्तिमाथिको पहुँचको अवस्था प्राप्त गर्न सकिन्छ ।</a:t>
            </a:r>
          </a:p>
          <a:p>
            <a:pPr marL="285750" indent="-285750" algn="just">
              <a:lnSpc>
                <a:spcPct val="150000"/>
              </a:lnSpc>
              <a:buFont typeface="Arial" pitchFamily="34" charset="0"/>
              <a:buChar char="•"/>
            </a:pPr>
            <a:r>
              <a:rPr lang="ne-NP" sz="2400" dirty="0">
                <a:cs typeface="Kalimati" panose="00000400000000000000" pitchFamily="2"/>
              </a:rPr>
              <a:t>यो जनगणनाले नेपालका करीब ७० लाख घरपरिवारबाट बिभिन्न जातजातिका महिलाको नामको घरजग्गाको विवरण संकलन गर्नेछ । </a:t>
            </a:r>
          </a:p>
        </p:txBody>
      </p:sp>
      <p:pic>
        <p:nvPicPr>
          <p:cNvPr id="12290" name="Picture 2" descr="D:\CBS PPT\Downloads\purja-map-naksa-lalpurja.jpg"/>
          <p:cNvPicPr>
            <a:picLocks noChangeAspect="1" noChangeArrowheads="1"/>
          </p:cNvPicPr>
          <p:nvPr/>
        </p:nvPicPr>
        <p:blipFill>
          <a:blip r:embed="rId2" cstate="print"/>
          <a:srcRect/>
          <a:stretch>
            <a:fillRect/>
          </a:stretch>
        </p:blipFill>
        <p:spPr bwMode="auto">
          <a:xfrm>
            <a:off x="9526675" y="595426"/>
            <a:ext cx="1794135" cy="172378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0" name="Rectangle 9">
            <a:extLst>
              <a:ext uri="{FF2B5EF4-FFF2-40B4-BE49-F238E27FC236}">
                <a16:creationId xmlns:a16="http://schemas.microsoft.com/office/drawing/2014/main" id="{81ED28C3-2C0E-4862-AA40-F20F250F2B37}"/>
              </a:ext>
            </a:extLst>
          </p:cNvPr>
          <p:cNvSpPr/>
          <p:nvPr/>
        </p:nvSpPr>
        <p:spPr>
          <a:xfrm>
            <a:off x="3122095" y="795070"/>
            <a:ext cx="5078634" cy="523220"/>
          </a:xfrm>
          <a:prstGeom prst="rect">
            <a:avLst/>
          </a:prstGeom>
        </p:spPr>
        <p:txBody>
          <a:bodyPr wrap="none">
            <a:spAutoFit/>
          </a:bodyPr>
          <a:lstStyle/>
          <a:p>
            <a:r>
              <a:rPr lang="ne-NP" sz="2800" b="1" dirty="0">
                <a:solidFill>
                  <a:srgbClr val="142DAC"/>
                </a:solidFill>
                <a:latin typeface="Calibri" panose="020F0502020204030204" pitchFamily="34" charset="0"/>
                <a:cs typeface="Kalimati" panose="00000400000000000000" pitchFamily="2"/>
              </a:rPr>
              <a:t>मुख्य प्रश्नावली (पारिवारिक विवरण)</a:t>
            </a:r>
            <a:endParaRPr lang="en-US" sz="2800" b="1" dirty="0">
              <a:solidFill>
                <a:srgbClr val="142DAC"/>
              </a:solidFill>
              <a:latin typeface="Calibri" panose="020F0502020204030204" pitchFamily="34" charset="0"/>
              <a:cs typeface="Kalimati" panose="00000400000000000000" pitchFamily="2"/>
            </a:endParaRPr>
          </a:p>
        </p:txBody>
      </p:sp>
      <p:sp>
        <p:nvSpPr>
          <p:cNvPr id="9" name="TextBox 8">
            <a:extLst>
              <a:ext uri="{FF2B5EF4-FFF2-40B4-BE49-F238E27FC236}">
                <a16:creationId xmlns:a16="http://schemas.microsoft.com/office/drawing/2014/main" id="{E557723B-2965-47C1-801A-0AB95A2630E9}"/>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33591223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D:\CBS PPT\Downloads\poor_6LOHsOgbpP.jpg"/>
          <p:cNvPicPr>
            <a:picLocks noChangeAspect="1" noChangeArrowheads="1"/>
          </p:cNvPicPr>
          <p:nvPr/>
        </p:nvPicPr>
        <p:blipFill>
          <a:blip r:embed="rId2" cstate="print"/>
          <a:srcRect/>
          <a:stretch>
            <a:fillRect/>
          </a:stretch>
        </p:blipFill>
        <p:spPr bwMode="auto">
          <a:xfrm>
            <a:off x="9355369" y="606390"/>
            <a:ext cx="2726697" cy="2268612"/>
          </a:xfrm>
          <a:prstGeom prst="rect">
            <a:avLst/>
          </a:prstGeom>
          <a:noFill/>
        </p:spPr>
      </p:pic>
      <p:sp>
        <p:nvSpPr>
          <p:cNvPr id="7" name="Slide Number Placeholder 6"/>
          <p:cNvSpPr>
            <a:spLocks noGrp="1"/>
          </p:cNvSpPr>
          <p:nvPr>
            <p:ph type="sldNum" sz="quarter" idx="11"/>
          </p:nvPr>
        </p:nvSpPr>
        <p:spPr>
          <a:xfrm>
            <a:off x="11695817" y="6442999"/>
            <a:ext cx="473963" cy="392382"/>
          </a:xfrm>
        </p:spPr>
        <p:txBody>
          <a:bodyPr/>
          <a:lstStyle/>
          <a:p>
            <a:pPr algn="ctr"/>
            <a:fld id="{2840B2E4-A264-431E-ABDE-38E3BCDA5876}" type="slidenum">
              <a:rPr lang="en-US">
                <a:latin typeface="Fontasy Himali" panose="04020500000000000000" pitchFamily="82" charset="0"/>
              </a:rPr>
              <a:pPr algn="ctr"/>
              <a:t>22</a:t>
            </a:fld>
            <a:endParaRPr lang="en-US" dirty="0">
              <a:latin typeface="Fontasy Himali" panose="04020500000000000000" pitchFamily="82" charset="0"/>
            </a:endParaRPr>
          </a:p>
        </p:txBody>
      </p:sp>
      <p:sp>
        <p:nvSpPr>
          <p:cNvPr id="8" name="Rectangle 7"/>
          <p:cNvSpPr/>
          <p:nvPr/>
        </p:nvSpPr>
        <p:spPr>
          <a:xfrm>
            <a:off x="1863777" y="2228671"/>
            <a:ext cx="6096000" cy="646331"/>
          </a:xfrm>
          <a:prstGeom prst="rect">
            <a:avLst/>
          </a:prstGeom>
        </p:spPr>
        <p:txBody>
          <a:bodyPr>
            <a:spAutoFit/>
          </a:bodyPr>
          <a:lstStyle/>
          <a:p>
            <a:br>
              <a:rPr lang="ne-NP" dirty="0"/>
            </a:br>
            <a:endParaRPr lang="en-US" dirty="0"/>
          </a:p>
        </p:txBody>
      </p:sp>
      <p:sp>
        <p:nvSpPr>
          <p:cNvPr id="2" name="Rectangle 1"/>
          <p:cNvSpPr/>
          <p:nvPr/>
        </p:nvSpPr>
        <p:spPr>
          <a:xfrm>
            <a:off x="109934" y="1497798"/>
            <a:ext cx="11660725" cy="977191"/>
          </a:xfrm>
          <a:prstGeom prst="rect">
            <a:avLst/>
          </a:prstGeom>
        </p:spPr>
        <p:txBody>
          <a:bodyPr wrap="square">
            <a:spAutoFit/>
          </a:bodyPr>
          <a:lstStyle/>
          <a:p>
            <a:pPr>
              <a:lnSpc>
                <a:spcPct val="150000"/>
              </a:lnSpc>
              <a:spcBef>
                <a:spcPts val="600"/>
              </a:spcBef>
            </a:pPr>
            <a:r>
              <a:rPr lang="ne-NP" sz="2000" b="1" dirty="0">
                <a:cs typeface="Kalimati" panose="00000400000000000000" pitchFamily="2"/>
              </a:rPr>
              <a:t>प्रश्न १२: तपार्इंको परिवारले कृषिबाहेक कुन मुख्य साना घरेलु व्यवसाय चलाएको छ ?</a:t>
            </a:r>
            <a:br>
              <a:rPr lang="ne-NP" sz="2000" b="1" dirty="0">
                <a:cs typeface="Kalimati" panose="00000400000000000000" pitchFamily="2"/>
              </a:rPr>
            </a:br>
            <a:r>
              <a:rPr lang="ne-NP" sz="2000" b="1" dirty="0">
                <a:cs typeface="Kalimati" panose="00000400000000000000" pitchFamily="2"/>
              </a:rPr>
              <a:t>प्रश्न १३: तपाईंको परिवारमा उक्त साना घरेलु व्यवसाय प्रायः कसले सञ्चालन गरेको छ ?</a:t>
            </a:r>
            <a:endParaRPr lang="en-US" sz="2000" b="1" dirty="0">
              <a:cs typeface="Kalimati" panose="00000400000000000000" pitchFamily="2"/>
            </a:endParaRPr>
          </a:p>
        </p:txBody>
      </p:sp>
      <p:sp>
        <p:nvSpPr>
          <p:cNvPr id="3" name="Rectangle 2"/>
          <p:cNvSpPr/>
          <p:nvPr/>
        </p:nvSpPr>
        <p:spPr>
          <a:xfrm>
            <a:off x="212650" y="3090162"/>
            <a:ext cx="11869415" cy="3416320"/>
          </a:xfrm>
          <a:prstGeom prst="rect">
            <a:avLst/>
          </a:prstGeom>
        </p:spPr>
        <p:txBody>
          <a:bodyPr wrap="square">
            <a:spAutoFit/>
          </a:bodyPr>
          <a:lstStyle/>
          <a:p>
            <a:pPr marL="285750" indent="-285750" algn="just">
              <a:buFont typeface="Arial" pitchFamily="34" charset="0"/>
              <a:buChar char="•"/>
            </a:pPr>
            <a:r>
              <a:rPr lang="ne-NP" sz="2400" dirty="0">
                <a:cs typeface="Kalimati" panose="00000400000000000000" pitchFamily="2"/>
              </a:rPr>
              <a:t>ठूलो संख्यामा महिला, दलित, बञ्चितिकरणमा परेका वर्ग तथा समुदायहरु अनौपचारिक क्षेत्र र साना उद्यममा संलग्न छन । </a:t>
            </a:r>
          </a:p>
          <a:p>
            <a:pPr marL="285750" indent="-285750" algn="just">
              <a:buFont typeface="Arial" pitchFamily="34" charset="0"/>
              <a:buChar char="•"/>
            </a:pPr>
            <a:endParaRPr lang="ne-NP" sz="2400" dirty="0">
              <a:cs typeface="Kalimati" panose="00000400000000000000" pitchFamily="2"/>
            </a:endParaRPr>
          </a:p>
          <a:p>
            <a:pPr marL="285750" indent="-285750" algn="just">
              <a:buFont typeface="Arial" pitchFamily="34" charset="0"/>
              <a:buChar char="•"/>
            </a:pPr>
            <a:r>
              <a:rPr lang="ne-NP" sz="2400" dirty="0">
                <a:cs typeface="Kalimati" panose="00000400000000000000" pitchFamily="2"/>
              </a:rPr>
              <a:t>त्यसैले यी प्रश्नहरूलार्इ महिला, विभिन्न जातजाति, अपाङ्गता भएका व्यक्तिहरुको अनौपचारिक र साना उद्यममा संलग्नताको अवस्थाको जानकारी लिने ठूलो अवसरको रुपमा लिन सकिन्छ । </a:t>
            </a:r>
          </a:p>
          <a:p>
            <a:pPr marL="285750" indent="-285750" algn="just">
              <a:buFont typeface="Arial" pitchFamily="34" charset="0"/>
              <a:buChar char="•"/>
            </a:pPr>
            <a:endParaRPr lang="ne-NP" sz="2400" dirty="0">
              <a:cs typeface="Kalimati" panose="00000400000000000000" pitchFamily="2"/>
            </a:endParaRPr>
          </a:p>
          <a:p>
            <a:pPr marL="285750" indent="-285750" algn="just">
              <a:buFont typeface="Arial" pitchFamily="34" charset="0"/>
              <a:buChar char="•"/>
            </a:pPr>
            <a:r>
              <a:rPr lang="ne-NP" sz="2400" dirty="0">
                <a:cs typeface="Kalimati" panose="00000400000000000000" pitchFamily="2"/>
              </a:rPr>
              <a:t>अनौपचारिक रूपमा सञ्चालित घरेलु तथा साना व्यवसायहरूलाई व्यवस्थित र </a:t>
            </a:r>
            <a:r>
              <a:rPr lang="ne-NP" sz="2400">
                <a:cs typeface="Kalimati" panose="00000400000000000000" pitchFamily="2"/>
              </a:rPr>
              <a:t>नियमित गर्नको </a:t>
            </a:r>
            <a:r>
              <a:rPr lang="ne-NP" sz="2400" dirty="0">
                <a:cs typeface="Kalimati" panose="00000400000000000000" pitchFamily="2"/>
              </a:rPr>
              <a:t>लागि आवश्यक पर्ने आधारको </a:t>
            </a:r>
            <a:r>
              <a:rPr lang="ne-NP" sz="2400">
                <a:cs typeface="Kalimati" panose="00000400000000000000" pitchFamily="2"/>
              </a:rPr>
              <a:t>रुपमा जनगणनाबाट </a:t>
            </a:r>
            <a:r>
              <a:rPr lang="ne-NP" sz="2400" dirty="0">
                <a:cs typeface="Kalimati" panose="00000400000000000000" pitchFamily="2"/>
              </a:rPr>
              <a:t>प्राप्त </a:t>
            </a:r>
            <a:r>
              <a:rPr lang="ne-NP" sz="2400">
                <a:cs typeface="Kalimati" panose="00000400000000000000" pitchFamily="2"/>
              </a:rPr>
              <a:t>हुने तथ्याङ्कलाई </a:t>
            </a:r>
            <a:r>
              <a:rPr lang="ne-NP" sz="2400" dirty="0">
                <a:cs typeface="Kalimati" panose="00000400000000000000" pitchFamily="2"/>
              </a:rPr>
              <a:t>लिन सकिन्छ । </a:t>
            </a:r>
          </a:p>
          <a:p>
            <a:pPr marL="285750" indent="-285750" algn="just">
              <a:buFont typeface="Arial" pitchFamily="34" charset="0"/>
              <a:buChar char="•"/>
            </a:pPr>
            <a:endParaRPr lang="ne-NP" sz="2400" dirty="0">
              <a:cs typeface="Kalimati" panose="00000400000000000000" pitchFamily="2"/>
            </a:endParaRPr>
          </a:p>
        </p:txBody>
      </p:sp>
      <p:sp>
        <p:nvSpPr>
          <p:cNvPr id="10" name="Rectangle 9">
            <a:extLst>
              <a:ext uri="{FF2B5EF4-FFF2-40B4-BE49-F238E27FC236}">
                <a16:creationId xmlns:a16="http://schemas.microsoft.com/office/drawing/2014/main" id="{60B58CE3-34CD-4E89-9267-E5FFFD4E3481}"/>
              </a:ext>
            </a:extLst>
          </p:cNvPr>
          <p:cNvSpPr/>
          <p:nvPr/>
        </p:nvSpPr>
        <p:spPr>
          <a:xfrm>
            <a:off x="3122095" y="795070"/>
            <a:ext cx="5078634" cy="523220"/>
          </a:xfrm>
          <a:prstGeom prst="rect">
            <a:avLst/>
          </a:prstGeom>
        </p:spPr>
        <p:txBody>
          <a:bodyPr wrap="none">
            <a:spAutoFit/>
          </a:bodyPr>
          <a:lstStyle/>
          <a:p>
            <a:r>
              <a:rPr lang="ne-NP" sz="2800" b="1" dirty="0">
                <a:solidFill>
                  <a:srgbClr val="142DAC"/>
                </a:solidFill>
                <a:latin typeface="Calibri" panose="020F0502020204030204" pitchFamily="34" charset="0"/>
                <a:cs typeface="Kalimati" panose="00000400000000000000" pitchFamily="2"/>
              </a:rPr>
              <a:t>मुख्य प्रश्नावली (पारिवारिक विवरण)</a:t>
            </a:r>
            <a:endParaRPr lang="en-US" sz="2800" b="1" dirty="0">
              <a:solidFill>
                <a:srgbClr val="142DAC"/>
              </a:solidFill>
              <a:latin typeface="Calibri" panose="020F0502020204030204" pitchFamily="34" charset="0"/>
              <a:cs typeface="Kalimati" panose="00000400000000000000" pitchFamily="2"/>
            </a:endParaRPr>
          </a:p>
        </p:txBody>
      </p:sp>
      <p:sp>
        <p:nvSpPr>
          <p:cNvPr id="9" name="TextBox 8">
            <a:extLst>
              <a:ext uri="{FF2B5EF4-FFF2-40B4-BE49-F238E27FC236}">
                <a16:creationId xmlns:a16="http://schemas.microsoft.com/office/drawing/2014/main" id="{215060C6-D19E-45BF-9E9B-2DCECC2C1C3C}"/>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34946303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670122" y="6538691"/>
            <a:ext cx="499660" cy="319309"/>
          </a:xfrm>
        </p:spPr>
        <p:txBody>
          <a:bodyPr/>
          <a:lstStyle/>
          <a:p>
            <a:pPr algn="ctr"/>
            <a:fld id="{2840B2E4-A264-431E-ABDE-38E3BCDA5876}" type="slidenum">
              <a:rPr lang="en-US">
                <a:latin typeface="Fontasy Himali" panose="04020500000000000000" pitchFamily="82" charset="0"/>
              </a:rPr>
              <a:pPr algn="ctr"/>
              <a:t>23</a:t>
            </a:fld>
            <a:endParaRPr lang="en-US" dirty="0">
              <a:latin typeface="Fontasy Himali" panose="04020500000000000000" pitchFamily="82" charset="0"/>
            </a:endParaRPr>
          </a:p>
        </p:txBody>
      </p:sp>
      <p:sp>
        <p:nvSpPr>
          <p:cNvPr id="8" name="Rectangle 7"/>
          <p:cNvSpPr/>
          <p:nvPr/>
        </p:nvSpPr>
        <p:spPr>
          <a:xfrm>
            <a:off x="237275" y="1694250"/>
            <a:ext cx="11717449" cy="1154162"/>
          </a:xfrm>
          <a:prstGeom prst="rect">
            <a:avLst/>
          </a:prstGeom>
        </p:spPr>
        <p:txBody>
          <a:bodyPr wrap="square">
            <a:spAutoFit/>
          </a:bodyPr>
          <a:lstStyle/>
          <a:p>
            <a:pPr>
              <a:lnSpc>
                <a:spcPct val="150000"/>
              </a:lnSpc>
            </a:pPr>
            <a:r>
              <a:rPr lang="ne-NP" sz="2400" b="1" dirty="0">
                <a:cs typeface="Kalimati" panose="00000400000000000000" pitchFamily="2"/>
              </a:rPr>
              <a:t>प्रश्न १५: मृत्यु भएका व्यक्तिको विवरण दिनुहोस् । </a:t>
            </a:r>
          </a:p>
          <a:p>
            <a:pPr>
              <a:lnSpc>
                <a:spcPct val="150000"/>
              </a:lnSpc>
            </a:pPr>
            <a:r>
              <a:rPr lang="ne-NP" sz="2400" b="1" dirty="0">
                <a:cs typeface="Kalimati" panose="00000400000000000000" pitchFamily="2"/>
              </a:rPr>
              <a:t>(महल ६</a:t>
            </a:r>
            <a:r>
              <a:rPr lang="en-US" sz="2400" b="1" dirty="0">
                <a:cs typeface="Kalimati" panose="00000400000000000000" pitchFamily="2"/>
              </a:rPr>
              <a:t>: </a:t>
            </a:r>
            <a:r>
              <a:rPr lang="ne-NP" sz="2400" b="1" dirty="0">
                <a:cs typeface="Kalimati" panose="00000400000000000000" pitchFamily="2"/>
              </a:rPr>
              <a:t>मृतक १५ देखि ४९ बर्षको महिला भए मृत्यु हुँदाको अवस्था कस्तो थियो ?) </a:t>
            </a:r>
            <a:endParaRPr lang="en-US" sz="2400" b="1" dirty="0">
              <a:cs typeface="Kalimati" panose="00000400000000000000" pitchFamily="2"/>
            </a:endParaRPr>
          </a:p>
        </p:txBody>
      </p:sp>
      <p:sp>
        <p:nvSpPr>
          <p:cNvPr id="2" name="Rectangle 1"/>
          <p:cNvSpPr/>
          <p:nvPr/>
        </p:nvSpPr>
        <p:spPr>
          <a:xfrm>
            <a:off x="976148" y="3030167"/>
            <a:ext cx="8975926" cy="3046988"/>
          </a:xfrm>
          <a:prstGeom prst="rect">
            <a:avLst/>
          </a:prstGeom>
        </p:spPr>
        <p:txBody>
          <a:bodyPr wrap="square">
            <a:spAutoFit/>
          </a:bodyPr>
          <a:lstStyle/>
          <a:p>
            <a:pPr marL="285750" indent="-285750" algn="just">
              <a:buFont typeface="Arial" pitchFamily="34" charset="0"/>
              <a:buChar char="•"/>
            </a:pPr>
            <a:endParaRPr lang="ne-NP" sz="2400" dirty="0">
              <a:cs typeface="Kalimati" panose="00000400000000000000" pitchFamily="2"/>
            </a:endParaRPr>
          </a:p>
          <a:p>
            <a:pPr algn="just">
              <a:lnSpc>
                <a:spcPct val="150000"/>
              </a:lnSpc>
            </a:pPr>
            <a:r>
              <a:rPr lang="ne-NP" sz="2400" dirty="0">
                <a:cs typeface="Kalimati" panose="00000400000000000000" pitchFamily="2"/>
              </a:rPr>
              <a:t>उमेरगत, क्षेत्रीय तथा जातीय हिसाबले कुन उमेर, क्षेत्र तथा जातजातिमा मृत्यु (बाल, शिशु र मातृ) दर बढी छ, कुन क्षेत्र तथा जाति विशेषको सरदर बाँच्ने उमेर कति हो आदि जस्ता महत्वपूर्ण कुराको विश्लेषणका लागि यो प्रश्नको महत्व रहेको छ ।</a:t>
            </a:r>
          </a:p>
          <a:p>
            <a:pPr marL="285750" indent="-285750" algn="just">
              <a:buFont typeface="Arial" pitchFamily="34" charset="0"/>
              <a:buChar char="•"/>
            </a:pPr>
            <a:endParaRPr lang="ne-NP" sz="2400" dirty="0">
              <a:cs typeface="Kalimati" panose="00000400000000000000" pitchFamily="2"/>
            </a:endParaRPr>
          </a:p>
        </p:txBody>
      </p:sp>
      <p:sp>
        <p:nvSpPr>
          <p:cNvPr id="10" name="Rectangle 9">
            <a:extLst>
              <a:ext uri="{FF2B5EF4-FFF2-40B4-BE49-F238E27FC236}">
                <a16:creationId xmlns:a16="http://schemas.microsoft.com/office/drawing/2014/main" id="{6A84F8D7-2F6F-404A-8503-20CA72895398}"/>
              </a:ext>
            </a:extLst>
          </p:cNvPr>
          <p:cNvSpPr/>
          <p:nvPr/>
        </p:nvSpPr>
        <p:spPr>
          <a:xfrm>
            <a:off x="3122095" y="780845"/>
            <a:ext cx="5078634" cy="523220"/>
          </a:xfrm>
          <a:prstGeom prst="rect">
            <a:avLst/>
          </a:prstGeom>
        </p:spPr>
        <p:txBody>
          <a:bodyPr wrap="none">
            <a:spAutoFit/>
          </a:bodyPr>
          <a:lstStyle/>
          <a:p>
            <a:r>
              <a:rPr lang="ne-NP" sz="2800" b="1" dirty="0">
                <a:solidFill>
                  <a:srgbClr val="142DAC"/>
                </a:solidFill>
                <a:latin typeface="Calibri" panose="020F0502020204030204" pitchFamily="34" charset="0"/>
                <a:cs typeface="Kalimati" panose="00000400000000000000" pitchFamily="2"/>
              </a:rPr>
              <a:t>मुख्य प्रश्नावली (पारिवारिक विवरण)</a:t>
            </a:r>
            <a:endParaRPr lang="en-US" sz="2800" b="1" dirty="0">
              <a:solidFill>
                <a:srgbClr val="142DAC"/>
              </a:solidFill>
              <a:latin typeface="Calibri" panose="020F0502020204030204" pitchFamily="34" charset="0"/>
              <a:cs typeface="Kalimati" panose="00000400000000000000" pitchFamily="2"/>
            </a:endParaRPr>
          </a:p>
        </p:txBody>
      </p:sp>
      <p:sp>
        <p:nvSpPr>
          <p:cNvPr id="9" name="TextBox 8">
            <a:extLst>
              <a:ext uri="{FF2B5EF4-FFF2-40B4-BE49-F238E27FC236}">
                <a16:creationId xmlns:a16="http://schemas.microsoft.com/office/drawing/2014/main" id="{A63994F1-D46F-4F6D-A868-6DB1A81099FA}"/>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36832732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639321" y="6442999"/>
            <a:ext cx="530461" cy="392382"/>
          </a:xfrm>
        </p:spPr>
        <p:txBody>
          <a:bodyPr/>
          <a:lstStyle/>
          <a:p>
            <a:pPr algn="ctr"/>
            <a:fld id="{2840B2E4-A264-431E-ABDE-38E3BCDA5876}" type="slidenum">
              <a:rPr lang="en-US">
                <a:latin typeface="Fontasy Himali" panose="04020500000000000000" pitchFamily="82" charset="0"/>
              </a:rPr>
              <a:pPr algn="ctr"/>
              <a:t>24</a:t>
            </a:fld>
            <a:endParaRPr lang="en-US" dirty="0">
              <a:latin typeface="Fontasy Himali" panose="04020500000000000000" pitchFamily="82" charset="0"/>
            </a:endParaRPr>
          </a:p>
        </p:txBody>
      </p:sp>
      <p:sp>
        <p:nvSpPr>
          <p:cNvPr id="8" name="Rectangle 7"/>
          <p:cNvSpPr/>
          <p:nvPr/>
        </p:nvSpPr>
        <p:spPr>
          <a:xfrm>
            <a:off x="1863777" y="2228671"/>
            <a:ext cx="6096000" cy="646331"/>
          </a:xfrm>
          <a:prstGeom prst="rect">
            <a:avLst/>
          </a:prstGeom>
        </p:spPr>
        <p:txBody>
          <a:bodyPr>
            <a:spAutoFit/>
          </a:bodyPr>
          <a:lstStyle/>
          <a:p>
            <a:br>
              <a:rPr lang="ne-NP" dirty="0"/>
            </a:br>
            <a:endParaRPr lang="en-US" dirty="0"/>
          </a:p>
        </p:txBody>
      </p:sp>
      <p:sp>
        <p:nvSpPr>
          <p:cNvPr id="2" name="Rectangle 1"/>
          <p:cNvSpPr/>
          <p:nvPr/>
        </p:nvSpPr>
        <p:spPr>
          <a:xfrm>
            <a:off x="95694" y="2721963"/>
            <a:ext cx="12000612" cy="3785652"/>
          </a:xfrm>
          <a:prstGeom prst="rect">
            <a:avLst/>
          </a:prstGeom>
        </p:spPr>
        <p:txBody>
          <a:bodyPr wrap="square">
            <a:spAutoFit/>
          </a:bodyPr>
          <a:lstStyle/>
          <a:p>
            <a:pPr marL="285750" indent="-285750" algn="just">
              <a:buFont typeface="Arial" pitchFamily="34" charset="0"/>
              <a:buChar char="•"/>
            </a:pPr>
            <a:r>
              <a:rPr lang="ne-NP" sz="2400" dirty="0">
                <a:cs typeface="Kalimati" panose="00000400000000000000" pitchFamily="2"/>
              </a:rPr>
              <a:t>नेपालमा मर्यादित रोजगारीको कमि, बिना पारीश्रमिकको घरायसी काम, घरेलु हिंसाबाट पीडित भएर, समाजमा अपहेलित भएर बाँच्नुपर्ने अवस्था भएर कतिपय महिला बिदेशिएका छन् ।</a:t>
            </a:r>
          </a:p>
          <a:p>
            <a:pPr marL="285750" indent="-285750" algn="just">
              <a:buFont typeface="Arial" pitchFamily="34" charset="0"/>
              <a:buChar char="•"/>
            </a:pPr>
            <a:endParaRPr lang="ne-NP" sz="2400" dirty="0">
              <a:cs typeface="Kalimati" panose="00000400000000000000" pitchFamily="2"/>
            </a:endParaRPr>
          </a:p>
          <a:p>
            <a:pPr marL="285750" indent="-285750" algn="just">
              <a:buFont typeface="Arial" pitchFamily="34" charset="0"/>
              <a:buChar char="•"/>
            </a:pPr>
            <a:r>
              <a:rPr lang="ne-NP" sz="2400" dirty="0">
                <a:cs typeface="Kalimati" panose="00000400000000000000" pitchFamily="2"/>
              </a:rPr>
              <a:t>रोजगारीको खोजीमा कतिपय महिला बेचबिखन तथा असुरक्षित बैदेशिक रोजगारीमा परेका छन् । अहिले आप्रवासी कामदारहरुको तथ्याङ्क संकलन गरी उनीहरुको सामाजिक आर्थिक पुनः एकीकरण कार्यक्रम कार्यान्वयन गर्ने जिम्मेवारी हरेक नगर/गाउँ पालिकामा आएको छ  ।</a:t>
            </a:r>
          </a:p>
          <a:p>
            <a:pPr marL="285750" indent="-285750" algn="just">
              <a:buFont typeface="Arial" pitchFamily="34" charset="0"/>
              <a:buChar char="•"/>
            </a:pPr>
            <a:endParaRPr lang="ne-NP" sz="2400" dirty="0">
              <a:cs typeface="Kalimati" panose="00000400000000000000" pitchFamily="2"/>
            </a:endParaRPr>
          </a:p>
          <a:p>
            <a:pPr marL="285750" indent="-285750" algn="just">
              <a:buFont typeface="Arial" pitchFamily="34" charset="0"/>
              <a:buChar char="•"/>
            </a:pPr>
            <a:r>
              <a:rPr lang="ne-NP" sz="2400" dirty="0">
                <a:cs typeface="Kalimati" panose="00000400000000000000" pitchFamily="2"/>
              </a:rPr>
              <a:t>यी प्रश्नको विवरण मार्फत स्थानीय तहस्तरमा आप्रवासी कामदारहरुको सही तथ्याङ्क भएमा उनीहरुको बिदेशबाट उद्धार, ब्यवस्थापनको नीति, योजना तथा कार्यक्रम बनाउन सक्ने अवसर मिल्नेछ । </a:t>
            </a:r>
          </a:p>
        </p:txBody>
      </p:sp>
      <p:sp>
        <p:nvSpPr>
          <p:cNvPr id="3" name="Rectangle 2"/>
          <p:cNvSpPr/>
          <p:nvPr/>
        </p:nvSpPr>
        <p:spPr>
          <a:xfrm>
            <a:off x="95694" y="1350440"/>
            <a:ext cx="10082628" cy="1154162"/>
          </a:xfrm>
          <a:prstGeom prst="rect">
            <a:avLst/>
          </a:prstGeom>
        </p:spPr>
        <p:txBody>
          <a:bodyPr wrap="square">
            <a:spAutoFit/>
          </a:bodyPr>
          <a:lstStyle/>
          <a:p>
            <a:pPr>
              <a:lnSpc>
                <a:spcPct val="150000"/>
              </a:lnSpc>
            </a:pPr>
            <a:r>
              <a:rPr lang="ne-NP" sz="2400" b="1" dirty="0">
                <a:cs typeface="Kalimati" panose="00000400000000000000" pitchFamily="2"/>
              </a:rPr>
              <a:t>प्रश्न १६: तपाईंको परिवारका कुनै अनुपस्थित सदस्य विदेश गएका छन् ?</a:t>
            </a:r>
          </a:p>
          <a:p>
            <a:pPr>
              <a:lnSpc>
                <a:spcPct val="150000"/>
              </a:lnSpc>
            </a:pPr>
            <a:r>
              <a:rPr lang="ne-NP" sz="2400" b="1" dirty="0">
                <a:cs typeface="Kalimati" panose="00000400000000000000" pitchFamily="2"/>
              </a:rPr>
              <a:t>प्रश्न १७: परिवारबाट विदेश गएका व्यक्तिको विवरण</a:t>
            </a:r>
            <a:endParaRPr lang="en-US" sz="2400" b="1" dirty="0">
              <a:cs typeface="Kalimati" panose="00000400000000000000" pitchFamily="2"/>
            </a:endParaRPr>
          </a:p>
        </p:txBody>
      </p:sp>
      <p:pic>
        <p:nvPicPr>
          <p:cNvPr id="16387" name="Picture 3" descr="D:\CBS PPT\Downloads\unnamed (2).jpg"/>
          <p:cNvPicPr>
            <a:picLocks noChangeAspect="1" noChangeArrowheads="1"/>
          </p:cNvPicPr>
          <p:nvPr/>
        </p:nvPicPr>
        <p:blipFill>
          <a:blip r:embed="rId2" cstate="print"/>
          <a:srcRect/>
          <a:stretch>
            <a:fillRect/>
          </a:stretch>
        </p:blipFill>
        <p:spPr bwMode="auto">
          <a:xfrm>
            <a:off x="9705967" y="711848"/>
            <a:ext cx="2390339" cy="1792754"/>
          </a:xfrm>
          <a:prstGeom prst="rect">
            <a:avLst/>
          </a:prstGeom>
          <a:noFill/>
        </p:spPr>
      </p:pic>
      <p:sp>
        <p:nvSpPr>
          <p:cNvPr id="11" name="Rectangle 10">
            <a:extLst>
              <a:ext uri="{FF2B5EF4-FFF2-40B4-BE49-F238E27FC236}">
                <a16:creationId xmlns:a16="http://schemas.microsoft.com/office/drawing/2014/main" id="{5B0CB608-AE83-45D7-B3CB-FF8EE1CB4349}"/>
              </a:ext>
            </a:extLst>
          </p:cNvPr>
          <p:cNvSpPr/>
          <p:nvPr/>
        </p:nvSpPr>
        <p:spPr>
          <a:xfrm>
            <a:off x="3122095" y="762891"/>
            <a:ext cx="5078634" cy="523220"/>
          </a:xfrm>
          <a:prstGeom prst="rect">
            <a:avLst/>
          </a:prstGeom>
        </p:spPr>
        <p:txBody>
          <a:bodyPr wrap="none">
            <a:spAutoFit/>
          </a:bodyPr>
          <a:lstStyle/>
          <a:p>
            <a:r>
              <a:rPr lang="ne-NP" sz="2800" b="1" dirty="0">
                <a:solidFill>
                  <a:srgbClr val="142DAC"/>
                </a:solidFill>
                <a:latin typeface="Calibri" panose="020F0502020204030204" pitchFamily="34" charset="0"/>
                <a:cs typeface="Kalimati" panose="00000400000000000000" pitchFamily="2"/>
              </a:rPr>
              <a:t>मुख्य प्रश्नावली (पारिवारिक विवरण)</a:t>
            </a:r>
            <a:endParaRPr lang="en-US" sz="2800" b="1" dirty="0">
              <a:solidFill>
                <a:srgbClr val="142DAC"/>
              </a:solidFill>
              <a:latin typeface="Calibri" panose="020F0502020204030204" pitchFamily="34" charset="0"/>
              <a:cs typeface="Kalimati" panose="00000400000000000000" pitchFamily="2"/>
            </a:endParaRPr>
          </a:p>
        </p:txBody>
      </p:sp>
      <p:sp>
        <p:nvSpPr>
          <p:cNvPr id="9" name="TextBox 8">
            <a:extLst>
              <a:ext uri="{FF2B5EF4-FFF2-40B4-BE49-F238E27FC236}">
                <a16:creationId xmlns:a16="http://schemas.microsoft.com/office/drawing/2014/main" id="{B91C7690-349C-4DCB-AA72-F660758CB39B}"/>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36451859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80045" y="6461288"/>
            <a:ext cx="689735" cy="374094"/>
          </a:xfrm>
        </p:spPr>
        <p:txBody>
          <a:bodyPr/>
          <a:lstStyle/>
          <a:p>
            <a:pPr algn="ctr"/>
            <a:fld id="{2840B2E4-A264-431E-ABDE-38E3BCDA5876}" type="slidenum">
              <a:rPr lang="en-US">
                <a:latin typeface="Fontasy Himali" panose="04020500000000000000" pitchFamily="82" charset="0"/>
              </a:rPr>
              <a:pPr algn="ctr"/>
              <a:t>25</a:t>
            </a:fld>
            <a:endParaRPr lang="en-US" dirty="0">
              <a:latin typeface="Fontasy Himali" panose="04020500000000000000" pitchFamily="82" charset="0"/>
            </a:endParaRPr>
          </a:p>
        </p:txBody>
      </p:sp>
      <p:sp>
        <p:nvSpPr>
          <p:cNvPr id="8" name="Rectangle 7"/>
          <p:cNvSpPr/>
          <p:nvPr/>
        </p:nvSpPr>
        <p:spPr>
          <a:xfrm>
            <a:off x="1863777" y="2228671"/>
            <a:ext cx="6096000" cy="646331"/>
          </a:xfrm>
          <a:prstGeom prst="rect">
            <a:avLst/>
          </a:prstGeom>
        </p:spPr>
        <p:txBody>
          <a:bodyPr>
            <a:spAutoFit/>
          </a:bodyPr>
          <a:lstStyle/>
          <a:p>
            <a:br>
              <a:rPr lang="ne-NP" dirty="0"/>
            </a:br>
            <a:endParaRPr lang="en-US" dirty="0"/>
          </a:p>
        </p:txBody>
      </p:sp>
      <p:sp>
        <p:nvSpPr>
          <p:cNvPr id="2" name="Rectangle 1"/>
          <p:cNvSpPr/>
          <p:nvPr/>
        </p:nvSpPr>
        <p:spPr>
          <a:xfrm>
            <a:off x="431969" y="1892908"/>
            <a:ext cx="9393836" cy="461665"/>
          </a:xfrm>
          <a:prstGeom prst="rect">
            <a:avLst/>
          </a:prstGeom>
        </p:spPr>
        <p:txBody>
          <a:bodyPr wrap="square">
            <a:spAutoFit/>
          </a:bodyPr>
          <a:lstStyle/>
          <a:p>
            <a:r>
              <a:rPr lang="ne-NP" sz="2400" b="1" dirty="0">
                <a:cs typeface="Kalimati" panose="00000400000000000000" pitchFamily="2"/>
              </a:rPr>
              <a:t>महल २: परिवारमा अक्सर बसोबास गर्ने व्यक्तिको नाम र थर</a:t>
            </a:r>
          </a:p>
        </p:txBody>
      </p:sp>
      <p:sp>
        <p:nvSpPr>
          <p:cNvPr id="9" name="TextBox 8"/>
          <p:cNvSpPr txBox="1"/>
          <p:nvPr/>
        </p:nvSpPr>
        <p:spPr>
          <a:xfrm>
            <a:off x="431971" y="2690336"/>
            <a:ext cx="7395883" cy="3416320"/>
          </a:xfrm>
          <a:prstGeom prst="rect">
            <a:avLst/>
          </a:prstGeom>
          <a:noFill/>
        </p:spPr>
        <p:txBody>
          <a:bodyPr wrap="square" rtlCol="0">
            <a:spAutoFit/>
          </a:bodyPr>
          <a:lstStyle/>
          <a:p>
            <a:pPr algn="just"/>
            <a:endParaRPr lang="ne-NP" sz="2400" b="1" dirty="0">
              <a:cs typeface="Kalimati" panose="00000400000000000000" pitchFamily="2"/>
            </a:endParaRPr>
          </a:p>
          <a:p>
            <a:pPr marL="285750" indent="-285750" algn="just">
              <a:buFont typeface="Arial" pitchFamily="34" charset="0"/>
              <a:buChar char="•"/>
            </a:pPr>
            <a:r>
              <a:rPr lang="ne-NP" sz="2400" dirty="0">
                <a:cs typeface="Kalimati" panose="00000400000000000000" pitchFamily="2"/>
              </a:rPr>
              <a:t>कुनै परिवारमा बसोबास गर्ने व्यक्तिहरुको गणना गर्दा उत्तरदाताले भर्खर जन्मेका  शिशुहरु, बालबालिका, अपाङ्गता भएका व्यक्तिहरु, ज्येष्ठ नागरिक तथा घरायसी कामदारहरुको नाम टिपाउन छुटाउन सक्छन् । </a:t>
            </a:r>
          </a:p>
          <a:p>
            <a:pPr marL="285750" indent="-285750" algn="just">
              <a:buFont typeface="Arial" pitchFamily="34" charset="0"/>
              <a:buChar char="•"/>
            </a:pPr>
            <a:endParaRPr lang="ne-NP" sz="2400" dirty="0">
              <a:cs typeface="Kalimati" panose="00000400000000000000" pitchFamily="2"/>
            </a:endParaRPr>
          </a:p>
          <a:p>
            <a:pPr marL="285750" indent="-285750" algn="just">
              <a:buFont typeface="Arial" pitchFamily="34" charset="0"/>
              <a:buChar char="•"/>
            </a:pPr>
            <a:r>
              <a:rPr lang="ne-NP" sz="2400" dirty="0">
                <a:cs typeface="Kalimati" panose="00000400000000000000" pitchFamily="2"/>
              </a:rPr>
              <a:t>गणकले, त्यस्ता व्यक्तिहरुको विवरण टिप्न छुटे नछुटेको बारेमा थप प्रश्न सोधेर सुनिश्चित गर्नुपर्छ  ।</a:t>
            </a:r>
          </a:p>
          <a:p>
            <a:pPr algn="just"/>
            <a:endParaRPr lang="en-US" sz="2400" dirty="0"/>
          </a:p>
        </p:txBody>
      </p:sp>
      <p:pic>
        <p:nvPicPr>
          <p:cNvPr id="17410" name="Picture 2" descr="D:\CBS PPT\Downloads\संयुक्त परिवार.jpg"/>
          <p:cNvPicPr>
            <a:picLocks noChangeAspect="1" noChangeArrowheads="1"/>
          </p:cNvPicPr>
          <p:nvPr/>
        </p:nvPicPr>
        <p:blipFill>
          <a:blip r:embed="rId2" cstate="print"/>
          <a:srcRect/>
          <a:stretch>
            <a:fillRect/>
          </a:stretch>
        </p:blipFill>
        <p:spPr bwMode="auto">
          <a:xfrm>
            <a:off x="8100978" y="2541401"/>
            <a:ext cx="3379067" cy="2568481"/>
          </a:xfrm>
          <a:prstGeom prst="rect">
            <a:avLst/>
          </a:prstGeom>
          <a:noFill/>
        </p:spPr>
      </p:pic>
      <p:sp>
        <p:nvSpPr>
          <p:cNvPr id="10" name="Rectangle 9">
            <a:extLst>
              <a:ext uri="{FF2B5EF4-FFF2-40B4-BE49-F238E27FC236}">
                <a16:creationId xmlns:a16="http://schemas.microsoft.com/office/drawing/2014/main" id="{D217584B-6E9F-444B-AF61-46792B744AAE}"/>
              </a:ext>
            </a:extLst>
          </p:cNvPr>
          <p:cNvSpPr/>
          <p:nvPr/>
        </p:nvSpPr>
        <p:spPr>
          <a:xfrm>
            <a:off x="3187317" y="751344"/>
            <a:ext cx="4948791" cy="523220"/>
          </a:xfrm>
          <a:prstGeom prst="rect">
            <a:avLst/>
          </a:prstGeom>
        </p:spPr>
        <p:txBody>
          <a:bodyPr wrap="none">
            <a:spAutoFit/>
          </a:bodyPr>
          <a:lstStyle/>
          <a:p>
            <a:r>
              <a:rPr lang="ne-NP" sz="2800" b="1" dirty="0">
                <a:solidFill>
                  <a:srgbClr val="142DAC"/>
                </a:solidFill>
                <a:latin typeface="Calibri" panose="020F0502020204030204" pitchFamily="34" charset="0"/>
                <a:cs typeface="Kalimati" panose="00000400000000000000" pitchFamily="2"/>
              </a:rPr>
              <a:t>मुख्य प्रश्नावली (व्यक्तिगत विवरण)</a:t>
            </a:r>
            <a:endParaRPr lang="en-US" sz="2800" b="1" dirty="0">
              <a:solidFill>
                <a:srgbClr val="142DAC"/>
              </a:solidFill>
              <a:latin typeface="Calibri" panose="020F0502020204030204" pitchFamily="34" charset="0"/>
              <a:cs typeface="Kalimati" panose="00000400000000000000" pitchFamily="2"/>
            </a:endParaRPr>
          </a:p>
        </p:txBody>
      </p:sp>
      <p:sp>
        <p:nvSpPr>
          <p:cNvPr id="11" name="TextBox 10">
            <a:extLst>
              <a:ext uri="{FF2B5EF4-FFF2-40B4-BE49-F238E27FC236}">
                <a16:creationId xmlns:a16="http://schemas.microsoft.com/office/drawing/2014/main" id="{4788F6C7-E75F-4351-B0CA-42E9105A31D7}"/>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2532159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93795" y="6461289"/>
            <a:ext cx="674035" cy="387436"/>
          </a:xfrm>
        </p:spPr>
        <p:txBody>
          <a:bodyPr/>
          <a:lstStyle/>
          <a:p>
            <a:pPr algn="ctr"/>
            <a:fld id="{2840B2E4-A264-431E-ABDE-38E3BCDA5876}" type="slidenum">
              <a:rPr lang="en-US">
                <a:latin typeface="Fontasy Himali" panose="04020500000000000000" pitchFamily="82" charset="0"/>
              </a:rPr>
              <a:pPr algn="ctr"/>
              <a:t>26</a:t>
            </a:fld>
            <a:endParaRPr lang="en-US" dirty="0">
              <a:latin typeface="Fontasy Himali" panose="04020500000000000000" pitchFamily="82" charset="0"/>
            </a:endParaRPr>
          </a:p>
        </p:txBody>
      </p:sp>
      <p:sp>
        <p:nvSpPr>
          <p:cNvPr id="8" name="Rectangle 7"/>
          <p:cNvSpPr/>
          <p:nvPr/>
        </p:nvSpPr>
        <p:spPr>
          <a:xfrm>
            <a:off x="1863777" y="2228671"/>
            <a:ext cx="6096000" cy="646331"/>
          </a:xfrm>
          <a:prstGeom prst="rect">
            <a:avLst/>
          </a:prstGeom>
        </p:spPr>
        <p:txBody>
          <a:bodyPr>
            <a:spAutoFit/>
          </a:bodyPr>
          <a:lstStyle/>
          <a:p>
            <a:br>
              <a:rPr lang="ne-NP" dirty="0"/>
            </a:br>
            <a:endParaRPr lang="en-US" dirty="0"/>
          </a:p>
        </p:txBody>
      </p:sp>
      <p:sp>
        <p:nvSpPr>
          <p:cNvPr id="2" name="Rectangle 1"/>
          <p:cNvSpPr/>
          <p:nvPr/>
        </p:nvSpPr>
        <p:spPr>
          <a:xfrm>
            <a:off x="244924" y="1438830"/>
            <a:ext cx="5202065" cy="461665"/>
          </a:xfrm>
          <a:prstGeom prst="rect">
            <a:avLst/>
          </a:prstGeom>
        </p:spPr>
        <p:txBody>
          <a:bodyPr wrap="none">
            <a:spAutoFit/>
          </a:bodyPr>
          <a:lstStyle/>
          <a:p>
            <a:r>
              <a:rPr lang="ne-NP" sz="2400" b="1" dirty="0">
                <a:cs typeface="Kalimati" panose="00000400000000000000" pitchFamily="2"/>
              </a:rPr>
              <a:t>महल ७: ...नाम... को जातजाति के हो ?</a:t>
            </a:r>
            <a:endParaRPr lang="en-US" sz="2400" b="1" dirty="0">
              <a:cs typeface="Kalimati" panose="00000400000000000000" pitchFamily="2"/>
            </a:endParaRPr>
          </a:p>
        </p:txBody>
      </p:sp>
      <p:sp>
        <p:nvSpPr>
          <p:cNvPr id="3" name="Rectangle 2"/>
          <p:cNvSpPr/>
          <p:nvPr/>
        </p:nvSpPr>
        <p:spPr>
          <a:xfrm>
            <a:off x="112960" y="2228671"/>
            <a:ext cx="11625381" cy="4154984"/>
          </a:xfrm>
          <a:prstGeom prst="rect">
            <a:avLst/>
          </a:prstGeom>
        </p:spPr>
        <p:txBody>
          <a:bodyPr wrap="square">
            <a:spAutoFit/>
          </a:bodyPr>
          <a:lstStyle/>
          <a:p>
            <a:pPr marL="285750" indent="-285750" algn="just">
              <a:buFont typeface="Arial" pitchFamily="34" charset="0"/>
              <a:buChar char="•"/>
            </a:pPr>
            <a:r>
              <a:rPr lang="ne-NP" sz="2400" dirty="0">
                <a:cs typeface="Kalimati" panose="00000400000000000000" pitchFamily="2"/>
              </a:rPr>
              <a:t>राष्ट्रिय जनगणना २०६८ अनुसार नेपालमा १२५ जातजाति छन् । </a:t>
            </a:r>
          </a:p>
          <a:p>
            <a:pPr marL="285750" indent="-285750" algn="just">
              <a:buFont typeface="Arial" pitchFamily="34" charset="0"/>
              <a:buChar char="•"/>
            </a:pPr>
            <a:endParaRPr lang="ne-NP" sz="2400" dirty="0">
              <a:cs typeface="Kalimati" panose="00000400000000000000" pitchFamily="2"/>
            </a:endParaRPr>
          </a:p>
          <a:p>
            <a:pPr marL="285750" indent="-285750" algn="just">
              <a:buFont typeface="Arial" pitchFamily="34" charset="0"/>
              <a:buChar char="•"/>
            </a:pPr>
            <a:r>
              <a:rPr lang="ne-NP" sz="2400" dirty="0">
                <a:cs typeface="Kalimati" panose="00000400000000000000" pitchFamily="2"/>
              </a:rPr>
              <a:t>लोपोउन्मुख जाति लगायत सबै जातजातिहरुको गणना नछुट्ने गरी गर्नुपर्दछ ।</a:t>
            </a:r>
          </a:p>
          <a:p>
            <a:pPr marL="285750" indent="-285750" algn="just">
              <a:buFont typeface="Arial" pitchFamily="34" charset="0"/>
              <a:buChar char="•"/>
            </a:pPr>
            <a:endParaRPr lang="ne-NP" sz="2400" dirty="0">
              <a:cs typeface="Kalimati" panose="00000400000000000000" pitchFamily="2"/>
            </a:endParaRPr>
          </a:p>
          <a:p>
            <a:pPr marL="285750" indent="-285750" algn="just">
              <a:buFont typeface="Arial" pitchFamily="34" charset="0"/>
              <a:buChar char="•"/>
            </a:pPr>
            <a:r>
              <a:rPr lang="ne-NP" sz="2400" dirty="0">
                <a:cs typeface="Kalimati" panose="00000400000000000000" pitchFamily="2"/>
              </a:rPr>
              <a:t>परिवारका प्रत्येक सदस्यहरूको जातजाति सोधेर मात्र लेख्नुपर्दछ । </a:t>
            </a:r>
          </a:p>
          <a:p>
            <a:pPr marL="285750" indent="-285750" algn="just">
              <a:buFont typeface="Arial" pitchFamily="34" charset="0"/>
              <a:buChar char="•"/>
            </a:pPr>
            <a:endParaRPr lang="ne-NP" sz="2400" dirty="0">
              <a:cs typeface="Kalimati" panose="00000400000000000000" pitchFamily="2"/>
            </a:endParaRPr>
          </a:p>
          <a:p>
            <a:pPr marL="285750" indent="-285750" algn="just">
              <a:buFont typeface="Arial" pitchFamily="34" charset="0"/>
              <a:buChar char="•"/>
            </a:pPr>
            <a:r>
              <a:rPr lang="ne-NP" sz="2400" dirty="0">
                <a:cs typeface="Kalimati" panose="00000400000000000000" pitchFamily="2"/>
              </a:rPr>
              <a:t>थरका आधारमा जातजाति छुट्याउनु हुदैन ।</a:t>
            </a:r>
          </a:p>
          <a:p>
            <a:pPr marL="285750" indent="-285750" algn="just">
              <a:buFont typeface="Arial" pitchFamily="34" charset="0"/>
              <a:buChar char="•"/>
            </a:pPr>
            <a:endParaRPr lang="ne-NP" sz="2400" dirty="0">
              <a:cs typeface="Kalimati" panose="00000400000000000000" pitchFamily="2"/>
            </a:endParaRPr>
          </a:p>
          <a:p>
            <a:pPr marL="285750" indent="-285750" algn="just">
              <a:buFont typeface="Arial" pitchFamily="34" charset="0"/>
              <a:buChar char="•"/>
            </a:pPr>
            <a:r>
              <a:rPr lang="ne-NP" sz="2400" dirty="0">
                <a:cs typeface="Kalimati" panose="00000400000000000000" pitchFamily="2"/>
              </a:rPr>
              <a:t>सामाजिक समावेशीकरण सम्बन्धी नीति र कार्यक्रम तर्जुमाका लागि जातजातिगत तथ्याङ्कले महत्वपूर्ण भूमिका निर्वाह गर्ने हुँदा जातजातिको सही विवरण लिन गणकहरु सदैव चनाखो हुनुपर्दछ।</a:t>
            </a:r>
          </a:p>
        </p:txBody>
      </p:sp>
      <p:pic>
        <p:nvPicPr>
          <p:cNvPr id="19458" name="Picture 2" descr="D:\CBS PPT\Downloads\14067527_1569722586665790_9175992575625499819_n.jpg"/>
          <p:cNvPicPr>
            <a:picLocks noChangeAspect="1" noChangeArrowheads="1"/>
          </p:cNvPicPr>
          <p:nvPr/>
        </p:nvPicPr>
        <p:blipFill>
          <a:blip r:embed="rId2" cstate="print"/>
          <a:srcRect/>
          <a:stretch>
            <a:fillRect/>
          </a:stretch>
        </p:blipFill>
        <p:spPr bwMode="auto">
          <a:xfrm>
            <a:off x="9494873" y="751522"/>
            <a:ext cx="2672957" cy="2004718"/>
          </a:xfrm>
          <a:prstGeom prst="rect">
            <a:avLst/>
          </a:prstGeom>
          <a:noFill/>
        </p:spPr>
      </p:pic>
      <p:sp>
        <p:nvSpPr>
          <p:cNvPr id="11" name="Rectangle 10">
            <a:extLst>
              <a:ext uri="{FF2B5EF4-FFF2-40B4-BE49-F238E27FC236}">
                <a16:creationId xmlns:a16="http://schemas.microsoft.com/office/drawing/2014/main" id="{DA11B1C3-3F63-4980-97BF-02ECC3F2CD3B}"/>
              </a:ext>
            </a:extLst>
          </p:cNvPr>
          <p:cNvSpPr/>
          <p:nvPr/>
        </p:nvSpPr>
        <p:spPr>
          <a:xfrm>
            <a:off x="3187317" y="751522"/>
            <a:ext cx="4948791" cy="523220"/>
          </a:xfrm>
          <a:prstGeom prst="rect">
            <a:avLst/>
          </a:prstGeom>
        </p:spPr>
        <p:txBody>
          <a:bodyPr wrap="none">
            <a:spAutoFit/>
          </a:bodyPr>
          <a:lstStyle/>
          <a:p>
            <a:r>
              <a:rPr lang="ne-NP" sz="2800" b="1" dirty="0">
                <a:solidFill>
                  <a:srgbClr val="142DAC"/>
                </a:solidFill>
                <a:latin typeface="Calibri" panose="020F0502020204030204" pitchFamily="34" charset="0"/>
                <a:cs typeface="Kalimati" panose="00000400000000000000" pitchFamily="2"/>
              </a:rPr>
              <a:t>मुख्य प्रश्नावली (व्यक्तिगत विवरण)</a:t>
            </a:r>
            <a:endParaRPr lang="en-US" sz="2800" b="1" dirty="0">
              <a:solidFill>
                <a:srgbClr val="142DAC"/>
              </a:solidFill>
              <a:latin typeface="Calibri" panose="020F0502020204030204" pitchFamily="34" charset="0"/>
              <a:cs typeface="Kalimati" panose="00000400000000000000" pitchFamily="2"/>
            </a:endParaRPr>
          </a:p>
        </p:txBody>
      </p:sp>
      <p:sp>
        <p:nvSpPr>
          <p:cNvPr id="9" name="TextBox 8">
            <a:extLst>
              <a:ext uri="{FF2B5EF4-FFF2-40B4-BE49-F238E27FC236}">
                <a16:creationId xmlns:a16="http://schemas.microsoft.com/office/drawing/2014/main" id="{045808D5-F815-4324-9971-42408D10C350}"/>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13985999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61898" y="6435273"/>
            <a:ext cx="697250" cy="400110"/>
          </a:xfrm>
        </p:spPr>
        <p:txBody>
          <a:bodyPr/>
          <a:lstStyle/>
          <a:p>
            <a:pPr algn="ctr"/>
            <a:fld id="{2840B2E4-A264-431E-ABDE-38E3BCDA5876}" type="slidenum">
              <a:rPr lang="en-US">
                <a:latin typeface="Fontasy Himali" panose="04020500000000000000" pitchFamily="82" charset="0"/>
              </a:rPr>
              <a:pPr algn="ctr"/>
              <a:t>27</a:t>
            </a:fld>
            <a:endParaRPr lang="en-US" dirty="0">
              <a:latin typeface="Fontasy Himali" panose="04020500000000000000" pitchFamily="82" charset="0"/>
            </a:endParaRPr>
          </a:p>
        </p:txBody>
      </p:sp>
      <p:sp>
        <p:nvSpPr>
          <p:cNvPr id="8" name="Rectangle 7"/>
          <p:cNvSpPr/>
          <p:nvPr/>
        </p:nvSpPr>
        <p:spPr>
          <a:xfrm>
            <a:off x="1863777" y="2228671"/>
            <a:ext cx="6096000" cy="646331"/>
          </a:xfrm>
          <a:prstGeom prst="rect">
            <a:avLst/>
          </a:prstGeom>
        </p:spPr>
        <p:txBody>
          <a:bodyPr>
            <a:spAutoFit/>
          </a:bodyPr>
          <a:lstStyle/>
          <a:p>
            <a:br>
              <a:rPr lang="ne-NP" dirty="0"/>
            </a:br>
            <a:endParaRPr lang="en-US" dirty="0"/>
          </a:p>
        </p:txBody>
      </p:sp>
      <p:graphicFrame>
        <p:nvGraphicFramePr>
          <p:cNvPr id="9" name="Content Placeholder 4">
            <a:extLst>
              <a:ext uri="{FF2B5EF4-FFF2-40B4-BE49-F238E27FC236}">
                <a16:creationId xmlns:a16="http://schemas.microsoft.com/office/drawing/2014/main" id="{6F4649FD-997E-442B-BBD6-26073B4D54F3}"/>
              </a:ext>
            </a:extLst>
          </p:cNvPr>
          <p:cNvGraphicFramePr>
            <a:graphicFrameLocks/>
          </p:cNvGraphicFramePr>
          <p:nvPr/>
        </p:nvGraphicFramePr>
        <p:xfrm>
          <a:off x="838200" y="1587410"/>
          <a:ext cx="10515599" cy="1232535"/>
        </p:xfrm>
        <a:graphic>
          <a:graphicData uri="http://schemas.openxmlformats.org/drawingml/2006/table">
            <a:tbl>
              <a:tblPr/>
              <a:tblGrid>
                <a:gridCol w="5080225">
                  <a:extLst>
                    <a:ext uri="{9D8B030D-6E8A-4147-A177-3AD203B41FA5}">
                      <a16:colId xmlns:a16="http://schemas.microsoft.com/office/drawing/2014/main" val="286289463"/>
                    </a:ext>
                  </a:extLst>
                </a:gridCol>
                <a:gridCol w="5435374">
                  <a:extLst>
                    <a:ext uri="{9D8B030D-6E8A-4147-A177-3AD203B41FA5}">
                      <a16:colId xmlns:a16="http://schemas.microsoft.com/office/drawing/2014/main" val="1251701685"/>
                    </a:ext>
                  </a:extLst>
                </a:gridCol>
              </a:tblGrid>
              <a:tr h="49085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54864" marR="91440" algn="just" fontAlgn="t">
                        <a:lnSpc>
                          <a:spcPct val="107000"/>
                        </a:lnSpc>
                        <a:spcBef>
                          <a:spcPts val="0"/>
                        </a:spcBef>
                        <a:spcAft>
                          <a:spcPts val="0"/>
                        </a:spcAft>
                      </a:pPr>
                      <a:r>
                        <a:rPr lang="ne-NP" sz="2500" b="0" i="0" u="none" strike="noStrike" dirty="0">
                          <a:effectLst/>
                          <a:latin typeface="Arial" panose="020B0604020202020204" pitchFamily="34" charset="0"/>
                          <a:cs typeface="Kalimati" panose="00000400000000000000" pitchFamily="2"/>
                        </a:rPr>
                        <a:t>महल ८: पुर्खाको भाषा कुन हो ?</a:t>
                      </a:r>
                      <a:endParaRPr lang="nl-BE" sz="2500" b="0" i="0" u="none" strike="noStrike" dirty="0">
                        <a:effectLst/>
                        <a:latin typeface="Arial" panose="020B0604020202020204" pitchFamily="34" charset="0"/>
                        <a:cs typeface="Kalimati" panose="00000400000000000000" pitchFamily="2"/>
                      </a:endParaRPr>
                    </a:p>
                    <a:p>
                      <a:pPr marL="54864" marR="91440" algn="just" fontAlgn="t">
                        <a:lnSpc>
                          <a:spcPct val="107000"/>
                        </a:lnSpc>
                        <a:spcBef>
                          <a:spcPts val="0"/>
                        </a:spcBef>
                        <a:spcAft>
                          <a:spcPts val="0"/>
                        </a:spcAft>
                      </a:pPr>
                      <a:r>
                        <a:rPr lang="ne-NP" sz="2500" b="0" i="0" u="none" strike="noStrike" dirty="0">
                          <a:effectLst/>
                          <a:latin typeface="Arial" panose="020B0604020202020204" pitchFamily="34" charset="0"/>
                          <a:cs typeface="Kalimati" panose="00000400000000000000" pitchFamily="2"/>
                        </a:rPr>
                        <a:t>महल ९:</a:t>
                      </a:r>
                      <a:r>
                        <a:rPr lang="ne-NP" sz="2500" b="0" i="0" u="none" strike="noStrike" baseline="0" dirty="0">
                          <a:effectLst/>
                          <a:latin typeface="Arial" panose="020B0604020202020204" pitchFamily="34" charset="0"/>
                          <a:cs typeface="Kalimati" panose="00000400000000000000" pitchFamily="2"/>
                        </a:rPr>
                        <a:t> </a:t>
                      </a:r>
                      <a:r>
                        <a:rPr lang="ne-NP" sz="2500" b="0" i="0" u="none" strike="noStrike" dirty="0">
                          <a:effectLst/>
                          <a:latin typeface="Arial" panose="020B0604020202020204" pitchFamily="34" charset="0"/>
                          <a:cs typeface="Kalimati" panose="00000400000000000000" pitchFamily="2"/>
                        </a:rPr>
                        <a:t>मातृ भाषा कुन हो ?</a:t>
                      </a:r>
                    </a:p>
                    <a:p>
                      <a:pPr marL="54864" marR="91440" algn="just" fontAlgn="t">
                        <a:lnSpc>
                          <a:spcPct val="107000"/>
                        </a:lnSpc>
                        <a:spcBef>
                          <a:spcPts val="0"/>
                        </a:spcBef>
                        <a:spcAft>
                          <a:spcPts val="0"/>
                        </a:spcAft>
                      </a:pPr>
                      <a:endParaRPr lang="ne-NP" sz="2500" b="0" i="0" u="none" strike="noStrike" dirty="0">
                        <a:effectLst/>
                        <a:latin typeface="Arial" panose="020B0604020202020204" pitchFamily="34" charset="0"/>
                        <a:cs typeface="Kalimati" panose="00000400000000000000" pitchFamily="2"/>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ACB9CA"/>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54864" marR="91440" algn="just" fontAlgn="t">
                        <a:lnSpc>
                          <a:spcPct val="107000"/>
                        </a:lnSpc>
                        <a:spcBef>
                          <a:spcPts val="0"/>
                        </a:spcBef>
                        <a:spcAft>
                          <a:spcPts val="0"/>
                        </a:spcAft>
                      </a:pPr>
                      <a:r>
                        <a:rPr lang="ne-NP" sz="2500" b="0" i="0" u="none" strike="noStrike" dirty="0">
                          <a:effectLst/>
                          <a:latin typeface="Arial" panose="020B0604020202020204" pitchFamily="34" charset="0"/>
                          <a:cs typeface="Kalimati" panose="00000400000000000000" pitchFamily="2"/>
                        </a:rPr>
                        <a:t>महल १०:</a:t>
                      </a:r>
                      <a:r>
                        <a:rPr lang="ne-NP" sz="2500" b="0" i="0" u="none" strike="noStrike" baseline="0" dirty="0">
                          <a:effectLst/>
                          <a:latin typeface="Arial" panose="020B0604020202020204" pitchFamily="34" charset="0"/>
                          <a:cs typeface="Kalimati" panose="00000400000000000000" pitchFamily="2"/>
                        </a:rPr>
                        <a:t> </a:t>
                      </a:r>
                      <a:r>
                        <a:rPr lang="ne-NP" sz="2500" b="0" i="0" u="none" strike="noStrike" dirty="0">
                          <a:effectLst/>
                          <a:latin typeface="Arial" panose="020B0604020202020204" pitchFamily="34" charset="0"/>
                          <a:cs typeface="Kalimati" panose="00000400000000000000" pitchFamily="2"/>
                        </a:rPr>
                        <a:t>दोस्रो भाषा कुन हो ?</a:t>
                      </a:r>
                    </a:p>
                    <a:p>
                      <a:pPr marL="54864" marR="91440" algn="just" fontAlgn="t">
                        <a:lnSpc>
                          <a:spcPct val="107000"/>
                        </a:lnSpc>
                        <a:spcBef>
                          <a:spcPts val="0"/>
                        </a:spcBef>
                        <a:spcAft>
                          <a:spcPts val="0"/>
                        </a:spcAft>
                      </a:pPr>
                      <a:r>
                        <a:rPr lang="ne-NP" sz="2500" b="0" i="0" u="none" strike="noStrike" dirty="0">
                          <a:effectLst/>
                          <a:latin typeface="Arial" panose="020B0604020202020204" pitchFamily="34" charset="0"/>
                          <a:cs typeface="Kalimati" panose="00000400000000000000" pitchFamily="2"/>
                        </a:rPr>
                        <a:t>महल ११: कुन धर्म मान्नु हुन्छ ?</a:t>
                      </a:r>
                      <a:endParaRPr lang="nl-BE" sz="2500" b="0" i="0" u="none" strike="noStrike" dirty="0">
                        <a:effectLst/>
                        <a:latin typeface="Arial" panose="020B0604020202020204" pitchFamily="34" charset="0"/>
                        <a:cs typeface="Kalimati" panose="00000400000000000000" pitchFamily="2"/>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ACB9CA"/>
                    </a:solidFill>
                  </a:tcPr>
                </a:tc>
                <a:extLst>
                  <a:ext uri="{0D108BD9-81ED-4DB2-BD59-A6C34878D82A}">
                    <a16:rowId xmlns:a16="http://schemas.microsoft.com/office/drawing/2014/main" val="1751888748"/>
                  </a:ext>
                </a:extLst>
              </a:tr>
            </a:tbl>
          </a:graphicData>
        </a:graphic>
      </p:graphicFrame>
      <p:sp>
        <p:nvSpPr>
          <p:cNvPr id="10" name="TextBox 9">
            <a:extLst>
              <a:ext uri="{FF2B5EF4-FFF2-40B4-BE49-F238E27FC236}">
                <a16:creationId xmlns:a16="http://schemas.microsoft.com/office/drawing/2014/main" id="{03F04961-0C81-4D33-B75D-5A5DFA3EE793}"/>
              </a:ext>
            </a:extLst>
          </p:cNvPr>
          <p:cNvSpPr txBox="1"/>
          <p:nvPr/>
        </p:nvSpPr>
        <p:spPr>
          <a:xfrm>
            <a:off x="148856" y="3183354"/>
            <a:ext cx="11864979" cy="3046988"/>
          </a:xfrm>
          <a:prstGeom prst="rect">
            <a:avLst/>
          </a:prstGeom>
          <a:noFill/>
        </p:spPr>
        <p:txBody>
          <a:bodyPr wrap="square">
            <a:spAutoFit/>
          </a:bodyPr>
          <a:lstStyle/>
          <a:p>
            <a:pPr marL="285750" indent="-285750">
              <a:buFont typeface="Arial" panose="020B0604020202020204" pitchFamily="34" charset="0"/>
              <a:buChar char="•"/>
            </a:pPr>
            <a:r>
              <a:rPr lang="ne-NP" sz="2400" dirty="0">
                <a:cs typeface="Kalimati" panose="00000400000000000000" pitchFamily="2"/>
              </a:rPr>
              <a:t>सामाजिक समावेशीकरणको दृष्टिकोणबाट भाषा तथा धर्म पनि महत्वपूर्ण सरोकारको विषय हो ।</a:t>
            </a:r>
          </a:p>
          <a:p>
            <a:pPr marL="285750" indent="-285750">
              <a:buFont typeface="Arial" panose="020B0604020202020204" pitchFamily="34" charset="0"/>
              <a:buChar char="•"/>
            </a:pPr>
            <a:endParaRPr lang="ne-NP" sz="2400" dirty="0">
              <a:cs typeface="Kalimati" panose="00000400000000000000" pitchFamily="2"/>
            </a:endParaRPr>
          </a:p>
          <a:p>
            <a:pPr marL="285750" indent="-285750" algn="just">
              <a:buFont typeface="Arial" panose="020B0604020202020204" pitchFamily="34" charset="0"/>
              <a:buChar char="•"/>
            </a:pPr>
            <a:r>
              <a:rPr lang="ne-NP" sz="2400" dirty="0">
                <a:cs typeface="Kalimati" panose="00000400000000000000" pitchFamily="2"/>
              </a:rPr>
              <a:t>पुर्खाको भाषा जनगणनामा पहिलोपटक समावेश गरिएको छ ।</a:t>
            </a:r>
          </a:p>
          <a:p>
            <a:pPr marL="285750" indent="-285750" algn="just">
              <a:buFont typeface="Arial" panose="020B0604020202020204" pitchFamily="34" charset="0"/>
              <a:buChar char="•"/>
            </a:pPr>
            <a:endParaRPr lang="ne-NP" sz="2400" dirty="0">
              <a:cs typeface="Kalimati" panose="00000400000000000000" pitchFamily="2"/>
            </a:endParaRPr>
          </a:p>
          <a:p>
            <a:pPr marL="285750" indent="-285750" algn="just">
              <a:buFont typeface="Arial" panose="020B0604020202020204" pitchFamily="34" charset="0"/>
              <a:buChar char="•"/>
            </a:pPr>
            <a:r>
              <a:rPr lang="ne-NP" sz="2400" dirty="0">
                <a:cs typeface="Kalimati" panose="00000400000000000000" pitchFamily="2"/>
              </a:rPr>
              <a:t>मातृभाषा भन्नाले व्यक्तिले पहिलो भाषाका रूपमा सिकेको भाषा बुझिन्छ ।</a:t>
            </a:r>
          </a:p>
          <a:p>
            <a:pPr marL="285750" indent="-285750" algn="just">
              <a:buFont typeface="Arial" panose="020B0604020202020204" pitchFamily="34" charset="0"/>
              <a:buChar char="•"/>
            </a:pPr>
            <a:endParaRPr lang="ne-NP" sz="2400" dirty="0">
              <a:cs typeface="Kalimati" panose="00000400000000000000" pitchFamily="2"/>
            </a:endParaRPr>
          </a:p>
          <a:p>
            <a:pPr marL="285750" indent="-285750" algn="just">
              <a:buFont typeface="Arial" panose="020B0604020202020204" pitchFamily="34" charset="0"/>
              <a:buChar char="•"/>
            </a:pPr>
            <a:r>
              <a:rPr lang="ne-NP" sz="2400" dirty="0">
                <a:cs typeface="Kalimati" panose="00000400000000000000" pitchFamily="2"/>
              </a:rPr>
              <a:t>व्यक्तिले मातृभाषा बाहेक कुनै अर्को भाषा प्रयोग गरेको भएमा दोस्रो भाषाको रूपमा गणना गरिन्छ । </a:t>
            </a:r>
            <a:endParaRPr lang="en-US" sz="2400" dirty="0">
              <a:cs typeface="Kalimati" panose="00000400000000000000" pitchFamily="2"/>
            </a:endParaRPr>
          </a:p>
        </p:txBody>
      </p:sp>
      <p:sp>
        <p:nvSpPr>
          <p:cNvPr id="11" name="Rectangle 10">
            <a:extLst>
              <a:ext uri="{FF2B5EF4-FFF2-40B4-BE49-F238E27FC236}">
                <a16:creationId xmlns:a16="http://schemas.microsoft.com/office/drawing/2014/main" id="{FF15B051-A99E-419C-9F51-BBCE61847688}"/>
              </a:ext>
            </a:extLst>
          </p:cNvPr>
          <p:cNvSpPr/>
          <p:nvPr/>
        </p:nvSpPr>
        <p:spPr>
          <a:xfrm>
            <a:off x="3187317" y="804687"/>
            <a:ext cx="4948791" cy="523220"/>
          </a:xfrm>
          <a:prstGeom prst="rect">
            <a:avLst/>
          </a:prstGeom>
        </p:spPr>
        <p:txBody>
          <a:bodyPr wrap="none">
            <a:spAutoFit/>
          </a:bodyPr>
          <a:lstStyle/>
          <a:p>
            <a:r>
              <a:rPr lang="ne-NP" sz="2800" b="1" dirty="0">
                <a:solidFill>
                  <a:srgbClr val="142DAC"/>
                </a:solidFill>
                <a:latin typeface="Calibri" panose="020F0502020204030204" pitchFamily="34" charset="0"/>
                <a:cs typeface="Kalimati" panose="00000400000000000000" pitchFamily="2"/>
              </a:rPr>
              <a:t>मुख्य प्रश्नावली (व्यक्तिगत विवरण)</a:t>
            </a:r>
            <a:endParaRPr lang="en-US" sz="2800" b="1" dirty="0">
              <a:solidFill>
                <a:srgbClr val="142DAC"/>
              </a:solidFill>
              <a:latin typeface="Calibri" panose="020F0502020204030204" pitchFamily="34" charset="0"/>
              <a:cs typeface="Kalimati" panose="00000400000000000000" pitchFamily="2"/>
            </a:endParaRPr>
          </a:p>
        </p:txBody>
      </p:sp>
      <p:sp>
        <p:nvSpPr>
          <p:cNvPr id="12" name="TextBox 11">
            <a:extLst>
              <a:ext uri="{FF2B5EF4-FFF2-40B4-BE49-F238E27FC236}">
                <a16:creationId xmlns:a16="http://schemas.microsoft.com/office/drawing/2014/main" id="{E4746B47-87D7-47C4-9BE0-B7566B7E6A41}"/>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15819721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78856" y="6461288"/>
            <a:ext cx="612189" cy="384730"/>
          </a:xfrm>
        </p:spPr>
        <p:txBody>
          <a:bodyPr/>
          <a:lstStyle/>
          <a:p>
            <a:pPr algn="ctr"/>
            <a:fld id="{2840B2E4-A264-431E-ABDE-38E3BCDA5876}" type="slidenum">
              <a:rPr lang="en-US">
                <a:latin typeface="Fontasy Himali" panose="04020500000000000000" pitchFamily="82" charset="0"/>
              </a:rPr>
              <a:pPr algn="ctr"/>
              <a:t>28</a:t>
            </a:fld>
            <a:endParaRPr lang="en-US" dirty="0">
              <a:latin typeface="Fontasy Himali" panose="04020500000000000000" pitchFamily="82" charset="0"/>
            </a:endParaRPr>
          </a:p>
        </p:txBody>
      </p:sp>
      <p:sp>
        <p:nvSpPr>
          <p:cNvPr id="8" name="Rectangle 7"/>
          <p:cNvSpPr/>
          <p:nvPr/>
        </p:nvSpPr>
        <p:spPr>
          <a:xfrm>
            <a:off x="1863777" y="2228671"/>
            <a:ext cx="6096000" cy="646331"/>
          </a:xfrm>
          <a:prstGeom prst="rect">
            <a:avLst/>
          </a:prstGeom>
        </p:spPr>
        <p:txBody>
          <a:bodyPr>
            <a:spAutoFit/>
          </a:bodyPr>
          <a:lstStyle/>
          <a:p>
            <a:br>
              <a:rPr lang="ne-NP" dirty="0"/>
            </a:br>
            <a:endParaRPr lang="en-US" dirty="0"/>
          </a:p>
        </p:txBody>
      </p:sp>
      <p:sp>
        <p:nvSpPr>
          <p:cNvPr id="9" name="TextBox 8">
            <a:extLst>
              <a:ext uri="{FF2B5EF4-FFF2-40B4-BE49-F238E27FC236}">
                <a16:creationId xmlns:a16="http://schemas.microsoft.com/office/drawing/2014/main" id="{17978F47-BAF4-4B1F-A0DB-6DE9103C8A11}"/>
              </a:ext>
            </a:extLst>
          </p:cNvPr>
          <p:cNvSpPr txBox="1"/>
          <p:nvPr/>
        </p:nvSpPr>
        <p:spPr>
          <a:xfrm>
            <a:off x="115186" y="2317738"/>
            <a:ext cx="11961628" cy="4524315"/>
          </a:xfrm>
          <a:prstGeom prst="rect">
            <a:avLst/>
          </a:prstGeom>
          <a:noFill/>
        </p:spPr>
        <p:txBody>
          <a:bodyPr wrap="square">
            <a:spAutoFit/>
          </a:bodyPr>
          <a:lstStyle/>
          <a:p>
            <a:pPr marL="285750" indent="-285750" algn="just">
              <a:buFont typeface="Arial" panose="020B0604020202020204" pitchFamily="34" charset="0"/>
              <a:buChar char="•"/>
            </a:pPr>
            <a:r>
              <a:rPr lang="ne-NP" sz="2400" dirty="0">
                <a:cs typeface="Kalimati" panose="00000400000000000000" pitchFamily="2"/>
              </a:rPr>
              <a:t>यस प्रश्नबाट हिमाल, पहाड, तराई तथा कुन जाति, वर्ग र समुदायमा बालविवाहको दर उच्च रहेछ भन्ने जानकारी प्राप्त हुन्छ । </a:t>
            </a:r>
          </a:p>
          <a:p>
            <a:pPr marL="285750" indent="-285750" algn="just">
              <a:buFont typeface="Arial" panose="020B0604020202020204" pitchFamily="34" charset="0"/>
              <a:buChar char="•"/>
            </a:pPr>
            <a:endParaRPr lang="ne-NP" sz="2400" dirty="0">
              <a:cs typeface="Kalimati" panose="00000400000000000000" pitchFamily="2"/>
            </a:endParaRPr>
          </a:p>
          <a:p>
            <a:pPr marL="285750" indent="-285750" algn="just">
              <a:buFont typeface="Arial" panose="020B0604020202020204" pitchFamily="34" charset="0"/>
              <a:buChar char="•"/>
            </a:pPr>
            <a:r>
              <a:rPr lang="ne-NP" sz="2400" dirty="0">
                <a:cs typeface="Kalimati" panose="00000400000000000000" pitchFamily="2"/>
              </a:rPr>
              <a:t>बाल विवाहको कारण वैवाहिक जीवन दिगो नहुने, परिपक्व नभई सन्तान जन्माउदा स्वास्थ्य सम्बन्धी विभिन्न समस्याहरु देखिने, लैङ्गिक हिंसा, यौनजन्य हिंसा, बालश्रम, वेचविखन जस्ता थप हिंसाहरुले बालिका र महिलाहरु थप प्रताडित हुन पुग्दछन् । </a:t>
            </a:r>
          </a:p>
          <a:p>
            <a:pPr marL="285750" indent="-285750" algn="just">
              <a:buFont typeface="Arial" panose="020B0604020202020204" pitchFamily="34" charset="0"/>
              <a:buChar char="•"/>
            </a:pPr>
            <a:endParaRPr lang="ne-NP" sz="2400" dirty="0">
              <a:cs typeface="Kalimati" panose="00000400000000000000" pitchFamily="2"/>
            </a:endParaRPr>
          </a:p>
          <a:p>
            <a:pPr marL="285750" indent="-285750" algn="just">
              <a:buFont typeface="Arial" panose="020B0604020202020204" pitchFamily="34" charset="0"/>
              <a:buChar char="•"/>
            </a:pPr>
            <a:r>
              <a:rPr lang="ne-NP" sz="2400" dirty="0">
                <a:cs typeface="Kalimati" panose="00000400000000000000" pitchFamily="2"/>
              </a:rPr>
              <a:t>महिलाहरूको भुमिका र सहभागितालाई न्यून बनाई समतामूलक समाज निर्माण गर्न बालविवाह बाधक तत्व बन्न पुग्दछ । </a:t>
            </a:r>
          </a:p>
          <a:p>
            <a:pPr marL="285750" indent="-285750" algn="just">
              <a:buFont typeface="Arial" panose="020B0604020202020204" pitchFamily="34" charset="0"/>
              <a:buChar char="•"/>
            </a:pPr>
            <a:endParaRPr lang="ne-NP" sz="2400" dirty="0">
              <a:cs typeface="Kalimati" panose="00000400000000000000" pitchFamily="2"/>
            </a:endParaRPr>
          </a:p>
          <a:p>
            <a:pPr marL="285750" indent="-285750" algn="just">
              <a:buFont typeface="Arial" panose="020B0604020202020204" pitchFamily="34" charset="0"/>
              <a:buChar char="•"/>
            </a:pPr>
            <a:r>
              <a:rPr lang="ne-NP" sz="2400" dirty="0">
                <a:cs typeface="Kalimati" panose="00000400000000000000" pitchFamily="2"/>
              </a:rPr>
              <a:t>बालविवाहका कारण खोतल्न र बालविवाहलाई निरुत्साहित गर्न नीतिगत सुधारमा पहलको लागि गणकले ध्यान पूर्वक विवाह गर्दाको सहि उमेर ल्याउनु पर्दछ ।</a:t>
            </a:r>
          </a:p>
        </p:txBody>
      </p:sp>
      <p:sp>
        <p:nvSpPr>
          <p:cNvPr id="12" name="TextBox 11">
            <a:extLst>
              <a:ext uri="{FF2B5EF4-FFF2-40B4-BE49-F238E27FC236}">
                <a16:creationId xmlns:a16="http://schemas.microsoft.com/office/drawing/2014/main" id="{D7AAF6F5-BFCC-4B69-91C3-B956A6A65A95}"/>
              </a:ext>
            </a:extLst>
          </p:cNvPr>
          <p:cNvSpPr txBox="1"/>
          <p:nvPr/>
        </p:nvSpPr>
        <p:spPr>
          <a:xfrm>
            <a:off x="421411" y="1574424"/>
            <a:ext cx="8743853" cy="461665"/>
          </a:xfrm>
          <a:prstGeom prst="rect">
            <a:avLst/>
          </a:prstGeom>
          <a:noFill/>
        </p:spPr>
        <p:txBody>
          <a:bodyPr wrap="square">
            <a:spAutoFit/>
          </a:bodyPr>
          <a:lstStyle/>
          <a:p>
            <a:r>
              <a:rPr lang="ne-NP" sz="2400" b="1" dirty="0">
                <a:cs typeface="Kalimati" panose="00000400000000000000" pitchFamily="2"/>
              </a:rPr>
              <a:t>महल १४: ...नाम... ले कति बर्षमा विवाह गर्नुभयो ?</a:t>
            </a:r>
            <a:endParaRPr lang="en-US" sz="2400" b="1" dirty="0">
              <a:cs typeface="Kalimati" panose="00000400000000000000" pitchFamily="2"/>
            </a:endParaRPr>
          </a:p>
        </p:txBody>
      </p:sp>
      <p:pic>
        <p:nvPicPr>
          <p:cNvPr id="22530" name="Picture 2" descr="D:\CBS PPT\Downloads\marry-1.jpg"/>
          <p:cNvPicPr>
            <a:picLocks noChangeAspect="1" noChangeArrowheads="1"/>
          </p:cNvPicPr>
          <p:nvPr/>
        </p:nvPicPr>
        <p:blipFill>
          <a:blip r:embed="rId2" cstate="print"/>
          <a:srcRect/>
          <a:stretch>
            <a:fillRect/>
          </a:stretch>
        </p:blipFill>
        <p:spPr bwMode="auto">
          <a:xfrm>
            <a:off x="9165265" y="724969"/>
            <a:ext cx="2710298" cy="1521639"/>
          </a:xfrm>
          <a:prstGeom prst="rect">
            <a:avLst/>
          </a:prstGeom>
          <a:noFill/>
        </p:spPr>
      </p:pic>
      <p:sp>
        <p:nvSpPr>
          <p:cNvPr id="11" name="Rectangle 10">
            <a:extLst>
              <a:ext uri="{FF2B5EF4-FFF2-40B4-BE49-F238E27FC236}">
                <a16:creationId xmlns:a16="http://schemas.microsoft.com/office/drawing/2014/main" id="{186DC3D6-C1D1-4155-A3EE-B6759E9D6885}"/>
              </a:ext>
            </a:extLst>
          </p:cNvPr>
          <p:cNvSpPr/>
          <p:nvPr/>
        </p:nvSpPr>
        <p:spPr>
          <a:xfrm>
            <a:off x="3187317" y="836288"/>
            <a:ext cx="4948791" cy="523220"/>
          </a:xfrm>
          <a:prstGeom prst="rect">
            <a:avLst/>
          </a:prstGeom>
        </p:spPr>
        <p:txBody>
          <a:bodyPr wrap="none">
            <a:spAutoFit/>
          </a:bodyPr>
          <a:lstStyle/>
          <a:p>
            <a:r>
              <a:rPr lang="ne-NP" sz="2800" b="1" dirty="0">
                <a:solidFill>
                  <a:srgbClr val="142DAC"/>
                </a:solidFill>
                <a:latin typeface="Calibri" panose="020F0502020204030204" pitchFamily="34" charset="0"/>
                <a:cs typeface="Kalimati" panose="00000400000000000000" pitchFamily="2"/>
              </a:rPr>
              <a:t>मुख्य प्रश्नावली (व्यक्तिगत विवरण)</a:t>
            </a:r>
            <a:endParaRPr lang="en-US" sz="2800" b="1" dirty="0">
              <a:solidFill>
                <a:srgbClr val="142DAC"/>
              </a:solidFill>
              <a:latin typeface="Calibri" panose="020F0502020204030204" pitchFamily="34" charset="0"/>
              <a:cs typeface="Kalimati" panose="00000400000000000000" pitchFamily="2"/>
            </a:endParaRPr>
          </a:p>
        </p:txBody>
      </p:sp>
      <p:sp>
        <p:nvSpPr>
          <p:cNvPr id="10" name="TextBox 9">
            <a:extLst>
              <a:ext uri="{FF2B5EF4-FFF2-40B4-BE49-F238E27FC236}">
                <a16:creationId xmlns:a16="http://schemas.microsoft.com/office/drawing/2014/main" id="{05593923-3C61-4D2A-83F4-D80923F7750A}"/>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16625690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D:\CBS PPT\Downloads\1550804377student-.jpg"/>
          <p:cNvPicPr>
            <a:picLocks noChangeAspect="1" noChangeArrowheads="1"/>
          </p:cNvPicPr>
          <p:nvPr/>
        </p:nvPicPr>
        <p:blipFill>
          <a:blip r:embed="rId2" cstate="print"/>
          <a:srcRect/>
          <a:stretch>
            <a:fillRect/>
          </a:stretch>
        </p:blipFill>
        <p:spPr bwMode="auto">
          <a:xfrm>
            <a:off x="9920994" y="748117"/>
            <a:ext cx="2146959" cy="1541908"/>
          </a:xfrm>
          <a:prstGeom prst="rect">
            <a:avLst/>
          </a:prstGeom>
          <a:noFill/>
          <a:effectLst>
            <a:reflection blurRad="6350" stA="50000" endA="275" endPos="40000" dist="101600" dir="5400000" sy="-100000" algn="bl" rotWithShape="0"/>
          </a:effectLst>
        </p:spPr>
      </p:pic>
      <p:sp>
        <p:nvSpPr>
          <p:cNvPr id="4" name="Slide Number Placeholder 3">
            <a:extLst>
              <a:ext uri="{FF2B5EF4-FFF2-40B4-BE49-F238E27FC236}">
                <a16:creationId xmlns:a16="http://schemas.microsoft.com/office/drawing/2014/main" id="{1F630565-AA88-4715-8260-D0DD96E478FC}"/>
              </a:ext>
            </a:extLst>
          </p:cNvPr>
          <p:cNvSpPr>
            <a:spLocks noGrp="1"/>
          </p:cNvSpPr>
          <p:nvPr>
            <p:ph type="sldNum" sz="quarter" idx="11"/>
          </p:nvPr>
        </p:nvSpPr>
        <p:spPr>
          <a:xfrm>
            <a:off x="11610752" y="6480825"/>
            <a:ext cx="569661" cy="365447"/>
          </a:xfrm>
        </p:spPr>
        <p:txBody>
          <a:bodyPr/>
          <a:lstStyle/>
          <a:p>
            <a:pPr algn="ctr"/>
            <a:fld id="{2840B2E4-A264-431E-ABDE-38E3BCDA5876}" type="slidenum">
              <a:rPr lang="en-US">
                <a:latin typeface="Fontasy Himali" panose="04020500000000000000" pitchFamily="82" charset="0"/>
              </a:rPr>
              <a:pPr algn="ctr"/>
              <a:t>29</a:t>
            </a:fld>
            <a:endParaRPr lang="en-US" dirty="0">
              <a:latin typeface="Fontasy Himali" panose="04020500000000000000" pitchFamily="82" charset="0"/>
            </a:endParaRPr>
          </a:p>
        </p:txBody>
      </p:sp>
      <p:sp>
        <p:nvSpPr>
          <p:cNvPr id="6" name="TextBox 5">
            <a:extLst>
              <a:ext uri="{FF2B5EF4-FFF2-40B4-BE49-F238E27FC236}">
                <a16:creationId xmlns:a16="http://schemas.microsoft.com/office/drawing/2014/main" id="{D0DB71E7-9A92-4347-9F47-8EAF379FF414}"/>
              </a:ext>
            </a:extLst>
          </p:cNvPr>
          <p:cNvSpPr txBox="1"/>
          <p:nvPr/>
        </p:nvSpPr>
        <p:spPr>
          <a:xfrm>
            <a:off x="105583" y="2820652"/>
            <a:ext cx="11962370" cy="3785652"/>
          </a:xfrm>
          <a:prstGeom prst="rect">
            <a:avLst/>
          </a:prstGeom>
          <a:noFill/>
        </p:spPr>
        <p:txBody>
          <a:bodyPr wrap="square">
            <a:spAutoFit/>
          </a:bodyPr>
          <a:lstStyle/>
          <a:p>
            <a:pPr marL="285750" indent="-285750" algn="just">
              <a:buFont typeface="Arial" panose="020B0604020202020204" pitchFamily="34" charset="0"/>
              <a:buChar char="•"/>
            </a:pPr>
            <a:r>
              <a:rPr lang="ne-NP" sz="2400" dirty="0">
                <a:cs typeface="Kalimati" panose="00000400000000000000" pitchFamily="2"/>
              </a:rPr>
              <a:t>यी विवरणहरुबाट राष्ट्रिय साक्षरता दर, उच्च शिक्षा र प्राविधिक शिक्षा आदिमा लैङ्गिक, अपाङ्गता, धर्म, भाषा, जातजातिगत आधारमा शिक्षाको पहुँचबारे जानकारी प्राप्त हुन्छ ।</a:t>
            </a:r>
          </a:p>
          <a:p>
            <a:pPr algn="just"/>
            <a:endParaRPr lang="ne-NP" sz="2400" dirty="0">
              <a:cs typeface="Kalimati" panose="00000400000000000000" pitchFamily="2"/>
            </a:endParaRPr>
          </a:p>
          <a:p>
            <a:pPr marL="285750" indent="-285750" algn="just">
              <a:buFont typeface="Arial" panose="020B0604020202020204" pitchFamily="34" charset="0"/>
              <a:buChar char="•"/>
            </a:pPr>
            <a:r>
              <a:rPr lang="ne-NP" sz="2400" dirty="0">
                <a:cs typeface="Kalimati" panose="00000400000000000000" pitchFamily="2"/>
              </a:rPr>
              <a:t>यसैका आधारमा राज्यले उपयुक्त शैक्षिक नीति, योजना तथा कार्यक्रमहरुको तर्जुमा र कार्यान्वयन गरिने र यो नीतिले कसरी विभिन्न स्थानमा, विभिन्न जातजातिका बालिका र महिलाहरुलाई मदत गरिरहेको छ भनेर हेर्न सकिन्छ ।</a:t>
            </a:r>
          </a:p>
          <a:p>
            <a:pPr algn="just"/>
            <a:endParaRPr lang="ne-NP" sz="2400" dirty="0">
              <a:cs typeface="Kalimati" panose="00000400000000000000" pitchFamily="2"/>
            </a:endParaRPr>
          </a:p>
          <a:p>
            <a:pPr marL="285750" indent="-285750" algn="just">
              <a:buFont typeface="Arial" panose="020B0604020202020204" pitchFamily="34" charset="0"/>
              <a:buChar char="•"/>
            </a:pPr>
            <a:r>
              <a:rPr lang="ne-NP" sz="2400" dirty="0">
                <a:cs typeface="Kalimati" panose="00000400000000000000" pitchFamily="2"/>
              </a:rPr>
              <a:t>उदाहरणका लागि शिक्षामा यतिका लगानी बाबजुद लैङ्गिक, जातिय दुरी कायम छ । यस्ता दुरी कति कम भयो, कति विपन्न वर्गका मुश्लीम, मुसहर समुदायका छोराछोरीहरुले छात्रवृति पाउन सके वा कुन जातजातिको बढी पहुँच हुन सक्यो भनी हेर्न सकिन्छ ।</a:t>
            </a:r>
          </a:p>
        </p:txBody>
      </p:sp>
      <p:sp>
        <p:nvSpPr>
          <p:cNvPr id="10" name="TextBox 9">
            <a:extLst>
              <a:ext uri="{FF2B5EF4-FFF2-40B4-BE49-F238E27FC236}">
                <a16:creationId xmlns:a16="http://schemas.microsoft.com/office/drawing/2014/main" id="{B75A5FAA-31AA-4A35-8B70-0462A9D9915E}"/>
              </a:ext>
            </a:extLst>
          </p:cNvPr>
          <p:cNvSpPr txBox="1"/>
          <p:nvPr/>
        </p:nvSpPr>
        <p:spPr>
          <a:xfrm>
            <a:off x="105583" y="1828360"/>
            <a:ext cx="6093724" cy="461665"/>
          </a:xfrm>
          <a:prstGeom prst="rect">
            <a:avLst/>
          </a:prstGeom>
          <a:noFill/>
        </p:spPr>
        <p:txBody>
          <a:bodyPr wrap="square">
            <a:spAutoFit/>
          </a:bodyPr>
          <a:lstStyle/>
          <a:p>
            <a:r>
              <a:rPr lang="ne-NP" sz="2400" b="1" dirty="0">
                <a:cs typeface="Kalimati" panose="00000400000000000000" pitchFamily="2"/>
              </a:rPr>
              <a:t>महल १५– १८</a:t>
            </a:r>
            <a:r>
              <a:rPr lang="en-US" sz="2400" b="1" dirty="0">
                <a:cs typeface="Kalimati" panose="00000400000000000000" pitchFamily="2"/>
              </a:rPr>
              <a:t>:</a:t>
            </a:r>
            <a:r>
              <a:rPr lang="ne-NP" sz="2400" b="1" dirty="0">
                <a:cs typeface="Kalimati" panose="00000400000000000000" pitchFamily="2"/>
              </a:rPr>
              <a:t> शैक्षिक अवस्था सम्बन्धमा</a:t>
            </a:r>
            <a:endParaRPr lang="en-US" sz="2400" b="1" dirty="0">
              <a:cs typeface="Kalimati" panose="00000400000000000000" pitchFamily="2"/>
            </a:endParaRPr>
          </a:p>
        </p:txBody>
      </p:sp>
      <p:cxnSp>
        <p:nvCxnSpPr>
          <p:cNvPr id="7" name="Straight Connector 6"/>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C7BCBE1D-C187-4C3D-A858-4EB4305471F0}"/>
              </a:ext>
            </a:extLst>
          </p:cNvPr>
          <p:cNvSpPr/>
          <p:nvPr/>
        </p:nvSpPr>
        <p:spPr>
          <a:xfrm>
            <a:off x="3187317" y="836288"/>
            <a:ext cx="4948791" cy="523220"/>
          </a:xfrm>
          <a:prstGeom prst="rect">
            <a:avLst/>
          </a:prstGeom>
        </p:spPr>
        <p:txBody>
          <a:bodyPr wrap="none">
            <a:spAutoFit/>
          </a:bodyPr>
          <a:lstStyle/>
          <a:p>
            <a:r>
              <a:rPr lang="ne-NP" sz="2800" b="1" dirty="0">
                <a:solidFill>
                  <a:srgbClr val="142DAC"/>
                </a:solidFill>
                <a:latin typeface="Calibri" panose="020F0502020204030204" pitchFamily="34" charset="0"/>
                <a:cs typeface="Kalimati" panose="00000400000000000000" pitchFamily="2"/>
              </a:rPr>
              <a:t>मुख्य प्रश्नावली (व्यक्तिगत विवरण)</a:t>
            </a:r>
            <a:endParaRPr lang="en-US" sz="2800" b="1" dirty="0">
              <a:solidFill>
                <a:srgbClr val="142DAC"/>
              </a:solidFill>
              <a:latin typeface="Calibri" panose="020F0502020204030204" pitchFamily="34" charset="0"/>
              <a:cs typeface="Kalimati" panose="00000400000000000000" pitchFamily="2"/>
            </a:endParaRPr>
          </a:p>
        </p:txBody>
      </p:sp>
      <p:sp>
        <p:nvSpPr>
          <p:cNvPr id="8" name="TextBox 7">
            <a:extLst>
              <a:ext uri="{FF2B5EF4-FFF2-40B4-BE49-F238E27FC236}">
                <a16:creationId xmlns:a16="http://schemas.microsoft.com/office/drawing/2014/main" id="{42150D24-4205-4A6A-B2DE-7D4E60AD432F}"/>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32044300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F630565-AA88-4715-8260-D0DD96E478FC}"/>
              </a:ext>
            </a:extLst>
          </p:cNvPr>
          <p:cNvSpPr>
            <a:spLocks noGrp="1"/>
          </p:cNvSpPr>
          <p:nvPr>
            <p:ph type="sldNum" sz="quarter" idx="11"/>
          </p:nvPr>
        </p:nvSpPr>
        <p:spPr>
          <a:xfrm>
            <a:off x="11600121" y="6470262"/>
            <a:ext cx="569660" cy="365124"/>
          </a:xfrm>
        </p:spPr>
        <p:txBody>
          <a:bodyPr/>
          <a:lstStyle/>
          <a:p>
            <a:pPr algn="ctr"/>
            <a:fld id="{2840B2E4-A264-431E-ABDE-38E3BCDA5876}" type="slidenum">
              <a:rPr lang="en-US">
                <a:latin typeface="Fontasy Himali" panose="04020500000000000000" pitchFamily="82" charset="0"/>
              </a:rPr>
              <a:pPr algn="ctr"/>
              <a:t>30</a:t>
            </a:fld>
            <a:endParaRPr lang="en-US" dirty="0">
              <a:latin typeface="Fontasy Himali" panose="04020500000000000000" pitchFamily="82" charset="0"/>
            </a:endParaRPr>
          </a:p>
        </p:txBody>
      </p:sp>
      <p:sp>
        <p:nvSpPr>
          <p:cNvPr id="6" name="TextBox 5">
            <a:extLst>
              <a:ext uri="{FF2B5EF4-FFF2-40B4-BE49-F238E27FC236}">
                <a16:creationId xmlns:a16="http://schemas.microsoft.com/office/drawing/2014/main" id="{20C7F416-591B-4BCE-9F64-48F7C941C513}"/>
              </a:ext>
            </a:extLst>
          </p:cNvPr>
          <p:cNvSpPr txBox="1"/>
          <p:nvPr/>
        </p:nvSpPr>
        <p:spPr>
          <a:xfrm>
            <a:off x="91483" y="1414289"/>
            <a:ext cx="6093724" cy="461665"/>
          </a:xfrm>
          <a:prstGeom prst="rect">
            <a:avLst/>
          </a:prstGeom>
          <a:noFill/>
        </p:spPr>
        <p:txBody>
          <a:bodyPr wrap="square">
            <a:spAutoFit/>
          </a:bodyPr>
          <a:lstStyle/>
          <a:p>
            <a:r>
              <a:rPr lang="en-US" sz="2400" b="1" dirty="0" err="1">
                <a:cs typeface="Kalimati" panose="00000400000000000000" pitchFamily="2"/>
              </a:rPr>
              <a:t>महल</a:t>
            </a:r>
            <a:r>
              <a:rPr lang="en-US" sz="2400" b="1" dirty="0">
                <a:cs typeface="Kalimati" panose="00000400000000000000" pitchFamily="2"/>
              </a:rPr>
              <a:t>  १९–२५</a:t>
            </a:r>
            <a:r>
              <a:rPr lang="ne-NP" sz="2400" b="1" dirty="0">
                <a:cs typeface="Kalimati" panose="00000400000000000000" pitchFamily="2"/>
              </a:rPr>
              <a:t>:</a:t>
            </a:r>
            <a:r>
              <a:rPr lang="en-US" sz="2400" b="1" dirty="0">
                <a:cs typeface="Kalimati" panose="00000400000000000000" pitchFamily="2"/>
              </a:rPr>
              <a:t> </a:t>
            </a:r>
            <a:r>
              <a:rPr lang="en-US" sz="2400" b="1" dirty="0" err="1">
                <a:cs typeface="Kalimati" panose="00000400000000000000" pitchFamily="2"/>
              </a:rPr>
              <a:t>बसाइँसरा</a:t>
            </a:r>
            <a:r>
              <a:rPr lang="ne-NP" sz="2400" b="1" dirty="0">
                <a:cs typeface="Kalimati" panose="00000400000000000000" pitchFamily="2"/>
              </a:rPr>
              <a:t>र्इ </a:t>
            </a:r>
            <a:r>
              <a:rPr lang="en-US" sz="2400" b="1" dirty="0" err="1">
                <a:cs typeface="Kalimati" panose="00000400000000000000" pitchFamily="2"/>
              </a:rPr>
              <a:t>सम्बन्धमा</a:t>
            </a:r>
            <a:endParaRPr lang="en-US" sz="2400" b="1" dirty="0">
              <a:cs typeface="Kalimati" panose="00000400000000000000" pitchFamily="2"/>
            </a:endParaRPr>
          </a:p>
        </p:txBody>
      </p:sp>
      <p:sp>
        <p:nvSpPr>
          <p:cNvPr id="8" name="TextBox 7">
            <a:extLst>
              <a:ext uri="{FF2B5EF4-FFF2-40B4-BE49-F238E27FC236}">
                <a16:creationId xmlns:a16="http://schemas.microsoft.com/office/drawing/2014/main" id="{3387B68A-657F-4780-BD96-146B2B60F277}"/>
              </a:ext>
            </a:extLst>
          </p:cNvPr>
          <p:cNvSpPr txBox="1"/>
          <p:nvPr/>
        </p:nvSpPr>
        <p:spPr>
          <a:xfrm>
            <a:off x="-21272" y="2063028"/>
            <a:ext cx="9348696" cy="4524315"/>
          </a:xfrm>
          <a:prstGeom prst="rect">
            <a:avLst/>
          </a:prstGeom>
          <a:noFill/>
        </p:spPr>
        <p:txBody>
          <a:bodyPr wrap="square">
            <a:spAutoFit/>
          </a:bodyPr>
          <a:lstStyle/>
          <a:p>
            <a:pPr marL="285750" indent="-285750" algn="just">
              <a:buFont typeface="Arial" panose="020B0604020202020204" pitchFamily="34" charset="0"/>
              <a:buChar char="•"/>
            </a:pPr>
            <a:r>
              <a:rPr lang="ne-NP" sz="2400" dirty="0">
                <a:cs typeface="Kalimati" panose="00000400000000000000" pitchFamily="2"/>
              </a:rPr>
              <a:t>लैङ्गिक एवं सामाजिक समावेशीकरणको दृष्टिकोणले कुन जातजाति, वर्ग वा समूदायका मानिसहरुले के कस्ता कारणहरुले बसाइँसराई गर्ने गरेका छन् भन्ने जानकारी आवश्यक हुन्छ ।</a:t>
            </a:r>
          </a:p>
          <a:p>
            <a:pPr marL="285750" indent="-285750" algn="just">
              <a:buFont typeface="Arial" panose="020B0604020202020204" pitchFamily="34" charset="0"/>
              <a:buChar char="•"/>
            </a:pPr>
            <a:endParaRPr lang="ne-NP" sz="2400" dirty="0">
              <a:cs typeface="Kalimati" panose="00000400000000000000" pitchFamily="2"/>
            </a:endParaRPr>
          </a:p>
          <a:p>
            <a:pPr marL="285750" indent="-285750" algn="just">
              <a:buFont typeface="Arial" panose="020B0604020202020204" pitchFamily="34" charset="0"/>
              <a:buChar char="•"/>
            </a:pPr>
            <a:r>
              <a:rPr lang="ne-NP" sz="2400" dirty="0">
                <a:cs typeface="Kalimati" panose="00000400000000000000" pitchFamily="2"/>
              </a:rPr>
              <a:t>प्राकृतिक विपत्ति तथा प्रकोप, द्धन्द, हिंसा, विभेद, श्रीमान् सँगको सम्बन्ध बिच्छेद, मानव बेचबिखन, मर्यादित रोजगारीको अभाव आदि केही उदाहरणको रुपमा लिन सकिन्छ ।</a:t>
            </a:r>
          </a:p>
          <a:p>
            <a:pPr marL="285750" indent="-285750" algn="just">
              <a:buFont typeface="Arial" panose="020B0604020202020204" pitchFamily="34" charset="0"/>
              <a:buChar char="•"/>
            </a:pPr>
            <a:endParaRPr lang="ne-NP" sz="2400" dirty="0">
              <a:cs typeface="Kalimati" panose="00000400000000000000" pitchFamily="2"/>
            </a:endParaRPr>
          </a:p>
          <a:p>
            <a:pPr marL="285750" indent="-285750" algn="just">
              <a:buFont typeface="Arial" panose="020B0604020202020204" pitchFamily="34" charset="0"/>
              <a:buChar char="•"/>
            </a:pPr>
            <a:r>
              <a:rPr lang="ne-NP" sz="2400" dirty="0">
                <a:cs typeface="Kalimati" panose="00000400000000000000" pitchFamily="2"/>
              </a:rPr>
              <a:t>यसबाट प्राप्त हुने विवरणले आन्तरिक तथा अन्तरराष्ट्रिय बसाइँसराई तथा यसबाट श्रृजना हुने सामाजिक अव्यवस्थालाई सम्बोधन गरी लैङ्गिक तथा सामाजिक  समावेशी नीति तथा कार्यक्रमहरुको तर्जुमा गर्न सहयोग मिल्ने हुनाले १९ देखि २५ सम्मका प्रश्नहरु गम्भिरताका साथ सोधिनु पर्दछ  । </a:t>
            </a:r>
          </a:p>
        </p:txBody>
      </p:sp>
      <p:pic>
        <p:nvPicPr>
          <p:cNvPr id="24578" name="Picture 2" descr="D:\CBS PPT\Downloads\basaisarai.jpg"/>
          <p:cNvPicPr>
            <a:picLocks noChangeAspect="1" noChangeArrowheads="1"/>
          </p:cNvPicPr>
          <p:nvPr/>
        </p:nvPicPr>
        <p:blipFill>
          <a:blip r:embed="rId2" cstate="print"/>
          <a:srcRect l="47054" t="23610" r="2037"/>
          <a:stretch>
            <a:fillRect/>
          </a:stretch>
        </p:blipFill>
        <p:spPr bwMode="auto">
          <a:xfrm>
            <a:off x="9391222" y="2807811"/>
            <a:ext cx="2705087" cy="269372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9" name="Rectangle 8">
            <a:extLst>
              <a:ext uri="{FF2B5EF4-FFF2-40B4-BE49-F238E27FC236}">
                <a16:creationId xmlns:a16="http://schemas.microsoft.com/office/drawing/2014/main" id="{3C19D8A2-4A29-4D54-B4BE-D1AA2E521A72}"/>
              </a:ext>
            </a:extLst>
          </p:cNvPr>
          <p:cNvSpPr/>
          <p:nvPr/>
        </p:nvSpPr>
        <p:spPr>
          <a:xfrm>
            <a:off x="3187317" y="836288"/>
            <a:ext cx="4948791" cy="523220"/>
          </a:xfrm>
          <a:prstGeom prst="rect">
            <a:avLst/>
          </a:prstGeom>
        </p:spPr>
        <p:txBody>
          <a:bodyPr wrap="none">
            <a:spAutoFit/>
          </a:bodyPr>
          <a:lstStyle/>
          <a:p>
            <a:r>
              <a:rPr lang="ne-NP" sz="2800" b="1" dirty="0">
                <a:solidFill>
                  <a:srgbClr val="142DAC"/>
                </a:solidFill>
                <a:latin typeface="Calibri" panose="020F0502020204030204" pitchFamily="34" charset="0"/>
                <a:cs typeface="Kalimati" panose="00000400000000000000" pitchFamily="2"/>
              </a:rPr>
              <a:t>मुख्य प्रश्नावली (व्यक्तिगत विवरण)</a:t>
            </a:r>
            <a:endParaRPr lang="en-US" sz="2800" b="1" dirty="0">
              <a:solidFill>
                <a:srgbClr val="142DAC"/>
              </a:solidFill>
              <a:latin typeface="Calibri" panose="020F0502020204030204" pitchFamily="34" charset="0"/>
              <a:cs typeface="Kalimati" panose="00000400000000000000" pitchFamily="2"/>
            </a:endParaRPr>
          </a:p>
        </p:txBody>
      </p:sp>
      <p:sp>
        <p:nvSpPr>
          <p:cNvPr id="10" name="TextBox 9">
            <a:extLst>
              <a:ext uri="{FF2B5EF4-FFF2-40B4-BE49-F238E27FC236}">
                <a16:creationId xmlns:a16="http://schemas.microsoft.com/office/drawing/2014/main" id="{294393E4-2519-4388-ACCD-C6E4FA21F80A}"/>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1516135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F630565-AA88-4715-8260-D0DD96E478FC}"/>
              </a:ext>
            </a:extLst>
          </p:cNvPr>
          <p:cNvSpPr>
            <a:spLocks noGrp="1"/>
          </p:cNvSpPr>
          <p:nvPr>
            <p:ph type="sldNum" sz="quarter" idx="11"/>
          </p:nvPr>
        </p:nvSpPr>
        <p:spPr>
          <a:xfrm>
            <a:off x="11670122" y="6456536"/>
            <a:ext cx="510287" cy="400111"/>
          </a:xfrm>
        </p:spPr>
        <p:txBody>
          <a:bodyPr/>
          <a:lstStyle/>
          <a:p>
            <a:pPr algn="ctr"/>
            <a:fld id="{2840B2E4-A264-431E-ABDE-38E3BCDA5876}" type="slidenum">
              <a:rPr lang="en-US">
                <a:latin typeface="Fontasy Himali" panose="04020500000000000000" pitchFamily="82" charset="0"/>
              </a:rPr>
              <a:pPr algn="ctr"/>
              <a:t>31</a:t>
            </a:fld>
            <a:endParaRPr lang="en-US" dirty="0">
              <a:latin typeface="Fontasy Himali" panose="04020500000000000000" pitchFamily="82" charset="0"/>
            </a:endParaRPr>
          </a:p>
        </p:txBody>
      </p:sp>
      <p:sp>
        <p:nvSpPr>
          <p:cNvPr id="6" name="TextBox 5">
            <a:extLst>
              <a:ext uri="{FF2B5EF4-FFF2-40B4-BE49-F238E27FC236}">
                <a16:creationId xmlns:a16="http://schemas.microsoft.com/office/drawing/2014/main" id="{580A2EA3-EB42-4C12-86CD-4E707ACF45B3}"/>
              </a:ext>
            </a:extLst>
          </p:cNvPr>
          <p:cNvSpPr txBox="1"/>
          <p:nvPr/>
        </p:nvSpPr>
        <p:spPr>
          <a:xfrm>
            <a:off x="191388" y="3671141"/>
            <a:ext cx="11809223" cy="2677656"/>
          </a:xfrm>
          <a:prstGeom prst="rect">
            <a:avLst/>
          </a:prstGeom>
          <a:noFill/>
        </p:spPr>
        <p:txBody>
          <a:bodyPr wrap="square">
            <a:spAutoFit/>
          </a:bodyPr>
          <a:lstStyle/>
          <a:p>
            <a:pPr marL="285750" indent="-285750" algn="just">
              <a:buFont typeface="Arial" panose="020B0604020202020204" pitchFamily="34" charset="0"/>
              <a:buChar char="•"/>
            </a:pPr>
            <a:r>
              <a:rPr lang="ne-NP" sz="2400" dirty="0">
                <a:cs typeface="Kalimati" panose="00000400000000000000" pitchFamily="2"/>
              </a:rPr>
              <a:t>मृत्यु भएका सन्तानहरुको विवरण माग्नु अत्यन्त संवेदनशील विषय भएकोले सो को विवरण दिन आमाबाबुलाई सहज नहुन सक्छ । यद्यपी उत्तरदातालार्इ प्रजनन् र मृत्युसम्बन्धी अध्ययनका लागि यो विवरण आवश्यक</a:t>
            </a:r>
            <a:r>
              <a:rPr lang="en-US" sz="2400" dirty="0">
                <a:cs typeface="Kalimati" panose="00000400000000000000" pitchFamily="2"/>
              </a:rPr>
              <a:t> </a:t>
            </a:r>
            <a:r>
              <a:rPr lang="ne-NP" sz="2400" dirty="0">
                <a:cs typeface="Kalimati" panose="00000400000000000000" pitchFamily="2"/>
              </a:rPr>
              <a:t>हुने कुराको बोध गराउनु पर्दछ ।</a:t>
            </a:r>
          </a:p>
          <a:p>
            <a:pPr algn="just"/>
            <a:endParaRPr lang="ne-NP" sz="2400" dirty="0">
              <a:cs typeface="Kalimati" panose="00000400000000000000" pitchFamily="2"/>
            </a:endParaRPr>
          </a:p>
          <a:p>
            <a:pPr marL="285750" indent="-285750" algn="just">
              <a:buFont typeface="Arial" panose="020B0604020202020204" pitchFamily="34" charset="0"/>
              <a:buChar char="•"/>
            </a:pPr>
            <a:r>
              <a:rPr lang="ne-NP" sz="2400" dirty="0">
                <a:cs typeface="Kalimati" panose="00000400000000000000" pitchFamily="2"/>
              </a:rPr>
              <a:t>हालसम्म जन्माएका सन्तानहरुको विवरण दिंदा उत्तरदाताले विशेष गरी विवाह गरेर गएका छोरीहरुको विवरण दिन छुटाउने सम्भावना बढी भएकोले गणकले विवाह भएका छोरीहरु छुटेको नछुटेको बारेमा पुनः सोधी यकिन गर्नुपर्दछ ।</a:t>
            </a:r>
          </a:p>
        </p:txBody>
      </p:sp>
      <p:sp>
        <p:nvSpPr>
          <p:cNvPr id="8" name="TextBox 7">
            <a:extLst>
              <a:ext uri="{FF2B5EF4-FFF2-40B4-BE49-F238E27FC236}">
                <a16:creationId xmlns:a16="http://schemas.microsoft.com/office/drawing/2014/main" id="{022FE45E-824D-40DA-A46F-D354A7E8278B}"/>
              </a:ext>
            </a:extLst>
          </p:cNvPr>
          <p:cNvSpPr txBox="1"/>
          <p:nvPr/>
        </p:nvSpPr>
        <p:spPr>
          <a:xfrm>
            <a:off x="191388" y="1884403"/>
            <a:ext cx="7337337" cy="461665"/>
          </a:xfrm>
          <a:prstGeom prst="rect">
            <a:avLst/>
          </a:prstGeom>
          <a:noFill/>
        </p:spPr>
        <p:txBody>
          <a:bodyPr wrap="square">
            <a:spAutoFit/>
          </a:bodyPr>
          <a:lstStyle/>
          <a:p>
            <a:r>
              <a:rPr lang="ne-NP" sz="2400" b="1" dirty="0">
                <a:cs typeface="Kalimati" panose="00000400000000000000" pitchFamily="2"/>
              </a:rPr>
              <a:t>महल २६–२८</a:t>
            </a:r>
            <a:r>
              <a:rPr lang="en-US" sz="2400" b="1" dirty="0">
                <a:cs typeface="Kalimati" panose="00000400000000000000" pitchFamily="2"/>
              </a:rPr>
              <a:t>: </a:t>
            </a:r>
            <a:r>
              <a:rPr lang="ne-NP" sz="2400" b="1" dirty="0">
                <a:cs typeface="Kalimati" panose="00000400000000000000" pitchFamily="2"/>
              </a:rPr>
              <a:t>विवाहित महिलाको प्रजनन् सम्बन्धमा</a:t>
            </a:r>
            <a:endParaRPr lang="en-US" sz="2400" b="1" dirty="0">
              <a:cs typeface="Kalimati" panose="00000400000000000000" pitchFamily="2"/>
            </a:endParaRPr>
          </a:p>
        </p:txBody>
      </p:sp>
      <p:pic>
        <p:nvPicPr>
          <p:cNvPr id="25602" name="Picture 2" descr="D:\CBS PPT\Downloads\garbhdharan-kaise-hota-hai-in-hindi.png"/>
          <p:cNvPicPr>
            <a:picLocks noChangeAspect="1" noChangeArrowheads="1"/>
          </p:cNvPicPr>
          <p:nvPr/>
        </p:nvPicPr>
        <p:blipFill>
          <a:blip r:embed="rId2" cstate="print"/>
          <a:srcRect/>
          <a:stretch>
            <a:fillRect/>
          </a:stretch>
        </p:blipFill>
        <p:spPr bwMode="auto">
          <a:xfrm>
            <a:off x="8184402" y="986625"/>
            <a:ext cx="3816210" cy="24423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Rectangle 8">
            <a:extLst>
              <a:ext uri="{FF2B5EF4-FFF2-40B4-BE49-F238E27FC236}">
                <a16:creationId xmlns:a16="http://schemas.microsoft.com/office/drawing/2014/main" id="{33983EA9-94D4-4B94-835A-48BB8F4A2123}"/>
              </a:ext>
            </a:extLst>
          </p:cNvPr>
          <p:cNvSpPr/>
          <p:nvPr/>
        </p:nvSpPr>
        <p:spPr>
          <a:xfrm>
            <a:off x="3187317" y="836288"/>
            <a:ext cx="4948791" cy="523220"/>
          </a:xfrm>
          <a:prstGeom prst="rect">
            <a:avLst/>
          </a:prstGeom>
        </p:spPr>
        <p:txBody>
          <a:bodyPr wrap="none">
            <a:spAutoFit/>
          </a:bodyPr>
          <a:lstStyle/>
          <a:p>
            <a:r>
              <a:rPr lang="ne-NP" sz="2800" b="1" dirty="0">
                <a:solidFill>
                  <a:srgbClr val="142DAC"/>
                </a:solidFill>
                <a:latin typeface="Calibri" panose="020F0502020204030204" pitchFamily="34" charset="0"/>
                <a:cs typeface="Kalimati" panose="00000400000000000000" pitchFamily="2"/>
              </a:rPr>
              <a:t>मुख्य प्रश्नावली (व्यक्तिगत विवरण)</a:t>
            </a:r>
            <a:endParaRPr lang="en-US" sz="2800" b="1" dirty="0">
              <a:solidFill>
                <a:srgbClr val="142DAC"/>
              </a:solidFill>
              <a:latin typeface="Calibri" panose="020F0502020204030204" pitchFamily="34" charset="0"/>
              <a:cs typeface="Kalimati" panose="00000400000000000000" pitchFamily="2"/>
            </a:endParaRPr>
          </a:p>
        </p:txBody>
      </p:sp>
      <p:sp>
        <p:nvSpPr>
          <p:cNvPr id="10" name="TextBox 9">
            <a:extLst>
              <a:ext uri="{FF2B5EF4-FFF2-40B4-BE49-F238E27FC236}">
                <a16:creationId xmlns:a16="http://schemas.microsoft.com/office/drawing/2014/main" id="{AD7F53AA-DE9B-43B6-AE7B-E2DA11571DB5}"/>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31573332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F630565-AA88-4715-8260-D0DD96E478FC}"/>
              </a:ext>
            </a:extLst>
          </p:cNvPr>
          <p:cNvSpPr>
            <a:spLocks noGrp="1"/>
          </p:cNvSpPr>
          <p:nvPr>
            <p:ph type="sldNum" sz="quarter" idx="11"/>
          </p:nvPr>
        </p:nvSpPr>
        <p:spPr>
          <a:xfrm>
            <a:off x="11589488" y="6475905"/>
            <a:ext cx="590923" cy="370110"/>
          </a:xfrm>
        </p:spPr>
        <p:txBody>
          <a:bodyPr/>
          <a:lstStyle/>
          <a:p>
            <a:pPr algn="ctr"/>
            <a:fld id="{2840B2E4-A264-431E-ABDE-38E3BCDA5876}" type="slidenum">
              <a:rPr lang="en-US">
                <a:latin typeface="Fontasy Himali" panose="04020500000000000000" pitchFamily="82" charset="0"/>
              </a:rPr>
              <a:pPr algn="ctr"/>
              <a:t>32</a:t>
            </a:fld>
            <a:endParaRPr lang="en-US" dirty="0">
              <a:latin typeface="Fontasy Himali" panose="04020500000000000000" pitchFamily="82" charset="0"/>
            </a:endParaRPr>
          </a:p>
        </p:txBody>
      </p:sp>
      <p:sp>
        <p:nvSpPr>
          <p:cNvPr id="6" name="TextBox 5">
            <a:extLst>
              <a:ext uri="{FF2B5EF4-FFF2-40B4-BE49-F238E27FC236}">
                <a16:creationId xmlns:a16="http://schemas.microsoft.com/office/drawing/2014/main" id="{AE4FA68F-3377-46CB-A64F-103907FB421F}"/>
              </a:ext>
            </a:extLst>
          </p:cNvPr>
          <p:cNvSpPr txBox="1"/>
          <p:nvPr/>
        </p:nvSpPr>
        <p:spPr>
          <a:xfrm>
            <a:off x="140739" y="2909588"/>
            <a:ext cx="11905949" cy="3416320"/>
          </a:xfrm>
          <a:prstGeom prst="rect">
            <a:avLst/>
          </a:prstGeom>
          <a:noFill/>
        </p:spPr>
        <p:txBody>
          <a:bodyPr wrap="square">
            <a:spAutoFit/>
          </a:bodyPr>
          <a:lstStyle/>
          <a:p>
            <a:pPr marL="285750" indent="-285750" algn="just">
              <a:buFont typeface="Arial" panose="020B0604020202020204" pitchFamily="34" charset="0"/>
              <a:buChar char="•"/>
            </a:pPr>
            <a:r>
              <a:rPr lang="ne-NP" sz="2400" dirty="0">
                <a:cs typeface="Kalimati" panose="00000400000000000000" pitchFamily="2"/>
              </a:rPr>
              <a:t>यसबाट अपाङ्गता भएका महिला तथा पुरुष व्यक्तिहरुको लागि राज्यले चाल्नुपर्ने नीतिगत व्यवस्थाको लागि आवश्यक आधारभूत तथ्याङ्क संकलन गर्न सकिन्छ । </a:t>
            </a:r>
          </a:p>
          <a:p>
            <a:pPr marL="285750" indent="-285750" algn="just">
              <a:buFont typeface="Arial" panose="020B0604020202020204" pitchFamily="34" charset="0"/>
              <a:buChar char="•"/>
            </a:pPr>
            <a:endParaRPr lang="ne-NP" sz="2400" dirty="0">
              <a:cs typeface="Kalimati" panose="00000400000000000000" pitchFamily="2"/>
            </a:endParaRPr>
          </a:p>
          <a:p>
            <a:pPr marL="285750" indent="-285750" algn="just">
              <a:buFont typeface="Arial" panose="020B0604020202020204" pitchFamily="34" charset="0"/>
              <a:buChar char="•"/>
            </a:pPr>
            <a:r>
              <a:rPr lang="ne-NP" sz="2400" dirty="0">
                <a:cs typeface="Kalimati" panose="00000400000000000000" pitchFamily="2"/>
              </a:rPr>
              <a:t>विभिन्न सामाजिक परिवेश, अन्धविश्वास, विवाह हुन नसक्कला कि भन्ने भय, आर्थिक बोझ, अपहेलना वा विभेद हुने डर तथा अपाङ्गतालाई पूर्वजन्मसँग जोड्ने  प्रवृत्तिको कारण अपाङ्गता सम्बन्धी विशेष गरी महिलाहरुको विवरण संकलन गर्दा विशेष ध्यान दिनुपर्दछ।</a:t>
            </a:r>
          </a:p>
          <a:p>
            <a:pPr marL="285750" indent="-285750" algn="just">
              <a:buFont typeface="Arial" panose="020B0604020202020204" pitchFamily="34" charset="0"/>
              <a:buChar char="•"/>
            </a:pPr>
            <a:endParaRPr lang="ne-NP" sz="2400" dirty="0">
              <a:cs typeface="Kalimati" panose="00000400000000000000" pitchFamily="2"/>
            </a:endParaRPr>
          </a:p>
          <a:p>
            <a:pPr marL="285750" indent="-285750" algn="just">
              <a:buFont typeface="Arial" panose="020B0604020202020204" pitchFamily="34" charset="0"/>
              <a:buChar char="•"/>
            </a:pPr>
            <a:r>
              <a:rPr lang="ne-NP" sz="2400" dirty="0">
                <a:cs typeface="Kalimati" panose="00000400000000000000" pitchFamily="2"/>
              </a:rPr>
              <a:t>अपाङ्गतासम्बन्धी सिधा प्रश्नले मात्र यथार्थ विवरण ल्याउन अत्यन्त कठीन हुने भएकोले गणकले अपाङ्गताका १२ वटै वर्गीकरणलाई राम्ररी पहिचान गरेर प्रश्न सोध्न सक्नुपर्छ ।</a:t>
            </a:r>
          </a:p>
        </p:txBody>
      </p:sp>
      <p:sp>
        <p:nvSpPr>
          <p:cNvPr id="10" name="TextBox 9">
            <a:extLst>
              <a:ext uri="{FF2B5EF4-FFF2-40B4-BE49-F238E27FC236}">
                <a16:creationId xmlns:a16="http://schemas.microsoft.com/office/drawing/2014/main" id="{A5BC1211-238E-4E30-A310-04EB3C608796}"/>
              </a:ext>
            </a:extLst>
          </p:cNvPr>
          <p:cNvSpPr txBox="1"/>
          <p:nvPr/>
        </p:nvSpPr>
        <p:spPr>
          <a:xfrm>
            <a:off x="140739" y="1724977"/>
            <a:ext cx="6093724" cy="461665"/>
          </a:xfrm>
          <a:prstGeom prst="rect">
            <a:avLst/>
          </a:prstGeom>
          <a:noFill/>
        </p:spPr>
        <p:txBody>
          <a:bodyPr wrap="square">
            <a:spAutoFit/>
          </a:bodyPr>
          <a:lstStyle/>
          <a:p>
            <a:r>
              <a:rPr lang="ne-NP" sz="2400" b="1" dirty="0">
                <a:cs typeface="Kalimati" panose="00000400000000000000" pitchFamily="2"/>
              </a:rPr>
              <a:t>महल ३०: अपाङ्गता सम्बन्धी विवरण</a:t>
            </a:r>
            <a:endParaRPr lang="en-US" sz="2400" b="1" dirty="0">
              <a:cs typeface="Kalimati" panose="00000400000000000000" pitchFamily="2"/>
            </a:endParaRPr>
          </a:p>
        </p:txBody>
      </p:sp>
      <p:pic>
        <p:nvPicPr>
          <p:cNvPr id="26626" name="Picture 2" descr="D:\CBS PPT\Downloads\bhata3393.jpg"/>
          <p:cNvPicPr>
            <a:picLocks noChangeAspect="1" noChangeArrowheads="1"/>
          </p:cNvPicPr>
          <p:nvPr/>
        </p:nvPicPr>
        <p:blipFill>
          <a:blip r:embed="rId2" cstate="print"/>
          <a:srcRect/>
          <a:stretch>
            <a:fillRect/>
          </a:stretch>
        </p:blipFill>
        <p:spPr bwMode="auto">
          <a:xfrm>
            <a:off x="7783434" y="1185291"/>
            <a:ext cx="4345626" cy="1574300"/>
          </a:xfrm>
          <a:prstGeom prst="rect">
            <a:avLst/>
          </a:prstGeom>
          <a:noFill/>
        </p:spPr>
      </p:pic>
      <p:sp>
        <p:nvSpPr>
          <p:cNvPr id="9" name="Rectangle 8">
            <a:extLst>
              <a:ext uri="{FF2B5EF4-FFF2-40B4-BE49-F238E27FC236}">
                <a16:creationId xmlns:a16="http://schemas.microsoft.com/office/drawing/2014/main" id="{37FC570C-A1CE-4097-8BBE-4A9AA7DF2955}"/>
              </a:ext>
            </a:extLst>
          </p:cNvPr>
          <p:cNvSpPr/>
          <p:nvPr/>
        </p:nvSpPr>
        <p:spPr>
          <a:xfrm>
            <a:off x="3187317" y="836288"/>
            <a:ext cx="4948791" cy="523220"/>
          </a:xfrm>
          <a:prstGeom prst="rect">
            <a:avLst/>
          </a:prstGeom>
        </p:spPr>
        <p:txBody>
          <a:bodyPr wrap="none">
            <a:spAutoFit/>
          </a:bodyPr>
          <a:lstStyle/>
          <a:p>
            <a:r>
              <a:rPr lang="ne-NP" sz="2800" b="1" dirty="0">
                <a:solidFill>
                  <a:srgbClr val="142DAC"/>
                </a:solidFill>
                <a:latin typeface="Calibri" panose="020F0502020204030204" pitchFamily="34" charset="0"/>
                <a:cs typeface="Kalimati" panose="00000400000000000000" pitchFamily="2"/>
              </a:rPr>
              <a:t>मुख्य प्रश्नावली (व्यक्तिगत विवरण)</a:t>
            </a:r>
            <a:endParaRPr lang="en-US" sz="2800" b="1" dirty="0">
              <a:solidFill>
                <a:srgbClr val="142DAC"/>
              </a:solidFill>
              <a:latin typeface="Calibri" panose="020F0502020204030204" pitchFamily="34" charset="0"/>
              <a:cs typeface="Kalimati" panose="00000400000000000000" pitchFamily="2"/>
            </a:endParaRPr>
          </a:p>
        </p:txBody>
      </p:sp>
      <p:sp>
        <p:nvSpPr>
          <p:cNvPr id="8" name="TextBox 7">
            <a:extLst>
              <a:ext uri="{FF2B5EF4-FFF2-40B4-BE49-F238E27FC236}">
                <a16:creationId xmlns:a16="http://schemas.microsoft.com/office/drawing/2014/main" id="{CFEB5E73-8EEF-4419-8CDD-C526AB120819}"/>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744022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F630565-AA88-4715-8260-D0DD96E478FC}"/>
              </a:ext>
            </a:extLst>
          </p:cNvPr>
          <p:cNvSpPr>
            <a:spLocks noGrp="1"/>
          </p:cNvSpPr>
          <p:nvPr>
            <p:ph type="sldNum" sz="quarter" idx="11"/>
          </p:nvPr>
        </p:nvSpPr>
        <p:spPr>
          <a:xfrm>
            <a:off x="11568224" y="6461288"/>
            <a:ext cx="612188" cy="405989"/>
          </a:xfrm>
        </p:spPr>
        <p:txBody>
          <a:bodyPr/>
          <a:lstStyle/>
          <a:p>
            <a:pPr algn="ctr"/>
            <a:fld id="{2840B2E4-A264-431E-ABDE-38E3BCDA5876}" type="slidenum">
              <a:rPr lang="en-US">
                <a:latin typeface="Fontasy Himali" panose="04020500000000000000" pitchFamily="82" charset="0"/>
              </a:rPr>
              <a:pPr algn="ctr"/>
              <a:t>33</a:t>
            </a:fld>
            <a:endParaRPr lang="en-US" dirty="0">
              <a:latin typeface="Fontasy Himali" panose="04020500000000000000" pitchFamily="82" charset="0"/>
            </a:endParaRPr>
          </a:p>
        </p:txBody>
      </p:sp>
      <p:sp>
        <p:nvSpPr>
          <p:cNvPr id="6" name="TextBox 5">
            <a:extLst>
              <a:ext uri="{FF2B5EF4-FFF2-40B4-BE49-F238E27FC236}">
                <a16:creationId xmlns:a16="http://schemas.microsoft.com/office/drawing/2014/main" id="{C390C796-5212-4904-9871-12CA1E14C449}"/>
              </a:ext>
            </a:extLst>
          </p:cNvPr>
          <p:cNvSpPr txBox="1"/>
          <p:nvPr/>
        </p:nvSpPr>
        <p:spPr>
          <a:xfrm>
            <a:off x="42532" y="2227571"/>
            <a:ext cx="12084714" cy="4154984"/>
          </a:xfrm>
          <a:prstGeom prst="rect">
            <a:avLst/>
          </a:prstGeom>
          <a:noFill/>
        </p:spPr>
        <p:txBody>
          <a:bodyPr wrap="square">
            <a:spAutoFit/>
          </a:bodyPr>
          <a:lstStyle/>
          <a:p>
            <a:pPr algn="just"/>
            <a:r>
              <a:rPr lang="ne-NP" sz="2400" b="1" u="sng" dirty="0">
                <a:cs typeface="Kalimati" panose="00000400000000000000" pitchFamily="2"/>
              </a:rPr>
              <a:t>आर्थिक क्रियाकलाप</a:t>
            </a:r>
            <a:r>
              <a:rPr lang="en-US" sz="2400" b="1" u="sng" dirty="0">
                <a:cs typeface="Kalimati" panose="00000400000000000000" pitchFamily="2"/>
              </a:rPr>
              <a:t> </a:t>
            </a:r>
            <a:r>
              <a:rPr lang="ne-NP" sz="2400" b="1" u="sng" dirty="0">
                <a:cs typeface="Kalimati" panose="00000400000000000000" pitchFamily="2"/>
              </a:rPr>
              <a:t>सम्बन्धी विवरण लिंदा ध्यान पुर्याउनु पर्ने कुराहरु</a:t>
            </a:r>
            <a:r>
              <a:rPr lang="en-US" sz="2400" b="1" u="sng" dirty="0">
                <a:cs typeface="Kalimati" panose="00000400000000000000" pitchFamily="2"/>
              </a:rPr>
              <a:t> :</a:t>
            </a:r>
            <a:endParaRPr lang="ne-NP" sz="2400" b="1" u="sng" dirty="0">
              <a:cs typeface="Kalimati" panose="00000400000000000000" pitchFamily="2"/>
            </a:endParaRPr>
          </a:p>
          <a:p>
            <a:pPr algn="just"/>
            <a:endParaRPr lang="ne-NP" sz="2400" dirty="0">
              <a:cs typeface="Kalimati" panose="00000400000000000000" pitchFamily="2"/>
            </a:endParaRPr>
          </a:p>
          <a:p>
            <a:pPr marL="233363" indent="-233363" algn="just">
              <a:buFont typeface="Arial" pitchFamily="34" charset="0"/>
              <a:buChar char="•"/>
            </a:pPr>
            <a:r>
              <a:rPr lang="ne-NP" sz="2400" dirty="0">
                <a:cs typeface="Kalimati" panose="00000400000000000000" pitchFamily="2"/>
              </a:rPr>
              <a:t>परिवारका महिला, विद्यार्थी, ज्येष्ठ नागरिक, साना–ठूला केटाकेटी, अपाङ्गता भएका व्यक्ति जो सुकैले पनि घरपरिवारले सञ्चालन गरेका कृषि तथा गैरकृषि आर्थिक कार्यहरुमा ठूलो संख्यामा पूर्ण वा आंशिकरूपमा सहयोग गरेका हुनसक्छन् तर उनीहरुको आर्थिक क्रियाकलाप सम्बन्धी विवरण छुट्ने सम्भावना रहन्छ ।</a:t>
            </a:r>
          </a:p>
          <a:p>
            <a:pPr marL="233363" indent="-233363" algn="just">
              <a:buFont typeface="Arial" pitchFamily="34" charset="0"/>
              <a:buChar char="•"/>
            </a:pPr>
            <a:endParaRPr lang="ne-NP" sz="2400" dirty="0">
              <a:cs typeface="Kalimati" panose="00000400000000000000" pitchFamily="2"/>
            </a:endParaRPr>
          </a:p>
          <a:p>
            <a:pPr marL="233363" indent="-233363" algn="just">
              <a:buFont typeface="Arial" pitchFamily="34" charset="0"/>
              <a:buChar char="•"/>
            </a:pPr>
            <a:r>
              <a:rPr lang="ne-NP" sz="2400" dirty="0">
                <a:cs typeface="Kalimati" panose="00000400000000000000" pitchFamily="2"/>
              </a:rPr>
              <a:t>महिलाहरुले गर्ने गरेका आम्दानी नहुने खालका कामहरुको आर्थिक काममा गणना नहुन सक्छ ।</a:t>
            </a:r>
          </a:p>
          <a:p>
            <a:pPr marL="233363" indent="-233363" algn="just">
              <a:buFont typeface="Arial" pitchFamily="34" charset="0"/>
              <a:buChar char="•"/>
            </a:pPr>
            <a:endParaRPr lang="ne-NP" sz="2400" dirty="0">
              <a:cs typeface="Kalimati" panose="00000400000000000000" pitchFamily="2"/>
            </a:endParaRPr>
          </a:p>
          <a:p>
            <a:pPr marL="233363" indent="-233363" algn="just">
              <a:buFont typeface="Arial" pitchFamily="34" charset="0"/>
              <a:buChar char="•"/>
            </a:pPr>
            <a:r>
              <a:rPr lang="ne-NP" sz="2400" dirty="0">
                <a:cs typeface="Kalimati" panose="00000400000000000000" pitchFamily="2"/>
              </a:rPr>
              <a:t>घरमा कोही महिला वा बालबालिकाहरु अरुको घरमा काम गर्न पठाएको छ भने पनि परिवारले यसबारे विवरण नदिन सक्छ । </a:t>
            </a:r>
          </a:p>
        </p:txBody>
      </p:sp>
      <p:sp>
        <p:nvSpPr>
          <p:cNvPr id="8" name="TextBox 7">
            <a:extLst>
              <a:ext uri="{FF2B5EF4-FFF2-40B4-BE49-F238E27FC236}">
                <a16:creationId xmlns:a16="http://schemas.microsoft.com/office/drawing/2014/main" id="{C1F53522-E449-44B8-8382-BF4B6958D534}"/>
              </a:ext>
            </a:extLst>
          </p:cNvPr>
          <p:cNvSpPr txBox="1"/>
          <p:nvPr/>
        </p:nvSpPr>
        <p:spPr>
          <a:xfrm>
            <a:off x="291436" y="1498931"/>
            <a:ext cx="6093724" cy="461665"/>
          </a:xfrm>
          <a:prstGeom prst="rect">
            <a:avLst/>
          </a:prstGeom>
          <a:noFill/>
        </p:spPr>
        <p:txBody>
          <a:bodyPr wrap="square">
            <a:spAutoFit/>
          </a:bodyPr>
          <a:lstStyle/>
          <a:p>
            <a:r>
              <a:rPr lang="ne-NP" sz="2400" b="1" dirty="0">
                <a:cs typeface="Kalimati" panose="00000400000000000000" pitchFamily="2"/>
              </a:rPr>
              <a:t>महल ३१–३७: आर्थिक क्रियाकलाप सम्बन्धमा</a:t>
            </a:r>
            <a:endParaRPr lang="en-US" sz="2400" b="1" dirty="0">
              <a:cs typeface="Kalimati" panose="00000400000000000000" pitchFamily="2"/>
            </a:endParaRPr>
          </a:p>
        </p:txBody>
      </p:sp>
      <p:sp>
        <p:nvSpPr>
          <p:cNvPr id="9" name="Rectangle 8">
            <a:extLst>
              <a:ext uri="{FF2B5EF4-FFF2-40B4-BE49-F238E27FC236}">
                <a16:creationId xmlns:a16="http://schemas.microsoft.com/office/drawing/2014/main" id="{66067B2E-010C-4723-B458-C46924FB6831}"/>
              </a:ext>
            </a:extLst>
          </p:cNvPr>
          <p:cNvSpPr/>
          <p:nvPr/>
        </p:nvSpPr>
        <p:spPr>
          <a:xfrm>
            <a:off x="3187317" y="836288"/>
            <a:ext cx="4948791" cy="523220"/>
          </a:xfrm>
          <a:prstGeom prst="rect">
            <a:avLst/>
          </a:prstGeom>
        </p:spPr>
        <p:txBody>
          <a:bodyPr wrap="none">
            <a:spAutoFit/>
          </a:bodyPr>
          <a:lstStyle/>
          <a:p>
            <a:r>
              <a:rPr lang="ne-NP" sz="2800" b="1" dirty="0">
                <a:solidFill>
                  <a:srgbClr val="142DAC"/>
                </a:solidFill>
                <a:latin typeface="Calibri" panose="020F0502020204030204" pitchFamily="34" charset="0"/>
                <a:cs typeface="Kalimati" panose="00000400000000000000" pitchFamily="2"/>
              </a:rPr>
              <a:t>मुख्य प्रश्नावली (व्यक्तिगत विवरण)</a:t>
            </a:r>
            <a:endParaRPr lang="en-US" sz="2800" b="1" dirty="0">
              <a:solidFill>
                <a:srgbClr val="142DAC"/>
              </a:solidFill>
              <a:latin typeface="Calibri" panose="020F0502020204030204" pitchFamily="34" charset="0"/>
              <a:cs typeface="Kalimati" panose="00000400000000000000" pitchFamily="2"/>
            </a:endParaRPr>
          </a:p>
        </p:txBody>
      </p:sp>
      <p:sp>
        <p:nvSpPr>
          <p:cNvPr id="10" name="TextBox 9">
            <a:extLst>
              <a:ext uri="{FF2B5EF4-FFF2-40B4-BE49-F238E27FC236}">
                <a16:creationId xmlns:a16="http://schemas.microsoft.com/office/drawing/2014/main" id="{770DEBE6-2CE5-4987-A060-E79E817757E3}"/>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25784500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F630565-AA88-4715-8260-D0DD96E478FC}"/>
              </a:ext>
            </a:extLst>
          </p:cNvPr>
          <p:cNvSpPr>
            <a:spLocks noGrp="1"/>
          </p:cNvSpPr>
          <p:nvPr>
            <p:ph type="sldNum" sz="quarter" idx="11"/>
          </p:nvPr>
        </p:nvSpPr>
        <p:spPr>
          <a:xfrm>
            <a:off x="11600124" y="6447054"/>
            <a:ext cx="559024" cy="398959"/>
          </a:xfrm>
        </p:spPr>
        <p:txBody>
          <a:bodyPr/>
          <a:lstStyle/>
          <a:p>
            <a:pPr algn="ctr"/>
            <a:fld id="{2840B2E4-A264-431E-ABDE-38E3BCDA5876}" type="slidenum">
              <a:rPr lang="en-US">
                <a:latin typeface="Fontasy Himali" panose="04020500000000000000" pitchFamily="82" charset="0"/>
              </a:rPr>
              <a:pPr algn="ctr"/>
              <a:t>34</a:t>
            </a:fld>
            <a:endParaRPr lang="en-US" dirty="0">
              <a:latin typeface="Fontasy Himali" panose="04020500000000000000" pitchFamily="82" charset="0"/>
            </a:endParaRPr>
          </a:p>
        </p:txBody>
      </p:sp>
      <p:sp>
        <p:nvSpPr>
          <p:cNvPr id="6" name="TextBox 5">
            <a:extLst>
              <a:ext uri="{FF2B5EF4-FFF2-40B4-BE49-F238E27FC236}">
                <a16:creationId xmlns:a16="http://schemas.microsoft.com/office/drawing/2014/main" id="{589C8F0F-61BA-4036-8C70-4C29AE3A0BF5}"/>
              </a:ext>
            </a:extLst>
          </p:cNvPr>
          <p:cNvSpPr txBox="1"/>
          <p:nvPr/>
        </p:nvSpPr>
        <p:spPr>
          <a:xfrm>
            <a:off x="223285" y="3086590"/>
            <a:ext cx="11791506" cy="3370153"/>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कुनै परिवारले आफ्नो परिवारका सदस्यले गरेका केही कामहरू जस्तैः शौचालय सफागर्ने, बाटो सफा गर्ने, चाडपर्वमा बाजा बजाउने, गाना गाउने, जुत्ता सिउने, सुडेनीले गर्ने काम, बच्चा तथा सुत्केरीलाई तेल मालिस गर्ने जस्ता कामको विवरण दिन नचाहने पनि हुन सक्दछ।</a:t>
            </a:r>
          </a:p>
          <a:p>
            <a:pPr marL="342900" indent="-342900" algn="just">
              <a:lnSpc>
                <a:spcPct val="150000"/>
              </a:lnSpc>
              <a:buFont typeface="Arial" panose="020B0604020202020204" pitchFamily="34" charset="0"/>
              <a:buChar char="•"/>
            </a:pPr>
            <a:endParaRPr lang="ne-NP"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विवरण लिने क्रममा यस्ता किसिमका छुट्ने सम्भावना भएका आर्थिक काम र त्यसको सवेदनशील पक्षमा सचेत भर्इ उत्तरदातालार्इ बुझार्इ विवरण संकलन  गर्नुपर्दछ ।</a:t>
            </a:r>
          </a:p>
        </p:txBody>
      </p:sp>
      <p:pic>
        <p:nvPicPr>
          <p:cNvPr id="28674" name="Picture 2" descr="D:\CBS PPT\Downloads\dalit-1.jpg"/>
          <p:cNvPicPr>
            <a:picLocks noChangeAspect="1" noChangeArrowheads="1"/>
          </p:cNvPicPr>
          <p:nvPr/>
        </p:nvPicPr>
        <p:blipFill>
          <a:blip r:embed="rId2" cstate="print"/>
          <a:srcRect/>
          <a:stretch>
            <a:fillRect/>
          </a:stretch>
        </p:blipFill>
        <p:spPr bwMode="auto">
          <a:xfrm>
            <a:off x="7596575" y="738649"/>
            <a:ext cx="4212177" cy="2435165"/>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
        <p:nvSpPr>
          <p:cNvPr id="8" name="Rectangle 7">
            <a:extLst>
              <a:ext uri="{FF2B5EF4-FFF2-40B4-BE49-F238E27FC236}">
                <a16:creationId xmlns:a16="http://schemas.microsoft.com/office/drawing/2014/main" id="{36DF9798-F668-4183-8ABE-2520CBB5EF04}"/>
              </a:ext>
            </a:extLst>
          </p:cNvPr>
          <p:cNvSpPr/>
          <p:nvPr/>
        </p:nvSpPr>
        <p:spPr>
          <a:xfrm>
            <a:off x="2294182" y="1176530"/>
            <a:ext cx="4948791" cy="523220"/>
          </a:xfrm>
          <a:prstGeom prst="rect">
            <a:avLst/>
          </a:prstGeom>
        </p:spPr>
        <p:txBody>
          <a:bodyPr wrap="none">
            <a:spAutoFit/>
          </a:bodyPr>
          <a:lstStyle/>
          <a:p>
            <a:r>
              <a:rPr lang="ne-NP" sz="2800" b="1" dirty="0">
                <a:solidFill>
                  <a:srgbClr val="142DAC"/>
                </a:solidFill>
                <a:latin typeface="Calibri" panose="020F0502020204030204" pitchFamily="34" charset="0"/>
                <a:cs typeface="Kalimati" panose="00000400000000000000" pitchFamily="2"/>
              </a:rPr>
              <a:t>मुख्य प्रश्नावली (व्यक्तिगत विवरण)</a:t>
            </a:r>
            <a:endParaRPr lang="en-US" sz="2800" b="1" dirty="0">
              <a:solidFill>
                <a:srgbClr val="142DAC"/>
              </a:solidFill>
              <a:latin typeface="Calibri" panose="020F0502020204030204" pitchFamily="34" charset="0"/>
              <a:cs typeface="Kalimati" panose="00000400000000000000" pitchFamily="2"/>
            </a:endParaRPr>
          </a:p>
        </p:txBody>
      </p:sp>
      <p:sp>
        <p:nvSpPr>
          <p:cNvPr id="9" name="TextBox 8">
            <a:extLst>
              <a:ext uri="{FF2B5EF4-FFF2-40B4-BE49-F238E27FC236}">
                <a16:creationId xmlns:a16="http://schemas.microsoft.com/office/drawing/2014/main" id="{C1A00718-B655-49B5-AB6A-04F491E7F003}"/>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39436641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F23D59C-7802-4748-83AA-542B7C8E7121}"/>
              </a:ext>
            </a:extLst>
          </p:cNvPr>
          <p:cNvSpPr txBox="1"/>
          <p:nvPr/>
        </p:nvSpPr>
        <p:spPr>
          <a:xfrm>
            <a:off x="116959" y="1707909"/>
            <a:ext cx="11865934" cy="5032147"/>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ne-NP" sz="2400" dirty="0">
                <a:latin typeface="Ganesh" pitchFamily="2" charset="0"/>
                <a:cs typeface="Kalimati" panose="00000400000000000000" pitchFamily="2"/>
              </a:rPr>
              <a:t>सँधै पुरुष र सम्पन्नको पक्षमा रहँदै आएको “खेलको नियम” परिवर्तन गर्न सहयोग पुर्याउने ।</a:t>
            </a:r>
          </a:p>
          <a:p>
            <a:pPr marL="342900" indent="-342900" algn="just">
              <a:lnSpc>
                <a:spcPct val="150000"/>
              </a:lnSpc>
              <a:buFont typeface="Arial" panose="020B0604020202020204" pitchFamily="34" charset="0"/>
              <a:buChar char="•"/>
            </a:pPr>
            <a:r>
              <a:rPr lang="ne-NP" sz="2400" dirty="0">
                <a:latin typeface="Ganesh" pitchFamily="2" charset="0"/>
                <a:cs typeface="Kalimati" panose="00000400000000000000" pitchFamily="2"/>
              </a:rPr>
              <a:t>महिला, गरिब </a:t>
            </a:r>
            <a:r>
              <a:rPr lang="ne-NP" sz="2400">
                <a:latin typeface="Ganesh" pitchFamily="2" charset="0"/>
                <a:cs typeface="Kalimati" panose="00000400000000000000" pitchFamily="2"/>
              </a:rPr>
              <a:t>र पछाडि परेका </a:t>
            </a:r>
            <a:r>
              <a:rPr lang="ne-NP" sz="2400" dirty="0">
                <a:latin typeface="Ganesh" pitchFamily="2" charset="0"/>
                <a:cs typeface="Kalimati" panose="00000400000000000000" pitchFamily="2"/>
              </a:rPr>
              <a:t>समूहहरुको सम्पत्ति तथा सेवाहरुमा पहुँच बृद्धि गर्ने ।</a:t>
            </a:r>
          </a:p>
          <a:p>
            <a:pPr marL="342900" indent="-342900" algn="just">
              <a:lnSpc>
                <a:spcPct val="150000"/>
              </a:lnSpc>
              <a:buFont typeface="Arial" panose="020B0604020202020204" pitchFamily="34" charset="0"/>
              <a:buChar char="•"/>
            </a:pPr>
            <a:r>
              <a:rPr lang="ne-NP" sz="2400" dirty="0">
                <a:latin typeface="Ganesh" pitchFamily="2" charset="0"/>
                <a:cs typeface="Kalimati" panose="00000400000000000000" pitchFamily="2"/>
              </a:rPr>
              <a:t>उनीहरुको आवाज र प्रभाव बढाउने ।</a:t>
            </a:r>
          </a:p>
          <a:p>
            <a:pPr marL="342900" indent="-342900" algn="just">
              <a:lnSpc>
                <a:spcPct val="150000"/>
              </a:lnSpc>
              <a:buFont typeface="Arial" panose="020B0604020202020204" pitchFamily="34" charset="0"/>
              <a:buChar char="•"/>
            </a:pPr>
            <a:r>
              <a:rPr lang="ne-NP" sz="2400" dirty="0">
                <a:latin typeface="Ganesh" pitchFamily="2" charset="0"/>
                <a:cs typeface="Kalimati" panose="00000400000000000000" pitchFamily="2"/>
              </a:rPr>
              <a:t>विकासका अवसरहरुमा महिला, गरिब </a:t>
            </a:r>
            <a:r>
              <a:rPr lang="ne-NP" sz="2400">
                <a:latin typeface="Ganesh" pitchFamily="2" charset="0"/>
                <a:cs typeface="Kalimati" panose="00000400000000000000" pitchFamily="2"/>
              </a:rPr>
              <a:t>र पछाडि परेका </a:t>
            </a:r>
            <a:r>
              <a:rPr lang="ne-NP" sz="2400" dirty="0">
                <a:latin typeface="Ganesh" pitchFamily="2" charset="0"/>
                <a:cs typeface="Kalimati" panose="00000400000000000000" pitchFamily="2"/>
              </a:rPr>
              <a:t>समूहहरुको पहुँच बढाउन संस्थागत अवरोधहरु हटाउने ।</a:t>
            </a:r>
          </a:p>
          <a:p>
            <a:pPr marL="342900" indent="-342900" algn="just">
              <a:lnSpc>
                <a:spcPct val="150000"/>
              </a:lnSpc>
              <a:buFont typeface="Arial" panose="020B0604020202020204" pitchFamily="34" charset="0"/>
              <a:buChar char="•"/>
            </a:pPr>
            <a:r>
              <a:rPr lang="ne-NP" sz="2400" dirty="0">
                <a:latin typeface="Ganesh" pitchFamily="2" charset="0"/>
                <a:cs typeface="Kalimati" panose="00000400000000000000" pitchFamily="2"/>
              </a:rPr>
              <a:t>अनौपचारिक अभ्यास र व्यवहार साथै औपचारिक कानून तथा नीतिहरु महिला, गरिब </a:t>
            </a:r>
            <a:r>
              <a:rPr lang="ne-NP" sz="2400">
                <a:latin typeface="Ganesh" pitchFamily="2" charset="0"/>
                <a:cs typeface="Kalimati" panose="00000400000000000000" pitchFamily="2"/>
              </a:rPr>
              <a:t>र पछाडि परेका समूहहरुको </a:t>
            </a:r>
            <a:r>
              <a:rPr lang="ne-NP" sz="2400" dirty="0">
                <a:latin typeface="Ganesh" pitchFamily="2" charset="0"/>
                <a:cs typeface="Kalimati" panose="00000400000000000000" pitchFamily="2"/>
              </a:rPr>
              <a:t>अनुकूल हुने गरी परिवर्तन गर्ने ।</a:t>
            </a:r>
          </a:p>
          <a:p>
            <a:pPr marL="342900" indent="-342900" algn="just">
              <a:lnSpc>
                <a:spcPct val="150000"/>
              </a:lnSpc>
              <a:buFont typeface="Arial" panose="020B0604020202020204" pitchFamily="34" charset="0"/>
              <a:buChar char="•"/>
            </a:pPr>
            <a:r>
              <a:rPr lang="ne-NP" sz="2400" dirty="0">
                <a:latin typeface="Ganesh" pitchFamily="2" charset="0"/>
                <a:cs typeface="Kalimati" panose="00000400000000000000" pitchFamily="2"/>
              </a:rPr>
              <a:t>महिला, गरिब </a:t>
            </a:r>
            <a:r>
              <a:rPr lang="ne-NP" sz="2400">
                <a:latin typeface="Ganesh" pitchFamily="2" charset="0"/>
                <a:cs typeface="Kalimati" panose="00000400000000000000" pitchFamily="2"/>
              </a:rPr>
              <a:t>तथा पछाडि परेका समूहहरुले </a:t>
            </a:r>
            <a:r>
              <a:rPr lang="ne-NP" sz="2400" dirty="0">
                <a:latin typeface="Ganesh" pitchFamily="2" charset="0"/>
                <a:cs typeface="Kalimati" panose="00000400000000000000" pitchFamily="2"/>
              </a:rPr>
              <a:t>आफ्नो निकाय वा अधिकारको भरपूर प्रयोग गर्न सक्ने गरी अवसरका संरचनामा परिमार्जन गर्ने ।</a:t>
            </a:r>
          </a:p>
        </p:txBody>
      </p:sp>
      <p:sp>
        <p:nvSpPr>
          <p:cNvPr id="6" name="Slide Number Placeholder 5">
            <a:extLst>
              <a:ext uri="{FF2B5EF4-FFF2-40B4-BE49-F238E27FC236}">
                <a16:creationId xmlns:a16="http://schemas.microsoft.com/office/drawing/2014/main" id="{E18656D1-7D70-4A69-B7AB-00916B00D25B}"/>
              </a:ext>
            </a:extLst>
          </p:cNvPr>
          <p:cNvSpPr txBox="1">
            <a:spLocks/>
          </p:cNvSpPr>
          <p:nvPr/>
        </p:nvSpPr>
        <p:spPr>
          <a:xfrm>
            <a:off x="11525693" y="6468142"/>
            <a:ext cx="671387" cy="3752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35</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946BB312-A05C-440C-AE90-6854DD6BAA8A}"/>
              </a:ext>
            </a:extLst>
          </p:cNvPr>
          <p:cNvSpPr txBox="1"/>
          <p:nvPr/>
        </p:nvSpPr>
        <p:spPr>
          <a:xfrm>
            <a:off x="903767" y="772248"/>
            <a:ext cx="10345480" cy="954107"/>
          </a:xfrm>
          <a:prstGeom prst="rect">
            <a:avLst/>
          </a:prstGeom>
          <a:noFill/>
        </p:spPr>
        <p:txBody>
          <a:bodyPr wrap="square">
            <a:spAutoFit/>
          </a:bodyPr>
          <a:lstStyle/>
          <a:p>
            <a:pPr algn="ctr"/>
            <a:r>
              <a:rPr lang="ne-NP" sz="2800" b="1" dirty="0">
                <a:solidFill>
                  <a:srgbClr val="002060"/>
                </a:solidFill>
                <a:latin typeface="Ganesh" pitchFamily="2" charset="0"/>
                <a:cs typeface="Kalimati" panose="00000400000000000000" pitchFamily="2"/>
              </a:rPr>
              <a:t>लै.स.सा.स. का लागि आवश्यक गुणस्तरीय तथ्याङ्क संकलन भएपछि परिवर्तन गर्न सक्ने क्षेत्रहरु </a:t>
            </a:r>
          </a:p>
        </p:txBody>
      </p:sp>
      <p:sp>
        <p:nvSpPr>
          <p:cNvPr id="7" name="TextBox 6">
            <a:extLst>
              <a:ext uri="{FF2B5EF4-FFF2-40B4-BE49-F238E27FC236}">
                <a16:creationId xmlns:a16="http://schemas.microsoft.com/office/drawing/2014/main" id="{C3572B20-01A3-447D-ADCF-133CFCA19CBE}"/>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39458927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76446" y="1668432"/>
            <a:ext cx="11890154" cy="3754874"/>
          </a:xfrm>
          <a:prstGeom prst="rect">
            <a:avLst/>
          </a:prstGeom>
        </p:spPr>
        <p:txBody>
          <a:bodyPr wrap="square">
            <a:spAutoFit/>
          </a:bodyPr>
          <a:lstStyle/>
          <a:p>
            <a:pPr lvl="0">
              <a:lnSpc>
                <a:spcPct val="150000"/>
              </a:lnSpc>
              <a:spcBef>
                <a:spcPts val="600"/>
              </a:spcBef>
            </a:pPr>
            <a:r>
              <a:rPr lang="ne-NP" sz="2400" dirty="0">
                <a:solidFill>
                  <a:prstClr val="black"/>
                </a:solidFill>
                <a:latin typeface="Preeti" pitchFamily="2" charset="0"/>
                <a:cs typeface="Kalimati" pitchFamily="2"/>
              </a:rPr>
              <a:t>प्रश्न १ जनगणनामा लैङ्गिक </a:t>
            </a:r>
            <a:r>
              <a:rPr lang="ne-NP" sz="2400" dirty="0">
                <a:latin typeface="Preeti" pitchFamily="2" charset="0"/>
                <a:cs typeface="Kalimati" panose="00000400000000000000" pitchFamily="2"/>
              </a:rPr>
              <a:t>समानताको</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मूलप्रवाहिकरणलाई कहिलेदेखि जोड दिइएको थियो </a:t>
            </a:r>
            <a:r>
              <a:rPr lang="ne-NP" sz="2400" dirty="0">
                <a:solidFill>
                  <a:prstClr val="black"/>
                </a:solidFill>
                <a:latin typeface="Preeti" pitchFamily="2" charset="0"/>
                <a:cs typeface="Kalimati" pitchFamily="2"/>
              </a:rPr>
              <a:t>?</a:t>
            </a:r>
          </a:p>
          <a:p>
            <a:pPr lvl="0">
              <a:lnSpc>
                <a:spcPct val="150000"/>
              </a:lnSpc>
              <a:spcBef>
                <a:spcPts val="600"/>
              </a:spcBef>
            </a:pPr>
            <a:r>
              <a:rPr lang="ne-NP" sz="2400" dirty="0">
                <a:solidFill>
                  <a:prstClr val="black"/>
                </a:solidFill>
                <a:latin typeface="Preeti" pitchFamily="2" charset="0"/>
                <a:cs typeface="Kalimati" pitchFamily="2"/>
              </a:rPr>
              <a:t>प्रश्न २ लैङ्गिक समानता र समता भन्नाले के बुझिन्छ ?</a:t>
            </a:r>
          </a:p>
          <a:p>
            <a:pPr lvl="0">
              <a:lnSpc>
                <a:spcPct val="150000"/>
              </a:lnSpc>
              <a:spcBef>
                <a:spcPts val="600"/>
              </a:spcBef>
            </a:pPr>
            <a:r>
              <a:rPr lang="ne-NP" sz="2400" dirty="0">
                <a:solidFill>
                  <a:prstClr val="black"/>
                </a:solidFill>
                <a:latin typeface="Preeti" pitchFamily="2" charset="0"/>
                <a:cs typeface="Kalimati" pitchFamily="2"/>
              </a:rPr>
              <a:t>प्रश्न ३ लिङ्ग र लैङ्गिकता भन्नाले के बुझिन्छ ?</a:t>
            </a:r>
          </a:p>
          <a:p>
            <a:pPr lvl="0">
              <a:lnSpc>
                <a:spcPct val="150000"/>
              </a:lnSpc>
              <a:spcBef>
                <a:spcPts val="600"/>
              </a:spcBef>
            </a:pPr>
            <a:r>
              <a:rPr lang="ne-NP" sz="2400" dirty="0">
                <a:solidFill>
                  <a:prstClr val="black"/>
                </a:solidFill>
                <a:latin typeface="Preeti" pitchFamily="2" charset="0"/>
                <a:cs typeface="Kalimati" pitchFamily="2"/>
              </a:rPr>
              <a:t>प्रश्न ४ सामाजिक समावेशीकरण भनेको के हो ?</a:t>
            </a:r>
          </a:p>
          <a:p>
            <a:pPr>
              <a:lnSpc>
                <a:spcPct val="150000"/>
              </a:lnSpc>
              <a:spcBef>
                <a:spcPts val="600"/>
              </a:spcBef>
            </a:pPr>
            <a:r>
              <a:rPr lang="ne-NP" sz="2400" dirty="0">
                <a:solidFill>
                  <a:prstClr val="black"/>
                </a:solidFill>
                <a:latin typeface="Preeti" pitchFamily="2" charset="0"/>
                <a:cs typeface="Kalimati" pitchFamily="2"/>
              </a:rPr>
              <a:t>प्रश्न ५ नेपालमा कति प्रतिशत परिवारमा महिलासँग घर</a:t>
            </a:r>
            <a:r>
              <a:rPr lang="ne-NP" sz="2400" dirty="0">
                <a:cs typeface="Kalimati" panose="00000400000000000000" pitchFamily="2"/>
              </a:rPr>
              <a:t>जग्गाको स्वामित्व रहेको छ</a:t>
            </a:r>
            <a:r>
              <a:rPr lang="ne-NP" sz="2400" dirty="0">
                <a:solidFill>
                  <a:prstClr val="black"/>
                </a:solidFill>
                <a:latin typeface="Preeti" pitchFamily="2" charset="0"/>
                <a:cs typeface="Kalimati" pitchFamily="2"/>
              </a:rPr>
              <a:t> ?</a:t>
            </a:r>
            <a:endParaRPr lang="ne-NP" sz="2400" dirty="0">
              <a:cs typeface="Kalimati" panose="00000400000000000000" pitchFamily="2"/>
            </a:endParaRPr>
          </a:p>
          <a:p>
            <a:pPr lvl="0">
              <a:lnSpc>
                <a:spcPct val="150000"/>
              </a:lnSpc>
              <a:spcBef>
                <a:spcPts val="600"/>
              </a:spcBef>
            </a:pPr>
            <a:endParaRPr lang="ne-NP"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472530" y="6390168"/>
            <a:ext cx="694070" cy="443068"/>
          </a:xfrm>
        </p:spPr>
        <p:txBody>
          <a:bodyPr/>
          <a:lstStyle/>
          <a:p>
            <a:pPr algn="ctr"/>
            <a:fld id="{2840B2E4-A264-431E-ABDE-38E3BCDA5876}" type="slidenum">
              <a:rPr lang="en-US">
                <a:latin typeface="Fontasy Himali" panose="04020500000000000000" pitchFamily="82" charset="0"/>
              </a:rPr>
              <a:pPr algn="ctr"/>
              <a:t>36</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मूल्याङ्कन</a:t>
            </a:r>
            <a:endParaRPr lang="hi-IN" sz="2800" b="1" dirty="0">
              <a:solidFill>
                <a:srgbClr val="002060"/>
              </a:solidFill>
              <a:cs typeface="Kalimati" pitchFamily="2"/>
            </a:endParaRPr>
          </a:p>
        </p:txBody>
      </p:sp>
      <p:sp>
        <p:nvSpPr>
          <p:cNvPr id="6" name="TextBox 5">
            <a:extLst>
              <a:ext uri="{FF2B5EF4-FFF2-40B4-BE49-F238E27FC236}">
                <a16:creationId xmlns:a16="http://schemas.microsoft.com/office/drawing/2014/main" id="{A656B66B-9AA1-4FBE-880D-682DE4BB493D}"/>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40527123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76446" y="1296289"/>
            <a:ext cx="11890154" cy="5416868"/>
          </a:xfrm>
          <a:prstGeom prst="rect">
            <a:avLst/>
          </a:prstGeom>
        </p:spPr>
        <p:txBody>
          <a:bodyPr wrap="square">
            <a:spAutoFit/>
          </a:bodyPr>
          <a:lstStyle/>
          <a:p>
            <a:pPr lvl="0">
              <a:lnSpc>
                <a:spcPct val="150000"/>
              </a:lnSpc>
              <a:spcBef>
                <a:spcPts val="600"/>
              </a:spcBef>
            </a:pPr>
            <a:r>
              <a:rPr lang="ne-NP" sz="2400" dirty="0">
                <a:solidFill>
                  <a:prstClr val="black"/>
                </a:solidFill>
                <a:latin typeface="Preeti" pitchFamily="2" charset="0"/>
                <a:cs typeface="Kalimati" pitchFamily="2"/>
              </a:rPr>
              <a:t>प्रश्न १ जनगणनामा लैङ्गिक </a:t>
            </a:r>
            <a:r>
              <a:rPr lang="ne-NP" sz="2400" dirty="0">
                <a:latin typeface="Preeti" pitchFamily="2" charset="0"/>
                <a:cs typeface="Kalimati" panose="00000400000000000000" pitchFamily="2"/>
              </a:rPr>
              <a:t>समानताको</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मूलप्रवाहिकरणलाई कहिलेदेखि जोड दिइएको थियो </a:t>
            </a:r>
            <a:r>
              <a:rPr lang="ne-NP" sz="2400" dirty="0">
                <a:solidFill>
                  <a:prstClr val="black"/>
                </a:solidFill>
                <a:latin typeface="Preeti" pitchFamily="2" charset="0"/>
                <a:cs typeface="Kalimati" pitchFamily="2"/>
              </a:rPr>
              <a:t>?</a:t>
            </a:r>
          </a:p>
          <a:p>
            <a:pPr lvl="0">
              <a:lnSpc>
                <a:spcPct val="150000"/>
              </a:lnSpc>
              <a:spcBef>
                <a:spcPts val="600"/>
              </a:spcBef>
            </a:pPr>
            <a:r>
              <a:rPr lang="ne-NP" sz="2400" b="1" dirty="0">
                <a:solidFill>
                  <a:srgbClr val="0070C0"/>
                </a:solidFill>
                <a:latin typeface="Preeti" pitchFamily="2" charset="0"/>
                <a:cs typeface="Kalimati" pitchFamily="2"/>
              </a:rPr>
              <a:t>उत्तरः</a:t>
            </a:r>
            <a:r>
              <a:rPr lang="ne-NP" sz="2400" dirty="0">
                <a:solidFill>
                  <a:prstClr val="black"/>
                </a:solidFill>
                <a:latin typeface="Preeti" pitchFamily="2" charset="0"/>
                <a:cs typeface="Kalimati" pitchFamily="2"/>
              </a:rPr>
              <a:t> </a:t>
            </a:r>
            <a:r>
              <a:rPr lang="ne-NP" sz="2400" dirty="0">
                <a:latin typeface="Preeti" pitchFamily="2" charset="0"/>
                <a:cs typeface="Kalimati" panose="00000400000000000000" pitchFamily="2"/>
              </a:rPr>
              <a:t>बि.सं. २०५८</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सालमा गरिएको दशौं राष्ट्रिय जनगणनादेखि ।</a:t>
            </a:r>
          </a:p>
          <a:p>
            <a:pPr>
              <a:lnSpc>
                <a:spcPct val="150000"/>
              </a:lnSpc>
              <a:spcBef>
                <a:spcPts val="600"/>
              </a:spcBef>
            </a:pPr>
            <a:r>
              <a:rPr lang="ne-NP" sz="2400" dirty="0">
                <a:solidFill>
                  <a:prstClr val="black"/>
                </a:solidFill>
                <a:latin typeface="Preeti" pitchFamily="2" charset="0"/>
                <a:cs typeface="Kalimati" pitchFamily="2"/>
              </a:rPr>
              <a:t>प्रश्न २ लैङ्गिक समानता र समता भन्नाले के बुझिन्छ ?</a:t>
            </a:r>
          </a:p>
          <a:p>
            <a:pPr lvl="0">
              <a:lnSpc>
                <a:spcPct val="150000"/>
              </a:lnSpc>
              <a:spcBef>
                <a:spcPts val="600"/>
              </a:spcBef>
            </a:pPr>
            <a:r>
              <a:rPr lang="ne-NP" sz="2400" b="1" dirty="0">
                <a:solidFill>
                  <a:srgbClr val="0070C0"/>
                </a:solidFill>
                <a:latin typeface="Preeti" pitchFamily="2" charset="0"/>
                <a:cs typeface="Kalimati" panose="00000400000000000000" pitchFamily="2"/>
              </a:rPr>
              <a:t>उत्तरः </a:t>
            </a:r>
            <a:r>
              <a:rPr lang="ne-NP" sz="2400" dirty="0">
                <a:latin typeface="Ganesh" pitchFamily="2" charset="0"/>
                <a:cs typeface="Kalimati" panose="00000400000000000000" pitchFamily="2"/>
              </a:rPr>
              <a:t>लैङ्गिक, जातिगत समानता भन्नाले महिला, पुरुष, विपन्न तथा विपन्न जात तथा जातीय समूहको सामाजिक–आर्थिक स्रोतमा निष्पक्ष र विदेभरहित पहुँचलाई बुझाउँछ</a:t>
            </a:r>
          </a:p>
          <a:p>
            <a:pPr>
              <a:lnSpc>
                <a:spcPct val="150000"/>
              </a:lnSpc>
              <a:spcBef>
                <a:spcPts val="600"/>
              </a:spcBef>
            </a:pPr>
            <a:r>
              <a:rPr lang="ne-NP" sz="2400" dirty="0">
                <a:solidFill>
                  <a:prstClr val="black"/>
                </a:solidFill>
                <a:latin typeface="Preeti" pitchFamily="2" charset="0"/>
                <a:cs typeface="Kalimati" pitchFamily="2"/>
              </a:rPr>
              <a:t>प्रश्न ३ लिङ्ग र लैङ्गिकता भन्नाले के बुझिन्छ ?</a:t>
            </a:r>
          </a:p>
          <a:p>
            <a:pPr lvl="0">
              <a:lnSpc>
                <a:spcPct val="150000"/>
              </a:lnSpc>
              <a:spcBef>
                <a:spcPts val="600"/>
              </a:spcBef>
            </a:pPr>
            <a:r>
              <a:rPr lang="ne-NP" sz="2400" b="1" dirty="0">
                <a:solidFill>
                  <a:srgbClr val="0070C0"/>
                </a:solidFill>
                <a:latin typeface="Ganesh" pitchFamily="2" charset="0"/>
                <a:cs typeface="Kalimati" panose="00000400000000000000" pitchFamily="2"/>
              </a:rPr>
              <a:t>उत्तरः </a:t>
            </a:r>
            <a:r>
              <a:rPr lang="ne-NP" sz="2400" dirty="0">
                <a:solidFill>
                  <a:prstClr val="black"/>
                </a:solidFill>
                <a:latin typeface="Ganesh" pitchFamily="2" charset="0"/>
                <a:cs typeface="Kalimati" panose="00000400000000000000" pitchFamily="2"/>
              </a:rPr>
              <a:t>लिङ्ग भनेको प्राकृतिक रूपमा महिला वा पुरूष भन्ने बुझिन्छ जुन जैविक र शारीरिक अवस्थासँग सम्बन्धित छ र सामान्यतया परिवर्तन गर्न सकिंदैन ।</a:t>
            </a:r>
            <a:r>
              <a:rPr lang="ne-NP" sz="2400" dirty="0">
                <a:solidFill>
                  <a:prstClr val="black"/>
                </a:solidFill>
                <a:latin typeface="Preeti" pitchFamily="2" charset="0"/>
                <a:cs typeface="Kalimati" pitchFamily="2"/>
              </a:rPr>
              <a:t> लैङ्गिकता भन्नाले समाजद्वारा निर्मित सामाजिक र साँस्कृतिक भूमिका भन्ने बुझिन्छ र यो परिवर्तनशील हुन्छ ।</a:t>
            </a:r>
            <a:r>
              <a:rPr lang="ne-NP" sz="2400" dirty="0">
                <a:solidFill>
                  <a:prstClr val="black"/>
                </a:solidFill>
                <a:latin typeface="Ganesh" pitchFamily="2" charset="0"/>
                <a:cs typeface="Kalimati" panose="00000400000000000000" pitchFamily="2"/>
              </a:rPr>
              <a:t> </a:t>
            </a:r>
            <a:endParaRPr lang="ne-NP"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472530" y="6390168"/>
            <a:ext cx="694070" cy="443068"/>
          </a:xfrm>
        </p:spPr>
        <p:txBody>
          <a:bodyPr/>
          <a:lstStyle/>
          <a:p>
            <a:pPr algn="ctr"/>
            <a:fld id="{2840B2E4-A264-431E-ABDE-38E3BCDA5876}" type="slidenum">
              <a:rPr lang="en-US">
                <a:latin typeface="Fontasy Himali" panose="04020500000000000000" pitchFamily="82" charset="0"/>
              </a:rPr>
              <a:pPr algn="ctr"/>
              <a:t>37</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708476"/>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मूल्याङ्कन</a:t>
            </a:r>
            <a:endParaRPr lang="hi-IN" sz="2800" b="1" dirty="0">
              <a:solidFill>
                <a:srgbClr val="002060"/>
              </a:solidFill>
              <a:cs typeface="Kalimati" pitchFamily="2"/>
            </a:endParaRPr>
          </a:p>
        </p:txBody>
      </p:sp>
      <p:sp>
        <p:nvSpPr>
          <p:cNvPr id="6" name="TextBox 5">
            <a:extLst>
              <a:ext uri="{FF2B5EF4-FFF2-40B4-BE49-F238E27FC236}">
                <a16:creationId xmlns:a16="http://schemas.microsoft.com/office/drawing/2014/main" id="{A656B66B-9AA1-4FBE-880D-682DE4BB493D}"/>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27369905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76446" y="1296289"/>
            <a:ext cx="11890154" cy="4478149"/>
          </a:xfrm>
          <a:prstGeom prst="rect">
            <a:avLst/>
          </a:prstGeom>
        </p:spPr>
        <p:txBody>
          <a:bodyPr wrap="square">
            <a:spAutoFit/>
          </a:bodyPr>
          <a:lstStyle/>
          <a:p>
            <a:pPr lvl="0">
              <a:lnSpc>
                <a:spcPct val="150000"/>
              </a:lnSpc>
              <a:spcBef>
                <a:spcPts val="600"/>
              </a:spcBef>
            </a:pPr>
            <a:r>
              <a:rPr lang="ne-NP" sz="2400" dirty="0">
                <a:solidFill>
                  <a:prstClr val="black"/>
                </a:solidFill>
                <a:latin typeface="Preeti" pitchFamily="2" charset="0"/>
                <a:cs typeface="Kalimati" pitchFamily="2"/>
              </a:rPr>
              <a:t>प्रश्न ४ सामाजिक समावेशीकरण भनेको के हो ?</a:t>
            </a:r>
          </a:p>
          <a:p>
            <a:pPr marL="0" indent="0" algn="just">
              <a:lnSpc>
                <a:spcPct val="150000"/>
              </a:lnSpc>
              <a:buNone/>
            </a:pPr>
            <a:r>
              <a:rPr lang="ne-NP" sz="2400" b="1" dirty="0">
                <a:solidFill>
                  <a:srgbClr val="0070C0"/>
                </a:solidFill>
                <a:latin typeface="Preeti" pitchFamily="2" charset="0"/>
                <a:cs typeface="Kalimati" pitchFamily="2"/>
              </a:rPr>
              <a:t>उत्तरः </a:t>
            </a:r>
            <a:r>
              <a:rPr lang="ne-NP" sz="2400" dirty="0">
                <a:solidFill>
                  <a:prstClr val="black"/>
                </a:solidFill>
                <a:latin typeface="Preeti" pitchFamily="2" charset="0"/>
                <a:cs typeface="Kalimati" pitchFamily="2"/>
              </a:rPr>
              <a:t>सामाजिक समावेशीकरण यस्तो प्रक्रिया हो, जसले समाजमा रहेका वञ्चित वर्गलाई समाजको मूल प्रवाहमा ल्याउनको लागि देखापर्ने अवरोधहरु (औपचारिक तथा अनौपचारिक दुवै) लाई हटाई उनीहरुलाई सामाजिक एवं विकासका कार्यमा पहुँच र सहभागी गराउँछ र फाइदा पुर्याउँदछ ।</a:t>
            </a:r>
          </a:p>
          <a:p>
            <a:pPr marL="0" indent="0" algn="just">
              <a:lnSpc>
                <a:spcPct val="150000"/>
              </a:lnSpc>
              <a:buNone/>
            </a:pPr>
            <a:endParaRPr lang="ne-NP" sz="2400" dirty="0">
              <a:solidFill>
                <a:prstClr val="black"/>
              </a:solidFill>
              <a:latin typeface="Preeti" pitchFamily="2" charset="0"/>
              <a:cs typeface="Kalimati" pitchFamily="2"/>
            </a:endParaRPr>
          </a:p>
          <a:p>
            <a:pPr algn="just">
              <a:lnSpc>
                <a:spcPct val="150000"/>
              </a:lnSpc>
            </a:pPr>
            <a:r>
              <a:rPr lang="ne-NP" sz="2400" dirty="0">
                <a:solidFill>
                  <a:prstClr val="black"/>
                </a:solidFill>
                <a:latin typeface="Preeti" pitchFamily="2" charset="0"/>
                <a:cs typeface="Kalimati" pitchFamily="2"/>
              </a:rPr>
              <a:t>प्रश्न ५ नेपालमा कति प्रतिशत महिलासँग घर</a:t>
            </a:r>
            <a:r>
              <a:rPr lang="ne-NP" sz="2400" dirty="0">
                <a:cs typeface="Kalimati" panose="00000400000000000000" pitchFamily="2"/>
              </a:rPr>
              <a:t>जग्गाको स्वामित्व रहेको छ</a:t>
            </a:r>
            <a:r>
              <a:rPr lang="ne-NP" sz="2400" dirty="0">
                <a:solidFill>
                  <a:prstClr val="black"/>
                </a:solidFill>
                <a:latin typeface="Preeti" pitchFamily="2" charset="0"/>
                <a:cs typeface="Kalimati" pitchFamily="2"/>
              </a:rPr>
              <a:t> ?</a:t>
            </a:r>
            <a:endParaRPr lang="ne-NP" sz="2400" dirty="0">
              <a:cs typeface="Kalimati" panose="00000400000000000000" pitchFamily="2"/>
            </a:endParaRPr>
          </a:p>
          <a:p>
            <a:pPr algn="just">
              <a:lnSpc>
                <a:spcPct val="150000"/>
              </a:lnSpc>
            </a:pPr>
            <a:r>
              <a:rPr lang="ne-NP" sz="2400" dirty="0">
                <a:cs typeface="Kalimati" panose="00000400000000000000" pitchFamily="2"/>
              </a:rPr>
              <a:t>उत्तरः १९.७% घरपरिवारमा महिलासँग घरजग्गाको स्वामित्व रहेको छ ।</a:t>
            </a:r>
          </a:p>
          <a:p>
            <a:pPr marL="0" indent="0" algn="just">
              <a:lnSpc>
                <a:spcPct val="150000"/>
              </a:lnSpc>
              <a:buNone/>
            </a:pPr>
            <a:endParaRPr lang="ne-NP"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472530" y="6390168"/>
            <a:ext cx="694070" cy="443068"/>
          </a:xfrm>
        </p:spPr>
        <p:txBody>
          <a:bodyPr/>
          <a:lstStyle/>
          <a:p>
            <a:pPr algn="ctr"/>
            <a:fld id="{2840B2E4-A264-431E-ABDE-38E3BCDA5876}" type="slidenum">
              <a:rPr lang="en-US">
                <a:latin typeface="Fontasy Himali" panose="04020500000000000000" pitchFamily="82" charset="0"/>
              </a:rPr>
              <a:pPr algn="ctr"/>
              <a:t>38</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708476"/>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मूल्याङ्कन</a:t>
            </a:r>
            <a:endParaRPr lang="hi-IN" sz="2800" b="1" dirty="0">
              <a:solidFill>
                <a:srgbClr val="002060"/>
              </a:solidFill>
              <a:cs typeface="Kalimati" pitchFamily="2"/>
            </a:endParaRPr>
          </a:p>
        </p:txBody>
      </p:sp>
    </p:spTree>
    <p:extLst>
      <p:ext uri="{BB962C8B-B14F-4D97-AF65-F5344CB8AC3E}">
        <p14:creationId xmlns:p14="http://schemas.microsoft.com/office/powerpoint/2010/main" val="38503804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8477" y="1518077"/>
            <a:ext cx="12075045" cy="5339923"/>
          </a:xfrm>
          <a:prstGeom prst="rect">
            <a:avLst/>
          </a:prstGeom>
        </p:spPr>
        <p:txBody>
          <a:bodyPr wrap="square">
            <a:spAutoFit/>
          </a:bodyPr>
          <a:lstStyle/>
          <a:p>
            <a:pPr marL="339725" indent="-339725" algn="just">
              <a:lnSpc>
                <a:spcPct val="150000"/>
              </a:lnSpc>
              <a:spcBef>
                <a:spcPts val="600"/>
              </a:spcBef>
              <a:spcAft>
                <a:spcPts val="600"/>
              </a:spcAft>
              <a:buFont typeface="Arial" panose="020B0604020202020204" pitchFamily="34" charset="0"/>
              <a:buChar char="•"/>
            </a:pPr>
            <a:r>
              <a:rPr lang="ne-NP" sz="2400" dirty="0">
                <a:latin typeface="Ganesh" pitchFamily="2" charset="0"/>
                <a:cs typeface="Kalimati" panose="00000400000000000000" pitchFamily="2"/>
              </a:rPr>
              <a:t>लैङ्गिक समानता तथा सामाजिक समावेशीकरण </a:t>
            </a:r>
            <a:r>
              <a:rPr lang="ne-NP" sz="2400" b="1" dirty="0">
                <a:latin typeface="Ganesh" pitchFamily="2" charset="0"/>
                <a:cs typeface="Kalimati" panose="00000400000000000000" pitchFamily="2"/>
              </a:rPr>
              <a:t>लै.स.सा.स. </a:t>
            </a:r>
            <a:r>
              <a:rPr lang="en-GB" altLang="en-US" sz="2400" dirty="0">
                <a:latin typeface="Tahoma" panose="020B0604030504040204" pitchFamily="34" charset="0"/>
              </a:rPr>
              <a:t>(Gender Equality and Social Inclusion - GESI)</a:t>
            </a:r>
            <a:r>
              <a:rPr lang="en-GB" altLang="en-US" sz="1600" dirty="0">
                <a:latin typeface="Preeti" pitchFamily="2" charset="0"/>
              </a:rPr>
              <a:t> </a:t>
            </a:r>
            <a:r>
              <a:rPr lang="ne-NP" sz="2400" dirty="0">
                <a:latin typeface="Ganesh" pitchFamily="2" charset="0"/>
                <a:cs typeface="Kalimati" panose="00000400000000000000" pitchFamily="2"/>
              </a:rPr>
              <a:t>सम्बन्धी आधारभूत अवधारणाहरु, संवैधानिक, नीतिगत, कानूनी व्यवस्थाहरु सम्बन्धमा ज्ञान, व्यवहार र प्रवृत्ति विकास गर्ने तथा गरी प्रभावित समुदायहरुमा गरिने काम</a:t>
            </a:r>
            <a:r>
              <a:rPr lang="en-US" sz="2400" dirty="0">
                <a:latin typeface="Ganesh" pitchFamily="2" charset="0"/>
                <a:cs typeface="Kalimati" panose="00000400000000000000" pitchFamily="2"/>
              </a:rPr>
              <a:t> </a:t>
            </a:r>
            <a:r>
              <a:rPr lang="ne-NP" sz="2400" dirty="0">
                <a:latin typeface="Ganesh" pitchFamily="2" charset="0"/>
                <a:cs typeface="Kalimati" panose="00000400000000000000" pitchFamily="2"/>
              </a:rPr>
              <a:t>र</a:t>
            </a:r>
            <a:r>
              <a:rPr lang="en-US" sz="2400" dirty="0">
                <a:latin typeface="Ganesh" pitchFamily="2" charset="0"/>
                <a:cs typeface="Kalimati" panose="00000400000000000000" pitchFamily="2"/>
              </a:rPr>
              <a:t> </a:t>
            </a:r>
            <a:r>
              <a:rPr lang="ne-NP" sz="2400" dirty="0">
                <a:latin typeface="Ganesh" pitchFamily="2" charset="0"/>
                <a:cs typeface="Kalimati" panose="00000400000000000000" pitchFamily="2"/>
              </a:rPr>
              <a:t>सेवाहरुमा प्रभावकारी ढंगबाट </a:t>
            </a:r>
            <a:r>
              <a:rPr lang="ne-NP" sz="2400" b="1" dirty="0">
                <a:latin typeface="Ganesh" pitchFamily="2" charset="0"/>
                <a:cs typeface="Kalimati" panose="00000400000000000000" pitchFamily="2"/>
              </a:rPr>
              <a:t>लै.स.सा.स. </a:t>
            </a:r>
            <a:r>
              <a:rPr lang="ne-NP" sz="2400" dirty="0">
                <a:latin typeface="Ganesh" pitchFamily="2" charset="0"/>
                <a:cs typeface="Kalimati" panose="00000400000000000000" pitchFamily="2"/>
              </a:rPr>
              <a:t>संवेदनशिलताका सवालहरुलाई समावेश गरी जनचेतना र क्षमता अभिवृद्धि गरि त्यसमा योगदान पुर्याउने ।</a:t>
            </a:r>
          </a:p>
          <a:p>
            <a:pPr marL="339725" indent="-339725" algn="just">
              <a:lnSpc>
                <a:spcPct val="150000"/>
              </a:lnSpc>
              <a:spcBef>
                <a:spcPts val="600"/>
              </a:spcBef>
              <a:spcAft>
                <a:spcPts val="600"/>
              </a:spcAft>
              <a:buFont typeface="Arial" panose="020B0604020202020204" pitchFamily="34" charset="0"/>
              <a:buChar char="•"/>
            </a:pPr>
            <a:r>
              <a:rPr lang="ne-NP" sz="2400" dirty="0">
                <a:latin typeface="Ganesh" pitchFamily="2" charset="0"/>
                <a:cs typeface="Kalimati" panose="00000400000000000000" pitchFamily="2"/>
              </a:rPr>
              <a:t>जनगणनामा संलग्न सबै अधिकृत, सुपरिवेक्षक तथा गणकहरुले लै.स.सा.स.का विषयमा सैद्धान्तिक तथा व्यवहारिक ज्ञान लिई लै.स.सा.स. तथ्याङ्क सङ्कलन गर्न सहज गराउने । </a:t>
            </a:r>
          </a:p>
          <a:p>
            <a:pPr marL="339725" indent="-339725" algn="just">
              <a:lnSpc>
                <a:spcPct val="150000"/>
              </a:lnSpc>
              <a:spcBef>
                <a:spcPts val="600"/>
              </a:spcBef>
              <a:spcAft>
                <a:spcPts val="600"/>
              </a:spcAft>
              <a:buFont typeface="Arial" panose="020B0604020202020204" pitchFamily="34" charset="0"/>
              <a:buChar char="•"/>
            </a:pPr>
            <a:r>
              <a:rPr lang="ne-NP" sz="2400" dirty="0">
                <a:latin typeface="Ganesh" pitchFamily="2" charset="0"/>
                <a:cs typeface="Kalimati" panose="00000400000000000000" pitchFamily="2"/>
              </a:rPr>
              <a:t>सुपरिवेक्षक तथा गणकको लै.स.सा.स. सम्बन्धमा ज्ञान शीप तथा संवेदनशीलता बढाउने र यसको महत्व बुझार्इ लै.स.सा.स. का लागि आवश्यक तथ्याङ्कको गुणस्तरमा सुधार गर्ने ।</a:t>
            </a:r>
          </a:p>
        </p:txBody>
      </p:sp>
      <p:sp>
        <p:nvSpPr>
          <p:cNvPr id="7" name="Slide Number Placeholder 6"/>
          <p:cNvSpPr>
            <a:spLocks noGrp="1"/>
          </p:cNvSpPr>
          <p:nvPr>
            <p:ph type="sldNum" sz="quarter" idx="11"/>
          </p:nvPr>
        </p:nvSpPr>
        <p:spPr>
          <a:xfrm>
            <a:off x="11578856" y="6451600"/>
            <a:ext cx="587744" cy="406400"/>
          </a:xfrm>
        </p:spPr>
        <p:txBody>
          <a:bodyPr/>
          <a:lstStyle/>
          <a:p>
            <a:pPr algn="ctr"/>
            <a:fld id="{2840B2E4-A264-431E-ABDE-38E3BCDA5876}" type="slidenum">
              <a:rPr lang="en-US">
                <a:latin typeface="Fontasy Himali" panose="04020500000000000000" pitchFamily="82" charset="0"/>
              </a:rPr>
              <a:pPr algn="ctr"/>
              <a:t>39</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सारांश तथा निष्कर्ष</a:t>
            </a:r>
            <a:endParaRPr lang="hi-IN" sz="2800" b="1" dirty="0">
              <a:solidFill>
                <a:srgbClr val="002060"/>
              </a:solidFill>
              <a:cs typeface="Kalimati" pitchFamily="2"/>
            </a:endParaRPr>
          </a:p>
        </p:txBody>
      </p:sp>
    </p:spTree>
    <p:extLst>
      <p:ext uri="{BB962C8B-B14F-4D97-AF65-F5344CB8AC3E}">
        <p14:creationId xmlns:p14="http://schemas.microsoft.com/office/powerpoint/2010/main" val="38930391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12652" y="2136339"/>
            <a:ext cx="11706446" cy="1077218"/>
          </a:xfrm>
          <a:prstGeom prst="rect">
            <a:avLst/>
          </a:prstGeom>
        </p:spPr>
        <p:txBody>
          <a:bodyPr wrap="square">
            <a:spAutoFit/>
          </a:bodyPr>
          <a:lstStyle/>
          <a:p>
            <a:pPr algn="ctr"/>
            <a:r>
              <a:rPr lang="ne-NP" sz="3200" b="1" dirty="0">
                <a:solidFill>
                  <a:srgbClr val="142DAC"/>
                </a:solidFill>
                <a:latin typeface="Kokila" panose="020B0604020202020204" pitchFamily="34" charset="0"/>
                <a:cs typeface="Kokila" panose="020B0604020202020204" pitchFamily="34" charset="0"/>
              </a:rPr>
              <a:t>विस्तृत जानकारीको लागि</a:t>
            </a:r>
            <a:r>
              <a:rPr lang="en-US" sz="3200" b="1" dirty="0">
                <a:solidFill>
                  <a:srgbClr val="142DAC"/>
                </a:solidFill>
                <a:latin typeface="Kokila" panose="020B0604020202020204" pitchFamily="34" charset="0"/>
                <a:cs typeface="Kokila" panose="020B0604020202020204" pitchFamily="34" charset="0"/>
              </a:rPr>
              <a:t> </a:t>
            </a:r>
            <a:r>
              <a:rPr lang="ne-NP" sz="3200" b="1" dirty="0">
                <a:solidFill>
                  <a:srgbClr val="142DAC"/>
                </a:solidFill>
                <a:latin typeface="Kokila" panose="020B0604020202020204" pitchFamily="34" charset="0"/>
                <a:cs typeface="Kokila" panose="020B0604020202020204" pitchFamily="34" charset="0"/>
              </a:rPr>
              <a:t>लैङ्गिक समानता तथा समाजिक समावेशीकरण</a:t>
            </a:r>
            <a:r>
              <a:rPr lang="en-US" sz="3200" b="1" dirty="0">
                <a:solidFill>
                  <a:srgbClr val="142DAC"/>
                </a:solidFill>
                <a:latin typeface="Kokila" panose="020B0604020202020204" pitchFamily="34" charset="0"/>
                <a:cs typeface="Kokila" panose="020B0604020202020204" pitchFamily="34" charset="0"/>
              </a:rPr>
              <a:t> </a:t>
            </a:r>
            <a:r>
              <a:rPr lang="ne-NP" sz="3200" b="1" dirty="0">
                <a:solidFill>
                  <a:srgbClr val="142DAC"/>
                </a:solidFill>
                <a:latin typeface="Kokila" panose="020B0604020202020204" pitchFamily="34" charset="0"/>
                <a:cs typeface="Kokila" panose="020B0604020202020204" pitchFamily="34" charset="0"/>
              </a:rPr>
              <a:t>पुस्तिका</a:t>
            </a:r>
          </a:p>
          <a:p>
            <a:pPr algn="ctr"/>
            <a:r>
              <a:rPr lang="ne-NP" sz="3200" b="1" dirty="0">
                <a:solidFill>
                  <a:srgbClr val="142DAC"/>
                </a:solidFill>
                <a:latin typeface="Kokila" panose="020B0604020202020204" pitchFamily="34" charset="0"/>
                <a:cs typeface="Kokila" panose="020B0604020202020204" pitchFamily="34" charset="0"/>
              </a:rPr>
              <a:t> अध्ययन गर्नुहोस् ।</a:t>
            </a:r>
            <a:endParaRPr lang="en-US" sz="3200" b="1" dirty="0">
              <a:solidFill>
                <a:srgbClr val="142DAC"/>
              </a:solidFill>
              <a:latin typeface="Kokila" panose="020B0604020202020204" pitchFamily="34" charset="0"/>
              <a:cs typeface="Kokila" panose="020B0604020202020204" pitchFamily="34" charset="0"/>
            </a:endParaRPr>
          </a:p>
        </p:txBody>
      </p:sp>
      <p:sp>
        <p:nvSpPr>
          <p:cNvPr id="5" name="TextBox 4"/>
          <p:cNvSpPr txBox="1"/>
          <p:nvPr/>
        </p:nvSpPr>
        <p:spPr>
          <a:xfrm>
            <a:off x="4521690" y="3947219"/>
            <a:ext cx="3148619" cy="1446550"/>
          </a:xfrm>
          <a:prstGeom prst="rect">
            <a:avLst/>
          </a:prstGeom>
          <a:noFill/>
        </p:spPr>
        <p:txBody>
          <a:bodyPr wrap="none" rtlCol="0">
            <a:spAutoFit/>
          </a:bodyPr>
          <a:lstStyle/>
          <a:p>
            <a:r>
              <a:rPr lang="ne-NP" sz="8800" b="1" dirty="0">
                <a:solidFill>
                  <a:srgbClr val="142DAC"/>
                </a:solidFill>
                <a:latin typeface="Kokila" panose="020B0604020202020204" pitchFamily="34" charset="0"/>
                <a:cs typeface="Kokila" panose="020B0604020202020204" pitchFamily="34" charset="0"/>
              </a:rPr>
              <a:t>धन्यवाद</a:t>
            </a:r>
            <a:r>
              <a:rPr lang="en-US" sz="8800" b="1" dirty="0">
                <a:solidFill>
                  <a:srgbClr val="142DAC"/>
                </a:solidFill>
                <a:latin typeface="Kokila" panose="020B0604020202020204" pitchFamily="34" charset="0"/>
                <a:cs typeface="Kokila" panose="020B0604020202020204" pitchFamily="34" charset="0"/>
              </a:rPr>
              <a:t>!</a:t>
            </a:r>
          </a:p>
        </p:txBody>
      </p:sp>
      <p:sp>
        <p:nvSpPr>
          <p:cNvPr id="2" name="Slide Number Placeholder 1"/>
          <p:cNvSpPr>
            <a:spLocks noGrp="1"/>
          </p:cNvSpPr>
          <p:nvPr>
            <p:ph type="sldNum" sz="quarter" idx="12"/>
          </p:nvPr>
        </p:nvSpPr>
        <p:spPr>
          <a:xfrm>
            <a:off x="11525694" y="6411433"/>
            <a:ext cx="616274" cy="405579"/>
          </a:xfrm>
        </p:spPr>
        <p:txBody>
          <a:bodyPr/>
          <a:lstStyle/>
          <a:p>
            <a:pPr algn="ctr"/>
            <a:fld id="{26402401-4522-4C0F-A737-197EB07E49FF}" type="slidenum">
              <a:rPr lang="en-US" sz="1800">
                <a:latin typeface="Fontasy Himali" panose="04020500000000000000" pitchFamily="82" charset="0"/>
                <a:cs typeface="+mn-cs"/>
              </a:rPr>
              <a:pPr algn="ctr"/>
              <a:t>40</a:t>
            </a:fld>
            <a:endParaRPr lang="en-US" sz="1800" dirty="0">
              <a:latin typeface="Fontasy Himali" panose="04020500000000000000" pitchFamily="82" charset="0"/>
              <a:cs typeface="+mn-cs"/>
            </a:endParaRPr>
          </a:p>
        </p:txBody>
      </p:sp>
    </p:spTree>
    <p:extLst>
      <p:ext uri="{BB962C8B-B14F-4D97-AF65-F5344CB8AC3E}">
        <p14:creationId xmlns:p14="http://schemas.microsoft.com/office/powerpoint/2010/main" val="30922391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3393</TotalTime>
  <Words>3358</Words>
  <Application>Microsoft Office PowerPoint</Application>
  <PresentationFormat>Widescreen</PresentationFormat>
  <Paragraphs>362</Paragraphs>
  <Slides>40</Slides>
  <Notes>5</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40</vt:i4>
      </vt:variant>
    </vt:vector>
  </HeadingPairs>
  <TitlesOfParts>
    <vt:vector size="52" baseType="lpstr">
      <vt:lpstr>Arial</vt:lpstr>
      <vt:lpstr>Calibri</vt:lpstr>
      <vt:lpstr>Calibri Light</vt:lpstr>
      <vt:lpstr>Comic Sans MS</vt:lpstr>
      <vt:lpstr>Fontasy Himali</vt:lpstr>
      <vt:lpstr>Ganesh</vt:lpstr>
      <vt:lpstr>Kokila</vt:lpstr>
      <vt:lpstr>Preeti</vt:lpstr>
      <vt:lpstr>Tahoma</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केही तथ्याङ्क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CBS</dc:creator>
  <cp:lastModifiedBy>Rishi Ram Sigdel</cp:lastModifiedBy>
  <cp:revision>309</cp:revision>
  <dcterms:created xsi:type="dcterms:W3CDTF">2020-10-11T07:30:23Z</dcterms:created>
  <dcterms:modified xsi:type="dcterms:W3CDTF">2021-04-11T01:56:58Z</dcterms:modified>
</cp:coreProperties>
</file>