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42"/>
  </p:notesMasterIdLst>
  <p:sldIdLst>
    <p:sldId id="379" r:id="rId3"/>
    <p:sldId id="300" r:id="rId4"/>
    <p:sldId id="352" r:id="rId5"/>
    <p:sldId id="302" r:id="rId6"/>
    <p:sldId id="346" r:id="rId7"/>
    <p:sldId id="347" r:id="rId8"/>
    <p:sldId id="304" r:id="rId9"/>
    <p:sldId id="305" r:id="rId10"/>
    <p:sldId id="307" r:id="rId11"/>
    <p:sldId id="306" r:id="rId12"/>
    <p:sldId id="308" r:id="rId13"/>
    <p:sldId id="310" r:id="rId14"/>
    <p:sldId id="312" r:id="rId15"/>
    <p:sldId id="311" r:id="rId16"/>
    <p:sldId id="313" r:id="rId17"/>
    <p:sldId id="315" r:id="rId18"/>
    <p:sldId id="314" r:id="rId19"/>
    <p:sldId id="317" r:id="rId20"/>
    <p:sldId id="278" r:id="rId21"/>
    <p:sldId id="318" r:id="rId22"/>
    <p:sldId id="321" r:id="rId23"/>
    <p:sldId id="319" r:id="rId24"/>
    <p:sldId id="320" r:id="rId25"/>
    <p:sldId id="324" r:id="rId26"/>
    <p:sldId id="322" r:id="rId27"/>
    <p:sldId id="325" r:id="rId28"/>
    <p:sldId id="329" r:id="rId29"/>
    <p:sldId id="330" r:id="rId30"/>
    <p:sldId id="333" r:id="rId31"/>
    <p:sldId id="332" r:id="rId32"/>
    <p:sldId id="331" r:id="rId33"/>
    <p:sldId id="334" r:id="rId34"/>
    <p:sldId id="283" r:id="rId35"/>
    <p:sldId id="284" r:id="rId36"/>
    <p:sldId id="335" r:id="rId37"/>
    <p:sldId id="336" r:id="rId38"/>
    <p:sldId id="350" r:id="rId39"/>
    <p:sldId id="344" r:id="rId40"/>
    <p:sldId id="41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3979" autoAdjust="0"/>
  </p:normalViewPr>
  <p:slideViewPr>
    <p:cSldViewPr snapToGrid="0">
      <p:cViewPr varScale="1">
        <p:scale>
          <a:sx n="64" d="100"/>
          <a:sy n="64" d="100"/>
        </p:scale>
        <p:origin x="640" y="32"/>
      </p:cViewPr>
      <p:guideLst>
        <p:guide orient="horz" pos="2160"/>
        <p:guide pos="3840"/>
      </p:guideLst>
    </p:cSldViewPr>
  </p:slideViewPr>
  <p:notesTextViewPr>
    <p:cViewPr>
      <p:scale>
        <a:sx n="1" d="1"/>
        <a:sy n="1" d="1"/>
      </p:scale>
      <p:origin x="0" y="0"/>
    </p:cViewPr>
  </p:notesTextViewPr>
  <p:sorterViewPr>
    <p:cViewPr>
      <p:scale>
        <a:sx n="100" d="100"/>
        <a:sy n="100" d="100"/>
      </p:scale>
      <p:origin x="0" y="-138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C04857D7-6441-4AEB-AD4D-DE6F2F6E1DCA}" type="datetime1">
              <a:rPr lang="en-US" smtClean="0"/>
              <a:t>4/10/2021</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t>गणक तालिम</a:t>
            </a:r>
            <a:r>
              <a:rPr lang="en-US"/>
              <a:t>-Day1/S1</a:t>
            </a:r>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t>‹#›</a:t>
            </a:fld>
            <a:endParaRPr lang="en-US" dirty="0"/>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 name="Slide Number Placeholder 3"/>
          <p:cNvSpPr>
            <a:spLocks noGrp="1"/>
          </p:cNvSpPr>
          <p:nvPr>
            <p:ph type="sldNum" sz="quarter" idx="12"/>
          </p:nvPr>
        </p:nvSpPr>
        <p:spPr>
          <a:xfrm>
            <a:off x="10496984" y="6331971"/>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dirty="0"/>
          </a:p>
        </p:txBody>
      </p:sp>
    </p:spTree>
    <p:extLst>
      <p:ext uri="{BB962C8B-B14F-4D97-AF65-F5344CB8AC3E}">
        <p14:creationId xmlns:p14="http://schemas.microsoft.com/office/powerpoint/2010/main" val="79191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cxnSp>
        <p:nvCxnSpPr>
          <p:cNvPr id="3" name="Straight Connector 2">
            <a:extLst>
              <a:ext uri="{FF2B5EF4-FFF2-40B4-BE49-F238E27FC236}">
                <a16:creationId xmlns:a16="http://schemas.microsoft.com/office/drawing/2014/main" id="{3B6A13DA-F49A-4A2A-B97C-4D4958F61037}"/>
              </a:ext>
            </a:extLst>
          </p:cNvPr>
          <p:cNvCxnSpPr/>
          <p:nvPr userDrawn="1"/>
        </p:nvCxnSpPr>
        <p:spPr>
          <a:xfrm>
            <a:off x="0" y="629267"/>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603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C04857D7-6441-4AEB-AD4D-DE6F2F6E1DCA}" type="datetime1">
              <a:rPr lang="en-US" smtClean="0">
                <a:solidFill>
                  <a:prstClr val="black"/>
                </a:solidFill>
              </a:rPr>
              <a:pPr/>
              <a:t>4/10/2021</a:t>
            </a:fld>
            <a:endParaRPr lang="en-US">
              <a:solidFill>
                <a:prstClr val="black"/>
              </a:solidFill>
            </a:endParaRPr>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r>
              <a:rPr lang="ne-NP">
                <a:solidFill>
                  <a:prstClr val="black"/>
                </a:solidFill>
              </a:rPr>
              <a:t>गणक तालिम</a:t>
            </a:r>
            <a:r>
              <a:rPr lang="en-US">
                <a:solidFill>
                  <a:prstClr val="black"/>
                </a:solidFill>
              </a:rPr>
              <a:t>-Day1/S1</a:t>
            </a:r>
          </a:p>
        </p:txBody>
      </p:sp>
      <p:sp>
        <p:nvSpPr>
          <p:cNvPr id="6" name="TextBox 5"/>
          <p:cNvSpPr txBox="1"/>
          <p:nvPr userDrawn="1"/>
        </p:nvSpPr>
        <p:spPr>
          <a:xfrm>
            <a:off x="10942816" y="6302566"/>
            <a:ext cx="1249181" cy="48175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sp>
        <p:nvSpPr>
          <p:cNvPr id="4" name="Slide Number Placeholder 3"/>
          <p:cNvSpPr>
            <a:spLocks noGrp="1"/>
          </p:cNvSpPr>
          <p:nvPr>
            <p:ph type="sldNum" sz="quarter" idx="11"/>
          </p:nvPr>
        </p:nvSpPr>
        <p:spPr>
          <a:xfrm>
            <a:off x="11302585" y="6302566"/>
            <a:ext cx="675806" cy="341426"/>
          </a:xfrm>
          <a:prstGeom prst="rect">
            <a:avLst/>
          </a:prstGeom>
        </p:spPr>
        <p:txBody>
          <a:bodyPr/>
          <a:lstStyle/>
          <a:p>
            <a:fld id="{2840B2E4-A264-431E-ABDE-38E3BCDA587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29400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10942819" y="6456615"/>
            <a:ext cx="1034321"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solidFill>
                <a:prstClr val="black"/>
              </a:solidFill>
            </a:endParaRPr>
          </a:p>
        </p:txBody>
      </p:sp>
      <p:sp>
        <p:nvSpPr>
          <p:cNvPr id="4" name="Slide Number Placeholder 3"/>
          <p:cNvSpPr>
            <a:spLocks noGrp="1"/>
          </p:cNvSpPr>
          <p:nvPr>
            <p:ph type="sldNum" sz="quarter" idx="12"/>
          </p:nvPr>
        </p:nvSpPr>
        <p:spPr>
          <a:xfrm>
            <a:off x="10496984" y="6331971"/>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a:solidFill>
                  <a:prstClr val="black"/>
                </a:solidFill>
              </a:rPr>
              <a:pPr/>
              <a:t>‹#›</a:t>
            </a:fld>
            <a:endParaRPr dirty="0">
              <a:solidFill>
                <a:prstClr val="black"/>
              </a:solidFill>
            </a:endParaRPr>
          </a:p>
        </p:txBody>
      </p:sp>
      <p:cxnSp>
        <p:nvCxnSpPr>
          <p:cNvPr id="7" name="Straight Connector 6">
            <a:extLst>
              <a:ext uri="{FF2B5EF4-FFF2-40B4-BE49-F238E27FC236}">
                <a16:creationId xmlns:a16="http://schemas.microsoft.com/office/drawing/2014/main" id="{44E52361-C75D-46A9-8D5C-9386F567975A}"/>
              </a:ext>
            </a:extLst>
          </p:cNvPr>
          <p:cNvCxnSpPr/>
          <p:nvPr userDrawn="1"/>
        </p:nvCxnSpPr>
        <p:spPr>
          <a:xfrm>
            <a:off x="0" y="609601"/>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6588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cxnSp>
        <p:nvCxnSpPr>
          <p:cNvPr id="3" name="Straight Connector 2">
            <a:extLst>
              <a:ext uri="{FF2B5EF4-FFF2-40B4-BE49-F238E27FC236}">
                <a16:creationId xmlns:a16="http://schemas.microsoft.com/office/drawing/2014/main" id="{00A99DD1-6815-42B0-ABDE-27F040E5839B}"/>
              </a:ext>
            </a:extLst>
          </p:cNvPr>
          <p:cNvCxnSpPr/>
          <p:nvPr userDrawn="1"/>
        </p:nvCxnSpPr>
        <p:spPr>
          <a:xfrm>
            <a:off x="0" y="629743"/>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832" y="9832"/>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solidFill>
                <a:prstClr val="black"/>
              </a:solidFill>
            </a:endParaRPr>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pic>
        <p:nvPicPr>
          <p:cNvPr id="11" name="Picture 10"/>
          <p:cNvPicPr>
            <a:picLocks noChangeAspect="1"/>
          </p:cNvPicPr>
          <p:nvPr userDrawn="1"/>
        </p:nvPicPr>
        <p:blipFill>
          <a:blip r:embed="rId6"/>
          <a:stretch>
            <a:fillRect/>
          </a:stretch>
        </p:blipFill>
        <p:spPr>
          <a:xfrm>
            <a:off x="37597" y="18012"/>
            <a:ext cx="572003" cy="479697"/>
          </a:xfrm>
          <a:prstGeom prst="rect">
            <a:avLst/>
          </a:prstGeom>
        </p:spPr>
      </p:pic>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b="1" dirty="0">
                <a:solidFill>
                  <a:srgbClr val="FFC000"/>
                </a:solidFill>
              </a:rPr>
              <a:t>Page 1/….</a:t>
            </a:r>
          </a:p>
        </p:txBody>
      </p:sp>
    </p:spTree>
    <p:extLst>
      <p:ext uri="{BB962C8B-B14F-4D97-AF65-F5344CB8AC3E}">
        <p14:creationId xmlns:p14="http://schemas.microsoft.com/office/powerpoint/2010/main" val="3268549186"/>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१९ देखि २५ सम्म) </a:t>
            </a:r>
            <a:endParaRPr lang="en-US" b="1" spc="-40" dirty="0">
              <a:solidFill>
                <a:srgbClr val="002060"/>
              </a:solidFill>
              <a:cs typeface="Kalimati" pitchFamily="2"/>
            </a:endParaRPr>
          </a:p>
          <a:p>
            <a:pPr marL="0" indent="0" algn="ctr">
              <a:buNone/>
            </a:pPr>
            <a:endParaRPr lang="ne-NP"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sp>
        <p:nvSpPr>
          <p:cNvPr id="6" name="Title 1">
            <a:extLst>
              <a:ext uri="{FF2B5EF4-FFF2-40B4-BE49-F238E27FC236}">
                <a16:creationId xmlns:a16="http://schemas.microsoft.com/office/drawing/2014/main" id="{C7ED5755-80EB-4C9D-8746-698DE6444C0D}"/>
              </a:ext>
            </a:extLst>
          </p:cNvPr>
          <p:cNvSpPr txBox="1">
            <a:spLocks/>
          </p:cNvSpPr>
          <p:nvPr/>
        </p:nvSpPr>
        <p:spPr>
          <a:xfrm>
            <a:off x="0" y="896653"/>
            <a:ext cx="12192000" cy="1963686"/>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२०</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4206" y="783721"/>
            <a:ext cx="9178291" cy="5471314"/>
          </a:xfrm>
          <a:prstGeom prst="rect">
            <a:avLst/>
          </a:prstGeom>
          <a:effectLst/>
          <a:scene3d>
            <a:camera prst="orthographicFront"/>
            <a:lightRig rig="threePt" dir="t"/>
          </a:scene3d>
          <a:sp3d>
            <a:bevelT w="165100" prst="coolSlant"/>
          </a:sp3d>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11" y="3429000"/>
            <a:ext cx="2500494" cy="2099243"/>
          </a:xfrm>
          <a:prstGeom prst="rect">
            <a:avLst/>
          </a:prstGeom>
        </p:spPr>
      </p:pic>
      <p:sp>
        <p:nvSpPr>
          <p:cNvPr id="8" name="TextBox 7"/>
          <p:cNvSpPr txBox="1"/>
          <p:nvPr/>
        </p:nvSpPr>
        <p:spPr>
          <a:xfrm>
            <a:off x="3204711" y="1897763"/>
            <a:ext cx="8255105" cy="2262158"/>
          </a:xfrm>
          <a:prstGeom prst="rect">
            <a:avLst/>
          </a:prstGeom>
          <a:noFill/>
        </p:spPr>
        <p:txBody>
          <a:bodyPr wrap="square" rtlCol="0">
            <a:spAutoFit/>
          </a:bodyPr>
          <a:lstStyle/>
          <a:p>
            <a:pPr marL="285750">
              <a:lnSpc>
                <a:spcPct val="150000"/>
              </a:lnSpc>
            </a:pPr>
            <a:r>
              <a:rPr lang="ne-NP" sz="2400" dirty="0">
                <a:solidFill>
                  <a:schemeClr val="tx1">
                    <a:lumMod val="95000"/>
                    <a:lumOff val="5000"/>
                  </a:schemeClr>
                </a:solidFill>
                <a:cs typeface="Kalimati" pitchFamily="2"/>
              </a:rPr>
              <a:t>बसाईँसराई </a:t>
            </a:r>
            <a:r>
              <a:rPr lang="en-US" sz="2400" dirty="0">
                <a:solidFill>
                  <a:schemeClr val="tx1">
                    <a:lumMod val="95000"/>
                    <a:lumOff val="5000"/>
                  </a:schemeClr>
                </a:solidFill>
                <a:cs typeface="Kalimati" pitchFamily="2"/>
              </a:rPr>
              <a:t> </a:t>
            </a:r>
            <a:r>
              <a:rPr lang="ne-NP" sz="2400" dirty="0">
                <a:solidFill>
                  <a:schemeClr val="tx1">
                    <a:lumMod val="95000"/>
                    <a:lumOff val="5000"/>
                  </a:schemeClr>
                </a:solidFill>
                <a:cs typeface="Kalimati" pitchFamily="2"/>
              </a:rPr>
              <a:t>सम्बन्धी विवरण महल १९ देखि २५ सम्म</a:t>
            </a:r>
          </a:p>
          <a:p>
            <a:pPr marL="1085850" lvl="1" indent="-342900">
              <a:lnSpc>
                <a:spcPct val="150000"/>
              </a:lnSpc>
              <a:buFont typeface="Arial" panose="020B0604020202020204" pitchFamily="34" charset="0"/>
              <a:buChar char="•"/>
            </a:pPr>
            <a:r>
              <a:rPr lang="ne-NP" sz="2400" dirty="0">
                <a:solidFill>
                  <a:schemeClr val="tx1">
                    <a:lumMod val="95000"/>
                    <a:lumOff val="5000"/>
                  </a:schemeClr>
                </a:solidFill>
                <a:cs typeface="Kalimati" pitchFamily="2"/>
              </a:rPr>
              <a:t>जन्मस्थान सम्बन्धी प्रश्न</a:t>
            </a:r>
          </a:p>
          <a:p>
            <a:pPr marL="1085850" lvl="1" indent="-342900">
              <a:lnSpc>
                <a:spcPct val="150000"/>
              </a:lnSpc>
              <a:buFont typeface="Arial" panose="020B0604020202020204" pitchFamily="34" charset="0"/>
              <a:buChar char="•"/>
            </a:pPr>
            <a:r>
              <a:rPr lang="ne-NP" sz="2400" dirty="0">
                <a:solidFill>
                  <a:schemeClr val="tx1">
                    <a:lumMod val="95000"/>
                    <a:lumOff val="5000"/>
                  </a:schemeClr>
                </a:solidFill>
                <a:cs typeface="Kalimati" pitchFamily="2"/>
              </a:rPr>
              <a:t>बर्तमान बसाईँसराई</a:t>
            </a:r>
          </a:p>
          <a:p>
            <a:pPr marL="1085850" lvl="1" indent="-342900">
              <a:lnSpc>
                <a:spcPct val="150000"/>
              </a:lnSpc>
              <a:buFont typeface="Arial" panose="020B0604020202020204" pitchFamily="34" charset="0"/>
              <a:buChar char="•"/>
            </a:pPr>
            <a:r>
              <a:rPr lang="ne-NP" sz="2400" dirty="0">
                <a:solidFill>
                  <a:schemeClr val="tx1">
                    <a:lumMod val="95000"/>
                    <a:lumOff val="5000"/>
                  </a:schemeClr>
                </a:solidFill>
                <a:cs typeface="Kalimati" pitchFamily="2"/>
              </a:rPr>
              <a:t>बसाईँसराईको कारण</a:t>
            </a:r>
          </a:p>
        </p:txBody>
      </p:sp>
      <p:sp>
        <p:nvSpPr>
          <p:cNvPr id="11" name="Text Placeholder 1"/>
          <p:cNvSpPr>
            <a:spLocks noGrp="1"/>
          </p:cNvSpPr>
          <p:nvPr>
            <p:ph type="body" sz="quarter" idx="4294967295"/>
          </p:nvPr>
        </p:nvSpPr>
        <p:spPr>
          <a:xfrm>
            <a:off x="29511" y="1819378"/>
            <a:ext cx="2749291" cy="2099225"/>
          </a:xfrm>
          <a:prstGeom prst="rect">
            <a:avLst/>
          </a:prstGeom>
        </p:spPr>
        <p:txBody>
          <a:bodyPr>
            <a:noAutofit/>
          </a:bodyPr>
          <a:lstStyle/>
          <a:p>
            <a:pPr marL="0" indent="0" algn="ctr">
              <a:lnSpc>
                <a:spcPct val="150000"/>
              </a:lnSpc>
              <a:buNone/>
            </a:pPr>
            <a:r>
              <a:rPr lang="ne-NP" sz="4400" b="1" dirty="0">
                <a:latin typeface="Ganesh" pitchFamily="2" charset="0"/>
                <a:cs typeface="Kalimati" panose="00000400000000000000" pitchFamily="2"/>
              </a:rPr>
              <a:t>प्रस्तुतिका विषय</a:t>
            </a:r>
          </a:p>
        </p:txBody>
      </p:sp>
      <p:sp>
        <p:nvSpPr>
          <p:cNvPr id="9" name="Slide Number Placeholder 19"/>
          <p:cNvSpPr txBox="1">
            <a:spLocks/>
          </p:cNvSpPr>
          <p:nvPr/>
        </p:nvSpPr>
        <p:spPr>
          <a:xfrm>
            <a:off x="11534894" y="6499486"/>
            <a:ext cx="657106" cy="33508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Tree>
    <p:extLst>
      <p:ext uri="{BB962C8B-B14F-4D97-AF65-F5344CB8AC3E}">
        <p14:creationId xmlns:p14="http://schemas.microsoft.com/office/powerpoint/2010/main" val="1982354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F056-A1C1-46BA-AC2F-AE401F517400}"/>
              </a:ext>
            </a:extLst>
          </p:cNvPr>
          <p:cNvSpPr>
            <a:spLocks noGrp="1"/>
          </p:cNvSpPr>
          <p:nvPr>
            <p:ph type="title"/>
          </p:nvPr>
        </p:nvSpPr>
        <p:spPr>
          <a:xfrm>
            <a:off x="0" y="894905"/>
            <a:ext cx="12192000" cy="758066"/>
          </a:xfrm>
        </p:spPr>
        <p:txBody>
          <a:bodyPr/>
          <a:lstStyle/>
          <a:p>
            <a:pPr algn="ctr">
              <a:lnSpc>
                <a:spcPct val="150000"/>
              </a:lnSpc>
            </a:pPr>
            <a:r>
              <a:rPr lang="ne-NP" sz="2800" b="1" dirty="0">
                <a:solidFill>
                  <a:srgbClr val="002060"/>
                </a:solidFill>
                <a:cs typeface="Kalimati" pitchFamily="2"/>
              </a:rPr>
              <a:t>सन्दर्भ सामग्री </a:t>
            </a:r>
            <a:r>
              <a:rPr lang="ne-NP" sz="2800" dirty="0">
                <a:cs typeface="Kalimati" pitchFamily="2"/>
              </a:rPr>
              <a:t> </a:t>
            </a:r>
            <a:br>
              <a:rPr lang="ne-NP" sz="2800" dirty="0">
                <a:cs typeface="Kalimati" pitchFamily="2"/>
              </a:rPr>
            </a:br>
            <a:r>
              <a:rPr lang="ne-NP" sz="2400" dirty="0">
                <a:cs typeface="Kalimati" pitchFamily="2"/>
              </a:rPr>
              <a:t>पुस्तिकाको अनुच्छेद ९.१ देखि ९.२६ सम्म</a:t>
            </a:r>
            <a:br>
              <a:rPr lang="ne-NP" sz="2400" dirty="0">
                <a:cs typeface="Kalimati" pitchFamily="2"/>
              </a:rPr>
            </a:br>
            <a:br>
              <a:rPr lang="hi-IN" sz="2800" b="1" dirty="0">
                <a:solidFill>
                  <a:srgbClr val="002060"/>
                </a:solidFill>
                <a:cs typeface="Kalimati" pitchFamily="2"/>
              </a:rPr>
            </a:br>
            <a:endParaRPr lang="en-US" sz="2800" dirty="0"/>
          </a:p>
        </p:txBody>
      </p:sp>
      <p:pic>
        <p:nvPicPr>
          <p:cNvPr id="10" name="Picture 9">
            <a:extLst>
              <a:ext uri="{FF2B5EF4-FFF2-40B4-BE49-F238E27FC236}">
                <a16:creationId xmlns:a16="http://schemas.microsoft.com/office/drawing/2014/main" id="{DB5679E7-F5DE-4A9C-A4B6-133DE6DBADC3}"/>
              </a:ext>
            </a:extLst>
          </p:cNvPr>
          <p:cNvPicPr>
            <a:picLocks noChangeAspect="1"/>
          </p:cNvPicPr>
          <p:nvPr/>
        </p:nvPicPr>
        <p:blipFill rotWithShape="1">
          <a:blip r:embed="rId2"/>
          <a:srcRect l="44128" t="14264" r="30145" b="26666"/>
          <a:stretch/>
        </p:blipFill>
        <p:spPr>
          <a:xfrm>
            <a:off x="4581939" y="2797115"/>
            <a:ext cx="2934729" cy="3790279"/>
          </a:xfrm>
          <a:prstGeom prst="rect">
            <a:avLst/>
          </a:prstGeom>
        </p:spPr>
      </p:pic>
      <p:sp>
        <p:nvSpPr>
          <p:cNvPr id="8" name="Slide Number Placeholder 19">
            <a:extLst>
              <a:ext uri="{FF2B5EF4-FFF2-40B4-BE49-F238E27FC236}">
                <a16:creationId xmlns:a16="http://schemas.microsoft.com/office/drawing/2014/main" id="{F9894E62-B03F-4588-AF87-0E42CC150C20}"/>
              </a:ext>
            </a:extLst>
          </p:cNvPr>
          <p:cNvSpPr txBox="1">
            <a:spLocks/>
          </p:cNvSpPr>
          <p:nvPr/>
        </p:nvSpPr>
        <p:spPr>
          <a:xfrm>
            <a:off x="11534894" y="6499486"/>
            <a:ext cx="657106" cy="335084"/>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a:t>
            </a:fld>
            <a:endParaRPr lang="en-US" dirty="0"/>
          </a:p>
        </p:txBody>
      </p:sp>
    </p:spTree>
    <p:extLst>
      <p:ext uri="{BB962C8B-B14F-4D97-AF65-F5344CB8AC3E}">
        <p14:creationId xmlns:p14="http://schemas.microsoft.com/office/powerpoint/2010/main" val="3678674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70889" y="6302566"/>
            <a:ext cx="307501" cy="314544"/>
          </a:xfrm>
        </p:spPr>
        <p:txBody>
          <a:bodyPr/>
          <a:lstStyle/>
          <a:p>
            <a:pPr algn="ctr"/>
            <a:fld id="{2840B2E4-A264-431E-ABDE-38E3BCDA5876}" type="slidenum">
              <a:rPr lang="en-US">
                <a:latin typeface="Fontasy Himali" panose="04020500000000000000" pitchFamily="82" charset="0"/>
              </a:rPr>
              <a:pPr algn="ctr"/>
              <a:t>4</a:t>
            </a:fld>
            <a:endParaRPr lang="en-US" dirty="0">
              <a:latin typeface="Fontasy Himali" panose="04020500000000000000" pitchFamily="82" charset="0"/>
            </a:endParaRPr>
          </a:p>
        </p:txBody>
      </p:sp>
      <p:pic>
        <p:nvPicPr>
          <p:cNvPr id="2" name="Picture 1"/>
          <p:cNvPicPr>
            <a:picLocks noChangeAspect="1"/>
          </p:cNvPicPr>
          <p:nvPr/>
        </p:nvPicPr>
        <p:blipFill>
          <a:blip r:embed="rId2"/>
          <a:stretch>
            <a:fillRect/>
          </a:stretch>
        </p:blipFill>
        <p:spPr>
          <a:xfrm>
            <a:off x="146481" y="1594123"/>
            <a:ext cx="11678158" cy="4794176"/>
          </a:xfrm>
          <a:prstGeom prst="rect">
            <a:avLst/>
          </a:prstGeom>
        </p:spPr>
      </p:pic>
      <p:sp>
        <p:nvSpPr>
          <p:cNvPr id="12" name="Rectangle 11"/>
          <p:cNvSpPr/>
          <p:nvPr/>
        </p:nvSpPr>
        <p:spPr>
          <a:xfrm>
            <a:off x="866068" y="771359"/>
            <a:ext cx="9004515" cy="575157"/>
          </a:xfrm>
          <a:prstGeom prst="rect">
            <a:avLst/>
          </a:prstGeom>
        </p:spPr>
        <p:txBody>
          <a:bodyPr wrap="square">
            <a:spAutoFit/>
          </a:bodyPr>
          <a:lstStyle/>
          <a:p>
            <a:pPr marL="285750" algn="ctr">
              <a:lnSpc>
                <a:spcPts val="3889"/>
              </a:lnSpc>
            </a:pPr>
            <a:r>
              <a:rPr lang="ne-NP" sz="2800" b="1" dirty="0">
                <a:cs typeface="Kalimati" pitchFamily="2"/>
              </a:rPr>
              <a:t>व्यक्तिगत खण्ड (महल १९ देखि २५)</a:t>
            </a:r>
            <a:endParaRPr lang="en-US" sz="2800" b="1" dirty="0">
              <a:cs typeface="Kalimati" pitchFamily="2"/>
            </a:endParaRPr>
          </a:p>
        </p:txBody>
      </p:sp>
    </p:spTree>
    <p:extLst>
      <p:ext uri="{BB962C8B-B14F-4D97-AF65-F5344CB8AC3E}">
        <p14:creationId xmlns:p14="http://schemas.microsoft.com/office/powerpoint/2010/main" val="3198817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A4C3-3AB3-4E4F-81D3-54F3892AFD6B}"/>
              </a:ext>
            </a:extLst>
          </p:cNvPr>
          <p:cNvSpPr>
            <a:spLocks noGrp="1"/>
          </p:cNvSpPr>
          <p:nvPr>
            <p:ph type="title"/>
          </p:nvPr>
        </p:nvSpPr>
        <p:spPr>
          <a:xfrm>
            <a:off x="0" y="745818"/>
            <a:ext cx="12192000" cy="541676"/>
          </a:xfrm>
        </p:spPr>
        <p:txBody>
          <a:bodyPr/>
          <a:lstStyle/>
          <a:p>
            <a:pPr algn="ctr"/>
            <a:r>
              <a:rPr lang="ne-NP" sz="2800" b="1" dirty="0">
                <a:cs typeface="Kalimati" panose="00000400000000000000" pitchFamily="2"/>
              </a:rPr>
              <a:t>बसाइँसराई</a:t>
            </a:r>
            <a:br>
              <a:rPr lang="ne-NP" sz="2800" b="1" dirty="0">
                <a:latin typeface="Calibri" panose="020F0502020204030204" pitchFamily="34" charset="0"/>
                <a:ea typeface="Calibri" panose="020F0502020204030204" pitchFamily="34" charset="0"/>
                <a:cs typeface="Kalimati" panose="00000400000000000000" pitchFamily="2"/>
              </a:rPr>
            </a:br>
            <a:endParaRPr lang="en-US" sz="2800" dirty="0"/>
          </a:p>
        </p:txBody>
      </p:sp>
      <p:sp>
        <p:nvSpPr>
          <p:cNvPr id="3" name="Content Placeholder 2">
            <a:extLst>
              <a:ext uri="{FF2B5EF4-FFF2-40B4-BE49-F238E27FC236}">
                <a16:creationId xmlns:a16="http://schemas.microsoft.com/office/drawing/2014/main" id="{2D3E01E9-8EB6-4F5B-A92E-EB60814E2969}"/>
              </a:ext>
            </a:extLst>
          </p:cNvPr>
          <p:cNvSpPr>
            <a:spLocks noGrp="1"/>
          </p:cNvSpPr>
          <p:nvPr>
            <p:ph idx="1"/>
          </p:nvPr>
        </p:nvSpPr>
        <p:spPr>
          <a:xfrm>
            <a:off x="188844" y="1585640"/>
            <a:ext cx="8493244" cy="4238690"/>
          </a:xfrm>
        </p:spPr>
        <p:txBody>
          <a:bodyPr/>
          <a:lstStyle/>
          <a:p>
            <a:pPr marL="342900" indent="-342900" algn="just">
              <a:lnSpc>
                <a:spcPct val="150000"/>
              </a:lnSpc>
            </a:pPr>
            <a:r>
              <a:rPr lang="ne-NP" sz="2400" dirty="0">
                <a:cs typeface="Kalimati" panose="00000400000000000000" pitchFamily="2"/>
              </a:rPr>
              <a:t>राष्ट्रिय जनगणना २०७८ मा बसाइँसराईको एकाइ </a:t>
            </a:r>
            <a:r>
              <a:rPr lang="en-US" sz="2400" dirty="0"/>
              <a:t>(Unit of Migration) </a:t>
            </a:r>
            <a:r>
              <a:rPr lang="ne-NP" sz="2400" dirty="0">
                <a:cs typeface="Kalimati" panose="00000400000000000000" pitchFamily="2"/>
              </a:rPr>
              <a:t>स्थानीय तहलाई</a:t>
            </a:r>
            <a:r>
              <a:rPr lang="en-US" sz="2400" dirty="0">
                <a:cs typeface="Kalimati" panose="00000400000000000000" pitchFamily="2"/>
              </a:rPr>
              <a:t>     </a:t>
            </a:r>
            <a:r>
              <a:rPr lang="ne-NP" sz="2400" dirty="0">
                <a:cs typeface="Kalimati" panose="00000400000000000000" pitchFamily="2"/>
              </a:rPr>
              <a:t>मानिएको छ । </a:t>
            </a:r>
            <a:endParaRPr lang="en-US" sz="2400" dirty="0">
              <a:cs typeface="Kalimati" panose="00000400000000000000" pitchFamily="2"/>
            </a:endParaRPr>
          </a:p>
          <a:p>
            <a:pPr marL="342900" indent="-342900" algn="just">
              <a:lnSpc>
                <a:spcPct val="150000"/>
              </a:lnSpc>
            </a:pPr>
            <a:r>
              <a:rPr lang="ne-NP" sz="2400" dirty="0">
                <a:cs typeface="Kalimati" panose="00000400000000000000" pitchFamily="2"/>
              </a:rPr>
              <a:t>कुनैपनि व्यक्ति कम्तिमा एक गाउँपालिका वा नगरपालिकाबाट अर्को गाउँपालिका</a:t>
            </a:r>
            <a:r>
              <a:rPr lang="en-US" sz="2400" dirty="0">
                <a:cs typeface="Kalimati" panose="00000400000000000000" pitchFamily="2"/>
              </a:rPr>
              <a:t> </a:t>
            </a:r>
            <a:r>
              <a:rPr lang="ne-NP" sz="2400" dirty="0">
                <a:cs typeface="Kalimati" panose="00000400000000000000" pitchFamily="2"/>
              </a:rPr>
              <a:t>वा नगरपालिकामा अक्सर बसोबास गर्ने गरी सरेको अवस्थालाई बसाइँसराई गरेको मानिन्छ । </a:t>
            </a:r>
            <a:endParaRPr lang="en-US" sz="2400" dirty="0">
              <a:cs typeface="Kalimati" panose="00000400000000000000" pitchFamily="2"/>
            </a:endParaRPr>
          </a:p>
          <a:p>
            <a:pPr marL="342900" indent="-342900" algn="just">
              <a:lnSpc>
                <a:spcPct val="150000"/>
              </a:lnSpc>
            </a:pPr>
            <a:r>
              <a:rPr lang="ne-NP" sz="2400" dirty="0">
                <a:cs typeface="Kalimati" panose="00000400000000000000" pitchFamily="2"/>
              </a:rPr>
              <a:t>एउटै गाउँपालिका</a:t>
            </a:r>
            <a:r>
              <a:rPr lang="en-US" sz="2400" dirty="0">
                <a:cs typeface="Kalimati" panose="00000400000000000000" pitchFamily="2"/>
              </a:rPr>
              <a:t> </a:t>
            </a:r>
            <a:r>
              <a:rPr lang="ne-NP" sz="2400" dirty="0">
                <a:cs typeface="Kalimati" panose="00000400000000000000" pitchFamily="2"/>
              </a:rPr>
              <a:t>वा नगरपालिकाको एक वडाबाट अर्को वडामा सरेको भए बसाइँसराई गरेको मानिंदैन ।</a:t>
            </a:r>
            <a:endParaRPr lang="en-US" dirty="0"/>
          </a:p>
        </p:txBody>
      </p:sp>
      <p:sp>
        <p:nvSpPr>
          <p:cNvPr id="4" name="Slide Number Placeholder 3">
            <a:extLst>
              <a:ext uri="{FF2B5EF4-FFF2-40B4-BE49-F238E27FC236}">
                <a16:creationId xmlns:a16="http://schemas.microsoft.com/office/drawing/2014/main" id="{CF61B818-0E99-430C-9CA5-E235F5EDD4AB}"/>
              </a:ext>
            </a:extLst>
          </p:cNvPr>
          <p:cNvSpPr>
            <a:spLocks noGrp="1"/>
          </p:cNvSpPr>
          <p:nvPr>
            <p:ph type="sldNum" sz="quarter" idx="12"/>
          </p:nvPr>
        </p:nvSpPr>
        <p:spPr>
          <a:xfrm>
            <a:off x="10496984" y="6401544"/>
            <a:ext cx="1598938" cy="446516"/>
          </a:xfrm>
        </p:spPr>
        <p:txBody>
          <a:bodyPr/>
          <a:lstStyle/>
          <a:p>
            <a:pPr algn="r"/>
            <a:fld id="{26402401-4522-4C0F-A737-197EB07E49FF}" type="slidenum">
              <a:rPr lang="en-US" sz="1800">
                <a:latin typeface="Fontasy Himali" panose="04020500000000000000" pitchFamily="82" charset="0"/>
                <a:cs typeface="+mn-cs"/>
              </a:rPr>
              <a:pPr algn="r"/>
              <a:t>5</a:t>
            </a:fld>
            <a:endParaRPr lang="en-US" sz="1800" dirty="0">
              <a:latin typeface="Fontasy Himali" panose="04020500000000000000" pitchFamily="82" charset="0"/>
              <a:cs typeface="+mn-cs"/>
            </a:endParaRPr>
          </a:p>
        </p:txBody>
      </p:sp>
      <p:pic>
        <p:nvPicPr>
          <p:cNvPr id="5" name="Picture 2" descr="H:\CBS_Tutorial\PPT Templates\8657-200.png">
            <a:extLst>
              <a:ext uri="{FF2B5EF4-FFF2-40B4-BE49-F238E27FC236}">
                <a16:creationId xmlns:a16="http://schemas.microsoft.com/office/drawing/2014/main" id="{2B9FE342-BCEF-44F2-AA6F-C3C852EA491A}"/>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078011" y="1715678"/>
            <a:ext cx="2846895" cy="35633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CBS_Tutorial\PPT Templates\house-moving-concept-illustration\4352400.png">
            <a:extLst>
              <a:ext uri="{FF2B5EF4-FFF2-40B4-BE49-F238E27FC236}">
                <a16:creationId xmlns:a16="http://schemas.microsoft.com/office/drawing/2014/main" id="{2EB23475-2E13-43F8-998F-BF3BDDDA10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8257" y="1287494"/>
            <a:ext cx="2087273" cy="205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267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EDB30-9F72-4F54-86D4-CE0ED5F2BA84}"/>
              </a:ext>
            </a:extLst>
          </p:cNvPr>
          <p:cNvSpPr>
            <a:spLocks noGrp="1"/>
          </p:cNvSpPr>
          <p:nvPr>
            <p:ph type="title"/>
          </p:nvPr>
        </p:nvSpPr>
        <p:spPr/>
        <p:txBody>
          <a:bodyPr/>
          <a:lstStyle/>
          <a:p>
            <a:pPr algn="ctr"/>
            <a:r>
              <a:rPr lang="ne-NP" sz="2800" b="1" dirty="0">
                <a:cs typeface="Kalimati" panose="00000400000000000000" pitchFamily="2"/>
              </a:rPr>
              <a:t>बसाइँसराई</a:t>
            </a:r>
            <a:r>
              <a:rPr lang="en-US" sz="2800" b="1" dirty="0">
                <a:cs typeface="Kalimati" panose="00000400000000000000" pitchFamily="2"/>
              </a:rPr>
              <a:t> </a:t>
            </a:r>
            <a:r>
              <a:rPr lang="ne-NP" sz="2800" b="1" dirty="0">
                <a:cs typeface="Kalimati" panose="00000400000000000000" pitchFamily="2"/>
              </a:rPr>
              <a:t> सम्बन्धी प्रश्नको उद्देश्य</a:t>
            </a:r>
            <a:br>
              <a:rPr lang="ne-NP" b="1" dirty="0">
                <a:latin typeface="Calibri" panose="020F0502020204030204" pitchFamily="34" charset="0"/>
                <a:ea typeface="Calibri" panose="020F0502020204030204" pitchFamily="34" charset="0"/>
                <a:cs typeface="Kalimati" panose="00000400000000000000" pitchFamily="2"/>
              </a:rPr>
            </a:br>
            <a:endParaRPr lang="en-US" dirty="0"/>
          </a:p>
        </p:txBody>
      </p:sp>
      <p:sp>
        <p:nvSpPr>
          <p:cNvPr id="3" name="Content Placeholder 2">
            <a:extLst>
              <a:ext uri="{FF2B5EF4-FFF2-40B4-BE49-F238E27FC236}">
                <a16:creationId xmlns:a16="http://schemas.microsoft.com/office/drawing/2014/main" id="{EAD0EE26-C281-48DB-ACC4-3088BCE8DA4F}"/>
              </a:ext>
            </a:extLst>
          </p:cNvPr>
          <p:cNvSpPr>
            <a:spLocks noGrp="1"/>
          </p:cNvSpPr>
          <p:nvPr>
            <p:ph idx="1"/>
          </p:nvPr>
        </p:nvSpPr>
        <p:spPr>
          <a:xfrm>
            <a:off x="208721" y="1853995"/>
            <a:ext cx="11777869" cy="4556743"/>
          </a:xfrm>
        </p:spPr>
        <p:txBody>
          <a:bodyPr/>
          <a:lstStyle/>
          <a:p>
            <a:pPr marL="342900" indent="-342900"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नेपालमा विभिन्न कारणले बसाइँसराईको अवस्था बढ्दो क्रममा छ जसले गर्दा अव्यवस्थित सहरीकरणको गति तिव्र भैरहेको छ।जनसंख्या वितरणमा प्रभाव पार्ने एक महत्वपूर्ण जनसांख्यिक घटनाको रुपमा बसाइँसराईलाई लिईन्छ ।</a:t>
            </a:r>
          </a:p>
          <a:p>
            <a:pPr marL="342900" indent="-342900"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नेपालमा अक्सर बसोबासगर्ने व्यक्तिहरूको जन्मस्थान कहाँ 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बसाइँसराईको अवस्था कस्तो छ र बसाइँसराईको कारण के हो भन्ने जानकारी लिने उद्देश्यले यो खण्ड राखिएको 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यसबाट लैङ्गिक एवं सामाजिक समावेशीकरणको दृष्टिकोणले कुन जात जाति</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वर्ग वा समुदायका मानिसहरूले के कस्ता कारणहरूले बसाइँसराई गर्ने गरेका छन् भन्ने जानकारी प्राप्त हुन्छ ।</a:t>
            </a:r>
            <a:endParaRPr lang="en-US" dirty="0"/>
          </a:p>
        </p:txBody>
      </p:sp>
      <p:sp>
        <p:nvSpPr>
          <p:cNvPr id="4" name="Slide Number Placeholder 3">
            <a:extLst>
              <a:ext uri="{FF2B5EF4-FFF2-40B4-BE49-F238E27FC236}">
                <a16:creationId xmlns:a16="http://schemas.microsoft.com/office/drawing/2014/main" id="{BA7B20D8-F717-43C9-BF11-19720EB49317}"/>
              </a:ext>
            </a:extLst>
          </p:cNvPr>
          <p:cNvSpPr>
            <a:spLocks noGrp="1"/>
          </p:cNvSpPr>
          <p:nvPr>
            <p:ph type="sldNum" sz="quarter" idx="12"/>
          </p:nvPr>
        </p:nvSpPr>
        <p:spPr>
          <a:xfrm>
            <a:off x="10496984" y="6421422"/>
            <a:ext cx="1695016" cy="418388"/>
          </a:xfrm>
        </p:spPr>
        <p:txBody>
          <a:bodyPr/>
          <a:lstStyle/>
          <a:p>
            <a:pPr algn="r"/>
            <a:fld id="{26402401-4522-4C0F-A737-197EB07E49FF}" type="slidenum">
              <a:rPr lang="en-US" sz="1800">
                <a:latin typeface="Fontasy Himali" panose="04020500000000000000" pitchFamily="82" charset="0"/>
                <a:cs typeface="+mn-cs"/>
              </a:rPr>
              <a:pPr algn="r"/>
              <a:t>6</a:t>
            </a:fld>
            <a:endParaRPr lang="en-US" sz="1800" dirty="0">
              <a:latin typeface="Fontasy Himali" panose="04020500000000000000" pitchFamily="82" charset="0"/>
              <a:cs typeface="+mn-cs"/>
            </a:endParaRPr>
          </a:p>
        </p:txBody>
      </p:sp>
    </p:spTree>
    <p:extLst>
      <p:ext uri="{BB962C8B-B14F-4D97-AF65-F5344CB8AC3E}">
        <p14:creationId xmlns:p14="http://schemas.microsoft.com/office/powerpoint/2010/main" val="2589534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840064" y="6419297"/>
            <a:ext cx="355142" cy="437599"/>
          </a:xfrm>
        </p:spPr>
        <p:txBody>
          <a:bodyPr/>
          <a:lstStyle/>
          <a:p>
            <a:pPr algn="ctr"/>
            <a:fld id="{2840B2E4-A264-431E-ABDE-38E3BCDA5876}" type="slidenum">
              <a:rPr lang="en-US">
                <a:latin typeface="Fontasy Himali" panose="04020500000000000000" pitchFamily="82" charset="0"/>
              </a:rPr>
              <a:pPr algn="ctr"/>
              <a:t>7</a:t>
            </a:fld>
            <a:endParaRPr lang="en-US" dirty="0">
              <a:latin typeface="Fontasy Himali" panose="04020500000000000000" pitchFamily="82" charset="0"/>
            </a:endParaRPr>
          </a:p>
        </p:txBody>
      </p:sp>
      <p:sp>
        <p:nvSpPr>
          <p:cNvPr id="14" name="Text Placeholder 1"/>
          <p:cNvSpPr txBox="1">
            <a:spLocks/>
          </p:cNvSpPr>
          <p:nvPr/>
        </p:nvSpPr>
        <p:spPr>
          <a:xfrm>
            <a:off x="715268" y="781769"/>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178904" y="1625079"/>
            <a:ext cx="9467728" cy="507831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जन्मस्थान सम्बन्धी</a:t>
            </a:r>
            <a:r>
              <a:rPr lang="en-US" sz="2400" dirty="0">
                <a:latin typeface="Preeti"/>
                <a:ea typeface="Calibri"/>
                <a:cs typeface="Kalimati" pitchFamily="2"/>
              </a:rPr>
              <a:t> </a:t>
            </a:r>
            <a:r>
              <a:rPr lang="ne-NP" sz="2400" dirty="0">
                <a:latin typeface="Preeti"/>
                <a:ea typeface="Calibri"/>
                <a:cs typeface="Kalimati" pitchFamily="2"/>
              </a:rPr>
              <a:t>प्रश्न सबै उमेरका व्यक्तिलाई सोध्नुपर्दछ । व्यक्तिको जन्मस्थान अक्सर बसोबास गरी रहेकै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a:t>
            </a:r>
            <a:r>
              <a:rPr lang="en-US" sz="2400" dirty="0">
                <a:latin typeface="Preeti"/>
                <a:ea typeface="Calibri"/>
                <a:cs typeface="Kalimati" pitchFamily="2"/>
              </a:rPr>
              <a:t> </a:t>
            </a:r>
            <a:r>
              <a:rPr lang="ne-NP" sz="2400" dirty="0">
                <a:latin typeface="Preeti"/>
                <a:ea typeface="Calibri"/>
                <a:cs typeface="Kalimati" pitchFamily="2"/>
              </a:rPr>
              <a:t>मा रहेको भए यही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को कोड </a:t>
            </a:r>
            <a:r>
              <a:rPr lang="en-US" sz="2400" b="1" dirty="0">
                <a:solidFill>
                  <a:srgbClr val="0070C0"/>
                </a:solidFill>
                <a:latin typeface="Times New Roman" panose="02020603050405020304" pitchFamily="18" charset="0"/>
                <a:ea typeface="Calibri"/>
                <a:cs typeface="Times New Roman" panose="02020603050405020304" pitchFamily="18" charset="0"/>
              </a:rPr>
              <a:t>1</a:t>
            </a:r>
            <a:r>
              <a:rPr lang="ne-NP" sz="2400" dirty="0">
                <a:latin typeface="Preeti"/>
                <a:ea typeface="Calibri"/>
                <a:cs typeface="Kalimati" pitchFamily="2"/>
              </a:rPr>
              <a:t> लेख्नुपर्दछ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व्यक्तिको जन्मस्थान यही जिल्लाको अर्को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हो भने कोड </a:t>
            </a:r>
            <a:r>
              <a:rPr lang="en-US" sz="2400" b="1" dirty="0">
                <a:solidFill>
                  <a:srgbClr val="0070C0"/>
                </a:solidFill>
                <a:latin typeface="Times New Roman" panose="02020603050405020304" pitchFamily="18" charset="0"/>
                <a:ea typeface="Calibri"/>
                <a:cs typeface="Times New Roman" panose="02020603050405020304" pitchFamily="18" charset="0"/>
              </a:rPr>
              <a:t>2</a:t>
            </a:r>
            <a:r>
              <a:rPr lang="ne-NP" sz="2400" dirty="0">
                <a:latin typeface="Preeti"/>
                <a:ea typeface="Calibri"/>
                <a:cs typeface="Kalimati" pitchFamily="2"/>
              </a:rPr>
              <a:t>  लेख्नुपर्दछ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त्यस्तै व्यक्तिको जन्म हाल वसोवास गरीरहेको जिल्ला भन्दा बाहेक अर्को जिल्लामा हो भने कोड </a:t>
            </a:r>
            <a:r>
              <a:rPr lang="en-US" sz="2400" b="1" dirty="0">
                <a:solidFill>
                  <a:srgbClr val="0070C0"/>
                </a:solidFill>
                <a:latin typeface="Times New Roman" panose="02020603050405020304" pitchFamily="18" charset="0"/>
                <a:ea typeface="Calibri"/>
                <a:cs typeface="Times New Roman" panose="02020603050405020304" pitchFamily="18" charset="0"/>
              </a:rPr>
              <a:t>3</a:t>
            </a:r>
            <a:r>
              <a:rPr lang="ne-NP" sz="2400" dirty="0">
                <a:latin typeface="Preeti"/>
                <a:ea typeface="Calibri"/>
                <a:cs typeface="Kalimati" pitchFamily="2"/>
              </a:rPr>
              <a:t> लेख्नु 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एवम् प्रकारले गणना गरिन लागेको व्यक्तिको जन्म नेपाल भन्दा बाहिर अन्य देशमा भएको भए विदेशको कोड </a:t>
            </a:r>
            <a:r>
              <a:rPr lang="en-US" sz="2400" b="1" dirty="0">
                <a:solidFill>
                  <a:srgbClr val="0070C0"/>
                </a:solidFill>
                <a:latin typeface="Times New Roman" panose="02020603050405020304" pitchFamily="18" charset="0"/>
                <a:ea typeface="Calibri"/>
                <a:cs typeface="Times New Roman" panose="02020603050405020304" pitchFamily="18" charset="0"/>
              </a:rPr>
              <a:t>4</a:t>
            </a:r>
            <a:r>
              <a:rPr lang="ne-NP" sz="2400" dirty="0">
                <a:latin typeface="Preeti"/>
                <a:ea typeface="Calibri"/>
                <a:cs typeface="Kalimati" pitchFamily="2"/>
              </a:rPr>
              <a:t> लेख्नुपर्दछ ।</a:t>
            </a:r>
            <a:endParaRPr lang="hi-IN" sz="2400" dirty="0">
              <a:latin typeface="Preeti"/>
              <a:ea typeface="Calibri"/>
              <a:cs typeface="Kalimati" pitchFamily="2"/>
            </a:endParaRPr>
          </a:p>
        </p:txBody>
      </p:sp>
      <p:pic>
        <p:nvPicPr>
          <p:cNvPr id="3" name="Picture 2"/>
          <p:cNvPicPr>
            <a:picLocks noChangeAspect="1"/>
          </p:cNvPicPr>
          <p:nvPr/>
        </p:nvPicPr>
        <p:blipFill>
          <a:blip r:embed="rId2"/>
          <a:stretch>
            <a:fillRect/>
          </a:stretch>
        </p:blipFill>
        <p:spPr>
          <a:xfrm>
            <a:off x="9772258" y="1808923"/>
            <a:ext cx="2331759" cy="4612998"/>
          </a:xfrm>
          <a:prstGeom prst="rect">
            <a:avLst/>
          </a:prstGeom>
        </p:spPr>
      </p:pic>
      <p:sp>
        <p:nvSpPr>
          <p:cNvPr id="8" name="TextBox 7">
            <a:extLst>
              <a:ext uri="{FF2B5EF4-FFF2-40B4-BE49-F238E27FC236}">
                <a16:creationId xmlns:a16="http://schemas.microsoft.com/office/drawing/2014/main" id="{291F0663-C0F8-4A07-B673-A8988AF8F091}"/>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698798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3249" y="6311991"/>
            <a:ext cx="355142" cy="437599"/>
          </a:xfrm>
        </p:spPr>
        <p:txBody>
          <a:bodyPr/>
          <a:lstStyle/>
          <a:p>
            <a:pPr algn="ctr"/>
            <a:fld id="{2840B2E4-A264-431E-ABDE-38E3BCDA5876}" type="slidenum">
              <a:rPr lang="en-US">
                <a:latin typeface="Fontasy Himali" panose="04020500000000000000" pitchFamily="82" charset="0"/>
              </a:rPr>
              <a:pPr algn="ctr"/>
              <a:t>8</a:t>
            </a:fld>
            <a:endParaRPr lang="en-US" dirty="0">
              <a:latin typeface="Fontasy Himali" panose="04020500000000000000" pitchFamily="82" charset="0"/>
            </a:endParaRPr>
          </a:p>
        </p:txBody>
      </p:sp>
      <p:sp>
        <p:nvSpPr>
          <p:cNvPr id="14" name="Text Placeholder 1"/>
          <p:cNvSpPr txBox="1">
            <a:spLocks/>
          </p:cNvSpPr>
          <p:nvPr/>
        </p:nvSpPr>
        <p:spPr>
          <a:xfrm>
            <a:off x="715268" y="767589"/>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400" b="1" dirty="0">
              <a:solidFill>
                <a:schemeClr val="tx1"/>
              </a:solidFill>
              <a:latin typeface="Ganesh" pitchFamily="2" charset="0"/>
              <a:cs typeface="Kalimati" pitchFamily="2"/>
            </a:endParaRPr>
          </a:p>
        </p:txBody>
      </p:sp>
      <p:sp>
        <p:nvSpPr>
          <p:cNvPr id="15" name="TextBox 14"/>
          <p:cNvSpPr txBox="1"/>
          <p:nvPr/>
        </p:nvSpPr>
        <p:spPr>
          <a:xfrm>
            <a:off x="134097" y="1610899"/>
            <a:ext cx="9708305" cy="513869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तत्कालिन अर्को गा.वि.स.</a:t>
            </a:r>
            <a:r>
              <a:rPr lang="hi-IN" sz="2400" dirty="0">
                <a:latin typeface="Preeti"/>
                <a:ea typeface="Calibri"/>
                <a:cs typeface="Kalimati" pitchFamily="2"/>
              </a:rPr>
              <a:t> गा.पा.</a:t>
            </a:r>
            <a:r>
              <a:rPr lang="en-US" sz="2400" dirty="0">
                <a:latin typeface="Preeti"/>
                <a:ea typeface="Calibri"/>
                <a:cs typeface="Kalimati" pitchFamily="2"/>
              </a:rPr>
              <a:t> </a:t>
            </a:r>
            <a:r>
              <a:rPr lang="hi-IN" sz="2400" dirty="0">
                <a:latin typeface="Preeti"/>
                <a:ea typeface="Calibri"/>
                <a:cs typeface="Kalimati" pitchFamily="2"/>
              </a:rPr>
              <a:t>∕ न.पा.</a:t>
            </a:r>
            <a:r>
              <a:rPr lang="en-US" sz="2400" dirty="0">
                <a:latin typeface="Preeti"/>
                <a:ea typeface="Calibri"/>
                <a:cs typeface="Kalimati" pitchFamily="2"/>
              </a:rPr>
              <a:t> </a:t>
            </a:r>
            <a:r>
              <a:rPr lang="ne-NP" sz="2400" dirty="0">
                <a:latin typeface="Preeti"/>
                <a:ea typeface="Calibri"/>
                <a:cs typeface="Kalimati" pitchFamily="2"/>
              </a:rPr>
              <a:t>मा जन्मेको तर उक्त गा.वि.स.</a:t>
            </a:r>
            <a:r>
              <a:rPr lang="hi-IN" sz="2400" dirty="0">
                <a:latin typeface="Preeti"/>
                <a:ea typeface="Calibri"/>
                <a:cs typeface="Kalimati" pitchFamily="2"/>
              </a:rPr>
              <a:t> 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हाल बसेको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समावेश भई एउटै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भएको अवस्थामा पनि यही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को कोड </a:t>
            </a:r>
            <a:r>
              <a:rPr lang="en-US" sz="2400" b="1" dirty="0">
                <a:solidFill>
                  <a:srgbClr val="0070C0"/>
                </a:solidFill>
                <a:latin typeface="Times New Roman" panose="02020603050405020304" pitchFamily="18" charset="0"/>
                <a:ea typeface="Calibri"/>
                <a:cs typeface="Times New Roman" panose="02020603050405020304" pitchFamily="18" charset="0"/>
              </a:rPr>
              <a:t>1</a:t>
            </a:r>
            <a:r>
              <a:rPr lang="ne-NP" sz="2400" b="1" dirty="0">
                <a:solidFill>
                  <a:srgbClr val="0070C0"/>
                </a:solidFill>
                <a:latin typeface="Preeti"/>
                <a:ea typeface="Calibri"/>
                <a:cs typeface="Kalimati" pitchFamily="2"/>
              </a:rPr>
              <a:t> </a:t>
            </a:r>
            <a:r>
              <a:rPr lang="ne-NP" sz="2400" dirty="0">
                <a:latin typeface="Preeti"/>
                <a:ea typeface="Calibri"/>
                <a:cs typeface="Kalimati" pitchFamily="2"/>
              </a:rPr>
              <a:t>लेख्नुपर्दछ । </a:t>
            </a:r>
          </a:p>
          <a:p>
            <a:pPr marL="342900" indent="-342900" algn="just">
              <a:lnSpc>
                <a:spcPct val="150000"/>
              </a:lnSpc>
              <a:buFont typeface="Arial" panose="020B0604020202020204" pitchFamily="34" charset="0"/>
              <a:buChar char="•"/>
            </a:pPr>
            <a:r>
              <a:rPr lang="ne-NP" sz="2400" dirty="0">
                <a:latin typeface="Preeti"/>
                <a:ea typeface="Calibri"/>
                <a:cs typeface="Kalimati" pitchFamily="2"/>
              </a:rPr>
              <a:t>बसेको स्थान परिवर्तन नभई नाम परिवर्तन भएको वा बसेको स्थान परिवर्तन भए पनि सो स्थान हालको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a:t>
            </a:r>
            <a:r>
              <a:rPr lang="ne-NP" sz="2400" dirty="0">
                <a:latin typeface="Preeti"/>
                <a:ea typeface="Calibri"/>
                <a:cs typeface="Kalimati" pitchFamily="2"/>
              </a:rPr>
              <a:t>को</a:t>
            </a:r>
            <a:r>
              <a:rPr lang="en-US" sz="2400" dirty="0">
                <a:latin typeface="Preeti"/>
                <a:ea typeface="Calibri"/>
                <a:cs typeface="Kalimati" pitchFamily="2"/>
              </a:rPr>
              <a:t> </a:t>
            </a:r>
            <a:r>
              <a:rPr lang="ne-NP" sz="2400" dirty="0">
                <a:latin typeface="Preeti"/>
                <a:ea typeface="Calibri"/>
                <a:cs typeface="Kalimati" pitchFamily="2"/>
              </a:rPr>
              <a:t>क्षेत्र भित्र पर्ने भएमा यही </a:t>
            </a:r>
            <a:r>
              <a:rPr lang="hi-IN" sz="2400" dirty="0">
                <a:latin typeface="Preeti"/>
                <a:ea typeface="Calibri"/>
                <a:cs typeface="Kalimati" pitchFamily="2"/>
              </a:rPr>
              <a:t>गा.पा.</a:t>
            </a:r>
            <a:r>
              <a:rPr lang="en-US" sz="2400" dirty="0">
                <a:latin typeface="Preeti"/>
                <a:ea typeface="Calibri"/>
                <a:cs typeface="Kalimati" pitchFamily="2"/>
              </a:rPr>
              <a:t> </a:t>
            </a:r>
            <a:r>
              <a:rPr lang="hi-IN" sz="2400" dirty="0">
                <a:latin typeface="Preeti"/>
                <a:ea typeface="Calibri"/>
                <a:cs typeface="Kalimati" pitchFamily="2"/>
              </a:rPr>
              <a:t>∕ न.पा. </a:t>
            </a:r>
            <a:r>
              <a:rPr lang="ne-NP" sz="2400" dirty="0">
                <a:latin typeface="Preeti"/>
                <a:ea typeface="Calibri"/>
                <a:cs typeface="Kalimati" pitchFamily="2"/>
              </a:rPr>
              <a:t>सम्झनु पर्दछ । </a:t>
            </a:r>
            <a:r>
              <a:rPr lang="ne-NP" sz="2400" dirty="0">
                <a:cs typeface="Kalimati" panose="00000400000000000000" pitchFamily="2"/>
              </a:rPr>
              <a:t>जस्तैः लेखनाथ नगरपालिका गाभिएर पोखरा महानगरपालिका बनेकोले तत्कालिन लेखनाथ नगरपालिकामा जन्मेर त्यहीँ बसिरहेको वा पोखरा महानगरपालिकाको जुनसुकै ठाउँमा बसिरहेको भए पनि व्यक्तिको जन्मस्थान यही गा.पा.</a:t>
            </a:r>
            <a:r>
              <a:rPr lang="hi-IN" sz="2400" dirty="0">
                <a:latin typeface="Preeti"/>
                <a:ea typeface="Calibri"/>
                <a:cs typeface="Kalimati" pitchFamily="2"/>
              </a:rPr>
              <a:t> ∕ </a:t>
            </a:r>
            <a:r>
              <a:rPr lang="ne-NP" sz="2400" dirty="0">
                <a:cs typeface="Kalimati" panose="00000400000000000000" pitchFamily="2"/>
              </a:rPr>
              <a:t>न.पा. हुन्छ ।</a:t>
            </a:r>
            <a:endParaRPr lang="hi-IN" sz="2400" dirty="0">
              <a:latin typeface="Preeti"/>
              <a:ea typeface="Calibri"/>
              <a:cs typeface="Kalimati" pitchFamily="2"/>
            </a:endParaRPr>
          </a:p>
        </p:txBody>
      </p:sp>
      <p:pic>
        <p:nvPicPr>
          <p:cNvPr id="3" name="Picture 2"/>
          <p:cNvPicPr>
            <a:picLocks noChangeAspect="1"/>
          </p:cNvPicPr>
          <p:nvPr/>
        </p:nvPicPr>
        <p:blipFill>
          <a:blip r:embed="rId2"/>
          <a:stretch>
            <a:fillRect/>
          </a:stretch>
        </p:blipFill>
        <p:spPr>
          <a:xfrm>
            <a:off x="9961671" y="2127201"/>
            <a:ext cx="2182102" cy="4019075"/>
          </a:xfrm>
          <a:prstGeom prst="rect">
            <a:avLst/>
          </a:prstGeom>
        </p:spPr>
      </p:pic>
      <p:sp>
        <p:nvSpPr>
          <p:cNvPr id="8" name="TextBox 7">
            <a:extLst>
              <a:ext uri="{FF2B5EF4-FFF2-40B4-BE49-F238E27FC236}">
                <a16:creationId xmlns:a16="http://schemas.microsoft.com/office/drawing/2014/main" id="{11E5CA70-A655-4ED9-9AA2-17502A5C000A}"/>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039680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57890"/>
            <a:ext cx="577074" cy="400110"/>
          </a:xfrm>
        </p:spPr>
        <p:txBody>
          <a:bodyPr/>
          <a:lstStyle/>
          <a:p>
            <a:pPr algn="ctr"/>
            <a:fld id="{2840B2E4-A264-431E-ABDE-38E3BCDA5876}" type="slidenum">
              <a:rPr lang="en-US">
                <a:latin typeface="Fontasy Himali" panose="04020500000000000000" pitchFamily="82" charset="0"/>
              </a:rPr>
              <a:pPr algn="ctr"/>
              <a:t>9</a:t>
            </a:fld>
            <a:endParaRPr lang="en-US" dirty="0">
              <a:latin typeface="Fontasy Himali" panose="04020500000000000000" pitchFamily="82" charset="0"/>
            </a:endParaRPr>
          </a:p>
        </p:txBody>
      </p:sp>
      <p:sp>
        <p:nvSpPr>
          <p:cNvPr id="14" name="Text Placeholder 1"/>
          <p:cNvSpPr txBox="1">
            <a:spLocks/>
          </p:cNvSpPr>
          <p:nvPr/>
        </p:nvSpPr>
        <p:spPr>
          <a:xfrm>
            <a:off x="639853" y="654517"/>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r>
              <a:rPr lang="ne-NP" sz="2800" b="1" dirty="0">
                <a:solidFill>
                  <a:srgbClr val="002060"/>
                </a:solidFill>
                <a:latin typeface="Ganesh" pitchFamily="2" charset="0"/>
                <a:cs typeface="Kalimati" panose="00000400000000000000" pitchFamily="2"/>
              </a:rPr>
              <a:t> </a:t>
            </a:r>
            <a:endParaRPr lang="ko-KR" altLang="en-US" sz="24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268357" y="1786057"/>
            <a:ext cx="11710033" cy="347274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व्यक्तिको जन्म आफ्नै घर</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अस्पताल</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प्रसूति गृह</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नर्सिङहोम वा अन्य कुनै ठाउँमा भएको भएतापनि गणनाको प्रयोजनका लागि जन्मस्थान भन्नाले व्यक्तिको जन्म हुँदाको समयमा ती व्यक्तिको आमाको अक्सर बसोबास गरेको स्थानलाई नै मान्नुपर्दछ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पछिल्लो समय नवलपरासी र रुकुमलाई विभाजन गरी नवलपरासी (पूर्व) र नवलपरासी </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पश्चिम) तथा रुकुम (पूर्व) र रुकुम (पश्चिम) गरी नेपालमा जिल्लाको संख्या ७५ बाट ७७ बनाइएको अवस्थामा जन्मस्थान खुलाउन हालको जिल्ला विभाजनलाई सम्झी लेख्नु पर्दछ ।</a:t>
            </a:r>
            <a:endParaRPr lang="en-US" sz="2400" dirty="0">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4D56FD06-8B9D-4BBB-8B0B-B8B57C611EE3}"/>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268926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3248" y="6440557"/>
            <a:ext cx="568751" cy="348790"/>
          </a:xfrm>
        </p:spPr>
        <p:txBody>
          <a:bodyPr/>
          <a:lstStyle/>
          <a:p>
            <a:pPr algn="ctr"/>
            <a:fld id="{2840B2E4-A264-431E-ABDE-38E3BCDA5876}" type="slidenum">
              <a:rPr lang="en-US">
                <a:latin typeface="Fontasy Himali" panose="04020500000000000000" pitchFamily="82" charset="0"/>
              </a:rPr>
              <a:pPr algn="ctr"/>
              <a:t>10</a:t>
            </a:fld>
            <a:endParaRPr lang="en-US" dirty="0">
              <a:latin typeface="Fontasy Himali" panose="04020500000000000000" pitchFamily="82" charset="0"/>
            </a:endParaRPr>
          </a:p>
        </p:txBody>
      </p:sp>
      <p:sp>
        <p:nvSpPr>
          <p:cNvPr id="14" name="Text Placeholder 1"/>
          <p:cNvSpPr txBox="1">
            <a:spLocks/>
          </p:cNvSpPr>
          <p:nvPr/>
        </p:nvSpPr>
        <p:spPr>
          <a:xfrm>
            <a:off x="560340" y="761432"/>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dirty="0">
                <a:solidFill>
                  <a:schemeClr val="tx1"/>
                </a:solidFill>
                <a:latin typeface="Preeti"/>
                <a:ea typeface="Calibri"/>
                <a:cs typeface="Kalimati" pitchFamily="2"/>
              </a:rPr>
              <a:t>महल १९</a:t>
            </a:r>
            <a:r>
              <a:rPr lang="en-US" sz="2800" b="1" dirty="0">
                <a:solidFill>
                  <a:schemeClr val="tx1"/>
                </a:solidFill>
                <a:latin typeface="Arial" pitchFamily="34" charset="0"/>
                <a:ea typeface="Calibri"/>
                <a:cs typeface="Arial" pitchFamily="34" charset="0"/>
              </a:rPr>
              <a:t>:</a:t>
            </a:r>
            <a:r>
              <a:rPr lang="hi-IN" sz="2800" b="1" dirty="0">
                <a:solidFill>
                  <a:schemeClr val="tx1"/>
                </a:solidFill>
                <a:latin typeface="Preeti"/>
                <a:ea typeface="Calibri"/>
                <a:cs typeface="Kalimati" pitchFamily="2"/>
              </a:rPr>
              <a:t> ..(नाम)..को जन्मस्थान कहाँ हो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256780" y="1797823"/>
            <a:ext cx="8430020" cy="4683333"/>
          </a:xfrm>
          <a:prstGeom prst="rect">
            <a:avLst/>
          </a:prstGeom>
        </p:spPr>
        <p:txBody>
          <a:bodyPr wrap="square">
            <a:spAutoFit/>
          </a:bodyPr>
          <a:lstStyle/>
          <a:p>
            <a:pPr algn="just">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उदाहरणः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उत्तरदाताको जन्मस्थान पूर्वि नवलपरासीको कुनै गा.पा.</a:t>
            </a:r>
            <a:r>
              <a:rPr lang="hi-IN" sz="2400" dirty="0">
                <a:latin typeface="Preeti"/>
                <a:ea typeface="Calibri"/>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भएको र हाल पश्चिम नवलपरासीको कुनै गा.पा.</a:t>
            </a:r>
            <a:r>
              <a:rPr lang="hi-IN" sz="2400" dirty="0">
                <a:latin typeface="Preeti"/>
                <a:ea typeface="Calibri"/>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मा बसोबास गरेको भए जन्मस्थान अर्को जिल्ला मानी कोड </a:t>
            </a:r>
            <a:r>
              <a:rPr lang="en-US" sz="2400" b="1" dirty="0">
                <a:solidFill>
                  <a:srgbClr val="0070C0"/>
                </a:solidFill>
                <a:latin typeface="Calibri" panose="020F0502020204030204" pitchFamily="34" charset="0"/>
                <a:ea typeface="Calibri" panose="020F0502020204030204" pitchFamily="34" charset="0"/>
                <a:cs typeface="Kalimati" panose="00000400000000000000" pitchFamily="2"/>
              </a:rPr>
              <a:t>3</a:t>
            </a:r>
            <a:r>
              <a:rPr lang="ne-NP" sz="2400" dirty="0">
                <a:latin typeface="Calibri" panose="020F0502020204030204" pitchFamily="34" charset="0"/>
                <a:ea typeface="Calibri" panose="020F0502020204030204" pitchFamily="34" charset="0"/>
                <a:cs typeface="Kalimati" panose="00000400000000000000" pitchFamily="2"/>
              </a:rPr>
              <a:t> लेख्नु 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उत्तरदाता पूर्वी नवलपरासी भित्रकै अर्को गा.पा.</a:t>
            </a:r>
            <a:r>
              <a:rPr lang="hi-IN" sz="2400" dirty="0">
                <a:latin typeface="Preeti"/>
                <a:ea typeface="Calibri" panose="020F0502020204030204" pitchFamily="34" charset="0"/>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मा हाल बसोबास गरेको भए यही जिल्लाको अर्को गा.पा.</a:t>
            </a:r>
            <a:r>
              <a:rPr lang="hi-IN" sz="2400" dirty="0">
                <a:latin typeface="Preeti"/>
                <a:ea typeface="Calibri" panose="020F0502020204030204" pitchFamily="34" charset="0"/>
                <a:cs typeface="Kalimati" pitchFamily="2"/>
              </a:rPr>
              <a:t>/</a:t>
            </a:r>
            <a:r>
              <a:rPr lang="ne-NP" sz="2400" dirty="0">
                <a:latin typeface="Calibri" panose="020F0502020204030204" pitchFamily="34" charset="0"/>
                <a:ea typeface="Calibri" panose="020F0502020204030204" pitchFamily="34" charset="0"/>
                <a:cs typeface="Kalimati" panose="00000400000000000000" pitchFamily="2"/>
              </a:rPr>
              <a:t>न.पा. मानी कोड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2</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pic>
        <p:nvPicPr>
          <p:cNvPr id="8" name="Picture 7"/>
          <p:cNvPicPr>
            <a:picLocks noChangeAspect="1"/>
          </p:cNvPicPr>
          <p:nvPr/>
        </p:nvPicPr>
        <p:blipFill>
          <a:blip r:embed="rId2"/>
          <a:stretch>
            <a:fillRect/>
          </a:stretch>
        </p:blipFill>
        <p:spPr>
          <a:xfrm>
            <a:off x="9110204" y="1585845"/>
            <a:ext cx="2513045" cy="4628618"/>
          </a:xfrm>
          <a:prstGeom prst="rect">
            <a:avLst/>
          </a:prstGeom>
        </p:spPr>
      </p:pic>
    </p:spTree>
    <p:extLst>
      <p:ext uri="{BB962C8B-B14F-4D97-AF65-F5344CB8AC3E}">
        <p14:creationId xmlns:p14="http://schemas.microsoft.com/office/powerpoint/2010/main" val="1652903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71015"/>
            <a:ext cx="577074" cy="437599"/>
          </a:xfrm>
        </p:spPr>
        <p:txBody>
          <a:bodyPr/>
          <a:lstStyle/>
          <a:p>
            <a:pPr algn="ctr"/>
            <a:fld id="{2840B2E4-A264-431E-ABDE-38E3BCDA5876}" type="slidenum">
              <a:rPr lang="en-US">
                <a:latin typeface="Fontasy Himali" panose="04020500000000000000" pitchFamily="82" charset="0"/>
              </a:rPr>
              <a:pPr algn="ctr"/>
              <a:t>11</a:t>
            </a:fld>
            <a:endParaRPr lang="en-US" dirty="0">
              <a:latin typeface="Fontasy Himali" panose="04020500000000000000" pitchFamily="82" charset="0"/>
            </a:endParaRPr>
          </a:p>
        </p:txBody>
      </p:sp>
      <p:sp>
        <p:nvSpPr>
          <p:cNvPr id="14" name="Text Placeholder 1"/>
          <p:cNvSpPr txBox="1">
            <a:spLocks/>
          </p:cNvSpPr>
          <p:nvPr/>
        </p:nvSpPr>
        <p:spPr>
          <a:xfrm>
            <a:off x="639853" y="654517"/>
            <a:ext cx="10761464" cy="843309"/>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latin typeface="Preeti"/>
                <a:ea typeface="Calibri"/>
                <a:cs typeface="Kalimati" pitchFamily="2"/>
              </a:rPr>
              <a:t>महल २०</a:t>
            </a:r>
            <a:r>
              <a:rPr lang="en-US" sz="2800" b="1" dirty="0">
                <a:solidFill>
                  <a:schemeClr val="tx1"/>
                </a:solidFill>
                <a:ea typeface="Calibri"/>
                <a:cs typeface="Kalimati" pitchFamily="2"/>
              </a:rPr>
              <a:t>: </a:t>
            </a:r>
            <a:r>
              <a:rPr lang="ne-NP" sz="2800" b="1" dirty="0">
                <a:solidFill>
                  <a:schemeClr val="tx1"/>
                </a:solidFill>
                <a:ea typeface="Calibri"/>
                <a:cs typeface="Kalimati" pitchFamily="2"/>
              </a:rPr>
              <a:t>..</a:t>
            </a:r>
            <a:r>
              <a:rPr lang="ne-NP" sz="2800" b="1" dirty="0">
                <a:solidFill>
                  <a:schemeClr val="tx1"/>
                </a:solidFill>
                <a:latin typeface="Preeti"/>
                <a:ea typeface="Calibri"/>
                <a:cs typeface="Kalimati" pitchFamily="2"/>
              </a:rPr>
              <a:t>नाम.. को जन्म कुन जिल्ला</a:t>
            </a:r>
            <a:r>
              <a:rPr lang="en-US" sz="2800" b="1" dirty="0">
                <a:solidFill>
                  <a:schemeClr val="tx1"/>
                </a:solidFill>
                <a:ea typeface="Calibri"/>
                <a:cs typeface="Kalimati" pitchFamily="2"/>
              </a:rPr>
              <a:t>/</a:t>
            </a:r>
            <a:r>
              <a:rPr lang="ne-NP" sz="2800" b="1" dirty="0">
                <a:solidFill>
                  <a:schemeClr val="tx1"/>
                </a:solidFill>
                <a:latin typeface="Preeti"/>
                <a:ea typeface="Calibri"/>
                <a:cs typeface="Kalimati" pitchFamily="2"/>
              </a:rPr>
              <a:t>देशमा भएको हो ?</a:t>
            </a:r>
            <a:endParaRPr lang="ko-KR" altLang="en-US" sz="2800" b="1" dirty="0">
              <a:solidFill>
                <a:schemeClr val="tx1"/>
              </a:solidFill>
              <a:latin typeface="Ganesh" pitchFamily="2" charset="0"/>
              <a:cs typeface="Kalimati"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2" name="Rectangle 1"/>
          <p:cNvSpPr/>
          <p:nvPr/>
        </p:nvSpPr>
        <p:spPr>
          <a:xfrm>
            <a:off x="78558" y="1672952"/>
            <a:ext cx="9693700" cy="503214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महल १९ मा कोड </a:t>
            </a:r>
            <a:r>
              <a:rPr lang="en-US" sz="2400" b="1" dirty="0">
                <a:solidFill>
                  <a:srgbClr val="0070C0"/>
                </a:solidFill>
                <a:latin typeface="Times New Roman" panose="02020603050405020304" pitchFamily="18" charset="0"/>
                <a:cs typeface="Times New Roman" panose="02020603050405020304" pitchFamily="18" charset="0"/>
              </a:rPr>
              <a:t>3</a:t>
            </a:r>
            <a:r>
              <a:rPr lang="ne-NP" sz="2400" dirty="0">
                <a:cs typeface="Kalimati" panose="00000400000000000000" pitchFamily="2"/>
              </a:rPr>
              <a:t> अथवा </a:t>
            </a:r>
            <a:r>
              <a:rPr lang="en-US" sz="2400" b="1" dirty="0">
                <a:solidFill>
                  <a:srgbClr val="0070C0"/>
                </a:solidFill>
                <a:latin typeface="Times New Roman" panose="02020603050405020304" pitchFamily="18" charset="0"/>
                <a:cs typeface="Times New Roman" panose="02020603050405020304" pitchFamily="18" charset="0"/>
              </a:rPr>
              <a:t>4</a:t>
            </a:r>
            <a:r>
              <a:rPr lang="ne-NP" sz="2400" dirty="0">
                <a:cs typeface="Kalimati" panose="00000400000000000000" pitchFamily="2"/>
              </a:rPr>
              <a:t> हुने अर्थात जन्मस्थान अर्को</a:t>
            </a:r>
            <a:r>
              <a:rPr lang="en-US" sz="2400" dirty="0">
                <a:cs typeface="Kalimati" panose="00000400000000000000" pitchFamily="2"/>
              </a:rPr>
              <a:t> </a:t>
            </a:r>
            <a:r>
              <a:rPr lang="ne-NP" sz="2400" dirty="0">
                <a:cs typeface="Kalimati" panose="00000400000000000000" pitchFamily="2"/>
              </a:rPr>
              <a:t>जिल्ला वा विदेश हुने व्यक्तिहरूका लागि यो प्रश्न सोध्नुपर्दछ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सम्बन्धित व्यक्तिको जन्म हाल बसोबास गरिरहेको जिल्लाभन्दा बाहेक अर्को जिल्ला वा विदेशमा भएको भए त्यो जिल्लावा देशको नाम र कोड लेख्नुपर्दछ । जस्तैः काठमाण्डौमा गणना भइरहेको कुनै व्यक्तिको जन्म बारा जिल्लामा भएको रहेछ भने जिल्लाको नाममा बारा र कोडमा</a:t>
            </a:r>
            <a:r>
              <a:rPr lang="en-US" sz="2400" dirty="0">
                <a:cs typeface="Kalimati" panose="00000400000000000000" pitchFamily="2"/>
              </a:rPr>
              <a:t> </a:t>
            </a:r>
            <a:r>
              <a:rPr lang="en-US" sz="2400" b="1" dirty="0">
                <a:solidFill>
                  <a:srgbClr val="0070C0"/>
                </a:solidFill>
                <a:cs typeface="Kalimati" panose="00000400000000000000" pitchFamily="2"/>
              </a:rPr>
              <a:t>21</a:t>
            </a:r>
            <a:r>
              <a:rPr lang="ne-NP" sz="2400" b="1" dirty="0">
                <a:solidFill>
                  <a:srgbClr val="0070C0"/>
                </a:solidFill>
                <a:cs typeface="Kalimati" panose="00000400000000000000" pitchFamily="2"/>
              </a:rPr>
              <a:t>  </a:t>
            </a:r>
            <a:r>
              <a:rPr lang="ne-NP" sz="2400" dirty="0">
                <a:cs typeface="Kalimati" panose="00000400000000000000" pitchFamily="2"/>
              </a:rPr>
              <a:t>लेख्नुपर्दछ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त्यस्तै कुनै व्यक्ति जापानमा जन्म भई हाल यस गणना क्षेत्रमा बसोबास गरेका छन् भने देशको नाम जापान र कोड </a:t>
            </a:r>
            <a:r>
              <a:rPr lang="en-US" sz="2400" b="1" dirty="0">
                <a:solidFill>
                  <a:srgbClr val="0070C0"/>
                </a:solidFill>
                <a:latin typeface="Times New Roman" panose="02020603050405020304" pitchFamily="18" charset="0"/>
                <a:cs typeface="Times New Roman" panose="02020603050405020304" pitchFamily="18" charset="0"/>
              </a:rPr>
              <a:t>120</a:t>
            </a:r>
            <a:r>
              <a:rPr lang="ne-NP" sz="2400" dirty="0">
                <a:cs typeface="Kalimati" panose="00000400000000000000" pitchFamily="2"/>
              </a:rPr>
              <a:t> लेख्नुपर्दछ । जिल्ला र देशको कोड प्रश्नावली किताबमा दिईएको छ ।</a:t>
            </a:r>
            <a:endParaRPr lang="en-US" sz="2400" dirty="0">
              <a:cs typeface="Kalimati" panose="00000400000000000000" pitchFamily="2"/>
            </a:endParaRPr>
          </a:p>
        </p:txBody>
      </p:sp>
      <p:pic>
        <p:nvPicPr>
          <p:cNvPr id="5" name="Picture 4">
            <a:extLst>
              <a:ext uri="{FF2B5EF4-FFF2-40B4-BE49-F238E27FC236}">
                <a16:creationId xmlns:a16="http://schemas.microsoft.com/office/drawing/2014/main" id="{C1A2429E-10BE-40A7-9636-93610EFBDBE6}"/>
              </a:ext>
            </a:extLst>
          </p:cNvPr>
          <p:cNvPicPr>
            <a:picLocks noChangeAspect="1"/>
          </p:cNvPicPr>
          <p:nvPr/>
        </p:nvPicPr>
        <p:blipFill>
          <a:blip r:embed="rId2"/>
          <a:stretch>
            <a:fillRect/>
          </a:stretch>
        </p:blipFill>
        <p:spPr>
          <a:xfrm>
            <a:off x="10089626" y="1911284"/>
            <a:ext cx="2023817" cy="4018175"/>
          </a:xfrm>
          <a:prstGeom prst="rect">
            <a:avLst/>
          </a:prstGeom>
        </p:spPr>
      </p:pic>
    </p:spTree>
    <p:extLst>
      <p:ext uri="{BB962C8B-B14F-4D97-AF65-F5344CB8AC3E}">
        <p14:creationId xmlns:p14="http://schemas.microsoft.com/office/powerpoint/2010/main" val="1590778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29304" y="6540589"/>
            <a:ext cx="577074" cy="437599"/>
          </a:xfrm>
        </p:spPr>
        <p:txBody>
          <a:bodyPr/>
          <a:lstStyle/>
          <a:p>
            <a:pPr algn="ctr"/>
            <a:fld id="{2840B2E4-A264-431E-ABDE-38E3BCDA5876}" type="slidenum">
              <a:rPr lang="en-US">
                <a:latin typeface="Fontasy Himali" panose="04020500000000000000" pitchFamily="82" charset="0"/>
              </a:rPr>
              <a:pPr algn="ctr"/>
              <a:t>12</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95123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6" name="Rectangle 5"/>
          <p:cNvSpPr/>
          <p:nvPr/>
        </p:nvSpPr>
        <p:spPr>
          <a:xfrm>
            <a:off x="559226" y="1996610"/>
            <a:ext cx="8452799" cy="4524315"/>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 प्रश्नको उद्देश्य बसाइँसराईको वर्तमान अवस्था </a:t>
            </a:r>
            <a:r>
              <a:rPr lang="en-US" sz="2400" dirty="0"/>
              <a:t>(Current Migration Status) </a:t>
            </a:r>
            <a:r>
              <a:rPr lang="ne-NP" sz="2400" dirty="0">
                <a:latin typeface="Calibri" panose="020F0502020204030204" pitchFamily="34" charset="0"/>
                <a:ea typeface="Calibri" panose="020F0502020204030204" pitchFamily="34" charset="0"/>
                <a:cs typeface="Kalimati" panose="00000400000000000000" pitchFamily="2"/>
              </a:rPr>
              <a:t>पत्ता लगाउनु रहेको छ । </a:t>
            </a:r>
          </a:p>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विभिन्न कारणले व्यक्तिको अक्सर बसोबासको स्थान परिवर्तन भइरहेको हुन सक्दछ । </a:t>
            </a:r>
          </a:p>
          <a:p>
            <a:pPr marL="342900" indent="-342900" algn="just">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यस प्रश्नमा कुनै व्यक्ति एकपटक मात्र बसाइँसराई गरेको भए सोको र एकभन्दा बढी ठाउँमा बसाइँ सरेको रहेछ भने अन्तिम (पछिल्लो) पटकको बसाइँको अवस्थाको </a:t>
            </a:r>
            <a:r>
              <a:rPr lang="ne-NP" sz="2400" dirty="0">
                <a:cs typeface="Kalimati" panose="00000400000000000000" pitchFamily="2"/>
              </a:rPr>
              <a:t>बारेमा सोध्न खोजिएको हो । </a:t>
            </a:r>
          </a:p>
        </p:txBody>
      </p:sp>
      <p:pic>
        <p:nvPicPr>
          <p:cNvPr id="10" name="Picture 3" descr="H:\CBS_Tutorial\PPT Templates\1_749_JgHFM-ahH172aPrGTg.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89708" y="2262433"/>
            <a:ext cx="2602292" cy="14637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4987418A-2A85-42DF-8B90-5B8C09CB1217}"/>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525783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41072" y="6478687"/>
            <a:ext cx="758703" cy="400110"/>
          </a:xfrm>
        </p:spPr>
        <p:txBody>
          <a:bodyPr/>
          <a:lstStyle/>
          <a:p>
            <a:pPr algn="ctr"/>
            <a:fld id="{2840B2E4-A264-431E-ABDE-38E3BCDA5876}" type="slidenum">
              <a:rPr lang="en-US">
                <a:latin typeface="Fontasy Himali" panose="04020500000000000000" pitchFamily="82" charset="0"/>
              </a:rPr>
              <a:pPr algn="ctr"/>
              <a:t>13</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67637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pic>
        <p:nvPicPr>
          <p:cNvPr id="5" name="Picture 4"/>
          <p:cNvPicPr>
            <a:picLocks noChangeAspect="1"/>
          </p:cNvPicPr>
          <p:nvPr/>
        </p:nvPicPr>
        <p:blipFill>
          <a:blip r:embed="rId2"/>
          <a:stretch>
            <a:fillRect/>
          </a:stretch>
        </p:blipFill>
        <p:spPr>
          <a:xfrm>
            <a:off x="9778116" y="1501866"/>
            <a:ext cx="2200275" cy="4810125"/>
          </a:xfrm>
          <a:prstGeom prst="rect">
            <a:avLst/>
          </a:prstGeom>
        </p:spPr>
      </p:pic>
      <p:sp>
        <p:nvSpPr>
          <p:cNvPr id="6" name="Rectangle 5"/>
          <p:cNvSpPr/>
          <p:nvPr/>
        </p:nvSpPr>
        <p:spPr>
          <a:xfrm>
            <a:off x="338036" y="1892915"/>
            <a:ext cx="9049732" cy="3970318"/>
          </a:xfrm>
          <a:prstGeom prst="rect">
            <a:avLst/>
          </a:prstGeom>
        </p:spPr>
        <p:txBody>
          <a:bodyPr wrap="square">
            <a:spAutoFit/>
          </a:bodyPr>
          <a:lstStyle/>
          <a:p>
            <a:pPr marL="342900" indent="-342900">
              <a:lnSpc>
                <a:spcPct val="150000"/>
              </a:lnSpc>
              <a:buFont typeface="Arial" panose="020B0604020202020204" pitchFamily="34" charset="0"/>
              <a:buChar char="•"/>
            </a:pPr>
            <a:r>
              <a:rPr lang="ne-NP" sz="2400">
                <a:cs typeface="Kalimati" panose="00000400000000000000" pitchFamily="2"/>
              </a:rPr>
              <a:t>व्यक्तिको यहाँ बस्नु लगत्तै </a:t>
            </a:r>
            <a:r>
              <a:rPr lang="ne-NP" sz="2400" dirty="0">
                <a:cs typeface="Kalimati" panose="00000400000000000000" pitchFamily="2"/>
              </a:rPr>
              <a:t>अघिको अक्सर </a:t>
            </a:r>
            <a:r>
              <a:rPr lang="ne-NP" sz="2400">
                <a:cs typeface="Kalimati" panose="00000400000000000000" pitchFamily="2"/>
              </a:rPr>
              <a:t>बसोबास हाल बसीरहेकै स्थानीय तह वा यही जिल्लाको अर्को </a:t>
            </a:r>
            <a:r>
              <a:rPr lang="ne-NP" sz="2400" dirty="0">
                <a:cs typeface="Kalimati" panose="00000400000000000000" pitchFamily="2"/>
              </a:rPr>
              <a:t>स्थानीय तह </a:t>
            </a:r>
            <a:r>
              <a:rPr lang="ne-NP" sz="2400">
                <a:cs typeface="Kalimati" panose="00000400000000000000" pitchFamily="2"/>
              </a:rPr>
              <a:t>वा अर्को जिल्ला वा विदेशमा हुनसक्छ </a:t>
            </a:r>
            <a:r>
              <a:rPr lang="ne-NP" sz="2400" dirty="0">
                <a:cs typeface="Kalimati" panose="00000400000000000000" pitchFamily="2"/>
              </a:rPr>
              <a:t>।</a:t>
            </a:r>
            <a:endParaRPr lang="en-US" sz="2400" dirty="0">
              <a:cs typeface="Kalimati" panose="00000400000000000000" pitchFamily="2"/>
            </a:endParaRPr>
          </a:p>
          <a:p>
            <a:pPr marL="342900" indent="-342900">
              <a:lnSpc>
                <a:spcPct val="150000"/>
              </a:lnSpc>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यदि कुनै व्यक्ति एक पटक मात्र बसाइँ सरी यस स्थानमा आएको हो र बसाइँ सरी आएको अवधि धेरै वर्ष भइसकेको भए पनि </a:t>
            </a:r>
            <a:r>
              <a:rPr lang="ne-NP" sz="2400">
                <a:latin typeface="Calibri" panose="020F0502020204030204" pitchFamily="34" charset="0"/>
                <a:ea typeface="Calibri" panose="020F0502020204030204" pitchFamily="34" charset="0"/>
                <a:cs typeface="Kalimati" panose="00000400000000000000" pitchFamily="2"/>
              </a:rPr>
              <a:t>त्यसलाई बर्तमान अवस्थाको </a:t>
            </a:r>
            <a:r>
              <a:rPr lang="ne-NP" sz="2400" dirty="0">
                <a:latin typeface="Calibri" panose="020F0502020204030204" pitchFamily="34" charset="0"/>
                <a:ea typeface="Calibri" panose="020F0502020204030204" pitchFamily="34" charset="0"/>
                <a:cs typeface="Kalimati" panose="00000400000000000000" pitchFamily="2"/>
              </a:rPr>
              <a:t>बसाइँसराइ </a:t>
            </a:r>
            <a:r>
              <a:rPr lang="ne-NP" sz="2400">
                <a:latin typeface="Calibri" panose="020F0502020204030204" pitchFamily="34" charset="0"/>
                <a:ea typeface="Calibri" panose="020F0502020204030204" pitchFamily="34" charset="0"/>
                <a:cs typeface="Kalimati" panose="00000400000000000000" pitchFamily="2"/>
              </a:rPr>
              <a:t>नै मानिएको छ, जसबाट विभिन्न समयावधिको बसाइँसराइ अलग अलग हेर्न सकिन्छ </a:t>
            </a:r>
            <a:r>
              <a:rPr lang="ne-NP" sz="2400" dirty="0">
                <a:latin typeface="Calibri" panose="020F0502020204030204" pitchFamily="34" charset="0"/>
                <a:ea typeface="Calibri" panose="020F0502020204030204" pitchFamily="34" charset="0"/>
                <a:cs typeface="Kalimati" panose="00000400000000000000" pitchFamily="2"/>
              </a:rPr>
              <a:t>। </a:t>
            </a:r>
            <a:endParaRPr lang="en-US" sz="2400" dirty="0">
              <a:cs typeface="Kalimati" panose="00000400000000000000" pitchFamily="2"/>
            </a:endParaRPr>
          </a:p>
        </p:txBody>
      </p:sp>
      <p:sp>
        <p:nvSpPr>
          <p:cNvPr id="8" name="TextBox 7">
            <a:extLst>
              <a:ext uri="{FF2B5EF4-FFF2-40B4-BE49-F238E27FC236}">
                <a16:creationId xmlns:a16="http://schemas.microsoft.com/office/drawing/2014/main" id="{FDB85A9E-210D-43DA-9FD6-85078D2C906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113863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90158" y="6448870"/>
            <a:ext cx="577074" cy="400110"/>
          </a:xfrm>
        </p:spPr>
        <p:txBody>
          <a:bodyPr/>
          <a:lstStyle/>
          <a:p>
            <a:pPr algn="ctr"/>
            <a:fld id="{2840B2E4-A264-431E-ABDE-38E3BCDA5876}" type="slidenum">
              <a:rPr lang="en-US">
                <a:latin typeface="Fontasy Himali" panose="04020500000000000000" pitchFamily="82" charset="0"/>
              </a:rPr>
              <a:pPr algn="ctr"/>
              <a:t>14</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69767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6" y="1868191"/>
            <a:ext cx="11733295" cy="4175502"/>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यहाँ कति वर्ष अघि देखिको बसाइँसराईलाई लिने भनी तोकिएको छैन । त्यसैले यस स्थानमा जति वर्ष अघि आएको भए पनि लिनुपर्दछ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तर अक्सर बसोबास गर्न नभई छोटो समयको लागि आफन्त भेट्न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तीर्थाटन गर्न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औषधोपचार गर्न</a:t>
            </a:r>
            <a:r>
              <a:rPr lang="en-US" sz="2400" dirty="0">
                <a:latin typeface="Calibri" panose="020F0502020204030204" pitchFamily="34" charset="0"/>
                <a:ea typeface="Calibri" panose="020F0502020204030204" pitchFamily="34" charset="0"/>
                <a:cs typeface="Kalimati" panose="00000400000000000000" pitchFamily="2"/>
              </a:rPr>
              <a:t>,</a:t>
            </a:r>
            <a:r>
              <a:rPr lang="ne-NP" sz="2400" dirty="0">
                <a:latin typeface="Calibri" panose="020F0502020204030204" pitchFamily="34" charset="0"/>
                <a:ea typeface="Calibri" panose="020F0502020204030204" pitchFamily="34" charset="0"/>
                <a:cs typeface="Kalimati" panose="00000400000000000000" pitchFamily="2"/>
              </a:rPr>
              <a:t>घुमफिर गर्न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व्यापारको सिलसिलामा अन्य स्थानमा गई केही समय बसी फर्किएको रहेछ भने त्यस्तो अवस्थामा बसाइँसराई भएको मानिंदैन । </a:t>
            </a:r>
            <a:endParaRPr lang="en-US" sz="2400"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a:latin typeface="Calibri" panose="020F0502020204030204" pitchFamily="34" charset="0"/>
                <a:ea typeface="Calibri" panose="020F0502020204030204" pitchFamily="34" charset="0"/>
                <a:cs typeface="Kalimati" panose="00000400000000000000" pitchFamily="2"/>
              </a:rPr>
              <a:t>प्रश्न नं. १९ मा जन्मस्थान </a:t>
            </a:r>
            <a:r>
              <a:rPr lang="ne-NP" sz="2400" dirty="0">
                <a:latin typeface="Calibri" panose="020F0502020204030204" pitchFamily="34" charset="0"/>
                <a:ea typeface="Calibri" panose="020F0502020204030204" pitchFamily="34" charset="0"/>
                <a:cs typeface="Kalimati" panose="00000400000000000000" pitchFamily="2"/>
              </a:rPr>
              <a:t>यही गा.पा.</a:t>
            </a:r>
            <a:r>
              <a:rPr lang="hi-IN" sz="2400" dirty="0">
                <a:latin typeface="Preeti"/>
                <a:ea typeface="Calibri"/>
                <a:cs typeface="Kalimati" pitchFamily="2"/>
              </a:rPr>
              <a:t> ∕ </a:t>
            </a:r>
            <a:r>
              <a:rPr lang="ne-NP" sz="2400" dirty="0">
                <a:latin typeface="Calibri" panose="020F0502020204030204" pitchFamily="34" charset="0"/>
                <a:ea typeface="Calibri" panose="020F0502020204030204" pitchFamily="34" charset="0"/>
                <a:cs typeface="Kalimati" panose="00000400000000000000" pitchFamily="2"/>
              </a:rPr>
              <a:t>न.पा. बाहेक </a:t>
            </a:r>
            <a:r>
              <a:rPr lang="ne-NP" sz="2400">
                <a:latin typeface="Calibri" panose="020F0502020204030204" pitchFamily="34" charset="0"/>
                <a:ea typeface="Calibri" panose="020F0502020204030204" pitchFamily="34" charset="0"/>
                <a:cs typeface="Kalimati" panose="00000400000000000000" pitchFamily="2"/>
              </a:rPr>
              <a:t>अन्यत्र भन्नेहरुको लागि </a:t>
            </a:r>
            <a:r>
              <a:rPr lang="ne-NP" sz="2400" dirty="0">
                <a:latin typeface="Calibri" panose="020F0502020204030204" pitchFamily="34" charset="0"/>
                <a:ea typeface="Calibri" panose="020F0502020204030204" pitchFamily="34" charset="0"/>
                <a:cs typeface="Kalimati" panose="00000400000000000000" pitchFamily="2"/>
              </a:rPr>
              <a:t>यस अघिको बसोबास यही गा.पा.</a:t>
            </a:r>
            <a:r>
              <a:rPr lang="hi-IN" sz="2400" dirty="0">
                <a:latin typeface="Preeti"/>
                <a:ea typeface="Calibri"/>
                <a:cs typeface="Kalimati" pitchFamily="2"/>
              </a:rPr>
              <a:t> ∕ </a:t>
            </a:r>
            <a:r>
              <a:rPr lang="ne-NP" sz="2400" dirty="0">
                <a:latin typeface="Calibri" panose="020F0502020204030204" pitchFamily="34" charset="0"/>
                <a:ea typeface="Calibri" panose="020F0502020204030204" pitchFamily="34" charset="0"/>
                <a:cs typeface="Kalimati" panose="00000400000000000000" pitchFamily="2"/>
              </a:rPr>
              <a:t>न.पा. हुन सक्दैन</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अन्तै कहिं हुनुपर्दछ । </a:t>
            </a:r>
          </a:p>
        </p:txBody>
      </p:sp>
      <p:sp>
        <p:nvSpPr>
          <p:cNvPr id="8" name="TextBox 7">
            <a:extLst>
              <a:ext uri="{FF2B5EF4-FFF2-40B4-BE49-F238E27FC236}">
                <a16:creationId xmlns:a16="http://schemas.microsoft.com/office/drawing/2014/main" id="{9C81E5F8-79F6-40B5-A988-8B20D9A66CD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801206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29915" y="6471015"/>
            <a:ext cx="577074" cy="437599"/>
          </a:xfrm>
        </p:spPr>
        <p:txBody>
          <a:bodyPr/>
          <a:lstStyle/>
          <a:p>
            <a:pPr algn="ctr"/>
            <a:fld id="{2840B2E4-A264-431E-ABDE-38E3BCDA5876}" type="slidenum">
              <a:rPr lang="en-US">
                <a:latin typeface="Fontasy Himali" panose="04020500000000000000" pitchFamily="82" charset="0"/>
              </a:rPr>
              <a:pPr algn="ctr"/>
              <a:t>15</a:t>
            </a:fld>
            <a:endParaRPr lang="en-US" dirty="0">
              <a:latin typeface="Fontasy Himali" panose="04020500000000000000" pitchFamily="82" charset="0"/>
            </a:endParaRPr>
          </a:p>
        </p:txBody>
      </p:sp>
      <p:sp>
        <p:nvSpPr>
          <p:cNvPr id="14" name="Text Placeholder 1"/>
          <p:cNvSpPr txBox="1">
            <a:spLocks/>
          </p:cNvSpPr>
          <p:nvPr/>
        </p:nvSpPr>
        <p:spPr>
          <a:xfrm>
            <a:off x="0" y="716971"/>
            <a:ext cx="12191999" cy="7242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5" y="1699222"/>
            <a:ext cx="11733296" cy="4903907"/>
          </a:xfrm>
          <a:prstGeom prst="rect">
            <a:avLst/>
          </a:prstGeom>
        </p:spPr>
        <p:txBody>
          <a:bodyPr wrap="square">
            <a:spAutoFit/>
          </a:bodyPr>
          <a:lstStyle/>
          <a:p>
            <a:pPr algn="just">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यही गा.पा.</a:t>
            </a:r>
            <a:r>
              <a:rPr lang="hi-IN" sz="2400" b="1" dirty="0">
                <a:latin typeface="Preeti"/>
                <a:ea typeface="Calibri"/>
                <a:cs typeface="Kalimati" pitchFamily="2"/>
              </a:rPr>
              <a:t> ∕ </a:t>
            </a:r>
            <a:r>
              <a:rPr lang="ne-NP" sz="2400" b="1" dirty="0">
                <a:latin typeface="Calibri" panose="020F0502020204030204" pitchFamily="34" charset="0"/>
                <a:ea typeface="Calibri" panose="020F0502020204030204" pitchFamily="34" charset="0"/>
                <a:cs typeface="Kalimati" panose="00000400000000000000" pitchFamily="2"/>
              </a:rPr>
              <a:t>न.पा. (कोड </a:t>
            </a:r>
            <a:r>
              <a:rPr lang="en-US" sz="2800" b="1" dirty="0">
                <a:latin typeface="Calibri" panose="020F0502020204030204" pitchFamily="34" charset="0"/>
                <a:ea typeface="Calibri" panose="020F0502020204030204" pitchFamily="34" charset="0"/>
                <a:cs typeface="Kalimati" panose="00000400000000000000" pitchFamily="2"/>
              </a:rPr>
              <a:t>1</a:t>
            </a:r>
            <a:r>
              <a:rPr lang="ne-NP" sz="2400" b="1" dirty="0">
                <a:latin typeface="Calibri" panose="020F0502020204030204" pitchFamily="34" charset="0"/>
                <a:ea typeface="Calibri" panose="020F0502020204030204" pitchFamily="34" charset="0"/>
                <a:cs typeface="Kalimati" panose="00000400000000000000" pitchFamily="2"/>
              </a:rPr>
              <a:t>)</a:t>
            </a:r>
          </a:p>
          <a:p>
            <a:pPr marL="342900" indent="-342900" algn="just">
              <a:lnSpc>
                <a:spcPct val="150000"/>
              </a:lnSpc>
              <a:buFont typeface="Arial" panose="020B0604020202020204" pitchFamily="34" charset="0"/>
              <a:buChar char="•"/>
            </a:pPr>
            <a:r>
              <a:rPr lang="ne-NP" sz="2400" dirty="0">
                <a:cs typeface="Kalimati" panose="00000400000000000000" pitchFamily="2"/>
              </a:rPr>
              <a:t>यदि कुनै व्यक्ति आफू जन्मेको स्थानबाट अक्सर बसोबास परिवर्तन हुने </a:t>
            </a:r>
            <a:r>
              <a:rPr lang="ne-NP" sz="2400">
                <a:cs typeface="Kalimati" panose="00000400000000000000" pitchFamily="2"/>
              </a:rPr>
              <a:t>गरी कहिल्यै अर्को </a:t>
            </a:r>
            <a:r>
              <a:rPr lang="ne-NP" sz="2400" dirty="0">
                <a:cs typeface="Kalimati" panose="00000400000000000000" pitchFamily="2"/>
              </a:rPr>
              <a:t>कुनै ठाउँमा </a:t>
            </a:r>
            <a:r>
              <a:rPr lang="ne-NP" sz="2400">
                <a:cs typeface="Kalimati" panose="00000400000000000000" pitchFamily="2"/>
              </a:rPr>
              <a:t>बसेको छैन</a:t>
            </a:r>
            <a:r>
              <a:rPr lang="en-US" sz="2400">
                <a:cs typeface="Kalimati" panose="00000400000000000000" pitchFamily="2"/>
              </a:rPr>
              <a:t>, </a:t>
            </a:r>
            <a:r>
              <a:rPr lang="ne-NP" sz="2400">
                <a:cs typeface="Kalimati" panose="00000400000000000000" pitchFamily="2"/>
              </a:rPr>
              <a:t>अर्थात् जुन </a:t>
            </a:r>
            <a:r>
              <a:rPr lang="ne-NP" sz="2400" dirty="0">
                <a:cs typeface="Kalimati" panose="00000400000000000000" pitchFamily="2"/>
              </a:rPr>
              <a:t>स्थानीय तहमा जन्म भएको हो </a:t>
            </a:r>
            <a:r>
              <a:rPr lang="ne-NP" sz="2400">
                <a:cs typeface="Kalimati" panose="00000400000000000000" pitchFamily="2"/>
              </a:rPr>
              <a:t>हालसम्म एकपटक पनि अन्यत्र बसोबास गरेको छैन </a:t>
            </a:r>
            <a:r>
              <a:rPr lang="ne-NP" sz="2400" dirty="0">
                <a:cs typeface="Kalimati" panose="00000400000000000000" pitchFamily="2"/>
              </a:rPr>
              <a:t>भने यस अघिको बसोबासको स्थान यही गा.पा.</a:t>
            </a:r>
            <a:r>
              <a:rPr lang="hi-IN" sz="2400" dirty="0">
                <a:latin typeface="Preeti"/>
                <a:ea typeface="Calibri"/>
                <a:cs typeface="Kalimati" pitchFamily="2"/>
              </a:rPr>
              <a:t> ∕ </a:t>
            </a:r>
            <a:r>
              <a:rPr lang="ne-NP" sz="2400" dirty="0">
                <a:cs typeface="Kalimati" panose="00000400000000000000" pitchFamily="2"/>
              </a:rPr>
              <a:t>न.पा. को संकेत </a:t>
            </a:r>
            <a:r>
              <a:rPr lang="en-US" sz="2800" dirty="0">
                <a:solidFill>
                  <a:srgbClr val="0070C0"/>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झट्ट हेर्दा यस भन्दा लगत्तै अघि तत्कालिन अर्को गा.वि.स.</a:t>
            </a:r>
            <a:r>
              <a:rPr lang="hi-IN" sz="2400" dirty="0">
                <a:latin typeface="Preeti"/>
                <a:ea typeface="Calibri"/>
                <a:cs typeface="Kalimati" pitchFamily="2"/>
              </a:rPr>
              <a:t> ∕ </a:t>
            </a:r>
            <a:r>
              <a:rPr lang="ne-NP" sz="2400" dirty="0">
                <a:cs typeface="Kalimati" panose="00000400000000000000" pitchFamily="2"/>
              </a:rPr>
              <a:t>न.पा. मा बसेको जस्तो देखिए पनि उक्त गा.वि.स.</a:t>
            </a:r>
            <a:r>
              <a:rPr lang="hi-IN" sz="2400" dirty="0">
                <a:latin typeface="Preeti"/>
                <a:ea typeface="Calibri"/>
                <a:cs typeface="Kalimati" pitchFamily="2"/>
              </a:rPr>
              <a:t> ∕ </a:t>
            </a:r>
            <a:r>
              <a:rPr lang="ne-NP" sz="2400" dirty="0">
                <a:cs typeface="Kalimati" panose="00000400000000000000" pitchFamily="2"/>
              </a:rPr>
              <a:t>न.पा. हालको गा.पा.</a:t>
            </a:r>
            <a:r>
              <a:rPr lang="hi-IN" sz="2400" dirty="0">
                <a:latin typeface="Preeti"/>
                <a:ea typeface="Calibri"/>
                <a:cs typeface="Kalimati" pitchFamily="2"/>
              </a:rPr>
              <a:t> ∕ </a:t>
            </a:r>
            <a:r>
              <a:rPr lang="ne-NP" sz="2400" dirty="0">
                <a:cs typeface="Kalimati" panose="00000400000000000000" pitchFamily="2"/>
              </a:rPr>
              <a:t>न.पा. मा समावेश भई एउटै गा.पा.</a:t>
            </a:r>
            <a:r>
              <a:rPr lang="hi-IN" sz="2400" dirty="0">
                <a:latin typeface="Preeti"/>
                <a:ea typeface="Calibri"/>
                <a:cs typeface="Kalimati" pitchFamily="2"/>
              </a:rPr>
              <a:t> ∕ </a:t>
            </a:r>
            <a:r>
              <a:rPr lang="ne-NP" sz="2400" dirty="0">
                <a:cs typeface="Kalimati" panose="00000400000000000000" pitchFamily="2"/>
              </a:rPr>
              <a:t>न.पा.भएको अवस्थामा पनि यही गा.पा.</a:t>
            </a:r>
            <a:r>
              <a:rPr lang="hi-IN" sz="2400" dirty="0">
                <a:latin typeface="Preeti"/>
                <a:ea typeface="Calibri"/>
                <a:cs typeface="Kalimati" pitchFamily="2"/>
              </a:rPr>
              <a:t> ∕ </a:t>
            </a:r>
            <a:r>
              <a:rPr lang="ne-NP" sz="2400" dirty="0">
                <a:cs typeface="Kalimati" panose="00000400000000000000" pitchFamily="2"/>
              </a:rPr>
              <a:t>न.पा. को कोड </a:t>
            </a:r>
            <a:r>
              <a:rPr lang="en-US" sz="2800" dirty="0">
                <a:cs typeface="Kalimati" panose="00000400000000000000" pitchFamily="2"/>
              </a:rPr>
              <a:t>1</a:t>
            </a:r>
            <a:r>
              <a:rPr lang="ne-NP" sz="2400" dirty="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3567855E-E920-4E06-A07F-A160BA91DAB7}"/>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67117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1317" y="6311991"/>
            <a:ext cx="577074" cy="437599"/>
          </a:xfrm>
        </p:spPr>
        <p:txBody>
          <a:bodyPr/>
          <a:lstStyle/>
          <a:p>
            <a:pPr algn="ctr"/>
            <a:fld id="{2840B2E4-A264-431E-ABDE-38E3BCDA5876}" type="slidenum">
              <a:rPr lang="en-US">
                <a:latin typeface="Fontasy Himali" panose="04020500000000000000" pitchFamily="82" charset="0"/>
              </a:rPr>
              <a:pPr algn="ctr"/>
              <a:t>16</a:t>
            </a:fld>
            <a:endParaRPr lang="en-US" dirty="0">
              <a:latin typeface="Fontasy Himali" panose="04020500000000000000" pitchFamily="82" charset="0"/>
            </a:endParaRPr>
          </a:p>
        </p:txBody>
      </p:sp>
      <p:sp>
        <p:nvSpPr>
          <p:cNvPr id="14" name="Text Placeholder 1"/>
          <p:cNvSpPr txBox="1">
            <a:spLocks/>
          </p:cNvSpPr>
          <p:nvPr/>
        </p:nvSpPr>
        <p:spPr>
          <a:xfrm>
            <a:off x="0" y="716972"/>
            <a:ext cx="12191999" cy="82359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245095" y="1868192"/>
            <a:ext cx="11538409" cy="4274119"/>
          </a:xfrm>
          <a:prstGeom prst="rect">
            <a:avLst/>
          </a:prstGeom>
        </p:spPr>
        <p:txBody>
          <a:bodyPr wrap="square">
            <a:spAutoFit/>
          </a:bodyPr>
          <a:lstStyle/>
          <a:p>
            <a:pPr algn="just">
              <a:lnSpc>
                <a:spcPct val="150000"/>
              </a:lnSpc>
            </a:pPr>
            <a:r>
              <a:rPr lang="ne-NP" sz="2400" b="1" dirty="0">
                <a:cs typeface="Kalimati" panose="00000400000000000000" pitchFamily="2"/>
              </a:rPr>
              <a:t>यही जिल्लाको अर्को </a:t>
            </a:r>
            <a:r>
              <a:rPr lang="ne-NP" sz="2400" b="1" dirty="0">
                <a:latin typeface="Calibri" panose="020F0502020204030204" pitchFamily="34" charset="0"/>
                <a:ea typeface="Calibri" panose="020F0502020204030204" pitchFamily="34" charset="0"/>
                <a:cs typeface="Kalimati" panose="00000400000000000000" pitchFamily="2"/>
              </a:rPr>
              <a:t>गा.पा.</a:t>
            </a:r>
            <a:r>
              <a:rPr lang="hi-IN" sz="2400" b="1" dirty="0">
                <a:latin typeface="Preeti"/>
                <a:ea typeface="Calibri"/>
                <a:cs typeface="Kalimati" pitchFamily="2"/>
              </a:rPr>
              <a:t> ∕ </a:t>
            </a:r>
            <a:r>
              <a:rPr lang="ne-NP" sz="2400" b="1" dirty="0">
                <a:latin typeface="Calibri" panose="020F0502020204030204" pitchFamily="34" charset="0"/>
                <a:ea typeface="Calibri" panose="020F0502020204030204" pitchFamily="34" charset="0"/>
                <a:cs typeface="Kalimati" panose="00000400000000000000" pitchFamily="2"/>
              </a:rPr>
              <a:t>न.पा.</a:t>
            </a:r>
            <a:r>
              <a:rPr lang="ne-NP" sz="2400" b="1" dirty="0">
                <a:cs typeface="Kalimati" panose="00000400000000000000" pitchFamily="2"/>
              </a:rPr>
              <a:t> (कोड </a:t>
            </a:r>
            <a:r>
              <a:rPr lang="en-US" sz="2800" b="1" dirty="0">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 व्यक्ति यहाँ बसोबास गर्नु लगत्तै अघि यही जिल्लाको अर्को गा.पा.</a:t>
            </a:r>
            <a:r>
              <a:rPr lang="hi-IN" sz="2400" dirty="0">
                <a:latin typeface="Preeti"/>
                <a:ea typeface="Calibri"/>
                <a:cs typeface="Kalimati" pitchFamily="2"/>
              </a:rPr>
              <a:t> ∕ </a:t>
            </a:r>
            <a:r>
              <a:rPr lang="ne-NP" sz="2400" dirty="0">
                <a:cs typeface="Kalimati" panose="00000400000000000000" pitchFamily="2"/>
              </a:rPr>
              <a:t>न.पा. मा बसेको</a:t>
            </a:r>
            <a:endParaRPr lang="en-US" sz="2400" dirty="0">
              <a:cs typeface="Kalimati" panose="00000400000000000000" pitchFamily="2"/>
            </a:endParaRPr>
          </a:p>
          <a:p>
            <a:pPr algn="just">
              <a:lnSpc>
                <a:spcPct val="150000"/>
              </a:lnSpc>
            </a:pPr>
            <a:r>
              <a:rPr lang="ne-NP" sz="2400" dirty="0">
                <a:cs typeface="Kalimati" panose="00000400000000000000" pitchFamily="2"/>
              </a:rPr>
              <a:t>भए यही जिल्लाको अर्को गा.पा.</a:t>
            </a:r>
            <a:r>
              <a:rPr lang="hi-IN" sz="2400" dirty="0">
                <a:latin typeface="Preeti"/>
                <a:ea typeface="Calibri"/>
                <a:cs typeface="Kalimati" pitchFamily="2"/>
              </a:rPr>
              <a:t> ∕ </a:t>
            </a:r>
            <a:r>
              <a:rPr lang="ne-NP" sz="2400" dirty="0">
                <a:cs typeface="Kalimati" panose="00000400000000000000" pitchFamily="2"/>
              </a:rPr>
              <a:t>न.पा. को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a:p>
            <a:pPr algn="just">
              <a:lnSpc>
                <a:spcPct val="150000"/>
              </a:lnSpc>
            </a:pPr>
            <a:endParaRPr lang="en-US" sz="2400" dirty="0">
              <a:cs typeface="Kalimati" panose="00000400000000000000" pitchFamily="2"/>
            </a:endParaRPr>
          </a:p>
          <a:p>
            <a:pPr>
              <a:lnSpc>
                <a:spcPct val="150000"/>
              </a:lnSpc>
            </a:pPr>
            <a:r>
              <a:rPr lang="ne-NP" sz="2400" b="1" dirty="0">
                <a:cs typeface="Kalimati" panose="00000400000000000000" pitchFamily="2"/>
              </a:rPr>
              <a:t>अर्को जिल्ला (कोड </a:t>
            </a:r>
            <a:r>
              <a:rPr lang="en-US" sz="2800" b="1" dirty="0">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कुनैव्यक्ति यस स्थानमा बसोबास गर्नु लगत्तै अघि हाल बसोबास गरी रहेको जिल्ला भन्दा बाहेक अर्को जिल्लामा बसेको भएको भए अर्को जिल्लाको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8" name="TextBox 7">
            <a:extLst>
              <a:ext uri="{FF2B5EF4-FFF2-40B4-BE49-F238E27FC236}">
                <a16:creationId xmlns:a16="http://schemas.microsoft.com/office/drawing/2014/main" id="{C37544D9-F834-4400-A5D5-8D23BD1B1D0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891805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401317" y="6311991"/>
            <a:ext cx="577074" cy="437599"/>
          </a:xfrm>
        </p:spPr>
        <p:txBody>
          <a:bodyPr/>
          <a:lstStyle/>
          <a:p>
            <a:pPr algn="ctr"/>
            <a:fld id="{2840B2E4-A264-431E-ABDE-38E3BCDA5876}" type="slidenum">
              <a:rPr lang="en-US">
                <a:latin typeface="Fontasy Himali" panose="04020500000000000000" pitchFamily="82" charset="0"/>
              </a:rPr>
              <a:pPr algn="ctr"/>
              <a:t>17</a:t>
            </a:fld>
            <a:endParaRPr lang="en-US" dirty="0">
              <a:latin typeface="Fontasy Himali" panose="04020500000000000000" pitchFamily="82" charset="0"/>
            </a:endParaRPr>
          </a:p>
        </p:txBody>
      </p:sp>
      <p:sp>
        <p:nvSpPr>
          <p:cNvPr id="14" name="Text Placeholder 1"/>
          <p:cNvSpPr txBox="1">
            <a:spLocks/>
          </p:cNvSpPr>
          <p:nvPr/>
        </p:nvSpPr>
        <p:spPr>
          <a:xfrm>
            <a:off x="0" y="716971"/>
            <a:ext cx="12191999" cy="72420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e-NP" sz="2800" b="1" dirty="0">
                <a:solidFill>
                  <a:schemeClr val="tx1"/>
                </a:solidFill>
                <a:cs typeface="Kalimati" panose="00000400000000000000" pitchFamily="2"/>
              </a:rPr>
              <a:t>महल २१ ..नाम.. को यहाँ बस्नुलगत्तै अघिको अक्सर बसोबास कुन स्थानमा थियो </a:t>
            </a:r>
            <a:r>
              <a:rPr lang="en-US" sz="2800" b="1" dirty="0">
                <a:solidFill>
                  <a:schemeClr val="tx1"/>
                </a:solidFill>
                <a:cs typeface="Kalimati" panose="00000400000000000000" pitchFamily="2"/>
              </a:rPr>
              <a:t>?</a:t>
            </a:r>
            <a:r>
              <a:rPr lang="ne-NP" sz="2800" b="1" dirty="0">
                <a:solidFill>
                  <a:srgbClr val="002060"/>
                </a:solidFill>
                <a:latin typeface="Ganesh" pitchFamily="2" charset="0"/>
                <a:cs typeface="Kalimati" panose="00000400000000000000" pitchFamily="2"/>
              </a:rPr>
              <a:t> </a:t>
            </a:r>
            <a:endParaRPr lang="en-US" sz="2400" b="1" dirty="0">
              <a:solidFill>
                <a:schemeClr val="tx1"/>
              </a:solidFill>
              <a:cs typeface="Kalimati" panose="00000400000000000000" pitchFamily="2"/>
            </a:endParaRPr>
          </a:p>
        </p:txBody>
      </p:sp>
      <p:sp>
        <p:nvSpPr>
          <p:cNvPr id="15" name="TextBox 14"/>
          <p:cNvSpPr txBox="1"/>
          <p:nvPr/>
        </p:nvSpPr>
        <p:spPr>
          <a:xfrm>
            <a:off x="395926" y="2195387"/>
            <a:ext cx="9376332" cy="60016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hi-IN" sz="2400" dirty="0">
              <a:latin typeface="Preeti"/>
              <a:ea typeface="Calibri"/>
              <a:cs typeface="Kalimati" pitchFamily="2"/>
            </a:endParaRPr>
          </a:p>
        </p:txBody>
      </p:sp>
      <p:sp>
        <p:nvSpPr>
          <p:cNvPr id="3" name="Rectangle 2"/>
          <p:cNvSpPr/>
          <p:nvPr/>
        </p:nvSpPr>
        <p:spPr>
          <a:xfrm>
            <a:off x="84842" y="1481803"/>
            <a:ext cx="11971323" cy="528978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यसमा विशेष ध्यान दिनुपर्ने कुरा के छ भने नवलपरासी र रुकुमको हकमा यी जिल्लाहरू विगतमा एक</a:t>
            </a:r>
            <a:r>
              <a:rPr lang="en-US" sz="2400" dirty="0">
                <a:cs typeface="Kalimati" panose="00000400000000000000" pitchFamily="2"/>
              </a:rPr>
              <a:t>÷</a:t>
            </a:r>
            <a:r>
              <a:rPr lang="ne-NP" sz="2400" dirty="0">
                <a:cs typeface="Kalimati" panose="00000400000000000000" pitchFamily="2"/>
              </a:rPr>
              <a:t>एक वटा जिल्लाको रुपमा रहेकोमा हाल पूर्व र पश्चिममा विभाजन भई दुई</a:t>
            </a:r>
            <a:r>
              <a:rPr lang="en-US" sz="2400" dirty="0">
                <a:cs typeface="Kalimati" panose="00000400000000000000" pitchFamily="2"/>
              </a:rPr>
              <a:t>÷</a:t>
            </a:r>
            <a:r>
              <a:rPr lang="ne-NP" sz="2400" dirty="0">
                <a:cs typeface="Kalimati" panose="00000400000000000000" pitchFamily="2"/>
              </a:rPr>
              <a:t>दुई जिल्ला भएका छन् । त्यसैले यी जिल्लाहरूमा अन्तर जिल्ला सर्ने व्यक्तिको हकमा हालको अवस्थालाई सम्बोधन हुने गरी लेख्नुपर्दछ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उदाहरण</a:t>
            </a:r>
            <a:r>
              <a:rPr lang="en-US" sz="2400" dirty="0">
                <a:cs typeface="Kalimati" panose="00000400000000000000" pitchFamily="2"/>
              </a:rPr>
              <a:t>: </a:t>
            </a:r>
            <a:r>
              <a:rPr lang="ne-NP" sz="2400" dirty="0">
                <a:cs typeface="Kalimati" panose="00000400000000000000" pitchFamily="2"/>
              </a:rPr>
              <a:t>हाल नवलपरासी (पूर्व) मा गणना भइरहेको अवस्थामा कुनै व्यक्तिको लगत्तै अघिको अक्सर बसोबास नवलपरासी (पश्चिम) मा रहेको भए अर्को जिल्ला मानी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gn="just">
              <a:lnSpc>
                <a:spcPct val="150000"/>
              </a:lnSpc>
            </a:pPr>
            <a:r>
              <a:rPr lang="ne-NP" sz="2400" b="1" dirty="0">
                <a:cs typeface="Kalimati" panose="00000400000000000000" pitchFamily="2"/>
              </a:rPr>
              <a:t>विदेश (कोड </a:t>
            </a:r>
            <a:r>
              <a:rPr lang="en-US" sz="2800" b="1" dirty="0">
                <a:cs typeface="Kalimati" panose="00000400000000000000" pitchFamily="2"/>
              </a:rPr>
              <a:t>4</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यदि कुनै व्यक्ति यस स्थानमा बसोबास गर्नु लगत्तै अघि अक्सर विदेशमा बसोबास गरेको भए</a:t>
            </a:r>
            <a:endParaRPr lang="en-US" sz="2400" dirty="0">
              <a:cs typeface="Kalimati" panose="00000400000000000000" pitchFamily="2"/>
            </a:endParaRPr>
          </a:p>
          <a:p>
            <a:pPr algn="just">
              <a:lnSpc>
                <a:spcPct val="150000"/>
              </a:lnSpc>
            </a:pPr>
            <a:r>
              <a:rPr lang="ne-NP" sz="2400" b="1" dirty="0">
                <a:cs typeface="Kalimati" panose="00000400000000000000" pitchFamily="2"/>
              </a:rPr>
              <a:t>कोड </a:t>
            </a:r>
            <a:r>
              <a:rPr lang="en-US" sz="2800" b="1" dirty="0">
                <a:solidFill>
                  <a:srgbClr val="0070C0"/>
                </a:solidFill>
                <a:cs typeface="Kalimati" panose="00000400000000000000" pitchFamily="2"/>
              </a:rPr>
              <a:t>4</a:t>
            </a:r>
            <a:r>
              <a:rPr lang="ne-NP" sz="2400" dirty="0">
                <a:cs typeface="Kalimati" panose="00000400000000000000" pitchFamily="2"/>
              </a:rPr>
              <a:t> लेख्नुपर्दछ ।</a:t>
            </a:r>
          </a:p>
        </p:txBody>
      </p:sp>
    </p:spTree>
    <p:extLst>
      <p:ext uri="{BB962C8B-B14F-4D97-AF65-F5344CB8AC3E}">
        <p14:creationId xmlns:p14="http://schemas.microsoft.com/office/powerpoint/2010/main" val="3083073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38407" y="6470374"/>
            <a:ext cx="653593" cy="387625"/>
          </a:xfrm>
        </p:spPr>
        <p:txBody>
          <a:bodyPr/>
          <a:lstStyle/>
          <a:p>
            <a:pPr algn="ctr"/>
            <a:fld id="{2840B2E4-A264-431E-ABDE-38E3BCDA5876}" type="slidenum">
              <a:rPr lang="en-US">
                <a:latin typeface="Fontasy Himali" panose="04020500000000000000" pitchFamily="82" charset="0"/>
              </a:rPr>
              <a:pPr algn="ctr"/>
              <a:t>18</a:t>
            </a:fld>
            <a:endParaRPr lang="en-US" dirty="0">
              <a:latin typeface="Fontasy Himali" panose="04020500000000000000" pitchFamily="82" charset="0"/>
            </a:endParaRPr>
          </a:p>
        </p:txBody>
      </p:sp>
      <p:sp>
        <p:nvSpPr>
          <p:cNvPr id="8" name="Text Placeholder 1"/>
          <p:cNvSpPr txBox="1">
            <a:spLocks/>
          </p:cNvSpPr>
          <p:nvPr/>
        </p:nvSpPr>
        <p:spPr>
          <a:xfrm>
            <a:off x="1197899" y="942381"/>
            <a:ext cx="9878596" cy="76893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२२</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बसेको उक्त स्थान कुन जिल्ला</a:t>
            </a:r>
            <a:r>
              <a:rPr lang="en-US" sz="2800" b="1" dirty="0">
                <a:latin typeface="Preeti"/>
                <a:ea typeface="Calibri"/>
                <a:cs typeface="Kalimati" pitchFamily="2"/>
              </a:rPr>
              <a:t> </a:t>
            </a:r>
            <a:r>
              <a:rPr lang="en-US" sz="2800" b="1" dirty="0">
                <a:latin typeface="+mj-lt"/>
                <a:ea typeface="Calibri"/>
                <a:cs typeface="Kalimati" pitchFamily="2"/>
              </a:rPr>
              <a:t>/ </a:t>
            </a:r>
            <a:r>
              <a:rPr lang="ne-NP" sz="2800" b="1" dirty="0">
                <a:latin typeface="Preeti"/>
                <a:ea typeface="Calibri"/>
                <a:cs typeface="Kalimati" pitchFamily="2"/>
              </a:rPr>
              <a:t>देशमा थियो ?</a:t>
            </a:r>
          </a:p>
          <a:p>
            <a:pPr marL="0" indent="0" algn="ctr">
              <a:buNone/>
            </a:pPr>
            <a:endParaRPr lang="ko-KR" altLang="en-US" sz="2800" b="1" dirty="0">
              <a:latin typeface="Ganesh" pitchFamily="2" charset="0"/>
              <a:cs typeface="Kalimati" pitchFamily="2"/>
            </a:endParaRPr>
          </a:p>
        </p:txBody>
      </p:sp>
      <p:sp>
        <p:nvSpPr>
          <p:cNvPr id="9" name="TextBox 8"/>
          <p:cNvSpPr txBox="1"/>
          <p:nvPr/>
        </p:nvSpPr>
        <p:spPr>
          <a:xfrm>
            <a:off x="264645" y="1711312"/>
            <a:ext cx="11652372" cy="5032147"/>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महल २१ मा कोड </a:t>
            </a:r>
            <a:r>
              <a:rPr lang="en-US" sz="2400" b="1" dirty="0">
                <a:solidFill>
                  <a:srgbClr val="0070C0"/>
                </a:solidFill>
                <a:cs typeface="Kalimati" panose="00000400000000000000" pitchFamily="2"/>
              </a:rPr>
              <a:t>3</a:t>
            </a:r>
            <a:r>
              <a:rPr lang="en-US" sz="2400" dirty="0">
                <a:cs typeface="Kalimati" panose="00000400000000000000" pitchFamily="2"/>
              </a:rPr>
              <a:t> </a:t>
            </a:r>
            <a:r>
              <a:rPr lang="ne-NP" sz="2400" dirty="0">
                <a:cs typeface="Kalimati" panose="00000400000000000000" pitchFamily="2"/>
              </a:rPr>
              <a:t>वा </a:t>
            </a:r>
            <a:r>
              <a:rPr lang="en-US" sz="2400" b="1" dirty="0">
                <a:solidFill>
                  <a:srgbClr val="0070C0"/>
                </a:solidFill>
                <a:cs typeface="Kalimati" panose="00000400000000000000" pitchFamily="2"/>
              </a:rPr>
              <a:t>4</a:t>
            </a:r>
            <a:r>
              <a:rPr lang="en-US" sz="2400" dirty="0">
                <a:cs typeface="Kalimati" panose="00000400000000000000" pitchFamily="2"/>
              </a:rPr>
              <a:t>  </a:t>
            </a:r>
            <a:r>
              <a:rPr lang="ne-NP" sz="2400" dirty="0">
                <a:cs typeface="Kalimati" panose="00000400000000000000" pitchFamily="2"/>
              </a:rPr>
              <a:t>हुने व्यक्तिहरूलार्इ यो प्रश्न सोध्नुपर्दछ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कुनै व्यक्ति यस स्थानमा बसोबास गर्नु भन्दा लगत्तै अघि अर्को जिल्ला वा देशमा बसोबास गरेको रहेछ भने कुन जिल्ला वा देशमा बसोबास गरेको हो सो जिल्ला वा देशको नाम लेखी कोड लेख्नु 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उत्तरदाताले जिल्ला वा देशको नामको सट्टामा सहरको नाम भन्न सक्दछन् ।जस्तै विराटनगर भनेकोमा मोरङ्ग</a:t>
            </a:r>
            <a:r>
              <a:rPr lang="en-US" sz="2400" dirty="0">
                <a:cs typeface="Kalimati" panose="00000400000000000000" pitchFamily="2"/>
              </a:rPr>
              <a:t>, </a:t>
            </a:r>
            <a:r>
              <a:rPr lang="ne-NP" sz="2400" dirty="0">
                <a:cs typeface="Kalimati" panose="00000400000000000000" pitchFamily="2"/>
              </a:rPr>
              <a:t>बुटवल भनेकोमा रुपन्देही</a:t>
            </a:r>
            <a:r>
              <a:rPr lang="en-US" sz="2400" dirty="0">
                <a:cs typeface="Kalimati" panose="00000400000000000000" pitchFamily="2"/>
              </a:rPr>
              <a:t>,</a:t>
            </a:r>
            <a:r>
              <a:rPr lang="ne-NP" sz="2400" dirty="0">
                <a:cs typeface="Kalimati" panose="00000400000000000000" pitchFamily="2"/>
              </a:rPr>
              <a:t> दुबई भनेकोमा संयुक्त अरब ईमिरेट</a:t>
            </a:r>
            <a:r>
              <a:rPr lang="en-US" sz="2400" dirty="0">
                <a:cs typeface="Kalimati" panose="00000400000000000000" pitchFamily="2"/>
              </a:rPr>
              <a:t>, </a:t>
            </a:r>
            <a:r>
              <a:rPr lang="ne-NP" sz="2400" dirty="0">
                <a:cs typeface="Kalimati" panose="00000400000000000000" pitchFamily="2"/>
              </a:rPr>
              <a:t>दिल्ली भनेकोमा भारत</a:t>
            </a:r>
            <a:r>
              <a:rPr lang="en-US" sz="2400" dirty="0">
                <a:cs typeface="Kalimati" panose="00000400000000000000" pitchFamily="2"/>
              </a:rPr>
              <a:t>,</a:t>
            </a:r>
            <a:r>
              <a:rPr lang="ne-NP" sz="2400" dirty="0">
                <a:cs typeface="Kalimati" panose="00000400000000000000" pitchFamily="2"/>
              </a:rPr>
              <a:t> बैंकक भनेकोमा थाइल्याण्ड लेख्नुपर्दछ ।यस्तो अवस्थामा उक्त स्थान कुन जिल्ला वा देशमा पर्दछ बुझी लेख्नु पर्दछ । जिल्ला र देशको कोड प्रश्नावली किताबमा दिइएको छ ।</a:t>
            </a:r>
            <a:endParaRPr lang="en-US" dirty="0">
              <a:cs typeface="Kalimati" pitchFamily="2"/>
            </a:endParaRPr>
          </a:p>
        </p:txBody>
      </p:sp>
    </p:spTree>
    <p:extLst>
      <p:ext uri="{BB962C8B-B14F-4D97-AF65-F5344CB8AC3E}">
        <p14:creationId xmlns:p14="http://schemas.microsoft.com/office/powerpoint/2010/main" val="3602775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539948"/>
            <a:ext cx="681873" cy="309378"/>
          </a:xfrm>
        </p:spPr>
        <p:txBody>
          <a:bodyPr/>
          <a:lstStyle/>
          <a:p>
            <a:pPr algn="ctr"/>
            <a:fld id="{2840B2E4-A264-431E-ABDE-38E3BCDA5876}" type="slidenum">
              <a:rPr lang="en-US">
                <a:latin typeface="Fontasy Himali" panose="04020500000000000000" pitchFamily="82" charset="0"/>
              </a:rPr>
              <a:pPr algn="ctr"/>
              <a:t>19</a:t>
            </a:fld>
            <a:endParaRPr lang="en-US" dirty="0">
              <a:latin typeface="Fontasy Himali" panose="04020500000000000000" pitchFamily="82" charset="0"/>
            </a:endParaRPr>
          </a:p>
        </p:txBody>
      </p:sp>
      <p:sp>
        <p:nvSpPr>
          <p:cNvPr id="8" name="Text Placeholder 1"/>
          <p:cNvSpPr txBox="1">
            <a:spLocks/>
          </p:cNvSpPr>
          <p:nvPr/>
        </p:nvSpPr>
        <p:spPr>
          <a:xfrm>
            <a:off x="531907" y="765937"/>
            <a:ext cx="11232745" cy="133111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२३</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ले यस अघि बसोवास गरेको स्थान छोड्दाको समयमा उक्त स्थान गाउँ वा नगर के थियो ?</a:t>
            </a:r>
            <a:r>
              <a:rPr lang="ne-NP" sz="2800" b="1" dirty="0">
                <a:solidFill>
                  <a:srgbClr val="002060"/>
                </a:solidFill>
                <a:latin typeface="Ganesh" pitchFamily="2" charset="0"/>
                <a:cs typeface="Kalimati" panose="00000400000000000000" pitchFamily="2"/>
              </a:rPr>
              <a:t> </a:t>
            </a:r>
            <a:endParaRPr lang="en-US" sz="2800" b="1" dirty="0">
              <a:solidFill>
                <a:srgbClr val="002060"/>
              </a:solidFill>
              <a:latin typeface="Ganesh" pitchFamily="2" charset="0"/>
              <a:cs typeface="Kalimati" panose="00000400000000000000" pitchFamily="2"/>
            </a:endParaRPr>
          </a:p>
          <a:p>
            <a:pPr marL="0" indent="0" algn="ctr">
              <a:buNone/>
            </a:pPr>
            <a:r>
              <a:rPr lang="ne-NP" sz="2000" dirty="0">
                <a:latin typeface="Preeti"/>
                <a:ea typeface="Calibri"/>
                <a:cs typeface="Kalimati" pitchFamily="2"/>
              </a:rPr>
              <a:t>(महल २२ मा जिल्लाको कोड भएकाको लागि मात्र) </a:t>
            </a:r>
          </a:p>
          <a:p>
            <a:pPr marL="0" indent="0" algn="ctr">
              <a:buNone/>
            </a:pPr>
            <a:r>
              <a:rPr lang="ne-NP" sz="2400" b="1"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208722" y="2332247"/>
            <a:ext cx="9472605" cy="337015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 प्रश्न महल २२ मा जिल्लाको कोड लेखिएकालाई मात्र सोध्नुपर्दछ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 यहाँ गा.वि.स. भन्नाले पहिलेका गाउँपञ्चायत र गाउँ विकास समितिलाई जनाउँछ। त्यसैगरी न.पा. भन्नाले नगर पञ्चायत, नगरपालिका वा उपमहानगरपालिका वा महानगरपालिका समेतलाई जनाउँछ । </a:t>
            </a:r>
          </a:p>
          <a:p>
            <a:pPr marL="342900" indent="-342900" algn="just">
              <a:lnSpc>
                <a:spcPct val="150000"/>
              </a:lnSpc>
              <a:buFont typeface="Arial" panose="020B0604020202020204" pitchFamily="34" charset="0"/>
              <a:buChar char="•"/>
            </a:pPr>
            <a:r>
              <a:rPr lang="ne-NP" sz="2400" dirty="0">
                <a:cs typeface="Kalimati" panose="00000400000000000000" pitchFamily="2"/>
              </a:rPr>
              <a:t>एक भन्दा बढी पटक बसाइँ सरेको भए पछिल्लो पटक छोडेको स्थानको विवरण लिनुपर्दछ ।</a:t>
            </a:r>
          </a:p>
        </p:txBody>
      </p:sp>
      <p:pic>
        <p:nvPicPr>
          <p:cNvPr id="2" name="Picture 1"/>
          <p:cNvPicPr>
            <a:picLocks noChangeAspect="1"/>
          </p:cNvPicPr>
          <p:nvPr/>
        </p:nvPicPr>
        <p:blipFill>
          <a:blip r:embed="rId2"/>
          <a:stretch>
            <a:fillRect/>
          </a:stretch>
        </p:blipFill>
        <p:spPr>
          <a:xfrm>
            <a:off x="10197718" y="2353364"/>
            <a:ext cx="1869405" cy="3928083"/>
          </a:xfrm>
          <a:prstGeom prst="rect">
            <a:avLst/>
          </a:prstGeom>
        </p:spPr>
      </p:pic>
      <p:sp>
        <p:nvSpPr>
          <p:cNvPr id="10" name="TextBox 9">
            <a:extLst>
              <a:ext uri="{FF2B5EF4-FFF2-40B4-BE49-F238E27FC236}">
                <a16:creationId xmlns:a16="http://schemas.microsoft.com/office/drawing/2014/main" id="{CFA044E2-D0ED-4C6D-B3E0-6B2504850104}"/>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569473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302565"/>
            <a:ext cx="468263" cy="371611"/>
          </a:xfrm>
        </p:spPr>
        <p:txBody>
          <a:bodyPr/>
          <a:lstStyle/>
          <a:p>
            <a:pPr algn="ctr"/>
            <a:fld id="{2840B2E4-A264-431E-ABDE-38E3BCDA5876}" type="slidenum">
              <a:rPr lang="en-US">
                <a:latin typeface="Fontasy Himali" panose="04020500000000000000" pitchFamily="82" charset="0"/>
              </a:rPr>
              <a:pPr algn="ctr"/>
              <a:t>20</a:t>
            </a:fld>
            <a:endParaRPr lang="en-US" dirty="0">
              <a:latin typeface="Fontasy Himali" panose="04020500000000000000" pitchFamily="82" charset="0"/>
            </a:endParaRPr>
          </a:p>
        </p:txBody>
      </p:sp>
      <p:sp>
        <p:nvSpPr>
          <p:cNvPr id="8" name="Text Placeholder 1"/>
          <p:cNvSpPr txBox="1">
            <a:spLocks/>
          </p:cNvSpPr>
          <p:nvPr/>
        </p:nvSpPr>
        <p:spPr>
          <a:xfrm>
            <a:off x="0" y="865327"/>
            <a:ext cx="12095922" cy="133111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२३</a:t>
            </a:r>
            <a:r>
              <a:rPr lang="en-US" sz="2800" b="1" dirty="0">
                <a:latin typeface="+mj-lt"/>
                <a:ea typeface="Calibri"/>
                <a:cs typeface="Kalimati" pitchFamily="2"/>
              </a:rPr>
              <a:t>:</a:t>
            </a:r>
            <a:r>
              <a:rPr lang="ne-NP" sz="2800" b="1" dirty="0">
                <a:latin typeface="+mj-lt"/>
                <a:ea typeface="Calibri"/>
                <a:cs typeface="Kalimati" pitchFamily="2"/>
              </a:rPr>
              <a:t> </a:t>
            </a:r>
            <a:r>
              <a:rPr lang="ne-NP" sz="2800" b="1" dirty="0">
                <a:latin typeface="Preeti"/>
                <a:ea typeface="Calibri"/>
                <a:cs typeface="Kalimati" pitchFamily="2"/>
              </a:rPr>
              <a:t>..नाम.. ले यस अघि बसोवास गरेको स्थान छोड्दाको समयमा उक्त स्थान गाउँ वा नगर के थियो ?</a:t>
            </a:r>
            <a:endParaRPr lang="en-US" sz="2800" b="1" dirty="0">
              <a:latin typeface="Preeti"/>
              <a:ea typeface="Calibri"/>
              <a:cs typeface="Kalimati" pitchFamily="2"/>
            </a:endParaRPr>
          </a:p>
          <a:p>
            <a:pPr marL="0" indent="0" algn="ctr">
              <a:buNone/>
            </a:pPr>
            <a:r>
              <a:rPr lang="ne-NP" sz="2000" b="1" dirty="0">
                <a:latin typeface="Preeti"/>
                <a:ea typeface="Calibri"/>
                <a:cs typeface="Kalimati" pitchFamily="2"/>
              </a:rPr>
              <a:t>(महल २२ मा जिल्लाको कोड भएकाको लागि मात्र)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407504" y="2933257"/>
            <a:ext cx="9339811" cy="2446824"/>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गणना गरिएको व्यक्तिले पछिल्लो पटक छोडेको उक्त स्थान बसाइँ सर्दाको समयमा गाउँ थियो भने गा.वि.स./गा.पा. जनाउन कोड </a:t>
            </a:r>
            <a:r>
              <a:rPr lang="en-US" sz="2800" b="1" dirty="0">
                <a:solidFill>
                  <a:srgbClr val="0070C0"/>
                </a:solidFill>
                <a:cs typeface="Kalimati" panose="00000400000000000000" pitchFamily="2"/>
              </a:rPr>
              <a:t>1</a:t>
            </a:r>
            <a:r>
              <a:rPr lang="ne-NP" sz="2400" dirty="0">
                <a:cs typeface="Kalimati" panose="00000400000000000000" pitchFamily="2"/>
              </a:rPr>
              <a:t>  र नगर थियो भने न.पा. जनाउन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लगत्तै अघिको बसोबास विदेश भएकालाई यो प्रश्न सोध्नु पर्दैन ।</a:t>
            </a:r>
            <a:endParaRPr lang="en-US" sz="2400" dirty="0">
              <a:cs typeface="Kalimati" panose="00000400000000000000" pitchFamily="2"/>
            </a:endParaRPr>
          </a:p>
        </p:txBody>
      </p:sp>
      <p:pic>
        <p:nvPicPr>
          <p:cNvPr id="2" name="Picture 1"/>
          <p:cNvPicPr>
            <a:picLocks noChangeAspect="1"/>
          </p:cNvPicPr>
          <p:nvPr/>
        </p:nvPicPr>
        <p:blipFill>
          <a:blip r:embed="rId2"/>
          <a:stretch>
            <a:fillRect/>
          </a:stretch>
        </p:blipFill>
        <p:spPr>
          <a:xfrm>
            <a:off x="10227366" y="1661074"/>
            <a:ext cx="1874698" cy="4650787"/>
          </a:xfrm>
          <a:prstGeom prst="rect">
            <a:avLst/>
          </a:prstGeom>
        </p:spPr>
      </p:pic>
    </p:spTree>
    <p:extLst>
      <p:ext uri="{BB962C8B-B14F-4D97-AF65-F5344CB8AC3E}">
        <p14:creationId xmlns:p14="http://schemas.microsoft.com/office/powerpoint/2010/main" val="291847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669151" y="6461589"/>
            <a:ext cx="468263" cy="371611"/>
          </a:xfrm>
        </p:spPr>
        <p:txBody>
          <a:bodyPr/>
          <a:lstStyle/>
          <a:p>
            <a:pPr algn="ctr"/>
            <a:fld id="{2840B2E4-A264-431E-ABDE-38E3BCDA5876}" type="slidenum">
              <a:rPr lang="en-US">
                <a:latin typeface="Fontasy Himali" panose="04020500000000000000" pitchFamily="82" charset="0"/>
              </a:rPr>
              <a:pPr algn="ctr"/>
              <a:t>21</a:t>
            </a:fld>
            <a:endParaRPr lang="en-US" dirty="0">
              <a:latin typeface="Fontasy Himali" panose="04020500000000000000" pitchFamily="82" charset="0"/>
            </a:endParaRPr>
          </a:p>
        </p:txBody>
      </p:sp>
      <p:sp>
        <p:nvSpPr>
          <p:cNvPr id="8" name="Text Placeholder 1"/>
          <p:cNvSpPr txBox="1">
            <a:spLocks/>
          </p:cNvSpPr>
          <p:nvPr/>
        </p:nvSpPr>
        <p:spPr>
          <a:xfrm>
            <a:off x="773001" y="977367"/>
            <a:ext cx="11014808" cy="111210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२४</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गरेको कति</a:t>
            </a:r>
            <a:r>
              <a:rPr lang="en-US" sz="2800" b="1" dirty="0">
                <a:latin typeface="Preeti"/>
                <a:ea typeface="Calibri"/>
                <a:cs typeface="Kalimati" pitchFamily="2"/>
              </a:rPr>
              <a:t> </a:t>
            </a:r>
            <a:r>
              <a:rPr lang="ne-NP" sz="2800" b="1" dirty="0">
                <a:latin typeface="Preeti"/>
                <a:ea typeface="Calibri"/>
                <a:cs typeface="Kalimati" pitchFamily="2"/>
              </a:rPr>
              <a:t>वर्ष भयो ?</a:t>
            </a:r>
            <a:endParaRPr lang="ko-KR" altLang="en-US" sz="2800" b="1" dirty="0">
              <a:latin typeface="Ganesh" pitchFamily="2" charset="0"/>
              <a:cs typeface="Kalimati" pitchFamily="2"/>
            </a:endParaRPr>
          </a:p>
          <a:p>
            <a:pPr marL="0" indent="0" algn="ctr">
              <a:buNone/>
            </a:pPr>
            <a:r>
              <a:rPr lang="ne-NP" sz="2400" b="1" dirty="0">
                <a:latin typeface="Preeti"/>
                <a:ea typeface="Calibri"/>
                <a:cs typeface="Kalimati" pitchFamily="2"/>
              </a:rPr>
              <a:t> </a:t>
            </a:r>
            <a:r>
              <a:rPr lang="ne-NP" sz="2000" dirty="0">
                <a:cs typeface="Kalimati" panose="00000400000000000000" pitchFamily="2"/>
              </a:rPr>
              <a:t>पछिल्लो पटक बसाइँसराई गरी आएपछिको अवधि) (वर्षमा लेख्ने)</a:t>
            </a:r>
          </a:p>
          <a:p>
            <a:pPr marL="0" indent="0" algn="ctr">
              <a:buNone/>
            </a:pP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248478" y="2481336"/>
            <a:ext cx="9527118" cy="337015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अन्यत्रबाट बसाइँ सरी आएका व्यक्तिलाई पछिल्लो पटक देखि यस स्थानमा बसोबास गरेको कति वर्ष भयो, पूरा भएको वर्ष लेख्नुपर्दछ ।</a:t>
            </a:r>
            <a:endParaRPr lang="en-US" sz="2400" dirty="0">
              <a:cs typeface="Kalimati" panose="00000400000000000000" pitchFamily="2"/>
            </a:endParaRPr>
          </a:p>
          <a:p>
            <a:pPr marL="342900" indent="-342900" algn="just">
              <a:lnSpc>
                <a:spcPct val="150000"/>
              </a:lnSpc>
              <a:buFont typeface="Arial" panose="020B0604020202020204" pitchFamily="34" charset="0"/>
              <a:buChar char="•"/>
            </a:pPr>
            <a:endParaRPr lang="ne-NP" sz="2400" dirty="0">
              <a:cs typeface="Kalimati" panose="00000400000000000000" pitchFamily="2"/>
            </a:endParaRPr>
          </a:p>
          <a:p>
            <a:pPr marL="342900" indent="-342900" algn="just">
              <a:lnSpc>
                <a:spcPct val="150000"/>
              </a:lnSpc>
              <a:buFont typeface="Arial" panose="020B0604020202020204" pitchFamily="34" charset="0"/>
              <a:buChar char="•"/>
            </a:pPr>
            <a:r>
              <a:rPr lang="ne-NP" sz="2400" dirty="0">
                <a:cs typeface="Kalimati" panose="00000400000000000000" pitchFamily="2"/>
              </a:rPr>
              <a:t>उक्त व्यक्ति यस स्थानीय तह भन्दा बाहिरबाट आएको वा यस स्थानीय तहमा जन्मेको भएपनि कम्तिमा एक पटक अन्यत्र बसाइँसराई गरी फर्की आएको हुनुपर्दछ ।</a:t>
            </a:r>
          </a:p>
        </p:txBody>
      </p:sp>
      <p:pic>
        <p:nvPicPr>
          <p:cNvPr id="3" name="Picture 2"/>
          <p:cNvPicPr>
            <a:picLocks noChangeAspect="1"/>
          </p:cNvPicPr>
          <p:nvPr/>
        </p:nvPicPr>
        <p:blipFill>
          <a:blip r:embed="rId2"/>
          <a:stretch>
            <a:fillRect/>
          </a:stretch>
        </p:blipFill>
        <p:spPr>
          <a:xfrm>
            <a:off x="10278015" y="2160922"/>
            <a:ext cx="1797721" cy="4070196"/>
          </a:xfrm>
          <a:prstGeom prst="rect">
            <a:avLst/>
          </a:prstGeom>
        </p:spPr>
      </p:pic>
      <p:sp>
        <p:nvSpPr>
          <p:cNvPr id="10" name="TextBox 9">
            <a:extLst>
              <a:ext uri="{FF2B5EF4-FFF2-40B4-BE49-F238E27FC236}">
                <a16:creationId xmlns:a16="http://schemas.microsoft.com/office/drawing/2014/main" id="{6F8D350C-5191-4535-9820-8C6AA0748D49}"/>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740950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302565"/>
            <a:ext cx="468263" cy="371611"/>
          </a:xfrm>
        </p:spPr>
        <p:txBody>
          <a:bodyPr/>
          <a:lstStyle/>
          <a:p>
            <a:pPr algn="ctr"/>
            <a:fld id="{2840B2E4-A264-431E-ABDE-38E3BCDA5876}" type="slidenum">
              <a:rPr lang="en-US">
                <a:latin typeface="Fontasy Himali" panose="04020500000000000000" pitchFamily="82" charset="0"/>
              </a:rPr>
              <a:pPr algn="ctr"/>
              <a:t>22</a:t>
            </a:fld>
            <a:endParaRPr lang="en-US" dirty="0">
              <a:latin typeface="Fontasy Himali" panose="04020500000000000000" pitchFamily="82" charset="0"/>
            </a:endParaRPr>
          </a:p>
        </p:txBody>
      </p:sp>
      <p:sp>
        <p:nvSpPr>
          <p:cNvPr id="8" name="Text Placeholder 1"/>
          <p:cNvSpPr txBox="1">
            <a:spLocks/>
          </p:cNvSpPr>
          <p:nvPr/>
        </p:nvSpPr>
        <p:spPr>
          <a:xfrm>
            <a:off x="1144650" y="977368"/>
            <a:ext cx="10063820" cy="898566"/>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२४ </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गरेको कति</a:t>
            </a:r>
            <a:r>
              <a:rPr lang="en-US" sz="2800" b="1" dirty="0">
                <a:latin typeface="Preeti"/>
                <a:ea typeface="Calibri"/>
                <a:cs typeface="Kalimati" pitchFamily="2"/>
              </a:rPr>
              <a:t> </a:t>
            </a:r>
            <a:r>
              <a:rPr lang="ne-NP" sz="2800" b="1" dirty="0">
                <a:latin typeface="Preeti"/>
                <a:ea typeface="Calibri"/>
                <a:cs typeface="Kalimati" pitchFamily="2"/>
              </a:rPr>
              <a:t>वर्ष भयो ?</a:t>
            </a:r>
            <a:endParaRPr lang="ko-KR" altLang="en-US" sz="2800" b="1" dirty="0">
              <a:latin typeface="Ganesh" pitchFamily="2" charset="0"/>
              <a:cs typeface="Kalimati" pitchFamily="2"/>
            </a:endParaRPr>
          </a:p>
          <a:p>
            <a:pPr marL="0" indent="0" algn="ctr">
              <a:buNone/>
            </a:pPr>
            <a:r>
              <a:rPr lang="ne-NP" sz="2400" b="1" dirty="0">
                <a:latin typeface="Preeti"/>
                <a:ea typeface="Calibri"/>
                <a:cs typeface="Kalimati" pitchFamily="2"/>
              </a:rPr>
              <a:t> </a:t>
            </a:r>
            <a:r>
              <a:rPr lang="ne-NP" sz="2000" dirty="0">
                <a:cs typeface="Kalimati" panose="00000400000000000000" pitchFamily="2"/>
              </a:rPr>
              <a:t>पछिल्लो पटक बसाइँसराई गरी आएपछिको अवधि) (वर्षमा लेख्ने)</a:t>
            </a:r>
          </a:p>
          <a:p>
            <a:pPr marL="0" indent="0" algn="ctr">
              <a:buNone/>
            </a:pP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116265" y="2764859"/>
            <a:ext cx="9979844" cy="290663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त्यस्तो व्यक्तिलाई यहाँ बसोबास गरेको कति वर्ष पूरा भयो सोधी स्पष्टसँग अंकमा लेख्नुपर्दछ । </a:t>
            </a:r>
          </a:p>
          <a:p>
            <a:pPr marL="342900" indent="-342900" algn="just">
              <a:lnSpc>
                <a:spcPct val="150000"/>
              </a:lnSpc>
              <a:buFont typeface="Arial" panose="020B0604020202020204" pitchFamily="34" charset="0"/>
              <a:buChar char="•"/>
            </a:pPr>
            <a:r>
              <a:rPr lang="ne-NP" sz="2400" dirty="0">
                <a:cs typeface="Kalimati" panose="00000400000000000000" pitchFamily="2"/>
              </a:rPr>
              <a:t>वर्ष लेख्दा बसोबास गरेको पूरा वर्ष लेख्नुपर्दछ । जस्तैः यहाँ बसोबास गर्दै आएको ३ वर्ष ७ महिना भए पूरा भएको ३ वर्ष जनाउन </a:t>
            </a:r>
            <a:r>
              <a:rPr lang="en-US" sz="2800" b="1" dirty="0">
                <a:solidFill>
                  <a:srgbClr val="0070C0"/>
                </a:solidFill>
                <a:cs typeface="Kalimati" panose="00000400000000000000" pitchFamily="2"/>
              </a:rPr>
              <a:t>3</a:t>
            </a:r>
            <a:r>
              <a:rPr lang="ne-NP" sz="2400" dirty="0">
                <a:cs typeface="Kalimati" panose="00000400000000000000" pitchFamily="2"/>
              </a:rPr>
              <a:t> लेख्नुपर्दछ भने एक वर्ष पनि पूरा नभएकाको हकमा “</a:t>
            </a:r>
            <a:r>
              <a:rPr lang="ne-NP" sz="2400" b="1" dirty="0">
                <a:solidFill>
                  <a:srgbClr val="0070C0"/>
                </a:solidFill>
                <a:cs typeface="Kalimati" panose="00000400000000000000" pitchFamily="2"/>
              </a:rPr>
              <a:t>००</a:t>
            </a:r>
            <a:r>
              <a:rPr lang="ne-NP" sz="2400" dirty="0">
                <a:cs typeface="Kalimati" panose="00000400000000000000" pitchFamily="2"/>
              </a:rPr>
              <a:t>” लेख्नुपर्दछ । </a:t>
            </a:r>
            <a:endParaRPr lang="en-US" sz="2400" dirty="0">
              <a:cs typeface="Kalimati" panose="00000400000000000000" pitchFamily="2"/>
            </a:endParaRPr>
          </a:p>
        </p:txBody>
      </p:sp>
      <p:pic>
        <p:nvPicPr>
          <p:cNvPr id="3" name="Picture 2"/>
          <p:cNvPicPr>
            <a:picLocks noChangeAspect="1"/>
          </p:cNvPicPr>
          <p:nvPr/>
        </p:nvPicPr>
        <p:blipFill>
          <a:blip r:embed="rId2"/>
          <a:stretch>
            <a:fillRect/>
          </a:stretch>
        </p:blipFill>
        <p:spPr>
          <a:xfrm>
            <a:off x="10278015" y="2160922"/>
            <a:ext cx="1797721" cy="4070196"/>
          </a:xfrm>
          <a:prstGeom prst="rect">
            <a:avLst/>
          </a:prstGeom>
        </p:spPr>
      </p:pic>
    </p:spTree>
    <p:extLst>
      <p:ext uri="{BB962C8B-B14F-4D97-AF65-F5344CB8AC3E}">
        <p14:creationId xmlns:p14="http://schemas.microsoft.com/office/powerpoint/2010/main" val="1969300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764699" cy="385105"/>
          </a:xfrm>
        </p:spPr>
        <p:txBody>
          <a:bodyPr/>
          <a:lstStyle/>
          <a:p>
            <a:pPr algn="ctr"/>
            <a:fld id="{2840B2E4-A264-431E-ABDE-38E3BCDA5876}" type="slidenum">
              <a:rPr lang="en-US">
                <a:latin typeface="Fontasy Himali" panose="04020500000000000000" pitchFamily="82" charset="0"/>
              </a:rPr>
              <a:pPr algn="ctr"/>
              <a:t>23</a:t>
            </a:fld>
            <a:endParaRPr lang="en-US" dirty="0">
              <a:latin typeface="Fontasy Himali" panose="04020500000000000000" pitchFamily="82" charset="0"/>
            </a:endParaRPr>
          </a:p>
        </p:txBody>
      </p:sp>
      <p:sp>
        <p:nvSpPr>
          <p:cNvPr id="8" name="Text Placeholder 1"/>
          <p:cNvSpPr txBox="1">
            <a:spLocks/>
          </p:cNvSpPr>
          <p:nvPr/>
        </p:nvSpPr>
        <p:spPr>
          <a:xfrm>
            <a:off x="168965" y="815943"/>
            <a:ext cx="11809425" cy="59264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dirty="0">
                <a:latin typeface="Preeti"/>
                <a:ea typeface="Calibri"/>
                <a:cs typeface="Kalimati" pitchFamily="2"/>
              </a:rPr>
              <a:t>महल २५ </a:t>
            </a:r>
            <a:r>
              <a:rPr lang="en-US" sz="2800" dirty="0">
                <a:ea typeface="Calibri"/>
                <a:cs typeface="Kalimati" pitchFamily="2"/>
              </a:rPr>
              <a:t>: </a:t>
            </a:r>
            <a:r>
              <a:rPr lang="ne-NP" sz="2800"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9" name="TextBox 8"/>
          <p:cNvSpPr txBox="1"/>
          <p:nvPr/>
        </p:nvSpPr>
        <p:spPr>
          <a:xfrm>
            <a:off x="245032" y="1780193"/>
            <a:ext cx="9285433" cy="4478149"/>
          </a:xfrm>
          <a:prstGeom prst="rect">
            <a:avLst/>
          </a:prstGeom>
          <a:noFill/>
        </p:spPr>
        <p:txBody>
          <a:bodyPr wrap="square" rtlCol="0">
            <a:spAutoFit/>
          </a:bodyPr>
          <a:lstStyle/>
          <a:p>
            <a:pPr marL="285750" indent="-285750" algn="just">
              <a:lnSpc>
                <a:spcPct val="150000"/>
              </a:lnSpc>
              <a:buFont typeface="Arial" pitchFamily="34" charset="0"/>
              <a:buChar char="•"/>
            </a:pPr>
            <a:r>
              <a:rPr lang="ne-NP" sz="2400" dirty="0">
                <a:cs typeface="Kalimati" pitchFamily="2"/>
              </a:rPr>
              <a:t>यो प्रश्न</a:t>
            </a:r>
            <a:r>
              <a:rPr lang="en-US" sz="2400" dirty="0">
                <a:cs typeface="Kalimati" pitchFamily="2"/>
              </a:rPr>
              <a:t> </a:t>
            </a:r>
            <a:r>
              <a:rPr lang="ne-NP" sz="2400" dirty="0">
                <a:cs typeface="Kalimati" pitchFamily="2"/>
              </a:rPr>
              <a:t> कम्तिमा एक पटक बसाइँ सरी आएको व्यक्तिलाई सोधिनेछ ।</a:t>
            </a:r>
          </a:p>
          <a:p>
            <a:pPr marL="285750" indent="-285750" algn="just">
              <a:lnSpc>
                <a:spcPct val="150000"/>
              </a:lnSpc>
              <a:buFont typeface="Arial" pitchFamily="34" charset="0"/>
              <a:buChar char="•"/>
            </a:pPr>
            <a:r>
              <a:rPr lang="ne-NP" sz="2400" dirty="0">
                <a:cs typeface="Kalimati" pitchFamily="2"/>
              </a:rPr>
              <a:t>एउटै परिवारमा फरक फरक व्यक्तिको बसाइँ सरी आउनुको कारण फरक फरक हुन सक्छ ।</a:t>
            </a:r>
          </a:p>
          <a:p>
            <a:pPr marL="285750" indent="-285750" algn="just">
              <a:lnSpc>
                <a:spcPct val="150000"/>
              </a:lnSpc>
              <a:buFont typeface="Arial" pitchFamily="34" charset="0"/>
              <a:buChar char="•"/>
            </a:pPr>
            <a:r>
              <a:rPr lang="ne-NP" sz="2400" dirty="0">
                <a:cs typeface="Kalimati" pitchFamily="2"/>
              </a:rPr>
              <a:t>व्यक्ति एक स्थानबाट अर्को स्थानमा बसाइँ सर्नुको विभिन्न कारणहरू हुन सक्दछन् ।</a:t>
            </a:r>
          </a:p>
          <a:p>
            <a:pPr marL="285750" indent="-285750" algn="just">
              <a:lnSpc>
                <a:spcPct val="150000"/>
              </a:lnSpc>
              <a:buFont typeface="Arial" pitchFamily="34" charset="0"/>
              <a:buChar char="•"/>
            </a:pPr>
            <a:r>
              <a:rPr lang="ne-NP" sz="2400" dirty="0">
                <a:cs typeface="Kalimati" pitchFamily="2"/>
              </a:rPr>
              <a:t>कम्तिमा एक पटक बसाइँ सरेका व्यक्तिलाई यस अघिको अक्सर बसोबास गरेको स्थानबाट अहिलेको बसोबास गरेको स्थानमा सरी आउनुको मुख्य कारण के हो सोधी उपयुक्त कारणको कोड लेख्नुपर्दछ । </a:t>
            </a:r>
          </a:p>
        </p:txBody>
      </p:sp>
      <p:pic>
        <p:nvPicPr>
          <p:cNvPr id="2" name="Picture 1"/>
          <p:cNvPicPr>
            <a:picLocks noChangeAspect="1"/>
          </p:cNvPicPr>
          <p:nvPr/>
        </p:nvPicPr>
        <p:blipFill>
          <a:blip r:embed="rId2"/>
          <a:stretch>
            <a:fillRect/>
          </a:stretch>
        </p:blipFill>
        <p:spPr>
          <a:xfrm>
            <a:off x="9530465" y="1891370"/>
            <a:ext cx="2447925" cy="4581525"/>
          </a:xfrm>
          <a:prstGeom prst="rect">
            <a:avLst/>
          </a:prstGeom>
        </p:spPr>
      </p:pic>
      <p:sp>
        <p:nvSpPr>
          <p:cNvPr id="10" name="TextBox 9">
            <a:extLst>
              <a:ext uri="{FF2B5EF4-FFF2-40B4-BE49-F238E27FC236}">
                <a16:creationId xmlns:a16="http://schemas.microsoft.com/office/drawing/2014/main" id="{6EA1E770-D5DD-4DB1-9FF5-DE0B779CA6F2}"/>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807786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H:\CBS_Tutorial\PPT Templates\pngwing.com.png"/>
          <p:cNvPicPr>
            <a:picLocks noChangeAspect="1" noChangeArrowheads="1"/>
          </p:cNvPicPr>
          <p:nvPr/>
        </p:nvPicPr>
        <p:blipFill>
          <a:blip r:embed="rId2" cstate="print">
            <a:lum bright="70000" contrast="-70000"/>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0" y="3861223"/>
            <a:ext cx="12104016" cy="296524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1"/>
          </p:nvPr>
        </p:nvSpPr>
        <p:spPr>
          <a:xfrm>
            <a:off x="11551728" y="6390861"/>
            <a:ext cx="640272" cy="391725"/>
          </a:xfrm>
        </p:spPr>
        <p:txBody>
          <a:bodyPr/>
          <a:lstStyle/>
          <a:p>
            <a:pPr algn="ctr"/>
            <a:fld id="{2840B2E4-A264-431E-ABDE-38E3BCDA5876}" type="slidenum">
              <a:rPr lang="en-US">
                <a:latin typeface="Fontasy Himali" panose="04020500000000000000" pitchFamily="82" charset="0"/>
              </a:rPr>
              <a:pPr algn="ctr"/>
              <a:t>24</a:t>
            </a:fld>
            <a:endParaRPr lang="en-US" dirty="0">
              <a:latin typeface="Fontasy Himali" panose="04020500000000000000" pitchFamily="82" charset="0"/>
            </a:endParaRPr>
          </a:p>
        </p:txBody>
      </p:sp>
      <p:sp>
        <p:nvSpPr>
          <p:cNvPr id="9" name="Text Placeholder 1"/>
          <p:cNvSpPr txBox="1">
            <a:spLocks/>
          </p:cNvSpPr>
          <p:nvPr/>
        </p:nvSpPr>
        <p:spPr>
          <a:xfrm>
            <a:off x="29818" y="921632"/>
            <a:ext cx="12104016" cy="831449"/>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latin typeface="+mj-lt"/>
                <a:ea typeface="Calibri"/>
                <a:cs typeface="Kalimati" pitchFamily="2"/>
              </a:rPr>
              <a:t>:</a:t>
            </a:r>
            <a:r>
              <a:rPr lang="ne-NP" sz="2800" b="1" dirty="0">
                <a:latin typeface="+mj-lt"/>
                <a:ea typeface="Calibri"/>
                <a:cs typeface="Kalimati" pitchFamily="2"/>
              </a:rPr>
              <a:t> </a:t>
            </a:r>
            <a:r>
              <a:rPr lang="en-US" sz="2800" b="1" dirty="0">
                <a:latin typeface="+mj-lt"/>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p:txBody>
      </p:sp>
      <p:sp>
        <p:nvSpPr>
          <p:cNvPr id="10" name="TextBox 9"/>
          <p:cNvSpPr txBox="1"/>
          <p:nvPr/>
        </p:nvSpPr>
        <p:spPr>
          <a:xfrm>
            <a:off x="159027" y="1676233"/>
            <a:ext cx="11944990" cy="4431983"/>
          </a:xfrm>
          <a:prstGeom prst="rect">
            <a:avLst/>
          </a:prstGeom>
          <a:noFill/>
        </p:spPr>
        <p:txBody>
          <a:bodyPr wrap="square" rtlCol="0">
            <a:spAutoFit/>
          </a:bodyPr>
          <a:lstStyle/>
          <a:p>
            <a:pPr marL="342900" indent="-342900">
              <a:lnSpc>
                <a:spcPct val="200000"/>
              </a:lnSpc>
              <a:buFont typeface="Arial" panose="020B0604020202020204" pitchFamily="34" charset="0"/>
              <a:buChar char="•"/>
            </a:pPr>
            <a:r>
              <a:rPr lang="ne-NP" sz="2400" dirty="0">
                <a:cs typeface="Kalimati" panose="00000400000000000000" pitchFamily="2"/>
              </a:rPr>
              <a:t>उदाहरणः परिवारमूली श्रीमान्</a:t>
            </a:r>
            <a:r>
              <a:rPr lang="en-US" sz="2400" dirty="0">
                <a:cs typeface="Kalimati" panose="00000400000000000000" pitchFamily="2"/>
              </a:rPr>
              <a:t>÷</a:t>
            </a:r>
            <a:r>
              <a:rPr lang="ne-NP" sz="2400" dirty="0">
                <a:cs typeface="Kalimati" pitchFamily="2"/>
              </a:rPr>
              <a:t>श्रीमती यस अघि अक्सर वसोवास गरेको स्थान छाडी रोजगारीको लागि यस स्थानमा आएको हुन सक्दछ</a:t>
            </a:r>
            <a:r>
              <a:rPr lang="en-US" sz="2400" dirty="0">
                <a:cs typeface="Kalimati" panose="00000400000000000000" pitchFamily="2"/>
              </a:rPr>
              <a:t>, </a:t>
            </a:r>
            <a:r>
              <a:rPr lang="ne-NP" sz="2400" dirty="0">
                <a:cs typeface="Kalimati" pitchFamily="2"/>
              </a:rPr>
              <a:t>परिवारमूलीको श्रीमान्</a:t>
            </a:r>
            <a:r>
              <a:rPr lang="en-US" sz="2400" dirty="0">
                <a:cs typeface="Kalimati" panose="00000400000000000000" pitchFamily="2"/>
              </a:rPr>
              <a:t>÷</a:t>
            </a:r>
            <a:r>
              <a:rPr lang="ne-NP" sz="2400" dirty="0">
                <a:cs typeface="Kalimati" panose="00000400000000000000" pitchFamily="2"/>
              </a:rPr>
              <a:t>श्रीमती तथा छोराछोरीहरू आश्रित भएको कारणले</a:t>
            </a:r>
            <a:r>
              <a:rPr lang="en-US" sz="2400" dirty="0">
                <a:cs typeface="Kalimati" panose="00000400000000000000" pitchFamily="2"/>
              </a:rPr>
              <a:t>, </a:t>
            </a:r>
            <a:r>
              <a:rPr lang="ne-NP" sz="2400" dirty="0">
                <a:cs typeface="Kalimati" pitchFamily="2"/>
              </a:rPr>
              <a:t>बुहारी बिवाह भएको कारणले यस अघिको स्थान छाडी आएको हुन सक्दछ । </a:t>
            </a:r>
          </a:p>
          <a:p>
            <a:pPr marL="342900" indent="-342900">
              <a:lnSpc>
                <a:spcPct val="200000"/>
              </a:lnSpc>
              <a:buFont typeface="Arial" panose="020B0604020202020204" pitchFamily="34" charset="0"/>
              <a:buChar char="•"/>
            </a:pPr>
            <a:r>
              <a:rPr lang="ne-NP" sz="2400" dirty="0">
                <a:cs typeface="Kalimati" pitchFamily="2"/>
              </a:rPr>
              <a:t>तसर्थ प्रत्येक व्यक्तिलाई बसाइँ सरी आउनुको मुख्य कारण सोधी सोही बमोजिम सम्बन्धित कोड लेख्नुपर्दछ ।</a:t>
            </a:r>
            <a:endParaRPr lang="en-US" sz="2400" dirty="0">
              <a:cs typeface="Kalimati" pitchFamily="2"/>
            </a:endParaRPr>
          </a:p>
        </p:txBody>
      </p:sp>
      <p:sp>
        <p:nvSpPr>
          <p:cNvPr id="11" name="TextBox 10">
            <a:extLst>
              <a:ext uri="{FF2B5EF4-FFF2-40B4-BE49-F238E27FC236}">
                <a16:creationId xmlns:a16="http://schemas.microsoft.com/office/drawing/2014/main" id="{95D9BD3B-350A-4FF5-896A-FD52DD297EBB}"/>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4159585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25</a:t>
            </a:fld>
            <a:endParaRPr lang="en-US" dirty="0">
              <a:latin typeface="Fontasy Himali" panose="04020500000000000000" pitchFamily="82" charset="0"/>
            </a:endParaRPr>
          </a:p>
        </p:txBody>
      </p:sp>
      <p:sp>
        <p:nvSpPr>
          <p:cNvPr id="8" name="Text Placeholder 1"/>
          <p:cNvSpPr txBox="1">
            <a:spLocks/>
          </p:cNvSpPr>
          <p:nvPr/>
        </p:nvSpPr>
        <p:spPr>
          <a:xfrm>
            <a:off x="1" y="815942"/>
            <a:ext cx="12192000" cy="608517"/>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a:t>
            </a:r>
            <a:r>
              <a:rPr lang="ne-NP"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318052" y="1912222"/>
            <a:ext cx="11192075" cy="3472746"/>
          </a:xfrm>
          <a:prstGeom prst="rect">
            <a:avLst/>
          </a:prstGeom>
        </p:spPr>
        <p:txBody>
          <a:bodyPr wrap="square">
            <a:spAutoFit/>
          </a:bodyPr>
          <a:lstStyle/>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व्यक्ति बसाइँ सरी आउँदाको अवस्थामा एउटा कारण हुन सक्दछ तर पछि ऊ स्थापित हुँदै जाँदा अरु नै पेशा अंगालेको हुन सक्दछ । यस्तो अवस्थामा हाल बसोबास गरी रहेको स्थानमा बसाइँ सरी आउनुको कारण शुरुमा आउँदाको कारण नै हुन्छ ।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उदाहरणः कुनै व्यक्ति अध्ययनको लागि म्याग्दी बाट पोखरा आएका थिए र पछि त्यहीँ व्यापार व्यवसाय गरी बसेका छन् भने उक्त व्यक्तिको बसाइँ सरी आउनुको मुख्य कारण व्यापार व्यवसाय नभई अध्ययन नै हुन्छ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6" name="TextBox 5">
            <a:extLst>
              <a:ext uri="{FF2B5EF4-FFF2-40B4-BE49-F238E27FC236}">
                <a16:creationId xmlns:a16="http://schemas.microsoft.com/office/drawing/2014/main" id="{2EE27F7F-97E0-4E9D-AF32-7B4B0052216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121460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26</a:t>
            </a:fld>
            <a:endParaRPr lang="en-US" dirty="0">
              <a:latin typeface="Fontasy Himali" panose="04020500000000000000" pitchFamily="82" charset="0"/>
            </a:endParaRPr>
          </a:p>
        </p:txBody>
      </p:sp>
      <p:sp>
        <p:nvSpPr>
          <p:cNvPr id="8" name="Text Placeholder 1"/>
          <p:cNvSpPr txBox="1">
            <a:spLocks/>
          </p:cNvSpPr>
          <p:nvPr/>
        </p:nvSpPr>
        <p:spPr>
          <a:xfrm>
            <a:off x="1" y="786125"/>
            <a:ext cx="12192000"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213610" y="1703504"/>
            <a:ext cx="11882312" cy="4274119"/>
          </a:xfrm>
          <a:prstGeom prst="rect">
            <a:avLst/>
          </a:prstGeom>
        </p:spPr>
        <p:txBody>
          <a:bodyPr wrap="square">
            <a:spAutoFit/>
          </a:bodyPr>
          <a:lstStyle/>
          <a:p>
            <a:pPr>
              <a:lnSpc>
                <a:spcPct val="150000"/>
              </a:lnSpc>
            </a:pPr>
            <a:r>
              <a:rPr lang="ne-NP" sz="2400" b="1" dirty="0">
                <a:cs typeface="Kalimati" panose="00000400000000000000" pitchFamily="2"/>
              </a:rPr>
              <a:t>काम</a:t>
            </a:r>
            <a:r>
              <a:rPr lang="hi-IN" sz="2400" dirty="0">
                <a:latin typeface="Preeti"/>
                <a:ea typeface="Calibri"/>
                <a:cs typeface="Kalimati" pitchFamily="2"/>
              </a:rPr>
              <a:t> ∕ </a:t>
            </a:r>
            <a:r>
              <a:rPr lang="ne-NP" sz="2400" b="1" dirty="0">
                <a:cs typeface="Kalimati" panose="00000400000000000000" pitchFamily="2"/>
              </a:rPr>
              <a:t>रोजगारी (कोड </a:t>
            </a:r>
            <a:r>
              <a:rPr lang="en-US" sz="2800" b="1" dirty="0">
                <a:cs typeface="Kalimati" panose="00000400000000000000" pitchFamily="2"/>
              </a:rPr>
              <a:t>1</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यदि कुनै व्यक्ति नयाँ जागिर पाएर</a:t>
            </a:r>
            <a:r>
              <a:rPr lang="en-US" sz="2400" dirty="0">
                <a:cs typeface="Kalimati" panose="00000400000000000000" pitchFamily="2"/>
              </a:rPr>
              <a:t>, </a:t>
            </a:r>
            <a:r>
              <a:rPr lang="ne-NP" sz="2400" dirty="0">
                <a:cs typeface="Kalimati" panose="00000400000000000000" pitchFamily="2"/>
              </a:rPr>
              <a:t>काम वा जागिरको सरुवा भएर अथवा काम खोज्ने उद्देश्य राखी पहिले बसिरहेको स्थानबाट हाल बसोबास गरेको स्थानमा आएर बसेको रहेछन् भने सो व्यक्तिको लागि बसाइँ सरी आउनुको मुख्य कारण काम</a:t>
            </a:r>
            <a:r>
              <a:rPr lang="en-US" sz="2400" dirty="0">
                <a:cs typeface="Kalimati" panose="00000400000000000000" pitchFamily="2"/>
              </a:rPr>
              <a:t> </a:t>
            </a:r>
            <a:r>
              <a:rPr lang="ne-NP" sz="2400" dirty="0">
                <a:cs typeface="Kalimati" panose="00000400000000000000" pitchFamily="2"/>
              </a:rPr>
              <a:t>रोजगारीको कोड </a:t>
            </a:r>
            <a:r>
              <a:rPr lang="en-US" sz="2800" b="1" dirty="0">
                <a:solidFill>
                  <a:srgbClr val="0070C0"/>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a:p>
            <a:pPr>
              <a:lnSpc>
                <a:spcPct val="150000"/>
              </a:lnSpc>
            </a:pPr>
            <a:r>
              <a:rPr lang="ne-NP" sz="2400" b="1" dirty="0">
                <a:cs typeface="Kalimati" panose="00000400000000000000" pitchFamily="2"/>
              </a:rPr>
              <a:t>व्यापार</a:t>
            </a:r>
            <a:r>
              <a:rPr lang="hi-IN" sz="2400" dirty="0">
                <a:latin typeface="Preeti"/>
                <a:ea typeface="Calibri"/>
                <a:cs typeface="Kalimati" pitchFamily="2"/>
              </a:rPr>
              <a:t> ∕ </a:t>
            </a:r>
            <a:r>
              <a:rPr lang="ne-NP" sz="2400" b="1" dirty="0">
                <a:cs typeface="Kalimati" panose="00000400000000000000" pitchFamily="2"/>
              </a:rPr>
              <a:t>व्यवसाय (कोड </a:t>
            </a:r>
            <a:r>
              <a:rPr lang="en-US" sz="2800" b="1" dirty="0">
                <a:cs typeface="Kalimati" panose="00000400000000000000" pitchFamily="2"/>
              </a:rPr>
              <a:t>2</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यदि कुनै व्यक्ति व्यापार</a:t>
            </a:r>
            <a:r>
              <a:rPr lang="en-US" sz="2400" dirty="0">
                <a:cs typeface="Kalimati" panose="00000400000000000000" pitchFamily="2"/>
              </a:rPr>
              <a:t>/</a:t>
            </a:r>
            <a:r>
              <a:rPr lang="ne-NP" sz="2400" dirty="0">
                <a:cs typeface="Kalimati" panose="00000400000000000000" pitchFamily="2"/>
              </a:rPr>
              <a:t>व्यवसाय सञ्चालन गर्नका लागि पहिले बसिरहेको स्थानबाट हाल बसोबास गरेको स्थानमा बसाइँ सरेर आएका रहेछन् भने सो व्यक्तिको लागि कोड </a:t>
            </a:r>
            <a:r>
              <a:rPr lang="en-US" sz="2800" b="1" dirty="0">
                <a:solidFill>
                  <a:srgbClr val="0070C0"/>
                </a:solidFill>
                <a:cs typeface="Kalimati" panose="00000400000000000000" pitchFamily="2"/>
              </a:rPr>
              <a:t>2</a:t>
            </a:r>
            <a:r>
              <a:rPr lang="ne-NP" sz="2400" b="1" dirty="0">
                <a:solidFill>
                  <a:srgbClr val="0070C0"/>
                </a:solidFill>
                <a:cs typeface="Kalimati" panose="00000400000000000000" pitchFamily="2"/>
              </a:rPr>
              <a:t> </a:t>
            </a:r>
            <a:r>
              <a:rPr lang="ne-NP" sz="2400" dirty="0">
                <a:cs typeface="Kalimati" panose="00000400000000000000" pitchFamily="2"/>
              </a:rPr>
              <a:t>लेख्नुपर्दछ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38B7A55F-66CD-413B-9516-1178319DFD0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987161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44397"/>
            <a:ext cx="681873" cy="400110"/>
          </a:xfrm>
        </p:spPr>
        <p:txBody>
          <a:bodyPr/>
          <a:lstStyle/>
          <a:p>
            <a:pPr algn="ctr"/>
            <a:fld id="{2840B2E4-A264-431E-ABDE-38E3BCDA5876}" type="slidenum">
              <a:rPr lang="en-US">
                <a:latin typeface="Fontasy Himali" panose="04020500000000000000" pitchFamily="82" charset="0"/>
              </a:rPr>
              <a:pPr algn="ctr"/>
              <a:t>27</a:t>
            </a:fld>
            <a:endParaRPr lang="en-US" dirty="0">
              <a:latin typeface="Fontasy Himali" panose="04020500000000000000" pitchFamily="82" charset="0"/>
            </a:endParaRPr>
          </a:p>
        </p:txBody>
      </p:sp>
      <p:sp>
        <p:nvSpPr>
          <p:cNvPr id="8" name="Text Placeholder 1"/>
          <p:cNvSpPr txBox="1">
            <a:spLocks/>
          </p:cNvSpPr>
          <p:nvPr/>
        </p:nvSpPr>
        <p:spPr>
          <a:xfrm>
            <a:off x="89453" y="815942"/>
            <a:ext cx="12102548"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531040" y="1891371"/>
            <a:ext cx="11233612" cy="3720121"/>
          </a:xfrm>
          <a:prstGeom prst="rect">
            <a:avLst/>
          </a:prstGeom>
        </p:spPr>
        <p:txBody>
          <a:bodyPr wrap="square">
            <a:spAutoFit/>
          </a:bodyPr>
          <a:lstStyle/>
          <a:p>
            <a:pPr>
              <a:lnSpc>
                <a:spcPct val="150000"/>
              </a:lnSpc>
            </a:pPr>
            <a:r>
              <a:rPr lang="ne-NP" sz="2400" b="1" dirty="0">
                <a:cs typeface="Kalimati" panose="00000400000000000000" pitchFamily="2"/>
              </a:rPr>
              <a:t>अध्ययन</a:t>
            </a:r>
            <a:r>
              <a:rPr lang="en-US" sz="2400" b="1" dirty="0">
                <a:cs typeface="Kalimati" panose="00000400000000000000" pitchFamily="2"/>
              </a:rPr>
              <a:t>/</a:t>
            </a:r>
            <a:r>
              <a:rPr lang="ne-NP" sz="2400" b="1" dirty="0">
                <a:cs typeface="Kalimati" panose="00000400000000000000" pitchFamily="2"/>
              </a:rPr>
              <a:t>तालिम (कोड </a:t>
            </a:r>
            <a:r>
              <a:rPr lang="en-US" sz="2800" b="1" dirty="0">
                <a:cs typeface="Kalimati" panose="00000400000000000000" pitchFamily="2"/>
              </a:rPr>
              <a:t>3</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यदि कुनै व्यक्ति अध्ययन</a:t>
            </a:r>
            <a:r>
              <a:rPr lang="en-US" sz="2400" dirty="0">
                <a:cs typeface="Kalimati" panose="00000400000000000000" pitchFamily="2"/>
              </a:rPr>
              <a:t>/</a:t>
            </a:r>
            <a:r>
              <a:rPr lang="ne-NP" sz="2400" dirty="0">
                <a:cs typeface="Kalimati" panose="00000400000000000000" pitchFamily="2"/>
              </a:rPr>
              <a:t>तालिमको सिलसिलामा यस अघिको बसोबासको स्थान छाडी हाल</a:t>
            </a:r>
            <a:endParaRPr lang="en-US" sz="2400" dirty="0">
              <a:cs typeface="Kalimati" panose="00000400000000000000" pitchFamily="2"/>
            </a:endParaRPr>
          </a:p>
          <a:p>
            <a:pPr>
              <a:lnSpc>
                <a:spcPct val="150000"/>
              </a:lnSpc>
            </a:pPr>
            <a:r>
              <a:rPr lang="ne-NP" sz="2400" dirty="0">
                <a:cs typeface="Kalimati" panose="00000400000000000000" pitchFamily="2"/>
              </a:rPr>
              <a:t>बसोबास गरेको स्थानमा आएका रहेछन् भने सो व्यक्तिको लागि कोड </a:t>
            </a:r>
            <a:r>
              <a:rPr lang="en-US" sz="2800" b="1" dirty="0">
                <a:solidFill>
                  <a:srgbClr val="0070C0"/>
                </a:solidFill>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nSpc>
                <a:spcPct val="150000"/>
              </a:lnSpc>
            </a:pPr>
            <a:r>
              <a:rPr lang="ne-NP" sz="2400" b="1" dirty="0">
                <a:cs typeface="Kalimati" panose="00000400000000000000" pitchFamily="2"/>
              </a:rPr>
              <a:t>विवाह (कोड </a:t>
            </a:r>
            <a:r>
              <a:rPr lang="en-US" sz="2800" b="1" dirty="0">
                <a:cs typeface="Kalimati" panose="00000400000000000000" pitchFamily="2"/>
              </a:rPr>
              <a:t>4</a:t>
            </a:r>
            <a:r>
              <a:rPr lang="ne-NP" sz="2400" b="1" dirty="0">
                <a:cs typeface="Kalimati" panose="00000400000000000000" pitchFamily="2"/>
              </a:rPr>
              <a:t>)</a:t>
            </a:r>
            <a:endParaRPr lang="en-US" sz="2400" b="1" dirty="0">
              <a:cs typeface="Kalimati" panose="00000400000000000000" pitchFamily="2"/>
            </a:endParaRPr>
          </a:p>
          <a:p>
            <a:pPr>
              <a:lnSpc>
                <a:spcPct val="150000"/>
              </a:lnSpc>
            </a:pPr>
            <a:r>
              <a:rPr lang="ne-NP" sz="2400" dirty="0">
                <a:cs typeface="Kalimati" panose="00000400000000000000" pitchFamily="2"/>
              </a:rPr>
              <a:t>कुनै व्यक्तिले विवाह भएको कारणले यस अघिको बसोबासको स्थान छाडी हाल बसोबास</a:t>
            </a:r>
            <a:endParaRPr lang="en-US" sz="2400" dirty="0">
              <a:cs typeface="Kalimati" panose="00000400000000000000" pitchFamily="2"/>
            </a:endParaRPr>
          </a:p>
          <a:p>
            <a:pPr>
              <a:lnSpc>
                <a:spcPct val="150000"/>
              </a:lnSpc>
            </a:pPr>
            <a:r>
              <a:rPr lang="ne-NP" sz="2400" dirty="0">
                <a:cs typeface="Kalimati" panose="00000400000000000000" pitchFamily="2"/>
              </a:rPr>
              <a:t>गरेको स्थानमा आएका रहेछन् भने सो व्यक्तिको लागि कोड </a:t>
            </a:r>
            <a:r>
              <a:rPr lang="en-US" sz="2800" b="1" dirty="0">
                <a:solidFill>
                  <a:srgbClr val="0070C0"/>
                </a:solidFill>
                <a:cs typeface="Kalimati" panose="00000400000000000000" pitchFamily="2"/>
              </a:rPr>
              <a:t>4</a:t>
            </a:r>
            <a:r>
              <a:rPr lang="ne-NP" sz="2400" dirty="0">
                <a:cs typeface="Kalimati" panose="00000400000000000000" pitchFamily="2"/>
              </a:rPr>
              <a:t> लेख्नुपर्दछ ।</a:t>
            </a:r>
            <a:r>
              <a:rPr lang="en-US" sz="2400" dirty="0">
                <a:cs typeface="Kalimati" panose="00000400000000000000" pitchFamily="2"/>
              </a:rPr>
              <a:t> </a:t>
            </a:r>
          </a:p>
        </p:txBody>
      </p:sp>
      <p:sp>
        <p:nvSpPr>
          <p:cNvPr id="6" name="TextBox 5">
            <a:extLst>
              <a:ext uri="{FF2B5EF4-FFF2-40B4-BE49-F238E27FC236}">
                <a16:creationId xmlns:a16="http://schemas.microsoft.com/office/drawing/2014/main" id="{8DAF8359-326D-4BDF-9DBA-0D381FE400AB}"/>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821299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28</a:t>
            </a:fld>
            <a:endParaRPr lang="en-US" dirty="0">
              <a:latin typeface="Fontasy Himali" panose="04020500000000000000" pitchFamily="82" charset="0"/>
            </a:endParaRPr>
          </a:p>
        </p:txBody>
      </p:sp>
      <p:sp>
        <p:nvSpPr>
          <p:cNvPr id="8" name="Text Placeholder 1"/>
          <p:cNvSpPr txBox="1">
            <a:spLocks/>
          </p:cNvSpPr>
          <p:nvPr/>
        </p:nvSpPr>
        <p:spPr>
          <a:xfrm>
            <a:off x="0" y="815942"/>
            <a:ext cx="12085983" cy="635171"/>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 </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149087" y="1953833"/>
            <a:ext cx="11936896" cy="4108817"/>
          </a:xfrm>
          <a:prstGeom prst="rect">
            <a:avLst/>
          </a:prstGeom>
        </p:spPr>
        <p:txBody>
          <a:bodyPr wrap="square">
            <a:spAutoFit/>
          </a:bodyPr>
          <a:lstStyle/>
          <a:p>
            <a:pPr algn="just">
              <a:lnSpc>
                <a:spcPct val="150000"/>
              </a:lnSpc>
            </a:pPr>
            <a:r>
              <a:rPr lang="ne-NP" sz="2400" b="1" dirty="0">
                <a:cs typeface="Kalimati" panose="00000400000000000000" pitchFamily="2"/>
              </a:rPr>
              <a:t>आश्रित (कोड </a:t>
            </a:r>
            <a:r>
              <a:rPr lang="en-US" sz="2800" b="1" dirty="0">
                <a:cs typeface="Kalimati" panose="00000400000000000000" pitchFamily="2"/>
              </a:rPr>
              <a:t>5</a:t>
            </a:r>
            <a:r>
              <a:rPr lang="ne-NP" sz="2400" b="1" dirty="0">
                <a:cs typeface="Kalimati" panose="00000400000000000000" pitchFamily="2"/>
              </a:rPr>
              <a:t>)</a:t>
            </a:r>
          </a:p>
          <a:p>
            <a:pPr marL="342900" indent="-342900" algn="just">
              <a:lnSpc>
                <a:spcPct val="150000"/>
              </a:lnSpc>
              <a:buFont typeface="Arial" panose="020B0604020202020204" pitchFamily="34" charset="0"/>
              <a:buChar char="•"/>
            </a:pPr>
            <a:r>
              <a:rPr lang="ne-NP" sz="2400" dirty="0">
                <a:cs typeface="Kalimati" panose="00000400000000000000" pitchFamily="2"/>
              </a:rPr>
              <a:t>परिवारका कुनै मुख्य व्यक्ति बसाइँ सरेको कारणले निजसँग आश्रित परिवारका अन्य सदस्यहरू पनि सँगै बसाइँ सरेको अवस्थामा ती व्यक्तिहरूको बसाइँ सर्नुको कारण आश्रित हुन्छ । </a:t>
            </a:r>
          </a:p>
          <a:p>
            <a:pPr marL="342900" indent="-342900" algn="just">
              <a:lnSpc>
                <a:spcPct val="150000"/>
              </a:lnSpc>
              <a:buFont typeface="Arial" panose="020B0604020202020204" pitchFamily="34" charset="0"/>
              <a:buChar char="•"/>
            </a:pPr>
            <a:r>
              <a:rPr lang="ne-NP" sz="2400" dirty="0">
                <a:cs typeface="Kalimati" panose="00000400000000000000" pitchFamily="2"/>
              </a:rPr>
              <a:t>आश्रित व्यक्तिहरूको बसाइँ सर्नुको कुनै व्यक्तिगत कारण हुँदैन । उदाहरणको लागि आमाबाबुसँग आएका बालबालिका</a:t>
            </a:r>
            <a:r>
              <a:rPr lang="en-US" sz="2400" dirty="0">
                <a:cs typeface="Kalimati" panose="00000400000000000000" pitchFamily="2"/>
              </a:rPr>
              <a:t>,</a:t>
            </a:r>
            <a:r>
              <a:rPr lang="ne-NP" sz="2400" dirty="0">
                <a:cs typeface="Kalimati" panose="00000400000000000000" pitchFamily="2"/>
              </a:rPr>
              <a:t> श्रीमान/श्रीमतीको बसाइँसराईका कारण बसाइँसराई गरेका श्रीमती/श्रीमानको यहाँ आउनुको अन्य कारण नभएमा आश्रित कारण मानी कोड </a:t>
            </a:r>
            <a:r>
              <a:rPr lang="en-US" sz="2800" b="1" dirty="0">
                <a:solidFill>
                  <a:srgbClr val="0070C0"/>
                </a:solidFill>
                <a:cs typeface="Kalimati" panose="00000400000000000000" pitchFamily="2"/>
              </a:rPr>
              <a:t>5</a:t>
            </a:r>
            <a:r>
              <a:rPr lang="ne-NP" sz="2400" dirty="0">
                <a:cs typeface="Kalimati" panose="00000400000000000000" pitchFamily="2"/>
              </a:rPr>
              <a:t> लेख्नु पर्दछ ।</a:t>
            </a:r>
          </a:p>
        </p:txBody>
      </p:sp>
      <p:sp>
        <p:nvSpPr>
          <p:cNvPr id="6" name="TextBox 5">
            <a:extLst>
              <a:ext uri="{FF2B5EF4-FFF2-40B4-BE49-F238E27FC236}">
                <a16:creationId xmlns:a16="http://schemas.microsoft.com/office/drawing/2014/main" id="{9B392265-1729-46C5-BE0F-7517E2CF5A16}"/>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287323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29</a:t>
            </a:fld>
            <a:endParaRPr lang="en-US" dirty="0">
              <a:latin typeface="Fontasy Himali" panose="04020500000000000000" pitchFamily="82" charset="0"/>
            </a:endParaRPr>
          </a:p>
        </p:txBody>
      </p:sp>
      <p:sp>
        <p:nvSpPr>
          <p:cNvPr id="8" name="Text Placeholder 1"/>
          <p:cNvSpPr txBox="1">
            <a:spLocks/>
          </p:cNvSpPr>
          <p:nvPr/>
        </p:nvSpPr>
        <p:spPr>
          <a:xfrm>
            <a:off x="139148" y="815942"/>
            <a:ext cx="11966713"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endParaRPr lang="ko-KR" altLang="en-US" sz="2800" b="1" dirty="0">
              <a:latin typeface="Ganesh" pitchFamily="2" charset="0"/>
              <a:cs typeface="Kalimati" pitchFamily="2"/>
            </a:endParaRPr>
          </a:p>
          <a:p>
            <a:pPr marL="0" indent="0" algn="ctr">
              <a:buNone/>
            </a:pPr>
            <a:r>
              <a:rPr lang="ne-NP" sz="2400" b="1"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3" name="Rectangle 2"/>
          <p:cNvSpPr/>
          <p:nvPr/>
        </p:nvSpPr>
        <p:spPr>
          <a:xfrm>
            <a:off x="388098" y="2182431"/>
            <a:ext cx="11233612" cy="4089453"/>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ne-NP" sz="2400" dirty="0">
                <a:cs typeface="Kalimati" panose="00000400000000000000" pitchFamily="2"/>
              </a:rPr>
              <a:t>यदि कुनै व्यक्ति परिवारको कुनै सदस्यलाई आश्रय दिनको लागि (जस्तैः बालबच्चा पढाउन</a:t>
            </a:r>
            <a:r>
              <a:rPr lang="en-US" sz="2400" dirty="0">
                <a:cs typeface="Kalimati" panose="00000400000000000000" pitchFamily="2"/>
              </a:rPr>
              <a:t>, </a:t>
            </a:r>
            <a:r>
              <a:rPr lang="ne-NP" sz="2400" dirty="0">
                <a:cs typeface="Kalimati" panose="00000400000000000000" pitchFamily="2"/>
              </a:rPr>
              <a:t>हेरचाह गर्न बसेका अभिभावक आदि) यस स्थानमा बसाइँ सरी आएका रहेछन् भने पनि आश्रितको कोड </a:t>
            </a:r>
            <a:r>
              <a:rPr lang="en-US" sz="2800" b="1" dirty="0">
                <a:solidFill>
                  <a:srgbClr val="0070C0"/>
                </a:solidFill>
                <a:cs typeface="Kalimati" panose="00000400000000000000" pitchFamily="2"/>
              </a:rPr>
              <a:t>5</a:t>
            </a:r>
            <a:r>
              <a:rPr lang="ne-NP" sz="2400" dirty="0">
                <a:cs typeface="Kalimati" panose="00000400000000000000" pitchFamily="2"/>
              </a:rPr>
              <a:t> लेख्नुपर्दछ ।</a:t>
            </a:r>
          </a:p>
          <a:p>
            <a:pPr marL="342900" indent="-342900" algn="just">
              <a:lnSpc>
                <a:spcPct val="150000"/>
              </a:lnSpc>
              <a:buFont typeface="Arial" panose="020B0604020202020204" pitchFamily="34" charset="0"/>
              <a:buChar char="•"/>
            </a:pPr>
            <a:r>
              <a:rPr lang="ne-NP" sz="2400" dirty="0">
                <a:cs typeface="Kalimati" panose="00000400000000000000" pitchFamily="2"/>
              </a:rPr>
              <a:t>एउटै उद्देश्य लिएर श्रीमान् श्रीमती बसाइँसराई गरी आएका छन् भने दुवैको बसाइँसराई गरी आउनुको कारण एउटै हुन्छ । जस्तैः श्रीमान् श्रीमती नै व्यापार गर्ने उद्देश्यले आएका रहेछन् भने दुवैको बसाइँसराई गरी आउनुको कारण व्यापार व्यवसाय हुन्छ र कोड </a:t>
            </a:r>
            <a:r>
              <a:rPr lang="en-US" sz="2800" b="1" dirty="0">
                <a:solidFill>
                  <a:srgbClr val="0070C0"/>
                </a:solidFill>
                <a:cs typeface="Kalimati" panose="00000400000000000000" pitchFamily="2"/>
              </a:rPr>
              <a:t>2</a:t>
            </a:r>
            <a:r>
              <a:rPr lang="ne-NP" sz="2400" dirty="0">
                <a:cs typeface="Kalimati" panose="00000400000000000000" pitchFamily="2"/>
              </a:rPr>
              <a:t> लेख्नुपर्दछ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CD28E7D5-2702-4A38-AFCF-3E2190FF3C6E}"/>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655269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30</a:t>
            </a:fld>
            <a:endParaRPr lang="en-US" dirty="0">
              <a:latin typeface="Fontasy Himali" panose="04020500000000000000" pitchFamily="82" charset="0"/>
            </a:endParaRPr>
          </a:p>
        </p:txBody>
      </p:sp>
      <p:sp>
        <p:nvSpPr>
          <p:cNvPr id="8" name="Text Placeholder 1"/>
          <p:cNvSpPr txBox="1">
            <a:spLocks/>
          </p:cNvSpPr>
          <p:nvPr/>
        </p:nvSpPr>
        <p:spPr>
          <a:xfrm>
            <a:off x="67287" y="815943"/>
            <a:ext cx="12057426" cy="506496"/>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 </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r>
              <a:rPr lang="ne-NP" sz="2800" b="1" dirty="0">
                <a:solidFill>
                  <a:srgbClr val="002060"/>
                </a:solidFill>
                <a:latin typeface="Ganesh" pitchFamily="2" charset="0"/>
                <a:cs typeface="Kalimati" panose="00000400000000000000" pitchFamily="2"/>
              </a:rPr>
              <a:t> </a:t>
            </a: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2" name="Rectangle 1"/>
          <p:cNvSpPr/>
          <p:nvPr/>
        </p:nvSpPr>
        <p:spPr>
          <a:xfrm>
            <a:off x="213610" y="1322438"/>
            <a:ext cx="11911103" cy="4386970"/>
          </a:xfrm>
          <a:prstGeom prst="rect">
            <a:avLst/>
          </a:prstGeom>
        </p:spPr>
        <p:txBody>
          <a:bodyPr wrap="square">
            <a:spAutoFit/>
          </a:bodyPr>
          <a:lstStyle/>
          <a:p>
            <a:pPr>
              <a:lnSpc>
                <a:spcPct val="150000"/>
              </a:lnSpc>
            </a:pPr>
            <a:r>
              <a:rPr lang="ne-NP" sz="2400" b="1" dirty="0">
                <a:cs typeface="Kalimati" panose="00000400000000000000" pitchFamily="2"/>
              </a:rPr>
              <a:t>प्राकृतिक प्रकोप (कोड </a:t>
            </a:r>
            <a:r>
              <a:rPr lang="en-US" sz="2800" b="1" dirty="0">
                <a:cs typeface="Kalimati" panose="00000400000000000000" pitchFamily="2"/>
              </a:rPr>
              <a:t>6</a:t>
            </a:r>
            <a:r>
              <a:rPr lang="ne-NP" sz="2400" b="1" dirty="0">
                <a:cs typeface="Kalimati" panose="00000400000000000000" pitchFamily="2"/>
              </a:rPr>
              <a:t>)</a:t>
            </a:r>
            <a:endParaRPr lang="en-US" sz="2400" b="1" dirty="0">
              <a:cs typeface="Kalimati" panose="00000400000000000000" pitchFamily="2"/>
            </a:endParaRPr>
          </a:p>
          <a:p>
            <a:pPr>
              <a:lnSpc>
                <a:spcPct val="150000"/>
              </a:lnSpc>
              <a:spcAft>
                <a:spcPts val="800"/>
              </a:spcAft>
            </a:pPr>
            <a:r>
              <a:rPr lang="ne-NP" sz="2400" dirty="0">
                <a:cs typeface="Kalimati" panose="00000400000000000000" pitchFamily="2"/>
              </a:rPr>
              <a:t>कुनै व्यक्ति बाढी</a:t>
            </a:r>
            <a:r>
              <a:rPr lang="en-US" sz="2400" dirty="0">
                <a:cs typeface="Kalimati" panose="00000400000000000000" pitchFamily="2"/>
              </a:rPr>
              <a:t>, </a:t>
            </a:r>
            <a:r>
              <a:rPr lang="ne-NP" sz="2400" dirty="0">
                <a:cs typeface="Kalimati" panose="00000400000000000000" pitchFamily="2"/>
              </a:rPr>
              <a:t>पहिरो</a:t>
            </a:r>
            <a:r>
              <a:rPr lang="en-US" sz="2400" dirty="0">
                <a:cs typeface="Kalimati" panose="00000400000000000000" pitchFamily="2"/>
              </a:rPr>
              <a:t>, </a:t>
            </a:r>
            <a:r>
              <a:rPr lang="ne-NP" sz="2400" dirty="0">
                <a:cs typeface="Kalimati" panose="00000400000000000000" pitchFamily="2"/>
              </a:rPr>
              <a:t>भुकम्प</a:t>
            </a:r>
            <a:r>
              <a:rPr lang="en-US" sz="2400" dirty="0">
                <a:cs typeface="Kalimati" panose="00000400000000000000" pitchFamily="2"/>
              </a:rPr>
              <a:t>, </a:t>
            </a:r>
            <a:r>
              <a:rPr lang="ne-NP" sz="2400" dirty="0">
                <a:cs typeface="Kalimati" panose="00000400000000000000" pitchFamily="2"/>
              </a:rPr>
              <a:t>आगलागी</a:t>
            </a:r>
            <a:r>
              <a:rPr lang="en-US" sz="2400" dirty="0">
                <a:cs typeface="Kalimati" panose="00000400000000000000" pitchFamily="2"/>
              </a:rPr>
              <a:t>, </a:t>
            </a:r>
            <a:r>
              <a:rPr lang="ne-NP" sz="2400" dirty="0">
                <a:cs typeface="Kalimati" panose="00000400000000000000" pitchFamily="2"/>
              </a:rPr>
              <a:t>महामारी आदि जस्ता विपद्का कारणले यस अघिको बसोबासको स्थानमा बस्ने अवस्था नभएर हाल बसोबास गरेको स्थानमा आएको रहेछन् भने सो व्यक्तिको लागि कोड </a:t>
            </a:r>
            <a:r>
              <a:rPr lang="en-US" sz="2800" b="1" dirty="0">
                <a:solidFill>
                  <a:srgbClr val="0070C0"/>
                </a:solidFill>
                <a:cs typeface="Kalimati" panose="00000400000000000000" pitchFamily="2"/>
              </a:rPr>
              <a:t>6</a:t>
            </a:r>
            <a:r>
              <a:rPr lang="ne-NP" sz="2400" dirty="0">
                <a:cs typeface="Kalimati" panose="00000400000000000000" pitchFamily="2"/>
              </a:rPr>
              <a:t> लेख्नुपर्दछ ।</a:t>
            </a:r>
          </a:p>
          <a:p>
            <a:pPr>
              <a:lnSpc>
                <a:spcPct val="150000"/>
              </a:lnSpc>
              <a:spcAft>
                <a:spcPts val="800"/>
              </a:spcAft>
            </a:pPr>
            <a:r>
              <a:rPr lang="ne-NP" sz="2400" b="1" dirty="0">
                <a:cs typeface="Kalimati" panose="00000400000000000000" pitchFamily="2"/>
              </a:rPr>
              <a:t>कृषि (कोड </a:t>
            </a:r>
            <a:r>
              <a:rPr lang="en-US" sz="2400" b="1" dirty="0">
                <a:cs typeface="Kalimati" panose="00000400000000000000" pitchFamily="2"/>
              </a:rPr>
              <a:t>7</a:t>
            </a:r>
            <a:r>
              <a:rPr lang="ne-NP" sz="2400" b="1" dirty="0">
                <a:cs typeface="Kalimati" panose="00000400000000000000" pitchFamily="2"/>
              </a:rPr>
              <a:t>)</a:t>
            </a:r>
            <a:endParaRPr lang="en-US" sz="2400" b="1" dirty="0">
              <a:cs typeface="Kalimati" panose="00000400000000000000" pitchFamily="2"/>
            </a:endParaRPr>
          </a:p>
          <a:p>
            <a:pPr>
              <a:lnSpc>
                <a:spcPct val="150000"/>
              </a:lnSpc>
              <a:spcAft>
                <a:spcPts val="800"/>
              </a:spcAft>
            </a:pPr>
            <a:r>
              <a:rPr lang="ne-NP" sz="2400" dirty="0">
                <a:latin typeface="Calibri" panose="020F0502020204030204" pitchFamily="34" charset="0"/>
                <a:ea typeface="Calibri" panose="020F0502020204030204" pitchFamily="34" charset="0"/>
                <a:cs typeface="Kalimati" panose="00000400000000000000" pitchFamily="2"/>
              </a:rPr>
              <a:t>कुनै व्यक्ति कृषि कार्य गर्ने उद्देश्यले यस अघिको स्थानबाट हाल बसोबास गरेको स्थानमा बसाइँ सरी आएका रहेछन् भने उनको बसाइँ सर्नुको मुख्य कारण कृषि मानी कोड </a:t>
            </a:r>
            <a:r>
              <a:rPr lang="en-US" sz="2800" b="1" dirty="0">
                <a:solidFill>
                  <a:srgbClr val="0070C0"/>
                </a:solidFill>
                <a:latin typeface="Calibri" panose="020F0502020204030204" pitchFamily="34" charset="0"/>
                <a:ea typeface="Calibri" panose="020F0502020204030204" pitchFamily="34" charset="0"/>
                <a:cs typeface="Kalimati" panose="00000400000000000000" pitchFamily="2"/>
              </a:rPr>
              <a:t>7</a:t>
            </a:r>
            <a:r>
              <a:rPr lang="ne-NP" sz="2800" dirty="0">
                <a:latin typeface="Calibri" panose="020F0502020204030204" pitchFamily="34" charset="0"/>
                <a:ea typeface="Calibri" panose="020F0502020204030204" pitchFamily="34" charset="0"/>
                <a:cs typeface="Kalimati" panose="00000400000000000000" pitchFamily="2"/>
              </a:rPr>
              <a:t> </a:t>
            </a:r>
            <a:r>
              <a:rPr lang="ne-NP" sz="2400" dirty="0">
                <a:cs typeface="Kalimati" panose="00000400000000000000" pitchFamily="2"/>
              </a:rPr>
              <a:t>लेख्नुपर्दछ ।</a:t>
            </a:r>
            <a:endParaRPr lang="en-US" sz="2400" dirty="0">
              <a:cs typeface="Kalimati" panose="00000400000000000000" pitchFamily="2"/>
            </a:endParaRPr>
          </a:p>
        </p:txBody>
      </p:sp>
      <p:sp>
        <p:nvSpPr>
          <p:cNvPr id="6" name="TextBox 5">
            <a:extLst>
              <a:ext uri="{FF2B5EF4-FFF2-40B4-BE49-F238E27FC236}">
                <a16:creationId xmlns:a16="http://schemas.microsoft.com/office/drawing/2014/main" id="{8B72E86C-3F9C-48F2-AA38-1627B61DCC34}"/>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936541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31</a:t>
            </a:fld>
            <a:endParaRPr lang="en-US" dirty="0">
              <a:latin typeface="Fontasy Himali" panose="04020500000000000000" pitchFamily="82" charset="0"/>
            </a:endParaRPr>
          </a:p>
        </p:txBody>
      </p:sp>
      <p:sp>
        <p:nvSpPr>
          <p:cNvPr id="8" name="Text Placeholder 1"/>
          <p:cNvSpPr txBox="1">
            <a:spLocks/>
          </p:cNvSpPr>
          <p:nvPr/>
        </p:nvSpPr>
        <p:spPr>
          <a:xfrm>
            <a:off x="1" y="815942"/>
            <a:ext cx="12192000"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 </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endParaRPr lang="en-US" sz="2400" b="1" dirty="0">
              <a:latin typeface="Preeti"/>
              <a:ea typeface="Calibri"/>
              <a:cs typeface="Kalimati" pitchFamily="2"/>
            </a:endParaRPr>
          </a:p>
          <a:p>
            <a:pPr marL="0" indent="0" algn="ctr">
              <a:buNone/>
            </a:pP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2" name="Rectangle 1"/>
          <p:cNvSpPr/>
          <p:nvPr/>
        </p:nvSpPr>
        <p:spPr>
          <a:xfrm>
            <a:off x="125318" y="1583259"/>
            <a:ext cx="11851336" cy="4940968"/>
          </a:xfrm>
          <a:prstGeom prst="rect">
            <a:avLst/>
          </a:prstGeom>
        </p:spPr>
        <p:txBody>
          <a:bodyPr wrap="square">
            <a:spAutoFit/>
          </a:bodyPr>
          <a:lstStyle/>
          <a:p>
            <a:pPr>
              <a:lnSpc>
                <a:spcPct val="150000"/>
              </a:lnSpc>
              <a:spcAft>
                <a:spcPts val="800"/>
              </a:spcAft>
            </a:pPr>
            <a:r>
              <a:rPr lang="ne-NP" sz="2400" b="1" dirty="0">
                <a:latin typeface="Calibri" panose="020F0502020204030204" pitchFamily="34" charset="0"/>
                <a:ea typeface="Calibri" panose="020F0502020204030204" pitchFamily="34" charset="0"/>
                <a:cs typeface="Kalimati" panose="00000400000000000000" pitchFamily="2"/>
              </a:rPr>
              <a:t>घर फर्किएको (कोड </a:t>
            </a:r>
            <a:r>
              <a:rPr lang="en-US" sz="2800" b="1" dirty="0">
                <a:latin typeface="Calibri" panose="020F0502020204030204" pitchFamily="34" charset="0"/>
                <a:ea typeface="Calibri" panose="020F0502020204030204" pitchFamily="34" charset="0"/>
                <a:cs typeface="Kalimati" panose="00000400000000000000" pitchFamily="2"/>
              </a:rPr>
              <a:t>8</a:t>
            </a:r>
            <a:r>
              <a:rPr lang="ne-NP" sz="2400" b="1" dirty="0">
                <a:latin typeface="Calibri" panose="020F0502020204030204" pitchFamily="34" charset="0"/>
                <a:ea typeface="Calibri" panose="020F0502020204030204" pitchFamily="34" charset="0"/>
                <a:cs typeface="Kalimati" panose="00000400000000000000" pitchFamily="2"/>
              </a:rPr>
              <a:t>)</a:t>
            </a:r>
            <a:endParaRPr lang="en-US" sz="2400" b="1" dirty="0">
              <a:latin typeface="Calibri" panose="020F0502020204030204" pitchFamily="34" charset="0"/>
              <a:ea typeface="Calibri" panose="020F0502020204030204" pitchFamily="34" charset="0"/>
              <a:cs typeface="Kalimati" panose="00000400000000000000" pitchFamily="2"/>
            </a:endParaRP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कुनै व्यक्ति कुनै उद्देश्य वा काम विशेषले यस अघि अन्यत्र स्वदेश वा विदेशमा अक्सर बसोबास गरेको तर उनको त्यहाँ बसोबास गर्नुको उद्देश्य वा प्रयोजन समाप्त भई आफ्नो परिवार रहेको स्थानमा फर्किएको रहेछ भने सो व्यक्तिको लागि कोड </a:t>
            </a:r>
            <a:r>
              <a:rPr lang="en-US" sz="2800" b="1" dirty="0">
                <a:solidFill>
                  <a:srgbClr val="0070C0"/>
                </a:solidFill>
                <a:latin typeface="Calibri" panose="020F0502020204030204" pitchFamily="34" charset="0"/>
                <a:ea typeface="Calibri" panose="020F0502020204030204" pitchFamily="34" charset="0"/>
                <a:cs typeface="Kalimati" panose="00000400000000000000" pitchFamily="2"/>
              </a:rPr>
              <a:t>8</a:t>
            </a:r>
            <a:r>
              <a:rPr lang="ne-NP" sz="2400" dirty="0">
                <a:latin typeface="Calibri" panose="020F0502020204030204" pitchFamily="34" charset="0"/>
                <a:ea typeface="Calibri" panose="020F0502020204030204" pitchFamily="34" charset="0"/>
                <a:cs typeface="Kalimati" panose="00000400000000000000" pitchFamily="2"/>
              </a:rPr>
              <a:t> लेख्नुपर्दछ ।जस्तैः स्वदेश वा विदेशमा काम गरी घर परिवारमा फर्केका व्यक्ति</a:t>
            </a:r>
            <a:r>
              <a:rPr lang="en-US" sz="2400" dirty="0">
                <a:latin typeface="Calibri" panose="020F0502020204030204" pitchFamily="34" charset="0"/>
                <a:ea typeface="Calibri" panose="020F0502020204030204" pitchFamily="34" charset="0"/>
                <a:cs typeface="Kalimati" panose="00000400000000000000" pitchFamily="2"/>
              </a:rPr>
              <a:t>, </a:t>
            </a:r>
            <a:r>
              <a:rPr lang="ne-NP" sz="2400" dirty="0">
                <a:latin typeface="Calibri" panose="020F0502020204030204" pitchFamily="34" charset="0"/>
                <a:ea typeface="Calibri" panose="020F0502020204030204" pitchFamily="34" charset="0"/>
                <a:cs typeface="Kalimati" panose="00000400000000000000" pitchFamily="2"/>
              </a:rPr>
              <a:t>अध्ययन पूरा गरी घर फर्केका विद्यार्थीहरू आदि ।</a:t>
            </a:r>
          </a:p>
          <a:p>
            <a:pPr marL="342900" indent="-342900" algn="just">
              <a:lnSpc>
                <a:spcPct val="150000"/>
              </a:lnSpc>
              <a:spcAft>
                <a:spcPts val="800"/>
              </a:spcAft>
              <a:buFont typeface="Arial" panose="020B0604020202020204" pitchFamily="34" charset="0"/>
              <a:buChar char="•"/>
            </a:pPr>
            <a:r>
              <a:rPr lang="ne-NP" sz="2400" dirty="0">
                <a:latin typeface="Calibri" panose="020F0502020204030204" pitchFamily="34" charset="0"/>
                <a:ea typeface="Calibri" panose="020F0502020204030204" pitchFamily="34" charset="0"/>
                <a:cs typeface="Kalimati" panose="00000400000000000000" pitchFamily="2"/>
              </a:rPr>
              <a:t>हालसालैको कोभिड १९ को महामारीपछि पनि धेरै व्यक्तिहरूले विदेशमा रोजगारी गुमाई स्वदेश फर्किएका हुन सक्दछन् । यस्ता व्यक्तिहरुको हकमा पनि कोड </a:t>
            </a:r>
            <a:r>
              <a:rPr lang="en-US" sz="2800" b="1" dirty="0">
                <a:solidFill>
                  <a:srgbClr val="0070C0"/>
                </a:solidFill>
                <a:latin typeface="Calibri" panose="020F0502020204030204" pitchFamily="34" charset="0"/>
                <a:ea typeface="Calibri" panose="020F0502020204030204" pitchFamily="34" charset="0"/>
                <a:cs typeface="Kalimati" panose="00000400000000000000" pitchFamily="2"/>
              </a:rPr>
              <a:t>8</a:t>
            </a:r>
            <a:r>
              <a:rPr lang="ne-NP" sz="2400" dirty="0">
                <a:latin typeface="Calibri" panose="020F0502020204030204" pitchFamily="34" charset="0"/>
                <a:ea typeface="Calibri" panose="020F0502020204030204" pitchFamily="34" charset="0"/>
                <a:cs typeface="Kalimati" panose="00000400000000000000" pitchFamily="2"/>
              </a:rPr>
              <a:t> लेख्नुपर्दछ ।</a:t>
            </a:r>
            <a:endParaRPr lang="en-US" sz="2400" dirty="0">
              <a:effectLst/>
              <a:latin typeface="Calibri" panose="020F0502020204030204" pitchFamily="34" charset="0"/>
              <a:ea typeface="Calibri" panose="020F0502020204030204" pitchFamily="34" charset="0"/>
              <a:cs typeface="Kalimati" panose="00000400000000000000" pitchFamily="2"/>
            </a:endParaRPr>
          </a:p>
        </p:txBody>
      </p:sp>
      <p:sp>
        <p:nvSpPr>
          <p:cNvPr id="6" name="TextBox 5">
            <a:extLst>
              <a:ext uri="{FF2B5EF4-FFF2-40B4-BE49-F238E27FC236}">
                <a16:creationId xmlns:a16="http://schemas.microsoft.com/office/drawing/2014/main" id="{4CE8B0EE-E8B0-406C-B1B1-E91840ACD2CF}"/>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691014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10127" y="6472895"/>
            <a:ext cx="468263" cy="371611"/>
          </a:xfrm>
        </p:spPr>
        <p:txBody>
          <a:bodyPr/>
          <a:lstStyle/>
          <a:p>
            <a:pPr algn="ctr"/>
            <a:fld id="{2840B2E4-A264-431E-ABDE-38E3BCDA5876}" type="slidenum">
              <a:rPr lang="en-US">
                <a:latin typeface="Fontasy Himali" panose="04020500000000000000" pitchFamily="82" charset="0"/>
              </a:rPr>
              <a:pPr algn="ctr"/>
              <a:t>32</a:t>
            </a:fld>
            <a:endParaRPr lang="en-US" dirty="0">
              <a:latin typeface="Fontasy Himali" panose="04020500000000000000" pitchFamily="82" charset="0"/>
            </a:endParaRPr>
          </a:p>
        </p:txBody>
      </p:sp>
      <p:sp>
        <p:nvSpPr>
          <p:cNvPr id="8" name="Text Placeholder 1"/>
          <p:cNvSpPr txBox="1">
            <a:spLocks/>
          </p:cNvSpPr>
          <p:nvPr/>
        </p:nvSpPr>
        <p:spPr>
          <a:xfrm>
            <a:off x="69574" y="815942"/>
            <a:ext cx="12000741" cy="914003"/>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sz="2800" b="1" dirty="0">
                <a:latin typeface="Preeti"/>
                <a:ea typeface="Calibri"/>
                <a:cs typeface="Kalimati" pitchFamily="2"/>
              </a:rPr>
              <a:t>महल २५</a:t>
            </a:r>
            <a:r>
              <a:rPr lang="en-US" sz="2800" b="1" dirty="0">
                <a:ea typeface="Calibri"/>
                <a:cs typeface="Kalimati" pitchFamily="2"/>
              </a:rPr>
              <a:t>: </a:t>
            </a:r>
            <a:r>
              <a:rPr lang="ne-NP" sz="2800" b="1" dirty="0">
                <a:latin typeface="Preeti"/>
                <a:ea typeface="Calibri"/>
                <a:cs typeface="Kalimati" pitchFamily="2"/>
              </a:rPr>
              <a:t>..नाम.. यस स्थानमा बसोवास गर्नु वा आउनुको मुख्य कारण के हो ?</a:t>
            </a:r>
            <a:endParaRPr lang="ko-KR" altLang="en-US" sz="2800" b="1" dirty="0">
              <a:latin typeface="Ganesh" pitchFamily="2" charset="0"/>
              <a:cs typeface="Kalimati" pitchFamily="2"/>
            </a:endParaRPr>
          </a:p>
          <a:p>
            <a:pPr marL="0" indent="0" algn="ctr">
              <a:buNone/>
            </a:pPr>
            <a:r>
              <a:rPr lang="ne-NP" sz="2400" dirty="0">
                <a:latin typeface="Preeti"/>
                <a:ea typeface="Calibri"/>
                <a:cs typeface="Kalimati" pitchFamily="2"/>
              </a:rPr>
              <a:t> </a:t>
            </a:r>
            <a:br>
              <a:rPr lang="ne-NP" sz="2400" b="1" dirty="0">
                <a:latin typeface="Preeti"/>
                <a:ea typeface="Calibri"/>
                <a:cs typeface="Kalimati" pitchFamily="2"/>
              </a:rPr>
            </a:br>
            <a:br>
              <a:rPr lang="ne-NP" sz="2400" b="1" dirty="0">
                <a:latin typeface="Preeti"/>
                <a:ea typeface="Calibri"/>
                <a:cs typeface="Kalimati" pitchFamily="2"/>
              </a:rPr>
            </a:br>
            <a:endParaRPr lang="ko-KR" altLang="en-US" sz="2400" b="1" dirty="0">
              <a:latin typeface="Ganesh" pitchFamily="2" charset="0"/>
              <a:cs typeface="Kalimati" pitchFamily="2"/>
            </a:endParaRPr>
          </a:p>
        </p:txBody>
      </p:sp>
      <p:sp>
        <p:nvSpPr>
          <p:cNvPr id="2" name="Rectangle 1"/>
          <p:cNvSpPr/>
          <p:nvPr/>
        </p:nvSpPr>
        <p:spPr>
          <a:xfrm>
            <a:off x="584461" y="1891370"/>
            <a:ext cx="10925666" cy="2427459"/>
          </a:xfrm>
          <a:prstGeom prst="rect">
            <a:avLst/>
          </a:prstGeom>
        </p:spPr>
        <p:txBody>
          <a:bodyPr wrap="square">
            <a:spAutoFit/>
          </a:bodyPr>
          <a:lstStyle/>
          <a:p>
            <a:pPr algn="just">
              <a:lnSpc>
                <a:spcPct val="150000"/>
              </a:lnSpc>
            </a:pPr>
            <a:r>
              <a:rPr lang="ne-NP" sz="2400" b="1" dirty="0">
                <a:cs typeface="Kalimati" panose="00000400000000000000" pitchFamily="2"/>
              </a:rPr>
              <a:t>अन्य (कोड </a:t>
            </a:r>
            <a:r>
              <a:rPr lang="en-US" sz="2800" dirty="0">
                <a:cs typeface="Kalimati" panose="00000400000000000000" pitchFamily="2"/>
              </a:rPr>
              <a:t>9</a:t>
            </a:r>
            <a:r>
              <a:rPr lang="ne-NP" sz="2400" b="1" dirty="0">
                <a:cs typeface="Kalimati" panose="00000400000000000000" pitchFamily="2"/>
              </a:rPr>
              <a:t>)</a:t>
            </a:r>
            <a:endParaRPr lang="en-US" sz="2400" b="1" dirty="0">
              <a:cs typeface="Kalimati" panose="00000400000000000000" pitchFamily="2"/>
            </a:endParaRPr>
          </a:p>
          <a:p>
            <a:pPr algn="just">
              <a:lnSpc>
                <a:spcPct val="150000"/>
              </a:lnSpc>
            </a:pPr>
            <a:r>
              <a:rPr lang="ne-NP" sz="2400" dirty="0">
                <a:cs typeface="Kalimati" panose="00000400000000000000" pitchFamily="2"/>
              </a:rPr>
              <a:t>कुनै व्यक्ति माथि उल्लेख भएका कारण बाहेक अन्य कारणहरूले (जस्तैः आन्तरिक द्वन्द्व</a:t>
            </a:r>
            <a:r>
              <a:rPr lang="en-US" sz="2400" dirty="0">
                <a:cs typeface="Kalimati" panose="00000400000000000000" pitchFamily="2"/>
              </a:rPr>
              <a:t>,</a:t>
            </a:r>
          </a:p>
          <a:p>
            <a:pPr algn="just">
              <a:lnSpc>
                <a:spcPct val="150000"/>
              </a:lnSpc>
            </a:pPr>
            <a:r>
              <a:rPr lang="ne-NP" sz="2400" dirty="0">
                <a:cs typeface="Kalimati" panose="00000400000000000000" pitchFamily="2"/>
              </a:rPr>
              <a:t>सामाजिक विभेद आदि) यस अघि बसोबास गरेको स्थान छाडी हाल बसोबास गरेको स्थानमा बसाइँ सरेर आएका रहेछन् भने सो व्यक्तिको लागि कोड </a:t>
            </a:r>
            <a:r>
              <a:rPr lang="en-US" sz="2800" b="1" dirty="0">
                <a:solidFill>
                  <a:srgbClr val="0070C0"/>
                </a:solidFill>
                <a:cs typeface="Kalimati" panose="00000400000000000000" pitchFamily="2"/>
              </a:rPr>
              <a:t>9</a:t>
            </a:r>
            <a:r>
              <a:rPr lang="ne-NP" sz="2400" dirty="0">
                <a:cs typeface="Kalimati" panose="00000400000000000000" pitchFamily="2"/>
              </a:rPr>
              <a:t> लेख्नुपर्दछ </a:t>
            </a:r>
            <a:r>
              <a:rPr lang="ne-NP" dirty="0"/>
              <a:t>।</a:t>
            </a:r>
            <a:endParaRPr lang="en-US" dirty="0"/>
          </a:p>
        </p:txBody>
      </p:sp>
    </p:spTree>
    <p:extLst>
      <p:ext uri="{BB962C8B-B14F-4D97-AF65-F5344CB8AC3E}">
        <p14:creationId xmlns:p14="http://schemas.microsoft.com/office/powerpoint/2010/main" val="446489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8827" y="6445948"/>
            <a:ext cx="683173" cy="358461"/>
          </a:xfrm>
        </p:spPr>
        <p:txBody>
          <a:bodyPr/>
          <a:lstStyle/>
          <a:p>
            <a:pPr algn="ctr"/>
            <a:fld id="{2840B2E4-A264-431E-ABDE-38E3BCDA5876}" type="slidenum">
              <a:rPr lang="en-US">
                <a:latin typeface="Fontasy Himali" panose="04020500000000000000" pitchFamily="82" charset="0"/>
              </a:rPr>
              <a:pPr algn="ctr"/>
              <a:t>33</a:t>
            </a:fld>
            <a:endParaRPr lang="en-US" dirty="0">
              <a:latin typeface="Fontasy Himali" panose="04020500000000000000" pitchFamily="82" charset="0"/>
            </a:endParaRPr>
          </a:p>
        </p:txBody>
      </p:sp>
      <p:sp>
        <p:nvSpPr>
          <p:cNvPr id="8" name="Text Placeholder 1"/>
          <p:cNvSpPr txBox="1">
            <a:spLocks/>
          </p:cNvSpPr>
          <p:nvPr/>
        </p:nvSpPr>
        <p:spPr>
          <a:xfrm>
            <a:off x="2531604" y="754289"/>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b="1" dirty="0">
                <a:latin typeface="Preeti"/>
                <a:ea typeface="Calibri"/>
                <a:cs typeface="Kalimati" pitchFamily="2"/>
              </a:rPr>
              <a:t>उदाहरणः बसाइँसरार्इ</a:t>
            </a:r>
            <a:endParaRPr lang="ko-KR" altLang="en-US" b="1" dirty="0">
              <a:latin typeface="Ganesh" pitchFamily="2" charset="0"/>
              <a:cs typeface="Kalimati" pitchFamily="2"/>
            </a:endParaRPr>
          </a:p>
        </p:txBody>
      </p:sp>
      <p:sp>
        <p:nvSpPr>
          <p:cNvPr id="9" name="TextBox 8"/>
          <p:cNvSpPr txBox="1"/>
          <p:nvPr/>
        </p:nvSpPr>
        <p:spPr>
          <a:xfrm>
            <a:off x="69575" y="1438651"/>
            <a:ext cx="12036286" cy="907941"/>
          </a:xfrm>
          <a:prstGeom prst="rect">
            <a:avLst/>
          </a:prstGeom>
          <a:noFill/>
        </p:spPr>
        <p:txBody>
          <a:bodyPr wrap="square" rtlCol="0">
            <a:spAutoFit/>
          </a:bodyPr>
          <a:lstStyle/>
          <a:p>
            <a:pPr>
              <a:spcAft>
                <a:spcPts val="600"/>
              </a:spcAft>
            </a:pPr>
            <a:r>
              <a:rPr lang="ne-NP" sz="2400" dirty="0">
                <a:cs typeface="Kalimati" pitchFamily="2"/>
              </a:rPr>
              <a:t>दृश्यः भक्तपुर जिल्लाको ठिमी नगरपालिकाको सल्लाघारीमा गणना भइरहेको । </a:t>
            </a:r>
          </a:p>
          <a:p>
            <a:pPr>
              <a:spcAft>
                <a:spcPts val="600"/>
              </a:spcAft>
            </a:pPr>
            <a:r>
              <a:rPr lang="ne-NP" sz="2400" dirty="0">
                <a:cs typeface="Kalimati" pitchFamily="2"/>
              </a:rPr>
              <a:t>परिवारमूलीः धनलक्ष्मी महर्जन</a:t>
            </a:r>
            <a:endParaRPr lang="en-US" sz="2400" dirty="0">
              <a:cs typeface="Kalimati" pitchFamily="2"/>
            </a:endParaRPr>
          </a:p>
        </p:txBody>
      </p:sp>
      <p:sp>
        <p:nvSpPr>
          <p:cNvPr id="10" name="TextBox 9"/>
          <p:cNvSpPr txBox="1"/>
          <p:nvPr/>
        </p:nvSpPr>
        <p:spPr>
          <a:xfrm>
            <a:off x="69575" y="2502852"/>
            <a:ext cx="11809425" cy="4291111"/>
          </a:xfrm>
          <a:prstGeom prst="rect">
            <a:avLst/>
          </a:prstGeom>
          <a:noFill/>
        </p:spPr>
        <p:txBody>
          <a:bodyPr wrap="square" rtlCol="0">
            <a:spAutoFit/>
          </a:bodyPr>
          <a:lstStyle/>
          <a:p>
            <a:pPr algn="just"/>
            <a:r>
              <a:rPr lang="ne-NP" sz="2400" b="1" dirty="0">
                <a:cs typeface="Kalimati" pitchFamily="2"/>
              </a:rPr>
              <a:t>विवरणः</a:t>
            </a:r>
            <a:r>
              <a:rPr lang="ne-NP" sz="2400" dirty="0">
                <a:cs typeface="Kalimati" pitchFamily="2"/>
              </a:rPr>
              <a:t> </a:t>
            </a:r>
          </a:p>
          <a:p>
            <a:pPr marL="342900" indent="-342900" algn="just">
              <a:lnSpc>
                <a:spcPct val="150000"/>
              </a:lnSpc>
              <a:buFont typeface="Arial" panose="020B0604020202020204" pitchFamily="34" charset="0"/>
              <a:buChar char="•"/>
            </a:pPr>
            <a:r>
              <a:rPr lang="ne-NP" sz="2400" dirty="0">
                <a:cs typeface="Kalimati" pitchFamily="2"/>
              </a:rPr>
              <a:t>धनलक्ष्मी महर्जन भक्तपुर जिल्लाको सल्लाघारीमा नयाँ घर बनाई हाल बसोबास गर्दै आएकी छिन । </a:t>
            </a:r>
          </a:p>
          <a:p>
            <a:pPr marL="342900" indent="-342900" algn="just">
              <a:lnSpc>
                <a:spcPct val="150000"/>
              </a:lnSpc>
              <a:buFont typeface="Arial" panose="020B0604020202020204" pitchFamily="34" charset="0"/>
              <a:buChar char="•"/>
            </a:pPr>
            <a:r>
              <a:rPr lang="ne-NP" sz="2400" dirty="0">
                <a:cs typeface="Kalimati" pitchFamily="2"/>
              </a:rPr>
              <a:t>उनी काठमाण्डौ जिल्लाको थापाथलीबाट यहाँ आएको चार वर्ष भयो ।</a:t>
            </a:r>
          </a:p>
          <a:p>
            <a:pPr marL="342900" indent="-342900" algn="just">
              <a:lnSpc>
                <a:spcPct val="150000"/>
              </a:lnSpc>
              <a:buFont typeface="Arial" panose="020B0604020202020204" pitchFamily="34" charset="0"/>
              <a:buChar char="•"/>
            </a:pPr>
            <a:r>
              <a:rPr lang="ne-NP" sz="2400" dirty="0">
                <a:cs typeface="Kalimati" pitchFamily="2"/>
              </a:rPr>
              <a:t>धनलक्ष्मीको ९ वर्षको छोरा इन्द्र महर्जन पनि आमासँगै बस्दछन् ।</a:t>
            </a:r>
          </a:p>
          <a:p>
            <a:pPr marL="342900" indent="-342900" algn="just">
              <a:lnSpc>
                <a:spcPct val="150000"/>
              </a:lnSpc>
              <a:buFont typeface="Arial" panose="020B0604020202020204" pitchFamily="34" charset="0"/>
              <a:buChar char="•"/>
            </a:pPr>
            <a:r>
              <a:rPr lang="ne-NP" sz="2400" dirty="0">
                <a:cs typeface="Kalimati" pitchFamily="2"/>
              </a:rPr>
              <a:t>धनलक्ष्मी काठमाण्डौमा बसोबास गर्दा इन्द्र महर्जनको जन्म ललितपुर जिल्लाको पाटन अस्पतालमा भएको थियो ।</a:t>
            </a:r>
          </a:p>
          <a:p>
            <a:pPr marL="342900" indent="-342900" algn="just">
              <a:lnSpc>
                <a:spcPct val="150000"/>
              </a:lnSpc>
              <a:buFont typeface="Arial" panose="020B0604020202020204" pitchFamily="34" charset="0"/>
              <a:buChar char="•"/>
            </a:pPr>
            <a:r>
              <a:rPr lang="ne-NP" sz="2400" dirty="0">
                <a:cs typeface="Kalimati" pitchFamily="2"/>
              </a:rPr>
              <a:t>धनलक्ष्मी महर्जनको जन्म ललितपुर जिल्लाको नगर क्षेत्रमा भएको थियो । </a:t>
            </a:r>
            <a:endParaRPr lang="en-US" sz="2400" dirty="0"/>
          </a:p>
        </p:txBody>
      </p:sp>
      <p:sp>
        <p:nvSpPr>
          <p:cNvPr id="12" name="TextBox 11">
            <a:extLst>
              <a:ext uri="{FF2B5EF4-FFF2-40B4-BE49-F238E27FC236}">
                <a16:creationId xmlns:a16="http://schemas.microsoft.com/office/drawing/2014/main" id="{06FE66AA-F5C7-44E9-82D5-B0F8577946D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3686728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500701" y="6302566"/>
            <a:ext cx="477690" cy="352758"/>
          </a:xfrm>
        </p:spPr>
        <p:txBody>
          <a:bodyPr/>
          <a:lstStyle/>
          <a:p>
            <a:pPr algn="ctr"/>
            <a:fld id="{2840B2E4-A264-431E-ABDE-38E3BCDA5876}" type="slidenum">
              <a:rPr lang="en-US">
                <a:latin typeface="Fontasy Himali" panose="04020500000000000000" pitchFamily="82" charset="0"/>
              </a:rPr>
              <a:pPr algn="ctr"/>
              <a:t>34</a:t>
            </a:fld>
            <a:endParaRPr lang="en-US" dirty="0">
              <a:latin typeface="Fontasy Himali" panose="04020500000000000000" pitchFamily="82" charset="0"/>
            </a:endParaRPr>
          </a:p>
        </p:txBody>
      </p:sp>
      <p:pic>
        <p:nvPicPr>
          <p:cNvPr id="2" name="Picture 1"/>
          <p:cNvPicPr>
            <a:picLocks noChangeAspect="1"/>
          </p:cNvPicPr>
          <p:nvPr/>
        </p:nvPicPr>
        <p:blipFill>
          <a:blip r:embed="rId2"/>
          <a:stretch>
            <a:fillRect/>
          </a:stretch>
        </p:blipFill>
        <p:spPr>
          <a:xfrm>
            <a:off x="494905" y="2008614"/>
            <a:ext cx="11413373" cy="4372308"/>
          </a:xfrm>
          <a:prstGeom prst="rect">
            <a:avLst/>
          </a:prstGeom>
        </p:spPr>
      </p:pic>
      <p:sp>
        <p:nvSpPr>
          <p:cNvPr id="5" name="Text Placeholder 1">
            <a:extLst>
              <a:ext uri="{FF2B5EF4-FFF2-40B4-BE49-F238E27FC236}">
                <a16:creationId xmlns:a16="http://schemas.microsoft.com/office/drawing/2014/main" id="{D1E75992-9F76-40DC-9121-C3CE1B00152E}"/>
              </a:ext>
            </a:extLst>
          </p:cNvPr>
          <p:cNvSpPr txBox="1">
            <a:spLocks/>
          </p:cNvSpPr>
          <p:nvPr/>
        </p:nvSpPr>
        <p:spPr>
          <a:xfrm>
            <a:off x="2531604" y="754289"/>
            <a:ext cx="7128792" cy="576064"/>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ne-NP" b="1" dirty="0">
                <a:latin typeface="Preeti"/>
                <a:ea typeface="Calibri"/>
                <a:cs typeface="Kalimati" pitchFamily="2"/>
              </a:rPr>
              <a:t>उदाहरणः बसाइँसरार्इ</a:t>
            </a:r>
            <a:endParaRPr lang="ko-KR" altLang="en-US" b="1" dirty="0">
              <a:latin typeface="Ganesh" pitchFamily="2" charset="0"/>
              <a:cs typeface="Kalimati" pitchFamily="2"/>
            </a:endParaRPr>
          </a:p>
        </p:txBody>
      </p:sp>
      <p:sp>
        <p:nvSpPr>
          <p:cNvPr id="6" name="TextBox 5">
            <a:extLst>
              <a:ext uri="{FF2B5EF4-FFF2-40B4-BE49-F238E27FC236}">
                <a16:creationId xmlns:a16="http://schemas.microsoft.com/office/drawing/2014/main" id="{D707FC15-E826-44DC-862A-37EFB5AFD64A}"/>
              </a:ext>
            </a:extLst>
          </p:cNvPr>
          <p:cNvSpPr txBox="1"/>
          <p:nvPr/>
        </p:nvSpPr>
        <p:spPr>
          <a:xfrm>
            <a:off x="119269" y="1438651"/>
            <a:ext cx="11986591" cy="461665"/>
          </a:xfrm>
          <a:prstGeom prst="rect">
            <a:avLst/>
          </a:prstGeom>
          <a:noFill/>
        </p:spPr>
        <p:txBody>
          <a:bodyPr wrap="square" rtlCol="0">
            <a:spAutoFit/>
          </a:bodyPr>
          <a:lstStyle/>
          <a:p>
            <a:pPr>
              <a:spcAft>
                <a:spcPts val="600"/>
              </a:spcAft>
            </a:pPr>
            <a:r>
              <a:rPr lang="ne-NP" sz="2400" dirty="0">
                <a:cs typeface="Kalimati" pitchFamily="2"/>
              </a:rPr>
              <a:t>धनलक्ष्मी महर्जनको परिवारको बसाइँसार्इ सम्बन्धी विवरण निम्नानुसार भर्नुपर्दछ ।</a:t>
            </a:r>
          </a:p>
        </p:txBody>
      </p:sp>
      <p:sp>
        <p:nvSpPr>
          <p:cNvPr id="3" name="TextBox 2">
            <a:extLst>
              <a:ext uri="{FF2B5EF4-FFF2-40B4-BE49-F238E27FC236}">
                <a16:creationId xmlns:a16="http://schemas.microsoft.com/office/drawing/2014/main" id="{791043B6-795D-48C9-A46B-7C9873D99DD4}"/>
              </a:ext>
            </a:extLst>
          </p:cNvPr>
          <p:cNvSpPr txBox="1"/>
          <p:nvPr/>
        </p:nvSpPr>
        <p:spPr>
          <a:xfrm>
            <a:off x="2961860" y="5198164"/>
            <a:ext cx="347869" cy="369332"/>
          </a:xfrm>
          <a:prstGeom prst="rect">
            <a:avLst/>
          </a:prstGeom>
          <a:noFill/>
        </p:spPr>
        <p:txBody>
          <a:bodyPr wrap="square" rtlCol="0">
            <a:spAutoFit/>
          </a:bodyPr>
          <a:lstStyle/>
          <a:p>
            <a:r>
              <a:rPr lang="en-US" dirty="0">
                <a:solidFill>
                  <a:schemeClr val="accent1"/>
                </a:solidFill>
              </a:rPr>
              <a:t>3</a:t>
            </a:r>
          </a:p>
        </p:txBody>
      </p:sp>
      <p:sp>
        <p:nvSpPr>
          <p:cNvPr id="4" name="Oval 3">
            <a:extLst>
              <a:ext uri="{FF2B5EF4-FFF2-40B4-BE49-F238E27FC236}">
                <a16:creationId xmlns:a16="http://schemas.microsoft.com/office/drawing/2014/main" id="{ADF5E507-8E1E-4D64-A884-CB414A9946B5}"/>
              </a:ext>
            </a:extLst>
          </p:cNvPr>
          <p:cNvSpPr/>
          <p:nvPr/>
        </p:nvSpPr>
        <p:spPr>
          <a:xfrm>
            <a:off x="2673626" y="5198164"/>
            <a:ext cx="218121" cy="22118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822C38CA-01C2-4EE4-9280-88FE3773C7C7}"/>
              </a:ext>
            </a:extLst>
          </p:cNvPr>
          <p:cNvSpPr/>
          <p:nvPr/>
        </p:nvSpPr>
        <p:spPr>
          <a:xfrm>
            <a:off x="2726636" y="5867393"/>
            <a:ext cx="218121" cy="22118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TextBox 8">
            <a:extLst>
              <a:ext uri="{FF2B5EF4-FFF2-40B4-BE49-F238E27FC236}">
                <a16:creationId xmlns:a16="http://schemas.microsoft.com/office/drawing/2014/main" id="{99F27DD7-6771-4370-B7B5-29EC69C46A02}"/>
              </a:ext>
            </a:extLst>
          </p:cNvPr>
          <p:cNvSpPr txBox="1"/>
          <p:nvPr/>
        </p:nvSpPr>
        <p:spPr>
          <a:xfrm>
            <a:off x="2965175" y="5797821"/>
            <a:ext cx="347869" cy="369332"/>
          </a:xfrm>
          <a:prstGeom prst="rect">
            <a:avLst/>
          </a:prstGeom>
          <a:noFill/>
        </p:spPr>
        <p:txBody>
          <a:bodyPr wrap="square" rtlCol="0">
            <a:spAutoFit/>
          </a:bodyPr>
          <a:lstStyle/>
          <a:p>
            <a:r>
              <a:rPr lang="en-US" dirty="0">
                <a:solidFill>
                  <a:schemeClr val="accent1"/>
                </a:solidFill>
              </a:rPr>
              <a:t>3</a:t>
            </a:r>
          </a:p>
        </p:txBody>
      </p:sp>
    </p:spTree>
    <p:extLst>
      <p:ext uri="{BB962C8B-B14F-4D97-AF65-F5344CB8AC3E}">
        <p14:creationId xmlns:p14="http://schemas.microsoft.com/office/powerpoint/2010/main" val="3686728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330" y="1316589"/>
            <a:ext cx="12301330" cy="1231106"/>
          </a:xfrm>
          <a:prstGeom prst="rect">
            <a:avLst/>
          </a:prstGeom>
        </p:spPr>
        <p:txBody>
          <a:bodyPr wrap="square">
            <a:spAutoFit/>
          </a:bodyPr>
          <a:lstStyle/>
          <a:p>
            <a:pPr marL="342900" lvl="0"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सहभागीहरूले आफ्नो परिवारको विवरण महल १९ देखि २५  सम्म नमुना प्रश्नावलीमा भर्नुहोस् ।</a:t>
            </a:r>
          </a:p>
          <a:p>
            <a:pPr marL="342900" lvl="0" indent="-342900">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सामना गरेका समस्या केही भएमा छलफलका लागि पालैपालो राख्नुहोस् ।</a:t>
            </a: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19452" y="6559826"/>
            <a:ext cx="647148" cy="298174"/>
          </a:xfrm>
        </p:spPr>
        <p:txBody>
          <a:bodyPr/>
          <a:lstStyle/>
          <a:p>
            <a:pPr algn="ctr"/>
            <a:fld id="{2840B2E4-A264-431E-ABDE-38E3BCDA5876}" type="slidenum">
              <a:rPr lang="en-US">
                <a:latin typeface="Fontasy Himali" panose="04020500000000000000" pitchFamily="82" charset="0"/>
              </a:rPr>
              <a:pPr algn="ctr"/>
              <a:t>35</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11024"/>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30EC9F26-445F-4AF4-9460-E2ADA7811A26}"/>
              </a:ext>
            </a:extLst>
          </p:cNvPr>
          <p:cNvPicPr>
            <a:picLocks noChangeAspect="1"/>
          </p:cNvPicPr>
          <p:nvPr/>
        </p:nvPicPr>
        <p:blipFill>
          <a:blip r:embed="rId2"/>
          <a:stretch>
            <a:fillRect/>
          </a:stretch>
        </p:blipFill>
        <p:spPr>
          <a:xfrm>
            <a:off x="256921" y="2630040"/>
            <a:ext cx="11678158" cy="3711125"/>
          </a:xfrm>
          <a:prstGeom prst="rect">
            <a:avLst/>
          </a:prstGeom>
        </p:spPr>
      </p:pic>
    </p:spTree>
    <p:extLst>
      <p:ext uri="{BB962C8B-B14F-4D97-AF65-F5344CB8AC3E}">
        <p14:creationId xmlns:p14="http://schemas.microsoft.com/office/powerpoint/2010/main" val="685388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68965" y="1278083"/>
            <a:ext cx="11917018" cy="3831818"/>
          </a:xfrm>
          <a:prstGeom prst="rect">
            <a:avLst/>
          </a:prstGeom>
        </p:spPr>
        <p:txBody>
          <a:bodyPr wrap="square" lIns="0" tIns="0" rIns="0" bIns="0" rtlCol="0" anchor="t">
            <a:spAutoFit/>
          </a:bodyPr>
          <a:lstStyle/>
          <a:p>
            <a:pPr marL="172754" lvl="1">
              <a:lnSpc>
                <a:spcPct val="150000"/>
              </a:lnSpc>
            </a:pPr>
            <a:r>
              <a:rPr lang="ne-NP" sz="2400" b="1" dirty="0">
                <a:cs typeface="Kalimati" pitchFamily="2"/>
              </a:rPr>
              <a:t>प्रश्नहरूः</a:t>
            </a:r>
          </a:p>
          <a:p>
            <a:pPr marL="457200" indent="-457200" algn="just">
              <a:lnSpc>
                <a:spcPct val="150000"/>
              </a:lnSpc>
              <a:buAutoNum type="hindiNumParenR"/>
            </a:pPr>
            <a:r>
              <a:rPr lang="ne-NP" sz="2400" dirty="0">
                <a:cs typeface="Kalimati" pitchFamily="2"/>
              </a:rPr>
              <a:t>यदि कुनै व्यक्ति पटकपटक बसाइँसरेको रहेछ भने कुन पटक बसाइँ सरेको कारण उल्लेख गर्नुपर्दछ ?</a:t>
            </a:r>
          </a:p>
          <a:p>
            <a:pPr marL="457200" indent="-457200" algn="just">
              <a:lnSpc>
                <a:spcPct val="150000"/>
              </a:lnSpc>
              <a:buAutoNum type="hindiNumParenR"/>
            </a:pPr>
            <a:r>
              <a:rPr lang="ne-NP" sz="2400" dirty="0">
                <a:cs typeface="Kalimati" pitchFamily="2"/>
              </a:rPr>
              <a:t>अमृता शर्मा विवाह गरी जन्मस्थान पोखरा छोडेर तनहुँ आएकी रहिछन् भने महल १९ मा कुन कोड उल्लेख गर्नुपर्दछ ?</a:t>
            </a:r>
          </a:p>
          <a:p>
            <a:pPr marL="457200" indent="-457200" algn="just">
              <a:lnSpc>
                <a:spcPct val="150000"/>
              </a:lnSpc>
              <a:buAutoNum type="hindiNumParenR"/>
            </a:pPr>
            <a:r>
              <a:rPr lang="ne-NP" sz="2400" dirty="0">
                <a:cs typeface="Kalimati" pitchFamily="2"/>
              </a:rPr>
              <a:t>प्रश्न २ कि अमृताको हकमा महल २१ मा कुन कोड लेख्नपर्दछ ?</a:t>
            </a:r>
          </a:p>
          <a:p>
            <a:pPr marL="457200" indent="-457200" algn="just">
              <a:lnSpc>
                <a:spcPct val="150000"/>
              </a:lnSpc>
              <a:buFontTx/>
              <a:buAutoNum type="hindiNumParenR"/>
            </a:pPr>
            <a:r>
              <a:rPr lang="ne-NP" sz="2400" dirty="0">
                <a:cs typeface="Kalimati" pitchFamily="2"/>
              </a:rPr>
              <a:t>प्रश्न २ कि अमृताको हकमा महल २५ मा कुन कोड लेख्नपर्दछ ?</a:t>
            </a:r>
          </a:p>
        </p:txBody>
      </p:sp>
      <p:sp>
        <p:nvSpPr>
          <p:cNvPr id="4" name="TextBox 4"/>
          <p:cNvSpPr txBox="1"/>
          <p:nvPr/>
        </p:nvSpPr>
        <p:spPr>
          <a:xfrm>
            <a:off x="2136700" y="757921"/>
            <a:ext cx="7730313" cy="430887"/>
          </a:xfrm>
          <a:prstGeom prst="rect">
            <a:avLst/>
          </a:prstGeom>
        </p:spPr>
        <p:txBody>
          <a:bodyPr wrap="square" lIns="0" tIns="0" rIns="0" bIns="0" rtlCol="0" anchor="t">
            <a:spAutoFit/>
          </a:bodyPr>
          <a:lstStyle/>
          <a:p>
            <a:pPr algn="ctr">
              <a:spcBef>
                <a:spcPct val="0"/>
              </a:spcBef>
            </a:pP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p>
        </p:txBody>
      </p:sp>
      <p:sp>
        <p:nvSpPr>
          <p:cNvPr id="6" name="Slide Number Placeholder 19"/>
          <p:cNvSpPr txBox="1">
            <a:spLocks/>
          </p:cNvSpPr>
          <p:nvPr/>
        </p:nvSpPr>
        <p:spPr>
          <a:xfrm>
            <a:off x="11738350" y="6554272"/>
            <a:ext cx="446522" cy="438539"/>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sp>
        <p:nvSpPr>
          <p:cNvPr id="7" name="TextBox 6">
            <a:extLst>
              <a:ext uri="{FF2B5EF4-FFF2-40B4-BE49-F238E27FC236}">
                <a16:creationId xmlns:a16="http://schemas.microsoft.com/office/drawing/2014/main" id="{A1EB4185-3333-4209-AFC2-D57D5344FFB5}"/>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2541824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DD1A-81EE-449C-83C0-999748CFD527}"/>
              </a:ext>
            </a:extLst>
          </p:cNvPr>
          <p:cNvSpPr>
            <a:spLocks noGrp="1"/>
          </p:cNvSpPr>
          <p:nvPr>
            <p:ph type="title"/>
          </p:nvPr>
        </p:nvSpPr>
        <p:spPr>
          <a:xfrm>
            <a:off x="0" y="785575"/>
            <a:ext cx="12192000" cy="541676"/>
          </a:xfrm>
        </p:spPr>
        <p:txBody>
          <a:bodyPr/>
          <a:lstStyle/>
          <a:p>
            <a:pPr algn="ctr"/>
            <a:r>
              <a:rPr lang="ne-NP" sz="2800" b="1" dirty="0">
                <a:latin typeface="Calibri" panose="020F0502020204030204" pitchFamily="34" charset="0"/>
                <a:ea typeface="Calibri" panose="020F0502020204030204" pitchFamily="34" charset="0"/>
                <a:cs typeface="Kalimati" panose="00000400000000000000" pitchFamily="2"/>
              </a:rPr>
              <a:t>कक्षा मूल्याङ्कन</a:t>
            </a:r>
            <a:br>
              <a:rPr lang="ne-NP" b="1" dirty="0">
                <a:latin typeface="Calibri" panose="020F0502020204030204" pitchFamily="34" charset="0"/>
                <a:ea typeface="Calibri" panose="020F0502020204030204" pitchFamily="34" charset="0"/>
                <a:cs typeface="Kalimati" panose="00000400000000000000" pitchFamily="2"/>
              </a:rPr>
            </a:br>
            <a:endParaRPr lang="en-US" dirty="0"/>
          </a:p>
        </p:txBody>
      </p:sp>
      <p:sp>
        <p:nvSpPr>
          <p:cNvPr id="3" name="Content Placeholder 2">
            <a:extLst>
              <a:ext uri="{FF2B5EF4-FFF2-40B4-BE49-F238E27FC236}">
                <a16:creationId xmlns:a16="http://schemas.microsoft.com/office/drawing/2014/main" id="{51210EBF-A6E3-4054-8D94-44CFDBD23009}"/>
              </a:ext>
            </a:extLst>
          </p:cNvPr>
          <p:cNvSpPr>
            <a:spLocks noGrp="1"/>
          </p:cNvSpPr>
          <p:nvPr>
            <p:ph idx="1"/>
          </p:nvPr>
        </p:nvSpPr>
        <p:spPr>
          <a:xfrm>
            <a:off x="337929" y="1456433"/>
            <a:ext cx="11728174" cy="4746331"/>
          </a:xfrm>
        </p:spPr>
        <p:txBody>
          <a:bodyPr/>
          <a:lstStyle/>
          <a:p>
            <a:pPr marL="457200" indent="-457200">
              <a:lnSpc>
                <a:spcPct val="150000"/>
              </a:lnSpc>
              <a:buNone/>
            </a:pPr>
            <a:r>
              <a:rPr lang="ne-NP" sz="2400" b="1" dirty="0">
                <a:solidFill>
                  <a:srgbClr val="002060"/>
                </a:solidFill>
                <a:cs typeface="Kalimati" pitchFamily="2"/>
              </a:rPr>
              <a:t>१) यदि कुनै व्यक्ति पटकपटक बसाइँसरेको रहेछ भने कुन पटक बसाईसरेको कारण उल्लेख गर्नुपर्दछ ?</a:t>
            </a:r>
          </a:p>
          <a:p>
            <a:pPr marL="457200" indent="-457200">
              <a:buNone/>
            </a:pPr>
            <a:r>
              <a:rPr lang="ne-NP" sz="2400" b="1" dirty="0">
                <a:solidFill>
                  <a:srgbClr val="002060"/>
                </a:solidFill>
                <a:cs typeface="Kalimati" pitchFamily="2"/>
              </a:rPr>
              <a:t>उत्तर:</a:t>
            </a:r>
            <a:r>
              <a:rPr lang="ne-NP" sz="2400" dirty="0">
                <a:solidFill>
                  <a:srgbClr val="0070C0"/>
                </a:solidFill>
                <a:cs typeface="Kalimati" pitchFamily="2"/>
              </a:rPr>
              <a:t> </a:t>
            </a:r>
            <a:r>
              <a:rPr lang="ne-NP" sz="2400" dirty="0">
                <a:cs typeface="Kalimati" pitchFamily="2"/>
              </a:rPr>
              <a:t>पछिल्लोपटक बसाईसर्नुको के कारण थियो सोधी लेख्नुपर्दछ ।</a:t>
            </a:r>
          </a:p>
          <a:p>
            <a:pPr marL="457200" indent="-457200">
              <a:buNone/>
            </a:pPr>
            <a:r>
              <a:rPr lang="ne-NP" sz="2400" dirty="0">
                <a:cs typeface="Kalimati" pitchFamily="2"/>
              </a:rPr>
              <a:t>२) </a:t>
            </a:r>
            <a:r>
              <a:rPr lang="ne-NP" sz="2400" b="1" dirty="0">
                <a:solidFill>
                  <a:srgbClr val="002060"/>
                </a:solidFill>
                <a:cs typeface="Kalimati" pitchFamily="2"/>
              </a:rPr>
              <a:t>अमृता शर्मा विवाह गरी जन्मस्थान पोखरा छोडेर तनहुँ आएकी रहिछन् भने महल १९ मा कुन कोड उल्लेख गर्नुपर्दछ ?</a:t>
            </a:r>
          </a:p>
          <a:p>
            <a:pPr marL="457200" indent="-457200">
              <a:buNone/>
            </a:pPr>
            <a:r>
              <a:rPr lang="ne-NP" sz="2400" b="1" dirty="0">
                <a:solidFill>
                  <a:srgbClr val="002060"/>
                </a:solidFill>
                <a:cs typeface="Kalimati" pitchFamily="2"/>
              </a:rPr>
              <a:t>उत्तर:</a:t>
            </a:r>
            <a:r>
              <a:rPr lang="ne-NP" sz="2400" dirty="0">
                <a:solidFill>
                  <a:srgbClr val="0070C0"/>
                </a:solidFill>
                <a:cs typeface="Kalimati" pitchFamily="2"/>
              </a:rPr>
              <a:t> </a:t>
            </a:r>
            <a:r>
              <a:rPr lang="en-US" sz="2400" dirty="0">
                <a:solidFill>
                  <a:srgbClr val="0070C0"/>
                </a:solidFill>
                <a:cs typeface="Kalimati" pitchFamily="2"/>
              </a:rPr>
              <a:t>3</a:t>
            </a:r>
            <a:endParaRPr lang="ne-NP" sz="2400" dirty="0">
              <a:solidFill>
                <a:srgbClr val="0070C0"/>
              </a:solidFill>
              <a:cs typeface="Kalimati" pitchFamily="2"/>
            </a:endParaRPr>
          </a:p>
          <a:p>
            <a:pPr marL="457200" indent="-457200">
              <a:buNone/>
            </a:pPr>
            <a:r>
              <a:rPr lang="ne-NP" sz="2400" dirty="0">
                <a:cs typeface="Kalimati" pitchFamily="2"/>
              </a:rPr>
              <a:t>३) प्रश्न २ कि अमृताको हकमा महल २१ मा कुन कोड लेख्नपर्दछ ?</a:t>
            </a:r>
          </a:p>
          <a:p>
            <a:pPr marL="457200" indent="-457200">
              <a:buNone/>
            </a:pPr>
            <a:r>
              <a:rPr lang="ne-NP" sz="2400" b="1" dirty="0">
                <a:solidFill>
                  <a:srgbClr val="002060"/>
                </a:solidFill>
                <a:cs typeface="Kalimati" pitchFamily="2"/>
              </a:rPr>
              <a:t>उत्तर:</a:t>
            </a:r>
            <a:r>
              <a:rPr lang="ne-NP" sz="2400" dirty="0">
                <a:solidFill>
                  <a:srgbClr val="0070C0"/>
                </a:solidFill>
                <a:cs typeface="Kalimati" pitchFamily="2"/>
              </a:rPr>
              <a:t> </a:t>
            </a:r>
            <a:r>
              <a:rPr lang="en-US" sz="2400" dirty="0">
                <a:solidFill>
                  <a:srgbClr val="0070C0"/>
                </a:solidFill>
                <a:cs typeface="Kalimati" pitchFamily="2"/>
              </a:rPr>
              <a:t>3</a:t>
            </a:r>
            <a:endParaRPr lang="ne-NP" sz="2400" dirty="0">
              <a:solidFill>
                <a:srgbClr val="0070C0"/>
              </a:solidFill>
              <a:cs typeface="Kalimati" pitchFamily="2"/>
            </a:endParaRPr>
          </a:p>
          <a:p>
            <a:pPr marL="457200" indent="-457200">
              <a:buNone/>
            </a:pPr>
            <a:r>
              <a:rPr lang="ne-NP" sz="2400" dirty="0">
                <a:cs typeface="Kalimati" pitchFamily="2"/>
              </a:rPr>
              <a:t>४) प्रश्न २ कि अमृताको हकमा महल २५ मा कुन कोड लेख्नपर्दछ ?</a:t>
            </a:r>
          </a:p>
          <a:p>
            <a:pPr marL="457200" indent="-457200">
              <a:buNone/>
            </a:pPr>
            <a:r>
              <a:rPr lang="ne-NP" sz="2400" b="1" dirty="0">
                <a:solidFill>
                  <a:srgbClr val="002060"/>
                </a:solidFill>
                <a:cs typeface="Kalimati" pitchFamily="2"/>
              </a:rPr>
              <a:t>उत्तर:</a:t>
            </a:r>
            <a:r>
              <a:rPr lang="ne-NP" sz="2400" dirty="0">
                <a:solidFill>
                  <a:srgbClr val="0070C0"/>
                </a:solidFill>
                <a:cs typeface="Kalimati" pitchFamily="2"/>
              </a:rPr>
              <a:t> </a:t>
            </a:r>
            <a:r>
              <a:rPr lang="en-US" sz="2400" dirty="0">
                <a:solidFill>
                  <a:srgbClr val="0070C0"/>
                </a:solidFill>
                <a:cs typeface="Kalimati" pitchFamily="2"/>
              </a:rPr>
              <a:t>4</a:t>
            </a:r>
            <a:endParaRPr lang="ne-NP" sz="2400" dirty="0">
              <a:solidFill>
                <a:srgbClr val="0070C0"/>
              </a:solidFill>
              <a:cs typeface="Kalimati" pitchFamily="2"/>
            </a:endParaRPr>
          </a:p>
          <a:p>
            <a:pPr marL="457200" indent="-457200">
              <a:buNone/>
            </a:pPr>
            <a:endParaRPr lang="ne-NP" sz="2400" dirty="0">
              <a:solidFill>
                <a:srgbClr val="0070C0"/>
              </a:solidFill>
              <a:cs typeface="Kalimati" pitchFamily="2"/>
            </a:endParaRPr>
          </a:p>
          <a:p>
            <a:pPr marL="457200" indent="-457200">
              <a:buNone/>
            </a:pPr>
            <a:endParaRPr lang="ne-NP" sz="2400" dirty="0">
              <a:cs typeface="Kalimati" pitchFamily="2"/>
            </a:endParaRPr>
          </a:p>
          <a:p>
            <a:pPr marL="457200" indent="-457200">
              <a:buNone/>
            </a:pPr>
            <a:endParaRPr lang="ne-NP" sz="2400" b="1" dirty="0">
              <a:solidFill>
                <a:srgbClr val="002060"/>
              </a:solidFill>
              <a:cs typeface="Kalimati" pitchFamily="2"/>
            </a:endParaRPr>
          </a:p>
          <a:p>
            <a:pPr marL="457200" indent="-457200">
              <a:buNone/>
            </a:pPr>
            <a:endParaRPr lang="ne-NP" sz="2400" b="1" dirty="0">
              <a:solidFill>
                <a:srgbClr val="002060"/>
              </a:solidFill>
              <a:cs typeface="Kalimati" pitchFamily="2"/>
            </a:endParaRPr>
          </a:p>
          <a:p>
            <a:pPr marL="0" indent="0" algn="just">
              <a:lnSpc>
                <a:spcPct val="150000"/>
              </a:lnSpc>
              <a:buNone/>
            </a:pPr>
            <a:endParaRPr lang="en-US" dirty="0"/>
          </a:p>
        </p:txBody>
      </p:sp>
      <p:sp>
        <p:nvSpPr>
          <p:cNvPr id="4" name="Slide Number Placeholder 3">
            <a:extLst>
              <a:ext uri="{FF2B5EF4-FFF2-40B4-BE49-F238E27FC236}">
                <a16:creationId xmlns:a16="http://schemas.microsoft.com/office/drawing/2014/main" id="{D783A88F-CCCE-4FE3-BDE7-9542C9B32092}"/>
              </a:ext>
            </a:extLst>
          </p:cNvPr>
          <p:cNvSpPr>
            <a:spLocks noGrp="1"/>
          </p:cNvSpPr>
          <p:nvPr>
            <p:ph type="sldNum" sz="quarter" idx="12"/>
          </p:nvPr>
        </p:nvSpPr>
        <p:spPr>
          <a:xfrm>
            <a:off x="10496984" y="6461178"/>
            <a:ext cx="1695016" cy="400110"/>
          </a:xfrm>
        </p:spPr>
        <p:txBody>
          <a:bodyPr/>
          <a:lstStyle/>
          <a:p>
            <a:pPr algn="r"/>
            <a:fld id="{26402401-4522-4C0F-A737-197EB07E49FF}" type="slidenum">
              <a:rPr lang="en-US" sz="1800">
                <a:latin typeface="Fontasy Himali" panose="04020500000000000000" pitchFamily="82" charset="0"/>
                <a:cs typeface="+mn-cs"/>
              </a:rPr>
              <a:pPr algn="r"/>
              <a:t>37</a:t>
            </a:fld>
            <a:endParaRPr lang="en-US" sz="1800" dirty="0">
              <a:latin typeface="Fontasy Himali" panose="04020500000000000000" pitchFamily="82" charset="0"/>
              <a:cs typeface="+mn-cs"/>
            </a:endParaRPr>
          </a:p>
        </p:txBody>
      </p:sp>
      <p:sp>
        <p:nvSpPr>
          <p:cNvPr id="5" name="TextBox 4">
            <a:extLst>
              <a:ext uri="{FF2B5EF4-FFF2-40B4-BE49-F238E27FC236}">
                <a16:creationId xmlns:a16="http://schemas.microsoft.com/office/drawing/2014/main" id="{9BF6A4EE-FD1B-4B0C-85B5-2E3C70D0A720}"/>
              </a:ext>
            </a:extLst>
          </p:cNvPr>
          <p:cNvSpPr txBox="1"/>
          <p:nvPr/>
        </p:nvSpPr>
        <p:spPr>
          <a:xfrm>
            <a:off x="5267735" y="6449216"/>
            <a:ext cx="6102626" cy="400110"/>
          </a:xfrm>
          <a:prstGeom prst="rect">
            <a:avLst/>
          </a:prstGeom>
          <a:noFill/>
        </p:spPr>
        <p:txBody>
          <a:bodyPr wrap="square">
            <a:spAutoFit/>
          </a:bodyPr>
          <a:lstStyle/>
          <a:p>
            <a:pPr algn="r"/>
            <a:r>
              <a:rPr lang="ne-NP" sz="1800" b="1" dirty="0">
                <a:solidFill>
                  <a:srgbClr val="002060"/>
                </a:solidFill>
                <a:latin typeface="Ganesh" pitchFamily="2" charset="0"/>
                <a:cs typeface="Kalimati" panose="00000400000000000000" pitchFamily="2"/>
              </a:rPr>
              <a:t>क्रमशः</a:t>
            </a:r>
            <a:r>
              <a:rPr lang="ne-NP" sz="2000" b="1" dirty="0">
                <a:solidFill>
                  <a:schemeClr val="tx1"/>
                </a:solidFill>
                <a:latin typeface="Preeti"/>
                <a:ea typeface="Calibri"/>
                <a:cs typeface="Kalimati" pitchFamily="2"/>
              </a:rPr>
              <a:t> </a:t>
            </a:r>
            <a:endParaRPr lang="en-US" dirty="0"/>
          </a:p>
        </p:txBody>
      </p:sp>
    </p:spTree>
    <p:extLst>
      <p:ext uri="{BB962C8B-B14F-4D97-AF65-F5344CB8AC3E}">
        <p14:creationId xmlns:p14="http://schemas.microsoft.com/office/powerpoint/2010/main" val="13778508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64" y="1574574"/>
            <a:ext cx="12149036" cy="3604833"/>
          </a:xfrm>
          <a:prstGeom prst="rect">
            <a:avLst/>
          </a:prstGeom>
        </p:spPr>
        <p:txBody>
          <a:bodyPr wrap="square">
            <a:spAutoFit/>
          </a:bodyPr>
          <a:lstStyle/>
          <a:p>
            <a:pPr marL="342900" indent="-342900">
              <a:lnSpc>
                <a:spcPct val="150000"/>
              </a:lnSpc>
              <a:buFont typeface="Arial" panose="020B0604020202020204" pitchFamily="34" charset="0"/>
              <a:buChar char="•"/>
            </a:pPr>
            <a:r>
              <a:rPr lang="ne-NP" sz="2200" dirty="0">
                <a:cs typeface="Kalimati" pitchFamily="2"/>
              </a:rPr>
              <a:t>महल १९ </a:t>
            </a:r>
            <a:r>
              <a:rPr lang="hi-IN" sz="2200" dirty="0">
                <a:latin typeface="Preeti"/>
                <a:ea typeface="Calibri"/>
                <a:cs typeface="Kalimati" pitchFamily="2"/>
              </a:rPr>
              <a:t>जन्मस्थान कहाँ हो ?</a:t>
            </a:r>
            <a:r>
              <a:rPr lang="ne-NP" sz="2200" b="1" dirty="0">
                <a:solidFill>
                  <a:srgbClr val="002060"/>
                </a:solidFill>
                <a:latin typeface="Ganesh" pitchFamily="2" charset="0"/>
                <a:cs typeface="Kalimati" panose="00000400000000000000" pitchFamily="2"/>
              </a:rPr>
              <a:t> </a:t>
            </a:r>
            <a:endParaRPr lang="ne-NP" sz="2200" dirty="0">
              <a:cs typeface="Kalimati" pitchFamily="2"/>
            </a:endParaRPr>
          </a:p>
          <a:p>
            <a:pPr marL="342900" indent="-342900">
              <a:lnSpc>
                <a:spcPct val="150000"/>
              </a:lnSpc>
              <a:buFont typeface="Arial" panose="020B0604020202020204" pitchFamily="34" charset="0"/>
              <a:buChar char="•"/>
            </a:pPr>
            <a:r>
              <a:rPr lang="ne-NP" sz="2200" dirty="0">
                <a:cs typeface="Kalimati" pitchFamily="2"/>
              </a:rPr>
              <a:t>महल २० </a:t>
            </a:r>
            <a:r>
              <a:rPr lang="ne-NP" sz="2200" dirty="0">
                <a:latin typeface="Preeti"/>
                <a:ea typeface="Calibri"/>
                <a:cs typeface="Kalimati" pitchFamily="2"/>
              </a:rPr>
              <a:t>जन्म कुन जिल्ला</a:t>
            </a:r>
            <a:r>
              <a:rPr lang="en-US" sz="2200" dirty="0">
                <a:ea typeface="Calibri"/>
                <a:cs typeface="Kalimati" pitchFamily="2"/>
              </a:rPr>
              <a:t>/</a:t>
            </a:r>
            <a:r>
              <a:rPr lang="ne-NP" sz="2200" dirty="0">
                <a:latin typeface="Preeti"/>
                <a:ea typeface="Calibri"/>
                <a:cs typeface="Kalimati" pitchFamily="2"/>
              </a:rPr>
              <a:t>देशमा भएको हो ?</a:t>
            </a:r>
            <a:endParaRPr lang="ko-KR" altLang="en-US" sz="2200" dirty="0">
              <a:latin typeface="Ganesh" pitchFamily="2" charset="0"/>
              <a:cs typeface="Kalimati" pitchFamily="2"/>
            </a:endParaRPr>
          </a:p>
          <a:p>
            <a:pPr marL="342900" indent="-342900">
              <a:lnSpc>
                <a:spcPct val="150000"/>
              </a:lnSpc>
              <a:buFont typeface="Arial" panose="020B0604020202020204" pitchFamily="34" charset="0"/>
              <a:buChar char="•"/>
            </a:pPr>
            <a:r>
              <a:rPr lang="ne-NP" sz="2200" dirty="0">
                <a:cs typeface="Kalimati" pitchFamily="2"/>
              </a:rPr>
              <a:t>महल २१ यहाँ बस्नुलगत्तै अघिको अक्सर बसोबास कुन स्थानमा थियो </a:t>
            </a:r>
          </a:p>
          <a:p>
            <a:pPr marL="342900" indent="-342900">
              <a:lnSpc>
                <a:spcPct val="150000"/>
              </a:lnSpc>
              <a:buFont typeface="Arial" panose="020B0604020202020204" pitchFamily="34" charset="0"/>
              <a:buChar char="•"/>
            </a:pPr>
            <a:r>
              <a:rPr lang="ne-NP" sz="2200" dirty="0">
                <a:cs typeface="Kalimati" pitchFamily="2"/>
              </a:rPr>
              <a:t>महल २२ यहाँ बस्नुलगत्तै अघिको अक्सर बसोबास कुन जिल्ला/देशमा थियो </a:t>
            </a:r>
          </a:p>
          <a:p>
            <a:pPr marL="342900" indent="-342900">
              <a:lnSpc>
                <a:spcPct val="150000"/>
              </a:lnSpc>
              <a:buFont typeface="Arial" panose="020B0604020202020204" pitchFamily="34" charset="0"/>
              <a:buChar char="•"/>
            </a:pPr>
            <a:r>
              <a:rPr lang="ne-NP" sz="2200" dirty="0">
                <a:cs typeface="Kalimati" pitchFamily="2"/>
              </a:rPr>
              <a:t>महल २३ </a:t>
            </a:r>
            <a:r>
              <a:rPr lang="ne-NP" sz="2200" dirty="0">
                <a:latin typeface="Preeti"/>
                <a:ea typeface="Calibri"/>
                <a:cs typeface="Kalimati" pitchFamily="2"/>
              </a:rPr>
              <a:t>यस अघि बसोवास गरेको स्थान छोड्दाको समयमा उक्त स्थान गाउँ वा नगर के थियो ?</a:t>
            </a:r>
            <a:endParaRPr lang="en-US" sz="2200" dirty="0">
              <a:latin typeface="Preeti"/>
              <a:ea typeface="Calibri"/>
              <a:cs typeface="Kalimati" pitchFamily="2"/>
            </a:endParaRPr>
          </a:p>
          <a:p>
            <a:pPr marL="342900" indent="-342900">
              <a:lnSpc>
                <a:spcPct val="150000"/>
              </a:lnSpc>
              <a:buFont typeface="Arial" panose="020B0604020202020204" pitchFamily="34" charset="0"/>
              <a:buChar char="•"/>
            </a:pPr>
            <a:r>
              <a:rPr lang="ne-NP" sz="2200" dirty="0">
                <a:cs typeface="Kalimati" panose="00000400000000000000" pitchFamily="2"/>
              </a:rPr>
              <a:t>महल २४ </a:t>
            </a:r>
            <a:r>
              <a:rPr lang="ne-NP" sz="2200" dirty="0">
                <a:latin typeface="Preeti"/>
                <a:ea typeface="Calibri"/>
                <a:cs typeface="Kalimati" pitchFamily="2"/>
              </a:rPr>
              <a:t>यस स्थानमा बसोवास गरेको कति</a:t>
            </a:r>
            <a:r>
              <a:rPr lang="en-US" sz="2200" dirty="0">
                <a:latin typeface="Preeti"/>
                <a:ea typeface="Calibri"/>
                <a:cs typeface="Kalimati" pitchFamily="2"/>
              </a:rPr>
              <a:t> </a:t>
            </a:r>
            <a:r>
              <a:rPr lang="ne-NP" sz="2200" dirty="0">
                <a:latin typeface="Preeti"/>
                <a:ea typeface="Calibri"/>
                <a:cs typeface="Kalimati" pitchFamily="2"/>
              </a:rPr>
              <a:t>वर्ष भयो ?</a:t>
            </a:r>
            <a:endParaRPr lang="ko-KR" altLang="en-US" sz="2200" dirty="0">
              <a:latin typeface="Ganesh" pitchFamily="2" charset="0"/>
              <a:cs typeface="Kalimati" pitchFamily="2"/>
            </a:endParaRPr>
          </a:p>
          <a:p>
            <a:pPr marL="342900" indent="-342900">
              <a:lnSpc>
                <a:spcPct val="150000"/>
              </a:lnSpc>
              <a:buFont typeface="Arial" panose="020B0604020202020204" pitchFamily="34" charset="0"/>
              <a:buChar char="•"/>
            </a:pPr>
            <a:r>
              <a:rPr lang="ne-NP" sz="2200" dirty="0">
                <a:cs typeface="Kalimati" panose="00000400000000000000" pitchFamily="2"/>
              </a:rPr>
              <a:t>महल २५ </a:t>
            </a:r>
            <a:r>
              <a:rPr lang="ne-NP" sz="2200" dirty="0">
                <a:latin typeface="Preeti"/>
                <a:ea typeface="Calibri"/>
                <a:cs typeface="Kalimati" pitchFamily="2"/>
              </a:rPr>
              <a:t>यस स्थानमा बसोवास गर्नु वा आउनुको मुख्य कारण के हो ?</a:t>
            </a:r>
            <a:r>
              <a:rPr lang="ne-NP" sz="2200" dirty="0">
                <a:cs typeface="Kalimati" panose="00000400000000000000" pitchFamily="2"/>
              </a:rPr>
              <a:t>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761640"/>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Tree>
    <p:extLst>
      <p:ext uri="{BB962C8B-B14F-4D97-AF65-F5344CB8AC3E}">
        <p14:creationId xmlns:p14="http://schemas.microsoft.com/office/powerpoint/2010/main" val="2103959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9087" y="1559869"/>
            <a:ext cx="11708295" cy="1077218"/>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alimati" panose="00000400000000000000" pitchFamily="2"/>
              </a:rPr>
              <a:t>विस्तृत जानकारीको लागि गणना पुस्तिकाको अनुच्छेद ९.१ देखि ९.२६ सम्म अध्ययन गर्नुहोस् ।</a:t>
            </a:r>
            <a:endParaRPr lang="en-US" sz="3200" b="1" dirty="0">
              <a:solidFill>
                <a:srgbClr val="142DAC"/>
              </a:solidFill>
              <a:latin typeface="Kokila" panose="020B0604020202020204" pitchFamily="34" charset="0"/>
              <a:cs typeface="Kalimati" panose="00000400000000000000" pitchFamily="2"/>
            </a:endParaRPr>
          </a:p>
        </p:txBody>
      </p:sp>
      <p:sp>
        <p:nvSpPr>
          <p:cNvPr id="5" name="TextBox 4"/>
          <p:cNvSpPr txBox="1"/>
          <p:nvPr/>
        </p:nvSpPr>
        <p:spPr>
          <a:xfrm>
            <a:off x="3430206" y="3644444"/>
            <a:ext cx="3937296"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alimati" panose="00000400000000000000" pitchFamily="2"/>
              </a:rPr>
              <a:t>धन्यवाद</a:t>
            </a:r>
            <a:r>
              <a:rPr lang="en-US" sz="8800" b="1" dirty="0">
                <a:solidFill>
                  <a:srgbClr val="142DAC"/>
                </a:solidFill>
                <a:latin typeface="Kokila" panose="020B0604020202020204" pitchFamily="34" charset="0"/>
                <a:cs typeface="Kalimati" panose="00000400000000000000" pitchFamily="2"/>
              </a:rPr>
              <a:t>!</a:t>
            </a:r>
          </a:p>
        </p:txBody>
      </p:sp>
      <p:sp>
        <p:nvSpPr>
          <p:cNvPr id="6" name="TextBox 5">
            <a:extLst>
              <a:ext uri="{FF2B5EF4-FFF2-40B4-BE49-F238E27FC236}">
                <a16:creationId xmlns:a16="http://schemas.microsoft.com/office/drawing/2014/main" id="{26197DA5-3CE5-4F46-8BCC-34350E1A282C}"/>
              </a:ext>
            </a:extLst>
          </p:cNvPr>
          <p:cNvSpPr txBox="1"/>
          <p:nvPr/>
        </p:nvSpPr>
        <p:spPr>
          <a:xfrm>
            <a:off x="11652740" y="6465780"/>
            <a:ext cx="464233" cy="369332"/>
          </a:xfrm>
          <a:prstGeom prst="rect">
            <a:avLst/>
          </a:prstGeom>
        </p:spPr>
        <p:txBody>
          <a:bodyPr/>
          <a:lstStyle>
            <a:defPPr>
              <a:defRPr lang="en-US"/>
            </a:defPPr>
            <a:lvl1pPr algn="ctr">
              <a:defRPr>
                <a:latin typeface="Fontasy Himali" panose="04020500000000000000" pitchFamily="82" charset="0"/>
              </a:defRPr>
            </a:lvl1pPr>
          </a:lstStyle>
          <a:p>
            <a:fld id="{2840B2E4-A264-431E-ABDE-38E3BCDA5876}" type="slidenum">
              <a:rPr lang="en-US"/>
              <a:pPr/>
              <a:t>39</a:t>
            </a:fld>
            <a:endParaRPr lang="en-US" dirty="0"/>
          </a:p>
        </p:txBody>
      </p:sp>
    </p:spTree>
    <p:extLst>
      <p:ext uri="{BB962C8B-B14F-4D97-AF65-F5344CB8AC3E}">
        <p14:creationId xmlns:p14="http://schemas.microsoft.com/office/powerpoint/2010/main" val="60761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2689</TotalTime>
  <Words>3159</Words>
  <Application>Microsoft Office PowerPoint</Application>
  <PresentationFormat>Widescreen</PresentationFormat>
  <Paragraphs>248</Paragraphs>
  <Slides>39</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39</vt:i4>
      </vt:variant>
    </vt:vector>
  </HeadingPairs>
  <TitlesOfParts>
    <vt:vector size="49" baseType="lpstr">
      <vt:lpstr>Arial</vt:lpstr>
      <vt:lpstr>Calibri</vt:lpstr>
      <vt:lpstr>Calibri Light</vt:lpstr>
      <vt:lpstr>Fontasy Himali</vt:lpstr>
      <vt:lpstr>Ganesh</vt:lpstr>
      <vt:lpstr>Kokila</vt:lpstr>
      <vt:lpstr>Preeti</vt:lpstr>
      <vt:lpstr>Times New Roman</vt:lpstr>
      <vt:lpstr>Office Theme</vt:lpstr>
      <vt:lpstr>1_Office Theme</vt:lpstr>
      <vt:lpstr>PowerPoint Presentation</vt:lpstr>
      <vt:lpstr>PowerPoint Presentation</vt:lpstr>
      <vt:lpstr>सन्दर्भ सामग्री   पुस्तिकाको अनुच्छेद ९.१ देखि ९.२६ सम्म  </vt:lpstr>
      <vt:lpstr>PowerPoint Presentation</vt:lpstr>
      <vt:lpstr>बसाइँसराई </vt:lpstr>
      <vt:lpstr>बसाइँसराई  सम्बन्धी प्रश्नको उद्देश्य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कक्षा मूल्याङ्कन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364</cp:revision>
  <dcterms:created xsi:type="dcterms:W3CDTF">2020-10-11T07:30:23Z</dcterms:created>
  <dcterms:modified xsi:type="dcterms:W3CDTF">2021-04-10T11:14:41Z</dcterms:modified>
</cp:coreProperties>
</file>