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80" r:id="rId2"/>
    <p:sldId id="431" r:id="rId3"/>
    <p:sldId id="442" r:id="rId4"/>
    <p:sldId id="412" r:id="rId5"/>
    <p:sldId id="401" r:id="rId6"/>
    <p:sldId id="430" r:id="rId7"/>
    <p:sldId id="416" r:id="rId8"/>
    <p:sldId id="417" r:id="rId9"/>
    <p:sldId id="433" r:id="rId10"/>
    <p:sldId id="434" r:id="rId11"/>
    <p:sldId id="435" r:id="rId12"/>
    <p:sldId id="436" r:id="rId13"/>
    <p:sldId id="437" r:id="rId14"/>
    <p:sldId id="418" r:id="rId15"/>
    <p:sldId id="443" r:id="rId16"/>
    <p:sldId id="420" r:id="rId17"/>
    <p:sldId id="421" r:id="rId18"/>
    <p:sldId id="422" r:id="rId19"/>
    <p:sldId id="424" r:id="rId20"/>
    <p:sldId id="440" r:id="rId21"/>
    <p:sldId id="439" r:id="rId22"/>
    <p:sldId id="441" r:id="rId23"/>
    <p:sldId id="411" r:id="rId24"/>
    <p:sldId id="32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2D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71" autoAdjust="0"/>
    <p:restoredTop sz="94660" autoAdjust="0"/>
  </p:normalViewPr>
  <p:slideViewPr>
    <p:cSldViewPr snapToGrid="0">
      <p:cViewPr varScale="1">
        <p:scale>
          <a:sx n="65" d="100"/>
          <a:sy n="65" d="100"/>
        </p:scale>
        <p:origin x="792"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5" d="100"/>
          <a:sy n="55" d="100"/>
        </p:scale>
        <p:origin x="-290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BF0E8A4-6131-40E5-9846-53E13B890C1B}" type="datetimeFigureOut">
              <a:rPr lang="en-US" smtClean="0"/>
              <a:pPr/>
              <a:t>3/8/2020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B3A7572-4BE6-4FF7-8442-69D53216B303}" type="slidenum">
              <a:rPr lang="en-US" smtClean="0"/>
              <a:pPr/>
              <a:t>‹#›</a:t>
            </a:fld>
            <a:endParaRPr lang="en-US"/>
          </a:p>
        </p:txBody>
      </p:sp>
    </p:spTree>
    <p:extLst>
      <p:ext uri="{BB962C8B-B14F-4D97-AF65-F5344CB8AC3E}">
        <p14:creationId xmlns:p14="http://schemas.microsoft.com/office/powerpoint/2010/main" val="22255197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A51237-BD03-4849-8BC0-1BC051558707}" type="datetimeFigureOut">
              <a:rPr lang="en-US" smtClean="0"/>
              <a:pPr/>
              <a:t>3/8/2020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304AB7-4F6E-4532-B4AE-4FE1F4B2F639}" type="slidenum">
              <a:rPr lang="en-US" smtClean="0"/>
              <a:pPr/>
              <a:t>‹#›</a:t>
            </a:fld>
            <a:endParaRPr lang="en-US"/>
          </a:p>
        </p:txBody>
      </p:sp>
    </p:spTree>
    <p:extLst>
      <p:ext uri="{BB962C8B-B14F-4D97-AF65-F5344CB8AC3E}">
        <p14:creationId xmlns:p14="http://schemas.microsoft.com/office/powerpoint/2010/main" val="1333052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Narrow" pitchFamily="34" charset="0"/>
              </a:defRPr>
            </a:lvl1pPr>
          </a:lstStyle>
          <a:p>
            <a:r>
              <a:rPr lang="en-US" dirty="0"/>
              <a:t>Click to edit Master title style</a:t>
            </a:r>
          </a:p>
        </p:txBody>
      </p:sp>
      <p:sp>
        <p:nvSpPr>
          <p:cNvPr id="3" name="Subtitle 2"/>
          <p:cNvSpPr>
            <a:spLocks noGrp="1"/>
          </p:cNvSpPr>
          <p:nvPr>
            <p:ph type="subTitle" idx="1"/>
          </p:nvPr>
        </p:nvSpPr>
        <p:spPr>
          <a:xfrm>
            <a:off x="1564943" y="5568287"/>
            <a:ext cx="9144000" cy="1081584"/>
          </a:xfrm>
        </p:spPr>
        <p:txBody>
          <a:bodyPr/>
          <a:lstStyle>
            <a:lvl1pPr marL="0" indent="0" algn="ctr">
              <a:buNone/>
              <a:defRPr sz="2400">
                <a:latin typeface="Arial Narrow"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p:cNvSpPr/>
          <p:nvPr userDrawn="1"/>
        </p:nvSpPr>
        <p:spPr>
          <a:xfrm>
            <a:off x="0" y="0"/>
            <a:ext cx="12192000" cy="952500"/>
          </a:xfrm>
          <a:prstGeom prst="rect">
            <a:avLst/>
          </a:prstGeom>
          <a:ln w="28575">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1" name="Straight Connector 10"/>
          <p:cNvCxnSpPr/>
          <p:nvPr userDrawn="1"/>
        </p:nvCxnSpPr>
        <p:spPr>
          <a:xfrm>
            <a:off x="0" y="961728"/>
            <a:ext cx="12192000" cy="0"/>
          </a:xfrm>
          <a:prstGeom prst="line">
            <a:avLst/>
          </a:prstGeom>
          <a:ln w="19050" cmpd="sng">
            <a:solidFill>
              <a:srgbClr val="FFC000"/>
            </a:solidFill>
          </a:ln>
          <a:scene3d>
            <a:camera prst="orthographicFront"/>
            <a:lightRig rig="threePt" dir="t"/>
          </a:scene3d>
          <a:sp3d>
            <a:bevelT/>
          </a:sp3d>
        </p:spPr>
        <p:style>
          <a:lnRef idx="3">
            <a:schemeClr val="accent2"/>
          </a:lnRef>
          <a:fillRef idx="0">
            <a:schemeClr val="accent2"/>
          </a:fillRef>
          <a:effectRef idx="2">
            <a:schemeClr val="accent2"/>
          </a:effectRef>
          <a:fontRef idx="minor">
            <a:schemeClr val="tx1"/>
          </a:fontRef>
        </p:style>
      </p:cxnSp>
      <p:sp>
        <p:nvSpPr>
          <p:cNvPr id="12" name="Title 1"/>
          <p:cNvSpPr txBox="1">
            <a:spLocks/>
          </p:cNvSpPr>
          <p:nvPr userDrawn="1"/>
        </p:nvSpPr>
        <p:spPr>
          <a:xfrm>
            <a:off x="9105900" y="35542"/>
            <a:ext cx="2965277" cy="544007"/>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6437" y="57209"/>
            <a:ext cx="759770" cy="638827"/>
          </a:xfrm>
          <a:prstGeom prst="rect">
            <a:avLst/>
          </a:prstGeom>
        </p:spPr>
      </p:pic>
      <p:sp>
        <p:nvSpPr>
          <p:cNvPr id="14" name="TextBox 13"/>
          <p:cNvSpPr txBox="1"/>
          <p:nvPr userDrawn="1"/>
        </p:nvSpPr>
        <p:spPr>
          <a:xfrm>
            <a:off x="397603" y="670853"/>
            <a:ext cx="1027845" cy="276999"/>
          </a:xfrm>
          <a:prstGeom prst="rect">
            <a:avLst/>
          </a:prstGeom>
          <a:noFill/>
        </p:spPr>
        <p:txBody>
          <a:bodyPr wrap="none" rtlCol="0">
            <a:spAutoFit/>
          </a:bodyPr>
          <a:lstStyle/>
          <a:p>
            <a:r>
              <a:rPr lang="ne-NP" sz="1200" dirty="0">
                <a:solidFill>
                  <a:srgbClr val="FF0000"/>
                </a:solidFill>
                <a:latin typeface="Arial Narrow" panose="020B0606020202030204" pitchFamily="34" charset="0"/>
              </a:rPr>
              <a:t>नेपाल सरकार</a:t>
            </a:r>
            <a:endParaRPr lang="en-US" sz="1200" dirty="0">
              <a:solidFill>
                <a:srgbClr val="FF0000"/>
              </a:solidFill>
              <a:latin typeface="Arial Narrow" panose="020B0606020202030204" pitchFamily="34" charset="0"/>
            </a:endParaRPr>
          </a:p>
        </p:txBody>
      </p:sp>
      <p:sp>
        <p:nvSpPr>
          <p:cNvPr id="15" name="TextBox 14"/>
          <p:cNvSpPr txBox="1"/>
          <p:nvPr userDrawn="1"/>
        </p:nvSpPr>
        <p:spPr>
          <a:xfrm>
            <a:off x="4398683" y="170465"/>
            <a:ext cx="2432076" cy="471796"/>
          </a:xfrm>
          <a:prstGeom prst="rect">
            <a:avLst/>
          </a:prstGeom>
          <a:noFill/>
        </p:spPr>
        <p:txBody>
          <a:bodyPr wrap="none" rtlCol="0">
            <a:spAutoFit/>
          </a:bodyPr>
          <a:lstStyle/>
          <a:p>
            <a:pPr>
              <a:lnSpc>
                <a:spcPct val="150000"/>
              </a:lnSpc>
              <a:spcBef>
                <a:spcPts val="0"/>
              </a:spcBef>
            </a:pPr>
            <a:r>
              <a:rPr lang="ne-NP" sz="1800" b="0" dirty="0">
                <a:solidFill>
                  <a:srgbClr val="142DAC"/>
                </a:solidFill>
                <a:latin typeface="Himchuli" pitchFamily="2" charset="0"/>
                <a:ea typeface="Times New Roman" panose="02020603050405020304" pitchFamily="18" charset="0"/>
              </a:rPr>
              <a:t>राष्ट्रिय</a:t>
            </a:r>
            <a:r>
              <a:rPr lang="ne-NP" sz="1800" b="0" baseline="0" dirty="0">
                <a:solidFill>
                  <a:srgbClr val="142DAC"/>
                </a:solidFill>
                <a:latin typeface="Himchuli" pitchFamily="2" charset="0"/>
                <a:ea typeface="Times New Roman" panose="02020603050405020304" pitchFamily="18" charset="0"/>
              </a:rPr>
              <a:t> जनगणना २०७८</a:t>
            </a:r>
            <a:endParaRPr lang="en-US" sz="1000" b="0" dirty="0">
              <a:solidFill>
                <a:srgbClr val="142DAC"/>
              </a:solidFill>
              <a:latin typeface="Times New Roman" panose="02020603050405020304" pitchFamily="18" charset="0"/>
              <a:ea typeface="Times New Roman" panose="02020603050405020304" pitchFamily="18" charset="0"/>
            </a:endParaRPr>
          </a:p>
        </p:txBody>
      </p:sp>
      <p:pic>
        <p:nvPicPr>
          <p:cNvPr id="17" name="Picture 16" descr="5cm height.jpg"/>
          <p:cNvPicPr>
            <a:picLocks noChangeAspect="1"/>
          </p:cNvPicPr>
          <p:nvPr userDrawn="1"/>
        </p:nvPicPr>
        <p:blipFill>
          <a:blip r:embed="rId3" cstate="print">
            <a:lum contrast="10000"/>
          </a:blip>
          <a:stretch>
            <a:fillRect/>
          </a:stretch>
        </p:blipFill>
        <p:spPr>
          <a:xfrm>
            <a:off x="11203014" y="-13648"/>
            <a:ext cx="703577" cy="957959"/>
          </a:xfrm>
          <a:prstGeom prst="rect">
            <a:avLst/>
          </a:prstGeom>
        </p:spPr>
      </p:pic>
    </p:spTree>
    <p:extLst>
      <p:ext uri="{BB962C8B-B14F-4D97-AF65-F5344CB8AC3E}">
        <p14:creationId xmlns:p14="http://schemas.microsoft.com/office/powerpoint/2010/main" val="86940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14003106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012419"/>
            <a:ext cx="12192000" cy="529779"/>
          </a:xfrm>
          <a:prstGeom prst="rect">
            <a:avLst/>
          </a:prstGeom>
          <a:solidFill>
            <a:schemeClr val="accent2">
              <a:lumMod val="20000"/>
              <a:lumOff val="80000"/>
            </a:schemeClr>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2263" y="1596789"/>
            <a:ext cx="11354937" cy="5058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37" y="18572"/>
            <a:ext cx="757027" cy="636521"/>
          </a:xfrm>
          <a:prstGeom prst="rect">
            <a:avLst/>
          </a:prstGeom>
        </p:spPr>
      </p:pic>
      <p:sp>
        <p:nvSpPr>
          <p:cNvPr id="8" name="TextBox 7"/>
          <p:cNvSpPr txBox="1"/>
          <p:nvPr/>
        </p:nvSpPr>
        <p:spPr>
          <a:xfrm>
            <a:off x="315715" y="645864"/>
            <a:ext cx="1170513" cy="307777"/>
          </a:xfrm>
          <a:prstGeom prst="rect">
            <a:avLst/>
          </a:prstGeom>
          <a:noFill/>
        </p:spPr>
        <p:txBody>
          <a:bodyPr wrap="none" rtlCol="0">
            <a:spAutoFit/>
          </a:bodyPr>
          <a:lstStyle/>
          <a:p>
            <a:r>
              <a:rPr lang="ne-NP" sz="1400" dirty="0">
                <a:solidFill>
                  <a:srgbClr val="FF0000"/>
                </a:solidFill>
                <a:latin typeface="Arial Narrow" panose="020B0606020202030204" pitchFamily="34" charset="0"/>
              </a:rPr>
              <a:t>नेपाल सरकार</a:t>
            </a:r>
            <a:endParaRPr lang="en-US" sz="1400" dirty="0">
              <a:solidFill>
                <a:srgbClr val="FF0000"/>
              </a:solidFill>
              <a:latin typeface="Arial Narrow" panose="020B0606020202030204" pitchFamily="34" charset="0"/>
            </a:endParaRPr>
          </a:p>
        </p:txBody>
      </p:sp>
      <p:sp>
        <p:nvSpPr>
          <p:cNvPr id="9" name="Title 1"/>
          <p:cNvSpPr txBox="1">
            <a:spLocks/>
          </p:cNvSpPr>
          <p:nvPr/>
        </p:nvSpPr>
        <p:spPr>
          <a:xfrm>
            <a:off x="9105900" y="35542"/>
            <a:ext cx="2965277" cy="582644"/>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cxnSp>
        <p:nvCxnSpPr>
          <p:cNvPr id="10" name="Straight Connector 9"/>
          <p:cNvCxnSpPr/>
          <p:nvPr/>
        </p:nvCxnSpPr>
        <p:spPr>
          <a:xfrm>
            <a:off x="0" y="964804"/>
            <a:ext cx="12192000" cy="0"/>
          </a:xfrm>
          <a:prstGeom prst="line">
            <a:avLst/>
          </a:prstGeom>
          <a:ln w="38100">
            <a:solidFill>
              <a:srgbClr val="FFC000"/>
            </a:solidFill>
          </a:ln>
        </p:spPr>
        <p:style>
          <a:lnRef idx="3">
            <a:schemeClr val="accent2"/>
          </a:lnRef>
          <a:fillRef idx="0">
            <a:schemeClr val="accent2"/>
          </a:fillRef>
          <a:effectRef idx="2">
            <a:schemeClr val="accent2"/>
          </a:effectRef>
          <a:fontRef idx="minor">
            <a:schemeClr val="tx1"/>
          </a:fontRef>
        </p:style>
      </p:cxnSp>
      <p:sp>
        <p:nvSpPr>
          <p:cNvPr id="12" name="TextBox 11"/>
          <p:cNvSpPr txBox="1"/>
          <p:nvPr/>
        </p:nvSpPr>
        <p:spPr>
          <a:xfrm>
            <a:off x="4412331" y="197761"/>
            <a:ext cx="2861681" cy="830997"/>
          </a:xfrm>
          <a:prstGeom prst="rect">
            <a:avLst/>
          </a:prstGeom>
          <a:noFill/>
        </p:spPr>
        <p:txBody>
          <a:bodyPr wrap="none" rtlCol="0">
            <a:spAutoFit/>
          </a:bodyPr>
          <a:lstStyle/>
          <a:p>
            <a:pPr>
              <a:lnSpc>
                <a:spcPct val="150000"/>
              </a:lnSpc>
              <a:spcBef>
                <a:spcPts val="0"/>
              </a:spcBef>
            </a:pPr>
            <a:r>
              <a:rPr lang="ne-NP" sz="1600" b="1" dirty="0">
                <a:solidFill>
                  <a:srgbClr val="142DAC"/>
                </a:solidFill>
                <a:latin typeface="Himchuli" pitchFamily="2" charset="0"/>
                <a:ea typeface="Times New Roman" panose="02020603050405020304" pitchFamily="18" charset="0"/>
              </a:rPr>
              <a:t>राष्ट्रिय</a:t>
            </a:r>
            <a:r>
              <a:rPr lang="ne-NP" sz="1600" b="1" baseline="0" dirty="0">
                <a:solidFill>
                  <a:srgbClr val="142DAC"/>
                </a:solidFill>
                <a:latin typeface="Himchuli" pitchFamily="2" charset="0"/>
                <a:ea typeface="Times New Roman" panose="02020603050405020304" pitchFamily="18" charset="0"/>
              </a:rPr>
              <a:t> </a:t>
            </a:r>
            <a:r>
              <a:rPr lang="ne-NP" sz="1600" b="1" baseline="0">
                <a:solidFill>
                  <a:srgbClr val="142DAC"/>
                </a:solidFill>
                <a:latin typeface="Himchuli" pitchFamily="2" charset="0"/>
                <a:ea typeface="Times New Roman" panose="02020603050405020304" pitchFamily="18" charset="0"/>
              </a:rPr>
              <a:t>जनगणना २०७८</a:t>
            </a:r>
          </a:p>
          <a:p>
            <a:pPr>
              <a:lnSpc>
                <a:spcPct val="150000"/>
              </a:lnSpc>
              <a:spcBef>
                <a:spcPts val="0"/>
              </a:spcBef>
            </a:pPr>
            <a:r>
              <a:rPr lang="ne-NP" sz="1600" b="1" baseline="0">
                <a:solidFill>
                  <a:srgbClr val="FF0000"/>
                </a:solidFill>
                <a:latin typeface="Himchuli" pitchFamily="2" charset="0"/>
                <a:ea typeface="Times New Roman" panose="02020603050405020304" pitchFamily="18" charset="0"/>
              </a:rPr>
              <a:t>नमुना </a:t>
            </a:r>
            <a:r>
              <a:rPr lang="en-US" sz="1600" b="1" baseline="0">
                <a:solidFill>
                  <a:srgbClr val="FF0000"/>
                </a:solidFill>
                <a:latin typeface="Himchuli" pitchFamily="2" charset="0"/>
                <a:ea typeface="Times New Roman" panose="02020603050405020304" pitchFamily="18" charset="0"/>
              </a:rPr>
              <a:t>-</a:t>
            </a:r>
            <a:r>
              <a:rPr lang="ne-NP" sz="1600" b="1" baseline="0">
                <a:solidFill>
                  <a:srgbClr val="FF0000"/>
                </a:solidFill>
                <a:latin typeface="Himchuli" pitchFamily="2" charset="0"/>
                <a:ea typeface="Times New Roman" panose="02020603050405020304" pitchFamily="18" charset="0"/>
              </a:rPr>
              <a:t>पाइलट</a:t>
            </a:r>
            <a:r>
              <a:rPr lang="en-US" sz="1600" b="1" baseline="0">
                <a:solidFill>
                  <a:srgbClr val="FF0000"/>
                </a:solidFill>
                <a:latin typeface="Himchuli" pitchFamily="2" charset="0"/>
                <a:ea typeface="Times New Roman" panose="02020603050405020304" pitchFamily="18" charset="0"/>
              </a:rPr>
              <a:t>_</a:t>
            </a:r>
            <a:r>
              <a:rPr lang="ne-NP" sz="1600" b="1" baseline="0">
                <a:solidFill>
                  <a:srgbClr val="FF0000"/>
                </a:solidFill>
                <a:latin typeface="Himchuli" pitchFamily="2" charset="0"/>
                <a:ea typeface="Times New Roman" panose="02020603050405020304" pitchFamily="18" charset="0"/>
              </a:rPr>
              <a:t> जनगणना २०७६</a:t>
            </a:r>
            <a:endParaRPr lang="en-US" sz="900" b="1" dirty="0">
              <a:solidFill>
                <a:srgbClr val="FF0000"/>
              </a:solidFill>
              <a:latin typeface="Times New Roman" panose="02020603050405020304" pitchFamily="18" charset="0"/>
              <a:ea typeface="Times New Roman" panose="02020603050405020304" pitchFamily="18" charset="0"/>
            </a:endParaRPr>
          </a:p>
        </p:txBody>
      </p:sp>
      <p:pic>
        <p:nvPicPr>
          <p:cNvPr id="13" name="Picture 12" descr="5cm height.jpg"/>
          <p:cNvPicPr>
            <a:picLocks noChangeAspect="1"/>
          </p:cNvPicPr>
          <p:nvPr userDrawn="1"/>
        </p:nvPicPr>
        <p:blipFill>
          <a:blip r:embed="rId5" cstate="print">
            <a:lum contrast="10000"/>
          </a:blip>
          <a:stretch>
            <a:fillRect/>
          </a:stretch>
        </p:blipFill>
        <p:spPr>
          <a:xfrm>
            <a:off x="11066534" y="-13648"/>
            <a:ext cx="703577" cy="957959"/>
          </a:xfrm>
          <a:prstGeom prst="rect">
            <a:avLst/>
          </a:prstGeom>
        </p:spPr>
      </p:pic>
    </p:spTree>
    <p:extLst>
      <p:ext uri="{BB962C8B-B14F-4D97-AF65-F5344CB8AC3E}">
        <p14:creationId xmlns:p14="http://schemas.microsoft.com/office/powerpoint/2010/main" val="185859577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Narrow"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1511197"/>
            <a:ext cx="12192000" cy="653143"/>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Arial Narrow" pitchFamily="34" charset="0"/>
                <a:ea typeface="+mj-ea"/>
                <a:cs typeface="+mj-cs"/>
              </a:defRPr>
            </a:lvl1pPr>
          </a:lstStyle>
          <a:p>
            <a:pPr algn="ctr" fontAlgn="base">
              <a:lnSpc>
                <a:spcPct val="100000"/>
              </a:lnSpc>
              <a:spcAft>
                <a:spcPct val="0"/>
              </a:spcAft>
            </a:pPr>
            <a:r>
              <a:rPr lang="ne-NP" sz="4400" b="1">
                <a:solidFill>
                  <a:srgbClr val="142DAC"/>
                </a:solidFill>
                <a:latin typeface="Kokila" panose="020B0604020202020204" pitchFamily="34" charset="0"/>
                <a:cs typeface="Kokila" panose="020B0604020202020204" pitchFamily="34" charset="0"/>
              </a:rPr>
              <a:t>मूल प्रश्नावली</a:t>
            </a:r>
            <a:r>
              <a:rPr lang="en-US" sz="4400" b="1">
                <a:solidFill>
                  <a:srgbClr val="142DAC"/>
                </a:solidFill>
                <a:latin typeface="Kokila" panose="020B0604020202020204" pitchFamily="34" charset="0"/>
                <a:cs typeface="Kokila" panose="020B0604020202020204" pitchFamily="34" charset="0"/>
              </a:rPr>
              <a:t>:</a:t>
            </a:r>
            <a:r>
              <a:rPr lang="ne-NP" sz="4400" b="1">
                <a:solidFill>
                  <a:srgbClr val="142DAC"/>
                </a:solidFill>
                <a:latin typeface="Kokila" panose="020B0604020202020204" pitchFamily="34" charset="0"/>
                <a:cs typeface="Kokila" panose="020B0604020202020204" pitchFamily="34" charset="0"/>
              </a:rPr>
              <a:t> बसाइँसराइ</a:t>
            </a:r>
            <a:endParaRPr lang="de-DE" sz="4800" b="1" dirty="0">
              <a:solidFill>
                <a:srgbClr val="142DAC"/>
              </a:solidFill>
              <a:latin typeface="Kokila" panose="020B0604020202020204" pitchFamily="34" charset="0"/>
              <a:cs typeface="Kokila" panose="020B0604020202020204" pitchFamily="34" charset="0"/>
            </a:endParaRPr>
          </a:p>
        </p:txBody>
      </p:sp>
      <p:pic>
        <p:nvPicPr>
          <p:cNvPr id="8" name="Picture 7" descr="7cm height- Nep.jpg"/>
          <p:cNvPicPr>
            <a:picLocks noChangeAspect="1"/>
          </p:cNvPicPr>
          <p:nvPr/>
        </p:nvPicPr>
        <p:blipFill>
          <a:blip r:embed="rId2" cstate="print"/>
          <a:stretch>
            <a:fillRect/>
          </a:stretch>
        </p:blipFill>
        <p:spPr>
          <a:xfrm>
            <a:off x="5052103" y="2516744"/>
            <a:ext cx="1458832" cy="1986905"/>
          </a:xfrm>
          <a:prstGeom prst="rect">
            <a:avLst/>
          </a:prstGeom>
        </p:spPr>
      </p:pic>
      <p:sp>
        <p:nvSpPr>
          <p:cNvPr id="9" name="Subtitle 2"/>
          <p:cNvSpPr txBox="1">
            <a:spLocks/>
          </p:cNvSpPr>
          <p:nvPr/>
        </p:nvSpPr>
        <p:spPr>
          <a:xfrm>
            <a:off x="-92907" y="4999385"/>
            <a:ext cx="12192000" cy="9280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e-NP" b="1">
                <a:solidFill>
                  <a:srgbClr val="FF0000"/>
                </a:solidFill>
                <a:latin typeface="Kokila" panose="020B0604020202020204" pitchFamily="34" charset="0"/>
                <a:cs typeface="Kokila" panose="020B0604020202020204" pitchFamily="34" charset="0"/>
              </a:rPr>
              <a:t>नमुना </a:t>
            </a:r>
            <a:r>
              <a:rPr lang="en-US" b="1">
                <a:solidFill>
                  <a:srgbClr val="FF0000"/>
                </a:solidFill>
                <a:latin typeface="Kokila" panose="020B0604020202020204" pitchFamily="34" charset="0"/>
                <a:cs typeface="Kokila" panose="020B0604020202020204" pitchFamily="34" charset="0"/>
              </a:rPr>
              <a:t>(</a:t>
            </a:r>
            <a:r>
              <a:rPr lang="ne-NP" b="1">
                <a:solidFill>
                  <a:srgbClr val="FF0000"/>
                </a:solidFill>
                <a:latin typeface="Kokila" panose="020B0604020202020204" pitchFamily="34" charset="0"/>
                <a:cs typeface="Kokila" panose="020B0604020202020204" pitchFamily="34" charset="0"/>
              </a:rPr>
              <a:t>पाइलट</a:t>
            </a:r>
            <a:r>
              <a:rPr lang="en-US" b="1">
                <a:solidFill>
                  <a:srgbClr val="FF0000"/>
                </a:solidFill>
                <a:latin typeface="Kokila" panose="020B0604020202020204" pitchFamily="34" charset="0"/>
                <a:cs typeface="Kokila" panose="020B0604020202020204" pitchFamily="34" charset="0"/>
              </a:rPr>
              <a:t>)</a:t>
            </a:r>
            <a:r>
              <a:rPr lang="ne-NP" b="1">
                <a:solidFill>
                  <a:srgbClr val="FF0000"/>
                </a:solidFill>
                <a:latin typeface="Kokila" panose="020B0604020202020204" pitchFamily="34" charset="0"/>
                <a:cs typeface="Kokila" panose="020B0604020202020204" pitchFamily="34" charset="0"/>
              </a:rPr>
              <a:t> जनगणना</a:t>
            </a:r>
          </a:p>
          <a:p>
            <a:pPr marL="0" indent="0" algn="ctr">
              <a:lnSpc>
                <a:spcPct val="100000"/>
              </a:lnSpc>
              <a:buNone/>
            </a:pPr>
            <a:r>
              <a:rPr lang="ne-NP" b="1">
                <a:solidFill>
                  <a:srgbClr val="FF0000"/>
                </a:solidFill>
                <a:latin typeface="Kokila" panose="020B0604020202020204" pitchFamily="34" charset="0"/>
                <a:cs typeface="Kokila" panose="020B0604020202020204" pitchFamily="34" charset="0"/>
              </a:rPr>
              <a:t>गणक तालिम</a:t>
            </a:r>
            <a:br>
              <a:rPr lang="ne-NP" b="1">
                <a:solidFill>
                  <a:srgbClr val="FF0000"/>
                </a:solidFill>
                <a:latin typeface="Kokila" panose="020B0604020202020204" pitchFamily="34" charset="0"/>
                <a:cs typeface="Kokila" panose="020B0604020202020204" pitchFamily="34" charset="0"/>
              </a:rPr>
            </a:br>
            <a:r>
              <a:rPr lang="ne-NP" sz="2400">
                <a:solidFill>
                  <a:srgbClr val="FF0000"/>
                </a:solidFill>
                <a:latin typeface="Kokila" panose="020B0604020202020204" pitchFamily="34" charset="0"/>
                <a:cs typeface="Kokila" panose="020B0604020202020204" pitchFamily="34" charset="0"/>
              </a:rPr>
              <a:t>पोखारा</a:t>
            </a:r>
            <a:endParaRPr lang="en-US" sz="2000">
              <a:solidFill>
                <a:srgbClr val="FF0000"/>
              </a:solidFill>
              <a:latin typeface="Kokila" panose="020B0604020202020204" pitchFamily="34" charset="0"/>
              <a:cs typeface="Kokila" panose="020B0604020202020204" pitchFamily="34" charset="0"/>
            </a:endParaRPr>
          </a:p>
          <a:p>
            <a:pPr>
              <a:lnSpc>
                <a:spcPct val="100000"/>
              </a:lnSpc>
            </a:pPr>
            <a:endParaRPr lang="en-US" sz="1800" b="1" dirty="0">
              <a:solidFill>
                <a:srgbClr val="FF0000"/>
              </a:solidFill>
              <a:latin typeface="K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0236" y="1760540"/>
            <a:ext cx="11095645" cy="1938992"/>
          </a:xfrm>
          <a:prstGeom prst="rect">
            <a:avLst/>
          </a:prstGeom>
          <a:noFill/>
        </p:spPr>
        <p:txBody>
          <a:bodyPr wrap="square" rtlCol="0">
            <a:spAutoFit/>
          </a:bodyPr>
          <a:lstStyle/>
          <a:p>
            <a:pPr algn="ctr"/>
            <a:r>
              <a:rPr lang="ne-NP" sz="4000" b="1">
                <a:solidFill>
                  <a:srgbClr val="142DAC"/>
                </a:solidFill>
                <a:latin typeface="Kokila" panose="020B0604020202020204" pitchFamily="34" charset="0"/>
                <a:cs typeface="Kokila" panose="020B0604020202020204" pitchFamily="34" charset="0"/>
              </a:rPr>
              <a:t>यस खण्डमा </a:t>
            </a:r>
            <a:r>
              <a:rPr lang="ne-NP" sz="4000" b="1" dirty="0">
                <a:solidFill>
                  <a:srgbClr val="142DAC"/>
                </a:solidFill>
                <a:latin typeface="Kokila" panose="020B0604020202020204" pitchFamily="34" charset="0"/>
                <a:cs typeface="Kokila" panose="020B0604020202020204" pitchFamily="34" charset="0"/>
              </a:rPr>
              <a:t>मूल </a:t>
            </a:r>
            <a:r>
              <a:rPr lang="ne-NP" sz="4000" b="1">
                <a:solidFill>
                  <a:srgbClr val="142DAC"/>
                </a:solidFill>
                <a:latin typeface="Kokila" panose="020B0604020202020204" pitchFamily="34" charset="0"/>
                <a:cs typeface="Kokila" panose="020B0604020202020204" pitchFamily="34" charset="0"/>
              </a:rPr>
              <a:t>प्रश्नावलीको बसाइँसराइ सम्बन्धी </a:t>
            </a:r>
            <a:r>
              <a:rPr lang="ne-NP" sz="4000" b="1" dirty="0">
                <a:solidFill>
                  <a:srgbClr val="142DAC"/>
                </a:solidFill>
                <a:latin typeface="Kokila" panose="020B0604020202020204" pitchFamily="34" charset="0"/>
                <a:cs typeface="Kokila" panose="020B0604020202020204" pitchFamily="34" charset="0"/>
              </a:rPr>
              <a:t>निम्न प्रश्नहरुको </a:t>
            </a:r>
          </a:p>
          <a:p>
            <a:pPr algn="ctr"/>
            <a:r>
              <a:rPr lang="ne-NP" sz="4000" b="1" dirty="0">
                <a:solidFill>
                  <a:srgbClr val="142DAC"/>
                </a:solidFill>
                <a:latin typeface="Kokila" panose="020B0604020202020204" pitchFamily="34" charset="0"/>
                <a:cs typeface="Kokila" panose="020B0604020202020204" pitchFamily="34" charset="0"/>
              </a:rPr>
              <a:t>बारेमा छलफल </a:t>
            </a:r>
            <a:r>
              <a:rPr lang="ne-NP" sz="4000" b="1">
                <a:solidFill>
                  <a:srgbClr val="142DAC"/>
                </a:solidFill>
                <a:latin typeface="Kokila" panose="020B0604020202020204" pitchFamily="34" charset="0"/>
                <a:cs typeface="Kokila" panose="020B0604020202020204" pitchFamily="34" charset="0"/>
              </a:rPr>
              <a:t>गरिनेछ ।</a:t>
            </a:r>
            <a:endParaRPr lang="en-US" sz="4000" b="1">
              <a:solidFill>
                <a:srgbClr val="142DAC"/>
              </a:solidFill>
              <a:latin typeface="Kokila" panose="020B0604020202020204" pitchFamily="34" charset="0"/>
              <a:cs typeface="Kokila" panose="020B0604020202020204" pitchFamily="34" charset="0"/>
            </a:endParaRPr>
          </a:p>
          <a:p>
            <a:pPr algn="ctr"/>
            <a:endParaRPr lang="en-US" sz="4000" b="1" dirty="0">
              <a:solidFill>
                <a:srgbClr val="142DAC"/>
              </a:solidFill>
              <a:latin typeface="Kokila" panose="020B0604020202020204" pitchFamily="34" charset="0"/>
              <a:cs typeface="Kokila"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74069955"/>
              </p:ext>
            </p:extLst>
          </p:nvPr>
        </p:nvGraphicFramePr>
        <p:xfrm>
          <a:off x="1870891" y="3792511"/>
          <a:ext cx="9271726" cy="2237065"/>
        </p:xfrm>
        <a:graphic>
          <a:graphicData uri="http://schemas.openxmlformats.org/drawingml/2006/table">
            <a:tbl>
              <a:tblPr/>
              <a:tblGrid>
                <a:gridCol w="2223848">
                  <a:extLst>
                    <a:ext uri="{9D8B030D-6E8A-4147-A177-3AD203B41FA5}">
                      <a16:colId xmlns:a16="http://schemas.microsoft.com/office/drawing/2014/main" val="20000"/>
                    </a:ext>
                  </a:extLst>
                </a:gridCol>
                <a:gridCol w="7047878">
                  <a:extLst>
                    <a:ext uri="{9D8B030D-6E8A-4147-A177-3AD203B41FA5}">
                      <a16:colId xmlns:a16="http://schemas.microsoft.com/office/drawing/2014/main" val="20001"/>
                    </a:ext>
                  </a:extLst>
                </a:gridCol>
              </a:tblGrid>
              <a:tr h="496146">
                <a:tc>
                  <a:txBody>
                    <a:bodyPr/>
                    <a:lstStyle/>
                    <a:p>
                      <a:pPr algn="ctr" fontAlgn="b"/>
                      <a:r>
                        <a:rPr lang="ne-NP" sz="3600" b="1">
                          <a:latin typeface="Kokila" panose="020B0604020202020204" pitchFamily="34" charset="0"/>
                          <a:cs typeface="Kokila" panose="020B0604020202020204" pitchFamily="34" charset="0"/>
                        </a:rPr>
                        <a:t>परिचय</a:t>
                      </a:r>
                      <a:r>
                        <a:rPr lang="ne-NP" sz="3600" b="1" baseline="0">
                          <a:latin typeface="Kokila" panose="020B0604020202020204" pitchFamily="34" charset="0"/>
                          <a:cs typeface="Kokila" panose="020B0604020202020204" pitchFamily="34" charset="0"/>
                        </a:rPr>
                        <a:t> </a:t>
                      </a:r>
                      <a:r>
                        <a:rPr lang="ne-NP" sz="3600" b="1">
                          <a:latin typeface="Kokila" panose="020B0604020202020204" pitchFamily="34" charset="0"/>
                          <a:cs typeface="Kokila" panose="020B0604020202020204" pitchFamily="34" charset="0"/>
                        </a:rPr>
                        <a:t> </a:t>
                      </a:r>
                      <a:endParaRPr lang="en-US" sz="3600" b="1" i="0" u="none" strike="noStrike" dirty="0">
                        <a:solidFill>
                          <a:srgbClr val="000000"/>
                        </a:solidFill>
                        <a:latin typeface="Kokila" panose="020B0604020202020204" pitchFamily="34" charset="0"/>
                        <a:cs typeface="Kokila"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3600" b="1" i="0" u="none" strike="noStrike">
                          <a:solidFill>
                            <a:srgbClr val="000000"/>
                          </a:solidFill>
                          <a:latin typeface="Kokila" panose="020B0604020202020204" pitchFamily="34" charset="0"/>
                          <a:cs typeface="Kokila" panose="020B0604020202020204" pitchFamily="34" charset="0"/>
                        </a:rPr>
                        <a:t> </a:t>
                      </a:r>
                      <a:r>
                        <a:rPr lang="ne-NP" sz="3600" b="1" i="0" u="none" strike="noStrike" kern="1200">
                          <a:solidFill>
                            <a:srgbClr val="000000"/>
                          </a:solidFill>
                          <a:latin typeface="Kokila" panose="020B0604020202020204" pitchFamily="34" charset="0"/>
                          <a:ea typeface="+mn-ea"/>
                          <a:cs typeface="Kokila" panose="020B0604020202020204" pitchFamily="34" charset="0"/>
                        </a:rPr>
                        <a:t>   </a:t>
                      </a:r>
                      <a:r>
                        <a:rPr lang="en-US" sz="3600" b="1" i="0" u="none" strike="noStrike" kern="1200">
                          <a:solidFill>
                            <a:srgbClr val="000000"/>
                          </a:solidFill>
                          <a:latin typeface="Kokila" panose="020B0604020202020204" pitchFamily="34" charset="0"/>
                          <a:ea typeface="+mn-ea"/>
                          <a:cs typeface="Kokila" panose="020B0604020202020204" pitchFamily="34" charset="0"/>
                        </a:rPr>
                        <a:t> </a:t>
                      </a:r>
                      <a:r>
                        <a:rPr lang="ne-NP" sz="3600" b="1" i="0" u="none" strike="noStrike" kern="1200">
                          <a:solidFill>
                            <a:srgbClr val="000000"/>
                          </a:solidFill>
                          <a:latin typeface="Kokila" panose="020B0604020202020204" pitchFamily="34" charset="0"/>
                          <a:ea typeface="+mn-ea"/>
                          <a:cs typeface="Kokila" panose="020B0604020202020204" pitchFamily="34" charset="0"/>
                        </a:rPr>
                        <a:t>बसाइँसराइको</a:t>
                      </a:r>
                      <a:r>
                        <a:rPr lang="ne-NP" sz="3600" b="1" i="0" u="none" strike="noStrike" kern="1200" baseline="0">
                          <a:solidFill>
                            <a:srgbClr val="000000"/>
                          </a:solidFill>
                          <a:latin typeface="Kokila" panose="020B0604020202020204" pitchFamily="34" charset="0"/>
                          <a:ea typeface="+mn-ea"/>
                          <a:cs typeface="Kokila" panose="020B0604020202020204" pitchFamily="34" charset="0"/>
                        </a:rPr>
                        <a:t> परिभाषा र </a:t>
                      </a:r>
                      <a:r>
                        <a:rPr lang="ne-NP" sz="3600" b="1" i="0" u="none" strike="noStrike" kern="1200">
                          <a:solidFill>
                            <a:srgbClr val="000000"/>
                          </a:solidFill>
                          <a:latin typeface="Kokila" panose="020B0604020202020204" pitchFamily="34" charset="0"/>
                          <a:ea typeface="+mn-ea"/>
                          <a:cs typeface="Kokila" panose="020B0604020202020204" pitchFamily="34" charset="0"/>
                        </a:rPr>
                        <a:t>बसाइँसराइको इकाइ</a:t>
                      </a:r>
                      <a:endParaRPr lang="en-US" sz="3600" b="1" i="0" u="none" strike="noStrike" dirty="0">
                        <a:solidFill>
                          <a:srgbClr val="000000"/>
                        </a:solidFill>
                        <a:latin typeface="Kokila" panose="020B0604020202020204" pitchFamily="34" charset="0"/>
                        <a:cs typeface="Kokila"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35921">
                <a:tc>
                  <a:txBody>
                    <a:bodyPr/>
                    <a:lstStyle/>
                    <a:p>
                      <a:pPr algn="ctr" fontAlgn="b"/>
                      <a:r>
                        <a:rPr lang="ne-NP" sz="3600" b="1" dirty="0">
                          <a:latin typeface="Kokila" panose="020B0604020202020204" pitchFamily="34" charset="0"/>
                          <a:cs typeface="Kokila" panose="020B0604020202020204" pitchFamily="34" charset="0"/>
                        </a:rPr>
                        <a:t>प्रश्न </a:t>
                      </a:r>
                      <a:r>
                        <a:rPr lang="ne-NP" sz="3600" b="1">
                          <a:latin typeface="Kokila" panose="020B0604020202020204" pitchFamily="34" charset="0"/>
                          <a:cs typeface="Kokila" panose="020B0604020202020204" pitchFamily="34" charset="0"/>
                        </a:rPr>
                        <a:t>नं १९–२१ </a:t>
                      </a:r>
                      <a:endParaRPr lang="en-US" sz="3600" b="1" i="0" u="none" strike="noStrike" dirty="0">
                        <a:solidFill>
                          <a:srgbClr val="000000"/>
                        </a:solidFill>
                        <a:latin typeface="Kokila" panose="020B0604020202020204" pitchFamily="34" charset="0"/>
                        <a:cs typeface="Kokila"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3600" b="1" i="0" u="none" strike="noStrike">
                          <a:solidFill>
                            <a:srgbClr val="000000"/>
                          </a:solidFill>
                          <a:latin typeface="Kokila" panose="020B0604020202020204" pitchFamily="34" charset="0"/>
                          <a:cs typeface="Kokila" panose="020B0604020202020204" pitchFamily="34" charset="0"/>
                        </a:rPr>
                        <a:t> </a:t>
                      </a:r>
                      <a:r>
                        <a:rPr lang="ne-NP" sz="3600" b="1" i="0" u="none" strike="noStrike" kern="1200">
                          <a:solidFill>
                            <a:srgbClr val="000000"/>
                          </a:solidFill>
                          <a:latin typeface="Kokila" panose="020B0604020202020204" pitchFamily="34" charset="0"/>
                          <a:ea typeface="+mn-ea"/>
                          <a:cs typeface="Kokila" panose="020B0604020202020204" pitchFamily="34" charset="0"/>
                        </a:rPr>
                        <a:t>   </a:t>
                      </a:r>
                      <a:r>
                        <a:rPr lang="en-US" sz="3600" b="1" i="0" u="none" strike="noStrike" kern="1200">
                          <a:solidFill>
                            <a:srgbClr val="000000"/>
                          </a:solidFill>
                          <a:latin typeface="Kokila" panose="020B0604020202020204" pitchFamily="34" charset="0"/>
                          <a:ea typeface="+mn-ea"/>
                          <a:cs typeface="Kokila" panose="020B0604020202020204" pitchFamily="34" charset="0"/>
                        </a:rPr>
                        <a:t> </a:t>
                      </a:r>
                      <a:r>
                        <a:rPr lang="ne-NP" sz="3600" b="1" i="0" u="none" strike="noStrike" kern="1200">
                          <a:solidFill>
                            <a:srgbClr val="000000"/>
                          </a:solidFill>
                          <a:latin typeface="Kokila" panose="020B0604020202020204" pitchFamily="34" charset="0"/>
                          <a:ea typeface="+mn-ea"/>
                          <a:cs typeface="Kokila" panose="020B0604020202020204" pitchFamily="34" charset="0"/>
                        </a:rPr>
                        <a:t>जन्मस्थानबाट भएको बसाइँसराइ</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5124421"/>
                  </a:ext>
                </a:extLst>
              </a:tr>
              <a:tr h="842979">
                <a:tc>
                  <a:txBody>
                    <a:bodyPr/>
                    <a:lstStyle/>
                    <a:p>
                      <a:pPr algn="ctr" fontAlgn="b"/>
                      <a:r>
                        <a:rPr lang="ne-NP" sz="3600" b="1" dirty="0">
                          <a:latin typeface="Kokila" panose="020B0604020202020204" pitchFamily="34" charset="0"/>
                          <a:cs typeface="Kokila" panose="020B0604020202020204" pitchFamily="34" charset="0"/>
                        </a:rPr>
                        <a:t>प्रश्न </a:t>
                      </a:r>
                      <a:r>
                        <a:rPr lang="ne-NP" sz="3600" b="1">
                          <a:latin typeface="Kokila" panose="020B0604020202020204" pitchFamily="34" charset="0"/>
                          <a:cs typeface="Kokila" panose="020B0604020202020204" pitchFamily="34" charset="0"/>
                        </a:rPr>
                        <a:t>नं २२–२६ </a:t>
                      </a:r>
                      <a:endParaRPr lang="en-US" sz="3600" b="1" i="0" u="none" strike="noStrike" dirty="0">
                        <a:solidFill>
                          <a:srgbClr val="000000"/>
                        </a:solidFill>
                        <a:latin typeface="Kokila" panose="020B0604020202020204" pitchFamily="34" charset="0"/>
                        <a:cs typeface="Kokila"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457200" indent="0" algn="l">
                        <a:buClr>
                          <a:srgbClr val="FFFF00"/>
                        </a:buClr>
                        <a:buSzPct val="100000"/>
                        <a:buFont typeface="Wingdings" panose="05000000000000000000" pitchFamily="2" charset="2"/>
                        <a:buNone/>
                        <a:defRPr/>
                      </a:pPr>
                      <a:r>
                        <a:rPr lang="ne-NP" sz="3600" b="1" i="0" u="none" strike="noStrike" kern="1200">
                          <a:solidFill>
                            <a:srgbClr val="000000"/>
                          </a:solidFill>
                          <a:latin typeface="Kokila" panose="020B0604020202020204" pitchFamily="34" charset="0"/>
                          <a:ea typeface="+mn-ea"/>
                          <a:cs typeface="Kokila" panose="020B0604020202020204" pitchFamily="34" charset="0"/>
                        </a:rPr>
                        <a:t>हाल बसोबास गरेको स्थानमा भएको बसाइँसराइ ।</a:t>
                      </a:r>
                      <a:endParaRPr lang="en-US" sz="3600" b="1" i="0" u="none" strike="noStrike" kern="1200" dirty="0">
                        <a:solidFill>
                          <a:srgbClr val="000000"/>
                        </a:solidFill>
                        <a:latin typeface="Kokila" panose="020B0604020202020204" pitchFamily="34" charset="0"/>
                        <a:ea typeface="+mn-ea"/>
                        <a:cs typeface="Kokila"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Title 5"/>
          <p:cNvSpPr>
            <a:spLocks noGrp="1"/>
          </p:cNvSpPr>
          <p:nvPr>
            <p:ph type="title"/>
          </p:nvPr>
        </p:nvSpPr>
        <p:spPr/>
        <p:txBody>
          <a:bodyPr>
            <a:normAutofit fontScale="90000"/>
          </a:bodyPr>
          <a:lstStyle/>
          <a:p>
            <a:r>
              <a:rPr lang="ne-NP" altLang="en-US" sz="4400" b="1">
                <a:latin typeface="Kokila" panose="020B0604020202020204" pitchFamily="34" charset="0"/>
                <a:cs typeface="Kokila" panose="020B0604020202020204" pitchFamily="34" charset="0"/>
              </a:rPr>
              <a:t>उदेश्य</a:t>
            </a:r>
            <a:endParaRPr lang="en-US" sz="4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1725268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pPr algn="ctr"/>
            <a:r>
              <a:rPr lang="ne-NP" sz="3600" b="1">
                <a:solidFill>
                  <a:srgbClr val="142DAC"/>
                </a:solidFill>
                <a:latin typeface="Kokila" panose="020B0604020202020204" pitchFamily="34" charset="0"/>
                <a:cs typeface="Kokila" panose="020B0604020202020204" pitchFamily="34" charset="0"/>
              </a:rPr>
              <a:t>यस खण्डमा मूल प्रश्नावलीको बसाइँसराइ सम्बन्धी निम्न प्रश्नहरुको बारेमा छलफल गरिनेछ ।</a:t>
            </a:r>
            <a:endParaRPr lang="en-US" sz="3600" b="1">
              <a:solidFill>
                <a:srgbClr val="142DAC"/>
              </a:solidFill>
              <a:latin typeface="Kokila" panose="020B0604020202020204" pitchFamily="34" charset="0"/>
              <a:cs typeface="Kokila" panose="020B0604020202020204" pitchFamily="34" charset="0"/>
            </a:endParaRPr>
          </a:p>
        </p:txBody>
      </p:sp>
      <p:pic>
        <p:nvPicPr>
          <p:cNvPr id="3" name="Picture 2">
            <a:extLst>
              <a:ext uri="{FF2B5EF4-FFF2-40B4-BE49-F238E27FC236}">
                <a16:creationId xmlns:a16="http://schemas.microsoft.com/office/drawing/2014/main" id="{62342309-9C86-4418-829A-5E3BEADE848A}"/>
              </a:ext>
            </a:extLst>
          </p:cNvPr>
          <p:cNvPicPr>
            <a:picLocks noChangeAspect="1"/>
          </p:cNvPicPr>
          <p:nvPr/>
        </p:nvPicPr>
        <p:blipFill>
          <a:blip r:embed="rId2"/>
          <a:stretch>
            <a:fillRect/>
          </a:stretch>
        </p:blipFill>
        <p:spPr>
          <a:xfrm>
            <a:off x="9781" y="1997711"/>
            <a:ext cx="12192000" cy="4270850"/>
          </a:xfrm>
          <a:prstGeom prst="rect">
            <a:avLst/>
          </a:prstGeom>
        </p:spPr>
      </p:pic>
      <p:sp>
        <p:nvSpPr>
          <p:cNvPr id="7" name="Rectangle 6">
            <a:extLst>
              <a:ext uri="{FF2B5EF4-FFF2-40B4-BE49-F238E27FC236}">
                <a16:creationId xmlns:a16="http://schemas.microsoft.com/office/drawing/2014/main" id="{74DD0E9D-5420-4536-86D8-8BD4ABF049EF}"/>
              </a:ext>
            </a:extLst>
          </p:cNvPr>
          <p:cNvSpPr/>
          <p:nvPr/>
        </p:nvSpPr>
        <p:spPr>
          <a:xfrm>
            <a:off x="0" y="2053733"/>
            <a:ext cx="1515850" cy="33544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E31C8E-E795-435F-9EDF-8FDDBDF7B4DC}"/>
              </a:ext>
            </a:extLst>
          </p:cNvPr>
          <p:cNvPicPr>
            <a:picLocks noChangeAspect="1"/>
          </p:cNvPicPr>
          <p:nvPr/>
        </p:nvPicPr>
        <p:blipFill>
          <a:blip r:embed="rId2"/>
          <a:stretch>
            <a:fillRect/>
          </a:stretch>
        </p:blipFill>
        <p:spPr>
          <a:xfrm>
            <a:off x="-39931" y="1984166"/>
            <a:ext cx="12192000" cy="4270850"/>
          </a:xfrm>
          <a:prstGeom prst="rect">
            <a:avLst/>
          </a:prstGeom>
        </p:spPr>
      </p:pic>
      <p:sp>
        <p:nvSpPr>
          <p:cNvPr id="9" name="Rectangle 8">
            <a:extLst>
              <a:ext uri="{FF2B5EF4-FFF2-40B4-BE49-F238E27FC236}">
                <a16:creationId xmlns:a16="http://schemas.microsoft.com/office/drawing/2014/main" id="{17558B67-0625-49A3-9163-AD2276F40269}"/>
              </a:ext>
            </a:extLst>
          </p:cNvPr>
          <p:cNvSpPr/>
          <p:nvPr/>
        </p:nvSpPr>
        <p:spPr>
          <a:xfrm>
            <a:off x="2034175" y="2542717"/>
            <a:ext cx="1603865" cy="33544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18D40BC-7A34-4B39-87C5-05EEAA28654D}"/>
              </a:ext>
            </a:extLst>
          </p:cNvPr>
          <p:cNvPicPr>
            <a:picLocks noChangeAspect="1"/>
          </p:cNvPicPr>
          <p:nvPr/>
        </p:nvPicPr>
        <p:blipFill>
          <a:blip r:embed="rId2"/>
          <a:stretch>
            <a:fillRect/>
          </a:stretch>
        </p:blipFill>
        <p:spPr>
          <a:xfrm>
            <a:off x="-26073" y="2001787"/>
            <a:ext cx="12192000" cy="4270850"/>
          </a:xfrm>
          <a:prstGeom prst="rect">
            <a:avLst/>
          </a:prstGeom>
        </p:spPr>
      </p:pic>
      <p:sp>
        <p:nvSpPr>
          <p:cNvPr id="11" name="Rectangle 10">
            <a:extLst>
              <a:ext uri="{FF2B5EF4-FFF2-40B4-BE49-F238E27FC236}">
                <a16:creationId xmlns:a16="http://schemas.microsoft.com/office/drawing/2014/main" id="{A243F333-ADB1-4EAA-A0A2-42741C8149C2}"/>
              </a:ext>
            </a:extLst>
          </p:cNvPr>
          <p:cNvSpPr/>
          <p:nvPr/>
        </p:nvSpPr>
        <p:spPr>
          <a:xfrm>
            <a:off x="3638040" y="2695117"/>
            <a:ext cx="1541114" cy="33544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03850E5-B382-4E06-ACDC-6D5B3F57C476}"/>
              </a:ext>
            </a:extLst>
          </p:cNvPr>
          <p:cNvPicPr>
            <a:picLocks noChangeAspect="1"/>
          </p:cNvPicPr>
          <p:nvPr/>
        </p:nvPicPr>
        <p:blipFill>
          <a:blip r:embed="rId2"/>
          <a:stretch>
            <a:fillRect/>
          </a:stretch>
        </p:blipFill>
        <p:spPr>
          <a:xfrm>
            <a:off x="33002" y="2267572"/>
            <a:ext cx="12192000" cy="4270850"/>
          </a:xfrm>
          <a:prstGeom prst="rect">
            <a:avLst/>
          </a:prstGeom>
        </p:spPr>
      </p:pic>
      <p:sp>
        <p:nvSpPr>
          <p:cNvPr id="13" name="Rectangle 12">
            <a:extLst>
              <a:ext uri="{FF2B5EF4-FFF2-40B4-BE49-F238E27FC236}">
                <a16:creationId xmlns:a16="http://schemas.microsoft.com/office/drawing/2014/main" id="{689962BA-2C38-48A3-81C6-20BBFBA74572}"/>
              </a:ext>
            </a:extLst>
          </p:cNvPr>
          <p:cNvSpPr/>
          <p:nvPr/>
        </p:nvSpPr>
        <p:spPr>
          <a:xfrm>
            <a:off x="4897171" y="2518052"/>
            <a:ext cx="1541114" cy="33544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1A46647-1EA8-4F09-9F2F-A6AB0B00DFAD}"/>
              </a:ext>
            </a:extLst>
          </p:cNvPr>
          <p:cNvPicPr>
            <a:picLocks noChangeAspect="1"/>
          </p:cNvPicPr>
          <p:nvPr/>
        </p:nvPicPr>
        <p:blipFill>
          <a:blip r:embed="rId2"/>
          <a:stretch>
            <a:fillRect/>
          </a:stretch>
        </p:blipFill>
        <p:spPr>
          <a:xfrm>
            <a:off x="84358" y="1966545"/>
            <a:ext cx="12192000" cy="4270850"/>
          </a:xfrm>
          <a:prstGeom prst="rect">
            <a:avLst/>
          </a:prstGeom>
        </p:spPr>
      </p:pic>
      <p:sp>
        <p:nvSpPr>
          <p:cNvPr id="15" name="Rectangle 14">
            <a:extLst>
              <a:ext uri="{FF2B5EF4-FFF2-40B4-BE49-F238E27FC236}">
                <a16:creationId xmlns:a16="http://schemas.microsoft.com/office/drawing/2014/main" id="{69ED9606-236D-42FE-BDF1-5CE78D6DC361}"/>
              </a:ext>
            </a:extLst>
          </p:cNvPr>
          <p:cNvSpPr/>
          <p:nvPr/>
        </p:nvSpPr>
        <p:spPr>
          <a:xfrm>
            <a:off x="6418727" y="2522001"/>
            <a:ext cx="1746892" cy="33544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FED4C348-A025-47AA-BA07-4ABB7194CE66}"/>
              </a:ext>
            </a:extLst>
          </p:cNvPr>
          <p:cNvPicPr>
            <a:picLocks noChangeAspect="1"/>
          </p:cNvPicPr>
          <p:nvPr/>
        </p:nvPicPr>
        <p:blipFill>
          <a:blip r:embed="rId2"/>
          <a:stretch>
            <a:fillRect/>
          </a:stretch>
        </p:blipFill>
        <p:spPr>
          <a:xfrm>
            <a:off x="-19144" y="1953000"/>
            <a:ext cx="12192000" cy="4270850"/>
          </a:xfrm>
          <a:prstGeom prst="rect">
            <a:avLst/>
          </a:prstGeom>
        </p:spPr>
      </p:pic>
      <p:sp>
        <p:nvSpPr>
          <p:cNvPr id="17" name="Rectangle 16">
            <a:extLst>
              <a:ext uri="{FF2B5EF4-FFF2-40B4-BE49-F238E27FC236}">
                <a16:creationId xmlns:a16="http://schemas.microsoft.com/office/drawing/2014/main" id="{4D5E5B2F-D74C-4026-AA10-666D656224F6}"/>
              </a:ext>
            </a:extLst>
          </p:cNvPr>
          <p:cNvSpPr/>
          <p:nvPr/>
        </p:nvSpPr>
        <p:spPr>
          <a:xfrm>
            <a:off x="8151762" y="2544933"/>
            <a:ext cx="1295807" cy="33544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8690D047-5B90-4DC0-9456-E15F93CE675A}"/>
              </a:ext>
            </a:extLst>
          </p:cNvPr>
          <p:cNvPicPr>
            <a:picLocks noChangeAspect="1"/>
          </p:cNvPicPr>
          <p:nvPr/>
        </p:nvPicPr>
        <p:blipFill>
          <a:blip r:embed="rId2"/>
          <a:stretch>
            <a:fillRect/>
          </a:stretch>
        </p:blipFill>
        <p:spPr>
          <a:xfrm>
            <a:off x="26073" y="1995331"/>
            <a:ext cx="12192000" cy="4270850"/>
          </a:xfrm>
          <a:prstGeom prst="rect">
            <a:avLst/>
          </a:prstGeom>
        </p:spPr>
      </p:pic>
      <p:sp>
        <p:nvSpPr>
          <p:cNvPr id="19" name="Rectangle 18">
            <a:extLst>
              <a:ext uri="{FF2B5EF4-FFF2-40B4-BE49-F238E27FC236}">
                <a16:creationId xmlns:a16="http://schemas.microsoft.com/office/drawing/2014/main" id="{C86B4D8C-4910-478B-A17E-BD1CEDA65845}"/>
              </a:ext>
            </a:extLst>
          </p:cNvPr>
          <p:cNvSpPr/>
          <p:nvPr/>
        </p:nvSpPr>
        <p:spPr>
          <a:xfrm>
            <a:off x="9375440" y="2568364"/>
            <a:ext cx="1295807" cy="33544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A520372-217A-4DA3-B15B-FED1E916588C}"/>
              </a:ext>
            </a:extLst>
          </p:cNvPr>
          <p:cNvPicPr>
            <a:picLocks noChangeAspect="1"/>
          </p:cNvPicPr>
          <p:nvPr/>
        </p:nvPicPr>
        <p:blipFill>
          <a:blip r:embed="rId2"/>
          <a:stretch>
            <a:fillRect/>
          </a:stretch>
        </p:blipFill>
        <p:spPr>
          <a:xfrm>
            <a:off x="39931" y="1931329"/>
            <a:ext cx="12192000" cy="4270850"/>
          </a:xfrm>
          <a:prstGeom prst="rect">
            <a:avLst/>
          </a:prstGeom>
        </p:spPr>
      </p:pic>
      <p:sp>
        <p:nvSpPr>
          <p:cNvPr id="21" name="Rectangle 20">
            <a:extLst>
              <a:ext uri="{FF2B5EF4-FFF2-40B4-BE49-F238E27FC236}">
                <a16:creationId xmlns:a16="http://schemas.microsoft.com/office/drawing/2014/main" id="{D56F0FFE-C9A3-4688-A623-29499C2272CD}"/>
              </a:ext>
            </a:extLst>
          </p:cNvPr>
          <p:cNvSpPr/>
          <p:nvPr/>
        </p:nvSpPr>
        <p:spPr>
          <a:xfrm>
            <a:off x="10664733" y="2542717"/>
            <a:ext cx="1473478" cy="33544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442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inVertical)">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arn(inVertic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arn(inVertical)">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arn(inVertical)">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arn(inVertical)">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arn(inVertical)">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15" grpId="0" animBg="1"/>
      <p:bldP spid="17" grpId="0" animBg="1"/>
      <p:bldP spid="19"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496" y="2267371"/>
            <a:ext cx="11327641" cy="4064972"/>
          </a:xfrm>
        </p:spPr>
        <p:txBody>
          <a:bodyPr>
            <a:noAutofit/>
          </a:bodyPr>
          <a:lstStyle/>
          <a:p>
            <a:pPr marL="461963" lvl="2" indent="-571500" algn="just">
              <a:buFont typeface="Wingdings" panose="05000000000000000000" pitchFamily="2" charset="2"/>
              <a:buChar char="ü"/>
            </a:pPr>
            <a:r>
              <a:rPr lang="ne-NP" sz="3600" dirty="0">
                <a:latin typeface="Kokila" panose="020B0604020202020204" pitchFamily="34" charset="0"/>
                <a:cs typeface="Kokila" panose="020B0604020202020204" pitchFamily="34" charset="0"/>
              </a:rPr>
              <a:t>बसाइँसराईको प्रक्रिया मानव जीवन शुरु भए देखिनै निरन्तर चलिरहेको छ । यद्यपी सर्वमान्य रुपमा यसको परिभाषा गरिएको भने छैन । </a:t>
            </a:r>
          </a:p>
          <a:p>
            <a:pPr marL="461963" lvl="2" indent="-571500" algn="just">
              <a:buFont typeface="Wingdings" panose="05000000000000000000" pitchFamily="2" charset="2"/>
              <a:buChar char="ü"/>
            </a:pPr>
            <a:r>
              <a:rPr lang="ne-NP" sz="3600" dirty="0">
                <a:latin typeface="Kokila" panose="020B0604020202020204" pitchFamily="34" charset="0"/>
                <a:cs typeface="Kokila" panose="020B0604020202020204" pitchFamily="34" charset="0"/>
              </a:rPr>
              <a:t>संयुक्त राष्ट्रसंघको बसाईसराइ का लागि अन्तराष्ट्रिय संगठन (आइ ओ एम) ले, आप्रवासीलाई आफ्नो अक्सर बसोबास स्थानबाट देश भित्रै वा विदेशको कुनै भुभागमा स्थायी वा अस्थायी रुपले विभिन्न कारणले सर्ने व्यक्तिलाई बुझाउँछ भनी परिभाषित गरेको छ । यसै आधारमा अक्सर बासस्थान सर्ने प्रक्रियालाई बसाइँसाराइ भनेर भन्न सकिन्छ ।</a:t>
            </a:r>
          </a:p>
          <a:p>
            <a:pPr marL="461963" lvl="2" indent="-571500" algn="just">
              <a:buFont typeface="Wingdings" panose="05000000000000000000" pitchFamily="2" charset="2"/>
              <a:buChar char="ü"/>
            </a:pPr>
            <a:r>
              <a:rPr lang="ne-NP" sz="3600" dirty="0">
                <a:latin typeface="Kokila" panose="020B0604020202020204" pitchFamily="34" charset="0"/>
                <a:cs typeface="Kokila" panose="020B0604020202020204" pitchFamily="34" charset="0"/>
              </a:rPr>
              <a:t> राष्ट्रिय जनगणना २०७८ मा बसाइँसराईको इकाइ </a:t>
            </a:r>
            <a:r>
              <a:rPr lang="en-US" sz="3600" dirty="0">
                <a:latin typeface="Kokila" panose="020B0604020202020204" pitchFamily="34" charset="0"/>
                <a:cs typeface="Kokila" panose="020B0604020202020204" pitchFamily="34" charset="0"/>
              </a:rPr>
              <a:t>(Unit of Migration)</a:t>
            </a:r>
            <a:r>
              <a:rPr lang="ne-NP" sz="3600" dirty="0">
                <a:latin typeface="Kokila" panose="020B0604020202020204" pitchFamily="34" charset="0"/>
                <a:cs typeface="Kokila" panose="020B0604020202020204" pitchFamily="34" charset="0"/>
              </a:rPr>
              <a:t> स्थानिय तहलाई मानिएको छ ।</a:t>
            </a:r>
            <a:endParaRPr lang="en-US" sz="3600" dirty="0">
              <a:latin typeface="Kokila" panose="020B0604020202020204" pitchFamily="34" charset="0"/>
              <a:cs typeface="Kokila" panose="020B0604020202020204" pitchFamily="34" charset="0"/>
            </a:endParaRPr>
          </a:p>
        </p:txBody>
      </p:sp>
      <p:sp>
        <p:nvSpPr>
          <p:cNvPr id="4" name="Title 3"/>
          <p:cNvSpPr>
            <a:spLocks noGrp="1"/>
          </p:cNvSpPr>
          <p:nvPr>
            <p:ph type="title"/>
          </p:nvPr>
        </p:nvSpPr>
        <p:spPr/>
        <p:txBody>
          <a:bodyPr>
            <a:noAutofit/>
          </a:bodyPr>
          <a:lstStyle/>
          <a:p>
            <a:pPr marL="119063" lvl="2" algn="just"/>
            <a:r>
              <a:rPr lang="ne-NP" sz="3600" b="1" kern="1200">
                <a:solidFill>
                  <a:srgbClr val="142DAC"/>
                </a:solidFill>
                <a:latin typeface="Kokila" panose="020B0604020202020204" pitchFamily="34" charset="0"/>
                <a:ea typeface="+mj-ea"/>
                <a:cs typeface="Kokila" panose="020B0604020202020204" pitchFamily="34" charset="0"/>
              </a:rPr>
              <a:t>परिचय</a:t>
            </a:r>
            <a:r>
              <a:rPr lang="ne-NP" sz="5400" b="1">
                <a:solidFill>
                  <a:schemeClr val="accent1"/>
                </a:solidFill>
                <a:latin typeface="Kokila" panose="020B0604020202020204" pitchFamily="34" charset="0"/>
                <a:cs typeface="Kokila" panose="020B0604020202020204" pitchFamily="34" charset="0"/>
              </a:rPr>
              <a:t> </a:t>
            </a:r>
          </a:p>
        </p:txBody>
      </p:sp>
    </p:spTree>
    <p:extLst>
      <p:ext uri="{BB962C8B-B14F-4D97-AF65-F5344CB8AC3E}">
        <p14:creationId xmlns:p14="http://schemas.microsoft.com/office/powerpoint/2010/main" val="283453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43" y="2525486"/>
            <a:ext cx="11605579" cy="4197577"/>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145143" y="966652"/>
            <a:ext cx="11785600" cy="721484"/>
          </a:xfrm>
        </p:spPr>
        <p:txBody>
          <a:bodyPr>
            <a:noAutofit/>
          </a:bodyPr>
          <a:lstStyle/>
          <a:p>
            <a:r>
              <a:rPr lang="ne-NP" altLang="en-US" sz="3600" b="1">
                <a:solidFill>
                  <a:srgbClr val="142DAC"/>
                </a:solidFill>
                <a:latin typeface="Kokila" panose="020B0604020202020204" pitchFamily="34" charset="0"/>
                <a:cs typeface="Kokila" panose="020B0604020202020204" pitchFamily="34" charset="0"/>
              </a:rPr>
              <a:t>महल  १९ ः	.....को जन्मस्थान कहाँ हो ?</a:t>
            </a:r>
            <a:endParaRPr lang="en-US" dirty="0">
              <a:solidFill>
                <a:srgbClr val="142DAC"/>
              </a:solidFill>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216319" y="1770480"/>
            <a:ext cx="9727444" cy="5170646"/>
          </a:xfrm>
          <a:prstGeom prst="rect">
            <a:avLst/>
          </a:prstGeom>
          <a:solidFill>
            <a:srgbClr val="000080"/>
          </a:solidFill>
          <a:ln w="57150">
            <a:solidFill>
              <a:srgbClr val="FF0000"/>
            </a:solidFill>
            <a:miter lim="800000"/>
            <a:headEnd/>
            <a:tailEnd/>
          </a:ln>
        </p:spPr>
        <p:txBody>
          <a:bodyPr wrap="square">
            <a:spAutoFit/>
          </a:bodyPr>
          <a:lstStyle>
            <a:lvl1pPr marL="342900" indent="-342900">
              <a:spcBef>
                <a:spcPct val="20000"/>
              </a:spcBef>
              <a:buChar char="•"/>
              <a:defRPr sz="3200">
                <a:solidFill>
                  <a:srgbClr val="FFFF00"/>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marL="512763" indent="-454025">
              <a:spcBef>
                <a:spcPts val="0"/>
              </a:spcBef>
              <a:buFont typeface="Wingdings" panose="05000000000000000000" pitchFamily="2" charset="2"/>
              <a:buChar char="Ø"/>
            </a:pPr>
            <a:r>
              <a:rPr lang="ne-NP" altLang="en-US" sz="2800" b="1">
                <a:latin typeface="Kokila" panose="020B0604020202020204" pitchFamily="34" charset="0"/>
                <a:cs typeface="Kokila" panose="020B0604020202020204" pitchFamily="34" charset="0"/>
              </a:rPr>
              <a:t>१. यही गा.पा. ∕ न.पा. ः </a:t>
            </a:r>
            <a:r>
              <a:rPr lang="ne-NP" altLang="en-US" sz="2800">
                <a:latin typeface="Kokila" panose="020B0604020202020204" pitchFamily="34" charset="0"/>
                <a:cs typeface="Kokila" panose="020B0604020202020204" pitchFamily="34" charset="0"/>
              </a:rPr>
              <a:t>कुनै व्यक्तिको जन्म भएको स्थान हाल बसोबास गरेको गाउँपालिका वा नगरपालिकामा हो वा होइन सोध्नु पर्दछ । हाल बसिरहेको गाउँपालिका वा नगरपालिकामा हो भने कोड </a:t>
            </a:r>
            <a:r>
              <a:rPr lang="en-US" altLang="en-US" sz="2800">
                <a:latin typeface="Kokila" panose="020B0604020202020204" pitchFamily="34" charset="0"/>
                <a:cs typeface="Kokila" panose="020B0604020202020204" pitchFamily="34" charset="0"/>
              </a:rPr>
              <a:t>1</a:t>
            </a:r>
            <a:r>
              <a:rPr lang="ne-NP" altLang="en-US" sz="2800">
                <a:latin typeface="Kokila" panose="020B0604020202020204" pitchFamily="34" charset="0"/>
                <a:cs typeface="Kokila" panose="020B0604020202020204" pitchFamily="34" charset="0"/>
              </a:rPr>
              <a:t> लेखि महल २२ देखिका प्रश्नहरू सोध्नुपर्दछ । </a:t>
            </a:r>
          </a:p>
          <a:p>
            <a:pPr marL="512763" indent="-454025">
              <a:spcBef>
                <a:spcPts val="0"/>
              </a:spcBef>
              <a:buFont typeface="Wingdings" panose="05000000000000000000" pitchFamily="2" charset="2"/>
              <a:buChar char="Ø"/>
            </a:pPr>
            <a:endParaRPr lang="en-US" altLang="en-US" sz="1400" b="1">
              <a:latin typeface="Kokila" panose="020B0604020202020204" pitchFamily="34" charset="0"/>
              <a:cs typeface="Kokila" panose="020B0604020202020204" pitchFamily="34" charset="0"/>
            </a:endParaRPr>
          </a:p>
          <a:p>
            <a:pPr marL="512763" indent="-454025">
              <a:spcBef>
                <a:spcPts val="0"/>
              </a:spcBef>
              <a:buFont typeface="Wingdings" panose="05000000000000000000" pitchFamily="2" charset="2"/>
              <a:buChar char="Ø"/>
            </a:pPr>
            <a:r>
              <a:rPr lang="ne-NP" altLang="en-US" sz="2800" b="1">
                <a:latin typeface="Kokila" panose="020B0604020202020204" pitchFamily="34" charset="0"/>
                <a:cs typeface="Kokila" panose="020B0604020202020204" pitchFamily="34" charset="0"/>
              </a:rPr>
              <a:t>२. यही जिल्लाको अर्को  गा.पा. ∕ न.पा. ः </a:t>
            </a:r>
            <a:r>
              <a:rPr lang="ne-NP" altLang="en-US" sz="2800">
                <a:latin typeface="Kokila" panose="020B0604020202020204" pitchFamily="34" charset="0"/>
                <a:cs typeface="Kokila" panose="020B0604020202020204" pitchFamily="34" charset="0"/>
              </a:rPr>
              <a:t>कुनै व्यक्ति हाल बसोबास गरिरहेको गाउँपालिका वा नगरपालिका जन्म नभई यही जिल्लाको अर्को स्थानमा जन्म भएको रहेछ भने यस महलमा उक्त व्यक्तिको लागि कोड द्द लेख्नु पर्दछ र महल २० देखिका विवरणहरू क्रमैसँग सोध्नुपर्दछ ।</a:t>
            </a:r>
          </a:p>
          <a:p>
            <a:pPr marL="512763" indent="-454025">
              <a:spcBef>
                <a:spcPts val="0"/>
              </a:spcBef>
              <a:buFont typeface="Wingdings" panose="05000000000000000000" pitchFamily="2" charset="2"/>
              <a:buChar char="Ø"/>
            </a:pPr>
            <a:endParaRPr lang="en-US" altLang="en-US" sz="1200" b="1">
              <a:latin typeface="Kokila" panose="020B0604020202020204" pitchFamily="34" charset="0"/>
              <a:cs typeface="Kokila" panose="020B0604020202020204" pitchFamily="34" charset="0"/>
            </a:endParaRPr>
          </a:p>
          <a:p>
            <a:pPr marL="512763" indent="-454025">
              <a:spcBef>
                <a:spcPts val="0"/>
              </a:spcBef>
              <a:buFont typeface="Wingdings" panose="05000000000000000000" pitchFamily="2" charset="2"/>
              <a:buChar char="Ø"/>
            </a:pPr>
            <a:r>
              <a:rPr lang="ne-NP" altLang="en-US" sz="2800" b="1">
                <a:latin typeface="Kokila" panose="020B0604020202020204" pitchFamily="34" charset="0"/>
                <a:cs typeface="Kokila" panose="020B0604020202020204" pitchFamily="34" charset="0"/>
              </a:rPr>
              <a:t>३. अर्को जिल्लाः </a:t>
            </a:r>
            <a:r>
              <a:rPr lang="ne-NP" altLang="en-US" sz="2800">
                <a:latin typeface="Kokila" panose="020B0604020202020204" pitchFamily="34" charset="0"/>
                <a:cs typeface="Kokila" panose="020B0604020202020204" pitchFamily="34" charset="0"/>
              </a:rPr>
              <a:t>कुनै व्यक्तिको हाल बसोबास गरिरहेको जिल्लामा जन्म नभई अर्को जिल्लामा जन्म भएको रहेछ भने  कोड घ उल्लेख गरि महल २० देखिका विवरणहरू क्रमैसँग सोध्नुपर्दछ ।</a:t>
            </a:r>
          </a:p>
          <a:p>
            <a:pPr marL="512763" indent="-454025">
              <a:spcBef>
                <a:spcPts val="0"/>
              </a:spcBef>
              <a:buFont typeface="Wingdings" panose="05000000000000000000" pitchFamily="2" charset="2"/>
              <a:buChar char="Ø"/>
            </a:pPr>
            <a:endParaRPr lang="en-US" altLang="en-US" sz="1600" b="1">
              <a:latin typeface="Kokila" panose="020B0604020202020204" pitchFamily="34" charset="0"/>
              <a:cs typeface="Kokila" panose="020B0604020202020204" pitchFamily="34" charset="0"/>
            </a:endParaRPr>
          </a:p>
          <a:p>
            <a:pPr marL="512763" indent="-454025">
              <a:spcBef>
                <a:spcPts val="0"/>
              </a:spcBef>
              <a:buFont typeface="Wingdings" panose="05000000000000000000" pitchFamily="2" charset="2"/>
              <a:buChar char="Ø"/>
            </a:pPr>
            <a:r>
              <a:rPr lang="ne-NP" altLang="en-US" sz="2800" b="1">
                <a:latin typeface="Kokila" panose="020B0604020202020204" pitchFamily="34" charset="0"/>
                <a:cs typeface="Kokila" panose="020B0604020202020204" pitchFamily="34" charset="0"/>
              </a:rPr>
              <a:t>४. विदेश ः </a:t>
            </a:r>
            <a:r>
              <a:rPr lang="ne-NP" altLang="en-US" sz="2800">
                <a:latin typeface="Kokila" panose="020B0604020202020204" pitchFamily="34" charset="0"/>
                <a:cs typeface="Kokila" panose="020B0604020202020204" pitchFamily="34" charset="0"/>
              </a:rPr>
              <a:t>कुनै व्यक्तिको जन्मस्थान विदेश रहेछ भने कोड द्ध लेख्नु पर्दछ र महल २० देखिका विवरणहरू क्रमैसँग सोध्नुपर्दछ ।</a:t>
            </a:r>
            <a:endParaRPr lang="ne-NP" altLang="en-US" sz="2800" dirty="0">
              <a:latin typeface="Kokila" panose="020B0604020202020204" pitchFamily="34" charset="0"/>
              <a:cs typeface="Kokila" panose="020B0604020202020204" pitchFamily="34" charset="0"/>
            </a:endParaRPr>
          </a:p>
        </p:txBody>
      </p:sp>
      <p:pic>
        <p:nvPicPr>
          <p:cNvPr id="2" name="Picture 1">
            <a:extLst>
              <a:ext uri="{FF2B5EF4-FFF2-40B4-BE49-F238E27FC236}">
                <a16:creationId xmlns:a16="http://schemas.microsoft.com/office/drawing/2014/main" id="{88814EA6-45CF-46A0-B7FD-755BCE6DFF41}"/>
              </a:ext>
            </a:extLst>
          </p:cNvPr>
          <p:cNvPicPr>
            <a:picLocks noChangeAspect="1"/>
          </p:cNvPicPr>
          <p:nvPr/>
        </p:nvPicPr>
        <p:blipFill>
          <a:blip r:embed="rId2"/>
          <a:stretch>
            <a:fillRect/>
          </a:stretch>
        </p:blipFill>
        <p:spPr>
          <a:xfrm>
            <a:off x="9925825" y="1731003"/>
            <a:ext cx="2266175" cy="4862945"/>
          </a:xfrm>
          <a:prstGeom prst="rect">
            <a:avLst/>
          </a:prstGeom>
        </p:spPr>
      </p:pic>
      <p:sp>
        <p:nvSpPr>
          <p:cNvPr id="5" name="Rectangle 4">
            <a:extLst>
              <a:ext uri="{FF2B5EF4-FFF2-40B4-BE49-F238E27FC236}">
                <a16:creationId xmlns:a16="http://schemas.microsoft.com/office/drawing/2014/main" id="{5C240571-F2CA-4D5D-9A39-90781D3BFD59}"/>
              </a:ext>
            </a:extLst>
          </p:cNvPr>
          <p:cNvSpPr/>
          <p:nvPr/>
        </p:nvSpPr>
        <p:spPr>
          <a:xfrm>
            <a:off x="9970382" y="2409549"/>
            <a:ext cx="2266175" cy="4987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9AC70A6-8320-4A0F-8770-D8BACD24934D}"/>
              </a:ext>
            </a:extLst>
          </p:cNvPr>
          <p:cNvSpPr txBox="1"/>
          <p:nvPr/>
        </p:nvSpPr>
        <p:spPr>
          <a:xfrm>
            <a:off x="10748956" y="5904416"/>
            <a:ext cx="709026" cy="523220"/>
          </a:xfrm>
          <a:prstGeom prst="rect">
            <a:avLst/>
          </a:prstGeom>
          <a:noFill/>
        </p:spPr>
        <p:txBody>
          <a:bodyPr wrap="square" rtlCol="0">
            <a:spAutoFit/>
          </a:bodyPr>
          <a:lstStyle/>
          <a:p>
            <a:r>
              <a:rPr lang="en-US" sz="2800">
                <a:solidFill>
                  <a:srgbClr val="142DAC"/>
                </a:solidFill>
              </a:rPr>
              <a:t>1</a:t>
            </a:r>
          </a:p>
        </p:txBody>
      </p:sp>
      <p:pic>
        <p:nvPicPr>
          <p:cNvPr id="13" name="Picture 12">
            <a:extLst>
              <a:ext uri="{FF2B5EF4-FFF2-40B4-BE49-F238E27FC236}">
                <a16:creationId xmlns:a16="http://schemas.microsoft.com/office/drawing/2014/main" id="{5DAD1C07-3D5E-4FF0-962A-2D0214F9700A}"/>
              </a:ext>
            </a:extLst>
          </p:cNvPr>
          <p:cNvPicPr>
            <a:picLocks noChangeAspect="1"/>
          </p:cNvPicPr>
          <p:nvPr/>
        </p:nvPicPr>
        <p:blipFill>
          <a:blip r:embed="rId2"/>
          <a:stretch>
            <a:fillRect/>
          </a:stretch>
        </p:blipFill>
        <p:spPr>
          <a:xfrm>
            <a:off x="9962356" y="1698112"/>
            <a:ext cx="2266175" cy="4862945"/>
          </a:xfrm>
          <a:prstGeom prst="rect">
            <a:avLst/>
          </a:prstGeom>
        </p:spPr>
      </p:pic>
      <p:sp>
        <p:nvSpPr>
          <p:cNvPr id="14" name="Rectangle 13">
            <a:extLst>
              <a:ext uri="{FF2B5EF4-FFF2-40B4-BE49-F238E27FC236}">
                <a16:creationId xmlns:a16="http://schemas.microsoft.com/office/drawing/2014/main" id="{0C904449-7B97-45EE-9937-49C3AA819E5D}"/>
              </a:ext>
            </a:extLst>
          </p:cNvPr>
          <p:cNvSpPr/>
          <p:nvPr/>
        </p:nvSpPr>
        <p:spPr>
          <a:xfrm>
            <a:off x="9881269" y="2947789"/>
            <a:ext cx="2266175" cy="4987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1449AB9-D458-4491-A1F9-137283983FF5}"/>
              </a:ext>
            </a:extLst>
          </p:cNvPr>
          <p:cNvSpPr txBox="1"/>
          <p:nvPr/>
        </p:nvSpPr>
        <p:spPr>
          <a:xfrm>
            <a:off x="10833553" y="5920862"/>
            <a:ext cx="709026" cy="523220"/>
          </a:xfrm>
          <a:prstGeom prst="rect">
            <a:avLst/>
          </a:prstGeom>
          <a:noFill/>
        </p:spPr>
        <p:txBody>
          <a:bodyPr wrap="square" rtlCol="0">
            <a:spAutoFit/>
          </a:bodyPr>
          <a:lstStyle/>
          <a:p>
            <a:r>
              <a:rPr lang="en-US" sz="2800">
                <a:solidFill>
                  <a:srgbClr val="142DAC"/>
                </a:solidFill>
              </a:rPr>
              <a:t>2</a:t>
            </a:r>
          </a:p>
        </p:txBody>
      </p:sp>
      <p:pic>
        <p:nvPicPr>
          <p:cNvPr id="16" name="Picture 15">
            <a:extLst>
              <a:ext uri="{FF2B5EF4-FFF2-40B4-BE49-F238E27FC236}">
                <a16:creationId xmlns:a16="http://schemas.microsoft.com/office/drawing/2014/main" id="{C993889D-7CA6-4E8B-A0A2-F545F1C1F156}"/>
              </a:ext>
            </a:extLst>
          </p:cNvPr>
          <p:cNvPicPr>
            <a:picLocks noChangeAspect="1"/>
          </p:cNvPicPr>
          <p:nvPr/>
        </p:nvPicPr>
        <p:blipFill>
          <a:blip r:embed="rId2"/>
          <a:stretch>
            <a:fillRect/>
          </a:stretch>
        </p:blipFill>
        <p:spPr>
          <a:xfrm>
            <a:off x="9943763" y="1719078"/>
            <a:ext cx="2266175" cy="4862945"/>
          </a:xfrm>
          <a:prstGeom prst="rect">
            <a:avLst/>
          </a:prstGeom>
        </p:spPr>
      </p:pic>
      <p:sp>
        <p:nvSpPr>
          <p:cNvPr id="17" name="Rectangle 16">
            <a:extLst>
              <a:ext uri="{FF2B5EF4-FFF2-40B4-BE49-F238E27FC236}">
                <a16:creationId xmlns:a16="http://schemas.microsoft.com/office/drawing/2014/main" id="{7F2130B6-91F8-42CA-A94D-F8F3EC7D50C0}"/>
              </a:ext>
            </a:extLst>
          </p:cNvPr>
          <p:cNvSpPr/>
          <p:nvPr/>
        </p:nvSpPr>
        <p:spPr>
          <a:xfrm>
            <a:off x="10033669" y="3421231"/>
            <a:ext cx="2266175" cy="32443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14B699E-CCD7-4175-8E7E-D45AE8413D48}"/>
              </a:ext>
            </a:extLst>
          </p:cNvPr>
          <p:cNvSpPr txBox="1"/>
          <p:nvPr/>
        </p:nvSpPr>
        <p:spPr>
          <a:xfrm>
            <a:off x="10985953" y="6073262"/>
            <a:ext cx="709026" cy="523220"/>
          </a:xfrm>
          <a:prstGeom prst="rect">
            <a:avLst/>
          </a:prstGeom>
          <a:noFill/>
        </p:spPr>
        <p:txBody>
          <a:bodyPr wrap="square" rtlCol="0">
            <a:spAutoFit/>
          </a:bodyPr>
          <a:lstStyle/>
          <a:p>
            <a:r>
              <a:rPr lang="en-US" sz="2800">
                <a:solidFill>
                  <a:srgbClr val="142DAC"/>
                </a:solidFill>
              </a:rPr>
              <a:t>3</a:t>
            </a:r>
          </a:p>
        </p:txBody>
      </p:sp>
      <p:pic>
        <p:nvPicPr>
          <p:cNvPr id="19" name="Picture 18">
            <a:extLst>
              <a:ext uri="{FF2B5EF4-FFF2-40B4-BE49-F238E27FC236}">
                <a16:creationId xmlns:a16="http://schemas.microsoft.com/office/drawing/2014/main" id="{EC3FA492-2C1F-4CB9-8697-F74BAB856D0D}"/>
              </a:ext>
            </a:extLst>
          </p:cNvPr>
          <p:cNvPicPr>
            <a:picLocks noChangeAspect="1"/>
          </p:cNvPicPr>
          <p:nvPr/>
        </p:nvPicPr>
        <p:blipFill>
          <a:blip r:embed="rId2"/>
          <a:stretch>
            <a:fillRect/>
          </a:stretch>
        </p:blipFill>
        <p:spPr>
          <a:xfrm>
            <a:off x="9962784" y="1716544"/>
            <a:ext cx="2266175" cy="4862945"/>
          </a:xfrm>
          <a:prstGeom prst="rect">
            <a:avLst/>
          </a:prstGeom>
        </p:spPr>
      </p:pic>
      <p:sp>
        <p:nvSpPr>
          <p:cNvPr id="20" name="Rectangle 19">
            <a:extLst>
              <a:ext uri="{FF2B5EF4-FFF2-40B4-BE49-F238E27FC236}">
                <a16:creationId xmlns:a16="http://schemas.microsoft.com/office/drawing/2014/main" id="{F78877F0-9ABE-4DD1-959D-2C98168923F9}"/>
              </a:ext>
            </a:extLst>
          </p:cNvPr>
          <p:cNvSpPr/>
          <p:nvPr/>
        </p:nvSpPr>
        <p:spPr>
          <a:xfrm>
            <a:off x="9983494" y="3768610"/>
            <a:ext cx="2402402" cy="3413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EA858131-F978-4C51-9DB3-B0EBEBA49335}"/>
              </a:ext>
            </a:extLst>
          </p:cNvPr>
          <p:cNvSpPr txBox="1"/>
          <p:nvPr/>
        </p:nvSpPr>
        <p:spPr>
          <a:xfrm>
            <a:off x="10982580" y="6102520"/>
            <a:ext cx="751648" cy="523220"/>
          </a:xfrm>
          <a:prstGeom prst="rect">
            <a:avLst/>
          </a:prstGeom>
          <a:noFill/>
        </p:spPr>
        <p:txBody>
          <a:bodyPr wrap="square" rtlCol="0">
            <a:spAutoFit/>
          </a:bodyPr>
          <a:lstStyle/>
          <a:p>
            <a:r>
              <a:rPr lang="en-US" sz="2800">
                <a:solidFill>
                  <a:srgbClr val="142DAC"/>
                </a:solidFill>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barn(inVertical)">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barn(inVertical)">
                                      <p:cBhvr>
                                        <p:cTn id="26" dur="500"/>
                                        <p:tgtEl>
                                          <p:spTgt spid="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arn(inVertical)">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6">
                                            <p:txEl>
                                              <p:pRg st="4" end="4"/>
                                            </p:txEl>
                                          </p:spTgt>
                                        </p:tgtEl>
                                        <p:attrNameLst>
                                          <p:attrName>style.visibility</p:attrName>
                                        </p:attrNameLst>
                                      </p:cBhvr>
                                      <p:to>
                                        <p:strVal val="visible"/>
                                      </p:to>
                                    </p:set>
                                    <p:animEffect transition="in" filter="barn(inVertical)">
                                      <p:cBhvr>
                                        <p:cTn id="44" dur="500"/>
                                        <p:tgtEl>
                                          <p:spTgt spid="6">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arn(inVertical)">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barn(inVertical)">
                                      <p:cBhvr>
                                        <p:cTn id="54" dur="500"/>
                                        <p:tgtEl>
                                          <p:spTgt spid="17"/>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arn(inVertical)">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6">
                                            <p:txEl>
                                              <p:pRg st="6" end="6"/>
                                            </p:txEl>
                                          </p:spTgt>
                                        </p:tgtEl>
                                        <p:attrNameLst>
                                          <p:attrName>style.visibility</p:attrName>
                                        </p:attrNameLst>
                                      </p:cBhvr>
                                      <p:to>
                                        <p:strVal val="visible"/>
                                      </p:to>
                                    </p:set>
                                    <p:animEffect transition="in" filter="barn(inVertical)">
                                      <p:cBhvr>
                                        <p:cTn id="62" dur="500"/>
                                        <p:tgtEl>
                                          <p:spTgt spid="6">
                                            <p:txEl>
                                              <p:p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arn(inVertical)">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arn(inVertical)">
                                      <p:cBhvr>
                                        <p:cTn id="72" dur="500"/>
                                        <p:tgtEl>
                                          <p:spTgt spid="20"/>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barn(inVertical)">
                                      <p:cBhvr>
                                        <p:cTn id="7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p:bldP spid="14" grpId="0" animBg="1"/>
      <p:bldP spid="15" grpId="0"/>
      <p:bldP spid="17" grpId="0" animBg="1"/>
      <p:bldP spid="18" grpId="0"/>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43" y="2525486"/>
            <a:ext cx="11605579" cy="4197577"/>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145143" y="1097280"/>
            <a:ext cx="11785600" cy="589715"/>
          </a:xfrm>
        </p:spPr>
        <p:txBody>
          <a:bodyPr>
            <a:noAutofit/>
          </a:bodyPr>
          <a:lstStyle/>
          <a:p>
            <a:r>
              <a:rPr lang="ne-NP" altLang="en-US" b="1">
                <a:solidFill>
                  <a:srgbClr val="142DAC"/>
                </a:solidFill>
                <a:latin typeface="Kokila" panose="020B0604020202020204" pitchFamily="34" charset="0"/>
                <a:cs typeface="Kokila" panose="020B0604020202020204" pitchFamily="34" charset="0"/>
              </a:rPr>
              <a:t>महल  १९ ः	.....को जन्मस्थान कहाँ हो ?</a:t>
            </a:r>
            <a:endParaRPr lang="en-US" dirty="0">
              <a:solidFill>
                <a:srgbClr val="142DAC"/>
              </a:solidFill>
              <a:latin typeface="Kokila" panose="020B0604020202020204" pitchFamily="34" charset="0"/>
              <a:cs typeface="Kokila" panose="020B0604020202020204" pitchFamily="34" charset="0"/>
            </a:endParaRPr>
          </a:p>
        </p:txBody>
      </p:sp>
      <p:sp>
        <p:nvSpPr>
          <p:cNvPr id="10" name="Text Box 3"/>
          <p:cNvSpPr txBox="1">
            <a:spLocks noChangeArrowheads="1"/>
          </p:cNvSpPr>
          <p:nvPr/>
        </p:nvSpPr>
        <p:spPr bwMode="auto">
          <a:xfrm>
            <a:off x="238157" y="2342420"/>
            <a:ext cx="9013419" cy="3477875"/>
          </a:xfrm>
          <a:prstGeom prst="rect">
            <a:avLst/>
          </a:prstGeom>
          <a:solidFill>
            <a:srgbClr val="000080"/>
          </a:solidFill>
          <a:ln w="57150">
            <a:solidFill>
              <a:srgbClr val="FF0000"/>
            </a:solidFill>
            <a:miter lim="800000"/>
            <a:headEnd/>
            <a:tailEnd/>
          </a:ln>
        </p:spPr>
        <p:txBody>
          <a:bodyPr wrap="square">
            <a:spAutoFit/>
          </a:bodyPr>
          <a:lstStyle>
            <a:lvl1pPr marL="342900" indent="-342900">
              <a:spcBef>
                <a:spcPct val="20000"/>
              </a:spcBef>
              <a:buChar char="•"/>
              <a:defRPr sz="3200">
                <a:solidFill>
                  <a:srgbClr val="FFFF00"/>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marL="0" indent="0">
              <a:buNone/>
            </a:pPr>
            <a:r>
              <a:rPr lang="ne-NP" sz="4400">
                <a:latin typeface="Preeti" pitchFamily="2" charset="0"/>
                <a:cs typeface="Kokila" panose="020B0604020202020204" pitchFamily="34" charset="0"/>
              </a:rPr>
              <a:t>व्यक्तिको जन्म आफ्नै घर, अस्पताल, प्रसुतिगृह, नर्सिङहोम वा यस्तै सुविधा भएको अन्य कुनै ठाउँमा भएको भएतापनि गणनाको प्रयोजनका लागि जन्मस्थान भन्नाले व्यक्तिको जन्म हुँदाको समयमा ती व्यक्तिको आमाको अक्सर बसोबास गरेको स्थानलाई मान्नुपर्दछ ।</a:t>
            </a:r>
            <a:endParaRPr lang="en-US" sz="4400">
              <a:latin typeface="Preeti" pitchFamily="2" charset="0"/>
              <a:cs typeface="Kokila" panose="020B0604020202020204" pitchFamily="34" charset="0"/>
            </a:endParaRPr>
          </a:p>
        </p:txBody>
      </p:sp>
      <p:pic>
        <p:nvPicPr>
          <p:cNvPr id="7" name="Picture 6">
            <a:extLst>
              <a:ext uri="{FF2B5EF4-FFF2-40B4-BE49-F238E27FC236}">
                <a16:creationId xmlns:a16="http://schemas.microsoft.com/office/drawing/2014/main" id="{32743600-8FCE-4B46-9C4E-05D0FB88FD0C}"/>
              </a:ext>
            </a:extLst>
          </p:cNvPr>
          <p:cNvPicPr>
            <a:picLocks noChangeAspect="1"/>
          </p:cNvPicPr>
          <p:nvPr/>
        </p:nvPicPr>
        <p:blipFill>
          <a:blip r:embed="rId2"/>
          <a:stretch>
            <a:fillRect/>
          </a:stretch>
        </p:blipFill>
        <p:spPr>
          <a:xfrm>
            <a:off x="9742742" y="1819230"/>
            <a:ext cx="2266175" cy="4862945"/>
          </a:xfrm>
          <a:prstGeom prst="rect">
            <a:avLst/>
          </a:prstGeom>
        </p:spPr>
      </p:pic>
    </p:spTree>
    <p:extLst>
      <p:ext uri="{BB962C8B-B14F-4D97-AF65-F5344CB8AC3E}">
        <p14:creationId xmlns:p14="http://schemas.microsoft.com/office/powerpoint/2010/main" val="273084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153" y="2580383"/>
            <a:ext cx="11605579" cy="3970319"/>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55132" y="1048526"/>
            <a:ext cx="9357809" cy="1166572"/>
          </a:xfrm>
        </p:spPr>
        <p:txBody>
          <a:bodyPr>
            <a:noAutofit/>
          </a:bodyPr>
          <a:lstStyle/>
          <a:p>
            <a:br>
              <a:rPr lang="en-US" altLang="en-US" b="1">
                <a:solidFill>
                  <a:srgbClr val="142DAC"/>
                </a:solidFill>
                <a:latin typeface="Kokila" panose="020B0604020202020204" pitchFamily="34" charset="0"/>
                <a:cs typeface="Kokila" panose="020B0604020202020204" pitchFamily="34" charset="0"/>
              </a:rPr>
            </a:br>
            <a:r>
              <a:rPr lang="ne-NP" altLang="en-US" b="1">
                <a:solidFill>
                  <a:srgbClr val="142DAC"/>
                </a:solidFill>
                <a:latin typeface="Kokila" panose="020B0604020202020204" pitchFamily="34" charset="0"/>
                <a:cs typeface="Kokila" panose="020B0604020202020204" pitchFamily="34" charset="0"/>
              </a:rPr>
              <a:t>प्रश्न </a:t>
            </a:r>
            <a:r>
              <a:rPr lang="ne-NP" altLang="en-US" b="1" dirty="0">
                <a:solidFill>
                  <a:srgbClr val="142DAC"/>
                </a:solidFill>
                <a:latin typeface="Kokila" panose="020B0604020202020204" pitchFamily="34" charset="0"/>
                <a:cs typeface="Kokila" panose="020B0604020202020204" pitchFamily="34" charset="0"/>
              </a:rPr>
              <a:t>२०</a:t>
            </a:r>
            <a:r>
              <a:rPr lang="en-US" altLang="en-US" b="1" dirty="0">
                <a:solidFill>
                  <a:srgbClr val="142DAC"/>
                </a:solidFill>
                <a:latin typeface="Kokila" panose="020B0604020202020204" pitchFamily="34" charset="0"/>
                <a:cs typeface="Kokila" panose="020B0604020202020204" pitchFamily="34" charset="0"/>
              </a:rPr>
              <a:t>:</a:t>
            </a:r>
            <a:r>
              <a:rPr lang="ne-NP" altLang="en-US" b="1" dirty="0">
                <a:solidFill>
                  <a:srgbClr val="142DAC"/>
                </a:solidFill>
                <a:latin typeface="Kokila" panose="020B0604020202020204" pitchFamily="34" charset="0"/>
                <a:cs typeface="Kokila" panose="020B0604020202020204" pitchFamily="34" charset="0"/>
              </a:rPr>
              <a:t> ..नाम.. </a:t>
            </a:r>
            <a:r>
              <a:rPr lang="ne-NP" altLang="en-US" b="1">
                <a:solidFill>
                  <a:srgbClr val="142DAC"/>
                </a:solidFill>
                <a:latin typeface="Kokila" panose="020B0604020202020204" pitchFamily="34" charset="0"/>
                <a:cs typeface="Kokila" panose="020B0604020202020204" pitchFamily="34" charset="0"/>
              </a:rPr>
              <a:t>को जन्म</a:t>
            </a:r>
            <a:r>
              <a:rPr lang="en-US" altLang="en-US" b="1">
                <a:solidFill>
                  <a:srgbClr val="142DAC"/>
                </a:solidFill>
                <a:latin typeface="Kokila" panose="020B0604020202020204" pitchFamily="34" charset="0"/>
                <a:cs typeface="Kokila" panose="020B0604020202020204" pitchFamily="34" charset="0"/>
              </a:rPr>
              <a:t> </a:t>
            </a:r>
            <a:r>
              <a:rPr lang="ne-NP" altLang="en-US" b="1">
                <a:solidFill>
                  <a:srgbClr val="142DAC"/>
                </a:solidFill>
                <a:latin typeface="Kokila" panose="020B0604020202020204" pitchFamily="34" charset="0"/>
                <a:cs typeface="Kokila" panose="020B0604020202020204" pitchFamily="34" charset="0"/>
              </a:rPr>
              <a:t>कुन</a:t>
            </a:r>
            <a:r>
              <a:rPr lang="en-US" altLang="en-US" b="1">
                <a:solidFill>
                  <a:srgbClr val="142DAC"/>
                </a:solidFill>
                <a:latin typeface="Kokila" panose="020B0604020202020204" pitchFamily="34" charset="0"/>
                <a:cs typeface="Kokila" panose="020B0604020202020204" pitchFamily="34" charset="0"/>
              </a:rPr>
              <a:t> </a:t>
            </a:r>
            <a:r>
              <a:rPr lang="ne-NP" altLang="en-US" b="1">
                <a:solidFill>
                  <a:srgbClr val="142DAC"/>
                </a:solidFill>
                <a:latin typeface="Kokila" panose="020B0604020202020204" pitchFamily="34" charset="0"/>
                <a:cs typeface="Kokila" panose="020B0604020202020204" pitchFamily="34" charset="0"/>
              </a:rPr>
              <a:t>जिल्ला</a:t>
            </a:r>
            <a:r>
              <a:rPr lang="en-US" altLang="en-US" b="1">
                <a:solidFill>
                  <a:srgbClr val="142DAC"/>
                </a:solidFill>
                <a:latin typeface="Kokila" panose="020B0604020202020204" pitchFamily="34" charset="0"/>
                <a:cs typeface="Kokila" panose="020B0604020202020204" pitchFamily="34" charset="0"/>
              </a:rPr>
              <a:t>/</a:t>
            </a:r>
            <a:r>
              <a:rPr lang="ne-NP" altLang="en-US" b="1">
                <a:solidFill>
                  <a:srgbClr val="142DAC"/>
                </a:solidFill>
                <a:latin typeface="Kokila" panose="020B0604020202020204" pitchFamily="34" charset="0"/>
                <a:cs typeface="Kokila" panose="020B0604020202020204" pitchFamily="34" charset="0"/>
              </a:rPr>
              <a:t>देशमा भएको हो ?</a:t>
            </a:r>
            <a:br>
              <a:rPr lang="en-US" altLang="en-US" sz="900" b="1">
                <a:solidFill>
                  <a:srgbClr val="142DAC"/>
                </a:solidFill>
                <a:latin typeface="Kokila" panose="020B0604020202020204" pitchFamily="34" charset="0"/>
                <a:cs typeface="Kokila" panose="020B0604020202020204" pitchFamily="34" charset="0"/>
              </a:rPr>
            </a:br>
            <a:r>
              <a:rPr lang="en-US" altLang="en-US" sz="2400" b="1">
                <a:solidFill>
                  <a:srgbClr val="142DAC"/>
                </a:solidFill>
                <a:latin typeface="Kokila" panose="020B0604020202020204" pitchFamily="34" charset="0"/>
                <a:cs typeface="Kokila" panose="020B0604020202020204" pitchFamily="34" charset="0"/>
              </a:rPr>
              <a:t>(</a:t>
            </a:r>
            <a:r>
              <a:rPr lang="en-US" altLang="en-US" sz="800" b="1">
                <a:solidFill>
                  <a:srgbClr val="142DAC"/>
                </a:solidFill>
                <a:latin typeface="Kokila" panose="020B0604020202020204" pitchFamily="34" charset="0"/>
                <a:cs typeface="Kokila" panose="020B0604020202020204" pitchFamily="34" charset="0"/>
              </a:rPr>
              <a:t> </a:t>
            </a:r>
            <a:r>
              <a:rPr lang="ne-NP" altLang="en-US" sz="2400" b="1">
                <a:solidFill>
                  <a:srgbClr val="142DAC"/>
                </a:solidFill>
                <a:latin typeface="Kokila" panose="020B0604020202020204" pitchFamily="34" charset="0"/>
                <a:cs typeface="Kokila" panose="020B0604020202020204" pitchFamily="34" charset="0"/>
              </a:rPr>
              <a:t>जिल्ला वा देशको नाम र कोड लेख्नुहोस् । यदि विदेश हो भने महल २२ मा जाने)</a:t>
            </a:r>
            <a:br>
              <a:rPr lang="ne-NP" altLang="en-US" sz="2400" b="1">
                <a:solidFill>
                  <a:srgbClr val="142DAC"/>
                </a:solidFill>
                <a:latin typeface="Kokila" panose="020B0604020202020204" pitchFamily="34" charset="0"/>
                <a:cs typeface="Kokila" panose="020B0604020202020204" pitchFamily="34" charset="0"/>
              </a:rPr>
            </a:br>
            <a:r>
              <a:rPr lang="ne-NP" altLang="en-US" sz="2800" b="1">
                <a:solidFill>
                  <a:srgbClr val="142DAC"/>
                </a:solidFill>
                <a:latin typeface="Kokila" panose="020B0604020202020204" pitchFamily="34" charset="0"/>
                <a:cs typeface="Kokila" panose="020B0604020202020204" pitchFamily="34" charset="0"/>
              </a:rPr>
              <a:t> </a:t>
            </a:r>
            <a:endParaRPr lang="en-US" sz="2800" b="1" dirty="0">
              <a:solidFill>
                <a:srgbClr val="142DAC"/>
              </a:solidFill>
              <a:latin typeface="Kokila" panose="020B0604020202020204" pitchFamily="34" charset="0"/>
              <a:cs typeface="Kokila" panose="020B0604020202020204" pitchFamily="34" charset="0"/>
            </a:endParaRPr>
          </a:p>
        </p:txBody>
      </p:sp>
      <p:sp>
        <p:nvSpPr>
          <p:cNvPr id="10" name="Text Box 3"/>
          <p:cNvSpPr txBox="1">
            <a:spLocks noChangeArrowheads="1"/>
          </p:cNvSpPr>
          <p:nvPr/>
        </p:nvSpPr>
        <p:spPr bwMode="auto">
          <a:xfrm>
            <a:off x="351268" y="2303384"/>
            <a:ext cx="9027315" cy="3323987"/>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spcBef>
                <a:spcPct val="50000"/>
              </a:spcBef>
              <a:defRPr/>
            </a:pPr>
            <a:r>
              <a:rPr lang="ne-NP" altLang="en-US" sz="2800">
                <a:solidFill>
                  <a:srgbClr val="FFFF00"/>
                </a:solidFill>
                <a:latin typeface="Preeti" pitchFamily="2" charset="0"/>
                <a:cs typeface="Kokila" panose="020B0604020202020204" pitchFamily="34" charset="0"/>
              </a:rPr>
              <a:t>हाल गणना गर्न लागिएको भन्दा फरक स्थानमा जन्म भएका ब्यक्तिका लागि </a:t>
            </a:r>
          </a:p>
          <a:p>
            <a:pPr marL="457200" indent="-457200">
              <a:spcBef>
                <a:spcPct val="50000"/>
              </a:spcBef>
              <a:buFont typeface="Wingdings" panose="05000000000000000000" pitchFamily="2" charset="2"/>
              <a:buChar char="ü"/>
              <a:defRPr/>
            </a:pPr>
            <a:r>
              <a:rPr lang="ne-NP" sz="2800">
                <a:latin typeface="Preeti" pitchFamily="2" charset="0"/>
                <a:cs typeface="Kokila" panose="020B0604020202020204" pitchFamily="34" charset="0"/>
              </a:rPr>
              <a:t>प्रश्न नं. १९ मा कोड २, ३ र ४ आएकालाई मात्र यो प्रख्न सोध्नु पर्दछ ।</a:t>
            </a:r>
            <a:endParaRPr lang="en-US" sz="2800">
              <a:latin typeface="Preeti" pitchFamily="2" charset="0"/>
              <a:cs typeface="Kokila" panose="020B0604020202020204" pitchFamily="34" charset="0"/>
            </a:endParaRPr>
          </a:p>
          <a:p>
            <a:pPr marL="457200" indent="-457200">
              <a:spcBef>
                <a:spcPct val="50000"/>
              </a:spcBef>
              <a:buFont typeface="Wingdings" panose="05000000000000000000" pitchFamily="2" charset="2"/>
              <a:buChar char="ü"/>
              <a:defRPr/>
            </a:pPr>
            <a:r>
              <a:rPr lang="ne-NP" sz="2800">
                <a:latin typeface="Preeti" pitchFamily="2" charset="0"/>
                <a:cs typeface="Kokila" panose="020B0604020202020204" pitchFamily="34" charset="0"/>
              </a:rPr>
              <a:t> </a:t>
            </a:r>
            <a:r>
              <a:rPr lang="ne-NP" altLang="en-US" sz="2800">
                <a:latin typeface="Preeti" pitchFamily="2" charset="0"/>
                <a:cs typeface="Kokila" panose="020B0604020202020204" pitchFamily="34" charset="0"/>
              </a:rPr>
              <a:t>ब्यक्तिलाई सोधी उसको जन्म भएको जिल्ला</a:t>
            </a:r>
            <a:r>
              <a:rPr lang="en-US" altLang="en-US" sz="2800">
                <a:latin typeface="Preeti" pitchFamily="2" charset="0"/>
                <a:cs typeface="Kokila" panose="020B0604020202020204" pitchFamily="34" charset="0"/>
              </a:rPr>
              <a:t> </a:t>
            </a:r>
            <a:r>
              <a:rPr lang="ne-NP" altLang="en-US" sz="2800">
                <a:latin typeface="Preeti" pitchFamily="2" charset="0"/>
                <a:cs typeface="Kokila" panose="020B0604020202020204" pitchFamily="34" charset="0"/>
              </a:rPr>
              <a:t>वा</a:t>
            </a:r>
            <a:r>
              <a:rPr lang="en-US" altLang="en-US" sz="2800">
                <a:latin typeface="Preeti" pitchFamily="2" charset="0"/>
                <a:cs typeface="Kokila" panose="020B0604020202020204" pitchFamily="34" charset="0"/>
              </a:rPr>
              <a:t> </a:t>
            </a:r>
            <a:r>
              <a:rPr lang="ne-NP" altLang="en-US" sz="2800">
                <a:latin typeface="Preeti" pitchFamily="2" charset="0"/>
                <a:cs typeface="Kokila" panose="020B0604020202020204" pitchFamily="34" charset="0"/>
              </a:rPr>
              <a:t>देशको नाम र कोड लेख्नुपर्दछ । जिल्ला र देशको कोड अनुसूचीमा दिइएको छ ।</a:t>
            </a:r>
          </a:p>
          <a:p>
            <a:pPr marL="457200" indent="-457200">
              <a:spcBef>
                <a:spcPct val="50000"/>
              </a:spcBef>
              <a:buFont typeface="Wingdings" panose="05000000000000000000" pitchFamily="2" charset="2"/>
              <a:buChar char="ü"/>
              <a:defRPr/>
            </a:pPr>
            <a:r>
              <a:rPr lang="ne-NP" altLang="en-US" sz="2800">
                <a:latin typeface="Preeti" pitchFamily="2" charset="0"/>
                <a:cs typeface="Kokila" panose="020B0604020202020204" pitchFamily="34" charset="0"/>
              </a:rPr>
              <a:t>जिल्ला र देशको नाम लेख्दा जन्मस्थान हाल जुन देश वा जिल्लामा पर्दछ सोही जिल्ला र देशको नाम र कोड समेत लेख्नुपर्दछ ।</a:t>
            </a:r>
            <a:endParaRPr lang="en-US" altLang="en-US" sz="2800">
              <a:latin typeface="Preeti" pitchFamily="2" charset="0"/>
              <a:cs typeface="Kokila" panose="020B0604020202020204" pitchFamily="34" charset="0"/>
            </a:endParaRPr>
          </a:p>
        </p:txBody>
      </p:sp>
      <p:sp>
        <p:nvSpPr>
          <p:cNvPr id="6" name="TextBox 5">
            <a:extLst>
              <a:ext uri="{FF2B5EF4-FFF2-40B4-BE49-F238E27FC236}">
                <a16:creationId xmlns:a16="http://schemas.microsoft.com/office/drawing/2014/main" id="{8E920DEE-E607-4103-9613-B87F34C7501D}"/>
              </a:ext>
            </a:extLst>
          </p:cNvPr>
          <p:cNvSpPr txBox="1"/>
          <p:nvPr/>
        </p:nvSpPr>
        <p:spPr>
          <a:xfrm>
            <a:off x="5730762" y="5904370"/>
            <a:ext cx="3647821" cy="646331"/>
          </a:xfrm>
          <a:prstGeom prst="rect">
            <a:avLst/>
          </a:prstGeom>
          <a:noFill/>
        </p:spPr>
        <p:txBody>
          <a:bodyPr wrap="square" rtlCol="0">
            <a:spAutoFit/>
          </a:bodyPr>
          <a:lstStyle/>
          <a:p>
            <a:r>
              <a:rPr lang="ne-NP">
                <a:solidFill>
                  <a:srgbClr val="142DAC"/>
                </a:solidFill>
              </a:rPr>
              <a:t>कसैको जन्म अर्को जिल्ला भक्तपुरमा भएको रहेछ भने  </a:t>
            </a:r>
            <a:endParaRPr lang="en-US">
              <a:solidFill>
                <a:srgbClr val="142DAC"/>
              </a:solidFill>
            </a:endParaRPr>
          </a:p>
        </p:txBody>
      </p:sp>
      <p:pic>
        <p:nvPicPr>
          <p:cNvPr id="7" name="Picture 6">
            <a:extLst>
              <a:ext uri="{FF2B5EF4-FFF2-40B4-BE49-F238E27FC236}">
                <a16:creationId xmlns:a16="http://schemas.microsoft.com/office/drawing/2014/main" id="{B6C5CCFC-056E-4446-97A3-F6D588236A19}"/>
              </a:ext>
            </a:extLst>
          </p:cNvPr>
          <p:cNvPicPr>
            <a:picLocks noChangeAspect="1"/>
          </p:cNvPicPr>
          <p:nvPr/>
        </p:nvPicPr>
        <p:blipFill>
          <a:blip r:embed="rId2"/>
          <a:stretch>
            <a:fillRect/>
          </a:stretch>
        </p:blipFill>
        <p:spPr>
          <a:xfrm>
            <a:off x="9473762" y="1686995"/>
            <a:ext cx="2415618" cy="5092768"/>
          </a:xfrm>
          <a:prstGeom prst="rect">
            <a:avLst/>
          </a:prstGeom>
        </p:spPr>
      </p:pic>
      <p:sp>
        <p:nvSpPr>
          <p:cNvPr id="8" name="TextBox 7">
            <a:extLst>
              <a:ext uri="{FF2B5EF4-FFF2-40B4-BE49-F238E27FC236}">
                <a16:creationId xmlns:a16="http://schemas.microsoft.com/office/drawing/2014/main" id="{5D16E0D4-6B04-4D63-A1CD-5F1FE9EAED44}"/>
              </a:ext>
            </a:extLst>
          </p:cNvPr>
          <p:cNvSpPr txBox="1"/>
          <p:nvPr/>
        </p:nvSpPr>
        <p:spPr>
          <a:xfrm>
            <a:off x="9699197" y="6189539"/>
            <a:ext cx="1242020" cy="369332"/>
          </a:xfrm>
          <a:prstGeom prst="rect">
            <a:avLst/>
          </a:prstGeom>
          <a:noFill/>
        </p:spPr>
        <p:txBody>
          <a:bodyPr wrap="square" rtlCol="0">
            <a:spAutoFit/>
          </a:bodyPr>
          <a:lstStyle/>
          <a:p>
            <a:r>
              <a:rPr lang="ne-NP" b="1">
                <a:solidFill>
                  <a:srgbClr val="142DAC"/>
                </a:solidFill>
              </a:rPr>
              <a:t>भक्तपुर</a:t>
            </a:r>
            <a:endParaRPr lang="en-US" b="1">
              <a:solidFill>
                <a:srgbClr val="142DAC"/>
              </a:solidFill>
            </a:endParaRPr>
          </a:p>
        </p:txBody>
      </p:sp>
      <p:sp>
        <p:nvSpPr>
          <p:cNvPr id="9" name="TextBox 8">
            <a:extLst>
              <a:ext uri="{FF2B5EF4-FFF2-40B4-BE49-F238E27FC236}">
                <a16:creationId xmlns:a16="http://schemas.microsoft.com/office/drawing/2014/main" id="{9B58B7D3-F9E7-4DF9-85CD-C50208C1CCE5}"/>
              </a:ext>
            </a:extLst>
          </p:cNvPr>
          <p:cNvSpPr txBox="1"/>
          <p:nvPr/>
        </p:nvSpPr>
        <p:spPr>
          <a:xfrm>
            <a:off x="11199041" y="6278554"/>
            <a:ext cx="507235" cy="371628"/>
          </a:xfrm>
          <a:prstGeom prst="rect">
            <a:avLst/>
          </a:prstGeom>
          <a:noFill/>
        </p:spPr>
        <p:txBody>
          <a:bodyPr wrap="square" rtlCol="0">
            <a:spAutoFit/>
          </a:bodyPr>
          <a:lstStyle/>
          <a:p>
            <a:r>
              <a:rPr lang="en-US" b="1">
                <a:solidFill>
                  <a:srgbClr val="142DAC"/>
                </a:solidFill>
              </a:rPr>
              <a:t>29</a:t>
            </a:r>
          </a:p>
        </p:txBody>
      </p:sp>
    </p:spTree>
    <p:extLst>
      <p:ext uri="{BB962C8B-B14F-4D97-AF65-F5344CB8AC3E}">
        <p14:creationId xmlns:p14="http://schemas.microsoft.com/office/powerpoint/2010/main" val="383731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Effect transition="in" filter="fade">
                                      <p:cBhvr>
                                        <p:cTn id="13" dur="500"/>
                                        <p:tgtEl>
                                          <p:spTgt spid="10">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43" y="2525486"/>
            <a:ext cx="11605579" cy="4197577"/>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145143" y="1059544"/>
            <a:ext cx="8989078" cy="754586"/>
          </a:xfrm>
        </p:spPr>
        <p:txBody>
          <a:bodyPr>
            <a:noAutofit/>
          </a:bodyPr>
          <a:lstStyle/>
          <a:p>
            <a:r>
              <a:rPr lang="ne-NP" altLang="en-US" b="1">
                <a:solidFill>
                  <a:srgbClr val="142DAC"/>
                </a:solidFill>
                <a:latin typeface="Kokila" panose="020B0604020202020204" pitchFamily="34" charset="0"/>
                <a:cs typeface="Kokila" panose="020B0604020202020204" pitchFamily="34" charset="0"/>
              </a:rPr>
              <a:t>महल २१ ः .नाम.. ले जन्मस्थान छाड्नुको मुख्य कारण के हो ?</a:t>
            </a:r>
            <a:endParaRPr lang="en-US" sz="2600" dirty="0">
              <a:solidFill>
                <a:srgbClr val="FF0000"/>
              </a:solidFill>
            </a:endParaRPr>
          </a:p>
        </p:txBody>
      </p:sp>
      <p:sp>
        <p:nvSpPr>
          <p:cNvPr id="8" name="Text Box 3"/>
          <p:cNvSpPr txBox="1">
            <a:spLocks noChangeArrowheads="1"/>
          </p:cNvSpPr>
          <p:nvPr/>
        </p:nvSpPr>
        <p:spPr bwMode="auto">
          <a:xfrm>
            <a:off x="184261" y="1965716"/>
            <a:ext cx="8989077" cy="3046988"/>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spcBef>
                <a:spcPct val="50000"/>
              </a:spcBef>
              <a:defRPr/>
            </a:pPr>
            <a:r>
              <a:rPr lang="ne-NP" altLang="en-US" sz="3200" dirty="0">
                <a:solidFill>
                  <a:srgbClr val="FFFF00"/>
                </a:solidFill>
                <a:latin typeface="Kokila" panose="020B0604020202020204" pitchFamily="34" charset="0"/>
                <a:cs typeface="Kokila" panose="020B0604020202020204" pitchFamily="34" charset="0"/>
              </a:rPr>
              <a:t>हाल गणना गर्न लागिएको भन्दा फरक स्थानमा जन्म भएका ब्यक्तिका लागि</a:t>
            </a:r>
            <a:r>
              <a:rPr lang="ne-NP" altLang="en-US" sz="3200" dirty="0">
                <a:solidFill>
                  <a:srgbClr val="FFFF00"/>
                </a:solidFill>
                <a:latin typeface="Preeti" pitchFamily="2" charset="0"/>
              </a:rPr>
              <a:t> </a:t>
            </a:r>
          </a:p>
          <a:p>
            <a:pPr marL="457200" indent="-457200" algn="just">
              <a:buFont typeface="Wingdings" panose="05000000000000000000" pitchFamily="2" charset="2"/>
              <a:buChar char="ü"/>
              <a:defRPr/>
            </a:pPr>
            <a:r>
              <a:rPr lang="ne-NP" altLang="en-US" sz="3200">
                <a:latin typeface="Kokila" panose="020B0604020202020204" pitchFamily="34" charset="0"/>
                <a:cs typeface="Kokila" panose="020B0604020202020204" pitchFamily="34" charset="0"/>
              </a:rPr>
              <a:t>यो प्रश्न जन्मस्थान छोडी अर्को स्थानमा बसोवास गरेका व्यक्तिलाई मात्र सोधिन्छ । </a:t>
            </a:r>
            <a:endParaRPr lang="en-US" altLang="en-US" sz="3200">
              <a:latin typeface="Kokila" panose="020B0604020202020204" pitchFamily="34" charset="0"/>
              <a:cs typeface="Kokila" panose="020B0604020202020204" pitchFamily="34" charset="0"/>
            </a:endParaRPr>
          </a:p>
          <a:p>
            <a:pPr marL="457200" indent="-457200" algn="just">
              <a:buFont typeface="Wingdings" panose="05000000000000000000" pitchFamily="2" charset="2"/>
              <a:buChar char="ü"/>
              <a:defRPr/>
            </a:pPr>
            <a:r>
              <a:rPr lang="ne-NP" altLang="en-US" sz="3200">
                <a:latin typeface="Kokila" panose="020B0604020202020204" pitchFamily="34" charset="0"/>
                <a:cs typeface="Kokila" panose="020B0604020202020204" pitchFamily="34" charset="0"/>
              </a:rPr>
              <a:t>जन्म स्थान छाड्नुको विभिन्न कारणहरू हुनसक्दछन् । जन्म स्थान छाडेर अर्को स्थानमा बसोबास गर्न आउनुको मुख्य कारणको संकेत यस महलमा लेख्नुपर्दछ ।</a:t>
            </a:r>
            <a:endParaRPr lang="en-US" altLang="en-US" sz="3200" dirty="0">
              <a:latin typeface="Kokila" panose="020B0604020202020204" pitchFamily="34" charset="0"/>
              <a:cs typeface="Kokila" panose="020B0604020202020204" pitchFamily="34" charset="0"/>
            </a:endParaRPr>
          </a:p>
        </p:txBody>
      </p:sp>
      <p:pic>
        <p:nvPicPr>
          <p:cNvPr id="2" name="Picture 1">
            <a:extLst>
              <a:ext uri="{FF2B5EF4-FFF2-40B4-BE49-F238E27FC236}">
                <a16:creationId xmlns:a16="http://schemas.microsoft.com/office/drawing/2014/main" id="{ED5B85A7-AE5E-4E32-96B8-E6856E5F3DF2}"/>
              </a:ext>
            </a:extLst>
          </p:cNvPr>
          <p:cNvPicPr>
            <a:picLocks noChangeAspect="1"/>
          </p:cNvPicPr>
          <p:nvPr/>
        </p:nvPicPr>
        <p:blipFill>
          <a:blip r:embed="rId2"/>
          <a:stretch>
            <a:fillRect/>
          </a:stretch>
        </p:blipFill>
        <p:spPr>
          <a:xfrm>
            <a:off x="9227127" y="1023881"/>
            <a:ext cx="2699192" cy="5765661"/>
          </a:xfrm>
          <a:prstGeom prst="rect">
            <a:avLst/>
          </a:prstGeom>
        </p:spPr>
      </p:pic>
    </p:spTree>
    <p:extLst>
      <p:ext uri="{BB962C8B-B14F-4D97-AF65-F5344CB8AC3E}">
        <p14:creationId xmlns:p14="http://schemas.microsoft.com/office/powerpoint/2010/main" val="291014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566" y="1025528"/>
            <a:ext cx="9420221" cy="654867"/>
          </a:xfrm>
        </p:spPr>
        <p:txBody>
          <a:bodyPr>
            <a:noAutofit/>
          </a:bodyPr>
          <a:lstStyle/>
          <a:p>
            <a:pPr>
              <a:lnSpc>
                <a:spcPts val="2500"/>
              </a:lnSpc>
            </a:pPr>
            <a:br>
              <a:rPr lang="en-US" altLang="en-US" b="1">
                <a:solidFill>
                  <a:srgbClr val="142DAC"/>
                </a:solidFill>
                <a:latin typeface="Kokila" panose="020B0604020202020204" pitchFamily="34" charset="0"/>
                <a:cs typeface="Kokila" panose="020B0604020202020204" pitchFamily="34" charset="0"/>
              </a:rPr>
            </a:br>
            <a:br>
              <a:rPr lang="en-US" altLang="en-US" b="1">
                <a:solidFill>
                  <a:srgbClr val="142DAC"/>
                </a:solidFill>
                <a:latin typeface="Kokila" panose="020B0604020202020204" pitchFamily="34" charset="0"/>
                <a:cs typeface="Kokila" panose="020B0604020202020204" pitchFamily="34" charset="0"/>
              </a:rPr>
            </a:br>
            <a:r>
              <a:rPr lang="ne-NP" altLang="en-US" b="1">
                <a:solidFill>
                  <a:srgbClr val="142DAC"/>
                </a:solidFill>
                <a:latin typeface="Kokila" panose="020B0604020202020204" pitchFamily="34" charset="0"/>
                <a:cs typeface="Kokila" panose="020B0604020202020204" pitchFamily="34" charset="0"/>
              </a:rPr>
              <a:t>महल २१ ः .नाम.. ले जन्मस्थान छाड्नुको मुख्य कारण के हो ?</a:t>
            </a:r>
            <a:br>
              <a:rPr lang="ne-NP" altLang="en-US" b="1">
                <a:solidFill>
                  <a:srgbClr val="142DAC"/>
                </a:solidFill>
                <a:latin typeface="Kokila" panose="020B0604020202020204" pitchFamily="34" charset="0"/>
                <a:cs typeface="Kokila" panose="020B0604020202020204" pitchFamily="34" charset="0"/>
              </a:rPr>
            </a:br>
            <a:br>
              <a:rPr lang="ne-NP" altLang="en-US" sz="2800" b="1">
                <a:solidFill>
                  <a:srgbClr val="142DAC"/>
                </a:solidFill>
                <a:latin typeface="Kokila" panose="020B0604020202020204" pitchFamily="34" charset="0"/>
                <a:cs typeface="Kokila" panose="020B0604020202020204" pitchFamily="34" charset="0"/>
              </a:rPr>
            </a:br>
            <a:endParaRPr lang="ne-NP" altLang="en-US" sz="3000" b="1" dirty="0">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194040" y="1806887"/>
            <a:ext cx="9420221" cy="1815882"/>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lgn="just">
              <a:defRPr/>
            </a:pPr>
            <a:r>
              <a:rPr lang="ne-NP" altLang="en-US" sz="2800">
                <a:solidFill>
                  <a:srgbClr val="FF0000"/>
                </a:solidFill>
                <a:latin typeface="Kokila" panose="020B0604020202020204" pitchFamily="34" charset="0"/>
                <a:cs typeface="Kokila" panose="020B0604020202020204" pitchFamily="34" charset="0"/>
              </a:rPr>
              <a:t>तलवज्याल</a:t>
            </a:r>
            <a:r>
              <a:rPr lang="en-US" altLang="en-US" sz="2800">
                <a:solidFill>
                  <a:srgbClr val="FF0000"/>
                </a:solidFill>
                <a:latin typeface="Kokila" panose="020B0604020202020204" pitchFamily="34" charset="0"/>
                <a:cs typeface="Kokila" panose="020B0604020202020204" pitchFamily="34" charset="0"/>
              </a:rPr>
              <a:t>/</a:t>
            </a:r>
            <a:r>
              <a:rPr lang="ne-NP" altLang="en-US" sz="2800">
                <a:solidFill>
                  <a:srgbClr val="FF0000"/>
                </a:solidFill>
                <a:latin typeface="Kokila" panose="020B0604020202020204" pitchFamily="34" charset="0"/>
                <a:cs typeface="Kokila" panose="020B0604020202020204" pitchFamily="34" charset="0"/>
              </a:rPr>
              <a:t>नोकरी</a:t>
            </a:r>
            <a:r>
              <a:rPr lang="en-US" altLang="en-US" sz="2800">
                <a:solidFill>
                  <a:srgbClr val="FF0000"/>
                </a:solidFill>
                <a:latin typeface="Kokila" panose="020B0604020202020204" pitchFamily="34" charset="0"/>
                <a:cs typeface="Kokila" panose="020B0604020202020204" pitchFamily="34" charset="0"/>
              </a:rPr>
              <a:t> </a:t>
            </a:r>
            <a:r>
              <a:rPr lang="hi-IN" altLang="en-US" sz="2800">
                <a:solidFill>
                  <a:srgbClr val="FF0000"/>
                </a:solidFill>
                <a:latin typeface="Kokila" panose="020B0604020202020204" pitchFamily="34" charset="0"/>
                <a:cs typeface="Kokila" panose="020B0604020202020204" pitchFamily="34" charset="0"/>
              </a:rPr>
              <a:t> (कोड </a:t>
            </a:r>
            <a:r>
              <a:rPr lang="en-US" altLang="en-US" sz="2800">
                <a:solidFill>
                  <a:srgbClr val="FF0000"/>
                </a:solidFill>
                <a:latin typeface="Kokila" panose="020B0604020202020204" pitchFamily="34" charset="0"/>
                <a:cs typeface="Kokila" panose="020B0604020202020204" pitchFamily="34" charset="0"/>
              </a:rPr>
              <a:t>1</a:t>
            </a:r>
            <a:r>
              <a:rPr lang="hi-IN" altLang="en-US" sz="2800">
                <a:solidFill>
                  <a:srgbClr val="FF0000"/>
                </a:solidFill>
                <a:latin typeface="Kokila" panose="020B0604020202020204" pitchFamily="34" charset="0"/>
                <a:cs typeface="Kokila" panose="020B0604020202020204" pitchFamily="34" charset="0"/>
              </a:rPr>
              <a:t>)</a:t>
            </a:r>
            <a:endParaRPr lang="en-US" altLang="en-US" sz="2800">
              <a:solidFill>
                <a:srgbClr val="FF0000"/>
              </a:solidFill>
              <a:latin typeface="Kokila" panose="020B0604020202020204" pitchFamily="34" charset="0"/>
              <a:cs typeface="Kokila" panose="020B0604020202020204" pitchFamily="34" charset="0"/>
            </a:endParaRPr>
          </a:p>
          <a:p>
            <a:pPr marL="457200" indent="-457200" algn="just">
              <a:buFont typeface="Wingdings" panose="05000000000000000000" pitchFamily="2" charset="2"/>
              <a:buChar char="ü"/>
              <a:defRPr/>
            </a:pPr>
            <a:r>
              <a:rPr lang="hi-IN" altLang="en-US" sz="2800">
                <a:latin typeface="Kokila" panose="020B0604020202020204" pitchFamily="34" charset="0"/>
                <a:cs typeface="Kokila" panose="020B0604020202020204" pitchFamily="34" charset="0"/>
              </a:rPr>
              <a:t>यदि कुनै व्यक्ति जन्मस्थान छोडी नयाँ जागिर पाई अर्को ठाँउमा बसाई सरेर आएको वा काम वा जागिरको सरूवा भई वा काम खोज्ने उद्देश्य राखी जन्म स्थानबाट अर्को स्थानमा बसाइँसराइ गरेको रहेछ भने सो व्यक्तिको लागि कोड ज्ञ लेख्नुपर्दछ । </a:t>
            </a:r>
            <a:endParaRPr lang="ne-NP" altLang="en-US" sz="2800" dirty="0">
              <a:latin typeface="Kokila" panose="020B0604020202020204" pitchFamily="34" charset="0"/>
              <a:cs typeface="Kokila" panose="020B0604020202020204" pitchFamily="34" charset="0"/>
            </a:endParaRPr>
          </a:p>
        </p:txBody>
      </p:sp>
      <p:sp>
        <p:nvSpPr>
          <p:cNvPr id="8" name="Text Box 3"/>
          <p:cNvSpPr txBox="1">
            <a:spLocks noChangeArrowheads="1"/>
          </p:cNvSpPr>
          <p:nvPr/>
        </p:nvSpPr>
        <p:spPr bwMode="auto">
          <a:xfrm>
            <a:off x="165119" y="3749457"/>
            <a:ext cx="9478062" cy="3108543"/>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lgn="just">
              <a:defRPr/>
            </a:pPr>
            <a:r>
              <a:rPr lang="hi-IN" altLang="en-US" sz="2800">
                <a:solidFill>
                  <a:srgbClr val="FF0000"/>
                </a:solidFill>
                <a:latin typeface="Kokila" panose="020B0604020202020204" pitchFamily="34" charset="0"/>
                <a:cs typeface="Kokila" panose="020B0604020202020204" pitchFamily="34" charset="0"/>
              </a:rPr>
              <a:t>व्यापार</a:t>
            </a:r>
            <a:r>
              <a:rPr lang="en-US" altLang="en-US" sz="2800">
                <a:solidFill>
                  <a:srgbClr val="FF0000"/>
                </a:solidFill>
                <a:latin typeface="Kokila" panose="020B0604020202020204" pitchFamily="34" charset="0"/>
                <a:cs typeface="Kokila" panose="020B0604020202020204" pitchFamily="34" charset="0"/>
              </a:rPr>
              <a:t>/</a:t>
            </a:r>
            <a:r>
              <a:rPr lang="hi-IN" altLang="en-US" sz="2800">
                <a:solidFill>
                  <a:srgbClr val="FF0000"/>
                </a:solidFill>
                <a:latin typeface="Kokila" panose="020B0604020202020204" pitchFamily="34" charset="0"/>
                <a:cs typeface="Kokila" panose="020B0604020202020204" pitchFamily="34" charset="0"/>
              </a:rPr>
              <a:t>व्यवसाय (कोड </a:t>
            </a:r>
            <a:r>
              <a:rPr lang="en-US" altLang="en-US" sz="2800">
                <a:solidFill>
                  <a:srgbClr val="FF0000"/>
                </a:solidFill>
                <a:latin typeface="Kokila" panose="020B0604020202020204" pitchFamily="34" charset="0"/>
                <a:cs typeface="Kokila" panose="020B0604020202020204" pitchFamily="34" charset="0"/>
              </a:rPr>
              <a:t>2</a:t>
            </a:r>
            <a:r>
              <a:rPr lang="hi-IN" altLang="en-US" sz="2800">
                <a:solidFill>
                  <a:srgbClr val="FF0000"/>
                </a:solidFill>
                <a:latin typeface="Kokila" panose="020B0604020202020204" pitchFamily="34" charset="0"/>
                <a:cs typeface="Kokila" panose="020B0604020202020204" pitchFamily="34" charset="0"/>
              </a:rPr>
              <a:t>)</a:t>
            </a:r>
          </a:p>
          <a:p>
            <a:pPr marL="457200" indent="-457200" algn="just">
              <a:buFont typeface="Wingdings" panose="05000000000000000000" pitchFamily="2" charset="2"/>
              <a:buChar char="ü"/>
              <a:defRPr/>
            </a:pPr>
            <a:r>
              <a:rPr lang="hi-IN" altLang="en-US" sz="2800">
                <a:latin typeface="Kokila" panose="020B0604020202020204" pitchFamily="34" charset="0"/>
                <a:cs typeface="Kokila" panose="020B0604020202020204" pitchFamily="34" charset="0"/>
              </a:rPr>
              <a:t>यदि कुनै व्यक्ति जन्मस्थान छोडी नयाँ व्यापार, व्यवसाय, उद्योगधन्दा आदि संचालन गर्नका लागि जन्म स्थानबाट यस स्थानमा बसाई सरेर आएको रहेछ भने सो व्यक्तिको लागि कोड</a:t>
            </a:r>
            <a:r>
              <a:rPr lang="en-US" altLang="en-US" sz="2800">
                <a:latin typeface="Kokila" panose="020B0604020202020204" pitchFamily="34" charset="0"/>
                <a:cs typeface="Kokila" panose="020B0604020202020204" pitchFamily="34" charset="0"/>
              </a:rPr>
              <a:t> 2</a:t>
            </a:r>
            <a:r>
              <a:rPr lang="hi-IN" altLang="en-US" sz="2800">
                <a:latin typeface="Kokila" panose="020B0604020202020204" pitchFamily="34" charset="0"/>
                <a:cs typeface="Kokila" panose="020B0604020202020204" pitchFamily="34" charset="0"/>
              </a:rPr>
              <a:t> लेख्नुपर्दछ । </a:t>
            </a:r>
          </a:p>
          <a:p>
            <a:pPr marL="457200" indent="-457200" algn="just">
              <a:buFont typeface="Wingdings" panose="05000000000000000000" pitchFamily="2" charset="2"/>
              <a:buChar char="ü"/>
              <a:defRPr/>
            </a:pPr>
            <a:r>
              <a:rPr lang="hi-IN" altLang="en-US" sz="2800">
                <a:latin typeface="Kokila" panose="020B0604020202020204" pitchFamily="34" charset="0"/>
                <a:cs typeface="Kokila" panose="020B0604020202020204" pitchFamily="34" charset="0"/>
              </a:rPr>
              <a:t>यद्यपी, बसाई सर्दा कुनै योजना नभएका र पछि मात्र व्यापार व्यवसाय शुरू गरेकाहरूलाई यस अन्तर्गत नराखी अन्य (कोड </a:t>
            </a:r>
            <a:r>
              <a:rPr lang="en-US" altLang="en-US" sz="2800">
                <a:latin typeface="Kokila" panose="020B0604020202020204" pitchFamily="34" charset="0"/>
                <a:cs typeface="Kokila" panose="020B0604020202020204" pitchFamily="34" charset="0"/>
              </a:rPr>
              <a:t>8</a:t>
            </a:r>
            <a:r>
              <a:rPr lang="hi-IN" altLang="en-US" sz="2800">
                <a:latin typeface="Kokila" panose="020B0604020202020204" pitchFamily="34" charset="0"/>
                <a:cs typeface="Kokila" panose="020B0604020202020204" pitchFamily="34" charset="0"/>
              </a:rPr>
              <a:t>) अन्तर्गत राख्नुपर्दछ । त्यसैगरी अर्काको व्यापार वा उद्योगमा काम गर्ने भए तलव तथा नोकरी अन्तर्गत (कोड </a:t>
            </a:r>
            <a:r>
              <a:rPr lang="en-US" altLang="en-US" sz="2800">
                <a:latin typeface="Kokila" panose="020B0604020202020204" pitchFamily="34" charset="0"/>
                <a:cs typeface="Kokila" panose="020B0604020202020204" pitchFamily="34" charset="0"/>
              </a:rPr>
              <a:t>1</a:t>
            </a:r>
            <a:r>
              <a:rPr lang="hi-IN" altLang="en-US" sz="2800">
                <a:latin typeface="Kokila" panose="020B0604020202020204" pitchFamily="34" charset="0"/>
                <a:cs typeface="Kokila" panose="020B0604020202020204" pitchFamily="34" charset="0"/>
              </a:rPr>
              <a:t>) पर्दछ ।</a:t>
            </a:r>
            <a:endParaRPr lang="hi-IN" altLang="en-US" sz="2800" dirty="0">
              <a:latin typeface="Kokila" panose="020B0604020202020204" pitchFamily="34" charset="0"/>
              <a:cs typeface="Kokila" panose="020B0604020202020204" pitchFamily="34" charset="0"/>
            </a:endParaRPr>
          </a:p>
        </p:txBody>
      </p:sp>
      <p:pic>
        <p:nvPicPr>
          <p:cNvPr id="9" name="Picture 8">
            <a:extLst>
              <a:ext uri="{FF2B5EF4-FFF2-40B4-BE49-F238E27FC236}">
                <a16:creationId xmlns:a16="http://schemas.microsoft.com/office/drawing/2014/main" id="{EA23C0A7-7326-48EC-B932-7D6822D2C8C9}"/>
              </a:ext>
            </a:extLst>
          </p:cNvPr>
          <p:cNvPicPr>
            <a:picLocks noChangeAspect="1"/>
          </p:cNvPicPr>
          <p:nvPr/>
        </p:nvPicPr>
        <p:blipFill>
          <a:blip r:embed="rId2"/>
          <a:stretch>
            <a:fillRect/>
          </a:stretch>
        </p:blipFill>
        <p:spPr>
          <a:xfrm>
            <a:off x="9760102" y="1014101"/>
            <a:ext cx="2213226" cy="4956393"/>
          </a:xfrm>
          <a:prstGeom prst="rect">
            <a:avLst/>
          </a:prstGeom>
        </p:spPr>
      </p:pic>
      <p:sp>
        <p:nvSpPr>
          <p:cNvPr id="10" name="Rectangle 9">
            <a:extLst>
              <a:ext uri="{FF2B5EF4-FFF2-40B4-BE49-F238E27FC236}">
                <a16:creationId xmlns:a16="http://schemas.microsoft.com/office/drawing/2014/main" id="{B64D066B-CBCC-4407-AEE6-B4F1DC8146ED}"/>
              </a:ext>
            </a:extLst>
          </p:cNvPr>
          <p:cNvSpPr/>
          <p:nvPr/>
        </p:nvSpPr>
        <p:spPr>
          <a:xfrm>
            <a:off x="9772212" y="1974038"/>
            <a:ext cx="2066090" cy="308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4CD9A1-091D-46CF-BE1E-B39B26511FD1}"/>
              </a:ext>
            </a:extLst>
          </p:cNvPr>
          <p:cNvSpPr txBox="1"/>
          <p:nvPr/>
        </p:nvSpPr>
        <p:spPr>
          <a:xfrm>
            <a:off x="10713639" y="5217458"/>
            <a:ext cx="716952" cy="523220"/>
          </a:xfrm>
          <a:prstGeom prst="rect">
            <a:avLst/>
          </a:prstGeom>
          <a:noFill/>
        </p:spPr>
        <p:txBody>
          <a:bodyPr wrap="square" rtlCol="0">
            <a:spAutoFit/>
          </a:bodyPr>
          <a:lstStyle/>
          <a:p>
            <a:r>
              <a:rPr lang="en-US" sz="2800">
                <a:solidFill>
                  <a:srgbClr val="142DAC"/>
                </a:solidFill>
              </a:rPr>
              <a:t>1</a:t>
            </a:r>
          </a:p>
        </p:txBody>
      </p:sp>
      <p:pic>
        <p:nvPicPr>
          <p:cNvPr id="21" name="Picture 20">
            <a:extLst>
              <a:ext uri="{FF2B5EF4-FFF2-40B4-BE49-F238E27FC236}">
                <a16:creationId xmlns:a16="http://schemas.microsoft.com/office/drawing/2014/main" id="{97BD857B-8342-46C8-96D0-570CC4769440}"/>
              </a:ext>
            </a:extLst>
          </p:cNvPr>
          <p:cNvPicPr>
            <a:picLocks noChangeAspect="1"/>
          </p:cNvPicPr>
          <p:nvPr/>
        </p:nvPicPr>
        <p:blipFill>
          <a:blip r:embed="rId2"/>
          <a:stretch>
            <a:fillRect/>
          </a:stretch>
        </p:blipFill>
        <p:spPr>
          <a:xfrm>
            <a:off x="9717972" y="1014101"/>
            <a:ext cx="2213226" cy="4956393"/>
          </a:xfrm>
          <a:prstGeom prst="rect">
            <a:avLst/>
          </a:prstGeom>
        </p:spPr>
      </p:pic>
      <p:sp>
        <p:nvSpPr>
          <p:cNvPr id="22" name="Rectangle 21">
            <a:extLst>
              <a:ext uri="{FF2B5EF4-FFF2-40B4-BE49-F238E27FC236}">
                <a16:creationId xmlns:a16="http://schemas.microsoft.com/office/drawing/2014/main" id="{8AEA7565-865F-4421-BF14-C294AD2C6469}"/>
              </a:ext>
            </a:extLst>
          </p:cNvPr>
          <p:cNvSpPr/>
          <p:nvPr/>
        </p:nvSpPr>
        <p:spPr>
          <a:xfrm>
            <a:off x="9706671" y="2326147"/>
            <a:ext cx="2291508" cy="3413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44F4833E-6A6B-4F1C-9371-EBF780CC89F1}"/>
              </a:ext>
            </a:extLst>
          </p:cNvPr>
          <p:cNvSpPr txBox="1"/>
          <p:nvPr/>
        </p:nvSpPr>
        <p:spPr>
          <a:xfrm>
            <a:off x="10594534" y="5261507"/>
            <a:ext cx="716952" cy="523220"/>
          </a:xfrm>
          <a:prstGeom prst="rect">
            <a:avLst/>
          </a:prstGeom>
          <a:noFill/>
        </p:spPr>
        <p:txBody>
          <a:bodyPr wrap="square" rtlCol="0">
            <a:spAutoFit/>
          </a:bodyPr>
          <a:lstStyle/>
          <a:p>
            <a:r>
              <a:rPr lang="en-US" sz="2800">
                <a:solidFill>
                  <a:srgbClr val="142DAC"/>
                </a:solidFill>
              </a:rPr>
              <a:t>2</a:t>
            </a:r>
          </a:p>
        </p:txBody>
      </p:sp>
    </p:spTree>
    <p:extLst>
      <p:ext uri="{BB962C8B-B14F-4D97-AF65-F5344CB8AC3E}">
        <p14:creationId xmlns:p14="http://schemas.microsoft.com/office/powerpoint/2010/main" val="147323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barn(inVertical)">
                                      <p:cBhvr>
                                        <p:cTn id="30" dur="500"/>
                                        <p:tgtEl>
                                          <p:spTgt spid="22"/>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barn(inVertical)">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p:bldP spid="22" grpId="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041" y="1081026"/>
            <a:ext cx="9420221" cy="654867"/>
          </a:xfrm>
        </p:spPr>
        <p:txBody>
          <a:bodyPr>
            <a:noAutofit/>
          </a:bodyPr>
          <a:lstStyle/>
          <a:p>
            <a:pPr>
              <a:lnSpc>
                <a:spcPts val="2500"/>
              </a:lnSpc>
            </a:pPr>
            <a:br>
              <a:rPr lang="en-US" altLang="en-US" b="1">
                <a:solidFill>
                  <a:srgbClr val="142DAC"/>
                </a:solidFill>
                <a:latin typeface="Kokila" panose="020B0604020202020204" pitchFamily="34" charset="0"/>
                <a:cs typeface="Kokila" panose="020B0604020202020204" pitchFamily="34" charset="0"/>
              </a:rPr>
            </a:br>
            <a:r>
              <a:rPr lang="ne-NP" altLang="en-US" b="1">
                <a:solidFill>
                  <a:srgbClr val="142DAC"/>
                </a:solidFill>
                <a:latin typeface="Kokila" panose="020B0604020202020204" pitchFamily="34" charset="0"/>
                <a:cs typeface="Kokila" panose="020B0604020202020204" pitchFamily="34" charset="0"/>
              </a:rPr>
              <a:t>महल २१ ः .नाम.. ले जन्मस्थान छाड्नुको मुख्य कारण के हो ?</a:t>
            </a:r>
            <a:br>
              <a:rPr lang="ne-NP" altLang="en-US" sz="2800" b="1">
                <a:solidFill>
                  <a:srgbClr val="142DAC"/>
                </a:solidFill>
                <a:latin typeface="Kokila" panose="020B0604020202020204" pitchFamily="34" charset="0"/>
                <a:cs typeface="Kokila" panose="020B0604020202020204" pitchFamily="34" charset="0"/>
              </a:rPr>
            </a:br>
            <a:endParaRPr lang="ne-NP" altLang="en-US" sz="3000" b="1" dirty="0">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365185" y="2105167"/>
            <a:ext cx="9091765" cy="3539430"/>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lgn="just">
              <a:defRPr/>
            </a:pPr>
            <a:r>
              <a:rPr lang="ne-NP" altLang="en-US" sz="3200">
                <a:latin typeface="Kokila" panose="020B0604020202020204" pitchFamily="34" charset="0"/>
                <a:cs typeface="Kokila" panose="020B0604020202020204" pitchFamily="34" charset="0"/>
              </a:rPr>
              <a:t>अध्ययन ÷तालिम (कोड </a:t>
            </a:r>
            <a:r>
              <a:rPr lang="en-US" altLang="en-US" sz="3200">
                <a:latin typeface="Kokila" panose="020B0604020202020204" pitchFamily="34" charset="0"/>
                <a:cs typeface="Kokila" panose="020B0604020202020204" pitchFamily="34" charset="0"/>
              </a:rPr>
              <a:t>3</a:t>
            </a:r>
            <a:r>
              <a:rPr lang="ne-NP" altLang="en-US" sz="3200">
                <a:latin typeface="Kokila" panose="020B0604020202020204" pitchFamily="34" charset="0"/>
                <a:cs typeface="Kokila" panose="020B0604020202020204" pitchFamily="34" charset="0"/>
              </a:rPr>
              <a:t>)</a:t>
            </a:r>
          </a:p>
          <a:p>
            <a:pPr marL="457200" indent="-457200" algn="just">
              <a:buFont typeface="Wingdings" panose="05000000000000000000" pitchFamily="2" charset="2"/>
              <a:buChar char="ü"/>
              <a:defRPr/>
            </a:pPr>
            <a:r>
              <a:rPr lang="ne-NP" altLang="en-US" sz="3200">
                <a:latin typeface="Kokila" panose="020B0604020202020204" pitchFamily="34" charset="0"/>
                <a:cs typeface="Kokila" panose="020B0604020202020204" pitchFamily="34" charset="0"/>
              </a:rPr>
              <a:t>कुनै व्यक्ति अध्ययन÷तालिमको सिलसिलामा जन्मस्थान छोडी यस ठाँउमा आएको रहेछ र पछि यहिँ नै बसोबास गर्न थालेको रहेछ भने सो व्यक्तिको लागि कोड </a:t>
            </a:r>
            <a:r>
              <a:rPr lang="en-US" altLang="en-US" sz="3200">
                <a:latin typeface="Kokila" panose="020B0604020202020204" pitchFamily="34" charset="0"/>
                <a:cs typeface="Kokila" panose="020B0604020202020204" pitchFamily="34" charset="0"/>
              </a:rPr>
              <a:t>3</a:t>
            </a:r>
            <a:r>
              <a:rPr lang="ne-NP" altLang="en-US" sz="3200">
                <a:latin typeface="Kokila" panose="020B0604020202020204" pitchFamily="34" charset="0"/>
                <a:cs typeface="Kokila" panose="020B0604020202020204" pitchFamily="34" charset="0"/>
              </a:rPr>
              <a:t> लेख्नुपर्दछ । </a:t>
            </a:r>
          </a:p>
          <a:p>
            <a:pPr marL="0" indent="0" algn="just">
              <a:defRPr/>
            </a:pPr>
            <a:r>
              <a:rPr lang="ne-NP" altLang="en-US" sz="3200">
                <a:latin typeface="Kokila" panose="020B0604020202020204" pitchFamily="34" charset="0"/>
                <a:cs typeface="Kokila" panose="020B0604020202020204" pitchFamily="34" charset="0"/>
              </a:rPr>
              <a:t>विवाह (कोड </a:t>
            </a:r>
            <a:r>
              <a:rPr lang="en-US" altLang="en-US" sz="3200">
                <a:latin typeface="Kokila" panose="020B0604020202020204" pitchFamily="34" charset="0"/>
                <a:cs typeface="Kokila" panose="020B0604020202020204" pitchFamily="34" charset="0"/>
              </a:rPr>
              <a:t>4</a:t>
            </a:r>
            <a:r>
              <a:rPr lang="ne-NP" altLang="en-US" sz="3200">
                <a:latin typeface="Kokila" panose="020B0604020202020204" pitchFamily="34" charset="0"/>
                <a:cs typeface="Kokila" panose="020B0604020202020204" pitchFamily="34" charset="0"/>
              </a:rPr>
              <a:t>)</a:t>
            </a:r>
          </a:p>
          <a:p>
            <a:pPr marL="457200" indent="-457200" algn="just">
              <a:buFont typeface="Wingdings" panose="05000000000000000000" pitchFamily="2" charset="2"/>
              <a:buChar char="ü"/>
              <a:defRPr/>
            </a:pPr>
            <a:r>
              <a:rPr lang="ne-NP" altLang="en-US" sz="3200">
                <a:latin typeface="Kokila" panose="020B0604020202020204" pitchFamily="34" charset="0"/>
                <a:cs typeface="Kokila" panose="020B0604020202020204" pitchFamily="34" charset="0"/>
              </a:rPr>
              <a:t>कुनै व्यक्तिले विवाह भएको कारणले जन्मस्थान छोडेको रहेछ भने सो व्यक्तिको लागि कोड </a:t>
            </a:r>
            <a:r>
              <a:rPr lang="en-US" altLang="en-US" sz="3200">
                <a:latin typeface="Kokila" panose="020B0604020202020204" pitchFamily="34" charset="0"/>
                <a:cs typeface="Kokila" panose="020B0604020202020204" pitchFamily="34" charset="0"/>
              </a:rPr>
              <a:t>4</a:t>
            </a:r>
            <a:r>
              <a:rPr lang="ne-NP" altLang="en-US" sz="3200">
                <a:latin typeface="Kokila" panose="020B0604020202020204" pitchFamily="34" charset="0"/>
                <a:cs typeface="Kokila" panose="020B0604020202020204" pitchFamily="34" charset="0"/>
              </a:rPr>
              <a:t> लेख्नुपर्दछ ।</a:t>
            </a:r>
          </a:p>
        </p:txBody>
      </p:sp>
      <p:pic>
        <p:nvPicPr>
          <p:cNvPr id="11" name="Picture 10">
            <a:extLst>
              <a:ext uri="{FF2B5EF4-FFF2-40B4-BE49-F238E27FC236}">
                <a16:creationId xmlns:a16="http://schemas.microsoft.com/office/drawing/2014/main" id="{326587D2-340F-4DFB-8B52-65D3AD79AAFC}"/>
              </a:ext>
            </a:extLst>
          </p:cNvPr>
          <p:cNvPicPr>
            <a:picLocks noChangeAspect="1"/>
          </p:cNvPicPr>
          <p:nvPr/>
        </p:nvPicPr>
        <p:blipFill>
          <a:blip r:embed="rId2"/>
          <a:stretch>
            <a:fillRect/>
          </a:stretch>
        </p:blipFill>
        <p:spPr>
          <a:xfrm>
            <a:off x="9540059" y="1038550"/>
            <a:ext cx="2213226" cy="4956393"/>
          </a:xfrm>
          <a:prstGeom prst="rect">
            <a:avLst/>
          </a:prstGeom>
        </p:spPr>
      </p:pic>
      <p:sp>
        <p:nvSpPr>
          <p:cNvPr id="12" name="Rectangle 11">
            <a:extLst>
              <a:ext uri="{FF2B5EF4-FFF2-40B4-BE49-F238E27FC236}">
                <a16:creationId xmlns:a16="http://schemas.microsoft.com/office/drawing/2014/main" id="{2E4C4C1B-028D-4AFA-9CC3-1E769BA7B382}"/>
              </a:ext>
            </a:extLst>
          </p:cNvPr>
          <p:cNvSpPr/>
          <p:nvPr/>
        </p:nvSpPr>
        <p:spPr>
          <a:xfrm>
            <a:off x="9616827" y="2603928"/>
            <a:ext cx="2066090" cy="308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07AD6D7-A82E-480F-A8A8-B8CB9E737DC6}"/>
              </a:ext>
            </a:extLst>
          </p:cNvPr>
          <p:cNvSpPr txBox="1"/>
          <p:nvPr/>
        </p:nvSpPr>
        <p:spPr>
          <a:xfrm>
            <a:off x="10713639" y="5217458"/>
            <a:ext cx="716952" cy="523220"/>
          </a:xfrm>
          <a:prstGeom prst="rect">
            <a:avLst/>
          </a:prstGeom>
          <a:noFill/>
        </p:spPr>
        <p:txBody>
          <a:bodyPr wrap="square" rtlCol="0">
            <a:spAutoFit/>
          </a:bodyPr>
          <a:lstStyle/>
          <a:p>
            <a:r>
              <a:rPr lang="en-US" sz="2800">
                <a:solidFill>
                  <a:srgbClr val="142DAC"/>
                </a:solidFill>
              </a:rPr>
              <a:t>3</a:t>
            </a:r>
          </a:p>
        </p:txBody>
      </p:sp>
      <p:pic>
        <p:nvPicPr>
          <p:cNvPr id="14" name="Picture 13">
            <a:extLst>
              <a:ext uri="{FF2B5EF4-FFF2-40B4-BE49-F238E27FC236}">
                <a16:creationId xmlns:a16="http://schemas.microsoft.com/office/drawing/2014/main" id="{6684995B-ED44-464E-9903-A02321C09A77}"/>
              </a:ext>
            </a:extLst>
          </p:cNvPr>
          <p:cNvPicPr>
            <a:picLocks noChangeAspect="1"/>
          </p:cNvPicPr>
          <p:nvPr/>
        </p:nvPicPr>
        <p:blipFill>
          <a:blip r:embed="rId2"/>
          <a:stretch>
            <a:fillRect/>
          </a:stretch>
        </p:blipFill>
        <p:spPr>
          <a:xfrm>
            <a:off x="9552169" y="1038549"/>
            <a:ext cx="2213226" cy="4956393"/>
          </a:xfrm>
          <a:prstGeom prst="rect">
            <a:avLst/>
          </a:prstGeom>
        </p:spPr>
      </p:pic>
      <p:sp>
        <p:nvSpPr>
          <p:cNvPr id="15" name="Rectangle 14">
            <a:extLst>
              <a:ext uri="{FF2B5EF4-FFF2-40B4-BE49-F238E27FC236}">
                <a16:creationId xmlns:a16="http://schemas.microsoft.com/office/drawing/2014/main" id="{82917890-4656-4D18-BA76-E7C97906660F}"/>
              </a:ext>
            </a:extLst>
          </p:cNvPr>
          <p:cNvSpPr/>
          <p:nvPr/>
        </p:nvSpPr>
        <p:spPr>
          <a:xfrm>
            <a:off x="9354603" y="2888024"/>
            <a:ext cx="2291508" cy="3413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98148CD-D1A0-4909-BCB3-A0E6110E67BD}"/>
              </a:ext>
            </a:extLst>
          </p:cNvPr>
          <p:cNvSpPr txBox="1"/>
          <p:nvPr/>
        </p:nvSpPr>
        <p:spPr>
          <a:xfrm>
            <a:off x="10431899" y="5296236"/>
            <a:ext cx="836057" cy="523220"/>
          </a:xfrm>
          <a:prstGeom prst="rect">
            <a:avLst/>
          </a:prstGeom>
          <a:noFill/>
        </p:spPr>
        <p:txBody>
          <a:bodyPr wrap="square" rtlCol="0">
            <a:spAutoFit/>
          </a:bodyPr>
          <a:lstStyle/>
          <a:p>
            <a:r>
              <a:rPr lang="en-US" sz="2800">
                <a:solidFill>
                  <a:srgbClr val="142DAC"/>
                </a:solidFill>
              </a:rPr>
              <a:t>4</a:t>
            </a:r>
          </a:p>
        </p:txBody>
      </p:sp>
    </p:spTree>
    <p:extLst>
      <p:ext uri="{BB962C8B-B14F-4D97-AF65-F5344CB8AC3E}">
        <p14:creationId xmlns:p14="http://schemas.microsoft.com/office/powerpoint/2010/main" val="102205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1000"/>
                                        <p:tgtEl>
                                          <p:spTgt spid="6">
                                            <p:txEl>
                                              <p:pRg st="1" end="1"/>
                                            </p:txEl>
                                          </p:spTgt>
                                        </p:tgtEl>
                                      </p:cBhvr>
                                    </p:animEffect>
                                    <p:anim calcmode="lin" valueType="num">
                                      <p:cBhvr>
                                        <p:cTn id="19"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1000"/>
                                        <p:tgtEl>
                                          <p:spTgt spid="6">
                                            <p:txEl>
                                              <p:pRg st="2" end="2"/>
                                            </p:txEl>
                                          </p:spTgt>
                                        </p:tgtEl>
                                      </p:cBhvr>
                                    </p:animEffect>
                                    <p:anim calcmode="lin" valueType="num">
                                      <p:cBhvr>
                                        <p:cTn id="26"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1000"/>
                                        <p:tgtEl>
                                          <p:spTgt spid="6">
                                            <p:txEl>
                                              <p:pRg st="3" end="3"/>
                                            </p:txEl>
                                          </p:spTgt>
                                        </p:tgtEl>
                                      </p:cBhvr>
                                    </p:animEffect>
                                    <p:anim calcmode="lin" valueType="num">
                                      <p:cBhvr>
                                        <p:cTn id="31"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inVertical)">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arn(inVertical)">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arn(inVertical)">
                                      <p:cBhvr>
                                        <p:cTn id="50" dur="500"/>
                                        <p:tgtEl>
                                          <p:spTgt spid="15"/>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inVertical)">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p:bldP spid="15"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041" y="1081026"/>
            <a:ext cx="9420221" cy="654867"/>
          </a:xfrm>
        </p:spPr>
        <p:txBody>
          <a:bodyPr>
            <a:noAutofit/>
          </a:bodyPr>
          <a:lstStyle/>
          <a:p>
            <a:pPr>
              <a:lnSpc>
                <a:spcPts val="2500"/>
              </a:lnSpc>
            </a:pPr>
            <a:br>
              <a:rPr lang="en-US" altLang="en-US" b="1">
                <a:solidFill>
                  <a:srgbClr val="142DAC"/>
                </a:solidFill>
                <a:latin typeface="Kokila" panose="020B0604020202020204" pitchFamily="34" charset="0"/>
                <a:cs typeface="Kokila" panose="020B0604020202020204" pitchFamily="34" charset="0"/>
              </a:rPr>
            </a:br>
            <a:r>
              <a:rPr lang="ne-NP" altLang="en-US" b="1">
                <a:solidFill>
                  <a:srgbClr val="142DAC"/>
                </a:solidFill>
                <a:latin typeface="Kokila" panose="020B0604020202020204" pitchFamily="34" charset="0"/>
                <a:cs typeface="Kokila" panose="020B0604020202020204" pitchFamily="34" charset="0"/>
              </a:rPr>
              <a:t>महल २१ ः .नाम.. ले जन्मस्थान छाड्नुको मुख्य कारण के हो ?</a:t>
            </a:r>
            <a:br>
              <a:rPr lang="ne-NP" altLang="en-US" sz="2800" b="1">
                <a:solidFill>
                  <a:srgbClr val="142DAC"/>
                </a:solidFill>
                <a:latin typeface="Kokila" panose="020B0604020202020204" pitchFamily="34" charset="0"/>
                <a:cs typeface="Kokila" panose="020B0604020202020204" pitchFamily="34" charset="0"/>
              </a:rPr>
            </a:br>
            <a:endParaRPr lang="ne-NP" altLang="en-US" sz="3000" b="1" dirty="0">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194040" y="1798009"/>
            <a:ext cx="9420221" cy="2246769"/>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lgn="just">
              <a:defRPr/>
            </a:pPr>
            <a:r>
              <a:rPr lang="ne-NP" altLang="en-US" sz="2800">
                <a:latin typeface="Kokila" panose="020B0604020202020204" pitchFamily="34" charset="0"/>
                <a:cs typeface="Kokila" panose="020B0604020202020204" pitchFamily="34" charset="0"/>
              </a:rPr>
              <a:t>आश्रय÷आश्रित (कोड </a:t>
            </a:r>
            <a:r>
              <a:rPr lang="en-US" altLang="en-US" sz="2800">
                <a:latin typeface="Kokila" panose="020B0604020202020204" pitchFamily="34" charset="0"/>
                <a:cs typeface="Kokila" panose="020B0604020202020204" pitchFamily="34" charset="0"/>
              </a:rPr>
              <a:t>5</a:t>
            </a:r>
            <a:r>
              <a:rPr lang="ne-NP" altLang="en-US" sz="2800">
                <a:latin typeface="Kokila" panose="020B0604020202020204" pitchFamily="34" charset="0"/>
                <a:cs typeface="Kokila" panose="020B0604020202020204" pitchFamily="34" charset="0"/>
              </a:rPr>
              <a:t>)</a:t>
            </a:r>
          </a:p>
          <a:p>
            <a:pPr algn="just">
              <a:buFont typeface="Wingdings" panose="05000000000000000000" pitchFamily="2" charset="2"/>
              <a:buChar char="ü"/>
              <a:defRPr/>
            </a:pPr>
            <a:r>
              <a:rPr lang="ne-NP" altLang="en-US" sz="2800">
                <a:latin typeface="Kokila" panose="020B0604020202020204" pitchFamily="34" charset="0"/>
                <a:cs typeface="Kokila" panose="020B0604020202020204" pitchFamily="34" charset="0"/>
              </a:rPr>
              <a:t>परिवारका अन्य सदस्यमा आश्रित व्यक्ति परिवार अथवा ब्यक्तिसंग संगै बसाइँ सरी आएका व्यक्तिको लागि कोड छ लेख्नुपर्दछ । यिनीहरूको बसाइँ सर्नुको पछाडि आफ्नो कुनै व्यक्तिगत कारण हुँदैन । </a:t>
            </a:r>
          </a:p>
          <a:p>
            <a:pPr marL="0" indent="0" algn="just">
              <a:defRPr/>
            </a:pPr>
            <a:r>
              <a:rPr lang="ne-NP" altLang="en-US" sz="2800">
                <a:latin typeface="Kokila" panose="020B0604020202020204" pitchFamily="34" charset="0"/>
                <a:cs typeface="Kokila" panose="020B0604020202020204" pitchFamily="34" charset="0"/>
              </a:rPr>
              <a:t>	</a:t>
            </a:r>
          </a:p>
        </p:txBody>
      </p:sp>
      <p:sp>
        <p:nvSpPr>
          <p:cNvPr id="8" name="Text Box 3"/>
          <p:cNvSpPr txBox="1">
            <a:spLocks noChangeArrowheads="1"/>
          </p:cNvSpPr>
          <p:nvPr/>
        </p:nvSpPr>
        <p:spPr bwMode="auto">
          <a:xfrm>
            <a:off x="194040" y="4231194"/>
            <a:ext cx="9420222" cy="2677656"/>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lgn="just">
              <a:defRPr/>
            </a:pPr>
            <a:r>
              <a:rPr lang="hi-IN" altLang="en-US" sz="2800">
                <a:latin typeface="Kokila" panose="020B0604020202020204" pitchFamily="34" charset="0"/>
                <a:cs typeface="Kokila" panose="020B0604020202020204" pitchFamily="34" charset="0"/>
              </a:rPr>
              <a:t>उदाहरणः </a:t>
            </a:r>
          </a:p>
          <a:p>
            <a:pPr marL="457200" indent="-457200" algn="just">
              <a:buFont typeface="Wingdings" panose="05000000000000000000" pitchFamily="2" charset="2"/>
              <a:buChar char="ü"/>
              <a:defRPr/>
            </a:pPr>
            <a:r>
              <a:rPr lang="hi-IN" altLang="en-US" sz="2800">
                <a:latin typeface="Kokila" panose="020B0604020202020204" pitchFamily="34" charset="0"/>
                <a:cs typeface="Kokila" panose="020B0604020202020204" pitchFamily="34" charset="0"/>
              </a:rPr>
              <a:t>बुवा विदेशमा रहेको र आमाले छोराछोरीलाई लिई शहर वा कुने अर्को स्थानमा पढाउनका बसेको अवस्थामा आमाको हकमा आश्रय हुने भयो भने छोराछोरीको हकमा आश्रित हुन्छ । यी दुबैको लागि कोड </a:t>
            </a:r>
            <a:r>
              <a:rPr lang="en-US" altLang="en-US" sz="2800">
                <a:latin typeface="Kokila" panose="020B0604020202020204" pitchFamily="34" charset="0"/>
                <a:cs typeface="Kokila" panose="020B0604020202020204" pitchFamily="34" charset="0"/>
              </a:rPr>
              <a:t>6</a:t>
            </a:r>
            <a:r>
              <a:rPr lang="hi-IN" altLang="en-US" sz="2800">
                <a:latin typeface="Kokila" panose="020B0604020202020204" pitchFamily="34" charset="0"/>
                <a:cs typeface="Kokila" panose="020B0604020202020204" pitchFamily="34" charset="0"/>
              </a:rPr>
              <a:t> लेख्नु पर्दछ ।</a:t>
            </a:r>
            <a:endParaRPr lang="en-US" altLang="en-US" sz="2800">
              <a:latin typeface="Kokila" panose="020B0604020202020204" pitchFamily="34" charset="0"/>
              <a:cs typeface="Kokila" panose="020B0604020202020204" pitchFamily="34" charset="0"/>
            </a:endParaRPr>
          </a:p>
          <a:p>
            <a:pPr marL="457200" indent="-457200" algn="just">
              <a:buFont typeface="Wingdings" panose="05000000000000000000" pitchFamily="2" charset="2"/>
              <a:buChar char="ü"/>
              <a:defRPr/>
            </a:pPr>
            <a:r>
              <a:rPr lang="en-US" altLang="en-US" sz="2800">
                <a:latin typeface="Kokila" panose="020B0604020202020204" pitchFamily="34" charset="0"/>
                <a:cs typeface="Kokila" panose="020B0604020202020204" pitchFamily="34" charset="0"/>
              </a:rPr>
              <a:t> </a:t>
            </a:r>
            <a:r>
              <a:rPr lang="hi-IN" altLang="en-US" sz="2800">
                <a:latin typeface="Kokila" panose="020B0604020202020204" pitchFamily="34" charset="0"/>
                <a:cs typeface="Kokila" panose="020B0604020202020204" pitchFamily="34" charset="0"/>
              </a:rPr>
              <a:t>श्रीमानको बसाइँसराइका कारण बसाइँसराइ गरेकी श्रीमती, वृद्घ वृद्घा आदि आश्रित हुन्छ ।</a:t>
            </a:r>
          </a:p>
        </p:txBody>
      </p:sp>
      <p:pic>
        <p:nvPicPr>
          <p:cNvPr id="9" name="Picture 8">
            <a:extLst>
              <a:ext uri="{FF2B5EF4-FFF2-40B4-BE49-F238E27FC236}">
                <a16:creationId xmlns:a16="http://schemas.microsoft.com/office/drawing/2014/main" id="{367E9B34-0978-4068-ACEA-4C117936A8AF}"/>
              </a:ext>
            </a:extLst>
          </p:cNvPr>
          <p:cNvPicPr>
            <a:picLocks noChangeAspect="1"/>
          </p:cNvPicPr>
          <p:nvPr/>
        </p:nvPicPr>
        <p:blipFill>
          <a:blip r:embed="rId2"/>
          <a:stretch>
            <a:fillRect/>
          </a:stretch>
        </p:blipFill>
        <p:spPr>
          <a:xfrm>
            <a:off x="9540059" y="1038550"/>
            <a:ext cx="2213226" cy="4956393"/>
          </a:xfrm>
          <a:prstGeom prst="rect">
            <a:avLst/>
          </a:prstGeom>
        </p:spPr>
      </p:pic>
      <p:sp>
        <p:nvSpPr>
          <p:cNvPr id="10" name="Rectangle 9">
            <a:extLst>
              <a:ext uri="{FF2B5EF4-FFF2-40B4-BE49-F238E27FC236}">
                <a16:creationId xmlns:a16="http://schemas.microsoft.com/office/drawing/2014/main" id="{674B3A51-3EA5-4CB4-906A-433B6385572F}"/>
              </a:ext>
            </a:extLst>
          </p:cNvPr>
          <p:cNvSpPr/>
          <p:nvPr/>
        </p:nvSpPr>
        <p:spPr>
          <a:xfrm>
            <a:off x="9616827" y="3166264"/>
            <a:ext cx="2066090" cy="308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06742B5-7C9F-45E3-A3EE-F8BCC2C90EAC}"/>
              </a:ext>
            </a:extLst>
          </p:cNvPr>
          <p:cNvSpPr txBox="1"/>
          <p:nvPr/>
        </p:nvSpPr>
        <p:spPr>
          <a:xfrm>
            <a:off x="10713639" y="5217458"/>
            <a:ext cx="716952" cy="523220"/>
          </a:xfrm>
          <a:prstGeom prst="rect">
            <a:avLst/>
          </a:prstGeom>
          <a:noFill/>
        </p:spPr>
        <p:txBody>
          <a:bodyPr wrap="square" rtlCol="0">
            <a:spAutoFit/>
          </a:bodyPr>
          <a:lstStyle/>
          <a:p>
            <a:r>
              <a:rPr lang="en-US" sz="2800">
                <a:solidFill>
                  <a:srgbClr val="142DAC"/>
                </a:solidFill>
              </a:rPr>
              <a:t>5</a:t>
            </a:r>
          </a:p>
        </p:txBody>
      </p:sp>
    </p:spTree>
    <p:extLst>
      <p:ext uri="{BB962C8B-B14F-4D97-AF65-F5344CB8AC3E}">
        <p14:creationId xmlns:p14="http://schemas.microsoft.com/office/powerpoint/2010/main" val="3778050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041" y="1081026"/>
            <a:ext cx="9420221" cy="654867"/>
          </a:xfrm>
        </p:spPr>
        <p:txBody>
          <a:bodyPr>
            <a:noAutofit/>
          </a:bodyPr>
          <a:lstStyle/>
          <a:p>
            <a:pPr>
              <a:lnSpc>
                <a:spcPts val="2500"/>
              </a:lnSpc>
            </a:pPr>
            <a:br>
              <a:rPr lang="en-US" altLang="en-US" b="1">
                <a:solidFill>
                  <a:srgbClr val="142DAC"/>
                </a:solidFill>
                <a:latin typeface="Kokila" panose="020B0604020202020204" pitchFamily="34" charset="0"/>
                <a:cs typeface="Kokila" panose="020B0604020202020204" pitchFamily="34" charset="0"/>
              </a:rPr>
            </a:br>
            <a:r>
              <a:rPr lang="ne-NP" altLang="en-US" b="1">
                <a:solidFill>
                  <a:srgbClr val="142DAC"/>
                </a:solidFill>
                <a:latin typeface="Kokila" panose="020B0604020202020204" pitchFamily="34" charset="0"/>
                <a:cs typeface="Kokila" panose="020B0604020202020204" pitchFamily="34" charset="0"/>
              </a:rPr>
              <a:t>महल २१ ः .नाम.. ले जन्मस्थान छाड्नुको मुख्य कारण के हो ?</a:t>
            </a:r>
            <a:br>
              <a:rPr lang="ne-NP" altLang="en-US" sz="2800" b="1">
                <a:solidFill>
                  <a:srgbClr val="142DAC"/>
                </a:solidFill>
                <a:latin typeface="Kokila" panose="020B0604020202020204" pitchFamily="34" charset="0"/>
                <a:cs typeface="Kokila" panose="020B0604020202020204" pitchFamily="34" charset="0"/>
              </a:rPr>
            </a:br>
            <a:endParaRPr lang="ne-NP" altLang="en-US" sz="3000" b="1" dirty="0">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286442" y="1778450"/>
            <a:ext cx="9420221" cy="1815882"/>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lgn="just">
              <a:defRPr/>
            </a:pPr>
            <a:r>
              <a:rPr lang="ne-NP" altLang="en-US" sz="2800">
                <a:latin typeface="Kokila" panose="020B0604020202020204" pitchFamily="34" charset="0"/>
                <a:cs typeface="Kokila" panose="020B0604020202020204" pitchFamily="34" charset="0"/>
              </a:rPr>
              <a:t>प्राकृतिक प्रकोप (कोड </a:t>
            </a:r>
            <a:r>
              <a:rPr lang="en-US" altLang="en-US" sz="2800">
                <a:latin typeface="Kokila" panose="020B0604020202020204" pitchFamily="34" charset="0"/>
                <a:cs typeface="Kokila" panose="020B0604020202020204" pitchFamily="34" charset="0"/>
              </a:rPr>
              <a:t>6</a:t>
            </a:r>
            <a:r>
              <a:rPr lang="ne-NP" altLang="en-US" sz="2800">
                <a:latin typeface="Kokila" panose="020B0604020202020204" pitchFamily="34" charset="0"/>
                <a:cs typeface="Kokila" panose="020B0604020202020204" pitchFamily="34" charset="0"/>
              </a:rPr>
              <a:t>)</a:t>
            </a:r>
          </a:p>
          <a:p>
            <a:pPr marL="457200" indent="-457200" algn="just">
              <a:buFont typeface="Wingdings" panose="05000000000000000000" pitchFamily="2" charset="2"/>
              <a:buChar char="ü"/>
              <a:defRPr/>
            </a:pPr>
            <a:r>
              <a:rPr lang="ne-NP" altLang="en-US" sz="2800">
                <a:latin typeface="Kokila" panose="020B0604020202020204" pitchFamily="34" charset="0"/>
                <a:cs typeface="Kokila" panose="020B0604020202020204" pitchFamily="34" charset="0"/>
              </a:rPr>
              <a:t>कुनै व्यक्ति प्राकृतिक प्रकोप (बाढी, पहिरो, भुईचालो, आगलागी आदि) का कारण आफ्नो जन्म स्थानबाट अर्को ठाँउमा बसाईँ सरेर आएको रहेछ भने सो व्यक्तिको लागि कोड ट लेख्नुपर्दछ ।</a:t>
            </a:r>
          </a:p>
        </p:txBody>
      </p:sp>
      <p:sp>
        <p:nvSpPr>
          <p:cNvPr id="8" name="Text Box 3"/>
          <p:cNvSpPr txBox="1">
            <a:spLocks noChangeArrowheads="1"/>
          </p:cNvSpPr>
          <p:nvPr/>
        </p:nvSpPr>
        <p:spPr bwMode="auto">
          <a:xfrm>
            <a:off x="228472" y="3704542"/>
            <a:ext cx="9551208" cy="2677656"/>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lgn="just">
              <a:defRPr/>
            </a:pPr>
            <a:r>
              <a:rPr lang="hi-IN" altLang="en-US" sz="2800">
                <a:latin typeface="Kokila" panose="020B0604020202020204" pitchFamily="34" charset="0"/>
                <a:cs typeface="Kokila" panose="020B0604020202020204" pitchFamily="34" charset="0"/>
              </a:rPr>
              <a:t>कृषि (कोड </a:t>
            </a:r>
            <a:r>
              <a:rPr lang="en-US" altLang="en-US" sz="2800">
                <a:latin typeface="Kokila" panose="020B0604020202020204" pitchFamily="34" charset="0"/>
                <a:cs typeface="Kokila" panose="020B0604020202020204" pitchFamily="34" charset="0"/>
              </a:rPr>
              <a:t>7</a:t>
            </a:r>
            <a:r>
              <a:rPr lang="hi-IN" altLang="en-US" sz="2800">
                <a:latin typeface="Kokila" panose="020B0604020202020204" pitchFamily="34" charset="0"/>
                <a:cs typeface="Kokila" panose="020B0604020202020204" pitchFamily="34" charset="0"/>
              </a:rPr>
              <a:t>)</a:t>
            </a:r>
          </a:p>
          <a:p>
            <a:pPr marL="457200" indent="-457200" algn="just">
              <a:buFont typeface="Wingdings" panose="05000000000000000000" pitchFamily="2" charset="2"/>
              <a:buChar char="ü"/>
              <a:defRPr/>
            </a:pPr>
            <a:r>
              <a:rPr lang="hi-IN" altLang="en-US" sz="2800">
                <a:latin typeface="Kokila" panose="020B0604020202020204" pitchFamily="34" charset="0"/>
                <a:cs typeface="Kokila" panose="020B0604020202020204" pitchFamily="34" charset="0"/>
              </a:rPr>
              <a:t>कुनै ब्यक्ति आफ्नो जन्मस्थानबाट खेतीपाती, पशुपंछी पालन तथा अन्य कृषिजन्य कार्य गर्ने उद्देश्यले अर्को स्थानमा बसाई सराई आएको रहेछ भने उसको बसाई सर्नुको कारण कृषि हुने भयो र यस महलमा उक्त व्यक्तिको लागि कोड </a:t>
            </a:r>
            <a:r>
              <a:rPr lang="en-US" altLang="en-US" sz="2800">
                <a:latin typeface="Kokila" panose="020B0604020202020204" pitchFamily="34" charset="0"/>
                <a:cs typeface="Kokila" panose="020B0604020202020204" pitchFamily="34" charset="0"/>
              </a:rPr>
              <a:t>7</a:t>
            </a:r>
            <a:r>
              <a:rPr lang="hi-IN" altLang="en-US" sz="2800">
                <a:latin typeface="Kokila" panose="020B0604020202020204" pitchFamily="34" charset="0"/>
                <a:cs typeface="Kokila" panose="020B0604020202020204" pitchFamily="34" charset="0"/>
              </a:rPr>
              <a:t> हुन्छ । </a:t>
            </a:r>
            <a:endParaRPr lang="en-US" altLang="en-US" sz="2800">
              <a:latin typeface="Kokila" panose="020B0604020202020204" pitchFamily="34" charset="0"/>
              <a:cs typeface="Kokila" panose="020B0604020202020204" pitchFamily="34" charset="0"/>
            </a:endParaRPr>
          </a:p>
          <a:p>
            <a:pPr marL="457200" indent="-457200" algn="just">
              <a:buFont typeface="Wingdings" panose="05000000000000000000" pitchFamily="2" charset="2"/>
              <a:buChar char="ü"/>
              <a:defRPr/>
            </a:pPr>
            <a:r>
              <a:rPr lang="hi-IN" altLang="en-US" sz="2800">
                <a:latin typeface="Kokila" panose="020B0604020202020204" pitchFamily="34" charset="0"/>
                <a:cs typeface="Kokila" panose="020B0604020202020204" pitchFamily="34" charset="0"/>
              </a:rPr>
              <a:t>कृषि कार्य गर्नको लागि आफ्नै वा अर्काको जग्गा पनि हुन सक्छ । तर कृषि कार्य अर्काको घरमा काम गर्ने भए तलव ज्याला÷नोकरी अन्तर्गत (कोड </a:t>
            </a:r>
            <a:r>
              <a:rPr lang="en-US" altLang="en-US" sz="2800">
                <a:latin typeface="Kokila" panose="020B0604020202020204" pitchFamily="34" charset="0"/>
                <a:cs typeface="Kokila" panose="020B0604020202020204" pitchFamily="34" charset="0"/>
              </a:rPr>
              <a:t>1</a:t>
            </a:r>
            <a:r>
              <a:rPr lang="hi-IN" altLang="en-US" sz="2800">
                <a:latin typeface="Kokila" panose="020B0604020202020204" pitchFamily="34" charset="0"/>
                <a:cs typeface="Kokila" panose="020B0604020202020204" pitchFamily="34" charset="0"/>
              </a:rPr>
              <a:t>) पर्दछ ।</a:t>
            </a:r>
          </a:p>
        </p:txBody>
      </p:sp>
      <p:pic>
        <p:nvPicPr>
          <p:cNvPr id="9" name="Picture 8">
            <a:extLst>
              <a:ext uri="{FF2B5EF4-FFF2-40B4-BE49-F238E27FC236}">
                <a16:creationId xmlns:a16="http://schemas.microsoft.com/office/drawing/2014/main" id="{CAA37119-9367-436D-9B77-940321C881B2}"/>
              </a:ext>
            </a:extLst>
          </p:cNvPr>
          <p:cNvPicPr>
            <a:picLocks noChangeAspect="1"/>
          </p:cNvPicPr>
          <p:nvPr/>
        </p:nvPicPr>
        <p:blipFill>
          <a:blip r:embed="rId2"/>
          <a:stretch>
            <a:fillRect/>
          </a:stretch>
        </p:blipFill>
        <p:spPr>
          <a:xfrm>
            <a:off x="9779680" y="935727"/>
            <a:ext cx="2412319" cy="5402251"/>
          </a:xfrm>
          <a:prstGeom prst="rect">
            <a:avLst/>
          </a:prstGeom>
        </p:spPr>
      </p:pic>
      <p:sp>
        <p:nvSpPr>
          <p:cNvPr id="10" name="Rectangle 9">
            <a:extLst>
              <a:ext uri="{FF2B5EF4-FFF2-40B4-BE49-F238E27FC236}">
                <a16:creationId xmlns:a16="http://schemas.microsoft.com/office/drawing/2014/main" id="{C2256570-0690-406C-9252-BB23C5EAEAAA}"/>
              </a:ext>
            </a:extLst>
          </p:cNvPr>
          <p:cNvSpPr/>
          <p:nvPr/>
        </p:nvSpPr>
        <p:spPr>
          <a:xfrm>
            <a:off x="9897438" y="3594332"/>
            <a:ext cx="2066090" cy="308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388D00A-86B3-4A27-8D96-E6A56B5744A2}"/>
              </a:ext>
            </a:extLst>
          </p:cNvPr>
          <p:cNvSpPr txBox="1"/>
          <p:nvPr/>
        </p:nvSpPr>
        <p:spPr>
          <a:xfrm>
            <a:off x="10762520" y="5587971"/>
            <a:ext cx="716952" cy="523220"/>
          </a:xfrm>
          <a:prstGeom prst="rect">
            <a:avLst/>
          </a:prstGeom>
          <a:noFill/>
        </p:spPr>
        <p:txBody>
          <a:bodyPr wrap="square" rtlCol="0">
            <a:spAutoFit/>
          </a:bodyPr>
          <a:lstStyle/>
          <a:p>
            <a:r>
              <a:rPr lang="en-US" sz="2800">
                <a:solidFill>
                  <a:srgbClr val="142DAC"/>
                </a:solidFill>
              </a:rPr>
              <a:t>6</a:t>
            </a:r>
          </a:p>
        </p:txBody>
      </p:sp>
      <p:pic>
        <p:nvPicPr>
          <p:cNvPr id="15" name="Picture 14">
            <a:extLst>
              <a:ext uri="{FF2B5EF4-FFF2-40B4-BE49-F238E27FC236}">
                <a16:creationId xmlns:a16="http://schemas.microsoft.com/office/drawing/2014/main" id="{3203F0EB-332E-4F4F-8538-65C0593C6756}"/>
              </a:ext>
            </a:extLst>
          </p:cNvPr>
          <p:cNvPicPr>
            <a:picLocks noChangeAspect="1"/>
          </p:cNvPicPr>
          <p:nvPr/>
        </p:nvPicPr>
        <p:blipFill>
          <a:blip r:embed="rId2"/>
          <a:stretch>
            <a:fillRect/>
          </a:stretch>
        </p:blipFill>
        <p:spPr>
          <a:xfrm>
            <a:off x="9828580" y="1042508"/>
            <a:ext cx="2364991" cy="5296262"/>
          </a:xfrm>
          <a:prstGeom prst="rect">
            <a:avLst/>
          </a:prstGeom>
        </p:spPr>
      </p:pic>
      <p:sp>
        <p:nvSpPr>
          <p:cNvPr id="16" name="TextBox 15">
            <a:extLst>
              <a:ext uri="{FF2B5EF4-FFF2-40B4-BE49-F238E27FC236}">
                <a16:creationId xmlns:a16="http://schemas.microsoft.com/office/drawing/2014/main" id="{3F7BE08A-06AB-41AC-B3E6-ECC41625F3F5}"/>
              </a:ext>
            </a:extLst>
          </p:cNvPr>
          <p:cNvSpPr txBox="1"/>
          <p:nvPr/>
        </p:nvSpPr>
        <p:spPr>
          <a:xfrm>
            <a:off x="10699012" y="5542784"/>
            <a:ext cx="800069" cy="523220"/>
          </a:xfrm>
          <a:prstGeom prst="rect">
            <a:avLst/>
          </a:prstGeom>
          <a:noFill/>
        </p:spPr>
        <p:txBody>
          <a:bodyPr wrap="square" rtlCol="0">
            <a:spAutoFit/>
          </a:bodyPr>
          <a:lstStyle/>
          <a:p>
            <a:r>
              <a:rPr lang="en-US" sz="2800">
                <a:solidFill>
                  <a:srgbClr val="142DAC"/>
                </a:solidFill>
              </a:rPr>
              <a:t>7</a:t>
            </a:r>
          </a:p>
        </p:txBody>
      </p:sp>
      <p:sp>
        <p:nvSpPr>
          <p:cNvPr id="17" name="Rectangle 16">
            <a:extLst>
              <a:ext uri="{FF2B5EF4-FFF2-40B4-BE49-F238E27FC236}">
                <a16:creationId xmlns:a16="http://schemas.microsoft.com/office/drawing/2014/main" id="{66C8EBC2-5673-4F73-A7EA-254D2D301D1A}"/>
              </a:ext>
            </a:extLst>
          </p:cNvPr>
          <p:cNvSpPr/>
          <p:nvPr/>
        </p:nvSpPr>
        <p:spPr>
          <a:xfrm>
            <a:off x="9880399" y="3942325"/>
            <a:ext cx="2305615" cy="3275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441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p:bldP spid="16" grpId="0"/>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041" y="1081026"/>
            <a:ext cx="9420221" cy="654867"/>
          </a:xfrm>
        </p:spPr>
        <p:txBody>
          <a:bodyPr>
            <a:noAutofit/>
          </a:bodyPr>
          <a:lstStyle/>
          <a:p>
            <a:pPr>
              <a:lnSpc>
                <a:spcPts val="2500"/>
              </a:lnSpc>
            </a:pPr>
            <a:br>
              <a:rPr lang="en-US" altLang="en-US" b="1">
                <a:solidFill>
                  <a:srgbClr val="142DAC"/>
                </a:solidFill>
                <a:latin typeface="Kokila" panose="020B0604020202020204" pitchFamily="34" charset="0"/>
                <a:cs typeface="Kokila" panose="020B0604020202020204" pitchFamily="34" charset="0"/>
              </a:rPr>
            </a:br>
            <a:r>
              <a:rPr lang="ne-NP" altLang="en-US" b="1">
                <a:solidFill>
                  <a:srgbClr val="142DAC"/>
                </a:solidFill>
                <a:latin typeface="Kokila" panose="020B0604020202020204" pitchFamily="34" charset="0"/>
                <a:cs typeface="Kokila" panose="020B0604020202020204" pitchFamily="34" charset="0"/>
              </a:rPr>
              <a:t>महल २१ ः .नाम.. ले जन्मस्थान छाड्नुको मुख्य कारण के हो ?</a:t>
            </a:r>
            <a:br>
              <a:rPr lang="ne-NP" altLang="en-US" sz="2800" b="1">
                <a:solidFill>
                  <a:srgbClr val="142DAC"/>
                </a:solidFill>
                <a:latin typeface="Kokila" panose="020B0604020202020204" pitchFamily="34" charset="0"/>
                <a:cs typeface="Kokila" panose="020B0604020202020204" pitchFamily="34" charset="0"/>
              </a:rPr>
            </a:br>
            <a:endParaRPr lang="ne-NP" altLang="en-US" sz="3000" b="1" dirty="0">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252213" y="2355451"/>
            <a:ext cx="8960245" cy="2554545"/>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lgn="just">
              <a:defRPr/>
            </a:pPr>
            <a:r>
              <a:rPr lang="ne-NP" altLang="en-US" sz="3200">
                <a:latin typeface="Kokila" panose="020B0604020202020204" pitchFamily="34" charset="0"/>
                <a:cs typeface="Kokila" panose="020B0604020202020204" pitchFamily="34" charset="0"/>
              </a:rPr>
              <a:t>अन्य (कोड </a:t>
            </a:r>
            <a:r>
              <a:rPr lang="en-US" altLang="en-US" sz="3200">
                <a:latin typeface="Kokila" panose="020B0604020202020204" pitchFamily="34" charset="0"/>
                <a:cs typeface="Kokila" panose="020B0604020202020204" pitchFamily="34" charset="0"/>
              </a:rPr>
              <a:t>8</a:t>
            </a:r>
            <a:r>
              <a:rPr lang="ne-NP" altLang="en-US" sz="3200">
                <a:latin typeface="Kokila" panose="020B0604020202020204" pitchFamily="34" charset="0"/>
                <a:cs typeface="Kokila" panose="020B0604020202020204" pitchFamily="34" charset="0"/>
              </a:rPr>
              <a:t>)</a:t>
            </a:r>
          </a:p>
          <a:p>
            <a:pPr marL="0" indent="0" algn="just">
              <a:defRPr/>
            </a:pPr>
            <a:r>
              <a:rPr lang="ne-NP" altLang="en-US" sz="3200">
                <a:latin typeface="Kokila" panose="020B0604020202020204" pitchFamily="34" charset="0"/>
                <a:cs typeface="Kokila" panose="020B0604020202020204" pitchFamily="34" charset="0"/>
              </a:rPr>
              <a:t>९.१४	उत्तरदाताले माथि उल्लेख भएका कारण बाहेक अन्य कारणले आफ्नो जन्मस्थान छाडि अर्को ठाँउमा बसाईँ सरेर आएको रहेछ भने सो व्यक्तिको लागि कोड ड लेख्नुपर्दछ । जस्तैः घरपरिवारका रूपमा बसोवास गरेका बाह्य शरणार्थी आदि  ।</a:t>
            </a:r>
          </a:p>
        </p:txBody>
      </p:sp>
      <p:pic>
        <p:nvPicPr>
          <p:cNvPr id="5" name="Picture 4">
            <a:extLst>
              <a:ext uri="{FF2B5EF4-FFF2-40B4-BE49-F238E27FC236}">
                <a16:creationId xmlns:a16="http://schemas.microsoft.com/office/drawing/2014/main" id="{832C87D5-A3BA-4605-8E29-2119EA47E51E}"/>
              </a:ext>
            </a:extLst>
          </p:cNvPr>
          <p:cNvPicPr>
            <a:picLocks noChangeAspect="1"/>
          </p:cNvPicPr>
          <p:nvPr/>
        </p:nvPicPr>
        <p:blipFill>
          <a:blip r:embed="rId2"/>
          <a:stretch>
            <a:fillRect/>
          </a:stretch>
        </p:blipFill>
        <p:spPr>
          <a:xfrm>
            <a:off x="9724323" y="974845"/>
            <a:ext cx="2412319" cy="5402251"/>
          </a:xfrm>
          <a:prstGeom prst="rect">
            <a:avLst/>
          </a:prstGeom>
        </p:spPr>
      </p:pic>
      <p:sp>
        <p:nvSpPr>
          <p:cNvPr id="8" name="Rectangle 7">
            <a:extLst>
              <a:ext uri="{FF2B5EF4-FFF2-40B4-BE49-F238E27FC236}">
                <a16:creationId xmlns:a16="http://schemas.microsoft.com/office/drawing/2014/main" id="{F46ECBFA-07A4-410A-97A0-F81F21322070}"/>
              </a:ext>
            </a:extLst>
          </p:cNvPr>
          <p:cNvSpPr/>
          <p:nvPr/>
        </p:nvSpPr>
        <p:spPr>
          <a:xfrm>
            <a:off x="9897437" y="4254461"/>
            <a:ext cx="2066090" cy="308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ED21CF8-0ECD-483C-9DB4-032D8A269FB3}"/>
              </a:ext>
            </a:extLst>
          </p:cNvPr>
          <p:cNvSpPr txBox="1"/>
          <p:nvPr/>
        </p:nvSpPr>
        <p:spPr>
          <a:xfrm>
            <a:off x="10762520" y="5587971"/>
            <a:ext cx="716952" cy="523220"/>
          </a:xfrm>
          <a:prstGeom prst="rect">
            <a:avLst/>
          </a:prstGeom>
          <a:noFill/>
        </p:spPr>
        <p:txBody>
          <a:bodyPr wrap="square" rtlCol="0">
            <a:spAutoFit/>
          </a:bodyPr>
          <a:lstStyle/>
          <a:p>
            <a:r>
              <a:rPr lang="en-US" sz="2800">
                <a:solidFill>
                  <a:srgbClr val="142DAC"/>
                </a:solidFill>
              </a:rPr>
              <a:t>8</a:t>
            </a:r>
          </a:p>
        </p:txBody>
      </p:sp>
    </p:spTree>
    <p:extLst>
      <p:ext uri="{BB962C8B-B14F-4D97-AF65-F5344CB8AC3E}">
        <p14:creationId xmlns:p14="http://schemas.microsoft.com/office/powerpoint/2010/main" val="2277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44" y="2525486"/>
            <a:ext cx="9498126" cy="4197577"/>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76687" y="991085"/>
            <a:ext cx="9644314" cy="710579"/>
          </a:xfrm>
        </p:spPr>
        <p:txBody>
          <a:bodyPr>
            <a:noAutofit/>
          </a:bodyPr>
          <a:lstStyle/>
          <a:p>
            <a:pPr>
              <a:lnSpc>
                <a:spcPts val="2500"/>
              </a:lnSpc>
            </a:pPr>
            <a:r>
              <a:rPr lang="ne-NP" altLang="en-US" sz="2800" b="1">
                <a:solidFill>
                  <a:srgbClr val="142DAC"/>
                </a:solidFill>
                <a:latin typeface="Kokila" panose="020B0604020202020204" pitchFamily="34" charset="0"/>
                <a:cs typeface="Kokila" panose="020B0604020202020204" pitchFamily="34" charset="0"/>
              </a:rPr>
              <a:t>महल २२ ः ..नाम.. हाल बसोबास गरेको स्थान अघि कहाँ बसोवास गर्नु भएको थियो ?</a:t>
            </a:r>
          </a:p>
        </p:txBody>
      </p:sp>
      <p:sp>
        <p:nvSpPr>
          <p:cNvPr id="8" name="Text Box 3"/>
          <p:cNvSpPr txBox="1">
            <a:spLocks noChangeArrowheads="1"/>
          </p:cNvSpPr>
          <p:nvPr/>
        </p:nvSpPr>
        <p:spPr bwMode="auto">
          <a:xfrm>
            <a:off x="221693" y="1991105"/>
            <a:ext cx="9438944" cy="1338828"/>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457200" indent="-457200">
              <a:buFont typeface="Wingdings" panose="05000000000000000000" pitchFamily="2" charset="2"/>
              <a:buChar char="ü"/>
              <a:defRPr/>
            </a:pPr>
            <a:r>
              <a:rPr lang="ne-NP" altLang="en-US" sz="2700">
                <a:solidFill>
                  <a:srgbClr val="FFFF00"/>
                </a:solidFill>
                <a:latin typeface="Kokila" panose="020B0604020202020204" pitchFamily="34" charset="0"/>
                <a:cs typeface="Kokila" panose="020B0604020202020204" pitchFamily="34" charset="0"/>
              </a:rPr>
              <a:t>प्रश्न नं. २२ सबै व्यक्तिको लागि सोध्नु पर्दछ । व्यक्ति हाल बसोबास गरेको स्थानभन्दा तत्कालै अगाडी कुन स्थानमा बसोबास गरेको थियो सो बारे जान्न खोजिएको छ । यसका लागि निम्न अनुसारका तीनवाट विकल्पहरू सोधिएको छ । </a:t>
            </a:r>
            <a:endParaRPr lang="en-US" sz="2700">
              <a:solidFill>
                <a:srgbClr val="FFFF00"/>
              </a:solidFill>
              <a:latin typeface="Kokila" panose="020B0604020202020204" pitchFamily="34" charset="0"/>
              <a:cs typeface="Kokila" panose="020B0604020202020204" pitchFamily="34" charset="0"/>
            </a:endParaRPr>
          </a:p>
        </p:txBody>
      </p:sp>
      <p:sp>
        <p:nvSpPr>
          <p:cNvPr id="9" name="Text Box 3">
            <a:extLst>
              <a:ext uri="{FF2B5EF4-FFF2-40B4-BE49-F238E27FC236}">
                <a16:creationId xmlns:a16="http://schemas.microsoft.com/office/drawing/2014/main" id="{CF127715-A679-4288-BA0C-4614BBAA6DD9}"/>
              </a:ext>
            </a:extLst>
          </p:cNvPr>
          <p:cNvSpPr txBox="1">
            <a:spLocks noChangeArrowheads="1"/>
          </p:cNvSpPr>
          <p:nvPr/>
        </p:nvSpPr>
        <p:spPr bwMode="auto">
          <a:xfrm>
            <a:off x="76687" y="3870850"/>
            <a:ext cx="9438944" cy="1338828"/>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457200" indent="-457200">
              <a:buFont typeface="Wingdings" panose="05000000000000000000" pitchFamily="2" charset="2"/>
              <a:buChar char="ü"/>
              <a:defRPr/>
            </a:pPr>
            <a:r>
              <a:rPr lang="ne-NP" altLang="en-US" sz="2700" dirty="0">
                <a:solidFill>
                  <a:srgbClr val="FFFF00"/>
                </a:solidFill>
                <a:latin typeface="Kokila" panose="020B0604020202020204" pitchFamily="34" charset="0"/>
                <a:cs typeface="Kokila" panose="020B0604020202020204" pitchFamily="34" charset="0"/>
              </a:rPr>
              <a:t>यही गा.पा.÷न.पा.ः सम्वन्धित व्यक्ति यस स्थानमा बसोबास गरेको स्थान भन्दा पहिले अन्य कुनै पनि गा.पा.÷न.पा. बसोबास नगरेको भए  यही गा.पा न.पा. मा मात्रै बसेको जनाउन कोड </a:t>
            </a:r>
            <a:r>
              <a:rPr lang="en-US" altLang="en-US" sz="2700" dirty="0">
                <a:solidFill>
                  <a:srgbClr val="FFFF00"/>
                </a:solidFill>
                <a:latin typeface="Kokila" panose="020B0604020202020204" pitchFamily="34" charset="0"/>
                <a:cs typeface="Kokila" panose="020B0604020202020204" pitchFamily="34" charset="0"/>
              </a:rPr>
              <a:t>1</a:t>
            </a:r>
            <a:r>
              <a:rPr lang="ne-NP" altLang="en-US" sz="2700" dirty="0">
                <a:solidFill>
                  <a:srgbClr val="FFFF00"/>
                </a:solidFill>
                <a:latin typeface="Kokila" panose="020B0604020202020204" pitchFamily="34" charset="0"/>
                <a:cs typeface="Kokila" panose="020B0604020202020204" pitchFamily="34" charset="0"/>
              </a:rPr>
              <a:t> लेख्नुपर्दछ र महल २७ देखि अन्य विवरणहरू सोध्नुपर्दछ । </a:t>
            </a:r>
            <a:endParaRPr lang="en-US" sz="2700" dirty="0">
              <a:solidFill>
                <a:srgbClr val="00B050"/>
              </a:solidFill>
              <a:latin typeface="Kokila" panose="020B0604020202020204" pitchFamily="34" charset="0"/>
              <a:cs typeface="Kokila" panose="020B0604020202020204" pitchFamily="34" charset="0"/>
            </a:endParaRPr>
          </a:p>
        </p:txBody>
      </p:sp>
      <p:pic>
        <p:nvPicPr>
          <p:cNvPr id="2" name="Picture 1">
            <a:extLst>
              <a:ext uri="{FF2B5EF4-FFF2-40B4-BE49-F238E27FC236}">
                <a16:creationId xmlns:a16="http://schemas.microsoft.com/office/drawing/2014/main" id="{3C71053C-4150-4B1F-9640-7B1C622D4F9C}"/>
              </a:ext>
            </a:extLst>
          </p:cNvPr>
          <p:cNvPicPr>
            <a:picLocks noChangeAspect="1"/>
          </p:cNvPicPr>
          <p:nvPr/>
        </p:nvPicPr>
        <p:blipFill>
          <a:blip r:embed="rId2"/>
          <a:stretch>
            <a:fillRect/>
          </a:stretch>
        </p:blipFill>
        <p:spPr>
          <a:xfrm>
            <a:off x="9678003" y="1052867"/>
            <a:ext cx="2437310" cy="5264805"/>
          </a:xfrm>
          <a:prstGeom prst="rect">
            <a:avLst/>
          </a:prstGeom>
        </p:spPr>
      </p:pic>
      <p:sp>
        <p:nvSpPr>
          <p:cNvPr id="10" name="Rectangle 9">
            <a:extLst>
              <a:ext uri="{FF2B5EF4-FFF2-40B4-BE49-F238E27FC236}">
                <a16:creationId xmlns:a16="http://schemas.microsoft.com/office/drawing/2014/main" id="{8ADAE931-7326-42C8-AC56-0D35CD5394A0}"/>
              </a:ext>
            </a:extLst>
          </p:cNvPr>
          <p:cNvSpPr/>
          <p:nvPr/>
        </p:nvSpPr>
        <p:spPr>
          <a:xfrm>
            <a:off x="9780081" y="2083515"/>
            <a:ext cx="2066090" cy="308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C2BB58D-3C63-4DBE-BBAF-3E60173CCD2B}"/>
              </a:ext>
            </a:extLst>
          </p:cNvPr>
          <p:cNvSpPr txBox="1"/>
          <p:nvPr/>
        </p:nvSpPr>
        <p:spPr>
          <a:xfrm>
            <a:off x="10762520" y="5587971"/>
            <a:ext cx="716952" cy="523220"/>
          </a:xfrm>
          <a:prstGeom prst="rect">
            <a:avLst/>
          </a:prstGeom>
          <a:noFill/>
        </p:spPr>
        <p:txBody>
          <a:bodyPr wrap="square" rtlCol="0">
            <a:spAutoFit/>
          </a:bodyPr>
          <a:lstStyle/>
          <a:p>
            <a:r>
              <a:rPr lang="en-US" sz="2800">
                <a:solidFill>
                  <a:srgbClr val="142DAC"/>
                </a:solidFill>
              </a:rPr>
              <a:t>1</a:t>
            </a:r>
          </a:p>
        </p:txBody>
      </p:sp>
    </p:spTree>
    <p:extLst>
      <p:ext uri="{BB962C8B-B14F-4D97-AF65-F5344CB8AC3E}">
        <p14:creationId xmlns:p14="http://schemas.microsoft.com/office/powerpoint/2010/main" val="26427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44" y="2525486"/>
            <a:ext cx="9498126" cy="4197577"/>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76687" y="991085"/>
            <a:ext cx="9644314" cy="710579"/>
          </a:xfrm>
        </p:spPr>
        <p:txBody>
          <a:bodyPr>
            <a:noAutofit/>
          </a:bodyPr>
          <a:lstStyle/>
          <a:p>
            <a:pPr>
              <a:lnSpc>
                <a:spcPts val="2500"/>
              </a:lnSpc>
            </a:pPr>
            <a:r>
              <a:rPr lang="ne-NP" altLang="en-US" sz="2800" b="1">
                <a:solidFill>
                  <a:srgbClr val="142DAC"/>
                </a:solidFill>
                <a:latin typeface="Kokila" panose="020B0604020202020204" pitchFamily="34" charset="0"/>
                <a:cs typeface="Kokila" panose="020B0604020202020204" pitchFamily="34" charset="0"/>
              </a:rPr>
              <a:t>महल २२ ः ..नाम.. हाल बसोबास गरेको स्थान अघि कहाँ बसोवास गर्नु भएको थियो ?</a:t>
            </a:r>
          </a:p>
        </p:txBody>
      </p:sp>
      <p:sp>
        <p:nvSpPr>
          <p:cNvPr id="9" name="Text Box 3">
            <a:extLst>
              <a:ext uri="{FF2B5EF4-FFF2-40B4-BE49-F238E27FC236}">
                <a16:creationId xmlns:a16="http://schemas.microsoft.com/office/drawing/2014/main" id="{CF127715-A679-4288-BA0C-4614BBAA6DD9}"/>
              </a:ext>
            </a:extLst>
          </p:cNvPr>
          <p:cNvSpPr txBox="1">
            <a:spLocks noChangeArrowheads="1"/>
          </p:cNvSpPr>
          <p:nvPr/>
        </p:nvSpPr>
        <p:spPr bwMode="auto">
          <a:xfrm>
            <a:off x="110411" y="2208455"/>
            <a:ext cx="9438944" cy="1815882"/>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457200" indent="-457200">
              <a:buFont typeface="Wingdings" panose="05000000000000000000" pitchFamily="2" charset="2"/>
              <a:buChar char="ü"/>
              <a:defRPr/>
            </a:pPr>
            <a:r>
              <a:rPr lang="ne-NP" altLang="en-US" sz="2800">
                <a:solidFill>
                  <a:srgbClr val="FFFF00"/>
                </a:solidFill>
                <a:latin typeface="Kokila" panose="020B0604020202020204" pitchFamily="34" charset="0"/>
                <a:cs typeface="Kokila" panose="020B0604020202020204" pitchFamily="34" charset="0"/>
              </a:rPr>
              <a:t>जन्मस्थानः  </a:t>
            </a:r>
            <a:r>
              <a:rPr lang="hi-IN" sz="2800">
                <a:solidFill>
                  <a:srgbClr val="FFFF00"/>
                </a:solidFill>
                <a:latin typeface="Kokila" panose="020B0604020202020204" pitchFamily="34" charset="0"/>
                <a:cs typeface="Kokila" panose="020B0604020202020204" pitchFamily="34" charset="0"/>
              </a:rPr>
              <a:t>कुनै व्यक्ति हाल बसोवास गरेको स्थान अघि फरक स्थानमा बसोवास गरेको थियो र सोे स्थान जन्मस्थान नै हो भने कोड द्द लेख्नुपर्दछ । तर हाल बसोवास गरेकै स्थानमा जन्मेर  एकपटक पनि कहिंकतै बसाई नसरेको व्यक्तिको लागि यस अन्तरगत नराखी यहि गा.पा. ÷न.पा. मानेर कोड </a:t>
            </a:r>
            <a:r>
              <a:rPr lang="en-US" sz="2800">
                <a:solidFill>
                  <a:srgbClr val="FFFF00"/>
                </a:solidFill>
                <a:latin typeface="Kokila" panose="020B0604020202020204" pitchFamily="34" charset="0"/>
                <a:cs typeface="Kokila" panose="020B0604020202020204" pitchFamily="34" charset="0"/>
              </a:rPr>
              <a:t>2</a:t>
            </a:r>
            <a:r>
              <a:rPr lang="hi-IN" sz="2800">
                <a:solidFill>
                  <a:srgbClr val="FFFF00"/>
                </a:solidFill>
                <a:latin typeface="Kokila" panose="020B0604020202020204" pitchFamily="34" charset="0"/>
                <a:cs typeface="Kokila" panose="020B0604020202020204" pitchFamily="34" charset="0"/>
              </a:rPr>
              <a:t> लेख्नुपर्दछ ।</a:t>
            </a:r>
            <a:endParaRPr lang="en-US" sz="2800" dirty="0">
              <a:solidFill>
                <a:srgbClr val="FFFF00"/>
              </a:solidFill>
              <a:latin typeface="Kokila" panose="020B0604020202020204" pitchFamily="34" charset="0"/>
              <a:cs typeface="Kokila" panose="020B0604020202020204" pitchFamily="34" charset="0"/>
            </a:endParaRPr>
          </a:p>
        </p:txBody>
      </p:sp>
      <p:sp>
        <p:nvSpPr>
          <p:cNvPr id="11" name="Text Box 3">
            <a:extLst>
              <a:ext uri="{FF2B5EF4-FFF2-40B4-BE49-F238E27FC236}">
                <a16:creationId xmlns:a16="http://schemas.microsoft.com/office/drawing/2014/main" id="{1C5E62A5-6138-4A6C-BBAA-F6C764422D52}"/>
              </a:ext>
            </a:extLst>
          </p:cNvPr>
          <p:cNvSpPr txBox="1">
            <a:spLocks noChangeArrowheads="1"/>
          </p:cNvSpPr>
          <p:nvPr/>
        </p:nvSpPr>
        <p:spPr bwMode="auto">
          <a:xfrm>
            <a:off x="204325" y="4546064"/>
            <a:ext cx="9438944" cy="1384995"/>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457200" indent="-457200">
              <a:buFont typeface="Wingdings" panose="05000000000000000000" pitchFamily="2" charset="2"/>
              <a:buChar char="ü"/>
              <a:defRPr/>
            </a:pPr>
            <a:r>
              <a:rPr lang="ne-NP" altLang="en-US" sz="2800">
                <a:solidFill>
                  <a:srgbClr val="FFFF00"/>
                </a:solidFill>
                <a:latin typeface="Kokila" panose="020B0604020202020204" pitchFamily="34" charset="0"/>
                <a:cs typeface="Kokila" panose="020B0604020202020204" pitchFamily="34" charset="0"/>
              </a:rPr>
              <a:t>अर्को </a:t>
            </a:r>
            <a:r>
              <a:rPr lang="ne-NP" altLang="en-US" sz="2800" dirty="0">
                <a:solidFill>
                  <a:srgbClr val="FFFF00"/>
                </a:solidFill>
                <a:latin typeface="Kokila" panose="020B0604020202020204" pitchFamily="34" charset="0"/>
                <a:cs typeface="Kokila" panose="020B0604020202020204" pitchFamily="34" charset="0"/>
              </a:rPr>
              <a:t>स्थानः कुनै व्यक्ति हाल बसोबास गरेको स्थान वा यस गा.पा.÷न.पा. भन्दा तत्कालै अगाडी अर्को कुन गा.पा न.पा वा स्थानमा बसोबास गरेको थियो भने अर्को स्थानमा बसेको जनाउन </a:t>
            </a:r>
            <a:r>
              <a:rPr lang="ne-NP" altLang="en-US" sz="2800">
                <a:solidFill>
                  <a:srgbClr val="FFFF00"/>
                </a:solidFill>
                <a:latin typeface="Kokila" panose="020B0604020202020204" pitchFamily="34" charset="0"/>
                <a:cs typeface="Kokila" panose="020B0604020202020204" pitchFamily="34" charset="0"/>
              </a:rPr>
              <a:t>कोड </a:t>
            </a:r>
            <a:r>
              <a:rPr lang="en-US" altLang="en-US" sz="2800">
                <a:solidFill>
                  <a:srgbClr val="FFFF00"/>
                </a:solidFill>
                <a:latin typeface="Kokila" panose="020B0604020202020204" pitchFamily="34" charset="0"/>
                <a:cs typeface="Kokila" panose="020B0604020202020204" pitchFamily="34" charset="0"/>
              </a:rPr>
              <a:t>3</a:t>
            </a:r>
            <a:r>
              <a:rPr lang="ne-NP" altLang="en-US" sz="2800">
                <a:solidFill>
                  <a:srgbClr val="FFFF00"/>
                </a:solidFill>
                <a:latin typeface="Kokila" panose="020B0604020202020204" pitchFamily="34" charset="0"/>
                <a:cs typeface="Kokila" panose="020B0604020202020204" pitchFamily="34" charset="0"/>
              </a:rPr>
              <a:t> </a:t>
            </a:r>
            <a:r>
              <a:rPr lang="ne-NP" altLang="en-US" sz="2800" dirty="0">
                <a:solidFill>
                  <a:srgbClr val="FFFF00"/>
                </a:solidFill>
                <a:latin typeface="Kokila" panose="020B0604020202020204" pitchFamily="34" charset="0"/>
                <a:cs typeface="Kokila" panose="020B0604020202020204" pitchFamily="34" charset="0"/>
              </a:rPr>
              <a:t>लेखि </a:t>
            </a:r>
            <a:r>
              <a:rPr lang="ne-NP" altLang="en-US" sz="2800">
                <a:solidFill>
                  <a:srgbClr val="FFFF00"/>
                </a:solidFill>
                <a:latin typeface="Kokila" panose="020B0604020202020204" pitchFamily="34" charset="0"/>
                <a:cs typeface="Kokila" panose="020B0604020202020204" pitchFamily="34" charset="0"/>
              </a:rPr>
              <a:t>महल २३ </a:t>
            </a:r>
            <a:r>
              <a:rPr lang="ne-NP" altLang="en-US" sz="2800" dirty="0">
                <a:solidFill>
                  <a:srgbClr val="FFFF00"/>
                </a:solidFill>
                <a:latin typeface="Kokila" panose="020B0604020202020204" pitchFamily="34" charset="0"/>
                <a:cs typeface="Kokila" panose="020B0604020202020204" pitchFamily="34" charset="0"/>
              </a:rPr>
              <a:t>देखि अन्य विवरण क्रमश सोध्नु पर्दछ ।</a:t>
            </a:r>
            <a:endParaRPr lang="en-US" sz="2800" dirty="0">
              <a:solidFill>
                <a:srgbClr val="00B050"/>
              </a:solidFill>
              <a:latin typeface="Kokila" panose="020B0604020202020204" pitchFamily="34" charset="0"/>
              <a:cs typeface="Kokila" panose="020B0604020202020204" pitchFamily="34" charset="0"/>
            </a:endParaRPr>
          </a:p>
        </p:txBody>
      </p:sp>
      <p:pic>
        <p:nvPicPr>
          <p:cNvPr id="2" name="Picture 1">
            <a:extLst>
              <a:ext uri="{FF2B5EF4-FFF2-40B4-BE49-F238E27FC236}">
                <a16:creationId xmlns:a16="http://schemas.microsoft.com/office/drawing/2014/main" id="{3C71053C-4150-4B1F-9640-7B1C622D4F9C}"/>
              </a:ext>
            </a:extLst>
          </p:cNvPr>
          <p:cNvPicPr>
            <a:picLocks noChangeAspect="1"/>
          </p:cNvPicPr>
          <p:nvPr/>
        </p:nvPicPr>
        <p:blipFill>
          <a:blip r:embed="rId2"/>
          <a:stretch>
            <a:fillRect/>
          </a:stretch>
        </p:blipFill>
        <p:spPr>
          <a:xfrm>
            <a:off x="9678003" y="1082206"/>
            <a:ext cx="2437310" cy="5264805"/>
          </a:xfrm>
          <a:prstGeom prst="rect">
            <a:avLst/>
          </a:prstGeom>
        </p:spPr>
      </p:pic>
      <p:sp>
        <p:nvSpPr>
          <p:cNvPr id="10" name="Rectangle 9">
            <a:extLst>
              <a:ext uri="{FF2B5EF4-FFF2-40B4-BE49-F238E27FC236}">
                <a16:creationId xmlns:a16="http://schemas.microsoft.com/office/drawing/2014/main" id="{CFBDB101-1845-4FA1-BFC2-C112BFAA9D3C}"/>
              </a:ext>
            </a:extLst>
          </p:cNvPr>
          <p:cNvSpPr/>
          <p:nvPr/>
        </p:nvSpPr>
        <p:spPr>
          <a:xfrm>
            <a:off x="9897437" y="2728831"/>
            <a:ext cx="2066090" cy="308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8B5B151-9403-4BF9-ABEA-80800B2BEC73}"/>
              </a:ext>
            </a:extLst>
          </p:cNvPr>
          <p:cNvSpPr txBox="1"/>
          <p:nvPr/>
        </p:nvSpPr>
        <p:spPr>
          <a:xfrm>
            <a:off x="10354948" y="5643427"/>
            <a:ext cx="716952" cy="523220"/>
          </a:xfrm>
          <a:prstGeom prst="rect">
            <a:avLst/>
          </a:prstGeom>
          <a:noFill/>
        </p:spPr>
        <p:txBody>
          <a:bodyPr wrap="square" rtlCol="0">
            <a:spAutoFit/>
          </a:bodyPr>
          <a:lstStyle/>
          <a:p>
            <a:r>
              <a:rPr lang="en-US" sz="2800">
                <a:solidFill>
                  <a:srgbClr val="142DAC"/>
                </a:solidFill>
              </a:rPr>
              <a:t>2</a:t>
            </a:r>
          </a:p>
        </p:txBody>
      </p:sp>
      <p:pic>
        <p:nvPicPr>
          <p:cNvPr id="13" name="Picture 12">
            <a:extLst>
              <a:ext uri="{FF2B5EF4-FFF2-40B4-BE49-F238E27FC236}">
                <a16:creationId xmlns:a16="http://schemas.microsoft.com/office/drawing/2014/main" id="{3FC965CC-78EC-4532-87FF-4DC1B0108652}"/>
              </a:ext>
            </a:extLst>
          </p:cNvPr>
          <p:cNvPicPr>
            <a:picLocks noChangeAspect="1"/>
          </p:cNvPicPr>
          <p:nvPr/>
        </p:nvPicPr>
        <p:blipFill>
          <a:blip r:embed="rId2"/>
          <a:stretch>
            <a:fillRect/>
          </a:stretch>
        </p:blipFill>
        <p:spPr>
          <a:xfrm>
            <a:off x="9721001" y="1173327"/>
            <a:ext cx="2437310" cy="5264805"/>
          </a:xfrm>
          <a:prstGeom prst="rect">
            <a:avLst/>
          </a:prstGeom>
        </p:spPr>
      </p:pic>
      <p:sp>
        <p:nvSpPr>
          <p:cNvPr id="14" name="Rectangle 13">
            <a:extLst>
              <a:ext uri="{FF2B5EF4-FFF2-40B4-BE49-F238E27FC236}">
                <a16:creationId xmlns:a16="http://schemas.microsoft.com/office/drawing/2014/main" id="{D7D8FA52-15C5-46CD-9789-E68408CFA107}"/>
              </a:ext>
            </a:extLst>
          </p:cNvPr>
          <p:cNvSpPr/>
          <p:nvPr/>
        </p:nvSpPr>
        <p:spPr>
          <a:xfrm>
            <a:off x="9851213" y="2784287"/>
            <a:ext cx="2066090" cy="308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E08574B-EB9C-42C2-83DF-26874297C4B7}"/>
              </a:ext>
            </a:extLst>
          </p:cNvPr>
          <p:cNvSpPr txBox="1"/>
          <p:nvPr/>
        </p:nvSpPr>
        <p:spPr>
          <a:xfrm>
            <a:off x="10716296" y="5643427"/>
            <a:ext cx="716952" cy="523220"/>
          </a:xfrm>
          <a:prstGeom prst="rect">
            <a:avLst/>
          </a:prstGeom>
          <a:noFill/>
        </p:spPr>
        <p:txBody>
          <a:bodyPr wrap="square" rtlCol="0">
            <a:spAutoFit/>
          </a:bodyPr>
          <a:lstStyle/>
          <a:p>
            <a:r>
              <a:rPr lang="en-US" sz="2800">
                <a:solidFill>
                  <a:srgbClr val="142DAC"/>
                </a:solidFill>
              </a:rPr>
              <a:t>3</a:t>
            </a:r>
          </a:p>
        </p:txBody>
      </p:sp>
    </p:spTree>
    <p:extLst>
      <p:ext uri="{BB962C8B-B14F-4D97-AF65-F5344CB8AC3E}">
        <p14:creationId xmlns:p14="http://schemas.microsoft.com/office/powerpoint/2010/main" val="409555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inVertical)">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0" grpId="0" animBg="1"/>
      <p:bldP spid="12" grpId="0"/>
      <p:bldP spid="14"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43" y="2525486"/>
            <a:ext cx="11605579" cy="4197577"/>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145143" y="1059544"/>
            <a:ext cx="11935434" cy="940400"/>
          </a:xfrm>
        </p:spPr>
        <p:txBody>
          <a:bodyPr>
            <a:noAutofit/>
          </a:bodyPr>
          <a:lstStyle/>
          <a:p>
            <a:pPr>
              <a:lnSpc>
                <a:spcPts val="2500"/>
              </a:lnSpc>
            </a:pPr>
            <a:r>
              <a:rPr lang="ne-NP" altLang="en-US" b="1">
                <a:solidFill>
                  <a:srgbClr val="142DAC"/>
                </a:solidFill>
                <a:latin typeface="Kokila" panose="020B0604020202020204" pitchFamily="34" charset="0"/>
                <a:cs typeface="Kokila" panose="020B0604020202020204" pitchFamily="34" charset="0"/>
              </a:rPr>
              <a:t>प्रश्न २३</a:t>
            </a:r>
            <a:r>
              <a:rPr lang="en-US" altLang="en-US" b="1">
                <a:solidFill>
                  <a:srgbClr val="142DAC"/>
                </a:solidFill>
                <a:latin typeface="Kokila" panose="020B0604020202020204" pitchFamily="34" charset="0"/>
                <a:cs typeface="Kokila" panose="020B0604020202020204" pitchFamily="34" charset="0"/>
              </a:rPr>
              <a:t>:</a:t>
            </a:r>
            <a:r>
              <a:rPr lang="ne-NP" altLang="en-US" b="1">
                <a:solidFill>
                  <a:srgbClr val="142DAC"/>
                </a:solidFill>
                <a:latin typeface="Kokila" panose="020B0604020202020204" pitchFamily="34" charset="0"/>
                <a:cs typeface="Kokila" panose="020B0604020202020204" pitchFamily="34" charset="0"/>
              </a:rPr>
              <a:t> ..नाम.. यस अघिको बसोवास कुन जिल्ला</a:t>
            </a:r>
            <a:r>
              <a:rPr lang="en-US" altLang="en-US" b="1">
                <a:solidFill>
                  <a:srgbClr val="142DAC"/>
                </a:solidFill>
                <a:latin typeface="Kokila" panose="020B0604020202020204" pitchFamily="34" charset="0"/>
                <a:cs typeface="Kokila" panose="020B0604020202020204" pitchFamily="34" charset="0"/>
              </a:rPr>
              <a:t>/</a:t>
            </a:r>
            <a:r>
              <a:rPr lang="ne-NP" altLang="en-US" b="1">
                <a:solidFill>
                  <a:srgbClr val="142DAC"/>
                </a:solidFill>
                <a:latin typeface="Kokila" panose="020B0604020202020204" pitchFamily="34" charset="0"/>
                <a:cs typeface="Kokila" panose="020B0604020202020204" pitchFamily="34" charset="0"/>
              </a:rPr>
              <a:t>देशमा थियो ?  </a:t>
            </a:r>
            <a:br>
              <a:rPr lang="en-US" altLang="en-US" b="1">
                <a:solidFill>
                  <a:srgbClr val="142DAC"/>
                </a:solidFill>
                <a:latin typeface="Kokila" panose="020B0604020202020204" pitchFamily="34" charset="0"/>
                <a:cs typeface="Kokila" panose="020B0604020202020204" pitchFamily="34" charset="0"/>
              </a:rPr>
            </a:br>
            <a:r>
              <a:rPr lang="ne-NP" altLang="en-US" sz="3100" b="1">
                <a:solidFill>
                  <a:srgbClr val="142DAC"/>
                </a:solidFill>
                <a:latin typeface="Kokila" panose="020B0604020202020204" pitchFamily="34" charset="0"/>
                <a:cs typeface="Kokila" panose="020B0604020202020204" pitchFamily="34" charset="0"/>
              </a:rPr>
              <a:t>                        </a:t>
            </a:r>
            <a:br>
              <a:rPr lang="en-US" altLang="en-US" sz="2800" b="1">
                <a:solidFill>
                  <a:srgbClr val="142DAC"/>
                </a:solidFill>
                <a:latin typeface="Kokila" panose="020B0604020202020204" pitchFamily="34" charset="0"/>
                <a:cs typeface="Kokila" panose="020B0604020202020204" pitchFamily="34" charset="0"/>
              </a:rPr>
            </a:br>
            <a:r>
              <a:rPr lang="ne-NP" altLang="en-US" sz="2800" b="1">
                <a:solidFill>
                  <a:srgbClr val="142DAC"/>
                </a:solidFill>
                <a:latin typeface="Kokila" panose="020B0604020202020204" pitchFamily="34" charset="0"/>
                <a:cs typeface="Kokila" panose="020B0604020202020204" pitchFamily="34" charset="0"/>
              </a:rPr>
              <a:t>जिल्ला</a:t>
            </a:r>
            <a:r>
              <a:rPr lang="en-US" altLang="en-US" sz="2800" b="1">
                <a:solidFill>
                  <a:srgbClr val="142DAC"/>
                </a:solidFill>
                <a:latin typeface="Kokila" panose="020B0604020202020204" pitchFamily="34" charset="0"/>
                <a:cs typeface="Kokila" panose="020B0604020202020204" pitchFamily="34" charset="0"/>
              </a:rPr>
              <a:t>/</a:t>
            </a:r>
            <a:r>
              <a:rPr lang="ne-NP" altLang="en-US" sz="2800" b="1">
                <a:solidFill>
                  <a:srgbClr val="142DAC"/>
                </a:solidFill>
                <a:latin typeface="Kokila" panose="020B0604020202020204" pitchFamily="34" charset="0"/>
                <a:cs typeface="Kokila" panose="020B0604020202020204" pitchFamily="34" charset="0"/>
              </a:rPr>
              <a:t>देशको नाम  ।  कोड</a:t>
            </a:r>
            <a:endParaRPr lang="ne-NP" altLang="en-US" b="1">
              <a:latin typeface="Kokila" panose="020B0604020202020204" pitchFamily="34" charset="0"/>
              <a:cs typeface="Kokila" panose="020B0604020202020204" pitchFamily="34" charset="0"/>
            </a:endParaRPr>
          </a:p>
        </p:txBody>
      </p:sp>
      <p:sp>
        <p:nvSpPr>
          <p:cNvPr id="8" name="Text Box 3"/>
          <p:cNvSpPr txBox="1">
            <a:spLocks noChangeArrowheads="1"/>
          </p:cNvSpPr>
          <p:nvPr/>
        </p:nvSpPr>
        <p:spPr bwMode="auto">
          <a:xfrm>
            <a:off x="193284" y="2046622"/>
            <a:ext cx="8852161" cy="2739211"/>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defRPr/>
            </a:pPr>
            <a:r>
              <a:rPr lang="ne-NP" altLang="en-US" sz="3200">
                <a:solidFill>
                  <a:srgbClr val="FFFF00"/>
                </a:solidFill>
                <a:latin typeface="Kokila" panose="020B0604020202020204" pitchFamily="34" charset="0"/>
                <a:cs typeface="Kokila" panose="020B0604020202020204" pitchFamily="34" charset="0"/>
              </a:rPr>
              <a:t>हाल गणना गर्न लागिएको भन्दा फरक स्थानबाट बसाइँ गरेको विवरण</a:t>
            </a:r>
            <a:endParaRPr lang="en-US" altLang="en-US" sz="3200">
              <a:solidFill>
                <a:srgbClr val="FFFF00"/>
              </a:solidFill>
              <a:latin typeface="Kokila" panose="020B0604020202020204" pitchFamily="34" charset="0"/>
              <a:cs typeface="Kokila" panose="020B0604020202020204" pitchFamily="34" charset="0"/>
            </a:endParaRPr>
          </a:p>
          <a:p>
            <a:pPr marL="457200" indent="-457200">
              <a:buFont typeface="Wingdings" panose="05000000000000000000" pitchFamily="2" charset="2"/>
              <a:buChar char="ü"/>
              <a:defRPr/>
            </a:pPr>
            <a:r>
              <a:rPr lang="ne-NP" sz="2800">
                <a:latin typeface="Kokila" panose="020B0604020202020204" pitchFamily="34" charset="0"/>
                <a:cs typeface="Kokila" panose="020B0604020202020204" pitchFamily="34" charset="0"/>
              </a:rPr>
              <a:t>व्यक्तिको यस भन्दा अघि वा तत्कालै अगाडी बसोवास कुन जिल्लामा थियोे सो जिल्लाको नाम र कोड लेख्नुपर्दछ । </a:t>
            </a:r>
            <a:endParaRPr lang="en-US" sz="2800">
              <a:latin typeface="Kokila" panose="020B0604020202020204" pitchFamily="34" charset="0"/>
              <a:cs typeface="Kokila" panose="020B0604020202020204" pitchFamily="34" charset="0"/>
            </a:endParaRPr>
          </a:p>
          <a:p>
            <a:pPr marL="457200" indent="-457200">
              <a:buFont typeface="Wingdings" panose="05000000000000000000" pitchFamily="2" charset="2"/>
              <a:buChar char="ü"/>
              <a:defRPr/>
            </a:pPr>
            <a:r>
              <a:rPr lang="ne-NP" sz="2800">
                <a:latin typeface="Kokila" panose="020B0604020202020204" pitchFamily="34" charset="0"/>
                <a:cs typeface="Kokila" panose="020B0604020202020204" pitchFamily="34" charset="0"/>
              </a:rPr>
              <a:t>यस भन्दा अघि बसोवास विदेशमा थियो भने सोहि देशको नाम र कोड लेख्नुपर्दछ । </a:t>
            </a:r>
            <a:endParaRPr lang="en-US" sz="2800">
              <a:latin typeface="Kokila" panose="020B0604020202020204" pitchFamily="34" charset="0"/>
              <a:cs typeface="Kokila" panose="020B0604020202020204" pitchFamily="34" charset="0"/>
            </a:endParaRPr>
          </a:p>
          <a:p>
            <a:pPr marL="457200" indent="-457200">
              <a:buFont typeface="Wingdings" panose="05000000000000000000" pitchFamily="2" charset="2"/>
              <a:buChar char="ü"/>
              <a:defRPr/>
            </a:pPr>
            <a:r>
              <a:rPr lang="ne-NP" sz="2800">
                <a:latin typeface="Kokila" panose="020B0604020202020204" pitchFamily="34" charset="0"/>
                <a:cs typeface="Kokila" panose="020B0604020202020204" pitchFamily="34" charset="0"/>
              </a:rPr>
              <a:t>यस स्थानमा बसोवास गर्नुभन्दा पहिले धैरै स्थानमा बसोवास गरेको भएमा पछिल्लो पटक बसोबास गरेको स्थानको विवरण लिनुपर्दछ ।</a:t>
            </a:r>
            <a:endParaRPr lang="ne-NP" altLang="en-US" sz="2800">
              <a:latin typeface="Kokila" panose="020B0604020202020204" pitchFamily="34" charset="0"/>
              <a:cs typeface="Kokila" panose="020B0604020202020204" pitchFamily="34" charset="0"/>
            </a:endParaRPr>
          </a:p>
        </p:txBody>
      </p:sp>
      <p:pic>
        <p:nvPicPr>
          <p:cNvPr id="5" name="Picture 4">
            <a:extLst>
              <a:ext uri="{FF2B5EF4-FFF2-40B4-BE49-F238E27FC236}">
                <a16:creationId xmlns:a16="http://schemas.microsoft.com/office/drawing/2014/main" id="{E37B06CF-B99D-40E0-8D48-028860C6861A}"/>
              </a:ext>
            </a:extLst>
          </p:cNvPr>
          <p:cNvPicPr>
            <a:picLocks noChangeAspect="1"/>
          </p:cNvPicPr>
          <p:nvPr/>
        </p:nvPicPr>
        <p:blipFill>
          <a:blip r:embed="rId2"/>
          <a:stretch>
            <a:fillRect/>
          </a:stretch>
        </p:blipFill>
        <p:spPr>
          <a:xfrm>
            <a:off x="9093585" y="1059544"/>
            <a:ext cx="3146521" cy="5664879"/>
          </a:xfrm>
          <a:prstGeom prst="rect">
            <a:avLst/>
          </a:prstGeom>
        </p:spPr>
      </p:pic>
      <p:sp>
        <p:nvSpPr>
          <p:cNvPr id="6" name="TextBox 5">
            <a:extLst>
              <a:ext uri="{FF2B5EF4-FFF2-40B4-BE49-F238E27FC236}">
                <a16:creationId xmlns:a16="http://schemas.microsoft.com/office/drawing/2014/main" id="{B77017A0-9593-4A18-920D-F6844B9B4D3D}"/>
              </a:ext>
            </a:extLst>
          </p:cNvPr>
          <p:cNvSpPr txBox="1"/>
          <p:nvPr/>
        </p:nvSpPr>
        <p:spPr>
          <a:xfrm>
            <a:off x="4638278" y="5679974"/>
            <a:ext cx="4177665" cy="923330"/>
          </a:xfrm>
          <a:prstGeom prst="rect">
            <a:avLst/>
          </a:prstGeom>
          <a:noFill/>
        </p:spPr>
        <p:txBody>
          <a:bodyPr wrap="square" rtlCol="0">
            <a:spAutoFit/>
          </a:bodyPr>
          <a:lstStyle/>
          <a:p>
            <a:r>
              <a:rPr lang="ne-NP">
                <a:solidFill>
                  <a:srgbClr val="142DAC"/>
                </a:solidFill>
              </a:rPr>
              <a:t>जन्मस्थान भोजपुर छोडेर कतार कामको लागि गएको व्यक्ति भोजपुर फर्केको रहेछ भने</a:t>
            </a:r>
            <a:endParaRPr lang="en-US">
              <a:solidFill>
                <a:srgbClr val="142DAC"/>
              </a:solidFill>
            </a:endParaRPr>
          </a:p>
        </p:txBody>
      </p:sp>
      <p:sp>
        <p:nvSpPr>
          <p:cNvPr id="7" name="TextBox 6">
            <a:extLst>
              <a:ext uri="{FF2B5EF4-FFF2-40B4-BE49-F238E27FC236}">
                <a16:creationId xmlns:a16="http://schemas.microsoft.com/office/drawing/2014/main" id="{F26E8606-56D8-461C-8695-F5FACF31F7B5}"/>
              </a:ext>
            </a:extLst>
          </p:cNvPr>
          <p:cNvSpPr txBox="1"/>
          <p:nvPr/>
        </p:nvSpPr>
        <p:spPr>
          <a:xfrm>
            <a:off x="9354263" y="6048732"/>
            <a:ext cx="1858139" cy="381407"/>
          </a:xfrm>
          <a:prstGeom prst="rect">
            <a:avLst/>
          </a:prstGeom>
          <a:noFill/>
        </p:spPr>
        <p:txBody>
          <a:bodyPr wrap="square" rtlCol="0">
            <a:spAutoFit/>
          </a:bodyPr>
          <a:lstStyle/>
          <a:p>
            <a:r>
              <a:rPr lang="ne-NP" b="1">
                <a:solidFill>
                  <a:srgbClr val="142DAC"/>
                </a:solidFill>
              </a:rPr>
              <a:t>कतार</a:t>
            </a:r>
            <a:endParaRPr lang="en-US" b="1">
              <a:solidFill>
                <a:srgbClr val="142DAC"/>
              </a:solidFill>
            </a:endParaRPr>
          </a:p>
        </p:txBody>
      </p:sp>
      <p:sp>
        <p:nvSpPr>
          <p:cNvPr id="9" name="TextBox 8">
            <a:extLst>
              <a:ext uri="{FF2B5EF4-FFF2-40B4-BE49-F238E27FC236}">
                <a16:creationId xmlns:a16="http://schemas.microsoft.com/office/drawing/2014/main" id="{F2482587-F94B-4FC9-8E06-2A452D9D33EB}"/>
              </a:ext>
            </a:extLst>
          </p:cNvPr>
          <p:cNvSpPr txBox="1"/>
          <p:nvPr/>
        </p:nvSpPr>
        <p:spPr>
          <a:xfrm>
            <a:off x="11473080" y="6141639"/>
            <a:ext cx="607497" cy="381407"/>
          </a:xfrm>
          <a:prstGeom prst="rect">
            <a:avLst/>
          </a:prstGeom>
          <a:noFill/>
        </p:spPr>
        <p:txBody>
          <a:bodyPr wrap="square" rtlCol="0">
            <a:spAutoFit/>
          </a:bodyPr>
          <a:lstStyle/>
          <a:p>
            <a:r>
              <a:rPr lang="en-US" b="1">
                <a:solidFill>
                  <a:srgbClr val="142DAC"/>
                </a:solidFill>
              </a:rPr>
              <a:t>110</a:t>
            </a:r>
          </a:p>
        </p:txBody>
      </p:sp>
    </p:spTree>
    <p:extLst>
      <p:ext uri="{BB962C8B-B14F-4D97-AF65-F5344CB8AC3E}">
        <p14:creationId xmlns:p14="http://schemas.microsoft.com/office/powerpoint/2010/main" val="285908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arn(inVertic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43" y="2525486"/>
            <a:ext cx="11605579" cy="4197577"/>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145143" y="1027008"/>
            <a:ext cx="9698104" cy="1119634"/>
          </a:xfrm>
        </p:spPr>
        <p:txBody>
          <a:bodyPr>
            <a:noAutofit/>
          </a:bodyPr>
          <a:lstStyle/>
          <a:p>
            <a:pPr>
              <a:lnSpc>
                <a:spcPct val="100000"/>
              </a:lnSpc>
            </a:pPr>
            <a:r>
              <a:rPr lang="ne-NP" altLang="en-US" sz="2800" b="1">
                <a:solidFill>
                  <a:srgbClr val="142DAC"/>
                </a:solidFill>
                <a:latin typeface="Kokila" panose="020B0604020202020204" pitchFamily="34" charset="0"/>
                <a:cs typeface="Kokila" panose="020B0604020202020204" pitchFamily="34" charset="0"/>
              </a:rPr>
              <a:t>महल २४ ः (नाम).. ले यस अघि बसोवास गरेको स्थान छाड्दाको अवस्थामा उक्त स्थानको गाउँ वा शहरी अवस्था के थियो ? (महल २३ मा जिल्लाको कोड भएकाको लागि मात्र)  </a:t>
            </a:r>
            <a:br>
              <a:rPr lang="en-US" altLang="en-US" sz="2800" b="1">
                <a:solidFill>
                  <a:srgbClr val="142DAC"/>
                </a:solidFill>
                <a:latin typeface="Kokila" panose="020B0604020202020204" pitchFamily="34" charset="0"/>
                <a:cs typeface="Kokila" panose="020B0604020202020204" pitchFamily="34" charset="0"/>
              </a:rPr>
            </a:br>
            <a:r>
              <a:rPr lang="ne-NP" altLang="en-US" sz="2800" b="1">
                <a:solidFill>
                  <a:srgbClr val="142DAC"/>
                </a:solidFill>
                <a:latin typeface="Kokila" panose="020B0604020202020204" pitchFamily="34" charset="0"/>
                <a:cs typeface="Kokila" panose="020B0604020202020204" pitchFamily="34" charset="0"/>
              </a:rPr>
              <a:t>गा.वि.स.÷गा.पा. ...</a:t>
            </a:r>
            <a:r>
              <a:rPr lang="en-US" altLang="en-US" sz="2800" b="1">
                <a:solidFill>
                  <a:srgbClr val="142DAC"/>
                </a:solidFill>
                <a:latin typeface="Kokila" panose="020B0604020202020204" pitchFamily="34" charset="0"/>
                <a:cs typeface="Kokila" panose="020B0604020202020204" pitchFamily="34" charset="0"/>
              </a:rPr>
              <a:t>1</a:t>
            </a:r>
            <a:r>
              <a:rPr lang="ne-NP" altLang="en-US" sz="2800" b="1">
                <a:solidFill>
                  <a:srgbClr val="142DAC"/>
                </a:solidFill>
                <a:latin typeface="Kokila" panose="020B0604020202020204" pitchFamily="34" charset="0"/>
                <a:cs typeface="Kokila" panose="020B0604020202020204" pitchFamily="34" charset="0"/>
              </a:rPr>
              <a:t>     न. पा.  .........</a:t>
            </a:r>
            <a:r>
              <a:rPr lang="en-US" altLang="en-US" sz="2800" b="1">
                <a:solidFill>
                  <a:srgbClr val="142DAC"/>
                </a:solidFill>
                <a:latin typeface="Kokila" panose="020B0604020202020204" pitchFamily="34" charset="0"/>
                <a:cs typeface="Kokila" panose="020B0604020202020204" pitchFamily="34" charset="0"/>
              </a:rPr>
              <a:t>2</a:t>
            </a:r>
            <a:endParaRPr lang="ne-NP" altLang="en-US" sz="2800" b="1" dirty="0">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145143" y="2316091"/>
            <a:ext cx="9786121" cy="3108543"/>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spcBef>
                <a:spcPct val="50000"/>
              </a:spcBef>
              <a:defRPr/>
            </a:pPr>
            <a:r>
              <a:rPr lang="ne-NP" altLang="en-US" sz="2800" dirty="0">
                <a:solidFill>
                  <a:srgbClr val="FFFF00"/>
                </a:solidFill>
                <a:latin typeface="Kokila" panose="020B0604020202020204" pitchFamily="34" charset="0"/>
                <a:cs typeface="Kokila" panose="020B0604020202020204" pitchFamily="34" charset="0"/>
              </a:rPr>
              <a:t>हाल गणना गर्न लागिएको भन्दा फरक स्थानमा बसेर आएका ब्यक्तिका लागि</a:t>
            </a:r>
            <a:r>
              <a:rPr lang="ne-NP" altLang="en-US" sz="2800" dirty="0">
                <a:solidFill>
                  <a:srgbClr val="FFFF00"/>
                </a:solidFill>
                <a:latin typeface="Preeti" pitchFamily="2" charset="0"/>
              </a:rPr>
              <a:t> </a:t>
            </a:r>
          </a:p>
          <a:p>
            <a:pPr marL="457200" indent="-457200" algn="just">
              <a:buFont typeface="Wingdings" panose="05000000000000000000" pitchFamily="2" charset="2"/>
              <a:buChar char="ü"/>
              <a:defRPr/>
            </a:pPr>
            <a:r>
              <a:rPr lang="ne-NP" altLang="en-US" sz="2400">
                <a:latin typeface="Kokila" panose="020B0604020202020204" pitchFamily="34" charset="0"/>
                <a:cs typeface="Kokila" panose="020B0604020202020204" pitchFamily="34" charset="0"/>
              </a:rPr>
              <a:t>यो प्रश्न महल २२ मा कोड २ र ३ भएका र महल २३ मा जिल्लाको कोड लेखिएकालाई मात्र सोध्नुपर्दछ । </a:t>
            </a:r>
            <a:endParaRPr lang="en-US" altLang="en-US" sz="2400">
              <a:latin typeface="Kokila" panose="020B0604020202020204" pitchFamily="34" charset="0"/>
              <a:cs typeface="Kokila" panose="020B0604020202020204" pitchFamily="34" charset="0"/>
            </a:endParaRPr>
          </a:p>
          <a:p>
            <a:pPr marL="457200" indent="-457200" algn="just">
              <a:buFont typeface="Wingdings" panose="05000000000000000000" pitchFamily="2" charset="2"/>
              <a:buChar char="ü"/>
              <a:defRPr/>
            </a:pPr>
            <a:r>
              <a:rPr lang="ne-NP" altLang="en-US" sz="2400">
                <a:latin typeface="Kokila" panose="020B0604020202020204" pitchFamily="34" charset="0"/>
                <a:cs typeface="Kokila" panose="020B0604020202020204" pitchFamily="34" charset="0"/>
              </a:rPr>
              <a:t>यहाँ गा.वि.स. भन्नाले समय अनुसार गाउँपञ्चायत वा गाउँ विकास समितिलाई जनाउँछ । त्यसैगरी न.पा. भन्नाले समय अनुसार नगर पञ्चायत, नगरपालिका वा उपमहानगरपालिका वा महानगरपालिका समेतलाई जनाउँछ । </a:t>
            </a:r>
            <a:endParaRPr lang="en-US" altLang="en-US" sz="2400">
              <a:latin typeface="Kokila" panose="020B0604020202020204" pitchFamily="34" charset="0"/>
              <a:cs typeface="Kokila" panose="020B0604020202020204" pitchFamily="34" charset="0"/>
            </a:endParaRPr>
          </a:p>
          <a:p>
            <a:pPr marL="457200" indent="-457200" algn="just">
              <a:buFont typeface="Wingdings" panose="05000000000000000000" pitchFamily="2" charset="2"/>
              <a:buChar char="ü"/>
              <a:defRPr/>
            </a:pPr>
            <a:r>
              <a:rPr lang="ne-NP" altLang="en-US" sz="2400">
                <a:latin typeface="Kokila" panose="020B0604020202020204" pitchFamily="34" charset="0"/>
                <a:cs typeface="Kokila" panose="020B0604020202020204" pitchFamily="34" charset="0"/>
              </a:rPr>
              <a:t>धेरैपटक बसाइँसराइ गरेको भए पछिल्लो पटक छोडेको स्थानकोे विवरण लिनुपर्दछ । गणना गरिएको व्यक्तिले पछिल्लो पटक छोडेको उक्त स्थान बसाई सर्दाको समयमा गा.वि.स.÷गा.पा. थियोे भने गाउँ जनाउन कोड </a:t>
            </a:r>
            <a:r>
              <a:rPr lang="en-US" altLang="en-US" sz="2400">
                <a:latin typeface="Kokila" panose="020B0604020202020204" pitchFamily="34" charset="0"/>
                <a:cs typeface="Kokila" panose="020B0604020202020204" pitchFamily="34" charset="0"/>
              </a:rPr>
              <a:t>1</a:t>
            </a:r>
            <a:r>
              <a:rPr lang="ne-NP" altLang="en-US" sz="2400">
                <a:latin typeface="Kokila" panose="020B0604020202020204" pitchFamily="34" charset="0"/>
                <a:cs typeface="Kokila" panose="020B0604020202020204" pitchFamily="34" charset="0"/>
              </a:rPr>
              <a:t> र न.पा. थियोे भने शहर जनाउन कोड </a:t>
            </a:r>
            <a:r>
              <a:rPr lang="en-US" altLang="en-US" sz="2400">
                <a:latin typeface="Kokila" panose="020B0604020202020204" pitchFamily="34" charset="0"/>
                <a:cs typeface="Kokila" panose="020B0604020202020204" pitchFamily="34" charset="0"/>
              </a:rPr>
              <a:t>2</a:t>
            </a:r>
            <a:r>
              <a:rPr lang="ne-NP" altLang="en-US" sz="2400">
                <a:latin typeface="Kokila" panose="020B0604020202020204" pitchFamily="34" charset="0"/>
                <a:cs typeface="Kokila" panose="020B0604020202020204" pitchFamily="34" charset="0"/>
              </a:rPr>
              <a:t> लेख्नुपर्दछ ।</a:t>
            </a:r>
            <a:endParaRPr lang="en-US" altLang="en-US" sz="2400" dirty="0">
              <a:latin typeface="Kokila" panose="020B0604020202020204" pitchFamily="34" charset="0"/>
              <a:cs typeface="Kokila" panose="020B0604020202020204" pitchFamily="34" charset="0"/>
            </a:endParaRPr>
          </a:p>
        </p:txBody>
      </p:sp>
      <p:pic>
        <p:nvPicPr>
          <p:cNvPr id="2" name="Picture 1">
            <a:extLst>
              <a:ext uri="{FF2B5EF4-FFF2-40B4-BE49-F238E27FC236}">
                <a16:creationId xmlns:a16="http://schemas.microsoft.com/office/drawing/2014/main" id="{74382562-74F3-4F8F-B409-7148804C2273}"/>
              </a:ext>
            </a:extLst>
          </p:cNvPr>
          <p:cNvPicPr>
            <a:picLocks noChangeAspect="1"/>
          </p:cNvPicPr>
          <p:nvPr/>
        </p:nvPicPr>
        <p:blipFill>
          <a:blip r:embed="rId2"/>
          <a:stretch>
            <a:fillRect/>
          </a:stretch>
        </p:blipFill>
        <p:spPr>
          <a:xfrm>
            <a:off x="10018715" y="1142010"/>
            <a:ext cx="2173285" cy="5190565"/>
          </a:xfrm>
          <a:prstGeom prst="rect">
            <a:avLst/>
          </a:prstGeom>
        </p:spPr>
      </p:pic>
      <p:sp>
        <p:nvSpPr>
          <p:cNvPr id="5" name="TextBox 4">
            <a:extLst>
              <a:ext uri="{FF2B5EF4-FFF2-40B4-BE49-F238E27FC236}">
                <a16:creationId xmlns:a16="http://schemas.microsoft.com/office/drawing/2014/main" id="{4C12686B-F34E-4302-B66C-2D674A048690}"/>
              </a:ext>
            </a:extLst>
          </p:cNvPr>
          <p:cNvSpPr txBox="1"/>
          <p:nvPr/>
        </p:nvSpPr>
        <p:spPr>
          <a:xfrm>
            <a:off x="6732743" y="5634029"/>
            <a:ext cx="2601395" cy="923330"/>
          </a:xfrm>
          <a:prstGeom prst="rect">
            <a:avLst/>
          </a:prstGeom>
          <a:noFill/>
        </p:spPr>
        <p:txBody>
          <a:bodyPr wrap="square" rtlCol="0">
            <a:spAutoFit/>
          </a:bodyPr>
          <a:lstStyle/>
          <a:p>
            <a:r>
              <a:rPr lang="ne-NP">
                <a:solidFill>
                  <a:srgbClr val="142DAC"/>
                </a:solidFill>
              </a:rPr>
              <a:t>अघिल्लो उत्तरलाई आधार मान्दा </a:t>
            </a:r>
            <a:r>
              <a:rPr lang="en-US">
                <a:solidFill>
                  <a:srgbClr val="142DAC"/>
                </a:solidFill>
              </a:rPr>
              <a:t>(</a:t>
            </a:r>
            <a:r>
              <a:rPr lang="ne-NP">
                <a:solidFill>
                  <a:srgbClr val="142DAC"/>
                </a:solidFill>
              </a:rPr>
              <a:t>यस अघिको बसाइ कतार थियो</a:t>
            </a:r>
            <a:r>
              <a:rPr lang="en-US">
                <a:solidFill>
                  <a:srgbClr val="142DAC"/>
                </a:solidFill>
              </a:rPr>
              <a:t>)</a:t>
            </a:r>
          </a:p>
        </p:txBody>
      </p:sp>
      <p:sp>
        <p:nvSpPr>
          <p:cNvPr id="7" name="TextBox 6">
            <a:extLst>
              <a:ext uri="{FF2B5EF4-FFF2-40B4-BE49-F238E27FC236}">
                <a16:creationId xmlns:a16="http://schemas.microsoft.com/office/drawing/2014/main" id="{0053C897-853E-4B04-BD3B-BDD1E17CD0EE}"/>
              </a:ext>
            </a:extLst>
          </p:cNvPr>
          <p:cNvSpPr txBox="1"/>
          <p:nvPr/>
        </p:nvSpPr>
        <p:spPr>
          <a:xfrm>
            <a:off x="10782096" y="5740672"/>
            <a:ext cx="591671" cy="461665"/>
          </a:xfrm>
          <a:prstGeom prst="rect">
            <a:avLst/>
          </a:prstGeom>
          <a:noFill/>
        </p:spPr>
        <p:txBody>
          <a:bodyPr wrap="square" rtlCol="0">
            <a:spAutoFit/>
          </a:bodyPr>
          <a:lstStyle/>
          <a:p>
            <a:r>
              <a:rPr lang="en-US" sz="2400" b="1">
                <a:solidFill>
                  <a:srgbClr val="142DAC"/>
                </a:solidFill>
              </a:rPr>
              <a:t>-</a:t>
            </a:r>
          </a:p>
        </p:txBody>
      </p:sp>
      <p:sp>
        <p:nvSpPr>
          <p:cNvPr id="9" name="TextBox 8">
            <a:extLst>
              <a:ext uri="{FF2B5EF4-FFF2-40B4-BE49-F238E27FC236}">
                <a16:creationId xmlns:a16="http://schemas.microsoft.com/office/drawing/2014/main" id="{984E5DCF-27DF-4120-B780-F092AAF937CC}"/>
              </a:ext>
            </a:extLst>
          </p:cNvPr>
          <p:cNvSpPr txBox="1"/>
          <p:nvPr/>
        </p:nvSpPr>
        <p:spPr>
          <a:xfrm>
            <a:off x="10809521" y="5740672"/>
            <a:ext cx="591671" cy="461665"/>
          </a:xfrm>
          <a:prstGeom prst="rect">
            <a:avLst/>
          </a:prstGeom>
          <a:noFill/>
        </p:spPr>
        <p:txBody>
          <a:bodyPr wrap="square" rtlCol="0">
            <a:spAutoFit/>
          </a:bodyPr>
          <a:lstStyle/>
          <a:p>
            <a:r>
              <a:rPr lang="en-US" sz="2400" b="1">
                <a:solidFill>
                  <a:srgbClr val="142DAC"/>
                </a:solidFill>
              </a:rPr>
              <a:t>-</a:t>
            </a:r>
          </a:p>
        </p:txBody>
      </p:sp>
    </p:spTree>
    <p:extLst>
      <p:ext uri="{BB962C8B-B14F-4D97-AF65-F5344CB8AC3E}">
        <p14:creationId xmlns:p14="http://schemas.microsoft.com/office/powerpoint/2010/main" val="239320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wipe(down)">
                                      <p:cBhvr>
                                        <p:cTn id="13" dur="500"/>
                                        <p:tgtEl>
                                          <p:spTgt spid="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barn(inVertical)">
                                      <p:cBhvr>
                                        <p:cTn id="18" dur="500"/>
                                        <p:tgtEl>
                                          <p:spTgt spid="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barn(inVertical)">
                                      <p:cBhvr>
                                        <p:cTn id="23" dur="500"/>
                                        <p:tgtEl>
                                          <p:spTgt spid="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43" y="2525486"/>
            <a:ext cx="11605579" cy="4197577"/>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145143" y="1031966"/>
            <a:ext cx="9820351" cy="1201783"/>
          </a:xfrm>
        </p:spPr>
        <p:txBody>
          <a:bodyPr>
            <a:noAutofit/>
          </a:bodyPr>
          <a:lstStyle/>
          <a:p>
            <a:pPr>
              <a:lnSpc>
                <a:spcPts val="2500"/>
              </a:lnSpc>
            </a:pPr>
            <a:r>
              <a:rPr lang="ne-NP" altLang="en-US" b="1">
                <a:solidFill>
                  <a:srgbClr val="142DAC"/>
                </a:solidFill>
                <a:latin typeface="Kokila" panose="020B0604020202020204" pitchFamily="34" charset="0"/>
                <a:cs typeface="Kokila" panose="020B0604020202020204" pitchFamily="34" charset="0"/>
              </a:rPr>
              <a:t>प्रश्न २५</a:t>
            </a:r>
            <a:r>
              <a:rPr lang="en-US" altLang="en-US" b="1">
                <a:solidFill>
                  <a:srgbClr val="142DAC"/>
                </a:solidFill>
                <a:latin typeface="Kokila" panose="020B0604020202020204" pitchFamily="34" charset="0"/>
                <a:cs typeface="Kokila" panose="020B0604020202020204" pitchFamily="34" charset="0"/>
              </a:rPr>
              <a:t>:</a:t>
            </a:r>
            <a:r>
              <a:rPr lang="ne-NP" altLang="en-US" b="1">
                <a:solidFill>
                  <a:srgbClr val="142DAC"/>
                </a:solidFill>
                <a:latin typeface="Kokila" panose="020B0604020202020204" pitchFamily="34" charset="0"/>
                <a:cs typeface="Kokila" panose="020B0604020202020204" pitchFamily="34" charset="0"/>
              </a:rPr>
              <a:t> ..नाम.. यस स्थानमा बसोवास गरेको कति वर्ष भयो ? </a:t>
            </a:r>
            <a:br>
              <a:rPr lang="ne-NP" altLang="en-US" b="1">
                <a:solidFill>
                  <a:srgbClr val="142DAC"/>
                </a:solidFill>
                <a:latin typeface="Kokila" panose="020B0604020202020204" pitchFamily="34" charset="0"/>
                <a:cs typeface="Kokila" panose="020B0604020202020204" pitchFamily="34" charset="0"/>
              </a:rPr>
            </a:br>
            <a:r>
              <a:rPr lang="ne-NP" altLang="en-US" sz="3000" b="1">
                <a:solidFill>
                  <a:srgbClr val="142DAC"/>
                </a:solidFill>
                <a:latin typeface="Kokila" panose="020B0604020202020204" pitchFamily="34" charset="0"/>
                <a:cs typeface="Kokila" panose="020B0604020202020204" pitchFamily="34" charset="0"/>
              </a:rPr>
              <a:t>(पछिल्लो पटक बसाई सराई गरी आएको अवधि)  (वर्ष)</a:t>
            </a:r>
            <a:endParaRPr lang="ne-NP" altLang="en-US" sz="3000" b="1">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145143" y="2137673"/>
            <a:ext cx="9743781" cy="2246769"/>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457200" indent="-457200" algn="just">
              <a:buFont typeface="Wingdings" panose="05000000000000000000" pitchFamily="2" charset="2"/>
              <a:buChar char="ü"/>
            </a:pPr>
            <a:r>
              <a:rPr lang="ne-NP" altLang="en-US" sz="2800">
                <a:latin typeface="Kokila" panose="020B0604020202020204" pitchFamily="34" charset="0"/>
                <a:cs typeface="Kokila" panose="020B0604020202020204" pitchFamily="34" charset="0"/>
              </a:rPr>
              <a:t>यस महलमा पछिल्लो पटक बसाई सरेको अवधि कति भयो सोधी पुरा भएको बर्ष लेख्नुपर्दछ । </a:t>
            </a:r>
            <a:endParaRPr lang="en-US" altLang="en-US" sz="2800">
              <a:latin typeface="Kokila" panose="020B0604020202020204" pitchFamily="34" charset="0"/>
              <a:cs typeface="Kokila" panose="020B0604020202020204" pitchFamily="34" charset="0"/>
            </a:endParaRPr>
          </a:p>
          <a:p>
            <a:pPr marL="457200" indent="-457200" algn="just">
              <a:buFont typeface="Wingdings" panose="05000000000000000000" pitchFamily="2" charset="2"/>
              <a:buChar char="ü"/>
            </a:pPr>
            <a:r>
              <a:rPr lang="ne-NP" altLang="en-US" sz="2800">
                <a:latin typeface="Kokila" panose="020B0604020202020204" pitchFamily="34" charset="0"/>
                <a:cs typeface="Kokila" panose="020B0604020202020204" pitchFamily="34" charset="0"/>
              </a:rPr>
              <a:t>यो प्रश्न त्यस्तो व्यक्तिलाई सोधिन्छ जो कम्तिमा एक पटक बसाई सराई गरेको हुन्छ । यसको अर्थ उक्त व्यक्ति यस स्थानीय तह भन्दा बाहिर भएको वा यस स्थानीय तहमा जन्मेको भएपनि कम्तिमा एक पटक बसाई सराई गरी कतैबाट बसाइँ सरेर आएको हुनुपर्छ । </a:t>
            </a:r>
          </a:p>
        </p:txBody>
      </p:sp>
      <p:sp>
        <p:nvSpPr>
          <p:cNvPr id="7" name="Text Box 3">
            <a:extLst>
              <a:ext uri="{FF2B5EF4-FFF2-40B4-BE49-F238E27FC236}">
                <a16:creationId xmlns:a16="http://schemas.microsoft.com/office/drawing/2014/main" id="{951ECB1D-1A49-47DD-8B85-24CF5DC152A4}"/>
              </a:ext>
            </a:extLst>
          </p:cNvPr>
          <p:cNvSpPr txBox="1">
            <a:spLocks noChangeArrowheads="1"/>
          </p:cNvSpPr>
          <p:nvPr/>
        </p:nvSpPr>
        <p:spPr bwMode="auto">
          <a:xfrm>
            <a:off x="65238" y="4624252"/>
            <a:ext cx="9900256" cy="1815882"/>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457200" indent="-457200" algn="just">
              <a:buFont typeface="Wingdings" panose="05000000000000000000" pitchFamily="2" charset="2"/>
              <a:buChar char="ü"/>
            </a:pPr>
            <a:r>
              <a:rPr lang="ne-NP" altLang="en-US" sz="2800">
                <a:latin typeface="Kokila" panose="020B0604020202020204" pitchFamily="34" charset="0"/>
                <a:cs typeface="Kokila" panose="020B0604020202020204" pitchFamily="34" charset="0"/>
              </a:rPr>
              <a:t>त्यस्तो व्यक्तिलाई यहाँ बसोबास गरेको कति वर्ष पूरा भयो सोधी स्पष्टसँग अंकमा लेख्नुपर्छ । वर्ष लेख्दा बसोबास गरेको पूरा वर्ष लेख्नुपर्छ । जस्तै यहाँ बसोबास गर्दै आएको ३ वर्ष ७ महिना भए पूरा भएको ३ वर्ष जनाउन </a:t>
            </a:r>
            <a:r>
              <a:rPr lang="en-US" altLang="en-US" sz="2800">
                <a:latin typeface="Kokila" panose="020B0604020202020204" pitchFamily="34" charset="0"/>
                <a:cs typeface="Kokila" panose="020B0604020202020204" pitchFamily="34" charset="0"/>
              </a:rPr>
              <a:t>3</a:t>
            </a:r>
            <a:r>
              <a:rPr lang="ne-NP" altLang="en-US" sz="2800">
                <a:latin typeface="Kokila" panose="020B0604020202020204" pitchFamily="34" charset="0"/>
                <a:cs typeface="Kokila" panose="020B0604020202020204" pitchFamily="34" charset="0"/>
              </a:rPr>
              <a:t> लेख्नुपर्छ भने एक वर्ष पूरा नभएकाको हकमा “</a:t>
            </a:r>
            <a:r>
              <a:rPr lang="en-US" altLang="en-US" sz="2800">
                <a:latin typeface="Kokila" panose="020B0604020202020204" pitchFamily="34" charset="0"/>
                <a:cs typeface="Kokila" panose="020B0604020202020204" pitchFamily="34" charset="0"/>
              </a:rPr>
              <a:t>00</a:t>
            </a:r>
            <a:r>
              <a:rPr lang="ne-NP" altLang="en-US" sz="2800">
                <a:latin typeface="Kokila" panose="020B0604020202020204" pitchFamily="34" charset="0"/>
                <a:cs typeface="Kokila" panose="020B0604020202020204" pitchFamily="34" charset="0"/>
              </a:rPr>
              <a:t>” लेख्नुपर्छ । बसोबास भन्नाले अक्सर बसोबास गरेकोलाई बुझाउँछ ।</a:t>
            </a:r>
            <a:endParaRPr lang="en-US" altLang="en-US" sz="2800">
              <a:latin typeface="Kokila" panose="020B0604020202020204" pitchFamily="34" charset="0"/>
              <a:cs typeface="Kokila" panose="020B0604020202020204" pitchFamily="34" charset="0"/>
            </a:endParaRPr>
          </a:p>
        </p:txBody>
      </p:sp>
      <p:pic>
        <p:nvPicPr>
          <p:cNvPr id="2" name="Picture 1">
            <a:extLst>
              <a:ext uri="{FF2B5EF4-FFF2-40B4-BE49-F238E27FC236}">
                <a16:creationId xmlns:a16="http://schemas.microsoft.com/office/drawing/2014/main" id="{ED9AFA91-AE91-4DE5-BEDC-DF1A83E58DFA}"/>
              </a:ext>
            </a:extLst>
          </p:cNvPr>
          <p:cNvPicPr>
            <a:picLocks noChangeAspect="1"/>
          </p:cNvPicPr>
          <p:nvPr/>
        </p:nvPicPr>
        <p:blipFill>
          <a:blip r:embed="rId2"/>
          <a:stretch>
            <a:fillRect/>
          </a:stretch>
        </p:blipFill>
        <p:spPr>
          <a:xfrm>
            <a:off x="9949093" y="1481622"/>
            <a:ext cx="2177669" cy="5322590"/>
          </a:xfrm>
          <a:prstGeom prst="rect">
            <a:avLst/>
          </a:prstGeom>
        </p:spPr>
      </p:pic>
      <p:sp>
        <p:nvSpPr>
          <p:cNvPr id="8" name="TextBox 7">
            <a:extLst>
              <a:ext uri="{FF2B5EF4-FFF2-40B4-BE49-F238E27FC236}">
                <a16:creationId xmlns:a16="http://schemas.microsoft.com/office/drawing/2014/main" id="{C719166E-C7E6-4E11-BAF8-B5749AB8B22D}"/>
              </a:ext>
            </a:extLst>
          </p:cNvPr>
          <p:cNvSpPr txBox="1"/>
          <p:nvPr/>
        </p:nvSpPr>
        <p:spPr>
          <a:xfrm>
            <a:off x="10542494" y="6117189"/>
            <a:ext cx="841053" cy="461665"/>
          </a:xfrm>
          <a:prstGeom prst="rect">
            <a:avLst/>
          </a:prstGeom>
          <a:noFill/>
        </p:spPr>
        <p:txBody>
          <a:bodyPr wrap="square" rtlCol="0">
            <a:spAutoFit/>
          </a:bodyPr>
          <a:lstStyle/>
          <a:p>
            <a:r>
              <a:rPr lang="en-US" sz="2400" b="1">
                <a:solidFill>
                  <a:srgbClr val="142DAC"/>
                </a:solidFill>
              </a:rPr>
              <a:t>3</a:t>
            </a:r>
          </a:p>
        </p:txBody>
      </p:sp>
      <p:pic>
        <p:nvPicPr>
          <p:cNvPr id="10" name="Picture 9">
            <a:extLst>
              <a:ext uri="{FF2B5EF4-FFF2-40B4-BE49-F238E27FC236}">
                <a16:creationId xmlns:a16="http://schemas.microsoft.com/office/drawing/2014/main" id="{86134B05-A0E3-4CBB-BA64-3DCE5DCEF37D}"/>
              </a:ext>
            </a:extLst>
          </p:cNvPr>
          <p:cNvPicPr>
            <a:picLocks noChangeAspect="1"/>
          </p:cNvPicPr>
          <p:nvPr/>
        </p:nvPicPr>
        <p:blipFill>
          <a:blip r:embed="rId2"/>
          <a:stretch>
            <a:fillRect/>
          </a:stretch>
        </p:blipFill>
        <p:spPr>
          <a:xfrm>
            <a:off x="9949092" y="1481622"/>
            <a:ext cx="2177669" cy="5322590"/>
          </a:xfrm>
          <a:prstGeom prst="rect">
            <a:avLst/>
          </a:prstGeom>
        </p:spPr>
      </p:pic>
      <p:sp>
        <p:nvSpPr>
          <p:cNvPr id="11" name="TextBox 10">
            <a:extLst>
              <a:ext uri="{FF2B5EF4-FFF2-40B4-BE49-F238E27FC236}">
                <a16:creationId xmlns:a16="http://schemas.microsoft.com/office/drawing/2014/main" id="{4AB966CF-5732-4FFF-B97C-C11C0640253A}"/>
              </a:ext>
            </a:extLst>
          </p:cNvPr>
          <p:cNvSpPr txBox="1"/>
          <p:nvPr/>
        </p:nvSpPr>
        <p:spPr>
          <a:xfrm>
            <a:off x="10654960" y="6205206"/>
            <a:ext cx="537883" cy="373648"/>
          </a:xfrm>
          <a:prstGeom prst="rect">
            <a:avLst/>
          </a:prstGeom>
          <a:noFill/>
        </p:spPr>
        <p:txBody>
          <a:bodyPr wrap="square" rtlCol="0">
            <a:spAutoFit/>
          </a:bodyPr>
          <a:lstStyle/>
          <a:p>
            <a:r>
              <a:rPr lang="en-US" b="1">
                <a:solidFill>
                  <a:srgbClr val="142DAC"/>
                </a:solidFill>
              </a:rPr>
              <a:t>00</a:t>
            </a:r>
          </a:p>
        </p:txBody>
      </p:sp>
    </p:spTree>
    <p:extLst>
      <p:ext uri="{BB962C8B-B14F-4D97-AF65-F5344CB8AC3E}">
        <p14:creationId xmlns:p14="http://schemas.microsoft.com/office/powerpoint/2010/main" val="3932686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55" y="1032128"/>
            <a:ext cx="9420221" cy="517952"/>
          </a:xfrm>
        </p:spPr>
        <p:txBody>
          <a:bodyPr>
            <a:noAutofit/>
          </a:bodyPr>
          <a:lstStyle/>
          <a:p>
            <a:pPr>
              <a:lnSpc>
                <a:spcPts val="2500"/>
              </a:lnSpc>
            </a:pPr>
            <a:r>
              <a:rPr lang="ne-NP" altLang="en-US" b="1" dirty="0">
                <a:solidFill>
                  <a:srgbClr val="142DAC"/>
                </a:solidFill>
                <a:latin typeface="Kokila" panose="020B0604020202020204" pitchFamily="34" charset="0"/>
                <a:cs typeface="Kokila" panose="020B0604020202020204" pitchFamily="34" charset="0"/>
              </a:rPr>
              <a:t>प्रश्न २६</a:t>
            </a:r>
            <a:r>
              <a:rPr lang="en-US" altLang="en-US" b="1" dirty="0">
                <a:solidFill>
                  <a:srgbClr val="142DAC"/>
                </a:solidFill>
                <a:latin typeface="Kokila" panose="020B0604020202020204" pitchFamily="34" charset="0"/>
                <a:cs typeface="Kokila" panose="020B0604020202020204" pitchFamily="34" charset="0"/>
              </a:rPr>
              <a:t>:</a:t>
            </a:r>
            <a:r>
              <a:rPr lang="ne-NP" altLang="en-US" b="1" dirty="0">
                <a:solidFill>
                  <a:srgbClr val="142DAC"/>
                </a:solidFill>
                <a:latin typeface="Kokila" panose="020B0604020202020204" pitchFamily="34" charset="0"/>
                <a:cs typeface="Kokila" panose="020B0604020202020204" pitchFamily="34" charset="0"/>
              </a:rPr>
              <a:t> ..नाम.. यस स्थानमा </a:t>
            </a:r>
            <a:r>
              <a:rPr lang="ne-NP" altLang="en-US" b="1">
                <a:solidFill>
                  <a:srgbClr val="142DAC"/>
                </a:solidFill>
                <a:latin typeface="Kokila" panose="020B0604020202020204" pitchFamily="34" charset="0"/>
                <a:cs typeface="Kokila" panose="020B0604020202020204" pitchFamily="34" charset="0"/>
              </a:rPr>
              <a:t>बसोवास गर्नु</a:t>
            </a:r>
            <a:r>
              <a:rPr lang="en-US" altLang="en-US" b="1">
                <a:solidFill>
                  <a:srgbClr val="142DAC"/>
                </a:solidFill>
                <a:latin typeface="Kokila" panose="020B0604020202020204" pitchFamily="34" charset="0"/>
                <a:cs typeface="Kokila" panose="020B0604020202020204" pitchFamily="34" charset="0"/>
              </a:rPr>
              <a:t> </a:t>
            </a:r>
            <a:r>
              <a:rPr lang="ne-NP" altLang="en-US" b="1">
                <a:solidFill>
                  <a:srgbClr val="142DAC"/>
                </a:solidFill>
                <a:latin typeface="Kokila" panose="020B0604020202020204" pitchFamily="34" charset="0"/>
                <a:cs typeface="Kokila" panose="020B0604020202020204" pitchFamily="34" charset="0"/>
              </a:rPr>
              <a:t>वा आउनुको </a:t>
            </a:r>
            <a:r>
              <a:rPr lang="ne-NP" altLang="en-US" b="1" dirty="0">
                <a:solidFill>
                  <a:srgbClr val="142DAC"/>
                </a:solidFill>
                <a:latin typeface="Kokila" panose="020B0604020202020204" pitchFamily="34" charset="0"/>
                <a:cs typeface="Kokila" panose="020B0604020202020204" pitchFamily="34" charset="0"/>
              </a:rPr>
              <a:t>मुख्य कारण के </a:t>
            </a:r>
            <a:r>
              <a:rPr lang="ne-NP" altLang="en-US" b="1">
                <a:solidFill>
                  <a:srgbClr val="142DAC"/>
                </a:solidFill>
                <a:latin typeface="Kokila" panose="020B0604020202020204" pitchFamily="34" charset="0"/>
                <a:cs typeface="Kokila" panose="020B0604020202020204" pitchFamily="34" charset="0"/>
              </a:rPr>
              <a:t>हो ?</a:t>
            </a:r>
            <a:endParaRPr lang="ne-NP" altLang="en-US" sz="3000" b="1" dirty="0">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154069" y="1660366"/>
            <a:ext cx="9278432" cy="2554545"/>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457200" indent="-457200" algn="just">
              <a:buFont typeface="Wingdings" panose="05000000000000000000" pitchFamily="2" charset="2"/>
              <a:buChar char="ü"/>
              <a:defRPr/>
            </a:pPr>
            <a:r>
              <a:rPr lang="hi-IN" altLang="en-US" sz="3200">
                <a:latin typeface="Kokila" panose="020B0604020202020204" pitchFamily="34" charset="0"/>
                <a:cs typeface="Kokila" panose="020B0604020202020204" pitchFamily="34" charset="0"/>
              </a:rPr>
              <a:t>यो प्रश्न हालको स्थानभन्दा अघिल्लो स्थानबाट वा पछिल्लो पटक अन्यत्रबाट बसाई सरी हाल यस स्थानमा बसोवास गरेका व्यक्तिलाई मात्र सोधिन्छ । यस स्थानमा बसोबास गर्न आउनुका विभिन्न कारणहरू हुनसक्दछन् । बसाइँसराइ गरेर यस स्थानमा बसोबास गर्न आउनुको मुख्य कारणको संकेत यस महलमा लेख्नुपर्दछ । </a:t>
            </a:r>
            <a:endParaRPr lang="ne-NP" altLang="en-US" sz="3200" dirty="0">
              <a:latin typeface="Kokila" panose="020B0604020202020204" pitchFamily="34" charset="0"/>
              <a:cs typeface="Kokila" panose="020B0604020202020204" pitchFamily="34" charset="0"/>
            </a:endParaRPr>
          </a:p>
        </p:txBody>
      </p:sp>
      <p:pic>
        <p:nvPicPr>
          <p:cNvPr id="2" name="Picture 1">
            <a:extLst>
              <a:ext uri="{FF2B5EF4-FFF2-40B4-BE49-F238E27FC236}">
                <a16:creationId xmlns:a16="http://schemas.microsoft.com/office/drawing/2014/main" id="{3F03055A-3D5F-4BDA-BD7C-EDB91EBBB44E}"/>
              </a:ext>
            </a:extLst>
          </p:cNvPr>
          <p:cNvPicPr>
            <a:picLocks noChangeAspect="1"/>
          </p:cNvPicPr>
          <p:nvPr/>
        </p:nvPicPr>
        <p:blipFill>
          <a:blip r:embed="rId2"/>
          <a:stretch>
            <a:fillRect/>
          </a:stretch>
        </p:blipFill>
        <p:spPr>
          <a:xfrm>
            <a:off x="9548061" y="1032128"/>
            <a:ext cx="2643939" cy="5234573"/>
          </a:xfrm>
          <a:prstGeom prst="rect">
            <a:avLst/>
          </a:prstGeom>
        </p:spPr>
      </p:pic>
      <p:sp>
        <p:nvSpPr>
          <p:cNvPr id="8" name="Text Box 3">
            <a:extLst>
              <a:ext uri="{FF2B5EF4-FFF2-40B4-BE49-F238E27FC236}">
                <a16:creationId xmlns:a16="http://schemas.microsoft.com/office/drawing/2014/main" id="{D27D23CE-336F-4EF5-8C6C-CC38BB6415DD}"/>
              </a:ext>
            </a:extLst>
          </p:cNvPr>
          <p:cNvSpPr txBox="1">
            <a:spLocks noChangeArrowheads="1"/>
          </p:cNvSpPr>
          <p:nvPr/>
        </p:nvSpPr>
        <p:spPr bwMode="auto">
          <a:xfrm>
            <a:off x="114097" y="4232424"/>
            <a:ext cx="9362412" cy="2554545"/>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marL="0" indent="0" algn="just">
              <a:defRPr/>
            </a:pPr>
            <a:r>
              <a:rPr lang="hi-IN" altLang="en-US" sz="3200">
                <a:latin typeface="Kokila" panose="020B0604020202020204" pitchFamily="34" charset="0"/>
                <a:cs typeface="Kokila" panose="020B0604020202020204" pitchFamily="34" charset="0"/>
              </a:rPr>
              <a:t>पुनरागमन (कोड </a:t>
            </a:r>
            <a:r>
              <a:rPr lang="en-US" altLang="en-US" sz="3200">
                <a:latin typeface="Kokila" panose="020B0604020202020204" pitchFamily="34" charset="0"/>
                <a:cs typeface="Kokila" panose="020B0604020202020204" pitchFamily="34" charset="0"/>
              </a:rPr>
              <a:t>8</a:t>
            </a:r>
            <a:r>
              <a:rPr lang="hi-IN" altLang="en-US" sz="3200">
                <a:latin typeface="Kokila" panose="020B0604020202020204" pitchFamily="34" charset="0"/>
                <a:cs typeface="Kokila" panose="020B0604020202020204" pitchFamily="34" charset="0"/>
              </a:rPr>
              <a:t>)</a:t>
            </a:r>
          </a:p>
          <a:p>
            <a:pPr marL="457200" indent="-457200" algn="just">
              <a:buFont typeface="Wingdings" panose="05000000000000000000" pitchFamily="2" charset="2"/>
              <a:buChar char="ü"/>
              <a:defRPr/>
            </a:pPr>
            <a:r>
              <a:rPr lang="hi-IN" altLang="en-US" sz="3200">
                <a:latin typeface="Kokila" panose="020B0604020202020204" pitchFamily="34" charset="0"/>
                <a:cs typeface="Kokila" panose="020B0604020202020204" pitchFamily="34" charset="0"/>
              </a:rPr>
              <a:t>कुनै व्यक्ति विभिन्न कारणले यस अगाडिको स्थानमा बसोबास गरेको तर सो कार्य सकिएर वा अन्य कारणले आफ्ना परिवारका सदस्यहरू भएको यहि स्थानमा फर्किएर आएको रहेछ भने सो व्यक्तिको लागि कोड </a:t>
            </a:r>
            <a:r>
              <a:rPr lang="en-US" altLang="en-US" sz="3200">
                <a:latin typeface="Kokila" panose="020B0604020202020204" pitchFamily="34" charset="0"/>
                <a:cs typeface="Kokila" panose="020B0604020202020204" pitchFamily="34" charset="0"/>
              </a:rPr>
              <a:t>8</a:t>
            </a:r>
            <a:r>
              <a:rPr lang="hi-IN" altLang="en-US" sz="3200">
                <a:latin typeface="Kokila" panose="020B0604020202020204" pitchFamily="34" charset="0"/>
                <a:cs typeface="Kokila" panose="020B0604020202020204" pitchFamily="34" charset="0"/>
              </a:rPr>
              <a:t> लेख्नुपर्दछ । </a:t>
            </a:r>
            <a:endParaRPr lang="en-US" altLang="en-US" sz="3200">
              <a:latin typeface="Kokila" panose="020B0604020202020204" pitchFamily="34" charset="0"/>
              <a:cs typeface="Kokila" panose="020B0604020202020204" pitchFamily="34" charset="0"/>
            </a:endParaRPr>
          </a:p>
          <a:p>
            <a:pPr marL="457200" indent="-457200" algn="just">
              <a:buFont typeface="Wingdings" panose="05000000000000000000" pitchFamily="2" charset="2"/>
              <a:buChar char="ü"/>
              <a:defRPr/>
            </a:pPr>
            <a:r>
              <a:rPr lang="hi-IN" altLang="en-US" sz="3200">
                <a:latin typeface="Kokila" panose="020B0604020202020204" pitchFamily="34" charset="0"/>
                <a:cs typeface="Kokila" panose="020B0604020202020204" pitchFamily="34" charset="0"/>
              </a:rPr>
              <a:t>जस्तै स्वदेश वा विदेशमा काम गरी घरपरिवारमा फर्केका व्यक्ति वा परिवार । </a:t>
            </a:r>
          </a:p>
        </p:txBody>
      </p:sp>
      <p:sp>
        <p:nvSpPr>
          <p:cNvPr id="9" name="Rectangle 8">
            <a:extLst>
              <a:ext uri="{FF2B5EF4-FFF2-40B4-BE49-F238E27FC236}">
                <a16:creationId xmlns:a16="http://schemas.microsoft.com/office/drawing/2014/main" id="{43BEB0E9-3BA3-4EB9-84E7-81E6013EF719}"/>
              </a:ext>
            </a:extLst>
          </p:cNvPr>
          <p:cNvSpPr/>
          <p:nvPr/>
        </p:nvSpPr>
        <p:spPr>
          <a:xfrm>
            <a:off x="9821873" y="4212119"/>
            <a:ext cx="2066090" cy="308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F58B547-AD6E-4050-8C24-FAF2D7636F7C}"/>
              </a:ext>
            </a:extLst>
          </p:cNvPr>
          <p:cNvSpPr txBox="1"/>
          <p:nvPr/>
        </p:nvSpPr>
        <p:spPr>
          <a:xfrm>
            <a:off x="10716296" y="5643427"/>
            <a:ext cx="716952" cy="523220"/>
          </a:xfrm>
          <a:prstGeom prst="rect">
            <a:avLst/>
          </a:prstGeom>
          <a:noFill/>
        </p:spPr>
        <p:txBody>
          <a:bodyPr wrap="square" rtlCol="0">
            <a:spAutoFit/>
          </a:bodyPr>
          <a:lstStyle/>
          <a:p>
            <a:r>
              <a:rPr lang="en-US" sz="2800">
                <a:solidFill>
                  <a:srgbClr val="142DAC"/>
                </a:solidFill>
              </a:rPr>
              <a:t>8</a:t>
            </a:r>
          </a:p>
        </p:txBody>
      </p:sp>
    </p:spTree>
    <p:extLst>
      <p:ext uri="{BB962C8B-B14F-4D97-AF65-F5344CB8AC3E}">
        <p14:creationId xmlns:p14="http://schemas.microsoft.com/office/powerpoint/2010/main" val="641511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43" y="2525486"/>
            <a:ext cx="11605579" cy="4197577"/>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145143" y="1027008"/>
            <a:ext cx="11935434" cy="430164"/>
          </a:xfrm>
        </p:spPr>
        <p:txBody>
          <a:bodyPr>
            <a:noAutofit/>
          </a:bodyPr>
          <a:lstStyle/>
          <a:p>
            <a:pPr>
              <a:lnSpc>
                <a:spcPct val="100000"/>
              </a:lnSpc>
            </a:pPr>
            <a:r>
              <a:rPr lang="ne-NP" altLang="en-US" sz="4400" b="1">
                <a:solidFill>
                  <a:srgbClr val="142DAC"/>
                </a:solidFill>
                <a:latin typeface="Kokila" panose="020B0604020202020204" pitchFamily="34" charset="0"/>
                <a:cs typeface="Kokila" panose="020B0604020202020204" pitchFamily="34" charset="0"/>
              </a:rPr>
              <a:t>उदाहरण</a:t>
            </a:r>
            <a:endParaRPr lang="ne-NP" altLang="en-US" sz="4400" b="1" dirty="0">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194042" y="1457172"/>
            <a:ext cx="11935434" cy="5285421"/>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a:lnSpc>
                <a:spcPts val="3700"/>
              </a:lnSpc>
            </a:pPr>
            <a:r>
              <a:rPr lang="ne-NP" sz="2400">
                <a:solidFill>
                  <a:srgbClr val="FFFF00"/>
                </a:solidFill>
              </a:rPr>
              <a:t>दृश्य १ः भक्तपुर जिल्लाको ठिमी नगरपालिकामा गणना भइरहेको ।</a:t>
            </a:r>
          </a:p>
          <a:p>
            <a:pPr>
              <a:lnSpc>
                <a:spcPts val="3700"/>
              </a:lnSpc>
            </a:pPr>
            <a:r>
              <a:rPr lang="ne-NP" sz="2400">
                <a:solidFill>
                  <a:srgbClr val="FFFF00"/>
                </a:solidFill>
              </a:rPr>
              <a:t>	परिवारमूलीः धनलक्ष्मी महर्जन</a:t>
            </a:r>
          </a:p>
          <a:p>
            <a:pPr>
              <a:lnSpc>
                <a:spcPts val="3700"/>
              </a:lnSpc>
            </a:pPr>
            <a:r>
              <a:rPr lang="ne-NP" sz="2400">
                <a:solidFill>
                  <a:srgbClr val="FFFF00"/>
                </a:solidFill>
              </a:rPr>
              <a:t>	विवरणः </a:t>
            </a:r>
            <a:endParaRPr lang="en-US" sz="2400">
              <a:solidFill>
                <a:srgbClr val="FFFF00"/>
              </a:solidFill>
            </a:endParaRPr>
          </a:p>
          <a:p>
            <a:pPr>
              <a:lnSpc>
                <a:spcPts val="3700"/>
              </a:lnSpc>
              <a:buFont typeface="Wingdings" panose="05000000000000000000" pitchFamily="2" charset="2"/>
              <a:buChar char="ü"/>
            </a:pPr>
            <a:r>
              <a:rPr lang="ne-NP" sz="2400"/>
              <a:t>चार वर्षअघि काठमाण्डौ जिल्लाको थापाथली बसोबास गर्ने धनलक्ष्मी महर्जनले भक्तपुर जिल्लाको ठिमी नगरपालिकामा नयाँ घर बनाई बसाइँसराइ गरी यतै बसोबास गर्दै आएकी छिन् । </a:t>
            </a:r>
            <a:endParaRPr lang="en-US" sz="2400"/>
          </a:p>
          <a:p>
            <a:pPr>
              <a:lnSpc>
                <a:spcPts val="3700"/>
              </a:lnSpc>
              <a:buFont typeface="Wingdings" panose="05000000000000000000" pitchFamily="2" charset="2"/>
              <a:buChar char="ü"/>
            </a:pPr>
            <a:r>
              <a:rPr lang="ne-NP" sz="2400"/>
              <a:t>उनको श्रीमान हिरालाल कतारबाट घर फर्किएको पनि एक बर्ष भयो । धनलक्ष्मीको ९ वर्षको छोरा इन्द्र महर्जन पनि आमासँगै बस्दछन् । </a:t>
            </a:r>
            <a:endParaRPr lang="en-US" sz="2400"/>
          </a:p>
          <a:p>
            <a:pPr>
              <a:lnSpc>
                <a:spcPts val="3700"/>
              </a:lnSpc>
              <a:buFont typeface="Wingdings" panose="05000000000000000000" pitchFamily="2" charset="2"/>
              <a:buChar char="ü"/>
            </a:pPr>
            <a:r>
              <a:rPr lang="ne-NP" sz="2400"/>
              <a:t>काठमाण्डौमा बसोबास गर्दा इन्द्र महर्जनको जन्म पाटन अस्पतालमा भएको थियो ।</a:t>
            </a:r>
            <a:endParaRPr lang="en-US" sz="2400"/>
          </a:p>
          <a:p>
            <a:pPr>
              <a:lnSpc>
                <a:spcPts val="3700"/>
              </a:lnSpc>
              <a:buFont typeface="Wingdings" panose="05000000000000000000" pitchFamily="2" charset="2"/>
              <a:buChar char="ü"/>
            </a:pPr>
            <a:r>
              <a:rPr lang="ne-NP" sz="2400"/>
              <a:t> धनलक्ष्मी महर्जनको माइती ललितपुर जिल्लाको नगर क्षेत्रमा भएको र उनको श्रीमानको जन्म भक्तपुर गाउँपञ्चायतमा भएको थियो भने उनी काम गर्न काठमाण्डौ आएका थिए ।</a:t>
            </a:r>
          </a:p>
        </p:txBody>
      </p:sp>
    </p:spTree>
    <p:extLst>
      <p:ext uri="{BB962C8B-B14F-4D97-AF65-F5344CB8AC3E}">
        <p14:creationId xmlns:p14="http://schemas.microsoft.com/office/powerpoint/2010/main" val="17937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7D2E-E714-44FB-B114-0298B979C2D6}"/>
              </a:ext>
            </a:extLst>
          </p:cNvPr>
          <p:cNvSpPr>
            <a:spLocks noGrp="1"/>
          </p:cNvSpPr>
          <p:nvPr>
            <p:ph type="title"/>
          </p:nvPr>
        </p:nvSpPr>
        <p:spPr/>
        <p:txBody>
          <a:bodyPr>
            <a:normAutofit fontScale="90000"/>
          </a:bodyPr>
          <a:lstStyle/>
          <a:p>
            <a:br>
              <a:rPr lang="en-US"/>
            </a:br>
            <a:r>
              <a:rPr lang="ne-NP" sz="3600" b="1">
                <a:solidFill>
                  <a:srgbClr val="142DAC"/>
                </a:solidFill>
                <a:latin typeface="Kokila" panose="020B0604020202020204" pitchFamily="34" charset="0"/>
                <a:cs typeface="Kokila" panose="020B0604020202020204" pitchFamily="34" charset="0"/>
              </a:rPr>
              <a:t>उदाहरण</a:t>
            </a:r>
            <a:r>
              <a:rPr lang="ne-NP"/>
              <a:t> – </a:t>
            </a:r>
            <a:br>
              <a:rPr lang="ne-NP"/>
            </a:br>
            <a:endParaRPr lang="en-US"/>
          </a:p>
        </p:txBody>
      </p:sp>
      <p:sp>
        <p:nvSpPr>
          <p:cNvPr id="3" name="Content Placeholder 2">
            <a:extLst>
              <a:ext uri="{FF2B5EF4-FFF2-40B4-BE49-F238E27FC236}">
                <a16:creationId xmlns:a16="http://schemas.microsoft.com/office/drawing/2014/main" id="{2C62EB83-5974-4525-801B-373800E2BEA4}"/>
              </a:ext>
            </a:extLst>
          </p:cNvPr>
          <p:cNvSpPr>
            <a:spLocks noGrp="1"/>
          </p:cNvSpPr>
          <p:nvPr>
            <p:ph idx="1"/>
          </p:nvPr>
        </p:nvSpPr>
        <p:spPr>
          <a:xfrm>
            <a:off x="838200" y="1566204"/>
            <a:ext cx="10515600" cy="5164719"/>
          </a:xfrm>
        </p:spPr>
        <p:txBody>
          <a:bodyPr>
            <a:normAutofit/>
          </a:bodyPr>
          <a:lstStyle/>
          <a:p>
            <a:r>
              <a:rPr lang="ne-NP"/>
              <a:t>	</a:t>
            </a:r>
            <a:endParaRPr lang="en-US"/>
          </a:p>
        </p:txBody>
      </p:sp>
      <p:sp>
        <p:nvSpPr>
          <p:cNvPr id="4" name="Slide Number Placeholder 3">
            <a:extLst>
              <a:ext uri="{FF2B5EF4-FFF2-40B4-BE49-F238E27FC236}">
                <a16:creationId xmlns:a16="http://schemas.microsoft.com/office/drawing/2014/main" id="{8BEE9AB7-A3AB-4158-9DE4-861468F34785}"/>
              </a:ext>
            </a:extLst>
          </p:cNvPr>
          <p:cNvSpPr>
            <a:spLocks noGrp="1"/>
          </p:cNvSpPr>
          <p:nvPr>
            <p:ph type="sldNum" sz="quarter" idx="12"/>
          </p:nvPr>
        </p:nvSpPr>
        <p:spPr/>
        <p:txBody>
          <a:bodyPr/>
          <a:lstStyle/>
          <a:p>
            <a:fld id="{26402401-4522-4C0F-A737-197EB07E49FF}" type="slidenum">
              <a:rPr lang="en-US" smtClean="0"/>
              <a:pPr/>
              <a:t>21</a:t>
            </a:fld>
            <a:endParaRPr lang="en-US"/>
          </a:p>
        </p:txBody>
      </p:sp>
      <p:pic>
        <p:nvPicPr>
          <p:cNvPr id="5" name="Picture 4">
            <a:extLst>
              <a:ext uri="{FF2B5EF4-FFF2-40B4-BE49-F238E27FC236}">
                <a16:creationId xmlns:a16="http://schemas.microsoft.com/office/drawing/2014/main" id="{496DC60E-9A19-4376-BFD3-C649F2EC817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2410" y="1662545"/>
            <a:ext cx="9583721" cy="4789342"/>
          </a:xfrm>
          <a:prstGeom prst="rect">
            <a:avLst/>
          </a:prstGeom>
          <a:noFill/>
          <a:ln>
            <a:noFill/>
          </a:ln>
        </p:spPr>
      </p:pic>
      <p:sp>
        <p:nvSpPr>
          <p:cNvPr id="6" name="Rectangle 5">
            <a:extLst>
              <a:ext uri="{FF2B5EF4-FFF2-40B4-BE49-F238E27FC236}">
                <a16:creationId xmlns:a16="http://schemas.microsoft.com/office/drawing/2014/main" id="{06899C7E-05E3-441C-ABBE-F584E9F3880B}"/>
              </a:ext>
            </a:extLst>
          </p:cNvPr>
          <p:cNvSpPr/>
          <p:nvPr/>
        </p:nvSpPr>
        <p:spPr>
          <a:xfrm>
            <a:off x="5120948" y="4816361"/>
            <a:ext cx="218756" cy="327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p>
        </p:txBody>
      </p:sp>
      <p:sp>
        <p:nvSpPr>
          <p:cNvPr id="8" name="Rectangle 7">
            <a:extLst>
              <a:ext uri="{FF2B5EF4-FFF2-40B4-BE49-F238E27FC236}">
                <a16:creationId xmlns:a16="http://schemas.microsoft.com/office/drawing/2014/main" id="{84A07086-AD51-4E00-BE8F-6A40B5C655C1}"/>
              </a:ext>
            </a:extLst>
          </p:cNvPr>
          <p:cNvSpPr/>
          <p:nvPr/>
        </p:nvSpPr>
        <p:spPr>
          <a:xfrm>
            <a:off x="4695919" y="5362656"/>
            <a:ext cx="1147441" cy="417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1200"/>
              <a:t>स्पष्ट छैन सोधपुक्छ गर्ने</a:t>
            </a:r>
            <a:endParaRPr lang="en-US" sz="1200"/>
          </a:p>
        </p:txBody>
      </p:sp>
      <p:sp>
        <p:nvSpPr>
          <p:cNvPr id="9" name="Rectangle 8">
            <a:extLst>
              <a:ext uri="{FF2B5EF4-FFF2-40B4-BE49-F238E27FC236}">
                <a16:creationId xmlns:a16="http://schemas.microsoft.com/office/drawing/2014/main" id="{125574F7-53F1-443D-B47F-28DE29DDCDB0}"/>
              </a:ext>
            </a:extLst>
          </p:cNvPr>
          <p:cNvSpPr/>
          <p:nvPr/>
        </p:nvSpPr>
        <p:spPr>
          <a:xfrm>
            <a:off x="6855187" y="5343096"/>
            <a:ext cx="1147441" cy="417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1200"/>
              <a:t>काठमाण्डौ</a:t>
            </a:r>
            <a:endParaRPr lang="en-US" sz="1200"/>
          </a:p>
        </p:txBody>
      </p:sp>
      <p:sp>
        <p:nvSpPr>
          <p:cNvPr id="10" name="Rectangle 9">
            <a:extLst>
              <a:ext uri="{FF2B5EF4-FFF2-40B4-BE49-F238E27FC236}">
                <a16:creationId xmlns:a16="http://schemas.microsoft.com/office/drawing/2014/main" id="{1B13A929-793C-4D68-8979-4EE5404974F7}"/>
              </a:ext>
            </a:extLst>
          </p:cNvPr>
          <p:cNvSpPr/>
          <p:nvPr/>
        </p:nvSpPr>
        <p:spPr>
          <a:xfrm>
            <a:off x="8128898" y="5403272"/>
            <a:ext cx="442985" cy="312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28</a:t>
            </a:r>
          </a:p>
        </p:txBody>
      </p:sp>
      <p:sp>
        <p:nvSpPr>
          <p:cNvPr id="11" name="Rectangle 10">
            <a:extLst>
              <a:ext uri="{FF2B5EF4-FFF2-40B4-BE49-F238E27FC236}">
                <a16:creationId xmlns:a16="http://schemas.microsoft.com/office/drawing/2014/main" id="{87AAF132-FFBF-4048-B0D3-1CAFEF11F919}"/>
              </a:ext>
            </a:extLst>
          </p:cNvPr>
          <p:cNvSpPr/>
          <p:nvPr/>
        </p:nvSpPr>
        <p:spPr>
          <a:xfrm>
            <a:off x="6855187" y="5912976"/>
            <a:ext cx="1235455" cy="417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1200"/>
              <a:t>काठमाण्डौ</a:t>
            </a:r>
            <a:endParaRPr lang="en-US" sz="1200"/>
          </a:p>
        </p:txBody>
      </p:sp>
      <p:sp>
        <p:nvSpPr>
          <p:cNvPr id="12" name="TextBox 11">
            <a:extLst>
              <a:ext uri="{FF2B5EF4-FFF2-40B4-BE49-F238E27FC236}">
                <a16:creationId xmlns:a16="http://schemas.microsoft.com/office/drawing/2014/main" id="{3ECCF913-7D3A-4E23-A134-3296124CC570}"/>
              </a:ext>
            </a:extLst>
          </p:cNvPr>
          <p:cNvSpPr txBox="1"/>
          <p:nvPr/>
        </p:nvSpPr>
        <p:spPr>
          <a:xfrm>
            <a:off x="530098" y="4852378"/>
            <a:ext cx="1725269" cy="369332"/>
          </a:xfrm>
          <a:prstGeom prst="rect">
            <a:avLst/>
          </a:prstGeom>
          <a:noFill/>
        </p:spPr>
        <p:txBody>
          <a:bodyPr wrap="square" rtlCol="0">
            <a:spAutoFit/>
          </a:bodyPr>
          <a:lstStyle/>
          <a:p>
            <a:r>
              <a:rPr lang="ne-NP">
                <a:solidFill>
                  <a:srgbClr val="142DAC"/>
                </a:solidFill>
              </a:rPr>
              <a:t>हिरालाल मर्जन</a:t>
            </a:r>
            <a:endParaRPr lang="en-US">
              <a:solidFill>
                <a:srgbClr val="142DAC"/>
              </a:solidFill>
            </a:endParaRPr>
          </a:p>
        </p:txBody>
      </p:sp>
      <p:sp>
        <p:nvSpPr>
          <p:cNvPr id="13" name="TextBox 12">
            <a:extLst>
              <a:ext uri="{FF2B5EF4-FFF2-40B4-BE49-F238E27FC236}">
                <a16:creationId xmlns:a16="http://schemas.microsoft.com/office/drawing/2014/main" id="{C84B47EF-DC08-4B64-A218-B3BCA51B935D}"/>
              </a:ext>
            </a:extLst>
          </p:cNvPr>
          <p:cNvSpPr txBox="1"/>
          <p:nvPr/>
        </p:nvSpPr>
        <p:spPr>
          <a:xfrm>
            <a:off x="308058" y="5411553"/>
            <a:ext cx="1804351" cy="369332"/>
          </a:xfrm>
          <a:prstGeom prst="rect">
            <a:avLst/>
          </a:prstGeom>
          <a:noFill/>
        </p:spPr>
        <p:txBody>
          <a:bodyPr wrap="square" rtlCol="0">
            <a:spAutoFit/>
          </a:bodyPr>
          <a:lstStyle/>
          <a:p>
            <a:r>
              <a:rPr lang="ne-NP">
                <a:solidFill>
                  <a:srgbClr val="142DAC"/>
                </a:solidFill>
              </a:rPr>
              <a:t>धनलक्ष्मी महर्जन</a:t>
            </a:r>
            <a:endParaRPr lang="en-US">
              <a:solidFill>
                <a:srgbClr val="142DAC"/>
              </a:solidFill>
            </a:endParaRPr>
          </a:p>
        </p:txBody>
      </p:sp>
      <p:sp>
        <p:nvSpPr>
          <p:cNvPr id="14" name="TextBox 13">
            <a:extLst>
              <a:ext uri="{FF2B5EF4-FFF2-40B4-BE49-F238E27FC236}">
                <a16:creationId xmlns:a16="http://schemas.microsoft.com/office/drawing/2014/main" id="{140340B7-4826-4B79-BC61-4482127F848C}"/>
              </a:ext>
            </a:extLst>
          </p:cNvPr>
          <p:cNvSpPr txBox="1"/>
          <p:nvPr/>
        </p:nvSpPr>
        <p:spPr>
          <a:xfrm>
            <a:off x="729473" y="5960778"/>
            <a:ext cx="1491665" cy="369332"/>
          </a:xfrm>
          <a:prstGeom prst="rect">
            <a:avLst/>
          </a:prstGeom>
          <a:noFill/>
        </p:spPr>
        <p:txBody>
          <a:bodyPr wrap="square" rtlCol="0">
            <a:spAutoFit/>
          </a:bodyPr>
          <a:lstStyle/>
          <a:p>
            <a:r>
              <a:rPr lang="ne-NP">
                <a:solidFill>
                  <a:srgbClr val="142DAC"/>
                </a:solidFill>
              </a:rPr>
              <a:t>इन्द्र महर्जन</a:t>
            </a:r>
            <a:endParaRPr lang="en-US">
              <a:solidFill>
                <a:srgbClr val="142DAC"/>
              </a:solidFill>
            </a:endParaRPr>
          </a:p>
        </p:txBody>
      </p:sp>
      <p:sp>
        <p:nvSpPr>
          <p:cNvPr id="16" name="Flowchart: Sequential Access Storage 15">
            <a:extLst>
              <a:ext uri="{FF2B5EF4-FFF2-40B4-BE49-F238E27FC236}">
                <a16:creationId xmlns:a16="http://schemas.microsoft.com/office/drawing/2014/main" id="{E9531A40-AA2A-4DDB-A183-9D22267CD467}"/>
              </a:ext>
            </a:extLst>
          </p:cNvPr>
          <p:cNvSpPr/>
          <p:nvPr/>
        </p:nvSpPr>
        <p:spPr>
          <a:xfrm>
            <a:off x="122246" y="2102631"/>
            <a:ext cx="1647831" cy="2713731"/>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1600"/>
              <a:t>धनलक्ष्मी परिवारमूली भनिएको भएता पनि फिल्डमा श्रीमान नै परिवारमूली पाइयो</a:t>
            </a:r>
            <a:endParaRPr lang="en-US" sz="1600"/>
          </a:p>
        </p:txBody>
      </p:sp>
      <p:sp>
        <p:nvSpPr>
          <p:cNvPr id="17" name="Rectangle 16">
            <a:extLst>
              <a:ext uri="{FF2B5EF4-FFF2-40B4-BE49-F238E27FC236}">
                <a16:creationId xmlns:a16="http://schemas.microsoft.com/office/drawing/2014/main" id="{FD1BBB21-0FA4-4340-B224-AEC730E0E700}"/>
              </a:ext>
            </a:extLst>
          </p:cNvPr>
          <p:cNvSpPr/>
          <p:nvPr/>
        </p:nvSpPr>
        <p:spPr>
          <a:xfrm>
            <a:off x="9014455" y="5343096"/>
            <a:ext cx="218756" cy="327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p>
        </p:txBody>
      </p:sp>
      <p:sp>
        <p:nvSpPr>
          <p:cNvPr id="18" name="Rectangle 17">
            <a:extLst>
              <a:ext uri="{FF2B5EF4-FFF2-40B4-BE49-F238E27FC236}">
                <a16:creationId xmlns:a16="http://schemas.microsoft.com/office/drawing/2014/main" id="{A3DD631D-F6B3-4A10-A9AD-849B14AF1FF4}"/>
              </a:ext>
            </a:extLst>
          </p:cNvPr>
          <p:cNvSpPr/>
          <p:nvPr/>
        </p:nvSpPr>
        <p:spPr>
          <a:xfrm>
            <a:off x="9014455" y="5912976"/>
            <a:ext cx="218756" cy="327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p>
        </p:txBody>
      </p:sp>
    </p:spTree>
    <p:extLst>
      <p:ext uri="{BB962C8B-B14F-4D97-AF65-F5344CB8AC3E}">
        <p14:creationId xmlns:p14="http://schemas.microsoft.com/office/powerpoint/2010/main" val="4101262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43" y="2525486"/>
            <a:ext cx="11605579" cy="4197577"/>
          </a:xfrm>
        </p:spPr>
        <p:txBody>
          <a:bodyPr>
            <a:noAutofit/>
          </a:bodyPr>
          <a:lstStyle/>
          <a:p>
            <a:pPr marL="0" indent="0">
              <a:lnSpc>
                <a:spcPct val="150000"/>
              </a:lnSpc>
              <a:spcBef>
                <a:spcPts val="0"/>
              </a:spcBef>
              <a:spcAft>
                <a:spcPts val="600"/>
              </a:spcAft>
              <a:buNone/>
            </a:pPr>
            <a:r>
              <a:rPr lang="ne-NP" sz="2400"/>
              <a:t> </a:t>
            </a:r>
            <a:endParaRPr lang="en-US" sz="2400" dirty="0"/>
          </a:p>
        </p:txBody>
      </p:sp>
      <p:sp>
        <p:nvSpPr>
          <p:cNvPr id="4" name="Title 3"/>
          <p:cNvSpPr>
            <a:spLocks noGrp="1"/>
          </p:cNvSpPr>
          <p:nvPr>
            <p:ph type="title"/>
          </p:nvPr>
        </p:nvSpPr>
        <p:spPr>
          <a:xfrm>
            <a:off x="145143" y="1027008"/>
            <a:ext cx="11935434" cy="430164"/>
          </a:xfrm>
        </p:spPr>
        <p:txBody>
          <a:bodyPr>
            <a:noAutofit/>
          </a:bodyPr>
          <a:lstStyle/>
          <a:p>
            <a:pPr>
              <a:lnSpc>
                <a:spcPct val="100000"/>
              </a:lnSpc>
            </a:pPr>
            <a:r>
              <a:rPr lang="ne-NP" sz="3600">
                <a:solidFill>
                  <a:srgbClr val="142DAC"/>
                </a:solidFill>
              </a:rPr>
              <a:t>कक्षा अभ्यास</a:t>
            </a:r>
            <a:endParaRPr lang="ne-NP" altLang="en-US" sz="3600" b="1" dirty="0">
              <a:solidFill>
                <a:srgbClr val="142DAC"/>
              </a:solidFill>
              <a:latin typeface="Kokila" panose="020B0604020202020204" pitchFamily="34" charset="0"/>
              <a:cs typeface="Kokila" panose="020B0604020202020204" pitchFamily="34" charset="0"/>
            </a:endParaRPr>
          </a:p>
        </p:txBody>
      </p:sp>
      <p:sp>
        <p:nvSpPr>
          <p:cNvPr id="6" name="Text Box 3"/>
          <p:cNvSpPr txBox="1">
            <a:spLocks noChangeArrowheads="1"/>
          </p:cNvSpPr>
          <p:nvPr/>
        </p:nvSpPr>
        <p:spPr bwMode="auto">
          <a:xfrm>
            <a:off x="179372" y="1729310"/>
            <a:ext cx="11935434" cy="5285421"/>
          </a:xfrm>
          <a:prstGeom prst="rect">
            <a:avLst/>
          </a:prstGeom>
          <a:solidFill>
            <a:srgbClr val="000080"/>
          </a:solidFill>
          <a:ln w="57150">
            <a:solidFill>
              <a:srgbClr val="FF0000"/>
            </a:solidFill>
            <a:miter lim="800000"/>
            <a:headEnd/>
            <a:tailEnd/>
          </a:ln>
        </p:spPr>
        <p:txBody>
          <a:bodyPr wrap="square">
            <a:spAutoFit/>
          </a:bodyPr>
          <a:lstStyle>
            <a:lvl1pPr marL="342900" indent="-342900">
              <a:defRPr sz="2000" b="1">
                <a:solidFill>
                  <a:schemeClr val="bg1"/>
                </a:solidFill>
                <a:latin typeface="Arial" panose="020B0604020202020204" pitchFamily="34" charset="0"/>
                <a:cs typeface="Mangal" panose="02040503050203030202" pitchFamily="18" charset="0"/>
              </a:defRPr>
            </a:lvl1pPr>
            <a:lvl2pPr marL="742950" indent="-285750">
              <a:defRPr sz="2000" b="1">
                <a:solidFill>
                  <a:schemeClr val="bg1"/>
                </a:solidFill>
                <a:latin typeface="Arial" panose="020B0604020202020204" pitchFamily="34" charset="0"/>
                <a:cs typeface="Mangal" panose="02040503050203030202" pitchFamily="18" charset="0"/>
              </a:defRPr>
            </a:lvl2pPr>
            <a:lvl3pPr marL="857250" indent="-285750">
              <a:defRPr sz="2000" b="1">
                <a:solidFill>
                  <a:schemeClr val="bg1"/>
                </a:solidFill>
                <a:latin typeface="Arial" panose="020B0604020202020204" pitchFamily="34" charset="0"/>
                <a:cs typeface="Mangal" panose="02040503050203030202" pitchFamily="18" charset="0"/>
              </a:defRPr>
            </a:lvl3pPr>
            <a:lvl4pPr marL="1600200" indent="-228600">
              <a:defRPr sz="2000" b="1">
                <a:solidFill>
                  <a:schemeClr val="bg1"/>
                </a:solidFill>
                <a:latin typeface="Arial" panose="020B0604020202020204" pitchFamily="34" charset="0"/>
                <a:cs typeface="Mangal" panose="02040503050203030202" pitchFamily="18" charset="0"/>
              </a:defRPr>
            </a:lvl4pPr>
            <a:lvl5pPr marL="2057400" indent="-228600">
              <a:defRPr sz="2000" b="1">
                <a:solidFill>
                  <a:schemeClr val="bg1"/>
                </a:solidFill>
                <a:latin typeface="Arial" panose="020B0604020202020204" pitchFamily="34" charset="0"/>
                <a:cs typeface="Mangal" panose="02040503050203030202" pitchFamily="18" charset="0"/>
              </a:defRPr>
            </a:lvl5pPr>
            <a:lvl6pPr marL="25146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6pPr>
            <a:lvl7pPr marL="29718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7pPr>
            <a:lvl8pPr marL="34290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8pPr>
            <a:lvl9pPr marL="3886200" indent="-228600" algn="ctr" eaLnBrk="0" fontAlgn="base" hangingPunct="0">
              <a:spcBef>
                <a:spcPct val="0"/>
              </a:spcBef>
              <a:spcAft>
                <a:spcPct val="0"/>
              </a:spcAft>
              <a:defRPr sz="2000" b="1">
                <a:solidFill>
                  <a:schemeClr val="bg1"/>
                </a:solidFill>
                <a:latin typeface="Arial" panose="020B0604020202020204" pitchFamily="34" charset="0"/>
                <a:cs typeface="Mangal" panose="02040503050203030202" pitchFamily="18" charset="0"/>
              </a:defRPr>
            </a:lvl9pPr>
          </a:lstStyle>
          <a:p>
            <a:pPr>
              <a:lnSpc>
                <a:spcPts val="3700"/>
              </a:lnSpc>
            </a:pPr>
            <a:r>
              <a:rPr lang="ne-NP" sz="2400">
                <a:solidFill>
                  <a:srgbClr val="FFFF00"/>
                </a:solidFill>
              </a:rPr>
              <a:t> दृष्यः काठमाण्डौ जिल्ला काठमाण्डौ महानगरपालिका पेप्सीकोलामा गणना भइरहेको ।</a:t>
            </a:r>
          </a:p>
          <a:p>
            <a:pPr>
              <a:lnSpc>
                <a:spcPts val="3700"/>
              </a:lnSpc>
            </a:pPr>
            <a:r>
              <a:rPr lang="ne-NP" sz="2400">
                <a:solidFill>
                  <a:srgbClr val="FFFF00"/>
                </a:solidFill>
              </a:rPr>
              <a:t>परिवारमूलीः सरिता लम्साल</a:t>
            </a:r>
          </a:p>
          <a:p>
            <a:pPr>
              <a:lnSpc>
                <a:spcPts val="3700"/>
              </a:lnSpc>
            </a:pPr>
            <a:r>
              <a:rPr lang="ne-NP" sz="2400">
                <a:solidFill>
                  <a:srgbClr val="FFFF00"/>
                </a:solidFill>
              </a:rPr>
              <a:t>विवरणः </a:t>
            </a:r>
            <a:r>
              <a:rPr lang="ne-NP"/>
              <a:t>हरी लम्साल भोजपुर जिल्लामा जन्म भई शिक्षा दिक्षा सुनसरी जिल्लामा भयो । पढाईको सिलसिलामा काठमाण्डौ आउनु भयो र जागिर खान २०४९ सालमा भोजपुर जानु भयो । उहाँले तेह्रथुम जन्म भई विराटनगर बसोबास भएकी सरीता लम्सालसँग २०५८ सालमा विवाह गरी काठमाण्डौ सिनामगंल बस्न थाल्नु भयो । त्यस पछि हाल बसोबास गरेको स्थान पेप्सीकोला, काठमाण्डौ महानगरपालिकामा आमा तथा आफ्नो परिवारसँग बस्नु हुन्छ । पेप्सीकोला बस्नु भन्दा पहिले उहाँ एक छोरा सहित अष्ट्रेलिया जानु भयो । अर्को छोरो अष्ट्रेलियामा नै जन्म भयो । पछिल्लो पटक ८ बर्ष अघि को बसाईसराइ अष्ट्रेलिया भयो । आमाको जन्मस्थान भोजपुर जिल्ला  देउराली गाउँपञ्चायत हो भने आमा हाल केही बर्ष अघि विराटनगर उपमहानगरपालिकाबाट बसाईसरी काठमाण्डौ आउनु भएको हो ।</a:t>
            </a:r>
            <a:endParaRPr lang="ne-NP" sz="2400"/>
          </a:p>
          <a:p>
            <a:pPr>
              <a:lnSpc>
                <a:spcPts val="3700"/>
              </a:lnSpc>
            </a:pPr>
            <a:r>
              <a:rPr lang="ne-NP" sz="2400">
                <a:solidFill>
                  <a:srgbClr val="FFFF00"/>
                </a:solidFill>
              </a:rPr>
              <a:t> </a:t>
            </a:r>
          </a:p>
        </p:txBody>
      </p:sp>
    </p:spTree>
    <p:extLst>
      <p:ext uri="{BB962C8B-B14F-4D97-AF65-F5344CB8AC3E}">
        <p14:creationId xmlns:p14="http://schemas.microsoft.com/office/powerpoint/2010/main" val="415579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52131" y="2402006"/>
            <a:ext cx="4860626"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केही जिज्ञासा</a:t>
            </a:r>
            <a:r>
              <a:rPr lang="en-US" sz="8800" b="1" dirty="0">
                <a:solidFill>
                  <a:srgbClr val="142DAC"/>
                </a:solidFill>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1310600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9051" y="2136339"/>
            <a:ext cx="9130352" cy="584775"/>
          </a:xfrm>
          <a:prstGeom prst="rect">
            <a:avLst/>
          </a:prstGeom>
        </p:spPr>
        <p:txBody>
          <a:bodyPr wrap="square">
            <a:spAutoFit/>
          </a:bodyPr>
          <a:lstStyle/>
          <a:p>
            <a:r>
              <a:rPr lang="ne-NP" sz="3200" b="1" dirty="0">
                <a:solidFill>
                  <a:srgbClr val="142DAC"/>
                </a:solidFill>
                <a:latin typeface="Kokila" panose="020B0604020202020204" pitchFamily="34" charset="0"/>
                <a:cs typeface="Kokila" panose="020B0604020202020204" pitchFamily="34" charset="0"/>
              </a:rPr>
              <a:t>अतिरिक्त जानकारीको लागि निर्देशिकाको विस्तृत अध्ययन गर्नुहोला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3275462"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1310600415"/>
      </p:ext>
    </p:extLst>
  </p:cSld>
  <p:clrMapOvr>
    <a:masterClrMapping/>
  </p:clrMapOvr>
</p:sld>
</file>

<file path=ppt/theme/theme1.xml><?xml version="1.0" encoding="utf-8"?>
<a:theme xmlns:a="http://schemas.openxmlformats.org/drawingml/2006/main" name="राष्ट्रिय औद्योगिक सर्वेक्षण २०७६ मास्टर स्लाइड">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राष्ट्रिय औद्योगिक सर्वेक्षण २०७६ मास्टर स्लाइड</Template>
  <TotalTime>3310</TotalTime>
  <Words>2103</Words>
  <Application>Microsoft Office PowerPoint</Application>
  <PresentationFormat>Widescreen</PresentationFormat>
  <Paragraphs>156</Paragraphs>
  <Slides>24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vt:lpstr>
      <vt:lpstr>Arial Narrow</vt:lpstr>
      <vt:lpstr>Calibri</vt:lpstr>
      <vt:lpstr>Himchuli</vt:lpstr>
      <vt:lpstr>Ko\</vt:lpstr>
      <vt:lpstr>Kokila</vt:lpstr>
      <vt:lpstr>Preeti</vt:lpstr>
      <vt:lpstr>Times New Roman</vt:lpstr>
      <vt:lpstr>Wingdings</vt:lpstr>
      <vt:lpstr>राष्ट्रिय औद्योगिक सर्वेक्षण २०७६ मास्टर स्लाइड</vt:lpstr>
      <vt:lpstr>PowerPoint Presentation</vt:lpstr>
      <vt:lpstr>उदेश्य</vt:lpstr>
      <vt:lpstr>यस खण्डमा मूल प्रश्नावलीको बसाइँसराइ सम्बन्धी निम्न प्रश्नहरुको बारेमा छलफल गरिनेछ ।</vt:lpstr>
      <vt:lpstr>परिचय </vt:lpstr>
      <vt:lpstr>महल  १९ ः .....को जन्मस्थान कहाँ हो ?</vt:lpstr>
      <vt:lpstr>महल  १९ ः .....को जन्मस्थान कहाँ हो ?</vt:lpstr>
      <vt:lpstr> प्रश्न २०: ..नाम.. को जन्म कुन जिल्ला/देशमा भएको हो ? ( जिल्ला वा देशको नाम र कोड लेख्नुहोस् । यदि विदेश हो भने महल २२ मा जाने)  </vt:lpstr>
      <vt:lpstr>महल २१ ः .नाम.. ले जन्मस्थान छाड्नुको मुख्य कारण के हो ?</vt:lpstr>
      <vt:lpstr>  महल २१ ः .नाम.. ले जन्मस्थान छाड्नुको मुख्य कारण के हो ?  </vt:lpstr>
      <vt:lpstr> महल २१ ः .नाम.. ले जन्मस्थान छाड्नुको मुख्य कारण के हो ? </vt:lpstr>
      <vt:lpstr> महल २१ ः .नाम.. ले जन्मस्थान छाड्नुको मुख्य कारण के हो ? </vt:lpstr>
      <vt:lpstr> महल २१ ः .नाम.. ले जन्मस्थान छाड्नुको मुख्य कारण के हो ? </vt:lpstr>
      <vt:lpstr> महल २१ ः .नाम.. ले जन्मस्थान छाड्नुको मुख्य कारण के हो ? </vt:lpstr>
      <vt:lpstr>महल २२ ः ..नाम.. हाल बसोबास गरेको स्थान अघि कहाँ बसोवास गर्नु भएको थियो ?</vt:lpstr>
      <vt:lpstr>महल २२ ः ..नाम.. हाल बसोबास गरेको स्थान अघि कहाँ बसोवास गर्नु भएको थियो ?</vt:lpstr>
      <vt:lpstr>प्रश्न २३: ..नाम.. यस अघिको बसोवास कुन जिल्ला/देशमा थियो ?                            जिल्ला/देशको नाम  ।  कोड</vt:lpstr>
      <vt:lpstr>महल २४ ः (नाम).. ले यस अघि बसोवास गरेको स्थान छाड्दाको अवस्थामा उक्त स्थानको गाउँ वा शहरी अवस्था के थियो ? (महल २३ मा जिल्लाको कोड भएकाको लागि मात्र)   गा.वि.स.÷गा.पा. ...1     न. पा.  .........2</vt:lpstr>
      <vt:lpstr>प्रश्न २५: ..नाम.. यस स्थानमा बसोवास गरेको कति वर्ष भयो ?  (पछिल्लो पटक बसाई सराई गरी आएको अवधि)  (वर्ष)</vt:lpstr>
      <vt:lpstr>प्रश्न २६: ..नाम.. यस स्थानमा बसोवास गर्नु वा आउनुको मुख्य कारण के हो ?</vt:lpstr>
      <vt:lpstr>उदाहरण</vt:lpstr>
      <vt:lpstr> उदाहरण –  </vt:lpstr>
      <vt:lpstr>कक्षा अभ्यास</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v08 (= u}/ cf}Bf]lus ;]jfjfkt vr{ /sd</dc:title>
  <dc:creator>User</dc:creator>
  <cp:lastModifiedBy>CBS</cp:lastModifiedBy>
  <cp:revision>161</cp:revision>
  <dcterms:created xsi:type="dcterms:W3CDTF">2019-12-29T13:45:36Z</dcterms:created>
  <dcterms:modified xsi:type="dcterms:W3CDTF">2020-03-08T11:15:04Z</dcterms:modified>
</cp:coreProperties>
</file>