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619" r:id="rId2"/>
    <p:sldId id="625" r:id="rId3"/>
    <p:sldId id="621" r:id="rId4"/>
    <p:sldId id="524" r:id="rId5"/>
    <p:sldId id="525" r:id="rId6"/>
    <p:sldId id="526" r:id="rId7"/>
    <p:sldId id="527" r:id="rId8"/>
    <p:sldId id="528" r:id="rId9"/>
    <p:sldId id="504" r:id="rId10"/>
    <p:sldId id="536" r:id="rId11"/>
    <p:sldId id="535" r:id="rId12"/>
    <p:sldId id="622" r:id="rId13"/>
    <p:sldId id="623" r:id="rId14"/>
    <p:sldId id="276" r:id="rId15"/>
    <p:sldId id="624" r:id="rId16"/>
    <p:sldId id="529" r:id="rId17"/>
    <p:sldId id="533" r:id="rId18"/>
    <p:sldId id="272" r:id="rId19"/>
    <p:sldId id="275" r:id="rId20"/>
    <p:sldId id="277" r:id="rId21"/>
    <p:sldId id="274"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273"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ctr" rtl="0">
              <a:defRPr sz="1200"/>
            </a:pPr>
            <a:r>
              <a:rPr lang="en-US" sz="1200" dirty="0"/>
              <a:t>MMR 1996-2016, and Targets 2030</a:t>
            </a:r>
          </a:p>
        </c:rich>
      </c:tx>
      <c:overlay val="0"/>
      <c:spPr>
        <a:noFill/>
        <a:ln>
          <a:noFill/>
        </a:ln>
        <a:effectLst/>
      </c:spPr>
    </c:title>
    <c:autoTitleDeleted val="0"/>
    <c:plotArea>
      <c:layout>
        <c:manualLayout>
          <c:layoutTarget val="inner"/>
          <c:xMode val="edge"/>
          <c:yMode val="edge"/>
          <c:x val="5.8991246058052997E-2"/>
          <c:y val="0.13451551486948099"/>
          <c:w val="0.9387759604582252"/>
          <c:h val="0.69512223798282902"/>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dPt>
            <c:idx val="3"/>
            <c:bubble3D val="0"/>
            <c:spPr>
              <a:ln w="28575" cap="rnd">
                <a:solidFill>
                  <a:srgbClr val="7030A0"/>
                </a:solidFill>
                <a:prstDash val="dash"/>
                <a:round/>
              </a:ln>
              <a:effectLst/>
            </c:spPr>
            <c:extLst>
              <c:ext xmlns:c16="http://schemas.microsoft.com/office/drawing/2014/chart" uri="{C3380CC4-5D6E-409C-BE32-E72D297353CC}">
                <c16:uniqueId val="{00000001-CDBE-403D-AC29-17498BBA9FBB}"/>
              </c:ext>
            </c:extLst>
          </c:dPt>
          <c:dPt>
            <c:idx val="4"/>
            <c:bubble3D val="0"/>
            <c:spPr>
              <a:ln w="28575" cap="rnd">
                <a:solidFill>
                  <a:srgbClr val="7030A0"/>
                </a:solidFill>
                <a:prstDash val="dash"/>
                <a:round/>
              </a:ln>
              <a:effectLst/>
            </c:spPr>
            <c:extLst>
              <c:ext xmlns:c16="http://schemas.microsoft.com/office/drawing/2014/chart" uri="{C3380CC4-5D6E-409C-BE32-E72D297353CC}">
                <c16:uniqueId val="{00000003-CDBE-403D-AC29-17498BBA9FBB}"/>
              </c:ext>
            </c:extLst>
          </c:dPt>
          <c:dPt>
            <c:idx val="5"/>
            <c:bubble3D val="0"/>
            <c:spPr>
              <a:ln w="28575" cap="rnd">
                <a:solidFill>
                  <a:srgbClr val="7030A0"/>
                </a:solidFill>
                <a:prstDash val="dash"/>
                <a:round/>
              </a:ln>
              <a:effectLst/>
            </c:spPr>
            <c:extLst>
              <c:ext xmlns:c16="http://schemas.microsoft.com/office/drawing/2014/chart" uri="{C3380CC4-5D6E-409C-BE32-E72D297353CC}">
                <c16:uniqueId val="{00000005-CDBE-403D-AC29-17498BBA9FBB}"/>
              </c:ext>
            </c:extLst>
          </c:dPt>
          <c:dPt>
            <c:idx val="6"/>
            <c:bubble3D val="0"/>
            <c:spPr>
              <a:ln w="28575" cap="rnd">
                <a:solidFill>
                  <a:srgbClr val="7030A0"/>
                </a:solidFill>
                <a:prstDash val="dash"/>
                <a:round/>
              </a:ln>
              <a:effectLst/>
            </c:spPr>
            <c:extLst>
              <c:ext xmlns:c16="http://schemas.microsoft.com/office/drawing/2014/chart" uri="{C3380CC4-5D6E-409C-BE32-E72D297353CC}">
                <c16:uniqueId val="{00000007-CDBE-403D-AC29-17498BBA9FBB}"/>
              </c:ext>
            </c:extLst>
          </c:dPt>
          <c:dPt>
            <c:idx val="7"/>
            <c:bubble3D val="0"/>
            <c:spPr>
              <a:ln w="28575" cap="rnd">
                <a:solidFill>
                  <a:srgbClr val="00B050"/>
                </a:solidFill>
                <a:prstDash val="sysDash"/>
                <a:round/>
              </a:ln>
              <a:effectLst/>
            </c:spPr>
            <c:extLst>
              <c:ext xmlns:c16="http://schemas.microsoft.com/office/drawing/2014/chart" uri="{C3380CC4-5D6E-409C-BE32-E72D297353CC}">
                <c16:uniqueId val="{00000008-E11C-4909-9941-508BB08DC7AB}"/>
              </c:ext>
            </c:extLst>
          </c:dPt>
          <c:dPt>
            <c:idx val="8"/>
            <c:bubble3D val="0"/>
            <c:spPr>
              <a:ln w="28575" cap="rnd">
                <a:solidFill>
                  <a:srgbClr val="00B050"/>
                </a:solidFill>
                <a:prstDash val="sysDash"/>
                <a:round/>
              </a:ln>
              <a:effectLst/>
            </c:spPr>
            <c:extLst>
              <c:ext xmlns:c16="http://schemas.microsoft.com/office/drawing/2014/chart" uri="{C3380CC4-5D6E-409C-BE32-E72D297353CC}">
                <c16:uniqueId val="{00000009-E11C-4909-9941-508BB08DC7AB}"/>
              </c:ext>
            </c:extLst>
          </c:dPt>
          <c:dPt>
            <c:idx val="9"/>
            <c:bubble3D val="0"/>
            <c:spPr>
              <a:ln w="28575" cap="rnd">
                <a:solidFill>
                  <a:srgbClr val="00B050"/>
                </a:solidFill>
                <a:prstDash val="sysDash"/>
                <a:round/>
              </a:ln>
              <a:effectLst/>
            </c:spPr>
            <c:extLst>
              <c:ext xmlns:c16="http://schemas.microsoft.com/office/drawing/2014/chart" uri="{C3380CC4-5D6E-409C-BE32-E72D297353CC}">
                <c16:uniqueId val="{0000000A-E11C-4909-9941-508BB08DC7AB}"/>
              </c:ext>
            </c:extLst>
          </c:dPt>
          <c:dPt>
            <c:idx val="10"/>
            <c:bubble3D val="0"/>
            <c:spPr>
              <a:ln w="28575" cap="rnd">
                <a:solidFill>
                  <a:srgbClr val="00B050"/>
                </a:solidFill>
                <a:prstDash val="sysDash"/>
                <a:round/>
              </a:ln>
              <a:effectLst/>
            </c:spPr>
            <c:extLst>
              <c:ext xmlns:c16="http://schemas.microsoft.com/office/drawing/2014/chart" uri="{C3380CC4-5D6E-409C-BE32-E72D297353CC}">
                <c16:uniqueId val="{0000000B-E11C-4909-9941-508BB08DC7AB}"/>
              </c:ext>
            </c:extLst>
          </c:dPt>
          <c:dLbls>
            <c:dLbl>
              <c:idx val="7"/>
              <c:spPr>
                <a:noFill/>
                <a:ln>
                  <a:noFill/>
                </a:ln>
                <a:effectLst/>
              </c:spPr>
              <c:txPr>
                <a:bodyPr rot="0" vert="horz"/>
                <a:lstStyle/>
                <a:p>
                  <a:pPr>
                    <a:defRPr sz="1600">
                      <a:solidFill>
                        <a:srgbClr val="00B050"/>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8-E11C-4909-9941-508BB08DC7AB}"/>
                </c:ext>
              </c:extLst>
            </c:dLbl>
            <c:dLbl>
              <c:idx val="8"/>
              <c:spPr>
                <a:noFill/>
                <a:ln>
                  <a:noFill/>
                </a:ln>
                <a:effectLst/>
              </c:spPr>
              <c:txPr>
                <a:bodyPr rot="0" vert="horz"/>
                <a:lstStyle/>
                <a:p>
                  <a:pPr>
                    <a:defRPr sz="1600">
                      <a:solidFill>
                        <a:srgbClr val="00B050"/>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9-E11C-4909-9941-508BB08DC7AB}"/>
                </c:ext>
              </c:extLst>
            </c:dLbl>
            <c:dLbl>
              <c:idx val="9"/>
              <c:spPr>
                <a:noFill/>
                <a:ln>
                  <a:noFill/>
                </a:ln>
                <a:effectLst/>
              </c:spPr>
              <c:txPr>
                <a:bodyPr rot="0" vert="horz"/>
                <a:lstStyle/>
                <a:p>
                  <a:pPr>
                    <a:defRPr sz="1600">
                      <a:solidFill>
                        <a:srgbClr val="00B050"/>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A-E11C-4909-9941-508BB08DC7AB}"/>
                </c:ext>
              </c:extLst>
            </c:dLbl>
            <c:dLbl>
              <c:idx val="10"/>
              <c:spPr>
                <a:noFill/>
                <a:ln>
                  <a:noFill/>
                </a:ln>
                <a:effectLst/>
              </c:spPr>
              <c:txPr>
                <a:bodyPr rot="0" vert="horz"/>
                <a:lstStyle/>
                <a:p>
                  <a:pPr>
                    <a:defRPr sz="1600">
                      <a:solidFill>
                        <a:srgbClr val="00B050"/>
                      </a:solidFill>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B-E11C-4909-9941-508BB08DC7AB}"/>
                </c:ext>
              </c:extLst>
            </c:dLbl>
            <c:spPr>
              <a:noFill/>
              <a:ln>
                <a:noFill/>
              </a:ln>
              <a:effectLst/>
            </c:spPr>
            <c:txPr>
              <a:bodyPr rot="0" vert="horz"/>
              <a:lstStyle/>
              <a:p>
                <a:pPr>
                  <a:defRPr sz="16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NFHS 1996</c:v>
                </c:pt>
                <c:pt idx="3">
                  <c:v>NDHS 2006</c:v>
                </c:pt>
                <c:pt idx="6">
                  <c:v>NDHS 2016</c:v>
                </c:pt>
                <c:pt idx="7">
                  <c:v>SDG 2020</c:v>
                </c:pt>
                <c:pt idx="8">
                  <c:v>SDG 2022</c:v>
                </c:pt>
                <c:pt idx="9">
                  <c:v>SDG 2025 </c:v>
                </c:pt>
                <c:pt idx="10">
                  <c:v>SDG 2030</c:v>
                </c:pt>
              </c:strCache>
            </c:strRef>
          </c:cat>
          <c:val>
            <c:numRef>
              <c:f>Sheet1!$B$2:$B$12</c:f>
              <c:numCache>
                <c:formatCode>General</c:formatCode>
                <c:ptCount val="11"/>
                <c:pt idx="0">
                  <c:v>539</c:v>
                </c:pt>
                <c:pt idx="3">
                  <c:v>281</c:v>
                </c:pt>
                <c:pt idx="6">
                  <c:v>239</c:v>
                </c:pt>
                <c:pt idx="7">
                  <c:v>125</c:v>
                </c:pt>
                <c:pt idx="8">
                  <c:v>116</c:v>
                </c:pt>
                <c:pt idx="9">
                  <c:v>99</c:v>
                </c:pt>
                <c:pt idx="10">
                  <c:v>70</c:v>
                </c:pt>
              </c:numCache>
            </c:numRef>
          </c:val>
          <c:smooth val="0"/>
          <c:extLst>
            <c:ext xmlns:c16="http://schemas.microsoft.com/office/drawing/2014/chart" uri="{C3380CC4-5D6E-409C-BE32-E72D297353CC}">
              <c16:uniqueId val="{00000008-CDBE-403D-AC29-17498BBA9FBB}"/>
            </c:ext>
          </c:extLst>
        </c:ser>
        <c:dLbls>
          <c:showLegendKey val="0"/>
          <c:showVal val="1"/>
          <c:showCatName val="0"/>
          <c:showSerName val="0"/>
          <c:showPercent val="0"/>
          <c:showBubbleSize val="0"/>
        </c:dLbls>
        <c:smooth val="0"/>
        <c:axId val="626172640"/>
        <c:axId val="626172248"/>
      </c:lineChart>
      <c:catAx>
        <c:axId val="62617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600"/>
            </a:pPr>
            <a:endParaRPr lang="en-US"/>
          </a:p>
        </c:txPr>
        <c:crossAx val="626172248"/>
        <c:crosses val="autoZero"/>
        <c:auto val="1"/>
        <c:lblAlgn val="ctr"/>
        <c:lblOffset val="100"/>
        <c:noMultiLvlLbl val="0"/>
      </c:catAx>
      <c:valAx>
        <c:axId val="626172248"/>
        <c:scaling>
          <c:orientation val="minMax"/>
        </c:scaling>
        <c:delete val="0"/>
        <c:axPos val="l"/>
        <c:numFmt formatCode="General" sourceLinked="1"/>
        <c:majorTickMark val="none"/>
        <c:minorTickMark val="none"/>
        <c:tickLblPos val="nextTo"/>
        <c:spPr>
          <a:noFill/>
          <a:ln>
            <a:noFill/>
          </a:ln>
          <a:effectLst/>
        </c:spPr>
        <c:txPr>
          <a:bodyPr rot="-60000000" vert="horz"/>
          <a:lstStyle/>
          <a:p>
            <a:pPr>
              <a:defRPr sz="1600"/>
            </a:pPr>
            <a:endParaRPr lang="en-US"/>
          </a:p>
        </c:txPr>
        <c:crossAx val="62617264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0.10775</cdr:x>
      <cdr:y>0.18322</cdr:y>
    </cdr:from>
    <cdr:to>
      <cdr:x>0.35657</cdr:x>
      <cdr:y>0.51714</cdr:y>
    </cdr:to>
    <cdr:cxnSp macro="">
      <cdr:nvCxnSpPr>
        <cdr:cNvPr id="10" name="Straight Connector 9">
          <a:extLst xmlns:a="http://schemas.openxmlformats.org/drawingml/2006/main">
            <a:ext uri="{FF2B5EF4-FFF2-40B4-BE49-F238E27FC236}">
              <a16:creationId xmlns:a16="http://schemas.microsoft.com/office/drawing/2014/main" id="{B2D3CA10-A957-49DD-B2FC-A41EC181C258}"/>
            </a:ext>
          </a:extLst>
        </cdr:cNvPr>
        <cdr:cNvCxnSpPr/>
      </cdr:nvCxnSpPr>
      <cdr:spPr>
        <a:xfrm xmlns:a="http://schemas.openxmlformats.org/drawingml/2006/main">
          <a:off x="1187195" y="499867"/>
          <a:ext cx="2741442" cy="911003"/>
        </a:xfrm>
        <a:prstGeom xmlns:a="http://schemas.openxmlformats.org/drawingml/2006/main" prst="line">
          <a:avLst/>
        </a:prstGeom>
        <a:ln xmlns:a="http://schemas.openxmlformats.org/drawingml/2006/main" w="28575">
          <a:solidFill>
            <a:schemeClr val="tx1"/>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0.35697</cdr:x>
      <cdr:y>0.51728</cdr:y>
    </cdr:from>
    <cdr:to>
      <cdr:x>0.61088</cdr:x>
      <cdr:y>0.51728</cdr:y>
    </cdr:to>
    <cdr:cxnSp macro="">
      <cdr:nvCxnSpPr>
        <cdr:cNvPr id="12" name="Straight Connector 11">
          <a:extLst xmlns:a="http://schemas.openxmlformats.org/drawingml/2006/main">
            <a:ext uri="{FF2B5EF4-FFF2-40B4-BE49-F238E27FC236}">
              <a16:creationId xmlns:a16="http://schemas.microsoft.com/office/drawing/2014/main" id="{BCA48023-D268-479F-845F-5716E5552B21}"/>
            </a:ext>
          </a:extLst>
        </cdr:cNvPr>
        <cdr:cNvCxnSpPr/>
      </cdr:nvCxnSpPr>
      <cdr:spPr>
        <a:xfrm xmlns:a="http://schemas.openxmlformats.org/drawingml/2006/main">
          <a:off x="3933002" y="1411245"/>
          <a:ext cx="2797582" cy="0"/>
        </a:xfrm>
        <a:prstGeom xmlns:a="http://schemas.openxmlformats.org/drawingml/2006/main" prst="line">
          <a:avLst/>
        </a:prstGeom>
        <a:ln xmlns:a="http://schemas.openxmlformats.org/drawingml/2006/main" w="285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e-NP" sz="1200" dirty="0">
                <a:latin typeface="kachhipati" panose="00000400000000000000" pitchFamily="2" charset="0"/>
                <a:cs typeface="Kalimati" panose="00000400000000000000" pitchFamily="2"/>
              </a:rPr>
              <a:t>जनगणनामा मातृ मृत्यु सूचित फारामको</a:t>
            </a:r>
            <a:r>
              <a:rPr lang="ne-NP" sz="1200" baseline="0" dirty="0">
                <a:latin typeface="kachhipati" panose="00000400000000000000" pitchFamily="2" charset="0"/>
                <a:cs typeface="Kalimati" panose="00000400000000000000" pitchFamily="2"/>
              </a:rPr>
              <a:t> आवश्यकता प्रस्तुत गर्दै यसको परिचय र प्रयोग वारे छलफल गर्नुहोस् ।</a:t>
            </a:r>
            <a:endParaRPr lang="ne-NP" sz="1200" dirty="0">
              <a:latin typeface="kachhipati" panose="00000400000000000000" pitchFamily="2" charset="0"/>
              <a:cs typeface="Kalimati" panose="00000400000000000000" pitchFamily="2"/>
            </a:endParaRPr>
          </a:p>
          <a:p>
            <a:pPr marL="171450" indent="-171450">
              <a:buFont typeface="Arial" panose="020B0604020202020204" pitchFamily="34" charset="0"/>
              <a:buChar char="•"/>
            </a:pPr>
            <a:r>
              <a:rPr lang="ne-NP" sz="1200" dirty="0">
                <a:latin typeface="kachhipati" panose="00000400000000000000" pitchFamily="2" charset="0"/>
                <a:cs typeface="Kalimati" panose="00000400000000000000" pitchFamily="2"/>
              </a:rPr>
              <a:t>मातृ मृत्यु सूचित फाराममा ३ खण्डहरू रहनेछन् भन्ने वारेमा सहभागिलार्इ</a:t>
            </a:r>
            <a:r>
              <a:rPr lang="ne-NP" sz="1200" baseline="0" dirty="0">
                <a:latin typeface="kachhipati" panose="00000400000000000000" pitchFamily="2" charset="0"/>
                <a:cs typeface="Kalimati" panose="00000400000000000000" pitchFamily="2"/>
              </a:rPr>
              <a:t> स्मरण गर्न लगाउनुहोस् ।</a:t>
            </a:r>
          </a:p>
        </p:txBody>
      </p:sp>
      <p:sp>
        <p:nvSpPr>
          <p:cNvPr id="4" name="Slide Number Placeholder 3"/>
          <p:cNvSpPr>
            <a:spLocks noGrp="1"/>
          </p:cNvSpPr>
          <p:nvPr>
            <p:ph type="sldNum" sz="quarter" idx="10"/>
          </p:nvPr>
        </p:nvSpPr>
        <p:spPr/>
        <p:txBody>
          <a:bodyPr/>
          <a:lstStyle/>
          <a:p>
            <a:fld id="{5C0C036C-F7AF-41A9-8F7F-4ED97ECBAE45}" type="slidenum">
              <a:rPr lang="en-US" smtClean="0"/>
              <a:t>10</a:t>
            </a:fld>
            <a:endParaRPr lang="en-US"/>
          </a:p>
        </p:txBody>
      </p:sp>
    </p:spTree>
    <p:extLst>
      <p:ext uri="{BB962C8B-B14F-4D97-AF65-F5344CB8AC3E}">
        <p14:creationId xmlns:p14="http://schemas.microsoft.com/office/powerpoint/2010/main" val="266512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165624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2338434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6" y="26718"/>
            <a:ext cx="692131" cy="501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2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 Target="slide19.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slide" Target="slide20.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2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 Target="slide19.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slide" Target="slide20.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3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 Target="slide19.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slide" Target="slide20.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3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 Target="slide19.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slide" Target="slide20.xml"/></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4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 Target="slide19.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slide" Target="slide20.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5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 Target="slide19.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slide" Target="slide20.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5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 Target="slide19.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slide" Target="slide20.xml"/></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0.xml"/><Relationship Id="rId1" Type="http://schemas.openxmlformats.org/officeDocument/2006/relationships/slideLayout" Target="../slideLayouts/slideLayout3.xml"/><Relationship Id="rId5" Type="http://schemas.openxmlformats.org/officeDocument/2006/relationships/audio" Target="../media/audio2.wav"/><Relationship Id="rId4" Type="http://schemas.openxmlformats.org/officeDocument/2006/relationships/slide" Target="slide19.xml"/></Relationships>
</file>

<file path=ppt/slides/_rels/slide5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cxnSp>
        <p:nvCxnSpPr>
          <p:cNvPr id="11" name="Straight Connector 10">
            <a:extLst>
              <a:ext uri="{FF2B5EF4-FFF2-40B4-BE49-F238E27FC236}">
                <a16:creationId xmlns:a16="http://schemas.microsoft.com/office/drawing/2014/main" id="{1B972BF4-44E2-4764-AE97-014845101408}"/>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E1951158-3D30-45CB-90FA-172A18ABF0D8}"/>
              </a:ext>
            </a:extLst>
          </p:cNvPr>
          <p:cNvSpPr txBox="1">
            <a:spLocks/>
          </p:cNvSpPr>
          <p:nvPr/>
        </p:nvSpPr>
        <p:spPr>
          <a:xfrm>
            <a:off x="-21714" y="4158486"/>
            <a:ext cx="8027793" cy="199896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spcAft>
                <a:spcPts val="600"/>
              </a:spcAft>
              <a:buNone/>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२०७८ मातृ मृत्यु सूचित फाराम</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spcBef>
                <a:spcPts val="600"/>
              </a:spcBef>
              <a:spcAft>
                <a:spcPts val="600"/>
              </a:spcAft>
              <a:buFont typeface="Arial" panose="020B0604020202020204" pitchFamily="34" charset="0"/>
              <a:buNone/>
            </a:pPr>
            <a:r>
              <a:rPr lang="ne-NP" b="1" dirty="0">
                <a:solidFill>
                  <a:srgbClr val="002060"/>
                </a:solidFill>
                <a:latin typeface="Ganesh" pitchFamily="2" charset="0"/>
                <a:ea typeface="Calibri"/>
                <a:cs typeface="Kalimati" panose="00000400000000000000" pitchFamily="2"/>
              </a:rPr>
              <a:t>तथा</a:t>
            </a:r>
            <a:endParaRPr lang="en-US" b="1" dirty="0">
              <a:solidFill>
                <a:srgbClr val="002060"/>
              </a:solidFill>
              <a:latin typeface="Ganesh" pitchFamily="2" charset="0"/>
              <a:ea typeface="Calibri"/>
              <a:cs typeface="Kalimati" panose="00000400000000000000" pitchFamily="2"/>
            </a:endParaRPr>
          </a:p>
          <a:p>
            <a:pPr marL="0" indent="0" algn="ctr">
              <a:spcBef>
                <a:spcPts val="600"/>
              </a:spcBef>
              <a:spcAft>
                <a:spcPts val="600"/>
              </a:spcAft>
              <a:buFont typeface="Arial" panose="020B0604020202020204" pitchFamily="34" charset="0"/>
              <a:buNone/>
            </a:pPr>
            <a:r>
              <a:rPr lang="ne-NP" b="1" dirty="0">
                <a:solidFill>
                  <a:srgbClr val="002060"/>
                </a:solidFill>
                <a:latin typeface="Ganesh" pitchFamily="2" charset="0"/>
                <a:ea typeface="Calibri"/>
                <a:cs typeface="Kalimati" panose="00000400000000000000" pitchFamily="2"/>
              </a:rPr>
              <a:t>वस्तुगत बहुउत्तर कक्षागत परीक्षा र छलफल</a:t>
            </a:r>
          </a:p>
        </p:txBody>
      </p:sp>
      <p:sp>
        <p:nvSpPr>
          <p:cNvPr id="9" name="Title 1">
            <a:extLst>
              <a:ext uri="{FF2B5EF4-FFF2-40B4-BE49-F238E27FC236}">
                <a16:creationId xmlns:a16="http://schemas.microsoft.com/office/drawing/2014/main" id="{C7ED5755-80EB-4C9D-8746-698DE6444C0D}"/>
              </a:ext>
            </a:extLst>
          </p:cNvPr>
          <p:cNvSpPr txBox="1">
            <a:spLocks/>
          </p:cNvSpPr>
          <p:nvPr/>
        </p:nvSpPr>
        <p:spPr>
          <a:xfrm>
            <a:off x="0" y="783827"/>
            <a:ext cx="12192000" cy="201551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२२</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27563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FC05A7D-535B-43E5-90C2-E57511918582}"/>
              </a:ext>
            </a:extLst>
          </p:cNvPr>
          <p:cNvSpPr txBox="1">
            <a:spLocks/>
          </p:cNvSpPr>
          <p:nvPr/>
        </p:nvSpPr>
        <p:spPr>
          <a:xfrm>
            <a:off x="552955" y="2001546"/>
            <a:ext cx="11362543" cy="1193800"/>
          </a:xfr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e-NP" sz="4000" b="1" dirty="0">
                <a:solidFill>
                  <a:srgbClr val="0070C0"/>
                </a:solidFill>
                <a:effectLst>
                  <a:outerShdw blurRad="38100" dist="38100" dir="2700000" algn="tl">
                    <a:srgbClr val="000000">
                      <a:alpha val="43137"/>
                    </a:srgbClr>
                  </a:outerShdw>
                </a:effectLst>
                <a:cs typeface="Kalimati" panose="00000400000000000000" pitchFamily="2"/>
              </a:rPr>
              <a:t>जनगणना २०७८ मा आधारित मातृ मृत्यु अध्ययन </a:t>
            </a:r>
          </a:p>
        </p:txBody>
      </p:sp>
      <p:cxnSp>
        <p:nvCxnSpPr>
          <p:cNvPr id="9" name="Straight Connector 8">
            <a:extLst>
              <a:ext uri="{FF2B5EF4-FFF2-40B4-BE49-F238E27FC236}">
                <a16:creationId xmlns:a16="http://schemas.microsoft.com/office/drawing/2014/main" id="{5613A1B4-7C06-4EAA-A0F3-1BBD46519A85}"/>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107EBD69-5FC5-4138-A4CD-E9E1DACC9006}"/>
              </a:ext>
            </a:extLst>
          </p:cNvPr>
          <p:cNvSpPr txBox="1">
            <a:spLocks/>
          </p:cNvSpPr>
          <p:nvPr/>
        </p:nvSpPr>
        <p:spPr>
          <a:xfrm>
            <a:off x="2046857" y="4178244"/>
            <a:ext cx="7989757" cy="218111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spc="-40" dirty="0">
                <a:solidFill>
                  <a:srgbClr val="002060"/>
                </a:solidFill>
                <a:cs typeface="Kalimati" pitchFamily="2"/>
              </a:rPr>
              <a:t>मुख्य प्रश्नावलीः पारिवारिक खण्डः मृत्युसम्बन्धी विवरण</a:t>
            </a:r>
          </a:p>
          <a:p>
            <a:pPr marL="0" indent="0" algn="ctr">
              <a:buFont typeface="Arial" panose="020B0604020202020204" pitchFamily="34" charset="0"/>
              <a:buNone/>
            </a:pPr>
            <a:r>
              <a:rPr lang="hi-IN" b="1" spc="-40" dirty="0">
                <a:solidFill>
                  <a:srgbClr val="002060"/>
                </a:solidFill>
                <a:cs typeface="Kalimati" pitchFamily="2"/>
              </a:rPr>
              <a:t>(</a:t>
            </a:r>
            <a:r>
              <a:rPr lang="ne-NP" b="1" spc="-40" dirty="0">
                <a:solidFill>
                  <a:srgbClr val="002060"/>
                </a:solidFill>
                <a:cs typeface="Kalimati" pitchFamily="2"/>
              </a:rPr>
              <a:t>प्रश्न नं. १५, महल ६, कोड </a:t>
            </a:r>
            <a:r>
              <a:rPr lang="en-US" b="1" spc="-40" dirty="0">
                <a:solidFill>
                  <a:srgbClr val="002060"/>
                </a:solidFill>
                <a:cs typeface="Kalimati" pitchFamily="2"/>
              </a:rPr>
              <a:t>1</a:t>
            </a:r>
            <a:r>
              <a:rPr lang="ne-NP" b="1" spc="-40" dirty="0">
                <a:solidFill>
                  <a:srgbClr val="002060"/>
                </a:solidFill>
                <a:cs typeface="Kalimati" pitchFamily="2"/>
              </a:rPr>
              <a:t> वा </a:t>
            </a:r>
            <a:r>
              <a:rPr lang="en-US" b="1" spc="-40" dirty="0">
                <a:solidFill>
                  <a:srgbClr val="002060"/>
                </a:solidFill>
                <a:cs typeface="Kalimati" pitchFamily="2"/>
              </a:rPr>
              <a:t>2</a:t>
            </a:r>
            <a:r>
              <a:rPr lang="ne-NP" b="1" spc="-40" dirty="0">
                <a:solidFill>
                  <a:srgbClr val="002060"/>
                </a:solidFill>
                <a:cs typeface="Kalimati" pitchFamily="2"/>
              </a:rPr>
              <a:t> वा </a:t>
            </a:r>
            <a:r>
              <a:rPr lang="en-US" b="1" spc="-40" dirty="0">
                <a:solidFill>
                  <a:srgbClr val="002060"/>
                </a:solidFill>
                <a:cs typeface="Kalimati" pitchFamily="2"/>
              </a:rPr>
              <a:t>3</a:t>
            </a:r>
            <a:r>
              <a:rPr lang="ne-NP" b="1" spc="-40" dirty="0">
                <a:solidFill>
                  <a:srgbClr val="002060"/>
                </a:solidFill>
                <a:cs typeface="Kalimati" pitchFamily="2"/>
              </a:rPr>
              <a:t> वा </a:t>
            </a:r>
            <a:r>
              <a:rPr lang="en-US" b="1" spc="-40" dirty="0">
                <a:solidFill>
                  <a:srgbClr val="002060"/>
                </a:solidFill>
                <a:cs typeface="Kalimati" pitchFamily="2"/>
              </a:rPr>
              <a:t>4</a:t>
            </a:r>
            <a:r>
              <a:rPr lang="hi-IN" b="1" spc="-40" dirty="0">
                <a:solidFill>
                  <a:srgbClr val="002060"/>
                </a:solidFill>
                <a:cs typeface="Kalimati" pitchFamily="2"/>
              </a:rPr>
              <a:t>)</a:t>
            </a:r>
            <a:r>
              <a:rPr lang="ne-NP" b="1" spc="-40" dirty="0">
                <a:solidFill>
                  <a:srgbClr val="002060"/>
                </a:solidFill>
                <a:cs typeface="Kalimati" pitchFamily="2"/>
              </a:rPr>
              <a:t> </a:t>
            </a:r>
            <a:endParaRPr lang="en-US" b="1" spc="-40" dirty="0">
              <a:solidFill>
                <a:srgbClr val="002060"/>
              </a:solidFill>
              <a:cs typeface="Kalimati" pitchFamily="2"/>
            </a:endParaRPr>
          </a:p>
        </p:txBody>
      </p:sp>
    </p:spTree>
    <p:extLst>
      <p:ext uri="{BB962C8B-B14F-4D97-AF65-F5344CB8AC3E}">
        <p14:creationId xmlns:p14="http://schemas.microsoft.com/office/powerpoint/2010/main" val="2596759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5AF3E-0D36-4D81-82C5-47C01E88B40F}"/>
              </a:ext>
            </a:extLst>
          </p:cNvPr>
          <p:cNvSpPr>
            <a:spLocks noGrp="1"/>
          </p:cNvSpPr>
          <p:nvPr>
            <p:ph type="title"/>
          </p:nvPr>
        </p:nvSpPr>
        <p:spPr>
          <a:xfrm>
            <a:off x="85056" y="1903228"/>
            <a:ext cx="2530554" cy="1274330"/>
          </a:xfrm>
        </p:spPr>
        <p:txBody>
          <a:bodyPr>
            <a:normAutofit fontScale="90000"/>
          </a:bodyPr>
          <a:lstStyle/>
          <a:p>
            <a:pPr marL="0" indent="0" algn="ctr">
              <a:lnSpc>
                <a:spcPct val="150000"/>
              </a:lnSpc>
            </a:pPr>
            <a:r>
              <a:rPr lang="ne-NP" sz="4400" b="1" dirty="0">
                <a:solidFill>
                  <a:schemeClr val="tx1"/>
                </a:solidFill>
                <a:latin typeface="Ganesh" pitchFamily="2" charset="0"/>
                <a:cs typeface="Kalimati" panose="00000400000000000000" pitchFamily="2"/>
              </a:rPr>
              <a:t>प्रस्तु</a:t>
            </a:r>
            <a:r>
              <a:rPr lang="hi-IN" sz="4400" b="1" dirty="0">
                <a:solidFill>
                  <a:schemeClr val="tx1"/>
                </a:solidFill>
                <a:latin typeface="Ganesh" pitchFamily="2" charset="0"/>
                <a:cs typeface="Kalimati" panose="00000400000000000000" pitchFamily="2"/>
              </a:rPr>
              <a:t>ति</a:t>
            </a:r>
            <a:r>
              <a:rPr lang="ne-NP" sz="4400" b="1" dirty="0">
                <a:solidFill>
                  <a:schemeClr val="tx1"/>
                </a:solidFill>
                <a:latin typeface="Ganesh" pitchFamily="2" charset="0"/>
                <a:cs typeface="Kalimati" panose="00000400000000000000" pitchFamily="2"/>
              </a:rPr>
              <a:t>का विषय</a:t>
            </a:r>
            <a:r>
              <a:rPr lang="hi-IN" sz="4400" b="1" dirty="0">
                <a:solidFill>
                  <a:schemeClr val="tx1"/>
                </a:solidFill>
                <a:latin typeface="Ganesh" pitchFamily="2" charset="0"/>
                <a:cs typeface="Kalimati" panose="00000400000000000000" pitchFamily="2"/>
              </a:rPr>
              <a:t>हरु</a:t>
            </a:r>
            <a:endParaRPr lang="ne-NP" dirty="0"/>
          </a:p>
        </p:txBody>
      </p:sp>
      <p:pic>
        <p:nvPicPr>
          <p:cNvPr id="4" name="Content Placeholder 3">
            <a:extLst>
              <a:ext uri="{FF2B5EF4-FFF2-40B4-BE49-F238E27FC236}">
                <a16:creationId xmlns:a16="http://schemas.microsoft.com/office/drawing/2014/main" id="{AFBC4921-98C1-44F0-A4FB-FA88E37398C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15610" y="695849"/>
            <a:ext cx="9354718" cy="6023921"/>
          </a:xfrm>
          <a:prstGeom prst="rect">
            <a:avLst/>
          </a:prstGeom>
          <a:effectLst/>
          <a:scene3d>
            <a:camera prst="orthographicFront"/>
            <a:lightRig rig="threePt" dir="t"/>
          </a:scene3d>
          <a:sp3d>
            <a:bevelT w="165100" prst="coolSlant"/>
          </a:sp3d>
        </p:spPr>
      </p:pic>
      <p:sp>
        <p:nvSpPr>
          <p:cNvPr id="5" name="TextBox 4">
            <a:extLst>
              <a:ext uri="{FF2B5EF4-FFF2-40B4-BE49-F238E27FC236}">
                <a16:creationId xmlns:a16="http://schemas.microsoft.com/office/drawing/2014/main" id="{52BB3E28-7D7D-45CE-AADD-69AC8ECD1E33}"/>
              </a:ext>
            </a:extLst>
          </p:cNvPr>
          <p:cNvSpPr txBox="1"/>
          <p:nvPr/>
        </p:nvSpPr>
        <p:spPr>
          <a:xfrm>
            <a:off x="3253563" y="2029313"/>
            <a:ext cx="8159242" cy="3954929"/>
          </a:xfrm>
          <a:prstGeom prst="rect">
            <a:avLst/>
          </a:prstGeom>
          <a:noFill/>
        </p:spPr>
        <p:txBody>
          <a:bodyPr wrap="square" rtlCol="0">
            <a:spAutoFit/>
          </a:bodyPr>
          <a:lstStyle/>
          <a:p>
            <a:pPr marL="457200" indent="-457200">
              <a:lnSpc>
                <a:spcPts val="3889"/>
              </a:lnSpc>
              <a:buFont typeface="Arial" panose="020B0604020202020204" pitchFamily="34" charset="0"/>
              <a:buChar char="•"/>
            </a:pPr>
            <a:r>
              <a:rPr lang="hi-IN" sz="2800" dirty="0">
                <a:cs typeface="Kalimati" pitchFamily="2"/>
              </a:rPr>
              <a:t>मृत्युसम्बन्धी तथ्याङ्कको महत्व</a:t>
            </a:r>
            <a:endParaRPr lang="en-US" sz="2800" dirty="0">
              <a:cs typeface="Kalimati" pitchFamily="2"/>
            </a:endParaRPr>
          </a:p>
          <a:p>
            <a:pPr marL="457200" indent="-457200">
              <a:lnSpc>
                <a:spcPts val="3889"/>
              </a:lnSpc>
              <a:buFont typeface="Arial" panose="020B0604020202020204" pitchFamily="34" charset="0"/>
              <a:buChar char="•"/>
            </a:pPr>
            <a:r>
              <a:rPr lang="hi-IN" sz="2800" dirty="0">
                <a:cs typeface="Kalimati" pitchFamily="2"/>
              </a:rPr>
              <a:t>मातृ मृत्यु </a:t>
            </a:r>
            <a:r>
              <a:rPr lang="ne-NP" sz="2800" dirty="0">
                <a:cs typeface="Kalimati" pitchFamily="2"/>
              </a:rPr>
              <a:t>अध्ययन</a:t>
            </a:r>
          </a:p>
          <a:p>
            <a:pPr marL="457200" indent="-457200">
              <a:lnSpc>
                <a:spcPts val="3889"/>
              </a:lnSpc>
              <a:buFont typeface="Arial" panose="020B0604020202020204" pitchFamily="34" charset="0"/>
              <a:buChar char="•"/>
            </a:pPr>
            <a:r>
              <a:rPr lang="ne-NP" sz="2800" dirty="0">
                <a:cs typeface="Kalimati" pitchFamily="2"/>
              </a:rPr>
              <a:t>अध्ययन विधि </a:t>
            </a:r>
            <a:r>
              <a:rPr lang="hi-IN" sz="2800" dirty="0">
                <a:cs typeface="Kalimati" pitchFamily="2"/>
              </a:rPr>
              <a:t>तथा </a:t>
            </a:r>
            <a:r>
              <a:rPr lang="ne-NP" sz="2800" dirty="0">
                <a:cs typeface="Kalimati" pitchFamily="2"/>
              </a:rPr>
              <a:t>व्यवस्थापन</a:t>
            </a:r>
            <a:endParaRPr lang="hi-IN" sz="2800" dirty="0">
              <a:cs typeface="Kalimati" pitchFamily="2"/>
            </a:endParaRPr>
          </a:p>
          <a:p>
            <a:pPr marL="457200" indent="-457200">
              <a:lnSpc>
                <a:spcPts val="3889"/>
              </a:lnSpc>
              <a:buFont typeface="Arial" panose="020B0604020202020204" pitchFamily="34" charset="0"/>
              <a:buChar char="•"/>
            </a:pPr>
            <a:r>
              <a:rPr lang="ne-NP" sz="2800" dirty="0">
                <a:cs typeface="Kalimati" pitchFamily="2"/>
              </a:rPr>
              <a:t>अध्य</a:t>
            </a:r>
            <a:r>
              <a:rPr lang="ne-NP" sz="2800" dirty="0">
                <a:solidFill>
                  <a:schemeClr val="tx1">
                    <a:lumMod val="95000"/>
                    <a:lumOff val="5000"/>
                  </a:schemeClr>
                </a:solidFill>
                <a:cs typeface="Kalimati" pitchFamily="2"/>
              </a:rPr>
              <a:t>यनसँग सम्बन्धित फाराम</a:t>
            </a:r>
          </a:p>
          <a:p>
            <a:pPr marL="457200" indent="-457200">
              <a:lnSpc>
                <a:spcPts val="3889"/>
              </a:lnSpc>
              <a:buFont typeface="Arial" panose="020B0604020202020204" pitchFamily="34" charset="0"/>
              <a:buChar char="•"/>
            </a:pPr>
            <a:r>
              <a:rPr lang="ne-NP" sz="2800" dirty="0">
                <a:solidFill>
                  <a:schemeClr val="tx1">
                    <a:lumMod val="95000"/>
                    <a:lumOff val="5000"/>
                  </a:schemeClr>
                </a:solidFill>
                <a:cs typeface="Kalimati" pitchFamily="2"/>
              </a:rPr>
              <a:t>अध्ययनमा गणक, सुपरिवेक्षक तथा जनगणना अधिकारीको भूमिका</a:t>
            </a:r>
          </a:p>
          <a:p>
            <a:pPr marL="457200" indent="-457200">
              <a:buFont typeface="Arial" panose="020B0604020202020204" pitchFamily="34" charset="0"/>
              <a:buChar char="•"/>
            </a:pPr>
            <a:r>
              <a:rPr lang="ne-NP" sz="2800" dirty="0">
                <a:latin typeface="खआ॥"/>
                <a:cs typeface="Kalimati" pitchFamily="2"/>
              </a:rPr>
              <a:t>तालिम पश्चातको परीक्षा</a:t>
            </a:r>
          </a:p>
          <a:p>
            <a:pPr marL="457200" indent="-457200">
              <a:buFont typeface="Arial" panose="020B0604020202020204" pitchFamily="34" charset="0"/>
              <a:buChar char="•"/>
            </a:pPr>
            <a:r>
              <a:rPr lang="ne-NP" sz="2800" dirty="0">
                <a:latin typeface="खआ॥"/>
                <a:cs typeface="Kalimati" pitchFamily="2"/>
              </a:rPr>
              <a:t>परीक्षाका प्रश्नहरू र तिनका उत्तर सम्बन्धी छलफल</a:t>
            </a:r>
            <a:endParaRPr lang="ne-NP" sz="2800" dirty="0">
              <a:solidFill>
                <a:schemeClr val="tx1">
                  <a:lumMod val="95000"/>
                  <a:lumOff val="5000"/>
                </a:schemeClr>
              </a:solidFill>
              <a:cs typeface="Kalimati" pitchFamily="2"/>
            </a:endParaRPr>
          </a:p>
        </p:txBody>
      </p:sp>
      <p:pic>
        <p:nvPicPr>
          <p:cNvPr id="6" name="Picture 5">
            <a:extLst>
              <a:ext uri="{FF2B5EF4-FFF2-40B4-BE49-F238E27FC236}">
                <a16:creationId xmlns:a16="http://schemas.microsoft.com/office/drawing/2014/main" id="{6D795CA2-02BE-4908-A03A-DF760EB169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80" y="3588618"/>
            <a:ext cx="2798990" cy="2099243"/>
          </a:xfrm>
          <a:prstGeom prst="rect">
            <a:avLst/>
          </a:prstGeom>
        </p:spPr>
      </p:pic>
      <p:sp>
        <p:nvSpPr>
          <p:cNvPr id="7" name="Slide Number Placeholder 19">
            <a:extLst>
              <a:ext uri="{FF2B5EF4-FFF2-40B4-BE49-F238E27FC236}">
                <a16:creationId xmlns:a16="http://schemas.microsoft.com/office/drawing/2014/main" id="{F9DC843D-BBBE-42EF-A615-81E626544108}"/>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cxnSp>
        <p:nvCxnSpPr>
          <p:cNvPr id="8" name="Straight Connector 7">
            <a:extLst>
              <a:ext uri="{FF2B5EF4-FFF2-40B4-BE49-F238E27FC236}">
                <a16:creationId xmlns:a16="http://schemas.microsoft.com/office/drawing/2014/main" id="{BCB475A2-A061-4099-82BC-15AD8D288BB0}"/>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9553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F8E4F-FB55-496C-A2AA-F2C41992ED5D}"/>
              </a:ext>
            </a:extLst>
          </p:cNvPr>
          <p:cNvSpPr>
            <a:spLocks noGrp="1"/>
          </p:cNvSpPr>
          <p:nvPr>
            <p:ph type="title"/>
          </p:nvPr>
        </p:nvSpPr>
        <p:spPr>
          <a:xfrm>
            <a:off x="221673" y="955772"/>
            <a:ext cx="11755468" cy="708136"/>
          </a:xfrm>
        </p:spPr>
        <p:txBody>
          <a:bodyPr>
            <a:normAutofit fontScale="90000"/>
          </a:bodyPr>
          <a:lstStyle/>
          <a:p>
            <a:pPr algn="ctr"/>
            <a:r>
              <a:rPr lang="hi-IN" dirty="0">
                <a:cs typeface="Kalimati" panose="00000400000000000000" pitchFamily="2"/>
              </a:rPr>
              <a:t>जनगणनाबाट प्राप्त मृत्युसम्बन्धी तथ्याङ्कको महत्व</a:t>
            </a:r>
            <a:endParaRPr lang="en-US" dirty="0">
              <a:cs typeface="Kalimati" panose="00000400000000000000" pitchFamily="2"/>
            </a:endParaRPr>
          </a:p>
        </p:txBody>
      </p:sp>
      <p:sp>
        <p:nvSpPr>
          <p:cNvPr id="3" name="Content Placeholder 2">
            <a:extLst>
              <a:ext uri="{FF2B5EF4-FFF2-40B4-BE49-F238E27FC236}">
                <a16:creationId xmlns:a16="http://schemas.microsoft.com/office/drawing/2014/main" id="{92A435F4-767C-498A-AB55-7EA61136F7D1}"/>
              </a:ext>
            </a:extLst>
          </p:cNvPr>
          <p:cNvSpPr>
            <a:spLocks noGrp="1"/>
          </p:cNvSpPr>
          <p:nvPr>
            <p:ph idx="1"/>
          </p:nvPr>
        </p:nvSpPr>
        <p:spPr>
          <a:xfrm>
            <a:off x="746234" y="1663908"/>
            <a:ext cx="11356800" cy="5025649"/>
          </a:xfrm>
        </p:spPr>
        <p:txBody>
          <a:bodyPr/>
          <a:lstStyle/>
          <a:p>
            <a:pPr>
              <a:lnSpc>
                <a:spcPct val="140000"/>
              </a:lnSpc>
              <a:buFont typeface="Wingdings" panose="05000000000000000000" pitchFamily="2" charset="2"/>
              <a:buChar char="§"/>
            </a:pPr>
            <a:r>
              <a:rPr lang="hi-IN" sz="2400" dirty="0">
                <a:cs typeface="Kalimati" panose="00000400000000000000" pitchFamily="2"/>
              </a:rPr>
              <a:t>जनसंख्या परिवर्तनको अनुगमन गर्न </a:t>
            </a:r>
          </a:p>
          <a:p>
            <a:pPr>
              <a:lnSpc>
                <a:spcPct val="140000"/>
              </a:lnSpc>
              <a:buFont typeface="Wingdings" panose="05000000000000000000" pitchFamily="2" charset="2"/>
              <a:buChar char="§"/>
            </a:pPr>
            <a:r>
              <a:rPr lang="hi-IN" sz="2400" dirty="0">
                <a:cs typeface="Kalimati" panose="00000400000000000000" pitchFamily="2"/>
              </a:rPr>
              <a:t>जनसंख्या उप सम</a:t>
            </a:r>
            <a:r>
              <a:rPr lang="ne-NP" sz="2400" dirty="0">
                <a:cs typeface="Kalimati" panose="00000400000000000000" pitchFamily="2"/>
              </a:rPr>
              <a:t>ू</a:t>
            </a:r>
            <a:r>
              <a:rPr lang="hi-IN" sz="2400" dirty="0">
                <a:cs typeface="Kalimati" panose="00000400000000000000" pitchFamily="2"/>
              </a:rPr>
              <a:t>हह</a:t>
            </a:r>
            <a:r>
              <a:rPr lang="ne-NP" sz="2400" dirty="0">
                <a:cs typeface="Kalimati" panose="00000400000000000000" pitchFamily="2"/>
              </a:rPr>
              <a:t>रू</a:t>
            </a:r>
            <a:r>
              <a:rPr lang="hi-IN" sz="2400" dirty="0">
                <a:cs typeface="Kalimati" panose="00000400000000000000" pitchFamily="2"/>
              </a:rPr>
              <a:t>मा मृत्युको अवस्था हेर्न </a:t>
            </a:r>
          </a:p>
          <a:p>
            <a:pPr>
              <a:lnSpc>
                <a:spcPct val="140000"/>
              </a:lnSpc>
              <a:buFont typeface="Wingdings" panose="05000000000000000000" pitchFamily="2" charset="2"/>
              <a:buChar char="§"/>
            </a:pPr>
            <a:r>
              <a:rPr lang="hi-IN" sz="2400" dirty="0">
                <a:cs typeface="Kalimati" panose="00000400000000000000" pitchFamily="2"/>
              </a:rPr>
              <a:t>मृत्युको प्रवाह</a:t>
            </a:r>
            <a:r>
              <a:rPr lang="en-US" sz="2400" dirty="0">
                <a:cs typeface="Kalimati" panose="00000400000000000000" pitchFamily="2"/>
              </a:rPr>
              <a:t> (T</a:t>
            </a:r>
            <a:r>
              <a:rPr lang="hi-IN" sz="2400" dirty="0">
                <a:cs typeface="Kalimati" panose="00000400000000000000" pitchFamily="2"/>
              </a:rPr>
              <a:t>rend</a:t>
            </a:r>
            <a:r>
              <a:rPr lang="en-US" sz="2400" dirty="0">
                <a:cs typeface="Kalimati" panose="00000400000000000000" pitchFamily="2"/>
              </a:rPr>
              <a:t>)</a:t>
            </a:r>
            <a:r>
              <a:rPr lang="hi-IN" sz="2400" dirty="0">
                <a:cs typeface="Kalimati" panose="00000400000000000000" pitchFamily="2"/>
              </a:rPr>
              <a:t> र प्र</a:t>
            </a:r>
            <a:r>
              <a:rPr lang="ne-NP" sz="2400" dirty="0">
                <a:cs typeface="Kalimati" panose="00000400000000000000" pitchFamily="2"/>
              </a:rPr>
              <a:t>वृ</a:t>
            </a:r>
            <a:r>
              <a:rPr lang="hi-IN" sz="2400" dirty="0">
                <a:cs typeface="Kalimati" panose="00000400000000000000" pitchFamily="2"/>
              </a:rPr>
              <a:t>त्त</a:t>
            </a:r>
            <a:r>
              <a:rPr lang="ne-NP" sz="2400" dirty="0">
                <a:cs typeface="Kalimati" panose="00000400000000000000" pitchFamily="2"/>
              </a:rPr>
              <a:t>ि</a:t>
            </a:r>
            <a:r>
              <a:rPr lang="en-US" sz="2400" dirty="0">
                <a:cs typeface="Kalimati" panose="00000400000000000000" pitchFamily="2"/>
              </a:rPr>
              <a:t> (P</a:t>
            </a:r>
            <a:r>
              <a:rPr lang="hi-IN" sz="2400" dirty="0">
                <a:cs typeface="Kalimati" panose="00000400000000000000" pitchFamily="2"/>
              </a:rPr>
              <a:t>attern</a:t>
            </a:r>
            <a:r>
              <a:rPr lang="en-US" sz="2400" dirty="0">
                <a:cs typeface="Kalimati" panose="00000400000000000000" pitchFamily="2"/>
              </a:rPr>
              <a:t>)</a:t>
            </a:r>
            <a:r>
              <a:rPr lang="hi-IN" sz="2400" dirty="0">
                <a:cs typeface="Kalimati" panose="00000400000000000000" pitchFamily="2"/>
              </a:rPr>
              <a:t> हेर्न </a:t>
            </a:r>
          </a:p>
          <a:p>
            <a:pPr>
              <a:lnSpc>
                <a:spcPct val="140000"/>
              </a:lnSpc>
              <a:buFont typeface="Wingdings" panose="05000000000000000000" pitchFamily="2" charset="2"/>
              <a:buChar char="§"/>
            </a:pPr>
            <a:r>
              <a:rPr lang="hi-IN" sz="2400" dirty="0">
                <a:cs typeface="Kalimati" panose="00000400000000000000" pitchFamily="2"/>
              </a:rPr>
              <a:t>भौगोलिक र प्रशासनिक </a:t>
            </a:r>
            <a:r>
              <a:rPr lang="ne-NP" sz="2400" dirty="0">
                <a:cs typeface="Kalimati" panose="00000400000000000000" pitchFamily="2"/>
              </a:rPr>
              <a:t>वि</a:t>
            </a:r>
            <a:r>
              <a:rPr lang="hi-IN" sz="2400" dirty="0">
                <a:cs typeface="Kalimati" panose="00000400000000000000" pitchFamily="2"/>
              </a:rPr>
              <a:t>भाजन</a:t>
            </a:r>
            <a:r>
              <a:rPr lang="en-US" sz="2400" dirty="0">
                <a:cs typeface="Kalimati" panose="00000400000000000000" pitchFamily="2"/>
              </a:rPr>
              <a:t>, </a:t>
            </a:r>
            <a:r>
              <a:rPr lang="hi-IN" sz="2400" dirty="0">
                <a:cs typeface="Kalimati" panose="00000400000000000000" pitchFamily="2"/>
              </a:rPr>
              <a:t>लिङ</a:t>
            </a:r>
            <a:r>
              <a:rPr lang="ne-NP" sz="2400" dirty="0">
                <a:cs typeface="Kalimati" panose="00000400000000000000" pitchFamily="2"/>
              </a:rPr>
              <a:t>्ग</a:t>
            </a:r>
            <a:r>
              <a:rPr lang="en-US" sz="2400" dirty="0">
                <a:cs typeface="Kalimati" panose="00000400000000000000" pitchFamily="2"/>
              </a:rPr>
              <a:t>, </a:t>
            </a:r>
            <a:r>
              <a:rPr lang="hi-IN" sz="2400" dirty="0">
                <a:cs typeface="Kalimati" panose="00000400000000000000" pitchFamily="2"/>
              </a:rPr>
              <a:t>उमेर</a:t>
            </a:r>
            <a:r>
              <a:rPr lang="en-US" sz="2400" dirty="0">
                <a:cs typeface="Kalimati" panose="00000400000000000000" pitchFamily="2"/>
              </a:rPr>
              <a:t> </a:t>
            </a:r>
            <a:r>
              <a:rPr lang="hi-IN" sz="2400" dirty="0">
                <a:cs typeface="Kalimati" panose="00000400000000000000" pitchFamily="2"/>
              </a:rPr>
              <a:t>आदि अनुसार मृत्य</a:t>
            </a:r>
            <a:r>
              <a:rPr lang="ne-NP" sz="2400" dirty="0">
                <a:cs typeface="Kalimati" panose="00000400000000000000" pitchFamily="2"/>
              </a:rPr>
              <a:t>ु</a:t>
            </a:r>
            <a:r>
              <a:rPr lang="en-US" sz="2400" dirty="0">
                <a:cs typeface="Kalimati" panose="00000400000000000000" pitchFamily="2"/>
              </a:rPr>
              <a:t> </a:t>
            </a:r>
            <a:r>
              <a:rPr lang="hi-IN" sz="2400" dirty="0">
                <a:cs typeface="Kalimati" panose="00000400000000000000" pitchFamily="2"/>
              </a:rPr>
              <a:t>तथ्याङ्क</a:t>
            </a:r>
            <a:r>
              <a:rPr lang="en-US" sz="2400" dirty="0">
                <a:cs typeface="Kalimati" panose="00000400000000000000" pitchFamily="2"/>
              </a:rPr>
              <a:t> </a:t>
            </a:r>
            <a:r>
              <a:rPr lang="hi-IN" sz="2400" dirty="0">
                <a:cs typeface="Kalimati" panose="00000400000000000000" pitchFamily="2"/>
              </a:rPr>
              <a:t>प्राप्त</a:t>
            </a:r>
            <a:r>
              <a:rPr lang="ne-NP" sz="2400" dirty="0">
                <a:cs typeface="Kalimati" panose="00000400000000000000" pitchFamily="2"/>
              </a:rPr>
              <a:t>ि</a:t>
            </a:r>
            <a:r>
              <a:rPr lang="en-US" sz="2400" dirty="0">
                <a:cs typeface="Kalimati" panose="00000400000000000000" pitchFamily="2"/>
              </a:rPr>
              <a:t> </a:t>
            </a:r>
            <a:r>
              <a:rPr lang="hi-IN" sz="2400" dirty="0">
                <a:cs typeface="Kalimati" panose="00000400000000000000" pitchFamily="2"/>
              </a:rPr>
              <a:t>र</a:t>
            </a:r>
            <a:r>
              <a:rPr lang="en-US" sz="2400" dirty="0">
                <a:cs typeface="Kalimati" panose="00000400000000000000" pitchFamily="2"/>
              </a:rPr>
              <a:t> </a:t>
            </a:r>
            <a:r>
              <a:rPr lang="hi-IN" sz="2400" dirty="0">
                <a:cs typeface="Kalimati" panose="00000400000000000000" pitchFamily="2"/>
              </a:rPr>
              <a:t>अनुगमन </a:t>
            </a:r>
          </a:p>
          <a:p>
            <a:pPr>
              <a:lnSpc>
                <a:spcPct val="140000"/>
              </a:lnSpc>
              <a:buFont typeface="Wingdings" panose="05000000000000000000" pitchFamily="2" charset="2"/>
              <a:buChar char="§"/>
            </a:pPr>
            <a:r>
              <a:rPr lang="hi-IN" sz="2400" dirty="0">
                <a:cs typeface="Kalimati" panose="00000400000000000000" pitchFamily="2"/>
              </a:rPr>
              <a:t>दिगो </a:t>
            </a:r>
            <a:r>
              <a:rPr lang="ne-NP" sz="2400" dirty="0">
                <a:cs typeface="Kalimati" panose="00000400000000000000" pitchFamily="2"/>
              </a:rPr>
              <a:t>वि</a:t>
            </a:r>
            <a:r>
              <a:rPr lang="hi-IN" sz="2400" dirty="0">
                <a:cs typeface="Kalimati" panose="00000400000000000000" pitchFamily="2"/>
              </a:rPr>
              <a:t>कासका सुचकह</a:t>
            </a:r>
            <a:r>
              <a:rPr lang="ne-NP" sz="2400" dirty="0">
                <a:cs typeface="Kalimati" panose="00000400000000000000" pitchFamily="2"/>
              </a:rPr>
              <a:t>रू</a:t>
            </a:r>
            <a:r>
              <a:rPr lang="hi-IN" sz="2400" dirty="0">
                <a:cs typeface="Kalimati" panose="00000400000000000000" pitchFamily="2"/>
              </a:rPr>
              <a:t> (१५ वटा) को प्रगति अनुगमन गर्न </a:t>
            </a:r>
          </a:p>
          <a:p>
            <a:pPr>
              <a:lnSpc>
                <a:spcPct val="140000"/>
              </a:lnSpc>
              <a:buFont typeface="Wingdings" panose="05000000000000000000" pitchFamily="2" charset="2"/>
              <a:buChar char="§"/>
            </a:pPr>
            <a:r>
              <a:rPr lang="hi-IN" sz="2400" dirty="0">
                <a:cs typeface="Kalimati" panose="00000400000000000000" pitchFamily="2"/>
              </a:rPr>
              <a:t>रोगको भार (Burden of Disease) अनुमान गर्न </a:t>
            </a:r>
          </a:p>
          <a:p>
            <a:pPr>
              <a:lnSpc>
                <a:spcPct val="140000"/>
              </a:lnSpc>
              <a:buFont typeface="Wingdings" panose="05000000000000000000" pitchFamily="2" charset="2"/>
              <a:buChar char="§"/>
            </a:pPr>
            <a:r>
              <a:rPr lang="hi-IN" sz="2400" dirty="0">
                <a:cs typeface="Kalimati" panose="00000400000000000000" pitchFamily="2"/>
              </a:rPr>
              <a:t>बिशेष प्रकारका मृत्युह</a:t>
            </a:r>
            <a:r>
              <a:rPr lang="ne-NP" sz="2400" dirty="0">
                <a:cs typeface="Kalimati" panose="00000400000000000000" pitchFamily="2"/>
              </a:rPr>
              <a:t>रू</a:t>
            </a:r>
            <a:r>
              <a:rPr lang="hi-IN" sz="2400" dirty="0">
                <a:cs typeface="Kalimati" panose="00000400000000000000" pitchFamily="2"/>
              </a:rPr>
              <a:t>को अनुमान गर्न (बाल, मातृ, उमेर नपुग</a:t>
            </a:r>
            <a:r>
              <a:rPr lang="ne-NP" sz="2400" dirty="0">
                <a:cs typeface="Kalimati" panose="00000400000000000000" pitchFamily="2"/>
              </a:rPr>
              <a:t>ी</a:t>
            </a:r>
            <a:r>
              <a:rPr lang="hi-IN" sz="2400" dirty="0">
                <a:cs typeface="Kalimati" panose="00000400000000000000" pitchFamily="2"/>
              </a:rPr>
              <a:t> मृत्यु आदी) </a:t>
            </a:r>
          </a:p>
          <a:p>
            <a:pPr>
              <a:lnSpc>
                <a:spcPct val="140000"/>
              </a:lnSpc>
              <a:buFont typeface="Wingdings" panose="05000000000000000000" pitchFamily="2" charset="2"/>
              <a:buChar char="§"/>
            </a:pPr>
            <a:r>
              <a:rPr lang="hi-IN" sz="2400" dirty="0">
                <a:cs typeface="Kalimati" panose="00000400000000000000" pitchFamily="2"/>
              </a:rPr>
              <a:t>औषत उमेर (Life Expectancy at Birth) थाहा पाउन     </a:t>
            </a:r>
            <a:endParaRPr lang="en-US" sz="2400" dirty="0">
              <a:cs typeface="Kalimati" panose="00000400000000000000" pitchFamily="2"/>
            </a:endParaRPr>
          </a:p>
        </p:txBody>
      </p:sp>
      <p:cxnSp>
        <p:nvCxnSpPr>
          <p:cNvPr id="4" name="Straight Connector 3">
            <a:extLst>
              <a:ext uri="{FF2B5EF4-FFF2-40B4-BE49-F238E27FC236}">
                <a16:creationId xmlns:a16="http://schemas.microsoft.com/office/drawing/2014/main" id="{2931C5B1-C7E9-47EA-9393-DA6F25A7375B}"/>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1152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a:xfrm>
            <a:off x="0" y="844050"/>
            <a:ext cx="12192000" cy="541676"/>
          </a:xfrm>
        </p:spPr>
        <p:txBody>
          <a:bodyPr/>
          <a:lstStyle/>
          <a:p>
            <a:pPr algn="ctr"/>
            <a:r>
              <a:rPr lang="hi-IN" dirty="0">
                <a:cs typeface="Kalimati" panose="00000400000000000000" pitchFamily="2"/>
              </a:rPr>
              <a:t>मातृ मृत्यु</a:t>
            </a:r>
            <a:r>
              <a:rPr lang="ne-NP" dirty="0">
                <a:cs typeface="Kalimati" panose="00000400000000000000" pitchFamily="2"/>
              </a:rPr>
              <a:t> अध्ययन किन ?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221673" y="1515362"/>
            <a:ext cx="11881361" cy="2179184"/>
          </a:xfrm>
        </p:spPr>
        <p:txBody>
          <a:bodyPr>
            <a:noAutofit/>
          </a:bodyPr>
          <a:lstStyle/>
          <a:p>
            <a:pPr>
              <a:lnSpc>
                <a:spcPct val="170000"/>
              </a:lnSpc>
              <a:buFont typeface="Wingdings" panose="05000000000000000000" pitchFamily="2" charset="2"/>
              <a:buChar char="§"/>
            </a:pPr>
            <a:r>
              <a:rPr lang="ne-NP" sz="2000" dirty="0">
                <a:cs typeface="Kalimati" panose="00000400000000000000" pitchFamily="2"/>
              </a:rPr>
              <a:t>कुनै पनि समाज एवं राष्ट्रको समग्र विकासको अवस्था त्यहाँका महिलाको स्वास्थ्य अवस्थाले तथा महिलाको समग्र अवस्थालाई त्यहाँको मातृ मृत्यु दरले प्रतिबिम्बित गरेको हुन्छ ।</a:t>
            </a:r>
          </a:p>
          <a:p>
            <a:pPr>
              <a:lnSpc>
                <a:spcPct val="170000"/>
              </a:lnSpc>
              <a:buFont typeface="Wingdings" panose="05000000000000000000" pitchFamily="2" charset="2"/>
              <a:buChar char="§"/>
            </a:pPr>
            <a:r>
              <a:rPr lang="ne-NP" sz="2000" dirty="0">
                <a:cs typeface="Kalimati" panose="00000400000000000000" pitchFamily="2"/>
              </a:rPr>
              <a:t>नेपालमा सन् १९९६ को मातृ मृत्यु प्रतिलाख जीवित जन्ममा ५३९ बाट घटेर सन् २०१६ मा २३९</a:t>
            </a:r>
            <a:r>
              <a:rPr lang="hi-IN" sz="2000" dirty="0">
                <a:cs typeface="Kalimati" panose="00000400000000000000" pitchFamily="2"/>
              </a:rPr>
              <a:t> </a:t>
            </a:r>
            <a:r>
              <a:rPr lang="ne-NP" sz="2000" dirty="0">
                <a:cs typeface="Kalimati" panose="00000400000000000000" pitchFamily="2"/>
              </a:rPr>
              <a:t>पुगेको छ भने दिगो विकास लक्ष्य अनुरूप नेपालले सन् २०३० सम्ममा मातृ मृत्यु दर ७० पुर्याउने लक्ष्य लिएको छ । </a:t>
            </a:r>
          </a:p>
          <a:p>
            <a:pPr>
              <a:buFont typeface="Wingdings" panose="05000000000000000000" pitchFamily="2" charset="2"/>
              <a:buChar char="§"/>
            </a:pPr>
            <a:endParaRPr lang="ne-NP" sz="2000" dirty="0"/>
          </a:p>
        </p:txBody>
      </p:sp>
      <p:graphicFrame>
        <p:nvGraphicFramePr>
          <p:cNvPr id="4" name="Content Placeholder 3">
            <a:extLst>
              <a:ext uri="{FF2B5EF4-FFF2-40B4-BE49-F238E27FC236}">
                <a16:creationId xmlns:a16="http://schemas.microsoft.com/office/drawing/2014/main" id="{5906CBD1-D4F1-4E93-9816-99673687A21C}"/>
              </a:ext>
            </a:extLst>
          </p:cNvPr>
          <p:cNvGraphicFramePr>
            <a:graphicFrameLocks/>
          </p:cNvGraphicFramePr>
          <p:nvPr/>
        </p:nvGraphicFramePr>
        <p:xfrm>
          <a:off x="479685" y="4099469"/>
          <a:ext cx="11017771" cy="2728209"/>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19">
            <a:extLst>
              <a:ext uri="{FF2B5EF4-FFF2-40B4-BE49-F238E27FC236}">
                <a16:creationId xmlns:a16="http://schemas.microsoft.com/office/drawing/2014/main" id="{CB838CF3-3014-467A-B1A9-709F2460EF89}"/>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cxnSp>
        <p:nvCxnSpPr>
          <p:cNvPr id="6" name="Straight Connector 5">
            <a:extLst>
              <a:ext uri="{FF2B5EF4-FFF2-40B4-BE49-F238E27FC236}">
                <a16:creationId xmlns:a16="http://schemas.microsoft.com/office/drawing/2014/main" id="{7EB406EA-D7B0-4A03-90AE-89D90E3CC329}"/>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978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p:txBody>
          <a:bodyPr/>
          <a:lstStyle/>
          <a:p>
            <a:pPr algn="ctr"/>
            <a:r>
              <a:rPr lang="hi-IN" dirty="0">
                <a:cs typeface="Kalimati" panose="00000400000000000000" pitchFamily="2"/>
              </a:rPr>
              <a:t>मातृ मृत्यु</a:t>
            </a:r>
            <a:r>
              <a:rPr lang="ne-NP" dirty="0">
                <a:cs typeface="Kalimati" panose="00000400000000000000" pitchFamily="2"/>
              </a:rPr>
              <a:t> अध्ययन किन ?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221673" y="2334072"/>
            <a:ext cx="11881361" cy="3875346"/>
          </a:xfrm>
        </p:spPr>
        <p:txBody>
          <a:bodyPr>
            <a:noAutofit/>
          </a:bodyPr>
          <a:lstStyle/>
          <a:p>
            <a:pPr>
              <a:lnSpc>
                <a:spcPct val="170000"/>
              </a:lnSpc>
              <a:buFont typeface="Wingdings" panose="05000000000000000000" pitchFamily="2" charset="2"/>
              <a:buChar char="§"/>
            </a:pPr>
            <a:r>
              <a:rPr lang="hi-IN" sz="2400" dirty="0">
                <a:cs typeface="Kalimati" panose="00000400000000000000" pitchFamily="2"/>
              </a:rPr>
              <a:t>मातृ मृत्युको अवस्था </a:t>
            </a:r>
            <a:r>
              <a:rPr lang="ne-NP" sz="2400" dirty="0">
                <a:cs typeface="Kalimati" panose="00000400000000000000" pitchFamily="2"/>
              </a:rPr>
              <a:t>आँकलन गर्न</a:t>
            </a:r>
            <a:r>
              <a:rPr lang="hi-IN" sz="2400" dirty="0">
                <a:cs typeface="Kalimati" panose="00000400000000000000" pitchFamily="2"/>
              </a:rPr>
              <a:t> भर पर्दो सूचनाको </a:t>
            </a:r>
            <a:r>
              <a:rPr lang="ne-NP" sz="2400" dirty="0">
                <a:cs typeface="Kalimati" panose="00000400000000000000" pitchFamily="2"/>
              </a:rPr>
              <a:t>कमी</a:t>
            </a:r>
            <a:r>
              <a:rPr lang="hi-IN" sz="2400" dirty="0">
                <a:cs typeface="Kalimati" panose="00000400000000000000" pitchFamily="2"/>
              </a:rPr>
              <a:t> रहेको छ </a:t>
            </a:r>
            <a:r>
              <a:rPr lang="ne-NP" sz="2400" dirty="0">
                <a:cs typeface="Kalimati" panose="00000400000000000000" pitchFamily="2"/>
              </a:rPr>
              <a:t>।</a:t>
            </a:r>
            <a:endParaRPr lang="hi-IN" sz="2400" dirty="0">
              <a:cs typeface="Kalimati" panose="00000400000000000000" pitchFamily="2"/>
            </a:endParaRPr>
          </a:p>
          <a:p>
            <a:pPr>
              <a:lnSpc>
                <a:spcPct val="170000"/>
              </a:lnSpc>
              <a:buFont typeface="Wingdings" panose="05000000000000000000" pitchFamily="2" charset="2"/>
              <a:buChar char="§"/>
            </a:pPr>
            <a:r>
              <a:rPr lang="ne-NP" sz="2400" dirty="0">
                <a:cs typeface="Kalimati" panose="00000400000000000000" pitchFamily="2"/>
              </a:rPr>
              <a:t>प्रजनन् उमेरका महिलाहरूको मृत्यु</a:t>
            </a:r>
            <a:r>
              <a:rPr lang="hi-IN" sz="2400" dirty="0">
                <a:cs typeface="Kalimati" panose="00000400000000000000" pitchFamily="2"/>
              </a:rPr>
              <a:t> मध्ये मातृ मृत्युको ठूलो हिस्सा रहेको छ </a:t>
            </a:r>
            <a:r>
              <a:rPr lang="ne-NP" sz="2400" dirty="0">
                <a:solidFill>
                  <a:schemeClr val="accent6">
                    <a:lumMod val="50000"/>
                  </a:schemeClr>
                </a:solidFill>
                <a:cs typeface="Kalimati" panose="00000400000000000000" pitchFamily="2"/>
              </a:rPr>
              <a:t>।</a:t>
            </a:r>
            <a:r>
              <a:rPr lang="ne-NP" sz="2400" dirty="0">
                <a:cs typeface="Kalimati" panose="00000400000000000000" pitchFamily="2"/>
              </a:rPr>
              <a:t> </a:t>
            </a:r>
          </a:p>
          <a:p>
            <a:pPr lvl="1">
              <a:lnSpc>
                <a:spcPct val="170000"/>
              </a:lnSpc>
              <a:buFont typeface="Wingdings" panose="05000000000000000000" pitchFamily="2" charset="2"/>
              <a:buChar char="§"/>
            </a:pPr>
            <a:r>
              <a:rPr lang="ne-NP" sz="2000" dirty="0">
                <a:cs typeface="Kalimati" panose="00000400000000000000" pitchFamily="2"/>
              </a:rPr>
              <a:t>मातृ मृत्युको संख्या, </a:t>
            </a:r>
          </a:p>
          <a:p>
            <a:pPr lvl="1">
              <a:lnSpc>
                <a:spcPct val="170000"/>
              </a:lnSpc>
              <a:buFont typeface="Wingdings" panose="05000000000000000000" pitchFamily="2" charset="2"/>
              <a:buChar char="§"/>
            </a:pPr>
            <a:r>
              <a:rPr lang="ne-NP" sz="2000" dirty="0">
                <a:cs typeface="Kalimati" panose="00000400000000000000" pitchFamily="2"/>
              </a:rPr>
              <a:t>मृत्युको कारण तथा निराकरण गर्न सकिने कारणहरू पहिचान गर्ने; </a:t>
            </a:r>
          </a:p>
          <a:p>
            <a:pPr lvl="1">
              <a:lnSpc>
                <a:spcPct val="170000"/>
              </a:lnSpc>
              <a:buFont typeface="Wingdings" panose="05000000000000000000" pitchFamily="2" charset="2"/>
              <a:buChar char="§"/>
            </a:pPr>
            <a:r>
              <a:rPr lang="ne-NP" sz="2000" dirty="0">
                <a:cs typeface="Kalimati" panose="00000400000000000000" pitchFamily="2"/>
              </a:rPr>
              <a:t>गुमाएका अवसरहरूबाट पाठ सिक्ने; </a:t>
            </a:r>
          </a:p>
          <a:p>
            <a:pPr lvl="1">
              <a:lnSpc>
                <a:spcPct val="170000"/>
              </a:lnSpc>
              <a:buFont typeface="Wingdings" panose="05000000000000000000" pitchFamily="2" charset="2"/>
              <a:buChar char="§"/>
            </a:pPr>
            <a:r>
              <a:rPr lang="ne-NP" sz="2000" dirty="0">
                <a:cs typeface="Kalimati" panose="00000400000000000000" pitchFamily="2"/>
              </a:rPr>
              <a:t>तथ्यमा आधारित नीति</a:t>
            </a:r>
            <a:r>
              <a:rPr lang="hi-IN" sz="2000" dirty="0">
                <a:cs typeface="Kalimati" panose="00000400000000000000" pitchFamily="2"/>
              </a:rPr>
              <a:t> </a:t>
            </a:r>
            <a:r>
              <a:rPr lang="hi-IN" sz="2000" dirty="0">
                <a:solidFill>
                  <a:schemeClr val="accent6">
                    <a:lumMod val="50000"/>
                  </a:schemeClr>
                </a:solidFill>
                <a:cs typeface="Kalimati" panose="00000400000000000000" pitchFamily="2"/>
              </a:rPr>
              <a:t>निर्माण</a:t>
            </a:r>
            <a:r>
              <a:rPr lang="hi-IN" sz="2000" dirty="0">
                <a:cs typeface="Kalimati" panose="00000400000000000000" pitchFamily="2"/>
              </a:rPr>
              <a:t> </a:t>
            </a:r>
            <a:r>
              <a:rPr lang="hi-IN" sz="2000" dirty="0">
                <a:solidFill>
                  <a:schemeClr val="accent6">
                    <a:lumMod val="50000"/>
                  </a:schemeClr>
                </a:solidFill>
                <a:cs typeface="Kalimati" panose="00000400000000000000" pitchFamily="2"/>
              </a:rPr>
              <a:t>र</a:t>
            </a:r>
            <a:r>
              <a:rPr lang="hi-IN" sz="2000" dirty="0">
                <a:cs typeface="Kalimati" panose="00000400000000000000" pitchFamily="2"/>
              </a:rPr>
              <a:t> </a:t>
            </a:r>
            <a:r>
              <a:rPr lang="ne-NP" sz="2000" dirty="0">
                <a:cs typeface="Kalimati" panose="00000400000000000000" pitchFamily="2"/>
              </a:rPr>
              <a:t>कार्यक्रम</a:t>
            </a:r>
            <a:r>
              <a:rPr lang="hi-IN" sz="2000" dirty="0">
                <a:cs typeface="Kalimati" panose="00000400000000000000" pitchFamily="2"/>
              </a:rPr>
              <a:t> </a:t>
            </a:r>
            <a:r>
              <a:rPr lang="ne-NP" sz="2000" dirty="0">
                <a:cs typeface="Kalimati" panose="00000400000000000000" pitchFamily="2"/>
              </a:rPr>
              <a:t>सञ्चालन </a:t>
            </a:r>
            <a:r>
              <a:rPr lang="hi-IN" sz="2000" dirty="0">
                <a:solidFill>
                  <a:schemeClr val="accent6">
                    <a:lumMod val="50000"/>
                  </a:schemeClr>
                </a:solidFill>
                <a:cs typeface="Kalimati" panose="00000400000000000000" pitchFamily="2"/>
              </a:rPr>
              <a:t>गरी </a:t>
            </a:r>
            <a:r>
              <a:rPr lang="ne-NP" sz="2000" dirty="0">
                <a:cs typeface="Kalimati" panose="00000400000000000000" pitchFamily="2"/>
              </a:rPr>
              <a:t>मातृ स्वास्थ्यमा सुधार </a:t>
            </a:r>
            <a:r>
              <a:rPr lang="hi-IN" sz="2000" dirty="0">
                <a:solidFill>
                  <a:schemeClr val="accent6">
                    <a:lumMod val="50000"/>
                  </a:schemeClr>
                </a:solidFill>
                <a:cs typeface="Kalimati" panose="00000400000000000000" pitchFamily="2"/>
              </a:rPr>
              <a:t>ल्याउने</a:t>
            </a:r>
            <a:r>
              <a:rPr lang="hi-IN" sz="2000" dirty="0">
                <a:cs typeface="Kalimati" panose="00000400000000000000" pitchFamily="2"/>
              </a:rPr>
              <a:t> </a:t>
            </a:r>
            <a:r>
              <a:rPr lang="ne-NP" sz="2000" dirty="0">
                <a:cs typeface="Kalimati" panose="00000400000000000000" pitchFamily="2"/>
              </a:rPr>
              <a:t>।</a:t>
            </a:r>
            <a:endParaRPr lang="ne-NP" sz="2400" dirty="0">
              <a:cs typeface="Kalimati" panose="00000400000000000000" pitchFamily="2"/>
            </a:endParaRPr>
          </a:p>
        </p:txBody>
      </p:sp>
      <p:sp>
        <p:nvSpPr>
          <p:cNvPr id="4" name="TextBox 3">
            <a:extLst>
              <a:ext uri="{FF2B5EF4-FFF2-40B4-BE49-F238E27FC236}">
                <a16:creationId xmlns:a16="http://schemas.microsoft.com/office/drawing/2014/main" id="{B896CE11-D3AD-4A7D-A829-5C3FA776C80B}"/>
              </a:ext>
            </a:extLst>
          </p:cNvPr>
          <p:cNvSpPr txBox="1"/>
          <p:nvPr/>
        </p:nvSpPr>
        <p:spPr>
          <a:xfrm>
            <a:off x="10867868" y="6450061"/>
            <a:ext cx="881115" cy="369332"/>
          </a:xfrm>
          <a:prstGeom prst="rect">
            <a:avLst/>
          </a:prstGeom>
          <a:noFill/>
        </p:spPr>
        <p:txBody>
          <a:bodyPr wrap="square">
            <a:spAutoFit/>
          </a:bodyPr>
          <a:lstStyle/>
          <a:p>
            <a:pPr algn="r"/>
            <a:r>
              <a:rPr lang="ne-NP" sz="1800" b="1" dirty="0">
                <a:latin typeface="Calibri" panose="020F0502020204030204" pitchFamily="34" charset="0"/>
                <a:ea typeface="Calibri" panose="020F0502020204030204" pitchFamily="34" charset="0"/>
                <a:cs typeface="Kalimati" panose="00000400000000000000" pitchFamily="2"/>
              </a:rPr>
              <a:t>क्रमशः </a:t>
            </a:r>
            <a:endParaRPr lang="en-US" dirty="0"/>
          </a:p>
        </p:txBody>
      </p:sp>
      <p:sp>
        <p:nvSpPr>
          <p:cNvPr id="5" name="Slide Number Placeholder 19">
            <a:extLst>
              <a:ext uri="{FF2B5EF4-FFF2-40B4-BE49-F238E27FC236}">
                <a16:creationId xmlns:a16="http://schemas.microsoft.com/office/drawing/2014/main" id="{642C2679-5CCF-4BC8-975A-05654394E210}"/>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cxnSp>
        <p:nvCxnSpPr>
          <p:cNvPr id="6" name="Straight Connector 5">
            <a:extLst>
              <a:ext uri="{FF2B5EF4-FFF2-40B4-BE49-F238E27FC236}">
                <a16:creationId xmlns:a16="http://schemas.microsoft.com/office/drawing/2014/main" id="{7929887F-9345-44CA-A71F-214C2825D9B2}"/>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4214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DA6A-2AF8-4A52-822D-F2CDB5C24AB9}"/>
              </a:ext>
            </a:extLst>
          </p:cNvPr>
          <p:cNvSpPr>
            <a:spLocks noGrp="1"/>
          </p:cNvSpPr>
          <p:nvPr>
            <p:ph type="title"/>
          </p:nvPr>
        </p:nvSpPr>
        <p:spPr>
          <a:xfrm>
            <a:off x="416815" y="886577"/>
            <a:ext cx="11484198" cy="834324"/>
          </a:xfrm>
        </p:spPr>
        <p:txBody>
          <a:bodyPr>
            <a:normAutofit/>
          </a:bodyPr>
          <a:lstStyle/>
          <a:p>
            <a:pPr algn="ctr"/>
            <a:r>
              <a:rPr lang="ne-NP" sz="3600" b="1" dirty="0">
                <a:effectLst>
                  <a:outerShdw blurRad="38100" dist="38100" dir="2700000" algn="tl">
                    <a:srgbClr val="000000">
                      <a:alpha val="43137"/>
                    </a:srgbClr>
                  </a:outerShdw>
                </a:effectLst>
                <a:cs typeface="Kalimati" panose="00000400000000000000" pitchFamily="2"/>
              </a:rPr>
              <a:t>मातृ मृत्युको परिभाषा </a:t>
            </a:r>
          </a:p>
        </p:txBody>
      </p:sp>
      <p:sp>
        <p:nvSpPr>
          <p:cNvPr id="3" name="Content Placeholder 2">
            <a:extLst>
              <a:ext uri="{FF2B5EF4-FFF2-40B4-BE49-F238E27FC236}">
                <a16:creationId xmlns:a16="http://schemas.microsoft.com/office/drawing/2014/main" id="{9EEDF2E6-C590-4CAB-B6C4-30EB38B9ADBE}"/>
              </a:ext>
            </a:extLst>
          </p:cNvPr>
          <p:cNvSpPr>
            <a:spLocks noGrp="1"/>
          </p:cNvSpPr>
          <p:nvPr>
            <p:ph idx="1"/>
          </p:nvPr>
        </p:nvSpPr>
        <p:spPr>
          <a:xfrm>
            <a:off x="618836" y="2007978"/>
            <a:ext cx="10745007" cy="4551759"/>
          </a:xfrm>
        </p:spPr>
        <p:txBody>
          <a:bodyPr>
            <a:normAutofit fontScale="40000" lnSpcReduction="20000"/>
          </a:bodyPr>
          <a:lstStyle/>
          <a:p>
            <a:pPr>
              <a:lnSpc>
                <a:spcPct val="170000"/>
              </a:lnSpc>
              <a:buFont typeface="Wingdings" panose="05000000000000000000" pitchFamily="2" charset="2"/>
              <a:buChar char="§"/>
            </a:pPr>
            <a:r>
              <a:rPr lang="ne-NP" sz="7200" b="1" dirty="0">
                <a:cs typeface="Kalimati" panose="00000400000000000000" pitchFamily="2"/>
              </a:rPr>
              <a:t>गर्भावस्थासँग सम्बन्धित मृत्यु</a:t>
            </a:r>
            <a:r>
              <a:rPr lang="en-US" sz="7200" b="1" dirty="0">
                <a:cs typeface="Kalimati" panose="00000400000000000000" pitchFamily="2"/>
              </a:rPr>
              <a:t> (Pregnancy related death):</a:t>
            </a:r>
            <a:r>
              <a:rPr lang="ne-NP" sz="7200" b="1" dirty="0">
                <a:cs typeface="Kalimati" panose="00000400000000000000" pitchFamily="2"/>
              </a:rPr>
              <a:t> </a:t>
            </a:r>
            <a:r>
              <a:rPr lang="ne-NP" sz="7200" dirty="0">
                <a:cs typeface="Kalimati" panose="00000400000000000000" pitchFamily="2"/>
              </a:rPr>
              <a:t>गर्भावस्थामा, प्रसुति अवस्थामा वा गर्भावस्था अन्त भएको ४२ दिन भित्रमा कुनै पनि कारणले हुने महिलाको मृत्यु  </a:t>
            </a:r>
            <a:endParaRPr lang="en-US" sz="7200" dirty="0">
              <a:cs typeface="Kalimati" panose="00000400000000000000" pitchFamily="2"/>
            </a:endParaRPr>
          </a:p>
          <a:p>
            <a:pPr>
              <a:lnSpc>
                <a:spcPct val="170000"/>
              </a:lnSpc>
              <a:buFont typeface="Wingdings" panose="05000000000000000000" pitchFamily="2" charset="2"/>
              <a:buChar char="§"/>
            </a:pPr>
            <a:r>
              <a:rPr lang="ne-NP" sz="7200" b="1" dirty="0">
                <a:cs typeface="Kalimati" panose="00000400000000000000" pitchFamily="2"/>
              </a:rPr>
              <a:t>मातृ मृत्युः</a:t>
            </a:r>
            <a:r>
              <a:rPr lang="ne-NP" sz="7200" dirty="0">
                <a:cs typeface="Kalimati" panose="00000400000000000000" pitchFamily="2"/>
              </a:rPr>
              <a:t> गर्भावस्थामा, प्रसुति अवस्थामा वा गर्भावस्था अन्त भएको ४२ दिन भित्रमा गर्भसँग सम्बन्धित कारण वा यस अवस्थाको व्यवस्थापनको कारणले हुने महिलाको मृत्यु </a:t>
            </a:r>
          </a:p>
          <a:p>
            <a:pPr>
              <a:buFont typeface="Wingdings" panose="05000000000000000000" pitchFamily="2" charset="2"/>
              <a:buChar char="§"/>
            </a:pPr>
            <a:endParaRPr lang="ne-NP" sz="2000" dirty="0">
              <a:cs typeface="Kalimati" panose="00000400000000000000" pitchFamily="2"/>
            </a:endParaRPr>
          </a:p>
          <a:p>
            <a:pPr>
              <a:buFont typeface="Wingdings" panose="05000000000000000000" pitchFamily="2" charset="2"/>
              <a:buChar char="§"/>
            </a:pPr>
            <a:endParaRPr lang="ne-NP" sz="2000" dirty="0">
              <a:cs typeface="Kalimati" panose="00000400000000000000" pitchFamily="2"/>
            </a:endParaRPr>
          </a:p>
        </p:txBody>
      </p:sp>
      <p:sp>
        <p:nvSpPr>
          <p:cNvPr id="5" name="Slide Number Placeholder 19">
            <a:extLst>
              <a:ext uri="{FF2B5EF4-FFF2-40B4-BE49-F238E27FC236}">
                <a16:creationId xmlns:a16="http://schemas.microsoft.com/office/drawing/2014/main" id="{9E743D79-EA01-44A2-BFF1-9C99BA560358}"/>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cxnSp>
        <p:nvCxnSpPr>
          <p:cNvPr id="6" name="Straight Connector 5">
            <a:extLst>
              <a:ext uri="{FF2B5EF4-FFF2-40B4-BE49-F238E27FC236}">
                <a16:creationId xmlns:a16="http://schemas.microsoft.com/office/drawing/2014/main" id="{9285B82F-528A-486A-ABE3-58CA5D1010F2}"/>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471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CFED773-01FB-42F6-AC94-EA4893C9FDAD}"/>
              </a:ext>
            </a:extLst>
          </p:cNvPr>
          <p:cNvGrpSpPr/>
          <p:nvPr/>
        </p:nvGrpSpPr>
        <p:grpSpPr>
          <a:xfrm>
            <a:off x="175730" y="3615071"/>
            <a:ext cx="11786422" cy="3003434"/>
            <a:chOff x="1" y="729957"/>
            <a:chExt cx="12184832" cy="1970716"/>
          </a:xfrm>
        </p:grpSpPr>
        <p:pic>
          <p:nvPicPr>
            <p:cNvPr id="5" name="Picture 4">
              <a:extLst>
                <a:ext uri="{FF2B5EF4-FFF2-40B4-BE49-F238E27FC236}">
                  <a16:creationId xmlns:a16="http://schemas.microsoft.com/office/drawing/2014/main" id="{E321202B-6631-49E8-A87E-5AAB363C3939}"/>
                </a:ext>
              </a:extLst>
            </p:cNvPr>
            <p:cNvPicPr>
              <a:picLocks noChangeAspect="1"/>
            </p:cNvPicPr>
            <p:nvPr/>
          </p:nvPicPr>
          <p:blipFill rotWithShape="1">
            <a:blip r:embed="rId2"/>
            <a:srcRect l="19012" t="37984" r="20727" b="29768"/>
            <a:stretch/>
          </p:blipFill>
          <p:spPr>
            <a:xfrm>
              <a:off x="1" y="729957"/>
              <a:ext cx="6283842" cy="1970716"/>
            </a:xfrm>
            <a:prstGeom prst="rect">
              <a:avLst/>
            </a:prstGeom>
            <a:ln>
              <a:solidFill>
                <a:schemeClr val="tx1"/>
              </a:solidFill>
            </a:ln>
          </p:spPr>
        </p:pic>
        <p:pic>
          <p:nvPicPr>
            <p:cNvPr id="6" name="Picture 5">
              <a:extLst>
                <a:ext uri="{FF2B5EF4-FFF2-40B4-BE49-F238E27FC236}">
                  <a16:creationId xmlns:a16="http://schemas.microsoft.com/office/drawing/2014/main" id="{E0B5D517-7B1A-43FE-B41F-44F67032295E}"/>
                </a:ext>
              </a:extLst>
            </p:cNvPr>
            <p:cNvPicPr>
              <a:picLocks noChangeAspect="1"/>
            </p:cNvPicPr>
            <p:nvPr/>
          </p:nvPicPr>
          <p:blipFill rotWithShape="1">
            <a:blip r:embed="rId3"/>
            <a:srcRect l="20145" t="48837" r="18634" b="24341"/>
            <a:stretch/>
          </p:blipFill>
          <p:spPr>
            <a:xfrm>
              <a:off x="6244857" y="729957"/>
              <a:ext cx="5939976" cy="1970716"/>
            </a:xfrm>
            <a:prstGeom prst="rect">
              <a:avLst/>
            </a:prstGeom>
            <a:ln>
              <a:solidFill>
                <a:schemeClr val="tx1"/>
              </a:solidFill>
            </a:ln>
          </p:spPr>
        </p:pic>
      </p:grpSp>
      <p:sp>
        <p:nvSpPr>
          <p:cNvPr id="8" name="TextBox 7">
            <a:extLst>
              <a:ext uri="{FF2B5EF4-FFF2-40B4-BE49-F238E27FC236}">
                <a16:creationId xmlns:a16="http://schemas.microsoft.com/office/drawing/2014/main" id="{131A0745-97C7-4C20-B6AC-66265C85DDC1}"/>
              </a:ext>
            </a:extLst>
          </p:cNvPr>
          <p:cNvSpPr txBox="1"/>
          <p:nvPr/>
        </p:nvSpPr>
        <p:spPr>
          <a:xfrm>
            <a:off x="175730" y="771688"/>
            <a:ext cx="12016270" cy="2703304"/>
          </a:xfrm>
          <a:prstGeom prst="rect">
            <a:avLst/>
          </a:prstGeom>
        </p:spPr>
        <p:txBody>
          <a:bodyPr wrap="square" lIns="0" tIns="0" rIns="0" bIns="0" rtlCol="0" anchor="t">
            <a:spAutoFit/>
          </a:bodyPr>
          <a:lstStyle/>
          <a:p>
            <a:pPr algn="ctr">
              <a:lnSpc>
                <a:spcPts val="4610"/>
              </a:lnSpc>
            </a:pPr>
            <a:r>
              <a:rPr lang="ne-NP" sz="2600" b="1" dirty="0">
                <a:solidFill>
                  <a:schemeClr val="tx1">
                    <a:lumMod val="95000"/>
                    <a:lumOff val="5000"/>
                  </a:schemeClr>
                </a:solidFill>
                <a:effectLst>
                  <a:outerShdw blurRad="38100" dist="38100" dir="2700000" algn="tl">
                    <a:srgbClr val="000000">
                      <a:alpha val="43137"/>
                    </a:srgbClr>
                  </a:outerShdw>
                </a:effectLst>
                <a:cs typeface="Kalimati" pitchFamily="2"/>
              </a:rPr>
              <a:t>राष्ट्रिय जनगणना २०७८ मा मातृ मृत्यसम्बन्धी विवरण</a:t>
            </a:r>
          </a:p>
          <a:p>
            <a:pPr algn="ctr">
              <a:lnSpc>
                <a:spcPts val="4610"/>
              </a:lnSpc>
            </a:pPr>
            <a:r>
              <a:rPr lang="ne-NP" sz="2600" b="1" dirty="0">
                <a:solidFill>
                  <a:schemeClr val="tx1">
                    <a:lumMod val="95000"/>
                    <a:lumOff val="5000"/>
                  </a:schemeClr>
                </a:solidFill>
                <a:effectLst>
                  <a:outerShdw blurRad="38100" dist="38100" dir="2700000" algn="tl">
                    <a:srgbClr val="000000">
                      <a:alpha val="43137"/>
                    </a:srgbClr>
                  </a:outerShdw>
                </a:effectLst>
                <a:cs typeface="Kalimati" pitchFamily="2"/>
              </a:rPr>
              <a:t>पारिवारिक खण्डः मृत्युसम्बन्धी विवरण</a:t>
            </a:r>
            <a:endParaRPr lang="ne-NP" sz="2600" b="1" spc="-42" dirty="0">
              <a:solidFill>
                <a:srgbClr val="FF0000"/>
              </a:solidFill>
              <a:cs typeface="Kalimati" pitchFamily="2"/>
            </a:endParaRPr>
          </a:p>
          <a:p>
            <a:pPr>
              <a:lnSpc>
                <a:spcPct val="150000"/>
              </a:lnSpc>
            </a:pPr>
            <a:r>
              <a:rPr lang="ne-NP" sz="2200" b="1" dirty="0">
                <a:solidFill>
                  <a:srgbClr val="142DAC"/>
                </a:solidFill>
                <a:latin typeface="Calibri" panose="020F0502020204030204" pitchFamily="34" charset="0"/>
                <a:cs typeface="Kalimati" panose="00000400000000000000" pitchFamily="2"/>
              </a:rPr>
              <a:t>प्रश्न १४</a:t>
            </a:r>
            <a:r>
              <a:rPr lang="en-US" sz="2200" b="1" dirty="0">
                <a:solidFill>
                  <a:srgbClr val="142DAC"/>
                </a:solidFill>
                <a:latin typeface="Calibri" panose="020F0502020204030204" pitchFamily="34" charset="0"/>
                <a:cs typeface="Kalimati" panose="00000400000000000000" pitchFamily="2"/>
              </a:rPr>
              <a:t>: </a:t>
            </a:r>
            <a:r>
              <a:rPr lang="ne-NP" sz="2200" b="1" dirty="0">
                <a:solidFill>
                  <a:srgbClr val="142DAC"/>
                </a:solidFill>
                <a:latin typeface="Calibri" panose="020F0502020204030204" pitchFamily="34" charset="0"/>
                <a:cs typeface="Kalimati" panose="00000400000000000000" pitchFamily="2"/>
              </a:rPr>
              <a:t>गत १२ महिनामा तपाईंको परिवारमा कसैको मृत्यु भएको थियो ? </a:t>
            </a:r>
            <a:endParaRPr lang="en-US" sz="2200" b="1" dirty="0">
              <a:solidFill>
                <a:srgbClr val="142DAC"/>
              </a:solidFill>
              <a:latin typeface="Calibri" panose="020F0502020204030204" pitchFamily="34" charset="0"/>
              <a:cs typeface="Kalimati" panose="00000400000000000000" pitchFamily="2"/>
            </a:endParaRPr>
          </a:p>
          <a:p>
            <a:pPr>
              <a:lnSpc>
                <a:spcPct val="150000"/>
              </a:lnSpc>
            </a:pPr>
            <a:r>
              <a:rPr lang="ne-NP" sz="2200" b="1" dirty="0">
                <a:solidFill>
                  <a:srgbClr val="142DAC"/>
                </a:solidFill>
                <a:latin typeface="Calibri" panose="020F0502020204030204" pitchFamily="34" charset="0"/>
                <a:cs typeface="Kalimati" panose="00000400000000000000" pitchFamily="2"/>
              </a:rPr>
              <a:t>प्रश्न १५</a:t>
            </a:r>
            <a:r>
              <a:rPr lang="en-US" sz="2200" b="1" dirty="0">
                <a:solidFill>
                  <a:srgbClr val="142DAC"/>
                </a:solidFill>
                <a:latin typeface="Calibri" panose="020F0502020204030204" pitchFamily="34" charset="0"/>
                <a:cs typeface="Kalimati" panose="00000400000000000000" pitchFamily="2"/>
              </a:rPr>
              <a:t>:</a:t>
            </a:r>
            <a:r>
              <a:rPr lang="ne-NP" sz="2200" b="1" dirty="0">
                <a:solidFill>
                  <a:srgbClr val="142DAC"/>
                </a:solidFill>
                <a:latin typeface="Calibri" panose="020F0502020204030204" pitchFamily="34" charset="0"/>
                <a:cs typeface="Kalimati" panose="00000400000000000000" pitchFamily="2"/>
              </a:rPr>
              <a:t> मृत्यु भएका व्यक्तिको विवरणः महल ६</a:t>
            </a:r>
            <a:r>
              <a:rPr lang="en-US" sz="2200" b="1" dirty="0">
                <a:solidFill>
                  <a:srgbClr val="142DAC"/>
                </a:solidFill>
                <a:latin typeface="Calibri" panose="020F0502020204030204" pitchFamily="34" charset="0"/>
                <a:cs typeface="Kalimati" panose="00000400000000000000" pitchFamily="2"/>
              </a:rPr>
              <a:t>:</a:t>
            </a:r>
            <a:r>
              <a:rPr lang="ne-NP" sz="2200" b="1" dirty="0">
                <a:solidFill>
                  <a:srgbClr val="142DAC"/>
                </a:solidFill>
                <a:latin typeface="Calibri" panose="020F0502020204030204" pitchFamily="34" charset="0"/>
                <a:cs typeface="Kalimati" panose="00000400000000000000" pitchFamily="2"/>
              </a:rPr>
              <a:t> मृतक १५ देखि ४९ वर्षको महिला भए मृत्यु हुँदा उहाँको अवस्था कस्तो थियो ? गर्भवती ..</a:t>
            </a:r>
            <a:r>
              <a:rPr lang="en-US" sz="2200" b="1" dirty="0">
                <a:solidFill>
                  <a:srgbClr val="142DAC"/>
                </a:solidFill>
                <a:latin typeface="Calibri" panose="020F0502020204030204" pitchFamily="34" charset="0"/>
                <a:cs typeface="Kalimati" panose="00000400000000000000" pitchFamily="2"/>
              </a:rPr>
              <a:t>1 </a:t>
            </a:r>
            <a:r>
              <a:rPr lang="ne-NP" sz="2200" b="1" dirty="0">
                <a:solidFill>
                  <a:srgbClr val="142DAC"/>
                </a:solidFill>
                <a:latin typeface="Calibri" panose="020F0502020204030204" pitchFamily="34" charset="0"/>
                <a:cs typeface="Kalimati" panose="00000400000000000000" pitchFamily="2"/>
              </a:rPr>
              <a:t>प्रसुती ..</a:t>
            </a:r>
            <a:r>
              <a:rPr lang="en-US" sz="2200" b="1" dirty="0">
                <a:solidFill>
                  <a:srgbClr val="142DAC"/>
                </a:solidFill>
                <a:latin typeface="Calibri" panose="020F0502020204030204" pitchFamily="34" charset="0"/>
                <a:cs typeface="Kalimati" panose="00000400000000000000" pitchFamily="2"/>
              </a:rPr>
              <a:t>2</a:t>
            </a:r>
            <a:r>
              <a:rPr lang="ne-NP" sz="2200" b="1" dirty="0">
                <a:solidFill>
                  <a:srgbClr val="142DAC"/>
                </a:solidFill>
                <a:latin typeface="Calibri" panose="020F0502020204030204" pitchFamily="34" charset="0"/>
                <a:cs typeface="Kalimati" panose="00000400000000000000" pitchFamily="2"/>
              </a:rPr>
              <a:t> सुत्केरी भएको (बच्चा जन्मेको) छ हप्ता भित्र ..</a:t>
            </a:r>
            <a:r>
              <a:rPr lang="en-US" sz="2200" b="1" dirty="0">
                <a:solidFill>
                  <a:srgbClr val="142DAC"/>
                </a:solidFill>
                <a:latin typeface="Calibri" panose="020F0502020204030204" pitchFamily="34" charset="0"/>
                <a:cs typeface="Kalimati" panose="00000400000000000000" pitchFamily="2"/>
              </a:rPr>
              <a:t>3</a:t>
            </a:r>
            <a:r>
              <a:rPr lang="ne-NP" sz="2200" b="1" dirty="0">
                <a:solidFill>
                  <a:srgbClr val="142DAC"/>
                </a:solidFill>
                <a:latin typeface="Calibri" panose="020F0502020204030204" pitchFamily="34" charset="0"/>
                <a:cs typeface="Kalimati" panose="00000400000000000000" pitchFamily="2"/>
              </a:rPr>
              <a:t> अन्य ...</a:t>
            </a:r>
            <a:r>
              <a:rPr lang="en-US" sz="2200" b="1" dirty="0">
                <a:solidFill>
                  <a:srgbClr val="142DAC"/>
                </a:solidFill>
                <a:latin typeface="Calibri" panose="020F0502020204030204" pitchFamily="34" charset="0"/>
                <a:cs typeface="Kalimati" panose="00000400000000000000" pitchFamily="2"/>
              </a:rPr>
              <a:t>4</a:t>
            </a:r>
            <a:endParaRPr lang="ne-NP" sz="2200" b="1" dirty="0">
              <a:solidFill>
                <a:srgbClr val="142DAC"/>
              </a:solidFill>
              <a:latin typeface="Calibri" panose="020F0502020204030204" pitchFamily="34" charset="0"/>
              <a:cs typeface="Kalimati" panose="00000400000000000000" pitchFamily="2"/>
            </a:endParaRPr>
          </a:p>
        </p:txBody>
      </p:sp>
      <p:sp>
        <p:nvSpPr>
          <p:cNvPr id="7" name="Slide Number Placeholder 19">
            <a:extLst>
              <a:ext uri="{FF2B5EF4-FFF2-40B4-BE49-F238E27FC236}">
                <a16:creationId xmlns:a16="http://schemas.microsoft.com/office/drawing/2014/main" id="{AFA4A805-7DEA-4728-BEFF-3D1C3AC324FC}"/>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cxnSp>
        <p:nvCxnSpPr>
          <p:cNvPr id="9" name="Straight Connector 8">
            <a:extLst>
              <a:ext uri="{FF2B5EF4-FFF2-40B4-BE49-F238E27FC236}">
                <a16:creationId xmlns:a16="http://schemas.microsoft.com/office/drawing/2014/main" id="{3237BDF4-1A43-4875-84B4-24CB92D332F1}"/>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573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51EE18-B692-42FE-A9EF-5452A2A7DE8C}"/>
              </a:ext>
            </a:extLst>
          </p:cNvPr>
          <p:cNvSpPr txBox="1"/>
          <p:nvPr/>
        </p:nvSpPr>
        <p:spPr>
          <a:xfrm>
            <a:off x="34663" y="848976"/>
            <a:ext cx="12192000" cy="1154162"/>
          </a:xfrm>
          <a:prstGeom prst="rect">
            <a:avLst/>
          </a:prstGeom>
          <a:noFill/>
        </p:spPr>
        <p:txBody>
          <a:bodyPr wrap="square">
            <a:spAutoFit/>
          </a:bodyPr>
          <a:lstStyle/>
          <a:p>
            <a:pPr marL="173037" lvl="1" algn="just">
              <a:lnSpc>
                <a:spcPct val="150000"/>
              </a:lnSpc>
            </a:pPr>
            <a:r>
              <a:rPr lang="ne-NP" sz="2300" b="1" dirty="0">
                <a:cs typeface="Kalimati" pitchFamily="2"/>
              </a:rPr>
              <a:t>प्रश्न १५ महल ६</a:t>
            </a:r>
            <a:r>
              <a:rPr lang="en-US" sz="2300" b="1" dirty="0">
                <a:cs typeface="Kalimati" pitchFamily="2"/>
              </a:rPr>
              <a:t>:</a:t>
            </a:r>
            <a:r>
              <a:rPr lang="ne-NP" sz="2300" b="1" dirty="0">
                <a:cs typeface="Kalimati" pitchFamily="2"/>
              </a:rPr>
              <a:t> मृतक १५ देखि ४९ वर्षको महिला भए मृत्यु हुँदा उहाँको अवस्था कस्तो थियो ?</a:t>
            </a:r>
            <a:endParaRPr lang="en-US" sz="2300" b="1" dirty="0">
              <a:cs typeface="Kalimati" pitchFamily="2"/>
            </a:endParaRPr>
          </a:p>
          <a:p>
            <a:pPr marL="173037" lvl="1" algn="just">
              <a:lnSpc>
                <a:spcPct val="150000"/>
              </a:lnSpc>
            </a:pPr>
            <a:r>
              <a:rPr lang="en-US" sz="2300" b="1" dirty="0">
                <a:cs typeface="Kalimati" pitchFamily="2"/>
              </a:rPr>
              <a:t>	      </a:t>
            </a:r>
            <a:r>
              <a:rPr lang="ne-NP" sz="2300" b="1" dirty="0">
                <a:cs typeface="Kalimati" pitchFamily="2"/>
              </a:rPr>
              <a:t>गर्भवती ...</a:t>
            </a:r>
            <a:r>
              <a:rPr lang="en-US" sz="2300" b="1" dirty="0">
                <a:cs typeface="Kalimati" pitchFamily="2"/>
              </a:rPr>
              <a:t>1 </a:t>
            </a:r>
            <a:r>
              <a:rPr lang="ne-NP" sz="2300" b="1" dirty="0">
                <a:cs typeface="Kalimati" pitchFamily="2"/>
              </a:rPr>
              <a:t> प्रसुती ...</a:t>
            </a:r>
            <a:r>
              <a:rPr lang="en-US" sz="2300" b="1" dirty="0">
                <a:cs typeface="Kalimati" pitchFamily="2"/>
              </a:rPr>
              <a:t>2</a:t>
            </a:r>
            <a:r>
              <a:rPr lang="ne-NP" sz="2300" b="1" dirty="0">
                <a:cs typeface="Kalimati" pitchFamily="2"/>
              </a:rPr>
              <a:t> सुत्केरी भएको (बच्चा जन्मेको) छ हप्ता भित्र ...</a:t>
            </a:r>
            <a:r>
              <a:rPr lang="en-US" sz="2300" b="1" dirty="0">
                <a:cs typeface="Kalimati" pitchFamily="2"/>
              </a:rPr>
              <a:t>3</a:t>
            </a:r>
            <a:r>
              <a:rPr lang="ne-NP" sz="2300" b="1" dirty="0">
                <a:cs typeface="Kalimati" pitchFamily="2"/>
              </a:rPr>
              <a:t> अन्य ...</a:t>
            </a:r>
            <a:r>
              <a:rPr lang="en-US" sz="2300" b="1" dirty="0">
                <a:cs typeface="Kalimati" pitchFamily="2"/>
              </a:rPr>
              <a:t>4</a:t>
            </a:r>
            <a:endParaRPr lang="ne-NP" sz="2300" dirty="0">
              <a:cs typeface="Kalimati" pitchFamily="2"/>
            </a:endParaRPr>
          </a:p>
        </p:txBody>
      </p:sp>
      <p:sp>
        <p:nvSpPr>
          <p:cNvPr id="6" name="TextBox 5">
            <a:extLst>
              <a:ext uri="{FF2B5EF4-FFF2-40B4-BE49-F238E27FC236}">
                <a16:creationId xmlns:a16="http://schemas.microsoft.com/office/drawing/2014/main" id="{5D06DF91-B499-4F76-9136-6C68E14A2169}"/>
              </a:ext>
            </a:extLst>
          </p:cNvPr>
          <p:cNvSpPr txBox="1"/>
          <p:nvPr/>
        </p:nvSpPr>
        <p:spPr>
          <a:xfrm>
            <a:off x="81163" y="2446135"/>
            <a:ext cx="7517011" cy="4385816"/>
          </a:xfrm>
          <a:prstGeom prst="rect">
            <a:avLst/>
          </a:prstGeom>
        </p:spPr>
        <p:txBody>
          <a:bodyPr wrap="square" lIns="0" tIns="0" rIns="0" bIns="0" rtlCol="0" anchor="t">
            <a:spAutoFit/>
          </a:bodyPr>
          <a:lstStyle/>
          <a:p>
            <a:pPr marL="173037" lvl="1" algn="just">
              <a:lnSpc>
                <a:spcPct val="150000"/>
              </a:lnSpc>
            </a:pPr>
            <a:r>
              <a:rPr lang="ne-NP" sz="2400" dirty="0">
                <a:cs typeface="Kalimati" pitchFamily="2"/>
              </a:rPr>
              <a:t>कुनै परिवारमा १५–४९ वर्षका महिलाको गत ३६५</a:t>
            </a:r>
            <a:r>
              <a:rPr lang="en-US" sz="2400" dirty="0">
                <a:cs typeface="Kalimati" pitchFamily="2"/>
              </a:rPr>
              <a:t> </a:t>
            </a:r>
            <a:r>
              <a:rPr lang="ne-NP" sz="2400" dirty="0">
                <a:cs typeface="Kalimati" pitchFamily="2"/>
              </a:rPr>
              <a:t>दिनमा जुनसुकै कारणले मृत्यु भएको रहेछ भने मृत्यु</a:t>
            </a:r>
            <a:r>
              <a:rPr lang="en-US" sz="2400" dirty="0">
                <a:cs typeface="Kalimati" pitchFamily="2"/>
              </a:rPr>
              <a:t> </a:t>
            </a:r>
            <a:r>
              <a:rPr lang="ne-NP" sz="2400" dirty="0">
                <a:cs typeface="Kalimati" pitchFamily="2"/>
              </a:rPr>
              <a:t>हुँदा निज महिलाको अवस्था कस्तो थियो</a:t>
            </a:r>
            <a:r>
              <a:rPr lang="en-US" sz="2400" dirty="0">
                <a:cs typeface="Kalimati" pitchFamily="2"/>
              </a:rPr>
              <a:t> </a:t>
            </a:r>
            <a:r>
              <a:rPr lang="ne-NP" sz="2400" dirty="0">
                <a:cs typeface="Kalimati" pitchFamily="2"/>
              </a:rPr>
              <a:t>भन्ने प्रश्नको उत्तर यो महलमा राम्रोसँग सोधी लेख्नुपर्दछ</a:t>
            </a:r>
            <a:r>
              <a:rPr lang="en-US" sz="2400" dirty="0">
                <a:cs typeface="Kalimati" pitchFamily="2"/>
              </a:rPr>
              <a:t> </a:t>
            </a:r>
            <a:r>
              <a:rPr lang="ne-NP" sz="2400" dirty="0">
                <a:cs typeface="Kalimati" pitchFamily="2"/>
              </a:rPr>
              <a:t>।</a:t>
            </a:r>
          </a:p>
          <a:p>
            <a:pPr marL="457200" lvl="3" algn="just">
              <a:lnSpc>
                <a:spcPct val="150000"/>
              </a:lnSpc>
            </a:pPr>
            <a:r>
              <a:rPr lang="ne-NP" sz="2400" b="1" dirty="0">
                <a:cs typeface="Kalimati" pitchFamily="2"/>
              </a:rPr>
              <a:t>गर्भवती ...</a:t>
            </a:r>
            <a:r>
              <a:rPr lang="en-US" sz="2400" b="1" dirty="0">
                <a:cs typeface="Kalimati" pitchFamily="2"/>
              </a:rPr>
              <a:t>1 </a:t>
            </a:r>
            <a:endParaRPr lang="ne-NP" sz="2400" b="1" dirty="0">
              <a:cs typeface="Kalimati" pitchFamily="2"/>
            </a:endParaRPr>
          </a:p>
          <a:p>
            <a:pPr marL="457200" lvl="3" algn="just">
              <a:lnSpc>
                <a:spcPct val="150000"/>
              </a:lnSpc>
            </a:pPr>
            <a:r>
              <a:rPr lang="ne-NP" sz="2400" b="1" dirty="0">
                <a:cs typeface="Kalimati" pitchFamily="2"/>
              </a:rPr>
              <a:t>प्रसुती ...</a:t>
            </a:r>
            <a:r>
              <a:rPr lang="en-US" sz="2400" b="1" dirty="0">
                <a:cs typeface="Kalimati" pitchFamily="2"/>
              </a:rPr>
              <a:t>2</a:t>
            </a:r>
            <a:r>
              <a:rPr lang="ne-NP" sz="2400" b="1" dirty="0">
                <a:cs typeface="Kalimati" pitchFamily="2"/>
              </a:rPr>
              <a:t> </a:t>
            </a:r>
          </a:p>
          <a:p>
            <a:pPr marL="457200" lvl="3" algn="just">
              <a:lnSpc>
                <a:spcPct val="150000"/>
              </a:lnSpc>
            </a:pPr>
            <a:r>
              <a:rPr lang="ne-NP" sz="2400" b="1" dirty="0">
                <a:cs typeface="Kalimati" pitchFamily="2"/>
              </a:rPr>
              <a:t>सुत्केरी भएको (बच्चा जन्मेको) छ हप्ता भित्र ...</a:t>
            </a:r>
            <a:r>
              <a:rPr lang="en-US" sz="2400" b="1" dirty="0">
                <a:cs typeface="Kalimati" pitchFamily="2"/>
              </a:rPr>
              <a:t>3</a:t>
            </a:r>
            <a:r>
              <a:rPr lang="ne-NP" sz="2400" b="1" dirty="0">
                <a:cs typeface="Kalimati" pitchFamily="2"/>
              </a:rPr>
              <a:t> </a:t>
            </a:r>
          </a:p>
          <a:p>
            <a:pPr marL="457200" lvl="3" algn="just">
              <a:lnSpc>
                <a:spcPct val="150000"/>
              </a:lnSpc>
            </a:pPr>
            <a:r>
              <a:rPr lang="ne-NP" sz="2400" b="1" dirty="0">
                <a:cs typeface="Kalimati" pitchFamily="2"/>
              </a:rPr>
              <a:t>अन्य ...</a:t>
            </a:r>
            <a:r>
              <a:rPr lang="en-US" sz="2400" b="1" dirty="0">
                <a:cs typeface="Kalimati" pitchFamily="2"/>
              </a:rPr>
              <a:t>4</a:t>
            </a:r>
          </a:p>
        </p:txBody>
      </p:sp>
      <p:grpSp>
        <p:nvGrpSpPr>
          <p:cNvPr id="7" name="Group 6">
            <a:extLst>
              <a:ext uri="{FF2B5EF4-FFF2-40B4-BE49-F238E27FC236}">
                <a16:creationId xmlns:a16="http://schemas.microsoft.com/office/drawing/2014/main" id="{E6E8771F-71F5-4186-80EA-6D143113980F}"/>
              </a:ext>
            </a:extLst>
          </p:cNvPr>
          <p:cNvGrpSpPr/>
          <p:nvPr/>
        </p:nvGrpSpPr>
        <p:grpSpPr>
          <a:xfrm>
            <a:off x="7739160" y="3001629"/>
            <a:ext cx="4240887" cy="3274828"/>
            <a:chOff x="7102243" y="2615627"/>
            <a:chExt cx="5032595" cy="3714438"/>
          </a:xfrm>
        </p:grpSpPr>
        <p:pic>
          <p:nvPicPr>
            <p:cNvPr id="8" name="Picture 7">
              <a:extLst>
                <a:ext uri="{FF2B5EF4-FFF2-40B4-BE49-F238E27FC236}">
                  <a16:creationId xmlns:a16="http://schemas.microsoft.com/office/drawing/2014/main" id="{5EA335CC-791A-4AD0-879C-2A45CCBE2780}"/>
                </a:ext>
              </a:extLst>
            </p:cNvPr>
            <p:cNvPicPr>
              <a:picLocks noChangeAspect="1"/>
            </p:cNvPicPr>
            <p:nvPr/>
          </p:nvPicPr>
          <p:blipFill rotWithShape="1">
            <a:blip r:embed="rId2"/>
            <a:srcRect l="32180" t="39645" r="20988" b="28837"/>
            <a:stretch/>
          </p:blipFill>
          <p:spPr>
            <a:xfrm>
              <a:off x="7102243" y="2615627"/>
              <a:ext cx="5032595" cy="3714438"/>
            </a:xfrm>
            <a:prstGeom prst="rect">
              <a:avLst/>
            </a:prstGeom>
          </p:spPr>
        </p:pic>
        <p:sp>
          <p:nvSpPr>
            <p:cNvPr id="9" name="TextBox 8">
              <a:extLst>
                <a:ext uri="{FF2B5EF4-FFF2-40B4-BE49-F238E27FC236}">
                  <a16:creationId xmlns:a16="http://schemas.microsoft.com/office/drawing/2014/main" id="{60CD0791-88BF-4227-9FA1-6DB0E256E8CD}"/>
                </a:ext>
              </a:extLst>
            </p:cNvPr>
            <p:cNvSpPr txBox="1"/>
            <p:nvPr/>
          </p:nvSpPr>
          <p:spPr>
            <a:xfrm>
              <a:off x="7464871" y="4470124"/>
              <a:ext cx="1596771" cy="380277"/>
            </a:xfrm>
            <a:prstGeom prst="rect">
              <a:avLst/>
            </a:prstGeom>
            <a:noFill/>
          </p:spPr>
          <p:txBody>
            <a:bodyPr wrap="square" rtlCol="0">
              <a:spAutoFit/>
            </a:bodyPr>
            <a:lstStyle/>
            <a:p>
              <a:r>
                <a:rPr lang="ne-NP" dirty="0">
                  <a:solidFill>
                    <a:srgbClr val="00B0F0"/>
                  </a:solidFill>
                  <a:cs typeface="Kalimati" panose="00000400000000000000" pitchFamily="2"/>
                </a:rPr>
                <a:t>शीवा हमाल</a:t>
              </a:r>
              <a:endParaRPr lang="en-US" dirty="0">
                <a:solidFill>
                  <a:srgbClr val="00B0F0"/>
                </a:solidFill>
                <a:cs typeface="Kalimati" panose="00000400000000000000" pitchFamily="2"/>
              </a:endParaRPr>
            </a:p>
          </p:txBody>
        </p:sp>
        <p:sp>
          <p:nvSpPr>
            <p:cNvPr id="10" name="TextBox 9">
              <a:extLst>
                <a:ext uri="{FF2B5EF4-FFF2-40B4-BE49-F238E27FC236}">
                  <a16:creationId xmlns:a16="http://schemas.microsoft.com/office/drawing/2014/main" id="{4A6550EA-BB28-4C49-A98A-D13390B12015}"/>
                </a:ext>
              </a:extLst>
            </p:cNvPr>
            <p:cNvSpPr txBox="1"/>
            <p:nvPr/>
          </p:nvSpPr>
          <p:spPr>
            <a:xfrm>
              <a:off x="8930414" y="4499035"/>
              <a:ext cx="744293" cy="369332"/>
            </a:xfrm>
            <a:prstGeom prst="rect">
              <a:avLst/>
            </a:prstGeom>
            <a:noFill/>
          </p:spPr>
          <p:txBody>
            <a:bodyPr wrap="square" rtlCol="0">
              <a:spAutoFit/>
            </a:bodyPr>
            <a:lstStyle/>
            <a:p>
              <a:pPr algn="ctr"/>
              <a:r>
                <a:rPr lang="en-US" dirty="0">
                  <a:solidFill>
                    <a:srgbClr val="00B0F0"/>
                  </a:solidFill>
                </a:rPr>
                <a:t>2</a:t>
              </a:r>
            </a:p>
          </p:txBody>
        </p:sp>
        <p:sp>
          <p:nvSpPr>
            <p:cNvPr id="11" name="TextBox 10">
              <a:extLst>
                <a:ext uri="{FF2B5EF4-FFF2-40B4-BE49-F238E27FC236}">
                  <a16:creationId xmlns:a16="http://schemas.microsoft.com/office/drawing/2014/main" id="{AF8B9E16-BEA8-4C0A-8CE9-00F719FA13F5}"/>
                </a:ext>
              </a:extLst>
            </p:cNvPr>
            <p:cNvSpPr txBox="1"/>
            <p:nvPr/>
          </p:nvSpPr>
          <p:spPr>
            <a:xfrm>
              <a:off x="9476215" y="4470677"/>
              <a:ext cx="744293" cy="369332"/>
            </a:xfrm>
            <a:prstGeom prst="rect">
              <a:avLst/>
            </a:prstGeom>
            <a:noFill/>
          </p:spPr>
          <p:txBody>
            <a:bodyPr wrap="square" rtlCol="0">
              <a:spAutoFit/>
            </a:bodyPr>
            <a:lstStyle/>
            <a:p>
              <a:pPr algn="ctr"/>
              <a:r>
                <a:rPr lang="en-US" dirty="0">
                  <a:solidFill>
                    <a:srgbClr val="00B0F0"/>
                  </a:solidFill>
                </a:rPr>
                <a:t>31</a:t>
              </a:r>
            </a:p>
          </p:txBody>
        </p:sp>
        <p:sp>
          <p:nvSpPr>
            <p:cNvPr id="12" name="TextBox 11">
              <a:extLst>
                <a:ext uri="{FF2B5EF4-FFF2-40B4-BE49-F238E27FC236}">
                  <a16:creationId xmlns:a16="http://schemas.microsoft.com/office/drawing/2014/main" id="{6AEE54EF-13B9-4886-94F9-67BFE0477DAB}"/>
                </a:ext>
              </a:extLst>
            </p:cNvPr>
            <p:cNvSpPr txBox="1"/>
            <p:nvPr/>
          </p:nvSpPr>
          <p:spPr>
            <a:xfrm>
              <a:off x="7443608" y="4896537"/>
              <a:ext cx="3003834" cy="369332"/>
            </a:xfrm>
            <a:prstGeom prst="rect">
              <a:avLst/>
            </a:prstGeom>
            <a:noFill/>
          </p:spPr>
          <p:txBody>
            <a:bodyPr wrap="square" rtlCol="0">
              <a:spAutoFit/>
            </a:bodyPr>
            <a:lstStyle/>
            <a:p>
              <a:r>
                <a:rPr lang="ne-NP" dirty="0">
                  <a:solidFill>
                    <a:srgbClr val="00B0F0"/>
                  </a:solidFill>
                  <a:cs typeface="Kalimati" panose="00000400000000000000" pitchFamily="2"/>
                </a:rPr>
                <a:t>शिशु मृत्यु</a:t>
              </a:r>
              <a:endParaRPr lang="en-US" dirty="0">
                <a:solidFill>
                  <a:srgbClr val="00B0F0"/>
                </a:solidFill>
                <a:cs typeface="Kalimati" panose="00000400000000000000" pitchFamily="2"/>
              </a:endParaRPr>
            </a:p>
          </p:txBody>
        </p:sp>
        <p:sp>
          <p:nvSpPr>
            <p:cNvPr id="13" name="TextBox 12">
              <a:extLst>
                <a:ext uri="{FF2B5EF4-FFF2-40B4-BE49-F238E27FC236}">
                  <a16:creationId xmlns:a16="http://schemas.microsoft.com/office/drawing/2014/main" id="{C62E2099-D48D-4D0E-B991-38E3BC13D3AC}"/>
                </a:ext>
              </a:extLst>
            </p:cNvPr>
            <p:cNvSpPr txBox="1"/>
            <p:nvPr/>
          </p:nvSpPr>
          <p:spPr>
            <a:xfrm>
              <a:off x="8936579" y="4912056"/>
              <a:ext cx="744293" cy="369332"/>
            </a:xfrm>
            <a:prstGeom prst="rect">
              <a:avLst/>
            </a:prstGeom>
            <a:noFill/>
          </p:spPr>
          <p:txBody>
            <a:bodyPr wrap="square" rtlCol="0">
              <a:spAutoFit/>
            </a:bodyPr>
            <a:lstStyle/>
            <a:p>
              <a:pPr algn="ctr"/>
              <a:r>
                <a:rPr lang="en-US" dirty="0">
                  <a:solidFill>
                    <a:srgbClr val="00B0F0"/>
                  </a:solidFill>
                </a:rPr>
                <a:t>1</a:t>
              </a:r>
            </a:p>
          </p:txBody>
        </p:sp>
        <p:sp>
          <p:nvSpPr>
            <p:cNvPr id="14" name="TextBox 13">
              <a:extLst>
                <a:ext uri="{FF2B5EF4-FFF2-40B4-BE49-F238E27FC236}">
                  <a16:creationId xmlns:a16="http://schemas.microsoft.com/office/drawing/2014/main" id="{12E62695-90A5-4E29-933C-8CCFF75D3FB3}"/>
                </a:ext>
              </a:extLst>
            </p:cNvPr>
            <p:cNvSpPr txBox="1"/>
            <p:nvPr/>
          </p:nvSpPr>
          <p:spPr>
            <a:xfrm>
              <a:off x="9465583" y="4927889"/>
              <a:ext cx="744293" cy="369332"/>
            </a:xfrm>
            <a:prstGeom prst="rect">
              <a:avLst/>
            </a:prstGeom>
            <a:noFill/>
          </p:spPr>
          <p:txBody>
            <a:bodyPr wrap="square" rtlCol="0">
              <a:spAutoFit/>
            </a:bodyPr>
            <a:lstStyle/>
            <a:p>
              <a:pPr algn="ctr"/>
              <a:r>
                <a:rPr lang="en-US" dirty="0">
                  <a:solidFill>
                    <a:srgbClr val="00B0F0"/>
                  </a:solidFill>
                </a:rPr>
                <a:t>00</a:t>
              </a:r>
            </a:p>
          </p:txBody>
        </p:sp>
        <p:sp>
          <p:nvSpPr>
            <p:cNvPr id="15" name="TextBox 14">
              <a:extLst>
                <a:ext uri="{FF2B5EF4-FFF2-40B4-BE49-F238E27FC236}">
                  <a16:creationId xmlns:a16="http://schemas.microsoft.com/office/drawing/2014/main" id="{8A20CC29-E737-403A-AE61-05F0E2880792}"/>
                </a:ext>
              </a:extLst>
            </p:cNvPr>
            <p:cNvSpPr txBox="1"/>
            <p:nvPr/>
          </p:nvSpPr>
          <p:spPr>
            <a:xfrm>
              <a:off x="9950222" y="4490293"/>
              <a:ext cx="744293" cy="369332"/>
            </a:xfrm>
            <a:prstGeom prst="rect">
              <a:avLst/>
            </a:prstGeom>
            <a:noFill/>
          </p:spPr>
          <p:txBody>
            <a:bodyPr wrap="square" rtlCol="0">
              <a:spAutoFit/>
            </a:bodyPr>
            <a:lstStyle/>
            <a:p>
              <a:pPr algn="ctr"/>
              <a:r>
                <a:rPr lang="en-US" dirty="0">
                  <a:solidFill>
                    <a:srgbClr val="00B0F0"/>
                  </a:solidFill>
                </a:rPr>
                <a:t>5</a:t>
              </a:r>
            </a:p>
          </p:txBody>
        </p:sp>
        <p:sp>
          <p:nvSpPr>
            <p:cNvPr id="16" name="TextBox 15">
              <a:extLst>
                <a:ext uri="{FF2B5EF4-FFF2-40B4-BE49-F238E27FC236}">
                  <a16:creationId xmlns:a16="http://schemas.microsoft.com/office/drawing/2014/main" id="{58F83E78-DD5D-4218-B299-DE5BA824DDD8}"/>
                </a:ext>
              </a:extLst>
            </p:cNvPr>
            <p:cNvSpPr txBox="1"/>
            <p:nvPr/>
          </p:nvSpPr>
          <p:spPr>
            <a:xfrm>
              <a:off x="9954684" y="4917256"/>
              <a:ext cx="744293" cy="454047"/>
            </a:xfrm>
            <a:prstGeom prst="rect">
              <a:avLst/>
            </a:prstGeom>
            <a:noFill/>
          </p:spPr>
          <p:txBody>
            <a:bodyPr wrap="square" rtlCol="0">
              <a:spAutoFit/>
            </a:bodyPr>
            <a:lstStyle/>
            <a:p>
              <a:pPr algn="ctr"/>
              <a:r>
                <a:rPr lang="en-US" dirty="0">
                  <a:solidFill>
                    <a:srgbClr val="00B0F0"/>
                  </a:solidFill>
                </a:rPr>
                <a:t>1</a:t>
              </a:r>
            </a:p>
          </p:txBody>
        </p:sp>
      </p:grpSp>
      <p:sp>
        <p:nvSpPr>
          <p:cNvPr id="17" name="TextBox 16">
            <a:extLst>
              <a:ext uri="{FF2B5EF4-FFF2-40B4-BE49-F238E27FC236}">
                <a16:creationId xmlns:a16="http://schemas.microsoft.com/office/drawing/2014/main" id="{888C09DE-AB2C-4965-9ACD-B1CD94440507}"/>
              </a:ext>
            </a:extLst>
          </p:cNvPr>
          <p:cNvSpPr txBox="1"/>
          <p:nvPr/>
        </p:nvSpPr>
        <p:spPr>
          <a:xfrm>
            <a:off x="9121994" y="2280887"/>
            <a:ext cx="1868244" cy="461665"/>
          </a:xfrm>
          <a:prstGeom prst="rect">
            <a:avLst/>
          </a:prstGeom>
          <a:solidFill>
            <a:schemeClr val="accent5">
              <a:lumMod val="40000"/>
              <a:lumOff val="60000"/>
            </a:schemeClr>
          </a:solidFill>
          <a:ln>
            <a:solidFill>
              <a:srgbClr val="00B050"/>
            </a:solidFill>
          </a:ln>
        </p:spPr>
        <p:txBody>
          <a:bodyPr wrap="square" rtlCol="0">
            <a:spAutoFit/>
          </a:bodyPr>
          <a:lstStyle/>
          <a:p>
            <a:pPr algn="ctr"/>
            <a:r>
              <a:rPr lang="ne-NP" sz="2400" dirty="0">
                <a:cs typeface="Kalimati" panose="00000400000000000000" pitchFamily="2"/>
              </a:rPr>
              <a:t>उदाहरण</a:t>
            </a:r>
            <a:endParaRPr lang="en-US" sz="2400" dirty="0">
              <a:cs typeface="Kalimati" panose="00000400000000000000" pitchFamily="2"/>
            </a:endParaRPr>
          </a:p>
        </p:txBody>
      </p:sp>
      <p:sp>
        <p:nvSpPr>
          <p:cNvPr id="18" name="Slide Number Placeholder 19">
            <a:extLst>
              <a:ext uri="{FF2B5EF4-FFF2-40B4-BE49-F238E27FC236}">
                <a16:creationId xmlns:a16="http://schemas.microsoft.com/office/drawing/2014/main" id="{4F66D0FE-62AE-4A8A-B293-4670F48AC947}"/>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
        <p:nvSpPr>
          <p:cNvPr id="3" name="Wave 2">
            <a:extLst>
              <a:ext uri="{FF2B5EF4-FFF2-40B4-BE49-F238E27FC236}">
                <a16:creationId xmlns:a16="http://schemas.microsoft.com/office/drawing/2014/main" id="{3D6E12E3-6A85-40A5-B8B5-09ECB96CE204}"/>
              </a:ext>
            </a:extLst>
          </p:cNvPr>
          <p:cNvSpPr/>
          <p:nvPr/>
        </p:nvSpPr>
        <p:spPr>
          <a:xfrm>
            <a:off x="3444946" y="4316817"/>
            <a:ext cx="3464052" cy="1392865"/>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1800" b="1" dirty="0">
                <a:latin typeface="Calibri" panose="020F0502020204030204" pitchFamily="34" charset="0"/>
                <a:cs typeface="Kalimati" panose="00000400000000000000" pitchFamily="2"/>
              </a:rPr>
              <a:t>गणना पुस्तिका पृष्ठ ६०, ६१, ६२</a:t>
            </a:r>
            <a:endParaRPr lang="en-US" dirty="0"/>
          </a:p>
        </p:txBody>
      </p:sp>
      <p:sp>
        <p:nvSpPr>
          <p:cNvPr id="19" name="TextBox 18">
            <a:extLst>
              <a:ext uri="{FF2B5EF4-FFF2-40B4-BE49-F238E27FC236}">
                <a16:creationId xmlns:a16="http://schemas.microsoft.com/office/drawing/2014/main" id="{13C04711-9235-4D95-AAAB-B413830E4739}"/>
              </a:ext>
            </a:extLst>
          </p:cNvPr>
          <p:cNvSpPr txBox="1"/>
          <p:nvPr/>
        </p:nvSpPr>
        <p:spPr>
          <a:xfrm>
            <a:off x="11272360" y="4665942"/>
            <a:ext cx="627204" cy="325621"/>
          </a:xfrm>
          <a:prstGeom prst="rect">
            <a:avLst/>
          </a:prstGeom>
          <a:noFill/>
        </p:spPr>
        <p:txBody>
          <a:bodyPr wrap="square" rtlCol="0">
            <a:spAutoFit/>
          </a:bodyPr>
          <a:lstStyle/>
          <a:p>
            <a:pPr algn="ctr"/>
            <a:r>
              <a:rPr lang="en-US" dirty="0">
                <a:solidFill>
                  <a:srgbClr val="00B0F0"/>
                </a:solidFill>
              </a:rPr>
              <a:t>2</a:t>
            </a:r>
          </a:p>
        </p:txBody>
      </p:sp>
      <p:cxnSp>
        <p:nvCxnSpPr>
          <p:cNvPr id="20" name="Straight Connector 19">
            <a:extLst>
              <a:ext uri="{FF2B5EF4-FFF2-40B4-BE49-F238E27FC236}">
                <a16:creationId xmlns:a16="http://schemas.microsoft.com/office/drawing/2014/main" id="{8E91D18C-5292-405F-AB70-F4353DEF9105}"/>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49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712" y="1748057"/>
            <a:ext cx="3649834" cy="4662815"/>
          </a:xfrm>
          <a:prstGeom prst="rect">
            <a:avLst/>
          </a:prstGeom>
          <a:solidFill>
            <a:schemeClr val="accent2">
              <a:lumMod val="20000"/>
              <a:lumOff val="80000"/>
            </a:schemeClr>
          </a:solidFill>
        </p:spPr>
        <p:txBody>
          <a:bodyPr wrap="square" rtlCol="0">
            <a:spAutoFit/>
          </a:bodyPr>
          <a:lstStyle/>
          <a:p>
            <a:pPr>
              <a:lnSpc>
                <a:spcPct val="150000"/>
              </a:lnSpc>
            </a:pPr>
            <a:r>
              <a:rPr lang="ne-NP" sz="2200" dirty="0">
                <a:cs typeface="Kalimati" panose="00000400000000000000" pitchFamily="2"/>
              </a:rPr>
              <a:t>कुनै घरपरिवारमा विगत १२ महिनामा १५ देखि ४९ वर्षको महिलाको मृत्यु भएको पाइएमा उक्त महिलाको मृत्यु हुँदाको अवस्था मुख्य प्रश्नावलीको प्रश्न नम्वर १५ को महल ६ मा कोड </a:t>
            </a:r>
            <a:r>
              <a:rPr lang="en-US" sz="2200" dirty="0">
                <a:cs typeface="Kalimati" panose="00000400000000000000" pitchFamily="2"/>
              </a:rPr>
              <a:t>1</a:t>
            </a:r>
            <a:r>
              <a:rPr lang="ne-NP" sz="2200" dirty="0">
                <a:cs typeface="Kalimati" panose="00000400000000000000" pitchFamily="2"/>
              </a:rPr>
              <a:t>, </a:t>
            </a:r>
            <a:r>
              <a:rPr lang="en-US" sz="2200" dirty="0">
                <a:cs typeface="Kalimati" panose="00000400000000000000" pitchFamily="2"/>
              </a:rPr>
              <a:t>2</a:t>
            </a:r>
            <a:r>
              <a:rPr lang="ne-NP" sz="2200" dirty="0">
                <a:cs typeface="Kalimati" panose="00000400000000000000" pitchFamily="2"/>
              </a:rPr>
              <a:t>, </a:t>
            </a:r>
            <a:r>
              <a:rPr lang="en-US" sz="2200" dirty="0">
                <a:cs typeface="Kalimati" panose="00000400000000000000" pitchFamily="2"/>
              </a:rPr>
              <a:t>3</a:t>
            </a:r>
            <a:r>
              <a:rPr lang="ne-NP" sz="2200" dirty="0">
                <a:cs typeface="Kalimati" panose="00000400000000000000" pitchFamily="2"/>
              </a:rPr>
              <a:t> वा </a:t>
            </a:r>
            <a:r>
              <a:rPr lang="en-US" sz="2200" dirty="0">
                <a:cs typeface="Kalimati" panose="00000400000000000000" pitchFamily="2"/>
              </a:rPr>
              <a:t>4</a:t>
            </a:r>
            <a:r>
              <a:rPr lang="ne-NP" sz="2200" dirty="0">
                <a:cs typeface="Kalimati" panose="00000400000000000000" pitchFamily="2"/>
              </a:rPr>
              <a:t> उत्तर जे आए पनि </a:t>
            </a:r>
            <a:r>
              <a:rPr lang="ne-NP" sz="2200" b="1" i="1" u="sng" dirty="0">
                <a:cs typeface="Kalimati" panose="00000400000000000000" pitchFamily="2"/>
              </a:rPr>
              <a:t>मातृ मृत्यु सूचित फाराम </a:t>
            </a:r>
            <a:r>
              <a:rPr lang="ne-NP" sz="2200" dirty="0">
                <a:cs typeface="Kalimati" panose="00000400000000000000" pitchFamily="2"/>
              </a:rPr>
              <a:t> मा सार्नु/भर्नु पर्दछ।</a:t>
            </a:r>
            <a:endParaRPr lang="en-US" sz="2200" dirty="0">
              <a:cs typeface="Kalimati" panose="00000400000000000000" pitchFamily="2"/>
            </a:endParaRPr>
          </a:p>
        </p:txBody>
      </p:sp>
      <p:sp>
        <p:nvSpPr>
          <p:cNvPr id="7" name="Slide Number Placeholder 19">
            <a:extLst>
              <a:ext uri="{FF2B5EF4-FFF2-40B4-BE49-F238E27FC236}">
                <a16:creationId xmlns:a16="http://schemas.microsoft.com/office/drawing/2014/main" id="{7044329F-7FE7-4314-BB4A-02EDDA9B755A}"/>
              </a:ext>
            </a:extLst>
          </p:cNvPr>
          <p:cNvSpPr txBox="1">
            <a:spLocks/>
          </p:cNvSpPr>
          <p:nvPr/>
        </p:nvSpPr>
        <p:spPr>
          <a:xfrm>
            <a:off x="10846051" y="6415129"/>
            <a:ext cx="1345949"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sz="1400" b="1" smtClean="0">
                <a:cs typeface="Kalimati" panose="00000400000000000000" pitchFamily="2"/>
              </a:rPr>
              <a:pPr/>
              <a:t>10</a:t>
            </a:fld>
            <a:endParaRPr lang="en-US" sz="1400" b="1" dirty="0">
              <a:cs typeface="Kalimati" panose="00000400000000000000" pitchFamily="2"/>
            </a:endParaRPr>
          </a:p>
        </p:txBody>
      </p:sp>
      <p:sp>
        <p:nvSpPr>
          <p:cNvPr id="8" name="TextBox 7">
            <a:extLst>
              <a:ext uri="{FF2B5EF4-FFF2-40B4-BE49-F238E27FC236}">
                <a16:creationId xmlns:a16="http://schemas.microsoft.com/office/drawing/2014/main" id="{DB2F8569-E0FA-4DBA-B0FB-86F582C03196}"/>
              </a:ext>
            </a:extLst>
          </p:cNvPr>
          <p:cNvSpPr txBox="1"/>
          <p:nvPr/>
        </p:nvSpPr>
        <p:spPr>
          <a:xfrm>
            <a:off x="5061095" y="913364"/>
            <a:ext cx="6205915" cy="523220"/>
          </a:xfrm>
          <a:prstGeom prst="rect">
            <a:avLst/>
          </a:prstGeom>
          <a:noFill/>
        </p:spPr>
        <p:txBody>
          <a:bodyPr wrap="square" rtlCol="0">
            <a:spAutoFit/>
          </a:bodyPr>
          <a:lstStyle/>
          <a:p>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जनगणना २०७८ मातृ मृत्यु सूचित फाराम</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10" name="Curved Down Arrow 9"/>
          <p:cNvSpPr/>
          <p:nvPr/>
        </p:nvSpPr>
        <p:spPr>
          <a:xfrm rot="21376107">
            <a:off x="2029441" y="919393"/>
            <a:ext cx="2397703" cy="751438"/>
          </a:xfrm>
          <a:prstGeom prst="curved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p:nvPr/>
        </p:nvPicPr>
        <p:blipFill rotWithShape="1">
          <a:blip r:embed="rId3"/>
          <a:srcRect l="18926" t="8597" r="16209" b="10178"/>
          <a:stretch/>
        </p:blipFill>
        <p:spPr bwMode="auto">
          <a:xfrm>
            <a:off x="4090630" y="1619445"/>
            <a:ext cx="7904734" cy="4681807"/>
          </a:xfrm>
          <a:prstGeom prst="rect">
            <a:avLst/>
          </a:prstGeom>
          <a:ln>
            <a:noFill/>
          </a:ln>
          <a:extLst>
            <a:ext uri="{53640926-AAD7-44D8-BBD7-CCE9431645EC}">
              <a14:shadowObscured xmlns:a14="http://schemas.microsoft.com/office/drawing/2010/main"/>
            </a:ext>
          </a:extLst>
        </p:spPr>
      </p:pic>
      <p:cxnSp>
        <p:nvCxnSpPr>
          <p:cNvPr id="9" name="Straight Connector 8">
            <a:extLst>
              <a:ext uri="{FF2B5EF4-FFF2-40B4-BE49-F238E27FC236}">
                <a16:creationId xmlns:a16="http://schemas.microsoft.com/office/drawing/2014/main" id="{12261554-347B-43CF-AAD2-A5435FC1BC2B}"/>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080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1" y="1508489"/>
            <a:ext cx="4450265" cy="5078313"/>
          </a:xfrm>
          <a:prstGeom prst="rect">
            <a:avLst/>
          </a:prstGeom>
          <a:solidFill>
            <a:schemeClr val="accent2">
              <a:lumMod val="20000"/>
              <a:lumOff val="80000"/>
            </a:schemeClr>
          </a:solidFill>
        </p:spPr>
        <p:txBody>
          <a:bodyPr wrap="square" rtlCol="0">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मातृ मृत्यु सूचित फारामको पहिलो तालिकामा जनगणना गरेको स्थानः –</a:t>
            </a:r>
            <a:r>
              <a:rPr lang="en-US" sz="2400" dirty="0">
                <a:cs typeface="Kalimati" panose="00000400000000000000" pitchFamily="2"/>
              </a:rPr>
              <a:t> </a:t>
            </a:r>
            <a:r>
              <a:rPr lang="ne-NP" sz="2400" dirty="0">
                <a:cs typeface="Kalimati" panose="00000400000000000000" pitchFamily="2"/>
              </a:rPr>
              <a:t>प्रदेश, जिल्ला, नगर/गाउँपालिका, वडा नं., गणना क्षेत्र नं.</a:t>
            </a:r>
            <a:r>
              <a:rPr lang="en-US" sz="2400" dirty="0">
                <a:cs typeface="Kalimati" panose="00000400000000000000" pitchFamily="2"/>
              </a:rPr>
              <a:t> </a:t>
            </a:r>
            <a:r>
              <a:rPr lang="ne-NP" sz="2400" dirty="0">
                <a:cs typeface="Kalimati" panose="00000400000000000000" pitchFamily="2"/>
              </a:rPr>
              <a:t> र गाउँ/टोल लेख्नुपर्दछ ।</a:t>
            </a:r>
          </a:p>
          <a:p>
            <a:pPr marL="285750" indent="-285750">
              <a:lnSpc>
                <a:spcPct val="150000"/>
              </a:lnSpc>
              <a:buFont typeface="Arial" panose="020B0604020202020204" pitchFamily="34" charset="0"/>
              <a:buChar char="•"/>
            </a:pPr>
            <a:r>
              <a:rPr lang="ne-NP" sz="2400" dirty="0">
                <a:cs typeface="Kalimati" panose="00000400000000000000" pitchFamily="2"/>
              </a:rPr>
              <a:t>यी विवरणहरू जनगणनाको मुख्य प्रश्नावलीको </a:t>
            </a:r>
            <a:r>
              <a:rPr lang="ne-NP" sz="2400" b="1" u="sng" dirty="0">
                <a:cs typeface="Kalimati" panose="00000400000000000000" pitchFamily="2"/>
              </a:rPr>
              <a:t>परिचयात्मक खण्ड </a:t>
            </a:r>
            <a:r>
              <a:rPr lang="ne-NP" sz="2400" dirty="0">
                <a:cs typeface="Kalimati" panose="00000400000000000000" pitchFamily="2"/>
              </a:rPr>
              <a:t>बाट हुबहु उतार गर्नुपर्दछ ।</a:t>
            </a:r>
            <a:endParaRPr lang="en-US" sz="2400" dirty="0">
              <a:cs typeface="Kalimati" panose="00000400000000000000" pitchFamily="2"/>
            </a:endParaRPr>
          </a:p>
        </p:txBody>
      </p:sp>
      <p:sp>
        <p:nvSpPr>
          <p:cNvPr id="33" name="TextBox 32"/>
          <p:cNvSpPr txBox="1"/>
          <p:nvPr/>
        </p:nvSpPr>
        <p:spPr>
          <a:xfrm>
            <a:off x="87186" y="969854"/>
            <a:ext cx="12005436" cy="371897"/>
          </a:xfrm>
          <a:prstGeom prst="rect">
            <a:avLst/>
          </a:prstGeom>
        </p:spPr>
        <p:txBody>
          <a:bodyPr wrap="square" lIns="0" tIns="0" rIns="0" bIns="0" rtlCol="0" anchor="t">
            <a:spAutoFit/>
          </a:bodyPr>
          <a:lstStyle/>
          <a:p>
            <a:pPr algn="ctr">
              <a:lnSpc>
                <a:spcPts val="2941"/>
              </a:lnSpc>
              <a:spcBef>
                <a:spcPct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मृत्यु सूचित फाराममा जनगणना गरेको स्थानसँग सम्बन्धित विवरण भर्ने तरिका</a:t>
            </a:r>
          </a:p>
        </p:txBody>
      </p:sp>
      <p:pic>
        <p:nvPicPr>
          <p:cNvPr id="34" name="Picture 33"/>
          <p:cNvPicPr/>
          <p:nvPr/>
        </p:nvPicPr>
        <p:blipFill rotWithShape="1">
          <a:blip r:embed="rId3"/>
          <a:srcRect l="17759" t="30681" r="24045" b="23963"/>
          <a:stretch/>
        </p:blipFill>
        <p:spPr bwMode="auto">
          <a:xfrm>
            <a:off x="5150739" y="1508061"/>
            <a:ext cx="6688336" cy="2813681"/>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35" name="Picture 34"/>
          <p:cNvPicPr/>
          <p:nvPr/>
        </p:nvPicPr>
        <p:blipFill rotWithShape="1">
          <a:blip r:embed="rId4"/>
          <a:srcRect l="18926" t="54545" r="24630" b="18626"/>
          <a:stretch/>
        </p:blipFill>
        <p:spPr bwMode="auto">
          <a:xfrm>
            <a:off x="5150739" y="4617520"/>
            <a:ext cx="6665804" cy="1945424"/>
          </a:xfrm>
          <a:prstGeom prst="rect">
            <a:avLst/>
          </a:prstGeom>
          <a:ln>
            <a:solidFill>
              <a:schemeClr val="tx1"/>
            </a:solidFill>
          </a:ln>
          <a:extLst>
            <a:ext uri="{53640926-AAD7-44D8-BBD7-CCE9431645EC}">
              <a14:shadowObscured xmlns:a14="http://schemas.microsoft.com/office/drawing/2010/main"/>
            </a:ext>
          </a:extLst>
        </p:spPr>
      </p:pic>
      <p:grpSp>
        <p:nvGrpSpPr>
          <p:cNvPr id="2" name="Group 1"/>
          <p:cNvGrpSpPr/>
          <p:nvPr/>
        </p:nvGrpSpPr>
        <p:grpSpPr>
          <a:xfrm>
            <a:off x="5986914" y="2678286"/>
            <a:ext cx="4706753" cy="2642269"/>
            <a:chOff x="6050888" y="2591714"/>
            <a:chExt cx="4706753" cy="2642269"/>
          </a:xfrm>
        </p:grpSpPr>
        <p:cxnSp>
          <p:nvCxnSpPr>
            <p:cNvPr id="3" name="Straight Arrow Connector 2"/>
            <p:cNvCxnSpPr/>
            <p:nvPr/>
          </p:nvCxnSpPr>
          <p:spPr>
            <a:xfrm>
              <a:off x="6050888" y="2591714"/>
              <a:ext cx="86627" cy="2642269"/>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944671" y="2591714"/>
              <a:ext cx="120422" cy="2642269"/>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321083" y="2678295"/>
              <a:ext cx="36073" cy="2555688"/>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206608" y="2870800"/>
              <a:ext cx="308379" cy="2322164"/>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0034380" y="2870800"/>
              <a:ext cx="323120" cy="2322164"/>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224142" y="3653108"/>
              <a:ext cx="4533499" cy="1539856"/>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3" name="Straight Connector 12">
            <a:extLst>
              <a:ext uri="{FF2B5EF4-FFF2-40B4-BE49-F238E27FC236}">
                <a16:creationId xmlns:a16="http://schemas.microsoft.com/office/drawing/2014/main" id="{72F9BF4E-127B-4B34-B0F1-A9E47FDB9764}"/>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00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9">
            <a:extLst>
              <a:ext uri="{FF2B5EF4-FFF2-40B4-BE49-F238E27FC236}">
                <a16:creationId xmlns:a16="http://schemas.microsoft.com/office/drawing/2014/main" id="{19E13748-083A-4854-A79B-031996368543}"/>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sp>
        <p:nvSpPr>
          <p:cNvPr id="12" name="TextBox 11">
            <a:extLst>
              <a:ext uri="{FF2B5EF4-FFF2-40B4-BE49-F238E27FC236}">
                <a16:creationId xmlns:a16="http://schemas.microsoft.com/office/drawing/2014/main" id="{632FC000-E383-4541-B168-ADB04DDFBFF7}"/>
              </a:ext>
            </a:extLst>
          </p:cNvPr>
          <p:cNvSpPr txBox="1"/>
          <p:nvPr/>
        </p:nvSpPr>
        <p:spPr>
          <a:xfrm>
            <a:off x="4860758" y="5584002"/>
            <a:ext cx="7272020" cy="1338828"/>
          </a:xfrm>
          <a:prstGeom prst="rect">
            <a:avLst/>
          </a:prstGeom>
          <a:noFill/>
        </p:spPr>
        <p:txBody>
          <a:bodyPr wrap="square">
            <a:spAutoFit/>
          </a:bodyPr>
          <a:lstStyle/>
          <a:p>
            <a:pPr>
              <a:lnSpc>
                <a:spcPct val="150000"/>
              </a:lnSpc>
            </a:pPr>
            <a:r>
              <a:rPr lang="ne-NP" sz="1800" dirty="0">
                <a:cs typeface="Kalimati" panose="00000400000000000000" pitchFamily="2"/>
              </a:rPr>
              <a:t>प्रत्येक फाराममा सि.नं १ बाट शुरू गर्नुपर्दछ । यदि एउटै गणना क्षेत्रमा </a:t>
            </a:r>
            <a:r>
              <a:rPr lang="ne-NP" dirty="0">
                <a:cs typeface="Kalimati" panose="00000400000000000000" pitchFamily="2"/>
              </a:rPr>
              <a:t>५</a:t>
            </a:r>
            <a:r>
              <a:rPr lang="ne-NP" sz="1800" dirty="0">
                <a:cs typeface="Kalimati" panose="00000400000000000000" pitchFamily="2"/>
              </a:rPr>
              <a:t> जनाभन्दा बढी </a:t>
            </a:r>
            <a:r>
              <a:rPr lang="ne-NP" dirty="0">
                <a:cs typeface="Kalimati" panose="00000400000000000000" pitchFamily="2"/>
              </a:rPr>
              <a:t>महिला मृत्यु </a:t>
            </a:r>
            <a:r>
              <a:rPr lang="ne-NP" sz="1800" dirty="0">
                <a:cs typeface="Kalimati" panose="00000400000000000000" pitchFamily="2"/>
              </a:rPr>
              <a:t>भएको पाइएमा थप मातृ मृत्यु सूचित फाराम प्रयोग गर्नुपर्दछ । यस्तो अवस्थामा थप फाराममा सि.नं ६ बाट शुरू गर्नुपर्दछ ।</a:t>
            </a:r>
          </a:p>
        </p:txBody>
      </p:sp>
      <p:sp>
        <p:nvSpPr>
          <p:cNvPr id="4" name="TextBox 3"/>
          <p:cNvSpPr txBox="1"/>
          <p:nvPr/>
        </p:nvSpPr>
        <p:spPr>
          <a:xfrm>
            <a:off x="231800" y="1244483"/>
            <a:ext cx="4436453" cy="5170646"/>
          </a:xfrm>
          <a:prstGeom prst="rect">
            <a:avLst/>
          </a:prstGeom>
          <a:solidFill>
            <a:schemeClr val="bg1"/>
          </a:solidFill>
        </p:spPr>
        <p:txBody>
          <a:bodyPr wrap="square" rtlCol="0">
            <a:spAutoFit/>
          </a:bodyPr>
          <a:lstStyle/>
          <a:p>
            <a:pPr algn="just">
              <a:lnSpc>
                <a:spcPct val="150000"/>
              </a:lnSpc>
            </a:pPr>
            <a:r>
              <a:rPr lang="ne-NP" sz="2000" dirty="0">
                <a:cs typeface="Kalimati" panose="00000400000000000000" pitchFamily="2"/>
              </a:rPr>
              <a:t>मातृ मृत्यु सूचित फारामको दोश्रो तालिकामा सि.नं, मृतक महिलाको पूरा नाम थर, मृतक महिलाको मृत्यु हुँदाको उमेर, परिवारमूलीको नाम थर, जनगणना घर क्र.सं., जनगणना परिवार क्र.सं., मृत्युसम्बन्धी विवरण प्रश्न नं. १५</a:t>
            </a:r>
            <a:r>
              <a:rPr lang="en-US" sz="2000" dirty="0">
                <a:cs typeface="Kalimati" panose="00000400000000000000" pitchFamily="2"/>
              </a:rPr>
              <a:t>, </a:t>
            </a:r>
            <a:r>
              <a:rPr lang="ne-NP" sz="2000" dirty="0">
                <a:cs typeface="Kalimati" panose="00000400000000000000" pitchFamily="2"/>
              </a:rPr>
              <a:t>महल ६ मा लेखिएको मृत्युको अवस्थाको कोड </a:t>
            </a:r>
            <a:r>
              <a:rPr lang="en-US" sz="2000" dirty="0">
                <a:cs typeface="Kalimati" panose="00000400000000000000" pitchFamily="2"/>
              </a:rPr>
              <a:t>(1, 2,</a:t>
            </a:r>
            <a:r>
              <a:rPr lang="ne-NP" sz="2000" dirty="0">
                <a:cs typeface="Kalimati" panose="00000400000000000000" pitchFamily="2"/>
              </a:rPr>
              <a:t> </a:t>
            </a:r>
            <a:r>
              <a:rPr lang="en-US" sz="2000" dirty="0">
                <a:cs typeface="Kalimati" panose="00000400000000000000" pitchFamily="2"/>
              </a:rPr>
              <a:t>3</a:t>
            </a:r>
            <a:r>
              <a:rPr lang="ne-NP" sz="2000" dirty="0">
                <a:cs typeface="Kalimati" panose="00000400000000000000" pitchFamily="2"/>
              </a:rPr>
              <a:t> वा </a:t>
            </a:r>
            <a:r>
              <a:rPr lang="en-US" sz="2000" dirty="0">
                <a:cs typeface="Kalimati" panose="00000400000000000000" pitchFamily="2"/>
              </a:rPr>
              <a:t>4)</a:t>
            </a:r>
            <a:r>
              <a:rPr lang="ne-NP" sz="2000" dirty="0">
                <a:cs typeface="Kalimati" panose="00000400000000000000" pitchFamily="2"/>
              </a:rPr>
              <a:t>, महिला मृत्युसम्बन्धी थप अध्ययनका लागि मञ्जुरी दिने परिवारमूली वा उत्तरदाताको नाम, हस्ताक्षर र सम्पर्क नम्बर लेख्नुपर्दछ।</a:t>
            </a:r>
            <a:endParaRPr lang="en-US" sz="2000" dirty="0">
              <a:cs typeface="Kalimati" panose="00000400000000000000" pitchFamily="2"/>
            </a:endParaRPr>
          </a:p>
        </p:txBody>
      </p:sp>
      <p:grpSp>
        <p:nvGrpSpPr>
          <p:cNvPr id="5" name="Group 4"/>
          <p:cNvGrpSpPr/>
          <p:nvPr/>
        </p:nvGrpSpPr>
        <p:grpSpPr>
          <a:xfrm>
            <a:off x="4953813" y="880665"/>
            <a:ext cx="7031170" cy="4703337"/>
            <a:chOff x="4865642" y="1004253"/>
            <a:chExt cx="7118993" cy="4688625"/>
          </a:xfrm>
        </p:grpSpPr>
        <p:grpSp>
          <p:nvGrpSpPr>
            <p:cNvPr id="6" name="Group 5"/>
            <p:cNvGrpSpPr/>
            <p:nvPr/>
          </p:nvGrpSpPr>
          <p:grpSpPr>
            <a:xfrm>
              <a:off x="4865642" y="1004253"/>
              <a:ext cx="7118993" cy="4688625"/>
              <a:chOff x="1997463" y="845117"/>
              <a:chExt cx="8754111" cy="6012882"/>
            </a:xfrm>
          </p:grpSpPr>
          <p:pic>
            <p:nvPicPr>
              <p:cNvPr id="7" name="Picture 6"/>
              <p:cNvPicPr/>
              <p:nvPr/>
            </p:nvPicPr>
            <p:blipFill rotWithShape="1">
              <a:blip r:embed="rId2">
                <a:extLst>
                  <a:ext uri="{28A0092B-C50C-407E-A947-70E740481C1C}">
                    <a14:useLocalDpi xmlns:a14="http://schemas.microsoft.com/office/drawing/2010/main" val="0"/>
                  </a:ext>
                </a:extLst>
              </a:blip>
              <a:srcRect l="6273" t="5574" r="-1" b="38196"/>
              <a:stretch/>
            </p:blipFill>
            <p:spPr bwMode="auto">
              <a:xfrm>
                <a:off x="1997463" y="845117"/>
                <a:ext cx="8568811" cy="3274142"/>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8" name="Picture 7" descr="C:\Users\lenovo\Pictures\Screenshots\Screenshot (46)_LI.jpg"/>
              <p:cNvPicPr/>
              <p:nvPr/>
            </p:nvPicPr>
            <p:blipFill>
              <a:blip r:embed="rId3">
                <a:extLst>
                  <a:ext uri="{28A0092B-C50C-407E-A947-70E740481C1C}">
                    <a14:useLocalDpi xmlns:a14="http://schemas.microsoft.com/office/drawing/2010/main" val="0"/>
                  </a:ext>
                </a:extLst>
              </a:blip>
              <a:srcRect/>
              <a:stretch>
                <a:fillRect/>
              </a:stretch>
            </p:blipFill>
            <p:spPr bwMode="auto">
              <a:xfrm>
                <a:off x="2020530" y="4498258"/>
                <a:ext cx="8731044" cy="2359741"/>
              </a:xfrm>
              <a:prstGeom prst="rect">
                <a:avLst/>
              </a:prstGeom>
              <a:noFill/>
              <a:ln>
                <a:noFill/>
              </a:ln>
            </p:spPr>
          </p:pic>
          <p:cxnSp>
            <p:nvCxnSpPr>
              <p:cNvPr id="9" name="Straight Arrow Connector 8"/>
              <p:cNvCxnSpPr/>
              <p:nvPr/>
            </p:nvCxnSpPr>
            <p:spPr>
              <a:xfrm>
                <a:off x="3008671" y="2861187"/>
                <a:ext cx="29497" cy="17994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026309" y="2861187"/>
                <a:ext cx="1870586" cy="16370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020233" y="2861187"/>
                <a:ext cx="1533832" cy="16370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flipH="1">
              <a:off x="9277442" y="3565756"/>
              <a:ext cx="2575822" cy="369332"/>
            </a:xfrm>
            <a:prstGeom prst="rect">
              <a:avLst/>
            </a:prstGeom>
            <a:noFill/>
          </p:spPr>
          <p:txBody>
            <a:bodyPr wrap="square" rtlCol="0">
              <a:spAutoFit/>
            </a:bodyPr>
            <a:lstStyle/>
            <a:p>
              <a:r>
                <a:rPr lang="ne-NP" b="1" dirty="0">
                  <a:cs typeface="Kalimati" panose="00000400000000000000" pitchFamily="2"/>
                </a:rPr>
                <a:t>मातृ मृत्यु सूचित फाराम</a:t>
              </a:r>
              <a:endParaRPr lang="en-US" b="1" dirty="0">
                <a:cs typeface="Kalimati" panose="00000400000000000000" pitchFamily="2"/>
              </a:endParaRPr>
            </a:p>
          </p:txBody>
        </p:sp>
      </p:grpSp>
      <p:cxnSp>
        <p:nvCxnSpPr>
          <p:cNvPr id="13" name="Straight Connector 12">
            <a:extLst>
              <a:ext uri="{FF2B5EF4-FFF2-40B4-BE49-F238E27FC236}">
                <a16:creationId xmlns:a16="http://schemas.microsoft.com/office/drawing/2014/main" id="{D10A9EDA-CF9B-497E-A839-B6182663E871}"/>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49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166" y="834284"/>
            <a:ext cx="12138834" cy="1024896"/>
          </a:xfrm>
          <a:prstGeom prst="rect">
            <a:avLst/>
          </a:prstGeom>
          <a:solidFill>
            <a:schemeClr val="accent5">
              <a:lumMod val="20000"/>
              <a:lumOff val="80000"/>
            </a:schemeClr>
          </a:solidFill>
        </p:spPr>
        <p:txBody>
          <a:bodyPr wrap="square" rtlCol="0">
            <a:spAutoFit/>
          </a:bodyPr>
          <a:lstStyle/>
          <a:p>
            <a:pPr>
              <a:lnSpc>
                <a:spcPct val="130000"/>
              </a:lnSpc>
            </a:pPr>
            <a:r>
              <a:rPr lang="ne-NP" sz="2400" dirty="0">
                <a:cs typeface="Kalimati" panose="00000400000000000000" pitchFamily="2"/>
              </a:rPr>
              <a:t>मातृ मृत्यु सूचित फारामको तेश्रो तालिकामा जम्मा महिला मृत्यु सङ्ख्याको खण्डमा प्रत्येक गणना क्षेत्रमा पहिचान भएका कुल महिला मृत्युको सङ्ख्या अङ्कमा लेख्नुपर्दछ ।</a:t>
            </a:r>
          </a:p>
        </p:txBody>
      </p:sp>
      <p:sp>
        <p:nvSpPr>
          <p:cNvPr id="6" name="TextBox 5"/>
          <p:cNvSpPr txBox="1"/>
          <p:nvPr/>
        </p:nvSpPr>
        <p:spPr>
          <a:xfrm>
            <a:off x="53164" y="5819963"/>
            <a:ext cx="12026540" cy="977191"/>
          </a:xfrm>
          <a:prstGeom prst="rect">
            <a:avLst/>
          </a:prstGeom>
          <a:solidFill>
            <a:schemeClr val="accent5">
              <a:lumMod val="20000"/>
              <a:lumOff val="80000"/>
            </a:schemeClr>
          </a:solidFill>
        </p:spPr>
        <p:txBody>
          <a:bodyPr wrap="square" rtlCol="0">
            <a:spAutoFit/>
          </a:bodyPr>
          <a:lstStyle/>
          <a:p>
            <a:pPr>
              <a:lnSpc>
                <a:spcPct val="150000"/>
              </a:lnSpc>
            </a:pPr>
            <a:r>
              <a:rPr lang="ne-NP" sz="2000" dirty="0">
                <a:cs typeface="Kalimati" panose="00000400000000000000" pitchFamily="2"/>
              </a:rPr>
              <a:t>नोटः यदि कुनै गणना क्षेत्रमा कुनै पनि महिला मृत्यु भएको नपाइएमा जम्मा महिला मृत्यु सङ्ख्या शून्य (०) लेख्नुपर्दछ</a:t>
            </a:r>
            <a:endParaRPr lang="hi-IN" sz="2000" dirty="0">
              <a:cs typeface="Kalimati" panose="00000400000000000000" pitchFamily="2"/>
            </a:endParaRPr>
          </a:p>
          <a:p>
            <a:pPr>
              <a:lnSpc>
                <a:spcPct val="150000"/>
              </a:lnSpc>
            </a:pPr>
            <a:r>
              <a:rPr lang="hi-IN" sz="2000" dirty="0">
                <a:cs typeface="Kalimati" panose="00000400000000000000" pitchFamily="2"/>
              </a:rPr>
              <a:t>     </a:t>
            </a:r>
            <a:r>
              <a:rPr lang="hi-IN" sz="2000" dirty="0">
                <a:solidFill>
                  <a:schemeClr val="accent6">
                    <a:lumMod val="50000"/>
                  </a:schemeClr>
                </a:solidFill>
                <a:cs typeface="Kalimati" panose="00000400000000000000" pitchFamily="2"/>
              </a:rPr>
              <a:t>केही कारणले हस्ताक्षर लिन नसकिए पनि निजकों बिवरण भर्नुपर्दछ </a:t>
            </a:r>
            <a:r>
              <a:rPr lang="ne-NP" sz="2000" dirty="0">
                <a:cs typeface="Kalimati" panose="00000400000000000000" pitchFamily="2"/>
              </a:rPr>
              <a:t> </a:t>
            </a:r>
          </a:p>
        </p:txBody>
      </p:sp>
      <p:sp>
        <p:nvSpPr>
          <p:cNvPr id="8" name="Slide Number Placeholder 19">
            <a:extLst>
              <a:ext uri="{FF2B5EF4-FFF2-40B4-BE49-F238E27FC236}">
                <a16:creationId xmlns:a16="http://schemas.microsoft.com/office/drawing/2014/main" id="{2912904D-A9BF-4E19-B72F-1F6A7D92580A}"/>
              </a:ext>
            </a:extLst>
          </p:cNvPr>
          <p:cNvSpPr txBox="1">
            <a:spLocks/>
          </p:cNvSpPr>
          <p:nvPr/>
        </p:nvSpPr>
        <p:spPr>
          <a:xfrm>
            <a:off x="11777378"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1365"/>
            <a:ext cx="12192000" cy="3867430"/>
          </a:xfrm>
          <a:prstGeom prst="rect">
            <a:avLst/>
          </a:prstGeom>
        </p:spPr>
      </p:pic>
      <p:sp>
        <p:nvSpPr>
          <p:cNvPr id="3" name="Frame 2"/>
          <p:cNvSpPr/>
          <p:nvPr/>
        </p:nvSpPr>
        <p:spPr>
          <a:xfrm>
            <a:off x="53164" y="5420330"/>
            <a:ext cx="3392679" cy="345203"/>
          </a:xfrm>
          <a:prstGeom prst="fram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ADD4B1E8-D85B-45ED-ADEA-44045609BB36}"/>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923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2579" y="1634436"/>
            <a:ext cx="10611948" cy="3416320"/>
          </a:xfrm>
          <a:prstGeom prst="rect">
            <a:avLst/>
          </a:prstGeom>
          <a:solidFill>
            <a:schemeClr val="bg1"/>
          </a:solidFill>
        </p:spPr>
        <p:txBody>
          <a:bodyPr wrap="square" rtlCol="0">
            <a:spAutoFit/>
          </a:bodyPr>
          <a:lstStyle/>
          <a:p>
            <a:pPr>
              <a:lnSpc>
                <a:spcPct val="150000"/>
              </a:lnSpc>
            </a:pPr>
            <a:r>
              <a:rPr lang="ne-NP" sz="2400" dirty="0">
                <a:cs typeface="Kalimati" panose="00000400000000000000" pitchFamily="2"/>
              </a:rPr>
              <a:t>मातृ मृत्यु सूचित फारामको अन्त्यमा रहेको निम्नानुसारका विवरणहरू यसप्रकार भर्नुपर्दछः</a:t>
            </a:r>
          </a:p>
          <a:p>
            <a:pPr marL="742950" lvl="1" indent="-285750">
              <a:lnSpc>
                <a:spcPct val="150000"/>
              </a:lnSpc>
              <a:buFont typeface="Wingdings" panose="05000000000000000000" pitchFamily="2" charset="2"/>
              <a:buChar char="Ø"/>
            </a:pPr>
            <a:r>
              <a:rPr lang="ne-NP" sz="2400" dirty="0">
                <a:cs typeface="Kalimati" panose="00000400000000000000" pitchFamily="2"/>
              </a:rPr>
              <a:t>गणना सम्पन्न भए पश्चात् प्रत्येक गणकले मातृ मृत्यु सूचित फारामको अन्तिममा आफ्नो नाम थर</a:t>
            </a:r>
            <a:r>
              <a:rPr lang="en-US" sz="2400" dirty="0">
                <a:cs typeface="Kalimati" panose="00000400000000000000" pitchFamily="2"/>
              </a:rPr>
              <a:t>,</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मिति, मोबाईल नम्बर लेखी हस्ताक्षर गर्नुपर्दछ । </a:t>
            </a:r>
          </a:p>
          <a:p>
            <a:pPr marL="742950" lvl="1" indent="-285750">
              <a:lnSpc>
                <a:spcPct val="150000"/>
              </a:lnSpc>
              <a:buFont typeface="Wingdings" panose="05000000000000000000" pitchFamily="2" charset="2"/>
              <a:buChar char="Ø"/>
            </a:pPr>
            <a:r>
              <a:rPr lang="ne-NP" sz="2400" dirty="0">
                <a:cs typeface="Kalimati" panose="00000400000000000000" pitchFamily="2"/>
              </a:rPr>
              <a:t>गणकबाट मातृ मृत्यु सूचित फाराम बुझिलिने सुपरिवेक्षकले आफ्नो नाम थर</a:t>
            </a:r>
            <a:r>
              <a:rPr lang="en-US" sz="2400" dirty="0">
                <a:cs typeface="Kalimati" panose="00000400000000000000" pitchFamily="2"/>
              </a:rPr>
              <a:t>, </a:t>
            </a:r>
            <a:r>
              <a:rPr lang="ne-NP" sz="2400" dirty="0">
                <a:cs typeface="Kalimati" panose="00000400000000000000" pitchFamily="2"/>
              </a:rPr>
              <a:t> मिति, मोबाईल नम्बर लेखी हस्ताक्षर गर्नुपर्दछ । </a:t>
            </a:r>
          </a:p>
        </p:txBody>
      </p:sp>
      <p:sp>
        <p:nvSpPr>
          <p:cNvPr id="3" name="Slide Number Placeholder 19">
            <a:extLst>
              <a:ext uri="{FF2B5EF4-FFF2-40B4-BE49-F238E27FC236}">
                <a16:creationId xmlns:a16="http://schemas.microsoft.com/office/drawing/2014/main" id="{28430545-95E6-4491-A114-C0E8A5E3ACAE}"/>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cxnSp>
        <p:nvCxnSpPr>
          <p:cNvPr id="5" name="Straight Connector 4">
            <a:extLst>
              <a:ext uri="{FF2B5EF4-FFF2-40B4-BE49-F238E27FC236}">
                <a16:creationId xmlns:a16="http://schemas.microsoft.com/office/drawing/2014/main" id="{42F095E1-D178-4472-BA3C-C203B2B85F8B}"/>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7404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60" y="1327180"/>
            <a:ext cx="12106940" cy="5493812"/>
          </a:xfrm>
          <a:prstGeom prst="rect">
            <a:avLst/>
          </a:prstGeom>
        </p:spPr>
        <p:txBody>
          <a:bodyPr wrap="square">
            <a:spAutoFit/>
          </a:bodyPr>
          <a:lstStyle/>
          <a:p>
            <a:pPr marL="690563" indent="-690563" algn="just">
              <a:lnSpc>
                <a:spcPct val="150000"/>
              </a:lnSpc>
              <a:spcBef>
                <a:spcPts val="600"/>
              </a:spcBef>
              <a:spcAft>
                <a:spcPts val="600"/>
              </a:spcAft>
              <a:buFont typeface="+mj-cs"/>
              <a:buAutoNum type="hindiNumParenR"/>
            </a:pPr>
            <a:r>
              <a:rPr lang="ne-NP" sz="2400" dirty="0">
                <a:cs typeface="Kalimati" panose="00000400000000000000" pitchFamily="2"/>
              </a:rPr>
              <a:t>यदि, प्रश्न नं. १५ को महल नं ६ मा कुनै महिलाको मृत्यु </a:t>
            </a:r>
            <a:r>
              <a:rPr lang="en-US" sz="2400" dirty="0">
                <a:cs typeface="Kalimati" panose="00000400000000000000" pitchFamily="2"/>
              </a:rPr>
              <a:t>1 </a:t>
            </a:r>
            <a:r>
              <a:rPr lang="ne-NP" sz="2400" dirty="0">
                <a:cs typeface="Kalimati" panose="00000400000000000000" pitchFamily="2"/>
              </a:rPr>
              <a:t>(गर्भावस्था), वा </a:t>
            </a:r>
            <a:r>
              <a:rPr lang="en-US" sz="2400" dirty="0">
                <a:cs typeface="Kalimati" panose="00000400000000000000" pitchFamily="2"/>
              </a:rPr>
              <a:t>2</a:t>
            </a:r>
            <a:r>
              <a:rPr lang="ne-NP" sz="2400" dirty="0">
                <a:cs typeface="Kalimati" panose="00000400000000000000" pitchFamily="2"/>
              </a:rPr>
              <a:t> (प्रसुती अवस्था), वा </a:t>
            </a:r>
            <a:r>
              <a:rPr lang="en-US" sz="2400" dirty="0">
                <a:cs typeface="Kalimati" panose="00000400000000000000" pitchFamily="2"/>
              </a:rPr>
              <a:t>3</a:t>
            </a:r>
            <a:r>
              <a:rPr lang="ne-NP" sz="2400" dirty="0">
                <a:cs typeface="Kalimati" panose="00000400000000000000" pitchFamily="2"/>
              </a:rPr>
              <a:t> (सुत्केरी भएको ६ हप्ताभित्र) वा </a:t>
            </a:r>
            <a:r>
              <a:rPr lang="en-US" sz="2400" dirty="0">
                <a:cs typeface="Kalimati" panose="00000400000000000000" pitchFamily="2"/>
              </a:rPr>
              <a:t>4 </a:t>
            </a:r>
            <a:r>
              <a:rPr lang="ne-NP" sz="2400" dirty="0">
                <a:cs typeface="Kalimati" panose="00000400000000000000" pitchFamily="2"/>
              </a:rPr>
              <a:t>जे भएपनि उक्त महिलाको मृत्यु सम्बन्धमा </a:t>
            </a:r>
            <a:r>
              <a:rPr lang="ne-NP" sz="2400" b="1" dirty="0">
                <a:cs typeface="Kalimati" panose="00000400000000000000" pitchFamily="2"/>
              </a:rPr>
              <a:t>मातृ मृत्यु सूचित फाराम</a:t>
            </a:r>
            <a:r>
              <a:rPr lang="ne-NP" sz="2400" dirty="0">
                <a:cs typeface="Kalimati" panose="00000400000000000000" pitchFamily="2"/>
              </a:rPr>
              <a:t> भर्नुपर्दछ ।</a:t>
            </a:r>
            <a:r>
              <a:rPr lang="ne-NP" sz="2400" dirty="0">
                <a:latin typeface="Calibri" panose="020F0502020204030204" pitchFamily="34" charset="0"/>
                <a:ea typeface="Kalimati" panose="00000400000000000000" pitchFamily="2"/>
                <a:cs typeface="Kalimati" panose="00000400000000000000" pitchFamily="2"/>
              </a:rPr>
              <a:t> </a:t>
            </a: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गणना क्षेत्रमा महिला मृत्यु भएको पाइएमा सोही दिनमा गणकले आफ्नो मोवाइलबाट सम्बन्धित स्वास्थ्यकर्मीलार्इ </a:t>
            </a:r>
            <a:r>
              <a:rPr lang="en-US" sz="2400" dirty="0">
                <a:latin typeface="Calibri" panose="020F0502020204030204" pitchFamily="34" charset="0"/>
                <a:ea typeface="Kalimati" panose="00000400000000000000" pitchFamily="2"/>
                <a:cs typeface="Kalimati" panose="00000400000000000000" pitchFamily="2"/>
              </a:rPr>
              <a:t>“Female Death Found"</a:t>
            </a:r>
            <a:r>
              <a:rPr lang="ne-NP" sz="2400" dirty="0">
                <a:latin typeface="Calibri" panose="020F0502020204030204" pitchFamily="34" charset="0"/>
                <a:ea typeface="Kalimati" panose="00000400000000000000" pitchFamily="2"/>
                <a:cs typeface="Kalimati" panose="00000400000000000000" pitchFamily="2"/>
              </a:rPr>
              <a:t> लेखी </a:t>
            </a:r>
            <a:r>
              <a:rPr lang="en-US" sz="2400" b="1" i="1" u="sng" dirty="0" err="1">
                <a:latin typeface="Calibri" panose="020F0502020204030204" pitchFamily="34" charset="0"/>
                <a:ea typeface="Kalimati" panose="00000400000000000000" pitchFamily="2"/>
                <a:cs typeface="Kalimati" panose="00000400000000000000" pitchFamily="2"/>
              </a:rPr>
              <a:t>SMS</a:t>
            </a:r>
            <a:r>
              <a:rPr lang="ne-NP" sz="2400" dirty="0">
                <a:latin typeface="Calibri" panose="020F0502020204030204" pitchFamily="34" charset="0"/>
                <a:ea typeface="Kalimati" panose="00000400000000000000" pitchFamily="2"/>
                <a:cs typeface="Kalimati" panose="00000400000000000000" pitchFamily="2"/>
              </a:rPr>
              <a:t> गर्नुपर्दछ ।</a:t>
            </a: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स्वास्थ्यकर्मीले सम्पर्क गरेको अवस्थामा मृत्युको सूचित फाराममा भएका विवरण स्वास्थ्यकर्मीलार्इ उपलब्ध गराउनु पर्दछ। </a:t>
            </a:r>
            <a:endParaRPr lang="en-US" sz="2400" dirty="0">
              <a:latin typeface="Calibri" panose="020F0502020204030204" pitchFamily="34" charset="0"/>
              <a:ea typeface="Kalimati" panose="00000400000000000000" pitchFamily="2"/>
              <a:cs typeface="Kalimati" panose="00000400000000000000" pitchFamily="2"/>
            </a:endParaRPr>
          </a:p>
          <a:p>
            <a:pPr marL="690563" marR="0" lvl="0" indent="-690563" algn="just">
              <a:lnSpc>
                <a:spcPct val="150000"/>
              </a:lnSpc>
              <a:spcBef>
                <a:spcPts val="600"/>
              </a:spcBef>
              <a:spcAft>
                <a:spcPts val="600"/>
              </a:spcAft>
              <a:buFont typeface="+mj-cs"/>
              <a:buAutoNum type="hindiNumParenR"/>
            </a:pPr>
            <a:r>
              <a:rPr lang="ne-NP" sz="2400" dirty="0">
                <a:latin typeface="Calibri" panose="020F0502020204030204" pitchFamily="34" charset="0"/>
                <a:ea typeface="Kalimati" panose="00000400000000000000" pitchFamily="2"/>
                <a:cs typeface="Kalimati" panose="00000400000000000000" pitchFamily="2"/>
              </a:rPr>
              <a:t>गणना सम्पन्न भए पश्चात् मातृ मृत्यु सूचित फाराम गणकले सम्बन्धित सुपरिवेक्षक मार्फत स्थानीय जनगणना अधिकारीको कार्यालयमा बुझाउनु पर्दछ ।</a:t>
            </a:r>
            <a:endParaRPr lang="en-US" sz="2400"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गणकको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cxnSp>
        <p:nvCxnSpPr>
          <p:cNvPr id="5" name="Straight Connector 4">
            <a:extLst>
              <a:ext uri="{FF2B5EF4-FFF2-40B4-BE49-F238E27FC236}">
                <a16:creationId xmlns:a16="http://schemas.microsoft.com/office/drawing/2014/main" id="{8B741FA2-D5D1-46C0-8A25-D3BFC7CC6288}"/>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591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35524"/>
            <a:ext cx="12004158" cy="5139869"/>
          </a:xfrm>
          <a:prstGeom prst="rect">
            <a:avLst/>
          </a:prstGeom>
        </p:spPr>
        <p:txBody>
          <a:bodyPr wrap="square">
            <a:spAutoFit/>
          </a:bodyPr>
          <a:lstStyle/>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सुपरिवेक्षक तालिममा मातृ मृत्यु अध्ययनको प्रक्रिया र यस कार्यमा गणक तथा सुपरिवेक्षकको भूमिकाका बारेमा पूर्ण रूपमा जानकारी लिनुपर्दछ।</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जनगणनाको दैनिक अद्यावधिक सूचना लिने क्रममा सुपरिवेक्षकले प्रत्येक दिन प्रत्येक गणकसँग टेलिफोन मार्फत कुनै घरपरिवारमा गत १२ महिनामा महिला मृत्यु भए नभएको विषय समेत सोध्नुपर्दछ। मातृ मृत्यु भएको भएमा जम्मा सङ्ख्या र प्रत्येक मृतकको ठेगाना (स्थानीय तहको नाम, वडा नं. र टोलको नाम) टिप्नु पर्दछ। यी महिला मृत्युसम्बन्धी सूचनाहरू भर्वल अटप्सि गर्ने सम्बन्धित स्वास्थ्यकर्मीलार्इ उपलब्ध गराए नगराएको सोध्नुपर्दछ र यदि नगराएको भएमा गर्न लगाउनु पर्दछ। </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a:p>
            <a:pPr marL="574675" marR="0" lvl="0" indent="-574675" algn="just">
              <a:lnSpc>
                <a:spcPct val="140000"/>
              </a:lnSpc>
              <a:spcBef>
                <a:spcPts val="600"/>
              </a:spcBef>
              <a:spcAft>
                <a:spcPts val="600"/>
              </a:spcAft>
              <a:buFont typeface="+mj-cs"/>
              <a:buAutoNum type="hindiNumParenR"/>
            </a:pPr>
            <a:r>
              <a:rPr lang="ne-NP" sz="2200" u="none" strike="noStrike" dirty="0">
                <a:effectLst/>
                <a:latin typeface="Calibri" panose="020F0502020204030204" pitchFamily="34" charset="0"/>
                <a:ea typeface="Kalimati" panose="00000400000000000000" pitchFamily="2"/>
                <a:cs typeface="Kalimati" panose="00000400000000000000" pitchFamily="2"/>
              </a:rPr>
              <a:t>प्रत्येक दिन बेलुका ६ देखि ८ बजे भित्रमा स्वास्थ्यकर्मीले सुपरिवेक्षकलार्इ फोन गरी आफ्नो क्षेत्रमा मातृ मृत्यु भएको जानकारी आए नआएको सोध्ने हुनाले सुपरिवेक्षकले सो सम्बन्धी जानकारी सम्बन्धित स्वास्थ्यकर्मीलार्इ उपलब्ध गराउनु पर्दछ ।   </a:t>
            </a:r>
            <a:endParaRPr lang="en-US" sz="2200" u="none" strike="noStrike"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सुपरिवेक्षकको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713580" y="6415129"/>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cxnSp>
        <p:nvCxnSpPr>
          <p:cNvPr id="5" name="Straight Connector 4">
            <a:extLst>
              <a:ext uri="{FF2B5EF4-FFF2-40B4-BE49-F238E27FC236}">
                <a16:creationId xmlns:a16="http://schemas.microsoft.com/office/drawing/2014/main" id="{1EC99BDF-DB2B-442E-B418-372E5D00D704}"/>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88F5ED-ECFC-45B3-9A1E-EC9F2F9CC12B}"/>
              </a:ext>
            </a:extLst>
          </p:cNvPr>
          <p:cNvSpPr txBox="1"/>
          <p:nvPr/>
        </p:nvSpPr>
        <p:spPr>
          <a:xfrm>
            <a:off x="9675628" y="6415129"/>
            <a:ext cx="1616149" cy="369332"/>
          </a:xfrm>
          <a:prstGeom prst="rect">
            <a:avLst/>
          </a:prstGeom>
          <a:noFill/>
        </p:spPr>
        <p:txBody>
          <a:bodyPr wrap="square" rtlCol="0">
            <a:spAutoFit/>
          </a:bodyPr>
          <a:lstStyle/>
          <a:p>
            <a:pPr algn="r"/>
            <a:r>
              <a:rPr lang="ne-NP" dirty="0"/>
              <a:t>क्रमशः</a:t>
            </a:r>
            <a:endParaRPr lang="en-US" dirty="0"/>
          </a:p>
        </p:txBody>
      </p:sp>
    </p:spTree>
    <p:extLst>
      <p:ext uri="{BB962C8B-B14F-4D97-AF65-F5344CB8AC3E}">
        <p14:creationId xmlns:p14="http://schemas.microsoft.com/office/powerpoint/2010/main" val="3676283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35524"/>
            <a:ext cx="12004158" cy="5186035"/>
          </a:xfrm>
          <a:prstGeom prst="rect">
            <a:avLst/>
          </a:prstGeom>
        </p:spPr>
        <p:txBody>
          <a:bodyPr wrap="square">
            <a:spAutoFit/>
          </a:bodyPr>
          <a:lstStyle/>
          <a:p>
            <a:pPr marL="548640" marR="0" lvl="0" indent="-548640" algn="just">
              <a:lnSpc>
                <a:spcPct val="150000"/>
              </a:lnSpc>
              <a:spcBef>
                <a:spcPts val="600"/>
              </a:spcBef>
              <a:spcAft>
                <a:spcPts val="600"/>
              </a:spcAft>
            </a:pPr>
            <a:r>
              <a:rPr lang="ne-NP" sz="2400" dirty="0">
                <a:latin typeface="Calibri" panose="020F0502020204030204" pitchFamily="34" charset="0"/>
                <a:ea typeface="Kalimati" panose="00000400000000000000" pitchFamily="2"/>
                <a:cs typeface="Kalimati" panose="00000400000000000000" pitchFamily="2"/>
              </a:rPr>
              <a:t>४) </a:t>
            </a:r>
            <a:r>
              <a:rPr lang="ne-NP" sz="2400" u="none" strike="noStrike" dirty="0">
                <a:effectLst/>
                <a:latin typeface="Calibri" panose="020F0502020204030204" pitchFamily="34" charset="0"/>
                <a:ea typeface="Kalimati" panose="00000400000000000000" pitchFamily="2"/>
                <a:cs typeface="Kalimati" panose="00000400000000000000" pitchFamily="2"/>
              </a:rPr>
              <a:t>जनगणनाका आवश्यक सामग्रीहरू वितरण गर्दा सबै गणकलार्इ २ वटा मातृ मृत्यु सूचित फाराम वितरण भएको सुनिश्चित गर्नुपर्दछ</a:t>
            </a:r>
            <a:r>
              <a:rPr lang="ne-NP" sz="2400" dirty="0">
                <a:latin typeface="Calibri" panose="020F0502020204030204" pitchFamily="34" charset="0"/>
                <a:ea typeface="Kalimati" panose="00000400000000000000" pitchFamily="2"/>
                <a:cs typeface="Kalimati" panose="00000400000000000000" pitchFamily="2"/>
              </a:rPr>
              <a:t>। </a:t>
            </a:r>
            <a:r>
              <a:rPr lang="ne-NP" sz="2400" u="none" strike="noStrike" dirty="0">
                <a:effectLst/>
                <a:latin typeface="Calibri" panose="020F0502020204030204" pitchFamily="34" charset="0"/>
                <a:ea typeface="Kalimati" panose="00000400000000000000" pitchFamily="2"/>
                <a:cs typeface="Kalimati" panose="00000400000000000000" pitchFamily="2"/>
              </a:rPr>
              <a:t>प्रत्येक सुपरिवेक्षकले आफुसँग ५ वटा मातृ मृत्यु सूचित फाराम मौज्दात राख्नुपर्दछ र गणकवाट थप फाराम माग भएमा आवश्यकताअनुसार उपलब्ध गराउनु पर्दछ।</a:t>
            </a:r>
            <a:endParaRPr lang="en-US" sz="2400" u="none" strike="noStrike" dirty="0">
              <a:effectLst/>
              <a:latin typeface="Calibri" panose="020F0502020204030204" pitchFamily="34" charset="0"/>
              <a:ea typeface="Kalimati" panose="00000400000000000000" pitchFamily="2"/>
              <a:cs typeface="Kalimati" panose="00000400000000000000" pitchFamily="2"/>
            </a:endParaRPr>
          </a:p>
          <a:p>
            <a:pPr marL="548640" marR="0" lvl="0" indent="-548640" algn="just">
              <a:lnSpc>
                <a:spcPct val="150000"/>
              </a:lnSpc>
              <a:spcBef>
                <a:spcPts val="600"/>
              </a:spcBef>
              <a:spcAft>
                <a:spcPts val="600"/>
              </a:spcAft>
            </a:pPr>
            <a:r>
              <a:rPr lang="ne-NP" sz="2400" u="none" strike="noStrike" dirty="0">
                <a:effectLst/>
                <a:latin typeface="Calibri" panose="020F0502020204030204" pitchFamily="34" charset="0"/>
                <a:ea typeface="Kalimati" panose="00000400000000000000" pitchFamily="2"/>
                <a:cs typeface="Kalimati" panose="00000400000000000000" pitchFamily="2"/>
              </a:rPr>
              <a:t>५) आफू मातहतका गणकले गणना सम्पन्न भए पश्चात</a:t>
            </a:r>
            <a:r>
              <a:rPr lang="ne-NP" sz="2400" dirty="0">
                <a:latin typeface="Calibri" panose="020F0502020204030204" pitchFamily="34" charset="0"/>
                <a:ea typeface="Kalimati" panose="00000400000000000000" pitchFamily="2"/>
                <a:cs typeface="Kalimati" panose="00000400000000000000" pitchFamily="2"/>
              </a:rPr>
              <a:t>्</a:t>
            </a:r>
            <a:r>
              <a:rPr lang="ne-NP" sz="2400" u="none" strike="noStrike" dirty="0">
                <a:effectLst/>
                <a:latin typeface="Calibri" panose="020F0502020204030204" pitchFamily="34" charset="0"/>
                <a:ea typeface="Kalimati" panose="00000400000000000000" pitchFamily="2"/>
                <a:cs typeface="Kalimati" panose="00000400000000000000" pitchFamily="2"/>
              </a:rPr>
              <a:t> जनगणना फारामसँगै मातृ मृत्यु सूचित फाराम बुझाएको सुनिश्चित गर्नुपर्दछ। प्राप्त भएका सूचित फारामहरूमा महिला मृत्यु भएको देखिएमा सम्बन्धित गणकले सम्बन्धित स्वास्थ्यकर्मीलार्इ सो सूचना उपलब्ध गराए नगराएको यकिन गर्नुपर्दछ। यदि स्वास्थ्यकर्मीलार्इ सोसम्बन्धी जानकारी उपलब्ध नगराएको भए जानकारी गराउन लगाउनु पर्दछ ।</a:t>
            </a:r>
            <a:endParaRPr lang="en-US" sz="2400" u="none" strike="noStrike" dirty="0">
              <a:effectLst/>
              <a:latin typeface="Calibri" panose="020F0502020204030204" pitchFamily="34" charset="0"/>
              <a:ea typeface="Kalimati" panose="00000400000000000000" pitchFamily="2"/>
              <a:cs typeface="Kalimati" panose="00000400000000000000" pitchFamily="2"/>
            </a:endParaRPr>
          </a:p>
        </p:txBody>
      </p:sp>
      <p:sp>
        <p:nvSpPr>
          <p:cNvPr id="3" name="TextBox 2"/>
          <p:cNvSpPr txBox="1"/>
          <p:nvPr/>
        </p:nvSpPr>
        <p:spPr>
          <a:xfrm>
            <a:off x="2006396" y="866041"/>
            <a:ext cx="7460056" cy="461665"/>
          </a:xfrm>
          <a:prstGeom prst="rect">
            <a:avLst/>
          </a:prstGeom>
          <a:noFill/>
        </p:spPr>
        <p:txBody>
          <a:bodyPr wrap="square" rtlCol="0">
            <a:spAutoFit/>
          </a:bodyPr>
          <a:lstStyle/>
          <a:p>
            <a:pPr algn="ctr"/>
            <a:r>
              <a:rPr lang="ne-NP" sz="2400" b="1" dirty="0">
                <a:cs typeface="Kalimati" panose="00000400000000000000" pitchFamily="2"/>
              </a:rPr>
              <a:t>मातृ मृत्यु अध्ययनमा सुपरिवेक्षकको भूमिका</a:t>
            </a:r>
            <a:endParaRPr lang="en-US" sz="2400" b="1" dirty="0">
              <a:cs typeface="Kalimati" panose="00000400000000000000" pitchFamily="2"/>
            </a:endParaRPr>
          </a:p>
        </p:txBody>
      </p:sp>
      <p:sp>
        <p:nvSpPr>
          <p:cNvPr id="4" name="Slide Number Placeholder 19">
            <a:extLst>
              <a:ext uri="{FF2B5EF4-FFF2-40B4-BE49-F238E27FC236}">
                <a16:creationId xmlns:a16="http://schemas.microsoft.com/office/drawing/2014/main" id="{C9A6A7E1-4D3D-4051-B9CD-8C966A6C80AD}"/>
              </a:ext>
            </a:extLst>
          </p:cNvPr>
          <p:cNvSpPr txBox="1">
            <a:spLocks/>
          </p:cNvSpPr>
          <p:nvPr/>
        </p:nvSpPr>
        <p:spPr>
          <a:xfrm>
            <a:off x="11646203" y="6383020"/>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cxnSp>
        <p:nvCxnSpPr>
          <p:cNvPr id="5" name="Straight Connector 4">
            <a:extLst>
              <a:ext uri="{FF2B5EF4-FFF2-40B4-BE49-F238E27FC236}">
                <a16:creationId xmlns:a16="http://schemas.microsoft.com/office/drawing/2014/main" id="{7FFED7EB-9518-408E-B18B-149090678FBE}"/>
              </a:ext>
            </a:extLst>
          </p:cNvPr>
          <p:cNvCxnSpPr/>
          <p:nvPr/>
        </p:nvCxnSpPr>
        <p:spPr>
          <a:xfrm flipV="1">
            <a:off x="0" y="695850"/>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085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58819"/>
            <a:ext cx="12141967" cy="604678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समयः १५ मिनेटमात्र</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उपलब्ध गराइएको प्रश्नहरूका सही उत्तरमा ठीक (</a:t>
            </a:r>
            <a:r>
              <a:rPr lang="en-US" sz="2400" b="1" dirty="0">
                <a:latin typeface="Kokila" panose="020B0604020202020204" pitchFamily="34" charset="0"/>
                <a:cs typeface="Kalimati" panose="00000400000000000000" pitchFamily="2"/>
              </a:rPr>
              <a:t>√</a:t>
            </a:r>
            <a:r>
              <a:rPr lang="ne-NP" sz="2400" b="1" dirty="0">
                <a:latin typeface="Kokila" panose="020B0604020202020204" pitchFamily="34" charset="0"/>
                <a:cs typeface="Kalimati" panose="00000400000000000000" pitchFamily="2"/>
              </a:rPr>
              <a:t>) चिन्ह लगाउनुहोस्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नियमहरूः</a:t>
            </a:r>
          </a:p>
          <a:p>
            <a:pPr marL="571500" indent="-342900">
              <a:lnSpc>
                <a:spcPct val="115000"/>
              </a:lnSpc>
              <a:spcAft>
                <a:spcPts val="1000"/>
              </a:spcAft>
              <a:buFont typeface="Arial" panose="020B0604020202020204" pitchFamily="34" charset="0"/>
              <a:buChar char="•"/>
            </a:pPr>
            <a:r>
              <a:rPr lang="ne-NP" sz="2400" b="1" dirty="0">
                <a:latin typeface="Kokila" panose="020B0604020202020204" pitchFamily="34" charset="0"/>
                <a:cs typeface="Kalimati" panose="00000400000000000000" pitchFamily="2"/>
              </a:rPr>
              <a:t>आफ्नो नाम, पद, कार्यालय र आइडि कोड अनिवार्य लेख्नुहोस् । </a:t>
            </a:r>
          </a:p>
          <a:p>
            <a:pPr marL="571500" indent="-342900">
              <a:lnSpc>
                <a:spcPct val="115000"/>
              </a:lnSpc>
              <a:spcAft>
                <a:spcPts val="1000"/>
              </a:spcAft>
              <a:buFont typeface="Arial" panose="020B0604020202020204" pitchFamily="34" charset="0"/>
              <a:buChar char="•"/>
            </a:pPr>
            <a:r>
              <a:rPr lang="ne-NP" sz="2400" b="1">
                <a:latin typeface="Kokila" panose="020B0604020202020204" pitchFamily="34" charset="0"/>
                <a:cs typeface="Kalimati" panose="00000400000000000000" pitchFamily="2"/>
              </a:rPr>
              <a:t>सन्दर्भ सामग्रीहरू </a:t>
            </a:r>
            <a:r>
              <a:rPr lang="ne-NP" sz="2400" b="1" dirty="0">
                <a:latin typeface="Kokila" panose="020B0604020202020204" pitchFamily="34" charset="0"/>
                <a:cs typeface="Kalimati" panose="00000400000000000000" pitchFamily="2"/>
              </a:rPr>
              <a:t>हेर्न पाइने छैन ।</a:t>
            </a:r>
          </a:p>
          <a:p>
            <a:pPr marL="571500" indent="-342900">
              <a:lnSpc>
                <a:spcPct val="115000"/>
              </a:lnSpc>
              <a:spcAft>
                <a:spcPts val="1000"/>
              </a:spcAft>
              <a:buFont typeface="Arial" panose="020B0604020202020204" pitchFamily="34" charset="0"/>
              <a:buChar char="•"/>
            </a:pPr>
            <a:r>
              <a:rPr lang="ne-NP" sz="2400" b="1" dirty="0">
                <a:latin typeface="Kokila" panose="020B0604020202020204" pitchFamily="34" charset="0"/>
                <a:cs typeface="Kalimati" panose="00000400000000000000" pitchFamily="2"/>
              </a:rPr>
              <a:t>एक अर्कासँग छलफल गर्न वा अरूको उत्तर हेर्न पाइने छैन ।</a:t>
            </a:r>
          </a:p>
          <a:p>
            <a:pPr marL="571500" indent="-342900">
              <a:lnSpc>
                <a:spcPct val="115000"/>
              </a:lnSpc>
              <a:spcAft>
                <a:spcPts val="1000"/>
              </a:spcAft>
              <a:buFont typeface="Arial" panose="020B0604020202020204" pitchFamily="34" charset="0"/>
              <a:buChar char="•"/>
            </a:pPr>
            <a:r>
              <a:rPr lang="ne-NP" sz="2400" b="1" dirty="0">
                <a:latin typeface="Kokila" panose="020B0604020202020204" pitchFamily="34" charset="0"/>
                <a:cs typeface="Kalimati" panose="00000400000000000000" pitchFamily="2"/>
              </a:rPr>
              <a:t>केरमेट गर्न वा उत्तर सच्याउन पाइने छैन ।</a:t>
            </a: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228600">
              <a:lnSpc>
                <a:spcPct val="115000"/>
              </a:lnSpc>
              <a:spcAft>
                <a:spcPts val="1000"/>
              </a:spcAft>
            </a:pPr>
            <a:r>
              <a:rPr lang="ne-NP" sz="2400" b="1" dirty="0">
                <a:latin typeface="Kokila" panose="020B0604020202020204" pitchFamily="34" charset="0"/>
                <a:cs typeface="Kalimati" panose="00000400000000000000" pitchFamily="2"/>
              </a:rPr>
              <a:t>नोटः परीक्षा सकिएपछि सबै प्रश्नहरूको बारेमा छलफल हुनेछ ।</a:t>
            </a: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457200" indent="-228600">
              <a:lnSpc>
                <a:spcPct val="115000"/>
              </a:lnSpc>
              <a:spcAft>
                <a:spcPts val="1000"/>
              </a:spcAft>
            </a:pPr>
            <a:r>
              <a:rPr lang="en-US" sz="2400" b="1" dirty="0">
                <a:solidFill>
                  <a:srgbClr val="142DAC"/>
                </a:solidFill>
                <a:latin typeface="Kokila" panose="020B0604020202020204" pitchFamily="34" charset="0"/>
                <a:cs typeface="Kalimati" panose="00000400000000000000" pitchFamily="2"/>
              </a:rPr>
              <a:t> </a:t>
            </a:r>
            <a:endParaRPr lang="en-GB" sz="24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4566521" y="848890"/>
            <a:ext cx="4764446" cy="707886"/>
          </a:xfrm>
          <a:prstGeom prst="rect">
            <a:avLst/>
          </a:prstGeom>
          <a:noFill/>
        </p:spPr>
        <p:txBody>
          <a:bodyPr wrap="none" rtlCol="0">
            <a:spAutoFit/>
          </a:bodyPr>
          <a:lstStyle/>
          <a:p>
            <a:r>
              <a:rPr lang="ne-NP" sz="4000" b="1" dirty="0">
                <a:solidFill>
                  <a:srgbClr val="142DAC"/>
                </a:solidFill>
                <a:latin typeface="Kokila" panose="020B0604020202020204" pitchFamily="34" charset="0"/>
                <a:cs typeface="Kalimati" panose="00000400000000000000" pitchFamily="2"/>
              </a:rPr>
              <a:t>तालिम पश्चातको परीक्षा</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18</a:t>
            </a:fld>
            <a:endParaRPr lang="en-US"/>
          </a:p>
        </p:txBody>
      </p:sp>
      <p:sp>
        <p:nvSpPr>
          <p:cNvPr id="6" name="TextBox 5">
            <a:extLst>
              <a:ext uri="{FF2B5EF4-FFF2-40B4-BE49-F238E27FC236}">
                <a16:creationId xmlns:a16="http://schemas.microsoft.com/office/drawing/2014/main" id="{AD3D0A57-8654-4ED6-8666-D0762EB5F9BC}"/>
              </a:ext>
            </a:extLst>
          </p:cNvPr>
          <p:cNvSpPr txBox="1"/>
          <p:nvPr/>
        </p:nvSpPr>
        <p:spPr>
          <a:xfrm>
            <a:off x="8280399" y="6122096"/>
            <a:ext cx="3861567" cy="369332"/>
          </a:xfrm>
          <a:prstGeom prst="rect">
            <a:avLst/>
          </a:prstGeom>
          <a:noFill/>
        </p:spPr>
        <p:txBody>
          <a:bodyPr wrap="square" rtlCol="0">
            <a:spAutoFit/>
          </a:bodyPr>
          <a:lstStyle/>
          <a:p>
            <a:r>
              <a:rPr lang="ne-NP" b="1" dirty="0">
                <a:solidFill>
                  <a:srgbClr val="0070C0"/>
                </a:solidFill>
                <a:hlinkClick r:id="rId2" action="ppaction://hlinksldjump">
                  <a:extLst>
                    <a:ext uri="{A12FA001-AC4F-418D-AE19-62706E023703}">
                      <ahyp:hlinkClr xmlns:ahyp="http://schemas.microsoft.com/office/drawing/2018/hyperlinkcolor" val="tx"/>
                    </a:ext>
                  </a:extLst>
                </a:hlinkClick>
              </a:rPr>
              <a:t>छलफलका लागि यहाँ क्लिक गर्नुहोस्</a:t>
            </a:r>
            <a:endParaRPr lang="en-GB" b="1" dirty="0">
              <a:solidFill>
                <a:srgbClr val="0070C0"/>
              </a:solidFill>
            </a:endParaRPr>
          </a:p>
        </p:txBody>
      </p:sp>
    </p:spTree>
    <p:extLst>
      <p:ext uri="{BB962C8B-B14F-4D97-AF65-F5344CB8AC3E}">
        <p14:creationId xmlns:p14="http://schemas.microsoft.com/office/powerpoint/2010/main" val="3092239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19</a:t>
            </a:fld>
            <a:endParaRPr lang="en-US"/>
          </a:p>
        </p:txBody>
      </p:sp>
      <p:pic>
        <p:nvPicPr>
          <p:cNvPr id="1026" name="Picture 2">
            <a:extLst>
              <a:ext uri="{FF2B5EF4-FFF2-40B4-BE49-F238E27FC236}">
                <a16:creationId xmlns:a16="http://schemas.microsoft.com/office/drawing/2014/main" id="{7063DA41-0F5C-4C5A-9534-3ECD31B3F8DA}"/>
              </a:ext>
            </a:extLst>
          </p:cNvPr>
          <p:cNvPicPr>
            <a:picLocks noChangeAspect="1" noChangeArrowheads="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colorTemperature colorTemp="7423"/>
                    </a14:imgEffect>
                    <a14:imgEffect>
                      <a14:saturation sat="186000"/>
                    </a14:imgEffect>
                  </a14:imgLayer>
                </a14:imgProps>
              </a:ext>
              <a:ext uri="{28A0092B-C50C-407E-A947-70E740481C1C}">
                <a14:useLocalDpi xmlns:a14="http://schemas.microsoft.com/office/drawing/2010/main" val="0"/>
              </a:ext>
            </a:extLst>
          </a:blip>
          <a:srcRect/>
          <a:stretch>
            <a:fillRect/>
          </a:stretch>
        </p:blipFill>
        <p:spPr bwMode="auto">
          <a:xfrm>
            <a:off x="121920" y="664143"/>
            <a:ext cx="12070080" cy="578774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814F902-97CF-462F-B157-5A935218DD21}"/>
              </a:ext>
            </a:extLst>
          </p:cNvPr>
          <p:cNvSpPr txBox="1"/>
          <p:nvPr/>
        </p:nvSpPr>
        <p:spPr>
          <a:xfrm>
            <a:off x="4592320" y="1029268"/>
            <a:ext cx="3921760" cy="2215991"/>
          </a:xfrm>
          <a:prstGeom prst="rect">
            <a:avLst/>
          </a:prstGeom>
          <a:noFill/>
        </p:spPr>
        <p:txBody>
          <a:bodyPr wrap="square" rtlCol="0">
            <a:spAutoFit/>
          </a:bodyPr>
          <a:lstStyle/>
          <a:p>
            <a:pPr algn="ctr"/>
            <a:r>
              <a:rPr lang="ne-NP" sz="13800" b="1" dirty="0">
                <a:solidFill>
                  <a:srgbClr val="00B050"/>
                </a:solidFill>
                <a:hlinkClick r:id="" action="ppaction://hlinkshowjump?jump=lastslideviewed">
                  <a:extLst>
                    <a:ext uri="{A12FA001-AC4F-418D-AE19-62706E023703}">
                      <ahyp:hlinkClr xmlns:ahyp="http://schemas.microsoft.com/office/drawing/2018/hyperlinkcolor" val="tx"/>
                    </a:ext>
                  </a:extLst>
                </a:hlinkClick>
              </a:rPr>
              <a:t>ठीक</a:t>
            </a:r>
            <a:endParaRPr lang="en-GB" sz="13800" b="1" dirty="0">
              <a:solidFill>
                <a:srgbClr val="00B050"/>
              </a:solidFill>
            </a:endParaRPr>
          </a:p>
        </p:txBody>
      </p:sp>
      <p:sp>
        <p:nvSpPr>
          <p:cNvPr id="9" name="TextBox 8">
            <a:extLst>
              <a:ext uri="{FF2B5EF4-FFF2-40B4-BE49-F238E27FC236}">
                <a16:creationId xmlns:a16="http://schemas.microsoft.com/office/drawing/2014/main" id="{BE56B95C-4CFB-4A79-A581-107B4F08893C}"/>
              </a:ext>
            </a:extLst>
          </p:cNvPr>
          <p:cNvSpPr txBox="1"/>
          <p:nvPr/>
        </p:nvSpPr>
        <p:spPr>
          <a:xfrm>
            <a:off x="7254240" y="5644066"/>
            <a:ext cx="4937760" cy="369332"/>
          </a:xfrm>
          <a:prstGeom prst="rect">
            <a:avLst/>
          </a:prstGeom>
          <a:noFill/>
        </p:spPr>
        <p:txBody>
          <a:bodyPr wrap="square" rtlCol="0">
            <a:spAutoFit/>
          </a:bodyPr>
          <a:lstStyle/>
          <a:p>
            <a:r>
              <a:rPr lang="ne-NP" b="1" dirty="0">
                <a:solidFill>
                  <a:srgbClr val="0070C0"/>
                </a:solidFill>
                <a:hlinkClick r:id="" action="ppaction://hlinkshowjump?jump=lastslideviewed">
                  <a:extLst>
                    <a:ext uri="{A12FA001-AC4F-418D-AE19-62706E023703}">
                      <ahyp:hlinkClr xmlns:ahyp="http://schemas.microsoft.com/office/drawing/2018/hyperlinkcolor" val="tx"/>
                    </a:ext>
                  </a:extLst>
                </a:hlinkClick>
              </a:rPr>
              <a:t>पुन प्रश्नमा जानको लागि यहाँ क्लिक गर्नुहोस् ।</a:t>
            </a:r>
            <a:endParaRPr lang="en-GB" b="1" dirty="0">
              <a:solidFill>
                <a:srgbClr val="0070C0"/>
              </a:solidFill>
            </a:endParaRPr>
          </a:p>
        </p:txBody>
      </p:sp>
    </p:spTree>
    <p:extLst>
      <p:ext uri="{BB962C8B-B14F-4D97-AF65-F5344CB8AC3E}">
        <p14:creationId xmlns:p14="http://schemas.microsoft.com/office/powerpoint/2010/main" val="3189970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326325" y="2136339"/>
            <a:ext cx="11369807" cy="1649682"/>
          </a:xfrm>
          <a:prstGeom prst="rect">
            <a:avLst/>
          </a:prstGeom>
        </p:spPr>
        <p:txBody>
          <a:bodyPr wrap="square">
            <a:spAutoFit/>
          </a:bodyPr>
          <a:lstStyle/>
          <a:p>
            <a:pPr marL="457200" indent="-228600" algn="ctr">
              <a:lnSpc>
                <a:spcPct val="115000"/>
              </a:lnSpc>
              <a:spcAft>
                <a:spcPts val="1000"/>
              </a:spcAft>
            </a:pPr>
            <a:r>
              <a:rPr lang="ne-NP" sz="8800" b="1" dirty="0">
                <a:solidFill>
                  <a:srgbClr val="C00000"/>
                </a:solidFill>
                <a:latin typeface="Kokila" panose="020B0604020202020204" pitchFamily="34" charset="0"/>
                <a:cs typeface="Kalimati" panose="00000400000000000000" pitchFamily="2"/>
                <a:hlinkClick r:id="" action="ppaction://hlinkshowjump?jump=lastslideviewed">
                  <a:extLst>
                    <a:ext uri="{A12FA001-AC4F-418D-AE19-62706E023703}">
                      <ahyp:hlinkClr xmlns:ahyp="http://schemas.microsoft.com/office/drawing/2018/hyperlinkcolor" val="tx"/>
                    </a:ext>
                  </a:extLst>
                </a:hlinkClick>
              </a:rPr>
              <a:t>फेरी प्रयास गर्नुहोस् </a:t>
            </a:r>
            <a:endParaRPr lang="en-GB" sz="8800" b="1" dirty="0">
              <a:solidFill>
                <a:srgbClr val="C00000"/>
              </a:solidFill>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20</a:t>
            </a:fld>
            <a:endParaRPr lang="en-US"/>
          </a:p>
        </p:txBody>
      </p:sp>
      <p:sp>
        <p:nvSpPr>
          <p:cNvPr id="5" name="TextBox 4">
            <a:extLst>
              <a:ext uri="{FF2B5EF4-FFF2-40B4-BE49-F238E27FC236}">
                <a16:creationId xmlns:a16="http://schemas.microsoft.com/office/drawing/2014/main" id="{3B430B8E-3453-4B9D-A098-866D6F2DBB17}"/>
              </a:ext>
            </a:extLst>
          </p:cNvPr>
          <p:cNvSpPr txBox="1"/>
          <p:nvPr/>
        </p:nvSpPr>
        <p:spPr>
          <a:xfrm>
            <a:off x="5659120" y="5445760"/>
            <a:ext cx="4815840" cy="369332"/>
          </a:xfrm>
          <a:prstGeom prst="rect">
            <a:avLst/>
          </a:prstGeom>
          <a:noFill/>
        </p:spPr>
        <p:txBody>
          <a:bodyPr wrap="square" rtlCol="0">
            <a:spAutoFit/>
          </a:bodyPr>
          <a:lstStyle/>
          <a:p>
            <a:r>
              <a:rPr lang="ne-NP" b="1" dirty="0">
                <a:hlinkClick r:id="" action="ppaction://hlinkshowjump?jump=lastslideviewed"/>
              </a:rPr>
              <a:t>पुन प्रश्नमा जानको लागि यहाँ क्लिक गर्नुहोस् ।</a:t>
            </a:r>
            <a:endParaRPr lang="en-GB" b="1" dirty="0"/>
          </a:p>
        </p:txBody>
      </p:sp>
    </p:spTree>
    <p:extLst>
      <p:ext uri="{BB962C8B-B14F-4D97-AF65-F5344CB8AC3E}">
        <p14:creationId xmlns:p14="http://schemas.microsoft.com/office/powerpoint/2010/main" val="3399453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72160" y="1658819"/>
            <a:ext cx="11369807" cy="4387868"/>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नेपालमा कहिले देखि जनगणना गर्न शुरु गरिएको हो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बि.सं. १९११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ख)</a:t>
            </a:r>
            <a:r>
              <a:rPr lang="ne-NP" sz="2400" b="1" dirty="0">
                <a:latin typeface="Kokila" panose="020B0604020202020204" pitchFamily="34" charset="0"/>
                <a:cs typeface="Kalimati" panose="00000400000000000000" pitchFamily="2"/>
              </a:rPr>
              <a:t> बि.सं. १९६८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बि.सं. २००७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बि.सं. २०१५</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571500" indent="-342900">
              <a:lnSpc>
                <a:spcPct val="115000"/>
              </a:lnSpc>
              <a:spcAft>
                <a:spcPts val="1000"/>
              </a:spcAft>
              <a:buFont typeface="Arial" panose="020B0604020202020204" pitchFamily="34" charset="0"/>
              <a:buChar char="•"/>
            </a:pPr>
            <a:endParaRPr lang="ne-NP" sz="2400" b="1" dirty="0">
              <a:solidFill>
                <a:srgbClr val="142DAC"/>
              </a:solidFill>
              <a:latin typeface="Kokila" panose="020B0604020202020204" pitchFamily="34" charset="0"/>
              <a:cs typeface="Kalimati" panose="00000400000000000000" pitchFamily="2"/>
            </a:endParaRPr>
          </a:p>
          <a:p>
            <a:pPr marL="457200" indent="-228600">
              <a:lnSpc>
                <a:spcPct val="115000"/>
              </a:lnSpc>
              <a:spcAft>
                <a:spcPts val="1000"/>
              </a:spcAft>
            </a:pPr>
            <a:r>
              <a:rPr lang="en-US" sz="2400" b="1" dirty="0">
                <a:solidFill>
                  <a:srgbClr val="142DAC"/>
                </a:solidFill>
                <a:latin typeface="Kokila" panose="020B0604020202020204" pitchFamily="34" charset="0"/>
                <a:cs typeface="Kalimati" panose="00000400000000000000" pitchFamily="2"/>
              </a:rPr>
              <a:t> </a:t>
            </a:r>
            <a:endParaRPr lang="en-GB" sz="2400" b="1" dirty="0">
              <a:solidFill>
                <a:srgbClr val="142DAC"/>
              </a:solidFill>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21</a:t>
            </a:fld>
            <a:endParaRPr lang="en-US"/>
          </a:p>
        </p:txBody>
      </p:sp>
      <p:sp>
        <p:nvSpPr>
          <p:cNvPr id="8" name="TextBox 7">
            <a:extLst>
              <a:ext uri="{FF2B5EF4-FFF2-40B4-BE49-F238E27FC236}">
                <a16:creationId xmlns:a16="http://schemas.microsoft.com/office/drawing/2014/main" id="{A051F299-A3C2-46B8-B12A-871184AA48CE}"/>
              </a:ext>
            </a:extLst>
          </p:cNvPr>
          <p:cNvSpPr txBox="1"/>
          <p:nvPr/>
        </p:nvSpPr>
        <p:spPr>
          <a:xfrm>
            <a:off x="6583680" y="535432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126902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280" y="1790899"/>
            <a:ext cx="12060687" cy="383489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२. नेपालको कुन जनगणना देखि लैङ्गिक समानताको मुल प्रवाहिकरणको प्रयास शुरु गरिएको हो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applause.wav"/>
                </a:hlinkClick>
              </a:rPr>
              <a:t>क)</a:t>
            </a:r>
            <a:r>
              <a:rPr lang="ne-NP" sz="2400" b="1" dirty="0">
                <a:latin typeface="Kokila" panose="020B0604020202020204" pitchFamily="34" charset="0"/>
                <a:cs typeface="Kalimati" panose="00000400000000000000" pitchFamily="2"/>
              </a:rPr>
              <a:t> दशौं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ख)</a:t>
            </a:r>
            <a:r>
              <a:rPr lang="ne-NP" sz="2400" b="1" dirty="0">
                <a:latin typeface="Kokila" panose="020B0604020202020204" pitchFamily="34" charset="0"/>
                <a:cs typeface="Kalimati" panose="00000400000000000000" pitchFamily="2"/>
              </a:rPr>
              <a:t> एघारौं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ग)</a:t>
            </a:r>
            <a:r>
              <a:rPr lang="ne-NP" sz="2400" b="1" dirty="0">
                <a:latin typeface="Kokila" panose="020B0604020202020204" pitchFamily="34" charset="0"/>
                <a:cs typeface="Kalimati" panose="00000400000000000000" pitchFamily="2"/>
              </a:rPr>
              <a:t> बाह्रौं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घ)</a:t>
            </a:r>
            <a:r>
              <a:rPr lang="ne-NP" sz="2400" b="1" dirty="0">
                <a:latin typeface="Kokila" panose="020B0604020202020204" pitchFamily="34" charset="0"/>
                <a:cs typeface="Kalimati" panose="00000400000000000000" pitchFamily="2"/>
              </a:rPr>
              <a:t> तेह्रौं</a:t>
            </a:r>
          </a:p>
          <a:p>
            <a:pPr marL="457200" indent="-228600">
              <a:lnSpc>
                <a:spcPct val="115000"/>
              </a:lnSpc>
              <a:spcAft>
                <a:spcPts val="1000"/>
              </a:spcAft>
            </a:pPr>
            <a:endParaRPr lang="en-GB" sz="2400" b="1" dirty="0">
              <a:solidFill>
                <a:srgbClr val="142DAC"/>
              </a:solidFill>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22</a:t>
            </a:fld>
            <a:endParaRPr lang="en-US"/>
          </a:p>
        </p:txBody>
      </p:sp>
      <p:sp>
        <p:nvSpPr>
          <p:cNvPr id="6" name="TextBox 5">
            <a:extLst>
              <a:ext uri="{FF2B5EF4-FFF2-40B4-BE49-F238E27FC236}">
                <a16:creationId xmlns:a16="http://schemas.microsoft.com/office/drawing/2014/main" id="{9CF20903-4941-4882-A692-671C2AF56B4D}"/>
              </a:ext>
            </a:extLst>
          </p:cNvPr>
          <p:cNvSpPr txBox="1"/>
          <p:nvPr/>
        </p:nvSpPr>
        <p:spPr>
          <a:xfrm>
            <a:off x="6583680" y="535432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2662693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72160" y="1928953"/>
            <a:ext cx="11369807" cy="328192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३.</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नेपालमा कुन ऐनले जनगणना गर्ने अधिकार दिएको 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क)</a:t>
            </a:r>
            <a:r>
              <a:rPr lang="ne-NP" sz="2400" b="1" dirty="0">
                <a:latin typeface="Kokila" panose="020B0604020202020204" pitchFamily="34" charset="0"/>
                <a:cs typeface="Kalimati" panose="00000400000000000000" pitchFamily="2"/>
              </a:rPr>
              <a:t> तथ्यांक ऐन, २०१५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मतदाता नामावली ऐन, २०७३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व्यक्तिगत घटना दर्ता ऐन, २०३३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सूचनाको हकसम्बन्धी ऐन, २०६४</a:t>
            </a:r>
            <a:endParaRPr lang="en-GB" sz="2400" b="1" dirty="0">
              <a:solidFill>
                <a:srgbClr val="142DAC"/>
              </a:solidFill>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23</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35432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238723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28192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४.</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राष्ट्रिय जनगणना २०७८ मा कुनै एक परिवारमा कति किसिमका प्रश्नावली भरिन्छ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१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ख)</a:t>
            </a:r>
            <a:r>
              <a:rPr lang="ne-NP" sz="2400" b="1" dirty="0">
                <a:latin typeface="Kokila" panose="020B0604020202020204" pitchFamily="34" charset="0"/>
                <a:cs typeface="Kalimati" panose="00000400000000000000" pitchFamily="2"/>
              </a:rPr>
              <a:t> २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३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४</a:t>
            </a:r>
            <a:endParaRPr lang="en-GB" sz="2400" b="1" dirty="0">
              <a:solidFill>
                <a:srgbClr val="142DAC"/>
              </a:solidFill>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24</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35432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2014134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28192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५.</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 राष्ट्रिय जनगणना २०७८ मा कस्ता घरको सुचिकरण गरिन्छ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applause.wav"/>
                </a:hlinkClick>
              </a:rPr>
              <a:t>क)</a:t>
            </a:r>
            <a:r>
              <a:rPr lang="ne-NP" sz="2400" b="1" dirty="0">
                <a:latin typeface="Kokila" panose="020B0604020202020204" pitchFamily="34" charset="0"/>
                <a:cs typeface="Kalimati" panose="00000400000000000000" pitchFamily="2"/>
              </a:rPr>
              <a:t> सबै प्रकारका</a:t>
            </a:r>
            <a:endParaRPr lang="ne-NP" sz="2400" dirty="0">
              <a:latin typeface="Kokila" panose="020B0604020202020204" pitchFamily="34" charset="0"/>
              <a:cs typeface="Kalimati" panose="00000400000000000000" pitchFamily="2"/>
              <a:hlinkClick r:id="rId4" action="ppaction://hlinksldjump">
                <a:snd r:embed="rId5"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ख)</a:t>
            </a:r>
            <a:r>
              <a:rPr lang="ne-NP" sz="2400" b="1" dirty="0">
                <a:latin typeface="Kokila" panose="020B0604020202020204" pitchFamily="34" charset="0"/>
                <a:cs typeface="Kalimati" panose="00000400000000000000" pitchFamily="2"/>
              </a:rPr>
              <a:t> मानिस बसेको मात्र			</a:t>
            </a:r>
            <a:endParaRPr lang="ne-NP" sz="2400" b="1" dirty="0">
              <a:latin typeface="Kokila" panose="020B0604020202020204" pitchFamily="34" charset="0"/>
              <a:cs typeface="Kalimati" panose="00000400000000000000" pitchFamily="2"/>
              <a:hlinkClick r:id="rId2" action="ppaction://hlinksldjump">
                <a:snd r:embed="rId3"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ग)</a:t>
            </a:r>
            <a:r>
              <a:rPr lang="ne-NP" sz="2400" b="1" dirty="0">
                <a:latin typeface="Kokila" panose="020B0604020202020204" pitchFamily="34" charset="0"/>
                <a:cs typeface="Kalimati" panose="00000400000000000000" pitchFamily="2"/>
              </a:rPr>
              <a:t> मानिसले प्रयोग गरेको सबै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घ)</a:t>
            </a:r>
            <a:r>
              <a:rPr lang="ne-NP" sz="2400" b="1" dirty="0">
                <a:latin typeface="Kokila" panose="020B0604020202020204" pitchFamily="34" charset="0"/>
                <a:cs typeface="Kalimati" panose="00000400000000000000" pitchFamily="2"/>
              </a:rPr>
              <a:t> खाली घर बाहेक सबै</a:t>
            </a:r>
            <a:endParaRPr lang="en-GB" sz="2400" b="1" dirty="0">
              <a:solidFill>
                <a:srgbClr val="142DAC"/>
              </a:solidFill>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25</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35432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851644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28192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६.</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कस्तो घरमा जनगणनाको मुख्य प्रश्नावली भरिन्छ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खाली घरमा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ख)</a:t>
            </a:r>
            <a:r>
              <a:rPr lang="ne-NP" sz="2400" b="1" dirty="0">
                <a:latin typeface="Kokila" panose="020B0604020202020204" pitchFamily="34" charset="0"/>
                <a:cs typeface="Kalimati" panose="00000400000000000000" pitchFamily="2"/>
              </a:rPr>
              <a:t> परिवार बसोबास गरेको घरमा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व्यापार व्यावसाय मात्र गरेको घरमा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माथिका सबै </a:t>
            </a:r>
            <a:endParaRPr lang="en-GB" sz="2400" b="1" dirty="0">
              <a:solidFill>
                <a:srgbClr val="142DAC"/>
              </a:solidFill>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26</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35432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596976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83489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७.</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जनगणनामा परिवारमूली कसलाई मानिन्छ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परिवारको सबैले आदर गर्ने सबै भन्दा वढी उमेर भएको व्यक्ति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विदेशमा रही घरको खर्च चलाउने प्रमुख व्यक्ति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परिवारको पुरुष सदस्य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परिवारमा अक्सर बसोबास गरी दैनिक कामकाज, खर्च र व्यवहारको बढी जसो निर्णय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गर्ने पुरुष वा महिला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endParaRPr lang="en-US" sz="2400" b="1" dirty="0">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27</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2390528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28192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८.</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जनगणनामा कस्ता व्यक्तिलाई परिवार सदस्य मानी नाम लेखिन्छ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परिवारमा बस्ने नाता पर्ने नपर्ने सबै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छोटो समयका लागि अन्यत्र गएका परिवारका व्यक्ति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परिवारमा एउटै चुलोमा खाना खाइरहेका र एउटै आम्दानी खर्चले चल्ने व्यक्ति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माथिका सबै</a:t>
            </a:r>
            <a:endParaRPr lang="en-US" sz="2400" b="1" dirty="0">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28</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945741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94927" cy="2715102"/>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९.</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विदेशमा अनुपस्थित भन्नाले कस्ता व्यक्तिलाई जनाउँदछ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विदेशमा गई घर बनाएर वसेको र कहिलेकाँहि मात्र आउने</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extLst>
                    <a:ext uri="{A12FA001-AC4F-418D-AE19-62706E023703}">
                      <ahyp:hlinkClr xmlns:ahyp="http://schemas.microsoft.com/office/drawing/2018/hyperlinkcolor" val="tx"/>
                    </a:ext>
                  </a:extLst>
                </a:hlinkClick>
              </a:rPr>
              <a:t>ख)</a:t>
            </a:r>
            <a:r>
              <a:rPr lang="ne-NP" sz="2400" b="1" dirty="0">
                <a:latin typeface="Kokila" panose="020B0604020202020204" pitchFamily="34" charset="0"/>
                <a:cs typeface="Kalimati" panose="00000400000000000000" pitchFamily="2"/>
              </a:rPr>
              <a:t> विदेशको नागरिकता÷डिभि÷पिआर लिई कहिलेकाँहि नेपाल आउने</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extLst>
                    <a:ext uri="{A12FA001-AC4F-418D-AE19-62706E023703}">
                      <ahyp:hlinkClr xmlns:ahyp="http://schemas.microsoft.com/office/drawing/2018/hyperlinkcolor" val="tx"/>
                    </a:ext>
                  </a:extLst>
                </a:hlinkClick>
              </a:rPr>
              <a:t>ग)</a:t>
            </a:r>
            <a:r>
              <a:rPr lang="ne-NP" sz="2400" b="1" dirty="0">
                <a:latin typeface="Kokila" panose="020B0604020202020204" pitchFamily="34" charset="0"/>
                <a:cs typeface="Kalimati" panose="00000400000000000000" pitchFamily="2"/>
              </a:rPr>
              <a:t> रोजगारी तथा अध्ययनको सिलसिलामा विदेश बसेको र पछि फर्कि आउने सम्भावना भएको</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extLst>
                    <a:ext uri="{A12FA001-AC4F-418D-AE19-62706E023703}">
                      <ahyp:hlinkClr xmlns:ahyp="http://schemas.microsoft.com/office/drawing/2018/hyperlinkcolor" val="tx"/>
                    </a:ext>
                  </a:extLst>
                </a:hlinkClick>
              </a:rPr>
              <a:t>घ)</a:t>
            </a:r>
            <a:r>
              <a:rPr lang="ne-NP" sz="2400" b="1" dirty="0">
                <a:latin typeface="Kokila" panose="020B0604020202020204" pitchFamily="34" charset="0"/>
                <a:cs typeface="Kalimati" panose="00000400000000000000" pitchFamily="2"/>
              </a:rPr>
              <a:t> माथिका सबै</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29</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222570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28192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१०.</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जनगणनामा कुन कुन देशका मानिसहरुको गणना गरीन्छ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नेपालका मात्र</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नेपाल सहित भारतको मात्र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नेपाल भित्र अक्सर बसोबास गर्ने सबै मानिसको</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नेपाल, भारत र चिनको मात्र 	</a:t>
            </a:r>
            <a:endParaRPr lang="en-US" sz="2400" b="1" dirty="0">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30</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328494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28192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११.</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जनगणनामा कस्ता मानिसहरुको गणना गरींदैन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applause.wav"/>
                </a:hlinkClick>
              </a:rPr>
              <a:t>क)</a:t>
            </a:r>
            <a:r>
              <a:rPr lang="ne-NP" sz="2400" b="1" dirty="0">
                <a:latin typeface="Kokila" panose="020B0604020202020204" pitchFamily="34" charset="0"/>
                <a:cs typeface="Kalimati" panose="00000400000000000000" pitchFamily="2"/>
              </a:rPr>
              <a:t> नेपाल घुम्न आएका व्यक्तिहरु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ख)</a:t>
            </a:r>
            <a:r>
              <a:rPr lang="ne-NP" sz="2400" b="1" dirty="0">
                <a:latin typeface="Kokila" panose="020B0604020202020204" pitchFamily="34" charset="0"/>
                <a:cs typeface="Kalimati" panose="00000400000000000000" pitchFamily="2"/>
              </a:rPr>
              <a:t> होस्टेल र ब्यारेकमा बस्ने नेपालीहरु</a:t>
            </a:r>
            <a:endParaRPr lang="ne-NP" sz="2400" b="1" dirty="0">
              <a:latin typeface="Kokila" panose="020B0604020202020204" pitchFamily="34" charset="0"/>
              <a:cs typeface="Kalimati" panose="00000400000000000000" pitchFamily="2"/>
              <a:hlinkClick r:id="rId4" action="ppaction://hlinksldjump">
                <a:snd r:embed="rId5"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ग)</a:t>
            </a:r>
            <a:r>
              <a:rPr lang="ne-NP" sz="2400" b="1" dirty="0">
                <a:latin typeface="Kokila" panose="020B0604020202020204" pitchFamily="34" charset="0"/>
                <a:cs typeface="Kalimati" panose="00000400000000000000" pitchFamily="2"/>
              </a:rPr>
              <a:t> घरवार विहिन सडकमा बस्ने मानिस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घ)</a:t>
            </a:r>
            <a:r>
              <a:rPr lang="ne-NP" sz="2400" b="1" dirty="0">
                <a:latin typeface="Kokila" panose="020B0604020202020204" pitchFamily="34" charset="0"/>
                <a:cs typeface="Kalimati" panose="00000400000000000000" pitchFamily="2"/>
              </a:rPr>
              <a:t> माथिका कसैको पनि गणना गरिदैन</a:t>
            </a:r>
            <a:endParaRPr lang="en-US" sz="2400" b="1" dirty="0">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31</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307465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28192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१२.</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जनगणनाका प्रश्नावली भर्दा अंक र अक्षर कसरी लेख्नु पर्दछ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अंक र अक्षर दुवै अंग्रेजीमा</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अंक र अक्षर दुवै नेपालीमा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अंक नेपालीमा र अक्षर अंग्रेजीमा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अंक अंग्रेजीमा र अक्षर नेपालीमा</a:t>
            </a:r>
            <a:endParaRPr lang="en-US" sz="2400" b="1" dirty="0">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32</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764764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70665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१३.</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परिवार बसेको घरको स्वामित्व तलका मध्ये कुन अवस्थामा “परिवारको आफ्नै” हुन्छ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घर रहेको जग्गा कानुनीरुपमा परिवारको नाममा रहेको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परिवारको हक लाग्ने भई भोगचलन गर्दै आइरहेको</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परिवार मुलीको अंशमा परेको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माथिका सबै हुन सक्छन्</a:t>
            </a:r>
            <a:endParaRPr lang="en-US" sz="2400" b="1" dirty="0">
              <a:latin typeface="Kokila" panose="020B0604020202020204" pitchFamily="34"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33</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076033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69280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१४.</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सरकारी वन वा पर्ति जग्गामा घर बनाई बसेको परिवारको घरको स्वामित्व कुन लेख्नुपर्छ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applause.wav"/>
                </a:hlinkClick>
              </a:rPr>
              <a:t>क)</a:t>
            </a:r>
            <a:r>
              <a:rPr lang="ne-NP" sz="2400" b="1" dirty="0">
                <a:latin typeface="Kokila" panose="020B0604020202020204" pitchFamily="34" charset="0"/>
                <a:cs typeface="Kalimati" panose="00000400000000000000" pitchFamily="2"/>
              </a:rPr>
              <a:t> आफ्नै </a:t>
            </a:r>
            <a:endParaRPr lang="ne-NP" sz="2400" b="1" dirty="0">
              <a:latin typeface="Kokila" panose="020B0604020202020204" pitchFamily="34" charset="0"/>
              <a:cs typeface="Kalimati" panose="00000400000000000000" pitchFamily="2"/>
              <a:hlinkClick r:id="rId4" action="ppaction://hlinksldjump">
                <a:snd r:embed="rId5"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ख)</a:t>
            </a:r>
            <a:r>
              <a:rPr lang="ne-NP" sz="2400" b="1" dirty="0">
                <a:latin typeface="Kokila" panose="020B0604020202020204" pitchFamily="34" charset="0"/>
                <a:cs typeface="Kalimati" panose="00000400000000000000" pitchFamily="2"/>
              </a:rPr>
              <a:t> भाडामा </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ग)</a:t>
            </a:r>
            <a:r>
              <a:rPr lang="ne-NP" sz="2400" b="1" dirty="0">
                <a:latin typeface="Kokila" panose="020B0604020202020204" pitchFamily="34" charset="0"/>
                <a:cs typeface="Kalimati" panose="00000400000000000000" pitchFamily="2"/>
              </a:rPr>
              <a:t> संस्थागत 		</a:t>
            </a:r>
            <a:endParaRPr lang="ne-NP" sz="2400" b="1" dirty="0">
              <a:latin typeface="Kokila" panose="020B0604020202020204" pitchFamily="34" charset="0"/>
              <a:cs typeface="Kalimati" panose="00000400000000000000" pitchFamily="2"/>
              <a:hlinkClick r:id="rId2" action="ppaction://hlinksldjump">
                <a:snd r:embed="rId3"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घ)</a:t>
            </a:r>
            <a:r>
              <a:rPr lang="ne-NP" sz="2400" b="1" dirty="0">
                <a:latin typeface="Kokila" panose="020B0604020202020204" pitchFamily="34" charset="0"/>
                <a:cs typeface="Kalimati" panose="00000400000000000000" pitchFamily="2"/>
              </a:rPr>
              <a:t> अन्य</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34</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887268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69280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१५.</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घर तथा घरपरिवार सुचिकरण फारमको कुनै लहरमा जनगणना घर क्रमसंख्या र जनगणना परिवार क्रमसंख्या बीचको सम्बन्ध तलका मध्ये कुन चाँहि ठीक हो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जनगणना घर क्रमसंख्या र जनगणना परिवार क्रमसंख्या बराबर हुनै सक्दैन</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जनगणना घर क्रमसंख्या जनगणना परिवार क्रमसंख्याभन्दा सानो हुनै सक्दैन</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जनगणना घर क्रमसंख्या र जनगणना परिवार क्रमसंख्या जहिल्यै बराबर हुन्छ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जनगणना घर क्रमसंख्या जनगणना परिवार क्रमसंख्याभन्दा ठूलो हुन सक्दैन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35</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51345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369807"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१६.</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जनगणना प्रयोजनको लागि तलका मध्ये कुन साना घरेलु व्यवसायमा पर्दछन्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दर्ता गरी चलाईएका व्यवसाय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तलबी कामदार राखी चलाईएका व्यवसाय</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दर्ता नगरी र तलबी कामदार नराखी परिवारले सञ्चालन गरेका व्यवसाय</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माथिका सबै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36</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25258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१७.</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तलका मध्ये कुन अवस्थामा परिवारका महिलाको नाममा घरजग्गा भएको मानिन्छ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परिवारमा अक्सर बसोबास गर्ने कुनै महिलाको नाममा घरजग्गा दर्ता भएको भएमा</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परिवारका बिदेशमा रहेका महिलाको नाममा घरजग्गा दर्ता भएको भएमा</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परिवारका पुरुष र महिलाको नाममा संयुक्तरुपमा घरजग्गा दर्ता भएको भएमा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माथिका सबै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37</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8817132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4245778"/>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१८.</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परिवारमा कुनै महिला सदस्यको मृत्यु भएको अवस्थामा कुन उमेर समूहका लागि थप प्रश्न सोध्नु पर्छ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० देखि ५ वर्ष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५ देखि १४</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१५ देखि ४९ वर्षको महिला सबैको</a:t>
            </a:r>
            <a:endParaRPr lang="en-US" sz="2400" b="1" dirty="0">
              <a:latin typeface="Kokila" panose="020B0604020202020204" pitchFamily="34" charset="0"/>
              <a:cs typeface="Kalimati" panose="00000400000000000000" pitchFamily="2"/>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सबै उमेर समूहको महिला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4" action="ppaction://hlinksldjump">
                <a:snd r:embed="rId5" name="applause.wav"/>
              </a:hlinkClick>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38</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513746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१९.</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एक वर्ष भन्दा कम उमेरका परिवारका सदस्यहरुको उमेर कसरी लेखिन्छ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जन्म मिति र उमेर महिनामा लेख्ने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जन्म मिति मात्र लेख्ने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जन्म मिति र उमेर “००” लेख्ने</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माथिका मध्ये जसरी लेखे पनि हुन्छ</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39</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191057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२०.</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पहिलो विवाह हुँदाको उमेर सम्बन्धी प्रश्न कसलाई सोधिन्छ ?</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विवाहित पुरुषलाई मात्र </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विवाहित महिलालाई मात्र</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१० वर्ष भन्दा माथिका सबै मानिसलाई</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कम्तीमा एकपटक विवाह भएका १० वर्ष भन्दा माथिका सबैलाई</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40</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2168692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२१.</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वैवाहिक स्थिति पारपाचुके र छुट्टीएको भन्नाले के बुझिन्छ?</a:t>
            </a:r>
          </a:p>
          <a:p>
            <a:pPr marL="457200" indent="-228600">
              <a:lnSpc>
                <a:spcPct val="115000"/>
              </a:lnSpc>
              <a:spcAft>
                <a:spcPts val="1000"/>
              </a:spcAft>
            </a:pP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दुवै एकै हो</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पारपाचुके कानुनी रुपमा छुट्टै बसेको हो</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छुट्टीएको भनेको अलग बसेको मात्र हो</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माथिका ख र ग दुवै</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41</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27690116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२२.</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कति उमेर सम्मका परिवारका सदस्यलाई शिक्षा सम्वन्धी प्रश्न सोध्नु पर्छ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० देखि ५ वर्ष सम्मका लाई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पढ्न लेख्न जानेलाई मात्र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५ बर्ष वा सो भन्दा बढी उमेर समूहकालाई</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१० वर्ष देखि माथिका सबैलाई </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42</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918847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२३.</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तलका मध्ये कस्ता व्यक्ति अपाङ्गता भएका व्यक्तिमा पर्दैनन्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बोल्न नसक्ने व्यक्ति</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ख)</a:t>
            </a:r>
            <a:r>
              <a:rPr lang="ne-NP" sz="2400" b="1" dirty="0">
                <a:latin typeface="Kokila" panose="020B0604020202020204" pitchFamily="34" charset="0"/>
                <a:cs typeface="Kalimati" panose="00000400000000000000" pitchFamily="2"/>
              </a:rPr>
              <a:t> साधारण चश्मा लगाउने व्यक्ति</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दृष्टिविहिन व्यक्ति</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माथिका सबै</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43</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561981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२४.</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मुख्य प्रश्नावलीमा भाषा र धर्म सम्बन्धी प्रश्नको उत्तर कसरी लेख्नुपर्छ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भाषा र धर्मको नाम मात्र लेख्नुपर्छ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भाषा र धर्मको कोड मात्र लेख्नुपर्छ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भाषा र धर्मको नाम लेखी कोड हेरी सम्बन्धित कोड समेत लेख्नुपर्छ</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माथिको कुनै तरिका पनि मिलेन</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44</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583032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२५.</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प्रजनन् सम्बन्धी प्रश्न कुन उमेर समूहको लागि सोधिन्छ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१५ बर्ष माथिका सबै महिलालाई</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ख)</a:t>
            </a:r>
            <a:r>
              <a:rPr lang="ne-NP" sz="2400" b="1" dirty="0">
                <a:latin typeface="Kokila" panose="020B0604020202020204" pitchFamily="34" charset="0"/>
                <a:cs typeface="Kalimati" panose="00000400000000000000" pitchFamily="2"/>
              </a:rPr>
              <a:t> १५ देखि ४९ वर्षसम्मका कम्तीमा एकपटक विवाह भएका महिलालाई मात्र</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विवाहित महिलालाई मात्र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१५ देखि ४९ वर्षसम्मका महिलालाई मात्र</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45</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592695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92895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२६.</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जनगणनामा बसाइँसराईको एकाई के लाई मानिन्छ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प्रदेश</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जिल्ला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गा.पा./न.पा.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वडा</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46</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465322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69280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२७.</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कृष्णले एकजना कामदार समेत राखी आफैले कृष्ण राइस मिल दर्ता गरी सञ्चालन गरेका छन् । उनी उक्त व्यवसायमा कुन प्रकारले संलग्न भएको मानिन्छ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अरुको काम गर्ने</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ख)</a:t>
            </a:r>
            <a:r>
              <a:rPr lang="ne-NP" sz="2400" b="1" dirty="0">
                <a:latin typeface="Kokila" panose="020B0604020202020204" pitchFamily="34" charset="0"/>
                <a:cs typeface="Kalimati" panose="00000400000000000000" pitchFamily="2"/>
              </a:rPr>
              <a:t> रोजगारदाता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आफ्नै काम गर्ने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परिवारमा सघाउने मात्र</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47</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5930238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२८.</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प्रश्न २७ का कृष्णको कामको विवरण र पद के हुन्छ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applause.wav"/>
                </a:hlinkClick>
              </a:rPr>
              <a:t>क)</a:t>
            </a:r>
            <a:r>
              <a:rPr lang="ne-NP" sz="2400" b="1" dirty="0">
                <a:latin typeface="Kokila" panose="020B0604020202020204" pitchFamily="34" charset="0"/>
                <a:cs typeface="Kalimati" panose="00000400000000000000" pitchFamily="2"/>
              </a:rPr>
              <a:t> व्यवस्थापन गर्ने, सञ्चालक 				</a:t>
            </a:r>
            <a:endParaRPr lang="ne-NP" sz="2400" b="1" dirty="0">
              <a:latin typeface="Kokila" panose="020B0604020202020204" pitchFamily="34" charset="0"/>
              <a:cs typeface="Kalimati" panose="00000400000000000000" pitchFamily="2"/>
              <a:hlinkClick r:id="rId4" action="ppaction://hlinksldjump">
                <a:snd r:embed="rId5"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ख)</a:t>
            </a:r>
            <a:r>
              <a:rPr lang="ne-NP" sz="2400" b="1" dirty="0">
                <a:latin typeface="Kokila" panose="020B0604020202020204" pitchFamily="34" charset="0"/>
                <a:cs typeface="Kalimati" panose="00000400000000000000" pitchFamily="2"/>
              </a:rPr>
              <a:t> चामल व्यापार गर्ने, व्यापारी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ग)</a:t>
            </a:r>
            <a:r>
              <a:rPr lang="ne-NP" sz="2400" b="1" dirty="0">
                <a:latin typeface="Kokila" panose="020B0604020202020204" pitchFamily="34" charset="0"/>
                <a:cs typeface="Kalimati" panose="00000400000000000000" pitchFamily="2"/>
              </a:rPr>
              <a:t> व्यवसायको हिसाब किताब राख्ने, लेखा अधिकृत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घ)</a:t>
            </a:r>
            <a:r>
              <a:rPr lang="ne-NP" sz="2400" b="1" dirty="0">
                <a:latin typeface="Kokila" panose="020B0604020202020204" pitchFamily="34" charset="0"/>
                <a:cs typeface="Kalimati" panose="00000400000000000000" pitchFamily="2"/>
              </a:rPr>
              <a:t> माथिका सबै</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48</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2962898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२९.</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प्रश्न २७ का कृष्णले काम गरेको ठाउँ र उत्पादित वस्तु वा सेवाको नाम के हुन्छ ?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कृष्ण राइसमिल,  धान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ख)</a:t>
            </a:r>
            <a:r>
              <a:rPr lang="ne-NP" sz="2400" b="1" dirty="0">
                <a:latin typeface="Kokila" panose="020B0604020202020204" pitchFamily="34" charset="0"/>
                <a:cs typeface="Kalimati" panose="00000400000000000000" pitchFamily="2"/>
              </a:rPr>
              <a:t> कृष्ण राइसमिल, चामल 				</a:t>
            </a: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कृष्ण राइसमिल, भुस</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माथिका सबै</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49</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6973151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३०.</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प्रश्न २७ का कृष्णले गर्नुभएको आर्थिक कामको संस्थागत क्षेत्र कुन हो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सरकारी 		</a:t>
            </a:r>
            <a:endParaRPr lang="ne-NP" sz="2400" b="1" dirty="0">
              <a:latin typeface="Kokila" panose="020B0604020202020204" pitchFamily="34" charset="0"/>
              <a:cs typeface="Kalimati" panose="00000400000000000000" pitchFamily="2"/>
              <a:hlinkClick r:id="rId2" action="ppaction://hlinksldjump">
                <a:snd r:embed="rId3"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वित्तिय संस्था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गैर वित्तिय संस्था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घरायसी क्षेत्र</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50</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882921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69280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३१.</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राष्ट्रिय जनगणना २०७८ मा लैङ्गिक तथा यौनिक अल्पसंख्यक बारेको विवरण कुन फाराम/प्रश्नावलीमार्फत संकलन गरिँदैछ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applause.wav"/>
                </a:hlinkClick>
              </a:rPr>
              <a:t>क)</a:t>
            </a:r>
            <a:r>
              <a:rPr lang="ne-NP" sz="2400" b="1" dirty="0">
                <a:latin typeface="Kokila" panose="020B0604020202020204" pitchFamily="34" charset="0"/>
                <a:cs typeface="Kalimati" panose="00000400000000000000" pitchFamily="2"/>
              </a:rPr>
              <a:t> घर परिवार सुचीकरण फाराम</a:t>
            </a:r>
            <a:endParaRPr lang="ne-NP" sz="2400" b="1" dirty="0">
              <a:latin typeface="Kokila" panose="020B0604020202020204" pitchFamily="34" charset="0"/>
              <a:cs typeface="Kalimati" panose="00000400000000000000" pitchFamily="2"/>
              <a:hlinkClick r:id="rId4" action="ppaction://hlinksldjump">
                <a:snd r:embed="rId5" name="explod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ख)</a:t>
            </a:r>
            <a:r>
              <a:rPr lang="ne-NP" sz="2400" b="1" dirty="0">
                <a:latin typeface="Kokila" panose="020B0604020202020204" pitchFamily="34" charset="0"/>
                <a:cs typeface="Kalimati" panose="00000400000000000000" pitchFamily="2"/>
              </a:rPr>
              <a:t> मुख्यप्रश्नावली</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ग)</a:t>
            </a:r>
            <a:r>
              <a:rPr lang="ne-NP" sz="2400" b="1" dirty="0">
                <a:latin typeface="Kokila" panose="020B0604020202020204" pitchFamily="34" charset="0"/>
                <a:cs typeface="Kalimati" panose="00000400000000000000" pitchFamily="2"/>
              </a:rPr>
              <a:t> सामुदायिक प्रश्नावली</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घ)</a:t>
            </a:r>
            <a:r>
              <a:rPr lang="ne-NP" sz="2400" b="1" dirty="0">
                <a:latin typeface="Kokila" panose="020B0604020202020204" pitchFamily="34" charset="0"/>
                <a:cs typeface="Kalimati" panose="00000400000000000000" pitchFamily="2"/>
              </a:rPr>
              <a:t> माथिका सबै</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51</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6981417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69280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३२.</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जन्मजात नशाको विकास नभई हुने मानसीक अपाङ्गता अर्थात अटिज्म भएको व्यक्तिमा तलका मध्ये कुन समस्या हुन्छ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बोलचाल तथा सञ्चार गर्न समस्या हुने</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सामान्य नियमहरु बुझ्न र प्रयोग गर्न कठिन हुने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एउटै प्रतिकृया देखाई रहने</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घ)</a:t>
            </a:r>
            <a:r>
              <a:rPr lang="ne-NP" sz="2400" b="1" dirty="0">
                <a:latin typeface="Kokila" panose="020B0604020202020204" pitchFamily="34" charset="0"/>
                <a:cs typeface="Kalimati" panose="00000400000000000000" pitchFamily="2"/>
              </a:rPr>
              <a:t> माथिका सबै </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52</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10299414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26807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३३.</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राष्ट्रिय जनगणना २०६८ अनुसार नेपालमा कति जातजाति गणना भएको थियो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५९</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ख)</a:t>
            </a:r>
            <a:r>
              <a:rPr lang="ne-NP" sz="2400" b="1" dirty="0">
                <a:latin typeface="Kokila" panose="020B0604020202020204" pitchFamily="34" charset="0"/>
                <a:cs typeface="Kalimati" panose="00000400000000000000" pitchFamily="2"/>
              </a:rPr>
              <a:t> १०१</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ग)</a:t>
            </a:r>
            <a:r>
              <a:rPr lang="ne-NP" sz="2400" b="1" dirty="0">
                <a:latin typeface="Kokila" panose="020B0604020202020204" pitchFamily="34" charset="0"/>
                <a:cs typeface="Kalimati" panose="00000400000000000000" pitchFamily="2"/>
              </a:rPr>
              <a:t> १२५</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६५</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53</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35654404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777444"/>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३४.</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कोरोना संक्रमणबाट मृत्यु भएका व्यक्तिको लागि मृत्यु हुनुको मुख्य कारण के हुन्छ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applause.wav"/>
                </a:hlinkClick>
              </a:rPr>
              <a:t>क)</a:t>
            </a:r>
            <a:r>
              <a:rPr lang="ne-NP" sz="2400" b="1" dirty="0">
                <a:latin typeface="Kokila" panose="020B0604020202020204" pitchFamily="34" charset="0"/>
                <a:cs typeface="Kalimati" panose="00000400000000000000" pitchFamily="2"/>
              </a:rPr>
              <a:t> सरुवा रोग (कोड </a:t>
            </a:r>
            <a:r>
              <a:rPr lang="en-GB" sz="2800" b="1" dirty="0">
                <a:latin typeface="Kokila" panose="020B0604020202020204" pitchFamily="34" charset="0"/>
                <a:cs typeface="Kalimati" panose="00000400000000000000" pitchFamily="2"/>
              </a:rPr>
              <a:t>1</a:t>
            </a:r>
            <a:r>
              <a:rPr lang="ne-NP" sz="2400" b="1" dirty="0">
                <a:latin typeface="Kokila" panose="020B0604020202020204" pitchFamily="34" charset="0"/>
                <a:cs typeface="Kalimati" panose="00000400000000000000" pitchFamily="2"/>
              </a:rPr>
              <a:t>)</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ख)</a:t>
            </a:r>
            <a:r>
              <a:rPr lang="ne-NP" sz="2400" b="1" dirty="0">
                <a:latin typeface="Kokila" panose="020B0604020202020204" pitchFamily="34" charset="0"/>
                <a:cs typeface="Kalimati" panose="00000400000000000000" pitchFamily="2"/>
              </a:rPr>
              <a:t> नसर्ने प्रकृतिका रोग (कोड </a:t>
            </a:r>
            <a:r>
              <a:rPr lang="en-GB" sz="3200" b="1" dirty="0">
                <a:latin typeface="Kokila" panose="020B0604020202020204" pitchFamily="34" charset="0"/>
                <a:cs typeface="Kalimati" panose="00000400000000000000" pitchFamily="2"/>
              </a:rPr>
              <a:t>2</a:t>
            </a:r>
            <a:r>
              <a:rPr lang="ne-NP" sz="2400" b="1" dirty="0">
                <a:latin typeface="Kokila" panose="020B0604020202020204" pitchFamily="34" charset="0"/>
                <a:cs typeface="Kalimati" panose="00000400000000000000" pitchFamily="2"/>
              </a:rPr>
              <a:t>)</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ग)</a:t>
            </a:r>
            <a:r>
              <a:rPr lang="ne-NP" sz="2400" b="1" dirty="0">
                <a:latin typeface="Kokila" panose="020B0604020202020204" pitchFamily="34" charset="0"/>
                <a:cs typeface="Kalimati" panose="00000400000000000000" pitchFamily="2"/>
              </a:rPr>
              <a:t> प्राकृतिक प्रकोप (कोड </a:t>
            </a:r>
            <a:r>
              <a:rPr lang="en-GB" sz="3200" b="1" dirty="0">
                <a:latin typeface="Kokila" panose="020B0604020202020204" pitchFamily="34" charset="0"/>
                <a:cs typeface="Kalimati" panose="00000400000000000000" pitchFamily="2"/>
              </a:rPr>
              <a:t>8</a:t>
            </a:r>
            <a:r>
              <a:rPr lang="ne-NP" sz="2400" b="1" dirty="0">
                <a:latin typeface="Kokila" panose="020B0604020202020204" pitchFamily="34" charset="0"/>
                <a:cs typeface="Kalimati" panose="00000400000000000000" pitchFamily="2"/>
              </a:rPr>
              <a:t>)</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explode.wav"/>
                </a:hlinkClick>
              </a:rPr>
              <a:t>घ)</a:t>
            </a:r>
            <a:r>
              <a:rPr lang="ne-NP" sz="2400" b="1" dirty="0">
                <a:latin typeface="Kokila" panose="020B0604020202020204" pitchFamily="34" charset="0"/>
                <a:cs typeface="Kalimati" panose="00000400000000000000" pitchFamily="2"/>
              </a:rPr>
              <a:t> अन्य दुर्घटना (कोड </a:t>
            </a:r>
            <a:r>
              <a:rPr lang="en-GB" sz="3200" b="1" dirty="0">
                <a:latin typeface="Kokila" panose="020B0604020202020204" pitchFamily="34" charset="0"/>
                <a:cs typeface="Kalimati" panose="00000400000000000000" pitchFamily="2"/>
              </a:rPr>
              <a:t>4</a:t>
            </a:r>
            <a:r>
              <a:rPr lang="ne-NP" sz="2400" b="1" dirty="0">
                <a:latin typeface="Kokila" panose="020B0604020202020204" pitchFamily="34" charset="0"/>
                <a:cs typeface="Kalimati" panose="00000400000000000000" pitchFamily="2"/>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54</a:t>
            </a:fld>
            <a:endParaRPr lang="en-US"/>
          </a:p>
        </p:txBody>
      </p:sp>
      <p:sp>
        <p:nvSpPr>
          <p:cNvPr id="6" name="TextBox 5">
            <a:extLst>
              <a:ext uri="{FF2B5EF4-FFF2-40B4-BE49-F238E27FC236}">
                <a16:creationId xmlns:a16="http://schemas.microsoft.com/office/drawing/2014/main" id="{426632FC-8578-4736-8E51-83C1F70AA18C}"/>
              </a:ext>
            </a:extLst>
          </p:cNvPr>
          <p:cNvSpPr txBox="1"/>
          <p:nvPr/>
        </p:nvSpPr>
        <p:spPr>
          <a:xfrm>
            <a:off x="6583680" y="5801360"/>
            <a:ext cx="4836160" cy="369332"/>
          </a:xfrm>
          <a:prstGeom prst="rect">
            <a:avLst/>
          </a:prstGeom>
          <a:noFill/>
        </p:spPr>
        <p:txBody>
          <a:bodyPr wrap="square" rtlCol="0">
            <a:spAutoFit/>
          </a:bodyPr>
          <a:lstStyle/>
          <a:p>
            <a:r>
              <a:rPr lang="ne-NP" b="1" dirty="0">
                <a:hlinkClick r:id="" action="ppaction://hlinkshowjump?jump=nextslide"/>
              </a:rPr>
              <a:t>अर्को प्रश्नमा जानको लागि यहाँ क्लिक गर्नुहोस् </a:t>
            </a:r>
            <a:endParaRPr lang="en-GB" b="1" dirty="0"/>
          </a:p>
        </p:txBody>
      </p:sp>
    </p:spTree>
    <p:extLst>
      <p:ext uri="{BB962C8B-B14F-4D97-AF65-F5344CB8AC3E}">
        <p14:creationId xmlns:p14="http://schemas.microsoft.com/office/powerpoint/2010/main" val="21541690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040" y="1349833"/>
            <a:ext cx="11623040" cy="3692806"/>
          </a:xfrm>
          <a:prstGeom prst="rect">
            <a:avLst/>
          </a:prstGeom>
        </p:spPr>
        <p:txBody>
          <a:bodyPr wrap="square">
            <a:spAutoFit/>
          </a:bodyPr>
          <a:lstStyle/>
          <a:p>
            <a:pPr marL="457200" indent="-228600">
              <a:lnSpc>
                <a:spcPct val="115000"/>
              </a:lnSpc>
              <a:spcAft>
                <a:spcPts val="1000"/>
              </a:spcAft>
            </a:pPr>
            <a:r>
              <a:rPr lang="ne-NP" sz="2400" b="1" dirty="0">
                <a:latin typeface="Kokila" panose="020B0604020202020204" pitchFamily="34" charset="0"/>
                <a:cs typeface="Kalimati" panose="00000400000000000000" pitchFamily="2"/>
              </a:rPr>
              <a:t>प्रश्न ३५.</a:t>
            </a:r>
            <a:r>
              <a:rPr lang="en-US" sz="2400" b="1" dirty="0">
                <a:latin typeface="Kokila" panose="020B0604020202020204" pitchFamily="34" charset="0"/>
                <a:cs typeface="Kalimati" panose="00000400000000000000" pitchFamily="2"/>
              </a:rPr>
              <a:t> </a:t>
            </a:r>
            <a:r>
              <a:rPr lang="ne-NP" sz="2400" b="1" dirty="0">
                <a:latin typeface="Kokila" panose="020B0604020202020204" pitchFamily="34" charset="0"/>
                <a:cs typeface="Kalimati" panose="00000400000000000000" pitchFamily="2"/>
              </a:rPr>
              <a:t>नौ बर्षकी सुष्मा दर्लामी आफ्नी आमा सहित मामा घरमा बसेर पढेकी छिन् । उनका बुबा कोरियामा काम गर्दछन् । उनी को सँग बसेको लेख्नु पर्दछ ?</a:t>
            </a:r>
          </a:p>
          <a:p>
            <a:pPr marL="457200" indent="-228600">
              <a:lnSpc>
                <a:spcPct val="115000"/>
              </a:lnSpc>
              <a:spcAft>
                <a:spcPts val="1000"/>
              </a:spcAft>
            </a:pPr>
            <a:r>
              <a:rPr lang="ne-NP" sz="2400" b="1" dirty="0">
                <a:latin typeface="Kokila" panose="020B0604020202020204" pitchFamily="34" charset="0"/>
                <a:cs typeface="Kalimati" panose="00000400000000000000" pitchFamily="2"/>
              </a:rPr>
              <a:t>	</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क)</a:t>
            </a:r>
            <a:r>
              <a:rPr lang="ne-NP" sz="2400" b="1" dirty="0">
                <a:latin typeface="Kokila" panose="020B0604020202020204" pitchFamily="34" charset="0"/>
                <a:cs typeface="Kalimati" panose="00000400000000000000" pitchFamily="2"/>
              </a:rPr>
              <a:t> आमाबाबु दुवैसँग (कोड </a:t>
            </a:r>
            <a:r>
              <a:rPr lang="en-GB" sz="2400" b="1" dirty="0">
                <a:latin typeface="Kokila" panose="020B0604020202020204" pitchFamily="34" charset="0"/>
                <a:cs typeface="Kalimati" panose="00000400000000000000" pitchFamily="2"/>
              </a:rPr>
              <a:t>1</a:t>
            </a:r>
            <a:r>
              <a:rPr lang="ne-NP" sz="2400" b="1" dirty="0">
                <a:latin typeface="Kokila" panose="020B0604020202020204" pitchFamily="34" charset="0"/>
                <a:cs typeface="Kalimati" panose="00000400000000000000" pitchFamily="2"/>
              </a:rPr>
              <a:t>)</a:t>
            </a:r>
            <a:endParaRPr lang="ne-NP" sz="2400" b="1" dirty="0">
              <a:latin typeface="Kokila" panose="020B0604020202020204" pitchFamily="34" charset="0"/>
              <a:cs typeface="Kalimati" panose="00000400000000000000" pitchFamily="2"/>
              <a:hlinkClick r:id="rId4" action="ppaction://hlinksldjump">
                <a:snd r:embed="rId5" name="applause.wav"/>
              </a:hlinkClick>
            </a:endParaRP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4" action="ppaction://hlinksldjump">
                  <a:snd r:embed="rId5" name="applause.wav"/>
                </a:hlinkClick>
              </a:rPr>
              <a:t>ख)</a:t>
            </a:r>
            <a:r>
              <a:rPr lang="ne-NP" sz="2400" b="1" dirty="0">
                <a:latin typeface="Kokila" panose="020B0604020202020204" pitchFamily="34" charset="0"/>
                <a:cs typeface="Kalimati" panose="00000400000000000000" pitchFamily="2"/>
              </a:rPr>
              <a:t> आमासँग मात्र (कोड </a:t>
            </a:r>
            <a:r>
              <a:rPr lang="en-GB" sz="2400" b="1" dirty="0">
                <a:latin typeface="Kokila" panose="020B0604020202020204" pitchFamily="34" charset="0"/>
                <a:cs typeface="Kalimati" panose="00000400000000000000" pitchFamily="2"/>
              </a:rPr>
              <a:t>2</a:t>
            </a:r>
            <a:r>
              <a:rPr lang="ne-NP" sz="2400" b="1" dirty="0">
                <a:latin typeface="Kokila" panose="020B0604020202020204" pitchFamily="34" charset="0"/>
                <a:cs typeface="Kalimati" panose="00000400000000000000" pitchFamily="2"/>
              </a:rPr>
              <a:t>)</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ग)</a:t>
            </a:r>
            <a:r>
              <a:rPr lang="ne-NP" sz="2400" b="1" dirty="0">
                <a:latin typeface="Kokila" panose="020B0604020202020204" pitchFamily="34" charset="0"/>
                <a:cs typeface="Kalimati" panose="00000400000000000000" pitchFamily="2"/>
              </a:rPr>
              <a:t> अन्य नातेदारसँग (कोड </a:t>
            </a:r>
            <a:r>
              <a:rPr lang="en-GB" sz="2400" b="1" dirty="0">
                <a:latin typeface="Kokila" panose="020B0604020202020204" pitchFamily="34" charset="0"/>
                <a:cs typeface="Kalimati" panose="00000400000000000000" pitchFamily="2"/>
              </a:rPr>
              <a:t>6</a:t>
            </a:r>
            <a:r>
              <a:rPr lang="ne-NP" sz="2400" b="1" dirty="0">
                <a:latin typeface="Kokila" panose="020B0604020202020204" pitchFamily="34" charset="0"/>
                <a:cs typeface="Kalimati" panose="00000400000000000000" pitchFamily="2"/>
              </a:rPr>
              <a:t>)</a:t>
            </a:r>
          </a:p>
          <a:p>
            <a:pPr marL="457200" indent="-228600">
              <a:lnSpc>
                <a:spcPct val="115000"/>
              </a:lnSpc>
              <a:spcAft>
                <a:spcPts val="1000"/>
              </a:spcAft>
            </a:pPr>
            <a:r>
              <a:rPr lang="ne-NP" sz="2400" b="1" dirty="0">
                <a:latin typeface="Kokila" panose="020B0604020202020204" pitchFamily="34" charset="0"/>
                <a:cs typeface="Kalimati" panose="00000400000000000000" pitchFamily="2"/>
                <a:hlinkClick r:id="rId2" action="ppaction://hlinksldjump">
                  <a:snd r:embed="rId3" name="explode.wav"/>
                </a:hlinkClick>
              </a:rPr>
              <a:t>घ)</a:t>
            </a:r>
            <a:r>
              <a:rPr lang="ne-NP" sz="2400" b="1" dirty="0">
                <a:latin typeface="Kokila" panose="020B0604020202020204" pitchFamily="34" charset="0"/>
                <a:cs typeface="Kalimati" panose="00000400000000000000" pitchFamily="2"/>
              </a:rPr>
              <a:t> माथिका कुनै पनि होइन</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55</a:t>
            </a:fld>
            <a:endParaRPr lang="en-US"/>
          </a:p>
        </p:txBody>
      </p:sp>
    </p:spTree>
    <p:extLst>
      <p:ext uri="{BB962C8B-B14F-4D97-AF65-F5344CB8AC3E}">
        <p14:creationId xmlns:p14="http://schemas.microsoft.com/office/powerpoint/2010/main" val="12176119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hlinkClick r:id="" action="ppaction://noaction">
                  <a:snd r:embed="rId2" name="applause.wav"/>
                </a:hlinkClick>
              </a:rPr>
              <a:t>धन्यवाद</a:t>
            </a:r>
            <a:r>
              <a:rPr lang="en-US" sz="8800" b="1" dirty="0">
                <a:solidFill>
                  <a:srgbClr val="142DAC"/>
                </a:solidFill>
                <a:latin typeface="Kokila" panose="020B0604020202020204" pitchFamily="34" charset="0"/>
                <a:cs typeface="Kokila" panose="020B0604020202020204" pitchFamily="34" charset="0"/>
                <a:hlinkClick r:id="" action="ppaction://noaction">
                  <a:snd r:embed="rId2" name="applause.wav"/>
                </a:hlinkClick>
              </a:rPr>
              <a:t>!</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56</a:t>
            </a:fld>
            <a:endParaRPr lang="en-US"/>
          </a:p>
        </p:txBody>
      </p:sp>
    </p:spTree>
    <p:extLst>
      <p:ext uri="{BB962C8B-B14F-4D97-AF65-F5344CB8AC3E}">
        <p14:creationId xmlns:p14="http://schemas.microsoft.com/office/powerpoint/2010/main" val="4069493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1979</TotalTime>
  <Words>3218</Words>
  <Application>Microsoft Office PowerPoint</Application>
  <PresentationFormat>Widescreen</PresentationFormat>
  <Paragraphs>412</Paragraphs>
  <Slides>56</Slides>
  <Notes>3</Notes>
  <HiddenSlides>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56</vt:i4>
      </vt:variant>
    </vt:vector>
  </HeadingPairs>
  <TitlesOfParts>
    <vt:vector size="67" baseType="lpstr">
      <vt:lpstr>Arial</vt:lpstr>
      <vt:lpstr>Calibri</vt:lpstr>
      <vt:lpstr>Calibri Light</vt:lpstr>
      <vt:lpstr>Fontasy Himali</vt:lpstr>
      <vt:lpstr>Ganesh</vt:lpstr>
      <vt:lpstr>kachhipati</vt:lpstr>
      <vt:lpstr>Kokila</vt:lpstr>
      <vt:lpstr>Times New Roman</vt:lpstr>
      <vt:lpstr>Wingdings</vt:lpstr>
      <vt:lpstr>खआ॥</vt:lpstr>
      <vt:lpstr>Office Theme</vt:lpstr>
      <vt:lpstr>PowerPoint Presentation</vt:lpstr>
      <vt:lpstr>PowerPoint Presentation</vt:lpstr>
      <vt:lpstr>प्रस्तुतिका विषयहरु</vt:lpstr>
      <vt:lpstr>जनगणनाबाट प्राप्त मृत्युसम्बन्धी तथ्याङ्कको महत्व</vt:lpstr>
      <vt:lpstr>मातृ मृत्यु अध्ययन किन ? </vt:lpstr>
      <vt:lpstr>मातृ मृत्यु अध्ययन किन ? </vt:lpstr>
      <vt:lpstr>मातृ मृत्युको परिभाषा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196</cp:revision>
  <dcterms:created xsi:type="dcterms:W3CDTF">2020-10-11T07:30:23Z</dcterms:created>
  <dcterms:modified xsi:type="dcterms:W3CDTF">2021-04-11T01:44:02Z</dcterms:modified>
</cp:coreProperties>
</file>