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03" r:id="rId3"/>
    <p:sldId id="300" r:id="rId4"/>
    <p:sldId id="504" r:id="rId5"/>
    <p:sldId id="527" r:id="rId6"/>
    <p:sldId id="528" r:id="rId7"/>
    <p:sldId id="529" r:id="rId8"/>
    <p:sldId id="530" r:id="rId9"/>
    <p:sldId id="534" r:id="rId10"/>
    <p:sldId id="535" r:id="rId11"/>
    <p:sldId id="297" r:id="rId12"/>
    <p:sldId id="302" r:id="rId13"/>
    <p:sldId id="536" r:id="rId14"/>
    <p:sldId id="537" r:id="rId15"/>
    <p:sldId id="500" r:id="rId16"/>
    <p:sldId id="501" r:id="rId17"/>
    <p:sldId id="290" r:id="rId18"/>
    <p:sldId id="291" r:id="rId19"/>
    <p:sldId id="292" r:id="rId20"/>
    <p:sldId id="293" r:id="rId21"/>
    <p:sldId id="294" r:id="rId22"/>
    <p:sldId id="502" r:id="rId23"/>
    <p:sldId id="306" r:id="rId24"/>
    <p:sldId id="298" r:id="rId25"/>
    <p:sldId id="496" r:id="rId26"/>
    <p:sldId id="331" r:id="rId27"/>
    <p:sldId id="332" r:id="rId28"/>
    <p:sldId id="283" r:id="rId29"/>
    <p:sldId id="299" r:id="rId30"/>
    <p:sldId id="503" r:id="rId31"/>
    <p:sldId id="285" r:id="rId32"/>
    <p:sldId id="318" r:id="rId33"/>
    <p:sldId id="323" r:id="rId34"/>
    <p:sldId id="324" r:id="rId35"/>
    <p:sldId id="325" r:id="rId36"/>
    <p:sldId id="328" r:id="rId37"/>
    <p:sldId id="326" r:id="rId38"/>
    <p:sldId id="327" r:id="rId39"/>
    <p:sldId id="329" r:id="rId40"/>
    <p:sldId id="495" r:id="rId41"/>
    <p:sldId id="27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7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98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3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9347345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Fontasy Himali" panose="04020500000000000000" pitchFamily="82" charset="0"/>
              </a:defRPr>
            </a:lvl1pPr>
          </a:lstStyle>
          <a:p>
            <a:fld id="{2840B2E4-A264-431E-ABDE-38E3BCDA5876}" type="slidenum">
              <a:rPr lang="en-US" smtClean="0"/>
              <a:pPr/>
              <a:t>‹#›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10770919" y="6481297"/>
            <a:ext cx="142108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0" y="946290"/>
            <a:ext cx="12192000" cy="12282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32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32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सुपरिवेक्षक तालिम</a:t>
            </a:r>
            <a:endParaRPr lang="en-US" sz="32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32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मिति: </a:t>
            </a:r>
            <a:r>
              <a:rPr lang="ne-NP" sz="32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२०७८ वैशाख १६ गते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Text Placeholder 2"/>
          <p:cNvSpPr>
            <a:spLocks noGrp="1"/>
          </p:cNvSpPr>
          <p:nvPr/>
        </p:nvSpPr>
        <p:spPr>
          <a:xfrm>
            <a:off x="-1" y="3825415"/>
            <a:ext cx="8739963" cy="172023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32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सुपरिवेक्षक तथा गणकको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काम कर्त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व्य,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जिम्मेवारी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र दायित्व </a:t>
            </a:r>
          </a:p>
          <a:p>
            <a:pPr algn="ctr">
              <a:lnSpc>
                <a:spcPct val="110000"/>
              </a:lnSpc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तथ्याङ्क संकलन कार्ययोजना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084" y="3170512"/>
            <a:ext cx="3033045" cy="3033045"/>
          </a:xfrm>
          <a:prstGeom prst="rect">
            <a:avLst/>
          </a:prstGeom>
        </p:spPr>
      </p:pic>
      <p:sp>
        <p:nvSpPr>
          <p:cNvPr id="11" name="Slide Number Placeholder 19"/>
          <p:cNvSpPr txBox="1">
            <a:spLocks/>
          </p:cNvSpPr>
          <p:nvPr/>
        </p:nvSpPr>
        <p:spPr>
          <a:xfrm>
            <a:off x="9276032" y="634568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69266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60" y="456013"/>
            <a:ext cx="9443460" cy="602272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1" y="1631882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1350" y="1785339"/>
            <a:ext cx="9214770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सुपरिवेक्षक तथा गणकको काम र दायित्व 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सुपरिवेक्षक तथा </a:t>
            </a:r>
            <a:r>
              <a:rPr lang="hi-IN" sz="2400" dirty="0">
                <a:cs typeface="Kalimati" pitchFamily="2"/>
              </a:rPr>
              <a:t>गणक</a:t>
            </a:r>
            <a:r>
              <a:rPr lang="ne-NP" sz="2400" dirty="0">
                <a:cs typeface="Kalimati" pitchFamily="2"/>
              </a:rPr>
              <a:t>ले</a:t>
            </a:r>
            <a:r>
              <a:rPr lang="hi-IN" sz="2400" dirty="0">
                <a:cs typeface="Kalimati" pitchFamily="2"/>
              </a:rPr>
              <a:t> पालना गर्नुपर्ने पेशागत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आचरण</a:t>
            </a:r>
            <a:endParaRPr lang="ne-NP" sz="2400" dirty="0">
              <a:cs typeface="Kalimati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जनगणनामा व्यक्ति तथा संस्थाले पालना गर्नुपर्ने आचरण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गणक, सुपरिवेक्षक, स्थानीय जनगणना अधिकारी र स्थानीय तहसँगको सम्बन्ध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सुपरिवेक्षण तथा तथ्याङ्कको गुणस्तर कायम गर्न ध्यान दिनुपर्ने कुराहरू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गणनाको समयमा लैजानुपर्ने सामाग्रीहरू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सुपरिवेक्षक तथा गणकको कार्ययोजना</a:t>
            </a:r>
            <a:r>
              <a:rPr lang="en-US" sz="2400" dirty="0">
                <a:latin typeface="खआ॥"/>
                <a:cs typeface="Kalimati" pitchFamily="2"/>
              </a:rPr>
              <a:t>, </a:t>
            </a:r>
            <a:r>
              <a:rPr lang="ne-NP" sz="2400" dirty="0">
                <a:latin typeface="खआ॥"/>
                <a:cs typeface="Kalimati" pitchFamily="2"/>
              </a:rPr>
              <a:t>फारामको सुरक्षा र गोपनियता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सुपरिवेक्षक तथा गणकमा हुनुपर्ने असल गुण तथा विशेषताहरू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कोभिड संक्रमणको जोखिम न्यून गर्ने उपाय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9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"/>
          <p:cNvSpPr txBox="1"/>
          <p:nvPr/>
        </p:nvSpPr>
        <p:spPr>
          <a:xfrm>
            <a:off x="1" y="1500375"/>
            <a:ext cx="1196162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2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राष्ट्रिय जनगणना २०७८ को पहिलो चरणमा घर तथा घरपरिवार सूचीकरण कार्य गर्ने तथा दोश्रो चरणमा गणना कार्यको सुपरिवेक्षण र सामुदायिक विवरण संकलन गर्ने कर्मचारी नै सुपरिवेक्षक हुन् ।</a:t>
            </a:r>
          </a:p>
          <a:p>
            <a:pPr marL="342900" indent="-342900" algn="just">
              <a:lnSpc>
                <a:spcPct val="2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राष्ट्रिय जनगणना सम्पन्न गर्ने सिलसिलामा सुपरिवेक्षकको भूमिका महत्वपूर्ण रहेको छ ।</a:t>
            </a:r>
          </a:p>
          <a:p>
            <a:pPr marL="342900" indent="-342900" algn="just">
              <a:lnSpc>
                <a:spcPct val="2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सुपरिवेक्षकले तयार गरेको सूचीकरणका आधारमा गणकले काम गर्नुपर्ने हुन्छ । </a:t>
            </a:r>
          </a:p>
          <a:p>
            <a:pPr marL="342900" indent="-342900" algn="just">
              <a:lnSpc>
                <a:spcPct val="2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खआ॥"/>
                <a:cs typeface="Kalimati" pitchFamily="2"/>
              </a:rPr>
              <a:t>आम व्यक्ति तथा समुदायमा सकारात्मक सन्देश दिन सुपरिवेक्षकहरुले कुनै पनि कसर बाँकी नराखी सूचीकरण कार्य गर्ने र गणकहरुलाई सहि मार्गदर्शन गर्नुपर्दछ ।</a:t>
            </a:r>
          </a:p>
        </p:txBody>
      </p:sp>
      <p:sp>
        <p:nvSpPr>
          <p:cNvPr id="11" name="Slide Number Placeholder 19"/>
          <p:cNvSpPr txBox="1">
            <a:spLocks/>
          </p:cNvSpPr>
          <p:nvPr/>
        </p:nvSpPr>
        <p:spPr>
          <a:xfrm>
            <a:off x="9314614" y="643844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4288AC-1F98-4954-A15D-8ADAFA14E6BF}"/>
              </a:ext>
            </a:extLst>
          </p:cNvPr>
          <p:cNvSpPr/>
          <p:nvPr/>
        </p:nvSpPr>
        <p:spPr>
          <a:xfrm>
            <a:off x="1193135" y="860549"/>
            <a:ext cx="9016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0896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6312" y="1680185"/>
            <a:ext cx="9495521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marR="0" algn="just"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ea typeface="Calibri"/>
                <a:cs typeface="Kalimati" pitchFamily="2"/>
              </a:rPr>
              <a:t>राष्ट्रिय जनगणना सञ्चालन तथा व्यवस्थापन आदेश, २०७६ अनुसार सुपरिवेक्षकको काम, कर्तव्य र अधिकारः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आफूलाई खटाइएको स्थानमा गई घरपरिवार सूचीकरण फाराम तथा सामुदायिक प्रश्नावली लगायत अन्य तोकिएका फाराममा निर्दिष्ट विवरण सङ्कलन गर्ने,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दैनिक कार्य तालिका बनाई गणकले गरेका कार्यको सुपरिवेक्षण गर्ने तथा तथ्याङ्कको शुद्घता जाँच गर्ने,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गणकहरूको तालिम, स्थलगत कार्यविभाजन र गणना क्षेत्र नक्साको प्रयोगमा सहयोग गर्ने, 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794" y="860549"/>
            <a:ext cx="9016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को काम, कर्तव्य र अधिकार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373" y="4694989"/>
            <a:ext cx="2454627" cy="1742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7C3229-A1E7-462F-A93E-6A8155F78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88" t="24961" r="36600" b="8372"/>
          <a:stretch/>
        </p:blipFill>
        <p:spPr>
          <a:xfrm>
            <a:off x="9734661" y="860549"/>
            <a:ext cx="2434856" cy="3444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1F06DF-CDA0-4A06-A260-B9EFF9817AAE}"/>
              </a:ext>
            </a:extLst>
          </p:cNvPr>
          <p:cNvSpPr txBox="1"/>
          <p:nvPr/>
        </p:nvSpPr>
        <p:spPr>
          <a:xfrm>
            <a:off x="9560614" y="6437746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7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6312" y="1786514"/>
            <a:ext cx="9495521" cy="422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सङ्कलित विवरणको सूचना नियमित रुपमा सम्बन्धित जनगणना कार्यालयमा जानकारी गराउने</a:t>
            </a:r>
            <a:r>
              <a:rPr lang="ne-NP" sz="2400" dirty="0">
                <a:ea typeface="Calibri"/>
                <a:cs typeface="Kalimati" pitchFamily="2"/>
              </a:rPr>
              <a:t>,</a:t>
            </a:r>
            <a:endParaRPr lang="en-US" sz="2400" dirty="0">
              <a:ea typeface="Calibri"/>
              <a:cs typeface="Kalimati" pitchFamily="2"/>
            </a:endParaRP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मुख्य गणना प्रयोजनको लागि सङ्कलित सूचीकरण फारामको प्रतिलिपि तयार गरी गणकलाई उपलब्ध गराउने,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विभागले स्वीकृत गरी उपलब्ध गराएको तथ्याङ्क सङ्कलन पुस्तिका बमोजिम निष्पक्ष भई कार्य गर्ने,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जनगणना अधिकारीले तोकेका अन्य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hi-IN" sz="2400" dirty="0">
                <a:ea typeface="Calibri"/>
                <a:cs typeface="Kalimati" pitchFamily="2"/>
              </a:rPr>
              <a:t>कार्य गर्ने ।</a:t>
            </a:r>
            <a:endParaRPr lang="en-US" sz="2400" dirty="0">
              <a:ea typeface="Calibri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8191" y="860549"/>
            <a:ext cx="7676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को काम, कर्तव्य र अधिकार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373" y="4694989"/>
            <a:ext cx="2454627" cy="1742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7C3229-A1E7-462F-A93E-6A8155F78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88" t="24961" r="36600" b="8372"/>
          <a:stretch/>
        </p:blipFill>
        <p:spPr>
          <a:xfrm>
            <a:off x="9734661" y="860549"/>
            <a:ext cx="2434856" cy="344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1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6313" y="1616388"/>
            <a:ext cx="11923287" cy="507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marR="0" indent="-363538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 dirty="0">
                <a:ea typeface="Calibri"/>
                <a:cs typeface="Kalimati" pitchFamily="2"/>
              </a:rPr>
              <a:t>मुख्य गणना कार्य पूर्वका कार्यहरु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सुपरिवेक्षक तालिममा भाग लिने,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आफ्नो	कार्यक्षेत्रको बारेमा जानकारी लिने,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 तथा घरपरिवार सूची तयारी कार्य गर्ने,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प्रत्येक घरमा जनगणना	 घर तथा परिवार क्रमसंख्या लेख्ने, अनुरोध पत्र वितरण गर्ने,</a:t>
            </a:r>
          </a:p>
          <a:p>
            <a:pPr marL="8763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सूचीकरण फारामको उतार कपी बनाउने, गणकहरूको </a:t>
            </a:r>
            <a:r>
              <a:rPr lang="ne-NP" sz="2400" dirty="0">
                <a:ea typeface="Calibri"/>
                <a:cs typeface="Kalimati" pitchFamily="2"/>
              </a:rPr>
              <a:t>फिल्ड कार्ययोजना बनाउने ।</a:t>
            </a:r>
            <a:endParaRPr lang="ne-NP" sz="2400" dirty="0">
              <a:cs typeface="Kalimati" pitchFamily="2"/>
            </a:endParaRP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 अद्यावधिक गर्ने,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 तथा घरपरिवार सूचीकरण फाराम बुझाउने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5F5424-9A54-423F-A11F-3AAD33DEA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309" y="5389834"/>
            <a:ext cx="1453561" cy="14535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D3A6ED-6B8B-4E55-8B39-CBDC40BDC204}"/>
              </a:ext>
            </a:extLst>
          </p:cNvPr>
          <p:cNvSpPr/>
          <p:nvPr/>
        </p:nvSpPr>
        <p:spPr>
          <a:xfrm>
            <a:off x="1418191" y="808776"/>
            <a:ext cx="7676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9C8F24-EE8D-483B-93D8-10893F2C3C6D}"/>
              </a:ext>
            </a:extLst>
          </p:cNvPr>
          <p:cNvSpPr txBox="1"/>
          <p:nvPr/>
        </p:nvSpPr>
        <p:spPr>
          <a:xfrm>
            <a:off x="10281684" y="6487891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F51F94-B2E7-4133-A32C-71E4A7669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929" y="730398"/>
            <a:ext cx="2351510" cy="33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69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6313" y="1605938"/>
            <a:ext cx="11923287" cy="5088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marR="0" indent="-363538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 dirty="0">
                <a:ea typeface="Calibri"/>
                <a:cs typeface="Kalimati" pitchFamily="2"/>
              </a:rPr>
              <a:t>मुख्य गणनाको समयका कार्यहरू</a:t>
            </a:r>
          </a:p>
          <a:p>
            <a:pPr marL="533400" marR="0" indent="-363538" algn="just">
              <a:spcBef>
                <a:spcPts val="400"/>
              </a:spcBef>
              <a:spcAft>
                <a:spcPts val="400"/>
              </a:spcAft>
            </a:pPr>
            <a:endParaRPr lang="ne-NP" sz="1400" b="1" dirty="0">
              <a:ea typeface="Calibri"/>
              <a:cs typeface="Kalimati" pitchFamily="2"/>
            </a:endParaRP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गणकहरूलाई गणना आवश्यक सामग्रीहरु वितरण गर्दा सहयोग र समन्वय गर्ने,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सूचीकरण उतार फाराम गणकलाई उपलब्ध गराउने र आवश्यक जानकारी दिने,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कार्यको सुपरिवेक्षण गर्ने,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सामुदायिक प्रश्नावली भर्ने (आफ्नो कार्यक्षेत्र भित्रको वडाबाट वडा अध्यक्ष वा वडा सचिवसँग),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गणकले संकलन गरेका तथ्याङ्कको शुद्घता र गुणस्तर यकिन गर्ने,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सूचीकरण फारामलाई अन्तिम रुप दिने,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विविध कारणले गणक हेरफेर गर्नु परेमा आवश्यक समन्वय गर्ने,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जनगणनाको प्रचारप्रसारमा सहयोग गर्ने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मुख्य गणनाको अन्तिम दिन सबै व्यक्तिको गणना भएको सुनिश्चितता गर्ने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64677F-D005-41F9-975D-20DB17A90E16}"/>
              </a:ext>
            </a:extLst>
          </p:cNvPr>
          <p:cNvSpPr txBox="1"/>
          <p:nvPr/>
        </p:nvSpPr>
        <p:spPr>
          <a:xfrm>
            <a:off x="10281684" y="6487891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66D71A-7E51-491E-A4D4-C1EA1DCF4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064" y="592115"/>
            <a:ext cx="2457196" cy="1833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9FF5B7-6792-46B0-B7CF-FF416FB13EF3}"/>
              </a:ext>
            </a:extLst>
          </p:cNvPr>
          <p:cNvSpPr/>
          <p:nvPr/>
        </p:nvSpPr>
        <p:spPr>
          <a:xfrm>
            <a:off x="1418191" y="808776"/>
            <a:ext cx="7676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671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1628" y="1956630"/>
            <a:ext cx="11507972" cy="431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marR="0" indent="-363538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 dirty="0">
                <a:ea typeface="Calibri"/>
                <a:cs typeface="Kalimati" pitchFamily="2"/>
              </a:rPr>
              <a:t>मुख्य गणना समाप्त भएपछिका कार्यहरू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गणकबाट फाराम बुझ्ने,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सबै विवरण भरिएको पूर्णता जाँच गर्ने,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प्रश्नावलीमा भरिएका विवरण रूजु गर्ने,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कन्ट्रोल फाराम सहित सम्पूर्ण जनगणनाका सम्पुर्ण फाराम स्थानीय जनगणना कार्यालयमा बुझाउने,</a:t>
            </a:r>
          </a:p>
          <a:p>
            <a:pPr marL="457200" marR="0" indent="-339725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स्थानीय जनगणना कार्यालयलाई आवश्यक कार्यमा सहयोग गर्ने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14DFCB-79D5-443A-9309-7FA3A8E1A1EB}"/>
              </a:ext>
            </a:extLst>
          </p:cNvPr>
          <p:cNvSpPr/>
          <p:nvPr/>
        </p:nvSpPr>
        <p:spPr>
          <a:xfrm>
            <a:off x="1418191" y="808776"/>
            <a:ext cx="7676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सुपरिवेक्षक</a:t>
            </a:r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7986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858238" y="685999"/>
            <a:ext cx="95718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सुपरिवेक्षकको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तालिम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पश्चात सुपरिवेक्षकले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गर्नुपर्ने कामको मार्गदर्शन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803061" y="6636753"/>
            <a:ext cx="500822" cy="274412"/>
          </a:xfrm>
        </p:spPr>
        <p:txBody>
          <a:bodyPr/>
          <a:lstStyle/>
          <a:p>
            <a:pPr algn="ctr"/>
            <a:fld id="{2840B2E4-A264-431E-ABDE-38E3BCDA5876}" type="slidenum">
              <a:rPr lang="en-US" sz="1400">
                <a:latin typeface="Fontasy Himali" panose="04020500000000000000" pitchFamily="82" charset="0"/>
              </a:rPr>
              <a:pPr algn="ctr"/>
              <a:t>9</a:t>
            </a:fld>
            <a:endParaRPr lang="en-US" sz="1400" dirty="0">
              <a:latin typeface="Fontasy Himali" panose="040205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24D6F-5B61-49B2-B170-A34CB74C33AA}"/>
              </a:ext>
            </a:extLst>
          </p:cNvPr>
          <p:cNvSpPr txBox="1"/>
          <p:nvPr/>
        </p:nvSpPr>
        <p:spPr>
          <a:xfrm>
            <a:off x="214231" y="1254874"/>
            <a:ext cx="4004840" cy="54630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ne-NP" sz="2400" b="1" dirty="0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घरपरिवार </a:t>
            </a:r>
            <a:r>
              <a:rPr lang="ne-NP" sz="2400" b="1" kern="1200" dirty="0">
                <a:solidFill>
                  <a:srgbClr val="0070C0"/>
                </a:solidFill>
                <a:latin typeface="Calibri"/>
                <a:ea typeface="+mn-ea"/>
                <a:cs typeface="Kalimati" panose="00000400000000000000" pitchFamily="2"/>
              </a:rPr>
              <a:t>सुचिकरण पूर्व </a:t>
            </a:r>
            <a:endParaRPr lang="en-US" sz="2400" b="1" kern="1200" dirty="0">
              <a:solidFill>
                <a:srgbClr val="0070C0"/>
              </a:solidFill>
              <a:latin typeface="Calibri"/>
              <a:ea typeface="+mn-ea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 kern="1200" dirty="0">
                <a:latin typeface="Calibri"/>
                <a:ea typeface="+mn-ea"/>
                <a:cs typeface="Kalimati" panose="00000400000000000000" pitchFamily="2"/>
              </a:rPr>
              <a:t>(</a:t>
            </a:r>
            <a:r>
              <a:rPr lang="ne-NP" sz="2000" u="sng" dirty="0">
                <a:latin typeface="Calibri"/>
                <a:cs typeface="Kalimati" panose="00000400000000000000" pitchFamily="2"/>
              </a:rPr>
              <a:t>बैशाख</a:t>
            </a:r>
            <a:r>
              <a:rPr lang="ne-NP" sz="2000" u="sng" kern="1200" dirty="0">
                <a:latin typeface="Calibri"/>
                <a:ea typeface="+mn-ea"/>
                <a:cs typeface="Kalimati" panose="00000400000000000000" pitchFamily="2"/>
              </a:rPr>
              <a:t> २३ देखि २५ सम्म)</a:t>
            </a: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जिल्ला जनगणना कार्यालयबाट गणना सामाग्रीहरू बुझ्ने ।</a:t>
            </a:r>
            <a:endParaRPr lang="en-US" sz="2000" dirty="0"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dirty="0">
                <a:latin typeface="Calibri"/>
                <a:cs typeface="Kalimati" panose="00000400000000000000" pitchFamily="2"/>
              </a:rPr>
              <a:t>आफ्नो गणना क्षेत्रको जनगणना वडा सहजीकरण समितिलाई भेट्</a:t>
            </a: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गणना कार्यक्षेत्रमा बसोबास गर्ने व्यक्तिहरूको बारेमा जानकारी लिने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गणना अवधि र गणना पश्चात गर्नुपर्ने कामका बारेमा पूर्ण जानकार हुने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गणना र सुपरिवेक्षक पुस्तिका पुन अध्ययन गरी गणना गर्ने विधि, अवधारणा र परिभाषामा स्पष्ट हुने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2DEA2-1256-4EF2-96E5-B4EEB0BE510E}"/>
              </a:ext>
            </a:extLst>
          </p:cNvPr>
          <p:cNvSpPr txBox="1"/>
          <p:nvPr/>
        </p:nvSpPr>
        <p:spPr>
          <a:xfrm>
            <a:off x="4337572" y="1254874"/>
            <a:ext cx="4201230" cy="5155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घरपरिवार सुचिकरण</a:t>
            </a:r>
            <a:r>
              <a:rPr lang="ne-NP" sz="2400" b="1" dirty="0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को समयमा </a:t>
            </a:r>
            <a:endParaRPr lang="en-US" sz="2400" b="1" dirty="0">
              <a:solidFill>
                <a:srgbClr val="0070C0"/>
              </a:solidFill>
              <a:latin typeface="Calibri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 dirty="0">
                <a:cs typeface="Kalimati" panose="00000400000000000000" pitchFamily="2"/>
              </a:rPr>
              <a:t>(बैशाख २६ देखि जेठ १४ सम्म)</a:t>
            </a:r>
            <a:endParaRPr lang="en-US" sz="2000" u="sng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बैशाख २६ देखि कार्ययोजना बमोजिम घर तथा घरपरिवार सुचिकरण कार्य सुरु गर्ने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दैनिक कार्यप्रगति स्थानीय जनगणना अधिकारीलार्इ उपलब्ध गराउने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भरिएका सुचिकरण फारामहरु रूजु गर्ने ।</a:t>
            </a:r>
            <a:endParaRPr lang="en-US" sz="2000" dirty="0">
              <a:cs typeface="Kalimati" panose="00000400000000000000" pitchFamily="2"/>
            </a:endParaRP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आफ्नो कार्यक्षेत्रबाट गणनामा कोहि नछुटेको तथा कोहि नदोहोरिएको एकिन गर्ने ।</a:t>
            </a: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गणना क्षेत्र नक्सा अद्यावधिक गर्ने ।</a:t>
            </a: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घर तथा घरपरिवार सुचिकरण उतार फाराम तयार गर्ने ।</a:t>
            </a:r>
          </a:p>
          <a:p>
            <a:pPr marL="233363" lvl="0" indent="-233363" algn="just">
              <a:buFont typeface="+mj-lt"/>
              <a:buAutoNum type="arabicPeriod"/>
            </a:pPr>
            <a:endParaRPr lang="en-US" sz="2000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E96D5B-D0A7-4475-8F5F-694AC7C8E28E}"/>
              </a:ext>
            </a:extLst>
          </p:cNvPr>
          <p:cNvSpPr txBox="1"/>
          <p:nvPr/>
        </p:nvSpPr>
        <p:spPr>
          <a:xfrm>
            <a:off x="8657304" y="1215886"/>
            <a:ext cx="3381426" cy="51552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ne-NP" sz="2400" b="1">
                <a:solidFill>
                  <a:srgbClr val="0070C0"/>
                </a:solidFill>
                <a:cs typeface="Kalimati" panose="00000400000000000000" pitchFamily="2"/>
              </a:rPr>
              <a:t>घरपरिवार सुचिकरण</a:t>
            </a:r>
            <a:r>
              <a:rPr lang="ne-NP" sz="2400" b="1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पश्चात </a:t>
            </a:r>
            <a:endParaRPr lang="en-US" sz="2400" b="1" dirty="0">
              <a:solidFill>
                <a:srgbClr val="0070C0"/>
              </a:solidFill>
              <a:latin typeface="Calibri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>
                <a:cs typeface="Kalimati" panose="00000400000000000000" pitchFamily="2"/>
              </a:rPr>
              <a:t>(जेठ १५ देखि असार ८ सम्म)</a:t>
            </a:r>
            <a:endParaRPr lang="en-US" sz="2000" u="sng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सामुदायिक प्रश्नावली भर्ने ।</a:t>
            </a: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स्थानीय जनगणना कार्यालयमा सम्पर्क गर्ने ।</a:t>
            </a: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गणकको कार्य विभाजनको लागि कार्य योजन बनाउने। 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गणकको फिल्ड कार्य सुपरिवेक्षण गर्ने </a:t>
            </a:r>
            <a:r>
              <a:rPr lang="ne-NP" sz="2000" dirty="0">
                <a:cs typeface="Kalimati" panose="00000400000000000000" pitchFamily="2"/>
              </a:rPr>
              <a:t>।</a:t>
            </a:r>
            <a:endParaRPr lang="en-US" sz="2000" dirty="0"/>
          </a:p>
          <a:p>
            <a:pPr marL="233363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गणकले भरेका मुख्य प्रश्नावली फारामहरु रुजु गर्ने ।</a:t>
            </a:r>
          </a:p>
          <a:p>
            <a:pPr marL="233363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कार्य सम्पन्नता फाराम</a:t>
            </a:r>
            <a:r>
              <a:rPr lang="en-US" sz="2000">
                <a:cs typeface="Kalimati" panose="00000400000000000000" pitchFamily="2"/>
              </a:rPr>
              <a:t> </a:t>
            </a:r>
            <a:r>
              <a:rPr lang="ne-NP" sz="2000">
                <a:cs typeface="Kalimati" panose="00000400000000000000" pitchFamily="2"/>
              </a:rPr>
              <a:t>तथा कन्ट्रोल फाराम भर्ने ।</a:t>
            </a:r>
            <a:endParaRPr lang="en-US" sz="2000">
              <a:cs typeface="Kalimati" panose="00000400000000000000" pitchFamily="2"/>
            </a:endParaRP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>
                <a:cs typeface="Kalimati" panose="00000400000000000000" pitchFamily="2"/>
              </a:rPr>
              <a:t>बुझाउनु </a:t>
            </a:r>
            <a:r>
              <a:rPr lang="ne-NP" sz="2000" dirty="0">
                <a:cs typeface="Kalimati" panose="00000400000000000000" pitchFamily="2"/>
              </a:rPr>
              <a:t>पर्ने </a:t>
            </a:r>
            <a:r>
              <a:rPr lang="ne-NP" sz="2000">
                <a:cs typeface="Kalimati" panose="00000400000000000000" pitchFamily="2"/>
              </a:rPr>
              <a:t>अन्य सामग्रीहरू </a:t>
            </a:r>
            <a:r>
              <a:rPr lang="ne-NP" sz="2000" dirty="0">
                <a:cs typeface="Kalimati" panose="00000400000000000000" pitchFamily="2"/>
              </a:rPr>
              <a:t>सम्बन्धित स्थानीय जनगणना कार्यालयमा बुझाउने 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695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4414" y="1786514"/>
            <a:ext cx="8481374" cy="5070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marR="0" algn="just"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ea typeface="Calibri"/>
                <a:cs typeface="Kalimati" pitchFamily="2"/>
              </a:rPr>
              <a:t>राष्ट्रिय जनगणना सञ्चालन तथा व्यवस्थापन आदेश, २०७६ अनुसार गणकको काम, कर्तव्य र अधिकारः</a:t>
            </a:r>
            <a:endParaRPr lang="en-US" sz="2400" dirty="0">
              <a:ea typeface="Calibri"/>
              <a:cs typeface="Kalimati" pitchFamily="2"/>
            </a:endParaRP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आफूलाई खटाइएको स्थानमा गई मूल प्रश्नावली अनुसारको विवरण तथा तथ्याङ्क तोकिएको समयभित्र सङ्कलन गर्ने ।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सङ्कलित मूल प्रश्नावली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फाराम</a:t>
            </a:r>
            <a:r>
              <a:rPr lang="hi-IN" sz="2400" dirty="0">
                <a:ea typeface="Calibri"/>
                <a:cs typeface="Kalimati" pitchFamily="2"/>
              </a:rPr>
              <a:t>को गोपनियता कायम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गरी </a:t>
            </a:r>
            <a:r>
              <a:rPr lang="hi-IN" sz="2400" dirty="0">
                <a:ea typeface="Calibri"/>
                <a:cs typeface="Kalimati" pitchFamily="2"/>
              </a:rPr>
              <a:t>सुरक्षा गर्ने ।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कार्यक्षेत्रमा गणना गर्न छुट भएको वा दोहोरो गणना भए/नभएको यकिन गर्ने </a:t>
            </a:r>
            <a:r>
              <a:rPr lang="ne-NP" sz="2400" dirty="0">
                <a:ea typeface="Calibri"/>
                <a:cs typeface="Kalimati" pitchFamily="2"/>
              </a:rPr>
              <a:t>। </a:t>
            </a:r>
          </a:p>
          <a:p>
            <a:pPr marL="8763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जनगणना अधिकारीले तोकेका अन्य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hi-IN" sz="2400" dirty="0">
                <a:ea typeface="Calibri"/>
                <a:cs typeface="Kalimati" pitchFamily="2"/>
              </a:rPr>
              <a:t>कार्य गर्ने ।</a:t>
            </a:r>
            <a:endParaRPr lang="en-US" sz="2400" dirty="0">
              <a:ea typeface="Calibri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89522" y="860549"/>
            <a:ext cx="49471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गणकको काम, कर्तव्य र अधिकार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841" y="4117330"/>
            <a:ext cx="3589233" cy="2548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3C4025-5021-493D-9D57-554F093259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0" t="24553" r="26083" b="20859"/>
          <a:stretch/>
        </p:blipFill>
        <p:spPr>
          <a:xfrm>
            <a:off x="8625841" y="1899925"/>
            <a:ext cx="3390988" cy="21132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D2885A-7B0E-441D-9610-B5E4F5EB3A92}"/>
              </a:ext>
            </a:extLst>
          </p:cNvPr>
          <p:cNvSpPr txBox="1"/>
          <p:nvPr/>
        </p:nvSpPr>
        <p:spPr>
          <a:xfrm>
            <a:off x="10281684" y="6487891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13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1563080"/>
            <a:ext cx="9560652" cy="5304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marR="0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 dirty="0">
                <a:ea typeface="Calibri"/>
                <a:cs typeface="Kalimati" pitchFamily="2"/>
              </a:rPr>
              <a:t>गणना शुरू </a:t>
            </a:r>
            <a:r>
              <a:rPr lang="ne-NP" sz="2800" b="1">
                <a:ea typeface="Calibri"/>
                <a:cs typeface="Kalimati" pitchFamily="2"/>
              </a:rPr>
              <a:t>हुनु पूर्वका कार्यहरु</a:t>
            </a:r>
            <a:endParaRPr lang="ne-NP" sz="2800" b="1" dirty="0">
              <a:ea typeface="Calibri"/>
              <a:cs typeface="Kalimati" pitchFamily="2"/>
            </a:endParaRP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गणक तालिममा सक्रिय सहभागी हुने,</a:t>
            </a:r>
            <a:endParaRPr lang="en-US" sz="2400" dirty="0">
              <a:ea typeface="Calibri"/>
              <a:cs typeface="Kalimati" pitchFamily="2"/>
            </a:endParaRP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पुस्तिका पूर्ण रूपले अध्ययन गरी प्रश्नावलीका प्रश्नहरूको अर्थ, परिभाषा एवं गणना विधिका बारेमा पूर्ण जानकारी प्राप्त गर्ने,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लैङ्गिक समानता तथा सामाजिक समावेशी सन्दर्भ पुस्तिकाको अध्ययन गर्ने,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घर तथा घरपरिवार सूचीकरण उतार फाराम बुझ्ने तथा उक्त फारामको प्रयोगका बारेमा जानकार हुने,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सामाग्रीहरू बुझ्ने,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आफ्नो कार्यक्षेत्रको बारेमा पूर्ण जानकार हुने,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अवधि तथा गणना पश्चात गर्नुपर्ने सबै कामहरूका बारेमा जानकार हुने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5F5424-9A54-423F-A11F-3AAD33DEA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71" y="4680959"/>
            <a:ext cx="1453561" cy="14535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99B588-AA27-496F-99D8-5E5596EA3451}"/>
              </a:ext>
            </a:extLst>
          </p:cNvPr>
          <p:cNvSpPr txBox="1"/>
          <p:nvPr/>
        </p:nvSpPr>
        <p:spPr>
          <a:xfrm>
            <a:off x="10281684" y="6487891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109668-4215-4CA6-8A29-B4BEC90A16A4}"/>
              </a:ext>
            </a:extLst>
          </p:cNvPr>
          <p:cNvSpPr/>
          <p:nvPr/>
        </p:nvSpPr>
        <p:spPr>
          <a:xfrm>
            <a:off x="3289522" y="860549"/>
            <a:ext cx="4288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गणकको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6F9B4D-5CB3-44CC-81C1-2D35E7FFE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128" t="14264" r="30145" b="26666"/>
          <a:stretch/>
        </p:blipFill>
        <p:spPr>
          <a:xfrm>
            <a:off x="9771408" y="746557"/>
            <a:ext cx="2215184" cy="286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8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5065" y="1612143"/>
            <a:ext cx="120396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marR="0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>
                <a:ea typeface="Calibri"/>
                <a:cs typeface="Kalimati" pitchFamily="2"/>
              </a:rPr>
              <a:t>गणनाको समयका कार्यहरु</a:t>
            </a:r>
            <a:endParaRPr lang="ne-NP" sz="2800" b="1" dirty="0">
              <a:ea typeface="Calibri"/>
              <a:cs typeface="Kalimati" pitchFamily="2"/>
            </a:endParaRP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आफ्नो कार्यक्षेत्रभित्र अक्सर बसोबास गर्ने हरेक घरदैलोमा पुगी सम्बन्धित परिवारमूली वा परिवारको अधिक जानकार सदस्यबाट विवरण संकलन गर्ने,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सुपरिवेक्षकबाट प्राप्त गरेको सूचीकरण उतारमा भएको परिवारको विवरण अनुसार क्रमैसँग विवरण संकलन गर्ने,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प्रश्नहरू सिलसिलेवार सोध्ने र उत्तरहरूको सामञ्जस्यता सम्बन्धमा विशेष ध्यान दिने,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आफ्नो कार्यक्षेत्र भित्र अक्सर बसोबास गर्ने कोही पनि व्यक्ति तथा परिवार गणनामा नछुटेको यकिन गर्ने,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सुपरिवेक्षकसँग सम्पर्कमा रही रहने, संकलित विवरणहरू सुपरिवेक्षकलार्इ जाँच गर्न दिने र सुरक्षित राख्ने,</a:t>
            </a:r>
          </a:p>
          <a:p>
            <a:pPr marL="876300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तथ्याङ्क संकलनका क्रममा केही समस्या परेमा सुपरिवेक्षकमार्फत सम्बन्धित स्थानिय जनगणना कार्यालयमा अबिलम्ब जानकारी दिने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AD111-E657-4558-AEC2-5020A97148B9}"/>
              </a:ext>
            </a:extLst>
          </p:cNvPr>
          <p:cNvSpPr txBox="1"/>
          <p:nvPr/>
        </p:nvSpPr>
        <p:spPr>
          <a:xfrm>
            <a:off x="10281684" y="6487891"/>
            <a:ext cx="1137684" cy="3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(क्रमशः) 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79FEB1-A9FC-4BA5-BF03-EBACD54F533E}"/>
              </a:ext>
            </a:extLst>
          </p:cNvPr>
          <p:cNvSpPr/>
          <p:nvPr/>
        </p:nvSpPr>
        <p:spPr>
          <a:xfrm>
            <a:off x="3289522" y="860549"/>
            <a:ext cx="4288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गणकको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03287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6313" y="1892840"/>
            <a:ext cx="120371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algn="just">
              <a:spcBef>
                <a:spcPts val="400"/>
              </a:spcBef>
              <a:spcAft>
                <a:spcPts val="400"/>
              </a:spcAft>
            </a:pPr>
            <a:r>
              <a:rPr lang="ne-NP" sz="2800" b="1">
                <a:ea typeface="Calibri"/>
                <a:cs typeface="Kalimati" pitchFamily="2"/>
              </a:rPr>
              <a:t>गणना पश्चातका कार्यहरु</a:t>
            </a:r>
            <a:endParaRPr lang="ne-NP" sz="2800" b="1" dirty="0">
              <a:ea typeface="Calibri"/>
              <a:cs typeface="Kalimati" pitchFamily="2"/>
            </a:endParaRP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गणनाको अन्तिम दिन अर्थात २०७८ असार ८ गते घर ठेगान निश्चित नभएका व्यक्तिहरू जस्तैः जोगी, फिरन्ते, सडकमा बस्ने व्यक्तिको गणना गर्ने र अन्यत्रबाट गणना नगराउन भन्ने,</a:t>
            </a: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अवधिमा जन्म, मृत्यु, विवाह, बसाइँसरार्इका कारणले थपघट भएको परिवार वा व्यक्तिको गणना अद्यावधिक गर्ने, </a:t>
            </a: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कार्य समाप्त भएपछि गणक स्वयंले भरिएका प्रश्नावलीहरु सहीरुपमा भरेको सुनिश्चतताको लागि रुजु गर्ने, सच्याउनु पर्ने भएमा यकिन गरी तुरुन्त सच्याउने,</a:t>
            </a: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कुनै विवरण भर्न छुट भएको छ भने तुरुन्त सम्बन्धित परिवारमूलीलाई भेटी फाराम भर्ने,</a:t>
            </a: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प्रश्नावली बुकका कभर पेज भर्ने,</a:t>
            </a:r>
          </a:p>
          <a:p>
            <a:pPr marL="457200" marR="0" indent="-4572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कन्ट्रोल फाराम भर्ने र भरिएका तथा नभरिएका सबै प्रश्नावली फारामहरू सुपरिवेक्षक मार्फत सम्बन्धित स्थानीय जनगणना कार्यालयमा बुझाउने ।</a:t>
            </a:r>
            <a:endParaRPr lang="en-US" sz="2400" dirty="0">
              <a:ea typeface="Calibri"/>
              <a:cs typeface="Kalimat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531" y="666513"/>
            <a:ext cx="1623927" cy="16942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6C3D5D-9685-4706-922F-A3CB51B6C332}"/>
              </a:ext>
            </a:extLst>
          </p:cNvPr>
          <p:cNvSpPr/>
          <p:nvPr/>
        </p:nvSpPr>
        <p:spPr>
          <a:xfrm>
            <a:off x="3289522" y="860549"/>
            <a:ext cx="4288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>
                <a:solidFill>
                  <a:srgbClr val="002060"/>
                </a:solidFill>
                <a:cs typeface="Kalimati" pitchFamily="2"/>
              </a:rPr>
              <a:t>गणकको </a:t>
            </a: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विस्तृत कार्य विवरण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84291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757890" y="701054"/>
            <a:ext cx="77764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गणक तालिम पश्चात गणकले गर्नुपर्ने कामको मार्गदर्शन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803061" y="6636753"/>
            <a:ext cx="500822" cy="274412"/>
          </a:xfrm>
        </p:spPr>
        <p:txBody>
          <a:bodyPr/>
          <a:lstStyle/>
          <a:p>
            <a:pPr algn="ctr"/>
            <a:fld id="{2840B2E4-A264-431E-ABDE-38E3BCDA5876}" type="slidenum">
              <a:rPr lang="en-US" sz="1400">
                <a:latin typeface="Fontasy Himali" panose="04020500000000000000" pitchFamily="82" charset="0"/>
              </a:rPr>
              <a:pPr algn="ctr"/>
              <a:t>14</a:t>
            </a:fld>
            <a:endParaRPr lang="en-US" sz="1400" dirty="0">
              <a:latin typeface="Fontasy Himali" panose="040205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24D6F-5B61-49B2-B170-A34CB74C33AA}"/>
              </a:ext>
            </a:extLst>
          </p:cNvPr>
          <p:cNvSpPr txBox="1"/>
          <p:nvPr/>
        </p:nvSpPr>
        <p:spPr>
          <a:xfrm>
            <a:off x="31250" y="1254874"/>
            <a:ext cx="3977224" cy="54630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ne-NP" sz="2400" b="1" kern="1200" dirty="0">
                <a:solidFill>
                  <a:srgbClr val="0070C0"/>
                </a:solidFill>
                <a:latin typeface="Calibri"/>
                <a:ea typeface="+mn-ea"/>
                <a:cs typeface="Kalimati" panose="00000400000000000000" pitchFamily="2"/>
              </a:rPr>
              <a:t>गणना पूर्व </a:t>
            </a:r>
            <a:endParaRPr lang="en-US" sz="2400" b="1" kern="1200" dirty="0">
              <a:solidFill>
                <a:srgbClr val="0070C0"/>
              </a:solidFill>
              <a:latin typeface="Calibri"/>
              <a:ea typeface="+mn-ea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 kern="1200" dirty="0">
                <a:latin typeface="Calibri"/>
                <a:ea typeface="+mn-ea"/>
                <a:cs typeface="Kalimati" panose="00000400000000000000" pitchFamily="2"/>
              </a:rPr>
              <a:t>(जेठ २३ देखि २४ सम्म)</a:t>
            </a: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सुपरिवेक्षकलार्इ भेट्ने र मोबाइल नम्बर लिने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स्थानीय जनगणना कार्यालयबाट </a:t>
            </a:r>
            <a:r>
              <a:rPr lang="ne-NP" sz="2000" kern="1200">
                <a:latin typeface="Calibri"/>
                <a:ea typeface="+mn-ea"/>
                <a:cs typeface="Kalimati" panose="00000400000000000000" pitchFamily="2"/>
              </a:rPr>
              <a:t>गणना सामग्रीहरू </a:t>
            </a: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बुझ्ने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सुपरिवेक्षकबाट गणना क्षेत्र नक्सा तथा उतारफाराम लिने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सुपरिवेक्षकबाट गणना कार्यक्षेत्रमा बसोबास गर्ने व्यक्तिहरूको बारेमा जानकारी लिने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गणना अवधि र गणना पश्चात गर्नुपर्ने कामका बारेमा पूर्ण जानकार हुने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  <a:p>
            <a:pPr marL="233363" lvl="1" indent="-233363" algn="just">
              <a:buFont typeface="+mj-lt"/>
              <a:buAutoNum type="arabicPeriod"/>
            </a:pP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गणना </a:t>
            </a:r>
            <a:r>
              <a:rPr lang="ne-NP" sz="2000" kern="1200">
                <a:latin typeface="Calibri"/>
                <a:ea typeface="+mn-ea"/>
                <a:cs typeface="Kalimati" panose="00000400000000000000" pitchFamily="2"/>
              </a:rPr>
              <a:t>पुस्तिका पुनः </a:t>
            </a:r>
            <a:r>
              <a:rPr lang="ne-NP" sz="2000" kern="1200" dirty="0">
                <a:latin typeface="Calibri"/>
                <a:ea typeface="+mn-ea"/>
                <a:cs typeface="Kalimati" panose="00000400000000000000" pitchFamily="2"/>
              </a:rPr>
              <a:t>अध्ययन गरी गणना गर्ने विधि, अवधारणा र परिभाषामा स्पष्ट हुने ।</a:t>
            </a:r>
            <a:endParaRPr lang="en-US" sz="2000" kern="1200" dirty="0">
              <a:latin typeface="Calibri"/>
              <a:ea typeface="+mn-ea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2DEA2-1256-4EF2-96E5-B4EEB0BE510E}"/>
              </a:ext>
            </a:extLst>
          </p:cNvPr>
          <p:cNvSpPr txBox="1"/>
          <p:nvPr/>
        </p:nvSpPr>
        <p:spPr>
          <a:xfrm>
            <a:off x="4338086" y="1247787"/>
            <a:ext cx="4201230" cy="54630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e-NP" sz="2400" b="1" dirty="0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गणनाको समयमा </a:t>
            </a:r>
            <a:endParaRPr lang="en-US" sz="2400" b="1" dirty="0">
              <a:solidFill>
                <a:srgbClr val="0070C0"/>
              </a:solidFill>
              <a:latin typeface="Calibri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 dirty="0">
                <a:cs typeface="Kalimati" panose="00000400000000000000" pitchFamily="2"/>
              </a:rPr>
              <a:t>(जेठ २५ देखि असार ८ सम्म)</a:t>
            </a:r>
            <a:endParaRPr lang="en-US" sz="2000" u="sng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कार्यक्षेत्रमा गर्इ कार्ययोजना </a:t>
            </a:r>
            <a:r>
              <a:rPr lang="ne-NP" sz="2000">
                <a:cs typeface="Kalimati" panose="00000400000000000000" pitchFamily="2"/>
              </a:rPr>
              <a:t>बमोजिम जेठ २५ गते गणना कार्य सुरु </a:t>
            </a:r>
            <a:r>
              <a:rPr lang="ne-NP" sz="2000" dirty="0">
                <a:cs typeface="Kalimati" panose="00000400000000000000" pitchFamily="2"/>
              </a:rPr>
              <a:t>गर्ने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जेठ </a:t>
            </a:r>
            <a:r>
              <a:rPr lang="ne-NP" sz="2000">
                <a:cs typeface="Kalimati" panose="00000400000000000000" pitchFamily="2"/>
              </a:rPr>
              <a:t>२६ गतेसम्ममा </a:t>
            </a:r>
            <a:r>
              <a:rPr lang="ne-NP" sz="2000" dirty="0">
                <a:cs typeface="Kalimati" panose="00000400000000000000" pitchFamily="2"/>
              </a:rPr>
              <a:t>भरिएका प्रश्नावली सुपरिवेक्षकलार्इ देखाउने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दैनिक कार्यप्रगति सुपरिवेक्षकलार्इ उपलब्ध गराउने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भरिएका प्रश्नावलीहरू रूजु गर्ने ।</a:t>
            </a:r>
            <a:endParaRPr lang="en-US" sz="2000" dirty="0">
              <a:cs typeface="Kalimati" panose="00000400000000000000" pitchFamily="2"/>
            </a:endParaRP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असार ८ गते आफू खटिएको स्थानमा घर ठेगान नभएका व्यक्तिको गणना गर्ने र जन्म, मृत्यु वा बसाइँसरार्इका कारण विवरण अध्यावधिक गर्नुपर्ने भए गर्ने ।</a:t>
            </a:r>
            <a:endParaRPr lang="en-US" sz="2000" dirty="0">
              <a:cs typeface="Kalimati" panose="00000400000000000000" pitchFamily="2"/>
            </a:endParaRP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आफ्नो कार्यक्षेत्रमा गणनाबाट कोहि नछुटेको तथा कोहि नदोहोरिएको एकिन गर्ने ।</a:t>
            </a:r>
            <a:endParaRPr lang="en-US" sz="2000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E96D5B-D0A7-4475-8F5F-694AC7C8E28E}"/>
              </a:ext>
            </a:extLst>
          </p:cNvPr>
          <p:cNvSpPr txBox="1"/>
          <p:nvPr/>
        </p:nvSpPr>
        <p:spPr>
          <a:xfrm>
            <a:off x="8846288" y="1215886"/>
            <a:ext cx="3324474" cy="54630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ne-NP" sz="2400" b="1" dirty="0">
                <a:solidFill>
                  <a:srgbClr val="0070C0"/>
                </a:solidFill>
                <a:latin typeface="Calibri"/>
                <a:cs typeface="Kalimati" panose="00000400000000000000" pitchFamily="2"/>
              </a:rPr>
              <a:t>गणना पश्चात </a:t>
            </a:r>
            <a:endParaRPr lang="en-US" sz="2400" b="1" dirty="0">
              <a:solidFill>
                <a:srgbClr val="0070C0"/>
              </a:solidFill>
              <a:latin typeface="Calibri"/>
              <a:cs typeface="Kalimati" panose="00000400000000000000" pitchFamily="2"/>
            </a:endParaRPr>
          </a:p>
          <a:p>
            <a:pPr lvl="0" algn="ctr">
              <a:spcAft>
                <a:spcPts val="600"/>
              </a:spcAft>
            </a:pPr>
            <a:r>
              <a:rPr lang="ne-NP" sz="2000" u="sng" dirty="0">
                <a:cs typeface="Kalimati" panose="00000400000000000000" pitchFamily="2"/>
              </a:rPr>
              <a:t>(असार ९ देखि)</a:t>
            </a:r>
            <a:endParaRPr lang="en-US" sz="2000" u="sng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कार्य सम्पन्नता फाराम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तथा कन्ट्रोल फाराम भर्ने ।</a:t>
            </a:r>
            <a:endParaRPr lang="en-US" sz="2000" dirty="0">
              <a:cs typeface="Kalimati" panose="00000400000000000000" pitchFamily="2"/>
            </a:endParaRPr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भरिएका मुख्य प्रश्नावलीहरू तथा प्रयोग </a:t>
            </a:r>
            <a:r>
              <a:rPr lang="ne-NP" sz="2000">
                <a:cs typeface="Kalimati" panose="00000400000000000000" pitchFamily="2"/>
              </a:rPr>
              <a:t>नभएका प्रश्नावलीहरू  सुपरिवेक्षक मार्फत </a:t>
            </a:r>
            <a:r>
              <a:rPr lang="ne-NP" sz="2000" dirty="0">
                <a:cs typeface="Kalimati" panose="00000400000000000000" pitchFamily="2"/>
              </a:rPr>
              <a:t>सम्बन्धित स्थानीय जनगणना कार्यालयमा बुझाउने । 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गणना क्षेत्र नक्सा, उतार फाराम सुपरिवेक्षकमार्फत सम्बन्धित स्थानीय जनगणना कार्यालयमा बुझाउने ।</a:t>
            </a:r>
            <a:endParaRPr lang="en-US" sz="2000" dirty="0"/>
          </a:p>
          <a:p>
            <a:pPr marL="233363" lvl="0" indent="-233363" algn="just">
              <a:buFont typeface="+mj-lt"/>
              <a:buAutoNum type="arabicPeriod"/>
            </a:pPr>
            <a:r>
              <a:rPr lang="ne-NP" sz="2000" dirty="0">
                <a:cs typeface="Kalimati" panose="00000400000000000000" pitchFamily="2"/>
              </a:rPr>
              <a:t>बुझाउनु पर्ने </a:t>
            </a:r>
            <a:r>
              <a:rPr lang="ne-NP" sz="2000">
                <a:cs typeface="Kalimati" panose="00000400000000000000" pitchFamily="2"/>
              </a:rPr>
              <a:t>अन्य सामग्रीहरू </a:t>
            </a:r>
            <a:r>
              <a:rPr lang="ne-NP" sz="2000" dirty="0">
                <a:cs typeface="Kalimati" panose="00000400000000000000" pitchFamily="2"/>
              </a:rPr>
              <a:t>सम्बन्धित स्थानीय जनगणना कार्यालयमा बुझाउने 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5283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4356" y="1733345"/>
            <a:ext cx="11923287" cy="423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जनगणनाको आवश्यकता, महत्व र विशेषता,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जनगणनामा प्रयोग हुने सामग्रीहरु, सामग्रीहरू बुझ्ने, सुरक्षा गर्ने र प्रयोग गर्ने तरिका,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घर तथा घरपरिवार सूचीकरण फाराम भर्ने तरिका,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उतार फाराम तयार गर्ने तरिका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क्षेत्रको नक्सा प्रयोग गर्ने तरिका,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सामुदायिक प्रश्नावली भर्ने तरिका, </a:t>
            </a:r>
          </a:p>
          <a:p>
            <a:pPr marL="45720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मुख्य प्रश्नावली फाराम भर्ने तरिका,</a:t>
            </a:r>
          </a:p>
          <a:p>
            <a:pPr marL="45720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तथ्याङ्कको संगति परिक्षण, पूर्णता जाँच गर्ने तरिका,</a:t>
            </a:r>
          </a:p>
          <a:p>
            <a:pPr marL="45720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भरिएका प्रश्नावली तथा अन्य सामग्रीहरू बुझाउने तरिका 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2794454" y="887598"/>
            <a:ext cx="6603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सुपरिवेक्षकले जानकारी राख्नुपर्ने मुख्य विषयहरू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F09FF-0AAA-49B3-BB15-F1830E8B5FF4}"/>
              </a:ext>
            </a:extLst>
          </p:cNvPr>
          <p:cNvSpPr txBox="1"/>
          <p:nvPr/>
        </p:nvSpPr>
        <p:spPr>
          <a:xfrm>
            <a:off x="9397544" y="6390167"/>
            <a:ext cx="207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/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83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4356" y="2125073"/>
            <a:ext cx="11923287" cy="319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marR="0" algn="just">
              <a:spcBef>
                <a:spcPts val="400"/>
              </a:spcBef>
              <a:spcAft>
                <a:spcPts val="400"/>
              </a:spcAft>
            </a:pPr>
            <a:endParaRPr lang="ne-NP" sz="2400" dirty="0">
              <a:ea typeface="Calibri"/>
              <a:cs typeface="Kalimati" pitchFamily="2"/>
            </a:endParaRPr>
          </a:p>
          <a:p>
            <a:pPr marL="460375" marR="0" indent="-3429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लैङ्गिक समानता तथा सामाजिक समावेशीकरणका बिषय, 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सुपरिवेक्षण तथा अनुगमन विधि,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गणनाको सिलसिलामा आइपर्ने सम्भावित समस्याहरु र समाधानका उपायहरु,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आफूभन्दा माथिल्लो तहको अधिकारीसँग र आफू मातहतका गणकहरुसँग सुमधुर सम्बन्ध कायम गर्न ध्यान पुर्याउनुपर्ने कुराहरु,</a:t>
            </a:r>
          </a:p>
          <a:p>
            <a:pPr marL="457200" marR="0" indent="-339725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अन्तर्वार्ता गर्ने तरिका र आधारभूत नियमहरु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86098" y="6487891"/>
            <a:ext cx="500822" cy="355504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5F5424-9A54-423F-A11F-3AAD33DEA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82" y="671512"/>
            <a:ext cx="1453561" cy="14535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8F4796-76F8-43A4-B47B-05F3D8691655}"/>
              </a:ext>
            </a:extLst>
          </p:cNvPr>
          <p:cNvSpPr/>
          <p:nvPr/>
        </p:nvSpPr>
        <p:spPr>
          <a:xfrm>
            <a:off x="2794454" y="887598"/>
            <a:ext cx="6603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सुपरिवेक्षकले जानकारी राख्नुपर्ने मुख्य विषयहरू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50466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3098" y="1768273"/>
            <a:ext cx="12043662" cy="4180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गलत तथ्याङ्क वा विवरण लिन कसैलाई प्रेरित गर्न 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उत्तरदाताको व्यक्तिगत विवरण अरु कसैलाई देखाउन वा भरिएका प्रश्नावलीको प्रतिलिपि बनाई कसैलाई उपलब्ध गर्न 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तथ्याङ्क सङ्कलन, प्रशोधन, विश्लेषण, भण्डारण र प्रकाशन प्रक्रियालाई दुरुपयोग गर्न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गराउन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जनगणना कार्यालयको रकम मास्न </a:t>
            </a:r>
            <a:r>
              <a:rPr lang="ne-NP" sz="2400" dirty="0">
                <a:latin typeface="Preeti" pitchFamily="2" charset="0"/>
                <a:cs typeface="Kalimati" pitchFamily="2"/>
              </a:rPr>
              <a:t>तथा हिनामिना गर्न</a:t>
            </a:r>
            <a:r>
              <a:rPr lang="hi-IN" sz="2400" dirty="0">
                <a:latin typeface="Preeti" pitchFamily="2" charset="0"/>
                <a:cs typeface="Kalimati" pitchFamily="2"/>
              </a:rPr>
              <a:t> नहुन</a:t>
            </a:r>
            <a:r>
              <a:rPr lang="ne-NP" sz="2400" dirty="0">
                <a:latin typeface="Preeti" pitchFamily="2" charset="0"/>
                <a:cs typeface="Kalimati" pitchFamily="2"/>
              </a:rPr>
              <a:t>े,</a:t>
            </a:r>
            <a:endParaRPr lang="hi-IN" sz="2400" dirty="0">
              <a:latin typeface="Preeti" pitchFamily="2" charset="0"/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जनगणना कार्यालयले उपलब्ध गराएको परिचयपत्र अनिवार्य लगाउनु पर्ने</a:t>
            </a:r>
            <a:r>
              <a:rPr lang="ne-NP" sz="2400" dirty="0">
                <a:latin typeface="Preeti" pitchFamily="2" charset="0"/>
                <a:cs typeface="Kalimati" pitchFamily="2"/>
              </a:rPr>
              <a:t>,</a:t>
            </a:r>
            <a:r>
              <a:rPr lang="hi-IN" sz="2400" dirty="0">
                <a:latin typeface="Preeti" pitchFamily="2" charset="0"/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उत्तरदाता र आम व्यक्तिसँग सम्मानजनक व्यवहार गर्नु पर्ने</a:t>
            </a:r>
            <a:r>
              <a:rPr lang="ne-NP" sz="2400" dirty="0">
                <a:latin typeface="Preeti" pitchFamily="2" charset="0"/>
                <a:cs typeface="Kalimati" pitchFamily="2"/>
              </a:rPr>
              <a:t>,</a:t>
            </a:r>
            <a:endParaRPr lang="hi-IN" sz="2400" dirty="0">
              <a:latin typeface="Preeti" pitchFamily="2" charset="0"/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26930"/>
            <a:ext cx="12176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 तथा गणकले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724640" y="6492240"/>
            <a:ext cx="452120" cy="36131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22D2C8-3FFB-4C8A-80B2-98FE178B8A5D}"/>
              </a:ext>
            </a:extLst>
          </p:cNvPr>
          <p:cNvSpPr txBox="1"/>
          <p:nvPr/>
        </p:nvSpPr>
        <p:spPr>
          <a:xfrm>
            <a:off x="9397544" y="6390167"/>
            <a:ext cx="207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/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09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296160" y="2033660"/>
            <a:ext cx="973202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सौहार्दपूर्ण र शिष्टतापूर्वक बोल्ने जस्ता अनुशासन पालना गर्नुपर्ने</a:t>
            </a:r>
            <a:r>
              <a:rPr lang="ne-NP" sz="2400" dirty="0">
                <a:cs typeface="Kalimati" pitchFamily="2"/>
              </a:rPr>
              <a:t>,</a:t>
            </a:r>
            <a:r>
              <a:rPr lang="hi-IN" sz="2400" dirty="0">
                <a:cs typeface="Kalimati" pitchFamily="2"/>
              </a:rPr>
              <a:t> </a:t>
            </a:r>
            <a:endParaRPr lang="ne-NP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हरेक उत्तरदाता समक्ष आफैं पुग्नुपर्ने तथा कुनै एक स्थानमा उत्तरदातालाई बोलाई वा जम्मा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गरी तथ्याङ्क सङ्कलन कार्य गर्न वा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गराउन नहुने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आफ्नो जिम्मेवारी अन्तर्गतको कार्य सम्पन्न गर्न नसक्ने भए सोको जानकारी गराउनुपर्ने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अन</a:t>
            </a:r>
            <a:r>
              <a:rPr lang="ne-NP" sz="2400" dirty="0">
                <a:cs typeface="Kalimati" pitchFamily="2"/>
              </a:rPr>
              <a:t>ा</a:t>
            </a:r>
            <a:r>
              <a:rPr lang="hi-IN" sz="2400" dirty="0">
                <a:cs typeface="Kalimati" pitchFamily="2"/>
              </a:rPr>
              <a:t>धिकृत व्यक्तिलाई काम जिम्मा लगाउन नहुने</a:t>
            </a:r>
            <a:r>
              <a:rPr lang="ne-NP" sz="2400" dirty="0">
                <a:cs typeface="Kalimati" pitchFamily="2"/>
              </a:rPr>
              <a:t>,</a:t>
            </a:r>
            <a:endParaRPr lang="hi-IN" sz="2400" dirty="0"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 तथा गणक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ले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" y="2486269"/>
            <a:ext cx="2366856" cy="13706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19" y="4418144"/>
            <a:ext cx="1987865" cy="1728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44960" y="6583680"/>
            <a:ext cx="421640" cy="2800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D63138-DD51-481C-987E-739297AB2D7E}"/>
              </a:ext>
            </a:extLst>
          </p:cNvPr>
          <p:cNvSpPr txBox="1"/>
          <p:nvPr/>
        </p:nvSpPr>
        <p:spPr>
          <a:xfrm>
            <a:off x="9397544" y="6390167"/>
            <a:ext cx="207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/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40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02275" y="1914751"/>
            <a:ext cx="8633165" cy="3523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राष्ट्रिय जनगणनाको प्रचारप्रसार तथा पैरवी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बाहेक गलत मनसाय राखी उत्तरदातालाई प्रभाव प</a:t>
            </a:r>
            <a:r>
              <a:rPr lang="ne-NP" sz="2400" dirty="0">
                <a:cs typeface="Kalimati" pitchFamily="2"/>
              </a:rPr>
              <a:t>ा</a:t>
            </a:r>
            <a:r>
              <a:rPr lang="hi-IN" sz="2400" dirty="0">
                <a:cs typeface="Kalimati" pitchFamily="2"/>
              </a:rPr>
              <a:t>र्ने किसिमले सञ्चारका माध्यम,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सभा, सम्मेलन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जस्ता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कुनै पनि माध्यमबाट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प्रचारप्रसार गर्न नहुने</a:t>
            </a:r>
            <a:r>
              <a:rPr lang="ne-NP" sz="2400" dirty="0">
                <a:cs typeface="Kalimati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राष्ट्रिय जनगणना कार्यमा खटिएको अवधिभर अन्यत्र कुनै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जिम्मेवारी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लिई कार्य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गर्न नहुने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,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550" y="2159897"/>
            <a:ext cx="2328029" cy="1514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185" y="4311933"/>
            <a:ext cx="1469263" cy="146926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510507"/>
            <a:ext cx="492760" cy="3024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19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2B1A5-5DC6-40F6-BC32-E1F97DB9C16F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 तथा गणक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ले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405320-7D4E-49D1-962D-002D0A19BD7B}"/>
              </a:ext>
            </a:extLst>
          </p:cNvPr>
          <p:cNvSpPr txBox="1"/>
          <p:nvPr/>
        </p:nvSpPr>
        <p:spPr>
          <a:xfrm>
            <a:off x="9397544" y="6390167"/>
            <a:ext cx="207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/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534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979516" y="2310500"/>
            <a:ext cx="87842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कार्यालयको सरकारी कागजात, प्रश्नावली, सहयोगी पुस्तिका जस्ता कागजात च्यात्न वा नष्ट गर्न नहुने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,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बदनियतपूर्वक वा कुनै प्रलोभनमा परी वा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जानाजानी झुटो विवरण सङ्कलन गर्न र आफ्नो जिम्मेवारीको काममा हेलचेत्र्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m</a:t>
            </a:r>
            <a:r>
              <a:rPr lang="hi-IN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याइँ गर्न नहुने ।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982" y="2031884"/>
            <a:ext cx="1448187" cy="17076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792" y="4505537"/>
            <a:ext cx="1230201" cy="12302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83163" y="6501737"/>
            <a:ext cx="683437" cy="33149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20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राष्ट्रिय जनगणनामा खटिएका 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सुपरिवेक्षक तथा गणक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ले</a:t>
            </a: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पालना गर्नुपर्ने पेशागत</a:t>
            </a:r>
            <a:r>
              <a:rPr lang="en-US" sz="28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hi-IN" sz="2800" b="1" dirty="0">
                <a:solidFill>
                  <a:srgbClr val="002060"/>
                </a:solidFill>
                <a:cs typeface="Kalimati" pitchFamily="2"/>
              </a:rPr>
              <a:t>आचरण</a:t>
            </a:r>
          </a:p>
        </p:txBody>
      </p:sp>
    </p:spTree>
    <p:extLst>
      <p:ext uri="{BB962C8B-B14F-4D97-AF65-F5344CB8AC3E}">
        <p14:creationId xmlns:p14="http://schemas.microsoft.com/office/powerpoint/2010/main" val="2627975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0" y="1162703"/>
            <a:ext cx="12192000" cy="825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60"/>
                </a:solidFill>
                <a:latin typeface="Ganesh" pitchFamily="2" charset="0"/>
                <a:ea typeface="Calibri" panose="020F0502020204030204" pitchFamily="34" charset="0"/>
                <a:cs typeface="Kalimati" pitchFamily="2"/>
              </a:rPr>
              <a:t>राष्ट्रिय जनगणनामा संलग्न सबै व्यक्तिहरुले पालना गर्नुपर्ने यौन आचरण तथा प्रतिबन्ध</a:t>
            </a:r>
            <a:endParaRPr lang="ko-KR" altLang="en-US" sz="2800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144" y="2070859"/>
            <a:ext cx="10779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571500" algn="l"/>
                <a:tab pos="914400" algn="l"/>
              </a:tabLst>
            </a:pP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सबै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लिङ्ग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, जातजाति, वर्ग र समुदायप्रति </a:t>
            </a:r>
            <a:r>
              <a:rPr lang="hi-IN" sz="2400" b="1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सम्मान</a:t>
            </a:r>
            <a:r>
              <a:rPr lang="hi-IN" sz="2400" dirty="0">
                <a:latin typeface="Preeti" pitchFamily="2" charset="0"/>
                <a:ea typeface="Calibri" panose="020F0502020204030204" pitchFamily="34" charset="0"/>
                <a:cs typeface="Kalimati" pitchFamily="2"/>
              </a:rPr>
              <a:t> र मर्यादापूर्वक व्यवहार गर्नुपर्छ ।</a:t>
            </a:r>
            <a:endParaRPr lang="ne-NP" sz="2400" dirty="0">
              <a:latin typeface="Preeti" pitchFamily="2" charset="0"/>
              <a:ea typeface="Calibri" panose="020F0502020204030204" pitchFamily="34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916967"/>
            <a:ext cx="10444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यौन शोषण र दुव्</a:t>
            </a:r>
            <a:r>
              <a:rPr lang="ne-NP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यव</a:t>
            </a: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हार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अस्वीकार्य साथै दण्डनीय भएकाले जनगणना कार्यमा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खटिने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गणक, सुपरिवेक्षक, जनगणना अधिकारी, अनुगमनकर्ता वा यस कार्यमा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संलग्न सबै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व्यक्ति (उत्तरदाता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वा पर्यवेक्षक) का लागि यस्तो व्यवहार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प्रतिबन्धित छ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4538327"/>
            <a:ext cx="1036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यौनशोषण र दुर्व्यवहारले राष्ट्रिय जनगणना र यसका साझेदार संस्थाहरुका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b="1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प्रतिष्ठा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र</a:t>
            </a:r>
            <a:r>
              <a:rPr lang="en-US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ea typeface="Times New Roman" panose="02020603050405020304" pitchFamily="18" charset="0"/>
                <a:cs typeface="Kalimati" pitchFamily="2"/>
              </a:rPr>
              <a:t>कामको अवमुल्यन गर्छ ।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1643360" y="6461760"/>
            <a:ext cx="52324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86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7B754-5583-42AC-99BD-517DFF85755A}"/>
              </a:ext>
            </a:extLst>
          </p:cNvPr>
          <p:cNvSpPr txBox="1"/>
          <p:nvPr/>
        </p:nvSpPr>
        <p:spPr>
          <a:xfrm>
            <a:off x="511276" y="1813127"/>
            <a:ext cx="10097729" cy="337015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जनगणनाको आवश्यकता र मह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त्व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सम्बन्धी ज्ञान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गणना पुस्तिका सम्बन्धी स्पष्ट बुझाई तथा जानकारी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सुपरिवेक्षकको काम, कर्तव्यप्रति पूर्ण सजगता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सरल र स्पष्टरूपमा बोल्ने बानी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स्थानीय भाषा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ज्ञान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नेतृत्व गर्नसक्ने क्षमता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05832" y="742207"/>
            <a:ext cx="7267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i-IN" sz="2800" b="1" dirty="0">
                <a:solidFill>
                  <a:prstClr val="black"/>
                </a:solidFill>
                <a:cs typeface="Kalimati" pitchFamily="2"/>
              </a:rPr>
              <a:t>सुपरिवेक्षकमा हुनुपर्ने </a:t>
            </a:r>
            <a:r>
              <a:rPr lang="ne-NP" sz="2800" b="1" dirty="0">
                <a:solidFill>
                  <a:prstClr val="black"/>
                </a:solidFill>
                <a:cs typeface="Kalimati" pitchFamily="2"/>
              </a:rPr>
              <a:t>असल</a:t>
            </a:r>
            <a:r>
              <a:rPr lang="hi-IN" sz="2800" b="1" dirty="0">
                <a:solidFill>
                  <a:prstClr val="black"/>
                </a:solidFill>
                <a:cs typeface="Kalimati" pitchFamily="2"/>
              </a:rPr>
              <a:t> गुणहरु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681A9-CC97-426E-A5EF-BDEAFE9983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3471" y="63909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 smtClean="0"/>
              <a:pPr algn="r"/>
              <a:t>22</a:t>
            </a:fld>
            <a:endParaRPr lang="en-US" dirty="0"/>
          </a:p>
        </p:txBody>
      </p:sp>
      <p:pic>
        <p:nvPicPr>
          <p:cNvPr id="19" name="Picture 2" descr="H:\CBS_Tutorial\PPT Templates\nice-businessman-character-set\PH.png">
            <a:extLst>
              <a:ext uri="{FF2B5EF4-FFF2-40B4-BE49-F238E27FC236}">
                <a16:creationId xmlns:a16="http://schemas.microsoft.com/office/drawing/2014/main" id="{0F9669AD-05AF-4FBC-ACA2-33BB9C6BF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592" y="2215590"/>
            <a:ext cx="1474567" cy="329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640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7B754-5583-42AC-99BD-517DFF85755A}"/>
              </a:ext>
            </a:extLst>
          </p:cNvPr>
          <p:cNvSpPr txBox="1"/>
          <p:nvPr/>
        </p:nvSpPr>
        <p:spPr>
          <a:xfrm>
            <a:off x="530941" y="1449334"/>
            <a:ext cx="10097729" cy="423192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समझदारी तथा धैर्यता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कार्यक्षेत्रको भौगोलिक ज्ञान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स्फुर्त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जुझारु र चनाखोपन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नम्र स्वभाव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गणना कार्य तयारी छलफल तथा समाधान उन्मुख सोच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निष्पक्षता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गोपनियता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05832" y="742207"/>
            <a:ext cx="7267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i-IN" sz="2800" b="1" dirty="0">
                <a:solidFill>
                  <a:prstClr val="black"/>
                </a:solidFill>
                <a:cs typeface="Kalimati" pitchFamily="2"/>
              </a:rPr>
              <a:t>सुपरिवेक्षकमा हुनुपर्ने </a:t>
            </a:r>
            <a:r>
              <a:rPr lang="ne-NP" sz="2800" b="1" dirty="0">
                <a:solidFill>
                  <a:prstClr val="black"/>
                </a:solidFill>
                <a:cs typeface="Kalimati" pitchFamily="2"/>
              </a:rPr>
              <a:t>असल</a:t>
            </a:r>
            <a:r>
              <a:rPr lang="hi-IN" sz="2800" b="1" dirty="0">
                <a:solidFill>
                  <a:prstClr val="black"/>
                </a:solidFill>
                <a:cs typeface="Kalimati" pitchFamily="2"/>
              </a:rPr>
              <a:t> गुणहरु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681A9-CC97-426E-A5EF-BDEAFE9983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3471" y="63909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 smtClean="0"/>
              <a:pPr algn="r"/>
              <a:t>23</a:t>
            </a:fld>
            <a:endParaRPr lang="en-US" dirty="0"/>
          </a:p>
        </p:txBody>
      </p:sp>
      <p:pic>
        <p:nvPicPr>
          <p:cNvPr id="19" name="Picture 2" descr="H:\CBS_Tutorial\PPT Templates\nice-businessman-character-set\PH.png">
            <a:extLst>
              <a:ext uri="{FF2B5EF4-FFF2-40B4-BE49-F238E27FC236}">
                <a16:creationId xmlns:a16="http://schemas.microsoft.com/office/drawing/2014/main" id="{0F9669AD-05AF-4FBC-ACA2-33BB9C6BF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103" y="1872475"/>
            <a:ext cx="1474567" cy="329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031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4D30D65-0718-44D6-B324-93BF5829B022}"/>
              </a:ext>
            </a:extLst>
          </p:cNvPr>
          <p:cNvSpPr/>
          <p:nvPr/>
        </p:nvSpPr>
        <p:spPr>
          <a:xfrm rot="13999348" flipH="1">
            <a:off x="7005424" y="1536890"/>
            <a:ext cx="362265" cy="1105556"/>
          </a:xfrm>
          <a:prstGeom prst="triangle">
            <a:avLst>
              <a:gd name="adj" fmla="val 214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565948" y="1874510"/>
            <a:ext cx="4496819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कामको प्रगति स्थानीय तथा जिल्ला जनगणना कार्यालयलाई नियमित रुपमा उपलब्ध गराउनु पर्ने भएकोले गणक निरन्तर सुपरिवेक्षकसँग सम्पर्कमा रहनुपर्छ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996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1754075" y="776056"/>
            <a:ext cx="84763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6600" u="sng">
                <a:solidFill>
                  <a:prstClr val="black"/>
                </a:solidFill>
                <a:latin typeface="Ganesh" panose="00000400000000000000" pitchFamily="2" charset="0"/>
                <a:ea typeface="Calibri" panose="020F0502020204030204" pitchFamily="34" charset="0"/>
                <a:cs typeface="Mangal" panose="02040503050203030202" pitchFamily="18" charset="0"/>
              </a:defRPr>
            </a:lvl1pPr>
          </a:lstStyle>
          <a:p>
            <a:pPr defTabSz="685715"/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सुपरीवेक्षकको गणकसँगको</a:t>
            </a:r>
            <a:r>
              <a:rPr lang="en-US" sz="2800" b="1" u="none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सम्बन्ध तथा सम्पर्क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6C517A5-5101-45E4-B82A-99C9F05BBF9B}"/>
              </a:ext>
            </a:extLst>
          </p:cNvPr>
          <p:cNvSpPr/>
          <p:nvPr/>
        </p:nvSpPr>
        <p:spPr>
          <a:xfrm rot="13175373">
            <a:off x="6973807" y="3854097"/>
            <a:ext cx="810007" cy="302116"/>
          </a:xfrm>
          <a:prstGeom prst="triangle">
            <a:avLst>
              <a:gd name="adj" fmla="val 61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67DF5E-AF5A-4467-A97B-83C44A1B1731}"/>
              </a:ext>
            </a:extLst>
          </p:cNvPr>
          <p:cNvSpPr/>
          <p:nvPr/>
        </p:nvSpPr>
        <p:spPr>
          <a:xfrm rot="8392489" flipH="1">
            <a:off x="3781405" y="4443035"/>
            <a:ext cx="1174550" cy="271545"/>
          </a:xfrm>
          <a:prstGeom prst="triangle">
            <a:avLst>
              <a:gd name="adj" fmla="val 6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1E081FA8-06E2-48FC-A8B2-9C35E4C2FDB9}"/>
              </a:ext>
            </a:extLst>
          </p:cNvPr>
          <p:cNvSpPr/>
          <p:nvPr/>
        </p:nvSpPr>
        <p:spPr>
          <a:xfrm rot="7600652">
            <a:off x="4214549" y="1533687"/>
            <a:ext cx="243000" cy="1009898"/>
          </a:xfrm>
          <a:prstGeom prst="triangle">
            <a:avLst>
              <a:gd name="adj" fmla="val 214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90585E-DBF9-45B3-A337-C5968EE5F1B2}"/>
              </a:ext>
            </a:extLst>
          </p:cNvPr>
          <p:cNvSpPr txBox="1"/>
          <p:nvPr/>
        </p:nvSpPr>
        <p:spPr>
          <a:xfrm>
            <a:off x="1831330" y="1645935"/>
            <a:ext cx="2187000" cy="253916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048DEC-768A-4266-B89D-FA265B630F87}"/>
              </a:ext>
            </a:extLst>
          </p:cNvPr>
          <p:cNvSpPr txBox="1"/>
          <p:nvPr/>
        </p:nvSpPr>
        <p:spPr>
          <a:xfrm>
            <a:off x="1897757" y="4768750"/>
            <a:ext cx="2177602" cy="24237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87BA25-280E-4C4D-9963-38D7895FBED7}"/>
              </a:ext>
            </a:extLst>
          </p:cNvPr>
          <p:cNvSpPr txBox="1"/>
          <p:nvPr/>
        </p:nvSpPr>
        <p:spPr>
          <a:xfrm>
            <a:off x="7504162" y="1629015"/>
            <a:ext cx="2970993" cy="20783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0AFDF-D104-40B6-BE8C-AFD539254F6F}"/>
              </a:ext>
            </a:extLst>
          </p:cNvPr>
          <p:cNvSpPr txBox="1"/>
          <p:nvPr/>
        </p:nvSpPr>
        <p:spPr>
          <a:xfrm>
            <a:off x="7552479" y="4096807"/>
            <a:ext cx="2903584" cy="253916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2870" y="1922711"/>
            <a:ext cx="4022009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सुपरीवेक्षकले गणक</a:t>
            </a:r>
            <a:r>
              <a:rPr lang="en-US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जिल्ला र स्थानीय जनगणना कार्यालय बीचको सम्पर्क व्यक्तिको रुपमा कार्य गर्नुपर्छ ।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0" y="4394391"/>
            <a:ext cx="4433777" cy="230832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685715">
              <a:spcBef>
                <a:spcPts val="300"/>
              </a:spcBef>
              <a:spcAft>
                <a:spcPts val="300"/>
              </a:spcAft>
            </a:pPr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गणना क्षेत्र पहिचान, प्रश्नावलीको विवरण भर्न अवरोध जस्ता समस्या आइपरेमा तत्कालै सुपरीवेक्षकलाई जानकारी गरार्इ समाधानको लागि निजको निर्देशन बमोजिम आवश्यक पहल गर्नुपर्दछ ।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38223" y="5033985"/>
            <a:ext cx="388010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गणकले भरेका प्रश्नावलीहरू सुपरीवेक्षकले अक्षरसः रुजु गर्नु पर्दछ । </a:t>
            </a:r>
          </a:p>
        </p:txBody>
      </p:sp>
      <p:sp>
        <p:nvSpPr>
          <p:cNvPr id="30" name="Rounded Rectangle 101">
            <a:extLst>
              <a:ext uri="{FF2B5EF4-FFF2-40B4-BE49-F238E27FC236}">
                <a16:creationId xmlns:a16="http://schemas.microsoft.com/office/drawing/2014/main" id="{65B60E7D-CDB1-4CFD-BED7-A0A5EF290B0A}"/>
              </a:ext>
            </a:extLst>
          </p:cNvPr>
          <p:cNvSpPr/>
          <p:nvPr/>
        </p:nvSpPr>
        <p:spPr>
          <a:xfrm rot="18900000">
            <a:off x="4551853" y="1933484"/>
            <a:ext cx="2541982" cy="2541142"/>
          </a:xfrm>
          <a:prstGeom prst="roundRect">
            <a:avLst>
              <a:gd name="adj" fmla="val 1561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endParaRPr lang="ko-KR" altLang="en-US" sz="2025" dirty="0">
              <a:solidFill>
                <a:prstClr val="white"/>
              </a:solidFill>
            </a:endParaRPr>
          </a:p>
        </p:txBody>
      </p:sp>
      <p:sp>
        <p:nvSpPr>
          <p:cNvPr id="31" name="Flowchart: Decision 30"/>
          <p:cNvSpPr/>
          <p:nvPr/>
        </p:nvSpPr>
        <p:spPr>
          <a:xfrm>
            <a:off x="3724386" y="1782850"/>
            <a:ext cx="4196916" cy="2935925"/>
          </a:xfrm>
          <a:prstGeom prst="flowChartDecisi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r>
              <a:rPr lang="ne-NP" sz="2400" b="1" dirty="0">
                <a:cs typeface="Kalimati" panose="00000400000000000000" pitchFamily="2"/>
              </a:rPr>
              <a:t>गणकहरूको सुपरीवेक्षकसँगको सम्बन्ध तथा सम्पर्क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25112" y="6532095"/>
            <a:ext cx="470433" cy="372956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99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6C517A5-5101-45E4-B82A-99C9F05BBF9B}"/>
              </a:ext>
            </a:extLst>
          </p:cNvPr>
          <p:cNvSpPr/>
          <p:nvPr/>
        </p:nvSpPr>
        <p:spPr>
          <a:xfrm rot="13175373">
            <a:off x="7033262" y="3931496"/>
            <a:ext cx="750791" cy="165716"/>
          </a:xfrm>
          <a:prstGeom prst="triangle">
            <a:avLst>
              <a:gd name="adj" fmla="val 61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4D30D65-0718-44D6-B324-93BF5829B022}"/>
              </a:ext>
            </a:extLst>
          </p:cNvPr>
          <p:cNvSpPr/>
          <p:nvPr/>
        </p:nvSpPr>
        <p:spPr>
          <a:xfrm rot="13999348" flipH="1">
            <a:off x="7073045" y="1703960"/>
            <a:ext cx="243000" cy="1009898"/>
          </a:xfrm>
          <a:prstGeom prst="triangle">
            <a:avLst>
              <a:gd name="adj" fmla="val 214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867DF5E-AF5A-4467-A97B-83C44A1B1731}"/>
              </a:ext>
            </a:extLst>
          </p:cNvPr>
          <p:cNvSpPr/>
          <p:nvPr/>
        </p:nvSpPr>
        <p:spPr>
          <a:xfrm rot="8392489" flipH="1">
            <a:off x="4221577" y="4551849"/>
            <a:ext cx="912019" cy="271545"/>
          </a:xfrm>
          <a:prstGeom prst="triangle">
            <a:avLst>
              <a:gd name="adj" fmla="val 6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E081FA8-06E2-48FC-A8B2-9C35E4C2FDB9}"/>
              </a:ext>
            </a:extLst>
          </p:cNvPr>
          <p:cNvSpPr/>
          <p:nvPr/>
        </p:nvSpPr>
        <p:spPr>
          <a:xfrm rot="7600652">
            <a:off x="4423578" y="1653325"/>
            <a:ext cx="243000" cy="951219"/>
          </a:xfrm>
          <a:prstGeom prst="triangle">
            <a:avLst>
              <a:gd name="adj" fmla="val 214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0585E-DBF9-45B3-A337-C5968EE5F1B2}"/>
              </a:ext>
            </a:extLst>
          </p:cNvPr>
          <p:cNvSpPr txBox="1"/>
          <p:nvPr/>
        </p:nvSpPr>
        <p:spPr>
          <a:xfrm>
            <a:off x="2184597" y="1747403"/>
            <a:ext cx="2059928" cy="253916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48DEC-768A-4266-B89D-FA265B630F87}"/>
              </a:ext>
            </a:extLst>
          </p:cNvPr>
          <p:cNvSpPr txBox="1"/>
          <p:nvPr/>
        </p:nvSpPr>
        <p:spPr>
          <a:xfrm>
            <a:off x="2307034" y="4792968"/>
            <a:ext cx="2120574" cy="253916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7BA25-280E-4C4D-9963-38D7895FBED7}"/>
              </a:ext>
            </a:extLst>
          </p:cNvPr>
          <p:cNvSpPr txBox="1"/>
          <p:nvPr/>
        </p:nvSpPr>
        <p:spPr>
          <a:xfrm>
            <a:off x="7525242" y="1809315"/>
            <a:ext cx="2713928" cy="253916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0AFDF-D104-40B6-BE8C-AFD539254F6F}"/>
              </a:ext>
            </a:extLst>
          </p:cNvPr>
          <p:cNvSpPr txBox="1"/>
          <p:nvPr/>
        </p:nvSpPr>
        <p:spPr>
          <a:xfrm>
            <a:off x="7618069" y="4053375"/>
            <a:ext cx="2691317" cy="253916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014" y="2014842"/>
            <a:ext cx="3868979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गणनाको शुरुका दिनहरुमा रुजु कार्यलाई तिव्रता दिने र गणकसँग छलफल गरी कार्यस्थलमै नमिलेका कुराहरू टुंगो लगाउने गर्नुपर्छ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36546" y="2079287"/>
            <a:ext cx="450343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फारामको जाँच सुपरीवेक्षकले गर्ने हुँदा भरिएको फाराम जाँचका लागि सुपरीवेक्षकलाई देखाउनु गणकको कर्तव्य र दायित्व हो 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12528" y="4304286"/>
            <a:ext cx="4427457" cy="193899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685715" latinLnBrk="0">
              <a:spcBef>
                <a:spcPts val="300"/>
              </a:spcBef>
              <a:spcAft>
                <a:spcPts val="300"/>
              </a:spcAft>
            </a:pPr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गणक र सुपरीवेक्षकबीचको निरन्तर र नियमित सम्पर्क नभएमा जनगणनाको तथ्यांकको गुणस्तर खस्कने कुरामा सँधै सचेत रहनुपर्दछ 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7591" y="5067239"/>
            <a:ext cx="388534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सुपरीवेक्षकले गणकको कार्य प्रगति समय समयमा लिने गर्नु्पर्छ । </a:t>
            </a:r>
          </a:p>
        </p:txBody>
      </p:sp>
      <p:sp>
        <p:nvSpPr>
          <p:cNvPr id="14" name="Rounded Rectangle 101">
            <a:extLst>
              <a:ext uri="{FF2B5EF4-FFF2-40B4-BE49-F238E27FC236}">
                <a16:creationId xmlns:a16="http://schemas.microsoft.com/office/drawing/2014/main" id="{65B60E7D-CDB1-4CFD-BED7-A0A5EF290B0A}"/>
              </a:ext>
            </a:extLst>
          </p:cNvPr>
          <p:cNvSpPr/>
          <p:nvPr/>
        </p:nvSpPr>
        <p:spPr>
          <a:xfrm rot="18900000">
            <a:off x="4533558" y="2105055"/>
            <a:ext cx="2541982" cy="2541142"/>
          </a:xfrm>
          <a:prstGeom prst="roundRect">
            <a:avLst>
              <a:gd name="adj" fmla="val 15614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endParaRPr lang="ko-KR" altLang="en-US" sz="2025" dirty="0">
              <a:solidFill>
                <a:prstClr val="white"/>
              </a:solidFill>
            </a:endParaRPr>
          </a:p>
        </p:txBody>
      </p:sp>
      <p:sp>
        <p:nvSpPr>
          <p:cNvPr id="15" name="Flowchart: Decision 14"/>
          <p:cNvSpPr/>
          <p:nvPr/>
        </p:nvSpPr>
        <p:spPr>
          <a:xfrm>
            <a:off x="3719044" y="1938444"/>
            <a:ext cx="4196916" cy="2935925"/>
          </a:xfrm>
          <a:prstGeom prst="flowChartDecisi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r>
              <a:rPr lang="ne-NP" sz="2400" b="1" dirty="0">
                <a:cs typeface="Kalimati" panose="00000400000000000000" pitchFamily="2"/>
              </a:rPr>
              <a:t>गणकहरूको सुपरीवेक्षकसँगको सम्बन्ध तथा सम्पर्क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>
          <a:xfrm>
            <a:off x="11748979" y="6439763"/>
            <a:ext cx="434163" cy="428868"/>
          </a:xfrm>
        </p:spPr>
        <p:txBody>
          <a:bodyPr/>
          <a:lstStyle/>
          <a:p>
            <a:fld id="{2840B2E4-A264-431E-ABDE-38E3BCDA5876}" type="slidenum">
              <a:rPr lang="en-US" smtClean="0"/>
              <a:t>25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E3F9C9-49D9-4580-BA72-56EC33E5614B}"/>
              </a:ext>
            </a:extLst>
          </p:cNvPr>
          <p:cNvSpPr txBox="1"/>
          <p:nvPr/>
        </p:nvSpPr>
        <p:spPr>
          <a:xfrm>
            <a:off x="1754075" y="776056"/>
            <a:ext cx="84763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6600" u="sng">
                <a:solidFill>
                  <a:prstClr val="black"/>
                </a:solidFill>
                <a:latin typeface="Ganesh" panose="00000400000000000000" pitchFamily="2" charset="0"/>
                <a:ea typeface="Calibri" panose="020F0502020204030204" pitchFamily="34" charset="0"/>
                <a:cs typeface="Mangal" panose="02040503050203030202" pitchFamily="18" charset="0"/>
              </a:defRPr>
            </a:lvl1pPr>
          </a:lstStyle>
          <a:p>
            <a:pPr defTabSz="685715" latinLnBrk="0"/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गणकहरूको सुपरीवेक्षकसँगको</a:t>
            </a:r>
            <a:r>
              <a:rPr lang="en-US" sz="2800" b="1" u="none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सम्बन्ध तथा सम्पर्क</a:t>
            </a:r>
          </a:p>
        </p:txBody>
      </p:sp>
    </p:spTree>
    <p:extLst>
      <p:ext uri="{BB962C8B-B14F-4D97-AF65-F5344CB8AC3E}">
        <p14:creationId xmlns:p14="http://schemas.microsoft.com/office/powerpoint/2010/main" val="3862671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6C517A5-5101-45E4-B82A-99C9F05BBF9B}"/>
              </a:ext>
            </a:extLst>
          </p:cNvPr>
          <p:cNvSpPr/>
          <p:nvPr/>
        </p:nvSpPr>
        <p:spPr>
          <a:xfrm rot="13175373">
            <a:off x="7033262" y="3931496"/>
            <a:ext cx="750791" cy="165716"/>
          </a:xfrm>
          <a:prstGeom prst="triangle">
            <a:avLst>
              <a:gd name="adj" fmla="val 61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4D30D65-0718-44D6-B324-93BF5829B022}"/>
              </a:ext>
            </a:extLst>
          </p:cNvPr>
          <p:cNvSpPr/>
          <p:nvPr/>
        </p:nvSpPr>
        <p:spPr>
          <a:xfrm rot="13999348" flipH="1">
            <a:off x="7073045" y="1703960"/>
            <a:ext cx="243000" cy="1009898"/>
          </a:xfrm>
          <a:prstGeom prst="triangle">
            <a:avLst>
              <a:gd name="adj" fmla="val 214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867DF5E-AF5A-4467-A97B-83C44A1B1731}"/>
              </a:ext>
            </a:extLst>
          </p:cNvPr>
          <p:cNvSpPr/>
          <p:nvPr/>
        </p:nvSpPr>
        <p:spPr>
          <a:xfrm rot="8392489" flipH="1">
            <a:off x="4221577" y="4551849"/>
            <a:ext cx="912019" cy="271545"/>
          </a:xfrm>
          <a:prstGeom prst="triangle">
            <a:avLst>
              <a:gd name="adj" fmla="val 6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E081FA8-06E2-48FC-A8B2-9C35E4C2FDB9}"/>
              </a:ext>
            </a:extLst>
          </p:cNvPr>
          <p:cNvSpPr/>
          <p:nvPr/>
        </p:nvSpPr>
        <p:spPr>
          <a:xfrm rot="7600652">
            <a:off x="4423578" y="1653325"/>
            <a:ext cx="243000" cy="951219"/>
          </a:xfrm>
          <a:prstGeom prst="triangle">
            <a:avLst>
              <a:gd name="adj" fmla="val 214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0585E-DBF9-45B3-A337-C5968EE5F1B2}"/>
              </a:ext>
            </a:extLst>
          </p:cNvPr>
          <p:cNvSpPr txBox="1"/>
          <p:nvPr/>
        </p:nvSpPr>
        <p:spPr>
          <a:xfrm>
            <a:off x="2184597" y="1747403"/>
            <a:ext cx="2059928" cy="253916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48DEC-768A-4266-B89D-FA265B630F87}"/>
              </a:ext>
            </a:extLst>
          </p:cNvPr>
          <p:cNvSpPr txBox="1"/>
          <p:nvPr/>
        </p:nvSpPr>
        <p:spPr>
          <a:xfrm>
            <a:off x="2307034" y="4792968"/>
            <a:ext cx="2120574" cy="253916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7BA25-280E-4C4D-9963-38D7895FBED7}"/>
              </a:ext>
            </a:extLst>
          </p:cNvPr>
          <p:cNvSpPr txBox="1"/>
          <p:nvPr/>
        </p:nvSpPr>
        <p:spPr>
          <a:xfrm>
            <a:off x="7525242" y="1809315"/>
            <a:ext cx="2713928" cy="253916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0AFDF-D104-40B6-BE8C-AFD539254F6F}"/>
              </a:ext>
            </a:extLst>
          </p:cNvPr>
          <p:cNvSpPr txBox="1"/>
          <p:nvPr/>
        </p:nvSpPr>
        <p:spPr>
          <a:xfrm>
            <a:off x="7618069" y="4053375"/>
            <a:ext cx="2691317" cy="253916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014" y="2014842"/>
            <a:ext cx="386897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गणना क्षेत्र पहिचान गर्न वडास्तरीय सहजीकरण समिति मार्फत समन्वय गर्ने ।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36546" y="2079287"/>
            <a:ext cx="450343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सामुदायिक प्रश्नावली मार्फत वडास्तरीय विवरण संकलनका लागि सम्बन्धि वडा अध्यक्ष वा सचिवसँग समन्वय गर्ने।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12528" y="4304286"/>
            <a:ext cx="4427457" cy="156966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685715" latinLnBrk="0">
              <a:spcBef>
                <a:spcPts val="300"/>
              </a:spcBef>
              <a:spcAft>
                <a:spcPts val="300"/>
              </a:spcAft>
            </a:pPr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गणना कार्य सहज तरिकाले सञ्चालन गर्नका लागि वडास्तरीय सहजीकरण समिति मार्फत समन्वय गर्ने।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7591" y="5067239"/>
            <a:ext cx="388534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जनगणनाको प्रचारप्रसार गर्न वडास्तरीय सहजीकरण समिति मार्फत समन्वय गर्ने । </a:t>
            </a:r>
          </a:p>
        </p:txBody>
      </p:sp>
      <p:sp>
        <p:nvSpPr>
          <p:cNvPr id="14" name="Rounded Rectangle 101">
            <a:extLst>
              <a:ext uri="{FF2B5EF4-FFF2-40B4-BE49-F238E27FC236}">
                <a16:creationId xmlns:a16="http://schemas.microsoft.com/office/drawing/2014/main" id="{65B60E7D-CDB1-4CFD-BED7-A0A5EF290B0A}"/>
              </a:ext>
            </a:extLst>
          </p:cNvPr>
          <p:cNvSpPr/>
          <p:nvPr/>
        </p:nvSpPr>
        <p:spPr>
          <a:xfrm rot="18900000">
            <a:off x="4533558" y="2105055"/>
            <a:ext cx="2541982" cy="2541142"/>
          </a:xfrm>
          <a:prstGeom prst="roundRect">
            <a:avLst>
              <a:gd name="adj" fmla="val 15614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endParaRPr lang="ko-KR" altLang="en-US" sz="2025" dirty="0">
              <a:solidFill>
                <a:prstClr val="white"/>
              </a:solidFill>
            </a:endParaRPr>
          </a:p>
        </p:txBody>
      </p:sp>
      <p:sp>
        <p:nvSpPr>
          <p:cNvPr id="15" name="Flowchart: Decision 14"/>
          <p:cNvSpPr/>
          <p:nvPr/>
        </p:nvSpPr>
        <p:spPr>
          <a:xfrm>
            <a:off x="3719044" y="1938444"/>
            <a:ext cx="4196916" cy="2935925"/>
          </a:xfrm>
          <a:prstGeom prst="flowChartDecisi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r>
              <a:rPr lang="ne-NP" sz="2400" b="1" dirty="0">
                <a:cs typeface="Kalimati" panose="00000400000000000000" pitchFamily="2"/>
              </a:rPr>
              <a:t>सुपरिवेक्षकको स्थानीय तहसँगको सम्बन्ध तथा सम्पर्क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>
          <a:xfrm>
            <a:off x="11748979" y="6439763"/>
            <a:ext cx="434163" cy="428868"/>
          </a:xfrm>
        </p:spPr>
        <p:txBody>
          <a:bodyPr/>
          <a:lstStyle/>
          <a:p>
            <a:fld id="{2840B2E4-A264-431E-ABDE-38E3BCDA5876}" type="slidenum">
              <a:rPr lang="en-US" smtClean="0"/>
              <a:t>26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E3F9C9-49D9-4580-BA72-56EC33E5614B}"/>
              </a:ext>
            </a:extLst>
          </p:cNvPr>
          <p:cNvSpPr txBox="1"/>
          <p:nvPr/>
        </p:nvSpPr>
        <p:spPr>
          <a:xfrm>
            <a:off x="1754075" y="776056"/>
            <a:ext cx="84763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6600" u="sng">
                <a:solidFill>
                  <a:prstClr val="black"/>
                </a:solidFill>
                <a:latin typeface="Ganesh" panose="00000400000000000000" pitchFamily="2" charset="0"/>
                <a:ea typeface="Calibri" panose="020F0502020204030204" pitchFamily="34" charset="0"/>
                <a:cs typeface="Mangal" panose="02040503050203030202" pitchFamily="18" charset="0"/>
              </a:defRPr>
            </a:lvl1pPr>
          </a:lstStyle>
          <a:p>
            <a:pPr defTabSz="685715" latinLnBrk="0"/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सुपरीवेक्षकको स्थानीय तहसँगको</a:t>
            </a:r>
            <a:r>
              <a:rPr lang="en-US" sz="2800" b="1" u="none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सम्बन्ध तथा सम्पर्क</a:t>
            </a:r>
          </a:p>
        </p:txBody>
      </p:sp>
    </p:spTree>
    <p:extLst>
      <p:ext uri="{BB962C8B-B14F-4D97-AF65-F5344CB8AC3E}">
        <p14:creationId xmlns:p14="http://schemas.microsoft.com/office/powerpoint/2010/main" val="1051694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6C517A5-5101-45E4-B82A-99C9F05BBF9B}"/>
              </a:ext>
            </a:extLst>
          </p:cNvPr>
          <p:cNvSpPr/>
          <p:nvPr/>
        </p:nvSpPr>
        <p:spPr>
          <a:xfrm rot="13175373">
            <a:off x="7030725" y="3846614"/>
            <a:ext cx="750791" cy="293655"/>
          </a:xfrm>
          <a:prstGeom prst="triangle">
            <a:avLst>
              <a:gd name="adj" fmla="val 61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4D30D65-0718-44D6-B324-93BF5829B022}"/>
              </a:ext>
            </a:extLst>
          </p:cNvPr>
          <p:cNvSpPr/>
          <p:nvPr/>
        </p:nvSpPr>
        <p:spPr>
          <a:xfrm rot="13999348" flipH="1">
            <a:off x="7073045" y="1703960"/>
            <a:ext cx="243000" cy="1009898"/>
          </a:xfrm>
          <a:prstGeom prst="triangle">
            <a:avLst>
              <a:gd name="adj" fmla="val 214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867DF5E-AF5A-4467-A97B-83C44A1B1731}"/>
              </a:ext>
            </a:extLst>
          </p:cNvPr>
          <p:cNvSpPr/>
          <p:nvPr/>
        </p:nvSpPr>
        <p:spPr>
          <a:xfrm rot="8392489" flipH="1">
            <a:off x="4279563" y="4043420"/>
            <a:ext cx="521389" cy="238351"/>
          </a:xfrm>
          <a:prstGeom prst="triangle">
            <a:avLst>
              <a:gd name="adj" fmla="val 6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E081FA8-06E2-48FC-A8B2-9C35E4C2FDB9}"/>
              </a:ext>
            </a:extLst>
          </p:cNvPr>
          <p:cNvSpPr/>
          <p:nvPr/>
        </p:nvSpPr>
        <p:spPr>
          <a:xfrm rot="7600652">
            <a:off x="4414424" y="1676385"/>
            <a:ext cx="285685" cy="951219"/>
          </a:xfrm>
          <a:prstGeom prst="triangle">
            <a:avLst>
              <a:gd name="adj" fmla="val 214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15" latinLnBrk="0"/>
            <a:endParaRPr lang="ko-KR" altLang="en-US" sz="2026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0585E-DBF9-45B3-A337-C5968EE5F1B2}"/>
              </a:ext>
            </a:extLst>
          </p:cNvPr>
          <p:cNvSpPr txBox="1"/>
          <p:nvPr/>
        </p:nvSpPr>
        <p:spPr>
          <a:xfrm>
            <a:off x="127590" y="1747402"/>
            <a:ext cx="4116935" cy="292343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48DEC-768A-4266-B89D-FA265B630F87}"/>
              </a:ext>
            </a:extLst>
          </p:cNvPr>
          <p:cNvSpPr txBox="1"/>
          <p:nvPr/>
        </p:nvSpPr>
        <p:spPr>
          <a:xfrm>
            <a:off x="34718" y="4144366"/>
            <a:ext cx="4364148" cy="30924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r"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7BA25-280E-4C4D-9963-38D7895FBED7}"/>
              </a:ext>
            </a:extLst>
          </p:cNvPr>
          <p:cNvSpPr txBox="1"/>
          <p:nvPr/>
        </p:nvSpPr>
        <p:spPr>
          <a:xfrm>
            <a:off x="7525241" y="1809315"/>
            <a:ext cx="4514743" cy="228823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0AFDF-D104-40B6-BE8C-AFD539254F6F}"/>
              </a:ext>
            </a:extLst>
          </p:cNvPr>
          <p:cNvSpPr txBox="1"/>
          <p:nvPr/>
        </p:nvSpPr>
        <p:spPr>
          <a:xfrm>
            <a:off x="7618069" y="4053375"/>
            <a:ext cx="4337957" cy="236549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defTabSz="685715" latinLnBrk="0"/>
            <a:endParaRPr lang="ko-KR" altLang="en-US" sz="10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7156" y="2071398"/>
            <a:ext cx="3922123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स्थानीय जनगणना अधिकारीको मातहतमा रही निजसँग समन्वय र सम्पर्कमा रही आफ्नो जिम्मेवारीको काम गर्ने ।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36546" y="2079287"/>
            <a:ext cx="450343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गणकको कामको बाँडफाँड तथा गणना सामग्री वितरणमा आवश्यक सहजिकरण गर्ने  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12528" y="4304286"/>
            <a:ext cx="4427457" cy="230832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685715" latinLnBrk="0">
              <a:spcBef>
                <a:spcPts val="300"/>
              </a:spcBef>
              <a:spcAft>
                <a:spcPts val="300"/>
              </a:spcAft>
            </a:pPr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गणना कार्य सम्पन्न भएपछि पनि स्थानीय जनगणना अधिकारीसँगको समन्वयमा भरिएका प्रश्नावली लगायत अन्य फारामको चेकजाँच तथा कार्य सम्पन्नताको फाराम भरी काम फरफारक गर्नुपर्दछ ।   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425" y="4418639"/>
            <a:ext cx="4300017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685715" latinLnBrk="0"/>
            <a:r>
              <a:rPr lang="ne-NP" sz="2400" dirty="0">
                <a:solidFill>
                  <a:prstClr val="black"/>
                </a:solidFill>
                <a:latin typeface="Preeti"/>
                <a:ea typeface="Times New Roman"/>
                <a:cs typeface="Kalimati" panose="00000400000000000000" pitchFamily="2"/>
              </a:rPr>
              <a:t>मुख्य गणनाको  समयमा पनि स्थानीय जनगणना अधिकारीसँगको समन्वयमा गणना कार्यको सुपरिवेक्षण गर्नुपर्दछ । साथै दैनिक रूपमा गणना प्रगति पठाउनु पर्दछ । </a:t>
            </a:r>
          </a:p>
        </p:txBody>
      </p:sp>
      <p:sp>
        <p:nvSpPr>
          <p:cNvPr id="14" name="Rounded Rectangle 101">
            <a:extLst>
              <a:ext uri="{FF2B5EF4-FFF2-40B4-BE49-F238E27FC236}">
                <a16:creationId xmlns:a16="http://schemas.microsoft.com/office/drawing/2014/main" id="{65B60E7D-CDB1-4CFD-BED7-A0A5EF290B0A}"/>
              </a:ext>
            </a:extLst>
          </p:cNvPr>
          <p:cNvSpPr/>
          <p:nvPr/>
        </p:nvSpPr>
        <p:spPr>
          <a:xfrm rot="18900000">
            <a:off x="4533558" y="2105055"/>
            <a:ext cx="2541982" cy="2541142"/>
          </a:xfrm>
          <a:prstGeom prst="roundRect">
            <a:avLst>
              <a:gd name="adj" fmla="val 15614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endParaRPr lang="ko-KR" altLang="en-US" sz="2025" dirty="0">
              <a:solidFill>
                <a:prstClr val="white"/>
              </a:solidFill>
            </a:endParaRPr>
          </a:p>
        </p:txBody>
      </p:sp>
      <p:sp>
        <p:nvSpPr>
          <p:cNvPr id="15" name="Flowchart: Decision 14"/>
          <p:cNvSpPr/>
          <p:nvPr/>
        </p:nvSpPr>
        <p:spPr>
          <a:xfrm>
            <a:off x="3719044" y="2076673"/>
            <a:ext cx="4196916" cy="2935925"/>
          </a:xfrm>
          <a:prstGeom prst="flowChartDecisi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 latinLnBrk="0"/>
            <a:r>
              <a:rPr lang="ne-NP" sz="2400" b="1" dirty="0">
                <a:cs typeface="Kalimati" panose="00000400000000000000" pitchFamily="2"/>
              </a:rPr>
              <a:t>सुपरिवेक्षकको स्थानीय जनगणना अधिकारीसँगको सम्बन्ध तथा सम्पर्क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>
          <a:xfrm>
            <a:off x="11483163" y="6439763"/>
            <a:ext cx="699979" cy="428868"/>
          </a:xfrm>
        </p:spPr>
        <p:txBody>
          <a:bodyPr/>
          <a:lstStyle/>
          <a:p>
            <a:fld id="{2840B2E4-A264-431E-ABDE-38E3BCDA5876}" type="slidenum">
              <a:rPr lang="en-US" smtClean="0"/>
              <a:t>27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E3F9C9-49D9-4580-BA72-56EC33E5614B}"/>
              </a:ext>
            </a:extLst>
          </p:cNvPr>
          <p:cNvSpPr txBox="1"/>
          <p:nvPr/>
        </p:nvSpPr>
        <p:spPr>
          <a:xfrm>
            <a:off x="127592" y="924914"/>
            <a:ext cx="1205555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6600" u="sng">
                <a:solidFill>
                  <a:prstClr val="black"/>
                </a:solidFill>
                <a:latin typeface="Ganesh" panose="00000400000000000000" pitchFamily="2" charset="0"/>
                <a:ea typeface="Calibri" panose="020F0502020204030204" pitchFamily="34" charset="0"/>
                <a:cs typeface="Mangal" panose="02040503050203030202" pitchFamily="18" charset="0"/>
              </a:defRPr>
            </a:lvl1pPr>
          </a:lstStyle>
          <a:p>
            <a:pPr defTabSz="685715" latinLnBrk="0"/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सुपरिवेक्षकको स्थानीय जनगणना अधिकारीसँगको</a:t>
            </a:r>
            <a:r>
              <a:rPr lang="en-US" sz="2800" b="1" u="none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ne-NP" sz="2800" b="1" u="none" dirty="0">
                <a:solidFill>
                  <a:srgbClr val="002060"/>
                </a:solidFill>
                <a:cs typeface="Kalimati" pitchFamily="2"/>
              </a:rPr>
              <a:t>सम्बन्ध तथा सम्पर्क</a:t>
            </a:r>
          </a:p>
        </p:txBody>
      </p:sp>
    </p:spTree>
    <p:extLst>
      <p:ext uri="{BB962C8B-B14F-4D97-AF65-F5344CB8AC3E}">
        <p14:creationId xmlns:p14="http://schemas.microsoft.com/office/powerpoint/2010/main" val="1413148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84275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ne-NP" sz="2800" b="1" dirty="0">
                <a:latin typeface="Ganesh" pitchFamily="2" charset="0"/>
                <a:cs typeface="Kalimati" panose="00000400000000000000" pitchFamily="2"/>
              </a:rPr>
              <a:t>गणना गर्दा सुपरिवेक्षकहरूले साथमा </a:t>
            </a:r>
            <a:endParaRPr lang="en-US" sz="2800" b="1" dirty="0"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ne-NP" sz="2800" b="1" dirty="0">
                <a:latin typeface="Ganesh" pitchFamily="2" charset="0"/>
                <a:cs typeface="Kalimati" panose="00000400000000000000" pitchFamily="2"/>
              </a:rPr>
              <a:t>लैजानुपर्ने सामग्रीहरू</a:t>
            </a:r>
          </a:p>
        </p:txBody>
      </p:sp>
      <p:sp>
        <p:nvSpPr>
          <p:cNvPr id="15" name="Rounded Rectangle 101">
            <a:extLst>
              <a:ext uri="{FF2B5EF4-FFF2-40B4-BE49-F238E27FC236}">
                <a16:creationId xmlns:a16="http://schemas.microsoft.com/office/drawing/2014/main" id="{65B60E7D-CDB1-4CFD-BED7-A0A5EF290B0A}"/>
              </a:ext>
            </a:extLst>
          </p:cNvPr>
          <p:cNvSpPr/>
          <p:nvPr/>
        </p:nvSpPr>
        <p:spPr>
          <a:xfrm rot="18900000">
            <a:off x="5456636" y="3526113"/>
            <a:ext cx="925275" cy="907301"/>
          </a:xfrm>
          <a:prstGeom prst="roundRect">
            <a:avLst>
              <a:gd name="adj" fmla="val 1561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44EDF5-5540-4971-A968-76122F9AEC2B}"/>
              </a:ext>
            </a:extLst>
          </p:cNvPr>
          <p:cNvGrpSpPr/>
          <p:nvPr/>
        </p:nvGrpSpPr>
        <p:grpSpPr>
          <a:xfrm>
            <a:off x="6251391" y="2430215"/>
            <a:ext cx="1547562" cy="1388457"/>
            <a:chOff x="4678493" y="1987706"/>
            <a:chExt cx="2712942" cy="1811627"/>
          </a:xfrm>
          <a:solidFill>
            <a:schemeClr val="accent1">
              <a:lumMod val="75000"/>
            </a:schemeClr>
          </a:solidFill>
        </p:grpSpPr>
        <p:sp>
          <p:nvSpPr>
            <p:cNvPr id="17" name="Right Arrow 51">
              <a:extLst>
                <a:ext uri="{FF2B5EF4-FFF2-40B4-BE49-F238E27FC236}">
                  <a16:creationId xmlns:a16="http://schemas.microsoft.com/office/drawing/2014/main" id="{1C8C60E0-C002-4582-B01B-31EA578FABB5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8" name="Isosceles Triangle 29">
              <a:extLst>
                <a:ext uri="{FF2B5EF4-FFF2-40B4-BE49-F238E27FC236}">
                  <a16:creationId xmlns:a16="http://schemas.microsoft.com/office/drawing/2014/main" id="{FC1E121B-CF5F-4136-BFE9-4D500C60097F}"/>
                </a:ext>
              </a:extLst>
            </p:cNvPr>
            <p:cNvSpPr/>
            <p:nvPr/>
          </p:nvSpPr>
          <p:spPr>
            <a:xfrm rot="16200000">
              <a:off x="4465302" y="2390078"/>
              <a:ext cx="1622446" cy="1196064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318642 w 1711607"/>
                <a:gd name="connsiteY0" fmla="*/ 1196064 h 1196064"/>
                <a:gd name="connsiteX1" fmla="*/ 0 w 1711607"/>
                <a:gd name="connsiteY1" fmla="*/ 0 h 1196064"/>
                <a:gd name="connsiteX2" fmla="*/ 1711607 w 1711607"/>
                <a:gd name="connsiteY2" fmla="*/ 1195758 h 1196064"/>
                <a:gd name="connsiteX3" fmla="*/ 1318642 w 1711607"/>
                <a:gd name="connsiteY3" fmla="*/ 1196064 h 119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607" h="1196064">
                  <a:moveTo>
                    <a:pt x="1318642" y="1196064"/>
                  </a:moveTo>
                  <a:lnTo>
                    <a:pt x="0" y="0"/>
                  </a:lnTo>
                  <a:lnTo>
                    <a:pt x="1711607" y="1195758"/>
                  </a:lnTo>
                  <a:lnTo>
                    <a:pt x="1318642" y="11960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sp>
        <p:nvSpPr>
          <p:cNvPr id="19" name="Right Arrow 47">
            <a:extLst>
              <a:ext uri="{FF2B5EF4-FFF2-40B4-BE49-F238E27FC236}">
                <a16:creationId xmlns:a16="http://schemas.microsoft.com/office/drawing/2014/main" id="{638C7192-3679-457E-8A90-6E4F1CC3833F}"/>
              </a:ext>
            </a:extLst>
          </p:cNvPr>
          <p:cNvSpPr/>
          <p:nvPr/>
        </p:nvSpPr>
        <p:spPr>
          <a:xfrm>
            <a:off x="6746725" y="3692690"/>
            <a:ext cx="919112" cy="49882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Isosceles Triangle 29">
            <a:extLst>
              <a:ext uri="{FF2B5EF4-FFF2-40B4-BE49-F238E27FC236}">
                <a16:creationId xmlns:a16="http://schemas.microsoft.com/office/drawing/2014/main" id="{D987B50D-6D45-4864-9D1A-94F672C5969A}"/>
              </a:ext>
            </a:extLst>
          </p:cNvPr>
          <p:cNvSpPr/>
          <p:nvPr/>
        </p:nvSpPr>
        <p:spPr>
          <a:xfrm rot="16200000">
            <a:off x="6335615" y="3624930"/>
            <a:ext cx="285485" cy="655112"/>
          </a:xfrm>
          <a:custGeom>
            <a:avLst/>
            <a:gdLst>
              <a:gd name="connsiteX0" fmla="*/ 0 w 389393"/>
              <a:gd name="connsiteY0" fmla="*/ 1077005 h 1077005"/>
              <a:gd name="connsiteX1" fmla="*/ 0 w 389393"/>
              <a:gd name="connsiteY1" fmla="*/ 0 h 1077005"/>
              <a:gd name="connsiteX2" fmla="*/ 389393 w 389393"/>
              <a:gd name="connsiteY2" fmla="*/ 1077005 h 1077005"/>
              <a:gd name="connsiteX3" fmla="*/ 0 w 389393"/>
              <a:gd name="connsiteY3" fmla="*/ 1077005 h 1077005"/>
              <a:gd name="connsiteX0" fmla="*/ 781050 w 1170443"/>
              <a:gd name="connsiteY0" fmla="*/ 943655 h 943655"/>
              <a:gd name="connsiteX1" fmla="*/ 0 w 1170443"/>
              <a:gd name="connsiteY1" fmla="*/ 0 h 943655"/>
              <a:gd name="connsiteX2" fmla="*/ 1170443 w 1170443"/>
              <a:gd name="connsiteY2" fmla="*/ 943655 h 943655"/>
              <a:gd name="connsiteX3" fmla="*/ 781050 w 1170443"/>
              <a:gd name="connsiteY3" fmla="*/ 943655 h 943655"/>
              <a:gd name="connsiteX0" fmla="*/ 776026 w 1170443"/>
              <a:gd name="connsiteY0" fmla="*/ 948417 h 948417"/>
              <a:gd name="connsiteX1" fmla="*/ 0 w 1170443"/>
              <a:gd name="connsiteY1" fmla="*/ 0 h 948417"/>
              <a:gd name="connsiteX2" fmla="*/ 1170443 w 1170443"/>
              <a:gd name="connsiteY2" fmla="*/ 943655 h 948417"/>
              <a:gd name="connsiteX3" fmla="*/ 776026 w 1170443"/>
              <a:gd name="connsiteY3" fmla="*/ 948417 h 948417"/>
              <a:gd name="connsiteX0" fmla="*/ 776026 w 1170443"/>
              <a:gd name="connsiteY0" fmla="*/ 948417 h 952860"/>
              <a:gd name="connsiteX1" fmla="*/ 0 w 1170443"/>
              <a:gd name="connsiteY1" fmla="*/ 0 h 952860"/>
              <a:gd name="connsiteX2" fmla="*/ 1170443 w 1170443"/>
              <a:gd name="connsiteY2" fmla="*/ 952860 h 952860"/>
              <a:gd name="connsiteX3" fmla="*/ 776026 w 1170443"/>
              <a:gd name="connsiteY3" fmla="*/ 948417 h 952860"/>
              <a:gd name="connsiteX0" fmla="*/ 776026 w 1163968"/>
              <a:gd name="connsiteY0" fmla="*/ 948417 h 952863"/>
              <a:gd name="connsiteX1" fmla="*/ 0 w 1163968"/>
              <a:gd name="connsiteY1" fmla="*/ 0 h 952863"/>
              <a:gd name="connsiteX2" fmla="*/ 1163968 w 1163968"/>
              <a:gd name="connsiteY2" fmla="*/ 952863 h 952863"/>
              <a:gd name="connsiteX3" fmla="*/ 776026 w 1163968"/>
              <a:gd name="connsiteY3" fmla="*/ 948417 h 952863"/>
              <a:gd name="connsiteX0" fmla="*/ 776026 w 1168993"/>
              <a:gd name="connsiteY0" fmla="*/ 948417 h 955244"/>
              <a:gd name="connsiteX1" fmla="*/ 0 w 1168993"/>
              <a:gd name="connsiteY1" fmla="*/ 0 h 955244"/>
              <a:gd name="connsiteX2" fmla="*/ 1168993 w 1168993"/>
              <a:gd name="connsiteY2" fmla="*/ 955244 h 955244"/>
              <a:gd name="connsiteX3" fmla="*/ 776026 w 1168993"/>
              <a:gd name="connsiteY3" fmla="*/ 948417 h 955244"/>
              <a:gd name="connsiteX0" fmla="*/ 776026 w 1161456"/>
              <a:gd name="connsiteY0" fmla="*/ 948417 h 948417"/>
              <a:gd name="connsiteX1" fmla="*/ 0 w 1161456"/>
              <a:gd name="connsiteY1" fmla="*/ 0 h 948417"/>
              <a:gd name="connsiteX2" fmla="*/ 1161456 w 1161456"/>
              <a:gd name="connsiteY2" fmla="*/ 945719 h 948417"/>
              <a:gd name="connsiteX3" fmla="*/ 776026 w 1161456"/>
              <a:gd name="connsiteY3" fmla="*/ 948417 h 948417"/>
              <a:gd name="connsiteX0" fmla="*/ 776026 w 1168992"/>
              <a:gd name="connsiteY0" fmla="*/ 948417 h 950484"/>
              <a:gd name="connsiteX1" fmla="*/ 0 w 1168992"/>
              <a:gd name="connsiteY1" fmla="*/ 0 h 950484"/>
              <a:gd name="connsiteX2" fmla="*/ 1168992 w 1168992"/>
              <a:gd name="connsiteY2" fmla="*/ 950484 h 950484"/>
              <a:gd name="connsiteX3" fmla="*/ 776026 w 1168992"/>
              <a:gd name="connsiteY3" fmla="*/ 948417 h 950484"/>
              <a:gd name="connsiteX0" fmla="*/ 776026 w 1176528"/>
              <a:gd name="connsiteY0" fmla="*/ 948417 h 950487"/>
              <a:gd name="connsiteX1" fmla="*/ 0 w 1176528"/>
              <a:gd name="connsiteY1" fmla="*/ 0 h 950487"/>
              <a:gd name="connsiteX2" fmla="*/ 1176528 w 1176528"/>
              <a:gd name="connsiteY2" fmla="*/ 950487 h 950487"/>
              <a:gd name="connsiteX3" fmla="*/ 776026 w 1176528"/>
              <a:gd name="connsiteY3" fmla="*/ 948417 h 950487"/>
              <a:gd name="connsiteX0" fmla="*/ 776026 w 1168992"/>
              <a:gd name="connsiteY0" fmla="*/ 948417 h 950490"/>
              <a:gd name="connsiteX1" fmla="*/ 0 w 1168992"/>
              <a:gd name="connsiteY1" fmla="*/ 0 h 950490"/>
              <a:gd name="connsiteX2" fmla="*/ 1168992 w 1168992"/>
              <a:gd name="connsiteY2" fmla="*/ 950490 h 950490"/>
              <a:gd name="connsiteX3" fmla="*/ 776026 w 1168992"/>
              <a:gd name="connsiteY3" fmla="*/ 948417 h 950490"/>
              <a:gd name="connsiteX0" fmla="*/ 776026 w 1168991"/>
              <a:gd name="connsiteY0" fmla="*/ 948417 h 948417"/>
              <a:gd name="connsiteX1" fmla="*/ 0 w 1168991"/>
              <a:gd name="connsiteY1" fmla="*/ 0 h 948417"/>
              <a:gd name="connsiteX2" fmla="*/ 1168991 w 1168991"/>
              <a:gd name="connsiteY2" fmla="*/ 948111 h 948417"/>
              <a:gd name="connsiteX3" fmla="*/ 776026 w 1168991"/>
              <a:gd name="connsiteY3" fmla="*/ 948417 h 948417"/>
              <a:gd name="connsiteX0" fmla="*/ 0 w 392965"/>
              <a:gd name="connsiteY0" fmla="*/ 595989 h 595989"/>
              <a:gd name="connsiteX1" fmla="*/ 148430 w 392965"/>
              <a:gd name="connsiteY1" fmla="*/ 0 h 595989"/>
              <a:gd name="connsiteX2" fmla="*/ 392965 w 392965"/>
              <a:gd name="connsiteY2" fmla="*/ 595683 h 595989"/>
              <a:gd name="connsiteX3" fmla="*/ 0 w 392965"/>
              <a:gd name="connsiteY3" fmla="*/ 595989 h 595989"/>
              <a:gd name="connsiteX0" fmla="*/ 0 w 392965"/>
              <a:gd name="connsiteY0" fmla="*/ 1148439 h 1148439"/>
              <a:gd name="connsiteX1" fmla="*/ 148430 w 392965"/>
              <a:gd name="connsiteY1" fmla="*/ 0 h 1148439"/>
              <a:gd name="connsiteX2" fmla="*/ 392965 w 392965"/>
              <a:gd name="connsiteY2" fmla="*/ 1148133 h 1148439"/>
              <a:gd name="connsiteX3" fmla="*/ 0 w 392965"/>
              <a:gd name="connsiteY3" fmla="*/ 1148439 h 11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965" h="1148439">
                <a:moveTo>
                  <a:pt x="0" y="1148439"/>
                </a:moveTo>
                <a:lnTo>
                  <a:pt x="148430" y="0"/>
                </a:lnTo>
                <a:lnTo>
                  <a:pt x="392965" y="1148133"/>
                </a:lnTo>
                <a:lnTo>
                  <a:pt x="0" y="11484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4836F3-AF72-40B6-9B1C-F20537F368ED}"/>
              </a:ext>
            </a:extLst>
          </p:cNvPr>
          <p:cNvGrpSpPr/>
          <p:nvPr/>
        </p:nvGrpSpPr>
        <p:grpSpPr>
          <a:xfrm flipH="1">
            <a:off x="3982528" y="2460299"/>
            <a:ext cx="1536695" cy="1344654"/>
            <a:chOff x="4697542" y="1987706"/>
            <a:chExt cx="2693893" cy="1754475"/>
          </a:xfrm>
          <a:solidFill>
            <a:schemeClr val="accent1">
              <a:lumMod val="75000"/>
            </a:schemeClr>
          </a:solidFill>
        </p:grpSpPr>
        <p:sp>
          <p:nvSpPr>
            <p:cNvPr id="22" name="Right Arrow 49">
              <a:extLst>
                <a:ext uri="{FF2B5EF4-FFF2-40B4-BE49-F238E27FC236}">
                  <a16:creationId xmlns:a16="http://schemas.microsoft.com/office/drawing/2014/main" id="{690A92B7-504E-4676-B8B5-87885866BE2F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3" name="Isosceles Triangle 29">
              <a:extLst>
                <a:ext uri="{FF2B5EF4-FFF2-40B4-BE49-F238E27FC236}">
                  <a16:creationId xmlns:a16="http://schemas.microsoft.com/office/drawing/2014/main" id="{7285006A-F07B-4373-AAD6-48B6938F3E81}"/>
                </a:ext>
              </a:extLst>
            </p:cNvPr>
            <p:cNvSpPr/>
            <p:nvPr/>
          </p:nvSpPr>
          <p:spPr>
            <a:xfrm rot="16200000">
              <a:off x="4503403" y="2371026"/>
              <a:ext cx="1565294" cy="1177015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258349 w 1651314"/>
                <a:gd name="connsiteY0" fmla="*/ 1177015 h 1177015"/>
                <a:gd name="connsiteX1" fmla="*/ 0 w 1651314"/>
                <a:gd name="connsiteY1" fmla="*/ 0 h 1177015"/>
                <a:gd name="connsiteX2" fmla="*/ 1651314 w 1651314"/>
                <a:gd name="connsiteY2" fmla="*/ 1176709 h 1177015"/>
                <a:gd name="connsiteX3" fmla="*/ 1258349 w 1651314"/>
                <a:gd name="connsiteY3" fmla="*/ 1177015 h 117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1314" h="1177015">
                  <a:moveTo>
                    <a:pt x="1258349" y="1177015"/>
                  </a:moveTo>
                  <a:lnTo>
                    <a:pt x="0" y="0"/>
                  </a:lnTo>
                  <a:lnTo>
                    <a:pt x="1651314" y="1176709"/>
                  </a:lnTo>
                  <a:lnTo>
                    <a:pt x="1258349" y="11770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D2768D-6885-4715-B052-5E0E0A91ACFC}"/>
              </a:ext>
            </a:extLst>
          </p:cNvPr>
          <p:cNvGrpSpPr/>
          <p:nvPr/>
        </p:nvGrpSpPr>
        <p:grpSpPr>
          <a:xfrm flipV="1">
            <a:off x="6399036" y="4268203"/>
            <a:ext cx="1547562" cy="1388457"/>
            <a:chOff x="4678493" y="1987706"/>
            <a:chExt cx="2712942" cy="1811627"/>
          </a:xfrm>
          <a:solidFill>
            <a:schemeClr val="accent1">
              <a:lumMod val="75000"/>
            </a:schemeClr>
          </a:solidFill>
        </p:grpSpPr>
        <p:sp>
          <p:nvSpPr>
            <p:cNvPr id="25" name="Right Arrow 61">
              <a:extLst>
                <a:ext uri="{FF2B5EF4-FFF2-40B4-BE49-F238E27FC236}">
                  <a16:creationId xmlns:a16="http://schemas.microsoft.com/office/drawing/2014/main" id="{672455B4-DC91-41E7-8ED0-D370D4980354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6" name="Isosceles Triangle 29">
              <a:extLst>
                <a:ext uri="{FF2B5EF4-FFF2-40B4-BE49-F238E27FC236}">
                  <a16:creationId xmlns:a16="http://schemas.microsoft.com/office/drawing/2014/main" id="{5B0A2B59-5FAA-4245-A05B-45D0210DABA5}"/>
                </a:ext>
              </a:extLst>
            </p:cNvPr>
            <p:cNvSpPr/>
            <p:nvPr/>
          </p:nvSpPr>
          <p:spPr>
            <a:xfrm rot="16200000">
              <a:off x="4465302" y="2390078"/>
              <a:ext cx="1622446" cy="1196064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318642 w 1711607"/>
                <a:gd name="connsiteY0" fmla="*/ 1196064 h 1196064"/>
                <a:gd name="connsiteX1" fmla="*/ 0 w 1711607"/>
                <a:gd name="connsiteY1" fmla="*/ 0 h 1196064"/>
                <a:gd name="connsiteX2" fmla="*/ 1711607 w 1711607"/>
                <a:gd name="connsiteY2" fmla="*/ 1195758 h 1196064"/>
                <a:gd name="connsiteX3" fmla="*/ 1318642 w 1711607"/>
                <a:gd name="connsiteY3" fmla="*/ 1196064 h 119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607" h="1196064">
                  <a:moveTo>
                    <a:pt x="1318642" y="1196064"/>
                  </a:moveTo>
                  <a:lnTo>
                    <a:pt x="0" y="0"/>
                  </a:lnTo>
                  <a:lnTo>
                    <a:pt x="1711607" y="1195758"/>
                  </a:lnTo>
                  <a:lnTo>
                    <a:pt x="1318642" y="11960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20B9D7D-4DE9-4BF6-BE08-F8C3E8A30D6D}"/>
              </a:ext>
            </a:extLst>
          </p:cNvPr>
          <p:cNvGrpSpPr/>
          <p:nvPr/>
        </p:nvGrpSpPr>
        <p:grpSpPr>
          <a:xfrm flipH="1" flipV="1">
            <a:off x="3971566" y="4273564"/>
            <a:ext cx="1536695" cy="1344654"/>
            <a:chOff x="4697542" y="1987706"/>
            <a:chExt cx="2693893" cy="1754475"/>
          </a:xfrm>
          <a:solidFill>
            <a:schemeClr val="accent1">
              <a:lumMod val="75000"/>
            </a:schemeClr>
          </a:solidFill>
        </p:grpSpPr>
        <p:sp>
          <p:nvSpPr>
            <p:cNvPr id="28" name="Right Arrow 59">
              <a:extLst>
                <a:ext uri="{FF2B5EF4-FFF2-40B4-BE49-F238E27FC236}">
                  <a16:creationId xmlns:a16="http://schemas.microsoft.com/office/drawing/2014/main" id="{1717902D-1C8A-488D-B601-4983D524612B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9" name="Isosceles Triangle 29">
              <a:extLst>
                <a:ext uri="{FF2B5EF4-FFF2-40B4-BE49-F238E27FC236}">
                  <a16:creationId xmlns:a16="http://schemas.microsoft.com/office/drawing/2014/main" id="{853FF501-A466-4EA7-9C33-89A69D8FA20E}"/>
                </a:ext>
              </a:extLst>
            </p:cNvPr>
            <p:cNvSpPr/>
            <p:nvPr/>
          </p:nvSpPr>
          <p:spPr>
            <a:xfrm rot="16200000">
              <a:off x="4503403" y="2371026"/>
              <a:ext cx="1565294" cy="1177015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258349 w 1651314"/>
                <a:gd name="connsiteY0" fmla="*/ 1177015 h 1177015"/>
                <a:gd name="connsiteX1" fmla="*/ 0 w 1651314"/>
                <a:gd name="connsiteY1" fmla="*/ 0 h 1177015"/>
                <a:gd name="connsiteX2" fmla="*/ 1651314 w 1651314"/>
                <a:gd name="connsiteY2" fmla="*/ 1176709 h 1177015"/>
                <a:gd name="connsiteX3" fmla="*/ 1258349 w 1651314"/>
                <a:gd name="connsiteY3" fmla="*/ 1177015 h 117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1314" h="1177015">
                  <a:moveTo>
                    <a:pt x="1258349" y="1177015"/>
                  </a:moveTo>
                  <a:lnTo>
                    <a:pt x="0" y="0"/>
                  </a:lnTo>
                  <a:lnTo>
                    <a:pt x="1651314" y="1176709"/>
                  </a:lnTo>
                  <a:lnTo>
                    <a:pt x="1258349" y="11770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D54D3B-4B53-433A-B2E1-E923C952FA0B}"/>
              </a:ext>
            </a:extLst>
          </p:cNvPr>
          <p:cNvGrpSpPr/>
          <p:nvPr/>
        </p:nvGrpSpPr>
        <p:grpSpPr>
          <a:xfrm flipH="1">
            <a:off x="3969099" y="3692690"/>
            <a:ext cx="1520395" cy="577720"/>
            <a:chOff x="4726118" y="1987706"/>
            <a:chExt cx="2665317" cy="753796"/>
          </a:xfrm>
          <a:solidFill>
            <a:schemeClr val="accent1">
              <a:lumMod val="75000"/>
            </a:schemeClr>
          </a:solidFill>
        </p:grpSpPr>
        <p:sp>
          <p:nvSpPr>
            <p:cNvPr id="31" name="Right Arrow 57">
              <a:extLst>
                <a:ext uri="{FF2B5EF4-FFF2-40B4-BE49-F238E27FC236}">
                  <a16:creationId xmlns:a16="http://schemas.microsoft.com/office/drawing/2014/main" id="{D77EC948-D109-416A-936C-9895CDBFA537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32" name="Isosceles Triangle 29">
              <a:extLst>
                <a:ext uri="{FF2B5EF4-FFF2-40B4-BE49-F238E27FC236}">
                  <a16:creationId xmlns:a16="http://schemas.microsoft.com/office/drawing/2014/main" id="{0621B3B6-16BB-482E-BA03-90EA925E2C92}"/>
                </a:ext>
              </a:extLst>
            </p:cNvPr>
            <p:cNvSpPr/>
            <p:nvPr/>
          </p:nvSpPr>
          <p:spPr>
            <a:xfrm rot="16200000">
              <a:off x="5114090" y="1788914"/>
              <a:ext cx="372495" cy="1148439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0 w 392965"/>
                <a:gd name="connsiteY0" fmla="*/ 595989 h 595989"/>
                <a:gd name="connsiteX1" fmla="*/ 148430 w 392965"/>
                <a:gd name="connsiteY1" fmla="*/ 0 h 595989"/>
                <a:gd name="connsiteX2" fmla="*/ 392965 w 392965"/>
                <a:gd name="connsiteY2" fmla="*/ 595683 h 595989"/>
                <a:gd name="connsiteX3" fmla="*/ 0 w 392965"/>
                <a:gd name="connsiteY3" fmla="*/ 595989 h 595989"/>
                <a:gd name="connsiteX0" fmla="*/ 0 w 392965"/>
                <a:gd name="connsiteY0" fmla="*/ 1148439 h 1148439"/>
                <a:gd name="connsiteX1" fmla="*/ 148430 w 392965"/>
                <a:gd name="connsiteY1" fmla="*/ 0 h 1148439"/>
                <a:gd name="connsiteX2" fmla="*/ 392965 w 392965"/>
                <a:gd name="connsiteY2" fmla="*/ 1148133 h 1148439"/>
                <a:gd name="connsiteX3" fmla="*/ 0 w 392965"/>
                <a:gd name="connsiteY3" fmla="*/ 1148439 h 11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965" h="1148439">
                  <a:moveTo>
                    <a:pt x="0" y="1148439"/>
                  </a:moveTo>
                  <a:lnTo>
                    <a:pt x="148430" y="0"/>
                  </a:lnTo>
                  <a:lnTo>
                    <a:pt x="392965" y="1148133"/>
                  </a:lnTo>
                  <a:lnTo>
                    <a:pt x="0" y="11484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33" name="Rounded Rectangle 102">
            <a:extLst>
              <a:ext uri="{FF2B5EF4-FFF2-40B4-BE49-F238E27FC236}">
                <a16:creationId xmlns:a16="http://schemas.microsoft.com/office/drawing/2014/main" id="{5BBA4220-9FCE-4889-AD90-7BD8BDE44ED9}"/>
              </a:ext>
            </a:extLst>
          </p:cNvPr>
          <p:cNvSpPr/>
          <p:nvPr/>
        </p:nvSpPr>
        <p:spPr>
          <a:xfrm rot="18900000">
            <a:off x="5503169" y="3590685"/>
            <a:ext cx="802790" cy="776487"/>
          </a:xfrm>
          <a:prstGeom prst="roundRect">
            <a:avLst>
              <a:gd name="adj" fmla="val 1561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Rectangle 33"/>
          <p:cNvSpPr/>
          <p:nvPr/>
        </p:nvSpPr>
        <p:spPr>
          <a:xfrm>
            <a:off x="8093642" y="5144692"/>
            <a:ext cx="2828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400" dirty="0">
                <a:cs typeface="Kalimati" pitchFamily="2"/>
              </a:rPr>
              <a:t>प्रचार प्रसार सामग्रीहरु 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8568" y="1644162"/>
            <a:ext cx="40667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>
                <a:cs typeface="Kalimati" pitchFamily="2"/>
              </a:rPr>
              <a:t>आफूलाई तोकिएको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क्षेत्र</a:t>
            </a:r>
            <a:r>
              <a:rPr lang="ne-NP" sz="2400" dirty="0">
                <a:cs typeface="Kalimati" pitchFamily="2"/>
              </a:rPr>
              <a:t>को लागि </a:t>
            </a:r>
            <a:r>
              <a:rPr lang="hi-IN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आवश्यक पर्ने </a:t>
            </a:r>
            <a:r>
              <a:rPr lang="hi-IN" sz="2400" dirty="0">
                <a:cs typeface="Kalimati" pitchFamily="2"/>
              </a:rPr>
              <a:t>घर तथा घरपरिवार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सूचीकरण </a:t>
            </a:r>
            <a:r>
              <a:rPr lang="ne-NP" sz="2400" dirty="0">
                <a:cs typeface="Kalimati" pitchFamily="2"/>
              </a:rPr>
              <a:t>किताब, उतार फारम, </a:t>
            </a:r>
            <a:r>
              <a:rPr lang="hi-IN" sz="2400" dirty="0">
                <a:cs typeface="Kalimati" pitchFamily="2"/>
              </a:rPr>
              <a:t> </a:t>
            </a:r>
            <a:r>
              <a:rPr lang="ne-NP" sz="2400" dirty="0">
                <a:cs typeface="Kalimati" pitchFamily="2"/>
              </a:rPr>
              <a:t>कन्ट्रोल फारम, सामुदायिक प्रश्नावली </a:t>
            </a:r>
          </a:p>
          <a:p>
            <a:pPr algn="just"/>
            <a:r>
              <a:rPr lang="ne-NP" sz="2400" dirty="0">
                <a:cs typeface="Kalimati" pitchFamily="2"/>
              </a:rPr>
              <a:t> </a:t>
            </a:r>
            <a:endParaRPr lang="hi-IN" sz="2400" dirty="0">
              <a:cs typeface="Kalimati" pitchFamily="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40000" y="2521740"/>
            <a:ext cx="3111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सुपरिवेक्षक पुस्तिका </a:t>
            </a:r>
            <a:endParaRPr lang="hi-IN" sz="2800" dirty="0">
              <a:cs typeface="Kalimati" pitchFamily="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355807" y="3838683"/>
            <a:ext cx="2622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400" dirty="0">
                <a:cs typeface="Kalimati" pitchFamily="2"/>
              </a:rPr>
              <a:t>गणना क्षेत्रको नक्सा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72600" y="4553549"/>
            <a:ext cx="2584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>
                <a:cs typeface="Kalimati" pitchFamily="2"/>
              </a:rPr>
              <a:t>झोला, जनगणना </a:t>
            </a:r>
            <a:r>
              <a:rPr lang="en-US" sz="2400" dirty="0">
                <a:cs typeface="Kalimati" pitchFamily="2"/>
              </a:rPr>
              <a:t>   </a:t>
            </a:r>
            <a:r>
              <a:rPr lang="hi-IN" sz="2400" dirty="0">
                <a:cs typeface="Kalimati" pitchFamily="2"/>
              </a:rPr>
              <a:t>टोपी, छाता, निलो डटपेन, नोट कपि,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परिचयपत्र</a:t>
            </a: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र </a:t>
            </a:r>
            <a:r>
              <a:rPr lang="hi-IN" sz="2400" dirty="0">
                <a:cs typeface="Kalimati" pitchFamily="2"/>
              </a:rPr>
              <a:t>अन्य सामग्रीहरू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869062" y="3767820"/>
            <a:ext cx="1709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अनुरोध पत्र </a:t>
            </a:r>
            <a:endParaRPr lang="hi-IN" sz="2400" dirty="0">
              <a:cs typeface="Kalimati" pitchFamily="2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18CD0-47A3-4B3C-B5C9-B73C0D8AB3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334735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 smtClean="0"/>
              <a:pPr algn="r"/>
              <a:t>28</a:t>
            </a:fld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993442-6019-4E70-98C8-7CE061867920}"/>
              </a:ext>
            </a:extLst>
          </p:cNvPr>
          <p:cNvSpPr/>
          <p:nvPr/>
        </p:nvSpPr>
        <p:spPr>
          <a:xfrm>
            <a:off x="3362213" y="6385038"/>
            <a:ext cx="830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ट्याबलेट, पावर बैंक र चार्जर (सम्बन्धित सुपरिवेक्षकहरूलार्इ मात्र)</a:t>
            </a:r>
            <a:endParaRPr lang="hi-IN" sz="2400" dirty="0">
              <a:cs typeface="Kalimati" pitchFamily="2"/>
            </a:endParaRPr>
          </a:p>
        </p:txBody>
      </p:sp>
      <p:sp>
        <p:nvSpPr>
          <p:cNvPr id="42" name="Right Arrow 61">
            <a:extLst>
              <a:ext uri="{FF2B5EF4-FFF2-40B4-BE49-F238E27FC236}">
                <a16:creationId xmlns:a16="http://schemas.microsoft.com/office/drawing/2014/main" id="{A54DE6B6-C078-41B4-96E6-D0379D3D8CF7}"/>
              </a:ext>
            </a:extLst>
          </p:cNvPr>
          <p:cNvSpPr/>
          <p:nvPr/>
        </p:nvSpPr>
        <p:spPr>
          <a:xfrm rot="3046392" flipV="1">
            <a:off x="5189946" y="5637857"/>
            <a:ext cx="1295828" cy="57772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4" name="Isosceles Triangle 29">
            <a:extLst>
              <a:ext uri="{FF2B5EF4-FFF2-40B4-BE49-F238E27FC236}">
                <a16:creationId xmlns:a16="http://schemas.microsoft.com/office/drawing/2014/main" id="{F2278649-C0E6-4071-9110-426F12DFAB41}"/>
              </a:ext>
            </a:extLst>
          </p:cNvPr>
          <p:cNvSpPr/>
          <p:nvPr/>
        </p:nvSpPr>
        <p:spPr>
          <a:xfrm rot="8950989" flipV="1">
            <a:off x="5066704" y="4625918"/>
            <a:ext cx="1243466" cy="682279"/>
          </a:xfrm>
          <a:custGeom>
            <a:avLst/>
            <a:gdLst>
              <a:gd name="connsiteX0" fmla="*/ 0 w 389393"/>
              <a:gd name="connsiteY0" fmla="*/ 1077005 h 1077005"/>
              <a:gd name="connsiteX1" fmla="*/ 0 w 389393"/>
              <a:gd name="connsiteY1" fmla="*/ 0 h 1077005"/>
              <a:gd name="connsiteX2" fmla="*/ 389393 w 389393"/>
              <a:gd name="connsiteY2" fmla="*/ 1077005 h 1077005"/>
              <a:gd name="connsiteX3" fmla="*/ 0 w 389393"/>
              <a:gd name="connsiteY3" fmla="*/ 1077005 h 1077005"/>
              <a:gd name="connsiteX0" fmla="*/ 781050 w 1170443"/>
              <a:gd name="connsiteY0" fmla="*/ 943655 h 943655"/>
              <a:gd name="connsiteX1" fmla="*/ 0 w 1170443"/>
              <a:gd name="connsiteY1" fmla="*/ 0 h 943655"/>
              <a:gd name="connsiteX2" fmla="*/ 1170443 w 1170443"/>
              <a:gd name="connsiteY2" fmla="*/ 943655 h 943655"/>
              <a:gd name="connsiteX3" fmla="*/ 781050 w 1170443"/>
              <a:gd name="connsiteY3" fmla="*/ 943655 h 943655"/>
              <a:gd name="connsiteX0" fmla="*/ 776026 w 1170443"/>
              <a:gd name="connsiteY0" fmla="*/ 948417 h 948417"/>
              <a:gd name="connsiteX1" fmla="*/ 0 w 1170443"/>
              <a:gd name="connsiteY1" fmla="*/ 0 h 948417"/>
              <a:gd name="connsiteX2" fmla="*/ 1170443 w 1170443"/>
              <a:gd name="connsiteY2" fmla="*/ 943655 h 948417"/>
              <a:gd name="connsiteX3" fmla="*/ 776026 w 1170443"/>
              <a:gd name="connsiteY3" fmla="*/ 948417 h 948417"/>
              <a:gd name="connsiteX0" fmla="*/ 776026 w 1170443"/>
              <a:gd name="connsiteY0" fmla="*/ 948417 h 952860"/>
              <a:gd name="connsiteX1" fmla="*/ 0 w 1170443"/>
              <a:gd name="connsiteY1" fmla="*/ 0 h 952860"/>
              <a:gd name="connsiteX2" fmla="*/ 1170443 w 1170443"/>
              <a:gd name="connsiteY2" fmla="*/ 952860 h 952860"/>
              <a:gd name="connsiteX3" fmla="*/ 776026 w 1170443"/>
              <a:gd name="connsiteY3" fmla="*/ 948417 h 952860"/>
              <a:gd name="connsiteX0" fmla="*/ 776026 w 1163968"/>
              <a:gd name="connsiteY0" fmla="*/ 948417 h 952863"/>
              <a:gd name="connsiteX1" fmla="*/ 0 w 1163968"/>
              <a:gd name="connsiteY1" fmla="*/ 0 h 952863"/>
              <a:gd name="connsiteX2" fmla="*/ 1163968 w 1163968"/>
              <a:gd name="connsiteY2" fmla="*/ 952863 h 952863"/>
              <a:gd name="connsiteX3" fmla="*/ 776026 w 1163968"/>
              <a:gd name="connsiteY3" fmla="*/ 948417 h 952863"/>
              <a:gd name="connsiteX0" fmla="*/ 776026 w 1168993"/>
              <a:gd name="connsiteY0" fmla="*/ 948417 h 955244"/>
              <a:gd name="connsiteX1" fmla="*/ 0 w 1168993"/>
              <a:gd name="connsiteY1" fmla="*/ 0 h 955244"/>
              <a:gd name="connsiteX2" fmla="*/ 1168993 w 1168993"/>
              <a:gd name="connsiteY2" fmla="*/ 955244 h 955244"/>
              <a:gd name="connsiteX3" fmla="*/ 776026 w 1168993"/>
              <a:gd name="connsiteY3" fmla="*/ 948417 h 955244"/>
              <a:gd name="connsiteX0" fmla="*/ 776026 w 1161456"/>
              <a:gd name="connsiteY0" fmla="*/ 948417 h 948417"/>
              <a:gd name="connsiteX1" fmla="*/ 0 w 1161456"/>
              <a:gd name="connsiteY1" fmla="*/ 0 h 948417"/>
              <a:gd name="connsiteX2" fmla="*/ 1161456 w 1161456"/>
              <a:gd name="connsiteY2" fmla="*/ 945719 h 948417"/>
              <a:gd name="connsiteX3" fmla="*/ 776026 w 1161456"/>
              <a:gd name="connsiteY3" fmla="*/ 948417 h 948417"/>
              <a:gd name="connsiteX0" fmla="*/ 776026 w 1168992"/>
              <a:gd name="connsiteY0" fmla="*/ 948417 h 950484"/>
              <a:gd name="connsiteX1" fmla="*/ 0 w 1168992"/>
              <a:gd name="connsiteY1" fmla="*/ 0 h 950484"/>
              <a:gd name="connsiteX2" fmla="*/ 1168992 w 1168992"/>
              <a:gd name="connsiteY2" fmla="*/ 950484 h 950484"/>
              <a:gd name="connsiteX3" fmla="*/ 776026 w 1168992"/>
              <a:gd name="connsiteY3" fmla="*/ 948417 h 950484"/>
              <a:gd name="connsiteX0" fmla="*/ 776026 w 1176528"/>
              <a:gd name="connsiteY0" fmla="*/ 948417 h 950487"/>
              <a:gd name="connsiteX1" fmla="*/ 0 w 1176528"/>
              <a:gd name="connsiteY1" fmla="*/ 0 h 950487"/>
              <a:gd name="connsiteX2" fmla="*/ 1176528 w 1176528"/>
              <a:gd name="connsiteY2" fmla="*/ 950487 h 950487"/>
              <a:gd name="connsiteX3" fmla="*/ 776026 w 1176528"/>
              <a:gd name="connsiteY3" fmla="*/ 948417 h 950487"/>
              <a:gd name="connsiteX0" fmla="*/ 776026 w 1168992"/>
              <a:gd name="connsiteY0" fmla="*/ 948417 h 950490"/>
              <a:gd name="connsiteX1" fmla="*/ 0 w 1168992"/>
              <a:gd name="connsiteY1" fmla="*/ 0 h 950490"/>
              <a:gd name="connsiteX2" fmla="*/ 1168992 w 1168992"/>
              <a:gd name="connsiteY2" fmla="*/ 950490 h 950490"/>
              <a:gd name="connsiteX3" fmla="*/ 776026 w 1168992"/>
              <a:gd name="connsiteY3" fmla="*/ 948417 h 950490"/>
              <a:gd name="connsiteX0" fmla="*/ 776026 w 1168991"/>
              <a:gd name="connsiteY0" fmla="*/ 948417 h 948417"/>
              <a:gd name="connsiteX1" fmla="*/ 0 w 1168991"/>
              <a:gd name="connsiteY1" fmla="*/ 0 h 948417"/>
              <a:gd name="connsiteX2" fmla="*/ 1168991 w 1168991"/>
              <a:gd name="connsiteY2" fmla="*/ 948111 h 948417"/>
              <a:gd name="connsiteX3" fmla="*/ 776026 w 1168991"/>
              <a:gd name="connsiteY3" fmla="*/ 948417 h 948417"/>
              <a:gd name="connsiteX0" fmla="*/ 1318642 w 1711607"/>
              <a:gd name="connsiteY0" fmla="*/ 1196064 h 1196064"/>
              <a:gd name="connsiteX1" fmla="*/ 0 w 1711607"/>
              <a:gd name="connsiteY1" fmla="*/ 0 h 1196064"/>
              <a:gd name="connsiteX2" fmla="*/ 1711607 w 1711607"/>
              <a:gd name="connsiteY2" fmla="*/ 1195758 h 1196064"/>
              <a:gd name="connsiteX3" fmla="*/ 1318642 w 1711607"/>
              <a:gd name="connsiteY3" fmla="*/ 1196064 h 11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1607" h="1196064">
                <a:moveTo>
                  <a:pt x="1318642" y="1196064"/>
                </a:moveTo>
                <a:lnTo>
                  <a:pt x="0" y="0"/>
                </a:lnTo>
                <a:lnTo>
                  <a:pt x="1711607" y="1195758"/>
                </a:lnTo>
                <a:lnTo>
                  <a:pt x="1318642" y="119606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397683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72866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29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3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गणनाको कार्ययोजना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EC1990-BB8D-499D-8FEC-0A25DDC703E5}"/>
              </a:ext>
            </a:extLst>
          </p:cNvPr>
          <p:cNvSpPr/>
          <p:nvPr/>
        </p:nvSpPr>
        <p:spPr>
          <a:xfrm>
            <a:off x="85062" y="1374817"/>
            <a:ext cx="1207858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घर तथा घरपरिवार सूचीकरण गर्ने बेलामा नै सुपरिवेक्षकले आफू मातहतका गणकहरूको समान कार्यबोझ हुने गरी कार्ययोजना खाका बनार्इ राख्नुपर्दछ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सुपरिवेक्षकले उतार फाराम तयार गर्दा गणकको फिल्ड दैनिक कार्ययोजना समेत तयार गरी गणकहरूलार्इ काममा खटाउनु पर्दछ।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दैनिक कार्ययोजनाको एक प्रति सुपरिवेक्षकले राखी एक प्रति गणकले लिनुपर्दछ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गणकले दैनिक फिल्ड कार्ययोजना बमोजिम फिल्ड कार्य गर्नुपर्दछ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CED54AD-3C10-4D62-9634-FD6D394BFAA5}"/>
              </a:ext>
            </a:extLst>
          </p:cNvPr>
          <p:cNvGraphicFramePr>
            <a:graphicFrameLocks noGrp="1"/>
          </p:cNvGraphicFramePr>
          <p:nvPr/>
        </p:nvGraphicFramePr>
        <p:xfrm>
          <a:off x="287078" y="5008494"/>
          <a:ext cx="1187952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545">
                  <a:extLst>
                    <a:ext uri="{9D8B030D-6E8A-4147-A177-3AD203B41FA5}">
                      <a16:colId xmlns:a16="http://schemas.microsoft.com/office/drawing/2014/main" val="1979349342"/>
                    </a:ext>
                  </a:extLst>
                </a:gridCol>
                <a:gridCol w="3487479">
                  <a:extLst>
                    <a:ext uri="{9D8B030D-6E8A-4147-A177-3AD203B41FA5}">
                      <a16:colId xmlns:a16="http://schemas.microsoft.com/office/drawing/2014/main" val="2544810929"/>
                    </a:ext>
                  </a:extLst>
                </a:gridCol>
                <a:gridCol w="2009554">
                  <a:extLst>
                    <a:ext uri="{9D8B030D-6E8A-4147-A177-3AD203B41FA5}">
                      <a16:colId xmlns:a16="http://schemas.microsoft.com/office/drawing/2014/main" val="3155924577"/>
                    </a:ext>
                  </a:extLst>
                </a:gridCol>
                <a:gridCol w="4465674">
                  <a:extLst>
                    <a:ext uri="{9D8B030D-6E8A-4147-A177-3AD203B41FA5}">
                      <a16:colId xmlns:a16="http://schemas.microsoft.com/office/drawing/2014/main" val="1335241972"/>
                    </a:ext>
                  </a:extLst>
                </a:gridCol>
                <a:gridCol w="1151268">
                  <a:extLst>
                    <a:ext uri="{9D8B030D-6E8A-4147-A177-3AD203B41FA5}">
                      <a16:colId xmlns:a16="http://schemas.microsoft.com/office/drawing/2014/main" val="295063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सि.नं.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मिति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गणना गर्ने स्थान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उतारफारामको परिवार क्र.सं. .....देखि ....सम्म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कैफियत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9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e-NP" dirty="0">
                          <a:cs typeface="Kalimati" panose="00000400000000000000" pitchFamily="2"/>
                        </a:rPr>
                        <a:t>१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e-NP" dirty="0">
                          <a:cs typeface="Kalimati" panose="00000400000000000000" pitchFamily="2"/>
                        </a:rPr>
                        <a:t>२०७८/०२/२५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2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e-NP" dirty="0">
                          <a:cs typeface="Kalimati" panose="00000400000000000000" pitchFamily="2"/>
                        </a:rPr>
                        <a:t>२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dirty="0">
                          <a:cs typeface="Kalimati" panose="00000400000000000000" pitchFamily="2"/>
                        </a:rPr>
                        <a:t>२०७८/०२/२५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3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dirty="0">
                          <a:cs typeface="Kalimati" panose="00000400000000000000" pitchFamily="2"/>
                        </a:rPr>
                        <a:t>.........................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9728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736CAFC-3A0A-40A7-8594-644B1D9E0BCC}"/>
              </a:ext>
            </a:extLst>
          </p:cNvPr>
          <p:cNvSpPr txBox="1"/>
          <p:nvPr/>
        </p:nvSpPr>
        <p:spPr>
          <a:xfrm>
            <a:off x="5029200" y="6475230"/>
            <a:ext cx="221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8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कार्ययोजनाको खाका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02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फारामको सुरक्षा र गोपनियता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EC1990-BB8D-499D-8FEC-0A25DDC703E5}"/>
              </a:ext>
            </a:extLst>
          </p:cNvPr>
          <p:cNvSpPr/>
          <p:nvPr/>
        </p:nvSpPr>
        <p:spPr>
          <a:xfrm>
            <a:off x="127588" y="1757600"/>
            <a:ext cx="119752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सुपरिवेक्षकले आफू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जिम्मामा रहेका मुख्य प्रश्नावली तथा अन्य फारामहरूको पूर्णरूपमा सुरक्षा गर्नुपर्दछ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सुपरिवेक्षकले आफू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जिम्मामा रहेका सम्पूर्ण जनगणना सामाग्रीहरू अनधिकृत व्यक्तिको जिम्मामा छोड्नु हुदैन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तथ्याङ्क ऐन, २०१५ को प्रावधान बमोजिम संकलित तथ्याङ्कहरूको पूर्णरूपमा गोप्य राख्नुपर्दछ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संकलित विवरणहरू सम्बन्धित अधिकार प्राप्त सुपरिवेक्षणकर्ता (स्थानीय जनगणना कार्यालय, प्रदेश/जिल्ला जनगणना कार्यालय, केन्द्रीय तथ्याङ्क विभागका तालिम प्राप्त कर्मचारी) बाहेक कसैलार्इ पनि देखाउनु हुदैन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81381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505785" y="6434646"/>
            <a:ext cx="675806" cy="341426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" y="111786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solidFill>
                  <a:srgbClr val="0070C0"/>
                </a:solidFill>
                <a:cs typeface="Kalimati" pitchFamily="2"/>
              </a:rPr>
              <a:t>कोभिड संक्रमणको सन्दर्भमा जनगणना गर्ने कार्यमा संक्रमणबाट बच्ने उपाय</a:t>
            </a:r>
            <a:endParaRPr lang="en-US" sz="2800" b="1" dirty="0">
              <a:solidFill>
                <a:srgbClr val="0070C0"/>
              </a:solidFill>
              <a:cs typeface="Kalimati" pitchFamily="2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C0E22A-F34C-4234-BB5B-878F19612B98}"/>
              </a:ext>
            </a:extLst>
          </p:cNvPr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DCA7521-5A8B-4820-9252-320D957FE1F3}"/>
              </a:ext>
            </a:extLst>
          </p:cNvPr>
          <p:cNvSpPr/>
          <p:nvPr/>
        </p:nvSpPr>
        <p:spPr>
          <a:xfrm>
            <a:off x="148853" y="1768233"/>
            <a:ext cx="1166391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बेलाबेलामा साबुनपानीले कम्तिमा २० सेकेण्ड मिचिमचि हात हुने वा अल्कोहल भएको स्यानीटाइजर प्रयोग गर्ने,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मास्क तथा फेससिल्ड लगाउने,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भौतिक दुरी कायम गरी अन्तर्वार्ता सञ्चालन गर्ने,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खोक्दा वा हाछ्यु गर्दा नाक मुख टिस्यू पेपर वा कुहिनाले छोप्ने,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हात मिलाउनु वा अंकमाल गर्नुको सट्टा नमस्कार गर्ने,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भिडभाडमा नजाने, भिडभाड नगर्ने,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प्रत्येक उत्तरदाताहरूले पनि भौतिक दुरी लगायत अन्य सुरक्षाका उपायहरू अबलम्बन गर्ने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22668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668432"/>
            <a:ext cx="1004244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गणना पूर्व सुपरिवेक्षकले गर्नुपर्ने प्रमुख ३ वटा कार्यहरु के के हुन्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सुपरिवेक्षकले फिल्डमा भर्नुपर्ने फारामहरु कुन कुन हुन्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गणनाको समयमा सुपरिवेक्षकले के के सामाग्रीहरू साथमा लैजानु पर्दछ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के को सहायताले सुपरिवेक्षकले गणना क्षेत्रको पहिचान गरी भ्रमण गर्नुपर्दछ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सुपरिवेक्षकमा हुनुपर्ने पाँचवटा मुख्य गुणहरु के के हुन् 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सुपरिवेक्षकले घर तथा घर परिवार सूचिकरण फारामको कति प्रति उतार फाराममा सार्नु पर्दछ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96922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33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74776" y="2268529"/>
            <a:ext cx="10042447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गणना पूर्व सुपरिवेक्षकले गर्नुपर्ने कुनै ३ वटा कार्यहरु के के हुन्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उत्तर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तालिममा भाग लिने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,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तथा घरपरिवार सूची तयारी कार्य गर्ने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,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अनुरोध पत्र वितरण गर्नेः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06176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34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74776" y="2268529"/>
            <a:ext cx="10042447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२) सुपरिवेक्षकले फिल्डमा भर्नुपर्ने फारामहरु कुन कुन हुन्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उत्तर: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तथा घरपरिवार सूचीकरण फारम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सामुदायिक प्रश्नावली 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50818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668432"/>
            <a:ext cx="10042447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३) गणनाको समयमा सुपरिवेक्षकले  के के सामाग्रीहरू साथमा लैजानु पर्दछ</a:t>
            </a:r>
            <a:r>
              <a:rPr lang="en-US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cs typeface="Kalimati" pitchFamily="2"/>
              </a:rPr>
              <a:t>उत्तर: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घर तथा घरपरिवार 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सूचीकरण 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किताब, उतार फाराम,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 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कन्ट्रोल फारम, सामुदायिक प्रश्नावली,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गणना क्षेत्रको नक्सा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, सुपरिवेक्षक पुस्तिका, अनुरोध पत्र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झोला, जनगणना 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टोपी, छाता, निलो डटपेन, नोट कपि,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</a:t>
            </a: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परिचयपत्र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 आदि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11115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36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668432"/>
            <a:ext cx="1004244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४) के को सहायताले सुपरिवेक्षकले गणना क्षेत्रको पहिचान गरी भ्रमण गर्नुपर्दछ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उत्तर: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गणना क्षेत्र नक्सा तथा आवश्यकता अनुसार स्थानीय जानेबुझेका व्यक्तिहरुको सहायताले </a:t>
            </a:r>
            <a:endParaRPr lang="hi-IN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35779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37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668432"/>
            <a:ext cx="10042447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५) सुपरिवेक्षकमा हुनुपर्ने पाँचवटा मुख्य गुणहरु के के हुन्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उत्तर: </a:t>
            </a:r>
          </a:p>
          <a:p>
            <a:pPr marL="855663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सुपरिवेक्षकको काम, कर्तव्यप्रति पूर्ण सजगता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855663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सरल र स्पष्टरूपमा बोल्ने बानी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855663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कार्यक्षेत्रको भौगोलिक ज्ञान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alimati" panose="00000400000000000000" pitchFamily="2"/>
            </a:endParaRPr>
          </a:p>
          <a:p>
            <a:pPr marL="855663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स्थानीय भाषा</a:t>
            </a: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को ज्ञान</a:t>
            </a:r>
          </a:p>
          <a:p>
            <a:pPr marL="855663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स्फुर्त, जुझारु र चनाखोपन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693951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/>
              <a:pPr algn="ctr"/>
              <a:t>38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B103D-02F8-4BA6-A76C-C750121315D7}"/>
              </a:ext>
            </a:extLst>
          </p:cNvPr>
          <p:cNvSpPr/>
          <p:nvPr/>
        </p:nvSpPr>
        <p:spPr>
          <a:xfrm>
            <a:off x="1005950" y="1668432"/>
            <a:ext cx="10042447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६) </a:t>
            </a: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eti" pitchFamily="2" charset="0"/>
                <a:ea typeface="+mn-ea"/>
                <a:cs typeface="Kalimati" pitchFamily="2"/>
              </a:rPr>
              <a:t>सुपरिवेक्षकले घर तथा घर परिवार सूचिकरण फारामको कति प्रति उतार फाराममा सार्नु पर्दछ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उत्तर: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alimati" panose="00000400000000000000" pitchFamily="2"/>
              </a:rPr>
              <a:t>दुई प्रति 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Tx/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AutoNum type="hindiNumParenR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58918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863" y="244551"/>
            <a:ext cx="10953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सारांश तथा निष्कर्ष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6824" y="6494531"/>
            <a:ext cx="445835" cy="365125"/>
          </a:xfrm>
        </p:spPr>
        <p:txBody>
          <a:bodyPr/>
          <a:lstStyle/>
          <a:p>
            <a:fld id="{26402401-4522-4C0F-A737-197EB07E49FF}" type="slidenum">
              <a:rPr lang="en-US" smtClean="0">
                <a:latin typeface="Fontasy Himali" panose="04020500000000000000" pitchFamily="82" charset="0"/>
              </a:rPr>
              <a:pPr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9E10B-A90A-43C7-B870-65FFD191DBAA}"/>
              </a:ext>
            </a:extLst>
          </p:cNvPr>
          <p:cNvSpPr txBox="1"/>
          <p:nvPr/>
        </p:nvSpPr>
        <p:spPr>
          <a:xfrm>
            <a:off x="-151186" y="1266641"/>
            <a:ext cx="12130927" cy="5514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4032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100" dirty="0">
                <a:latin typeface="Preeti" pitchFamily="2" charset="0"/>
                <a:cs typeface="Kalimati" pitchFamily="2"/>
              </a:rPr>
              <a:t>राष्ट्रिय जनगणना सम्पन्न गर्ने सिलसिलामा सुपरिवेक्षकको भूमिका महत्वपूर्ण रहेको छ।सुपरिवेक्षकले तयार गरेको सूचीकरणका आधारमा गणकले काम गर्नुपर्ने हुन्छ । </a:t>
            </a:r>
            <a:endParaRPr lang="en-US" sz="2100" dirty="0">
              <a:latin typeface="Preeti" pitchFamily="2" charset="0"/>
              <a:cs typeface="Kalimati" pitchFamily="2"/>
            </a:endParaRPr>
          </a:p>
          <a:p>
            <a:pPr marL="628650" indent="-4032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100" dirty="0">
                <a:latin typeface="Preeti" pitchFamily="2" charset="0"/>
                <a:cs typeface="Kalimati" pitchFamily="2"/>
              </a:rPr>
              <a:t>सुपरिवेक्षकहरुले विश्वसनीय र जिम्मेवारी सहित भरपर्दो कार्य गरी आम व्यक्ति तथा समुदायमा सकारात्मक सन्देश दिने र गणकहरुलाई सहि मार्गदर्शन गर्नुपर्दछ। </a:t>
            </a:r>
            <a:endParaRPr lang="en-US" sz="2100" dirty="0">
              <a:latin typeface="Preeti" pitchFamily="2" charset="0"/>
              <a:cs typeface="Kalimati" pitchFamily="2"/>
            </a:endParaRPr>
          </a:p>
          <a:p>
            <a:pPr marL="628650" indent="-4032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100" dirty="0">
                <a:latin typeface="Preeti" pitchFamily="2" charset="0"/>
                <a:cs typeface="Kalimati" pitchFamily="2"/>
              </a:rPr>
              <a:t>प्रत्येक सुपरिवेक्षकले आफ्नो कर्तव्य तथा जिम्मेवारीप्रति सजग भई आफूलाई सुम्पेको कामलाई इमान्दारितापूर्वक सम्पन्न गरी जनगणनालाई सफल बनाउन आफ्नो स्थानबाट अधिकतम प्रयास गर्नुपर्दछ।</a:t>
            </a:r>
            <a:endParaRPr lang="en-US" sz="2100" dirty="0">
              <a:latin typeface="Preeti" pitchFamily="2" charset="0"/>
              <a:cs typeface="Kalimati" pitchFamily="2"/>
            </a:endParaRPr>
          </a:p>
          <a:p>
            <a:pPr marL="628650" indent="-4032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100" dirty="0">
                <a:latin typeface="Preeti" pitchFamily="2" charset="0"/>
                <a:cs typeface="Kalimati" pitchFamily="2"/>
              </a:rPr>
              <a:t>सुपरिवेक्षकले पालना गर्नुपर्ने पेशागत आचरणहरुको पालना गर्ने, गणनाको कार्ययोजना सहि तरिकाले बनाउने र फारामहरुको राम्रोसँग सुरक्षा तथा गोपनियता कायम गर्नु पर्दछ। </a:t>
            </a:r>
            <a:endParaRPr lang="en-US" sz="2100" dirty="0">
              <a:latin typeface="Preeti" pitchFamily="2" charset="0"/>
              <a:cs typeface="Kalimati" pitchFamily="2"/>
            </a:endParaRPr>
          </a:p>
          <a:p>
            <a:pPr marL="628650" indent="-40322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100" dirty="0">
                <a:latin typeface="Preeti" pitchFamily="2" charset="0"/>
                <a:cs typeface="Kalimati" pitchFamily="2"/>
              </a:rPr>
              <a:t>सुपरीवेक्षकले गणकसँग, स्थानीय तहसँग, स्थानीय जनगणना अधिकारी तथा जिल्ला जनगणना अधिकारीसँग निरन्तर समन्वय र सम्पर्क राख्नुपर्दछ। </a:t>
            </a:r>
            <a:endParaRPr lang="ne-NP" sz="2200" b="1" dirty="0"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6CD4C-BF87-4DD3-A58E-9BBA452EE373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073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662807"/>
            <a:ext cx="5897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6824" y="6494531"/>
            <a:ext cx="445835" cy="365125"/>
          </a:xfrm>
        </p:spPr>
        <p:txBody>
          <a:bodyPr/>
          <a:lstStyle/>
          <a:p>
            <a:fld id="{26402401-4522-4C0F-A737-197EB07E49FF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48934D4E-2158-43AA-AFCC-15A552A82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868680"/>
            <a:ext cx="5502623" cy="550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912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462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0599-DA03-4DED-A785-F4099EB7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3224</TotalTime>
  <Words>2818</Words>
  <Application>Microsoft Office PowerPoint</Application>
  <PresentationFormat>Widescreen</PresentationFormat>
  <Paragraphs>359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177</cp:revision>
  <dcterms:created xsi:type="dcterms:W3CDTF">2020-10-11T07:30:23Z</dcterms:created>
  <dcterms:modified xsi:type="dcterms:W3CDTF">2021-04-10T08:35:43Z</dcterms:modified>
</cp:coreProperties>
</file>