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75" r:id="rId3"/>
    <p:sldId id="497" r:id="rId4"/>
    <p:sldId id="281" r:id="rId5"/>
    <p:sldId id="282" r:id="rId6"/>
    <p:sldId id="283" r:id="rId7"/>
    <p:sldId id="284" r:id="rId8"/>
    <p:sldId id="312" r:id="rId9"/>
    <p:sldId id="313" r:id="rId10"/>
    <p:sldId id="498" r:id="rId11"/>
    <p:sldId id="299" r:id="rId12"/>
    <p:sldId id="301" r:id="rId13"/>
    <p:sldId id="314" r:id="rId14"/>
    <p:sldId id="302" r:id="rId15"/>
    <p:sldId id="300" r:id="rId16"/>
    <p:sldId id="315" r:id="rId17"/>
    <p:sldId id="501" r:id="rId18"/>
    <p:sldId id="305" r:id="rId19"/>
    <p:sldId id="500" r:id="rId20"/>
    <p:sldId id="367" r:id="rId21"/>
    <p:sldId id="336" r:id="rId22"/>
    <p:sldId id="518" r:id="rId23"/>
    <p:sldId id="342" r:id="rId24"/>
    <p:sldId id="343" r:id="rId25"/>
    <p:sldId id="516" r:id="rId26"/>
    <p:sldId id="510" r:id="rId27"/>
    <p:sldId id="519" r:id="rId28"/>
    <p:sldId id="520" r:id="rId29"/>
    <p:sldId id="521" r:id="rId30"/>
    <p:sldId id="522" r:id="rId31"/>
    <p:sldId id="523" r:id="rId32"/>
    <p:sldId id="524" r:id="rId33"/>
    <p:sldId id="525" r:id="rId34"/>
    <p:sldId id="372" r:id="rId35"/>
    <p:sldId id="526" r:id="rId36"/>
    <p:sldId id="351" r:id="rId37"/>
    <p:sldId id="349" r:id="rId38"/>
    <p:sldId id="350" r:id="rId39"/>
    <p:sldId id="356" r:id="rId40"/>
    <p:sldId id="527" r:id="rId41"/>
    <p:sldId id="511" r:id="rId42"/>
    <p:sldId id="514" r:id="rId43"/>
    <p:sldId id="487" r:id="rId44"/>
    <p:sldId id="466" r:id="rId45"/>
    <p:sldId id="503" r:id="rId46"/>
    <p:sldId id="496" r:id="rId47"/>
    <p:sldId id="272"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0CB4"/>
    <a:srgbClr val="000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0" d="100"/>
          <a:sy n="60" d="100"/>
        </p:scale>
        <p:origin x="800"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4/11/2021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pPr/>
              <a:t>4</a:t>
            </a:fld>
            <a:endParaRPr lang="en-US"/>
          </a:p>
        </p:txBody>
      </p:sp>
    </p:spTree>
    <p:extLst>
      <p:ext uri="{BB962C8B-B14F-4D97-AF65-F5344CB8AC3E}">
        <p14:creationId xmlns:p14="http://schemas.microsoft.com/office/powerpoint/2010/main" val="264199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t>27</a:t>
            </a:fld>
            <a:endParaRPr lang="en-US"/>
          </a:p>
        </p:txBody>
      </p:sp>
    </p:spTree>
    <p:extLst>
      <p:ext uri="{BB962C8B-B14F-4D97-AF65-F5344CB8AC3E}">
        <p14:creationId xmlns:p14="http://schemas.microsoft.com/office/powerpoint/2010/main" val="1269765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extBox 5"/>
          <p:cNvSpPr txBox="1"/>
          <p:nvPr userDrawn="1"/>
        </p:nvSpPr>
        <p:spPr>
          <a:xfrm>
            <a:off x="10942819" y="6249051"/>
            <a:ext cx="124918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dirty="0"/>
          </a:p>
        </p:txBody>
      </p:sp>
      <p:sp>
        <p:nvSpPr>
          <p:cNvPr id="4" name="Slide Number Placeholder 3"/>
          <p:cNvSpPr>
            <a:spLocks noGrp="1"/>
          </p:cNvSpPr>
          <p:nvPr>
            <p:ph type="sldNum" sz="quarter" idx="11"/>
          </p:nvPr>
        </p:nvSpPr>
        <p:spPr>
          <a:xfrm>
            <a:off x="11077303" y="6302566"/>
            <a:ext cx="901088" cy="437868"/>
          </a:xfrm>
          <a:prstGeom prst="rect">
            <a:avLst/>
          </a:prstGeom>
        </p:spPr>
        <p:txBody>
          <a:bodyPr/>
          <a:lstStyle>
            <a:lvl1pPr algn="r">
              <a:defRPr sz="2000">
                <a:latin typeface="Fontasy Himali" panose="04020500000000000000" pitchFamily="82" charset="0"/>
              </a:defRPr>
            </a:lvl1pPr>
          </a:lstStyle>
          <a:p>
            <a:pPr algn="r"/>
            <a:fld id="{2840B2E4-A264-431E-ABDE-38E3BCDA5876}" type="slidenum">
              <a:rPr lang="en-US" smtClean="0"/>
              <a:pPr/>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2"/>
          </p:nvPr>
        </p:nvSpPr>
        <p:spPr>
          <a:xfrm>
            <a:off x="10817024" y="6408276"/>
            <a:ext cx="1390216" cy="365125"/>
          </a:xfrm>
          <a:prstGeom prst="rect">
            <a:avLst/>
          </a:prstGeom>
        </p:spPr>
        <p:txBody>
          <a:bodyPr/>
          <a:lstStyle>
            <a:lvl1pPr marL="0" algn="r" defTabSz="914400" rtl="0" eaLnBrk="1" latinLnBrk="0" hangingPunct="1">
              <a:defRPr lang="en-US" sz="16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sz="1600" dirty="0"/>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6" name="Picture 5"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1029" y="1898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223" y="4531915"/>
            <a:ext cx="8237681" cy="1195455"/>
          </a:xfrm>
          <a:prstGeom prst="rect">
            <a:avLst/>
          </a:prstGeom>
          <a:solidFill>
            <a:schemeClr val="bg1"/>
          </a:solidFill>
        </p:spPr>
        <p:txBody>
          <a:bodyPr wrap="square">
            <a:spAutoFit/>
          </a:bodyPr>
          <a:lstStyle/>
          <a:p>
            <a:pPr algn="ctr">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a:t>
            </a:r>
            <a:endParaRPr lang="en-US" sz="28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lvl="1" algn="ctr">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पुनरावलोकन</a:t>
            </a:r>
            <a:r>
              <a:rPr lang="en-US" sz="2800" b="1" dirty="0">
                <a:solidFill>
                  <a:srgbClr val="002060"/>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(महल १–२०)</a:t>
            </a:r>
          </a:p>
        </p:txBody>
      </p:sp>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48A7F8E-D1D5-4072-8A03-61D3C19D6D62}"/>
              </a:ext>
            </a:extLst>
          </p:cNvPr>
          <p:cNvPicPr>
            <a:picLocks noChangeAspect="1"/>
          </p:cNvPicPr>
          <p:nvPr/>
        </p:nvPicPr>
        <p:blipFill>
          <a:blip r:embed="rId2"/>
          <a:stretch>
            <a:fillRect/>
          </a:stretch>
        </p:blipFill>
        <p:spPr>
          <a:xfrm>
            <a:off x="8375904" y="3888730"/>
            <a:ext cx="3883489" cy="2822693"/>
          </a:xfrm>
          <a:prstGeom prst="rect">
            <a:avLst/>
          </a:prstGeom>
        </p:spPr>
      </p:pic>
      <p:sp>
        <p:nvSpPr>
          <p:cNvPr id="7" name="Slide Number Placeholder 19">
            <a:extLst>
              <a:ext uri="{FF2B5EF4-FFF2-40B4-BE49-F238E27FC236}">
                <a16:creationId xmlns:a16="http://schemas.microsoft.com/office/drawing/2014/main" id="{F4CDECFB-6C57-4FC8-B0CC-C3D2B12B3DCE}"/>
              </a:ext>
            </a:extLst>
          </p:cNvPr>
          <p:cNvSpPr txBox="1">
            <a:spLocks/>
          </p:cNvSpPr>
          <p:nvPr/>
        </p:nvSpPr>
        <p:spPr>
          <a:xfrm>
            <a:off x="11602720" y="6425898"/>
            <a:ext cx="533400" cy="365125"/>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a:t>
            </a:fld>
            <a:endParaRPr lang="en-US" dirty="0"/>
          </a:p>
        </p:txBody>
      </p:sp>
      <p:sp>
        <p:nvSpPr>
          <p:cNvPr id="9" name="Title 1">
            <a:extLst>
              <a:ext uri="{FF2B5EF4-FFF2-40B4-BE49-F238E27FC236}">
                <a16:creationId xmlns:a16="http://schemas.microsoft.com/office/drawing/2014/main" id="{D81C6FCA-65D9-43EC-85F1-06F3FDF8B67B}"/>
              </a:ext>
            </a:extLst>
          </p:cNvPr>
          <p:cNvSpPr txBox="1">
            <a:spLocks/>
          </p:cNvSpPr>
          <p:nvPr/>
        </p:nvSpPr>
        <p:spPr>
          <a:xfrm>
            <a:off x="0" y="896474"/>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१७</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724476"/>
            <a:ext cx="12033504" cy="837842"/>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7" y="6430157"/>
            <a:ext cx="901088" cy="437868"/>
          </a:xfrm>
        </p:spPr>
        <p:txBody>
          <a:bodyPr/>
          <a:lstStyle/>
          <a:p>
            <a:fld id="{2840B2E4-A264-431E-ABDE-38E3BCDA5876}" type="slidenum">
              <a:rPr lang="en-US" smtClean="0"/>
              <a:pPr/>
              <a:t>2</a:t>
            </a:fld>
            <a:endParaRPr lang="en-US" dirty="0"/>
          </a:p>
        </p:txBody>
      </p:sp>
      <p:sp>
        <p:nvSpPr>
          <p:cNvPr id="9" name="TextBox 8">
            <a:extLst>
              <a:ext uri="{FF2B5EF4-FFF2-40B4-BE49-F238E27FC236}">
                <a16:creationId xmlns:a16="http://schemas.microsoft.com/office/drawing/2014/main" id="{E98504FB-E7F4-4200-891A-CE37FB14C7E6}"/>
              </a:ext>
            </a:extLst>
          </p:cNvPr>
          <p:cNvSpPr txBox="1"/>
          <p:nvPr/>
        </p:nvSpPr>
        <p:spPr>
          <a:xfrm>
            <a:off x="1038287" y="915987"/>
            <a:ext cx="10115425" cy="646331"/>
          </a:xfrm>
          <a:prstGeom prst="rect">
            <a:avLst/>
          </a:prstGeom>
          <a:noFill/>
        </p:spPr>
        <p:txBody>
          <a:bodyPr wrap="square">
            <a:spAutoFit/>
          </a:bodyPr>
          <a:lstStyle/>
          <a:p>
            <a:pPr algn="ctr"/>
            <a:r>
              <a:rPr lang="ne-NP" sz="3600" b="1" dirty="0">
                <a:solidFill>
                  <a:schemeClr val="bg1"/>
                </a:solidFill>
                <a:cs typeface="Kalimati" panose="00000400000000000000" pitchFamily="2"/>
              </a:rPr>
              <a:t>परिचयात्मक विवरण</a:t>
            </a:r>
            <a:endParaRPr lang="en-US" sz="3600" b="1" dirty="0">
              <a:solidFill>
                <a:schemeClr val="bg1"/>
              </a:solidFill>
              <a:cs typeface="Kalimati" panose="00000400000000000000" pitchFamily="2"/>
            </a:endParaRPr>
          </a:p>
        </p:txBody>
      </p:sp>
      <p:pic>
        <p:nvPicPr>
          <p:cNvPr id="10" name="Picture 9">
            <a:extLst>
              <a:ext uri="{FF2B5EF4-FFF2-40B4-BE49-F238E27FC236}">
                <a16:creationId xmlns:a16="http://schemas.microsoft.com/office/drawing/2014/main" id="{008E23F8-C46F-4A24-A781-7015B34CB6D2}"/>
              </a:ext>
            </a:extLst>
          </p:cNvPr>
          <p:cNvPicPr>
            <a:picLocks noChangeAspect="1"/>
          </p:cNvPicPr>
          <p:nvPr/>
        </p:nvPicPr>
        <p:blipFill>
          <a:blip r:embed="rId2"/>
          <a:stretch>
            <a:fillRect/>
          </a:stretch>
        </p:blipFill>
        <p:spPr>
          <a:xfrm>
            <a:off x="0" y="1532697"/>
            <a:ext cx="11738344" cy="2930933"/>
          </a:xfrm>
          <a:prstGeom prst="rect">
            <a:avLst/>
          </a:prstGeom>
        </p:spPr>
      </p:pic>
      <p:pic>
        <p:nvPicPr>
          <p:cNvPr id="3" name="Picture 2">
            <a:extLst>
              <a:ext uri="{FF2B5EF4-FFF2-40B4-BE49-F238E27FC236}">
                <a16:creationId xmlns:a16="http://schemas.microsoft.com/office/drawing/2014/main" id="{45ADC3B4-E08E-4511-A947-D84CD97F9C40}"/>
              </a:ext>
            </a:extLst>
          </p:cNvPr>
          <p:cNvPicPr>
            <a:picLocks noChangeAspect="1"/>
          </p:cNvPicPr>
          <p:nvPr/>
        </p:nvPicPr>
        <p:blipFill>
          <a:blip r:embed="rId3"/>
          <a:stretch>
            <a:fillRect/>
          </a:stretch>
        </p:blipFill>
        <p:spPr>
          <a:xfrm>
            <a:off x="47026" y="4434009"/>
            <a:ext cx="11689905" cy="2290750"/>
          </a:xfrm>
          <a:prstGeom prst="rect">
            <a:avLst/>
          </a:prstGeom>
        </p:spPr>
      </p:pic>
    </p:spTree>
    <p:extLst>
      <p:ext uri="{BB962C8B-B14F-4D97-AF65-F5344CB8AC3E}">
        <p14:creationId xmlns:p14="http://schemas.microsoft.com/office/powerpoint/2010/main" val="364586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 y="1137400"/>
            <a:ext cx="12184867" cy="5124480"/>
          </a:xfrm>
          <a:prstGeom prst="rect">
            <a:avLst/>
          </a:prstGeom>
        </p:spPr>
        <p:txBody>
          <a:bodyPr wrap="square" lIns="0" tIns="0" rIns="0" bIns="0" rtlCol="0" anchor="t">
            <a:spAutoFit/>
          </a:bodyPr>
          <a:lstStyle/>
          <a:p>
            <a:pPr marL="404813" lvl="1" indent="-287338" algn="just">
              <a:lnSpc>
                <a:spcPct val="150000"/>
              </a:lnSpc>
              <a:buFont typeface="Arial"/>
              <a:buChar char="•"/>
            </a:pPr>
            <a:r>
              <a:rPr lang="ne-NP" sz="2400" dirty="0">
                <a:cs typeface="Kalimati" pitchFamily="2"/>
              </a:rPr>
              <a:t>कुनै किताबमा</a:t>
            </a:r>
            <a:r>
              <a:rPr lang="en-US" sz="2400" dirty="0">
                <a:cs typeface="Kalimati" pitchFamily="2"/>
              </a:rPr>
              <a:t> </a:t>
            </a:r>
            <a:r>
              <a:rPr lang="en-US" sz="2800" dirty="0">
                <a:cs typeface="Kalimati" pitchFamily="2"/>
              </a:rPr>
              <a:t>12</a:t>
            </a:r>
            <a:r>
              <a:rPr lang="ne-NP" sz="2400" dirty="0">
                <a:cs typeface="Kalimati" pitchFamily="2"/>
              </a:rPr>
              <a:t> पाना प्रयोग भएको भए बाह्रवटै पानाको जम्मा पानाको खाली ठाउँ .... मा </a:t>
            </a:r>
            <a:r>
              <a:rPr lang="en-US" sz="2800" dirty="0">
                <a:solidFill>
                  <a:srgbClr val="0070C0"/>
                </a:solidFill>
                <a:cs typeface="Kalimati" pitchFamily="2"/>
              </a:rPr>
              <a:t>12</a:t>
            </a:r>
            <a:r>
              <a:rPr lang="ne-NP" sz="2400" dirty="0">
                <a:cs typeface="Kalimati" pitchFamily="2"/>
              </a:rPr>
              <a:t> र पानाको पाना नं. ..... मा पहिलो पानामा </a:t>
            </a:r>
            <a:r>
              <a:rPr lang="en-US" sz="2800" dirty="0">
                <a:solidFill>
                  <a:srgbClr val="0070C0"/>
                </a:solidFill>
                <a:cs typeface="Kalimati" pitchFamily="2"/>
              </a:rPr>
              <a:t>1</a:t>
            </a:r>
            <a:r>
              <a:rPr lang="ne-NP" sz="2400" dirty="0">
                <a:cs typeface="Kalimati" pitchFamily="2"/>
              </a:rPr>
              <a:t>, दोस्रो पानामा </a:t>
            </a:r>
            <a:r>
              <a:rPr lang="en-US" sz="2800" dirty="0">
                <a:solidFill>
                  <a:srgbClr val="0070C0"/>
                </a:solidFill>
                <a:cs typeface="Kalimati" pitchFamily="2"/>
              </a:rPr>
              <a:t>2</a:t>
            </a:r>
            <a:r>
              <a:rPr lang="ne-NP" sz="2800" dirty="0">
                <a:cs typeface="Kalimati" pitchFamily="2"/>
              </a:rPr>
              <a:t>,</a:t>
            </a:r>
            <a:r>
              <a:rPr lang="ne-NP" sz="2400" dirty="0">
                <a:cs typeface="Kalimati" pitchFamily="2"/>
              </a:rPr>
              <a:t> तेस्रो पानामा </a:t>
            </a:r>
            <a:r>
              <a:rPr lang="en-US" sz="2400" dirty="0">
                <a:solidFill>
                  <a:srgbClr val="0070C0"/>
                </a:solidFill>
                <a:cs typeface="Kalimati" pitchFamily="2"/>
              </a:rPr>
              <a:t>3</a:t>
            </a:r>
            <a:r>
              <a:rPr lang="ne-NP" sz="2400" dirty="0">
                <a:cs typeface="Kalimati" pitchFamily="2"/>
              </a:rPr>
              <a:t>,</a:t>
            </a:r>
            <a:r>
              <a:rPr lang="en-US" sz="2400" dirty="0">
                <a:cs typeface="Kalimati" pitchFamily="2"/>
              </a:rPr>
              <a:t> </a:t>
            </a:r>
            <a:r>
              <a:rPr lang="ne-NP" sz="2400" dirty="0">
                <a:cs typeface="Kalimati" pitchFamily="2"/>
              </a:rPr>
              <a:t> चौथो पानामा </a:t>
            </a:r>
            <a:r>
              <a:rPr lang="en-US" sz="2800" dirty="0">
                <a:solidFill>
                  <a:srgbClr val="0070C0"/>
                </a:solidFill>
                <a:cs typeface="Kalimati" pitchFamily="2"/>
              </a:rPr>
              <a:t>4</a:t>
            </a:r>
            <a:r>
              <a:rPr lang="ne-NP" sz="2800" dirty="0">
                <a:solidFill>
                  <a:srgbClr val="0070C0"/>
                </a:solidFill>
                <a:cs typeface="Kalimati" pitchFamily="2"/>
              </a:rPr>
              <a:t> </a:t>
            </a:r>
            <a:r>
              <a:rPr lang="ne-NP" sz="2400" dirty="0">
                <a:cs typeface="Kalimati" pitchFamily="2"/>
              </a:rPr>
              <a:t>लेख्दै जानुपर्दछ । जस्तै: </a:t>
            </a:r>
          </a:p>
          <a:p>
            <a:pPr marL="404813" lvl="1" indent="-287338" algn="just">
              <a:lnSpc>
                <a:spcPct val="150000"/>
              </a:lnSpc>
              <a:buFont typeface="Arial"/>
              <a:buChar char="•"/>
            </a:pPr>
            <a:endParaRPr lang="ne-NP" sz="2400" dirty="0">
              <a:cs typeface="Kalimati" pitchFamily="2"/>
            </a:endParaRPr>
          </a:p>
          <a:p>
            <a:pPr marL="404813" lvl="1" indent="-287338" algn="just">
              <a:lnSpc>
                <a:spcPct val="150000"/>
              </a:lnSpc>
              <a:buFont typeface="Arial"/>
              <a:buChar char="•"/>
            </a:pPr>
            <a:endParaRPr lang="ne-NP" sz="2400" dirty="0">
              <a:cs typeface="Kalimati" pitchFamily="2"/>
            </a:endParaRPr>
          </a:p>
          <a:p>
            <a:pPr marL="404813" lvl="1" indent="-287338" algn="just">
              <a:lnSpc>
                <a:spcPct val="150000"/>
              </a:lnSpc>
              <a:buFont typeface="Arial"/>
              <a:buChar char="•"/>
            </a:pPr>
            <a:endParaRPr lang="ne-NP" sz="2400" dirty="0">
              <a:cs typeface="Kalimati" pitchFamily="2"/>
            </a:endParaRPr>
          </a:p>
          <a:p>
            <a:pPr marL="404813" lvl="1" indent="-287338" algn="just">
              <a:lnSpc>
                <a:spcPct val="150000"/>
              </a:lnSpc>
              <a:buFont typeface="Arial"/>
              <a:buChar char="•"/>
            </a:pPr>
            <a:r>
              <a:rPr lang="ne-NP" sz="2400" dirty="0">
                <a:cs typeface="Kalimati" pitchFamily="2"/>
              </a:rPr>
              <a:t>यदि एउटा गणना क्षेत्रमा १ भन्दा बढी घर तथा घरपरिवार सूचीकरण किताब प्रयोग गरेको भए जम्मा पानाको पाना नं. प्रत्येक किताबको लागि अलग अलग लेख्नुपर्दछ ।</a:t>
            </a:r>
          </a:p>
          <a:p>
            <a:pPr marL="404813" lvl="1" indent="-287338" algn="just">
              <a:lnSpc>
                <a:spcPct val="150000"/>
              </a:lnSpc>
              <a:buFont typeface="Arial"/>
              <a:buChar char="•"/>
            </a:pPr>
            <a:r>
              <a:rPr lang="ne-NP" sz="2400" b="1" dirty="0">
                <a:solidFill>
                  <a:srgbClr val="142DAC"/>
                </a:solidFill>
                <a:latin typeface="Kokila" panose="020B0604020202020204" pitchFamily="34" charset="0"/>
                <a:cs typeface="Kalimati" panose="00000400000000000000" pitchFamily="2"/>
              </a:rPr>
              <a:t>एउटा घर तथा घरपरिवार सूचीकरण किताबमा दुई वटा गणना क्षेत्रको विवरण कदापि </a:t>
            </a:r>
            <a:r>
              <a:rPr lang="en-US" sz="2400" b="1" dirty="0">
                <a:solidFill>
                  <a:srgbClr val="142DAC"/>
                </a:solidFill>
                <a:latin typeface="Kokila" panose="020B0604020202020204" pitchFamily="34" charset="0"/>
                <a:cs typeface="Kalimati" panose="00000400000000000000" pitchFamily="2"/>
              </a:rPr>
              <a:t> </a:t>
            </a:r>
            <a:r>
              <a:rPr lang="ne-NP" sz="2400" b="1" dirty="0">
                <a:solidFill>
                  <a:srgbClr val="142DAC"/>
                </a:solidFill>
                <a:latin typeface="Kokila" panose="020B0604020202020204" pitchFamily="34" charset="0"/>
                <a:cs typeface="Kalimati" panose="00000400000000000000" pitchFamily="2"/>
              </a:rPr>
              <a:t>भर्नुहुँदैन ।</a:t>
            </a:r>
            <a:endParaRPr lang="en-US" sz="2400" dirty="0">
              <a:cs typeface="Kalimati" pitchFamily="2"/>
            </a:endParaRPr>
          </a:p>
        </p:txBody>
      </p:sp>
      <p:sp>
        <p:nvSpPr>
          <p:cNvPr id="6" name="TextBox 5"/>
          <p:cNvSpPr txBox="1"/>
          <p:nvPr/>
        </p:nvSpPr>
        <p:spPr>
          <a:xfrm>
            <a:off x="3596227" y="748365"/>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 </a:t>
            </a:r>
            <a:endParaRPr lang="ne-NP"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a:t>
            </a:fld>
            <a:endParaRPr lang="en-US" dirty="0"/>
          </a:p>
        </p:txBody>
      </p:sp>
      <p:pic>
        <p:nvPicPr>
          <p:cNvPr id="8" name="Picture 7">
            <a:extLst>
              <a:ext uri="{FF2B5EF4-FFF2-40B4-BE49-F238E27FC236}">
                <a16:creationId xmlns:a16="http://schemas.microsoft.com/office/drawing/2014/main" id="{134F62A5-FEA1-42A2-8979-6AF102C75A48}"/>
              </a:ext>
            </a:extLst>
          </p:cNvPr>
          <p:cNvPicPr>
            <a:picLocks noChangeAspect="1"/>
          </p:cNvPicPr>
          <p:nvPr/>
        </p:nvPicPr>
        <p:blipFill>
          <a:blip r:embed="rId2"/>
          <a:stretch>
            <a:fillRect/>
          </a:stretch>
        </p:blipFill>
        <p:spPr>
          <a:xfrm>
            <a:off x="392126" y="2988493"/>
            <a:ext cx="5118426" cy="948342"/>
          </a:xfrm>
          <a:prstGeom prst="rect">
            <a:avLst/>
          </a:prstGeom>
        </p:spPr>
      </p:pic>
      <p:pic>
        <p:nvPicPr>
          <p:cNvPr id="10" name="Picture 9">
            <a:extLst>
              <a:ext uri="{FF2B5EF4-FFF2-40B4-BE49-F238E27FC236}">
                <a16:creationId xmlns:a16="http://schemas.microsoft.com/office/drawing/2014/main" id="{B0E2B95F-6B20-4157-81E3-D59781E99BFF}"/>
              </a:ext>
            </a:extLst>
          </p:cNvPr>
          <p:cNvPicPr>
            <a:picLocks noChangeAspect="1"/>
          </p:cNvPicPr>
          <p:nvPr/>
        </p:nvPicPr>
        <p:blipFill>
          <a:blip r:embed="rId2"/>
          <a:stretch>
            <a:fillRect/>
          </a:stretch>
        </p:blipFill>
        <p:spPr>
          <a:xfrm>
            <a:off x="5643286" y="3012893"/>
            <a:ext cx="5080715" cy="829036"/>
          </a:xfrm>
          <a:prstGeom prst="rect">
            <a:avLst/>
          </a:prstGeom>
        </p:spPr>
      </p:pic>
      <p:sp>
        <p:nvSpPr>
          <p:cNvPr id="11" name="TextBox 10">
            <a:extLst>
              <a:ext uri="{FF2B5EF4-FFF2-40B4-BE49-F238E27FC236}">
                <a16:creationId xmlns:a16="http://schemas.microsoft.com/office/drawing/2014/main" id="{A0B41248-209C-4CBD-A11A-8CBC1F5AF278}"/>
              </a:ext>
            </a:extLst>
          </p:cNvPr>
          <p:cNvSpPr txBox="1"/>
          <p:nvPr/>
        </p:nvSpPr>
        <p:spPr>
          <a:xfrm>
            <a:off x="1300972" y="3119650"/>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F190B895-4408-4D4E-B93D-5918A1F3105E}"/>
              </a:ext>
            </a:extLst>
          </p:cNvPr>
          <p:cNvSpPr txBox="1"/>
          <p:nvPr/>
        </p:nvSpPr>
        <p:spPr>
          <a:xfrm>
            <a:off x="4524582" y="3137062"/>
            <a:ext cx="803753"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 </a:t>
            </a:r>
            <a:endParaRPr lang="en-US" sz="2800" dirty="0">
              <a:solidFill>
                <a:srgbClr val="0070C0"/>
              </a:solidFill>
              <a:latin typeface="Times New Rom B" pitchFamily="2" charset="0"/>
            </a:endParaRPr>
          </a:p>
        </p:txBody>
      </p:sp>
      <p:sp>
        <p:nvSpPr>
          <p:cNvPr id="13" name="TextBox 12">
            <a:extLst>
              <a:ext uri="{FF2B5EF4-FFF2-40B4-BE49-F238E27FC236}">
                <a16:creationId xmlns:a16="http://schemas.microsoft.com/office/drawing/2014/main" id="{E8B150A6-1036-44D7-8033-9091A416F7DB}"/>
              </a:ext>
            </a:extLst>
          </p:cNvPr>
          <p:cNvSpPr txBox="1"/>
          <p:nvPr/>
        </p:nvSpPr>
        <p:spPr>
          <a:xfrm>
            <a:off x="6448986" y="3080902"/>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15" name="TextBox 14">
            <a:extLst>
              <a:ext uri="{FF2B5EF4-FFF2-40B4-BE49-F238E27FC236}">
                <a16:creationId xmlns:a16="http://schemas.microsoft.com/office/drawing/2014/main" id="{0C1D33E4-F3BD-4E58-BD2A-3BD0D3963C53}"/>
              </a:ext>
            </a:extLst>
          </p:cNvPr>
          <p:cNvSpPr txBox="1"/>
          <p:nvPr/>
        </p:nvSpPr>
        <p:spPr>
          <a:xfrm>
            <a:off x="9696703" y="3080902"/>
            <a:ext cx="803752"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2 </a:t>
            </a:r>
            <a:endParaRPr lang="en-US" sz="2800" dirty="0">
              <a:solidFill>
                <a:srgbClr val="0070C0"/>
              </a:solidFill>
              <a:latin typeface="Times New Rom B" pitchFamily="2" charset="0"/>
            </a:endParaRPr>
          </a:p>
        </p:txBody>
      </p:sp>
      <p:pic>
        <p:nvPicPr>
          <p:cNvPr id="24" name="Picture 23">
            <a:extLst>
              <a:ext uri="{FF2B5EF4-FFF2-40B4-BE49-F238E27FC236}">
                <a16:creationId xmlns:a16="http://schemas.microsoft.com/office/drawing/2014/main" id="{134F62A5-FEA1-42A2-8979-6AF102C75A48}"/>
              </a:ext>
            </a:extLst>
          </p:cNvPr>
          <p:cNvPicPr>
            <a:picLocks noChangeAspect="1"/>
          </p:cNvPicPr>
          <p:nvPr/>
        </p:nvPicPr>
        <p:blipFill>
          <a:blip r:embed="rId2"/>
          <a:stretch>
            <a:fillRect/>
          </a:stretch>
        </p:blipFill>
        <p:spPr>
          <a:xfrm>
            <a:off x="392126" y="3825196"/>
            <a:ext cx="5118426" cy="948342"/>
          </a:xfrm>
          <a:prstGeom prst="rect">
            <a:avLst/>
          </a:prstGeom>
        </p:spPr>
      </p:pic>
      <p:sp>
        <p:nvSpPr>
          <p:cNvPr id="25" name="TextBox 24">
            <a:extLst>
              <a:ext uri="{FF2B5EF4-FFF2-40B4-BE49-F238E27FC236}">
                <a16:creationId xmlns:a16="http://schemas.microsoft.com/office/drawing/2014/main" id="{A0B41248-209C-4CBD-A11A-8CBC1F5AF278}"/>
              </a:ext>
            </a:extLst>
          </p:cNvPr>
          <p:cNvSpPr txBox="1"/>
          <p:nvPr/>
        </p:nvSpPr>
        <p:spPr>
          <a:xfrm>
            <a:off x="1290399" y="3956353"/>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26" name="TextBox 25">
            <a:extLst>
              <a:ext uri="{FF2B5EF4-FFF2-40B4-BE49-F238E27FC236}">
                <a16:creationId xmlns:a16="http://schemas.microsoft.com/office/drawing/2014/main" id="{F190B895-4408-4D4E-B93D-5918A1F3105E}"/>
              </a:ext>
            </a:extLst>
          </p:cNvPr>
          <p:cNvSpPr txBox="1"/>
          <p:nvPr/>
        </p:nvSpPr>
        <p:spPr>
          <a:xfrm>
            <a:off x="4535583" y="3976392"/>
            <a:ext cx="803753" cy="523220"/>
          </a:xfrm>
          <a:prstGeom prst="rect">
            <a:avLst/>
          </a:prstGeom>
          <a:noFill/>
        </p:spPr>
        <p:txBody>
          <a:bodyPr wrap="square" rtlCol="0">
            <a:spAutoFit/>
          </a:bodyPr>
          <a:lstStyle/>
          <a:p>
            <a:r>
              <a:rPr lang="en-US" sz="2800">
                <a:solidFill>
                  <a:srgbClr val="0070C0"/>
                </a:solidFill>
                <a:latin typeface="Times New Rom B" pitchFamily="2" charset="0"/>
              </a:rPr>
              <a:t> 3</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pic>
        <p:nvPicPr>
          <p:cNvPr id="29" name="Picture 28">
            <a:extLst>
              <a:ext uri="{FF2B5EF4-FFF2-40B4-BE49-F238E27FC236}">
                <a16:creationId xmlns:a16="http://schemas.microsoft.com/office/drawing/2014/main" id="{B0E2B95F-6B20-4157-81E3-D59781E99BFF}"/>
              </a:ext>
            </a:extLst>
          </p:cNvPr>
          <p:cNvPicPr>
            <a:picLocks noChangeAspect="1"/>
          </p:cNvPicPr>
          <p:nvPr/>
        </p:nvPicPr>
        <p:blipFill>
          <a:blip r:embed="rId2"/>
          <a:stretch>
            <a:fillRect/>
          </a:stretch>
        </p:blipFill>
        <p:spPr>
          <a:xfrm>
            <a:off x="5643286" y="3844556"/>
            <a:ext cx="5080715" cy="829036"/>
          </a:xfrm>
          <a:prstGeom prst="rect">
            <a:avLst/>
          </a:prstGeom>
        </p:spPr>
      </p:pic>
      <p:sp>
        <p:nvSpPr>
          <p:cNvPr id="30" name="TextBox 29">
            <a:extLst>
              <a:ext uri="{FF2B5EF4-FFF2-40B4-BE49-F238E27FC236}">
                <a16:creationId xmlns:a16="http://schemas.microsoft.com/office/drawing/2014/main" id="{A0B41248-209C-4CBD-A11A-8CBC1F5AF278}"/>
              </a:ext>
            </a:extLst>
          </p:cNvPr>
          <p:cNvSpPr txBox="1"/>
          <p:nvPr/>
        </p:nvSpPr>
        <p:spPr>
          <a:xfrm>
            <a:off x="6448986" y="3909938"/>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31" name="TextBox 30">
            <a:extLst>
              <a:ext uri="{FF2B5EF4-FFF2-40B4-BE49-F238E27FC236}">
                <a16:creationId xmlns:a16="http://schemas.microsoft.com/office/drawing/2014/main" id="{F190B895-4408-4D4E-B93D-5918A1F3105E}"/>
              </a:ext>
            </a:extLst>
          </p:cNvPr>
          <p:cNvSpPr txBox="1"/>
          <p:nvPr/>
        </p:nvSpPr>
        <p:spPr>
          <a:xfrm>
            <a:off x="9696703" y="3941223"/>
            <a:ext cx="803753" cy="523220"/>
          </a:xfrm>
          <a:prstGeom prst="rect">
            <a:avLst/>
          </a:prstGeom>
          <a:noFill/>
        </p:spPr>
        <p:txBody>
          <a:bodyPr wrap="square" rtlCol="0">
            <a:spAutoFit/>
          </a:bodyPr>
          <a:lstStyle/>
          <a:p>
            <a:r>
              <a:rPr lang="en-US" sz="2800">
                <a:solidFill>
                  <a:srgbClr val="0070C0"/>
                </a:solidFill>
                <a:latin typeface="Times New Rom B" pitchFamily="2" charset="0"/>
              </a:rPr>
              <a:t> 4</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2134822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47427" y="6387630"/>
            <a:ext cx="901088" cy="437868"/>
          </a:xfrm>
        </p:spPr>
        <p:txBody>
          <a:bodyPr/>
          <a:lstStyle/>
          <a:p>
            <a:fld id="{2840B2E4-A264-431E-ABDE-38E3BCDA5876}" type="slidenum">
              <a:rPr lang="en-US" smtClean="0"/>
              <a:pPr/>
              <a:t>4</a:t>
            </a:fld>
            <a:endParaRPr lang="en-US" dirty="0"/>
          </a:p>
        </p:txBody>
      </p:sp>
      <p:pic>
        <p:nvPicPr>
          <p:cNvPr id="8194" name="Picture 2" descr="D:\CBS PPT\Downloads\7-72156_cottage-clipart-house-indian-house-clipart-transparent-background.jpg"/>
          <p:cNvPicPr>
            <a:picLocks noChangeAspect="1" noChangeArrowheads="1"/>
          </p:cNvPicPr>
          <p:nvPr/>
        </p:nvPicPr>
        <p:blipFill>
          <a:blip r:embed="rId3" cstate="print"/>
          <a:srcRect l="6068" t="1287" r="5569" b="10977"/>
          <a:stretch>
            <a:fillRect/>
          </a:stretch>
        </p:blipFill>
        <p:spPr bwMode="auto">
          <a:xfrm>
            <a:off x="10127819" y="1438767"/>
            <a:ext cx="2064181" cy="1774721"/>
          </a:xfrm>
          <a:prstGeom prst="rect">
            <a:avLst/>
          </a:prstGeom>
          <a:noFill/>
        </p:spPr>
      </p:pic>
      <p:sp>
        <p:nvSpPr>
          <p:cNvPr id="9" name="TextBox 8">
            <a:extLst>
              <a:ext uri="{FF2B5EF4-FFF2-40B4-BE49-F238E27FC236}">
                <a16:creationId xmlns:a16="http://schemas.microsoft.com/office/drawing/2014/main" id="{40AC2AA4-7175-4E3B-9351-D887777ADB86}"/>
              </a:ext>
            </a:extLst>
          </p:cNvPr>
          <p:cNvSpPr txBox="1"/>
          <p:nvPr/>
        </p:nvSpPr>
        <p:spPr>
          <a:xfrm>
            <a:off x="2650351" y="756331"/>
            <a:ext cx="6107372" cy="584775"/>
          </a:xfrm>
          <a:prstGeom prst="rect">
            <a:avLst/>
          </a:prstGeom>
          <a:noFill/>
        </p:spPr>
        <p:txBody>
          <a:bodyPr wrap="square">
            <a:spAutoFit/>
          </a:bodyPr>
          <a:lstStyle/>
          <a:p>
            <a:pPr algn="ctr"/>
            <a:r>
              <a:rPr lang="ne-NP" sz="3200" b="1" dirty="0">
                <a:solidFill>
                  <a:srgbClr val="0070C0"/>
                </a:solidFill>
                <a:cs typeface="Kalimati" panose="00000400000000000000" pitchFamily="2"/>
              </a:rPr>
              <a:t>घरसम्बन्धी विवरण</a:t>
            </a:r>
            <a:endParaRPr lang="en-US" sz="32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817BD90F-C7E0-4345-8E9C-4C586FAFF4E6}"/>
              </a:ext>
            </a:extLst>
          </p:cNvPr>
          <p:cNvPicPr>
            <a:picLocks noChangeAspect="1"/>
          </p:cNvPicPr>
          <p:nvPr/>
        </p:nvPicPr>
        <p:blipFill rotWithShape="1">
          <a:blip r:embed="rId4"/>
          <a:srcRect b="3976"/>
          <a:stretch/>
        </p:blipFill>
        <p:spPr>
          <a:xfrm>
            <a:off x="882011" y="1442920"/>
            <a:ext cx="5518790" cy="5356248"/>
          </a:xfrm>
          <a:prstGeom prst="rect">
            <a:avLst/>
          </a:prstGeom>
        </p:spPr>
      </p:pic>
      <p:pic>
        <p:nvPicPr>
          <p:cNvPr id="3" name="Picture 2">
            <a:extLst>
              <a:ext uri="{FF2B5EF4-FFF2-40B4-BE49-F238E27FC236}">
                <a16:creationId xmlns:a16="http://schemas.microsoft.com/office/drawing/2014/main" id="{8FE2CED7-E220-49FC-8F26-CEB6364A992A}"/>
              </a:ext>
            </a:extLst>
          </p:cNvPr>
          <p:cNvPicPr>
            <a:picLocks noChangeAspect="1"/>
          </p:cNvPicPr>
          <p:nvPr/>
        </p:nvPicPr>
        <p:blipFill rotWithShape="1">
          <a:blip r:embed="rId5"/>
          <a:srcRect b="10563"/>
          <a:stretch/>
        </p:blipFill>
        <p:spPr>
          <a:xfrm>
            <a:off x="10254011" y="5033063"/>
            <a:ext cx="1875907" cy="1235910"/>
          </a:xfrm>
          <a:prstGeom prst="rect">
            <a:avLst/>
          </a:prstGeom>
        </p:spPr>
      </p:pic>
      <p:pic>
        <p:nvPicPr>
          <p:cNvPr id="11" name="Picture 10">
            <a:extLst>
              <a:ext uri="{FF2B5EF4-FFF2-40B4-BE49-F238E27FC236}">
                <a16:creationId xmlns:a16="http://schemas.microsoft.com/office/drawing/2014/main" id="{2173C3FE-5C42-4252-9C8F-D5D4268B7E1B}"/>
              </a:ext>
            </a:extLst>
          </p:cNvPr>
          <p:cNvPicPr>
            <a:picLocks noChangeAspect="1"/>
          </p:cNvPicPr>
          <p:nvPr/>
        </p:nvPicPr>
        <p:blipFill>
          <a:blip r:embed="rId6"/>
          <a:stretch>
            <a:fillRect/>
          </a:stretch>
        </p:blipFill>
        <p:spPr>
          <a:xfrm>
            <a:off x="7704618" y="1676764"/>
            <a:ext cx="1708273" cy="1351348"/>
          </a:xfrm>
          <a:prstGeom prst="rect">
            <a:avLst/>
          </a:prstGeom>
        </p:spPr>
      </p:pic>
      <p:pic>
        <p:nvPicPr>
          <p:cNvPr id="12" name="Content Placeholder 3">
            <a:extLst>
              <a:ext uri="{FF2B5EF4-FFF2-40B4-BE49-F238E27FC236}">
                <a16:creationId xmlns:a16="http://schemas.microsoft.com/office/drawing/2014/main" id="{F870277D-7576-4D05-86D0-34EE5050AC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3586" y="3566485"/>
            <a:ext cx="1708273" cy="1235910"/>
          </a:xfrm>
          <a:prstGeom prst="rect">
            <a:avLst/>
          </a:prstGeom>
        </p:spPr>
      </p:pic>
      <p:pic>
        <p:nvPicPr>
          <p:cNvPr id="13" name="Picture 12">
            <a:extLst>
              <a:ext uri="{FF2B5EF4-FFF2-40B4-BE49-F238E27FC236}">
                <a16:creationId xmlns:a16="http://schemas.microsoft.com/office/drawing/2014/main" id="{4E82B9FD-6560-4F97-81CE-DD1F05516A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37810" y="3471665"/>
            <a:ext cx="1739868" cy="1303221"/>
          </a:xfrm>
          <a:prstGeom prst="rect">
            <a:avLst/>
          </a:prstGeom>
        </p:spPr>
      </p:pic>
      <p:pic>
        <p:nvPicPr>
          <p:cNvPr id="14" name="Picture 13">
            <a:extLst>
              <a:ext uri="{FF2B5EF4-FFF2-40B4-BE49-F238E27FC236}">
                <a16:creationId xmlns:a16="http://schemas.microsoft.com/office/drawing/2014/main" id="{B4A45831-EFFF-48C5-8153-EFF323FB1A7B}"/>
              </a:ext>
            </a:extLst>
          </p:cNvPr>
          <p:cNvPicPr>
            <a:picLocks noChangeAspect="1"/>
          </p:cNvPicPr>
          <p:nvPr/>
        </p:nvPicPr>
        <p:blipFill>
          <a:blip r:embed="rId9"/>
          <a:stretch>
            <a:fillRect/>
          </a:stretch>
        </p:blipFill>
        <p:spPr>
          <a:xfrm>
            <a:off x="7894204" y="5181236"/>
            <a:ext cx="1717655" cy="1234142"/>
          </a:xfrm>
          <a:prstGeom prst="rect">
            <a:avLst/>
          </a:prstGeom>
        </p:spPr>
      </p:pic>
    </p:spTree>
    <p:extLst>
      <p:ext uri="{BB962C8B-B14F-4D97-AF65-F5344CB8AC3E}">
        <p14:creationId xmlns:p14="http://schemas.microsoft.com/office/powerpoint/2010/main" val="379741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5</a:t>
            </a:fld>
            <a:endParaRPr lang="en-US" dirty="0"/>
          </a:p>
        </p:txBody>
      </p:sp>
      <p:sp>
        <p:nvSpPr>
          <p:cNvPr id="8" name="TextBox 7">
            <a:extLst>
              <a:ext uri="{FF2B5EF4-FFF2-40B4-BE49-F238E27FC236}">
                <a16:creationId xmlns:a16="http://schemas.microsoft.com/office/drawing/2014/main" id="{10BCB9F9-0BF2-4FDE-B591-1430C0AEC719}"/>
              </a:ext>
            </a:extLst>
          </p:cNvPr>
          <p:cNvSpPr txBox="1"/>
          <p:nvPr/>
        </p:nvSpPr>
        <p:spPr>
          <a:xfrm>
            <a:off x="308344" y="1341366"/>
            <a:ext cx="10364112" cy="526297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जनगणनामा सबै प्रयोगका लागि उपयोगमा रहेका, नरहेका सम्पूर्ण घरहरूको विवरण  संकलन गर्नुपर्दछ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प्रत्येक सुपरिवेक्षकले आफूले गणना गर्नुपर्ने गणना क्षेत्रमा परिवार बसोवास गरेका, नगरेका सबै घरमा पुगी क्रमशः </a:t>
            </a:r>
            <a:r>
              <a:rPr lang="en-US" sz="2400" dirty="0">
                <a:latin typeface="Times New Rom B" pitchFamily="2" charset="0"/>
                <a:ea typeface="Tahoma" panose="020B0604030504040204" pitchFamily="34" charset="0"/>
                <a:cs typeface="Kalimati" panose="00000400000000000000" pitchFamily="2"/>
              </a:rPr>
              <a:t>1, 2, 3, 4,</a:t>
            </a:r>
            <a:r>
              <a:rPr lang="ne-NP" sz="2400" dirty="0">
                <a:latin typeface="Times New Rom B" pitchFamily="2" charset="0"/>
                <a:ea typeface="Tahoma" panose="020B0604030504040204" pitchFamily="34" charset="0"/>
                <a:cs typeface="Kalimati" panose="00000400000000000000" pitchFamily="2"/>
              </a:rPr>
              <a:t> </a:t>
            </a:r>
            <a:r>
              <a:rPr lang="en-US" sz="2400" dirty="0">
                <a:latin typeface="Times New Rom B" pitchFamily="2" charset="0"/>
                <a:ea typeface="Tahoma" panose="020B0604030504040204" pitchFamily="34" charset="0"/>
                <a:cs typeface="Kalimati" panose="00000400000000000000" pitchFamily="2"/>
              </a:rPr>
              <a:t>5 </a:t>
            </a:r>
            <a:r>
              <a:rPr lang="ne-NP" sz="2400" dirty="0">
                <a:cs typeface="Kalimati" panose="00000400000000000000" pitchFamily="2"/>
              </a:rPr>
              <a:t>गरी कुनै घर नछुटाई घर क्रमसंख्या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एउटा परिवारले एकभन्दा बढी घर (बस्ने घर, भान्साघर, स्टोर, गोदाम आदि) प्रयोग गरेको भए सबै घरको क्रमसंख्या फरक फरक हुन्छ । </a:t>
            </a:r>
            <a:endParaRPr lang="en-US" sz="2400" dirty="0">
              <a:cs typeface="Kalimati" panose="00000400000000000000" pitchFamily="2"/>
            </a:endParaRP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प्रत्येक गणना क्षेत्रको घर क्रमसंख्या </a:t>
            </a:r>
            <a:r>
              <a:rPr lang="en-US" sz="2800" b="1">
                <a:solidFill>
                  <a:srgbClr val="142DAC"/>
                </a:solidFill>
                <a:latin typeface="Times New Rom B" pitchFamily="2" charset="0"/>
                <a:ea typeface="+mj-ea"/>
                <a:cs typeface="Kalimati" panose="00000400000000000000" pitchFamily="2"/>
              </a:rPr>
              <a:t>1</a:t>
            </a:r>
            <a:r>
              <a:rPr lang="en-US" sz="2400" b="1">
                <a:solidFill>
                  <a:srgbClr val="142DAC"/>
                </a:solidFill>
                <a:latin typeface="Kokila" panose="020B0604020202020204" pitchFamily="34" charset="0"/>
                <a:ea typeface="+mj-ea"/>
                <a:cs typeface="Kalimati" panose="00000400000000000000" pitchFamily="2"/>
              </a:rPr>
              <a:t> </a:t>
            </a:r>
            <a:r>
              <a:rPr lang="ne-NP" sz="2400" b="1">
                <a:solidFill>
                  <a:srgbClr val="142DAC"/>
                </a:solidFill>
                <a:latin typeface="Kokila" panose="020B0604020202020204" pitchFamily="34" charset="0"/>
                <a:ea typeface="+mj-ea"/>
                <a:cs typeface="Kalimati" panose="00000400000000000000" pitchFamily="2"/>
              </a:rPr>
              <a:t>बाट शुरू गर्नुपर्दछ । तर सुचीकरण किताब थप गरेको भएमा </a:t>
            </a:r>
            <a:r>
              <a:rPr lang="ne-NP" sz="2400" b="1" dirty="0">
                <a:solidFill>
                  <a:srgbClr val="142DAC"/>
                </a:solidFill>
                <a:latin typeface="Kokila" panose="020B0604020202020204" pitchFamily="34" charset="0"/>
                <a:ea typeface="+mj-ea"/>
                <a:cs typeface="Kalimati" panose="00000400000000000000" pitchFamily="2"/>
              </a:rPr>
              <a:t>घर </a:t>
            </a:r>
            <a:r>
              <a:rPr lang="ne-NP" sz="2400" b="1">
                <a:solidFill>
                  <a:srgbClr val="142DAC"/>
                </a:solidFill>
                <a:latin typeface="Kokila" panose="020B0604020202020204" pitchFamily="34" charset="0"/>
                <a:ea typeface="+mj-ea"/>
                <a:cs typeface="Kalimati" panose="00000400000000000000" pitchFamily="2"/>
              </a:rPr>
              <a:t>क्रमसंख्या क्रमश: लेख्दै जानु पर्दछ </a:t>
            </a:r>
            <a:r>
              <a:rPr lang="ne-NP" sz="2400" b="1" dirty="0">
                <a:solidFill>
                  <a:srgbClr val="142DAC"/>
                </a:solidFill>
                <a:latin typeface="Kokila" panose="020B0604020202020204" pitchFamily="34" charset="0"/>
                <a:ea typeface="+mj-ea"/>
                <a:cs typeface="Kalimati" panose="00000400000000000000" pitchFamily="2"/>
              </a:rPr>
              <a:t>।</a:t>
            </a:r>
          </a:p>
        </p:txBody>
      </p:sp>
      <p:sp>
        <p:nvSpPr>
          <p:cNvPr id="9" name="TextBox 8">
            <a:extLst>
              <a:ext uri="{FF2B5EF4-FFF2-40B4-BE49-F238E27FC236}">
                <a16:creationId xmlns:a16="http://schemas.microsoft.com/office/drawing/2014/main" id="{6492EE68-5F30-4282-9AF1-CC24B91B8B45}"/>
              </a:ext>
            </a:extLst>
          </p:cNvPr>
          <p:cNvSpPr txBox="1"/>
          <p:nvPr/>
        </p:nvSpPr>
        <p:spPr>
          <a:xfrm>
            <a:off x="99278" y="771411"/>
            <a:ext cx="12138006"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१: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E26DFED3-1517-4884-8950-FFEF701A5C3B}"/>
              </a:ext>
            </a:extLst>
          </p:cNvPr>
          <p:cNvPicPr>
            <a:picLocks noChangeAspect="1"/>
          </p:cNvPicPr>
          <p:nvPr/>
        </p:nvPicPr>
        <p:blipFill rotWithShape="1">
          <a:blip r:embed="rId2"/>
          <a:srcRect t="10121" r="85038" b="3976"/>
          <a:stretch/>
        </p:blipFill>
        <p:spPr>
          <a:xfrm>
            <a:off x="11186065" y="978762"/>
            <a:ext cx="919625" cy="5203356"/>
          </a:xfrm>
          <a:prstGeom prst="rect">
            <a:avLst/>
          </a:prstGeom>
        </p:spPr>
      </p:pic>
    </p:spTree>
    <p:extLst>
      <p:ext uri="{BB962C8B-B14F-4D97-AF65-F5344CB8AC3E}">
        <p14:creationId xmlns:p14="http://schemas.microsoft.com/office/powerpoint/2010/main" val="132189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66714" y="6388512"/>
            <a:ext cx="675806" cy="341426"/>
          </a:xfrm>
        </p:spPr>
        <p:txBody>
          <a:bodyPr/>
          <a:lstStyle/>
          <a:p>
            <a:fld id="{2840B2E4-A264-431E-ABDE-38E3BCDA5876}" type="slidenum">
              <a:rPr lang="en-US" smtClean="0"/>
              <a:pPr/>
              <a:t>6</a:t>
            </a:fld>
            <a:endParaRPr lang="en-US" dirty="0"/>
          </a:p>
        </p:txBody>
      </p:sp>
      <p:sp>
        <p:nvSpPr>
          <p:cNvPr id="8" name="TextBox 7">
            <a:extLst>
              <a:ext uri="{FF2B5EF4-FFF2-40B4-BE49-F238E27FC236}">
                <a16:creationId xmlns:a16="http://schemas.microsoft.com/office/drawing/2014/main" id="{F55638CE-4265-4C42-8293-5A57CBB08C23}"/>
              </a:ext>
            </a:extLst>
          </p:cNvPr>
          <p:cNvSpPr txBox="1"/>
          <p:nvPr/>
        </p:nvSpPr>
        <p:spPr>
          <a:xfrm>
            <a:off x="287383" y="1700163"/>
            <a:ext cx="7963459" cy="5029775"/>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यस महलमा घर कति तलाको छ यकिन गरी तला 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तला नछापी छानोले मात्र छोपेको घरलाई एक तला मान्नुपर्दछ । </a:t>
            </a: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अन्तिम तला केही क्षेत्र मात्र ओगट्ने गरी बनेको भए उक्त तलासमेत गणना गरी जम्मा तला 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जस्तै कुनै घरको २ तला पूरा र माथि कम्तिमा १ कोठा रहेछ भने उक्त घर ३ तलाको हुन्छ । तर भर्याङ मात्र छोप्ने गरी बनाइएको संरचनालाई बेग्लै तला मान्नु हुँदैन । </a:t>
            </a:r>
          </a:p>
        </p:txBody>
      </p:sp>
      <p:sp>
        <p:nvSpPr>
          <p:cNvPr id="9" name="TextBox 8">
            <a:extLst>
              <a:ext uri="{FF2B5EF4-FFF2-40B4-BE49-F238E27FC236}">
                <a16:creationId xmlns:a16="http://schemas.microsoft.com/office/drawing/2014/main" id="{A06F04D8-5120-4405-BC16-5A1FCEB27E09}"/>
              </a:ext>
            </a:extLst>
          </p:cNvPr>
          <p:cNvSpPr txBox="1"/>
          <p:nvPr/>
        </p:nvSpPr>
        <p:spPr>
          <a:xfrm>
            <a:off x="104503" y="883000"/>
            <a:ext cx="1187388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२: यो घर कति तलाको छ र बनेको कति वर्ष भयो ?</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249455E-8D37-41FC-B7FD-EF9E824D0C60}"/>
              </a:ext>
            </a:extLst>
          </p:cNvPr>
          <p:cNvPicPr>
            <a:picLocks noChangeAspect="1"/>
          </p:cNvPicPr>
          <p:nvPr/>
        </p:nvPicPr>
        <p:blipFill rotWithShape="1">
          <a:blip r:embed="rId2"/>
          <a:srcRect t="16305" b="10353"/>
          <a:stretch/>
        </p:blipFill>
        <p:spPr>
          <a:xfrm>
            <a:off x="8500740" y="4445559"/>
            <a:ext cx="3403877" cy="1806051"/>
          </a:xfrm>
          <a:prstGeom prst="rect">
            <a:avLst/>
          </a:prstGeom>
        </p:spPr>
      </p:pic>
      <p:sp>
        <p:nvSpPr>
          <p:cNvPr id="11" name="TextBox 10">
            <a:extLst>
              <a:ext uri="{FF2B5EF4-FFF2-40B4-BE49-F238E27FC236}">
                <a16:creationId xmlns:a16="http://schemas.microsoft.com/office/drawing/2014/main" id="{C32093AA-C2AC-43AB-92FC-F09677789595}"/>
              </a:ext>
            </a:extLst>
          </p:cNvPr>
          <p:cNvSpPr txBox="1"/>
          <p:nvPr/>
        </p:nvSpPr>
        <p:spPr>
          <a:xfrm>
            <a:off x="9470323" y="3618562"/>
            <a:ext cx="2303667" cy="461665"/>
          </a:xfrm>
          <a:prstGeom prst="rect">
            <a:avLst/>
          </a:prstGeom>
          <a:noFill/>
        </p:spPr>
        <p:txBody>
          <a:bodyPr wrap="square" rtlCol="0">
            <a:spAutoFit/>
          </a:bodyPr>
          <a:lstStyle/>
          <a:p>
            <a:r>
              <a:rPr lang="ne-NP" sz="2400" dirty="0">
                <a:solidFill>
                  <a:srgbClr val="1C0CB4"/>
                </a:solidFill>
                <a:cs typeface="Kalimati" pitchFamily="2"/>
              </a:rPr>
              <a:t>२ तले घर </a:t>
            </a:r>
            <a:endParaRPr lang="en-US" sz="2400" dirty="0">
              <a:solidFill>
                <a:srgbClr val="1C0CB4"/>
              </a:solidFill>
            </a:endParaRPr>
          </a:p>
        </p:txBody>
      </p:sp>
      <p:sp>
        <p:nvSpPr>
          <p:cNvPr id="12" name="TextBox 11">
            <a:extLst>
              <a:ext uri="{FF2B5EF4-FFF2-40B4-BE49-F238E27FC236}">
                <a16:creationId xmlns:a16="http://schemas.microsoft.com/office/drawing/2014/main" id="{D3222F9C-131F-4FDC-A67F-D8C6DB88B658}"/>
              </a:ext>
            </a:extLst>
          </p:cNvPr>
          <p:cNvSpPr txBox="1"/>
          <p:nvPr/>
        </p:nvSpPr>
        <p:spPr>
          <a:xfrm>
            <a:off x="9109469" y="6328392"/>
            <a:ext cx="2377440" cy="461665"/>
          </a:xfrm>
          <a:prstGeom prst="rect">
            <a:avLst/>
          </a:prstGeom>
          <a:noFill/>
        </p:spPr>
        <p:txBody>
          <a:bodyPr wrap="square" rtlCol="0">
            <a:spAutoFit/>
          </a:bodyPr>
          <a:lstStyle/>
          <a:p>
            <a:pPr algn="ctr"/>
            <a:r>
              <a:rPr lang="ne-NP" sz="2400" dirty="0">
                <a:solidFill>
                  <a:srgbClr val="1C0CB4"/>
                </a:solidFill>
                <a:cs typeface="Kalimati" pitchFamily="2"/>
              </a:rPr>
              <a:t>१ तले घर </a:t>
            </a:r>
            <a:endParaRPr lang="en-US" sz="2400" dirty="0">
              <a:solidFill>
                <a:srgbClr val="1C0CB4"/>
              </a:solidFill>
              <a:cs typeface="Kalimati" pitchFamily="2"/>
            </a:endParaRPr>
          </a:p>
        </p:txBody>
      </p:sp>
      <p:pic>
        <p:nvPicPr>
          <p:cNvPr id="2" name="Picture 1">
            <a:extLst>
              <a:ext uri="{FF2B5EF4-FFF2-40B4-BE49-F238E27FC236}">
                <a16:creationId xmlns:a16="http://schemas.microsoft.com/office/drawing/2014/main" id="{5B23DD77-DA29-4CF1-B928-1281EECB28EB}"/>
              </a:ext>
            </a:extLst>
          </p:cNvPr>
          <p:cNvPicPr>
            <a:picLocks noChangeAspect="1"/>
          </p:cNvPicPr>
          <p:nvPr/>
        </p:nvPicPr>
        <p:blipFill>
          <a:blip r:embed="rId3"/>
          <a:stretch>
            <a:fillRect/>
          </a:stretch>
        </p:blipFill>
        <p:spPr>
          <a:xfrm>
            <a:off x="8500740" y="1661810"/>
            <a:ext cx="3403877" cy="1931995"/>
          </a:xfrm>
          <a:prstGeom prst="rect">
            <a:avLst/>
          </a:prstGeom>
        </p:spPr>
      </p:pic>
      <p:sp>
        <p:nvSpPr>
          <p:cNvPr id="10" name="TextBox 9">
            <a:extLst>
              <a:ext uri="{FF2B5EF4-FFF2-40B4-BE49-F238E27FC236}">
                <a16:creationId xmlns:a16="http://schemas.microsoft.com/office/drawing/2014/main" id="{D077B974-41A3-4891-AB6B-EEF1CA47E4DC}"/>
              </a:ext>
            </a:extLst>
          </p:cNvPr>
          <p:cNvSpPr txBox="1"/>
          <p:nvPr/>
        </p:nvSpPr>
        <p:spPr>
          <a:xfrm>
            <a:off x="5417294" y="6460694"/>
            <a:ext cx="6156250" cy="369332"/>
          </a:xfrm>
          <a:prstGeom prst="rect">
            <a:avLst/>
          </a:prstGeom>
          <a:noFill/>
        </p:spPr>
        <p:txBody>
          <a:bodyPr wrap="square">
            <a:spAutoFit/>
          </a:bodyPr>
          <a:lstStyle/>
          <a:p>
            <a:pPr algn="ct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85682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7</a:t>
            </a:fld>
            <a:endParaRPr lang="en-US" dirty="0"/>
          </a:p>
        </p:txBody>
      </p:sp>
      <p:sp>
        <p:nvSpPr>
          <p:cNvPr id="8" name="TextBox 7">
            <a:extLst>
              <a:ext uri="{FF2B5EF4-FFF2-40B4-BE49-F238E27FC236}">
                <a16:creationId xmlns:a16="http://schemas.microsoft.com/office/drawing/2014/main" id="{E56F870B-BCD7-48A6-B8D4-78EA482EA9CF}"/>
              </a:ext>
            </a:extLst>
          </p:cNvPr>
          <p:cNvSpPr txBox="1"/>
          <p:nvPr/>
        </p:nvSpPr>
        <p:spPr>
          <a:xfrm>
            <a:off x="86816" y="1725603"/>
            <a:ext cx="10044052" cy="447814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परिवार बसिरहेको घर बनेको कति वर्ष भयो यकिन गरी पुरा भएको वर्ष लेख्नुपर्दछ।</a:t>
            </a:r>
          </a:p>
          <a:p>
            <a:pPr marL="285750" indent="-285750" algn="just">
              <a:lnSpc>
                <a:spcPct val="150000"/>
              </a:lnSpc>
              <a:buFont typeface="Arial" panose="020B0604020202020204" pitchFamily="34" charset="0"/>
              <a:buChar char="•"/>
            </a:pPr>
            <a:r>
              <a:rPr lang="ne-NP" sz="2400" dirty="0">
                <a:cs typeface="Kalimati" panose="00000400000000000000" pitchFamily="2"/>
              </a:rPr>
              <a:t>१ वर्षभित्रै बनेको घर भए लेख्नुपर्ने स्थानमा “००” लेख्नुपर्दछ ।</a:t>
            </a: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कुनै घरको निर्माण केही तला मात्र बनाई बाँकी तला पछि थपेको भए त्यस्ता घरको हकमा उक्त घर सुरुमा कहिले बनेको हो सोको आधारमा घर बनेको कति वर्ष भयो यकिन गरी लेख्नुपर्दछ । </a:t>
            </a:r>
            <a:endParaRPr lang="en-US" sz="2400" b="1" dirty="0">
              <a:solidFill>
                <a:srgbClr val="142DAC"/>
              </a:solidFill>
              <a:latin typeface="Kokila" panose="020B0604020202020204" pitchFamily="34" charset="0"/>
              <a:ea typeface="+mj-ea"/>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घरको तला र बनेको पूरा बर्ष लेख्दा दिइएको स्थानमा दुई लाइनमा लेख्नुपर्छ ।</a:t>
            </a:r>
          </a:p>
          <a:p>
            <a:pPr marL="285750" indent="-285750" algn="just">
              <a:lnSpc>
                <a:spcPct val="150000"/>
              </a:lnSpc>
              <a:buFont typeface="Arial" panose="020B0604020202020204" pitchFamily="34" charset="0"/>
              <a:buChar char="•"/>
            </a:pPr>
            <a:r>
              <a:rPr lang="ne-NP" sz="2400" dirty="0">
                <a:cs typeface="Kalimati" panose="00000400000000000000" pitchFamily="2"/>
              </a:rPr>
              <a:t>खाली घरको हकमा नजिकको छिमेकीलाई उत्तरदाता मान्नुपर्दछ ।</a:t>
            </a:r>
          </a:p>
        </p:txBody>
      </p:sp>
      <p:sp>
        <p:nvSpPr>
          <p:cNvPr id="6" name="TextBox 5">
            <a:extLst>
              <a:ext uri="{FF2B5EF4-FFF2-40B4-BE49-F238E27FC236}">
                <a16:creationId xmlns:a16="http://schemas.microsoft.com/office/drawing/2014/main" id="{DE2B0366-7E46-433E-B92F-522F46697BF5}"/>
              </a:ext>
            </a:extLst>
          </p:cNvPr>
          <p:cNvSpPr txBox="1"/>
          <p:nvPr/>
        </p:nvSpPr>
        <p:spPr>
          <a:xfrm>
            <a:off x="86816" y="805272"/>
            <a:ext cx="1059860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२: यो घर कति तलाको छ र बनेको कति वर्ष भयो ?</a:t>
            </a: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47DEA8C-981F-4E0C-8E87-45E54C0B29F6}"/>
              </a:ext>
            </a:extLst>
          </p:cNvPr>
          <p:cNvPicPr>
            <a:picLocks noChangeAspect="1"/>
          </p:cNvPicPr>
          <p:nvPr/>
        </p:nvPicPr>
        <p:blipFill rotWithShape="1">
          <a:blip r:embed="rId2"/>
          <a:srcRect r="58245"/>
          <a:stretch/>
        </p:blipFill>
        <p:spPr>
          <a:xfrm>
            <a:off x="10365955" y="1051628"/>
            <a:ext cx="1560411" cy="4976949"/>
          </a:xfrm>
          <a:prstGeom prst="rect">
            <a:avLst/>
          </a:prstGeom>
        </p:spPr>
      </p:pic>
      <p:sp>
        <p:nvSpPr>
          <p:cNvPr id="10" name="TextBox 9">
            <a:extLst>
              <a:ext uri="{FF2B5EF4-FFF2-40B4-BE49-F238E27FC236}">
                <a16:creationId xmlns:a16="http://schemas.microsoft.com/office/drawing/2014/main" id="{38A356B3-1D7B-4F31-89E4-42CEC5474288}"/>
              </a:ext>
            </a:extLst>
          </p:cNvPr>
          <p:cNvSpPr txBox="1"/>
          <p:nvPr/>
        </p:nvSpPr>
        <p:spPr>
          <a:xfrm>
            <a:off x="10844785" y="4360128"/>
            <a:ext cx="704331" cy="400110"/>
          </a:xfrm>
          <a:prstGeom prst="rect">
            <a:avLst/>
          </a:prstGeom>
          <a:noFill/>
        </p:spPr>
        <p:txBody>
          <a:bodyPr wrap="square" rtlCol="0">
            <a:spAutoFit/>
          </a:bodyPr>
          <a:lstStyle/>
          <a:p>
            <a:r>
              <a:rPr lang="en-US" sz="2000" dirty="0">
                <a:solidFill>
                  <a:srgbClr val="0070C0"/>
                </a:solidFill>
                <a:latin typeface="Times New Rom B" pitchFamily="2" charset="0"/>
              </a:rPr>
              <a:t>   </a:t>
            </a:r>
            <a:r>
              <a:rPr lang="ne-NP" sz="2000" dirty="0">
                <a:solidFill>
                  <a:srgbClr val="0070C0"/>
                </a:solidFill>
                <a:latin typeface="Times New Rom B" pitchFamily="2" charset="0"/>
              </a:rPr>
              <a:t>2 </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8DB0A99B-1456-44E4-B11B-6B33E2B494CB}"/>
              </a:ext>
            </a:extLst>
          </p:cNvPr>
          <p:cNvSpPr txBox="1"/>
          <p:nvPr/>
        </p:nvSpPr>
        <p:spPr>
          <a:xfrm>
            <a:off x="10377514" y="4642339"/>
            <a:ext cx="733731"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ne-NP" sz="2400" dirty="0">
                <a:solidFill>
                  <a:srgbClr val="0070C0"/>
                </a:solidFill>
                <a:latin typeface="Times New Rom B" pitchFamily="2" charset="0"/>
              </a:rPr>
              <a:t>1 </a:t>
            </a:r>
            <a:endParaRPr lang="en-US" sz="24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9B2EBE51-329A-4B7D-AF2C-149168EDBBD1}"/>
              </a:ext>
            </a:extLst>
          </p:cNvPr>
          <p:cNvSpPr txBox="1"/>
          <p:nvPr/>
        </p:nvSpPr>
        <p:spPr>
          <a:xfrm>
            <a:off x="10253636" y="5252590"/>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7" name="TextBox 16">
            <a:extLst>
              <a:ext uri="{FF2B5EF4-FFF2-40B4-BE49-F238E27FC236}">
                <a16:creationId xmlns:a16="http://schemas.microsoft.com/office/drawing/2014/main" id="{59C4D204-39B5-4A53-BB03-C80F06CEFBB2}"/>
              </a:ext>
            </a:extLst>
          </p:cNvPr>
          <p:cNvSpPr txBox="1"/>
          <p:nvPr/>
        </p:nvSpPr>
        <p:spPr>
          <a:xfrm>
            <a:off x="10929528" y="4656255"/>
            <a:ext cx="2031117"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en-US" sz="2000" dirty="0">
                <a:solidFill>
                  <a:srgbClr val="0070C0"/>
                </a:solidFill>
                <a:latin typeface="Times New Rom B" pitchFamily="2" charset="0"/>
              </a:rPr>
              <a:t>17</a:t>
            </a:r>
            <a:r>
              <a:rPr lang="ne-NP" sz="2400" dirty="0">
                <a:solidFill>
                  <a:srgbClr val="0070C0"/>
                </a:solidFill>
                <a:latin typeface="Times New Rom B" pitchFamily="2" charset="0"/>
              </a:rPr>
              <a:t> </a:t>
            </a:r>
            <a:endParaRPr lang="en-US" sz="2400" dirty="0">
              <a:solidFill>
                <a:srgbClr val="0070C0"/>
              </a:solidFill>
              <a:latin typeface="Times New Rom B" pitchFamily="2" charset="0"/>
            </a:endParaRPr>
          </a:p>
        </p:txBody>
      </p:sp>
      <p:sp>
        <p:nvSpPr>
          <p:cNvPr id="18" name="TextBox 17">
            <a:extLst>
              <a:ext uri="{FF2B5EF4-FFF2-40B4-BE49-F238E27FC236}">
                <a16:creationId xmlns:a16="http://schemas.microsoft.com/office/drawing/2014/main" id="{64217B91-3BA6-4371-890F-8A2D3AB81A0C}"/>
              </a:ext>
            </a:extLst>
          </p:cNvPr>
          <p:cNvSpPr txBox="1"/>
          <p:nvPr/>
        </p:nvSpPr>
        <p:spPr>
          <a:xfrm>
            <a:off x="10987367" y="5117920"/>
            <a:ext cx="2031117" cy="400110"/>
          </a:xfrm>
          <a:prstGeom prst="rect">
            <a:avLst/>
          </a:prstGeom>
          <a:noFill/>
        </p:spPr>
        <p:txBody>
          <a:bodyPr wrap="square" rtlCol="0">
            <a:spAutoFit/>
          </a:bodyPr>
          <a:lstStyle/>
          <a:p>
            <a:r>
              <a:rPr lang="en-US" sz="2000" dirty="0">
                <a:solidFill>
                  <a:srgbClr val="0070C0"/>
                </a:solidFill>
                <a:latin typeface="Times New Rom B" pitchFamily="2" charset="0"/>
              </a:rPr>
              <a:t> 3</a:t>
            </a:r>
            <a:r>
              <a:rPr lang="ne-NP" sz="2000" dirty="0">
                <a:solidFill>
                  <a:srgbClr val="0070C0"/>
                </a:solidFill>
                <a:latin typeface="Times New Rom B" pitchFamily="2" charset="0"/>
              </a:rPr>
              <a:t> </a:t>
            </a:r>
            <a:endParaRPr lang="en-US" sz="2000" dirty="0">
              <a:solidFill>
                <a:srgbClr val="0070C0"/>
              </a:solidFill>
              <a:latin typeface="Times New Rom B" pitchFamily="2" charset="0"/>
            </a:endParaRPr>
          </a:p>
        </p:txBody>
      </p:sp>
      <p:sp>
        <p:nvSpPr>
          <p:cNvPr id="19" name="TextBox 18">
            <a:extLst>
              <a:ext uri="{FF2B5EF4-FFF2-40B4-BE49-F238E27FC236}">
                <a16:creationId xmlns:a16="http://schemas.microsoft.com/office/drawing/2014/main" id="{1B3EB345-AB50-430A-B585-B57D5287E443}"/>
              </a:ext>
            </a:extLst>
          </p:cNvPr>
          <p:cNvSpPr txBox="1"/>
          <p:nvPr/>
        </p:nvSpPr>
        <p:spPr>
          <a:xfrm>
            <a:off x="10940944" y="5393470"/>
            <a:ext cx="862654"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ne-NP" sz="2000" dirty="0">
                <a:solidFill>
                  <a:srgbClr val="0070C0"/>
                </a:solidFill>
                <a:latin typeface="Times New Rom B" pitchFamily="2" charset="0"/>
              </a:rPr>
              <a:t>12</a:t>
            </a:r>
            <a:r>
              <a:rPr lang="ne-NP" sz="2400" dirty="0">
                <a:solidFill>
                  <a:srgbClr val="0070C0"/>
                </a:solidFill>
                <a:latin typeface="Times New Rom B" pitchFamily="2" charset="0"/>
              </a:rPr>
              <a:t> </a:t>
            </a:r>
            <a:endParaRPr lang="en-US" sz="2400" dirty="0">
              <a:solidFill>
                <a:srgbClr val="0070C0"/>
              </a:solidFill>
              <a:latin typeface="Times New Rom B" pitchFamily="2" charset="0"/>
            </a:endParaRPr>
          </a:p>
        </p:txBody>
      </p:sp>
    </p:spTree>
    <p:extLst>
      <p:ext uri="{BB962C8B-B14F-4D97-AF65-F5344CB8AC3E}">
        <p14:creationId xmlns:p14="http://schemas.microsoft.com/office/powerpoint/2010/main" val="3042381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59" y="6462055"/>
            <a:ext cx="901088" cy="437868"/>
          </a:xfrm>
        </p:spPr>
        <p:txBody>
          <a:bodyPr/>
          <a:lstStyle/>
          <a:p>
            <a:fld id="{2840B2E4-A264-431E-ABDE-38E3BCDA5876}" type="slidenum">
              <a:rPr lang="en-US" smtClean="0"/>
              <a:pPr/>
              <a:t>8</a:t>
            </a:fld>
            <a:endParaRPr lang="en-US" dirty="0"/>
          </a:p>
        </p:txBody>
      </p:sp>
      <p:sp>
        <p:nvSpPr>
          <p:cNvPr id="8" name="TextBox 7">
            <a:extLst>
              <a:ext uri="{FF2B5EF4-FFF2-40B4-BE49-F238E27FC236}">
                <a16:creationId xmlns:a16="http://schemas.microsoft.com/office/drawing/2014/main" id="{97DBC32D-3A93-4511-8C26-F829F5CDAB29}"/>
              </a:ext>
            </a:extLst>
          </p:cNvPr>
          <p:cNvSpPr txBox="1"/>
          <p:nvPr/>
        </p:nvSpPr>
        <p:spPr>
          <a:xfrm>
            <a:off x="323960" y="1964353"/>
            <a:ext cx="9499308" cy="4478149"/>
          </a:xfrm>
          <a:prstGeom prst="rect">
            <a:avLst/>
          </a:prstGeom>
          <a:noFill/>
        </p:spPr>
        <p:txBody>
          <a:bodyPr wrap="square">
            <a:spAutoFit/>
          </a:bodyPr>
          <a:lstStyle/>
          <a:p>
            <a:pPr algn="just">
              <a:lnSpc>
                <a:spcPct val="150000"/>
              </a:lnSpc>
            </a:pPr>
            <a:r>
              <a:rPr lang="ne-NP" sz="2400" dirty="0">
                <a:cs typeface="Kalimati" panose="00000400000000000000" pitchFamily="2"/>
              </a:rPr>
              <a:t>जनगणनाको सन्दर्भमा घरको मुख्य प्रयोग अनुसार घरहरूलाई निम्नानुसार विभिन्न १२ (बाह्र) प्रकारमा वर्गिकरण गरिएको छ । </a:t>
            </a:r>
          </a:p>
          <a:p>
            <a:pPr algn="just">
              <a:lnSpc>
                <a:spcPct val="150000"/>
              </a:lnSpc>
            </a:pPr>
            <a:endParaRPr lang="ne-NP" sz="2400" dirty="0">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आवासीय</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व्यापार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2</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सरकारी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3</a:t>
            </a:r>
            <a:r>
              <a:rPr lang="ne-NP" sz="2400" dirty="0">
                <a:solidFill>
                  <a:srgbClr val="1C0CB4"/>
                </a:solidFill>
                <a:cs typeface="Kalimati" panose="00000400000000000000" pitchFamily="2"/>
              </a:rPr>
              <a:t>   </a:t>
            </a:r>
            <a:endParaRPr lang="en-US" sz="2400" dirty="0">
              <a:solidFill>
                <a:srgbClr val="1C0CB4"/>
              </a:solidFill>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शैक्षिक</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4</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स्वास्थ्यजन्य</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5</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उद्योग र कलकारखाना</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6</a:t>
            </a: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बैंक तथा वित्तीय संस्था</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7		          </a:t>
            </a:r>
            <a:r>
              <a:rPr lang="ne-NP" sz="2400" b="1" dirty="0">
                <a:solidFill>
                  <a:srgbClr val="142DAC"/>
                </a:solidFill>
                <a:latin typeface="Kokila" panose="020B0604020202020204" pitchFamily="34" charset="0"/>
                <a:ea typeface="+mj-ea"/>
                <a:cs typeface="Kalimati" panose="00000400000000000000" pitchFamily="2"/>
              </a:rPr>
              <a:t>संस्थागत</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8</a:t>
            </a:r>
            <a:r>
              <a:rPr lang="ne-NP" sz="2400" dirty="0">
                <a:solidFill>
                  <a:srgbClr val="1C0CB4"/>
                </a:solidFill>
                <a:cs typeface="Kalimati" panose="00000400000000000000" pitchFamily="2"/>
              </a:rPr>
              <a:t> </a:t>
            </a:r>
            <a:endParaRPr lang="en-US" sz="2400" dirty="0">
              <a:solidFill>
                <a:srgbClr val="1C0CB4"/>
              </a:solidFill>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होटल तथा लज</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9</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गोठ र धनसार र मतान</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10 </a:t>
            </a: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अन्य प्रयोग...</a:t>
            </a:r>
            <a:r>
              <a:rPr lang="en-US" sz="2400" dirty="0">
                <a:solidFill>
                  <a:srgbClr val="1C0CB4"/>
                </a:solidFill>
                <a:cs typeface="Kalimati" panose="00000400000000000000" pitchFamily="2"/>
              </a:rPr>
              <a:t>11</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खाली घर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12</a:t>
            </a:r>
            <a:endParaRPr lang="ne-NP" sz="2400" dirty="0">
              <a:cs typeface="Kalimati" panose="00000400000000000000" pitchFamily="2"/>
            </a:endParaRPr>
          </a:p>
        </p:txBody>
      </p:sp>
      <p:sp>
        <p:nvSpPr>
          <p:cNvPr id="9" name="TextBox 8">
            <a:extLst>
              <a:ext uri="{FF2B5EF4-FFF2-40B4-BE49-F238E27FC236}">
                <a16:creationId xmlns:a16="http://schemas.microsoft.com/office/drawing/2014/main" id="{194D53FB-36CB-4100-947C-A0F049E0A57A}"/>
              </a:ext>
            </a:extLst>
          </p:cNvPr>
          <p:cNvSpPr txBox="1"/>
          <p:nvPr/>
        </p:nvSpPr>
        <p:spPr>
          <a:xfrm>
            <a:off x="224681" y="728896"/>
            <a:ext cx="11608527" cy="523220"/>
          </a:xfrm>
          <a:prstGeom prst="rect">
            <a:avLst/>
          </a:prstGeom>
          <a:noFill/>
        </p:spPr>
        <p:txBody>
          <a:bodyPr wrap="square">
            <a:spAutoFit/>
          </a:bodyPr>
          <a:lstStyle/>
          <a:p>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2AD1C6B7-5A58-4F7B-A348-A5FE2A5F6540}"/>
              </a:ext>
            </a:extLst>
          </p:cNvPr>
          <p:cNvPicPr>
            <a:picLocks noChangeAspect="1"/>
          </p:cNvPicPr>
          <p:nvPr/>
        </p:nvPicPr>
        <p:blipFill>
          <a:blip r:embed="rId2"/>
          <a:stretch>
            <a:fillRect/>
          </a:stretch>
        </p:blipFill>
        <p:spPr>
          <a:xfrm>
            <a:off x="10448486" y="1645424"/>
            <a:ext cx="1529905" cy="4606186"/>
          </a:xfrm>
          <a:prstGeom prst="rect">
            <a:avLst/>
          </a:prstGeom>
        </p:spPr>
      </p:pic>
      <p:sp>
        <p:nvSpPr>
          <p:cNvPr id="10" name="TextBox 9">
            <a:extLst>
              <a:ext uri="{FF2B5EF4-FFF2-40B4-BE49-F238E27FC236}">
                <a16:creationId xmlns:a16="http://schemas.microsoft.com/office/drawing/2014/main" id="{F04439C8-116E-4750-A8DB-75969A7CF8B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290833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8728" y="6420132"/>
            <a:ext cx="901088" cy="437868"/>
          </a:xfrm>
        </p:spPr>
        <p:txBody>
          <a:bodyPr/>
          <a:lstStyle/>
          <a:p>
            <a:fld id="{2840B2E4-A264-431E-ABDE-38E3BCDA5876}" type="slidenum">
              <a:rPr lang="en-US" smtClean="0"/>
              <a:pPr/>
              <a:t>9</a:t>
            </a:fld>
            <a:endParaRPr lang="en-US" dirty="0"/>
          </a:p>
        </p:txBody>
      </p:sp>
      <p:sp>
        <p:nvSpPr>
          <p:cNvPr id="9" name="TextBox 8">
            <a:extLst>
              <a:ext uri="{FF2B5EF4-FFF2-40B4-BE49-F238E27FC236}">
                <a16:creationId xmlns:a16="http://schemas.microsoft.com/office/drawing/2014/main" id="{194D53FB-36CB-4100-947C-A0F049E0A57A}"/>
              </a:ext>
            </a:extLst>
          </p:cNvPr>
          <p:cNvSpPr txBox="1"/>
          <p:nvPr/>
        </p:nvSpPr>
        <p:spPr>
          <a:xfrm>
            <a:off x="189256" y="761159"/>
            <a:ext cx="1133915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41AF8DB9-B723-480C-A021-F45F8967DCED}"/>
              </a:ext>
            </a:extLst>
          </p:cNvPr>
          <p:cNvSpPr txBox="1"/>
          <p:nvPr/>
        </p:nvSpPr>
        <p:spPr>
          <a:xfrm>
            <a:off x="189256" y="1560662"/>
            <a:ext cx="11677043" cy="341632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घरको मुख्य प्रयोग भन्नाले हाल गणना गर्न लागेको घर के काममा प्रयोग</a:t>
            </a:r>
            <a:r>
              <a:rPr lang="en-US" sz="2400" dirty="0">
                <a:cs typeface="Kalimati" panose="00000400000000000000" pitchFamily="2"/>
              </a:rPr>
              <a:t> </a:t>
            </a:r>
            <a:r>
              <a:rPr lang="ne-NP" sz="2400" dirty="0">
                <a:cs typeface="Kalimati" panose="00000400000000000000" pitchFamily="2"/>
              </a:rPr>
              <a:t>गरिएको छ भन्ने बुझ्नुपर्दछ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एउटै घर कम्पाउण्ड भित्र पनि धेरै घर</a:t>
            </a:r>
            <a:r>
              <a:rPr lang="en-US" sz="2400" dirty="0">
                <a:cs typeface="Kalimati" panose="00000400000000000000" pitchFamily="2"/>
              </a:rPr>
              <a:t> </a:t>
            </a:r>
            <a:r>
              <a:rPr lang="ne-NP" sz="2400" dirty="0">
                <a:cs typeface="Kalimati" panose="00000400000000000000" pitchFamily="2"/>
              </a:rPr>
              <a:t>संरचनाहरु हुन सक्छन् वा एउटै घर संरचना बिभिन्न उद्देश्यले प्रयोग भइरहेको</a:t>
            </a:r>
            <a:r>
              <a:rPr lang="en-US" sz="2400" dirty="0">
                <a:cs typeface="Kalimati" panose="00000400000000000000" pitchFamily="2"/>
              </a:rPr>
              <a:t> </a:t>
            </a:r>
            <a:r>
              <a:rPr lang="ne-NP" sz="2400" dirty="0">
                <a:cs typeface="Kalimati" panose="00000400000000000000" pitchFamily="2"/>
              </a:rPr>
              <a:t>समेत हुन सक्दछ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b="1" dirty="0">
                <a:solidFill>
                  <a:srgbClr val="1C0CB4"/>
                </a:solidFill>
                <a:cs typeface="Kalimati" panose="00000400000000000000" pitchFamily="2"/>
              </a:rPr>
              <a:t>घरको मुख्य प्रयोग छुट्याई सुपरिवेक्षकले प्रत्येक घर</a:t>
            </a:r>
            <a:r>
              <a:rPr lang="en-US" sz="2400" b="1" dirty="0">
                <a:solidFill>
                  <a:srgbClr val="1C0CB4"/>
                </a:solidFill>
                <a:cs typeface="Kalimati" panose="00000400000000000000" pitchFamily="2"/>
              </a:rPr>
              <a:t> </a:t>
            </a:r>
            <a:r>
              <a:rPr lang="ne-NP" sz="2400" b="1" dirty="0">
                <a:solidFill>
                  <a:srgbClr val="1C0CB4"/>
                </a:solidFill>
                <a:cs typeface="Kalimati" panose="00000400000000000000" pitchFamily="2"/>
              </a:rPr>
              <a:t>संरचनाको प्रयोग खुल्ने गरी उपयुक्त कोड लेख्नुपर्दछ </a:t>
            </a:r>
            <a:r>
              <a:rPr lang="ne-NP" sz="2400" b="1">
                <a:solidFill>
                  <a:srgbClr val="1C0CB4"/>
                </a:solidFill>
                <a:cs typeface="Kalimati" panose="00000400000000000000" pitchFamily="2"/>
              </a:rPr>
              <a:t>। </a:t>
            </a:r>
            <a:endParaRPr lang="en-US" sz="2400" b="1" dirty="0">
              <a:solidFill>
                <a:srgbClr val="1C0CB4"/>
              </a:solidFill>
              <a:cs typeface="Kalimati" panose="00000400000000000000" pitchFamily="2"/>
            </a:endParaRPr>
          </a:p>
        </p:txBody>
      </p:sp>
      <p:sp>
        <p:nvSpPr>
          <p:cNvPr id="6" name="TextBox 5">
            <a:extLst>
              <a:ext uri="{FF2B5EF4-FFF2-40B4-BE49-F238E27FC236}">
                <a16:creationId xmlns:a16="http://schemas.microsoft.com/office/drawing/2014/main" id="{6E01F8CE-A0E4-42CE-B267-A273977BFA74}"/>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277382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06750" y="6420132"/>
            <a:ext cx="901088" cy="437868"/>
          </a:xfrm>
        </p:spPr>
        <p:txBody>
          <a:bodyPr/>
          <a:lstStyle/>
          <a:p>
            <a:fld id="{2840B2E4-A264-431E-ABDE-38E3BCDA5876}" type="slidenum">
              <a:rPr lang="en-US" smtClean="0"/>
              <a:pPr/>
              <a:t>10</a:t>
            </a:fld>
            <a:endParaRPr lang="en-US" dirty="0"/>
          </a:p>
        </p:txBody>
      </p:sp>
      <p:sp>
        <p:nvSpPr>
          <p:cNvPr id="9" name="TextBox 8">
            <a:extLst>
              <a:ext uri="{FF2B5EF4-FFF2-40B4-BE49-F238E27FC236}">
                <a16:creationId xmlns:a16="http://schemas.microsoft.com/office/drawing/2014/main" id="{194D53FB-36CB-4100-947C-A0F049E0A57A}"/>
              </a:ext>
            </a:extLst>
          </p:cNvPr>
          <p:cNvSpPr txBox="1"/>
          <p:nvPr/>
        </p:nvSpPr>
        <p:spPr>
          <a:xfrm>
            <a:off x="114953" y="812827"/>
            <a:ext cx="11992885"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41AF8DB9-B723-480C-A021-F45F8967DCED}"/>
              </a:ext>
            </a:extLst>
          </p:cNvPr>
          <p:cNvSpPr txBox="1"/>
          <p:nvPr/>
        </p:nvSpPr>
        <p:spPr>
          <a:xfrm>
            <a:off x="162538" y="1852847"/>
            <a:ext cx="11945300" cy="4272323"/>
          </a:xfrm>
          <a:prstGeom prst="rect">
            <a:avLst/>
          </a:prstGeom>
          <a:noFill/>
        </p:spPr>
        <p:txBody>
          <a:bodyPr wrap="square">
            <a:spAutoFit/>
          </a:bodyPr>
          <a:lstStyle/>
          <a:p>
            <a:pPr marL="342900" indent="-342900" algn="just">
              <a:lnSpc>
                <a:spcPct val="150000"/>
              </a:lnSpc>
              <a:buFont typeface="Arial" panose="020B0604020202020204" pitchFamily="34" charset="0"/>
              <a:buChar char="•"/>
              <a:defRPr/>
            </a:pPr>
            <a:r>
              <a:rPr lang="ne-NP" sz="2400" b="1" dirty="0">
                <a:solidFill>
                  <a:srgbClr val="142DAC"/>
                </a:solidFill>
                <a:latin typeface="Kokila" panose="020B0604020202020204" pitchFamily="34" charset="0"/>
                <a:cs typeface="Kalimati" panose="00000400000000000000" pitchFamily="2"/>
              </a:rPr>
              <a:t>कुनै घर मिश्रितरूपमा एक भन्दा बढी प्रयोगमा रहेको भए त्यस घरको मुख्य प्रयोग के हो छुट्याउन त्यस घरको अधिकांश हिस्सा कुन प्रयोगमा छ सोध्नुपर्दछ । </a:t>
            </a:r>
            <a:endParaRPr lang="en-US" sz="2400" b="1" dirty="0">
              <a:solidFill>
                <a:srgbClr val="142DAC"/>
              </a:solidFill>
              <a:latin typeface="Kokila" panose="020B0604020202020204" pitchFamily="34" charset="0"/>
              <a:cs typeface="Kalimati" panose="00000400000000000000" pitchFamily="2"/>
            </a:endParaRPr>
          </a:p>
          <a:p>
            <a:pPr marL="342900" indent="-342900" algn="just">
              <a:lnSpc>
                <a:spcPct val="150000"/>
              </a:lnSpc>
              <a:spcBef>
                <a:spcPts val="600"/>
              </a:spcBef>
              <a:spcAft>
                <a:spcPts val="600"/>
              </a:spcAft>
              <a:buFont typeface="Arial" panose="020B0604020202020204" pitchFamily="34" charset="0"/>
              <a:buChar char="•"/>
            </a:pPr>
            <a:r>
              <a:rPr lang="ne-NP" sz="2300" b="1" dirty="0">
                <a:latin typeface="Kokila" panose="020B0604020202020204" pitchFamily="34" charset="0"/>
                <a:ea typeface="+mj-ea"/>
                <a:cs typeface="Kalimati" panose="00000400000000000000" pitchFamily="2"/>
              </a:rPr>
              <a:t>जस्तैः कुनै घरको आधाभन्दा बढी भाग व्यापारको लागि प्रयोग गरिएको भए त्यस घरको मुख्य प्रयोग व्यापार (कोड </a:t>
            </a:r>
            <a:r>
              <a:rPr lang="en-US" sz="2800" b="1" dirty="0">
                <a:solidFill>
                  <a:srgbClr val="0070C0"/>
                </a:solidFill>
                <a:latin typeface="Times New Rom B" pitchFamily="2" charset="0"/>
                <a:ea typeface="+mj-ea"/>
                <a:cs typeface="Kalimati" panose="00000400000000000000" pitchFamily="2"/>
              </a:rPr>
              <a:t>2</a:t>
            </a:r>
            <a:r>
              <a:rPr lang="ne-NP" sz="2300" b="1" dirty="0">
                <a:latin typeface="Kokila" panose="020B0604020202020204" pitchFamily="34" charset="0"/>
                <a:ea typeface="+mj-ea"/>
                <a:cs typeface="Kalimati" panose="00000400000000000000" pitchFamily="2"/>
              </a:rPr>
              <a:t>) हुन्छ भने केही भागमा व्यापारको लागि पसल रहेको र धेरै भाग मानिस बस्नको लागि प्रयोग गरिएको घर भए उक्त घरको प्रयोग आवासीय (कोड</a:t>
            </a:r>
            <a:r>
              <a:rPr lang="en-US" sz="2300" b="1" dirty="0">
                <a:latin typeface="Kokila" panose="020B0604020202020204" pitchFamily="34" charset="0"/>
                <a:ea typeface="+mj-ea"/>
                <a:cs typeface="Kalimati" panose="00000400000000000000" pitchFamily="2"/>
              </a:rPr>
              <a:t> </a:t>
            </a:r>
            <a:r>
              <a:rPr lang="en-US" sz="2800" b="1" dirty="0">
                <a:solidFill>
                  <a:srgbClr val="0070C0"/>
                </a:solidFill>
                <a:latin typeface="Times New Rom B" pitchFamily="2" charset="0"/>
                <a:ea typeface="+mj-ea"/>
                <a:cs typeface="Kalimati" panose="00000400000000000000" pitchFamily="2"/>
              </a:rPr>
              <a:t>1</a:t>
            </a:r>
            <a:r>
              <a:rPr lang="ne-NP" sz="2300" b="1" dirty="0">
                <a:latin typeface="Kokila" panose="020B0604020202020204" pitchFamily="34" charset="0"/>
                <a:ea typeface="+mj-ea"/>
                <a:cs typeface="Kalimati" panose="00000400000000000000" pitchFamily="2"/>
              </a:rPr>
              <a:t>) हुन्छ ।</a:t>
            </a:r>
          </a:p>
          <a:p>
            <a:pPr marL="342900" indent="-342900" algn="just">
              <a:lnSpc>
                <a:spcPct val="150000"/>
              </a:lnSpc>
              <a:spcBef>
                <a:spcPts val="600"/>
              </a:spcBef>
              <a:spcAft>
                <a:spcPts val="600"/>
              </a:spcAft>
              <a:buFont typeface="Arial" panose="020B0604020202020204" pitchFamily="34" charset="0"/>
              <a:buChar char="•"/>
            </a:pPr>
            <a:r>
              <a:rPr lang="ne-NP" sz="2300" b="1" dirty="0">
                <a:latin typeface="Kokila" panose="020B0604020202020204" pitchFamily="34" charset="0"/>
                <a:ea typeface="+mj-ea"/>
                <a:cs typeface="Kalimati" panose="00000400000000000000" pitchFamily="2"/>
              </a:rPr>
              <a:t>घरको मुख्य प्रयोग जुनसुकै भएपनि उक्त घरमा मानिसहरू बस्दछन् भने परिवारको विवरण समेत संकलन गर्नुपर्दछ ।</a:t>
            </a:r>
          </a:p>
        </p:txBody>
      </p:sp>
    </p:spTree>
    <p:extLst>
      <p:ext uri="{BB962C8B-B14F-4D97-AF65-F5344CB8AC3E}">
        <p14:creationId xmlns:p14="http://schemas.microsoft.com/office/powerpoint/2010/main" val="3292113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pPr algn="r"/>
            <a:fld id="{2840B2E4-A264-431E-ABDE-38E3BCDA5876}" type="slidenum">
              <a:rPr lang="en-US" smtClean="0"/>
              <a:pPr algn="r"/>
              <a:t>11</a:t>
            </a:fld>
            <a:endParaRPr lang="en-US" dirty="0"/>
          </a:p>
        </p:txBody>
      </p:sp>
      <p:sp>
        <p:nvSpPr>
          <p:cNvPr id="8" name="TextBox 7">
            <a:extLst>
              <a:ext uri="{FF2B5EF4-FFF2-40B4-BE49-F238E27FC236}">
                <a16:creationId xmlns:a16="http://schemas.microsoft.com/office/drawing/2014/main" id="{35A69481-9C9A-467C-A921-F914D20B0629}"/>
              </a:ext>
            </a:extLst>
          </p:cNvPr>
          <p:cNvSpPr txBox="1"/>
          <p:nvPr/>
        </p:nvSpPr>
        <p:spPr>
          <a:xfrm>
            <a:off x="-1" y="1271855"/>
            <a:ext cx="10935439" cy="5532284"/>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 गरिएको घरमा एउटै भान्सामा खाने कतिवटा परिवारको बसोवास रहेको छ सो संख्या यकिन गरी यस महलमा उल्लेख गर्नुपर्दछ । </a:t>
            </a:r>
            <a:endParaRPr lang="en-US" sz="2400" dirty="0">
              <a:cs typeface="Kalimati" panose="00000400000000000000" pitchFamily="2"/>
            </a:endParaRPr>
          </a:p>
          <a:p>
            <a:pPr marL="401638" indent="-34448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कुनै घरमा २ </a:t>
            </a:r>
            <a:r>
              <a:rPr lang="ne-NP" sz="2400" b="1" dirty="0">
                <a:solidFill>
                  <a:srgbClr val="142DAC"/>
                </a:solidFill>
                <a:latin typeface="Kokila" panose="020B0604020202020204" pitchFamily="34" charset="0"/>
                <a:ea typeface="+mj-ea"/>
                <a:cs typeface="Kalimati" panose="00000400000000000000" pitchFamily="2"/>
              </a:rPr>
              <a:t>वटा भान्सामा खाने परिवारको बसोवास रहेछ </a:t>
            </a:r>
            <a:r>
              <a:rPr lang="ne-NP" sz="2400" b="1">
                <a:solidFill>
                  <a:srgbClr val="142DAC"/>
                </a:solidFill>
                <a:latin typeface="Kokila" panose="020B0604020202020204" pitchFamily="34" charset="0"/>
                <a:ea typeface="+mj-ea"/>
                <a:cs typeface="Kalimati" panose="00000400000000000000" pitchFamily="2"/>
              </a:rPr>
              <a:t>भने </a:t>
            </a:r>
            <a:r>
              <a:rPr lang="en-US" sz="2800" b="1" dirty="0">
                <a:solidFill>
                  <a:srgbClr val="142DAC"/>
                </a:solidFill>
                <a:latin typeface="Times New Rom B" pitchFamily="2" charset="0"/>
                <a:ea typeface="+mj-ea"/>
                <a:cs typeface="Kalimati" panose="00000400000000000000" pitchFamily="2"/>
              </a:rPr>
              <a:t>2</a:t>
            </a:r>
            <a:r>
              <a:rPr lang="ne-NP" sz="2400" b="1">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लेख्नुपर्दछ । एक घरको सूची उतारी सकेपछि अर्को </a:t>
            </a:r>
            <a:r>
              <a:rPr lang="ne-NP" sz="2400" b="1">
                <a:solidFill>
                  <a:srgbClr val="142DAC"/>
                </a:solidFill>
                <a:latin typeface="Kokila" panose="020B0604020202020204" pitchFamily="34" charset="0"/>
                <a:ea typeface="+mj-ea"/>
                <a:cs typeface="Kalimati" panose="00000400000000000000" pitchFamily="2"/>
              </a:rPr>
              <a:t>घरमा बस्ने परिवारको संख्या सम्वन्धित लहरमा  </a:t>
            </a:r>
            <a:r>
              <a:rPr lang="ne-NP" sz="2400" b="1" dirty="0">
                <a:solidFill>
                  <a:srgbClr val="142DAC"/>
                </a:solidFill>
                <a:latin typeface="Kokila" panose="020B0604020202020204" pitchFamily="34" charset="0"/>
                <a:ea typeface="+mj-ea"/>
                <a:cs typeface="Kalimati" panose="00000400000000000000" pitchFamily="2"/>
              </a:rPr>
              <a:t>लेख्नुपर्दछ । </a:t>
            </a:r>
            <a:endParaRPr lang="en-US" sz="2400" b="1" dirty="0">
              <a:solidFill>
                <a:srgbClr val="142DAC"/>
              </a:solidFill>
              <a:latin typeface="Kokila" panose="020B0604020202020204" pitchFamily="34" charset="0"/>
              <a:ea typeface="+mj-ea"/>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विभिन्न घरमा फरक फरक संख्यामा परिवार बसोवास गरेका हुन सक्दछन् । सूचीकरण फाराममा विवरण संकलन गर्न खोजिएको घरमा जति परिवार बस्दछन् सो संख्या सम्बन्धित महलमा लेख्नुपर्दछ । </a:t>
            </a:r>
            <a:endParaRPr lang="en-US" sz="2400" dirty="0">
              <a:cs typeface="Kalimati" panose="00000400000000000000" pitchFamily="2"/>
            </a:endParaRP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परिवार नबसेको घरमा परिवार संख्या</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0</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 लेख्नुपर्दछ र घरको अन्य विवरण भर्नुपर्दैन ।</a:t>
            </a:r>
          </a:p>
        </p:txBody>
      </p:sp>
      <p:sp>
        <p:nvSpPr>
          <p:cNvPr id="9" name="TextBox 8">
            <a:extLst>
              <a:ext uri="{FF2B5EF4-FFF2-40B4-BE49-F238E27FC236}">
                <a16:creationId xmlns:a16="http://schemas.microsoft.com/office/drawing/2014/main" id="{214D072D-A993-4FDA-BF64-661A2C40170F}"/>
              </a:ext>
            </a:extLst>
          </p:cNvPr>
          <p:cNvSpPr txBox="1"/>
          <p:nvPr/>
        </p:nvSpPr>
        <p:spPr>
          <a:xfrm>
            <a:off x="73152" y="748635"/>
            <a:ext cx="11816412"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४</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घरमा कति परिवार बस्नुहुन्छ ?</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(अलग अलग भान्सा भएको)</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A37E86F9-A863-45E7-B3EC-161E9D1E5E8F}"/>
              </a:ext>
            </a:extLst>
          </p:cNvPr>
          <p:cNvPicPr>
            <a:picLocks noChangeAspect="1"/>
          </p:cNvPicPr>
          <p:nvPr/>
        </p:nvPicPr>
        <p:blipFill rotWithShape="1">
          <a:blip r:embed="rId2"/>
          <a:srcRect l="11189" b="2095"/>
          <a:stretch/>
        </p:blipFill>
        <p:spPr>
          <a:xfrm>
            <a:off x="11046924" y="889720"/>
            <a:ext cx="984504" cy="5333030"/>
          </a:xfrm>
          <a:prstGeom prst="rect">
            <a:avLst/>
          </a:prstGeom>
        </p:spPr>
      </p:pic>
      <p:sp>
        <p:nvSpPr>
          <p:cNvPr id="10" name="TextBox 9">
            <a:extLst>
              <a:ext uri="{FF2B5EF4-FFF2-40B4-BE49-F238E27FC236}">
                <a16:creationId xmlns:a16="http://schemas.microsoft.com/office/drawing/2014/main" id="{5A300142-75BD-4015-8B24-A5FF0FB85D5E}"/>
              </a:ext>
            </a:extLst>
          </p:cNvPr>
          <p:cNvSpPr txBox="1"/>
          <p:nvPr/>
        </p:nvSpPr>
        <p:spPr>
          <a:xfrm>
            <a:off x="11176440" y="4652059"/>
            <a:ext cx="2031117" cy="523220"/>
          </a:xfrm>
          <a:prstGeom prst="rect">
            <a:avLst/>
          </a:prstGeom>
          <a:noFill/>
        </p:spPr>
        <p:txBody>
          <a:bodyPr wrap="square" rtlCol="0">
            <a:spAutoFit/>
          </a:bodyPr>
          <a:lstStyle/>
          <a:p>
            <a:r>
              <a:rPr lang="en-US" sz="2800">
                <a:solidFill>
                  <a:srgbClr val="0070C0"/>
                </a:solidFill>
                <a:latin typeface="Times New Rom B" pitchFamily="2" charset="0"/>
              </a:rPr>
              <a:t>  2</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5A300142-75BD-4015-8B24-A5FF0FB85D5E}"/>
              </a:ext>
            </a:extLst>
          </p:cNvPr>
          <p:cNvSpPr txBox="1"/>
          <p:nvPr/>
        </p:nvSpPr>
        <p:spPr>
          <a:xfrm>
            <a:off x="11176439" y="5437404"/>
            <a:ext cx="2031117" cy="523220"/>
          </a:xfrm>
          <a:prstGeom prst="rect">
            <a:avLst/>
          </a:prstGeom>
          <a:noFill/>
        </p:spPr>
        <p:txBody>
          <a:bodyPr wrap="square" rtlCol="0">
            <a:spAutoFit/>
          </a:bodyPr>
          <a:lstStyle/>
          <a:p>
            <a:r>
              <a:rPr lang="en-US" sz="2800">
                <a:solidFill>
                  <a:srgbClr val="0070C0"/>
                </a:solidFill>
                <a:latin typeface="Times New Rom B" pitchFamily="2" charset="0"/>
              </a:rPr>
              <a:t>  -</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3698107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12</a:t>
            </a:fld>
            <a:endParaRPr lang="en-US" dirty="0"/>
          </a:p>
        </p:txBody>
      </p:sp>
      <p:sp>
        <p:nvSpPr>
          <p:cNvPr id="11" name="TextBox 10">
            <a:extLst>
              <a:ext uri="{FF2B5EF4-FFF2-40B4-BE49-F238E27FC236}">
                <a16:creationId xmlns:a16="http://schemas.microsoft.com/office/drawing/2014/main" id="{C2BB1D05-5EB0-44D9-8082-318316538DE8}"/>
              </a:ext>
            </a:extLst>
          </p:cNvPr>
          <p:cNvSpPr txBox="1"/>
          <p:nvPr/>
        </p:nvSpPr>
        <p:spPr>
          <a:xfrm>
            <a:off x="53165" y="1812467"/>
            <a:ext cx="10385659" cy="446276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300" dirty="0">
                <a:cs typeface="Kalimati" panose="00000400000000000000" pitchFamily="2"/>
              </a:rPr>
              <a:t>कुनै घरमा कति वटा परिवार</a:t>
            </a:r>
            <a:r>
              <a:rPr lang="en-US" sz="2300" dirty="0">
                <a:cs typeface="Kalimati" panose="00000400000000000000" pitchFamily="2"/>
              </a:rPr>
              <a:t> </a:t>
            </a:r>
            <a:r>
              <a:rPr lang="ne-NP" sz="2300" dirty="0">
                <a:cs typeface="Kalimati" panose="00000400000000000000" pitchFamily="2"/>
              </a:rPr>
              <a:t>बस्दछन् सोही अनुसार </a:t>
            </a:r>
            <a:r>
              <a:rPr lang="ne-NP" sz="2300">
                <a:cs typeface="Kalimati" panose="00000400000000000000" pitchFamily="2"/>
              </a:rPr>
              <a:t>परिवार क्रम संख्या महल ५ क्रमानुसार लेख्नुपर्दछ </a:t>
            </a:r>
            <a:r>
              <a:rPr lang="ne-NP" sz="2300" dirty="0">
                <a:cs typeface="Kalimati" panose="00000400000000000000" pitchFamily="2"/>
              </a:rPr>
              <a:t>।</a:t>
            </a:r>
            <a:r>
              <a:rPr lang="en-US" sz="2300" dirty="0">
                <a:cs typeface="Kalimati" panose="00000400000000000000" pitchFamily="2"/>
              </a:rPr>
              <a:t> </a:t>
            </a:r>
          </a:p>
          <a:p>
            <a:pPr marL="34448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घर क्रमसंख्या </a:t>
            </a:r>
            <a:r>
              <a:rPr lang="en-US" sz="2800" b="1" dirty="0">
                <a:solidFill>
                  <a:srgbClr val="142DAC"/>
                </a:solidFill>
                <a:latin typeface="Times New Rom B" pitchFamily="2" charset="0"/>
                <a:ea typeface="+mj-ea"/>
                <a:cs typeface="Kalimati" panose="00000400000000000000" pitchFamily="2"/>
              </a:rPr>
              <a:t>1</a:t>
            </a:r>
            <a:r>
              <a:rPr lang="ne-NP" sz="2400" b="1" dirty="0">
                <a:solidFill>
                  <a:srgbClr val="142DAC"/>
                </a:solidFill>
                <a:latin typeface="Kokila" panose="020B0604020202020204" pitchFamily="34" charset="0"/>
                <a:ea typeface="+mj-ea"/>
                <a:cs typeface="Kalimati" panose="00000400000000000000" pitchFamily="2"/>
              </a:rPr>
              <a:t> मा </a:t>
            </a:r>
            <a:r>
              <a:rPr lang="en-US" sz="2800" b="1" dirty="0">
                <a:solidFill>
                  <a:srgbClr val="142DAC"/>
                </a:solidFill>
                <a:latin typeface="Times New Rom B" pitchFamily="2" charset="0"/>
                <a:ea typeface="+mj-ea"/>
                <a:cs typeface="Kalimati" panose="00000400000000000000" pitchFamily="2"/>
              </a:rPr>
              <a:t>2</a:t>
            </a:r>
            <a:r>
              <a:rPr lang="ne-NP" sz="2400" b="1" dirty="0">
                <a:solidFill>
                  <a:srgbClr val="142DAC"/>
                </a:solidFill>
                <a:latin typeface="Kokila" panose="020B0604020202020204" pitchFamily="34" charset="0"/>
                <a:ea typeface="+mj-ea"/>
                <a:cs typeface="Kalimati" panose="00000400000000000000" pitchFamily="2"/>
              </a:rPr>
              <a:t> वटा परिवारहरू बसोवास गर्ने रहेछन् भने</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यस महलमा त्यो घरमा बसोवास गर्ने परिवार क्र.सं. क्रमशः </a:t>
            </a:r>
            <a:r>
              <a:rPr lang="en-US" sz="2800" b="1" dirty="0">
                <a:solidFill>
                  <a:srgbClr val="142DAC"/>
                </a:solidFill>
                <a:latin typeface="Times New Rom B" pitchFamily="2" charset="0"/>
                <a:ea typeface="+mj-ea"/>
                <a:cs typeface="Kalimati" panose="00000400000000000000" pitchFamily="2"/>
              </a:rPr>
              <a:t>1</a:t>
            </a:r>
            <a:r>
              <a:rPr lang="ne-NP" sz="2800" b="1" dirty="0">
                <a:solidFill>
                  <a:srgbClr val="142DAC"/>
                </a:solidFill>
                <a:latin typeface="Times New Rom B" pitchFamily="2"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Times New Rom B" pitchFamily="2"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लेख्नुपर्दछ ।</a:t>
            </a:r>
          </a:p>
          <a:p>
            <a:pPr marL="342900" indent="-342900" algn="just">
              <a:lnSpc>
                <a:spcPct val="150000"/>
              </a:lnSpc>
              <a:buFont typeface="Arial" panose="020B0604020202020204" pitchFamily="34" charset="0"/>
              <a:buChar char="•"/>
            </a:pPr>
            <a:r>
              <a:rPr lang="ne-NP" sz="2300" b="1">
                <a:latin typeface="Kokila" panose="020B0604020202020204" pitchFamily="34" charset="0"/>
                <a:ea typeface="+mj-ea"/>
                <a:cs typeface="Kalimati" panose="00000400000000000000" pitchFamily="2"/>
              </a:rPr>
              <a:t>एउटा पनि परिवार नबस्ने घरको लागि (महल ४ मा </a:t>
            </a:r>
            <a:r>
              <a:rPr lang="en-US" sz="2300" b="1">
                <a:latin typeface="Times New Rom B" pitchFamily="2" charset="0"/>
                <a:ea typeface="+mj-ea"/>
                <a:cs typeface="Kalimati" panose="00000400000000000000" pitchFamily="2"/>
              </a:rPr>
              <a:t>0</a:t>
            </a:r>
            <a:r>
              <a:rPr lang="ne-NP" sz="2300" b="1">
                <a:latin typeface="Kokila" panose="020B0604020202020204" pitchFamily="34" charset="0"/>
                <a:ea typeface="+mj-ea"/>
                <a:cs typeface="Kalimati" panose="00000400000000000000" pitchFamily="2"/>
              </a:rPr>
              <a:t> भएको) महल ५ मा ड्यास</a:t>
            </a:r>
            <a:r>
              <a:rPr lang="en-US" sz="2300" b="1">
                <a:latin typeface="Kokila" panose="020B0604020202020204" pitchFamily="34" charset="0"/>
                <a:ea typeface="+mj-ea"/>
                <a:cs typeface="Kalimati" panose="00000400000000000000" pitchFamily="2"/>
              </a:rPr>
              <a:t>         </a:t>
            </a:r>
            <a:r>
              <a:rPr lang="ne-NP" sz="2300" b="1">
                <a:latin typeface="Kokila" panose="020B0604020202020204" pitchFamily="34" charset="0"/>
                <a:ea typeface="+mj-ea"/>
                <a:cs typeface="Kalimati" panose="00000400000000000000" pitchFamily="2"/>
              </a:rPr>
              <a:t>(–</a:t>
            </a:r>
            <a:r>
              <a:rPr lang="en-US" sz="2300" b="1">
                <a:latin typeface="Kokila" panose="020B0604020202020204" pitchFamily="34" charset="0"/>
                <a:ea typeface="+mj-ea"/>
                <a:cs typeface="Kalimati" panose="00000400000000000000" pitchFamily="2"/>
              </a:rPr>
              <a:t>)</a:t>
            </a:r>
            <a:r>
              <a:rPr lang="ne-NP" sz="2300" b="1">
                <a:latin typeface="Kokila" panose="020B0604020202020204" pitchFamily="34" charset="0"/>
                <a:ea typeface="+mj-ea"/>
                <a:cs typeface="Kalimati" panose="00000400000000000000" pitchFamily="2"/>
              </a:rPr>
              <a:t> लेख्नुपर्दछ र बाँकी महल भर्नुपर्दैन ।</a:t>
            </a:r>
          </a:p>
          <a:p>
            <a:pPr marL="342900" indent="-342900" algn="just">
              <a:lnSpc>
                <a:spcPct val="150000"/>
              </a:lnSpc>
              <a:buFont typeface="Arial" panose="020B0604020202020204" pitchFamily="34" charset="0"/>
              <a:buChar char="•"/>
            </a:pPr>
            <a:r>
              <a:rPr lang="ne-NP" sz="2300">
                <a:cs typeface="Kalimati" panose="00000400000000000000" pitchFamily="2"/>
              </a:rPr>
              <a:t>परिवार </a:t>
            </a:r>
            <a:r>
              <a:rPr lang="ne-NP" sz="2300" dirty="0">
                <a:cs typeface="Kalimati" panose="00000400000000000000" pitchFamily="2"/>
              </a:rPr>
              <a:t>बस्ने प्रत्येक घरको लागि परिवार क्रमसंख्या </a:t>
            </a:r>
            <a:r>
              <a:rPr lang="en-US" sz="2800" dirty="0">
                <a:solidFill>
                  <a:srgbClr val="0070C0"/>
                </a:solidFill>
                <a:cs typeface="Kalimati" panose="00000400000000000000" pitchFamily="2"/>
              </a:rPr>
              <a:t>1</a:t>
            </a:r>
            <a:r>
              <a:rPr lang="ne-NP" sz="2300" dirty="0">
                <a:cs typeface="Kalimati" panose="00000400000000000000" pitchFamily="2"/>
              </a:rPr>
              <a:t> बाट शुरू </a:t>
            </a:r>
            <a:r>
              <a:rPr lang="ne-NP" sz="2300">
                <a:cs typeface="Kalimati" panose="00000400000000000000" pitchFamily="2"/>
              </a:rPr>
              <a:t>गर्नुपर्छ ।</a:t>
            </a:r>
            <a:endParaRPr lang="ne-NP" sz="2300" dirty="0">
              <a:cs typeface="Kalimati" panose="00000400000000000000" pitchFamily="2"/>
            </a:endParaRPr>
          </a:p>
        </p:txBody>
      </p:sp>
      <p:sp>
        <p:nvSpPr>
          <p:cNvPr id="13" name="TextBox 12">
            <a:extLst>
              <a:ext uri="{FF2B5EF4-FFF2-40B4-BE49-F238E27FC236}">
                <a16:creationId xmlns:a16="http://schemas.microsoft.com/office/drawing/2014/main" id="{129CCAF2-B94E-492D-B2CE-F3F9F6D0525A}"/>
              </a:ext>
            </a:extLst>
          </p:cNvPr>
          <p:cNvSpPr txBox="1"/>
          <p:nvPr/>
        </p:nvSpPr>
        <p:spPr>
          <a:xfrm>
            <a:off x="72633" y="804866"/>
            <a:ext cx="12007377" cy="523220"/>
          </a:xfrm>
          <a:prstGeom prst="rect">
            <a:avLst/>
          </a:prstGeom>
          <a:noFill/>
        </p:spPr>
        <p:txBody>
          <a:bodyPr wrap="square">
            <a:spAutoFit/>
          </a:bodyPr>
          <a:lstStyle/>
          <a:p>
            <a:pPr algn="ctr"/>
            <a:r>
              <a:rPr lang="ne-NP"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५</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घरमा बसोबास गरेका परिवारको क्र.सं.</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F1FE5AFC-0C65-4F39-9DB2-FF47C179B3B8}"/>
              </a:ext>
            </a:extLst>
          </p:cNvPr>
          <p:cNvPicPr>
            <a:picLocks noChangeAspect="1"/>
          </p:cNvPicPr>
          <p:nvPr/>
        </p:nvPicPr>
        <p:blipFill>
          <a:blip r:embed="rId2"/>
          <a:stretch>
            <a:fillRect/>
          </a:stretch>
        </p:blipFill>
        <p:spPr>
          <a:xfrm>
            <a:off x="10558436" y="753531"/>
            <a:ext cx="1502016" cy="5112551"/>
          </a:xfrm>
          <a:prstGeom prst="rect">
            <a:avLst/>
          </a:prstGeom>
        </p:spPr>
      </p:pic>
      <p:sp>
        <p:nvSpPr>
          <p:cNvPr id="12" name="TextBox 11">
            <a:extLst>
              <a:ext uri="{FF2B5EF4-FFF2-40B4-BE49-F238E27FC236}">
                <a16:creationId xmlns:a16="http://schemas.microsoft.com/office/drawing/2014/main" id="{9EBC6324-603F-4EE2-A882-D0B117B55048}"/>
              </a:ext>
            </a:extLst>
          </p:cNvPr>
          <p:cNvSpPr txBox="1"/>
          <p:nvPr/>
        </p:nvSpPr>
        <p:spPr>
          <a:xfrm>
            <a:off x="11300135" y="5200872"/>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4" name="TextBox 13">
            <a:extLst>
              <a:ext uri="{FF2B5EF4-FFF2-40B4-BE49-F238E27FC236}">
                <a16:creationId xmlns:a16="http://schemas.microsoft.com/office/drawing/2014/main" id="{6C342B75-EEDD-4DF8-A96B-822F776587E3}"/>
              </a:ext>
            </a:extLst>
          </p:cNvPr>
          <p:cNvSpPr txBox="1"/>
          <p:nvPr/>
        </p:nvSpPr>
        <p:spPr>
          <a:xfrm>
            <a:off x="11300136" y="3729381"/>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en-US" sz="2400" dirty="0">
                <a:solidFill>
                  <a:srgbClr val="0070C0"/>
                </a:solidFill>
                <a:latin typeface="Times New Rom B" pitchFamily="2" charset="0"/>
              </a:rPr>
              <a:t>1</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5" name="TextBox 14">
            <a:extLst>
              <a:ext uri="{FF2B5EF4-FFF2-40B4-BE49-F238E27FC236}">
                <a16:creationId xmlns:a16="http://schemas.microsoft.com/office/drawing/2014/main" id="{F35A989A-2DCB-449D-B006-40C6E10F4B52}"/>
              </a:ext>
            </a:extLst>
          </p:cNvPr>
          <p:cNvSpPr txBox="1"/>
          <p:nvPr/>
        </p:nvSpPr>
        <p:spPr>
          <a:xfrm>
            <a:off x="11300136" y="4427475"/>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6" name="TextBox 15">
            <a:extLst>
              <a:ext uri="{FF2B5EF4-FFF2-40B4-BE49-F238E27FC236}">
                <a16:creationId xmlns:a16="http://schemas.microsoft.com/office/drawing/2014/main" id="{1C0CB7A3-48EB-4C6A-8B6E-A3F2D229D747}"/>
              </a:ext>
            </a:extLst>
          </p:cNvPr>
          <p:cNvSpPr txBox="1"/>
          <p:nvPr/>
        </p:nvSpPr>
        <p:spPr>
          <a:xfrm>
            <a:off x="10568854" y="3657126"/>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en-US"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7" name="TextBox 16">
            <a:extLst>
              <a:ext uri="{FF2B5EF4-FFF2-40B4-BE49-F238E27FC236}">
                <a16:creationId xmlns:a16="http://schemas.microsoft.com/office/drawing/2014/main" id="{3F87ACE6-CF74-4522-B222-A18565A118E1}"/>
              </a:ext>
            </a:extLst>
          </p:cNvPr>
          <p:cNvSpPr txBox="1"/>
          <p:nvPr/>
        </p:nvSpPr>
        <p:spPr>
          <a:xfrm>
            <a:off x="10538878" y="5200872"/>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0</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8" name="TextBox 17">
            <a:extLst>
              <a:ext uri="{FF2B5EF4-FFF2-40B4-BE49-F238E27FC236}">
                <a16:creationId xmlns:a16="http://schemas.microsoft.com/office/drawing/2014/main" id="{BB363CF2-DBA9-479B-A5F0-824A630337EE}"/>
              </a:ext>
            </a:extLst>
          </p:cNvPr>
          <p:cNvSpPr txBox="1"/>
          <p:nvPr/>
        </p:nvSpPr>
        <p:spPr>
          <a:xfrm>
            <a:off x="10565899" y="4384330"/>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2820647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2840B2E4-A264-431E-ABDE-38E3BCDA5876}" type="slidenum">
              <a:rPr lang="en-US" smtClean="0"/>
              <a:pPr/>
              <a:t>13</a:t>
            </a:fld>
            <a:endParaRPr lang="en-US" dirty="0"/>
          </a:p>
        </p:txBody>
      </p:sp>
      <p:sp>
        <p:nvSpPr>
          <p:cNvPr id="13" name="TextBox 12">
            <a:extLst>
              <a:ext uri="{FF2B5EF4-FFF2-40B4-BE49-F238E27FC236}">
                <a16:creationId xmlns:a16="http://schemas.microsoft.com/office/drawing/2014/main" id="{129CCAF2-B94E-492D-B2CE-F3F9F6D0525A}"/>
              </a:ext>
            </a:extLst>
          </p:cNvPr>
          <p:cNvSpPr txBox="1"/>
          <p:nvPr/>
        </p:nvSpPr>
        <p:spPr>
          <a:xfrm>
            <a:off x="856923" y="34084"/>
            <a:ext cx="2403566" cy="1815882"/>
          </a:xfrm>
          <a:prstGeom prst="rect">
            <a:avLst/>
          </a:prstGeom>
          <a:noFill/>
        </p:spPr>
        <p:txBody>
          <a:bodyPr wrap="square">
            <a:spAutoFit/>
          </a:bodyPr>
          <a:lstStyle/>
          <a:p>
            <a:pPr algn="ctr"/>
            <a:r>
              <a:rPr lang="ne-NP"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१ देखि ५ सम्म भर्ने तरिकाको उदाहरण </a:t>
            </a:r>
            <a:endParaRPr lang="en-US" sz="2800" b="1" dirty="0">
              <a:solidFill>
                <a:srgbClr val="142DAC"/>
              </a:solidFill>
              <a:latin typeface="Kokila" panose="020B0604020202020204" pitchFamily="34" charset="0"/>
              <a:ea typeface="+mj-ea"/>
              <a:cs typeface="Kalimati" panose="00000400000000000000" pitchFamily="2"/>
            </a:endParaRPr>
          </a:p>
        </p:txBody>
      </p:sp>
      <p:graphicFrame>
        <p:nvGraphicFramePr>
          <p:cNvPr id="5" name="Table 4">
            <a:extLst>
              <a:ext uri="{FF2B5EF4-FFF2-40B4-BE49-F238E27FC236}">
                <a16:creationId xmlns:a16="http://schemas.microsoft.com/office/drawing/2014/main" id="{A512DE09-CF4C-4B77-8380-E9EDDD89FD13}"/>
              </a:ext>
            </a:extLst>
          </p:cNvPr>
          <p:cNvGraphicFramePr>
            <a:graphicFrameLocks noGrp="1"/>
          </p:cNvGraphicFramePr>
          <p:nvPr>
            <p:extLst>
              <p:ext uri="{D42A27DB-BD31-4B8C-83A1-F6EECF244321}">
                <p14:modId xmlns:p14="http://schemas.microsoft.com/office/powerpoint/2010/main" val="2108304275"/>
              </p:ext>
            </p:extLst>
          </p:nvPr>
        </p:nvGraphicFramePr>
        <p:xfrm>
          <a:off x="3434101" y="33522"/>
          <a:ext cx="7994469" cy="6742519"/>
        </p:xfrm>
        <a:graphic>
          <a:graphicData uri="http://schemas.openxmlformats.org/drawingml/2006/table">
            <a:tbl>
              <a:tblPr/>
              <a:tblGrid>
                <a:gridCol w="1380340">
                  <a:extLst>
                    <a:ext uri="{9D8B030D-6E8A-4147-A177-3AD203B41FA5}">
                      <a16:colId xmlns:a16="http://schemas.microsoft.com/office/drawing/2014/main" val="2393837681"/>
                    </a:ext>
                  </a:extLst>
                </a:gridCol>
                <a:gridCol w="1380340">
                  <a:extLst>
                    <a:ext uri="{9D8B030D-6E8A-4147-A177-3AD203B41FA5}">
                      <a16:colId xmlns:a16="http://schemas.microsoft.com/office/drawing/2014/main" val="605257127"/>
                    </a:ext>
                  </a:extLst>
                </a:gridCol>
                <a:gridCol w="1869210">
                  <a:extLst>
                    <a:ext uri="{9D8B030D-6E8A-4147-A177-3AD203B41FA5}">
                      <a16:colId xmlns:a16="http://schemas.microsoft.com/office/drawing/2014/main" val="2718658757"/>
                    </a:ext>
                  </a:extLst>
                </a:gridCol>
                <a:gridCol w="1984239">
                  <a:extLst>
                    <a:ext uri="{9D8B030D-6E8A-4147-A177-3AD203B41FA5}">
                      <a16:colId xmlns:a16="http://schemas.microsoft.com/office/drawing/2014/main" val="3664417180"/>
                    </a:ext>
                  </a:extLst>
                </a:gridCol>
                <a:gridCol w="1380340">
                  <a:extLst>
                    <a:ext uri="{9D8B030D-6E8A-4147-A177-3AD203B41FA5}">
                      <a16:colId xmlns:a16="http://schemas.microsoft.com/office/drawing/2014/main" val="1695207508"/>
                    </a:ext>
                  </a:extLst>
                </a:gridCol>
              </a:tblGrid>
              <a:tr h="996131">
                <a:tc>
                  <a:txBody>
                    <a:bodyPr/>
                    <a:lstStyle/>
                    <a:p>
                      <a:pPr algn="ctr" fontAlgn="ctr"/>
                      <a:r>
                        <a:rPr lang="en-US" sz="2000" b="0" i="0" u="none" strike="noStrike" dirty="0">
                          <a:solidFill>
                            <a:srgbClr val="000000"/>
                          </a:solidFill>
                          <a:effectLst/>
                          <a:latin typeface="Himchuli" pitchFamily="2" charset="0"/>
                        </a:rPr>
                        <a:t>3/ </a:t>
                      </a:r>
                      <a:r>
                        <a:rPr lang="en-US" sz="2000" b="0" i="0" u="none" strike="noStrike" dirty="0" err="1">
                          <a:solidFill>
                            <a:srgbClr val="000000"/>
                          </a:solidFill>
                          <a:effectLst/>
                          <a:latin typeface="Himchuli" pitchFamily="2" charset="0"/>
                        </a:rPr>
                        <a:t>qm</a:t>
                      </a:r>
                      <a:r>
                        <a:rPr lang="en-US" sz="2000" b="0" i="0" u="none" strike="noStrike" dirty="0">
                          <a:solidFill>
                            <a:srgbClr val="000000"/>
                          </a:solidFill>
                          <a:effectLst/>
                          <a:latin typeface="Himchuli" pitchFamily="2" charset="0"/>
                        </a:rPr>
                        <a:t>=;+=</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tnfsf</a:t>
                      </a:r>
                      <a:r>
                        <a:rPr lang="en-US" sz="2000" b="0" i="0" u="none" strike="noStrike" dirty="0">
                          <a:solidFill>
                            <a:srgbClr val="000000"/>
                          </a:solidFill>
                          <a:effectLst/>
                          <a:latin typeface="Himchuli" pitchFamily="2" charset="0"/>
                        </a:rPr>
                        <a:t>] 5 / ag]sf]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jif</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eof</a:t>
                      </a:r>
                      <a:r>
                        <a:rPr lang="en-US" sz="2000" b="0" i="0" u="none" strike="noStrike" dirty="0">
                          <a:solidFill>
                            <a:srgbClr val="000000"/>
                          </a:solidFill>
                          <a:effectLst/>
                          <a:latin typeface="Himchuli" pitchFamily="2" charset="0"/>
                        </a:rPr>
                        <a:t>] &lt;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 </a:t>
                      </a:r>
                      <a:r>
                        <a:rPr lang="en-US" sz="2000" b="0" i="0" u="none" strike="noStrike" dirty="0" err="1">
                          <a:solidFill>
                            <a:srgbClr val="000000"/>
                          </a:solidFill>
                          <a:effectLst/>
                          <a:latin typeface="Himchuli" pitchFamily="2" charset="0"/>
                        </a:rPr>
                        <a:t>d'Vo?kdf</a:t>
                      </a:r>
                      <a:r>
                        <a:rPr lang="en-US" sz="2000" b="0" i="0" u="none" strike="noStrike" dirty="0">
                          <a:solidFill>
                            <a:srgbClr val="000000"/>
                          </a:solidFill>
                          <a:effectLst/>
                          <a:latin typeface="Himchuli" pitchFamily="2" charset="0"/>
                        </a:rPr>
                        <a:t> s] sf] </a:t>
                      </a:r>
                      <a:r>
                        <a:rPr lang="en-US" sz="2000" b="0" i="0" u="none" strike="noStrike" dirty="0" err="1">
                          <a:solidFill>
                            <a:srgbClr val="000000"/>
                          </a:solidFill>
                          <a:effectLst/>
                          <a:latin typeface="Himchuli" pitchFamily="2" charset="0"/>
                        </a:rPr>
                        <a:t>nflu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k|of</a:t>
                      </a:r>
                      <a:r>
                        <a:rPr lang="en-US" sz="2000" b="0" i="0" u="none" strike="noStrike" dirty="0">
                          <a:solidFill>
                            <a:srgbClr val="000000"/>
                          </a:solidFill>
                          <a:effectLst/>
                          <a:latin typeface="Himchuli" pitchFamily="2" charset="0"/>
                        </a:rPr>
                        <a:t>]u ul/</a:t>
                      </a:r>
                      <a:r>
                        <a:rPr lang="en-US" sz="2000" b="0" i="0" u="none" strike="noStrike" dirty="0" err="1">
                          <a:solidFill>
                            <a:srgbClr val="000000"/>
                          </a:solidFill>
                          <a:effectLst/>
                          <a:latin typeface="Himchuli" pitchFamily="2" charset="0"/>
                        </a:rPr>
                        <a:t>Psf</a:t>
                      </a:r>
                      <a:r>
                        <a:rPr lang="en-US" sz="2000" b="0" i="0" u="none" strike="noStrike" dirty="0">
                          <a:solidFill>
                            <a:srgbClr val="000000"/>
                          </a:solidFill>
                          <a:effectLst/>
                          <a:latin typeface="Himchuli" pitchFamily="2" charset="0"/>
                        </a:rPr>
                        <a:t>] 5 &lt; -sf]8_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3/df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kl/</a:t>
                      </a:r>
                      <a:r>
                        <a:rPr lang="en-US" sz="2000" b="0" i="0" u="none" strike="noStrike" dirty="0" err="1">
                          <a:solidFill>
                            <a:srgbClr val="000000"/>
                          </a:solidFill>
                          <a:effectLst/>
                          <a:latin typeface="Himchuli" pitchFamily="2" charset="0"/>
                        </a:rPr>
                        <a:t>jf</a:t>
                      </a:r>
                      <a:r>
                        <a:rPr lang="en-US" sz="2000" b="0" i="0" u="none" strike="noStrike" dirty="0">
                          <a:solidFill>
                            <a:srgbClr val="000000"/>
                          </a:solidFill>
                          <a:effectLst/>
                          <a:latin typeface="Himchuli" pitchFamily="2" charset="0"/>
                        </a:rPr>
                        <a:t>/ a:g'x'G5 &lt; -</a:t>
                      </a:r>
                      <a:r>
                        <a:rPr lang="en-US" sz="2000" b="0" i="0" u="none" strike="noStrike" dirty="0" err="1">
                          <a:solidFill>
                            <a:srgbClr val="000000"/>
                          </a:solidFill>
                          <a:effectLst/>
                          <a:latin typeface="Himchuli" pitchFamily="2" charset="0"/>
                        </a:rPr>
                        <a:t>cnu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cnu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efG;f</a:t>
                      </a:r>
                      <a:r>
                        <a:rPr lang="en-US" sz="2000" b="0" i="0" u="none" strike="noStrike" dirty="0">
                          <a:solidFill>
                            <a:srgbClr val="000000"/>
                          </a:solidFill>
                          <a:effectLst/>
                          <a:latin typeface="Himchuli" pitchFamily="2" charset="0"/>
                        </a:rPr>
                        <a:t> u/L a;]sf_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3/df </a:t>
                      </a:r>
                      <a:r>
                        <a:rPr lang="en-US" sz="2000" b="0" i="0" u="none" strike="noStrike" dirty="0" err="1">
                          <a:solidFill>
                            <a:srgbClr val="000000"/>
                          </a:solidFill>
                          <a:effectLst/>
                          <a:latin typeface="Himchuli" pitchFamily="2" charset="0"/>
                        </a:rPr>
                        <a:t>a;f</a:t>
                      </a:r>
                      <a:r>
                        <a:rPr lang="en-US" sz="2000" b="0" i="0" u="none" strike="noStrike" dirty="0">
                          <a:solidFill>
                            <a:srgbClr val="000000"/>
                          </a:solidFill>
                          <a:effectLst/>
                          <a:latin typeface="Himchuli" pitchFamily="2" charset="0"/>
                        </a:rPr>
                        <a:t>]</a:t>
                      </a:r>
                      <a:r>
                        <a:rPr lang="en-US" sz="2000" b="0" i="0" u="none" strike="noStrike" dirty="0" err="1">
                          <a:solidFill>
                            <a:srgbClr val="000000"/>
                          </a:solidFill>
                          <a:effectLst/>
                          <a:latin typeface="Himchuli" pitchFamily="2" charset="0"/>
                        </a:rPr>
                        <a:t>af</a:t>
                      </a:r>
                      <a:r>
                        <a:rPr lang="en-US" sz="2000" b="0" i="0" u="none" strike="noStrike" dirty="0">
                          <a:solidFill>
                            <a:srgbClr val="000000"/>
                          </a:solidFill>
                          <a:effectLst/>
                          <a:latin typeface="Himchuli" pitchFamily="2" charset="0"/>
                        </a:rPr>
                        <a:t>; u/]sf kl/</a:t>
                      </a:r>
                      <a:r>
                        <a:rPr lang="en-US" sz="2000" b="0" i="0" u="none" strike="noStrike" dirty="0" err="1">
                          <a:solidFill>
                            <a:srgbClr val="000000"/>
                          </a:solidFill>
                          <a:effectLst/>
                          <a:latin typeface="Himchuli" pitchFamily="2" charset="0"/>
                        </a:rPr>
                        <a:t>jf</a:t>
                      </a:r>
                      <a:r>
                        <a:rPr lang="en-US" sz="2000" b="0" i="0" u="none" strike="noStrike" dirty="0">
                          <a:solidFill>
                            <a:srgbClr val="000000"/>
                          </a:solidFill>
                          <a:effectLst/>
                          <a:latin typeface="Himchuli" pitchFamily="2" charset="0"/>
                        </a:rPr>
                        <a:t>/sf] </a:t>
                      </a:r>
                      <a:r>
                        <a:rPr lang="en-US" sz="2000" b="0" i="0" u="none" strike="noStrike" dirty="0" err="1">
                          <a:solidFill>
                            <a:srgbClr val="000000"/>
                          </a:solidFill>
                          <a:effectLst/>
                          <a:latin typeface="Himchuli" pitchFamily="2" charset="0"/>
                        </a:rPr>
                        <a:t>qm</a:t>
                      </a:r>
                      <a:r>
                        <a:rPr lang="en-US" sz="2000" b="0" i="0" u="none" strike="noStrike" dirty="0">
                          <a:solidFill>
                            <a:srgbClr val="000000"/>
                          </a:solidFill>
                          <a:effectLst/>
                          <a:latin typeface="Himchuli" pitchFamily="2" charset="0"/>
                        </a:rPr>
                        <a:t>=;+=</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24851603"/>
                  </a:ext>
                </a:extLst>
              </a:tr>
              <a:tr h="317821">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dirty="0">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dirty="0">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4114957964"/>
                  </a:ext>
                </a:extLst>
              </a:tr>
              <a:tr h="645418">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2  </a:t>
                      </a:r>
                      <a:r>
                        <a:rPr lang="ne-NP" sz="2000" b="0" i="0" u="none" strike="noStrike" dirty="0">
                          <a:solidFill>
                            <a:srgbClr val="0000FF"/>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endParaRPr lang="ne-NP" sz="2000" b="0" i="0" u="none" strike="noStrike" dirty="0">
                        <a:solidFill>
                          <a:srgbClr val="000000"/>
                        </a:solidFill>
                        <a:effectLst/>
                        <a:latin typeface="Preeti" pitchFamily="2" charset="0"/>
                      </a:endParaRPr>
                    </a:p>
                    <a:p>
                      <a:pPr algn="ctr" fontAlgn="ct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15</a:t>
                      </a:r>
                      <a:r>
                        <a:rPr lang="en-US" sz="2000" b="0" i="0" u="none" strike="noStrike" dirty="0">
                          <a:solidFill>
                            <a:srgbClr val="000000"/>
                          </a:solidFill>
                          <a:effectLst/>
                          <a:latin typeface="Times New Roman" panose="02020603050405020304" pitchFamily="18" charset="0"/>
                        </a:rPr>
                        <a:t> </a:t>
                      </a:r>
                      <a:r>
                        <a:rPr lang="ne-NP"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r>
                        <a:rPr lang="en-US" sz="2000" b="0" i="0" u="none" strike="noStrike" dirty="0">
                          <a:solidFill>
                            <a:srgbClr val="000000"/>
                          </a:solidFill>
                          <a:effectLst/>
                          <a:latin typeface="Times New Roman" panose="02020603050405020304" pitchFamily="18" charset="0"/>
                        </a:rPr>
                        <a:t> </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8844142"/>
                  </a:ext>
                </a:extLst>
              </a:tr>
              <a:tr h="630749">
                <a:tc>
                  <a:txBody>
                    <a:bodyPr/>
                    <a:lstStyle/>
                    <a:p>
                      <a:pPr algn="ctr" fontAlgn="ctr"/>
                      <a:r>
                        <a:rPr lang="en-US" sz="2000" b="0" i="0" u="none" strike="noStrike">
                          <a:solidFill>
                            <a:srgbClr val="0000FF"/>
                          </a:solidFill>
                          <a:effectLst/>
                          <a:latin typeface="Times New Roman" panose="02020603050405020304" pitchFamily="18" charset="0"/>
                        </a:rPr>
                        <a:t>2</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  </a:t>
                      </a:r>
                      <a:r>
                        <a:rPr lang="en-US"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8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000" b="0" i="0" u="none" strike="noStrike">
                          <a:solidFill>
                            <a:srgbClr val="0000FF"/>
                          </a:solidFill>
                          <a:effectLst/>
                          <a:latin typeface="Mangal" panose="02040503050203030202" pitchFamily="18" charset="0"/>
                        </a:rPr>
                        <a:t>2</a:t>
                      </a:r>
                      <a:endParaRPr lang="en-US" sz="2000" b="0" i="0" u="none" strike="noStrike">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41162698"/>
                  </a:ext>
                </a:extLst>
              </a:tr>
              <a:tr h="537849">
                <a:tc>
                  <a:txBody>
                    <a:bodyPr/>
                    <a:lstStyle/>
                    <a:p>
                      <a:pPr algn="ctr" fontAlgn="ctr"/>
                      <a:r>
                        <a:rPr lang="en-US" sz="2000" b="0" i="0" u="none" strike="noStrike">
                          <a:solidFill>
                            <a:srgbClr val="0000FF"/>
                          </a:solidFill>
                          <a:effectLst/>
                          <a:latin typeface="Times New Roman" panose="02020603050405020304" pitchFamily="18" charset="0"/>
                        </a:rPr>
                        <a:t>2</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00"/>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2</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9897899"/>
                  </a:ext>
                </a:extLst>
              </a:tr>
              <a:tr h="532959">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5  </a:t>
                      </a:r>
                      <a:r>
                        <a:rPr lang="en-US"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13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ne-NP" sz="2000" b="0" i="0" u="none" strike="noStrike" dirty="0">
                          <a:solidFill>
                            <a:srgbClr val="0000FF"/>
                          </a:solidFill>
                          <a:effectLst/>
                          <a:latin typeface="Times New Roman" panose="02020603050405020304" pitchFamily="18" charset="0"/>
                        </a:rPr>
                        <a:t>6</a:t>
                      </a:r>
                      <a:r>
                        <a:rPr lang="en-US" sz="2000" b="0" i="0" u="none" strike="noStrike" dirty="0">
                          <a:solidFill>
                            <a:srgbClr val="0000FF"/>
                          </a:solidFill>
                          <a:effectLst/>
                          <a:latin typeface="Times New Roman" panose="02020603050405020304" pitchFamily="18" charset="0"/>
                        </a:rPr>
                        <a:t> </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0</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a:t>
                      </a:r>
                      <a:r>
                        <a:rPr lang="en-US" sz="2000" b="0" i="0" u="none" strike="noStrike" dirty="0">
                          <a:solidFill>
                            <a:srgbClr val="0000FF"/>
                          </a:solidFill>
                          <a:effectLst/>
                          <a:latin typeface="Times New Roman" panose="02020603050405020304" pitchFamily="18" charset="0"/>
                        </a:rPr>
                        <a:t> </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27128807"/>
                  </a:ext>
                </a:extLst>
              </a:tr>
              <a:tr h="630749">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18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Times New Roman" panose="02020603050405020304" pitchFamily="18" charset="0"/>
                        </a:rPr>
                        <a:t>3</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608532"/>
                  </a:ext>
                </a:extLst>
              </a:tr>
              <a:tr h="796995">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Mangal" panose="02040503050203030202"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000" b="0" i="0" u="none" strike="noStrike">
                          <a:solidFill>
                            <a:srgbClr val="0000FF"/>
                          </a:solidFill>
                          <a:effectLst/>
                          <a:latin typeface="Mangal" panose="02040503050203030202" pitchFamily="18" charset="0"/>
                        </a:rPr>
                        <a:t>– </a:t>
                      </a:r>
                      <a:endParaRPr lang="en-US" sz="2000" b="0" i="0" u="none" strike="noStrike">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Mangal" panose="02040503050203030202"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2</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28858755"/>
                  </a:ext>
                </a:extLst>
              </a:tr>
              <a:tr h="660087">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00"/>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1113716"/>
                  </a:ext>
                </a:extLst>
              </a:tr>
              <a:tr h="133733">
                <a:tc>
                  <a:txBody>
                    <a:bodyPr/>
                    <a:lstStyle/>
                    <a:p>
                      <a:pPr algn="ctr" fontAlgn="ctr"/>
                      <a:r>
                        <a:rPr lang="en-US" sz="2000" b="0" i="0" u="none" strike="noStrike" dirty="0">
                          <a:solidFill>
                            <a:srgbClr val="0000FF"/>
                          </a:solidFill>
                          <a:effectLst/>
                          <a:latin typeface="Times New Roman" panose="02020603050405020304" pitchFamily="18" charset="0"/>
                        </a:rPr>
                        <a:t>5</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20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5142146"/>
                  </a:ext>
                </a:extLst>
              </a:tr>
            </a:tbl>
          </a:graphicData>
        </a:graphic>
      </p:graphicFrame>
      <p:sp>
        <p:nvSpPr>
          <p:cNvPr id="2" name="Speech Bubble: Rectangle 1">
            <a:extLst>
              <a:ext uri="{FF2B5EF4-FFF2-40B4-BE49-F238E27FC236}">
                <a16:creationId xmlns:a16="http://schemas.microsoft.com/office/drawing/2014/main" id="{1C748E49-9D6F-4733-9DF6-A337D2DA5B22}"/>
              </a:ext>
            </a:extLst>
          </p:cNvPr>
          <p:cNvSpPr/>
          <p:nvPr/>
        </p:nvSpPr>
        <p:spPr>
          <a:xfrm>
            <a:off x="165963" y="1950148"/>
            <a:ext cx="2654994" cy="1305251"/>
          </a:xfrm>
          <a:prstGeom prst="wedgeRectCallout">
            <a:avLst>
              <a:gd name="adj1" fmla="val 74441"/>
              <a:gd name="adj2" fmla="val 1033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cs typeface="Kalimati" panose="00000400000000000000" pitchFamily="2"/>
              </a:rPr>
              <a:t>दुइ परिवार रहेको घरमा घर क्रम संख्या दोहोरिएको </a:t>
            </a:r>
            <a:endParaRPr lang="en-US" sz="2400" dirty="0">
              <a:solidFill>
                <a:schemeClr val="tx1"/>
              </a:solidFill>
              <a:cs typeface="Kalimati" panose="00000400000000000000" pitchFamily="2"/>
            </a:endParaRPr>
          </a:p>
        </p:txBody>
      </p:sp>
      <p:sp>
        <p:nvSpPr>
          <p:cNvPr id="8" name="Speech Bubble: Rectangle 7">
            <a:extLst>
              <a:ext uri="{FF2B5EF4-FFF2-40B4-BE49-F238E27FC236}">
                <a16:creationId xmlns:a16="http://schemas.microsoft.com/office/drawing/2014/main" id="{72DCDFBA-DCFE-41ED-AA36-0C37EBE7EEED}"/>
              </a:ext>
            </a:extLst>
          </p:cNvPr>
          <p:cNvSpPr/>
          <p:nvPr/>
        </p:nvSpPr>
        <p:spPr>
          <a:xfrm>
            <a:off x="202539" y="5200656"/>
            <a:ext cx="2743199" cy="1257622"/>
          </a:xfrm>
          <a:prstGeom prst="wedgeRectCallout">
            <a:avLst>
              <a:gd name="adj1" fmla="val 245885"/>
              <a:gd name="adj2" fmla="val -4946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solidFill>
                <a:cs typeface="Kalimati" panose="00000400000000000000" pitchFamily="2"/>
              </a:rPr>
              <a:t>तीन परिवार भएको घरमा महल ४ </a:t>
            </a:r>
            <a:r>
              <a:rPr lang="ne-NP" sz="2000">
                <a:solidFill>
                  <a:schemeClr val="tx1"/>
                </a:solidFill>
                <a:cs typeface="Kalimati" panose="00000400000000000000" pitchFamily="2"/>
              </a:rPr>
              <a:t>मा पहिलो लहरमा </a:t>
            </a:r>
            <a:r>
              <a:rPr lang="en-US" sz="2000">
                <a:solidFill>
                  <a:schemeClr val="tx1"/>
                </a:solidFill>
                <a:cs typeface="Kalimati" panose="00000400000000000000" pitchFamily="2"/>
              </a:rPr>
              <a:t>3</a:t>
            </a:r>
            <a:r>
              <a:rPr lang="ne-NP" sz="2000">
                <a:solidFill>
                  <a:schemeClr val="tx1"/>
                </a:solidFill>
                <a:cs typeface="Kalimati" panose="00000400000000000000" pitchFamily="2"/>
              </a:rPr>
              <a:t> लेखी अन्य लहरमा ड्यास कोरिएको</a:t>
            </a:r>
            <a:endParaRPr lang="en-US" sz="2000" dirty="0">
              <a:solidFill>
                <a:schemeClr val="tx1"/>
              </a:solidFill>
              <a:cs typeface="Kalimati" panose="00000400000000000000" pitchFamily="2"/>
            </a:endParaRPr>
          </a:p>
        </p:txBody>
      </p:sp>
      <p:sp>
        <p:nvSpPr>
          <p:cNvPr id="15" name="Left Brace 14">
            <a:extLst>
              <a:ext uri="{FF2B5EF4-FFF2-40B4-BE49-F238E27FC236}">
                <a16:creationId xmlns:a16="http://schemas.microsoft.com/office/drawing/2014/main" id="{7A2CAE38-CE82-421B-BD3F-D91DD2F8C118}"/>
              </a:ext>
            </a:extLst>
          </p:cNvPr>
          <p:cNvSpPr/>
          <p:nvPr/>
        </p:nvSpPr>
        <p:spPr>
          <a:xfrm>
            <a:off x="8547405" y="4444408"/>
            <a:ext cx="373311" cy="1424764"/>
          </a:xfrm>
          <a:prstGeom prst="leftBrace">
            <a:avLst>
              <a:gd name="adj1" fmla="val 96238"/>
              <a:gd name="adj2" fmla="val 51881"/>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a:extLst>
              <a:ext uri="{FF2B5EF4-FFF2-40B4-BE49-F238E27FC236}">
                <a16:creationId xmlns:a16="http://schemas.microsoft.com/office/drawing/2014/main" id="{57627BE3-67B1-45DA-9719-3AD2E53BFEBD}"/>
              </a:ext>
            </a:extLst>
          </p:cNvPr>
          <p:cNvSpPr/>
          <p:nvPr/>
        </p:nvSpPr>
        <p:spPr>
          <a:xfrm>
            <a:off x="3520128" y="2351315"/>
            <a:ext cx="623409" cy="994083"/>
          </a:xfrm>
          <a:prstGeom prst="leftBrace">
            <a:avLst>
              <a:gd name="adj1" fmla="val 8333"/>
              <a:gd name="adj2" fmla="val 39488"/>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ln w="0"/>
              <a:effectLst>
                <a:outerShdw blurRad="38100" dist="19050" dir="2700000" algn="tl" rotWithShape="0">
                  <a:schemeClr val="dk1">
                    <a:alpha val="40000"/>
                  </a:schemeClr>
                </a:outerShdw>
              </a:effectLst>
            </a:endParaRPr>
          </a:p>
        </p:txBody>
      </p:sp>
      <p:sp>
        <p:nvSpPr>
          <p:cNvPr id="20" name="Speech Bubble: Rectangle 19">
            <a:extLst>
              <a:ext uri="{FF2B5EF4-FFF2-40B4-BE49-F238E27FC236}">
                <a16:creationId xmlns:a16="http://schemas.microsoft.com/office/drawing/2014/main" id="{AAC1854F-32F4-4519-A238-66D0F1B14309}"/>
              </a:ext>
            </a:extLst>
          </p:cNvPr>
          <p:cNvSpPr/>
          <p:nvPr/>
        </p:nvSpPr>
        <p:spPr>
          <a:xfrm>
            <a:off x="317491" y="3401479"/>
            <a:ext cx="2628247" cy="1257622"/>
          </a:xfrm>
          <a:prstGeom prst="wedgeRectCallout">
            <a:avLst>
              <a:gd name="adj1" fmla="val 273295"/>
              <a:gd name="adj2" fmla="val -1895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solidFill>
                <a:cs typeface="Kalimati" panose="00000400000000000000" pitchFamily="2"/>
              </a:rPr>
              <a:t>परिवार नबस्ने घरमा महल ४ मा जिरो</a:t>
            </a:r>
            <a:r>
              <a:rPr lang="en-US" sz="2000" dirty="0">
                <a:solidFill>
                  <a:schemeClr val="tx1"/>
                </a:solidFill>
                <a:cs typeface="Kalimati" panose="00000400000000000000" pitchFamily="2"/>
              </a:rPr>
              <a:t> </a:t>
            </a:r>
            <a:r>
              <a:rPr lang="ne-NP" sz="2000" dirty="0">
                <a:solidFill>
                  <a:schemeClr val="tx1"/>
                </a:solidFill>
                <a:cs typeface="Kalimati" panose="00000400000000000000" pitchFamily="2"/>
              </a:rPr>
              <a:t>(०) लेखि बाँकी महल खाली छोडेको </a:t>
            </a:r>
            <a:endParaRPr lang="en-US" sz="2000" dirty="0">
              <a:solidFill>
                <a:schemeClr val="tx1"/>
              </a:solidFill>
              <a:cs typeface="Kalimati" panose="00000400000000000000" pitchFamily="2"/>
            </a:endParaRPr>
          </a:p>
        </p:txBody>
      </p:sp>
    </p:spTree>
    <p:extLst>
      <p:ext uri="{BB962C8B-B14F-4D97-AF65-F5344CB8AC3E}">
        <p14:creationId xmlns:p14="http://schemas.microsoft.com/office/powerpoint/2010/main" val="2123170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14</a:t>
            </a:fld>
            <a:endParaRPr lang="en-US" dirty="0"/>
          </a:p>
        </p:txBody>
      </p:sp>
      <p:pic>
        <p:nvPicPr>
          <p:cNvPr id="23554" name="Picture 2" descr="D:\CBS PPT\Downloads\103749.png"/>
          <p:cNvPicPr>
            <a:picLocks noChangeAspect="1" noChangeArrowheads="1"/>
          </p:cNvPicPr>
          <p:nvPr/>
        </p:nvPicPr>
        <p:blipFill>
          <a:blip r:embed="rId2" cstate="print"/>
          <a:srcRect/>
          <a:stretch>
            <a:fillRect/>
          </a:stretch>
        </p:blipFill>
        <p:spPr bwMode="auto">
          <a:xfrm>
            <a:off x="2866762" y="2326196"/>
            <a:ext cx="2738437" cy="2738437"/>
          </a:xfrm>
          <a:prstGeom prst="rect">
            <a:avLst/>
          </a:prstGeom>
          <a:noFill/>
        </p:spPr>
      </p:pic>
      <p:pic>
        <p:nvPicPr>
          <p:cNvPr id="3" name="Picture 2">
            <a:extLst>
              <a:ext uri="{FF2B5EF4-FFF2-40B4-BE49-F238E27FC236}">
                <a16:creationId xmlns:a16="http://schemas.microsoft.com/office/drawing/2014/main" id="{30920627-6E68-4466-9C6F-C0D5EFC88693}"/>
              </a:ext>
            </a:extLst>
          </p:cNvPr>
          <p:cNvPicPr>
            <a:picLocks noChangeAspect="1"/>
          </p:cNvPicPr>
          <p:nvPr/>
        </p:nvPicPr>
        <p:blipFill>
          <a:blip r:embed="rId3"/>
          <a:stretch>
            <a:fillRect/>
          </a:stretch>
        </p:blipFill>
        <p:spPr>
          <a:xfrm>
            <a:off x="9122735" y="800005"/>
            <a:ext cx="1861193" cy="5778113"/>
          </a:xfrm>
          <a:prstGeom prst="rect">
            <a:avLst/>
          </a:prstGeom>
        </p:spPr>
      </p:pic>
      <p:sp>
        <p:nvSpPr>
          <p:cNvPr id="10" name="TextBox 9">
            <a:extLst>
              <a:ext uri="{FF2B5EF4-FFF2-40B4-BE49-F238E27FC236}">
                <a16:creationId xmlns:a16="http://schemas.microsoft.com/office/drawing/2014/main" id="{EACE7C9C-1512-46EA-BC48-CD497C61BC6A}"/>
              </a:ext>
            </a:extLst>
          </p:cNvPr>
          <p:cNvSpPr txBox="1"/>
          <p:nvPr/>
        </p:nvSpPr>
        <p:spPr>
          <a:xfrm>
            <a:off x="946298" y="914400"/>
            <a:ext cx="7710445" cy="523220"/>
          </a:xfrm>
          <a:prstGeom prst="rect">
            <a:avLst/>
          </a:prstGeom>
          <a:noFill/>
        </p:spPr>
        <p:txBody>
          <a:bodyPr wrap="square">
            <a:spAutoFit/>
          </a:bodyPr>
          <a:lstStyle/>
          <a:p>
            <a:pPr algn="ctr"/>
            <a:r>
              <a:rPr lang="ne-NP" sz="2800" b="1" dirty="0">
                <a:solidFill>
                  <a:srgbClr val="0070C0"/>
                </a:solidFill>
                <a:cs typeface="Kalimati" panose="00000400000000000000" pitchFamily="2"/>
              </a:rPr>
              <a:t>परिवार सम्बन्धी विवरणको महल ६ र ७</a:t>
            </a:r>
            <a:endParaRPr lang="en-US" sz="2800" b="1" dirty="0">
              <a:solidFill>
                <a:srgbClr val="0070C0"/>
              </a:solidFill>
              <a:cs typeface="Kalimati" panose="00000400000000000000" pitchFamily="2"/>
            </a:endParaRPr>
          </a:p>
        </p:txBody>
      </p:sp>
    </p:spTree>
    <p:extLst>
      <p:ext uri="{BB962C8B-B14F-4D97-AF65-F5344CB8AC3E}">
        <p14:creationId xmlns:p14="http://schemas.microsoft.com/office/powerpoint/2010/main" val="176716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59" y="6408893"/>
            <a:ext cx="901088" cy="437868"/>
          </a:xfrm>
        </p:spPr>
        <p:txBody>
          <a:bodyPr/>
          <a:lstStyle/>
          <a:p>
            <a:fld id="{2840B2E4-A264-431E-ABDE-38E3BCDA5876}" type="slidenum">
              <a:rPr lang="en-US" smtClean="0"/>
              <a:pPr/>
              <a:t>15</a:t>
            </a:fld>
            <a:endParaRPr lang="en-US" dirty="0"/>
          </a:p>
        </p:txBody>
      </p:sp>
      <p:sp>
        <p:nvSpPr>
          <p:cNvPr id="8" name="TextBox 7">
            <a:extLst>
              <a:ext uri="{FF2B5EF4-FFF2-40B4-BE49-F238E27FC236}">
                <a16:creationId xmlns:a16="http://schemas.microsoft.com/office/drawing/2014/main" id="{ED8CE85F-279B-4EF9-A3CB-04433CCE1907}"/>
              </a:ext>
            </a:extLst>
          </p:cNvPr>
          <p:cNvSpPr txBox="1"/>
          <p:nvPr/>
        </p:nvSpPr>
        <p:spPr>
          <a:xfrm>
            <a:off x="29423" y="1301917"/>
            <a:ext cx="10559159" cy="553997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a:cs typeface="Kalimati" panose="00000400000000000000" pitchFamily="2"/>
              </a:rPr>
              <a:t>जनगणनामा कुन कुन घरमा मुख्य प्रश्नावली भर्ने भनी चिन्न यस </a:t>
            </a:r>
            <a:r>
              <a:rPr lang="ne-NP" sz="2400" dirty="0">
                <a:cs typeface="Kalimati" panose="00000400000000000000" pitchFamily="2"/>
              </a:rPr>
              <a:t>महलमा परिवार बसोवास गर्ने घरको मात्र </a:t>
            </a:r>
            <a:r>
              <a:rPr lang="ne-NP" sz="2400">
                <a:cs typeface="Kalimati" panose="00000400000000000000" pitchFamily="2"/>
              </a:rPr>
              <a:t>छुट्टै जनगणना घर क्रमसंख्या </a:t>
            </a:r>
            <a:r>
              <a:rPr lang="ne-NP" sz="2400" dirty="0">
                <a:cs typeface="Kalimati" panose="00000400000000000000" pitchFamily="2"/>
              </a:rPr>
              <a:t>कायम गर्न खोजिएको छ ।</a:t>
            </a:r>
          </a:p>
          <a:p>
            <a:pPr marL="287338" indent="-28733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एउटै घरमा बस्ने सबै परिवारको लागि जनगणना घर क्रमसंख्या एउटै दोहोर्याउनु पर्छ</a:t>
            </a:r>
          </a:p>
          <a:p>
            <a:pPr marL="287338" indent="-28733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उदाहरणको लागि </a:t>
            </a:r>
            <a:r>
              <a:rPr lang="ne-NP" sz="2400" b="1" dirty="0">
                <a:solidFill>
                  <a:srgbClr val="142DAC"/>
                </a:solidFill>
                <a:latin typeface="Kokila" panose="020B0604020202020204" pitchFamily="34" charset="0"/>
                <a:ea typeface="+mj-ea"/>
                <a:cs typeface="Kalimati" panose="00000400000000000000" pitchFamily="2"/>
              </a:rPr>
              <a:t>तीन परिवार बसेको घरको जनगणना घर क्रमसंख्या पहिलो परिवार देखि तेश्रो परिवारसम्म एउटै दोहोर्याउनु पर्छ । यी परिवारहरुको </a:t>
            </a:r>
            <a:r>
              <a:rPr lang="ne-NP" sz="2400" b="1">
                <a:solidFill>
                  <a:srgbClr val="142DAC"/>
                </a:solidFill>
                <a:latin typeface="Kokila" panose="020B0604020202020204" pitchFamily="34" charset="0"/>
                <a:ea typeface="+mj-ea"/>
                <a:cs typeface="Kalimati" panose="00000400000000000000" pitchFamily="2"/>
              </a:rPr>
              <a:t>जनगणना परिवार क्रम संख्या</a:t>
            </a:r>
            <a:r>
              <a:rPr lang="en-US" sz="2400" b="1">
                <a:solidFill>
                  <a:srgbClr val="142DAC"/>
                </a:solidFill>
                <a:latin typeface="Kokila" panose="020B0604020202020204" pitchFamily="34" charset="0"/>
                <a:ea typeface="+mj-ea"/>
                <a:cs typeface="Kalimati" panose="00000400000000000000" pitchFamily="2"/>
              </a:rPr>
              <a:t> </a:t>
            </a:r>
            <a:r>
              <a:rPr lang="ne-NP" sz="2400" b="1">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मात्र </a:t>
            </a:r>
            <a:r>
              <a:rPr lang="ne-NP" sz="2400" b="1">
                <a:solidFill>
                  <a:srgbClr val="142DAC"/>
                </a:solidFill>
                <a:latin typeface="Kokila" panose="020B0604020202020204" pitchFamily="34" charset="0"/>
                <a:ea typeface="+mj-ea"/>
                <a:cs typeface="Kalimati" panose="00000400000000000000" pitchFamily="2"/>
              </a:rPr>
              <a:t>फरक फरक हुन्छ </a:t>
            </a:r>
            <a:r>
              <a:rPr lang="ne-NP" sz="2400" b="1" dirty="0">
                <a:solidFill>
                  <a:srgbClr val="142DAC"/>
                </a:solidFill>
                <a:latin typeface="Kokila" panose="020B0604020202020204" pitchFamily="34" charset="0"/>
                <a:ea typeface="+mj-ea"/>
                <a:cs typeface="Kalimati" panose="00000400000000000000" pitchFamily="2"/>
              </a:rPr>
              <a:t>।</a:t>
            </a:r>
          </a:p>
          <a:p>
            <a:pPr marL="287338" indent="-287338" algn="just">
              <a:lnSpc>
                <a:spcPct val="150000"/>
              </a:lnSpc>
              <a:buFont typeface="Arial" panose="020B0604020202020204" pitchFamily="34" charset="0"/>
              <a:buChar char="•"/>
            </a:pPr>
            <a:r>
              <a:rPr lang="ne-NP" sz="2400" dirty="0">
                <a:cs typeface="Kalimati" panose="00000400000000000000" pitchFamily="2"/>
              </a:rPr>
              <a:t>जनगणनाको समयमा जनगणना घर क्रमसंख्या भएको घरमा मात्र गणक गएर जनगणना प्रश्नावली भर्नुपर्नेछ । तसर्थ, जनगणना प्रयोगको लागि परिवार बसोवास गरेको घर नै जनगणना घर हो । </a:t>
            </a:r>
          </a:p>
        </p:txBody>
      </p:sp>
      <p:sp>
        <p:nvSpPr>
          <p:cNvPr id="9" name="TextBox 8">
            <a:extLst>
              <a:ext uri="{FF2B5EF4-FFF2-40B4-BE49-F238E27FC236}">
                <a16:creationId xmlns:a16="http://schemas.microsoft.com/office/drawing/2014/main" id="{49A997B9-2853-4D5E-991C-CCA03898D66C}"/>
              </a:ext>
            </a:extLst>
          </p:cNvPr>
          <p:cNvSpPr txBox="1"/>
          <p:nvPr/>
        </p:nvSpPr>
        <p:spPr>
          <a:xfrm>
            <a:off x="663594" y="733472"/>
            <a:ext cx="10413709" cy="541462"/>
          </a:xfrm>
          <a:prstGeom prst="rect">
            <a:avLst/>
          </a:prstGeom>
          <a:noFill/>
        </p:spPr>
        <p:txBody>
          <a:bodyPr wrap="square">
            <a:spAutoFit/>
          </a:bodyPr>
          <a:lstStyle/>
          <a:p>
            <a:pPr algn="ct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2" name="Picture 1">
            <a:extLst>
              <a:ext uri="{FF2B5EF4-FFF2-40B4-BE49-F238E27FC236}">
                <a16:creationId xmlns:a16="http://schemas.microsoft.com/office/drawing/2014/main" id="{2F529FA7-9E82-4435-96CA-8D9BD2597CF3}"/>
              </a:ext>
            </a:extLst>
          </p:cNvPr>
          <p:cNvPicPr>
            <a:picLocks noChangeAspect="1"/>
          </p:cNvPicPr>
          <p:nvPr/>
        </p:nvPicPr>
        <p:blipFill rotWithShape="1">
          <a:blip r:embed="rId2"/>
          <a:srcRect l="69875"/>
          <a:stretch/>
        </p:blipFill>
        <p:spPr>
          <a:xfrm>
            <a:off x="10588583" y="1090494"/>
            <a:ext cx="1559456" cy="5161116"/>
          </a:xfrm>
          <a:prstGeom prst="rect">
            <a:avLst/>
          </a:prstGeom>
        </p:spPr>
      </p:pic>
      <p:sp>
        <p:nvSpPr>
          <p:cNvPr id="10" name="TextBox 9">
            <a:extLst>
              <a:ext uri="{FF2B5EF4-FFF2-40B4-BE49-F238E27FC236}">
                <a16:creationId xmlns:a16="http://schemas.microsoft.com/office/drawing/2014/main" id="{EB10412A-CDB7-4631-89AF-325CCBED0ED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661684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16</a:t>
            </a:fld>
            <a:endParaRPr lang="en-US" dirty="0"/>
          </a:p>
        </p:txBody>
      </p:sp>
      <p:sp>
        <p:nvSpPr>
          <p:cNvPr id="9" name="TextBox 8">
            <a:extLst>
              <a:ext uri="{FF2B5EF4-FFF2-40B4-BE49-F238E27FC236}">
                <a16:creationId xmlns:a16="http://schemas.microsoft.com/office/drawing/2014/main" id="{49A997B9-2853-4D5E-991C-CCA03898D66C}"/>
              </a:ext>
            </a:extLst>
          </p:cNvPr>
          <p:cNvSpPr txBox="1"/>
          <p:nvPr/>
        </p:nvSpPr>
        <p:spPr>
          <a:xfrm>
            <a:off x="62702" y="713347"/>
            <a:ext cx="5867835" cy="523220"/>
          </a:xfrm>
          <a:prstGeom prst="rect">
            <a:avLst/>
          </a:prstGeom>
          <a:noFill/>
        </p:spPr>
        <p:txBody>
          <a:bodyPr wrap="square">
            <a:spAutoFit/>
          </a:bodyPr>
          <a:lstStyle/>
          <a:p>
            <a:r>
              <a:rPr lang="en-US"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C099352-43C8-42D6-96CA-1BE272D378B9}"/>
              </a:ext>
            </a:extLst>
          </p:cNvPr>
          <p:cNvPicPr>
            <a:picLocks noChangeAspect="1"/>
          </p:cNvPicPr>
          <p:nvPr/>
        </p:nvPicPr>
        <p:blipFill rotWithShape="1">
          <a:blip r:embed="rId2"/>
          <a:srcRect r="13897"/>
          <a:stretch/>
        </p:blipFill>
        <p:spPr>
          <a:xfrm>
            <a:off x="6021569" y="697489"/>
            <a:ext cx="6209960" cy="6224555"/>
          </a:xfrm>
          <a:prstGeom prst="rect">
            <a:avLst/>
          </a:prstGeom>
        </p:spPr>
      </p:pic>
      <p:sp>
        <p:nvSpPr>
          <p:cNvPr id="5" name="Speech Bubble: Rectangle with Corners Rounded 4">
            <a:extLst>
              <a:ext uri="{FF2B5EF4-FFF2-40B4-BE49-F238E27FC236}">
                <a16:creationId xmlns:a16="http://schemas.microsoft.com/office/drawing/2014/main" id="{D6FD3CFA-15F8-465E-B2AC-C543BF8E82A5}"/>
              </a:ext>
            </a:extLst>
          </p:cNvPr>
          <p:cNvSpPr/>
          <p:nvPr/>
        </p:nvSpPr>
        <p:spPr>
          <a:xfrm>
            <a:off x="62703" y="4500152"/>
            <a:ext cx="5575226" cy="2240282"/>
          </a:xfrm>
          <a:prstGeom prst="wedgeRoundRectCallout">
            <a:avLst>
              <a:gd name="adj1" fmla="val 94458"/>
              <a:gd name="adj2" fmla="val -20241"/>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घरको प्रयोगको महलमा जुनसुकै संकेत नम्बर आएपनि महल ४ मा कुनै घरपरिवार बसेको देखिएको घरको जनगणना घर क्रमसंख्या उल्लेख गर्नुपर्दछ । </a:t>
            </a:r>
          </a:p>
        </p:txBody>
      </p:sp>
      <p:sp>
        <p:nvSpPr>
          <p:cNvPr id="6" name="Speech Bubble: Rectangle with Corners Rounded 5">
            <a:extLst>
              <a:ext uri="{FF2B5EF4-FFF2-40B4-BE49-F238E27FC236}">
                <a16:creationId xmlns:a16="http://schemas.microsoft.com/office/drawing/2014/main" id="{29A9EB67-0502-4D65-BD15-A6A2574A62C8}"/>
              </a:ext>
            </a:extLst>
          </p:cNvPr>
          <p:cNvSpPr/>
          <p:nvPr/>
        </p:nvSpPr>
        <p:spPr>
          <a:xfrm>
            <a:off x="150229" y="1294611"/>
            <a:ext cx="5360996" cy="2832666"/>
          </a:xfrm>
          <a:prstGeom prst="wedgeRoundRectCallout">
            <a:avLst>
              <a:gd name="adj1" fmla="val 96516"/>
              <a:gd name="adj2" fmla="val 1906"/>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एउटा घरमा एक भन्दा बढी परिवार बसेको अवस्थामा प्रत्येक हरफमा घरको </a:t>
            </a:r>
            <a:r>
              <a:rPr kumimoji="0" lang="ne-NP" sz="2400" b="0" i="0" u="none" strike="noStrike" kern="1200" cap="none" spc="0" normalizeH="0" baseline="0" noProof="0">
                <a:ln>
                  <a:noFill/>
                </a:ln>
                <a:solidFill>
                  <a:prstClr val="black"/>
                </a:solidFill>
                <a:effectLst/>
                <a:uLnTx/>
                <a:uFillTx/>
                <a:latin typeface="Calibri"/>
                <a:ea typeface="+mn-ea"/>
                <a:cs typeface="Kalimati" panose="00000400000000000000" pitchFamily="2"/>
              </a:rPr>
              <a:t>प्रयोग लेख्नु पर्दैन </a:t>
            </a:r>
            <a:r>
              <a:rPr lang="ne-NP" sz="2400" dirty="0">
                <a:solidFill>
                  <a:prstClr val="black"/>
                </a:solidFill>
                <a:latin typeface="Calibri"/>
                <a:cs typeface="Kalimati" panose="00000400000000000000" pitchFamily="2"/>
              </a:rPr>
              <a:t>तर </a:t>
            </a: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त्यस्तो घरको सबै हरफमा जनगणना घर क्रमसंख्या लेख्नुपर्दछ ।</a:t>
            </a:r>
          </a:p>
        </p:txBody>
      </p:sp>
      <p:sp>
        <p:nvSpPr>
          <p:cNvPr id="11" name="Right Bracket 10">
            <a:extLst>
              <a:ext uri="{FF2B5EF4-FFF2-40B4-BE49-F238E27FC236}">
                <a16:creationId xmlns:a16="http://schemas.microsoft.com/office/drawing/2014/main" id="{DDD79412-E8FD-4A49-8791-977D761B8A5C}"/>
              </a:ext>
            </a:extLst>
          </p:cNvPr>
          <p:cNvSpPr/>
          <p:nvPr/>
        </p:nvSpPr>
        <p:spPr>
          <a:xfrm flipH="1">
            <a:off x="8113337" y="2440142"/>
            <a:ext cx="367069" cy="877824"/>
          </a:xfrm>
          <a:prstGeom prst="rightBracket">
            <a:avLst/>
          </a:prstGeom>
          <a:ln w="1905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54BCAB4E-12C6-4885-A1ED-BE1E3B329751}"/>
              </a:ext>
            </a:extLst>
          </p:cNvPr>
          <p:cNvSpPr/>
          <p:nvPr/>
        </p:nvSpPr>
        <p:spPr>
          <a:xfrm>
            <a:off x="8041495" y="4958661"/>
            <a:ext cx="224681" cy="381435"/>
          </a:xfrm>
          <a:prstGeom prst="lef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a:extLst>
              <a:ext uri="{FF2B5EF4-FFF2-40B4-BE49-F238E27FC236}">
                <a16:creationId xmlns:a16="http://schemas.microsoft.com/office/drawing/2014/main" id="{30826221-E359-4E1C-93D1-482DF4C22FB4}"/>
              </a:ext>
            </a:extLst>
          </p:cNvPr>
          <p:cNvSpPr/>
          <p:nvPr/>
        </p:nvSpPr>
        <p:spPr>
          <a:xfrm flipH="1">
            <a:off x="11928751" y="4933405"/>
            <a:ext cx="224681" cy="381435"/>
          </a:xfrm>
          <a:prstGeom prst="leftBrace">
            <a:avLst>
              <a:gd name="adj1" fmla="val 0"/>
              <a:gd name="adj2" fmla="val 50000"/>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ket 13">
            <a:extLst>
              <a:ext uri="{FF2B5EF4-FFF2-40B4-BE49-F238E27FC236}">
                <a16:creationId xmlns:a16="http://schemas.microsoft.com/office/drawing/2014/main" id="{1F6BD328-9628-4522-ABD7-662E92EE0B86}"/>
              </a:ext>
            </a:extLst>
          </p:cNvPr>
          <p:cNvSpPr/>
          <p:nvPr/>
        </p:nvSpPr>
        <p:spPr>
          <a:xfrm>
            <a:off x="11638009" y="2582526"/>
            <a:ext cx="367069" cy="733041"/>
          </a:xfrm>
          <a:prstGeom prst="rightBracket">
            <a:avLst/>
          </a:prstGeom>
          <a:ln w="1905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21507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00590" y="6440791"/>
            <a:ext cx="901088" cy="437868"/>
          </a:xfrm>
        </p:spPr>
        <p:txBody>
          <a:bodyPr/>
          <a:lstStyle/>
          <a:p>
            <a:fld id="{2840B2E4-A264-431E-ABDE-38E3BCDA5876}" type="slidenum">
              <a:rPr lang="en-US" smtClean="0"/>
              <a:pPr/>
              <a:t>17</a:t>
            </a:fld>
            <a:endParaRPr lang="en-US" dirty="0"/>
          </a:p>
        </p:txBody>
      </p:sp>
      <p:sp>
        <p:nvSpPr>
          <p:cNvPr id="8" name="TextBox 7">
            <a:extLst>
              <a:ext uri="{FF2B5EF4-FFF2-40B4-BE49-F238E27FC236}">
                <a16:creationId xmlns:a16="http://schemas.microsoft.com/office/drawing/2014/main" id="{ED8CE85F-279B-4EF9-A3CB-04433CCE1907}"/>
              </a:ext>
            </a:extLst>
          </p:cNvPr>
          <p:cNvSpPr txBox="1"/>
          <p:nvPr/>
        </p:nvSpPr>
        <p:spPr>
          <a:xfrm>
            <a:off x="196571" y="1432826"/>
            <a:ext cx="5566971" cy="2589170"/>
          </a:xfrm>
          <a:prstGeom prst="rect">
            <a:avLst/>
          </a:prstGeom>
          <a:noFill/>
        </p:spPr>
        <p:txBody>
          <a:bodyPr wrap="square">
            <a:spAutoFit/>
          </a:bodyPr>
          <a:lstStyle/>
          <a:p>
            <a:pPr algn="just">
              <a:lnSpc>
                <a:spcPct val="150000"/>
              </a:lnSpc>
              <a:spcBef>
                <a:spcPts val="600"/>
              </a:spcBef>
              <a:spcAft>
                <a:spcPts val="600"/>
              </a:spcAft>
            </a:pPr>
            <a:r>
              <a:rPr lang="ne-NP" sz="2200" b="1" dirty="0">
                <a:latin typeface="Kokila" panose="020B0604020202020204" pitchFamily="34" charset="0"/>
                <a:ea typeface="+mj-ea"/>
                <a:cs typeface="Kalimati" panose="00000400000000000000" pitchFamily="2"/>
              </a:rPr>
              <a:t>साधारणतया भान्सा सहित प्रयोग गरिएको घर जनगणना घर अन्तर्गत पर्दछ । एउटै परिवारका व्यक्तिहरू विभिन्न प्रयोगका घरमा बाँडिएर बस्ने भएमा जुन घरमा परिवारमुली बस्दछन्, त्यस घरलाई जनगणना घर मान्न उपयुक्त हुन्छ । </a:t>
            </a:r>
          </a:p>
        </p:txBody>
      </p:sp>
      <p:sp>
        <p:nvSpPr>
          <p:cNvPr id="9" name="TextBox 8">
            <a:extLst>
              <a:ext uri="{FF2B5EF4-FFF2-40B4-BE49-F238E27FC236}">
                <a16:creationId xmlns:a16="http://schemas.microsoft.com/office/drawing/2014/main" id="{49A997B9-2853-4D5E-991C-CCA03898D66C}"/>
              </a:ext>
            </a:extLst>
          </p:cNvPr>
          <p:cNvSpPr txBox="1"/>
          <p:nvPr/>
        </p:nvSpPr>
        <p:spPr>
          <a:xfrm>
            <a:off x="-52251" y="728957"/>
            <a:ext cx="6066390" cy="523220"/>
          </a:xfrm>
          <a:prstGeom prst="rect">
            <a:avLst/>
          </a:prstGeom>
          <a:noFill/>
        </p:spPr>
        <p:txBody>
          <a:bodyPr wrap="square">
            <a:spAutoFit/>
          </a:bodyPr>
          <a:lstStyle/>
          <a:p>
            <a:pPr algn="ctr"/>
            <a:r>
              <a:rPr lang="en-US"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B5212B83-A8F4-474C-8C60-68F41026D5A5}"/>
              </a:ext>
            </a:extLst>
          </p:cNvPr>
          <p:cNvPicPr>
            <a:picLocks noChangeAspect="1"/>
          </p:cNvPicPr>
          <p:nvPr/>
        </p:nvPicPr>
        <p:blipFill rotWithShape="1">
          <a:blip r:embed="rId2"/>
          <a:srcRect r="13897"/>
          <a:stretch/>
        </p:blipFill>
        <p:spPr>
          <a:xfrm>
            <a:off x="6102438" y="902031"/>
            <a:ext cx="5709776" cy="5723195"/>
          </a:xfrm>
          <a:prstGeom prst="rect">
            <a:avLst/>
          </a:prstGeom>
        </p:spPr>
      </p:pic>
      <p:sp>
        <p:nvSpPr>
          <p:cNvPr id="5" name="Speech Bubble: Rectangle with Corners Rounded 4">
            <a:extLst>
              <a:ext uri="{FF2B5EF4-FFF2-40B4-BE49-F238E27FC236}">
                <a16:creationId xmlns:a16="http://schemas.microsoft.com/office/drawing/2014/main" id="{385329B8-53E4-49EC-BEBB-E91AFC7CEBAC}"/>
              </a:ext>
            </a:extLst>
          </p:cNvPr>
          <p:cNvSpPr/>
          <p:nvPr/>
        </p:nvSpPr>
        <p:spPr>
          <a:xfrm>
            <a:off x="213609" y="4240078"/>
            <a:ext cx="4915967" cy="2458430"/>
          </a:xfrm>
          <a:prstGeom prst="wedgeRoundRectCallout">
            <a:avLst>
              <a:gd name="adj1" fmla="val 69681"/>
              <a:gd name="adj2" fmla="val 15320"/>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200" b="0" i="0" u="none" strike="noStrike" kern="1200" cap="none" spc="0" normalizeH="0" baseline="0" noProof="0">
                <a:ln>
                  <a:noFill/>
                </a:ln>
                <a:solidFill>
                  <a:prstClr val="black"/>
                </a:solidFill>
                <a:effectLst/>
                <a:uLnTx/>
                <a:uFillTx/>
                <a:latin typeface="Calibri"/>
                <a:ea typeface="+mn-ea"/>
                <a:cs typeface="Kalimati" panose="00000400000000000000" pitchFamily="2"/>
              </a:rPr>
              <a:t>घर क्रमसंख्या र महल ६ को जनगणना घर क्रमसंख्या फरक हुनसक्छ । तर जनगणना घर क्रमसंख्या, घर क्रमसंख्या भन्दा बढी हुन सक्दैन ।</a:t>
            </a:r>
            <a:endParaRPr kumimoji="0" lang="ne-NP" sz="2200" b="0" i="0" u="none" strike="noStrike" kern="1200" cap="none" spc="0" normalizeH="0" baseline="0" noProof="0" dirty="0">
              <a:ln>
                <a:noFill/>
              </a:ln>
              <a:solidFill>
                <a:prstClr val="black"/>
              </a:solidFill>
              <a:effectLst/>
              <a:uLnTx/>
              <a:uFillTx/>
              <a:latin typeface="Calibri"/>
              <a:ea typeface="+mn-ea"/>
              <a:cs typeface="Kalimati" panose="00000400000000000000" pitchFamily="2"/>
            </a:endParaRPr>
          </a:p>
        </p:txBody>
      </p:sp>
      <p:sp>
        <p:nvSpPr>
          <p:cNvPr id="10" name="Right Brace 9">
            <a:extLst>
              <a:ext uri="{FF2B5EF4-FFF2-40B4-BE49-F238E27FC236}">
                <a16:creationId xmlns:a16="http://schemas.microsoft.com/office/drawing/2014/main" id="{22E4E27D-4916-43F0-842F-DFAC85531698}"/>
              </a:ext>
            </a:extLst>
          </p:cNvPr>
          <p:cNvSpPr/>
          <p:nvPr/>
        </p:nvSpPr>
        <p:spPr>
          <a:xfrm>
            <a:off x="11372275" y="5192495"/>
            <a:ext cx="606116" cy="1272049"/>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094BC0E2-BEF0-4D14-8A66-89F3E348C290}"/>
              </a:ext>
            </a:extLst>
          </p:cNvPr>
          <p:cNvSpPr/>
          <p:nvPr/>
        </p:nvSpPr>
        <p:spPr>
          <a:xfrm>
            <a:off x="5836485" y="5192496"/>
            <a:ext cx="741970" cy="1272049"/>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62470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2287" y="6438457"/>
            <a:ext cx="901088" cy="437868"/>
          </a:xfrm>
        </p:spPr>
        <p:txBody>
          <a:bodyPr/>
          <a:lstStyle/>
          <a:p>
            <a:fld id="{2840B2E4-A264-431E-ABDE-38E3BCDA5876}" type="slidenum">
              <a:rPr lang="en-US" smtClean="0"/>
              <a:pPr/>
              <a:t>18</a:t>
            </a:fld>
            <a:endParaRPr lang="en-US" dirty="0"/>
          </a:p>
        </p:txBody>
      </p:sp>
      <p:sp>
        <p:nvSpPr>
          <p:cNvPr id="9" name="TextBox 8">
            <a:extLst>
              <a:ext uri="{FF2B5EF4-FFF2-40B4-BE49-F238E27FC236}">
                <a16:creationId xmlns:a16="http://schemas.microsoft.com/office/drawing/2014/main" id="{B1652940-CFCB-4087-823F-FBE375965CB4}"/>
              </a:ext>
            </a:extLst>
          </p:cNvPr>
          <p:cNvSpPr txBox="1"/>
          <p:nvPr/>
        </p:nvSpPr>
        <p:spPr>
          <a:xfrm>
            <a:off x="141078" y="723960"/>
            <a:ext cx="6123868"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७</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परिवार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85A6E9DD-729B-4851-A91B-4766FDE780AE}"/>
              </a:ext>
            </a:extLst>
          </p:cNvPr>
          <p:cNvSpPr txBox="1"/>
          <p:nvPr/>
        </p:nvSpPr>
        <p:spPr>
          <a:xfrm>
            <a:off x="141078" y="1316623"/>
            <a:ext cx="5954922" cy="221599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300" dirty="0">
                <a:cs typeface="Kalimati" panose="00000400000000000000" pitchFamily="2"/>
              </a:rPr>
              <a:t>गणना क्षेत्र भित्र जनगणना गरिने परिवारहरुको क्र.सं. यस </a:t>
            </a:r>
            <a:r>
              <a:rPr lang="ne-NP" sz="2300">
                <a:cs typeface="Kalimati" panose="00000400000000000000" pitchFamily="2"/>
              </a:rPr>
              <a:t>महलमा क्रमानुसार </a:t>
            </a:r>
            <a:r>
              <a:rPr lang="ne-NP" sz="2300" dirty="0">
                <a:cs typeface="Kalimati" panose="00000400000000000000" pitchFamily="2"/>
              </a:rPr>
              <a:t>लेख्दै </a:t>
            </a:r>
            <a:r>
              <a:rPr lang="ne-NP" sz="2300">
                <a:cs typeface="Kalimati" panose="00000400000000000000" pitchFamily="2"/>
              </a:rPr>
              <a:t>जानुपर्दछ ।गणना </a:t>
            </a:r>
            <a:r>
              <a:rPr lang="ne-NP" sz="2300" dirty="0">
                <a:cs typeface="Kalimati" panose="00000400000000000000" pitchFamily="2"/>
              </a:rPr>
              <a:t>गर्न लागेको परिवार कुन क्रममा पर्दछ सोही क्रमसंख्या यस महलमा लेख्नुपर्दछ । </a:t>
            </a:r>
          </a:p>
        </p:txBody>
      </p:sp>
      <p:graphicFrame>
        <p:nvGraphicFramePr>
          <p:cNvPr id="8" name="Table 7">
            <a:extLst>
              <a:ext uri="{FF2B5EF4-FFF2-40B4-BE49-F238E27FC236}">
                <a16:creationId xmlns:a16="http://schemas.microsoft.com/office/drawing/2014/main" id="{E5D72F5E-C1A8-40F8-A8C4-DFC715709E98}"/>
              </a:ext>
            </a:extLst>
          </p:cNvPr>
          <p:cNvGraphicFramePr>
            <a:graphicFrameLocks noGrp="1"/>
          </p:cNvGraphicFramePr>
          <p:nvPr>
            <p:extLst>
              <p:ext uri="{D42A27DB-BD31-4B8C-83A1-F6EECF244321}">
                <p14:modId xmlns:p14="http://schemas.microsoft.com/office/powerpoint/2010/main" val="558652905"/>
              </p:ext>
            </p:extLst>
          </p:nvPr>
        </p:nvGraphicFramePr>
        <p:xfrm>
          <a:off x="6186570" y="723960"/>
          <a:ext cx="5940987" cy="5093755"/>
        </p:xfrm>
        <a:graphic>
          <a:graphicData uri="http://schemas.openxmlformats.org/drawingml/2006/table">
            <a:tbl>
              <a:tblPr/>
              <a:tblGrid>
                <a:gridCol w="954380">
                  <a:extLst>
                    <a:ext uri="{9D8B030D-6E8A-4147-A177-3AD203B41FA5}">
                      <a16:colId xmlns:a16="http://schemas.microsoft.com/office/drawing/2014/main" val="3798145150"/>
                    </a:ext>
                  </a:extLst>
                </a:gridCol>
                <a:gridCol w="524335">
                  <a:extLst>
                    <a:ext uri="{9D8B030D-6E8A-4147-A177-3AD203B41FA5}">
                      <a16:colId xmlns:a16="http://schemas.microsoft.com/office/drawing/2014/main" val="1003632671"/>
                    </a:ext>
                  </a:extLst>
                </a:gridCol>
                <a:gridCol w="1050253">
                  <a:extLst>
                    <a:ext uri="{9D8B030D-6E8A-4147-A177-3AD203B41FA5}">
                      <a16:colId xmlns:a16="http://schemas.microsoft.com/office/drawing/2014/main" val="150417879"/>
                    </a:ext>
                  </a:extLst>
                </a:gridCol>
                <a:gridCol w="1081605">
                  <a:extLst>
                    <a:ext uri="{9D8B030D-6E8A-4147-A177-3AD203B41FA5}">
                      <a16:colId xmlns:a16="http://schemas.microsoft.com/office/drawing/2014/main" val="3255293295"/>
                    </a:ext>
                  </a:extLst>
                </a:gridCol>
                <a:gridCol w="982327">
                  <a:extLst>
                    <a:ext uri="{9D8B030D-6E8A-4147-A177-3AD203B41FA5}">
                      <a16:colId xmlns:a16="http://schemas.microsoft.com/office/drawing/2014/main" val="12466599"/>
                    </a:ext>
                  </a:extLst>
                </a:gridCol>
                <a:gridCol w="663593">
                  <a:extLst>
                    <a:ext uri="{9D8B030D-6E8A-4147-A177-3AD203B41FA5}">
                      <a16:colId xmlns:a16="http://schemas.microsoft.com/office/drawing/2014/main" val="3691648949"/>
                    </a:ext>
                  </a:extLst>
                </a:gridCol>
                <a:gridCol w="684494">
                  <a:extLst>
                    <a:ext uri="{9D8B030D-6E8A-4147-A177-3AD203B41FA5}">
                      <a16:colId xmlns:a16="http://schemas.microsoft.com/office/drawing/2014/main" val="2818348285"/>
                    </a:ext>
                  </a:extLst>
                </a:gridCol>
              </a:tblGrid>
              <a:tr h="1993114">
                <a:tc>
                  <a:txBody>
                    <a:bodyPr/>
                    <a:lstStyle/>
                    <a:p>
                      <a:pPr algn="ctr" fontAlgn="ctr"/>
                      <a:r>
                        <a:rPr lang="en-US" sz="1600" b="0" i="0" u="none" strike="noStrike" dirty="0">
                          <a:solidFill>
                            <a:srgbClr val="000000"/>
                          </a:solidFill>
                          <a:effectLst/>
                          <a:latin typeface="Himchuli" pitchFamily="2" charset="0"/>
                        </a:rPr>
                        <a:t>3/ </a:t>
                      </a:r>
                      <a:r>
                        <a:rPr lang="en-US" sz="1600" b="0" i="0" u="none" strike="noStrike" dirty="0" err="1">
                          <a:solidFill>
                            <a:srgbClr val="000000"/>
                          </a:solidFill>
                          <a:effectLst/>
                          <a:latin typeface="Himchuli" pitchFamily="2" charset="0"/>
                        </a:rPr>
                        <a:t>qm</a:t>
                      </a:r>
                      <a:r>
                        <a:rPr lang="en-US" sz="1600" b="0" i="0" u="none" strike="noStrike" dirty="0">
                          <a:solidFill>
                            <a:srgbClr val="000000"/>
                          </a:solidFill>
                          <a:effectLst/>
                          <a:latin typeface="Himchuli" pitchFamily="2" charset="0"/>
                        </a:rPr>
                        <a:t>=;+=</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tnfsf</a:t>
                      </a:r>
                      <a:r>
                        <a:rPr lang="en-US" sz="1600" b="0" i="0" u="none" strike="noStrike" dirty="0">
                          <a:solidFill>
                            <a:srgbClr val="000000"/>
                          </a:solidFill>
                          <a:effectLst/>
                          <a:latin typeface="Himchuli" pitchFamily="2" charset="0"/>
                        </a:rPr>
                        <a:t>] 5 / ag]sf]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jif</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eof</a:t>
                      </a:r>
                      <a:r>
                        <a:rPr lang="en-US" sz="1600" b="0" i="0" u="none" strike="noStrike" dirty="0">
                          <a:solidFill>
                            <a:srgbClr val="000000"/>
                          </a:solidFill>
                          <a:effectLst/>
                          <a:latin typeface="Himchuli" pitchFamily="2" charset="0"/>
                        </a:rPr>
                        <a:t>] &lt;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 </a:t>
                      </a:r>
                      <a:r>
                        <a:rPr lang="en-US" sz="1600" b="0" i="0" u="none" strike="noStrike" dirty="0" err="1">
                          <a:solidFill>
                            <a:srgbClr val="000000"/>
                          </a:solidFill>
                          <a:effectLst/>
                          <a:latin typeface="Himchuli" pitchFamily="2" charset="0"/>
                        </a:rPr>
                        <a:t>d'Vo?kdf</a:t>
                      </a:r>
                      <a:r>
                        <a:rPr lang="en-US" sz="1600" b="0" i="0" u="none" strike="noStrike" dirty="0">
                          <a:solidFill>
                            <a:srgbClr val="000000"/>
                          </a:solidFill>
                          <a:effectLst/>
                          <a:latin typeface="Himchuli" pitchFamily="2" charset="0"/>
                        </a:rPr>
                        <a:t> s] sf] </a:t>
                      </a:r>
                      <a:r>
                        <a:rPr lang="en-US" sz="1600" b="0" i="0" u="none" strike="noStrike" dirty="0" err="1">
                          <a:solidFill>
                            <a:srgbClr val="000000"/>
                          </a:solidFill>
                          <a:effectLst/>
                          <a:latin typeface="Himchuli" pitchFamily="2" charset="0"/>
                        </a:rPr>
                        <a:t>nflu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k|of</a:t>
                      </a:r>
                      <a:r>
                        <a:rPr lang="en-US" sz="1600" b="0" i="0" u="none" strike="noStrike" dirty="0">
                          <a:solidFill>
                            <a:srgbClr val="000000"/>
                          </a:solidFill>
                          <a:effectLst/>
                          <a:latin typeface="Himchuli" pitchFamily="2" charset="0"/>
                        </a:rPr>
                        <a:t>]u ul/</a:t>
                      </a:r>
                      <a:r>
                        <a:rPr lang="en-US" sz="1600" b="0" i="0" u="none" strike="noStrike" dirty="0" err="1">
                          <a:solidFill>
                            <a:srgbClr val="000000"/>
                          </a:solidFill>
                          <a:effectLst/>
                          <a:latin typeface="Himchuli" pitchFamily="2" charset="0"/>
                        </a:rPr>
                        <a:t>Psf</a:t>
                      </a:r>
                      <a:r>
                        <a:rPr lang="en-US" sz="1600" b="0" i="0" u="none" strike="noStrike" dirty="0">
                          <a:solidFill>
                            <a:srgbClr val="000000"/>
                          </a:solidFill>
                          <a:effectLst/>
                          <a:latin typeface="Himchuli" pitchFamily="2" charset="0"/>
                        </a:rPr>
                        <a:t>] 5 &lt; -sf]8_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3/df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 a:g'x'G5 &lt; -</a:t>
                      </a:r>
                      <a:r>
                        <a:rPr lang="en-US" sz="1600" b="0" i="0" u="none" strike="noStrike" dirty="0" err="1">
                          <a:solidFill>
                            <a:srgbClr val="000000"/>
                          </a:solidFill>
                          <a:effectLst/>
                          <a:latin typeface="Himchuli" pitchFamily="2" charset="0"/>
                        </a:rPr>
                        <a:t>cnu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cnu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efG;f</a:t>
                      </a:r>
                      <a:r>
                        <a:rPr lang="en-US" sz="1600" b="0" i="0" u="none" strike="noStrike" dirty="0">
                          <a:solidFill>
                            <a:srgbClr val="000000"/>
                          </a:solidFill>
                          <a:effectLst/>
                          <a:latin typeface="Himchuli" pitchFamily="2" charset="0"/>
                        </a:rPr>
                        <a:t> u/L a;]sf_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3/df </a:t>
                      </a:r>
                      <a:r>
                        <a:rPr lang="en-US" sz="1600" b="0" i="0" u="none" strike="noStrike" dirty="0" err="1">
                          <a:solidFill>
                            <a:srgbClr val="000000"/>
                          </a:solidFill>
                          <a:effectLst/>
                          <a:latin typeface="Himchuli" pitchFamily="2" charset="0"/>
                        </a:rPr>
                        <a:t>a;f</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af</a:t>
                      </a:r>
                      <a:r>
                        <a:rPr lang="en-US" sz="1600" b="0" i="0" u="none" strike="noStrike" dirty="0">
                          <a:solidFill>
                            <a:srgbClr val="000000"/>
                          </a:solidFill>
                          <a:effectLst/>
                          <a:latin typeface="Himchuli" pitchFamily="2" charset="0"/>
                        </a:rPr>
                        <a:t>; u/]sf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/sf] </a:t>
                      </a:r>
                      <a:r>
                        <a:rPr lang="en-US" sz="1600" b="0" i="0" u="none" strike="noStrike" dirty="0" err="1">
                          <a:solidFill>
                            <a:srgbClr val="000000"/>
                          </a:solidFill>
                          <a:effectLst/>
                          <a:latin typeface="Himchuli" pitchFamily="2" charset="0"/>
                        </a:rPr>
                        <a:t>qm</a:t>
                      </a:r>
                      <a:r>
                        <a:rPr lang="en-US" sz="1600" b="0" i="0" u="none" strike="noStrike" dirty="0">
                          <a:solidFill>
                            <a:srgbClr val="000000"/>
                          </a:solidFill>
                          <a:effectLst/>
                          <a:latin typeface="Himchuli" pitchFamily="2" charset="0"/>
                        </a:rPr>
                        <a:t>=;+=</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hgu0fgf 3/ </a:t>
                      </a:r>
                      <a:r>
                        <a:rPr lang="en-US" sz="1600" b="0" i="0" u="none" strike="noStrike" dirty="0" err="1">
                          <a:solidFill>
                            <a:srgbClr val="000000"/>
                          </a:solidFill>
                          <a:effectLst/>
                          <a:latin typeface="Himchuli" pitchFamily="2" charset="0"/>
                        </a:rPr>
                        <a:t>qmd</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Vof</a:t>
                      </a:r>
                      <a:endParaRPr lang="en-US" sz="16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hgu0fgf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qmd</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Vof</a:t>
                      </a:r>
                      <a:endParaRPr lang="en-US" sz="16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081085"/>
                  </a:ext>
                </a:extLst>
              </a:tr>
              <a:tr h="220312">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-&amp;_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778521603"/>
                  </a:ext>
                </a:extLst>
              </a:tr>
              <a:tr h="447404">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15</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r>
                        <a:rPr lang="en-US" sz="1200" b="0" i="0" u="none" strike="noStrike" dirty="0">
                          <a:solidFill>
                            <a:srgbClr val="000000"/>
                          </a:solidFill>
                          <a:effectLst/>
                          <a:latin typeface="Times New Roman" panose="02020603050405020304" pitchFamily="18" charset="0"/>
                        </a:rPr>
                        <a:t> </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177114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2</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ne-NP" sz="1200" b="0" i="0" u="none" strike="noStrike" dirty="0">
                          <a:solidFill>
                            <a:srgbClr val="000000"/>
                          </a:solidFill>
                          <a:effectLst/>
                          <a:latin typeface="Preeti" pitchFamily="2" charset="0"/>
                        </a:rPr>
                        <a:t>  </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00FF"/>
                          </a:solidFill>
                          <a:effectLst/>
                          <a:latin typeface="Mangal" panose="02040503050203030202"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43132462"/>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2598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4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9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0</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09696047"/>
                  </a:ext>
                </a:extLst>
              </a:tr>
              <a:tr h="437237">
                <a:tc>
                  <a:txBody>
                    <a:bodyPr/>
                    <a:lstStyle/>
                    <a:p>
                      <a:pPr algn="ctr" fontAlgn="ctr"/>
                      <a:r>
                        <a:rPr lang="en-US" sz="2400" b="0" i="0" u="none" strike="noStrike">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70C0"/>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996114"/>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49488803"/>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6</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6108004"/>
                  </a:ext>
                </a:extLst>
              </a:tr>
            </a:tbl>
          </a:graphicData>
        </a:graphic>
      </p:graphicFrame>
      <p:sp>
        <p:nvSpPr>
          <p:cNvPr id="2" name="Speech Bubble: Rectangle 1">
            <a:extLst>
              <a:ext uri="{FF2B5EF4-FFF2-40B4-BE49-F238E27FC236}">
                <a16:creationId xmlns:a16="http://schemas.microsoft.com/office/drawing/2014/main" id="{30832686-E297-4E77-89FF-B84521BBD000}"/>
              </a:ext>
            </a:extLst>
          </p:cNvPr>
          <p:cNvSpPr/>
          <p:nvPr/>
        </p:nvSpPr>
        <p:spPr>
          <a:xfrm>
            <a:off x="141078" y="3756878"/>
            <a:ext cx="5779009" cy="2764100"/>
          </a:xfrm>
          <a:prstGeom prst="wedgeRectCallout">
            <a:avLst>
              <a:gd name="adj1" fmla="val 131952"/>
              <a:gd name="adj2" fmla="val 5256"/>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spcAft>
                <a:spcPts val="600"/>
              </a:spcAft>
            </a:pPr>
            <a:r>
              <a:rPr lang="ne-NP" sz="2400" b="1" dirty="0">
                <a:solidFill>
                  <a:schemeClr val="tx1"/>
                </a:solidFill>
                <a:latin typeface="Kokila" panose="020B0604020202020204" pitchFamily="34" charset="0"/>
                <a:ea typeface="+mj-ea"/>
                <a:cs typeface="Kalimati" panose="00000400000000000000" pitchFamily="2"/>
              </a:rPr>
              <a:t>एक घरमा एकभन्दा बढी परिवार बसोवास गरेका हुन सक्दछन् । एउटा घरमा बसोवास गरेका एकभन्दा बढी परिवार भए जनगणना घर क्रमसंख्या उही हुन्छ, तर जनगणना परिवार क्रमसंख्या भने क्रमशः थप हुँदै जान्छ । </a:t>
            </a:r>
          </a:p>
        </p:txBody>
      </p:sp>
      <p:sp>
        <p:nvSpPr>
          <p:cNvPr id="3" name="Left Brace 2">
            <a:extLst>
              <a:ext uri="{FF2B5EF4-FFF2-40B4-BE49-F238E27FC236}">
                <a16:creationId xmlns:a16="http://schemas.microsoft.com/office/drawing/2014/main" id="{B0652B81-F337-432A-9045-0826A6291803}"/>
              </a:ext>
            </a:extLst>
          </p:cNvPr>
          <p:cNvSpPr/>
          <p:nvPr/>
        </p:nvSpPr>
        <p:spPr>
          <a:xfrm>
            <a:off x="10852622" y="4680211"/>
            <a:ext cx="329184" cy="1137504"/>
          </a:xfrm>
          <a:prstGeom prst="leftBrace">
            <a:avLst/>
          </a:prstGeom>
          <a:ln w="28575">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Right Brace 4">
            <a:extLst>
              <a:ext uri="{FF2B5EF4-FFF2-40B4-BE49-F238E27FC236}">
                <a16:creationId xmlns:a16="http://schemas.microsoft.com/office/drawing/2014/main" id="{E3D0E7AB-CD47-4230-9808-278628C22DD4}"/>
              </a:ext>
            </a:extLst>
          </p:cNvPr>
          <p:cNvSpPr/>
          <p:nvPr/>
        </p:nvSpPr>
        <p:spPr>
          <a:xfrm>
            <a:off x="11857592" y="4714933"/>
            <a:ext cx="394250" cy="1137504"/>
          </a:xfrm>
          <a:prstGeom prst="rightBrace">
            <a:avLst>
              <a:gd name="adj1" fmla="val 0"/>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7016F10E-A44D-4313-8819-8CC78278A373}"/>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021206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103429" y="6268335"/>
            <a:ext cx="901088" cy="437868"/>
          </a:xfrm>
        </p:spPr>
        <p:txBody>
          <a:bodyPr/>
          <a:lstStyle/>
          <a:p>
            <a:fld id="{2840B2E4-A264-431E-ABDE-38E3BCDA5876}" type="slidenum">
              <a:rPr lang="en-US" smtClean="0"/>
              <a:pPr/>
              <a:t>19</a:t>
            </a:fld>
            <a:endParaRPr lang="en-US" dirty="0"/>
          </a:p>
        </p:txBody>
      </p:sp>
      <p:sp>
        <p:nvSpPr>
          <p:cNvPr id="9" name="TextBox 8">
            <a:extLst>
              <a:ext uri="{FF2B5EF4-FFF2-40B4-BE49-F238E27FC236}">
                <a16:creationId xmlns:a16="http://schemas.microsoft.com/office/drawing/2014/main" id="{B1652940-CFCB-4087-823F-FBE375965CB4}"/>
              </a:ext>
            </a:extLst>
          </p:cNvPr>
          <p:cNvSpPr txBox="1"/>
          <p:nvPr/>
        </p:nvSpPr>
        <p:spPr>
          <a:xfrm>
            <a:off x="-1" y="785843"/>
            <a:ext cx="5561295"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७</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परिवार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85A6E9DD-729B-4851-A91B-4766FDE780AE}"/>
              </a:ext>
            </a:extLst>
          </p:cNvPr>
          <p:cNvSpPr txBox="1"/>
          <p:nvPr/>
        </p:nvSpPr>
        <p:spPr>
          <a:xfrm>
            <a:off x="141078" y="1316623"/>
            <a:ext cx="5230369" cy="2702663"/>
          </a:xfrm>
          <a:prstGeom prst="rect">
            <a:avLst/>
          </a:prstGeom>
          <a:noFill/>
        </p:spPr>
        <p:txBody>
          <a:bodyPr wrap="square">
            <a:spAutoFit/>
          </a:bodyPr>
          <a:lstStyle/>
          <a:p>
            <a:pPr algn="just">
              <a:lnSpc>
                <a:spcPct val="150000"/>
              </a:lnSpc>
            </a:pPr>
            <a:r>
              <a:rPr lang="ne-NP" sz="2300" dirty="0">
                <a:cs typeface="Kalimati" panose="00000400000000000000" pitchFamily="2"/>
              </a:rPr>
              <a:t>जनगणना घर क्रमसंख्या र जनगणना परिवार क्रमसंख्या फरक फरक पर्न आउन सक्छ तर जनगणना घर क्रमसंख्या भन्दा जनगणना परिवार क्रमसंख्या बरावर वा बढी हुनुपर्दछ । </a:t>
            </a:r>
          </a:p>
        </p:txBody>
      </p:sp>
      <p:graphicFrame>
        <p:nvGraphicFramePr>
          <p:cNvPr id="6" name="Table 5">
            <a:extLst>
              <a:ext uri="{FF2B5EF4-FFF2-40B4-BE49-F238E27FC236}">
                <a16:creationId xmlns:a16="http://schemas.microsoft.com/office/drawing/2014/main" id="{22C4CEA4-7D20-4922-9571-83F941BB37CD}"/>
              </a:ext>
            </a:extLst>
          </p:cNvPr>
          <p:cNvGraphicFramePr>
            <a:graphicFrameLocks noGrp="1"/>
          </p:cNvGraphicFramePr>
          <p:nvPr>
            <p:extLst>
              <p:ext uri="{D42A27DB-BD31-4B8C-83A1-F6EECF244321}">
                <p14:modId xmlns:p14="http://schemas.microsoft.com/office/powerpoint/2010/main" val="2266208433"/>
              </p:ext>
            </p:extLst>
          </p:nvPr>
        </p:nvGraphicFramePr>
        <p:xfrm>
          <a:off x="5477133" y="843322"/>
          <a:ext cx="6076840" cy="5736857"/>
        </p:xfrm>
        <a:graphic>
          <a:graphicData uri="http://schemas.openxmlformats.org/drawingml/2006/table">
            <a:tbl>
              <a:tblPr/>
              <a:tblGrid>
                <a:gridCol w="868120">
                  <a:extLst>
                    <a:ext uri="{9D8B030D-6E8A-4147-A177-3AD203B41FA5}">
                      <a16:colId xmlns:a16="http://schemas.microsoft.com/office/drawing/2014/main" val="2134859840"/>
                    </a:ext>
                  </a:extLst>
                </a:gridCol>
                <a:gridCol w="868120">
                  <a:extLst>
                    <a:ext uri="{9D8B030D-6E8A-4147-A177-3AD203B41FA5}">
                      <a16:colId xmlns:a16="http://schemas.microsoft.com/office/drawing/2014/main" val="2293275508"/>
                    </a:ext>
                  </a:extLst>
                </a:gridCol>
                <a:gridCol w="868120">
                  <a:extLst>
                    <a:ext uri="{9D8B030D-6E8A-4147-A177-3AD203B41FA5}">
                      <a16:colId xmlns:a16="http://schemas.microsoft.com/office/drawing/2014/main" val="3108650570"/>
                    </a:ext>
                  </a:extLst>
                </a:gridCol>
                <a:gridCol w="868120">
                  <a:extLst>
                    <a:ext uri="{9D8B030D-6E8A-4147-A177-3AD203B41FA5}">
                      <a16:colId xmlns:a16="http://schemas.microsoft.com/office/drawing/2014/main" val="1765900212"/>
                    </a:ext>
                  </a:extLst>
                </a:gridCol>
                <a:gridCol w="868120">
                  <a:extLst>
                    <a:ext uri="{9D8B030D-6E8A-4147-A177-3AD203B41FA5}">
                      <a16:colId xmlns:a16="http://schemas.microsoft.com/office/drawing/2014/main" val="3698844797"/>
                    </a:ext>
                  </a:extLst>
                </a:gridCol>
                <a:gridCol w="868120">
                  <a:extLst>
                    <a:ext uri="{9D8B030D-6E8A-4147-A177-3AD203B41FA5}">
                      <a16:colId xmlns:a16="http://schemas.microsoft.com/office/drawing/2014/main" val="1561851531"/>
                    </a:ext>
                  </a:extLst>
                </a:gridCol>
                <a:gridCol w="868120">
                  <a:extLst>
                    <a:ext uri="{9D8B030D-6E8A-4147-A177-3AD203B41FA5}">
                      <a16:colId xmlns:a16="http://schemas.microsoft.com/office/drawing/2014/main" val="755002410"/>
                    </a:ext>
                  </a:extLst>
                </a:gridCol>
              </a:tblGrid>
              <a:tr h="1145837">
                <a:tc>
                  <a:txBody>
                    <a:bodyPr/>
                    <a:lstStyle/>
                    <a:p>
                      <a:pPr algn="ctr" rtl="0"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28887710"/>
                  </a:ext>
                </a:extLst>
              </a:tr>
              <a:tr h="203835">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-&amp;_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763109639"/>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rPr>
                        <a:t>25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25936558"/>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544764"/>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38298450"/>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0471277"/>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11</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17</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84756312"/>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2</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30</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8361126"/>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00627177"/>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13</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ne-NP" sz="2400" b="0" i="0" u="none" strike="noStrike" dirty="0">
                          <a:solidFill>
                            <a:srgbClr val="0000FF"/>
                          </a:solidFill>
                          <a:effectLst/>
                          <a:latin typeface="Times New Roman" panose="02020603050405020304" pitchFamily="18" charset="0"/>
                        </a:rPr>
                        <a:t>1</a:t>
                      </a:r>
                      <a:endParaRPr lang="en-US" sz="2400" b="0" i="0" u="none" strike="noStrike" dirty="0">
                        <a:solidFill>
                          <a:srgbClr val="0000FF"/>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466829"/>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24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78734011"/>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8697411"/>
                  </a:ext>
                </a:extLst>
              </a:tr>
              <a:tr h="377262">
                <a:tc>
                  <a:txBody>
                    <a:bodyPr/>
                    <a:lstStyle/>
                    <a:p>
                      <a:pPr algn="ctr" rtl="0" fontAlgn="ctr"/>
                      <a:r>
                        <a:rPr lang="en-US" sz="20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35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88667034"/>
                  </a:ext>
                </a:extLst>
              </a:tr>
            </a:tbl>
          </a:graphicData>
        </a:graphic>
      </p:graphicFrame>
      <p:sp>
        <p:nvSpPr>
          <p:cNvPr id="3" name="Speech Bubble: Rectangle with Corners Rounded 2">
            <a:extLst>
              <a:ext uri="{FF2B5EF4-FFF2-40B4-BE49-F238E27FC236}">
                <a16:creationId xmlns:a16="http://schemas.microsoft.com/office/drawing/2014/main" id="{99304137-0A35-4A91-9EE2-B692D1322A58}"/>
              </a:ext>
            </a:extLst>
          </p:cNvPr>
          <p:cNvSpPr/>
          <p:nvPr/>
        </p:nvSpPr>
        <p:spPr>
          <a:xfrm>
            <a:off x="250807" y="4174889"/>
            <a:ext cx="4838482" cy="2466268"/>
          </a:xfrm>
          <a:prstGeom prst="wedgeRoundRectCallout">
            <a:avLst>
              <a:gd name="adj1" fmla="val 147417"/>
              <a:gd name="adj2" fmla="val -42161"/>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spcAft>
                <a:spcPts val="600"/>
              </a:spcAft>
            </a:pPr>
            <a:r>
              <a:rPr lang="ne-NP" sz="2000" b="1" dirty="0">
                <a:solidFill>
                  <a:schemeClr val="tx1"/>
                </a:solidFill>
                <a:latin typeface="Kokila" panose="020B0604020202020204" pitchFamily="34" charset="0"/>
                <a:ea typeface="+mj-ea"/>
                <a:cs typeface="Kalimati" panose="00000400000000000000" pitchFamily="2"/>
              </a:rPr>
              <a:t>जनगणना परिवार क्रमसंख्या कहिल्यै दोहोरिदैन । तर एउटै घरमा दुई वा दुईभन्दा बढी परिवारहरू वसोवास गरिरहेको भएमा जनगणना घर क्रमसंख्या भने दोहोरिन्छ ।</a:t>
            </a:r>
          </a:p>
        </p:txBody>
      </p:sp>
      <p:sp>
        <p:nvSpPr>
          <p:cNvPr id="5" name="Left Brace 4">
            <a:extLst>
              <a:ext uri="{FF2B5EF4-FFF2-40B4-BE49-F238E27FC236}">
                <a16:creationId xmlns:a16="http://schemas.microsoft.com/office/drawing/2014/main" id="{0BDE6F18-33DA-42C0-847D-1015F72470C9}"/>
              </a:ext>
            </a:extLst>
          </p:cNvPr>
          <p:cNvSpPr/>
          <p:nvPr/>
        </p:nvSpPr>
        <p:spPr>
          <a:xfrm>
            <a:off x="9573401" y="2215461"/>
            <a:ext cx="787814" cy="4364718"/>
          </a:xfrm>
          <a:prstGeom prst="lef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33AABB23-9A92-4F7F-BEDC-CB59293AA771}"/>
              </a:ext>
            </a:extLst>
          </p:cNvPr>
          <p:cNvSpPr/>
          <p:nvPr/>
        </p:nvSpPr>
        <p:spPr>
          <a:xfrm flipH="1">
            <a:off x="10871224" y="2252899"/>
            <a:ext cx="1254594" cy="4289842"/>
          </a:xfrm>
          <a:prstGeom prst="leftBrace">
            <a:avLst>
              <a:gd name="adj1" fmla="val 8333"/>
              <a:gd name="adj2" fmla="val 47725"/>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0940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ECA0-FAAD-486E-B041-EF46475E6CE5}"/>
              </a:ext>
            </a:extLst>
          </p:cNvPr>
          <p:cNvSpPr>
            <a:spLocks noGrp="1"/>
          </p:cNvSpPr>
          <p:nvPr>
            <p:ph type="title"/>
          </p:nvPr>
        </p:nvSpPr>
        <p:spPr/>
        <p:txBody>
          <a:bodyPr/>
          <a:lstStyle/>
          <a:p>
            <a:pPr algn="ctr"/>
            <a:r>
              <a:rPr lang="ne-NP" sz="2800" b="1" dirty="0">
                <a:cs typeface="Kalimati" pitchFamily="2"/>
              </a:rPr>
              <a:t>महल ८</a:t>
            </a:r>
            <a:r>
              <a:rPr lang="en-US" sz="2800" b="1" dirty="0">
                <a:cs typeface="Kalimati" pitchFamily="2"/>
              </a:rPr>
              <a:t>:</a:t>
            </a:r>
            <a:r>
              <a:rPr lang="ne-NP" sz="2800" b="1" dirty="0">
                <a:cs typeface="Kalimati" pitchFamily="2"/>
              </a:rPr>
              <a:t> परिवारमूलीको नाम र थर</a:t>
            </a:r>
            <a:br>
              <a:rPr lang="en-US" b="1" dirty="0">
                <a:cs typeface="Kalimati" pitchFamily="2"/>
              </a:rPr>
            </a:br>
            <a:endParaRPr lang="en-US" dirty="0"/>
          </a:p>
        </p:txBody>
      </p:sp>
      <p:sp>
        <p:nvSpPr>
          <p:cNvPr id="3" name="Content Placeholder 2">
            <a:extLst>
              <a:ext uri="{FF2B5EF4-FFF2-40B4-BE49-F238E27FC236}">
                <a16:creationId xmlns:a16="http://schemas.microsoft.com/office/drawing/2014/main" id="{C7499437-E5C7-4435-AE2C-6FF78430DC1F}"/>
              </a:ext>
            </a:extLst>
          </p:cNvPr>
          <p:cNvSpPr>
            <a:spLocks noGrp="1"/>
          </p:cNvSpPr>
          <p:nvPr>
            <p:ph idx="1"/>
          </p:nvPr>
        </p:nvSpPr>
        <p:spPr>
          <a:xfrm>
            <a:off x="838201" y="1789386"/>
            <a:ext cx="10134600" cy="4960973"/>
          </a:xfrm>
        </p:spPr>
        <p:txBody>
          <a:bodyPr/>
          <a:lstStyle/>
          <a:p>
            <a:pPr>
              <a:lnSpc>
                <a:spcPct val="150000"/>
              </a:lnSpc>
            </a:pPr>
            <a:r>
              <a:rPr lang="ne-NP" sz="2400" dirty="0">
                <a:cs typeface="Kalimati" pitchFamily="2"/>
              </a:rPr>
              <a:t>यस महलमा परिवारमूलीको नाम र थर स्पष्ट लेख्नुपर्दछ ।</a:t>
            </a:r>
          </a:p>
          <a:p>
            <a:pPr>
              <a:lnSpc>
                <a:spcPct val="150000"/>
              </a:lnSpc>
            </a:pPr>
            <a:r>
              <a:rPr lang="ne-NP" sz="2400" dirty="0">
                <a:cs typeface="Kalimati" pitchFamily="2"/>
              </a:rPr>
              <a:t>साधारणतया सूचिकरणमा लेखिएको परिवारमूली नै मुख्य प्रश्नावली भर्दा परिवारमूली हुने भएकोले यहाँ परिवारमूलीको नाम लेख्दा विचार पुर्याउनुपर्छ ।</a:t>
            </a:r>
          </a:p>
          <a:p>
            <a:endParaRPr lang="en-US" dirty="0"/>
          </a:p>
        </p:txBody>
      </p:sp>
      <p:sp>
        <p:nvSpPr>
          <p:cNvPr id="4" name="Slide Number Placeholder 3">
            <a:extLst>
              <a:ext uri="{FF2B5EF4-FFF2-40B4-BE49-F238E27FC236}">
                <a16:creationId xmlns:a16="http://schemas.microsoft.com/office/drawing/2014/main" id="{68C1F8A6-E2EB-4785-B315-E675163A1573}"/>
              </a:ext>
            </a:extLst>
          </p:cNvPr>
          <p:cNvSpPr>
            <a:spLocks noGrp="1"/>
          </p:cNvSpPr>
          <p:nvPr>
            <p:ph type="sldNum" sz="quarter" idx="12"/>
          </p:nvPr>
        </p:nvSpPr>
        <p:spPr/>
        <p:txBody>
          <a:bodyPr/>
          <a:lstStyle/>
          <a:p>
            <a:pPr algn="ctr"/>
            <a:fld id="{26402401-4522-4C0F-A737-197EB07E49FF}" type="slidenum">
              <a:rPr lang="en-US" sz="1800">
                <a:latin typeface="Fontasy Himali" panose="04020500000000000000" pitchFamily="82" charset="0"/>
                <a:cs typeface="+mn-cs"/>
              </a:rPr>
              <a:pPr algn="ctr"/>
              <a:t>20</a:t>
            </a:fld>
            <a:endParaRPr lang="en-US" sz="1800" dirty="0">
              <a:latin typeface="Fontasy Himali" panose="04020500000000000000" pitchFamily="82" charset="0"/>
              <a:cs typeface="+mn-cs"/>
            </a:endParaRPr>
          </a:p>
        </p:txBody>
      </p:sp>
      <p:pic>
        <p:nvPicPr>
          <p:cNvPr id="6" name="Picture 5">
            <a:extLst>
              <a:ext uri="{FF2B5EF4-FFF2-40B4-BE49-F238E27FC236}">
                <a16:creationId xmlns:a16="http://schemas.microsoft.com/office/drawing/2014/main" id="{EFE30776-A04A-4A1E-A462-467597A04079}"/>
              </a:ext>
            </a:extLst>
          </p:cNvPr>
          <p:cNvPicPr>
            <a:picLocks noChangeAspect="1"/>
          </p:cNvPicPr>
          <p:nvPr/>
        </p:nvPicPr>
        <p:blipFill>
          <a:blip r:embed="rId2"/>
          <a:stretch>
            <a:fillRect/>
          </a:stretch>
        </p:blipFill>
        <p:spPr>
          <a:xfrm>
            <a:off x="641023" y="3629320"/>
            <a:ext cx="10473179" cy="3187692"/>
          </a:xfrm>
          <a:prstGeom prst="rect">
            <a:avLst/>
          </a:prstGeom>
        </p:spPr>
      </p:pic>
      <p:cxnSp>
        <p:nvCxnSpPr>
          <p:cNvPr id="7" name="Straight Connector 6">
            <a:extLst>
              <a:ext uri="{FF2B5EF4-FFF2-40B4-BE49-F238E27FC236}">
                <a16:creationId xmlns:a16="http://schemas.microsoft.com/office/drawing/2014/main" id="{5E10DC56-BA18-47C1-B523-1A35148F05DE}"/>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276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7" y="6475618"/>
            <a:ext cx="2743200" cy="365125"/>
          </a:xfrm>
        </p:spPr>
        <p:txBody>
          <a:bodyPr/>
          <a:lstStyle/>
          <a:p>
            <a:pPr algn="r"/>
            <a:fld id="{2840B2E4-A264-431E-ABDE-38E3BCDA5876}" type="slidenum">
              <a:rPr lang="en-US">
                <a:latin typeface="Fontasy Himali" panose="04020500000000000000" pitchFamily="82" charset="0"/>
              </a:rPr>
              <a:pPr algn="r"/>
              <a:t>21</a:t>
            </a:fld>
            <a:endParaRPr lang="en-US" dirty="0">
              <a:latin typeface="Fontasy Himali" panose="04020500000000000000" pitchFamily="82" charset="0"/>
            </a:endParaRPr>
          </a:p>
        </p:txBody>
      </p:sp>
      <p:sp>
        <p:nvSpPr>
          <p:cNvPr id="2" name="Rectangle 1"/>
          <p:cNvSpPr/>
          <p:nvPr/>
        </p:nvSpPr>
        <p:spPr>
          <a:xfrm>
            <a:off x="361950" y="1722773"/>
            <a:ext cx="8410575" cy="4478149"/>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जनगणनामा कोही व्यक्ति नछुटून् र कोही व्यक्ति नदोहोरिऊन् भन्ने उद्देश्यले परिवारका सदस्य अक्सर जहाँ बसोबास गर्छन् सोही स्थानबाटै गणना गर्नुपर्दछ । </a:t>
            </a:r>
          </a:p>
          <a:p>
            <a:pPr marL="457200" indent="-457200">
              <a:lnSpc>
                <a:spcPct val="150000"/>
              </a:lnSpc>
              <a:buFont typeface="Arial" panose="020B0604020202020204" pitchFamily="34" charset="0"/>
              <a:buChar char="•"/>
            </a:pPr>
            <a:r>
              <a:rPr lang="ne-NP" sz="2400" dirty="0">
                <a:cs typeface="Kalimati" pitchFamily="2"/>
              </a:rPr>
              <a:t>परिवारमा अक्सर बसोवास गर्ने परिवारका सदस्यहरूका पुरूष, महिला, अन्य लिङ्गी र जम्मा संख्या यस महलमा उल्लेख गर्नुपर्दछ । </a:t>
            </a:r>
          </a:p>
          <a:p>
            <a:pPr marL="457200" indent="-457200">
              <a:lnSpc>
                <a:spcPct val="150000"/>
              </a:lnSpc>
              <a:buFont typeface="Arial" panose="020B0604020202020204" pitchFamily="34" charset="0"/>
              <a:buChar char="•"/>
            </a:pPr>
            <a:r>
              <a:rPr lang="ne-NP" sz="2400" dirty="0">
                <a:cs typeface="Kalimati" pitchFamily="2"/>
              </a:rPr>
              <a:t>परिवारका सदस्यहरुको गणना गर्दा अक्सर बसोबासको अवधारणा तथा परिभाषा बमोजिम गर्नुपर्दछ । </a:t>
            </a:r>
          </a:p>
        </p:txBody>
      </p:sp>
      <p:sp>
        <p:nvSpPr>
          <p:cNvPr id="8" name="Rectangle 7"/>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(पुरुष, महिला र अन्य लिङ्गी)</a:t>
            </a:r>
            <a:endParaRPr lang="en-US" sz="2800" b="1" dirty="0">
              <a:cs typeface="Kalimati" pitchFamily="2"/>
            </a:endParaRPr>
          </a:p>
        </p:txBody>
      </p:sp>
      <p:pic>
        <p:nvPicPr>
          <p:cNvPr id="9" name="Picture 8">
            <a:extLst>
              <a:ext uri="{FF2B5EF4-FFF2-40B4-BE49-F238E27FC236}">
                <a16:creationId xmlns:a16="http://schemas.microsoft.com/office/drawing/2014/main" id="{0DFD686F-A1DF-499B-B1B6-C51502C4171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010650" y="2300288"/>
            <a:ext cx="2819400" cy="3809917"/>
          </a:xfrm>
          <a:prstGeom prst="rect">
            <a:avLst/>
          </a:prstGeom>
        </p:spPr>
      </p:pic>
    </p:spTree>
    <p:extLst>
      <p:ext uri="{BB962C8B-B14F-4D97-AF65-F5344CB8AC3E}">
        <p14:creationId xmlns:p14="http://schemas.microsoft.com/office/powerpoint/2010/main" val="1805240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7" y="6505435"/>
            <a:ext cx="2743200" cy="365125"/>
          </a:xfrm>
        </p:spPr>
        <p:txBody>
          <a:bodyPr/>
          <a:lstStyle/>
          <a:p>
            <a:pPr algn="r"/>
            <a:fld id="{2840B2E4-A264-431E-ABDE-38E3BCDA5876}" type="slidenum">
              <a:rPr lang="en-US">
                <a:latin typeface="Fontasy Himali" panose="04020500000000000000" pitchFamily="82" charset="0"/>
              </a:rPr>
              <a:pPr algn="r"/>
              <a:t>22</a:t>
            </a:fld>
            <a:endParaRPr lang="en-US" dirty="0">
              <a:latin typeface="Fontasy Himali" panose="04020500000000000000" pitchFamily="82" charset="0"/>
            </a:endParaRPr>
          </a:p>
        </p:txBody>
      </p:sp>
      <p:sp>
        <p:nvSpPr>
          <p:cNvPr id="2" name="Rectangle 1"/>
          <p:cNvSpPr/>
          <p:nvPr/>
        </p:nvSpPr>
        <p:spPr>
          <a:xfrm>
            <a:off x="189017" y="3115288"/>
            <a:ext cx="8954984" cy="3600986"/>
          </a:xfrm>
          <a:prstGeom prst="rect">
            <a:avLst/>
          </a:prstGeom>
        </p:spPr>
        <p:txBody>
          <a:bodyPr wrap="square">
            <a:spAutoFit/>
          </a:bodyPr>
          <a:lstStyle/>
          <a:p>
            <a:pPr algn="just"/>
            <a:r>
              <a:rPr lang="ne-NP" sz="2000" dirty="0">
                <a:cs typeface="Kalimati" pitchFamily="2"/>
              </a:rPr>
              <a:t> </a:t>
            </a:r>
            <a:r>
              <a:rPr lang="ne-NP" sz="2400" dirty="0">
                <a:cs typeface="Kalimati" pitchFamily="2"/>
              </a:rPr>
              <a:t>आफैले चलन गरेको </a:t>
            </a:r>
            <a:r>
              <a:rPr lang="ne-NP" sz="2400">
                <a:cs typeface="Kalimati" pitchFamily="2"/>
              </a:rPr>
              <a:t>कृषि प्रयोजनको </a:t>
            </a:r>
            <a:r>
              <a:rPr lang="ne-NP" sz="2400" dirty="0">
                <a:cs typeface="Kalimati" pitchFamily="2"/>
              </a:rPr>
              <a:t>जग्गा भन्नाले (खेतीपाती वा कृषि कार्यका लागि) आफैले उपभोग गरेको जग्गालाई बुझाउँछ । </a:t>
            </a:r>
          </a:p>
          <a:p>
            <a:pPr marL="457200" indent="-457200" algn="just">
              <a:lnSpc>
                <a:spcPct val="150000"/>
              </a:lnSpc>
              <a:buFont typeface="Arial" panose="020B0604020202020204" pitchFamily="34" charset="0"/>
              <a:buChar char="•"/>
            </a:pPr>
            <a:r>
              <a:rPr lang="ne-NP" sz="2400" dirty="0">
                <a:cs typeface="Kalimati" pitchFamily="2"/>
              </a:rPr>
              <a:t>गणनाको दिन परिवारसँग यो गा.पा./न.पा. भित्र आफैले कृषि प्रयोजनका लागि चलन गरेको कुनै जग्गा भए १ मा गोलो </a:t>
            </a:r>
            <a:r>
              <a:rPr lang="ne-NP" sz="2400">
                <a:cs typeface="Kalimati" pitchFamily="2"/>
              </a:rPr>
              <a:t>घेरा लगाइ </a:t>
            </a:r>
            <a:r>
              <a:rPr lang="ne-NP" sz="2400" dirty="0">
                <a:cs typeface="Kalimati" pitchFamily="2"/>
              </a:rPr>
              <a:t>महल ११ सोध्नुपर्छ । </a:t>
            </a:r>
          </a:p>
          <a:p>
            <a:pPr marL="457200" indent="-457200" algn="just">
              <a:lnSpc>
                <a:spcPct val="150000"/>
              </a:lnSpc>
              <a:buFont typeface="Arial" panose="020B0604020202020204" pitchFamily="34" charset="0"/>
              <a:buChar char="•"/>
            </a:pPr>
            <a:r>
              <a:rPr lang="ne-NP" sz="2400" dirty="0">
                <a:cs typeface="Kalimati" pitchFamily="2"/>
              </a:rPr>
              <a:t>आफैले चलन गरेको जग्गा छैन भने २ मा गोलो घेरा लगाइ महल १२ सोध्नुपर्छ ।</a:t>
            </a:r>
            <a:endParaRPr lang="ne-NP" sz="2000" dirty="0">
              <a:cs typeface="Kalimati" pitchFamily="2"/>
            </a:endParaRPr>
          </a:p>
        </p:txBody>
      </p:sp>
      <p:sp>
        <p:nvSpPr>
          <p:cNvPr id="8" name="Rectangle 7"/>
          <p:cNvSpPr/>
          <p:nvPr/>
        </p:nvSpPr>
        <p:spPr>
          <a:xfrm>
            <a:off x="657225" y="974990"/>
            <a:ext cx="11215688" cy="1938992"/>
          </a:xfrm>
          <a:prstGeom prst="rect">
            <a:avLst/>
          </a:prstGeom>
        </p:spPr>
        <p:txBody>
          <a:bodyPr wrap="square">
            <a:spAutoFit/>
          </a:bodyPr>
          <a:lstStyle/>
          <a:p>
            <a:pPr algn="ctr"/>
            <a:r>
              <a:rPr lang="ne-NP" sz="2800" b="1" dirty="0">
                <a:cs typeface="Kalimati" pitchFamily="2"/>
              </a:rPr>
              <a:t>महल १०</a:t>
            </a:r>
            <a:r>
              <a:rPr lang="en-US" sz="2800" b="1" dirty="0">
                <a:cs typeface="Kalimati" pitchFamily="2"/>
              </a:rPr>
              <a:t>: </a:t>
            </a:r>
            <a:r>
              <a:rPr lang="ne-NP" sz="2800" b="1" dirty="0">
                <a:cs typeface="Kalimati" pitchFamily="2"/>
              </a:rPr>
              <a:t>यस परिवारको यो गा.पा./न.पा. भित्र आफैंले चलन गरेको कृषि प्रयोजनको जग्गा छ ? </a:t>
            </a:r>
            <a:endParaRPr lang="en-US" sz="2800" b="1" dirty="0">
              <a:cs typeface="Kalimati" pitchFamily="2"/>
            </a:endParaRPr>
          </a:p>
          <a:p>
            <a:pPr algn="ctr"/>
            <a:endParaRPr lang="ne-NP" sz="2000" b="1" dirty="0">
              <a:cs typeface="Kalimati" pitchFamily="2"/>
            </a:endParaRPr>
          </a:p>
          <a:p>
            <a:pPr algn="ctr"/>
            <a:r>
              <a:rPr lang="ne-NP" sz="2000" b="1" dirty="0">
                <a:cs typeface="Kalimati" pitchFamily="2"/>
              </a:rPr>
              <a:t>(</a:t>
            </a:r>
            <a:r>
              <a:rPr lang="ne-NP" sz="2400" b="1" dirty="0">
                <a:cs typeface="Kalimati" pitchFamily="2"/>
              </a:rPr>
              <a:t>आफ्नो जग्गा आफैले कमाएको र अरूको जग्गा कमाएको समेत </a:t>
            </a:r>
            <a:r>
              <a:rPr lang="ne-NP" sz="2000" b="1" dirty="0">
                <a:cs typeface="Kalimati" pitchFamily="2"/>
              </a:rPr>
              <a:t>) </a:t>
            </a:r>
          </a:p>
          <a:p>
            <a:pPr algn="ctr"/>
            <a:r>
              <a:rPr lang="ne-NP" sz="2000" dirty="0">
                <a:cs typeface="Kalimati" pitchFamily="2"/>
              </a:rPr>
              <a:t>१. छ			    २. छैन  </a:t>
            </a:r>
            <a:r>
              <a:rPr lang="en-US" sz="2000" dirty="0">
                <a:cs typeface="Kalimati" pitchFamily="2"/>
              </a:rPr>
              <a:t>    </a:t>
            </a:r>
            <a:r>
              <a:rPr lang="ne-NP" sz="2000" dirty="0">
                <a:cs typeface="Kalimati" pitchFamily="2"/>
              </a:rPr>
              <a:t> महल १२ </a:t>
            </a:r>
          </a:p>
        </p:txBody>
      </p:sp>
      <p:cxnSp>
        <p:nvCxnSpPr>
          <p:cNvPr id="9" name="Straight Arrow Connector 8"/>
          <p:cNvCxnSpPr/>
          <p:nvPr/>
        </p:nvCxnSpPr>
        <p:spPr>
          <a:xfrm>
            <a:off x="7670525" y="2668099"/>
            <a:ext cx="314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7B029F8-9BD7-40A8-AC4E-17BEC73D4A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372599" y="2658946"/>
            <a:ext cx="2728912" cy="3697403"/>
          </a:xfrm>
          <a:prstGeom prst="rect">
            <a:avLst/>
          </a:prstGeom>
        </p:spPr>
      </p:pic>
      <p:sp>
        <p:nvSpPr>
          <p:cNvPr id="3" name="Oval 2"/>
          <p:cNvSpPr/>
          <p:nvPr/>
        </p:nvSpPr>
        <p:spPr>
          <a:xfrm>
            <a:off x="10299738" y="5609231"/>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80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0425" y="6440556"/>
            <a:ext cx="798443" cy="400188"/>
          </a:xfrm>
        </p:spPr>
        <p:txBody>
          <a:bodyPr/>
          <a:lstStyle/>
          <a:p>
            <a:pPr algn="r"/>
            <a:fld id="{2840B2E4-A264-431E-ABDE-38E3BCDA5876}" type="slidenum">
              <a:rPr lang="en-US">
                <a:latin typeface="Fontasy Himali" panose="04020500000000000000" pitchFamily="82" charset="0"/>
              </a:rPr>
              <a:pPr algn="r"/>
              <a:t>23</a:t>
            </a:fld>
            <a:endParaRPr lang="en-US" dirty="0">
              <a:latin typeface="Fontasy Himali" panose="04020500000000000000" pitchFamily="82" charset="0"/>
            </a:endParaRPr>
          </a:p>
        </p:txBody>
      </p:sp>
      <p:sp>
        <p:nvSpPr>
          <p:cNvPr id="2" name="Rectangle 1"/>
          <p:cNvSpPr/>
          <p:nvPr/>
        </p:nvSpPr>
        <p:spPr>
          <a:xfrm>
            <a:off x="0" y="1849428"/>
            <a:ext cx="9382539" cy="5021055"/>
          </a:xfrm>
          <a:prstGeom prst="rect">
            <a:avLst/>
          </a:prstGeom>
        </p:spPr>
        <p:txBody>
          <a:bodyPr wrap="square">
            <a:spAutoFit/>
          </a:bodyPr>
          <a:lstStyle/>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बिघा भए महल ११ मा विघा, कट्ठा र धुर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रोपनी भए महल ११ मा रोपनी, आना र पैसा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एकाइ यस फारामको माथिपट्टी दाँयामा लेखिए अनुसार हुनुपर्दछ ।</a:t>
            </a:r>
          </a:p>
          <a:p>
            <a:pPr marL="287338" indent="-287338" algn="just">
              <a:lnSpc>
                <a:spcPct val="150000"/>
              </a:lnSpc>
              <a:buFont typeface="Arial" panose="020B0604020202020204" pitchFamily="34" charset="0"/>
              <a:buChar char="•"/>
            </a:pPr>
            <a:r>
              <a:rPr lang="ne-NP" sz="2400" dirty="0">
                <a:cs typeface="Kalimati" pitchFamily="2"/>
              </a:rPr>
              <a:t>कृषकले आफुले चलन गरेको सबै जग्गाको एकमुष्ट क्षेत्रफल भन्न नसके बेग्लाबेग्लै क्षेत्रफल सोधेर जम्मा क्षेत्रफल निकाल्नु पर्दछ।</a:t>
            </a:r>
            <a:endParaRPr lang="en-US" sz="2400" dirty="0">
              <a:cs typeface="Kalimati" pitchFamily="2"/>
            </a:endParaRPr>
          </a:p>
          <a:p>
            <a:pPr marL="287338" indent="-287338" algn="just">
              <a:lnSpc>
                <a:spcPct val="150000"/>
              </a:lnSpc>
              <a:buFont typeface="Arial" panose="020B0604020202020204" pitchFamily="34" charset="0"/>
              <a:buChar char="•"/>
            </a:pPr>
            <a:r>
              <a:rPr lang="ne-NP" sz="2400" dirty="0">
                <a:cs typeface="Kalimati" pitchFamily="2"/>
              </a:rPr>
              <a:t>कुनै महलमा क्षेत्रफल नभएमा ० लेख्नुपर्दछ ।</a:t>
            </a:r>
            <a:endParaRPr lang="en-US" sz="2400" dirty="0">
              <a:cs typeface="Kalimati" pitchFamily="2"/>
            </a:endParaRPr>
          </a:p>
        </p:txBody>
      </p:sp>
      <p:sp>
        <p:nvSpPr>
          <p:cNvPr id="8" name="Rectangle 7"/>
          <p:cNvSpPr/>
          <p:nvPr/>
        </p:nvSpPr>
        <p:spPr>
          <a:xfrm>
            <a:off x="414233" y="813714"/>
            <a:ext cx="11564158" cy="1015663"/>
          </a:xfrm>
          <a:prstGeom prst="rect">
            <a:avLst/>
          </a:prstGeom>
        </p:spPr>
        <p:txBody>
          <a:bodyPr wrap="square">
            <a:spAutoFit/>
          </a:bodyPr>
          <a:lstStyle/>
          <a:p>
            <a:pPr algn="ctr"/>
            <a:r>
              <a:rPr lang="ne-NP" sz="2800" b="1" dirty="0">
                <a:cs typeface="Kalimati" pitchFamily="2"/>
              </a:rPr>
              <a:t>महल ११</a:t>
            </a:r>
            <a:r>
              <a:rPr lang="en-US" sz="2800" b="1" dirty="0">
                <a:cs typeface="Kalimati" pitchFamily="2"/>
              </a:rPr>
              <a:t>:</a:t>
            </a:r>
            <a:r>
              <a:rPr lang="ne-NP" sz="2800" b="1" dirty="0">
                <a:cs typeface="Kalimati" pitchFamily="2"/>
              </a:rPr>
              <a:t> आफैंले चलन गरेको कृषि प्रयोजनको जम्मा जग्गाको क्षेत्रफल</a:t>
            </a:r>
          </a:p>
          <a:p>
            <a:pPr algn="ctr"/>
            <a:r>
              <a:rPr lang="en-US" sz="3200" b="1" dirty="0">
                <a:cs typeface="Kalimati" pitchFamily="2"/>
              </a:rPr>
              <a:t>             </a:t>
            </a:r>
            <a:r>
              <a:rPr lang="ne-NP" sz="2000" b="1" dirty="0">
                <a:cs typeface="Kalimati" pitchFamily="2"/>
              </a:rPr>
              <a:t>(महल १० को १ मा गोलो घेरा भएकालाई </a:t>
            </a:r>
            <a:r>
              <a:rPr lang="ne-NP" sz="2000" b="1">
                <a:cs typeface="Kalimati" pitchFamily="2"/>
              </a:rPr>
              <a:t>मात्र)</a:t>
            </a:r>
            <a:endParaRPr lang="en-US" sz="2000" b="1" dirty="0">
              <a:cs typeface="Kalimati" pitchFamily="2"/>
            </a:endParaRPr>
          </a:p>
        </p:txBody>
      </p:sp>
      <p:pic>
        <p:nvPicPr>
          <p:cNvPr id="9" name="Picture 8">
            <a:extLst>
              <a:ext uri="{FF2B5EF4-FFF2-40B4-BE49-F238E27FC236}">
                <a16:creationId xmlns:a16="http://schemas.microsoft.com/office/drawing/2014/main" id="{BE9708F5-0D93-4286-B37F-CE41FE15E42F}"/>
              </a:ext>
            </a:extLst>
          </p:cNvPr>
          <p:cNvPicPr/>
          <p:nvPr/>
        </p:nvPicPr>
        <p:blipFill>
          <a:blip r:embed="rId2">
            <a:extLst>
              <a:ext uri="{28A0092B-C50C-407E-A947-70E740481C1C}">
                <a14:useLocalDpi xmlns:a14="http://schemas.microsoft.com/office/drawing/2010/main" val="0"/>
              </a:ext>
            </a:extLst>
          </a:blip>
          <a:stretch>
            <a:fillRect/>
          </a:stretch>
        </p:blipFill>
        <p:spPr>
          <a:xfrm>
            <a:off x="9460259" y="2041601"/>
            <a:ext cx="2691985" cy="4038600"/>
          </a:xfrm>
          <a:prstGeom prst="rect">
            <a:avLst/>
          </a:prstGeom>
        </p:spPr>
      </p:pic>
      <p:sp>
        <p:nvSpPr>
          <p:cNvPr id="10" name="TextBox 9">
            <a:extLst>
              <a:ext uri="{FF2B5EF4-FFF2-40B4-BE49-F238E27FC236}">
                <a16:creationId xmlns:a16="http://schemas.microsoft.com/office/drawing/2014/main" id="{D32478CD-C174-4C37-BC56-9365E029C5BA}"/>
              </a:ext>
            </a:extLst>
          </p:cNvPr>
          <p:cNvSpPr txBox="1"/>
          <p:nvPr/>
        </p:nvSpPr>
        <p:spPr>
          <a:xfrm>
            <a:off x="10774016" y="6433753"/>
            <a:ext cx="924337" cy="369332"/>
          </a:xfrm>
          <a:prstGeom prst="rect">
            <a:avLst/>
          </a:prstGeom>
          <a:noFill/>
        </p:spPr>
        <p:txBody>
          <a:bodyPr wrap="square">
            <a:spAutoFit/>
          </a:bodyPr>
          <a:lstStyle/>
          <a:p>
            <a:pPr algn="r"/>
            <a:r>
              <a:rPr lang="ne-NP" sz="1800" b="1" dirty="0">
                <a:cs typeface="Kalimati" pitchFamily="2"/>
              </a:rPr>
              <a:t>क्रमशः</a:t>
            </a:r>
            <a:endParaRPr lang="en-US" dirty="0"/>
          </a:p>
        </p:txBody>
      </p:sp>
    </p:spTree>
    <p:extLst>
      <p:ext uri="{BB962C8B-B14F-4D97-AF65-F5344CB8AC3E}">
        <p14:creationId xmlns:p14="http://schemas.microsoft.com/office/powerpoint/2010/main" val="98467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24</a:t>
            </a:fld>
            <a:endParaRPr lang="en-US" dirty="0">
              <a:latin typeface="Fontasy Himali" panose="04020500000000000000" pitchFamily="82" charset="0"/>
            </a:endParaRPr>
          </a:p>
        </p:txBody>
      </p:sp>
      <p:sp>
        <p:nvSpPr>
          <p:cNvPr id="3" name="Rectangle 2"/>
          <p:cNvSpPr/>
          <p:nvPr/>
        </p:nvSpPr>
        <p:spPr>
          <a:xfrm>
            <a:off x="259161" y="921601"/>
            <a:ext cx="11628039" cy="5586145"/>
          </a:xfrm>
          <a:prstGeom prst="rect">
            <a:avLst/>
          </a:prstGeom>
        </p:spPr>
        <p:txBody>
          <a:bodyPr wrap="square">
            <a:spAutoFit/>
          </a:bodyPr>
          <a:lstStyle/>
          <a:p>
            <a:pPr algn="just">
              <a:lnSpc>
                <a:spcPct val="150000"/>
              </a:lnSpc>
            </a:pPr>
            <a:r>
              <a:rPr lang="ne-NP" sz="2400" b="1" dirty="0">
                <a:cs typeface="Kalimati" pitchFamily="2"/>
              </a:rPr>
              <a:t>महल ११ मा आफैले चलन गरेको कृषि प्रयोजनका जग्गाको जम्मा क्षेत्रफल निकाल्न निम्न चार कुरामा ध्यान दिनुपर्छ ।</a:t>
            </a:r>
          </a:p>
          <a:p>
            <a:pPr algn="just">
              <a:lnSpc>
                <a:spcPct val="150000"/>
              </a:lnSpc>
            </a:pPr>
            <a:r>
              <a:rPr lang="ne-NP" sz="2400" dirty="0">
                <a:cs typeface="Kalimati" pitchFamily="2"/>
              </a:rPr>
              <a:t> </a:t>
            </a:r>
          </a:p>
          <a:p>
            <a:pPr marL="576263" indent="-347663" algn="just">
              <a:lnSpc>
                <a:spcPct val="150000"/>
              </a:lnSpc>
              <a:buFont typeface="Arial" panose="020B0604020202020204" pitchFamily="34" charset="0"/>
              <a:buChar char="•"/>
            </a:pPr>
            <a:r>
              <a:rPr lang="ne-NP" sz="2400" dirty="0">
                <a:cs typeface="Kalimati" pitchFamily="2"/>
              </a:rPr>
              <a:t>आफ्नो जग्गा आफैंले चलन गरेको भए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अरूको जग्गा आफूले जुनसुकै शर्तमा चलन गरेको भए पनि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कृषि प्रयोजनका लागि आफैले चलन गरेको आफ्नो वा अरूको जग्गा</a:t>
            </a:r>
            <a:r>
              <a:rPr lang="en-US" sz="2400" dirty="0">
                <a:cs typeface="Kalimati" pitchFamily="2"/>
              </a:rPr>
              <a:t> </a:t>
            </a:r>
            <a:r>
              <a:rPr lang="ne-NP" sz="2400" dirty="0">
                <a:cs typeface="Kalimati" pitchFamily="2"/>
              </a:rPr>
              <a:t>परिवार बसेको गाउँपालिका/नगरपालिकाको एकै वडामा वा छुट्टाछुट्टै</a:t>
            </a:r>
            <a:r>
              <a:rPr lang="en-US" sz="2400" dirty="0">
                <a:cs typeface="Kalimati" pitchFamily="2"/>
              </a:rPr>
              <a:t> </a:t>
            </a:r>
            <a:r>
              <a:rPr lang="ne-NP" sz="2400" dirty="0">
                <a:cs typeface="Kalimati" pitchFamily="2"/>
              </a:rPr>
              <a:t>वडाहरूमा, एकै ठाउँमा वा छुट्टाछुट्टै ठाउँमा छरिएर रहेको  हुनसक्दछ ।</a:t>
            </a:r>
          </a:p>
          <a:p>
            <a:pPr marL="576263" indent="-347663" algn="just">
              <a:lnSpc>
                <a:spcPct val="150000"/>
              </a:lnSpc>
              <a:buFont typeface="Arial" panose="020B0604020202020204" pitchFamily="34" charset="0"/>
              <a:buChar char="•"/>
            </a:pPr>
            <a:r>
              <a:rPr lang="ne-NP" sz="2400" b="1" dirty="0">
                <a:solidFill>
                  <a:srgbClr val="0000FF"/>
                </a:solidFill>
                <a:cs typeface="Kalimati" pitchFamily="2"/>
              </a:rPr>
              <a:t>तर आफ्नो जग्गा अरूलाई जुनसुकै शर्तमा चलन गर्न दिएको भए</a:t>
            </a:r>
            <a:r>
              <a:rPr lang="en-US" sz="2400" b="1" dirty="0">
                <a:solidFill>
                  <a:srgbClr val="0000FF"/>
                </a:solidFill>
                <a:cs typeface="Kalimati" pitchFamily="2"/>
              </a:rPr>
              <a:t> </a:t>
            </a:r>
            <a:r>
              <a:rPr lang="ne-NP" sz="2400" b="1" dirty="0">
                <a:solidFill>
                  <a:srgbClr val="0000FF"/>
                </a:solidFill>
                <a:cs typeface="Kalimati" pitchFamily="2"/>
              </a:rPr>
              <a:t>चलनमा समावेश गर्नुहुँदैन ।</a:t>
            </a:r>
            <a:endParaRPr lang="en-US" sz="2400" b="1" dirty="0">
              <a:solidFill>
                <a:srgbClr val="0000FF"/>
              </a:solidFill>
              <a:cs typeface="Kalimati" pitchFamily="2"/>
            </a:endParaRPr>
          </a:p>
          <a:p>
            <a:pPr marL="576263" indent="-347663" algn="just">
              <a:lnSpc>
                <a:spcPct val="150000"/>
              </a:lnSpc>
              <a:buFont typeface="Arial" panose="020B0604020202020204" pitchFamily="34" charset="0"/>
              <a:buChar char="•"/>
            </a:pPr>
            <a:endParaRPr lang="ne-NP" sz="2400" dirty="0">
              <a:cs typeface="Kalimati" pitchFamily="2"/>
            </a:endParaRPr>
          </a:p>
        </p:txBody>
      </p:sp>
      <p:sp>
        <p:nvSpPr>
          <p:cNvPr id="6" name="TextBox 5">
            <a:extLst>
              <a:ext uri="{FF2B5EF4-FFF2-40B4-BE49-F238E27FC236}">
                <a16:creationId xmlns:a16="http://schemas.microsoft.com/office/drawing/2014/main" id="{CD9B2E09-1B51-44E3-AFBA-8F6C896A57D2}"/>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Tree>
    <p:extLst>
      <p:ext uri="{BB962C8B-B14F-4D97-AF65-F5344CB8AC3E}">
        <p14:creationId xmlns:p14="http://schemas.microsoft.com/office/powerpoint/2010/main" val="3399826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25</a:t>
            </a:fld>
            <a:endParaRPr lang="en-US" dirty="0">
              <a:latin typeface="Fontasy Himali" panose="04020500000000000000" pitchFamily="82" charset="0"/>
            </a:endParaRPr>
          </a:p>
        </p:txBody>
      </p:sp>
      <p:sp>
        <p:nvSpPr>
          <p:cNvPr id="2" name="Rectangle 1"/>
          <p:cNvSpPr/>
          <p:nvPr/>
        </p:nvSpPr>
        <p:spPr>
          <a:xfrm>
            <a:off x="168965" y="846214"/>
            <a:ext cx="12023035" cy="4662815"/>
          </a:xfrm>
          <a:prstGeom prst="rect">
            <a:avLst/>
          </a:prstGeom>
        </p:spPr>
        <p:txBody>
          <a:bodyPr wrap="square">
            <a:spAutoFit/>
          </a:bodyPr>
          <a:lstStyle/>
          <a:p>
            <a:pPr algn="ctr"/>
            <a:r>
              <a:rPr lang="ne-NP" sz="2400" b="1" dirty="0">
                <a:solidFill>
                  <a:srgbClr val="002060"/>
                </a:solidFill>
                <a:cs typeface="Kalimati" pitchFamily="2"/>
              </a:rPr>
              <a:t>महल ११ का लागि क्षेत्रफलको एकाइ रूपान्तरण गर्ने तरिका</a:t>
            </a:r>
          </a:p>
          <a:p>
            <a:pPr algn="ctr"/>
            <a:endParaRPr lang="ne-NP" sz="2400" b="1" dirty="0">
              <a:solidFill>
                <a:srgbClr val="002060"/>
              </a:solidFill>
              <a:cs typeface="Kalimati" pitchFamily="2"/>
            </a:endParaRPr>
          </a:p>
          <a:p>
            <a:pPr marL="342900" indent="-342900">
              <a:lnSpc>
                <a:spcPct val="150000"/>
              </a:lnSpc>
              <a:buFont typeface="Arial" panose="020B0604020202020204" pitchFamily="34" charset="0"/>
              <a:buChar char="•"/>
            </a:pPr>
            <a:r>
              <a:rPr lang="ne-NP" sz="2400" dirty="0">
                <a:solidFill>
                  <a:srgbClr val="002060"/>
                </a:solidFill>
                <a:cs typeface="Kalimati" pitchFamily="2"/>
              </a:rPr>
              <a:t>रोपनी र बिघा जग्गाको क्षेत्रफलका प्रमुख एकाइ हुन् ।</a:t>
            </a:r>
          </a:p>
          <a:p>
            <a:pPr marL="342900" indent="-342900">
              <a:lnSpc>
                <a:spcPct val="150000"/>
              </a:lnSpc>
              <a:buFont typeface="Arial" panose="020B0604020202020204" pitchFamily="34" charset="0"/>
              <a:buChar char="•"/>
            </a:pPr>
            <a:r>
              <a:rPr lang="ne-NP" sz="2400" dirty="0">
                <a:solidFill>
                  <a:srgbClr val="002060"/>
                </a:solidFill>
                <a:cs typeface="Kalimati" pitchFamily="2"/>
              </a:rPr>
              <a:t>तर ठाउँअनुसार विभिन्न स्थानीय एकाइ जस्तैः बिजनको माना र पाथी वा गोरूको हल, पाटो आदि एकाइको चलन पनि रहेको पाइन्छ ।</a:t>
            </a:r>
          </a:p>
          <a:p>
            <a:pPr marL="342900" indent="-342900">
              <a:lnSpc>
                <a:spcPct val="150000"/>
              </a:lnSpc>
              <a:buFont typeface="Arial" panose="020B0604020202020204" pitchFamily="34" charset="0"/>
              <a:buChar char="•"/>
            </a:pPr>
            <a:r>
              <a:rPr lang="ne-NP" sz="2400" dirty="0">
                <a:solidFill>
                  <a:srgbClr val="002060"/>
                </a:solidFill>
                <a:cs typeface="Kalimati" pitchFamily="2"/>
              </a:rPr>
              <a:t>उत्तरदाताले जग्गाको नाप जुनसुकै स्थानीय एकाइमा बताए पनि विघा वा रोपनी मध्ये कुनै एकमा रूपान्तरण गरी लेख्नुपर्दछ ।</a:t>
            </a:r>
          </a:p>
          <a:p>
            <a:pPr marL="342900" indent="-342900">
              <a:lnSpc>
                <a:spcPct val="150000"/>
              </a:lnSpc>
              <a:buFont typeface="Arial" panose="020B0604020202020204" pitchFamily="34" charset="0"/>
              <a:buChar char="•"/>
            </a:pPr>
            <a:r>
              <a:rPr lang="ne-NP" sz="2400" dirty="0">
                <a:solidFill>
                  <a:srgbClr val="002060"/>
                </a:solidFill>
                <a:cs typeface="Kalimati" pitchFamily="2"/>
              </a:rPr>
              <a:t>कतिपय स्थानमा कच्ची विघामा क्षेत्रफल भनेमा सोको पक्की विघा हिसाब गरी लेख्नुपर्दछ । उदाहरणको लागि ६ कच्ची बिघा बराबर १ बिघा मान्ने । </a:t>
            </a:r>
          </a:p>
        </p:txBody>
      </p:sp>
    </p:spTree>
    <p:extLst>
      <p:ext uri="{BB962C8B-B14F-4D97-AF65-F5344CB8AC3E}">
        <p14:creationId xmlns:p14="http://schemas.microsoft.com/office/powerpoint/2010/main" val="2578104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FA01-8E82-4023-AED8-69E279C8FBF7}"/>
              </a:ext>
            </a:extLst>
          </p:cNvPr>
          <p:cNvSpPr>
            <a:spLocks noGrp="1"/>
          </p:cNvSpPr>
          <p:nvPr>
            <p:ph type="title"/>
          </p:nvPr>
        </p:nvSpPr>
        <p:spPr>
          <a:xfrm>
            <a:off x="0" y="825332"/>
            <a:ext cx="12192000" cy="541676"/>
          </a:xfrm>
        </p:spPr>
        <p:txBody>
          <a:bodyPr/>
          <a:lstStyle/>
          <a:p>
            <a:pPr algn="ctr"/>
            <a:r>
              <a:rPr lang="ne-NP" sz="2800" b="1">
                <a:cs typeface="Kalimati" pitchFamily="2"/>
              </a:rPr>
              <a:t>आफैंले </a:t>
            </a:r>
            <a:r>
              <a:rPr lang="ne-NP" sz="2800" b="1" dirty="0">
                <a:cs typeface="Kalimati" pitchFamily="2"/>
              </a:rPr>
              <a:t>चलन गरेको कृषि प्रयोजनको जम्मा </a:t>
            </a:r>
            <a:r>
              <a:rPr lang="ne-NP" sz="2800" b="1">
                <a:cs typeface="Kalimati" pitchFamily="2"/>
              </a:rPr>
              <a:t>जग्गाको क्षेत्रफल निकाल्ने उदाहरण</a:t>
            </a:r>
            <a:br>
              <a:rPr lang="en-US" sz="2800" b="1" dirty="0">
                <a:cs typeface="Kalimati" pitchFamily="2"/>
              </a:rPr>
            </a:br>
            <a:endParaRPr lang="en-US" sz="2800" dirty="0"/>
          </a:p>
        </p:txBody>
      </p:sp>
      <p:sp>
        <p:nvSpPr>
          <p:cNvPr id="3" name="Content Placeholder 2">
            <a:extLst>
              <a:ext uri="{FF2B5EF4-FFF2-40B4-BE49-F238E27FC236}">
                <a16:creationId xmlns:a16="http://schemas.microsoft.com/office/drawing/2014/main" id="{FA5B2637-B449-41B6-B4CE-D000DE5DFB63}"/>
              </a:ext>
            </a:extLst>
          </p:cNvPr>
          <p:cNvSpPr>
            <a:spLocks noGrp="1"/>
          </p:cNvSpPr>
          <p:nvPr>
            <p:ph idx="1"/>
          </p:nvPr>
        </p:nvSpPr>
        <p:spPr>
          <a:xfrm>
            <a:off x="1" y="1949838"/>
            <a:ext cx="12141968" cy="465371"/>
          </a:xfrm>
        </p:spPr>
        <p:txBody>
          <a:bodyPr/>
          <a:lstStyle/>
          <a:p>
            <a:pPr marL="0" indent="0">
              <a:buNone/>
            </a:pPr>
            <a:r>
              <a:rPr lang="ne-NP" sz="2400" b="1" dirty="0">
                <a:solidFill>
                  <a:srgbClr val="002060"/>
                </a:solidFill>
                <a:cs typeface="Kalimati" pitchFamily="2"/>
              </a:rPr>
              <a:t>  </a:t>
            </a:r>
            <a:r>
              <a:rPr lang="ne-NP" sz="2400" b="1">
                <a:solidFill>
                  <a:srgbClr val="002060"/>
                </a:solidFill>
                <a:cs typeface="Kalimati" pitchFamily="2"/>
              </a:rPr>
              <a:t>उदाहरण १: महल ११ प्रयोजनको लागि </a:t>
            </a:r>
            <a:endParaRPr lang="en-US" sz="2400" b="1" dirty="0">
              <a:solidFill>
                <a:srgbClr val="002060"/>
              </a:solidFill>
              <a:cs typeface="Kalimati" pitchFamily="2"/>
            </a:endParaRPr>
          </a:p>
          <a:p>
            <a:pPr marL="457200" lvl="1" indent="-457200">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0C83DF04-4EB6-4D39-B693-229DEF5BE6CC}"/>
              </a:ext>
            </a:extLst>
          </p:cNvPr>
          <p:cNvSpPr>
            <a:spLocks noGrp="1"/>
          </p:cNvSpPr>
          <p:nvPr>
            <p:ph type="sldNum" sz="quarter" idx="12"/>
          </p:nvPr>
        </p:nvSpPr>
        <p:spPr>
          <a:xfrm>
            <a:off x="11579088" y="6480313"/>
            <a:ext cx="562880" cy="336699"/>
          </a:xfrm>
        </p:spPr>
        <p:txBody>
          <a:bodyPr/>
          <a:lstStyle/>
          <a:p>
            <a:pPr algn="r"/>
            <a:fld id="{26402401-4522-4C0F-A737-197EB07E49FF}" type="slidenum">
              <a:rPr lang="en-US" sz="1800">
                <a:latin typeface="Fontasy Himali" panose="04020500000000000000" pitchFamily="82" charset="0"/>
                <a:cs typeface="+mn-cs"/>
              </a:rPr>
              <a:pPr algn="r"/>
              <a:t>26</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07F2C6DE-3462-457F-BD5A-FD4C277D4D05}"/>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8761EE7-0610-4035-92FC-6F1D5F692080}"/>
              </a:ext>
            </a:extLst>
          </p:cNvPr>
          <p:cNvSpPr/>
          <p:nvPr/>
        </p:nvSpPr>
        <p:spPr>
          <a:xfrm>
            <a:off x="158965" y="2476873"/>
            <a:ext cx="11969748" cy="2813784"/>
          </a:xfrm>
          <a:prstGeom prst="rect">
            <a:avLst/>
          </a:prstGeom>
        </p:spPr>
        <p:txBody>
          <a:bodyPr wrap="square">
            <a:spAutoFit/>
          </a:bodyPr>
          <a:lstStyle/>
          <a:p>
            <a:pPr algn="just">
              <a:lnSpc>
                <a:spcPct val="150000"/>
              </a:lnSpc>
            </a:pPr>
            <a:r>
              <a:rPr lang="ne-NP" sz="2400" dirty="0">
                <a:cs typeface="Kalimati" pitchFamily="2"/>
              </a:rPr>
              <a:t>एउटा परिवारको (कृषिको लागि चलन गरेको, गणनाको दिन कायम रहेको) जग्गा निम्नानुसार जम्मा ५ टुक्रा</a:t>
            </a:r>
            <a:r>
              <a:rPr lang="en-US" sz="2400" dirty="0">
                <a:cs typeface="Kalimati" pitchFamily="2"/>
              </a:rPr>
              <a:t> </a:t>
            </a:r>
            <a:r>
              <a:rPr lang="ne-NP" sz="2400" dirty="0">
                <a:cs typeface="Kalimati" pitchFamily="2"/>
              </a:rPr>
              <a:t>(कित्ता वा चक्ला) मा बाँडिएको छ । तीन कित्ता एउटा वडामा र दुई कित्ता अर्कै वडामा पर्दछन् । यी ५ कित्तामध्ये एक कित्ता जग्गा अरूलाई कमाउन दिएको रहेछ तर दुई कित्ता अरूको जग्गा यो परिवारले कमाएको रहेछ । त्यस ठाउँको क्षेत्रफल नाप्ने एकाइ रोपनी रहेछ भने परिवारले चलन गरेको जम्मा जग्गाको क्षेत्रफल तल दिइएअनुसार कायम हुन आउँछ ।</a:t>
            </a:r>
          </a:p>
        </p:txBody>
      </p:sp>
      <p:sp>
        <p:nvSpPr>
          <p:cNvPr id="9" name="TextBox 8">
            <a:extLst>
              <a:ext uri="{FF2B5EF4-FFF2-40B4-BE49-F238E27FC236}">
                <a16:creationId xmlns:a16="http://schemas.microsoft.com/office/drawing/2014/main" id="{14408AAE-1D67-49CC-AE00-4F276E2072F2}"/>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क्रमशः</a:t>
            </a:r>
            <a:endParaRPr lang="en-US" dirty="0"/>
          </a:p>
        </p:txBody>
      </p:sp>
    </p:spTree>
    <p:extLst>
      <p:ext uri="{BB962C8B-B14F-4D97-AF65-F5344CB8AC3E}">
        <p14:creationId xmlns:p14="http://schemas.microsoft.com/office/powerpoint/2010/main" val="53962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27</a:t>
            </a:fld>
            <a:endParaRPr lang="en-US" dirty="0">
              <a:latin typeface="Fontasy Himali" panose="04020500000000000000" pitchFamily="82" charset="0"/>
            </a:endParaRPr>
          </a:p>
        </p:txBody>
      </p:sp>
      <p:sp>
        <p:nvSpPr>
          <p:cNvPr id="2" name="Rectangle 1"/>
          <p:cNvSpPr/>
          <p:nvPr/>
        </p:nvSpPr>
        <p:spPr>
          <a:xfrm>
            <a:off x="394741" y="1671965"/>
            <a:ext cx="11583650" cy="369332"/>
          </a:xfrm>
          <a:prstGeom prst="rect">
            <a:avLst/>
          </a:prstGeom>
        </p:spPr>
        <p:txBody>
          <a:bodyPr wrap="square">
            <a:spAutoFit/>
          </a:bodyPr>
          <a:lstStyle/>
          <a:p>
            <a:endParaRPr lang="ne-NP" dirty="0">
              <a:cs typeface="Kalimati" pitchFamily="2"/>
            </a:endParaRPr>
          </a:p>
        </p:txBody>
      </p:sp>
      <p:graphicFrame>
        <p:nvGraphicFramePr>
          <p:cNvPr id="9" name="Table 8">
            <a:extLst>
              <a:ext uri="{FF2B5EF4-FFF2-40B4-BE49-F238E27FC236}">
                <a16:creationId xmlns:a16="http://schemas.microsoft.com/office/drawing/2014/main" id="{01F09265-6B45-4799-B1F8-839A8B5646BC}"/>
              </a:ext>
            </a:extLst>
          </p:cNvPr>
          <p:cNvGraphicFramePr/>
          <p:nvPr/>
        </p:nvGraphicFramePr>
        <p:xfrm>
          <a:off x="394741" y="1609539"/>
          <a:ext cx="11483337" cy="4857180"/>
        </p:xfrm>
        <a:graphic>
          <a:graphicData uri="http://schemas.openxmlformats.org/drawingml/2006/table">
            <a:tbl>
              <a:tblPr/>
              <a:tblGrid>
                <a:gridCol w="1713730">
                  <a:extLst>
                    <a:ext uri="{9D8B030D-6E8A-4147-A177-3AD203B41FA5}">
                      <a16:colId xmlns:a16="http://schemas.microsoft.com/office/drawing/2014/main" val="2296515281"/>
                    </a:ext>
                  </a:extLst>
                </a:gridCol>
                <a:gridCol w="1295417">
                  <a:extLst>
                    <a:ext uri="{9D8B030D-6E8A-4147-A177-3AD203B41FA5}">
                      <a16:colId xmlns:a16="http://schemas.microsoft.com/office/drawing/2014/main" val="151726066"/>
                    </a:ext>
                  </a:extLst>
                </a:gridCol>
                <a:gridCol w="1113249">
                  <a:extLst>
                    <a:ext uri="{9D8B030D-6E8A-4147-A177-3AD203B41FA5}">
                      <a16:colId xmlns:a16="http://schemas.microsoft.com/office/drawing/2014/main" val="1946476118"/>
                    </a:ext>
                  </a:extLst>
                </a:gridCol>
                <a:gridCol w="1113249">
                  <a:extLst>
                    <a:ext uri="{9D8B030D-6E8A-4147-A177-3AD203B41FA5}">
                      <a16:colId xmlns:a16="http://schemas.microsoft.com/office/drawing/2014/main" val="2662027554"/>
                    </a:ext>
                  </a:extLst>
                </a:gridCol>
                <a:gridCol w="6247692">
                  <a:extLst>
                    <a:ext uri="{9D8B030D-6E8A-4147-A177-3AD203B41FA5}">
                      <a16:colId xmlns:a16="http://schemas.microsoft.com/office/drawing/2014/main" val="2135248802"/>
                    </a:ext>
                  </a:extLst>
                </a:gridCol>
              </a:tblGrid>
              <a:tr h="389217">
                <a:tc rowSpan="2">
                  <a:txBody>
                    <a:bodyPr/>
                    <a:lstStyle/>
                    <a:p>
                      <a:pPr marL="91440" marR="0" indent="-274320" algn="just" fontAlgn="t">
                        <a:lnSpc>
                          <a:spcPct val="100000"/>
                        </a:lnSpc>
                        <a:spcBef>
                          <a:spcPts val="100"/>
                        </a:spcBef>
                        <a:spcAft>
                          <a:spcPts val="100"/>
                        </a:spcAft>
                        <a:tabLst>
                          <a:tab pos="540385" algn="l"/>
                          <a:tab pos="810260" algn="l"/>
                          <a:tab pos="1080135" algn="l"/>
                        </a:tabLst>
                      </a:pPr>
                      <a:r>
                        <a:rPr lang="en-US" sz="2400" b="0" i="0" u="none" strike="noStrike" dirty="0">
                          <a:solidFill>
                            <a:schemeClr val="tx1"/>
                          </a:solidFill>
                          <a:effectLst/>
                          <a:latin typeface="Preeti" pitchFamily="2" charset="0"/>
                          <a:ea typeface="SimSun" panose="02010600030101010101" pitchFamily="2" charset="-122"/>
                          <a:cs typeface="Kalimati" panose="00000400000000000000" pitchFamily="2"/>
                        </a:rPr>
                        <a:t> </a:t>
                      </a:r>
                      <a:endParaRPr lang="en-US" sz="2400" b="0" i="0" u="none" strike="noStrike" dirty="0">
                        <a:solidFill>
                          <a:schemeClr val="tx1"/>
                        </a:solidFill>
                        <a:effectLst/>
                        <a:latin typeface="Preeti" pitchFamily="2" charset="0"/>
                        <a:cs typeface="Kalimati" panose="00000400000000000000" pitchFamily="2"/>
                      </a:endParaRPr>
                    </a:p>
                    <a:p>
                      <a:pPr marL="91440" marR="0" indent="-27432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कित्ता नं.</a:t>
                      </a:r>
                    </a:p>
                  </a:txBody>
                  <a:tcPr marL="100584" marR="100584" marT="9525"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gridSpan="3">
                  <a:txBody>
                    <a:bodyPr/>
                    <a:lstStyle/>
                    <a:p>
                      <a:pPr marL="274320" marR="0" indent="-274320" algn="just" fontAlgn="t">
                        <a:lnSpc>
                          <a:spcPct val="150000"/>
                        </a:lnSpc>
                        <a:spcBef>
                          <a:spcPts val="100"/>
                        </a:spcBef>
                        <a:spcAft>
                          <a:spcPts val="100"/>
                        </a:spcAft>
                        <a:tabLst>
                          <a:tab pos="180340" algn="l"/>
                          <a:tab pos="540385" algn="l"/>
                          <a:tab pos="810260" algn="l"/>
                          <a:tab pos="1080135" algn="l"/>
                        </a:tabLst>
                      </a:pPr>
                      <a:r>
                        <a:rPr lang="ne-NP" sz="2400" b="0" i="0" u="none" strike="noStrike" dirty="0">
                          <a:solidFill>
                            <a:srgbClr val="002060"/>
                          </a:solidFill>
                          <a:effectLst/>
                          <a:latin typeface="Preeti" pitchFamily="2" charset="0"/>
                          <a:ea typeface="SimSun" panose="02010600030101010101" pitchFamily="2" charset="-122"/>
                          <a:cs typeface="Kalimati" panose="00000400000000000000" pitchFamily="2"/>
                        </a:rPr>
                        <a:t>जग्गाको</a:t>
                      </a:r>
                      <a:r>
                        <a:rPr lang="ne-NP" sz="2400" b="0" i="0" u="none" strike="noStrike" baseline="0" dirty="0">
                          <a:solidFill>
                            <a:srgbClr val="002060"/>
                          </a:solidFill>
                          <a:effectLst/>
                          <a:latin typeface="Preeti" pitchFamily="2" charset="0"/>
                          <a:ea typeface="SimSun" panose="02010600030101010101" pitchFamily="2" charset="-122"/>
                          <a:cs typeface="Kalimati" panose="00000400000000000000" pitchFamily="2"/>
                        </a:rPr>
                        <a:t> क्षेत्रफल</a:t>
                      </a:r>
                      <a:endParaRPr lang="en-US" sz="2400" b="0" i="0" u="none" strike="noStrike" dirty="0">
                        <a:solidFill>
                          <a:srgbClr val="002060"/>
                        </a:solidFill>
                        <a:effectLst/>
                        <a:latin typeface="Preeti" pitchFamily="2" charset="0"/>
                        <a:cs typeface="Kalimati" panose="00000400000000000000" pitchFamily="2"/>
                      </a:endParaRPr>
                    </a:p>
                  </a:txBody>
                  <a:tcPr marL="100584" marR="100584"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hMerge="1">
                  <a:txBody>
                    <a:bodyPr/>
                    <a:lstStyle/>
                    <a:p>
                      <a:endParaRPr lang="en-US"/>
                    </a:p>
                  </a:txBody>
                  <a:tcPr/>
                </a:tc>
                <a:tc hMerge="1">
                  <a:txBody>
                    <a:bodyPr/>
                    <a:lstStyle/>
                    <a:p>
                      <a:endParaRPr lang="en-US"/>
                    </a:p>
                  </a:txBody>
                  <a:tcPr/>
                </a:tc>
                <a:tc rowSpan="2">
                  <a:txBody>
                    <a:bodyPr/>
                    <a:lstStyle/>
                    <a:p>
                      <a:pPr marL="0" marR="0" algn="just" fontAlgn="t">
                        <a:lnSpc>
                          <a:spcPct val="120000"/>
                        </a:lnSpc>
                        <a:spcBef>
                          <a:spcPts val="100"/>
                        </a:spcBef>
                        <a:spcAft>
                          <a:spcPts val="100"/>
                        </a:spcAft>
                      </a:pPr>
                      <a:r>
                        <a:rPr lang="en-US" sz="2400" b="0" i="0" u="none" strike="noStrike" dirty="0">
                          <a:solidFill>
                            <a:schemeClr val="tx1"/>
                          </a:solidFill>
                          <a:effectLst/>
                          <a:latin typeface="Himalayabold"/>
                          <a:ea typeface="SimSun" panose="02010600030101010101" pitchFamily="2" charset="-122"/>
                          <a:cs typeface="Kalimati" panose="00000400000000000000" pitchFamily="2"/>
                        </a:rPr>
                        <a:t> </a:t>
                      </a: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कैफियत</a:t>
                      </a:r>
                      <a:endParaRPr lang="en-US" sz="2400" b="0" i="0" u="none" strike="noStrike" dirty="0">
                        <a:solidFill>
                          <a:schemeClr val="tx1"/>
                        </a:solidFill>
                        <a:effectLst/>
                        <a:latin typeface="Preeti" pitchFamily="2" charset="0"/>
                        <a:cs typeface="Kalimati" panose="00000400000000000000" pitchFamily="2"/>
                      </a:endParaRPr>
                    </a:p>
                  </a:txBody>
                  <a:tcPr marL="100584" marR="100584"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extLst>
                  <a:ext uri="{0D108BD9-81ED-4DB2-BD59-A6C34878D82A}">
                    <a16:rowId xmlns:a16="http://schemas.microsoft.com/office/drawing/2014/main" val="3787912997"/>
                  </a:ext>
                </a:extLst>
              </a:tr>
              <a:tr h="491441">
                <a:tc vMerge="1">
                  <a:txBody>
                    <a:bodyPr/>
                    <a:lstStyle/>
                    <a:p>
                      <a:endParaRPr lang="en-US"/>
                    </a:p>
                  </a:txBody>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रोपनी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cs typeface="Kalimati" panose="00000400000000000000" pitchFamily="2"/>
                        </a:rPr>
                        <a:t>पैसा</a:t>
                      </a:r>
                      <a:endParaRPr lang="en-US" sz="2400" b="0" i="0" u="none" strike="noStrike" dirty="0">
                        <a:solidFill>
                          <a:schemeClr val="tx1"/>
                        </a:solidFill>
                        <a:effectLst/>
                        <a:latin typeface="Preeti" pitchFamily="2"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vMerge="1">
                  <a:txBody>
                    <a:bodyPr/>
                    <a:lstStyle/>
                    <a:p>
                      <a:endParaRPr lang="en-US"/>
                    </a:p>
                  </a:txBody>
                  <a:tcPr/>
                </a:tc>
                <a:extLst>
                  <a:ext uri="{0D108BD9-81ED-4DB2-BD59-A6C34878D82A}">
                    <a16:rowId xmlns:a16="http://schemas.microsoft.com/office/drawing/2014/main" val="2852001981"/>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६</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5753791"/>
                  </a:ext>
                </a:extLst>
              </a:tr>
              <a:tr h="891348">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आफ्नो जग्गा अरूलाई कमाउन दिएको (समावेश नगर्ने)</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83766610"/>
                  </a:ext>
                </a:extLst>
              </a:tr>
              <a:tr h="443636">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७</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754199"/>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655920"/>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५</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372032"/>
                  </a:ext>
                </a:extLst>
              </a:tr>
              <a:tr h="1174577">
                <a:tc>
                  <a:txBody>
                    <a:bodyPr/>
                    <a:lstStyle/>
                    <a:p>
                      <a:pPr marL="0" marR="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परिवारले</a:t>
                      </a:r>
                      <a:r>
                        <a:rPr lang="ne-NP" sz="2400" b="0" i="0" u="none" strike="noStrike" baseline="0" dirty="0">
                          <a:solidFill>
                            <a:schemeClr val="tx1"/>
                          </a:solidFill>
                          <a:effectLst/>
                          <a:latin typeface="Preeti" pitchFamily="2" charset="0"/>
                          <a:ea typeface="SimSun" panose="02010600030101010101" pitchFamily="2" charset="-122"/>
                          <a:cs typeface="Kalimati" panose="00000400000000000000" pitchFamily="2"/>
                        </a:rPr>
                        <a:t> चलन गरेको</a:t>
                      </a:r>
                      <a:endParaRPr lang="nl-BE"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परिवारले चलन गरेको जग्गाको जम्मा क्षेत्रफल (कित्ता नं. २ बाहेक)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50288359"/>
                  </a:ext>
                </a:extLst>
              </a:tr>
            </a:tbl>
          </a:graphicData>
        </a:graphic>
      </p:graphicFrame>
      <p:sp>
        <p:nvSpPr>
          <p:cNvPr id="11" name="Rectangle 10"/>
          <p:cNvSpPr/>
          <p:nvPr/>
        </p:nvSpPr>
        <p:spPr>
          <a:xfrm>
            <a:off x="313921" y="902524"/>
            <a:ext cx="11564158" cy="523220"/>
          </a:xfrm>
          <a:prstGeom prst="rect">
            <a:avLst/>
          </a:prstGeom>
        </p:spPr>
        <p:txBody>
          <a:bodyPr wrap="square">
            <a:spAutoFit/>
          </a:bodyPr>
          <a:lstStyle/>
          <a:p>
            <a:pPr algn="ctr"/>
            <a:r>
              <a:rPr lang="ne-NP" sz="2800" b="1">
                <a:cs typeface="Kalimati" pitchFamily="2"/>
              </a:rPr>
              <a:t>आफैंले </a:t>
            </a:r>
            <a:r>
              <a:rPr lang="ne-NP" sz="2800" b="1" dirty="0">
                <a:cs typeface="Kalimati" pitchFamily="2"/>
              </a:rPr>
              <a:t>चलन गरेको कृषि प्रयोजनको जम्मा जग्गाको क्षेत्रफल</a:t>
            </a:r>
            <a:endParaRPr lang="en-US" sz="2800" b="1" dirty="0">
              <a:cs typeface="Kalimati" pitchFamily="2"/>
            </a:endParaRPr>
          </a:p>
        </p:txBody>
      </p:sp>
    </p:spTree>
    <p:extLst>
      <p:ext uri="{BB962C8B-B14F-4D97-AF65-F5344CB8AC3E}">
        <p14:creationId xmlns:p14="http://schemas.microsoft.com/office/powerpoint/2010/main" val="277988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5" y="6485557"/>
            <a:ext cx="2743200" cy="365125"/>
          </a:xfrm>
        </p:spPr>
        <p:txBody>
          <a:bodyPr/>
          <a:lstStyle/>
          <a:p>
            <a:pPr algn="r"/>
            <a:fld id="{2840B2E4-A264-431E-ABDE-38E3BCDA5876}" type="slidenum">
              <a:rPr lang="en-US">
                <a:latin typeface="Fontasy Himali" panose="04020500000000000000" pitchFamily="82" charset="0"/>
              </a:rPr>
              <a:pPr algn="r"/>
              <a:t>28</a:t>
            </a:fld>
            <a:endParaRPr lang="en-US" dirty="0">
              <a:latin typeface="Fontasy Himali" panose="04020500000000000000" pitchFamily="82" charset="0"/>
            </a:endParaRPr>
          </a:p>
        </p:txBody>
      </p:sp>
      <p:sp>
        <p:nvSpPr>
          <p:cNvPr id="2" name="Rectangle 1"/>
          <p:cNvSpPr/>
          <p:nvPr/>
        </p:nvSpPr>
        <p:spPr>
          <a:xfrm>
            <a:off x="383909" y="2902387"/>
            <a:ext cx="9011551" cy="3300904"/>
          </a:xfrm>
          <a:prstGeom prst="rect">
            <a:avLst/>
          </a:prstGeom>
        </p:spPr>
        <p:txBody>
          <a:bodyPr wrap="square">
            <a:spAutoFit/>
          </a:bodyPr>
          <a:lstStyle/>
          <a:p>
            <a:pPr>
              <a:lnSpc>
                <a:spcPct val="150000"/>
              </a:lnSpc>
            </a:pPr>
            <a:r>
              <a:rPr lang="ne-NP" sz="1900" dirty="0">
                <a:cs typeface="Kalimati" pitchFamily="2"/>
              </a:rPr>
              <a:t>१. छ			    २. छैन  </a:t>
            </a:r>
            <a:r>
              <a:rPr lang="en-US" sz="1900" dirty="0">
                <a:cs typeface="Kalimati" pitchFamily="2"/>
              </a:rPr>
              <a:t>      </a:t>
            </a:r>
            <a:r>
              <a:rPr lang="ne-NP" sz="1900" dirty="0">
                <a:cs typeface="Kalimati" pitchFamily="2"/>
              </a:rPr>
              <a:t>महल १४</a:t>
            </a:r>
          </a:p>
          <a:p>
            <a:pPr>
              <a:lnSpc>
                <a:spcPct val="150000"/>
              </a:lnSpc>
            </a:pPr>
            <a:r>
              <a:rPr lang="ne-NP" sz="2400" dirty="0">
                <a:cs typeface="Kalimati" pitchFamily="2"/>
              </a:rPr>
              <a:t>यस परिवारले यस गाउँपालिका/नगरपालिका </a:t>
            </a:r>
            <a:r>
              <a:rPr lang="ne-NP" sz="2400">
                <a:cs typeface="Kalimati" pitchFamily="2"/>
              </a:rPr>
              <a:t>बाहेक अर्को </a:t>
            </a:r>
            <a:r>
              <a:rPr lang="ne-NP" sz="2400" dirty="0">
                <a:cs typeface="Kalimati" pitchFamily="2"/>
              </a:rPr>
              <a:t>गाउँपालिका वा नगरपालिकामा आफैले </a:t>
            </a:r>
            <a:r>
              <a:rPr lang="ne-NP" sz="2400">
                <a:cs typeface="Kalimati" pitchFamily="2"/>
              </a:rPr>
              <a:t>कृषि प्रयोजनका </a:t>
            </a:r>
            <a:r>
              <a:rPr lang="ne-NP" sz="2400" dirty="0">
                <a:cs typeface="Kalimati" pitchFamily="2"/>
              </a:rPr>
              <a:t>लागि चलन गरेको </a:t>
            </a:r>
            <a:r>
              <a:rPr lang="ne-NP" sz="2400">
                <a:cs typeface="Kalimati" pitchFamily="2"/>
              </a:rPr>
              <a:t>जग्गा (</a:t>
            </a:r>
            <a:r>
              <a:rPr lang="ne-NP" sz="2400" dirty="0">
                <a:cs typeface="Kalimati" pitchFamily="2"/>
              </a:rPr>
              <a:t>आफ्नो र अरूको कमाएको समेत) छ छैन </a:t>
            </a:r>
            <a:r>
              <a:rPr lang="ne-NP" sz="2400">
                <a:cs typeface="Kalimati" pitchFamily="2"/>
              </a:rPr>
              <a:t>यकिन गरी </a:t>
            </a:r>
            <a:r>
              <a:rPr lang="ne-NP" sz="2400" dirty="0">
                <a:cs typeface="Kalimati" pitchFamily="2"/>
              </a:rPr>
              <a:t>छ भने १ मा गोलो घेरा लगाई महल १३ भर्नु </a:t>
            </a:r>
            <a:r>
              <a:rPr lang="ne-NP" sz="2400">
                <a:cs typeface="Kalimati" pitchFamily="2"/>
              </a:rPr>
              <a:t>पर्दछ र </a:t>
            </a:r>
            <a:r>
              <a:rPr lang="ne-NP" sz="2400" dirty="0">
                <a:cs typeface="Kalimati" pitchFamily="2"/>
              </a:rPr>
              <a:t>छैन भने २ मा गोलो घेरा लगाई </a:t>
            </a:r>
            <a:r>
              <a:rPr lang="ne-NP" sz="2400">
                <a:cs typeface="Kalimati" pitchFamily="2"/>
              </a:rPr>
              <a:t>महल १४ देखि भर्नु </a:t>
            </a:r>
            <a:r>
              <a:rPr lang="ne-NP" sz="2400" dirty="0">
                <a:cs typeface="Kalimati" pitchFamily="2"/>
              </a:rPr>
              <a:t>पर्दछ</a:t>
            </a:r>
            <a:r>
              <a:rPr lang="ne-NP" sz="2400">
                <a:cs typeface="Kalimati" pitchFamily="2"/>
              </a:rPr>
              <a:t> ।  </a:t>
            </a:r>
            <a:endParaRPr lang="ne-NP" sz="1900" dirty="0">
              <a:cs typeface="Kalimati" pitchFamily="2"/>
            </a:endParaRPr>
          </a:p>
        </p:txBody>
      </p:sp>
      <p:sp>
        <p:nvSpPr>
          <p:cNvPr id="8" name="Rectangle 7"/>
          <p:cNvSpPr/>
          <p:nvPr/>
        </p:nvSpPr>
        <p:spPr>
          <a:xfrm>
            <a:off x="514351" y="852855"/>
            <a:ext cx="11357318" cy="1754326"/>
          </a:xfrm>
          <a:prstGeom prst="rect">
            <a:avLst/>
          </a:prstGeom>
        </p:spPr>
        <p:txBody>
          <a:bodyPr wrap="square">
            <a:spAutoFit/>
          </a:bodyPr>
          <a:lstStyle/>
          <a:p>
            <a:pPr algn="ctr"/>
            <a:r>
              <a:rPr lang="ne-NP" sz="2800" b="1" dirty="0">
                <a:cs typeface="Kalimati" pitchFamily="2"/>
              </a:rPr>
              <a:t>महल १२</a:t>
            </a:r>
            <a:r>
              <a:rPr lang="en-US" sz="2800" b="1" dirty="0">
                <a:cs typeface="Kalimati" pitchFamily="2"/>
              </a:rPr>
              <a:t>:</a:t>
            </a:r>
            <a:r>
              <a:rPr lang="ne-NP" sz="2800" b="1" dirty="0">
                <a:cs typeface="Kalimati" pitchFamily="2"/>
              </a:rPr>
              <a:t> यस परिवारको यो गा.पा./न.पा. बाहिर आफैंले चलन गरेको </a:t>
            </a:r>
            <a:r>
              <a:rPr lang="ne-NP" sz="2800" b="1">
                <a:cs typeface="Kalimati" pitchFamily="2"/>
              </a:rPr>
              <a:t>कृषि प्रयोजनको </a:t>
            </a:r>
            <a:r>
              <a:rPr lang="ne-NP" sz="2800" b="1" dirty="0">
                <a:cs typeface="Kalimati" pitchFamily="2"/>
              </a:rPr>
              <a:t>जग्गा छ ? </a:t>
            </a:r>
          </a:p>
          <a:p>
            <a:pPr algn="ctr"/>
            <a:endParaRPr lang="en-US" sz="2800" b="1">
              <a:cs typeface="Kalimati" pitchFamily="2"/>
            </a:endParaRPr>
          </a:p>
          <a:p>
            <a:pPr algn="ctr"/>
            <a:r>
              <a:rPr lang="ne-NP" sz="2400" b="1">
                <a:cs typeface="Kalimati" pitchFamily="2"/>
              </a:rPr>
              <a:t>(</a:t>
            </a:r>
            <a:r>
              <a:rPr lang="ne-NP" sz="2400" b="1" dirty="0">
                <a:cs typeface="Kalimati" pitchFamily="2"/>
              </a:rPr>
              <a:t>आफ्नो जग्गा आफैंले कमाएको र अरूको जग्गा कमाएको समेत)</a:t>
            </a:r>
            <a:endParaRPr lang="en-US" sz="2400" b="1" dirty="0">
              <a:cs typeface="Kalimati" pitchFamily="2"/>
            </a:endParaRPr>
          </a:p>
        </p:txBody>
      </p:sp>
      <p:pic>
        <p:nvPicPr>
          <p:cNvPr id="9" name="Picture 8">
            <a:extLst>
              <a:ext uri="{FF2B5EF4-FFF2-40B4-BE49-F238E27FC236}">
                <a16:creationId xmlns:a16="http://schemas.microsoft.com/office/drawing/2014/main" id="{42F90C4A-C241-4CFD-8516-5CCC55BBB60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179341" y="2240280"/>
            <a:ext cx="1958340" cy="4116070"/>
          </a:xfrm>
          <a:prstGeom prst="rect">
            <a:avLst/>
          </a:prstGeom>
        </p:spPr>
      </p:pic>
      <p:cxnSp>
        <p:nvCxnSpPr>
          <p:cNvPr id="10" name="Straight Arrow Connector 9"/>
          <p:cNvCxnSpPr/>
          <p:nvPr/>
        </p:nvCxnSpPr>
        <p:spPr>
          <a:xfrm>
            <a:off x="4572000" y="3188040"/>
            <a:ext cx="314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0811495" y="5540992"/>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499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6" y="6485557"/>
            <a:ext cx="2743200" cy="365125"/>
          </a:xfrm>
        </p:spPr>
        <p:txBody>
          <a:bodyPr/>
          <a:lstStyle/>
          <a:p>
            <a:pPr algn="r"/>
            <a:fld id="{2840B2E4-A264-431E-ABDE-38E3BCDA5876}" type="slidenum">
              <a:rPr lang="en-US">
                <a:latin typeface="Fontasy Himali" panose="04020500000000000000" pitchFamily="82" charset="0"/>
              </a:rPr>
              <a:pPr algn="r"/>
              <a:t>29</a:t>
            </a:fld>
            <a:endParaRPr lang="en-US" dirty="0">
              <a:latin typeface="Fontasy Himali" panose="04020500000000000000" pitchFamily="82" charset="0"/>
            </a:endParaRPr>
          </a:p>
        </p:txBody>
      </p:sp>
      <p:sp>
        <p:nvSpPr>
          <p:cNvPr id="2" name="Rectangle 1"/>
          <p:cNvSpPr/>
          <p:nvPr/>
        </p:nvSpPr>
        <p:spPr>
          <a:xfrm>
            <a:off x="139148" y="2203771"/>
            <a:ext cx="9551503" cy="3970318"/>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800" dirty="0">
                <a:cs typeface="Kalimati" pitchFamily="2"/>
              </a:rPr>
              <a:t>परिवारले यस गाउँपालिका वा नगरपालिका बाहेक अर्को गाउँपालिका वा नगरपालिका वा अर्को जिल्लामा आफैले कृषि प्रयोगका लागि चलन गरेको जग्गा (आफ्नो र अरूको कमाएको समेत</a:t>
            </a:r>
            <a:r>
              <a:rPr lang="ne-NP" sz="2800">
                <a:cs typeface="Kalimati" pitchFamily="2"/>
              </a:rPr>
              <a:t>) जम्मा </a:t>
            </a:r>
            <a:r>
              <a:rPr lang="ne-NP" sz="2800" dirty="0">
                <a:cs typeface="Kalimati" pitchFamily="2"/>
              </a:rPr>
              <a:t>क्षेत्रफल यस महलमा उल्लेख गर्नुपर्दछ । </a:t>
            </a:r>
          </a:p>
          <a:p>
            <a:pPr marL="457200" indent="-457200" algn="just">
              <a:lnSpc>
                <a:spcPct val="150000"/>
              </a:lnSpc>
              <a:buFont typeface="Arial" panose="020B0604020202020204" pitchFamily="34" charset="0"/>
              <a:buChar char="•"/>
            </a:pPr>
            <a:r>
              <a:rPr lang="ne-NP" sz="2800" dirty="0">
                <a:cs typeface="Kalimati" pitchFamily="2"/>
              </a:rPr>
              <a:t>क्षेत्रफलको नापको एकाइ फरक आएमा महल ११ मा </a:t>
            </a:r>
            <a:r>
              <a:rPr lang="ne-NP" sz="2800">
                <a:cs typeface="Kalimati" pitchFamily="2"/>
              </a:rPr>
              <a:t>रहेको एकाइमा </a:t>
            </a:r>
            <a:r>
              <a:rPr lang="ne-NP" sz="2800" dirty="0">
                <a:cs typeface="Kalimati" pitchFamily="2"/>
              </a:rPr>
              <a:t>परिवर्तन गरी लेख्नुपर्दछ । </a:t>
            </a:r>
          </a:p>
        </p:txBody>
      </p:sp>
      <p:sp>
        <p:nvSpPr>
          <p:cNvPr id="8" name="Rectangle 7"/>
          <p:cNvSpPr/>
          <p:nvPr/>
        </p:nvSpPr>
        <p:spPr>
          <a:xfrm>
            <a:off x="283780" y="873537"/>
            <a:ext cx="11908220" cy="892552"/>
          </a:xfrm>
          <a:prstGeom prst="rect">
            <a:avLst/>
          </a:prstGeom>
        </p:spPr>
        <p:txBody>
          <a:bodyPr wrap="square">
            <a:spAutoFit/>
          </a:bodyPr>
          <a:lstStyle/>
          <a:p>
            <a:pPr algn="ctr"/>
            <a:r>
              <a:rPr lang="ne-NP" sz="2800" b="1" dirty="0">
                <a:cs typeface="Kalimati" pitchFamily="2"/>
              </a:rPr>
              <a:t>महल १३</a:t>
            </a:r>
            <a:r>
              <a:rPr lang="en-US" sz="2800" b="1" dirty="0">
                <a:cs typeface="Kalimati" pitchFamily="2"/>
              </a:rPr>
              <a:t>:</a:t>
            </a:r>
            <a:r>
              <a:rPr lang="ne-NP" sz="2800" b="1" dirty="0">
                <a:cs typeface="Kalimati" pitchFamily="2"/>
              </a:rPr>
              <a:t> आफैले चलन गरेको कृषि प्रयोगको जम्मा क्षेत्रफल </a:t>
            </a:r>
            <a:endParaRPr lang="en-US" sz="2800" b="1" dirty="0">
              <a:cs typeface="Kalimati" pitchFamily="2"/>
            </a:endParaRPr>
          </a:p>
          <a:p>
            <a:pPr algn="ctr"/>
            <a:r>
              <a:rPr lang="ne-NP" sz="2400" b="1" dirty="0">
                <a:cs typeface="Kalimati" pitchFamily="2"/>
              </a:rPr>
              <a:t>(महल १२ को १ मा गोलो घेरा भएकालाई मात्र )</a:t>
            </a:r>
            <a:endParaRPr lang="en-US" sz="2400" b="1" dirty="0">
              <a:cs typeface="Kalimati" pitchFamily="2"/>
            </a:endParaRPr>
          </a:p>
        </p:txBody>
      </p:sp>
      <p:pic>
        <p:nvPicPr>
          <p:cNvPr id="9" name="Picture 8">
            <a:extLst>
              <a:ext uri="{FF2B5EF4-FFF2-40B4-BE49-F238E27FC236}">
                <a16:creationId xmlns:a16="http://schemas.microsoft.com/office/drawing/2014/main" id="{4EA14558-A815-4DCD-82D1-D7C843F5AE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03496" y="2435734"/>
            <a:ext cx="1794192" cy="3866832"/>
          </a:xfrm>
          <a:prstGeom prst="rect">
            <a:avLst/>
          </a:prstGeom>
        </p:spPr>
      </p:pic>
    </p:spTree>
    <p:extLst>
      <p:ext uri="{BB962C8B-B14F-4D97-AF65-F5344CB8AC3E}">
        <p14:creationId xmlns:p14="http://schemas.microsoft.com/office/powerpoint/2010/main" val="2828620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95496"/>
            <a:ext cx="2743200" cy="365125"/>
          </a:xfrm>
        </p:spPr>
        <p:txBody>
          <a:bodyPr/>
          <a:lstStyle/>
          <a:p>
            <a:pPr algn="r"/>
            <a:fld id="{2840B2E4-A264-431E-ABDE-38E3BCDA5876}" type="slidenum">
              <a:rPr lang="en-US">
                <a:latin typeface="Fontasy Himali" panose="04020500000000000000" pitchFamily="82" charset="0"/>
              </a:rPr>
              <a:pPr algn="r"/>
              <a:t>30</a:t>
            </a:fld>
            <a:endParaRPr lang="en-US" dirty="0">
              <a:latin typeface="Fontasy Himali" panose="04020500000000000000" pitchFamily="82" charset="0"/>
            </a:endParaRPr>
          </a:p>
        </p:txBody>
      </p:sp>
      <p:sp>
        <p:nvSpPr>
          <p:cNvPr id="2" name="Rectangle 1"/>
          <p:cNvSpPr/>
          <p:nvPr/>
        </p:nvSpPr>
        <p:spPr>
          <a:xfrm>
            <a:off x="484281" y="1302158"/>
            <a:ext cx="11603292" cy="5940088"/>
          </a:xfrm>
          <a:prstGeom prst="rect">
            <a:avLst/>
          </a:prstGeom>
        </p:spPr>
        <p:txBody>
          <a:bodyPr wrap="square">
            <a:spAutoFit/>
          </a:bodyPr>
          <a:lstStyle/>
          <a:p>
            <a:pPr algn="just"/>
            <a:r>
              <a:rPr lang="ne-NP" sz="2400" dirty="0">
                <a:cs typeface="Kalimati" pitchFamily="2"/>
              </a:rPr>
              <a:t>		</a:t>
            </a:r>
            <a:r>
              <a:rPr lang="ne-NP" sz="2000" dirty="0">
                <a:cs typeface="Kalimati" pitchFamily="2"/>
              </a:rPr>
              <a:t>१. </a:t>
            </a:r>
            <a:r>
              <a:rPr lang="ne-NP" sz="2000">
                <a:cs typeface="Kalimati" pitchFamily="2"/>
              </a:rPr>
              <a:t>छन्  </a:t>
            </a:r>
          </a:p>
          <a:p>
            <a:pPr algn="just">
              <a:tabLst>
                <a:tab pos="1882775" algn="l"/>
              </a:tabLst>
            </a:pPr>
            <a:r>
              <a:rPr lang="ne-NP" sz="2000">
                <a:cs typeface="Kalimati" pitchFamily="2"/>
              </a:rPr>
              <a:t>	२</a:t>
            </a:r>
            <a:r>
              <a:rPr lang="ne-NP" sz="2000" dirty="0">
                <a:cs typeface="Kalimati" pitchFamily="2"/>
              </a:rPr>
              <a:t>. </a:t>
            </a:r>
            <a:r>
              <a:rPr lang="ne-NP" sz="2000">
                <a:cs typeface="Kalimati" pitchFamily="2"/>
              </a:rPr>
              <a:t>छैनन्  </a:t>
            </a:r>
            <a:r>
              <a:rPr lang="en-US" sz="2000">
                <a:cs typeface="Kalimati" pitchFamily="2"/>
              </a:rPr>
              <a:t>         </a:t>
            </a:r>
            <a:r>
              <a:rPr lang="ne-NP" sz="2000">
                <a:cs typeface="Kalimati" pitchFamily="2"/>
              </a:rPr>
              <a:t>महल </a:t>
            </a:r>
            <a:r>
              <a:rPr lang="ne-NP" sz="2000" dirty="0">
                <a:cs typeface="Kalimati" pitchFamily="2"/>
              </a:rPr>
              <a:t>१७</a:t>
            </a:r>
            <a:endParaRPr lang="en-US" sz="2000" dirty="0">
              <a:cs typeface="Kalimati" pitchFamily="2"/>
            </a:endParaRPr>
          </a:p>
          <a:p>
            <a:pPr marL="342900" indent="-342900" algn="just">
              <a:buFont typeface="Arial" panose="020B0604020202020204" pitchFamily="34" charset="0"/>
              <a:buChar char="•"/>
            </a:pPr>
            <a:endParaRPr lang="ne-NP" sz="2400">
              <a:solidFill>
                <a:srgbClr val="002060"/>
              </a:solidFill>
              <a:cs typeface="Kalimati" pitchFamily="2"/>
            </a:endParaRPr>
          </a:p>
          <a:p>
            <a:pPr marL="342900" indent="-342900" algn="just">
              <a:buFont typeface="Arial" panose="020B0604020202020204" pitchFamily="34" charset="0"/>
              <a:buChar char="•"/>
            </a:pPr>
            <a:r>
              <a:rPr lang="ne-NP" sz="2400">
                <a:solidFill>
                  <a:srgbClr val="002060"/>
                </a:solidFill>
                <a:cs typeface="Kalimati" pitchFamily="2"/>
              </a:rPr>
              <a:t>कृषि प्रयोजनका लागि पालेका पशुपन्छी भन्नाले कृषि कार्यको लागि र कृषि व्यवसायका लागि परिवारले पालेका चौपाया वा पन्छी वा दुवैलाई बुझाउँछ ।जस्तैः पशुहरूमा गाई, गोरू, याक, चौँरी, राँगो, भैसी, बाख्रा, च्याङ्ग्रा, भेडा, भेडी, सुँगुर, बङ्गुर, खरायो आदि पर्दछन् । पन्छीहरूमा कुखुरा, हाँस, परेवा, तित्रा, च्याखुरा आदि पर्दछन् ।</a:t>
            </a:r>
          </a:p>
          <a:p>
            <a:pPr marL="457200" indent="-457200" algn="just">
              <a:lnSpc>
                <a:spcPct val="150000"/>
              </a:lnSpc>
              <a:buFont typeface="Arial" panose="020B0604020202020204" pitchFamily="34" charset="0"/>
              <a:buChar char="•"/>
            </a:pPr>
            <a:r>
              <a:rPr lang="ne-NP" sz="2400">
                <a:cs typeface="Kalimati" pitchFamily="2"/>
              </a:rPr>
              <a:t>कृषि </a:t>
            </a:r>
            <a:r>
              <a:rPr lang="ne-NP" sz="2400" dirty="0">
                <a:cs typeface="Kalimati" pitchFamily="2"/>
              </a:rPr>
              <a:t>प्रयोजनका लागि पालेका पशुपन्छी</a:t>
            </a:r>
            <a:r>
              <a:rPr lang="en-US" sz="2400" dirty="0">
                <a:cs typeface="Kalimati" pitchFamily="2"/>
              </a:rPr>
              <a:t> </a:t>
            </a:r>
            <a:r>
              <a:rPr lang="ne-NP" sz="2400" dirty="0">
                <a:cs typeface="Kalimati" pitchFamily="2"/>
              </a:rPr>
              <a:t>आफ्नो स्वामित्व र आफैले पालेको अरुको स्वामित्वको समेत </a:t>
            </a:r>
            <a:r>
              <a:rPr lang="ne-NP" sz="2400">
                <a:cs typeface="Kalimati" pitchFamily="2"/>
              </a:rPr>
              <a:t>पर्दछ ।</a:t>
            </a:r>
          </a:p>
          <a:p>
            <a:pPr marL="457200" indent="-457200" algn="just">
              <a:lnSpc>
                <a:spcPct val="150000"/>
              </a:lnSpc>
              <a:buFont typeface="Arial" panose="020B0604020202020204" pitchFamily="34" charset="0"/>
              <a:buChar char="•"/>
            </a:pPr>
            <a:r>
              <a:rPr lang="ne-NP" sz="2400">
                <a:solidFill>
                  <a:srgbClr val="002060"/>
                </a:solidFill>
                <a:cs typeface="Kalimati" pitchFamily="2"/>
              </a:rPr>
              <a:t>परिवारले कृषि प्रयोजन अन्तर्गत घरायसी वा व्यवसायिक रुपमा जतिसुकै संख्यामा पालेका पशुपन्छी भएपनि गणना गर्नुपर्दछ ।</a:t>
            </a:r>
          </a:p>
          <a:p>
            <a:pPr marL="457200" indent="-457200" algn="just">
              <a:lnSpc>
                <a:spcPct val="150000"/>
              </a:lnSpc>
              <a:buFont typeface="Arial" panose="020B0604020202020204" pitchFamily="34" charset="0"/>
              <a:buChar char="•"/>
            </a:pPr>
            <a:r>
              <a:rPr lang="ne-NP" sz="2400">
                <a:cs typeface="Kalimati" pitchFamily="2"/>
              </a:rPr>
              <a:t>घरको शोभाको लागि पालिएका कुकुर, बिरालो, खरायो आदि यसमा समावेश गर्नुपर्दैन ।</a:t>
            </a:r>
          </a:p>
          <a:p>
            <a:pPr marL="457200" indent="-457200" algn="just">
              <a:lnSpc>
                <a:spcPct val="150000"/>
              </a:lnSpc>
              <a:buFont typeface="Arial" panose="020B0604020202020204" pitchFamily="34" charset="0"/>
              <a:buChar char="•"/>
            </a:pPr>
            <a:endParaRPr lang="ne-NP" sz="2400" dirty="0">
              <a:solidFill>
                <a:srgbClr val="002060"/>
              </a:solidFill>
              <a:cs typeface="Kalimati" pitchFamily="2"/>
            </a:endParaRPr>
          </a:p>
        </p:txBody>
      </p:sp>
      <p:sp>
        <p:nvSpPr>
          <p:cNvPr id="8" name="Rectangle 7"/>
          <p:cNvSpPr/>
          <p:nvPr/>
        </p:nvSpPr>
        <p:spPr>
          <a:xfrm>
            <a:off x="375099" y="703989"/>
            <a:ext cx="11603291" cy="523220"/>
          </a:xfrm>
          <a:prstGeom prst="rect">
            <a:avLst/>
          </a:prstGeom>
        </p:spPr>
        <p:txBody>
          <a:bodyPr wrap="square">
            <a:spAutoFit/>
          </a:bodyPr>
          <a:lstStyle/>
          <a:p>
            <a:pPr algn="ctr"/>
            <a:r>
              <a:rPr lang="ne-NP" sz="2800" b="1" dirty="0">
                <a:cs typeface="Kalimati" pitchFamily="2"/>
              </a:rPr>
              <a:t>महल १४</a:t>
            </a:r>
            <a:r>
              <a:rPr lang="en-US" sz="2800" b="1" dirty="0">
                <a:cs typeface="Kalimati" pitchFamily="2"/>
              </a:rPr>
              <a:t>:</a:t>
            </a:r>
            <a:r>
              <a:rPr lang="ne-NP" sz="2800" b="1" dirty="0">
                <a:cs typeface="Kalimati" pitchFamily="2"/>
              </a:rPr>
              <a:t> यस परिवारमा कृषि प्रयोजनका लागि पालेका पशुपन्छी छन् ? </a:t>
            </a:r>
            <a:endParaRPr lang="en-US" sz="2800" b="1" dirty="0">
              <a:cs typeface="Kalimati" pitchFamily="2"/>
            </a:endParaRPr>
          </a:p>
        </p:txBody>
      </p:sp>
      <p:cxnSp>
        <p:nvCxnSpPr>
          <p:cNvPr id="9" name="Straight Arrow Connector 8"/>
          <p:cNvCxnSpPr/>
          <p:nvPr/>
        </p:nvCxnSpPr>
        <p:spPr>
          <a:xfrm flipV="1">
            <a:off x="3542334" y="1874850"/>
            <a:ext cx="401869" cy="147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945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65679"/>
            <a:ext cx="2743200" cy="365125"/>
          </a:xfrm>
        </p:spPr>
        <p:txBody>
          <a:bodyPr/>
          <a:lstStyle/>
          <a:p>
            <a:pPr algn="r"/>
            <a:fld id="{2840B2E4-A264-431E-ABDE-38E3BCDA5876}" type="slidenum">
              <a:rPr lang="en-US">
                <a:latin typeface="Fontasy Himali" panose="04020500000000000000" pitchFamily="82" charset="0"/>
              </a:rPr>
              <a:pPr algn="r"/>
              <a:t>31</a:t>
            </a:fld>
            <a:endParaRPr lang="en-US" dirty="0">
              <a:latin typeface="Fontasy Himali" panose="04020500000000000000" pitchFamily="82" charset="0"/>
            </a:endParaRPr>
          </a:p>
        </p:txBody>
      </p:sp>
      <p:sp>
        <p:nvSpPr>
          <p:cNvPr id="2" name="Rectangle 1"/>
          <p:cNvSpPr/>
          <p:nvPr/>
        </p:nvSpPr>
        <p:spPr>
          <a:xfrm>
            <a:off x="-420816" y="6139875"/>
            <a:ext cx="11455500" cy="461665"/>
          </a:xfrm>
          <a:prstGeom prst="rect">
            <a:avLst/>
          </a:prstGeom>
        </p:spPr>
        <p:txBody>
          <a:bodyPr wrap="square">
            <a:spAutoFit/>
          </a:bodyPr>
          <a:lstStyle/>
          <a:p>
            <a:pPr algn="ctr"/>
            <a:r>
              <a:rPr lang="ne-NP" sz="2400">
                <a:cs typeface="Kalimati" pitchFamily="2"/>
              </a:rPr>
              <a:t>नोटः कुनै पशुपन्छी नभएमा ड्यास तान्नुपर्दछ ।</a:t>
            </a:r>
            <a:endParaRPr lang="ne-NP" dirty="0">
              <a:cs typeface="Kalimati" pitchFamily="2"/>
            </a:endParaRPr>
          </a:p>
        </p:txBody>
      </p:sp>
      <p:sp>
        <p:nvSpPr>
          <p:cNvPr id="8" name="Rectangle 7"/>
          <p:cNvSpPr/>
          <p:nvPr/>
        </p:nvSpPr>
        <p:spPr>
          <a:xfrm>
            <a:off x="384403" y="813906"/>
            <a:ext cx="11455499" cy="523220"/>
          </a:xfrm>
          <a:prstGeom prst="rect">
            <a:avLst/>
          </a:prstGeom>
        </p:spPr>
        <p:txBody>
          <a:bodyPr wrap="square">
            <a:spAutoFit/>
          </a:bodyPr>
          <a:lstStyle/>
          <a:p>
            <a:pPr algn="ctr"/>
            <a:r>
              <a:rPr lang="ne-NP" sz="2800" b="1" dirty="0">
                <a:cs typeface="Kalimati" pitchFamily="2"/>
              </a:rPr>
              <a:t>महल १५–१६</a:t>
            </a:r>
            <a:r>
              <a:rPr lang="en-US" sz="2800" b="1" dirty="0">
                <a:cs typeface="Kalimati" pitchFamily="2"/>
              </a:rPr>
              <a:t>:</a:t>
            </a:r>
            <a:r>
              <a:rPr lang="ne-NP" sz="2800" b="1" dirty="0">
                <a:cs typeface="Kalimati" pitchFamily="2"/>
              </a:rPr>
              <a:t> कृषि प्रयोजनका लागि पालेका पशु र</a:t>
            </a:r>
            <a:r>
              <a:rPr lang="en-US" sz="2800" b="1" dirty="0">
                <a:cs typeface="Kalimati" pitchFamily="2"/>
              </a:rPr>
              <a:t> </a:t>
            </a:r>
            <a:r>
              <a:rPr lang="ne-NP" sz="2800" b="1" dirty="0">
                <a:cs typeface="Kalimati" pitchFamily="2"/>
              </a:rPr>
              <a:t>पन्छीको संख्या दिनुहोस् ।</a:t>
            </a:r>
            <a:endParaRPr lang="en-US" sz="2800" b="1" dirty="0">
              <a:cs typeface="Kalimati" pitchFamily="2"/>
            </a:endParaRPr>
          </a:p>
        </p:txBody>
      </p:sp>
      <p:pic>
        <p:nvPicPr>
          <p:cNvPr id="9" name="Picture 8">
            <a:extLst>
              <a:ext uri="{FF2B5EF4-FFF2-40B4-BE49-F238E27FC236}">
                <a16:creationId xmlns:a16="http://schemas.microsoft.com/office/drawing/2014/main" id="{AF71319D-8801-4F2E-BF04-EBF67004F395}"/>
              </a:ext>
            </a:extLst>
          </p:cNvPr>
          <p:cNvPicPr/>
          <p:nvPr/>
        </p:nvPicPr>
        <p:blipFill>
          <a:blip r:embed="rId2">
            <a:extLst>
              <a:ext uri="{28A0092B-C50C-407E-A947-70E740481C1C}">
                <a14:useLocalDpi xmlns:a14="http://schemas.microsoft.com/office/drawing/2010/main" val="0"/>
              </a:ext>
            </a:extLst>
          </a:blip>
          <a:stretch>
            <a:fillRect/>
          </a:stretch>
        </p:blipFill>
        <p:spPr>
          <a:xfrm>
            <a:off x="702165" y="1918563"/>
            <a:ext cx="10819973" cy="3987086"/>
          </a:xfrm>
          <a:prstGeom prst="rect">
            <a:avLst/>
          </a:prstGeom>
        </p:spPr>
      </p:pic>
      <p:sp>
        <p:nvSpPr>
          <p:cNvPr id="10" name="TextBox 9">
            <a:extLst>
              <a:ext uri="{FF2B5EF4-FFF2-40B4-BE49-F238E27FC236}">
                <a16:creationId xmlns:a16="http://schemas.microsoft.com/office/drawing/2014/main" id="{5FB5EFCF-D619-49DB-B8CA-242BC905E4C7}"/>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11" name="Rectangle 10"/>
          <p:cNvSpPr/>
          <p:nvPr/>
        </p:nvSpPr>
        <p:spPr>
          <a:xfrm>
            <a:off x="66638" y="1347081"/>
            <a:ext cx="11455500" cy="461665"/>
          </a:xfrm>
          <a:prstGeom prst="rect">
            <a:avLst/>
          </a:prstGeom>
        </p:spPr>
        <p:txBody>
          <a:bodyPr wrap="square">
            <a:spAutoFit/>
          </a:bodyPr>
          <a:lstStyle/>
          <a:p>
            <a:pPr algn="ctr"/>
            <a:r>
              <a:rPr lang="ne-NP" sz="2400" dirty="0">
                <a:cs typeface="Kalimati" pitchFamily="2"/>
              </a:rPr>
              <a:t>(महल १४ को १ मा गोलो घेरा भएकालाई मात्र)</a:t>
            </a:r>
            <a:endParaRPr lang="ne-NP" dirty="0">
              <a:cs typeface="Kalimati" pitchFamily="2"/>
            </a:endParaRPr>
          </a:p>
        </p:txBody>
      </p:sp>
    </p:spTree>
    <p:extLst>
      <p:ext uri="{BB962C8B-B14F-4D97-AF65-F5344CB8AC3E}">
        <p14:creationId xmlns:p14="http://schemas.microsoft.com/office/powerpoint/2010/main" val="4006734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65679"/>
            <a:ext cx="2743200" cy="365125"/>
          </a:xfrm>
        </p:spPr>
        <p:txBody>
          <a:bodyPr/>
          <a:lstStyle/>
          <a:p>
            <a:pPr algn="r"/>
            <a:fld id="{2840B2E4-A264-431E-ABDE-38E3BCDA5876}" type="slidenum">
              <a:rPr lang="en-US">
                <a:latin typeface="Fontasy Himali" panose="04020500000000000000" pitchFamily="82" charset="0"/>
              </a:rPr>
              <a:pPr algn="r"/>
              <a:t>32</a:t>
            </a:fld>
            <a:endParaRPr lang="en-US" dirty="0">
              <a:latin typeface="Fontasy Himali" panose="04020500000000000000" pitchFamily="82" charset="0"/>
            </a:endParaRPr>
          </a:p>
        </p:txBody>
      </p:sp>
      <p:sp>
        <p:nvSpPr>
          <p:cNvPr id="2" name="Rectangle 1"/>
          <p:cNvSpPr/>
          <p:nvPr/>
        </p:nvSpPr>
        <p:spPr>
          <a:xfrm>
            <a:off x="139149" y="1700760"/>
            <a:ext cx="11810814" cy="4478149"/>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itchFamily="2"/>
              </a:rPr>
              <a:t>परिवारमा कृषि प्रयोजनका लागि पालेका पशुपन्छी भएमा महल १५ मा कुन कुन पशु </a:t>
            </a:r>
            <a:r>
              <a:rPr lang="ne-NP" sz="2400">
                <a:cs typeface="Kalimati" pitchFamily="2"/>
              </a:rPr>
              <a:t>छन् सो को </a:t>
            </a:r>
            <a:r>
              <a:rPr lang="ne-NP" sz="2400" dirty="0">
                <a:cs typeface="Kalimati" pitchFamily="2"/>
              </a:rPr>
              <a:t>संख्या लेख्नुपर्दछ र महल १६ मा कुन कुन पन्छी छन् सो को संख्या लेख्नुपर्दछ ।</a:t>
            </a:r>
          </a:p>
          <a:p>
            <a:pPr marL="342900" indent="-342900" algn="just">
              <a:lnSpc>
                <a:spcPct val="150000"/>
              </a:lnSpc>
              <a:buFont typeface="Arial" panose="020B0604020202020204" pitchFamily="34" charset="0"/>
              <a:buChar char="•"/>
            </a:pPr>
            <a:r>
              <a:rPr lang="ne-NP" sz="2400" dirty="0">
                <a:cs typeface="Kalimati" pitchFamily="2"/>
              </a:rPr>
              <a:t>पशुपन्छी संख्या अन्तर्गत जोसुकैको स्वामित्वमा रहे तापनि गणना भएको दिन परिवारले पालेका सबै घरपालुवा पशुपन्छीको सङ्ख्यालाई जनाउँछ ।</a:t>
            </a:r>
          </a:p>
          <a:p>
            <a:pPr marL="342900" indent="-342900" algn="just">
              <a:lnSpc>
                <a:spcPct val="150000"/>
              </a:lnSpc>
              <a:buFont typeface="Arial" panose="020B0604020202020204" pitchFamily="34" charset="0"/>
              <a:buChar char="•"/>
            </a:pPr>
            <a:r>
              <a:rPr lang="ne-NP" sz="2400" dirty="0">
                <a:cs typeface="Kalimati" pitchFamily="2"/>
              </a:rPr>
              <a:t>गणनाको दिन अस्थायी रूपले घर बाहिर रहेका वा किनेर ल्याउदै गरेका पशुपन्छी सबैलाई यहाँ समावेश गर्नुपर्दछ ।</a:t>
            </a:r>
          </a:p>
          <a:p>
            <a:pPr marL="342900" indent="-342900" algn="just">
              <a:lnSpc>
                <a:spcPct val="150000"/>
              </a:lnSpc>
              <a:buFont typeface="Arial" panose="020B0604020202020204" pitchFamily="34" charset="0"/>
              <a:buChar char="•"/>
            </a:pPr>
            <a:r>
              <a:rPr lang="ne-NP" sz="2400" dirty="0">
                <a:cs typeface="Kalimati" pitchFamily="2"/>
              </a:rPr>
              <a:t>यदि कुनै परिवारले आफू रहेको गा.पा./न.पा. भन्दा बाहिर गोठ, टहरा वा खोर बनार्इ पशुपन्छी पालन गरेको भए उक्त पशुपन्छीको गणना सोही (यहि) परिवारबाट गर्नुपर्दछ ।</a:t>
            </a:r>
            <a:endParaRPr lang="en-US" sz="3600" dirty="0"/>
          </a:p>
        </p:txBody>
      </p:sp>
      <p:sp>
        <p:nvSpPr>
          <p:cNvPr id="10" name="Rectangle 9"/>
          <p:cNvSpPr/>
          <p:nvPr/>
        </p:nvSpPr>
        <p:spPr>
          <a:xfrm>
            <a:off x="384403" y="962990"/>
            <a:ext cx="11455499" cy="523220"/>
          </a:xfrm>
          <a:prstGeom prst="rect">
            <a:avLst/>
          </a:prstGeom>
        </p:spPr>
        <p:txBody>
          <a:bodyPr wrap="square">
            <a:spAutoFit/>
          </a:bodyPr>
          <a:lstStyle/>
          <a:p>
            <a:pPr algn="ctr"/>
            <a:r>
              <a:rPr lang="ne-NP" sz="2800" b="1" dirty="0">
                <a:cs typeface="Kalimati" pitchFamily="2"/>
              </a:rPr>
              <a:t>महल १५–१६</a:t>
            </a:r>
            <a:r>
              <a:rPr lang="en-US" sz="2800" b="1" dirty="0">
                <a:cs typeface="Kalimati" pitchFamily="2"/>
              </a:rPr>
              <a:t>:</a:t>
            </a:r>
            <a:r>
              <a:rPr lang="ne-NP" sz="2800" b="1" dirty="0">
                <a:cs typeface="Kalimati" pitchFamily="2"/>
              </a:rPr>
              <a:t> कृषि प्रयोजनका लागि पालेका पशु र</a:t>
            </a:r>
            <a:r>
              <a:rPr lang="en-US" sz="2800" b="1" dirty="0">
                <a:cs typeface="Kalimati" pitchFamily="2"/>
              </a:rPr>
              <a:t> </a:t>
            </a:r>
            <a:r>
              <a:rPr lang="ne-NP" sz="2800" b="1" dirty="0">
                <a:cs typeface="Kalimati" pitchFamily="2"/>
              </a:rPr>
              <a:t>पन्छीको संख्या दिनुहोस् ।</a:t>
            </a:r>
            <a:endParaRPr lang="en-US" sz="2800" b="1" dirty="0">
              <a:cs typeface="Kalimati" pitchFamily="2"/>
            </a:endParaRPr>
          </a:p>
        </p:txBody>
      </p:sp>
      <p:sp>
        <p:nvSpPr>
          <p:cNvPr id="11" name="Rectangle 10"/>
          <p:cNvSpPr/>
          <p:nvPr/>
        </p:nvSpPr>
        <p:spPr>
          <a:xfrm>
            <a:off x="460784" y="3258040"/>
            <a:ext cx="5873668" cy="932948"/>
          </a:xfrm>
          <a:prstGeom prst="rect">
            <a:avLst/>
          </a:prstGeom>
        </p:spPr>
        <p:txBody>
          <a:bodyPr wrap="square">
            <a:spAutoFit/>
          </a:bodyPr>
          <a:lstStyle/>
          <a:p>
            <a:pPr>
              <a:lnSpc>
                <a:spcPct val="150000"/>
              </a:lnSpc>
            </a:pPr>
            <a:endParaRPr lang="ne-NP" sz="1900" dirty="0">
              <a:cs typeface="Kalimati" pitchFamily="2"/>
            </a:endParaRPr>
          </a:p>
          <a:p>
            <a:pPr>
              <a:lnSpc>
                <a:spcPct val="150000"/>
              </a:lnSpc>
            </a:pPr>
            <a:endParaRPr lang="ne-NP" sz="1900" dirty="0">
              <a:cs typeface="Kalimati" pitchFamily="2"/>
            </a:endParaRPr>
          </a:p>
        </p:txBody>
      </p:sp>
    </p:spTree>
    <p:extLst>
      <p:ext uri="{BB962C8B-B14F-4D97-AF65-F5344CB8AC3E}">
        <p14:creationId xmlns:p14="http://schemas.microsoft.com/office/powerpoint/2010/main" val="2111837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33</a:t>
            </a:fld>
            <a:endParaRPr lang="en-US" dirty="0">
              <a:latin typeface="Fontasy Himali" panose="04020500000000000000" pitchFamily="82" charset="0"/>
            </a:endParaRPr>
          </a:p>
        </p:txBody>
      </p:sp>
      <p:sp>
        <p:nvSpPr>
          <p:cNvPr id="2" name="Rectangle 1"/>
          <p:cNvSpPr/>
          <p:nvPr/>
        </p:nvSpPr>
        <p:spPr>
          <a:xfrm>
            <a:off x="357144" y="2077920"/>
            <a:ext cx="8992263" cy="4478149"/>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यस परिवारले सरकारले प्रदान गरेको अनुदानमा घर निर्माण गरेको छ छैन सोध्नुपर्दछ । </a:t>
            </a:r>
          </a:p>
          <a:p>
            <a:pPr marL="457200" indent="-457200">
              <a:lnSpc>
                <a:spcPct val="150000"/>
              </a:lnSpc>
              <a:buFont typeface="Arial" panose="020B0604020202020204" pitchFamily="34" charset="0"/>
              <a:buChar char="•"/>
            </a:pPr>
            <a:r>
              <a:rPr lang="ne-NP" sz="2400" dirty="0">
                <a:cs typeface="Kalimati" pitchFamily="2"/>
              </a:rPr>
              <a:t>सरकारी अनुदान अन्तर्गत 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पर्दछन् । </a:t>
            </a:r>
          </a:p>
          <a:p>
            <a:pPr marL="457200" indent="-457200">
              <a:lnSpc>
                <a:spcPct val="150000"/>
              </a:lnSpc>
              <a:buFont typeface="Arial" panose="020B0604020202020204" pitchFamily="34" charset="0"/>
              <a:buChar char="•"/>
            </a:pPr>
            <a:r>
              <a:rPr lang="ne-NP" sz="2400" dirty="0">
                <a:cs typeface="Kalimati" pitchFamily="2"/>
              </a:rPr>
              <a:t>परिवारले सरकारले प्रदान गरेको अनुदानमा घर निर्माण गरेको छ छैन सोधी छ भने १, छैन भने २ र लागु नहुने भएमा ३ लेख्नुपर्दछ ।</a:t>
            </a:r>
          </a:p>
        </p:txBody>
      </p:sp>
      <p:sp>
        <p:nvSpPr>
          <p:cNvPr id="3" name="Rectangle 2"/>
          <p:cNvSpPr/>
          <p:nvPr/>
        </p:nvSpPr>
        <p:spPr>
          <a:xfrm>
            <a:off x="471488" y="743768"/>
            <a:ext cx="11506903" cy="954107"/>
          </a:xfrm>
          <a:prstGeom prst="rect">
            <a:avLst/>
          </a:prstGeom>
        </p:spPr>
        <p:txBody>
          <a:bodyPr wrap="square">
            <a:spAutoFit/>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p>
          <a:p>
            <a:pPr algn="ctr"/>
            <a:r>
              <a:rPr lang="ne-NP" sz="2800" b="1" dirty="0">
                <a:cs typeface="Kalimati" pitchFamily="2"/>
              </a:rPr>
              <a:t>आवासीय घर निर्माण गरेको छ ? </a:t>
            </a:r>
            <a:endParaRPr lang="en-US" sz="2800" dirty="0">
              <a:cs typeface="Kalimati" pitchFamily="2"/>
            </a:endParaRPr>
          </a:p>
        </p:txBody>
      </p:sp>
      <p:pic>
        <p:nvPicPr>
          <p:cNvPr id="9" name="Picture 8">
            <a:extLst>
              <a:ext uri="{FF2B5EF4-FFF2-40B4-BE49-F238E27FC236}">
                <a16:creationId xmlns:a16="http://schemas.microsoft.com/office/drawing/2014/main" id="{F66042FF-3A08-4B32-9925-6EAD1D7827B0}"/>
              </a:ext>
            </a:extLst>
          </p:cNvPr>
          <p:cNvPicPr/>
          <p:nvPr/>
        </p:nvPicPr>
        <p:blipFill>
          <a:blip r:embed="rId2">
            <a:extLst>
              <a:ext uri="{28A0092B-C50C-407E-A947-70E740481C1C}">
                <a14:useLocalDpi xmlns:a14="http://schemas.microsoft.com/office/drawing/2010/main" val="0"/>
              </a:ext>
            </a:extLst>
          </a:blip>
          <a:stretch>
            <a:fillRect/>
          </a:stretch>
        </p:blipFill>
        <p:spPr>
          <a:xfrm>
            <a:off x="9809922" y="1578754"/>
            <a:ext cx="2310847" cy="4773446"/>
          </a:xfrm>
          <a:prstGeom prst="rect">
            <a:avLst/>
          </a:prstGeom>
        </p:spPr>
      </p:pic>
      <p:sp>
        <p:nvSpPr>
          <p:cNvPr id="8" name="TextBox 7">
            <a:extLst>
              <a:ext uri="{FF2B5EF4-FFF2-40B4-BE49-F238E27FC236}">
                <a16:creationId xmlns:a16="http://schemas.microsoft.com/office/drawing/2014/main" id="{0BB38F07-3D8E-4470-BAD8-67519DF9ED3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816020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9EAF-5065-41F3-A63A-BF5085F32C49}"/>
              </a:ext>
            </a:extLst>
          </p:cNvPr>
          <p:cNvSpPr>
            <a:spLocks noGrp="1"/>
          </p:cNvSpPr>
          <p:nvPr>
            <p:ph type="title"/>
          </p:nvPr>
        </p:nvSpPr>
        <p:spPr>
          <a:xfrm>
            <a:off x="0" y="755757"/>
            <a:ext cx="12192000" cy="1088004"/>
          </a:xfrm>
        </p:spPr>
        <p:txBody>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br>
              <a:rPr lang="ne-NP" sz="2800" b="1" dirty="0">
                <a:cs typeface="Kalimati" pitchFamily="2"/>
              </a:rPr>
            </a:br>
            <a:r>
              <a:rPr lang="ne-NP" sz="2800" b="1" dirty="0">
                <a:cs typeface="Kalimati" pitchFamily="2"/>
              </a:rPr>
              <a:t>आवासीय घर निर्माण गरेको छ ?</a:t>
            </a:r>
            <a:r>
              <a:rPr lang="ne-NP" b="1" dirty="0">
                <a:cs typeface="Kalimati" pitchFamily="2"/>
              </a:rPr>
              <a:t> </a:t>
            </a:r>
            <a:br>
              <a:rPr lang="en-US" dirty="0">
                <a:cs typeface="Kalimati" pitchFamily="2"/>
              </a:rPr>
            </a:br>
            <a:endParaRPr lang="en-US" dirty="0"/>
          </a:p>
        </p:txBody>
      </p:sp>
      <p:sp>
        <p:nvSpPr>
          <p:cNvPr id="3" name="Content Placeholder 2">
            <a:extLst>
              <a:ext uri="{FF2B5EF4-FFF2-40B4-BE49-F238E27FC236}">
                <a16:creationId xmlns:a16="http://schemas.microsoft.com/office/drawing/2014/main" id="{B19F8061-F0B9-4D51-94E9-A4B061972364}"/>
              </a:ext>
            </a:extLst>
          </p:cNvPr>
          <p:cNvSpPr>
            <a:spLocks noGrp="1"/>
          </p:cNvSpPr>
          <p:nvPr>
            <p:ph idx="1"/>
          </p:nvPr>
        </p:nvSpPr>
        <p:spPr>
          <a:xfrm>
            <a:off x="0" y="1946639"/>
            <a:ext cx="12191999" cy="4344832"/>
          </a:xfrm>
        </p:spPr>
        <p:txBody>
          <a:bodyPr/>
          <a:lstStyle/>
          <a:p>
            <a:pPr marL="457200" indent="-457200">
              <a:lnSpc>
                <a:spcPct val="150000"/>
              </a:lnSpc>
            </a:pPr>
            <a:r>
              <a:rPr lang="ne-NP" sz="2400" dirty="0">
                <a:cs typeface="Kalimati" pitchFamily="2"/>
              </a:rPr>
              <a:t>सरकारी अनुदान भन्नाले संघीय, प्रदेश र स्थानीय सरकार र मातहतका कार्यालयहरुले पूर्ण वा आंशिकरुपमा प्रदान गरेको अनुदान सबै बुझ्नुपर्दछ । </a:t>
            </a:r>
          </a:p>
          <a:p>
            <a:pPr marL="457200" indent="-457200">
              <a:lnSpc>
                <a:spcPct val="150000"/>
              </a:lnSpc>
            </a:pPr>
            <a:r>
              <a:rPr lang="ne-NP" sz="2400" dirty="0">
                <a:cs typeface="Kalimati" pitchFamily="2"/>
              </a:rPr>
              <a:t>अन्य व्यक्ति वा संघ संस्थाले दिएको अनुदानबाट निर्माण गरेका घर यस अन्तर्गत पर्दैनन् । </a:t>
            </a:r>
          </a:p>
          <a:p>
            <a:pPr marL="457200" indent="-457200">
              <a:lnSpc>
                <a:spcPct val="150000"/>
              </a:lnSpc>
            </a:pPr>
            <a:r>
              <a:rPr lang="ne-NP" sz="2400" dirty="0">
                <a:cs typeface="Kalimati" pitchFamily="2"/>
              </a:rPr>
              <a:t>विदेशी परिवार, संस्थागत परिवार (जस्तैः बृद्धाश्रम, होस्टेल, ब्यारेक आदि) र शरणार्थी  शिविर भन्दा बाहिर बसेका शरणार्थी परिवारलाई लागु नहुने अन्तर्गत कोड ३ मा गोलो लगाउनुपर्दछ ।</a:t>
            </a:r>
          </a:p>
          <a:p>
            <a:pPr marL="457200" indent="-457200">
              <a:lnSpc>
                <a:spcPct val="150000"/>
              </a:lnSpc>
            </a:pPr>
            <a:r>
              <a:rPr lang="ne-NP" sz="2400" dirty="0">
                <a:cs typeface="Kalimati" pitchFamily="2"/>
              </a:rPr>
              <a:t>नोटः नागरिक आवास अन्तर्गत फुस (खर) को छानालाई जस्तापाताको छाना बनाउने र सामुहिक बसोबासको लागि बनाइएको आवास जस्तैः ज्येष्ठ नागरिक आवास तथा विपद् आवास यस अन्तर्गत पर्दैनन् ।</a:t>
            </a:r>
          </a:p>
        </p:txBody>
      </p:sp>
      <p:sp>
        <p:nvSpPr>
          <p:cNvPr id="4" name="Slide Number Placeholder 3">
            <a:extLst>
              <a:ext uri="{FF2B5EF4-FFF2-40B4-BE49-F238E27FC236}">
                <a16:creationId xmlns:a16="http://schemas.microsoft.com/office/drawing/2014/main" id="{F0640DEC-8522-49DD-8DCD-EB602CBD9B58}"/>
              </a:ext>
            </a:extLst>
          </p:cNvPr>
          <p:cNvSpPr>
            <a:spLocks noGrp="1"/>
          </p:cNvSpPr>
          <p:nvPr>
            <p:ph type="sldNum" sz="quarter" idx="12"/>
          </p:nvPr>
        </p:nvSpPr>
        <p:spPr>
          <a:xfrm>
            <a:off x="11479696" y="6464609"/>
            <a:ext cx="662271" cy="352403"/>
          </a:xfrm>
        </p:spPr>
        <p:txBody>
          <a:bodyPr/>
          <a:lstStyle/>
          <a:p>
            <a:pPr algn="r"/>
            <a:fld id="{26402401-4522-4C0F-A737-197EB07E49FF}" type="slidenum">
              <a:rPr lang="en-US" sz="1800">
                <a:latin typeface="Fontasy Himali" panose="04020500000000000000" pitchFamily="82" charset="0"/>
                <a:cs typeface="+mn-cs"/>
              </a:rPr>
              <a:pPr algn="r"/>
              <a:t>34</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28D4922F-BF86-4FE1-8138-768623A919C8}"/>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373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66377" y="6516574"/>
            <a:ext cx="675806" cy="341426"/>
          </a:xfrm>
        </p:spPr>
        <p:txBody>
          <a:bodyPr/>
          <a:lstStyle/>
          <a:p>
            <a:pPr algn="r"/>
            <a:fld id="{2840B2E4-A264-431E-ABDE-38E3BCDA5876}" type="slidenum">
              <a:rPr lang="en-US">
                <a:latin typeface="Fontasy Himali" panose="04020500000000000000" pitchFamily="82" charset="0"/>
              </a:rPr>
              <a:pPr algn="r"/>
              <a:t>35</a:t>
            </a:fld>
            <a:endParaRPr lang="en-US" dirty="0">
              <a:latin typeface="Fontasy Himali" panose="04020500000000000000" pitchFamily="82" charset="0"/>
            </a:endParaRPr>
          </a:p>
        </p:txBody>
      </p:sp>
      <p:sp>
        <p:nvSpPr>
          <p:cNvPr id="9" name="Rectangle 8"/>
          <p:cNvSpPr/>
          <p:nvPr/>
        </p:nvSpPr>
        <p:spPr>
          <a:xfrm>
            <a:off x="471488" y="982309"/>
            <a:ext cx="11506903" cy="954107"/>
          </a:xfrm>
          <a:prstGeom prst="rect">
            <a:avLst/>
          </a:prstGeom>
        </p:spPr>
        <p:txBody>
          <a:bodyPr wrap="square">
            <a:spAutoFit/>
          </a:bodyPr>
          <a:lstStyle/>
          <a:p>
            <a:pPr algn="ctr"/>
            <a:r>
              <a:rPr lang="ne-NP" sz="2800" b="1" dirty="0">
                <a:cs typeface="Kalimati" pitchFamily="2"/>
              </a:rPr>
              <a:t>महल १८</a:t>
            </a:r>
            <a:r>
              <a:rPr lang="en-US" sz="2800" b="1" dirty="0">
                <a:cs typeface="Kalimati" pitchFamily="2"/>
              </a:rPr>
              <a:t>: </a:t>
            </a:r>
            <a:r>
              <a:rPr lang="ne-NP" sz="2800" b="1" dirty="0">
                <a:cs typeface="Kalimati" pitchFamily="2"/>
              </a:rPr>
              <a:t>तपाईको परिवारमा कति जना व्यक्तिको नाममा बैंक वा वित्तीय संस्थामा खाता छ ? </a:t>
            </a:r>
            <a:endParaRPr lang="en-US" sz="2000" dirty="0">
              <a:cs typeface="Kalimati" pitchFamily="2"/>
            </a:endParaRPr>
          </a:p>
        </p:txBody>
      </p:sp>
      <p:sp>
        <p:nvSpPr>
          <p:cNvPr id="12" name="Rectangle 11"/>
          <p:cNvSpPr/>
          <p:nvPr/>
        </p:nvSpPr>
        <p:spPr>
          <a:xfrm>
            <a:off x="0" y="2125148"/>
            <a:ext cx="10127974" cy="4524315"/>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itchFamily="2"/>
              </a:rPr>
              <a:t>परिवारमा जम्मा कति जना व्यक्तिहरुको नाममा बैंक तथा वित्तीय संस्थामा खाता छ सोधी महिला तथा पुरुषको संख्या अलग अलग खुलाउनुपर्दछ । </a:t>
            </a:r>
          </a:p>
          <a:p>
            <a:pPr marL="285750" indent="-285750" algn="just">
              <a:lnSpc>
                <a:spcPct val="150000"/>
              </a:lnSpc>
              <a:buFont typeface="Arial" pitchFamily="34" charset="0"/>
              <a:buChar char="•"/>
            </a:pPr>
            <a:r>
              <a:rPr lang="ne-NP" sz="2400" dirty="0">
                <a:cs typeface="Kalimati" pitchFamily="2"/>
              </a:rPr>
              <a:t>बैंक तथा वित्तीय संस्था </a:t>
            </a:r>
            <a:r>
              <a:rPr lang="ne-NP" sz="2400">
                <a:cs typeface="Kalimati" pitchFamily="2"/>
              </a:rPr>
              <a:t>अन्तर्गत बाणिज्य </a:t>
            </a:r>
            <a:r>
              <a:rPr lang="ne-NP" sz="2400" dirty="0">
                <a:cs typeface="Kalimati" pitchFamily="2"/>
              </a:rPr>
              <a:t>बैंक, विकास बैंक, फाईनान्स कम्पनी र लघुवित्त कम्पनीहरु पर्दछन् ।</a:t>
            </a:r>
          </a:p>
          <a:p>
            <a:pPr marL="342900" indent="-342900">
              <a:lnSpc>
                <a:spcPct val="150000"/>
              </a:lnSpc>
              <a:buFont typeface="Arial" panose="020B0604020202020204" pitchFamily="34" charset="0"/>
              <a:buChar char="•"/>
            </a:pPr>
            <a:r>
              <a:rPr lang="ne-NP" sz="2400" dirty="0">
                <a:cs typeface="Kalimati" pitchFamily="2"/>
              </a:rPr>
              <a:t>बचत तथा ऋण सहकारी संस्थामा भएका खातालाई यसमा </a:t>
            </a:r>
            <a:r>
              <a:rPr lang="ne-NP" sz="2400">
                <a:cs typeface="Kalimati" pitchFamily="2"/>
              </a:rPr>
              <a:t>समावेश गर्नुहुदैन </a:t>
            </a:r>
            <a:r>
              <a:rPr lang="ne-NP" sz="2400" dirty="0">
                <a:cs typeface="Kalimati" pitchFamily="2"/>
              </a:rPr>
              <a:t>। </a:t>
            </a:r>
          </a:p>
          <a:p>
            <a:pPr marL="342900" indent="-342900">
              <a:lnSpc>
                <a:spcPct val="150000"/>
              </a:lnSpc>
              <a:buFont typeface="Arial" panose="020B0604020202020204" pitchFamily="34" charset="0"/>
              <a:buChar char="•"/>
            </a:pPr>
            <a:r>
              <a:rPr lang="ne-NP" sz="2400" dirty="0">
                <a:cs typeface="Kalimati" pitchFamily="2"/>
              </a:rPr>
              <a:t>संस्थागत परिवारको लागि समेत सो संस्थामा अक्सर बसोबास गर्ने सबै सदस्यहरुको आफ्नै नाममा बैंक खाता छ छैन सोधी महिला पुरुष अनुसार खाता हुनेको संख्या लेख्नुपर्दछ । </a:t>
            </a:r>
            <a:endParaRPr lang="ne-NP" dirty="0">
              <a:cs typeface="Kalimati" pitchFamily="2"/>
            </a:endParaRPr>
          </a:p>
        </p:txBody>
      </p:sp>
      <p:pic>
        <p:nvPicPr>
          <p:cNvPr id="13" name="Picture 12">
            <a:extLst>
              <a:ext uri="{FF2B5EF4-FFF2-40B4-BE49-F238E27FC236}">
                <a16:creationId xmlns:a16="http://schemas.microsoft.com/office/drawing/2014/main" id="{1A9C2DB3-DDF1-4C27-BED3-0CC5172679C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96330" y="1747718"/>
            <a:ext cx="1770902" cy="4684498"/>
          </a:xfrm>
          <a:prstGeom prst="rect">
            <a:avLst/>
          </a:prstGeom>
        </p:spPr>
      </p:pic>
    </p:spTree>
    <p:extLst>
      <p:ext uri="{BB962C8B-B14F-4D97-AF65-F5344CB8AC3E}">
        <p14:creationId xmlns:p14="http://schemas.microsoft.com/office/powerpoint/2010/main" val="1614383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EF46-42A5-49E9-8EC0-F589FA284FE1}"/>
              </a:ext>
            </a:extLst>
          </p:cNvPr>
          <p:cNvSpPr>
            <a:spLocks noGrp="1"/>
          </p:cNvSpPr>
          <p:nvPr>
            <p:ph type="title"/>
          </p:nvPr>
        </p:nvSpPr>
        <p:spPr>
          <a:xfrm>
            <a:off x="0" y="667240"/>
            <a:ext cx="12192000" cy="541676"/>
          </a:xfrm>
        </p:spPr>
        <p:txBody>
          <a:bodyPr/>
          <a:lstStyle/>
          <a:p>
            <a:pPr algn="ctr">
              <a:lnSpc>
                <a:spcPct val="150000"/>
              </a:lnSpc>
            </a:pPr>
            <a:r>
              <a:rPr lang="ne-NP" sz="2800" b="1">
                <a:cs typeface="Kalimati" pitchFamily="2"/>
              </a:rPr>
              <a:t>महल १९</a:t>
            </a:r>
            <a:r>
              <a:rPr lang="en-US" sz="2800" b="1">
                <a:cs typeface="Kalimati" pitchFamily="2"/>
              </a:rPr>
              <a:t>: </a:t>
            </a:r>
            <a:r>
              <a:rPr lang="ne-NP" sz="2800" b="1">
                <a:cs typeface="Kalimati" pitchFamily="2"/>
              </a:rPr>
              <a:t>तपाईंको परिवारमा प्राविधिक तथा व्यावसायिक शिक्षा वा तालिम लिएका व्यक्ति कति जना छन् ? </a:t>
            </a:r>
            <a:endParaRPr lang="en-US" sz="2800" dirty="0"/>
          </a:p>
        </p:txBody>
      </p:sp>
      <p:sp>
        <p:nvSpPr>
          <p:cNvPr id="3" name="Content Placeholder 2">
            <a:extLst>
              <a:ext uri="{FF2B5EF4-FFF2-40B4-BE49-F238E27FC236}">
                <a16:creationId xmlns:a16="http://schemas.microsoft.com/office/drawing/2014/main" id="{3E316F8F-6D7E-4DE4-8946-461010E81AFA}"/>
              </a:ext>
            </a:extLst>
          </p:cNvPr>
          <p:cNvSpPr>
            <a:spLocks noGrp="1"/>
          </p:cNvSpPr>
          <p:nvPr>
            <p:ph idx="1"/>
          </p:nvPr>
        </p:nvSpPr>
        <p:spPr>
          <a:xfrm>
            <a:off x="247439" y="1905000"/>
            <a:ext cx="9544088" cy="4114800"/>
          </a:xfrm>
        </p:spPr>
        <p:txBody>
          <a:bodyPr/>
          <a:lstStyle/>
          <a:p>
            <a:pPr>
              <a:lnSpc>
                <a:spcPts val="3600"/>
              </a:lnSpc>
            </a:pPr>
            <a:r>
              <a:rPr lang="ne-NP" sz="2400" dirty="0">
                <a:cs typeface="Kalimati" panose="00000400000000000000" pitchFamily="2"/>
              </a:rPr>
              <a:t>प्राविधिक शिक्षा र व्यावसायिक तालिम कार्यक्रमहरु छोटो तथा लामो अवधि गरी दुई प्रकारका हुन्छन् ।</a:t>
            </a:r>
            <a:endParaRPr lang="en-US" sz="2400" dirty="0">
              <a:cs typeface="Kalimati" pitchFamily="2"/>
            </a:endParaRPr>
          </a:p>
          <a:p>
            <a:pPr>
              <a:lnSpc>
                <a:spcPts val="3600"/>
              </a:lnSpc>
            </a:pPr>
            <a:r>
              <a:rPr lang="ne-NP" sz="2400" dirty="0">
                <a:cs typeface="Kalimati" pitchFamily="2"/>
              </a:rPr>
              <a:t>४० घण्टा देखि १६९६ घण्टा (एक वर्ष अवधि) सम्मका तालिमहरुलाई छोटो अवधिका तालिम र एसईई पश्चात १८ महिने प्रि डिप्लोमा र ३ वर्षे डिप्लोमा तथा प्रमाणपत्र तहका कार्यक्रमहरुलाई प्राविधिक तथा व्यावसायिक शिक्षा कार्यक्रम भनिन्छ । </a:t>
            </a:r>
          </a:p>
          <a:p>
            <a:pPr>
              <a:lnSpc>
                <a:spcPts val="3600"/>
              </a:lnSpc>
            </a:pPr>
            <a:r>
              <a:rPr lang="ne-NP" sz="2400" dirty="0">
                <a:cs typeface="Kalimati" pitchFamily="2"/>
              </a:rPr>
              <a:t>यी सबै व्यक्तिहरु यस अन्तर्गत पर्दछन् </a:t>
            </a:r>
            <a:r>
              <a:rPr lang="ne-NP" sz="2400">
                <a:cs typeface="Kalimati" pitchFamily="2"/>
              </a:rPr>
              <a:t>। </a:t>
            </a:r>
          </a:p>
          <a:p>
            <a:pPr>
              <a:lnSpc>
                <a:spcPts val="3600"/>
              </a:lnSpc>
            </a:pPr>
            <a:r>
              <a:rPr lang="ne-NP" sz="2400">
                <a:cs typeface="Kalimati" pitchFamily="2"/>
              </a:rPr>
              <a:t>कुनै एक व्यक्तिले एक भन्दा बढी क्षेत्रको प्राविधिक तथा व्यावसायिक तालिम लिएको भएपनि त्यस्तो व्यक्तिको तालिमको गणना गर्दा संख्या एक नै गणना हुन्छ ।</a:t>
            </a:r>
          </a:p>
          <a:p>
            <a:pPr>
              <a:lnSpc>
                <a:spcPct val="150000"/>
              </a:lnSpc>
            </a:pPr>
            <a:endParaRPr lang="en-US" dirty="0"/>
          </a:p>
        </p:txBody>
      </p:sp>
      <p:sp>
        <p:nvSpPr>
          <p:cNvPr id="4" name="Slide Number Placeholder 3">
            <a:extLst>
              <a:ext uri="{FF2B5EF4-FFF2-40B4-BE49-F238E27FC236}">
                <a16:creationId xmlns:a16="http://schemas.microsoft.com/office/drawing/2014/main" id="{289CA726-0B22-4309-959A-696FFC345C50}"/>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36</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99FCFFF9-5D26-4D8C-8738-8132DB2DA967}"/>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AD01B0B-1CA5-4D81-89F1-45686955268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pic>
        <p:nvPicPr>
          <p:cNvPr id="7" name="Picture 6">
            <a:extLst>
              <a:ext uri="{FF2B5EF4-FFF2-40B4-BE49-F238E27FC236}">
                <a16:creationId xmlns:a16="http://schemas.microsoft.com/office/drawing/2014/main" id="{1BAC1BC0-39D8-457E-8C62-6A0D173993B0}"/>
              </a:ext>
            </a:extLst>
          </p:cNvPr>
          <p:cNvPicPr/>
          <p:nvPr/>
        </p:nvPicPr>
        <p:blipFill>
          <a:blip r:embed="rId2">
            <a:extLst>
              <a:ext uri="{28A0092B-C50C-407E-A947-70E740481C1C}">
                <a14:useLocalDpi xmlns:a14="http://schemas.microsoft.com/office/drawing/2010/main" val="0"/>
              </a:ext>
            </a:extLst>
          </a:blip>
          <a:stretch>
            <a:fillRect/>
          </a:stretch>
        </p:blipFill>
        <p:spPr>
          <a:xfrm>
            <a:off x="9968948" y="1905000"/>
            <a:ext cx="2057400" cy="4114800"/>
          </a:xfrm>
          <a:prstGeom prst="rect">
            <a:avLst/>
          </a:prstGeom>
        </p:spPr>
      </p:pic>
    </p:spTree>
    <p:extLst>
      <p:ext uri="{BB962C8B-B14F-4D97-AF65-F5344CB8AC3E}">
        <p14:creationId xmlns:p14="http://schemas.microsoft.com/office/powerpoint/2010/main" val="2018844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3969-76AC-4377-B6B3-29559675EFAF}"/>
              </a:ext>
            </a:extLst>
          </p:cNvPr>
          <p:cNvSpPr>
            <a:spLocks noGrp="1"/>
          </p:cNvSpPr>
          <p:nvPr>
            <p:ph type="title"/>
          </p:nvPr>
        </p:nvSpPr>
        <p:spPr>
          <a:xfrm>
            <a:off x="0" y="825332"/>
            <a:ext cx="12192000" cy="541676"/>
          </a:xfrm>
        </p:spPr>
        <p:txBody>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dirty="0"/>
          </a:p>
        </p:txBody>
      </p:sp>
      <p:sp>
        <p:nvSpPr>
          <p:cNvPr id="3" name="Content Placeholder 2">
            <a:extLst>
              <a:ext uri="{FF2B5EF4-FFF2-40B4-BE49-F238E27FC236}">
                <a16:creationId xmlns:a16="http://schemas.microsoft.com/office/drawing/2014/main" id="{FBBC9D04-4EE6-4E6A-B2CA-D06A6F7A79F2}"/>
              </a:ext>
            </a:extLst>
          </p:cNvPr>
          <p:cNvSpPr>
            <a:spLocks noGrp="1"/>
          </p:cNvSpPr>
          <p:nvPr>
            <p:ph idx="1"/>
          </p:nvPr>
        </p:nvSpPr>
        <p:spPr>
          <a:xfrm>
            <a:off x="178905" y="1800930"/>
            <a:ext cx="11963062" cy="4043279"/>
          </a:xfrm>
        </p:spPr>
        <p:txBody>
          <a:bodyPr/>
          <a:lstStyle/>
          <a:p>
            <a:pPr algn="just">
              <a:lnSpc>
                <a:spcPct val="150000"/>
              </a:lnSpc>
            </a:pPr>
            <a:r>
              <a:rPr lang="ne-NP" sz="2400" dirty="0">
                <a:cs typeface="Kalimati" panose="00000400000000000000" pitchFamily="2"/>
              </a:rPr>
              <a:t>नेपालमा प्राविधिक शिक्षा तथा व्यावसायिक तालिमको सञ्चालन मुख्यतः प्राविधिक शिक्षा तथा व्यावसायिक तालिम परिषद् </a:t>
            </a:r>
            <a:r>
              <a:rPr lang="en-US" sz="2000" dirty="0">
                <a:latin typeface="Times New Roman" panose="02020603050405020304" pitchFamily="18" charset="0"/>
                <a:cs typeface="Times New Roman" panose="02020603050405020304" pitchFamily="18" charset="0"/>
              </a:rPr>
              <a:t>(CTEVT)</a:t>
            </a:r>
            <a:r>
              <a:rPr lang="ne-NP" sz="2400" dirty="0">
                <a:cs typeface="Kalimati" panose="00000400000000000000" pitchFamily="2"/>
              </a:rPr>
              <a:t> अन्तर्गतका शिक्षालय, तालिम केन्द्र र परिषद्बाट स्वीकृति लिई सञ्चालन भएका संस्थाहरुबाट हुने गर्दछ ।</a:t>
            </a:r>
          </a:p>
          <a:p>
            <a:pPr algn="just">
              <a:lnSpc>
                <a:spcPct val="150000"/>
              </a:lnSpc>
            </a:pPr>
            <a:r>
              <a:rPr lang="ne-NP" sz="2400" dirty="0">
                <a:cs typeface="Kalimati" panose="00000400000000000000" pitchFamily="2"/>
              </a:rPr>
              <a:t>यसका साथै शिक्षा, विज्ञान तथा प्रविधि मन्त्रालय, संस्कृति, पर्यटन तथा नागरिक उड्डयन मन्त्रालय, श्रम, रोजगार तथा सामाजिक सुरक्षा मन्त्रालय अन्तर्गतका व्यावसायिक तथा सीप विकास तालिम प्रतिष्ठान र घरेलु तथा साना उद्योग विकास समिति र कार्यालय मार्फत छोटा अवधिका सीपमूलक तालिमहरु सञ्चालन गरिदै आएको छ ।</a:t>
            </a:r>
            <a:endParaRPr lang="en-US" sz="2400" dirty="0">
              <a:cs typeface="Kalimati" panose="00000400000000000000" pitchFamily="2"/>
            </a:endParaRPr>
          </a:p>
        </p:txBody>
      </p:sp>
      <p:sp>
        <p:nvSpPr>
          <p:cNvPr id="4" name="Slide Number Placeholder 3">
            <a:extLst>
              <a:ext uri="{FF2B5EF4-FFF2-40B4-BE49-F238E27FC236}">
                <a16:creationId xmlns:a16="http://schemas.microsoft.com/office/drawing/2014/main" id="{202E204F-B3B8-4BB1-B055-A65C7D4FD24C}"/>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37</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A42D5A24-CD89-4C08-8E27-B6BAD0FFE5A2}"/>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C834BD3-8493-4CFD-AFE8-F566EC5B16F3}"/>
              </a:ext>
            </a:extLst>
          </p:cNvPr>
          <p:cNvSpPr txBox="1"/>
          <p:nvPr/>
        </p:nvSpPr>
        <p:spPr>
          <a:xfrm>
            <a:off x="5573628" y="6468816"/>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2568597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38</a:t>
            </a:fld>
            <a:endParaRPr lang="en-US" dirty="0">
              <a:latin typeface="Fontasy Himali" panose="04020500000000000000" pitchFamily="82" charset="0"/>
            </a:endParaRPr>
          </a:p>
        </p:txBody>
      </p:sp>
      <p:sp>
        <p:nvSpPr>
          <p:cNvPr id="2" name="Rectangle 1"/>
          <p:cNvSpPr/>
          <p:nvPr/>
        </p:nvSpPr>
        <p:spPr>
          <a:xfrm>
            <a:off x="181306" y="2143804"/>
            <a:ext cx="8165194"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राष्ट्रिय तथा अन्तराष्ट्रिय विकास साझेदारी </a:t>
            </a:r>
            <a:r>
              <a:rPr lang="ne-NP" sz="2400" dirty="0">
                <a:latin typeface="Times New Roman" panose="02020603050405020304" pitchFamily="18" charset="0"/>
                <a:cs typeface="Kalimati" panose="00000400000000000000" pitchFamily="2"/>
              </a:rPr>
              <a:t>संस्थाहरु</a:t>
            </a:r>
            <a:r>
              <a:rPr lang="en-US" sz="2400" dirty="0">
                <a:latin typeface="Times New Roman" panose="02020603050405020304" pitchFamily="18" charset="0"/>
                <a:cs typeface="Kalimati" panose="00000400000000000000" pitchFamily="2"/>
              </a:rPr>
              <a:t> (NGO/INGO) </a:t>
            </a:r>
            <a:r>
              <a:rPr lang="ne-NP" sz="2400" dirty="0">
                <a:latin typeface="Times New Roman" panose="02020603050405020304" pitchFamily="18" charset="0"/>
                <a:cs typeface="Kalimati" panose="00000400000000000000" pitchFamily="2"/>
              </a:rPr>
              <a:t>बाट</a:t>
            </a:r>
            <a:r>
              <a:rPr lang="ne-NP" sz="2400" dirty="0">
                <a:cs typeface="Kalimati" panose="00000400000000000000" pitchFamily="2"/>
              </a:rPr>
              <a:t> समेत छोटा अवधिका सीपमूलक तालिम सञ्चालन भएका हुन्छन्</a:t>
            </a:r>
            <a:r>
              <a:rPr lang="en-US" sz="2400" dirty="0">
                <a:cs typeface="Kalimati" panose="00000400000000000000" pitchFamily="2"/>
              </a:rPr>
              <a:t> </a:t>
            </a:r>
            <a:r>
              <a:rPr lang="ne-NP" sz="2400" dirty="0">
                <a:cs typeface="Kalimati" panose="00000400000000000000" pitchFamily="2"/>
              </a:rPr>
              <a:t>।</a:t>
            </a: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यसैगरी वैदेशिक रोजगारमा गएका नेपाली युवाहरुले रोजगारीकै सिलसिलामा व्यावसायिक सीप हासिल गरी स्वदेशमै कामदार वा स्वरोजगारको रुपमा संलग्न रही आएका वा तालिम लिएर काम नगरेका पनि हुन सक्दछन् ।</a:t>
            </a:r>
            <a:endParaRPr lang="ne-NP" sz="1900" dirty="0">
              <a:solidFill>
                <a:srgbClr val="002060"/>
              </a:solidFill>
              <a:cs typeface="Kalimati" pitchFamily="2"/>
            </a:endParaRPr>
          </a:p>
        </p:txBody>
      </p:sp>
      <p:sp>
        <p:nvSpPr>
          <p:cNvPr id="9" name="Rectangle 8"/>
          <p:cNvSpPr/>
          <p:nvPr/>
        </p:nvSpPr>
        <p:spPr>
          <a:xfrm>
            <a:off x="471488" y="1071077"/>
            <a:ext cx="11506903" cy="954107"/>
          </a:xfrm>
          <a:prstGeom prst="rect">
            <a:avLst/>
          </a:prstGeom>
        </p:spPr>
        <p:txBody>
          <a:bodyPr wrap="square">
            <a:spAutoFit/>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b="1" dirty="0">
              <a:cs typeface="Kalimati" pitchFamily="2"/>
            </a:endParaRPr>
          </a:p>
        </p:txBody>
      </p:sp>
      <p:pic>
        <p:nvPicPr>
          <p:cNvPr id="11" name="Picture 2" descr="Company employees sharing thoughts and ideas Free Vector">
            <a:extLst>
              <a:ext uri="{FF2B5EF4-FFF2-40B4-BE49-F238E27FC236}">
                <a16:creationId xmlns:a16="http://schemas.microsoft.com/office/drawing/2014/main" id="{DDF84A31-E469-4D8C-BAC8-6AB47FDB6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6500" y="1908394"/>
            <a:ext cx="3816767" cy="412391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808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9" y="6485557"/>
            <a:ext cx="2743200" cy="365125"/>
          </a:xfrm>
        </p:spPr>
        <p:txBody>
          <a:bodyPr/>
          <a:lstStyle/>
          <a:p>
            <a:pPr algn="r"/>
            <a:fld id="{2840B2E4-A264-431E-ABDE-38E3BCDA5876}" type="slidenum">
              <a:rPr lang="en-US">
                <a:latin typeface="Fontasy Himali" panose="04020500000000000000" pitchFamily="82" charset="0"/>
              </a:rPr>
              <a:pPr algn="r"/>
              <a:t>39</a:t>
            </a:fld>
            <a:endParaRPr lang="en-US" dirty="0">
              <a:latin typeface="Fontasy Himali" panose="04020500000000000000" pitchFamily="82" charset="0"/>
            </a:endParaRPr>
          </a:p>
        </p:txBody>
      </p:sp>
      <p:sp>
        <p:nvSpPr>
          <p:cNvPr id="2" name="Rectangle 1"/>
          <p:cNvSpPr/>
          <p:nvPr/>
        </p:nvSpPr>
        <p:spPr>
          <a:xfrm>
            <a:off x="129210" y="2610617"/>
            <a:ext cx="9324770" cy="392415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परिवारले जुनसुकै प्रयोगको लागि कुनै बैंक, सहकारी संस्था वा वित्तीय संस्थाबाट ऋण  लिएको छ छैन निश्चित गरी यस महलमा लेख्नुपर्दछ ।</a:t>
            </a:r>
          </a:p>
          <a:p>
            <a:pPr marL="457200" indent="-457200" algn="just">
              <a:lnSpc>
                <a:spcPct val="150000"/>
              </a:lnSpc>
              <a:buFont typeface="Arial" panose="020B0604020202020204" pitchFamily="34" charset="0"/>
              <a:buChar char="•"/>
            </a:pPr>
            <a:endParaRPr lang="ne-NP"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यहाँ बैंक भन्नाले सरकारी तथा निजी वाणिज्य बैंक र विकास बैंक, सहकारी संस्था भन्नाले बचत तथा ऋणको कारोबार गर्ने सहकारी संस्थाहरु र वित्तीय संस्था भन्नाले फाइनान्स कम्पनी र लघुवित्त कम्पनीहरु पर्दछन् । </a:t>
            </a:r>
            <a:endParaRPr lang="ne-NP" sz="1900" dirty="0">
              <a:cs typeface="Kalimati" pitchFamily="2"/>
            </a:endParaRPr>
          </a:p>
        </p:txBody>
      </p:sp>
      <p:sp>
        <p:nvSpPr>
          <p:cNvPr id="9" name="Rectangle 8"/>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pic>
        <p:nvPicPr>
          <p:cNvPr id="8" name="Picture 7">
            <a:extLst>
              <a:ext uri="{FF2B5EF4-FFF2-40B4-BE49-F238E27FC236}">
                <a16:creationId xmlns:a16="http://schemas.microsoft.com/office/drawing/2014/main" id="{3AA655C9-9D24-4550-8BA0-BE33D1B51C42}"/>
              </a:ext>
            </a:extLst>
          </p:cNvPr>
          <p:cNvPicPr/>
          <p:nvPr/>
        </p:nvPicPr>
        <p:blipFill>
          <a:blip r:embed="rId2">
            <a:extLst>
              <a:ext uri="{28A0092B-C50C-407E-A947-70E740481C1C}">
                <a14:useLocalDpi xmlns:a14="http://schemas.microsoft.com/office/drawing/2010/main" val="0"/>
              </a:ext>
            </a:extLst>
          </a:blip>
          <a:stretch>
            <a:fillRect/>
          </a:stretch>
        </p:blipFill>
        <p:spPr>
          <a:xfrm>
            <a:off x="9747076" y="2056867"/>
            <a:ext cx="2128837" cy="4226905"/>
          </a:xfrm>
          <a:prstGeom prst="rect">
            <a:avLst/>
          </a:prstGeom>
        </p:spPr>
      </p:pic>
      <p:sp>
        <p:nvSpPr>
          <p:cNvPr id="10" name="TextBox 9">
            <a:extLst>
              <a:ext uri="{FF2B5EF4-FFF2-40B4-BE49-F238E27FC236}">
                <a16:creationId xmlns:a16="http://schemas.microsoft.com/office/drawing/2014/main" id="{AB2C16C1-D3B4-4AC0-86CA-3E7A52EB5F36}"/>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a:t>
            </a:r>
            <a:r>
              <a:rPr lang="ne-NP" b="1" dirty="0">
                <a:cs typeface="Kalimati" pitchFamily="2"/>
              </a:rPr>
              <a:t>शः</a:t>
            </a:r>
            <a:r>
              <a:rPr lang="ne-NP" sz="1800" b="1" dirty="0">
                <a:cs typeface="Kalimati" pitchFamily="2"/>
              </a:rPr>
              <a:t>)</a:t>
            </a:r>
            <a:endParaRPr lang="en-US" dirty="0"/>
          </a:p>
        </p:txBody>
      </p:sp>
      <p:sp>
        <p:nvSpPr>
          <p:cNvPr id="11" name="Oval 10"/>
          <p:cNvSpPr/>
          <p:nvPr/>
        </p:nvSpPr>
        <p:spPr>
          <a:xfrm>
            <a:off x="10347470" y="5513696"/>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68309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40</a:t>
            </a:fld>
            <a:endParaRPr lang="en-US" dirty="0">
              <a:latin typeface="Fontasy Himali" panose="04020500000000000000" pitchFamily="82" charset="0"/>
            </a:endParaRPr>
          </a:p>
        </p:txBody>
      </p:sp>
      <p:sp>
        <p:nvSpPr>
          <p:cNvPr id="2" name="Rectangle 1"/>
          <p:cNvSpPr/>
          <p:nvPr/>
        </p:nvSpPr>
        <p:spPr>
          <a:xfrm>
            <a:off x="197491" y="2295709"/>
            <a:ext cx="8922172" cy="3924151"/>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परिवारले गणनाको दिनसम्म लिएको ऋण वा तिर्न बाँकी ऋण भए समेत यस अन्तर्गत पर्दछ । </a:t>
            </a:r>
            <a:r>
              <a:rPr lang="en-US" sz="2400" dirty="0">
                <a:cs typeface="Kalimati" pitchFamily="2"/>
              </a:rPr>
              <a:t> </a:t>
            </a:r>
          </a:p>
          <a:p>
            <a:pPr marL="457200" indent="-457200">
              <a:lnSpc>
                <a:spcPct val="150000"/>
              </a:lnSpc>
              <a:buFont typeface="Arial" panose="020B0604020202020204" pitchFamily="34" charset="0"/>
              <a:buChar char="•"/>
            </a:pPr>
            <a:r>
              <a:rPr lang="ne-NP" sz="2400" dirty="0">
                <a:cs typeface="Kalimati" pitchFamily="2"/>
              </a:rPr>
              <a:t>चुक्ता भइसकेको ऋण यसमा समाबेश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परिवारले अन्य व्यक्ति वा कुनै समुहसँग लिएको ऋण यस अन्तर्गत उल्लेख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संचयकोष, नागरिक लगानी कोष, गरिबी निवारण कोष जस्ता संस्थाबाट लिएको ऋण समेत समावेश गर्नुपर्दैन ।</a:t>
            </a:r>
            <a:endParaRPr lang="ne-NP" sz="1900" dirty="0">
              <a:cs typeface="Kalimati" pitchFamily="2"/>
            </a:endParaRPr>
          </a:p>
        </p:txBody>
      </p:sp>
      <p:pic>
        <p:nvPicPr>
          <p:cNvPr id="9218" name="Picture 2" descr="Vector illustration in retro style, hand giving money to other hand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5703" y="1780706"/>
            <a:ext cx="2382188" cy="238218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2" name="Picture 6" descr="Bank customer getting loan. man wheeling cart with cash flat vector illustration. finance, money, banking, service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1601" y="4284153"/>
            <a:ext cx="3146425" cy="20959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21B79BC-2240-45EB-A19B-116D0165FFC8}"/>
              </a:ext>
            </a:extLst>
          </p:cNvPr>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spTree>
    <p:extLst>
      <p:ext uri="{BB962C8B-B14F-4D97-AF65-F5344CB8AC3E}">
        <p14:creationId xmlns:p14="http://schemas.microsoft.com/office/powerpoint/2010/main" val="3759116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41</a:t>
            </a:fld>
            <a:endParaRPr lang="en-US" dirty="0">
              <a:latin typeface="Fontasy Himali" panose="04020500000000000000" pitchFamily="82" charset="0"/>
            </a:endParaRPr>
          </a:p>
        </p:txBody>
      </p:sp>
      <p:sp>
        <p:nvSpPr>
          <p:cNvPr id="2" name="Rectangle 1"/>
          <p:cNvSpPr/>
          <p:nvPr/>
        </p:nvSpPr>
        <p:spPr>
          <a:xfrm>
            <a:off x="197491" y="1391253"/>
            <a:ext cx="11878552" cy="5032147"/>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कम्तिमा एक परिवार बसोबास गरेको घरमा जनगणना घर नम्बर लेख्नुपर्दछ ।</a:t>
            </a:r>
          </a:p>
          <a:p>
            <a:pPr marL="457200" indent="-457200" algn="just">
              <a:lnSpc>
                <a:spcPct val="150000"/>
              </a:lnSpc>
              <a:buFont typeface="Arial" panose="020B0604020202020204" pitchFamily="34" charset="0"/>
              <a:buChar char="•"/>
            </a:pPr>
            <a:r>
              <a:rPr lang="ne-NP" sz="2400" dirty="0">
                <a:cs typeface="Kalimati" pitchFamily="2"/>
              </a:rPr>
              <a:t>सुपरिवेक्षकले घर तथा घरपरिवार सूचीकरण गर्ने क्रममा त्यस परिवारमा मुख्य प्रश्नावली भर्नको लागि जनगणना घर क्रमसंख्या र जनगणना परिवार क्रमसंख्या प्रष्टसँग देखिने गरी घरको दैलो वा मूलगेट वा भित्तामा मार्करले लेख्नुपर्दछ ।</a:t>
            </a:r>
            <a:endParaRPr lang="en-US"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जनगणना घर नम्बर गोलो घेरा भित्र जनगणना जनाउन </a:t>
            </a:r>
            <a:r>
              <a:rPr lang="en-US" sz="2400" dirty="0">
                <a:cs typeface="Kalimati" pitchFamily="2"/>
              </a:rPr>
              <a:t>“</a:t>
            </a:r>
            <a:r>
              <a:rPr lang="ne-NP" sz="2400" dirty="0">
                <a:cs typeface="Kalimati" pitchFamily="2"/>
              </a:rPr>
              <a:t>ज.</a:t>
            </a:r>
            <a:r>
              <a:rPr lang="en-US" sz="2400" dirty="0">
                <a:cs typeface="Kalimati" pitchFamily="2"/>
              </a:rPr>
              <a:t>”</a:t>
            </a:r>
            <a:r>
              <a:rPr lang="ne-NP" sz="2400" dirty="0">
                <a:cs typeface="Kalimati" pitchFamily="2"/>
              </a:rPr>
              <a:t> लेख्ने त्यसपछि सूचीकरण फारामको महल ६ को घर क्रमसंख्या लेख्ने र स्ल्यास गरी महल ७ को जनगणना परिवार क्रमसंख्या लेख्नुपर्दछ ।</a:t>
            </a:r>
          </a:p>
          <a:p>
            <a:pPr marL="457200" indent="-457200" algn="just">
              <a:lnSpc>
                <a:spcPct val="150000"/>
              </a:lnSpc>
              <a:buFont typeface="Arial" panose="020B0604020202020204" pitchFamily="34" charset="0"/>
              <a:buChar char="•"/>
            </a:pPr>
            <a:r>
              <a:rPr lang="ne-NP" sz="2400" dirty="0">
                <a:cs typeface="Kalimati" pitchFamily="2"/>
              </a:rPr>
              <a:t>एउटै घरमा दुर्इ वा दुर्इ भन्दा बढी परिवारहरू बसेका रहेछन् भने परिवार क्रमसंख्या लेख्दा कमा (,) ले छुट्याएर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a:t>
            </a:r>
          </a:p>
        </p:txBody>
      </p:sp>
      <p:sp>
        <p:nvSpPr>
          <p:cNvPr id="8" name="TextBox 7">
            <a:extLst>
              <a:ext uri="{FF2B5EF4-FFF2-40B4-BE49-F238E27FC236}">
                <a16:creationId xmlns:a16="http://schemas.microsoft.com/office/drawing/2014/main" id="{3E01434B-A040-4FAC-B4E0-C8B01D5BD704}"/>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988802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42</a:t>
            </a:fld>
            <a:endParaRPr lang="en-US" dirty="0">
              <a:latin typeface="Fontasy Himali" panose="04020500000000000000" pitchFamily="82" charset="0"/>
            </a:endParaRPr>
          </a:p>
        </p:txBody>
      </p:sp>
      <p:sp>
        <p:nvSpPr>
          <p:cNvPr id="2" name="Rectangle 1"/>
          <p:cNvSpPr/>
          <p:nvPr/>
        </p:nvSpPr>
        <p:spPr>
          <a:xfrm>
            <a:off x="197491" y="1391253"/>
            <a:ext cx="11878552" cy="1154162"/>
          </a:xfrm>
          <a:prstGeom prst="rect">
            <a:avLst/>
          </a:prstGeom>
        </p:spPr>
        <p:txBody>
          <a:bodyPr wrap="square">
            <a:spAutoFit/>
          </a:bodyPr>
          <a:lstStyle/>
          <a:p>
            <a:pPr algn="just">
              <a:lnSpc>
                <a:spcPct val="150000"/>
              </a:lnSpc>
            </a:pPr>
            <a:r>
              <a:rPr lang="ne-NP" sz="2400" dirty="0">
                <a:cs typeface="Kalimati" pitchFamily="2"/>
              </a:rPr>
              <a:t>राम बहादुर थापाको जनगणना घर क्रमसंख्या १ हो र उनको घरमा एउटा परिवार मात्र बस्दछ भने उनको घरमा नम्बर देहाय बमोजिम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उदाहरण </a:t>
            </a:r>
          </a:p>
        </p:txBody>
      </p:sp>
      <p:sp>
        <p:nvSpPr>
          <p:cNvPr id="5" name="Oval 4">
            <a:extLst>
              <a:ext uri="{FF2B5EF4-FFF2-40B4-BE49-F238E27FC236}">
                <a16:creationId xmlns:a16="http://schemas.microsoft.com/office/drawing/2014/main" id="{09B10CBF-D81F-4C1F-97BD-21B93C1623B9}"/>
              </a:ext>
            </a:extLst>
          </p:cNvPr>
          <p:cNvSpPr/>
          <p:nvPr/>
        </p:nvSpPr>
        <p:spPr>
          <a:xfrm>
            <a:off x="7832034" y="2545415"/>
            <a:ext cx="2246245" cy="110579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१/१</a:t>
            </a:r>
            <a:endParaRPr lang="en-US" sz="2400" dirty="0">
              <a:cs typeface="Kalimati" panose="00000400000000000000" pitchFamily="2"/>
            </a:endParaRPr>
          </a:p>
        </p:txBody>
      </p:sp>
      <p:sp>
        <p:nvSpPr>
          <p:cNvPr id="8" name="Rectangle 7">
            <a:extLst>
              <a:ext uri="{FF2B5EF4-FFF2-40B4-BE49-F238E27FC236}">
                <a16:creationId xmlns:a16="http://schemas.microsoft.com/office/drawing/2014/main" id="{9CC9D885-DEB8-4A26-AE8C-A2F48A8DDBB0}"/>
              </a:ext>
            </a:extLst>
          </p:cNvPr>
          <p:cNvSpPr/>
          <p:nvPr/>
        </p:nvSpPr>
        <p:spPr>
          <a:xfrm>
            <a:off x="349891" y="3958858"/>
            <a:ext cx="11878552" cy="1154162"/>
          </a:xfrm>
          <a:prstGeom prst="rect">
            <a:avLst/>
          </a:prstGeom>
        </p:spPr>
        <p:txBody>
          <a:bodyPr wrap="square">
            <a:spAutoFit/>
          </a:bodyPr>
          <a:lstStyle/>
          <a:p>
            <a:pPr algn="just">
              <a:lnSpc>
                <a:spcPct val="150000"/>
              </a:lnSpc>
            </a:pPr>
            <a:r>
              <a:rPr lang="ne-NP" sz="2400" dirty="0">
                <a:cs typeface="Kalimati" pitchFamily="2"/>
              </a:rPr>
              <a:t>सिता प्रसार्इको जनगणना घर क्रमसंख्या २ हो र उनको घरमा ३ परिवार बस्दछन् भने उनको घरमा नम्बर देहाय बमोजिम लेख्नुपर्दछ ।</a:t>
            </a:r>
            <a:endParaRPr lang="ne-NP" sz="1900" dirty="0">
              <a:cs typeface="Kalimati" pitchFamily="2"/>
            </a:endParaRPr>
          </a:p>
        </p:txBody>
      </p:sp>
      <p:sp>
        <p:nvSpPr>
          <p:cNvPr id="10" name="Oval 9">
            <a:extLst>
              <a:ext uri="{FF2B5EF4-FFF2-40B4-BE49-F238E27FC236}">
                <a16:creationId xmlns:a16="http://schemas.microsoft.com/office/drawing/2014/main" id="{40F64ABB-98FD-42CC-9D11-D74C641362C1}"/>
              </a:ext>
            </a:extLst>
          </p:cNvPr>
          <p:cNvSpPr/>
          <p:nvPr/>
        </p:nvSpPr>
        <p:spPr>
          <a:xfrm>
            <a:off x="1096616" y="5364578"/>
            <a:ext cx="2232992"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२/२,३,४</a:t>
            </a:r>
            <a:endParaRPr lang="en-US" sz="2400" dirty="0">
              <a:cs typeface="Kalimati" panose="00000400000000000000" pitchFamily="2"/>
            </a:endParaRPr>
          </a:p>
        </p:txBody>
      </p:sp>
      <p:sp>
        <p:nvSpPr>
          <p:cNvPr id="11" name="Oval 10">
            <a:extLst>
              <a:ext uri="{FF2B5EF4-FFF2-40B4-BE49-F238E27FC236}">
                <a16:creationId xmlns:a16="http://schemas.microsoft.com/office/drawing/2014/main" id="{2C2B0E4F-ACAC-49D0-801E-B0E2E357582E}"/>
              </a:ext>
            </a:extLst>
          </p:cNvPr>
          <p:cNvSpPr/>
          <p:nvPr/>
        </p:nvSpPr>
        <p:spPr>
          <a:xfrm>
            <a:off x="6437229" y="5298320"/>
            <a:ext cx="2517928"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a:t>
            </a:r>
            <a:r>
              <a:rPr lang="ne-NP" sz="3200" dirty="0">
                <a:latin typeface="Preeti" pitchFamily="2" charset="0"/>
                <a:cs typeface="Kalimati" panose="00000400000000000000" pitchFamily="2"/>
              </a:rPr>
              <a:t>–</a:t>
            </a:r>
            <a:r>
              <a:rPr lang="ne-NP" sz="2400" dirty="0">
                <a:cs typeface="Kalimati" panose="00000400000000000000" pitchFamily="2"/>
              </a:rPr>
              <a:t>४</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1D45C0D3-E52F-45D7-9E6C-E247F33B70C0}"/>
              </a:ext>
            </a:extLst>
          </p:cNvPr>
          <p:cNvSpPr txBox="1"/>
          <p:nvPr/>
        </p:nvSpPr>
        <p:spPr>
          <a:xfrm>
            <a:off x="4224130" y="5546035"/>
            <a:ext cx="1881809" cy="461665"/>
          </a:xfrm>
          <a:prstGeom prst="rect">
            <a:avLst/>
          </a:prstGeom>
          <a:noFill/>
        </p:spPr>
        <p:txBody>
          <a:bodyPr wrap="square" rtlCol="0">
            <a:spAutoFit/>
          </a:bodyPr>
          <a:lstStyle/>
          <a:p>
            <a:pPr algn="ctr"/>
            <a:r>
              <a:rPr lang="ne-NP" sz="2400" dirty="0">
                <a:cs typeface="Kalimati" pitchFamily="2"/>
              </a:rPr>
              <a:t>अथवा</a:t>
            </a:r>
            <a:endParaRPr lang="en-US" sz="2400" dirty="0">
              <a:cs typeface="Kalimati" pitchFamily="2"/>
            </a:endParaRPr>
          </a:p>
        </p:txBody>
      </p:sp>
    </p:spTree>
    <p:extLst>
      <p:ext uri="{BB962C8B-B14F-4D97-AF65-F5344CB8AC3E}">
        <p14:creationId xmlns:p14="http://schemas.microsoft.com/office/powerpoint/2010/main" val="3925895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43</a:t>
            </a:fld>
            <a:endParaRPr lang="en-US" dirty="0">
              <a:latin typeface="Fontasy Himali" panose="04020500000000000000" pitchFamily="82" charset="0"/>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a:t>
            </a: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363337"/>
            <a:ext cx="11732381" cy="1708160"/>
          </a:xfrm>
          <a:prstGeom prst="rect">
            <a:avLst/>
          </a:prstGeom>
          <a:noFill/>
        </p:spPr>
        <p:txBody>
          <a:bodyPr wrap="square">
            <a:spAutoFit/>
          </a:bodyPr>
          <a:lstStyle/>
          <a:p>
            <a:pPr algn="just">
              <a:lnSpc>
                <a:spcPct val="150000"/>
              </a:lnSpc>
            </a:pPr>
            <a:r>
              <a:rPr lang="ne-NP" sz="2400" dirty="0">
                <a:cs typeface="Kalimati" panose="00000400000000000000" pitchFamily="2"/>
              </a:rPr>
              <a:t>जनगणनाको पहिलो चरणमा सुपरिवेक्षकले भरेको घर तथा घरपरिवार सूचीकरण फारामका आधारमा सुपरिवेक्षकले २ प्रति सूचीकरण उतार फाराम तयार गरी एक प्रति गणकलार्इ दिर्इ र एक प्रति आफैसँग राख्नुपर्दछ ।</a:t>
            </a:r>
          </a:p>
        </p:txBody>
      </p:sp>
      <p:pic>
        <p:nvPicPr>
          <p:cNvPr id="5" name="Picture 4">
            <a:extLst>
              <a:ext uri="{FF2B5EF4-FFF2-40B4-BE49-F238E27FC236}">
                <a16:creationId xmlns:a16="http://schemas.microsoft.com/office/drawing/2014/main" id="{2CD8C73F-6F2F-4C8E-BF14-B7F9809656CB}"/>
              </a:ext>
            </a:extLst>
          </p:cNvPr>
          <p:cNvPicPr>
            <a:picLocks noChangeAspect="1"/>
          </p:cNvPicPr>
          <p:nvPr/>
        </p:nvPicPr>
        <p:blipFill rotWithShape="1">
          <a:blip r:embed="rId2"/>
          <a:srcRect t="-1" b="20127"/>
          <a:stretch/>
        </p:blipFill>
        <p:spPr>
          <a:xfrm>
            <a:off x="77505" y="3307960"/>
            <a:ext cx="11571156" cy="2984017"/>
          </a:xfrm>
          <a:prstGeom prst="rect">
            <a:avLst/>
          </a:prstGeom>
        </p:spPr>
      </p:pic>
    </p:spTree>
    <p:extLst>
      <p:ext uri="{BB962C8B-B14F-4D97-AF65-F5344CB8AC3E}">
        <p14:creationId xmlns:p14="http://schemas.microsoft.com/office/powerpoint/2010/main" val="6538859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797107"/>
            <a:ext cx="12192000" cy="442999"/>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सुपरिवेक्षकले उपलब्ध गराउने सूचीकरण उतारको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49336" y="6490252"/>
            <a:ext cx="552265" cy="326760"/>
          </a:xfrm>
        </p:spPr>
        <p:txBody>
          <a:bodyPr/>
          <a:lstStyle/>
          <a:p>
            <a:pPr algn="r"/>
            <a:fld id="{26402401-4522-4C0F-A737-197EB07E49FF}" type="slidenum">
              <a:rPr lang="en-US" sz="1800">
                <a:latin typeface="Fontasy Himali" panose="04020500000000000000" pitchFamily="82" charset="0"/>
                <a:cs typeface="+mn-cs"/>
              </a:rPr>
              <a:pPr algn="r"/>
              <a:t>44</a:t>
            </a:fld>
            <a:endParaRPr lang="en-US" sz="1800">
              <a:latin typeface="Fontasy Himali" panose="04020500000000000000" pitchFamily="82" charset="0"/>
              <a:cs typeface="+mn-cs"/>
            </a:endParaRPr>
          </a:p>
        </p:txBody>
      </p:sp>
      <p:grpSp>
        <p:nvGrpSpPr>
          <p:cNvPr id="30" name="Group 29">
            <a:extLst>
              <a:ext uri="{FF2B5EF4-FFF2-40B4-BE49-F238E27FC236}">
                <a16:creationId xmlns:a16="http://schemas.microsoft.com/office/drawing/2014/main" id="{68EE4952-F408-4F10-A288-87D9C8BC9384}"/>
              </a:ext>
            </a:extLst>
          </p:cNvPr>
          <p:cNvGrpSpPr/>
          <p:nvPr/>
        </p:nvGrpSpPr>
        <p:grpSpPr>
          <a:xfrm>
            <a:off x="-73828" y="-9482"/>
            <a:ext cx="544570" cy="129498"/>
            <a:chOff x="0" y="0"/>
            <a:chExt cx="408305" cy="120015"/>
          </a:xfrm>
        </p:grpSpPr>
        <p:sp>
          <p:nvSpPr>
            <p:cNvPr id="31" name="Rectangle 30">
              <a:extLst>
                <a:ext uri="{FF2B5EF4-FFF2-40B4-BE49-F238E27FC236}">
                  <a16:creationId xmlns:a16="http://schemas.microsoft.com/office/drawing/2014/main" id="{D46F3390-5472-46DC-A885-0BC85ED7F537}"/>
                </a:ext>
              </a:extLst>
            </p:cNvPr>
            <p:cNvSpPr/>
            <p:nvPr/>
          </p:nvSpPr>
          <p:spPr>
            <a:xfrm>
              <a:off x="0" y="0"/>
              <a:ext cx="408305" cy="120015"/>
            </a:xfrm>
            <a:prstGeom prst="rect">
              <a:avLst/>
            </a:prstGeom>
            <a:noFill/>
            <a:ln w="9525"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2400"/>
            </a:p>
          </p:txBody>
        </p:sp>
        <p:cxnSp>
          <p:nvCxnSpPr>
            <p:cNvPr id="32" name="Straight Connector 31">
              <a:extLst>
                <a:ext uri="{FF2B5EF4-FFF2-40B4-BE49-F238E27FC236}">
                  <a16:creationId xmlns:a16="http://schemas.microsoft.com/office/drawing/2014/main" id="{34997762-AF2B-4EAE-95CD-836AB2EE5208}"/>
                </a:ext>
              </a:extLst>
            </p:cNvPr>
            <p:cNvCxnSpPr/>
            <p:nvPr/>
          </p:nvCxnSpPr>
          <p:spPr>
            <a:xfrm>
              <a:off x="202336" y="-3891"/>
              <a:ext cx="0" cy="123825"/>
            </a:xfrm>
            <a:prstGeom prst="line">
              <a:avLst/>
            </a:prstGeom>
            <a:noFill/>
            <a:ln w="9525" cap="flat" cmpd="sng" algn="ctr">
              <a:solidFill>
                <a:sysClr val="windowText" lastClr="000000"/>
              </a:solidFill>
              <a:prstDash val="solid"/>
              <a:miter lim="800000"/>
            </a:ln>
            <a:effectLst/>
          </p:spPr>
        </p:cxnSp>
      </p:grpSp>
      <p:graphicFrame>
        <p:nvGraphicFramePr>
          <p:cNvPr id="3" name="Table 2">
            <a:extLst>
              <a:ext uri="{FF2B5EF4-FFF2-40B4-BE49-F238E27FC236}">
                <a16:creationId xmlns:a16="http://schemas.microsoft.com/office/drawing/2014/main" id="{D244679C-A7F1-467A-91CF-EB2417D388C4}"/>
              </a:ext>
            </a:extLst>
          </p:cNvPr>
          <p:cNvGraphicFramePr>
            <a:graphicFrameLocks noGrp="1"/>
          </p:cNvGraphicFramePr>
          <p:nvPr/>
        </p:nvGraphicFramePr>
        <p:xfrm>
          <a:off x="46949" y="1354961"/>
          <a:ext cx="11780618" cy="5315901"/>
        </p:xfrm>
        <a:graphic>
          <a:graphicData uri="http://schemas.openxmlformats.org/drawingml/2006/table">
            <a:tbl>
              <a:tblPr/>
              <a:tblGrid>
                <a:gridCol w="1015612">
                  <a:extLst>
                    <a:ext uri="{9D8B030D-6E8A-4147-A177-3AD203B41FA5}">
                      <a16:colId xmlns:a16="http://schemas.microsoft.com/office/drawing/2014/main" val="1580979316"/>
                    </a:ext>
                  </a:extLst>
                </a:gridCol>
                <a:gridCol w="672097">
                  <a:extLst>
                    <a:ext uri="{9D8B030D-6E8A-4147-A177-3AD203B41FA5}">
                      <a16:colId xmlns:a16="http://schemas.microsoft.com/office/drawing/2014/main" val="1087930142"/>
                    </a:ext>
                  </a:extLst>
                </a:gridCol>
                <a:gridCol w="746776">
                  <a:extLst>
                    <a:ext uri="{9D8B030D-6E8A-4147-A177-3AD203B41FA5}">
                      <a16:colId xmlns:a16="http://schemas.microsoft.com/office/drawing/2014/main" val="276947203"/>
                    </a:ext>
                  </a:extLst>
                </a:gridCol>
                <a:gridCol w="911065">
                  <a:extLst>
                    <a:ext uri="{9D8B030D-6E8A-4147-A177-3AD203B41FA5}">
                      <a16:colId xmlns:a16="http://schemas.microsoft.com/office/drawing/2014/main" val="1737936426"/>
                    </a:ext>
                  </a:extLst>
                </a:gridCol>
                <a:gridCol w="836387">
                  <a:extLst>
                    <a:ext uri="{9D8B030D-6E8A-4147-A177-3AD203B41FA5}">
                      <a16:colId xmlns:a16="http://schemas.microsoft.com/office/drawing/2014/main" val="3420803883"/>
                    </a:ext>
                  </a:extLst>
                </a:gridCol>
                <a:gridCol w="2135774">
                  <a:extLst>
                    <a:ext uri="{9D8B030D-6E8A-4147-A177-3AD203B41FA5}">
                      <a16:colId xmlns:a16="http://schemas.microsoft.com/office/drawing/2014/main" val="3802448269"/>
                    </a:ext>
                  </a:extLst>
                </a:gridCol>
                <a:gridCol w="1329258">
                  <a:extLst>
                    <a:ext uri="{9D8B030D-6E8A-4147-A177-3AD203B41FA5}">
                      <a16:colId xmlns:a16="http://schemas.microsoft.com/office/drawing/2014/main" val="3207189628"/>
                    </a:ext>
                  </a:extLst>
                </a:gridCol>
                <a:gridCol w="1329258">
                  <a:extLst>
                    <a:ext uri="{9D8B030D-6E8A-4147-A177-3AD203B41FA5}">
                      <a16:colId xmlns:a16="http://schemas.microsoft.com/office/drawing/2014/main" val="871170877"/>
                    </a:ext>
                  </a:extLst>
                </a:gridCol>
                <a:gridCol w="1459465">
                  <a:extLst>
                    <a:ext uri="{9D8B030D-6E8A-4147-A177-3AD203B41FA5}">
                      <a16:colId xmlns:a16="http://schemas.microsoft.com/office/drawing/2014/main" val="3590493459"/>
                    </a:ext>
                  </a:extLst>
                </a:gridCol>
                <a:gridCol w="347730">
                  <a:extLst>
                    <a:ext uri="{9D8B030D-6E8A-4147-A177-3AD203B41FA5}">
                      <a16:colId xmlns:a16="http://schemas.microsoft.com/office/drawing/2014/main" val="582028566"/>
                    </a:ext>
                  </a:extLst>
                </a:gridCol>
                <a:gridCol w="997196">
                  <a:extLst>
                    <a:ext uri="{9D8B030D-6E8A-4147-A177-3AD203B41FA5}">
                      <a16:colId xmlns:a16="http://schemas.microsoft.com/office/drawing/2014/main" val="783715764"/>
                    </a:ext>
                  </a:extLst>
                </a:gridCol>
              </a:tblGrid>
              <a:tr h="171863">
                <a:tc rowSpan="2">
                  <a:txBody>
                    <a:bodyPr/>
                    <a:lstStyle/>
                    <a:p>
                      <a:pPr algn="ctr" fontAlgn="ctr"/>
                      <a:r>
                        <a:rPr lang="en-US" sz="1300" b="1" i="0" u="none" strike="noStrike">
                          <a:solidFill>
                            <a:srgbClr val="000000"/>
                          </a:solidFill>
                          <a:effectLst/>
                          <a:latin typeface="Preeti" pitchFamily="2" charset="0"/>
                        </a:rPr>
                        <a:t>qm=;+=</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 3/sf] tnf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300" b="1" i="0" u="none" strike="noStrike">
                          <a:solidFill>
                            <a:srgbClr val="000000"/>
                          </a:solidFill>
                          <a:effectLst/>
                          <a:latin typeface="Preeti" pitchFamily="2" charset="0"/>
                        </a:rPr>
                        <a:t>3/sf] d'Vo k|of]u</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3/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kl/jf/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kl/jf/sf d"nLsf] gfd, y/</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5">
                  <a:txBody>
                    <a:bodyPr/>
                    <a:lstStyle/>
                    <a:p>
                      <a:pPr algn="ctr" fontAlgn="ctr"/>
                      <a:r>
                        <a:rPr lang="en-US" sz="1300" b="1" i="0" u="none" strike="noStrike">
                          <a:solidFill>
                            <a:srgbClr val="000000"/>
                          </a:solidFill>
                          <a:effectLst/>
                          <a:latin typeface="Preeti" pitchFamily="2" charset="0"/>
                        </a:rPr>
                        <a:t>kl/jf/df cS;/ a;f]af; ug]{ ;b:o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1506190"/>
                  </a:ext>
                </a:extLst>
              </a:tr>
              <a:tr h="31508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300" b="1" i="0" u="none" strike="noStrike">
                          <a:solidFill>
                            <a:srgbClr val="000000"/>
                          </a:solidFill>
                          <a:effectLst/>
                          <a:latin typeface="Preeti" pitchFamily="2" charset="0"/>
                        </a:rPr>
                        <a:t>k'?if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a:solidFill>
                            <a:srgbClr val="000000"/>
                          </a:solidFill>
                          <a:effectLst/>
                          <a:latin typeface="Preeti" pitchFamily="2" charset="0"/>
                        </a:rPr>
                        <a:t>dlxnf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2">
                  <a:txBody>
                    <a:bodyPr/>
                    <a:lstStyle/>
                    <a:p>
                      <a:pPr algn="ctr" fontAlgn="ctr"/>
                      <a:r>
                        <a:rPr lang="en-US" sz="1300" b="1" i="0" u="none" strike="noStrike">
                          <a:solidFill>
                            <a:srgbClr val="000000"/>
                          </a:solidFill>
                          <a:effectLst/>
                          <a:latin typeface="Preeti" pitchFamily="2" charset="0"/>
                        </a:rPr>
                        <a:t>cGo lnËL</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pPr algn="ctr" fontAlgn="ctr"/>
                      <a:endParaRPr lang="en-US" sz="1300" b="1" i="0" u="none" strike="noStrike">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dirty="0" err="1">
                          <a:solidFill>
                            <a:srgbClr val="000000"/>
                          </a:solidFill>
                          <a:effectLst/>
                          <a:latin typeface="Preeti" pitchFamily="2" charset="0"/>
                        </a:rPr>
                        <a:t>hDdf</a:t>
                      </a:r>
                      <a:endParaRPr lang="en-US" sz="1300" b="1" i="0" u="none" strike="noStrike" dirty="0">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5480123"/>
                  </a:ext>
                </a:extLst>
              </a:tr>
              <a:tr h="171863">
                <a:tc>
                  <a:txBody>
                    <a:bodyPr/>
                    <a:lstStyle/>
                    <a:p>
                      <a:pPr algn="ctr" fontAlgn="ctr"/>
                      <a:r>
                        <a:rPr lang="en-US" sz="1300" b="1" i="0" u="none" strike="noStrike">
                          <a:solidFill>
                            <a:srgbClr val="000000"/>
                          </a:solidFill>
                          <a:effectLst/>
                          <a:latin typeface="Preeti" pitchFamily="2" charset="0"/>
                        </a:rPr>
                        <a:t> </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-&amp;_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5">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2879627"/>
                  </a:ext>
                </a:extLst>
              </a:tr>
              <a:tr h="273907">
                <a:tc>
                  <a:txBody>
                    <a:bodyPr/>
                    <a:lstStyle/>
                    <a:p>
                      <a:pPr algn="ctr" fontAlgn="b"/>
                      <a:r>
                        <a:rPr lang="en-US" sz="1300" b="1" i="0" u="none" strike="noStrike" dirty="0">
                          <a:solidFill>
                            <a:srgbClr val="0000FF"/>
                          </a:solidFill>
                          <a:effectLst/>
                          <a:latin typeface="Times New Roman" panose="02020603050405020304" pitchFamily="18" charset="0"/>
                        </a:rPr>
                        <a:t>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1676853"/>
                  </a:ext>
                </a:extLst>
              </a:tr>
              <a:tr h="273907">
                <a:tc>
                  <a:txBody>
                    <a:bodyPr/>
                    <a:lstStyle/>
                    <a:p>
                      <a:pPr algn="ctr" fontAlgn="b"/>
                      <a:r>
                        <a:rPr lang="en-US" sz="1300" b="1" i="0" u="none" strike="noStrike">
                          <a:solidFill>
                            <a:srgbClr val="0000FF"/>
                          </a:solidFill>
                          <a:effectLst/>
                          <a:latin typeface="Times New Roman" panose="02020603050405020304" pitchFamily="18" charset="0"/>
                        </a:rPr>
                        <a:t>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86302425"/>
                  </a:ext>
                </a:extLst>
              </a:tr>
              <a:tr h="273907">
                <a:tc>
                  <a:txBody>
                    <a:bodyPr/>
                    <a:lstStyle/>
                    <a:p>
                      <a:pPr algn="ctr" fontAlgn="b"/>
                      <a:r>
                        <a:rPr lang="en-US" sz="1300" b="1" i="0" u="none" strike="noStrike">
                          <a:solidFill>
                            <a:srgbClr val="0000FF"/>
                          </a:solidFill>
                          <a:effectLst/>
                          <a:latin typeface="Times New Roman" panose="02020603050405020304" pitchFamily="18" charset="0"/>
                        </a:rPr>
                        <a:t>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err="1">
                          <a:solidFill>
                            <a:srgbClr val="0000FF"/>
                          </a:solidFill>
                          <a:effectLst/>
                          <a:latin typeface="Preeti" pitchFamily="2" charset="0"/>
                        </a:rPr>
                        <a:t>Zofd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248606"/>
                  </a:ext>
                </a:extLst>
              </a:tr>
              <a:tr h="273907">
                <a:tc>
                  <a:txBody>
                    <a:bodyPr/>
                    <a:lstStyle/>
                    <a:p>
                      <a:pPr algn="ctr" fontAlgn="b"/>
                      <a:r>
                        <a:rPr lang="en-US" sz="1300" b="1" i="0" u="none" strike="noStrike">
                          <a:solidFill>
                            <a:srgbClr val="0000FF"/>
                          </a:solidFill>
                          <a:effectLst/>
                          <a:latin typeface="Times New Roman" panose="02020603050405020304" pitchFamily="18" charset="0"/>
                        </a:rPr>
                        <a:t>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s[i0f </a:t>
                      </a:r>
                      <a:r>
                        <a:rPr lang="en-US" sz="1600" b="1" i="0" u="none" strike="noStrike" dirty="0" err="1">
                          <a:solidFill>
                            <a:srgbClr val="0000FF"/>
                          </a:solidFill>
                          <a:effectLst/>
                          <a:latin typeface="Preeti" pitchFamily="2" charset="0"/>
                        </a:rPr>
                        <a:t>s'df</a:t>
                      </a:r>
                      <a:r>
                        <a:rPr lang="en-US" sz="1600" b="1" i="0" u="none" strike="noStrike" dirty="0">
                          <a:solidFill>
                            <a:srgbClr val="0000FF"/>
                          </a:solidFill>
                          <a:effectLst/>
                          <a:latin typeface="Preeti" pitchFamily="2" charset="0"/>
                        </a:rPr>
                        <a:t>/L If]</a:t>
                      </a:r>
                      <a:r>
                        <a:rPr lang="en-US" sz="1600" b="1" i="0" u="none" strike="noStrike" dirty="0" err="1">
                          <a:solidFill>
                            <a:srgbClr val="0000FF"/>
                          </a:solidFill>
                          <a:effectLst/>
                          <a:latin typeface="Preeti" pitchFamily="2" charset="0"/>
                        </a:rPr>
                        <a:t>qL</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0673803"/>
                  </a:ext>
                </a:extLst>
              </a:tr>
              <a:tr h="273907">
                <a:tc>
                  <a:txBody>
                    <a:bodyPr/>
                    <a:lstStyle/>
                    <a:p>
                      <a:pPr algn="ctr" fontAlgn="b"/>
                      <a:r>
                        <a:rPr lang="en-US" sz="1300" b="1" i="0" u="none" strike="noStrike">
                          <a:solidFill>
                            <a:srgbClr val="0000FF"/>
                          </a:solidFill>
                          <a:effectLst/>
                          <a:latin typeface="Times New Roman" panose="02020603050405020304" pitchFamily="18" charset="0"/>
                        </a:rPr>
                        <a:t>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dfof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2762059"/>
                  </a:ext>
                </a:extLst>
              </a:tr>
              <a:tr h="273907">
                <a:tc>
                  <a:txBody>
                    <a:bodyPr/>
                    <a:lstStyle/>
                    <a:p>
                      <a:pPr algn="ctr" fontAlgn="b"/>
                      <a:r>
                        <a:rPr lang="en-US" sz="1300" b="1" i="0" u="none" strike="noStrike">
                          <a:solidFill>
                            <a:srgbClr val="0000FF"/>
                          </a:solidFill>
                          <a:effectLst/>
                          <a:latin typeface="Times New Roman" panose="02020603050405020304" pitchFamily="18" charset="0"/>
                        </a:rPr>
                        <a:t>6</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sngStrike">
                          <a:solidFill>
                            <a:srgbClr val="0000FF"/>
                          </a:solidFill>
                          <a:effectLst/>
                          <a:latin typeface="Times New Roman" panose="02020603050405020304" pitchFamily="18" charset="0"/>
                        </a:rPr>
                        <a:t>6</a:t>
                      </a:r>
                      <a:endParaRPr lang="en-US" sz="1300" b="1" i="0" u="none" strike="noStrike">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600" b="1" i="0" u="none" strike="noStrike" dirty="0">
                          <a:solidFill>
                            <a:srgbClr val="0000FF"/>
                          </a:solidFill>
                          <a:effectLst/>
                          <a:latin typeface="Preeti" pitchFamily="2" charset="0"/>
                        </a:rPr>
                        <a:t>gj/fh kf}8]n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76454857"/>
                  </a:ext>
                </a:extLst>
              </a:tr>
              <a:tr h="273907">
                <a:tc>
                  <a:txBody>
                    <a:bodyPr/>
                    <a:lstStyle/>
                    <a:p>
                      <a:pPr algn="ctr" fontAlgn="b"/>
                      <a:r>
                        <a:rPr lang="en-US" sz="1300" b="1" i="0" u="none" strike="noStrike">
                          <a:solidFill>
                            <a:srgbClr val="0000FF"/>
                          </a:solidFill>
                          <a:effectLst/>
                          <a:latin typeface="Times New Roman" panose="02020603050405020304" pitchFamily="18" charset="0"/>
                        </a:rPr>
                        <a:t>7</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Kokila" panose="020B0604020202020204" pitchFamily="34"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err="1">
                          <a:solidFill>
                            <a:srgbClr val="0000FF"/>
                          </a:solidFill>
                          <a:effectLst/>
                          <a:latin typeface="Preeti" pitchFamily="2" charset="0"/>
                        </a:rPr>
                        <a:t>ljsfz</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a:t>
                      </a:r>
                      <a:r>
                        <a:rPr lang="en-US" sz="1600" b="1" i="0" u="none" strike="noStrike" dirty="0">
                          <a:solidFill>
                            <a:srgbClr val="0000FF"/>
                          </a:solidFill>
                          <a:effectLst/>
                          <a:latin typeface="Preeti" pitchFamily="2" charset="0"/>
                        </a:rPr>
                        <a:t>ª</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2574856"/>
                  </a:ext>
                </a:extLst>
              </a:tr>
              <a:tr h="273907">
                <a:tc>
                  <a:txBody>
                    <a:bodyPr/>
                    <a:lstStyle/>
                    <a:p>
                      <a:pPr algn="ctr" fontAlgn="b"/>
                      <a:r>
                        <a:rPr lang="en-US" sz="1300" b="1" i="0" u="none" strike="noStrike">
                          <a:solidFill>
                            <a:srgbClr val="0000FF"/>
                          </a:solidFill>
                          <a:effectLst/>
                          <a:latin typeface="Times New Roman" panose="02020603050405020304" pitchFamily="18" charset="0"/>
                        </a:rPr>
                        <a:t>8</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v8\sf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37670944"/>
                  </a:ext>
                </a:extLst>
              </a:tr>
              <a:tr h="273907">
                <a:tc>
                  <a:txBody>
                    <a:bodyPr/>
                    <a:lstStyle/>
                    <a:p>
                      <a:pPr algn="ctr" fontAlgn="b"/>
                      <a:r>
                        <a:rPr lang="en-US" sz="1300" b="1" i="0" u="none" strike="noStrike">
                          <a:solidFill>
                            <a:srgbClr val="0000FF"/>
                          </a:solidFill>
                          <a:effectLst/>
                          <a:latin typeface="Times New Roman" panose="02020603050405020304" pitchFamily="18" charset="0"/>
                        </a:rPr>
                        <a:t>9</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Times New Roman" panose="02020603050405020304" pitchFamily="18" charset="0"/>
                        </a:rPr>
                        <a:t>0</a:t>
                      </a:r>
                      <a:r>
                        <a:rPr lang="en-US" sz="1300" b="1" i="0" u="none" strike="noStrike" dirty="0">
                          <a:solidFill>
                            <a:srgbClr val="0000FF"/>
                          </a:solidFill>
                          <a:effectLst/>
                          <a:latin typeface="Times New Roman" panose="02020603050405020304" pitchFamily="18" charset="0"/>
                        </a:rPr>
                        <a:t>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7</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0882060"/>
                  </a:ext>
                </a:extLst>
              </a:tr>
              <a:tr h="273907">
                <a:tc>
                  <a:txBody>
                    <a:bodyPr/>
                    <a:lstStyle/>
                    <a:p>
                      <a:pPr algn="ctr" fontAlgn="b"/>
                      <a:r>
                        <a:rPr lang="en-US" sz="1300" b="1" i="0" u="none" strike="noStrike">
                          <a:solidFill>
                            <a:srgbClr val="0000FF"/>
                          </a:solidFill>
                          <a:effectLst/>
                          <a:latin typeface="Times New Roman" panose="02020603050405020304" pitchFamily="18" charset="0"/>
                        </a:rPr>
                        <a:t>10</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8 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 </a:t>
                      </a:r>
                      <a:r>
                        <a:rPr lang="ne-NP" sz="1300" b="1" i="0" u="none" strike="noStrike" dirty="0">
                          <a:solidFill>
                            <a:srgbClr val="0000FF"/>
                          </a:solidFill>
                          <a:effectLst/>
                          <a:latin typeface="Calibri" panose="020F0502020204030204" pitchFamily="34" charset="0"/>
                        </a:rPr>
                        <a:t>0</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ne-NP" sz="1300" b="1" i="0" u="none" strike="noStrike" dirty="0">
                          <a:solidFill>
                            <a:srgbClr val="0000FF"/>
                          </a:solidFill>
                          <a:effectLst/>
                          <a:latin typeface="Calibri" panose="020F0502020204030204" pitchFamily="34" charset="0"/>
                        </a:rPr>
                        <a:t>4</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0941739"/>
                  </a:ext>
                </a:extLst>
              </a:tr>
              <a:tr h="273907">
                <a:tc>
                  <a:txBody>
                    <a:bodyPr/>
                    <a:lstStyle/>
                    <a:p>
                      <a:pPr algn="ctr" fontAlgn="b"/>
                      <a:r>
                        <a:rPr lang="en-US" sz="1300" b="1" i="0" u="none" strike="noStrike">
                          <a:solidFill>
                            <a:srgbClr val="0000FF"/>
                          </a:solidFill>
                          <a:effectLst/>
                          <a:latin typeface="Times New Roman" panose="02020603050405020304" pitchFamily="18" charset="0"/>
                        </a:rPr>
                        <a:t>11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5ljnfn </a:t>
                      </a:r>
                      <a:r>
                        <a:rPr lang="en-US" sz="1600" b="1" i="0" u="none" strike="noStrike" dirty="0" err="1">
                          <a:solidFill>
                            <a:srgbClr val="0000FF"/>
                          </a:solidFill>
                          <a:effectLst/>
                          <a:latin typeface="Preeti" pitchFamily="2" charset="0"/>
                        </a:rPr>
                        <a:t>kf</a:t>
                      </a:r>
                      <a:r>
                        <a:rPr lang="en-US" sz="1600" b="1" i="0" u="none" strike="noStrike" dirty="0">
                          <a:solidFill>
                            <a:srgbClr val="0000FF"/>
                          </a:solidFill>
                          <a:effectLst/>
                          <a:latin typeface="Preeti" pitchFamily="2" charset="0"/>
                        </a:rPr>
                        <a:t>}8]n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4</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8805836"/>
                  </a:ext>
                </a:extLst>
              </a:tr>
              <a:tr h="273907">
                <a:tc>
                  <a:txBody>
                    <a:bodyPr/>
                    <a:lstStyle/>
                    <a:p>
                      <a:pPr algn="ctr" fontAlgn="b"/>
                      <a:r>
                        <a:rPr lang="en-US" sz="1300" b="1" i="0" u="none" strike="noStrike">
                          <a:solidFill>
                            <a:srgbClr val="0000FF"/>
                          </a:solidFill>
                          <a:effectLst/>
                          <a:latin typeface="Times New Roman" panose="02020603050405020304" pitchFamily="18" charset="0"/>
                        </a:rPr>
                        <a:t>12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8</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xl/</a:t>
                      </a:r>
                      <a:r>
                        <a:rPr lang="en-US" sz="1600" b="1" i="0" u="none" strike="noStrike" dirty="0" err="1">
                          <a:solidFill>
                            <a:srgbClr val="0000FF"/>
                          </a:solidFill>
                          <a:effectLst/>
                          <a:latin typeface="Preeti" pitchFamily="2" charset="0"/>
                        </a:rPr>
                        <a:t>cf</a:t>
                      </a:r>
                      <a:r>
                        <a:rPr lang="en-US" sz="1600" b="1" i="0" u="none" strike="noStrike" dirty="0">
                          <a:solidFill>
                            <a:srgbClr val="0000FF"/>
                          </a:solidFill>
                          <a:effectLst/>
                          <a:latin typeface="Preeti" pitchFamily="2" charset="0"/>
                        </a:rPr>
                        <a:t>]d </a:t>
                      </a:r>
                      <a:r>
                        <a:rPr lang="en-US" sz="1600" b="1" i="0" u="none" strike="noStrike" dirty="0" err="1">
                          <a:solidFill>
                            <a:srgbClr val="0000FF"/>
                          </a:solidFill>
                          <a:effectLst/>
                          <a:latin typeface="Preeti" pitchFamily="2" charset="0"/>
                        </a:rPr>
                        <a:t>cfrfo</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0628257"/>
                  </a:ext>
                </a:extLst>
              </a:tr>
              <a:tr h="273907">
                <a:tc>
                  <a:txBody>
                    <a:bodyPr/>
                    <a:lstStyle/>
                    <a:p>
                      <a:pPr algn="ctr" fontAlgn="b"/>
                      <a:r>
                        <a:rPr lang="en-US" sz="1300" b="1" i="0" u="none" strike="noStrike">
                          <a:solidFill>
                            <a:srgbClr val="0000FF"/>
                          </a:solidFill>
                          <a:effectLst/>
                          <a:latin typeface="Times New Roman" panose="02020603050405020304" pitchFamily="18" charset="0"/>
                        </a:rPr>
                        <a:t>13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9</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FF"/>
                          </a:solidFill>
                          <a:effectLst/>
                          <a:latin typeface="Preeti" pitchFamily="2" charset="0"/>
                        </a:rPr>
                        <a:t>lnnfw</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469877"/>
                  </a:ext>
                </a:extLst>
              </a:tr>
              <a:tr h="273907">
                <a:tc>
                  <a:txBody>
                    <a:bodyPr/>
                    <a:lstStyle/>
                    <a:p>
                      <a:pPr algn="ctr" fontAlgn="b"/>
                      <a:r>
                        <a:rPr lang="en-US" sz="1300" b="1" i="0" u="none" strike="noStrike">
                          <a:solidFill>
                            <a:srgbClr val="0000FF"/>
                          </a:solidFill>
                          <a:effectLst/>
                          <a:latin typeface="Times New Roman" panose="02020603050405020304" pitchFamily="18" charset="0"/>
                        </a:rPr>
                        <a:t>14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err="1">
                          <a:solidFill>
                            <a:srgbClr val="0000FF"/>
                          </a:solidFill>
                          <a:effectLst/>
                          <a:latin typeface="Preeti" pitchFamily="2" charset="0"/>
                        </a:rPr>
                        <a:t>zfGtf</a:t>
                      </a:r>
                      <a:r>
                        <a:rPr lang="en-US" sz="1600" b="1" i="0" u="none" strike="noStrike" dirty="0">
                          <a:solidFill>
                            <a:srgbClr val="0000FF"/>
                          </a:solidFill>
                          <a:effectLst/>
                          <a:latin typeface="Preeti" pitchFamily="2" charset="0"/>
                        </a:rPr>
                        <a:t> rf}w/L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62868903"/>
                  </a:ext>
                </a:extLst>
              </a:tr>
              <a:tr h="273907">
                <a:tc>
                  <a:txBody>
                    <a:bodyPr/>
                    <a:lstStyle/>
                    <a:p>
                      <a:pPr algn="ctr" fontAlgn="b"/>
                      <a:r>
                        <a:rPr lang="en-US" sz="1300" b="1" i="0" u="none" strike="noStrike">
                          <a:solidFill>
                            <a:srgbClr val="0000FF"/>
                          </a:solidFill>
                          <a:effectLst/>
                          <a:latin typeface="Times New Roman" panose="02020603050405020304" pitchFamily="18" charset="0"/>
                        </a:rPr>
                        <a:t>15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Gtf</a:t>
                      </a:r>
                      <a:r>
                        <a:rPr lang="en-US" sz="1600" b="1" i="0" u="none" strike="noStrike" dirty="0">
                          <a:solidFill>
                            <a:srgbClr val="0000FF"/>
                          </a:solidFill>
                          <a:effectLst/>
                          <a:latin typeface="Preeti" pitchFamily="2" charset="0"/>
                        </a:rPr>
                        <a:t>]if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dirty="0">
                          <a:solidFill>
                            <a:srgbClr val="0000FF"/>
                          </a:solidFill>
                          <a:effectLst/>
                          <a:latin typeface="Calibri" panose="020F0502020204030204" pitchFamily="34" charset="0"/>
                        </a:rPr>
                        <a:t>0 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dirty="0">
                          <a:solidFill>
                            <a:srgbClr val="0000FF"/>
                          </a:solidFill>
                          <a:effectLst/>
                          <a:latin typeface="Calibri" panose="020F0502020204030204" pitchFamily="34" charset="0"/>
                        </a:rPr>
                        <a:t> 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199665"/>
                  </a:ext>
                </a:extLst>
              </a:tr>
              <a:tr h="264955">
                <a:tc gridSpan="11">
                  <a:txBody>
                    <a:bodyPr/>
                    <a:lstStyle/>
                    <a:p>
                      <a:pPr algn="l" fontAlgn="ctr"/>
                      <a:r>
                        <a:rPr lang="en-US" sz="1300" b="0" i="0" u="none" strike="noStrike" dirty="0" err="1">
                          <a:solidFill>
                            <a:srgbClr val="000000"/>
                          </a:solidFill>
                          <a:effectLst/>
                          <a:latin typeface="Himchuli" pitchFamily="2" charset="0"/>
                        </a:rPr>
                        <a:t>dxn</a:t>
                      </a:r>
                      <a:r>
                        <a:rPr lang="en-US" sz="1300" b="0" i="0" u="none" strike="noStrike" dirty="0">
                          <a:solidFill>
                            <a:srgbClr val="000000"/>
                          </a:solidFill>
                          <a:effectLst/>
                          <a:latin typeface="Himchuli" pitchFamily="2" charset="0"/>
                        </a:rPr>
                        <a:t> # 3/sf]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 -sf]8_ M  </a:t>
                      </a:r>
                      <a:r>
                        <a:rPr lang="en-US" sz="1300" b="0" i="0" u="none" strike="noStrike" dirty="0" err="1">
                          <a:solidFill>
                            <a:srgbClr val="000000"/>
                          </a:solidFill>
                          <a:effectLst/>
                          <a:latin typeface="Himchuli" pitchFamily="2" charset="0"/>
                        </a:rPr>
                        <a:t>cfjf;Lo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Jofkf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2</a:t>
                      </a:r>
                      <a:r>
                        <a:rPr lang="en-US" sz="1300" b="0" i="0" u="none" strike="noStrike" dirty="0">
                          <a:solidFill>
                            <a:srgbClr val="000000"/>
                          </a:solidFill>
                          <a:effectLst/>
                          <a:latin typeface="Himchuli" pitchFamily="2" charset="0"/>
                        </a:rPr>
                        <a:t>     ;/sf/L===</a:t>
                      </a:r>
                      <a:r>
                        <a:rPr lang="en-US" sz="1300" b="0" i="0" u="none" strike="noStrike" dirty="0">
                          <a:solidFill>
                            <a:srgbClr val="000000"/>
                          </a:solidFill>
                          <a:effectLst/>
                          <a:latin typeface="Times New Roman" panose="02020603050405020304" pitchFamily="18" charset="0"/>
                        </a:rPr>
                        <a:t>3</a:t>
                      </a:r>
                      <a:r>
                        <a:rPr lang="en-US" sz="1300" b="0" i="0" u="none" strike="noStrike" dirty="0">
                          <a:solidFill>
                            <a:srgbClr val="000000"/>
                          </a:solidFill>
                          <a:effectLst/>
                          <a:latin typeface="Himchuli" pitchFamily="2" charset="0"/>
                        </a:rPr>
                        <a:t>        z}</a:t>
                      </a:r>
                      <a:r>
                        <a:rPr lang="en-US" sz="1300" b="0" i="0" u="none" strike="noStrike" dirty="0" err="1">
                          <a:solidFill>
                            <a:srgbClr val="000000"/>
                          </a:solidFill>
                          <a:effectLst/>
                          <a:latin typeface="Himchuli" pitchFamily="2" charset="0"/>
                        </a:rPr>
                        <a:t>lIfs</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4</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jf:YohGo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5</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pBf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u÷snsf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vfgf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6</a:t>
                      </a:r>
                      <a:r>
                        <a:rPr lang="en-US" sz="1300" b="0" i="0" u="none" strike="noStrike" dirty="0">
                          <a:solidFill>
                            <a:srgbClr val="000000"/>
                          </a:solidFill>
                          <a:effectLst/>
                          <a:latin typeface="Himchuli" pitchFamily="2" charset="0"/>
                        </a:rPr>
                        <a:t>    a}+s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ljQLo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7 </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yfut</a:t>
                      </a:r>
                      <a:r>
                        <a:rPr lang="en-US" sz="1300" b="0" i="0" u="none" strike="noStrike" dirty="0">
                          <a:solidFill>
                            <a:srgbClr val="000000"/>
                          </a:solidFill>
                          <a:effectLst/>
                          <a:latin typeface="Himchuli" pitchFamily="2" charset="0"/>
                        </a:rPr>
                        <a:t> ====</a:t>
                      </a:r>
                      <a:r>
                        <a:rPr lang="en-US" sz="1300" b="0" i="0" u="none" strike="noStrike" dirty="0">
                          <a:solidFill>
                            <a:srgbClr val="000000"/>
                          </a:solidFill>
                          <a:effectLst/>
                          <a:latin typeface="Times New Roman" panose="02020603050405020304" pitchFamily="18" charset="0"/>
                        </a:rPr>
                        <a:t>8</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xf</a:t>
                      </a:r>
                      <a:r>
                        <a:rPr lang="en-US" sz="1300" b="0" i="0" u="none" strike="noStrike" dirty="0">
                          <a:solidFill>
                            <a:srgbClr val="000000"/>
                          </a:solidFill>
                          <a:effectLst/>
                          <a:latin typeface="Himchuli" pitchFamily="2" charset="0"/>
                        </a:rPr>
                        <a:t>]6n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nh</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9</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uf</a:t>
                      </a:r>
                      <a:r>
                        <a:rPr lang="en-US" sz="1300" b="0" i="0" u="none" strike="noStrike" dirty="0">
                          <a:solidFill>
                            <a:srgbClr val="000000"/>
                          </a:solidFill>
                          <a:effectLst/>
                          <a:latin typeface="Himchuli" pitchFamily="2" charset="0"/>
                        </a:rPr>
                        <a:t>]7÷wg;f/÷</a:t>
                      </a:r>
                      <a:r>
                        <a:rPr lang="en-US" sz="1300" b="0" i="0" u="none" strike="noStrike" dirty="0" err="1">
                          <a:solidFill>
                            <a:srgbClr val="000000"/>
                          </a:solidFill>
                          <a:effectLst/>
                          <a:latin typeface="Himchuli" pitchFamily="2" charset="0"/>
                        </a:rPr>
                        <a:t>dtfg</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…...10</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cGo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a:t>
                      </a:r>
                      <a:r>
                        <a:rPr lang="en-US" sz="1300" b="0" i="0" u="none" strike="noStrike" dirty="0">
                          <a:solidFill>
                            <a:srgbClr val="000000"/>
                          </a:solidFill>
                          <a:effectLst/>
                          <a:latin typeface="Times New Roman" panose="02020603050405020304" pitchFamily="18" charset="0"/>
                        </a:rPr>
                        <a:t>11 </a:t>
                      </a:r>
                      <a:r>
                        <a:rPr lang="en-US" sz="1300" b="0" i="0" u="none" strike="noStrike" dirty="0">
                          <a:solidFill>
                            <a:srgbClr val="000000"/>
                          </a:solidFill>
                          <a:effectLst/>
                          <a:latin typeface="Himchuli" pitchFamily="2" charset="0"/>
                        </a:rPr>
                        <a:t>  </a:t>
                      </a:r>
                    </a:p>
                  </a:txBody>
                  <a:tcPr marL="6192" marR="6192" marT="61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8926330"/>
                  </a:ext>
                </a:extLst>
              </a:tr>
            </a:tbl>
          </a:graphicData>
        </a:graphic>
      </p:graphicFrame>
      <p:cxnSp>
        <p:nvCxnSpPr>
          <p:cNvPr id="9" name="Straight Connector 8">
            <a:extLst>
              <a:ext uri="{FF2B5EF4-FFF2-40B4-BE49-F238E27FC236}">
                <a16:creationId xmlns:a16="http://schemas.microsoft.com/office/drawing/2014/main" id="{C9C36E00-5E45-4325-B7FD-C9C7A6AE4C81}"/>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4095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658819"/>
            <a:ext cx="12141967" cy="5790303"/>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समयः १० मिनेटमात्र</a:t>
            </a:r>
          </a:p>
          <a:p>
            <a:pPr marL="571500" indent="-342900">
              <a:lnSpc>
                <a:spcPct val="115000"/>
              </a:lnSpc>
              <a:spcAft>
                <a:spcPts val="1000"/>
              </a:spcAft>
              <a:buFont typeface="Arial" panose="020B0604020202020204" pitchFamily="34" charset="0"/>
              <a:buChar char="•"/>
            </a:pPr>
            <a:r>
              <a:rPr lang="ne-NP" sz="2400" b="1" dirty="0">
                <a:solidFill>
                  <a:srgbClr val="142DAC"/>
                </a:solidFill>
                <a:latin typeface="Kokila" panose="020B0604020202020204" pitchFamily="34" charset="0"/>
                <a:cs typeface="Kalimati" panose="00000400000000000000" pitchFamily="2"/>
              </a:rPr>
              <a:t>समग्र तालिम कार्यक्रम सहभागीहरूको अनुभवबाट कस्तो रह्यो भनी तालिम आयोजकलार्इ आगामी दिनमा सुधार गर्नका लागि पृष्ठपोषण हुने</a:t>
            </a:r>
          </a:p>
          <a:p>
            <a:pPr marL="571500" indent="-342900">
              <a:lnSpc>
                <a:spcPct val="115000"/>
              </a:lnSpc>
              <a:spcAft>
                <a:spcPts val="1000"/>
              </a:spcAft>
              <a:buFont typeface="Arial" panose="020B0604020202020204" pitchFamily="34" charset="0"/>
              <a:buChar char="•"/>
            </a:pPr>
            <a:r>
              <a:rPr lang="ne-NP" sz="2400" b="1" dirty="0">
                <a:solidFill>
                  <a:srgbClr val="142DAC"/>
                </a:solidFill>
                <a:latin typeface="Kokila" panose="020B0604020202020204" pitchFamily="34" charset="0"/>
                <a:cs typeface="Kalimati" panose="00000400000000000000" pitchFamily="2"/>
              </a:rPr>
              <a:t>सहभागीहरूले आफ्नो नाम, आइडि कोड लेख्न नपर्ने</a:t>
            </a:r>
          </a:p>
          <a:p>
            <a:pPr marL="571500" indent="-342900">
              <a:lnSpc>
                <a:spcPct val="115000"/>
              </a:lnSpc>
              <a:spcAft>
                <a:spcPts val="1000"/>
              </a:spcAft>
              <a:buFont typeface="Arial" panose="020B0604020202020204" pitchFamily="34" charset="0"/>
              <a:buChar char="•"/>
            </a:pPr>
            <a:r>
              <a:rPr lang="ne-NP" sz="2400" b="1" dirty="0">
                <a:solidFill>
                  <a:srgbClr val="142DAC"/>
                </a:solidFill>
                <a:latin typeface="Kokila" panose="020B0604020202020204" pitchFamily="34" charset="0"/>
                <a:cs typeface="Kalimati" panose="00000400000000000000" pitchFamily="2"/>
              </a:rPr>
              <a:t>सहभागीहरूले आफूलार्इ लागेका कुरा निर्धक्क लेख्न सकिने</a:t>
            </a:r>
          </a:p>
          <a:p>
            <a:pPr marL="571500" indent="-342900">
              <a:lnSpc>
                <a:spcPct val="115000"/>
              </a:lnSpc>
              <a:spcAft>
                <a:spcPts val="1000"/>
              </a:spcAft>
              <a:buFont typeface="Arial" panose="020B0604020202020204" pitchFamily="34" charset="0"/>
              <a:buChar char="•"/>
            </a:pPr>
            <a:endParaRPr lang="ne-NP" sz="2400" b="1" dirty="0">
              <a:solidFill>
                <a:srgbClr val="142DAC"/>
              </a:solidFill>
              <a:latin typeface="Kokila" panose="020B0604020202020204" pitchFamily="34" charset="0"/>
              <a:cs typeface="Kalimati" panose="00000400000000000000" pitchFamily="2"/>
            </a:endParaRPr>
          </a:p>
          <a:p>
            <a:pPr marL="571500" indent="-342900">
              <a:lnSpc>
                <a:spcPct val="115000"/>
              </a:lnSpc>
              <a:spcAft>
                <a:spcPts val="1000"/>
              </a:spcAft>
              <a:buFont typeface="Arial" panose="020B0604020202020204" pitchFamily="34" charset="0"/>
              <a:buChar char="•"/>
            </a:pPr>
            <a:r>
              <a:rPr lang="ne-NP" sz="2400" b="1" dirty="0">
                <a:latin typeface="Kokila" panose="020B0604020202020204" pitchFamily="34" charset="0"/>
                <a:cs typeface="Kalimati" panose="00000400000000000000" pitchFamily="2"/>
              </a:rPr>
              <a:t>उपलब्ध गराइएको तालिम मुल्याङ्कन फारामका सबै प्रश्नहरूको उपयुक्त विकल्पमा ठीक (</a:t>
            </a:r>
            <a:r>
              <a:rPr lang="en-US" sz="2400" b="1" dirty="0">
                <a:latin typeface="Kokila" panose="020B0604020202020204" pitchFamily="34" charset="0"/>
                <a:cs typeface="Kalimati" panose="00000400000000000000" pitchFamily="2"/>
              </a:rPr>
              <a:t>√</a:t>
            </a:r>
            <a:r>
              <a:rPr lang="ne-NP" sz="2400" b="1" dirty="0">
                <a:latin typeface="Kokila" panose="020B0604020202020204" pitchFamily="34" charset="0"/>
                <a:cs typeface="Kalimati" panose="00000400000000000000" pitchFamily="2"/>
              </a:rPr>
              <a:t>) चिन्ह लगाउनुहोस् ।</a:t>
            </a:r>
          </a:p>
          <a:p>
            <a:pPr marL="571500" indent="-342900">
              <a:lnSpc>
                <a:spcPct val="115000"/>
              </a:lnSpc>
              <a:spcAft>
                <a:spcPts val="1000"/>
              </a:spcAft>
              <a:buFont typeface="Arial" panose="020B0604020202020204" pitchFamily="34" charset="0"/>
              <a:buChar char="•"/>
            </a:pPr>
            <a:r>
              <a:rPr lang="ne-NP" sz="2400" b="1">
                <a:solidFill>
                  <a:srgbClr val="142DAC"/>
                </a:solidFill>
                <a:latin typeface="Kokila" panose="020B0604020202020204" pitchFamily="34" charset="0"/>
                <a:cs typeface="Kalimati" panose="00000400000000000000" pitchFamily="2"/>
              </a:rPr>
              <a:t>थप सुझावहरू भएमा उक्त फारामको खाली स्थानमा लेखेर दिनुहोस् ।</a:t>
            </a:r>
            <a:endParaRPr lang="ne-NP" sz="2400" b="1" dirty="0">
              <a:solidFill>
                <a:srgbClr val="142DAC"/>
              </a:solidFill>
              <a:latin typeface="Kokila" panose="020B0604020202020204" pitchFamily="34" charset="0"/>
              <a:cs typeface="Kalimati" panose="00000400000000000000" pitchFamily="2"/>
            </a:endParaRPr>
          </a:p>
          <a:p>
            <a:pPr marL="571500" indent="-342900">
              <a:lnSpc>
                <a:spcPct val="115000"/>
              </a:lnSpc>
              <a:spcAft>
                <a:spcPts val="1000"/>
              </a:spcAft>
              <a:buFont typeface="Arial" panose="020B0604020202020204" pitchFamily="34" charset="0"/>
              <a:buChar char="•"/>
            </a:pPr>
            <a:endParaRPr lang="ne-NP" sz="2400" b="1" dirty="0">
              <a:solidFill>
                <a:srgbClr val="142DAC"/>
              </a:solidFill>
              <a:latin typeface="Kokila" panose="020B0604020202020204" pitchFamily="34" charset="0"/>
              <a:cs typeface="Kalimati" panose="00000400000000000000" pitchFamily="2"/>
            </a:endParaRPr>
          </a:p>
          <a:p>
            <a:pPr marL="457200" indent="-228600">
              <a:lnSpc>
                <a:spcPct val="115000"/>
              </a:lnSpc>
              <a:spcAft>
                <a:spcPts val="1000"/>
              </a:spcAft>
            </a:pPr>
            <a:r>
              <a:rPr lang="en-US" sz="2400" b="1" dirty="0">
                <a:solidFill>
                  <a:srgbClr val="142DAC"/>
                </a:solidFill>
                <a:latin typeface="Kokila" panose="020B0604020202020204" pitchFamily="34" charset="0"/>
                <a:cs typeface="Kalimati" panose="00000400000000000000" pitchFamily="2"/>
              </a:rPr>
              <a:t> </a:t>
            </a:r>
            <a:endParaRPr lang="en-GB" sz="24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4566521" y="848890"/>
            <a:ext cx="3329758" cy="707886"/>
          </a:xfrm>
          <a:prstGeom prst="rect">
            <a:avLst/>
          </a:prstGeom>
          <a:noFill/>
        </p:spPr>
        <p:txBody>
          <a:bodyPr wrap="none" rtlCol="0">
            <a:spAutoFit/>
          </a:bodyPr>
          <a:lstStyle/>
          <a:p>
            <a:r>
              <a:rPr lang="ne-NP" sz="4000" b="1" dirty="0">
                <a:solidFill>
                  <a:srgbClr val="142DAC"/>
                </a:solidFill>
                <a:latin typeface="Kokila" panose="020B0604020202020204" pitchFamily="34" charset="0"/>
                <a:cs typeface="Kalimati" panose="00000400000000000000" pitchFamily="2"/>
              </a:rPr>
              <a:t>तालिम मुल्याङ्कन</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45</a:t>
            </a:fld>
            <a:endParaRPr lang="en-US"/>
          </a:p>
        </p:txBody>
      </p:sp>
    </p:spTree>
    <p:extLst>
      <p:ext uri="{BB962C8B-B14F-4D97-AF65-F5344CB8AC3E}">
        <p14:creationId xmlns:p14="http://schemas.microsoft.com/office/powerpoint/2010/main" val="3575456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662807"/>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430000" y="6494531"/>
            <a:ext cx="772659" cy="363469"/>
          </a:xfrm>
        </p:spPr>
        <p:txBody>
          <a:bodyPr/>
          <a:lstStyle/>
          <a:p>
            <a:fld id="{26402401-4522-4C0F-A737-197EB07E49FF}" type="slidenum">
              <a:rPr lang="en-US" smtClean="0"/>
              <a:pPr/>
              <a:t>46</a:t>
            </a:fld>
            <a:endParaRPr lang="en-US" dirty="0"/>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9125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2136339"/>
            <a:ext cx="11430000"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सुपरिवेक्षक पुस्तिका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786708" y="3069207"/>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47</a:t>
            </a:fld>
            <a:endParaRPr lang="en-US" dirty="0"/>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3658</TotalTime>
  <Words>4487</Words>
  <Application>Microsoft Office PowerPoint</Application>
  <PresentationFormat>Widescreen</PresentationFormat>
  <Paragraphs>713</Paragraphs>
  <Slides>47</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47</vt:i4>
      </vt:variant>
    </vt:vector>
  </HeadingPairs>
  <TitlesOfParts>
    <vt:vector size="60" baseType="lpstr">
      <vt:lpstr>Arial</vt:lpstr>
      <vt:lpstr>Calibri</vt:lpstr>
      <vt:lpstr>Calibri Light</vt:lpstr>
      <vt:lpstr>Fontasy Himali</vt:lpstr>
      <vt:lpstr>Ganesh</vt:lpstr>
      <vt:lpstr>Himalayabold</vt:lpstr>
      <vt:lpstr>Himchuli</vt:lpstr>
      <vt:lpstr>Kokila</vt:lpstr>
      <vt:lpstr>Mangal</vt:lpstr>
      <vt:lpstr>Preeti</vt:lpstr>
      <vt:lpstr>Times New Rom B</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महल ८: परिवारमूलीको नाम र थर </vt:lpstr>
      <vt:lpstr>PowerPoint Presentation</vt:lpstr>
      <vt:lpstr>PowerPoint Presentation</vt:lpstr>
      <vt:lpstr>PowerPoint Presentation</vt:lpstr>
      <vt:lpstr>PowerPoint Presentation</vt:lpstr>
      <vt:lpstr>PowerPoint Presentation</vt:lpstr>
      <vt:lpstr>आफैंले चलन गरेको कृषि प्रयोजनको जम्मा जग्गाको क्षेत्रफल निकाल्ने उदाहरण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महल १७: तपाईंको परिवारले सरकारी अनुदान अन्तर्गत  आवासीय घर निर्माण गरेको छ ?  </vt:lpstr>
      <vt:lpstr>PowerPoint Presentation</vt:lpstr>
      <vt:lpstr>महल १९: तपाईंको परिवारमा प्राविधिक तथा व्यावसायिक शिक्षा वा तालिम लिएका व्यक्ति कति जना छन् ? </vt:lpstr>
      <vt:lpstr>महल १९: तपाईंको परिवारमा प्राविधिक तथा व्यावसायिक शिक्षा वा तालिम लिएका व्यक्ति कति जना छन् ? </vt:lpstr>
      <vt:lpstr>PowerPoint Presentation</vt:lpstr>
      <vt:lpstr>PowerPoint Presentation</vt:lpstr>
      <vt:lpstr>PowerPoint Presentation</vt:lpstr>
      <vt:lpstr>PowerPoint Presentation</vt:lpstr>
      <vt:lpstr>PowerPoint Presentation</vt:lpstr>
      <vt:lpstr>PowerPoint Presentation</vt:lpstr>
      <vt:lpstr>सुपरिवेक्षकले उपलब्ध गराउने सूचीकरण उतारको उदाहरण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350</cp:revision>
  <dcterms:created xsi:type="dcterms:W3CDTF">2020-10-11T07:30:23Z</dcterms:created>
  <dcterms:modified xsi:type="dcterms:W3CDTF">2021-04-11T01:55:59Z</dcterms:modified>
</cp:coreProperties>
</file>