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handoutMasterIdLst>
    <p:handoutMasterId r:id="rId34"/>
  </p:handoutMasterIdLst>
  <p:sldIdLst>
    <p:sldId id="487" r:id="rId2"/>
    <p:sldId id="256" r:id="rId3"/>
    <p:sldId id="380" r:id="rId4"/>
    <p:sldId id="414" r:id="rId5"/>
    <p:sldId id="407" r:id="rId6"/>
    <p:sldId id="438" r:id="rId7"/>
    <p:sldId id="415" r:id="rId8"/>
    <p:sldId id="434" r:id="rId9"/>
    <p:sldId id="442" r:id="rId10"/>
    <p:sldId id="443" r:id="rId11"/>
    <p:sldId id="416" r:id="rId12"/>
    <p:sldId id="445" r:id="rId13"/>
    <p:sldId id="448" r:id="rId14"/>
    <p:sldId id="417" r:id="rId15"/>
    <p:sldId id="488" r:id="rId16"/>
    <p:sldId id="418" r:id="rId17"/>
    <p:sldId id="491" r:id="rId18"/>
    <p:sldId id="454" r:id="rId19"/>
    <p:sldId id="456" r:id="rId20"/>
    <p:sldId id="457" r:id="rId21"/>
    <p:sldId id="489" r:id="rId22"/>
    <p:sldId id="436" r:id="rId23"/>
    <p:sldId id="420" r:id="rId24"/>
    <p:sldId id="458" r:id="rId25"/>
    <p:sldId id="492" r:id="rId26"/>
    <p:sldId id="401" r:id="rId27"/>
    <p:sldId id="461" r:id="rId28"/>
    <p:sldId id="490" r:id="rId29"/>
    <p:sldId id="423" r:id="rId30"/>
    <p:sldId id="463" r:id="rId31"/>
    <p:sldId id="411" r:id="rId32"/>
  </p:sldIdLst>
  <p:sldSz cx="12192000" cy="6858000"/>
  <p:notesSz cx="6800850" cy="99329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2FED74A-889E-4109-A56A-4C87D373EB5D}">
          <p14:sldIdLst>
            <p14:sldId id="487"/>
            <p14:sldId id="256"/>
            <p14:sldId id="380"/>
            <p14:sldId id="414"/>
            <p14:sldId id="407"/>
            <p14:sldId id="438"/>
            <p14:sldId id="415"/>
            <p14:sldId id="434"/>
            <p14:sldId id="442"/>
            <p14:sldId id="443"/>
            <p14:sldId id="416"/>
            <p14:sldId id="445"/>
            <p14:sldId id="448"/>
            <p14:sldId id="417"/>
            <p14:sldId id="488"/>
            <p14:sldId id="418"/>
            <p14:sldId id="491"/>
          </p14:sldIdLst>
        </p14:section>
        <p14:section name="Untitled Section" id="{0EC9EB30-7CB0-4446-B694-8CEA496A8325}">
          <p14:sldIdLst>
            <p14:sldId id="454"/>
            <p14:sldId id="456"/>
            <p14:sldId id="457"/>
            <p14:sldId id="489"/>
            <p14:sldId id="436"/>
            <p14:sldId id="420"/>
            <p14:sldId id="458"/>
            <p14:sldId id="492"/>
            <p14:sldId id="401"/>
            <p14:sldId id="461"/>
            <p14:sldId id="490"/>
            <p14:sldId id="423"/>
            <p14:sldId id="463"/>
            <p14:sldId id="411"/>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guide id="3" orient="horz" pos="3129">
          <p15:clr>
            <a:srgbClr val="A4A3A4"/>
          </p15:clr>
        </p15:guide>
        <p15:guide id="4" pos="214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42DA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956" autoAdjust="0"/>
    <p:restoredTop sz="93566" autoAdjust="0"/>
  </p:normalViewPr>
  <p:slideViewPr>
    <p:cSldViewPr snapToGrid="0">
      <p:cViewPr varScale="1">
        <p:scale>
          <a:sx n="103" d="100"/>
          <a:sy n="103" d="100"/>
        </p:scale>
        <p:origin x="1350" y="114"/>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Grid="0">
      <p:cViewPr varScale="1">
        <p:scale>
          <a:sx n="55" d="100"/>
          <a:sy n="55" d="100"/>
        </p:scale>
        <p:origin x="-2904" y="-102"/>
      </p:cViewPr>
      <p:guideLst>
        <p:guide orient="horz" pos="2880"/>
        <p:guide pos="2160"/>
        <p:guide orient="horz" pos="3129"/>
        <p:guide pos="214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7035" cy="496649"/>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52241" y="0"/>
            <a:ext cx="2947035" cy="496649"/>
          </a:xfrm>
          <a:prstGeom prst="rect">
            <a:avLst/>
          </a:prstGeom>
        </p:spPr>
        <p:txBody>
          <a:bodyPr vert="horz" lIns="91440" tIns="45720" rIns="91440" bIns="45720" rtlCol="0"/>
          <a:lstStyle>
            <a:lvl1pPr algn="r">
              <a:defRPr sz="1200"/>
            </a:lvl1pPr>
          </a:lstStyle>
          <a:p>
            <a:fld id="{0BF0E8A4-6131-40E5-9846-53E13B890C1B}" type="datetimeFigureOut">
              <a:rPr lang="en-US" smtClean="0"/>
              <a:pPr/>
              <a:t>3/8/2020</a:t>
            </a:fld>
            <a:endParaRPr lang="en-US"/>
          </a:p>
        </p:txBody>
      </p:sp>
      <p:sp>
        <p:nvSpPr>
          <p:cNvPr id="4" name="Footer Placeholder 3"/>
          <p:cNvSpPr>
            <a:spLocks noGrp="1"/>
          </p:cNvSpPr>
          <p:nvPr>
            <p:ph type="ftr" sz="quarter" idx="2"/>
          </p:nvPr>
        </p:nvSpPr>
        <p:spPr>
          <a:xfrm>
            <a:off x="0" y="9434615"/>
            <a:ext cx="2947035" cy="496649"/>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52241" y="9434615"/>
            <a:ext cx="2947035" cy="496649"/>
          </a:xfrm>
          <a:prstGeom prst="rect">
            <a:avLst/>
          </a:prstGeom>
        </p:spPr>
        <p:txBody>
          <a:bodyPr vert="horz" lIns="91440" tIns="45720" rIns="91440" bIns="45720" rtlCol="0" anchor="b"/>
          <a:lstStyle>
            <a:lvl1pPr algn="r">
              <a:defRPr sz="1200"/>
            </a:lvl1pPr>
          </a:lstStyle>
          <a:p>
            <a:fld id="{CB3A7572-4BE6-4FF7-8442-69D53216B303}"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7035" cy="49837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2241" y="0"/>
            <a:ext cx="2947035" cy="498374"/>
          </a:xfrm>
          <a:prstGeom prst="rect">
            <a:avLst/>
          </a:prstGeom>
        </p:spPr>
        <p:txBody>
          <a:bodyPr vert="horz" lIns="91440" tIns="45720" rIns="91440" bIns="45720" rtlCol="0"/>
          <a:lstStyle>
            <a:lvl1pPr algn="r">
              <a:defRPr sz="1200"/>
            </a:lvl1pPr>
          </a:lstStyle>
          <a:p>
            <a:fld id="{D9A51237-BD03-4849-8BC0-1BC051558707}" type="datetimeFigureOut">
              <a:rPr lang="en-US" smtClean="0"/>
              <a:pPr/>
              <a:t>3/8/2020</a:t>
            </a:fld>
            <a:endParaRPr lang="en-US"/>
          </a:p>
        </p:txBody>
      </p:sp>
      <p:sp>
        <p:nvSpPr>
          <p:cNvPr id="4" name="Slide Image Placeholder 3"/>
          <p:cNvSpPr>
            <a:spLocks noGrp="1" noRot="1" noChangeAspect="1"/>
          </p:cNvSpPr>
          <p:nvPr>
            <p:ph type="sldImg" idx="2"/>
          </p:nvPr>
        </p:nvSpPr>
        <p:spPr>
          <a:xfrm>
            <a:off x="420688" y="1241425"/>
            <a:ext cx="5959475" cy="33528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0085" y="4780250"/>
            <a:ext cx="5440680" cy="39111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34615"/>
            <a:ext cx="2947035" cy="49837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2241" y="9434615"/>
            <a:ext cx="2947035" cy="498373"/>
          </a:xfrm>
          <a:prstGeom prst="rect">
            <a:avLst/>
          </a:prstGeom>
        </p:spPr>
        <p:txBody>
          <a:bodyPr vert="horz" lIns="91440" tIns="45720" rIns="91440" bIns="45720" rtlCol="0" anchor="b"/>
          <a:lstStyle>
            <a:lvl1pPr algn="r">
              <a:defRPr sz="1200"/>
            </a:lvl1pPr>
          </a:lstStyle>
          <a:p>
            <a:fld id="{70304AB7-4F6E-4532-B4AE-4FE1F4B2F639}" type="slidenum">
              <a:rPr lang="en-US" smtClean="0"/>
              <a:pPr/>
              <a:t>‹#›</a:t>
            </a:fld>
            <a:endParaRPr lang="en-US"/>
          </a:p>
        </p:txBody>
      </p:sp>
    </p:spTree>
    <p:extLst>
      <p:ext uri="{BB962C8B-B14F-4D97-AF65-F5344CB8AC3E}">
        <p14:creationId xmlns:p14="http://schemas.microsoft.com/office/powerpoint/2010/main" val="13330521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688F965-7E20-4480-87E7-0F17757C8EB9}" type="slidenum">
              <a:rPr lang="en-US" smtClean="0"/>
              <a:pPr/>
              <a:t>1</a:t>
            </a:fld>
            <a:endParaRPr lang="en-US" dirty="0"/>
          </a:p>
        </p:txBody>
      </p:sp>
    </p:spTree>
    <p:extLst>
      <p:ext uri="{BB962C8B-B14F-4D97-AF65-F5344CB8AC3E}">
        <p14:creationId xmlns:p14="http://schemas.microsoft.com/office/powerpoint/2010/main" val="28746486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0304AB7-4F6E-4532-B4AE-4FE1F4B2F639}" type="slidenum">
              <a:rPr lang="en-US" smtClean="0"/>
              <a:pPr/>
              <a:t>11</a:t>
            </a:fld>
            <a:endParaRPr lang="en-US"/>
          </a:p>
        </p:txBody>
      </p:sp>
    </p:spTree>
    <p:extLst>
      <p:ext uri="{BB962C8B-B14F-4D97-AF65-F5344CB8AC3E}">
        <p14:creationId xmlns:p14="http://schemas.microsoft.com/office/powerpoint/2010/main" val="304736759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atin typeface="Arial Narrow" pitchFamily="34" charset="0"/>
              </a:defRPr>
            </a:lvl1pPr>
          </a:lstStyle>
          <a:p>
            <a:r>
              <a:rPr lang="en-US" dirty="0"/>
              <a:t>Click to edit Master title style</a:t>
            </a:r>
          </a:p>
        </p:txBody>
      </p:sp>
      <p:sp>
        <p:nvSpPr>
          <p:cNvPr id="3" name="Subtitle 2"/>
          <p:cNvSpPr>
            <a:spLocks noGrp="1"/>
          </p:cNvSpPr>
          <p:nvPr>
            <p:ph type="subTitle" idx="1"/>
          </p:nvPr>
        </p:nvSpPr>
        <p:spPr>
          <a:xfrm>
            <a:off x="1564943" y="5568287"/>
            <a:ext cx="9144000" cy="1081584"/>
          </a:xfrm>
        </p:spPr>
        <p:txBody>
          <a:bodyPr/>
          <a:lstStyle>
            <a:lvl1pPr marL="0" indent="0" algn="ctr">
              <a:buNone/>
              <a:defRPr sz="2400">
                <a:latin typeface="Arial Narrow"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Rectangle 8"/>
          <p:cNvSpPr/>
          <p:nvPr userDrawn="1"/>
        </p:nvSpPr>
        <p:spPr>
          <a:xfrm>
            <a:off x="0" y="0"/>
            <a:ext cx="12192000" cy="952500"/>
          </a:xfrm>
          <a:prstGeom prst="rect">
            <a:avLst/>
          </a:prstGeom>
          <a:ln w="28575">
            <a:solidFill>
              <a:schemeClr val="bg2"/>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11" name="Straight Connector 10"/>
          <p:cNvCxnSpPr/>
          <p:nvPr userDrawn="1"/>
        </p:nvCxnSpPr>
        <p:spPr>
          <a:xfrm>
            <a:off x="0" y="961728"/>
            <a:ext cx="12192000" cy="0"/>
          </a:xfrm>
          <a:prstGeom prst="line">
            <a:avLst/>
          </a:prstGeom>
          <a:ln w="19050" cmpd="sng">
            <a:solidFill>
              <a:srgbClr val="FFC000"/>
            </a:solidFill>
          </a:ln>
          <a:scene3d>
            <a:camera prst="orthographicFront"/>
            <a:lightRig rig="threePt" dir="t"/>
          </a:scene3d>
          <a:sp3d>
            <a:bevelT/>
          </a:sp3d>
        </p:spPr>
        <p:style>
          <a:lnRef idx="3">
            <a:schemeClr val="accent2"/>
          </a:lnRef>
          <a:fillRef idx="0">
            <a:schemeClr val="accent2"/>
          </a:fillRef>
          <a:effectRef idx="2">
            <a:schemeClr val="accent2"/>
          </a:effectRef>
          <a:fontRef idx="minor">
            <a:schemeClr val="tx1"/>
          </a:fontRef>
        </p:style>
      </p:cxnSp>
      <p:sp>
        <p:nvSpPr>
          <p:cNvPr id="12" name="Title 1"/>
          <p:cNvSpPr txBox="1">
            <a:spLocks/>
          </p:cNvSpPr>
          <p:nvPr userDrawn="1"/>
        </p:nvSpPr>
        <p:spPr>
          <a:xfrm>
            <a:off x="9105900" y="35542"/>
            <a:ext cx="2965277" cy="544007"/>
          </a:xfrm>
          <a:prstGeom prst="rect">
            <a:avLst/>
          </a:prstGeom>
        </p:spPr>
        <p:txBody>
          <a:bodyPr vert="horz" lIns="91440" tIns="45720" rIns="91440" bIns="45720" rtlCol="0" anchor="b">
            <a:normAutofit fontScale="975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1600" b="1" dirty="0">
              <a:solidFill>
                <a:srgbClr val="FF0000"/>
              </a:solidFill>
              <a:latin typeface="Arial Narrow" panose="020B0606020202030204" pitchFamily="34" charset="0"/>
            </a:endParaRPr>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36437" y="57209"/>
            <a:ext cx="759770" cy="638827"/>
          </a:xfrm>
          <a:prstGeom prst="rect">
            <a:avLst/>
          </a:prstGeom>
        </p:spPr>
      </p:pic>
      <p:sp>
        <p:nvSpPr>
          <p:cNvPr id="14" name="TextBox 13"/>
          <p:cNvSpPr txBox="1"/>
          <p:nvPr userDrawn="1"/>
        </p:nvSpPr>
        <p:spPr>
          <a:xfrm>
            <a:off x="397603" y="670853"/>
            <a:ext cx="1027845" cy="276999"/>
          </a:xfrm>
          <a:prstGeom prst="rect">
            <a:avLst/>
          </a:prstGeom>
          <a:noFill/>
        </p:spPr>
        <p:txBody>
          <a:bodyPr wrap="none" rtlCol="0">
            <a:spAutoFit/>
          </a:bodyPr>
          <a:lstStyle/>
          <a:p>
            <a:r>
              <a:rPr lang="ne-NP" sz="1200" dirty="0">
                <a:solidFill>
                  <a:srgbClr val="FF0000"/>
                </a:solidFill>
                <a:latin typeface="Arial Narrow" panose="020B0606020202030204" pitchFamily="34" charset="0"/>
              </a:rPr>
              <a:t>नेपाल सरकार</a:t>
            </a:r>
            <a:endParaRPr lang="en-US" sz="1200" dirty="0">
              <a:solidFill>
                <a:srgbClr val="FF0000"/>
              </a:solidFill>
              <a:latin typeface="Arial Narrow" panose="020B0606020202030204" pitchFamily="34" charset="0"/>
            </a:endParaRPr>
          </a:p>
        </p:txBody>
      </p:sp>
      <p:sp>
        <p:nvSpPr>
          <p:cNvPr id="15" name="TextBox 14"/>
          <p:cNvSpPr txBox="1"/>
          <p:nvPr userDrawn="1"/>
        </p:nvSpPr>
        <p:spPr>
          <a:xfrm>
            <a:off x="4398683" y="170465"/>
            <a:ext cx="2828018" cy="1107996"/>
          </a:xfrm>
          <a:prstGeom prst="rect">
            <a:avLst/>
          </a:prstGeom>
          <a:noFill/>
        </p:spPr>
        <p:txBody>
          <a:bodyPr wrap="none" rtlCol="0">
            <a:spAutoFit/>
          </a:bodyPr>
          <a:lstStyle/>
          <a:p>
            <a:pPr>
              <a:lnSpc>
                <a:spcPct val="150000"/>
              </a:lnSpc>
              <a:spcBef>
                <a:spcPts val="0"/>
              </a:spcBef>
            </a:pPr>
            <a:r>
              <a:rPr lang="ne-NP" sz="1800" b="0" dirty="0">
                <a:solidFill>
                  <a:srgbClr val="142DAC"/>
                </a:solidFill>
                <a:latin typeface="Himchuli" pitchFamily="2" charset="0"/>
                <a:ea typeface="Times New Roman" panose="02020603050405020304" pitchFamily="18" charset="0"/>
              </a:rPr>
              <a:t>राष्ट्रिय</a:t>
            </a:r>
            <a:r>
              <a:rPr lang="ne-NP" sz="1800" b="0" baseline="0" dirty="0">
                <a:solidFill>
                  <a:srgbClr val="142DAC"/>
                </a:solidFill>
                <a:latin typeface="Himchuli" pitchFamily="2" charset="0"/>
                <a:ea typeface="Times New Roman" panose="02020603050405020304" pitchFamily="18" charset="0"/>
              </a:rPr>
              <a:t> </a:t>
            </a:r>
            <a:r>
              <a:rPr lang="ne-NP" sz="1800" b="0" baseline="0">
                <a:solidFill>
                  <a:srgbClr val="142DAC"/>
                </a:solidFill>
                <a:latin typeface="Himchuli" pitchFamily="2" charset="0"/>
                <a:ea typeface="Times New Roman" panose="02020603050405020304" pitchFamily="18" charset="0"/>
              </a:rPr>
              <a:t>जनगणना २०७८</a:t>
            </a:r>
          </a:p>
          <a:p>
            <a:pPr>
              <a:lnSpc>
                <a:spcPct val="150000"/>
              </a:lnSpc>
              <a:spcBef>
                <a:spcPts val="0"/>
              </a:spcBef>
            </a:pPr>
            <a:r>
              <a:rPr lang="ne-NP" sz="1600" b="0" baseline="0">
                <a:solidFill>
                  <a:srgbClr val="FF0000"/>
                </a:solidFill>
                <a:latin typeface="Himchuli" pitchFamily="2" charset="0"/>
                <a:ea typeface="Times New Roman" panose="02020603050405020304" pitchFamily="18" charset="0"/>
              </a:rPr>
              <a:t>नमुना </a:t>
            </a:r>
            <a:r>
              <a:rPr lang="en-US" sz="1600" b="0" baseline="0">
                <a:solidFill>
                  <a:srgbClr val="FF0000"/>
                </a:solidFill>
                <a:latin typeface="Himchuli" pitchFamily="2" charset="0"/>
                <a:ea typeface="Times New Roman" panose="02020603050405020304" pitchFamily="18" charset="0"/>
              </a:rPr>
              <a:t>-</a:t>
            </a:r>
            <a:r>
              <a:rPr lang="ne-NP" sz="1600" b="0" baseline="0">
                <a:solidFill>
                  <a:srgbClr val="FF0000"/>
                </a:solidFill>
                <a:latin typeface="Himchuli" pitchFamily="2" charset="0"/>
                <a:ea typeface="Times New Roman" panose="02020603050405020304" pitchFamily="18" charset="0"/>
              </a:rPr>
              <a:t>पाइलट</a:t>
            </a:r>
            <a:r>
              <a:rPr lang="en-US" sz="1600" b="0" baseline="0">
                <a:solidFill>
                  <a:srgbClr val="FF0000"/>
                </a:solidFill>
                <a:latin typeface="Himchuli" pitchFamily="2" charset="0"/>
                <a:ea typeface="Times New Roman" panose="02020603050405020304" pitchFamily="18" charset="0"/>
              </a:rPr>
              <a:t>_ </a:t>
            </a:r>
            <a:r>
              <a:rPr lang="ne-NP" sz="1600" b="0" baseline="0">
                <a:solidFill>
                  <a:srgbClr val="FF0000"/>
                </a:solidFill>
                <a:latin typeface="Himchuli" pitchFamily="2" charset="0"/>
                <a:ea typeface="Times New Roman" panose="02020603050405020304" pitchFamily="18" charset="0"/>
              </a:rPr>
              <a:t>जनगणना २०७६</a:t>
            </a:r>
          </a:p>
          <a:p>
            <a:pPr>
              <a:lnSpc>
                <a:spcPct val="150000"/>
              </a:lnSpc>
              <a:spcBef>
                <a:spcPts val="0"/>
              </a:spcBef>
            </a:pPr>
            <a:endParaRPr lang="en-US" sz="1000" b="0" dirty="0">
              <a:solidFill>
                <a:srgbClr val="142DAC"/>
              </a:solidFill>
              <a:latin typeface="Times New Roman" panose="02020603050405020304" pitchFamily="18" charset="0"/>
              <a:ea typeface="Times New Roman" panose="02020603050405020304" pitchFamily="18" charset="0"/>
            </a:endParaRPr>
          </a:p>
        </p:txBody>
      </p:sp>
      <p:pic>
        <p:nvPicPr>
          <p:cNvPr id="17" name="Picture 16" descr="5cm height.jpg"/>
          <p:cNvPicPr>
            <a:picLocks noChangeAspect="1"/>
          </p:cNvPicPr>
          <p:nvPr userDrawn="1"/>
        </p:nvPicPr>
        <p:blipFill>
          <a:blip r:embed="rId3" cstate="print">
            <a:lum contrast="10000"/>
          </a:blip>
          <a:stretch>
            <a:fillRect/>
          </a:stretch>
        </p:blipFill>
        <p:spPr>
          <a:xfrm>
            <a:off x="11203014" y="-13648"/>
            <a:ext cx="703577" cy="957959"/>
          </a:xfrm>
          <a:prstGeom prst="rect">
            <a:avLst/>
          </a:prstGeom>
        </p:spPr>
      </p:pic>
    </p:spTree>
    <p:extLst>
      <p:ext uri="{BB962C8B-B14F-4D97-AF65-F5344CB8AC3E}">
        <p14:creationId xmlns:p14="http://schemas.microsoft.com/office/powerpoint/2010/main" val="8694063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014173"/>
            <a:ext cx="12192000" cy="541676"/>
          </a:xfrm>
        </p:spPr>
        <p:txBody>
          <a:bodyPr/>
          <a:lstStyle/>
          <a:p>
            <a:r>
              <a:rPr lang="en-US"/>
              <a:t>Click to edit Master title style</a:t>
            </a:r>
            <a:endParaRPr lang="en-US" dirty="0"/>
          </a:p>
        </p:txBody>
      </p:sp>
      <p:sp>
        <p:nvSpPr>
          <p:cNvPr id="3" name="Content Placeholder 2"/>
          <p:cNvSpPr>
            <a:spLocks noGrp="1"/>
          </p:cNvSpPr>
          <p:nvPr>
            <p:ph idx="1"/>
          </p:nvPr>
        </p:nvSpPr>
        <p:spPr>
          <a:xfrm>
            <a:off x="838200" y="1585640"/>
            <a:ext cx="10515600" cy="516471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2"/>
          </p:nvPr>
        </p:nvSpPr>
        <p:spPr>
          <a:xfrm>
            <a:off x="11696132" y="6451887"/>
            <a:ext cx="445835" cy="365125"/>
          </a:xfrm>
          <a:prstGeom prst="rect">
            <a:avLst/>
          </a:prstGeom>
        </p:spPr>
        <p:txBody>
          <a:bodyPr/>
          <a:lstStyle>
            <a:lvl1pPr marL="0" algn="l" defTabSz="914400" rtl="0" eaLnBrk="1" latinLnBrk="0" hangingPunct="1">
              <a:defRPr lang="en-US" sz="1400" kern="1200" smtClean="0">
                <a:solidFill>
                  <a:schemeClr val="tx1"/>
                </a:solidFill>
                <a:latin typeface="Times New Roman" pitchFamily="18" charset="0"/>
                <a:ea typeface="+mn-ea"/>
                <a:cs typeface="Times New Roman" pitchFamily="18" charset="0"/>
              </a:defRPr>
            </a:lvl1pPr>
          </a:lstStyle>
          <a:p>
            <a:fld id="{26402401-4522-4C0F-A737-197EB07E49FF}" type="slidenum">
              <a:rPr lang="en-US" smtClean="0"/>
              <a:pPr/>
              <a:t>‹#›</a:t>
            </a:fld>
            <a:endParaRPr lang="en-US"/>
          </a:p>
        </p:txBody>
      </p:sp>
    </p:spTree>
    <p:extLst>
      <p:ext uri="{BB962C8B-B14F-4D97-AF65-F5344CB8AC3E}">
        <p14:creationId xmlns:p14="http://schemas.microsoft.com/office/powerpoint/2010/main" val="140031062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012419"/>
            <a:ext cx="12192000" cy="529779"/>
          </a:xfrm>
          <a:prstGeom prst="rect">
            <a:avLst/>
          </a:prstGeom>
          <a:solidFill>
            <a:schemeClr val="accent2">
              <a:lumMod val="20000"/>
              <a:lumOff val="80000"/>
            </a:schemeClr>
          </a:solidFill>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32263" y="1596789"/>
            <a:ext cx="11354937" cy="50580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6437" y="18572"/>
            <a:ext cx="757027" cy="636521"/>
          </a:xfrm>
          <a:prstGeom prst="rect">
            <a:avLst/>
          </a:prstGeom>
        </p:spPr>
      </p:pic>
      <p:sp>
        <p:nvSpPr>
          <p:cNvPr id="8" name="TextBox 7"/>
          <p:cNvSpPr txBox="1"/>
          <p:nvPr/>
        </p:nvSpPr>
        <p:spPr>
          <a:xfrm>
            <a:off x="315715" y="645864"/>
            <a:ext cx="1170513" cy="307777"/>
          </a:xfrm>
          <a:prstGeom prst="rect">
            <a:avLst/>
          </a:prstGeom>
          <a:noFill/>
        </p:spPr>
        <p:txBody>
          <a:bodyPr wrap="none" rtlCol="0">
            <a:spAutoFit/>
          </a:bodyPr>
          <a:lstStyle/>
          <a:p>
            <a:r>
              <a:rPr lang="ne-NP" sz="1400" dirty="0">
                <a:solidFill>
                  <a:srgbClr val="FF0000"/>
                </a:solidFill>
                <a:latin typeface="Arial Narrow" panose="020B0606020202030204" pitchFamily="34" charset="0"/>
              </a:rPr>
              <a:t>नेपाल सरकार</a:t>
            </a:r>
            <a:endParaRPr lang="en-US" sz="1400" dirty="0">
              <a:solidFill>
                <a:srgbClr val="FF0000"/>
              </a:solidFill>
              <a:latin typeface="Arial Narrow" panose="020B0606020202030204" pitchFamily="34" charset="0"/>
            </a:endParaRPr>
          </a:p>
        </p:txBody>
      </p:sp>
      <p:sp>
        <p:nvSpPr>
          <p:cNvPr id="9" name="Title 1"/>
          <p:cNvSpPr txBox="1">
            <a:spLocks/>
          </p:cNvSpPr>
          <p:nvPr/>
        </p:nvSpPr>
        <p:spPr>
          <a:xfrm>
            <a:off x="9105900" y="35542"/>
            <a:ext cx="2965277" cy="582644"/>
          </a:xfrm>
          <a:prstGeom prst="rect">
            <a:avLst/>
          </a:prstGeom>
        </p:spPr>
        <p:txBody>
          <a:bodyPr vert="horz" lIns="91440" tIns="45720" rIns="91440" bIns="45720" rtlCol="0" anchor="b">
            <a:normAutofit fontScale="975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1600" b="1" dirty="0">
              <a:solidFill>
                <a:srgbClr val="FF0000"/>
              </a:solidFill>
              <a:latin typeface="Arial Narrow" panose="020B0606020202030204" pitchFamily="34" charset="0"/>
            </a:endParaRPr>
          </a:p>
        </p:txBody>
      </p:sp>
      <p:cxnSp>
        <p:nvCxnSpPr>
          <p:cNvPr id="10" name="Straight Connector 9"/>
          <p:cNvCxnSpPr/>
          <p:nvPr/>
        </p:nvCxnSpPr>
        <p:spPr>
          <a:xfrm>
            <a:off x="0" y="964804"/>
            <a:ext cx="12192000" cy="0"/>
          </a:xfrm>
          <a:prstGeom prst="line">
            <a:avLst/>
          </a:prstGeom>
          <a:ln w="38100">
            <a:solidFill>
              <a:srgbClr val="FFC000"/>
            </a:solidFill>
          </a:ln>
        </p:spPr>
        <p:style>
          <a:lnRef idx="3">
            <a:schemeClr val="accent2"/>
          </a:lnRef>
          <a:fillRef idx="0">
            <a:schemeClr val="accent2"/>
          </a:fillRef>
          <a:effectRef idx="2">
            <a:schemeClr val="accent2"/>
          </a:effectRef>
          <a:fontRef idx="minor">
            <a:schemeClr val="tx1"/>
          </a:fontRef>
        </p:style>
      </p:cxnSp>
      <p:sp>
        <p:nvSpPr>
          <p:cNvPr id="12" name="TextBox 11"/>
          <p:cNvSpPr txBox="1"/>
          <p:nvPr/>
        </p:nvSpPr>
        <p:spPr>
          <a:xfrm>
            <a:off x="4412331" y="197761"/>
            <a:ext cx="2552302" cy="784830"/>
          </a:xfrm>
          <a:prstGeom prst="rect">
            <a:avLst/>
          </a:prstGeom>
          <a:noFill/>
        </p:spPr>
        <p:txBody>
          <a:bodyPr wrap="none" rtlCol="0">
            <a:spAutoFit/>
          </a:bodyPr>
          <a:lstStyle/>
          <a:p>
            <a:pPr>
              <a:lnSpc>
                <a:spcPct val="150000"/>
              </a:lnSpc>
              <a:spcBef>
                <a:spcPts val="0"/>
              </a:spcBef>
            </a:pPr>
            <a:r>
              <a:rPr lang="ne-NP" sz="1600" b="0" dirty="0">
                <a:solidFill>
                  <a:srgbClr val="142DAC"/>
                </a:solidFill>
                <a:latin typeface="Himchuli" pitchFamily="2" charset="0"/>
                <a:ea typeface="Times New Roman" panose="02020603050405020304" pitchFamily="18" charset="0"/>
              </a:rPr>
              <a:t>राष्ट्रिय</a:t>
            </a:r>
            <a:r>
              <a:rPr lang="ne-NP" sz="1600" b="0" baseline="0" dirty="0">
                <a:solidFill>
                  <a:srgbClr val="142DAC"/>
                </a:solidFill>
                <a:latin typeface="Himchuli" pitchFamily="2" charset="0"/>
                <a:ea typeface="Times New Roman" panose="02020603050405020304" pitchFamily="18" charset="0"/>
              </a:rPr>
              <a:t> </a:t>
            </a:r>
            <a:r>
              <a:rPr lang="ne-NP" sz="1600" b="0" baseline="0">
                <a:solidFill>
                  <a:srgbClr val="142DAC"/>
                </a:solidFill>
                <a:latin typeface="Himchuli" pitchFamily="2" charset="0"/>
                <a:ea typeface="Times New Roman" panose="02020603050405020304" pitchFamily="18" charset="0"/>
              </a:rPr>
              <a:t>जनगणना २०७८</a:t>
            </a:r>
            <a:endParaRPr lang="en-US" sz="1600" b="0" baseline="0">
              <a:solidFill>
                <a:srgbClr val="142DAC"/>
              </a:solidFill>
              <a:latin typeface="Himchuli" pitchFamily="2" charset="0"/>
              <a:ea typeface="Times New Roman" panose="02020603050405020304" pitchFamily="18" charset="0"/>
            </a:endParaRPr>
          </a:p>
          <a:p>
            <a:pPr>
              <a:lnSpc>
                <a:spcPct val="150000"/>
              </a:lnSpc>
              <a:spcBef>
                <a:spcPts val="0"/>
              </a:spcBef>
            </a:pPr>
            <a:r>
              <a:rPr lang="ne-NP" sz="1400" b="0" kern="1200" baseline="0">
                <a:solidFill>
                  <a:srgbClr val="FF0000"/>
                </a:solidFill>
                <a:latin typeface="Himchuli" pitchFamily="2" charset="0"/>
                <a:ea typeface="Times New Roman" panose="02020603050405020304" pitchFamily="18" charset="0"/>
                <a:cs typeface="+mn-cs"/>
              </a:rPr>
              <a:t>नमुना</a:t>
            </a:r>
            <a:r>
              <a:rPr lang="en-US" sz="1400" b="0" baseline="0">
                <a:solidFill>
                  <a:srgbClr val="FF0000"/>
                </a:solidFill>
                <a:latin typeface="Himchuli" pitchFamily="2" charset="0"/>
                <a:ea typeface="Times New Roman" panose="02020603050405020304" pitchFamily="18" charset="0"/>
              </a:rPr>
              <a:t> -</a:t>
            </a:r>
            <a:r>
              <a:rPr lang="ne-NP" sz="1400" b="0" kern="1200" baseline="0">
                <a:solidFill>
                  <a:srgbClr val="FF0000"/>
                </a:solidFill>
                <a:latin typeface="Himchuli" pitchFamily="2" charset="0"/>
                <a:ea typeface="Times New Roman" panose="02020603050405020304" pitchFamily="18" charset="0"/>
                <a:cs typeface="+mn-cs"/>
              </a:rPr>
              <a:t>पाइलट</a:t>
            </a:r>
            <a:r>
              <a:rPr lang="en-US" sz="1400" b="0" baseline="0">
                <a:solidFill>
                  <a:srgbClr val="FF0000"/>
                </a:solidFill>
                <a:latin typeface="Himchuli" pitchFamily="2" charset="0"/>
                <a:ea typeface="Times New Roman" panose="02020603050405020304" pitchFamily="18" charset="0"/>
              </a:rPr>
              <a:t>_</a:t>
            </a:r>
            <a:r>
              <a:rPr lang="ne-NP" sz="1400" b="0" baseline="0">
                <a:solidFill>
                  <a:srgbClr val="FF0000"/>
                </a:solidFill>
                <a:latin typeface="Himchuli" pitchFamily="2" charset="0"/>
                <a:ea typeface="Times New Roman" panose="02020603050405020304" pitchFamily="18" charset="0"/>
              </a:rPr>
              <a:t> जनगणना २०७६</a:t>
            </a:r>
            <a:endParaRPr lang="en-US" sz="1400" b="0" dirty="0">
              <a:solidFill>
                <a:srgbClr val="FF0000"/>
              </a:solidFill>
              <a:latin typeface="Times New Roman" panose="02020603050405020304" pitchFamily="18" charset="0"/>
              <a:ea typeface="Times New Roman" panose="02020603050405020304" pitchFamily="18" charset="0"/>
            </a:endParaRPr>
          </a:p>
        </p:txBody>
      </p:sp>
      <p:pic>
        <p:nvPicPr>
          <p:cNvPr id="13" name="Picture 12" descr="5cm height.jpg"/>
          <p:cNvPicPr>
            <a:picLocks noChangeAspect="1"/>
          </p:cNvPicPr>
          <p:nvPr userDrawn="1"/>
        </p:nvPicPr>
        <p:blipFill>
          <a:blip r:embed="rId5" cstate="print">
            <a:lum contrast="10000"/>
          </a:blip>
          <a:stretch>
            <a:fillRect/>
          </a:stretch>
        </p:blipFill>
        <p:spPr>
          <a:xfrm>
            <a:off x="11066534" y="-13648"/>
            <a:ext cx="703577" cy="957959"/>
          </a:xfrm>
          <a:prstGeom prst="rect">
            <a:avLst/>
          </a:prstGeom>
        </p:spPr>
      </p:pic>
    </p:spTree>
    <p:extLst>
      <p:ext uri="{BB962C8B-B14F-4D97-AF65-F5344CB8AC3E}">
        <p14:creationId xmlns:p14="http://schemas.microsoft.com/office/powerpoint/2010/main" val="1858595772"/>
      </p:ext>
    </p:extLst>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l" defTabSz="914400" rtl="0" eaLnBrk="1" latinLnBrk="0" hangingPunct="1">
        <a:lnSpc>
          <a:spcPct val="90000"/>
        </a:lnSpc>
        <a:spcBef>
          <a:spcPct val="0"/>
        </a:spcBef>
        <a:buNone/>
        <a:defRPr sz="3200" kern="1200">
          <a:solidFill>
            <a:schemeClr val="tx1"/>
          </a:solidFill>
          <a:latin typeface="Arial Narrow"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Narrow"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arrow"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arrow"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arrow"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arrow"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21404" y="5328219"/>
            <a:ext cx="9906814" cy="878618"/>
          </a:xfrm>
        </p:spPr>
        <p:txBody>
          <a:bodyPr>
            <a:noAutofit/>
          </a:bodyPr>
          <a:lstStyle/>
          <a:p>
            <a:r>
              <a:rPr lang="ne-NP" sz="2800" b="1">
                <a:latin typeface="Preeti" pitchFamily="2" charset="0"/>
                <a:cs typeface="Kalimati" panose="00000400000000000000" pitchFamily="2"/>
              </a:rPr>
              <a:t>आयोजक</a:t>
            </a:r>
            <a:r>
              <a:rPr lang="en-US" sz="2800" b="1" dirty="0">
                <a:latin typeface="Preeti" pitchFamily="2" charset="0"/>
                <a:cs typeface="Kalimati" panose="00000400000000000000" pitchFamily="2"/>
              </a:rPr>
              <a:t> </a:t>
            </a:r>
            <a:r>
              <a:rPr lang="en-US" sz="2800" b="1" dirty="0">
                <a:latin typeface="Times New Roman" panose="02020603050405020304" pitchFamily="18" charset="0"/>
                <a:cs typeface="Times New Roman" panose="02020603050405020304" pitchFamily="18" charset="0"/>
              </a:rPr>
              <a:t>: </a:t>
            </a:r>
            <a:r>
              <a:rPr lang="ne-NP" sz="2800" b="1">
                <a:latin typeface="Times New Roman" panose="02020603050405020304" pitchFamily="18" charset="0"/>
                <a:cs typeface="Kalimati" panose="00000400000000000000" pitchFamily="2"/>
              </a:rPr>
              <a:t>केन्द्रीय तथ्याङ्क विभाग</a:t>
            </a:r>
            <a:br>
              <a:rPr lang="ne-NP" sz="2800" b="1">
                <a:latin typeface="Times New Roman" panose="02020603050405020304" pitchFamily="18" charset="0"/>
                <a:cs typeface="Kalimati" panose="00000400000000000000" pitchFamily="2"/>
              </a:rPr>
            </a:br>
            <a:r>
              <a:rPr lang="ne-NP" sz="2800" b="1">
                <a:latin typeface="Times New Roman" panose="02020603050405020304" pitchFamily="18" charset="0"/>
                <a:cs typeface="Kalimati" panose="00000400000000000000" pitchFamily="2"/>
              </a:rPr>
              <a:t>काठमाडौं</a:t>
            </a:r>
            <a:endParaRPr lang="en-US" sz="2800" b="1" dirty="0">
              <a:latin typeface="Preeti" pitchFamily="2" charset="0"/>
              <a:cs typeface="Kalimati" panose="00000400000000000000" pitchFamily="2"/>
            </a:endParaRPr>
          </a:p>
        </p:txBody>
      </p:sp>
      <p:sp>
        <p:nvSpPr>
          <p:cNvPr id="3" name="Subtitle 2"/>
          <p:cNvSpPr>
            <a:spLocks noGrp="1"/>
          </p:cNvSpPr>
          <p:nvPr>
            <p:ph type="subTitle" idx="1"/>
          </p:nvPr>
        </p:nvSpPr>
        <p:spPr>
          <a:xfrm>
            <a:off x="-44009" y="3538205"/>
            <a:ext cx="12192000" cy="1477139"/>
          </a:xfrm>
        </p:spPr>
        <p:txBody>
          <a:bodyPr>
            <a:noAutofit/>
          </a:bodyPr>
          <a:lstStyle/>
          <a:p>
            <a:pPr>
              <a:lnSpc>
                <a:spcPct val="100000"/>
              </a:lnSpc>
              <a:spcBef>
                <a:spcPts val="600"/>
              </a:spcBef>
            </a:pPr>
            <a:r>
              <a:rPr lang="ne-NP" b="1">
                <a:solidFill>
                  <a:srgbClr val="FF0000"/>
                </a:solidFill>
                <a:cs typeface="Kalimati" panose="00000400000000000000" pitchFamily="2"/>
              </a:rPr>
              <a:t>सुपरीवेक्षक तालिम</a:t>
            </a:r>
            <a:endParaRPr lang="ne-NP" b="1" dirty="0">
              <a:solidFill>
                <a:srgbClr val="FF0000"/>
              </a:solidFill>
              <a:cs typeface="Kalimati" panose="00000400000000000000" pitchFamily="2"/>
            </a:endParaRPr>
          </a:p>
          <a:p>
            <a:pPr>
              <a:lnSpc>
                <a:spcPct val="100000"/>
              </a:lnSpc>
              <a:spcBef>
                <a:spcPts val="600"/>
              </a:spcBef>
            </a:pPr>
            <a:r>
              <a:rPr lang="ne-NP" b="1" dirty="0">
                <a:solidFill>
                  <a:srgbClr val="FF0000"/>
                </a:solidFill>
                <a:cs typeface="Kalimati" panose="00000400000000000000" pitchFamily="2"/>
              </a:rPr>
              <a:t>पोखरा, कास्की </a:t>
            </a:r>
          </a:p>
          <a:p>
            <a:pPr>
              <a:lnSpc>
                <a:spcPct val="100000"/>
              </a:lnSpc>
              <a:spcBef>
                <a:spcPts val="600"/>
              </a:spcBef>
            </a:pPr>
            <a:r>
              <a:rPr lang="ne-NP" b="1">
                <a:solidFill>
                  <a:srgbClr val="FF0000"/>
                </a:solidFill>
                <a:cs typeface="Kalimati" panose="00000400000000000000" pitchFamily="2"/>
              </a:rPr>
              <a:t>माघ २९ </a:t>
            </a:r>
            <a:r>
              <a:rPr lang="en-US" b="1" dirty="0">
                <a:solidFill>
                  <a:srgbClr val="FF0000"/>
                </a:solidFill>
                <a:cs typeface="Kalimati" panose="00000400000000000000" pitchFamily="2"/>
              </a:rPr>
              <a:t>–</a:t>
            </a:r>
            <a:r>
              <a:rPr lang="ne-NP" b="1">
                <a:solidFill>
                  <a:srgbClr val="FF0000"/>
                </a:solidFill>
                <a:cs typeface="Kalimati" panose="00000400000000000000" pitchFamily="2"/>
              </a:rPr>
              <a:t> फाल्गुन</a:t>
            </a:r>
            <a:r>
              <a:rPr lang="en-US" b="1" dirty="0">
                <a:solidFill>
                  <a:srgbClr val="FF0000"/>
                </a:solidFill>
                <a:cs typeface="Kalimati" panose="00000400000000000000" pitchFamily="2"/>
              </a:rPr>
              <a:t> </a:t>
            </a:r>
            <a:r>
              <a:rPr lang="ne-NP" b="1">
                <a:solidFill>
                  <a:srgbClr val="FF0000"/>
                </a:solidFill>
                <a:cs typeface="Kalimati" panose="00000400000000000000" pitchFamily="2"/>
              </a:rPr>
              <a:t>६, </a:t>
            </a:r>
            <a:r>
              <a:rPr lang="ne-NP" b="1" dirty="0">
                <a:solidFill>
                  <a:srgbClr val="FF0000"/>
                </a:solidFill>
                <a:cs typeface="Kalimati" panose="00000400000000000000" pitchFamily="2"/>
              </a:rPr>
              <a:t>२०७६</a:t>
            </a:r>
            <a:endParaRPr lang="en-US" sz="2000" b="1" dirty="0">
              <a:solidFill>
                <a:srgbClr val="FF0000"/>
              </a:solidFill>
              <a:cs typeface="Kalimati" panose="00000400000000000000" pitchFamily="2"/>
            </a:endParaRPr>
          </a:p>
        </p:txBody>
      </p:sp>
      <p:pic>
        <p:nvPicPr>
          <p:cNvPr id="5" name="Picture 4" descr="7cm height- Nep.jpg"/>
          <p:cNvPicPr>
            <a:picLocks noChangeAspect="1"/>
          </p:cNvPicPr>
          <p:nvPr/>
        </p:nvPicPr>
        <p:blipFill>
          <a:blip r:embed="rId3" cstate="print"/>
          <a:stretch>
            <a:fillRect/>
          </a:stretch>
        </p:blipFill>
        <p:spPr>
          <a:xfrm>
            <a:off x="5366584" y="1116100"/>
            <a:ext cx="1458832" cy="1986905"/>
          </a:xfrm>
          <a:prstGeom prst="rect">
            <a:avLst/>
          </a:prstGeom>
        </p:spPr>
      </p:pic>
    </p:spTree>
    <p:extLst>
      <p:ext uri="{BB962C8B-B14F-4D97-AF65-F5344CB8AC3E}">
        <p14:creationId xmlns:p14="http://schemas.microsoft.com/office/powerpoint/2010/main" val="41088507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034722"/>
            <a:ext cx="12192000" cy="1183824"/>
          </a:xfrm>
        </p:spPr>
        <p:txBody>
          <a:bodyPr>
            <a:noAutofit/>
          </a:bodyPr>
          <a:lstStyle/>
          <a:p>
            <a:pPr lvl="0" fontAlgn="base">
              <a:lnSpc>
                <a:spcPct val="100000"/>
              </a:lnSpc>
              <a:spcAft>
                <a:spcPct val="0"/>
              </a:spcAft>
            </a:pPr>
            <a:r>
              <a:rPr lang="ne-NP" sz="3600" b="1">
                <a:solidFill>
                  <a:srgbClr val="142DAC"/>
                </a:solidFill>
                <a:latin typeface="Kokila" panose="020B0604020202020204" pitchFamily="34" charset="0"/>
                <a:cs typeface="Kokila" panose="020B0604020202020204" pitchFamily="34" charset="0"/>
              </a:rPr>
              <a:t>गणना निर्देशिका </a:t>
            </a:r>
            <a:r>
              <a:rPr lang="en-US" sz="3600" b="1" dirty="0">
                <a:solidFill>
                  <a:srgbClr val="142DAC"/>
                </a:solidFill>
                <a:latin typeface="Kokila" panose="020B0604020202020204" pitchFamily="34" charset="0"/>
                <a:cs typeface="Kokila" panose="020B0604020202020204" pitchFamily="34" charset="0"/>
              </a:rPr>
              <a:t>: </a:t>
            </a:r>
            <a:r>
              <a:rPr lang="ne-NP" sz="3600" b="1">
                <a:solidFill>
                  <a:srgbClr val="142DAC"/>
                </a:solidFill>
                <a:latin typeface="Kokila" panose="020B0604020202020204" pitchFamily="34" charset="0"/>
                <a:cs typeface="Kokila" panose="020B0604020202020204" pitchFamily="34" charset="0"/>
              </a:rPr>
              <a:t>भाग १२</a:t>
            </a:r>
            <a:br>
              <a:rPr lang="ne-NP" sz="3600" b="1">
                <a:solidFill>
                  <a:srgbClr val="142DAC"/>
                </a:solidFill>
                <a:latin typeface="Kokila" panose="020B0604020202020204" pitchFamily="34" charset="0"/>
                <a:cs typeface="Kokila" panose="020B0604020202020204" pitchFamily="34" charset="0"/>
              </a:rPr>
            </a:br>
            <a:r>
              <a:rPr lang="ne-NP" sz="3600" b="1">
                <a:solidFill>
                  <a:srgbClr val="142DAC"/>
                </a:solidFill>
                <a:latin typeface="Kokila" panose="020B0604020202020204" pitchFamily="34" charset="0"/>
                <a:cs typeface="Kokila" panose="020B0604020202020204" pitchFamily="34" charset="0"/>
              </a:rPr>
              <a:t>मुख्य प्रश्नावली </a:t>
            </a:r>
            <a:r>
              <a:rPr lang="en-US" sz="3600" b="1" dirty="0">
                <a:solidFill>
                  <a:srgbClr val="142DAC"/>
                </a:solidFill>
                <a:latin typeface="Kokila" panose="020B0604020202020204" pitchFamily="34" charset="0"/>
                <a:cs typeface="Kokila" panose="020B0604020202020204" pitchFamily="34" charset="0"/>
              </a:rPr>
              <a:t>- </a:t>
            </a:r>
            <a:r>
              <a:rPr lang="ne-NP" sz="3600" b="1">
                <a:solidFill>
                  <a:srgbClr val="142DAC"/>
                </a:solidFill>
                <a:latin typeface="Kokila" panose="020B0604020202020204" pitchFamily="34" charset="0"/>
                <a:cs typeface="Kokila" panose="020B0604020202020204" pitchFamily="34" charset="0"/>
              </a:rPr>
              <a:t>आर्थिक क्रियाकलाप सम्बन्धी विवरण</a:t>
            </a:r>
            <a:r>
              <a:rPr lang="en-US" sz="3600" b="1" dirty="0">
                <a:solidFill>
                  <a:srgbClr val="142DAC"/>
                </a:solidFill>
                <a:latin typeface="Kokila" panose="020B0604020202020204" pitchFamily="34" charset="0"/>
                <a:cs typeface="Kokila" panose="020B0604020202020204" pitchFamily="34" charset="0"/>
              </a:rPr>
              <a:t>(</a:t>
            </a:r>
            <a:r>
              <a:rPr lang="ne-NP" sz="3600" b="1">
                <a:solidFill>
                  <a:srgbClr val="142DAC"/>
                </a:solidFill>
                <a:latin typeface="Kokila" panose="020B0604020202020204" pitchFamily="34" charset="0"/>
                <a:cs typeface="Kokila" panose="020B0604020202020204" pitchFamily="34" charset="0"/>
              </a:rPr>
              <a:t>महल ३२</a:t>
            </a:r>
            <a:r>
              <a:rPr lang="en-US" sz="3600" b="1" dirty="0">
                <a:solidFill>
                  <a:srgbClr val="142DAC"/>
                </a:solidFill>
                <a:latin typeface="Kokila" panose="020B0604020202020204" pitchFamily="34" charset="0"/>
                <a:cs typeface="Kokila" panose="020B0604020202020204" pitchFamily="34" charset="0"/>
              </a:rPr>
              <a:t>-</a:t>
            </a:r>
            <a:r>
              <a:rPr lang="ne-NP" sz="3600" b="1">
                <a:solidFill>
                  <a:srgbClr val="142DAC"/>
                </a:solidFill>
                <a:latin typeface="Kokila" panose="020B0604020202020204" pitchFamily="34" charset="0"/>
                <a:cs typeface="Kokila" panose="020B0604020202020204" pitchFamily="34" charset="0"/>
              </a:rPr>
              <a:t>३८</a:t>
            </a:r>
            <a:r>
              <a:rPr lang="en-US" sz="3600" b="1" dirty="0">
                <a:solidFill>
                  <a:srgbClr val="142DAC"/>
                </a:solidFill>
                <a:latin typeface="Kokila" panose="020B0604020202020204" pitchFamily="34" charset="0"/>
                <a:cs typeface="Kokila" panose="020B0604020202020204" pitchFamily="34" charset="0"/>
              </a:rPr>
              <a:t>)</a:t>
            </a:r>
            <a:endParaRPr lang="de-DE" sz="4000" b="1" dirty="0">
              <a:solidFill>
                <a:srgbClr val="142DAC"/>
              </a:solidFill>
              <a:latin typeface="Kokila" panose="020B0604020202020204" pitchFamily="34" charset="0"/>
              <a:cs typeface="Kokila" panose="020B0604020202020204" pitchFamily="34" charset="0"/>
            </a:endParaRPr>
          </a:p>
        </p:txBody>
      </p:sp>
      <p:sp>
        <p:nvSpPr>
          <p:cNvPr id="6" name="Title 1"/>
          <p:cNvSpPr txBox="1">
            <a:spLocks/>
          </p:cNvSpPr>
          <p:nvPr/>
        </p:nvSpPr>
        <p:spPr>
          <a:xfrm>
            <a:off x="0" y="4214599"/>
            <a:ext cx="12192000" cy="1134196"/>
          </a:xfrm>
          <a:prstGeom prst="rect">
            <a:avLst/>
          </a:prstGeom>
          <a:solidFill>
            <a:schemeClr val="accent1">
              <a:lumMod val="20000"/>
              <a:lumOff val="80000"/>
            </a:schemeClr>
          </a:solidFill>
        </p:spPr>
        <p:txBody>
          <a:bodyPr vert="horz" lIns="91440" tIns="45720" rIns="91440" bIns="45720" rtlCol="0" anchor="b">
            <a:noAutofit/>
          </a:bodyPr>
          <a:lstStyle/>
          <a:p>
            <a:pPr lvl="0" algn="ctr" fontAlgn="base">
              <a:spcBef>
                <a:spcPct val="0"/>
              </a:spcBef>
              <a:spcAft>
                <a:spcPct val="0"/>
              </a:spcAft>
            </a:pPr>
            <a:r>
              <a:rPr lang="ne-NP" sz="3200" b="1">
                <a:solidFill>
                  <a:srgbClr val="0070C0"/>
                </a:solidFill>
                <a:latin typeface="Kokila" panose="020B0604020202020204" pitchFamily="34" charset="0"/>
                <a:cs typeface="Kokila" panose="020B0604020202020204" pitchFamily="34" charset="0"/>
              </a:rPr>
              <a:t>१० बर्ष वा सोभन्दा माथि</a:t>
            </a:r>
            <a:r>
              <a:rPr lang="en-US" sz="3200" b="1" dirty="0">
                <a:solidFill>
                  <a:srgbClr val="0070C0"/>
                </a:solidFill>
                <a:latin typeface="Kokila" panose="020B0604020202020204" pitchFamily="34" charset="0"/>
                <a:cs typeface="Kokila" panose="020B0604020202020204" pitchFamily="34" charset="0"/>
              </a:rPr>
              <a:t> </a:t>
            </a:r>
            <a:r>
              <a:rPr lang="ne-NP" sz="3200" b="1">
                <a:solidFill>
                  <a:srgbClr val="0070C0"/>
                </a:solidFill>
                <a:latin typeface="Kokila" panose="020B0604020202020204" pitchFamily="34" charset="0"/>
                <a:cs typeface="Kokila" panose="020B0604020202020204" pitchFamily="34" charset="0"/>
              </a:rPr>
              <a:t>उमेरका सबै ब्यक्तिहरुको आर्थिक क्रियाकलापमा सम्लग्नता सम्बन्धी विवरण लिनु पर्दछ ।</a:t>
            </a:r>
            <a:endParaRPr lang="de-DE" sz="3200" b="1" dirty="0">
              <a:solidFill>
                <a:srgbClr val="0070C0"/>
              </a:solidFill>
              <a:latin typeface="Kokila" panose="020B0604020202020204" pitchFamily="34" charset="0"/>
              <a:cs typeface="Kokila" panose="020B0604020202020204" pitchFamily="34" charset="0"/>
            </a:endParaRPr>
          </a:p>
        </p:txBody>
      </p:sp>
      <p:sp>
        <p:nvSpPr>
          <p:cNvPr id="7" name="Rectangle 6"/>
          <p:cNvSpPr/>
          <p:nvPr/>
        </p:nvSpPr>
        <p:spPr>
          <a:xfrm>
            <a:off x="1" y="2524075"/>
            <a:ext cx="12191999" cy="1384995"/>
          </a:xfrm>
          <a:prstGeom prst="rect">
            <a:avLst/>
          </a:prstGeom>
          <a:solidFill>
            <a:srgbClr val="142DAC"/>
          </a:solidFill>
        </p:spPr>
        <p:txBody>
          <a:bodyPr wrap="square">
            <a:spAutoFit/>
          </a:bodyPr>
          <a:lstStyle/>
          <a:p>
            <a:r>
              <a:rPr lang="ne-NP" sz="2800">
                <a:solidFill>
                  <a:srgbClr val="FFC000"/>
                </a:solidFill>
                <a:latin typeface="Kokila" panose="020B0604020202020204"/>
                <a:cs typeface="Kalimati" panose="00000400000000000000" pitchFamily="2"/>
              </a:rPr>
              <a:t>उद्देश्य</a:t>
            </a:r>
            <a:r>
              <a:rPr lang="en-US" sz="2800" dirty="0">
                <a:solidFill>
                  <a:srgbClr val="FFC000"/>
                </a:solidFill>
                <a:latin typeface="Kokila" panose="020B0604020202020204"/>
                <a:cs typeface="Kalimati" panose="00000400000000000000" pitchFamily="2"/>
              </a:rPr>
              <a:t>: १० </a:t>
            </a:r>
            <a:r>
              <a:rPr lang="en-US" sz="2800" dirty="0" err="1">
                <a:solidFill>
                  <a:srgbClr val="FFC000"/>
                </a:solidFill>
                <a:latin typeface="Kokila" panose="020B0604020202020204"/>
                <a:cs typeface="Kalimati" panose="00000400000000000000" pitchFamily="2"/>
              </a:rPr>
              <a:t>वर्ष</a:t>
            </a:r>
            <a:r>
              <a:rPr lang="en-US" sz="2800">
                <a:solidFill>
                  <a:srgbClr val="FFC000"/>
                </a:solidFill>
                <a:latin typeface="Kokila" panose="020B0604020202020204"/>
                <a:cs typeface="Kalimati" panose="00000400000000000000" pitchFamily="2"/>
              </a:rPr>
              <a:t> वा सो भन्दा माथिका उमेर समूहका जनसंख्याको रोजगारीको वर्तमान अवस्था (रोजगार, बेरोजगार, श्रमशक्ति र श्रमशक्ति भन्दा बाहिर रहेको जनसंख्या) एकिन गर</a:t>
            </a:r>
            <a:r>
              <a:rPr lang="ne-NP" sz="2800">
                <a:solidFill>
                  <a:srgbClr val="FFC000"/>
                </a:solidFill>
                <a:latin typeface="Kokila" panose="020B0604020202020204"/>
                <a:cs typeface="Kalimati" panose="00000400000000000000" pitchFamily="2"/>
              </a:rPr>
              <a:t>्ने ।</a:t>
            </a:r>
            <a:r>
              <a:rPr lang="en-US" sz="2800">
                <a:solidFill>
                  <a:srgbClr val="FFC000"/>
                </a:solidFill>
              </a:rPr>
              <a:t> </a:t>
            </a:r>
          </a:p>
        </p:txBody>
      </p:sp>
    </p:spTree>
    <p:extLst>
      <p:ext uri="{BB962C8B-B14F-4D97-AF65-F5344CB8AC3E}">
        <p14:creationId xmlns:p14="http://schemas.microsoft.com/office/powerpoint/2010/main" val="3444780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EC0162F-24DC-428A-B955-CCCDCC46C114}"/>
              </a:ext>
            </a:extLst>
          </p:cNvPr>
          <p:cNvPicPr>
            <a:picLocks noChangeAspect="1"/>
          </p:cNvPicPr>
          <p:nvPr/>
        </p:nvPicPr>
        <p:blipFill>
          <a:blip r:embed="rId2"/>
          <a:stretch>
            <a:fillRect/>
          </a:stretch>
        </p:blipFill>
        <p:spPr>
          <a:xfrm>
            <a:off x="538190" y="932185"/>
            <a:ext cx="9383489" cy="5925815"/>
          </a:xfrm>
          <a:prstGeom prst="rect">
            <a:avLst/>
          </a:prstGeom>
        </p:spPr>
      </p:pic>
      <p:sp>
        <p:nvSpPr>
          <p:cNvPr id="3" name="Rectangle 2">
            <a:extLst>
              <a:ext uri="{FF2B5EF4-FFF2-40B4-BE49-F238E27FC236}">
                <a16:creationId xmlns:a16="http://schemas.microsoft.com/office/drawing/2014/main" id="{8D2F97FD-1158-48C1-B792-3B49DA7433C3}"/>
              </a:ext>
            </a:extLst>
          </p:cNvPr>
          <p:cNvSpPr/>
          <p:nvPr/>
        </p:nvSpPr>
        <p:spPr>
          <a:xfrm>
            <a:off x="538190" y="1912776"/>
            <a:ext cx="2354300" cy="390019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28575">
                <a:solidFill>
                  <a:srgbClr val="FF0000"/>
                </a:solidFill>
              </a:ln>
              <a:noFill/>
            </a:endParaRPr>
          </a:p>
        </p:txBody>
      </p:sp>
      <p:pic>
        <p:nvPicPr>
          <p:cNvPr id="4" name="Picture 3">
            <a:extLst>
              <a:ext uri="{FF2B5EF4-FFF2-40B4-BE49-F238E27FC236}">
                <a16:creationId xmlns:a16="http://schemas.microsoft.com/office/drawing/2014/main" id="{176EC768-5D1A-4E34-B8A7-0DDFA827FD57}"/>
              </a:ext>
            </a:extLst>
          </p:cNvPr>
          <p:cNvPicPr>
            <a:picLocks noChangeAspect="1"/>
          </p:cNvPicPr>
          <p:nvPr/>
        </p:nvPicPr>
        <p:blipFill>
          <a:blip r:embed="rId2"/>
          <a:stretch>
            <a:fillRect/>
          </a:stretch>
        </p:blipFill>
        <p:spPr>
          <a:xfrm>
            <a:off x="538189" y="1045029"/>
            <a:ext cx="9383489" cy="5925815"/>
          </a:xfrm>
          <a:prstGeom prst="rect">
            <a:avLst/>
          </a:prstGeom>
        </p:spPr>
      </p:pic>
      <p:sp>
        <p:nvSpPr>
          <p:cNvPr id="5" name="Rectangle 4">
            <a:extLst>
              <a:ext uri="{FF2B5EF4-FFF2-40B4-BE49-F238E27FC236}">
                <a16:creationId xmlns:a16="http://schemas.microsoft.com/office/drawing/2014/main" id="{DB1A2914-5761-4B8B-9721-4C66EAEA56C4}"/>
              </a:ext>
            </a:extLst>
          </p:cNvPr>
          <p:cNvSpPr/>
          <p:nvPr/>
        </p:nvSpPr>
        <p:spPr>
          <a:xfrm>
            <a:off x="3443121" y="1591308"/>
            <a:ext cx="3088308" cy="473484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28575">
                <a:solidFill>
                  <a:srgbClr val="FF0000"/>
                </a:solidFill>
              </a:ln>
              <a:noFill/>
            </a:endParaRPr>
          </a:p>
        </p:txBody>
      </p:sp>
      <p:pic>
        <p:nvPicPr>
          <p:cNvPr id="6" name="Picture 5">
            <a:extLst>
              <a:ext uri="{FF2B5EF4-FFF2-40B4-BE49-F238E27FC236}">
                <a16:creationId xmlns:a16="http://schemas.microsoft.com/office/drawing/2014/main" id="{8903D9DC-819F-4AE6-B4B5-0D39AC9657C2}"/>
              </a:ext>
            </a:extLst>
          </p:cNvPr>
          <p:cNvPicPr>
            <a:picLocks noChangeAspect="1"/>
          </p:cNvPicPr>
          <p:nvPr/>
        </p:nvPicPr>
        <p:blipFill>
          <a:blip r:embed="rId2"/>
          <a:stretch>
            <a:fillRect/>
          </a:stretch>
        </p:blipFill>
        <p:spPr>
          <a:xfrm>
            <a:off x="538188" y="988607"/>
            <a:ext cx="9383489" cy="5925815"/>
          </a:xfrm>
          <a:prstGeom prst="rect">
            <a:avLst/>
          </a:prstGeom>
        </p:spPr>
      </p:pic>
      <p:sp>
        <p:nvSpPr>
          <p:cNvPr id="7" name="Rectangle 6">
            <a:extLst>
              <a:ext uri="{FF2B5EF4-FFF2-40B4-BE49-F238E27FC236}">
                <a16:creationId xmlns:a16="http://schemas.microsoft.com/office/drawing/2014/main" id="{7413FB7E-F805-4810-B0E8-B192DD151967}"/>
              </a:ext>
            </a:extLst>
          </p:cNvPr>
          <p:cNvSpPr/>
          <p:nvPr/>
        </p:nvSpPr>
        <p:spPr>
          <a:xfrm>
            <a:off x="6682399" y="2109157"/>
            <a:ext cx="3088308" cy="473484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28575">
                <a:solidFill>
                  <a:srgbClr val="FF0000"/>
                </a:solidFill>
              </a:ln>
              <a:no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inVertic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arn(inVertical)">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sz="3600" b="1">
                <a:solidFill>
                  <a:srgbClr val="142DAC"/>
                </a:solidFill>
                <a:latin typeface="Kokila" panose="020B0604020202020204" pitchFamily="34" charset="0"/>
                <a:ea typeface="+mn-ea"/>
                <a:cs typeface="Kokila" panose="020B0604020202020204" pitchFamily="34" charset="0"/>
              </a:rPr>
              <a:t>आर्थिक काम (तलव</a:t>
            </a:r>
            <a:r>
              <a:rPr lang="ne-NP" sz="3600" b="1">
                <a:solidFill>
                  <a:srgbClr val="142DAC"/>
                </a:solidFill>
                <a:latin typeface="Kokila" panose="020B0604020202020204" pitchFamily="34" charset="0"/>
                <a:ea typeface="+mn-ea"/>
                <a:cs typeface="Kokila" panose="020B0604020202020204" pitchFamily="34" charset="0"/>
              </a:rPr>
              <a:t> </a:t>
            </a:r>
            <a:r>
              <a:rPr lang="en-US" sz="3600" b="1">
                <a:solidFill>
                  <a:srgbClr val="142DAC"/>
                </a:solidFill>
                <a:latin typeface="Kokila" panose="020B0604020202020204" pitchFamily="34" charset="0"/>
                <a:ea typeface="+mn-ea"/>
                <a:cs typeface="Kokila" panose="020B0604020202020204" pitchFamily="34" charset="0"/>
              </a:rPr>
              <a:t>ज्याला </a:t>
            </a:r>
            <a:r>
              <a:rPr lang="ne-NP" sz="3600" b="1">
                <a:solidFill>
                  <a:srgbClr val="142DAC"/>
                </a:solidFill>
                <a:latin typeface="Kokila" panose="020B0604020202020204" pitchFamily="34" charset="0"/>
                <a:ea typeface="+mn-ea"/>
                <a:cs typeface="Kokila" panose="020B0604020202020204" pitchFamily="34" charset="0"/>
              </a:rPr>
              <a:t>पाउने काम वा आष आर्जन हुने</a:t>
            </a:r>
            <a:r>
              <a:rPr lang="en-US" sz="3600" b="1">
                <a:solidFill>
                  <a:srgbClr val="142DAC"/>
                </a:solidFill>
                <a:latin typeface="Kokila" panose="020B0604020202020204" pitchFamily="34" charset="0"/>
                <a:ea typeface="+mn-ea"/>
                <a:cs typeface="Kokila" panose="020B0604020202020204" pitchFamily="34" charset="0"/>
              </a:rPr>
              <a:t> काम)</a:t>
            </a:r>
            <a:endParaRPr lang="en-US" sz="3600" b="1" dirty="0">
              <a:solidFill>
                <a:srgbClr val="142DAC"/>
              </a:solidFill>
              <a:latin typeface="Kokila" panose="020B0604020202020204" pitchFamily="34" charset="0"/>
              <a:ea typeface="+mn-ea"/>
              <a:cs typeface="Kokila" panose="020B0604020202020204" pitchFamily="34" charset="0"/>
            </a:endParaRPr>
          </a:p>
        </p:txBody>
      </p:sp>
      <p:sp>
        <p:nvSpPr>
          <p:cNvPr id="2" name="Rectangle 1"/>
          <p:cNvSpPr/>
          <p:nvPr/>
        </p:nvSpPr>
        <p:spPr>
          <a:xfrm>
            <a:off x="349348" y="1755336"/>
            <a:ext cx="11228363" cy="4031873"/>
          </a:xfrm>
          <a:prstGeom prst="rect">
            <a:avLst/>
          </a:prstGeom>
        </p:spPr>
        <p:txBody>
          <a:bodyPr wrap="square">
            <a:spAutoFit/>
          </a:bodyPr>
          <a:lstStyle/>
          <a:p>
            <a:pPr marL="457200" indent="-457200" algn="just">
              <a:buFont typeface="Arial" panose="020B0604020202020204" pitchFamily="34" charset="0"/>
              <a:buChar char="•"/>
            </a:pPr>
            <a:r>
              <a:rPr lang="ne-NP" sz="3200" b="1">
                <a:solidFill>
                  <a:srgbClr val="142DAC"/>
                </a:solidFill>
                <a:latin typeface="Kokila" panose="020B0604020202020204" pitchFamily="34" charset="0"/>
                <a:cs typeface="Kokila" panose="020B0604020202020204" pitchFamily="34" charset="0"/>
              </a:rPr>
              <a:t>काम गरेको हुनका लागि अनिवार्य रुपमा  समय र श्रम (बौद्धिक वा शारीरिक) लगाएको हुनुपर्दछ । </a:t>
            </a:r>
            <a:endParaRPr lang="en-US" sz="3200" b="1">
              <a:solidFill>
                <a:srgbClr val="142DAC"/>
              </a:solidFill>
              <a:latin typeface="Kokila" panose="020B0604020202020204" pitchFamily="34" charset="0"/>
              <a:cs typeface="Kokila" panose="020B0604020202020204" pitchFamily="34" charset="0"/>
            </a:endParaRPr>
          </a:p>
          <a:p>
            <a:pPr marL="457200" indent="-457200" algn="just">
              <a:buFont typeface="Arial" panose="020B0604020202020204" pitchFamily="34" charset="0"/>
              <a:buChar char="•"/>
            </a:pPr>
            <a:r>
              <a:rPr lang="ne-NP" sz="3200" b="1">
                <a:solidFill>
                  <a:srgbClr val="142DAC"/>
                </a:solidFill>
                <a:latin typeface="Kokila" panose="020B0604020202020204" pitchFamily="34" charset="0"/>
                <a:cs typeface="Kokila" panose="020B0604020202020204" pitchFamily="34" charset="0"/>
              </a:rPr>
              <a:t>पूँजी मात्र लगानी गरेका व्यक्तिलाई काममा संलग्न भएको मानिदैन ।</a:t>
            </a:r>
          </a:p>
          <a:p>
            <a:pPr marL="457200" indent="-457200" algn="just">
              <a:buFont typeface="Arial" panose="020B0604020202020204" pitchFamily="34" charset="0"/>
              <a:buChar char="•"/>
            </a:pPr>
            <a:r>
              <a:rPr lang="ne-NP" sz="3200" b="1">
                <a:solidFill>
                  <a:srgbClr val="142DAC"/>
                </a:solidFill>
                <a:latin typeface="Kokila" panose="020B0604020202020204" pitchFamily="34" charset="0"/>
                <a:cs typeface="Kokila" panose="020B0604020202020204" pitchFamily="34" charset="0"/>
              </a:rPr>
              <a:t>परिवारका प्रत्येक १० वर्ष वा सो भन्दा माथिका व्यक्तिले तलव</a:t>
            </a:r>
            <a:r>
              <a:rPr lang="en-US" sz="3200" b="1">
                <a:solidFill>
                  <a:srgbClr val="142DAC"/>
                </a:solidFill>
                <a:latin typeface="Kokila" panose="020B0604020202020204" pitchFamily="34" charset="0"/>
                <a:cs typeface="Kokila" panose="020B0604020202020204" pitchFamily="34" charset="0"/>
              </a:rPr>
              <a:t>/</a:t>
            </a:r>
            <a:r>
              <a:rPr lang="ne-NP" sz="3200" b="1">
                <a:solidFill>
                  <a:srgbClr val="142DAC"/>
                </a:solidFill>
                <a:latin typeface="Kokila" panose="020B0604020202020204" pitchFamily="34" charset="0"/>
                <a:cs typeface="Kokila" panose="020B0604020202020204" pitchFamily="34" charset="0"/>
              </a:rPr>
              <a:t>ज्याला वा नाफाको उदेश्यले वर्तमान समयमा गरेका काम सम्बन्धी विवरण संकलन गरी व्यक्तिको रोजगारीको अवस्था यकिन गर्न सकिन्छ । </a:t>
            </a:r>
            <a:endParaRPr lang="en-US" sz="3200" b="1">
              <a:solidFill>
                <a:srgbClr val="142DAC"/>
              </a:solidFill>
              <a:latin typeface="Kokila" panose="020B0604020202020204" pitchFamily="34" charset="0"/>
              <a:cs typeface="Kokila" panose="020B0604020202020204" pitchFamily="34" charset="0"/>
            </a:endParaRPr>
          </a:p>
          <a:p>
            <a:pPr algn="just"/>
            <a:endParaRPr lang="en-US" sz="3600" b="1">
              <a:solidFill>
                <a:srgbClr val="142DAC"/>
              </a:solidFill>
              <a:latin typeface="Kokila" panose="020B0604020202020204" pitchFamily="34" charset="0"/>
              <a:cs typeface="Kokila" panose="020B0604020202020204" pitchFamily="34" charset="0"/>
            </a:endParaRPr>
          </a:p>
          <a:p>
            <a:pPr algn="just"/>
            <a:endParaRPr lang="en-US" sz="2800">
              <a:solidFill>
                <a:srgbClr val="142DAC"/>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0" y="1014173"/>
            <a:ext cx="11873132" cy="776928"/>
          </a:xfrm>
        </p:spPr>
        <p:txBody>
          <a:bodyPr>
            <a:normAutofit fontScale="90000"/>
          </a:bodyPr>
          <a:lstStyle/>
          <a:p>
            <a:pPr lvl="0" fontAlgn="base">
              <a:spcAft>
                <a:spcPct val="0"/>
              </a:spcAft>
            </a:pPr>
            <a:r>
              <a:rPr lang="ne-NP" sz="2800" b="1">
                <a:solidFill>
                  <a:srgbClr val="0070C0"/>
                </a:solidFill>
                <a:latin typeface="Kokila" panose="020B0604020202020204" pitchFamily="34" charset="0"/>
                <a:cs typeface="Kokila" panose="020B0604020202020204" pitchFamily="34" charset="0"/>
              </a:rPr>
              <a:t>महल नं ३२</a:t>
            </a:r>
            <a:r>
              <a:rPr lang="ne-NP" sz="2800">
                <a:latin typeface="Preeti" pitchFamily="2" charset="0"/>
              </a:rPr>
              <a:t> </a:t>
            </a:r>
            <a:r>
              <a:rPr lang="en-US" altLang="en-US" sz="2800" b="1"/>
              <a:t>:</a:t>
            </a:r>
            <a:r>
              <a:rPr lang="en-US" sz="2800" b="1">
                <a:solidFill>
                  <a:srgbClr val="0070C0"/>
                </a:solidFill>
                <a:latin typeface="Kokila" panose="020B0604020202020204" pitchFamily="34" charset="0"/>
                <a:cs typeface="Kokila" panose="020B0604020202020204" pitchFamily="34" charset="0"/>
              </a:rPr>
              <a:t>... नाम... गत ७  दिनमा कम्त</a:t>
            </a:r>
            <a:r>
              <a:rPr lang="ne-NP" sz="2800" b="1">
                <a:solidFill>
                  <a:srgbClr val="0070C0"/>
                </a:solidFill>
                <a:latin typeface="Kokila" panose="020B0604020202020204" pitchFamily="34" charset="0"/>
                <a:cs typeface="Kokila" panose="020B0604020202020204" pitchFamily="34" charset="0"/>
              </a:rPr>
              <a:t>ि</a:t>
            </a:r>
            <a:r>
              <a:rPr lang="en-US" sz="2800" b="1">
                <a:solidFill>
                  <a:srgbClr val="0070C0"/>
                </a:solidFill>
                <a:latin typeface="Kokila" panose="020B0604020202020204" pitchFamily="34" charset="0"/>
                <a:cs typeface="Kokila" panose="020B0604020202020204" pitchFamily="34" charset="0"/>
              </a:rPr>
              <a:t>मा एक घण्टा भएपनि मुख्यतः कस्तो प्रकारको आर्थिक काममा संलग्न हुनुभयो ?</a:t>
            </a:r>
            <a:endParaRPr lang="de-DE" sz="2800" dirty="0">
              <a:latin typeface="Preeti" pitchFamily="2" charset="0"/>
              <a:cs typeface="Arial" pitchFamily="34" charset="0"/>
            </a:endParaRPr>
          </a:p>
        </p:txBody>
      </p:sp>
      <p:sp>
        <p:nvSpPr>
          <p:cNvPr id="2" name="Rectangle 1"/>
          <p:cNvSpPr/>
          <p:nvPr/>
        </p:nvSpPr>
        <p:spPr>
          <a:xfrm>
            <a:off x="0" y="1791101"/>
            <a:ext cx="11873132" cy="3847207"/>
          </a:xfrm>
          <a:prstGeom prst="rect">
            <a:avLst/>
          </a:prstGeom>
        </p:spPr>
        <p:txBody>
          <a:bodyPr wrap="square">
            <a:spAutoFit/>
          </a:bodyPr>
          <a:lstStyle/>
          <a:p>
            <a:r>
              <a:rPr lang="ne-NP" sz="2000"/>
              <a:t>१</a:t>
            </a:r>
            <a:r>
              <a:rPr lang="en-US" sz="2000"/>
              <a:t>.   </a:t>
            </a:r>
            <a:r>
              <a:rPr lang="en-US" sz="2000" b="1"/>
              <a:t>तलव/ज्याला</a:t>
            </a:r>
            <a:r>
              <a:rPr lang="en-US" sz="2000"/>
              <a:t>	..................    1 .............</a:t>
            </a:r>
            <a:r>
              <a:rPr lang="en-US" sz="2800"/>
              <a:t>PAY</a:t>
            </a:r>
            <a:r>
              <a:rPr lang="ne-NP" sz="2000"/>
              <a:t>		</a:t>
            </a:r>
            <a:endParaRPr lang="en-US" sz="2000"/>
          </a:p>
          <a:p>
            <a:endParaRPr lang="ne-NP" sz="2000"/>
          </a:p>
          <a:p>
            <a:r>
              <a:rPr lang="ne-NP" sz="2000"/>
              <a:t>२</a:t>
            </a:r>
            <a:r>
              <a:rPr lang="en-US" sz="2000"/>
              <a:t>.  </a:t>
            </a:r>
            <a:r>
              <a:rPr lang="en-US" sz="2000" b="1"/>
              <a:t>गैरकृषि व्यवसाय</a:t>
            </a:r>
            <a:r>
              <a:rPr lang="en-US" sz="2000"/>
              <a:t>  (</a:t>
            </a:r>
            <a:r>
              <a:rPr lang="en-US" sz="2000" b="1"/>
              <a:t>आ</a:t>
            </a:r>
            <a:r>
              <a:rPr lang="ne-NP" sz="2000" b="1"/>
              <a:t>य आ</a:t>
            </a:r>
            <a:r>
              <a:rPr lang="en-US" sz="2000" b="1"/>
              <a:t>र्जन हुने</a:t>
            </a:r>
            <a:r>
              <a:rPr lang="en-US" sz="2000"/>
              <a:t>).......... 2                 ...... </a:t>
            </a:r>
            <a:r>
              <a:rPr lang="en-US" sz="2800"/>
              <a:t>PROFIT   </a:t>
            </a:r>
            <a:r>
              <a:rPr lang="en-US" sz="2800" b="1"/>
              <a:t>Pay or Profit</a:t>
            </a:r>
            <a:r>
              <a:rPr lang="en-US" sz="2800"/>
              <a:t>  </a:t>
            </a:r>
            <a:r>
              <a:rPr lang="en-US" sz="2000"/>
              <a:t>                                           </a:t>
            </a:r>
          </a:p>
          <a:p>
            <a:r>
              <a:rPr lang="en-US" sz="2000"/>
              <a:t>		</a:t>
            </a:r>
          </a:p>
          <a:p>
            <a:endParaRPr lang="ne-NP" sz="2000"/>
          </a:p>
          <a:p>
            <a:r>
              <a:rPr lang="ne-NP" sz="2000"/>
              <a:t>३</a:t>
            </a:r>
            <a:r>
              <a:rPr lang="en-US" sz="2000"/>
              <a:t>.  </a:t>
            </a:r>
            <a:r>
              <a:rPr lang="en-US" sz="2000" b="1"/>
              <a:t>कृषि/खेतीपाती</a:t>
            </a:r>
            <a:r>
              <a:rPr lang="en-US" sz="2000"/>
              <a:t> ....................3 ............ </a:t>
            </a:r>
            <a:r>
              <a:rPr lang="en-US" sz="2800"/>
              <a:t>PROFIT</a:t>
            </a:r>
            <a:endParaRPr lang="en-US" sz="2000"/>
          </a:p>
          <a:p>
            <a:r>
              <a:rPr lang="en-US" sz="2000"/>
              <a:t>     (</a:t>
            </a:r>
            <a:r>
              <a:rPr lang="en-US" sz="2000" b="1"/>
              <a:t>मुख्य रुपमा बिक्रीको लागि</a:t>
            </a:r>
            <a:r>
              <a:rPr lang="en-US" sz="2000"/>
              <a:t>)	</a:t>
            </a:r>
          </a:p>
          <a:p>
            <a:endParaRPr lang="en-US" sz="2000"/>
          </a:p>
          <a:p>
            <a:r>
              <a:rPr lang="ne-NP" sz="2000"/>
              <a:t>४</a:t>
            </a:r>
            <a:r>
              <a:rPr lang="en-US" sz="2000"/>
              <a:t>.</a:t>
            </a:r>
            <a:r>
              <a:rPr lang="ne-NP" sz="2000"/>
              <a:t> </a:t>
            </a:r>
            <a:r>
              <a:rPr lang="ne-NP" sz="2000" b="1"/>
              <a:t>आर्थिक काम नगरेको</a:t>
            </a:r>
            <a:r>
              <a:rPr lang="en-US" sz="2000" b="1"/>
              <a:t>  </a:t>
            </a:r>
            <a:r>
              <a:rPr lang="en-US" sz="2000"/>
              <a:t>.........4</a:t>
            </a:r>
            <a:r>
              <a:rPr lang="en-US" sz="2000" b="1"/>
              <a:t>                  </a:t>
            </a:r>
            <a:endParaRPr lang="ne-NP" sz="2000" b="1"/>
          </a:p>
          <a:p>
            <a:r>
              <a:rPr lang="en-US" sz="2000" b="1"/>
              <a:t> </a:t>
            </a:r>
            <a:r>
              <a:rPr lang="ne-NP" sz="2000" b="1"/>
              <a:t>    </a:t>
            </a:r>
            <a:r>
              <a:rPr lang="en-US" sz="2000" b="1"/>
              <a:t>(महल ३६</a:t>
            </a:r>
            <a:r>
              <a:rPr lang="ne-NP" sz="2000" b="1"/>
              <a:t> मा जाने</a:t>
            </a:r>
            <a:r>
              <a:rPr lang="en-US" sz="2000" b="1"/>
              <a:t>) </a:t>
            </a:r>
            <a:endParaRPr lang="ne-NP" sz="2000" b="1"/>
          </a:p>
          <a:p>
            <a:r>
              <a:rPr lang="ne-NP" sz="2000" b="1"/>
              <a:t>     अर्थात् यस्तो काम नगरेको कारण सोध्ने</a:t>
            </a:r>
            <a:endParaRPr lang="en-US" sz="2000" b="1"/>
          </a:p>
        </p:txBody>
      </p:sp>
      <p:cxnSp>
        <p:nvCxnSpPr>
          <p:cNvPr id="12" name="Straight Connector 11"/>
          <p:cNvCxnSpPr/>
          <p:nvPr/>
        </p:nvCxnSpPr>
        <p:spPr>
          <a:xfrm>
            <a:off x="5725551" y="2102315"/>
            <a:ext cx="0" cy="1800668"/>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H="1">
            <a:off x="4825219" y="2102315"/>
            <a:ext cx="90033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a:off x="5275385" y="3887068"/>
            <a:ext cx="45016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5275385" y="2814656"/>
            <a:ext cx="45016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9453488" y="2443034"/>
            <a:ext cx="2799471" cy="743243"/>
          </a:xfrm>
          <a:prstGeom prst="rect">
            <a:avLst/>
          </a:prstGeom>
          <a:noFill/>
        </p:spPr>
        <p:txBody>
          <a:bodyPr wrap="square" rtlCol="0">
            <a:spAutoFit/>
          </a:bodyPr>
          <a:lstStyle/>
          <a:p>
            <a:endParaRPr lang="en-US"/>
          </a:p>
        </p:txBody>
      </p:sp>
      <p:sp>
        <p:nvSpPr>
          <p:cNvPr id="22" name="TextBox 21"/>
          <p:cNvSpPr txBox="1"/>
          <p:nvPr/>
        </p:nvSpPr>
        <p:spPr>
          <a:xfrm>
            <a:off x="9031460" y="2918153"/>
            <a:ext cx="2278966" cy="369332"/>
          </a:xfrm>
          <a:prstGeom prst="rect">
            <a:avLst/>
          </a:prstGeom>
          <a:solidFill>
            <a:schemeClr val="accent1"/>
          </a:solidFill>
        </p:spPr>
        <p:txBody>
          <a:bodyPr wrap="square" rtlCol="0">
            <a:spAutoFit/>
          </a:bodyPr>
          <a:lstStyle/>
          <a:p>
            <a:r>
              <a:rPr lang="ne-NP" b="1">
                <a:solidFill>
                  <a:srgbClr val="FFFF00"/>
                </a:solidFill>
              </a:rPr>
              <a:t>आर्थिक काम गरेको</a:t>
            </a:r>
            <a:endParaRPr lang="en-US" b="1">
              <a:solidFill>
                <a:srgbClr val="FFFF00"/>
              </a:solidFill>
            </a:endParaRPr>
          </a:p>
        </p:txBody>
      </p:sp>
      <p:sp>
        <p:nvSpPr>
          <p:cNvPr id="23" name="TextBox 22"/>
          <p:cNvSpPr txBox="1"/>
          <p:nvPr/>
        </p:nvSpPr>
        <p:spPr>
          <a:xfrm>
            <a:off x="9284677" y="4650291"/>
            <a:ext cx="2278966" cy="369332"/>
          </a:xfrm>
          <a:prstGeom prst="rect">
            <a:avLst/>
          </a:prstGeom>
          <a:solidFill>
            <a:schemeClr val="accent1"/>
          </a:solidFill>
        </p:spPr>
        <p:txBody>
          <a:bodyPr wrap="square" rtlCol="0">
            <a:spAutoFit/>
          </a:bodyPr>
          <a:lstStyle/>
          <a:p>
            <a:r>
              <a:rPr lang="ne-NP" b="1">
                <a:solidFill>
                  <a:srgbClr val="FFFF00"/>
                </a:solidFill>
              </a:rPr>
              <a:t>आर्थिक काम नगरेको</a:t>
            </a:r>
            <a:endParaRPr lang="en-US" b="1">
              <a:solidFill>
                <a:srgbClr val="FFFF00"/>
              </a:solidFill>
            </a:endParaRPr>
          </a:p>
        </p:txBody>
      </p:sp>
      <p:sp>
        <p:nvSpPr>
          <p:cNvPr id="24" name="Left Arrow 23"/>
          <p:cNvSpPr/>
          <p:nvPr/>
        </p:nvSpPr>
        <p:spPr>
          <a:xfrm>
            <a:off x="7948247" y="2856597"/>
            <a:ext cx="1083213" cy="41968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Left Arrow 24"/>
          <p:cNvSpPr/>
          <p:nvPr/>
        </p:nvSpPr>
        <p:spPr>
          <a:xfrm>
            <a:off x="5519148" y="4649325"/>
            <a:ext cx="3456040" cy="37029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5718738"/>
            <a:ext cx="12032566" cy="707886"/>
          </a:xfrm>
          <a:prstGeom prst="rect">
            <a:avLst/>
          </a:prstGeom>
        </p:spPr>
        <p:txBody>
          <a:bodyPr wrap="square">
            <a:spAutoFit/>
          </a:bodyPr>
          <a:lstStyle/>
          <a:p>
            <a:pPr marL="457200" indent="-457200" algn="just">
              <a:buFont typeface="Arial" panose="020B0604020202020204" pitchFamily="34" charset="0"/>
              <a:buChar char="•"/>
            </a:pPr>
            <a:r>
              <a:rPr lang="ne-NP" sz="2000" b="1">
                <a:solidFill>
                  <a:srgbClr val="142DAC"/>
                </a:solidFill>
                <a:latin typeface="Preeti" pitchFamily="2" charset="0"/>
                <a:ea typeface="Times New Roman" panose="02020603050405020304" pitchFamily="18" charset="0"/>
                <a:cs typeface="Times New Roman" panose="02020603050405020304" pitchFamily="18" charset="0"/>
              </a:rPr>
              <a:t>व्यक्तिले तलब</a:t>
            </a:r>
            <a:r>
              <a:rPr lang="en-US" sz="1400" b="1">
                <a:solidFill>
                  <a:srgbClr val="142DAC"/>
                </a:solidFill>
                <a:latin typeface="Times New Roman" panose="02020603050405020304" pitchFamily="18" charset="0"/>
                <a:ea typeface="Times New Roman" panose="02020603050405020304" pitchFamily="18" charset="0"/>
                <a:cs typeface="Times New Roman" panose="02020603050405020304" pitchFamily="18" charset="0"/>
              </a:rPr>
              <a:t>/</a:t>
            </a:r>
            <a:r>
              <a:rPr lang="ne-NP" sz="2000" b="1">
                <a:solidFill>
                  <a:srgbClr val="142DAC"/>
                </a:solidFill>
                <a:latin typeface="Preeti" pitchFamily="2" charset="0"/>
                <a:ea typeface="Times New Roman" panose="02020603050405020304" pitchFamily="18" charset="0"/>
                <a:cs typeface="Times New Roman" panose="02020603050405020304" pitchFamily="18" charset="0"/>
              </a:rPr>
              <a:t>ज्याला प्राप्त गर्ने काम गरेको</a:t>
            </a:r>
            <a:r>
              <a:rPr lang="en-US" sz="2000" b="1">
                <a:solidFill>
                  <a:srgbClr val="142DAC"/>
                </a:solidFill>
                <a:latin typeface="Preeti" pitchFamily="2" charset="0"/>
                <a:ea typeface="Times New Roman" panose="02020603050405020304" pitchFamily="18" charset="0"/>
                <a:cs typeface="Times New Roman" panose="02020603050405020304" pitchFamily="18" charset="0"/>
              </a:rPr>
              <a:t>, </a:t>
            </a:r>
            <a:r>
              <a:rPr lang="ne-NP" sz="2000" b="1">
                <a:solidFill>
                  <a:srgbClr val="142DAC"/>
                </a:solidFill>
                <a:latin typeface="Preeti" pitchFamily="2" charset="0"/>
                <a:ea typeface="Times New Roman" panose="02020603050405020304" pitchFamily="18" charset="0"/>
                <a:cs typeface="Times New Roman" panose="02020603050405020304" pitchFamily="18" charset="0"/>
              </a:rPr>
              <a:t>आफ्नै गैरकृषि व्यवसाय सम्बन्धी काम गरेको</a:t>
            </a:r>
            <a:r>
              <a:rPr lang="en-US" sz="2000" b="1">
                <a:solidFill>
                  <a:srgbClr val="142DAC"/>
                </a:solidFill>
                <a:latin typeface="Preeti" pitchFamily="2" charset="0"/>
                <a:ea typeface="Times New Roman" panose="02020603050405020304" pitchFamily="18" charset="0"/>
                <a:cs typeface="Times New Roman" panose="02020603050405020304" pitchFamily="18" charset="0"/>
              </a:rPr>
              <a:t>, </a:t>
            </a:r>
            <a:r>
              <a:rPr lang="ne-NP" sz="2000" b="1">
                <a:solidFill>
                  <a:srgbClr val="142DAC"/>
                </a:solidFill>
                <a:latin typeface="Preeti" pitchFamily="2" charset="0"/>
                <a:ea typeface="Times New Roman" panose="02020603050405020304" pitchFamily="18" charset="0"/>
                <a:cs typeface="Times New Roman" panose="02020603050405020304" pitchFamily="18" charset="0"/>
              </a:rPr>
              <a:t>विक्रीको लागि कृषि कार्य वा व्यवसाय गरेको</a:t>
            </a:r>
            <a:r>
              <a:rPr lang="en-US" sz="2000" b="1">
                <a:solidFill>
                  <a:srgbClr val="142DAC"/>
                </a:solidFill>
                <a:latin typeface="Preeti" pitchFamily="2" charset="0"/>
                <a:ea typeface="Times New Roman" panose="02020603050405020304" pitchFamily="18" charset="0"/>
                <a:cs typeface="Times New Roman" panose="02020603050405020304" pitchFamily="18" charset="0"/>
              </a:rPr>
              <a:t>, </a:t>
            </a:r>
            <a:r>
              <a:rPr lang="ne-NP" sz="2000" b="1">
                <a:solidFill>
                  <a:srgbClr val="142DAC"/>
                </a:solidFill>
                <a:latin typeface="Preeti" pitchFamily="2" charset="0"/>
                <a:ea typeface="Times New Roman" panose="02020603050405020304" pitchFamily="18" charset="0"/>
                <a:cs typeface="Times New Roman" panose="02020603050405020304" pitchFamily="18" charset="0"/>
              </a:rPr>
              <a:t>आफ्नै उपभोगको लागि कृषिमा काम गरेको</a:t>
            </a:r>
            <a:r>
              <a:rPr lang="en-US" sz="2000" b="1">
                <a:solidFill>
                  <a:srgbClr val="142DAC"/>
                </a:solidFill>
                <a:latin typeface="Preeti" pitchFamily="2" charset="0"/>
                <a:ea typeface="Times New Roman" panose="02020603050405020304" pitchFamily="18" charset="0"/>
                <a:cs typeface="Times New Roman" panose="02020603050405020304" pitchFamily="18" charset="0"/>
              </a:rPr>
              <a:t>, </a:t>
            </a:r>
            <a:r>
              <a:rPr lang="ne-NP" sz="2000" b="1">
                <a:solidFill>
                  <a:srgbClr val="142DAC"/>
                </a:solidFill>
                <a:latin typeface="Preeti" pitchFamily="2" charset="0"/>
                <a:ea typeface="Times New Roman" panose="02020603050405020304" pitchFamily="18" charset="0"/>
                <a:cs typeface="Times New Roman" panose="02020603050405020304" pitchFamily="18" charset="0"/>
              </a:rPr>
              <a:t>आफ्नै परिवारको लागि घरधन्दा तथा सेवा सम्बन्धी काम गरेका वा कुनै पनि काम नगरेको हुन सक्दछ ।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arn(inVertic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animEffect transition="in" filter="barn(inVertical)">
                                      <p:cBhvr>
                                        <p:cTn id="17" dur="500"/>
                                        <p:tgtEl>
                                          <p:spTgt spid="2">
                                            <p:txEl>
                                              <p:pRg st="5" end="5"/>
                                            </p:txEl>
                                          </p:spTgt>
                                        </p:tgtEl>
                                      </p:cBhvr>
                                    </p:animEffect>
                                  </p:childTnLst>
                                </p:cTn>
                              </p:par>
                              <p:par>
                                <p:cTn id="18" presetID="16" presetClass="entr" presetSubtype="21" fill="hold" nodeType="withEffect">
                                  <p:stCondLst>
                                    <p:cond delay="0"/>
                                  </p:stCondLst>
                                  <p:childTnLst>
                                    <p:set>
                                      <p:cBhvr>
                                        <p:cTn id="19" dur="1" fill="hold">
                                          <p:stCondLst>
                                            <p:cond delay="0"/>
                                          </p:stCondLst>
                                        </p:cTn>
                                        <p:tgtEl>
                                          <p:spTgt spid="2">
                                            <p:txEl>
                                              <p:pRg st="6" end="6"/>
                                            </p:txEl>
                                          </p:spTgt>
                                        </p:tgtEl>
                                        <p:attrNameLst>
                                          <p:attrName>style.visibility</p:attrName>
                                        </p:attrNameLst>
                                      </p:cBhvr>
                                      <p:to>
                                        <p:strVal val="visible"/>
                                      </p:to>
                                    </p:set>
                                    <p:animEffect transition="in" filter="barn(inVertical)">
                                      <p:cBhvr>
                                        <p:cTn id="20" dur="500"/>
                                        <p:tgtEl>
                                          <p:spTgt spid="2">
                                            <p:txEl>
                                              <p:pRg st="6" end="6"/>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barn(inVertical)">
                                      <p:cBhvr>
                                        <p:cTn id="25" dur="500"/>
                                        <p:tgtEl>
                                          <p:spTgt spid="22"/>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barn(inVertical)">
                                      <p:cBhvr>
                                        <p:cTn id="28" dur="500"/>
                                        <p:tgtEl>
                                          <p:spTgt spid="24"/>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nodeType="clickEffect">
                                  <p:stCondLst>
                                    <p:cond delay="0"/>
                                  </p:stCondLst>
                                  <p:childTnLst>
                                    <p:set>
                                      <p:cBhvr>
                                        <p:cTn id="32" dur="1" fill="hold">
                                          <p:stCondLst>
                                            <p:cond delay="0"/>
                                          </p:stCondLst>
                                        </p:cTn>
                                        <p:tgtEl>
                                          <p:spTgt spid="2">
                                            <p:txEl>
                                              <p:pRg st="8" end="8"/>
                                            </p:txEl>
                                          </p:spTgt>
                                        </p:tgtEl>
                                        <p:attrNameLst>
                                          <p:attrName>style.visibility</p:attrName>
                                        </p:attrNameLst>
                                      </p:cBhvr>
                                      <p:to>
                                        <p:strVal val="visible"/>
                                      </p:to>
                                    </p:set>
                                    <p:animEffect transition="in" filter="barn(inVertical)">
                                      <p:cBhvr>
                                        <p:cTn id="33" dur="500"/>
                                        <p:tgtEl>
                                          <p:spTgt spid="2">
                                            <p:txEl>
                                              <p:pRg st="8" end="8"/>
                                            </p:txEl>
                                          </p:spTgt>
                                        </p:tgtEl>
                                      </p:cBhvr>
                                    </p:animEffect>
                                  </p:childTnLst>
                                </p:cTn>
                              </p:par>
                              <p:par>
                                <p:cTn id="34" presetID="16" presetClass="entr" presetSubtype="21" fill="hold" nodeType="withEffect">
                                  <p:stCondLst>
                                    <p:cond delay="0"/>
                                  </p:stCondLst>
                                  <p:childTnLst>
                                    <p:set>
                                      <p:cBhvr>
                                        <p:cTn id="35" dur="1" fill="hold">
                                          <p:stCondLst>
                                            <p:cond delay="0"/>
                                          </p:stCondLst>
                                        </p:cTn>
                                        <p:tgtEl>
                                          <p:spTgt spid="2">
                                            <p:txEl>
                                              <p:pRg st="9" end="9"/>
                                            </p:txEl>
                                          </p:spTgt>
                                        </p:tgtEl>
                                        <p:attrNameLst>
                                          <p:attrName>style.visibility</p:attrName>
                                        </p:attrNameLst>
                                      </p:cBhvr>
                                      <p:to>
                                        <p:strVal val="visible"/>
                                      </p:to>
                                    </p:set>
                                    <p:animEffect transition="in" filter="barn(inVertical)">
                                      <p:cBhvr>
                                        <p:cTn id="36" dur="500"/>
                                        <p:tgtEl>
                                          <p:spTgt spid="2">
                                            <p:txEl>
                                              <p:pRg st="9" end="9"/>
                                            </p:txEl>
                                          </p:spTgt>
                                        </p:tgtEl>
                                      </p:cBhvr>
                                    </p:animEffect>
                                  </p:childTnLst>
                                </p:cTn>
                              </p:par>
                              <p:par>
                                <p:cTn id="37" presetID="16" presetClass="entr" presetSubtype="21" fill="hold" nodeType="withEffect">
                                  <p:stCondLst>
                                    <p:cond delay="0"/>
                                  </p:stCondLst>
                                  <p:childTnLst>
                                    <p:set>
                                      <p:cBhvr>
                                        <p:cTn id="38" dur="1" fill="hold">
                                          <p:stCondLst>
                                            <p:cond delay="0"/>
                                          </p:stCondLst>
                                        </p:cTn>
                                        <p:tgtEl>
                                          <p:spTgt spid="2">
                                            <p:txEl>
                                              <p:pRg st="10" end="10"/>
                                            </p:txEl>
                                          </p:spTgt>
                                        </p:tgtEl>
                                        <p:attrNameLst>
                                          <p:attrName>style.visibility</p:attrName>
                                        </p:attrNameLst>
                                      </p:cBhvr>
                                      <p:to>
                                        <p:strVal val="visible"/>
                                      </p:to>
                                    </p:set>
                                    <p:animEffect transition="in" filter="barn(inVertical)">
                                      <p:cBhvr>
                                        <p:cTn id="39" dur="500"/>
                                        <p:tgtEl>
                                          <p:spTgt spid="2">
                                            <p:txEl>
                                              <p:pRg st="10" end="1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grpId="0" nodeType="click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barn(inVertical)">
                                      <p:cBhvr>
                                        <p:cTn id="44" dur="500"/>
                                        <p:tgtEl>
                                          <p:spTgt spid="25"/>
                                        </p:tgtEl>
                                      </p:cBhvr>
                                    </p:animEffect>
                                  </p:childTnLst>
                                </p:cTn>
                              </p:par>
                              <p:par>
                                <p:cTn id="45" presetID="16" presetClass="entr" presetSubtype="21" fill="hold" grpId="0" nodeType="with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barn(inVertical)">
                                      <p:cBhvr>
                                        <p:cTn id="47" dur="500"/>
                                        <p:tgtEl>
                                          <p:spTgt spid="23"/>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3"/>
                                        </p:tgtEl>
                                        <p:attrNameLst>
                                          <p:attrName>style.visibility</p:attrName>
                                        </p:attrNameLst>
                                      </p:cBhvr>
                                      <p:to>
                                        <p:strVal val="visible"/>
                                      </p:to>
                                    </p:set>
                                    <p:animEffect transition="in" filter="barn(inVertical)">
                                      <p:cBhvr>
                                        <p:cTn id="5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0" y="1014172"/>
            <a:ext cx="12192000" cy="853705"/>
          </a:xfrm>
        </p:spPr>
        <p:txBody>
          <a:bodyPr>
            <a:noAutofit/>
          </a:bodyPr>
          <a:lstStyle/>
          <a:p>
            <a:r>
              <a:rPr lang="en-US" sz="3600" b="1">
                <a:solidFill>
                  <a:srgbClr val="142DAC"/>
                </a:solidFill>
                <a:latin typeface="Kokila" panose="020B0604020202020204" pitchFamily="34" charset="0"/>
                <a:ea typeface="+mn-ea"/>
                <a:cs typeface="Kokila" panose="020B0604020202020204" pitchFamily="34" charset="0"/>
              </a:rPr>
              <a:t>आर्थिक काम (तलव</a:t>
            </a:r>
            <a:r>
              <a:rPr lang="ne-NP" sz="3600" b="1">
                <a:solidFill>
                  <a:srgbClr val="142DAC"/>
                </a:solidFill>
                <a:latin typeface="Kokila" panose="020B0604020202020204" pitchFamily="34" charset="0"/>
                <a:ea typeface="+mn-ea"/>
                <a:cs typeface="Kokila" panose="020B0604020202020204" pitchFamily="34" charset="0"/>
              </a:rPr>
              <a:t> </a:t>
            </a:r>
            <a:r>
              <a:rPr lang="en-US" sz="3600" b="1">
                <a:solidFill>
                  <a:srgbClr val="142DAC"/>
                </a:solidFill>
                <a:latin typeface="Kokila" panose="020B0604020202020204" pitchFamily="34" charset="0"/>
                <a:ea typeface="+mn-ea"/>
                <a:cs typeface="Kokila" panose="020B0604020202020204" pitchFamily="34" charset="0"/>
              </a:rPr>
              <a:t>ज्याला </a:t>
            </a:r>
            <a:r>
              <a:rPr lang="ne-NP" sz="3600" b="1">
                <a:solidFill>
                  <a:srgbClr val="142DAC"/>
                </a:solidFill>
                <a:latin typeface="Kokila" panose="020B0604020202020204" pitchFamily="34" charset="0"/>
                <a:ea typeface="+mn-ea"/>
                <a:cs typeface="Kokila" panose="020B0604020202020204" pitchFamily="34" charset="0"/>
              </a:rPr>
              <a:t>पाउने</a:t>
            </a:r>
            <a:r>
              <a:rPr lang="en-US" sz="3600" b="1">
                <a:solidFill>
                  <a:srgbClr val="142DAC"/>
                </a:solidFill>
                <a:latin typeface="Kokila" panose="020B0604020202020204" pitchFamily="34" charset="0"/>
                <a:ea typeface="+mn-ea"/>
                <a:cs typeface="Kokila" panose="020B0604020202020204" pitchFamily="34" charset="0"/>
              </a:rPr>
              <a:t>/</a:t>
            </a:r>
            <a:r>
              <a:rPr lang="ne-NP" sz="3600" b="1">
                <a:solidFill>
                  <a:srgbClr val="142DAC"/>
                </a:solidFill>
                <a:latin typeface="Kokila" panose="020B0604020202020204" pitchFamily="34" charset="0"/>
                <a:ea typeface="+mn-ea"/>
                <a:cs typeface="Kokila" panose="020B0604020202020204" pitchFamily="34" charset="0"/>
              </a:rPr>
              <a:t>नाफा आर्जन हुने</a:t>
            </a:r>
            <a:r>
              <a:rPr lang="en-US" sz="3600" b="1">
                <a:solidFill>
                  <a:srgbClr val="142DAC"/>
                </a:solidFill>
                <a:latin typeface="Kokila" panose="020B0604020202020204" pitchFamily="34" charset="0"/>
                <a:ea typeface="+mn-ea"/>
                <a:cs typeface="Kokila" panose="020B0604020202020204" pitchFamily="34" charset="0"/>
              </a:rPr>
              <a:t> काम)</a:t>
            </a:r>
            <a:r>
              <a:rPr lang="ne-NP" sz="3600" b="1">
                <a:solidFill>
                  <a:srgbClr val="142DAC"/>
                </a:solidFill>
                <a:latin typeface="Kokila" panose="020B0604020202020204" pitchFamily="34" charset="0"/>
                <a:ea typeface="+mn-ea"/>
                <a:cs typeface="Kokila" panose="020B0604020202020204" pitchFamily="34" charset="0"/>
              </a:rPr>
              <a:t>   </a:t>
            </a:r>
            <a:r>
              <a:rPr lang="ne-NP" sz="3600" b="1">
                <a:solidFill>
                  <a:srgbClr val="142DAC"/>
                </a:solidFill>
                <a:latin typeface="Kokila" panose="020B0604020202020204" pitchFamily="34" charset="0"/>
                <a:cs typeface="Kokila" panose="020B0604020202020204" pitchFamily="34" charset="0"/>
              </a:rPr>
              <a:t>क्रमश</a:t>
            </a:r>
            <a:r>
              <a:rPr lang="en-US" sz="3600" b="1">
                <a:solidFill>
                  <a:srgbClr val="142DAC"/>
                </a:solidFill>
                <a:latin typeface="Kokila" panose="020B0604020202020204" pitchFamily="34" charset="0"/>
                <a:cs typeface="Kokila" panose="020B0604020202020204" pitchFamily="34" charset="0"/>
              </a:rPr>
              <a:t>.........</a:t>
            </a:r>
            <a:endParaRPr lang="en-US" sz="3600" b="1" dirty="0">
              <a:solidFill>
                <a:srgbClr val="142DAC"/>
              </a:solidFill>
              <a:latin typeface="Kokila" panose="020B0604020202020204" pitchFamily="34" charset="0"/>
              <a:ea typeface="+mn-ea"/>
              <a:cs typeface="Kokila" panose="020B0604020202020204" pitchFamily="34" charset="0"/>
            </a:endParaRPr>
          </a:p>
        </p:txBody>
      </p:sp>
      <p:sp>
        <p:nvSpPr>
          <p:cNvPr id="2" name="Rectangle 1"/>
          <p:cNvSpPr/>
          <p:nvPr/>
        </p:nvSpPr>
        <p:spPr>
          <a:xfrm>
            <a:off x="262596" y="1867877"/>
            <a:ext cx="11666807" cy="3600986"/>
          </a:xfrm>
          <a:prstGeom prst="rect">
            <a:avLst/>
          </a:prstGeom>
        </p:spPr>
        <p:txBody>
          <a:bodyPr wrap="square">
            <a:spAutoFit/>
          </a:bodyPr>
          <a:lstStyle/>
          <a:p>
            <a:pPr marL="457200" indent="-457200">
              <a:buFont typeface="Wingdings" panose="05000000000000000000" pitchFamily="2" charset="2"/>
              <a:buChar char="Ø"/>
            </a:pPr>
            <a:r>
              <a:rPr lang="ne-NP" sz="3200" b="1">
                <a:solidFill>
                  <a:srgbClr val="142DAC"/>
                </a:solidFill>
                <a:latin typeface="Preeti" pitchFamily="2" charset="0"/>
                <a:ea typeface="Times New Roman" panose="02020603050405020304" pitchFamily="18" charset="0"/>
                <a:cs typeface="Times New Roman" panose="02020603050405020304" pitchFamily="18" charset="0"/>
              </a:rPr>
              <a:t>कुनै व्यक्तिले सन्दर्भ अवधि (गत ७ दिन) मा कम्तिमा एक घण्टा भएतापनि </a:t>
            </a:r>
            <a:r>
              <a:rPr lang="en-US" sz="3200" b="1">
                <a:solidFill>
                  <a:srgbClr val="142DAC"/>
                </a:solidFill>
                <a:latin typeface="Preeti" pitchFamily="2" charset="0"/>
                <a:ea typeface="Times New Roman" panose="02020603050405020304" pitchFamily="18" charset="0"/>
                <a:cs typeface="Times New Roman" panose="02020603050405020304" pitchFamily="18" charset="0"/>
              </a:rPr>
              <a:t>तलव</a:t>
            </a:r>
            <a:r>
              <a:rPr lang="ne-NP" sz="3200" b="1">
                <a:solidFill>
                  <a:srgbClr val="142DAC"/>
                </a:solidFill>
                <a:latin typeface="Preeti" pitchFamily="2" charset="0"/>
                <a:ea typeface="Times New Roman" panose="02020603050405020304" pitchFamily="18" charset="0"/>
                <a:cs typeface="Times New Roman" panose="02020603050405020304" pitchFamily="18" charset="0"/>
              </a:rPr>
              <a:t> </a:t>
            </a:r>
            <a:r>
              <a:rPr lang="en-US" sz="3200" b="1">
                <a:solidFill>
                  <a:srgbClr val="142DAC"/>
                </a:solidFill>
                <a:latin typeface="Preeti" pitchFamily="2" charset="0"/>
                <a:ea typeface="Times New Roman" panose="02020603050405020304" pitchFamily="18" charset="0"/>
                <a:cs typeface="Times New Roman" panose="02020603050405020304" pitchFamily="18" charset="0"/>
              </a:rPr>
              <a:t>ज्याला </a:t>
            </a:r>
            <a:r>
              <a:rPr lang="ne-NP" sz="3200" b="1">
                <a:solidFill>
                  <a:srgbClr val="142DAC"/>
                </a:solidFill>
                <a:latin typeface="Preeti" pitchFamily="2" charset="0"/>
                <a:ea typeface="Times New Roman" panose="02020603050405020304" pitchFamily="18" charset="0"/>
                <a:cs typeface="Times New Roman" panose="02020603050405020304" pitchFamily="18" charset="0"/>
              </a:rPr>
              <a:t>पाउने वा नाफा हुने</a:t>
            </a:r>
            <a:r>
              <a:rPr lang="en-US" sz="3200" b="1">
                <a:solidFill>
                  <a:srgbClr val="142DAC"/>
                </a:solidFill>
                <a:latin typeface="Preeti" pitchFamily="2" charset="0"/>
                <a:ea typeface="Times New Roman" panose="02020603050405020304" pitchFamily="18" charset="0"/>
                <a:cs typeface="Times New Roman" panose="02020603050405020304" pitchFamily="18" charset="0"/>
              </a:rPr>
              <a:t> </a:t>
            </a:r>
            <a:r>
              <a:rPr lang="ne-NP" sz="3200" b="1">
                <a:solidFill>
                  <a:srgbClr val="142DAC"/>
                </a:solidFill>
                <a:latin typeface="Preeti" pitchFamily="2" charset="0"/>
                <a:ea typeface="Times New Roman" panose="02020603050405020304" pitchFamily="18" charset="0"/>
                <a:cs typeface="Times New Roman" panose="02020603050405020304" pitchFamily="18" charset="0"/>
              </a:rPr>
              <a:t>कुनै बस्तु तथा सेवा उत्पादन गर्ने क्रियाकलापमा संलग्न भएमा </a:t>
            </a:r>
            <a:r>
              <a:rPr lang="en-US" sz="4000" b="1">
                <a:solidFill>
                  <a:srgbClr val="142DAC"/>
                </a:solidFill>
                <a:latin typeface="Kokila" panose="020B0604020202020204" pitchFamily="34" charset="0"/>
                <a:cs typeface="Kokila" panose="020B0604020202020204" pitchFamily="34" charset="0"/>
              </a:rPr>
              <a:t>आर्थिक</a:t>
            </a:r>
            <a:r>
              <a:rPr lang="en-US" sz="4000" b="1">
                <a:solidFill>
                  <a:srgbClr val="142DAC"/>
                </a:solidFill>
              </a:rPr>
              <a:t> </a:t>
            </a:r>
            <a:r>
              <a:rPr lang="ne-NP" sz="3200" b="1">
                <a:solidFill>
                  <a:srgbClr val="142DAC"/>
                </a:solidFill>
                <a:latin typeface="Preeti" pitchFamily="2" charset="0"/>
                <a:ea typeface="Times New Roman" panose="02020603050405020304" pitchFamily="18" charset="0"/>
                <a:cs typeface="Times New Roman" panose="02020603050405020304" pitchFamily="18" charset="0"/>
              </a:rPr>
              <a:t>काम गरेको मानिन्छ ।</a:t>
            </a:r>
          </a:p>
          <a:p>
            <a:pPr marL="457200" indent="-457200">
              <a:buFont typeface="Wingdings" panose="05000000000000000000" pitchFamily="2" charset="2"/>
              <a:buChar char="Ø"/>
            </a:pPr>
            <a:endParaRPr lang="en-US" sz="3200" b="1">
              <a:solidFill>
                <a:srgbClr val="142DAC"/>
              </a:solidFill>
              <a:latin typeface="Preeti" pitchFamily="2" charset="0"/>
              <a:ea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Ø"/>
            </a:pPr>
            <a:r>
              <a:rPr lang="ne-NP" sz="3200" b="1">
                <a:solidFill>
                  <a:srgbClr val="142DAC"/>
                </a:solidFill>
                <a:latin typeface="Preeti" pitchFamily="2" charset="0"/>
                <a:ea typeface="Times New Roman" panose="02020603050405020304" pitchFamily="18" charset="0"/>
                <a:cs typeface="Times New Roman" panose="02020603050405020304" pitchFamily="18" charset="0"/>
              </a:rPr>
              <a:t>एक घण्टाको आधारमा कामको गणना गर्दा पूर्णकालिक</a:t>
            </a:r>
            <a:r>
              <a:rPr lang="en-US" sz="3200" b="1">
                <a:solidFill>
                  <a:srgbClr val="142DAC"/>
                </a:solidFill>
                <a:latin typeface="Preeti" pitchFamily="2" charset="0"/>
                <a:ea typeface="Times New Roman" panose="02020603050405020304" pitchFamily="18" charset="0"/>
                <a:cs typeface="Times New Roman" panose="02020603050405020304" pitchFamily="18" charset="0"/>
              </a:rPr>
              <a:t>, </a:t>
            </a:r>
            <a:r>
              <a:rPr lang="ne-NP" sz="3200" b="1">
                <a:solidFill>
                  <a:srgbClr val="142DAC"/>
                </a:solidFill>
                <a:latin typeface="Preeti" pitchFamily="2" charset="0"/>
                <a:ea typeface="Times New Roman" panose="02020603050405020304" pitchFamily="18" charset="0"/>
                <a:cs typeface="Times New Roman" panose="02020603050405020304" pitchFamily="18" charset="0"/>
              </a:rPr>
              <a:t>आंशिक, स्थायी</a:t>
            </a:r>
            <a:r>
              <a:rPr lang="en-US" sz="3200" b="1">
                <a:solidFill>
                  <a:srgbClr val="142DAC"/>
                </a:solidFill>
                <a:latin typeface="Preeti" pitchFamily="2" charset="0"/>
                <a:ea typeface="Times New Roman" panose="02020603050405020304" pitchFamily="18" charset="0"/>
                <a:cs typeface="Times New Roman" panose="02020603050405020304" pitchFamily="18" charset="0"/>
              </a:rPr>
              <a:t>, </a:t>
            </a:r>
            <a:r>
              <a:rPr lang="ne-NP" sz="3200" b="1">
                <a:solidFill>
                  <a:srgbClr val="142DAC"/>
                </a:solidFill>
                <a:latin typeface="Preeti" pitchFamily="2" charset="0"/>
                <a:ea typeface="Times New Roman" panose="02020603050405020304" pitchFamily="18" charset="0"/>
                <a:cs typeface="Times New Roman" panose="02020603050405020304" pitchFamily="18" charset="0"/>
              </a:rPr>
              <a:t>अस्थायी, भैपरी वा आकस्मिक सबै किसिमका कामको गणना हुन्छ ।</a:t>
            </a:r>
          </a:p>
          <a:p>
            <a:pPr marL="457200" indent="-457200">
              <a:buFont typeface="Arial" panose="020B0604020202020204" pitchFamily="34" charset="0"/>
              <a:buChar char="•"/>
            </a:pPr>
            <a:endParaRPr lang="en-US" sz="2800">
              <a:solidFill>
                <a:srgbClr val="142DAC"/>
              </a:solidFill>
            </a:endParaRPr>
          </a:p>
        </p:txBody>
      </p:sp>
    </p:spTree>
    <p:extLst>
      <p:ext uri="{BB962C8B-B14F-4D97-AF65-F5344CB8AC3E}">
        <p14:creationId xmlns:p14="http://schemas.microsoft.com/office/powerpoint/2010/main" val="2987659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arn(inVertical)">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1014172"/>
            <a:ext cx="9373906" cy="874589"/>
          </a:xfrm>
        </p:spPr>
        <p:txBody>
          <a:bodyPr>
            <a:noAutofit/>
          </a:bodyPr>
          <a:lstStyle/>
          <a:p>
            <a:r>
              <a:rPr lang="ne-NP" sz="2800" b="1">
                <a:solidFill>
                  <a:srgbClr val="142DAC"/>
                </a:solidFill>
                <a:latin typeface="Kokila" panose="020B0604020202020204" pitchFamily="34" charset="0"/>
                <a:cs typeface="Kokila" panose="020B0604020202020204" pitchFamily="34" charset="0"/>
              </a:rPr>
              <a:t>महल नं ३२ </a:t>
            </a:r>
            <a:r>
              <a:rPr lang="en-US" altLang="en-US" sz="2800" b="1">
                <a:solidFill>
                  <a:srgbClr val="142DAC"/>
                </a:solidFill>
                <a:latin typeface="Kokila" panose="020B0604020202020204" pitchFamily="34" charset="0"/>
                <a:cs typeface="Kokila" panose="020B0604020202020204" pitchFamily="34" charset="0"/>
              </a:rPr>
              <a:t>:</a:t>
            </a:r>
            <a:r>
              <a:rPr lang="ne-NP" altLang="en-US" sz="2800" b="1">
                <a:solidFill>
                  <a:srgbClr val="142DAC"/>
                </a:solidFill>
                <a:latin typeface="Kokila" panose="020B0604020202020204" pitchFamily="34" charset="0"/>
                <a:cs typeface="Kokila" panose="020B0604020202020204" pitchFamily="34" charset="0"/>
              </a:rPr>
              <a:t> </a:t>
            </a:r>
            <a:r>
              <a:rPr lang="en-US" sz="2800" b="1">
                <a:solidFill>
                  <a:srgbClr val="142DAC"/>
                </a:solidFill>
                <a:latin typeface="Kokila" panose="020B0604020202020204" pitchFamily="34" charset="0"/>
                <a:cs typeface="Kokila" panose="020B0604020202020204" pitchFamily="34" charset="0"/>
              </a:rPr>
              <a:t>.... नाम... गत ७  दिनमा कम्तीमा एक घण्टा भएपनि मुख्यतः कस्तो प्रकारको आर्थिक काममा संलग्न हुनुभयो ?</a:t>
            </a:r>
            <a:endParaRPr lang="en-US" sz="2800" b="1">
              <a:solidFill>
                <a:srgbClr val="142DAC"/>
              </a:solidFill>
              <a:latin typeface="Kokila" panose="020B0604020202020204" pitchFamily="34" charset="0"/>
              <a:ea typeface="+mn-ea"/>
              <a:cs typeface="Kokila" panose="020B0604020202020204" pitchFamily="34" charset="0"/>
            </a:endParaRPr>
          </a:p>
        </p:txBody>
      </p:sp>
      <p:sp>
        <p:nvSpPr>
          <p:cNvPr id="3" name="Content Placeholder 2"/>
          <p:cNvSpPr>
            <a:spLocks noGrp="1"/>
          </p:cNvSpPr>
          <p:nvPr>
            <p:ph idx="1"/>
          </p:nvPr>
        </p:nvSpPr>
        <p:spPr>
          <a:xfrm>
            <a:off x="224682" y="2137262"/>
            <a:ext cx="8924545" cy="4679750"/>
          </a:xfrm>
        </p:spPr>
        <p:txBody>
          <a:bodyPr>
            <a:normAutofit fontScale="85000" lnSpcReduction="10000"/>
          </a:bodyPr>
          <a:lstStyle/>
          <a:p>
            <a:pPr marL="0" indent="0">
              <a:buNone/>
            </a:pPr>
            <a:r>
              <a:rPr lang="ne-NP" sz="3200" b="1">
                <a:solidFill>
                  <a:srgbClr val="142DAC"/>
                </a:solidFill>
                <a:latin typeface="Preeti" pitchFamily="2" charset="0"/>
                <a:ea typeface="Times New Roman" panose="02020603050405020304" pitchFamily="18" charset="0"/>
                <a:cs typeface="Times New Roman" panose="02020603050405020304" pitchFamily="18" charset="0"/>
              </a:rPr>
              <a:t>यस जनगणना प्रयोजनको लागि व्यक्तिले गरेको कामलाई निम्नानुसारले वर्गिकरण गरिएको छ ।</a:t>
            </a:r>
            <a:endParaRPr lang="en-US" sz="3500" b="1">
              <a:solidFill>
                <a:srgbClr val="142DAC"/>
              </a:solidFill>
              <a:latin typeface="Kokila" panose="020B0604020202020204" pitchFamily="34" charset="0"/>
              <a:cs typeface="Kokila" panose="020B0604020202020204" pitchFamily="34" charset="0"/>
            </a:endParaRPr>
          </a:p>
          <a:p>
            <a:pPr marL="514350" indent="-514350">
              <a:buAutoNum type="hindiNumPeriod"/>
            </a:pPr>
            <a:r>
              <a:rPr lang="ne-NP" sz="3500" b="1">
                <a:solidFill>
                  <a:srgbClr val="FF0000"/>
                </a:solidFill>
                <a:latin typeface="Kokila" panose="020B0604020202020204" pitchFamily="34" charset="0"/>
                <a:cs typeface="Kokila" panose="020B0604020202020204" pitchFamily="34" charset="0"/>
              </a:rPr>
              <a:t>तलव ज्याला (कोड </a:t>
            </a:r>
            <a:r>
              <a:rPr lang="en-US" sz="3500" b="1">
                <a:solidFill>
                  <a:srgbClr val="FF0000"/>
                </a:solidFill>
                <a:latin typeface="Kokila" panose="020B0604020202020204" pitchFamily="34" charset="0"/>
                <a:cs typeface="Kokila" panose="020B0604020202020204" pitchFamily="34" charset="0"/>
              </a:rPr>
              <a:t>1</a:t>
            </a:r>
            <a:r>
              <a:rPr lang="ne-NP" sz="3500" b="1">
                <a:solidFill>
                  <a:srgbClr val="FF0000"/>
                </a:solidFill>
                <a:latin typeface="Kokila" panose="020B0604020202020204" pitchFamily="34" charset="0"/>
                <a:cs typeface="Kokila" panose="020B0604020202020204" pitchFamily="34" charset="0"/>
              </a:rPr>
              <a:t>) </a:t>
            </a:r>
            <a:r>
              <a:rPr lang="en-US" sz="3500" b="1">
                <a:solidFill>
                  <a:srgbClr val="FF0000"/>
                </a:solidFill>
                <a:latin typeface="Kokila" panose="020B0604020202020204" pitchFamily="34" charset="0"/>
                <a:cs typeface="Kokila" panose="020B0604020202020204" pitchFamily="34" charset="0"/>
              </a:rPr>
              <a:t>: </a:t>
            </a:r>
          </a:p>
          <a:p>
            <a:pPr algn="just"/>
            <a:r>
              <a:rPr lang="ne-NP" sz="3000" b="1">
                <a:solidFill>
                  <a:srgbClr val="142DAC"/>
                </a:solidFill>
                <a:latin typeface="Kokila" panose="020B0604020202020204" pitchFamily="34" charset="0"/>
                <a:cs typeface="Kokila" panose="020B0604020202020204" pitchFamily="34" charset="0"/>
              </a:rPr>
              <a:t>नगद वा जिन्सीमा (पारिश्रमिक) तलब</a:t>
            </a:r>
            <a:r>
              <a:rPr lang="en-US" sz="3000" b="1">
                <a:solidFill>
                  <a:srgbClr val="142DAC"/>
                </a:solidFill>
                <a:latin typeface="Kokila" panose="020B0604020202020204" pitchFamily="34" charset="0"/>
                <a:cs typeface="Kokila" panose="020B0604020202020204" pitchFamily="34" charset="0"/>
              </a:rPr>
              <a:t>, </a:t>
            </a:r>
            <a:r>
              <a:rPr lang="ne-NP" sz="3000" b="1">
                <a:solidFill>
                  <a:srgbClr val="142DAC"/>
                </a:solidFill>
                <a:latin typeface="Kokila" panose="020B0604020202020204" pitchFamily="34" charset="0"/>
                <a:cs typeface="Kokila" panose="020B0604020202020204" pitchFamily="34" charset="0"/>
              </a:rPr>
              <a:t>ज्याला</a:t>
            </a:r>
            <a:r>
              <a:rPr lang="en-US" sz="3000" b="1">
                <a:solidFill>
                  <a:srgbClr val="142DAC"/>
                </a:solidFill>
                <a:latin typeface="Kokila" panose="020B0604020202020204" pitchFamily="34" charset="0"/>
                <a:cs typeface="Kokila" panose="020B0604020202020204" pitchFamily="34" charset="0"/>
              </a:rPr>
              <a:t>, </a:t>
            </a:r>
            <a:r>
              <a:rPr lang="ne-NP" sz="3000" b="1">
                <a:solidFill>
                  <a:srgbClr val="142DAC"/>
                </a:solidFill>
                <a:latin typeface="Kokila" panose="020B0604020202020204" pitchFamily="34" charset="0"/>
                <a:cs typeface="Kokila" panose="020B0604020202020204" pitchFamily="34" charset="0"/>
              </a:rPr>
              <a:t>लाभांश</a:t>
            </a:r>
            <a:r>
              <a:rPr lang="en-US" sz="3000" b="1">
                <a:solidFill>
                  <a:srgbClr val="142DAC"/>
                </a:solidFill>
                <a:latin typeface="Kokila" panose="020B0604020202020204" pitchFamily="34" charset="0"/>
                <a:cs typeface="Kokila" panose="020B0604020202020204" pitchFamily="34" charset="0"/>
              </a:rPr>
              <a:t>, </a:t>
            </a:r>
            <a:r>
              <a:rPr lang="ne-NP" sz="3000" b="1">
                <a:solidFill>
                  <a:srgbClr val="142DAC"/>
                </a:solidFill>
                <a:latin typeface="Kokila" panose="020B0604020202020204" pitchFamily="34" charset="0"/>
                <a:cs typeface="Kokila" panose="020B0604020202020204" pitchFamily="34" charset="0"/>
              </a:rPr>
              <a:t>एकमुष्ट रकम</a:t>
            </a:r>
            <a:r>
              <a:rPr lang="en-US" sz="3000" b="1">
                <a:solidFill>
                  <a:srgbClr val="142DAC"/>
                </a:solidFill>
                <a:latin typeface="Kokila" panose="020B0604020202020204" pitchFamily="34" charset="0"/>
                <a:cs typeface="Kokila" panose="020B0604020202020204" pitchFamily="34" charset="0"/>
              </a:rPr>
              <a:t>, </a:t>
            </a:r>
            <a:r>
              <a:rPr lang="ne-NP" sz="3000" b="1">
                <a:solidFill>
                  <a:srgbClr val="142DAC"/>
                </a:solidFill>
                <a:latin typeface="Kokila" panose="020B0604020202020204" pitchFamily="34" charset="0"/>
                <a:cs typeface="Kokila" panose="020B0604020202020204" pitchFamily="34" charset="0"/>
              </a:rPr>
              <a:t>पाउने गरी कुनै व्यक्तिले सरकारी वा सार्वजनिक वा व्यक्तिगत रोजगारदाता कहाँ गरेको कामलाई तलव</a:t>
            </a:r>
            <a:r>
              <a:rPr lang="en-US" sz="3000" b="1">
                <a:solidFill>
                  <a:srgbClr val="142DAC"/>
                </a:solidFill>
                <a:latin typeface="Kokila" panose="020B0604020202020204" pitchFamily="34" charset="0"/>
                <a:cs typeface="Kokila" panose="020B0604020202020204" pitchFamily="34" charset="0"/>
              </a:rPr>
              <a:t>/</a:t>
            </a:r>
            <a:r>
              <a:rPr lang="ne-NP" sz="3000" b="1">
                <a:solidFill>
                  <a:srgbClr val="142DAC"/>
                </a:solidFill>
                <a:latin typeface="Kokila" panose="020B0604020202020204" pitchFamily="34" charset="0"/>
                <a:cs typeface="Kokila" panose="020B0604020202020204" pitchFamily="34" charset="0"/>
              </a:rPr>
              <a:t>ज्यालाको काम भनिन्छ । </a:t>
            </a:r>
          </a:p>
          <a:p>
            <a:pPr algn="just"/>
            <a:r>
              <a:rPr lang="ne-NP" sz="3000" b="1">
                <a:solidFill>
                  <a:srgbClr val="142DAC"/>
                </a:solidFill>
                <a:latin typeface="Kokila" panose="020B0604020202020204" pitchFamily="34" charset="0"/>
                <a:cs typeface="Kokila" panose="020B0604020202020204" pitchFamily="34" charset="0"/>
              </a:rPr>
              <a:t>त्यसैगरी कुनै प्रतिष्ठानमा तलब भत्ता पाउने काम गरिरहेकै अवस्थामा सो कामसँग सम्बन्धित अध्ययन तालिममा संलग्न रहेको अवस्था पनि यसै यसअन्तर्गत राख्नुपर्दछ । </a:t>
            </a:r>
          </a:p>
          <a:p>
            <a:pPr algn="just"/>
            <a:r>
              <a:rPr lang="ne-NP" sz="3000" b="1">
                <a:solidFill>
                  <a:srgbClr val="142DAC"/>
                </a:solidFill>
                <a:latin typeface="Kokila" panose="020B0604020202020204" pitchFamily="34" charset="0"/>
                <a:cs typeface="Kokila" panose="020B0604020202020204" pitchFamily="34" charset="0"/>
              </a:rPr>
              <a:t>यसैगरी न्यूनरुपमा भएपनि तलबज्याला पाउने प्रशिक्षार्थी (इन्ट्रन) पनि यस अन्तर्गत पर्दछन् ।</a:t>
            </a:r>
          </a:p>
          <a:p>
            <a:pPr algn="just"/>
            <a:r>
              <a:rPr lang="ne-NP" sz="3000" b="1">
                <a:solidFill>
                  <a:srgbClr val="142DAC"/>
                </a:solidFill>
                <a:latin typeface="Kokila" panose="020B0604020202020204" pitchFamily="34" charset="0"/>
                <a:cs typeface="Kokila" panose="020B0604020202020204" pitchFamily="34" charset="0"/>
              </a:rPr>
              <a:t> तलव</a:t>
            </a:r>
            <a:r>
              <a:rPr lang="en-US" sz="3000" b="1">
                <a:solidFill>
                  <a:srgbClr val="142DAC"/>
                </a:solidFill>
                <a:latin typeface="Kokila" panose="020B0604020202020204" pitchFamily="34" charset="0"/>
                <a:cs typeface="Kokila" panose="020B0604020202020204" pitchFamily="34" charset="0"/>
              </a:rPr>
              <a:t>/</a:t>
            </a:r>
            <a:r>
              <a:rPr lang="ne-NP" sz="3000" b="1">
                <a:solidFill>
                  <a:srgbClr val="142DAC"/>
                </a:solidFill>
                <a:latin typeface="Kokila" panose="020B0604020202020204" pitchFamily="34" charset="0"/>
                <a:cs typeface="Kokila" panose="020B0604020202020204" pitchFamily="34" charset="0"/>
              </a:rPr>
              <a:t>ज्यालाको काम गर्ने व्यक्तिको रोजगारदाताको नाफा नोक्सानसँग सिधा सम्बन्ध हुँदैन ।</a:t>
            </a:r>
          </a:p>
          <a:p>
            <a:pPr marL="0" indent="0" algn="just">
              <a:buNone/>
            </a:pPr>
            <a:r>
              <a:rPr lang="ne-NP" sz="3000" b="1">
                <a:solidFill>
                  <a:srgbClr val="142DAC"/>
                </a:solidFill>
                <a:latin typeface="Kokila" panose="020B0604020202020204" pitchFamily="34" charset="0"/>
                <a:cs typeface="Kokila" panose="020B0604020202020204" pitchFamily="34" charset="0"/>
              </a:rPr>
              <a:t> </a:t>
            </a:r>
          </a:p>
        </p:txBody>
      </p:sp>
      <p:sp>
        <p:nvSpPr>
          <p:cNvPr id="4" name="Slide Number Placeholder 3"/>
          <p:cNvSpPr>
            <a:spLocks noGrp="1"/>
          </p:cNvSpPr>
          <p:nvPr>
            <p:ph type="sldNum" sz="quarter" idx="12"/>
          </p:nvPr>
        </p:nvSpPr>
        <p:spPr/>
        <p:txBody>
          <a:bodyPr/>
          <a:lstStyle/>
          <a:p>
            <a:fld id="{26402401-4522-4C0F-A737-197EB07E49FF}" type="slidenum">
              <a:rPr lang="en-US" smtClean="0"/>
              <a:pPr/>
              <a:t>7</a:t>
            </a:fld>
            <a:endParaRPr lang="en-US"/>
          </a:p>
        </p:txBody>
      </p:sp>
      <p:pic>
        <p:nvPicPr>
          <p:cNvPr id="5" name="Picture 4">
            <a:extLst>
              <a:ext uri="{FF2B5EF4-FFF2-40B4-BE49-F238E27FC236}">
                <a16:creationId xmlns:a16="http://schemas.microsoft.com/office/drawing/2014/main" id="{C0F26E5D-2FE4-429C-9EFF-99F410BE44A9}"/>
              </a:ext>
            </a:extLst>
          </p:cNvPr>
          <p:cNvPicPr>
            <a:picLocks noChangeAspect="1"/>
          </p:cNvPicPr>
          <p:nvPr/>
        </p:nvPicPr>
        <p:blipFill>
          <a:blip r:embed="rId2"/>
          <a:stretch>
            <a:fillRect/>
          </a:stretch>
        </p:blipFill>
        <p:spPr>
          <a:xfrm>
            <a:off x="9373907" y="968570"/>
            <a:ext cx="2724831" cy="5556939"/>
          </a:xfrm>
          <a:prstGeom prst="rect">
            <a:avLst/>
          </a:prstGeom>
        </p:spPr>
      </p:pic>
      <p:sp>
        <p:nvSpPr>
          <p:cNvPr id="6" name="TextBox 5">
            <a:extLst>
              <a:ext uri="{FF2B5EF4-FFF2-40B4-BE49-F238E27FC236}">
                <a16:creationId xmlns:a16="http://schemas.microsoft.com/office/drawing/2014/main" id="{74E333D7-2844-43EA-843B-EE2CABCD43A1}"/>
              </a:ext>
            </a:extLst>
          </p:cNvPr>
          <p:cNvSpPr txBox="1"/>
          <p:nvPr/>
        </p:nvSpPr>
        <p:spPr>
          <a:xfrm>
            <a:off x="10630871" y="5889430"/>
            <a:ext cx="400925" cy="584775"/>
          </a:xfrm>
          <a:prstGeom prst="rect">
            <a:avLst/>
          </a:prstGeom>
          <a:noFill/>
        </p:spPr>
        <p:txBody>
          <a:bodyPr wrap="square" rtlCol="0">
            <a:spAutoFit/>
          </a:bodyPr>
          <a:lstStyle/>
          <a:p>
            <a:r>
              <a:rPr lang="en-US" sz="3200" b="1">
                <a:solidFill>
                  <a:srgbClr val="142DAC"/>
                </a:solidFill>
              </a:rPr>
              <a:t>1</a:t>
            </a:r>
          </a:p>
        </p:txBody>
      </p:sp>
      <p:sp>
        <p:nvSpPr>
          <p:cNvPr id="7" name="Rectangle 6">
            <a:extLst>
              <a:ext uri="{FF2B5EF4-FFF2-40B4-BE49-F238E27FC236}">
                <a16:creationId xmlns:a16="http://schemas.microsoft.com/office/drawing/2014/main" id="{990C328D-C8E7-478D-8979-D09FC0CE2FAA}"/>
              </a:ext>
            </a:extLst>
          </p:cNvPr>
          <p:cNvSpPr/>
          <p:nvPr/>
        </p:nvSpPr>
        <p:spPr>
          <a:xfrm>
            <a:off x="9373907" y="2137262"/>
            <a:ext cx="2724831" cy="43798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21109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barn(inVertical)">
                                      <p:cBhvr>
                                        <p:cTn id="10" dur="5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barn(inVertical)">
                                      <p:cBhvr>
                                        <p:cTn id="15" dur="500"/>
                                        <p:tgtEl>
                                          <p:spTgt spid="3">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barn(inVertical)">
                                      <p:cBhvr>
                                        <p:cTn id="20" dur="500"/>
                                        <p:tgtEl>
                                          <p:spTgt spid="3">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barn(inVertical)">
                                      <p:cBhvr>
                                        <p:cTn id="25" dur="500"/>
                                        <p:tgtEl>
                                          <p:spTgt spid="3">
                                            <p:txEl>
                                              <p:pRg st="5" end="5"/>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barn(inVertical)">
                                      <p:cBhvr>
                                        <p:cTn id="30" dur="500"/>
                                        <p:tgtEl>
                                          <p:spTgt spid="7"/>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barn(inVertical)">
                                      <p:cBhvr>
                                        <p:cTn id="3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14173"/>
            <a:ext cx="9624713" cy="829618"/>
          </a:xfrm>
        </p:spPr>
        <p:txBody>
          <a:bodyPr>
            <a:noAutofit/>
          </a:bodyPr>
          <a:lstStyle/>
          <a:p>
            <a:r>
              <a:rPr lang="ne-NP" sz="2800" b="1">
                <a:solidFill>
                  <a:srgbClr val="142DAC"/>
                </a:solidFill>
                <a:latin typeface="Kokila" panose="020B0604020202020204" pitchFamily="34" charset="0"/>
                <a:ea typeface="+mn-ea"/>
                <a:cs typeface="Kokila" panose="020B0604020202020204" pitchFamily="34" charset="0"/>
              </a:rPr>
              <a:t>महल नं ३२ </a:t>
            </a:r>
            <a:r>
              <a:rPr lang="en-US" altLang="en-US" sz="2800" b="1">
                <a:solidFill>
                  <a:srgbClr val="142DAC"/>
                </a:solidFill>
                <a:latin typeface="Kokila" panose="020B0604020202020204" pitchFamily="34" charset="0"/>
                <a:ea typeface="+mn-ea"/>
                <a:cs typeface="Kokila" panose="020B0604020202020204" pitchFamily="34" charset="0"/>
              </a:rPr>
              <a:t>:</a:t>
            </a:r>
            <a:r>
              <a:rPr lang="ne-NP" altLang="en-US" sz="2800" b="1">
                <a:solidFill>
                  <a:srgbClr val="142DAC"/>
                </a:solidFill>
                <a:latin typeface="Kokila" panose="020B0604020202020204" pitchFamily="34" charset="0"/>
                <a:ea typeface="+mn-ea"/>
                <a:cs typeface="Kokila" panose="020B0604020202020204" pitchFamily="34" charset="0"/>
              </a:rPr>
              <a:t> </a:t>
            </a:r>
            <a:r>
              <a:rPr lang="en-US" sz="2800" b="1">
                <a:solidFill>
                  <a:srgbClr val="142DAC"/>
                </a:solidFill>
                <a:latin typeface="Kokila" panose="020B0604020202020204" pitchFamily="34" charset="0"/>
                <a:ea typeface="+mn-ea"/>
                <a:cs typeface="Kokila" panose="020B0604020202020204" pitchFamily="34" charset="0"/>
              </a:rPr>
              <a:t>.... नाम... गत ७  दिनमा कम्तीमा एक घण्टा भएपनि मुख्यतः कस्तो प्रकारको आर्थिक काममा संलग्न हुनुभयो ?</a:t>
            </a:r>
            <a:r>
              <a:rPr lang="ne-NP" sz="2800" b="1">
                <a:solidFill>
                  <a:srgbClr val="0070C0"/>
                </a:solidFill>
                <a:latin typeface="Kokila" panose="020B0604020202020204" pitchFamily="34" charset="0"/>
                <a:ea typeface="+mn-ea"/>
                <a:cs typeface="Kokila" panose="020B0604020202020204" pitchFamily="34" charset="0"/>
              </a:rPr>
              <a:t> </a:t>
            </a:r>
            <a:r>
              <a:rPr lang="en-US" sz="2800" b="1">
                <a:solidFill>
                  <a:srgbClr val="FF0000"/>
                </a:solidFill>
                <a:latin typeface="Kokila" panose="020B0604020202020204" pitchFamily="34" charset="0"/>
                <a:cs typeface="Kokila" panose="020B0604020202020204" pitchFamily="34" charset="0"/>
              </a:rPr>
              <a:t>........</a:t>
            </a:r>
            <a:r>
              <a:rPr lang="ne-NP" sz="2800" b="1">
                <a:solidFill>
                  <a:srgbClr val="FF0000"/>
                </a:solidFill>
                <a:latin typeface="Kokila" panose="020B0604020202020204" pitchFamily="34" charset="0"/>
                <a:cs typeface="Kokila" panose="020B0604020202020204" pitchFamily="34" charset="0"/>
              </a:rPr>
              <a:t>क्रमश</a:t>
            </a:r>
            <a:r>
              <a:rPr lang="en-US" sz="2800" b="1">
                <a:solidFill>
                  <a:srgbClr val="FF0000"/>
                </a:solidFill>
                <a:latin typeface="Kokila" panose="020B0604020202020204" pitchFamily="34" charset="0"/>
                <a:cs typeface="Kokila" panose="020B0604020202020204" pitchFamily="34" charset="0"/>
              </a:rPr>
              <a:t>.........</a:t>
            </a:r>
            <a:endParaRPr lang="en-US" sz="2800" b="1">
              <a:solidFill>
                <a:srgbClr val="0070C0"/>
              </a:solidFill>
              <a:latin typeface="Kokila" panose="020B0604020202020204" pitchFamily="34" charset="0"/>
              <a:ea typeface="+mn-ea"/>
              <a:cs typeface="Kokila" panose="020B0604020202020204" pitchFamily="34" charset="0"/>
            </a:endParaRPr>
          </a:p>
        </p:txBody>
      </p:sp>
      <p:sp>
        <p:nvSpPr>
          <p:cNvPr id="3" name="Content Placeholder 2"/>
          <p:cNvSpPr>
            <a:spLocks noGrp="1"/>
          </p:cNvSpPr>
          <p:nvPr>
            <p:ph idx="1"/>
          </p:nvPr>
        </p:nvSpPr>
        <p:spPr>
          <a:xfrm>
            <a:off x="229908" y="2071568"/>
            <a:ext cx="9143999" cy="4668341"/>
          </a:xfrm>
        </p:spPr>
        <p:txBody>
          <a:bodyPr/>
          <a:lstStyle/>
          <a:p>
            <a:pPr marL="0" indent="0">
              <a:spcBef>
                <a:spcPts val="0"/>
              </a:spcBef>
              <a:buNone/>
            </a:pPr>
            <a:r>
              <a:rPr lang="ne-NP" sz="3600" b="1">
                <a:solidFill>
                  <a:srgbClr val="FF0000"/>
                </a:solidFill>
                <a:latin typeface="Kokila" panose="020B0604020202020204" pitchFamily="34" charset="0"/>
                <a:cs typeface="Kokila" panose="020B0604020202020204" pitchFamily="34" charset="0"/>
              </a:rPr>
              <a:t>२ </a:t>
            </a:r>
            <a:r>
              <a:rPr lang="en-US" sz="3600" b="1">
                <a:solidFill>
                  <a:srgbClr val="FF0000"/>
                </a:solidFill>
                <a:latin typeface="Kokila" panose="020B0604020202020204" pitchFamily="34" charset="0"/>
                <a:cs typeface="Kokila" panose="020B0604020202020204" pitchFamily="34" charset="0"/>
              </a:rPr>
              <a:t>गैरकृषि व्यवसाय</a:t>
            </a:r>
            <a:r>
              <a:rPr lang="ne-NP" sz="3600" b="1">
                <a:solidFill>
                  <a:srgbClr val="FF0000"/>
                </a:solidFill>
                <a:latin typeface="Kokila" panose="020B0604020202020204" pitchFamily="34" charset="0"/>
                <a:cs typeface="Kokila" panose="020B0604020202020204" pitchFamily="34" charset="0"/>
              </a:rPr>
              <a:t> (कोड </a:t>
            </a:r>
            <a:r>
              <a:rPr lang="en-US" sz="3600" b="1">
                <a:solidFill>
                  <a:srgbClr val="FF0000"/>
                </a:solidFill>
                <a:latin typeface="Kokila" panose="020B0604020202020204" pitchFamily="34" charset="0"/>
                <a:cs typeface="Kokila" panose="020B0604020202020204" pitchFamily="34" charset="0"/>
              </a:rPr>
              <a:t>2</a:t>
            </a:r>
            <a:r>
              <a:rPr lang="ne-NP" sz="3600" b="1">
                <a:solidFill>
                  <a:srgbClr val="FF0000"/>
                </a:solidFill>
                <a:latin typeface="Kokila" panose="020B0604020202020204" pitchFamily="34" charset="0"/>
                <a:cs typeface="Kokila" panose="020B0604020202020204" pitchFamily="34" charset="0"/>
              </a:rPr>
              <a:t>)</a:t>
            </a:r>
          </a:p>
          <a:p>
            <a:pPr algn="just"/>
            <a:r>
              <a:rPr lang="ne-NP" sz="3000" b="1">
                <a:solidFill>
                  <a:srgbClr val="142DAC"/>
                </a:solidFill>
                <a:latin typeface="Kokila" panose="020B0604020202020204" pitchFamily="34" charset="0"/>
                <a:cs typeface="Kokila" panose="020B0604020202020204" pitchFamily="34" charset="0"/>
              </a:rPr>
              <a:t>गैरकृषि व्यवसाय भन्नाले </a:t>
            </a:r>
            <a:r>
              <a:rPr lang="ne-NP" sz="3000" b="1">
                <a:solidFill>
                  <a:srgbClr val="00B050"/>
                </a:solidFill>
                <a:latin typeface="Kokila" panose="020B0604020202020204" pitchFamily="34" charset="0"/>
                <a:cs typeface="Kokila" panose="020B0604020202020204" pitchFamily="34" charset="0"/>
              </a:rPr>
              <a:t>उत्पादित बस्तु वा सेवाको विक्री गर्ने उदेश्यले </a:t>
            </a:r>
            <a:r>
              <a:rPr lang="ne-NP" sz="3000" b="1">
                <a:solidFill>
                  <a:srgbClr val="142DAC"/>
                </a:solidFill>
                <a:latin typeface="Kokila" panose="020B0604020202020204" pitchFamily="34" charset="0"/>
                <a:cs typeface="Kokila" panose="020B0604020202020204" pitchFamily="34" charset="0"/>
              </a:rPr>
              <a:t>नाफा नोक्सान आफैले व्यहोर्ने गरी </a:t>
            </a:r>
            <a:r>
              <a:rPr lang="ne-NP" sz="3000" b="1">
                <a:solidFill>
                  <a:srgbClr val="C00000"/>
                </a:solidFill>
                <a:latin typeface="Kokila" panose="020B0604020202020204" pitchFamily="34" charset="0"/>
                <a:cs typeface="Kokila" panose="020B0604020202020204" pitchFamily="34" charset="0"/>
              </a:rPr>
              <a:t>खेतीपाती</a:t>
            </a:r>
            <a:r>
              <a:rPr lang="en-US" sz="3000" b="1">
                <a:solidFill>
                  <a:srgbClr val="C00000"/>
                </a:solidFill>
                <a:latin typeface="Kokila" panose="020B0604020202020204" pitchFamily="34" charset="0"/>
                <a:cs typeface="Kokila" panose="020B0604020202020204" pitchFamily="34" charset="0"/>
              </a:rPr>
              <a:t>/</a:t>
            </a:r>
            <a:r>
              <a:rPr lang="ne-NP" sz="3000" b="1">
                <a:solidFill>
                  <a:srgbClr val="C00000"/>
                </a:solidFill>
                <a:latin typeface="Kokila" panose="020B0604020202020204" pitchFamily="34" charset="0"/>
                <a:cs typeface="Kokila" panose="020B0604020202020204" pitchFamily="34" charset="0"/>
              </a:rPr>
              <a:t>कृषि कार्य बाहेक</a:t>
            </a:r>
            <a:r>
              <a:rPr lang="ne-NP" sz="3000" b="1">
                <a:solidFill>
                  <a:srgbClr val="142DAC"/>
                </a:solidFill>
                <a:latin typeface="Kokila" panose="020B0604020202020204" pitchFamily="34" charset="0"/>
                <a:cs typeface="Kokila" panose="020B0604020202020204" pitchFamily="34" charset="0"/>
              </a:rPr>
              <a:t>को परिवारका सदस्यले चलाएका सबै किसिमका व्यवसायलाई बुझाउँछ । गैरकृषि व्यवसाय (आय आर्जन हुने ) भन्नाले कसैले गैरकृषि (कृषि</a:t>
            </a:r>
            <a:r>
              <a:rPr lang="en-US" sz="3000" b="1">
                <a:solidFill>
                  <a:srgbClr val="142DAC"/>
                </a:solidFill>
                <a:latin typeface="Kokila" panose="020B0604020202020204" pitchFamily="34" charset="0"/>
                <a:cs typeface="Kokila" panose="020B0604020202020204" pitchFamily="34" charset="0"/>
              </a:rPr>
              <a:t>, </a:t>
            </a:r>
            <a:r>
              <a:rPr lang="ne-NP" sz="3000" b="1">
                <a:solidFill>
                  <a:srgbClr val="142DAC"/>
                </a:solidFill>
                <a:latin typeface="Kokila" panose="020B0604020202020204" pitchFamily="34" charset="0"/>
                <a:cs typeface="Kokila" panose="020B0604020202020204" pitchFamily="34" charset="0"/>
              </a:rPr>
              <a:t>खेतीपातीबाहेक) व्यवसायमा पूँजी (नगद</a:t>
            </a:r>
            <a:r>
              <a:rPr lang="en-US" sz="3000" b="1">
                <a:solidFill>
                  <a:srgbClr val="142DAC"/>
                </a:solidFill>
                <a:latin typeface="Kokila" panose="020B0604020202020204" pitchFamily="34" charset="0"/>
                <a:cs typeface="Kokila" panose="020B0604020202020204" pitchFamily="34" charset="0"/>
              </a:rPr>
              <a:t>, </a:t>
            </a:r>
            <a:r>
              <a:rPr lang="ne-NP" sz="3000" b="1">
                <a:solidFill>
                  <a:srgbClr val="142DAC"/>
                </a:solidFill>
                <a:latin typeface="Kokila" panose="020B0604020202020204" pitchFamily="34" charset="0"/>
                <a:cs typeface="Kokila" panose="020B0604020202020204" pitchFamily="34" charset="0"/>
              </a:rPr>
              <a:t>जिन्सी)</a:t>
            </a:r>
            <a:r>
              <a:rPr lang="en-US" sz="3000" b="1">
                <a:solidFill>
                  <a:srgbClr val="142DAC"/>
                </a:solidFill>
                <a:latin typeface="Kokila" panose="020B0604020202020204" pitchFamily="34" charset="0"/>
                <a:cs typeface="Kokila" panose="020B0604020202020204" pitchFamily="34" charset="0"/>
              </a:rPr>
              <a:t>, </a:t>
            </a:r>
            <a:r>
              <a:rPr lang="ne-NP" sz="3000" b="1">
                <a:solidFill>
                  <a:srgbClr val="142DAC"/>
                </a:solidFill>
                <a:latin typeface="Kokila" panose="020B0604020202020204" pitchFamily="34" charset="0"/>
                <a:cs typeface="Kokila" panose="020B0604020202020204" pitchFamily="34" charset="0"/>
              </a:rPr>
              <a:t>श्रम लगानी गरी त्यसबाट हुने नाफा</a:t>
            </a:r>
            <a:r>
              <a:rPr lang="en-US" sz="3000" b="1">
                <a:solidFill>
                  <a:srgbClr val="142DAC"/>
                </a:solidFill>
                <a:latin typeface="Kokila" panose="020B0604020202020204" pitchFamily="34" charset="0"/>
                <a:cs typeface="Kokila" panose="020B0604020202020204" pitchFamily="34" charset="0"/>
              </a:rPr>
              <a:t>, </a:t>
            </a:r>
            <a:r>
              <a:rPr lang="ne-NP" sz="3000" b="1">
                <a:solidFill>
                  <a:srgbClr val="142DAC"/>
                </a:solidFill>
                <a:latin typeface="Kokila" panose="020B0604020202020204" pitchFamily="34" charset="0"/>
                <a:cs typeface="Kokila" panose="020B0604020202020204" pitchFamily="34" charset="0"/>
              </a:rPr>
              <a:t>नोक्सान पनि आफैले बेहोर्ने गरी चलाएको व्यवसाय भन्ने बुझ्नुपर्छ । </a:t>
            </a:r>
          </a:p>
          <a:p>
            <a:pPr algn="just"/>
            <a:r>
              <a:rPr lang="ne-NP" sz="3000" b="1">
                <a:solidFill>
                  <a:srgbClr val="142DAC"/>
                </a:solidFill>
                <a:latin typeface="Kokila" panose="020B0604020202020204" pitchFamily="34" charset="0"/>
                <a:cs typeface="Kokila" panose="020B0604020202020204" pitchFamily="34" charset="0"/>
              </a:rPr>
              <a:t>यस्तो व्यवसाय साझेदारीमा सञ्चालन गरेको भएपनि यस अन्तर्गत उल्लेख गर्नुपर्दछ ।</a:t>
            </a:r>
            <a:endParaRPr lang="en-US" sz="3000" b="1">
              <a:solidFill>
                <a:srgbClr val="142DAC"/>
              </a:solidFill>
              <a:latin typeface="Kokila" panose="020B0604020202020204" pitchFamily="34" charset="0"/>
              <a:cs typeface="Kokila" panose="020B0604020202020204" pitchFamily="34" charset="0"/>
            </a:endParaRPr>
          </a:p>
          <a:p>
            <a:pPr marL="0" indent="0" algn="just">
              <a:buNone/>
            </a:pPr>
            <a:endParaRPr lang="en-US" sz="3200" b="1">
              <a:solidFill>
                <a:srgbClr val="0070C0"/>
              </a:solidFill>
              <a:latin typeface="Kokila" panose="020B0604020202020204" pitchFamily="34" charset="0"/>
              <a:cs typeface="Kokila" panose="020B0604020202020204" pitchFamily="34" charset="0"/>
            </a:endParaRPr>
          </a:p>
        </p:txBody>
      </p:sp>
      <p:sp>
        <p:nvSpPr>
          <p:cNvPr id="4" name="Slide Number Placeholder 3"/>
          <p:cNvSpPr>
            <a:spLocks noGrp="1"/>
          </p:cNvSpPr>
          <p:nvPr>
            <p:ph type="sldNum" sz="quarter" idx="12"/>
          </p:nvPr>
        </p:nvSpPr>
        <p:spPr/>
        <p:txBody>
          <a:bodyPr/>
          <a:lstStyle/>
          <a:p>
            <a:fld id="{26402401-4522-4C0F-A737-197EB07E49FF}" type="slidenum">
              <a:rPr lang="en-US" smtClean="0"/>
              <a:pPr/>
              <a:t>8</a:t>
            </a:fld>
            <a:endParaRPr lang="en-US"/>
          </a:p>
        </p:txBody>
      </p:sp>
      <p:pic>
        <p:nvPicPr>
          <p:cNvPr id="5" name="Picture 4">
            <a:extLst>
              <a:ext uri="{FF2B5EF4-FFF2-40B4-BE49-F238E27FC236}">
                <a16:creationId xmlns:a16="http://schemas.microsoft.com/office/drawing/2014/main" id="{1C99C127-AC84-4AE5-A46F-B4355E9CE5E0}"/>
              </a:ext>
            </a:extLst>
          </p:cNvPr>
          <p:cNvPicPr>
            <a:picLocks noChangeAspect="1"/>
          </p:cNvPicPr>
          <p:nvPr/>
        </p:nvPicPr>
        <p:blipFill>
          <a:blip r:embed="rId2"/>
          <a:stretch>
            <a:fillRect/>
          </a:stretch>
        </p:blipFill>
        <p:spPr>
          <a:xfrm>
            <a:off x="9373907" y="968570"/>
            <a:ext cx="2724831" cy="5556939"/>
          </a:xfrm>
          <a:prstGeom prst="rect">
            <a:avLst/>
          </a:prstGeom>
        </p:spPr>
      </p:pic>
      <p:sp>
        <p:nvSpPr>
          <p:cNvPr id="6" name="TextBox 5">
            <a:extLst>
              <a:ext uri="{FF2B5EF4-FFF2-40B4-BE49-F238E27FC236}">
                <a16:creationId xmlns:a16="http://schemas.microsoft.com/office/drawing/2014/main" id="{566E300C-F09B-481A-9386-7D023BF47D6C}"/>
              </a:ext>
            </a:extLst>
          </p:cNvPr>
          <p:cNvSpPr txBox="1"/>
          <p:nvPr/>
        </p:nvSpPr>
        <p:spPr>
          <a:xfrm>
            <a:off x="10630871" y="5889430"/>
            <a:ext cx="400925" cy="584775"/>
          </a:xfrm>
          <a:prstGeom prst="rect">
            <a:avLst/>
          </a:prstGeom>
          <a:noFill/>
        </p:spPr>
        <p:txBody>
          <a:bodyPr wrap="square" rtlCol="0">
            <a:spAutoFit/>
          </a:bodyPr>
          <a:lstStyle/>
          <a:p>
            <a:r>
              <a:rPr lang="en-US" sz="3200" b="1">
                <a:solidFill>
                  <a:srgbClr val="142DAC"/>
                </a:solidFill>
              </a:rPr>
              <a:t>2</a:t>
            </a:r>
          </a:p>
        </p:txBody>
      </p:sp>
      <p:sp>
        <p:nvSpPr>
          <p:cNvPr id="7" name="Rectangle 6">
            <a:extLst>
              <a:ext uri="{FF2B5EF4-FFF2-40B4-BE49-F238E27FC236}">
                <a16:creationId xmlns:a16="http://schemas.microsoft.com/office/drawing/2014/main" id="{85D3620E-9923-4E1C-92A9-B4407FD06BCC}"/>
              </a:ext>
            </a:extLst>
          </p:cNvPr>
          <p:cNvSpPr/>
          <p:nvPr/>
        </p:nvSpPr>
        <p:spPr>
          <a:xfrm>
            <a:off x="9373907" y="2501160"/>
            <a:ext cx="2724831" cy="58477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83873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barn(inVertical)">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14173"/>
            <a:ext cx="9546336" cy="870898"/>
          </a:xfrm>
        </p:spPr>
        <p:txBody>
          <a:bodyPr>
            <a:noAutofit/>
          </a:bodyPr>
          <a:lstStyle/>
          <a:p>
            <a:r>
              <a:rPr lang="ne-NP" sz="2800" b="1">
                <a:solidFill>
                  <a:srgbClr val="142DAC"/>
                </a:solidFill>
                <a:latin typeface="Kokila" panose="020B0604020202020204" pitchFamily="34" charset="0"/>
                <a:ea typeface="+mn-ea"/>
                <a:cs typeface="Kokila" panose="020B0604020202020204" pitchFamily="34" charset="0"/>
              </a:rPr>
              <a:t>महल नं ३२ </a:t>
            </a:r>
            <a:r>
              <a:rPr lang="en-US" altLang="en-US" sz="2800" b="1">
                <a:solidFill>
                  <a:srgbClr val="142DAC"/>
                </a:solidFill>
                <a:latin typeface="Kokila" panose="020B0604020202020204" pitchFamily="34" charset="0"/>
                <a:ea typeface="+mn-ea"/>
                <a:cs typeface="Kokila" panose="020B0604020202020204" pitchFamily="34" charset="0"/>
              </a:rPr>
              <a:t>:</a:t>
            </a:r>
            <a:r>
              <a:rPr lang="ne-NP" altLang="en-US" sz="2800" b="1">
                <a:solidFill>
                  <a:srgbClr val="142DAC"/>
                </a:solidFill>
                <a:latin typeface="Kokila" panose="020B0604020202020204" pitchFamily="34" charset="0"/>
                <a:ea typeface="+mn-ea"/>
                <a:cs typeface="Kokila" panose="020B0604020202020204" pitchFamily="34" charset="0"/>
              </a:rPr>
              <a:t> </a:t>
            </a:r>
            <a:r>
              <a:rPr lang="en-US" sz="2800" b="1">
                <a:solidFill>
                  <a:srgbClr val="142DAC"/>
                </a:solidFill>
                <a:latin typeface="Kokila" panose="020B0604020202020204" pitchFamily="34" charset="0"/>
                <a:ea typeface="+mn-ea"/>
                <a:cs typeface="Kokila" panose="020B0604020202020204" pitchFamily="34" charset="0"/>
              </a:rPr>
              <a:t>.... नाम... गत ७  दिनमा कम्तीमा एक घण्टा भएपनि मुख्यतः कस्तो प्रकारको आर्थिक काममा संलग्न हुनुभयो ?</a:t>
            </a:r>
            <a:r>
              <a:rPr lang="ne-NP" sz="2800" b="1">
                <a:solidFill>
                  <a:srgbClr val="0070C0"/>
                </a:solidFill>
                <a:latin typeface="Kokila" panose="020B0604020202020204" pitchFamily="34" charset="0"/>
                <a:ea typeface="+mn-ea"/>
                <a:cs typeface="Kokila" panose="020B0604020202020204" pitchFamily="34" charset="0"/>
              </a:rPr>
              <a:t> </a:t>
            </a:r>
            <a:r>
              <a:rPr lang="en-US" sz="2800" b="1">
                <a:solidFill>
                  <a:srgbClr val="FF0000"/>
                </a:solidFill>
                <a:latin typeface="Kokila" panose="020B0604020202020204" pitchFamily="34" charset="0"/>
                <a:cs typeface="Kokila" panose="020B0604020202020204" pitchFamily="34" charset="0"/>
              </a:rPr>
              <a:t>........</a:t>
            </a:r>
            <a:r>
              <a:rPr lang="ne-NP" sz="2800" b="1">
                <a:solidFill>
                  <a:srgbClr val="FF0000"/>
                </a:solidFill>
                <a:latin typeface="Kokila" panose="020B0604020202020204" pitchFamily="34" charset="0"/>
                <a:cs typeface="Kokila" panose="020B0604020202020204" pitchFamily="34" charset="0"/>
              </a:rPr>
              <a:t>क्रमश</a:t>
            </a:r>
            <a:r>
              <a:rPr lang="en-US" sz="2800" b="1">
                <a:solidFill>
                  <a:srgbClr val="FF0000"/>
                </a:solidFill>
                <a:latin typeface="Kokila" panose="020B0604020202020204" pitchFamily="34" charset="0"/>
                <a:cs typeface="Kokila" panose="020B0604020202020204" pitchFamily="34" charset="0"/>
              </a:rPr>
              <a:t>.........</a:t>
            </a:r>
            <a:endParaRPr lang="en-US" sz="2800" b="1">
              <a:solidFill>
                <a:srgbClr val="0070C0"/>
              </a:solidFill>
              <a:latin typeface="Kokila" panose="020B0604020202020204" pitchFamily="34" charset="0"/>
              <a:ea typeface="+mn-ea"/>
              <a:cs typeface="Kokila" panose="020B0604020202020204" pitchFamily="34" charset="0"/>
            </a:endParaRPr>
          </a:p>
        </p:txBody>
      </p:sp>
      <p:sp>
        <p:nvSpPr>
          <p:cNvPr id="3" name="Content Placeholder 2"/>
          <p:cNvSpPr>
            <a:spLocks noGrp="1"/>
          </p:cNvSpPr>
          <p:nvPr>
            <p:ph idx="1"/>
          </p:nvPr>
        </p:nvSpPr>
        <p:spPr>
          <a:xfrm>
            <a:off x="0" y="2082018"/>
            <a:ext cx="9337330" cy="4668341"/>
          </a:xfrm>
        </p:spPr>
        <p:txBody>
          <a:bodyPr/>
          <a:lstStyle/>
          <a:p>
            <a:pPr marL="0" indent="0">
              <a:spcBef>
                <a:spcPts val="0"/>
              </a:spcBef>
              <a:buNone/>
            </a:pPr>
            <a:r>
              <a:rPr lang="ne-NP" sz="3600" b="1">
                <a:solidFill>
                  <a:srgbClr val="142DAC"/>
                </a:solidFill>
                <a:latin typeface="Kokila" panose="020B0604020202020204" pitchFamily="34" charset="0"/>
                <a:cs typeface="Kokila" panose="020B0604020202020204" pitchFamily="34" charset="0"/>
              </a:rPr>
              <a:t>२ </a:t>
            </a:r>
            <a:r>
              <a:rPr lang="en-US" sz="3600" b="1">
                <a:solidFill>
                  <a:srgbClr val="142DAC"/>
                </a:solidFill>
                <a:latin typeface="Kokila" panose="020B0604020202020204" pitchFamily="34" charset="0"/>
                <a:cs typeface="Kokila" panose="020B0604020202020204" pitchFamily="34" charset="0"/>
              </a:rPr>
              <a:t>गैरकृषि व्यवसाय</a:t>
            </a:r>
            <a:r>
              <a:rPr lang="ne-NP" sz="3600" b="1">
                <a:solidFill>
                  <a:srgbClr val="142DAC"/>
                </a:solidFill>
                <a:latin typeface="Kokila" panose="020B0604020202020204" pitchFamily="34" charset="0"/>
                <a:cs typeface="Kokila" panose="020B0604020202020204" pitchFamily="34" charset="0"/>
              </a:rPr>
              <a:t> (कोड </a:t>
            </a:r>
            <a:r>
              <a:rPr lang="en-US" sz="3600" b="1">
                <a:solidFill>
                  <a:srgbClr val="142DAC"/>
                </a:solidFill>
                <a:latin typeface="Kokila" panose="020B0604020202020204" pitchFamily="34" charset="0"/>
                <a:cs typeface="Kokila" panose="020B0604020202020204" pitchFamily="34" charset="0"/>
              </a:rPr>
              <a:t>2</a:t>
            </a:r>
            <a:r>
              <a:rPr lang="ne-NP" sz="3600" b="1">
                <a:solidFill>
                  <a:srgbClr val="142DAC"/>
                </a:solidFill>
                <a:latin typeface="Kokila" panose="020B0604020202020204" pitchFamily="34" charset="0"/>
                <a:cs typeface="Kokila" panose="020B0604020202020204" pitchFamily="34" charset="0"/>
              </a:rPr>
              <a:t>)</a:t>
            </a:r>
            <a:r>
              <a:rPr lang="ne-NP" sz="3600" b="1">
                <a:solidFill>
                  <a:srgbClr val="0070C0"/>
                </a:solidFill>
                <a:latin typeface="Kokila" panose="020B0604020202020204" pitchFamily="34" charset="0"/>
                <a:cs typeface="Kokila" panose="020B0604020202020204" pitchFamily="34" charset="0"/>
              </a:rPr>
              <a:t> </a:t>
            </a:r>
            <a:r>
              <a:rPr lang="en-US" sz="2400" b="1">
                <a:solidFill>
                  <a:srgbClr val="FF0000"/>
                </a:solidFill>
                <a:latin typeface="Kokila" panose="020B0604020202020204" pitchFamily="34" charset="0"/>
                <a:cs typeface="Kokila" panose="020B0604020202020204" pitchFamily="34" charset="0"/>
              </a:rPr>
              <a:t>........</a:t>
            </a:r>
            <a:r>
              <a:rPr lang="ne-NP" sz="2400" b="1">
                <a:solidFill>
                  <a:srgbClr val="FF0000"/>
                </a:solidFill>
                <a:latin typeface="Kokila" panose="020B0604020202020204" pitchFamily="34" charset="0"/>
                <a:cs typeface="Kokila" panose="020B0604020202020204" pitchFamily="34" charset="0"/>
              </a:rPr>
              <a:t>क्रमश</a:t>
            </a:r>
            <a:r>
              <a:rPr lang="en-US" sz="2400" b="1">
                <a:solidFill>
                  <a:srgbClr val="FF0000"/>
                </a:solidFill>
                <a:latin typeface="Kokila" panose="020B0604020202020204" pitchFamily="34" charset="0"/>
                <a:cs typeface="Kokila" panose="020B0604020202020204" pitchFamily="34" charset="0"/>
              </a:rPr>
              <a:t>.........</a:t>
            </a:r>
            <a:endParaRPr lang="ne-NP" sz="3600" b="1">
              <a:solidFill>
                <a:srgbClr val="0070C0"/>
              </a:solidFill>
              <a:latin typeface="Kokila" panose="020B0604020202020204" pitchFamily="34" charset="0"/>
              <a:cs typeface="Kokila" panose="020B0604020202020204" pitchFamily="34" charset="0"/>
            </a:endParaRPr>
          </a:p>
          <a:p>
            <a:pPr algn="just"/>
            <a:r>
              <a:rPr lang="ne-NP" sz="3000" b="1">
                <a:solidFill>
                  <a:srgbClr val="142DAC"/>
                </a:solidFill>
                <a:latin typeface="Kokila" panose="020B0604020202020204" pitchFamily="34" charset="0"/>
                <a:cs typeface="Kokila" panose="020B0604020202020204" pitchFamily="34" charset="0"/>
              </a:rPr>
              <a:t>परिवारका कुनै सदस्य(हरू)ले चलाएको आफ्नै कुनै गैरकृषि व्यवसायमा परिवारका अरू सदस्यले पनि काम गरेको भए ती काम गर्ने सबै व्यक्तिको कामको सम्लग्नता गैरकृषि व्यवसाय नै हुन्छ । </a:t>
            </a:r>
            <a:endParaRPr lang="en-US" sz="3000" b="1">
              <a:solidFill>
                <a:srgbClr val="142DAC"/>
              </a:solidFill>
              <a:latin typeface="Kokila" panose="020B0604020202020204" pitchFamily="34" charset="0"/>
              <a:cs typeface="Kokila" panose="020B0604020202020204" pitchFamily="34" charset="0"/>
            </a:endParaRPr>
          </a:p>
          <a:p>
            <a:pPr algn="just"/>
            <a:r>
              <a:rPr lang="ne-NP" sz="3200" b="1">
                <a:solidFill>
                  <a:srgbClr val="FF0000"/>
                </a:solidFill>
                <a:latin typeface="Kokila" panose="020B0604020202020204" pitchFamily="34" charset="0"/>
                <a:cs typeface="Kokila" panose="020B0604020202020204" pitchFamily="34" charset="0"/>
              </a:rPr>
              <a:t>तर कसैले अरूले चलाएको गैरकृषि व्यवसायमा कुनै किसिमको </a:t>
            </a:r>
            <a:r>
              <a:rPr lang="en-US" sz="3200" b="1">
                <a:solidFill>
                  <a:srgbClr val="FF0000"/>
                </a:solidFill>
                <a:latin typeface="Kokila" panose="020B0604020202020204" pitchFamily="34" charset="0"/>
                <a:cs typeface="Kokila" panose="020B0604020202020204" pitchFamily="34" charset="0"/>
              </a:rPr>
              <a:t>	    </a:t>
            </a:r>
            <a:r>
              <a:rPr lang="ne-NP" sz="3200" b="1">
                <a:solidFill>
                  <a:srgbClr val="FF0000"/>
                </a:solidFill>
                <a:latin typeface="Kokila" panose="020B0604020202020204" pitchFamily="34" charset="0"/>
                <a:cs typeface="Kokila" panose="020B0604020202020204" pitchFamily="34" charset="0"/>
              </a:rPr>
              <a:t>तलब</a:t>
            </a:r>
            <a:r>
              <a:rPr lang="en-US" sz="3200" b="1">
                <a:solidFill>
                  <a:srgbClr val="FF0000"/>
                </a:solidFill>
                <a:latin typeface="Kokila" panose="020B0604020202020204" pitchFamily="34" charset="0"/>
                <a:cs typeface="Kokila" panose="020B0604020202020204" pitchFamily="34" charset="0"/>
              </a:rPr>
              <a:t>, </a:t>
            </a:r>
            <a:r>
              <a:rPr lang="ne-NP" sz="3200" b="1">
                <a:solidFill>
                  <a:srgbClr val="FF0000"/>
                </a:solidFill>
                <a:latin typeface="Kokila" panose="020B0604020202020204" pitchFamily="34" charset="0"/>
                <a:cs typeface="Kokila" panose="020B0604020202020204" pitchFamily="34" charset="0"/>
              </a:rPr>
              <a:t>ज्याला वा मजदुरी लिई काम गरेका भए </a:t>
            </a:r>
            <a:endParaRPr lang="en-US" sz="3200" b="1">
              <a:solidFill>
                <a:srgbClr val="FF0000"/>
              </a:solidFill>
              <a:latin typeface="Kokila" panose="020B0604020202020204" pitchFamily="34" charset="0"/>
              <a:cs typeface="Kokila" panose="020B0604020202020204" pitchFamily="34" charset="0"/>
            </a:endParaRPr>
          </a:p>
          <a:p>
            <a:pPr marL="0" indent="0" algn="just">
              <a:buNone/>
            </a:pPr>
            <a:r>
              <a:rPr lang="en-US" sz="3200" b="1">
                <a:solidFill>
                  <a:srgbClr val="FF0000"/>
                </a:solidFill>
                <a:latin typeface="Kokila" panose="020B0604020202020204" pitchFamily="34" charset="0"/>
                <a:cs typeface="Kokila" panose="020B0604020202020204" pitchFamily="34" charset="0"/>
              </a:rPr>
              <a:t>   </a:t>
            </a:r>
            <a:r>
              <a:rPr lang="ne-NP" sz="3200" b="1">
                <a:solidFill>
                  <a:srgbClr val="FF0000"/>
                </a:solidFill>
                <a:latin typeface="Kokila" panose="020B0604020202020204" pitchFamily="34" charset="0"/>
                <a:cs typeface="Kokila" panose="020B0604020202020204" pitchFamily="34" charset="0"/>
              </a:rPr>
              <a:t>कोड </a:t>
            </a:r>
            <a:r>
              <a:rPr lang="en-US" sz="3200" b="1">
                <a:solidFill>
                  <a:srgbClr val="FF0000"/>
                </a:solidFill>
                <a:latin typeface="Kokila" panose="020B0604020202020204" pitchFamily="34" charset="0"/>
                <a:cs typeface="Kokila" panose="020B0604020202020204" pitchFamily="34" charset="0"/>
              </a:rPr>
              <a:t>1-</a:t>
            </a:r>
            <a:r>
              <a:rPr lang="ne-NP" sz="3200" b="1">
                <a:solidFill>
                  <a:srgbClr val="FF0000"/>
                </a:solidFill>
                <a:latin typeface="Kokila" panose="020B0604020202020204" pitchFamily="34" charset="0"/>
                <a:cs typeface="Kokila" panose="020B0604020202020204" pitchFamily="34" charset="0"/>
              </a:rPr>
              <a:t>तलव ज्याला हुन्छ</a:t>
            </a:r>
            <a:r>
              <a:rPr lang="en-US" sz="3200" b="1">
                <a:solidFill>
                  <a:srgbClr val="FF0000"/>
                </a:solidFill>
                <a:latin typeface="Kokila" panose="020B0604020202020204" pitchFamily="34" charset="0"/>
                <a:cs typeface="Kokila" panose="020B0604020202020204" pitchFamily="34" charset="0"/>
              </a:rPr>
              <a:t>, </a:t>
            </a:r>
            <a:r>
              <a:rPr lang="ne-NP" sz="3200" b="1">
                <a:solidFill>
                  <a:srgbClr val="FF0000"/>
                </a:solidFill>
                <a:latin typeface="Kokila" panose="020B0604020202020204" pitchFamily="34" charset="0"/>
                <a:cs typeface="Kokila" panose="020B0604020202020204" pitchFamily="34" charset="0"/>
              </a:rPr>
              <a:t>गैरकृषि व्यवसाय हुँदैन । </a:t>
            </a:r>
            <a:endParaRPr lang="en-US" sz="3200" b="1">
              <a:solidFill>
                <a:srgbClr val="FF0000"/>
              </a:solidFill>
              <a:latin typeface="Kokila" panose="020B0604020202020204" pitchFamily="34" charset="0"/>
              <a:cs typeface="Kokila" panose="020B0604020202020204" pitchFamily="34" charset="0"/>
            </a:endParaRPr>
          </a:p>
          <a:p>
            <a:pPr marL="0" indent="0" algn="just">
              <a:buNone/>
            </a:pPr>
            <a:r>
              <a:rPr lang="en-US" sz="3200" b="1">
                <a:solidFill>
                  <a:srgbClr val="0070C0"/>
                </a:solidFill>
                <a:latin typeface="Kokila" panose="020B0604020202020204" pitchFamily="34" charset="0"/>
                <a:cs typeface="Kokila" panose="020B0604020202020204" pitchFamily="34" charset="0"/>
              </a:rPr>
              <a:t>  </a:t>
            </a:r>
          </a:p>
        </p:txBody>
      </p:sp>
      <p:sp>
        <p:nvSpPr>
          <p:cNvPr id="4" name="Slide Number Placeholder 3"/>
          <p:cNvSpPr>
            <a:spLocks noGrp="1"/>
          </p:cNvSpPr>
          <p:nvPr>
            <p:ph type="sldNum" sz="quarter" idx="12"/>
          </p:nvPr>
        </p:nvSpPr>
        <p:spPr/>
        <p:txBody>
          <a:bodyPr/>
          <a:lstStyle/>
          <a:p>
            <a:fld id="{26402401-4522-4C0F-A737-197EB07E49FF}" type="slidenum">
              <a:rPr lang="en-US" smtClean="0"/>
              <a:pPr/>
              <a:t>9</a:t>
            </a:fld>
            <a:endParaRPr lang="en-US"/>
          </a:p>
        </p:txBody>
      </p:sp>
      <p:pic>
        <p:nvPicPr>
          <p:cNvPr id="5" name="Picture 4">
            <a:extLst>
              <a:ext uri="{FF2B5EF4-FFF2-40B4-BE49-F238E27FC236}">
                <a16:creationId xmlns:a16="http://schemas.microsoft.com/office/drawing/2014/main" id="{C4661619-8F56-4A5B-90F9-F1D2C103B3E5}"/>
              </a:ext>
            </a:extLst>
          </p:cNvPr>
          <p:cNvPicPr>
            <a:picLocks noChangeAspect="1"/>
          </p:cNvPicPr>
          <p:nvPr/>
        </p:nvPicPr>
        <p:blipFill>
          <a:blip r:embed="rId2"/>
          <a:stretch>
            <a:fillRect/>
          </a:stretch>
        </p:blipFill>
        <p:spPr>
          <a:xfrm>
            <a:off x="9935926" y="1102293"/>
            <a:ext cx="1467867" cy="2993524"/>
          </a:xfrm>
          <a:prstGeom prst="rect">
            <a:avLst/>
          </a:prstGeom>
        </p:spPr>
      </p:pic>
      <p:sp>
        <p:nvSpPr>
          <p:cNvPr id="6" name="TextBox 5">
            <a:extLst>
              <a:ext uri="{FF2B5EF4-FFF2-40B4-BE49-F238E27FC236}">
                <a16:creationId xmlns:a16="http://schemas.microsoft.com/office/drawing/2014/main" id="{E579EA72-9170-44CA-A884-2AA318483331}"/>
              </a:ext>
            </a:extLst>
          </p:cNvPr>
          <p:cNvSpPr txBox="1"/>
          <p:nvPr/>
        </p:nvSpPr>
        <p:spPr>
          <a:xfrm>
            <a:off x="10530634" y="3662825"/>
            <a:ext cx="278452" cy="369332"/>
          </a:xfrm>
          <a:prstGeom prst="rect">
            <a:avLst/>
          </a:prstGeom>
          <a:noFill/>
        </p:spPr>
        <p:txBody>
          <a:bodyPr wrap="square" rtlCol="0">
            <a:spAutoFit/>
          </a:bodyPr>
          <a:lstStyle/>
          <a:p>
            <a:r>
              <a:rPr lang="en-US" b="1">
                <a:solidFill>
                  <a:srgbClr val="142DAC"/>
                </a:solidFill>
              </a:rPr>
              <a:t>2</a:t>
            </a:r>
          </a:p>
        </p:txBody>
      </p:sp>
      <p:pic>
        <p:nvPicPr>
          <p:cNvPr id="7" name="Picture 6">
            <a:extLst>
              <a:ext uri="{FF2B5EF4-FFF2-40B4-BE49-F238E27FC236}">
                <a16:creationId xmlns:a16="http://schemas.microsoft.com/office/drawing/2014/main" id="{F905D067-C7EC-42E8-9A67-A8518C29E649}"/>
              </a:ext>
            </a:extLst>
          </p:cNvPr>
          <p:cNvPicPr>
            <a:picLocks noChangeAspect="1"/>
          </p:cNvPicPr>
          <p:nvPr/>
        </p:nvPicPr>
        <p:blipFill>
          <a:blip r:embed="rId2"/>
          <a:stretch>
            <a:fillRect/>
          </a:stretch>
        </p:blipFill>
        <p:spPr>
          <a:xfrm>
            <a:off x="7754628" y="3662825"/>
            <a:ext cx="1467867" cy="2993524"/>
          </a:xfrm>
          <a:prstGeom prst="rect">
            <a:avLst/>
          </a:prstGeom>
        </p:spPr>
      </p:pic>
      <p:sp>
        <p:nvSpPr>
          <p:cNvPr id="8" name="TextBox 7">
            <a:extLst>
              <a:ext uri="{FF2B5EF4-FFF2-40B4-BE49-F238E27FC236}">
                <a16:creationId xmlns:a16="http://schemas.microsoft.com/office/drawing/2014/main" id="{E5C4571B-3B87-479D-A0AF-4244FBE5A759}"/>
              </a:ext>
            </a:extLst>
          </p:cNvPr>
          <p:cNvSpPr txBox="1"/>
          <p:nvPr/>
        </p:nvSpPr>
        <p:spPr>
          <a:xfrm>
            <a:off x="8310819" y="6265117"/>
            <a:ext cx="278452" cy="369332"/>
          </a:xfrm>
          <a:prstGeom prst="rect">
            <a:avLst/>
          </a:prstGeom>
          <a:noFill/>
        </p:spPr>
        <p:txBody>
          <a:bodyPr wrap="square" rtlCol="0">
            <a:spAutoFit/>
          </a:bodyPr>
          <a:lstStyle/>
          <a:p>
            <a:r>
              <a:rPr lang="en-US" b="1">
                <a:solidFill>
                  <a:srgbClr val="142DAC"/>
                </a:solidFill>
              </a:rPr>
              <a:t>1</a:t>
            </a:r>
          </a:p>
        </p:txBody>
      </p:sp>
      <p:sp>
        <p:nvSpPr>
          <p:cNvPr id="9" name="Rectangle 8">
            <a:extLst>
              <a:ext uri="{FF2B5EF4-FFF2-40B4-BE49-F238E27FC236}">
                <a16:creationId xmlns:a16="http://schemas.microsoft.com/office/drawing/2014/main" id="{51F7A9B3-F5DE-4682-BD55-9FC0B49D23F5}"/>
              </a:ext>
            </a:extLst>
          </p:cNvPr>
          <p:cNvSpPr/>
          <p:nvPr/>
        </p:nvSpPr>
        <p:spPr>
          <a:xfrm>
            <a:off x="9935925" y="1968759"/>
            <a:ext cx="1467867" cy="26125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9919D78-1AC0-4E78-B36E-02BF95629EEE}"/>
              </a:ext>
            </a:extLst>
          </p:cNvPr>
          <p:cNvSpPr/>
          <p:nvPr/>
        </p:nvSpPr>
        <p:spPr>
          <a:xfrm>
            <a:off x="7754627" y="4320073"/>
            <a:ext cx="1467867" cy="22674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EB0ED351-915A-466B-97E4-174637055B6C}"/>
              </a:ext>
            </a:extLst>
          </p:cNvPr>
          <p:cNvSpPr txBox="1"/>
          <p:nvPr/>
        </p:nvSpPr>
        <p:spPr>
          <a:xfrm>
            <a:off x="10530635" y="3662825"/>
            <a:ext cx="278452" cy="369332"/>
          </a:xfrm>
          <a:prstGeom prst="rect">
            <a:avLst/>
          </a:prstGeom>
          <a:noFill/>
        </p:spPr>
        <p:txBody>
          <a:bodyPr wrap="square" rtlCol="0">
            <a:spAutoFit/>
          </a:bodyPr>
          <a:lstStyle/>
          <a:p>
            <a:r>
              <a:rPr lang="en-US" b="1">
                <a:solidFill>
                  <a:srgbClr val="142DAC"/>
                </a:solidFill>
              </a:rPr>
              <a:t>2</a:t>
            </a:r>
          </a:p>
        </p:txBody>
      </p:sp>
      <p:sp>
        <p:nvSpPr>
          <p:cNvPr id="12" name="Rectangle 11">
            <a:extLst>
              <a:ext uri="{FF2B5EF4-FFF2-40B4-BE49-F238E27FC236}">
                <a16:creationId xmlns:a16="http://schemas.microsoft.com/office/drawing/2014/main" id="{BAC2F2CF-7978-40A0-9B03-0B6C91AF7377}"/>
              </a:ext>
            </a:extLst>
          </p:cNvPr>
          <p:cNvSpPr/>
          <p:nvPr/>
        </p:nvSpPr>
        <p:spPr>
          <a:xfrm>
            <a:off x="9935926" y="1968759"/>
            <a:ext cx="1467867" cy="26125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81542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barn(inVertical)">
                                      <p:cBhvr>
                                        <p:cTn id="32" dur="500"/>
                                        <p:tgtEl>
                                          <p:spTgt spid="11"/>
                                        </p:tgtEl>
                                      </p:cBhvr>
                                    </p:animEffect>
                                  </p:childTnLst>
                                </p:cTn>
                              </p:par>
                              <p:par>
                                <p:cTn id="33" presetID="16" presetClass="entr" presetSubtype="21"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barn(inVertical)">
                                      <p:cBhvr>
                                        <p:cTn id="35" dur="500"/>
                                        <p:tgtEl>
                                          <p:spTgt spid="12"/>
                                        </p:tgtEl>
                                      </p:cBhvr>
                                    </p:animEffect>
                                  </p:childTnLst>
                                </p:cTn>
                              </p:par>
                              <p:par>
                                <p:cTn id="36" presetID="16" presetClass="entr" presetSubtype="21" fill="hold" nodeType="with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barn(inVertical)">
                                      <p:cBhvr>
                                        <p:cTn id="38" dur="500"/>
                                        <p:tgtEl>
                                          <p:spTgt spid="7"/>
                                        </p:tgtEl>
                                      </p:cBhvr>
                                    </p:animEffect>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barn(inVertical)">
                                      <p:cBhvr>
                                        <p:cTn id="43" dur="500"/>
                                        <p:tgtEl>
                                          <p:spTgt spid="10"/>
                                        </p:tgtEl>
                                      </p:cBhvr>
                                    </p:animEffect>
                                  </p:childTnLst>
                                </p:cTn>
                              </p:par>
                              <p:par>
                                <p:cTn id="44" presetID="16" presetClass="entr" presetSubtype="21" fill="hold" grpId="0" nodeType="with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barn(inVertical)">
                                      <p:cBhvr>
                                        <p:cTn id="4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p:bldP spid="10" grpId="0" animBg="1"/>
      <p:bldP spid="11" grpId="0"/>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1044152"/>
            <a:ext cx="9483635" cy="921955"/>
          </a:xfrm>
        </p:spPr>
        <p:txBody>
          <a:bodyPr>
            <a:noAutofit/>
          </a:bodyPr>
          <a:lstStyle/>
          <a:p>
            <a:r>
              <a:rPr lang="ne-NP" sz="2800" b="1">
                <a:solidFill>
                  <a:srgbClr val="142DAC"/>
                </a:solidFill>
                <a:latin typeface="Kokila" panose="020B0604020202020204" pitchFamily="34" charset="0"/>
                <a:cs typeface="Kokila" panose="020B0604020202020204" pitchFamily="34" charset="0"/>
              </a:rPr>
              <a:t>महल नं ३२ </a:t>
            </a:r>
            <a:r>
              <a:rPr lang="en-US" altLang="en-US" sz="2800" b="1">
                <a:solidFill>
                  <a:srgbClr val="142DAC"/>
                </a:solidFill>
                <a:latin typeface="Kokila" panose="020B0604020202020204" pitchFamily="34" charset="0"/>
                <a:cs typeface="Kokila" panose="020B0604020202020204" pitchFamily="34" charset="0"/>
              </a:rPr>
              <a:t>:</a:t>
            </a:r>
            <a:r>
              <a:rPr lang="ne-NP" altLang="en-US" sz="2800" b="1">
                <a:solidFill>
                  <a:srgbClr val="142DAC"/>
                </a:solidFill>
                <a:latin typeface="Kokila" panose="020B0604020202020204" pitchFamily="34" charset="0"/>
                <a:cs typeface="Kokila" panose="020B0604020202020204" pitchFamily="34" charset="0"/>
              </a:rPr>
              <a:t> </a:t>
            </a:r>
            <a:r>
              <a:rPr lang="en-US" sz="2800" b="1">
                <a:solidFill>
                  <a:srgbClr val="142DAC"/>
                </a:solidFill>
                <a:latin typeface="Kokila" panose="020B0604020202020204" pitchFamily="34" charset="0"/>
                <a:cs typeface="Kokila" panose="020B0604020202020204" pitchFamily="34" charset="0"/>
              </a:rPr>
              <a:t>.... नाम... गत ७  दिनमा कम्तीमा एक घण्टा भएपनि मुख्यतः कस्तो प्रकारको आर्थिक काममा संलग्न हुनुभयो ?</a:t>
            </a:r>
            <a:r>
              <a:rPr lang="ne-NP" sz="2800" b="1">
                <a:solidFill>
                  <a:srgbClr val="0070C0"/>
                </a:solidFill>
                <a:latin typeface="Kokila" panose="020B0604020202020204" pitchFamily="34" charset="0"/>
                <a:cs typeface="Kokila" panose="020B0604020202020204" pitchFamily="34" charset="0"/>
              </a:rPr>
              <a:t> </a:t>
            </a:r>
            <a:r>
              <a:rPr lang="en-US" sz="2800" b="1">
                <a:solidFill>
                  <a:srgbClr val="FF0000"/>
                </a:solidFill>
                <a:latin typeface="Kokila" panose="020B0604020202020204" pitchFamily="34" charset="0"/>
                <a:cs typeface="Kokila" panose="020B0604020202020204" pitchFamily="34" charset="0"/>
              </a:rPr>
              <a:t>........</a:t>
            </a:r>
            <a:r>
              <a:rPr lang="ne-NP" sz="2800" b="1">
                <a:solidFill>
                  <a:srgbClr val="FF0000"/>
                </a:solidFill>
                <a:latin typeface="Kokila" panose="020B0604020202020204" pitchFamily="34" charset="0"/>
                <a:cs typeface="Kokila" panose="020B0604020202020204" pitchFamily="34" charset="0"/>
              </a:rPr>
              <a:t>क्रमश</a:t>
            </a:r>
            <a:r>
              <a:rPr lang="en-US" sz="2800" b="1">
                <a:solidFill>
                  <a:srgbClr val="FF0000"/>
                </a:solidFill>
                <a:latin typeface="Kokila" panose="020B0604020202020204" pitchFamily="34" charset="0"/>
                <a:cs typeface="Kokila" panose="020B0604020202020204" pitchFamily="34" charset="0"/>
              </a:rPr>
              <a:t>.........</a:t>
            </a:r>
            <a:endParaRPr lang="en-US" sz="2800" b="1">
              <a:solidFill>
                <a:srgbClr val="0070C0"/>
              </a:solidFill>
              <a:latin typeface="Kokila" panose="020B0604020202020204" pitchFamily="34" charset="0"/>
              <a:ea typeface="+mn-ea"/>
              <a:cs typeface="Kokila" panose="020B0604020202020204" pitchFamily="34" charset="0"/>
            </a:endParaRPr>
          </a:p>
        </p:txBody>
      </p:sp>
      <p:sp>
        <p:nvSpPr>
          <p:cNvPr id="3" name="Content Placeholder 2"/>
          <p:cNvSpPr>
            <a:spLocks noGrp="1"/>
          </p:cNvSpPr>
          <p:nvPr>
            <p:ph idx="1"/>
          </p:nvPr>
        </p:nvSpPr>
        <p:spPr>
          <a:xfrm>
            <a:off x="190716" y="2118403"/>
            <a:ext cx="8861843" cy="4254810"/>
          </a:xfrm>
        </p:spPr>
        <p:txBody>
          <a:bodyPr>
            <a:normAutofit/>
          </a:bodyPr>
          <a:lstStyle/>
          <a:p>
            <a:pPr marL="0" indent="0" algn="just">
              <a:buNone/>
            </a:pPr>
            <a:r>
              <a:rPr lang="en-US" sz="3000" b="1">
                <a:solidFill>
                  <a:srgbClr val="142DAC"/>
                </a:solidFill>
                <a:latin typeface="Kokila" panose="020B0604020202020204" pitchFamily="34" charset="0"/>
                <a:cs typeface="Kokila" panose="020B0604020202020204" pitchFamily="34" charset="0"/>
              </a:rPr>
              <a:t>गैरकृषि व्यवसाय</a:t>
            </a:r>
            <a:r>
              <a:rPr lang="ne-NP" sz="3000" b="1">
                <a:solidFill>
                  <a:srgbClr val="142DAC"/>
                </a:solidFill>
                <a:latin typeface="Kokila" panose="020B0604020202020204" pitchFamily="34" charset="0"/>
                <a:cs typeface="Kokila" panose="020B0604020202020204" pitchFamily="34" charset="0"/>
              </a:rPr>
              <a:t> (कोड </a:t>
            </a:r>
            <a:r>
              <a:rPr lang="en-US" sz="3000" b="1">
                <a:solidFill>
                  <a:srgbClr val="142DAC"/>
                </a:solidFill>
                <a:latin typeface="Kokila" panose="020B0604020202020204" pitchFamily="34" charset="0"/>
                <a:cs typeface="Kokila" panose="020B0604020202020204" pitchFamily="34" charset="0"/>
              </a:rPr>
              <a:t>2</a:t>
            </a:r>
            <a:r>
              <a:rPr lang="ne-NP" sz="3000" b="1">
                <a:solidFill>
                  <a:srgbClr val="142DAC"/>
                </a:solidFill>
                <a:latin typeface="Kokila" panose="020B0604020202020204" pitchFamily="34" charset="0"/>
                <a:cs typeface="Kokila" panose="020B0604020202020204" pitchFamily="34" charset="0"/>
              </a:rPr>
              <a:t>)</a:t>
            </a:r>
            <a:r>
              <a:rPr lang="en-US" sz="3000" b="1">
                <a:solidFill>
                  <a:srgbClr val="142DAC"/>
                </a:solidFill>
                <a:latin typeface="Kokila" panose="020B0604020202020204" pitchFamily="34" charset="0"/>
                <a:cs typeface="Kokila" panose="020B0604020202020204" pitchFamily="34" charset="0"/>
              </a:rPr>
              <a:t> : </a:t>
            </a:r>
          </a:p>
          <a:p>
            <a:pPr marL="0" indent="0" algn="just">
              <a:buNone/>
            </a:pPr>
            <a:r>
              <a:rPr lang="ne-NP" sz="3000" b="1">
                <a:solidFill>
                  <a:srgbClr val="142DAC"/>
                </a:solidFill>
                <a:latin typeface="Kokila" panose="020B0604020202020204" pitchFamily="34" charset="0"/>
                <a:cs typeface="Kokila" panose="020B0604020202020204" pitchFamily="34" charset="0"/>
              </a:rPr>
              <a:t>खाद्य वा गैरखाद्य बस्तु उत्पादन गर्ने उद्योग</a:t>
            </a:r>
            <a:r>
              <a:rPr lang="en-US" sz="3000" b="1">
                <a:solidFill>
                  <a:srgbClr val="142DAC"/>
                </a:solidFill>
                <a:latin typeface="Kokila" panose="020B0604020202020204" pitchFamily="34" charset="0"/>
                <a:cs typeface="Kokila" panose="020B0604020202020204" pitchFamily="34" charset="0"/>
              </a:rPr>
              <a:t>, </a:t>
            </a:r>
            <a:r>
              <a:rPr lang="ne-NP" sz="3000" b="1">
                <a:solidFill>
                  <a:srgbClr val="142DAC"/>
                </a:solidFill>
                <a:latin typeface="Kokila" panose="020B0604020202020204" pitchFamily="34" charset="0"/>
                <a:cs typeface="Kokila" panose="020B0604020202020204" pitchFamily="34" charset="0"/>
              </a:rPr>
              <a:t>ब्यापार</a:t>
            </a:r>
            <a:r>
              <a:rPr lang="en-US" sz="3000" b="1">
                <a:solidFill>
                  <a:srgbClr val="142DAC"/>
                </a:solidFill>
                <a:latin typeface="Kokila" panose="020B0604020202020204" pitchFamily="34" charset="0"/>
                <a:cs typeface="Kokila" panose="020B0604020202020204" pitchFamily="34" charset="0"/>
              </a:rPr>
              <a:t>, </a:t>
            </a:r>
            <a:r>
              <a:rPr lang="ne-NP" sz="3000" b="1">
                <a:solidFill>
                  <a:srgbClr val="142DAC"/>
                </a:solidFill>
                <a:latin typeface="Kokila" panose="020B0604020202020204" pitchFamily="34" charset="0"/>
                <a:cs typeface="Kokila" panose="020B0604020202020204" pitchFamily="34" charset="0"/>
              </a:rPr>
              <a:t>यातायात</a:t>
            </a:r>
            <a:r>
              <a:rPr lang="en-US" sz="3000" b="1">
                <a:solidFill>
                  <a:srgbClr val="142DAC"/>
                </a:solidFill>
                <a:latin typeface="Kokila" panose="020B0604020202020204" pitchFamily="34" charset="0"/>
                <a:cs typeface="Kokila" panose="020B0604020202020204" pitchFamily="34" charset="0"/>
              </a:rPr>
              <a:t>, </a:t>
            </a:r>
            <a:r>
              <a:rPr lang="ne-NP" sz="3000" b="1">
                <a:solidFill>
                  <a:srgbClr val="142DAC"/>
                </a:solidFill>
                <a:latin typeface="Kokila" panose="020B0604020202020204" pitchFamily="34" charset="0"/>
                <a:cs typeface="Kokila" panose="020B0604020202020204" pitchFamily="34" charset="0"/>
              </a:rPr>
              <a:t>सेवा</a:t>
            </a:r>
            <a:r>
              <a:rPr lang="en-US" sz="3000" b="1">
                <a:solidFill>
                  <a:srgbClr val="142DAC"/>
                </a:solidFill>
                <a:latin typeface="Kokila" panose="020B0604020202020204" pitchFamily="34" charset="0"/>
                <a:cs typeface="Kokila" panose="020B0604020202020204" pitchFamily="34" charset="0"/>
              </a:rPr>
              <a:t>, </a:t>
            </a:r>
            <a:r>
              <a:rPr lang="ne-NP" sz="3000" b="1">
                <a:solidFill>
                  <a:srgbClr val="142DAC"/>
                </a:solidFill>
                <a:latin typeface="Kokila" panose="020B0604020202020204" pitchFamily="34" charset="0"/>
                <a:cs typeface="Kokila" panose="020B0604020202020204" pitchFamily="34" charset="0"/>
              </a:rPr>
              <a:t>निर्माण</a:t>
            </a:r>
            <a:r>
              <a:rPr lang="en-US" sz="3000" b="1">
                <a:solidFill>
                  <a:srgbClr val="142DAC"/>
                </a:solidFill>
                <a:latin typeface="Kokila" panose="020B0604020202020204" pitchFamily="34" charset="0"/>
                <a:cs typeface="Kokila" panose="020B0604020202020204" pitchFamily="34" charset="0"/>
              </a:rPr>
              <a:t>, </a:t>
            </a:r>
            <a:r>
              <a:rPr lang="ne-NP" sz="3000" b="1">
                <a:solidFill>
                  <a:srgbClr val="142DAC"/>
                </a:solidFill>
                <a:latin typeface="Kokila" panose="020B0604020202020204" pitchFamily="34" charset="0"/>
                <a:cs typeface="Kokila" panose="020B0604020202020204" pitchFamily="34" charset="0"/>
              </a:rPr>
              <a:t>खानी</a:t>
            </a:r>
            <a:r>
              <a:rPr lang="en-US" sz="3000" b="1">
                <a:solidFill>
                  <a:srgbClr val="142DAC"/>
                </a:solidFill>
                <a:latin typeface="Kokila" panose="020B0604020202020204" pitchFamily="34" charset="0"/>
                <a:cs typeface="Kokila" panose="020B0604020202020204" pitchFamily="34" charset="0"/>
              </a:rPr>
              <a:t>,</a:t>
            </a:r>
            <a:r>
              <a:rPr lang="ne-NP" sz="3000" b="1">
                <a:solidFill>
                  <a:srgbClr val="142DAC"/>
                </a:solidFill>
                <a:latin typeface="Kokila" panose="020B0604020202020204" pitchFamily="34" charset="0"/>
                <a:cs typeface="Kokila" panose="020B0604020202020204" pitchFamily="34" charset="0"/>
              </a:rPr>
              <a:t> घरजग्गा विक्री</a:t>
            </a:r>
            <a:r>
              <a:rPr lang="en-US" sz="3000" b="1">
                <a:solidFill>
                  <a:srgbClr val="142DAC"/>
                </a:solidFill>
                <a:latin typeface="Kokila" panose="020B0604020202020204" pitchFamily="34" charset="0"/>
                <a:cs typeface="Kokila" panose="020B0604020202020204" pitchFamily="34" charset="0"/>
              </a:rPr>
              <a:t>, </a:t>
            </a:r>
            <a:r>
              <a:rPr lang="ne-NP" sz="3000" b="1">
                <a:solidFill>
                  <a:srgbClr val="142DAC"/>
                </a:solidFill>
                <a:latin typeface="Kokila" panose="020B0604020202020204" pitchFamily="34" charset="0"/>
                <a:cs typeface="Kokila" panose="020B0604020202020204" pitchFamily="34" charset="0"/>
              </a:rPr>
              <a:t>होटेल</a:t>
            </a:r>
            <a:r>
              <a:rPr lang="en-US" sz="3000" b="1">
                <a:solidFill>
                  <a:srgbClr val="142DAC"/>
                </a:solidFill>
                <a:latin typeface="Kokila" panose="020B0604020202020204" pitchFamily="34" charset="0"/>
                <a:cs typeface="Kokila" panose="020B0604020202020204" pitchFamily="34" charset="0"/>
              </a:rPr>
              <a:t>, </a:t>
            </a:r>
            <a:r>
              <a:rPr lang="ne-NP" sz="3000" b="1">
                <a:solidFill>
                  <a:srgbClr val="142DAC"/>
                </a:solidFill>
                <a:latin typeface="Kokila" panose="020B0604020202020204" pitchFamily="34" charset="0"/>
                <a:cs typeface="Kokila" panose="020B0604020202020204" pitchFamily="34" charset="0"/>
              </a:rPr>
              <a:t>रेष्टुरेण्ट आदि सबै व्यवसाय गैरकृषि व्यवसाय हुन् ।</a:t>
            </a:r>
            <a:endParaRPr lang="en-US" sz="3000" b="1">
              <a:solidFill>
                <a:srgbClr val="142DAC"/>
              </a:solidFill>
              <a:latin typeface="Kokila" panose="020B0604020202020204" pitchFamily="34" charset="0"/>
              <a:cs typeface="Kokila" panose="020B0604020202020204" pitchFamily="34" charset="0"/>
            </a:endParaRPr>
          </a:p>
          <a:p>
            <a:pPr marL="0" indent="0" algn="just">
              <a:buNone/>
            </a:pPr>
            <a:r>
              <a:rPr lang="ne-NP" sz="3000" b="1">
                <a:solidFill>
                  <a:srgbClr val="142DAC"/>
                </a:solidFill>
                <a:latin typeface="Kokila" panose="020B0604020202020204" pitchFamily="34" charset="0"/>
                <a:cs typeface="Kokila" panose="020B0604020202020204" pitchFamily="34" charset="0"/>
              </a:rPr>
              <a:t>गैरकृषि व्यवसायका केही उदाहरण गणना निर्देशिकामा दिइएको छ । कृपया राम्ररी अध्ययन गर्नुहोला । पेज नं</a:t>
            </a:r>
            <a:r>
              <a:rPr lang="en-US" sz="3000" b="1">
                <a:solidFill>
                  <a:srgbClr val="142DAC"/>
                </a:solidFill>
                <a:latin typeface="Kokila" panose="020B0604020202020204" pitchFamily="34" charset="0"/>
                <a:cs typeface="Kokila" panose="020B0604020202020204" pitchFamily="34" charset="0"/>
              </a:rPr>
              <a:t>.</a:t>
            </a:r>
            <a:r>
              <a:rPr lang="ne-NP" sz="3000" b="1">
                <a:solidFill>
                  <a:srgbClr val="142DAC"/>
                </a:solidFill>
                <a:latin typeface="Kokila" panose="020B0604020202020204" pitchFamily="34" charset="0"/>
                <a:cs typeface="Kokila" panose="020B0604020202020204" pitchFamily="34" charset="0"/>
              </a:rPr>
              <a:t> ९४</a:t>
            </a:r>
            <a:endParaRPr lang="en-US" sz="3000" b="1">
              <a:solidFill>
                <a:srgbClr val="142DAC"/>
              </a:solidFill>
              <a:latin typeface="Kokila" panose="020B0604020202020204" pitchFamily="34" charset="0"/>
              <a:cs typeface="Kokila" panose="020B0604020202020204" pitchFamily="34" charset="0"/>
            </a:endParaRPr>
          </a:p>
          <a:p>
            <a:pPr marL="0" indent="0" algn="just">
              <a:buNone/>
            </a:pPr>
            <a:endParaRPr lang="en-US" sz="3200" b="1">
              <a:solidFill>
                <a:srgbClr val="0070C0"/>
              </a:solidFill>
              <a:latin typeface="Kokila" panose="020B0604020202020204" pitchFamily="34" charset="0"/>
              <a:cs typeface="Kokila" panose="020B0604020202020204" pitchFamily="34" charset="0"/>
            </a:endParaRPr>
          </a:p>
        </p:txBody>
      </p:sp>
      <p:sp>
        <p:nvSpPr>
          <p:cNvPr id="4" name="Slide Number Placeholder 3"/>
          <p:cNvSpPr>
            <a:spLocks noGrp="1"/>
          </p:cNvSpPr>
          <p:nvPr>
            <p:ph type="sldNum" sz="quarter" idx="12"/>
          </p:nvPr>
        </p:nvSpPr>
        <p:spPr/>
        <p:txBody>
          <a:bodyPr/>
          <a:lstStyle/>
          <a:p>
            <a:fld id="{26402401-4522-4C0F-A737-197EB07E49FF}" type="slidenum">
              <a:rPr lang="en-US" smtClean="0"/>
              <a:pPr/>
              <a:t>10</a:t>
            </a:fld>
            <a:endParaRPr lang="en-US"/>
          </a:p>
        </p:txBody>
      </p:sp>
      <p:pic>
        <p:nvPicPr>
          <p:cNvPr id="5" name="Picture 4">
            <a:extLst>
              <a:ext uri="{FF2B5EF4-FFF2-40B4-BE49-F238E27FC236}">
                <a16:creationId xmlns:a16="http://schemas.microsoft.com/office/drawing/2014/main" id="{2A5EF1A5-CB25-4AE2-8885-BFEF0535C972}"/>
              </a:ext>
            </a:extLst>
          </p:cNvPr>
          <p:cNvPicPr>
            <a:picLocks noChangeAspect="1"/>
          </p:cNvPicPr>
          <p:nvPr/>
        </p:nvPicPr>
        <p:blipFill>
          <a:blip r:embed="rId2"/>
          <a:stretch>
            <a:fillRect/>
          </a:stretch>
        </p:blipFill>
        <p:spPr>
          <a:xfrm>
            <a:off x="9431382" y="968570"/>
            <a:ext cx="2724831" cy="5556939"/>
          </a:xfrm>
          <a:prstGeom prst="rect">
            <a:avLst/>
          </a:prstGeom>
        </p:spPr>
      </p:pic>
      <p:sp>
        <p:nvSpPr>
          <p:cNvPr id="6" name="TextBox 5">
            <a:extLst>
              <a:ext uri="{FF2B5EF4-FFF2-40B4-BE49-F238E27FC236}">
                <a16:creationId xmlns:a16="http://schemas.microsoft.com/office/drawing/2014/main" id="{0FC233ED-F198-4FFB-B1AF-3108A174924B}"/>
              </a:ext>
            </a:extLst>
          </p:cNvPr>
          <p:cNvSpPr txBox="1"/>
          <p:nvPr/>
        </p:nvSpPr>
        <p:spPr>
          <a:xfrm>
            <a:off x="10688346" y="5889430"/>
            <a:ext cx="400925" cy="584775"/>
          </a:xfrm>
          <a:prstGeom prst="rect">
            <a:avLst/>
          </a:prstGeom>
          <a:noFill/>
        </p:spPr>
        <p:txBody>
          <a:bodyPr wrap="square" rtlCol="0">
            <a:spAutoFit/>
          </a:bodyPr>
          <a:lstStyle/>
          <a:p>
            <a:r>
              <a:rPr lang="en-US" sz="3200" b="1">
                <a:solidFill>
                  <a:srgbClr val="142DAC"/>
                </a:solidFill>
              </a:rPr>
              <a:t>2</a:t>
            </a:r>
          </a:p>
        </p:txBody>
      </p:sp>
      <p:sp>
        <p:nvSpPr>
          <p:cNvPr id="7" name="Rectangle 6">
            <a:extLst>
              <a:ext uri="{FF2B5EF4-FFF2-40B4-BE49-F238E27FC236}">
                <a16:creationId xmlns:a16="http://schemas.microsoft.com/office/drawing/2014/main" id="{A21DC43B-91A7-40B5-86CA-E9DE4F5807A7}"/>
              </a:ext>
            </a:extLst>
          </p:cNvPr>
          <p:cNvSpPr/>
          <p:nvPr/>
        </p:nvSpPr>
        <p:spPr>
          <a:xfrm>
            <a:off x="9417136" y="2490791"/>
            <a:ext cx="2724831" cy="58477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05289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arn(inVertical)">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arn(inVertical)">
                                      <p:cBhvr>
                                        <p:cTn id="18" dur="500"/>
                                        <p:tgtEl>
                                          <p:spTgt spid="7"/>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barn(inVertical)">
                                      <p:cBhvr>
                                        <p:cTn id="2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3262" y="1959831"/>
            <a:ext cx="9582912" cy="4330716"/>
          </a:xfrm>
        </p:spPr>
        <p:txBody>
          <a:bodyPr>
            <a:normAutofit fontScale="92500" lnSpcReduction="10000"/>
          </a:bodyPr>
          <a:lstStyle/>
          <a:p>
            <a:pPr marL="569913" indent="-449263">
              <a:buNone/>
            </a:pPr>
            <a:r>
              <a:rPr lang="ne-NP" sz="3600" b="1">
                <a:solidFill>
                  <a:srgbClr val="142DAC"/>
                </a:solidFill>
                <a:latin typeface="Kokila" panose="020B0604020202020204" pitchFamily="34" charset="0"/>
                <a:cs typeface="Kokila" panose="020B0604020202020204" pitchFamily="34" charset="0"/>
              </a:rPr>
              <a:t>३. कृषि</a:t>
            </a:r>
            <a:r>
              <a:rPr lang="en-US" sz="3600" b="1">
                <a:solidFill>
                  <a:srgbClr val="142DAC"/>
                </a:solidFill>
                <a:latin typeface="Kokila" panose="020B0604020202020204" pitchFamily="34" charset="0"/>
                <a:cs typeface="Kokila" panose="020B0604020202020204" pitchFamily="34" charset="0"/>
              </a:rPr>
              <a:t>/</a:t>
            </a:r>
            <a:r>
              <a:rPr lang="ne-NP" sz="3600" b="1">
                <a:solidFill>
                  <a:srgbClr val="142DAC"/>
                </a:solidFill>
                <a:latin typeface="Kokila" panose="020B0604020202020204" pitchFamily="34" charset="0"/>
                <a:cs typeface="Kokila" panose="020B0604020202020204" pitchFamily="34" charset="0"/>
              </a:rPr>
              <a:t>खेतीपाती (मुख्य रुपमा बिक्रीको लागि) (कोड </a:t>
            </a:r>
            <a:r>
              <a:rPr lang="en-US" sz="3600" b="1">
                <a:solidFill>
                  <a:srgbClr val="142DAC"/>
                </a:solidFill>
                <a:latin typeface="Kokila" panose="020B0604020202020204" pitchFamily="34" charset="0"/>
                <a:cs typeface="Kokila" panose="020B0604020202020204" pitchFamily="34" charset="0"/>
              </a:rPr>
              <a:t>3</a:t>
            </a:r>
            <a:r>
              <a:rPr lang="ne-NP" sz="3600" b="1">
                <a:solidFill>
                  <a:srgbClr val="142DAC"/>
                </a:solidFill>
                <a:latin typeface="Kokila" panose="020B0604020202020204" pitchFamily="34" charset="0"/>
                <a:cs typeface="Kokila" panose="020B0604020202020204" pitchFamily="34" charset="0"/>
              </a:rPr>
              <a:t>) </a:t>
            </a:r>
          </a:p>
          <a:p>
            <a:pPr marL="569913" indent="-449263">
              <a:buNone/>
            </a:pPr>
            <a:endParaRPr lang="ne-NP" sz="3000" b="1">
              <a:solidFill>
                <a:srgbClr val="142DAC"/>
              </a:solidFill>
              <a:latin typeface="Kokila" panose="020B0604020202020204" pitchFamily="34" charset="0"/>
              <a:cs typeface="Kokila" panose="020B0604020202020204" pitchFamily="34" charset="0"/>
            </a:endParaRPr>
          </a:p>
          <a:p>
            <a:pPr>
              <a:lnSpc>
                <a:spcPct val="100000"/>
              </a:lnSpc>
              <a:spcBef>
                <a:spcPts val="0"/>
              </a:spcBef>
              <a:buFont typeface="Wingdings" panose="05000000000000000000" pitchFamily="2" charset="2"/>
              <a:buChar char="Ø"/>
            </a:pPr>
            <a:r>
              <a:rPr lang="ne-NP" sz="3000" b="1">
                <a:solidFill>
                  <a:srgbClr val="142DAC"/>
                </a:solidFill>
                <a:latin typeface="Kokila" panose="020B0604020202020204" pitchFamily="34" charset="0"/>
                <a:cs typeface="Kokila" panose="020B0604020202020204" pitchFamily="34" charset="0"/>
              </a:rPr>
              <a:t>कृषि</a:t>
            </a:r>
            <a:r>
              <a:rPr lang="en-US" sz="3000" b="1">
                <a:solidFill>
                  <a:srgbClr val="142DAC"/>
                </a:solidFill>
                <a:latin typeface="Kokila" panose="020B0604020202020204" pitchFamily="34" charset="0"/>
                <a:cs typeface="Kokila" panose="020B0604020202020204" pitchFamily="34" charset="0"/>
              </a:rPr>
              <a:t>/</a:t>
            </a:r>
            <a:r>
              <a:rPr lang="ne-NP" sz="3000" b="1">
                <a:solidFill>
                  <a:srgbClr val="142DAC"/>
                </a:solidFill>
                <a:latin typeface="Kokila" panose="020B0604020202020204" pitchFamily="34" charset="0"/>
                <a:cs typeface="Kokila" panose="020B0604020202020204" pitchFamily="34" charset="0"/>
              </a:rPr>
              <a:t>खेतीपाती (मुख्य रुपमा बिक्रीको लागि) भन्नाले विक्रीका लागि गरिएका सबै  कृषि कार्यहरूलाई बुझाउँछ ।</a:t>
            </a:r>
            <a:endParaRPr lang="en-US" sz="3000" b="1">
              <a:solidFill>
                <a:srgbClr val="142DAC"/>
              </a:solidFill>
              <a:latin typeface="Kokila" panose="020B0604020202020204" pitchFamily="34" charset="0"/>
              <a:cs typeface="Kokila" panose="020B0604020202020204" pitchFamily="34" charset="0"/>
            </a:endParaRPr>
          </a:p>
          <a:p>
            <a:pPr>
              <a:lnSpc>
                <a:spcPct val="100000"/>
              </a:lnSpc>
              <a:spcBef>
                <a:spcPts val="0"/>
              </a:spcBef>
              <a:buFont typeface="Wingdings" panose="05000000000000000000" pitchFamily="2" charset="2"/>
              <a:buChar char="Ø"/>
            </a:pPr>
            <a:r>
              <a:rPr lang="ne-NP" sz="3000" b="1">
                <a:solidFill>
                  <a:srgbClr val="142DAC"/>
                </a:solidFill>
                <a:latin typeface="Kokila" panose="020B0604020202020204" pitchFamily="34" charset="0"/>
                <a:cs typeface="Kokila" panose="020B0604020202020204" pitchFamily="34" charset="0"/>
              </a:rPr>
              <a:t>उत्पादित बस्तुको विक्री गर्ने उद्देश्यले कुनै व्यक्तिले पूँजी (नगद</a:t>
            </a:r>
            <a:r>
              <a:rPr lang="en-US" sz="3000" b="1">
                <a:solidFill>
                  <a:srgbClr val="142DAC"/>
                </a:solidFill>
                <a:latin typeface="Kokila" panose="020B0604020202020204" pitchFamily="34" charset="0"/>
                <a:cs typeface="Kokila" panose="020B0604020202020204" pitchFamily="34" charset="0"/>
              </a:rPr>
              <a:t>, </a:t>
            </a:r>
            <a:r>
              <a:rPr lang="ne-NP" sz="3000" b="1">
                <a:solidFill>
                  <a:srgbClr val="142DAC"/>
                </a:solidFill>
                <a:latin typeface="Kokila" panose="020B0604020202020204" pitchFamily="34" charset="0"/>
                <a:cs typeface="Kokila" panose="020B0604020202020204" pitchFamily="34" charset="0"/>
              </a:rPr>
              <a:t>जिन्सी) र श्रम लगानी गरी नाफा–नोक्सान पनि आफैले बेहोर्ने गरी चलाएको व्यवसायिक कृषि कार्यलाई बुझाउँछ । </a:t>
            </a:r>
          </a:p>
          <a:p>
            <a:pPr>
              <a:lnSpc>
                <a:spcPct val="100000"/>
              </a:lnSpc>
              <a:spcBef>
                <a:spcPts val="0"/>
              </a:spcBef>
              <a:buFont typeface="Wingdings" panose="05000000000000000000" pitchFamily="2" charset="2"/>
              <a:buChar char="Ø"/>
            </a:pPr>
            <a:r>
              <a:rPr lang="ne-NP" sz="3000" b="1">
                <a:solidFill>
                  <a:srgbClr val="142DAC"/>
                </a:solidFill>
                <a:latin typeface="Kokila" panose="020B0604020202020204" pitchFamily="34" charset="0"/>
                <a:cs typeface="Kokila" panose="020B0604020202020204" pitchFamily="34" charset="0"/>
              </a:rPr>
              <a:t>त्यस्तो व्यवसायिक कृषि कार्य आफ्नै खेतवारीमा वा विभिन्न शर्तमा अर्काको कमाएको खेतवारीमा जहाँ गरेको पनि हुन सक्दछ । </a:t>
            </a:r>
          </a:p>
          <a:p>
            <a:pPr>
              <a:lnSpc>
                <a:spcPct val="100000"/>
              </a:lnSpc>
              <a:spcBef>
                <a:spcPts val="0"/>
              </a:spcBef>
              <a:buFont typeface="Wingdings" panose="05000000000000000000" pitchFamily="2" charset="2"/>
              <a:buChar char="Ø"/>
            </a:pPr>
            <a:r>
              <a:rPr lang="ne-NP" sz="3200" b="1">
                <a:solidFill>
                  <a:srgbClr val="FF0000"/>
                </a:solidFill>
                <a:latin typeface="Kokila" panose="020B0604020202020204" pitchFamily="34" charset="0"/>
                <a:cs typeface="Kokila" panose="020B0604020202020204" pitchFamily="34" charset="0"/>
              </a:rPr>
              <a:t>तर कृषि उत्पादन मध्ये धेरैजसो </a:t>
            </a:r>
            <a:r>
              <a:rPr lang="en-US" sz="3200" b="1">
                <a:solidFill>
                  <a:srgbClr val="FF0000"/>
                </a:solidFill>
                <a:latin typeface="Kokila" panose="020B0604020202020204" pitchFamily="34" charset="0"/>
                <a:cs typeface="Kokila" panose="020B0604020202020204" pitchFamily="34" charset="0"/>
              </a:rPr>
              <a:t>(</a:t>
            </a:r>
            <a:r>
              <a:rPr lang="ne-NP" sz="3200" b="1">
                <a:solidFill>
                  <a:srgbClr val="FF0000"/>
                </a:solidFill>
                <a:latin typeface="Kokila" panose="020B0604020202020204" pitchFamily="34" charset="0"/>
                <a:cs typeface="Kokila" panose="020B0604020202020204" pitchFamily="34" charset="0"/>
              </a:rPr>
              <a:t>५० प्रतिशत वा सो भन्दा बढी अंश</a:t>
            </a:r>
            <a:r>
              <a:rPr lang="en-US" sz="3200" b="1">
                <a:solidFill>
                  <a:srgbClr val="FF0000"/>
                </a:solidFill>
                <a:latin typeface="Kokila" panose="020B0604020202020204" pitchFamily="34" charset="0"/>
                <a:cs typeface="Kokila" panose="020B0604020202020204" pitchFamily="34" charset="0"/>
              </a:rPr>
              <a:t>)</a:t>
            </a:r>
            <a:r>
              <a:rPr lang="ne-NP" sz="3200" b="1">
                <a:solidFill>
                  <a:srgbClr val="FF0000"/>
                </a:solidFill>
                <a:latin typeface="Kokila" panose="020B0604020202020204" pitchFamily="34" charset="0"/>
                <a:cs typeface="Kokila" panose="020B0604020202020204" pitchFamily="34" charset="0"/>
              </a:rPr>
              <a:t> घरपरिवार उपभोगको लागि मात्र गरिएको कृषि खेतिपाती यस अन्तर्गत पर्दैन ।</a:t>
            </a:r>
            <a:r>
              <a:rPr lang="ne-NP" b="1">
                <a:solidFill>
                  <a:srgbClr val="FF0000"/>
                </a:solidFill>
              </a:rPr>
              <a:t> </a:t>
            </a:r>
            <a:endParaRPr lang="en-US">
              <a:solidFill>
                <a:srgbClr val="FF0000"/>
              </a:solidFill>
            </a:endParaRPr>
          </a:p>
        </p:txBody>
      </p:sp>
      <p:sp>
        <p:nvSpPr>
          <p:cNvPr id="4" name="Slide Number Placeholder 3"/>
          <p:cNvSpPr>
            <a:spLocks noGrp="1"/>
          </p:cNvSpPr>
          <p:nvPr>
            <p:ph type="sldNum" sz="quarter" idx="12"/>
          </p:nvPr>
        </p:nvSpPr>
        <p:spPr/>
        <p:txBody>
          <a:bodyPr/>
          <a:lstStyle/>
          <a:p>
            <a:fld id="{26402401-4522-4C0F-A737-197EB07E49FF}" type="slidenum">
              <a:rPr lang="en-US" smtClean="0"/>
              <a:pPr/>
              <a:t>11</a:t>
            </a:fld>
            <a:endParaRPr lang="en-US"/>
          </a:p>
        </p:txBody>
      </p:sp>
      <p:sp>
        <p:nvSpPr>
          <p:cNvPr id="6" name="Title 1"/>
          <p:cNvSpPr>
            <a:spLocks noGrp="1"/>
          </p:cNvSpPr>
          <p:nvPr>
            <p:ph type="title"/>
          </p:nvPr>
        </p:nvSpPr>
        <p:spPr>
          <a:xfrm>
            <a:off x="1" y="1014173"/>
            <a:ext cx="9316430" cy="829618"/>
          </a:xfrm>
        </p:spPr>
        <p:txBody>
          <a:bodyPr>
            <a:noAutofit/>
          </a:bodyPr>
          <a:lstStyle/>
          <a:p>
            <a:r>
              <a:rPr lang="ne-NP" sz="2800" b="1">
                <a:solidFill>
                  <a:srgbClr val="142DAC"/>
                </a:solidFill>
                <a:latin typeface="Kokila" panose="020B0604020202020204" pitchFamily="34" charset="0"/>
                <a:ea typeface="+mn-ea"/>
                <a:cs typeface="Kokila" panose="020B0604020202020204" pitchFamily="34" charset="0"/>
              </a:rPr>
              <a:t>महल नं ३२ </a:t>
            </a:r>
            <a:r>
              <a:rPr lang="en-US" altLang="en-US" sz="2800" b="1">
                <a:solidFill>
                  <a:srgbClr val="142DAC"/>
                </a:solidFill>
                <a:latin typeface="Kokila" panose="020B0604020202020204" pitchFamily="34" charset="0"/>
                <a:ea typeface="+mn-ea"/>
                <a:cs typeface="Kokila" panose="020B0604020202020204" pitchFamily="34" charset="0"/>
              </a:rPr>
              <a:t>:</a:t>
            </a:r>
            <a:r>
              <a:rPr lang="ne-NP" altLang="en-US" sz="2800" b="1">
                <a:solidFill>
                  <a:srgbClr val="142DAC"/>
                </a:solidFill>
                <a:latin typeface="Kokila" panose="020B0604020202020204" pitchFamily="34" charset="0"/>
                <a:ea typeface="+mn-ea"/>
                <a:cs typeface="Kokila" panose="020B0604020202020204" pitchFamily="34" charset="0"/>
              </a:rPr>
              <a:t> </a:t>
            </a:r>
            <a:r>
              <a:rPr lang="en-US" sz="2800" b="1">
                <a:solidFill>
                  <a:srgbClr val="142DAC"/>
                </a:solidFill>
                <a:latin typeface="Kokila" panose="020B0604020202020204" pitchFamily="34" charset="0"/>
                <a:ea typeface="+mn-ea"/>
                <a:cs typeface="Kokila" panose="020B0604020202020204" pitchFamily="34" charset="0"/>
              </a:rPr>
              <a:t>.... नाम... गत ७  दिनमा कम्तीमा एक घण्टा भएपनि मुख्यतः कस्तो प्रकारको आर्थिक काममा संलग्न हुनुभयो ?</a:t>
            </a:r>
            <a:r>
              <a:rPr lang="ne-NP" sz="2800" b="1">
                <a:solidFill>
                  <a:srgbClr val="0070C0"/>
                </a:solidFill>
                <a:latin typeface="Kokila" panose="020B0604020202020204" pitchFamily="34" charset="0"/>
                <a:ea typeface="+mn-ea"/>
                <a:cs typeface="Kokila" panose="020B0604020202020204" pitchFamily="34" charset="0"/>
              </a:rPr>
              <a:t> </a:t>
            </a:r>
            <a:r>
              <a:rPr lang="en-US" sz="2800" b="1">
                <a:solidFill>
                  <a:srgbClr val="FF0000"/>
                </a:solidFill>
                <a:latin typeface="Kokila" panose="020B0604020202020204" pitchFamily="34" charset="0"/>
                <a:cs typeface="Kokila" panose="020B0604020202020204" pitchFamily="34" charset="0"/>
              </a:rPr>
              <a:t>........</a:t>
            </a:r>
            <a:r>
              <a:rPr lang="ne-NP" sz="2800" b="1">
                <a:solidFill>
                  <a:srgbClr val="FF0000"/>
                </a:solidFill>
                <a:latin typeface="Kokila" panose="020B0604020202020204" pitchFamily="34" charset="0"/>
                <a:cs typeface="Kokila" panose="020B0604020202020204" pitchFamily="34" charset="0"/>
              </a:rPr>
              <a:t>क्रमश</a:t>
            </a:r>
            <a:r>
              <a:rPr lang="en-US" sz="2800" b="1">
                <a:solidFill>
                  <a:srgbClr val="FF0000"/>
                </a:solidFill>
                <a:latin typeface="Kokila" panose="020B0604020202020204" pitchFamily="34" charset="0"/>
                <a:cs typeface="Kokila" panose="020B0604020202020204" pitchFamily="34" charset="0"/>
              </a:rPr>
              <a:t>.........</a:t>
            </a:r>
            <a:endParaRPr lang="en-US" sz="2800" b="1">
              <a:solidFill>
                <a:srgbClr val="0070C0"/>
              </a:solidFill>
              <a:latin typeface="Kokila" panose="020B0604020202020204" pitchFamily="34" charset="0"/>
              <a:ea typeface="+mn-ea"/>
              <a:cs typeface="Kokila" panose="020B0604020202020204" pitchFamily="34" charset="0"/>
            </a:endParaRPr>
          </a:p>
        </p:txBody>
      </p:sp>
      <p:pic>
        <p:nvPicPr>
          <p:cNvPr id="5" name="Picture 4">
            <a:extLst>
              <a:ext uri="{FF2B5EF4-FFF2-40B4-BE49-F238E27FC236}">
                <a16:creationId xmlns:a16="http://schemas.microsoft.com/office/drawing/2014/main" id="{F3D96DD0-27B8-45AE-82AF-333E5CE8F22C}"/>
              </a:ext>
            </a:extLst>
          </p:cNvPr>
          <p:cNvPicPr>
            <a:picLocks noChangeAspect="1"/>
          </p:cNvPicPr>
          <p:nvPr/>
        </p:nvPicPr>
        <p:blipFill>
          <a:blip r:embed="rId3"/>
          <a:stretch>
            <a:fillRect/>
          </a:stretch>
        </p:blipFill>
        <p:spPr>
          <a:xfrm>
            <a:off x="9373907" y="968570"/>
            <a:ext cx="2724831" cy="5556939"/>
          </a:xfrm>
          <a:prstGeom prst="rect">
            <a:avLst/>
          </a:prstGeom>
        </p:spPr>
      </p:pic>
      <p:sp>
        <p:nvSpPr>
          <p:cNvPr id="7" name="TextBox 6">
            <a:extLst>
              <a:ext uri="{FF2B5EF4-FFF2-40B4-BE49-F238E27FC236}">
                <a16:creationId xmlns:a16="http://schemas.microsoft.com/office/drawing/2014/main" id="{3CCCE244-9BBE-41D8-BE44-D227CCC6A2D0}"/>
              </a:ext>
            </a:extLst>
          </p:cNvPr>
          <p:cNvSpPr txBox="1"/>
          <p:nvPr/>
        </p:nvSpPr>
        <p:spPr>
          <a:xfrm>
            <a:off x="10630871" y="5889430"/>
            <a:ext cx="400925" cy="584775"/>
          </a:xfrm>
          <a:prstGeom prst="rect">
            <a:avLst/>
          </a:prstGeom>
          <a:noFill/>
        </p:spPr>
        <p:txBody>
          <a:bodyPr wrap="square" rtlCol="0">
            <a:spAutoFit/>
          </a:bodyPr>
          <a:lstStyle/>
          <a:p>
            <a:r>
              <a:rPr lang="en-US" sz="3200" b="1">
                <a:solidFill>
                  <a:srgbClr val="142DAC"/>
                </a:solidFill>
              </a:rPr>
              <a:t>3</a:t>
            </a:r>
          </a:p>
        </p:txBody>
      </p:sp>
      <p:sp>
        <p:nvSpPr>
          <p:cNvPr id="8" name="Rectangle 7">
            <a:extLst>
              <a:ext uri="{FF2B5EF4-FFF2-40B4-BE49-F238E27FC236}">
                <a16:creationId xmlns:a16="http://schemas.microsoft.com/office/drawing/2014/main" id="{B04993A7-BD4E-4F1F-A946-F2E448788F5C}"/>
              </a:ext>
            </a:extLst>
          </p:cNvPr>
          <p:cNvSpPr/>
          <p:nvPr/>
        </p:nvSpPr>
        <p:spPr>
          <a:xfrm>
            <a:off x="9330678" y="3053248"/>
            <a:ext cx="2724831" cy="58477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01457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arn(inVertical)">
                                      <p:cBhvr>
                                        <p:cTn id="7" dur="500"/>
                                        <p:tgtEl>
                                          <p:spTgt spid="3">
                                            <p:txEl>
                                              <p:pRg st="2" end="2"/>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barn(inVertical)">
                                      <p:cBhvr>
                                        <p:cTn id="10" dur="500"/>
                                        <p:tgtEl>
                                          <p:spTgt spid="3">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barn(inVertical)">
                                      <p:cBhvr>
                                        <p:cTn id="15" dur="500"/>
                                        <p:tgtEl>
                                          <p:spTgt spid="3">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barn(inVertical)">
                                      <p:cBhvr>
                                        <p:cTn id="20" dur="500"/>
                                        <p:tgtEl>
                                          <p:spTgt spid="3">
                                            <p:txEl>
                                              <p:pRg st="5" end="5"/>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barn(inVertical)">
                                      <p:cBhvr>
                                        <p:cTn id="25" dur="500"/>
                                        <p:tgtEl>
                                          <p:spTgt spid="8"/>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barn(inVertical)">
                                      <p:cBhvr>
                                        <p:cTn id="2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14172"/>
            <a:ext cx="9358231" cy="889579"/>
          </a:xfrm>
        </p:spPr>
        <p:txBody>
          <a:bodyPr>
            <a:noAutofit/>
          </a:bodyPr>
          <a:lstStyle/>
          <a:p>
            <a:r>
              <a:rPr lang="ne-NP" b="1">
                <a:solidFill>
                  <a:srgbClr val="142DAC"/>
                </a:solidFill>
                <a:latin typeface="Kokila" panose="020B0604020202020204" pitchFamily="34" charset="0"/>
                <a:cs typeface="Kokila" panose="020B0604020202020204" pitchFamily="34" charset="0"/>
              </a:rPr>
              <a:t>महल नं ३२ </a:t>
            </a:r>
            <a:r>
              <a:rPr lang="en-US" altLang="en-US" b="1">
                <a:solidFill>
                  <a:srgbClr val="142DAC"/>
                </a:solidFill>
                <a:latin typeface="Kokila" panose="020B0604020202020204" pitchFamily="34" charset="0"/>
                <a:cs typeface="Kokila" panose="020B0604020202020204" pitchFamily="34" charset="0"/>
              </a:rPr>
              <a:t>:</a:t>
            </a:r>
            <a:r>
              <a:rPr lang="ne-NP" altLang="en-US" b="1">
                <a:solidFill>
                  <a:srgbClr val="142DAC"/>
                </a:solidFill>
                <a:latin typeface="Kokila" panose="020B0604020202020204" pitchFamily="34" charset="0"/>
                <a:cs typeface="Kokila" panose="020B0604020202020204" pitchFamily="34" charset="0"/>
              </a:rPr>
              <a:t> </a:t>
            </a:r>
            <a:r>
              <a:rPr lang="en-US" b="1">
                <a:solidFill>
                  <a:srgbClr val="142DAC"/>
                </a:solidFill>
                <a:latin typeface="Kokila" panose="020B0604020202020204" pitchFamily="34" charset="0"/>
                <a:cs typeface="Kokila" panose="020B0604020202020204" pitchFamily="34" charset="0"/>
              </a:rPr>
              <a:t>.... नाम... गत ७  दिनमा कम्तीमा एक घण्टा भएपनि मुख्यतः कस्तो प्रकारको आर्थिक काममा संलग्न हुनुभयो ?</a:t>
            </a:r>
            <a:r>
              <a:rPr lang="ne-NP" b="1">
                <a:solidFill>
                  <a:srgbClr val="0070C0"/>
                </a:solidFill>
                <a:latin typeface="Kokila" panose="020B0604020202020204" pitchFamily="34" charset="0"/>
                <a:cs typeface="Kokila" panose="020B0604020202020204" pitchFamily="34" charset="0"/>
              </a:rPr>
              <a:t> </a:t>
            </a:r>
            <a:r>
              <a:rPr lang="en-US" b="1">
                <a:solidFill>
                  <a:srgbClr val="FF0000"/>
                </a:solidFill>
                <a:latin typeface="Kokila" panose="020B0604020202020204" pitchFamily="34" charset="0"/>
                <a:cs typeface="Kokila" panose="020B0604020202020204" pitchFamily="34" charset="0"/>
              </a:rPr>
              <a:t>........</a:t>
            </a:r>
            <a:r>
              <a:rPr lang="ne-NP" b="1">
                <a:solidFill>
                  <a:srgbClr val="FF0000"/>
                </a:solidFill>
                <a:latin typeface="Kokila" panose="020B0604020202020204" pitchFamily="34" charset="0"/>
                <a:cs typeface="Kokila" panose="020B0604020202020204" pitchFamily="34" charset="0"/>
              </a:rPr>
              <a:t>क्रमश</a:t>
            </a:r>
            <a:r>
              <a:rPr lang="en-US" b="1">
                <a:solidFill>
                  <a:srgbClr val="FF0000"/>
                </a:solidFill>
                <a:latin typeface="Kokila" panose="020B0604020202020204" pitchFamily="34" charset="0"/>
                <a:cs typeface="Kokila" panose="020B0604020202020204" pitchFamily="34" charset="0"/>
              </a:rPr>
              <a:t>.........</a:t>
            </a:r>
            <a:endParaRPr lang="en-US" b="1">
              <a:solidFill>
                <a:srgbClr val="0070C0"/>
              </a:solidFill>
              <a:latin typeface="Kokila" panose="020B0604020202020204" pitchFamily="34" charset="0"/>
              <a:ea typeface="+mn-ea"/>
              <a:cs typeface="Kokila" panose="020B0604020202020204" pitchFamily="34" charset="0"/>
            </a:endParaRPr>
          </a:p>
        </p:txBody>
      </p:sp>
      <p:sp>
        <p:nvSpPr>
          <p:cNvPr id="3" name="Content Placeholder 2"/>
          <p:cNvSpPr>
            <a:spLocks noGrp="1"/>
          </p:cNvSpPr>
          <p:nvPr>
            <p:ph idx="1"/>
          </p:nvPr>
        </p:nvSpPr>
        <p:spPr>
          <a:xfrm>
            <a:off x="313509" y="2303733"/>
            <a:ext cx="8976795" cy="4330716"/>
          </a:xfrm>
        </p:spPr>
        <p:txBody>
          <a:bodyPr>
            <a:normAutofit/>
          </a:bodyPr>
          <a:lstStyle/>
          <a:p>
            <a:pPr marL="0" indent="0" algn="just">
              <a:buNone/>
            </a:pPr>
            <a:r>
              <a:rPr lang="ne-NP" sz="3000" b="1">
                <a:solidFill>
                  <a:srgbClr val="142DAC"/>
                </a:solidFill>
                <a:latin typeface="Kokila" panose="020B0604020202020204" pitchFamily="34" charset="0"/>
                <a:cs typeface="Kokila" panose="020B0604020202020204" pitchFamily="34" charset="0"/>
              </a:rPr>
              <a:t>कृषि कार्यहरू — कृषि</a:t>
            </a:r>
            <a:r>
              <a:rPr lang="en-US" sz="3000" b="1">
                <a:solidFill>
                  <a:srgbClr val="142DAC"/>
                </a:solidFill>
                <a:latin typeface="Kokila" panose="020B0604020202020204" pitchFamily="34" charset="0"/>
                <a:cs typeface="Kokila" panose="020B0604020202020204" pitchFamily="34" charset="0"/>
              </a:rPr>
              <a:t>/</a:t>
            </a:r>
            <a:r>
              <a:rPr lang="ne-NP" sz="3000" b="1">
                <a:solidFill>
                  <a:srgbClr val="142DAC"/>
                </a:solidFill>
                <a:latin typeface="Kokila" panose="020B0604020202020204" pitchFamily="34" charset="0"/>
                <a:cs typeface="Kokila" panose="020B0604020202020204" pitchFamily="34" charset="0"/>
              </a:rPr>
              <a:t>खेतीपाती अन्तर्गत समावेश गरिएका क्रियाकलापहरु गणना निर्देशिकामा दिइएको छ</a:t>
            </a:r>
            <a:r>
              <a:rPr lang="en-US" sz="3000" b="1">
                <a:solidFill>
                  <a:srgbClr val="142DAC"/>
                </a:solidFill>
                <a:latin typeface="Kokila" panose="020B0604020202020204" pitchFamily="34" charset="0"/>
                <a:cs typeface="Kokila" panose="020B0604020202020204" pitchFamily="34" charset="0"/>
              </a:rPr>
              <a:t>, </a:t>
            </a:r>
            <a:r>
              <a:rPr lang="ne-NP" sz="3000" b="1">
                <a:solidFill>
                  <a:srgbClr val="142DAC"/>
                </a:solidFill>
                <a:latin typeface="Kokila" panose="020B0604020202020204" pitchFamily="34" charset="0"/>
                <a:cs typeface="Kokila" panose="020B0604020202020204" pitchFamily="34" charset="0"/>
              </a:rPr>
              <a:t>कृपया राम्ररी अध्ययन गर्नुहोला । पेज नं</a:t>
            </a:r>
            <a:r>
              <a:rPr lang="en-US" sz="3000" b="1">
                <a:solidFill>
                  <a:srgbClr val="142DAC"/>
                </a:solidFill>
                <a:latin typeface="Kokila" panose="020B0604020202020204" pitchFamily="34" charset="0"/>
                <a:cs typeface="Kokila" panose="020B0604020202020204" pitchFamily="34" charset="0"/>
              </a:rPr>
              <a:t>.</a:t>
            </a:r>
            <a:r>
              <a:rPr lang="ne-NP" sz="3000" b="1">
                <a:solidFill>
                  <a:srgbClr val="142DAC"/>
                </a:solidFill>
                <a:latin typeface="Kokila" panose="020B0604020202020204" pitchFamily="34" charset="0"/>
                <a:cs typeface="Kokila" panose="020B0604020202020204" pitchFamily="34" charset="0"/>
              </a:rPr>
              <a:t> ९५ </a:t>
            </a:r>
            <a:endParaRPr lang="en-US" sz="3000" b="1">
              <a:solidFill>
                <a:srgbClr val="142DAC"/>
              </a:solidFill>
              <a:latin typeface="Kokila" panose="020B0604020202020204" pitchFamily="34" charset="0"/>
              <a:cs typeface="Kokila" panose="020B0604020202020204" pitchFamily="34" charset="0"/>
            </a:endParaRPr>
          </a:p>
          <a:p>
            <a:pPr marL="0" indent="0" algn="just">
              <a:buNone/>
            </a:pPr>
            <a:endParaRPr lang="en-US" sz="3200" b="1">
              <a:solidFill>
                <a:srgbClr val="0070C0"/>
              </a:solidFill>
              <a:latin typeface="Kokila" panose="020B0604020202020204" pitchFamily="34" charset="0"/>
              <a:cs typeface="Kokila" panose="020B0604020202020204" pitchFamily="34" charset="0"/>
            </a:endParaRPr>
          </a:p>
        </p:txBody>
      </p:sp>
      <p:sp>
        <p:nvSpPr>
          <p:cNvPr id="4" name="Slide Number Placeholder 3"/>
          <p:cNvSpPr>
            <a:spLocks noGrp="1"/>
          </p:cNvSpPr>
          <p:nvPr>
            <p:ph type="sldNum" sz="quarter" idx="12"/>
          </p:nvPr>
        </p:nvSpPr>
        <p:spPr/>
        <p:txBody>
          <a:bodyPr/>
          <a:lstStyle/>
          <a:p>
            <a:fld id="{26402401-4522-4C0F-A737-197EB07E49FF}" type="slidenum">
              <a:rPr lang="en-US" smtClean="0"/>
              <a:pPr/>
              <a:t>12</a:t>
            </a:fld>
            <a:endParaRPr lang="en-US"/>
          </a:p>
        </p:txBody>
      </p:sp>
      <p:pic>
        <p:nvPicPr>
          <p:cNvPr id="5" name="Picture 4">
            <a:extLst>
              <a:ext uri="{FF2B5EF4-FFF2-40B4-BE49-F238E27FC236}">
                <a16:creationId xmlns:a16="http://schemas.microsoft.com/office/drawing/2014/main" id="{6E627756-E014-49DF-8720-E77D71D7E465}"/>
              </a:ext>
            </a:extLst>
          </p:cNvPr>
          <p:cNvPicPr>
            <a:picLocks noChangeAspect="1"/>
          </p:cNvPicPr>
          <p:nvPr/>
        </p:nvPicPr>
        <p:blipFill>
          <a:blip r:embed="rId2"/>
          <a:stretch>
            <a:fillRect/>
          </a:stretch>
        </p:blipFill>
        <p:spPr>
          <a:xfrm>
            <a:off x="9373907" y="968570"/>
            <a:ext cx="2724831" cy="5556939"/>
          </a:xfrm>
          <a:prstGeom prst="rect">
            <a:avLst/>
          </a:prstGeom>
        </p:spPr>
      </p:pic>
      <p:sp>
        <p:nvSpPr>
          <p:cNvPr id="6" name="TextBox 5">
            <a:extLst>
              <a:ext uri="{FF2B5EF4-FFF2-40B4-BE49-F238E27FC236}">
                <a16:creationId xmlns:a16="http://schemas.microsoft.com/office/drawing/2014/main" id="{3843E910-6DDA-4075-9121-25E606F51CE1}"/>
              </a:ext>
            </a:extLst>
          </p:cNvPr>
          <p:cNvSpPr txBox="1"/>
          <p:nvPr/>
        </p:nvSpPr>
        <p:spPr>
          <a:xfrm>
            <a:off x="10630871" y="5889430"/>
            <a:ext cx="400925" cy="584775"/>
          </a:xfrm>
          <a:prstGeom prst="rect">
            <a:avLst/>
          </a:prstGeom>
          <a:noFill/>
        </p:spPr>
        <p:txBody>
          <a:bodyPr wrap="square" rtlCol="0">
            <a:spAutoFit/>
          </a:bodyPr>
          <a:lstStyle/>
          <a:p>
            <a:r>
              <a:rPr lang="en-US" sz="3200" b="1">
                <a:solidFill>
                  <a:srgbClr val="142DAC"/>
                </a:solidFill>
              </a:rPr>
              <a:t>3</a:t>
            </a:r>
          </a:p>
        </p:txBody>
      </p:sp>
    </p:spTree>
    <p:extLst>
      <p:ext uri="{BB962C8B-B14F-4D97-AF65-F5344CB8AC3E}">
        <p14:creationId xmlns:p14="http://schemas.microsoft.com/office/powerpoint/2010/main" val="39198919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033" y="1572652"/>
            <a:ext cx="9920328" cy="5244360"/>
          </a:xfrm>
        </p:spPr>
        <p:txBody>
          <a:bodyPr>
            <a:noAutofit/>
          </a:bodyPr>
          <a:lstStyle/>
          <a:p>
            <a:pPr marL="0" indent="0" algn="just">
              <a:buNone/>
            </a:pPr>
            <a:r>
              <a:rPr lang="ne-NP" sz="2600" b="1">
                <a:solidFill>
                  <a:srgbClr val="FF0000"/>
                </a:solidFill>
                <a:latin typeface="Kokila" panose="020B0604020202020204" pitchFamily="34" charset="0"/>
                <a:cs typeface="Kokila" panose="020B0604020202020204" pitchFamily="34" charset="0"/>
              </a:rPr>
              <a:t>तर</a:t>
            </a:r>
          </a:p>
          <a:p>
            <a:pPr algn="just">
              <a:buFont typeface="Wingdings" panose="05000000000000000000" pitchFamily="2" charset="2"/>
              <a:buChar char="Ø"/>
            </a:pPr>
            <a:r>
              <a:rPr lang="ne-NP" sz="3000" b="1">
                <a:solidFill>
                  <a:srgbClr val="142DAC"/>
                </a:solidFill>
                <a:latin typeface="Kokila" panose="020B0604020202020204" pitchFamily="34" charset="0"/>
                <a:cs typeface="Kokila" panose="020B0604020202020204" pitchFamily="34" charset="0"/>
              </a:rPr>
              <a:t>कृषिमा आधारित उद्योगहरू </a:t>
            </a:r>
            <a:r>
              <a:rPr lang="ne-NP" sz="2600" b="1">
                <a:solidFill>
                  <a:srgbClr val="0070C0"/>
                </a:solidFill>
                <a:latin typeface="Kokila" panose="020B0604020202020204" pitchFamily="34" charset="0"/>
                <a:cs typeface="Kokila" panose="020B0604020202020204" pitchFamily="34" charset="0"/>
              </a:rPr>
              <a:t>(</a:t>
            </a:r>
            <a:r>
              <a:rPr lang="en-US" sz="2600" b="1">
                <a:solidFill>
                  <a:srgbClr val="0070C0"/>
                </a:solidFill>
                <a:latin typeface="Kokila" panose="020B0604020202020204" pitchFamily="34" charset="0"/>
                <a:cs typeface="Kokila" panose="020B0604020202020204" pitchFamily="34" charset="0"/>
              </a:rPr>
              <a:t>Manucturing Industries</a:t>
            </a:r>
            <a:r>
              <a:rPr lang="ne-NP" sz="2600" b="1">
                <a:solidFill>
                  <a:srgbClr val="0070C0"/>
                </a:solidFill>
                <a:latin typeface="Kokila" panose="020B0604020202020204" pitchFamily="34" charset="0"/>
                <a:cs typeface="Kokila" panose="020B0604020202020204" pitchFamily="34" charset="0"/>
              </a:rPr>
              <a:t>)</a:t>
            </a:r>
            <a:r>
              <a:rPr lang="en-US" sz="2600" b="1">
                <a:solidFill>
                  <a:srgbClr val="0070C0"/>
                </a:solidFill>
                <a:latin typeface="Kokila" panose="020B0604020202020204" pitchFamily="34" charset="0"/>
                <a:cs typeface="Kokila" panose="020B0604020202020204" pitchFamily="34" charset="0"/>
              </a:rPr>
              <a:t>, </a:t>
            </a:r>
            <a:r>
              <a:rPr lang="ne-NP" sz="3000" b="1">
                <a:solidFill>
                  <a:srgbClr val="142DAC"/>
                </a:solidFill>
                <a:latin typeface="Kokila" panose="020B0604020202020204" pitchFamily="34" charset="0"/>
                <a:cs typeface="Kokila" panose="020B0604020202020204" pitchFamily="34" charset="0"/>
              </a:rPr>
              <a:t>जस्तै ( खाद्यबस्तु उत्पादन गर्ने उद्योग</a:t>
            </a:r>
            <a:r>
              <a:rPr lang="en-US" sz="3000" b="1">
                <a:solidFill>
                  <a:srgbClr val="142DAC"/>
                </a:solidFill>
                <a:latin typeface="Kokila" panose="020B0604020202020204" pitchFamily="34" charset="0"/>
                <a:cs typeface="Kokila" panose="020B0604020202020204" pitchFamily="34" charset="0"/>
              </a:rPr>
              <a:t>, </a:t>
            </a:r>
            <a:r>
              <a:rPr lang="ne-NP" sz="3000" b="1">
                <a:solidFill>
                  <a:srgbClr val="142DAC"/>
                </a:solidFill>
                <a:latin typeface="Kokila" panose="020B0604020202020204" pitchFamily="34" charset="0"/>
                <a:cs typeface="Kokila" panose="020B0604020202020204" pitchFamily="34" charset="0"/>
              </a:rPr>
              <a:t>कुट्ने</a:t>
            </a:r>
            <a:r>
              <a:rPr lang="en-US" sz="3000" b="1">
                <a:solidFill>
                  <a:srgbClr val="142DAC"/>
                </a:solidFill>
                <a:latin typeface="Kokila" panose="020B0604020202020204" pitchFamily="34" charset="0"/>
                <a:cs typeface="Kokila" panose="020B0604020202020204" pitchFamily="34" charset="0"/>
              </a:rPr>
              <a:t>, </a:t>
            </a:r>
            <a:r>
              <a:rPr lang="ne-NP" sz="3000" b="1">
                <a:solidFill>
                  <a:srgbClr val="142DAC"/>
                </a:solidFill>
                <a:latin typeface="Kokila" panose="020B0604020202020204" pitchFamily="34" charset="0"/>
                <a:cs typeface="Kokila" panose="020B0604020202020204" pitchFamily="34" charset="0"/>
              </a:rPr>
              <a:t>पिसने उद्योग</a:t>
            </a:r>
            <a:r>
              <a:rPr lang="en-US" sz="3000" b="1">
                <a:solidFill>
                  <a:srgbClr val="142DAC"/>
                </a:solidFill>
                <a:latin typeface="Kokila" panose="020B0604020202020204" pitchFamily="34" charset="0"/>
                <a:cs typeface="Kokila" panose="020B0604020202020204" pitchFamily="34" charset="0"/>
              </a:rPr>
              <a:t>, </a:t>
            </a:r>
            <a:r>
              <a:rPr lang="ne-NP" sz="3000" b="1">
                <a:solidFill>
                  <a:srgbClr val="142DAC"/>
                </a:solidFill>
                <a:latin typeface="Kokila" panose="020B0604020202020204" pitchFamily="34" charset="0"/>
                <a:cs typeface="Kokila" panose="020B0604020202020204" pitchFamily="34" charset="0"/>
              </a:rPr>
              <a:t>बेत–बाँसका सामग्री उत्पादन गर्ने उद्योग</a:t>
            </a:r>
            <a:r>
              <a:rPr lang="en-US" sz="3000" b="1">
                <a:solidFill>
                  <a:srgbClr val="142DAC"/>
                </a:solidFill>
                <a:latin typeface="Kokila" panose="020B0604020202020204" pitchFamily="34" charset="0"/>
                <a:cs typeface="Kokila" panose="020B0604020202020204" pitchFamily="34" charset="0"/>
              </a:rPr>
              <a:t>, </a:t>
            </a:r>
            <a:r>
              <a:rPr lang="ne-NP" sz="3000" b="1">
                <a:solidFill>
                  <a:srgbClr val="142DAC"/>
                </a:solidFill>
                <a:latin typeface="Kokila" panose="020B0604020202020204" pitchFamily="34" charset="0"/>
                <a:cs typeface="Kokila" panose="020B0604020202020204" pitchFamily="34" charset="0"/>
              </a:rPr>
              <a:t>स–मील आदि गैर कृषि व्यवसायमा पर्दछन् भने त्यसमा तलव</a:t>
            </a:r>
            <a:r>
              <a:rPr lang="en-US" sz="3000" b="1">
                <a:solidFill>
                  <a:srgbClr val="142DAC"/>
                </a:solidFill>
                <a:latin typeface="Kokila" panose="020B0604020202020204" pitchFamily="34" charset="0"/>
                <a:cs typeface="Kokila" panose="020B0604020202020204" pitchFamily="34" charset="0"/>
              </a:rPr>
              <a:t>/</a:t>
            </a:r>
            <a:r>
              <a:rPr lang="ne-NP" sz="3000" b="1">
                <a:solidFill>
                  <a:srgbClr val="142DAC"/>
                </a:solidFill>
                <a:latin typeface="Kokila" panose="020B0604020202020204" pitchFamily="34" charset="0"/>
                <a:cs typeface="Kokila" panose="020B0604020202020204" pitchFamily="34" charset="0"/>
              </a:rPr>
              <a:t>ज्याला लिई गरिने काम तलव</a:t>
            </a:r>
            <a:r>
              <a:rPr lang="en-US" sz="3000" b="1">
                <a:solidFill>
                  <a:srgbClr val="142DAC"/>
                </a:solidFill>
                <a:latin typeface="Kokila" panose="020B0604020202020204" pitchFamily="34" charset="0"/>
                <a:cs typeface="Kokila" panose="020B0604020202020204" pitchFamily="34" charset="0"/>
              </a:rPr>
              <a:t>/</a:t>
            </a:r>
            <a:r>
              <a:rPr lang="ne-NP" sz="3000" b="1">
                <a:solidFill>
                  <a:srgbClr val="142DAC"/>
                </a:solidFill>
                <a:latin typeface="Kokila" panose="020B0604020202020204" pitchFamily="34" charset="0"/>
                <a:cs typeface="Kokila" panose="020B0604020202020204" pitchFamily="34" charset="0"/>
              </a:rPr>
              <a:t>ज्यालाअन्तर्गत पर्दछ</a:t>
            </a:r>
            <a:r>
              <a:rPr lang="en-US" sz="3000" b="1">
                <a:solidFill>
                  <a:srgbClr val="142DAC"/>
                </a:solidFill>
                <a:latin typeface="Kokila" panose="020B0604020202020204" pitchFamily="34" charset="0"/>
                <a:cs typeface="Kokila" panose="020B0604020202020204" pitchFamily="34" charset="0"/>
              </a:rPr>
              <a:t>, </a:t>
            </a:r>
            <a:r>
              <a:rPr lang="ne-NP" sz="3000" b="1">
                <a:solidFill>
                  <a:srgbClr val="142DAC"/>
                </a:solidFill>
                <a:latin typeface="Kokila" panose="020B0604020202020204" pitchFamily="34" charset="0"/>
                <a:cs typeface="Kokila" panose="020B0604020202020204" pitchFamily="34" charset="0"/>
              </a:rPr>
              <a:t>कृषि</a:t>
            </a:r>
            <a:r>
              <a:rPr lang="en-US" sz="3000" b="1">
                <a:solidFill>
                  <a:srgbClr val="142DAC"/>
                </a:solidFill>
                <a:latin typeface="Kokila" panose="020B0604020202020204" pitchFamily="34" charset="0"/>
                <a:cs typeface="Kokila" panose="020B0604020202020204" pitchFamily="34" charset="0"/>
              </a:rPr>
              <a:t> / </a:t>
            </a:r>
            <a:r>
              <a:rPr lang="ne-NP" sz="3000" b="1">
                <a:solidFill>
                  <a:srgbClr val="142DAC"/>
                </a:solidFill>
                <a:latin typeface="Kokila" panose="020B0604020202020204" pitchFamily="34" charset="0"/>
                <a:cs typeface="Kokila" panose="020B0604020202020204" pitchFamily="34" charset="0"/>
              </a:rPr>
              <a:t>खेतीपाती अन्तर्गत पर्दैनन् ।</a:t>
            </a:r>
            <a:endParaRPr lang="en-US" sz="3000" b="1">
              <a:solidFill>
                <a:srgbClr val="142DAC"/>
              </a:solidFill>
              <a:latin typeface="Kokila" panose="020B0604020202020204" pitchFamily="34" charset="0"/>
              <a:cs typeface="Kokila" panose="020B0604020202020204" pitchFamily="34" charset="0"/>
            </a:endParaRPr>
          </a:p>
          <a:p>
            <a:pPr algn="just">
              <a:buFont typeface="Wingdings" panose="05000000000000000000" pitchFamily="2" charset="2"/>
              <a:buChar char="Ø"/>
            </a:pPr>
            <a:r>
              <a:rPr lang="ne-NP" sz="3000" b="1">
                <a:solidFill>
                  <a:srgbClr val="142DAC"/>
                </a:solidFill>
                <a:latin typeface="Kokila" panose="020B0604020202020204" pitchFamily="34" charset="0"/>
                <a:cs typeface="Kokila" panose="020B0604020202020204" pitchFamily="34" charset="0"/>
              </a:rPr>
              <a:t>अर्काको खेतीपातीमा ज्यालामा मजदुरी गरी सघाउने काम पनि यस अन्तर्गत नपरी तलव</a:t>
            </a:r>
            <a:r>
              <a:rPr lang="en-US" sz="3000" b="1">
                <a:solidFill>
                  <a:srgbClr val="142DAC"/>
                </a:solidFill>
                <a:latin typeface="Kokila" panose="020B0604020202020204" pitchFamily="34" charset="0"/>
                <a:cs typeface="Kokila" panose="020B0604020202020204" pitchFamily="34" charset="0"/>
              </a:rPr>
              <a:t>/</a:t>
            </a:r>
            <a:r>
              <a:rPr lang="ne-NP" sz="3000" b="1">
                <a:solidFill>
                  <a:srgbClr val="142DAC"/>
                </a:solidFill>
                <a:latin typeface="Kokila" panose="020B0604020202020204" pitchFamily="34" charset="0"/>
                <a:cs typeface="Kokila" panose="020B0604020202020204" pitchFamily="34" charset="0"/>
              </a:rPr>
              <a:t>ज्याला अन्तर्गत पर्दछन् ।</a:t>
            </a:r>
          </a:p>
          <a:p>
            <a:pPr algn="just">
              <a:buFont typeface="Wingdings" panose="05000000000000000000" pitchFamily="2" charset="2"/>
              <a:buChar char="Ø"/>
            </a:pPr>
            <a:endParaRPr lang="ne-NP" sz="3000" b="1">
              <a:solidFill>
                <a:srgbClr val="142DAC"/>
              </a:solidFill>
              <a:latin typeface="Kokila" panose="020B0604020202020204" pitchFamily="34" charset="0"/>
              <a:cs typeface="Kokila" panose="020B0604020202020204" pitchFamily="34" charset="0"/>
            </a:endParaRPr>
          </a:p>
          <a:p>
            <a:pPr algn="just">
              <a:buFont typeface="Wingdings" panose="05000000000000000000" pitchFamily="2" charset="2"/>
              <a:buChar char="Ø"/>
            </a:pPr>
            <a:r>
              <a:rPr lang="ne-NP" sz="3000" b="1">
                <a:solidFill>
                  <a:srgbClr val="142DAC"/>
                </a:solidFill>
                <a:latin typeface="Kokila" panose="020B0604020202020204" pitchFamily="34" charset="0"/>
                <a:cs typeface="Kokila" panose="020B0604020202020204" pitchFamily="34" charset="0"/>
              </a:rPr>
              <a:t>कृषिजन्य उत्पादन नगर्ने तर यस्ता उत्पादनको खरिद </a:t>
            </a:r>
          </a:p>
          <a:p>
            <a:pPr marL="0" indent="0" algn="just">
              <a:buNone/>
            </a:pPr>
            <a:r>
              <a:rPr lang="ne-NP" sz="3000" b="1">
                <a:solidFill>
                  <a:srgbClr val="142DAC"/>
                </a:solidFill>
                <a:latin typeface="Kokila" panose="020B0604020202020204" pitchFamily="34" charset="0"/>
                <a:cs typeface="Kokila" panose="020B0604020202020204" pitchFamily="34" charset="0"/>
              </a:rPr>
              <a:t>    विक्री मात्र गर्ने कार्य कृषि व्यवसाय अन्तर्गत नपरी गैर </a:t>
            </a:r>
          </a:p>
          <a:p>
            <a:pPr marL="0" indent="0" algn="just">
              <a:buNone/>
            </a:pPr>
            <a:r>
              <a:rPr lang="ne-NP" sz="3000" b="1">
                <a:solidFill>
                  <a:srgbClr val="142DAC"/>
                </a:solidFill>
                <a:latin typeface="Kokila" panose="020B0604020202020204" pitchFamily="34" charset="0"/>
                <a:cs typeface="Kokila" panose="020B0604020202020204" pitchFamily="34" charset="0"/>
              </a:rPr>
              <a:t>    कृषि व्यवसाय अन्तर्गत पर्दछन् ।</a:t>
            </a:r>
            <a:endParaRPr lang="en-US" sz="3000" b="1">
              <a:solidFill>
                <a:srgbClr val="142DAC"/>
              </a:solidFill>
              <a:latin typeface="Kokila" panose="020B0604020202020204" pitchFamily="34" charset="0"/>
              <a:cs typeface="Kokila" panose="020B0604020202020204" pitchFamily="34" charset="0"/>
            </a:endParaRPr>
          </a:p>
          <a:p>
            <a:pPr marL="0" indent="0">
              <a:buNone/>
            </a:pPr>
            <a:endParaRPr lang="en-US" b="1">
              <a:solidFill>
                <a:srgbClr val="0070C0"/>
              </a:solidFill>
              <a:latin typeface="Kokila" panose="020B0604020202020204" pitchFamily="34" charset="0"/>
              <a:cs typeface="Kokila" panose="020B0604020202020204" pitchFamily="34" charset="0"/>
            </a:endParaRPr>
          </a:p>
        </p:txBody>
      </p:sp>
      <p:sp>
        <p:nvSpPr>
          <p:cNvPr id="4" name="Slide Number Placeholder 3"/>
          <p:cNvSpPr>
            <a:spLocks noGrp="1"/>
          </p:cNvSpPr>
          <p:nvPr>
            <p:ph type="sldNum" sz="quarter" idx="12"/>
          </p:nvPr>
        </p:nvSpPr>
        <p:spPr/>
        <p:txBody>
          <a:bodyPr/>
          <a:lstStyle/>
          <a:p>
            <a:fld id="{26402401-4522-4C0F-A737-197EB07E49FF}" type="slidenum">
              <a:rPr lang="en-US" smtClean="0"/>
              <a:pPr/>
              <a:t>13</a:t>
            </a:fld>
            <a:endParaRPr lang="en-US"/>
          </a:p>
        </p:txBody>
      </p:sp>
      <p:sp>
        <p:nvSpPr>
          <p:cNvPr id="5" name="Title 4"/>
          <p:cNvSpPr>
            <a:spLocks noGrp="1"/>
          </p:cNvSpPr>
          <p:nvPr>
            <p:ph type="title"/>
          </p:nvPr>
        </p:nvSpPr>
        <p:spPr>
          <a:xfrm>
            <a:off x="0" y="1014173"/>
            <a:ext cx="9096974" cy="541676"/>
          </a:xfrm>
        </p:spPr>
        <p:txBody>
          <a:bodyPr>
            <a:normAutofit fontScale="90000"/>
          </a:bodyPr>
          <a:lstStyle/>
          <a:p>
            <a:r>
              <a:rPr lang="ne-NP" b="1">
                <a:solidFill>
                  <a:srgbClr val="142DAC"/>
                </a:solidFill>
                <a:latin typeface="Kokila" panose="020B0604020202020204" pitchFamily="34" charset="0"/>
                <a:cs typeface="Kokila" panose="020B0604020202020204" pitchFamily="34" charset="0"/>
              </a:rPr>
              <a:t>कृषि</a:t>
            </a:r>
            <a:r>
              <a:rPr lang="en-US" b="1">
                <a:solidFill>
                  <a:srgbClr val="142DAC"/>
                </a:solidFill>
                <a:latin typeface="Kokila" panose="020B0604020202020204" pitchFamily="34" charset="0"/>
                <a:cs typeface="Kokila" panose="020B0604020202020204" pitchFamily="34" charset="0"/>
              </a:rPr>
              <a:t>/</a:t>
            </a:r>
            <a:r>
              <a:rPr lang="ne-NP" b="1">
                <a:solidFill>
                  <a:srgbClr val="142DAC"/>
                </a:solidFill>
                <a:latin typeface="Kokila" panose="020B0604020202020204" pitchFamily="34" charset="0"/>
                <a:cs typeface="Kokila" panose="020B0604020202020204" pitchFamily="34" charset="0"/>
              </a:rPr>
              <a:t>खेतीपाती (मुख्य रुपमा बिक्रीको लागि) (कोड </a:t>
            </a:r>
            <a:r>
              <a:rPr lang="en-US" b="1">
                <a:solidFill>
                  <a:srgbClr val="142DAC"/>
                </a:solidFill>
                <a:latin typeface="Kokila" panose="020B0604020202020204" pitchFamily="34" charset="0"/>
                <a:cs typeface="Kokila" panose="020B0604020202020204" pitchFamily="34" charset="0"/>
              </a:rPr>
              <a:t>3</a:t>
            </a:r>
            <a:r>
              <a:rPr lang="ne-NP" b="1">
                <a:solidFill>
                  <a:srgbClr val="142DAC"/>
                </a:solidFill>
                <a:latin typeface="Kokila" panose="020B0604020202020204" pitchFamily="34" charset="0"/>
                <a:cs typeface="Kokila" panose="020B0604020202020204" pitchFamily="34" charset="0"/>
              </a:rPr>
              <a:t>)</a:t>
            </a:r>
            <a:endParaRPr lang="en-US">
              <a:solidFill>
                <a:srgbClr val="142DAC"/>
              </a:solidFill>
            </a:endParaRPr>
          </a:p>
        </p:txBody>
      </p:sp>
      <p:pic>
        <p:nvPicPr>
          <p:cNvPr id="6" name="Picture 5">
            <a:extLst>
              <a:ext uri="{FF2B5EF4-FFF2-40B4-BE49-F238E27FC236}">
                <a16:creationId xmlns:a16="http://schemas.microsoft.com/office/drawing/2014/main" id="{308BC5EC-F6E4-4937-9368-E75F77D0C30E}"/>
              </a:ext>
            </a:extLst>
          </p:cNvPr>
          <p:cNvPicPr>
            <a:picLocks noChangeAspect="1"/>
          </p:cNvPicPr>
          <p:nvPr/>
        </p:nvPicPr>
        <p:blipFill>
          <a:blip r:embed="rId2"/>
          <a:stretch>
            <a:fillRect/>
          </a:stretch>
        </p:blipFill>
        <p:spPr>
          <a:xfrm>
            <a:off x="10194386" y="1014173"/>
            <a:ext cx="1590843" cy="3244318"/>
          </a:xfrm>
          <a:prstGeom prst="rect">
            <a:avLst/>
          </a:prstGeom>
        </p:spPr>
      </p:pic>
      <p:sp>
        <p:nvSpPr>
          <p:cNvPr id="7" name="TextBox 6">
            <a:extLst>
              <a:ext uri="{FF2B5EF4-FFF2-40B4-BE49-F238E27FC236}">
                <a16:creationId xmlns:a16="http://schemas.microsoft.com/office/drawing/2014/main" id="{68047F08-C4E3-4BC1-9CE0-D663A6C4FF67}"/>
              </a:ext>
            </a:extLst>
          </p:cNvPr>
          <p:cNvSpPr txBox="1"/>
          <p:nvPr/>
        </p:nvSpPr>
        <p:spPr>
          <a:xfrm>
            <a:off x="10698797" y="3731446"/>
            <a:ext cx="400925" cy="584775"/>
          </a:xfrm>
          <a:prstGeom prst="rect">
            <a:avLst/>
          </a:prstGeom>
          <a:noFill/>
        </p:spPr>
        <p:txBody>
          <a:bodyPr wrap="square" rtlCol="0">
            <a:spAutoFit/>
          </a:bodyPr>
          <a:lstStyle/>
          <a:p>
            <a:r>
              <a:rPr lang="en-US" sz="3200" b="1">
                <a:solidFill>
                  <a:srgbClr val="142DAC"/>
                </a:solidFill>
              </a:rPr>
              <a:t>1</a:t>
            </a:r>
          </a:p>
        </p:txBody>
      </p:sp>
      <p:pic>
        <p:nvPicPr>
          <p:cNvPr id="8" name="Picture 7">
            <a:extLst>
              <a:ext uri="{FF2B5EF4-FFF2-40B4-BE49-F238E27FC236}">
                <a16:creationId xmlns:a16="http://schemas.microsoft.com/office/drawing/2014/main" id="{B518E2B7-491F-4C07-9F07-29496F18AB4C}"/>
              </a:ext>
            </a:extLst>
          </p:cNvPr>
          <p:cNvPicPr>
            <a:picLocks noChangeAspect="1"/>
          </p:cNvPicPr>
          <p:nvPr/>
        </p:nvPicPr>
        <p:blipFill>
          <a:blip r:embed="rId2"/>
          <a:stretch>
            <a:fillRect/>
          </a:stretch>
        </p:blipFill>
        <p:spPr>
          <a:xfrm>
            <a:off x="6353895" y="4258491"/>
            <a:ext cx="1226256" cy="2500791"/>
          </a:xfrm>
          <a:prstGeom prst="rect">
            <a:avLst/>
          </a:prstGeom>
        </p:spPr>
      </p:pic>
      <p:sp>
        <p:nvSpPr>
          <p:cNvPr id="9" name="TextBox 8">
            <a:extLst>
              <a:ext uri="{FF2B5EF4-FFF2-40B4-BE49-F238E27FC236}">
                <a16:creationId xmlns:a16="http://schemas.microsoft.com/office/drawing/2014/main" id="{17F643D0-EF44-472A-BC41-363CC367F03E}"/>
              </a:ext>
            </a:extLst>
          </p:cNvPr>
          <p:cNvSpPr txBox="1"/>
          <p:nvPr/>
        </p:nvSpPr>
        <p:spPr>
          <a:xfrm>
            <a:off x="6741147" y="6384891"/>
            <a:ext cx="451752" cy="400110"/>
          </a:xfrm>
          <a:prstGeom prst="rect">
            <a:avLst/>
          </a:prstGeom>
          <a:noFill/>
        </p:spPr>
        <p:txBody>
          <a:bodyPr wrap="square" rtlCol="0">
            <a:spAutoFit/>
          </a:bodyPr>
          <a:lstStyle/>
          <a:p>
            <a:r>
              <a:rPr lang="en-US" sz="2000" b="1">
                <a:solidFill>
                  <a:srgbClr val="142DAC"/>
                </a:solidFill>
              </a:rPr>
              <a:t>2</a:t>
            </a:r>
          </a:p>
        </p:txBody>
      </p:sp>
      <p:sp>
        <p:nvSpPr>
          <p:cNvPr id="10" name="Rectangle 9">
            <a:extLst>
              <a:ext uri="{FF2B5EF4-FFF2-40B4-BE49-F238E27FC236}">
                <a16:creationId xmlns:a16="http://schemas.microsoft.com/office/drawing/2014/main" id="{5FF87775-FAB1-4517-90EC-707E4A9D572E}"/>
              </a:ext>
            </a:extLst>
          </p:cNvPr>
          <p:cNvSpPr/>
          <p:nvPr/>
        </p:nvSpPr>
        <p:spPr>
          <a:xfrm>
            <a:off x="10255873" y="1716832"/>
            <a:ext cx="1467867" cy="26125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58EDA29-66C6-458E-B7B5-2C102E799CB1}"/>
              </a:ext>
            </a:extLst>
          </p:cNvPr>
          <p:cNvSpPr/>
          <p:nvPr/>
        </p:nvSpPr>
        <p:spPr>
          <a:xfrm>
            <a:off x="6316784" y="4929806"/>
            <a:ext cx="1263368" cy="29533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83765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barn(inVertical)">
                                      <p:cBhvr>
                                        <p:cTn id="10" dur="5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barn(inVertical)">
                                      <p:cBhvr>
                                        <p:cTn id="15" dur="500"/>
                                        <p:tgtEl>
                                          <p:spTgt spid="10"/>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arn(inVertical)">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barn(inVertical)">
                                      <p:cBhvr>
                                        <p:cTn id="23" dur="500"/>
                                        <p:tgtEl>
                                          <p:spTgt spid="3">
                                            <p:txEl>
                                              <p:pRg st="4" end="4"/>
                                            </p:txEl>
                                          </p:spTgt>
                                        </p:tgtEl>
                                      </p:cBhvr>
                                    </p:animEffect>
                                  </p:childTnLst>
                                </p:cTn>
                              </p:par>
                              <p:par>
                                <p:cTn id="24" presetID="16" presetClass="entr" presetSubtype="21" fill="hold"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barn(inVertical)">
                                      <p:cBhvr>
                                        <p:cTn id="26" dur="500"/>
                                        <p:tgtEl>
                                          <p:spTgt spid="3">
                                            <p:txEl>
                                              <p:pRg st="5" end="5"/>
                                            </p:txEl>
                                          </p:spTgt>
                                        </p:tgtEl>
                                      </p:cBhvr>
                                    </p:animEffect>
                                  </p:childTnLst>
                                </p:cTn>
                              </p:par>
                              <p:par>
                                <p:cTn id="27" presetID="16" presetClass="entr" presetSubtype="21"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barn(inVertical)">
                                      <p:cBhvr>
                                        <p:cTn id="29" dur="500"/>
                                        <p:tgtEl>
                                          <p:spTgt spid="3">
                                            <p:txEl>
                                              <p:pRg st="6" end="6"/>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barn(inVertical)">
                                      <p:cBhvr>
                                        <p:cTn id="34" dur="500"/>
                                        <p:tgtEl>
                                          <p:spTgt spid="8"/>
                                        </p:tgtEl>
                                      </p:cBhvr>
                                    </p:animEffect>
                                  </p:childTnLst>
                                </p:cTn>
                              </p:par>
                              <p:par>
                                <p:cTn id="35" presetID="16" presetClass="entr" presetSubtype="21"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barn(inVertical)">
                                      <p:cBhvr>
                                        <p:cTn id="37" dur="500"/>
                                        <p:tgtEl>
                                          <p:spTgt spid="11"/>
                                        </p:tgtEl>
                                      </p:cBhvr>
                                    </p:animEffect>
                                  </p:childTnLst>
                                </p:cTn>
                              </p:par>
                              <p:par>
                                <p:cTn id="38" presetID="16" presetClass="entr" presetSubtype="21" fill="hold" grpId="0" nodeType="with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barn(inVertical)">
                                      <p:cBhvr>
                                        <p:cTn id="4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animBg="1"/>
      <p:bldP spid="1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703346"/>
            <a:ext cx="9330678" cy="5113666"/>
          </a:xfrm>
        </p:spPr>
        <p:txBody>
          <a:bodyPr>
            <a:normAutofit fontScale="85000" lnSpcReduction="10000"/>
          </a:bodyPr>
          <a:lstStyle/>
          <a:p>
            <a:pPr marL="569913" indent="-449263">
              <a:lnSpc>
                <a:spcPct val="110000"/>
              </a:lnSpc>
              <a:spcBef>
                <a:spcPts val="0"/>
              </a:spcBef>
              <a:buNone/>
            </a:pPr>
            <a:r>
              <a:rPr lang="ne-NP" sz="3500" b="1">
                <a:solidFill>
                  <a:srgbClr val="142DAC"/>
                </a:solidFill>
                <a:latin typeface="Kokila" panose="020B0604020202020204" pitchFamily="34" charset="0"/>
                <a:cs typeface="Kokila" panose="020B0604020202020204" pitchFamily="34" charset="0"/>
              </a:rPr>
              <a:t>४. </a:t>
            </a:r>
            <a:r>
              <a:rPr lang="ne-NP" sz="3200" b="1">
                <a:solidFill>
                  <a:srgbClr val="142DAC"/>
                </a:solidFill>
                <a:latin typeface="Kokila" panose="020B0604020202020204" pitchFamily="34" charset="0"/>
                <a:cs typeface="Kokila" panose="020B0604020202020204" pitchFamily="34" charset="0"/>
              </a:rPr>
              <a:t>आर्थिक काम नगरेको</a:t>
            </a:r>
            <a:r>
              <a:rPr lang="en-US" sz="3200" b="1">
                <a:solidFill>
                  <a:srgbClr val="142DAC"/>
                </a:solidFill>
                <a:latin typeface="Kokila" panose="020B0604020202020204" pitchFamily="34" charset="0"/>
                <a:cs typeface="Kokila" panose="020B0604020202020204" pitchFamily="34" charset="0"/>
              </a:rPr>
              <a:t> </a:t>
            </a:r>
            <a:r>
              <a:rPr lang="ne-NP" sz="3200" b="1">
                <a:solidFill>
                  <a:srgbClr val="142DAC"/>
                </a:solidFill>
                <a:latin typeface="Kokila" panose="020B0604020202020204" pitchFamily="34" charset="0"/>
                <a:cs typeface="Kokila" panose="020B0604020202020204" pitchFamily="34" charset="0"/>
              </a:rPr>
              <a:t>(कोड </a:t>
            </a:r>
            <a:r>
              <a:rPr lang="en-US" sz="3200" b="1">
                <a:solidFill>
                  <a:srgbClr val="142DAC"/>
                </a:solidFill>
                <a:latin typeface="Kokila" panose="020B0604020202020204" pitchFamily="34" charset="0"/>
                <a:cs typeface="Kokila" panose="020B0604020202020204" pitchFamily="34" charset="0"/>
              </a:rPr>
              <a:t>4</a:t>
            </a:r>
            <a:r>
              <a:rPr lang="ne-NP" sz="3200" b="1">
                <a:solidFill>
                  <a:srgbClr val="142DAC"/>
                </a:solidFill>
                <a:latin typeface="Kokila" panose="020B0604020202020204" pitchFamily="34" charset="0"/>
                <a:cs typeface="Kokila" panose="020B0604020202020204" pitchFamily="34" charset="0"/>
              </a:rPr>
              <a:t>)</a:t>
            </a:r>
            <a:endParaRPr lang="en-US" sz="3200" b="1">
              <a:solidFill>
                <a:srgbClr val="142DAC"/>
              </a:solidFill>
              <a:latin typeface="Kokila" panose="020B0604020202020204" pitchFamily="34" charset="0"/>
              <a:cs typeface="Kokila" panose="020B0604020202020204" pitchFamily="34" charset="0"/>
            </a:endParaRPr>
          </a:p>
          <a:p>
            <a:pPr marL="577850" indent="-457200" algn="just">
              <a:lnSpc>
                <a:spcPct val="110000"/>
              </a:lnSpc>
              <a:spcBef>
                <a:spcPts val="0"/>
              </a:spcBef>
              <a:buFont typeface="Wingdings" panose="05000000000000000000" pitchFamily="2" charset="2"/>
              <a:buChar char="Ø"/>
            </a:pPr>
            <a:r>
              <a:rPr lang="ne-NP" sz="3200" b="1">
                <a:solidFill>
                  <a:srgbClr val="142DAC"/>
                </a:solidFill>
                <a:latin typeface="Kokila" panose="020B0604020202020204" pitchFamily="34" charset="0"/>
                <a:cs typeface="Kokila" panose="020B0604020202020204" pitchFamily="34" charset="0"/>
              </a:rPr>
              <a:t>व्यक्तिले कुनै पनि तलब ज्याला पाउने काम नगरेको</a:t>
            </a:r>
            <a:r>
              <a:rPr lang="en-US" sz="3200" b="1">
                <a:solidFill>
                  <a:srgbClr val="142DAC"/>
                </a:solidFill>
                <a:latin typeface="Kokila" panose="020B0604020202020204" pitchFamily="34" charset="0"/>
                <a:cs typeface="Kokila" panose="020B0604020202020204" pitchFamily="34" charset="0"/>
              </a:rPr>
              <a:t>, </a:t>
            </a:r>
            <a:r>
              <a:rPr lang="ne-NP" sz="3200" b="1">
                <a:solidFill>
                  <a:srgbClr val="142DAC"/>
                </a:solidFill>
                <a:latin typeface="Kokila" panose="020B0604020202020204" pitchFamily="34" charset="0"/>
                <a:cs typeface="Kokila" panose="020B0604020202020204" pitchFamily="34" charset="0"/>
              </a:rPr>
              <a:t>गैरकृषि व्यवसायमा संलग्न नभएको र कृषि</a:t>
            </a:r>
            <a:r>
              <a:rPr lang="en-US" sz="3200" b="1">
                <a:solidFill>
                  <a:srgbClr val="142DAC"/>
                </a:solidFill>
                <a:latin typeface="Kokila" panose="020B0604020202020204" pitchFamily="34" charset="0"/>
                <a:cs typeface="Kokila" panose="020B0604020202020204" pitchFamily="34" charset="0"/>
              </a:rPr>
              <a:t>/</a:t>
            </a:r>
            <a:r>
              <a:rPr lang="ne-NP" sz="3200" b="1">
                <a:solidFill>
                  <a:srgbClr val="142DAC"/>
                </a:solidFill>
                <a:latin typeface="Kokila" panose="020B0604020202020204" pitchFamily="34" charset="0"/>
                <a:cs typeface="Kokila" panose="020B0604020202020204" pitchFamily="34" charset="0"/>
              </a:rPr>
              <a:t>खेतीपाती व्यवसायमा संलग्न नभएको भए आर्थिक काम नगरेको</a:t>
            </a:r>
            <a:r>
              <a:rPr lang="en-US" sz="3200" b="1">
                <a:solidFill>
                  <a:srgbClr val="142DAC"/>
                </a:solidFill>
                <a:latin typeface="Kokila" panose="020B0604020202020204" pitchFamily="34" charset="0"/>
                <a:cs typeface="Kokila" panose="020B0604020202020204" pitchFamily="34" charset="0"/>
              </a:rPr>
              <a:t> </a:t>
            </a:r>
            <a:r>
              <a:rPr lang="ne-NP" sz="3200" b="1">
                <a:solidFill>
                  <a:srgbClr val="142DAC"/>
                </a:solidFill>
                <a:latin typeface="Kokila" panose="020B0604020202020204" pitchFamily="34" charset="0"/>
                <a:cs typeface="Kokila" panose="020B0604020202020204" pitchFamily="34" charset="0"/>
              </a:rPr>
              <a:t>मानिएको छ । </a:t>
            </a:r>
          </a:p>
          <a:p>
            <a:pPr marL="577850" indent="-457200" algn="just">
              <a:lnSpc>
                <a:spcPct val="110000"/>
              </a:lnSpc>
              <a:spcBef>
                <a:spcPts val="0"/>
              </a:spcBef>
              <a:buFont typeface="Wingdings" panose="05000000000000000000" pitchFamily="2" charset="2"/>
              <a:buChar char="Ø"/>
            </a:pPr>
            <a:r>
              <a:rPr lang="ne-NP" sz="3200" b="1">
                <a:solidFill>
                  <a:srgbClr val="142DAC"/>
                </a:solidFill>
                <a:latin typeface="Kokila" panose="020B0604020202020204" pitchFamily="34" charset="0"/>
                <a:cs typeface="Kokila" panose="020B0604020202020204" pitchFamily="34" charset="0"/>
              </a:rPr>
              <a:t>जनगणना प्रयोजनको लागि यी कुनै पनि कार्यमा संलग्न नभएमा व्यक्तिलाई रोजगारीमा नभएको मानिन्छ ।</a:t>
            </a:r>
          </a:p>
          <a:p>
            <a:pPr marL="0" indent="0">
              <a:buNone/>
            </a:pPr>
            <a:r>
              <a:rPr lang="ne-NP" b="1">
                <a:latin typeface="Kokila" panose="020B0604020202020204" pitchFamily="34" charset="0"/>
                <a:cs typeface="Kokila" panose="020B0604020202020204" pitchFamily="34" charset="0"/>
              </a:rPr>
              <a:t>निम्न अनुसारको अवस्थामा रहेका व्यक्तिलाई आर्थिक काम नगरेको अन्तर्गत उल्लेख गर्नुपर्दछ : </a:t>
            </a:r>
            <a:endParaRPr lang="en-US" b="1">
              <a:latin typeface="Kokila" panose="020B0604020202020204" pitchFamily="34" charset="0"/>
              <a:cs typeface="Kokila" panose="020B0604020202020204" pitchFamily="34" charset="0"/>
            </a:endParaRPr>
          </a:p>
          <a:p>
            <a:r>
              <a:rPr lang="ne-NP" b="1">
                <a:solidFill>
                  <a:srgbClr val="FF0000"/>
                </a:solidFill>
                <a:latin typeface="Kokila" panose="020B0604020202020204" pitchFamily="34" charset="0"/>
                <a:cs typeface="Kokila" panose="020B0604020202020204" pitchFamily="34" charset="0"/>
              </a:rPr>
              <a:t>उत्पादनको सबै वा धेरैजसो अंश आफ्नै परिवारको उपभोगको लागि गरिएका कृषि कार्यमा संलग्न भएको</a:t>
            </a:r>
            <a:r>
              <a:rPr lang="en-US" b="1">
                <a:solidFill>
                  <a:srgbClr val="0070C0"/>
                </a:solidFill>
                <a:latin typeface="Kokila" panose="020B0604020202020204" pitchFamily="34" charset="0"/>
                <a:cs typeface="Kokila" panose="020B0604020202020204" pitchFamily="34" charset="0"/>
              </a:rPr>
              <a:t>, </a:t>
            </a:r>
            <a:r>
              <a:rPr lang="ne-NP" b="1">
                <a:solidFill>
                  <a:srgbClr val="00B050"/>
                </a:solidFill>
                <a:latin typeface="Kokila" panose="020B0604020202020204" pitchFamily="34" charset="0"/>
                <a:cs typeface="Kokila" panose="020B0604020202020204" pitchFamily="34" charset="0"/>
              </a:rPr>
              <a:t>शारीरिक वा मानसिक स्थिति ठीक नभएर</a:t>
            </a:r>
            <a:r>
              <a:rPr lang="en-US" b="1">
                <a:solidFill>
                  <a:srgbClr val="00B050"/>
                </a:solidFill>
                <a:latin typeface="Kokila" panose="020B0604020202020204" pitchFamily="34" charset="0"/>
                <a:cs typeface="Kokila" panose="020B0604020202020204" pitchFamily="34" charset="0"/>
              </a:rPr>
              <a:t>, </a:t>
            </a:r>
            <a:r>
              <a:rPr lang="ne-NP" b="1">
                <a:solidFill>
                  <a:srgbClr val="00B050"/>
                </a:solidFill>
                <a:latin typeface="Kokila" panose="020B0604020202020204" pitchFamily="34" charset="0"/>
                <a:cs typeface="Kokila" panose="020B0604020202020204" pitchFamily="34" charset="0"/>
              </a:rPr>
              <a:t>बृद्घ भएर</a:t>
            </a:r>
            <a:r>
              <a:rPr lang="en-US" b="1">
                <a:solidFill>
                  <a:srgbClr val="00B050"/>
                </a:solidFill>
                <a:latin typeface="Kokila" panose="020B0604020202020204" pitchFamily="34" charset="0"/>
                <a:cs typeface="Kokila" panose="020B0604020202020204" pitchFamily="34" charset="0"/>
              </a:rPr>
              <a:t>, </a:t>
            </a:r>
            <a:r>
              <a:rPr lang="ne-NP" b="1">
                <a:solidFill>
                  <a:srgbClr val="00B050"/>
                </a:solidFill>
                <a:latin typeface="Kokila" panose="020B0604020202020204" pitchFamily="34" charset="0"/>
                <a:cs typeface="Kokila" panose="020B0604020202020204" pitchFamily="34" charset="0"/>
              </a:rPr>
              <a:t>बिरामी वा रोगी भएर</a:t>
            </a:r>
            <a:r>
              <a:rPr lang="en-US" b="1">
                <a:solidFill>
                  <a:srgbClr val="00B050"/>
                </a:solidFill>
                <a:latin typeface="Kokila" panose="020B0604020202020204" pitchFamily="34" charset="0"/>
                <a:cs typeface="Kokila" panose="020B0604020202020204" pitchFamily="34" charset="0"/>
              </a:rPr>
              <a:t>, </a:t>
            </a:r>
            <a:r>
              <a:rPr lang="ne-NP" b="1">
                <a:solidFill>
                  <a:srgbClr val="00B050"/>
                </a:solidFill>
                <a:latin typeface="Kokila" panose="020B0604020202020204" pitchFamily="34" charset="0"/>
                <a:cs typeface="Kokila" panose="020B0604020202020204" pitchFamily="34" charset="0"/>
              </a:rPr>
              <a:t>गर्भवती भएर कुनै काम नगरेको</a:t>
            </a:r>
            <a:r>
              <a:rPr lang="en-US" b="1">
                <a:solidFill>
                  <a:srgbClr val="0070C0"/>
                </a:solidFill>
                <a:latin typeface="Kokila" panose="020B0604020202020204" pitchFamily="34" charset="0"/>
                <a:cs typeface="Kokila" panose="020B0604020202020204" pitchFamily="34" charset="0"/>
              </a:rPr>
              <a:t>,</a:t>
            </a:r>
            <a:r>
              <a:rPr lang="ne-NP" b="1">
                <a:solidFill>
                  <a:srgbClr val="0070C0"/>
                </a:solidFill>
                <a:latin typeface="Kokila" panose="020B0604020202020204" pitchFamily="34" charset="0"/>
                <a:cs typeface="Kokila" panose="020B0604020202020204" pitchFamily="34" charset="0"/>
              </a:rPr>
              <a:t> </a:t>
            </a:r>
            <a:r>
              <a:rPr lang="ne-NP" b="1">
                <a:solidFill>
                  <a:srgbClr val="C00000"/>
                </a:solidFill>
                <a:latin typeface="Kokila" panose="020B0604020202020204" pitchFamily="34" charset="0"/>
                <a:cs typeface="Kokila" panose="020B0604020202020204" pitchFamily="34" charset="0"/>
              </a:rPr>
              <a:t>घरधन्दा</a:t>
            </a:r>
            <a:r>
              <a:rPr lang="en-US" b="1">
                <a:solidFill>
                  <a:srgbClr val="C00000"/>
                </a:solidFill>
                <a:latin typeface="Kokila" panose="020B0604020202020204" pitchFamily="34" charset="0"/>
                <a:cs typeface="Kokila" panose="020B0604020202020204" pitchFamily="34" charset="0"/>
              </a:rPr>
              <a:t>, </a:t>
            </a:r>
            <a:r>
              <a:rPr lang="ne-NP" b="1">
                <a:solidFill>
                  <a:srgbClr val="C00000"/>
                </a:solidFill>
                <a:latin typeface="Kokila" panose="020B0604020202020204" pitchFamily="34" charset="0"/>
                <a:cs typeface="Kokila" panose="020B0604020202020204" pitchFamily="34" charset="0"/>
              </a:rPr>
              <a:t>परिवारको स्याहार सुसारमा मात्र संलग्न भएको</a:t>
            </a:r>
            <a:r>
              <a:rPr lang="en-US" b="1">
                <a:solidFill>
                  <a:srgbClr val="0070C0"/>
                </a:solidFill>
                <a:latin typeface="Kokila" panose="020B0604020202020204" pitchFamily="34" charset="0"/>
                <a:cs typeface="Kokila" panose="020B0604020202020204" pitchFamily="34" charset="0"/>
              </a:rPr>
              <a:t>, </a:t>
            </a:r>
            <a:r>
              <a:rPr lang="ne-NP" b="1">
                <a:solidFill>
                  <a:srgbClr val="142DAC"/>
                </a:solidFill>
                <a:latin typeface="Kokila" panose="020B0604020202020204" pitchFamily="34" charset="0"/>
                <a:cs typeface="Kokila" panose="020B0604020202020204" pitchFamily="34" charset="0"/>
              </a:rPr>
              <a:t>गत ७ दिनमा पेन्सन आयस्था</a:t>
            </a:r>
            <a:r>
              <a:rPr lang="en-US" b="1">
                <a:solidFill>
                  <a:srgbClr val="142DAC"/>
                </a:solidFill>
                <a:latin typeface="Kokila" panose="020B0604020202020204" pitchFamily="34" charset="0"/>
                <a:cs typeface="Kokila" panose="020B0604020202020204" pitchFamily="34" charset="0"/>
              </a:rPr>
              <a:t>, </a:t>
            </a:r>
            <a:r>
              <a:rPr lang="ne-NP" b="1">
                <a:solidFill>
                  <a:srgbClr val="142DAC"/>
                </a:solidFill>
                <a:latin typeface="Kokila" panose="020B0604020202020204" pitchFamily="34" charset="0"/>
                <a:cs typeface="Kokila" panose="020B0604020202020204" pitchFamily="34" charset="0"/>
              </a:rPr>
              <a:t>विद्यार्थी</a:t>
            </a:r>
            <a:r>
              <a:rPr lang="en-US" b="1">
                <a:solidFill>
                  <a:srgbClr val="142DAC"/>
                </a:solidFill>
                <a:latin typeface="Kokila" panose="020B0604020202020204" pitchFamily="34" charset="0"/>
                <a:cs typeface="Kokila" panose="020B0604020202020204" pitchFamily="34" charset="0"/>
              </a:rPr>
              <a:t>, </a:t>
            </a:r>
            <a:r>
              <a:rPr lang="ne-NP" b="1">
                <a:solidFill>
                  <a:srgbClr val="142DAC"/>
                </a:solidFill>
                <a:latin typeface="Kokila" panose="020B0604020202020204" pitchFamily="34" charset="0"/>
                <a:cs typeface="Kokila" panose="020B0604020202020204" pitchFamily="34" charset="0"/>
              </a:rPr>
              <a:t>काम गर्न नचाहेर</a:t>
            </a:r>
            <a:r>
              <a:rPr lang="en-US" b="1">
                <a:solidFill>
                  <a:srgbClr val="142DAC"/>
                </a:solidFill>
                <a:latin typeface="Kokila" panose="020B0604020202020204" pitchFamily="34" charset="0"/>
                <a:cs typeface="Kokila" panose="020B0604020202020204" pitchFamily="34" charset="0"/>
              </a:rPr>
              <a:t>, </a:t>
            </a:r>
            <a:r>
              <a:rPr lang="ne-NP" b="1">
                <a:solidFill>
                  <a:srgbClr val="142DAC"/>
                </a:solidFill>
                <a:latin typeface="Kokila" panose="020B0604020202020204" pitchFamily="34" charset="0"/>
                <a:cs typeface="Kokila" panose="020B0604020202020204" pitchFamily="34" charset="0"/>
              </a:rPr>
              <a:t>काम नपाएर</a:t>
            </a:r>
            <a:r>
              <a:rPr lang="en-US" b="1">
                <a:solidFill>
                  <a:srgbClr val="142DAC"/>
                </a:solidFill>
                <a:latin typeface="Kokila" panose="020B0604020202020204" pitchFamily="34" charset="0"/>
                <a:cs typeface="Kokila" panose="020B0604020202020204" pitchFamily="34" charset="0"/>
              </a:rPr>
              <a:t>, </a:t>
            </a:r>
            <a:r>
              <a:rPr lang="ne-NP" b="1">
                <a:solidFill>
                  <a:srgbClr val="142DAC"/>
                </a:solidFill>
                <a:latin typeface="Kokila" panose="020B0604020202020204" pitchFamily="34" charset="0"/>
                <a:cs typeface="Kokila" panose="020B0604020202020204" pitchFamily="34" charset="0"/>
              </a:rPr>
              <a:t>तलब ज्याला वा पारिवारिक व्यवसायको काममा संलग्न नभएको र यस्तो कामबाट अनुपस्थित पनि नरहेको आदि ।</a:t>
            </a:r>
            <a:endParaRPr lang="en-US" sz="3500" b="1">
              <a:solidFill>
                <a:srgbClr val="142DAC"/>
              </a:solidFill>
              <a:latin typeface="Kokila" panose="020B0604020202020204" pitchFamily="34" charset="0"/>
              <a:cs typeface="Kokila" panose="020B0604020202020204" pitchFamily="34" charset="0"/>
            </a:endParaRPr>
          </a:p>
          <a:p>
            <a:r>
              <a:rPr lang="ne-NP" b="1">
                <a:solidFill>
                  <a:srgbClr val="FF0000"/>
                </a:solidFill>
                <a:latin typeface="Kokila" panose="020B0604020202020204" pitchFamily="34" charset="0"/>
                <a:cs typeface="Kokila" panose="020B0604020202020204" pitchFamily="34" charset="0"/>
              </a:rPr>
              <a:t>तर</a:t>
            </a:r>
            <a:r>
              <a:rPr lang="ne-NP" b="1">
                <a:solidFill>
                  <a:srgbClr val="0070C0"/>
                </a:solidFill>
                <a:latin typeface="Kokila" panose="020B0604020202020204" pitchFamily="34" charset="0"/>
                <a:cs typeface="Kokila" panose="020B0604020202020204" pitchFamily="34" charset="0"/>
              </a:rPr>
              <a:t> </a:t>
            </a:r>
            <a:r>
              <a:rPr lang="ne-NP" b="1">
                <a:solidFill>
                  <a:srgbClr val="142DAC"/>
                </a:solidFill>
                <a:latin typeface="Kokila" panose="020B0604020202020204" pitchFamily="34" charset="0"/>
                <a:cs typeface="Kokila" panose="020B0604020202020204" pitchFamily="34" charset="0"/>
              </a:rPr>
              <a:t>यस अन्तर्गत पर्ने अवस्था भएका सबै व्यक्तिलाई गत ७ दिनमा कम्तिमा १ घण्टा भएपनि कोड </a:t>
            </a:r>
            <a:r>
              <a:rPr lang="en-US" b="1">
                <a:solidFill>
                  <a:srgbClr val="142DAC"/>
                </a:solidFill>
                <a:latin typeface="Kokila" panose="020B0604020202020204" pitchFamily="34" charset="0"/>
                <a:cs typeface="Kokila" panose="020B0604020202020204" pitchFamily="34" charset="0"/>
              </a:rPr>
              <a:t>1, 2</a:t>
            </a:r>
            <a:r>
              <a:rPr lang="ne-NP" b="1">
                <a:solidFill>
                  <a:srgbClr val="142DAC"/>
                </a:solidFill>
                <a:latin typeface="Kokila" panose="020B0604020202020204" pitchFamily="34" charset="0"/>
                <a:cs typeface="Kokila" panose="020B0604020202020204" pitchFamily="34" charset="0"/>
              </a:rPr>
              <a:t> र </a:t>
            </a:r>
            <a:r>
              <a:rPr lang="en-US" b="1">
                <a:solidFill>
                  <a:srgbClr val="142DAC"/>
                </a:solidFill>
                <a:latin typeface="Kokila" panose="020B0604020202020204" pitchFamily="34" charset="0"/>
                <a:cs typeface="Kokila" panose="020B0604020202020204" pitchFamily="34" charset="0"/>
              </a:rPr>
              <a:t>3</a:t>
            </a:r>
            <a:r>
              <a:rPr lang="ne-NP" b="1">
                <a:solidFill>
                  <a:srgbClr val="142DAC"/>
                </a:solidFill>
                <a:latin typeface="Kokila" panose="020B0604020202020204" pitchFamily="34" charset="0"/>
                <a:cs typeface="Kokila" panose="020B0604020202020204" pitchFamily="34" charset="0"/>
              </a:rPr>
              <a:t> का काममा संलग्न थिए थिएनन्  राम्ररी सोधीखोजी गर्नुपर्दछ । </a:t>
            </a:r>
            <a:endParaRPr lang="ne-NP" sz="3500" b="1">
              <a:solidFill>
                <a:srgbClr val="142DAC"/>
              </a:solidFill>
              <a:latin typeface="Kokila" panose="020B0604020202020204" pitchFamily="34" charset="0"/>
              <a:cs typeface="Kokila" panose="020B0604020202020204" pitchFamily="34" charset="0"/>
            </a:endParaRPr>
          </a:p>
          <a:p>
            <a:endParaRPr lang="ne-NP" b="1">
              <a:solidFill>
                <a:srgbClr val="FF0000"/>
              </a:solidFill>
              <a:latin typeface="Kokila" panose="020B0604020202020204" pitchFamily="34" charset="0"/>
              <a:cs typeface="Kokila" panose="020B0604020202020204" pitchFamily="34" charset="0"/>
            </a:endParaRPr>
          </a:p>
          <a:p>
            <a:endParaRPr lang="en-US" b="1">
              <a:solidFill>
                <a:srgbClr val="0070C0"/>
              </a:solidFill>
              <a:latin typeface="Kokila" panose="020B0604020202020204" pitchFamily="34" charset="0"/>
              <a:cs typeface="Kokila" panose="020B0604020202020204" pitchFamily="34" charset="0"/>
            </a:endParaRPr>
          </a:p>
          <a:p>
            <a:pPr marL="577850" indent="-457200" algn="just">
              <a:lnSpc>
                <a:spcPct val="110000"/>
              </a:lnSpc>
              <a:spcBef>
                <a:spcPts val="0"/>
              </a:spcBef>
              <a:buFont typeface="Wingdings" panose="05000000000000000000" pitchFamily="2" charset="2"/>
              <a:buChar char="Ø"/>
            </a:pPr>
            <a:endParaRPr lang="ne-NP" b="1">
              <a:solidFill>
                <a:srgbClr val="0070C0"/>
              </a:solidFill>
              <a:latin typeface="Kokila" panose="020B0604020202020204" pitchFamily="34" charset="0"/>
              <a:cs typeface="Kokila" panose="020B0604020202020204" pitchFamily="34" charset="0"/>
            </a:endParaRPr>
          </a:p>
        </p:txBody>
      </p:sp>
      <p:sp>
        <p:nvSpPr>
          <p:cNvPr id="4" name="Slide Number Placeholder 3"/>
          <p:cNvSpPr>
            <a:spLocks noGrp="1"/>
          </p:cNvSpPr>
          <p:nvPr>
            <p:ph type="sldNum" sz="quarter" idx="12"/>
          </p:nvPr>
        </p:nvSpPr>
        <p:spPr/>
        <p:txBody>
          <a:bodyPr/>
          <a:lstStyle/>
          <a:p>
            <a:fld id="{26402401-4522-4C0F-A737-197EB07E49FF}" type="slidenum">
              <a:rPr lang="en-US" smtClean="0"/>
              <a:pPr/>
              <a:t>14</a:t>
            </a:fld>
            <a:endParaRPr lang="en-US"/>
          </a:p>
        </p:txBody>
      </p:sp>
      <p:sp>
        <p:nvSpPr>
          <p:cNvPr id="6" name="Title 1"/>
          <p:cNvSpPr>
            <a:spLocks noGrp="1"/>
          </p:cNvSpPr>
          <p:nvPr>
            <p:ph type="title"/>
          </p:nvPr>
        </p:nvSpPr>
        <p:spPr>
          <a:xfrm>
            <a:off x="1" y="1014173"/>
            <a:ext cx="9572462" cy="679716"/>
          </a:xfrm>
        </p:spPr>
        <p:txBody>
          <a:bodyPr>
            <a:noAutofit/>
          </a:bodyPr>
          <a:lstStyle/>
          <a:p>
            <a:r>
              <a:rPr lang="ne-NP" sz="2800" b="1">
                <a:solidFill>
                  <a:srgbClr val="142DAC"/>
                </a:solidFill>
                <a:latin typeface="Kokila" panose="020B0604020202020204" pitchFamily="34" charset="0"/>
                <a:ea typeface="+mn-ea"/>
                <a:cs typeface="Kokila" panose="020B0604020202020204" pitchFamily="34" charset="0"/>
              </a:rPr>
              <a:t>महल नं ३२ </a:t>
            </a:r>
            <a:r>
              <a:rPr lang="en-US" altLang="en-US" sz="2800" b="1">
                <a:solidFill>
                  <a:srgbClr val="142DAC"/>
                </a:solidFill>
                <a:latin typeface="Kokila" panose="020B0604020202020204" pitchFamily="34" charset="0"/>
                <a:ea typeface="+mn-ea"/>
                <a:cs typeface="Kokila" panose="020B0604020202020204" pitchFamily="34" charset="0"/>
              </a:rPr>
              <a:t>:</a:t>
            </a:r>
            <a:r>
              <a:rPr lang="ne-NP" altLang="en-US" sz="2800" b="1">
                <a:solidFill>
                  <a:srgbClr val="142DAC"/>
                </a:solidFill>
                <a:latin typeface="Kokila" panose="020B0604020202020204" pitchFamily="34" charset="0"/>
                <a:ea typeface="+mn-ea"/>
                <a:cs typeface="Kokila" panose="020B0604020202020204" pitchFamily="34" charset="0"/>
              </a:rPr>
              <a:t> </a:t>
            </a:r>
            <a:r>
              <a:rPr lang="en-US" sz="2800" b="1">
                <a:solidFill>
                  <a:srgbClr val="142DAC"/>
                </a:solidFill>
                <a:latin typeface="Kokila" panose="020B0604020202020204" pitchFamily="34" charset="0"/>
                <a:ea typeface="+mn-ea"/>
                <a:cs typeface="Kokila" panose="020B0604020202020204" pitchFamily="34" charset="0"/>
              </a:rPr>
              <a:t>.... नाम... गत ७  दिनमा कम्तीमा एक घण्टा भएपनि मुख्यतः कस्तो प्रकारको आर्थिक काममा संलग्न हुनुभयो ?</a:t>
            </a:r>
            <a:r>
              <a:rPr lang="ne-NP" sz="2800" b="1">
                <a:solidFill>
                  <a:srgbClr val="0070C0"/>
                </a:solidFill>
                <a:latin typeface="Kokila" panose="020B0604020202020204" pitchFamily="34" charset="0"/>
                <a:ea typeface="+mn-ea"/>
                <a:cs typeface="Kokila" panose="020B0604020202020204" pitchFamily="34" charset="0"/>
              </a:rPr>
              <a:t> </a:t>
            </a:r>
            <a:r>
              <a:rPr lang="en-US" sz="2800" b="1">
                <a:solidFill>
                  <a:srgbClr val="FF0000"/>
                </a:solidFill>
                <a:latin typeface="Kokila" panose="020B0604020202020204" pitchFamily="34" charset="0"/>
                <a:cs typeface="Kokila" panose="020B0604020202020204" pitchFamily="34" charset="0"/>
              </a:rPr>
              <a:t>........</a:t>
            </a:r>
            <a:r>
              <a:rPr lang="ne-NP" sz="2800" b="1">
                <a:solidFill>
                  <a:srgbClr val="FF0000"/>
                </a:solidFill>
                <a:latin typeface="Kokila" panose="020B0604020202020204" pitchFamily="34" charset="0"/>
                <a:cs typeface="Kokila" panose="020B0604020202020204" pitchFamily="34" charset="0"/>
              </a:rPr>
              <a:t>क्रमश</a:t>
            </a:r>
            <a:r>
              <a:rPr lang="en-US" sz="2800" b="1">
                <a:solidFill>
                  <a:srgbClr val="FF0000"/>
                </a:solidFill>
                <a:latin typeface="Kokila" panose="020B0604020202020204" pitchFamily="34" charset="0"/>
                <a:cs typeface="Kokila" panose="020B0604020202020204" pitchFamily="34" charset="0"/>
              </a:rPr>
              <a:t>.........</a:t>
            </a:r>
            <a:endParaRPr lang="en-US" sz="2800" b="1">
              <a:solidFill>
                <a:srgbClr val="0070C0"/>
              </a:solidFill>
              <a:latin typeface="Kokila" panose="020B0604020202020204" pitchFamily="34" charset="0"/>
              <a:ea typeface="+mn-ea"/>
              <a:cs typeface="Kokila" panose="020B0604020202020204" pitchFamily="34" charset="0"/>
            </a:endParaRPr>
          </a:p>
        </p:txBody>
      </p:sp>
      <p:pic>
        <p:nvPicPr>
          <p:cNvPr id="5" name="Picture 4">
            <a:extLst>
              <a:ext uri="{FF2B5EF4-FFF2-40B4-BE49-F238E27FC236}">
                <a16:creationId xmlns:a16="http://schemas.microsoft.com/office/drawing/2014/main" id="{C2BAF947-3D55-4746-9852-807B5D5025DA}"/>
              </a:ext>
            </a:extLst>
          </p:cNvPr>
          <p:cNvPicPr>
            <a:picLocks noChangeAspect="1"/>
          </p:cNvPicPr>
          <p:nvPr/>
        </p:nvPicPr>
        <p:blipFill>
          <a:blip r:embed="rId2"/>
          <a:stretch>
            <a:fillRect/>
          </a:stretch>
        </p:blipFill>
        <p:spPr>
          <a:xfrm>
            <a:off x="9373907" y="968570"/>
            <a:ext cx="2724831" cy="5556939"/>
          </a:xfrm>
          <a:prstGeom prst="rect">
            <a:avLst/>
          </a:prstGeom>
        </p:spPr>
      </p:pic>
      <p:sp>
        <p:nvSpPr>
          <p:cNvPr id="7" name="TextBox 6">
            <a:extLst>
              <a:ext uri="{FF2B5EF4-FFF2-40B4-BE49-F238E27FC236}">
                <a16:creationId xmlns:a16="http://schemas.microsoft.com/office/drawing/2014/main" id="{280DBC2D-39D8-46AB-B231-CBBCC95C8997}"/>
              </a:ext>
            </a:extLst>
          </p:cNvPr>
          <p:cNvSpPr txBox="1"/>
          <p:nvPr/>
        </p:nvSpPr>
        <p:spPr>
          <a:xfrm>
            <a:off x="10630871" y="5889430"/>
            <a:ext cx="400925" cy="584775"/>
          </a:xfrm>
          <a:prstGeom prst="rect">
            <a:avLst/>
          </a:prstGeom>
          <a:noFill/>
        </p:spPr>
        <p:txBody>
          <a:bodyPr wrap="square" rtlCol="0">
            <a:spAutoFit/>
          </a:bodyPr>
          <a:lstStyle/>
          <a:p>
            <a:r>
              <a:rPr lang="en-US" sz="3200" b="1">
                <a:solidFill>
                  <a:srgbClr val="142DAC"/>
                </a:solidFill>
              </a:rPr>
              <a:t>4</a:t>
            </a:r>
          </a:p>
        </p:txBody>
      </p:sp>
      <p:sp>
        <p:nvSpPr>
          <p:cNvPr id="8" name="Rectangle 7">
            <a:extLst>
              <a:ext uri="{FF2B5EF4-FFF2-40B4-BE49-F238E27FC236}">
                <a16:creationId xmlns:a16="http://schemas.microsoft.com/office/drawing/2014/main" id="{60B4B7E4-A1AC-4972-900B-A3F5F025E2E6}"/>
              </a:ext>
            </a:extLst>
          </p:cNvPr>
          <p:cNvSpPr/>
          <p:nvPr/>
        </p:nvSpPr>
        <p:spPr>
          <a:xfrm>
            <a:off x="9432903" y="3616410"/>
            <a:ext cx="2566264" cy="67971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68409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arn(inVertical)">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barn(inVertical)">
                                      <p:cBhvr>
                                        <p:cTn id="18" dur="500"/>
                                        <p:tgtEl>
                                          <p:spTgt spid="3">
                                            <p:txEl>
                                              <p:pRg st="3" end="3"/>
                                            </p:txEl>
                                          </p:spTgt>
                                        </p:tgtEl>
                                      </p:cBhvr>
                                    </p:animEffect>
                                  </p:childTnLst>
                                </p:cTn>
                              </p:par>
                              <p:par>
                                <p:cTn id="19" presetID="16" presetClass="entr" presetSubtype="21"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barn(inVertical)">
                                      <p:cBhvr>
                                        <p:cTn id="21" dur="500"/>
                                        <p:tgtEl>
                                          <p:spTgt spid="3">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barn(inVertical)">
                                      <p:cBhvr>
                                        <p:cTn id="26" dur="500"/>
                                        <p:tgtEl>
                                          <p:spTgt spid="3">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barn(inVertical)">
                                      <p:cBhvr>
                                        <p:cTn id="31" dur="500"/>
                                        <p:tgtEl>
                                          <p:spTgt spid="8"/>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barn(inVertical)">
                                      <p:cBhvr>
                                        <p:cTn id="3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703346"/>
            <a:ext cx="9149225" cy="5113666"/>
          </a:xfrm>
        </p:spPr>
        <p:txBody>
          <a:bodyPr>
            <a:normAutofit/>
          </a:bodyPr>
          <a:lstStyle/>
          <a:p>
            <a:r>
              <a:rPr lang="ne-NP" b="1">
                <a:latin typeface="Kokila" panose="020B0604020202020204" pitchFamily="34" charset="0"/>
                <a:cs typeface="Kokila" panose="020B0604020202020204" pitchFamily="34" charset="0"/>
              </a:rPr>
              <a:t>गत ७ दिनमा व्यक्तिले जुन आर्थिक काम गरेको छ त्यही काम लिनु पर्दछ ।</a:t>
            </a:r>
          </a:p>
          <a:p>
            <a:pPr marL="0" indent="0">
              <a:buNone/>
            </a:pPr>
            <a:r>
              <a:rPr lang="ne-NP" b="1" u="sng">
                <a:solidFill>
                  <a:srgbClr val="FF0000"/>
                </a:solidFill>
                <a:latin typeface="Kokila" panose="020B0604020202020204" pitchFamily="34" charset="0"/>
                <a:cs typeface="Kokila" panose="020B0604020202020204" pitchFamily="34" charset="0"/>
              </a:rPr>
              <a:t>तर गत ७ दिनमा कुनै पनि आर्थिक काम नगरेका व्यक्तिहरुको हकमा</a:t>
            </a:r>
          </a:p>
          <a:p>
            <a:r>
              <a:rPr lang="ne-NP" b="1">
                <a:solidFill>
                  <a:srgbClr val="0070C0"/>
                </a:solidFill>
                <a:latin typeface="Kokila" panose="020B0604020202020204" pitchFamily="34" charset="0"/>
                <a:cs typeface="Kokila" panose="020B0604020202020204" pitchFamily="34" charset="0"/>
              </a:rPr>
              <a:t> </a:t>
            </a:r>
            <a:r>
              <a:rPr lang="ne-NP" sz="3000" b="1">
                <a:solidFill>
                  <a:srgbClr val="142DAC"/>
                </a:solidFill>
                <a:latin typeface="Kokila" panose="020B0604020202020204" pitchFamily="34" charset="0"/>
                <a:cs typeface="Kokila" panose="020B0604020202020204" pitchFamily="34" charset="0"/>
              </a:rPr>
              <a:t>कुनै व्यक्तिले विगत समयमा तलव</a:t>
            </a:r>
            <a:r>
              <a:rPr lang="en-US" sz="3000" b="1">
                <a:solidFill>
                  <a:srgbClr val="142DAC"/>
                </a:solidFill>
                <a:latin typeface="Kokila" panose="020B0604020202020204" pitchFamily="34" charset="0"/>
                <a:cs typeface="Kokila" panose="020B0604020202020204" pitchFamily="34" charset="0"/>
              </a:rPr>
              <a:t> </a:t>
            </a:r>
            <a:r>
              <a:rPr lang="ne-NP" sz="3000" b="1">
                <a:solidFill>
                  <a:srgbClr val="142DAC"/>
                </a:solidFill>
                <a:latin typeface="Kokila" panose="020B0604020202020204" pitchFamily="34" charset="0"/>
                <a:cs typeface="Kokila" panose="020B0604020202020204" pitchFamily="34" charset="0"/>
              </a:rPr>
              <a:t>ज्यालाको काम गरिरहेको र सोही काममा पुनः फर्किने गरी केहि समयको लागि अनुपस्थित भएको र त्यस्तो अनुपस्थित हुँदाको समयको पनि पारिश्रमिक पाउने भएमा कोड </a:t>
            </a:r>
            <a:r>
              <a:rPr lang="en-US" sz="3000" b="1">
                <a:solidFill>
                  <a:srgbClr val="142DAC"/>
                </a:solidFill>
                <a:latin typeface="Kokila" panose="020B0604020202020204" pitchFamily="34" charset="0"/>
                <a:cs typeface="Kokila" panose="020B0604020202020204" pitchFamily="34" charset="0"/>
              </a:rPr>
              <a:t>1</a:t>
            </a:r>
            <a:r>
              <a:rPr lang="ne-NP" sz="3000" b="1">
                <a:solidFill>
                  <a:srgbClr val="142DAC"/>
                </a:solidFill>
                <a:latin typeface="Kokila" panose="020B0604020202020204" pitchFamily="34" charset="0"/>
                <a:cs typeface="Kokila" panose="020B0604020202020204" pitchFamily="34" charset="0"/>
              </a:rPr>
              <a:t> नै लेख्नुपर्दछ ।</a:t>
            </a:r>
          </a:p>
          <a:p>
            <a:r>
              <a:rPr lang="ne-NP" sz="3000" b="1">
                <a:solidFill>
                  <a:srgbClr val="142DAC"/>
                </a:solidFill>
                <a:latin typeface="Kokila" panose="020B0604020202020204" pitchFamily="34" charset="0"/>
                <a:cs typeface="Kokila" panose="020B0604020202020204" pitchFamily="34" charset="0"/>
              </a:rPr>
              <a:t>कुनै व्यक्तिले विगत समयमा आफ्नै गैरकृषि व्यवसाय गरिरहेको वा त्यस्तो पारिवारिक व्यवसायको काममा सहयोग गरेको, ३ महिना भित्रमा सोही काममा फर्किने गरी अनुपस्थित रहेको भए पनि कोड </a:t>
            </a:r>
            <a:r>
              <a:rPr lang="en-US" sz="3000" b="1">
                <a:solidFill>
                  <a:srgbClr val="142DAC"/>
                </a:solidFill>
                <a:latin typeface="Kokila" panose="020B0604020202020204" pitchFamily="34" charset="0"/>
                <a:cs typeface="Kokila" panose="020B0604020202020204" pitchFamily="34" charset="0"/>
              </a:rPr>
              <a:t>2</a:t>
            </a:r>
            <a:r>
              <a:rPr lang="ne-NP" sz="3000" b="1">
                <a:solidFill>
                  <a:srgbClr val="142DAC"/>
                </a:solidFill>
                <a:latin typeface="Kokila" panose="020B0604020202020204" pitchFamily="34" charset="0"/>
                <a:cs typeface="Kokila" panose="020B0604020202020204" pitchFamily="34" charset="0"/>
              </a:rPr>
              <a:t> नै लेख्नुपर्दछ ।</a:t>
            </a:r>
          </a:p>
          <a:p>
            <a:r>
              <a:rPr lang="ne-NP" sz="3000" b="1">
                <a:solidFill>
                  <a:srgbClr val="142DAC"/>
                </a:solidFill>
                <a:latin typeface="Kokila" panose="020B0604020202020204" pitchFamily="34" charset="0"/>
                <a:cs typeface="Kokila" panose="020B0604020202020204" pitchFamily="34" charset="0"/>
              </a:rPr>
              <a:t>कुनै व्यक्तिले विगत समयमा आफ्नै कृषि व्यवसाय गरिरहेको वा त्यस्तो पारिवारिक व्यवसायको काममा सहयोग गरेको, ३ महिना भित्रमा सोही काममा फर्किने गरी अनुपस्थित </a:t>
            </a:r>
            <a:r>
              <a:rPr lang="pl-PL" i="1"/>
              <a:t>(Temporarily Absent)</a:t>
            </a:r>
            <a:r>
              <a:rPr lang="pl-PL"/>
              <a:t> </a:t>
            </a:r>
            <a:r>
              <a:rPr lang="ne-NP" sz="3000" b="1">
                <a:solidFill>
                  <a:srgbClr val="142DAC"/>
                </a:solidFill>
                <a:latin typeface="Kokila" panose="020B0604020202020204" pitchFamily="34" charset="0"/>
                <a:cs typeface="Kokila" panose="020B0604020202020204" pitchFamily="34" charset="0"/>
              </a:rPr>
              <a:t>रहेको भए कोड </a:t>
            </a:r>
            <a:r>
              <a:rPr lang="en-US" sz="3000" b="1">
                <a:solidFill>
                  <a:srgbClr val="142DAC"/>
                </a:solidFill>
                <a:latin typeface="Kokila" panose="020B0604020202020204" pitchFamily="34" charset="0"/>
                <a:cs typeface="Kokila" panose="020B0604020202020204" pitchFamily="34" charset="0"/>
              </a:rPr>
              <a:t>3</a:t>
            </a:r>
            <a:r>
              <a:rPr lang="ne-NP" sz="3000" b="1">
                <a:solidFill>
                  <a:srgbClr val="142DAC"/>
                </a:solidFill>
                <a:latin typeface="Kokila" panose="020B0604020202020204" pitchFamily="34" charset="0"/>
                <a:cs typeface="Kokila" panose="020B0604020202020204" pitchFamily="34" charset="0"/>
              </a:rPr>
              <a:t> नै लेख्नुपर्दछ ।</a:t>
            </a:r>
            <a:endParaRPr lang="en-US" sz="3000" b="1">
              <a:solidFill>
                <a:srgbClr val="142DAC"/>
              </a:solidFill>
              <a:latin typeface="Kokila" panose="020B0604020202020204" pitchFamily="34" charset="0"/>
              <a:cs typeface="Kokila" panose="020B0604020202020204" pitchFamily="34" charset="0"/>
            </a:endParaRPr>
          </a:p>
          <a:p>
            <a:pPr marL="577850" indent="-457200" algn="just">
              <a:lnSpc>
                <a:spcPct val="110000"/>
              </a:lnSpc>
              <a:spcBef>
                <a:spcPts val="0"/>
              </a:spcBef>
              <a:buFont typeface="Wingdings" panose="05000000000000000000" pitchFamily="2" charset="2"/>
              <a:buChar char="Ø"/>
            </a:pPr>
            <a:endParaRPr lang="ne-NP" b="1">
              <a:solidFill>
                <a:srgbClr val="0070C0"/>
              </a:solidFill>
              <a:latin typeface="Kokila" panose="020B0604020202020204" pitchFamily="34" charset="0"/>
              <a:cs typeface="Kokila" panose="020B0604020202020204" pitchFamily="34" charset="0"/>
            </a:endParaRPr>
          </a:p>
        </p:txBody>
      </p:sp>
      <p:sp>
        <p:nvSpPr>
          <p:cNvPr id="4" name="Slide Number Placeholder 3"/>
          <p:cNvSpPr>
            <a:spLocks noGrp="1"/>
          </p:cNvSpPr>
          <p:nvPr>
            <p:ph type="sldNum" sz="quarter" idx="12"/>
          </p:nvPr>
        </p:nvSpPr>
        <p:spPr>
          <a:xfrm>
            <a:off x="9297523" y="6417643"/>
            <a:ext cx="445835" cy="365125"/>
          </a:xfrm>
        </p:spPr>
        <p:txBody>
          <a:bodyPr/>
          <a:lstStyle/>
          <a:p>
            <a:fld id="{26402401-4522-4C0F-A737-197EB07E49FF}" type="slidenum">
              <a:rPr lang="en-US" smtClean="0"/>
              <a:pPr/>
              <a:t>15</a:t>
            </a:fld>
            <a:endParaRPr lang="en-US"/>
          </a:p>
        </p:txBody>
      </p:sp>
      <p:sp>
        <p:nvSpPr>
          <p:cNvPr id="6" name="Title 1"/>
          <p:cNvSpPr>
            <a:spLocks noGrp="1"/>
          </p:cNvSpPr>
          <p:nvPr>
            <p:ph type="title"/>
          </p:nvPr>
        </p:nvSpPr>
        <p:spPr>
          <a:xfrm>
            <a:off x="1" y="1014173"/>
            <a:ext cx="8851392" cy="679716"/>
          </a:xfrm>
        </p:spPr>
        <p:txBody>
          <a:bodyPr>
            <a:noAutofit/>
          </a:bodyPr>
          <a:lstStyle/>
          <a:p>
            <a:r>
              <a:rPr lang="ne-NP" sz="2800" b="1">
                <a:solidFill>
                  <a:srgbClr val="142DAC"/>
                </a:solidFill>
                <a:latin typeface="Kokila" panose="020B0604020202020204" pitchFamily="34" charset="0"/>
                <a:ea typeface="+mn-ea"/>
                <a:cs typeface="Kokila" panose="020B0604020202020204" pitchFamily="34" charset="0"/>
              </a:rPr>
              <a:t>महल नं ३२ </a:t>
            </a:r>
            <a:r>
              <a:rPr lang="en-US" altLang="en-US" sz="2800" b="1">
                <a:solidFill>
                  <a:srgbClr val="142DAC"/>
                </a:solidFill>
                <a:latin typeface="Kokila" panose="020B0604020202020204" pitchFamily="34" charset="0"/>
                <a:ea typeface="+mn-ea"/>
                <a:cs typeface="Kokila" panose="020B0604020202020204" pitchFamily="34" charset="0"/>
              </a:rPr>
              <a:t>:</a:t>
            </a:r>
            <a:r>
              <a:rPr lang="ne-NP" altLang="en-US" sz="2800" b="1">
                <a:solidFill>
                  <a:srgbClr val="142DAC"/>
                </a:solidFill>
                <a:latin typeface="Kokila" panose="020B0604020202020204" pitchFamily="34" charset="0"/>
                <a:ea typeface="+mn-ea"/>
                <a:cs typeface="Kokila" panose="020B0604020202020204" pitchFamily="34" charset="0"/>
              </a:rPr>
              <a:t> </a:t>
            </a:r>
            <a:r>
              <a:rPr lang="en-US" sz="2800" b="1">
                <a:solidFill>
                  <a:srgbClr val="142DAC"/>
                </a:solidFill>
                <a:latin typeface="Kokila" panose="020B0604020202020204" pitchFamily="34" charset="0"/>
                <a:ea typeface="+mn-ea"/>
                <a:cs typeface="Kokila" panose="020B0604020202020204" pitchFamily="34" charset="0"/>
              </a:rPr>
              <a:t>.... नाम... गत ७  दिनमा कम्तीमा एक घण्टा भएपनि मुख्यतः कस्तो प्रकारको आर्थिक काममा संलग्न हुनुभयो ?</a:t>
            </a:r>
            <a:r>
              <a:rPr lang="ne-NP" sz="2800" b="1">
                <a:solidFill>
                  <a:srgbClr val="0070C0"/>
                </a:solidFill>
                <a:latin typeface="Kokila" panose="020B0604020202020204" pitchFamily="34" charset="0"/>
                <a:ea typeface="+mn-ea"/>
                <a:cs typeface="Kokila" panose="020B0604020202020204" pitchFamily="34" charset="0"/>
              </a:rPr>
              <a:t> </a:t>
            </a:r>
            <a:r>
              <a:rPr lang="en-US" sz="2800" b="1">
                <a:solidFill>
                  <a:srgbClr val="FF0000"/>
                </a:solidFill>
                <a:latin typeface="Kokila" panose="020B0604020202020204" pitchFamily="34" charset="0"/>
                <a:cs typeface="Kokila" panose="020B0604020202020204" pitchFamily="34" charset="0"/>
              </a:rPr>
              <a:t>........</a:t>
            </a:r>
            <a:r>
              <a:rPr lang="ne-NP" sz="2800" b="1">
                <a:solidFill>
                  <a:srgbClr val="FF0000"/>
                </a:solidFill>
                <a:latin typeface="Kokila" panose="020B0604020202020204" pitchFamily="34" charset="0"/>
                <a:cs typeface="Kokila" panose="020B0604020202020204" pitchFamily="34" charset="0"/>
              </a:rPr>
              <a:t>क्रमश</a:t>
            </a:r>
            <a:r>
              <a:rPr lang="en-US" sz="2800" b="1">
                <a:solidFill>
                  <a:srgbClr val="FF0000"/>
                </a:solidFill>
                <a:latin typeface="Kokila" panose="020B0604020202020204" pitchFamily="34" charset="0"/>
                <a:cs typeface="Kokila" panose="020B0604020202020204" pitchFamily="34" charset="0"/>
              </a:rPr>
              <a:t>.........</a:t>
            </a:r>
            <a:endParaRPr lang="en-US" sz="2800" b="1">
              <a:solidFill>
                <a:srgbClr val="0070C0"/>
              </a:solidFill>
              <a:latin typeface="Kokila" panose="020B0604020202020204" pitchFamily="34" charset="0"/>
              <a:ea typeface="+mn-ea"/>
              <a:cs typeface="Kokila" panose="020B0604020202020204" pitchFamily="34" charset="0"/>
            </a:endParaRPr>
          </a:p>
        </p:txBody>
      </p:sp>
      <p:pic>
        <p:nvPicPr>
          <p:cNvPr id="5" name="Picture 4">
            <a:extLst>
              <a:ext uri="{FF2B5EF4-FFF2-40B4-BE49-F238E27FC236}">
                <a16:creationId xmlns:a16="http://schemas.microsoft.com/office/drawing/2014/main" id="{06D44263-C163-44D8-A8C5-BE1F792E0B72}"/>
              </a:ext>
            </a:extLst>
          </p:cNvPr>
          <p:cNvPicPr>
            <a:picLocks noChangeAspect="1"/>
          </p:cNvPicPr>
          <p:nvPr/>
        </p:nvPicPr>
        <p:blipFill>
          <a:blip r:embed="rId2"/>
          <a:stretch>
            <a:fillRect/>
          </a:stretch>
        </p:blipFill>
        <p:spPr>
          <a:xfrm>
            <a:off x="8971301" y="1216372"/>
            <a:ext cx="2724831" cy="5556939"/>
          </a:xfrm>
          <a:prstGeom prst="rect">
            <a:avLst/>
          </a:prstGeom>
        </p:spPr>
      </p:pic>
      <p:sp>
        <p:nvSpPr>
          <p:cNvPr id="7" name="TextBox 6">
            <a:extLst>
              <a:ext uri="{FF2B5EF4-FFF2-40B4-BE49-F238E27FC236}">
                <a16:creationId xmlns:a16="http://schemas.microsoft.com/office/drawing/2014/main" id="{8316E9AD-6470-4853-B8AA-FDD4FBBBFE87}"/>
              </a:ext>
            </a:extLst>
          </p:cNvPr>
          <p:cNvSpPr txBox="1"/>
          <p:nvPr/>
        </p:nvSpPr>
        <p:spPr>
          <a:xfrm>
            <a:off x="10436671" y="5935033"/>
            <a:ext cx="400925" cy="584775"/>
          </a:xfrm>
          <a:prstGeom prst="rect">
            <a:avLst/>
          </a:prstGeom>
          <a:noFill/>
        </p:spPr>
        <p:txBody>
          <a:bodyPr wrap="square" rtlCol="0">
            <a:spAutoFit/>
          </a:bodyPr>
          <a:lstStyle/>
          <a:p>
            <a:r>
              <a:rPr lang="en-US" sz="3200" b="1">
                <a:solidFill>
                  <a:srgbClr val="142DAC"/>
                </a:solidFill>
              </a:rPr>
              <a:t>1</a:t>
            </a:r>
          </a:p>
        </p:txBody>
      </p:sp>
      <p:pic>
        <p:nvPicPr>
          <p:cNvPr id="8" name="Picture 7">
            <a:extLst>
              <a:ext uri="{FF2B5EF4-FFF2-40B4-BE49-F238E27FC236}">
                <a16:creationId xmlns:a16="http://schemas.microsoft.com/office/drawing/2014/main" id="{3017FC6B-3857-40DB-A7D9-BE4146C4A429}"/>
              </a:ext>
            </a:extLst>
          </p:cNvPr>
          <p:cNvPicPr>
            <a:picLocks noChangeAspect="1"/>
          </p:cNvPicPr>
          <p:nvPr/>
        </p:nvPicPr>
        <p:blipFill>
          <a:blip r:embed="rId2"/>
          <a:stretch>
            <a:fillRect/>
          </a:stretch>
        </p:blipFill>
        <p:spPr>
          <a:xfrm>
            <a:off x="8971301" y="1225829"/>
            <a:ext cx="2724831" cy="5556939"/>
          </a:xfrm>
          <a:prstGeom prst="rect">
            <a:avLst/>
          </a:prstGeom>
        </p:spPr>
      </p:pic>
      <p:sp>
        <p:nvSpPr>
          <p:cNvPr id="9" name="TextBox 8">
            <a:extLst>
              <a:ext uri="{FF2B5EF4-FFF2-40B4-BE49-F238E27FC236}">
                <a16:creationId xmlns:a16="http://schemas.microsoft.com/office/drawing/2014/main" id="{35559CA7-558B-4FDF-89A9-0DC376AEE380}"/>
              </a:ext>
            </a:extLst>
          </p:cNvPr>
          <p:cNvSpPr txBox="1"/>
          <p:nvPr/>
        </p:nvSpPr>
        <p:spPr>
          <a:xfrm>
            <a:off x="10075209" y="6110592"/>
            <a:ext cx="400925" cy="584775"/>
          </a:xfrm>
          <a:prstGeom prst="rect">
            <a:avLst/>
          </a:prstGeom>
          <a:noFill/>
        </p:spPr>
        <p:txBody>
          <a:bodyPr wrap="square" rtlCol="0">
            <a:spAutoFit/>
          </a:bodyPr>
          <a:lstStyle/>
          <a:p>
            <a:r>
              <a:rPr lang="en-US" sz="3200" b="1">
                <a:solidFill>
                  <a:srgbClr val="142DAC"/>
                </a:solidFill>
              </a:rPr>
              <a:t>2</a:t>
            </a:r>
          </a:p>
        </p:txBody>
      </p:sp>
      <p:pic>
        <p:nvPicPr>
          <p:cNvPr id="10" name="Picture 9">
            <a:extLst>
              <a:ext uri="{FF2B5EF4-FFF2-40B4-BE49-F238E27FC236}">
                <a16:creationId xmlns:a16="http://schemas.microsoft.com/office/drawing/2014/main" id="{56AB6F72-6F24-404D-B605-A966B0F83EFD}"/>
              </a:ext>
            </a:extLst>
          </p:cNvPr>
          <p:cNvPicPr>
            <a:picLocks noChangeAspect="1"/>
          </p:cNvPicPr>
          <p:nvPr/>
        </p:nvPicPr>
        <p:blipFill>
          <a:blip r:embed="rId2"/>
          <a:stretch>
            <a:fillRect/>
          </a:stretch>
        </p:blipFill>
        <p:spPr>
          <a:xfrm>
            <a:off x="8971301" y="1233494"/>
            <a:ext cx="2724831" cy="5556939"/>
          </a:xfrm>
          <a:prstGeom prst="rect">
            <a:avLst/>
          </a:prstGeom>
        </p:spPr>
      </p:pic>
      <p:sp>
        <p:nvSpPr>
          <p:cNvPr id="11" name="TextBox 10">
            <a:extLst>
              <a:ext uri="{FF2B5EF4-FFF2-40B4-BE49-F238E27FC236}">
                <a16:creationId xmlns:a16="http://schemas.microsoft.com/office/drawing/2014/main" id="{A8421A4E-B870-45A2-88CC-71A6C41E600A}"/>
              </a:ext>
            </a:extLst>
          </p:cNvPr>
          <p:cNvSpPr txBox="1"/>
          <p:nvPr/>
        </p:nvSpPr>
        <p:spPr>
          <a:xfrm>
            <a:off x="10012727" y="6126409"/>
            <a:ext cx="400925" cy="584775"/>
          </a:xfrm>
          <a:prstGeom prst="rect">
            <a:avLst/>
          </a:prstGeom>
          <a:noFill/>
        </p:spPr>
        <p:txBody>
          <a:bodyPr wrap="square" rtlCol="0">
            <a:spAutoFit/>
          </a:bodyPr>
          <a:lstStyle/>
          <a:p>
            <a:r>
              <a:rPr lang="en-US" sz="3200" b="1">
                <a:solidFill>
                  <a:srgbClr val="142DAC"/>
                </a:solidFill>
              </a:rPr>
              <a:t>3</a:t>
            </a:r>
          </a:p>
        </p:txBody>
      </p:sp>
    </p:spTree>
    <p:extLst>
      <p:ext uri="{BB962C8B-B14F-4D97-AF65-F5344CB8AC3E}">
        <p14:creationId xmlns:p14="http://schemas.microsoft.com/office/powerpoint/2010/main" val="1192697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arn(inVertical)">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arn(inVertical)">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barn(inVertical)">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barn(inVertical)">
                                      <p:cBhvr>
                                        <p:cTn id="25" dur="500"/>
                                        <p:tgtEl>
                                          <p:spTgt spid="8"/>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barn(inVertical)">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barn(inVertical)">
                                      <p:cBhvr>
                                        <p:cTn id="33" dur="500"/>
                                        <p:tgtEl>
                                          <p:spTgt spid="3">
                                            <p:txEl>
                                              <p:pRg st="4" end="4"/>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barn(inVertical)">
                                      <p:cBhvr>
                                        <p:cTn id="38" dur="500"/>
                                        <p:tgtEl>
                                          <p:spTgt spid="11"/>
                                        </p:tgtEl>
                                      </p:cBhvr>
                                    </p:animEffect>
                                  </p:childTnLst>
                                </p:cTn>
                              </p:par>
                              <p:par>
                                <p:cTn id="39" presetID="16" presetClass="entr" presetSubtype="21" fill="hold" nodeType="with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barn(inVertical)">
                                      <p:cBhvr>
                                        <p:cTn id="4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 y="1014173"/>
            <a:ext cx="9420932" cy="751128"/>
          </a:xfrm>
        </p:spPr>
        <p:txBody>
          <a:bodyPr>
            <a:noAutofit/>
          </a:bodyPr>
          <a:lstStyle/>
          <a:p>
            <a:r>
              <a:rPr lang="ne-NP" sz="2400" b="1">
                <a:solidFill>
                  <a:srgbClr val="142DAC"/>
                </a:solidFill>
                <a:latin typeface="Kokila" panose="020B0604020202020204" pitchFamily="34" charset="0"/>
                <a:ea typeface="+mn-ea"/>
                <a:cs typeface="Kokila" panose="020B0604020202020204" pitchFamily="34" charset="0"/>
              </a:rPr>
              <a:t>महल नं ३३ </a:t>
            </a:r>
            <a:r>
              <a:rPr lang="en-US" altLang="en-US" sz="2400" b="1">
                <a:solidFill>
                  <a:srgbClr val="142DAC"/>
                </a:solidFill>
                <a:latin typeface="Kokila" panose="020B0604020202020204" pitchFamily="34" charset="0"/>
                <a:ea typeface="+mn-ea"/>
                <a:cs typeface="Kokila" panose="020B0604020202020204" pitchFamily="34" charset="0"/>
              </a:rPr>
              <a:t>:</a:t>
            </a:r>
            <a:r>
              <a:rPr lang="ne-NP" altLang="en-US" sz="2400" b="1">
                <a:solidFill>
                  <a:srgbClr val="142DAC"/>
                </a:solidFill>
                <a:latin typeface="Kokila" panose="020B0604020202020204" pitchFamily="34" charset="0"/>
                <a:ea typeface="+mn-ea"/>
                <a:cs typeface="Kokila" panose="020B0604020202020204" pitchFamily="34" charset="0"/>
              </a:rPr>
              <a:t> </a:t>
            </a:r>
            <a:r>
              <a:rPr lang="en-US" sz="2400" b="1">
                <a:solidFill>
                  <a:srgbClr val="142DAC"/>
                </a:solidFill>
                <a:latin typeface="Kokila" panose="020B0604020202020204" pitchFamily="34" charset="0"/>
                <a:ea typeface="+mn-ea"/>
                <a:cs typeface="Kokila" panose="020B0604020202020204" pitchFamily="34" charset="0"/>
              </a:rPr>
              <a:t>.... नाम... </a:t>
            </a:r>
            <a:r>
              <a:rPr lang="ne-NP" sz="2400" b="1">
                <a:solidFill>
                  <a:srgbClr val="142DAC"/>
                </a:solidFill>
                <a:latin typeface="Kokila" panose="020B0604020202020204" pitchFamily="34" charset="0"/>
                <a:ea typeface="+mn-ea"/>
                <a:cs typeface="Kokila" panose="020B0604020202020204" pitchFamily="34" charset="0"/>
              </a:rPr>
              <a:t>ले पछिल्लो समय कस्तो प्रकारको मुख्य आर्थिक काम वा पेशा 	गर्नुभयो </a:t>
            </a:r>
            <a:r>
              <a:rPr lang="en-US" sz="2400" b="1">
                <a:solidFill>
                  <a:srgbClr val="142DAC"/>
                </a:solidFill>
                <a:latin typeface="Kokila" panose="020B0604020202020204" pitchFamily="34" charset="0"/>
                <a:ea typeface="+mn-ea"/>
                <a:cs typeface="Kokila" panose="020B0604020202020204" pitchFamily="34" charset="0"/>
              </a:rPr>
              <a:t>? (</a:t>
            </a:r>
            <a:r>
              <a:rPr lang="ne-NP" sz="2400" b="1">
                <a:solidFill>
                  <a:srgbClr val="142DAC"/>
                </a:solidFill>
                <a:latin typeface="Kokila" panose="020B0604020202020204" pitchFamily="34" charset="0"/>
                <a:ea typeface="+mn-ea"/>
                <a:cs typeface="Kokila" panose="020B0604020202020204" pitchFamily="34" charset="0"/>
              </a:rPr>
              <a:t>महल ३२ मा संकेत </a:t>
            </a:r>
            <a:r>
              <a:rPr lang="en-US" sz="2400" b="1">
                <a:solidFill>
                  <a:srgbClr val="142DAC"/>
                </a:solidFill>
                <a:latin typeface="Kokila" panose="020B0604020202020204" pitchFamily="34" charset="0"/>
                <a:ea typeface="+mn-ea"/>
                <a:cs typeface="Kokila" panose="020B0604020202020204" pitchFamily="34" charset="0"/>
              </a:rPr>
              <a:t>1, 2</a:t>
            </a:r>
            <a:r>
              <a:rPr lang="ne-NP" sz="2400" b="1">
                <a:solidFill>
                  <a:srgbClr val="142DAC"/>
                </a:solidFill>
                <a:latin typeface="Kokila" panose="020B0604020202020204" pitchFamily="34" charset="0"/>
                <a:ea typeface="+mn-ea"/>
                <a:cs typeface="Kokila" panose="020B0604020202020204" pitchFamily="34" charset="0"/>
              </a:rPr>
              <a:t> र </a:t>
            </a:r>
            <a:r>
              <a:rPr lang="en-US" sz="2400" b="1">
                <a:solidFill>
                  <a:srgbClr val="142DAC"/>
                </a:solidFill>
                <a:latin typeface="Kokila" panose="020B0604020202020204" pitchFamily="34" charset="0"/>
                <a:ea typeface="+mn-ea"/>
                <a:cs typeface="Kokila" panose="020B0604020202020204" pitchFamily="34" charset="0"/>
              </a:rPr>
              <a:t>3</a:t>
            </a:r>
            <a:r>
              <a:rPr lang="ne-NP" sz="2400" b="1">
                <a:solidFill>
                  <a:srgbClr val="142DAC"/>
                </a:solidFill>
                <a:latin typeface="Kokila" panose="020B0604020202020204" pitchFamily="34" charset="0"/>
                <a:ea typeface="+mn-ea"/>
                <a:cs typeface="Kokila" panose="020B0604020202020204" pitchFamily="34" charset="0"/>
              </a:rPr>
              <a:t> भएकालाई मात्र)</a:t>
            </a:r>
            <a:r>
              <a:rPr lang="ne-NP" sz="2400" b="1">
                <a:solidFill>
                  <a:srgbClr val="0070C0"/>
                </a:solidFill>
                <a:latin typeface="Kokila" panose="020B0604020202020204" pitchFamily="34" charset="0"/>
                <a:ea typeface="+mn-ea"/>
                <a:cs typeface="Kokila" panose="020B0604020202020204" pitchFamily="34" charset="0"/>
              </a:rPr>
              <a:t> </a:t>
            </a:r>
            <a:r>
              <a:rPr lang="en-US" sz="2400" b="1">
                <a:solidFill>
                  <a:srgbClr val="FF0000"/>
                </a:solidFill>
                <a:latin typeface="Kokila" panose="020B0604020202020204" pitchFamily="34" charset="0"/>
                <a:cs typeface="Kokila" panose="020B0604020202020204" pitchFamily="34" charset="0"/>
              </a:rPr>
              <a:t>........</a:t>
            </a:r>
            <a:r>
              <a:rPr lang="ne-NP" sz="2400" b="1">
                <a:solidFill>
                  <a:srgbClr val="FF0000"/>
                </a:solidFill>
                <a:latin typeface="Kokila" panose="020B0604020202020204" pitchFamily="34" charset="0"/>
                <a:cs typeface="Kokila" panose="020B0604020202020204" pitchFamily="34" charset="0"/>
              </a:rPr>
              <a:t>क्रमश</a:t>
            </a:r>
            <a:r>
              <a:rPr lang="en-US" sz="2400" b="1">
                <a:solidFill>
                  <a:srgbClr val="FF0000"/>
                </a:solidFill>
                <a:latin typeface="Kokila" panose="020B0604020202020204" pitchFamily="34" charset="0"/>
                <a:cs typeface="Kokila" panose="020B0604020202020204" pitchFamily="34" charset="0"/>
              </a:rPr>
              <a:t>.........</a:t>
            </a:r>
            <a:endParaRPr lang="en-US" sz="2400" b="1">
              <a:solidFill>
                <a:srgbClr val="0070C0"/>
              </a:solidFill>
              <a:latin typeface="Kokila" panose="020B0604020202020204" pitchFamily="34" charset="0"/>
              <a:ea typeface="+mn-ea"/>
              <a:cs typeface="Kokila" panose="020B0604020202020204" pitchFamily="34" charset="0"/>
            </a:endParaRPr>
          </a:p>
        </p:txBody>
      </p:sp>
      <p:sp>
        <p:nvSpPr>
          <p:cNvPr id="3" name="Content Placeholder 2"/>
          <p:cNvSpPr>
            <a:spLocks noGrp="1"/>
          </p:cNvSpPr>
          <p:nvPr>
            <p:ph idx="1"/>
          </p:nvPr>
        </p:nvSpPr>
        <p:spPr>
          <a:xfrm>
            <a:off x="1" y="1770966"/>
            <a:ext cx="9123098" cy="4985434"/>
          </a:xfrm>
        </p:spPr>
        <p:txBody>
          <a:bodyPr>
            <a:noAutofit/>
          </a:bodyPr>
          <a:lstStyle/>
          <a:p>
            <a:pPr marL="0" indent="0">
              <a:buNone/>
            </a:pPr>
            <a:r>
              <a:rPr lang="ne-NP" sz="3600" b="1">
                <a:solidFill>
                  <a:srgbClr val="FF0000"/>
                </a:solidFill>
                <a:latin typeface="Kokila" panose="020B0604020202020204" pitchFamily="34" charset="0"/>
                <a:cs typeface="Kokila" panose="020B0604020202020204" pitchFamily="34" charset="0"/>
              </a:rPr>
              <a:t>उद्देश्य</a:t>
            </a:r>
            <a:r>
              <a:rPr lang="en-US" sz="3600" b="1">
                <a:solidFill>
                  <a:srgbClr val="FF0000"/>
                </a:solidFill>
                <a:latin typeface="Kokila" panose="020B0604020202020204" pitchFamily="34" charset="0"/>
                <a:cs typeface="Kokila" panose="020B0604020202020204" pitchFamily="34" charset="0"/>
              </a:rPr>
              <a:t>: </a:t>
            </a:r>
            <a:r>
              <a:rPr lang="ne-NP" sz="3600" b="1">
                <a:solidFill>
                  <a:srgbClr val="FF0000"/>
                </a:solidFill>
                <a:latin typeface="Kokila" panose="020B0604020202020204" pitchFamily="34" charset="0"/>
                <a:cs typeface="Kokila" panose="020B0604020202020204" pitchFamily="34" charset="0"/>
              </a:rPr>
              <a:t>१० वर्ष वा सोभन्दा बढी उमेरका आर्थिक क्रियाकलापमा सम्लग्न व्यक्तिहरुको पेशा थाहा पाउनु ।</a:t>
            </a:r>
            <a:endParaRPr lang="en-US" sz="3600" b="1">
              <a:solidFill>
                <a:srgbClr val="FF0000"/>
              </a:solidFill>
              <a:latin typeface="Kokila" panose="020B0604020202020204" pitchFamily="34" charset="0"/>
              <a:cs typeface="Kokila" panose="020B0604020202020204" pitchFamily="34" charset="0"/>
            </a:endParaRPr>
          </a:p>
          <a:p>
            <a:pPr marL="342900" indent="-342900" algn="just">
              <a:buFont typeface="Wingdings" panose="05000000000000000000" pitchFamily="2" charset="2"/>
              <a:buChar char="Ø"/>
            </a:pPr>
            <a:r>
              <a:rPr lang="ne-NP" sz="3000" b="1">
                <a:solidFill>
                  <a:srgbClr val="142DAC"/>
                </a:solidFill>
                <a:latin typeface="Kokila" panose="020B0604020202020204" pitchFamily="34" charset="0"/>
                <a:cs typeface="Kokila" panose="020B0604020202020204" pitchFamily="34" charset="0"/>
              </a:rPr>
              <a:t>तलव</a:t>
            </a:r>
            <a:r>
              <a:rPr lang="en-US" sz="3000" b="1">
                <a:solidFill>
                  <a:srgbClr val="142DAC"/>
                </a:solidFill>
                <a:latin typeface="Kokila" panose="020B0604020202020204" pitchFamily="34" charset="0"/>
                <a:cs typeface="Kokila" panose="020B0604020202020204" pitchFamily="34" charset="0"/>
              </a:rPr>
              <a:t>/</a:t>
            </a:r>
            <a:r>
              <a:rPr lang="ne-NP" sz="3000" b="1">
                <a:solidFill>
                  <a:srgbClr val="142DAC"/>
                </a:solidFill>
                <a:latin typeface="Kokila" panose="020B0604020202020204" pitchFamily="34" charset="0"/>
                <a:cs typeface="Kokila" panose="020B0604020202020204" pitchFamily="34" charset="0"/>
              </a:rPr>
              <a:t>ज्याला वा नाफा प्राप्त गर्ने गरी कुनै व्यक्तिले पछिल्लो समयमा गरेको मुख्य कामको विवरण यस अन्तर्गत लेख्नुपर्दछ । </a:t>
            </a:r>
          </a:p>
          <a:p>
            <a:pPr marL="342900" indent="-342900" algn="just">
              <a:buFont typeface="Wingdings" panose="05000000000000000000" pitchFamily="2" charset="2"/>
              <a:buChar char="Ø"/>
            </a:pPr>
            <a:r>
              <a:rPr lang="ne-NP" sz="3000" b="1">
                <a:solidFill>
                  <a:srgbClr val="142DAC"/>
                </a:solidFill>
                <a:latin typeface="Kokila" panose="020B0604020202020204" pitchFamily="34" charset="0"/>
                <a:cs typeface="Kokila" panose="020B0604020202020204" pitchFamily="34" charset="0"/>
              </a:rPr>
              <a:t>यदि सम्वन्धित व्यक्तिले पछिल्लो समयमा एकभन्दा बढी तलब ज्याला वा व्यवसायको काम गरेको रहेछ भने धेरै समय कुन काममा संलग्न भएको हो सोधी उक्त कामलाई नै मुख्य काम मान्नुपर्दछ । </a:t>
            </a:r>
          </a:p>
          <a:p>
            <a:pPr marL="342900" indent="-342900" algn="just">
              <a:buFont typeface="Wingdings" panose="05000000000000000000" pitchFamily="2" charset="2"/>
              <a:buChar char="Ø"/>
            </a:pPr>
            <a:r>
              <a:rPr lang="ne-NP" sz="3000" b="1">
                <a:solidFill>
                  <a:srgbClr val="142DAC"/>
                </a:solidFill>
                <a:latin typeface="Kokila" panose="020B0604020202020204" pitchFamily="34" charset="0"/>
                <a:cs typeface="Kokila" panose="020B0604020202020204" pitchFamily="34" charset="0"/>
              </a:rPr>
              <a:t>मुख्य कामको नाम लेख्दा छोटो र प्रष्ट बुझिने गरी लेख्नुपर्दछ । </a:t>
            </a:r>
          </a:p>
          <a:p>
            <a:pPr marL="342900" indent="-342900" algn="just">
              <a:buFont typeface="Wingdings" panose="05000000000000000000" pitchFamily="2" charset="2"/>
              <a:buChar char="Ø"/>
            </a:pPr>
            <a:r>
              <a:rPr lang="ne-NP" sz="3000" b="1">
                <a:solidFill>
                  <a:srgbClr val="142DAC"/>
                </a:solidFill>
                <a:latin typeface="Kokila" panose="020B0604020202020204" pitchFamily="34" charset="0"/>
                <a:cs typeface="Kokila" panose="020B0604020202020204" pitchFamily="34" charset="0"/>
              </a:rPr>
              <a:t>परिवारका सदस्यहरुलाई निजहरुले गरेको मुख्य काम सोधी सो काम गर्दाको पद</a:t>
            </a:r>
            <a:r>
              <a:rPr lang="en-US" sz="3000" b="1">
                <a:solidFill>
                  <a:srgbClr val="142DAC"/>
                </a:solidFill>
                <a:latin typeface="Kokila" panose="020B0604020202020204" pitchFamily="34" charset="0"/>
                <a:cs typeface="Kokila" panose="020B0604020202020204" pitchFamily="34" charset="0"/>
              </a:rPr>
              <a:t>, </a:t>
            </a:r>
            <a:r>
              <a:rPr lang="ne-NP" sz="3000" b="1">
                <a:solidFill>
                  <a:srgbClr val="142DAC"/>
                </a:solidFill>
                <a:latin typeface="Kokila" panose="020B0604020202020204" pitchFamily="34" charset="0"/>
                <a:cs typeface="Kokila" panose="020B0604020202020204" pitchFamily="34" charset="0"/>
              </a:rPr>
              <a:t>ओहदा वा तह भए सो समेत लेख्नुपर्दछ ।</a:t>
            </a:r>
            <a:endParaRPr lang="en-US" sz="3000" b="1">
              <a:solidFill>
                <a:srgbClr val="142DAC"/>
              </a:solidFill>
              <a:latin typeface="Kokila" panose="020B0604020202020204" pitchFamily="34" charset="0"/>
              <a:cs typeface="Kokila" panose="020B0604020202020204" pitchFamily="34" charset="0"/>
            </a:endParaRPr>
          </a:p>
          <a:p>
            <a:pPr marL="231775" indent="0" algn="just">
              <a:buNone/>
            </a:pPr>
            <a:endParaRPr lang="en-US" sz="3000" b="1">
              <a:solidFill>
                <a:srgbClr val="142DAC"/>
              </a:solidFill>
              <a:latin typeface="Kokila" panose="020B0604020202020204" pitchFamily="34" charset="0"/>
              <a:cs typeface="Kokila" panose="020B0604020202020204" pitchFamily="34" charset="0"/>
            </a:endParaRPr>
          </a:p>
          <a:p>
            <a:pPr marL="292100" indent="-60325" algn="just">
              <a:buNone/>
            </a:pPr>
            <a:r>
              <a:rPr lang="ne-NP" sz="3000" b="1">
                <a:solidFill>
                  <a:srgbClr val="142DAC"/>
                </a:solidFill>
                <a:latin typeface="Kokila" panose="020B0604020202020204" pitchFamily="34" charset="0"/>
                <a:cs typeface="Kokila" panose="020B0604020202020204" pitchFamily="34" charset="0"/>
              </a:rPr>
              <a:t> </a:t>
            </a:r>
          </a:p>
        </p:txBody>
      </p:sp>
      <p:sp>
        <p:nvSpPr>
          <p:cNvPr id="4" name="Slide Number Placeholder 3"/>
          <p:cNvSpPr>
            <a:spLocks noGrp="1"/>
          </p:cNvSpPr>
          <p:nvPr>
            <p:ph type="sldNum" sz="quarter" idx="12"/>
          </p:nvPr>
        </p:nvSpPr>
        <p:spPr/>
        <p:txBody>
          <a:bodyPr/>
          <a:lstStyle/>
          <a:p>
            <a:fld id="{26402401-4522-4C0F-A737-197EB07E49FF}" type="slidenum">
              <a:rPr lang="en-US" smtClean="0"/>
              <a:pPr/>
              <a:t>16</a:t>
            </a:fld>
            <a:endParaRPr lang="en-US"/>
          </a:p>
        </p:txBody>
      </p:sp>
      <p:pic>
        <p:nvPicPr>
          <p:cNvPr id="8" name="Picture 7">
            <a:extLst>
              <a:ext uri="{FF2B5EF4-FFF2-40B4-BE49-F238E27FC236}">
                <a16:creationId xmlns:a16="http://schemas.microsoft.com/office/drawing/2014/main" id="{7A2BCE29-1F9D-4D64-8372-98CE585CB83E}"/>
              </a:ext>
            </a:extLst>
          </p:cNvPr>
          <p:cNvPicPr>
            <a:picLocks noChangeAspect="1"/>
          </p:cNvPicPr>
          <p:nvPr/>
        </p:nvPicPr>
        <p:blipFill>
          <a:blip r:embed="rId2"/>
          <a:stretch>
            <a:fillRect/>
          </a:stretch>
        </p:blipFill>
        <p:spPr>
          <a:xfrm>
            <a:off x="9243830" y="1014173"/>
            <a:ext cx="2898137" cy="4454930"/>
          </a:xfrm>
          <a:prstGeom prst="rect">
            <a:avLst/>
          </a:prstGeom>
        </p:spPr>
      </p:pic>
    </p:spTree>
    <p:extLst>
      <p:ext uri="{BB962C8B-B14F-4D97-AF65-F5344CB8AC3E}">
        <p14:creationId xmlns:p14="http://schemas.microsoft.com/office/powerpoint/2010/main" val="1053005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 y="1014173"/>
            <a:ext cx="9420932" cy="751128"/>
          </a:xfrm>
        </p:spPr>
        <p:txBody>
          <a:bodyPr>
            <a:noAutofit/>
          </a:bodyPr>
          <a:lstStyle/>
          <a:p>
            <a:r>
              <a:rPr lang="ne-NP" sz="2400" b="1">
                <a:solidFill>
                  <a:srgbClr val="142DAC"/>
                </a:solidFill>
                <a:latin typeface="Kokila" panose="020B0604020202020204" pitchFamily="34" charset="0"/>
                <a:ea typeface="+mn-ea"/>
                <a:cs typeface="Kokila" panose="020B0604020202020204" pitchFamily="34" charset="0"/>
              </a:rPr>
              <a:t>महल नं ३३ </a:t>
            </a:r>
            <a:r>
              <a:rPr lang="en-US" altLang="en-US" sz="2400" b="1">
                <a:solidFill>
                  <a:srgbClr val="142DAC"/>
                </a:solidFill>
                <a:latin typeface="Kokila" panose="020B0604020202020204" pitchFamily="34" charset="0"/>
                <a:ea typeface="+mn-ea"/>
                <a:cs typeface="Kokila" panose="020B0604020202020204" pitchFamily="34" charset="0"/>
              </a:rPr>
              <a:t>:</a:t>
            </a:r>
            <a:r>
              <a:rPr lang="ne-NP" altLang="en-US" sz="2400" b="1">
                <a:solidFill>
                  <a:srgbClr val="142DAC"/>
                </a:solidFill>
                <a:latin typeface="Kokila" panose="020B0604020202020204" pitchFamily="34" charset="0"/>
                <a:ea typeface="+mn-ea"/>
                <a:cs typeface="Kokila" panose="020B0604020202020204" pitchFamily="34" charset="0"/>
              </a:rPr>
              <a:t> </a:t>
            </a:r>
            <a:r>
              <a:rPr lang="en-US" sz="2400" b="1">
                <a:solidFill>
                  <a:srgbClr val="142DAC"/>
                </a:solidFill>
                <a:latin typeface="Kokila" panose="020B0604020202020204" pitchFamily="34" charset="0"/>
                <a:ea typeface="+mn-ea"/>
                <a:cs typeface="Kokila" panose="020B0604020202020204" pitchFamily="34" charset="0"/>
              </a:rPr>
              <a:t>.... नाम... </a:t>
            </a:r>
            <a:r>
              <a:rPr lang="ne-NP" sz="2400" b="1">
                <a:solidFill>
                  <a:srgbClr val="142DAC"/>
                </a:solidFill>
                <a:latin typeface="Kokila" panose="020B0604020202020204" pitchFamily="34" charset="0"/>
                <a:ea typeface="+mn-ea"/>
                <a:cs typeface="Kokila" panose="020B0604020202020204" pitchFamily="34" charset="0"/>
              </a:rPr>
              <a:t>ले पछिल्लो समय कस्तो प्रकारको मुख्य आर्थिक काम वा पेशा 	गर्नुभयो </a:t>
            </a:r>
            <a:r>
              <a:rPr lang="en-US" sz="2400" b="1">
                <a:solidFill>
                  <a:srgbClr val="142DAC"/>
                </a:solidFill>
                <a:latin typeface="Kokila" panose="020B0604020202020204" pitchFamily="34" charset="0"/>
                <a:ea typeface="+mn-ea"/>
                <a:cs typeface="Kokila" panose="020B0604020202020204" pitchFamily="34" charset="0"/>
              </a:rPr>
              <a:t>? (</a:t>
            </a:r>
            <a:r>
              <a:rPr lang="ne-NP" sz="2400" b="1">
                <a:solidFill>
                  <a:srgbClr val="142DAC"/>
                </a:solidFill>
                <a:latin typeface="Kokila" panose="020B0604020202020204" pitchFamily="34" charset="0"/>
                <a:ea typeface="+mn-ea"/>
                <a:cs typeface="Kokila" panose="020B0604020202020204" pitchFamily="34" charset="0"/>
              </a:rPr>
              <a:t>महल ३२ मा संकेत </a:t>
            </a:r>
            <a:r>
              <a:rPr lang="en-US" sz="2400" b="1">
                <a:solidFill>
                  <a:srgbClr val="142DAC"/>
                </a:solidFill>
                <a:latin typeface="Kokila" panose="020B0604020202020204" pitchFamily="34" charset="0"/>
                <a:ea typeface="+mn-ea"/>
                <a:cs typeface="Kokila" panose="020B0604020202020204" pitchFamily="34" charset="0"/>
              </a:rPr>
              <a:t>1, 2</a:t>
            </a:r>
            <a:r>
              <a:rPr lang="ne-NP" sz="2400" b="1">
                <a:solidFill>
                  <a:srgbClr val="142DAC"/>
                </a:solidFill>
                <a:latin typeface="Kokila" panose="020B0604020202020204" pitchFamily="34" charset="0"/>
                <a:ea typeface="+mn-ea"/>
                <a:cs typeface="Kokila" panose="020B0604020202020204" pitchFamily="34" charset="0"/>
              </a:rPr>
              <a:t> र </a:t>
            </a:r>
            <a:r>
              <a:rPr lang="en-US" sz="2400" b="1">
                <a:solidFill>
                  <a:srgbClr val="142DAC"/>
                </a:solidFill>
                <a:latin typeface="Kokila" panose="020B0604020202020204" pitchFamily="34" charset="0"/>
                <a:ea typeface="+mn-ea"/>
                <a:cs typeface="Kokila" panose="020B0604020202020204" pitchFamily="34" charset="0"/>
              </a:rPr>
              <a:t>3</a:t>
            </a:r>
            <a:r>
              <a:rPr lang="ne-NP" sz="2400" b="1">
                <a:solidFill>
                  <a:srgbClr val="142DAC"/>
                </a:solidFill>
                <a:latin typeface="Kokila" panose="020B0604020202020204" pitchFamily="34" charset="0"/>
                <a:ea typeface="+mn-ea"/>
                <a:cs typeface="Kokila" panose="020B0604020202020204" pitchFamily="34" charset="0"/>
              </a:rPr>
              <a:t> भएकालाई मात्र)</a:t>
            </a:r>
            <a:r>
              <a:rPr lang="ne-NP" sz="2400" b="1">
                <a:solidFill>
                  <a:srgbClr val="0070C0"/>
                </a:solidFill>
                <a:latin typeface="Kokila" panose="020B0604020202020204" pitchFamily="34" charset="0"/>
                <a:ea typeface="+mn-ea"/>
                <a:cs typeface="Kokila" panose="020B0604020202020204" pitchFamily="34" charset="0"/>
              </a:rPr>
              <a:t> </a:t>
            </a:r>
            <a:r>
              <a:rPr lang="en-US" sz="2400" b="1">
                <a:solidFill>
                  <a:srgbClr val="FF0000"/>
                </a:solidFill>
                <a:latin typeface="Kokila" panose="020B0604020202020204" pitchFamily="34" charset="0"/>
                <a:cs typeface="Kokila" panose="020B0604020202020204" pitchFamily="34" charset="0"/>
              </a:rPr>
              <a:t>........</a:t>
            </a:r>
            <a:r>
              <a:rPr lang="ne-NP" sz="2400" b="1">
                <a:solidFill>
                  <a:srgbClr val="FF0000"/>
                </a:solidFill>
                <a:latin typeface="Kokila" panose="020B0604020202020204" pitchFamily="34" charset="0"/>
                <a:cs typeface="Kokila" panose="020B0604020202020204" pitchFamily="34" charset="0"/>
              </a:rPr>
              <a:t>क्रमश</a:t>
            </a:r>
            <a:r>
              <a:rPr lang="en-US" sz="2400" b="1">
                <a:solidFill>
                  <a:srgbClr val="FF0000"/>
                </a:solidFill>
                <a:latin typeface="Kokila" panose="020B0604020202020204" pitchFamily="34" charset="0"/>
                <a:cs typeface="Kokila" panose="020B0604020202020204" pitchFamily="34" charset="0"/>
              </a:rPr>
              <a:t>.........</a:t>
            </a:r>
            <a:endParaRPr lang="en-US" sz="2400" b="1">
              <a:solidFill>
                <a:srgbClr val="0070C0"/>
              </a:solidFill>
              <a:latin typeface="Kokila" panose="020B0604020202020204" pitchFamily="34" charset="0"/>
              <a:ea typeface="+mn-ea"/>
              <a:cs typeface="Kokila" panose="020B0604020202020204" pitchFamily="34" charset="0"/>
            </a:endParaRPr>
          </a:p>
        </p:txBody>
      </p:sp>
      <p:sp>
        <p:nvSpPr>
          <p:cNvPr id="3" name="Content Placeholder 2"/>
          <p:cNvSpPr>
            <a:spLocks noGrp="1"/>
          </p:cNvSpPr>
          <p:nvPr>
            <p:ph idx="1"/>
          </p:nvPr>
        </p:nvSpPr>
        <p:spPr>
          <a:xfrm>
            <a:off x="-73152" y="1787002"/>
            <a:ext cx="9316982" cy="3913923"/>
          </a:xfrm>
        </p:spPr>
        <p:txBody>
          <a:bodyPr>
            <a:noAutofit/>
          </a:bodyPr>
          <a:lstStyle/>
          <a:p>
            <a:pPr marL="342900" indent="-342900" algn="just">
              <a:buFont typeface="Wingdings" panose="05000000000000000000" pitchFamily="2" charset="2"/>
              <a:buChar char="Ø"/>
            </a:pPr>
            <a:r>
              <a:rPr lang="ne-NP" b="1">
                <a:solidFill>
                  <a:srgbClr val="142DAC"/>
                </a:solidFill>
                <a:latin typeface="Kokila" panose="020B0604020202020204" pitchFamily="34" charset="0"/>
                <a:cs typeface="Kokila" panose="020B0604020202020204" pitchFamily="34" charset="0"/>
              </a:rPr>
              <a:t>काम लेख्दा “नोकरी” मात्र लेख्नुहुँदैन । “नोकरी” लेख्दा के काम गरेको हो खुल्न सक्दैन ।</a:t>
            </a:r>
            <a:r>
              <a:rPr lang="en-US" b="1">
                <a:solidFill>
                  <a:srgbClr val="142DAC"/>
                </a:solidFill>
                <a:latin typeface="Kokila" panose="020B0604020202020204" pitchFamily="34" charset="0"/>
                <a:cs typeface="Kokila" panose="020B0604020202020204" pitchFamily="34" charset="0"/>
              </a:rPr>
              <a:t> </a:t>
            </a:r>
            <a:r>
              <a:rPr lang="ne-NP" b="1">
                <a:solidFill>
                  <a:srgbClr val="142DAC"/>
                </a:solidFill>
                <a:latin typeface="Kokila" panose="020B0604020202020204" pitchFamily="34" charset="0"/>
                <a:cs typeface="Kokila" panose="020B0604020202020204" pitchFamily="34" charset="0"/>
              </a:rPr>
              <a:t>कपडा बेच्ने</a:t>
            </a:r>
            <a:r>
              <a:rPr lang="en-US" b="1">
                <a:solidFill>
                  <a:srgbClr val="142DAC"/>
                </a:solidFill>
                <a:latin typeface="Kokila" panose="020B0604020202020204" pitchFamily="34" charset="0"/>
                <a:cs typeface="Kokila" panose="020B0604020202020204" pitchFamily="34" charset="0"/>
              </a:rPr>
              <a:t>, </a:t>
            </a:r>
            <a:r>
              <a:rPr lang="ne-NP" b="1">
                <a:solidFill>
                  <a:srgbClr val="142DAC"/>
                </a:solidFill>
                <a:latin typeface="Kokila" panose="020B0604020202020204" pitchFamily="34" charset="0"/>
                <a:cs typeface="Kokila" panose="020B0604020202020204" pitchFamily="34" charset="0"/>
              </a:rPr>
              <a:t>कपडा बनाउने</a:t>
            </a:r>
            <a:r>
              <a:rPr lang="en-US" b="1">
                <a:solidFill>
                  <a:srgbClr val="142DAC"/>
                </a:solidFill>
                <a:latin typeface="Kokila" panose="020B0604020202020204" pitchFamily="34" charset="0"/>
                <a:cs typeface="Kokila" panose="020B0604020202020204" pitchFamily="34" charset="0"/>
              </a:rPr>
              <a:t>, </a:t>
            </a:r>
            <a:r>
              <a:rPr lang="ne-NP" b="1">
                <a:solidFill>
                  <a:srgbClr val="142DAC"/>
                </a:solidFill>
                <a:latin typeface="Kokila" panose="020B0604020202020204" pitchFamily="34" charset="0"/>
                <a:cs typeface="Kokila" panose="020B0604020202020204" pitchFamily="34" charset="0"/>
              </a:rPr>
              <a:t>धान गोडमेल गर्ने</a:t>
            </a:r>
            <a:r>
              <a:rPr lang="en-US" b="1">
                <a:solidFill>
                  <a:srgbClr val="142DAC"/>
                </a:solidFill>
                <a:latin typeface="Kokila" panose="020B0604020202020204" pitchFamily="34" charset="0"/>
                <a:cs typeface="Kokila" panose="020B0604020202020204" pitchFamily="34" charset="0"/>
              </a:rPr>
              <a:t>, </a:t>
            </a:r>
            <a:r>
              <a:rPr lang="ne-NP" b="1">
                <a:solidFill>
                  <a:srgbClr val="142DAC"/>
                </a:solidFill>
                <a:latin typeface="Kokila" panose="020B0604020202020204" pitchFamily="34" charset="0"/>
                <a:cs typeface="Kokila" panose="020B0604020202020204" pitchFamily="34" charset="0"/>
              </a:rPr>
              <a:t>भाडाको मिनिबस चलाउने</a:t>
            </a:r>
            <a:r>
              <a:rPr lang="en-US" b="1">
                <a:solidFill>
                  <a:srgbClr val="142DAC"/>
                </a:solidFill>
                <a:latin typeface="Kokila" panose="020B0604020202020204" pitchFamily="34" charset="0"/>
                <a:cs typeface="Kokila" panose="020B0604020202020204" pitchFamily="34" charset="0"/>
              </a:rPr>
              <a:t>, </a:t>
            </a:r>
            <a:r>
              <a:rPr lang="ne-NP" b="1">
                <a:solidFill>
                  <a:srgbClr val="142DAC"/>
                </a:solidFill>
                <a:latin typeface="Kokila" panose="020B0604020202020204" pitchFamily="34" charset="0"/>
                <a:cs typeface="Kokila" panose="020B0604020202020204" pitchFamily="34" charset="0"/>
              </a:rPr>
              <a:t>प्राथमिक गणित शिक्षक</a:t>
            </a:r>
            <a:r>
              <a:rPr lang="en-US" b="1">
                <a:solidFill>
                  <a:srgbClr val="142DAC"/>
                </a:solidFill>
                <a:latin typeface="Kokila" panose="020B0604020202020204" pitchFamily="34" charset="0"/>
                <a:cs typeface="Kokila" panose="020B0604020202020204" pitchFamily="34" charset="0"/>
              </a:rPr>
              <a:t>, </a:t>
            </a:r>
            <a:r>
              <a:rPr lang="ne-NP" b="1">
                <a:solidFill>
                  <a:srgbClr val="142DAC"/>
                </a:solidFill>
                <a:latin typeface="Kokila" panose="020B0604020202020204" pitchFamily="34" charset="0"/>
                <a:cs typeface="Kokila" panose="020B0604020202020204" pitchFamily="34" charset="0"/>
              </a:rPr>
              <a:t>घरेलु कामदार आदि ।</a:t>
            </a:r>
          </a:p>
          <a:p>
            <a:pPr marL="342900" indent="-342900" algn="just">
              <a:buFont typeface="Wingdings" panose="05000000000000000000" pitchFamily="2" charset="2"/>
              <a:buChar char="Ø"/>
            </a:pPr>
            <a:r>
              <a:rPr lang="ne-NP" b="1">
                <a:solidFill>
                  <a:srgbClr val="142DAC"/>
                </a:solidFill>
                <a:latin typeface="Kokila" panose="020B0604020202020204" pitchFamily="34" charset="0"/>
                <a:cs typeface="Kokila" panose="020B0604020202020204" pitchFamily="34" charset="0"/>
              </a:rPr>
              <a:t>त्यसैले नोकरी गरेको भने पनि कहाँ के काम गरेको सोधी सोहीअनुसार लेख्नुपर्दछ । जस्तैः “लेखा प्रशासन</a:t>
            </a:r>
            <a:r>
              <a:rPr lang="en-US" b="1">
                <a:solidFill>
                  <a:srgbClr val="142DAC"/>
                </a:solidFill>
                <a:latin typeface="Kokila" panose="020B0604020202020204" pitchFamily="34" charset="0"/>
                <a:cs typeface="Kokila" panose="020B0604020202020204" pitchFamily="34" charset="0"/>
              </a:rPr>
              <a:t>, </a:t>
            </a:r>
            <a:r>
              <a:rPr lang="ne-NP" b="1">
                <a:solidFill>
                  <a:srgbClr val="142DAC"/>
                </a:solidFill>
                <a:latin typeface="Kokila" panose="020B0604020202020204" pitchFamily="34" charset="0"/>
                <a:cs typeface="Kokila" panose="020B0604020202020204" pitchFamily="34" charset="0"/>
              </a:rPr>
              <a:t>लेखा अधिकृत”</a:t>
            </a:r>
            <a:r>
              <a:rPr lang="en-US" b="1">
                <a:solidFill>
                  <a:srgbClr val="142DAC"/>
                </a:solidFill>
                <a:latin typeface="Kokila" panose="020B0604020202020204" pitchFamily="34" charset="0"/>
                <a:cs typeface="Kokila" panose="020B0604020202020204" pitchFamily="34" charset="0"/>
              </a:rPr>
              <a:t>, “</a:t>
            </a:r>
            <a:r>
              <a:rPr lang="ne-NP" b="1">
                <a:solidFill>
                  <a:srgbClr val="142DAC"/>
                </a:solidFill>
                <a:latin typeface="Kokila" panose="020B0604020202020204" pitchFamily="34" charset="0"/>
                <a:cs typeface="Kokila" panose="020B0604020202020204" pitchFamily="34" charset="0"/>
              </a:rPr>
              <a:t>बुक किपिङ</a:t>
            </a:r>
            <a:r>
              <a:rPr lang="en-US" b="1">
                <a:solidFill>
                  <a:srgbClr val="142DAC"/>
                </a:solidFill>
                <a:latin typeface="Kokila" panose="020B0604020202020204" pitchFamily="34" charset="0"/>
                <a:cs typeface="Kokila" panose="020B0604020202020204" pitchFamily="34" charset="0"/>
              </a:rPr>
              <a:t>, </a:t>
            </a:r>
            <a:r>
              <a:rPr lang="ne-NP" b="1">
                <a:solidFill>
                  <a:srgbClr val="142DAC"/>
                </a:solidFill>
                <a:latin typeface="Kokila" panose="020B0604020202020204" pitchFamily="34" charset="0"/>
                <a:cs typeface="Kokila" panose="020B0604020202020204" pitchFamily="34" charset="0"/>
              </a:rPr>
              <a:t>लेखापाल”</a:t>
            </a:r>
            <a:r>
              <a:rPr lang="en-US" b="1">
                <a:solidFill>
                  <a:srgbClr val="142DAC"/>
                </a:solidFill>
                <a:latin typeface="Kokila" panose="020B0604020202020204" pitchFamily="34" charset="0"/>
                <a:cs typeface="Kokila" panose="020B0604020202020204" pitchFamily="34" charset="0"/>
              </a:rPr>
              <a:t>, “</a:t>
            </a:r>
            <a:r>
              <a:rPr lang="ne-NP" b="1">
                <a:solidFill>
                  <a:srgbClr val="142DAC"/>
                </a:solidFill>
                <a:latin typeface="Kokila" panose="020B0604020202020204" pitchFamily="34" charset="0"/>
                <a:cs typeface="Kokila" panose="020B0604020202020204" pitchFamily="34" charset="0"/>
              </a:rPr>
              <a:t>तथ्यांक संकलन गर्ने</a:t>
            </a:r>
            <a:r>
              <a:rPr lang="en-US" b="1">
                <a:solidFill>
                  <a:srgbClr val="142DAC"/>
                </a:solidFill>
                <a:latin typeface="Kokila" panose="020B0604020202020204" pitchFamily="34" charset="0"/>
                <a:cs typeface="Kokila" panose="020B0604020202020204" pitchFamily="34" charset="0"/>
              </a:rPr>
              <a:t>, </a:t>
            </a:r>
            <a:r>
              <a:rPr lang="ne-NP" b="1">
                <a:solidFill>
                  <a:srgbClr val="142DAC"/>
                </a:solidFill>
                <a:latin typeface="Kokila" panose="020B0604020202020204" pitchFamily="34" charset="0"/>
                <a:cs typeface="Kokila" panose="020B0604020202020204" pitchFamily="34" charset="0"/>
              </a:rPr>
              <a:t>गणक”</a:t>
            </a:r>
            <a:r>
              <a:rPr lang="en-US" b="1">
                <a:solidFill>
                  <a:srgbClr val="142DAC"/>
                </a:solidFill>
                <a:latin typeface="Kokila" panose="020B0604020202020204" pitchFamily="34" charset="0"/>
                <a:cs typeface="Kokila" panose="020B0604020202020204" pitchFamily="34" charset="0"/>
              </a:rPr>
              <a:t>, “</a:t>
            </a:r>
            <a:r>
              <a:rPr lang="ne-NP" b="1">
                <a:solidFill>
                  <a:srgbClr val="142DAC"/>
                </a:solidFill>
                <a:latin typeface="Kokila" panose="020B0604020202020204" pitchFamily="34" charset="0"/>
                <a:cs typeface="Kokila" panose="020B0604020202020204" pitchFamily="34" charset="0"/>
              </a:rPr>
              <a:t>प्रशासन नीति कार्यान्वयन गर्ने</a:t>
            </a:r>
            <a:r>
              <a:rPr lang="en-US" b="1">
                <a:solidFill>
                  <a:srgbClr val="142DAC"/>
                </a:solidFill>
                <a:latin typeface="Kokila" panose="020B0604020202020204" pitchFamily="34" charset="0"/>
                <a:cs typeface="Kokila" panose="020B0604020202020204" pitchFamily="34" charset="0"/>
              </a:rPr>
              <a:t>, </a:t>
            </a:r>
            <a:r>
              <a:rPr lang="ne-NP" b="1">
                <a:solidFill>
                  <a:srgbClr val="142DAC"/>
                </a:solidFill>
                <a:latin typeface="Kokila" panose="020B0604020202020204" pitchFamily="34" charset="0"/>
                <a:cs typeface="Kokila" panose="020B0604020202020204" pitchFamily="34" charset="0"/>
              </a:rPr>
              <a:t>सहसचिव” “लेखा परीक्षण गर्ने लेखापरीक्षक” लेख्नुपर्छ । यसैगरी “कर्मचारीको लेखा राख्ने</a:t>
            </a:r>
            <a:r>
              <a:rPr lang="en-US" b="1">
                <a:solidFill>
                  <a:srgbClr val="142DAC"/>
                </a:solidFill>
                <a:latin typeface="Kokila" panose="020B0604020202020204" pitchFamily="34" charset="0"/>
                <a:cs typeface="Kokila" panose="020B0604020202020204" pitchFamily="34" charset="0"/>
              </a:rPr>
              <a:t>, </a:t>
            </a:r>
            <a:r>
              <a:rPr lang="ne-NP" b="1">
                <a:solidFill>
                  <a:srgbClr val="142DAC"/>
                </a:solidFill>
                <a:latin typeface="Kokila" panose="020B0604020202020204" pitchFamily="34" charset="0"/>
                <a:cs typeface="Kokila" panose="020B0604020202020204" pitchFamily="34" charset="0"/>
              </a:rPr>
              <a:t>लेखापाल”</a:t>
            </a:r>
            <a:r>
              <a:rPr lang="en-US" b="1">
                <a:solidFill>
                  <a:srgbClr val="142DAC"/>
                </a:solidFill>
                <a:latin typeface="Kokila" panose="020B0604020202020204" pitchFamily="34" charset="0"/>
                <a:cs typeface="Kokila" panose="020B0604020202020204" pitchFamily="34" charset="0"/>
              </a:rPr>
              <a:t>, “</a:t>
            </a:r>
            <a:r>
              <a:rPr lang="ne-NP" b="1">
                <a:solidFill>
                  <a:srgbClr val="142DAC"/>
                </a:solidFill>
                <a:latin typeface="Kokila" panose="020B0604020202020204" pitchFamily="34" charset="0"/>
                <a:cs typeface="Kokila" panose="020B0604020202020204" pitchFamily="34" charset="0"/>
              </a:rPr>
              <a:t>रेकर्ड</a:t>
            </a:r>
            <a:r>
              <a:rPr lang="en-US" b="1">
                <a:solidFill>
                  <a:srgbClr val="142DAC"/>
                </a:solidFill>
                <a:latin typeface="Kokila" panose="020B0604020202020204" pitchFamily="34" charset="0"/>
                <a:cs typeface="Kokila" panose="020B0604020202020204" pitchFamily="34" charset="0"/>
              </a:rPr>
              <a:t>, </a:t>
            </a:r>
            <a:r>
              <a:rPr lang="ne-NP" b="1">
                <a:solidFill>
                  <a:srgbClr val="142DAC"/>
                </a:solidFill>
                <a:latin typeface="Kokila" panose="020B0604020202020204" pitchFamily="34" charset="0"/>
                <a:cs typeface="Kokila" panose="020B0604020202020204" pitchFamily="34" charset="0"/>
              </a:rPr>
              <a:t>फायल व्यवस्थित गर्ने</a:t>
            </a:r>
            <a:r>
              <a:rPr lang="en-US" b="1">
                <a:solidFill>
                  <a:srgbClr val="142DAC"/>
                </a:solidFill>
                <a:latin typeface="Kokila" panose="020B0604020202020204" pitchFamily="34" charset="0"/>
                <a:cs typeface="Kokila" panose="020B0604020202020204" pitchFamily="34" charset="0"/>
              </a:rPr>
              <a:t>, </a:t>
            </a:r>
            <a:r>
              <a:rPr lang="ne-NP" b="1">
                <a:solidFill>
                  <a:srgbClr val="142DAC"/>
                </a:solidFill>
                <a:latin typeface="Kokila" panose="020B0604020202020204" pitchFamily="34" charset="0"/>
                <a:cs typeface="Kokila" panose="020B0604020202020204" pitchFamily="34" charset="0"/>
              </a:rPr>
              <a:t>कार्यालय सहायक” लेख्नुपर्छ । </a:t>
            </a:r>
            <a:endParaRPr lang="en-US" b="1">
              <a:solidFill>
                <a:srgbClr val="142DAC"/>
              </a:solidFill>
              <a:latin typeface="Kokila" panose="020B0604020202020204" pitchFamily="34" charset="0"/>
              <a:cs typeface="Kokila" panose="020B0604020202020204" pitchFamily="34" charset="0"/>
            </a:endParaRPr>
          </a:p>
          <a:p>
            <a:pPr algn="just"/>
            <a:r>
              <a:rPr lang="ne-NP" b="1">
                <a:solidFill>
                  <a:srgbClr val="142DAC"/>
                </a:solidFill>
                <a:latin typeface="Kokila" panose="020B0604020202020204" pitchFamily="34" charset="0"/>
                <a:cs typeface="Kokila" panose="020B0604020202020204" pitchFamily="34" charset="0"/>
              </a:rPr>
              <a:t>जस्तै गणना गरिएका व्यक्ति डाक्टर भए गत ७ दिनमा धेरैजसो समय उनले अरूको स्वास्थ्य परीक्षण तथा औषधीउपचार गरेको हुनसक्दछ । </a:t>
            </a:r>
            <a:endParaRPr lang="en-US" b="1">
              <a:solidFill>
                <a:srgbClr val="142DAC"/>
              </a:solidFill>
              <a:latin typeface="Kokila" panose="020B0604020202020204" pitchFamily="34" charset="0"/>
              <a:cs typeface="Kokila" panose="020B0604020202020204" pitchFamily="34" charset="0"/>
            </a:endParaRPr>
          </a:p>
          <a:p>
            <a:pPr algn="just"/>
            <a:r>
              <a:rPr lang="ne-NP" b="1">
                <a:solidFill>
                  <a:srgbClr val="142DAC"/>
                </a:solidFill>
                <a:latin typeface="Kokila" panose="020B0604020202020204" pitchFamily="34" charset="0"/>
                <a:cs typeface="Kokila" panose="020B0604020202020204" pitchFamily="34" charset="0"/>
              </a:rPr>
              <a:t>स्वास्थ्य परीक्षण तथा औषधी उपचारको काम गरेको भए यो महलमा उनले गरेको काम लेख्दा “स्वास्थ्य परीक्षण तथा औषधी उपचार</a:t>
            </a:r>
            <a:r>
              <a:rPr lang="en-US" b="1">
                <a:solidFill>
                  <a:srgbClr val="142DAC"/>
                </a:solidFill>
                <a:latin typeface="Kokila" panose="020B0604020202020204" pitchFamily="34" charset="0"/>
                <a:cs typeface="Kokila" panose="020B0604020202020204" pitchFamily="34" charset="0"/>
              </a:rPr>
              <a:t>, </a:t>
            </a:r>
            <a:r>
              <a:rPr lang="ne-NP" b="1">
                <a:solidFill>
                  <a:srgbClr val="142DAC"/>
                </a:solidFill>
                <a:latin typeface="Kokila" panose="020B0604020202020204" pitchFamily="34" charset="0"/>
                <a:cs typeface="Kokila" panose="020B0604020202020204" pitchFamily="34" charset="0"/>
              </a:rPr>
              <a:t>डाक्टर” लेख्नुपर्छ । </a:t>
            </a:r>
            <a:endParaRPr lang="en-US" b="1">
              <a:solidFill>
                <a:srgbClr val="142DAC"/>
              </a:solidFill>
              <a:latin typeface="Kokila" panose="020B0604020202020204" pitchFamily="34" charset="0"/>
              <a:cs typeface="Kokila" panose="020B0604020202020204" pitchFamily="34" charset="0"/>
            </a:endParaRPr>
          </a:p>
          <a:p>
            <a:pPr marL="342900" indent="-342900" algn="just">
              <a:buFont typeface="Wingdings" panose="05000000000000000000" pitchFamily="2" charset="2"/>
              <a:buChar char="Ø"/>
            </a:pPr>
            <a:endParaRPr lang="ne-NP" b="1">
              <a:solidFill>
                <a:srgbClr val="142DAC"/>
              </a:solidFill>
              <a:latin typeface="Kokila" panose="020B0604020202020204" pitchFamily="34" charset="0"/>
              <a:cs typeface="Kokila" panose="020B0604020202020204" pitchFamily="34" charset="0"/>
            </a:endParaRPr>
          </a:p>
        </p:txBody>
      </p:sp>
      <p:sp>
        <p:nvSpPr>
          <p:cNvPr id="4" name="Slide Number Placeholder 3"/>
          <p:cNvSpPr>
            <a:spLocks noGrp="1"/>
          </p:cNvSpPr>
          <p:nvPr>
            <p:ph type="sldNum" sz="quarter" idx="12"/>
          </p:nvPr>
        </p:nvSpPr>
        <p:spPr/>
        <p:txBody>
          <a:bodyPr/>
          <a:lstStyle/>
          <a:p>
            <a:fld id="{26402401-4522-4C0F-A737-197EB07E49FF}" type="slidenum">
              <a:rPr lang="en-US" smtClean="0"/>
              <a:pPr/>
              <a:t>17</a:t>
            </a:fld>
            <a:endParaRPr lang="en-US"/>
          </a:p>
        </p:txBody>
      </p:sp>
      <p:pic>
        <p:nvPicPr>
          <p:cNvPr id="5" name="Picture 4">
            <a:extLst>
              <a:ext uri="{FF2B5EF4-FFF2-40B4-BE49-F238E27FC236}">
                <a16:creationId xmlns:a16="http://schemas.microsoft.com/office/drawing/2014/main" id="{8317D7A4-F029-4FF2-BB6E-345153995B03}"/>
              </a:ext>
            </a:extLst>
          </p:cNvPr>
          <p:cNvPicPr>
            <a:picLocks noChangeAspect="1"/>
          </p:cNvPicPr>
          <p:nvPr/>
        </p:nvPicPr>
        <p:blipFill>
          <a:blip r:embed="rId2"/>
          <a:stretch>
            <a:fillRect/>
          </a:stretch>
        </p:blipFill>
        <p:spPr>
          <a:xfrm>
            <a:off x="9243830" y="1014173"/>
            <a:ext cx="2898137" cy="4454930"/>
          </a:xfrm>
          <a:prstGeom prst="rect">
            <a:avLst/>
          </a:prstGeom>
        </p:spPr>
      </p:pic>
      <p:sp>
        <p:nvSpPr>
          <p:cNvPr id="6" name="Rectangle 5">
            <a:extLst>
              <a:ext uri="{FF2B5EF4-FFF2-40B4-BE49-F238E27FC236}">
                <a16:creationId xmlns:a16="http://schemas.microsoft.com/office/drawing/2014/main" id="{F4DBE190-77FB-4376-A04C-CA65756C1EE0}"/>
              </a:ext>
            </a:extLst>
          </p:cNvPr>
          <p:cNvSpPr/>
          <p:nvPr/>
        </p:nvSpPr>
        <p:spPr>
          <a:xfrm>
            <a:off x="9562460" y="4892517"/>
            <a:ext cx="1130438" cy="461665"/>
          </a:xfrm>
          <a:prstGeom prst="rect">
            <a:avLst/>
          </a:prstGeom>
        </p:spPr>
        <p:txBody>
          <a:bodyPr wrap="none">
            <a:spAutoFit/>
          </a:bodyPr>
          <a:lstStyle/>
          <a:p>
            <a:r>
              <a:rPr lang="ne-NP" sz="1200" b="1">
                <a:solidFill>
                  <a:srgbClr val="142DAC"/>
                </a:solidFill>
                <a:latin typeface="Kokila" panose="020B0604020202020204" pitchFamily="34" charset="0"/>
                <a:cs typeface="Kokila" panose="020B0604020202020204" pitchFamily="34" charset="0"/>
              </a:rPr>
              <a:t>स्वास्थ्य परीक्षण तथा </a:t>
            </a:r>
            <a:endParaRPr lang="en-US" sz="1200" b="1">
              <a:solidFill>
                <a:srgbClr val="142DAC"/>
              </a:solidFill>
              <a:latin typeface="Kokila" panose="020B0604020202020204" pitchFamily="34" charset="0"/>
              <a:cs typeface="Kokila" panose="020B0604020202020204" pitchFamily="34" charset="0"/>
            </a:endParaRPr>
          </a:p>
          <a:p>
            <a:r>
              <a:rPr lang="ne-NP" sz="1200" b="1">
                <a:solidFill>
                  <a:srgbClr val="142DAC"/>
                </a:solidFill>
                <a:latin typeface="Kokila" panose="020B0604020202020204" pitchFamily="34" charset="0"/>
                <a:cs typeface="Kokila" panose="020B0604020202020204" pitchFamily="34" charset="0"/>
              </a:rPr>
              <a:t>औषधी उपचार</a:t>
            </a:r>
            <a:r>
              <a:rPr lang="en-US" sz="1200" b="1">
                <a:solidFill>
                  <a:srgbClr val="142DAC"/>
                </a:solidFill>
                <a:latin typeface="Kokila" panose="020B0604020202020204" pitchFamily="34" charset="0"/>
                <a:cs typeface="Kokila" panose="020B0604020202020204" pitchFamily="34" charset="0"/>
              </a:rPr>
              <a:t>, </a:t>
            </a:r>
            <a:r>
              <a:rPr lang="ne-NP" sz="1200" b="1">
                <a:solidFill>
                  <a:srgbClr val="142DAC"/>
                </a:solidFill>
                <a:latin typeface="Kokila" panose="020B0604020202020204" pitchFamily="34" charset="0"/>
                <a:cs typeface="Kokila" panose="020B0604020202020204" pitchFamily="34" charset="0"/>
              </a:rPr>
              <a:t>नर्स</a:t>
            </a:r>
            <a:endParaRPr lang="en-US" sz="1200"/>
          </a:p>
        </p:txBody>
      </p:sp>
    </p:spTree>
    <p:extLst>
      <p:ext uri="{BB962C8B-B14F-4D97-AF65-F5344CB8AC3E}">
        <p14:creationId xmlns:p14="http://schemas.microsoft.com/office/powerpoint/2010/main" val="2822235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1014173"/>
            <a:ext cx="8987246" cy="801928"/>
          </a:xfrm>
        </p:spPr>
        <p:txBody>
          <a:bodyPr>
            <a:noAutofit/>
          </a:bodyPr>
          <a:lstStyle/>
          <a:p>
            <a:r>
              <a:rPr lang="ne-NP" sz="2800" b="1">
                <a:solidFill>
                  <a:srgbClr val="142DAC"/>
                </a:solidFill>
                <a:latin typeface="Kokila" panose="020B0604020202020204" pitchFamily="34" charset="0"/>
                <a:ea typeface="+mn-ea"/>
                <a:cs typeface="Kokila" panose="020B0604020202020204" pitchFamily="34" charset="0"/>
              </a:rPr>
              <a:t>महल नं ३३ </a:t>
            </a:r>
            <a:r>
              <a:rPr lang="en-US" altLang="en-US" sz="2800" b="1">
                <a:solidFill>
                  <a:srgbClr val="142DAC"/>
                </a:solidFill>
                <a:latin typeface="Kokila" panose="020B0604020202020204" pitchFamily="34" charset="0"/>
                <a:ea typeface="+mn-ea"/>
                <a:cs typeface="Kokila" panose="020B0604020202020204" pitchFamily="34" charset="0"/>
              </a:rPr>
              <a:t>:</a:t>
            </a:r>
            <a:r>
              <a:rPr lang="ne-NP" altLang="en-US" sz="2800" b="1">
                <a:solidFill>
                  <a:srgbClr val="142DAC"/>
                </a:solidFill>
                <a:latin typeface="Kokila" panose="020B0604020202020204" pitchFamily="34" charset="0"/>
                <a:ea typeface="+mn-ea"/>
                <a:cs typeface="Kokila" panose="020B0604020202020204" pitchFamily="34" charset="0"/>
              </a:rPr>
              <a:t> </a:t>
            </a:r>
            <a:r>
              <a:rPr lang="en-US" sz="2800" b="1">
                <a:solidFill>
                  <a:srgbClr val="142DAC"/>
                </a:solidFill>
                <a:latin typeface="Kokila" panose="020B0604020202020204" pitchFamily="34" charset="0"/>
                <a:ea typeface="+mn-ea"/>
                <a:cs typeface="Kokila" panose="020B0604020202020204" pitchFamily="34" charset="0"/>
              </a:rPr>
              <a:t>.... नाम... </a:t>
            </a:r>
            <a:r>
              <a:rPr lang="ne-NP" sz="2800" b="1">
                <a:solidFill>
                  <a:srgbClr val="142DAC"/>
                </a:solidFill>
                <a:latin typeface="Kokila" panose="020B0604020202020204" pitchFamily="34" charset="0"/>
                <a:ea typeface="+mn-ea"/>
                <a:cs typeface="Kokila" panose="020B0604020202020204" pitchFamily="34" charset="0"/>
              </a:rPr>
              <a:t>पछिल्लो समय कस्तो प्रकारको मुख्य आर्थिक काम वा पेशा 		              गर्नुभयो </a:t>
            </a:r>
            <a:r>
              <a:rPr lang="en-US" sz="2800" b="1">
                <a:solidFill>
                  <a:srgbClr val="142DAC"/>
                </a:solidFill>
                <a:latin typeface="Kokila" panose="020B0604020202020204" pitchFamily="34" charset="0"/>
                <a:ea typeface="+mn-ea"/>
                <a:cs typeface="Kokila" panose="020B0604020202020204" pitchFamily="34" charset="0"/>
              </a:rPr>
              <a:t>?</a:t>
            </a:r>
            <a:r>
              <a:rPr lang="en-US" sz="2800" b="1">
                <a:solidFill>
                  <a:srgbClr val="FF0000"/>
                </a:solidFill>
                <a:latin typeface="Kokila" panose="020B0604020202020204" pitchFamily="34" charset="0"/>
                <a:cs typeface="Kokila" panose="020B0604020202020204" pitchFamily="34" charset="0"/>
              </a:rPr>
              <a:t> ........</a:t>
            </a:r>
            <a:r>
              <a:rPr lang="ne-NP" sz="2800" b="1">
                <a:solidFill>
                  <a:srgbClr val="FF0000"/>
                </a:solidFill>
                <a:latin typeface="Kokila" panose="020B0604020202020204" pitchFamily="34" charset="0"/>
                <a:cs typeface="Kokila" panose="020B0604020202020204" pitchFamily="34" charset="0"/>
              </a:rPr>
              <a:t>क्रमश</a:t>
            </a:r>
            <a:r>
              <a:rPr lang="en-US" sz="2800" b="1">
                <a:solidFill>
                  <a:srgbClr val="FF0000"/>
                </a:solidFill>
                <a:latin typeface="Kokila" panose="020B0604020202020204" pitchFamily="34" charset="0"/>
                <a:cs typeface="Kokila" panose="020B0604020202020204" pitchFamily="34" charset="0"/>
              </a:rPr>
              <a:t>.........</a:t>
            </a:r>
            <a:endParaRPr lang="en-US" sz="2800" b="1">
              <a:solidFill>
                <a:srgbClr val="0070C0"/>
              </a:solidFill>
              <a:latin typeface="Kokila" panose="020B0604020202020204" pitchFamily="34" charset="0"/>
              <a:ea typeface="+mn-ea"/>
              <a:cs typeface="Kokila" panose="020B0604020202020204" pitchFamily="34" charset="0"/>
            </a:endParaRPr>
          </a:p>
        </p:txBody>
      </p:sp>
      <p:sp>
        <p:nvSpPr>
          <p:cNvPr id="3" name="Content Placeholder 2"/>
          <p:cNvSpPr>
            <a:spLocks noGrp="1"/>
          </p:cNvSpPr>
          <p:nvPr>
            <p:ph idx="1"/>
          </p:nvPr>
        </p:nvSpPr>
        <p:spPr>
          <a:xfrm>
            <a:off x="0" y="1974165"/>
            <a:ext cx="9159675" cy="4954373"/>
          </a:xfrm>
        </p:spPr>
        <p:txBody>
          <a:bodyPr>
            <a:normAutofit fontScale="85000" lnSpcReduction="20000"/>
          </a:bodyPr>
          <a:lstStyle/>
          <a:p>
            <a:pPr algn="just"/>
            <a:r>
              <a:rPr lang="ne-NP" b="1">
                <a:solidFill>
                  <a:srgbClr val="142DAC"/>
                </a:solidFill>
                <a:latin typeface="Kokila" panose="020B0604020202020204" pitchFamily="34" charset="0"/>
                <a:cs typeface="Kokila" panose="020B0604020202020204" pitchFamily="34" charset="0"/>
              </a:rPr>
              <a:t>काम गर्ने व्यक्ति नर्स भए “स्वास्थ्य परीक्षण तथा औषधी उपचार</a:t>
            </a:r>
            <a:r>
              <a:rPr lang="en-US" b="1">
                <a:solidFill>
                  <a:srgbClr val="142DAC"/>
                </a:solidFill>
                <a:latin typeface="Kokila" panose="020B0604020202020204" pitchFamily="34" charset="0"/>
                <a:cs typeface="Kokila" panose="020B0604020202020204" pitchFamily="34" charset="0"/>
              </a:rPr>
              <a:t>, </a:t>
            </a:r>
            <a:r>
              <a:rPr lang="ne-NP" b="1">
                <a:solidFill>
                  <a:srgbClr val="142DAC"/>
                </a:solidFill>
                <a:latin typeface="Kokila" panose="020B0604020202020204" pitchFamily="34" charset="0"/>
                <a:cs typeface="Kokila" panose="020B0604020202020204" pitchFamily="34" charset="0"/>
              </a:rPr>
              <a:t>नर्स” लेख्नुपर्छ । दाँतको डाक्टर भए “दाँतको औषधीउपचार</a:t>
            </a:r>
            <a:r>
              <a:rPr lang="en-US" b="1">
                <a:solidFill>
                  <a:srgbClr val="142DAC"/>
                </a:solidFill>
                <a:latin typeface="Kokila" panose="020B0604020202020204" pitchFamily="34" charset="0"/>
                <a:cs typeface="Kokila" panose="020B0604020202020204" pitchFamily="34" charset="0"/>
              </a:rPr>
              <a:t>, </a:t>
            </a:r>
            <a:r>
              <a:rPr lang="ne-NP" b="1">
                <a:solidFill>
                  <a:srgbClr val="142DAC"/>
                </a:solidFill>
                <a:latin typeface="Kokila" panose="020B0604020202020204" pitchFamily="34" charset="0"/>
                <a:cs typeface="Kokila" panose="020B0604020202020204" pitchFamily="34" charset="0"/>
              </a:rPr>
              <a:t>दाँतको डाक्टर” लेख्नुपर्छ । तर स्वास्थ्य सेवाका सहायक भए – “दन्त सहायक”</a:t>
            </a:r>
            <a:r>
              <a:rPr lang="en-US" b="1">
                <a:solidFill>
                  <a:srgbClr val="142DAC"/>
                </a:solidFill>
                <a:latin typeface="Kokila" panose="020B0604020202020204" pitchFamily="34" charset="0"/>
                <a:cs typeface="Kokila" panose="020B0604020202020204" pitchFamily="34" charset="0"/>
              </a:rPr>
              <a:t>, “</a:t>
            </a:r>
            <a:r>
              <a:rPr lang="ne-NP" b="1">
                <a:solidFill>
                  <a:srgbClr val="142DAC"/>
                </a:solidFill>
                <a:latin typeface="Kokila" panose="020B0604020202020204" pitchFamily="34" charset="0"/>
                <a:cs typeface="Kokila" panose="020B0604020202020204" pitchFamily="34" charset="0"/>
              </a:rPr>
              <a:t>मिडवाइफ”</a:t>
            </a:r>
            <a:r>
              <a:rPr lang="en-US" b="1">
                <a:solidFill>
                  <a:srgbClr val="142DAC"/>
                </a:solidFill>
                <a:latin typeface="Kokila" panose="020B0604020202020204" pitchFamily="34" charset="0"/>
                <a:cs typeface="Kokila" panose="020B0604020202020204" pitchFamily="34" charset="0"/>
              </a:rPr>
              <a:t>, “</a:t>
            </a:r>
            <a:r>
              <a:rPr lang="ne-NP" b="1">
                <a:solidFill>
                  <a:srgbClr val="142DAC"/>
                </a:solidFill>
                <a:latin typeface="Kokila" panose="020B0604020202020204" pitchFamily="34" charset="0"/>
                <a:cs typeface="Kokila" panose="020B0604020202020204" pitchFamily="34" charset="0"/>
              </a:rPr>
              <a:t>चिकित्सा सहायक”</a:t>
            </a:r>
            <a:r>
              <a:rPr lang="en-US" b="1">
                <a:solidFill>
                  <a:srgbClr val="142DAC"/>
                </a:solidFill>
                <a:latin typeface="Kokila" panose="020B0604020202020204" pitchFamily="34" charset="0"/>
                <a:cs typeface="Kokila" panose="020B0604020202020204" pitchFamily="34" charset="0"/>
              </a:rPr>
              <a:t>, “</a:t>
            </a:r>
            <a:r>
              <a:rPr lang="ne-NP" b="1">
                <a:solidFill>
                  <a:srgbClr val="142DAC"/>
                </a:solidFill>
                <a:latin typeface="Kokila" panose="020B0604020202020204" pitchFamily="34" charset="0"/>
                <a:cs typeface="Kokila" panose="020B0604020202020204" pitchFamily="34" charset="0"/>
              </a:rPr>
              <a:t>पशु चिकित्सा सहायक” लेख्नुपर्छ ।</a:t>
            </a:r>
            <a:endParaRPr lang="en-US" b="1">
              <a:solidFill>
                <a:srgbClr val="142DAC"/>
              </a:solidFill>
              <a:latin typeface="Kokila" panose="020B0604020202020204" pitchFamily="34" charset="0"/>
              <a:cs typeface="Kokila" panose="020B0604020202020204" pitchFamily="34" charset="0"/>
            </a:endParaRPr>
          </a:p>
          <a:p>
            <a:r>
              <a:rPr lang="ne-NP" b="1">
                <a:solidFill>
                  <a:srgbClr val="142DAC"/>
                </a:solidFill>
                <a:latin typeface="Kokila" panose="020B0604020202020204" pitchFamily="34" charset="0"/>
                <a:cs typeface="Kokila" panose="020B0604020202020204" pitchFamily="34" charset="0"/>
              </a:rPr>
              <a:t>त्यस्तै</a:t>
            </a:r>
            <a:r>
              <a:rPr lang="en-US" b="1">
                <a:solidFill>
                  <a:srgbClr val="142DAC"/>
                </a:solidFill>
                <a:latin typeface="Kokila" panose="020B0604020202020204" pitchFamily="34" charset="0"/>
                <a:cs typeface="Kokila" panose="020B0604020202020204" pitchFamily="34" charset="0"/>
              </a:rPr>
              <a:t>, </a:t>
            </a:r>
            <a:r>
              <a:rPr lang="ne-NP" b="1">
                <a:solidFill>
                  <a:srgbClr val="142DAC"/>
                </a:solidFill>
                <a:latin typeface="Kokila" panose="020B0604020202020204" pitchFamily="34" charset="0"/>
                <a:cs typeface="Kokila" panose="020B0604020202020204" pitchFamily="34" charset="0"/>
              </a:rPr>
              <a:t>खेतीमा व्यक्तिले गरेको काम लेख्दा अक्सर कुन बालीको के काम गरेको थियो सोहीअनुसार लेख्नुपर्छ</a:t>
            </a:r>
            <a:r>
              <a:rPr lang="en-US" b="1">
                <a:solidFill>
                  <a:srgbClr val="142DAC"/>
                </a:solidFill>
                <a:latin typeface="Kokila" panose="020B0604020202020204" pitchFamily="34" charset="0"/>
                <a:cs typeface="Kokila" panose="020B0604020202020204" pitchFamily="34" charset="0"/>
              </a:rPr>
              <a:t>, </a:t>
            </a:r>
            <a:r>
              <a:rPr lang="ne-NP" b="1">
                <a:solidFill>
                  <a:srgbClr val="142DAC"/>
                </a:solidFill>
                <a:latin typeface="Kokila" panose="020B0604020202020204" pitchFamily="34" charset="0"/>
                <a:cs typeface="Kokila" panose="020B0604020202020204" pitchFamily="34" charset="0"/>
              </a:rPr>
              <a:t>जस्तै (“अन्न खेती</a:t>
            </a:r>
            <a:r>
              <a:rPr lang="en-US" b="1">
                <a:solidFill>
                  <a:srgbClr val="142DAC"/>
                </a:solidFill>
                <a:latin typeface="Kokila" panose="020B0604020202020204" pitchFamily="34" charset="0"/>
                <a:cs typeface="Kokila" panose="020B0604020202020204" pitchFamily="34" charset="0"/>
              </a:rPr>
              <a:t>, </a:t>
            </a:r>
            <a:r>
              <a:rPr lang="ne-NP" b="1">
                <a:solidFill>
                  <a:srgbClr val="142DAC"/>
                </a:solidFill>
                <a:latin typeface="Kokila" panose="020B0604020202020204" pitchFamily="34" charset="0"/>
                <a:cs typeface="Kokila" panose="020B0604020202020204" pitchFamily="34" charset="0"/>
              </a:rPr>
              <a:t>सबै काम”</a:t>
            </a:r>
            <a:r>
              <a:rPr lang="en-US" b="1">
                <a:solidFill>
                  <a:srgbClr val="142DAC"/>
                </a:solidFill>
                <a:latin typeface="Kokila" panose="020B0604020202020204" pitchFamily="34" charset="0"/>
                <a:cs typeface="Kokila" panose="020B0604020202020204" pitchFamily="34" charset="0"/>
              </a:rPr>
              <a:t>, “</a:t>
            </a:r>
            <a:r>
              <a:rPr lang="ne-NP" b="1">
                <a:solidFill>
                  <a:srgbClr val="142DAC"/>
                </a:solidFill>
                <a:latin typeface="Kokila" panose="020B0604020202020204" pitchFamily="34" charset="0"/>
                <a:cs typeface="Kokila" panose="020B0604020202020204" pitchFamily="34" charset="0"/>
              </a:rPr>
              <a:t>तरकारी खेती</a:t>
            </a:r>
            <a:r>
              <a:rPr lang="en-US" b="1">
                <a:solidFill>
                  <a:srgbClr val="142DAC"/>
                </a:solidFill>
                <a:latin typeface="Kokila" panose="020B0604020202020204" pitchFamily="34" charset="0"/>
                <a:cs typeface="Kokila" panose="020B0604020202020204" pitchFamily="34" charset="0"/>
              </a:rPr>
              <a:t>, </a:t>
            </a:r>
            <a:r>
              <a:rPr lang="ne-NP" b="1">
                <a:solidFill>
                  <a:srgbClr val="142DAC"/>
                </a:solidFill>
                <a:latin typeface="Kokila" panose="020B0604020202020204" pitchFamily="34" charset="0"/>
                <a:cs typeface="Kokila" panose="020B0604020202020204" pitchFamily="34" charset="0"/>
              </a:rPr>
              <a:t>रोप्ने</a:t>
            </a:r>
            <a:r>
              <a:rPr lang="en-US" b="1">
                <a:solidFill>
                  <a:srgbClr val="142DAC"/>
                </a:solidFill>
                <a:latin typeface="Kokila" panose="020B0604020202020204" pitchFamily="34" charset="0"/>
                <a:cs typeface="Kokila" panose="020B0604020202020204" pitchFamily="34" charset="0"/>
              </a:rPr>
              <a:t>, </a:t>
            </a:r>
            <a:r>
              <a:rPr lang="ne-NP" b="1">
                <a:solidFill>
                  <a:srgbClr val="142DAC"/>
                </a:solidFill>
                <a:latin typeface="Kokila" panose="020B0604020202020204" pitchFamily="34" charset="0"/>
                <a:cs typeface="Kokila" panose="020B0604020202020204" pitchFamily="34" charset="0"/>
              </a:rPr>
              <a:t>गोड्ने काम”</a:t>
            </a:r>
            <a:r>
              <a:rPr lang="en-US" b="1">
                <a:solidFill>
                  <a:srgbClr val="142DAC"/>
                </a:solidFill>
                <a:latin typeface="Kokila" panose="020B0604020202020204" pitchFamily="34" charset="0"/>
                <a:cs typeface="Kokila" panose="020B0604020202020204" pitchFamily="34" charset="0"/>
              </a:rPr>
              <a:t>, “</a:t>
            </a:r>
            <a:r>
              <a:rPr lang="ne-NP" b="1">
                <a:solidFill>
                  <a:srgbClr val="142DAC"/>
                </a:solidFill>
                <a:latin typeface="Kokila" panose="020B0604020202020204" pitchFamily="34" charset="0"/>
                <a:cs typeface="Kokila" panose="020B0604020202020204" pitchFamily="34" charset="0"/>
              </a:rPr>
              <a:t>फलफुल खेती”</a:t>
            </a:r>
            <a:r>
              <a:rPr lang="en-US" b="1">
                <a:solidFill>
                  <a:srgbClr val="142DAC"/>
                </a:solidFill>
                <a:latin typeface="Kokila" panose="020B0604020202020204" pitchFamily="34" charset="0"/>
                <a:cs typeface="Kokila" panose="020B0604020202020204" pitchFamily="34" charset="0"/>
              </a:rPr>
              <a:t>, “</a:t>
            </a:r>
            <a:r>
              <a:rPr lang="ne-NP" b="1">
                <a:solidFill>
                  <a:srgbClr val="142DAC"/>
                </a:solidFill>
                <a:latin typeface="Kokila" panose="020B0604020202020204" pitchFamily="34" charset="0"/>
                <a:cs typeface="Kokila" panose="020B0604020202020204" pitchFamily="34" charset="0"/>
              </a:rPr>
              <a:t>चिया</a:t>
            </a:r>
            <a:r>
              <a:rPr lang="en-US" b="1">
                <a:solidFill>
                  <a:srgbClr val="142DAC"/>
                </a:solidFill>
                <a:latin typeface="Kokila" panose="020B0604020202020204" pitchFamily="34" charset="0"/>
                <a:cs typeface="Kokila" panose="020B0604020202020204" pitchFamily="34" charset="0"/>
              </a:rPr>
              <a:t>, </a:t>
            </a:r>
            <a:r>
              <a:rPr lang="ne-NP" b="1">
                <a:solidFill>
                  <a:srgbClr val="142DAC"/>
                </a:solidFill>
                <a:latin typeface="Kokila" panose="020B0604020202020204" pitchFamily="34" charset="0"/>
                <a:cs typeface="Kokila" panose="020B0604020202020204" pitchFamily="34" charset="0"/>
              </a:rPr>
              <a:t>कफी खेती”</a:t>
            </a:r>
            <a:r>
              <a:rPr lang="en-US" b="1">
                <a:solidFill>
                  <a:srgbClr val="142DAC"/>
                </a:solidFill>
                <a:latin typeface="Kokila" panose="020B0604020202020204" pitchFamily="34" charset="0"/>
                <a:cs typeface="Kokila" panose="020B0604020202020204" pitchFamily="34" charset="0"/>
              </a:rPr>
              <a:t>, “</a:t>
            </a:r>
            <a:r>
              <a:rPr lang="ne-NP" b="1">
                <a:solidFill>
                  <a:srgbClr val="142DAC"/>
                </a:solidFill>
                <a:latin typeface="Kokila" panose="020B0604020202020204" pitchFamily="34" charset="0"/>
                <a:cs typeface="Kokila" panose="020B0604020202020204" pitchFamily="34" charset="0"/>
              </a:rPr>
              <a:t>नर्सरी” “फूल उत्पादन</a:t>
            </a:r>
            <a:r>
              <a:rPr lang="en-US" b="1">
                <a:solidFill>
                  <a:srgbClr val="142DAC"/>
                </a:solidFill>
                <a:latin typeface="Kokila" panose="020B0604020202020204" pitchFamily="34" charset="0"/>
                <a:cs typeface="Kokila" panose="020B0604020202020204" pitchFamily="34" charset="0"/>
              </a:rPr>
              <a:t>/</a:t>
            </a:r>
            <a:r>
              <a:rPr lang="ne-NP" b="1">
                <a:solidFill>
                  <a:srgbClr val="142DAC"/>
                </a:solidFill>
                <a:latin typeface="Kokila" panose="020B0604020202020204" pitchFamily="34" charset="0"/>
                <a:cs typeface="Kokila" panose="020B0604020202020204" pitchFamily="34" charset="0"/>
              </a:rPr>
              <a:t>खेती” लेख्नुपर्छ ।</a:t>
            </a:r>
          </a:p>
          <a:p>
            <a:pPr marL="0" indent="0">
              <a:buNone/>
            </a:pPr>
            <a:r>
              <a:rPr lang="ne-NP" b="1">
                <a:solidFill>
                  <a:srgbClr val="FF0000"/>
                </a:solidFill>
                <a:latin typeface="Kokila" panose="020B0604020202020204" pitchFamily="34" charset="0"/>
                <a:cs typeface="Kokila" panose="020B0604020202020204" pitchFamily="34" charset="0"/>
              </a:rPr>
              <a:t>गणना निर्देशिका पेज नं</a:t>
            </a:r>
            <a:r>
              <a:rPr lang="en-US" b="1">
                <a:solidFill>
                  <a:srgbClr val="FF0000"/>
                </a:solidFill>
                <a:latin typeface="Kokila" panose="020B0604020202020204" pitchFamily="34" charset="0"/>
                <a:cs typeface="Kokila" panose="020B0604020202020204" pitchFamily="34" charset="0"/>
              </a:rPr>
              <a:t>. </a:t>
            </a:r>
            <a:r>
              <a:rPr lang="ne-NP" b="1">
                <a:solidFill>
                  <a:srgbClr val="FF0000"/>
                </a:solidFill>
                <a:latin typeface="Kokila" panose="020B0604020202020204" pitchFamily="34" charset="0"/>
                <a:cs typeface="Kokila" panose="020B0604020202020204" pitchFamily="34" charset="0"/>
              </a:rPr>
              <a:t>९८ प्याराग्राफ १२.१७ </a:t>
            </a:r>
          </a:p>
          <a:p>
            <a:r>
              <a:rPr lang="ne-NP" sz="3200" b="1">
                <a:solidFill>
                  <a:srgbClr val="142DAC"/>
                </a:solidFill>
                <a:latin typeface="Kokila" panose="020B0604020202020204" pitchFamily="34" charset="0"/>
                <a:cs typeface="Kokila" panose="020B0604020202020204" pitchFamily="34" charset="0"/>
              </a:rPr>
              <a:t>सन्दर्भ समयमा कुनै व्यक्तिले आर्थिक दृष्टिले आम्दानी हुने यी कामहरूमध्ये कुनै एउटा काम वा विभिन्न काम गरेको हुनसक्दछ । कुनै काम धेरै समय र कुनै काम थोरै समय गरेको हुनसक्दछ । आर्थिक कामको विवरण लेख्दा व्यक्तिले पछिलो समय अक्सर रुपमा गरेको कामको विवरण लेख्नुपर्दछ । </a:t>
            </a:r>
          </a:p>
          <a:p>
            <a:r>
              <a:rPr lang="ne-NP" b="1">
                <a:latin typeface="Kokila" panose="020B0604020202020204" pitchFamily="34" charset="0"/>
                <a:cs typeface="Kokila" panose="020B0604020202020204" pitchFamily="34" charset="0"/>
              </a:rPr>
              <a:t>गत ७ दिनमा र सो भन्दा पहिले पनि उस्तै प्रकारको काम गरेको भएमा अक्सर रुपमा गरेको काममा भिन्नता हुँदैन तर यस्तो काममा भिन्नता रहेको भएमा अक्सर रुपमा गर्ने काम जुन हो सोही कामको विवरण लेख्नुपर्दछ । </a:t>
            </a:r>
          </a:p>
          <a:p>
            <a:r>
              <a:rPr lang="ne-NP" sz="3600" b="1">
                <a:solidFill>
                  <a:srgbClr val="142DAC"/>
                </a:solidFill>
                <a:latin typeface="Kokila" panose="020B0604020202020204" pitchFamily="34" charset="0"/>
                <a:cs typeface="Kokila" panose="020B0604020202020204" pitchFamily="34" charset="0"/>
              </a:rPr>
              <a:t>व्यक्तिले सबैभन्दा बढी समय गरेको काम नै अक्सर काम हो ।</a:t>
            </a:r>
            <a:endParaRPr lang="en-US" sz="3600" b="1">
              <a:solidFill>
                <a:srgbClr val="142DAC"/>
              </a:solidFill>
              <a:latin typeface="Kokila" panose="020B0604020202020204" pitchFamily="34" charset="0"/>
              <a:cs typeface="Kokila" panose="020B0604020202020204" pitchFamily="34" charset="0"/>
            </a:endParaRPr>
          </a:p>
        </p:txBody>
      </p:sp>
      <p:sp>
        <p:nvSpPr>
          <p:cNvPr id="4" name="Slide Number Placeholder 3"/>
          <p:cNvSpPr>
            <a:spLocks noGrp="1"/>
          </p:cNvSpPr>
          <p:nvPr>
            <p:ph type="sldNum" sz="quarter" idx="12"/>
          </p:nvPr>
        </p:nvSpPr>
        <p:spPr/>
        <p:txBody>
          <a:bodyPr/>
          <a:lstStyle/>
          <a:p>
            <a:fld id="{26402401-4522-4C0F-A737-197EB07E49FF}" type="slidenum">
              <a:rPr lang="en-US" smtClean="0"/>
              <a:pPr/>
              <a:t>18</a:t>
            </a:fld>
            <a:endParaRPr lang="en-US"/>
          </a:p>
        </p:txBody>
      </p:sp>
      <p:pic>
        <p:nvPicPr>
          <p:cNvPr id="5" name="Picture 4">
            <a:extLst>
              <a:ext uri="{FF2B5EF4-FFF2-40B4-BE49-F238E27FC236}">
                <a16:creationId xmlns:a16="http://schemas.microsoft.com/office/drawing/2014/main" id="{4DE90E0F-6506-4E90-8BCA-4DA3613E2033}"/>
              </a:ext>
            </a:extLst>
          </p:cNvPr>
          <p:cNvPicPr>
            <a:picLocks noChangeAspect="1"/>
          </p:cNvPicPr>
          <p:nvPr/>
        </p:nvPicPr>
        <p:blipFill>
          <a:blip r:embed="rId2"/>
          <a:stretch>
            <a:fillRect/>
          </a:stretch>
        </p:blipFill>
        <p:spPr>
          <a:xfrm>
            <a:off x="9159675" y="1134352"/>
            <a:ext cx="2898137" cy="4454930"/>
          </a:xfrm>
          <a:prstGeom prst="rect">
            <a:avLst/>
          </a:prstGeom>
        </p:spPr>
      </p:pic>
      <p:sp>
        <p:nvSpPr>
          <p:cNvPr id="6" name="Rectangle 5">
            <a:extLst>
              <a:ext uri="{FF2B5EF4-FFF2-40B4-BE49-F238E27FC236}">
                <a16:creationId xmlns:a16="http://schemas.microsoft.com/office/drawing/2014/main" id="{184799A4-6BAB-4A4D-AB1F-A0E75C4369E4}"/>
              </a:ext>
            </a:extLst>
          </p:cNvPr>
          <p:cNvSpPr/>
          <p:nvPr/>
        </p:nvSpPr>
        <p:spPr>
          <a:xfrm>
            <a:off x="9332103" y="5054473"/>
            <a:ext cx="1941557" cy="369332"/>
          </a:xfrm>
          <a:prstGeom prst="rect">
            <a:avLst/>
          </a:prstGeom>
        </p:spPr>
        <p:txBody>
          <a:bodyPr wrap="none">
            <a:spAutoFit/>
          </a:bodyPr>
          <a:lstStyle/>
          <a:p>
            <a:r>
              <a:rPr lang="ne-NP" b="1">
                <a:solidFill>
                  <a:srgbClr val="142DAC"/>
                </a:solidFill>
                <a:latin typeface="Kokila" panose="020B0604020202020204" pitchFamily="34" charset="0"/>
                <a:cs typeface="Kokila" panose="020B0604020202020204" pitchFamily="34" charset="0"/>
              </a:rPr>
              <a:t>दन्त सहायक”</a:t>
            </a:r>
            <a:r>
              <a:rPr lang="en-US" b="1">
                <a:solidFill>
                  <a:srgbClr val="142DAC"/>
                </a:solidFill>
                <a:latin typeface="Kokila" panose="020B0604020202020204" pitchFamily="34" charset="0"/>
                <a:cs typeface="Kokila" panose="020B0604020202020204" pitchFamily="34" charset="0"/>
              </a:rPr>
              <a:t>, “</a:t>
            </a:r>
            <a:r>
              <a:rPr lang="ne-NP" b="1">
                <a:solidFill>
                  <a:srgbClr val="142DAC"/>
                </a:solidFill>
                <a:latin typeface="Kokila" panose="020B0604020202020204" pitchFamily="34" charset="0"/>
                <a:cs typeface="Kokila" panose="020B0604020202020204" pitchFamily="34" charset="0"/>
              </a:rPr>
              <a:t>मिडवाइफ</a:t>
            </a:r>
            <a:endParaRPr lang="en-US"/>
          </a:p>
        </p:txBody>
      </p:sp>
    </p:spTree>
    <p:extLst>
      <p:ext uri="{BB962C8B-B14F-4D97-AF65-F5344CB8AC3E}">
        <p14:creationId xmlns:p14="http://schemas.microsoft.com/office/powerpoint/2010/main" val="3616137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par>
                                <p:cTn id="18" presetID="16" presetClass="entr" presetSubtype="21" fill="hold"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barn(inVertical)">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barn(inVertical)">
                                      <p:cBhvr>
                                        <p:cTn id="25" dur="500"/>
                                        <p:tgtEl>
                                          <p:spTgt spid="3">
                                            <p:txEl>
                                              <p:pRg st="4" end="4"/>
                                            </p:txEl>
                                          </p:spTgt>
                                        </p:tgtEl>
                                      </p:cBhvr>
                                    </p:animEffect>
                                  </p:childTnLst>
                                </p:cTn>
                              </p:par>
                              <p:par>
                                <p:cTn id="26" presetID="16" presetClass="entr" presetSubtype="21" fill="hold" nodeType="with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barn(inVertical)">
                                      <p:cBhvr>
                                        <p:cTn id="28" dur="500"/>
                                        <p:tgtEl>
                                          <p:spTgt spid="3">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barn(inVertical)">
                                      <p:cBhvr>
                                        <p:cTn id="3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14172"/>
            <a:ext cx="9311205" cy="1110049"/>
          </a:xfrm>
        </p:spPr>
        <p:txBody>
          <a:bodyPr>
            <a:noAutofit/>
          </a:bodyPr>
          <a:lstStyle/>
          <a:p>
            <a:r>
              <a:rPr lang="ne-NP" sz="3600" b="1">
                <a:solidFill>
                  <a:srgbClr val="142DAC"/>
                </a:solidFill>
                <a:latin typeface="Kokila" panose="020B0604020202020204" pitchFamily="34" charset="0"/>
                <a:ea typeface="+mn-ea"/>
                <a:cs typeface="Kokila" panose="020B0604020202020204" pitchFamily="34" charset="0"/>
              </a:rPr>
              <a:t>महल नं ३३ </a:t>
            </a:r>
            <a:r>
              <a:rPr lang="en-US" altLang="en-US" sz="3600" b="1">
                <a:solidFill>
                  <a:srgbClr val="142DAC"/>
                </a:solidFill>
                <a:latin typeface="Kokila" panose="020B0604020202020204" pitchFamily="34" charset="0"/>
                <a:ea typeface="+mn-ea"/>
                <a:cs typeface="Kokila" panose="020B0604020202020204" pitchFamily="34" charset="0"/>
              </a:rPr>
              <a:t>:</a:t>
            </a:r>
            <a:r>
              <a:rPr lang="ne-NP" altLang="en-US" sz="3600" b="1">
                <a:solidFill>
                  <a:srgbClr val="142DAC"/>
                </a:solidFill>
                <a:latin typeface="Kokila" panose="020B0604020202020204" pitchFamily="34" charset="0"/>
                <a:ea typeface="+mn-ea"/>
                <a:cs typeface="Kokila" panose="020B0604020202020204" pitchFamily="34" charset="0"/>
              </a:rPr>
              <a:t> </a:t>
            </a:r>
            <a:r>
              <a:rPr lang="en-US" sz="3600" b="1">
                <a:solidFill>
                  <a:srgbClr val="142DAC"/>
                </a:solidFill>
                <a:latin typeface="Kokila" panose="020B0604020202020204" pitchFamily="34" charset="0"/>
                <a:ea typeface="+mn-ea"/>
                <a:cs typeface="Kokila" panose="020B0604020202020204" pitchFamily="34" charset="0"/>
              </a:rPr>
              <a:t>.... नाम... </a:t>
            </a:r>
            <a:r>
              <a:rPr lang="ne-NP" sz="3600" b="1">
                <a:solidFill>
                  <a:srgbClr val="142DAC"/>
                </a:solidFill>
                <a:latin typeface="Kokila" panose="020B0604020202020204" pitchFamily="34" charset="0"/>
                <a:ea typeface="+mn-ea"/>
                <a:cs typeface="Kokila" panose="020B0604020202020204" pitchFamily="34" charset="0"/>
              </a:rPr>
              <a:t>पछिल्लो समय कस्तो प्रकारको मुख्य आर्थिक काम वा पेशा  गर्नुभयो </a:t>
            </a:r>
            <a:r>
              <a:rPr lang="en-US" sz="3600" b="1">
                <a:solidFill>
                  <a:srgbClr val="0070C0"/>
                </a:solidFill>
                <a:latin typeface="Kokila" panose="020B0604020202020204" pitchFamily="34" charset="0"/>
                <a:ea typeface="+mn-ea"/>
                <a:cs typeface="Kokila" panose="020B0604020202020204" pitchFamily="34" charset="0"/>
              </a:rPr>
              <a:t>? </a:t>
            </a:r>
            <a:r>
              <a:rPr lang="en-US" sz="3600" b="1">
                <a:solidFill>
                  <a:srgbClr val="FF0000"/>
                </a:solidFill>
                <a:latin typeface="Kokila" panose="020B0604020202020204" pitchFamily="34" charset="0"/>
                <a:cs typeface="Kokila" panose="020B0604020202020204" pitchFamily="34" charset="0"/>
              </a:rPr>
              <a:t>........</a:t>
            </a:r>
            <a:r>
              <a:rPr lang="ne-NP" sz="3600" b="1">
                <a:solidFill>
                  <a:srgbClr val="FF0000"/>
                </a:solidFill>
                <a:latin typeface="Kokila" panose="020B0604020202020204" pitchFamily="34" charset="0"/>
                <a:cs typeface="Kokila" panose="020B0604020202020204" pitchFamily="34" charset="0"/>
              </a:rPr>
              <a:t>क्रमश</a:t>
            </a:r>
            <a:r>
              <a:rPr lang="en-US" sz="3600" b="1">
                <a:solidFill>
                  <a:srgbClr val="FF0000"/>
                </a:solidFill>
                <a:latin typeface="Kokila" panose="020B0604020202020204" pitchFamily="34" charset="0"/>
                <a:cs typeface="Kokila" panose="020B0604020202020204" pitchFamily="34" charset="0"/>
              </a:rPr>
              <a:t>.........</a:t>
            </a:r>
            <a:endParaRPr lang="en-US" sz="3600" b="1">
              <a:solidFill>
                <a:srgbClr val="0070C0"/>
              </a:solidFill>
              <a:latin typeface="Kokila" panose="020B0604020202020204" pitchFamily="34" charset="0"/>
              <a:ea typeface="+mn-ea"/>
              <a:cs typeface="Kokila" panose="020B0604020202020204" pitchFamily="34" charset="0"/>
            </a:endParaRPr>
          </a:p>
        </p:txBody>
      </p:sp>
      <p:sp>
        <p:nvSpPr>
          <p:cNvPr id="3" name="Content Placeholder 2"/>
          <p:cNvSpPr>
            <a:spLocks noGrp="1"/>
          </p:cNvSpPr>
          <p:nvPr>
            <p:ph idx="1"/>
          </p:nvPr>
        </p:nvSpPr>
        <p:spPr>
          <a:xfrm>
            <a:off x="0" y="2278966"/>
            <a:ext cx="9076073" cy="4471393"/>
          </a:xfrm>
        </p:spPr>
        <p:txBody>
          <a:bodyPr>
            <a:normAutofit/>
          </a:bodyPr>
          <a:lstStyle/>
          <a:p>
            <a:r>
              <a:rPr lang="ne-NP" sz="3000" b="1">
                <a:solidFill>
                  <a:srgbClr val="142DAC"/>
                </a:solidFill>
                <a:latin typeface="Kokila" panose="020B0604020202020204" pitchFamily="34" charset="0"/>
                <a:cs typeface="Kokila" panose="020B0604020202020204" pitchFamily="34" charset="0"/>
              </a:rPr>
              <a:t>गत ७ दिनमा मुख्य कामबाट अनुपस्थित भई पुनः सोही काममा फर्कने निश्चित भएका व्यक्तिहरुका लागि सो व्यक्तिले अनुपस्थित हुनु अघि अक्सर रुपमा गर्ने काम सोधी सोही कामको विवरण यहाँ लेख्नुपर्दछ । </a:t>
            </a:r>
            <a:endParaRPr lang="en-US" sz="3000" b="1">
              <a:solidFill>
                <a:srgbClr val="142DAC"/>
              </a:solidFill>
              <a:latin typeface="Kokila" panose="020B0604020202020204" pitchFamily="34" charset="0"/>
              <a:cs typeface="Kokila" panose="020B0604020202020204" pitchFamily="34" charset="0"/>
            </a:endParaRPr>
          </a:p>
          <a:p>
            <a:r>
              <a:rPr lang="ne-NP" sz="3000" b="1">
                <a:solidFill>
                  <a:srgbClr val="FF0000"/>
                </a:solidFill>
                <a:latin typeface="Kokila" panose="020B0604020202020204" pitchFamily="34" charset="0"/>
                <a:cs typeface="Kokila" panose="020B0604020202020204" pitchFamily="34" charset="0"/>
              </a:rPr>
              <a:t>उदाहरण  १</a:t>
            </a:r>
            <a:endParaRPr lang="en-US" sz="3000" b="1">
              <a:solidFill>
                <a:srgbClr val="FF0000"/>
              </a:solidFill>
              <a:latin typeface="Kokila" panose="020B0604020202020204" pitchFamily="34" charset="0"/>
              <a:cs typeface="Kokila" panose="020B0604020202020204" pitchFamily="34" charset="0"/>
            </a:endParaRPr>
          </a:p>
          <a:p>
            <a:pPr marL="0" indent="0" algn="just">
              <a:buNone/>
            </a:pPr>
            <a:r>
              <a:rPr lang="ne-NP" sz="3000" b="1">
                <a:solidFill>
                  <a:srgbClr val="142DAC"/>
                </a:solidFill>
                <a:latin typeface="Kokila" panose="020B0604020202020204" pitchFamily="34" charset="0"/>
                <a:cs typeface="Kokila" panose="020B0604020202020204" pitchFamily="34" charset="0"/>
              </a:rPr>
              <a:t>वीर अस्पतालमा स्थायी रुपमा कार्यरत आँखाको डाक्टर गत ७ दिनमा घर बिदामा बसेको कारणले कुनै काम नगरेको भएतापनि निज बिदा पश्चात सोही काममा फर्कने निश्चित भएको अवस्थामा निजको गत ७ दिनको काम लेख्दा बिदा पहिले गर्ने गरेको कामको बारेमा नै सोधी लेख्नुपर्दछ अर्थात निजको काम र पेशा लेख्दा  “आँखाको औषधी उपचार</a:t>
            </a:r>
            <a:r>
              <a:rPr lang="en-US" sz="3000" b="1">
                <a:solidFill>
                  <a:srgbClr val="142DAC"/>
                </a:solidFill>
                <a:latin typeface="Kokila" panose="020B0604020202020204" pitchFamily="34" charset="0"/>
                <a:cs typeface="Kokila" panose="020B0604020202020204" pitchFamily="34" charset="0"/>
              </a:rPr>
              <a:t>, </a:t>
            </a:r>
            <a:r>
              <a:rPr lang="ne-NP" sz="3000" b="1">
                <a:solidFill>
                  <a:srgbClr val="142DAC"/>
                </a:solidFill>
                <a:latin typeface="Kokila" panose="020B0604020202020204" pitchFamily="34" charset="0"/>
                <a:cs typeface="Kokila" panose="020B0604020202020204" pitchFamily="34" charset="0"/>
              </a:rPr>
              <a:t>डाक्टर” लेख्नुपर्छ ।</a:t>
            </a:r>
            <a:endParaRPr lang="en-US" sz="3000" b="1">
              <a:solidFill>
                <a:srgbClr val="142DAC"/>
              </a:solidFill>
              <a:latin typeface="Kokila" panose="020B0604020202020204" pitchFamily="34" charset="0"/>
              <a:cs typeface="Kokila" panose="020B0604020202020204" pitchFamily="34" charset="0"/>
            </a:endParaRPr>
          </a:p>
        </p:txBody>
      </p:sp>
      <p:sp>
        <p:nvSpPr>
          <p:cNvPr id="4" name="Slide Number Placeholder 3"/>
          <p:cNvSpPr>
            <a:spLocks noGrp="1"/>
          </p:cNvSpPr>
          <p:nvPr>
            <p:ph type="sldNum" sz="quarter" idx="12"/>
          </p:nvPr>
        </p:nvSpPr>
        <p:spPr/>
        <p:txBody>
          <a:bodyPr/>
          <a:lstStyle/>
          <a:p>
            <a:fld id="{26402401-4522-4C0F-A737-197EB07E49FF}" type="slidenum">
              <a:rPr lang="en-US" smtClean="0"/>
              <a:pPr/>
              <a:t>19</a:t>
            </a:fld>
            <a:endParaRPr lang="en-US"/>
          </a:p>
        </p:txBody>
      </p:sp>
      <p:pic>
        <p:nvPicPr>
          <p:cNvPr id="5" name="Picture 4">
            <a:extLst>
              <a:ext uri="{FF2B5EF4-FFF2-40B4-BE49-F238E27FC236}">
                <a16:creationId xmlns:a16="http://schemas.microsoft.com/office/drawing/2014/main" id="{9BF5F61D-8315-44FF-AB3D-88176B02A22D}"/>
              </a:ext>
            </a:extLst>
          </p:cNvPr>
          <p:cNvPicPr>
            <a:picLocks noChangeAspect="1"/>
          </p:cNvPicPr>
          <p:nvPr/>
        </p:nvPicPr>
        <p:blipFill>
          <a:blip r:embed="rId2"/>
          <a:stretch>
            <a:fillRect/>
          </a:stretch>
        </p:blipFill>
        <p:spPr>
          <a:xfrm>
            <a:off x="9243830" y="1082100"/>
            <a:ext cx="2898137" cy="4454930"/>
          </a:xfrm>
          <a:prstGeom prst="rect">
            <a:avLst/>
          </a:prstGeom>
        </p:spPr>
      </p:pic>
      <p:sp>
        <p:nvSpPr>
          <p:cNvPr id="6" name="TextBox 5">
            <a:extLst>
              <a:ext uri="{FF2B5EF4-FFF2-40B4-BE49-F238E27FC236}">
                <a16:creationId xmlns:a16="http://schemas.microsoft.com/office/drawing/2014/main" id="{4672F32F-77F2-4212-AF72-ACE12CAD560B}"/>
              </a:ext>
            </a:extLst>
          </p:cNvPr>
          <p:cNvSpPr txBox="1"/>
          <p:nvPr/>
        </p:nvSpPr>
        <p:spPr>
          <a:xfrm>
            <a:off x="9243830" y="5037038"/>
            <a:ext cx="2099955" cy="338554"/>
          </a:xfrm>
          <a:prstGeom prst="rect">
            <a:avLst/>
          </a:prstGeom>
          <a:noFill/>
        </p:spPr>
        <p:txBody>
          <a:bodyPr wrap="square" rtlCol="0">
            <a:spAutoFit/>
          </a:bodyPr>
          <a:lstStyle/>
          <a:p>
            <a:r>
              <a:rPr lang="ne-NP" sz="1600" b="1">
                <a:solidFill>
                  <a:srgbClr val="142DAC"/>
                </a:solidFill>
                <a:latin typeface="Kokila" panose="020B0604020202020204" pitchFamily="34" charset="0"/>
                <a:cs typeface="Kokila" panose="020B0604020202020204" pitchFamily="34" charset="0"/>
              </a:rPr>
              <a:t>आँखाको औषधी उपचार</a:t>
            </a:r>
            <a:r>
              <a:rPr lang="en-US" sz="1600" b="1">
                <a:solidFill>
                  <a:srgbClr val="142DAC"/>
                </a:solidFill>
                <a:latin typeface="Kokila" panose="020B0604020202020204" pitchFamily="34" charset="0"/>
                <a:cs typeface="Kokila" panose="020B0604020202020204" pitchFamily="34" charset="0"/>
              </a:rPr>
              <a:t>, </a:t>
            </a:r>
            <a:r>
              <a:rPr lang="ne-NP" sz="1600" b="1">
                <a:solidFill>
                  <a:srgbClr val="142DAC"/>
                </a:solidFill>
                <a:latin typeface="Kokila" panose="020B0604020202020204" pitchFamily="34" charset="0"/>
                <a:cs typeface="Kokila" panose="020B0604020202020204" pitchFamily="34" charset="0"/>
              </a:rPr>
              <a:t>डाक्टर</a:t>
            </a:r>
            <a:endParaRPr lang="en-US" sz="1600"/>
          </a:p>
        </p:txBody>
      </p:sp>
      <p:sp>
        <p:nvSpPr>
          <p:cNvPr id="7" name="TextBox 6">
            <a:extLst>
              <a:ext uri="{FF2B5EF4-FFF2-40B4-BE49-F238E27FC236}">
                <a16:creationId xmlns:a16="http://schemas.microsoft.com/office/drawing/2014/main" id="{1EB946AA-ED30-4BA6-A8AC-8203311BCD07}"/>
              </a:ext>
            </a:extLst>
          </p:cNvPr>
          <p:cNvSpPr txBox="1"/>
          <p:nvPr/>
        </p:nvSpPr>
        <p:spPr>
          <a:xfrm>
            <a:off x="11511542" y="5037038"/>
            <a:ext cx="428462" cy="381436"/>
          </a:xfrm>
          <a:prstGeom prst="rect">
            <a:avLst/>
          </a:prstGeom>
          <a:noFill/>
        </p:spPr>
        <p:txBody>
          <a:bodyPr wrap="square" rtlCol="0">
            <a:spAutoFit/>
          </a:bodyPr>
          <a:lstStyle/>
          <a:p>
            <a:r>
              <a:rPr lang="en-US" b="1">
                <a:solidFill>
                  <a:srgbClr val="142DAC"/>
                </a:solidFill>
              </a:rPr>
              <a:t>3</a:t>
            </a:r>
          </a:p>
        </p:txBody>
      </p:sp>
    </p:spTree>
    <p:extLst>
      <p:ext uri="{BB962C8B-B14F-4D97-AF65-F5344CB8AC3E}">
        <p14:creationId xmlns:p14="http://schemas.microsoft.com/office/powerpoint/2010/main" val="4117847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par>
                                <p:cTn id="13" presetID="16" presetClass="entr" presetSubtype="21"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arn(inVertical)">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barn(inVertical)">
                                      <p:cBhvr>
                                        <p:cTn id="20" dur="500"/>
                                        <p:tgtEl>
                                          <p:spTgt spid="6"/>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barn(inVertical)">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14173"/>
            <a:ext cx="9478409" cy="878127"/>
          </a:xfrm>
        </p:spPr>
        <p:txBody>
          <a:bodyPr>
            <a:noAutofit/>
          </a:bodyPr>
          <a:lstStyle/>
          <a:p>
            <a:r>
              <a:rPr lang="ne-NP" sz="2800" b="1">
                <a:solidFill>
                  <a:srgbClr val="142DAC"/>
                </a:solidFill>
                <a:latin typeface="Kokila" panose="020B0604020202020204" pitchFamily="34" charset="0"/>
                <a:ea typeface="+mn-ea"/>
                <a:cs typeface="Kokila" panose="020B0604020202020204" pitchFamily="34" charset="0"/>
              </a:rPr>
              <a:t>महल नं ३३ </a:t>
            </a:r>
            <a:r>
              <a:rPr lang="en-US" altLang="en-US" sz="2800" b="1">
                <a:solidFill>
                  <a:srgbClr val="142DAC"/>
                </a:solidFill>
                <a:latin typeface="Kokila" panose="020B0604020202020204" pitchFamily="34" charset="0"/>
                <a:ea typeface="+mn-ea"/>
                <a:cs typeface="Kokila" panose="020B0604020202020204" pitchFamily="34" charset="0"/>
              </a:rPr>
              <a:t>:</a:t>
            </a:r>
            <a:r>
              <a:rPr lang="ne-NP" altLang="en-US" sz="2800" b="1">
                <a:solidFill>
                  <a:srgbClr val="142DAC"/>
                </a:solidFill>
                <a:latin typeface="Kokila" panose="020B0604020202020204" pitchFamily="34" charset="0"/>
                <a:ea typeface="+mn-ea"/>
                <a:cs typeface="Kokila" panose="020B0604020202020204" pitchFamily="34" charset="0"/>
              </a:rPr>
              <a:t> </a:t>
            </a:r>
            <a:r>
              <a:rPr lang="en-US" sz="2800" b="1">
                <a:solidFill>
                  <a:srgbClr val="142DAC"/>
                </a:solidFill>
                <a:latin typeface="Kokila" panose="020B0604020202020204" pitchFamily="34" charset="0"/>
                <a:ea typeface="+mn-ea"/>
                <a:cs typeface="Kokila" panose="020B0604020202020204" pitchFamily="34" charset="0"/>
              </a:rPr>
              <a:t>.... नाम... </a:t>
            </a:r>
            <a:r>
              <a:rPr lang="ne-NP" sz="2800" b="1">
                <a:solidFill>
                  <a:srgbClr val="142DAC"/>
                </a:solidFill>
                <a:latin typeface="Kokila" panose="020B0604020202020204" pitchFamily="34" charset="0"/>
                <a:ea typeface="+mn-ea"/>
                <a:cs typeface="Kokila" panose="020B0604020202020204" pitchFamily="34" charset="0"/>
              </a:rPr>
              <a:t>ले पछिल्लो समय कस्तो प्रकारको मुख्य आर्थिक काम वा पेशा गर्नुभयो </a:t>
            </a:r>
            <a:r>
              <a:rPr lang="en-US" sz="2800" b="1">
                <a:solidFill>
                  <a:srgbClr val="142DAC"/>
                </a:solidFill>
                <a:latin typeface="Kokila" panose="020B0604020202020204" pitchFamily="34" charset="0"/>
                <a:ea typeface="+mn-ea"/>
                <a:cs typeface="Kokila" panose="020B0604020202020204" pitchFamily="34" charset="0"/>
              </a:rPr>
              <a:t>?</a:t>
            </a:r>
            <a:r>
              <a:rPr lang="en-US" sz="2800" b="1">
                <a:solidFill>
                  <a:srgbClr val="FF0000"/>
                </a:solidFill>
                <a:latin typeface="Kokila" panose="020B0604020202020204" pitchFamily="34" charset="0"/>
                <a:cs typeface="Kokila" panose="020B0604020202020204" pitchFamily="34" charset="0"/>
              </a:rPr>
              <a:t> ........</a:t>
            </a:r>
            <a:r>
              <a:rPr lang="ne-NP" sz="2800" b="1">
                <a:solidFill>
                  <a:srgbClr val="FF0000"/>
                </a:solidFill>
                <a:latin typeface="Kokila" panose="020B0604020202020204" pitchFamily="34" charset="0"/>
                <a:cs typeface="Kokila" panose="020B0604020202020204" pitchFamily="34" charset="0"/>
              </a:rPr>
              <a:t>क्रमश</a:t>
            </a:r>
            <a:r>
              <a:rPr lang="en-US" sz="2800" b="1">
                <a:solidFill>
                  <a:srgbClr val="FF0000"/>
                </a:solidFill>
                <a:latin typeface="Kokila" panose="020B0604020202020204" pitchFamily="34" charset="0"/>
                <a:cs typeface="Kokila" panose="020B0604020202020204" pitchFamily="34" charset="0"/>
              </a:rPr>
              <a:t>.........</a:t>
            </a:r>
            <a:endParaRPr lang="en-US" sz="2800" b="1">
              <a:solidFill>
                <a:srgbClr val="0070C0"/>
              </a:solidFill>
              <a:latin typeface="Kokila" panose="020B0604020202020204" pitchFamily="34" charset="0"/>
              <a:ea typeface="+mn-ea"/>
              <a:cs typeface="Kokila" panose="020B0604020202020204" pitchFamily="34" charset="0"/>
            </a:endParaRPr>
          </a:p>
        </p:txBody>
      </p:sp>
      <p:sp>
        <p:nvSpPr>
          <p:cNvPr id="3" name="Content Placeholder 2"/>
          <p:cNvSpPr>
            <a:spLocks noGrp="1"/>
          </p:cNvSpPr>
          <p:nvPr>
            <p:ph idx="1"/>
          </p:nvPr>
        </p:nvSpPr>
        <p:spPr>
          <a:xfrm>
            <a:off x="0" y="2278966"/>
            <a:ext cx="9144000" cy="4471393"/>
          </a:xfrm>
        </p:spPr>
        <p:txBody>
          <a:bodyPr>
            <a:normAutofit/>
          </a:bodyPr>
          <a:lstStyle/>
          <a:p>
            <a:pPr marL="0" indent="0" algn="just">
              <a:buNone/>
            </a:pPr>
            <a:r>
              <a:rPr lang="ne-NP" sz="3000" b="1">
                <a:solidFill>
                  <a:srgbClr val="142DAC"/>
                </a:solidFill>
                <a:latin typeface="Kokila" panose="020B0604020202020204" pitchFamily="34" charset="0"/>
                <a:cs typeface="Kokila" panose="020B0604020202020204" pitchFamily="34" charset="0"/>
              </a:rPr>
              <a:t>उदाहरण २</a:t>
            </a:r>
            <a:endParaRPr lang="en-US" sz="3000" b="1">
              <a:solidFill>
                <a:srgbClr val="142DAC"/>
              </a:solidFill>
              <a:latin typeface="Kokila" panose="020B0604020202020204" pitchFamily="34" charset="0"/>
              <a:cs typeface="Kokila" panose="020B0604020202020204" pitchFamily="34" charset="0"/>
            </a:endParaRPr>
          </a:p>
          <a:p>
            <a:pPr algn="just"/>
            <a:r>
              <a:rPr lang="ne-NP" sz="3000" b="1">
                <a:solidFill>
                  <a:srgbClr val="142DAC"/>
                </a:solidFill>
                <a:latin typeface="Kokila" panose="020B0604020202020204" pitchFamily="34" charset="0"/>
                <a:cs typeface="Kokila" panose="020B0604020202020204" pitchFamily="34" charset="0"/>
              </a:rPr>
              <a:t>वीर अस्पतालमा स्थायी रुपमा कार्यरत खरिदारले गत ७ दिनमा घर बिदामा बसेको बेलामा आफ्नो परिवारले चलाएको पान पासलमा काम गरेको भएतापनि निज बिदा पश्चात बीर अस्पतालमा गरिरहेको काममा फर्कने निश्चित भएको अवस्थामा निजको पछिल्लो समयको मुख्य काम लेख्दा बिदा पहिले गर्ने गरेको कामको बारेमा नै सोधी लेख्नुपर्दछ अर्थात निजको काम र पेशा लेख्दा “फाइल गर्ने र कपि गर्ने सम्बन्धी कार्यालय सहयोगीहरु</a:t>
            </a:r>
            <a:r>
              <a:rPr lang="en-US" sz="3000" b="1">
                <a:solidFill>
                  <a:srgbClr val="142DAC"/>
                </a:solidFill>
                <a:latin typeface="Kokila" panose="020B0604020202020204" pitchFamily="34" charset="0"/>
                <a:cs typeface="Kokila" panose="020B0604020202020204" pitchFamily="34" charset="0"/>
              </a:rPr>
              <a:t>, </a:t>
            </a:r>
            <a:r>
              <a:rPr lang="ne-NP" sz="3000" b="1">
                <a:solidFill>
                  <a:srgbClr val="142DAC"/>
                </a:solidFill>
                <a:latin typeface="Kokila" panose="020B0604020202020204" pitchFamily="34" charset="0"/>
                <a:cs typeface="Kokila" panose="020B0604020202020204" pitchFamily="34" charset="0"/>
              </a:rPr>
              <a:t>खरिदार”  नै लेख्नु पर्दछ ।</a:t>
            </a:r>
            <a:endParaRPr lang="en-US" sz="3000" b="1">
              <a:solidFill>
                <a:srgbClr val="142DAC"/>
              </a:solidFill>
              <a:latin typeface="Kokila" panose="020B0604020202020204" pitchFamily="34" charset="0"/>
              <a:cs typeface="Kokila" panose="020B0604020202020204" pitchFamily="34" charset="0"/>
            </a:endParaRPr>
          </a:p>
        </p:txBody>
      </p:sp>
      <p:sp>
        <p:nvSpPr>
          <p:cNvPr id="4" name="Slide Number Placeholder 3"/>
          <p:cNvSpPr>
            <a:spLocks noGrp="1"/>
          </p:cNvSpPr>
          <p:nvPr>
            <p:ph type="sldNum" sz="quarter" idx="12"/>
          </p:nvPr>
        </p:nvSpPr>
        <p:spPr/>
        <p:txBody>
          <a:bodyPr/>
          <a:lstStyle/>
          <a:p>
            <a:fld id="{26402401-4522-4C0F-A737-197EB07E49FF}" type="slidenum">
              <a:rPr lang="en-US" smtClean="0"/>
              <a:pPr/>
              <a:t>20</a:t>
            </a:fld>
            <a:endParaRPr lang="en-US"/>
          </a:p>
        </p:txBody>
      </p:sp>
      <p:pic>
        <p:nvPicPr>
          <p:cNvPr id="5" name="Picture 4">
            <a:extLst>
              <a:ext uri="{FF2B5EF4-FFF2-40B4-BE49-F238E27FC236}">
                <a16:creationId xmlns:a16="http://schemas.microsoft.com/office/drawing/2014/main" id="{D2CD6FBC-2CB3-4335-953F-D66CBC73DC1D}"/>
              </a:ext>
            </a:extLst>
          </p:cNvPr>
          <p:cNvPicPr>
            <a:picLocks noChangeAspect="1"/>
          </p:cNvPicPr>
          <p:nvPr/>
        </p:nvPicPr>
        <p:blipFill>
          <a:blip r:embed="rId2"/>
          <a:stretch>
            <a:fillRect/>
          </a:stretch>
        </p:blipFill>
        <p:spPr>
          <a:xfrm>
            <a:off x="9243830" y="1082100"/>
            <a:ext cx="2898137" cy="4454930"/>
          </a:xfrm>
          <a:prstGeom prst="rect">
            <a:avLst/>
          </a:prstGeom>
        </p:spPr>
      </p:pic>
      <p:sp>
        <p:nvSpPr>
          <p:cNvPr id="6" name="TextBox 5">
            <a:extLst>
              <a:ext uri="{FF2B5EF4-FFF2-40B4-BE49-F238E27FC236}">
                <a16:creationId xmlns:a16="http://schemas.microsoft.com/office/drawing/2014/main" id="{13B935CB-1FDD-4E02-A3D1-8590506A812E}"/>
              </a:ext>
            </a:extLst>
          </p:cNvPr>
          <p:cNvSpPr txBox="1"/>
          <p:nvPr/>
        </p:nvSpPr>
        <p:spPr>
          <a:xfrm>
            <a:off x="9410483" y="5016138"/>
            <a:ext cx="1954203" cy="523220"/>
          </a:xfrm>
          <a:prstGeom prst="rect">
            <a:avLst/>
          </a:prstGeom>
          <a:noFill/>
        </p:spPr>
        <p:txBody>
          <a:bodyPr wrap="square" rtlCol="0">
            <a:spAutoFit/>
          </a:bodyPr>
          <a:lstStyle/>
          <a:p>
            <a:r>
              <a:rPr lang="ne-NP" sz="1400" b="1">
                <a:solidFill>
                  <a:srgbClr val="142DAC"/>
                </a:solidFill>
                <a:latin typeface="Kokila" panose="020B0604020202020204" pitchFamily="34" charset="0"/>
                <a:cs typeface="Kokila" panose="020B0604020202020204" pitchFamily="34" charset="0"/>
              </a:rPr>
              <a:t>फाइल गर्ने र कपि गर्ने सम्बन्धी</a:t>
            </a:r>
            <a:r>
              <a:rPr lang="en-US" sz="1400" b="1">
                <a:solidFill>
                  <a:srgbClr val="142DAC"/>
                </a:solidFill>
                <a:latin typeface="Kokila" panose="020B0604020202020204" pitchFamily="34" charset="0"/>
                <a:cs typeface="Kokila" panose="020B0604020202020204" pitchFamily="34" charset="0"/>
              </a:rPr>
              <a:t>, </a:t>
            </a:r>
            <a:r>
              <a:rPr lang="ne-NP" sz="1400" b="1">
                <a:solidFill>
                  <a:srgbClr val="142DAC"/>
                </a:solidFill>
                <a:latin typeface="Kokila" panose="020B0604020202020204" pitchFamily="34" charset="0"/>
                <a:cs typeface="Kokila" panose="020B0604020202020204" pitchFamily="34" charset="0"/>
              </a:rPr>
              <a:t>खरिदार</a:t>
            </a:r>
            <a:endParaRPr lang="en-US" sz="1400"/>
          </a:p>
        </p:txBody>
      </p:sp>
      <p:sp>
        <p:nvSpPr>
          <p:cNvPr id="7" name="TextBox 6">
            <a:extLst>
              <a:ext uri="{FF2B5EF4-FFF2-40B4-BE49-F238E27FC236}">
                <a16:creationId xmlns:a16="http://schemas.microsoft.com/office/drawing/2014/main" id="{EBB0C995-710F-4CE7-949D-0163652AF7DB}"/>
              </a:ext>
            </a:extLst>
          </p:cNvPr>
          <p:cNvSpPr txBox="1"/>
          <p:nvPr/>
        </p:nvSpPr>
        <p:spPr>
          <a:xfrm>
            <a:off x="11511542" y="5037038"/>
            <a:ext cx="428462" cy="381436"/>
          </a:xfrm>
          <a:prstGeom prst="rect">
            <a:avLst/>
          </a:prstGeom>
          <a:noFill/>
        </p:spPr>
        <p:txBody>
          <a:bodyPr wrap="square" rtlCol="0">
            <a:spAutoFit/>
          </a:bodyPr>
          <a:lstStyle/>
          <a:p>
            <a:r>
              <a:rPr lang="en-US" b="1">
                <a:solidFill>
                  <a:srgbClr val="142DAC"/>
                </a:solidFill>
              </a:rPr>
              <a:t>5</a:t>
            </a:r>
          </a:p>
        </p:txBody>
      </p:sp>
    </p:spTree>
    <p:extLst>
      <p:ext uri="{BB962C8B-B14F-4D97-AF65-F5344CB8AC3E}">
        <p14:creationId xmlns:p14="http://schemas.microsoft.com/office/powerpoint/2010/main" val="1307429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arn(inVertical)">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6402401-4522-4C0F-A737-197EB07E49FF}" type="slidenum">
              <a:rPr lang="en-US" smtClean="0"/>
              <a:pPr/>
              <a:t>21</a:t>
            </a:fld>
            <a:endParaRPr lang="en-US"/>
          </a:p>
        </p:txBody>
      </p:sp>
      <p:sp>
        <p:nvSpPr>
          <p:cNvPr id="8" name="Title 1"/>
          <p:cNvSpPr>
            <a:spLocks noGrp="1"/>
          </p:cNvSpPr>
          <p:nvPr>
            <p:ph type="title"/>
          </p:nvPr>
        </p:nvSpPr>
        <p:spPr>
          <a:xfrm>
            <a:off x="0" y="1014173"/>
            <a:ext cx="12192000" cy="878127"/>
          </a:xfrm>
        </p:spPr>
        <p:txBody>
          <a:bodyPr>
            <a:noAutofit/>
          </a:bodyPr>
          <a:lstStyle/>
          <a:p>
            <a:r>
              <a:rPr lang="ne-NP" sz="2800" b="1">
                <a:solidFill>
                  <a:srgbClr val="142DAC"/>
                </a:solidFill>
                <a:latin typeface="Kokila" panose="020B0604020202020204" pitchFamily="34" charset="0"/>
                <a:ea typeface="+mn-ea"/>
                <a:cs typeface="Kokila" panose="020B0604020202020204" pitchFamily="34" charset="0"/>
              </a:rPr>
              <a:t>महल नं ३३ </a:t>
            </a:r>
            <a:r>
              <a:rPr lang="en-US" altLang="en-US" sz="2800" b="1">
                <a:solidFill>
                  <a:srgbClr val="142DAC"/>
                </a:solidFill>
                <a:latin typeface="Kokila" panose="020B0604020202020204" pitchFamily="34" charset="0"/>
                <a:ea typeface="+mn-ea"/>
                <a:cs typeface="Kokila" panose="020B0604020202020204" pitchFamily="34" charset="0"/>
              </a:rPr>
              <a:t>:</a:t>
            </a:r>
            <a:r>
              <a:rPr lang="ne-NP" altLang="en-US" sz="2800" b="1">
                <a:solidFill>
                  <a:srgbClr val="142DAC"/>
                </a:solidFill>
                <a:latin typeface="Kokila" panose="020B0604020202020204" pitchFamily="34" charset="0"/>
                <a:ea typeface="+mn-ea"/>
                <a:cs typeface="Kokila" panose="020B0604020202020204" pitchFamily="34" charset="0"/>
              </a:rPr>
              <a:t> </a:t>
            </a:r>
            <a:r>
              <a:rPr lang="en-US" sz="2800" b="1">
                <a:solidFill>
                  <a:srgbClr val="142DAC"/>
                </a:solidFill>
                <a:latin typeface="Kokila" panose="020B0604020202020204" pitchFamily="34" charset="0"/>
                <a:ea typeface="+mn-ea"/>
                <a:cs typeface="Kokila" panose="020B0604020202020204" pitchFamily="34" charset="0"/>
              </a:rPr>
              <a:t>...नाम.. </a:t>
            </a:r>
            <a:r>
              <a:rPr lang="ne-NP" sz="2800" b="1">
                <a:solidFill>
                  <a:srgbClr val="142DAC"/>
                </a:solidFill>
                <a:latin typeface="Kokila" panose="020B0604020202020204" pitchFamily="34" charset="0"/>
                <a:ea typeface="+mn-ea"/>
                <a:cs typeface="Kokila" panose="020B0604020202020204" pitchFamily="34" charset="0"/>
              </a:rPr>
              <a:t>ले पछिल्लो समय कस्तो प्रकारको मुख्य आर्थिक काम वा पेशा गर्नुभयो </a:t>
            </a:r>
            <a:r>
              <a:rPr lang="en-US" sz="2800" b="1">
                <a:solidFill>
                  <a:srgbClr val="142DAC"/>
                </a:solidFill>
                <a:latin typeface="Kokila" panose="020B0604020202020204" pitchFamily="34" charset="0"/>
                <a:ea typeface="+mn-ea"/>
                <a:cs typeface="Kokila" panose="020B0604020202020204" pitchFamily="34" charset="0"/>
              </a:rPr>
              <a:t>?</a:t>
            </a:r>
            <a:r>
              <a:rPr lang="en-US" sz="2800" b="1">
                <a:solidFill>
                  <a:srgbClr val="FF0000"/>
                </a:solidFill>
                <a:latin typeface="Kokila" panose="020B0604020202020204" pitchFamily="34" charset="0"/>
                <a:cs typeface="Kokila" panose="020B0604020202020204" pitchFamily="34" charset="0"/>
              </a:rPr>
              <a:t> ........</a:t>
            </a:r>
            <a:r>
              <a:rPr lang="ne-NP" sz="2800" b="1">
                <a:solidFill>
                  <a:srgbClr val="FF0000"/>
                </a:solidFill>
                <a:latin typeface="Kokila" panose="020B0604020202020204" pitchFamily="34" charset="0"/>
                <a:cs typeface="Kokila" panose="020B0604020202020204" pitchFamily="34" charset="0"/>
              </a:rPr>
              <a:t>क्रमश</a:t>
            </a:r>
            <a:r>
              <a:rPr lang="en-US" sz="2800" b="1">
                <a:solidFill>
                  <a:srgbClr val="FF0000"/>
                </a:solidFill>
                <a:latin typeface="Kokila" panose="020B0604020202020204" pitchFamily="34" charset="0"/>
                <a:cs typeface="Kokila" panose="020B0604020202020204" pitchFamily="34" charset="0"/>
              </a:rPr>
              <a:t>.........</a:t>
            </a:r>
            <a:endParaRPr lang="en-US" sz="2800" b="1">
              <a:solidFill>
                <a:srgbClr val="0070C0"/>
              </a:solidFill>
              <a:latin typeface="Kokila" panose="020B0604020202020204" pitchFamily="34" charset="0"/>
              <a:ea typeface="+mn-ea"/>
              <a:cs typeface="Kokila" panose="020B0604020202020204" pitchFamily="34" charset="0"/>
            </a:endParaRPr>
          </a:p>
        </p:txBody>
      </p:sp>
      <p:sp>
        <p:nvSpPr>
          <p:cNvPr id="9" name="TextBox 8"/>
          <p:cNvSpPr txBox="1"/>
          <p:nvPr/>
        </p:nvSpPr>
        <p:spPr>
          <a:xfrm>
            <a:off x="1091534" y="1471220"/>
            <a:ext cx="9334500" cy="461665"/>
          </a:xfrm>
          <a:prstGeom prst="rect">
            <a:avLst/>
          </a:prstGeom>
          <a:noFill/>
        </p:spPr>
        <p:txBody>
          <a:bodyPr wrap="square" rtlCol="0">
            <a:spAutoFit/>
          </a:bodyPr>
          <a:lstStyle/>
          <a:p>
            <a:r>
              <a:rPr lang="ne-NP" sz="2400" b="1" u="sng">
                <a:solidFill>
                  <a:srgbClr val="FF0000"/>
                </a:solidFill>
                <a:cs typeface="Kalimati" panose="00000400000000000000" pitchFamily="2"/>
              </a:rPr>
              <a:t>पेशाको विवरण र कोड</a:t>
            </a:r>
            <a:r>
              <a:rPr lang="en-US" sz="2400" b="1" u="sng">
                <a:solidFill>
                  <a:srgbClr val="FF0000"/>
                </a:solidFill>
                <a:cs typeface="Kalimati" panose="00000400000000000000" pitchFamily="2"/>
              </a:rPr>
              <a:t> </a:t>
            </a:r>
            <a:r>
              <a:rPr lang="ne-NP" sz="2400" b="1" u="sng">
                <a:solidFill>
                  <a:srgbClr val="FF0000"/>
                </a:solidFill>
                <a:cs typeface="Kalimati" panose="00000400000000000000" pitchFamily="2"/>
              </a:rPr>
              <a:t>गणना निर्देशिका पेज १३७</a:t>
            </a:r>
            <a:endParaRPr lang="en-US" sz="2400" b="1" u="sng">
              <a:solidFill>
                <a:srgbClr val="FF0000"/>
              </a:solidFill>
              <a:cs typeface="Kalimati" panose="00000400000000000000" pitchFamily="2"/>
            </a:endParaRPr>
          </a:p>
        </p:txBody>
      </p:sp>
      <p:pic>
        <p:nvPicPr>
          <p:cNvPr id="7" name="Picture 6">
            <a:extLst>
              <a:ext uri="{FF2B5EF4-FFF2-40B4-BE49-F238E27FC236}">
                <a16:creationId xmlns:a16="http://schemas.microsoft.com/office/drawing/2014/main" id="{6506628A-D08D-402B-8B31-8D3441D0D666}"/>
              </a:ext>
            </a:extLst>
          </p:cNvPr>
          <p:cNvPicPr>
            <a:picLocks noChangeAspect="1"/>
          </p:cNvPicPr>
          <p:nvPr/>
        </p:nvPicPr>
        <p:blipFill>
          <a:blip r:embed="rId2"/>
          <a:stretch>
            <a:fillRect/>
          </a:stretch>
        </p:blipFill>
        <p:spPr>
          <a:xfrm>
            <a:off x="8904611" y="1892300"/>
            <a:ext cx="3167729" cy="4869339"/>
          </a:xfrm>
          <a:prstGeom prst="rect">
            <a:avLst/>
          </a:prstGeom>
        </p:spPr>
      </p:pic>
      <p:graphicFrame>
        <p:nvGraphicFramePr>
          <p:cNvPr id="2" name="Table 2">
            <a:extLst>
              <a:ext uri="{FF2B5EF4-FFF2-40B4-BE49-F238E27FC236}">
                <a16:creationId xmlns:a16="http://schemas.microsoft.com/office/drawing/2014/main" id="{2E179B93-8DF0-40CF-AE3F-A4A2CF9D32BE}"/>
              </a:ext>
            </a:extLst>
          </p:cNvPr>
          <p:cNvGraphicFramePr>
            <a:graphicFrameLocks noGrp="1"/>
          </p:cNvGraphicFramePr>
          <p:nvPr>
            <p:extLst>
              <p:ext uri="{D42A27DB-BD31-4B8C-83A1-F6EECF244321}">
                <p14:modId xmlns:p14="http://schemas.microsoft.com/office/powerpoint/2010/main" val="3234662734"/>
              </p:ext>
            </p:extLst>
          </p:nvPr>
        </p:nvGraphicFramePr>
        <p:xfrm>
          <a:off x="197975" y="1971199"/>
          <a:ext cx="8720197" cy="4668520"/>
        </p:xfrm>
        <a:graphic>
          <a:graphicData uri="http://schemas.openxmlformats.org/drawingml/2006/table">
            <a:tbl>
              <a:tblPr firstRow="1" bandRow="1">
                <a:tableStyleId>{5C22544A-7EE6-4342-B048-85BDC9FD1C3A}</a:tableStyleId>
              </a:tblPr>
              <a:tblGrid>
                <a:gridCol w="8015950">
                  <a:extLst>
                    <a:ext uri="{9D8B030D-6E8A-4147-A177-3AD203B41FA5}">
                      <a16:colId xmlns:a16="http://schemas.microsoft.com/office/drawing/2014/main" val="777397000"/>
                    </a:ext>
                  </a:extLst>
                </a:gridCol>
                <a:gridCol w="704247">
                  <a:extLst>
                    <a:ext uri="{9D8B030D-6E8A-4147-A177-3AD203B41FA5}">
                      <a16:colId xmlns:a16="http://schemas.microsoft.com/office/drawing/2014/main" val="3279076019"/>
                    </a:ext>
                  </a:extLst>
                </a:gridCol>
              </a:tblGrid>
              <a:tr h="370840">
                <a:tc>
                  <a:txBody>
                    <a:bodyPr/>
                    <a:lstStyle/>
                    <a:p>
                      <a:r>
                        <a:rPr lang="en-US"/>
                        <a:t>Occupation Description (</a:t>
                      </a:r>
                      <a:r>
                        <a:rPr lang="ne-NP"/>
                        <a:t>पेशा विवरण</a:t>
                      </a:r>
                      <a:r>
                        <a:rPr lang="en-US"/>
                        <a:t>)</a:t>
                      </a:r>
                    </a:p>
                  </a:txBody>
                  <a:tcPr/>
                </a:tc>
                <a:tc>
                  <a:txBody>
                    <a:bodyPr/>
                    <a:lstStyle/>
                    <a:p>
                      <a:r>
                        <a:rPr lang="en-US"/>
                        <a:t>Code</a:t>
                      </a:r>
                    </a:p>
                  </a:txBody>
                  <a:tcPr/>
                </a:tc>
                <a:extLst>
                  <a:ext uri="{0D108BD9-81ED-4DB2-BD59-A6C34878D82A}">
                    <a16:rowId xmlns:a16="http://schemas.microsoft.com/office/drawing/2014/main" val="62524814"/>
                  </a:ext>
                </a:extLst>
              </a:tr>
              <a:tr h="370840">
                <a:tc>
                  <a:txBody>
                    <a:bodyPr/>
                    <a:lstStyle/>
                    <a:p>
                      <a:r>
                        <a:rPr lang="en-US" sz="1600" b="1" kern="1200">
                          <a:solidFill>
                            <a:srgbClr val="142DAC"/>
                          </a:solidFill>
                          <a:latin typeface="+mn-lt"/>
                          <a:ea typeface="+mn-ea"/>
                          <a:cs typeface="+mn-cs"/>
                        </a:rPr>
                        <a:t>Armed Force Occupations (</a:t>
                      </a:r>
                      <a:r>
                        <a:rPr lang="ne-NP" sz="1600" b="1" kern="1200">
                          <a:solidFill>
                            <a:srgbClr val="142DAC"/>
                          </a:solidFill>
                          <a:latin typeface="+mn-lt"/>
                          <a:ea typeface="+mn-ea"/>
                          <a:cs typeface="+mn-cs"/>
                        </a:rPr>
                        <a:t>सशस्त्र सैनिक अधिकारीहरू </a:t>
                      </a:r>
                      <a:r>
                        <a:rPr lang="en-US" sz="1600" b="1" kern="1200">
                          <a:solidFill>
                            <a:srgbClr val="142DAC"/>
                          </a:solidFill>
                          <a:latin typeface="+mn-lt"/>
                          <a:ea typeface="+mn-ea"/>
                          <a:cs typeface="+mn-cs"/>
                        </a:rPr>
                        <a:t>)</a:t>
                      </a:r>
                    </a:p>
                  </a:txBody>
                  <a:tcPr/>
                </a:tc>
                <a:tc>
                  <a:txBody>
                    <a:bodyPr/>
                    <a:lstStyle/>
                    <a:p>
                      <a:r>
                        <a:rPr lang="en-US" sz="1600" b="1" kern="1200">
                          <a:solidFill>
                            <a:srgbClr val="142DAC"/>
                          </a:solidFill>
                          <a:latin typeface="+mn-lt"/>
                          <a:ea typeface="+mn-ea"/>
                          <a:cs typeface="+mn-cs"/>
                        </a:rPr>
                        <a:t>1</a:t>
                      </a:r>
                    </a:p>
                  </a:txBody>
                  <a:tcPr/>
                </a:tc>
                <a:extLst>
                  <a:ext uri="{0D108BD9-81ED-4DB2-BD59-A6C34878D82A}">
                    <a16:rowId xmlns:a16="http://schemas.microsoft.com/office/drawing/2014/main" val="3895278507"/>
                  </a:ext>
                </a:extLst>
              </a:tr>
              <a:tr h="370840">
                <a:tc>
                  <a:txBody>
                    <a:bodyPr/>
                    <a:lstStyle/>
                    <a:p>
                      <a:r>
                        <a:rPr lang="en-US" sz="1600" b="1" kern="1200">
                          <a:solidFill>
                            <a:srgbClr val="142DAC"/>
                          </a:solidFill>
                          <a:latin typeface="+mn-lt"/>
                          <a:ea typeface="+mn-ea"/>
                          <a:cs typeface="+mn-cs"/>
                        </a:rPr>
                        <a:t>Managers (</a:t>
                      </a:r>
                      <a:r>
                        <a:rPr lang="ne-NP" sz="1600" b="1" kern="1200">
                          <a:solidFill>
                            <a:srgbClr val="142DAC"/>
                          </a:solidFill>
                          <a:latin typeface="+mn-lt"/>
                          <a:ea typeface="+mn-ea"/>
                          <a:cs typeface="+mn-cs"/>
                        </a:rPr>
                        <a:t>व्यवस्थापकहरू</a:t>
                      </a:r>
                      <a:r>
                        <a:rPr lang="en-US" sz="1600" b="1" kern="1200">
                          <a:solidFill>
                            <a:srgbClr val="142DAC"/>
                          </a:solidFill>
                          <a:latin typeface="+mn-lt"/>
                          <a:ea typeface="+mn-ea"/>
                          <a:cs typeface="+mn-cs"/>
                        </a:rPr>
                        <a:t>)</a:t>
                      </a:r>
                    </a:p>
                  </a:txBody>
                  <a:tcPr/>
                </a:tc>
                <a:tc>
                  <a:txBody>
                    <a:bodyPr/>
                    <a:lstStyle/>
                    <a:p>
                      <a:r>
                        <a:rPr lang="en-US" sz="1600" b="1" kern="1200">
                          <a:solidFill>
                            <a:srgbClr val="142DAC"/>
                          </a:solidFill>
                          <a:latin typeface="+mn-lt"/>
                          <a:ea typeface="+mn-ea"/>
                          <a:cs typeface="+mn-cs"/>
                        </a:rPr>
                        <a:t>2</a:t>
                      </a:r>
                    </a:p>
                  </a:txBody>
                  <a:tcPr/>
                </a:tc>
                <a:extLst>
                  <a:ext uri="{0D108BD9-81ED-4DB2-BD59-A6C34878D82A}">
                    <a16:rowId xmlns:a16="http://schemas.microsoft.com/office/drawing/2014/main" val="2279231549"/>
                  </a:ext>
                </a:extLst>
              </a:tr>
              <a:tr h="370840">
                <a:tc>
                  <a:txBody>
                    <a:bodyPr/>
                    <a:lstStyle/>
                    <a:p>
                      <a:r>
                        <a:rPr lang="en-US" sz="1600" b="1" kern="1200">
                          <a:solidFill>
                            <a:srgbClr val="142DAC"/>
                          </a:solidFill>
                          <a:latin typeface="+mn-lt"/>
                          <a:ea typeface="+mn-ea"/>
                          <a:cs typeface="+mn-cs"/>
                        </a:rPr>
                        <a:t>Professionals (</a:t>
                      </a:r>
                      <a:r>
                        <a:rPr lang="ne-NP" sz="1600" b="1" kern="1200">
                          <a:solidFill>
                            <a:srgbClr val="142DAC"/>
                          </a:solidFill>
                          <a:latin typeface="+mn-lt"/>
                          <a:ea typeface="+mn-ea"/>
                          <a:cs typeface="+mn-cs"/>
                        </a:rPr>
                        <a:t>पेशाविद्हरू</a:t>
                      </a:r>
                      <a:r>
                        <a:rPr lang="en-US" sz="1600" b="1" kern="1200">
                          <a:solidFill>
                            <a:srgbClr val="142DAC"/>
                          </a:solidFill>
                          <a:latin typeface="+mn-lt"/>
                          <a:ea typeface="+mn-ea"/>
                          <a:cs typeface="+mn-cs"/>
                        </a:rPr>
                        <a:t>)</a:t>
                      </a:r>
                    </a:p>
                  </a:txBody>
                  <a:tcPr/>
                </a:tc>
                <a:tc>
                  <a:txBody>
                    <a:bodyPr/>
                    <a:lstStyle/>
                    <a:p>
                      <a:r>
                        <a:rPr lang="en-US" sz="1600" b="1" kern="1200">
                          <a:solidFill>
                            <a:srgbClr val="142DAC"/>
                          </a:solidFill>
                          <a:latin typeface="+mn-lt"/>
                          <a:ea typeface="+mn-ea"/>
                          <a:cs typeface="+mn-cs"/>
                        </a:rPr>
                        <a:t>3</a:t>
                      </a:r>
                    </a:p>
                  </a:txBody>
                  <a:tcPr/>
                </a:tc>
                <a:extLst>
                  <a:ext uri="{0D108BD9-81ED-4DB2-BD59-A6C34878D82A}">
                    <a16:rowId xmlns:a16="http://schemas.microsoft.com/office/drawing/2014/main" val="2928572695"/>
                  </a:ext>
                </a:extLst>
              </a:tr>
              <a:tr h="370840">
                <a:tc>
                  <a:txBody>
                    <a:bodyPr/>
                    <a:lstStyle/>
                    <a:p>
                      <a:r>
                        <a:rPr lang="en-US" sz="1600" b="1" kern="1200">
                          <a:solidFill>
                            <a:srgbClr val="142DAC"/>
                          </a:solidFill>
                          <a:latin typeface="+mn-lt"/>
                          <a:ea typeface="+mn-ea"/>
                          <a:cs typeface="+mn-cs"/>
                        </a:rPr>
                        <a:t>Technicians and Associate Professionals (</a:t>
                      </a:r>
                      <a:r>
                        <a:rPr lang="ne-NP" sz="1600" b="1" kern="1200">
                          <a:solidFill>
                            <a:srgbClr val="142DAC"/>
                          </a:solidFill>
                          <a:latin typeface="+mn-lt"/>
                          <a:ea typeface="+mn-ea"/>
                          <a:cs typeface="+mn-cs"/>
                        </a:rPr>
                        <a:t>प्राविधिक तथा सहायक पेशाविद्हरू</a:t>
                      </a:r>
                      <a:r>
                        <a:rPr lang="en-US" sz="1600" b="1" kern="1200">
                          <a:solidFill>
                            <a:srgbClr val="142DAC"/>
                          </a:solidFill>
                          <a:latin typeface="+mn-lt"/>
                          <a:ea typeface="+mn-ea"/>
                          <a:cs typeface="+mn-cs"/>
                        </a:rPr>
                        <a:t>)</a:t>
                      </a:r>
                    </a:p>
                  </a:txBody>
                  <a:tcPr/>
                </a:tc>
                <a:tc>
                  <a:txBody>
                    <a:bodyPr/>
                    <a:lstStyle/>
                    <a:p>
                      <a:r>
                        <a:rPr lang="en-US" sz="1600" b="1" kern="1200">
                          <a:solidFill>
                            <a:srgbClr val="142DAC"/>
                          </a:solidFill>
                          <a:latin typeface="+mn-lt"/>
                          <a:ea typeface="+mn-ea"/>
                          <a:cs typeface="+mn-cs"/>
                        </a:rPr>
                        <a:t>4</a:t>
                      </a:r>
                    </a:p>
                  </a:txBody>
                  <a:tcPr/>
                </a:tc>
                <a:extLst>
                  <a:ext uri="{0D108BD9-81ED-4DB2-BD59-A6C34878D82A}">
                    <a16:rowId xmlns:a16="http://schemas.microsoft.com/office/drawing/2014/main" val="641336537"/>
                  </a:ext>
                </a:extLst>
              </a:tr>
              <a:tr h="370840">
                <a:tc>
                  <a:txBody>
                    <a:bodyPr/>
                    <a:lstStyle/>
                    <a:p>
                      <a:r>
                        <a:rPr lang="en-US" sz="1600" b="1" kern="1200">
                          <a:solidFill>
                            <a:srgbClr val="142DAC"/>
                          </a:solidFill>
                          <a:latin typeface="+mn-lt"/>
                          <a:ea typeface="+mn-ea"/>
                          <a:cs typeface="+mn-cs"/>
                        </a:rPr>
                        <a:t>Clerical Support Workers (</a:t>
                      </a:r>
                      <a:r>
                        <a:rPr lang="ne-NP" sz="1600" b="1" kern="1200">
                          <a:solidFill>
                            <a:srgbClr val="142DAC"/>
                          </a:solidFill>
                          <a:latin typeface="+mn-lt"/>
                          <a:ea typeface="+mn-ea"/>
                          <a:cs typeface="+mn-cs"/>
                        </a:rPr>
                        <a:t>कार्यालय सहायकहरू</a:t>
                      </a:r>
                      <a:r>
                        <a:rPr lang="en-US" sz="1600" b="1" kern="1200">
                          <a:solidFill>
                            <a:srgbClr val="142DAC"/>
                          </a:solidFill>
                          <a:latin typeface="+mn-lt"/>
                          <a:ea typeface="+mn-ea"/>
                          <a:cs typeface="+mn-cs"/>
                        </a:rPr>
                        <a:t>)</a:t>
                      </a:r>
                    </a:p>
                  </a:txBody>
                  <a:tcPr/>
                </a:tc>
                <a:tc>
                  <a:txBody>
                    <a:bodyPr/>
                    <a:lstStyle/>
                    <a:p>
                      <a:r>
                        <a:rPr lang="en-US" sz="1600" b="1" kern="1200">
                          <a:solidFill>
                            <a:srgbClr val="142DAC"/>
                          </a:solidFill>
                          <a:latin typeface="+mn-lt"/>
                          <a:ea typeface="+mn-ea"/>
                          <a:cs typeface="+mn-cs"/>
                        </a:rPr>
                        <a:t>5</a:t>
                      </a:r>
                    </a:p>
                  </a:txBody>
                  <a:tcPr/>
                </a:tc>
                <a:extLst>
                  <a:ext uri="{0D108BD9-81ED-4DB2-BD59-A6C34878D82A}">
                    <a16:rowId xmlns:a16="http://schemas.microsoft.com/office/drawing/2014/main" val="4111535989"/>
                  </a:ext>
                </a:extLst>
              </a:tr>
              <a:tr h="370840">
                <a:tc>
                  <a:txBody>
                    <a:bodyPr/>
                    <a:lstStyle/>
                    <a:p>
                      <a:r>
                        <a:rPr lang="en-US" sz="1600" b="1" kern="1200">
                          <a:solidFill>
                            <a:srgbClr val="142DAC"/>
                          </a:solidFill>
                          <a:latin typeface="+mn-lt"/>
                          <a:ea typeface="+mn-ea"/>
                          <a:cs typeface="+mn-cs"/>
                        </a:rPr>
                        <a:t>Services and Sales Workers (</a:t>
                      </a:r>
                      <a:r>
                        <a:rPr lang="ne-NP" sz="1600" b="1" kern="1200">
                          <a:solidFill>
                            <a:srgbClr val="142DAC"/>
                          </a:solidFill>
                          <a:latin typeface="+mn-lt"/>
                          <a:ea typeface="+mn-ea"/>
                          <a:cs typeface="+mn-cs"/>
                        </a:rPr>
                        <a:t>सेवा तथा वस्तु विक्री गर्ने कामदारहरु</a:t>
                      </a:r>
                      <a:r>
                        <a:rPr lang="en-US" sz="1600" b="1" kern="1200">
                          <a:solidFill>
                            <a:srgbClr val="142DAC"/>
                          </a:solidFill>
                          <a:latin typeface="+mn-lt"/>
                          <a:ea typeface="+mn-ea"/>
                          <a:cs typeface="+mn-cs"/>
                        </a:rPr>
                        <a:t>)</a:t>
                      </a:r>
                    </a:p>
                  </a:txBody>
                  <a:tcPr/>
                </a:tc>
                <a:tc>
                  <a:txBody>
                    <a:bodyPr/>
                    <a:lstStyle/>
                    <a:p>
                      <a:r>
                        <a:rPr lang="en-US" sz="1600" b="1" kern="1200">
                          <a:solidFill>
                            <a:srgbClr val="142DAC"/>
                          </a:solidFill>
                          <a:latin typeface="+mn-lt"/>
                          <a:ea typeface="+mn-ea"/>
                          <a:cs typeface="+mn-cs"/>
                        </a:rPr>
                        <a:t>6</a:t>
                      </a:r>
                    </a:p>
                  </a:txBody>
                  <a:tcPr/>
                </a:tc>
                <a:extLst>
                  <a:ext uri="{0D108BD9-81ED-4DB2-BD59-A6C34878D82A}">
                    <a16:rowId xmlns:a16="http://schemas.microsoft.com/office/drawing/2014/main" val="4216144623"/>
                  </a:ext>
                </a:extLst>
              </a:tr>
              <a:tr h="0">
                <a:tc>
                  <a:txBody>
                    <a:bodyPr/>
                    <a:lstStyle/>
                    <a:p>
                      <a:r>
                        <a:rPr lang="en-US" sz="1600" b="1" kern="1200">
                          <a:solidFill>
                            <a:srgbClr val="142DAC"/>
                          </a:solidFill>
                          <a:latin typeface="+mn-lt"/>
                          <a:ea typeface="+mn-ea"/>
                          <a:cs typeface="+mn-cs"/>
                        </a:rPr>
                        <a:t>Skilled Agricultural, Forestry and Fishery Workers (</a:t>
                      </a:r>
                      <a:r>
                        <a:rPr lang="ne-NP" sz="1600" b="1" kern="1200">
                          <a:solidFill>
                            <a:srgbClr val="142DAC"/>
                          </a:solidFill>
                          <a:latin typeface="+mn-lt"/>
                          <a:ea typeface="+mn-ea"/>
                          <a:cs typeface="+mn-cs"/>
                        </a:rPr>
                        <a:t>कृषि, वन र माछापालन कार्यका दक्ष कामदारहरु</a:t>
                      </a:r>
                      <a:r>
                        <a:rPr lang="en-US" sz="1600" b="1" kern="1200">
                          <a:solidFill>
                            <a:srgbClr val="142DAC"/>
                          </a:solidFill>
                          <a:latin typeface="+mn-lt"/>
                          <a:ea typeface="+mn-ea"/>
                          <a:cs typeface="+mn-cs"/>
                        </a:rPr>
                        <a:t>)</a:t>
                      </a:r>
                    </a:p>
                  </a:txBody>
                  <a:tcPr/>
                </a:tc>
                <a:tc>
                  <a:txBody>
                    <a:bodyPr/>
                    <a:lstStyle/>
                    <a:p>
                      <a:r>
                        <a:rPr lang="en-US" sz="1600" b="1" kern="1200">
                          <a:solidFill>
                            <a:srgbClr val="142DAC"/>
                          </a:solidFill>
                          <a:latin typeface="+mn-lt"/>
                          <a:ea typeface="+mn-ea"/>
                          <a:cs typeface="+mn-cs"/>
                        </a:rPr>
                        <a:t>7</a:t>
                      </a:r>
                    </a:p>
                  </a:txBody>
                  <a:tcPr/>
                </a:tc>
                <a:extLst>
                  <a:ext uri="{0D108BD9-81ED-4DB2-BD59-A6C34878D82A}">
                    <a16:rowId xmlns:a16="http://schemas.microsoft.com/office/drawing/2014/main" val="964385409"/>
                  </a:ext>
                </a:extLst>
              </a:tr>
              <a:tr h="273050">
                <a:tc>
                  <a:txBody>
                    <a:bodyPr/>
                    <a:lstStyle/>
                    <a:p>
                      <a:r>
                        <a:rPr lang="en-US" sz="1600" b="1" kern="1200">
                          <a:solidFill>
                            <a:srgbClr val="142DAC"/>
                          </a:solidFill>
                          <a:latin typeface="+mn-lt"/>
                          <a:ea typeface="+mn-ea"/>
                          <a:cs typeface="+mn-cs"/>
                        </a:rPr>
                        <a:t>Craft and Related Trades Workers (</a:t>
                      </a:r>
                      <a:r>
                        <a:rPr lang="ne-NP" sz="1600" b="1" kern="1200">
                          <a:solidFill>
                            <a:srgbClr val="142DAC"/>
                          </a:solidFill>
                          <a:latin typeface="+mn-lt"/>
                          <a:ea typeface="+mn-ea"/>
                          <a:cs typeface="+mn-cs"/>
                        </a:rPr>
                        <a:t>शिल्पकला तथा कारिगरी र यस सम्बन्धी व्यापार गर्ने कामदारहरु</a:t>
                      </a:r>
                      <a:r>
                        <a:rPr lang="en-US" sz="1600" b="1" kern="1200">
                          <a:solidFill>
                            <a:srgbClr val="142DAC"/>
                          </a:solidFill>
                          <a:latin typeface="+mn-lt"/>
                          <a:ea typeface="+mn-ea"/>
                          <a:cs typeface="+mn-cs"/>
                        </a:rPr>
                        <a:t>)</a:t>
                      </a:r>
                    </a:p>
                  </a:txBody>
                  <a:tcPr/>
                </a:tc>
                <a:tc>
                  <a:txBody>
                    <a:bodyPr/>
                    <a:lstStyle/>
                    <a:p>
                      <a:r>
                        <a:rPr lang="en-US" sz="1600" b="1" kern="1200">
                          <a:solidFill>
                            <a:srgbClr val="142DAC"/>
                          </a:solidFill>
                          <a:latin typeface="+mn-lt"/>
                          <a:ea typeface="+mn-ea"/>
                          <a:cs typeface="+mn-cs"/>
                        </a:rPr>
                        <a:t>8</a:t>
                      </a:r>
                    </a:p>
                  </a:txBody>
                  <a:tcPr/>
                </a:tc>
                <a:extLst>
                  <a:ext uri="{0D108BD9-81ED-4DB2-BD59-A6C34878D82A}">
                    <a16:rowId xmlns:a16="http://schemas.microsoft.com/office/drawing/2014/main" val="3020752207"/>
                  </a:ext>
                </a:extLst>
              </a:tr>
              <a:tr h="180340">
                <a:tc>
                  <a:txBody>
                    <a:bodyPr/>
                    <a:lstStyle/>
                    <a:p>
                      <a:r>
                        <a:rPr lang="en-US" sz="1600" b="1" kern="1200">
                          <a:solidFill>
                            <a:srgbClr val="142DAC"/>
                          </a:solidFill>
                          <a:latin typeface="+mn-lt"/>
                          <a:ea typeface="+mn-ea"/>
                          <a:cs typeface="+mn-cs"/>
                        </a:rPr>
                        <a:t>Plant and Machine Operators and Assemblers (</a:t>
                      </a:r>
                      <a:r>
                        <a:rPr lang="ne-NP" sz="1600" b="1" kern="1200">
                          <a:solidFill>
                            <a:srgbClr val="142DAC"/>
                          </a:solidFill>
                          <a:latin typeface="+mn-lt"/>
                          <a:ea typeface="+mn-ea"/>
                          <a:cs typeface="+mn-cs"/>
                        </a:rPr>
                        <a:t>कारखाना तथा यन्त्र प्रचालक र जडान गर्ने कामदारहरु</a:t>
                      </a:r>
                      <a:r>
                        <a:rPr lang="en-US" sz="1600" b="1" kern="1200">
                          <a:solidFill>
                            <a:srgbClr val="142DAC"/>
                          </a:solidFill>
                          <a:latin typeface="+mn-lt"/>
                          <a:ea typeface="+mn-ea"/>
                          <a:cs typeface="+mn-cs"/>
                        </a:rPr>
                        <a:t>)</a:t>
                      </a:r>
                    </a:p>
                  </a:txBody>
                  <a:tcPr/>
                </a:tc>
                <a:tc>
                  <a:txBody>
                    <a:bodyPr/>
                    <a:lstStyle/>
                    <a:p>
                      <a:r>
                        <a:rPr lang="en-US" sz="1600" b="1" kern="1200">
                          <a:solidFill>
                            <a:srgbClr val="142DAC"/>
                          </a:solidFill>
                          <a:latin typeface="+mn-lt"/>
                          <a:ea typeface="+mn-ea"/>
                          <a:cs typeface="+mn-cs"/>
                        </a:rPr>
                        <a:t>9</a:t>
                      </a:r>
                    </a:p>
                  </a:txBody>
                  <a:tcPr/>
                </a:tc>
                <a:extLst>
                  <a:ext uri="{0D108BD9-81ED-4DB2-BD59-A6C34878D82A}">
                    <a16:rowId xmlns:a16="http://schemas.microsoft.com/office/drawing/2014/main" val="2250002426"/>
                  </a:ext>
                </a:extLst>
              </a:tr>
              <a:tr h="0">
                <a:tc>
                  <a:txBody>
                    <a:bodyPr/>
                    <a:lstStyle/>
                    <a:p>
                      <a:r>
                        <a:rPr lang="en-US" sz="1600" b="1" kern="1200">
                          <a:solidFill>
                            <a:srgbClr val="142DAC"/>
                          </a:solidFill>
                          <a:latin typeface="+mn-lt"/>
                          <a:ea typeface="+mn-ea"/>
                          <a:cs typeface="+mn-cs"/>
                        </a:rPr>
                        <a:t>Elementary Occupations (</a:t>
                      </a:r>
                      <a:r>
                        <a:rPr lang="ne-NP" sz="1600" b="1" kern="1200">
                          <a:solidFill>
                            <a:srgbClr val="142DAC"/>
                          </a:solidFill>
                          <a:latin typeface="+mn-lt"/>
                          <a:ea typeface="+mn-ea"/>
                          <a:cs typeface="+mn-cs"/>
                        </a:rPr>
                        <a:t>सामान्य वा प्राथमिक पेशाका कामदारहरु</a:t>
                      </a:r>
                      <a:r>
                        <a:rPr lang="en-US" sz="1600" b="1" kern="1200">
                          <a:solidFill>
                            <a:srgbClr val="142DAC"/>
                          </a:solidFill>
                          <a:latin typeface="+mn-lt"/>
                          <a:ea typeface="+mn-ea"/>
                          <a:cs typeface="+mn-cs"/>
                        </a:rPr>
                        <a:t>)</a:t>
                      </a:r>
                    </a:p>
                  </a:txBody>
                  <a:tcPr/>
                </a:tc>
                <a:tc>
                  <a:txBody>
                    <a:bodyPr/>
                    <a:lstStyle/>
                    <a:p>
                      <a:r>
                        <a:rPr lang="en-US" sz="1600" b="1" kern="1200">
                          <a:solidFill>
                            <a:srgbClr val="142DAC"/>
                          </a:solidFill>
                          <a:latin typeface="+mn-lt"/>
                          <a:ea typeface="+mn-ea"/>
                          <a:cs typeface="+mn-cs"/>
                        </a:rPr>
                        <a:t>10</a:t>
                      </a:r>
                    </a:p>
                  </a:txBody>
                  <a:tcPr/>
                </a:tc>
                <a:extLst>
                  <a:ext uri="{0D108BD9-81ED-4DB2-BD59-A6C34878D82A}">
                    <a16:rowId xmlns:a16="http://schemas.microsoft.com/office/drawing/2014/main" val="3485621462"/>
                  </a:ext>
                </a:extLst>
              </a:tr>
            </a:tbl>
          </a:graphicData>
        </a:graphic>
      </p:graphicFrame>
    </p:spTree>
    <p:extLst>
      <p:ext uri="{BB962C8B-B14F-4D97-AF65-F5344CB8AC3E}">
        <p14:creationId xmlns:p14="http://schemas.microsoft.com/office/powerpoint/2010/main" val="22879560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574" y="1307927"/>
            <a:ext cx="3402848" cy="4554417"/>
          </a:xfrm>
        </p:spPr>
        <p:txBody>
          <a:bodyPr>
            <a:noAutofit/>
          </a:bodyPr>
          <a:lstStyle/>
          <a:p>
            <a:r>
              <a:rPr lang="ne-NP" sz="2800" b="1">
                <a:solidFill>
                  <a:srgbClr val="142DAC"/>
                </a:solidFill>
                <a:latin typeface="Kokila" panose="020B0604020202020204" pitchFamily="34" charset="0"/>
                <a:cs typeface="Kokila" panose="020B0604020202020204" pitchFamily="34" charset="0"/>
              </a:rPr>
              <a:t>महल नं ३३ </a:t>
            </a:r>
            <a:r>
              <a:rPr lang="en-US" altLang="en-US" sz="2800" b="1">
                <a:solidFill>
                  <a:srgbClr val="142DAC"/>
                </a:solidFill>
                <a:latin typeface="Kokila" panose="020B0604020202020204" pitchFamily="34" charset="0"/>
                <a:cs typeface="Kokila" panose="020B0604020202020204" pitchFamily="34" charset="0"/>
              </a:rPr>
              <a:t>:</a:t>
            </a:r>
            <a:r>
              <a:rPr lang="ne-NP" altLang="en-US" sz="2800" b="1">
                <a:solidFill>
                  <a:srgbClr val="142DAC"/>
                </a:solidFill>
                <a:latin typeface="Kokila" panose="020B0604020202020204" pitchFamily="34" charset="0"/>
                <a:cs typeface="Kokila" panose="020B0604020202020204" pitchFamily="34" charset="0"/>
              </a:rPr>
              <a:t> </a:t>
            </a:r>
            <a:r>
              <a:rPr lang="en-US" sz="2800" b="1">
                <a:solidFill>
                  <a:srgbClr val="142DAC"/>
                </a:solidFill>
                <a:latin typeface="Kokila" panose="020B0604020202020204" pitchFamily="34" charset="0"/>
                <a:cs typeface="Kokila" panose="020B0604020202020204" pitchFamily="34" charset="0"/>
              </a:rPr>
              <a:t>.... नाम... </a:t>
            </a:r>
            <a:r>
              <a:rPr lang="ne-NP" sz="2800" b="1">
                <a:solidFill>
                  <a:srgbClr val="142DAC"/>
                </a:solidFill>
                <a:latin typeface="Kokila" panose="020B0604020202020204" pitchFamily="34" charset="0"/>
                <a:cs typeface="Kokila" panose="020B0604020202020204" pitchFamily="34" charset="0"/>
              </a:rPr>
              <a:t>ले पछिल्लो समय कस्तो प्रकारको मुख्य आर्थिक काम वा पेशा गर्नुभयो </a:t>
            </a:r>
            <a:r>
              <a:rPr lang="en-US" sz="2800" b="1">
                <a:solidFill>
                  <a:srgbClr val="142DAC"/>
                </a:solidFill>
                <a:latin typeface="Kokila" panose="020B0604020202020204" pitchFamily="34" charset="0"/>
                <a:cs typeface="Kokila" panose="020B0604020202020204" pitchFamily="34" charset="0"/>
              </a:rPr>
              <a:t>?</a:t>
            </a:r>
            <a:r>
              <a:rPr lang="en-US" sz="2800" b="1">
                <a:solidFill>
                  <a:srgbClr val="0070C0"/>
                </a:solidFill>
                <a:latin typeface="Kokila" panose="020B0604020202020204" pitchFamily="34" charset="0"/>
                <a:cs typeface="Kokila" panose="020B0604020202020204" pitchFamily="34" charset="0"/>
              </a:rPr>
              <a:t> </a:t>
            </a:r>
            <a:r>
              <a:rPr lang="en-US" sz="2800" b="1">
                <a:solidFill>
                  <a:srgbClr val="FF0000"/>
                </a:solidFill>
                <a:latin typeface="Kokila" panose="020B0604020202020204" pitchFamily="34" charset="0"/>
                <a:cs typeface="Kokila" panose="020B0604020202020204" pitchFamily="34" charset="0"/>
              </a:rPr>
              <a:t>........</a:t>
            </a:r>
            <a:r>
              <a:rPr lang="ne-NP" sz="2800" b="1">
                <a:solidFill>
                  <a:srgbClr val="FF0000"/>
                </a:solidFill>
                <a:latin typeface="Kokila" panose="020B0604020202020204" pitchFamily="34" charset="0"/>
                <a:cs typeface="Kokila" panose="020B0604020202020204" pitchFamily="34" charset="0"/>
              </a:rPr>
              <a:t>क्रमश</a:t>
            </a:r>
            <a:r>
              <a:rPr lang="en-US" sz="2800" b="1">
                <a:solidFill>
                  <a:srgbClr val="FF0000"/>
                </a:solidFill>
                <a:latin typeface="Kokila" panose="020B0604020202020204" pitchFamily="34" charset="0"/>
                <a:cs typeface="Kokila" panose="020B0604020202020204" pitchFamily="34" charset="0"/>
              </a:rPr>
              <a:t>.........</a:t>
            </a:r>
            <a:br>
              <a:rPr lang="en-US" sz="2800" b="1">
                <a:solidFill>
                  <a:srgbClr val="FF0000"/>
                </a:solidFill>
                <a:latin typeface="Kokila" panose="020B0604020202020204" pitchFamily="34" charset="0"/>
                <a:cs typeface="Kokila" panose="020B0604020202020204" pitchFamily="34" charset="0"/>
              </a:rPr>
            </a:br>
            <a:br>
              <a:rPr lang="en-US" sz="2800" b="1">
                <a:solidFill>
                  <a:srgbClr val="FF0000"/>
                </a:solidFill>
                <a:latin typeface="Kokila" panose="020B0604020202020204" pitchFamily="34" charset="0"/>
                <a:cs typeface="Kokila" panose="020B0604020202020204" pitchFamily="34" charset="0"/>
              </a:rPr>
            </a:br>
            <a:br>
              <a:rPr lang="en-US" sz="2800" b="1">
                <a:solidFill>
                  <a:srgbClr val="FF0000"/>
                </a:solidFill>
                <a:latin typeface="Kokila" panose="020B0604020202020204" pitchFamily="34" charset="0"/>
                <a:cs typeface="Kokila" panose="020B0604020202020204" pitchFamily="34" charset="0"/>
              </a:rPr>
            </a:br>
            <a:r>
              <a:rPr lang="ne-NP" sz="2800" b="1">
                <a:solidFill>
                  <a:srgbClr val="FF0000"/>
                </a:solidFill>
                <a:latin typeface="Kokila" panose="020B0604020202020204" pitchFamily="34" charset="0"/>
                <a:cs typeface="Kokila" panose="020B0604020202020204" pitchFamily="34" charset="0"/>
              </a:rPr>
              <a:t>उदाहरण</a:t>
            </a:r>
            <a:endParaRPr lang="en-US" sz="2800" b="1">
              <a:solidFill>
                <a:srgbClr val="0070C0"/>
              </a:solidFill>
              <a:latin typeface="Kokila" panose="020B0604020202020204" pitchFamily="34" charset="0"/>
              <a:ea typeface="+mn-ea"/>
              <a:cs typeface="Kokila" panose="020B0604020202020204" pitchFamily="34" charset="0"/>
            </a:endParaRPr>
          </a:p>
        </p:txBody>
      </p:sp>
      <p:sp>
        <p:nvSpPr>
          <p:cNvPr id="4" name="Slide Number Placeholder 3"/>
          <p:cNvSpPr>
            <a:spLocks noGrp="1"/>
          </p:cNvSpPr>
          <p:nvPr>
            <p:ph type="sldNum" sz="quarter" idx="12"/>
          </p:nvPr>
        </p:nvSpPr>
        <p:spPr/>
        <p:txBody>
          <a:bodyPr/>
          <a:lstStyle/>
          <a:p>
            <a:fld id="{26402401-4522-4C0F-A737-197EB07E49FF}" type="slidenum">
              <a:rPr lang="en-US" smtClean="0"/>
              <a:pPr/>
              <a:t>22</a:t>
            </a:fld>
            <a:endParaRPr lang="en-US"/>
          </a:p>
        </p:txBody>
      </p:sp>
      <p:sp>
        <p:nvSpPr>
          <p:cNvPr id="15" name="Rectangle 14"/>
          <p:cNvSpPr/>
          <p:nvPr/>
        </p:nvSpPr>
        <p:spPr>
          <a:xfrm>
            <a:off x="1453050" y="7108161"/>
            <a:ext cx="466841" cy="355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3B0F2045-9B9D-4350-B3D5-2343376997EC}"/>
              </a:ext>
            </a:extLst>
          </p:cNvPr>
          <p:cNvPicPr>
            <a:picLocks noChangeAspect="1"/>
          </p:cNvPicPr>
          <p:nvPr/>
        </p:nvPicPr>
        <p:blipFill>
          <a:blip r:embed="rId2"/>
          <a:stretch>
            <a:fillRect/>
          </a:stretch>
        </p:blipFill>
        <p:spPr>
          <a:xfrm>
            <a:off x="3931775" y="1388768"/>
            <a:ext cx="2676583" cy="5530814"/>
          </a:xfrm>
          <a:prstGeom prst="rect">
            <a:avLst/>
          </a:prstGeom>
        </p:spPr>
      </p:pic>
      <p:sp>
        <p:nvSpPr>
          <p:cNvPr id="18" name="TextBox 17">
            <a:extLst>
              <a:ext uri="{FF2B5EF4-FFF2-40B4-BE49-F238E27FC236}">
                <a16:creationId xmlns:a16="http://schemas.microsoft.com/office/drawing/2014/main" id="{B2D48314-E3ED-4324-9818-453084E3C2AB}"/>
              </a:ext>
            </a:extLst>
          </p:cNvPr>
          <p:cNvSpPr txBox="1"/>
          <p:nvPr/>
        </p:nvSpPr>
        <p:spPr>
          <a:xfrm>
            <a:off x="4044261" y="4958685"/>
            <a:ext cx="1726779" cy="523220"/>
          </a:xfrm>
          <a:prstGeom prst="rect">
            <a:avLst/>
          </a:prstGeom>
          <a:noFill/>
        </p:spPr>
        <p:txBody>
          <a:bodyPr wrap="square" rtlCol="0">
            <a:spAutoFit/>
          </a:bodyPr>
          <a:lstStyle/>
          <a:p>
            <a:r>
              <a:rPr lang="ne-NP" sz="1400" b="1">
                <a:solidFill>
                  <a:srgbClr val="142DAC"/>
                </a:solidFill>
                <a:latin typeface="Kokila" panose="020B0604020202020204" pitchFamily="34" charset="0"/>
                <a:cs typeface="Kokila" panose="020B0604020202020204" pitchFamily="34" charset="0"/>
              </a:rPr>
              <a:t>स्वास्थ्य परीक्षण तथा औषधी उपचार</a:t>
            </a:r>
            <a:r>
              <a:rPr lang="en-US" sz="1400" b="1">
                <a:solidFill>
                  <a:srgbClr val="142DAC"/>
                </a:solidFill>
                <a:latin typeface="Kokila" panose="020B0604020202020204" pitchFamily="34" charset="0"/>
                <a:cs typeface="Kokila" panose="020B0604020202020204" pitchFamily="34" charset="0"/>
              </a:rPr>
              <a:t>,</a:t>
            </a:r>
            <a:r>
              <a:rPr lang="ne-NP" sz="1400" b="1">
                <a:solidFill>
                  <a:srgbClr val="142DAC"/>
                </a:solidFill>
                <a:latin typeface="Kokila" panose="020B0604020202020204" pitchFamily="34" charset="0"/>
                <a:cs typeface="Kokila" panose="020B0604020202020204" pitchFamily="34" charset="0"/>
              </a:rPr>
              <a:t> डाक्टर</a:t>
            </a:r>
            <a:endParaRPr lang="en-US" sz="1400"/>
          </a:p>
        </p:txBody>
      </p:sp>
      <p:sp>
        <p:nvSpPr>
          <p:cNvPr id="19" name="TextBox 18">
            <a:extLst>
              <a:ext uri="{FF2B5EF4-FFF2-40B4-BE49-F238E27FC236}">
                <a16:creationId xmlns:a16="http://schemas.microsoft.com/office/drawing/2014/main" id="{832DED25-4CDA-4776-B146-E517F9E43E91}"/>
              </a:ext>
            </a:extLst>
          </p:cNvPr>
          <p:cNvSpPr txBox="1"/>
          <p:nvPr/>
        </p:nvSpPr>
        <p:spPr>
          <a:xfrm>
            <a:off x="4044261" y="5965764"/>
            <a:ext cx="1810113" cy="307777"/>
          </a:xfrm>
          <a:prstGeom prst="rect">
            <a:avLst/>
          </a:prstGeom>
          <a:noFill/>
        </p:spPr>
        <p:txBody>
          <a:bodyPr wrap="square" rtlCol="0">
            <a:spAutoFit/>
          </a:bodyPr>
          <a:lstStyle/>
          <a:p>
            <a:r>
              <a:rPr lang="ne-NP" sz="1400" b="1">
                <a:solidFill>
                  <a:srgbClr val="142DAC"/>
                </a:solidFill>
                <a:latin typeface="Kokila" panose="020B0604020202020204" pitchFamily="34" charset="0"/>
                <a:cs typeface="Kokila" panose="020B0604020202020204" pitchFamily="34" charset="0"/>
              </a:rPr>
              <a:t>लेखा प्रशासन, लेखा अधिकृत</a:t>
            </a:r>
            <a:endParaRPr lang="en-US" sz="1400"/>
          </a:p>
        </p:txBody>
      </p:sp>
      <p:sp>
        <p:nvSpPr>
          <p:cNvPr id="20" name="TextBox 19">
            <a:extLst>
              <a:ext uri="{FF2B5EF4-FFF2-40B4-BE49-F238E27FC236}">
                <a16:creationId xmlns:a16="http://schemas.microsoft.com/office/drawing/2014/main" id="{942EB29A-0376-4A13-B5BB-903FE404EDCD}"/>
              </a:ext>
            </a:extLst>
          </p:cNvPr>
          <p:cNvSpPr txBox="1"/>
          <p:nvPr/>
        </p:nvSpPr>
        <p:spPr>
          <a:xfrm>
            <a:off x="4021115" y="5477173"/>
            <a:ext cx="1698829" cy="307777"/>
          </a:xfrm>
          <a:prstGeom prst="rect">
            <a:avLst/>
          </a:prstGeom>
          <a:noFill/>
        </p:spPr>
        <p:txBody>
          <a:bodyPr wrap="square" rtlCol="0">
            <a:spAutoFit/>
          </a:bodyPr>
          <a:lstStyle/>
          <a:p>
            <a:r>
              <a:rPr lang="ne-NP" sz="1400" b="1">
                <a:solidFill>
                  <a:srgbClr val="142DAC"/>
                </a:solidFill>
                <a:latin typeface="Kokila" panose="020B0604020202020204" pitchFamily="34" charset="0"/>
                <a:cs typeface="Kokila" panose="020B0604020202020204" pitchFamily="34" charset="0"/>
              </a:rPr>
              <a:t>दाँतको औषधीउपचार, डाक्टर</a:t>
            </a:r>
            <a:endParaRPr lang="en-US" sz="1400"/>
          </a:p>
        </p:txBody>
      </p:sp>
      <p:sp>
        <p:nvSpPr>
          <p:cNvPr id="21" name="TextBox 20">
            <a:extLst>
              <a:ext uri="{FF2B5EF4-FFF2-40B4-BE49-F238E27FC236}">
                <a16:creationId xmlns:a16="http://schemas.microsoft.com/office/drawing/2014/main" id="{C9B31244-0808-4F0B-B1A4-D474AE6DB4E2}"/>
              </a:ext>
            </a:extLst>
          </p:cNvPr>
          <p:cNvSpPr txBox="1"/>
          <p:nvPr/>
        </p:nvSpPr>
        <p:spPr>
          <a:xfrm>
            <a:off x="4020350" y="6408402"/>
            <a:ext cx="1645920" cy="307777"/>
          </a:xfrm>
          <a:prstGeom prst="rect">
            <a:avLst/>
          </a:prstGeom>
          <a:noFill/>
        </p:spPr>
        <p:txBody>
          <a:bodyPr wrap="square" rtlCol="0">
            <a:spAutoFit/>
          </a:bodyPr>
          <a:lstStyle/>
          <a:p>
            <a:r>
              <a:rPr lang="ne-NP" sz="1400" b="1">
                <a:solidFill>
                  <a:srgbClr val="142DAC"/>
                </a:solidFill>
                <a:latin typeface="Kokila" panose="020B0604020202020204" pitchFamily="34" charset="0"/>
                <a:cs typeface="Kokila" panose="020B0604020202020204" pitchFamily="34" charset="0"/>
              </a:rPr>
              <a:t>तथ्यांक संकलन, सुपरीवेक्षक</a:t>
            </a:r>
            <a:endParaRPr lang="en-US" sz="1400"/>
          </a:p>
        </p:txBody>
      </p:sp>
      <p:sp>
        <p:nvSpPr>
          <p:cNvPr id="22" name="TextBox 21">
            <a:extLst>
              <a:ext uri="{FF2B5EF4-FFF2-40B4-BE49-F238E27FC236}">
                <a16:creationId xmlns:a16="http://schemas.microsoft.com/office/drawing/2014/main" id="{2A96EB78-B28B-4817-95C3-94664F4FDDFD}"/>
              </a:ext>
            </a:extLst>
          </p:cNvPr>
          <p:cNvSpPr txBox="1"/>
          <p:nvPr/>
        </p:nvSpPr>
        <p:spPr>
          <a:xfrm>
            <a:off x="5974314" y="4943009"/>
            <a:ext cx="548640" cy="369332"/>
          </a:xfrm>
          <a:prstGeom prst="rect">
            <a:avLst/>
          </a:prstGeom>
          <a:noFill/>
        </p:spPr>
        <p:txBody>
          <a:bodyPr wrap="square" rtlCol="0">
            <a:spAutoFit/>
          </a:bodyPr>
          <a:lstStyle/>
          <a:p>
            <a:r>
              <a:rPr lang="en-US" b="1">
                <a:solidFill>
                  <a:srgbClr val="142DAC"/>
                </a:solidFill>
              </a:rPr>
              <a:t>3</a:t>
            </a:r>
          </a:p>
        </p:txBody>
      </p:sp>
      <p:sp>
        <p:nvSpPr>
          <p:cNvPr id="23" name="TextBox 22">
            <a:extLst>
              <a:ext uri="{FF2B5EF4-FFF2-40B4-BE49-F238E27FC236}">
                <a16:creationId xmlns:a16="http://schemas.microsoft.com/office/drawing/2014/main" id="{C1D16BEE-1DCA-4127-8D55-ABC7D230D24B}"/>
              </a:ext>
            </a:extLst>
          </p:cNvPr>
          <p:cNvSpPr txBox="1"/>
          <p:nvPr/>
        </p:nvSpPr>
        <p:spPr>
          <a:xfrm>
            <a:off x="6000375" y="5481936"/>
            <a:ext cx="548640" cy="369332"/>
          </a:xfrm>
          <a:prstGeom prst="rect">
            <a:avLst/>
          </a:prstGeom>
          <a:noFill/>
        </p:spPr>
        <p:txBody>
          <a:bodyPr wrap="square" rtlCol="0">
            <a:spAutoFit/>
          </a:bodyPr>
          <a:lstStyle/>
          <a:p>
            <a:r>
              <a:rPr lang="en-US" b="1">
                <a:solidFill>
                  <a:srgbClr val="142DAC"/>
                </a:solidFill>
              </a:rPr>
              <a:t>3</a:t>
            </a:r>
          </a:p>
        </p:txBody>
      </p:sp>
      <p:sp>
        <p:nvSpPr>
          <p:cNvPr id="24" name="TextBox 23">
            <a:extLst>
              <a:ext uri="{FF2B5EF4-FFF2-40B4-BE49-F238E27FC236}">
                <a16:creationId xmlns:a16="http://schemas.microsoft.com/office/drawing/2014/main" id="{90594B75-2D54-4683-B14F-A7B775B8EAA6}"/>
              </a:ext>
            </a:extLst>
          </p:cNvPr>
          <p:cNvSpPr txBox="1"/>
          <p:nvPr/>
        </p:nvSpPr>
        <p:spPr>
          <a:xfrm>
            <a:off x="6011197" y="5965764"/>
            <a:ext cx="548640" cy="369332"/>
          </a:xfrm>
          <a:prstGeom prst="rect">
            <a:avLst/>
          </a:prstGeom>
          <a:noFill/>
        </p:spPr>
        <p:txBody>
          <a:bodyPr wrap="square" rtlCol="0">
            <a:spAutoFit/>
          </a:bodyPr>
          <a:lstStyle/>
          <a:p>
            <a:r>
              <a:rPr lang="en-US" b="1">
                <a:solidFill>
                  <a:srgbClr val="142DAC"/>
                </a:solidFill>
              </a:rPr>
              <a:t>4</a:t>
            </a:r>
          </a:p>
        </p:txBody>
      </p:sp>
      <p:sp>
        <p:nvSpPr>
          <p:cNvPr id="25" name="TextBox 24">
            <a:extLst>
              <a:ext uri="{FF2B5EF4-FFF2-40B4-BE49-F238E27FC236}">
                <a16:creationId xmlns:a16="http://schemas.microsoft.com/office/drawing/2014/main" id="{0EF78D65-ECA7-4A09-8FCD-50FA2786D6C2}"/>
              </a:ext>
            </a:extLst>
          </p:cNvPr>
          <p:cNvSpPr txBox="1"/>
          <p:nvPr/>
        </p:nvSpPr>
        <p:spPr>
          <a:xfrm>
            <a:off x="6011197" y="6335096"/>
            <a:ext cx="548640" cy="369332"/>
          </a:xfrm>
          <a:prstGeom prst="rect">
            <a:avLst/>
          </a:prstGeom>
          <a:noFill/>
        </p:spPr>
        <p:txBody>
          <a:bodyPr wrap="square" rtlCol="0">
            <a:spAutoFit/>
          </a:bodyPr>
          <a:lstStyle/>
          <a:p>
            <a:r>
              <a:rPr lang="en-US" b="1">
                <a:solidFill>
                  <a:srgbClr val="142DAC"/>
                </a:solidFill>
              </a:rPr>
              <a:t>4</a:t>
            </a:r>
          </a:p>
        </p:txBody>
      </p:sp>
      <p:pic>
        <p:nvPicPr>
          <p:cNvPr id="29" name="Picture 28">
            <a:extLst>
              <a:ext uri="{FF2B5EF4-FFF2-40B4-BE49-F238E27FC236}">
                <a16:creationId xmlns:a16="http://schemas.microsoft.com/office/drawing/2014/main" id="{C45FED0A-6D40-45B8-B516-85F224D21DA5}"/>
              </a:ext>
            </a:extLst>
          </p:cNvPr>
          <p:cNvPicPr>
            <a:picLocks noChangeAspect="1"/>
          </p:cNvPicPr>
          <p:nvPr/>
        </p:nvPicPr>
        <p:blipFill>
          <a:blip r:embed="rId3"/>
          <a:stretch>
            <a:fillRect/>
          </a:stretch>
        </p:blipFill>
        <p:spPr>
          <a:xfrm>
            <a:off x="7120237" y="883862"/>
            <a:ext cx="2939179" cy="5933150"/>
          </a:xfrm>
          <a:prstGeom prst="rect">
            <a:avLst/>
          </a:prstGeom>
        </p:spPr>
      </p:pic>
      <p:sp>
        <p:nvSpPr>
          <p:cNvPr id="30" name="TextBox 29">
            <a:extLst>
              <a:ext uri="{FF2B5EF4-FFF2-40B4-BE49-F238E27FC236}">
                <a16:creationId xmlns:a16="http://schemas.microsoft.com/office/drawing/2014/main" id="{DC0B7103-5A0F-4710-9E5D-7212B751F987}"/>
              </a:ext>
            </a:extLst>
          </p:cNvPr>
          <p:cNvSpPr txBox="1"/>
          <p:nvPr/>
        </p:nvSpPr>
        <p:spPr>
          <a:xfrm>
            <a:off x="7445828" y="4521675"/>
            <a:ext cx="1822689" cy="338554"/>
          </a:xfrm>
          <a:prstGeom prst="rect">
            <a:avLst/>
          </a:prstGeom>
          <a:noFill/>
        </p:spPr>
        <p:txBody>
          <a:bodyPr wrap="square" rtlCol="0">
            <a:spAutoFit/>
          </a:bodyPr>
          <a:lstStyle/>
          <a:p>
            <a:r>
              <a:rPr lang="ne-NP" sz="1600" b="1">
                <a:solidFill>
                  <a:srgbClr val="142DAC"/>
                </a:solidFill>
                <a:latin typeface="Kokila" panose="020B0604020202020204" pitchFamily="34" charset="0"/>
                <a:cs typeface="Kokila" panose="020B0604020202020204" pitchFamily="34" charset="0"/>
              </a:rPr>
              <a:t>तथ्यांक संकलन गर्ने, गणक</a:t>
            </a:r>
            <a:endParaRPr lang="en-US" sz="1600"/>
          </a:p>
        </p:txBody>
      </p:sp>
      <p:sp>
        <p:nvSpPr>
          <p:cNvPr id="32" name="TextBox 31">
            <a:extLst>
              <a:ext uri="{FF2B5EF4-FFF2-40B4-BE49-F238E27FC236}">
                <a16:creationId xmlns:a16="http://schemas.microsoft.com/office/drawing/2014/main" id="{720881D7-43B1-4012-9E29-9E5BA515ED24}"/>
              </a:ext>
            </a:extLst>
          </p:cNvPr>
          <p:cNvSpPr txBox="1"/>
          <p:nvPr/>
        </p:nvSpPr>
        <p:spPr>
          <a:xfrm>
            <a:off x="7359657" y="5422946"/>
            <a:ext cx="1828800" cy="338554"/>
          </a:xfrm>
          <a:prstGeom prst="rect">
            <a:avLst/>
          </a:prstGeom>
          <a:noFill/>
        </p:spPr>
        <p:txBody>
          <a:bodyPr wrap="square" rtlCol="0">
            <a:spAutoFit/>
          </a:bodyPr>
          <a:lstStyle/>
          <a:p>
            <a:r>
              <a:rPr lang="ne-NP" sz="1600" b="1">
                <a:solidFill>
                  <a:srgbClr val="142DAC"/>
                </a:solidFill>
                <a:latin typeface="Kokila" panose="020B0604020202020204" pitchFamily="34" charset="0"/>
                <a:cs typeface="Kokila" panose="020B0604020202020204" pitchFamily="34" charset="0"/>
              </a:rPr>
              <a:t>तथ्यांक संकलन गर्ने, गणक</a:t>
            </a:r>
            <a:endParaRPr lang="en-US" sz="1600"/>
          </a:p>
        </p:txBody>
      </p:sp>
      <p:sp>
        <p:nvSpPr>
          <p:cNvPr id="33" name="TextBox 32">
            <a:extLst>
              <a:ext uri="{FF2B5EF4-FFF2-40B4-BE49-F238E27FC236}">
                <a16:creationId xmlns:a16="http://schemas.microsoft.com/office/drawing/2014/main" id="{DCB24642-BA04-4270-982A-DA105BF07B41}"/>
              </a:ext>
            </a:extLst>
          </p:cNvPr>
          <p:cNvSpPr txBox="1"/>
          <p:nvPr/>
        </p:nvSpPr>
        <p:spPr>
          <a:xfrm>
            <a:off x="7417837" y="6295895"/>
            <a:ext cx="1774087" cy="338554"/>
          </a:xfrm>
          <a:prstGeom prst="rect">
            <a:avLst/>
          </a:prstGeom>
          <a:noFill/>
        </p:spPr>
        <p:txBody>
          <a:bodyPr wrap="square" rtlCol="0">
            <a:spAutoFit/>
          </a:bodyPr>
          <a:lstStyle/>
          <a:p>
            <a:r>
              <a:rPr lang="ne-NP" sz="1600" b="1">
                <a:solidFill>
                  <a:srgbClr val="142DAC"/>
                </a:solidFill>
                <a:latin typeface="Kokila" panose="020B0604020202020204" pitchFamily="34" charset="0"/>
                <a:cs typeface="Kokila" panose="020B0604020202020204" pitchFamily="34" charset="0"/>
              </a:rPr>
              <a:t>तथ्यांक संकलन गर्ने, गणक</a:t>
            </a:r>
            <a:endParaRPr lang="en-US" sz="1600"/>
          </a:p>
        </p:txBody>
      </p:sp>
      <p:sp>
        <p:nvSpPr>
          <p:cNvPr id="34" name="TextBox 33">
            <a:extLst>
              <a:ext uri="{FF2B5EF4-FFF2-40B4-BE49-F238E27FC236}">
                <a16:creationId xmlns:a16="http://schemas.microsoft.com/office/drawing/2014/main" id="{0D4D4C8F-CEFC-4E4C-9F46-F668B766F8AF}"/>
              </a:ext>
            </a:extLst>
          </p:cNvPr>
          <p:cNvSpPr txBox="1"/>
          <p:nvPr/>
        </p:nvSpPr>
        <p:spPr>
          <a:xfrm>
            <a:off x="7359657" y="5862345"/>
            <a:ext cx="1828800" cy="338554"/>
          </a:xfrm>
          <a:prstGeom prst="rect">
            <a:avLst/>
          </a:prstGeom>
          <a:noFill/>
        </p:spPr>
        <p:txBody>
          <a:bodyPr wrap="square" rtlCol="0">
            <a:spAutoFit/>
          </a:bodyPr>
          <a:lstStyle/>
          <a:p>
            <a:r>
              <a:rPr lang="ne-NP" sz="1600" b="1">
                <a:solidFill>
                  <a:srgbClr val="142DAC"/>
                </a:solidFill>
                <a:latin typeface="Kokila" panose="020B0604020202020204" pitchFamily="34" charset="0"/>
                <a:cs typeface="Kokila" panose="020B0604020202020204" pitchFamily="34" charset="0"/>
              </a:rPr>
              <a:t>तथ्यांक संकलन गर्ने, गणक</a:t>
            </a:r>
            <a:endParaRPr lang="en-US" sz="1600"/>
          </a:p>
        </p:txBody>
      </p:sp>
      <p:sp>
        <p:nvSpPr>
          <p:cNvPr id="35" name="TextBox 34">
            <a:extLst>
              <a:ext uri="{FF2B5EF4-FFF2-40B4-BE49-F238E27FC236}">
                <a16:creationId xmlns:a16="http://schemas.microsoft.com/office/drawing/2014/main" id="{B2E31B9A-EC41-4448-A885-6C47E613B829}"/>
              </a:ext>
            </a:extLst>
          </p:cNvPr>
          <p:cNvSpPr txBox="1"/>
          <p:nvPr/>
        </p:nvSpPr>
        <p:spPr>
          <a:xfrm>
            <a:off x="7445828" y="4944802"/>
            <a:ext cx="1822690" cy="338554"/>
          </a:xfrm>
          <a:prstGeom prst="rect">
            <a:avLst/>
          </a:prstGeom>
          <a:noFill/>
        </p:spPr>
        <p:txBody>
          <a:bodyPr wrap="square" rtlCol="0">
            <a:spAutoFit/>
          </a:bodyPr>
          <a:lstStyle/>
          <a:p>
            <a:r>
              <a:rPr lang="ne-NP" sz="1600" b="1">
                <a:solidFill>
                  <a:srgbClr val="142DAC"/>
                </a:solidFill>
                <a:latin typeface="Kokila" panose="020B0604020202020204" pitchFamily="34" charset="0"/>
                <a:cs typeface="Kokila" panose="020B0604020202020204" pitchFamily="34" charset="0"/>
              </a:rPr>
              <a:t>तथ्यांक संकलन गर्ने, गणक</a:t>
            </a:r>
            <a:endParaRPr lang="en-US" sz="1600"/>
          </a:p>
        </p:txBody>
      </p:sp>
      <p:sp>
        <p:nvSpPr>
          <p:cNvPr id="36" name="TextBox 35">
            <a:extLst>
              <a:ext uri="{FF2B5EF4-FFF2-40B4-BE49-F238E27FC236}">
                <a16:creationId xmlns:a16="http://schemas.microsoft.com/office/drawing/2014/main" id="{F23D8C39-1F27-490C-8F62-6A3B3ED48E34}"/>
              </a:ext>
            </a:extLst>
          </p:cNvPr>
          <p:cNvSpPr txBox="1"/>
          <p:nvPr/>
        </p:nvSpPr>
        <p:spPr>
          <a:xfrm>
            <a:off x="9586278" y="5970102"/>
            <a:ext cx="432452" cy="369332"/>
          </a:xfrm>
          <a:prstGeom prst="rect">
            <a:avLst/>
          </a:prstGeom>
          <a:noFill/>
        </p:spPr>
        <p:txBody>
          <a:bodyPr wrap="square" rtlCol="0">
            <a:spAutoFit/>
          </a:bodyPr>
          <a:lstStyle/>
          <a:p>
            <a:r>
              <a:rPr lang="en-US" b="1">
                <a:solidFill>
                  <a:srgbClr val="142DAC"/>
                </a:solidFill>
              </a:rPr>
              <a:t>4</a:t>
            </a:r>
          </a:p>
        </p:txBody>
      </p:sp>
      <p:sp>
        <p:nvSpPr>
          <p:cNvPr id="37" name="TextBox 36">
            <a:extLst>
              <a:ext uri="{FF2B5EF4-FFF2-40B4-BE49-F238E27FC236}">
                <a16:creationId xmlns:a16="http://schemas.microsoft.com/office/drawing/2014/main" id="{6C173AEC-BDAC-47AC-BB68-0DAEAB77DC1F}"/>
              </a:ext>
            </a:extLst>
          </p:cNvPr>
          <p:cNvSpPr txBox="1"/>
          <p:nvPr/>
        </p:nvSpPr>
        <p:spPr>
          <a:xfrm>
            <a:off x="9586278" y="5086210"/>
            <a:ext cx="432452" cy="369332"/>
          </a:xfrm>
          <a:prstGeom prst="rect">
            <a:avLst/>
          </a:prstGeom>
          <a:noFill/>
        </p:spPr>
        <p:txBody>
          <a:bodyPr wrap="square" rtlCol="0">
            <a:spAutoFit/>
          </a:bodyPr>
          <a:lstStyle/>
          <a:p>
            <a:r>
              <a:rPr lang="en-US" b="1">
                <a:solidFill>
                  <a:srgbClr val="142DAC"/>
                </a:solidFill>
              </a:rPr>
              <a:t>2</a:t>
            </a:r>
          </a:p>
        </p:txBody>
      </p:sp>
      <p:sp>
        <p:nvSpPr>
          <p:cNvPr id="38" name="TextBox 37">
            <a:extLst>
              <a:ext uri="{FF2B5EF4-FFF2-40B4-BE49-F238E27FC236}">
                <a16:creationId xmlns:a16="http://schemas.microsoft.com/office/drawing/2014/main" id="{FAEA1B11-F8A2-48A3-93C9-072F8C77D6D6}"/>
              </a:ext>
            </a:extLst>
          </p:cNvPr>
          <p:cNvSpPr txBox="1"/>
          <p:nvPr/>
        </p:nvSpPr>
        <p:spPr>
          <a:xfrm>
            <a:off x="9586278" y="5546928"/>
            <a:ext cx="432452" cy="369332"/>
          </a:xfrm>
          <a:prstGeom prst="rect">
            <a:avLst/>
          </a:prstGeom>
          <a:noFill/>
        </p:spPr>
        <p:txBody>
          <a:bodyPr wrap="square" rtlCol="0">
            <a:spAutoFit/>
          </a:bodyPr>
          <a:lstStyle/>
          <a:p>
            <a:r>
              <a:rPr lang="en-US" b="1">
                <a:solidFill>
                  <a:srgbClr val="142DAC"/>
                </a:solidFill>
              </a:rPr>
              <a:t>3</a:t>
            </a:r>
          </a:p>
        </p:txBody>
      </p:sp>
      <p:sp>
        <p:nvSpPr>
          <p:cNvPr id="39" name="TextBox 38">
            <a:extLst>
              <a:ext uri="{FF2B5EF4-FFF2-40B4-BE49-F238E27FC236}">
                <a16:creationId xmlns:a16="http://schemas.microsoft.com/office/drawing/2014/main" id="{254381E6-BD05-4336-979C-768C624B4A83}"/>
              </a:ext>
            </a:extLst>
          </p:cNvPr>
          <p:cNvSpPr txBox="1"/>
          <p:nvPr/>
        </p:nvSpPr>
        <p:spPr>
          <a:xfrm>
            <a:off x="9573962" y="6355347"/>
            <a:ext cx="432452" cy="369332"/>
          </a:xfrm>
          <a:prstGeom prst="rect">
            <a:avLst/>
          </a:prstGeom>
          <a:noFill/>
        </p:spPr>
        <p:txBody>
          <a:bodyPr wrap="square" rtlCol="0">
            <a:spAutoFit/>
          </a:bodyPr>
          <a:lstStyle/>
          <a:p>
            <a:r>
              <a:rPr lang="en-US" b="1">
                <a:solidFill>
                  <a:srgbClr val="142DAC"/>
                </a:solidFill>
              </a:rPr>
              <a:t>5</a:t>
            </a:r>
          </a:p>
        </p:txBody>
      </p:sp>
      <p:sp>
        <p:nvSpPr>
          <p:cNvPr id="40" name="TextBox 39">
            <a:extLst>
              <a:ext uri="{FF2B5EF4-FFF2-40B4-BE49-F238E27FC236}">
                <a16:creationId xmlns:a16="http://schemas.microsoft.com/office/drawing/2014/main" id="{9552E3C4-1369-488F-8094-DB4ED29778C6}"/>
              </a:ext>
            </a:extLst>
          </p:cNvPr>
          <p:cNvSpPr txBox="1"/>
          <p:nvPr/>
        </p:nvSpPr>
        <p:spPr>
          <a:xfrm>
            <a:off x="9542346" y="4559223"/>
            <a:ext cx="432452" cy="369332"/>
          </a:xfrm>
          <a:prstGeom prst="rect">
            <a:avLst/>
          </a:prstGeom>
          <a:noFill/>
        </p:spPr>
        <p:txBody>
          <a:bodyPr wrap="square" rtlCol="0">
            <a:spAutoFit/>
          </a:bodyPr>
          <a:lstStyle/>
          <a:p>
            <a:r>
              <a:rPr lang="en-US" b="1">
                <a:solidFill>
                  <a:srgbClr val="142DAC"/>
                </a:solidFill>
              </a:rPr>
              <a:t> 5</a:t>
            </a:r>
          </a:p>
        </p:txBody>
      </p:sp>
    </p:spTree>
    <p:extLst>
      <p:ext uri="{BB962C8B-B14F-4D97-AF65-F5344CB8AC3E}">
        <p14:creationId xmlns:p14="http://schemas.microsoft.com/office/powerpoint/2010/main" val="3818553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barn(inVertical)">
                                      <p:cBhvr>
                                        <p:cTn id="10" dur="5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barn(inVertical)">
                                      <p:cBhvr>
                                        <p:cTn id="15" dur="500"/>
                                        <p:tgtEl>
                                          <p:spTgt spid="20"/>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barn(inVertical)">
                                      <p:cBhvr>
                                        <p:cTn id="18" dur="500"/>
                                        <p:tgtEl>
                                          <p:spTgt spid="23"/>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barn(inVertical)">
                                      <p:cBhvr>
                                        <p:cTn id="23" dur="500"/>
                                        <p:tgtEl>
                                          <p:spTgt spid="19"/>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barn(inVertical)">
                                      <p:cBhvr>
                                        <p:cTn id="26" dur="500"/>
                                        <p:tgtEl>
                                          <p:spTgt spid="24"/>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barn(inVertical)">
                                      <p:cBhvr>
                                        <p:cTn id="31" dur="500"/>
                                        <p:tgtEl>
                                          <p:spTgt spid="21"/>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barn(inVertical)">
                                      <p:cBhvr>
                                        <p:cTn id="34" dur="500"/>
                                        <p:tgtEl>
                                          <p:spTgt spid="25"/>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nodeType="clickEffect">
                                  <p:stCondLst>
                                    <p:cond delay="0"/>
                                  </p:stCondLst>
                                  <p:childTnLst>
                                    <p:set>
                                      <p:cBhvr>
                                        <p:cTn id="38" dur="1" fill="hold">
                                          <p:stCondLst>
                                            <p:cond delay="0"/>
                                          </p:stCondLst>
                                        </p:cTn>
                                        <p:tgtEl>
                                          <p:spTgt spid="29"/>
                                        </p:tgtEl>
                                        <p:attrNameLst>
                                          <p:attrName>style.visibility</p:attrName>
                                        </p:attrNameLst>
                                      </p:cBhvr>
                                      <p:to>
                                        <p:strVal val="visible"/>
                                      </p:to>
                                    </p:set>
                                    <p:animEffect transition="in" filter="barn(inVertical)">
                                      <p:cBhvr>
                                        <p:cTn id="39" dur="500"/>
                                        <p:tgtEl>
                                          <p:spTgt spid="29"/>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grpId="0" nodeType="clickEffect">
                                  <p:stCondLst>
                                    <p:cond delay="0"/>
                                  </p:stCondLst>
                                  <p:childTnLst>
                                    <p:set>
                                      <p:cBhvr>
                                        <p:cTn id="43" dur="1" fill="hold">
                                          <p:stCondLst>
                                            <p:cond delay="0"/>
                                          </p:stCondLst>
                                        </p:cTn>
                                        <p:tgtEl>
                                          <p:spTgt spid="30"/>
                                        </p:tgtEl>
                                        <p:attrNameLst>
                                          <p:attrName>style.visibility</p:attrName>
                                        </p:attrNameLst>
                                      </p:cBhvr>
                                      <p:to>
                                        <p:strVal val="visible"/>
                                      </p:to>
                                    </p:set>
                                    <p:animEffect transition="in" filter="barn(inVertical)">
                                      <p:cBhvr>
                                        <p:cTn id="44" dur="500"/>
                                        <p:tgtEl>
                                          <p:spTgt spid="30"/>
                                        </p:tgtEl>
                                      </p:cBhvr>
                                    </p:animEffect>
                                  </p:childTnLst>
                                </p:cTn>
                              </p:par>
                              <p:par>
                                <p:cTn id="45" presetID="16" presetClass="entr" presetSubtype="21" fill="hold" grpId="0" nodeType="with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barn(inVertical)">
                                      <p:cBhvr>
                                        <p:cTn id="47" dur="500"/>
                                        <p:tgtEl>
                                          <p:spTgt spid="40"/>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35"/>
                                        </p:tgtEl>
                                        <p:attrNameLst>
                                          <p:attrName>style.visibility</p:attrName>
                                        </p:attrNameLst>
                                      </p:cBhvr>
                                      <p:to>
                                        <p:strVal val="visible"/>
                                      </p:to>
                                    </p:set>
                                    <p:animEffect transition="in" filter="barn(inVertical)">
                                      <p:cBhvr>
                                        <p:cTn id="52" dur="500"/>
                                        <p:tgtEl>
                                          <p:spTgt spid="35"/>
                                        </p:tgtEl>
                                      </p:cBhvr>
                                    </p:animEffect>
                                  </p:childTnLst>
                                </p:cTn>
                              </p:par>
                              <p:par>
                                <p:cTn id="53" presetID="16" presetClass="entr" presetSubtype="21" fill="hold" grpId="0" nodeType="withEffect">
                                  <p:stCondLst>
                                    <p:cond delay="0"/>
                                  </p:stCondLst>
                                  <p:childTnLst>
                                    <p:set>
                                      <p:cBhvr>
                                        <p:cTn id="54" dur="1" fill="hold">
                                          <p:stCondLst>
                                            <p:cond delay="0"/>
                                          </p:stCondLst>
                                        </p:cTn>
                                        <p:tgtEl>
                                          <p:spTgt spid="37"/>
                                        </p:tgtEl>
                                        <p:attrNameLst>
                                          <p:attrName>style.visibility</p:attrName>
                                        </p:attrNameLst>
                                      </p:cBhvr>
                                      <p:to>
                                        <p:strVal val="visible"/>
                                      </p:to>
                                    </p:set>
                                    <p:animEffect transition="in" filter="barn(inVertical)">
                                      <p:cBhvr>
                                        <p:cTn id="55" dur="500"/>
                                        <p:tgtEl>
                                          <p:spTgt spid="37"/>
                                        </p:tgtEl>
                                      </p:cBhvr>
                                    </p:animEffect>
                                  </p:childTnLst>
                                </p:cTn>
                              </p:par>
                            </p:childTnLst>
                          </p:cTn>
                        </p:par>
                      </p:childTnLst>
                    </p:cTn>
                  </p:par>
                  <p:par>
                    <p:cTn id="56" fill="hold">
                      <p:stCondLst>
                        <p:cond delay="indefinite"/>
                      </p:stCondLst>
                      <p:childTnLst>
                        <p:par>
                          <p:cTn id="57" fill="hold">
                            <p:stCondLst>
                              <p:cond delay="0"/>
                            </p:stCondLst>
                            <p:childTnLst>
                              <p:par>
                                <p:cTn id="58" presetID="16" presetClass="entr" presetSubtype="21" fill="hold" grpId="0" nodeType="clickEffect">
                                  <p:stCondLst>
                                    <p:cond delay="0"/>
                                  </p:stCondLst>
                                  <p:childTnLst>
                                    <p:set>
                                      <p:cBhvr>
                                        <p:cTn id="59" dur="1" fill="hold">
                                          <p:stCondLst>
                                            <p:cond delay="0"/>
                                          </p:stCondLst>
                                        </p:cTn>
                                        <p:tgtEl>
                                          <p:spTgt spid="32"/>
                                        </p:tgtEl>
                                        <p:attrNameLst>
                                          <p:attrName>style.visibility</p:attrName>
                                        </p:attrNameLst>
                                      </p:cBhvr>
                                      <p:to>
                                        <p:strVal val="visible"/>
                                      </p:to>
                                    </p:set>
                                    <p:animEffect transition="in" filter="barn(inVertical)">
                                      <p:cBhvr>
                                        <p:cTn id="60" dur="500"/>
                                        <p:tgtEl>
                                          <p:spTgt spid="32"/>
                                        </p:tgtEl>
                                      </p:cBhvr>
                                    </p:animEffect>
                                  </p:childTnLst>
                                </p:cTn>
                              </p:par>
                              <p:par>
                                <p:cTn id="61" presetID="16" presetClass="entr" presetSubtype="21" fill="hold" grpId="0" nodeType="withEffect">
                                  <p:stCondLst>
                                    <p:cond delay="0"/>
                                  </p:stCondLst>
                                  <p:childTnLst>
                                    <p:set>
                                      <p:cBhvr>
                                        <p:cTn id="62" dur="1" fill="hold">
                                          <p:stCondLst>
                                            <p:cond delay="0"/>
                                          </p:stCondLst>
                                        </p:cTn>
                                        <p:tgtEl>
                                          <p:spTgt spid="38"/>
                                        </p:tgtEl>
                                        <p:attrNameLst>
                                          <p:attrName>style.visibility</p:attrName>
                                        </p:attrNameLst>
                                      </p:cBhvr>
                                      <p:to>
                                        <p:strVal val="visible"/>
                                      </p:to>
                                    </p:set>
                                    <p:animEffect transition="in" filter="barn(inVertical)">
                                      <p:cBhvr>
                                        <p:cTn id="63" dur="500"/>
                                        <p:tgtEl>
                                          <p:spTgt spid="38"/>
                                        </p:tgtEl>
                                      </p:cBhvr>
                                    </p:animEffect>
                                  </p:childTnLst>
                                </p:cTn>
                              </p:par>
                            </p:childTnLst>
                          </p:cTn>
                        </p:par>
                      </p:childTnLst>
                    </p:cTn>
                  </p:par>
                  <p:par>
                    <p:cTn id="64" fill="hold">
                      <p:stCondLst>
                        <p:cond delay="indefinite"/>
                      </p:stCondLst>
                      <p:childTnLst>
                        <p:par>
                          <p:cTn id="65" fill="hold">
                            <p:stCondLst>
                              <p:cond delay="0"/>
                            </p:stCondLst>
                            <p:childTnLst>
                              <p:par>
                                <p:cTn id="66" presetID="16" presetClass="entr" presetSubtype="21" fill="hold" grpId="0" nodeType="clickEffect">
                                  <p:stCondLst>
                                    <p:cond delay="0"/>
                                  </p:stCondLst>
                                  <p:childTnLst>
                                    <p:set>
                                      <p:cBhvr>
                                        <p:cTn id="67" dur="1" fill="hold">
                                          <p:stCondLst>
                                            <p:cond delay="0"/>
                                          </p:stCondLst>
                                        </p:cTn>
                                        <p:tgtEl>
                                          <p:spTgt spid="34"/>
                                        </p:tgtEl>
                                        <p:attrNameLst>
                                          <p:attrName>style.visibility</p:attrName>
                                        </p:attrNameLst>
                                      </p:cBhvr>
                                      <p:to>
                                        <p:strVal val="visible"/>
                                      </p:to>
                                    </p:set>
                                    <p:animEffect transition="in" filter="barn(inVertical)">
                                      <p:cBhvr>
                                        <p:cTn id="68" dur="500"/>
                                        <p:tgtEl>
                                          <p:spTgt spid="34"/>
                                        </p:tgtEl>
                                      </p:cBhvr>
                                    </p:animEffect>
                                  </p:childTnLst>
                                </p:cTn>
                              </p:par>
                              <p:par>
                                <p:cTn id="69" presetID="16" presetClass="entr" presetSubtype="21" fill="hold" grpId="0" nodeType="withEffect">
                                  <p:stCondLst>
                                    <p:cond delay="0"/>
                                  </p:stCondLst>
                                  <p:childTnLst>
                                    <p:set>
                                      <p:cBhvr>
                                        <p:cTn id="70" dur="1" fill="hold">
                                          <p:stCondLst>
                                            <p:cond delay="0"/>
                                          </p:stCondLst>
                                        </p:cTn>
                                        <p:tgtEl>
                                          <p:spTgt spid="36"/>
                                        </p:tgtEl>
                                        <p:attrNameLst>
                                          <p:attrName>style.visibility</p:attrName>
                                        </p:attrNameLst>
                                      </p:cBhvr>
                                      <p:to>
                                        <p:strVal val="visible"/>
                                      </p:to>
                                    </p:set>
                                    <p:animEffect transition="in" filter="barn(inVertical)">
                                      <p:cBhvr>
                                        <p:cTn id="71" dur="500"/>
                                        <p:tgtEl>
                                          <p:spTgt spid="36"/>
                                        </p:tgtEl>
                                      </p:cBhvr>
                                    </p:animEffect>
                                  </p:childTnLst>
                                </p:cTn>
                              </p:par>
                            </p:childTnLst>
                          </p:cTn>
                        </p:par>
                      </p:childTnLst>
                    </p:cTn>
                  </p:par>
                  <p:par>
                    <p:cTn id="72" fill="hold">
                      <p:stCondLst>
                        <p:cond delay="indefinite"/>
                      </p:stCondLst>
                      <p:childTnLst>
                        <p:par>
                          <p:cTn id="73" fill="hold">
                            <p:stCondLst>
                              <p:cond delay="0"/>
                            </p:stCondLst>
                            <p:childTnLst>
                              <p:par>
                                <p:cTn id="74" presetID="16" presetClass="entr" presetSubtype="21" fill="hold" grpId="0" nodeType="clickEffect">
                                  <p:stCondLst>
                                    <p:cond delay="0"/>
                                  </p:stCondLst>
                                  <p:childTnLst>
                                    <p:set>
                                      <p:cBhvr>
                                        <p:cTn id="75" dur="1" fill="hold">
                                          <p:stCondLst>
                                            <p:cond delay="0"/>
                                          </p:stCondLst>
                                        </p:cTn>
                                        <p:tgtEl>
                                          <p:spTgt spid="33"/>
                                        </p:tgtEl>
                                        <p:attrNameLst>
                                          <p:attrName>style.visibility</p:attrName>
                                        </p:attrNameLst>
                                      </p:cBhvr>
                                      <p:to>
                                        <p:strVal val="visible"/>
                                      </p:to>
                                    </p:set>
                                    <p:animEffect transition="in" filter="barn(inVertical)">
                                      <p:cBhvr>
                                        <p:cTn id="76" dur="500"/>
                                        <p:tgtEl>
                                          <p:spTgt spid="33"/>
                                        </p:tgtEl>
                                      </p:cBhvr>
                                    </p:animEffect>
                                  </p:childTnLst>
                                </p:cTn>
                              </p:par>
                              <p:par>
                                <p:cTn id="77" presetID="16" presetClass="entr" presetSubtype="21" fill="hold" grpId="0" nodeType="withEffect">
                                  <p:stCondLst>
                                    <p:cond delay="0"/>
                                  </p:stCondLst>
                                  <p:childTnLst>
                                    <p:set>
                                      <p:cBhvr>
                                        <p:cTn id="78" dur="1" fill="hold">
                                          <p:stCondLst>
                                            <p:cond delay="0"/>
                                          </p:stCondLst>
                                        </p:cTn>
                                        <p:tgtEl>
                                          <p:spTgt spid="39"/>
                                        </p:tgtEl>
                                        <p:attrNameLst>
                                          <p:attrName>style.visibility</p:attrName>
                                        </p:attrNameLst>
                                      </p:cBhvr>
                                      <p:to>
                                        <p:strVal val="visible"/>
                                      </p:to>
                                    </p:set>
                                    <p:animEffect transition="in" filter="barn(inVertical)">
                                      <p:cBhvr>
                                        <p:cTn id="79"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2" grpId="0"/>
      <p:bldP spid="23" grpId="0"/>
      <p:bldP spid="24" grpId="0"/>
      <p:bldP spid="25" grpId="0"/>
      <p:bldP spid="30" grpId="0"/>
      <p:bldP spid="32" grpId="0"/>
      <p:bldP spid="33" grpId="0"/>
      <p:bldP spid="34" grpId="0"/>
      <p:bldP spid="35" grpId="0"/>
      <p:bldP spid="36" grpId="0"/>
      <p:bldP spid="37" grpId="0"/>
      <p:bldP spid="38" grpId="0"/>
      <p:bldP spid="39" grpId="0"/>
      <p:bldP spid="4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14172"/>
            <a:ext cx="12141967" cy="1799365"/>
          </a:xfrm>
        </p:spPr>
        <p:txBody>
          <a:bodyPr>
            <a:noAutofit/>
          </a:bodyPr>
          <a:lstStyle/>
          <a:p>
            <a:br>
              <a:rPr lang="en-US" sz="2000">
                <a:latin typeface="Preeti" pitchFamily="2" charset="0"/>
              </a:rPr>
            </a:br>
            <a:br>
              <a:rPr lang="ne-NP" sz="1100">
                <a:latin typeface="Preeti" pitchFamily="2" charset="0"/>
              </a:rPr>
            </a:br>
            <a:r>
              <a:rPr lang="ne-NP" b="1">
                <a:solidFill>
                  <a:srgbClr val="142DAC"/>
                </a:solidFill>
                <a:latin typeface="Kokila" panose="020B0604020202020204" pitchFamily="34" charset="0"/>
                <a:cs typeface="Kokila" panose="020B0604020202020204" pitchFamily="34" charset="0"/>
              </a:rPr>
              <a:t>महल नं ३४ </a:t>
            </a:r>
            <a:r>
              <a:rPr lang="en-US" altLang="en-US" b="1">
                <a:solidFill>
                  <a:srgbClr val="142DAC"/>
                </a:solidFill>
                <a:latin typeface="Kokila" panose="020B0604020202020204" pitchFamily="34" charset="0"/>
                <a:cs typeface="Kokila" panose="020B0604020202020204" pitchFamily="34" charset="0"/>
              </a:rPr>
              <a:t>: </a:t>
            </a:r>
            <a:r>
              <a:rPr lang="ne-NP" b="1">
                <a:solidFill>
                  <a:srgbClr val="142DAC"/>
                </a:solidFill>
                <a:latin typeface="Kokila" panose="020B0604020202020204" pitchFamily="34" charset="0"/>
                <a:cs typeface="Kokila" panose="020B0604020202020204" pitchFamily="34" charset="0"/>
              </a:rPr>
              <a:t>.... नाम.... ले काम गरेको ठाउँमा मुख्यरुपमा कस्तो किसिमको वस्तु वा सेवाको उत्पादन हुन्छ </a:t>
            </a:r>
            <a:r>
              <a:rPr lang="en-US" b="1">
                <a:solidFill>
                  <a:srgbClr val="142DAC"/>
                </a:solidFill>
                <a:latin typeface="Kokila" panose="020B0604020202020204" pitchFamily="34" charset="0"/>
                <a:cs typeface="Kokila" panose="020B0604020202020204" pitchFamily="34" charset="0"/>
              </a:rPr>
              <a:t>?</a:t>
            </a:r>
            <a:br>
              <a:rPr lang="en-US" sz="2400" b="1">
                <a:solidFill>
                  <a:srgbClr val="0070C0"/>
                </a:solidFill>
                <a:latin typeface="Kokila" panose="020B0604020202020204" pitchFamily="34" charset="0"/>
                <a:cs typeface="Kokila" panose="020B0604020202020204" pitchFamily="34" charset="0"/>
              </a:rPr>
            </a:br>
            <a:r>
              <a:rPr lang="ne-NP" b="1">
                <a:latin typeface="Kokila" panose="020B0604020202020204" pitchFamily="34" charset="0"/>
                <a:cs typeface="Kokila" panose="020B0604020202020204" pitchFamily="34" charset="0"/>
              </a:rPr>
              <a:t>(</a:t>
            </a:r>
            <a:r>
              <a:rPr lang="ne-NP" sz="2400" b="1">
                <a:latin typeface="Kokila" panose="020B0604020202020204" pitchFamily="34" charset="0"/>
                <a:cs typeface="Kokila" panose="020B0604020202020204" pitchFamily="34" charset="0"/>
              </a:rPr>
              <a:t>व्यक्तिले काम गर्ने ठाउँ वा संस्थाको नाम र उक्त संस्थाले मुख्य रुपमा कुन बस्तु तथा सेवाको उत्पादन गर्दछ सो बस्तु तथा सेवाको नाम स्पष्ट हुने गरी लेख्नुपर्दछ )</a:t>
            </a:r>
            <a:br>
              <a:rPr lang="ne-NP" sz="4000" b="1">
                <a:latin typeface="Kokila" panose="020B0604020202020204" pitchFamily="34" charset="0"/>
                <a:ea typeface="+mn-ea"/>
                <a:cs typeface="Kokila" panose="020B0604020202020204" pitchFamily="34" charset="0"/>
              </a:rPr>
            </a:br>
            <a:endParaRPr lang="ne-NP" sz="3600" b="1">
              <a:latin typeface="Kokila" panose="020B0604020202020204" pitchFamily="34" charset="0"/>
              <a:ea typeface="+mn-ea"/>
              <a:cs typeface="Kokila" panose="020B0604020202020204" pitchFamily="34" charset="0"/>
            </a:endParaRPr>
          </a:p>
        </p:txBody>
      </p:sp>
      <p:sp>
        <p:nvSpPr>
          <p:cNvPr id="3" name="Content Placeholder 2"/>
          <p:cNvSpPr>
            <a:spLocks noGrp="1"/>
          </p:cNvSpPr>
          <p:nvPr>
            <p:ph idx="1"/>
          </p:nvPr>
        </p:nvSpPr>
        <p:spPr>
          <a:xfrm>
            <a:off x="194872" y="2813537"/>
            <a:ext cx="9126410" cy="3896751"/>
          </a:xfrm>
        </p:spPr>
        <p:txBody>
          <a:bodyPr>
            <a:normAutofit fontScale="85000" lnSpcReduction="10000"/>
          </a:bodyPr>
          <a:lstStyle/>
          <a:p>
            <a:pPr marL="0" indent="0" algn="just">
              <a:buNone/>
            </a:pPr>
            <a:r>
              <a:rPr lang="ne-NP" sz="3200" b="1">
                <a:solidFill>
                  <a:srgbClr val="FF0000"/>
                </a:solidFill>
                <a:latin typeface="Kokila" panose="020B0604020202020204" pitchFamily="34" charset="0"/>
                <a:cs typeface="Kokila" panose="020B0604020202020204" pitchFamily="34" charset="0"/>
              </a:rPr>
              <a:t>उद्देश्य</a:t>
            </a:r>
            <a:r>
              <a:rPr lang="en-US" sz="3200" b="1">
                <a:solidFill>
                  <a:srgbClr val="FF0000"/>
                </a:solidFill>
                <a:latin typeface="Kokila" panose="020B0604020202020204" pitchFamily="34" charset="0"/>
                <a:cs typeface="Kokila" panose="020B0604020202020204" pitchFamily="34" charset="0"/>
              </a:rPr>
              <a:t>: </a:t>
            </a:r>
            <a:r>
              <a:rPr lang="ne-NP" sz="3200" b="1">
                <a:solidFill>
                  <a:srgbClr val="FF0000"/>
                </a:solidFill>
                <a:latin typeface="Kokila" panose="020B0604020202020204" pitchFamily="34" charset="0"/>
                <a:cs typeface="Kokila" panose="020B0604020202020204" pitchFamily="34" charset="0"/>
              </a:rPr>
              <a:t>मुलुकको जनशक्ति के–के व्यवसायीक निकाय</a:t>
            </a:r>
            <a:r>
              <a:rPr lang="en-US" sz="3200" b="1">
                <a:solidFill>
                  <a:srgbClr val="FF0000"/>
                </a:solidFill>
                <a:latin typeface="Kokila" panose="020B0604020202020204" pitchFamily="34" charset="0"/>
                <a:cs typeface="Kokila" panose="020B0604020202020204" pitchFamily="34" charset="0"/>
              </a:rPr>
              <a:t>/</a:t>
            </a:r>
            <a:r>
              <a:rPr lang="ne-NP" sz="3200" b="1">
                <a:solidFill>
                  <a:srgbClr val="FF0000"/>
                </a:solidFill>
                <a:latin typeface="Kokila" panose="020B0604020202020204" pitchFamily="34" charset="0"/>
                <a:cs typeface="Kokila" panose="020B0604020202020204" pitchFamily="34" charset="0"/>
              </a:rPr>
              <a:t>क्षेत्र</a:t>
            </a:r>
            <a:r>
              <a:rPr lang="pt-BR" sz="3200">
                <a:solidFill>
                  <a:srgbClr val="FF0000"/>
                </a:solidFill>
              </a:rPr>
              <a:t>(Industry)</a:t>
            </a:r>
            <a:r>
              <a:rPr lang="ne-NP" sz="3200" b="1">
                <a:solidFill>
                  <a:srgbClr val="FF0000"/>
                </a:solidFill>
                <a:latin typeface="Kokila" panose="020B0604020202020204" pitchFamily="34" charset="0"/>
                <a:cs typeface="Kokila" panose="020B0604020202020204" pitchFamily="34" charset="0"/>
              </a:rPr>
              <a:t> मा लागेको रहेछ भनी छुट्याउने ।</a:t>
            </a:r>
            <a:endParaRPr lang="en-US" sz="3200" b="1">
              <a:solidFill>
                <a:srgbClr val="FF0000"/>
              </a:solidFill>
              <a:latin typeface="Kokila" panose="020B0604020202020204" pitchFamily="34" charset="0"/>
              <a:cs typeface="Kokila" panose="020B0604020202020204" pitchFamily="34" charset="0"/>
            </a:endParaRPr>
          </a:p>
          <a:p>
            <a:pPr algn="just">
              <a:buFont typeface="Wingdings" panose="05000000000000000000" pitchFamily="2" charset="2"/>
              <a:buChar char="Ø"/>
            </a:pPr>
            <a:r>
              <a:rPr lang="ne-NP" sz="3200" b="1">
                <a:solidFill>
                  <a:srgbClr val="142DAC"/>
                </a:solidFill>
                <a:latin typeface="Kokila" panose="020B0604020202020204" pitchFamily="34" charset="0"/>
                <a:cs typeface="Kokila" panose="020B0604020202020204" pitchFamily="34" charset="0"/>
              </a:rPr>
              <a:t>व्यक्तिले महल ३३ अनुसारको काम गरेको ठाउँमा मुख्यरुपमा कस्तो किसिमको वस्तु वा सेवाको उत्पादन हुन्छ </a:t>
            </a:r>
            <a:r>
              <a:rPr lang="en-US" sz="3200" b="1">
                <a:solidFill>
                  <a:srgbClr val="142DAC"/>
                </a:solidFill>
                <a:latin typeface="Kokila" panose="020B0604020202020204" pitchFamily="34" charset="0"/>
                <a:cs typeface="Kokila" panose="020B0604020202020204" pitchFamily="34" charset="0"/>
              </a:rPr>
              <a:t>?</a:t>
            </a:r>
            <a:r>
              <a:rPr lang="ne-NP" sz="3200" b="1">
                <a:solidFill>
                  <a:srgbClr val="142DAC"/>
                </a:solidFill>
                <a:latin typeface="Kokila" panose="020B0604020202020204" pitchFamily="34" charset="0"/>
                <a:cs typeface="Kokila" panose="020B0604020202020204" pitchFamily="34" charset="0"/>
              </a:rPr>
              <a:t> भन्ने प्रश्नको जवाफ लेख्दा व्यक्तिले काम गरेको स्थान</a:t>
            </a:r>
            <a:r>
              <a:rPr lang="en-US" sz="3200" b="1">
                <a:solidFill>
                  <a:srgbClr val="142DAC"/>
                </a:solidFill>
                <a:latin typeface="Kokila" panose="020B0604020202020204" pitchFamily="34" charset="0"/>
                <a:cs typeface="Kokila" panose="020B0604020202020204" pitchFamily="34" charset="0"/>
              </a:rPr>
              <a:t>, </a:t>
            </a:r>
            <a:r>
              <a:rPr lang="ne-NP" sz="3200" b="1">
                <a:solidFill>
                  <a:srgbClr val="142DAC"/>
                </a:solidFill>
                <a:latin typeface="Kokila" panose="020B0604020202020204" pitchFamily="34" charset="0"/>
                <a:cs typeface="Kokila" panose="020B0604020202020204" pitchFamily="34" charset="0"/>
              </a:rPr>
              <a:t>संघ–संस्था</a:t>
            </a:r>
            <a:r>
              <a:rPr lang="en-US" sz="3200" b="1">
                <a:solidFill>
                  <a:srgbClr val="142DAC"/>
                </a:solidFill>
                <a:latin typeface="Kokila" panose="020B0604020202020204" pitchFamily="34" charset="0"/>
                <a:cs typeface="Kokila" panose="020B0604020202020204" pitchFamily="34" charset="0"/>
              </a:rPr>
              <a:t>, </a:t>
            </a:r>
            <a:r>
              <a:rPr lang="ne-NP" sz="3200" b="1">
                <a:solidFill>
                  <a:srgbClr val="142DAC"/>
                </a:solidFill>
                <a:latin typeface="Kokila" panose="020B0604020202020204" pitchFamily="34" charset="0"/>
                <a:cs typeface="Kokila" panose="020B0604020202020204" pitchFamily="34" charset="0"/>
              </a:rPr>
              <a:t>प्रतिष्ठान आदिको नाम र यसले उत्पादन गर्ने वस्तु वा सेवा समेत लेख्नुपर्छ</a:t>
            </a:r>
            <a:r>
              <a:rPr lang="en-US" sz="3200" b="1">
                <a:solidFill>
                  <a:srgbClr val="142DAC"/>
                </a:solidFill>
                <a:latin typeface="Kokila" panose="020B0604020202020204" pitchFamily="34" charset="0"/>
                <a:cs typeface="Kokila" panose="020B0604020202020204" pitchFamily="34" charset="0"/>
              </a:rPr>
              <a:t>, </a:t>
            </a:r>
            <a:r>
              <a:rPr lang="ne-NP" sz="3200" b="1">
                <a:solidFill>
                  <a:srgbClr val="142DAC"/>
                </a:solidFill>
                <a:latin typeface="Kokila" panose="020B0604020202020204" pitchFamily="34" charset="0"/>
                <a:cs typeface="Kokila" panose="020B0604020202020204" pitchFamily="34" charset="0"/>
              </a:rPr>
              <a:t>जस्तै – </a:t>
            </a:r>
          </a:p>
          <a:p>
            <a:pPr lvl="1" algn="just">
              <a:buFont typeface="Wingdings" panose="05000000000000000000" pitchFamily="2" charset="2"/>
              <a:buChar char="§"/>
            </a:pPr>
            <a:r>
              <a:rPr lang="ne-NP" sz="3200" b="1">
                <a:solidFill>
                  <a:srgbClr val="142DAC"/>
                </a:solidFill>
                <a:latin typeface="Kokila" panose="020B0604020202020204" pitchFamily="34" charset="0"/>
                <a:cs typeface="Kokila" panose="020B0604020202020204" pitchFamily="34" charset="0"/>
              </a:rPr>
              <a:t>केन्द्रीय तथ्याङ्क विभाग (तथ्याङ्क संकलन</a:t>
            </a:r>
            <a:r>
              <a:rPr lang="en-US" sz="3200" b="1">
                <a:solidFill>
                  <a:srgbClr val="142DAC"/>
                </a:solidFill>
                <a:latin typeface="Kokila" panose="020B0604020202020204" pitchFamily="34" charset="0"/>
                <a:cs typeface="Kokila" panose="020B0604020202020204" pitchFamily="34" charset="0"/>
              </a:rPr>
              <a:t>, </a:t>
            </a:r>
            <a:r>
              <a:rPr lang="ne-NP" sz="3200" b="1">
                <a:solidFill>
                  <a:srgbClr val="142DAC"/>
                </a:solidFill>
                <a:latin typeface="Kokila" panose="020B0604020202020204" pitchFamily="34" charset="0"/>
                <a:cs typeface="Kokila" panose="020B0604020202020204" pitchFamily="34" charset="0"/>
              </a:rPr>
              <a:t>सारिणीकरण</a:t>
            </a:r>
            <a:r>
              <a:rPr lang="en-US" sz="3200" b="1">
                <a:solidFill>
                  <a:srgbClr val="142DAC"/>
                </a:solidFill>
                <a:latin typeface="Kokila" panose="020B0604020202020204" pitchFamily="34" charset="0"/>
                <a:cs typeface="Kokila" panose="020B0604020202020204" pitchFamily="34" charset="0"/>
              </a:rPr>
              <a:t>)</a:t>
            </a:r>
          </a:p>
          <a:p>
            <a:pPr lvl="1" algn="just">
              <a:buFont typeface="Wingdings" panose="05000000000000000000" pitchFamily="2" charset="2"/>
              <a:buChar char="§"/>
            </a:pPr>
            <a:r>
              <a:rPr lang="ne-NP" sz="3200" b="1">
                <a:solidFill>
                  <a:srgbClr val="142DAC"/>
                </a:solidFill>
                <a:latin typeface="Kokila" panose="020B0604020202020204" pitchFamily="34" charset="0"/>
                <a:cs typeface="Kokila" panose="020B0604020202020204" pitchFamily="34" charset="0"/>
              </a:rPr>
              <a:t>पाटन अस्पताल (स्वास्थ्य सेवा</a:t>
            </a:r>
            <a:r>
              <a:rPr lang="en-US" sz="3200" b="1">
                <a:solidFill>
                  <a:srgbClr val="142DAC"/>
                </a:solidFill>
                <a:latin typeface="Kokila" panose="020B0604020202020204" pitchFamily="34" charset="0"/>
                <a:cs typeface="Kokila" panose="020B0604020202020204" pitchFamily="34" charset="0"/>
              </a:rPr>
              <a:t>)</a:t>
            </a:r>
            <a:r>
              <a:rPr lang="ne-NP" sz="3200" b="1">
                <a:solidFill>
                  <a:srgbClr val="142DAC"/>
                </a:solidFill>
                <a:latin typeface="Kokila" panose="020B0604020202020204" pitchFamily="34" charset="0"/>
                <a:cs typeface="Kokila" panose="020B0604020202020204" pitchFamily="34" charset="0"/>
              </a:rPr>
              <a:t> आदि । </a:t>
            </a:r>
            <a:endParaRPr lang="en-US" sz="3200" b="1">
              <a:solidFill>
                <a:srgbClr val="142DAC"/>
              </a:solidFill>
              <a:latin typeface="Kokila" panose="020B0604020202020204" pitchFamily="34" charset="0"/>
              <a:cs typeface="Kokila" panose="020B0604020202020204" pitchFamily="34" charset="0"/>
            </a:endParaRPr>
          </a:p>
          <a:p>
            <a:pPr algn="just">
              <a:buFont typeface="Wingdings" panose="05000000000000000000" pitchFamily="2" charset="2"/>
              <a:buChar char="Ø"/>
            </a:pPr>
            <a:r>
              <a:rPr lang="ne-NP" sz="3200" b="1">
                <a:solidFill>
                  <a:srgbClr val="142DAC"/>
                </a:solidFill>
                <a:latin typeface="Kokila" panose="020B0604020202020204" pitchFamily="34" charset="0"/>
                <a:cs typeface="Kokila" panose="020B0604020202020204" pitchFamily="34" charset="0"/>
              </a:rPr>
              <a:t>उक्त काम गरेको ठाउँको व्यवसायीक क्षेत्र</a:t>
            </a:r>
            <a:r>
              <a:rPr lang="pt-BR" sz="3200" b="1">
                <a:solidFill>
                  <a:srgbClr val="142DAC"/>
                </a:solidFill>
                <a:latin typeface="Kokila" panose="020B0604020202020204" pitchFamily="34" charset="0"/>
                <a:cs typeface="Kokila" panose="020B0604020202020204" pitchFamily="34" charset="0"/>
              </a:rPr>
              <a:t> </a:t>
            </a:r>
            <a:r>
              <a:rPr lang="pt-BR" sz="3200"/>
              <a:t>(</a:t>
            </a:r>
            <a:r>
              <a:rPr lang="pt-BR" sz="3200" b="1">
                <a:solidFill>
                  <a:srgbClr val="142DAC"/>
                </a:solidFill>
                <a:latin typeface="Kokila" panose="020B0604020202020204" pitchFamily="34" charset="0"/>
                <a:cs typeface="Kokila" panose="020B0604020202020204" pitchFamily="34" charset="0"/>
              </a:rPr>
              <a:t>Industry</a:t>
            </a:r>
            <a:r>
              <a:rPr lang="pt-BR" sz="3200"/>
              <a:t>)</a:t>
            </a:r>
            <a:r>
              <a:rPr lang="ne-NP" sz="3200" b="1">
                <a:solidFill>
                  <a:srgbClr val="0070C0"/>
                </a:solidFill>
                <a:latin typeface="Kokila" panose="020B0604020202020204" pitchFamily="34" charset="0"/>
                <a:cs typeface="Kokila" panose="020B0604020202020204" pitchFamily="34" charset="0"/>
              </a:rPr>
              <a:t> </a:t>
            </a:r>
            <a:r>
              <a:rPr lang="ne-NP" sz="3200" b="1">
                <a:solidFill>
                  <a:srgbClr val="142DAC"/>
                </a:solidFill>
                <a:latin typeface="Kokila" panose="020B0604020202020204" pitchFamily="34" charset="0"/>
                <a:cs typeface="Kokila" panose="020B0604020202020204" pitchFamily="34" charset="0"/>
              </a:rPr>
              <a:t>को कोड संगैको कोष्ठमा लेख्नुपर्दछ ।</a:t>
            </a:r>
          </a:p>
          <a:p>
            <a:pPr algn="just">
              <a:buFont typeface="Wingdings" panose="05000000000000000000" pitchFamily="2" charset="2"/>
              <a:buChar char="Ø"/>
            </a:pPr>
            <a:r>
              <a:rPr lang="en-US" sz="3200" b="1">
                <a:solidFill>
                  <a:srgbClr val="142DAC"/>
                </a:solidFill>
                <a:latin typeface="Kokila" panose="020B0604020202020204" pitchFamily="34" charset="0"/>
                <a:cs typeface="Kokila" panose="020B0604020202020204" pitchFamily="34" charset="0"/>
              </a:rPr>
              <a:t>NSIC(Nepal Standard Industrial Classification)</a:t>
            </a:r>
            <a:r>
              <a:rPr lang="ne-NP" sz="3200" b="1">
                <a:solidFill>
                  <a:srgbClr val="142DAC"/>
                </a:solidFill>
                <a:latin typeface="Kokila" panose="020B0604020202020204" pitchFamily="34" charset="0"/>
                <a:cs typeface="Kokila" panose="020B0604020202020204" pitchFamily="34" charset="0"/>
              </a:rPr>
              <a:t> कोड अनुसूचिमा उल्लेख भएबमोजिम लेख्नुपर्दछ । </a:t>
            </a:r>
            <a:endParaRPr lang="en-US" sz="3200" b="1">
              <a:solidFill>
                <a:srgbClr val="142DAC"/>
              </a:solidFill>
              <a:latin typeface="Kokila" panose="020B0604020202020204" pitchFamily="34" charset="0"/>
              <a:cs typeface="Kokila" panose="020B0604020202020204" pitchFamily="34" charset="0"/>
            </a:endParaRPr>
          </a:p>
          <a:p>
            <a:pPr marL="0" indent="0">
              <a:buNone/>
            </a:pPr>
            <a:endParaRPr lang="en-US" sz="3600" b="1">
              <a:solidFill>
                <a:srgbClr val="0070C0"/>
              </a:solidFill>
              <a:latin typeface="Kokila" panose="020B0604020202020204" pitchFamily="34" charset="0"/>
              <a:cs typeface="Kokila" panose="020B0604020202020204" pitchFamily="34" charset="0"/>
            </a:endParaRPr>
          </a:p>
        </p:txBody>
      </p:sp>
      <p:sp>
        <p:nvSpPr>
          <p:cNvPr id="4" name="Slide Number Placeholder 3"/>
          <p:cNvSpPr>
            <a:spLocks noGrp="1"/>
          </p:cNvSpPr>
          <p:nvPr>
            <p:ph type="sldNum" sz="quarter" idx="12"/>
          </p:nvPr>
        </p:nvSpPr>
        <p:spPr/>
        <p:txBody>
          <a:bodyPr/>
          <a:lstStyle/>
          <a:p>
            <a:fld id="{26402401-4522-4C0F-A737-197EB07E49FF}" type="slidenum">
              <a:rPr lang="en-US" smtClean="0"/>
              <a:pPr/>
              <a:t>23</a:t>
            </a:fld>
            <a:endParaRPr lang="en-US"/>
          </a:p>
        </p:txBody>
      </p:sp>
      <p:pic>
        <p:nvPicPr>
          <p:cNvPr id="5" name="Picture 4">
            <a:extLst>
              <a:ext uri="{FF2B5EF4-FFF2-40B4-BE49-F238E27FC236}">
                <a16:creationId xmlns:a16="http://schemas.microsoft.com/office/drawing/2014/main" id="{247D0706-939B-492A-A07B-6D825DBA8E05}"/>
              </a:ext>
            </a:extLst>
          </p:cNvPr>
          <p:cNvPicPr>
            <a:picLocks noChangeAspect="1"/>
          </p:cNvPicPr>
          <p:nvPr/>
        </p:nvPicPr>
        <p:blipFill>
          <a:blip r:embed="rId2"/>
          <a:stretch>
            <a:fillRect/>
          </a:stretch>
        </p:blipFill>
        <p:spPr>
          <a:xfrm>
            <a:off x="9359019" y="2525759"/>
            <a:ext cx="2726520" cy="3896751"/>
          </a:xfrm>
          <a:prstGeom prst="rect">
            <a:avLst/>
          </a:prstGeom>
        </p:spPr>
      </p:pic>
      <p:sp>
        <p:nvSpPr>
          <p:cNvPr id="6" name="Rectangle 5">
            <a:extLst>
              <a:ext uri="{FF2B5EF4-FFF2-40B4-BE49-F238E27FC236}">
                <a16:creationId xmlns:a16="http://schemas.microsoft.com/office/drawing/2014/main" id="{90D82B66-804B-47E6-A136-9200D4BFE51B}"/>
              </a:ext>
            </a:extLst>
          </p:cNvPr>
          <p:cNvSpPr/>
          <p:nvPr/>
        </p:nvSpPr>
        <p:spPr>
          <a:xfrm>
            <a:off x="9190652" y="5960845"/>
            <a:ext cx="2183363" cy="461665"/>
          </a:xfrm>
          <a:prstGeom prst="rect">
            <a:avLst/>
          </a:prstGeom>
        </p:spPr>
        <p:txBody>
          <a:bodyPr wrap="square">
            <a:spAutoFit/>
          </a:bodyPr>
          <a:lstStyle/>
          <a:p>
            <a:pPr lvl="1" algn="just">
              <a:buFont typeface="Wingdings" panose="05000000000000000000" pitchFamily="2" charset="2"/>
              <a:buChar char="§"/>
            </a:pPr>
            <a:r>
              <a:rPr lang="ne-NP" sz="1200" b="1">
                <a:solidFill>
                  <a:srgbClr val="142DAC"/>
                </a:solidFill>
                <a:latin typeface="Kokila" panose="020B0604020202020204" pitchFamily="34" charset="0"/>
                <a:cs typeface="Kokila" panose="020B0604020202020204" pitchFamily="34" charset="0"/>
              </a:rPr>
              <a:t>केन्द्रीय तथ्याङ्क विभाग </a:t>
            </a:r>
            <a:endParaRPr lang="en-US" sz="1200" b="1">
              <a:solidFill>
                <a:srgbClr val="142DAC"/>
              </a:solidFill>
              <a:latin typeface="Kokila" panose="020B0604020202020204" pitchFamily="34" charset="0"/>
              <a:cs typeface="Kokila" panose="020B0604020202020204" pitchFamily="34" charset="0"/>
            </a:endParaRPr>
          </a:p>
          <a:p>
            <a:pPr lvl="1" algn="just">
              <a:buFont typeface="Wingdings" panose="05000000000000000000" pitchFamily="2" charset="2"/>
              <a:buChar char="§"/>
            </a:pPr>
            <a:r>
              <a:rPr lang="ne-NP" sz="1200" b="1">
                <a:solidFill>
                  <a:srgbClr val="142DAC"/>
                </a:solidFill>
                <a:latin typeface="Kokila" panose="020B0604020202020204" pitchFamily="34" charset="0"/>
                <a:cs typeface="Kokila" panose="020B0604020202020204" pitchFamily="34" charset="0"/>
              </a:rPr>
              <a:t>(तथ्याङ्क संकलन</a:t>
            </a:r>
            <a:r>
              <a:rPr lang="en-US" sz="1200" b="1">
                <a:solidFill>
                  <a:srgbClr val="142DAC"/>
                </a:solidFill>
                <a:latin typeface="Kokila" panose="020B0604020202020204" pitchFamily="34" charset="0"/>
                <a:cs typeface="Kokila" panose="020B0604020202020204" pitchFamily="34" charset="0"/>
              </a:rPr>
              <a:t>, </a:t>
            </a:r>
            <a:r>
              <a:rPr lang="ne-NP" sz="1200" b="1">
                <a:solidFill>
                  <a:srgbClr val="142DAC"/>
                </a:solidFill>
                <a:latin typeface="Kokila" panose="020B0604020202020204" pitchFamily="34" charset="0"/>
                <a:cs typeface="Kokila" panose="020B0604020202020204" pitchFamily="34" charset="0"/>
              </a:rPr>
              <a:t>सारिणीकरण</a:t>
            </a:r>
            <a:r>
              <a:rPr lang="en-US" sz="1200" b="1">
                <a:solidFill>
                  <a:srgbClr val="142DAC"/>
                </a:solidFill>
                <a:latin typeface="Kokila" panose="020B0604020202020204" pitchFamily="34" charset="0"/>
                <a:cs typeface="Kokila" panose="020B0604020202020204" pitchFamily="34" charset="0"/>
              </a:rPr>
              <a:t>)</a:t>
            </a:r>
          </a:p>
        </p:txBody>
      </p:sp>
    </p:spTree>
    <p:extLst>
      <p:ext uri="{BB962C8B-B14F-4D97-AF65-F5344CB8AC3E}">
        <p14:creationId xmlns:p14="http://schemas.microsoft.com/office/powerpoint/2010/main" val="683243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arn(inVertical)">
                                      <p:cBhvr>
                                        <p:cTn id="13" dur="500"/>
                                        <p:tgtEl>
                                          <p:spTgt spid="3">
                                            <p:txEl>
                                              <p:pRg st="2" end="2"/>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arn(inVertical)">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barn(inVertical)">
                                      <p:cBhvr>
                                        <p:cTn id="26" dur="500"/>
                                        <p:tgtEl>
                                          <p:spTgt spid="3">
                                            <p:txEl>
                                              <p:pRg st="4" end="4"/>
                                            </p:txEl>
                                          </p:spTgt>
                                        </p:tgtEl>
                                      </p:cBhvr>
                                    </p:animEffect>
                                  </p:childTnLst>
                                </p:cTn>
                              </p:par>
                              <p:par>
                                <p:cTn id="27" presetID="16" presetClass="entr" presetSubtype="21" fill="hold"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barn(inVertical)">
                                      <p:cBhvr>
                                        <p:cTn id="29"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4871" y="2250830"/>
            <a:ext cx="11947095" cy="4459459"/>
          </a:xfrm>
        </p:spPr>
        <p:txBody>
          <a:bodyPr>
            <a:normAutofit/>
          </a:bodyPr>
          <a:lstStyle/>
          <a:p>
            <a:pPr marL="0" indent="0">
              <a:buNone/>
            </a:pPr>
            <a:endParaRPr lang="en-US" sz="3600" b="1">
              <a:solidFill>
                <a:srgbClr val="0070C0"/>
              </a:solidFill>
              <a:latin typeface="Kokila" panose="020B0604020202020204" pitchFamily="34" charset="0"/>
              <a:cs typeface="Kokila" panose="020B0604020202020204" pitchFamily="34" charset="0"/>
            </a:endParaRPr>
          </a:p>
          <a:p>
            <a:pPr marL="912813" indent="-342900"/>
            <a:endParaRPr lang="ne-NP" sz="2000">
              <a:solidFill>
                <a:srgbClr val="142DAC"/>
              </a:solidFill>
            </a:endParaRPr>
          </a:p>
        </p:txBody>
      </p:sp>
      <p:sp>
        <p:nvSpPr>
          <p:cNvPr id="4" name="Slide Number Placeholder 3"/>
          <p:cNvSpPr>
            <a:spLocks noGrp="1"/>
          </p:cNvSpPr>
          <p:nvPr>
            <p:ph type="sldNum" sz="quarter" idx="12"/>
          </p:nvPr>
        </p:nvSpPr>
        <p:spPr/>
        <p:txBody>
          <a:bodyPr/>
          <a:lstStyle/>
          <a:p>
            <a:fld id="{26402401-4522-4C0F-A737-197EB07E49FF}" type="slidenum">
              <a:rPr lang="en-US" smtClean="0"/>
              <a:pPr/>
              <a:t>24</a:t>
            </a:fld>
            <a:endParaRPr lang="en-US"/>
          </a:p>
        </p:txBody>
      </p:sp>
      <p:sp>
        <p:nvSpPr>
          <p:cNvPr id="6" name="Title 1"/>
          <p:cNvSpPr>
            <a:spLocks noGrp="1"/>
          </p:cNvSpPr>
          <p:nvPr>
            <p:ph type="title"/>
          </p:nvPr>
        </p:nvSpPr>
        <p:spPr>
          <a:xfrm>
            <a:off x="0" y="1014173"/>
            <a:ext cx="8908869" cy="992428"/>
          </a:xfrm>
        </p:spPr>
        <p:txBody>
          <a:bodyPr>
            <a:noAutofit/>
          </a:bodyPr>
          <a:lstStyle/>
          <a:p>
            <a:br>
              <a:rPr lang="en-US" sz="1600">
                <a:latin typeface="Preeti" pitchFamily="2" charset="0"/>
              </a:rPr>
            </a:br>
            <a:br>
              <a:rPr lang="ne-NP" sz="1000">
                <a:solidFill>
                  <a:srgbClr val="142DAC"/>
                </a:solidFill>
                <a:latin typeface="Preeti" pitchFamily="2" charset="0"/>
              </a:rPr>
            </a:br>
            <a:r>
              <a:rPr lang="ne-NP" sz="2800" b="1">
                <a:solidFill>
                  <a:srgbClr val="142DAC"/>
                </a:solidFill>
                <a:latin typeface="Kokila" panose="020B0604020202020204" pitchFamily="34" charset="0"/>
                <a:cs typeface="Kokila" panose="020B0604020202020204" pitchFamily="34" charset="0"/>
              </a:rPr>
              <a:t>महल नं ३४ </a:t>
            </a:r>
            <a:r>
              <a:rPr lang="en-US" altLang="en-US" sz="2800" b="1">
                <a:solidFill>
                  <a:srgbClr val="142DAC"/>
                </a:solidFill>
                <a:latin typeface="Kokila" panose="020B0604020202020204" pitchFamily="34" charset="0"/>
                <a:cs typeface="Kokila" panose="020B0604020202020204" pitchFamily="34" charset="0"/>
              </a:rPr>
              <a:t>: </a:t>
            </a:r>
            <a:r>
              <a:rPr lang="ne-NP" sz="2800" b="1">
                <a:solidFill>
                  <a:srgbClr val="142DAC"/>
                </a:solidFill>
                <a:latin typeface="Kokila" panose="020B0604020202020204" pitchFamily="34" charset="0"/>
                <a:cs typeface="Kokila" panose="020B0604020202020204" pitchFamily="34" charset="0"/>
              </a:rPr>
              <a:t>.... नाम.... ले काम गरेको ठाउँमा मुख्यरुपमा कस्तो किसिमको वस्तु वा सेवाको उत्पादन हुन्छ </a:t>
            </a:r>
            <a:r>
              <a:rPr lang="en-US" sz="2800" b="1">
                <a:solidFill>
                  <a:srgbClr val="142DAC"/>
                </a:solidFill>
                <a:latin typeface="Kokila" panose="020B0604020202020204" pitchFamily="34" charset="0"/>
                <a:cs typeface="Kokila" panose="020B0604020202020204" pitchFamily="34" charset="0"/>
              </a:rPr>
              <a:t>?</a:t>
            </a:r>
            <a:r>
              <a:rPr lang="ne-NP" sz="2800" b="1">
                <a:solidFill>
                  <a:srgbClr val="142DAC"/>
                </a:solidFill>
                <a:latin typeface="Kokila" panose="020B0604020202020204" pitchFamily="34" charset="0"/>
                <a:cs typeface="Kokila" panose="020B0604020202020204" pitchFamily="34" charset="0"/>
              </a:rPr>
              <a:t> </a:t>
            </a:r>
            <a:r>
              <a:rPr lang="en-US" sz="2800" b="1">
                <a:solidFill>
                  <a:srgbClr val="FF0000"/>
                </a:solidFill>
                <a:latin typeface="Kokila" panose="020B0604020202020204" pitchFamily="34" charset="0"/>
                <a:cs typeface="Kokila" panose="020B0604020202020204" pitchFamily="34" charset="0"/>
              </a:rPr>
              <a:t>........</a:t>
            </a:r>
            <a:r>
              <a:rPr lang="ne-NP" sz="2800" b="1">
                <a:solidFill>
                  <a:srgbClr val="FF0000"/>
                </a:solidFill>
                <a:latin typeface="Kokila" panose="020B0604020202020204" pitchFamily="34" charset="0"/>
                <a:cs typeface="Kokila" panose="020B0604020202020204" pitchFamily="34" charset="0"/>
              </a:rPr>
              <a:t>क्रमश</a:t>
            </a:r>
            <a:r>
              <a:rPr lang="en-US" sz="2800" b="1">
                <a:solidFill>
                  <a:srgbClr val="FF0000"/>
                </a:solidFill>
                <a:latin typeface="Kokila" panose="020B0604020202020204" pitchFamily="34" charset="0"/>
                <a:cs typeface="Kokila" panose="020B0604020202020204" pitchFamily="34" charset="0"/>
              </a:rPr>
              <a:t>.........</a:t>
            </a:r>
            <a:br>
              <a:rPr lang="en-US" sz="2000" b="1">
                <a:solidFill>
                  <a:srgbClr val="0070C0"/>
                </a:solidFill>
                <a:latin typeface="Kokila" panose="020B0604020202020204" pitchFamily="34" charset="0"/>
                <a:cs typeface="Kokila" panose="020B0604020202020204" pitchFamily="34" charset="0"/>
              </a:rPr>
            </a:br>
            <a:endParaRPr lang="ne-NP" sz="2800" b="1">
              <a:solidFill>
                <a:srgbClr val="FF0000"/>
              </a:solidFill>
              <a:latin typeface="Kokila" panose="020B0604020202020204" pitchFamily="34" charset="0"/>
              <a:ea typeface="+mn-ea"/>
              <a:cs typeface="Kokila" panose="020B0604020202020204" pitchFamily="34" charset="0"/>
            </a:endParaRPr>
          </a:p>
        </p:txBody>
      </p:sp>
      <p:sp>
        <p:nvSpPr>
          <p:cNvPr id="7" name="Rectangle 6"/>
          <p:cNvSpPr/>
          <p:nvPr/>
        </p:nvSpPr>
        <p:spPr>
          <a:xfrm>
            <a:off x="273050" y="2031520"/>
            <a:ext cx="8635819" cy="4893647"/>
          </a:xfrm>
          <a:prstGeom prst="rect">
            <a:avLst/>
          </a:prstGeom>
        </p:spPr>
        <p:txBody>
          <a:bodyPr wrap="square">
            <a:spAutoFit/>
          </a:bodyPr>
          <a:lstStyle/>
          <a:p>
            <a:pPr marL="292100" indent="-292100" algn="just">
              <a:buFont typeface="Wingdings" panose="05000000000000000000" pitchFamily="2" charset="2"/>
              <a:buChar char="Ø"/>
            </a:pPr>
            <a:r>
              <a:rPr lang="ne-NP" sz="2800" b="1">
                <a:solidFill>
                  <a:srgbClr val="142DAC"/>
                </a:solidFill>
                <a:latin typeface="Kokila" panose="020B0604020202020204" pitchFamily="34" charset="0"/>
                <a:cs typeface="Kokila" panose="020B0604020202020204" pitchFamily="34" charset="0"/>
              </a:rPr>
              <a:t>यहाँ व्यवसायीक निकाय</a:t>
            </a:r>
            <a:r>
              <a:rPr lang="en-US" sz="2800" b="1">
                <a:solidFill>
                  <a:srgbClr val="142DAC"/>
                </a:solidFill>
                <a:latin typeface="Kokila" panose="020B0604020202020204" pitchFamily="34" charset="0"/>
                <a:cs typeface="Kokila" panose="020B0604020202020204" pitchFamily="34" charset="0"/>
              </a:rPr>
              <a:t>/</a:t>
            </a:r>
            <a:r>
              <a:rPr lang="ne-NP" sz="2800" b="1">
                <a:solidFill>
                  <a:srgbClr val="142DAC"/>
                </a:solidFill>
                <a:latin typeface="Kokila" panose="020B0604020202020204" pitchFamily="34" charset="0"/>
                <a:cs typeface="Kokila" panose="020B0604020202020204" pitchFamily="34" charset="0"/>
              </a:rPr>
              <a:t>क्षेत्र</a:t>
            </a:r>
            <a:r>
              <a:rPr lang="pt-BR" sz="2800" b="1">
                <a:solidFill>
                  <a:srgbClr val="142DAC"/>
                </a:solidFill>
                <a:latin typeface="Kokila" panose="020B0604020202020204" pitchFamily="34" charset="0"/>
                <a:cs typeface="Kokila" panose="020B0604020202020204" pitchFamily="34" charset="0"/>
              </a:rPr>
              <a:t> (Industry)</a:t>
            </a:r>
            <a:r>
              <a:rPr lang="ne-NP" sz="2800" b="1">
                <a:solidFill>
                  <a:srgbClr val="142DAC"/>
                </a:solidFill>
                <a:latin typeface="Kokila" panose="020B0604020202020204" pitchFamily="34" charset="0"/>
                <a:cs typeface="Kokila" panose="020B0604020202020204" pitchFamily="34" charset="0"/>
              </a:rPr>
              <a:t> भन्नाले व्यक्ति एक्लै वा समूहमा बसी वस्तु वा सेवा उत्पादन गर्ने</a:t>
            </a:r>
            <a:r>
              <a:rPr lang="en-US" sz="2800" b="1">
                <a:solidFill>
                  <a:srgbClr val="142DAC"/>
                </a:solidFill>
                <a:latin typeface="Kokila" panose="020B0604020202020204" pitchFamily="34" charset="0"/>
                <a:cs typeface="Kokila" panose="020B0604020202020204" pitchFamily="34" charset="0"/>
              </a:rPr>
              <a:t> </a:t>
            </a:r>
            <a:r>
              <a:rPr lang="ne-NP" sz="2800" b="1">
                <a:solidFill>
                  <a:srgbClr val="142DAC"/>
                </a:solidFill>
                <a:latin typeface="Kokila" panose="020B0604020202020204" pitchFamily="34" charset="0"/>
                <a:cs typeface="Kokila" panose="020B0604020202020204" pitchFamily="34" charset="0"/>
              </a:rPr>
              <a:t>आर्थिक गतिविधिको  क्षेत्रलाई बुझाउँछ । </a:t>
            </a:r>
          </a:p>
          <a:p>
            <a:pPr marL="342900" indent="-342900" algn="just">
              <a:buFont typeface="Wingdings" panose="05000000000000000000" pitchFamily="2" charset="2"/>
              <a:buChar char="Ø"/>
            </a:pPr>
            <a:r>
              <a:rPr lang="ne-NP" sz="2800" b="1">
                <a:solidFill>
                  <a:srgbClr val="142DAC"/>
                </a:solidFill>
                <a:latin typeface="Kokila" panose="020B0604020202020204" pitchFamily="34" charset="0"/>
                <a:cs typeface="Kokila" panose="020B0604020202020204" pitchFamily="34" charset="0"/>
              </a:rPr>
              <a:t>काम गरेको ठाउँ भन्नाले गणना गरिएका व्यक्तिले महल ३३ मा उल्लेख गरेको काम कुन व्यवसायिक निकाय</a:t>
            </a:r>
            <a:r>
              <a:rPr lang="en-US" sz="2800" b="1">
                <a:solidFill>
                  <a:srgbClr val="142DAC"/>
                </a:solidFill>
                <a:latin typeface="Kokila" panose="020B0604020202020204" pitchFamily="34" charset="0"/>
                <a:cs typeface="Kokila" panose="020B0604020202020204" pitchFamily="34" charset="0"/>
              </a:rPr>
              <a:t>/</a:t>
            </a:r>
            <a:r>
              <a:rPr lang="ne-NP" sz="2800" b="1">
                <a:solidFill>
                  <a:srgbClr val="142DAC"/>
                </a:solidFill>
                <a:latin typeface="Kokila" panose="020B0604020202020204" pitchFamily="34" charset="0"/>
                <a:cs typeface="Kokila" panose="020B0604020202020204" pitchFamily="34" charset="0"/>
              </a:rPr>
              <a:t>क्षेत्र </a:t>
            </a:r>
            <a:r>
              <a:rPr lang="pt-BR" sz="2800" b="1">
                <a:solidFill>
                  <a:srgbClr val="142DAC"/>
                </a:solidFill>
                <a:latin typeface="Kokila" panose="020B0604020202020204" pitchFamily="34" charset="0"/>
                <a:cs typeface="Kokila" panose="020B0604020202020204" pitchFamily="34" charset="0"/>
              </a:rPr>
              <a:t>(Industry)</a:t>
            </a:r>
            <a:r>
              <a:rPr lang="ne-NP" sz="2800" b="1">
                <a:solidFill>
                  <a:srgbClr val="142DAC"/>
                </a:solidFill>
                <a:latin typeface="Kokila" panose="020B0604020202020204" pitchFamily="34" charset="0"/>
                <a:cs typeface="Kokila" panose="020B0604020202020204" pitchFamily="34" charset="0"/>
              </a:rPr>
              <a:t> मा गरेको हो भन्ने बुझाउँछ । </a:t>
            </a:r>
            <a:endParaRPr lang="en-US" sz="2800" b="1">
              <a:solidFill>
                <a:srgbClr val="142DAC"/>
              </a:solidFill>
              <a:latin typeface="Kokila" panose="020B0604020202020204" pitchFamily="34" charset="0"/>
              <a:cs typeface="Kokila" panose="020B0604020202020204" pitchFamily="34" charset="0"/>
            </a:endParaRPr>
          </a:p>
          <a:p>
            <a:pPr marL="342900" indent="-342900" algn="just">
              <a:buFont typeface="Wingdings" panose="05000000000000000000" pitchFamily="2" charset="2"/>
              <a:buChar char="Ø"/>
            </a:pPr>
            <a:r>
              <a:rPr lang="ne-NP" sz="2800" b="1">
                <a:solidFill>
                  <a:srgbClr val="142DAC"/>
                </a:solidFill>
                <a:latin typeface="Kokila" panose="020B0604020202020204" pitchFamily="34" charset="0"/>
                <a:cs typeface="Kokila" panose="020B0604020202020204" pitchFamily="34" charset="0"/>
              </a:rPr>
              <a:t>यसले वस्तु वा सेवा उत्पादन गर्ने आर्थिक गतिबिधिका बिभिन्न क्षेत्रलाई जनाउँछ । </a:t>
            </a:r>
            <a:endParaRPr lang="en-US" sz="2800" b="1">
              <a:solidFill>
                <a:srgbClr val="142DAC"/>
              </a:solidFill>
              <a:latin typeface="Kokila" panose="020B0604020202020204" pitchFamily="34" charset="0"/>
              <a:cs typeface="Kokila" panose="020B0604020202020204" pitchFamily="34" charset="0"/>
            </a:endParaRPr>
          </a:p>
          <a:p>
            <a:pPr marL="342900" indent="-342900" algn="just">
              <a:buFont typeface="Wingdings" panose="05000000000000000000" pitchFamily="2" charset="2"/>
              <a:buChar char="Ø"/>
            </a:pPr>
            <a:r>
              <a:rPr lang="ne-NP" sz="2800" b="1">
                <a:solidFill>
                  <a:srgbClr val="142DAC"/>
                </a:solidFill>
                <a:latin typeface="Kokila" panose="020B0604020202020204" pitchFamily="34" charset="0"/>
                <a:cs typeface="Kokila" panose="020B0604020202020204" pitchFamily="34" charset="0"/>
              </a:rPr>
              <a:t>व्यक्तिले पछिल्लो समयमा मुख्य काम गरिरहेको स्थान</a:t>
            </a:r>
            <a:r>
              <a:rPr lang="en-US" sz="2800" b="1">
                <a:solidFill>
                  <a:srgbClr val="142DAC"/>
                </a:solidFill>
                <a:latin typeface="Kokila" panose="020B0604020202020204" pitchFamily="34" charset="0"/>
                <a:cs typeface="Kokila" panose="020B0604020202020204" pitchFamily="34" charset="0"/>
              </a:rPr>
              <a:t>, </a:t>
            </a:r>
            <a:r>
              <a:rPr lang="ne-NP" sz="2800" b="1">
                <a:solidFill>
                  <a:srgbClr val="142DAC"/>
                </a:solidFill>
                <a:latin typeface="Kokila" panose="020B0604020202020204" pitchFamily="34" charset="0"/>
                <a:cs typeface="Kokila" panose="020B0604020202020204" pitchFamily="34" charset="0"/>
              </a:rPr>
              <a:t>कार्यालय</a:t>
            </a:r>
            <a:r>
              <a:rPr lang="en-US" sz="2800" b="1">
                <a:solidFill>
                  <a:srgbClr val="142DAC"/>
                </a:solidFill>
                <a:latin typeface="Kokila" panose="020B0604020202020204" pitchFamily="34" charset="0"/>
                <a:cs typeface="Kokila" panose="020B0604020202020204" pitchFamily="34" charset="0"/>
              </a:rPr>
              <a:t>, </a:t>
            </a:r>
            <a:r>
              <a:rPr lang="ne-NP" sz="2800" b="1">
                <a:solidFill>
                  <a:srgbClr val="142DAC"/>
                </a:solidFill>
                <a:latin typeface="Kokila" panose="020B0604020202020204" pitchFamily="34" charset="0"/>
                <a:cs typeface="Kokila" panose="020B0604020202020204" pitchFamily="34" charset="0"/>
              </a:rPr>
              <a:t>संस्था वा उद्योगबाट मुख्यतः कस्तो बस्तु तथा सेवा उत्पादन हुन्छ वा त्यँहाको मुख्य क्रियाकलापवाट उत्पादित वस्तु तथा सेवा बाट  </a:t>
            </a:r>
            <a:r>
              <a:rPr lang="en-US" sz="2800" b="1">
                <a:solidFill>
                  <a:srgbClr val="142DAC"/>
                </a:solidFill>
                <a:latin typeface="Kokila" panose="020B0604020202020204" pitchFamily="34" charset="0"/>
                <a:cs typeface="Kokila" panose="020B0604020202020204" pitchFamily="34" charset="0"/>
              </a:rPr>
              <a:t>Industry code (NSIC)</a:t>
            </a:r>
            <a:r>
              <a:rPr lang="ne-NP" sz="2800" b="1">
                <a:solidFill>
                  <a:srgbClr val="142DAC"/>
                </a:solidFill>
                <a:latin typeface="Kokila" panose="020B0604020202020204" pitchFamily="34" charset="0"/>
                <a:cs typeface="Kokila" panose="020B0604020202020204" pitchFamily="34" charset="0"/>
              </a:rPr>
              <a:t> थाहा पाउन सकिन्छ ।</a:t>
            </a:r>
            <a:endParaRPr lang="en-US" sz="2800" b="1">
              <a:solidFill>
                <a:srgbClr val="142DAC"/>
              </a:solidFill>
              <a:latin typeface="Kokila" panose="020B0604020202020204" pitchFamily="34" charset="0"/>
              <a:cs typeface="Kokila" panose="020B0604020202020204" pitchFamily="34" charset="0"/>
            </a:endParaRPr>
          </a:p>
          <a:p>
            <a:pPr marL="342900" indent="-342900" algn="just">
              <a:buFont typeface="Wingdings" panose="05000000000000000000" pitchFamily="2" charset="2"/>
              <a:buChar char="Ø"/>
            </a:pPr>
            <a:endParaRPr lang="ne-NP" sz="2000" b="1">
              <a:solidFill>
                <a:srgbClr val="0070C0"/>
              </a:solidFill>
              <a:latin typeface="Kokila" panose="020B0604020202020204" pitchFamily="34" charset="0"/>
              <a:cs typeface="Kokila" panose="020B0604020202020204" pitchFamily="34" charset="0"/>
            </a:endParaRPr>
          </a:p>
          <a:p>
            <a:pPr marL="342900" indent="-342900" algn="just">
              <a:buFont typeface="Wingdings" panose="05000000000000000000" pitchFamily="2" charset="2"/>
              <a:buChar char="Ø"/>
            </a:pPr>
            <a:endParaRPr lang="en-US" sz="2000" b="1">
              <a:solidFill>
                <a:srgbClr val="0070C0"/>
              </a:solidFill>
              <a:latin typeface="Kokila" panose="020B0604020202020204" pitchFamily="34" charset="0"/>
              <a:cs typeface="Kokila" panose="020B0604020202020204" pitchFamily="34" charset="0"/>
            </a:endParaRPr>
          </a:p>
          <a:p>
            <a:pPr marL="912813" indent="-342900"/>
            <a:endParaRPr lang="ne-NP" sz="2000">
              <a:solidFill>
                <a:srgbClr val="142DAC"/>
              </a:solidFill>
            </a:endParaRPr>
          </a:p>
        </p:txBody>
      </p:sp>
      <p:pic>
        <p:nvPicPr>
          <p:cNvPr id="2" name="Picture 1">
            <a:extLst>
              <a:ext uri="{FF2B5EF4-FFF2-40B4-BE49-F238E27FC236}">
                <a16:creationId xmlns:a16="http://schemas.microsoft.com/office/drawing/2014/main" id="{BFE26016-2B67-4A32-98AB-4E6D2EDC0D4C}"/>
              </a:ext>
            </a:extLst>
          </p:cNvPr>
          <p:cNvPicPr>
            <a:picLocks noChangeAspect="1"/>
          </p:cNvPicPr>
          <p:nvPr/>
        </p:nvPicPr>
        <p:blipFill>
          <a:blip r:embed="rId2"/>
          <a:stretch>
            <a:fillRect/>
          </a:stretch>
        </p:blipFill>
        <p:spPr>
          <a:xfrm>
            <a:off x="8965297" y="1270205"/>
            <a:ext cx="3120241" cy="4459459"/>
          </a:xfrm>
          <a:prstGeom prst="rect">
            <a:avLst/>
          </a:prstGeom>
        </p:spPr>
      </p:pic>
      <p:sp>
        <p:nvSpPr>
          <p:cNvPr id="5" name="Rectangle 4">
            <a:extLst>
              <a:ext uri="{FF2B5EF4-FFF2-40B4-BE49-F238E27FC236}">
                <a16:creationId xmlns:a16="http://schemas.microsoft.com/office/drawing/2014/main" id="{BD496C59-684E-493C-988E-37B78964C41A}"/>
              </a:ext>
            </a:extLst>
          </p:cNvPr>
          <p:cNvSpPr/>
          <p:nvPr/>
        </p:nvSpPr>
        <p:spPr>
          <a:xfrm>
            <a:off x="8987048" y="5229028"/>
            <a:ext cx="2214068" cy="369332"/>
          </a:xfrm>
          <a:prstGeom prst="rect">
            <a:avLst/>
          </a:prstGeom>
        </p:spPr>
        <p:txBody>
          <a:bodyPr wrap="none">
            <a:spAutoFit/>
          </a:bodyPr>
          <a:lstStyle/>
          <a:p>
            <a:r>
              <a:rPr lang="ne-NP" b="1">
                <a:solidFill>
                  <a:srgbClr val="142DAC"/>
                </a:solidFill>
                <a:latin typeface="Kokila" panose="020B0604020202020204" pitchFamily="34" charset="0"/>
                <a:cs typeface="Kokila" panose="020B0604020202020204" pitchFamily="34" charset="0"/>
              </a:rPr>
              <a:t>पाटन अस्पताल (स्वास्थ्य सेवा</a:t>
            </a:r>
            <a:r>
              <a:rPr lang="en-US" b="1">
                <a:solidFill>
                  <a:srgbClr val="142DAC"/>
                </a:solidFill>
                <a:latin typeface="Kokila" panose="020B0604020202020204" pitchFamily="34" charset="0"/>
                <a:cs typeface="Kokila" panose="020B0604020202020204" pitchFamily="34" charset="0"/>
              </a:rPr>
              <a:t>)</a:t>
            </a:r>
            <a:endParaRPr lang="en-US"/>
          </a:p>
        </p:txBody>
      </p:sp>
    </p:spTree>
    <p:extLst>
      <p:ext uri="{BB962C8B-B14F-4D97-AF65-F5344CB8AC3E}">
        <p14:creationId xmlns:p14="http://schemas.microsoft.com/office/powerpoint/2010/main" val="1913153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barn(inVertical)">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barn(inVertical)">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barn(inVertical)">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barn(inVertical)">
                                      <p:cBhvr>
                                        <p:cTn id="22" dur="500"/>
                                        <p:tgtEl>
                                          <p:spTgt spid="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barn(inVertical)">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92BA486-2C99-4502-A3BA-662ECFB6C37E}"/>
              </a:ext>
            </a:extLst>
          </p:cNvPr>
          <p:cNvPicPr>
            <a:picLocks noChangeAspect="1"/>
          </p:cNvPicPr>
          <p:nvPr/>
        </p:nvPicPr>
        <p:blipFill>
          <a:blip r:embed="rId2"/>
          <a:stretch>
            <a:fillRect/>
          </a:stretch>
        </p:blipFill>
        <p:spPr>
          <a:xfrm>
            <a:off x="9086943" y="1099975"/>
            <a:ext cx="2930887" cy="5289210"/>
          </a:xfrm>
          <a:prstGeom prst="rect">
            <a:avLst/>
          </a:prstGeom>
        </p:spPr>
      </p:pic>
      <p:sp>
        <p:nvSpPr>
          <p:cNvPr id="4" name="Slide Number Placeholder 3"/>
          <p:cNvSpPr>
            <a:spLocks noGrp="1"/>
          </p:cNvSpPr>
          <p:nvPr>
            <p:ph type="sldNum" sz="quarter" idx="12"/>
          </p:nvPr>
        </p:nvSpPr>
        <p:spPr/>
        <p:txBody>
          <a:bodyPr/>
          <a:lstStyle/>
          <a:p>
            <a:fld id="{26402401-4522-4C0F-A737-197EB07E49FF}" type="slidenum">
              <a:rPr lang="en-US" smtClean="0"/>
              <a:pPr/>
              <a:t>25</a:t>
            </a:fld>
            <a:endParaRPr lang="en-US"/>
          </a:p>
        </p:txBody>
      </p:sp>
      <p:sp>
        <p:nvSpPr>
          <p:cNvPr id="6" name="Title 1"/>
          <p:cNvSpPr>
            <a:spLocks noGrp="1"/>
          </p:cNvSpPr>
          <p:nvPr>
            <p:ph type="title"/>
          </p:nvPr>
        </p:nvSpPr>
        <p:spPr>
          <a:xfrm>
            <a:off x="0" y="1014173"/>
            <a:ext cx="9021725" cy="992428"/>
          </a:xfrm>
        </p:spPr>
        <p:txBody>
          <a:bodyPr>
            <a:noAutofit/>
          </a:bodyPr>
          <a:lstStyle/>
          <a:p>
            <a:br>
              <a:rPr lang="en-US" sz="1600">
                <a:latin typeface="Preeti" pitchFamily="2" charset="0"/>
              </a:rPr>
            </a:br>
            <a:br>
              <a:rPr lang="ne-NP" sz="1000">
                <a:solidFill>
                  <a:srgbClr val="142DAC"/>
                </a:solidFill>
                <a:latin typeface="Preeti" pitchFamily="2" charset="0"/>
              </a:rPr>
            </a:br>
            <a:r>
              <a:rPr lang="ne-NP" sz="2800" b="1">
                <a:solidFill>
                  <a:srgbClr val="142DAC"/>
                </a:solidFill>
                <a:latin typeface="Kokila" panose="020B0604020202020204" pitchFamily="34" charset="0"/>
                <a:cs typeface="Kokila" panose="020B0604020202020204" pitchFamily="34" charset="0"/>
              </a:rPr>
              <a:t>महल नं ३४ </a:t>
            </a:r>
            <a:r>
              <a:rPr lang="en-US" altLang="en-US" sz="2800" b="1">
                <a:solidFill>
                  <a:srgbClr val="142DAC"/>
                </a:solidFill>
                <a:latin typeface="Kokila" panose="020B0604020202020204" pitchFamily="34" charset="0"/>
                <a:cs typeface="Kokila" panose="020B0604020202020204" pitchFamily="34" charset="0"/>
              </a:rPr>
              <a:t>: </a:t>
            </a:r>
            <a:r>
              <a:rPr lang="ne-NP" sz="2800" b="1">
                <a:solidFill>
                  <a:srgbClr val="142DAC"/>
                </a:solidFill>
                <a:latin typeface="Kokila" panose="020B0604020202020204" pitchFamily="34" charset="0"/>
                <a:cs typeface="Kokila" panose="020B0604020202020204" pitchFamily="34" charset="0"/>
              </a:rPr>
              <a:t>.... नाम.... ले काम गरेको ठाउँमा मुख्यरुपमा कस्तो किसिमको वस्तु वा सेवाको उत्पादन हुन्छ </a:t>
            </a:r>
            <a:r>
              <a:rPr lang="en-US" sz="2800" b="1">
                <a:solidFill>
                  <a:srgbClr val="142DAC"/>
                </a:solidFill>
                <a:latin typeface="Kokila" panose="020B0604020202020204" pitchFamily="34" charset="0"/>
                <a:cs typeface="Kokila" panose="020B0604020202020204" pitchFamily="34" charset="0"/>
              </a:rPr>
              <a:t>?</a:t>
            </a:r>
            <a:r>
              <a:rPr lang="ne-NP" sz="2800" b="1">
                <a:solidFill>
                  <a:srgbClr val="142DAC"/>
                </a:solidFill>
                <a:latin typeface="Kokila" panose="020B0604020202020204" pitchFamily="34" charset="0"/>
                <a:cs typeface="Kokila" panose="020B0604020202020204" pitchFamily="34" charset="0"/>
              </a:rPr>
              <a:t> </a:t>
            </a:r>
            <a:r>
              <a:rPr lang="en-US" sz="2800" b="1">
                <a:solidFill>
                  <a:srgbClr val="FF0000"/>
                </a:solidFill>
                <a:latin typeface="Kokila" panose="020B0604020202020204" pitchFamily="34" charset="0"/>
                <a:cs typeface="Kokila" panose="020B0604020202020204" pitchFamily="34" charset="0"/>
              </a:rPr>
              <a:t>........</a:t>
            </a:r>
            <a:r>
              <a:rPr lang="ne-NP" sz="2800" b="1">
                <a:solidFill>
                  <a:srgbClr val="FF0000"/>
                </a:solidFill>
                <a:latin typeface="Kokila" panose="020B0604020202020204" pitchFamily="34" charset="0"/>
                <a:cs typeface="Kokila" panose="020B0604020202020204" pitchFamily="34" charset="0"/>
              </a:rPr>
              <a:t>क्रमश</a:t>
            </a:r>
            <a:r>
              <a:rPr lang="en-US" sz="2800" b="1">
                <a:solidFill>
                  <a:srgbClr val="FF0000"/>
                </a:solidFill>
                <a:latin typeface="Kokila" panose="020B0604020202020204" pitchFamily="34" charset="0"/>
                <a:cs typeface="Kokila" panose="020B0604020202020204" pitchFamily="34" charset="0"/>
              </a:rPr>
              <a:t>.........</a:t>
            </a:r>
            <a:br>
              <a:rPr lang="en-US" sz="2000" b="1">
                <a:solidFill>
                  <a:srgbClr val="0070C0"/>
                </a:solidFill>
                <a:latin typeface="Kokila" panose="020B0604020202020204" pitchFamily="34" charset="0"/>
                <a:cs typeface="Kokila" panose="020B0604020202020204" pitchFamily="34" charset="0"/>
              </a:rPr>
            </a:br>
            <a:endParaRPr lang="ne-NP" sz="2800" b="1">
              <a:solidFill>
                <a:srgbClr val="FF0000"/>
              </a:solidFill>
              <a:latin typeface="Kokila" panose="020B0604020202020204" pitchFamily="34" charset="0"/>
              <a:ea typeface="+mn-ea"/>
              <a:cs typeface="Kokila" panose="020B0604020202020204" pitchFamily="34" charset="0"/>
            </a:endParaRPr>
          </a:p>
        </p:txBody>
      </p:sp>
      <p:sp>
        <p:nvSpPr>
          <p:cNvPr id="7" name="Rectangle 6"/>
          <p:cNvSpPr/>
          <p:nvPr/>
        </p:nvSpPr>
        <p:spPr>
          <a:xfrm>
            <a:off x="273050" y="2031520"/>
            <a:ext cx="8656719" cy="5816977"/>
          </a:xfrm>
          <a:prstGeom prst="rect">
            <a:avLst/>
          </a:prstGeom>
        </p:spPr>
        <p:txBody>
          <a:bodyPr wrap="square">
            <a:spAutoFit/>
          </a:bodyPr>
          <a:lstStyle/>
          <a:p>
            <a:pPr marL="342900" indent="-342900" algn="just">
              <a:buFont typeface="Wingdings" panose="05000000000000000000" pitchFamily="2" charset="2"/>
              <a:buChar char="Ø"/>
            </a:pPr>
            <a:r>
              <a:rPr lang="ne-NP" sz="2800" b="1">
                <a:solidFill>
                  <a:srgbClr val="142DAC"/>
                </a:solidFill>
                <a:latin typeface="Kokila" panose="020B0604020202020204" pitchFamily="34" charset="0"/>
                <a:cs typeface="Kokila" panose="020B0604020202020204" pitchFamily="34" charset="0"/>
              </a:rPr>
              <a:t>आर्थिक गतिबिधिका विभिन्न क्षेत्रलाई मुख्य २१ (एक्काइस) औद्योगिक क्षेत्र </a:t>
            </a:r>
            <a:r>
              <a:rPr lang="pt-BR" sz="2800" b="1">
                <a:solidFill>
                  <a:srgbClr val="142DAC"/>
                </a:solidFill>
                <a:latin typeface="Kokila" panose="020B0604020202020204" pitchFamily="34" charset="0"/>
                <a:cs typeface="Kokila" panose="020B0604020202020204" pitchFamily="34" charset="0"/>
              </a:rPr>
              <a:t>(Industrial Sector)</a:t>
            </a:r>
            <a:r>
              <a:rPr lang="ne-NP" sz="2800" b="1">
                <a:solidFill>
                  <a:srgbClr val="142DAC"/>
                </a:solidFill>
                <a:latin typeface="Kokila" panose="020B0604020202020204" pitchFamily="34" charset="0"/>
                <a:cs typeface="Kokila" panose="020B0604020202020204" pitchFamily="34" charset="0"/>
              </a:rPr>
              <a:t> मा विभाजन गरिएको छ</a:t>
            </a:r>
            <a:r>
              <a:rPr lang="en-US" sz="2800" b="1">
                <a:solidFill>
                  <a:srgbClr val="142DAC"/>
                </a:solidFill>
                <a:latin typeface="Kokila" panose="020B0604020202020204" pitchFamily="34" charset="0"/>
                <a:cs typeface="Kokila" panose="020B0604020202020204" pitchFamily="34" charset="0"/>
              </a:rPr>
              <a:t>, </a:t>
            </a:r>
            <a:r>
              <a:rPr lang="ne-NP" sz="2800" b="1">
                <a:solidFill>
                  <a:srgbClr val="142DAC"/>
                </a:solidFill>
                <a:latin typeface="Kokila" panose="020B0604020202020204" pitchFamily="34" charset="0"/>
                <a:cs typeface="Kokila" panose="020B0604020202020204" pitchFamily="34" charset="0"/>
              </a:rPr>
              <a:t>जस्तै ( कृषि तथा बन</a:t>
            </a:r>
            <a:r>
              <a:rPr lang="en-US" sz="2800" b="1">
                <a:solidFill>
                  <a:srgbClr val="142DAC"/>
                </a:solidFill>
                <a:latin typeface="Kokila" panose="020B0604020202020204" pitchFamily="34" charset="0"/>
                <a:cs typeface="Kokila" panose="020B0604020202020204" pitchFamily="34" charset="0"/>
              </a:rPr>
              <a:t>, </a:t>
            </a:r>
            <a:r>
              <a:rPr lang="ne-NP" sz="2800" b="1">
                <a:solidFill>
                  <a:srgbClr val="142DAC"/>
                </a:solidFill>
                <a:latin typeface="Kokila" panose="020B0604020202020204" pitchFamily="34" charset="0"/>
                <a:cs typeface="Kokila" panose="020B0604020202020204" pitchFamily="34" charset="0"/>
              </a:rPr>
              <a:t>खानी तथा उत्खनन</a:t>
            </a:r>
            <a:r>
              <a:rPr lang="en-US" sz="2800" b="1">
                <a:solidFill>
                  <a:srgbClr val="142DAC"/>
                </a:solidFill>
                <a:latin typeface="Kokila" panose="020B0604020202020204" pitchFamily="34" charset="0"/>
                <a:cs typeface="Kokila" panose="020B0604020202020204" pitchFamily="34" charset="0"/>
              </a:rPr>
              <a:t>, </a:t>
            </a:r>
            <a:r>
              <a:rPr lang="ne-NP" sz="2800" b="1">
                <a:solidFill>
                  <a:srgbClr val="142DAC"/>
                </a:solidFill>
                <a:latin typeface="Kokila" panose="020B0604020202020204" pitchFamily="34" charset="0"/>
                <a:cs typeface="Kokila" panose="020B0604020202020204" pitchFamily="34" charset="0"/>
              </a:rPr>
              <a:t>विद्युत् ग्याँस र पानी</a:t>
            </a:r>
            <a:r>
              <a:rPr lang="en-US" sz="2800" b="1">
                <a:solidFill>
                  <a:srgbClr val="142DAC"/>
                </a:solidFill>
                <a:latin typeface="Kokila" panose="020B0604020202020204" pitchFamily="34" charset="0"/>
                <a:cs typeface="Kokila" panose="020B0604020202020204" pitchFamily="34" charset="0"/>
              </a:rPr>
              <a:t>, </a:t>
            </a:r>
            <a:r>
              <a:rPr lang="ne-NP" sz="2800" b="1">
                <a:solidFill>
                  <a:srgbClr val="142DAC"/>
                </a:solidFill>
                <a:latin typeface="Kokila" panose="020B0604020202020204" pitchFamily="34" charset="0"/>
                <a:cs typeface="Kokila" panose="020B0604020202020204" pitchFamily="34" charset="0"/>
              </a:rPr>
              <a:t>निर्माण</a:t>
            </a:r>
            <a:r>
              <a:rPr lang="en-US" sz="2800" b="1">
                <a:solidFill>
                  <a:srgbClr val="142DAC"/>
                </a:solidFill>
                <a:latin typeface="Kokila" panose="020B0604020202020204" pitchFamily="34" charset="0"/>
                <a:cs typeface="Kokila" panose="020B0604020202020204" pitchFamily="34" charset="0"/>
              </a:rPr>
              <a:t>, </a:t>
            </a:r>
            <a:r>
              <a:rPr lang="ne-NP" sz="2800" b="1">
                <a:solidFill>
                  <a:srgbClr val="142DAC"/>
                </a:solidFill>
                <a:latin typeface="Kokila" panose="020B0604020202020204" pitchFamily="34" charset="0"/>
                <a:cs typeface="Kokila" panose="020B0604020202020204" pitchFamily="34" charset="0"/>
              </a:rPr>
              <a:t>व्यापार</a:t>
            </a:r>
            <a:r>
              <a:rPr lang="en-US" sz="2800" b="1">
                <a:solidFill>
                  <a:srgbClr val="142DAC"/>
                </a:solidFill>
                <a:latin typeface="Kokila" panose="020B0604020202020204" pitchFamily="34" charset="0"/>
                <a:cs typeface="Kokila" panose="020B0604020202020204" pitchFamily="34" charset="0"/>
              </a:rPr>
              <a:t>, </a:t>
            </a:r>
            <a:r>
              <a:rPr lang="ne-NP" sz="2800" b="1">
                <a:solidFill>
                  <a:srgbClr val="142DAC"/>
                </a:solidFill>
                <a:latin typeface="Kokila" panose="020B0604020202020204" pitchFamily="34" charset="0"/>
                <a:cs typeface="Kokila" panose="020B0604020202020204" pitchFamily="34" charset="0"/>
              </a:rPr>
              <a:t>व्यक्तिगत र सामाजिक सेवा</a:t>
            </a:r>
            <a:r>
              <a:rPr lang="en-US" sz="2800" b="1">
                <a:solidFill>
                  <a:srgbClr val="142DAC"/>
                </a:solidFill>
                <a:latin typeface="Kokila" panose="020B0604020202020204" pitchFamily="34" charset="0"/>
                <a:cs typeface="Kokila" panose="020B0604020202020204" pitchFamily="34" charset="0"/>
              </a:rPr>
              <a:t>, </a:t>
            </a:r>
            <a:r>
              <a:rPr lang="ne-NP" sz="2800" b="1">
                <a:solidFill>
                  <a:srgbClr val="142DAC"/>
                </a:solidFill>
                <a:latin typeface="Kokila" panose="020B0604020202020204" pitchFamily="34" charset="0"/>
                <a:cs typeface="Kokila" panose="020B0604020202020204" pitchFamily="34" charset="0"/>
              </a:rPr>
              <a:t>यातायात</a:t>
            </a:r>
            <a:r>
              <a:rPr lang="en-US" sz="2800" b="1">
                <a:solidFill>
                  <a:srgbClr val="142DAC"/>
                </a:solidFill>
                <a:latin typeface="Kokila" panose="020B0604020202020204" pitchFamily="34" charset="0"/>
                <a:cs typeface="Kokila" panose="020B0604020202020204" pitchFamily="34" charset="0"/>
              </a:rPr>
              <a:t>,</a:t>
            </a:r>
            <a:r>
              <a:rPr lang="ne-NP" sz="2800" b="1">
                <a:solidFill>
                  <a:srgbClr val="142DAC"/>
                </a:solidFill>
                <a:latin typeface="Kokila" panose="020B0604020202020204" pitchFamily="34" charset="0"/>
                <a:cs typeface="Kokila" panose="020B0604020202020204" pitchFamily="34" charset="0"/>
              </a:rPr>
              <a:t> आदि । </a:t>
            </a:r>
            <a:endParaRPr lang="en-US" sz="2800" b="1">
              <a:solidFill>
                <a:srgbClr val="142DAC"/>
              </a:solidFill>
              <a:latin typeface="Kokila" panose="020B0604020202020204" pitchFamily="34" charset="0"/>
              <a:cs typeface="Kokila" panose="020B0604020202020204" pitchFamily="34" charset="0"/>
            </a:endParaRPr>
          </a:p>
          <a:p>
            <a:pPr marL="342900" indent="-342900" algn="just">
              <a:buFont typeface="Wingdings" panose="05000000000000000000" pitchFamily="2" charset="2"/>
              <a:buChar char="Ø"/>
            </a:pPr>
            <a:r>
              <a:rPr lang="ne-NP" sz="2800" b="1">
                <a:solidFill>
                  <a:srgbClr val="142DAC"/>
                </a:solidFill>
                <a:latin typeface="Kokila" panose="020B0604020202020204" pitchFamily="34" charset="0"/>
                <a:cs typeface="Kokila" panose="020B0604020202020204" pitchFamily="34" charset="0"/>
              </a:rPr>
              <a:t>औद्योगिक क्षेत्र </a:t>
            </a:r>
            <a:r>
              <a:rPr lang="pt-BR" sz="2800" b="1">
                <a:solidFill>
                  <a:srgbClr val="142DAC"/>
                </a:solidFill>
                <a:latin typeface="Kokila" panose="020B0604020202020204" pitchFamily="34" charset="0"/>
                <a:cs typeface="Kokila" panose="020B0604020202020204" pitchFamily="34" charset="0"/>
              </a:rPr>
              <a:t>(Industrial Sector)</a:t>
            </a:r>
            <a:r>
              <a:rPr lang="ne-NP" sz="2800" b="1">
                <a:solidFill>
                  <a:srgbClr val="142DAC"/>
                </a:solidFill>
                <a:latin typeface="Kokila" panose="020B0604020202020204" pitchFamily="34" charset="0"/>
                <a:cs typeface="Kokila" panose="020B0604020202020204" pitchFamily="34" charset="0"/>
              </a:rPr>
              <a:t> को कोड अनुसूचिमा दिइएको छ ।</a:t>
            </a:r>
          </a:p>
          <a:p>
            <a:r>
              <a:rPr lang="ne-NP" sz="2000" b="1">
                <a:solidFill>
                  <a:srgbClr val="0070C0"/>
                </a:solidFill>
                <a:latin typeface="Kokila" panose="020B0604020202020204" pitchFamily="34" charset="0"/>
                <a:cs typeface="Kokila" panose="020B0604020202020204" pitchFamily="34" charset="0"/>
              </a:rPr>
              <a:t>उदाहरण </a:t>
            </a:r>
            <a:endParaRPr lang="en-US" sz="2000" b="1">
              <a:solidFill>
                <a:srgbClr val="0070C0"/>
              </a:solidFill>
              <a:latin typeface="Kokila" panose="020B0604020202020204" pitchFamily="34" charset="0"/>
              <a:cs typeface="Kokila" panose="020B0604020202020204" pitchFamily="34" charset="0"/>
            </a:endParaRPr>
          </a:p>
          <a:p>
            <a:pPr algn="just">
              <a:buFont typeface="Wingdings" panose="05000000000000000000" pitchFamily="2" charset="2"/>
              <a:buChar char="Ø"/>
            </a:pPr>
            <a:r>
              <a:rPr lang="ne-NP" sz="2000" b="1">
                <a:solidFill>
                  <a:srgbClr val="FF0000"/>
                </a:solidFill>
                <a:latin typeface="Kokila" panose="020B0604020202020204" pitchFamily="34" charset="0"/>
                <a:cs typeface="Kokila" panose="020B0604020202020204" pitchFamily="34" charset="0"/>
              </a:rPr>
              <a:t>व्यवसायिक</a:t>
            </a:r>
            <a:r>
              <a:rPr lang="en-US" sz="2000" b="1">
                <a:solidFill>
                  <a:srgbClr val="FF0000"/>
                </a:solidFill>
                <a:latin typeface="Kokila" panose="020B0604020202020204" pitchFamily="34" charset="0"/>
                <a:cs typeface="Kokila" panose="020B0604020202020204" pitchFamily="34" charset="0"/>
              </a:rPr>
              <a:t> </a:t>
            </a:r>
            <a:r>
              <a:rPr lang="ne-NP" sz="2000" b="1">
                <a:solidFill>
                  <a:srgbClr val="FF0000"/>
                </a:solidFill>
                <a:latin typeface="Kokila" panose="020B0604020202020204" pitchFamily="34" charset="0"/>
                <a:cs typeface="Kokila" panose="020B0604020202020204" pitchFamily="34" charset="0"/>
              </a:rPr>
              <a:t>खेतीपाती</a:t>
            </a:r>
            <a:r>
              <a:rPr lang="en-US" sz="2000" b="1">
                <a:solidFill>
                  <a:srgbClr val="FF0000"/>
                </a:solidFill>
                <a:latin typeface="Kokila" panose="020B0604020202020204" pitchFamily="34" charset="0"/>
                <a:cs typeface="Kokila" panose="020B0604020202020204" pitchFamily="34" charset="0"/>
              </a:rPr>
              <a:t>/</a:t>
            </a:r>
            <a:r>
              <a:rPr lang="ne-NP" sz="2000" b="1">
                <a:solidFill>
                  <a:srgbClr val="FF0000"/>
                </a:solidFill>
                <a:latin typeface="Kokila" panose="020B0604020202020204" pitchFamily="34" charset="0"/>
                <a:cs typeface="Kokila" panose="020B0604020202020204" pitchFamily="34" charset="0"/>
              </a:rPr>
              <a:t>पशुपालन गरेकाहरूको सम्बन्धमा </a:t>
            </a:r>
            <a:r>
              <a:rPr lang="ne-NP" sz="2800" b="1">
                <a:solidFill>
                  <a:srgbClr val="142DAC"/>
                </a:solidFill>
                <a:latin typeface="Kokila" panose="020B0604020202020204" pitchFamily="34" charset="0"/>
                <a:cs typeface="Kokila" panose="020B0604020202020204" pitchFamily="34" charset="0"/>
              </a:rPr>
              <a:t>काम गरेको ठाउँ (औद्योगिक क्षेत्र) र उत्पादन लेख्दा निम्न बमोजिम लेख्नुपर्छ । </a:t>
            </a:r>
            <a:endParaRPr lang="en-US" sz="2800" b="1">
              <a:solidFill>
                <a:srgbClr val="142DAC"/>
              </a:solidFill>
              <a:latin typeface="Kokila" panose="020B0604020202020204" pitchFamily="34" charset="0"/>
              <a:cs typeface="Kokila" panose="020B0604020202020204" pitchFamily="34" charset="0"/>
            </a:endParaRPr>
          </a:p>
          <a:p>
            <a:pPr algn="just"/>
            <a:r>
              <a:rPr lang="ne-NP" sz="2800" b="1">
                <a:solidFill>
                  <a:srgbClr val="142DAC"/>
                </a:solidFill>
                <a:latin typeface="Kokila" panose="020B0604020202020204" pitchFamily="34" charset="0"/>
                <a:cs typeface="Kokila" panose="020B0604020202020204" pitchFamily="34" charset="0"/>
              </a:rPr>
              <a:t>आफ्नै खेतमा धान खेती गरेको भए</a:t>
            </a:r>
            <a:r>
              <a:rPr lang="en-US" sz="2800" b="1">
                <a:solidFill>
                  <a:srgbClr val="142DAC"/>
                </a:solidFill>
                <a:latin typeface="Kokila" panose="020B0604020202020204" pitchFamily="34" charset="0"/>
                <a:cs typeface="Kokila" panose="020B0604020202020204" pitchFamily="34" charset="0"/>
              </a:rPr>
              <a:t> </a:t>
            </a:r>
            <a:r>
              <a:rPr lang="ne-NP" sz="2800" b="1">
                <a:solidFill>
                  <a:srgbClr val="142DAC"/>
                </a:solidFill>
                <a:latin typeface="Kokila" panose="020B0604020202020204" pitchFamily="34" charset="0"/>
                <a:cs typeface="Kokila" panose="020B0604020202020204" pitchFamily="34" charset="0"/>
              </a:rPr>
              <a:t>“आफ्नै खेतमा –</a:t>
            </a:r>
            <a:r>
              <a:rPr lang="en-US" sz="2800" b="1">
                <a:solidFill>
                  <a:srgbClr val="142DAC"/>
                </a:solidFill>
                <a:latin typeface="Kokila" panose="020B0604020202020204" pitchFamily="34" charset="0"/>
                <a:cs typeface="Kokila" panose="020B0604020202020204" pitchFamily="34" charset="0"/>
              </a:rPr>
              <a:t> </a:t>
            </a:r>
            <a:r>
              <a:rPr lang="ne-NP" sz="2800" b="1">
                <a:solidFill>
                  <a:srgbClr val="142DAC"/>
                </a:solidFill>
                <a:latin typeface="Kokila" panose="020B0604020202020204" pitchFamily="34" charset="0"/>
                <a:cs typeface="Kokila" panose="020B0604020202020204" pitchFamily="34" charset="0"/>
              </a:rPr>
              <a:t>अन्नबाली”</a:t>
            </a:r>
            <a:r>
              <a:rPr lang="en-US" sz="2800" b="1">
                <a:solidFill>
                  <a:srgbClr val="142DAC"/>
                </a:solidFill>
                <a:latin typeface="Kokila" panose="020B0604020202020204" pitchFamily="34" charset="0"/>
                <a:cs typeface="Kokila" panose="020B0604020202020204" pitchFamily="34" charset="0"/>
              </a:rPr>
              <a:t>, </a:t>
            </a:r>
            <a:endParaRPr lang="ne-NP" sz="2800" b="1">
              <a:solidFill>
                <a:srgbClr val="142DAC"/>
              </a:solidFill>
              <a:latin typeface="Kokila" panose="020B0604020202020204" pitchFamily="34" charset="0"/>
              <a:cs typeface="Kokila" panose="020B0604020202020204" pitchFamily="34" charset="0"/>
            </a:endParaRPr>
          </a:p>
          <a:p>
            <a:pPr algn="just"/>
            <a:r>
              <a:rPr lang="ne-NP" sz="2800" b="1">
                <a:solidFill>
                  <a:srgbClr val="142DAC"/>
                </a:solidFill>
                <a:latin typeface="Kokila" panose="020B0604020202020204" pitchFamily="34" charset="0"/>
                <a:cs typeface="Kokila" panose="020B0604020202020204" pitchFamily="34" charset="0"/>
              </a:rPr>
              <a:t>आफ्नै खेतमा तरकारी खेती गरेको भए “आफ्नै खेतमा – तरकारीबाली ”</a:t>
            </a:r>
            <a:r>
              <a:rPr lang="en-US" sz="2800" b="1">
                <a:solidFill>
                  <a:srgbClr val="142DAC"/>
                </a:solidFill>
                <a:latin typeface="Kokila" panose="020B0604020202020204" pitchFamily="34" charset="0"/>
                <a:cs typeface="Kokila" panose="020B0604020202020204" pitchFamily="34" charset="0"/>
              </a:rPr>
              <a:t> ,</a:t>
            </a:r>
            <a:r>
              <a:rPr lang="ne-NP" sz="2800" b="1">
                <a:solidFill>
                  <a:srgbClr val="142DAC"/>
                </a:solidFill>
                <a:latin typeface="Kokila" panose="020B0604020202020204" pitchFamily="34" charset="0"/>
                <a:cs typeface="Kokila" panose="020B0604020202020204" pitchFamily="34" charset="0"/>
              </a:rPr>
              <a:t> </a:t>
            </a:r>
            <a:endParaRPr lang="en-US" sz="2800" b="1">
              <a:solidFill>
                <a:srgbClr val="142DAC"/>
              </a:solidFill>
              <a:latin typeface="Kokila" panose="020B0604020202020204" pitchFamily="34" charset="0"/>
              <a:cs typeface="Kokila" panose="020B0604020202020204" pitchFamily="34" charset="0"/>
            </a:endParaRPr>
          </a:p>
          <a:p>
            <a:pPr marL="342900" indent="-342900" algn="just">
              <a:buFont typeface="Wingdings" panose="05000000000000000000" pitchFamily="2" charset="2"/>
              <a:buChar char="Ø"/>
            </a:pPr>
            <a:endParaRPr lang="en-US" sz="2800" b="1">
              <a:solidFill>
                <a:srgbClr val="142DAC"/>
              </a:solidFill>
              <a:latin typeface="Kokila" panose="020B0604020202020204" pitchFamily="34" charset="0"/>
              <a:cs typeface="Kokila" panose="020B0604020202020204" pitchFamily="34" charset="0"/>
            </a:endParaRPr>
          </a:p>
          <a:p>
            <a:pPr marL="342900" indent="-342900" algn="just">
              <a:buFont typeface="Wingdings" panose="05000000000000000000" pitchFamily="2" charset="2"/>
              <a:buChar char="Ø"/>
            </a:pPr>
            <a:endParaRPr lang="ne-NP" sz="2000" b="1">
              <a:solidFill>
                <a:srgbClr val="0070C0"/>
              </a:solidFill>
              <a:latin typeface="Kokila" panose="020B0604020202020204" pitchFamily="34" charset="0"/>
              <a:cs typeface="Kokila" panose="020B0604020202020204" pitchFamily="34" charset="0"/>
            </a:endParaRPr>
          </a:p>
          <a:p>
            <a:pPr marL="342900" indent="-342900" algn="just">
              <a:buFont typeface="Wingdings" panose="05000000000000000000" pitchFamily="2" charset="2"/>
              <a:buChar char="Ø"/>
            </a:pPr>
            <a:endParaRPr lang="en-US" sz="2000" b="1">
              <a:solidFill>
                <a:srgbClr val="0070C0"/>
              </a:solidFill>
              <a:latin typeface="Kokila" panose="020B0604020202020204" pitchFamily="34" charset="0"/>
              <a:cs typeface="Kokila" panose="020B0604020202020204" pitchFamily="34" charset="0"/>
            </a:endParaRPr>
          </a:p>
          <a:p>
            <a:pPr marL="912813" indent="-342900"/>
            <a:endParaRPr lang="ne-NP" sz="2000">
              <a:solidFill>
                <a:srgbClr val="142DAC"/>
              </a:solidFill>
            </a:endParaRPr>
          </a:p>
        </p:txBody>
      </p:sp>
      <p:sp>
        <p:nvSpPr>
          <p:cNvPr id="2" name="TextBox 1">
            <a:extLst>
              <a:ext uri="{FF2B5EF4-FFF2-40B4-BE49-F238E27FC236}">
                <a16:creationId xmlns:a16="http://schemas.microsoft.com/office/drawing/2014/main" id="{4145088B-CECE-446D-A194-625208A09002}"/>
              </a:ext>
            </a:extLst>
          </p:cNvPr>
          <p:cNvSpPr txBox="1"/>
          <p:nvPr/>
        </p:nvSpPr>
        <p:spPr>
          <a:xfrm>
            <a:off x="9227167" y="4901184"/>
            <a:ext cx="2126633" cy="369332"/>
          </a:xfrm>
          <a:prstGeom prst="rect">
            <a:avLst/>
          </a:prstGeom>
          <a:noFill/>
        </p:spPr>
        <p:txBody>
          <a:bodyPr wrap="square" rtlCol="0">
            <a:spAutoFit/>
          </a:bodyPr>
          <a:lstStyle/>
          <a:p>
            <a:r>
              <a:rPr lang="ne-NP" b="1">
                <a:solidFill>
                  <a:srgbClr val="142DAC"/>
                </a:solidFill>
                <a:latin typeface="Kokila" panose="020B0604020202020204" pitchFamily="34" charset="0"/>
                <a:cs typeface="Kokila" panose="020B0604020202020204" pitchFamily="34" charset="0"/>
              </a:rPr>
              <a:t>आफ्नै खेतमा –</a:t>
            </a:r>
            <a:r>
              <a:rPr lang="en-US" b="1">
                <a:solidFill>
                  <a:srgbClr val="142DAC"/>
                </a:solidFill>
                <a:latin typeface="Kokila" panose="020B0604020202020204" pitchFamily="34" charset="0"/>
                <a:cs typeface="Kokila" panose="020B0604020202020204" pitchFamily="34" charset="0"/>
              </a:rPr>
              <a:t> </a:t>
            </a:r>
            <a:r>
              <a:rPr lang="ne-NP" b="1">
                <a:solidFill>
                  <a:srgbClr val="142DAC"/>
                </a:solidFill>
                <a:latin typeface="Kokila" panose="020B0604020202020204" pitchFamily="34" charset="0"/>
                <a:cs typeface="Kokila" panose="020B0604020202020204" pitchFamily="34" charset="0"/>
              </a:rPr>
              <a:t>अन्नबाली</a:t>
            </a:r>
            <a:endParaRPr lang="en-US"/>
          </a:p>
        </p:txBody>
      </p:sp>
      <p:sp>
        <p:nvSpPr>
          <p:cNvPr id="5" name="TextBox 4">
            <a:extLst>
              <a:ext uri="{FF2B5EF4-FFF2-40B4-BE49-F238E27FC236}">
                <a16:creationId xmlns:a16="http://schemas.microsoft.com/office/drawing/2014/main" id="{0C761215-DD29-4050-AF6B-F3767918E4B0}"/>
              </a:ext>
            </a:extLst>
          </p:cNvPr>
          <p:cNvSpPr txBox="1"/>
          <p:nvPr/>
        </p:nvSpPr>
        <p:spPr>
          <a:xfrm>
            <a:off x="11353800" y="4963886"/>
            <a:ext cx="355745" cy="461665"/>
          </a:xfrm>
          <a:prstGeom prst="rect">
            <a:avLst/>
          </a:prstGeom>
          <a:noFill/>
        </p:spPr>
        <p:txBody>
          <a:bodyPr wrap="square" rtlCol="0">
            <a:spAutoFit/>
          </a:bodyPr>
          <a:lstStyle/>
          <a:p>
            <a:r>
              <a:rPr lang="en-US" sz="2400" b="1">
                <a:solidFill>
                  <a:srgbClr val="142DAC"/>
                </a:solidFill>
              </a:rPr>
              <a:t>1</a:t>
            </a:r>
          </a:p>
        </p:txBody>
      </p:sp>
      <p:sp>
        <p:nvSpPr>
          <p:cNvPr id="12" name="TextBox 11">
            <a:extLst>
              <a:ext uri="{FF2B5EF4-FFF2-40B4-BE49-F238E27FC236}">
                <a16:creationId xmlns:a16="http://schemas.microsoft.com/office/drawing/2014/main" id="{8B3645BD-6987-4513-8D7C-4C35DD2B01D7}"/>
              </a:ext>
            </a:extLst>
          </p:cNvPr>
          <p:cNvSpPr txBox="1"/>
          <p:nvPr/>
        </p:nvSpPr>
        <p:spPr>
          <a:xfrm>
            <a:off x="9227167" y="5412483"/>
            <a:ext cx="2118858" cy="369332"/>
          </a:xfrm>
          <a:prstGeom prst="rect">
            <a:avLst/>
          </a:prstGeom>
          <a:noFill/>
        </p:spPr>
        <p:txBody>
          <a:bodyPr wrap="square" rtlCol="0">
            <a:spAutoFit/>
          </a:bodyPr>
          <a:lstStyle/>
          <a:p>
            <a:r>
              <a:rPr lang="ne-NP" b="1">
                <a:solidFill>
                  <a:srgbClr val="142DAC"/>
                </a:solidFill>
                <a:latin typeface="Kokila" panose="020B0604020202020204" pitchFamily="34" charset="0"/>
                <a:cs typeface="Kokila" panose="020B0604020202020204" pitchFamily="34" charset="0"/>
              </a:rPr>
              <a:t>आफ्नै खेतमा – तरकारीबाली</a:t>
            </a:r>
            <a:endParaRPr lang="en-US"/>
          </a:p>
        </p:txBody>
      </p:sp>
      <p:sp>
        <p:nvSpPr>
          <p:cNvPr id="13" name="TextBox 12">
            <a:extLst>
              <a:ext uri="{FF2B5EF4-FFF2-40B4-BE49-F238E27FC236}">
                <a16:creationId xmlns:a16="http://schemas.microsoft.com/office/drawing/2014/main" id="{637C6EF0-3F9C-4283-ADAC-0E9AA05C0D30}"/>
              </a:ext>
            </a:extLst>
          </p:cNvPr>
          <p:cNvSpPr txBox="1"/>
          <p:nvPr/>
        </p:nvSpPr>
        <p:spPr>
          <a:xfrm>
            <a:off x="11395408" y="5418324"/>
            <a:ext cx="328504" cy="461665"/>
          </a:xfrm>
          <a:prstGeom prst="rect">
            <a:avLst/>
          </a:prstGeom>
          <a:noFill/>
        </p:spPr>
        <p:txBody>
          <a:bodyPr wrap="square" rtlCol="0">
            <a:spAutoFit/>
          </a:bodyPr>
          <a:lstStyle/>
          <a:p>
            <a:r>
              <a:rPr lang="en-US" sz="2400" b="1">
                <a:solidFill>
                  <a:srgbClr val="142DAC"/>
                </a:solidFill>
              </a:rPr>
              <a:t>1</a:t>
            </a:r>
          </a:p>
        </p:txBody>
      </p:sp>
    </p:spTree>
    <p:extLst>
      <p:ext uri="{BB962C8B-B14F-4D97-AF65-F5344CB8AC3E}">
        <p14:creationId xmlns:p14="http://schemas.microsoft.com/office/powerpoint/2010/main" val="2936351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barn(inVertical)">
                                      <p:cBhvr>
                                        <p:cTn id="7" dur="500"/>
                                        <p:tgtEl>
                                          <p:spTgt spid="7">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7">
                                            <p:txEl>
                                              <p:pRg st="1" end="1"/>
                                            </p:txEl>
                                          </p:spTgt>
                                        </p:tgtEl>
                                        <p:attrNameLst>
                                          <p:attrName>style.visibility</p:attrName>
                                        </p:attrNameLst>
                                      </p:cBhvr>
                                      <p:to>
                                        <p:strVal val="visible"/>
                                      </p:to>
                                    </p:set>
                                    <p:animEffect transition="in" filter="barn(inVertical)">
                                      <p:cBhvr>
                                        <p:cTn id="10" dur="500"/>
                                        <p:tgtEl>
                                          <p:spTgt spid="7">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animEffect transition="in" filter="barn(inVertical)">
                                      <p:cBhvr>
                                        <p:cTn id="15" dur="500"/>
                                        <p:tgtEl>
                                          <p:spTgt spid="7">
                                            <p:txEl>
                                              <p:pRg st="2" end="2"/>
                                            </p:txEl>
                                          </p:spTgt>
                                        </p:tgtEl>
                                      </p:cBhvr>
                                    </p:animEffect>
                                  </p:childTnLst>
                                </p:cTn>
                              </p:par>
                              <p:par>
                                <p:cTn id="16" presetID="16" presetClass="entr" presetSubtype="21" fill="hold" nodeType="withEffect">
                                  <p:stCondLst>
                                    <p:cond delay="0"/>
                                  </p:stCondLst>
                                  <p:childTnLst>
                                    <p:set>
                                      <p:cBhvr>
                                        <p:cTn id="17" dur="1" fill="hold">
                                          <p:stCondLst>
                                            <p:cond delay="0"/>
                                          </p:stCondLst>
                                        </p:cTn>
                                        <p:tgtEl>
                                          <p:spTgt spid="7">
                                            <p:txEl>
                                              <p:pRg st="3" end="3"/>
                                            </p:txEl>
                                          </p:spTgt>
                                        </p:tgtEl>
                                        <p:attrNameLst>
                                          <p:attrName>style.visibility</p:attrName>
                                        </p:attrNameLst>
                                      </p:cBhvr>
                                      <p:to>
                                        <p:strVal val="visible"/>
                                      </p:to>
                                    </p:set>
                                    <p:animEffect transition="in" filter="barn(inVertical)">
                                      <p:cBhvr>
                                        <p:cTn id="18" dur="500"/>
                                        <p:tgtEl>
                                          <p:spTgt spid="7">
                                            <p:txEl>
                                              <p:pRg st="3" end="3"/>
                                            </p:txEl>
                                          </p:spTgt>
                                        </p:tgtEl>
                                      </p:cBhvr>
                                    </p:animEffect>
                                  </p:childTnLst>
                                </p:cTn>
                              </p:par>
                              <p:par>
                                <p:cTn id="19" presetID="16" presetClass="entr" presetSubtype="21" fill="hold" nodeType="withEffect">
                                  <p:stCondLst>
                                    <p:cond delay="0"/>
                                  </p:stCondLst>
                                  <p:childTnLst>
                                    <p:set>
                                      <p:cBhvr>
                                        <p:cTn id="20" dur="1" fill="hold">
                                          <p:stCondLst>
                                            <p:cond delay="0"/>
                                          </p:stCondLst>
                                        </p:cTn>
                                        <p:tgtEl>
                                          <p:spTgt spid="7">
                                            <p:txEl>
                                              <p:pRg st="4" end="4"/>
                                            </p:txEl>
                                          </p:spTgt>
                                        </p:tgtEl>
                                        <p:attrNameLst>
                                          <p:attrName>style.visibility</p:attrName>
                                        </p:attrNameLst>
                                      </p:cBhvr>
                                      <p:to>
                                        <p:strVal val="visible"/>
                                      </p:to>
                                    </p:set>
                                    <p:animEffect transition="in" filter="barn(inVertical)">
                                      <p:cBhvr>
                                        <p:cTn id="21" dur="500"/>
                                        <p:tgtEl>
                                          <p:spTgt spid="7">
                                            <p:txEl>
                                              <p:pRg st="4" end="4"/>
                                            </p:txEl>
                                          </p:spTgt>
                                        </p:tgtEl>
                                      </p:cBhvr>
                                    </p:animEffect>
                                  </p:childTnLst>
                                </p:cTn>
                              </p:par>
                              <p:par>
                                <p:cTn id="22" presetID="16" presetClass="entr" presetSubtype="21" fill="hold" nodeType="withEffect">
                                  <p:stCondLst>
                                    <p:cond delay="0"/>
                                  </p:stCondLst>
                                  <p:childTnLst>
                                    <p:set>
                                      <p:cBhvr>
                                        <p:cTn id="23" dur="1" fill="hold">
                                          <p:stCondLst>
                                            <p:cond delay="0"/>
                                          </p:stCondLst>
                                        </p:cTn>
                                        <p:tgtEl>
                                          <p:spTgt spid="7">
                                            <p:txEl>
                                              <p:pRg st="5" end="5"/>
                                            </p:txEl>
                                          </p:spTgt>
                                        </p:tgtEl>
                                        <p:attrNameLst>
                                          <p:attrName>style.visibility</p:attrName>
                                        </p:attrNameLst>
                                      </p:cBhvr>
                                      <p:to>
                                        <p:strVal val="visible"/>
                                      </p:to>
                                    </p:set>
                                    <p:animEffect transition="in" filter="barn(inVertical)">
                                      <p:cBhvr>
                                        <p:cTn id="24" dur="500"/>
                                        <p:tgtEl>
                                          <p:spTgt spid="7">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barn(inVertical)">
                                      <p:cBhvr>
                                        <p:cTn id="29" dur="500"/>
                                        <p:tgtEl>
                                          <p:spTgt spid="2"/>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barn(inVertical)">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barn(inVertical)">
                                      <p:cBhvr>
                                        <p:cTn id="37" dur="500"/>
                                        <p:tgtEl>
                                          <p:spTgt spid="12"/>
                                        </p:tgtEl>
                                      </p:cBhvr>
                                    </p:animEffect>
                                  </p:childTnLst>
                                </p:cTn>
                              </p:par>
                              <p:par>
                                <p:cTn id="38" presetID="16" presetClass="entr" presetSubtype="21"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barn(inVertical)">
                                      <p:cBhvr>
                                        <p:cTn id="4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12" grpId="0"/>
      <p:bldP spid="1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3767" y="2068668"/>
            <a:ext cx="6908553" cy="4789332"/>
          </a:xfrm>
        </p:spPr>
        <p:txBody>
          <a:bodyPr>
            <a:noAutofit/>
          </a:bodyPr>
          <a:lstStyle/>
          <a:p>
            <a:pPr algn="just"/>
            <a:r>
              <a:rPr lang="ne-NP" sz="3000" b="1">
                <a:solidFill>
                  <a:srgbClr val="142DAC"/>
                </a:solidFill>
                <a:latin typeface="Kokila" panose="020B0604020202020204" pitchFamily="34" charset="0"/>
                <a:cs typeface="Kokila" panose="020B0604020202020204" pitchFamily="34" charset="0"/>
              </a:rPr>
              <a:t>आफ्नै पशुपालन गरेको भए “आफ्नै गोठमा –</a:t>
            </a:r>
            <a:r>
              <a:rPr lang="en-US" sz="3000" b="1">
                <a:solidFill>
                  <a:srgbClr val="142DAC"/>
                </a:solidFill>
                <a:latin typeface="Kokila" panose="020B0604020202020204" pitchFamily="34" charset="0"/>
                <a:cs typeface="Kokila" panose="020B0604020202020204" pitchFamily="34" charset="0"/>
              </a:rPr>
              <a:t> </a:t>
            </a:r>
            <a:r>
              <a:rPr lang="ne-NP" sz="3000" b="1">
                <a:solidFill>
                  <a:srgbClr val="142DAC"/>
                </a:solidFill>
                <a:latin typeface="Kokila" panose="020B0604020202020204" pitchFamily="34" charset="0"/>
                <a:cs typeface="Kokila" panose="020B0604020202020204" pitchFamily="34" charset="0"/>
              </a:rPr>
              <a:t>पशुपालन”</a:t>
            </a:r>
            <a:r>
              <a:rPr lang="en-US" sz="3000" b="1">
                <a:solidFill>
                  <a:srgbClr val="142DAC"/>
                </a:solidFill>
                <a:latin typeface="Kokila" panose="020B0604020202020204" pitchFamily="34" charset="0"/>
                <a:cs typeface="Kokila" panose="020B0604020202020204" pitchFamily="34" charset="0"/>
              </a:rPr>
              <a:t>, </a:t>
            </a:r>
            <a:endParaRPr lang="ne-NP" sz="3000" b="1">
              <a:solidFill>
                <a:srgbClr val="142DAC"/>
              </a:solidFill>
              <a:latin typeface="Kokila" panose="020B0604020202020204" pitchFamily="34" charset="0"/>
              <a:cs typeface="Kokila" panose="020B0604020202020204" pitchFamily="34" charset="0"/>
            </a:endParaRPr>
          </a:p>
          <a:p>
            <a:pPr algn="just"/>
            <a:r>
              <a:rPr lang="ne-NP" sz="3000" b="1">
                <a:solidFill>
                  <a:srgbClr val="142DAC"/>
                </a:solidFill>
                <a:latin typeface="Kokila" panose="020B0604020202020204" pitchFamily="34" charset="0"/>
                <a:cs typeface="Kokila" panose="020B0604020202020204" pitchFamily="34" charset="0"/>
              </a:rPr>
              <a:t>अरुकोखेतमा गँहुखेती गरेको भए </a:t>
            </a:r>
            <a:r>
              <a:rPr lang="en-US" sz="3000" b="1">
                <a:solidFill>
                  <a:srgbClr val="142DAC"/>
                </a:solidFill>
                <a:latin typeface="Kokila" panose="020B0604020202020204" pitchFamily="34" charset="0"/>
                <a:cs typeface="Kokila" panose="020B0604020202020204" pitchFamily="34" charset="0"/>
              </a:rPr>
              <a:t>“</a:t>
            </a:r>
            <a:r>
              <a:rPr lang="ne-NP" sz="3000" b="1">
                <a:solidFill>
                  <a:srgbClr val="142DAC"/>
                </a:solidFill>
                <a:latin typeface="Kokila" panose="020B0604020202020204" pitchFamily="34" charset="0"/>
                <a:cs typeface="Kokila" panose="020B0604020202020204" pitchFamily="34" charset="0"/>
              </a:rPr>
              <a:t>अरूको खेतमा–अन्नबाली”</a:t>
            </a:r>
          </a:p>
          <a:p>
            <a:pPr algn="just"/>
            <a:r>
              <a:rPr lang="ne-NP" sz="3000" b="1">
                <a:solidFill>
                  <a:srgbClr val="142DAC"/>
                </a:solidFill>
                <a:latin typeface="Kokila" panose="020B0604020202020204" pitchFamily="34" charset="0"/>
                <a:cs typeface="Kokila" panose="020B0604020202020204" pitchFamily="34" charset="0"/>
              </a:rPr>
              <a:t>अरुकोमा पशुपालन गरेको भए </a:t>
            </a:r>
            <a:r>
              <a:rPr lang="en-US" sz="3000" b="1">
                <a:solidFill>
                  <a:srgbClr val="142DAC"/>
                </a:solidFill>
                <a:latin typeface="Kokila" panose="020B0604020202020204" pitchFamily="34" charset="0"/>
                <a:cs typeface="Kokila" panose="020B0604020202020204" pitchFamily="34" charset="0"/>
              </a:rPr>
              <a:t>“</a:t>
            </a:r>
            <a:r>
              <a:rPr lang="ne-NP" sz="3000" b="1">
                <a:solidFill>
                  <a:srgbClr val="142DAC"/>
                </a:solidFill>
                <a:latin typeface="Kokila" panose="020B0604020202020204" pitchFamily="34" charset="0"/>
                <a:cs typeface="Kokila" panose="020B0604020202020204" pitchFamily="34" charset="0"/>
              </a:rPr>
              <a:t>अरूको गोठमा–पशुपालन”  </a:t>
            </a:r>
          </a:p>
          <a:p>
            <a:pPr algn="just">
              <a:buFont typeface="Wingdings" panose="05000000000000000000" pitchFamily="2" charset="2"/>
              <a:buChar char="Ø"/>
            </a:pPr>
            <a:r>
              <a:rPr lang="ne-NP" sz="3000" b="1">
                <a:solidFill>
                  <a:srgbClr val="142DAC"/>
                </a:solidFill>
                <a:latin typeface="Kokila" panose="020B0604020202020204" pitchFamily="34" charset="0"/>
                <a:cs typeface="Kokila" panose="020B0604020202020204" pitchFamily="34" charset="0"/>
              </a:rPr>
              <a:t>कसैले अक्सर रुपमा अरूको खेतवारीमा हलो जोत्ने काम गरेका भएमा</a:t>
            </a:r>
            <a:r>
              <a:rPr lang="en-US" sz="3000" b="1">
                <a:solidFill>
                  <a:srgbClr val="142DAC"/>
                </a:solidFill>
                <a:latin typeface="Kokila" panose="020B0604020202020204" pitchFamily="34" charset="0"/>
                <a:cs typeface="Kokila" panose="020B0604020202020204" pitchFamily="34" charset="0"/>
              </a:rPr>
              <a:t> </a:t>
            </a:r>
            <a:r>
              <a:rPr lang="ne-NP" sz="3000" b="1">
                <a:solidFill>
                  <a:srgbClr val="142DAC"/>
                </a:solidFill>
                <a:latin typeface="Kokila" panose="020B0604020202020204" pitchFamily="34" charset="0"/>
                <a:cs typeface="Kokila" panose="020B0604020202020204" pitchFamily="34" charset="0"/>
              </a:rPr>
              <a:t>“अरुको खेतमा अन्न र तरकारी उत्पादन ”</a:t>
            </a:r>
            <a:r>
              <a:rPr lang="en-US" sz="3000" b="1">
                <a:solidFill>
                  <a:srgbClr val="142DAC"/>
                </a:solidFill>
                <a:latin typeface="Kokila" panose="020B0604020202020204" pitchFamily="34" charset="0"/>
                <a:cs typeface="Kokila" panose="020B0604020202020204" pitchFamily="34" charset="0"/>
              </a:rPr>
              <a:t> </a:t>
            </a:r>
            <a:r>
              <a:rPr lang="ne-NP" sz="3000" b="1">
                <a:solidFill>
                  <a:srgbClr val="142DAC"/>
                </a:solidFill>
                <a:latin typeface="Kokila" panose="020B0604020202020204" pitchFamily="34" charset="0"/>
                <a:cs typeface="Kokila" panose="020B0604020202020204" pitchFamily="34" charset="0"/>
              </a:rPr>
              <a:t>वा यस्तै के उत्पादन भयो सो उत्पादन समेत लेख्नुपर्छ ।</a:t>
            </a:r>
            <a:endParaRPr lang="en-US" sz="3000" b="1">
              <a:solidFill>
                <a:srgbClr val="142DAC"/>
              </a:solidFill>
              <a:latin typeface="Kokila" panose="020B0604020202020204" pitchFamily="34" charset="0"/>
              <a:cs typeface="Kokila" panose="020B0604020202020204" pitchFamily="34" charset="0"/>
            </a:endParaRPr>
          </a:p>
          <a:p>
            <a:pPr algn="just"/>
            <a:endParaRPr lang="en-US" sz="2400" b="1">
              <a:solidFill>
                <a:srgbClr val="0070C0"/>
              </a:solidFill>
              <a:latin typeface="Kokila" panose="020B0604020202020204" pitchFamily="34" charset="0"/>
              <a:cs typeface="Kokila" panose="020B0604020202020204" pitchFamily="34" charset="0"/>
            </a:endParaRPr>
          </a:p>
        </p:txBody>
      </p:sp>
      <p:graphicFrame>
        <p:nvGraphicFramePr>
          <p:cNvPr id="7" name="Table 6"/>
          <p:cNvGraphicFramePr>
            <a:graphicFrameLocks noGrp="1"/>
          </p:cNvGraphicFramePr>
          <p:nvPr>
            <p:extLst>
              <p:ext uri="{D42A27DB-BD31-4B8C-83A1-F6EECF244321}">
                <p14:modId xmlns:p14="http://schemas.microsoft.com/office/powerpoint/2010/main" val="1334320379"/>
              </p:ext>
            </p:extLst>
          </p:nvPr>
        </p:nvGraphicFramePr>
        <p:xfrm>
          <a:off x="371853" y="5360585"/>
          <a:ext cx="8586041" cy="1200477"/>
        </p:xfrm>
        <a:graphic>
          <a:graphicData uri="http://schemas.openxmlformats.org/drawingml/2006/table">
            <a:tbl>
              <a:tblPr firstRow="1" bandRow="1">
                <a:tableStyleId>{5C22544A-7EE6-4342-B048-85BDC9FD1C3A}</a:tableStyleId>
              </a:tblPr>
              <a:tblGrid>
                <a:gridCol w="1025469">
                  <a:extLst>
                    <a:ext uri="{9D8B030D-6E8A-4147-A177-3AD203B41FA5}">
                      <a16:colId xmlns:a16="http://schemas.microsoft.com/office/drawing/2014/main" val="1279600416"/>
                    </a:ext>
                  </a:extLst>
                </a:gridCol>
                <a:gridCol w="1338408">
                  <a:extLst>
                    <a:ext uri="{9D8B030D-6E8A-4147-A177-3AD203B41FA5}">
                      <a16:colId xmlns:a16="http://schemas.microsoft.com/office/drawing/2014/main" val="2239750924"/>
                    </a:ext>
                  </a:extLst>
                </a:gridCol>
                <a:gridCol w="1372435">
                  <a:extLst>
                    <a:ext uri="{9D8B030D-6E8A-4147-A177-3AD203B41FA5}">
                      <a16:colId xmlns:a16="http://schemas.microsoft.com/office/drawing/2014/main" val="2270168235"/>
                    </a:ext>
                  </a:extLst>
                </a:gridCol>
                <a:gridCol w="1485859">
                  <a:extLst>
                    <a:ext uri="{9D8B030D-6E8A-4147-A177-3AD203B41FA5}">
                      <a16:colId xmlns:a16="http://schemas.microsoft.com/office/drawing/2014/main" val="2136922165"/>
                    </a:ext>
                  </a:extLst>
                </a:gridCol>
                <a:gridCol w="1882845">
                  <a:extLst>
                    <a:ext uri="{9D8B030D-6E8A-4147-A177-3AD203B41FA5}">
                      <a16:colId xmlns:a16="http://schemas.microsoft.com/office/drawing/2014/main" val="3663967280"/>
                    </a:ext>
                  </a:extLst>
                </a:gridCol>
                <a:gridCol w="1481025">
                  <a:extLst>
                    <a:ext uri="{9D8B030D-6E8A-4147-A177-3AD203B41FA5}">
                      <a16:colId xmlns:a16="http://schemas.microsoft.com/office/drawing/2014/main" val="2083928811"/>
                    </a:ext>
                  </a:extLst>
                </a:gridCol>
              </a:tblGrid>
              <a:tr h="763940">
                <a:tc>
                  <a:txBody>
                    <a:bodyPr/>
                    <a:lstStyle/>
                    <a:p>
                      <a:pPr algn="ctr"/>
                      <a:r>
                        <a:rPr lang="en-US" sz="1800" b="1"/>
                        <a:t>Industry</a:t>
                      </a:r>
                    </a:p>
                  </a:txBody>
                  <a:tcPr anchor="ctr"/>
                </a:tc>
                <a:tc>
                  <a:txBody>
                    <a:bodyPr/>
                    <a:lstStyle/>
                    <a:p>
                      <a:pPr algn="ctr"/>
                      <a:r>
                        <a:rPr lang="ne-NP" sz="1800" b="1">
                          <a:cs typeface="Kalimati" panose="00000400000000000000" pitchFamily="2"/>
                        </a:rPr>
                        <a:t>आफ्नै खेतमा</a:t>
                      </a:r>
                      <a:endParaRPr lang="en-US" sz="1800" b="1">
                        <a:cs typeface="Kalimati" panose="00000400000000000000" pitchFamily="2"/>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e-NP" sz="1800" b="1">
                          <a:cs typeface="Kalimati" panose="00000400000000000000" pitchFamily="2"/>
                        </a:rPr>
                        <a:t>आफ्नै खेतमा</a:t>
                      </a:r>
                      <a:endParaRPr lang="en-US" sz="1800" b="1">
                        <a:cs typeface="Kalimati" panose="00000400000000000000" pitchFamily="2"/>
                      </a:endParaRPr>
                    </a:p>
                  </a:txBody>
                  <a:tcPr anchor="ctr"/>
                </a:tc>
                <a:tc>
                  <a:txBody>
                    <a:bodyPr/>
                    <a:lstStyle/>
                    <a:p>
                      <a:pPr algn="ctr"/>
                      <a:r>
                        <a:rPr lang="ne-NP" sz="1800" b="1">
                          <a:cs typeface="Kalimati" panose="00000400000000000000" pitchFamily="2"/>
                        </a:rPr>
                        <a:t>अरूको खेतमा</a:t>
                      </a:r>
                      <a:endParaRPr lang="en-US" sz="1800" b="1">
                        <a:cs typeface="Kalimati" panose="00000400000000000000" pitchFamily="2"/>
                      </a:endParaRPr>
                    </a:p>
                  </a:txBody>
                  <a:tcPr anchor="ctr"/>
                </a:tc>
                <a:tc>
                  <a:txBody>
                    <a:bodyPr/>
                    <a:lstStyle/>
                    <a:p>
                      <a:pPr algn="ctr"/>
                      <a:r>
                        <a:rPr lang="ne-NP" sz="1800" b="1">
                          <a:cs typeface="Kalimati" panose="00000400000000000000" pitchFamily="2"/>
                        </a:rPr>
                        <a:t>आफ्नै फार्म</a:t>
                      </a:r>
                      <a:r>
                        <a:rPr lang="en-US" sz="1800" b="1">
                          <a:cs typeface="Kalimati" panose="00000400000000000000" pitchFamily="2"/>
                        </a:rPr>
                        <a:t>/</a:t>
                      </a:r>
                      <a:r>
                        <a:rPr lang="ne-NP" sz="1800" b="1">
                          <a:cs typeface="Kalimati" panose="00000400000000000000" pitchFamily="2"/>
                        </a:rPr>
                        <a:t>गोठमा</a:t>
                      </a:r>
                      <a:endParaRPr lang="en-US" sz="1800" b="1">
                        <a:cs typeface="Kalimati" panose="00000400000000000000" pitchFamily="2"/>
                      </a:endParaRPr>
                    </a:p>
                  </a:txBody>
                  <a:tcPr anchor="ctr"/>
                </a:tc>
                <a:tc>
                  <a:txBody>
                    <a:bodyPr/>
                    <a:lstStyle/>
                    <a:p>
                      <a:pPr algn="ctr"/>
                      <a:r>
                        <a:rPr lang="ne-NP" sz="1800" b="1">
                          <a:cs typeface="Kalimati" panose="00000400000000000000" pitchFamily="2"/>
                        </a:rPr>
                        <a:t>अरूको गोठमा</a:t>
                      </a:r>
                      <a:endParaRPr lang="en-US" sz="1800" b="1">
                        <a:cs typeface="Kalimati" panose="00000400000000000000" pitchFamily="2"/>
                      </a:endParaRPr>
                    </a:p>
                  </a:txBody>
                  <a:tcPr anchor="ctr"/>
                </a:tc>
                <a:extLst>
                  <a:ext uri="{0D108BD9-81ED-4DB2-BD59-A6C34878D82A}">
                    <a16:rowId xmlns:a16="http://schemas.microsoft.com/office/drawing/2014/main" val="3761544707"/>
                  </a:ext>
                </a:extLst>
              </a:tr>
              <a:tr h="436537">
                <a:tc>
                  <a:txBody>
                    <a:bodyPr/>
                    <a:lstStyle/>
                    <a:p>
                      <a:pPr algn="ctr"/>
                      <a:r>
                        <a:rPr lang="en-US" sz="1800" b="1"/>
                        <a:t>Product</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e-NP" sz="1800" b="1">
                          <a:cs typeface="Kalimati" panose="00000400000000000000" pitchFamily="2"/>
                        </a:rPr>
                        <a:t>अन्नबाली</a:t>
                      </a:r>
                      <a:endParaRPr lang="en-US" sz="1800" b="1">
                        <a:cs typeface="Kalimati" panose="00000400000000000000" pitchFamily="2"/>
                      </a:endParaRPr>
                    </a:p>
                  </a:txBody>
                  <a:tcPr anchor="ctr"/>
                </a:tc>
                <a:tc>
                  <a:txBody>
                    <a:bodyPr/>
                    <a:lstStyle/>
                    <a:p>
                      <a:pPr algn="ctr"/>
                      <a:r>
                        <a:rPr lang="ne-NP" sz="1800" b="1">
                          <a:cs typeface="Kalimati" panose="00000400000000000000" pitchFamily="2"/>
                        </a:rPr>
                        <a:t>तरकारीबाली </a:t>
                      </a:r>
                      <a:endParaRPr lang="en-US" sz="1800" b="1">
                        <a:cs typeface="Kalimati" panose="00000400000000000000" pitchFamily="2"/>
                      </a:endParaRPr>
                    </a:p>
                  </a:txBody>
                  <a:tcPr anchor="ctr"/>
                </a:tc>
                <a:tc>
                  <a:txBody>
                    <a:bodyPr/>
                    <a:lstStyle/>
                    <a:p>
                      <a:pPr algn="ctr"/>
                      <a:r>
                        <a:rPr lang="ne-NP" sz="1800" b="1">
                          <a:cs typeface="Kalimati" panose="00000400000000000000" pitchFamily="2"/>
                        </a:rPr>
                        <a:t>अन्नबाली</a:t>
                      </a:r>
                      <a:endParaRPr lang="en-US" sz="1800" b="1">
                        <a:cs typeface="Kalimati" panose="00000400000000000000" pitchFamily="2"/>
                      </a:endParaRPr>
                    </a:p>
                  </a:txBody>
                  <a:tcPr anchor="ctr"/>
                </a:tc>
                <a:tc>
                  <a:txBody>
                    <a:bodyPr/>
                    <a:lstStyle/>
                    <a:p>
                      <a:pPr algn="ctr"/>
                      <a:r>
                        <a:rPr lang="ne-NP" sz="1800" b="1">
                          <a:cs typeface="Kalimati" panose="00000400000000000000" pitchFamily="2"/>
                        </a:rPr>
                        <a:t>पशुपालन</a:t>
                      </a:r>
                      <a:endParaRPr lang="en-US" sz="1800" b="1">
                        <a:cs typeface="Kalimati" panose="00000400000000000000" pitchFamily="2"/>
                      </a:endParaRPr>
                    </a:p>
                  </a:txBody>
                  <a:tcPr anchor="ctr"/>
                </a:tc>
                <a:tc>
                  <a:txBody>
                    <a:bodyPr/>
                    <a:lstStyle/>
                    <a:p>
                      <a:pPr algn="ctr"/>
                      <a:r>
                        <a:rPr lang="ne-NP" sz="1800" b="1">
                          <a:cs typeface="Kalimati" panose="00000400000000000000" pitchFamily="2"/>
                        </a:rPr>
                        <a:t>पशुपालन</a:t>
                      </a:r>
                      <a:endParaRPr lang="en-US" sz="1800" b="1">
                        <a:cs typeface="Kalimati" panose="00000400000000000000" pitchFamily="2"/>
                      </a:endParaRPr>
                    </a:p>
                  </a:txBody>
                  <a:tcPr anchor="ctr"/>
                </a:tc>
                <a:extLst>
                  <a:ext uri="{0D108BD9-81ED-4DB2-BD59-A6C34878D82A}">
                    <a16:rowId xmlns:a16="http://schemas.microsoft.com/office/drawing/2014/main" val="192840301"/>
                  </a:ext>
                </a:extLst>
              </a:tr>
            </a:tbl>
          </a:graphicData>
        </a:graphic>
      </p:graphicFrame>
      <p:sp>
        <p:nvSpPr>
          <p:cNvPr id="6" name="Title 1"/>
          <p:cNvSpPr>
            <a:spLocks noGrp="1"/>
          </p:cNvSpPr>
          <p:nvPr>
            <p:ph type="title"/>
          </p:nvPr>
        </p:nvSpPr>
        <p:spPr>
          <a:xfrm>
            <a:off x="0" y="1014173"/>
            <a:ext cx="8882743" cy="919558"/>
          </a:xfrm>
        </p:spPr>
        <p:txBody>
          <a:bodyPr>
            <a:noAutofit/>
          </a:bodyPr>
          <a:lstStyle/>
          <a:p>
            <a:br>
              <a:rPr lang="en-US" sz="1600">
                <a:latin typeface="Preeti" pitchFamily="2" charset="0"/>
              </a:rPr>
            </a:br>
            <a:br>
              <a:rPr lang="ne-NP" sz="1000">
                <a:latin typeface="Preeti" pitchFamily="2" charset="0"/>
              </a:rPr>
            </a:br>
            <a:r>
              <a:rPr lang="ne-NP" sz="2800" b="1">
                <a:solidFill>
                  <a:srgbClr val="142DAC"/>
                </a:solidFill>
                <a:latin typeface="Kokila" panose="020B0604020202020204" pitchFamily="34" charset="0"/>
                <a:cs typeface="Kokila" panose="020B0604020202020204" pitchFamily="34" charset="0"/>
              </a:rPr>
              <a:t>महल नं ३४ </a:t>
            </a:r>
            <a:r>
              <a:rPr lang="en-US" altLang="en-US" sz="2800" b="1">
                <a:solidFill>
                  <a:srgbClr val="142DAC"/>
                </a:solidFill>
                <a:latin typeface="Kokila" panose="020B0604020202020204" pitchFamily="34" charset="0"/>
                <a:cs typeface="Kokila" panose="020B0604020202020204" pitchFamily="34" charset="0"/>
              </a:rPr>
              <a:t>: </a:t>
            </a:r>
            <a:r>
              <a:rPr lang="ne-NP" sz="2800" b="1">
                <a:solidFill>
                  <a:srgbClr val="142DAC"/>
                </a:solidFill>
                <a:latin typeface="Kokila" panose="020B0604020202020204" pitchFamily="34" charset="0"/>
                <a:cs typeface="Kokila" panose="020B0604020202020204" pitchFamily="34" charset="0"/>
              </a:rPr>
              <a:t>.... नाम.... ले काम गरेको ठाउँमा मुख्यरुपमा कस्तो किसिमको वस्तु वा सेवाको उत्पादन हुन्छ </a:t>
            </a:r>
            <a:r>
              <a:rPr lang="en-US" sz="2800" b="1">
                <a:solidFill>
                  <a:srgbClr val="142DAC"/>
                </a:solidFill>
                <a:latin typeface="Kokila" panose="020B0604020202020204" pitchFamily="34" charset="0"/>
                <a:cs typeface="Kokila" panose="020B0604020202020204" pitchFamily="34" charset="0"/>
              </a:rPr>
              <a:t>?</a:t>
            </a:r>
            <a:r>
              <a:rPr lang="ne-NP" sz="2800" b="1">
                <a:solidFill>
                  <a:srgbClr val="0070C0"/>
                </a:solidFill>
                <a:latin typeface="Kokila" panose="020B0604020202020204" pitchFamily="34" charset="0"/>
                <a:cs typeface="Kokila" panose="020B0604020202020204" pitchFamily="34" charset="0"/>
              </a:rPr>
              <a:t> </a:t>
            </a:r>
            <a:r>
              <a:rPr lang="en-US" sz="2800" b="1">
                <a:solidFill>
                  <a:srgbClr val="FF0000"/>
                </a:solidFill>
                <a:latin typeface="Kokila" panose="020B0604020202020204" pitchFamily="34" charset="0"/>
                <a:cs typeface="Kokila" panose="020B0604020202020204" pitchFamily="34" charset="0"/>
              </a:rPr>
              <a:t>........</a:t>
            </a:r>
            <a:r>
              <a:rPr lang="ne-NP" sz="2800" b="1">
                <a:solidFill>
                  <a:srgbClr val="FF0000"/>
                </a:solidFill>
                <a:latin typeface="Kokila" panose="020B0604020202020204" pitchFamily="34" charset="0"/>
                <a:cs typeface="Kokila" panose="020B0604020202020204" pitchFamily="34" charset="0"/>
              </a:rPr>
              <a:t>क्रमश</a:t>
            </a:r>
            <a:r>
              <a:rPr lang="en-US" sz="2800" b="1">
                <a:solidFill>
                  <a:srgbClr val="FF0000"/>
                </a:solidFill>
                <a:latin typeface="Kokila" panose="020B0604020202020204" pitchFamily="34" charset="0"/>
                <a:cs typeface="Kokila" panose="020B0604020202020204" pitchFamily="34" charset="0"/>
              </a:rPr>
              <a:t>.........</a:t>
            </a:r>
            <a:br>
              <a:rPr lang="en-US" sz="2000" b="1">
                <a:solidFill>
                  <a:srgbClr val="0070C0"/>
                </a:solidFill>
                <a:latin typeface="Kokila" panose="020B0604020202020204" pitchFamily="34" charset="0"/>
                <a:cs typeface="Kokila" panose="020B0604020202020204" pitchFamily="34" charset="0"/>
              </a:rPr>
            </a:br>
            <a:endParaRPr lang="ne-NP" sz="2800" b="1">
              <a:solidFill>
                <a:srgbClr val="FF0000"/>
              </a:solidFill>
              <a:latin typeface="Kokila" panose="020B0604020202020204" pitchFamily="34" charset="0"/>
              <a:ea typeface="+mn-ea"/>
              <a:cs typeface="Kokila" panose="020B0604020202020204" pitchFamily="34" charset="0"/>
            </a:endParaRPr>
          </a:p>
        </p:txBody>
      </p:sp>
      <p:pic>
        <p:nvPicPr>
          <p:cNvPr id="5" name="Picture 4">
            <a:extLst>
              <a:ext uri="{FF2B5EF4-FFF2-40B4-BE49-F238E27FC236}">
                <a16:creationId xmlns:a16="http://schemas.microsoft.com/office/drawing/2014/main" id="{334C389E-C3AE-4FD8-9D9B-33C011CA0AA4}"/>
              </a:ext>
            </a:extLst>
          </p:cNvPr>
          <p:cNvPicPr>
            <a:picLocks noChangeAspect="1"/>
          </p:cNvPicPr>
          <p:nvPr/>
        </p:nvPicPr>
        <p:blipFill>
          <a:blip r:embed="rId2"/>
          <a:stretch>
            <a:fillRect/>
          </a:stretch>
        </p:blipFill>
        <p:spPr>
          <a:xfrm>
            <a:off x="9198472" y="1014173"/>
            <a:ext cx="2741066" cy="4946651"/>
          </a:xfrm>
          <a:prstGeom prst="rect">
            <a:avLst/>
          </a:prstGeom>
        </p:spPr>
      </p:pic>
      <p:sp>
        <p:nvSpPr>
          <p:cNvPr id="8" name="TextBox 7">
            <a:extLst>
              <a:ext uri="{FF2B5EF4-FFF2-40B4-BE49-F238E27FC236}">
                <a16:creationId xmlns:a16="http://schemas.microsoft.com/office/drawing/2014/main" id="{5F00866D-341D-442C-B436-85AFAA85846F}"/>
              </a:ext>
            </a:extLst>
          </p:cNvPr>
          <p:cNvSpPr txBox="1"/>
          <p:nvPr/>
        </p:nvSpPr>
        <p:spPr>
          <a:xfrm>
            <a:off x="9321220" y="4509448"/>
            <a:ext cx="2126633" cy="369332"/>
          </a:xfrm>
          <a:prstGeom prst="rect">
            <a:avLst/>
          </a:prstGeom>
          <a:noFill/>
        </p:spPr>
        <p:txBody>
          <a:bodyPr wrap="square" rtlCol="0">
            <a:spAutoFit/>
          </a:bodyPr>
          <a:lstStyle/>
          <a:p>
            <a:r>
              <a:rPr lang="ne-NP" b="1">
                <a:solidFill>
                  <a:srgbClr val="142DAC"/>
                </a:solidFill>
                <a:latin typeface="Kokila" panose="020B0604020202020204" pitchFamily="34" charset="0"/>
                <a:cs typeface="Kokila" panose="020B0604020202020204" pitchFamily="34" charset="0"/>
              </a:rPr>
              <a:t>आफ्नै गोठमा –</a:t>
            </a:r>
            <a:r>
              <a:rPr lang="en-US" b="1">
                <a:solidFill>
                  <a:srgbClr val="142DAC"/>
                </a:solidFill>
                <a:latin typeface="Kokila" panose="020B0604020202020204" pitchFamily="34" charset="0"/>
                <a:cs typeface="Kokila" panose="020B0604020202020204" pitchFamily="34" charset="0"/>
              </a:rPr>
              <a:t> </a:t>
            </a:r>
            <a:r>
              <a:rPr lang="ne-NP" b="1">
                <a:solidFill>
                  <a:srgbClr val="142DAC"/>
                </a:solidFill>
                <a:latin typeface="Kokila" panose="020B0604020202020204" pitchFamily="34" charset="0"/>
                <a:cs typeface="Kokila" panose="020B0604020202020204" pitchFamily="34" charset="0"/>
              </a:rPr>
              <a:t>पशुपालन</a:t>
            </a:r>
            <a:endParaRPr lang="en-US"/>
          </a:p>
        </p:txBody>
      </p:sp>
      <p:sp>
        <p:nvSpPr>
          <p:cNvPr id="9" name="TextBox 8">
            <a:extLst>
              <a:ext uri="{FF2B5EF4-FFF2-40B4-BE49-F238E27FC236}">
                <a16:creationId xmlns:a16="http://schemas.microsoft.com/office/drawing/2014/main" id="{EEE5ECB8-6BD4-4E4A-90E0-2D21BDDE7939}"/>
              </a:ext>
            </a:extLst>
          </p:cNvPr>
          <p:cNvSpPr txBox="1"/>
          <p:nvPr/>
        </p:nvSpPr>
        <p:spPr>
          <a:xfrm>
            <a:off x="11393860" y="4463281"/>
            <a:ext cx="441090" cy="461665"/>
          </a:xfrm>
          <a:prstGeom prst="rect">
            <a:avLst/>
          </a:prstGeom>
          <a:noFill/>
        </p:spPr>
        <p:txBody>
          <a:bodyPr wrap="square" rtlCol="0">
            <a:spAutoFit/>
          </a:bodyPr>
          <a:lstStyle/>
          <a:p>
            <a:r>
              <a:rPr lang="en-US" sz="2400" b="1">
                <a:solidFill>
                  <a:srgbClr val="142DAC"/>
                </a:solidFill>
              </a:rPr>
              <a:t>1</a:t>
            </a:r>
          </a:p>
        </p:txBody>
      </p:sp>
      <p:sp>
        <p:nvSpPr>
          <p:cNvPr id="10" name="TextBox 9">
            <a:extLst>
              <a:ext uri="{FF2B5EF4-FFF2-40B4-BE49-F238E27FC236}">
                <a16:creationId xmlns:a16="http://schemas.microsoft.com/office/drawing/2014/main" id="{91B03E25-50E1-42EF-9252-72F95C62FDF2}"/>
              </a:ext>
            </a:extLst>
          </p:cNvPr>
          <p:cNvSpPr txBox="1"/>
          <p:nvPr/>
        </p:nvSpPr>
        <p:spPr>
          <a:xfrm>
            <a:off x="9249634" y="5510657"/>
            <a:ext cx="2126633" cy="369332"/>
          </a:xfrm>
          <a:prstGeom prst="rect">
            <a:avLst/>
          </a:prstGeom>
          <a:noFill/>
        </p:spPr>
        <p:txBody>
          <a:bodyPr wrap="square" rtlCol="0">
            <a:spAutoFit/>
          </a:bodyPr>
          <a:lstStyle/>
          <a:p>
            <a:r>
              <a:rPr lang="ne-NP" b="1">
                <a:solidFill>
                  <a:srgbClr val="142DAC"/>
                </a:solidFill>
                <a:latin typeface="Kokila" panose="020B0604020202020204" pitchFamily="34" charset="0"/>
                <a:cs typeface="Kokila" panose="020B0604020202020204" pitchFamily="34" charset="0"/>
              </a:rPr>
              <a:t>अरूको गोठमा–पशुपालन</a:t>
            </a:r>
            <a:endParaRPr lang="en-US"/>
          </a:p>
        </p:txBody>
      </p:sp>
      <p:sp>
        <p:nvSpPr>
          <p:cNvPr id="11" name="TextBox 10">
            <a:extLst>
              <a:ext uri="{FF2B5EF4-FFF2-40B4-BE49-F238E27FC236}">
                <a16:creationId xmlns:a16="http://schemas.microsoft.com/office/drawing/2014/main" id="{17AC3D19-C36B-4655-A6F9-9ABFA8936B19}"/>
              </a:ext>
            </a:extLst>
          </p:cNvPr>
          <p:cNvSpPr txBox="1"/>
          <p:nvPr/>
        </p:nvSpPr>
        <p:spPr>
          <a:xfrm>
            <a:off x="11395408" y="5418324"/>
            <a:ext cx="328504" cy="461665"/>
          </a:xfrm>
          <a:prstGeom prst="rect">
            <a:avLst/>
          </a:prstGeom>
          <a:noFill/>
        </p:spPr>
        <p:txBody>
          <a:bodyPr wrap="square" rtlCol="0">
            <a:spAutoFit/>
          </a:bodyPr>
          <a:lstStyle/>
          <a:p>
            <a:r>
              <a:rPr lang="en-US" sz="2400" b="1">
                <a:solidFill>
                  <a:srgbClr val="142DAC"/>
                </a:solidFill>
              </a:rPr>
              <a:t>1</a:t>
            </a:r>
          </a:p>
        </p:txBody>
      </p:sp>
      <p:sp>
        <p:nvSpPr>
          <p:cNvPr id="2" name="Rectangle 1">
            <a:extLst>
              <a:ext uri="{FF2B5EF4-FFF2-40B4-BE49-F238E27FC236}">
                <a16:creationId xmlns:a16="http://schemas.microsoft.com/office/drawing/2014/main" id="{33A430AF-AD58-4824-AD64-502469F569AC}"/>
              </a:ext>
            </a:extLst>
          </p:cNvPr>
          <p:cNvSpPr/>
          <p:nvPr/>
        </p:nvSpPr>
        <p:spPr>
          <a:xfrm>
            <a:off x="9249634" y="5048992"/>
            <a:ext cx="1883849" cy="369332"/>
          </a:xfrm>
          <a:prstGeom prst="rect">
            <a:avLst/>
          </a:prstGeom>
        </p:spPr>
        <p:txBody>
          <a:bodyPr wrap="none">
            <a:spAutoFit/>
          </a:bodyPr>
          <a:lstStyle/>
          <a:p>
            <a:r>
              <a:rPr lang="ne-NP" b="1">
                <a:solidFill>
                  <a:srgbClr val="142DAC"/>
                </a:solidFill>
                <a:latin typeface="Kokila" panose="020B0604020202020204" pitchFamily="34" charset="0"/>
                <a:cs typeface="Kokila" panose="020B0604020202020204" pitchFamily="34" charset="0"/>
              </a:rPr>
              <a:t>अरूको खेतमा–अन्नबाली</a:t>
            </a:r>
            <a:endParaRPr lang="en-US"/>
          </a:p>
        </p:txBody>
      </p:sp>
      <p:sp>
        <p:nvSpPr>
          <p:cNvPr id="12" name="TextBox 11">
            <a:extLst>
              <a:ext uri="{FF2B5EF4-FFF2-40B4-BE49-F238E27FC236}">
                <a16:creationId xmlns:a16="http://schemas.microsoft.com/office/drawing/2014/main" id="{35CB4B8D-93FE-48AA-A898-AB0975C8A1DB}"/>
              </a:ext>
            </a:extLst>
          </p:cNvPr>
          <p:cNvSpPr txBox="1"/>
          <p:nvPr/>
        </p:nvSpPr>
        <p:spPr>
          <a:xfrm>
            <a:off x="11379057" y="5038919"/>
            <a:ext cx="441090" cy="461665"/>
          </a:xfrm>
          <a:prstGeom prst="rect">
            <a:avLst/>
          </a:prstGeom>
          <a:noFill/>
        </p:spPr>
        <p:txBody>
          <a:bodyPr wrap="square" rtlCol="0">
            <a:spAutoFit/>
          </a:bodyPr>
          <a:lstStyle/>
          <a:p>
            <a:r>
              <a:rPr lang="en-US" sz="2400" b="1">
                <a:solidFill>
                  <a:srgbClr val="142DAC"/>
                </a:solidFill>
              </a:rPr>
              <a:t>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arn(inVertical)">
                                      <p:cBhvr>
                                        <p:cTn id="13" dur="500"/>
                                        <p:tgtEl>
                                          <p:spTgt spid="3">
                                            <p:txEl>
                                              <p:pRg st="2" end="2"/>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arn(inVertical)">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barn(inVertical)">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barn(inVertical)">
                                      <p:cBhvr>
                                        <p:cTn id="26" dur="500"/>
                                        <p:tgtEl>
                                          <p:spTgt spid="8"/>
                                        </p:tgtEl>
                                      </p:cBhvr>
                                    </p:animEffect>
                                  </p:childTnLst>
                                </p:cTn>
                              </p:par>
                              <p:par>
                                <p:cTn id="27" presetID="16" presetClass="entr" presetSubtype="21"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barn(inVertical)">
                                      <p:cBhvr>
                                        <p:cTn id="29" dur="500"/>
                                        <p:tgtEl>
                                          <p:spTgt spid="9"/>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barn(inVertical)">
                                      <p:cBhvr>
                                        <p:cTn id="34" dur="500"/>
                                        <p:tgtEl>
                                          <p:spTgt spid="2"/>
                                        </p:tgtEl>
                                      </p:cBhvr>
                                    </p:animEffect>
                                  </p:childTnLst>
                                </p:cTn>
                              </p:par>
                              <p:par>
                                <p:cTn id="35" presetID="16" presetClass="entr" presetSubtype="21"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barn(inVertical)">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barn(inVertical)">
                                      <p:cBhvr>
                                        <p:cTn id="42" dur="500"/>
                                        <p:tgtEl>
                                          <p:spTgt spid="10"/>
                                        </p:tgtEl>
                                      </p:cBhvr>
                                    </p:animEffect>
                                  </p:childTnLst>
                                </p:cTn>
                              </p:par>
                              <p:par>
                                <p:cTn id="43" presetID="16" presetClass="entr" presetSubtype="21" fill="hold" grpId="0" nodeType="with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barn(inVertical)">
                                      <p:cBhvr>
                                        <p:cTn id="4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2" grpId="0"/>
      <p:bldP spid="1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56604"/>
            <a:ext cx="12141967" cy="1209822"/>
          </a:xfrm>
        </p:spPr>
        <p:txBody>
          <a:bodyPr>
            <a:noAutofit/>
          </a:bodyPr>
          <a:lstStyle/>
          <a:p>
            <a:br>
              <a:rPr lang="en-US" sz="2000">
                <a:latin typeface="Preeti" pitchFamily="2" charset="0"/>
              </a:rPr>
            </a:br>
            <a:br>
              <a:rPr lang="ne-NP" sz="2000">
                <a:latin typeface="Preeti" pitchFamily="2" charset="0"/>
              </a:rPr>
            </a:br>
            <a:r>
              <a:rPr lang="ne-NP" sz="3600" b="1">
                <a:solidFill>
                  <a:srgbClr val="142DAC"/>
                </a:solidFill>
                <a:latin typeface="Kokila" panose="020B0604020202020204" pitchFamily="34" charset="0"/>
                <a:ea typeface="+mn-ea"/>
                <a:cs typeface="Kokila" panose="020B0604020202020204" pitchFamily="34" charset="0"/>
              </a:rPr>
              <a:t>प्रश्न महल नं ३४ </a:t>
            </a:r>
            <a:r>
              <a:rPr lang="en-US" altLang="en-US" sz="3600" b="1">
                <a:solidFill>
                  <a:srgbClr val="142DAC"/>
                </a:solidFill>
                <a:latin typeface="Kokila" panose="020B0604020202020204" pitchFamily="34" charset="0"/>
                <a:ea typeface="+mn-ea"/>
                <a:cs typeface="Kokila" panose="020B0604020202020204" pitchFamily="34" charset="0"/>
              </a:rPr>
              <a:t>: </a:t>
            </a:r>
            <a:r>
              <a:rPr lang="ne-NP" sz="3600" b="1">
                <a:solidFill>
                  <a:srgbClr val="142DAC"/>
                </a:solidFill>
                <a:latin typeface="Kokila" panose="020B0604020202020204" pitchFamily="34" charset="0"/>
                <a:ea typeface="+mn-ea"/>
                <a:cs typeface="Kokila" panose="020B0604020202020204" pitchFamily="34" charset="0"/>
              </a:rPr>
              <a:t>.... नाम.... ले काम गरेको ठाउँमा मुख्यरुपमा कस्तो किसिमको वस्तु वा सेवाको उत्पादन हुन्छ </a:t>
            </a:r>
            <a:r>
              <a:rPr lang="en-US" sz="3600" b="1">
                <a:solidFill>
                  <a:srgbClr val="142DAC"/>
                </a:solidFill>
                <a:latin typeface="Kokila" panose="020B0604020202020204" pitchFamily="34" charset="0"/>
                <a:ea typeface="+mn-ea"/>
                <a:cs typeface="Kokila" panose="020B0604020202020204" pitchFamily="34" charset="0"/>
              </a:rPr>
              <a:t>?</a:t>
            </a:r>
            <a:r>
              <a:rPr lang="ne-NP" sz="3600" b="1">
                <a:solidFill>
                  <a:srgbClr val="0070C0"/>
                </a:solidFill>
                <a:latin typeface="Kokila" panose="020B0604020202020204" pitchFamily="34" charset="0"/>
                <a:ea typeface="+mn-ea"/>
                <a:cs typeface="Kokila" panose="020B0604020202020204" pitchFamily="34" charset="0"/>
              </a:rPr>
              <a:t> </a:t>
            </a:r>
            <a:r>
              <a:rPr lang="en-US" sz="3600" b="1">
                <a:solidFill>
                  <a:srgbClr val="FF0000"/>
                </a:solidFill>
                <a:latin typeface="Kokila" panose="020B0604020202020204" pitchFamily="34" charset="0"/>
                <a:cs typeface="Kokila" panose="020B0604020202020204" pitchFamily="34" charset="0"/>
              </a:rPr>
              <a:t>........</a:t>
            </a:r>
            <a:r>
              <a:rPr lang="ne-NP" sz="3600" b="1">
                <a:solidFill>
                  <a:srgbClr val="FF0000"/>
                </a:solidFill>
                <a:latin typeface="Kokila" panose="020B0604020202020204" pitchFamily="34" charset="0"/>
                <a:cs typeface="Kokila" panose="020B0604020202020204" pitchFamily="34" charset="0"/>
              </a:rPr>
              <a:t>क्रमश</a:t>
            </a:r>
            <a:r>
              <a:rPr lang="en-US" sz="3600" b="1">
                <a:solidFill>
                  <a:srgbClr val="FF0000"/>
                </a:solidFill>
                <a:latin typeface="Kokila" panose="020B0604020202020204" pitchFamily="34" charset="0"/>
                <a:cs typeface="Kokila" panose="020B0604020202020204" pitchFamily="34" charset="0"/>
              </a:rPr>
              <a:t>.........</a:t>
            </a:r>
            <a:br>
              <a:rPr lang="ne-NP" sz="3600" b="1">
                <a:solidFill>
                  <a:srgbClr val="0070C0"/>
                </a:solidFill>
                <a:latin typeface="Kokila" panose="020B0604020202020204" pitchFamily="34" charset="0"/>
                <a:ea typeface="+mn-ea"/>
                <a:cs typeface="Kokila" panose="020B0604020202020204" pitchFamily="34" charset="0"/>
              </a:rPr>
            </a:br>
            <a:endParaRPr lang="ne-NP" sz="3600" b="1">
              <a:solidFill>
                <a:srgbClr val="0070C0"/>
              </a:solidFill>
              <a:latin typeface="Kokila" panose="020B0604020202020204" pitchFamily="34" charset="0"/>
              <a:ea typeface="+mn-ea"/>
              <a:cs typeface="Kokila" panose="020B0604020202020204" pitchFamily="34" charset="0"/>
            </a:endParaRPr>
          </a:p>
        </p:txBody>
      </p:sp>
      <p:sp>
        <p:nvSpPr>
          <p:cNvPr id="3" name="Content Placeholder 2"/>
          <p:cNvSpPr>
            <a:spLocks noGrp="1"/>
          </p:cNvSpPr>
          <p:nvPr>
            <p:ph idx="1"/>
          </p:nvPr>
        </p:nvSpPr>
        <p:spPr>
          <a:xfrm>
            <a:off x="194872" y="2166426"/>
            <a:ext cx="11947095" cy="4650586"/>
          </a:xfrm>
        </p:spPr>
        <p:txBody>
          <a:bodyPr>
            <a:normAutofit/>
          </a:bodyPr>
          <a:lstStyle/>
          <a:p>
            <a:pPr marL="0" indent="0">
              <a:buNone/>
            </a:pPr>
            <a:r>
              <a:rPr lang="ne-NP" sz="3000" b="1">
                <a:solidFill>
                  <a:srgbClr val="142DAC"/>
                </a:solidFill>
                <a:latin typeface="Kokila" panose="020B0604020202020204" pitchFamily="34" charset="0"/>
                <a:cs typeface="Kokila" panose="020B0604020202020204" pitchFamily="34" charset="0"/>
              </a:rPr>
              <a:t>उदाहरण</a:t>
            </a:r>
            <a:r>
              <a:rPr lang="ne-NP" sz="3600" b="1">
                <a:solidFill>
                  <a:srgbClr val="0070C0"/>
                </a:solidFill>
                <a:latin typeface="Kokila" panose="020B0604020202020204" pitchFamily="34" charset="0"/>
                <a:cs typeface="Kokila" panose="020B0604020202020204" pitchFamily="34" charset="0"/>
              </a:rPr>
              <a:t> </a:t>
            </a:r>
            <a:endParaRPr lang="en-US" sz="3600" b="1">
              <a:solidFill>
                <a:srgbClr val="0070C0"/>
              </a:solidFill>
              <a:latin typeface="Kokila" panose="020B0604020202020204" pitchFamily="34" charset="0"/>
              <a:cs typeface="Kokila" panose="020B0604020202020204" pitchFamily="34" charset="0"/>
            </a:endParaRPr>
          </a:p>
          <a:p>
            <a:pPr algn="just"/>
            <a:r>
              <a:rPr lang="ne-NP" sz="3000" b="1">
                <a:solidFill>
                  <a:srgbClr val="142DAC"/>
                </a:solidFill>
                <a:latin typeface="Kokila" panose="020B0604020202020204" pitchFamily="34" charset="0"/>
                <a:cs typeface="Kokila" panose="020B0604020202020204" pitchFamily="34" charset="0"/>
              </a:rPr>
              <a:t>जनरल मेडिसिनका डाक्टरको काम औषधीउपचार वा स्वास्थ्य परीक्षण गर्ने हो । औषधीउपचार वा स्वास्थ्य परीक्षणको काम अस्पताल वा कुनै स्वास्थ्य संस्थामा गरेका भए उनको व्यवसाय </a:t>
            </a:r>
            <a:r>
              <a:rPr lang="pt-BR" sz="3000" b="1">
                <a:solidFill>
                  <a:srgbClr val="142DAC"/>
                </a:solidFill>
                <a:latin typeface="Kokila" panose="020B0604020202020204" pitchFamily="34" charset="0"/>
                <a:cs typeface="Kokila" panose="020B0604020202020204" pitchFamily="34" charset="0"/>
              </a:rPr>
              <a:t>(Industry)</a:t>
            </a:r>
            <a:r>
              <a:rPr lang="ne-NP" sz="3000" b="1">
                <a:solidFill>
                  <a:srgbClr val="142DAC"/>
                </a:solidFill>
                <a:latin typeface="Kokila" panose="020B0604020202020204" pitchFamily="34" charset="0"/>
                <a:cs typeface="Kokila" panose="020B0604020202020204" pitchFamily="34" charset="0"/>
              </a:rPr>
              <a:t> स्वास्थ्य र सामाजिक कार्य वा सामुदायिक</a:t>
            </a:r>
            <a:r>
              <a:rPr lang="en-US" sz="3000" b="1">
                <a:solidFill>
                  <a:srgbClr val="142DAC"/>
                </a:solidFill>
                <a:latin typeface="Kokila" panose="020B0604020202020204" pitchFamily="34" charset="0"/>
                <a:cs typeface="Kokila" panose="020B0604020202020204" pitchFamily="34" charset="0"/>
              </a:rPr>
              <a:t>, </a:t>
            </a:r>
            <a:r>
              <a:rPr lang="ne-NP" sz="3000" b="1">
                <a:solidFill>
                  <a:srgbClr val="142DAC"/>
                </a:solidFill>
                <a:latin typeface="Kokila" panose="020B0604020202020204" pitchFamily="34" charset="0"/>
                <a:cs typeface="Kokila" panose="020B0604020202020204" pitchFamily="34" charset="0"/>
              </a:rPr>
              <a:t>व्यक्तिगत सेवा </a:t>
            </a:r>
            <a:r>
              <a:rPr lang="pt-BR" sz="3000" b="1">
                <a:solidFill>
                  <a:srgbClr val="142DAC"/>
                </a:solidFill>
                <a:latin typeface="Kokila" panose="020B0604020202020204" pitchFamily="34" charset="0"/>
                <a:cs typeface="Kokila" panose="020B0604020202020204" pitchFamily="34" charset="0"/>
              </a:rPr>
              <a:t>(Health and Social Work or Personal and Community Services)</a:t>
            </a:r>
            <a:r>
              <a:rPr lang="ne-NP" sz="3000" b="1">
                <a:solidFill>
                  <a:srgbClr val="142DAC"/>
                </a:solidFill>
                <a:latin typeface="Kokila" panose="020B0604020202020204" pitchFamily="34" charset="0"/>
                <a:cs typeface="Kokila" panose="020B0604020202020204" pitchFamily="34" charset="0"/>
              </a:rPr>
              <a:t> हुन्छ</a:t>
            </a:r>
            <a:r>
              <a:rPr lang="en-US" sz="3000" b="1">
                <a:solidFill>
                  <a:srgbClr val="142DAC"/>
                </a:solidFill>
                <a:latin typeface="Kokila" panose="020B0604020202020204" pitchFamily="34" charset="0"/>
                <a:cs typeface="Kokila" panose="020B0604020202020204" pitchFamily="34" charset="0"/>
              </a:rPr>
              <a:t>, </a:t>
            </a:r>
            <a:r>
              <a:rPr lang="ne-NP" sz="3000" b="1">
                <a:solidFill>
                  <a:srgbClr val="142DAC"/>
                </a:solidFill>
                <a:latin typeface="Kokila" panose="020B0604020202020204" pitchFamily="34" charset="0"/>
                <a:cs typeface="Kokila" panose="020B0604020202020204" pitchFamily="34" charset="0"/>
              </a:rPr>
              <a:t>र निजको काम गरेको ठाउँको क्षेत्र र काम लेख्दा – “जिल्ला अस्पताल वा स्वास्थ्य संस्था</a:t>
            </a:r>
            <a:r>
              <a:rPr lang="en-US" sz="3000" b="1">
                <a:solidFill>
                  <a:srgbClr val="142DAC"/>
                </a:solidFill>
                <a:latin typeface="Kokila" panose="020B0604020202020204" pitchFamily="34" charset="0"/>
                <a:cs typeface="Kokila" panose="020B0604020202020204" pitchFamily="34" charset="0"/>
              </a:rPr>
              <a:t>, </a:t>
            </a:r>
            <a:r>
              <a:rPr lang="ne-NP" sz="3000" b="1">
                <a:solidFill>
                  <a:srgbClr val="142DAC"/>
                </a:solidFill>
                <a:latin typeface="Kokila" panose="020B0604020202020204" pitchFamily="34" charset="0"/>
                <a:cs typeface="Kokila" panose="020B0604020202020204" pitchFamily="34" charset="0"/>
              </a:rPr>
              <a:t>स्वास्थ्य सेवा” लेख्नुपर्छ । </a:t>
            </a:r>
            <a:endParaRPr lang="en-US" sz="3000" b="1">
              <a:solidFill>
                <a:srgbClr val="142DAC"/>
              </a:solidFill>
              <a:latin typeface="Kokila" panose="020B0604020202020204" pitchFamily="34" charset="0"/>
              <a:cs typeface="Kokila" panose="020B0604020202020204" pitchFamily="34" charset="0"/>
            </a:endParaRPr>
          </a:p>
          <a:p>
            <a:pPr algn="just"/>
            <a:r>
              <a:rPr lang="ne-NP" sz="3000" b="1">
                <a:solidFill>
                  <a:srgbClr val="142DAC"/>
                </a:solidFill>
                <a:latin typeface="Kokila" panose="020B0604020202020204" pitchFamily="34" charset="0"/>
                <a:cs typeface="Kokila" panose="020B0604020202020204" pitchFamily="34" charset="0"/>
              </a:rPr>
              <a:t>यहाँ अस्पताल वा स्वास्थ्य संस्था </a:t>
            </a:r>
            <a:r>
              <a:rPr lang="pt-BR" sz="3000" b="1">
                <a:solidFill>
                  <a:srgbClr val="142DAC"/>
                </a:solidFill>
                <a:latin typeface="Kokila" panose="020B0604020202020204" pitchFamily="34" charset="0"/>
                <a:cs typeface="Kokila" panose="020B0604020202020204" pitchFamily="34" charset="0"/>
              </a:rPr>
              <a:t>(Industry)</a:t>
            </a:r>
            <a:r>
              <a:rPr lang="ne-NP" sz="3000" b="1">
                <a:solidFill>
                  <a:srgbClr val="142DAC"/>
                </a:solidFill>
                <a:latin typeface="Kokila" panose="020B0604020202020204" pitchFamily="34" charset="0"/>
                <a:cs typeface="Kokila" panose="020B0604020202020204" pitchFamily="34" charset="0"/>
              </a:rPr>
              <a:t> हो र यसले उत्पादन गर्ने वस्तु वा सेवा </a:t>
            </a:r>
            <a:r>
              <a:rPr lang="en-US" sz="3000" b="1">
                <a:solidFill>
                  <a:srgbClr val="142DAC"/>
                </a:solidFill>
                <a:latin typeface="Kokila" panose="020B0604020202020204" pitchFamily="34" charset="0"/>
                <a:cs typeface="Kokila" panose="020B0604020202020204" pitchFamily="34" charset="0"/>
              </a:rPr>
              <a:t> </a:t>
            </a:r>
            <a:r>
              <a:rPr lang="ne-NP" sz="3000" b="1">
                <a:solidFill>
                  <a:srgbClr val="142DAC"/>
                </a:solidFill>
                <a:latin typeface="Kokila" panose="020B0604020202020204" pitchFamily="34" charset="0"/>
                <a:cs typeface="Kokila" panose="020B0604020202020204" pitchFamily="34" charset="0"/>
              </a:rPr>
              <a:t>“स्वास्थ्य सेवा” </a:t>
            </a:r>
            <a:r>
              <a:rPr lang="pt-BR" sz="3000" b="1">
                <a:solidFill>
                  <a:srgbClr val="142DAC"/>
                </a:solidFill>
                <a:latin typeface="Kokila" panose="020B0604020202020204" pitchFamily="34" charset="0"/>
                <a:cs typeface="Kokila" panose="020B0604020202020204" pitchFamily="34" charset="0"/>
              </a:rPr>
              <a:t>(Product)</a:t>
            </a:r>
            <a:r>
              <a:rPr lang="ne-NP" sz="3000" b="1">
                <a:solidFill>
                  <a:srgbClr val="142DAC"/>
                </a:solidFill>
                <a:latin typeface="Kokila" panose="020B0604020202020204" pitchFamily="34" charset="0"/>
                <a:cs typeface="Kokila" panose="020B0604020202020204" pitchFamily="34" charset="0"/>
              </a:rPr>
              <a:t>– हो ।</a:t>
            </a:r>
            <a:endParaRPr lang="en-US" sz="3000" b="1">
              <a:solidFill>
                <a:srgbClr val="142DAC"/>
              </a:solidFill>
              <a:latin typeface="Kokila" panose="020B0604020202020204" pitchFamily="34" charset="0"/>
              <a:cs typeface="Kokila" panose="020B0604020202020204" pitchFamily="34" charset="0"/>
            </a:endParaRPr>
          </a:p>
          <a:p>
            <a:pPr algn="just"/>
            <a:endParaRPr lang="en-US" sz="3600" b="1">
              <a:solidFill>
                <a:srgbClr val="0070C0"/>
              </a:solidFill>
              <a:latin typeface="Kokila" panose="020B0604020202020204" pitchFamily="34" charset="0"/>
              <a:cs typeface="Kokila" panose="020B0604020202020204" pitchFamily="34" charset="0"/>
            </a:endParaRPr>
          </a:p>
          <a:p>
            <a:pPr marL="912813" indent="-342900"/>
            <a:endParaRPr lang="ne-NP" sz="2000">
              <a:solidFill>
                <a:srgbClr val="142DAC"/>
              </a:solidFill>
            </a:endParaRPr>
          </a:p>
        </p:txBody>
      </p:sp>
      <p:sp>
        <p:nvSpPr>
          <p:cNvPr id="4" name="Slide Number Placeholder 3"/>
          <p:cNvSpPr>
            <a:spLocks noGrp="1"/>
          </p:cNvSpPr>
          <p:nvPr>
            <p:ph type="sldNum" sz="quarter" idx="12"/>
          </p:nvPr>
        </p:nvSpPr>
        <p:spPr/>
        <p:txBody>
          <a:bodyPr/>
          <a:lstStyle/>
          <a:p>
            <a:fld id="{26402401-4522-4C0F-A737-197EB07E49FF}" type="slidenum">
              <a:rPr lang="en-US" smtClean="0"/>
              <a:pPr/>
              <a:t>27</a:t>
            </a:fld>
            <a:endParaRPr lang="en-US"/>
          </a:p>
        </p:txBody>
      </p:sp>
    </p:spTree>
    <p:extLst>
      <p:ext uri="{BB962C8B-B14F-4D97-AF65-F5344CB8AC3E}">
        <p14:creationId xmlns:p14="http://schemas.microsoft.com/office/powerpoint/2010/main" val="2632897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3161" y="2293034"/>
            <a:ext cx="8004816" cy="4542286"/>
          </a:xfrm>
        </p:spPr>
        <p:txBody>
          <a:bodyPr>
            <a:noAutofit/>
          </a:bodyPr>
          <a:lstStyle/>
          <a:p>
            <a:pPr marL="465138" indent="-465138">
              <a:lnSpc>
                <a:spcPct val="100000"/>
              </a:lnSpc>
              <a:spcBef>
                <a:spcPts val="0"/>
              </a:spcBef>
              <a:buFont typeface="Wingdings" panose="05000000000000000000" pitchFamily="2" charset="2"/>
              <a:buChar char="v"/>
            </a:pPr>
            <a:r>
              <a:rPr lang="ne-NP" b="1">
                <a:solidFill>
                  <a:srgbClr val="142DAC"/>
                </a:solidFill>
                <a:latin typeface="Kokila" panose="020B0604020202020204" pitchFamily="34" charset="0"/>
                <a:cs typeface="Kokila" panose="020B0604020202020204" pitchFamily="34" charset="0"/>
              </a:rPr>
              <a:t>जनरल मेडिसिनका डाक्टरले औषधीउपचार वा स्वास्थ्य परीक्षण गर्ने काम गर्छन्  । </a:t>
            </a:r>
            <a:endParaRPr lang="en-US" b="1">
              <a:solidFill>
                <a:srgbClr val="142DAC"/>
              </a:solidFill>
              <a:latin typeface="Kokila" panose="020B0604020202020204" pitchFamily="34" charset="0"/>
              <a:cs typeface="Kokila" panose="020B0604020202020204" pitchFamily="34" charset="0"/>
            </a:endParaRPr>
          </a:p>
          <a:p>
            <a:pPr marL="465138" indent="-465138">
              <a:lnSpc>
                <a:spcPct val="100000"/>
              </a:lnSpc>
              <a:spcBef>
                <a:spcPts val="0"/>
              </a:spcBef>
              <a:buFont typeface="Wingdings" panose="05000000000000000000" pitchFamily="2" charset="2"/>
              <a:buChar char="v"/>
            </a:pPr>
            <a:r>
              <a:rPr lang="ne-NP" b="1">
                <a:solidFill>
                  <a:srgbClr val="142DAC"/>
                </a:solidFill>
                <a:latin typeface="Kokila" panose="020B0604020202020204" pitchFamily="34" charset="0"/>
                <a:cs typeface="Kokila" panose="020B0604020202020204" pitchFamily="34" charset="0"/>
              </a:rPr>
              <a:t>औषधीउपचार वा स्वास्थ्य परीक्षणको काम अस्पताल वा कुनै स्वास्थ्य संस्थामा गरेका भए </a:t>
            </a:r>
          </a:p>
          <a:p>
            <a:pPr marL="520700" indent="-520700">
              <a:lnSpc>
                <a:spcPct val="100000"/>
              </a:lnSpc>
              <a:spcBef>
                <a:spcPts val="0"/>
              </a:spcBef>
              <a:buNone/>
            </a:pPr>
            <a:r>
              <a:rPr lang="ne-NP" sz="2000" b="1">
                <a:solidFill>
                  <a:srgbClr val="0070C0"/>
                </a:solidFill>
                <a:latin typeface="Kokila" panose="020B0604020202020204" pitchFamily="34" charset="0"/>
                <a:cs typeface="Kokila" panose="020B0604020202020204" pitchFamily="34" charset="0"/>
              </a:rPr>
              <a:t>	</a:t>
            </a:r>
            <a:r>
              <a:rPr lang="ne-NP" sz="2000" b="1">
                <a:solidFill>
                  <a:srgbClr val="FF0000"/>
                </a:solidFill>
                <a:latin typeface="Kokila" panose="020B0604020202020204" pitchFamily="34" charset="0"/>
                <a:cs typeface="Kokila" panose="020B0604020202020204" pitchFamily="34" charset="0"/>
              </a:rPr>
              <a:t>जिल्ला अस्पताल</a:t>
            </a:r>
            <a:r>
              <a:rPr lang="en-US" sz="2000" b="1">
                <a:solidFill>
                  <a:srgbClr val="FF0000"/>
                </a:solidFill>
                <a:latin typeface="Kokila" panose="020B0604020202020204" pitchFamily="34" charset="0"/>
                <a:cs typeface="Kokila" panose="020B0604020202020204" pitchFamily="34" charset="0"/>
              </a:rPr>
              <a:t>, </a:t>
            </a:r>
            <a:r>
              <a:rPr lang="ne-NP" sz="2000" b="1">
                <a:solidFill>
                  <a:srgbClr val="FF0000"/>
                </a:solidFill>
                <a:latin typeface="Kokila" panose="020B0604020202020204" pitchFamily="34" charset="0"/>
                <a:cs typeface="Kokila" panose="020B0604020202020204" pitchFamily="34" charset="0"/>
              </a:rPr>
              <a:t>स्वास्थ्य सेवा </a:t>
            </a:r>
            <a:r>
              <a:rPr lang="ne-NP" b="1">
                <a:solidFill>
                  <a:srgbClr val="142DAC"/>
                </a:solidFill>
                <a:latin typeface="Kokila" panose="020B0604020202020204" pitchFamily="34" charset="0"/>
                <a:cs typeface="Kokila" panose="020B0604020202020204" pitchFamily="34" charset="0"/>
              </a:rPr>
              <a:t>लेख्नुपर्छ ।  </a:t>
            </a:r>
            <a:endParaRPr lang="en-US" b="1">
              <a:solidFill>
                <a:srgbClr val="142DAC"/>
              </a:solidFill>
              <a:latin typeface="Kokila" panose="020B0604020202020204" pitchFamily="34" charset="0"/>
              <a:cs typeface="Kokila" panose="020B0604020202020204" pitchFamily="34" charset="0"/>
            </a:endParaRPr>
          </a:p>
          <a:p>
            <a:pPr marL="0" indent="0">
              <a:lnSpc>
                <a:spcPct val="100000"/>
              </a:lnSpc>
              <a:spcBef>
                <a:spcPts val="0"/>
              </a:spcBef>
              <a:buNone/>
            </a:pPr>
            <a:r>
              <a:rPr lang="en-US" sz="2000" b="1">
                <a:solidFill>
                  <a:srgbClr val="0070C0"/>
                </a:solidFill>
                <a:latin typeface="Kokila" panose="020B0604020202020204" pitchFamily="34" charset="0"/>
                <a:cs typeface="Kokila" panose="020B0604020202020204" pitchFamily="34" charset="0"/>
              </a:rPr>
              <a:t>	</a:t>
            </a:r>
          </a:p>
          <a:p>
            <a:pPr>
              <a:lnSpc>
                <a:spcPct val="100000"/>
              </a:lnSpc>
              <a:spcBef>
                <a:spcPts val="0"/>
              </a:spcBef>
              <a:spcAft>
                <a:spcPts val="600"/>
              </a:spcAft>
              <a:buFont typeface="Wingdings" panose="05000000000000000000" pitchFamily="2" charset="2"/>
              <a:buChar char="v"/>
            </a:pPr>
            <a:r>
              <a:rPr lang="ne-NP" b="1">
                <a:solidFill>
                  <a:srgbClr val="142DAC"/>
                </a:solidFill>
                <a:latin typeface="Kokila" panose="020B0604020202020204" pitchFamily="34" charset="0"/>
                <a:cs typeface="Kokila" panose="020B0604020202020204" pitchFamily="34" charset="0"/>
              </a:rPr>
              <a:t>तर ती डाक्टरले औषधीउपचार वा स्वास्थ्य परीक्षणको काम कपडा उद्योगमा मजदुर तथा कामदारहरूको लागि गरेको भए कपडा </a:t>
            </a:r>
            <a:r>
              <a:rPr lang="ne-NP" sz="2000" b="1">
                <a:solidFill>
                  <a:srgbClr val="FF0000"/>
                </a:solidFill>
                <a:latin typeface="Kokila" panose="020B0604020202020204" pitchFamily="34" charset="0"/>
                <a:cs typeface="Kokila" panose="020B0604020202020204" pitchFamily="34" charset="0"/>
              </a:rPr>
              <a:t>कारखाना</a:t>
            </a:r>
            <a:r>
              <a:rPr lang="en-US" sz="2000" b="1">
                <a:solidFill>
                  <a:srgbClr val="FF0000"/>
                </a:solidFill>
                <a:latin typeface="Kokila" panose="020B0604020202020204" pitchFamily="34" charset="0"/>
                <a:cs typeface="Kokila" panose="020B0604020202020204" pitchFamily="34" charset="0"/>
              </a:rPr>
              <a:t>, </a:t>
            </a:r>
            <a:r>
              <a:rPr lang="ne-NP" sz="2000" b="1">
                <a:solidFill>
                  <a:srgbClr val="FF0000"/>
                </a:solidFill>
                <a:latin typeface="Kokila" panose="020B0604020202020204" pitchFamily="34" charset="0"/>
                <a:cs typeface="Kokila" panose="020B0604020202020204" pitchFamily="34" charset="0"/>
              </a:rPr>
              <a:t>कपडा उत्पादन </a:t>
            </a:r>
            <a:r>
              <a:rPr lang="ne-NP" b="1">
                <a:solidFill>
                  <a:srgbClr val="142DAC"/>
                </a:solidFill>
                <a:latin typeface="Kokila" panose="020B0604020202020204" pitchFamily="34" charset="0"/>
                <a:cs typeface="Kokila" panose="020B0604020202020204" pitchFamily="34" charset="0"/>
              </a:rPr>
              <a:t>लेख्नुपर्छ</a:t>
            </a:r>
            <a:r>
              <a:rPr lang="ne-NP" sz="2000" b="1">
                <a:solidFill>
                  <a:schemeClr val="accent1">
                    <a:lumMod val="50000"/>
                  </a:schemeClr>
                </a:solidFill>
                <a:latin typeface="Kokila" panose="020B0604020202020204" pitchFamily="34" charset="0"/>
                <a:cs typeface="Kokila" panose="020B0604020202020204" pitchFamily="34" charset="0"/>
              </a:rPr>
              <a:t> ।</a:t>
            </a:r>
            <a:r>
              <a:rPr lang="ne-NP" sz="2000" b="1">
                <a:solidFill>
                  <a:srgbClr val="FF0000"/>
                </a:solidFill>
                <a:latin typeface="Kokila" panose="020B0604020202020204" pitchFamily="34" charset="0"/>
                <a:cs typeface="Kokila" panose="020B0604020202020204" pitchFamily="34" charset="0"/>
              </a:rPr>
              <a:t> </a:t>
            </a:r>
            <a:endParaRPr lang="en-US" sz="2000" b="1">
              <a:solidFill>
                <a:srgbClr val="FF0000"/>
              </a:solidFill>
              <a:latin typeface="Kokila" panose="020B0604020202020204" pitchFamily="34" charset="0"/>
              <a:cs typeface="Kokila" panose="020B0604020202020204" pitchFamily="34" charset="0"/>
            </a:endParaRPr>
          </a:p>
          <a:p>
            <a:pPr marL="404813" indent="0">
              <a:lnSpc>
                <a:spcPct val="150000"/>
              </a:lnSpc>
              <a:spcBef>
                <a:spcPts val="0"/>
              </a:spcBef>
              <a:spcAft>
                <a:spcPts val="600"/>
              </a:spcAft>
              <a:buNone/>
            </a:pPr>
            <a:endParaRPr lang="en-US" sz="2000"/>
          </a:p>
          <a:p>
            <a:pPr marL="0" indent="0">
              <a:lnSpc>
                <a:spcPct val="150000"/>
              </a:lnSpc>
              <a:spcBef>
                <a:spcPts val="0"/>
              </a:spcBef>
              <a:spcAft>
                <a:spcPts val="600"/>
              </a:spcAft>
              <a:buNone/>
            </a:pPr>
            <a:r>
              <a:rPr lang="en-US" sz="2000"/>
              <a:t>	</a:t>
            </a:r>
          </a:p>
          <a:p>
            <a:pPr marL="0" indent="0">
              <a:lnSpc>
                <a:spcPct val="150000"/>
              </a:lnSpc>
              <a:spcBef>
                <a:spcPts val="0"/>
              </a:spcBef>
              <a:spcAft>
                <a:spcPts val="600"/>
              </a:spcAft>
              <a:buNone/>
            </a:pPr>
            <a:endParaRPr lang="en-US" sz="2000"/>
          </a:p>
          <a:p>
            <a:pPr marL="0" indent="0">
              <a:lnSpc>
                <a:spcPct val="150000"/>
              </a:lnSpc>
              <a:spcBef>
                <a:spcPts val="0"/>
              </a:spcBef>
              <a:spcAft>
                <a:spcPts val="600"/>
              </a:spcAft>
              <a:buNone/>
            </a:pPr>
            <a:endParaRPr lang="en-US" sz="2000"/>
          </a:p>
        </p:txBody>
      </p:sp>
      <p:graphicFrame>
        <p:nvGraphicFramePr>
          <p:cNvPr id="2" name="Table 1"/>
          <p:cNvGraphicFramePr>
            <a:graphicFrameLocks noGrp="1"/>
          </p:cNvGraphicFramePr>
          <p:nvPr>
            <p:extLst>
              <p:ext uri="{D42A27DB-BD31-4B8C-83A1-F6EECF244321}">
                <p14:modId xmlns:p14="http://schemas.microsoft.com/office/powerpoint/2010/main" val="289936385"/>
              </p:ext>
            </p:extLst>
          </p:nvPr>
        </p:nvGraphicFramePr>
        <p:xfrm>
          <a:off x="5200125" y="3798328"/>
          <a:ext cx="3553099" cy="822960"/>
        </p:xfrm>
        <a:graphic>
          <a:graphicData uri="http://schemas.openxmlformats.org/drawingml/2006/table">
            <a:tbl>
              <a:tblPr firstRow="1" bandRow="1">
                <a:tableStyleId>{5C22544A-7EE6-4342-B048-85BDC9FD1C3A}</a:tableStyleId>
              </a:tblPr>
              <a:tblGrid>
                <a:gridCol w="819462">
                  <a:extLst>
                    <a:ext uri="{9D8B030D-6E8A-4147-A177-3AD203B41FA5}">
                      <a16:colId xmlns:a16="http://schemas.microsoft.com/office/drawing/2014/main" val="390480474"/>
                    </a:ext>
                  </a:extLst>
                </a:gridCol>
                <a:gridCol w="2733637">
                  <a:extLst>
                    <a:ext uri="{9D8B030D-6E8A-4147-A177-3AD203B41FA5}">
                      <a16:colId xmlns:a16="http://schemas.microsoft.com/office/drawing/2014/main" val="3793347945"/>
                    </a:ext>
                  </a:extLst>
                </a:gridCol>
              </a:tblGrid>
              <a:tr h="496651">
                <a:tc>
                  <a:txBody>
                    <a:bodyPr/>
                    <a:lstStyle/>
                    <a:p>
                      <a:r>
                        <a:rPr lang="en-US" sz="1400" b="1"/>
                        <a:t>Industry </a:t>
                      </a:r>
                    </a:p>
                  </a:txBody>
                  <a:tcPr/>
                </a:tc>
                <a:tc>
                  <a:txBody>
                    <a:bodyPr/>
                    <a:lstStyle/>
                    <a:p>
                      <a:r>
                        <a:rPr lang="ne-NP" sz="1400" b="1"/>
                        <a:t>जिल्ला अस्पताल वा स्वास्थ्य संस्था </a:t>
                      </a:r>
                      <a:endParaRPr lang="en-US" sz="1400" b="1"/>
                    </a:p>
                  </a:txBody>
                  <a:tcPr/>
                </a:tc>
                <a:extLst>
                  <a:ext uri="{0D108BD9-81ED-4DB2-BD59-A6C34878D82A}">
                    <a16:rowId xmlns:a16="http://schemas.microsoft.com/office/drawing/2014/main" val="2661536526"/>
                  </a:ext>
                </a:extLst>
              </a:tr>
              <a:tr h="291995">
                <a:tc>
                  <a:txBody>
                    <a:bodyPr/>
                    <a:lstStyle/>
                    <a:p>
                      <a:r>
                        <a:rPr lang="en-US" sz="1400" b="1"/>
                        <a:t>Product</a:t>
                      </a:r>
                    </a:p>
                  </a:txBody>
                  <a:tcPr/>
                </a:tc>
                <a:tc>
                  <a:txBody>
                    <a:bodyPr/>
                    <a:lstStyle/>
                    <a:p>
                      <a:r>
                        <a:rPr lang="ne-NP" sz="1400" b="1"/>
                        <a:t>स्वास्थ्य सेवा</a:t>
                      </a:r>
                      <a:endParaRPr lang="en-US" sz="1400" b="1"/>
                    </a:p>
                  </a:txBody>
                  <a:tcPr/>
                </a:tc>
                <a:extLst>
                  <a:ext uri="{0D108BD9-81ED-4DB2-BD59-A6C34878D82A}">
                    <a16:rowId xmlns:a16="http://schemas.microsoft.com/office/drawing/2014/main" val="1118816080"/>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1776441378"/>
              </p:ext>
            </p:extLst>
          </p:nvPr>
        </p:nvGraphicFramePr>
        <p:xfrm>
          <a:off x="3208237" y="5756709"/>
          <a:ext cx="3118867" cy="872250"/>
        </p:xfrm>
        <a:graphic>
          <a:graphicData uri="http://schemas.openxmlformats.org/drawingml/2006/table">
            <a:tbl>
              <a:tblPr firstRow="1" bandRow="1">
                <a:tableStyleId>{5C22544A-7EE6-4342-B048-85BDC9FD1C3A}</a:tableStyleId>
              </a:tblPr>
              <a:tblGrid>
                <a:gridCol w="1163067">
                  <a:extLst>
                    <a:ext uri="{9D8B030D-6E8A-4147-A177-3AD203B41FA5}">
                      <a16:colId xmlns:a16="http://schemas.microsoft.com/office/drawing/2014/main" val="390480474"/>
                    </a:ext>
                  </a:extLst>
                </a:gridCol>
                <a:gridCol w="1955800">
                  <a:extLst>
                    <a:ext uri="{9D8B030D-6E8A-4147-A177-3AD203B41FA5}">
                      <a16:colId xmlns:a16="http://schemas.microsoft.com/office/drawing/2014/main" val="3793347945"/>
                    </a:ext>
                  </a:extLst>
                </a:gridCol>
              </a:tblGrid>
              <a:tr h="436125">
                <a:tc>
                  <a:txBody>
                    <a:bodyPr/>
                    <a:lstStyle/>
                    <a:p>
                      <a:pPr algn="ctr"/>
                      <a:r>
                        <a:rPr lang="en-US" sz="1600" b="1"/>
                        <a:t>Industry </a:t>
                      </a:r>
                    </a:p>
                  </a:txBody>
                  <a:tcPr/>
                </a:tc>
                <a:tc>
                  <a:txBody>
                    <a:bodyPr/>
                    <a:lstStyle/>
                    <a:p>
                      <a:pPr algn="ctr"/>
                      <a:r>
                        <a:rPr lang="ne-NP" sz="1600" b="1"/>
                        <a:t>कपडा कारखाना </a:t>
                      </a:r>
                      <a:endParaRPr lang="en-US" sz="1600" b="1"/>
                    </a:p>
                  </a:txBody>
                  <a:tcPr/>
                </a:tc>
                <a:extLst>
                  <a:ext uri="{0D108BD9-81ED-4DB2-BD59-A6C34878D82A}">
                    <a16:rowId xmlns:a16="http://schemas.microsoft.com/office/drawing/2014/main" val="2661536526"/>
                  </a:ext>
                </a:extLst>
              </a:tr>
              <a:tr h="436125">
                <a:tc>
                  <a:txBody>
                    <a:bodyPr/>
                    <a:lstStyle/>
                    <a:p>
                      <a:pPr algn="ctr"/>
                      <a:r>
                        <a:rPr lang="en-US" sz="1600" b="1"/>
                        <a:t>Product</a:t>
                      </a:r>
                    </a:p>
                  </a:txBody>
                  <a:tcPr/>
                </a:tc>
                <a:tc>
                  <a:txBody>
                    <a:bodyPr/>
                    <a:lstStyle/>
                    <a:p>
                      <a:pPr algn="ctr"/>
                      <a:r>
                        <a:rPr lang="ne-NP" sz="1600" b="1"/>
                        <a:t>कपडा उत्पादन</a:t>
                      </a:r>
                      <a:endParaRPr lang="en-US" sz="1600" b="1"/>
                    </a:p>
                  </a:txBody>
                  <a:tcPr/>
                </a:tc>
                <a:extLst>
                  <a:ext uri="{0D108BD9-81ED-4DB2-BD59-A6C34878D82A}">
                    <a16:rowId xmlns:a16="http://schemas.microsoft.com/office/drawing/2014/main" val="1118816080"/>
                  </a:ext>
                </a:extLst>
              </a:tr>
            </a:tbl>
          </a:graphicData>
        </a:graphic>
      </p:graphicFrame>
      <p:sp>
        <p:nvSpPr>
          <p:cNvPr id="8" name="Title 1"/>
          <p:cNvSpPr>
            <a:spLocks noGrp="1"/>
          </p:cNvSpPr>
          <p:nvPr>
            <p:ph type="title"/>
          </p:nvPr>
        </p:nvSpPr>
        <p:spPr>
          <a:xfrm>
            <a:off x="0" y="1027366"/>
            <a:ext cx="9013371" cy="763291"/>
          </a:xfrm>
        </p:spPr>
        <p:txBody>
          <a:bodyPr>
            <a:noAutofit/>
          </a:bodyPr>
          <a:lstStyle/>
          <a:p>
            <a:br>
              <a:rPr lang="en-US" sz="1600">
                <a:latin typeface="Preeti" pitchFamily="2" charset="0"/>
              </a:rPr>
            </a:br>
            <a:br>
              <a:rPr lang="ne-NP" sz="1000">
                <a:latin typeface="Preeti" pitchFamily="2" charset="0"/>
              </a:rPr>
            </a:br>
            <a:br>
              <a:rPr lang="en-US" sz="1000">
                <a:latin typeface="Preeti" pitchFamily="2" charset="0"/>
              </a:rPr>
            </a:br>
            <a:r>
              <a:rPr lang="ne-NP" sz="2800" b="1">
                <a:solidFill>
                  <a:srgbClr val="142DAC"/>
                </a:solidFill>
                <a:latin typeface="Kokila" panose="020B0604020202020204" pitchFamily="34" charset="0"/>
                <a:cs typeface="Kokila" panose="020B0604020202020204" pitchFamily="34" charset="0"/>
              </a:rPr>
              <a:t>महल नं ३४ </a:t>
            </a:r>
            <a:r>
              <a:rPr lang="en-US" altLang="en-US" sz="2800" b="1">
                <a:solidFill>
                  <a:srgbClr val="142DAC"/>
                </a:solidFill>
                <a:latin typeface="Kokila" panose="020B0604020202020204" pitchFamily="34" charset="0"/>
                <a:cs typeface="Kokila" panose="020B0604020202020204" pitchFamily="34" charset="0"/>
              </a:rPr>
              <a:t>: </a:t>
            </a:r>
            <a:r>
              <a:rPr lang="ne-NP" sz="2800" b="1">
                <a:solidFill>
                  <a:srgbClr val="142DAC"/>
                </a:solidFill>
                <a:latin typeface="Kokila" panose="020B0604020202020204" pitchFamily="34" charset="0"/>
                <a:cs typeface="Kokila" panose="020B0604020202020204" pitchFamily="34" charset="0"/>
              </a:rPr>
              <a:t>.... नाम.... ले काम गरेको ठाउँमा मुख्यरुपमा कस्तो किसिमको वस्तु वा सेवाको उत्पादन हुन्छ </a:t>
            </a:r>
            <a:r>
              <a:rPr lang="en-US" sz="2800" b="1">
                <a:solidFill>
                  <a:srgbClr val="142DAC"/>
                </a:solidFill>
                <a:latin typeface="Kokila" panose="020B0604020202020204" pitchFamily="34" charset="0"/>
                <a:cs typeface="Kokila" panose="020B0604020202020204" pitchFamily="34" charset="0"/>
              </a:rPr>
              <a:t>?</a:t>
            </a:r>
            <a:r>
              <a:rPr lang="ne-NP" sz="2800" b="1">
                <a:solidFill>
                  <a:srgbClr val="0070C0"/>
                </a:solidFill>
                <a:latin typeface="Kokila" panose="020B0604020202020204" pitchFamily="34" charset="0"/>
                <a:cs typeface="Kokila" panose="020B0604020202020204" pitchFamily="34" charset="0"/>
              </a:rPr>
              <a:t> </a:t>
            </a:r>
            <a:r>
              <a:rPr lang="en-US" sz="2800" b="1">
                <a:solidFill>
                  <a:srgbClr val="FF0000"/>
                </a:solidFill>
                <a:latin typeface="Kokila" panose="020B0604020202020204" pitchFamily="34" charset="0"/>
                <a:cs typeface="Kokila" panose="020B0604020202020204" pitchFamily="34" charset="0"/>
              </a:rPr>
              <a:t>........</a:t>
            </a:r>
            <a:r>
              <a:rPr lang="ne-NP" sz="2800" b="1">
                <a:solidFill>
                  <a:srgbClr val="FF0000"/>
                </a:solidFill>
                <a:latin typeface="Kokila" panose="020B0604020202020204" pitchFamily="34" charset="0"/>
                <a:cs typeface="Kokila" panose="020B0604020202020204" pitchFamily="34" charset="0"/>
              </a:rPr>
              <a:t>क्रमश</a:t>
            </a:r>
            <a:r>
              <a:rPr lang="en-US" sz="2800" b="1">
                <a:solidFill>
                  <a:srgbClr val="FF0000"/>
                </a:solidFill>
                <a:latin typeface="Kokila" panose="020B0604020202020204" pitchFamily="34" charset="0"/>
                <a:cs typeface="Kokila" panose="020B0604020202020204" pitchFamily="34" charset="0"/>
              </a:rPr>
              <a:t>.........</a:t>
            </a:r>
            <a:br>
              <a:rPr lang="en-US" sz="2000" b="1">
                <a:solidFill>
                  <a:srgbClr val="0070C0"/>
                </a:solidFill>
                <a:latin typeface="Kokila" panose="020B0604020202020204" pitchFamily="34" charset="0"/>
                <a:cs typeface="Kokila" panose="020B0604020202020204" pitchFamily="34" charset="0"/>
              </a:rPr>
            </a:br>
            <a:r>
              <a:rPr lang="ne-NP" sz="3000" b="1">
                <a:solidFill>
                  <a:srgbClr val="142DAC"/>
                </a:solidFill>
                <a:latin typeface="Kokila" panose="020B0604020202020204" pitchFamily="34" charset="0"/>
                <a:ea typeface="+mn-ea"/>
                <a:cs typeface="Kokila" panose="020B0604020202020204" pitchFamily="34" charset="0"/>
              </a:rPr>
              <a:t>उदाहरण</a:t>
            </a:r>
          </a:p>
        </p:txBody>
      </p:sp>
      <p:pic>
        <p:nvPicPr>
          <p:cNvPr id="6" name="Picture 5">
            <a:extLst>
              <a:ext uri="{FF2B5EF4-FFF2-40B4-BE49-F238E27FC236}">
                <a16:creationId xmlns:a16="http://schemas.microsoft.com/office/drawing/2014/main" id="{F3EC88AC-A71D-4D22-953B-17BB8C7672B0}"/>
              </a:ext>
            </a:extLst>
          </p:cNvPr>
          <p:cNvPicPr>
            <a:picLocks noChangeAspect="1"/>
          </p:cNvPicPr>
          <p:nvPr/>
        </p:nvPicPr>
        <p:blipFill>
          <a:blip r:embed="rId2"/>
          <a:stretch>
            <a:fillRect/>
          </a:stretch>
        </p:blipFill>
        <p:spPr>
          <a:xfrm>
            <a:off x="9198472" y="1014173"/>
            <a:ext cx="2741066" cy="4946651"/>
          </a:xfrm>
          <a:prstGeom prst="rect">
            <a:avLst/>
          </a:prstGeom>
        </p:spPr>
      </p:pic>
      <p:sp>
        <p:nvSpPr>
          <p:cNvPr id="7" name="TextBox 6">
            <a:extLst>
              <a:ext uri="{FF2B5EF4-FFF2-40B4-BE49-F238E27FC236}">
                <a16:creationId xmlns:a16="http://schemas.microsoft.com/office/drawing/2014/main" id="{152A2AD2-C18C-4B4D-BF75-BF4FD199F773}"/>
              </a:ext>
            </a:extLst>
          </p:cNvPr>
          <p:cNvSpPr txBox="1"/>
          <p:nvPr/>
        </p:nvSpPr>
        <p:spPr>
          <a:xfrm>
            <a:off x="9201802" y="4591917"/>
            <a:ext cx="2126633" cy="338554"/>
          </a:xfrm>
          <a:prstGeom prst="rect">
            <a:avLst/>
          </a:prstGeom>
          <a:noFill/>
        </p:spPr>
        <p:txBody>
          <a:bodyPr wrap="square" rtlCol="0">
            <a:spAutoFit/>
          </a:bodyPr>
          <a:lstStyle/>
          <a:p>
            <a:r>
              <a:rPr lang="ne-NP" sz="1600" b="1">
                <a:solidFill>
                  <a:srgbClr val="142DAC"/>
                </a:solidFill>
                <a:latin typeface="Kokila" panose="020B0604020202020204" pitchFamily="34" charset="0"/>
                <a:cs typeface="Kokila" panose="020B0604020202020204" pitchFamily="34" charset="0"/>
              </a:rPr>
              <a:t>जिल्ला अस्पताल</a:t>
            </a:r>
            <a:r>
              <a:rPr lang="en-US" sz="1600" b="1">
                <a:solidFill>
                  <a:srgbClr val="142DAC"/>
                </a:solidFill>
                <a:latin typeface="Kokila" panose="020B0604020202020204" pitchFamily="34" charset="0"/>
                <a:cs typeface="Kokila" panose="020B0604020202020204" pitchFamily="34" charset="0"/>
              </a:rPr>
              <a:t>, </a:t>
            </a:r>
            <a:r>
              <a:rPr lang="ne-NP" sz="1600" b="1">
                <a:solidFill>
                  <a:srgbClr val="142DAC"/>
                </a:solidFill>
                <a:latin typeface="Kokila" panose="020B0604020202020204" pitchFamily="34" charset="0"/>
                <a:cs typeface="Kokila" panose="020B0604020202020204" pitchFamily="34" charset="0"/>
              </a:rPr>
              <a:t>स्वास्थ्य सेवा</a:t>
            </a:r>
            <a:endParaRPr lang="en-US" sz="1600">
              <a:solidFill>
                <a:srgbClr val="142DAC"/>
              </a:solidFill>
            </a:endParaRPr>
          </a:p>
        </p:txBody>
      </p:sp>
      <p:sp>
        <p:nvSpPr>
          <p:cNvPr id="9" name="TextBox 8">
            <a:extLst>
              <a:ext uri="{FF2B5EF4-FFF2-40B4-BE49-F238E27FC236}">
                <a16:creationId xmlns:a16="http://schemas.microsoft.com/office/drawing/2014/main" id="{0E1A7798-9B94-4469-8356-F15B074DDB93}"/>
              </a:ext>
            </a:extLst>
          </p:cNvPr>
          <p:cNvSpPr txBox="1"/>
          <p:nvPr/>
        </p:nvSpPr>
        <p:spPr>
          <a:xfrm>
            <a:off x="11393860" y="4463281"/>
            <a:ext cx="596840" cy="461665"/>
          </a:xfrm>
          <a:prstGeom prst="rect">
            <a:avLst/>
          </a:prstGeom>
          <a:noFill/>
        </p:spPr>
        <p:txBody>
          <a:bodyPr wrap="square" rtlCol="0">
            <a:spAutoFit/>
          </a:bodyPr>
          <a:lstStyle/>
          <a:p>
            <a:r>
              <a:rPr lang="en-US" sz="2400" b="1">
                <a:solidFill>
                  <a:srgbClr val="142DAC"/>
                </a:solidFill>
              </a:rPr>
              <a:t>17</a:t>
            </a:r>
          </a:p>
        </p:txBody>
      </p:sp>
      <p:sp>
        <p:nvSpPr>
          <p:cNvPr id="12" name="Rectangle 11">
            <a:extLst>
              <a:ext uri="{FF2B5EF4-FFF2-40B4-BE49-F238E27FC236}">
                <a16:creationId xmlns:a16="http://schemas.microsoft.com/office/drawing/2014/main" id="{5AADD892-13F7-4FD7-8947-239D2773B18B}"/>
              </a:ext>
            </a:extLst>
          </p:cNvPr>
          <p:cNvSpPr/>
          <p:nvPr/>
        </p:nvSpPr>
        <p:spPr>
          <a:xfrm>
            <a:off x="9249634" y="5048992"/>
            <a:ext cx="1858201" cy="369332"/>
          </a:xfrm>
          <a:prstGeom prst="rect">
            <a:avLst/>
          </a:prstGeom>
        </p:spPr>
        <p:txBody>
          <a:bodyPr wrap="none">
            <a:spAutoFit/>
          </a:bodyPr>
          <a:lstStyle/>
          <a:p>
            <a:r>
              <a:rPr lang="ne-NP" b="1">
                <a:solidFill>
                  <a:srgbClr val="142DAC"/>
                </a:solidFill>
                <a:latin typeface="Kokila" panose="020B0604020202020204" pitchFamily="34" charset="0"/>
                <a:cs typeface="Kokila" panose="020B0604020202020204" pitchFamily="34" charset="0"/>
              </a:rPr>
              <a:t>कारखाना</a:t>
            </a:r>
            <a:r>
              <a:rPr lang="en-US" b="1">
                <a:solidFill>
                  <a:srgbClr val="142DAC"/>
                </a:solidFill>
                <a:latin typeface="Kokila" panose="020B0604020202020204" pitchFamily="34" charset="0"/>
                <a:cs typeface="Kokila" panose="020B0604020202020204" pitchFamily="34" charset="0"/>
              </a:rPr>
              <a:t>, </a:t>
            </a:r>
            <a:r>
              <a:rPr lang="ne-NP" b="1">
                <a:solidFill>
                  <a:srgbClr val="142DAC"/>
                </a:solidFill>
                <a:latin typeface="Kokila" panose="020B0604020202020204" pitchFamily="34" charset="0"/>
                <a:cs typeface="Kokila" panose="020B0604020202020204" pitchFamily="34" charset="0"/>
              </a:rPr>
              <a:t>कपडा उत्पादन</a:t>
            </a:r>
            <a:endParaRPr lang="en-US">
              <a:solidFill>
                <a:srgbClr val="142DAC"/>
              </a:solidFill>
            </a:endParaRPr>
          </a:p>
        </p:txBody>
      </p:sp>
      <p:sp>
        <p:nvSpPr>
          <p:cNvPr id="13" name="TextBox 12">
            <a:extLst>
              <a:ext uri="{FF2B5EF4-FFF2-40B4-BE49-F238E27FC236}">
                <a16:creationId xmlns:a16="http://schemas.microsoft.com/office/drawing/2014/main" id="{D5206D5F-B413-495D-86E7-99C6981D363F}"/>
              </a:ext>
            </a:extLst>
          </p:cNvPr>
          <p:cNvSpPr txBox="1"/>
          <p:nvPr/>
        </p:nvSpPr>
        <p:spPr>
          <a:xfrm>
            <a:off x="11379057" y="5038919"/>
            <a:ext cx="441090" cy="461665"/>
          </a:xfrm>
          <a:prstGeom prst="rect">
            <a:avLst/>
          </a:prstGeom>
          <a:noFill/>
        </p:spPr>
        <p:txBody>
          <a:bodyPr wrap="square" rtlCol="0">
            <a:spAutoFit/>
          </a:bodyPr>
          <a:lstStyle/>
          <a:p>
            <a:r>
              <a:rPr lang="en-US" sz="2400" b="1">
                <a:solidFill>
                  <a:srgbClr val="142DAC"/>
                </a:solidFill>
              </a:rPr>
              <a:t>3</a:t>
            </a:r>
          </a:p>
        </p:txBody>
      </p:sp>
    </p:spTree>
    <p:extLst>
      <p:ext uri="{BB962C8B-B14F-4D97-AF65-F5344CB8AC3E}">
        <p14:creationId xmlns:p14="http://schemas.microsoft.com/office/powerpoint/2010/main" val="1135194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arn(inVertical)">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barn(inVertical)">
                                      <p:cBhvr>
                                        <p:cTn id="18" dur="500"/>
                                        <p:tgtEl>
                                          <p:spTgt spid="2"/>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barn(inVertical)">
                                      <p:cBhvr>
                                        <p:cTn id="23" dur="500"/>
                                        <p:tgtEl>
                                          <p:spTgt spid="7"/>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barn(inVertical)">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barn(inVertical)">
                                      <p:cBhvr>
                                        <p:cTn id="31" dur="500"/>
                                        <p:tgtEl>
                                          <p:spTgt spid="3">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nodeType="click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barn(inVertical)">
                                      <p:cBhvr>
                                        <p:cTn id="36" dur="500"/>
                                        <p:tgtEl>
                                          <p:spTgt spid="5"/>
                                        </p:tgtEl>
                                      </p:cBhvr>
                                    </p:animEffect>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grpId="0" nodeType="click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barn(inVertical)">
                                      <p:cBhvr>
                                        <p:cTn id="41" dur="500"/>
                                        <p:tgtEl>
                                          <p:spTgt spid="12"/>
                                        </p:tgtEl>
                                      </p:cBhvr>
                                    </p:animEffect>
                                  </p:childTnLst>
                                </p:cTn>
                              </p:par>
                              <p:par>
                                <p:cTn id="42" presetID="16" presetClass="entr" presetSubtype="21" fill="hold" grpId="0" nodeType="with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barn(inVertical)">
                                      <p:cBhvr>
                                        <p:cTn id="4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2" grpId="0"/>
      <p:bldP spid="1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748BD87-F403-4970-A4B7-DF3313363E25}"/>
              </a:ext>
            </a:extLst>
          </p:cNvPr>
          <p:cNvPicPr>
            <a:picLocks noChangeAspect="1"/>
          </p:cNvPicPr>
          <p:nvPr/>
        </p:nvPicPr>
        <p:blipFill>
          <a:blip r:embed="rId2"/>
          <a:stretch>
            <a:fillRect/>
          </a:stretch>
        </p:blipFill>
        <p:spPr>
          <a:xfrm>
            <a:off x="8987842" y="1014173"/>
            <a:ext cx="2894930" cy="5843827"/>
          </a:xfrm>
          <a:prstGeom prst="rect">
            <a:avLst/>
          </a:prstGeom>
        </p:spPr>
      </p:pic>
      <p:sp>
        <p:nvSpPr>
          <p:cNvPr id="3" name="Content Placeholder 2"/>
          <p:cNvSpPr>
            <a:spLocks noGrp="1"/>
          </p:cNvSpPr>
          <p:nvPr>
            <p:ph idx="1"/>
          </p:nvPr>
        </p:nvSpPr>
        <p:spPr>
          <a:xfrm>
            <a:off x="219558" y="1998268"/>
            <a:ext cx="11838807" cy="4767369"/>
          </a:xfrm>
        </p:spPr>
        <p:txBody>
          <a:bodyPr>
            <a:noAutofit/>
          </a:bodyPr>
          <a:lstStyle/>
          <a:p>
            <a:pPr marL="465138" indent="-465138">
              <a:lnSpc>
                <a:spcPct val="100000"/>
              </a:lnSpc>
              <a:spcBef>
                <a:spcPts val="0"/>
              </a:spcBef>
              <a:spcAft>
                <a:spcPts val="600"/>
              </a:spcAft>
              <a:buFont typeface="Wingdings" panose="05000000000000000000" pitchFamily="2" charset="2"/>
              <a:buChar char="v"/>
            </a:pPr>
            <a:r>
              <a:rPr lang="ne-NP" sz="3000" b="1">
                <a:solidFill>
                  <a:srgbClr val="142DAC"/>
                </a:solidFill>
                <a:latin typeface="Kokila" panose="020B0604020202020204" pitchFamily="34" charset="0"/>
                <a:cs typeface="Kokila" panose="020B0604020202020204" pitchFamily="34" charset="0"/>
              </a:rPr>
              <a:t>कतिपय संस्थाको नामले मात्र त्यसले गर्ने कामको प्रकृति बुझिँदैन, त्यसैले </a:t>
            </a:r>
            <a:endParaRPr lang="en-US" sz="3000" b="1">
              <a:solidFill>
                <a:srgbClr val="142DAC"/>
              </a:solidFill>
              <a:latin typeface="Kokila" panose="020B0604020202020204" pitchFamily="34" charset="0"/>
              <a:cs typeface="Kokila" panose="020B0604020202020204" pitchFamily="34" charset="0"/>
            </a:endParaRPr>
          </a:p>
          <a:p>
            <a:pPr marL="0" indent="0">
              <a:lnSpc>
                <a:spcPct val="100000"/>
              </a:lnSpc>
              <a:spcBef>
                <a:spcPts val="0"/>
              </a:spcBef>
              <a:spcAft>
                <a:spcPts val="600"/>
              </a:spcAft>
              <a:buNone/>
            </a:pPr>
            <a:r>
              <a:rPr lang="en-US" sz="3000" b="1">
                <a:solidFill>
                  <a:srgbClr val="142DAC"/>
                </a:solidFill>
                <a:latin typeface="Kokila" panose="020B0604020202020204" pitchFamily="34" charset="0"/>
                <a:cs typeface="Kokila" panose="020B0604020202020204" pitchFamily="34" charset="0"/>
              </a:rPr>
              <a:t>     </a:t>
            </a:r>
            <a:r>
              <a:rPr lang="ne-NP" sz="3000" b="1">
                <a:solidFill>
                  <a:srgbClr val="142DAC"/>
                </a:solidFill>
                <a:latin typeface="Kokila" panose="020B0604020202020204" pitchFamily="34" charset="0"/>
                <a:cs typeface="Kokila" panose="020B0604020202020204" pitchFamily="34" charset="0"/>
              </a:rPr>
              <a:t>उक्त कम्पनीले के काम गर्दछ सो समेत खुल्ने गरी लेख्नु पर्दछ । जस्तै</a:t>
            </a:r>
            <a:r>
              <a:rPr lang="en-US" sz="3000" b="1">
                <a:solidFill>
                  <a:srgbClr val="142DAC"/>
                </a:solidFill>
                <a:latin typeface="Kokila" panose="020B0604020202020204" pitchFamily="34" charset="0"/>
                <a:cs typeface="Kokila" panose="020B0604020202020204" pitchFamily="34" charset="0"/>
              </a:rPr>
              <a:t>: </a:t>
            </a:r>
          </a:p>
          <a:p>
            <a:pPr lvl="1">
              <a:lnSpc>
                <a:spcPct val="150000"/>
              </a:lnSpc>
              <a:spcBef>
                <a:spcPts val="0"/>
              </a:spcBef>
              <a:spcAft>
                <a:spcPts val="600"/>
              </a:spcAft>
              <a:buFont typeface="Wingdings" panose="05000000000000000000" pitchFamily="2" charset="2"/>
              <a:buChar char="ü"/>
            </a:pPr>
            <a:r>
              <a:rPr lang="ne-NP" sz="1800"/>
              <a:t>साँग्रिला एण्ड कंपनी</a:t>
            </a:r>
            <a:r>
              <a:rPr lang="en-US" sz="1800"/>
              <a:t>, </a:t>
            </a:r>
            <a:r>
              <a:rPr lang="ne-NP" sz="1800"/>
              <a:t>ढुवानी सेवा</a:t>
            </a:r>
          </a:p>
          <a:p>
            <a:pPr lvl="1">
              <a:lnSpc>
                <a:spcPct val="150000"/>
              </a:lnSpc>
              <a:spcBef>
                <a:spcPts val="0"/>
              </a:spcBef>
              <a:spcAft>
                <a:spcPts val="600"/>
              </a:spcAft>
              <a:buFont typeface="Wingdings" panose="05000000000000000000" pitchFamily="2" charset="2"/>
              <a:buChar char="ü"/>
            </a:pPr>
            <a:r>
              <a:rPr lang="ne-NP" sz="1800"/>
              <a:t>नेपाल टेलिकम</a:t>
            </a:r>
            <a:r>
              <a:rPr lang="en-US" sz="1800"/>
              <a:t>, </a:t>
            </a:r>
            <a:r>
              <a:rPr lang="ne-NP" sz="1800"/>
              <a:t>संचार सेवा</a:t>
            </a:r>
            <a:endParaRPr lang="en-US" sz="1800"/>
          </a:p>
          <a:p>
            <a:pPr lvl="1">
              <a:lnSpc>
                <a:spcPct val="150000"/>
              </a:lnSpc>
              <a:spcBef>
                <a:spcPts val="0"/>
              </a:spcBef>
              <a:spcAft>
                <a:spcPts val="600"/>
              </a:spcAft>
              <a:buFont typeface="Wingdings" panose="05000000000000000000" pitchFamily="2" charset="2"/>
              <a:buChar char="ü"/>
            </a:pPr>
            <a:r>
              <a:rPr lang="ne-NP" sz="1800"/>
              <a:t>नेसनल ट्रेडिङ कम्पनी</a:t>
            </a:r>
            <a:r>
              <a:rPr lang="en-US" sz="1800"/>
              <a:t>, </a:t>
            </a:r>
            <a:r>
              <a:rPr lang="ne-NP" sz="1800"/>
              <a:t>खाद्यान्न विक्री</a:t>
            </a:r>
            <a:endParaRPr lang="en-US" sz="1800"/>
          </a:p>
          <a:p>
            <a:pPr marL="509588" indent="-449263">
              <a:lnSpc>
                <a:spcPct val="150000"/>
              </a:lnSpc>
              <a:spcBef>
                <a:spcPts val="0"/>
              </a:spcBef>
              <a:spcAft>
                <a:spcPts val="600"/>
              </a:spcAft>
              <a:buFont typeface="Wingdings" panose="05000000000000000000" pitchFamily="2" charset="2"/>
              <a:buChar char="v"/>
            </a:pPr>
            <a:endParaRPr lang="en-US" sz="2000">
              <a:cs typeface="Kalimati" panose="00000400000000000000" pitchFamily="2"/>
            </a:endParaRPr>
          </a:p>
          <a:p>
            <a:pPr marL="509588" indent="-449263">
              <a:lnSpc>
                <a:spcPct val="150000"/>
              </a:lnSpc>
              <a:spcBef>
                <a:spcPts val="0"/>
              </a:spcBef>
              <a:spcAft>
                <a:spcPts val="600"/>
              </a:spcAft>
              <a:buFont typeface="Wingdings" panose="05000000000000000000" pitchFamily="2" charset="2"/>
              <a:buChar char="v"/>
            </a:pPr>
            <a:endParaRPr lang="en-US" sz="1400">
              <a:cs typeface="Kalimati" panose="00000400000000000000" pitchFamily="2"/>
            </a:endParaRPr>
          </a:p>
          <a:p>
            <a:pPr marL="509588" indent="-449263">
              <a:lnSpc>
                <a:spcPct val="150000"/>
              </a:lnSpc>
              <a:spcBef>
                <a:spcPts val="0"/>
              </a:spcBef>
              <a:spcAft>
                <a:spcPts val="600"/>
              </a:spcAft>
              <a:buFont typeface="Wingdings" panose="05000000000000000000" pitchFamily="2" charset="2"/>
              <a:buChar char="v"/>
            </a:pPr>
            <a:r>
              <a:rPr lang="ne-NP" sz="2000">
                <a:cs typeface="Kalimati" panose="00000400000000000000" pitchFamily="2"/>
              </a:rPr>
              <a:t>कुनै व्यक्तिले आफ्नै पसल</a:t>
            </a:r>
            <a:r>
              <a:rPr lang="en-US" sz="2000">
                <a:cs typeface="Kalimati" panose="00000400000000000000" pitchFamily="2"/>
              </a:rPr>
              <a:t>/</a:t>
            </a:r>
            <a:r>
              <a:rPr lang="ne-NP" sz="2000">
                <a:cs typeface="Kalimati" panose="00000400000000000000" pitchFamily="2"/>
              </a:rPr>
              <a:t>दोकानमा वस्तुको खुद्रा व्यापार गरेको भए</a:t>
            </a:r>
            <a:endParaRPr lang="en-US" sz="2000">
              <a:cs typeface="Kalimati" panose="00000400000000000000" pitchFamily="2"/>
            </a:endParaRPr>
          </a:p>
          <a:p>
            <a:pPr marL="966788" lvl="1" indent="-449263">
              <a:lnSpc>
                <a:spcPct val="150000"/>
              </a:lnSpc>
              <a:spcBef>
                <a:spcPts val="0"/>
              </a:spcBef>
              <a:spcAft>
                <a:spcPts val="600"/>
              </a:spcAft>
              <a:buFont typeface="Wingdings" panose="05000000000000000000" pitchFamily="2" charset="2"/>
              <a:buChar char="ü"/>
            </a:pPr>
            <a:r>
              <a:rPr lang="ne-NP" sz="1600">
                <a:cs typeface="Kalimati" panose="00000400000000000000" pitchFamily="2"/>
              </a:rPr>
              <a:t>आफ्नै पसलमा</a:t>
            </a:r>
            <a:r>
              <a:rPr lang="en-US" sz="1600">
                <a:cs typeface="Kalimati" panose="00000400000000000000" pitchFamily="2"/>
              </a:rPr>
              <a:t>, </a:t>
            </a:r>
            <a:r>
              <a:rPr lang="ne-NP" sz="1600">
                <a:cs typeface="Kalimati" panose="00000400000000000000" pitchFamily="2"/>
              </a:rPr>
              <a:t>खाद्यान्नको खुद्रा व्यापार </a:t>
            </a:r>
          </a:p>
          <a:p>
            <a:pPr marL="60325" indent="0">
              <a:lnSpc>
                <a:spcPct val="150000"/>
              </a:lnSpc>
              <a:spcBef>
                <a:spcPts val="0"/>
              </a:spcBef>
              <a:spcAft>
                <a:spcPts val="600"/>
              </a:spcAft>
              <a:buNone/>
            </a:pPr>
            <a:endParaRPr lang="ne-NP" sz="2000"/>
          </a:p>
          <a:p>
            <a:pPr marL="0" indent="0">
              <a:lnSpc>
                <a:spcPct val="150000"/>
              </a:lnSpc>
              <a:spcBef>
                <a:spcPts val="0"/>
              </a:spcBef>
              <a:spcAft>
                <a:spcPts val="600"/>
              </a:spcAft>
              <a:buNone/>
            </a:pPr>
            <a:endParaRPr lang="en-US" sz="2400"/>
          </a:p>
        </p:txBody>
      </p:sp>
      <p:graphicFrame>
        <p:nvGraphicFramePr>
          <p:cNvPr id="2" name="Table 1"/>
          <p:cNvGraphicFramePr>
            <a:graphicFrameLocks noGrp="1"/>
          </p:cNvGraphicFramePr>
          <p:nvPr>
            <p:extLst>
              <p:ext uri="{D42A27DB-BD31-4B8C-83A1-F6EECF244321}">
                <p14:modId xmlns:p14="http://schemas.microsoft.com/office/powerpoint/2010/main" val="221850905"/>
              </p:ext>
            </p:extLst>
          </p:nvPr>
        </p:nvGraphicFramePr>
        <p:xfrm>
          <a:off x="303160" y="4658251"/>
          <a:ext cx="7632640" cy="824322"/>
        </p:xfrm>
        <a:graphic>
          <a:graphicData uri="http://schemas.openxmlformats.org/drawingml/2006/table">
            <a:tbl>
              <a:tblPr firstRow="1" bandRow="1">
                <a:tableStyleId>{5C22544A-7EE6-4342-B048-85BDC9FD1C3A}</a:tableStyleId>
              </a:tblPr>
              <a:tblGrid>
                <a:gridCol w="1117540">
                  <a:extLst>
                    <a:ext uri="{9D8B030D-6E8A-4147-A177-3AD203B41FA5}">
                      <a16:colId xmlns:a16="http://schemas.microsoft.com/office/drawing/2014/main" val="390480474"/>
                    </a:ext>
                  </a:extLst>
                </a:gridCol>
                <a:gridCol w="2286000">
                  <a:extLst>
                    <a:ext uri="{9D8B030D-6E8A-4147-A177-3AD203B41FA5}">
                      <a16:colId xmlns:a16="http://schemas.microsoft.com/office/drawing/2014/main" val="3793347945"/>
                    </a:ext>
                  </a:extLst>
                </a:gridCol>
                <a:gridCol w="1714500">
                  <a:extLst>
                    <a:ext uri="{9D8B030D-6E8A-4147-A177-3AD203B41FA5}">
                      <a16:colId xmlns:a16="http://schemas.microsoft.com/office/drawing/2014/main" val="3118212163"/>
                    </a:ext>
                  </a:extLst>
                </a:gridCol>
                <a:gridCol w="2514600">
                  <a:extLst>
                    <a:ext uri="{9D8B030D-6E8A-4147-A177-3AD203B41FA5}">
                      <a16:colId xmlns:a16="http://schemas.microsoft.com/office/drawing/2014/main" val="1088460428"/>
                    </a:ext>
                  </a:extLst>
                </a:gridCol>
              </a:tblGrid>
              <a:tr h="412161">
                <a:tc>
                  <a:txBody>
                    <a:bodyPr/>
                    <a:lstStyle/>
                    <a:p>
                      <a:r>
                        <a:rPr lang="en-US" sz="2000"/>
                        <a:t>Industry </a:t>
                      </a:r>
                    </a:p>
                  </a:txBody>
                  <a:tcPr/>
                </a:tc>
                <a:tc>
                  <a:txBody>
                    <a:bodyPr/>
                    <a:lstStyle/>
                    <a:p>
                      <a:r>
                        <a:rPr lang="ne-NP" sz="2000">
                          <a:latin typeface="Kokila" panose="020B0604020202020204"/>
                          <a:cs typeface="Kalimati" panose="00000400000000000000" pitchFamily="2"/>
                        </a:rPr>
                        <a:t>साँग्रिला एण्ड कंपनी</a:t>
                      </a:r>
                      <a:endParaRPr lang="en-US" sz="2000">
                        <a:latin typeface="Kokila" panose="020B0604020202020204"/>
                        <a:cs typeface="Kalimati" panose="00000400000000000000" pitchFamily="2"/>
                      </a:endParaRPr>
                    </a:p>
                  </a:txBody>
                  <a:tcPr/>
                </a:tc>
                <a:tc>
                  <a:txBody>
                    <a:bodyPr/>
                    <a:lstStyle/>
                    <a:p>
                      <a:r>
                        <a:rPr lang="ne-NP" sz="2000">
                          <a:latin typeface="Kokila" panose="020B0604020202020204"/>
                          <a:cs typeface="Kalimati" panose="00000400000000000000" pitchFamily="2"/>
                        </a:rPr>
                        <a:t>नेपाल टेलिकम</a:t>
                      </a:r>
                      <a:endParaRPr lang="en-US" sz="2000">
                        <a:latin typeface="Kokila" panose="020B0604020202020204"/>
                        <a:cs typeface="Kalimati" panose="00000400000000000000" pitchFamily="2"/>
                      </a:endParaRPr>
                    </a:p>
                  </a:txBody>
                  <a:tcPr/>
                </a:tc>
                <a:tc>
                  <a:txBody>
                    <a:bodyPr/>
                    <a:lstStyle/>
                    <a:p>
                      <a:r>
                        <a:rPr lang="ne-NP" sz="2000">
                          <a:latin typeface="Kokila" panose="020B0604020202020204"/>
                          <a:cs typeface="Kalimati" panose="00000400000000000000" pitchFamily="2"/>
                        </a:rPr>
                        <a:t>नेसनल ट्रेडिङ</a:t>
                      </a:r>
                      <a:r>
                        <a:rPr lang="ne-NP" sz="2000" baseline="0">
                          <a:latin typeface="Kokila" panose="020B0604020202020204"/>
                          <a:cs typeface="Kalimati" panose="00000400000000000000" pitchFamily="2"/>
                        </a:rPr>
                        <a:t> कम्पनी</a:t>
                      </a:r>
                      <a:endParaRPr lang="en-US" sz="2000">
                        <a:latin typeface="Kokila" panose="020B0604020202020204"/>
                        <a:cs typeface="Kalimati" panose="00000400000000000000" pitchFamily="2"/>
                      </a:endParaRPr>
                    </a:p>
                  </a:txBody>
                  <a:tcPr/>
                </a:tc>
                <a:extLst>
                  <a:ext uri="{0D108BD9-81ED-4DB2-BD59-A6C34878D82A}">
                    <a16:rowId xmlns:a16="http://schemas.microsoft.com/office/drawing/2014/main" val="2661536526"/>
                  </a:ext>
                </a:extLst>
              </a:tr>
              <a:tr h="412161">
                <a:tc>
                  <a:txBody>
                    <a:bodyPr/>
                    <a:lstStyle/>
                    <a:p>
                      <a:r>
                        <a:rPr lang="en-US" sz="2000"/>
                        <a:t>Product</a:t>
                      </a:r>
                    </a:p>
                  </a:txBody>
                  <a:tcPr/>
                </a:tc>
                <a:tc>
                  <a:txBody>
                    <a:bodyPr/>
                    <a:lstStyle/>
                    <a:p>
                      <a:r>
                        <a:rPr lang="ne-NP" sz="2000">
                          <a:latin typeface="Kokila" panose="020B0604020202020204"/>
                          <a:cs typeface="Kalimati" panose="00000400000000000000" pitchFamily="2"/>
                        </a:rPr>
                        <a:t>ढुवानी सेवा</a:t>
                      </a:r>
                      <a:endParaRPr lang="en-US" sz="2000">
                        <a:latin typeface="Kokila" panose="020B0604020202020204"/>
                        <a:cs typeface="Kalimati" panose="00000400000000000000" pitchFamily="2"/>
                      </a:endParaRPr>
                    </a:p>
                  </a:txBody>
                  <a:tcPr/>
                </a:tc>
                <a:tc>
                  <a:txBody>
                    <a:bodyPr/>
                    <a:lstStyle/>
                    <a:p>
                      <a:r>
                        <a:rPr lang="ne-NP" sz="2000">
                          <a:latin typeface="Kokila" panose="020B0604020202020204"/>
                          <a:cs typeface="Kalimati" panose="00000400000000000000" pitchFamily="2"/>
                        </a:rPr>
                        <a:t>संचार सेवा</a:t>
                      </a:r>
                      <a:endParaRPr lang="en-US" sz="2000">
                        <a:latin typeface="Kokila" panose="020B0604020202020204"/>
                        <a:cs typeface="Kalimati" panose="00000400000000000000" pitchFamily="2"/>
                      </a:endParaRPr>
                    </a:p>
                  </a:txBody>
                  <a:tcPr/>
                </a:tc>
                <a:tc>
                  <a:txBody>
                    <a:bodyPr/>
                    <a:lstStyle/>
                    <a:p>
                      <a:r>
                        <a:rPr lang="ne-NP" sz="2000">
                          <a:latin typeface="Kokila" panose="020B0604020202020204"/>
                          <a:cs typeface="Kalimati" panose="00000400000000000000" pitchFamily="2"/>
                        </a:rPr>
                        <a:t>खाद्यान्न</a:t>
                      </a:r>
                      <a:r>
                        <a:rPr lang="ne-NP" sz="2000" baseline="0">
                          <a:latin typeface="Kokila" panose="020B0604020202020204"/>
                          <a:cs typeface="Kalimati" panose="00000400000000000000" pitchFamily="2"/>
                        </a:rPr>
                        <a:t> विक्री</a:t>
                      </a:r>
                      <a:endParaRPr lang="en-US" sz="2000">
                        <a:latin typeface="Kokila" panose="020B0604020202020204"/>
                        <a:cs typeface="Kalimati" panose="00000400000000000000" pitchFamily="2"/>
                      </a:endParaRPr>
                    </a:p>
                  </a:txBody>
                  <a:tcPr/>
                </a:tc>
                <a:extLst>
                  <a:ext uri="{0D108BD9-81ED-4DB2-BD59-A6C34878D82A}">
                    <a16:rowId xmlns:a16="http://schemas.microsoft.com/office/drawing/2014/main" val="1118816080"/>
                  </a:ext>
                </a:extLst>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3834002013"/>
              </p:ext>
            </p:extLst>
          </p:nvPr>
        </p:nvGraphicFramePr>
        <p:xfrm>
          <a:off x="4716568" y="6010998"/>
          <a:ext cx="4236134" cy="824322"/>
        </p:xfrm>
        <a:graphic>
          <a:graphicData uri="http://schemas.openxmlformats.org/drawingml/2006/table">
            <a:tbl>
              <a:tblPr firstRow="1" bandRow="1">
                <a:tableStyleId>{5C22544A-7EE6-4342-B048-85BDC9FD1C3A}</a:tableStyleId>
              </a:tblPr>
              <a:tblGrid>
                <a:gridCol w="1321715">
                  <a:extLst>
                    <a:ext uri="{9D8B030D-6E8A-4147-A177-3AD203B41FA5}">
                      <a16:colId xmlns:a16="http://schemas.microsoft.com/office/drawing/2014/main" val="390480474"/>
                    </a:ext>
                  </a:extLst>
                </a:gridCol>
                <a:gridCol w="2914419">
                  <a:extLst>
                    <a:ext uri="{9D8B030D-6E8A-4147-A177-3AD203B41FA5}">
                      <a16:colId xmlns:a16="http://schemas.microsoft.com/office/drawing/2014/main" val="3793347945"/>
                    </a:ext>
                  </a:extLst>
                </a:gridCol>
              </a:tblGrid>
              <a:tr h="412161">
                <a:tc>
                  <a:txBody>
                    <a:bodyPr/>
                    <a:lstStyle/>
                    <a:p>
                      <a:r>
                        <a:rPr lang="en-US" sz="2000"/>
                        <a:t>Industry </a:t>
                      </a:r>
                    </a:p>
                  </a:txBody>
                  <a:tcPr/>
                </a:tc>
                <a:tc>
                  <a:txBody>
                    <a:bodyPr/>
                    <a:lstStyle/>
                    <a:p>
                      <a:r>
                        <a:rPr kumimoji="0" lang="ne-NP" sz="2000" b="0" i="0" u="none" strike="noStrike" kern="1200" cap="none" spc="0" normalizeH="0" baseline="0" noProof="0">
                          <a:ln>
                            <a:noFill/>
                          </a:ln>
                          <a:solidFill>
                            <a:prstClr val="black"/>
                          </a:solidFill>
                          <a:effectLst/>
                          <a:uLnTx/>
                          <a:uFillTx/>
                          <a:latin typeface="Arial Narrow" pitchFamily="34" charset="0"/>
                          <a:ea typeface="+mn-ea"/>
                          <a:cs typeface="Kalimati" panose="00000400000000000000" pitchFamily="2"/>
                        </a:rPr>
                        <a:t>आफ्नै पसलमा </a:t>
                      </a:r>
                      <a:endParaRPr lang="en-US" sz="2000">
                        <a:cs typeface="Kalimati" panose="00000400000000000000" pitchFamily="2"/>
                      </a:endParaRPr>
                    </a:p>
                  </a:txBody>
                  <a:tcPr/>
                </a:tc>
                <a:extLst>
                  <a:ext uri="{0D108BD9-81ED-4DB2-BD59-A6C34878D82A}">
                    <a16:rowId xmlns:a16="http://schemas.microsoft.com/office/drawing/2014/main" val="2661536526"/>
                  </a:ext>
                </a:extLst>
              </a:tr>
              <a:tr h="412161">
                <a:tc>
                  <a:txBody>
                    <a:bodyPr/>
                    <a:lstStyle/>
                    <a:p>
                      <a:r>
                        <a:rPr lang="en-US" sz="2000"/>
                        <a:t>Product</a:t>
                      </a:r>
                    </a:p>
                  </a:txBody>
                  <a:tcPr/>
                </a:tc>
                <a:tc>
                  <a:txBody>
                    <a:bodyPr/>
                    <a:lstStyle/>
                    <a:p>
                      <a:r>
                        <a:rPr lang="ne-NP" sz="2000">
                          <a:cs typeface="Kalimati" panose="00000400000000000000" pitchFamily="2"/>
                        </a:rPr>
                        <a:t> खाद्यान्नको खुद्रा ब्यापार</a:t>
                      </a:r>
                      <a:endParaRPr lang="en-US" sz="2000">
                        <a:cs typeface="Kalimati" panose="00000400000000000000" pitchFamily="2"/>
                      </a:endParaRPr>
                    </a:p>
                  </a:txBody>
                  <a:tcPr/>
                </a:tc>
                <a:extLst>
                  <a:ext uri="{0D108BD9-81ED-4DB2-BD59-A6C34878D82A}">
                    <a16:rowId xmlns:a16="http://schemas.microsoft.com/office/drawing/2014/main" val="1118816080"/>
                  </a:ext>
                </a:extLst>
              </a:tr>
            </a:tbl>
          </a:graphicData>
        </a:graphic>
      </p:graphicFrame>
      <p:sp>
        <p:nvSpPr>
          <p:cNvPr id="8" name="Title 1"/>
          <p:cNvSpPr>
            <a:spLocks noGrp="1"/>
          </p:cNvSpPr>
          <p:nvPr>
            <p:ph type="title"/>
          </p:nvPr>
        </p:nvSpPr>
        <p:spPr>
          <a:xfrm>
            <a:off x="0" y="1014173"/>
            <a:ext cx="8996043" cy="992428"/>
          </a:xfrm>
        </p:spPr>
        <p:txBody>
          <a:bodyPr>
            <a:noAutofit/>
          </a:bodyPr>
          <a:lstStyle/>
          <a:p>
            <a:br>
              <a:rPr lang="en-US" sz="1600">
                <a:latin typeface="Preeti" pitchFamily="2" charset="0"/>
              </a:rPr>
            </a:br>
            <a:br>
              <a:rPr lang="ne-NP" sz="1000">
                <a:latin typeface="Preeti" pitchFamily="2" charset="0"/>
              </a:rPr>
            </a:br>
            <a:r>
              <a:rPr lang="ne-NP" sz="2800" b="1">
                <a:solidFill>
                  <a:srgbClr val="142DAC"/>
                </a:solidFill>
                <a:latin typeface="Kokila" panose="020B0604020202020204" pitchFamily="34" charset="0"/>
                <a:cs typeface="Kokila" panose="020B0604020202020204" pitchFamily="34" charset="0"/>
              </a:rPr>
              <a:t>महल नं ३४ </a:t>
            </a:r>
            <a:r>
              <a:rPr lang="en-US" altLang="en-US" sz="2800" b="1">
                <a:solidFill>
                  <a:srgbClr val="142DAC"/>
                </a:solidFill>
                <a:latin typeface="Kokila" panose="020B0604020202020204" pitchFamily="34" charset="0"/>
                <a:cs typeface="Kokila" panose="020B0604020202020204" pitchFamily="34" charset="0"/>
              </a:rPr>
              <a:t>: </a:t>
            </a:r>
            <a:r>
              <a:rPr lang="ne-NP" sz="2800" b="1">
                <a:solidFill>
                  <a:srgbClr val="142DAC"/>
                </a:solidFill>
                <a:latin typeface="Kokila" panose="020B0604020202020204" pitchFamily="34" charset="0"/>
                <a:cs typeface="Kokila" panose="020B0604020202020204" pitchFamily="34" charset="0"/>
              </a:rPr>
              <a:t>.... नाम.... ले काम गरेको ठाउँमा मुख्यरुपमा कस्तो किसिमको वस्तु वा सेवाको उत्पादन हुन्छ </a:t>
            </a:r>
            <a:r>
              <a:rPr lang="en-US" sz="2800" b="1">
                <a:solidFill>
                  <a:srgbClr val="142DAC"/>
                </a:solidFill>
                <a:latin typeface="Kokila" panose="020B0604020202020204" pitchFamily="34" charset="0"/>
                <a:cs typeface="Kokila" panose="020B0604020202020204" pitchFamily="34" charset="0"/>
              </a:rPr>
              <a:t>?</a:t>
            </a:r>
            <a:r>
              <a:rPr lang="ne-NP" sz="2800" b="1">
                <a:solidFill>
                  <a:srgbClr val="0070C0"/>
                </a:solidFill>
                <a:latin typeface="Kokila" panose="020B0604020202020204" pitchFamily="34" charset="0"/>
                <a:cs typeface="Kokila" panose="020B0604020202020204" pitchFamily="34" charset="0"/>
              </a:rPr>
              <a:t> </a:t>
            </a:r>
            <a:r>
              <a:rPr lang="en-US" sz="2800" b="1">
                <a:solidFill>
                  <a:srgbClr val="FF0000"/>
                </a:solidFill>
                <a:latin typeface="Kokila" panose="020B0604020202020204" pitchFamily="34" charset="0"/>
                <a:cs typeface="Kokila" panose="020B0604020202020204" pitchFamily="34" charset="0"/>
              </a:rPr>
              <a:t>........</a:t>
            </a:r>
            <a:r>
              <a:rPr lang="ne-NP" sz="2800" b="1">
                <a:solidFill>
                  <a:srgbClr val="FF0000"/>
                </a:solidFill>
                <a:latin typeface="Kokila" panose="020B0604020202020204" pitchFamily="34" charset="0"/>
                <a:cs typeface="Kokila" panose="020B0604020202020204" pitchFamily="34" charset="0"/>
              </a:rPr>
              <a:t>क्रमश</a:t>
            </a:r>
            <a:r>
              <a:rPr lang="en-US" sz="2800" b="1">
                <a:solidFill>
                  <a:srgbClr val="FF0000"/>
                </a:solidFill>
                <a:latin typeface="Kokila" panose="020B0604020202020204" pitchFamily="34" charset="0"/>
                <a:cs typeface="Kokila" panose="020B0604020202020204" pitchFamily="34" charset="0"/>
              </a:rPr>
              <a:t>.........</a:t>
            </a:r>
            <a:br>
              <a:rPr lang="en-US" sz="2000" b="1">
                <a:solidFill>
                  <a:srgbClr val="0070C0"/>
                </a:solidFill>
                <a:latin typeface="Kokila" panose="020B0604020202020204" pitchFamily="34" charset="0"/>
                <a:cs typeface="Kokila" panose="020B0604020202020204" pitchFamily="34" charset="0"/>
              </a:rPr>
            </a:br>
            <a:endParaRPr lang="ne-NP" sz="2800" b="1">
              <a:solidFill>
                <a:srgbClr val="FF0000"/>
              </a:solidFill>
              <a:latin typeface="Kokila" panose="020B0604020202020204" pitchFamily="34" charset="0"/>
              <a:ea typeface="+mn-ea"/>
              <a:cs typeface="Kokila" panose="020B0604020202020204" pitchFamily="34" charset="0"/>
            </a:endParaRPr>
          </a:p>
        </p:txBody>
      </p:sp>
      <p:sp>
        <p:nvSpPr>
          <p:cNvPr id="7" name="TextBox 6">
            <a:extLst>
              <a:ext uri="{FF2B5EF4-FFF2-40B4-BE49-F238E27FC236}">
                <a16:creationId xmlns:a16="http://schemas.microsoft.com/office/drawing/2014/main" id="{DA965AFC-795A-4BCA-9C3C-FCFE93A59ED7}"/>
              </a:ext>
            </a:extLst>
          </p:cNvPr>
          <p:cNvSpPr txBox="1"/>
          <p:nvPr/>
        </p:nvSpPr>
        <p:spPr>
          <a:xfrm>
            <a:off x="9115960" y="4565572"/>
            <a:ext cx="2126633" cy="261610"/>
          </a:xfrm>
          <a:prstGeom prst="rect">
            <a:avLst/>
          </a:prstGeom>
          <a:noFill/>
        </p:spPr>
        <p:txBody>
          <a:bodyPr wrap="square" rtlCol="0">
            <a:spAutoFit/>
          </a:bodyPr>
          <a:lstStyle/>
          <a:p>
            <a:pPr>
              <a:spcAft>
                <a:spcPts val="600"/>
              </a:spcAft>
            </a:pPr>
            <a:r>
              <a:rPr lang="ne-NP" sz="1100">
                <a:solidFill>
                  <a:srgbClr val="142DAC"/>
                </a:solidFill>
              </a:rPr>
              <a:t>साँग्रिला एण्ड कंपनी</a:t>
            </a:r>
            <a:r>
              <a:rPr lang="en-US" sz="1100">
                <a:solidFill>
                  <a:srgbClr val="142DAC"/>
                </a:solidFill>
              </a:rPr>
              <a:t>, </a:t>
            </a:r>
            <a:r>
              <a:rPr lang="ne-NP" sz="1100">
                <a:solidFill>
                  <a:srgbClr val="142DAC"/>
                </a:solidFill>
              </a:rPr>
              <a:t>ढुवानी सेवा</a:t>
            </a:r>
          </a:p>
        </p:txBody>
      </p:sp>
      <p:sp>
        <p:nvSpPr>
          <p:cNvPr id="10" name="TextBox 9">
            <a:extLst>
              <a:ext uri="{FF2B5EF4-FFF2-40B4-BE49-F238E27FC236}">
                <a16:creationId xmlns:a16="http://schemas.microsoft.com/office/drawing/2014/main" id="{312071CD-7AE4-4D9A-A7FE-EFCAAC870275}"/>
              </a:ext>
            </a:extLst>
          </p:cNvPr>
          <p:cNvSpPr txBox="1"/>
          <p:nvPr/>
        </p:nvSpPr>
        <p:spPr>
          <a:xfrm>
            <a:off x="11247333" y="4554095"/>
            <a:ext cx="596840" cy="461665"/>
          </a:xfrm>
          <a:prstGeom prst="rect">
            <a:avLst/>
          </a:prstGeom>
          <a:noFill/>
        </p:spPr>
        <p:txBody>
          <a:bodyPr wrap="square" rtlCol="0">
            <a:spAutoFit/>
          </a:bodyPr>
          <a:lstStyle/>
          <a:p>
            <a:r>
              <a:rPr lang="en-US" sz="2400" b="1">
                <a:solidFill>
                  <a:srgbClr val="142DAC"/>
                </a:solidFill>
              </a:rPr>
              <a:t>8</a:t>
            </a:r>
          </a:p>
        </p:txBody>
      </p:sp>
      <p:sp>
        <p:nvSpPr>
          <p:cNvPr id="11" name="Rectangle 10">
            <a:extLst>
              <a:ext uri="{FF2B5EF4-FFF2-40B4-BE49-F238E27FC236}">
                <a16:creationId xmlns:a16="http://schemas.microsoft.com/office/drawing/2014/main" id="{B02D1E64-EB52-4180-995F-71D12D008563}"/>
              </a:ext>
            </a:extLst>
          </p:cNvPr>
          <p:cNvSpPr/>
          <p:nvPr/>
        </p:nvSpPr>
        <p:spPr>
          <a:xfrm>
            <a:off x="9235905" y="5000555"/>
            <a:ext cx="1821332" cy="346249"/>
          </a:xfrm>
          <a:prstGeom prst="rect">
            <a:avLst/>
          </a:prstGeom>
        </p:spPr>
        <p:txBody>
          <a:bodyPr wrap="none">
            <a:spAutoFit/>
          </a:bodyPr>
          <a:lstStyle/>
          <a:p>
            <a:pPr>
              <a:lnSpc>
                <a:spcPct val="150000"/>
              </a:lnSpc>
              <a:spcAft>
                <a:spcPts val="600"/>
              </a:spcAft>
            </a:pPr>
            <a:r>
              <a:rPr lang="ne-NP" sz="1200">
                <a:solidFill>
                  <a:srgbClr val="142DAC"/>
                </a:solidFill>
              </a:rPr>
              <a:t>नेपाल टेलिकम</a:t>
            </a:r>
            <a:r>
              <a:rPr lang="en-US" sz="1200">
                <a:solidFill>
                  <a:srgbClr val="142DAC"/>
                </a:solidFill>
              </a:rPr>
              <a:t>, </a:t>
            </a:r>
            <a:r>
              <a:rPr lang="ne-NP" sz="1200">
                <a:solidFill>
                  <a:srgbClr val="142DAC"/>
                </a:solidFill>
              </a:rPr>
              <a:t>संचार सेवा</a:t>
            </a:r>
            <a:endParaRPr lang="en-US" sz="1200">
              <a:solidFill>
                <a:srgbClr val="142DAC"/>
              </a:solidFill>
            </a:endParaRPr>
          </a:p>
        </p:txBody>
      </p:sp>
      <p:sp>
        <p:nvSpPr>
          <p:cNvPr id="12" name="TextBox 11">
            <a:extLst>
              <a:ext uri="{FF2B5EF4-FFF2-40B4-BE49-F238E27FC236}">
                <a16:creationId xmlns:a16="http://schemas.microsoft.com/office/drawing/2014/main" id="{CDFDE972-196A-449B-9EEA-327EAE88400E}"/>
              </a:ext>
            </a:extLst>
          </p:cNvPr>
          <p:cNvSpPr txBox="1"/>
          <p:nvPr/>
        </p:nvSpPr>
        <p:spPr>
          <a:xfrm>
            <a:off x="11275015" y="5020908"/>
            <a:ext cx="569158" cy="461665"/>
          </a:xfrm>
          <a:prstGeom prst="rect">
            <a:avLst/>
          </a:prstGeom>
          <a:noFill/>
        </p:spPr>
        <p:txBody>
          <a:bodyPr wrap="square" rtlCol="0">
            <a:spAutoFit/>
          </a:bodyPr>
          <a:lstStyle/>
          <a:p>
            <a:r>
              <a:rPr lang="en-US" sz="2400" b="1">
                <a:solidFill>
                  <a:srgbClr val="142DAC"/>
                </a:solidFill>
              </a:rPr>
              <a:t>10</a:t>
            </a:r>
          </a:p>
        </p:txBody>
      </p:sp>
      <p:sp>
        <p:nvSpPr>
          <p:cNvPr id="13" name="TextBox 12">
            <a:extLst>
              <a:ext uri="{FF2B5EF4-FFF2-40B4-BE49-F238E27FC236}">
                <a16:creationId xmlns:a16="http://schemas.microsoft.com/office/drawing/2014/main" id="{D258C928-5FD9-4728-A97E-02FBF6809927}"/>
              </a:ext>
            </a:extLst>
          </p:cNvPr>
          <p:cNvSpPr txBox="1"/>
          <p:nvPr/>
        </p:nvSpPr>
        <p:spPr>
          <a:xfrm>
            <a:off x="11318000" y="5482573"/>
            <a:ext cx="441090" cy="461665"/>
          </a:xfrm>
          <a:prstGeom prst="rect">
            <a:avLst/>
          </a:prstGeom>
          <a:noFill/>
        </p:spPr>
        <p:txBody>
          <a:bodyPr wrap="square" rtlCol="0">
            <a:spAutoFit/>
          </a:bodyPr>
          <a:lstStyle/>
          <a:p>
            <a:r>
              <a:rPr lang="en-US" sz="2400" b="1">
                <a:solidFill>
                  <a:srgbClr val="142DAC"/>
                </a:solidFill>
              </a:rPr>
              <a:t>7</a:t>
            </a:r>
          </a:p>
        </p:txBody>
      </p:sp>
      <p:sp>
        <p:nvSpPr>
          <p:cNvPr id="15" name="Rectangle 14">
            <a:extLst>
              <a:ext uri="{FF2B5EF4-FFF2-40B4-BE49-F238E27FC236}">
                <a16:creationId xmlns:a16="http://schemas.microsoft.com/office/drawing/2014/main" id="{360290A5-396B-44C7-9E53-04E7CD14BFDB}"/>
              </a:ext>
            </a:extLst>
          </p:cNvPr>
          <p:cNvSpPr/>
          <p:nvPr/>
        </p:nvSpPr>
        <p:spPr>
          <a:xfrm>
            <a:off x="9192920" y="5543596"/>
            <a:ext cx="1864317" cy="430887"/>
          </a:xfrm>
          <a:prstGeom prst="rect">
            <a:avLst/>
          </a:prstGeom>
        </p:spPr>
        <p:txBody>
          <a:bodyPr wrap="square">
            <a:spAutoFit/>
          </a:bodyPr>
          <a:lstStyle/>
          <a:p>
            <a:pPr>
              <a:spcAft>
                <a:spcPts val="600"/>
              </a:spcAft>
            </a:pPr>
            <a:r>
              <a:rPr lang="ne-NP" sz="1100">
                <a:solidFill>
                  <a:srgbClr val="142DAC"/>
                </a:solidFill>
              </a:rPr>
              <a:t>नेसनल ट्रेडिङ कम्पनी</a:t>
            </a:r>
            <a:r>
              <a:rPr lang="en-US" sz="1100">
                <a:solidFill>
                  <a:srgbClr val="142DAC"/>
                </a:solidFill>
              </a:rPr>
              <a:t>, </a:t>
            </a:r>
            <a:r>
              <a:rPr lang="ne-NP" sz="1100">
                <a:solidFill>
                  <a:srgbClr val="142DAC"/>
                </a:solidFill>
              </a:rPr>
              <a:t>खाद्यान्न विक्री</a:t>
            </a:r>
            <a:endParaRPr lang="en-US" sz="1100">
              <a:solidFill>
                <a:srgbClr val="142DAC"/>
              </a:solidFill>
            </a:endParaRPr>
          </a:p>
        </p:txBody>
      </p:sp>
      <p:sp>
        <p:nvSpPr>
          <p:cNvPr id="16" name="Rectangle 15">
            <a:extLst>
              <a:ext uri="{FF2B5EF4-FFF2-40B4-BE49-F238E27FC236}">
                <a16:creationId xmlns:a16="http://schemas.microsoft.com/office/drawing/2014/main" id="{ECE56891-7B2D-4CF9-9BBB-170FAACC07C3}"/>
              </a:ext>
            </a:extLst>
          </p:cNvPr>
          <p:cNvSpPr/>
          <p:nvPr/>
        </p:nvSpPr>
        <p:spPr>
          <a:xfrm>
            <a:off x="9157780" y="5948358"/>
            <a:ext cx="1864317" cy="461665"/>
          </a:xfrm>
          <a:prstGeom prst="rect">
            <a:avLst/>
          </a:prstGeom>
        </p:spPr>
        <p:txBody>
          <a:bodyPr wrap="square">
            <a:spAutoFit/>
          </a:bodyPr>
          <a:lstStyle/>
          <a:p>
            <a:pPr marL="60325">
              <a:spcAft>
                <a:spcPts val="600"/>
              </a:spcAft>
            </a:pPr>
            <a:r>
              <a:rPr lang="ne-NP" sz="1200">
                <a:solidFill>
                  <a:srgbClr val="142DAC"/>
                </a:solidFill>
                <a:cs typeface="Kalimati" panose="00000400000000000000" pitchFamily="2"/>
              </a:rPr>
              <a:t>आफ्नै पसलमा</a:t>
            </a:r>
            <a:r>
              <a:rPr lang="en-US" sz="1200">
                <a:solidFill>
                  <a:srgbClr val="142DAC"/>
                </a:solidFill>
                <a:cs typeface="Kalimati" panose="00000400000000000000" pitchFamily="2"/>
              </a:rPr>
              <a:t>, </a:t>
            </a:r>
            <a:r>
              <a:rPr lang="ne-NP" sz="1200">
                <a:solidFill>
                  <a:srgbClr val="142DAC"/>
                </a:solidFill>
                <a:cs typeface="Kalimati" panose="00000400000000000000" pitchFamily="2"/>
              </a:rPr>
              <a:t>खाद्यान्नको खुद्रा व्यापार </a:t>
            </a:r>
          </a:p>
        </p:txBody>
      </p:sp>
      <p:sp>
        <p:nvSpPr>
          <p:cNvPr id="17" name="TextBox 16">
            <a:extLst>
              <a:ext uri="{FF2B5EF4-FFF2-40B4-BE49-F238E27FC236}">
                <a16:creationId xmlns:a16="http://schemas.microsoft.com/office/drawing/2014/main" id="{FB7F3618-7947-412E-BCEE-5A2279717F2D}"/>
              </a:ext>
            </a:extLst>
          </p:cNvPr>
          <p:cNvSpPr txBox="1"/>
          <p:nvPr/>
        </p:nvSpPr>
        <p:spPr>
          <a:xfrm>
            <a:off x="11325208" y="5891297"/>
            <a:ext cx="441090" cy="461665"/>
          </a:xfrm>
          <a:prstGeom prst="rect">
            <a:avLst/>
          </a:prstGeom>
          <a:noFill/>
        </p:spPr>
        <p:txBody>
          <a:bodyPr wrap="square" rtlCol="0">
            <a:spAutoFit/>
          </a:bodyPr>
          <a:lstStyle/>
          <a:p>
            <a:r>
              <a:rPr lang="en-US" sz="2400" b="1">
                <a:solidFill>
                  <a:srgbClr val="142DAC"/>
                </a:solidFill>
              </a:rPr>
              <a:t>7</a:t>
            </a:r>
          </a:p>
        </p:txBody>
      </p:sp>
    </p:spTree>
    <p:extLst>
      <p:ext uri="{BB962C8B-B14F-4D97-AF65-F5344CB8AC3E}">
        <p14:creationId xmlns:p14="http://schemas.microsoft.com/office/powerpoint/2010/main" val="1364024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arn(inVertical)">
                                      <p:cBhvr>
                                        <p:cTn id="13" dur="500"/>
                                        <p:tgtEl>
                                          <p:spTgt spid="3">
                                            <p:txEl>
                                              <p:pRg st="2" end="2"/>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arn(inVertical)">
                                      <p:cBhvr>
                                        <p:cTn id="16" dur="500"/>
                                        <p:tgtEl>
                                          <p:spTgt spid="3">
                                            <p:txEl>
                                              <p:pRg st="3" end="3"/>
                                            </p:txEl>
                                          </p:spTgt>
                                        </p:tgtEl>
                                      </p:cBhvr>
                                    </p:animEffect>
                                  </p:childTnLst>
                                </p:cTn>
                              </p:par>
                              <p:par>
                                <p:cTn id="17" presetID="16" presetClass="entr" presetSubtype="21"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barn(inVertical)">
                                      <p:cBhvr>
                                        <p:cTn id="19" dur="500"/>
                                        <p:tgtEl>
                                          <p:spTgt spid="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barn(inVertical)">
                                      <p:cBhvr>
                                        <p:cTn id="24" dur="500"/>
                                        <p:tgtEl>
                                          <p:spTgt spid="2"/>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barn(inVertical)">
                                      <p:cBhvr>
                                        <p:cTn id="29" dur="500"/>
                                        <p:tgtEl>
                                          <p:spTgt spid="7"/>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arn(inVertical)">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barn(inVertical)">
                                      <p:cBhvr>
                                        <p:cTn id="37" dur="500"/>
                                        <p:tgtEl>
                                          <p:spTgt spid="11"/>
                                        </p:tgtEl>
                                      </p:cBhvr>
                                    </p:animEffect>
                                  </p:childTnLst>
                                </p:cTn>
                              </p:par>
                              <p:par>
                                <p:cTn id="38" presetID="16" presetClass="entr" presetSubtype="21" fill="hold" grpId="0" nodeType="with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barn(inVertical)">
                                      <p:cBhvr>
                                        <p:cTn id="40" dur="500"/>
                                        <p:tgtEl>
                                          <p:spTgt spid="12"/>
                                        </p:tgtEl>
                                      </p:cBhvr>
                                    </p:animEffect>
                                  </p:childTnLst>
                                </p:cTn>
                              </p:par>
                            </p:childTnLst>
                          </p:cTn>
                        </p:par>
                      </p:childTnLst>
                    </p:cTn>
                  </p:par>
                  <p:par>
                    <p:cTn id="41" fill="hold">
                      <p:stCondLst>
                        <p:cond delay="indefinite"/>
                      </p:stCondLst>
                      <p:childTnLst>
                        <p:par>
                          <p:cTn id="42" fill="hold">
                            <p:stCondLst>
                              <p:cond delay="0"/>
                            </p:stCondLst>
                            <p:childTnLst>
                              <p:par>
                                <p:cTn id="43" presetID="16" presetClass="entr" presetSubtype="21" fill="hold" grpId="0" nodeType="click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barn(inVertical)">
                                      <p:cBhvr>
                                        <p:cTn id="45" dur="500"/>
                                        <p:tgtEl>
                                          <p:spTgt spid="15"/>
                                        </p:tgtEl>
                                      </p:cBhvr>
                                    </p:animEffect>
                                  </p:childTnLst>
                                </p:cTn>
                              </p:par>
                              <p:par>
                                <p:cTn id="46" presetID="16" presetClass="entr" presetSubtype="21" fill="hold" grpId="0" nodeType="with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barn(inVertical)">
                                      <p:cBhvr>
                                        <p:cTn id="48" dur="500"/>
                                        <p:tgtEl>
                                          <p:spTgt spid="13"/>
                                        </p:tgtEl>
                                      </p:cBhvr>
                                    </p:animEffect>
                                  </p:childTnLst>
                                </p:cTn>
                              </p:par>
                            </p:childTnLst>
                          </p:cTn>
                        </p:par>
                      </p:childTnLst>
                    </p:cTn>
                  </p:par>
                  <p:par>
                    <p:cTn id="49" fill="hold">
                      <p:stCondLst>
                        <p:cond delay="indefinite"/>
                      </p:stCondLst>
                      <p:childTnLst>
                        <p:par>
                          <p:cTn id="50" fill="hold">
                            <p:stCondLst>
                              <p:cond delay="0"/>
                            </p:stCondLst>
                            <p:childTnLst>
                              <p:par>
                                <p:cTn id="51" presetID="16" presetClass="entr" presetSubtype="21" fill="hold" nodeType="clickEffect">
                                  <p:stCondLst>
                                    <p:cond delay="0"/>
                                  </p:stCondLst>
                                  <p:childTnLst>
                                    <p:set>
                                      <p:cBhvr>
                                        <p:cTn id="52" dur="1" fill="hold">
                                          <p:stCondLst>
                                            <p:cond delay="0"/>
                                          </p:stCondLst>
                                        </p:cTn>
                                        <p:tgtEl>
                                          <p:spTgt spid="3">
                                            <p:txEl>
                                              <p:pRg st="7" end="7"/>
                                            </p:txEl>
                                          </p:spTgt>
                                        </p:tgtEl>
                                        <p:attrNameLst>
                                          <p:attrName>style.visibility</p:attrName>
                                        </p:attrNameLst>
                                      </p:cBhvr>
                                      <p:to>
                                        <p:strVal val="visible"/>
                                      </p:to>
                                    </p:set>
                                    <p:animEffect transition="in" filter="barn(inVertical)">
                                      <p:cBhvr>
                                        <p:cTn id="53" dur="500"/>
                                        <p:tgtEl>
                                          <p:spTgt spid="3">
                                            <p:txEl>
                                              <p:pRg st="7" end="7"/>
                                            </p:txEl>
                                          </p:spTgt>
                                        </p:tgtEl>
                                      </p:cBhvr>
                                    </p:animEffect>
                                  </p:childTnLst>
                                </p:cTn>
                              </p:par>
                              <p:par>
                                <p:cTn id="54" presetID="16" presetClass="entr" presetSubtype="21" fill="hold" nodeType="withEffect">
                                  <p:stCondLst>
                                    <p:cond delay="0"/>
                                  </p:stCondLst>
                                  <p:childTnLst>
                                    <p:set>
                                      <p:cBhvr>
                                        <p:cTn id="55" dur="1" fill="hold">
                                          <p:stCondLst>
                                            <p:cond delay="0"/>
                                          </p:stCondLst>
                                        </p:cTn>
                                        <p:tgtEl>
                                          <p:spTgt spid="3">
                                            <p:txEl>
                                              <p:pRg st="8" end="8"/>
                                            </p:txEl>
                                          </p:spTgt>
                                        </p:tgtEl>
                                        <p:attrNameLst>
                                          <p:attrName>style.visibility</p:attrName>
                                        </p:attrNameLst>
                                      </p:cBhvr>
                                      <p:to>
                                        <p:strVal val="visible"/>
                                      </p:to>
                                    </p:set>
                                    <p:animEffect transition="in" filter="barn(inVertical)">
                                      <p:cBhvr>
                                        <p:cTn id="56" dur="500"/>
                                        <p:tgtEl>
                                          <p:spTgt spid="3">
                                            <p:txEl>
                                              <p:pRg st="8" end="8"/>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16" presetClass="entr" presetSubtype="21" fill="hold" nodeType="clickEffect">
                                  <p:stCondLst>
                                    <p:cond delay="0"/>
                                  </p:stCondLst>
                                  <p:childTnLst>
                                    <p:set>
                                      <p:cBhvr>
                                        <p:cTn id="60" dur="1" fill="hold">
                                          <p:stCondLst>
                                            <p:cond delay="0"/>
                                          </p:stCondLst>
                                        </p:cTn>
                                        <p:tgtEl>
                                          <p:spTgt spid="9"/>
                                        </p:tgtEl>
                                        <p:attrNameLst>
                                          <p:attrName>style.visibility</p:attrName>
                                        </p:attrNameLst>
                                      </p:cBhvr>
                                      <p:to>
                                        <p:strVal val="visible"/>
                                      </p:to>
                                    </p:set>
                                    <p:animEffect transition="in" filter="barn(inVertical)">
                                      <p:cBhvr>
                                        <p:cTn id="61" dur="500"/>
                                        <p:tgtEl>
                                          <p:spTgt spid="9"/>
                                        </p:tgtEl>
                                      </p:cBhvr>
                                    </p:animEffect>
                                  </p:childTnLst>
                                </p:cTn>
                              </p:par>
                            </p:childTnLst>
                          </p:cTn>
                        </p:par>
                      </p:childTnLst>
                    </p:cTn>
                  </p:par>
                  <p:par>
                    <p:cTn id="62" fill="hold">
                      <p:stCondLst>
                        <p:cond delay="indefinite"/>
                      </p:stCondLst>
                      <p:childTnLst>
                        <p:par>
                          <p:cTn id="63" fill="hold">
                            <p:stCondLst>
                              <p:cond delay="0"/>
                            </p:stCondLst>
                            <p:childTnLst>
                              <p:par>
                                <p:cTn id="64" presetID="16" presetClass="entr" presetSubtype="21" fill="hold" grpId="0" nodeType="clickEffect">
                                  <p:stCondLst>
                                    <p:cond delay="0"/>
                                  </p:stCondLst>
                                  <p:childTnLst>
                                    <p:set>
                                      <p:cBhvr>
                                        <p:cTn id="65" dur="1" fill="hold">
                                          <p:stCondLst>
                                            <p:cond delay="0"/>
                                          </p:stCondLst>
                                        </p:cTn>
                                        <p:tgtEl>
                                          <p:spTgt spid="16"/>
                                        </p:tgtEl>
                                        <p:attrNameLst>
                                          <p:attrName>style.visibility</p:attrName>
                                        </p:attrNameLst>
                                      </p:cBhvr>
                                      <p:to>
                                        <p:strVal val="visible"/>
                                      </p:to>
                                    </p:set>
                                    <p:animEffect transition="in" filter="barn(inVertical)">
                                      <p:cBhvr>
                                        <p:cTn id="66" dur="500"/>
                                        <p:tgtEl>
                                          <p:spTgt spid="16"/>
                                        </p:tgtEl>
                                      </p:cBhvr>
                                    </p:animEffect>
                                  </p:childTnLst>
                                </p:cTn>
                              </p:par>
                              <p:par>
                                <p:cTn id="67" presetID="16" presetClass="entr" presetSubtype="21" fill="hold" grpId="0" nodeType="with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barn(inVertical)">
                                      <p:cBhvr>
                                        <p:cTn id="6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P spid="11" grpId="0"/>
      <p:bldP spid="12" grpId="0"/>
      <p:bldP spid="13" grpId="0"/>
      <p:bldP spid="15" grpId="0"/>
      <p:bldP spid="16" grpId="0"/>
      <p:bldP spid="1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1014173"/>
            <a:ext cx="8903642" cy="903528"/>
          </a:xfrm>
        </p:spPr>
        <p:txBody>
          <a:bodyPr>
            <a:noAutofit/>
          </a:bodyPr>
          <a:lstStyle/>
          <a:p>
            <a:br>
              <a:rPr lang="en-US" sz="1600">
                <a:latin typeface="Preeti" pitchFamily="2" charset="0"/>
              </a:rPr>
            </a:br>
            <a:br>
              <a:rPr lang="ne-NP" sz="1600">
                <a:latin typeface="Preeti" pitchFamily="2" charset="0"/>
              </a:rPr>
            </a:br>
            <a:r>
              <a:rPr lang="ne-NP" sz="2800" b="1">
                <a:solidFill>
                  <a:srgbClr val="142DAC"/>
                </a:solidFill>
                <a:latin typeface="Kokila" panose="020B0604020202020204" pitchFamily="34" charset="0"/>
                <a:ea typeface="+mn-ea"/>
                <a:cs typeface="Kokila" panose="020B0604020202020204" pitchFamily="34" charset="0"/>
              </a:rPr>
              <a:t>महल नं ३४ </a:t>
            </a:r>
            <a:r>
              <a:rPr lang="en-US" altLang="en-US" sz="2800" b="1">
                <a:solidFill>
                  <a:srgbClr val="142DAC"/>
                </a:solidFill>
                <a:latin typeface="Kokila" panose="020B0604020202020204" pitchFamily="34" charset="0"/>
                <a:ea typeface="+mn-ea"/>
                <a:cs typeface="Kokila" panose="020B0604020202020204" pitchFamily="34" charset="0"/>
              </a:rPr>
              <a:t>: </a:t>
            </a:r>
            <a:r>
              <a:rPr lang="ne-NP" sz="2800" b="1">
                <a:solidFill>
                  <a:srgbClr val="142DAC"/>
                </a:solidFill>
                <a:latin typeface="Kokila" panose="020B0604020202020204" pitchFamily="34" charset="0"/>
                <a:ea typeface="+mn-ea"/>
                <a:cs typeface="Kokila" panose="020B0604020202020204" pitchFamily="34" charset="0"/>
              </a:rPr>
              <a:t>.... नाम.... ले काम गरेको ठाउँमा मुख्यरुपमा कस्तो किसिमको वस्तु वा सेवाको उत्पादन हुन्छ </a:t>
            </a:r>
            <a:r>
              <a:rPr lang="en-US" sz="2800" b="1">
                <a:solidFill>
                  <a:srgbClr val="142DAC"/>
                </a:solidFill>
                <a:latin typeface="Kokila" panose="020B0604020202020204" pitchFamily="34" charset="0"/>
                <a:ea typeface="+mn-ea"/>
                <a:cs typeface="Kokila" panose="020B0604020202020204" pitchFamily="34" charset="0"/>
              </a:rPr>
              <a:t>?</a:t>
            </a:r>
            <a:r>
              <a:rPr lang="en-US" sz="2800" b="1">
                <a:solidFill>
                  <a:srgbClr val="0070C0"/>
                </a:solidFill>
                <a:latin typeface="Kokila" panose="020B0604020202020204" pitchFamily="34" charset="0"/>
                <a:ea typeface="+mn-ea"/>
                <a:cs typeface="Kokila" panose="020B0604020202020204" pitchFamily="34" charset="0"/>
              </a:rPr>
              <a:t> </a:t>
            </a:r>
            <a:r>
              <a:rPr lang="en-US" sz="2800" b="1">
                <a:solidFill>
                  <a:srgbClr val="FF0000"/>
                </a:solidFill>
                <a:latin typeface="Kokila" panose="020B0604020202020204" pitchFamily="34" charset="0"/>
                <a:cs typeface="Kokila" panose="020B0604020202020204" pitchFamily="34" charset="0"/>
              </a:rPr>
              <a:t>........</a:t>
            </a:r>
            <a:r>
              <a:rPr lang="ne-NP" sz="2800" b="1">
                <a:solidFill>
                  <a:srgbClr val="FF0000"/>
                </a:solidFill>
                <a:latin typeface="Kokila" panose="020B0604020202020204" pitchFamily="34" charset="0"/>
                <a:cs typeface="Kokila" panose="020B0604020202020204" pitchFamily="34" charset="0"/>
              </a:rPr>
              <a:t>क्रमश</a:t>
            </a:r>
            <a:r>
              <a:rPr lang="en-US" sz="2800" b="1">
                <a:solidFill>
                  <a:srgbClr val="FF0000"/>
                </a:solidFill>
                <a:latin typeface="Kokila" panose="020B0604020202020204" pitchFamily="34" charset="0"/>
                <a:cs typeface="Kokila" panose="020B0604020202020204" pitchFamily="34" charset="0"/>
              </a:rPr>
              <a:t>.........</a:t>
            </a:r>
            <a:br>
              <a:rPr lang="ne-NP" sz="2800" b="1">
                <a:solidFill>
                  <a:srgbClr val="0070C0"/>
                </a:solidFill>
                <a:latin typeface="Kokila" panose="020B0604020202020204" pitchFamily="34" charset="0"/>
                <a:ea typeface="+mn-ea"/>
                <a:cs typeface="Kokila" panose="020B0604020202020204" pitchFamily="34" charset="0"/>
              </a:rPr>
            </a:br>
            <a:endParaRPr lang="ne-NP" sz="2800" b="1">
              <a:solidFill>
                <a:srgbClr val="0070C0"/>
              </a:solidFill>
              <a:latin typeface="Kokila" panose="020B0604020202020204" pitchFamily="34" charset="0"/>
              <a:ea typeface="+mn-ea"/>
              <a:cs typeface="Kokila" panose="020B0604020202020204" pitchFamily="34" charset="0"/>
            </a:endParaRPr>
          </a:p>
        </p:txBody>
      </p:sp>
      <p:sp>
        <p:nvSpPr>
          <p:cNvPr id="3" name="Content Placeholder 2"/>
          <p:cNvSpPr>
            <a:spLocks noGrp="1"/>
          </p:cNvSpPr>
          <p:nvPr>
            <p:ph idx="1"/>
          </p:nvPr>
        </p:nvSpPr>
        <p:spPr>
          <a:xfrm>
            <a:off x="194872" y="2250830"/>
            <a:ext cx="7491314" cy="4566182"/>
          </a:xfrm>
        </p:spPr>
        <p:txBody>
          <a:bodyPr>
            <a:normAutofit/>
          </a:bodyPr>
          <a:lstStyle/>
          <a:p>
            <a:pPr marL="0" indent="0">
              <a:buNone/>
            </a:pPr>
            <a:r>
              <a:rPr lang="ne-NP" sz="3000" b="1">
                <a:solidFill>
                  <a:srgbClr val="142DAC"/>
                </a:solidFill>
                <a:latin typeface="Kokila" panose="020B0604020202020204" pitchFamily="34" charset="0"/>
                <a:cs typeface="Kokila" panose="020B0604020202020204" pitchFamily="34" charset="0"/>
              </a:rPr>
              <a:t>उदाहरण</a:t>
            </a:r>
            <a:r>
              <a:rPr lang="ne-NP" sz="3600" b="1">
                <a:solidFill>
                  <a:srgbClr val="0070C0"/>
                </a:solidFill>
                <a:latin typeface="Kokila" panose="020B0604020202020204" pitchFamily="34" charset="0"/>
                <a:cs typeface="Kokila" panose="020B0604020202020204" pitchFamily="34" charset="0"/>
              </a:rPr>
              <a:t> </a:t>
            </a:r>
            <a:endParaRPr lang="en-US" sz="3600" b="1">
              <a:solidFill>
                <a:srgbClr val="0070C0"/>
              </a:solidFill>
              <a:latin typeface="Kokila" panose="020B0604020202020204" pitchFamily="34" charset="0"/>
              <a:cs typeface="Kokila" panose="020B0604020202020204" pitchFamily="34" charset="0"/>
            </a:endParaRPr>
          </a:p>
          <a:p>
            <a:pPr algn="just"/>
            <a:r>
              <a:rPr lang="ne-NP" sz="3000" b="1">
                <a:solidFill>
                  <a:srgbClr val="142DAC"/>
                </a:solidFill>
                <a:latin typeface="Kokila" panose="020B0604020202020204" pitchFamily="34" charset="0"/>
                <a:cs typeface="Kokila" panose="020B0604020202020204" pitchFamily="34" charset="0"/>
              </a:rPr>
              <a:t>कुनै व्यक्तिले आफ्नै पसल</a:t>
            </a:r>
            <a:r>
              <a:rPr lang="en-US" sz="3000" b="1">
                <a:solidFill>
                  <a:srgbClr val="142DAC"/>
                </a:solidFill>
                <a:latin typeface="Kokila" panose="020B0604020202020204" pitchFamily="34" charset="0"/>
                <a:cs typeface="Kokila" panose="020B0604020202020204" pitchFamily="34" charset="0"/>
              </a:rPr>
              <a:t>, </a:t>
            </a:r>
            <a:r>
              <a:rPr lang="ne-NP" sz="3000" b="1">
                <a:solidFill>
                  <a:srgbClr val="142DAC"/>
                </a:solidFill>
                <a:latin typeface="Kokila" panose="020B0604020202020204" pitchFamily="34" charset="0"/>
                <a:cs typeface="Kokila" panose="020B0604020202020204" pitchFamily="34" charset="0"/>
              </a:rPr>
              <a:t>दोकानमा वस्तुको खुद्रा व्यापार गरेका भए कहाँ काम गर्नुभयो भन्ने प्रश्नको उत्तर लेख्दा “आफ्नै पसलमा</a:t>
            </a:r>
            <a:r>
              <a:rPr lang="en-US" sz="3000" b="1">
                <a:solidFill>
                  <a:srgbClr val="142DAC"/>
                </a:solidFill>
                <a:latin typeface="Kokila" panose="020B0604020202020204" pitchFamily="34" charset="0"/>
                <a:cs typeface="Kokila" panose="020B0604020202020204" pitchFamily="34" charset="0"/>
              </a:rPr>
              <a:t>,</a:t>
            </a:r>
            <a:r>
              <a:rPr lang="ne-NP" sz="3000" b="1">
                <a:solidFill>
                  <a:srgbClr val="142DAC"/>
                </a:solidFill>
                <a:latin typeface="Kokila" panose="020B0604020202020204" pitchFamily="34" charset="0"/>
                <a:cs typeface="Kokila" panose="020B0604020202020204" pitchFamily="34" charset="0"/>
              </a:rPr>
              <a:t> खाद्यान्नको खुद्रा ब्यापार”</a:t>
            </a:r>
            <a:r>
              <a:rPr lang="en-US" sz="3000" b="1">
                <a:solidFill>
                  <a:srgbClr val="142DAC"/>
                </a:solidFill>
                <a:latin typeface="Kokila" panose="020B0604020202020204" pitchFamily="34" charset="0"/>
                <a:cs typeface="Kokila" panose="020B0604020202020204" pitchFamily="34" charset="0"/>
              </a:rPr>
              <a:t>, </a:t>
            </a:r>
            <a:r>
              <a:rPr lang="ne-NP" sz="3000" b="1">
                <a:solidFill>
                  <a:srgbClr val="142DAC"/>
                </a:solidFill>
                <a:latin typeface="Kokila" panose="020B0604020202020204" pitchFamily="34" charset="0"/>
                <a:cs typeface="Kokila" panose="020B0604020202020204" pitchFamily="34" charset="0"/>
              </a:rPr>
              <a:t>लेख्नुपर्दछ ।  </a:t>
            </a:r>
          </a:p>
          <a:p>
            <a:pPr algn="just"/>
            <a:r>
              <a:rPr lang="ne-NP" sz="3000" b="1">
                <a:solidFill>
                  <a:srgbClr val="142DAC"/>
                </a:solidFill>
                <a:latin typeface="Kokila" panose="020B0604020202020204" pitchFamily="34" charset="0"/>
                <a:cs typeface="Kokila" panose="020B0604020202020204" pitchFamily="34" charset="0"/>
              </a:rPr>
              <a:t>तर विक्री गर्ने काम खाद्य संस्थानको डिपोमा भए “खाद्य संस्थान – खाद्यान्न विक्री”</a:t>
            </a:r>
            <a:r>
              <a:rPr lang="en-US" sz="3000" b="1">
                <a:solidFill>
                  <a:srgbClr val="142DAC"/>
                </a:solidFill>
                <a:latin typeface="Kokila" panose="020B0604020202020204" pitchFamily="34" charset="0"/>
                <a:cs typeface="Kokila" panose="020B0604020202020204" pitchFamily="34" charset="0"/>
              </a:rPr>
              <a:t>, </a:t>
            </a:r>
            <a:r>
              <a:rPr lang="ne-NP" sz="3000" b="1">
                <a:solidFill>
                  <a:srgbClr val="142DAC"/>
                </a:solidFill>
                <a:latin typeface="Kokila" panose="020B0604020202020204" pitchFamily="34" charset="0"/>
                <a:cs typeface="Kokila" panose="020B0604020202020204" pitchFamily="34" charset="0"/>
              </a:rPr>
              <a:t>लेख्नुपर्दछ । </a:t>
            </a:r>
          </a:p>
          <a:p>
            <a:pPr algn="just"/>
            <a:r>
              <a:rPr lang="ne-NP" sz="3000" b="1">
                <a:solidFill>
                  <a:srgbClr val="142DAC"/>
                </a:solidFill>
                <a:latin typeface="Kokila" panose="020B0604020202020204" pitchFamily="34" charset="0"/>
                <a:cs typeface="Kokila" panose="020B0604020202020204" pitchFamily="34" charset="0"/>
              </a:rPr>
              <a:t>रोजगारी वा ज्यालादारीमा विभिन्न काम गरेकालाई निजी घरहरूमा काम गरेको भए व्यवसाय लेख्दा  “निजी घरमा – डकर्मीको काम”</a:t>
            </a:r>
            <a:r>
              <a:rPr lang="en-US" sz="3000" b="1">
                <a:solidFill>
                  <a:srgbClr val="142DAC"/>
                </a:solidFill>
                <a:latin typeface="Kokila" panose="020B0604020202020204" pitchFamily="34" charset="0"/>
                <a:cs typeface="Kokila" panose="020B0604020202020204" pitchFamily="34" charset="0"/>
              </a:rPr>
              <a:t> </a:t>
            </a:r>
            <a:r>
              <a:rPr lang="ne-NP" sz="3000" b="1">
                <a:solidFill>
                  <a:srgbClr val="142DAC"/>
                </a:solidFill>
                <a:latin typeface="Kokila" panose="020B0604020202020204" pitchFamily="34" charset="0"/>
                <a:cs typeface="Kokila" panose="020B0604020202020204" pitchFamily="34" charset="0"/>
              </a:rPr>
              <a:t>वा मुख्य काम के गरेको थियो सो काम लेख्नुपर्दछ । </a:t>
            </a:r>
            <a:endParaRPr lang="en-US" sz="3000" b="1">
              <a:solidFill>
                <a:srgbClr val="142DAC"/>
              </a:solidFill>
              <a:latin typeface="Kokila" panose="020B0604020202020204" pitchFamily="34" charset="0"/>
              <a:cs typeface="Kokila" panose="020B0604020202020204" pitchFamily="34" charset="0"/>
            </a:endParaRPr>
          </a:p>
          <a:p>
            <a:pPr marL="0" indent="0" algn="just">
              <a:buNone/>
            </a:pPr>
            <a:endParaRPr lang="en-US" sz="3200" b="1">
              <a:solidFill>
                <a:srgbClr val="0070C0"/>
              </a:solidFill>
              <a:latin typeface="Kokila" panose="020B0604020202020204" pitchFamily="34" charset="0"/>
              <a:cs typeface="Kokila" panose="020B0604020202020204" pitchFamily="34" charset="0"/>
            </a:endParaRPr>
          </a:p>
          <a:p>
            <a:pPr algn="just"/>
            <a:endParaRPr lang="en-US" sz="3600" b="1">
              <a:solidFill>
                <a:srgbClr val="0070C0"/>
              </a:solidFill>
              <a:latin typeface="Kokila" panose="020B0604020202020204" pitchFamily="34" charset="0"/>
              <a:cs typeface="Kokila" panose="020B0604020202020204" pitchFamily="34" charset="0"/>
            </a:endParaRPr>
          </a:p>
          <a:p>
            <a:pPr marL="912813" indent="-342900"/>
            <a:endParaRPr lang="ne-NP" sz="2000">
              <a:solidFill>
                <a:srgbClr val="142DAC"/>
              </a:solidFill>
            </a:endParaRPr>
          </a:p>
        </p:txBody>
      </p:sp>
      <p:sp>
        <p:nvSpPr>
          <p:cNvPr id="4" name="Slide Number Placeholder 3"/>
          <p:cNvSpPr>
            <a:spLocks noGrp="1"/>
          </p:cNvSpPr>
          <p:nvPr>
            <p:ph type="sldNum" sz="quarter" idx="12"/>
          </p:nvPr>
        </p:nvSpPr>
        <p:spPr/>
        <p:txBody>
          <a:bodyPr/>
          <a:lstStyle/>
          <a:p>
            <a:fld id="{26402401-4522-4C0F-A737-197EB07E49FF}" type="slidenum">
              <a:rPr lang="en-US" smtClean="0"/>
              <a:pPr/>
              <a:t>30</a:t>
            </a:fld>
            <a:endParaRPr lang="en-US"/>
          </a:p>
        </p:txBody>
      </p:sp>
      <p:pic>
        <p:nvPicPr>
          <p:cNvPr id="5" name="Picture 4">
            <a:extLst>
              <a:ext uri="{FF2B5EF4-FFF2-40B4-BE49-F238E27FC236}">
                <a16:creationId xmlns:a16="http://schemas.microsoft.com/office/drawing/2014/main" id="{0ABAD7B8-73BA-4448-9688-4653EDE8FCD8}"/>
              </a:ext>
            </a:extLst>
          </p:cNvPr>
          <p:cNvPicPr>
            <a:picLocks noChangeAspect="1"/>
          </p:cNvPicPr>
          <p:nvPr/>
        </p:nvPicPr>
        <p:blipFill>
          <a:blip r:embed="rId2"/>
          <a:stretch>
            <a:fillRect/>
          </a:stretch>
        </p:blipFill>
        <p:spPr>
          <a:xfrm>
            <a:off x="8987842" y="1014173"/>
            <a:ext cx="2894930" cy="5843827"/>
          </a:xfrm>
          <a:prstGeom prst="rect">
            <a:avLst/>
          </a:prstGeom>
        </p:spPr>
      </p:pic>
      <p:sp>
        <p:nvSpPr>
          <p:cNvPr id="6" name="TextBox 5">
            <a:extLst>
              <a:ext uri="{FF2B5EF4-FFF2-40B4-BE49-F238E27FC236}">
                <a16:creationId xmlns:a16="http://schemas.microsoft.com/office/drawing/2014/main" id="{050159B4-78A0-4597-A88D-0B60E81EFE33}"/>
              </a:ext>
            </a:extLst>
          </p:cNvPr>
          <p:cNvSpPr txBox="1"/>
          <p:nvPr/>
        </p:nvSpPr>
        <p:spPr>
          <a:xfrm>
            <a:off x="9115960" y="4565572"/>
            <a:ext cx="2126633" cy="523220"/>
          </a:xfrm>
          <a:prstGeom prst="rect">
            <a:avLst/>
          </a:prstGeom>
          <a:noFill/>
        </p:spPr>
        <p:txBody>
          <a:bodyPr wrap="square" rtlCol="0">
            <a:spAutoFit/>
          </a:bodyPr>
          <a:lstStyle/>
          <a:p>
            <a:pPr>
              <a:spcAft>
                <a:spcPts val="600"/>
              </a:spcAft>
            </a:pPr>
            <a:r>
              <a:rPr lang="ne-NP" sz="1400" b="1">
                <a:solidFill>
                  <a:srgbClr val="142DAC"/>
                </a:solidFill>
                <a:latin typeface="Kokila" panose="020B0604020202020204" pitchFamily="34" charset="0"/>
                <a:cs typeface="Kokila" panose="020B0604020202020204" pitchFamily="34" charset="0"/>
              </a:rPr>
              <a:t>आफ्नै पसलमा</a:t>
            </a:r>
            <a:r>
              <a:rPr lang="en-US" sz="1400" b="1">
                <a:solidFill>
                  <a:srgbClr val="142DAC"/>
                </a:solidFill>
                <a:latin typeface="Kokila" panose="020B0604020202020204" pitchFamily="34" charset="0"/>
                <a:cs typeface="Kokila" panose="020B0604020202020204" pitchFamily="34" charset="0"/>
              </a:rPr>
              <a:t>,</a:t>
            </a:r>
            <a:r>
              <a:rPr lang="ne-NP" sz="1400" b="1">
                <a:solidFill>
                  <a:srgbClr val="142DAC"/>
                </a:solidFill>
                <a:latin typeface="Kokila" panose="020B0604020202020204" pitchFamily="34" charset="0"/>
                <a:cs typeface="Kokila" panose="020B0604020202020204" pitchFamily="34" charset="0"/>
              </a:rPr>
              <a:t> खाद्यान्नको खुद्रा ब्यापार </a:t>
            </a:r>
            <a:endParaRPr lang="ne-NP" sz="1400">
              <a:solidFill>
                <a:srgbClr val="142DAC"/>
              </a:solidFill>
            </a:endParaRPr>
          </a:p>
        </p:txBody>
      </p:sp>
      <p:sp>
        <p:nvSpPr>
          <p:cNvPr id="7" name="TextBox 6">
            <a:extLst>
              <a:ext uri="{FF2B5EF4-FFF2-40B4-BE49-F238E27FC236}">
                <a16:creationId xmlns:a16="http://schemas.microsoft.com/office/drawing/2014/main" id="{92C672A1-8B29-4AC2-A680-EC8BE2629A82}"/>
              </a:ext>
            </a:extLst>
          </p:cNvPr>
          <p:cNvSpPr txBox="1"/>
          <p:nvPr/>
        </p:nvSpPr>
        <p:spPr>
          <a:xfrm>
            <a:off x="11247333" y="4554095"/>
            <a:ext cx="596840" cy="461665"/>
          </a:xfrm>
          <a:prstGeom prst="rect">
            <a:avLst/>
          </a:prstGeom>
          <a:noFill/>
        </p:spPr>
        <p:txBody>
          <a:bodyPr wrap="square" rtlCol="0">
            <a:spAutoFit/>
          </a:bodyPr>
          <a:lstStyle/>
          <a:p>
            <a:r>
              <a:rPr lang="en-US" sz="2400" b="1">
                <a:solidFill>
                  <a:srgbClr val="142DAC"/>
                </a:solidFill>
              </a:rPr>
              <a:t>7</a:t>
            </a:r>
          </a:p>
        </p:txBody>
      </p:sp>
      <p:sp>
        <p:nvSpPr>
          <p:cNvPr id="8" name="Rectangle 7">
            <a:extLst>
              <a:ext uri="{FF2B5EF4-FFF2-40B4-BE49-F238E27FC236}">
                <a16:creationId xmlns:a16="http://schemas.microsoft.com/office/drawing/2014/main" id="{DA6972D8-2872-4AAA-A0AD-2654172602C6}"/>
              </a:ext>
            </a:extLst>
          </p:cNvPr>
          <p:cNvSpPr/>
          <p:nvPr/>
        </p:nvSpPr>
        <p:spPr>
          <a:xfrm>
            <a:off x="9196372" y="5000555"/>
            <a:ext cx="1823454" cy="388568"/>
          </a:xfrm>
          <a:prstGeom prst="rect">
            <a:avLst/>
          </a:prstGeom>
        </p:spPr>
        <p:txBody>
          <a:bodyPr wrap="square">
            <a:spAutoFit/>
          </a:bodyPr>
          <a:lstStyle/>
          <a:p>
            <a:pPr>
              <a:lnSpc>
                <a:spcPct val="150000"/>
              </a:lnSpc>
              <a:spcAft>
                <a:spcPts val="600"/>
              </a:spcAft>
            </a:pPr>
            <a:r>
              <a:rPr lang="ne-NP" sz="1400" b="1">
                <a:solidFill>
                  <a:srgbClr val="142DAC"/>
                </a:solidFill>
                <a:latin typeface="Kokila" panose="020B0604020202020204" pitchFamily="34" charset="0"/>
                <a:cs typeface="Kokila" panose="020B0604020202020204" pitchFamily="34" charset="0"/>
              </a:rPr>
              <a:t>खाद्य संस्थान – खाद्यान्न विक्री</a:t>
            </a:r>
            <a:endParaRPr lang="en-US" sz="1400">
              <a:solidFill>
                <a:srgbClr val="142DAC"/>
              </a:solidFill>
            </a:endParaRPr>
          </a:p>
        </p:txBody>
      </p:sp>
      <p:sp>
        <p:nvSpPr>
          <p:cNvPr id="9" name="TextBox 8">
            <a:extLst>
              <a:ext uri="{FF2B5EF4-FFF2-40B4-BE49-F238E27FC236}">
                <a16:creationId xmlns:a16="http://schemas.microsoft.com/office/drawing/2014/main" id="{9D9DD805-A2F5-42C5-8AF5-E14DC5D86517}"/>
              </a:ext>
            </a:extLst>
          </p:cNvPr>
          <p:cNvSpPr txBox="1"/>
          <p:nvPr/>
        </p:nvSpPr>
        <p:spPr>
          <a:xfrm>
            <a:off x="11275015" y="5020908"/>
            <a:ext cx="569158" cy="461665"/>
          </a:xfrm>
          <a:prstGeom prst="rect">
            <a:avLst/>
          </a:prstGeom>
          <a:noFill/>
        </p:spPr>
        <p:txBody>
          <a:bodyPr wrap="square" rtlCol="0">
            <a:spAutoFit/>
          </a:bodyPr>
          <a:lstStyle/>
          <a:p>
            <a:r>
              <a:rPr lang="en-US" sz="2400" b="1">
                <a:solidFill>
                  <a:srgbClr val="142DAC"/>
                </a:solidFill>
              </a:rPr>
              <a:t>7</a:t>
            </a:r>
          </a:p>
        </p:txBody>
      </p:sp>
      <p:sp>
        <p:nvSpPr>
          <p:cNvPr id="10" name="TextBox 9">
            <a:extLst>
              <a:ext uri="{FF2B5EF4-FFF2-40B4-BE49-F238E27FC236}">
                <a16:creationId xmlns:a16="http://schemas.microsoft.com/office/drawing/2014/main" id="{25289866-4A81-4915-8269-1A7D194264A0}"/>
              </a:ext>
            </a:extLst>
          </p:cNvPr>
          <p:cNvSpPr txBox="1"/>
          <p:nvPr/>
        </p:nvSpPr>
        <p:spPr>
          <a:xfrm>
            <a:off x="11318000" y="5482573"/>
            <a:ext cx="441090" cy="461665"/>
          </a:xfrm>
          <a:prstGeom prst="rect">
            <a:avLst/>
          </a:prstGeom>
          <a:noFill/>
        </p:spPr>
        <p:txBody>
          <a:bodyPr wrap="square" rtlCol="0">
            <a:spAutoFit/>
          </a:bodyPr>
          <a:lstStyle/>
          <a:p>
            <a:r>
              <a:rPr lang="en-US" sz="2400" b="1">
                <a:solidFill>
                  <a:srgbClr val="142DAC"/>
                </a:solidFill>
              </a:rPr>
              <a:t>6</a:t>
            </a:r>
          </a:p>
        </p:txBody>
      </p:sp>
      <p:sp>
        <p:nvSpPr>
          <p:cNvPr id="11" name="Rectangle 10">
            <a:extLst>
              <a:ext uri="{FF2B5EF4-FFF2-40B4-BE49-F238E27FC236}">
                <a16:creationId xmlns:a16="http://schemas.microsoft.com/office/drawing/2014/main" id="{453CE526-1BDA-4C90-A672-2D41474B163F}"/>
              </a:ext>
            </a:extLst>
          </p:cNvPr>
          <p:cNvSpPr/>
          <p:nvPr/>
        </p:nvSpPr>
        <p:spPr>
          <a:xfrm>
            <a:off x="9188530" y="5553259"/>
            <a:ext cx="1873098" cy="307777"/>
          </a:xfrm>
          <a:prstGeom prst="rect">
            <a:avLst/>
          </a:prstGeom>
        </p:spPr>
        <p:txBody>
          <a:bodyPr wrap="square">
            <a:spAutoFit/>
          </a:bodyPr>
          <a:lstStyle/>
          <a:p>
            <a:pPr>
              <a:spcAft>
                <a:spcPts val="600"/>
              </a:spcAft>
            </a:pPr>
            <a:r>
              <a:rPr lang="ne-NP" sz="1400" b="1">
                <a:solidFill>
                  <a:srgbClr val="142DAC"/>
                </a:solidFill>
                <a:latin typeface="Kokila" panose="020B0604020202020204" pitchFamily="34" charset="0"/>
                <a:cs typeface="Kokila" panose="020B0604020202020204" pitchFamily="34" charset="0"/>
              </a:rPr>
              <a:t>निजी घरमा – डकर्मीको काम</a:t>
            </a:r>
            <a:endParaRPr lang="en-US" sz="1400">
              <a:solidFill>
                <a:srgbClr val="142DAC"/>
              </a:solidFill>
            </a:endParaRPr>
          </a:p>
        </p:txBody>
      </p:sp>
    </p:spTree>
    <p:extLst>
      <p:ext uri="{BB962C8B-B14F-4D97-AF65-F5344CB8AC3E}">
        <p14:creationId xmlns:p14="http://schemas.microsoft.com/office/powerpoint/2010/main" val="2644310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arn(inVertical)">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arn(inVertical)">
                                      <p:cBhvr>
                                        <p:cTn id="15" dur="500"/>
                                        <p:tgtEl>
                                          <p:spTgt spid="8"/>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barn(inVertical)">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barn(inVertical)">
                                      <p:cBhvr>
                                        <p:cTn id="23" dur="500"/>
                                        <p:tgtEl>
                                          <p:spTgt spid="11"/>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barn(inVertical)">
                                      <p:cBhvr>
                                        <p:cTn id="2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552131" y="2402006"/>
            <a:ext cx="3520516" cy="1015663"/>
          </a:xfrm>
          <a:prstGeom prst="rect">
            <a:avLst/>
          </a:prstGeom>
          <a:noFill/>
        </p:spPr>
        <p:txBody>
          <a:bodyPr wrap="none" rtlCol="0">
            <a:spAutoFit/>
          </a:bodyPr>
          <a:lstStyle/>
          <a:p>
            <a:r>
              <a:rPr lang="ne-NP" sz="6000" b="1">
                <a:solidFill>
                  <a:srgbClr val="142DAC"/>
                </a:solidFill>
                <a:latin typeface="Kokila" panose="020B0604020202020204" pitchFamily="34" charset="0"/>
                <a:cs typeface="Kokila" panose="020B0604020202020204" pitchFamily="34" charset="0"/>
              </a:rPr>
              <a:t>केही जिज्ञासा</a:t>
            </a:r>
            <a:r>
              <a:rPr lang="en-US" sz="6000" b="1">
                <a:solidFill>
                  <a:srgbClr val="142DAC"/>
                </a:solidFill>
                <a:latin typeface="Kokila" panose="020B0604020202020204" pitchFamily="34" charset="0"/>
                <a:cs typeface="Kokila" panose="020B0604020202020204" pitchFamily="34" charset="0"/>
              </a:rPr>
              <a:t> ?</a:t>
            </a:r>
            <a:endParaRPr lang="en-US" sz="6000" b="1" dirty="0">
              <a:solidFill>
                <a:srgbClr val="142DAC"/>
              </a:solidFill>
              <a:latin typeface="Kokila" panose="020B0604020202020204" pitchFamily="34" charset="0"/>
              <a:cs typeface="Kokila" panose="020B0604020202020204" pitchFamily="34" charset="0"/>
            </a:endParaRPr>
          </a:p>
        </p:txBody>
      </p:sp>
      <p:sp>
        <p:nvSpPr>
          <p:cNvPr id="3" name="Rectangle 2"/>
          <p:cNvSpPr/>
          <p:nvPr/>
        </p:nvSpPr>
        <p:spPr>
          <a:xfrm>
            <a:off x="320431" y="4841439"/>
            <a:ext cx="10837372" cy="523220"/>
          </a:xfrm>
          <a:prstGeom prst="rect">
            <a:avLst/>
          </a:prstGeom>
        </p:spPr>
        <p:txBody>
          <a:bodyPr wrap="square">
            <a:spAutoFit/>
          </a:bodyPr>
          <a:lstStyle/>
          <a:p>
            <a:r>
              <a:rPr lang="ne-NP" sz="2800" b="1" dirty="0">
                <a:solidFill>
                  <a:srgbClr val="C00000"/>
                </a:solidFill>
              </a:rPr>
              <a:t>अतिरिक्त जानकारीको लागि निर्देशिकाको विस्तृत अध्ययन गर्नुहोला ।</a:t>
            </a:r>
            <a:endParaRPr lang="en-US" sz="2800" b="1" dirty="0">
              <a:solidFill>
                <a:srgbClr val="C00000"/>
              </a:solidFill>
            </a:endParaRPr>
          </a:p>
        </p:txBody>
      </p:sp>
      <p:sp>
        <p:nvSpPr>
          <p:cNvPr id="4" name="TextBox 3"/>
          <p:cNvSpPr txBox="1"/>
          <p:nvPr/>
        </p:nvSpPr>
        <p:spPr>
          <a:xfrm>
            <a:off x="3210965" y="5772766"/>
            <a:ext cx="2202847" cy="1015663"/>
          </a:xfrm>
          <a:prstGeom prst="rect">
            <a:avLst/>
          </a:prstGeom>
          <a:noFill/>
        </p:spPr>
        <p:txBody>
          <a:bodyPr wrap="none" rtlCol="0">
            <a:spAutoFit/>
          </a:bodyPr>
          <a:lstStyle/>
          <a:p>
            <a:r>
              <a:rPr lang="ne-NP" sz="6000" b="1" dirty="0">
                <a:solidFill>
                  <a:srgbClr val="142DAC"/>
                </a:solidFill>
                <a:latin typeface="Kokila" panose="020B0604020202020204" pitchFamily="34" charset="0"/>
                <a:cs typeface="Kokila" panose="020B0604020202020204" pitchFamily="34" charset="0"/>
              </a:rPr>
              <a:t>धन्यवाद</a:t>
            </a:r>
            <a:r>
              <a:rPr lang="en-US" sz="6000" b="1" dirty="0">
                <a:solidFill>
                  <a:srgbClr val="142DAC"/>
                </a:solidFill>
                <a:latin typeface="Kokila" panose="020B0604020202020204" pitchFamily="34" charset="0"/>
                <a:cs typeface="Kokila" panose="020B0604020202020204" pitchFamily="34" charset="0"/>
              </a:rPr>
              <a:t>!</a:t>
            </a:r>
          </a:p>
        </p:txBody>
      </p:sp>
    </p:spTree>
    <p:extLst>
      <p:ext uri="{BB962C8B-B14F-4D97-AF65-F5344CB8AC3E}">
        <p14:creationId xmlns:p14="http://schemas.microsoft.com/office/powerpoint/2010/main" val="1310600415"/>
      </p:ext>
    </p:extLst>
  </p:cSld>
  <p:clrMapOvr>
    <a:masterClrMapping/>
  </p:clrMapOvr>
</p:sld>
</file>

<file path=ppt/theme/theme1.xml><?xml version="1.0" encoding="utf-8"?>
<a:theme xmlns:a="http://schemas.openxmlformats.org/drawingml/2006/main" name="राष्ट्रिय औद्योगिक सर्वेक्षण २०७६ मास्टर स्लाइड">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राष्ट्रिय औद्योगिक सर्वेक्षण २०७६ मास्टर स्लाइड</Template>
  <TotalTime>9300</TotalTime>
  <Words>3564</Words>
  <Application>Microsoft Office PowerPoint</Application>
  <PresentationFormat>Widescreen</PresentationFormat>
  <Paragraphs>318</Paragraphs>
  <Slides>31</Slides>
  <Notes>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31</vt:i4>
      </vt:variant>
    </vt:vector>
  </HeadingPairs>
  <TitlesOfParts>
    <vt:vector size="41" baseType="lpstr">
      <vt:lpstr>Arial</vt:lpstr>
      <vt:lpstr>Arial Narrow</vt:lpstr>
      <vt:lpstr>Calibri</vt:lpstr>
      <vt:lpstr>Himchuli</vt:lpstr>
      <vt:lpstr>Kalimati</vt:lpstr>
      <vt:lpstr>Kokila</vt:lpstr>
      <vt:lpstr>Preeti</vt:lpstr>
      <vt:lpstr>Times New Roman</vt:lpstr>
      <vt:lpstr>Wingdings</vt:lpstr>
      <vt:lpstr>राष्ट्रिय औद्योगिक सर्वेक्षण २०७६ मास्टर स्लाइड</vt:lpstr>
      <vt:lpstr>आयोजक : केन्द्रीय तथ्याङ्क विभाग काठमाडौं</vt:lpstr>
      <vt:lpstr>गणना निर्देशिका : भाग १२ मुख्य प्रश्नावली - आर्थिक क्रियाकलाप सम्बन्धी विवरण(महल ३२-३८)</vt:lpstr>
      <vt:lpstr>PowerPoint Presentation</vt:lpstr>
      <vt:lpstr>आर्थिक काम (तलव ज्याला पाउने काम वा आष आर्जन हुने काम)</vt:lpstr>
      <vt:lpstr>महल नं ३२ :... नाम... गत ७  दिनमा कम्तिमा एक घण्टा भएपनि मुख्यतः कस्तो प्रकारको आर्थिक काममा संलग्न हुनुभयो ?</vt:lpstr>
      <vt:lpstr>आर्थिक काम (तलव ज्याला पाउने/नाफा आर्जन हुने काम)   क्रमश.........</vt:lpstr>
      <vt:lpstr>महल नं ३२ : .... नाम... गत ७  दिनमा कम्तीमा एक घण्टा भएपनि मुख्यतः कस्तो प्रकारको आर्थिक काममा संलग्न हुनुभयो ?</vt:lpstr>
      <vt:lpstr>महल नं ३२ : .... नाम... गत ७  दिनमा कम्तीमा एक घण्टा भएपनि मुख्यतः कस्तो प्रकारको आर्थिक काममा संलग्न हुनुभयो ? ........क्रमश.........</vt:lpstr>
      <vt:lpstr>महल नं ३२ : .... नाम... गत ७  दिनमा कम्तीमा एक घण्टा भएपनि मुख्यतः कस्तो प्रकारको आर्थिक काममा संलग्न हुनुभयो ? ........क्रमश.........</vt:lpstr>
      <vt:lpstr>महल नं ३२ : .... नाम... गत ७  दिनमा कम्तीमा एक घण्टा भएपनि मुख्यतः कस्तो प्रकारको आर्थिक काममा संलग्न हुनुभयो ? ........क्रमश.........</vt:lpstr>
      <vt:lpstr>महल नं ३२ : .... नाम... गत ७  दिनमा कम्तीमा एक घण्टा भएपनि मुख्यतः कस्तो प्रकारको आर्थिक काममा संलग्न हुनुभयो ? ........क्रमश.........</vt:lpstr>
      <vt:lpstr>महल नं ३२ : .... नाम... गत ७  दिनमा कम्तीमा एक घण्टा भएपनि मुख्यतः कस्तो प्रकारको आर्थिक काममा संलग्न हुनुभयो ? ........क्रमश.........</vt:lpstr>
      <vt:lpstr>कृषि/खेतीपाती (मुख्य रुपमा बिक्रीको लागि) (कोड 3)</vt:lpstr>
      <vt:lpstr>महल नं ३२ : .... नाम... गत ७  दिनमा कम्तीमा एक घण्टा भएपनि मुख्यतः कस्तो प्रकारको आर्थिक काममा संलग्न हुनुभयो ? ........क्रमश.........</vt:lpstr>
      <vt:lpstr>महल नं ३२ : .... नाम... गत ७  दिनमा कम्तीमा एक घण्टा भएपनि मुख्यतः कस्तो प्रकारको आर्थिक काममा संलग्न हुनुभयो ? ........क्रमश.........</vt:lpstr>
      <vt:lpstr>महल नं ३३ : .... नाम... ले पछिल्लो समय कस्तो प्रकारको मुख्य आर्थिक काम वा पेशा  गर्नुभयो ? (महल ३२ मा संकेत 1, 2 र 3 भएकालाई मात्र) ........क्रमश.........</vt:lpstr>
      <vt:lpstr>महल नं ३३ : .... नाम... ले पछिल्लो समय कस्तो प्रकारको मुख्य आर्थिक काम वा पेशा  गर्नुभयो ? (महल ३२ मा संकेत 1, 2 र 3 भएकालाई मात्र) ........क्रमश.........</vt:lpstr>
      <vt:lpstr>महल नं ३३ : .... नाम... पछिल्लो समय कस्तो प्रकारको मुख्य आर्थिक काम वा पेशा                 गर्नुभयो ? ........क्रमश.........</vt:lpstr>
      <vt:lpstr>महल नं ३३ : .... नाम... पछिल्लो समय कस्तो प्रकारको मुख्य आर्थिक काम वा पेशा  गर्नुभयो ? ........क्रमश.........</vt:lpstr>
      <vt:lpstr>महल नं ३३ : .... नाम... ले पछिल्लो समय कस्तो प्रकारको मुख्य आर्थिक काम वा पेशा गर्नुभयो ? ........क्रमश.........</vt:lpstr>
      <vt:lpstr>महल नं ३३ : ...नाम.. ले पछिल्लो समय कस्तो प्रकारको मुख्य आर्थिक काम वा पेशा गर्नुभयो ? ........क्रमश.........</vt:lpstr>
      <vt:lpstr>महल नं ३३ : .... नाम... ले पछिल्लो समय कस्तो प्रकारको मुख्य आर्थिक काम वा पेशा गर्नुभयो ? ........क्रमश.........   उदाहरण</vt:lpstr>
      <vt:lpstr>  महल नं ३४ : .... नाम.... ले काम गरेको ठाउँमा मुख्यरुपमा कस्तो किसिमको वस्तु वा सेवाको उत्पादन हुन्छ ? (व्यक्तिले काम गर्ने ठाउँ वा संस्थाको नाम र उक्त संस्थाले मुख्य रुपमा कुन बस्तु तथा सेवाको उत्पादन गर्दछ सो बस्तु तथा सेवाको नाम स्पष्ट हुने गरी लेख्नुपर्दछ ) </vt:lpstr>
      <vt:lpstr>  महल नं ३४ : .... नाम.... ले काम गरेको ठाउँमा मुख्यरुपमा कस्तो किसिमको वस्तु वा सेवाको उत्पादन हुन्छ ? ........क्रमश......... </vt:lpstr>
      <vt:lpstr>  महल नं ३४ : .... नाम.... ले काम गरेको ठाउँमा मुख्यरुपमा कस्तो किसिमको वस्तु वा सेवाको उत्पादन हुन्छ ? ........क्रमश......... </vt:lpstr>
      <vt:lpstr>  महल नं ३४ : .... नाम.... ले काम गरेको ठाउँमा मुख्यरुपमा कस्तो किसिमको वस्तु वा सेवाको उत्पादन हुन्छ ? ........क्रमश......... </vt:lpstr>
      <vt:lpstr>  प्रश्न महल नं ३४ : .... नाम.... ले काम गरेको ठाउँमा मुख्यरुपमा कस्तो किसिमको वस्तु वा सेवाको उत्पादन हुन्छ ? ........क्रमश......... </vt:lpstr>
      <vt:lpstr>   महल नं ३४ : .... नाम.... ले काम गरेको ठाउँमा मुख्यरुपमा कस्तो किसिमको वस्तु वा सेवाको उत्पादन हुन्छ ? ........क्रमश......... उदाहरण</vt:lpstr>
      <vt:lpstr>  महल नं ३४ : .... नाम.... ले काम गरेको ठाउँमा मुख्यरुपमा कस्तो किसिमको वस्तु वा सेवाको उत्पादन हुन्छ ? ........क्रमश......... </vt:lpstr>
      <vt:lpstr>  महल नं ३४ : .... नाम.... ले काम गरेको ठाउँमा मुख्यरुपमा कस्तो किसिमको वस्तु वा सेवाको उत्पादन हुन्छ ? ........क्रमश.........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v08 (= u}/ cf}Bf]lus ;]jfjfkt vr{ /sd</dc:title>
  <dc:creator>User</dc:creator>
  <cp:lastModifiedBy>CBS</cp:lastModifiedBy>
  <cp:revision>411</cp:revision>
  <dcterms:created xsi:type="dcterms:W3CDTF">2019-12-29T13:45:36Z</dcterms:created>
  <dcterms:modified xsi:type="dcterms:W3CDTF">2020-03-08T06:54:40Z</dcterms:modified>
</cp:coreProperties>
</file>