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57" r:id="rId3"/>
    <p:sldId id="298" r:id="rId4"/>
    <p:sldId id="536" r:id="rId5"/>
    <p:sldId id="537" r:id="rId6"/>
    <p:sldId id="538" r:id="rId7"/>
    <p:sldId id="539" r:id="rId8"/>
    <p:sldId id="540" r:id="rId9"/>
    <p:sldId id="541" r:id="rId10"/>
    <p:sldId id="542" r:id="rId11"/>
    <p:sldId id="543" r:id="rId12"/>
    <p:sldId id="544" r:id="rId13"/>
    <p:sldId id="545" r:id="rId14"/>
    <p:sldId id="546" r:id="rId15"/>
    <p:sldId id="547" r:id="rId16"/>
    <p:sldId id="548" r:id="rId17"/>
    <p:sldId id="549" r:id="rId18"/>
    <p:sldId id="551" r:id="rId19"/>
    <p:sldId id="552" r:id="rId20"/>
    <p:sldId id="553" r:id="rId21"/>
    <p:sldId id="554" r:id="rId22"/>
    <p:sldId id="555" r:id="rId23"/>
    <p:sldId id="556" r:id="rId24"/>
    <p:sldId id="557" r:id="rId25"/>
    <p:sldId id="558" r:id="rId26"/>
    <p:sldId id="559" r:id="rId27"/>
    <p:sldId id="560" r:id="rId28"/>
    <p:sldId id="561" r:id="rId29"/>
    <p:sldId id="562" r:id="rId30"/>
    <p:sldId id="563" r:id="rId31"/>
    <p:sldId id="564" r:id="rId32"/>
    <p:sldId id="565" r:id="rId33"/>
    <p:sldId id="566" r:id="rId34"/>
    <p:sldId id="567" r:id="rId35"/>
    <p:sldId id="568" r:id="rId36"/>
    <p:sldId id="569" r:id="rId37"/>
    <p:sldId id="272"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1" clrIdx="0">
    <p:extLst>
      <p:ext uri="{19B8F6BF-5375-455C-9EA6-DF929625EA0E}">
        <p15:presenceInfo xmlns:p15="http://schemas.microsoft.com/office/powerpoint/2012/main" userId="eb23dc28227e6c1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922" autoAdjust="0"/>
    <p:restoredTop sz="94660"/>
  </p:normalViewPr>
  <p:slideViewPr>
    <p:cSldViewPr snapToGrid="0">
      <p:cViewPr varScale="1">
        <p:scale>
          <a:sx n="60" d="100"/>
          <a:sy n="60" d="100"/>
        </p:scale>
        <p:origin x="460" y="3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4/11/2021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endParaRPr lang="en-US" sz="1400" b="0" dirty="0">
              <a:solidFill>
                <a:srgbClr val="FF0000"/>
              </a:solidFill>
              <a:cs typeface="Kalimati" panose="00000400000000000000" pitchFamily="2"/>
            </a:endParaRP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4389" y="27166"/>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 Placeholder 2"/>
          <p:cNvSpPr>
            <a:spLocks noGrp="1"/>
          </p:cNvSpPr>
          <p:nvPr>
            <p:ph type="body" sz="quarter" idx="4294967295"/>
          </p:nvPr>
        </p:nvSpPr>
        <p:spPr>
          <a:xfrm>
            <a:off x="584903" y="2190304"/>
            <a:ext cx="8027793" cy="1404169"/>
          </a:xfrm>
          <a:prstGeom prst="rect">
            <a:avLst/>
          </a:prstGeom>
        </p:spPr>
        <p:txBody>
          <a:bodyPr/>
          <a:lstStyle/>
          <a:p>
            <a:pPr marL="0" indent="0" algn="ctr">
              <a:spcBef>
                <a:spcPts val="600"/>
              </a:spcBef>
              <a:spcAft>
                <a:spcPts val="600"/>
              </a:spcAft>
              <a:buNone/>
            </a:pPr>
            <a:r>
              <a:rPr lang="ne-NP" sz="3200" b="1" dirty="0">
                <a:latin typeface="Calibri" panose="020F0502020204030204" pitchFamily="34" charset="0"/>
                <a:ea typeface="+mj-ea"/>
                <a:cs typeface="Kalimati" panose="00000400000000000000" pitchFamily="2"/>
              </a:rPr>
              <a:t>राष्ट्रिय जनगणनाको विवरण सङ्कलन गर्दा थप स्पष्ट हुनु पर्ने केही बिषयहरू</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5235" y="4158486"/>
            <a:ext cx="3187033" cy="21246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spTree>
    <p:extLst>
      <p:ext uri="{BB962C8B-B14F-4D97-AF65-F5344CB8AC3E}">
        <p14:creationId xmlns:p14="http://schemas.microsoft.com/office/powerpoint/2010/main" val="2846352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82631" y="633302"/>
            <a:ext cx="9011920" cy="6033311"/>
          </a:xfrm>
          <a:prstGeom prst="rect">
            <a:avLst/>
          </a:prstGeom>
          <a:effectLst/>
          <a:scene3d>
            <a:camera prst="orthographicFront"/>
            <a:lightRig rig="threePt" dir="t"/>
          </a:scene3d>
          <a:sp3d>
            <a:bevelT w="165100" prst="coolSlant"/>
          </a:sp3d>
        </p:spPr>
      </p:pic>
      <p:sp>
        <p:nvSpPr>
          <p:cNvPr id="7" name="TextBox 6"/>
          <p:cNvSpPr txBox="1"/>
          <p:nvPr/>
        </p:nvSpPr>
        <p:spPr>
          <a:xfrm>
            <a:off x="3157632" y="2947482"/>
            <a:ext cx="7882545" cy="2237536"/>
          </a:xfrm>
          <a:prstGeom prst="rect">
            <a:avLst/>
          </a:prstGeom>
          <a:noFill/>
        </p:spPr>
        <p:txBody>
          <a:bodyPr wrap="square" rtlCol="0">
            <a:spAutoFit/>
          </a:bodyPr>
          <a:lstStyle/>
          <a:p>
            <a:pPr lvl="0" algn="ctr">
              <a:lnSpc>
                <a:spcPct val="90000"/>
              </a:lnSpc>
              <a:spcBef>
                <a:spcPts val="600"/>
              </a:spcBef>
              <a:spcAft>
                <a:spcPts val="600"/>
              </a:spcAft>
            </a:pPr>
            <a:r>
              <a:rPr lang="ne-NP" sz="2800" dirty="0">
                <a:cs typeface="Kalimati" pitchFamily="2"/>
              </a:rPr>
              <a:t>घर तथा घरपरिवार सूचीकरण फाराम सम्बन्धी विवरण सङ्कलन गर्दा थप स्पष्ट हुनु पर्ने केही बिषयहरू</a:t>
            </a:r>
          </a:p>
          <a:p>
            <a:pPr marL="342900" indent="-342900">
              <a:buFont typeface="Wingdings" panose="05000000000000000000" pitchFamily="2" charset="2"/>
              <a:buChar char="ü"/>
            </a:pPr>
            <a:endParaRPr lang="ne-NP" sz="2800" dirty="0">
              <a:cs typeface="Kalimati" pitchFamily="2"/>
            </a:endParaRPr>
          </a:p>
          <a:p>
            <a:endParaRPr lang="en-US" sz="2800" dirty="0">
              <a:cs typeface="Kalimati" pitchFamily="2"/>
            </a:endParaRPr>
          </a:p>
          <a:p>
            <a:endParaRPr lang="en-US" sz="2800" dirty="0">
              <a:cs typeface="Kalimati" pitchFamily="2"/>
            </a:endParaRP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981777" y="83464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rgbClr val="00B0F0"/>
                </a:solidFill>
                <a:latin typeface="Calibri" panose="020F0502020204030204" pitchFamily="34" charset="0"/>
                <a:ea typeface="Calibri" panose="020F0502020204030204" pitchFamily="34" charset="0"/>
                <a:cs typeface="Kalimati" panose="00000400000000000000" pitchFamily="2"/>
              </a:rPr>
              <a:t>घर तथा घरपरिवार सूचीकरण फाराम सम्बन्धमा</a:t>
            </a:r>
            <a:endParaRPr lang="en-US" sz="2400" dirty="0">
              <a:solidFill>
                <a:srgbClr val="00B0F0"/>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10" name="Text Placeholder 2"/>
          <p:cNvSpPr>
            <a:spLocks noGrp="1"/>
          </p:cNvSpPr>
          <p:nvPr>
            <p:ph type="body" sz="quarter" idx="4294967295"/>
          </p:nvPr>
        </p:nvSpPr>
        <p:spPr>
          <a:xfrm>
            <a:off x="142240" y="1524754"/>
            <a:ext cx="11856720" cy="5040097"/>
          </a:xfrm>
          <a:prstGeom prst="rect">
            <a:avLst/>
          </a:prstGeom>
        </p:spPr>
        <p:txBody>
          <a:bodyPr/>
          <a:lstStyle/>
          <a:p>
            <a:pPr marL="0" marR="0" lvl="0" indent="0" algn="just">
              <a:lnSpc>
                <a:spcPct val="150000"/>
              </a:lnSpc>
              <a:spcBef>
                <a:spcPts val="0"/>
              </a:spcBef>
              <a:spcAft>
                <a:spcPts val="0"/>
              </a:spcAft>
              <a:buNone/>
            </a:pPr>
            <a:r>
              <a:rPr lang="ne-NP" sz="2400" dirty="0">
                <a:solidFill>
                  <a:srgbClr val="0070C0"/>
                </a:solidFill>
                <a:latin typeface="Calibri" panose="020F0502020204030204" pitchFamily="34" charset="0"/>
                <a:ea typeface="Calibri" panose="020F0502020204030204" pitchFamily="34" charset="0"/>
                <a:cs typeface="Kalimati" panose="00000400000000000000" pitchFamily="2"/>
              </a:rPr>
              <a:t>१</a:t>
            </a:r>
            <a:r>
              <a:rPr lang="en-US" sz="2400"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sz="2400" dirty="0">
                <a:solidFill>
                  <a:srgbClr val="0070C0"/>
                </a:solidFill>
                <a:latin typeface="Calibri" panose="020F0502020204030204" pitchFamily="34" charset="0"/>
                <a:ea typeface="Calibri" panose="020F0502020204030204" pitchFamily="34" charset="0"/>
                <a:cs typeface="Kalimati" panose="00000400000000000000" pitchFamily="2"/>
              </a:rPr>
              <a:t>गणनाको समयमा एउटा गणना क्षेत्रमा अनुमान गरिएको भन्दा निकै धेरै घर परिवार भेटिएर दुर्इ वा दुर्इ भन्दा बढी गणक खटाउन पर्ने अवस्थामा घर क्रमसंख्या, परिवार क्रमसंख्या लगायत क्रमसंख्याहरूलार्इ कसरी व्यवस्थापन गर्ने ? यस्तो अवस्थामा गणकले उतार फाराममा थप हुने परिवारलार्इ कसरि लेख्ने ?</a:t>
            </a:r>
            <a:endParaRPr lang="en-US" sz="2400" dirty="0">
              <a:latin typeface="Calibri" panose="020F0502020204030204" pitchFamily="34" charset="0"/>
              <a:ea typeface="Calibri" panose="020F0502020204030204" pitchFamily="34" charset="0"/>
              <a:cs typeface="Kalimati" panose="00000400000000000000" pitchFamily="2"/>
            </a:endParaRPr>
          </a:p>
          <a:p>
            <a:pPr marL="685800" marR="0" indent="-457200" algn="just">
              <a:lnSpc>
                <a:spcPct val="150000"/>
              </a:lnSpc>
              <a:spcBef>
                <a:spcPts val="0"/>
              </a:spcBef>
              <a:spcAft>
                <a:spcPts val="800"/>
              </a:spcAft>
              <a:buFont typeface="Wingdings" panose="05000000000000000000" pitchFamily="2" charset="2"/>
              <a:buChar char="ü"/>
            </a:pPr>
            <a:r>
              <a:rPr lang="ne-NP" sz="2400" dirty="0">
                <a:latin typeface="Calibri" panose="020F0502020204030204" pitchFamily="34" charset="0"/>
                <a:ea typeface="Calibri" panose="020F0502020204030204" pitchFamily="34" charset="0"/>
                <a:cs typeface="Kalimati" panose="00000400000000000000" pitchFamily="2"/>
              </a:rPr>
              <a:t>सुपरिवेक्षकले क्रमसंख्या नियमित राखी सूचीकरण गर्ने । गणकहरूलार्इ समान कार्यबोझ हुने गरी कार्य विभाजन गरिदिने र थप हुने परिवारको हकमा उतार फाराम तथा मुख्य प्रश्नावलीमा घर क्रमसंख्या, जनगणना घर क्रमसंख्या र जनगणना परिवार क्रमसंख्या खाली राखी अन्य विवरण भर्ने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a:t>
            </a:fld>
            <a:endParaRPr lang="en-US" dirty="0"/>
          </a:p>
        </p:txBody>
      </p:sp>
    </p:spTree>
    <p:extLst>
      <p:ext uri="{BB962C8B-B14F-4D97-AF65-F5344CB8AC3E}">
        <p14:creationId xmlns:p14="http://schemas.microsoft.com/office/powerpoint/2010/main" val="4104175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981777" y="72313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rgbClr val="00B0F0"/>
                </a:solidFill>
                <a:latin typeface="Calibri" panose="020F0502020204030204" pitchFamily="34" charset="0"/>
                <a:ea typeface="Calibri" panose="020F0502020204030204" pitchFamily="34" charset="0"/>
                <a:cs typeface="Kalimati" panose="00000400000000000000" pitchFamily="2"/>
              </a:rPr>
              <a:t>घर तथा घरपरिवार सूचीकरण फाराम सम्बन्धमा</a:t>
            </a:r>
            <a:endParaRPr lang="en-US" sz="2400" dirty="0">
              <a:solidFill>
                <a:srgbClr val="00B0F0"/>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10" name="Text Placeholder 2"/>
          <p:cNvSpPr>
            <a:spLocks noGrp="1"/>
          </p:cNvSpPr>
          <p:nvPr>
            <p:ph type="body" sz="quarter" idx="4294967295"/>
          </p:nvPr>
        </p:nvSpPr>
        <p:spPr>
          <a:xfrm>
            <a:off x="142240" y="1480151"/>
            <a:ext cx="11856720" cy="3114151"/>
          </a:xfrm>
          <a:prstGeom prst="rect">
            <a:avLst/>
          </a:prstGeom>
        </p:spPr>
        <p:txBody>
          <a:bodyPr/>
          <a:lstStyle/>
          <a:p>
            <a:pPr marR="0" lvl="0" algn="just">
              <a:lnSpc>
                <a:spcPct val="150000"/>
              </a:lnSpc>
              <a:spcBef>
                <a:spcPts val="0"/>
              </a:spcBef>
              <a:spcAft>
                <a:spcPts val="0"/>
              </a:spcAft>
              <a:buFont typeface="Wingdings" panose="05000000000000000000" pitchFamily="2" charset="2"/>
              <a:buChar char="ü"/>
            </a:pPr>
            <a:r>
              <a:rPr lang="ne-NP" dirty="0">
                <a:latin typeface="Calibri" panose="020F0502020204030204" pitchFamily="34" charset="0"/>
                <a:ea typeface="Calibri" panose="020F0502020204030204" pitchFamily="34" charset="0"/>
                <a:cs typeface="Kalimati" panose="00000400000000000000" pitchFamily="2"/>
              </a:rPr>
              <a:t>सम्पूर्ण गणना कार्य सकिएपछि सम्बन्धित सुपरिवेक्षकले क्रमसंख्याहरू नदोहोरिने गरी खाली छोडिएका क्रमसंख्याहरू मिलाएर भरिदिने । </a:t>
            </a:r>
          </a:p>
          <a:p>
            <a:pPr marR="0" lvl="0" algn="just">
              <a:lnSpc>
                <a:spcPct val="150000"/>
              </a:lnSpc>
              <a:spcBef>
                <a:spcPts val="0"/>
              </a:spcBef>
              <a:spcAft>
                <a:spcPts val="0"/>
              </a:spcAft>
              <a:buFont typeface="Wingdings" panose="05000000000000000000" pitchFamily="2" charset="2"/>
              <a:buChar char="ü"/>
            </a:pPr>
            <a:r>
              <a:rPr lang="ne-NP" dirty="0">
                <a:latin typeface="Calibri" panose="020F0502020204030204" pitchFamily="34" charset="0"/>
                <a:ea typeface="Calibri" panose="020F0502020204030204" pitchFamily="34" charset="0"/>
                <a:cs typeface="Kalimati" panose="00000400000000000000" pitchFamily="2"/>
              </a:rPr>
              <a:t>यो जिम्मेवारी गणक तथा सुपरिवेक्षक दुवैको हुनेछ ।साथै फाराम रूजुकर्ताले समेत यी कुराहरूमा विशेष ध्यान दिनुपर्दछ ।</a:t>
            </a:r>
            <a:endParaRPr lang="en-US" dirty="0">
              <a:effectLst/>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a:t>
            </a:fld>
            <a:endParaRPr lang="en-US" dirty="0"/>
          </a:p>
        </p:txBody>
      </p:sp>
    </p:spTree>
    <p:extLst>
      <p:ext uri="{BB962C8B-B14F-4D97-AF65-F5344CB8AC3E}">
        <p14:creationId xmlns:p14="http://schemas.microsoft.com/office/powerpoint/2010/main" val="1101607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981777" y="72313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rgbClr val="00B0F0"/>
                </a:solidFill>
                <a:latin typeface="Calibri" panose="020F0502020204030204" pitchFamily="34" charset="0"/>
                <a:ea typeface="Calibri" panose="020F0502020204030204" pitchFamily="34" charset="0"/>
                <a:cs typeface="Kalimati" panose="00000400000000000000" pitchFamily="2"/>
              </a:rPr>
              <a:t>घर तथा घरपरिवार सूचीकरण फाराम सम्बन्धमा</a:t>
            </a:r>
            <a:endParaRPr lang="en-US" sz="2400" dirty="0">
              <a:solidFill>
                <a:srgbClr val="00B0F0"/>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10" name="Text Placeholder 2"/>
          <p:cNvSpPr>
            <a:spLocks noGrp="1"/>
          </p:cNvSpPr>
          <p:nvPr>
            <p:ph type="body" sz="quarter" idx="4294967295"/>
          </p:nvPr>
        </p:nvSpPr>
        <p:spPr>
          <a:xfrm>
            <a:off x="142240" y="1301735"/>
            <a:ext cx="11856720" cy="5377846"/>
          </a:xfrm>
          <a:prstGeom prst="rect">
            <a:avLst/>
          </a:prstGeom>
        </p:spPr>
        <p:txBody>
          <a:bodyPr/>
          <a:lstStyle/>
          <a:p>
            <a:pPr marL="0" marR="0" lvl="0" indent="0" algn="just">
              <a:lnSpc>
                <a:spcPct val="150000"/>
              </a:lnSpc>
              <a:spcBef>
                <a:spcPts val="0"/>
              </a:spcBef>
              <a:spcAft>
                <a:spcPts val="0"/>
              </a:spcAft>
              <a:buNone/>
            </a:pPr>
            <a:r>
              <a:rPr lang="ne-NP" dirty="0">
                <a:solidFill>
                  <a:srgbClr val="0070C0"/>
                </a:solidFill>
                <a:latin typeface="Calibri" panose="020F0502020204030204" pitchFamily="34" charset="0"/>
                <a:ea typeface="Calibri" panose="020F0502020204030204" pitchFamily="34" charset="0"/>
                <a:cs typeface="Kalimati" panose="00000400000000000000" pitchFamily="2"/>
              </a:rPr>
              <a:t>२</a:t>
            </a:r>
            <a:r>
              <a:rPr lang="en-US"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dirty="0">
                <a:solidFill>
                  <a:srgbClr val="0070C0"/>
                </a:solidFill>
                <a:latin typeface="Calibri" panose="020F0502020204030204" pitchFamily="34" charset="0"/>
                <a:ea typeface="Calibri" panose="020F0502020204030204" pitchFamily="34" charset="0"/>
                <a:cs typeface="Kalimati" panose="00000400000000000000" pitchFamily="2"/>
              </a:rPr>
              <a:t>संस्थागत परिवारहरूको सूचीकरण कसरी गर्ने ?</a:t>
            </a:r>
            <a:endParaRPr lang="en-US" dirty="0">
              <a:solidFill>
                <a:srgbClr val="0070C0"/>
              </a:solidFill>
              <a:latin typeface="Calibri" panose="020F0502020204030204" pitchFamily="34" charset="0"/>
              <a:ea typeface="Calibri" panose="020F0502020204030204" pitchFamily="34" charset="0"/>
              <a:cs typeface="Kalimati" panose="00000400000000000000" pitchFamily="2"/>
            </a:endParaRPr>
          </a:p>
          <a:p>
            <a:pPr marL="685800" marR="0" indent="-457200">
              <a:lnSpc>
                <a:spcPct val="150000"/>
              </a:lnSpc>
              <a:spcBef>
                <a:spcPts val="0"/>
              </a:spcBef>
              <a:spcAft>
                <a:spcPts val="800"/>
              </a:spcAft>
              <a:buFont typeface="Wingdings" panose="05000000000000000000" pitchFamily="2" charset="2"/>
              <a:buChar char="ü"/>
            </a:pPr>
            <a:r>
              <a:rPr lang="ne-NP" dirty="0">
                <a:latin typeface="Calibri" panose="020F0502020204030204" pitchFamily="34" charset="0"/>
                <a:ea typeface="Calibri" panose="020F0502020204030204" pitchFamily="34" charset="0"/>
                <a:cs typeface="Kalimati" panose="00000400000000000000" pitchFamily="2"/>
              </a:rPr>
              <a:t>सूचीकरण फारामको पहिलो बुकको अन्तिम पाना संस्थागत परिवारका लागि छुट्याउने र संस्थागत परिवारको क्रमसंख्या हरू </a:t>
            </a:r>
            <a:r>
              <a:rPr lang="en-US" sz="3200" dirty="0">
                <a:latin typeface="Calibri" panose="020F0502020204030204" pitchFamily="34" charset="0"/>
                <a:ea typeface="Calibri" panose="020F0502020204030204" pitchFamily="34" charset="0"/>
                <a:cs typeface="Kalimati" panose="00000400000000000000" pitchFamily="2"/>
              </a:rPr>
              <a:t>9001</a:t>
            </a:r>
            <a:r>
              <a:rPr lang="en-US" sz="4000" dirty="0">
                <a:latin typeface="Calibri" panose="020F0502020204030204" pitchFamily="34" charset="0"/>
                <a:ea typeface="Calibri" panose="020F0502020204030204" pitchFamily="34" charset="0"/>
                <a:cs typeface="Kalimati" panose="00000400000000000000" pitchFamily="2"/>
              </a:rPr>
              <a:t> </a:t>
            </a:r>
            <a:r>
              <a:rPr lang="ne-NP" dirty="0">
                <a:latin typeface="Calibri" panose="020F0502020204030204" pitchFamily="34" charset="0"/>
                <a:ea typeface="Calibri" panose="020F0502020204030204" pitchFamily="34" charset="0"/>
                <a:cs typeface="Kalimati" panose="00000400000000000000" pitchFamily="2"/>
              </a:rPr>
              <a:t>बाट शुरू गर्ने । </a:t>
            </a:r>
          </a:p>
          <a:p>
            <a:pPr marL="685800" marR="0" indent="-457200">
              <a:lnSpc>
                <a:spcPct val="150000"/>
              </a:lnSpc>
              <a:spcBef>
                <a:spcPts val="0"/>
              </a:spcBef>
              <a:spcAft>
                <a:spcPts val="800"/>
              </a:spcAft>
              <a:buFont typeface="Wingdings" panose="05000000000000000000" pitchFamily="2" charset="2"/>
              <a:buChar char="ü"/>
            </a:pPr>
            <a:r>
              <a:rPr lang="ne-NP" dirty="0">
                <a:latin typeface="Calibri" panose="020F0502020204030204" pitchFamily="34" charset="0"/>
                <a:ea typeface="Calibri" panose="020F0502020204030204" pitchFamily="34" charset="0"/>
                <a:cs typeface="Kalimati" panose="00000400000000000000" pitchFamily="2"/>
              </a:rPr>
              <a:t>यदि पहिलो बुकको अन्तिम पानाले अपुग भएमा दोश्रो बुकको अन्तिम पाना प्रयोग गर्ने । </a:t>
            </a:r>
          </a:p>
          <a:p>
            <a:pPr marL="685800" marR="0" indent="-457200">
              <a:lnSpc>
                <a:spcPct val="150000"/>
              </a:lnSpc>
              <a:spcBef>
                <a:spcPts val="0"/>
              </a:spcBef>
              <a:spcAft>
                <a:spcPts val="800"/>
              </a:spcAft>
              <a:buFont typeface="Wingdings" panose="05000000000000000000" pitchFamily="2" charset="2"/>
              <a:buChar char="ü"/>
            </a:pPr>
            <a:r>
              <a:rPr lang="ne-NP" dirty="0">
                <a:latin typeface="Calibri" panose="020F0502020204030204" pitchFamily="34" charset="0"/>
                <a:ea typeface="Calibri" panose="020F0502020204030204" pitchFamily="34" charset="0"/>
                <a:cs typeface="Kalimati" panose="00000400000000000000" pitchFamily="2"/>
              </a:rPr>
              <a:t>साथै, सो पानाको शिरानमा संस्थागत परिवार भनी ठुला अक्षरमा प्रष्ट लेख्ने । </a:t>
            </a:r>
            <a:endParaRPr lang="en-US" sz="40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a:t>
            </a:fld>
            <a:endParaRPr lang="en-US" dirty="0"/>
          </a:p>
        </p:txBody>
      </p:sp>
    </p:spTree>
    <p:extLst>
      <p:ext uri="{BB962C8B-B14F-4D97-AF65-F5344CB8AC3E}">
        <p14:creationId xmlns:p14="http://schemas.microsoft.com/office/powerpoint/2010/main" val="1784964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981777" y="72313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rgbClr val="00B0F0"/>
                </a:solidFill>
                <a:latin typeface="Calibri" panose="020F0502020204030204" pitchFamily="34" charset="0"/>
                <a:ea typeface="Calibri" panose="020F0502020204030204" pitchFamily="34" charset="0"/>
                <a:cs typeface="Kalimati" panose="00000400000000000000" pitchFamily="2"/>
              </a:rPr>
              <a:t>घर तथा घरपरिवार सूचीकरण फाराम सम्बन्धमा</a:t>
            </a:r>
            <a:endParaRPr lang="en-US" sz="2400" dirty="0">
              <a:solidFill>
                <a:srgbClr val="00B0F0"/>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10" name="Text Placeholder 2"/>
          <p:cNvSpPr>
            <a:spLocks noGrp="1"/>
          </p:cNvSpPr>
          <p:nvPr>
            <p:ph type="body" sz="quarter" idx="4294967295"/>
          </p:nvPr>
        </p:nvSpPr>
        <p:spPr>
          <a:xfrm>
            <a:off x="142240" y="1301735"/>
            <a:ext cx="11856720" cy="5377846"/>
          </a:xfrm>
          <a:prstGeom prst="rect">
            <a:avLst/>
          </a:prstGeom>
        </p:spPr>
        <p:txBody>
          <a:bodyPr/>
          <a:lstStyle/>
          <a:p>
            <a:pPr marL="0" marR="0" lvl="0" indent="0" algn="just">
              <a:lnSpc>
                <a:spcPct val="107000"/>
              </a:lnSpc>
              <a:spcBef>
                <a:spcPts val="0"/>
              </a:spcBef>
              <a:spcAft>
                <a:spcPts val="0"/>
              </a:spcAft>
              <a:buNone/>
            </a:pPr>
            <a:r>
              <a:rPr lang="ne-NP" dirty="0">
                <a:solidFill>
                  <a:srgbClr val="0070C0"/>
                </a:solidFill>
                <a:latin typeface="Calibri" panose="020F0502020204030204" pitchFamily="34" charset="0"/>
                <a:ea typeface="Calibri" panose="020F0502020204030204" pitchFamily="34" charset="0"/>
                <a:cs typeface="Kalimati" panose="00000400000000000000" pitchFamily="2"/>
              </a:rPr>
              <a:t>३</a:t>
            </a:r>
            <a:r>
              <a:rPr lang="en-US"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dirty="0">
                <a:solidFill>
                  <a:srgbClr val="0070C0"/>
                </a:solidFill>
                <a:latin typeface="Calibri" panose="020F0502020204030204" pitchFamily="34" charset="0"/>
                <a:ea typeface="Calibri" panose="020F0502020204030204" pitchFamily="34" charset="0"/>
                <a:cs typeface="Kalimati" panose="00000400000000000000" pitchFamily="2"/>
              </a:rPr>
              <a:t>केही परिवारहरू सीमापारी डेरा लिर्इ बस्ने तर नेपालका सरकारी कार्यालयमा काम गर्नेहरूको गणना कसरी गर्ने ?</a:t>
            </a:r>
            <a:endParaRPr lang="en-US" sz="3600" dirty="0">
              <a:solidFill>
                <a:srgbClr val="0070C0"/>
              </a:solidFill>
              <a:latin typeface="Calibri" panose="020F0502020204030204" pitchFamily="34" charset="0"/>
              <a:ea typeface="Calibri" panose="020F0502020204030204" pitchFamily="34" charset="0"/>
              <a:cs typeface="Mangal" panose="02040503050203030202" pitchFamily="18" charset="0"/>
            </a:endParaRPr>
          </a:p>
          <a:p>
            <a:pPr marR="0" lvl="0" algn="just">
              <a:lnSpc>
                <a:spcPct val="107000"/>
              </a:lnSpc>
              <a:spcBef>
                <a:spcPts val="0"/>
              </a:spcBef>
              <a:spcAft>
                <a:spcPts val="0"/>
              </a:spcAft>
              <a:buFont typeface="Wingdings" panose="05000000000000000000" pitchFamily="2" charset="2"/>
              <a:buChar char="ü"/>
            </a:pPr>
            <a:r>
              <a:rPr lang="en-US" sz="3600" dirty="0">
                <a:latin typeface="Calibri" panose="020F0502020204030204" pitchFamily="34" charset="0"/>
                <a:ea typeface="Calibri" panose="020F0502020204030204" pitchFamily="34" charset="0"/>
                <a:cs typeface="Mangal" panose="02040503050203030202" pitchFamily="18" charset="0"/>
              </a:rPr>
              <a:t> </a:t>
            </a:r>
            <a:r>
              <a:rPr lang="ne-NP" dirty="0">
                <a:latin typeface="Calibri" panose="020F0502020204030204" pitchFamily="34" charset="0"/>
                <a:ea typeface="Calibri" panose="020F0502020204030204" pitchFamily="34" charset="0"/>
                <a:cs typeface="Kalimati" panose="00000400000000000000" pitchFamily="2"/>
              </a:rPr>
              <a:t>यस्ता व्यक्तिहरूको हकमा अनुपस्थित (विदेश गएका) मानी गणना गर्ने ।</a:t>
            </a:r>
            <a:endParaRPr lang="en-US" sz="3600" dirty="0">
              <a:latin typeface="Calibri" panose="020F0502020204030204" pitchFamily="34" charset="0"/>
              <a:ea typeface="Calibri" panose="020F0502020204030204" pitchFamily="34" charset="0"/>
              <a:cs typeface="Mangal" panose="02040503050203030202" pitchFamily="18" charset="0"/>
            </a:endParaRPr>
          </a:p>
          <a:p>
            <a:pPr marL="342900" marR="0" lvl="0" indent="-342900" algn="just">
              <a:lnSpc>
                <a:spcPct val="107000"/>
              </a:lnSpc>
              <a:spcBef>
                <a:spcPts val="0"/>
              </a:spcBef>
              <a:spcAft>
                <a:spcPts val="0"/>
              </a:spcAft>
              <a:buFont typeface="+mj-cs"/>
              <a:buAutoNum type="hindiNumParenR"/>
            </a:pPr>
            <a:endParaRPr lang="en-US" dirty="0">
              <a:solidFill>
                <a:srgbClr val="0070C0"/>
              </a:solidFill>
              <a:latin typeface="Calibri" panose="020F0502020204030204" pitchFamily="34" charset="0"/>
              <a:ea typeface="Calibri" panose="020F0502020204030204" pitchFamily="34" charset="0"/>
              <a:cs typeface="Kalimati" panose="00000400000000000000" pitchFamily="2"/>
            </a:endParaRPr>
          </a:p>
          <a:p>
            <a:pPr marL="0" marR="0" lvl="0" indent="0" algn="just">
              <a:lnSpc>
                <a:spcPct val="107000"/>
              </a:lnSpc>
              <a:spcBef>
                <a:spcPts val="0"/>
              </a:spcBef>
              <a:spcAft>
                <a:spcPts val="0"/>
              </a:spcAft>
              <a:buNone/>
            </a:pPr>
            <a:r>
              <a:rPr lang="ne-NP" dirty="0">
                <a:solidFill>
                  <a:srgbClr val="0070C0"/>
                </a:solidFill>
                <a:latin typeface="Calibri" panose="020F0502020204030204" pitchFamily="34" charset="0"/>
                <a:ea typeface="Calibri" panose="020F0502020204030204" pitchFamily="34" charset="0"/>
                <a:cs typeface="Kalimati" panose="00000400000000000000" pitchFamily="2"/>
              </a:rPr>
              <a:t>४</a:t>
            </a:r>
            <a:r>
              <a:rPr lang="en-US" dirty="0">
                <a:solidFill>
                  <a:srgbClr val="0070C0"/>
                </a:solidFill>
                <a:latin typeface="Calibri" panose="020F0502020204030204" pitchFamily="34" charset="0"/>
                <a:ea typeface="Calibri" panose="020F0502020204030204" pitchFamily="34" charset="0"/>
                <a:cs typeface="Kalimati" panose="00000400000000000000" pitchFamily="2"/>
              </a:rPr>
              <a:t>)</a:t>
            </a:r>
            <a:r>
              <a:rPr lang="ne-NP" dirty="0">
                <a:solidFill>
                  <a:srgbClr val="0070C0"/>
                </a:solidFill>
                <a:latin typeface="Calibri" panose="020F0502020204030204" pitchFamily="34" charset="0"/>
                <a:ea typeface="Calibri" panose="020F0502020204030204" pitchFamily="34" charset="0"/>
                <a:cs typeface="Kalimati" panose="00000400000000000000" pitchFamily="2"/>
              </a:rPr>
              <a:t> महल १ घर क्रमसंख्या लेख्ने क्रममा घरको गणना गर्दा पक्कि संरचनाको शौचालय तथा स्नानघरलार्इ लिने कि नलिने ?</a:t>
            </a:r>
            <a:endParaRPr lang="en-US" sz="3600" dirty="0">
              <a:solidFill>
                <a:srgbClr val="0070C0"/>
              </a:solidFill>
              <a:latin typeface="Calibri" panose="020F0502020204030204" pitchFamily="34" charset="0"/>
              <a:ea typeface="Calibri" panose="020F0502020204030204" pitchFamily="34" charset="0"/>
              <a:cs typeface="Mangal" panose="02040503050203030202" pitchFamily="18" charset="0"/>
            </a:endParaRPr>
          </a:p>
          <a:p>
            <a:pPr marR="0" algn="just">
              <a:lnSpc>
                <a:spcPct val="107000"/>
              </a:lnSpc>
              <a:spcBef>
                <a:spcPts val="0"/>
              </a:spcBef>
              <a:spcAft>
                <a:spcPts val="0"/>
              </a:spcAft>
              <a:buFont typeface="Wingdings" panose="05000000000000000000" pitchFamily="2" charset="2"/>
              <a:buChar char="ü"/>
            </a:pPr>
            <a:r>
              <a:rPr lang="ne-NP" dirty="0">
                <a:latin typeface="Calibri" panose="020F0502020204030204" pitchFamily="34" charset="0"/>
                <a:ea typeface="Calibri" panose="020F0502020204030204" pitchFamily="34" charset="0"/>
                <a:cs typeface="Kalimati" panose="00000400000000000000" pitchFamily="2"/>
              </a:rPr>
              <a:t> शौचालय तथा स्नानघरलार्इ नलिने ।</a:t>
            </a:r>
          </a:p>
          <a:p>
            <a:pPr marL="0" marR="0" indent="457200" algn="just">
              <a:lnSpc>
                <a:spcPct val="107000"/>
              </a:lnSpc>
              <a:spcBef>
                <a:spcPts val="0"/>
              </a:spcBef>
              <a:spcAft>
                <a:spcPts val="0"/>
              </a:spcAft>
            </a:pPr>
            <a:endParaRPr lang="en-US" sz="3600" dirty="0">
              <a:latin typeface="Calibri" panose="020F0502020204030204" pitchFamily="34" charset="0"/>
              <a:ea typeface="Calibri" panose="020F0502020204030204" pitchFamily="34" charset="0"/>
              <a:cs typeface="Mangal" panose="02040503050203030202" pitchFamily="18" charset="0"/>
            </a:endParaRPr>
          </a:p>
          <a:p>
            <a:pPr marL="0" indent="0" algn="just">
              <a:lnSpc>
                <a:spcPct val="107000"/>
              </a:lnSpc>
              <a:spcBef>
                <a:spcPts val="0"/>
              </a:spcBef>
              <a:buNone/>
            </a:pPr>
            <a:r>
              <a:rPr lang="ne-NP" dirty="0">
                <a:solidFill>
                  <a:srgbClr val="0070C0"/>
                </a:solidFill>
                <a:latin typeface="Calibri" panose="020F0502020204030204" pitchFamily="34" charset="0"/>
                <a:ea typeface="Calibri" panose="020F0502020204030204" pitchFamily="34" charset="0"/>
                <a:cs typeface="Kalimati" panose="00000400000000000000" pitchFamily="2"/>
              </a:rPr>
              <a:t>५</a:t>
            </a:r>
            <a:r>
              <a:rPr lang="en-US" dirty="0">
                <a:solidFill>
                  <a:srgbClr val="0070C0"/>
                </a:solidFill>
                <a:latin typeface="Calibri" panose="020F0502020204030204" pitchFamily="34" charset="0"/>
                <a:ea typeface="Calibri" panose="020F0502020204030204" pitchFamily="34" charset="0"/>
                <a:cs typeface="Kalimati" panose="00000400000000000000" pitchFamily="2"/>
              </a:rPr>
              <a:t>)</a:t>
            </a:r>
            <a:r>
              <a:rPr lang="ne-NP" dirty="0">
                <a:solidFill>
                  <a:srgbClr val="0070C0"/>
                </a:solidFill>
                <a:latin typeface="Calibri" panose="020F0502020204030204" pitchFamily="34" charset="0"/>
                <a:ea typeface="Calibri" panose="020F0502020204030204" pitchFamily="34" charset="0"/>
                <a:cs typeface="Kalimati" panose="00000400000000000000" pitchFamily="2"/>
              </a:rPr>
              <a:t> महल १ छाउ गोठ को गणना गर्ने कि नगर्ने ?</a:t>
            </a:r>
            <a:endParaRPr lang="en-US" sz="3600" dirty="0">
              <a:solidFill>
                <a:srgbClr val="0070C0"/>
              </a:solidFill>
              <a:latin typeface="Calibri" panose="020F0502020204030204" pitchFamily="34" charset="0"/>
              <a:ea typeface="Calibri" panose="020F0502020204030204" pitchFamily="34" charset="0"/>
              <a:cs typeface="Mangal" panose="02040503050203030202" pitchFamily="18" charset="0"/>
            </a:endParaRPr>
          </a:p>
          <a:p>
            <a:pPr marR="0" algn="just">
              <a:lnSpc>
                <a:spcPct val="107000"/>
              </a:lnSpc>
              <a:spcBef>
                <a:spcPts val="0"/>
              </a:spcBef>
              <a:spcAft>
                <a:spcPts val="0"/>
              </a:spcAft>
              <a:buFont typeface="Wingdings" panose="05000000000000000000" pitchFamily="2" charset="2"/>
              <a:buChar char="ü"/>
            </a:pPr>
            <a:r>
              <a:rPr lang="ne-NP" dirty="0">
                <a:latin typeface="Calibri" panose="020F0502020204030204" pitchFamily="34" charset="0"/>
                <a:ea typeface="Calibri" panose="020F0502020204030204" pitchFamily="34" charset="0"/>
                <a:cs typeface="Kalimati" panose="00000400000000000000" pitchFamily="2"/>
              </a:rPr>
              <a:t>गणना नगर्ने ।</a:t>
            </a:r>
            <a:endParaRPr lang="en-US" sz="36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a:t>
            </a:fld>
            <a:endParaRPr lang="en-US" dirty="0"/>
          </a:p>
        </p:txBody>
      </p:sp>
    </p:spTree>
    <p:extLst>
      <p:ext uri="{BB962C8B-B14F-4D97-AF65-F5344CB8AC3E}">
        <p14:creationId xmlns:p14="http://schemas.microsoft.com/office/powerpoint/2010/main" val="2954197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981777" y="72313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rgbClr val="00B0F0"/>
                </a:solidFill>
                <a:latin typeface="Calibri" panose="020F0502020204030204" pitchFamily="34" charset="0"/>
                <a:ea typeface="Calibri" panose="020F0502020204030204" pitchFamily="34" charset="0"/>
                <a:cs typeface="Kalimati" panose="00000400000000000000" pitchFamily="2"/>
              </a:rPr>
              <a:t>घर तथा घरपरिवार सूचीकरण फाराम सम्बन्धमा</a:t>
            </a:r>
            <a:endParaRPr lang="en-US" sz="2400" dirty="0">
              <a:solidFill>
                <a:srgbClr val="00B0F0"/>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10" name="Text Placeholder 2"/>
          <p:cNvSpPr>
            <a:spLocks noGrp="1"/>
          </p:cNvSpPr>
          <p:nvPr>
            <p:ph type="body" sz="quarter" idx="4294967295"/>
          </p:nvPr>
        </p:nvSpPr>
        <p:spPr>
          <a:xfrm>
            <a:off x="142240" y="1301735"/>
            <a:ext cx="11856720" cy="5377846"/>
          </a:xfrm>
          <a:prstGeom prst="rect">
            <a:avLst/>
          </a:prstGeom>
        </p:spPr>
        <p:txBody>
          <a:bodyPr/>
          <a:lstStyle/>
          <a:p>
            <a:pPr marL="0" marR="0" lvl="0" indent="0" algn="just">
              <a:lnSpc>
                <a:spcPct val="115000"/>
              </a:lnSpc>
              <a:spcBef>
                <a:spcPts val="0"/>
              </a:spcBef>
              <a:spcAft>
                <a:spcPts val="1000"/>
              </a:spcAft>
              <a:buNone/>
            </a:pPr>
            <a:r>
              <a:rPr lang="ne-NP" dirty="0">
                <a:solidFill>
                  <a:srgbClr val="0070C0"/>
                </a:solidFill>
                <a:latin typeface="Calibri" panose="020F0502020204030204" pitchFamily="34" charset="0"/>
                <a:ea typeface="Calibri" panose="020F0502020204030204" pitchFamily="34" charset="0"/>
                <a:cs typeface="Kalimati" panose="00000400000000000000" pitchFamily="2"/>
              </a:rPr>
              <a:t>६</a:t>
            </a:r>
            <a:r>
              <a:rPr lang="en-US"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dirty="0">
                <a:solidFill>
                  <a:srgbClr val="0070C0"/>
                </a:solidFill>
                <a:latin typeface="Calibri" panose="020F0502020204030204" pitchFamily="34" charset="0"/>
                <a:ea typeface="Calibri" panose="020F0502020204030204" pitchFamily="34" charset="0"/>
                <a:cs typeface="Kalimati" panose="00000400000000000000" pitchFamily="2"/>
              </a:rPr>
              <a:t>महल १: एउटा परिवारको सदस्यहरु एउटै कम्पाउण्ड भित्र अलग अलग घर संरचनामा बस्ने गर्छन् भने यस्तो अवस्थामा तिनीहरुको गणना कसरी गर्नुपर्छ ?</a:t>
            </a:r>
            <a:endParaRPr lang="en-US" sz="3600" dirty="0">
              <a:solidFill>
                <a:srgbClr val="0070C0"/>
              </a:solidFill>
              <a:latin typeface="Calibri" panose="020F0502020204030204" pitchFamily="34" charset="0"/>
              <a:ea typeface="Calibri" panose="020F0502020204030204" pitchFamily="34" charset="0"/>
              <a:cs typeface="Mangal" panose="02040503050203030202" pitchFamily="18" charset="0"/>
            </a:endParaRPr>
          </a:p>
          <a:p>
            <a:pPr marR="0" lvl="0" algn="just">
              <a:lnSpc>
                <a:spcPct val="115000"/>
              </a:lnSpc>
              <a:spcBef>
                <a:spcPts val="0"/>
              </a:spcBef>
              <a:spcAft>
                <a:spcPts val="1000"/>
              </a:spcAft>
              <a:buFont typeface="Wingdings" panose="05000000000000000000" pitchFamily="2" charset="2"/>
              <a:buChar char="ü"/>
            </a:pPr>
            <a:r>
              <a:rPr lang="en-US" sz="3600" dirty="0">
                <a:latin typeface="Calibri" panose="020F0502020204030204" pitchFamily="34" charset="0"/>
                <a:ea typeface="Calibri" panose="020F0502020204030204" pitchFamily="34" charset="0"/>
                <a:cs typeface="Mangal" panose="02040503050203030202" pitchFamily="18" charset="0"/>
              </a:rPr>
              <a:t> </a:t>
            </a:r>
            <a:r>
              <a:rPr lang="ne-NP" dirty="0">
                <a:latin typeface="Calibri" panose="020F0502020204030204" pitchFamily="34" charset="0"/>
                <a:ea typeface="Calibri" panose="020F0502020204030204" pitchFamily="34" charset="0"/>
                <a:cs typeface="Kalimati" panose="00000400000000000000" pitchFamily="2"/>
              </a:rPr>
              <a:t>सबै परिवार सदस्यहरुको कुनै मुख्य घरबाट वा परिवारमूली बस्ने घरबाट गणना गर्नुपर्छ । </a:t>
            </a:r>
            <a:endParaRPr lang="en-US" dirty="0">
              <a:latin typeface="Calibri" panose="020F0502020204030204" pitchFamily="34" charset="0"/>
              <a:ea typeface="Calibri" panose="020F0502020204030204" pitchFamily="34" charset="0"/>
              <a:cs typeface="Kalimati" panose="00000400000000000000" pitchFamily="2"/>
            </a:endParaRPr>
          </a:p>
          <a:p>
            <a:pPr marR="0" lvl="0" algn="just">
              <a:lnSpc>
                <a:spcPct val="115000"/>
              </a:lnSpc>
              <a:spcBef>
                <a:spcPts val="0"/>
              </a:spcBef>
              <a:spcAft>
                <a:spcPts val="1000"/>
              </a:spcAft>
              <a:buFont typeface="Wingdings" panose="05000000000000000000" pitchFamily="2" charset="2"/>
              <a:buChar char="ü"/>
            </a:pPr>
            <a:r>
              <a:rPr lang="en-US" dirty="0">
                <a:latin typeface="Calibri" panose="020F0502020204030204" pitchFamily="34" charset="0"/>
                <a:ea typeface="Calibri" panose="020F0502020204030204" pitchFamily="34" charset="0"/>
                <a:cs typeface="Kalimati" panose="00000400000000000000" pitchFamily="2"/>
              </a:rPr>
              <a:t> </a:t>
            </a:r>
            <a:r>
              <a:rPr lang="ne-NP" dirty="0">
                <a:latin typeface="Calibri" panose="020F0502020204030204" pitchFamily="34" charset="0"/>
                <a:ea typeface="Calibri" panose="020F0502020204030204" pitchFamily="34" charset="0"/>
                <a:cs typeface="Kalimati" panose="00000400000000000000" pitchFamily="2"/>
              </a:rPr>
              <a:t>त्यो परिवारको गणना गरिएको घरको तला संख्या, बनेको बर्ष, बसोबास गर्ने परिवार संख्या, घरक्रम संख्या, जनगणना घरसंख्या</a:t>
            </a:r>
            <a:r>
              <a:rPr lang="ne-NP" dirty="0">
                <a:latin typeface="Calibri" panose="020F0502020204030204" pitchFamily="34" charset="0"/>
                <a:ea typeface="Calibri" panose="020F0502020204030204" pitchFamily="34" charset="0"/>
              </a:rPr>
              <a:t> </a:t>
            </a:r>
            <a:r>
              <a:rPr lang="ne-NP" dirty="0">
                <a:latin typeface="Calibri" panose="020F0502020204030204" pitchFamily="34" charset="0"/>
                <a:ea typeface="Calibri" panose="020F0502020204030204" pitchFamily="34" charset="0"/>
                <a:cs typeface="Kalimati" panose="00000400000000000000" pitchFamily="2"/>
              </a:rPr>
              <a:t>आदि लेख्नुपर्दछ तर अन्य संरचनामा अरु कुनै परिवार बस्दैनन् भने तिनीहरुको लागि तला संख्या, बनेको बर्ष, घर क्रमसंख्या मात्र अलग अलग घरको छुट्टाछुट्टै लेख्नुपर्दछ ।</a:t>
            </a:r>
            <a:endParaRPr lang="en-US" sz="36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7</a:t>
            </a:fld>
            <a:endParaRPr lang="en-US" dirty="0"/>
          </a:p>
        </p:txBody>
      </p:sp>
    </p:spTree>
    <p:extLst>
      <p:ext uri="{BB962C8B-B14F-4D97-AF65-F5344CB8AC3E}">
        <p14:creationId xmlns:p14="http://schemas.microsoft.com/office/powerpoint/2010/main" val="3307611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981777" y="72313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rgbClr val="00B0F0"/>
                </a:solidFill>
                <a:latin typeface="Calibri" panose="020F0502020204030204" pitchFamily="34" charset="0"/>
                <a:ea typeface="Calibri" panose="020F0502020204030204" pitchFamily="34" charset="0"/>
                <a:cs typeface="Kalimati" panose="00000400000000000000" pitchFamily="2"/>
              </a:rPr>
              <a:t>घर तथा घरपरिवार सूचीकरण फाराम सम्बन्धमा</a:t>
            </a:r>
            <a:endParaRPr lang="en-US" sz="2400" dirty="0">
              <a:solidFill>
                <a:srgbClr val="00B0F0"/>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10" name="Text Placeholder 2"/>
          <p:cNvSpPr>
            <a:spLocks noGrp="1"/>
          </p:cNvSpPr>
          <p:nvPr>
            <p:ph type="body" sz="quarter" idx="4294967295"/>
          </p:nvPr>
        </p:nvSpPr>
        <p:spPr>
          <a:xfrm>
            <a:off x="142240" y="1301735"/>
            <a:ext cx="11856720" cy="5377846"/>
          </a:xfrm>
          <a:prstGeom prst="rect">
            <a:avLst/>
          </a:prstGeom>
        </p:spPr>
        <p:txBody>
          <a:bodyPr/>
          <a:lstStyle/>
          <a:p>
            <a:pPr marL="0" marR="0" lvl="0" indent="0" algn="just">
              <a:lnSpc>
                <a:spcPct val="115000"/>
              </a:lnSpc>
              <a:spcBef>
                <a:spcPts val="0"/>
              </a:spcBef>
              <a:spcAft>
                <a:spcPts val="1000"/>
              </a:spcAft>
              <a:buNone/>
            </a:pPr>
            <a:r>
              <a:rPr lang="ne-NP" dirty="0">
                <a:solidFill>
                  <a:srgbClr val="0070C0"/>
                </a:solidFill>
                <a:latin typeface="Calibri" panose="020F0502020204030204" pitchFamily="34" charset="0"/>
                <a:ea typeface="Calibri" panose="020F0502020204030204" pitchFamily="34" charset="0"/>
                <a:cs typeface="Kalimati" panose="00000400000000000000" pitchFamily="2"/>
              </a:rPr>
              <a:t>७</a:t>
            </a:r>
            <a:r>
              <a:rPr lang="en-US"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dirty="0">
                <a:solidFill>
                  <a:srgbClr val="0070C0"/>
                </a:solidFill>
                <a:latin typeface="Calibri" panose="020F0502020204030204" pitchFamily="34" charset="0"/>
                <a:ea typeface="Calibri" panose="020F0502020204030204" pitchFamily="34" charset="0"/>
                <a:cs typeface="Kalimati" panose="00000400000000000000" pitchFamily="2"/>
              </a:rPr>
              <a:t>महल १</a:t>
            </a:r>
            <a:r>
              <a:rPr lang="en-US" dirty="0">
                <a:solidFill>
                  <a:srgbClr val="0070C0"/>
                </a:solidFill>
                <a:latin typeface="Calibri" panose="020F0502020204030204" pitchFamily="34" charset="0"/>
                <a:ea typeface="Calibri" panose="020F0502020204030204" pitchFamily="34" charset="0"/>
                <a:cs typeface="Kalimati" panose="00000400000000000000" pitchFamily="2"/>
              </a:rPr>
              <a:t>:</a:t>
            </a:r>
            <a:r>
              <a:rPr lang="ne-NP" dirty="0">
                <a:solidFill>
                  <a:srgbClr val="0070C0"/>
                </a:solidFill>
                <a:latin typeface="Calibri" panose="020F0502020204030204" pitchFamily="34" charset="0"/>
                <a:ea typeface="Calibri" panose="020F0502020204030204" pitchFamily="34" charset="0"/>
                <a:cs typeface="Kalimati" panose="00000400000000000000" pitchFamily="2"/>
              </a:rPr>
              <a:t> एउटा परिवारको सदस्यहरु एउटै कम्पाउण्ड भित्र अलग अलग घर संरचना मा बस्ने गर्छन्, उक्त परिवार सदस्य बस्ने कुनै घर संरचनामा अर्को परिवार पनि बस्ने गर्छन् भने यस्तो अवस्थामा घरक्रम संख्या र जनगणना घर क्रमसंख्या कसरी लेख्ने ?</a:t>
            </a:r>
            <a:endParaRPr lang="en-US" sz="3600" dirty="0">
              <a:solidFill>
                <a:srgbClr val="0070C0"/>
              </a:solidFill>
              <a:latin typeface="Calibri" panose="020F0502020204030204" pitchFamily="34" charset="0"/>
              <a:ea typeface="Calibri" panose="020F0502020204030204" pitchFamily="34" charset="0"/>
              <a:cs typeface="Mangal" panose="02040503050203030202" pitchFamily="18" charset="0"/>
            </a:endParaRPr>
          </a:p>
          <a:p>
            <a:pPr marL="685800" marR="0" indent="-457200" algn="just">
              <a:lnSpc>
                <a:spcPct val="115000"/>
              </a:lnSpc>
              <a:spcBef>
                <a:spcPts val="0"/>
              </a:spcBef>
              <a:spcAft>
                <a:spcPts val="1000"/>
              </a:spcAft>
              <a:buFont typeface="Wingdings" panose="05000000000000000000" pitchFamily="2" charset="2"/>
              <a:buChar char="ü"/>
            </a:pPr>
            <a:r>
              <a:rPr lang="ne-NP" dirty="0">
                <a:latin typeface="Calibri" panose="020F0502020204030204" pitchFamily="34" charset="0"/>
                <a:ea typeface="Calibri" panose="020F0502020204030204" pitchFamily="34" charset="0"/>
                <a:cs typeface="Kalimati" panose="00000400000000000000" pitchFamily="2"/>
              </a:rPr>
              <a:t>एउटै परिवारका सदस्यहरूको हकमा बुँदा ६ बमोजिम गर्ने । उक्त अर्को घरको लागि </a:t>
            </a:r>
            <a:r>
              <a:rPr lang="ne-NP" dirty="0">
                <a:latin typeface="Calibri" panose="020F0502020204030204" pitchFamily="34" charset="0"/>
                <a:ea typeface="Calibri" panose="020F0502020204030204" pitchFamily="34" charset="0"/>
                <a:cs typeface="Arial" panose="020B0604020202020204" pitchFamily="34" charset="0"/>
              </a:rPr>
              <a:t>(</a:t>
            </a:r>
            <a:r>
              <a:rPr lang="ne-NP" dirty="0">
                <a:latin typeface="Calibri" panose="020F0502020204030204" pitchFamily="34" charset="0"/>
                <a:ea typeface="Calibri" panose="020F0502020204030204" pitchFamily="34" charset="0"/>
                <a:cs typeface="Kalimati" panose="00000400000000000000" pitchFamily="2"/>
              </a:rPr>
              <a:t>परिवार सदस्य र अर्को परिवार बस्ने</a:t>
            </a:r>
            <a:r>
              <a:rPr lang="ne-NP" dirty="0">
                <a:latin typeface="Calibri" panose="020F0502020204030204" pitchFamily="34" charset="0"/>
                <a:ea typeface="Calibri" panose="020F0502020204030204" pitchFamily="34" charset="0"/>
                <a:cs typeface="Arial" panose="020B0604020202020204" pitchFamily="34" charset="0"/>
              </a:rPr>
              <a:t>)</a:t>
            </a:r>
            <a:r>
              <a:rPr lang="ne-NP" dirty="0">
                <a:latin typeface="Calibri" panose="020F0502020204030204" pitchFamily="34" charset="0"/>
                <a:ea typeface="Calibri" panose="020F0502020204030204" pitchFamily="34" charset="0"/>
                <a:cs typeface="Kalimati" panose="00000400000000000000" pitchFamily="2"/>
              </a:rPr>
              <a:t> अलग घर क्रमसंख्या</a:t>
            </a:r>
            <a:r>
              <a:rPr lang="ne-NP" dirty="0">
                <a:latin typeface="Calibri" panose="020F0502020204030204" pitchFamily="34" charset="0"/>
                <a:ea typeface="Calibri" panose="020F0502020204030204" pitchFamily="34" charset="0"/>
                <a:cs typeface="Calibri" panose="020F0502020204030204" pitchFamily="34" charset="0"/>
              </a:rPr>
              <a:t>,</a:t>
            </a:r>
            <a:r>
              <a:rPr lang="ne-NP" dirty="0">
                <a:latin typeface="Calibri" panose="020F0502020204030204" pitchFamily="34" charset="0"/>
                <a:ea typeface="Calibri" panose="020F0502020204030204" pitchFamily="34" charset="0"/>
                <a:cs typeface="Kalimati" panose="00000400000000000000" pitchFamily="2"/>
              </a:rPr>
              <a:t> जनगणना घर क्रमसंख्या लगायत लेखी अन्य विवरणहरू पुस्तिकामा उल्लेख भए बमोजिम संकलन गर्नुपर्दछ ।</a:t>
            </a:r>
            <a:endParaRPr lang="en-US" sz="36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8</a:t>
            </a:fld>
            <a:endParaRPr lang="en-US" dirty="0"/>
          </a:p>
        </p:txBody>
      </p:sp>
    </p:spTree>
    <p:extLst>
      <p:ext uri="{BB962C8B-B14F-4D97-AF65-F5344CB8AC3E}">
        <p14:creationId xmlns:p14="http://schemas.microsoft.com/office/powerpoint/2010/main" val="837852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981777" y="72313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rgbClr val="00B0F0"/>
                </a:solidFill>
                <a:latin typeface="Calibri" panose="020F0502020204030204" pitchFamily="34" charset="0"/>
                <a:ea typeface="Calibri" panose="020F0502020204030204" pitchFamily="34" charset="0"/>
                <a:cs typeface="Kalimati" panose="00000400000000000000" pitchFamily="2"/>
              </a:rPr>
              <a:t>घर तथा घरपरिवार सूचीकरण फाराम सम्बन्धमा</a:t>
            </a:r>
            <a:endParaRPr lang="en-US" sz="2400" dirty="0">
              <a:solidFill>
                <a:srgbClr val="00B0F0"/>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10" name="Text Placeholder 2"/>
          <p:cNvSpPr>
            <a:spLocks noGrp="1"/>
          </p:cNvSpPr>
          <p:nvPr>
            <p:ph type="body" sz="quarter" idx="4294967295"/>
          </p:nvPr>
        </p:nvSpPr>
        <p:spPr>
          <a:xfrm>
            <a:off x="167640" y="1299197"/>
            <a:ext cx="11856720" cy="5377846"/>
          </a:xfrm>
          <a:prstGeom prst="rect">
            <a:avLst/>
          </a:prstGeom>
        </p:spPr>
        <p:txBody>
          <a:bodyPr/>
          <a:lstStyle/>
          <a:p>
            <a:pPr marL="0" marR="0" lvl="0" indent="0" algn="just">
              <a:lnSpc>
                <a:spcPct val="100000"/>
              </a:lnSpc>
              <a:spcBef>
                <a:spcPts val="0"/>
              </a:spcBef>
              <a:spcAft>
                <a:spcPts val="0"/>
              </a:spcAft>
              <a:buNone/>
            </a:pPr>
            <a:r>
              <a:rPr lang="ne-NP" sz="2700" dirty="0">
                <a:solidFill>
                  <a:srgbClr val="0070C0"/>
                </a:solidFill>
                <a:latin typeface="Calibri" panose="020F0502020204030204" pitchFamily="34" charset="0"/>
                <a:ea typeface="Calibri" panose="020F0502020204030204" pitchFamily="34" charset="0"/>
                <a:cs typeface="Kalimati" panose="00000400000000000000" pitchFamily="2"/>
              </a:rPr>
              <a:t>८</a:t>
            </a:r>
            <a:r>
              <a:rPr lang="en-US" sz="2700"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sz="2700" dirty="0">
                <a:solidFill>
                  <a:srgbClr val="0070C0"/>
                </a:solidFill>
                <a:latin typeface="Calibri" panose="020F0502020204030204" pitchFamily="34" charset="0"/>
                <a:ea typeface="Calibri" panose="020F0502020204030204" pitchFamily="34" charset="0"/>
                <a:cs typeface="Kalimati" panose="00000400000000000000" pitchFamily="2"/>
              </a:rPr>
              <a:t>महल १: पशुपति नाथ, बौद्धनाथ, मस्जिद जस्ता मन्दिर, गुम्बा, मस्जिद संरचनाहरुलार्इ गणना गर्ने कि नगर्ने ?</a:t>
            </a:r>
          </a:p>
          <a:p>
            <a:pPr marR="0" lvl="0" algn="just">
              <a:lnSpc>
                <a:spcPct val="100000"/>
              </a:lnSpc>
              <a:spcBef>
                <a:spcPts val="0"/>
              </a:spcBef>
              <a:spcAft>
                <a:spcPts val="0"/>
              </a:spcAft>
              <a:buFont typeface="Wingdings" panose="05000000000000000000" pitchFamily="2" charset="2"/>
              <a:buChar char="ü"/>
            </a:pPr>
            <a:r>
              <a:rPr lang="ne-NP" sz="2700" dirty="0">
                <a:latin typeface="Calibri" panose="020F0502020204030204" pitchFamily="34" charset="0"/>
                <a:ea typeface="Calibri" panose="020F0502020204030204" pitchFamily="34" charset="0"/>
                <a:cs typeface="Kalimati" panose="00000400000000000000" pitchFamily="2"/>
              </a:rPr>
              <a:t> गणना नगर्ने । तर उक्त स्थानमा परिवार अक्सर बसोबास गरेको अवस्थामा गणना गर्ने ।</a:t>
            </a:r>
            <a:endParaRPr lang="en-US" sz="2700" dirty="0">
              <a:latin typeface="Calibri" panose="020F0502020204030204" pitchFamily="34" charset="0"/>
              <a:ea typeface="Calibri" panose="020F0502020204030204" pitchFamily="34" charset="0"/>
              <a:cs typeface="Mangal" panose="02040503050203030202" pitchFamily="18" charset="0"/>
            </a:endParaRPr>
          </a:p>
          <a:p>
            <a:pPr marL="0" marR="0" lvl="0" indent="0" algn="just">
              <a:lnSpc>
                <a:spcPct val="100000"/>
              </a:lnSpc>
              <a:spcBef>
                <a:spcPts val="0"/>
              </a:spcBef>
              <a:spcAft>
                <a:spcPts val="1000"/>
              </a:spcAft>
              <a:buNone/>
            </a:pPr>
            <a:r>
              <a:rPr lang="ne-NP" sz="2700" dirty="0">
                <a:solidFill>
                  <a:srgbClr val="0070C0"/>
                </a:solidFill>
                <a:latin typeface="Calibri" panose="020F0502020204030204" pitchFamily="34" charset="0"/>
                <a:ea typeface="Calibri" panose="020F0502020204030204" pitchFamily="34" charset="0"/>
                <a:cs typeface="Kalimati" panose="00000400000000000000" pitchFamily="2"/>
              </a:rPr>
              <a:t>९</a:t>
            </a:r>
            <a:r>
              <a:rPr lang="en-US" sz="2700"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sz="2700" dirty="0">
                <a:solidFill>
                  <a:srgbClr val="0070C0"/>
                </a:solidFill>
                <a:latin typeface="Calibri" panose="020F0502020204030204" pitchFamily="34" charset="0"/>
                <a:ea typeface="Calibri" panose="020F0502020204030204" pitchFamily="34" charset="0"/>
                <a:cs typeface="Kalimati" panose="00000400000000000000" pitchFamily="2"/>
              </a:rPr>
              <a:t>महल १ सूचीकरणको क्रममा परिवार भेट भएन भने के गर्ने ?</a:t>
            </a:r>
            <a:endParaRPr lang="en-US" sz="2700" dirty="0">
              <a:solidFill>
                <a:srgbClr val="0070C0"/>
              </a:solidFill>
              <a:latin typeface="Calibri" panose="020F0502020204030204" pitchFamily="34" charset="0"/>
              <a:ea typeface="Calibri" panose="020F0502020204030204" pitchFamily="34" charset="0"/>
              <a:cs typeface="Kalimati" panose="00000400000000000000" pitchFamily="2"/>
            </a:endParaRPr>
          </a:p>
          <a:p>
            <a:pPr marL="685800" marR="0" indent="-457200" algn="just">
              <a:lnSpc>
                <a:spcPct val="100000"/>
              </a:lnSpc>
              <a:spcBef>
                <a:spcPts val="0"/>
              </a:spcBef>
              <a:spcAft>
                <a:spcPts val="1000"/>
              </a:spcAft>
              <a:buFont typeface="Wingdings" panose="05000000000000000000" pitchFamily="2" charset="2"/>
              <a:buChar char="ü"/>
            </a:pPr>
            <a:r>
              <a:rPr lang="ne-NP" sz="2700" dirty="0">
                <a:latin typeface="Calibri" panose="020F0502020204030204" pitchFamily="34" charset="0"/>
                <a:ea typeface="Calibri" panose="020F0502020204030204" pitchFamily="34" charset="0"/>
                <a:cs typeface="Kalimati" panose="00000400000000000000" pitchFamily="2"/>
              </a:rPr>
              <a:t>घर क्रमसंख्याको क्रमबद्दता नटुटाउने, परिवारको क्रमसंख्या पनि नटुटाउने, जनगणना घर क्रमसंख्या पनि नटुटाउने र सम्बन्धित परिवार भेट्न सकिने समयमा पुन गएर सबै विवरण पुरा गर्ने । </a:t>
            </a:r>
          </a:p>
          <a:p>
            <a:pPr marL="685800" marR="0" indent="-457200" algn="just">
              <a:lnSpc>
                <a:spcPct val="100000"/>
              </a:lnSpc>
              <a:spcBef>
                <a:spcPts val="0"/>
              </a:spcBef>
              <a:spcAft>
                <a:spcPts val="1000"/>
              </a:spcAft>
              <a:buFont typeface="Wingdings" panose="05000000000000000000" pitchFamily="2" charset="2"/>
              <a:buChar char="ü"/>
            </a:pPr>
            <a:r>
              <a:rPr lang="ne-NP" sz="2700" dirty="0">
                <a:latin typeface="Calibri" panose="020F0502020204030204" pitchFamily="34" charset="0"/>
                <a:ea typeface="Calibri" panose="020F0502020204030204" pitchFamily="34" charset="0"/>
                <a:cs typeface="Kalimati" panose="00000400000000000000" pitchFamily="2"/>
              </a:rPr>
              <a:t>सूचीकरण अवधिभर उक्त परिवार भेट हुन नसकेमा फोन मार्फत वा अन्य विधि भएमा सम्पर्क गरी विवरण लिने र कुनै पनि तरिकाले परिवार भेट गर्न नसकिएमा उपलब्ध हुने विवरणहरू नातेदार वा छिमेकीसँगबाट भए पनि संकलन गर्ने ।</a:t>
            </a:r>
            <a:endParaRPr lang="en-US" sz="27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9</a:t>
            </a:fld>
            <a:endParaRPr lang="en-US" dirty="0"/>
          </a:p>
        </p:txBody>
      </p:sp>
    </p:spTree>
    <p:extLst>
      <p:ext uri="{BB962C8B-B14F-4D97-AF65-F5344CB8AC3E}">
        <p14:creationId xmlns:p14="http://schemas.microsoft.com/office/powerpoint/2010/main" val="2169879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981777" y="72313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rgbClr val="00B0F0"/>
                </a:solidFill>
                <a:latin typeface="Calibri" panose="020F0502020204030204" pitchFamily="34" charset="0"/>
                <a:ea typeface="Calibri" panose="020F0502020204030204" pitchFamily="34" charset="0"/>
                <a:cs typeface="Kalimati" panose="00000400000000000000" pitchFamily="2"/>
              </a:rPr>
              <a:t>घर तथा घरपरिवार सूचीकरण फाराम सम्बन्धमा</a:t>
            </a:r>
            <a:endParaRPr lang="en-US" sz="2400" dirty="0">
              <a:solidFill>
                <a:srgbClr val="00B0F0"/>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10" name="Text Placeholder 2"/>
          <p:cNvSpPr>
            <a:spLocks noGrp="1"/>
          </p:cNvSpPr>
          <p:nvPr>
            <p:ph type="body" sz="quarter" idx="4294967295"/>
          </p:nvPr>
        </p:nvSpPr>
        <p:spPr>
          <a:xfrm>
            <a:off x="142240" y="1301735"/>
            <a:ext cx="12004040" cy="5377846"/>
          </a:xfrm>
          <a:prstGeom prst="rect">
            <a:avLst/>
          </a:prstGeom>
        </p:spPr>
        <p:txBody>
          <a:bodyPr/>
          <a:lstStyle/>
          <a:p>
            <a:pPr marL="0" marR="0" lvl="0" indent="0" algn="just">
              <a:lnSpc>
                <a:spcPct val="150000"/>
              </a:lnSpc>
              <a:spcBef>
                <a:spcPts val="0"/>
              </a:spcBef>
              <a:spcAft>
                <a:spcPts val="0"/>
              </a:spcAft>
              <a:buNone/>
            </a:pPr>
            <a:r>
              <a:rPr lang="ne-NP" dirty="0">
                <a:solidFill>
                  <a:srgbClr val="0070C0"/>
                </a:solidFill>
                <a:latin typeface="Calibri" panose="020F0502020204030204" pitchFamily="34" charset="0"/>
                <a:ea typeface="Calibri" panose="020F0502020204030204" pitchFamily="34" charset="0"/>
                <a:cs typeface="Kalimati" panose="00000400000000000000" pitchFamily="2"/>
              </a:rPr>
              <a:t>१०</a:t>
            </a:r>
            <a:r>
              <a:rPr lang="en-US"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dirty="0">
                <a:solidFill>
                  <a:srgbClr val="0070C0"/>
                </a:solidFill>
                <a:latin typeface="Calibri" panose="020F0502020204030204" pitchFamily="34" charset="0"/>
                <a:ea typeface="Calibri" panose="020F0502020204030204" pitchFamily="34" charset="0"/>
                <a:cs typeface="Kalimati" panose="00000400000000000000" pitchFamily="2"/>
              </a:rPr>
              <a:t>महल २ घर खरिद गरेर वा कुनै प्रकारले उक्त घरमा बसेको परिवारलार्इ घरको निर्माण बर्ष थाहा नहुन सक्छ, यस्तो अवस्थामा के लेख्ने ?</a:t>
            </a:r>
            <a:endParaRPr lang="en-US" dirty="0">
              <a:solidFill>
                <a:srgbClr val="0070C0"/>
              </a:solidFill>
              <a:latin typeface="Calibri" panose="020F0502020204030204" pitchFamily="34" charset="0"/>
              <a:ea typeface="Calibri" panose="020F0502020204030204" pitchFamily="34" charset="0"/>
              <a:cs typeface="Kalimati" panose="00000400000000000000" pitchFamily="2"/>
            </a:endParaRPr>
          </a:p>
          <a:p>
            <a:pPr marL="685800" marR="0" indent="-457200" algn="just">
              <a:lnSpc>
                <a:spcPct val="150000"/>
              </a:lnSpc>
              <a:spcBef>
                <a:spcPts val="0"/>
              </a:spcBef>
              <a:spcAft>
                <a:spcPts val="0"/>
              </a:spcAft>
              <a:buFont typeface="Wingdings" panose="05000000000000000000" pitchFamily="2" charset="2"/>
              <a:buChar char="ü"/>
            </a:pPr>
            <a:r>
              <a:rPr lang="ne-NP" dirty="0">
                <a:latin typeface="Calibri" panose="020F0502020204030204" pitchFamily="34" charset="0"/>
                <a:ea typeface="Calibri" panose="020F0502020204030204" pitchFamily="34" charset="0"/>
                <a:cs typeface="Kalimati" panose="00000400000000000000" pitchFamily="2"/>
              </a:rPr>
              <a:t>अनुमानित वर्ष सोधेर लेख्ने वा छरछिमेकसँग सोधेर एकिन वा अनुमान गर्न सकिन्छ ।</a:t>
            </a:r>
            <a:endParaRPr lang="en-US" sz="3600" dirty="0">
              <a:latin typeface="Calibri" panose="020F0502020204030204" pitchFamily="34" charset="0"/>
              <a:ea typeface="Calibri" panose="020F0502020204030204" pitchFamily="34" charset="0"/>
              <a:cs typeface="Mangal" panose="02040503050203030202" pitchFamily="18" charset="0"/>
            </a:endParaRPr>
          </a:p>
          <a:p>
            <a:pPr marL="0" marR="0" lvl="0" indent="0" algn="just">
              <a:lnSpc>
                <a:spcPct val="150000"/>
              </a:lnSpc>
              <a:spcBef>
                <a:spcPts val="0"/>
              </a:spcBef>
              <a:spcAft>
                <a:spcPts val="0"/>
              </a:spcAft>
              <a:buNone/>
            </a:pPr>
            <a:r>
              <a:rPr lang="ne-NP" dirty="0">
                <a:solidFill>
                  <a:srgbClr val="0070C0"/>
                </a:solidFill>
                <a:latin typeface="Calibri" panose="020F0502020204030204" pitchFamily="34" charset="0"/>
                <a:ea typeface="Calibri" panose="020F0502020204030204" pitchFamily="34" charset="0"/>
                <a:cs typeface="Kalimati" panose="00000400000000000000" pitchFamily="2"/>
              </a:rPr>
              <a:t>११</a:t>
            </a:r>
            <a:r>
              <a:rPr lang="en-US"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dirty="0">
                <a:solidFill>
                  <a:srgbClr val="0070C0"/>
                </a:solidFill>
                <a:latin typeface="Calibri" panose="020F0502020204030204" pitchFamily="34" charset="0"/>
                <a:ea typeface="Calibri" panose="020F0502020204030204" pitchFamily="34" charset="0"/>
                <a:cs typeface="Kalimati" panose="00000400000000000000" pitchFamily="2"/>
              </a:rPr>
              <a:t>महल ३ सुचीकरण फाराममा घरको प्रयोग लेख्दा कुन सन्दर्भ अवधिको लेख्ने ? गत एक बर्षको वा गणनाको दिनको ?</a:t>
            </a:r>
          </a:p>
          <a:p>
            <a:pPr marR="0" lvl="0" algn="just">
              <a:lnSpc>
                <a:spcPct val="150000"/>
              </a:lnSpc>
              <a:spcBef>
                <a:spcPts val="0"/>
              </a:spcBef>
              <a:spcAft>
                <a:spcPts val="0"/>
              </a:spcAft>
              <a:buFont typeface="Wingdings" panose="05000000000000000000" pitchFamily="2" charset="2"/>
              <a:buChar char="ü"/>
            </a:pPr>
            <a:r>
              <a:rPr lang="ne-NP" dirty="0">
                <a:latin typeface="Calibri" panose="020F0502020204030204" pitchFamily="34" charset="0"/>
                <a:ea typeface="Calibri" panose="020F0502020204030204" pitchFamily="34" charset="0"/>
                <a:cs typeface="Kalimati" panose="00000400000000000000" pitchFamily="2"/>
              </a:rPr>
              <a:t>गणनाको दिनको ।</a:t>
            </a:r>
            <a:endParaRPr lang="en-US" sz="3600" dirty="0">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10</a:t>
            </a:fld>
            <a:endParaRPr lang="en-US" dirty="0"/>
          </a:p>
        </p:txBody>
      </p:sp>
    </p:spTree>
    <p:extLst>
      <p:ext uri="{BB962C8B-B14F-4D97-AF65-F5344CB8AC3E}">
        <p14:creationId xmlns:p14="http://schemas.microsoft.com/office/powerpoint/2010/main" val="1831566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981777" y="72313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rgbClr val="00B0F0"/>
                </a:solidFill>
                <a:latin typeface="Calibri" panose="020F0502020204030204" pitchFamily="34" charset="0"/>
                <a:ea typeface="Calibri" panose="020F0502020204030204" pitchFamily="34" charset="0"/>
                <a:cs typeface="Kalimati" panose="00000400000000000000" pitchFamily="2"/>
              </a:rPr>
              <a:t>घर तथा घरपरिवार सूचीकरण फाराम सम्बन्धमा</a:t>
            </a:r>
            <a:endParaRPr lang="en-US" sz="2400" dirty="0">
              <a:solidFill>
                <a:srgbClr val="00B0F0"/>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10" name="Text Placeholder 2"/>
          <p:cNvSpPr>
            <a:spLocks noGrp="1"/>
          </p:cNvSpPr>
          <p:nvPr>
            <p:ph type="body" sz="quarter" idx="4294967295"/>
          </p:nvPr>
        </p:nvSpPr>
        <p:spPr>
          <a:xfrm>
            <a:off x="142240" y="1301735"/>
            <a:ext cx="11856720" cy="5377846"/>
          </a:xfrm>
          <a:prstGeom prst="rect">
            <a:avLst/>
          </a:prstGeom>
        </p:spPr>
        <p:txBody>
          <a:bodyPr/>
          <a:lstStyle/>
          <a:p>
            <a:pPr marL="0" marR="0" lvl="0" indent="0" algn="just">
              <a:lnSpc>
                <a:spcPct val="107000"/>
              </a:lnSpc>
              <a:spcBef>
                <a:spcPts val="0"/>
              </a:spcBef>
              <a:spcAft>
                <a:spcPts val="0"/>
              </a:spcAft>
              <a:buNone/>
            </a:pPr>
            <a:r>
              <a:rPr lang="ne-NP" dirty="0">
                <a:solidFill>
                  <a:srgbClr val="0070C0"/>
                </a:solidFill>
                <a:latin typeface="Calibri" panose="020F0502020204030204" pitchFamily="34" charset="0"/>
                <a:ea typeface="Calibri" panose="020F0502020204030204" pitchFamily="34" charset="0"/>
                <a:cs typeface="Kalimati" panose="00000400000000000000" pitchFamily="2"/>
              </a:rPr>
              <a:t>१२</a:t>
            </a:r>
            <a:r>
              <a:rPr lang="en-US"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b="1" dirty="0">
                <a:solidFill>
                  <a:srgbClr val="0070C0"/>
                </a:solidFill>
                <a:latin typeface="Calibri" panose="020F0502020204030204" pitchFamily="34" charset="0"/>
                <a:ea typeface="Calibri" panose="020F0502020204030204" pitchFamily="34" charset="0"/>
                <a:cs typeface="Kalimati" panose="00000400000000000000" pitchFamily="2"/>
              </a:rPr>
              <a:t>महल ३</a:t>
            </a:r>
            <a:r>
              <a:rPr lang="ne-NP" dirty="0">
                <a:solidFill>
                  <a:srgbClr val="0070C0"/>
                </a:solidFill>
                <a:latin typeface="Calibri" panose="020F0502020204030204" pitchFamily="34" charset="0"/>
                <a:ea typeface="Calibri" panose="020F0502020204030204" pitchFamily="34" charset="0"/>
                <a:cs typeface="Kalimati" panose="00000400000000000000" pitchFamily="2"/>
              </a:rPr>
              <a:t> सरकारी स्वामित्वको कार्यालयको कम्पाउण्डमा कर्मचारी परिवार बस्ने आवास भवन छन्, यस्तो अवस्थामा उक्त घरको कोड आवासीय </a:t>
            </a:r>
            <a:r>
              <a:rPr lang="en-US" sz="3200" dirty="0">
                <a:solidFill>
                  <a:srgbClr val="0070C0"/>
                </a:solidFill>
                <a:latin typeface="Calibri" panose="020F0502020204030204" pitchFamily="34" charset="0"/>
                <a:ea typeface="Calibri" panose="020F0502020204030204" pitchFamily="34" charset="0"/>
                <a:cs typeface="Kalimati" panose="00000400000000000000" pitchFamily="2"/>
              </a:rPr>
              <a:t>1</a:t>
            </a:r>
            <a:r>
              <a:rPr lang="ne-NP" sz="3200"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dirty="0">
                <a:solidFill>
                  <a:srgbClr val="0070C0"/>
                </a:solidFill>
                <a:latin typeface="Calibri" panose="020F0502020204030204" pitchFamily="34" charset="0"/>
                <a:ea typeface="Calibri" panose="020F0502020204030204" pitchFamily="34" charset="0"/>
                <a:cs typeface="Kalimati" panose="00000400000000000000" pitchFamily="2"/>
              </a:rPr>
              <a:t>हुन्छ वा सरकारी ?</a:t>
            </a:r>
            <a:endParaRPr lang="en-US" sz="3600" dirty="0">
              <a:solidFill>
                <a:srgbClr val="0070C0"/>
              </a:solidFill>
              <a:latin typeface="Calibri" panose="020F0502020204030204" pitchFamily="34" charset="0"/>
              <a:ea typeface="Calibri" panose="020F0502020204030204" pitchFamily="34" charset="0"/>
              <a:cs typeface="Mangal" panose="02040503050203030202" pitchFamily="18" charset="0"/>
            </a:endParaRPr>
          </a:p>
          <a:p>
            <a:pPr marL="685800" marR="0" indent="-457200" algn="just">
              <a:lnSpc>
                <a:spcPct val="115000"/>
              </a:lnSpc>
              <a:spcBef>
                <a:spcPts val="0"/>
              </a:spcBef>
              <a:spcAft>
                <a:spcPts val="1000"/>
              </a:spcAft>
              <a:buFont typeface="Wingdings" panose="05000000000000000000" pitchFamily="2" charset="2"/>
              <a:buChar char="ü"/>
            </a:pPr>
            <a:r>
              <a:rPr lang="ne-NP" dirty="0">
                <a:latin typeface="Calibri" panose="020F0502020204030204" pitchFamily="34" charset="0"/>
                <a:ea typeface="Calibri" panose="020F0502020204030204" pitchFamily="34" charset="0"/>
                <a:cs typeface="Kalimati" panose="00000400000000000000" pitchFamily="2"/>
              </a:rPr>
              <a:t>सरकारी स्वामित्वको भवनमा कुनै परिवार बसोबास गरेको भए आवासिय कोड </a:t>
            </a:r>
            <a:r>
              <a:rPr lang="en-US" sz="3200" dirty="0">
                <a:solidFill>
                  <a:srgbClr val="0070C0"/>
                </a:solidFill>
                <a:latin typeface="Calibri" panose="020F0502020204030204" pitchFamily="34" charset="0"/>
                <a:ea typeface="Calibri" panose="020F0502020204030204" pitchFamily="34" charset="0"/>
                <a:cs typeface="Kalimati" panose="00000400000000000000" pitchFamily="2"/>
              </a:rPr>
              <a:t>1</a:t>
            </a:r>
            <a:r>
              <a:rPr lang="ne-NP" dirty="0">
                <a:latin typeface="Calibri" panose="020F0502020204030204" pitchFamily="34" charset="0"/>
                <a:ea typeface="Calibri" panose="020F0502020204030204" pitchFamily="34" charset="0"/>
                <a:cs typeface="Kalimati" panose="00000400000000000000" pitchFamily="2"/>
              </a:rPr>
              <a:t> लेख्ने । </a:t>
            </a:r>
          </a:p>
          <a:p>
            <a:pPr marL="685800" marR="0" indent="-457200" algn="just">
              <a:lnSpc>
                <a:spcPct val="115000"/>
              </a:lnSpc>
              <a:spcBef>
                <a:spcPts val="0"/>
              </a:spcBef>
              <a:spcAft>
                <a:spcPts val="1000"/>
              </a:spcAft>
              <a:buFont typeface="Wingdings" panose="05000000000000000000" pitchFamily="2" charset="2"/>
              <a:buChar char="ü"/>
            </a:pPr>
            <a:r>
              <a:rPr lang="ne-NP" dirty="0">
                <a:latin typeface="Calibri" panose="020F0502020204030204" pitchFamily="34" charset="0"/>
                <a:ea typeface="Calibri" panose="020F0502020204030204" pitchFamily="34" charset="0"/>
                <a:cs typeface="Kalimati" panose="00000400000000000000" pitchFamily="2"/>
              </a:rPr>
              <a:t>यदि उक्त घर सरकारी स्वामित्वको भै अधिकांस भाग सरकारी कार्यालयमा उपयोग भर्इ थोरै भागमात्र पारिवारले प्रयोग गरेको भए घरको प्रयोग सरकारी </a:t>
            </a:r>
            <a:r>
              <a:rPr lang="en-US" sz="3200" dirty="0">
                <a:solidFill>
                  <a:srgbClr val="0070C0"/>
                </a:solidFill>
                <a:latin typeface="Calibri" panose="020F0502020204030204" pitchFamily="34" charset="0"/>
                <a:ea typeface="Calibri" panose="020F0502020204030204" pitchFamily="34" charset="0"/>
                <a:cs typeface="Kalimati" panose="00000400000000000000" pitchFamily="2"/>
              </a:rPr>
              <a:t>3</a:t>
            </a:r>
            <a:r>
              <a:rPr lang="ne-NP" dirty="0">
                <a:latin typeface="Calibri" panose="020F0502020204030204" pitchFamily="34" charset="0"/>
                <a:ea typeface="Calibri" panose="020F0502020204030204" pitchFamily="34" charset="0"/>
                <a:cs typeface="Kalimati" panose="00000400000000000000" pitchFamily="2"/>
              </a:rPr>
              <a:t> राखी परिवारको विस्तृत विवरण संकलन गर्नुपर्दछ । </a:t>
            </a:r>
            <a:endParaRPr lang="en-US" sz="36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11</a:t>
            </a:fld>
            <a:endParaRPr lang="en-US" dirty="0"/>
          </a:p>
        </p:txBody>
      </p:sp>
    </p:spTree>
    <p:extLst>
      <p:ext uri="{BB962C8B-B14F-4D97-AF65-F5344CB8AC3E}">
        <p14:creationId xmlns:p14="http://schemas.microsoft.com/office/powerpoint/2010/main" val="873764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981777" y="72313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rgbClr val="00B0F0"/>
                </a:solidFill>
                <a:latin typeface="Calibri" panose="020F0502020204030204" pitchFamily="34" charset="0"/>
                <a:ea typeface="Calibri" panose="020F0502020204030204" pitchFamily="34" charset="0"/>
                <a:cs typeface="Kalimati" panose="00000400000000000000" pitchFamily="2"/>
              </a:rPr>
              <a:t>घर तथा घरपरिवार सूचीकरण फाराम सम्बन्धमा</a:t>
            </a:r>
            <a:endParaRPr lang="en-US" sz="2400" dirty="0">
              <a:solidFill>
                <a:srgbClr val="00B0F0"/>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10" name="Text Placeholder 2"/>
          <p:cNvSpPr>
            <a:spLocks noGrp="1"/>
          </p:cNvSpPr>
          <p:nvPr>
            <p:ph type="body" sz="quarter" idx="4294967295"/>
          </p:nvPr>
        </p:nvSpPr>
        <p:spPr>
          <a:xfrm>
            <a:off x="142240" y="1301735"/>
            <a:ext cx="11856720" cy="5377846"/>
          </a:xfrm>
          <a:prstGeom prst="rect">
            <a:avLst/>
          </a:prstGeom>
        </p:spPr>
        <p:txBody>
          <a:bodyPr/>
          <a:lstStyle/>
          <a:p>
            <a:pPr marL="0" marR="0" lvl="0" indent="0" algn="just">
              <a:lnSpc>
                <a:spcPct val="115000"/>
              </a:lnSpc>
              <a:spcBef>
                <a:spcPts val="0"/>
              </a:spcBef>
              <a:spcAft>
                <a:spcPts val="1000"/>
              </a:spcAft>
              <a:buNone/>
            </a:pPr>
            <a:r>
              <a:rPr lang="ne-NP" dirty="0">
                <a:solidFill>
                  <a:srgbClr val="0070C0"/>
                </a:solidFill>
                <a:latin typeface="Calibri" panose="020F0502020204030204" pitchFamily="34" charset="0"/>
                <a:ea typeface="Calibri" panose="020F0502020204030204" pitchFamily="34" charset="0"/>
                <a:cs typeface="Kalimati" panose="00000400000000000000" pitchFamily="2"/>
              </a:rPr>
              <a:t>१३</a:t>
            </a:r>
            <a:r>
              <a:rPr lang="en-US"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dirty="0">
                <a:solidFill>
                  <a:srgbClr val="0070C0"/>
                </a:solidFill>
                <a:latin typeface="Calibri" panose="020F0502020204030204" pitchFamily="34" charset="0"/>
                <a:ea typeface="Calibri" panose="020F0502020204030204" pitchFamily="34" charset="0"/>
                <a:cs typeface="Kalimati" panose="00000400000000000000" pitchFamily="2"/>
              </a:rPr>
              <a:t>महल ३ सुपरिवेक्षक पुस्तिकाको पेज ३८ मा अनुच्छेद ५.२७ पाँचौ लाइनमा जस्तै : .... यु एन हाउस, विभिन्न दुतावासहरु..... लेखिएको ले यस्ता भवन पनि लिने </a:t>
            </a:r>
            <a:r>
              <a:rPr lang="en-GB" dirty="0">
                <a:solidFill>
                  <a:srgbClr val="0070C0"/>
                </a:solidFill>
                <a:latin typeface="Calibri" panose="020F0502020204030204" pitchFamily="34" charset="0"/>
                <a:ea typeface="Calibri" panose="020F0502020204030204" pitchFamily="34" charset="0"/>
                <a:cs typeface="Kalimati" panose="00000400000000000000" pitchFamily="2"/>
              </a:rPr>
              <a:t>?</a:t>
            </a:r>
            <a:endParaRPr lang="en-US" dirty="0">
              <a:solidFill>
                <a:srgbClr val="0070C0"/>
              </a:solidFill>
              <a:latin typeface="Calibri" panose="020F0502020204030204" pitchFamily="34" charset="0"/>
              <a:ea typeface="Calibri" panose="020F0502020204030204" pitchFamily="34" charset="0"/>
              <a:cs typeface="Kalimati" panose="00000400000000000000" pitchFamily="2"/>
            </a:endParaRPr>
          </a:p>
          <a:p>
            <a:pPr marL="685800" marR="0" indent="-457200" algn="just">
              <a:lnSpc>
                <a:spcPct val="115000"/>
              </a:lnSpc>
              <a:spcBef>
                <a:spcPts val="0"/>
              </a:spcBef>
              <a:spcAft>
                <a:spcPts val="1000"/>
              </a:spcAft>
              <a:buFont typeface="Wingdings" panose="05000000000000000000" pitchFamily="2" charset="2"/>
              <a:buChar char="ü"/>
            </a:pPr>
            <a:r>
              <a:rPr lang="ne-NP" dirty="0">
                <a:latin typeface="Calibri" panose="020F0502020204030204" pitchFamily="34" charset="0"/>
                <a:ea typeface="Calibri" panose="020F0502020204030204" pitchFamily="34" charset="0"/>
                <a:cs typeface="Kalimati" panose="00000400000000000000" pitchFamily="2"/>
              </a:rPr>
              <a:t>सुपरिवेक्षक पुस्तिका बमोजिम नै गर्ने ।</a:t>
            </a:r>
            <a:endParaRPr lang="en-US" sz="3600" dirty="0">
              <a:latin typeface="Calibri" panose="020F0502020204030204" pitchFamily="34" charset="0"/>
              <a:ea typeface="Calibri" panose="020F0502020204030204" pitchFamily="34" charset="0"/>
              <a:cs typeface="Mangal" panose="02040503050203030202" pitchFamily="18" charset="0"/>
            </a:endParaRPr>
          </a:p>
          <a:p>
            <a:pPr marL="0" marR="0" lvl="0" indent="0" algn="just">
              <a:lnSpc>
                <a:spcPct val="115000"/>
              </a:lnSpc>
              <a:spcBef>
                <a:spcPts val="0"/>
              </a:spcBef>
              <a:spcAft>
                <a:spcPts val="1000"/>
              </a:spcAft>
              <a:buNone/>
            </a:pPr>
            <a:r>
              <a:rPr lang="ne-NP" dirty="0">
                <a:solidFill>
                  <a:srgbClr val="0070C0"/>
                </a:solidFill>
                <a:latin typeface="Calibri" panose="020F0502020204030204" pitchFamily="34" charset="0"/>
                <a:ea typeface="Calibri" panose="020F0502020204030204" pitchFamily="34" charset="0"/>
                <a:cs typeface="Kalimati" panose="00000400000000000000" pitchFamily="2"/>
              </a:rPr>
              <a:t>१४</a:t>
            </a:r>
            <a:r>
              <a:rPr lang="en-US"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dirty="0">
                <a:solidFill>
                  <a:srgbClr val="0070C0"/>
                </a:solidFill>
                <a:latin typeface="Calibri" panose="020F0502020204030204" pitchFamily="34" charset="0"/>
                <a:ea typeface="Calibri" panose="020F0502020204030204" pitchFamily="34" charset="0"/>
                <a:cs typeface="Kalimati" panose="00000400000000000000" pitchFamily="2"/>
              </a:rPr>
              <a:t>महल ३ मा व्यवसायिक प्रयोजनको होस्टेल तथा शैक्षिक संस्थाका होस्टेल कुन समुहमा राख्ने ? </a:t>
            </a:r>
          </a:p>
          <a:p>
            <a:pPr marR="0" lvl="0" algn="just">
              <a:lnSpc>
                <a:spcPct val="115000"/>
              </a:lnSpc>
              <a:spcBef>
                <a:spcPts val="0"/>
              </a:spcBef>
              <a:spcAft>
                <a:spcPts val="1000"/>
              </a:spcAft>
              <a:buFont typeface="Wingdings" panose="05000000000000000000" pitchFamily="2" charset="2"/>
              <a:buChar char="ü"/>
            </a:pPr>
            <a:r>
              <a:rPr lang="ne-NP" b="1" dirty="0">
                <a:latin typeface="Calibri" panose="020F0502020204030204" pitchFamily="34" charset="0"/>
                <a:ea typeface="Calibri" panose="020F0502020204030204" pitchFamily="34" charset="0"/>
                <a:cs typeface="Kalimati" panose="00000400000000000000" pitchFamily="2"/>
              </a:rPr>
              <a:t> </a:t>
            </a:r>
            <a:r>
              <a:rPr lang="ne-NP" dirty="0">
                <a:latin typeface="Calibri" panose="020F0502020204030204" pitchFamily="34" charset="0"/>
                <a:ea typeface="Calibri" panose="020F0502020204030204" pitchFamily="34" charset="0"/>
                <a:cs typeface="Kalimati" panose="00000400000000000000" pitchFamily="2"/>
              </a:rPr>
              <a:t>महल ३ मा व्यवसायिक प्रयोजनको होस्टेलको लागि व्यापार कोड </a:t>
            </a:r>
            <a:r>
              <a:rPr lang="en-GB" sz="3200" b="1" dirty="0">
                <a:solidFill>
                  <a:srgbClr val="0070C0"/>
                </a:solidFill>
                <a:latin typeface="Calibri" panose="020F0502020204030204" pitchFamily="34" charset="0"/>
                <a:ea typeface="Calibri" panose="020F0502020204030204" pitchFamily="34" charset="0"/>
                <a:cs typeface="Kalimati" panose="00000400000000000000" pitchFamily="2"/>
              </a:rPr>
              <a:t>2</a:t>
            </a:r>
            <a:r>
              <a:rPr lang="ne-NP" sz="3200" b="1"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dirty="0">
                <a:latin typeface="Calibri" panose="020F0502020204030204" pitchFamily="34" charset="0"/>
                <a:ea typeface="Calibri" panose="020F0502020204030204" pitchFamily="34" charset="0"/>
                <a:cs typeface="Kalimati" panose="00000400000000000000" pitchFamily="2"/>
              </a:rPr>
              <a:t>लेख्ने तथा शैक्षिक संस्थाका होस्टेल संस्थागत अन्तर्गत कोड </a:t>
            </a:r>
            <a:r>
              <a:rPr lang="en-GB" b="1" dirty="0">
                <a:solidFill>
                  <a:srgbClr val="0070C0"/>
                </a:solidFill>
                <a:latin typeface="Calibri" panose="020F0502020204030204" pitchFamily="34" charset="0"/>
                <a:ea typeface="Calibri" panose="020F0502020204030204" pitchFamily="34" charset="0"/>
                <a:cs typeface="Kalimati" panose="00000400000000000000" pitchFamily="2"/>
              </a:rPr>
              <a:t>8</a:t>
            </a:r>
            <a:r>
              <a:rPr lang="ne-NP" dirty="0">
                <a:latin typeface="Calibri" panose="020F0502020204030204" pitchFamily="34" charset="0"/>
                <a:ea typeface="Calibri" panose="020F0502020204030204" pitchFamily="34" charset="0"/>
                <a:cs typeface="Kalimati" panose="00000400000000000000" pitchFamily="2"/>
              </a:rPr>
              <a:t> लेख्ने ।</a:t>
            </a:r>
            <a:endParaRPr lang="en-US" sz="3600" dirty="0">
              <a:latin typeface="Calibri" panose="020F0502020204030204" pitchFamily="34" charset="0"/>
              <a:ea typeface="Calibri" panose="020F0502020204030204" pitchFamily="34" charset="0"/>
              <a:cs typeface="Mangal" panose="02040503050203030202" pitchFamily="18" charset="0"/>
            </a:endParaRPr>
          </a:p>
          <a:p>
            <a:pPr marL="0" marR="0" lvl="0" indent="0" algn="just">
              <a:lnSpc>
                <a:spcPct val="107000"/>
              </a:lnSpc>
              <a:spcBef>
                <a:spcPts val="0"/>
              </a:spcBef>
              <a:spcAft>
                <a:spcPts val="0"/>
              </a:spcAft>
              <a:buNone/>
            </a:pPr>
            <a:r>
              <a:rPr lang="ne-NP" dirty="0">
                <a:solidFill>
                  <a:srgbClr val="0070C0"/>
                </a:solidFill>
                <a:latin typeface="Calibri" panose="020F0502020204030204" pitchFamily="34" charset="0"/>
                <a:ea typeface="Calibri" panose="020F0502020204030204" pitchFamily="34" charset="0"/>
                <a:cs typeface="Kalimati" panose="00000400000000000000" pitchFamily="2"/>
              </a:rPr>
              <a:t>१५</a:t>
            </a:r>
            <a:r>
              <a:rPr lang="en-US"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dirty="0">
                <a:solidFill>
                  <a:srgbClr val="0070C0"/>
                </a:solidFill>
                <a:latin typeface="Calibri" panose="020F0502020204030204" pitchFamily="34" charset="0"/>
                <a:ea typeface="Calibri" panose="020F0502020204030204" pitchFamily="34" charset="0"/>
                <a:cs typeface="Kalimati" panose="00000400000000000000" pitchFamily="2"/>
              </a:rPr>
              <a:t>मह</a:t>
            </a:r>
            <a:r>
              <a:rPr lang="ne-NP" b="1" dirty="0">
                <a:solidFill>
                  <a:srgbClr val="0070C0"/>
                </a:solidFill>
                <a:latin typeface="Calibri" panose="020F0502020204030204" pitchFamily="34" charset="0"/>
                <a:ea typeface="Calibri" panose="020F0502020204030204" pitchFamily="34" charset="0"/>
                <a:cs typeface="Kalimati" panose="00000400000000000000" pitchFamily="2"/>
              </a:rPr>
              <a:t>ल ८</a:t>
            </a:r>
            <a:r>
              <a:rPr lang="ne-NP" dirty="0">
                <a:solidFill>
                  <a:srgbClr val="0070C0"/>
                </a:solidFill>
                <a:latin typeface="Calibri" panose="020F0502020204030204" pitchFamily="34" charset="0"/>
                <a:ea typeface="Calibri" panose="020F0502020204030204" pitchFamily="34" charset="0"/>
                <a:cs typeface="Kalimati" panose="00000400000000000000" pitchFamily="2"/>
              </a:rPr>
              <a:t> संस्थागत परिवारको परिवारमूली को लिने ?</a:t>
            </a:r>
            <a:endParaRPr lang="en-US" sz="3600" dirty="0">
              <a:solidFill>
                <a:srgbClr val="0070C0"/>
              </a:solidFill>
              <a:latin typeface="Calibri" panose="020F0502020204030204" pitchFamily="34" charset="0"/>
              <a:ea typeface="Calibri" panose="020F0502020204030204" pitchFamily="34" charset="0"/>
              <a:cs typeface="Mangal" panose="02040503050203030202" pitchFamily="18" charset="0"/>
            </a:endParaRPr>
          </a:p>
          <a:p>
            <a:pPr marL="685800" marR="0" indent="-457200" algn="just">
              <a:lnSpc>
                <a:spcPct val="107000"/>
              </a:lnSpc>
              <a:spcBef>
                <a:spcPts val="0"/>
              </a:spcBef>
              <a:spcAft>
                <a:spcPts val="800"/>
              </a:spcAft>
              <a:buFont typeface="Wingdings" panose="05000000000000000000" pitchFamily="2" charset="2"/>
              <a:buChar char="ü"/>
            </a:pPr>
            <a:r>
              <a:rPr lang="ne-NP" dirty="0">
                <a:latin typeface="Calibri" panose="020F0502020204030204" pitchFamily="34" charset="0"/>
                <a:ea typeface="Calibri" panose="020F0502020204030204" pitchFamily="34" charset="0"/>
                <a:cs typeface="Kalimati" panose="00000400000000000000" pitchFamily="2"/>
              </a:rPr>
              <a:t>उक्त संस्थाको मूख्य व्यवस्थापकलाई परिवारमूली मान्ने ।</a:t>
            </a:r>
            <a:endParaRPr lang="en-US" sz="36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12</a:t>
            </a:fld>
            <a:endParaRPr lang="en-US" dirty="0"/>
          </a:p>
        </p:txBody>
      </p:sp>
    </p:spTree>
    <p:extLst>
      <p:ext uri="{BB962C8B-B14F-4D97-AF65-F5344CB8AC3E}">
        <p14:creationId xmlns:p14="http://schemas.microsoft.com/office/powerpoint/2010/main" val="3527980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981777" y="72313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rgbClr val="00B0F0"/>
                </a:solidFill>
                <a:latin typeface="Calibri" panose="020F0502020204030204" pitchFamily="34" charset="0"/>
                <a:ea typeface="Calibri" panose="020F0502020204030204" pitchFamily="34" charset="0"/>
                <a:cs typeface="Kalimati" panose="00000400000000000000" pitchFamily="2"/>
              </a:rPr>
              <a:t>घर तथा घरपरिवार सूचीकरण फाराम सम्बन्धमा</a:t>
            </a:r>
            <a:endParaRPr lang="en-US" sz="2400" dirty="0">
              <a:solidFill>
                <a:srgbClr val="00B0F0"/>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10" name="Text Placeholder 2"/>
          <p:cNvSpPr>
            <a:spLocks noGrp="1"/>
          </p:cNvSpPr>
          <p:nvPr>
            <p:ph type="body" sz="quarter" idx="4294967295"/>
          </p:nvPr>
        </p:nvSpPr>
        <p:spPr>
          <a:xfrm>
            <a:off x="142240" y="1301735"/>
            <a:ext cx="11856720" cy="5377846"/>
          </a:xfrm>
          <a:prstGeom prst="rect">
            <a:avLst/>
          </a:prstGeom>
        </p:spPr>
        <p:txBody>
          <a:bodyPr/>
          <a:lstStyle/>
          <a:p>
            <a:pPr marL="0" marR="0" lvl="0" indent="0" algn="just">
              <a:lnSpc>
                <a:spcPct val="107000"/>
              </a:lnSpc>
              <a:spcBef>
                <a:spcPts val="0"/>
              </a:spcBef>
              <a:spcAft>
                <a:spcPts val="0"/>
              </a:spcAft>
              <a:buNone/>
            </a:pPr>
            <a:r>
              <a:rPr lang="ne-NP" dirty="0">
                <a:solidFill>
                  <a:srgbClr val="0070C0"/>
                </a:solidFill>
                <a:latin typeface="Calibri" panose="020F0502020204030204" pitchFamily="34" charset="0"/>
                <a:ea typeface="Calibri" panose="020F0502020204030204" pitchFamily="34" charset="0"/>
                <a:cs typeface="Kalimati" panose="00000400000000000000" pitchFamily="2"/>
              </a:rPr>
              <a:t>१६</a:t>
            </a:r>
            <a:r>
              <a:rPr lang="en-US"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dirty="0">
                <a:solidFill>
                  <a:srgbClr val="0070C0"/>
                </a:solidFill>
                <a:latin typeface="Calibri" panose="020F0502020204030204" pitchFamily="34" charset="0"/>
                <a:ea typeface="Calibri" panose="020F0502020204030204" pitchFamily="34" charset="0"/>
                <a:cs typeface="Kalimati" panose="00000400000000000000" pitchFamily="2"/>
              </a:rPr>
              <a:t>महल ८ परिवारमूलीको नाम धेरै परिवारमा एउटै भेटिए के गर्ने ?</a:t>
            </a:r>
            <a:endParaRPr lang="en-US" dirty="0">
              <a:solidFill>
                <a:srgbClr val="0070C0"/>
              </a:solidFill>
              <a:latin typeface="Calibri" panose="020F0502020204030204" pitchFamily="34" charset="0"/>
              <a:ea typeface="Calibri" panose="020F0502020204030204" pitchFamily="34" charset="0"/>
              <a:cs typeface="Kalimati" panose="00000400000000000000" pitchFamily="2"/>
            </a:endParaRPr>
          </a:p>
          <a:p>
            <a:pPr marL="685800" marR="0" indent="-457200">
              <a:lnSpc>
                <a:spcPct val="107000"/>
              </a:lnSpc>
              <a:spcBef>
                <a:spcPts val="0"/>
              </a:spcBef>
              <a:spcAft>
                <a:spcPts val="0"/>
              </a:spcAft>
              <a:buFont typeface="Wingdings" panose="05000000000000000000" pitchFamily="2" charset="2"/>
              <a:buChar char="ü"/>
            </a:pPr>
            <a:r>
              <a:rPr lang="ne-NP" dirty="0">
                <a:latin typeface="Calibri" panose="020F0502020204030204" pitchFamily="34" charset="0"/>
                <a:ea typeface="Calibri" panose="020F0502020204030204" pitchFamily="34" charset="0"/>
                <a:cs typeface="Kalimati" panose="00000400000000000000" pitchFamily="2"/>
              </a:rPr>
              <a:t>उत्तरदाताले जे नाम भन्दछन् सोहि नाम लेख्ने । घर क्रमसंख्या, परिवार क्रमसंख्या आदिले व्यक्ति छुट्याउन सहज हुन्छ ।</a:t>
            </a:r>
            <a:endParaRPr lang="en-US" sz="3600" dirty="0">
              <a:latin typeface="Calibri" panose="020F0502020204030204" pitchFamily="34" charset="0"/>
              <a:ea typeface="Calibri" panose="020F0502020204030204" pitchFamily="34" charset="0"/>
              <a:cs typeface="Mangal" panose="02040503050203030202" pitchFamily="18" charset="0"/>
            </a:endParaRPr>
          </a:p>
          <a:p>
            <a:pPr marL="0" marR="0" lvl="0" indent="0" algn="just">
              <a:lnSpc>
                <a:spcPct val="107000"/>
              </a:lnSpc>
              <a:spcBef>
                <a:spcPts val="0"/>
              </a:spcBef>
              <a:spcAft>
                <a:spcPts val="0"/>
              </a:spcAft>
              <a:buNone/>
            </a:pPr>
            <a:r>
              <a:rPr lang="ne-NP" dirty="0">
                <a:solidFill>
                  <a:srgbClr val="0070C0"/>
                </a:solidFill>
                <a:latin typeface="Calibri" panose="020F0502020204030204" pitchFamily="34" charset="0"/>
                <a:ea typeface="Calibri" panose="020F0502020204030204" pitchFamily="34" charset="0"/>
                <a:cs typeface="Kalimati" panose="00000400000000000000" pitchFamily="2"/>
              </a:rPr>
              <a:t>१७</a:t>
            </a:r>
            <a:r>
              <a:rPr lang="en-US"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dirty="0">
                <a:solidFill>
                  <a:srgbClr val="0070C0"/>
                </a:solidFill>
                <a:latin typeface="Calibri" panose="020F0502020204030204" pitchFamily="34" charset="0"/>
                <a:ea typeface="Calibri" panose="020F0502020204030204" pitchFamily="34" charset="0"/>
                <a:cs typeface="Kalimati" panose="00000400000000000000" pitchFamily="2"/>
              </a:rPr>
              <a:t>महल ८ नाम थर लेख्दा नागरिकताको नाम लेख्ने कि बोलाउने प्रचलित नाम लेख्ने ?</a:t>
            </a:r>
            <a:endParaRPr lang="en-US" dirty="0">
              <a:solidFill>
                <a:srgbClr val="0070C0"/>
              </a:solidFill>
              <a:latin typeface="Calibri" panose="020F0502020204030204" pitchFamily="34" charset="0"/>
              <a:ea typeface="Calibri" panose="020F0502020204030204" pitchFamily="34" charset="0"/>
              <a:cs typeface="Kalimati" panose="00000400000000000000" pitchFamily="2"/>
            </a:endParaRPr>
          </a:p>
          <a:p>
            <a:pPr marL="685800" marR="0" indent="-457200">
              <a:lnSpc>
                <a:spcPct val="107000"/>
              </a:lnSpc>
              <a:spcBef>
                <a:spcPts val="0"/>
              </a:spcBef>
              <a:spcAft>
                <a:spcPts val="0"/>
              </a:spcAft>
              <a:buFont typeface="Wingdings" panose="05000000000000000000" pitchFamily="2" charset="2"/>
              <a:buChar char="ü"/>
            </a:pPr>
            <a:r>
              <a:rPr lang="ne-NP" dirty="0">
                <a:latin typeface="Calibri" panose="020F0502020204030204" pitchFamily="34" charset="0"/>
                <a:ea typeface="Calibri" panose="020F0502020204030204" pitchFamily="34" charset="0"/>
                <a:cs typeface="Kalimati" panose="00000400000000000000" pitchFamily="2"/>
              </a:rPr>
              <a:t>सम्बन्धित स्थानमा उत्तरदातालार्इ चिन्न सजिलो हुने र उत्तरदाताले भनेको नाम लेख्ने ।</a:t>
            </a:r>
            <a:endParaRPr lang="ne-NP" sz="3600" dirty="0">
              <a:latin typeface="Calibri" panose="020F0502020204030204" pitchFamily="34" charset="0"/>
              <a:ea typeface="Calibri" panose="020F0502020204030204" pitchFamily="34" charset="0"/>
              <a:cs typeface="Mangal" panose="02040503050203030202" pitchFamily="18" charset="0"/>
            </a:endParaRPr>
          </a:p>
          <a:p>
            <a:pPr marR="0" indent="0">
              <a:lnSpc>
                <a:spcPct val="107000"/>
              </a:lnSpc>
              <a:spcBef>
                <a:spcPts val="0"/>
              </a:spcBef>
              <a:spcAft>
                <a:spcPts val="0"/>
              </a:spcAft>
              <a:buNone/>
            </a:pPr>
            <a:r>
              <a:rPr lang="ne-NP" dirty="0">
                <a:solidFill>
                  <a:srgbClr val="0070C0"/>
                </a:solidFill>
                <a:latin typeface="Calibri" panose="020F0502020204030204" pitchFamily="34" charset="0"/>
                <a:ea typeface="Calibri" panose="020F0502020204030204" pitchFamily="34" charset="0"/>
                <a:cs typeface="Kalimati" panose="00000400000000000000" pitchFamily="2"/>
              </a:rPr>
              <a:t>१८</a:t>
            </a:r>
            <a:r>
              <a:rPr lang="en-US"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dirty="0">
                <a:solidFill>
                  <a:srgbClr val="0070C0"/>
                </a:solidFill>
                <a:latin typeface="Calibri" panose="020F0502020204030204" pitchFamily="34" charset="0"/>
                <a:ea typeface="Calibri" panose="020F0502020204030204" pitchFamily="34" charset="0"/>
                <a:cs typeface="Kalimati" panose="00000400000000000000" pitchFamily="2"/>
              </a:rPr>
              <a:t>महल ९ अन्य लिङ्गीहरू अपाङ्गता भएका व्यक्ति हुन् कि होइनन् ?</a:t>
            </a:r>
            <a:endParaRPr lang="en-US" dirty="0">
              <a:solidFill>
                <a:srgbClr val="0070C0"/>
              </a:solidFill>
              <a:latin typeface="Calibri" panose="020F0502020204030204" pitchFamily="34" charset="0"/>
              <a:ea typeface="Calibri" panose="020F0502020204030204" pitchFamily="34" charset="0"/>
              <a:cs typeface="Kalimati" panose="00000400000000000000" pitchFamily="2"/>
            </a:endParaRPr>
          </a:p>
          <a:p>
            <a:pPr marL="685800" marR="0" indent="-457200">
              <a:lnSpc>
                <a:spcPct val="107000"/>
              </a:lnSpc>
              <a:spcBef>
                <a:spcPts val="0"/>
              </a:spcBef>
              <a:spcAft>
                <a:spcPts val="800"/>
              </a:spcAft>
              <a:buFont typeface="Wingdings" panose="05000000000000000000" pitchFamily="2" charset="2"/>
              <a:buChar char="ü"/>
            </a:pPr>
            <a:r>
              <a:rPr lang="ne-NP" dirty="0">
                <a:latin typeface="Calibri" panose="020F0502020204030204" pitchFamily="34" charset="0"/>
                <a:ea typeface="Calibri" panose="020F0502020204030204" pitchFamily="34" charset="0"/>
                <a:cs typeface="Kalimati" panose="00000400000000000000" pitchFamily="2"/>
              </a:rPr>
              <a:t>अन्य लिङ्गी व्यक्तिहरू अपाङ्गता भएका व्यक्ति होइनन् ।</a:t>
            </a:r>
            <a:r>
              <a:rPr lang="ne-NP" sz="3600" dirty="0">
                <a:latin typeface="Calibri" panose="020F0502020204030204" pitchFamily="34" charset="0"/>
                <a:ea typeface="Calibri" panose="020F0502020204030204" pitchFamily="34" charset="0"/>
                <a:cs typeface="Kalimati" panose="00000400000000000000" pitchFamily="2"/>
              </a:rPr>
              <a:t> </a:t>
            </a:r>
            <a:r>
              <a:rPr lang="ne-NP" dirty="0">
                <a:latin typeface="Calibri" panose="020F0502020204030204" pitchFamily="34" charset="0"/>
                <a:ea typeface="Calibri" panose="020F0502020204030204" pitchFamily="34" charset="0"/>
                <a:cs typeface="Kalimati" panose="00000400000000000000" pitchFamily="2"/>
              </a:rPr>
              <a:t>तर लैंङ्गिक तथा यौनिक अल्पसंख्यक वा तेश्रो लिङ्गीहरुमा कुनै प्रकारको अपाङ्गता हुन सक्नेमा होसियार हुनु पर्दछ ।</a:t>
            </a:r>
            <a:endParaRPr lang="en-US" sz="36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13</a:t>
            </a:fld>
            <a:endParaRPr lang="en-US" dirty="0"/>
          </a:p>
        </p:txBody>
      </p:sp>
    </p:spTree>
    <p:extLst>
      <p:ext uri="{BB962C8B-B14F-4D97-AF65-F5344CB8AC3E}">
        <p14:creationId xmlns:p14="http://schemas.microsoft.com/office/powerpoint/2010/main" val="3285474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981777" y="72313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rgbClr val="00B0F0"/>
                </a:solidFill>
                <a:latin typeface="Calibri" panose="020F0502020204030204" pitchFamily="34" charset="0"/>
                <a:ea typeface="Calibri" panose="020F0502020204030204" pitchFamily="34" charset="0"/>
                <a:cs typeface="Kalimati" panose="00000400000000000000" pitchFamily="2"/>
              </a:rPr>
              <a:t>घर तथा घरपरिवार सूचीकरण फाराम सम्बन्धमा</a:t>
            </a:r>
            <a:endParaRPr lang="en-US" sz="2400" dirty="0">
              <a:solidFill>
                <a:srgbClr val="00B0F0"/>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10" name="Text Placeholder 2"/>
          <p:cNvSpPr>
            <a:spLocks noGrp="1"/>
          </p:cNvSpPr>
          <p:nvPr>
            <p:ph type="body" sz="quarter" idx="4294967295"/>
          </p:nvPr>
        </p:nvSpPr>
        <p:spPr>
          <a:xfrm>
            <a:off x="142240" y="1301735"/>
            <a:ext cx="11856720" cy="5377846"/>
          </a:xfrm>
          <a:prstGeom prst="rect">
            <a:avLst/>
          </a:prstGeom>
        </p:spPr>
        <p:txBody>
          <a:bodyPr/>
          <a:lstStyle/>
          <a:p>
            <a:pPr marL="0" marR="0" lvl="0" indent="0" algn="just">
              <a:lnSpc>
                <a:spcPct val="150000"/>
              </a:lnSpc>
              <a:spcBef>
                <a:spcPts val="0"/>
              </a:spcBef>
              <a:spcAft>
                <a:spcPts val="0"/>
              </a:spcAft>
              <a:buNone/>
            </a:pPr>
            <a:r>
              <a:rPr lang="ne-NP" sz="3200" dirty="0">
                <a:solidFill>
                  <a:srgbClr val="0070C0"/>
                </a:solidFill>
                <a:latin typeface="Calibri" panose="020F0502020204030204" pitchFamily="34" charset="0"/>
                <a:ea typeface="Calibri" panose="020F0502020204030204" pitchFamily="34" charset="0"/>
                <a:cs typeface="Kalimati" panose="00000400000000000000" pitchFamily="2"/>
              </a:rPr>
              <a:t>१९</a:t>
            </a:r>
            <a:r>
              <a:rPr lang="en-US" sz="3200"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sz="3200" dirty="0">
                <a:solidFill>
                  <a:srgbClr val="0070C0"/>
                </a:solidFill>
                <a:latin typeface="Calibri" panose="020F0502020204030204" pitchFamily="34" charset="0"/>
                <a:ea typeface="Calibri" panose="020F0502020204030204" pitchFamily="34" charset="0"/>
                <a:cs typeface="Kalimati" panose="00000400000000000000" pitchFamily="2"/>
              </a:rPr>
              <a:t>महल १० कुनै घरको छतमा कृषि कार्य गरिएको </a:t>
            </a:r>
            <a:r>
              <a:rPr lang="ne-NP" sz="3200" dirty="0">
                <a:solidFill>
                  <a:srgbClr val="0070C0"/>
                </a:solidFill>
                <a:latin typeface="Calibri" panose="020F0502020204030204" pitchFamily="34" charset="0"/>
                <a:ea typeface="Calibri" panose="020F0502020204030204" pitchFamily="34" charset="0"/>
                <a:cs typeface="Arial" panose="020B0604020202020204" pitchFamily="34" charset="0"/>
              </a:rPr>
              <a:t>(</a:t>
            </a:r>
            <a:r>
              <a:rPr lang="ne-NP" sz="3200" dirty="0">
                <a:solidFill>
                  <a:srgbClr val="0070C0"/>
                </a:solidFill>
                <a:latin typeface="Calibri" panose="020F0502020204030204" pitchFamily="34" charset="0"/>
                <a:ea typeface="Calibri" panose="020F0502020204030204" pitchFamily="34" charset="0"/>
                <a:cs typeface="Kalimati" panose="00000400000000000000" pitchFamily="2"/>
              </a:rPr>
              <a:t> तरकारी तथा अन्य बाली लगाएको</a:t>
            </a:r>
            <a:r>
              <a:rPr lang="ne-NP" sz="3200" dirty="0">
                <a:solidFill>
                  <a:srgbClr val="0070C0"/>
                </a:solidFill>
                <a:latin typeface="Calibri" panose="020F0502020204030204" pitchFamily="34" charset="0"/>
                <a:ea typeface="Calibri" panose="020F0502020204030204" pitchFamily="34" charset="0"/>
                <a:cs typeface="Arial" panose="020B0604020202020204" pitchFamily="34" charset="0"/>
              </a:rPr>
              <a:t>)</a:t>
            </a:r>
            <a:r>
              <a:rPr lang="ne-NP" sz="3200" dirty="0">
                <a:solidFill>
                  <a:srgbClr val="0070C0"/>
                </a:solidFill>
                <a:latin typeface="Arial" panose="020B0604020202020204" pitchFamily="34" charset="0"/>
                <a:ea typeface="Calibri" panose="020F0502020204030204" pitchFamily="34" charset="0"/>
              </a:rPr>
              <a:t> </a:t>
            </a:r>
            <a:r>
              <a:rPr lang="ne-NP" sz="3200" dirty="0">
                <a:solidFill>
                  <a:srgbClr val="0070C0"/>
                </a:solidFill>
                <a:latin typeface="Calibri" panose="020F0502020204030204" pitchFamily="34" charset="0"/>
                <a:ea typeface="Calibri" panose="020F0502020204030204" pitchFamily="34" charset="0"/>
                <a:cs typeface="Kalimati" panose="00000400000000000000" pitchFamily="2"/>
              </a:rPr>
              <a:t>छ र अन्य तलामा आवास वा अन्य प्रयोजनमा प्रयोग भएको अवस्थामा कृषि प्रयोजनका लागि जग्गा भएको मान्ने वा नमान्ने र क्षेत्रफल कसरी लेख्नेबारे स्पष्ट हुनुपर्ने ।</a:t>
            </a:r>
            <a:endParaRPr lang="en-US" sz="4000" dirty="0">
              <a:solidFill>
                <a:srgbClr val="0070C0"/>
              </a:solidFill>
              <a:latin typeface="Calibri" panose="020F0502020204030204" pitchFamily="34" charset="0"/>
              <a:ea typeface="Calibri" panose="020F0502020204030204" pitchFamily="34" charset="0"/>
              <a:cs typeface="Mangal" panose="02040503050203030202" pitchFamily="18" charset="0"/>
            </a:endParaRPr>
          </a:p>
          <a:p>
            <a:pPr marL="685800" marR="0" indent="-457200" algn="just">
              <a:lnSpc>
                <a:spcPct val="150000"/>
              </a:lnSpc>
              <a:spcBef>
                <a:spcPts val="0"/>
              </a:spcBef>
              <a:spcAft>
                <a:spcPts val="0"/>
              </a:spcAft>
              <a:buFont typeface="Wingdings" panose="05000000000000000000" pitchFamily="2" charset="2"/>
              <a:buChar char="ü"/>
            </a:pPr>
            <a:r>
              <a:rPr lang="ne-NP" dirty="0">
                <a:latin typeface="Calibri" panose="020F0502020204030204" pitchFamily="34" charset="0"/>
                <a:ea typeface="Calibri" panose="020F0502020204030204" pitchFamily="34" charset="0"/>
                <a:cs typeface="Kalimati" panose="00000400000000000000" pitchFamily="2"/>
              </a:rPr>
              <a:t>घरमाथि कृषि कार्य गरेको भएमा पनि कृषि जग्गा नभएको मान्ने ।</a:t>
            </a:r>
            <a:endParaRPr lang="en-US" sz="3600" dirty="0">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14</a:t>
            </a:fld>
            <a:endParaRPr lang="en-US" dirty="0"/>
          </a:p>
        </p:txBody>
      </p:sp>
    </p:spTree>
    <p:extLst>
      <p:ext uri="{BB962C8B-B14F-4D97-AF65-F5344CB8AC3E}">
        <p14:creationId xmlns:p14="http://schemas.microsoft.com/office/powerpoint/2010/main" val="818049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981777" y="72313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rgbClr val="00B0F0"/>
                </a:solidFill>
                <a:latin typeface="Calibri" panose="020F0502020204030204" pitchFamily="34" charset="0"/>
                <a:ea typeface="Calibri" panose="020F0502020204030204" pitchFamily="34" charset="0"/>
                <a:cs typeface="Kalimati" panose="00000400000000000000" pitchFamily="2"/>
              </a:rPr>
              <a:t>घर तथा घरपरिवार सूचीकरण फाराम सम्बन्धमा</a:t>
            </a:r>
            <a:endParaRPr lang="en-US" sz="2400" dirty="0">
              <a:solidFill>
                <a:srgbClr val="00B0F0"/>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10" name="Text Placeholder 2"/>
          <p:cNvSpPr>
            <a:spLocks noGrp="1"/>
          </p:cNvSpPr>
          <p:nvPr>
            <p:ph type="body" sz="quarter" idx="4294967295"/>
          </p:nvPr>
        </p:nvSpPr>
        <p:spPr>
          <a:xfrm>
            <a:off x="142240" y="1301734"/>
            <a:ext cx="11856720" cy="5556265"/>
          </a:xfrm>
          <a:prstGeom prst="rect">
            <a:avLst/>
          </a:prstGeom>
        </p:spPr>
        <p:txBody>
          <a:bodyPr/>
          <a:lstStyle/>
          <a:p>
            <a:pPr marL="0" marR="0" lvl="0" indent="0" algn="just">
              <a:lnSpc>
                <a:spcPct val="100000"/>
              </a:lnSpc>
              <a:spcBef>
                <a:spcPts val="0"/>
              </a:spcBef>
              <a:spcAft>
                <a:spcPts val="800"/>
              </a:spcAft>
              <a:buNone/>
            </a:pPr>
            <a:r>
              <a:rPr lang="ne-NP" dirty="0">
                <a:solidFill>
                  <a:srgbClr val="0070C0"/>
                </a:solidFill>
                <a:latin typeface="Calibri" panose="020F0502020204030204" pitchFamily="34" charset="0"/>
                <a:ea typeface="Calibri" panose="020F0502020204030204" pitchFamily="34" charset="0"/>
                <a:cs typeface="Kalimati" panose="00000400000000000000" pitchFamily="2"/>
              </a:rPr>
              <a:t>२०</a:t>
            </a:r>
            <a:r>
              <a:rPr lang="en-US"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dirty="0">
                <a:solidFill>
                  <a:srgbClr val="0070C0"/>
                </a:solidFill>
                <a:latin typeface="Calibri" panose="020F0502020204030204" pitchFamily="34" charset="0"/>
                <a:ea typeface="Calibri" panose="020F0502020204030204" pitchFamily="34" charset="0"/>
                <a:cs typeface="Kalimati" panose="00000400000000000000" pitchFamily="2"/>
              </a:rPr>
              <a:t>महल १७ भाडामा बस्ने परिवारको हकमा सरकारी अनुदानबाट आवासीय घर निर्माण सम्बन्धमा दोहोरो गणना हुन नदिन के गर्ने ?</a:t>
            </a:r>
            <a:endParaRPr lang="ne-NP" sz="3600" dirty="0">
              <a:solidFill>
                <a:srgbClr val="0070C0"/>
              </a:solidFill>
              <a:latin typeface="Calibri" panose="020F0502020204030204" pitchFamily="34" charset="0"/>
              <a:ea typeface="Calibri" panose="020F0502020204030204" pitchFamily="34" charset="0"/>
              <a:cs typeface="Mangal" panose="02040503050203030202" pitchFamily="18" charset="0"/>
            </a:endParaRPr>
          </a:p>
          <a:p>
            <a:pPr marR="0" lvl="0" algn="just">
              <a:lnSpc>
                <a:spcPct val="100000"/>
              </a:lnSpc>
              <a:spcBef>
                <a:spcPts val="0"/>
              </a:spcBef>
              <a:spcAft>
                <a:spcPts val="800"/>
              </a:spcAft>
              <a:buFont typeface="Wingdings" panose="05000000000000000000" pitchFamily="2" charset="2"/>
              <a:buChar char="ü"/>
            </a:pPr>
            <a:r>
              <a:rPr lang="ne-NP" dirty="0">
                <a:latin typeface="Calibri" panose="020F0502020204030204" pitchFamily="34" charset="0"/>
                <a:ea typeface="Calibri" panose="020F0502020204030204" pitchFamily="34" charset="0"/>
                <a:cs typeface="Kalimati" panose="00000400000000000000" pitchFamily="2"/>
              </a:rPr>
              <a:t> सरकारी अनुदानबाट आवासीय घर निर्माण गरेको विवरण सङ्कलन सम्बन्धमा गणना गर्न लागिएको परिवारको त्यस आवास बाहेक अन्यत्र बनेको आवास यो परिवारबाट गणना नगर्दा छुट हुने अवस्था छ भने मात्र यहाँबाट गणना गर्ने ।</a:t>
            </a:r>
          </a:p>
          <a:p>
            <a:pPr marR="0" lvl="0" algn="just">
              <a:lnSpc>
                <a:spcPct val="100000"/>
              </a:lnSpc>
              <a:spcBef>
                <a:spcPts val="0"/>
              </a:spcBef>
              <a:spcAft>
                <a:spcPts val="800"/>
              </a:spcAft>
              <a:buFont typeface="Wingdings" panose="05000000000000000000" pitchFamily="2" charset="2"/>
              <a:buChar char="ü"/>
            </a:pPr>
            <a:r>
              <a:rPr lang="en-US" dirty="0">
                <a:latin typeface="Calibri" panose="020F0502020204030204" pitchFamily="34" charset="0"/>
                <a:ea typeface="Calibri" panose="020F0502020204030204" pitchFamily="34" charset="0"/>
                <a:cs typeface="Kalimati" panose="00000400000000000000" pitchFamily="2"/>
              </a:rPr>
              <a:t> </a:t>
            </a:r>
            <a:r>
              <a:rPr lang="ne-NP" dirty="0">
                <a:latin typeface="Calibri" panose="020F0502020204030204" pitchFamily="34" charset="0"/>
                <a:ea typeface="Calibri" panose="020F0502020204030204" pitchFamily="34" charset="0"/>
                <a:cs typeface="Kalimati" panose="00000400000000000000" pitchFamily="2"/>
              </a:rPr>
              <a:t>आवासको दोहोरो गणना नहुने अवस्था यकिन गरेर मात्र विवरण लिन सकिने विषय प्रस्ट्याउने ।</a:t>
            </a:r>
          </a:p>
          <a:p>
            <a:pPr marR="0" lvl="0" algn="just">
              <a:lnSpc>
                <a:spcPct val="100000"/>
              </a:lnSpc>
              <a:spcBef>
                <a:spcPts val="0"/>
              </a:spcBef>
              <a:spcAft>
                <a:spcPts val="800"/>
              </a:spcAft>
              <a:buFont typeface="Wingdings" panose="05000000000000000000" pitchFamily="2" charset="2"/>
              <a:buChar char="ü"/>
            </a:pPr>
            <a:r>
              <a:rPr lang="en-US" dirty="0">
                <a:latin typeface="Calibri" panose="020F0502020204030204" pitchFamily="34" charset="0"/>
                <a:ea typeface="Calibri" panose="020F0502020204030204" pitchFamily="34" charset="0"/>
                <a:cs typeface="Kalimati" panose="00000400000000000000" pitchFamily="2"/>
              </a:rPr>
              <a:t> </a:t>
            </a:r>
            <a:r>
              <a:rPr lang="ne-NP" dirty="0">
                <a:latin typeface="Calibri" panose="020F0502020204030204" pitchFamily="34" charset="0"/>
                <a:ea typeface="Calibri" panose="020F0502020204030204" pitchFamily="34" charset="0"/>
                <a:cs typeface="Kalimati" panose="00000400000000000000" pitchFamily="2"/>
              </a:rPr>
              <a:t>जस्तै</a:t>
            </a:r>
            <a:r>
              <a:rPr lang="en-US" dirty="0">
                <a:latin typeface="Calibri" panose="020F0502020204030204" pitchFamily="34" charset="0"/>
                <a:ea typeface="Calibri" panose="020F0502020204030204" pitchFamily="34" charset="0"/>
                <a:cs typeface="Kalimati" panose="00000400000000000000" pitchFamily="2"/>
              </a:rPr>
              <a:t>:</a:t>
            </a:r>
            <a:r>
              <a:rPr lang="ne-NP" dirty="0">
                <a:latin typeface="Calibri" panose="020F0502020204030204" pitchFamily="34" charset="0"/>
                <a:ea typeface="Calibri" panose="020F0502020204030204" pitchFamily="34" charset="0"/>
                <a:cs typeface="Kalimati" panose="00000400000000000000" pitchFamily="2"/>
              </a:rPr>
              <a:t> काठमाण्डौमा अक्सर बसोबास गर्ने परिवारले दोलखा जिल्लामा सरकारी अनुदानबाट आवासीय घर निर्माण गरी सो घर हाल अरुलाई बस्न दिएको वा भाडामा लगाएको वा खाली नै छोडेको अवस्था छ भने काठमाण्डौको परिवारबाट गणना गर्दा सरकारी अनुदानबाट आवासीय घर निर्माण गरेको अन्तर्गत </a:t>
            </a:r>
            <a:r>
              <a:rPr lang="ne-NP" dirty="0">
                <a:ea typeface="Calibri" panose="020F0502020204030204" pitchFamily="34" charset="0"/>
                <a:cs typeface="Arial" panose="020B0604020202020204" pitchFamily="34" charset="0"/>
              </a:rPr>
              <a:t>(</a:t>
            </a:r>
            <a:r>
              <a:rPr lang="ne-NP" dirty="0">
                <a:latin typeface="Calibri" panose="020F0502020204030204" pitchFamily="34" charset="0"/>
                <a:ea typeface="Calibri" panose="020F0502020204030204" pitchFamily="34" charset="0"/>
                <a:cs typeface="Kalimati" panose="00000400000000000000" pitchFamily="2"/>
              </a:rPr>
              <a:t>दोलखाको घरको लागि</a:t>
            </a:r>
            <a:r>
              <a:rPr lang="ne-NP" dirty="0">
                <a:ea typeface="Calibri" panose="020F0502020204030204" pitchFamily="34" charset="0"/>
                <a:cs typeface="Arial" panose="020B0604020202020204" pitchFamily="34" charset="0"/>
              </a:rPr>
              <a:t>)</a:t>
            </a:r>
            <a:r>
              <a:rPr lang="ne-NP" dirty="0">
                <a:latin typeface="Arial" panose="020B0604020202020204" pitchFamily="34" charset="0"/>
                <a:ea typeface="Calibri" panose="020F0502020204030204" pitchFamily="34" charset="0"/>
              </a:rPr>
              <a:t> </a:t>
            </a:r>
            <a:r>
              <a:rPr lang="ne-NP" dirty="0">
                <a:latin typeface="Calibri" panose="020F0502020204030204" pitchFamily="34" charset="0"/>
                <a:ea typeface="Calibri" panose="020F0502020204030204" pitchFamily="34" charset="0"/>
                <a:cs typeface="Kalimati" panose="00000400000000000000" pitchFamily="2"/>
              </a:rPr>
              <a:t>राख्नुपर्छ ।</a:t>
            </a:r>
            <a:endParaRPr lang="en-US" sz="36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15</a:t>
            </a:fld>
            <a:endParaRPr lang="en-US" dirty="0"/>
          </a:p>
        </p:txBody>
      </p:sp>
    </p:spTree>
    <p:extLst>
      <p:ext uri="{BB962C8B-B14F-4D97-AF65-F5344CB8AC3E}">
        <p14:creationId xmlns:p14="http://schemas.microsoft.com/office/powerpoint/2010/main" val="37243253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981777" y="72313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rgbClr val="00B0F0"/>
                </a:solidFill>
                <a:latin typeface="Calibri" panose="020F0502020204030204" pitchFamily="34" charset="0"/>
                <a:ea typeface="Calibri" panose="020F0502020204030204" pitchFamily="34" charset="0"/>
                <a:cs typeface="Kalimati" panose="00000400000000000000" pitchFamily="2"/>
              </a:rPr>
              <a:t>घर तथा घरपरिवार सूचीकरण फाराम सम्बन्धमा</a:t>
            </a:r>
            <a:endParaRPr lang="en-US" sz="2400" dirty="0">
              <a:solidFill>
                <a:srgbClr val="00B0F0"/>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10" name="Text Placeholder 2"/>
          <p:cNvSpPr>
            <a:spLocks noGrp="1"/>
          </p:cNvSpPr>
          <p:nvPr>
            <p:ph type="body" sz="quarter" idx="4294967295"/>
          </p:nvPr>
        </p:nvSpPr>
        <p:spPr>
          <a:xfrm>
            <a:off x="142240" y="1301734"/>
            <a:ext cx="11856720" cy="5556265"/>
          </a:xfrm>
          <a:prstGeom prst="rect">
            <a:avLst/>
          </a:prstGeom>
        </p:spPr>
        <p:txBody>
          <a:bodyPr/>
          <a:lstStyle/>
          <a:p>
            <a:pPr marL="0" marR="0" lvl="0" indent="0">
              <a:lnSpc>
                <a:spcPct val="107000"/>
              </a:lnSpc>
              <a:spcBef>
                <a:spcPts val="0"/>
              </a:spcBef>
              <a:spcAft>
                <a:spcPts val="0"/>
              </a:spcAft>
              <a:buNone/>
            </a:pPr>
            <a:r>
              <a:rPr lang="ne-NP" dirty="0">
                <a:solidFill>
                  <a:srgbClr val="0070C0"/>
                </a:solidFill>
                <a:latin typeface="Calibri" panose="020F0502020204030204" pitchFamily="34" charset="0"/>
                <a:ea typeface="Calibri" panose="020F0502020204030204" pitchFamily="34" charset="0"/>
                <a:cs typeface="Kalimati" panose="00000400000000000000" pitchFamily="2"/>
              </a:rPr>
              <a:t>२१</a:t>
            </a:r>
            <a:r>
              <a:rPr lang="en-US"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dirty="0">
                <a:solidFill>
                  <a:srgbClr val="0070C0"/>
                </a:solidFill>
                <a:latin typeface="Calibri" panose="020F0502020204030204" pitchFamily="34" charset="0"/>
                <a:ea typeface="Calibri" panose="020F0502020204030204" pitchFamily="34" charset="0"/>
                <a:cs typeface="Kalimati" panose="00000400000000000000" pitchFamily="2"/>
              </a:rPr>
              <a:t>कुनै संस्थागत फाउण्डेसन वा गैरसरकारी संस्था</a:t>
            </a:r>
            <a:r>
              <a:rPr lang="ne-NP" dirty="0">
                <a:solidFill>
                  <a:srgbClr val="0070C0"/>
                </a:solidFill>
                <a:latin typeface="Calibri" panose="020F0502020204030204" pitchFamily="34" charset="0"/>
                <a:ea typeface="Calibri" panose="020F0502020204030204" pitchFamily="34" charset="0"/>
                <a:cs typeface="Calibri" panose="020F0502020204030204" pitchFamily="34" charset="0"/>
              </a:rPr>
              <a:t>/</a:t>
            </a:r>
            <a:r>
              <a:rPr lang="ne-NP" dirty="0">
                <a:solidFill>
                  <a:srgbClr val="0070C0"/>
                </a:solidFill>
                <a:latin typeface="Calibri" panose="020F0502020204030204" pitchFamily="34" charset="0"/>
                <a:ea typeface="Calibri" panose="020F0502020204030204" pitchFamily="34" charset="0"/>
                <a:cs typeface="Kalimati" panose="00000400000000000000" pitchFamily="2"/>
              </a:rPr>
              <a:t>निकायले पूर्ण वा आंशिकरुपमा सरकारी अनुदान समेत लिएर घर बनाई परिवारलाई हस्तान्तरण गरेकोमा त्यस्ता घरको स्वामीत्व भएका परिवारको लागि सरकारी अनुदान मान्ने की नमान्ने ? </a:t>
            </a:r>
            <a:endParaRPr lang="en-US" sz="3600" dirty="0">
              <a:solidFill>
                <a:srgbClr val="0070C0"/>
              </a:solidFill>
              <a:latin typeface="Calibri" panose="020F0502020204030204" pitchFamily="34" charset="0"/>
              <a:ea typeface="Calibri" panose="020F0502020204030204" pitchFamily="34" charset="0"/>
              <a:cs typeface="Mangal" panose="02040503050203030202" pitchFamily="18" charset="0"/>
            </a:endParaRPr>
          </a:p>
          <a:p>
            <a:pPr marL="685800" marR="0" indent="-457200">
              <a:lnSpc>
                <a:spcPct val="107000"/>
              </a:lnSpc>
              <a:spcBef>
                <a:spcPts val="0"/>
              </a:spcBef>
              <a:spcAft>
                <a:spcPts val="0"/>
              </a:spcAft>
              <a:buFont typeface="Wingdings" panose="05000000000000000000" pitchFamily="2" charset="2"/>
              <a:buChar char="ü"/>
            </a:pPr>
            <a:r>
              <a:rPr lang="ne-NP" dirty="0">
                <a:latin typeface="Calibri" panose="020F0502020204030204" pitchFamily="34" charset="0"/>
                <a:ea typeface="Calibri" panose="020F0502020204030204" pitchFamily="34" charset="0"/>
                <a:cs typeface="Kalimati" panose="00000400000000000000" pitchFamily="2"/>
              </a:rPr>
              <a:t>पूर्ण वा आंशिकरुपमा सरकारी अनुदान प्राप्त गरी बनाएको घर हो भने सरकारी अनुदान मान्ने । </a:t>
            </a:r>
            <a:endParaRPr lang="en-US" sz="3600" dirty="0">
              <a:latin typeface="Calibri" panose="020F0502020204030204" pitchFamily="34" charset="0"/>
              <a:ea typeface="Calibri" panose="020F0502020204030204" pitchFamily="34" charset="0"/>
              <a:cs typeface="Mangal" panose="02040503050203030202" pitchFamily="18" charset="0"/>
            </a:endParaRPr>
          </a:p>
          <a:p>
            <a:pPr marL="0" marR="0" lvl="0" indent="0">
              <a:lnSpc>
                <a:spcPct val="107000"/>
              </a:lnSpc>
              <a:spcBef>
                <a:spcPts val="0"/>
              </a:spcBef>
              <a:spcAft>
                <a:spcPts val="0"/>
              </a:spcAft>
              <a:buNone/>
            </a:pPr>
            <a:r>
              <a:rPr lang="ne-NP" dirty="0">
                <a:solidFill>
                  <a:srgbClr val="0070C0"/>
                </a:solidFill>
                <a:latin typeface="Calibri" panose="020F0502020204030204" pitchFamily="34" charset="0"/>
                <a:ea typeface="Calibri" panose="020F0502020204030204" pitchFamily="34" charset="0"/>
                <a:cs typeface="Kalimati" panose="00000400000000000000" pitchFamily="2"/>
              </a:rPr>
              <a:t>२२</a:t>
            </a:r>
            <a:r>
              <a:rPr lang="en-US"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dirty="0">
                <a:solidFill>
                  <a:srgbClr val="0070C0"/>
                </a:solidFill>
                <a:latin typeface="Calibri" panose="020F0502020204030204" pitchFamily="34" charset="0"/>
                <a:ea typeface="Calibri" panose="020F0502020204030204" pitchFamily="34" charset="0"/>
                <a:cs typeface="Kalimati" panose="00000400000000000000" pitchFamily="2"/>
              </a:rPr>
              <a:t>महल १८ व्यक्तिको संयुक्त बैंक खाता भएमा लिने कि नलिने ?</a:t>
            </a:r>
            <a:endParaRPr lang="en-US" dirty="0">
              <a:solidFill>
                <a:srgbClr val="0070C0"/>
              </a:solidFill>
              <a:latin typeface="Calibri" panose="020F0502020204030204" pitchFamily="34" charset="0"/>
              <a:ea typeface="Calibri" panose="020F0502020204030204" pitchFamily="34" charset="0"/>
              <a:cs typeface="Kalimati" panose="00000400000000000000" pitchFamily="2"/>
            </a:endParaRPr>
          </a:p>
          <a:p>
            <a:pPr marL="685800" marR="0" indent="-457200">
              <a:lnSpc>
                <a:spcPct val="107000"/>
              </a:lnSpc>
              <a:spcBef>
                <a:spcPts val="0"/>
              </a:spcBef>
              <a:spcAft>
                <a:spcPts val="0"/>
              </a:spcAft>
              <a:buFont typeface="Wingdings" panose="05000000000000000000" pitchFamily="2" charset="2"/>
              <a:buChar char="ü"/>
            </a:pPr>
            <a:r>
              <a:rPr lang="ne-NP" dirty="0">
                <a:latin typeface="Calibri" panose="020F0502020204030204" pitchFamily="34" charset="0"/>
                <a:ea typeface="Calibri" panose="020F0502020204030204" pitchFamily="34" charset="0"/>
                <a:cs typeface="Kalimati" panose="00000400000000000000" pitchFamily="2"/>
              </a:rPr>
              <a:t>व्यक्तिको संयुक्त बैंक खाता भएमा पनि भए सरह नै मान्ने ।तर संस्थागत खातालार्इ व्यक्तिको खाता भएको नमान्ने ।</a:t>
            </a:r>
            <a:endParaRPr lang="en-US" sz="3600" dirty="0">
              <a:latin typeface="Calibri" panose="020F0502020204030204" pitchFamily="34" charset="0"/>
              <a:ea typeface="Calibri" panose="020F0502020204030204" pitchFamily="34" charset="0"/>
              <a:cs typeface="Mangal" panose="02040503050203030202" pitchFamily="18" charset="0"/>
            </a:endParaRPr>
          </a:p>
          <a:p>
            <a:pPr marL="0" marR="0" lvl="0" indent="0">
              <a:lnSpc>
                <a:spcPct val="107000"/>
              </a:lnSpc>
              <a:spcBef>
                <a:spcPts val="0"/>
              </a:spcBef>
              <a:spcAft>
                <a:spcPts val="0"/>
              </a:spcAft>
              <a:buNone/>
            </a:pPr>
            <a:r>
              <a:rPr lang="ne-NP" dirty="0">
                <a:solidFill>
                  <a:srgbClr val="0070C0"/>
                </a:solidFill>
                <a:latin typeface="Calibri" panose="020F0502020204030204" pitchFamily="34" charset="0"/>
                <a:ea typeface="Calibri" panose="020F0502020204030204" pitchFamily="34" charset="0"/>
                <a:cs typeface="Kalimati" panose="00000400000000000000" pitchFamily="2"/>
              </a:rPr>
              <a:t>२३</a:t>
            </a:r>
            <a:r>
              <a:rPr lang="en-US" dirty="0">
                <a:solidFill>
                  <a:srgbClr val="0070C0"/>
                </a:solidFill>
                <a:latin typeface="Calibri" panose="020F0502020204030204" pitchFamily="34" charset="0"/>
                <a:ea typeface="Calibri" panose="020F0502020204030204" pitchFamily="34" charset="0"/>
                <a:cs typeface="Kalimati" panose="00000400000000000000" pitchFamily="2"/>
              </a:rPr>
              <a:t>) </a:t>
            </a:r>
            <a:r>
              <a:rPr lang="ne-NP" dirty="0">
                <a:solidFill>
                  <a:srgbClr val="0070C0"/>
                </a:solidFill>
                <a:latin typeface="Calibri" panose="020F0502020204030204" pitchFamily="34" charset="0"/>
                <a:ea typeface="Calibri" panose="020F0502020204030204" pitchFamily="34" charset="0"/>
                <a:cs typeface="Kalimati" panose="00000400000000000000" pitchFamily="2"/>
              </a:rPr>
              <a:t>महल १९ मन्टेश्वरी तालिमलार्इ व्यवसायिक तालिम मान्ने कि नमान्ने ? (सुपरिवेक्षक पुस्तिकाको पेज ५३ मा छ)</a:t>
            </a:r>
            <a:endParaRPr lang="en-US" dirty="0">
              <a:solidFill>
                <a:srgbClr val="0070C0"/>
              </a:solidFill>
              <a:latin typeface="Calibri" panose="020F0502020204030204" pitchFamily="34" charset="0"/>
              <a:ea typeface="Calibri" panose="020F0502020204030204" pitchFamily="34" charset="0"/>
              <a:cs typeface="Kalimati" panose="00000400000000000000" pitchFamily="2"/>
            </a:endParaRPr>
          </a:p>
          <a:p>
            <a:pPr marL="685800" marR="0" indent="-457200">
              <a:lnSpc>
                <a:spcPct val="107000"/>
              </a:lnSpc>
              <a:spcBef>
                <a:spcPts val="0"/>
              </a:spcBef>
              <a:spcAft>
                <a:spcPts val="800"/>
              </a:spcAft>
              <a:buFont typeface="Wingdings" panose="05000000000000000000" pitchFamily="2" charset="2"/>
              <a:buChar char="ü"/>
            </a:pPr>
            <a:r>
              <a:rPr lang="ne-NP" dirty="0">
                <a:latin typeface="Calibri" panose="020F0502020204030204" pitchFamily="34" charset="0"/>
                <a:ea typeface="Calibri" panose="020F0502020204030204" pitchFamily="34" charset="0"/>
                <a:cs typeface="Kalimati" panose="00000400000000000000" pitchFamily="2"/>
              </a:rPr>
              <a:t>मन्टेश्वरी तालिमलार्इ व्यवसायिक तालिम नमान्ने । सुपरिवेक्षक पुस्तिकाको पेज ५३ मा भएको उदाहरणबाट मन्टेश्वरी तालिम हटाउने ।</a:t>
            </a:r>
            <a:endParaRPr lang="en-US" sz="36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16</a:t>
            </a:fld>
            <a:endParaRPr lang="en-US" dirty="0"/>
          </a:p>
        </p:txBody>
      </p:sp>
    </p:spTree>
    <p:extLst>
      <p:ext uri="{BB962C8B-B14F-4D97-AF65-F5344CB8AC3E}">
        <p14:creationId xmlns:p14="http://schemas.microsoft.com/office/powerpoint/2010/main" val="3914663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7182" y="633302"/>
            <a:ext cx="9011920" cy="6033311"/>
          </a:xfrm>
          <a:prstGeom prst="rect">
            <a:avLst/>
          </a:prstGeom>
          <a:effectLst/>
          <a:scene3d>
            <a:camera prst="orthographicFront"/>
            <a:lightRig rig="threePt" dir="t"/>
          </a:scene3d>
          <a:sp3d>
            <a:bevelT w="165100" prst="coolSlant"/>
          </a:sp3d>
        </p:spPr>
      </p:pic>
      <p:sp>
        <p:nvSpPr>
          <p:cNvPr id="7" name="TextBox 6"/>
          <p:cNvSpPr txBox="1"/>
          <p:nvPr/>
        </p:nvSpPr>
        <p:spPr>
          <a:xfrm>
            <a:off x="3157632" y="2947482"/>
            <a:ext cx="7882545" cy="2237536"/>
          </a:xfrm>
          <a:prstGeom prst="rect">
            <a:avLst/>
          </a:prstGeom>
          <a:noFill/>
        </p:spPr>
        <p:txBody>
          <a:bodyPr wrap="square" rtlCol="0">
            <a:spAutoFit/>
          </a:bodyPr>
          <a:lstStyle/>
          <a:p>
            <a:pPr lvl="0" algn="ctr">
              <a:lnSpc>
                <a:spcPct val="90000"/>
              </a:lnSpc>
              <a:spcBef>
                <a:spcPts val="600"/>
              </a:spcBef>
              <a:spcAft>
                <a:spcPts val="600"/>
              </a:spcAft>
            </a:pPr>
            <a:r>
              <a:rPr lang="ne-NP" sz="2800" dirty="0">
                <a:cs typeface="Kalimati" pitchFamily="2"/>
              </a:rPr>
              <a:t>मुख्य प्रश्‍नावलीमा विवरण सङ्कलन गर्दा थप स्पष्ट हुनु पर्ने केही बिषयहरू</a:t>
            </a:r>
          </a:p>
          <a:p>
            <a:pPr marL="342900" indent="-342900">
              <a:buFont typeface="Wingdings" panose="05000000000000000000" pitchFamily="2" charset="2"/>
              <a:buChar char="ü"/>
            </a:pPr>
            <a:endParaRPr lang="ne-NP" sz="2800" dirty="0">
              <a:cs typeface="Kalimati" pitchFamily="2"/>
            </a:endParaRPr>
          </a:p>
          <a:p>
            <a:endParaRPr lang="en-US" sz="2800" dirty="0">
              <a:cs typeface="Kalimati" pitchFamily="2"/>
            </a:endParaRPr>
          </a:p>
          <a:p>
            <a:endParaRPr lang="en-US" sz="2800" dirty="0">
              <a:cs typeface="Kalimati" pitchFamily="2"/>
            </a:endParaRP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17</a:t>
            </a:fld>
            <a:endParaRPr lang="en-US" dirty="0">
              <a:latin typeface="Fontasy Himali" panose="04020500000000000000" pitchFamily="82" charset="0"/>
            </a:endParaRPr>
          </a:p>
        </p:txBody>
      </p:sp>
    </p:spTree>
    <p:extLst>
      <p:ext uri="{BB962C8B-B14F-4D97-AF65-F5344CB8AC3E}">
        <p14:creationId xmlns:p14="http://schemas.microsoft.com/office/powerpoint/2010/main" val="20798786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981777" y="83464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rgbClr val="00B0F0"/>
                </a:solidFill>
                <a:latin typeface="Calibri" panose="020F0502020204030204" pitchFamily="34" charset="0"/>
                <a:ea typeface="Calibri" panose="020F0502020204030204" pitchFamily="34" charset="0"/>
                <a:cs typeface="Kalimati" panose="00000400000000000000" pitchFamily="2"/>
              </a:rPr>
              <a:t>मुख्य प्रश्‍नावली फाराम सम्बन्धमा</a:t>
            </a:r>
            <a:endParaRPr lang="en-US" b="1" dirty="0">
              <a:solidFill>
                <a:srgbClr val="00B0F0"/>
              </a:solidFill>
              <a:latin typeface="Calibri" panose="020F0502020204030204" pitchFamily="34" charset="0"/>
              <a:ea typeface="Calibri" panose="020F0502020204030204" pitchFamily="34" charset="0"/>
              <a:cs typeface="Kalimati" panose="00000400000000000000" pitchFamily="2"/>
            </a:endParaRPr>
          </a:p>
        </p:txBody>
      </p:sp>
      <p:sp>
        <p:nvSpPr>
          <p:cNvPr id="10" name="Text Placeholder 2"/>
          <p:cNvSpPr>
            <a:spLocks noGrp="1"/>
          </p:cNvSpPr>
          <p:nvPr>
            <p:ph type="body" sz="quarter" idx="4294967295"/>
          </p:nvPr>
        </p:nvSpPr>
        <p:spPr>
          <a:xfrm>
            <a:off x="142240" y="1524754"/>
            <a:ext cx="11856720" cy="5040097"/>
          </a:xfrm>
          <a:prstGeom prst="rect">
            <a:avLst/>
          </a:prstGeom>
        </p:spPr>
        <p:txBody>
          <a:bodyPr/>
          <a:lstStyle/>
          <a:p>
            <a:pPr marL="0" marR="0" lvl="0" indent="0" algn="just">
              <a:lnSpc>
                <a:spcPct val="107000"/>
              </a:lnSpc>
              <a:spcBef>
                <a:spcPts val="0"/>
              </a:spcBef>
              <a:spcAft>
                <a:spcPts val="0"/>
              </a:spcAft>
              <a:buNone/>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१</a:t>
            </a:r>
            <a:r>
              <a:rPr lang="en-US" sz="2400" b="1" dirty="0">
                <a:solidFill>
                  <a:srgbClr val="00B0F0"/>
                </a:solidFill>
                <a:latin typeface="Calibri" panose="020F0502020204030204" pitchFamily="34" charset="0"/>
                <a:ea typeface="Calibri" panose="020F0502020204030204" pitchFamily="34" charset="0"/>
                <a:cs typeface="Kalimati" panose="00000400000000000000" pitchFamily="2"/>
              </a:rPr>
              <a:t>)</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 परिचयात्मक विवरणः</a:t>
            </a:r>
            <a:r>
              <a:rPr lang="ne-NP" sz="2400" dirty="0">
                <a:solidFill>
                  <a:srgbClr val="00B0F0"/>
                </a:solidFill>
                <a:latin typeface="Calibri" panose="020F0502020204030204" pitchFamily="34" charset="0"/>
                <a:ea typeface="Calibri" panose="020F0502020204030204" pitchFamily="34" charset="0"/>
                <a:cs typeface="Kalimati" panose="00000400000000000000" pitchFamily="2"/>
              </a:rPr>
              <a:t> नेपाल सरकारको संयुक्त राष्ट्रसंघ प्रतिनिधिलार्इ अनुपस्थित (स्वदेश भिर रहेका) मान्ने कि विदेश गएका मान्ने ?</a:t>
            </a:r>
            <a:endParaRPr lang="en-US" sz="3200" dirty="0">
              <a:solidFill>
                <a:srgbClr val="00B0F0"/>
              </a:solidFill>
              <a:latin typeface="Calibri" panose="020F0502020204030204" pitchFamily="34" charset="0"/>
              <a:ea typeface="Calibri" panose="020F0502020204030204" pitchFamily="34" charset="0"/>
              <a:cs typeface="Mangal" panose="02040503050203030202" pitchFamily="18" charset="0"/>
            </a:endParaRPr>
          </a:p>
          <a:p>
            <a:pPr marL="571500" marR="0" indent="-342900">
              <a:lnSpc>
                <a:spcPct val="107000"/>
              </a:lnSpc>
              <a:spcBef>
                <a:spcPts val="0"/>
              </a:spcBef>
              <a:spcAft>
                <a:spcPts val="0"/>
              </a:spcAft>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नेपाल सरकारको संयुक्त राष्ट्रसंघ प्रतिनिधिलार्इ कुटनीतिक व्यक्ति मान्ने । जसअनुसार अनुपस्थित (स्वदेश भिर रहेका) अन्तर्गत गणना गर्ने ।</a:t>
            </a:r>
          </a:p>
          <a:p>
            <a:pPr marR="0" indent="0">
              <a:lnSpc>
                <a:spcPct val="107000"/>
              </a:lnSpc>
              <a:spcBef>
                <a:spcPts val="0"/>
              </a:spcBef>
              <a:spcAft>
                <a:spcPts val="0"/>
              </a:spcAft>
              <a:buNone/>
            </a:pPr>
            <a:endParaRPr lang="en-US" sz="3200" dirty="0">
              <a:latin typeface="Calibri" panose="020F0502020204030204" pitchFamily="34" charset="0"/>
              <a:ea typeface="Calibri" panose="020F0502020204030204" pitchFamily="34" charset="0"/>
              <a:cs typeface="Mangal" panose="02040503050203030202" pitchFamily="18" charset="0"/>
            </a:endParaRPr>
          </a:p>
          <a:p>
            <a:pPr marL="0" marR="0" lvl="0" indent="0" algn="just">
              <a:lnSpc>
                <a:spcPct val="107000"/>
              </a:lnSpc>
              <a:spcBef>
                <a:spcPts val="0"/>
              </a:spcBef>
              <a:spcAft>
                <a:spcPts val="0"/>
              </a:spcAft>
              <a:buNone/>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२</a:t>
            </a:r>
            <a:r>
              <a:rPr lang="en-US" sz="2400" b="1" dirty="0">
                <a:solidFill>
                  <a:srgbClr val="00B0F0"/>
                </a:solidFill>
                <a:latin typeface="Calibri" panose="020F0502020204030204" pitchFamily="34" charset="0"/>
                <a:ea typeface="Calibri" panose="020F0502020204030204" pitchFamily="34" charset="0"/>
                <a:cs typeface="Kalimati" panose="00000400000000000000" pitchFamily="2"/>
              </a:rPr>
              <a:t>) </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गणना अवधिभर</a:t>
            </a:r>
            <a:r>
              <a:rPr lang="ne-NP" sz="2400" dirty="0">
                <a:solidFill>
                  <a:srgbClr val="00B0F0"/>
                </a:solidFill>
                <a:latin typeface="Calibri" panose="020F0502020204030204" pitchFamily="34" charset="0"/>
                <a:ea typeface="Calibri" panose="020F0502020204030204" pitchFamily="34" charset="0"/>
                <a:cs typeface="Kalimati" panose="00000400000000000000" pitchFamily="2"/>
              </a:rPr>
              <a:t> नेपालको क्षेत्र भित्र अक्सर बसोबास गर्ने कुनै परिवारको सदस्य कुनै पनि हालतमा</a:t>
            </a:r>
            <a:r>
              <a:rPr lang="ne-NP" sz="3200" dirty="0">
                <a:solidFill>
                  <a:srgbClr val="00B0F0"/>
                </a:solidFill>
                <a:latin typeface="Calibri" panose="020F0502020204030204" pitchFamily="34" charset="0"/>
                <a:ea typeface="Calibri" panose="020F0502020204030204" pitchFamily="34" charset="0"/>
                <a:cs typeface="Kalimati" panose="00000400000000000000" pitchFamily="2"/>
              </a:rPr>
              <a:t> </a:t>
            </a:r>
            <a:r>
              <a:rPr lang="ne-NP" sz="2400" dirty="0">
                <a:solidFill>
                  <a:srgbClr val="00B0F0"/>
                </a:solidFill>
                <a:latin typeface="Calibri" panose="020F0502020204030204" pitchFamily="34" charset="0"/>
                <a:ea typeface="Calibri" panose="020F0502020204030204" pitchFamily="34" charset="0"/>
                <a:cs typeface="Kalimati" panose="00000400000000000000" pitchFamily="2"/>
              </a:rPr>
              <a:t>भेट नहुने अवस्था रहेको तर छिमेकी वा नातेदारले अधिकांश विवरण दिनसक्ने भएमा के गर्ने ?</a:t>
            </a:r>
            <a:endParaRPr lang="en-US" sz="3200" dirty="0">
              <a:solidFill>
                <a:srgbClr val="00B0F0"/>
              </a:solidFill>
              <a:latin typeface="Calibri" panose="020F0502020204030204" pitchFamily="34" charset="0"/>
              <a:ea typeface="Calibri" panose="020F0502020204030204" pitchFamily="34" charset="0"/>
              <a:cs typeface="Mangal" panose="02040503050203030202" pitchFamily="18" charset="0"/>
            </a:endParaRPr>
          </a:p>
          <a:p>
            <a:pPr marL="571500" marR="0" indent="-342900">
              <a:lnSpc>
                <a:spcPct val="107000"/>
              </a:lnSpc>
              <a:spcBef>
                <a:spcPts val="0"/>
              </a:spcBef>
              <a:spcAft>
                <a:spcPts val="0"/>
              </a:spcAft>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उपलब्ध हुने सम्मका विवरणहरू संकलन गर्ने । प्रश्नावलीको अन्तिममा रहेको उत्तरदाताको नाममा सम्बन्धित छिमेकी वा नातेदारको नाम र सम्पर्क नम्बर लेखी कोडमा </a:t>
            </a:r>
            <a:r>
              <a:rPr lang="en-GB" dirty="0">
                <a:solidFill>
                  <a:srgbClr val="00B0F0"/>
                </a:solidFill>
                <a:latin typeface="Calibri" panose="020F0502020204030204" pitchFamily="34" charset="0"/>
                <a:ea typeface="Calibri" panose="020F0502020204030204" pitchFamily="34" charset="0"/>
                <a:cs typeface="Kalimati" panose="00000400000000000000" pitchFamily="2"/>
              </a:rPr>
              <a:t>99</a:t>
            </a:r>
            <a:r>
              <a:rPr lang="ne-NP" sz="2400" dirty="0">
                <a:latin typeface="Calibri" panose="020F0502020204030204" pitchFamily="34" charset="0"/>
                <a:ea typeface="Calibri" panose="020F0502020204030204" pitchFamily="34" charset="0"/>
                <a:cs typeface="Kalimati" panose="00000400000000000000" pitchFamily="2"/>
              </a:rPr>
              <a:t> लेख्ने ।</a:t>
            </a:r>
            <a:endParaRPr lang="en-US" sz="32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18</a:t>
            </a:fld>
            <a:endParaRPr lang="en-US" dirty="0"/>
          </a:p>
        </p:txBody>
      </p:sp>
    </p:spTree>
    <p:extLst>
      <p:ext uri="{BB962C8B-B14F-4D97-AF65-F5344CB8AC3E}">
        <p14:creationId xmlns:p14="http://schemas.microsoft.com/office/powerpoint/2010/main" val="28437999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981777" y="83464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rgbClr val="00B0F0"/>
                </a:solidFill>
                <a:latin typeface="Calibri" panose="020F0502020204030204" pitchFamily="34" charset="0"/>
                <a:ea typeface="Calibri" panose="020F0502020204030204" pitchFamily="34" charset="0"/>
                <a:cs typeface="Kalimati" panose="00000400000000000000" pitchFamily="2"/>
              </a:rPr>
              <a:t>मुख्य प्रश्‍नावली फाराम सम्बन्धमा</a:t>
            </a:r>
            <a:endParaRPr lang="en-US" b="1" dirty="0">
              <a:solidFill>
                <a:srgbClr val="00B0F0"/>
              </a:solidFill>
              <a:latin typeface="Calibri" panose="020F0502020204030204" pitchFamily="34" charset="0"/>
              <a:ea typeface="Calibri" panose="020F0502020204030204" pitchFamily="34" charset="0"/>
              <a:cs typeface="Kalimati" panose="00000400000000000000" pitchFamily="2"/>
            </a:endParaRPr>
          </a:p>
        </p:txBody>
      </p:sp>
      <p:sp>
        <p:nvSpPr>
          <p:cNvPr id="10" name="Text Placeholder 2"/>
          <p:cNvSpPr>
            <a:spLocks noGrp="1"/>
          </p:cNvSpPr>
          <p:nvPr>
            <p:ph type="body" sz="quarter" idx="4294967295"/>
          </p:nvPr>
        </p:nvSpPr>
        <p:spPr>
          <a:xfrm>
            <a:off x="142240" y="1418879"/>
            <a:ext cx="11856720" cy="5424686"/>
          </a:xfrm>
          <a:prstGeom prst="rect">
            <a:avLst/>
          </a:prstGeom>
        </p:spPr>
        <p:txBody>
          <a:bodyPr/>
          <a:lstStyle/>
          <a:p>
            <a:pPr marL="0" marR="0" lvl="0" indent="0" algn="just">
              <a:lnSpc>
                <a:spcPct val="107000"/>
              </a:lnSpc>
              <a:spcBef>
                <a:spcPts val="0"/>
              </a:spcBef>
              <a:spcAft>
                <a:spcPts val="0"/>
              </a:spcAft>
              <a:buNone/>
            </a:pPr>
            <a:r>
              <a:rPr lang="ne-NP" sz="2400" dirty="0">
                <a:solidFill>
                  <a:srgbClr val="00B0F0"/>
                </a:solidFill>
                <a:latin typeface="Calibri" panose="020F0502020204030204" pitchFamily="34" charset="0"/>
                <a:ea typeface="Calibri" panose="020F0502020204030204" pitchFamily="34" charset="0"/>
                <a:cs typeface="Kalimati" panose="00000400000000000000" pitchFamily="2"/>
              </a:rPr>
              <a:t>३</a:t>
            </a:r>
            <a:r>
              <a:rPr lang="en-US" sz="2400" dirty="0">
                <a:solidFill>
                  <a:srgbClr val="00B0F0"/>
                </a:solidFill>
                <a:latin typeface="Calibri" panose="020F0502020204030204" pitchFamily="34" charset="0"/>
                <a:ea typeface="Calibri" panose="020F0502020204030204" pitchFamily="34" charset="0"/>
                <a:cs typeface="Kalimati" panose="00000400000000000000" pitchFamily="2"/>
              </a:rPr>
              <a:t>)</a:t>
            </a:r>
            <a:r>
              <a:rPr lang="ne-NP" sz="2400" dirty="0">
                <a:solidFill>
                  <a:srgbClr val="00B0F0"/>
                </a:solidFill>
                <a:latin typeface="Calibri" panose="020F0502020204030204" pitchFamily="34" charset="0"/>
                <a:ea typeface="Calibri" panose="020F0502020204030204" pitchFamily="34" charset="0"/>
                <a:cs typeface="Kalimati" panose="00000400000000000000" pitchFamily="2"/>
              </a:rPr>
              <a:t> प्रश्न २ घरको जग फलामको पाता गाडिएको छ भने कुन कोड लेख्ने ? त्यसैगरी काठका खम्बा गाडेर माथि पक्कि संरचना बनाइएका घरको हकमा के के लेख्ने ?</a:t>
            </a:r>
            <a:endParaRPr lang="en-US" sz="2400"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571500" marR="0" indent="-342900" algn="just">
              <a:lnSpc>
                <a:spcPct val="107000"/>
              </a:lnSpc>
              <a:spcBef>
                <a:spcPts val="0"/>
              </a:spcBef>
              <a:spcAft>
                <a:spcPts val="0"/>
              </a:spcAft>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ढलान पिल्लर अन्तर्गत मानी कोड </a:t>
            </a:r>
            <a:r>
              <a:rPr lang="en-US" dirty="0">
                <a:solidFill>
                  <a:srgbClr val="00B0F0"/>
                </a:solidFill>
                <a:latin typeface="Calibri" panose="020F0502020204030204" pitchFamily="34" charset="0"/>
                <a:ea typeface="Calibri" panose="020F0502020204030204" pitchFamily="34" charset="0"/>
                <a:cs typeface="Kalimati" panose="00000400000000000000" pitchFamily="2"/>
              </a:rPr>
              <a:t>3</a:t>
            </a:r>
            <a:r>
              <a:rPr lang="en-US" sz="3200" dirty="0">
                <a:solidFill>
                  <a:srgbClr val="00B0F0"/>
                </a:solidFill>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लेख्ने ।</a:t>
            </a:r>
          </a:p>
          <a:p>
            <a:pPr marL="571500" marR="0" indent="-342900" algn="just">
              <a:lnSpc>
                <a:spcPct val="100000"/>
              </a:lnSpc>
              <a:spcBef>
                <a:spcPts val="0"/>
              </a:spcBef>
              <a:spcAft>
                <a:spcPts val="0"/>
              </a:spcAft>
              <a:buFont typeface="Wingdings" panose="05000000000000000000" pitchFamily="2" charset="2"/>
              <a:buChar char="v"/>
            </a:pPr>
            <a:endParaRPr lang="ne-NP" sz="2400" dirty="0">
              <a:latin typeface="Calibri" panose="020F0502020204030204" pitchFamily="34" charset="0"/>
              <a:ea typeface="Calibri" panose="020F0502020204030204" pitchFamily="34" charset="0"/>
              <a:cs typeface="Kalimati" panose="00000400000000000000" pitchFamily="2"/>
            </a:endParaRPr>
          </a:p>
          <a:p>
            <a:pPr marL="0" marR="0" lvl="0" indent="0" algn="just">
              <a:lnSpc>
                <a:spcPct val="107000"/>
              </a:lnSpc>
              <a:spcBef>
                <a:spcPts val="0"/>
              </a:spcBef>
              <a:spcAft>
                <a:spcPts val="0"/>
              </a:spcAft>
              <a:buNone/>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४</a:t>
            </a:r>
            <a:r>
              <a:rPr lang="en-US" sz="2400" b="1" dirty="0">
                <a:solidFill>
                  <a:srgbClr val="00B0F0"/>
                </a:solidFill>
                <a:latin typeface="Calibri" panose="020F0502020204030204" pitchFamily="34" charset="0"/>
                <a:ea typeface="Calibri" panose="020F0502020204030204" pitchFamily="34" charset="0"/>
                <a:cs typeface="Kalimati" panose="00000400000000000000" pitchFamily="2"/>
              </a:rPr>
              <a:t>)</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 प्रश्न ४ सीट, फाइवरले छाएका घरको छानामा के लेख्ने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571500" marR="0" indent="-342900" algn="just">
              <a:lnSpc>
                <a:spcPct val="107000"/>
              </a:lnSpc>
              <a:spcBef>
                <a:spcPts val="0"/>
              </a:spcBef>
              <a:spcAft>
                <a:spcPts val="0"/>
              </a:spcAft>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जस्ता</a:t>
            </a:r>
            <a:r>
              <a:rPr lang="ne-NP" sz="2400" dirty="0">
                <a:latin typeface="Calibri" panose="020F0502020204030204" pitchFamily="34" charset="0"/>
                <a:ea typeface="Calibri" panose="020F0502020204030204" pitchFamily="34" charset="0"/>
                <a:cs typeface="Calibri" panose="020F0502020204030204" pitchFamily="34" charset="0"/>
              </a:rPr>
              <a:t>/</a:t>
            </a:r>
            <a:r>
              <a:rPr lang="ne-NP" sz="2400" dirty="0">
                <a:latin typeface="Calibri" panose="020F0502020204030204" pitchFamily="34" charset="0"/>
                <a:ea typeface="Calibri" panose="020F0502020204030204" pitchFamily="34" charset="0"/>
                <a:cs typeface="Kalimati" panose="00000400000000000000" pitchFamily="2"/>
              </a:rPr>
              <a:t> टिन</a:t>
            </a:r>
            <a:r>
              <a:rPr lang="ne-NP" sz="2400" dirty="0">
                <a:latin typeface="Calibri" panose="020F0502020204030204" pitchFamily="34" charset="0"/>
                <a:ea typeface="Calibri" panose="020F0502020204030204" pitchFamily="34" charset="0"/>
                <a:cs typeface="Calibri" panose="020F0502020204030204" pitchFamily="34" charset="0"/>
              </a:rPr>
              <a:t>/</a:t>
            </a:r>
            <a:r>
              <a:rPr lang="ne-NP" sz="2400" dirty="0">
                <a:latin typeface="Calibri" panose="020F0502020204030204" pitchFamily="34" charset="0"/>
                <a:ea typeface="Calibri" panose="020F0502020204030204" pitchFamily="34" charset="0"/>
                <a:cs typeface="Kalimati" panose="00000400000000000000" pitchFamily="2"/>
              </a:rPr>
              <a:t>च्यादर </a:t>
            </a:r>
            <a:r>
              <a:rPr lang="ne-NP" sz="2400" dirty="0">
                <a:latin typeface="Calibri" panose="020F0502020204030204" pitchFamily="34" charset="0"/>
                <a:ea typeface="Calibri" panose="020F0502020204030204" pitchFamily="34" charset="0"/>
                <a:cs typeface="Arial" panose="020B0604020202020204" pitchFamily="34" charset="0"/>
              </a:rPr>
              <a:t>(</a:t>
            </a:r>
            <a:r>
              <a:rPr lang="ne-NP" sz="2400" dirty="0">
                <a:latin typeface="Arial" panose="020B0604020202020204" pitchFamily="34" charset="0"/>
                <a:ea typeface="Calibri" panose="020F0502020204030204" pitchFamily="34" charset="0"/>
                <a:cs typeface="Nirmala UI" panose="020B0502040204020203" pitchFamily="34" charset="0"/>
              </a:rPr>
              <a:t>कोड </a:t>
            </a:r>
            <a:r>
              <a:rPr lang="en-US" dirty="0">
                <a:solidFill>
                  <a:srgbClr val="00B0F0"/>
                </a:solidFill>
                <a:latin typeface="Arial" panose="020B0604020202020204" pitchFamily="34" charset="0"/>
                <a:ea typeface="Calibri" panose="020F0502020204030204" pitchFamily="34" charset="0"/>
                <a:cs typeface="Nirmala UI" panose="020B0502040204020203" pitchFamily="34" charset="0"/>
              </a:rPr>
              <a:t>1</a:t>
            </a:r>
            <a:r>
              <a:rPr lang="ne-NP" sz="2400" dirty="0">
                <a:latin typeface="Calibri" panose="020F0502020204030204" pitchFamily="34" charset="0"/>
                <a:ea typeface="Calibri" panose="020F0502020204030204" pitchFamily="34" charset="0"/>
                <a:cs typeface="Arial" panose="020B0604020202020204" pitchFamily="34" charset="0"/>
              </a:rPr>
              <a:t>)</a:t>
            </a:r>
            <a:r>
              <a:rPr lang="ne-NP" sz="2400" dirty="0">
                <a:latin typeface="Calibri" panose="020F0502020204030204" pitchFamily="34" charset="0"/>
                <a:ea typeface="Calibri" panose="020F0502020204030204" pitchFamily="34" charset="0"/>
                <a:cs typeface="Kalimati" panose="00000400000000000000" pitchFamily="2"/>
              </a:rPr>
              <a:t> राख्ने ।</a:t>
            </a:r>
          </a:p>
          <a:p>
            <a:pPr marL="571500" marR="0" indent="-342900" algn="just">
              <a:lnSpc>
                <a:spcPct val="107000"/>
              </a:lnSpc>
              <a:spcBef>
                <a:spcPts val="0"/>
              </a:spcBef>
              <a:spcAft>
                <a:spcPts val="0"/>
              </a:spcAft>
              <a:buFont typeface="Wingdings" panose="05000000000000000000" pitchFamily="2" charset="2"/>
              <a:buChar char="v"/>
            </a:pPr>
            <a:endParaRPr lang="en-US" sz="3200" dirty="0">
              <a:latin typeface="Calibri" panose="020F0502020204030204" pitchFamily="34" charset="0"/>
              <a:ea typeface="Calibri" panose="020F0502020204030204" pitchFamily="34" charset="0"/>
              <a:cs typeface="Mangal" panose="02040503050203030202" pitchFamily="18" charset="0"/>
            </a:endParaRPr>
          </a:p>
          <a:p>
            <a:pPr marL="0" marR="0" lvl="0" indent="0" algn="just">
              <a:lnSpc>
                <a:spcPct val="107000"/>
              </a:lnSpc>
              <a:spcBef>
                <a:spcPts val="0"/>
              </a:spcBef>
              <a:spcAft>
                <a:spcPts val="800"/>
              </a:spcAft>
              <a:buNone/>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५</a:t>
            </a:r>
            <a:r>
              <a:rPr lang="en-US" sz="2400" b="1" dirty="0">
                <a:solidFill>
                  <a:srgbClr val="00B0F0"/>
                </a:solidFill>
                <a:latin typeface="Calibri" panose="020F0502020204030204" pitchFamily="34" charset="0"/>
                <a:ea typeface="Calibri" panose="020F0502020204030204" pitchFamily="34" charset="0"/>
                <a:cs typeface="Kalimati" panose="00000400000000000000" pitchFamily="2"/>
              </a:rPr>
              <a:t>)</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 प्रश्न ४ पक्की सिमेन्ट ढलानको छत भएको घरमा माथि ट्रस हालेको भएमा सो घरको छाना के लिने ? </a:t>
            </a:r>
          </a:p>
          <a:p>
            <a:pPr marR="0" lvl="0" algn="just">
              <a:lnSpc>
                <a:spcPct val="107000"/>
              </a:lnSpc>
              <a:spcBef>
                <a:spcPts val="0"/>
              </a:spcBef>
              <a:spcAft>
                <a:spcPts val="800"/>
              </a:spcAft>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पक्की सिमेन्ट ढलानको छत माथि ट्रस मात्र राखेको त्यहाँ घेरबार नगरी अन्य प्रयोग नगरेको भएमा सिमेन्ट ढलान लिने तर सो ट्रस मुनी कुनै कोठा निकालेको भएमा टिन/च्यादर लिने ।</a:t>
            </a:r>
            <a:endParaRPr lang="en-US" sz="2400" dirty="0">
              <a:latin typeface="Calibri" panose="020F0502020204030204" pitchFamily="34" charset="0"/>
              <a:ea typeface="Calibri" panose="020F0502020204030204" pitchFamily="34" charset="0"/>
              <a:cs typeface="Kalimati" panose="00000400000000000000" pitchFamily="2"/>
            </a:endParaRPr>
          </a:p>
          <a:p>
            <a:pPr marL="0" marR="0" lvl="0" indent="0" algn="just">
              <a:lnSpc>
                <a:spcPct val="107000"/>
              </a:lnSpc>
              <a:spcBef>
                <a:spcPts val="0"/>
              </a:spcBef>
              <a:spcAft>
                <a:spcPts val="800"/>
              </a:spcAft>
              <a:buNone/>
            </a:pPr>
            <a:endParaRPr lang="en-US" sz="3200" dirty="0">
              <a:solidFill>
                <a:srgbClr val="00B0F0"/>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19</a:t>
            </a:fld>
            <a:endParaRPr lang="en-US" dirty="0"/>
          </a:p>
        </p:txBody>
      </p:sp>
    </p:spTree>
    <p:extLst>
      <p:ext uri="{BB962C8B-B14F-4D97-AF65-F5344CB8AC3E}">
        <p14:creationId xmlns:p14="http://schemas.microsoft.com/office/powerpoint/2010/main" val="3806436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981777" y="83464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rPr>
              <a:t>मुख्य प्रश्‍नावली फाराम सम्बन्धमा</a:t>
            </a:r>
            <a:endParaRPr lang="en-US"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endParaRPr>
          </a:p>
        </p:txBody>
      </p:sp>
      <p:sp>
        <p:nvSpPr>
          <p:cNvPr id="10" name="Text Placeholder 2"/>
          <p:cNvSpPr>
            <a:spLocks noGrp="1"/>
          </p:cNvSpPr>
          <p:nvPr>
            <p:ph type="body" sz="quarter" idx="4294967295"/>
          </p:nvPr>
        </p:nvSpPr>
        <p:spPr>
          <a:xfrm>
            <a:off x="142240" y="1505504"/>
            <a:ext cx="12004040" cy="4933795"/>
          </a:xfrm>
          <a:prstGeom prst="rect">
            <a:avLst/>
          </a:prstGeom>
        </p:spPr>
        <p:txBody>
          <a:bodyPr/>
          <a:lstStyle/>
          <a:p>
            <a:pPr marL="0" lvl="0" indent="0">
              <a:buNone/>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६</a:t>
            </a:r>
            <a:r>
              <a:rPr lang="en-US" sz="2400" b="1" dirty="0">
                <a:solidFill>
                  <a:srgbClr val="00B0F0"/>
                </a:solidFill>
                <a:latin typeface="Calibri" panose="020F0502020204030204" pitchFamily="34" charset="0"/>
                <a:ea typeface="Calibri" panose="020F0502020204030204" pitchFamily="34" charset="0"/>
                <a:cs typeface="Kalimati" panose="00000400000000000000" pitchFamily="2"/>
              </a:rPr>
              <a:t>)</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 प्रश्न ४ पिल्लर सिस्टमको घरको छाना ढलान गरी त्यसमा टायलले छापेको भएमा ढलानको कोड </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2</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 हुने वा टायलको कोड </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4</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 हुने </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ढलान माथि टायल टाँसिएको छानाको हकमा ढलान नै मान्ने ।</a:t>
            </a:r>
            <a:endParaRPr lang="en-US" sz="2400" dirty="0">
              <a:latin typeface="Calibri" panose="020F0502020204030204" pitchFamily="34" charset="0"/>
              <a:ea typeface="Calibri" panose="020F0502020204030204" pitchFamily="34" charset="0"/>
              <a:cs typeface="Kalimati" panose="00000400000000000000" pitchFamily="2"/>
            </a:endParaRPr>
          </a:p>
          <a:p>
            <a:pPr marL="0" lvl="0" indent="0">
              <a:buNone/>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७</a:t>
            </a:r>
            <a:r>
              <a:rPr lang="en-US" sz="2400" b="1" dirty="0">
                <a:solidFill>
                  <a:srgbClr val="00B0F0"/>
                </a:solidFill>
                <a:latin typeface="Calibri" panose="020F0502020204030204" pitchFamily="34" charset="0"/>
                <a:ea typeface="Calibri" panose="020F0502020204030204" pitchFamily="34" charset="0"/>
                <a:cs typeface="Kalimati" panose="00000400000000000000" pitchFamily="2"/>
              </a:rPr>
              <a:t>)</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 प्रश्न ४ छानो र गारो एउटा घरमा बस्ने सबै परिवारको एउटै लिने कि परिवारपिच्छे प्रयोग अनुसार अलग अलग लिने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छानो र गारो एउटा घरका लागि एउटै मान्ने ।तर मुख्यरुपमा के छ सो लिने ।</a:t>
            </a:r>
            <a:endParaRPr lang="en-US" sz="2400" dirty="0">
              <a:latin typeface="Calibri" panose="020F0502020204030204" pitchFamily="34" charset="0"/>
              <a:ea typeface="Calibri" panose="020F0502020204030204" pitchFamily="34" charset="0"/>
              <a:cs typeface="Kalimati" panose="00000400000000000000" pitchFamily="2"/>
            </a:endParaRPr>
          </a:p>
          <a:p>
            <a:pPr marL="0" lvl="0" indent="0">
              <a:buNone/>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८</a:t>
            </a:r>
            <a:r>
              <a:rPr lang="en-US" sz="2400" b="1" dirty="0">
                <a:solidFill>
                  <a:srgbClr val="00B0F0"/>
                </a:solidFill>
                <a:latin typeface="Calibri" panose="020F0502020204030204" pitchFamily="34" charset="0"/>
                <a:ea typeface="Calibri" panose="020F0502020204030204" pitchFamily="34" charset="0"/>
                <a:cs typeface="Kalimati" panose="00000400000000000000" pitchFamily="2"/>
              </a:rPr>
              <a:t>)</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 प्रश्न ५ भुइँमा कार्पेट राखेको भएमा अन्यको कोड </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6</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 दिन मिल्ने कि नमिल्ने</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कार्पेट गरेको भुइँमुनि सिमेन्ट ढलान गरेको भएमा सिमेन्ट ढलान र माटो भएमा माटो नै लेख्ने</a:t>
            </a:r>
            <a:endParaRPr lang="en-US" sz="2400" dirty="0">
              <a:latin typeface="Calibri" panose="020F0502020204030204" pitchFamily="34" charset="0"/>
              <a:ea typeface="Calibri" panose="020F0502020204030204" pitchFamily="34" charset="0"/>
              <a:cs typeface="Kalimati" panose="00000400000000000000" pitchFamily="2"/>
            </a:endParaRPr>
          </a:p>
          <a:p>
            <a:pPr marL="0" lvl="0" indent="0">
              <a:buNone/>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९</a:t>
            </a:r>
            <a:r>
              <a:rPr lang="en-US" sz="2400" b="1" dirty="0">
                <a:solidFill>
                  <a:srgbClr val="00B0F0"/>
                </a:solidFill>
                <a:latin typeface="Calibri" panose="020F0502020204030204" pitchFamily="34" charset="0"/>
                <a:ea typeface="Calibri" panose="020F0502020204030204" pitchFamily="34" charset="0"/>
                <a:cs typeface="Kalimati" panose="00000400000000000000" pitchFamily="2"/>
              </a:rPr>
              <a:t>)</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 प्रश्न ५ घरको भुइँको हकमा घर भरीको एउटै लिने कि परिवार अनुसारको लिने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भुइँको हकमा परिवारले प्रयोग गरेको आवासको विवरण लिने भनेको हुँदा परिवार बसेको भुइँको आधारमा लेख्ने ।</a:t>
            </a:r>
            <a:endParaRPr lang="en-US" sz="2400" dirty="0">
              <a:latin typeface="Calibri" panose="020F0502020204030204" pitchFamily="34" charset="0"/>
              <a:ea typeface="Calibri" panose="020F0502020204030204" pitchFamily="34"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20</a:t>
            </a:fld>
            <a:endParaRPr lang="en-US" dirty="0"/>
          </a:p>
        </p:txBody>
      </p:sp>
    </p:spTree>
    <p:extLst>
      <p:ext uri="{BB962C8B-B14F-4D97-AF65-F5344CB8AC3E}">
        <p14:creationId xmlns:p14="http://schemas.microsoft.com/office/powerpoint/2010/main" val="692926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0" y="1418879"/>
            <a:ext cx="12146280" cy="5424686"/>
          </a:xfrm>
          <a:prstGeom prst="rect">
            <a:avLst/>
          </a:prstGeom>
        </p:spPr>
        <p:txBody>
          <a:bodyPr/>
          <a:lstStyle/>
          <a:p>
            <a:pPr marL="0" lvl="0" indent="0">
              <a:buNone/>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१०</a:t>
            </a:r>
            <a:r>
              <a:rPr lang="en-US" sz="2400" b="1" dirty="0">
                <a:solidFill>
                  <a:srgbClr val="00B0F0"/>
                </a:solidFill>
                <a:latin typeface="Calibri" panose="020F0502020204030204" pitchFamily="34" charset="0"/>
                <a:ea typeface="Calibri" panose="020F0502020204030204" pitchFamily="34" charset="0"/>
                <a:cs typeface="Kalimati" panose="00000400000000000000" pitchFamily="2"/>
              </a:rPr>
              <a:t>)</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 प्रश्न ५ घरको भुइँमा पार्केटिङ लगाएको भएमा कुन कोड दिने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buFont typeface="Wingdings" panose="05000000000000000000" pitchFamily="2" charset="2"/>
              <a:buChar char="v"/>
            </a:pPr>
            <a:r>
              <a:rPr lang="ne-NP" sz="2400" b="1" dirty="0"/>
              <a:t> </a:t>
            </a:r>
            <a:r>
              <a:rPr lang="ne-NP" sz="2400" dirty="0">
                <a:latin typeface="Calibri" panose="020F0502020204030204" pitchFamily="34" charset="0"/>
                <a:ea typeface="Calibri" panose="020F0502020204030204" pitchFamily="34" charset="0"/>
                <a:cs typeface="Kalimati" panose="00000400000000000000" pitchFamily="2"/>
              </a:rPr>
              <a:t>पार्केटिङ गरेको भुइँको प्रमुख निर्माण सामाग्री सिमेन्ट ढलान भएमा सिमेन्ट ढलान अन्तर्गत राख्ने </a:t>
            </a:r>
            <a:endParaRPr lang="en-US" sz="2400" dirty="0">
              <a:latin typeface="Calibri" panose="020F0502020204030204" pitchFamily="34" charset="0"/>
              <a:ea typeface="Calibri" panose="020F0502020204030204" pitchFamily="34" charset="0"/>
              <a:cs typeface="Kalimati" panose="00000400000000000000" pitchFamily="2"/>
            </a:endParaRPr>
          </a:p>
          <a:p>
            <a:pPr marL="0" lvl="0" indent="0">
              <a:buNone/>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११</a:t>
            </a:r>
            <a:r>
              <a:rPr lang="en-US" sz="2400" b="1" dirty="0">
                <a:solidFill>
                  <a:srgbClr val="00B0F0"/>
                </a:solidFill>
                <a:latin typeface="Calibri" panose="020F0502020204030204" pitchFamily="34" charset="0"/>
                <a:ea typeface="Calibri" panose="020F0502020204030204" pitchFamily="34" charset="0"/>
                <a:cs typeface="Kalimati" panose="00000400000000000000" pitchFamily="2"/>
              </a:rPr>
              <a:t>)</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 प्रश्न ९ चर्पीमा दाउरा राख्ने र खुला स्थानमा दिसापिसाब गर्नेको हकमा चर्पीको प्रकार के हुन्छ?</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परिवारले प्रयोग गरेको चर्पी लिनु पर्ने भएकोले चर्पी हुँदाहुँदै प्रयोगमा नरहेकोले चर्पी नभएको अन्तर्गत राख्ने ।</a:t>
            </a:r>
            <a:endParaRPr lang="en-US" sz="2400" dirty="0">
              <a:latin typeface="Calibri" panose="020F0502020204030204" pitchFamily="34" charset="0"/>
              <a:ea typeface="Calibri" panose="020F0502020204030204" pitchFamily="34" charset="0"/>
              <a:cs typeface="Kalimati" panose="00000400000000000000" pitchFamily="2"/>
            </a:endParaRPr>
          </a:p>
          <a:p>
            <a:pPr marL="0" lvl="0" indent="0">
              <a:buNone/>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१२</a:t>
            </a:r>
            <a:r>
              <a:rPr lang="en-US" sz="2400" b="1" dirty="0">
                <a:solidFill>
                  <a:srgbClr val="00B0F0"/>
                </a:solidFill>
                <a:latin typeface="Calibri" panose="020F0502020204030204" pitchFamily="34" charset="0"/>
                <a:ea typeface="Calibri" panose="020F0502020204030204" pitchFamily="34" charset="0"/>
                <a:cs typeface="Kalimati" panose="00000400000000000000" pitchFamily="2"/>
              </a:rPr>
              <a:t>)</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 </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प्रश्न १२ यातायात अन्तर्गत सवारी साधन दर्ता हो वा व्यवसाय नै दर्ता हो भन्ने कुरा स्पष्ट पार्नुपर्ने</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दर्ता नगरी र कुनै कामदार नराखी सञ्चालन गरिएका साना घरेलु व्यवसाय लिनुपर्ने भएकोले सवारी साधन दर्ता भए पनि यातायात व्यवसायकोरुपमा दर्ता छैन भने मात्र साना घरेलु व्यवसाय मानी विवरण संकलन गर्नुपर्दछ ।</a:t>
            </a:r>
            <a:endParaRPr lang="en-US" sz="2400" dirty="0">
              <a:latin typeface="Calibri" panose="020F0502020204030204" pitchFamily="34" charset="0"/>
              <a:ea typeface="Calibri" panose="020F0502020204030204" pitchFamily="34" charset="0"/>
              <a:cs typeface="Kalimati" panose="00000400000000000000" pitchFamily="2"/>
            </a:endParaRPr>
          </a:p>
          <a:p>
            <a:pPr marL="0" lvl="0" indent="0">
              <a:buNone/>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१३</a:t>
            </a:r>
            <a:r>
              <a:rPr lang="en-US" sz="2400" b="1" dirty="0">
                <a:solidFill>
                  <a:srgbClr val="00B0F0"/>
                </a:solidFill>
                <a:latin typeface="Calibri" panose="020F0502020204030204" pitchFamily="34" charset="0"/>
                <a:ea typeface="Calibri" panose="020F0502020204030204" pitchFamily="34" charset="0"/>
                <a:cs typeface="Kalimati" panose="00000400000000000000" pitchFamily="2"/>
              </a:rPr>
              <a:t>)</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 </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प्रश्न १२ कतै दर्ता नगरी एकजना तलबी कामदार राखी चलाई रहेको चिया पसल साना घरेलु व्यवसायअन्तर्गत आउने वा नआउने</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 </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आउने भए यस्ता चिया पसलहरुको कोड के हुने</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तलबी कामदार राखेको भएमा साना घरेलु व्यवसाय अन्तर्गत नआउने । प्रश्न १२ मा यस्ता चिया पसललाई व्यापार अन्तर्गत राख्ने ।</a:t>
            </a:r>
            <a:endParaRPr lang="en-US" sz="2400" dirty="0">
              <a:latin typeface="Calibri" panose="020F0502020204030204" pitchFamily="34" charset="0"/>
              <a:ea typeface="Calibri" panose="020F0502020204030204" pitchFamily="34"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21</a:t>
            </a:fld>
            <a:endParaRPr lang="en-US" dirty="0"/>
          </a:p>
        </p:txBody>
      </p:sp>
      <p:sp>
        <p:nvSpPr>
          <p:cNvPr id="6" name="Text Placeholder 1"/>
          <p:cNvSpPr>
            <a:spLocks noGrp="1"/>
          </p:cNvSpPr>
          <p:nvPr>
            <p:ph type="body" sz="quarter" idx="4294967295"/>
          </p:nvPr>
        </p:nvSpPr>
        <p:spPr>
          <a:xfrm>
            <a:off x="981777" y="83464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rPr>
              <a:t>मुख्य प्रश्‍नावली फाराम सम्बन्धमा</a:t>
            </a:r>
            <a:endParaRPr lang="en-US"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2407580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0" y="1351504"/>
            <a:ext cx="12146280" cy="5723064"/>
          </a:xfrm>
          <a:prstGeom prst="rect">
            <a:avLst/>
          </a:prstGeom>
        </p:spPr>
        <p:txBody>
          <a:bodyPr/>
          <a:lstStyle/>
          <a:p>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प्रश्न १२ मौसमी घरेलु व्यवसाय छ, तर गणनाको समयमा चालु अवस्थामा छैन भने के गर्ने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मौसमी घरेलु व्यवसाय छ, र सम्बन्धित मौसममा नियमित सञ्चालन हुन्छ भने गणना गर्ने ।</a:t>
            </a:r>
            <a:endParaRPr lang="en-US" sz="2400" dirty="0">
              <a:latin typeface="Calibri" panose="020F0502020204030204" pitchFamily="34" charset="0"/>
              <a:ea typeface="Calibri" panose="020F0502020204030204" pitchFamily="34" charset="0"/>
              <a:cs typeface="Kalimati" panose="00000400000000000000" pitchFamily="2"/>
            </a:endParaRPr>
          </a:p>
          <a:p>
            <a:pPr lvl="0"/>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प्रश्न १२ कतै दर्ता नगरी जग्गाको मध्यस्थकर्ता (दलाली) मात्र गरेर गुजारा चलाउने व्यक्तिको काम साना घरेलु व्यवसाय अन्तर्गत आउने वा नआउने </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 </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त्यस्ता व्यक्तिहरुको काम व्यक्तिगत विवरणको महल ३१ मा आर्थिक कामको रुपमा ल्याउन मिल्ने कि नमिल्ने </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 </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त्यस्ता व्यक्तिहरुको विवरण र कोड महल ३२ </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 </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३५ सम्म कसरी लेख्ने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यस किसिमका जग्गाको मध्यस्थकर्ता (दलाली) व्यवसायलार्इ पनि साना घरेलु व्यवसाय अन्तर्गत गणना गर्ने र आर्थिक विवरण अन्तर्गत महल ३३ मा काम गरेको ठाउँ आफ्नै घर र उत्पादित सेवा रियल स्टेट मानी लेख्ने ।</a:t>
            </a:r>
          </a:p>
          <a:p>
            <a:pPr lvl="0"/>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प्रश्न १५ परिवारको सदस्य हालसालै बिदेशमा मरेकोलाई के गर्ने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अक्सर बसोबासको परिभाषा भित्र नपरेका व्यक्तिको मृत्युको गणना नगर्ने ।</a:t>
            </a:r>
            <a:endParaRPr lang="en-US" sz="2400" dirty="0">
              <a:latin typeface="Calibri" panose="020F0502020204030204" pitchFamily="34" charset="0"/>
              <a:ea typeface="Calibri" panose="020F0502020204030204" pitchFamily="34" charset="0"/>
              <a:cs typeface="Kalimati" panose="00000400000000000000" pitchFamily="2"/>
            </a:endParaRPr>
          </a:p>
          <a:p>
            <a:pPr lvl="0"/>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नेपालको विदेशस्थित दुतावासमा काम गर्ने गरी कुनै विदेशी व्यक्ति दुतावासमै बसेको भएमा गणना गर्ने कि नगर्ने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गणना नगर्ने ।</a:t>
            </a:r>
            <a:endParaRPr lang="en-US" sz="2400" dirty="0">
              <a:latin typeface="Calibri" panose="020F0502020204030204" pitchFamily="34" charset="0"/>
              <a:ea typeface="Calibri" panose="020F0502020204030204" pitchFamily="34"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22</a:t>
            </a:fld>
            <a:endParaRPr lang="en-US" dirty="0"/>
          </a:p>
        </p:txBody>
      </p:sp>
      <p:sp>
        <p:nvSpPr>
          <p:cNvPr id="6" name="Text Placeholder 1"/>
          <p:cNvSpPr>
            <a:spLocks noGrp="1"/>
          </p:cNvSpPr>
          <p:nvPr>
            <p:ph type="body" sz="quarter" idx="4294967295"/>
          </p:nvPr>
        </p:nvSpPr>
        <p:spPr>
          <a:xfrm>
            <a:off x="981777" y="75764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rPr>
              <a:t>मुख्य प्रश्‍नावली फाराम सम्बन्धमा</a:t>
            </a:r>
            <a:endParaRPr lang="en-US"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3386381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0" y="1322629"/>
            <a:ext cx="12146280" cy="5424686"/>
          </a:xfrm>
          <a:prstGeom prst="rect">
            <a:avLst/>
          </a:prstGeom>
        </p:spPr>
        <p:txBody>
          <a:bodyPr/>
          <a:lstStyle/>
          <a:p>
            <a:pPr>
              <a:lnSpc>
                <a:spcPct val="100000"/>
              </a:lnSpc>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प्रश्न मुख्य प्रश्नावलीको व्यक्तिगत खण्डमा एकजनाको विवरण अर्को व्यक्तिको लाइनमा पर्न सक्ने अवस्थालाई कम गर्न के गर्ने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lnSpc>
                <a:spcPct val="100000"/>
              </a:lnSpc>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अघिल्लो व्यक्तिको भर्नु नपर्ने विवरण लेख्ने लाइनमा तेर्सो धर्को तान्ने ।</a:t>
            </a:r>
            <a:endParaRPr lang="en-US" sz="2400" dirty="0">
              <a:latin typeface="Calibri" panose="020F0502020204030204" pitchFamily="34" charset="0"/>
              <a:ea typeface="Calibri" panose="020F0502020204030204" pitchFamily="34" charset="0"/>
              <a:cs typeface="Kalimati" panose="00000400000000000000" pitchFamily="2"/>
            </a:endParaRPr>
          </a:p>
          <a:p>
            <a:pPr>
              <a:lnSpc>
                <a:spcPct val="100000"/>
              </a:lnSpc>
              <a:buFont typeface="Wingdings" panose="05000000000000000000" pitchFamily="2" charset="2"/>
              <a:buChar char="v"/>
            </a:pPr>
            <a:endParaRPr lang="en-US" sz="900" dirty="0">
              <a:latin typeface="Calibri" panose="020F0502020204030204" pitchFamily="34" charset="0"/>
              <a:ea typeface="Calibri" panose="020F0502020204030204" pitchFamily="34" charset="0"/>
              <a:cs typeface="Kalimati" panose="00000400000000000000" pitchFamily="2"/>
            </a:endParaRPr>
          </a:p>
          <a:p>
            <a:pPr lvl="0">
              <a:lnSpc>
                <a:spcPct val="100000"/>
              </a:lnSpc>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३ कुनै परिवारमा आमा वा बुवाको उमेरभन्दा छोरा वा छोरीको उमेर बढी कस्तो अवस्थामा हुन्छ र त्यस्तो आएमा परिवार मूलीको नाताको महलमा कसरी लेख्ने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lvl="0">
              <a:lnSpc>
                <a:spcPct val="100000"/>
              </a:lnSpc>
            </a:pPr>
            <a:endParaRPr lang="en-US" sz="10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lnSpc>
                <a:spcPct val="100000"/>
              </a:lnSpc>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यस्तो अवस्था सौतेनी आमा वा बावु भएको अवस्थामा आउँछ । यदि परिवारका कुनै सदस्यले आमा वा बावुको उमेरभन्दा बढी बताएमा सौतेनी आमा वा बावु के हो एकिन गर्ने र सौतेनी छोरा वा छोरी भए अन्य नातेदारको कोड लेख्नु पर्दछ । </a:t>
            </a:r>
            <a:endParaRPr lang="en-US" sz="2400" dirty="0">
              <a:latin typeface="Calibri" panose="020F0502020204030204" pitchFamily="34" charset="0"/>
              <a:ea typeface="Calibri" panose="020F0502020204030204" pitchFamily="34" charset="0"/>
              <a:cs typeface="Kalimati" panose="00000400000000000000" pitchFamily="2"/>
            </a:endParaRPr>
          </a:p>
          <a:p>
            <a:pPr>
              <a:lnSpc>
                <a:spcPct val="100000"/>
              </a:lnSpc>
              <a:buFont typeface="Wingdings" panose="05000000000000000000" pitchFamily="2" charset="2"/>
              <a:buChar char="v"/>
            </a:pPr>
            <a:endParaRPr lang="en-US" sz="900" dirty="0">
              <a:latin typeface="Calibri" panose="020F0502020204030204" pitchFamily="34" charset="0"/>
              <a:ea typeface="Calibri" panose="020F0502020204030204" pitchFamily="34" charset="0"/>
              <a:cs typeface="Kalimati" panose="00000400000000000000" pitchFamily="2"/>
            </a:endParaRPr>
          </a:p>
          <a:p>
            <a:pPr lvl="0">
              <a:lnSpc>
                <a:spcPct val="100000"/>
              </a:lnSpc>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१२ सीमा पारीबाट भर्खर विवाह भर्इ नेपाल आएका व्यक्ति कुन देशको नागरिक हुन्छ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lnSpc>
                <a:spcPct val="100000"/>
              </a:lnSpc>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सम्बन्धित व्यक्तिले जुन देशको नागरिक भन्न रूचाउँछन् सोही देशको नागरिक मानी गणना गर्ने</a:t>
            </a:r>
            <a:endParaRPr lang="en-US" sz="2400" dirty="0">
              <a:latin typeface="Calibri" panose="020F0502020204030204" pitchFamily="34" charset="0"/>
              <a:ea typeface="Calibri" panose="020F0502020204030204" pitchFamily="34"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23</a:t>
            </a:fld>
            <a:endParaRPr lang="en-US" dirty="0"/>
          </a:p>
        </p:txBody>
      </p:sp>
      <p:sp>
        <p:nvSpPr>
          <p:cNvPr id="6" name="Text Placeholder 1"/>
          <p:cNvSpPr>
            <a:spLocks noGrp="1"/>
          </p:cNvSpPr>
          <p:nvPr>
            <p:ph type="body" sz="quarter" idx="4294967295"/>
          </p:nvPr>
        </p:nvSpPr>
        <p:spPr>
          <a:xfrm>
            <a:off x="981777" y="73839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rPr>
              <a:t>मुख्य प्रश्‍नावली फाराम सम्बन्धमा</a:t>
            </a:r>
            <a:endParaRPr lang="en-US"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23701269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0" y="1418879"/>
            <a:ext cx="12146280" cy="4914544"/>
          </a:xfrm>
          <a:prstGeom prst="rect">
            <a:avLst/>
          </a:prstGeom>
        </p:spPr>
        <p:txBody>
          <a:bodyPr/>
          <a:lstStyle/>
          <a:p>
            <a:pPr lvl="0"/>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१२ सीमा पारीबाट भर्खर विवाह भर्इ नेपाल आएका व्यक्ति कुन देशको नागरिक हुन्छ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सम्बन्धित व्यक्तिले जुन देशको नागरिक भन्न रूचाउँछन् सोही देशको नागरिक मानी गणना गर्ने </a:t>
            </a:r>
            <a:endParaRPr lang="en-US" sz="2400" dirty="0">
              <a:latin typeface="Calibri" panose="020F0502020204030204" pitchFamily="34" charset="0"/>
              <a:ea typeface="Calibri" panose="020F0502020204030204" pitchFamily="34" charset="0"/>
              <a:cs typeface="Kalimati" panose="00000400000000000000" pitchFamily="2"/>
            </a:endParaRPr>
          </a:p>
          <a:p>
            <a:pPr>
              <a:buFont typeface="Wingdings" panose="05000000000000000000" pitchFamily="2" charset="2"/>
              <a:buChar char="v"/>
            </a:pPr>
            <a:endParaRPr lang="en-US" sz="900" dirty="0">
              <a:latin typeface="Calibri" panose="020F0502020204030204" pitchFamily="34" charset="0"/>
              <a:ea typeface="Calibri" panose="020F0502020204030204" pitchFamily="34" charset="0"/>
              <a:cs typeface="Kalimati" panose="00000400000000000000" pitchFamily="2"/>
            </a:endParaRPr>
          </a:p>
          <a:p>
            <a:pPr lvl="0"/>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१५ मा पढ्न लेख्न दुबै जानेको र बिगतमा कुनै शैक्षिक संस्थामा नगई आफ्नै परिवारमा बसेर स्वअध्ययनमात्र गरेको तर हाल कुनै संस्थामा पढ्न लेख्न नगएको व्यक्तिको कोड </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4</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 लेख्ने कि कोड </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5?</a:t>
            </a:r>
            <a:endParaRPr lang="en-US" sz="8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विगतमा स्वअध्ययन गरेका व्यक्तिलार्इ कोड </a:t>
            </a:r>
            <a:r>
              <a:rPr lang="en-US" sz="3200" b="1" dirty="0">
                <a:solidFill>
                  <a:srgbClr val="00B0F0"/>
                </a:solidFill>
                <a:latin typeface="Calibri" panose="020F0502020204030204" pitchFamily="34" charset="0"/>
                <a:ea typeface="Calibri" panose="020F0502020204030204" pitchFamily="34" charset="0"/>
                <a:cs typeface="Kalimati" panose="00000400000000000000" pitchFamily="2"/>
              </a:rPr>
              <a:t>4</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लेख्ने ।</a:t>
            </a:r>
            <a:endParaRPr lang="en-US" sz="2400" dirty="0">
              <a:latin typeface="Calibri" panose="020F0502020204030204" pitchFamily="34" charset="0"/>
              <a:ea typeface="Calibri" panose="020F0502020204030204" pitchFamily="34" charset="0"/>
              <a:cs typeface="Kalimati" panose="00000400000000000000" pitchFamily="2"/>
            </a:endParaRPr>
          </a:p>
          <a:p>
            <a:pPr>
              <a:buFont typeface="Wingdings" panose="05000000000000000000" pitchFamily="2" charset="2"/>
              <a:buChar char="v"/>
            </a:pPr>
            <a:endParaRPr lang="en-US" sz="2400" dirty="0">
              <a:latin typeface="Calibri" panose="020F0502020204030204" pitchFamily="34" charset="0"/>
              <a:ea typeface="Calibri" panose="020F0502020204030204" pitchFamily="34" charset="0"/>
              <a:cs typeface="Kalimati" panose="00000400000000000000" pitchFamily="2"/>
            </a:endParaRPr>
          </a:p>
          <a:p>
            <a:pPr lvl="0"/>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२१ हिउँद बर्षामा लेकबेसी गर्नेहरूको हकमा बसाइँसरार्इ के गर्ने ? यस्तै अन्य प्रकारका मौसमी बसाइँसरार्इ गर्नेहरुको हकमा के गर्ने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हालसालै बसाइ सरी आएको भएमा पनि हाल जहाँ भेटिन्छन् त्यहिँ स्थानमा बसिरहेको मान्ने । कामको खोजीमा छिमेकी देशमा जाने प्रचलनको बसाइँसराईलार्इ पनि यसै बमोजिम गर्ने ।</a:t>
            </a:r>
            <a:endParaRPr lang="en-US" sz="3200" dirty="0">
              <a:solidFill>
                <a:srgbClr val="00B0F0"/>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24</a:t>
            </a:fld>
            <a:endParaRPr lang="en-US" dirty="0"/>
          </a:p>
        </p:txBody>
      </p:sp>
      <p:sp>
        <p:nvSpPr>
          <p:cNvPr id="6" name="Text Placeholder 1"/>
          <p:cNvSpPr>
            <a:spLocks noGrp="1"/>
          </p:cNvSpPr>
          <p:nvPr>
            <p:ph type="body" sz="quarter" idx="4294967295"/>
          </p:nvPr>
        </p:nvSpPr>
        <p:spPr>
          <a:xfrm>
            <a:off x="981777" y="73839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rPr>
              <a:t>मुख्य प्रश्‍नावली फाराम सम्बन्धमा</a:t>
            </a:r>
            <a:endParaRPr lang="en-US"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17403745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0" y="1418879"/>
            <a:ext cx="12146280" cy="5018752"/>
          </a:xfrm>
          <a:prstGeom prst="rect">
            <a:avLst/>
          </a:prstGeom>
        </p:spPr>
        <p:txBody>
          <a:bodyPr/>
          <a:lstStyle/>
          <a:p>
            <a:pPr lvl="0"/>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a:t>
            </a:r>
            <a:r>
              <a:rPr lang="ne-NP" sz="2400" dirty="0"/>
              <a:t> </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२१ चितवन निवासी कुनै एक व्यक्ति १० वर्षअघि पढ्न काठमाडौं आएर सामाखुशीमा डेरामा बसे । ६ महिनापछि डेरा सरेर भक्तपुरको सल्लाघारी सरे र हाल त्यहिँ घर बनाएर बसोवास गरिरहेका छन् । निजको गणना भक्तपुरबाट गर्दा महल २१ मा सामाखुशीमा बसोवास गरेको टिप्ने कि नटिप्ने </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सामाखुशीमा बसेको ६ महिना भएको हुनाले टीप्ने ।</a:t>
            </a:r>
            <a:endParaRPr lang="en-US" sz="2400" dirty="0">
              <a:latin typeface="Calibri" panose="020F0502020204030204" pitchFamily="34" charset="0"/>
              <a:ea typeface="Calibri" panose="020F0502020204030204" pitchFamily="34" charset="0"/>
              <a:cs typeface="Kalimati" panose="00000400000000000000" pitchFamily="2"/>
            </a:endParaRPr>
          </a:p>
          <a:p>
            <a:pPr lvl="0"/>
            <a:r>
              <a:rPr lang="en-GB" sz="2400" dirty="0"/>
              <a:t> </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२१ कुटनीतिक नियोगमा काम गरेर फर्केकाहरूको पछिल्लो पटक बसोबास गरेको स्थान विदेश मान्ने कि नमान्ने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उनीहरुको बसाइँसरार्इको विवरण संकलन गर्ने प्रयोजनार्थ विदेश नै मान्ने ।</a:t>
            </a:r>
            <a:endParaRPr lang="en-US" sz="2400" dirty="0">
              <a:latin typeface="Calibri" panose="020F0502020204030204" pitchFamily="34" charset="0"/>
              <a:ea typeface="Calibri" panose="020F0502020204030204" pitchFamily="34" charset="0"/>
              <a:cs typeface="Kalimati" panose="00000400000000000000" pitchFamily="2"/>
            </a:endParaRPr>
          </a:p>
          <a:p>
            <a:pPr lvl="0"/>
            <a:r>
              <a:rPr lang="en-GB" sz="2400" dirty="0"/>
              <a:t> </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२१ विदेशका काम गर्नको लागि भनेर गएको तर त्यहाँ गएको ६ महिना पनि नपुगी रोजगारी गुमेर वा अन्य कुनै कारणले नेपाल फर्किएकोमा हालको स्थान लगत्तै अघिको बसोबासलाई विदेश मान्ने कि नमान्ने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६ महिनाभन्दा कम अवधिमै फर्की आएकोलाई घुमघाम गर्न गएको सरह मानेर विदेश नगएको सरह लिने ।</a:t>
            </a:r>
            <a:endParaRPr lang="en-US" sz="2400" dirty="0">
              <a:latin typeface="Calibri" panose="020F0502020204030204" pitchFamily="34" charset="0"/>
              <a:ea typeface="Calibri" panose="020F0502020204030204" pitchFamily="34"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25</a:t>
            </a:fld>
            <a:endParaRPr lang="en-US" dirty="0"/>
          </a:p>
        </p:txBody>
      </p:sp>
      <p:sp>
        <p:nvSpPr>
          <p:cNvPr id="6" name="Text Placeholder 1"/>
          <p:cNvSpPr>
            <a:spLocks noGrp="1"/>
          </p:cNvSpPr>
          <p:nvPr>
            <p:ph type="body" sz="quarter" idx="4294967295"/>
          </p:nvPr>
        </p:nvSpPr>
        <p:spPr>
          <a:xfrm>
            <a:off x="981777" y="73839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rPr>
              <a:t>मुख्य प्रश्‍नावली फाराम सम्बन्धमा</a:t>
            </a:r>
            <a:endParaRPr lang="en-US"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32489386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0" y="1303379"/>
            <a:ext cx="12146280" cy="5280304"/>
          </a:xfrm>
          <a:prstGeom prst="rect">
            <a:avLst/>
          </a:prstGeom>
        </p:spPr>
        <p:txBody>
          <a:bodyPr/>
          <a:lstStyle/>
          <a:p>
            <a:pPr lvl="0"/>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२५ सरकारी जागिरे बिदेशमा पढाई सकेर स्वदेश फर्किएकोमा बसाईँ सर्नुको कारण के लेख्ने ? घर फर्किएको वा काम/नोकरी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R="0" lvl="0" algn="just">
              <a:lnSpc>
                <a:spcPct val="107000"/>
              </a:lnSpc>
              <a:spcBef>
                <a:spcPts val="0"/>
              </a:spcBef>
              <a:spcAft>
                <a:spcPts val="0"/>
              </a:spcAft>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घर फर्किएको मान्ने ।</a:t>
            </a:r>
          </a:p>
          <a:p>
            <a:pPr algn="just">
              <a:lnSpc>
                <a:spcPct val="107000"/>
              </a:lnSpc>
              <a:spcBef>
                <a:spcPts val="0"/>
              </a:spcBef>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३० बुढ्यौलीका कारण कान नसुन्ने, आँखा नदेख्ने जस्ता अवस्था भएमा अपाङ्गता भित्र राख्ने कि नराख्ने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571500" marR="0" indent="-342900">
              <a:lnSpc>
                <a:spcPct val="107000"/>
              </a:lnSpc>
              <a:spcBef>
                <a:spcPts val="0"/>
              </a:spcBef>
              <a:spcAft>
                <a:spcPts val="0"/>
              </a:spcAft>
              <a:buFont typeface="Wingdings" panose="05000000000000000000" pitchFamily="2" charset="2"/>
              <a:buChar char="v"/>
            </a:pPr>
            <a:r>
              <a:rPr lang="ne-NP" sz="2400" b="1"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यस्तो अवस्थामा अशक्तता हो कि अवस्था हो यकिन गर्ने र अवस्था हो भने अपाङ्गता मानी गणना गर्ने तर अशक्तता हो भने अपाङ्गता नमान्ने ।</a:t>
            </a:r>
            <a:endParaRPr lang="en-US" sz="3200" dirty="0">
              <a:latin typeface="Calibri" panose="020F0502020204030204" pitchFamily="34" charset="0"/>
              <a:ea typeface="Calibri" panose="020F0502020204030204" pitchFamily="34" charset="0"/>
              <a:cs typeface="Mangal" panose="02040503050203030202" pitchFamily="18" charset="0"/>
            </a:endParaRPr>
          </a:p>
          <a:p>
            <a:pPr algn="just">
              <a:lnSpc>
                <a:spcPct val="107000"/>
              </a:lnSpc>
              <a:spcBef>
                <a:spcPts val="0"/>
              </a:spcBef>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३० अत्याधिक मोटाएका व्यक्ति अपाङ्गता भित्र पर्दछन् कि पर्दैनन्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571500" marR="0" indent="-342900">
              <a:lnSpc>
                <a:spcPct val="107000"/>
              </a:lnSpc>
              <a:spcBef>
                <a:spcPts val="0"/>
              </a:spcBef>
              <a:spcAft>
                <a:spcPts val="0"/>
              </a:spcAft>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यस्ता व्यक्तिहरू अपाङ्गता भित्र पर्दैनन् ।</a:t>
            </a:r>
            <a:endParaRPr lang="en-US" sz="3200" dirty="0">
              <a:latin typeface="Calibri" panose="020F0502020204030204" pitchFamily="34" charset="0"/>
              <a:ea typeface="Calibri" panose="020F0502020204030204" pitchFamily="34" charset="0"/>
              <a:cs typeface="Mangal" panose="02040503050203030202" pitchFamily="18" charset="0"/>
            </a:endParaRPr>
          </a:p>
          <a:p>
            <a:pPr algn="just">
              <a:lnSpc>
                <a:spcPct val="107000"/>
              </a:lnSpc>
              <a:spcBef>
                <a:spcPts val="0"/>
              </a:spcBef>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३१ अनलाइन व्यवसाय गर्नेहरूको हकमा जस्तै यूट्युबरहरूको आर्थिक कामका सम्बन्धमा के गर्ने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571500" marR="0" indent="-342900" algn="just">
              <a:lnSpc>
                <a:spcPct val="107000"/>
              </a:lnSpc>
              <a:spcBef>
                <a:spcPts val="0"/>
              </a:spcBef>
              <a:spcAft>
                <a:spcPts val="0"/>
              </a:spcAft>
              <a:buFont typeface="Wingdings" panose="05000000000000000000" pitchFamily="2" charset="2"/>
              <a:buChar char="v"/>
            </a:pPr>
            <a:r>
              <a:rPr lang="ne-NP" sz="2400" b="1" dirty="0">
                <a:latin typeface="Calibri" panose="020F0502020204030204" pitchFamily="34" charset="0"/>
                <a:ea typeface="Calibri" panose="020F0502020204030204" pitchFamily="34" charset="0"/>
                <a:cs typeface="Kalimati" panose="00000400000000000000" pitchFamily="2"/>
              </a:rPr>
              <a:t>उत्तरः </a:t>
            </a:r>
            <a:r>
              <a:rPr lang="ne-NP" sz="2400" dirty="0">
                <a:latin typeface="Calibri" panose="020F0502020204030204" pitchFamily="34" charset="0"/>
                <a:ea typeface="Calibri" panose="020F0502020204030204" pitchFamily="34" charset="0"/>
                <a:cs typeface="Kalimati" panose="00000400000000000000" pitchFamily="2"/>
              </a:rPr>
              <a:t>आर्थिक काम गरेको मानी गणना गर्ने । समाचार सम्बन्धी काम गरेको भएमा सूचना तथा सञ्चार अन्तर्गत, मनोरञ्जन सम्बन्धी काम गरेको भएमा कला, मनोरञ्जन तथा मनोविनोद अन्तर्गत राखी विवरण संकलन गर्ने ।</a:t>
            </a:r>
            <a:endParaRPr lang="en-US" sz="3200" dirty="0">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26</a:t>
            </a:fld>
            <a:endParaRPr lang="en-US" dirty="0"/>
          </a:p>
        </p:txBody>
      </p:sp>
      <p:sp>
        <p:nvSpPr>
          <p:cNvPr id="6" name="Text Placeholder 1"/>
          <p:cNvSpPr>
            <a:spLocks noGrp="1"/>
          </p:cNvSpPr>
          <p:nvPr>
            <p:ph type="body" sz="quarter" idx="4294967295"/>
          </p:nvPr>
        </p:nvSpPr>
        <p:spPr>
          <a:xfrm>
            <a:off x="981777" y="73839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rPr>
              <a:t>मुख्य प्रश्‍नावली फाराम सम्बन्धमा</a:t>
            </a:r>
            <a:endParaRPr lang="en-US"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20866226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0" y="1621013"/>
            <a:ext cx="12146280" cy="4337025"/>
          </a:xfrm>
          <a:prstGeom prst="rect">
            <a:avLst/>
          </a:prstGeom>
        </p:spPr>
        <p:txBody>
          <a:bodyPr/>
          <a:lstStyle/>
          <a:p>
            <a:pPr lvl="0"/>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३१ अनलाइनमा आफै सेयर किनबेच गर्ने कामलार्इ आर्थिक काम गरेको मान्ने कि नमान्ने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571500" marR="0" indent="-342900" algn="just">
              <a:lnSpc>
                <a:spcPct val="107000"/>
              </a:lnSpc>
              <a:spcBef>
                <a:spcPts val="0"/>
              </a:spcBef>
              <a:spcAft>
                <a:spcPts val="800"/>
              </a:spcAft>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व्यक्तिगत रूपमा सेयर किनबेच गर्ने क्रियाकलापलार्इ आर्थिक नमान्ने ।</a:t>
            </a:r>
            <a:endParaRPr lang="en-US" sz="2400" dirty="0">
              <a:latin typeface="Calibri" panose="020F0502020204030204" pitchFamily="34" charset="0"/>
              <a:ea typeface="Calibri" panose="020F0502020204030204" pitchFamily="34" charset="0"/>
              <a:cs typeface="Kalimati" panose="00000400000000000000" pitchFamily="2"/>
            </a:endParaRPr>
          </a:p>
          <a:p>
            <a:pPr marL="571500" marR="0" indent="-342900" algn="just">
              <a:lnSpc>
                <a:spcPct val="107000"/>
              </a:lnSpc>
              <a:spcBef>
                <a:spcPts val="0"/>
              </a:spcBef>
              <a:spcAft>
                <a:spcPts val="800"/>
              </a:spcAft>
              <a:buFont typeface="Wingdings" panose="05000000000000000000" pitchFamily="2" charset="2"/>
              <a:buChar char="v"/>
            </a:pPr>
            <a:endParaRPr lang="ne-NP" sz="2400" dirty="0">
              <a:latin typeface="Calibri" panose="020F0502020204030204" pitchFamily="34" charset="0"/>
              <a:ea typeface="Calibri" panose="020F0502020204030204" pitchFamily="34" charset="0"/>
              <a:cs typeface="Kalimati" panose="00000400000000000000" pitchFamily="2"/>
            </a:endParaRPr>
          </a:p>
          <a:p>
            <a:pPr>
              <a:lnSpc>
                <a:spcPct val="107000"/>
              </a:lnSpc>
              <a:spcBef>
                <a:spcPts val="0"/>
              </a:spcBef>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३१ ..[नाम].. को प्रश्नको लागि सानातिना मर्मत कार्यलाई आर्थिक काम नगरेकोमा परिभाषित गरिएको छ तर आफ्नो घरको रंग रोगन गर्ने</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 पर्खाल, गारो लगाउने जस्ता स्थायी सम्पति, ठुलो पुँजीगत मर्मतका कार्य आफै गर्दछ भने के गर्ने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457200" marR="0">
              <a:lnSpc>
                <a:spcPct val="107000"/>
              </a:lnSpc>
              <a:spcBef>
                <a:spcPts val="0"/>
              </a:spcBef>
              <a:spcAft>
                <a:spcPts val="0"/>
              </a:spcAft>
            </a:pPr>
            <a:r>
              <a:rPr lang="ne-NP" sz="2400" dirty="0">
                <a:latin typeface="Calibri" panose="020F0502020204030204" pitchFamily="34" charset="0"/>
                <a:ea typeface="Calibri" panose="020F0502020204030204" pitchFamily="34" charset="0"/>
                <a:cs typeface="Kalimati" panose="00000400000000000000" pitchFamily="2"/>
              </a:rPr>
              <a:t>उत्तर: आर्थिक काम गरेको भनी गणना गर्ने ।तर सालबसाली गरिने रंग रोगनलार्इ आर्थिक काम नमान्ने ।</a:t>
            </a:r>
            <a:endParaRPr lang="en-US" sz="2400" dirty="0">
              <a:latin typeface="Calibri" panose="020F0502020204030204" pitchFamily="34" charset="0"/>
              <a:ea typeface="Calibri" panose="020F0502020204030204" pitchFamily="34" charset="0"/>
              <a:cs typeface="Kalimati" panose="00000400000000000000" pitchFamily="2"/>
            </a:endParaRPr>
          </a:p>
          <a:p>
            <a:pPr marL="457200">
              <a:lnSpc>
                <a:spcPct val="107000"/>
              </a:lnSpc>
              <a:spcBef>
                <a:spcPts val="0"/>
              </a:spcBef>
            </a:pPr>
            <a:endParaRPr lang="en-US" sz="2400" dirty="0">
              <a:latin typeface="Calibri" panose="020F0502020204030204" pitchFamily="34" charset="0"/>
              <a:ea typeface="Calibri" panose="020F0502020204030204" pitchFamily="34" charset="0"/>
              <a:cs typeface="Kalimati" panose="00000400000000000000" pitchFamily="2"/>
            </a:endParaRPr>
          </a:p>
          <a:p>
            <a:pPr marL="457200">
              <a:lnSpc>
                <a:spcPct val="107000"/>
              </a:lnSpc>
              <a:spcBef>
                <a:spcPts val="0"/>
              </a:spcBef>
            </a:pPr>
            <a:endParaRPr lang="ne-NP" sz="2400" dirty="0">
              <a:latin typeface="Calibri" panose="020F0502020204030204" pitchFamily="34" charset="0"/>
              <a:ea typeface="Calibri" panose="020F0502020204030204" pitchFamily="34" charset="0"/>
              <a:cs typeface="Kalimati" panose="00000400000000000000" pitchFamily="2"/>
            </a:endParaRPr>
          </a:p>
          <a:p>
            <a:pPr marL="457200">
              <a:lnSpc>
                <a:spcPct val="107000"/>
              </a:lnSpc>
              <a:spcBef>
                <a:spcPts val="0"/>
              </a:spcBef>
            </a:pPr>
            <a:endParaRPr lang="en-US" sz="2400" dirty="0">
              <a:latin typeface="Calibri" panose="020F0502020204030204" pitchFamily="34" charset="0"/>
              <a:ea typeface="Calibri" panose="020F0502020204030204" pitchFamily="34"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27</a:t>
            </a:fld>
            <a:endParaRPr lang="en-US" dirty="0"/>
          </a:p>
        </p:txBody>
      </p:sp>
      <p:sp>
        <p:nvSpPr>
          <p:cNvPr id="6" name="Text Placeholder 1"/>
          <p:cNvSpPr>
            <a:spLocks noGrp="1"/>
          </p:cNvSpPr>
          <p:nvPr>
            <p:ph type="body" sz="quarter" idx="4294967295"/>
          </p:nvPr>
        </p:nvSpPr>
        <p:spPr>
          <a:xfrm>
            <a:off x="981777" y="73839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rPr>
              <a:t>मुख्य प्रश्‍नावली फाराम सम्बन्धमा</a:t>
            </a:r>
            <a:endParaRPr lang="en-US"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12232391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0" y="1303379"/>
            <a:ext cx="12146280" cy="5280304"/>
          </a:xfrm>
          <a:prstGeom prst="rect">
            <a:avLst/>
          </a:prstGeom>
        </p:spPr>
        <p:txBody>
          <a:bodyPr/>
          <a:lstStyle/>
          <a:p>
            <a:pPr>
              <a:lnSpc>
                <a:spcPct val="107000"/>
              </a:lnSpc>
              <a:spcBef>
                <a:spcPts val="0"/>
              </a:spcBef>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३१ ..[नाम].. को प्रश्नको लागि आर्थिक कामको बारेमा प्रश्न गर्दा ध्यान पुर्याउनुपर्ने कुरा – गणना पुस्तिकाको पेज नम्बर ११४ अनुच्छेद १२.१३ को बुँदा नम्बर ५ मा “आफ्नो घरमै रहेको सानो करेसाबारीमा तरकारी</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 </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फलफुल लगाउने कार्य मात्र गर्ने तर अरु कुनै पनि आर्थिक काम नगर्ने व्यक्तिलाई काम नगरेकोमा राख्नुपर्दछ” भनि उल्लेख गरिएको छ । यस विषयमा थप स्पष्ट पार्नुपर्ने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571500" indent="-342900">
              <a:lnSpc>
                <a:spcPct val="107000"/>
              </a:lnSpc>
              <a:spcBef>
                <a:spcPts val="0"/>
              </a:spcBef>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उत्तर: सामान्यतया दिनको ज्यादै थोरै समय करेसाबारीमा पानी हाल्ने वा सामान्य काम गरेको हकमा आर्थिक काम नगरेको मान्ने भन्न खोजिएको हो । करेसा बारी मै भए पनि वा शहरी क्षेत्रहरुमा घरको छतमा धेरै समय काम गरेका व्यक्तिहरूको हकमा आर्थिक काम गरेको नै मान्नुपर्दछ ।</a:t>
            </a:r>
          </a:p>
          <a:p>
            <a:pPr marL="571500" indent="-342900">
              <a:lnSpc>
                <a:spcPct val="107000"/>
              </a:lnSpc>
              <a:spcBef>
                <a:spcPts val="0"/>
              </a:spcBef>
              <a:buFont typeface="Wingdings" panose="05000000000000000000" pitchFamily="2" charset="2"/>
              <a:buChar char="v"/>
            </a:pPr>
            <a:endParaRPr lang="en-US" sz="2400" dirty="0">
              <a:latin typeface="Calibri" panose="020F0502020204030204" pitchFamily="34" charset="0"/>
              <a:ea typeface="Calibri" panose="020F0502020204030204" pitchFamily="34" charset="0"/>
              <a:cs typeface="Kalimati" panose="00000400000000000000" pitchFamily="2"/>
            </a:endParaRPr>
          </a:p>
          <a:p>
            <a:pPr marL="457200" lvl="0">
              <a:lnSpc>
                <a:spcPct val="107000"/>
              </a:lnSpc>
              <a:spcBef>
                <a:spcPts val="0"/>
              </a:spcBef>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३२ नेपाल सरकारको मन्त्रालयमा कार्य गर्ने उपसचिब, अधिकृत को पेशा कोड के हुन्छ ? उदाहरणमा व्यवस्थापक १ लेखिएको छ ? अन्य पेशा हुन सक्ने वा नसक्ने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571500" indent="-342900">
              <a:lnSpc>
                <a:spcPct val="107000"/>
              </a:lnSpc>
              <a:spcBef>
                <a:spcPts val="0"/>
              </a:spcBef>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गणना पुस्तिका बमोजिम नै गर्ने ।</a:t>
            </a:r>
            <a:endParaRPr lang="en-US" sz="2400" dirty="0">
              <a:latin typeface="Calibri" panose="020F0502020204030204" pitchFamily="34" charset="0"/>
              <a:ea typeface="Calibri" panose="020F0502020204030204" pitchFamily="34"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28</a:t>
            </a:fld>
            <a:endParaRPr lang="en-US" dirty="0"/>
          </a:p>
        </p:txBody>
      </p:sp>
      <p:sp>
        <p:nvSpPr>
          <p:cNvPr id="6" name="Text Placeholder 1"/>
          <p:cNvSpPr>
            <a:spLocks noGrp="1"/>
          </p:cNvSpPr>
          <p:nvPr>
            <p:ph type="body" sz="quarter" idx="4294967295"/>
          </p:nvPr>
        </p:nvSpPr>
        <p:spPr>
          <a:xfrm>
            <a:off x="981777" y="73839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rPr>
              <a:t>मुख्य प्रश्‍नावली फाराम सम्बन्धमा</a:t>
            </a:r>
            <a:endParaRPr lang="en-US"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28006371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0" y="1303379"/>
            <a:ext cx="12146280" cy="5280304"/>
          </a:xfrm>
          <a:prstGeom prst="rect">
            <a:avLst/>
          </a:prstGeom>
        </p:spPr>
        <p:txBody>
          <a:bodyPr/>
          <a:lstStyle/>
          <a:p>
            <a:pPr>
              <a:lnSpc>
                <a:spcPct val="107000"/>
              </a:lnSpc>
              <a:spcBef>
                <a:spcPts val="0"/>
              </a:spcBef>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३२ मा कुनै कार्यालय वा व्यवसायमा एक जनामात्र व्यवस्थापक हुने हो कि एकभन्दा बढी व्यवस्थापक हुने</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 </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प्रशासनका अधिकृत र सोभन्दा माथिका व्यक्तिले जुनसुकै काम गरेतापनि स्वत</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 </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व्यवस्थापक हुने हो वा होइन</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 </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प्राविधिक मन्त्रालयका शाखा प्रमुखहरुलाई व्यवस्थापकको कोड </a:t>
            </a:r>
            <a:r>
              <a:rPr lang="en-US" sz="2400" b="1" dirty="0">
                <a:solidFill>
                  <a:srgbClr val="00B0F0"/>
                </a:solidFill>
                <a:latin typeface="Calibri" panose="020F0502020204030204" pitchFamily="34" charset="0"/>
                <a:ea typeface="Calibri" panose="020F0502020204030204" pitchFamily="34" charset="0"/>
                <a:cs typeface="Kalimati" panose="00000400000000000000" pitchFamily="2"/>
              </a:rPr>
              <a:t>1</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 दिने कि पेशाविदको </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2</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 कोड</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571500" indent="-342900">
              <a:lnSpc>
                <a:spcPct val="107000"/>
              </a:lnSpc>
              <a:spcBef>
                <a:spcPts val="0"/>
              </a:spcBef>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कुनै एक कार्यालयमा एक, दुर्इ वा दुर्इभन्दा बढी व्यवस्थापक हुन सक्ने । यस सन्दर्भमा गणना पुस्तिकामा उल्लेख भए बमोजिम नै गर्ने ।</a:t>
            </a:r>
          </a:p>
          <a:p>
            <a:pPr marL="571500" indent="-342900">
              <a:lnSpc>
                <a:spcPct val="107000"/>
              </a:lnSpc>
              <a:spcBef>
                <a:spcPts val="0"/>
              </a:spcBef>
              <a:buFont typeface="Wingdings" panose="05000000000000000000" pitchFamily="2" charset="2"/>
              <a:buChar char="v"/>
            </a:pPr>
            <a:endParaRPr lang="en-US" sz="2400" dirty="0">
              <a:latin typeface="Calibri" panose="020F0502020204030204" pitchFamily="34" charset="0"/>
              <a:ea typeface="Calibri" panose="020F0502020204030204" pitchFamily="34" charset="0"/>
              <a:cs typeface="Kalimati" panose="00000400000000000000" pitchFamily="2"/>
            </a:endParaRPr>
          </a:p>
          <a:p>
            <a:pPr marL="457200" lvl="0">
              <a:lnSpc>
                <a:spcPct val="107000"/>
              </a:lnSpc>
              <a:spcBef>
                <a:spcPts val="0"/>
              </a:spcBef>
            </a:pP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 </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३२ दक्ष र अदक्ष को स्पष्ट परिभाषा अवधारणा के हो </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571500" indent="-342900">
              <a:lnSpc>
                <a:spcPct val="107000"/>
              </a:lnSpc>
              <a:spcBef>
                <a:spcPts val="0"/>
              </a:spcBef>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गणना पुस्तिकामा उल्लेख भए बमोजिम आफ्नो कृषि क्रियाकलाप गर्ने निर्वाहमूखी कृषक तथा कम्तिमा ७ दिनको तालिम लिएका कृषि कामदारहरूलार्इ दक्ष कामदार मानी कोड </a:t>
            </a:r>
            <a:r>
              <a:rPr lang="en-US" b="1" dirty="0">
                <a:solidFill>
                  <a:srgbClr val="00B0F0"/>
                </a:solidFill>
                <a:latin typeface="Calibri" panose="020F0502020204030204" pitchFamily="34" charset="0"/>
                <a:ea typeface="Calibri" panose="020F0502020204030204" pitchFamily="34" charset="0"/>
                <a:cs typeface="Kalimati" panose="00000400000000000000" pitchFamily="2"/>
              </a:rPr>
              <a:t>6 </a:t>
            </a:r>
            <a:r>
              <a:rPr lang="ne-NP" sz="2400" dirty="0">
                <a:latin typeface="Calibri" panose="020F0502020204030204" pitchFamily="34" charset="0"/>
                <a:ea typeface="Calibri" panose="020F0502020204030204" pitchFamily="34" charset="0"/>
                <a:cs typeface="Kalimati" panose="00000400000000000000" pitchFamily="2"/>
              </a:rPr>
              <a:t>अन्तर्गत र तालिम नलिएका हातले काम गर्ने कृषि क्षेत्रमा काम गर्ने कामदारहरूलार्इ अदक्ष मानी कोड </a:t>
            </a:r>
            <a:r>
              <a:rPr lang="en-US" b="1" dirty="0">
                <a:solidFill>
                  <a:srgbClr val="00B0F0"/>
                </a:solidFill>
                <a:latin typeface="Calibri" panose="020F0502020204030204" pitchFamily="34" charset="0"/>
                <a:ea typeface="Calibri" panose="020F0502020204030204" pitchFamily="34" charset="0"/>
                <a:cs typeface="Kalimati" panose="00000400000000000000" pitchFamily="2"/>
              </a:rPr>
              <a:t>9 </a:t>
            </a:r>
            <a:r>
              <a:rPr lang="ne-NP" sz="2400" dirty="0">
                <a:latin typeface="Calibri" panose="020F0502020204030204" pitchFamily="34" charset="0"/>
                <a:ea typeface="Calibri" panose="020F0502020204030204" pitchFamily="34" charset="0"/>
                <a:cs typeface="Kalimati" panose="00000400000000000000" pitchFamily="2"/>
              </a:rPr>
              <a:t>अन्तर्गत राखी गणना गर्ने ।</a:t>
            </a:r>
            <a:endParaRPr lang="en-US" sz="2400" dirty="0">
              <a:latin typeface="Calibri" panose="020F0502020204030204" pitchFamily="34" charset="0"/>
              <a:ea typeface="Calibri" panose="020F0502020204030204" pitchFamily="34" charset="0"/>
              <a:cs typeface="Kalimati" panose="00000400000000000000" pitchFamily="2"/>
            </a:endParaRPr>
          </a:p>
          <a:p>
            <a:pPr marL="457200">
              <a:lnSpc>
                <a:spcPct val="107000"/>
              </a:lnSpc>
              <a:spcBef>
                <a:spcPts val="0"/>
              </a:spcBef>
            </a:pPr>
            <a:endParaRPr lang="en-US" sz="2400" dirty="0">
              <a:latin typeface="Calibri" panose="020F0502020204030204" pitchFamily="34" charset="0"/>
              <a:ea typeface="Calibri" panose="020F0502020204030204" pitchFamily="34" charset="0"/>
              <a:cs typeface="Kalimati" panose="00000400000000000000" pitchFamily="2"/>
            </a:endParaRPr>
          </a:p>
          <a:p>
            <a:pPr marL="457200">
              <a:lnSpc>
                <a:spcPct val="107000"/>
              </a:lnSpc>
              <a:spcBef>
                <a:spcPts val="0"/>
              </a:spcBef>
            </a:pPr>
            <a:endParaRPr lang="ne-NP" sz="2400" dirty="0">
              <a:latin typeface="Calibri" panose="020F0502020204030204" pitchFamily="34" charset="0"/>
              <a:ea typeface="Calibri" panose="020F0502020204030204" pitchFamily="34" charset="0"/>
              <a:cs typeface="Kalimati" panose="00000400000000000000" pitchFamily="2"/>
            </a:endParaRPr>
          </a:p>
          <a:p>
            <a:pPr marL="457200">
              <a:lnSpc>
                <a:spcPct val="107000"/>
              </a:lnSpc>
              <a:spcBef>
                <a:spcPts val="0"/>
              </a:spcBef>
            </a:pPr>
            <a:endParaRPr lang="en-US" sz="2400" dirty="0">
              <a:latin typeface="Calibri" panose="020F0502020204030204" pitchFamily="34" charset="0"/>
              <a:ea typeface="Calibri" panose="020F0502020204030204" pitchFamily="34"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29</a:t>
            </a:fld>
            <a:endParaRPr lang="en-US" dirty="0"/>
          </a:p>
        </p:txBody>
      </p:sp>
      <p:sp>
        <p:nvSpPr>
          <p:cNvPr id="6" name="Text Placeholder 1"/>
          <p:cNvSpPr>
            <a:spLocks noGrp="1"/>
          </p:cNvSpPr>
          <p:nvPr>
            <p:ph type="body" sz="quarter" idx="4294967295"/>
          </p:nvPr>
        </p:nvSpPr>
        <p:spPr>
          <a:xfrm>
            <a:off x="981777" y="73839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rPr>
              <a:t>मुख्य प्रश्‍नावली फाराम सम्बन्धमा</a:t>
            </a:r>
            <a:endParaRPr lang="en-US"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4861929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0" y="1303379"/>
            <a:ext cx="12146280" cy="5280304"/>
          </a:xfrm>
          <a:prstGeom prst="rect">
            <a:avLst/>
          </a:prstGeom>
        </p:spPr>
        <p:txBody>
          <a:bodyPr/>
          <a:lstStyle/>
          <a:p>
            <a:pPr>
              <a:lnSpc>
                <a:spcPct val="107000"/>
              </a:lnSpc>
              <a:spcBef>
                <a:spcPts val="0"/>
              </a:spcBef>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३३ कुनै व्यवसायमा दुर्इ वा दुर्इ भन्दा बढी वस्तुहरू उत्पादन हुने रहेछन् भने कुन वस्तुलार्इ मुख्य उत्पादन मान्ने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571500" marR="0" indent="-342900">
              <a:lnSpc>
                <a:spcPct val="107000"/>
              </a:lnSpc>
              <a:spcBef>
                <a:spcPts val="0"/>
              </a:spcBef>
              <a:spcAft>
                <a:spcPts val="0"/>
              </a:spcAft>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उत्तरदाताले मुख्य ठहर्याएको वस्तुलार्इ नै मुख्य उत्पादन मान्ने । यदि उत्तरदाताले के का आधारमा मुख्य मान्ने भनेमा मूल्यका आधारमा भन्ने । तर काम गर्ने संस्थाको हकमा भने सम्बन्धित व्यक्तिले दिने समयका आधारमा गणना गर्ने ।</a:t>
            </a:r>
          </a:p>
          <a:p>
            <a:pPr marL="571500" marR="0" indent="-342900">
              <a:lnSpc>
                <a:spcPct val="107000"/>
              </a:lnSpc>
              <a:spcBef>
                <a:spcPts val="0"/>
              </a:spcBef>
              <a:spcAft>
                <a:spcPts val="0"/>
              </a:spcAft>
              <a:buFont typeface="Wingdings" panose="05000000000000000000" pitchFamily="2" charset="2"/>
              <a:buChar char="v"/>
            </a:pPr>
            <a:endParaRPr lang="en-US" sz="3200" dirty="0">
              <a:latin typeface="Calibri" panose="020F0502020204030204" pitchFamily="34" charset="0"/>
              <a:ea typeface="Calibri" panose="020F0502020204030204" pitchFamily="34" charset="0"/>
              <a:cs typeface="Mangal" panose="02040503050203030202" pitchFamily="18" charset="0"/>
            </a:endParaRPr>
          </a:p>
          <a:p>
            <a:pPr>
              <a:lnSpc>
                <a:spcPct val="107000"/>
              </a:lnSpc>
              <a:spcBef>
                <a:spcPts val="0"/>
              </a:spcBef>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३३ सेक्युरिटि कम्पनीबाट विभिन्न स्थानमा काम गर्ने व्यक्तिहरूको हकमा काम गरेको स्थान के लेख्ने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571500" marR="0" indent="-342900">
              <a:lnSpc>
                <a:spcPct val="107000"/>
              </a:lnSpc>
              <a:spcBef>
                <a:spcPts val="0"/>
              </a:spcBef>
              <a:spcAft>
                <a:spcPts val="0"/>
              </a:spcAft>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सम्बन्धित सेक्युरिटि कम्पनी नै लेख्ने । जस्तैः केन्द्रीय तथ्याङ्क विभागको सुरक्षा गार्डको काम गरेको स्थान सम्बन्धित सेक्युरिटि कम्पनी मान्ने, केन्द्रीय तथ्याङ्क विभाग होइन ।</a:t>
            </a:r>
            <a:endParaRPr lang="en-US" sz="3200" dirty="0">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30</a:t>
            </a:fld>
            <a:endParaRPr lang="en-US" dirty="0"/>
          </a:p>
        </p:txBody>
      </p:sp>
      <p:sp>
        <p:nvSpPr>
          <p:cNvPr id="6" name="Text Placeholder 1"/>
          <p:cNvSpPr>
            <a:spLocks noGrp="1"/>
          </p:cNvSpPr>
          <p:nvPr>
            <p:ph type="body" sz="quarter" idx="4294967295"/>
          </p:nvPr>
        </p:nvSpPr>
        <p:spPr>
          <a:xfrm>
            <a:off x="981777" y="73839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rPr>
              <a:t>मुख्य प्रश्‍नावली फाराम सम्बन्धमा</a:t>
            </a:r>
            <a:endParaRPr lang="en-US"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36029815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0" y="1303379"/>
            <a:ext cx="12146280" cy="5280304"/>
          </a:xfrm>
          <a:prstGeom prst="rect">
            <a:avLst/>
          </a:prstGeom>
        </p:spPr>
        <p:txBody>
          <a:bodyPr/>
          <a:lstStyle/>
          <a:p>
            <a:pPr>
              <a:lnSpc>
                <a:spcPct val="107000"/>
              </a:lnSpc>
              <a:spcBef>
                <a:spcPts val="0"/>
              </a:spcBef>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३३ </a:t>
            </a:r>
            <a:r>
              <a:rPr lang="en-US" sz="2400" b="1" dirty="0">
                <a:solidFill>
                  <a:srgbClr val="00B0F0"/>
                </a:solidFill>
                <a:latin typeface="Calibri" panose="020F0502020204030204" pitchFamily="34" charset="0"/>
                <a:ea typeface="Calibri" panose="020F0502020204030204" pitchFamily="34" charset="0"/>
                <a:cs typeface="Kalimati" panose="00000400000000000000" pitchFamily="2"/>
              </a:rPr>
              <a:t>NGO </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हरुको </a:t>
            </a:r>
            <a:r>
              <a:rPr lang="en-US" sz="2400" b="1" dirty="0" err="1">
                <a:solidFill>
                  <a:srgbClr val="00B0F0"/>
                </a:solidFill>
                <a:latin typeface="Calibri" panose="020F0502020204030204" pitchFamily="34" charset="0"/>
                <a:ea typeface="Calibri" panose="020F0502020204030204" pitchFamily="34" charset="0"/>
                <a:cs typeface="Kalimati" panose="00000400000000000000" pitchFamily="2"/>
              </a:rPr>
              <a:t>NSIC</a:t>
            </a:r>
            <a:r>
              <a:rPr lang="en-US" sz="2400" b="1" dirty="0">
                <a:solidFill>
                  <a:srgbClr val="00B0F0"/>
                </a:solidFill>
                <a:latin typeface="Calibri" panose="020F0502020204030204" pitchFamily="34" charset="0"/>
                <a:ea typeface="Calibri" panose="020F0502020204030204" pitchFamily="34" charset="0"/>
                <a:cs typeface="Kalimati" panose="00000400000000000000" pitchFamily="2"/>
              </a:rPr>
              <a:t> </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कहाँ र कति राख्ने ?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571500" marR="0" indent="-342900" algn="just">
              <a:lnSpc>
                <a:spcPct val="107000"/>
              </a:lnSpc>
              <a:spcBef>
                <a:spcPts val="0"/>
              </a:spcBef>
              <a:spcAft>
                <a:spcPts val="0"/>
              </a:spcAft>
              <a:buFont typeface="Wingdings" panose="05000000000000000000" pitchFamily="2" charset="2"/>
              <a:buChar char="v"/>
            </a:pPr>
            <a:r>
              <a:rPr lang="ne-NP" sz="2400" b="1" dirty="0">
                <a:latin typeface="Calibri" panose="020F0502020204030204" pitchFamily="34" charset="0"/>
                <a:ea typeface="Calibri" panose="020F0502020204030204" pitchFamily="34" charset="0"/>
                <a:cs typeface="Kalimati" panose="00000400000000000000" pitchFamily="2"/>
              </a:rPr>
              <a:t> </a:t>
            </a:r>
            <a:r>
              <a:rPr lang="en-GB" dirty="0">
                <a:latin typeface="Calibri" panose="020F0502020204030204" pitchFamily="34" charset="0"/>
                <a:ea typeface="Calibri" panose="020F0502020204030204" pitchFamily="34" charset="0"/>
                <a:cs typeface="Kalimati" panose="00000400000000000000" pitchFamily="2"/>
              </a:rPr>
              <a:t>NGO</a:t>
            </a:r>
            <a:r>
              <a:rPr lang="en-GB" sz="32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ले प्रदान गर्ने सेवा वा क्रियाकलाप हेरी सम्बन्धित आर्थिक क्षेत्रमा राख्ने । </a:t>
            </a:r>
            <a:endParaRPr lang="en-US" sz="3200" dirty="0">
              <a:latin typeface="Calibri" panose="020F0502020204030204" pitchFamily="34" charset="0"/>
              <a:ea typeface="Calibri" panose="020F0502020204030204" pitchFamily="34" charset="0"/>
              <a:cs typeface="Mangal" panose="02040503050203030202" pitchFamily="18" charset="0"/>
            </a:endParaRPr>
          </a:p>
          <a:p>
            <a:pPr>
              <a:lnSpc>
                <a:spcPct val="107000"/>
              </a:lnSpc>
              <a:spcBef>
                <a:spcPts val="0"/>
              </a:spcBef>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३३</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 </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 विशेष गरी सिमानामा बसोवास गर्ने परिवारका सदस्यहरु सीमापारी ब्यापार</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 </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व्यवसाय वा नोकरी गरिरहेको अवस्थामा विदेशमा काम गरेको जनाउन काम गरेको ठाँउमा संस्थाको नाम लेखी देशको नाम पनि उल्लेख गर्ने हो कि</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lnSpc>
                <a:spcPct val="107000"/>
              </a:lnSpc>
              <a:spcBef>
                <a:spcPts val="0"/>
              </a:spcBef>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सीमा पारी काम गरेको भए पनि काम गरेको ठाँउको बारेमा गणना पुस्तिका अनुसारनै गर्ने तर यस्ता व्यक्तिको लागि महल ३३ मा काम गरेको ठाउँको नामको साथै विदेशको नाम पनि लेख्ने महल ३५ मा संस्थागत क्षेत्रका लागि सम्बन्धित ५ वटा क्षेत्र मध्येकै एक राखी गणना गर्ने ।</a:t>
            </a:r>
          </a:p>
          <a:p>
            <a:pPr>
              <a:lnSpc>
                <a:spcPct val="107000"/>
              </a:lnSpc>
              <a:spcBef>
                <a:spcPts val="0"/>
              </a:spcBef>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३४</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 </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दर्ता गरी एवं तलबी कामदार राखी आफ्नै व्यवसाय चलार्इ रहेको व्यक्तिको काम गर्दाको हैसियत अरुको काम गर्ने हुने कि रोजगारदाता हुने कि आफ्नै काम गर्ने हुने भन्ने बारेमा स्पष्टता आवश्यक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571500" marR="0" indent="-342900">
              <a:lnSpc>
                <a:spcPct val="107000"/>
              </a:lnSpc>
              <a:spcBef>
                <a:spcPts val="0"/>
              </a:spcBef>
              <a:spcAft>
                <a:spcPts val="0"/>
              </a:spcAft>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व्यवसाय चलाउने मुख्य व्यक्तिलाई रोजगारदाता मानी गणना गर्ने । तर परिवारका अन्य व्यक्तिले सघाउने गरेको भएमा परिवारलाई सघाउने मात्र लेख्ने ।</a:t>
            </a:r>
            <a:endParaRPr lang="en-US" sz="3200" dirty="0">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31</a:t>
            </a:fld>
            <a:endParaRPr lang="en-US" dirty="0"/>
          </a:p>
        </p:txBody>
      </p:sp>
      <p:sp>
        <p:nvSpPr>
          <p:cNvPr id="6" name="Text Placeholder 1"/>
          <p:cNvSpPr>
            <a:spLocks noGrp="1"/>
          </p:cNvSpPr>
          <p:nvPr>
            <p:ph type="body" sz="quarter" idx="4294967295"/>
          </p:nvPr>
        </p:nvSpPr>
        <p:spPr>
          <a:xfrm>
            <a:off x="981777" y="73839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rPr>
              <a:t>मुख्य प्रश्‍नावली फाराम सम्बन्धमा</a:t>
            </a:r>
            <a:endParaRPr lang="en-US"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33161519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0" y="1303379"/>
            <a:ext cx="12146280" cy="5280304"/>
          </a:xfrm>
          <a:prstGeom prst="rect">
            <a:avLst/>
          </a:prstGeom>
        </p:spPr>
        <p:txBody>
          <a:bodyPr/>
          <a:lstStyle/>
          <a:p>
            <a:pPr>
              <a:lnSpc>
                <a:spcPct val="107000"/>
              </a:lnSpc>
              <a:spcBef>
                <a:spcPts val="0"/>
              </a:spcBef>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३५</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 </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नेपालस्थित विदेशी राजदुतावासमा काम गर्ने नेपाली वा नेपालमा अक्सर बसोबास गर्ने अन्य विदेशी व्यक्तिको कामको गणना गर्दा नाफा नकमाउने संस्था अन्तर्गत गणना गर्ने  भन्नेबारेमा आधिकारिक निर्देशन आवश्यक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571500" marR="0" indent="-342900">
              <a:lnSpc>
                <a:spcPct val="107000"/>
              </a:lnSpc>
              <a:spcBef>
                <a:spcPts val="0"/>
              </a:spcBef>
              <a:spcAft>
                <a:spcPts val="0"/>
              </a:spcAft>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यस्ता सबैको नाफा नकमाउने संस्था अन्तर्गत गणना गर्ने।</a:t>
            </a:r>
            <a:endParaRPr lang="en-US" sz="2400" dirty="0">
              <a:latin typeface="Calibri" panose="020F0502020204030204" pitchFamily="34" charset="0"/>
              <a:ea typeface="Calibri" panose="020F0502020204030204" pitchFamily="34" charset="0"/>
              <a:cs typeface="Kalimati" panose="00000400000000000000" pitchFamily="2"/>
            </a:endParaRPr>
          </a:p>
          <a:p>
            <a:pPr marL="571500" marR="0" indent="-342900">
              <a:lnSpc>
                <a:spcPct val="107000"/>
              </a:lnSpc>
              <a:spcBef>
                <a:spcPts val="0"/>
              </a:spcBef>
              <a:spcAft>
                <a:spcPts val="0"/>
              </a:spcAft>
              <a:buFont typeface="Wingdings" panose="05000000000000000000" pitchFamily="2" charset="2"/>
              <a:buChar char="v"/>
            </a:pPr>
            <a:endParaRPr lang="en-US" sz="900" dirty="0">
              <a:latin typeface="Calibri" panose="020F0502020204030204" pitchFamily="34" charset="0"/>
              <a:ea typeface="Calibri" panose="020F0502020204030204" pitchFamily="34" charset="0"/>
              <a:cs typeface="Mangal" panose="02040503050203030202" pitchFamily="18" charset="0"/>
            </a:endParaRPr>
          </a:p>
          <a:p>
            <a:pPr algn="just">
              <a:lnSpc>
                <a:spcPct val="107000"/>
              </a:lnSpc>
              <a:spcBef>
                <a:spcPts val="0"/>
              </a:spcBef>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३५ विदेशी सरकारको तलब खाएर नेपालमा अक्सर बसोबास गर्नेलार्इ महल ३५ मा के गर्ने  </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571500" marR="0" indent="-342900" algn="just">
              <a:lnSpc>
                <a:spcPct val="107000"/>
              </a:lnSpc>
              <a:spcBef>
                <a:spcPts val="0"/>
              </a:spcBef>
              <a:spcAft>
                <a:spcPts val="0"/>
              </a:spcAft>
              <a:buFont typeface="Wingdings" panose="05000000000000000000" pitchFamily="2" charset="2"/>
              <a:buChar char="v"/>
            </a:pPr>
            <a:r>
              <a:rPr lang="ne-NP" sz="2400" dirty="0">
                <a:latin typeface="Calibri" panose="020F0502020204030204" pitchFamily="34" charset="0"/>
                <a:ea typeface="Calibri" panose="020F0502020204030204" pitchFamily="34" charset="0"/>
                <a:cs typeface="Kalimati" panose="00000400000000000000" pitchFamily="2"/>
              </a:rPr>
              <a:t> नाफा नकमाउने संस्था अन्तर्गत राख्ने ।तर यस्ता व्यक्तिको लागि महल ३३ मा काम गरेको ठाउँको नामको साथै विदेशको नाम पनि लेख्ने ।</a:t>
            </a:r>
            <a:endParaRPr lang="en-US" sz="2400" dirty="0">
              <a:latin typeface="Calibri" panose="020F0502020204030204" pitchFamily="34" charset="0"/>
              <a:ea typeface="Calibri" panose="020F0502020204030204" pitchFamily="34" charset="0"/>
              <a:cs typeface="Kalimati" panose="00000400000000000000" pitchFamily="2"/>
            </a:endParaRPr>
          </a:p>
          <a:p>
            <a:pPr marL="571500" marR="0" indent="-342900" algn="just">
              <a:lnSpc>
                <a:spcPct val="107000"/>
              </a:lnSpc>
              <a:spcBef>
                <a:spcPts val="0"/>
              </a:spcBef>
              <a:spcAft>
                <a:spcPts val="0"/>
              </a:spcAft>
              <a:buFont typeface="Wingdings" panose="05000000000000000000" pitchFamily="2" charset="2"/>
              <a:buChar char="v"/>
            </a:pPr>
            <a:endParaRPr lang="en-US" sz="900" dirty="0">
              <a:latin typeface="Calibri" panose="020F0502020204030204" pitchFamily="34" charset="0"/>
              <a:ea typeface="Calibri" panose="020F0502020204030204" pitchFamily="34" charset="0"/>
              <a:cs typeface="Mangal" panose="02040503050203030202" pitchFamily="18" charset="0"/>
            </a:endParaRPr>
          </a:p>
          <a:p>
            <a:pPr>
              <a:lnSpc>
                <a:spcPct val="107000"/>
              </a:lnSpc>
              <a:spcBef>
                <a:spcPts val="0"/>
              </a:spcBef>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महल ३७</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 </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कुनै व्यक्तिले वितेको १२ महिनामा ५ महिना काम गरेर बाँकी महिनामा काम नखोजी बसेको तर उक्त व्यक्ति ७ महिना नै कामको लागि उपलव्ध भएको भन्ने आएमा कोड </a:t>
            </a:r>
            <a:r>
              <a:rPr lang="en-GB" b="1" dirty="0">
                <a:solidFill>
                  <a:srgbClr val="00B0F0"/>
                </a:solidFill>
                <a:latin typeface="Calibri" panose="020F0502020204030204" pitchFamily="34" charset="0"/>
                <a:ea typeface="Calibri" panose="020F0502020204030204" pitchFamily="34" charset="0"/>
                <a:cs typeface="Kalimati" panose="00000400000000000000" pitchFamily="2"/>
              </a:rPr>
              <a:t>1</a:t>
            </a: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 दिन मिल्ने कि नमिल्ने</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571500" marR="0" indent="-342900">
              <a:lnSpc>
                <a:spcPct val="107000"/>
              </a:lnSpc>
              <a:spcBef>
                <a:spcPts val="0"/>
              </a:spcBef>
              <a:spcAft>
                <a:spcPts val="0"/>
              </a:spcAft>
              <a:buFont typeface="Wingdings" panose="05000000000000000000" pitchFamily="2" charset="2"/>
              <a:buChar char="v"/>
            </a:pPr>
            <a:r>
              <a:rPr lang="ne-NP" sz="2400" b="1"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मिल्ने ।</a:t>
            </a:r>
            <a:endParaRPr lang="en-US" sz="3200" dirty="0">
              <a:latin typeface="Calibri" panose="020F0502020204030204" pitchFamily="34" charset="0"/>
              <a:ea typeface="Calibri" panose="020F0502020204030204" pitchFamily="34" charset="0"/>
              <a:cs typeface="Mangal" panose="02040503050203030202" pitchFamily="18" charset="0"/>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32</a:t>
            </a:fld>
            <a:endParaRPr lang="en-US" dirty="0"/>
          </a:p>
        </p:txBody>
      </p:sp>
      <p:sp>
        <p:nvSpPr>
          <p:cNvPr id="6" name="Text Placeholder 1"/>
          <p:cNvSpPr>
            <a:spLocks noGrp="1"/>
          </p:cNvSpPr>
          <p:nvPr>
            <p:ph type="body" sz="quarter" idx="4294967295"/>
          </p:nvPr>
        </p:nvSpPr>
        <p:spPr>
          <a:xfrm>
            <a:off x="981777" y="73839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rPr>
              <a:t>मुख्य प्रश्‍नावली फाराम सम्बन्धमा</a:t>
            </a:r>
            <a:endParaRPr lang="en-US"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4310467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0" y="1303379"/>
            <a:ext cx="12146280" cy="5280304"/>
          </a:xfrm>
          <a:prstGeom prst="rect">
            <a:avLst/>
          </a:prstGeom>
        </p:spPr>
        <p:txBody>
          <a:bodyPr/>
          <a:lstStyle/>
          <a:p>
            <a:pPr>
              <a:lnSpc>
                <a:spcPct val="107000"/>
              </a:lnSpc>
              <a:spcBef>
                <a:spcPts val="0"/>
              </a:spcBef>
            </a:pPr>
            <a:r>
              <a:rPr lang="ne-NP" sz="2400" b="1" dirty="0">
                <a:solidFill>
                  <a:srgbClr val="00B0F0"/>
                </a:solidFill>
                <a:latin typeface="Calibri" panose="020F0502020204030204" pitchFamily="34" charset="0"/>
                <a:ea typeface="Calibri" panose="020F0502020204030204" pitchFamily="34" charset="0"/>
                <a:cs typeface="Kalimati" panose="00000400000000000000" pitchFamily="2"/>
              </a:rPr>
              <a:t>गणकले उत्तरदाताले दिएका जवाफहरुको उपयुक्त कोड अनिवार्य रुपमा फिल्डमा नै लेख्ने कि घरमा आएर लेख्न मिल्ने</a:t>
            </a:r>
            <a:r>
              <a:rPr lang="en-GB" sz="2400" b="1" dirty="0">
                <a:solidFill>
                  <a:srgbClr val="00B0F0"/>
                </a:solidFill>
                <a:latin typeface="Calibri" panose="020F0502020204030204" pitchFamily="34" charset="0"/>
                <a:ea typeface="Calibri" panose="020F0502020204030204" pitchFamily="34" charset="0"/>
                <a:cs typeface="Kalimati" panose="00000400000000000000" pitchFamily="2"/>
              </a:rPr>
              <a:t>?</a:t>
            </a: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571500" marR="0" indent="-342900">
              <a:lnSpc>
                <a:spcPct val="107000"/>
              </a:lnSpc>
              <a:spcBef>
                <a:spcPts val="0"/>
              </a:spcBef>
              <a:spcAft>
                <a:spcPts val="800"/>
              </a:spcAft>
              <a:buFont typeface="Wingdings" panose="05000000000000000000" pitchFamily="2" charset="2"/>
              <a:buChar char="v"/>
            </a:pPr>
            <a:r>
              <a:rPr lang="ne-NP" sz="2400" b="1" dirty="0">
                <a:latin typeface="Calibri" panose="020F0502020204030204" pitchFamily="34" charset="0"/>
                <a:ea typeface="Calibri" panose="020F0502020204030204" pitchFamily="34" charset="0"/>
                <a:cs typeface="Kalimati" panose="00000400000000000000" pitchFamily="2"/>
              </a:rPr>
              <a:t> फिल्डमा नै लेख्ने ।</a:t>
            </a:r>
            <a:endParaRPr lang="en-US" sz="2400" b="1" dirty="0">
              <a:latin typeface="Calibri" panose="020F0502020204030204" pitchFamily="34" charset="0"/>
              <a:ea typeface="Calibri" panose="020F0502020204030204" pitchFamily="34" charset="0"/>
              <a:cs typeface="Kalimati" panose="00000400000000000000" pitchFamily="2"/>
            </a:endParaRPr>
          </a:p>
          <a:p>
            <a:pPr>
              <a:lnSpc>
                <a:spcPct val="107000"/>
              </a:lnSpc>
              <a:spcBef>
                <a:spcPts val="0"/>
              </a:spcBef>
              <a:buFont typeface="Wingdings" panose="05000000000000000000" pitchFamily="2" charset="2"/>
              <a:buChar char="v"/>
            </a:pPr>
            <a:endParaRPr lang="ne-NP"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lnSpc>
                <a:spcPct val="107000"/>
              </a:lnSpc>
              <a:spcBef>
                <a:spcPts val="0"/>
              </a:spcBef>
              <a:buFont typeface="Wingdings" panose="05000000000000000000" pitchFamily="2" charset="2"/>
              <a:buChar char="v"/>
            </a:pP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lnSpc>
                <a:spcPct val="107000"/>
              </a:lnSpc>
              <a:spcBef>
                <a:spcPts val="0"/>
              </a:spcBef>
            </a:pP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0" indent="0">
              <a:lnSpc>
                <a:spcPct val="107000"/>
              </a:lnSpc>
              <a:spcBef>
                <a:spcPts val="0"/>
              </a:spcBef>
              <a:buNone/>
            </a:pPr>
            <a:endParaRPr lang="ne-NP"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457200">
              <a:lnSpc>
                <a:spcPct val="107000"/>
              </a:lnSpc>
              <a:spcBef>
                <a:spcPts val="0"/>
              </a:spcBef>
            </a:pPr>
            <a:endParaRPr lang="en-US" sz="2400" dirty="0">
              <a:latin typeface="Calibri" panose="020F0502020204030204" pitchFamily="34" charset="0"/>
              <a:ea typeface="Calibri" panose="020F0502020204030204" pitchFamily="34"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33</a:t>
            </a:fld>
            <a:endParaRPr lang="en-US" dirty="0"/>
          </a:p>
        </p:txBody>
      </p:sp>
      <p:sp>
        <p:nvSpPr>
          <p:cNvPr id="6" name="Text Placeholder 1"/>
          <p:cNvSpPr>
            <a:spLocks noGrp="1"/>
          </p:cNvSpPr>
          <p:nvPr>
            <p:ph type="body" sz="quarter" idx="4294967295"/>
          </p:nvPr>
        </p:nvSpPr>
        <p:spPr>
          <a:xfrm>
            <a:off x="981777" y="738393"/>
            <a:ext cx="10631103" cy="576064"/>
          </a:xfrm>
          <a:prstGeom prst="rect">
            <a:avLst/>
          </a:prstGeom>
        </p:spPr>
        <p:txBody>
          <a:bodyPr/>
          <a:lstStyle/>
          <a:p>
            <a:pPr marL="0" marR="0" indent="0" algn="ctr">
              <a:lnSpc>
                <a:spcPct val="107000"/>
              </a:lnSpc>
              <a:spcBef>
                <a:spcPts val="0"/>
              </a:spcBef>
              <a:spcAft>
                <a:spcPts val="800"/>
              </a:spcAft>
              <a:buNone/>
            </a:pPr>
            <a:r>
              <a:rPr lang="ne-NP"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rPr>
              <a:t>मुख्य प्रश्‍नावली फाराम सम्बन्धमा</a:t>
            </a:r>
            <a:endParaRPr lang="en-US"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9737286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0" y="1303379"/>
            <a:ext cx="12146280" cy="5280304"/>
          </a:xfrm>
          <a:prstGeom prst="rect">
            <a:avLst/>
          </a:prstGeom>
        </p:spPr>
        <p:txBody>
          <a:bodyPr/>
          <a:lstStyle/>
          <a:p>
            <a:pPr marL="342900" marR="0" lvl="0" indent="-342900" algn="just">
              <a:lnSpc>
                <a:spcPct val="107000"/>
              </a:lnSpc>
              <a:spcBef>
                <a:spcPts val="0"/>
              </a:spcBef>
              <a:spcAft>
                <a:spcPts val="0"/>
              </a:spcAft>
              <a:buFont typeface="+mj-cs"/>
              <a:buAutoNum type="hindiNumParenR"/>
            </a:pPr>
            <a:r>
              <a:rPr lang="ne-NP" sz="2400" dirty="0">
                <a:solidFill>
                  <a:srgbClr val="00B0F0"/>
                </a:solidFill>
                <a:latin typeface="Calibri" panose="020F0502020204030204" pitchFamily="34" charset="0"/>
                <a:ea typeface="Calibri" panose="020F0502020204030204" pitchFamily="34" charset="0"/>
                <a:cs typeface="Kalimati" panose="00000400000000000000" pitchFamily="2"/>
              </a:rPr>
              <a:t> पेज २६ अनुच्छेद ४.१६ को बुँदा ३ को दोस्रो वाक्यः ×तर नियोग बाहिर अक्सर बसोबास गर्ने विदेशी कुटनीतिक व्यक्तिहरूको अनिवार्य गणना गर्नुपर्दछ× लार्इ हटाउने ।</a:t>
            </a:r>
          </a:p>
          <a:p>
            <a:pPr marL="342900" marR="0" lvl="0" indent="-342900" algn="just">
              <a:lnSpc>
                <a:spcPct val="107000"/>
              </a:lnSpc>
              <a:spcBef>
                <a:spcPts val="0"/>
              </a:spcBef>
              <a:spcAft>
                <a:spcPts val="0"/>
              </a:spcAft>
              <a:buFont typeface="+mj-cs"/>
              <a:buAutoNum type="hindiNumParenR"/>
            </a:pPr>
            <a:endParaRPr lang="en-US" sz="3200" dirty="0">
              <a:solidFill>
                <a:schemeClr val="accent5">
                  <a:lumMod val="50000"/>
                </a:schemeClr>
              </a:solidFill>
              <a:latin typeface="Calibri" panose="020F0502020204030204" pitchFamily="34" charset="0"/>
              <a:ea typeface="Calibri" panose="020F0502020204030204" pitchFamily="34" charset="0"/>
              <a:cs typeface="Mangal" panose="02040503050203030202" pitchFamily="18" charset="0"/>
            </a:endParaRPr>
          </a:p>
          <a:p>
            <a:pPr marL="342900" marR="0" lvl="0" indent="-342900" algn="just">
              <a:lnSpc>
                <a:spcPct val="107000"/>
              </a:lnSpc>
              <a:spcBef>
                <a:spcPts val="0"/>
              </a:spcBef>
              <a:spcAft>
                <a:spcPts val="0"/>
              </a:spcAft>
              <a:buFont typeface="+mj-cs"/>
              <a:buAutoNum type="hindiNumParenR"/>
            </a:pPr>
            <a:r>
              <a:rPr lang="ne-NP" sz="2400" dirty="0">
                <a:latin typeface="Calibri" panose="020F0502020204030204" pitchFamily="34" charset="0"/>
                <a:ea typeface="Calibri" panose="020F0502020204030204" pitchFamily="34" charset="0"/>
                <a:cs typeface="Kalimati" panose="00000400000000000000" pitchFamily="2"/>
              </a:rPr>
              <a:t> पेज ६६ अनुच्छेद ६</a:t>
            </a:r>
            <a:r>
              <a:rPr lang="ne-NP" sz="2400" dirty="0">
                <a:latin typeface="Calibri" panose="020F0502020204030204" pitchFamily="34" charset="0"/>
                <a:ea typeface="Calibri" panose="020F0502020204030204" pitchFamily="34" charset="0"/>
                <a:cs typeface="Calibri" panose="020F0502020204030204" pitchFamily="34" charset="0"/>
              </a:rPr>
              <a:t>.</a:t>
            </a:r>
            <a:r>
              <a:rPr lang="ne-NP" sz="2400" dirty="0">
                <a:latin typeface="Calibri" panose="020F0502020204030204" pitchFamily="34" charset="0"/>
                <a:ea typeface="Calibri" panose="020F0502020204030204" pitchFamily="34" charset="0"/>
                <a:cs typeface="Kalimati" panose="00000400000000000000" pitchFamily="2"/>
              </a:rPr>
              <a:t>१५४ मा </a:t>
            </a:r>
            <a:r>
              <a:rPr lang="ne-NP" sz="2400" b="1" dirty="0">
                <a:latin typeface="Calibri" panose="020F0502020204030204" pitchFamily="34" charset="0"/>
                <a:ea typeface="Calibri" panose="020F0502020204030204" pitchFamily="34" charset="0"/>
                <a:cs typeface="Kalimati" panose="00000400000000000000" pitchFamily="2"/>
              </a:rPr>
              <a:t>माथि १ देखि ४</a:t>
            </a:r>
            <a:r>
              <a:rPr lang="ne-NP" sz="2400" dirty="0">
                <a:latin typeface="Calibri" panose="020F0502020204030204" pitchFamily="34" charset="0"/>
                <a:ea typeface="Calibri" panose="020F0502020204030204" pitchFamily="34" charset="0"/>
                <a:cs typeface="Kalimati" panose="00000400000000000000" pitchFamily="2"/>
              </a:rPr>
              <a:t> सम्मको सट्टा  </a:t>
            </a:r>
            <a:r>
              <a:rPr lang="ne-NP" sz="2400" b="1" dirty="0">
                <a:latin typeface="Calibri" panose="020F0502020204030204" pitchFamily="34" charset="0"/>
                <a:ea typeface="Calibri" panose="020F0502020204030204" pitchFamily="34" charset="0"/>
                <a:cs typeface="Kalimati" panose="00000400000000000000" pitchFamily="2"/>
              </a:rPr>
              <a:t>१ देखि ५ सम्म</a:t>
            </a:r>
            <a:r>
              <a:rPr lang="ne-NP" sz="2400" dirty="0">
                <a:latin typeface="Calibri" panose="020F0502020204030204" pitchFamily="34" charset="0"/>
                <a:ea typeface="Calibri" panose="020F0502020204030204" pitchFamily="34" charset="0"/>
                <a:cs typeface="Kalimati" panose="00000400000000000000" pitchFamily="2"/>
              </a:rPr>
              <a:t> उल्लेख भएका बाहेक हुनु पर्ने ।</a:t>
            </a:r>
          </a:p>
          <a:p>
            <a:pPr marL="342900" marR="0" lvl="0" indent="-342900" algn="just">
              <a:lnSpc>
                <a:spcPct val="107000"/>
              </a:lnSpc>
              <a:spcBef>
                <a:spcPts val="0"/>
              </a:spcBef>
              <a:spcAft>
                <a:spcPts val="0"/>
              </a:spcAft>
              <a:buFont typeface="+mj-cs"/>
              <a:buAutoNum type="hindiNumParenR"/>
            </a:pPr>
            <a:endParaRPr lang="en-US" sz="3200" dirty="0">
              <a:latin typeface="Calibri" panose="020F0502020204030204" pitchFamily="34" charset="0"/>
              <a:ea typeface="Calibri" panose="020F0502020204030204" pitchFamily="34" charset="0"/>
              <a:cs typeface="Mangal" panose="02040503050203030202" pitchFamily="18" charset="0"/>
            </a:endParaRPr>
          </a:p>
          <a:p>
            <a:pPr marL="342900" indent="-342900" algn="just">
              <a:lnSpc>
                <a:spcPct val="107000"/>
              </a:lnSpc>
              <a:spcBef>
                <a:spcPts val="0"/>
              </a:spcBef>
              <a:buFont typeface="+mj-cs"/>
              <a:buAutoNum type="hindiNumParenR"/>
            </a:pPr>
            <a:r>
              <a:rPr lang="ne-NP" sz="2400" dirty="0">
                <a:solidFill>
                  <a:srgbClr val="00B0F0"/>
                </a:solidFill>
                <a:latin typeface="Calibri" panose="020F0502020204030204" pitchFamily="34" charset="0"/>
                <a:ea typeface="Calibri" panose="020F0502020204030204" pitchFamily="34" charset="0"/>
                <a:cs typeface="Kalimati" panose="00000400000000000000" pitchFamily="2"/>
              </a:rPr>
              <a:t> पेज ८३ अनुच्छेद ८.२ लार्इ यसरी पुन परिभाषित गर्नेः दृष्टिबिहनहरूले ब्रेल लिपीमा वा आवाजयुक्त ढाँचामा समेत सुनेर पढ्ने गर्दछन् तथा बहिरा व्यक्तिले सांकेतिक भाषामा सञ्चार गर्न र देवनागरी लिपिमा पढ्न र लेख्न सक्दछन् भने यस्ता व्यक्तिहरूको हकमा पढ्न लेख्न दुवै जानेको मान्नुपर्दछ ।</a:t>
            </a:r>
          </a:p>
          <a:p>
            <a:pPr marL="342900" indent="-342900" algn="just">
              <a:lnSpc>
                <a:spcPct val="107000"/>
              </a:lnSpc>
              <a:spcBef>
                <a:spcPts val="0"/>
              </a:spcBef>
              <a:buFont typeface="+mj-cs"/>
              <a:buAutoNum type="hindiNumParenR"/>
            </a:pPr>
            <a:endParaRPr lang="en-US" sz="2400" dirty="0">
              <a:solidFill>
                <a:schemeClr val="accent5">
                  <a:lumMod val="50000"/>
                </a:schemeClr>
              </a:solidFill>
              <a:latin typeface="Calibri" panose="020F0502020204030204" pitchFamily="34" charset="0"/>
              <a:ea typeface="Calibri" panose="020F0502020204030204" pitchFamily="34"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34</a:t>
            </a:fld>
            <a:endParaRPr lang="en-US" dirty="0"/>
          </a:p>
        </p:txBody>
      </p:sp>
      <p:sp>
        <p:nvSpPr>
          <p:cNvPr id="6" name="Text Placeholder 1"/>
          <p:cNvSpPr>
            <a:spLocks noGrp="1"/>
          </p:cNvSpPr>
          <p:nvPr>
            <p:ph type="body" sz="quarter" idx="4294967295"/>
          </p:nvPr>
        </p:nvSpPr>
        <p:spPr>
          <a:xfrm>
            <a:off x="981777" y="738393"/>
            <a:ext cx="10631103" cy="576064"/>
          </a:xfrm>
          <a:prstGeom prst="rect">
            <a:avLst/>
          </a:prstGeom>
        </p:spPr>
        <p:txBody>
          <a:bodyPr/>
          <a:lstStyle/>
          <a:p>
            <a:pPr marL="0" lvl="0" indent="0" algn="ctr">
              <a:lnSpc>
                <a:spcPct val="107000"/>
              </a:lnSpc>
              <a:spcBef>
                <a:spcPts val="0"/>
              </a:spcBef>
              <a:spcAft>
                <a:spcPts val="800"/>
              </a:spcAft>
              <a:buNone/>
            </a:pPr>
            <a:r>
              <a:rPr lang="ne-NP" sz="2400"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rPr>
              <a:t>गणना पुस्तिकामा सच्याउनु पर्नेः</a:t>
            </a:r>
            <a:endParaRPr lang="en-US" sz="3200" dirty="0">
              <a:solidFill>
                <a:schemeClr val="accent6">
                  <a:lumMod val="75000"/>
                </a:schemeClr>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3637248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0" y="1303379"/>
            <a:ext cx="12146280" cy="5280304"/>
          </a:xfrm>
          <a:prstGeom prst="rect">
            <a:avLst/>
          </a:prstGeom>
        </p:spPr>
        <p:txBody>
          <a:bodyPr/>
          <a:lstStyle/>
          <a:p>
            <a:pPr marL="342900" marR="0" lvl="0" indent="-342900" algn="just">
              <a:lnSpc>
                <a:spcPct val="107000"/>
              </a:lnSpc>
              <a:spcBef>
                <a:spcPts val="0"/>
              </a:spcBef>
              <a:spcAft>
                <a:spcPts val="0"/>
              </a:spcAft>
              <a:buFont typeface="+mj-cs"/>
              <a:buAutoNum type="hindiNumParenR"/>
            </a:pPr>
            <a:r>
              <a:rPr lang="ne-NP" sz="2400" dirty="0">
                <a:solidFill>
                  <a:schemeClr val="accent5">
                    <a:lumMod val="50000"/>
                  </a:schemeClr>
                </a:solidFill>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पेज ९३ महल २३ को () भित्र जे लेखिएको भएता पनि महल २१ मा कोड २ हुनेहरूलार्इ पनि महल २३ को प्रश्न सोध्नुपर्दछ ।</a:t>
            </a:r>
          </a:p>
          <a:p>
            <a:pPr marL="342900" marR="0" lvl="0" indent="-342900" algn="just">
              <a:lnSpc>
                <a:spcPct val="107000"/>
              </a:lnSpc>
              <a:spcBef>
                <a:spcPts val="0"/>
              </a:spcBef>
              <a:spcAft>
                <a:spcPts val="0"/>
              </a:spcAft>
              <a:buFont typeface="+mj-cs"/>
              <a:buAutoNum type="hindiNumParenR"/>
            </a:pPr>
            <a:endParaRPr lang="ne-NP" sz="2400"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07000"/>
              </a:lnSpc>
              <a:spcBef>
                <a:spcPts val="0"/>
              </a:spcBef>
              <a:buFont typeface="+mj-cs"/>
              <a:buAutoNum type="hindiNumParenR"/>
            </a:pPr>
            <a:r>
              <a:rPr lang="ne-NP" sz="2400" dirty="0">
                <a:solidFill>
                  <a:schemeClr val="accent5">
                    <a:lumMod val="60000"/>
                    <a:lumOff val="40000"/>
                  </a:schemeClr>
                </a:solidFill>
                <a:latin typeface="Calibri" panose="020F0502020204030204" pitchFamily="34" charset="0"/>
                <a:ea typeface="Calibri" panose="020F0502020204030204" pitchFamily="34" charset="0"/>
                <a:cs typeface="Kalimati" panose="00000400000000000000" pitchFamily="2"/>
              </a:rPr>
              <a:t> </a:t>
            </a:r>
            <a:r>
              <a:rPr lang="ne-NP" sz="2400" dirty="0">
                <a:solidFill>
                  <a:srgbClr val="00B0F0"/>
                </a:solidFill>
                <a:latin typeface="Calibri" panose="020F0502020204030204" pitchFamily="34" charset="0"/>
                <a:ea typeface="Calibri" panose="020F0502020204030204" pitchFamily="34" charset="0"/>
                <a:cs typeface="Kalimati" panose="00000400000000000000" pitchFamily="2"/>
              </a:rPr>
              <a:t>पेज ११९ को अनुच्छेद १२.२६ दोश्रो बुलेट अन्तर्गत ऋण संकलकहरूको सट्टा बचत तथा ऋण संकलक बनाउने</a:t>
            </a:r>
          </a:p>
          <a:p>
            <a:pPr marL="342900" indent="-342900" algn="just">
              <a:lnSpc>
                <a:spcPct val="107000"/>
              </a:lnSpc>
              <a:spcBef>
                <a:spcPts val="0"/>
              </a:spcBef>
              <a:buFont typeface="+mj-cs"/>
              <a:buAutoNum type="hindiNumParenR"/>
            </a:pPr>
            <a:endParaRPr lang="ne-NP" sz="2400" dirty="0">
              <a:solidFill>
                <a:schemeClr val="accent5">
                  <a:lumMod val="50000"/>
                </a:schemeClr>
              </a:solidFill>
              <a:latin typeface="Calibri" panose="020F0502020204030204" pitchFamily="34" charset="0"/>
              <a:ea typeface="Calibri" panose="020F0502020204030204" pitchFamily="34" charset="0"/>
              <a:cs typeface="Kalimati" panose="00000400000000000000" pitchFamily="2"/>
            </a:endParaRPr>
          </a:p>
          <a:p>
            <a:pPr marL="342900" marR="0" lvl="0" indent="-342900" algn="just">
              <a:lnSpc>
                <a:spcPct val="107000"/>
              </a:lnSpc>
              <a:spcBef>
                <a:spcPts val="0"/>
              </a:spcBef>
              <a:spcAft>
                <a:spcPts val="0"/>
              </a:spcAft>
              <a:buFont typeface="+mj-cs"/>
              <a:buAutoNum type="hindiNumParenR"/>
            </a:pPr>
            <a:r>
              <a:rPr lang="ne-NP" sz="2400" dirty="0">
                <a:solidFill>
                  <a:schemeClr val="accent5">
                    <a:lumMod val="50000"/>
                  </a:schemeClr>
                </a:solidFill>
                <a:latin typeface="Calibri" panose="020F0502020204030204" pitchFamily="34" charset="0"/>
                <a:ea typeface="Calibri" panose="020F0502020204030204" pitchFamily="34" charset="0"/>
                <a:cs typeface="Kalimati" panose="00000400000000000000" pitchFamily="2"/>
              </a:rPr>
              <a:t>पेज १२९ अनुच्छेद १२.५६ मा </a:t>
            </a:r>
            <a:r>
              <a:rPr lang="en-US" sz="3200" dirty="0">
                <a:solidFill>
                  <a:schemeClr val="accent5">
                    <a:lumMod val="50000"/>
                  </a:schemeClr>
                </a:solidFill>
                <a:latin typeface="Calibri" panose="020F0502020204030204" pitchFamily="34" charset="0"/>
                <a:ea typeface="Calibri" panose="020F0502020204030204" pitchFamily="34" charset="0"/>
                <a:cs typeface="Kalimati" panose="00000400000000000000" pitchFamily="2"/>
              </a:rPr>
              <a:t>WHO</a:t>
            </a:r>
            <a:r>
              <a:rPr lang="ne-NP" sz="2400" dirty="0">
                <a:solidFill>
                  <a:schemeClr val="accent5">
                    <a:lumMod val="50000"/>
                  </a:schemeClr>
                </a:solidFill>
                <a:latin typeface="Calibri" panose="020F0502020204030204" pitchFamily="34" charset="0"/>
                <a:ea typeface="Calibri" panose="020F0502020204030204" pitchFamily="34" charset="0"/>
                <a:cs typeface="Kalimati" panose="00000400000000000000" pitchFamily="2"/>
              </a:rPr>
              <a:t>(स्वास्थ्य सेवा)</a:t>
            </a:r>
            <a:r>
              <a:rPr lang="ne-NP" sz="3200" dirty="0">
                <a:solidFill>
                  <a:schemeClr val="accent5">
                    <a:lumMod val="50000"/>
                  </a:schemeClr>
                </a:solidFill>
                <a:latin typeface="Calibri" panose="020F0502020204030204" pitchFamily="34" charset="0"/>
                <a:ea typeface="Calibri" panose="020F0502020204030204" pitchFamily="34" charset="0"/>
                <a:cs typeface="Kalimati" panose="00000400000000000000" pitchFamily="2"/>
              </a:rPr>
              <a:t> </a:t>
            </a:r>
            <a:r>
              <a:rPr lang="ne-NP" sz="2400" dirty="0">
                <a:solidFill>
                  <a:schemeClr val="accent5">
                    <a:lumMod val="50000"/>
                  </a:schemeClr>
                </a:solidFill>
                <a:latin typeface="Calibri" panose="020F0502020204030204" pitchFamily="34" charset="0"/>
                <a:ea typeface="Calibri" panose="020F0502020204030204" pitchFamily="34" charset="0"/>
                <a:cs typeface="Kalimati" panose="00000400000000000000" pitchFamily="2"/>
              </a:rPr>
              <a:t>को सट्टामा </a:t>
            </a:r>
            <a:r>
              <a:rPr lang="ne-NP" sz="2400" dirty="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a:t>
            </a:r>
            <a:r>
              <a:rPr lang="ne-NP" sz="2400" dirty="0">
                <a:solidFill>
                  <a:schemeClr val="accent5">
                    <a:lumMod val="50000"/>
                  </a:schemeClr>
                </a:solidFill>
                <a:latin typeface="Calibri" panose="020F0502020204030204" pitchFamily="34" charset="0"/>
                <a:ea typeface="Calibri" panose="020F0502020204030204" pitchFamily="34" charset="0"/>
                <a:cs typeface="Kalimati" panose="00000400000000000000" pitchFamily="2"/>
              </a:rPr>
              <a:t>विश्व स्वास्थ्य संगठन (स्वास्थ्य सेवा)</a:t>
            </a:r>
            <a:r>
              <a:rPr lang="ne-NP" sz="2400" dirty="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a:t>
            </a:r>
            <a:r>
              <a:rPr lang="ne-NP" sz="2400" dirty="0">
                <a:solidFill>
                  <a:schemeClr val="accent5">
                    <a:lumMod val="50000"/>
                  </a:schemeClr>
                </a:solidFill>
                <a:latin typeface="Calibri" panose="020F0502020204030204" pitchFamily="34" charset="0"/>
                <a:ea typeface="Calibri" panose="020F0502020204030204" pitchFamily="34" charset="0"/>
                <a:cs typeface="Kalimati" panose="00000400000000000000" pitchFamily="2"/>
              </a:rPr>
              <a:t> लार्इ बाह्य संस्थाका क्रियाकलाप बनाउने ।</a:t>
            </a:r>
          </a:p>
          <a:p>
            <a:pPr marL="342900" marR="0" lvl="0" indent="-342900" algn="just">
              <a:lnSpc>
                <a:spcPct val="107000"/>
              </a:lnSpc>
              <a:spcBef>
                <a:spcPts val="0"/>
              </a:spcBef>
              <a:spcAft>
                <a:spcPts val="0"/>
              </a:spcAft>
              <a:buFont typeface="+mj-cs"/>
              <a:buAutoNum type="hindiNumParenR"/>
            </a:pPr>
            <a:endParaRPr lang="en-US" sz="3200" dirty="0">
              <a:solidFill>
                <a:schemeClr val="accent5">
                  <a:lumMod val="50000"/>
                </a:schemeClr>
              </a:solidFill>
              <a:latin typeface="Calibri" panose="020F0502020204030204" pitchFamily="34" charset="0"/>
              <a:ea typeface="Calibri" panose="020F0502020204030204" pitchFamily="34" charset="0"/>
              <a:cs typeface="Mangal" panose="02040503050203030202" pitchFamily="18" charset="0"/>
            </a:endParaRPr>
          </a:p>
          <a:p>
            <a:pPr marL="342900" marR="0" lvl="0" indent="-342900" algn="just">
              <a:lnSpc>
                <a:spcPct val="107000"/>
              </a:lnSpc>
              <a:spcBef>
                <a:spcPts val="0"/>
              </a:spcBef>
              <a:spcAft>
                <a:spcPts val="800"/>
              </a:spcAft>
              <a:buFont typeface="+mj-cs"/>
              <a:buAutoNum type="hindiNumParenR"/>
            </a:pPr>
            <a:r>
              <a:rPr lang="ne-NP" sz="2400" dirty="0">
                <a:latin typeface="Calibri" panose="020F0502020204030204" pitchFamily="34" charset="0"/>
                <a:ea typeface="Calibri" panose="020F0502020204030204" pitchFamily="34" charset="0"/>
                <a:cs typeface="Kalimati" panose="00000400000000000000" pitchFamily="2"/>
              </a:rPr>
              <a:t> </a:t>
            </a:r>
            <a:r>
              <a:rPr lang="ne-NP" sz="2400" dirty="0">
                <a:solidFill>
                  <a:srgbClr val="00B0F0"/>
                </a:solidFill>
                <a:latin typeface="Calibri" panose="020F0502020204030204" pitchFamily="34" charset="0"/>
                <a:ea typeface="Calibri" panose="020F0502020204030204" pitchFamily="34" charset="0"/>
                <a:cs typeface="Kalimati" panose="00000400000000000000" pitchFamily="2"/>
              </a:rPr>
              <a:t>पेज १३२ अनुच्छेद १२.६८ लार्इ ×पूरा समय नै काम गरेका भए× भन्ने वाक्यांशको सट्टामा ×पूरा समय नै काम गरेको वा सहयोग गरेको भए</a:t>
            </a:r>
            <a:r>
              <a:rPr lang="ne-NP" sz="2400" dirty="0">
                <a:solidFill>
                  <a:srgbClr val="00B0F0"/>
                </a:solidFill>
                <a:latin typeface="Calibri" panose="020F0502020204030204" pitchFamily="34" charset="0"/>
                <a:ea typeface="Calibri" panose="020F0502020204030204" pitchFamily="34" charset="0"/>
                <a:cs typeface="Arial" panose="020B0604020202020204" pitchFamily="34" charset="0"/>
              </a:rPr>
              <a:t>”</a:t>
            </a:r>
            <a:r>
              <a:rPr lang="ne-NP" sz="2400" dirty="0">
                <a:solidFill>
                  <a:srgbClr val="00B0F0"/>
                </a:solidFill>
                <a:latin typeface="Calibri" panose="020F0502020204030204" pitchFamily="34" charset="0"/>
                <a:ea typeface="Calibri" panose="020F0502020204030204" pitchFamily="34" charset="0"/>
                <a:cs typeface="Kalimati" panose="00000400000000000000" pitchFamily="2"/>
              </a:rPr>
              <a:t> राखी थप स्पष्ट गर्ने ।</a:t>
            </a:r>
            <a:endParaRPr lang="en-US" sz="3200" dirty="0">
              <a:solidFill>
                <a:srgbClr val="00B0F0"/>
              </a:solidFill>
              <a:latin typeface="Calibri" panose="020F0502020204030204" pitchFamily="34" charset="0"/>
              <a:ea typeface="Calibri" panose="020F0502020204030204" pitchFamily="34" charset="0"/>
              <a:cs typeface="Mangal" panose="02040503050203030202" pitchFamily="18" charset="0"/>
            </a:endParaRPr>
          </a:p>
          <a:p>
            <a:pPr marL="0" indent="0">
              <a:lnSpc>
                <a:spcPct val="107000"/>
              </a:lnSpc>
              <a:spcBef>
                <a:spcPts val="0"/>
              </a:spcBef>
              <a:buNone/>
            </a:pPr>
            <a:endParaRPr lang="ne-NP"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lnSpc>
                <a:spcPct val="107000"/>
              </a:lnSpc>
              <a:spcBef>
                <a:spcPts val="0"/>
              </a:spcBef>
              <a:buFont typeface="Wingdings" panose="05000000000000000000" pitchFamily="2" charset="2"/>
              <a:buChar char="v"/>
            </a:pP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lnSpc>
                <a:spcPct val="107000"/>
              </a:lnSpc>
              <a:spcBef>
                <a:spcPts val="0"/>
              </a:spcBef>
            </a:pP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0" indent="0">
              <a:lnSpc>
                <a:spcPct val="107000"/>
              </a:lnSpc>
              <a:spcBef>
                <a:spcPts val="0"/>
              </a:spcBef>
              <a:buNone/>
            </a:pPr>
            <a:endParaRPr lang="ne-NP"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457200">
              <a:lnSpc>
                <a:spcPct val="107000"/>
              </a:lnSpc>
              <a:spcBef>
                <a:spcPts val="0"/>
              </a:spcBef>
            </a:pPr>
            <a:endParaRPr lang="en-US" sz="2400" dirty="0">
              <a:latin typeface="Calibri" panose="020F0502020204030204" pitchFamily="34" charset="0"/>
              <a:ea typeface="Calibri" panose="020F0502020204030204" pitchFamily="34"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35</a:t>
            </a:fld>
            <a:endParaRPr lang="en-US" dirty="0"/>
          </a:p>
        </p:txBody>
      </p:sp>
      <p:sp>
        <p:nvSpPr>
          <p:cNvPr id="6" name="Text Placeholder 1"/>
          <p:cNvSpPr>
            <a:spLocks noGrp="1"/>
          </p:cNvSpPr>
          <p:nvPr>
            <p:ph type="body" sz="quarter" idx="4294967295"/>
          </p:nvPr>
        </p:nvSpPr>
        <p:spPr>
          <a:xfrm>
            <a:off x="981777" y="738393"/>
            <a:ext cx="10631103" cy="576064"/>
          </a:xfrm>
          <a:prstGeom prst="rect">
            <a:avLst/>
          </a:prstGeom>
        </p:spPr>
        <p:txBody>
          <a:bodyPr/>
          <a:lstStyle/>
          <a:p>
            <a:pPr marL="0" lvl="0" indent="0" algn="ctr">
              <a:lnSpc>
                <a:spcPct val="107000"/>
              </a:lnSpc>
              <a:spcBef>
                <a:spcPts val="0"/>
              </a:spcBef>
              <a:spcAft>
                <a:spcPts val="800"/>
              </a:spcAft>
              <a:buNone/>
            </a:pPr>
            <a:r>
              <a:rPr lang="ne-NP" sz="2400"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rPr>
              <a:t>गणना पुस्तिकामा सच्याउनु पर्नेः</a:t>
            </a:r>
            <a:endParaRPr lang="en-US" sz="3200" dirty="0">
              <a:solidFill>
                <a:schemeClr val="accent6">
                  <a:lumMod val="75000"/>
                </a:schemeClr>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35923582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0" y="1428504"/>
            <a:ext cx="12146280" cy="3894263"/>
          </a:xfrm>
          <a:prstGeom prst="rect">
            <a:avLst/>
          </a:prstGeom>
        </p:spPr>
        <p:txBody>
          <a:bodyPr/>
          <a:lstStyle/>
          <a:p>
            <a:pPr marL="342900" marR="0" lvl="0" indent="-342900" algn="just">
              <a:lnSpc>
                <a:spcPct val="107000"/>
              </a:lnSpc>
              <a:spcBef>
                <a:spcPts val="0"/>
              </a:spcBef>
              <a:spcAft>
                <a:spcPts val="0"/>
              </a:spcAft>
              <a:buFont typeface="+mj-cs"/>
              <a:buAutoNum type="hindiNumParenR"/>
            </a:pPr>
            <a:r>
              <a:rPr lang="ne-NP" sz="2400" dirty="0">
                <a:solidFill>
                  <a:srgbClr val="002060"/>
                </a:solidFill>
                <a:latin typeface="Calibri" panose="020F0502020204030204" pitchFamily="34" charset="0"/>
                <a:ea typeface="Calibri" panose="020F0502020204030204" pitchFamily="34" charset="0"/>
                <a:cs typeface="Kalimati" panose="00000400000000000000" pitchFamily="2"/>
              </a:rPr>
              <a:t> पेज नं. ५२ को अनुच्छेद ५.४८ नोट अन्तर्गत </a:t>
            </a:r>
            <a:r>
              <a:rPr lang="ne-NP" sz="2400" dirty="0">
                <a:solidFill>
                  <a:srgbClr val="002060"/>
                </a:solidFill>
                <a:latin typeface="Calibri" panose="020F0502020204030204" pitchFamily="34" charset="0"/>
                <a:ea typeface="Calibri" panose="020F0502020204030204" pitchFamily="34" charset="0"/>
                <a:cs typeface="Arial" panose="020B0604020202020204" pitchFamily="34" charset="0"/>
              </a:rPr>
              <a:t>“</a:t>
            </a:r>
            <a:r>
              <a:rPr lang="ne-NP" sz="2400" dirty="0">
                <a:solidFill>
                  <a:srgbClr val="002060"/>
                </a:solidFill>
                <a:latin typeface="Calibri" panose="020F0502020204030204" pitchFamily="34" charset="0"/>
                <a:ea typeface="Calibri" panose="020F0502020204030204" pitchFamily="34" charset="0"/>
                <a:cs typeface="Kalimati" panose="00000400000000000000" pitchFamily="2"/>
              </a:rPr>
              <a:t>भुसको छानो</a:t>
            </a:r>
            <a:r>
              <a:rPr lang="ne-NP" sz="2400" dirty="0">
                <a:solidFill>
                  <a:srgbClr val="002060"/>
                </a:solidFill>
                <a:latin typeface="Calibri" panose="020F0502020204030204" pitchFamily="34" charset="0"/>
                <a:ea typeface="Calibri" panose="020F0502020204030204" pitchFamily="34" charset="0"/>
                <a:cs typeface="Arial" panose="020B0604020202020204" pitchFamily="34" charset="0"/>
              </a:rPr>
              <a:t>”</a:t>
            </a:r>
            <a:r>
              <a:rPr lang="ne-NP" sz="2400" dirty="0">
                <a:solidFill>
                  <a:srgbClr val="002060"/>
                </a:solidFill>
                <a:latin typeface="Calibri" panose="020F0502020204030204" pitchFamily="34" charset="0"/>
                <a:ea typeface="Calibri" panose="020F0502020204030204" pitchFamily="34" charset="0"/>
                <a:cs typeface="Kalimati" panose="00000400000000000000" pitchFamily="2"/>
              </a:rPr>
              <a:t> को सट्टा </a:t>
            </a:r>
            <a:r>
              <a:rPr lang="ne-NP" sz="2400" dirty="0">
                <a:solidFill>
                  <a:srgbClr val="002060"/>
                </a:solidFill>
                <a:latin typeface="Calibri" panose="020F0502020204030204" pitchFamily="34" charset="0"/>
                <a:ea typeface="Calibri" panose="020F0502020204030204" pitchFamily="34" charset="0"/>
                <a:cs typeface="Arial" panose="020B0604020202020204" pitchFamily="34" charset="0"/>
              </a:rPr>
              <a:t>“</a:t>
            </a:r>
            <a:r>
              <a:rPr lang="ne-NP" sz="2400" dirty="0">
                <a:solidFill>
                  <a:srgbClr val="002060"/>
                </a:solidFill>
                <a:latin typeface="Calibri" panose="020F0502020204030204" pitchFamily="34" charset="0"/>
                <a:ea typeface="Calibri" panose="020F0502020204030204" pitchFamily="34" charset="0"/>
                <a:cs typeface="Kalimati" panose="00000400000000000000" pitchFamily="2"/>
              </a:rPr>
              <a:t>फुसको छाना</a:t>
            </a:r>
            <a:r>
              <a:rPr lang="ne-NP" sz="2400" dirty="0">
                <a:solidFill>
                  <a:srgbClr val="002060"/>
                </a:solidFill>
                <a:latin typeface="Calibri" panose="020F0502020204030204" pitchFamily="34" charset="0"/>
                <a:ea typeface="Calibri" panose="020F0502020204030204" pitchFamily="34" charset="0"/>
                <a:cs typeface="Arial" panose="020B0604020202020204" pitchFamily="34" charset="0"/>
              </a:rPr>
              <a:t>”</a:t>
            </a:r>
            <a:r>
              <a:rPr lang="ne-NP" sz="2400" dirty="0">
                <a:solidFill>
                  <a:srgbClr val="002060"/>
                </a:solidFill>
                <a:latin typeface="Calibri" panose="020F0502020204030204" pitchFamily="34" charset="0"/>
                <a:ea typeface="Calibri" panose="020F0502020204030204" pitchFamily="34" charset="0"/>
                <a:cs typeface="Kalimati" panose="00000400000000000000" pitchFamily="2"/>
              </a:rPr>
              <a:t> बनाउने </a:t>
            </a:r>
          </a:p>
          <a:p>
            <a:pPr marL="342900" marR="0" lvl="0" indent="-342900" algn="just">
              <a:lnSpc>
                <a:spcPct val="107000"/>
              </a:lnSpc>
              <a:spcBef>
                <a:spcPts val="0"/>
              </a:spcBef>
              <a:spcAft>
                <a:spcPts val="0"/>
              </a:spcAft>
              <a:buFont typeface="+mj-cs"/>
              <a:buAutoNum type="hindiNumParenR"/>
            </a:pPr>
            <a:endParaRPr lang="en-US" sz="3200" dirty="0">
              <a:solidFill>
                <a:srgbClr val="002060"/>
              </a:solidFill>
              <a:latin typeface="Calibri" panose="020F0502020204030204" pitchFamily="34" charset="0"/>
              <a:ea typeface="Calibri" panose="020F0502020204030204" pitchFamily="34" charset="0"/>
              <a:cs typeface="Mangal" panose="02040503050203030202" pitchFamily="18" charset="0"/>
            </a:endParaRPr>
          </a:p>
          <a:p>
            <a:pPr marL="342900" marR="0" lvl="0" indent="-342900" algn="just">
              <a:lnSpc>
                <a:spcPct val="107000"/>
              </a:lnSpc>
              <a:spcBef>
                <a:spcPts val="0"/>
              </a:spcBef>
              <a:spcAft>
                <a:spcPts val="800"/>
              </a:spcAft>
              <a:buFont typeface="+mj-cs"/>
              <a:buAutoNum type="hindiNumParenR"/>
            </a:pPr>
            <a:r>
              <a:rPr lang="ne-NP" sz="2400" dirty="0">
                <a:solidFill>
                  <a:srgbClr val="00B0F0"/>
                </a:solidFill>
                <a:latin typeface="Calibri" panose="020F0502020204030204" pitchFamily="34" charset="0"/>
                <a:ea typeface="Calibri" panose="020F0502020204030204" pitchFamily="34" charset="0"/>
                <a:cs typeface="Kalimati" panose="00000400000000000000" pitchFamily="2"/>
              </a:rPr>
              <a:t> पेज नं. ५२ को अनुच्छेद ५.४९ तेश्रो लाइन अन्तर्गत </a:t>
            </a:r>
            <a:r>
              <a:rPr lang="en-US" sz="3200" dirty="0">
                <a:solidFill>
                  <a:srgbClr val="00B0F0"/>
                </a:solidFill>
                <a:latin typeface="Calibri" panose="020F0502020204030204" pitchFamily="34" charset="0"/>
                <a:ea typeface="Calibri" panose="020F0502020204030204" pitchFamily="34" charset="0"/>
                <a:cs typeface="Kalimati" panose="00000400000000000000" pitchFamily="2"/>
              </a:rPr>
              <a:t>"</a:t>
            </a:r>
            <a:r>
              <a:rPr lang="ne-NP" sz="2400" dirty="0">
                <a:solidFill>
                  <a:srgbClr val="00B0F0"/>
                </a:solidFill>
                <a:latin typeface="Calibri" panose="020F0502020204030204" pitchFamily="34" charset="0"/>
                <a:ea typeface="Calibri" panose="020F0502020204030204" pitchFamily="34" charset="0"/>
                <a:cs typeface="Kalimati" panose="00000400000000000000" pitchFamily="2"/>
              </a:rPr>
              <a:t>सरकारी तथा निजी</a:t>
            </a:r>
            <a:r>
              <a:rPr lang="en-GB" sz="3200" dirty="0">
                <a:solidFill>
                  <a:srgbClr val="00B0F0"/>
                </a:solidFill>
                <a:latin typeface="Calibri" panose="020F0502020204030204" pitchFamily="34" charset="0"/>
                <a:ea typeface="Calibri" panose="020F0502020204030204" pitchFamily="34" charset="0"/>
                <a:cs typeface="Kalimati" panose="00000400000000000000" pitchFamily="2"/>
              </a:rPr>
              <a:t>"</a:t>
            </a:r>
            <a:r>
              <a:rPr lang="ne-NP" sz="2400" dirty="0">
                <a:solidFill>
                  <a:srgbClr val="00B0F0"/>
                </a:solidFill>
                <a:latin typeface="Calibri" panose="020F0502020204030204" pitchFamily="34" charset="0"/>
                <a:ea typeface="Calibri" panose="020F0502020204030204" pitchFamily="34" charset="0"/>
                <a:cs typeface="Kalimati" panose="00000400000000000000" pitchFamily="2"/>
              </a:rPr>
              <a:t> शब्द हटाउने</a:t>
            </a:r>
            <a:r>
              <a:rPr lang="ne-NP" sz="3200" dirty="0">
                <a:solidFill>
                  <a:srgbClr val="00B0F0"/>
                </a:solidFill>
                <a:latin typeface="Calibri" panose="020F0502020204030204" pitchFamily="34" charset="0"/>
                <a:ea typeface="Calibri" panose="020F0502020204030204" pitchFamily="34" charset="0"/>
                <a:cs typeface="Kalimati" panose="00000400000000000000" pitchFamily="2"/>
              </a:rPr>
              <a:t> </a:t>
            </a:r>
            <a:r>
              <a:rPr lang="ne-NP" sz="2400" dirty="0">
                <a:solidFill>
                  <a:srgbClr val="00B0F0"/>
                </a:solidFill>
                <a:latin typeface="Calibri" panose="020F0502020204030204" pitchFamily="34" charset="0"/>
                <a:ea typeface="Calibri" panose="020F0502020204030204" pitchFamily="34" charset="0"/>
                <a:cs typeface="Kalimati" panose="00000400000000000000" pitchFamily="2"/>
              </a:rPr>
              <a:t>।</a:t>
            </a:r>
          </a:p>
          <a:p>
            <a:pPr marL="342900" marR="0" lvl="0" indent="-342900" algn="just">
              <a:lnSpc>
                <a:spcPct val="107000"/>
              </a:lnSpc>
              <a:spcBef>
                <a:spcPts val="0"/>
              </a:spcBef>
              <a:spcAft>
                <a:spcPts val="800"/>
              </a:spcAft>
              <a:buFont typeface="+mj-cs"/>
              <a:buAutoNum type="hindiNumParenR"/>
            </a:pPr>
            <a:endParaRPr lang="ne-NP" sz="2400"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07000"/>
              </a:lnSpc>
              <a:spcBef>
                <a:spcPts val="0"/>
              </a:spcBef>
              <a:spcAft>
                <a:spcPts val="800"/>
              </a:spcAft>
              <a:buFont typeface="+mj-cs"/>
              <a:buAutoNum type="hindiNumParenR"/>
            </a:pPr>
            <a:r>
              <a:rPr lang="ne-NP" sz="2400" dirty="0">
                <a:latin typeface="Calibri" panose="020F0502020204030204" pitchFamily="34" charset="0"/>
                <a:ea typeface="Calibri" panose="020F0502020204030204" pitchFamily="34" charset="0"/>
                <a:cs typeface="Kalimati" panose="00000400000000000000" pitchFamily="2"/>
              </a:rPr>
              <a:t>सुपरिवेक्षक पुस्तिकाको पेज ५३ अनुच्छेद ५.५१ को बुँदा (ङ) मा भएको उदाहरणबाट मन्टेश्वरी तालिम हटाउने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marR="0" lvl="0" indent="-342900" algn="just">
              <a:lnSpc>
                <a:spcPct val="107000"/>
              </a:lnSpc>
              <a:spcBef>
                <a:spcPts val="0"/>
              </a:spcBef>
              <a:spcAft>
                <a:spcPts val="800"/>
              </a:spcAft>
              <a:buFont typeface="+mj-cs"/>
              <a:buAutoNum type="hindiNumParenR"/>
            </a:pPr>
            <a:endParaRPr lang="en-US" sz="2400" dirty="0">
              <a:latin typeface="Calibri" panose="020F0502020204030204" pitchFamily="34" charset="0"/>
              <a:ea typeface="Calibri" panose="020F0502020204030204" pitchFamily="34" charset="0"/>
              <a:cs typeface="Kalimati" panose="00000400000000000000" pitchFamily="2"/>
            </a:endParaRPr>
          </a:p>
          <a:p>
            <a:pPr>
              <a:lnSpc>
                <a:spcPct val="107000"/>
              </a:lnSpc>
              <a:spcBef>
                <a:spcPts val="0"/>
              </a:spcBef>
              <a:buFont typeface="Wingdings" panose="05000000000000000000" pitchFamily="2" charset="2"/>
              <a:buChar char="v"/>
            </a:pPr>
            <a:endParaRPr lang="ne-NP"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lnSpc>
                <a:spcPct val="107000"/>
              </a:lnSpc>
              <a:spcBef>
                <a:spcPts val="0"/>
              </a:spcBef>
              <a:buFont typeface="Wingdings" panose="05000000000000000000" pitchFamily="2" charset="2"/>
              <a:buChar char="v"/>
            </a:pP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a:lnSpc>
                <a:spcPct val="107000"/>
              </a:lnSpc>
              <a:spcBef>
                <a:spcPts val="0"/>
              </a:spcBef>
            </a:pPr>
            <a:endParaRPr lang="en-US"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0" indent="0">
              <a:lnSpc>
                <a:spcPct val="107000"/>
              </a:lnSpc>
              <a:spcBef>
                <a:spcPts val="0"/>
              </a:spcBef>
              <a:buNone/>
            </a:pPr>
            <a:endParaRPr lang="ne-NP" sz="2400" b="1" dirty="0">
              <a:solidFill>
                <a:srgbClr val="00B0F0"/>
              </a:solidFill>
              <a:latin typeface="Calibri" panose="020F0502020204030204" pitchFamily="34" charset="0"/>
              <a:ea typeface="Calibri" panose="020F0502020204030204" pitchFamily="34" charset="0"/>
              <a:cs typeface="Kalimati" panose="00000400000000000000" pitchFamily="2"/>
            </a:endParaRPr>
          </a:p>
          <a:p>
            <a:pPr marL="457200">
              <a:lnSpc>
                <a:spcPct val="107000"/>
              </a:lnSpc>
              <a:spcBef>
                <a:spcPts val="0"/>
              </a:spcBef>
            </a:pPr>
            <a:endParaRPr lang="en-US" sz="2400" dirty="0">
              <a:latin typeface="Calibri" panose="020F0502020204030204" pitchFamily="34" charset="0"/>
              <a:ea typeface="Calibri" panose="020F0502020204030204" pitchFamily="34"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36</a:t>
            </a:fld>
            <a:endParaRPr lang="en-US" dirty="0"/>
          </a:p>
        </p:txBody>
      </p:sp>
      <p:sp>
        <p:nvSpPr>
          <p:cNvPr id="6" name="Text Placeholder 1"/>
          <p:cNvSpPr>
            <a:spLocks noGrp="1"/>
          </p:cNvSpPr>
          <p:nvPr>
            <p:ph type="body" sz="quarter" idx="4294967295"/>
          </p:nvPr>
        </p:nvSpPr>
        <p:spPr>
          <a:xfrm>
            <a:off x="981777" y="738393"/>
            <a:ext cx="10631103" cy="576064"/>
          </a:xfrm>
          <a:prstGeom prst="rect">
            <a:avLst/>
          </a:prstGeom>
        </p:spPr>
        <p:txBody>
          <a:bodyPr/>
          <a:lstStyle/>
          <a:p>
            <a:pPr marL="0" marR="0" indent="0" algn="ctr">
              <a:lnSpc>
                <a:spcPct val="107000"/>
              </a:lnSpc>
              <a:spcBef>
                <a:spcPts val="0"/>
              </a:spcBef>
              <a:spcAft>
                <a:spcPts val="800"/>
              </a:spcAft>
              <a:buNone/>
            </a:pPr>
            <a:r>
              <a:rPr lang="ne-NP" sz="2400" b="1" dirty="0">
                <a:solidFill>
                  <a:schemeClr val="accent6">
                    <a:lumMod val="75000"/>
                  </a:schemeClr>
                </a:solidFill>
                <a:latin typeface="Calibri" panose="020F0502020204030204" pitchFamily="34" charset="0"/>
                <a:ea typeface="Calibri" panose="020F0502020204030204" pitchFamily="34" charset="0"/>
                <a:cs typeface="Kalimati" panose="00000400000000000000" pitchFamily="2"/>
              </a:rPr>
              <a:t>सुपरिवेक्षक पुस्तिकामा सच्याउनु पर्नेः</a:t>
            </a:r>
            <a:endParaRPr lang="en-US" sz="3200" dirty="0">
              <a:solidFill>
                <a:schemeClr val="accent6">
                  <a:lumMod val="75000"/>
                </a:schemeClr>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0212246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21690" y="2575619"/>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11525694" y="6411433"/>
            <a:ext cx="616274" cy="405579"/>
          </a:xfrm>
        </p:spPr>
        <p:txBody>
          <a:bodyPr/>
          <a:lstStyle/>
          <a:p>
            <a:pPr algn="ctr"/>
            <a:fld id="{26402401-4522-4C0F-A737-197EB07E49FF}" type="slidenum">
              <a:rPr lang="en-US" sz="1800">
                <a:latin typeface="Fontasy Himali" panose="04020500000000000000" pitchFamily="82" charset="0"/>
                <a:cs typeface="+mn-cs"/>
              </a:rPr>
              <a:pPr algn="ctr"/>
              <a:t>37</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4297</TotalTime>
  <Words>3589</Words>
  <Application>Microsoft Office PowerPoint</Application>
  <PresentationFormat>Widescreen</PresentationFormat>
  <Paragraphs>266</Paragraphs>
  <Slides>37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Calibri</vt:lpstr>
      <vt:lpstr>Calibri Light</vt:lpstr>
      <vt:lpstr>Fontasy Himali</vt:lpstr>
      <vt:lpstr>Kokila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298</cp:revision>
  <dcterms:created xsi:type="dcterms:W3CDTF">2020-10-11T07:30:23Z</dcterms:created>
  <dcterms:modified xsi:type="dcterms:W3CDTF">2021-04-11T02:01:48Z</dcterms:modified>
</cp:coreProperties>
</file>