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79" r:id="rId2"/>
    <p:sldId id="257" r:id="rId3"/>
    <p:sldId id="363" r:id="rId4"/>
    <p:sldId id="273" r:id="rId5"/>
    <p:sldId id="333" r:id="rId6"/>
    <p:sldId id="334" r:id="rId7"/>
    <p:sldId id="335" r:id="rId8"/>
    <p:sldId id="336" r:id="rId9"/>
    <p:sldId id="504" r:id="rId10"/>
    <p:sldId id="337" r:id="rId11"/>
    <p:sldId id="339" r:id="rId12"/>
    <p:sldId id="340" r:id="rId13"/>
    <p:sldId id="505" r:id="rId14"/>
    <p:sldId id="338" r:id="rId15"/>
    <p:sldId id="341" r:id="rId16"/>
    <p:sldId id="288" r:id="rId17"/>
    <p:sldId id="343" r:id="rId18"/>
    <p:sldId id="344" r:id="rId19"/>
    <p:sldId id="345" r:id="rId20"/>
    <p:sldId id="346" r:id="rId21"/>
    <p:sldId id="347" r:id="rId22"/>
    <p:sldId id="348" r:id="rId23"/>
    <p:sldId id="349" r:id="rId24"/>
    <p:sldId id="350" r:id="rId25"/>
    <p:sldId id="503" r:id="rId26"/>
    <p:sldId id="502" r:id="rId27"/>
    <p:sldId id="351" r:id="rId28"/>
    <p:sldId id="352" r:id="rId29"/>
    <p:sldId id="361" r:id="rId30"/>
    <p:sldId id="353" r:id="rId31"/>
    <p:sldId id="354" r:id="rId32"/>
    <p:sldId id="355" r:id="rId33"/>
    <p:sldId id="356" r:id="rId34"/>
    <p:sldId id="357" r:id="rId35"/>
    <p:sldId id="358" r:id="rId36"/>
    <p:sldId id="359" r:id="rId37"/>
    <p:sldId id="325" r:id="rId38"/>
    <p:sldId id="320" r:id="rId39"/>
    <p:sldId id="321" r:id="rId40"/>
    <p:sldId id="324" r:id="rId41"/>
    <p:sldId id="27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2"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60"/>
  </p:normalViewPr>
  <p:slideViewPr>
    <p:cSldViewPr snapToGrid="0">
      <p:cViewPr varScale="1">
        <p:scale>
          <a:sx n="60" d="100"/>
          <a:sy n="60" d="100"/>
        </p:scale>
        <p:origin x="800"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a:t>
            </a:fld>
            <a:endParaRPr lang="en-US"/>
          </a:p>
        </p:txBody>
      </p:sp>
    </p:spTree>
    <p:extLst>
      <p:ext uri="{BB962C8B-B14F-4D97-AF65-F5344CB8AC3E}">
        <p14:creationId xmlns:p14="http://schemas.microsoft.com/office/powerpoint/2010/main" val="556723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503637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17</a:t>
            </a:fld>
            <a:endParaRPr lang="en-US"/>
          </a:p>
        </p:txBody>
      </p:sp>
    </p:spTree>
    <p:extLst>
      <p:ext uri="{BB962C8B-B14F-4D97-AF65-F5344CB8AC3E}">
        <p14:creationId xmlns:p14="http://schemas.microsoft.com/office/powerpoint/2010/main" val="728366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18</a:t>
            </a:fld>
            <a:endParaRPr lang="en-US"/>
          </a:p>
        </p:txBody>
      </p:sp>
    </p:spTree>
    <p:extLst>
      <p:ext uri="{BB962C8B-B14F-4D97-AF65-F5344CB8AC3E}">
        <p14:creationId xmlns:p14="http://schemas.microsoft.com/office/powerpoint/2010/main" val="2421401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19</a:t>
            </a:fld>
            <a:endParaRPr lang="en-US"/>
          </a:p>
        </p:txBody>
      </p:sp>
    </p:spTree>
    <p:extLst>
      <p:ext uri="{BB962C8B-B14F-4D97-AF65-F5344CB8AC3E}">
        <p14:creationId xmlns:p14="http://schemas.microsoft.com/office/powerpoint/2010/main" val="3901785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20</a:t>
            </a:fld>
            <a:endParaRPr lang="en-US"/>
          </a:p>
        </p:txBody>
      </p:sp>
    </p:spTree>
    <p:extLst>
      <p:ext uri="{BB962C8B-B14F-4D97-AF65-F5344CB8AC3E}">
        <p14:creationId xmlns:p14="http://schemas.microsoft.com/office/powerpoint/2010/main" val="1934799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21</a:t>
            </a:fld>
            <a:endParaRPr lang="en-US"/>
          </a:p>
        </p:txBody>
      </p:sp>
    </p:spTree>
    <p:extLst>
      <p:ext uri="{BB962C8B-B14F-4D97-AF65-F5344CB8AC3E}">
        <p14:creationId xmlns:p14="http://schemas.microsoft.com/office/powerpoint/2010/main" val="1395600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22</a:t>
            </a:fld>
            <a:endParaRPr lang="en-US"/>
          </a:p>
        </p:txBody>
      </p:sp>
    </p:spTree>
    <p:extLst>
      <p:ext uri="{BB962C8B-B14F-4D97-AF65-F5344CB8AC3E}">
        <p14:creationId xmlns:p14="http://schemas.microsoft.com/office/powerpoint/2010/main" val="4207625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23</a:t>
            </a:fld>
            <a:endParaRPr lang="en-US"/>
          </a:p>
        </p:txBody>
      </p:sp>
    </p:spTree>
    <p:extLst>
      <p:ext uri="{BB962C8B-B14F-4D97-AF65-F5344CB8AC3E}">
        <p14:creationId xmlns:p14="http://schemas.microsoft.com/office/powerpoint/2010/main" val="2033113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24</a:t>
            </a:fld>
            <a:endParaRPr lang="en-US"/>
          </a:p>
        </p:txBody>
      </p:sp>
    </p:spTree>
    <p:extLst>
      <p:ext uri="{BB962C8B-B14F-4D97-AF65-F5344CB8AC3E}">
        <p14:creationId xmlns:p14="http://schemas.microsoft.com/office/powerpoint/2010/main" val="201504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25</a:t>
            </a:fld>
            <a:endParaRPr lang="en-US"/>
          </a:p>
        </p:txBody>
      </p:sp>
    </p:spTree>
    <p:extLst>
      <p:ext uri="{BB962C8B-B14F-4D97-AF65-F5344CB8AC3E}">
        <p14:creationId xmlns:p14="http://schemas.microsoft.com/office/powerpoint/2010/main" val="1283241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26</a:t>
            </a:fld>
            <a:endParaRPr lang="en-US"/>
          </a:p>
        </p:txBody>
      </p:sp>
    </p:spTree>
    <p:extLst>
      <p:ext uri="{BB962C8B-B14F-4D97-AF65-F5344CB8AC3E}">
        <p14:creationId xmlns:p14="http://schemas.microsoft.com/office/powerpoint/2010/main" val="186752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27</a:t>
            </a:fld>
            <a:endParaRPr lang="en-US"/>
          </a:p>
        </p:txBody>
      </p:sp>
    </p:spTree>
    <p:extLst>
      <p:ext uri="{BB962C8B-B14F-4D97-AF65-F5344CB8AC3E}">
        <p14:creationId xmlns:p14="http://schemas.microsoft.com/office/powerpoint/2010/main" val="3608599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28</a:t>
            </a:fld>
            <a:endParaRPr lang="en-US"/>
          </a:p>
        </p:txBody>
      </p:sp>
    </p:spTree>
    <p:extLst>
      <p:ext uri="{BB962C8B-B14F-4D97-AF65-F5344CB8AC3E}">
        <p14:creationId xmlns:p14="http://schemas.microsoft.com/office/powerpoint/2010/main" val="2024461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29</a:t>
            </a:fld>
            <a:endParaRPr lang="en-US"/>
          </a:p>
        </p:txBody>
      </p:sp>
    </p:spTree>
    <p:extLst>
      <p:ext uri="{BB962C8B-B14F-4D97-AF65-F5344CB8AC3E}">
        <p14:creationId xmlns:p14="http://schemas.microsoft.com/office/powerpoint/2010/main" val="721683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30</a:t>
            </a:fld>
            <a:endParaRPr lang="en-US"/>
          </a:p>
        </p:txBody>
      </p:sp>
    </p:spTree>
    <p:extLst>
      <p:ext uri="{BB962C8B-B14F-4D97-AF65-F5344CB8AC3E}">
        <p14:creationId xmlns:p14="http://schemas.microsoft.com/office/powerpoint/2010/main" val="3425039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31</a:t>
            </a:fld>
            <a:endParaRPr lang="en-US"/>
          </a:p>
        </p:txBody>
      </p:sp>
    </p:spTree>
    <p:extLst>
      <p:ext uri="{BB962C8B-B14F-4D97-AF65-F5344CB8AC3E}">
        <p14:creationId xmlns:p14="http://schemas.microsoft.com/office/powerpoint/2010/main" val="2713840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32</a:t>
            </a:fld>
            <a:endParaRPr lang="en-US"/>
          </a:p>
        </p:txBody>
      </p:sp>
    </p:spTree>
    <p:extLst>
      <p:ext uri="{BB962C8B-B14F-4D97-AF65-F5344CB8AC3E}">
        <p14:creationId xmlns:p14="http://schemas.microsoft.com/office/powerpoint/2010/main" val="2222642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33</a:t>
            </a:fld>
            <a:endParaRPr lang="en-US"/>
          </a:p>
        </p:txBody>
      </p:sp>
    </p:spTree>
    <p:extLst>
      <p:ext uri="{BB962C8B-B14F-4D97-AF65-F5344CB8AC3E}">
        <p14:creationId xmlns:p14="http://schemas.microsoft.com/office/powerpoint/2010/main" val="1360428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34</a:t>
            </a:fld>
            <a:endParaRPr lang="en-US"/>
          </a:p>
        </p:txBody>
      </p:sp>
    </p:spTree>
    <p:extLst>
      <p:ext uri="{BB962C8B-B14F-4D97-AF65-F5344CB8AC3E}">
        <p14:creationId xmlns:p14="http://schemas.microsoft.com/office/powerpoint/2010/main" val="24732959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35</a:t>
            </a:fld>
            <a:endParaRPr lang="en-US"/>
          </a:p>
        </p:txBody>
      </p:sp>
    </p:spTree>
    <p:extLst>
      <p:ext uri="{BB962C8B-B14F-4D97-AF65-F5344CB8AC3E}">
        <p14:creationId xmlns:p14="http://schemas.microsoft.com/office/powerpoint/2010/main" val="1340612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36</a:t>
            </a:fld>
            <a:endParaRPr lang="en-US"/>
          </a:p>
        </p:txBody>
      </p:sp>
    </p:spTree>
    <p:extLst>
      <p:ext uri="{BB962C8B-B14F-4D97-AF65-F5344CB8AC3E}">
        <p14:creationId xmlns:p14="http://schemas.microsoft.com/office/powerpoint/2010/main" val="2469717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4/10/2021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746165" y="6492875"/>
            <a:ext cx="445835" cy="365125"/>
          </a:xfrm>
          <a:prstGeom prst="rect">
            <a:avLst/>
          </a:prstGeom>
        </p:spPr>
        <p:txBody>
          <a:bodyPr/>
          <a:lstStyle>
            <a:lvl1pPr marL="0" algn="l" defTabSz="914400" rtl="0" eaLnBrk="1" latinLnBrk="0" hangingPunct="1">
              <a:defRPr lang="en-US" sz="16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sz="1600"/>
          </a:p>
        </p:txBody>
      </p:sp>
    </p:spTree>
    <p:extLst>
      <p:ext uri="{BB962C8B-B14F-4D97-AF65-F5344CB8AC3E}">
        <p14:creationId xmlns:p14="http://schemas.microsoft.com/office/powerpoint/2010/main" val="21026984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80914" y="6481297"/>
            <a:ext cx="1611086" cy="376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273134"/>
            <a:ext cx="7416427" cy="1016283"/>
          </a:xfrm>
          <a:prstGeom prst="rect">
            <a:avLst/>
          </a:prstGeom>
        </p:spPr>
        <p:txBody>
          <a:bodyPr/>
          <a:lstStyle/>
          <a:p>
            <a:pPr marL="0" indent="0" algn="ctr">
              <a:buNone/>
            </a:pPr>
            <a:r>
              <a:rPr lang="ne-NP" b="1" spc="-40" dirty="0">
                <a:solidFill>
                  <a:srgbClr val="002060"/>
                </a:solidFill>
                <a:cs typeface="Kalimati" pitchFamily="2"/>
              </a:rPr>
              <a:t>मुख्य प्रश्नावलीः पारिवारिक  खण्डको</a:t>
            </a:r>
          </a:p>
          <a:p>
            <a:pPr marL="0" indent="0" algn="ctr">
              <a:buNone/>
            </a:pPr>
            <a:r>
              <a:rPr lang="ne-NP" b="1" spc="-40" dirty="0">
                <a:solidFill>
                  <a:srgbClr val="002060"/>
                </a:solidFill>
                <a:cs typeface="Kalimati" pitchFamily="2"/>
              </a:rPr>
              <a:t>प्रश्न नं. ११ देखि १७ सम्म</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11" name="Title 1">
            <a:extLst>
              <a:ext uri="{FF2B5EF4-FFF2-40B4-BE49-F238E27FC236}">
                <a16:creationId xmlns:a16="http://schemas.microsoft.com/office/drawing/2014/main" id="{C7ED5755-80EB-4C9D-8746-698DE6444C0D}"/>
              </a:ext>
            </a:extLst>
          </p:cNvPr>
          <p:cNvSpPr txBox="1">
            <a:spLocks/>
          </p:cNvSpPr>
          <p:nvPr/>
        </p:nvSpPr>
        <p:spPr>
          <a:xfrm>
            <a:off x="0" y="788474"/>
            <a:ext cx="12192000" cy="1963686"/>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464" y="1052941"/>
            <a:ext cx="8358062"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362" y="3362339"/>
            <a:ext cx="2798990" cy="2099243"/>
          </a:xfrm>
          <a:prstGeom prst="rect">
            <a:avLst/>
          </a:prstGeom>
        </p:spPr>
      </p:pic>
      <p:sp>
        <p:nvSpPr>
          <p:cNvPr id="8" name="TextBox 7"/>
          <p:cNvSpPr txBox="1"/>
          <p:nvPr/>
        </p:nvSpPr>
        <p:spPr>
          <a:xfrm>
            <a:off x="4093289" y="2851919"/>
            <a:ext cx="7441605" cy="559769"/>
          </a:xfrm>
          <a:prstGeom prst="rect">
            <a:avLst/>
          </a:prstGeom>
          <a:noFill/>
        </p:spPr>
        <p:txBody>
          <a:bodyPr wrap="square" rtlCol="0">
            <a:spAutoFit/>
          </a:bodyPr>
          <a:lstStyle/>
          <a:p>
            <a:pPr marL="117475">
              <a:lnSpc>
                <a:spcPts val="3889"/>
              </a:lnSpc>
            </a:pPr>
            <a:r>
              <a:rPr lang="ne-NP" sz="2400" dirty="0">
                <a:solidFill>
                  <a:schemeClr val="tx1">
                    <a:lumMod val="95000"/>
                    <a:lumOff val="5000"/>
                  </a:schemeClr>
                </a:solidFill>
                <a:cs typeface="Kalimati" pitchFamily="2"/>
              </a:rPr>
              <a:t>मुख्य प्रश्नावलीः पारिवारिक खण्ड (प्रश्न ११ देखि १७)</a:t>
            </a:r>
          </a:p>
        </p:txBody>
      </p:sp>
      <p:sp>
        <p:nvSpPr>
          <p:cNvPr id="11" name="Text Placeholder 1"/>
          <p:cNvSpPr>
            <a:spLocks noGrp="1"/>
          </p:cNvSpPr>
          <p:nvPr>
            <p:ph type="body" sz="quarter" idx="4294967295"/>
          </p:nvPr>
        </p:nvSpPr>
        <p:spPr>
          <a:xfrm>
            <a:off x="-14893" y="2052091"/>
            <a:ext cx="3427316" cy="1679436"/>
          </a:xfrm>
          <a:prstGeom prst="rect">
            <a:avLst/>
          </a:prstGeom>
        </p:spPr>
        <p:txBody>
          <a:bodyPr>
            <a:normAutofit/>
          </a:bodyPr>
          <a:lstStyle/>
          <a:p>
            <a:pPr marL="0" indent="0" algn="ctr">
              <a:buNone/>
            </a:pPr>
            <a:r>
              <a:rPr lang="ne-NP" sz="4400" b="1" dirty="0">
                <a:solidFill>
                  <a:schemeClr val="tx1"/>
                </a:solidFill>
                <a:latin typeface="Ganesh" pitchFamily="2" charset="0"/>
                <a:cs typeface="Kalimati" panose="00000400000000000000" pitchFamily="2"/>
              </a:rPr>
              <a:t>प्रस्तुतिका </a:t>
            </a:r>
          </a:p>
          <a:p>
            <a:pPr marL="0" indent="0" algn="ctr">
              <a:buNone/>
            </a:pPr>
            <a:r>
              <a:rPr lang="ne-NP" sz="4400" b="1" dirty="0">
                <a:solidFill>
                  <a:schemeClr val="tx1"/>
                </a:solidFill>
                <a:latin typeface="Ganesh" pitchFamily="2" charset="0"/>
                <a:cs typeface="Kalimati" panose="00000400000000000000" pitchFamily="2"/>
              </a:rPr>
              <a:t>विषय</a:t>
            </a:r>
          </a:p>
        </p:txBody>
      </p:sp>
      <p:sp>
        <p:nvSpPr>
          <p:cNvPr id="9" name="Slide Number Placeholder 19"/>
          <p:cNvSpPr txBox="1">
            <a:spLocks/>
          </p:cNvSpPr>
          <p:nvPr/>
        </p:nvSpPr>
        <p:spPr>
          <a:xfrm>
            <a:off x="11534894" y="6393863"/>
            <a:ext cx="657106" cy="4407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
        <p:nvSpPr>
          <p:cNvPr id="12" name="TextBox 11">
            <a:extLst>
              <a:ext uri="{FF2B5EF4-FFF2-40B4-BE49-F238E27FC236}">
                <a16:creationId xmlns:a16="http://schemas.microsoft.com/office/drawing/2014/main" id="{4F461B4D-47DB-4E0E-BC34-2506CA35A44C}"/>
              </a:ext>
            </a:extLst>
          </p:cNvPr>
          <p:cNvSpPr txBox="1"/>
          <p:nvPr/>
        </p:nvSpPr>
        <p:spPr>
          <a:xfrm>
            <a:off x="4380613" y="3610741"/>
            <a:ext cx="6921795" cy="2060179"/>
          </a:xfrm>
          <a:prstGeom prst="rect">
            <a:avLst/>
          </a:prstGeom>
          <a:noFill/>
        </p:spPr>
        <p:txBody>
          <a:bodyPr wrap="square">
            <a:spAutoFit/>
          </a:bodyPr>
          <a:lstStyle/>
          <a:p>
            <a:pPr marL="628650" indent="-342900">
              <a:lnSpc>
                <a:spcPts val="3889"/>
              </a:lnSpc>
              <a:buFont typeface="Arial" panose="020B0604020202020204" pitchFamily="34" charset="0"/>
              <a:buChar char="•"/>
            </a:pPr>
            <a:r>
              <a:rPr lang="ne-NP" sz="2400" dirty="0">
                <a:solidFill>
                  <a:schemeClr val="tx1">
                    <a:lumMod val="95000"/>
                    <a:lumOff val="5000"/>
                  </a:schemeClr>
                </a:solidFill>
                <a:cs typeface="Kalimati" pitchFamily="2"/>
              </a:rPr>
              <a:t>महिलाको नाममा घर तथा जग्गा (प्रश्न ११) </a:t>
            </a:r>
          </a:p>
          <a:p>
            <a:pPr marL="628650" indent="-342900">
              <a:lnSpc>
                <a:spcPts val="3889"/>
              </a:lnSpc>
              <a:buFont typeface="Arial" panose="020B0604020202020204" pitchFamily="34" charset="0"/>
              <a:buChar char="•"/>
            </a:pPr>
            <a:r>
              <a:rPr lang="ne-NP" sz="2400" dirty="0">
                <a:solidFill>
                  <a:schemeClr val="tx1">
                    <a:lumMod val="95000"/>
                    <a:lumOff val="5000"/>
                  </a:schemeClr>
                </a:solidFill>
                <a:cs typeface="Kalimati" pitchFamily="2"/>
              </a:rPr>
              <a:t>साना घरेलु व्यवसाय (प्रश्न १२ र १३)</a:t>
            </a:r>
          </a:p>
          <a:p>
            <a:pPr marL="628650" indent="-342900">
              <a:lnSpc>
                <a:spcPts val="3889"/>
              </a:lnSpc>
              <a:buFont typeface="Arial" panose="020B0604020202020204" pitchFamily="34" charset="0"/>
              <a:buChar char="•"/>
            </a:pPr>
            <a:r>
              <a:rPr lang="ne-NP" sz="2400" dirty="0">
                <a:solidFill>
                  <a:schemeClr val="tx1">
                    <a:lumMod val="95000"/>
                    <a:lumOff val="5000"/>
                  </a:schemeClr>
                </a:solidFill>
                <a:cs typeface="Kalimati" pitchFamily="2"/>
              </a:rPr>
              <a:t>मृत्यु सम्बन्धी (प्रश्न १४ र १५)</a:t>
            </a:r>
          </a:p>
          <a:p>
            <a:pPr marL="628650" indent="-342900">
              <a:lnSpc>
                <a:spcPts val="3889"/>
              </a:lnSpc>
              <a:buFont typeface="Arial" panose="020B0604020202020204" pitchFamily="34" charset="0"/>
              <a:buChar char="•"/>
            </a:pPr>
            <a:r>
              <a:rPr lang="ne-NP" sz="2400" dirty="0">
                <a:solidFill>
                  <a:schemeClr val="tx1">
                    <a:lumMod val="95000"/>
                    <a:lumOff val="5000"/>
                  </a:schemeClr>
                </a:solidFill>
                <a:cs typeface="Kalimati" pitchFamily="2"/>
              </a:rPr>
              <a:t>अनुपस्थित विवरण (प्रश्न १६ र १७)</a:t>
            </a: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510360" y="1450379"/>
            <a:ext cx="11383926" cy="600164"/>
          </a:xfrm>
          <a:prstGeom prst="rect">
            <a:avLst/>
          </a:prstGeom>
        </p:spPr>
        <p:txBody>
          <a:bodyPr wrap="square">
            <a:spAutoFit/>
          </a:bodyPr>
          <a:lstStyle/>
          <a:p>
            <a:pPr algn="ctr">
              <a:lnSpc>
                <a:spcPct val="150000"/>
              </a:lnSpc>
            </a:pPr>
            <a:r>
              <a:rPr lang="ne-NP" sz="2400" dirty="0">
                <a:cs typeface="Kalimati" pitchFamily="2"/>
              </a:rPr>
              <a:t>गणना पुस्तिकाको अनुच्छेद ६.१०३ देखि ६.१५७ सम्म </a:t>
            </a:r>
          </a:p>
        </p:txBody>
      </p:sp>
      <p:pic>
        <p:nvPicPr>
          <p:cNvPr id="9" name="Picture 8">
            <a:extLst>
              <a:ext uri="{FF2B5EF4-FFF2-40B4-BE49-F238E27FC236}">
                <a16:creationId xmlns:a16="http://schemas.microsoft.com/office/drawing/2014/main" id="{94D93CAC-6FD3-48F2-BF8F-468AC2EEEF3A}"/>
              </a:ext>
            </a:extLst>
          </p:cNvPr>
          <p:cNvPicPr>
            <a:picLocks noChangeAspect="1"/>
          </p:cNvPicPr>
          <p:nvPr/>
        </p:nvPicPr>
        <p:blipFill rotWithShape="1">
          <a:blip r:embed="rId2"/>
          <a:srcRect l="44128" t="14264" r="30145" b="26666"/>
          <a:stretch/>
        </p:blipFill>
        <p:spPr>
          <a:xfrm>
            <a:off x="4874861" y="3125535"/>
            <a:ext cx="2680441" cy="3461859"/>
          </a:xfrm>
          <a:prstGeom prst="rect">
            <a:avLst/>
          </a:prstGeom>
        </p:spPr>
      </p:pic>
    </p:spTree>
    <p:extLst>
      <p:ext uri="{BB962C8B-B14F-4D97-AF65-F5344CB8AC3E}">
        <p14:creationId xmlns:p14="http://schemas.microsoft.com/office/powerpoint/2010/main" val="4110924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1993BF8A-EFCB-4EE4-9D01-A74F5324A256}"/>
              </a:ext>
            </a:extLst>
          </p:cNvPr>
          <p:cNvGrpSpPr/>
          <p:nvPr/>
        </p:nvGrpSpPr>
        <p:grpSpPr>
          <a:xfrm>
            <a:off x="0" y="4965408"/>
            <a:ext cx="12099857" cy="1977662"/>
            <a:chOff x="3502142" y="4905585"/>
            <a:chExt cx="5002623" cy="1948083"/>
          </a:xfrm>
        </p:grpSpPr>
        <p:pic>
          <p:nvPicPr>
            <p:cNvPr id="3" name="Picture 2"/>
            <p:cNvPicPr>
              <a:picLocks noChangeAspect="1"/>
            </p:cNvPicPr>
            <p:nvPr/>
          </p:nvPicPr>
          <p:blipFill>
            <a:blip r:embed="rId3"/>
            <a:srcRect/>
            <a:stretch>
              <a:fillRect/>
            </a:stretch>
          </p:blipFill>
          <p:spPr>
            <a:xfrm rot="5400000">
              <a:off x="5029412" y="3378315"/>
              <a:ext cx="1948083" cy="5002623"/>
            </a:xfrm>
            <a:prstGeom prst="rect">
              <a:avLst/>
            </a:prstGeom>
          </p:spPr>
        </p:pic>
        <p:sp>
          <p:nvSpPr>
            <p:cNvPr id="4" name="TextBox 3"/>
            <p:cNvSpPr txBox="1"/>
            <p:nvPr/>
          </p:nvSpPr>
          <p:spPr>
            <a:xfrm>
              <a:off x="3911797" y="5402827"/>
              <a:ext cx="4183312" cy="953598"/>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पारिवारिक खण्ड</a:t>
              </a:r>
            </a:p>
            <a:p>
              <a:pPr algn="ctr">
                <a:lnSpc>
                  <a:spcPts val="4610"/>
                </a:lnSpc>
              </a:pPr>
              <a:r>
                <a:rPr lang="ne-NP" sz="3200" b="1" spc="-42" dirty="0">
                  <a:solidFill>
                    <a:schemeClr val="tx1">
                      <a:lumMod val="85000"/>
                      <a:lumOff val="15000"/>
                    </a:schemeClr>
                  </a:solidFill>
                  <a:cs typeface="Kalimati" pitchFamily="2"/>
                </a:rPr>
                <a:t>प्रश्न ११ देखि प्रश्न १७</a:t>
              </a:r>
            </a:p>
          </p:txBody>
        </p:sp>
      </p:grpSp>
      <p:sp>
        <p:nvSpPr>
          <p:cNvPr id="5" name="Slide Number Placeholder 19"/>
          <p:cNvSpPr txBox="1">
            <a:spLocks/>
          </p:cNvSpPr>
          <p:nvPr/>
        </p:nvSpPr>
        <p:spPr>
          <a:xfrm>
            <a:off x="11759613" y="6419461"/>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grpSp>
        <p:nvGrpSpPr>
          <p:cNvPr id="14" name="Group 13">
            <a:extLst>
              <a:ext uri="{FF2B5EF4-FFF2-40B4-BE49-F238E27FC236}">
                <a16:creationId xmlns:a16="http://schemas.microsoft.com/office/drawing/2014/main" id="{4A494195-F0B6-4096-A99D-564220A322D9}"/>
              </a:ext>
            </a:extLst>
          </p:cNvPr>
          <p:cNvGrpSpPr/>
          <p:nvPr/>
        </p:nvGrpSpPr>
        <p:grpSpPr>
          <a:xfrm>
            <a:off x="-9916" y="825477"/>
            <a:ext cx="12141673" cy="4522697"/>
            <a:chOff x="-9916" y="825478"/>
            <a:chExt cx="12141673" cy="4062876"/>
          </a:xfrm>
        </p:grpSpPr>
        <p:grpSp>
          <p:nvGrpSpPr>
            <p:cNvPr id="6" name="Group 5">
              <a:extLst>
                <a:ext uri="{FF2B5EF4-FFF2-40B4-BE49-F238E27FC236}">
                  <a16:creationId xmlns:a16="http://schemas.microsoft.com/office/drawing/2014/main" id="{3C64A63F-E47E-4F0F-861E-5E695DAC9AAD}"/>
                </a:ext>
              </a:extLst>
            </p:cNvPr>
            <p:cNvGrpSpPr/>
            <p:nvPr/>
          </p:nvGrpSpPr>
          <p:grpSpPr>
            <a:xfrm>
              <a:off x="60242" y="2400667"/>
              <a:ext cx="12071515" cy="2487687"/>
              <a:chOff x="1" y="729957"/>
              <a:chExt cx="12184832" cy="2067877"/>
            </a:xfrm>
          </p:grpSpPr>
          <p:pic>
            <p:nvPicPr>
              <p:cNvPr id="7" name="Picture 6">
                <a:extLst>
                  <a:ext uri="{FF2B5EF4-FFF2-40B4-BE49-F238E27FC236}">
                    <a16:creationId xmlns:a16="http://schemas.microsoft.com/office/drawing/2014/main" id="{5B536AD4-57E8-49C5-8B67-9D956A97EE63}"/>
                  </a:ext>
                </a:extLst>
              </p:cNvPr>
              <p:cNvPicPr>
                <a:picLocks noChangeAspect="1"/>
              </p:cNvPicPr>
              <p:nvPr/>
            </p:nvPicPr>
            <p:blipFill rotWithShape="1">
              <a:blip r:embed="rId4"/>
              <a:srcRect l="19012" t="37984" r="20727" b="29768"/>
              <a:stretch/>
            </p:blipFill>
            <p:spPr>
              <a:xfrm>
                <a:off x="1" y="729957"/>
                <a:ext cx="6283842" cy="1970716"/>
              </a:xfrm>
              <a:prstGeom prst="rect">
                <a:avLst/>
              </a:prstGeom>
            </p:spPr>
          </p:pic>
          <p:pic>
            <p:nvPicPr>
              <p:cNvPr id="10" name="Picture 9">
                <a:extLst>
                  <a:ext uri="{FF2B5EF4-FFF2-40B4-BE49-F238E27FC236}">
                    <a16:creationId xmlns:a16="http://schemas.microsoft.com/office/drawing/2014/main" id="{078DE710-E64B-44FD-8784-4E9887504725}"/>
                  </a:ext>
                </a:extLst>
              </p:cNvPr>
              <p:cNvPicPr>
                <a:picLocks noChangeAspect="1"/>
              </p:cNvPicPr>
              <p:nvPr/>
            </p:nvPicPr>
            <p:blipFill rotWithShape="1">
              <a:blip r:embed="rId5"/>
              <a:srcRect l="20145" t="48837" r="18634" b="24341"/>
              <a:stretch/>
            </p:blipFill>
            <p:spPr>
              <a:xfrm>
                <a:off x="6244857" y="906317"/>
                <a:ext cx="5939976" cy="1891517"/>
              </a:xfrm>
              <a:prstGeom prst="rect">
                <a:avLst/>
              </a:prstGeom>
            </p:spPr>
          </p:pic>
        </p:grpSp>
        <p:pic>
          <p:nvPicPr>
            <p:cNvPr id="9" name="Picture 8">
              <a:extLst>
                <a:ext uri="{FF2B5EF4-FFF2-40B4-BE49-F238E27FC236}">
                  <a16:creationId xmlns:a16="http://schemas.microsoft.com/office/drawing/2014/main" id="{18E998DE-27DA-4C51-9549-A4CF2388E949}"/>
                </a:ext>
              </a:extLst>
            </p:cNvPr>
            <p:cNvPicPr>
              <a:picLocks noChangeAspect="1"/>
            </p:cNvPicPr>
            <p:nvPr/>
          </p:nvPicPr>
          <p:blipFill rotWithShape="1">
            <a:blip r:embed="rId6"/>
            <a:srcRect l="30261" t="60157" r="27965" b="28256"/>
            <a:stretch/>
          </p:blipFill>
          <p:spPr>
            <a:xfrm>
              <a:off x="3167999" y="857058"/>
              <a:ext cx="8931860" cy="1543602"/>
            </a:xfrm>
            <a:prstGeom prst="rect">
              <a:avLst/>
            </a:prstGeom>
          </p:spPr>
        </p:pic>
        <p:pic>
          <p:nvPicPr>
            <p:cNvPr id="12" name="Picture 11">
              <a:extLst>
                <a:ext uri="{FF2B5EF4-FFF2-40B4-BE49-F238E27FC236}">
                  <a16:creationId xmlns:a16="http://schemas.microsoft.com/office/drawing/2014/main" id="{B9BB549B-48B4-4E26-9F19-BA305BF2A424}"/>
                </a:ext>
              </a:extLst>
            </p:cNvPr>
            <p:cNvPicPr>
              <a:picLocks noChangeAspect="1"/>
            </p:cNvPicPr>
            <p:nvPr/>
          </p:nvPicPr>
          <p:blipFill rotWithShape="1">
            <a:blip r:embed="rId7"/>
            <a:srcRect l="53982" t="51163" r="30408" b="39491"/>
            <a:stretch/>
          </p:blipFill>
          <p:spPr>
            <a:xfrm>
              <a:off x="-9916" y="825478"/>
              <a:ext cx="3178423" cy="1575173"/>
            </a:xfrm>
            <a:prstGeom prst="rect">
              <a:avLst/>
            </a:prstGeom>
          </p:spPr>
        </p:pic>
      </p:grpSp>
    </p:spTree>
    <p:extLst>
      <p:ext uri="{BB962C8B-B14F-4D97-AF65-F5344CB8AC3E}">
        <p14:creationId xmlns:p14="http://schemas.microsoft.com/office/powerpoint/2010/main" val="26809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११ तपाईंको परिवारमा महिलाका नाममा नेपालको कुनै पनि ठाउँमा घर/जग्गा छ ?</a:t>
            </a:r>
          </a:p>
        </p:txBody>
      </p:sp>
      <p:sp>
        <p:nvSpPr>
          <p:cNvPr id="5" name="TextBox 4"/>
          <p:cNvSpPr txBox="1"/>
          <p:nvPr/>
        </p:nvSpPr>
        <p:spPr>
          <a:xfrm>
            <a:off x="53165" y="1607552"/>
            <a:ext cx="6719775"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प्रश्नमा निम्नानुसारका महिला परिवार सदस्यहरूको नाममा भएको घर वा जग्गा सम्बन्धी विवरण संकलन गर्नुपर्दछ ।</a:t>
            </a:r>
          </a:p>
          <a:p>
            <a:pPr marL="117475" lvl="1" algn="just">
              <a:lnSpc>
                <a:spcPct val="150000"/>
              </a:lnSpc>
            </a:pPr>
            <a:r>
              <a:rPr lang="ne-NP" sz="2400" dirty="0">
                <a:cs typeface="Kalimati" pitchFamily="2"/>
              </a:rPr>
              <a:t>	क) परिवारका अक्सर बसोबास गर्ने महिला 	ख) अनुपस्थित (विदेशमा) रहेका महिला</a:t>
            </a:r>
          </a:p>
          <a:p>
            <a:pPr marL="460375" lvl="1" indent="-342900" algn="just">
              <a:lnSpc>
                <a:spcPct val="150000"/>
              </a:lnSpc>
              <a:buFont typeface="Arial" panose="020B0604020202020204" pitchFamily="34" charset="0"/>
              <a:buChar char="•"/>
            </a:pPr>
            <a:r>
              <a:rPr lang="ne-NP" sz="2400" dirty="0">
                <a:cs typeface="Kalimati" pitchFamily="2"/>
              </a:rPr>
              <a:t>अनुपस्थित (स्वदेशमा) रहेका महिलाको नाममा रहेको घर जग्गा निज अक्सर बसोबास गरेको स्थानबाट संकलन गरिने हुनाले </a:t>
            </a:r>
            <a:r>
              <a:rPr lang="ne-NP" sz="2400">
                <a:cs typeface="Kalimati" pitchFamily="2"/>
              </a:rPr>
              <a:t>यस परिवारबाट </a:t>
            </a:r>
            <a:r>
              <a:rPr lang="ne-NP" sz="2400" dirty="0">
                <a:cs typeface="Kalimati" pitchFamily="2"/>
              </a:rPr>
              <a:t>संकलन गर्नु हुदैन।</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pic>
        <p:nvPicPr>
          <p:cNvPr id="6" name="Picture 5">
            <a:extLst>
              <a:ext uri="{FF2B5EF4-FFF2-40B4-BE49-F238E27FC236}">
                <a16:creationId xmlns:a16="http://schemas.microsoft.com/office/drawing/2014/main" id="{FD3DDCDB-3ABF-4A73-954D-1A5BCE6D2CCF}"/>
              </a:ext>
            </a:extLst>
          </p:cNvPr>
          <p:cNvPicPr>
            <a:picLocks noChangeAspect="1"/>
          </p:cNvPicPr>
          <p:nvPr/>
        </p:nvPicPr>
        <p:blipFill rotWithShape="1">
          <a:blip r:embed="rId2"/>
          <a:srcRect l="59739" t="35814" r="9913" b="48372"/>
          <a:stretch/>
        </p:blipFill>
        <p:spPr>
          <a:xfrm>
            <a:off x="7055564" y="1666031"/>
            <a:ext cx="4897226" cy="1956391"/>
          </a:xfrm>
          <a:prstGeom prst="rect">
            <a:avLst/>
          </a:prstGeom>
        </p:spPr>
      </p:pic>
      <p:pic>
        <p:nvPicPr>
          <p:cNvPr id="1026" name="Picture 2" descr="All you need to know about property rights for women in India">
            <a:extLst>
              <a:ext uri="{FF2B5EF4-FFF2-40B4-BE49-F238E27FC236}">
                <a16:creationId xmlns:a16="http://schemas.microsoft.com/office/drawing/2014/main" id="{9B7DCC01-ECC8-44CA-8E19-7504BC6300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564" y="3661463"/>
            <a:ext cx="4897225" cy="27424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DD5279E-FBBB-4440-B948-ADAF5C2C8422}"/>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633752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११ तपाईंको परिवारमा महिलाका नाममा नेपालको कुनै पनि ठाउँमा घर/जग्गा छ ?</a:t>
            </a:r>
          </a:p>
        </p:txBody>
      </p:sp>
      <p:sp>
        <p:nvSpPr>
          <p:cNvPr id="5" name="TextBox 4"/>
          <p:cNvSpPr txBox="1"/>
          <p:nvPr/>
        </p:nvSpPr>
        <p:spPr>
          <a:xfrm>
            <a:off x="53166" y="1607552"/>
            <a:ext cx="6220044"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महिलाको नाममा घर जग्गा नेपाल भरको जुनसुकै जिल्लामा दर्ता भएको हुनसक्दछ । </a:t>
            </a:r>
          </a:p>
          <a:p>
            <a:pPr lvl="1" indent="-339725" algn="just">
              <a:lnSpc>
                <a:spcPct val="150000"/>
              </a:lnSpc>
              <a:buFont typeface="Arial"/>
              <a:buChar char="•"/>
            </a:pPr>
            <a:r>
              <a:rPr lang="ne-NP" sz="2400" dirty="0">
                <a:cs typeface="Kalimati" pitchFamily="2"/>
              </a:rPr>
              <a:t>यदि महिला र पुरुषको संयुक्त नाममा घर वा जग्गा वा दुवै रहेको भए पनि महिलाको नाममा भएसरह मान्नुपर्दछ । </a:t>
            </a:r>
          </a:p>
          <a:p>
            <a:pPr lvl="1" indent="-339725" algn="just">
              <a:lnSpc>
                <a:spcPct val="150000"/>
              </a:lnSpc>
              <a:buFont typeface="Arial"/>
              <a:buChar char="•"/>
            </a:pPr>
            <a:r>
              <a:rPr lang="ne-NP" sz="2400" dirty="0">
                <a:cs typeface="Kalimati" pitchFamily="2"/>
              </a:rPr>
              <a:t>यस प्रश्नमा परिवार सदस्यहरू मध्ये कम्तिमा एक जना र बढीमा जतिपनि महिलाको नाममा सरकारी निकायमा दर्ता भएको </a:t>
            </a:r>
            <a:r>
              <a:rPr lang="ne-NP" sz="2400">
                <a:cs typeface="Kalimati" pitchFamily="2"/>
              </a:rPr>
              <a:t>घर/जग्गालाई लिनुपर्दछ </a:t>
            </a:r>
            <a:r>
              <a:rPr lang="ne-NP" sz="2400" dirty="0">
                <a:cs typeface="Kalimati" pitchFamily="2"/>
              </a:rPr>
              <a:t>। </a:t>
            </a:r>
          </a:p>
        </p:txBody>
      </p:sp>
      <p:sp>
        <p:nvSpPr>
          <p:cNvPr id="8" name="Slide Number Placeholder 19"/>
          <p:cNvSpPr txBox="1">
            <a:spLocks/>
          </p:cNvSpPr>
          <p:nvPr/>
        </p:nvSpPr>
        <p:spPr>
          <a:xfrm>
            <a:off x="11472530" y="6330065"/>
            <a:ext cx="71947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pic>
        <p:nvPicPr>
          <p:cNvPr id="6" name="Picture 5">
            <a:extLst>
              <a:ext uri="{FF2B5EF4-FFF2-40B4-BE49-F238E27FC236}">
                <a16:creationId xmlns:a16="http://schemas.microsoft.com/office/drawing/2014/main" id="{FD3DDCDB-3ABF-4A73-954D-1A5BCE6D2CCF}"/>
              </a:ext>
            </a:extLst>
          </p:cNvPr>
          <p:cNvPicPr>
            <a:picLocks noChangeAspect="1"/>
          </p:cNvPicPr>
          <p:nvPr/>
        </p:nvPicPr>
        <p:blipFill rotWithShape="1">
          <a:blip r:embed="rId2"/>
          <a:srcRect l="59739" t="35814" r="9913" b="48372"/>
          <a:stretch/>
        </p:blipFill>
        <p:spPr>
          <a:xfrm>
            <a:off x="6742001" y="1607552"/>
            <a:ext cx="5210789" cy="2347760"/>
          </a:xfrm>
          <a:prstGeom prst="rect">
            <a:avLst/>
          </a:prstGeom>
        </p:spPr>
      </p:pic>
      <p:pic>
        <p:nvPicPr>
          <p:cNvPr id="7" name="Picture 2" descr="C:\Users\KAN\Downloads\download (9).png">
            <a:extLst>
              <a:ext uri="{FF2B5EF4-FFF2-40B4-BE49-F238E27FC236}">
                <a16:creationId xmlns:a16="http://schemas.microsoft.com/office/drawing/2014/main" id="{5D874A0A-2C0F-4CA7-ABB2-58858135E273}"/>
              </a:ext>
            </a:extLst>
          </p:cNvPr>
          <p:cNvPicPr>
            <a:picLocks noChangeAspect="1" noChangeArrowheads="1"/>
          </p:cNvPicPr>
          <p:nvPr/>
        </p:nvPicPr>
        <p:blipFill>
          <a:blip r:embed="rId3"/>
          <a:srcRect/>
          <a:stretch>
            <a:fillRect/>
          </a:stretch>
        </p:blipFill>
        <p:spPr bwMode="auto">
          <a:xfrm>
            <a:off x="7208875" y="3795223"/>
            <a:ext cx="4089567" cy="3070015"/>
          </a:xfrm>
          <a:prstGeom prst="rect">
            <a:avLst/>
          </a:prstGeom>
          <a:noFill/>
        </p:spPr>
      </p:pic>
    </p:spTree>
    <p:extLst>
      <p:ext uri="{BB962C8B-B14F-4D97-AF65-F5344CB8AC3E}">
        <p14:creationId xmlns:p14="http://schemas.microsoft.com/office/powerpoint/2010/main" val="16694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तपाईंको परिवारले कृषि बाहेक कुन मुख्य साना घरेलु व्यवसाय चलाएको छ ? (दर्ता नगरिएका र तलबी कामदार नभएका)</a:t>
            </a:r>
          </a:p>
        </p:txBody>
      </p:sp>
      <p:sp>
        <p:nvSpPr>
          <p:cNvPr id="8" name="Slide Number Placeholder 19"/>
          <p:cNvSpPr txBox="1">
            <a:spLocks/>
          </p:cNvSpPr>
          <p:nvPr/>
        </p:nvSpPr>
        <p:spPr>
          <a:xfrm>
            <a:off x="11387470" y="6500188"/>
            <a:ext cx="80453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pPr algn="r"/>
              <a:t>7</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6" y="2064757"/>
            <a:ext cx="11982890" cy="2169825"/>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प्रश्नमा घरेलु तथा साना व्यवसायहरू भन्नाले कुनै सरकारी निकायमा दर्ता नगरी र तलबी कामदार नराखी परिवारका सदस्यले मात्र चलाएको गैर कृषिजन्य व्यवसाय बुझ्नुपर्दछ ।</a:t>
            </a:r>
          </a:p>
          <a:p>
            <a:pPr lvl="1" indent="-339725" algn="just">
              <a:lnSpc>
                <a:spcPct val="150000"/>
              </a:lnSpc>
              <a:buFont typeface="Arial"/>
              <a:buChar char="•"/>
            </a:pPr>
            <a:r>
              <a:rPr lang="ne-NP" sz="2400" dirty="0">
                <a:cs typeface="Kalimati" pitchFamily="2"/>
              </a:rPr>
              <a:t>यस्ता व्यवसायहरू परिवारको मूली वा परिवारको कुनै सदस्यले पुँजी (नगद, जिन्सी, श्रम) लगानी गरी चलाएका हुन्छन्।</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4371190"/>
            <a:ext cx="11660415" cy="2198105"/>
          </a:xfrm>
          <a:prstGeom prst="rect">
            <a:avLst/>
          </a:prstGeom>
        </p:spPr>
      </p:pic>
      <p:sp>
        <p:nvSpPr>
          <p:cNvPr id="7" name="TextBox 6">
            <a:extLst>
              <a:ext uri="{FF2B5EF4-FFF2-40B4-BE49-F238E27FC236}">
                <a16:creationId xmlns:a16="http://schemas.microsoft.com/office/drawing/2014/main" id="{EF5902DD-03A4-4F12-AA45-B73E323B7FFB}"/>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4078298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कृषि बाहेक साना घरेलु व्यवसाय (दर्ता नगरिएका र तलबी कामदार नभएका) विशेषताहरू</a:t>
            </a:r>
          </a:p>
        </p:txBody>
      </p:sp>
      <p:sp>
        <p:nvSpPr>
          <p:cNvPr id="8" name="Slide Number Placeholder 19"/>
          <p:cNvSpPr txBox="1">
            <a:spLocks/>
          </p:cNvSpPr>
          <p:nvPr/>
        </p:nvSpPr>
        <p:spPr>
          <a:xfrm>
            <a:off x="11387470" y="6500188"/>
            <a:ext cx="80453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187041" y="1781751"/>
            <a:ext cx="9112100" cy="4985980"/>
          </a:xfrm>
          <a:prstGeom prst="rect">
            <a:avLst/>
          </a:prstGeom>
        </p:spPr>
        <p:txBody>
          <a:bodyPr wrap="square" lIns="0" tIns="0" rIns="0" bIns="0" rtlCol="0" anchor="t">
            <a:spAutoFit/>
          </a:bodyPr>
          <a:lstStyle/>
          <a:p>
            <a:pPr marL="574675" lvl="2" algn="just">
              <a:lnSpc>
                <a:spcPct val="150000"/>
              </a:lnSpc>
            </a:pPr>
            <a:r>
              <a:rPr lang="en-US" sz="2400">
                <a:latin typeface="Fontasy Himali" panose="04020500000000000000" pitchFamily="82" charset="0"/>
                <a:cs typeface="Kalimati" pitchFamily="2"/>
              </a:rPr>
              <a:t>1</a:t>
            </a:r>
            <a:r>
              <a:rPr lang="ne-NP" sz="2400">
                <a:latin typeface="Calibri" panose="020F0502020204030204" pitchFamily="34" charset="0"/>
                <a:cs typeface="Kalimati" pitchFamily="2"/>
              </a:rPr>
              <a:t>. </a:t>
            </a:r>
            <a:r>
              <a:rPr lang="ne-NP" sz="2400">
                <a:cs typeface="Kalimati" pitchFamily="2"/>
              </a:rPr>
              <a:t>नियमित </a:t>
            </a:r>
            <a:r>
              <a:rPr lang="ne-NP" sz="2400" dirty="0">
                <a:cs typeface="Kalimati" pitchFamily="2"/>
              </a:rPr>
              <a:t>रूपले तलब वा ज्याला लिने कामदार </a:t>
            </a:r>
            <a:r>
              <a:rPr lang="ne-NP" sz="2400">
                <a:cs typeface="Kalimati" pitchFamily="2"/>
              </a:rPr>
              <a:t>नराखेका,</a:t>
            </a:r>
          </a:p>
          <a:p>
            <a:pPr marL="574675" lvl="2" algn="just">
              <a:lnSpc>
                <a:spcPct val="150000"/>
              </a:lnSpc>
            </a:pPr>
            <a:r>
              <a:rPr lang="ne-NP" sz="2400">
                <a:latin typeface="Fontasy Himali" panose="04020500000000000000" pitchFamily="82" charset="0"/>
                <a:cs typeface="Kalimati" pitchFamily="2"/>
              </a:rPr>
              <a:t>२</a:t>
            </a:r>
            <a:r>
              <a:rPr lang="ne-NP" sz="2400">
                <a:latin typeface="Calibri" panose="020F0502020204030204" pitchFamily="34" charset="0"/>
                <a:cs typeface="Kalimati" pitchFamily="2"/>
              </a:rPr>
              <a:t>. </a:t>
            </a:r>
            <a:r>
              <a:rPr lang="ne-NP" sz="2400">
                <a:cs typeface="Kalimati" pitchFamily="2"/>
              </a:rPr>
              <a:t>परिवारको </a:t>
            </a:r>
            <a:r>
              <a:rPr lang="ne-NP" sz="2400" dirty="0">
                <a:cs typeface="Kalimati" pitchFamily="2"/>
              </a:rPr>
              <a:t>आयआर्जनमा कुनै न कुनै प्रकारले सघाउ पुग्ने,</a:t>
            </a:r>
          </a:p>
          <a:p>
            <a:pPr marL="574675" lvl="2" algn="just">
              <a:lnSpc>
                <a:spcPct val="150000"/>
              </a:lnSpc>
            </a:pPr>
            <a:r>
              <a:rPr lang="ne-NP" sz="2400">
                <a:latin typeface="Fontasy Himali" panose="04020500000000000000" pitchFamily="82" charset="0"/>
                <a:cs typeface="Kalimati" pitchFamily="2"/>
              </a:rPr>
              <a:t>३</a:t>
            </a:r>
            <a:r>
              <a:rPr lang="ne-NP" sz="2400">
                <a:latin typeface="Calibri" panose="020F0502020204030204" pitchFamily="34" charset="0"/>
                <a:cs typeface="Kalimati" pitchFamily="2"/>
              </a:rPr>
              <a:t>. </a:t>
            </a:r>
            <a:r>
              <a:rPr lang="ne-NP" sz="2400">
                <a:cs typeface="Kalimati" pitchFamily="2"/>
              </a:rPr>
              <a:t>कुनै </a:t>
            </a:r>
            <a:r>
              <a:rPr lang="ne-NP" sz="2400" dirty="0">
                <a:cs typeface="Kalimati" pitchFamily="2"/>
              </a:rPr>
              <a:t>पनि सरकारी निकायमा दर्ता नभएको,</a:t>
            </a:r>
          </a:p>
          <a:p>
            <a:pPr marL="574675" lvl="2" algn="just">
              <a:lnSpc>
                <a:spcPct val="150000"/>
              </a:lnSpc>
            </a:pPr>
            <a:r>
              <a:rPr lang="ne-NP" sz="2400">
                <a:latin typeface="Fontasy Himali" panose="04020500000000000000" pitchFamily="82" charset="0"/>
                <a:cs typeface="Kalimati" pitchFamily="2"/>
              </a:rPr>
              <a:t>४</a:t>
            </a:r>
            <a:r>
              <a:rPr lang="ne-NP" sz="2400">
                <a:latin typeface="Calibri" panose="020F0502020204030204" pitchFamily="34" charset="0"/>
                <a:cs typeface="Kalimati" pitchFamily="2"/>
              </a:rPr>
              <a:t>. </a:t>
            </a:r>
            <a:r>
              <a:rPr lang="ne-NP" sz="2400">
                <a:cs typeface="Kalimati" pitchFamily="2"/>
              </a:rPr>
              <a:t>वस्तु </a:t>
            </a:r>
            <a:r>
              <a:rPr lang="ne-NP" sz="2400" dirty="0">
                <a:cs typeface="Kalimati" pitchFamily="2"/>
              </a:rPr>
              <a:t>तथा सेवा अरु कुनै एकाइलाई बिक्री गर्ने ।</a:t>
            </a:r>
          </a:p>
          <a:p>
            <a:pPr lvl="1" indent="-339725" algn="just">
              <a:lnSpc>
                <a:spcPct val="150000"/>
              </a:lnSpc>
              <a:buFont typeface="Arial"/>
              <a:buChar char="•"/>
            </a:pPr>
            <a:endParaRPr lang="ne-NP" sz="2400" dirty="0">
              <a:cs typeface="Kalimati" pitchFamily="2"/>
            </a:endParaRPr>
          </a:p>
          <a:p>
            <a:pPr marL="342900" indent="-342900" algn="just">
              <a:lnSpc>
                <a:spcPct val="150000"/>
              </a:lnSpc>
              <a:buFont typeface="Arial" panose="020B0604020202020204" pitchFamily="34" charset="0"/>
              <a:buChar char="•"/>
            </a:pPr>
            <a:r>
              <a:rPr lang="ne-NP" sz="2400" dirty="0">
                <a:cs typeface="Kalimati" pitchFamily="2"/>
              </a:rPr>
              <a:t>कुनै परिवारले सन्दर्भ अवधिमा माथि उल्लेखित सर्त बमोजिमका एकभन्दा बढी भिन्न प्रकृतिका साना घरेलु व्यवसायहरू सञ्चालन गरेको भए धेरै समय विताएको व्यवसाय नै परिवारले सञ्चालन गरेको व्यवसाय मानी सम्बन्धित कोठामा उपयुक्त कोड लेख्नुपर्दछ । </a:t>
            </a:r>
          </a:p>
        </p:txBody>
      </p:sp>
      <p:pic>
        <p:nvPicPr>
          <p:cNvPr id="11" name="Picture 2" descr="Most beautiful places and cultures &amp;Marketing business: Condition of Cottage  Industry In Nepal">
            <a:extLst>
              <a:ext uri="{FF2B5EF4-FFF2-40B4-BE49-F238E27FC236}">
                <a16:creationId xmlns:a16="http://schemas.microsoft.com/office/drawing/2014/main" id="{7FBE942C-4132-4C37-B5F3-52A989107B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421"/>
          <a:stretch/>
        </p:blipFill>
        <p:spPr bwMode="auto">
          <a:xfrm>
            <a:off x="9335387" y="1380936"/>
            <a:ext cx="2669572" cy="32016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A3A0601-00C4-4571-9C58-7D96055C9BD1}"/>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3173076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कृषि बाहेक साना घरेलु व्यवसाय (दर्ता नगरिएका र तलबी कामदार नभएका) विशेषताहरू</a:t>
            </a:r>
          </a:p>
        </p:txBody>
      </p:sp>
      <p:sp>
        <p:nvSpPr>
          <p:cNvPr id="8" name="Slide Number Placeholder 19"/>
          <p:cNvSpPr txBox="1">
            <a:spLocks/>
          </p:cNvSpPr>
          <p:nvPr/>
        </p:nvSpPr>
        <p:spPr>
          <a:xfrm>
            <a:off x="11419367" y="6485860"/>
            <a:ext cx="772633" cy="28274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pPr algn="r"/>
              <a:t>9</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187040" y="1781751"/>
            <a:ext cx="11359917"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सामान्यतया घरेलु व्यवसाय गणनाको दिनमा सञ्चालनमा रहेको हुनुपर्ने </a:t>
            </a:r>
          </a:p>
          <a:p>
            <a:pPr marL="117475" lvl="1" algn="just">
              <a:lnSpc>
                <a:spcPct val="150000"/>
              </a:lnSpc>
            </a:pPr>
            <a:r>
              <a:rPr lang="ne-NP" sz="2400" dirty="0">
                <a:cs typeface="Kalimati" pitchFamily="2"/>
              </a:rPr>
              <a:t>वा</a:t>
            </a:r>
            <a:endParaRPr lang="en-US" sz="2400" dirty="0">
              <a:cs typeface="Kalimati" pitchFamily="2"/>
            </a:endParaRPr>
          </a:p>
          <a:p>
            <a:pPr lvl="1" indent="-339725" algn="just">
              <a:lnSpc>
                <a:spcPct val="150000"/>
              </a:lnSpc>
              <a:buFont typeface="Arial"/>
              <a:buChar char="•"/>
            </a:pPr>
            <a:r>
              <a:rPr lang="ne-NP" sz="2400" dirty="0">
                <a:cs typeface="Kalimati" pitchFamily="2"/>
              </a:rPr>
              <a:t>गणनाको दिन भन्दा हप्ता दिन अगाडीसम्म सञ्चालन भएको हुनुपर्ने </a:t>
            </a:r>
          </a:p>
          <a:p>
            <a:pPr marL="117475" lvl="1" algn="just">
              <a:lnSpc>
                <a:spcPct val="150000"/>
              </a:lnSpc>
            </a:pPr>
            <a:r>
              <a:rPr lang="ne-NP" sz="2400" dirty="0">
                <a:cs typeface="Kalimati" pitchFamily="2"/>
              </a:rPr>
              <a:t>वा </a:t>
            </a:r>
            <a:endParaRPr lang="en-US" sz="2400" dirty="0">
              <a:cs typeface="Kalimati" pitchFamily="2"/>
            </a:endParaRPr>
          </a:p>
          <a:p>
            <a:pPr lvl="1" indent="-339725" algn="just">
              <a:lnSpc>
                <a:spcPct val="150000"/>
              </a:lnSpc>
              <a:buFont typeface="Arial"/>
              <a:buChar char="•"/>
            </a:pPr>
            <a:r>
              <a:rPr lang="ne-NP" sz="2400" dirty="0">
                <a:cs typeface="Kalimati" pitchFamily="2"/>
              </a:rPr>
              <a:t>कुनै कारणवश सो अवधिमा सञ्चालनमा नरहेको तर आगामी दिनमा निश्चित रुपमा सञ्चालन हुने व्यवसाय यस अन्तर्गत पर्दछन् ।</a:t>
            </a:r>
          </a:p>
          <a:p>
            <a:pPr lvl="1" indent="-339725" algn="just">
              <a:lnSpc>
                <a:spcPct val="150000"/>
              </a:lnSpc>
              <a:buFont typeface="Arial"/>
              <a:buChar char="•"/>
            </a:pPr>
            <a:endParaRPr lang="ne-NP" sz="2400" dirty="0">
              <a:cs typeface="Kalimati" pitchFamily="2"/>
            </a:endParaRPr>
          </a:p>
          <a:p>
            <a:pPr lvl="1" indent="-339725" algn="just">
              <a:lnSpc>
                <a:spcPct val="150000"/>
              </a:lnSpc>
              <a:buFont typeface="Arial"/>
              <a:buChar char="•"/>
            </a:pPr>
            <a:r>
              <a:rPr lang="ne-NP" sz="2400" dirty="0">
                <a:cs typeface="Kalimati" pitchFamily="2"/>
              </a:rPr>
              <a:t>तर गणनाको दिनसम्म सञ्चालन नभएको र भविष्यमा सञ्चालन निश्चित भएका व्यवसायहरू भने यस अन्तर्गत पर्दैनन् ।</a:t>
            </a:r>
          </a:p>
        </p:txBody>
      </p:sp>
    </p:spTree>
    <p:extLst>
      <p:ext uri="{BB962C8B-B14F-4D97-AF65-F5344CB8AC3E}">
        <p14:creationId xmlns:p14="http://schemas.microsoft.com/office/powerpoint/2010/main" val="966916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5" y="1381622"/>
            <a:ext cx="11660415"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घरेलु उद्योगः </a:t>
            </a:r>
            <a:r>
              <a:rPr lang="ne-NP" sz="2400" dirty="0">
                <a:cs typeface="Kalimati" pitchFamily="2"/>
              </a:rPr>
              <a:t>खाद्य वा गैर खाद्य वस्तु जस्तैः खुवा, समोसा, पकौडी, जाम–जेली, दही, घ्यू, छुर्पी, मर्चा, धागो, मुढा, कुर्सी, डोको, डालो नाङ्गलो, झाडु, ढकी, नाम्लो, दाम्लो, डोरी, काठको ठेकी, सुकुल, गुन्द्री, माटोका भाँडा, आरनमा फलाम वा अन्य धातुका भाँडावर्तन छाला वा कपडाको जुत्ता वा छालाका अन्य सामग्री, कपडा वा अन्य सामग्रीका खेलौना, चुरा, धागो, पोते, टीका आदि बनाउने व्यवसायहरू सञ्चालन गरेको भए कोड </a:t>
            </a:r>
            <a:r>
              <a:rPr lang="en-US" sz="2400" b="1" dirty="0">
                <a:solidFill>
                  <a:srgbClr val="00B0F0"/>
                </a:solidFill>
                <a:cs typeface="Kalimati" pitchFamily="2"/>
              </a:rPr>
              <a:t>1</a:t>
            </a:r>
            <a:r>
              <a:rPr lang="en-US" sz="2400" dirty="0">
                <a:cs typeface="Kalimati" pitchFamily="2"/>
              </a:rPr>
              <a:t> </a:t>
            </a:r>
            <a:r>
              <a:rPr lang="ne-NP" sz="2400" dirty="0">
                <a:cs typeface="Kalimati" pitchFamily="2"/>
              </a:rPr>
              <a:t>लेख्नुपर्दछ ।</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4307394"/>
            <a:ext cx="11660415" cy="2198105"/>
          </a:xfrm>
          <a:prstGeom prst="rect">
            <a:avLst/>
          </a:prstGeom>
        </p:spPr>
      </p:pic>
      <p:sp>
        <p:nvSpPr>
          <p:cNvPr id="3" name="TextBox 2">
            <a:extLst>
              <a:ext uri="{FF2B5EF4-FFF2-40B4-BE49-F238E27FC236}">
                <a16:creationId xmlns:a16="http://schemas.microsoft.com/office/drawing/2014/main" id="{A4365D2D-1445-484A-A672-45A13BA7FC52}"/>
              </a:ext>
            </a:extLst>
          </p:cNvPr>
          <p:cNvSpPr txBox="1"/>
          <p:nvPr/>
        </p:nvSpPr>
        <p:spPr>
          <a:xfrm>
            <a:off x="10994065" y="5837839"/>
            <a:ext cx="627321" cy="461665"/>
          </a:xfrm>
          <a:prstGeom prst="rect">
            <a:avLst/>
          </a:prstGeom>
          <a:noFill/>
        </p:spPr>
        <p:txBody>
          <a:bodyPr wrap="square" rtlCol="0">
            <a:spAutoFit/>
          </a:bodyPr>
          <a:lstStyle/>
          <a:p>
            <a:pPr algn="ctr"/>
            <a:r>
              <a:rPr lang="en-US" sz="2400" dirty="0">
                <a:solidFill>
                  <a:srgbClr val="00B0F0"/>
                </a:solidFill>
              </a:rPr>
              <a:t>1</a:t>
            </a:r>
          </a:p>
        </p:txBody>
      </p:sp>
      <p:sp>
        <p:nvSpPr>
          <p:cNvPr id="11" name="TextBox 10">
            <a:extLst>
              <a:ext uri="{FF2B5EF4-FFF2-40B4-BE49-F238E27FC236}">
                <a16:creationId xmlns:a16="http://schemas.microsoft.com/office/drawing/2014/main" id="{76C2F5D8-45FE-4451-9052-B3A5E886596D}"/>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357163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664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5" y="1607552"/>
            <a:ext cx="11660415"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व्यापारः </a:t>
            </a:r>
            <a:r>
              <a:rPr lang="ne-NP" sz="2400" dirty="0">
                <a:cs typeface="Kalimati" pitchFamily="2"/>
              </a:rPr>
              <a:t>खरिद गरिएकै अवस्थामा बिक्रि गरी नाफा गर्ने उद्देश्यले पसल राखी वा नराखी व्यापार व्यवसाय चलाएको</a:t>
            </a:r>
            <a:r>
              <a:rPr lang="en-US" sz="2400" dirty="0">
                <a:cs typeface="Kalimati" pitchFamily="2"/>
              </a:rPr>
              <a:t> </a:t>
            </a:r>
            <a:r>
              <a:rPr lang="ne-NP" sz="2400" dirty="0">
                <a:cs typeface="Kalimati" pitchFamily="2"/>
              </a:rPr>
              <a:t>भए कोड </a:t>
            </a:r>
            <a:r>
              <a:rPr lang="en-US" sz="2400" b="1" dirty="0">
                <a:solidFill>
                  <a:srgbClr val="00B0F0"/>
                </a:solidFill>
                <a:cs typeface="Kalimati" pitchFamily="2"/>
              </a:rPr>
              <a:t>2</a:t>
            </a:r>
            <a:r>
              <a:rPr lang="ne-NP" sz="2400" dirty="0">
                <a:cs typeface="Kalimati" pitchFamily="2"/>
              </a:rPr>
              <a:t> लेख्नुपर्दछ ।</a:t>
            </a:r>
          </a:p>
          <a:p>
            <a:pPr lvl="1" indent="-339725" algn="just">
              <a:lnSpc>
                <a:spcPct val="150000"/>
              </a:lnSpc>
              <a:buFont typeface="Arial"/>
              <a:buChar char="•"/>
            </a:pPr>
            <a:r>
              <a:rPr lang="ne-NP" sz="2400" b="1" dirty="0">
                <a:cs typeface="Kalimati" pitchFamily="2"/>
              </a:rPr>
              <a:t>यातायातः</a:t>
            </a:r>
            <a:r>
              <a:rPr lang="ne-NP" sz="2400" dirty="0">
                <a:cs typeface="Kalimati" pitchFamily="2"/>
              </a:rPr>
              <a:t> मानिस वा अरू कुनै मालसामान ओसारपसार वा ढुवानी गर्न यातायात व्यवसाय जस्तैः ठेलागाडा, गोरुगाडा, घोडा, खच्चर, भेडा, च्याङग्रा, रिक्सा आदि चलाएको भए</a:t>
            </a:r>
            <a:r>
              <a:rPr lang="en-US" sz="2400" dirty="0">
                <a:cs typeface="Kalimati" pitchFamily="2"/>
              </a:rPr>
              <a:t> </a:t>
            </a:r>
            <a:r>
              <a:rPr lang="ne-NP" sz="2400" dirty="0">
                <a:cs typeface="Kalimati" pitchFamily="2"/>
              </a:rPr>
              <a:t>कोड </a:t>
            </a:r>
            <a:r>
              <a:rPr lang="en-US" sz="2400" b="1" dirty="0">
                <a:solidFill>
                  <a:srgbClr val="00B0F0"/>
                </a:solidFill>
                <a:cs typeface="Kalimati" pitchFamily="2"/>
              </a:rPr>
              <a:t>3</a:t>
            </a:r>
            <a:r>
              <a:rPr lang="ne-NP" sz="2400" dirty="0">
                <a:cs typeface="Kalimati" pitchFamily="2"/>
              </a:rPr>
              <a:t> लेख्नुपर्दछ</a:t>
            </a:r>
            <a:r>
              <a:rPr lang="en-US" sz="2400" dirty="0">
                <a:cs typeface="Kalimati" pitchFamily="2"/>
              </a:rPr>
              <a:t> </a:t>
            </a:r>
            <a:r>
              <a:rPr lang="ne-NP" sz="2400" dirty="0">
                <a:cs typeface="Kalimati" pitchFamily="2"/>
              </a:rPr>
              <a:t>।</a:t>
            </a:r>
          </a:p>
        </p:txBody>
      </p:sp>
      <p:pic>
        <p:nvPicPr>
          <p:cNvPr id="11" name="Picture 10">
            <a:extLst>
              <a:ext uri="{FF2B5EF4-FFF2-40B4-BE49-F238E27FC236}">
                <a16:creationId xmlns:a16="http://schemas.microsoft.com/office/drawing/2014/main" id="{6468681C-807C-4568-A97B-7380EE6B165F}"/>
              </a:ext>
            </a:extLst>
          </p:cNvPr>
          <p:cNvPicPr>
            <a:picLocks noChangeAspect="1"/>
          </p:cNvPicPr>
          <p:nvPr/>
        </p:nvPicPr>
        <p:blipFill rotWithShape="1">
          <a:blip r:embed="rId2"/>
          <a:srcRect l="11599" t="35039" r="39826" b="48682"/>
          <a:stretch/>
        </p:blipFill>
        <p:spPr>
          <a:xfrm>
            <a:off x="3542" y="4360559"/>
            <a:ext cx="11660415" cy="2198105"/>
          </a:xfrm>
          <a:prstGeom prst="rect">
            <a:avLst/>
          </a:prstGeom>
        </p:spPr>
      </p:pic>
      <p:sp>
        <p:nvSpPr>
          <p:cNvPr id="7" name="TextBox 6">
            <a:extLst>
              <a:ext uri="{FF2B5EF4-FFF2-40B4-BE49-F238E27FC236}">
                <a16:creationId xmlns:a16="http://schemas.microsoft.com/office/drawing/2014/main" id="{82E1156D-6DE6-42E3-8FE3-5429C250EF0C}"/>
              </a:ext>
            </a:extLst>
          </p:cNvPr>
          <p:cNvSpPr txBox="1"/>
          <p:nvPr/>
        </p:nvSpPr>
        <p:spPr>
          <a:xfrm>
            <a:off x="7506588" y="6489559"/>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031294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664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382772" y="1607552"/>
            <a:ext cx="11330808" cy="4385816"/>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सेवाः</a:t>
            </a:r>
            <a:r>
              <a:rPr lang="ne-NP" sz="2400" dirty="0">
                <a:cs typeface="Kalimati" pitchFamily="2"/>
              </a:rPr>
              <a:t> शारीरिक वा बौद्धिक श्रम लगाई अर्को व्यक्ति वा संस्थालाई आवश्यक हुने सेवा जस्तैः शैलुन, ब्युटी पार्लर, क्लिनर्स, टेलर, होटल व्यवसाय, सुडेनी, पूरोहित, ज्योतिष, परामर्श, झारफुक, सामान्य मर्मत, ट्युशन, पथप्रर्दशक, क्लिनिक, डकर्मी, सिकर्मी, आरन, भरिया, नाच देखाउने आदि भए कोड </a:t>
            </a:r>
            <a:r>
              <a:rPr lang="en-US" sz="2400" b="1" dirty="0">
                <a:solidFill>
                  <a:srgbClr val="00B0F0"/>
                </a:solidFill>
                <a:cs typeface="Kalimati" pitchFamily="2"/>
              </a:rPr>
              <a:t>4</a:t>
            </a:r>
            <a:r>
              <a:rPr lang="en-US" sz="2400" dirty="0">
                <a:cs typeface="Kalimati" pitchFamily="2"/>
              </a:rPr>
              <a:t> </a:t>
            </a:r>
            <a:r>
              <a:rPr lang="ne-NP" sz="2400" dirty="0">
                <a:cs typeface="Kalimati" pitchFamily="2"/>
              </a:rPr>
              <a:t>लेख्नुपर्दछ ।</a:t>
            </a:r>
          </a:p>
          <a:p>
            <a:pPr lvl="1" indent="-339725" algn="just">
              <a:lnSpc>
                <a:spcPct val="150000"/>
              </a:lnSpc>
              <a:buFont typeface="Arial"/>
              <a:buChar char="•"/>
            </a:pPr>
            <a:r>
              <a:rPr lang="ne-NP" sz="2400" b="1" dirty="0">
                <a:cs typeface="Kalimati" pitchFamily="2"/>
              </a:rPr>
              <a:t>अन्यः</a:t>
            </a:r>
            <a:r>
              <a:rPr lang="ne-NP" sz="2400" dirty="0">
                <a:cs typeface="Kalimati" pitchFamily="2"/>
              </a:rPr>
              <a:t> उद्योग, व्यापार, यातायात वा सेवा बाहेक अन्य कुनै गैरकृषि व्यवसाय भए कोड </a:t>
            </a:r>
            <a:r>
              <a:rPr lang="en-US" sz="2400" b="1" dirty="0">
                <a:solidFill>
                  <a:srgbClr val="00B0F0"/>
                </a:solidFill>
                <a:cs typeface="Kalimati" pitchFamily="2"/>
              </a:rPr>
              <a:t>5</a:t>
            </a:r>
            <a:r>
              <a:rPr lang="en-US" sz="2400" dirty="0">
                <a:cs typeface="Kalimati" pitchFamily="2"/>
              </a:rPr>
              <a:t> </a:t>
            </a:r>
            <a:r>
              <a:rPr lang="ne-NP" sz="2400" dirty="0">
                <a:cs typeface="Kalimati" pitchFamily="2"/>
              </a:rPr>
              <a:t>लेख्नुपर्दछ ।</a:t>
            </a:r>
            <a:endParaRPr lang="en-US" sz="2400" dirty="0">
              <a:cs typeface="Kalimati" pitchFamily="2"/>
            </a:endParaRPr>
          </a:p>
          <a:p>
            <a:pPr lvl="1" indent="-339725" algn="just">
              <a:lnSpc>
                <a:spcPct val="150000"/>
              </a:lnSpc>
              <a:buFont typeface="Arial"/>
              <a:buChar char="•"/>
            </a:pPr>
            <a:r>
              <a:rPr lang="ne-NP" sz="2400" dirty="0">
                <a:cs typeface="Kalimati" pitchFamily="2"/>
              </a:rPr>
              <a:t>परिवारले माथि उल्लेख गरिए बमोजिम कुनै पनि साना घरेलु व्यवसाय नचलाएको भएमा कोड </a:t>
            </a:r>
            <a:r>
              <a:rPr lang="en-US" sz="2400" b="1" dirty="0">
                <a:solidFill>
                  <a:srgbClr val="00B0F0"/>
                </a:solidFill>
                <a:cs typeface="Kalimati" pitchFamily="2"/>
              </a:rPr>
              <a:t>6</a:t>
            </a:r>
            <a:r>
              <a:rPr lang="en-US" sz="2400" dirty="0">
                <a:cs typeface="Kalimati" pitchFamily="2"/>
              </a:rPr>
              <a:t> </a:t>
            </a:r>
            <a:r>
              <a:rPr lang="ne-NP" sz="2400" dirty="0">
                <a:cs typeface="Kalimati" pitchFamily="2"/>
              </a:rPr>
              <a:t>लेखी प्रश्न १४ सोध्नुपर्दछ ।</a:t>
            </a:r>
          </a:p>
        </p:txBody>
      </p:sp>
      <p:pic>
        <p:nvPicPr>
          <p:cNvPr id="6" name="Picture 5">
            <a:extLst>
              <a:ext uri="{FF2B5EF4-FFF2-40B4-BE49-F238E27FC236}">
                <a16:creationId xmlns:a16="http://schemas.microsoft.com/office/drawing/2014/main" id="{CB713D0B-B7C9-404D-8951-F8688220FCC4}"/>
              </a:ext>
            </a:extLst>
          </p:cNvPr>
          <p:cNvPicPr>
            <a:picLocks noChangeAspect="1"/>
          </p:cNvPicPr>
          <p:nvPr/>
        </p:nvPicPr>
        <p:blipFill rotWithShape="1">
          <a:blip r:embed="rId2"/>
          <a:srcRect l="11599" t="35039" r="39826" b="48682"/>
          <a:stretch/>
        </p:blipFill>
        <p:spPr>
          <a:xfrm>
            <a:off x="5316279" y="5656521"/>
            <a:ext cx="6517801" cy="1114795"/>
          </a:xfrm>
          <a:prstGeom prst="rect">
            <a:avLst/>
          </a:prstGeom>
        </p:spPr>
      </p:pic>
    </p:spTree>
    <p:extLst>
      <p:ext uri="{BB962C8B-B14F-4D97-AF65-F5344CB8AC3E}">
        <p14:creationId xmlns:p14="http://schemas.microsoft.com/office/powerpoint/2010/main" val="1750015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तपाईंको परिवारले कृषि बाहेक कुन मुख्य साना घरेलु व्यवसाय चलाएको छ ? (दर्ता नगरिएका र तलबी कामदार नभएका)</a:t>
            </a:r>
          </a:p>
        </p:txBody>
      </p:sp>
      <p:sp>
        <p:nvSpPr>
          <p:cNvPr id="8" name="Slide Number Placeholder 19"/>
          <p:cNvSpPr txBox="1">
            <a:spLocks/>
          </p:cNvSpPr>
          <p:nvPr/>
        </p:nvSpPr>
        <p:spPr>
          <a:xfrm>
            <a:off x="11546958" y="6411433"/>
            <a:ext cx="645042"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35445" y="1837219"/>
            <a:ext cx="11982890"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प्रश्नको सन्दर्भमा परिवारका महिला, अपाङ्गता भएका व्यक्ति वा जेष्ठ नागरिकहरुले सञ्चालन गरेका गैर कृषि साना घरेलु व्यवसाय गणनामा छुट्न नहुने तर्फ विशेष ध्यान दिनुपर्दछ ।</a:t>
            </a:r>
          </a:p>
          <a:p>
            <a:pPr lvl="1" indent="-339725" algn="just">
              <a:lnSpc>
                <a:spcPct val="150000"/>
              </a:lnSpc>
              <a:buFont typeface="Arial"/>
              <a:buChar char="•"/>
            </a:pPr>
            <a:r>
              <a:rPr lang="ne-NP" sz="2400" dirty="0">
                <a:cs typeface="Kalimati" pitchFamily="2"/>
              </a:rPr>
              <a:t>यस प्रश्नको माथि उल्लेख गरिएका व्यवसायहरू गैर कृषि प्रकृतिका, दर्ता नगरिएका, तलबी कामदार नराखेका र उत्पादित वस्तु वा सेवा अर्को एकाइलार्इ बेचबिखन गरिएको हुनै पर्दछ ।</a:t>
            </a:r>
          </a:p>
          <a:p>
            <a:pPr lvl="1" indent="-339725" algn="just">
              <a:lnSpc>
                <a:spcPct val="150000"/>
              </a:lnSpc>
              <a:buFont typeface="Arial"/>
              <a:buChar char="•"/>
            </a:pPr>
            <a:r>
              <a:rPr lang="ne-NP" sz="2400" dirty="0">
                <a:cs typeface="Kalimati" pitchFamily="2"/>
              </a:rPr>
              <a:t>आफ्नो परिवारको उपभोगका लागि मात्र वस्तु वा सेवा उत्पादन गर्ने व्यवसायलार्इ भने यस अन्तर्गत राख्नु हुदैन ।</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5167423"/>
            <a:ext cx="11373293" cy="1603893"/>
          </a:xfrm>
          <a:prstGeom prst="rect">
            <a:avLst/>
          </a:prstGeom>
        </p:spPr>
      </p:pic>
    </p:spTree>
    <p:extLst>
      <p:ext uri="{BB962C8B-B14F-4D97-AF65-F5344CB8AC3E}">
        <p14:creationId xmlns:p14="http://schemas.microsoft.com/office/powerpoint/2010/main" val="2140258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80484" y="828772"/>
            <a:ext cx="11033096" cy="1126590"/>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१३ तपाईंको परिवारमा उक्त साना घरेलु व्यवसाय मुख्यतया कसले सञ्चालन गरेको छ ? </a:t>
            </a:r>
          </a:p>
          <a:p>
            <a:pPr algn="ctr">
              <a:lnSpc>
                <a:spcPts val="2941"/>
              </a:lnSpc>
              <a:spcBef>
                <a:spcPct val="0"/>
              </a:spcBef>
            </a:pPr>
            <a:endParaRPr lang="ne-NP" sz="27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265792" y="1878613"/>
            <a:ext cx="11660415" cy="2169825"/>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प्रश्न १२ मा परिवारले कृषि बाहेक दर्ता नगरी र तलबी कामदार नराखी कुनै व्यवसाय सञ्चालन गरेको भएमा मात्र यो प्रश्न सोध्नु पर्दछ ।</a:t>
            </a:r>
          </a:p>
          <a:p>
            <a:pPr lvl="1" indent="-339725" algn="just">
              <a:lnSpc>
                <a:spcPct val="150000"/>
              </a:lnSpc>
              <a:buFont typeface="Arial"/>
              <a:buChar char="•"/>
            </a:pPr>
            <a:r>
              <a:rPr lang="ne-NP" sz="2400" dirty="0">
                <a:cs typeface="Kalimati" pitchFamily="2"/>
              </a:rPr>
              <a:t>उक्त घरेलु व्यवसाय सञ्चालनमा पुरूष वा महिला कसले बढी समय दिने गरेको छ सोही आधारमा सम्बन्धित कोड लेख्नुपर्दछ । </a:t>
            </a:r>
          </a:p>
        </p:txBody>
      </p:sp>
      <p:pic>
        <p:nvPicPr>
          <p:cNvPr id="5" name="Picture 4">
            <a:extLst>
              <a:ext uri="{FF2B5EF4-FFF2-40B4-BE49-F238E27FC236}">
                <a16:creationId xmlns:a16="http://schemas.microsoft.com/office/drawing/2014/main" id="{E4F86504-5758-4E0D-AC02-0E225DCD5F93}"/>
              </a:ext>
            </a:extLst>
          </p:cNvPr>
          <p:cNvPicPr>
            <a:picLocks noChangeAspect="1"/>
          </p:cNvPicPr>
          <p:nvPr/>
        </p:nvPicPr>
        <p:blipFill rotWithShape="1">
          <a:blip r:embed="rId2"/>
          <a:srcRect l="59738" t="34729" r="6076" b="48838"/>
          <a:stretch/>
        </p:blipFill>
        <p:spPr>
          <a:xfrm>
            <a:off x="1233377" y="4284610"/>
            <a:ext cx="9409813" cy="2544467"/>
          </a:xfrm>
          <a:prstGeom prst="rect">
            <a:avLst/>
          </a:prstGeom>
        </p:spPr>
      </p:pic>
      <p:sp>
        <p:nvSpPr>
          <p:cNvPr id="7" name="TextBox 6">
            <a:extLst>
              <a:ext uri="{FF2B5EF4-FFF2-40B4-BE49-F238E27FC236}">
                <a16:creationId xmlns:a16="http://schemas.microsoft.com/office/drawing/2014/main" id="{3031A23D-1E25-4E96-939A-0B79F015E8EA}"/>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985532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80484" y="828772"/>
            <a:ext cx="11033096"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१३ तपाईंको परिवारमा उक्त साना घरेलु व्यवसाय मुख्यतया कसले सञ्चालन गरेको छ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265792" y="2080634"/>
            <a:ext cx="11660415"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सामान्यतया नेपाली समाजमा परिवारका महिला सदस्यहरूले कुनै न कुनै सानातिना घरेलु व्यवसाय अनौपचारिक रुपमा चलाएका हुन सक्दछन् ।</a:t>
            </a:r>
          </a:p>
          <a:p>
            <a:pPr lvl="1" indent="-339725" algn="just">
              <a:lnSpc>
                <a:spcPct val="150000"/>
              </a:lnSpc>
              <a:buFont typeface="Arial"/>
              <a:buChar char="•"/>
            </a:pPr>
            <a:r>
              <a:rPr lang="ne-NP" sz="2400" dirty="0">
                <a:cs typeface="Kalimati" pitchFamily="2"/>
              </a:rPr>
              <a:t>यस अवस्थालाई ख्याल गरी महिला सञ्चालक भए नभएको बारे विशेष सोधखोज गर्नुपर्दछ ।</a:t>
            </a:r>
          </a:p>
          <a:p>
            <a:pPr lvl="1" indent="-339725" algn="just">
              <a:lnSpc>
                <a:spcPct val="150000"/>
              </a:lnSpc>
              <a:buFont typeface="Arial"/>
              <a:buChar char="•"/>
            </a:pPr>
            <a:r>
              <a:rPr lang="ne-NP" sz="2400" dirty="0">
                <a:cs typeface="Kalimati" pitchFamily="2"/>
              </a:rPr>
              <a:t>यसबाट महिलाहरू आर्थिक उपार्जनको काममा सक्रिय भए नभएको जानकारी लिन सकिन्छ ।</a:t>
            </a:r>
          </a:p>
          <a:p>
            <a:pPr lvl="1" indent="-339725" algn="just">
              <a:lnSpc>
                <a:spcPct val="150000"/>
              </a:lnSpc>
              <a:buFont typeface="Arial"/>
              <a:buChar char="•"/>
            </a:pPr>
            <a:r>
              <a:rPr lang="ne-NP" sz="2400" dirty="0">
                <a:cs typeface="Kalimati" pitchFamily="2"/>
              </a:rPr>
              <a:t>महिलाहरूले चलाएका अनौपचारिक व्यवसायले परिवारमा नदेखिने गरी आर्थिक टेवा पुर्याएको हुन्छ ।</a:t>
            </a:r>
          </a:p>
        </p:txBody>
      </p:sp>
      <p:pic>
        <p:nvPicPr>
          <p:cNvPr id="5" name="Picture 4">
            <a:extLst>
              <a:ext uri="{FF2B5EF4-FFF2-40B4-BE49-F238E27FC236}">
                <a16:creationId xmlns:a16="http://schemas.microsoft.com/office/drawing/2014/main" id="{E4F86504-5758-4E0D-AC02-0E225DCD5F93}"/>
              </a:ext>
            </a:extLst>
          </p:cNvPr>
          <p:cNvPicPr>
            <a:picLocks noChangeAspect="1"/>
          </p:cNvPicPr>
          <p:nvPr/>
        </p:nvPicPr>
        <p:blipFill rotWithShape="1">
          <a:blip r:embed="rId2"/>
          <a:srcRect l="59738" t="34729" r="6076" b="48838"/>
          <a:stretch/>
        </p:blipFill>
        <p:spPr>
          <a:xfrm>
            <a:off x="3572538" y="5190419"/>
            <a:ext cx="5465135" cy="1477804"/>
          </a:xfrm>
          <a:prstGeom prst="rect">
            <a:avLst/>
          </a:prstGeom>
        </p:spPr>
      </p:pic>
    </p:spTree>
    <p:extLst>
      <p:ext uri="{BB962C8B-B14F-4D97-AF65-F5344CB8AC3E}">
        <p14:creationId xmlns:p14="http://schemas.microsoft.com/office/powerpoint/2010/main" val="3758435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१४ गत १२ महिनामा तपाईंको परिवारमा कसैको मृत्यु भएको थियो ? </a:t>
            </a:r>
          </a:p>
        </p:txBody>
      </p:sp>
      <p:sp>
        <p:nvSpPr>
          <p:cNvPr id="5" name="TextBox 4"/>
          <p:cNvSpPr txBox="1"/>
          <p:nvPr/>
        </p:nvSpPr>
        <p:spPr>
          <a:xfrm>
            <a:off x="53164" y="1681983"/>
            <a:ext cx="8377923" cy="4939814"/>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गणना हुने दिन भन्दा ३६५ दिन अघि परिवारमा कसैको मृत्यु भएको भए कोड </a:t>
            </a:r>
            <a:r>
              <a:rPr lang="en-US" sz="2400" b="1" dirty="0">
                <a:solidFill>
                  <a:srgbClr val="00B0F0"/>
                </a:solidFill>
                <a:cs typeface="Kalimati" pitchFamily="2"/>
              </a:rPr>
              <a:t>1</a:t>
            </a:r>
            <a:r>
              <a:rPr lang="en-US" sz="2400" dirty="0">
                <a:cs typeface="Kalimati" pitchFamily="2"/>
              </a:rPr>
              <a:t> </a:t>
            </a:r>
            <a:r>
              <a:rPr lang="ne-NP" sz="2400" dirty="0">
                <a:cs typeface="Kalimati" pitchFamily="2"/>
              </a:rPr>
              <a:t>लेखी</a:t>
            </a:r>
            <a:r>
              <a:rPr lang="en-US" sz="2400" dirty="0">
                <a:cs typeface="Kalimati" pitchFamily="2"/>
              </a:rPr>
              <a:t> </a:t>
            </a:r>
            <a:r>
              <a:rPr lang="ne-NP" sz="2400" dirty="0">
                <a:cs typeface="Kalimati" pitchFamily="2"/>
              </a:rPr>
              <a:t>मृत्यु भएको जम्मा संख्या लेख्नुपर्दछ ।</a:t>
            </a:r>
          </a:p>
          <a:p>
            <a:pPr lvl="1" indent="-284163" algn="just">
              <a:lnSpc>
                <a:spcPct val="150000"/>
              </a:lnSpc>
              <a:buFont typeface="Arial"/>
              <a:buChar char="•"/>
            </a:pPr>
            <a:r>
              <a:rPr lang="ne-NP" sz="2400" dirty="0">
                <a:cs typeface="Kalimati" pitchFamily="2"/>
              </a:rPr>
              <a:t>उक्त अवधिमा कसैको मृत्यु नभएको भए कोड</a:t>
            </a:r>
            <a:r>
              <a:rPr lang="en-US" sz="2400" dirty="0">
                <a:cs typeface="Kalimati" pitchFamily="2"/>
              </a:rPr>
              <a:t> </a:t>
            </a:r>
            <a:r>
              <a:rPr lang="en-US" sz="2400" b="1" dirty="0">
                <a:solidFill>
                  <a:srgbClr val="00B0F0"/>
                </a:solidFill>
                <a:cs typeface="Kalimati" pitchFamily="2"/>
              </a:rPr>
              <a:t>2</a:t>
            </a:r>
            <a:r>
              <a:rPr lang="ne-NP" sz="2400" dirty="0">
                <a:cs typeface="Kalimati" pitchFamily="2"/>
              </a:rPr>
              <a:t> लेखी प्रश्न १६ सोध्नुपर्दछ ।</a:t>
            </a:r>
          </a:p>
          <a:p>
            <a:pPr lvl="1" indent="-284163" algn="just">
              <a:lnSpc>
                <a:spcPct val="150000"/>
              </a:lnSpc>
              <a:buFont typeface="Arial"/>
              <a:buChar char="•"/>
            </a:pPr>
            <a:r>
              <a:rPr lang="ne-NP" sz="2400" dirty="0">
                <a:cs typeface="Kalimati" pitchFamily="2"/>
              </a:rPr>
              <a:t>मृत्यु सम्बन्धी विवरण संवेदनशील विषय भएको हुनाले विशेष ध्यान दिनुपर्दछ ।</a:t>
            </a:r>
          </a:p>
          <a:p>
            <a:pPr lvl="1" indent="-284163" algn="just">
              <a:lnSpc>
                <a:spcPct val="150000"/>
              </a:lnSpc>
              <a:buFont typeface="Arial"/>
              <a:buChar char="•"/>
            </a:pPr>
            <a:r>
              <a:rPr lang="ne-NP" sz="2400" b="1" dirty="0">
                <a:solidFill>
                  <a:srgbClr val="00B0F0"/>
                </a:solidFill>
                <a:cs typeface="Kalimati" pitchFamily="2"/>
              </a:rPr>
              <a:t>उदाहरणः</a:t>
            </a:r>
            <a:r>
              <a:rPr lang="ne-NP" sz="2400" dirty="0">
                <a:cs typeface="Kalimati" pitchFamily="2"/>
              </a:rPr>
              <a:t> गणना भएको दिन २०७८ असार ६ गते हो भने मृत्यु सम्बन्धी विवरण २०७७ असार ६ गते देखि २०७८ असार ५ गतेसम्मको सन्दर्भ समय लिनु 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pic>
        <p:nvPicPr>
          <p:cNvPr id="6" name="Picture 5">
            <a:extLst>
              <a:ext uri="{FF2B5EF4-FFF2-40B4-BE49-F238E27FC236}">
                <a16:creationId xmlns:a16="http://schemas.microsoft.com/office/drawing/2014/main" id="{23EEC47B-6BBB-4315-B6EA-43EE679A00F7}"/>
              </a:ext>
            </a:extLst>
          </p:cNvPr>
          <p:cNvPicPr>
            <a:picLocks noChangeAspect="1"/>
          </p:cNvPicPr>
          <p:nvPr/>
        </p:nvPicPr>
        <p:blipFill rotWithShape="1">
          <a:blip r:embed="rId3"/>
          <a:srcRect l="19099" t="34574" r="67645" b="33275"/>
          <a:stretch/>
        </p:blipFill>
        <p:spPr>
          <a:xfrm>
            <a:off x="8611844" y="1484360"/>
            <a:ext cx="3551805" cy="4845704"/>
          </a:xfrm>
          <a:prstGeom prst="rect">
            <a:avLst/>
          </a:prstGeom>
        </p:spPr>
      </p:pic>
      <p:sp>
        <p:nvSpPr>
          <p:cNvPr id="7" name="TextBox 6">
            <a:extLst>
              <a:ext uri="{FF2B5EF4-FFF2-40B4-BE49-F238E27FC236}">
                <a16:creationId xmlns:a16="http://schemas.microsoft.com/office/drawing/2014/main" id="{573446D2-439B-4503-ADE0-A9C4E10C6C37}"/>
              </a:ext>
            </a:extLst>
          </p:cNvPr>
          <p:cNvSpPr txBox="1"/>
          <p:nvPr/>
        </p:nvSpPr>
        <p:spPr>
          <a:xfrm>
            <a:off x="11291777" y="4093535"/>
            <a:ext cx="421803" cy="400110"/>
          </a:xfrm>
          <a:prstGeom prst="rect">
            <a:avLst/>
          </a:prstGeom>
          <a:noFill/>
        </p:spPr>
        <p:txBody>
          <a:bodyPr wrap="square" rtlCol="0">
            <a:spAutoFit/>
          </a:bodyPr>
          <a:lstStyle/>
          <a:p>
            <a:pPr algn="ctr"/>
            <a:r>
              <a:rPr lang="en-US" sz="2000" dirty="0">
                <a:solidFill>
                  <a:srgbClr val="00B0F0"/>
                </a:solidFill>
              </a:rPr>
              <a:t>1</a:t>
            </a:r>
          </a:p>
        </p:txBody>
      </p:sp>
      <p:sp>
        <p:nvSpPr>
          <p:cNvPr id="10" name="TextBox 9">
            <a:extLst>
              <a:ext uri="{FF2B5EF4-FFF2-40B4-BE49-F238E27FC236}">
                <a16:creationId xmlns:a16="http://schemas.microsoft.com/office/drawing/2014/main" id="{A730813C-33CF-43CA-BAAF-C503D7DA7EE7}"/>
              </a:ext>
            </a:extLst>
          </p:cNvPr>
          <p:cNvSpPr txBox="1"/>
          <p:nvPr/>
        </p:nvSpPr>
        <p:spPr>
          <a:xfrm>
            <a:off x="10689267" y="4841359"/>
            <a:ext cx="421803" cy="400110"/>
          </a:xfrm>
          <a:prstGeom prst="rect">
            <a:avLst/>
          </a:prstGeom>
          <a:noFill/>
        </p:spPr>
        <p:txBody>
          <a:bodyPr wrap="square" rtlCol="0">
            <a:spAutoFit/>
          </a:bodyPr>
          <a:lstStyle/>
          <a:p>
            <a:pPr algn="ctr"/>
            <a:r>
              <a:rPr lang="en-US" sz="2000" dirty="0">
                <a:solidFill>
                  <a:srgbClr val="00B0F0"/>
                </a:solidFill>
              </a:rPr>
              <a:t>2</a:t>
            </a:r>
          </a:p>
        </p:txBody>
      </p:sp>
      <p:sp>
        <p:nvSpPr>
          <p:cNvPr id="9" name="Oval 8">
            <a:extLst>
              <a:ext uri="{FF2B5EF4-FFF2-40B4-BE49-F238E27FC236}">
                <a16:creationId xmlns:a16="http://schemas.microsoft.com/office/drawing/2014/main" id="{5A92F8A7-6D34-426F-B7A4-E2017F34CC7B}"/>
              </a:ext>
            </a:extLst>
          </p:cNvPr>
          <p:cNvSpPr/>
          <p:nvPr/>
        </p:nvSpPr>
        <p:spPr>
          <a:xfrm>
            <a:off x="10611293" y="4841359"/>
            <a:ext cx="606056" cy="40011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6E3F72F-B09E-4E68-A42D-EA757BBCA9FB}"/>
              </a:ext>
            </a:extLst>
          </p:cNvPr>
          <p:cNvSpPr/>
          <p:nvPr/>
        </p:nvSpPr>
        <p:spPr>
          <a:xfrm>
            <a:off x="11199630" y="4111258"/>
            <a:ext cx="606056" cy="40011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53E3971-8929-498C-BA0B-D0E7F274F5F7}"/>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2155415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71305"/>
            <a:ext cx="11929728"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१४ गत १२ महिनामा तपाईंको परिवारमा कसैको मृत्यु भएको थियो ? </a:t>
            </a:r>
          </a:p>
        </p:txBody>
      </p:sp>
      <p:sp>
        <p:nvSpPr>
          <p:cNvPr id="5" name="TextBox 4"/>
          <p:cNvSpPr txBox="1"/>
          <p:nvPr/>
        </p:nvSpPr>
        <p:spPr>
          <a:xfrm>
            <a:off x="53165" y="1681983"/>
            <a:ext cx="8168816" cy="3831818"/>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परिवारका कुनै महिलाबाट जिउँदो बच्चा जन्म भई जन्मेको केही समयपछि वा जन्मिनासाथ नै मृत्यु भएको भए पनि त्यस परिवारका सदस्यको मृत्यु भएको मानी कोड </a:t>
            </a:r>
            <a:r>
              <a:rPr lang="en-US" sz="2400" b="1" dirty="0">
                <a:solidFill>
                  <a:srgbClr val="00B0F0"/>
                </a:solidFill>
                <a:cs typeface="Kalimati" pitchFamily="2"/>
              </a:rPr>
              <a:t>1</a:t>
            </a:r>
            <a:r>
              <a:rPr lang="ne-NP" sz="2400" dirty="0">
                <a:cs typeface="Kalimati" pitchFamily="2"/>
              </a:rPr>
              <a:t> लेख्नुपर्दछ ।</a:t>
            </a:r>
          </a:p>
          <a:p>
            <a:pPr lvl="1" indent="-284163" algn="just">
              <a:lnSpc>
                <a:spcPct val="150000"/>
              </a:lnSpc>
              <a:buFont typeface="Arial"/>
              <a:buChar char="•"/>
            </a:pPr>
            <a:r>
              <a:rPr lang="ne-NP" sz="2400" dirty="0">
                <a:cs typeface="Kalimati" pitchFamily="2"/>
              </a:rPr>
              <a:t>तर मृत जन्मेको बच्चाको विवरण लिनु हुदैन ।</a:t>
            </a:r>
          </a:p>
          <a:p>
            <a:pPr lvl="1" indent="-284163" algn="just">
              <a:lnSpc>
                <a:spcPct val="150000"/>
              </a:lnSpc>
              <a:buFont typeface="Arial"/>
              <a:buChar char="•"/>
            </a:pPr>
            <a:r>
              <a:rPr lang="ne-NP" sz="2400" dirty="0">
                <a:cs typeface="Kalimati" pitchFamily="2"/>
              </a:rPr>
              <a:t>अपाङ्गता भएका व्यक्तिको मृत्यु, साना बालबालिकाको मृत्यु तथा अन्य केही मृत्युका बारेमा परिवारले नभन्न सक्ने सम्भावनालार्इ ध्यानमा राखेर सावधानी पुर्वक विवरण संकलन गर्नुपर्दछ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pic>
        <p:nvPicPr>
          <p:cNvPr id="6" name="Picture 5">
            <a:extLst>
              <a:ext uri="{FF2B5EF4-FFF2-40B4-BE49-F238E27FC236}">
                <a16:creationId xmlns:a16="http://schemas.microsoft.com/office/drawing/2014/main" id="{23EEC47B-6BBB-4315-B6EA-43EE679A00F7}"/>
              </a:ext>
            </a:extLst>
          </p:cNvPr>
          <p:cNvPicPr>
            <a:picLocks noChangeAspect="1"/>
          </p:cNvPicPr>
          <p:nvPr/>
        </p:nvPicPr>
        <p:blipFill rotWithShape="1">
          <a:blip r:embed="rId3"/>
          <a:srcRect l="19099" t="34574" r="67645" b="33275"/>
          <a:stretch/>
        </p:blipFill>
        <p:spPr>
          <a:xfrm>
            <a:off x="8431088" y="1484360"/>
            <a:ext cx="3551805" cy="4845704"/>
          </a:xfrm>
          <a:prstGeom prst="rect">
            <a:avLst/>
          </a:prstGeom>
        </p:spPr>
      </p:pic>
    </p:spTree>
    <p:extLst>
      <p:ext uri="{BB962C8B-B14F-4D97-AF65-F5344CB8AC3E}">
        <p14:creationId xmlns:p14="http://schemas.microsoft.com/office/powerpoint/2010/main" val="3848338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दिनुहोस्  । </a:t>
            </a:r>
          </a:p>
        </p:txBody>
      </p:sp>
      <p:sp>
        <p:nvSpPr>
          <p:cNvPr id="5" name="TextBox 4"/>
          <p:cNvSpPr txBox="1"/>
          <p:nvPr/>
        </p:nvSpPr>
        <p:spPr>
          <a:xfrm>
            <a:off x="53165" y="1926536"/>
            <a:ext cx="3306723" cy="4385816"/>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प्रश्न नं. १४ मा गणनाको दिनभन्दा अघि एक वर्षभित्र परिवारको कुनै सदस्यको मृत्यु भएको भए मृत्यु भएका व्यक्तिको विस्तृत विवरण संकलन गर्नुपर्दछ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pic>
        <p:nvPicPr>
          <p:cNvPr id="7" name="Picture 6">
            <a:extLst>
              <a:ext uri="{FF2B5EF4-FFF2-40B4-BE49-F238E27FC236}">
                <a16:creationId xmlns:a16="http://schemas.microsoft.com/office/drawing/2014/main" id="{892C48F9-B625-4F68-9EA1-9D3E0DB7A7DA}"/>
              </a:ext>
            </a:extLst>
          </p:cNvPr>
          <p:cNvPicPr>
            <a:picLocks noChangeAspect="1"/>
          </p:cNvPicPr>
          <p:nvPr/>
        </p:nvPicPr>
        <p:blipFill rotWithShape="1">
          <a:blip r:embed="rId3"/>
          <a:srcRect l="32006" t="34574" r="20988" b="33023"/>
          <a:stretch/>
        </p:blipFill>
        <p:spPr>
          <a:xfrm>
            <a:off x="3572540" y="1681983"/>
            <a:ext cx="8619460" cy="4648079"/>
          </a:xfrm>
          <a:prstGeom prst="rect">
            <a:avLst/>
          </a:prstGeom>
        </p:spPr>
      </p:pic>
    </p:spTree>
    <p:extLst>
      <p:ext uri="{BB962C8B-B14F-4D97-AF65-F5344CB8AC3E}">
        <p14:creationId xmlns:p14="http://schemas.microsoft.com/office/powerpoint/2010/main" val="3777615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71305"/>
            <a:ext cx="11929728"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को मृत्यु भएका व्यक्तिको विवरण संकलन गर्दा विशेष ध्यान दिनुपर्ने कुराहरू</a:t>
            </a:r>
          </a:p>
        </p:txBody>
      </p:sp>
      <p:sp>
        <p:nvSpPr>
          <p:cNvPr id="5" name="TextBox 4"/>
          <p:cNvSpPr txBox="1"/>
          <p:nvPr/>
        </p:nvSpPr>
        <p:spPr>
          <a:xfrm>
            <a:off x="53165" y="1926536"/>
            <a:ext cx="11929728" cy="4939814"/>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एउटा प्रश्नावलीमा परिवारको ३ जनासम्मको मृत्यु सम्बन्धी विवरण भर्न सकिन्छ ।</a:t>
            </a:r>
          </a:p>
          <a:p>
            <a:pPr lvl="1" indent="-284163" algn="just">
              <a:lnSpc>
                <a:spcPct val="150000"/>
              </a:lnSpc>
              <a:buFont typeface="Arial"/>
              <a:buChar char="•"/>
            </a:pPr>
            <a:r>
              <a:rPr lang="ne-NP" sz="2400" dirty="0">
                <a:cs typeface="Kalimati" pitchFamily="2"/>
              </a:rPr>
              <a:t>तीन जना भन्दा बढीको मृत्यु भएको रहेछ भने अर्को प्रश्नावलीको यहि महलमा </a:t>
            </a:r>
            <a:r>
              <a:rPr lang="ne-NP" sz="2400">
                <a:cs typeface="Kalimati" pitchFamily="2"/>
              </a:rPr>
              <a:t>लेख्नुपर्दछ ।</a:t>
            </a:r>
            <a:r>
              <a:rPr lang="ne-NP" sz="2400" b="1">
                <a:cs typeface="Kalimati" pitchFamily="2"/>
              </a:rPr>
              <a:t>य</a:t>
            </a:r>
            <a:r>
              <a:rPr lang="ne-NP" sz="2400" b="1">
                <a:solidFill>
                  <a:srgbClr val="142DAC"/>
                </a:solidFill>
                <a:latin typeface="Calibri" panose="020F0502020204030204" pitchFamily="34" charset="0"/>
                <a:cs typeface="Kalimati" panose="00000400000000000000" pitchFamily="2"/>
              </a:rPr>
              <a:t>स्तो अवस्थामा अर्को प्रश्नावलीका</a:t>
            </a:r>
            <a:r>
              <a:rPr lang="ne-NP" sz="2400">
                <a:cs typeface="Kalimati" pitchFamily="2"/>
              </a:rPr>
              <a:t> </a:t>
            </a:r>
            <a:r>
              <a:rPr lang="ne-NP" sz="2400" b="1">
                <a:solidFill>
                  <a:srgbClr val="142DAC"/>
                </a:solidFill>
                <a:latin typeface="Calibri" panose="020F0502020204030204" pitchFamily="34" charset="0"/>
                <a:cs typeface="Kalimati" panose="00000400000000000000" pitchFamily="2"/>
              </a:rPr>
              <a:t>अरु  प्रश्नहरु  भर्नु पर्दैन र तेर्सो धर्कोले काट्नु पर्दछ ।</a:t>
            </a:r>
            <a:endParaRPr lang="ne-NP" sz="2400" dirty="0">
              <a:cs typeface="Kalimati" pitchFamily="2"/>
            </a:endParaRPr>
          </a:p>
          <a:p>
            <a:pPr lvl="1" indent="-284163" algn="just">
              <a:lnSpc>
                <a:spcPct val="150000"/>
              </a:lnSpc>
              <a:buFont typeface="Arial"/>
              <a:buChar char="•"/>
            </a:pPr>
            <a:r>
              <a:rPr lang="ne-NP" sz="2400" dirty="0">
                <a:cs typeface="Kalimati" pitchFamily="2"/>
              </a:rPr>
              <a:t>जन्मने बित्तिकै वा जन्मेको एक बर्ष भित्रमा भएको मृत्युको विवरण नभन्ने सम्भावना हुन्छ ।</a:t>
            </a:r>
          </a:p>
          <a:p>
            <a:pPr lvl="1" indent="-284163" algn="just">
              <a:lnSpc>
                <a:spcPct val="150000"/>
              </a:lnSpc>
              <a:buFont typeface="Arial"/>
              <a:buChar char="•"/>
            </a:pPr>
            <a:r>
              <a:rPr lang="ne-NP" sz="2400" dirty="0">
                <a:cs typeface="Kalimati" pitchFamily="2"/>
              </a:rPr>
              <a:t>कहिलेकाँहि एउटै व्यक्तिको मृत्युको विवरण एक भन्दा बढी </a:t>
            </a:r>
            <a:r>
              <a:rPr lang="ne-NP" sz="2400">
                <a:cs typeface="Kalimati" pitchFamily="2"/>
              </a:rPr>
              <a:t>परिवारबाट टिपाउने </a:t>
            </a:r>
            <a:r>
              <a:rPr lang="ne-NP" sz="2400" dirty="0">
                <a:cs typeface="Kalimati" pitchFamily="2"/>
              </a:rPr>
              <a:t>सम्भावना पनि हुन्छ । जस्तैः आमा वा बाबुको मृत्युको विवरण छुट्टिएर बसेका छोराहरू </a:t>
            </a:r>
            <a:r>
              <a:rPr lang="ne-NP" sz="2400">
                <a:cs typeface="Kalimati" pitchFamily="2"/>
              </a:rPr>
              <a:t>सबैले टिपाउने </a:t>
            </a:r>
            <a:r>
              <a:rPr lang="ne-NP" sz="2400" dirty="0">
                <a:cs typeface="Kalimati" pitchFamily="2"/>
              </a:rPr>
              <a:t>सम्भावना हुन्छ ।</a:t>
            </a:r>
            <a:r>
              <a:rPr lang="en-US" sz="2400" dirty="0">
                <a:cs typeface="Kalimati" pitchFamily="2"/>
              </a:rPr>
              <a:t> </a:t>
            </a:r>
            <a:r>
              <a:rPr lang="ne-NP" sz="2400" dirty="0">
                <a:cs typeface="Kalimati" pitchFamily="2"/>
              </a:rPr>
              <a:t>यस्तो अवस्थामा मृतक व्यक्ति जुन परिवारमा अक्सर बसेका थिए त्यही परिवारबाट मात्र विवरण संकलन गर्नुपर्दछ ।</a:t>
            </a:r>
          </a:p>
          <a:p>
            <a:pPr lvl="1" indent="-284163" algn="just">
              <a:lnSpc>
                <a:spcPct val="150000"/>
              </a:lnSpc>
              <a:buFont typeface="Arial"/>
              <a:buChar char="•"/>
            </a:pPr>
            <a:endParaRPr lang="ne-NP"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spTree>
    <p:extLst>
      <p:ext uri="{BB962C8B-B14F-4D97-AF65-F5344CB8AC3E}">
        <p14:creationId xmlns:p14="http://schemas.microsoft.com/office/powerpoint/2010/main" val="1912059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 </a:t>
            </a:r>
          </a:p>
        </p:txBody>
      </p:sp>
      <p:sp>
        <p:nvSpPr>
          <p:cNvPr id="5" name="TextBox 4"/>
          <p:cNvSpPr txBox="1"/>
          <p:nvPr/>
        </p:nvSpPr>
        <p:spPr>
          <a:xfrm>
            <a:off x="53166" y="1926536"/>
            <a:ext cx="6730406" cy="4431983"/>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महल २ मृत्यु भएका व्यक्तिको नाम थरः मृतकको नाम थर लेख्नुपर्दछ ।</a:t>
            </a:r>
            <a:endParaRPr lang="en-US" sz="2400" dirty="0">
              <a:cs typeface="Kalimati" pitchFamily="2"/>
            </a:endParaRPr>
          </a:p>
          <a:p>
            <a:pPr lvl="1" indent="-284163" algn="just">
              <a:lnSpc>
                <a:spcPct val="150000"/>
              </a:lnSpc>
              <a:buFont typeface="Arial"/>
              <a:buChar char="•"/>
            </a:pPr>
            <a:r>
              <a:rPr lang="ne-NP" sz="2400" dirty="0">
                <a:cs typeface="Kalimati" pitchFamily="2"/>
              </a:rPr>
              <a:t>महल ३ मृत्यु भएका व्यक्तिको लिङ्गः मृतक पुरूष भए कोड </a:t>
            </a:r>
            <a:r>
              <a:rPr lang="en-US" sz="2400" b="1" dirty="0">
                <a:solidFill>
                  <a:srgbClr val="00B0F0"/>
                </a:solidFill>
                <a:cs typeface="Kalimati" pitchFamily="2"/>
              </a:rPr>
              <a:t>1</a:t>
            </a:r>
            <a:r>
              <a:rPr lang="ne-NP" sz="2400" dirty="0">
                <a:cs typeface="Kalimati" pitchFamily="2"/>
              </a:rPr>
              <a:t> र महिला भए कोड </a:t>
            </a:r>
            <a:r>
              <a:rPr lang="en-US" sz="2400" b="1" dirty="0">
                <a:solidFill>
                  <a:srgbClr val="00B0F0"/>
                </a:solidFill>
                <a:cs typeface="Kalimati" pitchFamily="2"/>
              </a:rPr>
              <a:t>2</a:t>
            </a:r>
            <a:r>
              <a:rPr lang="ne-NP" sz="2400" b="1" dirty="0">
                <a:solidFill>
                  <a:srgbClr val="00B0F0"/>
                </a:solidFill>
                <a:cs typeface="Kalimati" pitchFamily="2"/>
              </a:rPr>
              <a:t> </a:t>
            </a:r>
            <a:r>
              <a:rPr lang="ne-NP" sz="2400" dirty="0">
                <a:cs typeface="Kalimati" pitchFamily="2"/>
              </a:rPr>
              <a:t>लेख्नुपर्दछ । </a:t>
            </a:r>
          </a:p>
          <a:p>
            <a:pPr lvl="1" indent="-284163" algn="just">
              <a:lnSpc>
                <a:spcPct val="150000"/>
              </a:lnSpc>
              <a:buFont typeface="Arial"/>
              <a:buChar char="•"/>
            </a:pPr>
            <a:r>
              <a:rPr lang="ne-NP" sz="2400" dirty="0">
                <a:cs typeface="Kalimati" pitchFamily="2"/>
              </a:rPr>
              <a:t>महल ४ </a:t>
            </a:r>
            <a:r>
              <a:rPr lang="ne-NP" sz="2400">
                <a:cs typeface="Kalimati" pitchFamily="2"/>
              </a:rPr>
              <a:t>मृत्यु हुँदा पुरा भएको </a:t>
            </a:r>
            <a:r>
              <a:rPr lang="ne-NP" sz="2400" dirty="0">
                <a:cs typeface="Kalimati" pitchFamily="2"/>
              </a:rPr>
              <a:t>उमेरः मृतकको मृत्यु हुँदा पुरा गरेको उमेर बर्षमा लेख्नुपर्दछ। </a:t>
            </a:r>
          </a:p>
          <a:p>
            <a:pPr lvl="1" indent="-284163" algn="just">
              <a:lnSpc>
                <a:spcPct val="150000"/>
              </a:lnSpc>
              <a:buFont typeface="Arial"/>
              <a:buChar char="•"/>
            </a:pPr>
            <a:r>
              <a:rPr lang="ne-NP" sz="2400" dirty="0">
                <a:cs typeface="Kalimati" pitchFamily="2"/>
              </a:rPr>
              <a:t>एक </a:t>
            </a:r>
            <a:r>
              <a:rPr lang="ne-NP" sz="2400">
                <a:cs typeface="Kalimati" pitchFamily="2"/>
              </a:rPr>
              <a:t>बर्ष नपुगी मृत्यु भएका बाल बालिकाको </a:t>
            </a:r>
            <a:r>
              <a:rPr lang="ne-NP" sz="2400" dirty="0">
                <a:cs typeface="Kalimati" pitchFamily="2"/>
              </a:rPr>
              <a:t>उमेर </a:t>
            </a:r>
            <a:r>
              <a:rPr lang="en-US" sz="2400" b="1" dirty="0">
                <a:solidFill>
                  <a:srgbClr val="00B0F0"/>
                </a:solidFill>
                <a:cs typeface="Kalimati" pitchFamily="2"/>
              </a:rPr>
              <a:t>00</a:t>
            </a:r>
            <a:r>
              <a:rPr lang="ne-NP" sz="2400" b="1" dirty="0">
                <a:solidFill>
                  <a:srgbClr val="00B0F0"/>
                </a:solidFill>
                <a:cs typeface="Kalimati" pitchFamily="2"/>
              </a:rPr>
              <a:t> </a:t>
            </a:r>
            <a:r>
              <a:rPr lang="ne-NP" sz="2400" dirty="0">
                <a:cs typeface="Kalimati" pitchFamily="2"/>
              </a:rPr>
              <a:t>लेख्नुपर्दछ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sp>
        <p:nvSpPr>
          <p:cNvPr id="14" name="TextBox 13">
            <a:extLst>
              <a:ext uri="{FF2B5EF4-FFF2-40B4-BE49-F238E27FC236}">
                <a16:creationId xmlns:a16="http://schemas.microsoft.com/office/drawing/2014/main" id="{5A80A656-2487-4556-BFDC-742B753C6CF2}"/>
              </a:ext>
            </a:extLst>
          </p:cNvPr>
          <p:cNvSpPr txBox="1"/>
          <p:nvPr/>
        </p:nvSpPr>
        <p:spPr>
          <a:xfrm>
            <a:off x="9306579" y="1883441"/>
            <a:ext cx="1073889" cy="369332"/>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dirty="0">
                <a:cs typeface="Kalimati" panose="00000400000000000000" pitchFamily="2"/>
              </a:rPr>
              <a:t>उदाहरण</a:t>
            </a:r>
            <a:endParaRPr lang="en-US" dirty="0">
              <a:cs typeface="Kalimati" panose="00000400000000000000" pitchFamily="2"/>
            </a:endParaRPr>
          </a:p>
        </p:txBody>
      </p:sp>
      <p:pic>
        <p:nvPicPr>
          <p:cNvPr id="15" name="Picture 14">
            <a:extLst>
              <a:ext uri="{FF2B5EF4-FFF2-40B4-BE49-F238E27FC236}">
                <a16:creationId xmlns:a16="http://schemas.microsoft.com/office/drawing/2014/main" id="{13666C49-2201-49BC-8BFC-6459A0324BFE}"/>
              </a:ext>
            </a:extLst>
          </p:cNvPr>
          <p:cNvPicPr>
            <a:picLocks noChangeAspect="1"/>
          </p:cNvPicPr>
          <p:nvPr/>
        </p:nvPicPr>
        <p:blipFill rotWithShape="1">
          <a:blip r:embed="rId3"/>
          <a:srcRect l="32180" t="41922" r="39328" b="33605"/>
          <a:stretch/>
        </p:blipFill>
        <p:spPr>
          <a:xfrm>
            <a:off x="7070191" y="2347119"/>
            <a:ext cx="5131981" cy="2479464"/>
          </a:xfrm>
          <a:prstGeom prst="rect">
            <a:avLst/>
          </a:prstGeom>
        </p:spPr>
      </p:pic>
      <p:sp>
        <p:nvSpPr>
          <p:cNvPr id="25" name="TextBox 24">
            <a:extLst>
              <a:ext uri="{FF2B5EF4-FFF2-40B4-BE49-F238E27FC236}">
                <a16:creationId xmlns:a16="http://schemas.microsoft.com/office/drawing/2014/main" id="{CC76B37D-4697-43B7-A672-6E0009054239}"/>
              </a:ext>
            </a:extLst>
          </p:cNvPr>
          <p:cNvSpPr txBox="1"/>
          <p:nvPr/>
        </p:nvSpPr>
        <p:spPr>
          <a:xfrm>
            <a:off x="7745331" y="4107041"/>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27" name="TextBox 26">
            <a:extLst>
              <a:ext uri="{FF2B5EF4-FFF2-40B4-BE49-F238E27FC236}">
                <a16:creationId xmlns:a16="http://schemas.microsoft.com/office/drawing/2014/main" id="{42BBA8A3-488E-4249-93CB-E1A506B2747A}"/>
              </a:ext>
            </a:extLst>
          </p:cNvPr>
          <p:cNvSpPr txBox="1"/>
          <p:nvPr/>
        </p:nvSpPr>
        <p:spPr>
          <a:xfrm>
            <a:off x="10429154" y="4058762"/>
            <a:ext cx="744293" cy="369332"/>
          </a:xfrm>
          <a:prstGeom prst="rect">
            <a:avLst/>
          </a:prstGeom>
          <a:noFill/>
        </p:spPr>
        <p:txBody>
          <a:bodyPr wrap="square" rtlCol="0">
            <a:spAutoFit/>
          </a:bodyPr>
          <a:lstStyle/>
          <a:p>
            <a:pPr algn="ctr"/>
            <a:r>
              <a:rPr lang="en-US" dirty="0">
                <a:solidFill>
                  <a:srgbClr val="00B0F0"/>
                </a:solidFill>
              </a:rPr>
              <a:t>1</a:t>
            </a:r>
          </a:p>
        </p:txBody>
      </p:sp>
      <p:sp>
        <p:nvSpPr>
          <p:cNvPr id="30" name="TextBox 29">
            <a:extLst>
              <a:ext uri="{FF2B5EF4-FFF2-40B4-BE49-F238E27FC236}">
                <a16:creationId xmlns:a16="http://schemas.microsoft.com/office/drawing/2014/main" id="{62A5D3CA-CC92-4B7B-B8C3-AA3781BD28BC}"/>
              </a:ext>
            </a:extLst>
          </p:cNvPr>
          <p:cNvSpPr txBox="1"/>
          <p:nvPr/>
        </p:nvSpPr>
        <p:spPr>
          <a:xfrm>
            <a:off x="7745331" y="3739114"/>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31" name="TextBox 30">
            <a:extLst>
              <a:ext uri="{FF2B5EF4-FFF2-40B4-BE49-F238E27FC236}">
                <a16:creationId xmlns:a16="http://schemas.microsoft.com/office/drawing/2014/main" id="{DEB0009C-3150-4C30-95E9-ABFD7828B896}"/>
              </a:ext>
            </a:extLst>
          </p:cNvPr>
          <p:cNvSpPr txBox="1"/>
          <p:nvPr/>
        </p:nvSpPr>
        <p:spPr>
          <a:xfrm>
            <a:off x="10422986" y="3741434"/>
            <a:ext cx="744293" cy="369332"/>
          </a:xfrm>
          <a:prstGeom prst="rect">
            <a:avLst/>
          </a:prstGeom>
          <a:noFill/>
        </p:spPr>
        <p:txBody>
          <a:bodyPr wrap="square" rtlCol="0">
            <a:spAutoFit/>
          </a:bodyPr>
          <a:lstStyle/>
          <a:p>
            <a:pPr algn="ctr"/>
            <a:r>
              <a:rPr lang="en-US" dirty="0">
                <a:solidFill>
                  <a:srgbClr val="00B0F0"/>
                </a:solidFill>
              </a:rPr>
              <a:t>2</a:t>
            </a:r>
          </a:p>
        </p:txBody>
      </p:sp>
      <p:sp>
        <p:nvSpPr>
          <p:cNvPr id="32" name="TextBox 31">
            <a:extLst>
              <a:ext uri="{FF2B5EF4-FFF2-40B4-BE49-F238E27FC236}">
                <a16:creationId xmlns:a16="http://schemas.microsoft.com/office/drawing/2014/main" id="{9AA836C4-7B74-4E60-8673-5FA0ADF410C2}"/>
              </a:ext>
            </a:extLst>
          </p:cNvPr>
          <p:cNvSpPr txBox="1"/>
          <p:nvPr/>
        </p:nvSpPr>
        <p:spPr>
          <a:xfrm>
            <a:off x="11309495" y="3755728"/>
            <a:ext cx="765097" cy="369332"/>
          </a:xfrm>
          <a:prstGeom prst="rect">
            <a:avLst/>
          </a:prstGeom>
          <a:noFill/>
        </p:spPr>
        <p:txBody>
          <a:bodyPr wrap="square" rtlCol="0">
            <a:spAutoFit/>
          </a:bodyPr>
          <a:lstStyle/>
          <a:p>
            <a:pPr algn="ctr"/>
            <a:r>
              <a:rPr lang="en-US" dirty="0">
                <a:solidFill>
                  <a:srgbClr val="00B0F0"/>
                </a:solidFill>
              </a:rPr>
              <a:t>31</a:t>
            </a:r>
          </a:p>
        </p:txBody>
      </p:sp>
      <p:sp>
        <p:nvSpPr>
          <p:cNvPr id="33" name="TextBox 32">
            <a:extLst>
              <a:ext uri="{FF2B5EF4-FFF2-40B4-BE49-F238E27FC236}">
                <a16:creationId xmlns:a16="http://schemas.microsoft.com/office/drawing/2014/main" id="{E67187A5-E21B-4944-B3C1-9F9C5BD7A46E}"/>
              </a:ext>
            </a:extLst>
          </p:cNvPr>
          <p:cNvSpPr txBox="1"/>
          <p:nvPr/>
        </p:nvSpPr>
        <p:spPr>
          <a:xfrm>
            <a:off x="11330303" y="4127756"/>
            <a:ext cx="744293" cy="369332"/>
          </a:xfrm>
          <a:prstGeom prst="rect">
            <a:avLst/>
          </a:prstGeom>
          <a:noFill/>
        </p:spPr>
        <p:txBody>
          <a:bodyPr wrap="square" rtlCol="0">
            <a:spAutoFit/>
          </a:bodyPr>
          <a:lstStyle/>
          <a:p>
            <a:pPr algn="ctr"/>
            <a:r>
              <a:rPr lang="en-US" dirty="0">
                <a:solidFill>
                  <a:srgbClr val="00B0F0"/>
                </a:solidFill>
              </a:rPr>
              <a:t>00</a:t>
            </a:r>
          </a:p>
        </p:txBody>
      </p:sp>
      <p:sp>
        <p:nvSpPr>
          <p:cNvPr id="3" name="Thought Bubble: Cloud 2">
            <a:extLst>
              <a:ext uri="{FF2B5EF4-FFF2-40B4-BE49-F238E27FC236}">
                <a16:creationId xmlns:a16="http://schemas.microsoft.com/office/drawing/2014/main" id="{9EC93F18-F34F-451E-84E3-9469803867B8}"/>
              </a:ext>
            </a:extLst>
          </p:cNvPr>
          <p:cNvSpPr/>
          <p:nvPr/>
        </p:nvSpPr>
        <p:spPr>
          <a:xfrm>
            <a:off x="7403344" y="4944140"/>
            <a:ext cx="4465673" cy="1824464"/>
          </a:xfrm>
          <a:prstGeom prst="cloudCallout">
            <a:avLst>
              <a:gd name="adj1" fmla="val -17787"/>
              <a:gd name="adj2" fmla="val -771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itchFamily="2"/>
              </a:rPr>
              <a:t>नामाकरण नभएका शिशुको हकमा ×शिशु मृत्यु× लेख्नुपर्दछ ।</a:t>
            </a:r>
            <a:endParaRPr lang="en-US" sz="2400" dirty="0"/>
          </a:p>
        </p:txBody>
      </p:sp>
      <p:sp>
        <p:nvSpPr>
          <p:cNvPr id="16" name="TextBox 15">
            <a:extLst>
              <a:ext uri="{FF2B5EF4-FFF2-40B4-BE49-F238E27FC236}">
                <a16:creationId xmlns:a16="http://schemas.microsoft.com/office/drawing/2014/main" id="{0270B81D-2366-4485-8FB1-793411E3B130}"/>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347243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a:t>
            </a:r>
          </a:p>
        </p:txBody>
      </p:sp>
      <p:sp>
        <p:nvSpPr>
          <p:cNvPr id="5" name="TextBox 4"/>
          <p:cNvSpPr txBox="1"/>
          <p:nvPr/>
        </p:nvSpPr>
        <p:spPr>
          <a:xfrm>
            <a:off x="53165" y="2256139"/>
            <a:ext cx="7293315" cy="4385816"/>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सरूवा रोगले मृत्यु भएको भए कोड </a:t>
            </a:r>
            <a:r>
              <a:rPr lang="en-US" sz="2400" b="1" dirty="0">
                <a:solidFill>
                  <a:srgbClr val="00B0F0"/>
                </a:solidFill>
                <a:cs typeface="Kalimati" pitchFamily="2"/>
              </a:rPr>
              <a:t>1</a:t>
            </a:r>
            <a:r>
              <a:rPr lang="ne-NP" sz="2400" dirty="0">
                <a:cs typeface="Kalimati" pitchFamily="2"/>
              </a:rPr>
              <a:t>,</a:t>
            </a:r>
          </a:p>
          <a:p>
            <a:pPr lvl="1" indent="-284163" algn="just">
              <a:lnSpc>
                <a:spcPct val="150000"/>
              </a:lnSpc>
              <a:buFont typeface="Arial"/>
              <a:buChar char="•"/>
            </a:pPr>
            <a:r>
              <a:rPr lang="ne-NP" sz="2400" dirty="0">
                <a:cs typeface="Kalimati" pitchFamily="2"/>
              </a:rPr>
              <a:t>नसर्ने रोगले मृत्यु भएको भए कोड </a:t>
            </a:r>
            <a:r>
              <a:rPr lang="en-US" sz="2400" b="1" dirty="0">
                <a:solidFill>
                  <a:srgbClr val="00B0F0"/>
                </a:solidFill>
                <a:cs typeface="Kalimati" pitchFamily="2"/>
              </a:rPr>
              <a:t>2</a:t>
            </a:r>
            <a:r>
              <a:rPr lang="ne-NP" sz="2400" dirty="0">
                <a:cs typeface="Kalimati" pitchFamily="2"/>
              </a:rPr>
              <a:t>, </a:t>
            </a:r>
          </a:p>
          <a:p>
            <a:pPr lvl="1" indent="-284163" algn="just">
              <a:lnSpc>
                <a:spcPct val="150000"/>
              </a:lnSpc>
              <a:buFont typeface="Arial"/>
              <a:buChar char="•"/>
            </a:pPr>
            <a:r>
              <a:rPr lang="ne-NP" sz="2400" dirty="0">
                <a:cs typeface="Kalimati" pitchFamily="2"/>
              </a:rPr>
              <a:t>यातायात दुर्घटनाले मृत्यु भएको भए कोड </a:t>
            </a:r>
            <a:r>
              <a:rPr lang="en-US" sz="2400" b="1" dirty="0">
                <a:solidFill>
                  <a:srgbClr val="00B0F0"/>
                </a:solidFill>
                <a:cs typeface="Kalimati" pitchFamily="2"/>
              </a:rPr>
              <a:t>3</a:t>
            </a:r>
            <a:r>
              <a:rPr lang="ne-NP" sz="2400" dirty="0">
                <a:cs typeface="Kalimati" pitchFamily="2"/>
              </a:rPr>
              <a:t>,  </a:t>
            </a:r>
          </a:p>
          <a:p>
            <a:pPr lvl="1" indent="-284163" algn="just">
              <a:lnSpc>
                <a:spcPct val="150000"/>
              </a:lnSpc>
              <a:buFont typeface="Arial"/>
              <a:buChar char="•"/>
            </a:pPr>
            <a:r>
              <a:rPr lang="ne-NP" sz="2400" dirty="0">
                <a:cs typeface="Kalimati" pitchFamily="2"/>
              </a:rPr>
              <a:t>अन्य दुर्घटनाले मृत्यु भएको भए कोड </a:t>
            </a:r>
            <a:r>
              <a:rPr lang="en-US" sz="2400" b="1" dirty="0">
                <a:solidFill>
                  <a:srgbClr val="00B0F0"/>
                </a:solidFill>
                <a:cs typeface="Kalimati" pitchFamily="2"/>
              </a:rPr>
              <a:t>4</a:t>
            </a:r>
            <a:r>
              <a:rPr lang="ne-NP" sz="2400" dirty="0">
                <a:cs typeface="Kalimati" pitchFamily="2"/>
              </a:rPr>
              <a:t>, </a:t>
            </a:r>
          </a:p>
          <a:p>
            <a:pPr lvl="1" indent="-284163" algn="just">
              <a:lnSpc>
                <a:spcPct val="150000"/>
              </a:lnSpc>
              <a:buFont typeface="Arial"/>
              <a:buChar char="•"/>
            </a:pPr>
            <a:r>
              <a:rPr lang="ne-NP" sz="2400" dirty="0">
                <a:cs typeface="Kalimati" pitchFamily="2"/>
              </a:rPr>
              <a:t>प्रजनन् तथा प्रसुती जटिलताले मृत्यु भएको भए कोड </a:t>
            </a:r>
            <a:r>
              <a:rPr lang="en-US" sz="2400" b="1" dirty="0">
                <a:solidFill>
                  <a:srgbClr val="00B0F0"/>
                </a:solidFill>
                <a:cs typeface="Kalimati" pitchFamily="2"/>
              </a:rPr>
              <a:t>5</a:t>
            </a:r>
            <a:r>
              <a:rPr lang="ne-NP" sz="2400" dirty="0">
                <a:cs typeface="Kalimati" pitchFamily="2"/>
              </a:rPr>
              <a:t>, </a:t>
            </a:r>
          </a:p>
          <a:p>
            <a:pPr lvl="1" indent="-284163" algn="just">
              <a:lnSpc>
                <a:spcPct val="150000"/>
              </a:lnSpc>
              <a:buFont typeface="Arial"/>
              <a:buChar char="•"/>
            </a:pPr>
            <a:r>
              <a:rPr lang="ne-NP" sz="2400" dirty="0">
                <a:cs typeface="Kalimati" pitchFamily="2"/>
              </a:rPr>
              <a:t>हत्या भएको भए कोड </a:t>
            </a:r>
            <a:r>
              <a:rPr lang="en-US" sz="2400" b="1" dirty="0">
                <a:solidFill>
                  <a:srgbClr val="00B0F0"/>
                </a:solidFill>
                <a:cs typeface="Kalimati" pitchFamily="2"/>
              </a:rPr>
              <a:t>6</a:t>
            </a:r>
            <a:r>
              <a:rPr lang="ne-NP" sz="2400" dirty="0">
                <a:cs typeface="Kalimati" pitchFamily="2"/>
              </a:rPr>
              <a:t>, आत्महत्या भएको भए कोड </a:t>
            </a:r>
            <a:r>
              <a:rPr lang="en-US" sz="2400" b="1" dirty="0">
                <a:solidFill>
                  <a:srgbClr val="00B0F0"/>
                </a:solidFill>
                <a:cs typeface="Kalimati" pitchFamily="2"/>
              </a:rPr>
              <a:t>7</a:t>
            </a:r>
            <a:r>
              <a:rPr lang="ne-NP" sz="2400" dirty="0">
                <a:cs typeface="Kalimati" pitchFamily="2"/>
              </a:rPr>
              <a:t>,</a:t>
            </a:r>
          </a:p>
          <a:p>
            <a:pPr lvl="1" indent="-284163" algn="just">
              <a:lnSpc>
                <a:spcPct val="150000"/>
              </a:lnSpc>
              <a:buFont typeface="Arial"/>
              <a:buChar char="•"/>
            </a:pPr>
            <a:r>
              <a:rPr lang="ne-NP" sz="2400" dirty="0">
                <a:cs typeface="Kalimati" pitchFamily="2"/>
              </a:rPr>
              <a:t>प्राकृतिक प्रकोपका कारणले मृत्यु भएको भए कोड </a:t>
            </a:r>
            <a:r>
              <a:rPr lang="en-US" sz="2400" b="1" dirty="0">
                <a:solidFill>
                  <a:srgbClr val="00B0F0"/>
                </a:solidFill>
                <a:cs typeface="Kalimati" pitchFamily="2"/>
              </a:rPr>
              <a:t>8</a:t>
            </a:r>
            <a:r>
              <a:rPr lang="ne-NP" sz="2400" dirty="0">
                <a:cs typeface="Kalimati" pitchFamily="2"/>
              </a:rPr>
              <a:t> र</a:t>
            </a:r>
          </a:p>
          <a:p>
            <a:pPr lvl="1" indent="-284163" algn="just">
              <a:lnSpc>
                <a:spcPct val="150000"/>
              </a:lnSpc>
              <a:buFont typeface="Arial"/>
              <a:buChar char="•"/>
            </a:pPr>
            <a:r>
              <a:rPr lang="ne-NP" sz="2400" dirty="0">
                <a:cs typeface="Kalimati" pitchFamily="2"/>
              </a:rPr>
              <a:t>अन्य कारणले मृत्यु भएको भए कोड </a:t>
            </a:r>
            <a:r>
              <a:rPr lang="en-US" sz="2400" b="1" dirty="0">
                <a:solidFill>
                  <a:srgbClr val="00B0F0"/>
                </a:solidFill>
                <a:cs typeface="Kalimati" pitchFamily="2"/>
              </a:rPr>
              <a:t>9</a:t>
            </a:r>
            <a:r>
              <a:rPr lang="ne-NP" sz="2400" dirty="0">
                <a:cs typeface="Kalimati" pitchFamily="2"/>
              </a:rPr>
              <a:t> लेख्नुपर्दछ ।</a:t>
            </a: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sp>
        <p:nvSpPr>
          <p:cNvPr id="14" name="TextBox 13">
            <a:extLst>
              <a:ext uri="{FF2B5EF4-FFF2-40B4-BE49-F238E27FC236}">
                <a16:creationId xmlns:a16="http://schemas.microsoft.com/office/drawing/2014/main" id="{5A80A656-2487-4556-BFDC-742B753C6CF2}"/>
              </a:ext>
            </a:extLst>
          </p:cNvPr>
          <p:cNvSpPr txBox="1"/>
          <p:nvPr/>
        </p:nvSpPr>
        <p:spPr>
          <a:xfrm>
            <a:off x="8799829" y="2154216"/>
            <a:ext cx="1868244" cy="461665"/>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sz="2400" dirty="0">
                <a:cs typeface="Kalimati" panose="00000400000000000000" pitchFamily="2"/>
              </a:rPr>
              <a:t>उदाहरण</a:t>
            </a:r>
            <a:endParaRPr lang="en-US" sz="2400" dirty="0">
              <a:cs typeface="Kalimati" panose="00000400000000000000" pitchFamily="2"/>
            </a:endParaRPr>
          </a:p>
        </p:txBody>
      </p:sp>
      <p:grpSp>
        <p:nvGrpSpPr>
          <p:cNvPr id="26" name="Group 25">
            <a:extLst>
              <a:ext uri="{FF2B5EF4-FFF2-40B4-BE49-F238E27FC236}">
                <a16:creationId xmlns:a16="http://schemas.microsoft.com/office/drawing/2014/main" id="{0C7ACC65-DEE4-480F-B181-399672B8DABC}"/>
              </a:ext>
            </a:extLst>
          </p:cNvPr>
          <p:cNvGrpSpPr/>
          <p:nvPr/>
        </p:nvGrpSpPr>
        <p:grpSpPr>
          <a:xfrm>
            <a:off x="7697969" y="2726717"/>
            <a:ext cx="4419600" cy="3748505"/>
            <a:chOff x="7102243" y="2615627"/>
            <a:chExt cx="5079124" cy="3859595"/>
          </a:xfrm>
        </p:grpSpPr>
        <p:pic>
          <p:nvPicPr>
            <p:cNvPr id="7" name="Picture 6">
              <a:extLst>
                <a:ext uri="{FF2B5EF4-FFF2-40B4-BE49-F238E27FC236}">
                  <a16:creationId xmlns:a16="http://schemas.microsoft.com/office/drawing/2014/main" id="{298FE4B8-14D9-4EE6-8A1E-6256A6A612EC}"/>
                </a:ext>
              </a:extLst>
            </p:cNvPr>
            <p:cNvPicPr>
              <a:picLocks noChangeAspect="1"/>
            </p:cNvPicPr>
            <p:nvPr/>
          </p:nvPicPr>
          <p:blipFill rotWithShape="1">
            <a:blip r:embed="rId3"/>
            <a:srcRect l="32180" t="39645" r="20988" b="28837"/>
            <a:stretch/>
          </p:blipFill>
          <p:spPr>
            <a:xfrm>
              <a:off x="7102243" y="2615627"/>
              <a:ext cx="5032595" cy="3714438"/>
            </a:xfrm>
            <a:prstGeom prst="rect">
              <a:avLst/>
            </a:prstGeom>
          </p:spPr>
        </p:pic>
        <p:sp>
          <p:nvSpPr>
            <p:cNvPr id="15" name="Oval 14">
              <a:extLst>
                <a:ext uri="{FF2B5EF4-FFF2-40B4-BE49-F238E27FC236}">
                  <a16:creationId xmlns:a16="http://schemas.microsoft.com/office/drawing/2014/main" id="{A0486EAE-C6DF-4EB2-AADD-16CC45D43656}"/>
                </a:ext>
              </a:extLst>
            </p:cNvPr>
            <p:cNvSpPr/>
            <p:nvPr/>
          </p:nvSpPr>
          <p:spPr>
            <a:xfrm>
              <a:off x="7102243" y="5507663"/>
              <a:ext cx="5079124" cy="967559"/>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749BB849-6F00-43A2-97B7-0C6E00EEA226}"/>
                </a:ext>
              </a:extLst>
            </p:cNvPr>
            <p:cNvSpPr txBox="1"/>
            <p:nvPr/>
          </p:nvSpPr>
          <p:spPr>
            <a:xfrm>
              <a:off x="7464871" y="4470124"/>
              <a:ext cx="1596771" cy="380277"/>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17" name="TextBox 16">
              <a:extLst>
                <a:ext uri="{FF2B5EF4-FFF2-40B4-BE49-F238E27FC236}">
                  <a16:creationId xmlns:a16="http://schemas.microsoft.com/office/drawing/2014/main" id="{331B928C-7757-4CA9-86B3-BFDD0CD40A52}"/>
                </a:ext>
              </a:extLst>
            </p:cNvPr>
            <p:cNvSpPr txBox="1"/>
            <p:nvPr/>
          </p:nvSpPr>
          <p:spPr>
            <a:xfrm>
              <a:off x="8930414" y="4499035"/>
              <a:ext cx="744293" cy="369332"/>
            </a:xfrm>
            <a:prstGeom prst="rect">
              <a:avLst/>
            </a:prstGeom>
            <a:noFill/>
          </p:spPr>
          <p:txBody>
            <a:bodyPr wrap="square" rtlCol="0">
              <a:spAutoFit/>
            </a:bodyPr>
            <a:lstStyle/>
            <a:p>
              <a:pPr algn="ctr"/>
              <a:r>
                <a:rPr lang="en-US" dirty="0">
                  <a:solidFill>
                    <a:srgbClr val="00B0F0"/>
                  </a:solidFill>
                </a:rPr>
                <a:t>2</a:t>
              </a:r>
            </a:p>
          </p:txBody>
        </p:sp>
        <p:sp>
          <p:nvSpPr>
            <p:cNvPr id="18" name="TextBox 17">
              <a:extLst>
                <a:ext uri="{FF2B5EF4-FFF2-40B4-BE49-F238E27FC236}">
                  <a16:creationId xmlns:a16="http://schemas.microsoft.com/office/drawing/2014/main" id="{7711DAA7-2DCA-45B2-8B3C-CB8473A3419B}"/>
                </a:ext>
              </a:extLst>
            </p:cNvPr>
            <p:cNvSpPr txBox="1"/>
            <p:nvPr/>
          </p:nvSpPr>
          <p:spPr>
            <a:xfrm>
              <a:off x="9476215" y="4470677"/>
              <a:ext cx="744293" cy="369332"/>
            </a:xfrm>
            <a:prstGeom prst="rect">
              <a:avLst/>
            </a:prstGeom>
            <a:noFill/>
          </p:spPr>
          <p:txBody>
            <a:bodyPr wrap="square" rtlCol="0">
              <a:spAutoFit/>
            </a:bodyPr>
            <a:lstStyle/>
            <a:p>
              <a:pPr algn="ctr"/>
              <a:r>
                <a:rPr lang="en-US" dirty="0">
                  <a:solidFill>
                    <a:srgbClr val="00B0F0"/>
                  </a:solidFill>
                </a:rPr>
                <a:t>31</a:t>
              </a:r>
            </a:p>
          </p:txBody>
        </p:sp>
        <p:sp>
          <p:nvSpPr>
            <p:cNvPr id="19" name="TextBox 18">
              <a:extLst>
                <a:ext uri="{FF2B5EF4-FFF2-40B4-BE49-F238E27FC236}">
                  <a16:creationId xmlns:a16="http://schemas.microsoft.com/office/drawing/2014/main" id="{8B16CE78-6A28-4A03-91CD-6B00E5A5642E}"/>
                </a:ext>
              </a:extLst>
            </p:cNvPr>
            <p:cNvSpPr txBox="1"/>
            <p:nvPr/>
          </p:nvSpPr>
          <p:spPr>
            <a:xfrm>
              <a:off x="7443608" y="4896537"/>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20" name="TextBox 19">
              <a:extLst>
                <a:ext uri="{FF2B5EF4-FFF2-40B4-BE49-F238E27FC236}">
                  <a16:creationId xmlns:a16="http://schemas.microsoft.com/office/drawing/2014/main" id="{1C87BB3E-0678-4439-84EE-F1AB45C1E820}"/>
                </a:ext>
              </a:extLst>
            </p:cNvPr>
            <p:cNvSpPr txBox="1"/>
            <p:nvPr/>
          </p:nvSpPr>
          <p:spPr>
            <a:xfrm>
              <a:off x="8936579" y="4912056"/>
              <a:ext cx="744293" cy="369332"/>
            </a:xfrm>
            <a:prstGeom prst="rect">
              <a:avLst/>
            </a:prstGeom>
            <a:noFill/>
          </p:spPr>
          <p:txBody>
            <a:bodyPr wrap="square" rtlCol="0">
              <a:spAutoFit/>
            </a:bodyPr>
            <a:lstStyle/>
            <a:p>
              <a:pPr algn="ctr"/>
              <a:r>
                <a:rPr lang="en-US" dirty="0">
                  <a:solidFill>
                    <a:srgbClr val="00B0F0"/>
                  </a:solidFill>
                </a:rPr>
                <a:t>1</a:t>
              </a:r>
            </a:p>
          </p:txBody>
        </p:sp>
        <p:sp>
          <p:nvSpPr>
            <p:cNvPr id="21" name="TextBox 20">
              <a:extLst>
                <a:ext uri="{FF2B5EF4-FFF2-40B4-BE49-F238E27FC236}">
                  <a16:creationId xmlns:a16="http://schemas.microsoft.com/office/drawing/2014/main" id="{289CEFBB-578A-4564-8CDA-63089572FE45}"/>
                </a:ext>
              </a:extLst>
            </p:cNvPr>
            <p:cNvSpPr txBox="1"/>
            <p:nvPr/>
          </p:nvSpPr>
          <p:spPr>
            <a:xfrm>
              <a:off x="9465583" y="4927889"/>
              <a:ext cx="744293" cy="369332"/>
            </a:xfrm>
            <a:prstGeom prst="rect">
              <a:avLst/>
            </a:prstGeom>
            <a:noFill/>
          </p:spPr>
          <p:txBody>
            <a:bodyPr wrap="square" rtlCol="0">
              <a:spAutoFit/>
            </a:bodyPr>
            <a:lstStyle/>
            <a:p>
              <a:pPr algn="ctr"/>
              <a:r>
                <a:rPr lang="en-US" dirty="0">
                  <a:solidFill>
                    <a:srgbClr val="00B0F0"/>
                  </a:solidFill>
                </a:rPr>
                <a:t>00</a:t>
              </a:r>
            </a:p>
          </p:txBody>
        </p:sp>
        <p:sp>
          <p:nvSpPr>
            <p:cNvPr id="22" name="TextBox 21">
              <a:extLst>
                <a:ext uri="{FF2B5EF4-FFF2-40B4-BE49-F238E27FC236}">
                  <a16:creationId xmlns:a16="http://schemas.microsoft.com/office/drawing/2014/main" id="{DB5E7ED4-7B66-4752-9D8E-96573FA713D0}"/>
                </a:ext>
              </a:extLst>
            </p:cNvPr>
            <p:cNvSpPr txBox="1"/>
            <p:nvPr/>
          </p:nvSpPr>
          <p:spPr>
            <a:xfrm>
              <a:off x="9950222" y="4490293"/>
              <a:ext cx="744293" cy="369332"/>
            </a:xfrm>
            <a:prstGeom prst="rect">
              <a:avLst/>
            </a:prstGeom>
            <a:noFill/>
          </p:spPr>
          <p:txBody>
            <a:bodyPr wrap="square" rtlCol="0">
              <a:spAutoFit/>
            </a:bodyPr>
            <a:lstStyle/>
            <a:p>
              <a:pPr algn="ctr"/>
              <a:r>
                <a:rPr lang="en-US" dirty="0">
                  <a:solidFill>
                    <a:srgbClr val="00B0F0"/>
                  </a:solidFill>
                </a:rPr>
                <a:t>5</a:t>
              </a:r>
            </a:p>
          </p:txBody>
        </p:sp>
        <p:sp>
          <p:nvSpPr>
            <p:cNvPr id="23" name="TextBox 22">
              <a:extLst>
                <a:ext uri="{FF2B5EF4-FFF2-40B4-BE49-F238E27FC236}">
                  <a16:creationId xmlns:a16="http://schemas.microsoft.com/office/drawing/2014/main" id="{435B2FCA-4982-453F-BF00-D917DB8BD79E}"/>
                </a:ext>
              </a:extLst>
            </p:cNvPr>
            <p:cNvSpPr txBox="1"/>
            <p:nvPr/>
          </p:nvSpPr>
          <p:spPr>
            <a:xfrm>
              <a:off x="9954684" y="4917256"/>
              <a:ext cx="744293" cy="454047"/>
            </a:xfrm>
            <a:prstGeom prst="rect">
              <a:avLst/>
            </a:prstGeom>
            <a:noFill/>
          </p:spPr>
          <p:txBody>
            <a:bodyPr wrap="square" rtlCol="0">
              <a:spAutoFit/>
            </a:bodyPr>
            <a:lstStyle/>
            <a:p>
              <a:pPr algn="ctr"/>
              <a:r>
                <a:rPr lang="en-US" dirty="0">
                  <a:solidFill>
                    <a:srgbClr val="00B0F0"/>
                  </a:solidFill>
                </a:rPr>
                <a:t>1</a:t>
              </a:r>
            </a:p>
          </p:txBody>
        </p:sp>
      </p:grpSp>
      <p:sp>
        <p:nvSpPr>
          <p:cNvPr id="25" name="TextBox 24">
            <a:extLst>
              <a:ext uri="{FF2B5EF4-FFF2-40B4-BE49-F238E27FC236}">
                <a16:creationId xmlns:a16="http://schemas.microsoft.com/office/drawing/2014/main" id="{35106026-06FB-482B-ADEC-21B357D4F4F0}"/>
              </a:ext>
            </a:extLst>
          </p:cNvPr>
          <p:cNvSpPr txBox="1"/>
          <p:nvPr/>
        </p:nvSpPr>
        <p:spPr>
          <a:xfrm>
            <a:off x="0" y="1443216"/>
            <a:ext cx="12192000" cy="600164"/>
          </a:xfrm>
          <a:prstGeom prst="rect">
            <a:avLst/>
          </a:prstGeom>
          <a:noFill/>
        </p:spPr>
        <p:txBody>
          <a:bodyPr wrap="square">
            <a:spAutoFit/>
          </a:bodyPr>
          <a:lstStyle/>
          <a:p>
            <a:pPr marL="173037" lvl="1" algn="just">
              <a:lnSpc>
                <a:spcPct val="150000"/>
              </a:lnSpc>
            </a:pPr>
            <a:r>
              <a:rPr lang="ne-NP" sz="2400" b="1" dirty="0">
                <a:cs typeface="Kalimati" pitchFamily="2"/>
              </a:rPr>
              <a:t>महल ५ मृत्यु हुनुको कारणः </a:t>
            </a:r>
            <a:r>
              <a:rPr lang="ne-NP" sz="2400" dirty="0">
                <a:cs typeface="Kalimati" pitchFamily="2"/>
              </a:rPr>
              <a:t>प्रश्न १५ को तलपट्टी मृत्यु हुनुको कारण र कोडहरू दिइएको छ ।</a:t>
            </a:r>
          </a:p>
        </p:txBody>
      </p:sp>
      <p:sp>
        <p:nvSpPr>
          <p:cNvPr id="3" name="Arrow: Up 2">
            <a:extLst>
              <a:ext uri="{FF2B5EF4-FFF2-40B4-BE49-F238E27FC236}">
                <a16:creationId xmlns:a16="http://schemas.microsoft.com/office/drawing/2014/main" id="{6F8FD469-2526-422C-AAB1-E7081E61B41C}"/>
              </a:ext>
            </a:extLst>
          </p:cNvPr>
          <p:cNvSpPr/>
          <p:nvPr/>
        </p:nvSpPr>
        <p:spPr>
          <a:xfrm>
            <a:off x="10502466" y="5355579"/>
            <a:ext cx="45719" cy="17993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B11E9778-5413-4D18-A20C-8EB36B46D9E5}"/>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550109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a:t>
            </a:r>
          </a:p>
        </p:txBody>
      </p:sp>
      <p:sp>
        <p:nvSpPr>
          <p:cNvPr id="5" name="TextBox 4"/>
          <p:cNvSpPr txBox="1"/>
          <p:nvPr/>
        </p:nvSpPr>
        <p:spPr>
          <a:xfrm>
            <a:off x="34663" y="2820889"/>
            <a:ext cx="7517011" cy="3831818"/>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कुनै परिवारमा १५–४९ वर्षका महिलाको गत ३६५</a:t>
            </a:r>
            <a:r>
              <a:rPr lang="en-US" sz="2400" dirty="0">
                <a:cs typeface="Kalimati" pitchFamily="2"/>
              </a:rPr>
              <a:t> </a:t>
            </a:r>
            <a:r>
              <a:rPr lang="ne-NP" sz="2400" dirty="0">
                <a:cs typeface="Kalimati" pitchFamily="2"/>
              </a:rPr>
              <a:t>दिनमा जुनसुकै कारणले मृत्यु भएको रहेछ भने मृत्यु</a:t>
            </a:r>
            <a:r>
              <a:rPr lang="en-US" sz="2400" dirty="0">
                <a:cs typeface="Kalimati" pitchFamily="2"/>
              </a:rPr>
              <a:t> </a:t>
            </a:r>
            <a:r>
              <a:rPr lang="ne-NP" sz="2400" dirty="0">
                <a:cs typeface="Kalimati" pitchFamily="2"/>
              </a:rPr>
              <a:t>हुँदा निज महिलाको अवस्था कस्तो थियो</a:t>
            </a:r>
            <a:r>
              <a:rPr lang="en-US" sz="2400" dirty="0">
                <a:cs typeface="Kalimati" pitchFamily="2"/>
              </a:rPr>
              <a:t> </a:t>
            </a:r>
            <a:r>
              <a:rPr lang="ne-NP" sz="2400" dirty="0">
                <a:cs typeface="Kalimati" pitchFamily="2"/>
              </a:rPr>
              <a:t>भन्ने प्रश्नको उत्तर यो महलमा राम्रोसँग सोधी लेख्नुपर्दछ</a:t>
            </a:r>
            <a:r>
              <a:rPr lang="en-US" sz="2400" dirty="0">
                <a:cs typeface="Kalimati" pitchFamily="2"/>
              </a:rPr>
              <a:t> </a:t>
            </a:r>
            <a:r>
              <a:rPr lang="ne-NP" sz="2400" dirty="0">
                <a:cs typeface="Kalimati" pitchFamily="2"/>
              </a:rPr>
              <a:t>।</a:t>
            </a:r>
            <a:endParaRPr lang="en-US" sz="2400" dirty="0">
              <a:cs typeface="Kalimati" pitchFamily="2"/>
            </a:endParaRPr>
          </a:p>
          <a:p>
            <a:pPr lvl="1" indent="-284163" algn="just">
              <a:lnSpc>
                <a:spcPct val="150000"/>
              </a:lnSpc>
              <a:buFont typeface="Arial"/>
              <a:buChar char="•"/>
            </a:pPr>
            <a:endParaRPr lang="ne-NP" sz="2400" dirty="0">
              <a:cs typeface="Kalimati" pitchFamily="2"/>
            </a:endParaRPr>
          </a:p>
          <a:p>
            <a:pPr lvl="1" indent="-284163" algn="just">
              <a:lnSpc>
                <a:spcPct val="150000"/>
              </a:lnSpc>
              <a:buFont typeface="Arial"/>
              <a:buChar char="•"/>
            </a:pPr>
            <a:r>
              <a:rPr lang="ne-NP" sz="2400" dirty="0">
                <a:cs typeface="Kalimati" pitchFamily="2"/>
              </a:rPr>
              <a:t>मृतक पुरूष भएमा वा १५ बर्ष मुनिका र ४९ बर्ष माथिका महिला भएमा यो प्रश्न सोध्नु पर्दैन ।</a:t>
            </a: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sp>
        <p:nvSpPr>
          <p:cNvPr id="14" name="TextBox 13">
            <a:extLst>
              <a:ext uri="{FF2B5EF4-FFF2-40B4-BE49-F238E27FC236}">
                <a16:creationId xmlns:a16="http://schemas.microsoft.com/office/drawing/2014/main" id="{5A80A656-2487-4556-BFDC-742B753C6CF2}"/>
              </a:ext>
            </a:extLst>
          </p:cNvPr>
          <p:cNvSpPr txBox="1"/>
          <p:nvPr/>
        </p:nvSpPr>
        <p:spPr>
          <a:xfrm>
            <a:off x="9427584" y="2686410"/>
            <a:ext cx="1868244" cy="461665"/>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sz="2400" dirty="0">
                <a:cs typeface="Kalimati" panose="00000400000000000000" pitchFamily="2"/>
              </a:rPr>
              <a:t>उदाहरण</a:t>
            </a:r>
            <a:endParaRPr lang="en-US" sz="2400" dirty="0">
              <a:cs typeface="Kalimati" panose="00000400000000000000" pitchFamily="2"/>
            </a:endParaRPr>
          </a:p>
        </p:txBody>
      </p:sp>
      <p:sp>
        <p:nvSpPr>
          <p:cNvPr id="25" name="TextBox 24">
            <a:extLst>
              <a:ext uri="{FF2B5EF4-FFF2-40B4-BE49-F238E27FC236}">
                <a16:creationId xmlns:a16="http://schemas.microsoft.com/office/drawing/2014/main" id="{35106026-06FB-482B-ADEC-21B357D4F4F0}"/>
              </a:ext>
            </a:extLst>
          </p:cNvPr>
          <p:cNvSpPr txBox="1"/>
          <p:nvPr/>
        </p:nvSpPr>
        <p:spPr>
          <a:xfrm>
            <a:off x="-7475" y="1361920"/>
            <a:ext cx="12192000" cy="1154162"/>
          </a:xfrm>
          <a:prstGeom prst="rect">
            <a:avLst/>
          </a:prstGeom>
          <a:noFill/>
        </p:spPr>
        <p:txBody>
          <a:bodyPr wrap="square">
            <a:spAutoFit/>
          </a:bodyPr>
          <a:lstStyle/>
          <a:p>
            <a:pPr marL="173037" lvl="1" algn="just">
              <a:lnSpc>
                <a:spcPct val="150000"/>
              </a:lnSpc>
            </a:pPr>
            <a:r>
              <a:rPr lang="ne-NP" sz="2400" b="1" dirty="0">
                <a:cs typeface="Kalimati" pitchFamily="2"/>
              </a:rPr>
              <a:t>महल ६ मृतक १५ देखि ४९ वर्षको महिला भए मृत्यु हुँदा उहाँको अवस्था कस्तो थियो ?</a:t>
            </a:r>
            <a:endParaRPr lang="en-US" sz="2400" b="1" dirty="0">
              <a:cs typeface="Kalimati" pitchFamily="2"/>
            </a:endParaRPr>
          </a:p>
          <a:p>
            <a:pPr marL="173037" lvl="1" algn="just">
              <a:lnSpc>
                <a:spcPct val="150000"/>
              </a:lnSpc>
            </a:pPr>
            <a:r>
              <a:rPr lang="en-US" sz="2400" b="1" dirty="0">
                <a:cs typeface="Kalimati" pitchFamily="2"/>
              </a:rPr>
              <a:t>	      </a:t>
            </a:r>
            <a:r>
              <a:rPr lang="ne-NP" sz="2400" b="1" dirty="0">
                <a:cs typeface="Kalimati" pitchFamily="2"/>
              </a:rPr>
              <a:t>गर्भवती ...</a:t>
            </a:r>
            <a:r>
              <a:rPr lang="en-US" sz="2400" b="1" dirty="0">
                <a:cs typeface="Kalimati" pitchFamily="2"/>
              </a:rPr>
              <a:t>1 </a:t>
            </a:r>
            <a:r>
              <a:rPr lang="ne-NP" sz="2400" b="1" dirty="0">
                <a:cs typeface="Kalimati" pitchFamily="2"/>
              </a:rPr>
              <a:t>प्रसुती ...</a:t>
            </a:r>
            <a:r>
              <a:rPr lang="en-US" sz="2400" b="1" dirty="0">
                <a:cs typeface="Kalimati" pitchFamily="2"/>
              </a:rPr>
              <a:t>2</a:t>
            </a:r>
            <a:r>
              <a:rPr lang="ne-NP" sz="2400" b="1" dirty="0">
                <a:cs typeface="Kalimati" pitchFamily="2"/>
              </a:rPr>
              <a:t> सुत्केरी भएको (बच्चा जन्मेको) छ हप्ता भित्र ...</a:t>
            </a:r>
            <a:r>
              <a:rPr lang="en-US" sz="2400" b="1" dirty="0">
                <a:cs typeface="Kalimati" pitchFamily="2"/>
              </a:rPr>
              <a:t>3</a:t>
            </a:r>
            <a:r>
              <a:rPr lang="ne-NP" sz="2400" b="1" dirty="0">
                <a:cs typeface="Kalimati" pitchFamily="2"/>
              </a:rPr>
              <a:t> अन्य ...</a:t>
            </a:r>
            <a:r>
              <a:rPr lang="en-US" sz="2400" b="1" dirty="0">
                <a:cs typeface="Kalimati" pitchFamily="2"/>
              </a:rPr>
              <a:t>4</a:t>
            </a:r>
            <a:endParaRPr lang="ne-NP" sz="2400" dirty="0">
              <a:cs typeface="Kalimati" pitchFamily="2"/>
            </a:endParaRPr>
          </a:p>
        </p:txBody>
      </p:sp>
      <p:grpSp>
        <p:nvGrpSpPr>
          <p:cNvPr id="27" name="Group 26">
            <a:extLst>
              <a:ext uri="{FF2B5EF4-FFF2-40B4-BE49-F238E27FC236}">
                <a16:creationId xmlns:a16="http://schemas.microsoft.com/office/drawing/2014/main" id="{DF2EE628-0DD3-4862-A41A-76DF04D52958}"/>
              </a:ext>
            </a:extLst>
          </p:cNvPr>
          <p:cNvGrpSpPr/>
          <p:nvPr/>
        </p:nvGrpSpPr>
        <p:grpSpPr>
          <a:xfrm>
            <a:off x="7951113" y="3148075"/>
            <a:ext cx="4240887" cy="3274828"/>
            <a:chOff x="7102243" y="2615627"/>
            <a:chExt cx="5032595" cy="3714438"/>
          </a:xfrm>
        </p:grpSpPr>
        <p:pic>
          <p:nvPicPr>
            <p:cNvPr id="28" name="Picture 27">
              <a:extLst>
                <a:ext uri="{FF2B5EF4-FFF2-40B4-BE49-F238E27FC236}">
                  <a16:creationId xmlns:a16="http://schemas.microsoft.com/office/drawing/2014/main" id="{B73D143F-70E9-4A65-A727-1416D21D6DD0}"/>
                </a:ext>
              </a:extLst>
            </p:cNvPr>
            <p:cNvPicPr>
              <a:picLocks noChangeAspect="1"/>
            </p:cNvPicPr>
            <p:nvPr/>
          </p:nvPicPr>
          <p:blipFill rotWithShape="1">
            <a:blip r:embed="rId3"/>
            <a:srcRect l="32180" t="39645" r="20988" b="28837"/>
            <a:stretch/>
          </p:blipFill>
          <p:spPr>
            <a:xfrm>
              <a:off x="7102243" y="2615627"/>
              <a:ext cx="5032595" cy="3714438"/>
            </a:xfrm>
            <a:prstGeom prst="rect">
              <a:avLst/>
            </a:prstGeom>
          </p:spPr>
        </p:pic>
        <p:sp>
          <p:nvSpPr>
            <p:cNvPr id="30" name="TextBox 29">
              <a:extLst>
                <a:ext uri="{FF2B5EF4-FFF2-40B4-BE49-F238E27FC236}">
                  <a16:creationId xmlns:a16="http://schemas.microsoft.com/office/drawing/2014/main" id="{76D43105-802F-479F-8C55-CE7D3F4EBBE8}"/>
                </a:ext>
              </a:extLst>
            </p:cNvPr>
            <p:cNvSpPr txBox="1"/>
            <p:nvPr/>
          </p:nvSpPr>
          <p:spPr>
            <a:xfrm>
              <a:off x="7464871" y="4470124"/>
              <a:ext cx="1596771" cy="380277"/>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31" name="TextBox 30">
              <a:extLst>
                <a:ext uri="{FF2B5EF4-FFF2-40B4-BE49-F238E27FC236}">
                  <a16:creationId xmlns:a16="http://schemas.microsoft.com/office/drawing/2014/main" id="{41B19E3D-6748-44E1-A726-271A9B6556EB}"/>
                </a:ext>
              </a:extLst>
            </p:cNvPr>
            <p:cNvSpPr txBox="1"/>
            <p:nvPr/>
          </p:nvSpPr>
          <p:spPr>
            <a:xfrm>
              <a:off x="8930414" y="4499035"/>
              <a:ext cx="744293" cy="369332"/>
            </a:xfrm>
            <a:prstGeom prst="rect">
              <a:avLst/>
            </a:prstGeom>
            <a:noFill/>
          </p:spPr>
          <p:txBody>
            <a:bodyPr wrap="square" rtlCol="0">
              <a:spAutoFit/>
            </a:bodyPr>
            <a:lstStyle/>
            <a:p>
              <a:pPr algn="ctr"/>
              <a:r>
                <a:rPr lang="en-US" dirty="0">
                  <a:solidFill>
                    <a:srgbClr val="00B0F0"/>
                  </a:solidFill>
                </a:rPr>
                <a:t>2</a:t>
              </a:r>
            </a:p>
          </p:txBody>
        </p:sp>
        <p:sp>
          <p:nvSpPr>
            <p:cNvPr id="32" name="TextBox 31">
              <a:extLst>
                <a:ext uri="{FF2B5EF4-FFF2-40B4-BE49-F238E27FC236}">
                  <a16:creationId xmlns:a16="http://schemas.microsoft.com/office/drawing/2014/main" id="{8BB7E3A0-DF24-42BF-BBE1-CD38F7F95E5B}"/>
                </a:ext>
              </a:extLst>
            </p:cNvPr>
            <p:cNvSpPr txBox="1"/>
            <p:nvPr/>
          </p:nvSpPr>
          <p:spPr>
            <a:xfrm>
              <a:off x="9476215" y="4470677"/>
              <a:ext cx="744293" cy="369332"/>
            </a:xfrm>
            <a:prstGeom prst="rect">
              <a:avLst/>
            </a:prstGeom>
            <a:noFill/>
          </p:spPr>
          <p:txBody>
            <a:bodyPr wrap="square" rtlCol="0">
              <a:spAutoFit/>
            </a:bodyPr>
            <a:lstStyle/>
            <a:p>
              <a:pPr algn="ctr"/>
              <a:r>
                <a:rPr lang="en-US" dirty="0">
                  <a:solidFill>
                    <a:srgbClr val="00B0F0"/>
                  </a:solidFill>
                </a:rPr>
                <a:t>31</a:t>
              </a:r>
            </a:p>
          </p:txBody>
        </p:sp>
        <p:sp>
          <p:nvSpPr>
            <p:cNvPr id="33" name="TextBox 32">
              <a:extLst>
                <a:ext uri="{FF2B5EF4-FFF2-40B4-BE49-F238E27FC236}">
                  <a16:creationId xmlns:a16="http://schemas.microsoft.com/office/drawing/2014/main" id="{7C1E580E-E444-41A3-AFF8-EE26B7BCAE88}"/>
                </a:ext>
              </a:extLst>
            </p:cNvPr>
            <p:cNvSpPr txBox="1"/>
            <p:nvPr/>
          </p:nvSpPr>
          <p:spPr>
            <a:xfrm>
              <a:off x="7443608" y="4896537"/>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34" name="TextBox 33">
              <a:extLst>
                <a:ext uri="{FF2B5EF4-FFF2-40B4-BE49-F238E27FC236}">
                  <a16:creationId xmlns:a16="http://schemas.microsoft.com/office/drawing/2014/main" id="{6DE150BE-3FB5-4FAC-8903-10A51371B986}"/>
                </a:ext>
              </a:extLst>
            </p:cNvPr>
            <p:cNvSpPr txBox="1"/>
            <p:nvPr/>
          </p:nvSpPr>
          <p:spPr>
            <a:xfrm>
              <a:off x="8936579" y="4912056"/>
              <a:ext cx="744293" cy="369332"/>
            </a:xfrm>
            <a:prstGeom prst="rect">
              <a:avLst/>
            </a:prstGeom>
            <a:noFill/>
          </p:spPr>
          <p:txBody>
            <a:bodyPr wrap="square" rtlCol="0">
              <a:spAutoFit/>
            </a:bodyPr>
            <a:lstStyle/>
            <a:p>
              <a:pPr algn="ctr"/>
              <a:r>
                <a:rPr lang="en-US" dirty="0">
                  <a:solidFill>
                    <a:srgbClr val="00B0F0"/>
                  </a:solidFill>
                </a:rPr>
                <a:t>1</a:t>
              </a:r>
            </a:p>
          </p:txBody>
        </p:sp>
        <p:sp>
          <p:nvSpPr>
            <p:cNvPr id="35" name="TextBox 34">
              <a:extLst>
                <a:ext uri="{FF2B5EF4-FFF2-40B4-BE49-F238E27FC236}">
                  <a16:creationId xmlns:a16="http://schemas.microsoft.com/office/drawing/2014/main" id="{980D42BA-33CE-4789-9DAC-6C93659AD6DB}"/>
                </a:ext>
              </a:extLst>
            </p:cNvPr>
            <p:cNvSpPr txBox="1"/>
            <p:nvPr/>
          </p:nvSpPr>
          <p:spPr>
            <a:xfrm>
              <a:off x="9465583" y="4927889"/>
              <a:ext cx="744293" cy="369332"/>
            </a:xfrm>
            <a:prstGeom prst="rect">
              <a:avLst/>
            </a:prstGeom>
            <a:noFill/>
          </p:spPr>
          <p:txBody>
            <a:bodyPr wrap="square" rtlCol="0">
              <a:spAutoFit/>
            </a:bodyPr>
            <a:lstStyle/>
            <a:p>
              <a:pPr algn="ctr"/>
              <a:r>
                <a:rPr lang="en-US" dirty="0">
                  <a:solidFill>
                    <a:srgbClr val="00B0F0"/>
                  </a:solidFill>
                </a:rPr>
                <a:t>00</a:t>
              </a:r>
            </a:p>
          </p:txBody>
        </p:sp>
        <p:sp>
          <p:nvSpPr>
            <p:cNvPr id="36" name="TextBox 35">
              <a:extLst>
                <a:ext uri="{FF2B5EF4-FFF2-40B4-BE49-F238E27FC236}">
                  <a16:creationId xmlns:a16="http://schemas.microsoft.com/office/drawing/2014/main" id="{755E764B-285B-4422-B543-8B0510CE680C}"/>
                </a:ext>
              </a:extLst>
            </p:cNvPr>
            <p:cNvSpPr txBox="1"/>
            <p:nvPr/>
          </p:nvSpPr>
          <p:spPr>
            <a:xfrm>
              <a:off x="9950222" y="4490293"/>
              <a:ext cx="744293" cy="369332"/>
            </a:xfrm>
            <a:prstGeom prst="rect">
              <a:avLst/>
            </a:prstGeom>
            <a:noFill/>
          </p:spPr>
          <p:txBody>
            <a:bodyPr wrap="square" rtlCol="0">
              <a:spAutoFit/>
            </a:bodyPr>
            <a:lstStyle/>
            <a:p>
              <a:pPr algn="ctr"/>
              <a:r>
                <a:rPr lang="en-US" dirty="0">
                  <a:solidFill>
                    <a:srgbClr val="00B0F0"/>
                  </a:solidFill>
                </a:rPr>
                <a:t>5</a:t>
              </a:r>
            </a:p>
          </p:txBody>
        </p:sp>
        <p:sp>
          <p:nvSpPr>
            <p:cNvPr id="37" name="TextBox 36">
              <a:extLst>
                <a:ext uri="{FF2B5EF4-FFF2-40B4-BE49-F238E27FC236}">
                  <a16:creationId xmlns:a16="http://schemas.microsoft.com/office/drawing/2014/main" id="{75DE9020-9353-4E26-81EA-3BB77F623266}"/>
                </a:ext>
              </a:extLst>
            </p:cNvPr>
            <p:cNvSpPr txBox="1"/>
            <p:nvPr/>
          </p:nvSpPr>
          <p:spPr>
            <a:xfrm>
              <a:off x="9954684" y="4917256"/>
              <a:ext cx="744293" cy="454047"/>
            </a:xfrm>
            <a:prstGeom prst="rect">
              <a:avLst/>
            </a:prstGeom>
            <a:noFill/>
          </p:spPr>
          <p:txBody>
            <a:bodyPr wrap="square" rtlCol="0">
              <a:spAutoFit/>
            </a:bodyPr>
            <a:lstStyle/>
            <a:p>
              <a:pPr algn="ctr"/>
              <a:r>
                <a:rPr lang="en-US" dirty="0">
                  <a:solidFill>
                    <a:srgbClr val="00B0F0"/>
                  </a:solidFill>
                </a:rPr>
                <a:t>1</a:t>
              </a:r>
            </a:p>
          </p:txBody>
        </p:sp>
      </p:grpSp>
      <p:sp>
        <p:nvSpPr>
          <p:cNvPr id="3" name="TextBox 2">
            <a:extLst>
              <a:ext uri="{FF2B5EF4-FFF2-40B4-BE49-F238E27FC236}">
                <a16:creationId xmlns:a16="http://schemas.microsoft.com/office/drawing/2014/main" id="{DECCA6B5-11DB-470A-B3EB-A818B8CBD907}"/>
              </a:ext>
            </a:extLst>
          </p:cNvPr>
          <p:cNvSpPr txBox="1"/>
          <p:nvPr/>
        </p:nvSpPr>
        <p:spPr>
          <a:xfrm>
            <a:off x="11660415" y="4766046"/>
            <a:ext cx="145086" cy="461665"/>
          </a:xfrm>
          <a:prstGeom prst="rect">
            <a:avLst/>
          </a:prstGeom>
          <a:noFill/>
        </p:spPr>
        <p:txBody>
          <a:bodyPr wrap="square" rtlCol="0">
            <a:spAutoFit/>
          </a:bodyPr>
          <a:lstStyle/>
          <a:p>
            <a:r>
              <a:rPr lang="en-US" sz="2400" dirty="0">
                <a:solidFill>
                  <a:srgbClr val="00B0F0"/>
                </a:solidFill>
              </a:rPr>
              <a:t>1</a:t>
            </a:r>
          </a:p>
        </p:txBody>
      </p:sp>
      <p:sp>
        <p:nvSpPr>
          <p:cNvPr id="19" name="TextBox 18">
            <a:extLst>
              <a:ext uri="{FF2B5EF4-FFF2-40B4-BE49-F238E27FC236}">
                <a16:creationId xmlns:a16="http://schemas.microsoft.com/office/drawing/2014/main" id="{DB03B72B-60BB-439F-871F-89A5FC5232D3}"/>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2934499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a:t>
            </a:r>
          </a:p>
        </p:txBody>
      </p:sp>
      <p:sp>
        <p:nvSpPr>
          <p:cNvPr id="5" name="TextBox 4"/>
          <p:cNvSpPr txBox="1"/>
          <p:nvPr/>
        </p:nvSpPr>
        <p:spPr>
          <a:xfrm>
            <a:off x="34663" y="2246711"/>
            <a:ext cx="7517011" cy="4385816"/>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गर्भवती ...</a:t>
            </a:r>
            <a:r>
              <a:rPr lang="en-US" sz="2400" b="1" dirty="0">
                <a:cs typeface="Kalimati" pitchFamily="2"/>
              </a:rPr>
              <a:t>1 </a:t>
            </a:r>
            <a:endParaRPr lang="ne-NP" sz="2400" b="1" dirty="0">
              <a:cs typeface="Kalimati" pitchFamily="2"/>
            </a:endParaRPr>
          </a:p>
          <a:p>
            <a:pPr lvl="1" indent="-284163" algn="just">
              <a:lnSpc>
                <a:spcPct val="150000"/>
              </a:lnSpc>
              <a:buFont typeface="Arial"/>
              <a:buChar char="•"/>
            </a:pPr>
            <a:r>
              <a:rPr lang="ne-NP" sz="2400" dirty="0">
                <a:cs typeface="Kalimati" pitchFamily="2"/>
              </a:rPr>
              <a:t>गर्भधारण भएपछि सुत्केरी व्यथा शुरू नभएसम्म वा खेर नगएको वा गर्भपतन नभए वा नगराए सम्मको अवधिमा मृत्यु भएको भए कोड </a:t>
            </a:r>
            <a:r>
              <a:rPr lang="en-US" sz="2400" b="1" dirty="0">
                <a:solidFill>
                  <a:srgbClr val="00B0F0"/>
                </a:solidFill>
                <a:cs typeface="Kalimati" pitchFamily="2"/>
              </a:rPr>
              <a:t>1</a:t>
            </a:r>
            <a:r>
              <a:rPr lang="ne-NP" sz="2400" dirty="0">
                <a:cs typeface="Kalimati" pitchFamily="2"/>
              </a:rPr>
              <a:t> लेख्नुपर्दछ ।</a:t>
            </a:r>
            <a:endParaRPr lang="en-US" sz="2400" dirty="0">
              <a:cs typeface="Kalimati" pitchFamily="2"/>
            </a:endParaRPr>
          </a:p>
          <a:p>
            <a:pPr marL="173037" lvl="1" algn="just">
              <a:lnSpc>
                <a:spcPct val="150000"/>
              </a:lnSpc>
            </a:pPr>
            <a:r>
              <a:rPr lang="ne-NP" sz="2400" b="1" dirty="0">
                <a:cs typeface="Kalimati" pitchFamily="2"/>
              </a:rPr>
              <a:t>प्रसुती ...</a:t>
            </a:r>
            <a:r>
              <a:rPr lang="en-US" sz="2400" b="1" dirty="0">
                <a:cs typeface="Kalimati" pitchFamily="2"/>
              </a:rPr>
              <a:t>2</a:t>
            </a:r>
            <a:r>
              <a:rPr lang="ne-NP" sz="2400" b="1" dirty="0">
                <a:cs typeface="Kalimati" pitchFamily="2"/>
              </a:rPr>
              <a:t> </a:t>
            </a:r>
          </a:p>
          <a:p>
            <a:pPr lvl="1" indent="-284163" algn="just">
              <a:lnSpc>
                <a:spcPct val="150000"/>
              </a:lnSpc>
              <a:buFont typeface="Arial"/>
              <a:buChar char="•"/>
            </a:pPr>
            <a:r>
              <a:rPr lang="ne-NP" sz="2400" dirty="0">
                <a:cs typeface="Kalimati" pitchFamily="2"/>
              </a:rPr>
              <a:t>सुत्केरी व्यथा शुरू भएपछि मृत वा जीवित शिशु जन्म भई बाहिर ननिस्केसम्म वा गर्भपतन गराउँदै वा हुँदैको अवस्थामा मृत्यु भएको भए कोड </a:t>
            </a:r>
            <a:r>
              <a:rPr lang="en-US" sz="2400" b="1" dirty="0">
                <a:solidFill>
                  <a:srgbClr val="00B0F0"/>
                </a:solidFill>
                <a:cs typeface="Kalimati" pitchFamily="2"/>
              </a:rPr>
              <a:t>2</a:t>
            </a:r>
            <a:r>
              <a:rPr lang="en-US" sz="2400" dirty="0">
                <a:cs typeface="Kalimati" pitchFamily="2"/>
              </a:rPr>
              <a:t> </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sp>
        <p:nvSpPr>
          <p:cNvPr id="14" name="TextBox 13">
            <a:extLst>
              <a:ext uri="{FF2B5EF4-FFF2-40B4-BE49-F238E27FC236}">
                <a16:creationId xmlns:a16="http://schemas.microsoft.com/office/drawing/2014/main" id="{5A80A656-2487-4556-BFDC-742B753C6CF2}"/>
              </a:ext>
            </a:extLst>
          </p:cNvPr>
          <p:cNvSpPr txBox="1"/>
          <p:nvPr/>
        </p:nvSpPr>
        <p:spPr>
          <a:xfrm>
            <a:off x="9427584" y="2686410"/>
            <a:ext cx="1868244" cy="461665"/>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sz="2400" dirty="0">
                <a:cs typeface="Kalimati" panose="00000400000000000000" pitchFamily="2"/>
              </a:rPr>
              <a:t>उदाहरण</a:t>
            </a:r>
            <a:endParaRPr lang="en-US" sz="2400" dirty="0">
              <a:cs typeface="Kalimati" panose="00000400000000000000" pitchFamily="2"/>
            </a:endParaRPr>
          </a:p>
        </p:txBody>
      </p:sp>
      <p:sp>
        <p:nvSpPr>
          <p:cNvPr id="25" name="TextBox 24">
            <a:extLst>
              <a:ext uri="{FF2B5EF4-FFF2-40B4-BE49-F238E27FC236}">
                <a16:creationId xmlns:a16="http://schemas.microsoft.com/office/drawing/2014/main" id="{35106026-06FB-482B-ADEC-21B357D4F4F0}"/>
              </a:ext>
            </a:extLst>
          </p:cNvPr>
          <p:cNvSpPr txBox="1"/>
          <p:nvPr/>
        </p:nvSpPr>
        <p:spPr>
          <a:xfrm>
            <a:off x="-7475" y="1361920"/>
            <a:ext cx="12192000" cy="600164"/>
          </a:xfrm>
          <a:prstGeom prst="rect">
            <a:avLst/>
          </a:prstGeom>
          <a:noFill/>
        </p:spPr>
        <p:txBody>
          <a:bodyPr wrap="square">
            <a:spAutoFit/>
          </a:bodyPr>
          <a:lstStyle/>
          <a:p>
            <a:pPr marL="173037" lvl="1" algn="just">
              <a:lnSpc>
                <a:spcPct val="150000"/>
              </a:lnSpc>
            </a:pPr>
            <a:r>
              <a:rPr lang="ne-NP" sz="2400" b="1" dirty="0">
                <a:cs typeface="Kalimati" pitchFamily="2"/>
              </a:rPr>
              <a:t>महल ६ मृतक १५ देखि ४९ वर्षको महिला भए मृत्यु हुँदा उहाँको अवस्था कस्तो थियो ?</a:t>
            </a:r>
            <a:endParaRPr lang="en-US" sz="2400" b="1" dirty="0">
              <a:cs typeface="Kalimati" pitchFamily="2"/>
            </a:endParaRPr>
          </a:p>
        </p:txBody>
      </p:sp>
      <p:grpSp>
        <p:nvGrpSpPr>
          <p:cNvPr id="27" name="Group 26">
            <a:extLst>
              <a:ext uri="{FF2B5EF4-FFF2-40B4-BE49-F238E27FC236}">
                <a16:creationId xmlns:a16="http://schemas.microsoft.com/office/drawing/2014/main" id="{DF2EE628-0DD3-4862-A41A-76DF04D52958}"/>
              </a:ext>
            </a:extLst>
          </p:cNvPr>
          <p:cNvGrpSpPr/>
          <p:nvPr/>
        </p:nvGrpSpPr>
        <p:grpSpPr>
          <a:xfrm>
            <a:off x="7951113" y="3148075"/>
            <a:ext cx="4240887" cy="3274828"/>
            <a:chOff x="7102243" y="2615627"/>
            <a:chExt cx="5032595" cy="3714438"/>
          </a:xfrm>
        </p:grpSpPr>
        <p:pic>
          <p:nvPicPr>
            <p:cNvPr id="28" name="Picture 27">
              <a:extLst>
                <a:ext uri="{FF2B5EF4-FFF2-40B4-BE49-F238E27FC236}">
                  <a16:creationId xmlns:a16="http://schemas.microsoft.com/office/drawing/2014/main" id="{B73D143F-70E9-4A65-A727-1416D21D6DD0}"/>
                </a:ext>
              </a:extLst>
            </p:cNvPr>
            <p:cNvPicPr>
              <a:picLocks noChangeAspect="1"/>
            </p:cNvPicPr>
            <p:nvPr/>
          </p:nvPicPr>
          <p:blipFill rotWithShape="1">
            <a:blip r:embed="rId3"/>
            <a:srcRect l="32180" t="39645" r="20988" b="28837"/>
            <a:stretch/>
          </p:blipFill>
          <p:spPr>
            <a:xfrm>
              <a:off x="7102243" y="2615627"/>
              <a:ext cx="5032595" cy="3714438"/>
            </a:xfrm>
            <a:prstGeom prst="rect">
              <a:avLst/>
            </a:prstGeom>
          </p:spPr>
        </p:pic>
        <p:sp>
          <p:nvSpPr>
            <p:cNvPr id="30" name="TextBox 29">
              <a:extLst>
                <a:ext uri="{FF2B5EF4-FFF2-40B4-BE49-F238E27FC236}">
                  <a16:creationId xmlns:a16="http://schemas.microsoft.com/office/drawing/2014/main" id="{76D43105-802F-479F-8C55-CE7D3F4EBBE8}"/>
                </a:ext>
              </a:extLst>
            </p:cNvPr>
            <p:cNvSpPr txBox="1"/>
            <p:nvPr/>
          </p:nvSpPr>
          <p:spPr>
            <a:xfrm>
              <a:off x="7464871" y="4470124"/>
              <a:ext cx="1596771" cy="380277"/>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31" name="TextBox 30">
              <a:extLst>
                <a:ext uri="{FF2B5EF4-FFF2-40B4-BE49-F238E27FC236}">
                  <a16:creationId xmlns:a16="http://schemas.microsoft.com/office/drawing/2014/main" id="{41B19E3D-6748-44E1-A726-271A9B6556EB}"/>
                </a:ext>
              </a:extLst>
            </p:cNvPr>
            <p:cNvSpPr txBox="1"/>
            <p:nvPr/>
          </p:nvSpPr>
          <p:spPr>
            <a:xfrm>
              <a:off x="8930414" y="4499035"/>
              <a:ext cx="744293" cy="369332"/>
            </a:xfrm>
            <a:prstGeom prst="rect">
              <a:avLst/>
            </a:prstGeom>
            <a:noFill/>
          </p:spPr>
          <p:txBody>
            <a:bodyPr wrap="square" rtlCol="0">
              <a:spAutoFit/>
            </a:bodyPr>
            <a:lstStyle/>
            <a:p>
              <a:pPr algn="ctr"/>
              <a:r>
                <a:rPr lang="en-US" dirty="0">
                  <a:solidFill>
                    <a:srgbClr val="00B0F0"/>
                  </a:solidFill>
                </a:rPr>
                <a:t>2</a:t>
              </a:r>
            </a:p>
          </p:txBody>
        </p:sp>
        <p:sp>
          <p:nvSpPr>
            <p:cNvPr id="32" name="TextBox 31">
              <a:extLst>
                <a:ext uri="{FF2B5EF4-FFF2-40B4-BE49-F238E27FC236}">
                  <a16:creationId xmlns:a16="http://schemas.microsoft.com/office/drawing/2014/main" id="{8BB7E3A0-DF24-42BF-BBE1-CD38F7F95E5B}"/>
                </a:ext>
              </a:extLst>
            </p:cNvPr>
            <p:cNvSpPr txBox="1"/>
            <p:nvPr/>
          </p:nvSpPr>
          <p:spPr>
            <a:xfrm>
              <a:off x="9476215" y="4470677"/>
              <a:ext cx="744293" cy="369332"/>
            </a:xfrm>
            <a:prstGeom prst="rect">
              <a:avLst/>
            </a:prstGeom>
            <a:noFill/>
          </p:spPr>
          <p:txBody>
            <a:bodyPr wrap="square" rtlCol="0">
              <a:spAutoFit/>
            </a:bodyPr>
            <a:lstStyle/>
            <a:p>
              <a:pPr algn="ctr"/>
              <a:r>
                <a:rPr lang="en-US" dirty="0">
                  <a:solidFill>
                    <a:srgbClr val="00B0F0"/>
                  </a:solidFill>
                </a:rPr>
                <a:t>31</a:t>
              </a:r>
            </a:p>
          </p:txBody>
        </p:sp>
        <p:sp>
          <p:nvSpPr>
            <p:cNvPr id="33" name="TextBox 32">
              <a:extLst>
                <a:ext uri="{FF2B5EF4-FFF2-40B4-BE49-F238E27FC236}">
                  <a16:creationId xmlns:a16="http://schemas.microsoft.com/office/drawing/2014/main" id="{7C1E580E-E444-41A3-AFF8-EE26B7BCAE88}"/>
                </a:ext>
              </a:extLst>
            </p:cNvPr>
            <p:cNvSpPr txBox="1"/>
            <p:nvPr/>
          </p:nvSpPr>
          <p:spPr>
            <a:xfrm>
              <a:off x="7443608" y="4896537"/>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34" name="TextBox 33">
              <a:extLst>
                <a:ext uri="{FF2B5EF4-FFF2-40B4-BE49-F238E27FC236}">
                  <a16:creationId xmlns:a16="http://schemas.microsoft.com/office/drawing/2014/main" id="{6DE150BE-3FB5-4FAC-8903-10A51371B986}"/>
                </a:ext>
              </a:extLst>
            </p:cNvPr>
            <p:cNvSpPr txBox="1"/>
            <p:nvPr/>
          </p:nvSpPr>
          <p:spPr>
            <a:xfrm>
              <a:off x="8936579" y="4912056"/>
              <a:ext cx="744293" cy="369332"/>
            </a:xfrm>
            <a:prstGeom prst="rect">
              <a:avLst/>
            </a:prstGeom>
            <a:noFill/>
          </p:spPr>
          <p:txBody>
            <a:bodyPr wrap="square" rtlCol="0">
              <a:spAutoFit/>
            </a:bodyPr>
            <a:lstStyle/>
            <a:p>
              <a:pPr algn="ctr"/>
              <a:r>
                <a:rPr lang="en-US" dirty="0">
                  <a:solidFill>
                    <a:srgbClr val="00B0F0"/>
                  </a:solidFill>
                </a:rPr>
                <a:t>1</a:t>
              </a:r>
            </a:p>
          </p:txBody>
        </p:sp>
        <p:sp>
          <p:nvSpPr>
            <p:cNvPr id="35" name="TextBox 34">
              <a:extLst>
                <a:ext uri="{FF2B5EF4-FFF2-40B4-BE49-F238E27FC236}">
                  <a16:creationId xmlns:a16="http://schemas.microsoft.com/office/drawing/2014/main" id="{980D42BA-33CE-4789-9DAC-6C93659AD6DB}"/>
                </a:ext>
              </a:extLst>
            </p:cNvPr>
            <p:cNvSpPr txBox="1"/>
            <p:nvPr/>
          </p:nvSpPr>
          <p:spPr>
            <a:xfrm>
              <a:off x="9465583" y="4927889"/>
              <a:ext cx="744293" cy="369332"/>
            </a:xfrm>
            <a:prstGeom prst="rect">
              <a:avLst/>
            </a:prstGeom>
            <a:noFill/>
          </p:spPr>
          <p:txBody>
            <a:bodyPr wrap="square" rtlCol="0">
              <a:spAutoFit/>
            </a:bodyPr>
            <a:lstStyle/>
            <a:p>
              <a:pPr algn="ctr"/>
              <a:r>
                <a:rPr lang="en-US" dirty="0">
                  <a:solidFill>
                    <a:srgbClr val="00B0F0"/>
                  </a:solidFill>
                </a:rPr>
                <a:t>00</a:t>
              </a:r>
            </a:p>
          </p:txBody>
        </p:sp>
        <p:sp>
          <p:nvSpPr>
            <p:cNvPr id="36" name="TextBox 35">
              <a:extLst>
                <a:ext uri="{FF2B5EF4-FFF2-40B4-BE49-F238E27FC236}">
                  <a16:creationId xmlns:a16="http://schemas.microsoft.com/office/drawing/2014/main" id="{755E764B-285B-4422-B543-8B0510CE680C}"/>
                </a:ext>
              </a:extLst>
            </p:cNvPr>
            <p:cNvSpPr txBox="1"/>
            <p:nvPr/>
          </p:nvSpPr>
          <p:spPr>
            <a:xfrm>
              <a:off x="9950222" y="4490293"/>
              <a:ext cx="744293" cy="369332"/>
            </a:xfrm>
            <a:prstGeom prst="rect">
              <a:avLst/>
            </a:prstGeom>
            <a:noFill/>
          </p:spPr>
          <p:txBody>
            <a:bodyPr wrap="square" rtlCol="0">
              <a:spAutoFit/>
            </a:bodyPr>
            <a:lstStyle/>
            <a:p>
              <a:pPr algn="ctr"/>
              <a:r>
                <a:rPr lang="en-US" dirty="0">
                  <a:solidFill>
                    <a:srgbClr val="00B0F0"/>
                  </a:solidFill>
                </a:rPr>
                <a:t>5</a:t>
              </a:r>
            </a:p>
          </p:txBody>
        </p:sp>
        <p:sp>
          <p:nvSpPr>
            <p:cNvPr id="37" name="TextBox 36">
              <a:extLst>
                <a:ext uri="{FF2B5EF4-FFF2-40B4-BE49-F238E27FC236}">
                  <a16:creationId xmlns:a16="http://schemas.microsoft.com/office/drawing/2014/main" id="{75DE9020-9353-4E26-81EA-3BB77F623266}"/>
                </a:ext>
              </a:extLst>
            </p:cNvPr>
            <p:cNvSpPr txBox="1"/>
            <p:nvPr/>
          </p:nvSpPr>
          <p:spPr>
            <a:xfrm>
              <a:off x="9954684" y="4917256"/>
              <a:ext cx="744293" cy="454047"/>
            </a:xfrm>
            <a:prstGeom prst="rect">
              <a:avLst/>
            </a:prstGeom>
            <a:noFill/>
          </p:spPr>
          <p:txBody>
            <a:bodyPr wrap="square" rtlCol="0">
              <a:spAutoFit/>
            </a:bodyPr>
            <a:lstStyle/>
            <a:p>
              <a:pPr algn="ctr"/>
              <a:r>
                <a:rPr lang="en-US" dirty="0">
                  <a:solidFill>
                    <a:srgbClr val="00B0F0"/>
                  </a:solidFill>
                </a:rPr>
                <a:t>1</a:t>
              </a:r>
            </a:p>
          </p:txBody>
        </p:sp>
      </p:grpSp>
      <p:sp>
        <p:nvSpPr>
          <p:cNvPr id="3" name="TextBox 2">
            <a:extLst>
              <a:ext uri="{FF2B5EF4-FFF2-40B4-BE49-F238E27FC236}">
                <a16:creationId xmlns:a16="http://schemas.microsoft.com/office/drawing/2014/main" id="{DECCA6B5-11DB-470A-B3EB-A818B8CBD907}"/>
              </a:ext>
            </a:extLst>
          </p:cNvPr>
          <p:cNvSpPr txBox="1"/>
          <p:nvPr/>
        </p:nvSpPr>
        <p:spPr>
          <a:xfrm>
            <a:off x="11660415" y="4766046"/>
            <a:ext cx="145086" cy="461665"/>
          </a:xfrm>
          <a:prstGeom prst="rect">
            <a:avLst/>
          </a:prstGeom>
          <a:noFill/>
        </p:spPr>
        <p:txBody>
          <a:bodyPr wrap="square" rtlCol="0">
            <a:spAutoFit/>
          </a:bodyPr>
          <a:lstStyle/>
          <a:p>
            <a:r>
              <a:rPr lang="en-US" sz="2400" dirty="0">
                <a:solidFill>
                  <a:srgbClr val="00B0F0"/>
                </a:solidFill>
              </a:rPr>
              <a:t>1</a:t>
            </a:r>
          </a:p>
        </p:txBody>
      </p:sp>
      <p:cxnSp>
        <p:nvCxnSpPr>
          <p:cNvPr id="10" name="Straight Arrow Connector 9">
            <a:extLst>
              <a:ext uri="{FF2B5EF4-FFF2-40B4-BE49-F238E27FC236}">
                <a16:creationId xmlns:a16="http://schemas.microsoft.com/office/drawing/2014/main" id="{4CDFA5A3-A479-473E-9057-3204964238B1}"/>
              </a:ext>
            </a:extLst>
          </p:cNvPr>
          <p:cNvCxnSpPr/>
          <p:nvPr/>
        </p:nvCxnSpPr>
        <p:spPr>
          <a:xfrm>
            <a:off x="11798644" y="4167961"/>
            <a:ext cx="0" cy="73152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37968211-1B84-4D83-88E6-24F5F7333B93}"/>
              </a:ext>
            </a:extLst>
          </p:cNvPr>
          <p:cNvCxnSpPr>
            <a:cxnSpLocks/>
          </p:cNvCxnSpPr>
          <p:nvPr/>
        </p:nvCxnSpPr>
        <p:spPr>
          <a:xfrm>
            <a:off x="4944140" y="4167961"/>
            <a:ext cx="6861361"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050" name="Picture 2" descr="Thinking emoticon - question face emoji - vector illustration">
            <a:extLst>
              <a:ext uri="{FF2B5EF4-FFF2-40B4-BE49-F238E27FC236}">
                <a16:creationId xmlns:a16="http://schemas.microsoft.com/office/drawing/2014/main" id="{F5A16EED-D720-4AE6-8E38-8FEFF876F6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9084" y="6025414"/>
            <a:ext cx="674102" cy="69657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7211F379-610D-4F7B-9D42-89988C4C8953}"/>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3309417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१५ मृत्यु भएका व्यक्तिको विवरण लेख्ने तरिका</a:t>
            </a:r>
          </a:p>
        </p:txBody>
      </p:sp>
      <p:sp>
        <p:nvSpPr>
          <p:cNvPr id="5" name="TextBox 4"/>
          <p:cNvSpPr txBox="1"/>
          <p:nvPr/>
        </p:nvSpPr>
        <p:spPr>
          <a:xfrm>
            <a:off x="256032" y="2110860"/>
            <a:ext cx="11657294" cy="3831818"/>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सुत्केरी भएको (बच्चा जन्मेको) छ हप्ता भित्र ...</a:t>
            </a:r>
            <a:r>
              <a:rPr lang="en-US" sz="2400" b="1" dirty="0">
                <a:cs typeface="Kalimati" pitchFamily="2"/>
              </a:rPr>
              <a:t>3</a:t>
            </a:r>
          </a:p>
          <a:p>
            <a:pPr lvl="1" indent="-284163" algn="just">
              <a:lnSpc>
                <a:spcPct val="150000"/>
              </a:lnSpc>
              <a:buFont typeface="Arial"/>
              <a:buChar char="•"/>
            </a:pPr>
            <a:r>
              <a:rPr lang="ne-NP" sz="2400" dirty="0">
                <a:cs typeface="Kalimati" pitchFamily="2"/>
              </a:rPr>
              <a:t>जीवित वा मृत शिशु जन्म भएको वा गर्भ खेर गएको वा गर्भपतन गराएको वा गर्भावस्था समाप्त भएको ६ हप्ता (४२ दिन)</a:t>
            </a:r>
            <a:r>
              <a:rPr lang="en-US" sz="2400" dirty="0">
                <a:cs typeface="Kalimati" pitchFamily="2"/>
              </a:rPr>
              <a:t> </a:t>
            </a:r>
            <a:r>
              <a:rPr lang="ne-NP" sz="2400" dirty="0">
                <a:cs typeface="Kalimati" pitchFamily="2"/>
              </a:rPr>
              <a:t>भित्रको अवस्थामा मृत्यु भएको भए कोड </a:t>
            </a:r>
            <a:r>
              <a:rPr lang="en-US" sz="2400" b="1" dirty="0">
                <a:solidFill>
                  <a:srgbClr val="00B0F0"/>
                </a:solidFill>
                <a:cs typeface="Kalimati" pitchFamily="2"/>
              </a:rPr>
              <a:t>3</a:t>
            </a:r>
            <a:r>
              <a:rPr lang="ne-NP" sz="2400" b="1" dirty="0">
                <a:solidFill>
                  <a:srgbClr val="00B0F0"/>
                </a:solidFill>
                <a:cs typeface="Kalimati" pitchFamily="2"/>
              </a:rPr>
              <a:t> </a:t>
            </a:r>
            <a:r>
              <a:rPr lang="ne-NP" sz="2400" dirty="0">
                <a:cs typeface="Kalimati" pitchFamily="2"/>
              </a:rPr>
              <a:t>लेख्नुपर्दछ ।</a:t>
            </a:r>
          </a:p>
          <a:p>
            <a:pPr marL="173037" lvl="1" algn="just">
              <a:lnSpc>
                <a:spcPct val="150000"/>
              </a:lnSpc>
            </a:pPr>
            <a:r>
              <a:rPr lang="ne-NP" sz="2400" b="1" dirty="0">
                <a:cs typeface="Kalimati" pitchFamily="2"/>
              </a:rPr>
              <a:t>अन्य ...</a:t>
            </a:r>
            <a:r>
              <a:rPr lang="en-US" sz="2400" b="1" dirty="0">
                <a:cs typeface="Kalimati" pitchFamily="2"/>
              </a:rPr>
              <a:t>4</a:t>
            </a:r>
            <a:endParaRPr lang="ne-NP" sz="2400" b="1" dirty="0">
              <a:cs typeface="Kalimati" pitchFamily="2"/>
            </a:endParaRPr>
          </a:p>
          <a:p>
            <a:pPr lvl="1" indent="-284163" algn="just">
              <a:lnSpc>
                <a:spcPct val="150000"/>
              </a:lnSpc>
              <a:buFont typeface="Arial"/>
              <a:buChar char="•"/>
            </a:pPr>
            <a:r>
              <a:rPr lang="ne-NP" sz="2400" dirty="0">
                <a:cs typeface="Kalimati" pitchFamily="2"/>
              </a:rPr>
              <a:t>गर्भ नै नरहेको अवस्था वा बच्चा जन्मेको</a:t>
            </a:r>
            <a:r>
              <a:rPr lang="en-US" sz="2400" dirty="0">
                <a:cs typeface="Kalimati" pitchFamily="2"/>
              </a:rPr>
              <a:t> </a:t>
            </a:r>
            <a:r>
              <a:rPr lang="ne-NP" sz="2400" dirty="0">
                <a:cs typeface="Kalimati" pitchFamily="2"/>
              </a:rPr>
              <a:t>(सुत्केरी भएको) वा गर्भ खेर गएको वा गर्भपतन गराएको वा गर्भावस्था समाप्त भएको ६ हप्ता (४२ दिन) पछिको अवस्थामा मृत्यु भएको भए कोड </a:t>
            </a:r>
            <a:r>
              <a:rPr lang="en-US" sz="2400" b="1" dirty="0">
                <a:solidFill>
                  <a:srgbClr val="00B0F0"/>
                </a:solidFill>
                <a:cs typeface="Kalimati" pitchFamily="2"/>
              </a:rPr>
              <a:t>4</a:t>
            </a:r>
            <a:r>
              <a:rPr lang="ne-NP" sz="2400" dirty="0">
                <a:cs typeface="Kalimati" pitchFamily="2"/>
              </a:rPr>
              <a:t> लेख्नुपर्दछ ।</a:t>
            </a: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sp>
        <p:nvSpPr>
          <p:cNvPr id="25" name="TextBox 24">
            <a:extLst>
              <a:ext uri="{FF2B5EF4-FFF2-40B4-BE49-F238E27FC236}">
                <a16:creationId xmlns:a16="http://schemas.microsoft.com/office/drawing/2014/main" id="{35106026-06FB-482B-ADEC-21B357D4F4F0}"/>
              </a:ext>
            </a:extLst>
          </p:cNvPr>
          <p:cNvSpPr txBox="1"/>
          <p:nvPr/>
        </p:nvSpPr>
        <p:spPr>
          <a:xfrm>
            <a:off x="-7475" y="1361920"/>
            <a:ext cx="12192000" cy="600164"/>
          </a:xfrm>
          <a:prstGeom prst="rect">
            <a:avLst/>
          </a:prstGeom>
          <a:noFill/>
        </p:spPr>
        <p:txBody>
          <a:bodyPr wrap="square">
            <a:spAutoFit/>
          </a:bodyPr>
          <a:lstStyle/>
          <a:p>
            <a:pPr marL="173037" lvl="1" algn="just">
              <a:lnSpc>
                <a:spcPct val="150000"/>
              </a:lnSpc>
            </a:pPr>
            <a:r>
              <a:rPr lang="ne-NP" sz="2400" b="1" dirty="0">
                <a:cs typeface="Kalimati" pitchFamily="2"/>
              </a:rPr>
              <a:t>महल ६ मृतक १५ देखि ४९ वर्षको महिला भए मृत्यु हुँदा उहाँको अवस्था कस्तो थियो ?</a:t>
            </a:r>
            <a:endParaRPr lang="en-US" sz="2400" b="1" dirty="0">
              <a:cs typeface="Kalimati" pitchFamily="2"/>
            </a:endParaRPr>
          </a:p>
        </p:txBody>
      </p:sp>
    </p:spTree>
    <p:extLst>
      <p:ext uri="{BB962C8B-B14F-4D97-AF65-F5344CB8AC3E}">
        <p14:creationId xmlns:p14="http://schemas.microsoft.com/office/powerpoint/2010/main" val="365656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4425" y="761016"/>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१५</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Preeti" pitchFamily="2" charset="0"/>
                <a:ea typeface="Calibri" panose="020F0502020204030204" pitchFamily="34" charset="0"/>
                <a:cs typeface="Kalimati" panose="00000400000000000000" pitchFamily="2"/>
              </a:rPr>
              <a:t>– ४९</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 का महिलाको मृत्युको अवस्था, कारण सहित उदाहरण</a:t>
            </a: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pic>
        <p:nvPicPr>
          <p:cNvPr id="5" name="Picture 4">
            <a:extLst>
              <a:ext uri="{FF2B5EF4-FFF2-40B4-BE49-F238E27FC236}">
                <a16:creationId xmlns:a16="http://schemas.microsoft.com/office/drawing/2014/main" id="{233D3079-B0BD-47D8-B22F-67AFEE2D3AAF}"/>
              </a:ext>
            </a:extLst>
          </p:cNvPr>
          <p:cNvPicPr>
            <a:picLocks noChangeAspect="1"/>
          </p:cNvPicPr>
          <p:nvPr/>
        </p:nvPicPr>
        <p:blipFill rotWithShape="1">
          <a:blip r:embed="rId3"/>
          <a:srcRect l="29563" t="27442" r="28925" b="17365"/>
          <a:stretch/>
        </p:blipFill>
        <p:spPr>
          <a:xfrm>
            <a:off x="1903235" y="1168926"/>
            <a:ext cx="7600948" cy="5684742"/>
          </a:xfrm>
          <a:prstGeom prst="rect">
            <a:avLst/>
          </a:prstGeom>
        </p:spPr>
      </p:pic>
      <p:sp>
        <p:nvSpPr>
          <p:cNvPr id="7" name="TextBox 6">
            <a:extLst>
              <a:ext uri="{FF2B5EF4-FFF2-40B4-BE49-F238E27FC236}">
                <a16:creationId xmlns:a16="http://schemas.microsoft.com/office/drawing/2014/main" id="{F1422FF5-10F7-491F-AF05-E57874AA67CB}"/>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
        <p:nvSpPr>
          <p:cNvPr id="6" name="TextBox 5">
            <a:extLst>
              <a:ext uri="{FF2B5EF4-FFF2-40B4-BE49-F238E27FC236}">
                <a16:creationId xmlns:a16="http://schemas.microsoft.com/office/drawing/2014/main" id="{CF10450B-760D-44DF-9234-70CB8CEDD53F}"/>
              </a:ext>
            </a:extLst>
          </p:cNvPr>
          <p:cNvSpPr txBox="1"/>
          <p:nvPr/>
        </p:nvSpPr>
        <p:spPr>
          <a:xfrm>
            <a:off x="10143462" y="2626302"/>
            <a:ext cx="1857199" cy="1384995"/>
          </a:xfrm>
          <a:prstGeom prst="rect">
            <a:avLst/>
          </a:prstGeom>
          <a:noFill/>
        </p:spPr>
        <p:txBody>
          <a:bodyPr wrap="square" rtlCol="0">
            <a:spAutoFit/>
          </a:bodyPr>
          <a:lstStyle/>
          <a:p>
            <a:pPr algn="ctr"/>
            <a:r>
              <a:rPr lang="ne-NP" sz="2800" b="1" dirty="0">
                <a:latin typeface="Calibri" panose="020F0502020204030204" pitchFamily="34" charset="0"/>
                <a:cs typeface="Kalimati" panose="00000400000000000000" pitchFamily="2"/>
              </a:rPr>
              <a:t>गणना पुस्तिका पृष्ठ ६२</a:t>
            </a:r>
            <a:endParaRPr lang="en-US" sz="2800" b="1" dirty="0">
              <a:latin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86641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02014" y="754342"/>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१५</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Preeti" pitchFamily="2" charset="0"/>
                <a:ea typeface="Calibri" panose="020F0502020204030204" pitchFamily="34" charset="0"/>
                <a:cs typeface="Kalimati" panose="00000400000000000000" pitchFamily="2"/>
              </a:rPr>
              <a:t>– ४९</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 का महिलाको मृत्युको अवस्था, कारण सहित उदाहरण</a:t>
            </a:r>
          </a:p>
        </p:txBody>
      </p:sp>
      <p:sp>
        <p:nvSpPr>
          <p:cNvPr id="8" name="Slide Number Placeholder 19"/>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pic>
        <p:nvPicPr>
          <p:cNvPr id="6" name="Picture 5">
            <a:extLst>
              <a:ext uri="{FF2B5EF4-FFF2-40B4-BE49-F238E27FC236}">
                <a16:creationId xmlns:a16="http://schemas.microsoft.com/office/drawing/2014/main" id="{C4B81E8D-60D4-41AD-8D7E-CA8585CB48B3}"/>
              </a:ext>
            </a:extLst>
          </p:cNvPr>
          <p:cNvPicPr>
            <a:picLocks noChangeAspect="1"/>
          </p:cNvPicPr>
          <p:nvPr/>
        </p:nvPicPr>
        <p:blipFill rotWithShape="1">
          <a:blip r:embed="rId3"/>
          <a:srcRect l="29215" t="26358" r="28750" b="22170"/>
          <a:stretch/>
        </p:blipFill>
        <p:spPr>
          <a:xfrm>
            <a:off x="1817989" y="1294878"/>
            <a:ext cx="8070290" cy="5558789"/>
          </a:xfrm>
          <a:prstGeom prst="rect">
            <a:avLst/>
          </a:prstGeom>
        </p:spPr>
      </p:pic>
      <p:sp>
        <p:nvSpPr>
          <p:cNvPr id="9" name="TextBox 8">
            <a:extLst>
              <a:ext uri="{FF2B5EF4-FFF2-40B4-BE49-F238E27FC236}">
                <a16:creationId xmlns:a16="http://schemas.microsoft.com/office/drawing/2014/main" id="{8F46EC03-2C12-45BC-92D8-63E4DF36F11C}"/>
              </a:ext>
            </a:extLst>
          </p:cNvPr>
          <p:cNvSpPr txBox="1"/>
          <p:nvPr/>
        </p:nvSpPr>
        <p:spPr>
          <a:xfrm>
            <a:off x="10122198" y="2626302"/>
            <a:ext cx="1857199" cy="1384995"/>
          </a:xfrm>
          <a:prstGeom prst="rect">
            <a:avLst/>
          </a:prstGeom>
          <a:noFill/>
        </p:spPr>
        <p:txBody>
          <a:bodyPr wrap="square" rtlCol="0">
            <a:spAutoFit/>
          </a:bodyPr>
          <a:lstStyle/>
          <a:p>
            <a:pPr algn="ctr"/>
            <a:r>
              <a:rPr lang="ne-NP" sz="2800" b="1" dirty="0">
                <a:latin typeface="Calibri" panose="020F0502020204030204" pitchFamily="34" charset="0"/>
                <a:cs typeface="Kalimati" panose="00000400000000000000" pitchFamily="2"/>
              </a:rPr>
              <a:t>गणना पुस्तिका पृष्ठ ६२</a:t>
            </a:r>
            <a:endParaRPr lang="en-US" sz="2800" b="1" dirty="0">
              <a:latin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2544583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6149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१६ तपाईंको परिवारका कुनै अनुपस्थित सदस्य हाल विदेश गएका छन्</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p>
        </p:txBody>
      </p:sp>
      <p:sp>
        <p:nvSpPr>
          <p:cNvPr id="5" name="TextBox 4"/>
          <p:cNvSpPr txBox="1"/>
          <p:nvPr/>
        </p:nvSpPr>
        <p:spPr>
          <a:xfrm>
            <a:off x="423237" y="1681983"/>
            <a:ext cx="11401261"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परिवारबाट छुट्टी भिन्‍न नभएका र परिवारमा पुनः फर्कि आउने सम्भावना भएका कुनै सदस्य विदेशमा अक्सर बसोवास गरेका भए त्यस्ता व्यक्तिलार्इ अनुपस्थित सदस्य हाल विदेश गएका भनी बुझ्नुपर्दछ ।</a:t>
            </a:r>
            <a:endParaRPr lang="en-US" sz="2400" dirty="0">
              <a:cs typeface="Kalimati" pitchFamily="2"/>
            </a:endParaRPr>
          </a:p>
          <a:p>
            <a:pPr lvl="1" indent="-284163" algn="just">
              <a:lnSpc>
                <a:spcPct val="150000"/>
              </a:lnSpc>
              <a:buFont typeface="Arial"/>
              <a:buChar char="•"/>
            </a:pPr>
            <a:r>
              <a:rPr lang="ne-NP" sz="2400" dirty="0">
                <a:cs typeface="Kalimati" pitchFamily="2"/>
              </a:rPr>
              <a:t>परिवारमा अनुपस्थित</a:t>
            </a:r>
            <a:r>
              <a:rPr lang="en-US" sz="2400" dirty="0">
                <a:cs typeface="Kalimati" pitchFamily="2"/>
              </a:rPr>
              <a:t> </a:t>
            </a:r>
            <a:r>
              <a:rPr lang="ne-NP" sz="2400" dirty="0">
                <a:cs typeface="Kalimati" pitchFamily="2"/>
              </a:rPr>
              <a:t>(विदेश गएका) अन्तर्गत निम्न दुई सर्त पूरा भएको हुनु पर्दछः–</a:t>
            </a:r>
          </a:p>
          <a:p>
            <a:pPr marL="173037" lvl="1" algn="just">
              <a:lnSpc>
                <a:spcPct val="150000"/>
              </a:lnSpc>
            </a:pPr>
            <a:r>
              <a:rPr lang="ne-NP" sz="2400" dirty="0">
                <a:cs typeface="Kalimati" pitchFamily="2"/>
              </a:rPr>
              <a:t>	१) अनुपस्थित व्यक्ति विदेश जाँदाको बखत परिवारको सदस्य भएको हुनुपर्दछ ।</a:t>
            </a:r>
          </a:p>
          <a:p>
            <a:pPr marL="173037" lvl="1" algn="just">
              <a:lnSpc>
                <a:spcPct val="150000"/>
              </a:lnSpc>
            </a:pPr>
            <a:r>
              <a:rPr lang="ne-NP" sz="2400" dirty="0">
                <a:cs typeface="Kalimati" pitchFamily="2"/>
              </a:rPr>
              <a:t>	२) विदेशबाट फर्कने सम्भावना भएको र फर्कदा सोही परिवारको सदस्य हुनुपर्दछ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pic>
        <p:nvPicPr>
          <p:cNvPr id="7" name="Picture 6">
            <a:extLst>
              <a:ext uri="{FF2B5EF4-FFF2-40B4-BE49-F238E27FC236}">
                <a16:creationId xmlns:a16="http://schemas.microsoft.com/office/drawing/2014/main" id="{484E183D-E116-46D9-863C-006A0545E474}"/>
              </a:ext>
            </a:extLst>
          </p:cNvPr>
          <p:cNvPicPr>
            <a:picLocks noChangeAspect="1"/>
          </p:cNvPicPr>
          <p:nvPr/>
        </p:nvPicPr>
        <p:blipFill rotWithShape="1">
          <a:blip r:embed="rId3"/>
          <a:srcRect l="19971" t="37909" r="28972" b="55291"/>
          <a:stretch/>
        </p:blipFill>
        <p:spPr>
          <a:xfrm>
            <a:off x="263463" y="5269764"/>
            <a:ext cx="11849369" cy="1144061"/>
          </a:xfrm>
          <a:prstGeom prst="rect">
            <a:avLst/>
          </a:prstGeom>
        </p:spPr>
      </p:pic>
    </p:spTree>
    <p:extLst>
      <p:ext uri="{BB962C8B-B14F-4D97-AF65-F5344CB8AC3E}">
        <p14:creationId xmlns:p14="http://schemas.microsoft.com/office/powerpoint/2010/main" val="4248970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6149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विदेश गएका व्यक्तिलार्इ </a:t>
            </a:r>
            <a:r>
              <a:rPr lang="ne-NP" sz="2800" b="1" dirty="0">
                <a:solidFill>
                  <a:srgbClr val="142DAC"/>
                </a:solidFill>
                <a:latin typeface="Calibri" panose="020F0502020204030204" pitchFamily="34" charset="0"/>
                <a:cs typeface="Kalimati" panose="00000400000000000000" pitchFamily="2"/>
              </a:rPr>
              <a:t>अनुपस्थित व्यक्तिको रुपमा गणना गर्ने वा नगर्ने</a:t>
            </a:r>
            <a:r>
              <a:rPr lang="en-US" sz="2800" b="1" dirty="0">
                <a:solidFill>
                  <a:srgbClr val="142DAC"/>
                </a:solidFill>
                <a:latin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endParaRPr lang="ne-NP" sz="2800" b="1" dirty="0">
              <a:solidFill>
                <a:srgbClr val="142DAC"/>
              </a:solidFill>
              <a:latin typeface="Calibri" panose="020F0502020204030204" pitchFamily="34" charset="0"/>
              <a:cs typeface="Kalimati" panose="00000400000000000000" pitchFamily="2"/>
            </a:endParaRPr>
          </a:p>
        </p:txBody>
      </p:sp>
      <p:sp>
        <p:nvSpPr>
          <p:cNvPr id="5" name="TextBox 4"/>
          <p:cNvSpPr txBox="1"/>
          <p:nvPr/>
        </p:nvSpPr>
        <p:spPr>
          <a:xfrm>
            <a:off x="108921" y="2022224"/>
            <a:ext cx="11604659" cy="3831818"/>
          </a:xfrm>
          <a:prstGeom prst="rect">
            <a:avLst/>
          </a:prstGeom>
        </p:spPr>
        <p:txBody>
          <a:bodyPr wrap="square" lIns="0" tIns="0" rIns="0" bIns="0" rtlCol="0" anchor="t">
            <a:spAutoFit/>
          </a:bodyPr>
          <a:lstStyle/>
          <a:p>
            <a:pPr marL="747713" lvl="1" indent="-576263" algn="just">
              <a:lnSpc>
                <a:spcPct val="150000"/>
              </a:lnSpc>
            </a:pPr>
            <a:r>
              <a:rPr lang="ne-NP" sz="2400" dirty="0">
                <a:cs typeface="Kalimati" pitchFamily="2"/>
              </a:rPr>
              <a:t>क) भर्खर केही दिन अघि मात्र विदेश गएको भए पनि लामो पढाई वा रोजगारीको लागि गएको भए “अनुपस्थित” सदस्य मान्नु पर्दछ ।</a:t>
            </a:r>
          </a:p>
          <a:p>
            <a:pPr marL="747713" lvl="1" indent="-576263" algn="just">
              <a:lnSpc>
                <a:spcPct val="150000"/>
              </a:lnSpc>
            </a:pPr>
            <a:r>
              <a:rPr lang="ne-NP" sz="2400" dirty="0">
                <a:cs typeface="Kalimati" pitchFamily="2"/>
              </a:rPr>
              <a:t>ख) विदेशमा नागरिकता, डिभी, पिआर आदि लिई बसोबास गरेका व्यक्तिहरूलाई अनुपस्थितमा जनाउनु हुदैन । </a:t>
            </a:r>
          </a:p>
          <a:p>
            <a:pPr marL="747713" lvl="1" indent="-576263" algn="just">
              <a:lnSpc>
                <a:spcPct val="150000"/>
              </a:lnSpc>
            </a:pPr>
            <a:r>
              <a:rPr lang="ne-NP" sz="2400" dirty="0">
                <a:cs typeface="Kalimati" pitchFamily="2"/>
              </a:rPr>
              <a:t>ग) परिवारमा अनुपस्थित व्यक्तिको विदेशमा गएर विवाह गरेको वा विदेशमा छोराछोरी जन्मेका भए विदेशमा विवाह गरी थप भएका श्रीमान् श्रीमती र छोराछोरी विदेश गएका व्यक्तिमा गणना गर्नुहुँदैन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sp>
        <p:nvSpPr>
          <p:cNvPr id="6" name="TextBox 5">
            <a:extLst>
              <a:ext uri="{FF2B5EF4-FFF2-40B4-BE49-F238E27FC236}">
                <a16:creationId xmlns:a16="http://schemas.microsoft.com/office/drawing/2014/main" id="{0135C06B-0441-4716-A22B-2FDDAA6FCBC1}"/>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641745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35934" y="871305"/>
            <a:ext cx="11483153"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विदेश गएका व्यक्तिलार्इ </a:t>
            </a:r>
            <a:r>
              <a:rPr lang="ne-NP" sz="2800" b="1" dirty="0">
                <a:solidFill>
                  <a:srgbClr val="142DAC"/>
                </a:solidFill>
                <a:latin typeface="Calibri" panose="020F0502020204030204" pitchFamily="34" charset="0"/>
                <a:cs typeface="Kalimati" panose="00000400000000000000" pitchFamily="2"/>
              </a:rPr>
              <a:t>अनुपस्थित व्यक्तिको रुपमा गणना गर्ने वा नगर्ने</a:t>
            </a:r>
            <a:r>
              <a:rPr lang="en-US" sz="2800" b="1" dirty="0">
                <a:solidFill>
                  <a:srgbClr val="142DAC"/>
                </a:solidFill>
                <a:latin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2800" b="1" dirty="0">
              <a:solidFill>
                <a:srgbClr val="142DAC"/>
              </a:solidFill>
              <a:latin typeface="Calibri" panose="020F0502020204030204" pitchFamily="34" charset="0"/>
              <a:cs typeface="Kalimati" panose="00000400000000000000" pitchFamily="2"/>
            </a:endParaRPr>
          </a:p>
        </p:txBody>
      </p:sp>
      <p:sp>
        <p:nvSpPr>
          <p:cNvPr id="5" name="TextBox 4"/>
          <p:cNvSpPr txBox="1"/>
          <p:nvPr/>
        </p:nvSpPr>
        <p:spPr>
          <a:xfrm>
            <a:off x="517288" y="1790090"/>
            <a:ext cx="10894423" cy="3277820"/>
          </a:xfrm>
          <a:prstGeom prst="rect">
            <a:avLst/>
          </a:prstGeom>
        </p:spPr>
        <p:txBody>
          <a:bodyPr wrap="square" lIns="0" tIns="0" rIns="0" bIns="0" rtlCol="0" anchor="t">
            <a:spAutoFit/>
          </a:bodyPr>
          <a:lstStyle/>
          <a:p>
            <a:pPr marL="747713" lvl="1" indent="-576263" algn="just">
              <a:lnSpc>
                <a:spcPct val="150000"/>
              </a:lnSpc>
            </a:pPr>
            <a:r>
              <a:rPr lang="ne-NP" sz="2400" dirty="0">
                <a:cs typeface="Kalimati" pitchFamily="2"/>
              </a:rPr>
              <a:t>घ) छोटो अवधिका लागि विदेशमा तीर्थयात्रा, औषधोपचार, पर्यटन/भ्रमण, छोटो अवधिको उद्योग व्यापार आदिका सिलसिलामा गएका भए “विदेश गएको” मा उल्लेख हुदैन ।</a:t>
            </a:r>
          </a:p>
          <a:p>
            <a:pPr marL="747713" lvl="1" indent="-576263" algn="just">
              <a:lnSpc>
                <a:spcPct val="150000"/>
              </a:lnSpc>
            </a:pPr>
            <a:r>
              <a:rPr lang="ne-NP" sz="2400" dirty="0">
                <a:cs typeface="Kalimati" pitchFamily="2"/>
              </a:rPr>
              <a:t>ङ) जनगणनाको समयमा विदेशस्थित नेपाली कूटनीतिक नियोग तथा दुतावासहरूमा काम गर्ने नेपालीहरूको विदेश गएका व्यक्तिहरूको रुपमा गणना गर्नुहुँदैन । </a:t>
            </a:r>
          </a:p>
          <a:p>
            <a:pPr marL="747713" lvl="1" indent="-576263" algn="just">
              <a:lnSpc>
                <a:spcPct val="150000"/>
              </a:lnSpc>
            </a:pPr>
            <a:r>
              <a:rPr lang="ne-NP" sz="2400" dirty="0">
                <a:cs typeface="Kalimati" pitchFamily="2"/>
              </a:rPr>
              <a:t>च) ती व्यक्तिहरूको गणना नेपालमा अक्सर बसोबास गरेका परिवार सरह मानी </a:t>
            </a:r>
            <a:r>
              <a:rPr lang="en-US" sz="2400" dirty="0">
                <a:cs typeface="Kalimati" pitchFamily="2"/>
              </a:rPr>
              <a:t>e-Census </a:t>
            </a:r>
            <a:r>
              <a:rPr lang="ne-NP" sz="2400" dirty="0">
                <a:cs typeface="Kalimati" pitchFamily="2"/>
              </a:rPr>
              <a:t>मार्फत गरिनेछ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spTree>
    <p:extLst>
      <p:ext uri="{BB962C8B-B14F-4D97-AF65-F5344CB8AC3E}">
        <p14:creationId xmlns:p14="http://schemas.microsoft.com/office/powerpoint/2010/main" val="2954109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96389" y="1926534"/>
            <a:ext cx="10986764" cy="2723823"/>
          </a:xfrm>
          <a:prstGeom prst="rect">
            <a:avLst/>
          </a:prstGeom>
        </p:spPr>
        <p:txBody>
          <a:bodyPr wrap="square" lIns="0" tIns="0" rIns="0" bIns="0" rtlCol="0" anchor="t">
            <a:spAutoFit/>
          </a:bodyPr>
          <a:lstStyle/>
          <a:p>
            <a:pPr marL="747713" lvl="1" indent="-576263" algn="just">
              <a:lnSpc>
                <a:spcPct val="150000"/>
              </a:lnSpc>
            </a:pPr>
            <a:r>
              <a:rPr lang="ne-NP" sz="2400" dirty="0">
                <a:cs typeface="Kalimati" pitchFamily="2"/>
              </a:rPr>
              <a:t>क) प्रश्नावलीको परिचयात्मक खण्डमा अनुपस्थित (विदेश गएको) अन्तर्गत संकलित विवरण र यस प्रश्नमा संकलित विवरण दुरूस्त मिल्नुपर्दछ ।</a:t>
            </a:r>
          </a:p>
          <a:p>
            <a:pPr marL="747713" lvl="1" indent="-576263" algn="just">
              <a:lnSpc>
                <a:spcPct val="150000"/>
              </a:lnSpc>
            </a:pPr>
            <a:r>
              <a:rPr lang="ne-NP" sz="2400" dirty="0">
                <a:cs typeface="Kalimati" pitchFamily="2"/>
              </a:rPr>
              <a:t>ख) केही देशहरूमा रोजगार अनुमति नभएता पनि कतिपय व्यक्तिहरू गएका हुन सक्दछन् र यस्ता व्यक्तिहरूको विवरण परिवारले लुकाउने सम्भावना पनि हुने तर्फ गणकले विशेष ध्यान पुर्याउनु 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sp>
        <p:nvSpPr>
          <p:cNvPr id="6" name="TextBox 5">
            <a:extLst>
              <a:ext uri="{FF2B5EF4-FFF2-40B4-BE49-F238E27FC236}">
                <a16:creationId xmlns:a16="http://schemas.microsoft.com/office/drawing/2014/main" id="{E75A2938-81F5-47C1-B6B4-0BA4E1C09507}"/>
              </a:ext>
            </a:extLst>
          </p:cNvPr>
          <p:cNvSpPr txBox="1"/>
          <p:nvPr/>
        </p:nvSpPr>
        <p:spPr>
          <a:xfrm>
            <a:off x="36149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विदेश गएका </a:t>
            </a:r>
            <a:r>
              <a:rPr lang="ne-NP" sz="2800" b="1" dirty="0">
                <a:solidFill>
                  <a:srgbClr val="142DAC"/>
                </a:solidFill>
                <a:latin typeface="Calibri" panose="020F0502020204030204" pitchFamily="34" charset="0"/>
                <a:cs typeface="Kalimati" panose="00000400000000000000" pitchFamily="2"/>
              </a:rPr>
              <a:t>अनुपस्थित व्यक्तिको विवरण संकलन गर्दा ध्यान दिनुपर्ने कुरा</a:t>
            </a:r>
          </a:p>
        </p:txBody>
      </p:sp>
    </p:spTree>
    <p:extLst>
      <p:ext uri="{BB962C8B-B14F-4D97-AF65-F5344CB8AC3E}">
        <p14:creationId xmlns:p14="http://schemas.microsoft.com/office/powerpoint/2010/main" val="36560768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6149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१६ तपाईंको परिवारका कुनै अनुपस्थित सदस्य हाल विदेश गएका छन्</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p>
        </p:txBody>
      </p:sp>
      <p:sp>
        <p:nvSpPr>
          <p:cNvPr id="5" name="TextBox 4"/>
          <p:cNvSpPr txBox="1"/>
          <p:nvPr/>
        </p:nvSpPr>
        <p:spPr>
          <a:xfrm>
            <a:off x="53165" y="1575654"/>
            <a:ext cx="12059667" cy="3877985"/>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परिवारमा अनुपस्थित</a:t>
            </a:r>
            <a:r>
              <a:rPr lang="en-US" sz="2400" dirty="0">
                <a:cs typeface="Kalimati" pitchFamily="2"/>
              </a:rPr>
              <a:t> </a:t>
            </a:r>
            <a:r>
              <a:rPr lang="ne-NP" sz="2400" dirty="0">
                <a:cs typeface="Kalimati" pitchFamily="2"/>
              </a:rPr>
              <a:t>(विदेश गएका) व्यक्ति भएमा सम्बन्धित कोठामा कोड </a:t>
            </a:r>
            <a:r>
              <a:rPr lang="en-US" sz="2400" b="1" dirty="0">
                <a:solidFill>
                  <a:srgbClr val="00B0F0"/>
                </a:solidFill>
                <a:cs typeface="Kalimati" pitchFamily="2"/>
              </a:rPr>
              <a:t>1</a:t>
            </a:r>
            <a:r>
              <a:rPr lang="ne-NP" sz="2400" dirty="0">
                <a:cs typeface="Kalimati" pitchFamily="2"/>
              </a:rPr>
              <a:t> लेख्नुपर्दछ ।  </a:t>
            </a:r>
          </a:p>
          <a:p>
            <a:pPr lvl="1" indent="-284163" algn="just">
              <a:lnSpc>
                <a:spcPct val="150000"/>
              </a:lnSpc>
              <a:buFont typeface="Arial"/>
              <a:buChar char="•"/>
            </a:pPr>
            <a:r>
              <a:rPr lang="ne-NP" sz="2400" dirty="0">
                <a:cs typeface="Kalimati" pitchFamily="2"/>
              </a:rPr>
              <a:t>परिवारमा अनुपस्थित</a:t>
            </a:r>
            <a:r>
              <a:rPr lang="en-US" sz="2400" dirty="0">
                <a:cs typeface="Kalimati" pitchFamily="2"/>
              </a:rPr>
              <a:t> </a:t>
            </a:r>
            <a:r>
              <a:rPr lang="ne-NP" sz="2400" dirty="0">
                <a:cs typeface="Kalimati" pitchFamily="2"/>
              </a:rPr>
              <a:t>(विदेश गएका) व्यक्ति नभएमा सम्बन्धित कोठामा कोड</a:t>
            </a:r>
            <a:r>
              <a:rPr lang="en-US" sz="2400" dirty="0">
                <a:cs typeface="Kalimati" pitchFamily="2"/>
              </a:rPr>
              <a:t> </a:t>
            </a:r>
            <a:r>
              <a:rPr lang="en-US" sz="2400" b="1" dirty="0">
                <a:solidFill>
                  <a:srgbClr val="00B0F0"/>
                </a:solidFill>
                <a:cs typeface="Kalimati" pitchFamily="2"/>
              </a:rPr>
              <a:t>2</a:t>
            </a:r>
            <a:r>
              <a:rPr lang="ne-NP" sz="2400" dirty="0">
                <a:cs typeface="Kalimati" pitchFamily="2"/>
              </a:rPr>
              <a:t> लेख्नुपर्दछ । </a:t>
            </a:r>
          </a:p>
          <a:p>
            <a:pPr lvl="1" indent="-284163" algn="just">
              <a:lnSpc>
                <a:spcPct val="150000"/>
              </a:lnSpc>
              <a:buFont typeface="Arial"/>
              <a:buChar char="•"/>
            </a:pPr>
            <a:r>
              <a:rPr lang="ne-NP" sz="2400" dirty="0">
                <a:cs typeface="Kalimati" pitchFamily="2"/>
              </a:rPr>
              <a:t>परिवारमा अनुपस्थित व्यक्ति विदेश गए नगएको थाह नभएमा सम्बन्धित कोठामा कोड </a:t>
            </a:r>
            <a:r>
              <a:rPr lang="en-US" sz="2400" b="1" dirty="0">
                <a:solidFill>
                  <a:srgbClr val="00B0F0"/>
                </a:solidFill>
                <a:cs typeface="Kalimati" pitchFamily="2"/>
              </a:rPr>
              <a:t>3</a:t>
            </a:r>
            <a:r>
              <a:rPr lang="en-US" sz="2400" dirty="0">
                <a:cs typeface="Kalimati" pitchFamily="2"/>
              </a:rPr>
              <a:t> </a:t>
            </a:r>
            <a:r>
              <a:rPr lang="ne-NP" sz="2400" dirty="0">
                <a:cs typeface="Kalimati" pitchFamily="2"/>
              </a:rPr>
              <a:t>लेख्नुपर्दछ । </a:t>
            </a:r>
          </a:p>
          <a:p>
            <a:pPr lvl="1" indent="-284163" algn="just">
              <a:lnSpc>
                <a:spcPct val="150000"/>
              </a:lnSpc>
              <a:buFont typeface="Arial"/>
              <a:buChar char="•"/>
            </a:pPr>
            <a:r>
              <a:rPr lang="ne-NP" sz="2400" dirty="0">
                <a:cs typeface="Kalimati" pitchFamily="2"/>
              </a:rPr>
              <a:t>यदि परिवारमा विदेश गएका व्यक्ति छैनन् </a:t>
            </a:r>
            <a:r>
              <a:rPr lang="ne-NP" sz="2400">
                <a:cs typeface="Kalimati" pitchFamily="2"/>
              </a:rPr>
              <a:t>वा थाहा </a:t>
            </a:r>
            <a:r>
              <a:rPr lang="ne-NP" sz="2400" dirty="0">
                <a:cs typeface="Kalimati" pitchFamily="2"/>
              </a:rPr>
              <a:t>छैन भने प्रश्न १७ सोध्नु पर्दैन ।</a:t>
            </a:r>
          </a:p>
          <a:p>
            <a:pPr lvl="1" indent="-284163" algn="just">
              <a:lnSpc>
                <a:spcPct val="150000"/>
              </a:lnSpc>
              <a:buFont typeface="Arial"/>
              <a:buChar char="•"/>
            </a:pPr>
            <a:r>
              <a:rPr lang="ne-NP" sz="2400" b="1" dirty="0">
                <a:solidFill>
                  <a:srgbClr val="00B0F0"/>
                </a:solidFill>
                <a:cs typeface="Kalimati" pitchFamily="2"/>
              </a:rPr>
              <a:t>उदाहरणः</a:t>
            </a:r>
            <a:r>
              <a:rPr lang="ne-NP" sz="2400" dirty="0">
                <a:cs typeface="Kalimati" pitchFamily="2"/>
              </a:rPr>
              <a:t> कुनै परिवारको एकजना सदस्य कतारमा काम गर्न गएका रहेछन् भने निम्नानुसार लेख्नुपर्दछ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grpSp>
        <p:nvGrpSpPr>
          <p:cNvPr id="9" name="Group 8">
            <a:extLst>
              <a:ext uri="{FF2B5EF4-FFF2-40B4-BE49-F238E27FC236}">
                <a16:creationId xmlns:a16="http://schemas.microsoft.com/office/drawing/2014/main" id="{CC280F6C-2FD9-4CF6-A047-961AC9725B52}"/>
              </a:ext>
            </a:extLst>
          </p:cNvPr>
          <p:cNvGrpSpPr/>
          <p:nvPr/>
        </p:nvGrpSpPr>
        <p:grpSpPr>
          <a:xfrm>
            <a:off x="263464" y="5578112"/>
            <a:ext cx="11294128" cy="1192038"/>
            <a:chOff x="263464" y="5344195"/>
            <a:chExt cx="11294128" cy="1192038"/>
          </a:xfrm>
        </p:grpSpPr>
        <p:pic>
          <p:nvPicPr>
            <p:cNvPr id="7" name="Picture 6">
              <a:extLst>
                <a:ext uri="{FF2B5EF4-FFF2-40B4-BE49-F238E27FC236}">
                  <a16:creationId xmlns:a16="http://schemas.microsoft.com/office/drawing/2014/main" id="{484E183D-E116-46D9-863C-006A0545E474}"/>
                </a:ext>
              </a:extLst>
            </p:cNvPr>
            <p:cNvPicPr>
              <a:picLocks noChangeAspect="1"/>
            </p:cNvPicPr>
            <p:nvPr/>
          </p:nvPicPr>
          <p:blipFill rotWithShape="1">
            <a:blip r:embed="rId3"/>
            <a:srcRect l="19971" t="37909" r="28972" b="55291"/>
            <a:stretch/>
          </p:blipFill>
          <p:spPr>
            <a:xfrm>
              <a:off x="263464" y="5344195"/>
              <a:ext cx="11294128" cy="1144061"/>
            </a:xfrm>
            <a:prstGeom prst="rect">
              <a:avLst/>
            </a:prstGeom>
          </p:spPr>
        </p:pic>
        <p:sp>
          <p:nvSpPr>
            <p:cNvPr id="3" name="TextBox 2">
              <a:extLst>
                <a:ext uri="{FF2B5EF4-FFF2-40B4-BE49-F238E27FC236}">
                  <a16:creationId xmlns:a16="http://schemas.microsoft.com/office/drawing/2014/main" id="{A83C8682-5E72-4A9B-BBBC-A3568C023FD3}"/>
                </a:ext>
              </a:extLst>
            </p:cNvPr>
            <p:cNvSpPr txBox="1"/>
            <p:nvPr/>
          </p:nvSpPr>
          <p:spPr>
            <a:xfrm>
              <a:off x="4901606" y="5805377"/>
              <a:ext cx="489098" cy="461665"/>
            </a:xfrm>
            <a:prstGeom prst="rect">
              <a:avLst/>
            </a:prstGeom>
            <a:noFill/>
          </p:spPr>
          <p:txBody>
            <a:bodyPr wrap="square" rtlCol="0">
              <a:spAutoFit/>
            </a:bodyPr>
            <a:lstStyle/>
            <a:p>
              <a:pPr algn="ctr"/>
              <a:r>
                <a:rPr lang="en-US" sz="2400" b="1" dirty="0">
                  <a:solidFill>
                    <a:srgbClr val="00B0F0"/>
                  </a:solidFill>
                </a:rPr>
                <a:t>1</a:t>
              </a:r>
            </a:p>
          </p:txBody>
        </p:sp>
        <p:sp>
          <p:nvSpPr>
            <p:cNvPr id="6" name="Oval 5">
              <a:extLst>
                <a:ext uri="{FF2B5EF4-FFF2-40B4-BE49-F238E27FC236}">
                  <a16:creationId xmlns:a16="http://schemas.microsoft.com/office/drawing/2014/main" id="{037F2609-8D32-4BC4-898B-E138DBD9675C}"/>
                </a:ext>
              </a:extLst>
            </p:cNvPr>
            <p:cNvSpPr/>
            <p:nvPr/>
          </p:nvSpPr>
          <p:spPr>
            <a:xfrm>
              <a:off x="4699586" y="5630761"/>
              <a:ext cx="786809" cy="905472"/>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69141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6149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१७ तपाईंको परिवारबाट विदेश गएका व्यक्तिको विवरण दिनुहोस् ।</a:t>
            </a:r>
          </a:p>
        </p:txBody>
      </p:sp>
      <p:sp>
        <p:nvSpPr>
          <p:cNvPr id="5" name="TextBox 4"/>
          <p:cNvSpPr txBox="1"/>
          <p:nvPr/>
        </p:nvSpPr>
        <p:spPr>
          <a:xfrm>
            <a:off x="53165" y="1575654"/>
            <a:ext cx="12059667" cy="2723823"/>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यो प्रश्न परिवारका कुनै अनुपस्थित सदस्य हाल विदेश गएका छन् भने मात्र सोध्नु पर्दछ ।</a:t>
            </a:r>
          </a:p>
          <a:p>
            <a:pPr lvl="1" indent="-284163" algn="just">
              <a:lnSpc>
                <a:spcPct val="150000"/>
              </a:lnSpc>
              <a:buFont typeface="Arial"/>
              <a:buChar char="•"/>
            </a:pPr>
            <a:r>
              <a:rPr lang="ne-NP" sz="2400" dirty="0">
                <a:cs typeface="Kalimati" pitchFamily="2"/>
              </a:rPr>
              <a:t>अर्थात् प्रश्न १६ को विवरणमा कोड </a:t>
            </a:r>
            <a:r>
              <a:rPr lang="en-US" sz="2400" b="1" dirty="0">
                <a:solidFill>
                  <a:srgbClr val="00B0F0"/>
                </a:solidFill>
                <a:cs typeface="Kalimati" pitchFamily="2"/>
              </a:rPr>
              <a:t>1</a:t>
            </a:r>
            <a:r>
              <a:rPr lang="ne-NP" sz="2400" dirty="0">
                <a:cs typeface="Kalimati" pitchFamily="2"/>
              </a:rPr>
              <a:t> हुने परिवारलार्इ मात्र यो प्रश्न सोध्नु पर्दछ ।</a:t>
            </a:r>
          </a:p>
          <a:p>
            <a:pPr lvl="1" indent="-284163" algn="just">
              <a:lnSpc>
                <a:spcPct val="150000"/>
              </a:lnSpc>
              <a:buFont typeface="Arial"/>
              <a:buChar char="•"/>
            </a:pPr>
            <a:r>
              <a:rPr lang="ne-NP" sz="2400" dirty="0">
                <a:cs typeface="Kalimati" pitchFamily="2"/>
              </a:rPr>
              <a:t>परिवारबाट विदेश गएका ४ जना व्यक्तिलार्इ पुग्ने गरी प्रश्नावलीमा लहरहरू राखिएका छन् ।</a:t>
            </a:r>
          </a:p>
          <a:p>
            <a:pPr lvl="1" indent="-284163" algn="just">
              <a:lnSpc>
                <a:spcPct val="150000"/>
              </a:lnSpc>
              <a:buFont typeface="Arial"/>
              <a:buChar char="•"/>
            </a:pPr>
            <a:r>
              <a:rPr lang="ne-NP" sz="2400" dirty="0">
                <a:cs typeface="Kalimati" pitchFamily="2"/>
              </a:rPr>
              <a:t>चार जनाभन्दा बढी व्यक्ति विदेश गएका भए अर्को प्रश्नावलीको यही महलमा विवरण </a:t>
            </a:r>
            <a:r>
              <a:rPr lang="ne-NP" sz="2400">
                <a:cs typeface="Kalimati" pitchFamily="2"/>
              </a:rPr>
              <a:t>भर्नुपर्दछ ।</a:t>
            </a:r>
            <a:r>
              <a:rPr lang="ne-NP" sz="2400" b="1">
                <a:cs typeface="Kalimati" pitchFamily="2"/>
              </a:rPr>
              <a:t> य</a:t>
            </a:r>
            <a:r>
              <a:rPr lang="ne-NP" sz="2400" b="1">
                <a:solidFill>
                  <a:srgbClr val="142DAC"/>
                </a:solidFill>
                <a:latin typeface="Calibri" panose="020F0502020204030204" pitchFamily="34" charset="0"/>
                <a:cs typeface="Kalimati" panose="00000400000000000000" pitchFamily="2"/>
              </a:rPr>
              <a:t>स्तो अवस्थामा अर्को प्रश्नावलीका</a:t>
            </a:r>
            <a:r>
              <a:rPr lang="ne-NP" sz="2400">
                <a:cs typeface="Kalimati" pitchFamily="2"/>
              </a:rPr>
              <a:t> </a:t>
            </a:r>
            <a:r>
              <a:rPr lang="ne-NP" sz="2400" b="1">
                <a:solidFill>
                  <a:srgbClr val="142DAC"/>
                </a:solidFill>
                <a:latin typeface="Calibri" panose="020F0502020204030204" pitchFamily="34" charset="0"/>
                <a:cs typeface="Kalimati" panose="00000400000000000000" pitchFamily="2"/>
              </a:rPr>
              <a:t>अरु प्रश्नहरु भर्नु पर्दैन र तेर्सो धर्कोले काट्नु पर्दछ ।</a:t>
            </a:r>
            <a:endParaRPr lang="ne-NP" sz="2400" dirty="0">
              <a:cs typeface="Kalimati" pitchFamily="2"/>
            </a:endParaRP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270229" y="4414485"/>
            <a:ext cx="11770341" cy="2432061"/>
          </a:xfrm>
          <a:prstGeom prst="rect">
            <a:avLst/>
          </a:prstGeom>
        </p:spPr>
      </p:pic>
    </p:spTree>
    <p:extLst>
      <p:ext uri="{BB962C8B-B14F-4D97-AF65-F5344CB8AC3E}">
        <p14:creationId xmlns:p14="http://schemas.microsoft.com/office/powerpoint/2010/main" val="3905925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29599" y="886627"/>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विदेश गएका व्यक्तिको विवरण भर्ने तरिका</a:t>
            </a:r>
          </a:p>
        </p:txBody>
      </p:sp>
      <p:sp>
        <p:nvSpPr>
          <p:cNvPr id="5" name="TextBox 4"/>
          <p:cNvSpPr txBox="1"/>
          <p:nvPr/>
        </p:nvSpPr>
        <p:spPr>
          <a:xfrm>
            <a:off x="53165" y="1533122"/>
            <a:ext cx="12059667" cy="2723823"/>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महल २ </a:t>
            </a:r>
            <a:r>
              <a:rPr lang="ne-NP" sz="2400" dirty="0">
                <a:cs typeface="Kalimati" pitchFamily="2"/>
              </a:rPr>
              <a:t>मा विदेश गएका व्यक्तिको नाम थर, महल ३ मा लिङ्ग र </a:t>
            </a:r>
            <a:r>
              <a:rPr lang="ne-NP" sz="2400" b="1" dirty="0">
                <a:cs typeface="Kalimati" pitchFamily="2"/>
              </a:rPr>
              <a:t>महल ४</a:t>
            </a:r>
            <a:r>
              <a:rPr lang="ne-NP" sz="2400" dirty="0">
                <a:cs typeface="Kalimati" pitchFamily="2"/>
              </a:rPr>
              <a:t> मा विदेश जाँदाको उमेर बर्षमा लेख्नुपर्दछ ।</a:t>
            </a:r>
          </a:p>
          <a:p>
            <a:pPr lvl="1" indent="-284163" algn="just">
              <a:lnSpc>
                <a:spcPct val="150000"/>
              </a:lnSpc>
              <a:buFont typeface="Arial"/>
              <a:buChar char="•"/>
            </a:pPr>
            <a:r>
              <a:rPr lang="ne-NP" sz="2400" dirty="0">
                <a:cs typeface="Kalimati" pitchFamily="2"/>
              </a:rPr>
              <a:t>उमेरको लेख्दा यदि व्यक्ति विदेशबाट छुट्टीमा आउने जाने गरेको भए पहिलो पटक गएको बेलाको र  विदेशबाट काम छाडी वा अन्य कारणले फर्केर केही समय बसी पुनः विदेश गएकोमा पछिल्लो बेलाको उमेर लेख्नुपर्दछ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0" y="4423147"/>
            <a:ext cx="11713580" cy="2434664"/>
          </a:xfrm>
          <a:prstGeom prst="rect">
            <a:avLst/>
          </a:prstGeom>
        </p:spPr>
      </p:pic>
      <p:sp>
        <p:nvSpPr>
          <p:cNvPr id="3" name="TextBox 2">
            <a:extLst>
              <a:ext uri="{FF2B5EF4-FFF2-40B4-BE49-F238E27FC236}">
                <a16:creationId xmlns:a16="http://schemas.microsoft.com/office/drawing/2014/main" id="{DB146B63-C0AD-4C1A-B22D-11A3D723125C}"/>
              </a:ext>
            </a:extLst>
          </p:cNvPr>
          <p:cNvSpPr txBox="1"/>
          <p:nvPr/>
        </p:nvSpPr>
        <p:spPr>
          <a:xfrm>
            <a:off x="616688" y="5741580"/>
            <a:ext cx="1818168" cy="369332"/>
          </a:xfrm>
          <a:prstGeom prst="rect">
            <a:avLst/>
          </a:prstGeom>
          <a:noFill/>
        </p:spPr>
        <p:txBody>
          <a:bodyPr wrap="square" rtlCol="0">
            <a:spAutoFit/>
          </a:bodyPr>
          <a:lstStyle/>
          <a:p>
            <a:r>
              <a:rPr lang="ne-NP" dirty="0">
                <a:solidFill>
                  <a:srgbClr val="00B0F0"/>
                </a:solidFill>
                <a:cs typeface="Kalimati" panose="00000400000000000000" pitchFamily="2"/>
              </a:rPr>
              <a:t>हरि रार्इ</a:t>
            </a:r>
            <a:endParaRPr lang="en-US" dirty="0">
              <a:solidFill>
                <a:srgbClr val="00B0F0"/>
              </a:solidFill>
              <a:cs typeface="Kalimati" panose="00000400000000000000" pitchFamily="2"/>
            </a:endParaRPr>
          </a:p>
        </p:txBody>
      </p:sp>
      <p:sp>
        <p:nvSpPr>
          <p:cNvPr id="6" name="TextBox 5">
            <a:extLst>
              <a:ext uri="{FF2B5EF4-FFF2-40B4-BE49-F238E27FC236}">
                <a16:creationId xmlns:a16="http://schemas.microsoft.com/office/drawing/2014/main" id="{35FC003E-81E6-404E-BA79-63DBF635A04D}"/>
              </a:ext>
            </a:extLst>
          </p:cNvPr>
          <p:cNvSpPr txBox="1"/>
          <p:nvPr/>
        </p:nvSpPr>
        <p:spPr>
          <a:xfrm>
            <a:off x="2838893" y="5720314"/>
            <a:ext cx="531628" cy="369332"/>
          </a:xfrm>
          <a:prstGeom prst="rect">
            <a:avLst/>
          </a:prstGeom>
          <a:noFill/>
        </p:spPr>
        <p:txBody>
          <a:bodyPr wrap="square" rtlCol="0">
            <a:spAutoFit/>
          </a:bodyPr>
          <a:lstStyle/>
          <a:p>
            <a:pPr algn="ctr"/>
            <a:r>
              <a:rPr lang="en-US" dirty="0">
                <a:solidFill>
                  <a:srgbClr val="00B0F0"/>
                </a:solidFill>
              </a:rPr>
              <a:t>1</a:t>
            </a:r>
          </a:p>
        </p:txBody>
      </p:sp>
      <p:sp>
        <p:nvSpPr>
          <p:cNvPr id="9" name="TextBox 8">
            <a:extLst>
              <a:ext uri="{FF2B5EF4-FFF2-40B4-BE49-F238E27FC236}">
                <a16:creationId xmlns:a16="http://schemas.microsoft.com/office/drawing/2014/main" id="{FA8B3A2F-E4D6-4C19-BFF6-BEEAA57AA079}"/>
              </a:ext>
            </a:extLst>
          </p:cNvPr>
          <p:cNvSpPr txBox="1"/>
          <p:nvPr/>
        </p:nvSpPr>
        <p:spPr>
          <a:xfrm>
            <a:off x="3916330" y="5691954"/>
            <a:ext cx="531628" cy="369332"/>
          </a:xfrm>
          <a:prstGeom prst="rect">
            <a:avLst/>
          </a:prstGeom>
          <a:noFill/>
        </p:spPr>
        <p:txBody>
          <a:bodyPr wrap="square" rtlCol="0">
            <a:spAutoFit/>
          </a:bodyPr>
          <a:lstStyle/>
          <a:p>
            <a:pPr algn="ctr"/>
            <a:r>
              <a:rPr lang="en-US" dirty="0">
                <a:solidFill>
                  <a:srgbClr val="00B0F0"/>
                </a:solidFill>
              </a:rPr>
              <a:t>30</a:t>
            </a:r>
          </a:p>
        </p:txBody>
      </p:sp>
      <p:sp>
        <p:nvSpPr>
          <p:cNvPr id="10" name="TextBox 9">
            <a:extLst>
              <a:ext uri="{FF2B5EF4-FFF2-40B4-BE49-F238E27FC236}">
                <a16:creationId xmlns:a16="http://schemas.microsoft.com/office/drawing/2014/main" id="{A42CE3F1-3460-463E-8C7F-59B4949C0225}"/>
              </a:ext>
            </a:extLst>
          </p:cNvPr>
          <p:cNvSpPr txBox="1"/>
          <p:nvPr/>
        </p:nvSpPr>
        <p:spPr>
          <a:xfrm>
            <a:off x="6082998" y="926004"/>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4168037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29599" y="886627"/>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विदेश गएका व्यक्तिको विवरण भर्ने तरिका</a:t>
            </a:r>
          </a:p>
        </p:txBody>
      </p:sp>
      <p:sp>
        <p:nvSpPr>
          <p:cNvPr id="5" name="TextBox 4"/>
          <p:cNvSpPr txBox="1"/>
          <p:nvPr/>
        </p:nvSpPr>
        <p:spPr>
          <a:xfrm>
            <a:off x="0" y="1450575"/>
            <a:ext cx="12059667"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महल ५ </a:t>
            </a:r>
            <a:r>
              <a:rPr lang="ne-NP" sz="2400" dirty="0">
                <a:cs typeface="Kalimati" pitchFamily="2"/>
              </a:rPr>
              <a:t>मा विदेश जाँदा उत्तिर्ण गरेको माथिल्लो शैक्षिक तहको कोड लेख्नु पर्दछ।</a:t>
            </a:r>
            <a:endParaRPr lang="en-US" sz="2400" dirty="0">
              <a:cs typeface="Kalimati" pitchFamily="2"/>
            </a:endParaRPr>
          </a:p>
          <a:p>
            <a:pPr lvl="1" indent="-284163" algn="just">
              <a:lnSpc>
                <a:spcPct val="150000"/>
              </a:lnSpc>
              <a:buFont typeface="Arial"/>
              <a:buChar char="•"/>
            </a:pPr>
            <a:r>
              <a:rPr lang="ne-NP" sz="2400" dirty="0">
                <a:cs typeface="Kalimati" pitchFamily="2"/>
              </a:rPr>
              <a:t>शैक्षिक तह सम्बन्धी विवरण ५ वा सो भन्दा बढी उमेरका व्यक्तिलार्इ मात्र सोध्नु पर्दछ ।</a:t>
            </a:r>
          </a:p>
          <a:p>
            <a:pPr lvl="1" indent="-284163" algn="just">
              <a:lnSpc>
                <a:spcPct val="150000"/>
              </a:lnSpc>
              <a:buFont typeface="Arial"/>
              <a:buChar char="•"/>
            </a:pPr>
            <a:r>
              <a:rPr lang="ne-NP" sz="2400" dirty="0">
                <a:cs typeface="Kalimati" pitchFamily="2"/>
              </a:rPr>
              <a:t>उत्तीर्ण गरेको तहको कोड व्यक्तिगत खण्डको महल १७ मा दिइएको छ ।</a:t>
            </a:r>
          </a:p>
          <a:p>
            <a:pPr lvl="1" indent="-284163" algn="just">
              <a:lnSpc>
                <a:spcPct val="150000"/>
              </a:lnSpc>
              <a:buFont typeface="Arial"/>
              <a:buChar char="•"/>
            </a:pPr>
            <a:r>
              <a:rPr lang="ne-NP" sz="2400" b="1" dirty="0">
                <a:cs typeface="Kalimati" pitchFamily="2"/>
              </a:rPr>
              <a:t>महल ६</a:t>
            </a:r>
            <a:r>
              <a:rPr lang="ne-NP" sz="2400" dirty="0">
                <a:cs typeface="Kalimati" pitchFamily="2"/>
              </a:rPr>
              <a:t> मा विदेश गएको जम्मा अवधि वर्षमा लेख्नुपर्दछ ।यसरी अवधि लेख्दा काम विशेषले आउने जाने भएमा पहिलो पटक गएदेखि र विदेशबाट फर्केर केही समय बसी पुनः विदेश गएकोमा पछिल्लो पटक गएपछि हालसम्मको अवधि लेख्नुपर्दछ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grpSp>
        <p:nvGrpSpPr>
          <p:cNvPr id="7" name="Group 6">
            <a:extLst>
              <a:ext uri="{FF2B5EF4-FFF2-40B4-BE49-F238E27FC236}">
                <a16:creationId xmlns:a16="http://schemas.microsoft.com/office/drawing/2014/main" id="{389BCCD6-6924-4903-91CD-C2684F388206}"/>
              </a:ext>
            </a:extLst>
          </p:cNvPr>
          <p:cNvGrpSpPr/>
          <p:nvPr/>
        </p:nvGrpSpPr>
        <p:grpSpPr>
          <a:xfrm>
            <a:off x="44604" y="4772721"/>
            <a:ext cx="11713580" cy="2085089"/>
            <a:chOff x="0" y="4423147"/>
            <a:chExt cx="11713580" cy="2434664"/>
          </a:xfrm>
        </p:grpSpPr>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0" y="4423147"/>
              <a:ext cx="11713580" cy="2434664"/>
            </a:xfrm>
            <a:prstGeom prst="rect">
              <a:avLst/>
            </a:prstGeom>
          </p:spPr>
        </p:pic>
        <p:sp>
          <p:nvSpPr>
            <p:cNvPr id="3" name="TextBox 2">
              <a:extLst>
                <a:ext uri="{FF2B5EF4-FFF2-40B4-BE49-F238E27FC236}">
                  <a16:creationId xmlns:a16="http://schemas.microsoft.com/office/drawing/2014/main" id="{DB146B63-C0AD-4C1A-B22D-11A3D723125C}"/>
                </a:ext>
              </a:extLst>
            </p:cNvPr>
            <p:cNvSpPr txBox="1"/>
            <p:nvPr/>
          </p:nvSpPr>
          <p:spPr>
            <a:xfrm>
              <a:off x="616688" y="5741580"/>
              <a:ext cx="1818168" cy="369332"/>
            </a:xfrm>
            <a:prstGeom prst="rect">
              <a:avLst/>
            </a:prstGeom>
            <a:noFill/>
          </p:spPr>
          <p:txBody>
            <a:bodyPr wrap="square" rtlCol="0">
              <a:spAutoFit/>
            </a:bodyPr>
            <a:lstStyle/>
            <a:p>
              <a:r>
                <a:rPr lang="ne-NP" dirty="0">
                  <a:solidFill>
                    <a:srgbClr val="00B0F0"/>
                  </a:solidFill>
                  <a:cs typeface="Kalimati" panose="00000400000000000000" pitchFamily="2"/>
                </a:rPr>
                <a:t>हरि रार्इ</a:t>
              </a:r>
              <a:endParaRPr lang="en-US" dirty="0">
                <a:solidFill>
                  <a:srgbClr val="00B0F0"/>
                </a:solidFill>
                <a:cs typeface="Kalimati" panose="00000400000000000000" pitchFamily="2"/>
              </a:endParaRPr>
            </a:p>
          </p:txBody>
        </p:sp>
        <p:sp>
          <p:nvSpPr>
            <p:cNvPr id="6" name="TextBox 5">
              <a:extLst>
                <a:ext uri="{FF2B5EF4-FFF2-40B4-BE49-F238E27FC236}">
                  <a16:creationId xmlns:a16="http://schemas.microsoft.com/office/drawing/2014/main" id="{35FC003E-81E6-404E-BA79-63DBF635A04D}"/>
                </a:ext>
              </a:extLst>
            </p:cNvPr>
            <p:cNvSpPr txBox="1"/>
            <p:nvPr/>
          </p:nvSpPr>
          <p:spPr>
            <a:xfrm>
              <a:off x="2838893" y="5720314"/>
              <a:ext cx="531628" cy="369332"/>
            </a:xfrm>
            <a:prstGeom prst="rect">
              <a:avLst/>
            </a:prstGeom>
            <a:noFill/>
          </p:spPr>
          <p:txBody>
            <a:bodyPr wrap="square" rtlCol="0">
              <a:spAutoFit/>
            </a:bodyPr>
            <a:lstStyle/>
            <a:p>
              <a:pPr algn="ctr"/>
              <a:r>
                <a:rPr lang="en-US" dirty="0">
                  <a:solidFill>
                    <a:srgbClr val="00B0F0"/>
                  </a:solidFill>
                </a:rPr>
                <a:t>1</a:t>
              </a:r>
            </a:p>
          </p:txBody>
        </p:sp>
        <p:sp>
          <p:nvSpPr>
            <p:cNvPr id="9" name="TextBox 8">
              <a:extLst>
                <a:ext uri="{FF2B5EF4-FFF2-40B4-BE49-F238E27FC236}">
                  <a16:creationId xmlns:a16="http://schemas.microsoft.com/office/drawing/2014/main" id="{FA8B3A2F-E4D6-4C19-BFF6-BEEAA57AA079}"/>
                </a:ext>
              </a:extLst>
            </p:cNvPr>
            <p:cNvSpPr txBox="1"/>
            <p:nvPr/>
          </p:nvSpPr>
          <p:spPr>
            <a:xfrm>
              <a:off x="3916330" y="5691954"/>
              <a:ext cx="531628" cy="369332"/>
            </a:xfrm>
            <a:prstGeom prst="rect">
              <a:avLst/>
            </a:prstGeom>
            <a:noFill/>
          </p:spPr>
          <p:txBody>
            <a:bodyPr wrap="square" rtlCol="0">
              <a:spAutoFit/>
            </a:bodyPr>
            <a:lstStyle/>
            <a:p>
              <a:pPr algn="ctr"/>
              <a:r>
                <a:rPr lang="en-US" dirty="0">
                  <a:solidFill>
                    <a:srgbClr val="00B0F0"/>
                  </a:solidFill>
                </a:rPr>
                <a:t>30</a:t>
              </a:r>
            </a:p>
          </p:txBody>
        </p:sp>
        <p:sp>
          <p:nvSpPr>
            <p:cNvPr id="10" name="TextBox 9">
              <a:extLst>
                <a:ext uri="{FF2B5EF4-FFF2-40B4-BE49-F238E27FC236}">
                  <a16:creationId xmlns:a16="http://schemas.microsoft.com/office/drawing/2014/main" id="{B53CBB92-F9D7-465F-89A2-8DC0F2EBD744}"/>
                </a:ext>
              </a:extLst>
            </p:cNvPr>
            <p:cNvSpPr txBox="1"/>
            <p:nvPr/>
          </p:nvSpPr>
          <p:spPr>
            <a:xfrm>
              <a:off x="4983136" y="5684860"/>
              <a:ext cx="531628" cy="369332"/>
            </a:xfrm>
            <a:prstGeom prst="rect">
              <a:avLst/>
            </a:prstGeom>
            <a:noFill/>
          </p:spPr>
          <p:txBody>
            <a:bodyPr wrap="square" rtlCol="0">
              <a:spAutoFit/>
            </a:bodyPr>
            <a:lstStyle/>
            <a:p>
              <a:pPr algn="ctr"/>
              <a:r>
                <a:rPr lang="en-US" dirty="0">
                  <a:solidFill>
                    <a:srgbClr val="00B0F0"/>
                  </a:solidFill>
                </a:rPr>
                <a:t>13</a:t>
              </a:r>
            </a:p>
          </p:txBody>
        </p:sp>
      </p:grpSp>
      <p:sp>
        <p:nvSpPr>
          <p:cNvPr id="12" name="TextBox 11">
            <a:extLst>
              <a:ext uri="{FF2B5EF4-FFF2-40B4-BE49-F238E27FC236}">
                <a16:creationId xmlns:a16="http://schemas.microsoft.com/office/drawing/2014/main" id="{E27C2465-69A3-4B04-8B3D-2E9D38B7BFE1}"/>
              </a:ext>
            </a:extLst>
          </p:cNvPr>
          <p:cNvSpPr txBox="1"/>
          <p:nvPr/>
        </p:nvSpPr>
        <p:spPr>
          <a:xfrm>
            <a:off x="5860362" y="5827258"/>
            <a:ext cx="531628" cy="369332"/>
          </a:xfrm>
          <a:prstGeom prst="rect">
            <a:avLst/>
          </a:prstGeom>
          <a:noFill/>
        </p:spPr>
        <p:txBody>
          <a:bodyPr wrap="square" rtlCol="0">
            <a:spAutoFit/>
          </a:bodyPr>
          <a:lstStyle/>
          <a:p>
            <a:pPr algn="ctr"/>
            <a:r>
              <a:rPr lang="en-US" dirty="0">
                <a:solidFill>
                  <a:srgbClr val="00B0F0"/>
                </a:solidFill>
              </a:rPr>
              <a:t>5</a:t>
            </a:r>
          </a:p>
        </p:txBody>
      </p:sp>
      <p:sp>
        <p:nvSpPr>
          <p:cNvPr id="13" name="TextBox 12">
            <a:extLst>
              <a:ext uri="{FF2B5EF4-FFF2-40B4-BE49-F238E27FC236}">
                <a16:creationId xmlns:a16="http://schemas.microsoft.com/office/drawing/2014/main" id="{E6722CD1-06B1-4BBB-ADAD-D50E91542BD0}"/>
              </a:ext>
            </a:extLst>
          </p:cNvPr>
          <p:cNvSpPr txBox="1"/>
          <p:nvPr/>
        </p:nvSpPr>
        <p:spPr>
          <a:xfrm>
            <a:off x="5645896"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3703423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29599" y="886627"/>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विदेश गएका व्यक्तिको विवरण भर्ने तरिका</a:t>
            </a:r>
          </a:p>
        </p:txBody>
      </p:sp>
      <p:sp>
        <p:nvSpPr>
          <p:cNvPr id="5" name="TextBox 4"/>
          <p:cNvSpPr txBox="1"/>
          <p:nvPr/>
        </p:nvSpPr>
        <p:spPr>
          <a:xfrm>
            <a:off x="0" y="1418676"/>
            <a:ext cx="12059667"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महल ७ </a:t>
            </a:r>
            <a:r>
              <a:rPr lang="ne-NP" sz="2400" dirty="0">
                <a:cs typeface="Kalimati" pitchFamily="2"/>
              </a:rPr>
              <a:t>मा विदेश जानुको मुख्य कारणको कोड लेख्नुपर्दछ।</a:t>
            </a:r>
          </a:p>
          <a:p>
            <a:pPr lvl="1" indent="-284163" algn="just">
              <a:lnSpc>
                <a:spcPct val="150000"/>
              </a:lnSpc>
              <a:buFont typeface="Arial"/>
              <a:buChar char="•"/>
            </a:pPr>
            <a:r>
              <a:rPr lang="ne-NP" sz="2400" dirty="0">
                <a:cs typeface="Kalimati" pitchFamily="2"/>
              </a:rPr>
              <a:t>विदेश जानुको मुख्य कारणको कोड यसै प्रश्नको महल ८ पछाडि दिइएको छ ।</a:t>
            </a:r>
          </a:p>
          <a:p>
            <a:pPr lvl="1" indent="-284163" algn="just">
              <a:lnSpc>
                <a:spcPct val="150000"/>
              </a:lnSpc>
              <a:buFont typeface="Arial"/>
              <a:buChar char="•"/>
            </a:pPr>
            <a:r>
              <a:rPr lang="ne-NP" sz="2400" dirty="0">
                <a:cs typeface="Kalimati" pitchFamily="2"/>
              </a:rPr>
              <a:t>तलब/ज्यालामा नोकरी गर्न गएको भए कोड </a:t>
            </a:r>
            <a:r>
              <a:rPr lang="en-US" sz="2400" b="1" dirty="0">
                <a:solidFill>
                  <a:srgbClr val="00B0F0"/>
                </a:solidFill>
                <a:cs typeface="Kalimati" pitchFamily="2"/>
              </a:rPr>
              <a:t>1</a:t>
            </a:r>
            <a:r>
              <a:rPr lang="ne-NP" sz="2400" dirty="0">
                <a:cs typeface="Kalimati" pitchFamily="2"/>
              </a:rPr>
              <a:t>, व्यापार/व्यवसाय गर्न गएको भए कोड </a:t>
            </a:r>
            <a:r>
              <a:rPr lang="en-US" sz="2400" b="1" dirty="0">
                <a:solidFill>
                  <a:srgbClr val="00B0F0"/>
                </a:solidFill>
                <a:cs typeface="Kalimati" pitchFamily="2"/>
              </a:rPr>
              <a:t>2</a:t>
            </a:r>
            <a:r>
              <a:rPr lang="ne-NP" sz="2400" dirty="0">
                <a:cs typeface="Kalimati" pitchFamily="2"/>
              </a:rPr>
              <a:t>, अध्ययन/तालिमको लागि गएको भए कोड </a:t>
            </a:r>
            <a:r>
              <a:rPr lang="en-US" sz="2400" b="1" dirty="0">
                <a:solidFill>
                  <a:srgbClr val="00B0F0"/>
                </a:solidFill>
                <a:cs typeface="Kalimati" pitchFamily="2"/>
              </a:rPr>
              <a:t>3</a:t>
            </a:r>
            <a:r>
              <a:rPr lang="ne-NP" sz="2400" dirty="0">
                <a:cs typeface="Kalimati" pitchFamily="2"/>
              </a:rPr>
              <a:t>, कामको खोजीमा गएको भए कोड </a:t>
            </a:r>
            <a:r>
              <a:rPr lang="en-US" sz="2400" b="1" dirty="0">
                <a:solidFill>
                  <a:srgbClr val="00B0F0"/>
                </a:solidFill>
                <a:cs typeface="Kalimati" pitchFamily="2"/>
              </a:rPr>
              <a:t>4</a:t>
            </a:r>
            <a:r>
              <a:rPr lang="ne-NP" sz="2400" dirty="0">
                <a:cs typeface="Kalimati" pitchFamily="2"/>
              </a:rPr>
              <a:t>, आश्रित भएर गएको भए कोड </a:t>
            </a:r>
            <a:r>
              <a:rPr lang="en-US" sz="2400" b="1" dirty="0">
                <a:solidFill>
                  <a:srgbClr val="00B0F0"/>
                </a:solidFill>
                <a:cs typeface="Kalimati" pitchFamily="2"/>
              </a:rPr>
              <a:t>5</a:t>
            </a:r>
            <a:r>
              <a:rPr lang="ne-NP" sz="2400" dirty="0">
                <a:cs typeface="Kalimati" pitchFamily="2"/>
              </a:rPr>
              <a:t>, अन्य कारणले गएको भए कोड </a:t>
            </a:r>
            <a:r>
              <a:rPr lang="en-US" sz="2400" b="1" dirty="0">
                <a:solidFill>
                  <a:srgbClr val="00B0F0"/>
                </a:solidFill>
                <a:cs typeface="Kalimati" pitchFamily="2"/>
              </a:rPr>
              <a:t>6</a:t>
            </a:r>
            <a:r>
              <a:rPr lang="ne-NP" sz="2400" dirty="0">
                <a:cs typeface="Kalimati" pitchFamily="2"/>
              </a:rPr>
              <a:t> र विदेश जानुको कारण थाह नभएमा कोड</a:t>
            </a:r>
            <a:r>
              <a:rPr lang="en-US" sz="2400" dirty="0">
                <a:cs typeface="Kalimati" pitchFamily="2"/>
              </a:rPr>
              <a:t> </a:t>
            </a:r>
            <a:r>
              <a:rPr lang="en-US" sz="2400" b="1" dirty="0">
                <a:solidFill>
                  <a:srgbClr val="00B0F0"/>
                </a:solidFill>
                <a:cs typeface="Kalimati" pitchFamily="2"/>
              </a:rPr>
              <a:t>9</a:t>
            </a:r>
            <a:r>
              <a:rPr lang="ne-NP" sz="2400" dirty="0">
                <a:cs typeface="Kalimati" pitchFamily="2"/>
              </a:rPr>
              <a:t> लेख्नुपर्दछ ।</a:t>
            </a:r>
          </a:p>
        </p:txBody>
      </p:sp>
      <p:sp>
        <p:nvSpPr>
          <p:cNvPr id="8" name="Slide Number Placeholder 19"/>
          <p:cNvSpPr txBox="1">
            <a:spLocks/>
          </p:cNvSpPr>
          <p:nvPr/>
        </p:nvSpPr>
        <p:spPr>
          <a:xfrm>
            <a:off x="11632019" y="6419273"/>
            <a:ext cx="55998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grpSp>
        <p:nvGrpSpPr>
          <p:cNvPr id="7" name="Group 6">
            <a:extLst>
              <a:ext uri="{FF2B5EF4-FFF2-40B4-BE49-F238E27FC236}">
                <a16:creationId xmlns:a16="http://schemas.microsoft.com/office/drawing/2014/main" id="{389BCCD6-6924-4903-91CD-C2684F388206}"/>
              </a:ext>
            </a:extLst>
          </p:cNvPr>
          <p:cNvGrpSpPr/>
          <p:nvPr/>
        </p:nvGrpSpPr>
        <p:grpSpPr>
          <a:xfrm>
            <a:off x="44604" y="4772721"/>
            <a:ext cx="11713580" cy="2085089"/>
            <a:chOff x="0" y="4423147"/>
            <a:chExt cx="11713580" cy="2434664"/>
          </a:xfrm>
        </p:grpSpPr>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0" y="4423147"/>
              <a:ext cx="11713580" cy="2434664"/>
            </a:xfrm>
            <a:prstGeom prst="rect">
              <a:avLst/>
            </a:prstGeom>
          </p:spPr>
        </p:pic>
        <p:sp>
          <p:nvSpPr>
            <p:cNvPr id="3" name="TextBox 2">
              <a:extLst>
                <a:ext uri="{FF2B5EF4-FFF2-40B4-BE49-F238E27FC236}">
                  <a16:creationId xmlns:a16="http://schemas.microsoft.com/office/drawing/2014/main" id="{DB146B63-C0AD-4C1A-B22D-11A3D723125C}"/>
                </a:ext>
              </a:extLst>
            </p:cNvPr>
            <p:cNvSpPr txBox="1"/>
            <p:nvPr/>
          </p:nvSpPr>
          <p:spPr>
            <a:xfrm>
              <a:off x="616688" y="5741580"/>
              <a:ext cx="1818168" cy="369332"/>
            </a:xfrm>
            <a:prstGeom prst="rect">
              <a:avLst/>
            </a:prstGeom>
            <a:noFill/>
          </p:spPr>
          <p:txBody>
            <a:bodyPr wrap="square" rtlCol="0">
              <a:spAutoFit/>
            </a:bodyPr>
            <a:lstStyle/>
            <a:p>
              <a:r>
                <a:rPr lang="ne-NP" dirty="0">
                  <a:solidFill>
                    <a:srgbClr val="00B0F0"/>
                  </a:solidFill>
                  <a:cs typeface="Kalimati" panose="00000400000000000000" pitchFamily="2"/>
                </a:rPr>
                <a:t>हरि रार्इ</a:t>
              </a:r>
              <a:endParaRPr lang="en-US" dirty="0">
                <a:solidFill>
                  <a:srgbClr val="00B0F0"/>
                </a:solidFill>
                <a:cs typeface="Kalimati" panose="00000400000000000000" pitchFamily="2"/>
              </a:endParaRPr>
            </a:p>
          </p:txBody>
        </p:sp>
        <p:sp>
          <p:nvSpPr>
            <p:cNvPr id="6" name="TextBox 5">
              <a:extLst>
                <a:ext uri="{FF2B5EF4-FFF2-40B4-BE49-F238E27FC236}">
                  <a16:creationId xmlns:a16="http://schemas.microsoft.com/office/drawing/2014/main" id="{35FC003E-81E6-404E-BA79-63DBF635A04D}"/>
                </a:ext>
              </a:extLst>
            </p:cNvPr>
            <p:cNvSpPr txBox="1"/>
            <p:nvPr/>
          </p:nvSpPr>
          <p:spPr>
            <a:xfrm>
              <a:off x="2838893" y="5720314"/>
              <a:ext cx="531628" cy="369332"/>
            </a:xfrm>
            <a:prstGeom prst="rect">
              <a:avLst/>
            </a:prstGeom>
            <a:noFill/>
          </p:spPr>
          <p:txBody>
            <a:bodyPr wrap="square" rtlCol="0">
              <a:spAutoFit/>
            </a:bodyPr>
            <a:lstStyle/>
            <a:p>
              <a:pPr algn="ctr"/>
              <a:r>
                <a:rPr lang="en-US" dirty="0">
                  <a:solidFill>
                    <a:srgbClr val="00B0F0"/>
                  </a:solidFill>
                </a:rPr>
                <a:t>1</a:t>
              </a:r>
            </a:p>
          </p:txBody>
        </p:sp>
        <p:sp>
          <p:nvSpPr>
            <p:cNvPr id="9" name="TextBox 8">
              <a:extLst>
                <a:ext uri="{FF2B5EF4-FFF2-40B4-BE49-F238E27FC236}">
                  <a16:creationId xmlns:a16="http://schemas.microsoft.com/office/drawing/2014/main" id="{FA8B3A2F-E4D6-4C19-BFF6-BEEAA57AA079}"/>
                </a:ext>
              </a:extLst>
            </p:cNvPr>
            <p:cNvSpPr txBox="1"/>
            <p:nvPr/>
          </p:nvSpPr>
          <p:spPr>
            <a:xfrm>
              <a:off x="3916330" y="5691954"/>
              <a:ext cx="531628" cy="369332"/>
            </a:xfrm>
            <a:prstGeom prst="rect">
              <a:avLst/>
            </a:prstGeom>
            <a:noFill/>
          </p:spPr>
          <p:txBody>
            <a:bodyPr wrap="square" rtlCol="0">
              <a:spAutoFit/>
            </a:bodyPr>
            <a:lstStyle/>
            <a:p>
              <a:pPr algn="ctr"/>
              <a:r>
                <a:rPr lang="en-US" dirty="0">
                  <a:solidFill>
                    <a:srgbClr val="00B0F0"/>
                  </a:solidFill>
                </a:rPr>
                <a:t>30</a:t>
              </a:r>
            </a:p>
          </p:txBody>
        </p:sp>
        <p:sp>
          <p:nvSpPr>
            <p:cNvPr id="10" name="TextBox 9">
              <a:extLst>
                <a:ext uri="{FF2B5EF4-FFF2-40B4-BE49-F238E27FC236}">
                  <a16:creationId xmlns:a16="http://schemas.microsoft.com/office/drawing/2014/main" id="{B53CBB92-F9D7-465F-89A2-8DC0F2EBD744}"/>
                </a:ext>
              </a:extLst>
            </p:cNvPr>
            <p:cNvSpPr txBox="1"/>
            <p:nvPr/>
          </p:nvSpPr>
          <p:spPr>
            <a:xfrm>
              <a:off x="4983136" y="5684860"/>
              <a:ext cx="531628" cy="369332"/>
            </a:xfrm>
            <a:prstGeom prst="rect">
              <a:avLst/>
            </a:prstGeom>
            <a:noFill/>
          </p:spPr>
          <p:txBody>
            <a:bodyPr wrap="square" rtlCol="0">
              <a:spAutoFit/>
            </a:bodyPr>
            <a:lstStyle/>
            <a:p>
              <a:pPr algn="ctr"/>
              <a:r>
                <a:rPr lang="en-US" dirty="0">
                  <a:solidFill>
                    <a:srgbClr val="00B0F0"/>
                  </a:solidFill>
                </a:rPr>
                <a:t>13</a:t>
              </a:r>
            </a:p>
          </p:txBody>
        </p:sp>
      </p:grpSp>
      <p:sp>
        <p:nvSpPr>
          <p:cNvPr id="12" name="TextBox 11">
            <a:extLst>
              <a:ext uri="{FF2B5EF4-FFF2-40B4-BE49-F238E27FC236}">
                <a16:creationId xmlns:a16="http://schemas.microsoft.com/office/drawing/2014/main" id="{E27C2465-69A3-4B04-8B3D-2E9D38B7BFE1}"/>
              </a:ext>
            </a:extLst>
          </p:cNvPr>
          <p:cNvSpPr txBox="1"/>
          <p:nvPr/>
        </p:nvSpPr>
        <p:spPr>
          <a:xfrm>
            <a:off x="5860362" y="5827258"/>
            <a:ext cx="531628" cy="369332"/>
          </a:xfrm>
          <a:prstGeom prst="rect">
            <a:avLst/>
          </a:prstGeom>
          <a:noFill/>
        </p:spPr>
        <p:txBody>
          <a:bodyPr wrap="square" rtlCol="0">
            <a:spAutoFit/>
          </a:bodyPr>
          <a:lstStyle/>
          <a:p>
            <a:pPr algn="ctr"/>
            <a:r>
              <a:rPr lang="en-US" dirty="0">
                <a:solidFill>
                  <a:srgbClr val="00B0F0"/>
                </a:solidFill>
              </a:rPr>
              <a:t>5</a:t>
            </a:r>
          </a:p>
        </p:txBody>
      </p:sp>
      <p:sp>
        <p:nvSpPr>
          <p:cNvPr id="13" name="TextBox 12">
            <a:extLst>
              <a:ext uri="{FF2B5EF4-FFF2-40B4-BE49-F238E27FC236}">
                <a16:creationId xmlns:a16="http://schemas.microsoft.com/office/drawing/2014/main" id="{C1B4A8EE-22D4-4FE2-8C7D-16125CE2FA87}"/>
              </a:ext>
            </a:extLst>
          </p:cNvPr>
          <p:cNvSpPr txBox="1"/>
          <p:nvPr/>
        </p:nvSpPr>
        <p:spPr>
          <a:xfrm>
            <a:off x="6714515" y="5841433"/>
            <a:ext cx="531628" cy="369332"/>
          </a:xfrm>
          <a:prstGeom prst="rect">
            <a:avLst/>
          </a:prstGeom>
          <a:noFill/>
        </p:spPr>
        <p:txBody>
          <a:bodyPr wrap="square" rtlCol="0">
            <a:spAutoFit/>
          </a:bodyPr>
          <a:lstStyle/>
          <a:p>
            <a:pPr algn="ctr"/>
            <a:r>
              <a:rPr lang="en-US" dirty="0">
                <a:solidFill>
                  <a:srgbClr val="00B0F0"/>
                </a:solidFill>
              </a:rPr>
              <a:t>1</a:t>
            </a:r>
          </a:p>
        </p:txBody>
      </p:sp>
      <p:sp>
        <p:nvSpPr>
          <p:cNvPr id="14" name="TextBox 13">
            <a:extLst>
              <a:ext uri="{FF2B5EF4-FFF2-40B4-BE49-F238E27FC236}">
                <a16:creationId xmlns:a16="http://schemas.microsoft.com/office/drawing/2014/main" id="{524BBC0B-7899-49DE-AC48-52DF75F93B48}"/>
              </a:ext>
            </a:extLst>
          </p:cNvPr>
          <p:cNvSpPr txBox="1"/>
          <p:nvPr/>
        </p:nvSpPr>
        <p:spPr>
          <a:xfrm>
            <a:off x="6126176" y="802507"/>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623293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29599" y="886627"/>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विदेश गएका व्यक्तिको विवरण भर्ने तरिका</a:t>
            </a:r>
          </a:p>
        </p:txBody>
      </p:sp>
      <p:sp>
        <p:nvSpPr>
          <p:cNvPr id="5" name="TextBox 4"/>
          <p:cNvSpPr txBox="1"/>
          <p:nvPr/>
        </p:nvSpPr>
        <p:spPr>
          <a:xfrm>
            <a:off x="0" y="1418676"/>
            <a:ext cx="12059667"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महल ८ </a:t>
            </a:r>
            <a:r>
              <a:rPr lang="ne-NP" sz="2400" dirty="0">
                <a:cs typeface="Kalimati" pitchFamily="2"/>
              </a:rPr>
              <a:t>मा विदेश गएका व्यक्ति गएको देशको नाम र कोड लेख्नुपर्दछ । </a:t>
            </a:r>
          </a:p>
          <a:p>
            <a:pPr lvl="1" indent="-284163" algn="just">
              <a:lnSpc>
                <a:spcPct val="150000"/>
              </a:lnSpc>
              <a:buFont typeface="Arial"/>
              <a:buChar char="•"/>
            </a:pPr>
            <a:r>
              <a:rPr lang="ne-NP" sz="2400" dirty="0">
                <a:cs typeface="Kalimati" pitchFamily="2"/>
              </a:rPr>
              <a:t>देशहरूको नाम र कोड प्रश्नावली किताबको अन्तिम पानामा दिइएको छ ।</a:t>
            </a:r>
          </a:p>
          <a:p>
            <a:pPr lvl="1" indent="-284163" algn="just">
              <a:lnSpc>
                <a:spcPct val="150000"/>
              </a:lnSpc>
              <a:buFont typeface="Arial"/>
              <a:buChar char="•"/>
            </a:pPr>
            <a:r>
              <a:rPr lang="ne-NP" sz="2400" dirty="0">
                <a:cs typeface="Kalimati" pitchFamily="2"/>
              </a:rPr>
              <a:t>कुनै व्यक्ति शुरुमा कुनै देश गएको तर हाल उक्त देश छाडी उतैबाट अन्य देशमा गएको भए शुरुमा जुन देश गएको हो सो देशको नाम लेख्नुपर्दछ । </a:t>
            </a:r>
          </a:p>
          <a:p>
            <a:pPr lvl="1" indent="-284163" algn="just">
              <a:lnSpc>
                <a:spcPct val="150000"/>
              </a:lnSpc>
              <a:buFont typeface="Arial"/>
              <a:buChar char="•"/>
            </a:pPr>
            <a:r>
              <a:rPr lang="ne-NP" sz="2400" dirty="0">
                <a:cs typeface="Kalimati" pitchFamily="2"/>
              </a:rPr>
              <a:t>तर पहिले गएको देशबाट फर्किई पुनः अर्को देश गएको भए पछिल्लो पटक गएको देशको नाम र उक्त देशको कोड लेख्नुपर्दछ </a:t>
            </a:r>
          </a:p>
        </p:txBody>
      </p:sp>
      <p:sp>
        <p:nvSpPr>
          <p:cNvPr id="8" name="Slide Number Placeholder 19"/>
          <p:cNvSpPr txBox="1">
            <a:spLocks/>
          </p:cNvSpPr>
          <p:nvPr/>
        </p:nvSpPr>
        <p:spPr>
          <a:xfrm>
            <a:off x="11713580" y="6419273"/>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grpSp>
        <p:nvGrpSpPr>
          <p:cNvPr id="20" name="Group 19">
            <a:extLst>
              <a:ext uri="{FF2B5EF4-FFF2-40B4-BE49-F238E27FC236}">
                <a16:creationId xmlns:a16="http://schemas.microsoft.com/office/drawing/2014/main" id="{B565C597-F3CD-415C-82B2-7020A13AE868}"/>
              </a:ext>
            </a:extLst>
          </p:cNvPr>
          <p:cNvGrpSpPr/>
          <p:nvPr/>
        </p:nvGrpSpPr>
        <p:grpSpPr>
          <a:xfrm>
            <a:off x="44604" y="4602596"/>
            <a:ext cx="11713580" cy="2255214"/>
            <a:chOff x="44604" y="4602596"/>
            <a:chExt cx="11713580" cy="2255214"/>
          </a:xfrm>
        </p:grpSpPr>
        <p:grpSp>
          <p:nvGrpSpPr>
            <p:cNvPr id="7" name="Group 6">
              <a:extLst>
                <a:ext uri="{FF2B5EF4-FFF2-40B4-BE49-F238E27FC236}">
                  <a16:creationId xmlns:a16="http://schemas.microsoft.com/office/drawing/2014/main" id="{389BCCD6-6924-4903-91CD-C2684F388206}"/>
                </a:ext>
              </a:extLst>
            </p:cNvPr>
            <p:cNvGrpSpPr/>
            <p:nvPr/>
          </p:nvGrpSpPr>
          <p:grpSpPr>
            <a:xfrm>
              <a:off x="44604" y="4772721"/>
              <a:ext cx="11713580" cy="2085089"/>
              <a:chOff x="0" y="4423147"/>
              <a:chExt cx="11713580" cy="2434664"/>
            </a:xfrm>
          </p:grpSpPr>
          <p:pic>
            <p:nvPicPr>
              <p:cNvPr id="11" name="Picture 10">
                <a:extLst>
                  <a:ext uri="{FF2B5EF4-FFF2-40B4-BE49-F238E27FC236}">
                    <a16:creationId xmlns:a16="http://schemas.microsoft.com/office/drawing/2014/main" id="{1B4881AE-F2B9-4B0A-BB69-D5BAD0D3CAAB}"/>
                  </a:ext>
                </a:extLst>
              </p:cNvPr>
              <p:cNvPicPr>
                <a:picLocks noChangeAspect="1"/>
              </p:cNvPicPr>
              <p:nvPr/>
            </p:nvPicPr>
            <p:blipFill rotWithShape="1">
              <a:blip r:embed="rId3"/>
              <a:srcRect l="20058" t="44186" r="18721" b="29923"/>
              <a:stretch/>
            </p:blipFill>
            <p:spPr>
              <a:xfrm>
                <a:off x="0" y="4423147"/>
                <a:ext cx="11713580" cy="2434664"/>
              </a:xfrm>
              <a:prstGeom prst="rect">
                <a:avLst/>
              </a:prstGeom>
            </p:spPr>
          </p:pic>
          <p:sp>
            <p:nvSpPr>
              <p:cNvPr id="3" name="TextBox 2">
                <a:extLst>
                  <a:ext uri="{FF2B5EF4-FFF2-40B4-BE49-F238E27FC236}">
                    <a16:creationId xmlns:a16="http://schemas.microsoft.com/office/drawing/2014/main" id="{DB146B63-C0AD-4C1A-B22D-11A3D723125C}"/>
                  </a:ext>
                </a:extLst>
              </p:cNvPr>
              <p:cNvSpPr txBox="1"/>
              <p:nvPr/>
            </p:nvSpPr>
            <p:spPr>
              <a:xfrm>
                <a:off x="616688" y="5741580"/>
                <a:ext cx="1818168" cy="369332"/>
              </a:xfrm>
              <a:prstGeom prst="rect">
                <a:avLst/>
              </a:prstGeom>
              <a:noFill/>
            </p:spPr>
            <p:txBody>
              <a:bodyPr wrap="square" rtlCol="0">
                <a:spAutoFit/>
              </a:bodyPr>
              <a:lstStyle/>
              <a:p>
                <a:r>
                  <a:rPr lang="ne-NP" dirty="0">
                    <a:solidFill>
                      <a:srgbClr val="00B0F0"/>
                    </a:solidFill>
                    <a:cs typeface="Kalimati" panose="00000400000000000000" pitchFamily="2"/>
                  </a:rPr>
                  <a:t>हरि रार्इ</a:t>
                </a:r>
                <a:endParaRPr lang="en-US" dirty="0">
                  <a:solidFill>
                    <a:srgbClr val="00B0F0"/>
                  </a:solidFill>
                  <a:cs typeface="Kalimati" panose="00000400000000000000" pitchFamily="2"/>
                </a:endParaRPr>
              </a:p>
            </p:txBody>
          </p:sp>
          <p:sp>
            <p:nvSpPr>
              <p:cNvPr id="6" name="TextBox 5">
                <a:extLst>
                  <a:ext uri="{FF2B5EF4-FFF2-40B4-BE49-F238E27FC236}">
                    <a16:creationId xmlns:a16="http://schemas.microsoft.com/office/drawing/2014/main" id="{35FC003E-81E6-404E-BA79-63DBF635A04D}"/>
                  </a:ext>
                </a:extLst>
              </p:cNvPr>
              <p:cNvSpPr txBox="1"/>
              <p:nvPr/>
            </p:nvSpPr>
            <p:spPr>
              <a:xfrm>
                <a:off x="2838893" y="5720314"/>
                <a:ext cx="531628" cy="369332"/>
              </a:xfrm>
              <a:prstGeom prst="rect">
                <a:avLst/>
              </a:prstGeom>
              <a:noFill/>
            </p:spPr>
            <p:txBody>
              <a:bodyPr wrap="square" rtlCol="0">
                <a:spAutoFit/>
              </a:bodyPr>
              <a:lstStyle/>
              <a:p>
                <a:pPr algn="ctr"/>
                <a:r>
                  <a:rPr lang="en-US" dirty="0">
                    <a:solidFill>
                      <a:srgbClr val="00B0F0"/>
                    </a:solidFill>
                  </a:rPr>
                  <a:t>1</a:t>
                </a:r>
              </a:p>
            </p:txBody>
          </p:sp>
          <p:sp>
            <p:nvSpPr>
              <p:cNvPr id="9" name="TextBox 8">
                <a:extLst>
                  <a:ext uri="{FF2B5EF4-FFF2-40B4-BE49-F238E27FC236}">
                    <a16:creationId xmlns:a16="http://schemas.microsoft.com/office/drawing/2014/main" id="{FA8B3A2F-E4D6-4C19-BFF6-BEEAA57AA079}"/>
                  </a:ext>
                </a:extLst>
              </p:cNvPr>
              <p:cNvSpPr txBox="1"/>
              <p:nvPr/>
            </p:nvSpPr>
            <p:spPr>
              <a:xfrm>
                <a:off x="3916330" y="5691954"/>
                <a:ext cx="531628" cy="369332"/>
              </a:xfrm>
              <a:prstGeom prst="rect">
                <a:avLst/>
              </a:prstGeom>
              <a:noFill/>
            </p:spPr>
            <p:txBody>
              <a:bodyPr wrap="square" rtlCol="0">
                <a:spAutoFit/>
              </a:bodyPr>
              <a:lstStyle/>
              <a:p>
                <a:pPr algn="ctr"/>
                <a:r>
                  <a:rPr lang="en-US" dirty="0">
                    <a:solidFill>
                      <a:srgbClr val="00B0F0"/>
                    </a:solidFill>
                  </a:rPr>
                  <a:t>30</a:t>
                </a:r>
              </a:p>
            </p:txBody>
          </p:sp>
          <p:sp>
            <p:nvSpPr>
              <p:cNvPr id="10" name="TextBox 9">
                <a:extLst>
                  <a:ext uri="{FF2B5EF4-FFF2-40B4-BE49-F238E27FC236}">
                    <a16:creationId xmlns:a16="http://schemas.microsoft.com/office/drawing/2014/main" id="{B53CBB92-F9D7-465F-89A2-8DC0F2EBD744}"/>
                  </a:ext>
                </a:extLst>
              </p:cNvPr>
              <p:cNvSpPr txBox="1"/>
              <p:nvPr/>
            </p:nvSpPr>
            <p:spPr>
              <a:xfrm>
                <a:off x="4983136" y="5684860"/>
                <a:ext cx="531628" cy="369332"/>
              </a:xfrm>
              <a:prstGeom prst="rect">
                <a:avLst/>
              </a:prstGeom>
              <a:noFill/>
            </p:spPr>
            <p:txBody>
              <a:bodyPr wrap="square" rtlCol="0">
                <a:spAutoFit/>
              </a:bodyPr>
              <a:lstStyle/>
              <a:p>
                <a:pPr algn="ctr"/>
                <a:r>
                  <a:rPr lang="en-US" dirty="0">
                    <a:solidFill>
                      <a:srgbClr val="00B0F0"/>
                    </a:solidFill>
                  </a:rPr>
                  <a:t>13</a:t>
                </a:r>
              </a:p>
            </p:txBody>
          </p:sp>
        </p:grpSp>
        <p:sp>
          <p:nvSpPr>
            <p:cNvPr id="12" name="TextBox 11">
              <a:extLst>
                <a:ext uri="{FF2B5EF4-FFF2-40B4-BE49-F238E27FC236}">
                  <a16:creationId xmlns:a16="http://schemas.microsoft.com/office/drawing/2014/main" id="{E27C2465-69A3-4B04-8B3D-2E9D38B7BFE1}"/>
                </a:ext>
              </a:extLst>
            </p:cNvPr>
            <p:cNvSpPr txBox="1"/>
            <p:nvPr/>
          </p:nvSpPr>
          <p:spPr>
            <a:xfrm>
              <a:off x="5860362" y="5827258"/>
              <a:ext cx="531628" cy="369332"/>
            </a:xfrm>
            <a:prstGeom prst="rect">
              <a:avLst/>
            </a:prstGeom>
            <a:noFill/>
          </p:spPr>
          <p:txBody>
            <a:bodyPr wrap="square" rtlCol="0">
              <a:spAutoFit/>
            </a:bodyPr>
            <a:lstStyle/>
            <a:p>
              <a:pPr algn="ctr"/>
              <a:r>
                <a:rPr lang="en-US" dirty="0">
                  <a:solidFill>
                    <a:srgbClr val="00B0F0"/>
                  </a:solidFill>
                </a:rPr>
                <a:t>5</a:t>
              </a:r>
            </a:p>
          </p:txBody>
        </p:sp>
        <p:sp>
          <p:nvSpPr>
            <p:cNvPr id="13" name="TextBox 12">
              <a:extLst>
                <a:ext uri="{FF2B5EF4-FFF2-40B4-BE49-F238E27FC236}">
                  <a16:creationId xmlns:a16="http://schemas.microsoft.com/office/drawing/2014/main" id="{C1B4A8EE-22D4-4FE2-8C7D-16125CE2FA87}"/>
                </a:ext>
              </a:extLst>
            </p:cNvPr>
            <p:cNvSpPr txBox="1"/>
            <p:nvPr/>
          </p:nvSpPr>
          <p:spPr>
            <a:xfrm>
              <a:off x="6714515" y="5841433"/>
              <a:ext cx="531628" cy="369332"/>
            </a:xfrm>
            <a:prstGeom prst="rect">
              <a:avLst/>
            </a:prstGeom>
            <a:noFill/>
          </p:spPr>
          <p:txBody>
            <a:bodyPr wrap="square" rtlCol="0">
              <a:spAutoFit/>
            </a:bodyPr>
            <a:lstStyle/>
            <a:p>
              <a:pPr algn="ctr"/>
              <a:r>
                <a:rPr lang="en-US" dirty="0">
                  <a:solidFill>
                    <a:srgbClr val="00B0F0"/>
                  </a:solidFill>
                </a:rPr>
                <a:t>1</a:t>
              </a:r>
            </a:p>
          </p:txBody>
        </p:sp>
        <p:sp>
          <p:nvSpPr>
            <p:cNvPr id="14" name="TextBox 13">
              <a:extLst>
                <a:ext uri="{FF2B5EF4-FFF2-40B4-BE49-F238E27FC236}">
                  <a16:creationId xmlns:a16="http://schemas.microsoft.com/office/drawing/2014/main" id="{64AB21CE-969B-4781-A01E-C3DBF2D500B9}"/>
                </a:ext>
              </a:extLst>
            </p:cNvPr>
            <p:cNvSpPr txBox="1"/>
            <p:nvPr/>
          </p:nvSpPr>
          <p:spPr>
            <a:xfrm>
              <a:off x="7570381" y="5901850"/>
              <a:ext cx="1020726" cy="338554"/>
            </a:xfrm>
            <a:prstGeom prst="rect">
              <a:avLst/>
            </a:prstGeom>
            <a:noFill/>
          </p:spPr>
          <p:txBody>
            <a:bodyPr wrap="square" rtlCol="0">
              <a:spAutoFit/>
            </a:bodyPr>
            <a:lstStyle/>
            <a:p>
              <a:r>
                <a:rPr lang="ne-NP" sz="1600" dirty="0">
                  <a:solidFill>
                    <a:srgbClr val="00B0F0"/>
                  </a:solidFill>
                  <a:cs typeface="Kalimati" panose="00000400000000000000" pitchFamily="2"/>
                </a:rPr>
                <a:t>अमेरिका</a:t>
              </a:r>
              <a:endParaRPr lang="en-US" sz="1600" dirty="0">
                <a:solidFill>
                  <a:srgbClr val="00B0F0"/>
                </a:solidFill>
                <a:cs typeface="Kalimati" panose="00000400000000000000" pitchFamily="2"/>
              </a:endParaRPr>
            </a:p>
          </p:txBody>
        </p:sp>
        <p:sp>
          <p:nvSpPr>
            <p:cNvPr id="15" name="TextBox 14">
              <a:extLst>
                <a:ext uri="{FF2B5EF4-FFF2-40B4-BE49-F238E27FC236}">
                  <a16:creationId xmlns:a16="http://schemas.microsoft.com/office/drawing/2014/main" id="{F0F8AF0B-73D4-4822-82A9-80F89C7D3A61}"/>
                </a:ext>
              </a:extLst>
            </p:cNvPr>
            <p:cNvSpPr txBox="1"/>
            <p:nvPr/>
          </p:nvSpPr>
          <p:spPr>
            <a:xfrm>
              <a:off x="8591107" y="5830473"/>
              <a:ext cx="267651" cy="369332"/>
            </a:xfrm>
            <a:prstGeom prst="rect">
              <a:avLst/>
            </a:prstGeom>
            <a:noFill/>
          </p:spPr>
          <p:txBody>
            <a:bodyPr wrap="square" rtlCol="0">
              <a:spAutoFit/>
            </a:bodyPr>
            <a:lstStyle/>
            <a:p>
              <a:pPr algn="ctr"/>
              <a:r>
                <a:rPr lang="en-US" dirty="0">
                  <a:solidFill>
                    <a:srgbClr val="00B0F0"/>
                  </a:solidFill>
                </a:rPr>
                <a:t>1</a:t>
              </a:r>
            </a:p>
          </p:txBody>
        </p:sp>
        <p:sp>
          <p:nvSpPr>
            <p:cNvPr id="16" name="TextBox 15">
              <a:extLst>
                <a:ext uri="{FF2B5EF4-FFF2-40B4-BE49-F238E27FC236}">
                  <a16:creationId xmlns:a16="http://schemas.microsoft.com/office/drawing/2014/main" id="{8589709F-EE66-4602-A444-01B2ABAEF920}"/>
                </a:ext>
              </a:extLst>
            </p:cNvPr>
            <p:cNvSpPr txBox="1"/>
            <p:nvPr/>
          </p:nvSpPr>
          <p:spPr>
            <a:xfrm>
              <a:off x="9030586" y="5834013"/>
              <a:ext cx="267651" cy="369332"/>
            </a:xfrm>
            <a:prstGeom prst="rect">
              <a:avLst/>
            </a:prstGeom>
            <a:noFill/>
          </p:spPr>
          <p:txBody>
            <a:bodyPr wrap="square" rtlCol="0">
              <a:spAutoFit/>
            </a:bodyPr>
            <a:lstStyle/>
            <a:p>
              <a:pPr algn="ctr"/>
              <a:r>
                <a:rPr lang="en-US" dirty="0">
                  <a:solidFill>
                    <a:srgbClr val="00B0F0"/>
                  </a:solidFill>
                </a:rPr>
                <a:t>7</a:t>
              </a:r>
            </a:p>
          </p:txBody>
        </p:sp>
        <p:sp>
          <p:nvSpPr>
            <p:cNvPr id="17" name="TextBox 16">
              <a:extLst>
                <a:ext uri="{FF2B5EF4-FFF2-40B4-BE49-F238E27FC236}">
                  <a16:creationId xmlns:a16="http://schemas.microsoft.com/office/drawing/2014/main" id="{ABE2E535-0268-42E5-853A-F0C0B079C872}"/>
                </a:ext>
              </a:extLst>
            </p:cNvPr>
            <p:cNvSpPr txBox="1"/>
            <p:nvPr/>
          </p:nvSpPr>
          <p:spPr>
            <a:xfrm>
              <a:off x="9487784" y="5823378"/>
              <a:ext cx="267651" cy="369332"/>
            </a:xfrm>
            <a:prstGeom prst="rect">
              <a:avLst/>
            </a:prstGeom>
            <a:noFill/>
          </p:spPr>
          <p:txBody>
            <a:bodyPr wrap="square" rtlCol="0">
              <a:spAutoFit/>
            </a:bodyPr>
            <a:lstStyle/>
            <a:p>
              <a:pPr algn="ctr"/>
              <a:r>
                <a:rPr lang="en-US" dirty="0">
                  <a:solidFill>
                    <a:srgbClr val="00B0F0"/>
                  </a:solidFill>
                </a:rPr>
                <a:t>6</a:t>
              </a:r>
            </a:p>
          </p:txBody>
        </p:sp>
        <p:sp>
          <p:nvSpPr>
            <p:cNvPr id="18" name="Arrow: Bent-Up 17">
              <a:extLst>
                <a:ext uri="{FF2B5EF4-FFF2-40B4-BE49-F238E27FC236}">
                  <a16:creationId xmlns:a16="http://schemas.microsoft.com/office/drawing/2014/main" id="{4075A623-B796-4A34-BB92-3F20A8D6B619}"/>
                </a:ext>
              </a:extLst>
            </p:cNvPr>
            <p:cNvSpPr/>
            <p:nvPr/>
          </p:nvSpPr>
          <p:spPr>
            <a:xfrm rot="10800000">
              <a:off x="6985587" y="4605583"/>
              <a:ext cx="4153723" cy="33855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22540B82-AEFF-495E-AC73-113BC8DB822C}"/>
                </a:ext>
              </a:extLst>
            </p:cNvPr>
            <p:cNvSpPr/>
            <p:nvPr/>
          </p:nvSpPr>
          <p:spPr>
            <a:xfrm flipH="1">
              <a:off x="11052133" y="4602596"/>
              <a:ext cx="140453" cy="5393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33182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0789" y="1371274"/>
            <a:ext cx="12192000" cy="1231106"/>
          </a:xfrm>
          <a:prstGeom prst="rect">
            <a:avLst/>
          </a:prstGeom>
        </p:spPr>
        <p:txBody>
          <a:bodyPr wrap="square">
            <a:spAutoFit/>
          </a:bodyPr>
          <a:lstStyle/>
          <a:p>
            <a:pPr marL="34290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विवरण प्रश्न ११ देखि प्रश्न १७ सम्म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6958" y="6466819"/>
            <a:ext cx="619642" cy="419582"/>
          </a:xfrm>
        </p:spPr>
        <p:txBody>
          <a:bodyPr/>
          <a:lstStyle/>
          <a:p>
            <a:pPr algn="ctr"/>
            <a:fld id="{2840B2E4-A264-431E-ABDE-38E3BCDA5876}" type="slidenum">
              <a:rPr lang="en-US">
                <a:latin typeface="Fontasy Himali" panose="04020500000000000000" pitchFamily="82" charset="0"/>
              </a:rPr>
              <a:pPr algn="ctr"/>
              <a:t>37</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grpSp>
        <p:nvGrpSpPr>
          <p:cNvPr id="12" name="Group 11">
            <a:extLst>
              <a:ext uri="{FF2B5EF4-FFF2-40B4-BE49-F238E27FC236}">
                <a16:creationId xmlns:a16="http://schemas.microsoft.com/office/drawing/2014/main" id="{F9A4BCEC-FC5A-4B92-8C52-30FA061B0DB9}"/>
              </a:ext>
            </a:extLst>
          </p:cNvPr>
          <p:cNvGrpSpPr/>
          <p:nvPr/>
        </p:nvGrpSpPr>
        <p:grpSpPr>
          <a:xfrm>
            <a:off x="-9916" y="2710062"/>
            <a:ext cx="12141673" cy="3756758"/>
            <a:chOff x="-9916" y="825478"/>
            <a:chExt cx="12141673" cy="4062876"/>
          </a:xfrm>
        </p:grpSpPr>
        <p:grpSp>
          <p:nvGrpSpPr>
            <p:cNvPr id="13" name="Group 12">
              <a:extLst>
                <a:ext uri="{FF2B5EF4-FFF2-40B4-BE49-F238E27FC236}">
                  <a16:creationId xmlns:a16="http://schemas.microsoft.com/office/drawing/2014/main" id="{3B5E7D99-7797-4BBA-BB9D-34D322DB0E42}"/>
                </a:ext>
              </a:extLst>
            </p:cNvPr>
            <p:cNvGrpSpPr/>
            <p:nvPr/>
          </p:nvGrpSpPr>
          <p:grpSpPr>
            <a:xfrm>
              <a:off x="60242" y="2400667"/>
              <a:ext cx="12071515" cy="2487687"/>
              <a:chOff x="1" y="729957"/>
              <a:chExt cx="12184832" cy="2067877"/>
            </a:xfrm>
          </p:grpSpPr>
          <p:pic>
            <p:nvPicPr>
              <p:cNvPr id="16" name="Picture 15">
                <a:extLst>
                  <a:ext uri="{FF2B5EF4-FFF2-40B4-BE49-F238E27FC236}">
                    <a16:creationId xmlns:a16="http://schemas.microsoft.com/office/drawing/2014/main" id="{97752503-CE01-42B2-83B9-7D39EB62392A}"/>
                  </a:ext>
                </a:extLst>
              </p:cNvPr>
              <p:cNvPicPr>
                <a:picLocks noChangeAspect="1"/>
              </p:cNvPicPr>
              <p:nvPr/>
            </p:nvPicPr>
            <p:blipFill rotWithShape="1">
              <a:blip r:embed="rId2"/>
              <a:srcRect l="19012" t="37984" r="20727" b="29768"/>
              <a:stretch/>
            </p:blipFill>
            <p:spPr>
              <a:xfrm>
                <a:off x="1" y="729957"/>
                <a:ext cx="6283842" cy="1970716"/>
              </a:xfrm>
              <a:prstGeom prst="rect">
                <a:avLst/>
              </a:prstGeom>
            </p:spPr>
          </p:pic>
          <p:pic>
            <p:nvPicPr>
              <p:cNvPr id="17" name="Picture 16">
                <a:extLst>
                  <a:ext uri="{FF2B5EF4-FFF2-40B4-BE49-F238E27FC236}">
                    <a16:creationId xmlns:a16="http://schemas.microsoft.com/office/drawing/2014/main" id="{2C1DE725-DBEA-44F5-BA8A-4E13F57E66E5}"/>
                  </a:ext>
                </a:extLst>
              </p:cNvPr>
              <p:cNvPicPr>
                <a:picLocks noChangeAspect="1"/>
              </p:cNvPicPr>
              <p:nvPr/>
            </p:nvPicPr>
            <p:blipFill rotWithShape="1">
              <a:blip r:embed="rId3"/>
              <a:srcRect l="20145" t="48837" r="18634" b="24341"/>
              <a:stretch/>
            </p:blipFill>
            <p:spPr>
              <a:xfrm>
                <a:off x="6244857" y="906317"/>
                <a:ext cx="5939976" cy="1891517"/>
              </a:xfrm>
              <a:prstGeom prst="rect">
                <a:avLst/>
              </a:prstGeom>
            </p:spPr>
          </p:pic>
        </p:grpSp>
        <p:pic>
          <p:nvPicPr>
            <p:cNvPr id="14" name="Picture 13">
              <a:extLst>
                <a:ext uri="{FF2B5EF4-FFF2-40B4-BE49-F238E27FC236}">
                  <a16:creationId xmlns:a16="http://schemas.microsoft.com/office/drawing/2014/main" id="{403B4904-3DE8-448E-B7E7-DC11F0D959BE}"/>
                </a:ext>
              </a:extLst>
            </p:cNvPr>
            <p:cNvPicPr>
              <a:picLocks noChangeAspect="1"/>
            </p:cNvPicPr>
            <p:nvPr/>
          </p:nvPicPr>
          <p:blipFill rotWithShape="1">
            <a:blip r:embed="rId4"/>
            <a:srcRect l="30261" t="60157" r="27965" b="28256"/>
            <a:stretch/>
          </p:blipFill>
          <p:spPr>
            <a:xfrm>
              <a:off x="3167999" y="857058"/>
              <a:ext cx="8931860" cy="1543602"/>
            </a:xfrm>
            <a:prstGeom prst="rect">
              <a:avLst/>
            </a:prstGeom>
          </p:spPr>
        </p:pic>
        <p:pic>
          <p:nvPicPr>
            <p:cNvPr id="15" name="Picture 14">
              <a:extLst>
                <a:ext uri="{FF2B5EF4-FFF2-40B4-BE49-F238E27FC236}">
                  <a16:creationId xmlns:a16="http://schemas.microsoft.com/office/drawing/2014/main" id="{363A3575-8ECA-45B7-8CCB-6BC8C08F20BA}"/>
                </a:ext>
              </a:extLst>
            </p:cNvPr>
            <p:cNvPicPr>
              <a:picLocks noChangeAspect="1"/>
            </p:cNvPicPr>
            <p:nvPr/>
          </p:nvPicPr>
          <p:blipFill rotWithShape="1">
            <a:blip r:embed="rId5"/>
            <a:srcRect l="53982" t="51163" r="30408" b="39491"/>
            <a:stretch/>
          </p:blipFill>
          <p:spPr>
            <a:xfrm>
              <a:off x="-9916" y="825478"/>
              <a:ext cx="3178423" cy="1575173"/>
            </a:xfrm>
            <a:prstGeom prst="rect">
              <a:avLst/>
            </a:prstGeom>
          </p:spPr>
        </p:pic>
      </p:grpSp>
    </p:spTree>
    <p:extLst>
      <p:ext uri="{BB962C8B-B14F-4D97-AF65-F5344CB8AC3E}">
        <p14:creationId xmlns:p14="http://schemas.microsoft.com/office/powerpoint/2010/main" val="29338108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271521"/>
            <a:ext cx="11972239" cy="5493812"/>
          </a:xfrm>
          <a:prstGeom prst="rect">
            <a:avLst/>
          </a:prstGeom>
        </p:spPr>
        <p:txBody>
          <a:bodyPr wrap="square" lIns="0" tIns="0" rIns="0" bIns="0" rtlCol="0" anchor="t">
            <a:spAutoFit/>
          </a:bodyPr>
          <a:lstStyle/>
          <a:p>
            <a:pPr marL="172754" lvl="1">
              <a:lnSpc>
                <a:spcPct val="150000"/>
              </a:lnSpc>
            </a:pPr>
            <a:r>
              <a:rPr lang="ne-NP" sz="2400" dirty="0">
                <a:cs typeface="Kalimati" pitchFamily="2"/>
              </a:rPr>
              <a:t>प्रश्नहरूः</a:t>
            </a:r>
          </a:p>
          <a:p>
            <a:pPr marL="796925" lvl="1" indent="-563563" algn="just">
              <a:lnSpc>
                <a:spcPct val="150000"/>
              </a:lnSpc>
            </a:pPr>
            <a:r>
              <a:rPr lang="ne-NP" sz="2400" dirty="0">
                <a:cs typeface="Kalimati" pitchFamily="2"/>
              </a:rPr>
              <a:t>१) सन्दर्भ अवधिमा कोरोनाको कारणले मृत्यु भएका व्यक्तिको प्रश्न १५ को महल ५ मा मृत्युको कारण के हुन्छ ?</a:t>
            </a:r>
          </a:p>
          <a:p>
            <a:pPr marL="796925" lvl="1" indent="-563563" algn="just">
              <a:lnSpc>
                <a:spcPct val="150000"/>
              </a:lnSpc>
            </a:pPr>
            <a:r>
              <a:rPr lang="ne-NP" sz="2400" dirty="0">
                <a:cs typeface="Kalimati" pitchFamily="2"/>
              </a:rPr>
              <a:t>२) मृत्यु हुँदा कुनै व्यक्तिको उमेर ७८ बर्ष ११ महिना भएको रहेछ भने प्रश्न १५ को महल ४ मा कति बर्ष लेख्नुपर्दछ ?</a:t>
            </a:r>
          </a:p>
          <a:p>
            <a:pPr marL="796925" lvl="1" indent="-563563" algn="just">
              <a:lnSpc>
                <a:spcPct val="150000"/>
              </a:lnSpc>
            </a:pPr>
            <a:r>
              <a:rPr lang="ne-NP" sz="2400" dirty="0">
                <a:cs typeface="Kalimati" pitchFamily="2"/>
              </a:rPr>
              <a:t>३) ३७ बर्षकी कुनै महिला सुत्केरी बेथा लागेर अस्पताल लैजाँदालैजाँदै बाटैमा मृत्यु भएको रहेछ भने प्रश्न १५ को महल ६ मा मृत्यु हुँदाको अवस्था के लेख्नुपर्दछ ?</a:t>
            </a:r>
          </a:p>
          <a:p>
            <a:pPr marL="796925" lvl="1" indent="-563563" algn="just">
              <a:lnSpc>
                <a:spcPct val="150000"/>
              </a:lnSpc>
            </a:pPr>
            <a:r>
              <a:rPr lang="ne-NP" sz="2400" dirty="0">
                <a:cs typeface="Kalimati" pitchFamily="2"/>
              </a:rPr>
              <a:t>४) हरिशरण २०७५ साल जेठ २० गते कुवेत गएका थिए ।२०७७ सालमा एक महिना बिदामा घर आएका उनी हाल कुवेतमा नै काम गरी बसेका छन् । हरिशरण गएको देश र कोड कसरी लेख्नुपर्दछ ? हरिशरण विदेश गएको कति बर्ष भयो ?</a:t>
            </a: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85181" y="6464601"/>
            <a:ext cx="499691" cy="38906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sp>
        <p:nvSpPr>
          <p:cNvPr id="7" name="TextBox 6">
            <a:extLst>
              <a:ext uri="{FF2B5EF4-FFF2-40B4-BE49-F238E27FC236}">
                <a16:creationId xmlns:a16="http://schemas.microsoft.com/office/drawing/2014/main" id="{5010FEF1-1F9E-40F3-9E28-DFC4B9257F7D}"/>
              </a:ext>
            </a:extLst>
          </p:cNvPr>
          <p:cNvSpPr txBox="1"/>
          <p:nvPr/>
        </p:nvSpPr>
        <p:spPr>
          <a:xfrm>
            <a:off x="5263122" y="6450061"/>
            <a:ext cx="6103088"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Tree>
    <p:extLst>
      <p:ext uri="{BB962C8B-B14F-4D97-AF65-F5344CB8AC3E}">
        <p14:creationId xmlns:p14="http://schemas.microsoft.com/office/powerpoint/2010/main" val="16096735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4791" y="1462907"/>
            <a:ext cx="2711302" cy="4385816"/>
          </a:xfrm>
          <a:prstGeom prst="rect">
            <a:avLst/>
          </a:prstGeom>
        </p:spPr>
        <p:txBody>
          <a:bodyPr wrap="square" lIns="0" tIns="0" rIns="0" bIns="0" rtlCol="0" anchor="t">
            <a:spAutoFit/>
          </a:bodyPr>
          <a:lstStyle/>
          <a:p>
            <a:pPr marL="0" lvl="1">
              <a:lnSpc>
                <a:spcPct val="150000"/>
              </a:lnSpc>
            </a:pPr>
            <a:r>
              <a:rPr lang="ne-NP" sz="2400" dirty="0">
                <a:cs typeface="Kalimati" pitchFamily="2"/>
              </a:rPr>
              <a:t>उत्तर</a:t>
            </a:r>
          </a:p>
          <a:p>
            <a:pPr marL="690563" indent="-690563" algn="just">
              <a:lnSpc>
                <a:spcPct val="150000"/>
              </a:lnSpc>
            </a:pPr>
            <a:r>
              <a:rPr lang="ne-NP" sz="2400" dirty="0">
                <a:cs typeface="Kalimati" pitchFamily="2"/>
              </a:rPr>
              <a:t>१) </a:t>
            </a:r>
            <a:r>
              <a:rPr lang="en-US" sz="2400" dirty="0">
                <a:solidFill>
                  <a:srgbClr val="00B0F0"/>
                </a:solidFill>
                <a:cs typeface="Kalimati" pitchFamily="2"/>
              </a:rPr>
              <a:t>1</a:t>
            </a:r>
            <a:endParaRPr lang="ne-NP" sz="2400" dirty="0">
              <a:solidFill>
                <a:srgbClr val="00B0F0"/>
              </a:solidFill>
              <a:cs typeface="Kalimati" pitchFamily="2"/>
            </a:endParaRPr>
          </a:p>
          <a:p>
            <a:pPr marL="690563" indent="-690563" algn="just">
              <a:lnSpc>
                <a:spcPct val="150000"/>
              </a:lnSpc>
            </a:pPr>
            <a:r>
              <a:rPr lang="ne-NP" sz="2400" dirty="0">
                <a:cs typeface="Kalimati" pitchFamily="2"/>
              </a:rPr>
              <a:t>२)</a:t>
            </a:r>
            <a:r>
              <a:rPr lang="en-US" sz="2400" dirty="0">
                <a:cs typeface="Kalimati" pitchFamily="2"/>
              </a:rPr>
              <a:t> </a:t>
            </a:r>
            <a:r>
              <a:rPr lang="en-US" sz="2400" dirty="0">
                <a:solidFill>
                  <a:srgbClr val="00B0F0"/>
                </a:solidFill>
                <a:cs typeface="Kalimati" pitchFamily="2"/>
              </a:rPr>
              <a:t>78</a:t>
            </a:r>
            <a:endParaRPr lang="ne-NP" sz="2400" dirty="0">
              <a:solidFill>
                <a:srgbClr val="00B0F0"/>
              </a:solidFill>
              <a:cs typeface="Kalimati" pitchFamily="2"/>
            </a:endParaRPr>
          </a:p>
          <a:p>
            <a:pPr marL="690563" indent="-690563" algn="just">
              <a:lnSpc>
                <a:spcPct val="150000"/>
              </a:lnSpc>
            </a:pPr>
            <a:r>
              <a:rPr lang="ne-NP" sz="2400" dirty="0">
                <a:cs typeface="Kalimati" pitchFamily="2"/>
              </a:rPr>
              <a:t>३)</a:t>
            </a:r>
            <a:r>
              <a:rPr lang="en-US" sz="2400" dirty="0">
                <a:cs typeface="Kalimati" pitchFamily="2"/>
              </a:rPr>
              <a:t> </a:t>
            </a:r>
            <a:r>
              <a:rPr lang="en-US" sz="2400" dirty="0">
                <a:solidFill>
                  <a:srgbClr val="00B0F0"/>
                </a:solidFill>
                <a:cs typeface="Kalimati" pitchFamily="2"/>
              </a:rPr>
              <a:t>2</a:t>
            </a:r>
            <a:endParaRPr lang="ne-NP" sz="2400" dirty="0">
              <a:solidFill>
                <a:srgbClr val="00B0F0"/>
              </a:solidFill>
              <a:cs typeface="Kalimati" pitchFamily="2"/>
            </a:endParaRPr>
          </a:p>
          <a:p>
            <a:pPr marL="690563" indent="-690563" algn="just">
              <a:lnSpc>
                <a:spcPct val="150000"/>
              </a:lnSpc>
            </a:pPr>
            <a:r>
              <a:rPr lang="ne-NP" sz="2400" dirty="0">
                <a:cs typeface="Kalimati" pitchFamily="2"/>
              </a:rPr>
              <a:t>४)</a:t>
            </a:r>
            <a:r>
              <a:rPr lang="en-US" sz="2400" dirty="0">
                <a:cs typeface="Kalimati" pitchFamily="2"/>
              </a:rPr>
              <a:t> </a:t>
            </a:r>
            <a:r>
              <a:rPr lang="ne-NP" sz="2400" dirty="0">
                <a:solidFill>
                  <a:srgbClr val="00B0F0"/>
                </a:solidFill>
                <a:cs typeface="Kalimati" pitchFamily="2"/>
              </a:rPr>
              <a:t>कुवेत   </a:t>
            </a:r>
            <a:r>
              <a:rPr lang="en-US" sz="2400" dirty="0">
                <a:solidFill>
                  <a:srgbClr val="00B0F0"/>
                </a:solidFill>
                <a:cs typeface="Kalimati" pitchFamily="2"/>
              </a:rPr>
              <a:t>1  0   4</a:t>
            </a:r>
            <a:endParaRPr lang="ne-NP" sz="2400" dirty="0">
              <a:solidFill>
                <a:srgbClr val="00B0F0"/>
              </a:solidFill>
              <a:cs typeface="Kalimati" pitchFamily="2"/>
            </a:endParaRPr>
          </a:p>
          <a:p>
            <a:pPr marL="690563" indent="-690563" algn="just">
              <a:lnSpc>
                <a:spcPct val="150000"/>
              </a:lnSpc>
            </a:pPr>
            <a:r>
              <a:rPr lang="ne-NP" sz="2400" dirty="0">
                <a:solidFill>
                  <a:srgbClr val="00B0F0"/>
                </a:solidFill>
                <a:cs typeface="Kalimati" pitchFamily="2"/>
              </a:rPr>
              <a:t>	</a:t>
            </a:r>
            <a:r>
              <a:rPr lang="en-US" sz="2400" dirty="0">
                <a:solidFill>
                  <a:srgbClr val="00B0F0"/>
                </a:solidFill>
                <a:cs typeface="Kalimati" pitchFamily="2"/>
              </a:rPr>
              <a:t>3 </a:t>
            </a:r>
            <a:r>
              <a:rPr lang="ne-NP" sz="2400" dirty="0">
                <a:cs typeface="Kalimati" pitchFamily="2"/>
              </a:rPr>
              <a:t>बर्ष</a:t>
            </a:r>
          </a:p>
          <a:p>
            <a:pPr marL="690563" indent="-690563" algn="just">
              <a:lnSpc>
                <a:spcPct val="150000"/>
              </a:lnSpc>
            </a:pPr>
            <a:endParaRPr lang="ne-NP" sz="2400" dirty="0">
              <a:cs typeface="Kalimati" pitchFamily="2"/>
            </a:endParaRPr>
          </a:p>
          <a:p>
            <a:pPr marL="690563" indent="-690563" algn="just">
              <a:lnSpc>
                <a:spcPct val="150000"/>
              </a:lnSpc>
            </a:pPr>
            <a:endParaRPr lang="ne-NP" sz="2400" dirty="0">
              <a:cs typeface="Kalimati" pitchFamily="2"/>
            </a:endParaRPr>
          </a:p>
        </p:txBody>
      </p:sp>
      <p:sp>
        <p:nvSpPr>
          <p:cNvPr id="4" name="TextBox 4"/>
          <p:cNvSpPr txBox="1"/>
          <p:nvPr/>
        </p:nvSpPr>
        <p:spPr>
          <a:xfrm>
            <a:off x="2136700" y="888049"/>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89488" y="6422079"/>
            <a:ext cx="595384" cy="43158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spTree>
    <p:extLst>
      <p:ext uri="{BB962C8B-B14F-4D97-AF65-F5344CB8AC3E}">
        <p14:creationId xmlns:p14="http://schemas.microsoft.com/office/powerpoint/2010/main" val="25212807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27051" y="1296273"/>
            <a:ext cx="10260419" cy="5032147"/>
          </a:xfrm>
          <a:prstGeom prst="rect">
            <a:avLst/>
          </a:prstGeom>
        </p:spPr>
        <p:txBody>
          <a:bodyPr wrap="square">
            <a:spAutoFit/>
          </a:bodyPr>
          <a:lstStyle/>
          <a:p>
            <a:pPr>
              <a:lnSpc>
                <a:spcPct val="150000"/>
              </a:lnSpc>
            </a:pPr>
            <a:r>
              <a:rPr lang="ne-NP" sz="2400" b="1" dirty="0">
                <a:cs typeface="Kalimati" pitchFamily="2"/>
              </a:rPr>
              <a:t>मुख्य प्रश्नावलीको पारिवारिक खण्ड </a:t>
            </a:r>
          </a:p>
          <a:p>
            <a:pPr marL="342900" indent="-342900">
              <a:lnSpc>
                <a:spcPct val="150000"/>
              </a:lnSpc>
              <a:buFont typeface="Arial" panose="020B0604020202020204" pitchFamily="34" charset="0"/>
              <a:buChar char="•"/>
            </a:pPr>
            <a:r>
              <a:rPr lang="ne-NP" sz="2400" dirty="0">
                <a:cs typeface="Kalimati" pitchFamily="2"/>
              </a:rPr>
              <a:t>प्रश्न ११ महिलाको नाममा भएको घर जग्गा सम्बन्धी विवरण </a:t>
            </a:r>
          </a:p>
          <a:p>
            <a:pPr marL="342900" indent="-342900">
              <a:lnSpc>
                <a:spcPct val="150000"/>
              </a:lnSpc>
              <a:buFont typeface="Arial" panose="020B0604020202020204" pitchFamily="34" charset="0"/>
              <a:buChar char="•"/>
            </a:pPr>
            <a:r>
              <a:rPr lang="ne-NP" sz="2400" dirty="0">
                <a:cs typeface="Kalimati" pitchFamily="2"/>
              </a:rPr>
              <a:t>प्रश्न १२ साना घरेलु व्यवसाय</a:t>
            </a:r>
          </a:p>
          <a:p>
            <a:pPr marL="342900" indent="-342900">
              <a:lnSpc>
                <a:spcPct val="150000"/>
              </a:lnSpc>
              <a:buFont typeface="Arial" panose="020B0604020202020204" pitchFamily="34" charset="0"/>
              <a:buChar char="•"/>
            </a:pPr>
            <a:r>
              <a:rPr lang="ne-NP" sz="2400" dirty="0">
                <a:cs typeface="Kalimati" pitchFamily="2"/>
              </a:rPr>
              <a:t>प्रश्न १३ साना घरेलु व्यवसायको सञ्चालक महिला वा पुरूष</a:t>
            </a:r>
          </a:p>
          <a:p>
            <a:pPr marL="342900" indent="-342900">
              <a:lnSpc>
                <a:spcPct val="150000"/>
              </a:lnSpc>
              <a:buFont typeface="Arial" panose="020B0604020202020204" pitchFamily="34" charset="0"/>
              <a:buChar char="•"/>
            </a:pPr>
            <a:r>
              <a:rPr lang="ne-NP" sz="2400" dirty="0">
                <a:cs typeface="Kalimati" pitchFamily="2"/>
              </a:rPr>
              <a:t>प्रश्न १४ मृत्यु सम्बन्धी विवरण</a:t>
            </a:r>
          </a:p>
          <a:p>
            <a:pPr marL="342900" indent="-342900">
              <a:lnSpc>
                <a:spcPct val="150000"/>
              </a:lnSpc>
              <a:buFont typeface="Arial" panose="020B0604020202020204" pitchFamily="34" charset="0"/>
              <a:buChar char="•"/>
            </a:pPr>
            <a:r>
              <a:rPr lang="ne-NP" sz="2400" dirty="0">
                <a:cs typeface="Kalimati" pitchFamily="2"/>
              </a:rPr>
              <a:t>प्रश्न १५ मृत्यु भएका व्यक्तिको विवरण</a:t>
            </a:r>
          </a:p>
          <a:p>
            <a:pPr marL="342900" indent="-342900">
              <a:lnSpc>
                <a:spcPct val="150000"/>
              </a:lnSpc>
              <a:buFont typeface="Arial" panose="020B0604020202020204" pitchFamily="34" charset="0"/>
              <a:buChar char="•"/>
            </a:pPr>
            <a:r>
              <a:rPr lang="ne-NP" sz="2400" dirty="0">
                <a:cs typeface="Kalimati" pitchFamily="2"/>
              </a:rPr>
              <a:t>प्रश्न १६ अनुपस्थित विवरण (विदेश गएका)</a:t>
            </a:r>
          </a:p>
          <a:p>
            <a:pPr marL="342900" indent="-342900">
              <a:lnSpc>
                <a:spcPct val="150000"/>
              </a:lnSpc>
              <a:buFont typeface="Arial" panose="020B0604020202020204" pitchFamily="34" charset="0"/>
              <a:buChar char="•"/>
            </a:pPr>
            <a:r>
              <a:rPr lang="ne-NP" sz="2400" dirty="0">
                <a:cs typeface="Kalimati" pitchFamily="2"/>
              </a:rPr>
              <a:t>प्रश्न १७ विदेश गएका व्यक्तिको विवरण</a:t>
            </a:r>
          </a:p>
          <a:p>
            <a:pPr marL="342900" indent="-342900">
              <a:lnSpc>
                <a:spcPct val="150000"/>
              </a:lnSpc>
              <a:buFont typeface="Arial" panose="020B0604020202020204" pitchFamily="34" charset="0"/>
              <a:buChar char="•"/>
            </a:pPr>
            <a:endParaRPr lang="ne-NP" sz="2400" dirty="0">
              <a:cs typeface="Kalimati" pitchFamily="2"/>
            </a:endParaRPr>
          </a:p>
        </p:txBody>
      </p:sp>
      <p:sp>
        <p:nvSpPr>
          <p:cNvPr id="7" name="Slide Number Placeholder 6"/>
          <p:cNvSpPr>
            <a:spLocks noGrp="1"/>
          </p:cNvSpPr>
          <p:nvPr>
            <p:ph type="sldNum" sz="quarter" idx="11"/>
          </p:nvPr>
        </p:nvSpPr>
        <p:spPr>
          <a:xfrm>
            <a:off x="11600121" y="6485860"/>
            <a:ext cx="566479" cy="347375"/>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10133657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77121"/>
            <a:ext cx="12192000"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६.०३ देखि ६.१५७</a:t>
            </a:r>
          </a:p>
        </p:txBody>
      </p:sp>
      <p:sp>
        <p:nvSpPr>
          <p:cNvPr id="5" name="TextBox 4"/>
          <p:cNvSpPr txBox="1"/>
          <p:nvPr/>
        </p:nvSpPr>
        <p:spPr>
          <a:xfrm>
            <a:off x="4521690" y="3866600"/>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79341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3186</TotalTime>
  <Words>2883</Words>
  <Application>Microsoft Office PowerPoint</Application>
  <PresentationFormat>Widescreen</PresentationFormat>
  <Paragraphs>331</Paragraphs>
  <Slides>41</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Calibri</vt:lpstr>
      <vt:lpstr>Calibri Light</vt:lpstr>
      <vt:lpstr>Fontasy Himali</vt:lpstr>
      <vt:lpstr>Ganesh</vt:lpstr>
      <vt:lpstr>Kokila</vt:lpstr>
      <vt:lpstr>Preeti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336</cp:revision>
  <dcterms:created xsi:type="dcterms:W3CDTF">2020-10-11T07:30:23Z</dcterms:created>
  <dcterms:modified xsi:type="dcterms:W3CDTF">2021-04-10T10:37:29Z</dcterms:modified>
</cp:coreProperties>
</file>