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79" r:id="rId2"/>
    <p:sldId id="257" r:id="rId3"/>
    <p:sldId id="273" r:id="rId4"/>
    <p:sldId id="335" r:id="rId5"/>
    <p:sldId id="627" r:id="rId6"/>
    <p:sldId id="337" r:id="rId7"/>
    <p:sldId id="339" r:id="rId8"/>
    <p:sldId id="340" r:id="rId9"/>
    <p:sldId id="338" r:id="rId10"/>
    <p:sldId id="288" r:id="rId11"/>
    <p:sldId id="344" r:id="rId12"/>
    <p:sldId id="346" r:id="rId13"/>
    <p:sldId id="347" r:id="rId14"/>
    <p:sldId id="348" r:id="rId15"/>
    <p:sldId id="349" r:id="rId16"/>
    <p:sldId id="350" r:id="rId17"/>
    <p:sldId id="351" r:id="rId18"/>
    <p:sldId id="352" r:id="rId19"/>
    <p:sldId id="355" r:id="rId20"/>
    <p:sldId id="356" r:id="rId21"/>
    <p:sldId id="357" r:id="rId22"/>
    <p:sldId id="358" r:id="rId23"/>
    <p:sldId id="359" r:id="rId24"/>
    <p:sldId id="325" r:id="rId25"/>
    <p:sldId id="625" r:id="rId26"/>
    <p:sldId id="527" r:id="rId27"/>
    <p:sldId id="536" r:id="rId28"/>
    <p:sldId id="535" r:id="rId29"/>
    <p:sldId id="622" r:id="rId30"/>
    <p:sldId id="623" r:id="rId31"/>
    <p:sldId id="624" r:id="rId32"/>
    <p:sldId id="320" r:id="rId33"/>
    <p:sldId id="321" r:id="rId34"/>
    <p:sldId id="324" r:id="rId35"/>
    <p:sldId id="62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shi Ram Sigdel" initials="RRS" lastIdx="1" clrIdx="0">
    <p:extLst>
      <p:ext uri="{19B8F6BF-5375-455C-9EA6-DF929625EA0E}">
        <p15:presenceInfo xmlns:p15="http://schemas.microsoft.com/office/powerpoint/2012/main" userId="Rishi Ram Sigd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A9"/>
    <a:srgbClr val="0070D2"/>
    <a:srgbClr val="3D6CC1"/>
    <a:srgbClr val="002054"/>
    <a:srgbClr val="007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5" autoAdjust="0"/>
    <p:restoredTop sz="89134" autoAdjust="0"/>
  </p:normalViewPr>
  <p:slideViewPr>
    <p:cSldViewPr snapToGrid="0">
      <p:cViewPr varScale="1">
        <p:scale>
          <a:sx n="57" d="100"/>
          <a:sy n="57" d="100"/>
        </p:scale>
        <p:origin x="968" y="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a:t>
            </a:fld>
            <a:endParaRPr lang="en-US"/>
          </a:p>
        </p:txBody>
      </p:sp>
    </p:spTree>
    <p:extLst>
      <p:ext uri="{BB962C8B-B14F-4D97-AF65-F5344CB8AC3E}">
        <p14:creationId xmlns:p14="http://schemas.microsoft.com/office/powerpoint/2010/main" val="556723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10</a:t>
            </a:fld>
            <a:endParaRPr lang="en-US"/>
          </a:p>
        </p:txBody>
      </p:sp>
    </p:spTree>
    <p:extLst>
      <p:ext uri="{BB962C8B-B14F-4D97-AF65-F5344CB8AC3E}">
        <p14:creationId xmlns:p14="http://schemas.microsoft.com/office/powerpoint/2010/main" val="503637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11</a:t>
            </a:fld>
            <a:endParaRPr lang="en-US"/>
          </a:p>
        </p:txBody>
      </p:sp>
    </p:spTree>
    <p:extLst>
      <p:ext uri="{BB962C8B-B14F-4D97-AF65-F5344CB8AC3E}">
        <p14:creationId xmlns:p14="http://schemas.microsoft.com/office/powerpoint/2010/main" val="2421401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1934799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1395600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14</a:t>
            </a:fld>
            <a:endParaRPr lang="en-US"/>
          </a:p>
        </p:txBody>
      </p:sp>
    </p:spTree>
    <p:extLst>
      <p:ext uri="{BB962C8B-B14F-4D97-AF65-F5344CB8AC3E}">
        <p14:creationId xmlns:p14="http://schemas.microsoft.com/office/powerpoint/2010/main" val="4207625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15</a:t>
            </a:fld>
            <a:endParaRPr lang="en-US"/>
          </a:p>
        </p:txBody>
      </p:sp>
    </p:spTree>
    <p:extLst>
      <p:ext uri="{BB962C8B-B14F-4D97-AF65-F5344CB8AC3E}">
        <p14:creationId xmlns:p14="http://schemas.microsoft.com/office/powerpoint/2010/main" val="2033113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16</a:t>
            </a:fld>
            <a:endParaRPr lang="en-US"/>
          </a:p>
        </p:txBody>
      </p:sp>
    </p:spTree>
    <p:extLst>
      <p:ext uri="{BB962C8B-B14F-4D97-AF65-F5344CB8AC3E}">
        <p14:creationId xmlns:p14="http://schemas.microsoft.com/office/powerpoint/2010/main" val="201504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17</a:t>
            </a:fld>
            <a:endParaRPr lang="en-US"/>
          </a:p>
        </p:txBody>
      </p:sp>
    </p:spTree>
    <p:extLst>
      <p:ext uri="{BB962C8B-B14F-4D97-AF65-F5344CB8AC3E}">
        <p14:creationId xmlns:p14="http://schemas.microsoft.com/office/powerpoint/2010/main" val="3608599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18</a:t>
            </a:fld>
            <a:endParaRPr lang="en-US"/>
          </a:p>
        </p:txBody>
      </p:sp>
    </p:spTree>
    <p:extLst>
      <p:ext uri="{BB962C8B-B14F-4D97-AF65-F5344CB8AC3E}">
        <p14:creationId xmlns:p14="http://schemas.microsoft.com/office/powerpoint/2010/main" val="2024461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19</a:t>
            </a:fld>
            <a:endParaRPr lang="en-US"/>
          </a:p>
        </p:txBody>
      </p:sp>
    </p:spTree>
    <p:extLst>
      <p:ext uri="{BB962C8B-B14F-4D97-AF65-F5344CB8AC3E}">
        <p14:creationId xmlns:p14="http://schemas.microsoft.com/office/powerpoint/2010/main" val="2222642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20</a:t>
            </a:fld>
            <a:endParaRPr lang="en-US"/>
          </a:p>
        </p:txBody>
      </p:sp>
    </p:spTree>
    <p:extLst>
      <p:ext uri="{BB962C8B-B14F-4D97-AF65-F5344CB8AC3E}">
        <p14:creationId xmlns:p14="http://schemas.microsoft.com/office/powerpoint/2010/main" val="1360428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21</a:t>
            </a:fld>
            <a:endParaRPr lang="en-US"/>
          </a:p>
        </p:txBody>
      </p:sp>
    </p:spTree>
    <p:extLst>
      <p:ext uri="{BB962C8B-B14F-4D97-AF65-F5344CB8AC3E}">
        <p14:creationId xmlns:p14="http://schemas.microsoft.com/office/powerpoint/2010/main" val="2473295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22</a:t>
            </a:fld>
            <a:endParaRPr lang="en-US"/>
          </a:p>
        </p:txBody>
      </p:sp>
    </p:spTree>
    <p:extLst>
      <p:ext uri="{BB962C8B-B14F-4D97-AF65-F5344CB8AC3E}">
        <p14:creationId xmlns:p14="http://schemas.microsoft.com/office/powerpoint/2010/main" val="1340612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23</a:t>
            </a:fld>
            <a:endParaRPr lang="en-US"/>
          </a:p>
        </p:txBody>
      </p:sp>
    </p:spTree>
    <p:extLst>
      <p:ext uri="{BB962C8B-B14F-4D97-AF65-F5344CB8AC3E}">
        <p14:creationId xmlns:p14="http://schemas.microsoft.com/office/powerpoint/2010/main" val="2469717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e-NP" sz="1200" dirty="0">
                <a:latin typeface="kachhipati" panose="00000400000000000000" pitchFamily="2" charset="0"/>
                <a:cs typeface="Kalimati" panose="00000400000000000000" pitchFamily="2"/>
              </a:rPr>
              <a:t>जनगणनामा मातृ मृत्यु सूचित फारामको</a:t>
            </a:r>
            <a:r>
              <a:rPr lang="ne-NP" sz="1200" baseline="0" dirty="0">
                <a:latin typeface="kachhipati" panose="00000400000000000000" pitchFamily="2" charset="0"/>
                <a:cs typeface="Kalimati" panose="00000400000000000000" pitchFamily="2"/>
              </a:rPr>
              <a:t> आवश्यकता प्रस्तुत गर्दै यसको परिचय र प्रयोग वारे छलफल गर्नुहोस् ।</a:t>
            </a:r>
            <a:endParaRPr lang="ne-NP" sz="1200" dirty="0">
              <a:latin typeface="kachhipati" panose="00000400000000000000" pitchFamily="2" charset="0"/>
              <a:cs typeface="Kalimati" panose="00000400000000000000" pitchFamily="2"/>
            </a:endParaRPr>
          </a:p>
          <a:p>
            <a:pPr marL="171450" indent="-171450">
              <a:buFont typeface="Arial" panose="020B0604020202020204" pitchFamily="34" charset="0"/>
              <a:buChar char="•"/>
            </a:pPr>
            <a:r>
              <a:rPr lang="ne-NP" sz="1200" dirty="0">
                <a:latin typeface="kachhipati" panose="00000400000000000000" pitchFamily="2" charset="0"/>
                <a:cs typeface="Kalimati" panose="00000400000000000000" pitchFamily="2"/>
              </a:rPr>
              <a:t>मातृ मृत्यु सूचित फाराममा ३ खण्डहरू रहनेछन् भन्ने वारेमा सहभागिलार्इ</a:t>
            </a:r>
            <a:r>
              <a:rPr lang="ne-NP" sz="1200" baseline="0" dirty="0">
                <a:latin typeface="kachhipati" panose="00000400000000000000" pitchFamily="2" charset="0"/>
                <a:cs typeface="Kalimati" panose="00000400000000000000" pitchFamily="2"/>
              </a:rPr>
              <a:t> स्मरण गर्न लगाउनुहोस् ।</a:t>
            </a:r>
          </a:p>
        </p:txBody>
      </p:sp>
      <p:sp>
        <p:nvSpPr>
          <p:cNvPr id="4" name="Slide Number Placeholder 3"/>
          <p:cNvSpPr>
            <a:spLocks noGrp="1"/>
          </p:cNvSpPr>
          <p:nvPr>
            <p:ph type="sldNum" sz="quarter" idx="10"/>
          </p:nvPr>
        </p:nvSpPr>
        <p:spPr/>
        <p:txBody>
          <a:bodyPr/>
          <a:lstStyle/>
          <a:p>
            <a:fld id="{5C0C036C-F7AF-41A9-8F7F-4ED97ECBAE45}" type="slidenum">
              <a:rPr lang="en-US" smtClean="0"/>
              <a:t>27</a:t>
            </a:fld>
            <a:endParaRPr lang="en-US"/>
          </a:p>
        </p:txBody>
      </p:sp>
    </p:spTree>
    <p:extLst>
      <p:ext uri="{BB962C8B-B14F-4D97-AF65-F5344CB8AC3E}">
        <p14:creationId xmlns:p14="http://schemas.microsoft.com/office/powerpoint/2010/main" val="2665129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0C036C-F7AF-41A9-8F7F-4ED97ECBAE45}" type="slidenum">
              <a:rPr lang="en-US" smtClean="0"/>
              <a:t>28</a:t>
            </a:fld>
            <a:endParaRPr lang="en-US"/>
          </a:p>
        </p:txBody>
      </p:sp>
    </p:spTree>
    <p:extLst>
      <p:ext uri="{BB962C8B-B14F-4D97-AF65-F5344CB8AC3E}">
        <p14:creationId xmlns:p14="http://schemas.microsoft.com/office/powerpoint/2010/main" val="1656245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30</a:t>
            </a:fld>
            <a:endParaRPr lang="en-US"/>
          </a:p>
        </p:txBody>
      </p:sp>
    </p:spTree>
    <p:extLst>
      <p:ext uri="{BB962C8B-B14F-4D97-AF65-F5344CB8AC3E}">
        <p14:creationId xmlns:p14="http://schemas.microsoft.com/office/powerpoint/2010/main" val="2338434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10/9/2021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57164" y="6388925"/>
            <a:ext cx="1634836" cy="469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197" y="21017"/>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4273134"/>
            <a:ext cx="11574377" cy="1016283"/>
          </a:xfrm>
          <a:prstGeom prst="rect">
            <a:avLst/>
          </a:prstGeom>
        </p:spPr>
        <p:txBody>
          <a:bodyPr/>
          <a:lstStyle/>
          <a:p>
            <a:pPr marL="0" indent="0" algn="ctr">
              <a:buNone/>
            </a:pPr>
            <a:r>
              <a:rPr lang="ne-NP" b="1" spc="-40" dirty="0">
                <a:solidFill>
                  <a:srgbClr val="002060"/>
                </a:solidFill>
                <a:cs typeface="Kalimati" pitchFamily="2"/>
              </a:rPr>
              <a:t>मुख्य प्रश्नावलीः पारिवारिक  खण्डको प्रश्न नं. १२ देखि १७ सम्म</a:t>
            </a:r>
          </a:p>
          <a:p>
            <a:pPr marL="0" indent="0" algn="ctr">
              <a:buNone/>
            </a:pPr>
            <a:r>
              <a:rPr lang="ne-NP" b="1" spc="-40" dirty="0">
                <a:solidFill>
                  <a:srgbClr val="002060"/>
                </a:solidFill>
                <a:cs typeface="Kalimati" pitchFamily="2"/>
              </a:rPr>
              <a:t>र</a:t>
            </a:r>
          </a:p>
          <a:p>
            <a:pPr marL="0" indent="0" algn="ctr">
              <a:buNone/>
            </a:pPr>
            <a:r>
              <a:rPr lang="ne-NP" b="1" spc="-40" dirty="0">
                <a:solidFill>
                  <a:srgbClr val="002060"/>
                </a:solidFill>
                <a:cs typeface="Kalimati" pitchFamily="2"/>
              </a:rPr>
              <a:t>मातृमृत्यु सूचीत फाराम</a:t>
            </a: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11" name="Title 1">
            <a:extLst>
              <a:ext uri="{FF2B5EF4-FFF2-40B4-BE49-F238E27FC236}">
                <a16:creationId xmlns:a16="http://schemas.microsoft.com/office/drawing/2014/main" id="{C7ED5755-80EB-4C9D-8746-698DE6444C0D}"/>
              </a:ext>
            </a:extLst>
          </p:cNvPr>
          <p:cNvSpPr txBox="1">
            <a:spLocks/>
          </p:cNvSpPr>
          <p:nvPr/>
        </p:nvSpPr>
        <p:spPr>
          <a:xfrm>
            <a:off x="0" y="788474"/>
            <a:ext cx="12192000" cy="1963686"/>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गणक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कार्तिक १३</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2" name="TextBox 1">
            <a:extLst>
              <a:ext uri="{FF2B5EF4-FFF2-40B4-BE49-F238E27FC236}">
                <a16:creationId xmlns:a16="http://schemas.microsoft.com/office/drawing/2014/main" id="{93421462-E239-4E31-BC8F-8D22143CD1E6}"/>
              </a:ext>
            </a:extLst>
          </p:cNvPr>
          <p:cNvSpPr txBox="1"/>
          <p:nvPr/>
        </p:nvSpPr>
        <p:spPr>
          <a:xfrm>
            <a:off x="167268" y="1568583"/>
            <a:ext cx="2096430" cy="369332"/>
          </a:xfrm>
          <a:prstGeom prst="rect">
            <a:avLst/>
          </a:prstGeom>
          <a:noFill/>
        </p:spPr>
        <p:txBody>
          <a:bodyPr wrap="square" rtlCol="0">
            <a:spAutoFit/>
          </a:bodyPr>
          <a:lstStyle/>
          <a:p>
            <a:r>
              <a:rPr lang="ne-NP" dirty="0">
                <a:solidFill>
                  <a:srgbClr val="002060"/>
                </a:solidFill>
                <a:cs typeface="Kalimati" panose="00000400000000000000" pitchFamily="2"/>
              </a:rPr>
              <a:t>चौथो सत्र</a:t>
            </a:r>
            <a:endParaRPr lang="en-US" dirty="0">
              <a:solidFill>
                <a:srgbClr val="002060"/>
              </a:solidFill>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464" y="707254"/>
            <a:ext cx="8358062" cy="5505853"/>
          </a:xfrm>
          <a:prstGeom prst="rect">
            <a:avLst/>
          </a:prstGeom>
          <a:effectLst/>
          <a:scene3d>
            <a:camera prst="orthographicFront"/>
            <a:lightRig rig="threePt" dir="t"/>
          </a:scene3d>
          <a:sp3d>
            <a:bevelT w="165100" prst="coolSlant"/>
          </a:sp3d>
        </p:spPr>
      </p:pic>
      <p:cxnSp>
        <p:nvCxnSpPr>
          <p:cNvPr id="3" name="Straight Connector 2"/>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 Placeholder 1"/>
          <p:cNvSpPr>
            <a:spLocks noGrp="1"/>
          </p:cNvSpPr>
          <p:nvPr>
            <p:ph type="body" sz="quarter" idx="4294967295"/>
          </p:nvPr>
        </p:nvSpPr>
        <p:spPr>
          <a:xfrm>
            <a:off x="3635464" y="2379930"/>
            <a:ext cx="5867962" cy="690254"/>
          </a:xfrm>
          <a:prstGeom prst="rect">
            <a:avLst/>
          </a:prstGeom>
        </p:spPr>
        <p:txBody>
          <a:bodyPr>
            <a:normAutofit lnSpcReduction="10000"/>
          </a:bodyPr>
          <a:lstStyle/>
          <a:p>
            <a:pPr marL="0" indent="0" algn="ctr">
              <a:buNone/>
            </a:pPr>
            <a:r>
              <a:rPr lang="ne-NP" sz="4400" b="1" dirty="0">
                <a:solidFill>
                  <a:schemeClr val="tx1"/>
                </a:solidFill>
                <a:latin typeface="Ganesh" pitchFamily="2" charset="0"/>
                <a:cs typeface="Kalimati" panose="00000400000000000000" pitchFamily="2"/>
              </a:rPr>
              <a:t>प्रस्तुतिका विषय</a:t>
            </a:r>
          </a:p>
        </p:txBody>
      </p:sp>
      <p:sp>
        <p:nvSpPr>
          <p:cNvPr id="9" name="Slide Number Placeholder 19"/>
          <p:cNvSpPr txBox="1">
            <a:spLocks/>
          </p:cNvSpPr>
          <p:nvPr/>
        </p:nvSpPr>
        <p:spPr>
          <a:xfrm>
            <a:off x="11534894" y="6393863"/>
            <a:ext cx="657106" cy="4407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
        <p:nvSpPr>
          <p:cNvPr id="12" name="TextBox 11">
            <a:extLst>
              <a:ext uri="{FF2B5EF4-FFF2-40B4-BE49-F238E27FC236}">
                <a16:creationId xmlns:a16="http://schemas.microsoft.com/office/drawing/2014/main" id="{4F461B4D-47DB-4E0E-BC34-2506CA35A44C}"/>
              </a:ext>
            </a:extLst>
          </p:cNvPr>
          <p:cNvSpPr txBox="1"/>
          <p:nvPr/>
        </p:nvSpPr>
        <p:spPr>
          <a:xfrm>
            <a:off x="4353597" y="3460180"/>
            <a:ext cx="6921795" cy="2060179"/>
          </a:xfrm>
          <a:prstGeom prst="rect">
            <a:avLst/>
          </a:prstGeom>
          <a:noFill/>
        </p:spPr>
        <p:txBody>
          <a:bodyPr wrap="square">
            <a:spAutoFit/>
          </a:bodyPr>
          <a:lstStyle/>
          <a:p>
            <a:pPr marL="628650" indent="-342900">
              <a:lnSpc>
                <a:spcPts val="3889"/>
              </a:lnSpc>
              <a:buFont typeface="Arial" panose="020B0604020202020204" pitchFamily="34" charset="0"/>
              <a:buChar char="•"/>
            </a:pPr>
            <a:r>
              <a:rPr lang="ne-NP" sz="2400" dirty="0">
                <a:solidFill>
                  <a:schemeClr val="tx1">
                    <a:lumMod val="95000"/>
                    <a:lumOff val="5000"/>
                  </a:schemeClr>
                </a:solidFill>
                <a:cs typeface="Kalimati" pitchFamily="2"/>
              </a:rPr>
              <a:t>साना घरेलु व्यवसाय (प्रश्न १२ र १३)</a:t>
            </a:r>
          </a:p>
          <a:p>
            <a:pPr marL="628650" indent="-342900">
              <a:lnSpc>
                <a:spcPts val="3889"/>
              </a:lnSpc>
              <a:buFont typeface="Arial" panose="020B0604020202020204" pitchFamily="34" charset="0"/>
              <a:buChar char="•"/>
            </a:pPr>
            <a:r>
              <a:rPr lang="ne-NP" sz="2400" dirty="0">
                <a:solidFill>
                  <a:schemeClr val="tx1">
                    <a:lumMod val="95000"/>
                    <a:lumOff val="5000"/>
                  </a:schemeClr>
                </a:solidFill>
                <a:cs typeface="Kalimati" pitchFamily="2"/>
              </a:rPr>
              <a:t>मृत्यु सम्बन्धी (प्रश्न १४ र १५)</a:t>
            </a:r>
          </a:p>
          <a:p>
            <a:pPr marL="628650" indent="-342900">
              <a:lnSpc>
                <a:spcPts val="3889"/>
              </a:lnSpc>
              <a:buFont typeface="Arial" panose="020B0604020202020204" pitchFamily="34" charset="0"/>
              <a:buChar char="•"/>
            </a:pPr>
            <a:r>
              <a:rPr lang="ne-NP" sz="2400" dirty="0">
                <a:solidFill>
                  <a:schemeClr val="tx1">
                    <a:lumMod val="95000"/>
                    <a:lumOff val="5000"/>
                  </a:schemeClr>
                </a:solidFill>
                <a:cs typeface="Kalimati" pitchFamily="2"/>
              </a:rPr>
              <a:t>अनुपस्थित विवरण (प्रश्न १६ र १७)</a:t>
            </a:r>
          </a:p>
          <a:p>
            <a:pPr marL="628650" indent="-342900">
              <a:lnSpc>
                <a:spcPts val="3889"/>
              </a:lnSpc>
              <a:buFont typeface="Arial" panose="020B0604020202020204" pitchFamily="34" charset="0"/>
              <a:buChar char="•"/>
            </a:pPr>
            <a:r>
              <a:rPr lang="ne-NP" sz="2400" dirty="0">
                <a:solidFill>
                  <a:schemeClr val="tx1">
                    <a:lumMod val="95000"/>
                    <a:lumOff val="5000"/>
                  </a:schemeClr>
                </a:solidFill>
                <a:cs typeface="Kalimati" pitchFamily="2"/>
              </a:rPr>
              <a:t>मातृमृत्यु सूचीत फाराम</a:t>
            </a:r>
          </a:p>
        </p:txBody>
      </p:sp>
      <p:pic>
        <p:nvPicPr>
          <p:cNvPr id="13" name="Picture 12">
            <a:extLst>
              <a:ext uri="{FF2B5EF4-FFF2-40B4-BE49-F238E27FC236}">
                <a16:creationId xmlns:a16="http://schemas.microsoft.com/office/drawing/2014/main" id="{70313459-E808-4918-82A7-E388FF6CD573}"/>
              </a:ext>
            </a:extLst>
          </p:cNvPr>
          <p:cNvPicPr>
            <a:picLocks noChangeAspect="1"/>
          </p:cNvPicPr>
          <p:nvPr/>
        </p:nvPicPr>
        <p:blipFill rotWithShape="1">
          <a:blip r:embed="rId3"/>
          <a:srcRect l="44128" t="14264" r="30145" b="26666"/>
          <a:stretch/>
        </p:blipFill>
        <p:spPr>
          <a:xfrm>
            <a:off x="-12623" y="3367663"/>
            <a:ext cx="2680441" cy="3461859"/>
          </a:xfrm>
          <a:prstGeom prst="rect">
            <a:avLst/>
          </a:prstGeom>
        </p:spPr>
      </p:pic>
      <p:sp>
        <p:nvSpPr>
          <p:cNvPr id="14" name="TextBox 13">
            <a:extLst>
              <a:ext uri="{FF2B5EF4-FFF2-40B4-BE49-F238E27FC236}">
                <a16:creationId xmlns:a16="http://schemas.microsoft.com/office/drawing/2014/main" id="{FFB533AC-17A9-41AE-A88F-79AB23F35144}"/>
              </a:ext>
            </a:extLst>
          </p:cNvPr>
          <p:cNvSpPr txBox="1"/>
          <p:nvPr/>
        </p:nvSpPr>
        <p:spPr>
          <a:xfrm>
            <a:off x="-64398" y="1165015"/>
            <a:ext cx="3436990" cy="1560042"/>
          </a:xfrm>
          <a:prstGeom prst="rect">
            <a:avLst/>
          </a:prstGeom>
          <a:noFill/>
        </p:spPr>
        <p:txBody>
          <a:bodyPr wrap="square" rtlCol="0">
            <a:spAutoFit/>
          </a:bodyPr>
          <a:lstStyle/>
          <a:p>
            <a:pPr marL="117475">
              <a:lnSpc>
                <a:spcPts val="3889"/>
              </a:lnSpc>
            </a:pPr>
            <a:r>
              <a:rPr lang="ne-NP" sz="2800" b="1" dirty="0">
                <a:solidFill>
                  <a:schemeClr val="tx1">
                    <a:lumMod val="95000"/>
                    <a:lumOff val="5000"/>
                  </a:schemeClr>
                </a:solidFill>
                <a:cs typeface="Kalimati" pitchFamily="2"/>
              </a:rPr>
              <a:t>सन्दर्भ सामाग्रीः </a:t>
            </a:r>
            <a:r>
              <a:rPr lang="ne-NP" sz="2400" dirty="0">
                <a:cs typeface="Kalimati" pitchFamily="2"/>
              </a:rPr>
              <a:t>गणना पुस्तिकाको पेज नं. ५२ देखि ६७</a:t>
            </a: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1993BF8A-EFCB-4EE4-9D01-A74F5324A256}"/>
              </a:ext>
            </a:extLst>
          </p:cNvPr>
          <p:cNvGrpSpPr/>
          <p:nvPr/>
        </p:nvGrpSpPr>
        <p:grpSpPr>
          <a:xfrm>
            <a:off x="0" y="4965408"/>
            <a:ext cx="12099857" cy="1977662"/>
            <a:chOff x="3502142" y="4905585"/>
            <a:chExt cx="5002623" cy="1948083"/>
          </a:xfrm>
        </p:grpSpPr>
        <p:pic>
          <p:nvPicPr>
            <p:cNvPr id="3" name="Picture 2"/>
            <p:cNvPicPr>
              <a:picLocks noChangeAspect="1"/>
            </p:cNvPicPr>
            <p:nvPr/>
          </p:nvPicPr>
          <p:blipFill>
            <a:blip r:embed="rId3"/>
            <a:srcRect/>
            <a:stretch>
              <a:fillRect/>
            </a:stretch>
          </p:blipFill>
          <p:spPr>
            <a:xfrm rot="5400000">
              <a:off x="5029412" y="3378315"/>
              <a:ext cx="1948083" cy="5002623"/>
            </a:xfrm>
            <a:prstGeom prst="rect">
              <a:avLst/>
            </a:prstGeom>
          </p:spPr>
        </p:pic>
        <p:sp>
          <p:nvSpPr>
            <p:cNvPr id="4" name="TextBox 3"/>
            <p:cNvSpPr txBox="1"/>
            <p:nvPr/>
          </p:nvSpPr>
          <p:spPr>
            <a:xfrm>
              <a:off x="3911797" y="5402827"/>
              <a:ext cx="4183312" cy="1138164"/>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पारिवारिक खण्ड</a:t>
              </a:r>
            </a:p>
            <a:p>
              <a:pPr algn="ctr">
                <a:lnSpc>
                  <a:spcPts val="4610"/>
                </a:lnSpc>
              </a:pPr>
              <a:r>
                <a:rPr lang="ne-NP" sz="3200" b="1" spc="-42" dirty="0">
                  <a:solidFill>
                    <a:schemeClr val="tx1">
                      <a:lumMod val="85000"/>
                      <a:lumOff val="15000"/>
                    </a:schemeClr>
                  </a:solidFill>
                  <a:cs typeface="Kalimati" pitchFamily="2"/>
                </a:rPr>
                <a:t>प्रश्न १२ देखि प्रश्न १७</a:t>
              </a:r>
            </a:p>
          </p:txBody>
        </p:sp>
      </p:grpSp>
      <p:sp>
        <p:nvSpPr>
          <p:cNvPr id="5" name="Slide Number Placeholder 19"/>
          <p:cNvSpPr txBox="1">
            <a:spLocks/>
          </p:cNvSpPr>
          <p:nvPr/>
        </p:nvSpPr>
        <p:spPr>
          <a:xfrm>
            <a:off x="11759613" y="6419461"/>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a:t>
            </a:fld>
            <a:endParaRPr lang="en-US" dirty="0"/>
          </a:p>
        </p:txBody>
      </p:sp>
      <p:grpSp>
        <p:nvGrpSpPr>
          <p:cNvPr id="8" name="Group 7">
            <a:extLst>
              <a:ext uri="{FF2B5EF4-FFF2-40B4-BE49-F238E27FC236}">
                <a16:creationId xmlns:a16="http://schemas.microsoft.com/office/drawing/2014/main" id="{7F87E0A1-87C1-469A-8A36-C5EC28F75355}"/>
              </a:ext>
            </a:extLst>
          </p:cNvPr>
          <p:cNvGrpSpPr/>
          <p:nvPr/>
        </p:nvGrpSpPr>
        <p:grpSpPr>
          <a:xfrm>
            <a:off x="60242" y="860631"/>
            <a:ext cx="12071515" cy="4487543"/>
            <a:chOff x="60242" y="860631"/>
            <a:chExt cx="12071515" cy="4487543"/>
          </a:xfrm>
        </p:grpSpPr>
        <p:grpSp>
          <p:nvGrpSpPr>
            <p:cNvPr id="6" name="Group 5">
              <a:extLst>
                <a:ext uri="{FF2B5EF4-FFF2-40B4-BE49-F238E27FC236}">
                  <a16:creationId xmlns:a16="http://schemas.microsoft.com/office/drawing/2014/main" id="{3C64A63F-E47E-4F0F-861E-5E695DAC9AAD}"/>
                </a:ext>
              </a:extLst>
            </p:cNvPr>
            <p:cNvGrpSpPr/>
            <p:nvPr/>
          </p:nvGrpSpPr>
          <p:grpSpPr>
            <a:xfrm>
              <a:off x="60242" y="2578940"/>
              <a:ext cx="12071515" cy="2769234"/>
              <a:chOff x="1" y="729957"/>
              <a:chExt cx="12184832" cy="2067877"/>
            </a:xfrm>
          </p:grpSpPr>
          <p:pic>
            <p:nvPicPr>
              <p:cNvPr id="7" name="Picture 6">
                <a:extLst>
                  <a:ext uri="{FF2B5EF4-FFF2-40B4-BE49-F238E27FC236}">
                    <a16:creationId xmlns:a16="http://schemas.microsoft.com/office/drawing/2014/main" id="{5B536AD4-57E8-49C5-8B67-9D956A97EE63}"/>
                  </a:ext>
                </a:extLst>
              </p:cNvPr>
              <p:cNvPicPr>
                <a:picLocks noChangeAspect="1"/>
              </p:cNvPicPr>
              <p:nvPr/>
            </p:nvPicPr>
            <p:blipFill rotWithShape="1">
              <a:blip r:embed="rId4"/>
              <a:srcRect l="19012" t="37984" r="20727" b="29768"/>
              <a:stretch/>
            </p:blipFill>
            <p:spPr>
              <a:xfrm>
                <a:off x="1" y="729957"/>
                <a:ext cx="6283842" cy="1970716"/>
              </a:xfrm>
              <a:prstGeom prst="rect">
                <a:avLst/>
              </a:prstGeom>
            </p:spPr>
          </p:pic>
          <p:pic>
            <p:nvPicPr>
              <p:cNvPr id="10" name="Picture 9">
                <a:extLst>
                  <a:ext uri="{FF2B5EF4-FFF2-40B4-BE49-F238E27FC236}">
                    <a16:creationId xmlns:a16="http://schemas.microsoft.com/office/drawing/2014/main" id="{078DE710-E64B-44FD-8784-4E9887504725}"/>
                  </a:ext>
                </a:extLst>
              </p:cNvPr>
              <p:cNvPicPr>
                <a:picLocks noChangeAspect="1"/>
              </p:cNvPicPr>
              <p:nvPr/>
            </p:nvPicPr>
            <p:blipFill rotWithShape="1">
              <a:blip r:embed="rId5"/>
              <a:srcRect l="20145" t="48837" r="18634" b="24341"/>
              <a:stretch/>
            </p:blipFill>
            <p:spPr>
              <a:xfrm>
                <a:off x="6244857" y="906317"/>
                <a:ext cx="5939976" cy="1891517"/>
              </a:xfrm>
              <a:prstGeom prst="rect">
                <a:avLst/>
              </a:prstGeom>
            </p:spPr>
          </p:pic>
        </p:grpSp>
        <p:pic>
          <p:nvPicPr>
            <p:cNvPr id="9" name="Picture 8">
              <a:extLst>
                <a:ext uri="{FF2B5EF4-FFF2-40B4-BE49-F238E27FC236}">
                  <a16:creationId xmlns:a16="http://schemas.microsoft.com/office/drawing/2014/main" id="{18E998DE-27DA-4C51-9549-A4CF2388E949}"/>
                </a:ext>
              </a:extLst>
            </p:cNvPr>
            <p:cNvPicPr>
              <a:picLocks noChangeAspect="1"/>
            </p:cNvPicPr>
            <p:nvPr/>
          </p:nvPicPr>
          <p:blipFill rotWithShape="1">
            <a:blip r:embed="rId6"/>
            <a:srcRect l="30261" t="60157" r="27965" b="28256"/>
            <a:stretch/>
          </p:blipFill>
          <p:spPr>
            <a:xfrm>
              <a:off x="3167999" y="860631"/>
              <a:ext cx="8931860" cy="1718301"/>
            </a:xfrm>
            <a:prstGeom prst="rect">
              <a:avLst/>
            </a:prstGeom>
          </p:spPr>
        </p:pic>
      </p:grpSp>
    </p:spTree>
    <p:extLst>
      <p:ext uri="{BB962C8B-B14F-4D97-AF65-F5344CB8AC3E}">
        <p14:creationId xmlns:p14="http://schemas.microsoft.com/office/powerpoint/2010/main" val="268098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तपाईंको परिवारले कृषि बाहेक कुन मुख्य साना घरेलु व्यवसाय चलाएको छ ? (दर्ता नगरिएका र तलबी कामदार नभएका)</a:t>
            </a:r>
          </a:p>
        </p:txBody>
      </p:sp>
      <p:sp>
        <p:nvSpPr>
          <p:cNvPr id="8" name="Slide Number Placeholder 19"/>
          <p:cNvSpPr txBox="1">
            <a:spLocks/>
          </p:cNvSpPr>
          <p:nvPr/>
        </p:nvSpPr>
        <p:spPr>
          <a:xfrm>
            <a:off x="11387470" y="6500188"/>
            <a:ext cx="80453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a:pPr algn="r"/>
              <a:t>4</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6" y="1841734"/>
            <a:ext cx="11982890" cy="3277820"/>
          </a:xfrm>
          <a:prstGeom prst="rect">
            <a:avLst/>
          </a:prstGeom>
        </p:spPr>
        <p:txBody>
          <a:bodyPr wrap="square" lIns="0" tIns="0" rIns="0" bIns="0" rtlCol="0" anchor="t">
            <a:spAutoFit/>
          </a:bodyPr>
          <a:lstStyle/>
          <a:p>
            <a:pPr marL="117475" lvl="1" algn="just">
              <a:lnSpc>
                <a:spcPct val="150000"/>
              </a:lnSpc>
            </a:pPr>
            <a:r>
              <a:rPr lang="ne-NP" sz="2400" b="1" dirty="0">
                <a:cs typeface="Kalimati" pitchFamily="2"/>
              </a:rPr>
              <a:t>साना घरेलु व्यवसायः </a:t>
            </a:r>
          </a:p>
          <a:p>
            <a:pPr marL="1149350" lvl="6" indent="-457200" algn="just">
              <a:lnSpc>
                <a:spcPct val="150000"/>
              </a:lnSpc>
              <a:buFont typeface="Wingdings" panose="05000000000000000000" pitchFamily="2" charset="2"/>
              <a:buChar char="ü"/>
            </a:pPr>
            <a:r>
              <a:rPr lang="ne-NP" sz="2400" dirty="0">
                <a:cs typeface="Kalimati" pitchFamily="2"/>
              </a:rPr>
              <a:t>कुनै पनि सरकारी निकायमा दर्ता नगरेको,</a:t>
            </a:r>
          </a:p>
          <a:p>
            <a:pPr marL="1149350" lvl="6" indent="-457200" algn="just">
              <a:lnSpc>
                <a:spcPct val="150000"/>
              </a:lnSpc>
              <a:buFont typeface="Wingdings" panose="05000000000000000000" pitchFamily="2" charset="2"/>
              <a:buChar char="ü"/>
            </a:pPr>
            <a:r>
              <a:rPr lang="ne-NP" sz="2400" dirty="0">
                <a:cs typeface="Kalimati" pitchFamily="2"/>
              </a:rPr>
              <a:t>नियमित तलबी कामदार नराखेको,</a:t>
            </a:r>
          </a:p>
          <a:p>
            <a:pPr marL="1149350" lvl="6" indent="-457200" algn="just">
              <a:lnSpc>
                <a:spcPct val="150000"/>
              </a:lnSpc>
              <a:buFont typeface="Wingdings" panose="05000000000000000000" pitchFamily="2" charset="2"/>
              <a:buChar char="ü"/>
            </a:pPr>
            <a:r>
              <a:rPr lang="ne-NP" sz="2400" dirty="0">
                <a:cs typeface="Kalimati" pitchFamily="2"/>
              </a:rPr>
              <a:t>परिवारका सदस्यले पुँजी (नगद, जिन्सी, श्रम) लगानी गरी चलाएको,</a:t>
            </a:r>
          </a:p>
          <a:p>
            <a:pPr marL="1149350" lvl="6" indent="-457200" algn="just">
              <a:lnSpc>
                <a:spcPct val="150000"/>
              </a:lnSpc>
              <a:buFont typeface="Wingdings" panose="05000000000000000000" pitchFamily="2" charset="2"/>
              <a:buChar char="ü"/>
            </a:pPr>
            <a:r>
              <a:rPr lang="ne-NP" sz="2400" dirty="0">
                <a:cs typeface="Kalimati" pitchFamily="2"/>
              </a:rPr>
              <a:t>उत्पादित वस्तु तथा सेवा अरु कुनै एकाइलाई बिक्री गरेको,</a:t>
            </a:r>
          </a:p>
          <a:p>
            <a:pPr marL="1149350" lvl="6" indent="-457200" algn="just">
              <a:lnSpc>
                <a:spcPct val="150000"/>
              </a:lnSpc>
              <a:buFont typeface="Wingdings" panose="05000000000000000000" pitchFamily="2" charset="2"/>
              <a:buChar char="ü"/>
            </a:pPr>
            <a:r>
              <a:rPr lang="ne-NP" sz="2400" dirty="0">
                <a:cs typeface="Kalimati" pitchFamily="2"/>
              </a:rPr>
              <a:t>गैर कृषिजन्य व्यवसाय बुझ्नुपर्दछ ।</a:t>
            </a:r>
          </a:p>
        </p:txBody>
      </p:sp>
      <p:pic>
        <p:nvPicPr>
          <p:cNvPr id="10" name="Picture 9">
            <a:extLst>
              <a:ext uri="{FF2B5EF4-FFF2-40B4-BE49-F238E27FC236}">
                <a16:creationId xmlns:a16="http://schemas.microsoft.com/office/drawing/2014/main" id="{E791D192-3F6B-4EC8-84FF-DD6E18BD39FC}"/>
              </a:ext>
            </a:extLst>
          </p:cNvPr>
          <p:cNvPicPr>
            <a:picLocks noChangeAspect="1"/>
          </p:cNvPicPr>
          <p:nvPr/>
        </p:nvPicPr>
        <p:blipFill rotWithShape="1">
          <a:blip r:embed="rId2"/>
          <a:srcRect l="11599" t="35039" r="39826" b="48682"/>
          <a:stretch/>
        </p:blipFill>
        <p:spPr>
          <a:xfrm>
            <a:off x="129320" y="5417054"/>
            <a:ext cx="11660415" cy="2198105"/>
          </a:xfrm>
          <a:prstGeom prst="rect">
            <a:avLst/>
          </a:prstGeom>
        </p:spPr>
      </p:pic>
      <p:sp>
        <p:nvSpPr>
          <p:cNvPr id="7" name="TextBox 6">
            <a:extLst>
              <a:ext uri="{FF2B5EF4-FFF2-40B4-BE49-F238E27FC236}">
                <a16:creationId xmlns:a16="http://schemas.microsoft.com/office/drawing/2014/main" id="{EF5902DD-03A4-4F12-AA45-B73E323B7FFB}"/>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pic>
        <p:nvPicPr>
          <p:cNvPr id="11" name="Picture 2" descr="Most beautiful places and cultures &amp;Marketing business: Condition of Cottage  Industry In Nepal">
            <a:extLst>
              <a:ext uri="{FF2B5EF4-FFF2-40B4-BE49-F238E27FC236}">
                <a16:creationId xmlns:a16="http://schemas.microsoft.com/office/drawing/2014/main" id="{5F791E1D-A86F-47E7-A461-40B853F650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6421"/>
          <a:stretch/>
        </p:blipFill>
        <p:spPr bwMode="auto">
          <a:xfrm>
            <a:off x="9480352" y="1838135"/>
            <a:ext cx="2669572" cy="3201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8298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कृषि बाहेक साना घरेलु व्यवसाय (दर्ता नगरिएका र तलबी कामदार नभएका) विशेषताहरू</a:t>
            </a:r>
          </a:p>
        </p:txBody>
      </p:sp>
      <p:sp>
        <p:nvSpPr>
          <p:cNvPr id="8" name="Slide Number Placeholder 19"/>
          <p:cNvSpPr txBox="1">
            <a:spLocks/>
          </p:cNvSpPr>
          <p:nvPr/>
        </p:nvSpPr>
        <p:spPr>
          <a:xfrm>
            <a:off x="11419367" y="6485860"/>
            <a:ext cx="772633" cy="28274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a:pPr algn="r"/>
              <a:t>5</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187040" y="1781751"/>
            <a:ext cx="11359917"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सामान्यतया घरेलु व्यवसाय गणनाको दिनमा सञ्चालनमा रहेको हुनुपर्ने </a:t>
            </a:r>
          </a:p>
          <a:p>
            <a:pPr marL="117475" lvl="1" algn="just">
              <a:lnSpc>
                <a:spcPct val="150000"/>
              </a:lnSpc>
            </a:pPr>
            <a:r>
              <a:rPr lang="ne-NP" sz="2400" dirty="0">
                <a:cs typeface="Kalimati" pitchFamily="2"/>
              </a:rPr>
              <a:t>वा</a:t>
            </a:r>
            <a:endParaRPr lang="en-US" sz="2400" dirty="0">
              <a:cs typeface="Kalimati" pitchFamily="2"/>
            </a:endParaRPr>
          </a:p>
          <a:p>
            <a:pPr lvl="1" indent="-339725" algn="just">
              <a:lnSpc>
                <a:spcPct val="150000"/>
              </a:lnSpc>
              <a:buFont typeface="Arial"/>
              <a:buChar char="•"/>
            </a:pPr>
            <a:r>
              <a:rPr lang="ne-NP" sz="2400" dirty="0">
                <a:cs typeface="Kalimati" pitchFamily="2"/>
              </a:rPr>
              <a:t>गणनाको दिन भन्दा हप्ता दिन अगाडीसम्म सञ्चालन भएको हुनुपर्ने </a:t>
            </a:r>
          </a:p>
          <a:p>
            <a:pPr marL="117475" lvl="1" algn="just">
              <a:lnSpc>
                <a:spcPct val="150000"/>
              </a:lnSpc>
            </a:pPr>
            <a:r>
              <a:rPr lang="ne-NP" sz="2400" dirty="0">
                <a:cs typeface="Kalimati" pitchFamily="2"/>
              </a:rPr>
              <a:t>वा </a:t>
            </a:r>
            <a:endParaRPr lang="en-US" sz="2400" dirty="0">
              <a:cs typeface="Kalimati" pitchFamily="2"/>
            </a:endParaRPr>
          </a:p>
          <a:p>
            <a:pPr lvl="1" indent="-339725" algn="just">
              <a:lnSpc>
                <a:spcPct val="150000"/>
              </a:lnSpc>
              <a:buFont typeface="Arial"/>
              <a:buChar char="•"/>
            </a:pPr>
            <a:r>
              <a:rPr lang="ne-NP" sz="2400" dirty="0">
                <a:cs typeface="Kalimati" pitchFamily="2"/>
              </a:rPr>
              <a:t>उक्त अवधिमा सञ्चालनमा नरहेको तर आगामी दिनमा निश्चित रुपमा सञ्चालन हुने व्यवसाय यस अन्तर्गत पर्दछन् ।</a:t>
            </a:r>
          </a:p>
          <a:p>
            <a:pPr lvl="1" indent="-339725" algn="just">
              <a:lnSpc>
                <a:spcPct val="150000"/>
              </a:lnSpc>
              <a:buFont typeface="Arial"/>
              <a:buChar char="•"/>
            </a:pPr>
            <a:endParaRPr lang="ne-NP" sz="2400" dirty="0">
              <a:cs typeface="Kalimati" pitchFamily="2"/>
            </a:endParaRPr>
          </a:p>
          <a:p>
            <a:pPr lvl="1" indent="-339725" algn="just">
              <a:lnSpc>
                <a:spcPct val="150000"/>
              </a:lnSpc>
              <a:buFont typeface="Arial"/>
              <a:buChar char="•"/>
            </a:pPr>
            <a:r>
              <a:rPr lang="ne-NP" sz="2400" dirty="0">
                <a:cs typeface="Kalimati" pitchFamily="2"/>
              </a:rPr>
              <a:t>तर गणनाको दिनसम्म सञ्चालन नभएको र भविष्यमा सञ्चालन निश्चित भएका व्यवसायहरू भने यस अन्तर्गत पर्दैनन् ।</a:t>
            </a:r>
          </a:p>
        </p:txBody>
      </p:sp>
    </p:spTree>
    <p:extLst>
      <p:ext uri="{BB962C8B-B14F-4D97-AF65-F5344CB8AC3E}">
        <p14:creationId xmlns:p14="http://schemas.microsoft.com/office/powerpoint/2010/main" val="966916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5" y="1381622"/>
            <a:ext cx="11660415"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घरेलु उद्योगः </a:t>
            </a:r>
            <a:r>
              <a:rPr lang="ne-NP" sz="2400" dirty="0">
                <a:cs typeface="Kalimati" pitchFamily="2"/>
              </a:rPr>
              <a:t>खाद्य वा गैर खाद्य वस्तु जस्तैः खुवा, समोसा, पकौडी, जाम–जेली, दही, घ्यू, छुर्पी, मर्चा, धागो, मुढा, कुर्सी, डोको, डालो नाङ्गलो, झाडु, ढकी, नाम्लो, दाम्लो, डोरी, काठको ठेकी, सुकुल, गुन्द्री, माटोका भाँडा, आरनमा फलाम वा अन्य धातुका भाँडावर्तन छाला वा कपडाको जुत्ता वा छालाका अन्य सामग्री, कपडा वा अन्य सामग्रीका खेलौना, चुरा, धागो, पोते, टीका आदि बनाउने व्यवसायहरू सञ्चालन गरेको भए कोड </a:t>
            </a:r>
            <a:r>
              <a:rPr lang="en-US" sz="2400" b="1" dirty="0">
                <a:solidFill>
                  <a:srgbClr val="00B0F0"/>
                </a:solidFill>
                <a:cs typeface="Kalimati" pitchFamily="2"/>
              </a:rPr>
              <a:t>1</a:t>
            </a:r>
            <a:r>
              <a:rPr lang="en-US" sz="2400" dirty="0">
                <a:cs typeface="Kalimati" pitchFamily="2"/>
              </a:rPr>
              <a:t> </a:t>
            </a:r>
            <a:r>
              <a:rPr lang="ne-NP" sz="2400" dirty="0">
                <a:cs typeface="Kalimati" pitchFamily="2"/>
              </a:rPr>
              <a:t>लेख्नुपर्दछ ।</a:t>
            </a:r>
          </a:p>
        </p:txBody>
      </p:sp>
      <p:pic>
        <p:nvPicPr>
          <p:cNvPr id="10" name="Picture 9">
            <a:extLst>
              <a:ext uri="{FF2B5EF4-FFF2-40B4-BE49-F238E27FC236}">
                <a16:creationId xmlns:a16="http://schemas.microsoft.com/office/drawing/2014/main" id="{E791D192-3F6B-4EC8-84FF-DD6E18BD39FC}"/>
              </a:ext>
            </a:extLst>
          </p:cNvPr>
          <p:cNvPicPr>
            <a:picLocks noChangeAspect="1"/>
          </p:cNvPicPr>
          <p:nvPr/>
        </p:nvPicPr>
        <p:blipFill rotWithShape="1">
          <a:blip r:embed="rId2"/>
          <a:srcRect l="11599" t="35039" r="39826" b="48682"/>
          <a:stretch/>
        </p:blipFill>
        <p:spPr>
          <a:xfrm>
            <a:off x="173665" y="4307394"/>
            <a:ext cx="11660415" cy="2198105"/>
          </a:xfrm>
          <a:prstGeom prst="rect">
            <a:avLst/>
          </a:prstGeom>
        </p:spPr>
      </p:pic>
      <p:sp>
        <p:nvSpPr>
          <p:cNvPr id="3" name="TextBox 2">
            <a:extLst>
              <a:ext uri="{FF2B5EF4-FFF2-40B4-BE49-F238E27FC236}">
                <a16:creationId xmlns:a16="http://schemas.microsoft.com/office/drawing/2014/main" id="{A4365D2D-1445-484A-A672-45A13BA7FC52}"/>
              </a:ext>
            </a:extLst>
          </p:cNvPr>
          <p:cNvSpPr txBox="1"/>
          <p:nvPr/>
        </p:nvSpPr>
        <p:spPr>
          <a:xfrm>
            <a:off x="10994065" y="5837839"/>
            <a:ext cx="627321" cy="461665"/>
          </a:xfrm>
          <a:prstGeom prst="rect">
            <a:avLst/>
          </a:prstGeom>
          <a:noFill/>
        </p:spPr>
        <p:txBody>
          <a:bodyPr wrap="square" rtlCol="0">
            <a:spAutoFit/>
          </a:bodyPr>
          <a:lstStyle/>
          <a:p>
            <a:pPr algn="ctr"/>
            <a:r>
              <a:rPr lang="en-US" sz="2400" dirty="0">
                <a:solidFill>
                  <a:srgbClr val="00B0F0"/>
                </a:solidFill>
              </a:rPr>
              <a:t>1</a:t>
            </a:r>
          </a:p>
        </p:txBody>
      </p:sp>
      <p:sp>
        <p:nvSpPr>
          <p:cNvPr id="11" name="TextBox 10">
            <a:extLst>
              <a:ext uri="{FF2B5EF4-FFF2-40B4-BE49-F238E27FC236}">
                <a16:creationId xmlns:a16="http://schemas.microsoft.com/office/drawing/2014/main" id="{76C2F5D8-45FE-4451-9052-B3A5E886596D}"/>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357163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664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5" y="1607552"/>
            <a:ext cx="11660415"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व्यापारः </a:t>
            </a:r>
            <a:r>
              <a:rPr lang="ne-NP" sz="2400" dirty="0">
                <a:cs typeface="Kalimati" pitchFamily="2"/>
              </a:rPr>
              <a:t>खरिद गरिएकै अवस्थामा बिक्रि गरी नाफा गर्ने उद्देश्यले पसल राखी वा नराखी व्यापार व्यवसाय चलाएको</a:t>
            </a:r>
            <a:r>
              <a:rPr lang="en-US" sz="2400" dirty="0">
                <a:cs typeface="Kalimati" pitchFamily="2"/>
              </a:rPr>
              <a:t> </a:t>
            </a:r>
            <a:r>
              <a:rPr lang="ne-NP" sz="2400" dirty="0">
                <a:cs typeface="Kalimati" pitchFamily="2"/>
              </a:rPr>
              <a:t>भए कोड </a:t>
            </a:r>
            <a:r>
              <a:rPr lang="en-US" sz="2400" b="1" dirty="0">
                <a:solidFill>
                  <a:srgbClr val="00B0F0"/>
                </a:solidFill>
                <a:cs typeface="Kalimati" pitchFamily="2"/>
              </a:rPr>
              <a:t>2</a:t>
            </a:r>
            <a:r>
              <a:rPr lang="ne-NP" sz="2400" dirty="0">
                <a:cs typeface="Kalimati" pitchFamily="2"/>
              </a:rPr>
              <a:t> लेख्नुपर्दछ ।</a:t>
            </a:r>
          </a:p>
          <a:p>
            <a:pPr lvl="1" indent="-339725" algn="just">
              <a:lnSpc>
                <a:spcPct val="150000"/>
              </a:lnSpc>
              <a:buFont typeface="Arial"/>
              <a:buChar char="•"/>
            </a:pPr>
            <a:r>
              <a:rPr lang="ne-NP" sz="2400" b="1" dirty="0">
                <a:cs typeface="Kalimati" pitchFamily="2"/>
              </a:rPr>
              <a:t>यातायातः</a:t>
            </a:r>
            <a:r>
              <a:rPr lang="ne-NP" sz="2400" dirty="0">
                <a:cs typeface="Kalimati" pitchFamily="2"/>
              </a:rPr>
              <a:t> मानिस वा अरू कुनै मालसामान ओसारपसार वा ढुवानी गर्न यातायात व्यवसाय जस्तैः ठेलागाडा, गोरुगाडा, घोडा, खच्चर, भेडा, च्याङग्रा, रिक्सा आदि चलाएको भए</a:t>
            </a:r>
            <a:r>
              <a:rPr lang="en-US" sz="2400" dirty="0">
                <a:cs typeface="Kalimati" pitchFamily="2"/>
              </a:rPr>
              <a:t> </a:t>
            </a:r>
            <a:r>
              <a:rPr lang="ne-NP" sz="2400" dirty="0">
                <a:cs typeface="Kalimati" pitchFamily="2"/>
              </a:rPr>
              <a:t>कोड </a:t>
            </a:r>
            <a:r>
              <a:rPr lang="en-US" sz="2400" b="1" dirty="0">
                <a:solidFill>
                  <a:srgbClr val="00B0F0"/>
                </a:solidFill>
                <a:cs typeface="Kalimati" pitchFamily="2"/>
              </a:rPr>
              <a:t>3</a:t>
            </a:r>
            <a:r>
              <a:rPr lang="ne-NP" sz="2400" dirty="0">
                <a:cs typeface="Kalimati" pitchFamily="2"/>
              </a:rPr>
              <a:t> लेख्नुपर्दछ</a:t>
            </a:r>
            <a:r>
              <a:rPr lang="en-US" sz="2400" dirty="0">
                <a:cs typeface="Kalimati" pitchFamily="2"/>
              </a:rPr>
              <a:t> </a:t>
            </a:r>
            <a:r>
              <a:rPr lang="ne-NP" sz="2400" dirty="0">
                <a:cs typeface="Kalimati" pitchFamily="2"/>
              </a:rPr>
              <a:t>।</a:t>
            </a:r>
          </a:p>
        </p:txBody>
      </p:sp>
      <p:pic>
        <p:nvPicPr>
          <p:cNvPr id="11" name="Picture 10">
            <a:extLst>
              <a:ext uri="{FF2B5EF4-FFF2-40B4-BE49-F238E27FC236}">
                <a16:creationId xmlns:a16="http://schemas.microsoft.com/office/drawing/2014/main" id="{6468681C-807C-4568-A97B-7380EE6B165F}"/>
              </a:ext>
            </a:extLst>
          </p:cNvPr>
          <p:cNvPicPr>
            <a:picLocks noChangeAspect="1"/>
          </p:cNvPicPr>
          <p:nvPr/>
        </p:nvPicPr>
        <p:blipFill rotWithShape="1">
          <a:blip r:embed="rId2"/>
          <a:srcRect l="11599" t="35039" r="39826" b="48682"/>
          <a:stretch/>
        </p:blipFill>
        <p:spPr>
          <a:xfrm>
            <a:off x="3542" y="4360559"/>
            <a:ext cx="11660415" cy="2198105"/>
          </a:xfrm>
          <a:prstGeom prst="rect">
            <a:avLst/>
          </a:prstGeom>
        </p:spPr>
      </p:pic>
      <p:sp>
        <p:nvSpPr>
          <p:cNvPr id="7" name="TextBox 6">
            <a:extLst>
              <a:ext uri="{FF2B5EF4-FFF2-40B4-BE49-F238E27FC236}">
                <a16:creationId xmlns:a16="http://schemas.microsoft.com/office/drawing/2014/main" id="{82E1156D-6DE6-42E3-8FE3-5429C250EF0C}"/>
              </a:ext>
            </a:extLst>
          </p:cNvPr>
          <p:cNvSpPr txBox="1"/>
          <p:nvPr/>
        </p:nvSpPr>
        <p:spPr>
          <a:xfrm>
            <a:off x="7506588" y="6489559"/>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03129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664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382772" y="1607552"/>
            <a:ext cx="11330808" cy="4385816"/>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सेवाः</a:t>
            </a:r>
            <a:r>
              <a:rPr lang="ne-NP" sz="2400" dirty="0">
                <a:cs typeface="Kalimati" pitchFamily="2"/>
              </a:rPr>
              <a:t> शारीरिक वा बौद्धिक श्रम लगाई अर्को व्यक्ति वा संस्थालाई आवश्यक हुने सेवा जस्तैः शैलुन, ब्युटी पार्लर, क्लिनर्स, टेलर, होटल व्यवसाय, सुडेनी, पूरोहित, ज्योतिष, परामर्श, झारफुक, सामान्य मर्मत, ट्युशन, पथप्रर्दशक, क्लिनिक, डकर्मी, सिकर्मी, आरन, भरिया, नाच देखाउने आदि भए कोड </a:t>
            </a:r>
            <a:r>
              <a:rPr lang="en-US" sz="2400" b="1" dirty="0">
                <a:solidFill>
                  <a:srgbClr val="00B0F0"/>
                </a:solidFill>
                <a:cs typeface="Kalimati" pitchFamily="2"/>
              </a:rPr>
              <a:t>4</a:t>
            </a:r>
            <a:r>
              <a:rPr lang="en-US" sz="2400" dirty="0">
                <a:cs typeface="Kalimati" pitchFamily="2"/>
              </a:rPr>
              <a:t> </a:t>
            </a:r>
            <a:r>
              <a:rPr lang="ne-NP" sz="2400" dirty="0">
                <a:cs typeface="Kalimati" pitchFamily="2"/>
              </a:rPr>
              <a:t>लेख्नुपर्दछ ।</a:t>
            </a:r>
          </a:p>
          <a:p>
            <a:pPr lvl="1" indent="-339725" algn="just">
              <a:lnSpc>
                <a:spcPct val="150000"/>
              </a:lnSpc>
              <a:buFont typeface="Arial"/>
              <a:buChar char="•"/>
            </a:pPr>
            <a:r>
              <a:rPr lang="ne-NP" sz="2400" b="1" dirty="0">
                <a:cs typeface="Kalimati" pitchFamily="2"/>
              </a:rPr>
              <a:t>अन्यः</a:t>
            </a:r>
            <a:r>
              <a:rPr lang="ne-NP" sz="2400" dirty="0">
                <a:cs typeface="Kalimati" pitchFamily="2"/>
              </a:rPr>
              <a:t> उद्योग, व्यापार, यातायात वा सेवा बाहेक अन्य कुनै गैरकृषि व्यवसाय भए कोड </a:t>
            </a:r>
            <a:r>
              <a:rPr lang="en-US" sz="2400" b="1" dirty="0">
                <a:solidFill>
                  <a:srgbClr val="00B0F0"/>
                </a:solidFill>
                <a:cs typeface="Kalimati" pitchFamily="2"/>
              </a:rPr>
              <a:t>5</a:t>
            </a:r>
            <a:r>
              <a:rPr lang="en-US" sz="2400" dirty="0">
                <a:cs typeface="Kalimati" pitchFamily="2"/>
              </a:rPr>
              <a:t> </a:t>
            </a:r>
            <a:r>
              <a:rPr lang="ne-NP" sz="2400" dirty="0">
                <a:cs typeface="Kalimati" pitchFamily="2"/>
              </a:rPr>
              <a:t>लेख्नुपर्दछ ।</a:t>
            </a:r>
            <a:endParaRPr lang="en-US" sz="2400" dirty="0">
              <a:cs typeface="Kalimati" pitchFamily="2"/>
            </a:endParaRPr>
          </a:p>
          <a:p>
            <a:pPr lvl="1" indent="-339725" algn="just">
              <a:lnSpc>
                <a:spcPct val="150000"/>
              </a:lnSpc>
              <a:buFont typeface="Arial"/>
              <a:buChar char="•"/>
            </a:pPr>
            <a:r>
              <a:rPr lang="ne-NP" sz="2400" dirty="0">
                <a:cs typeface="Kalimati" pitchFamily="2"/>
              </a:rPr>
              <a:t>परिवारले माथि उल्लेख गरिए बमोजिम कुनै पनि साना घरेलु व्यवसाय नचलाएको भएमा कोड </a:t>
            </a:r>
            <a:r>
              <a:rPr lang="en-US" sz="2400" b="1" dirty="0">
                <a:solidFill>
                  <a:srgbClr val="00B0F0"/>
                </a:solidFill>
                <a:cs typeface="Kalimati" pitchFamily="2"/>
              </a:rPr>
              <a:t>6</a:t>
            </a:r>
            <a:r>
              <a:rPr lang="en-US" sz="2400" dirty="0">
                <a:cs typeface="Kalimati" pitchFamily="2"/>
              </a:rPr>
              <a:t> </a:t>
            </a:r>
            <a:r>
              <a:rPr lang="ne-NP" sz="2400" dirty="0">
                <a:cs typeface="Kalimati" pitchFamily="2"/>
              </a:rPr>
              <a:t>लेखी प्रश्न १४ सोध्नुपर्दछ ।</a:t>
            </a:r>
          </a:p>
        </p:txBody>
      </p:sp>
      <p:pic>
        <p:nvPicPr>
          <p:cNvPr id="6" name="Picture 5">
            <a:extLst>
              <a:ext uri="{FF2B5EF4-FFF2-40B4-BE49-F238E27FC236}">
                <a16:creationId xmlns:a16="http://schemas.microsoft.com/office/drawing/2014/main" id="{CB713D0B-B7C9-404D-8951-F8688220FCC4}"/>
              </a:ext>
            </a:extLst>
          </p:cNvPr>
          <p:cNvPicPr>
            <a:picLocks noChangeAspect="1"/>
          </p:cNvPicPr>
          <p:nvPr/>
        </p:nvPicPr>
        <p:blipFill rotWithShape="1">
          <a:blip r:embed="rId2"/>
          <a:srcRect l="11599" t="35039" r="39826" b="48682"/>
          <a:stretch/>
        </p:blipFill>
        <p:spPr>
          <a:xfrm>
            <a:off x="5316279" y="5656521"/>
            <a:ext cx="6517801" cy="1114795"/>
          </a:xfrm>
          <a:prstGeom prst="rect">
            <a:avLst/>
          </a:prstGeom>
        </p:spPr>
      </p:pic>
    </p:spTree>
    <p:extLst>
      <p:ext uri="{BB962C8B-B14F-4D97-AF65-F5344CB8AC3E}">
        <p14:creationId xmlns:p14="http://schemas.microsoft.com/office/powerpoint/2010/main" val="1750015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80484" y="828772"/>
            <a:ext cx="11033096" cy="1126590"/>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१३ तपाईंको परिवारमा उक्त साना घरेलु व्यवसाय मुख्यतया कसले सञ्चालन गरेको छ ? </a:t>
            </a:r>
          </a:p>
          <a:p>
            <a:pPr algn="ctr">
              <a:lnSpc>
                <a:spcPts val="2941"/>
              </a:lnSpc>
              <a:spcBef>
                <a:spcPct val="0"/>
              </a:spcBef>
            </a:pPr>
            <a:endParaRPr lang="ne-NP" sz="27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265792" y="1878613"/>
            <a:ext cx="11660415" cy="2169825"/>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प्रश्न १२ मा परिवारले कृषि बाहेक दर्ता नगरी र तलबी कामदार नराखी कुनै व्यवसाय सञ्चालन गरेको भएमा मात्र यो प्रश्न सोध्नु पर्दछ ।</a:t>
            </a:r>
          </a:p>
          <a:p>
            <a:pPr lvl="1" indent="-339725" algn="just">
              <a:lnSpc>
                <a:spcPct val="150000"/>
              </a:lnSpc>
              <a:buFont typeface="Arial"/>
              <a:buChar char="•"/>
            </a:pPr>
            <a:r>
              <a:rPr lang="ne-NP" sz="2400" dirty="0">
                <a:cs typeface="Kalimati" pitchFamily="2"/>
              </a:rPr>
              <a:t>उक्त घरेलु व्यवसाय सञ्चालनमा पुरूष वा महिला कसले बढी समय दिने गरेको छ सोही आधारमा सम्बन्धित कोड लेख्नुपर्दछ । </a:t>
            </a:r>
          </a:p>
        </p:txBody>
      </p:sp>
      <p:pic>
        <p:nvPicPr>
          <p:cNvPr id="5" name="Picture 4">
            <a:extLst>
              <a:ext uri="{FF2B5EF4-FFF2-40B4-BE49-F238E27FC236}">
                <a16:creationId xmlns:a16="http://schemas.microsoft.com/office/drawing/2014/main" id="{E4F86504-5758-4E0D-AC02-0E225DCD5F93}"/>
              </a:ext>
            </a:extLst>
          </p:cNvPr>
          <p:cNvPicPr>
            <a:picLocks noChangeAspect="1"/>
          </p:cNvPicPr>
          <p:nvPr/>
        </p:nvPicPr>
        <p:blipFill rotWithShape="1">
          <a:blip r:embed="rId2"/>
          <a:srcRect l="59738" t="34729" r="6076" b="48838"/>
          <a:stretch/>
        </p:blipFill>
        <p:spPr>
          <a:xfrm>
            <a:off x="1233377" y="4284610"/>
            <a:ext cx="9409813" cy="2544467"/>
          </a:xfrm>
          <a:prstGeom prst="rect">
            <a:avLst/>
          </a:prstGeom>
        </p:spPr>
      </p:pic>
      <p:sp>
        <p:nvSpPr>
          <p:cNvPr id="7" name="TextBox 6">
            <a:extLst>
              <a:ext uri="{FF2B5EF4-FFF2-40B4-BE49-F238E27FC236}">
                <a16:creationId xmlns:a16="http://schemas.microsoft.com/office/drawing/2014/main" id="{3031A23D-1E25-4E96-939A-0B79F015E8EA}"/>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985532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१४ गत १२ महिनामा तपाईंको परिवारमा कसैको मृत्यु भएको थियो ? </a:t>
            </a:r>
          </a:p>
        </p:txBody>
      </p:sp>
      <p:sp>
        <p:nvSpPr>
          <p:cNvPr id="5" name="TextBox 4"/>
          <p:cNvSpPr txBox="1"/>
          <p:nvPr/>
        </p:nvSpPr>
        <p:spPr>
          <a:xfrm>
            <a:off x="53164" y="1681983"/>
            <a:ext cx="8377923" cy="4385816"/>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गणना हुने दिन भन्दा ३६५ दिन अघि परिवारमा कसैको मृत्यु भएको भए कोड </a:t>
            </a:r>
            <a:r>
              <a:rPr lang="en-US" sz="2400" b="1" dirty="0">
                <a:solidFill>
                  <a:srgbClr val="00B0F0"/>
                </a:solidFill>
                <a:cs typeface="Kalimati" pitchFamily="2"/>
              </a:rPr>
              <a:t>1</a:t>
            </a:r>
            <a:r>
              <a:rPr lang="en-US" sz="2400" dirty="0">
                <a:cs typeface="Kalimati" pitchFamily="2"/>
              </a:rPr>
              <a:t> </a:t>
            </a:r>
            <a:r>
              <a:rPr lang="ne-NP" sz="2400" dirty="0">
                <a:cs typeface="Kalimati" pitchFamily="2"/>
              </a:rPr>
              <a:t>लेखी</a:t>
            </a:r>
            <a:r>
              <a:rPr lang="en-US" sz="2400" dirty="0">
                <a:cs typeface="Kalimati" pitchFamily="2"/>
              </a:rPr>
              <a:t> </a:t>
            </a:r>
            <a:r>
              <a:rPr lang="ne-NP" sz="2400" dirty="0">
                <a:cs typeface="Kalimati" pitchFamily="2"/>
              </a:rPr>
              <a:t>मृत्यु भएको जम्मा संख्या लेख्नुपर्दछ ।</a:t>
            </a:r>
          </a:p>
          <a:p>
            <a:pPr lvl="1" indent="-284163" algn="just">
              <a:lnSpc>
                <a:spcPct val="150000"/>
              </a:lnSpc>
              <a:buFont typeface="Arial"/>
              <a:buChar char="•"/>
            </a:pPr>
            <a:r>
              <a:rPr lang="ne-NP" sz="2400" dirty="0">
                <a:cs typeface="Kalimati" pitchFamily="2"/>
              </a:rPr>
              <a:t>उक्त अवधिमा कसैको मृत्यु नभएको भए कोड</a:t>
            </a:r>
            <a:r>
              <a:rPr lang="en-US" sz="2400" dirty="0">
                <a:cs typeface="Kalimati" pitchFamily="2"/>
              </a:rPr>
              <a:t> </a:t>
            </a:r>
            <a:r>
              <a:rPr lang="en-US" sz="2400" b="1" dirty="0">
                <a:solidFill>
                  <a:srgbClr val="00B0F0"/>
                </a:solidFill>
                <a:cs typeface="Kalimati" pitchFamily="2"/>
              </a:rPr>
              <a:t>2</a:t>
            </a:r>
            <a:r>
              <a:rPr lang="ne-NP" sz="2400" dirty="0">
                <a:cs typeface="Kalimati" pitchFamily="2"/>
              </a:rPr>
              <a:t> लेखी प्रश्न १६ सोध्नुपर्दछ ।</a:t>
            </a:r>
          </a:p>
          <a:p>
            <a:pPr lvl="1" indent="-284163" algn="just">
              <a:lnSpc>
                <a:spcPct val="150000"/>
              </a:lnSpc>
              <a:buFont typeface="Arial"/>
              <a:buChar char="•"/>
            </a:pPr>
            <a:endParaRPr lang="ne-NP" sz="2400" b="1" dirty="0">
              <a:solidFill>
                <a:srgbClr val="00B0F0"/>
              </a:solidFill>
              <a:cs typeface="Kalimati" pitchFamily="2"/>
            </a:endParaRPr>
          </a:p>
          <a:p>
            <a:pPr lvl="1" indent="-284163" algn="just">
              <a:lnSpc>
                <a:spcPct val="150000"/>
              </a:lnSpc>
              <a:buFont typeface="Arial"/>
              <a:buChar char="•"/>
            </a:pPr>
            <a:r>
              <a:rPr lang="ne-NP" sz="2400" b="1" dirty="0">
                <a:solidFill>
                  <a:srgbClr val="00B0F0"/>
                </a:solidFill>
                <a:cs typeface="Kalimati" pitchFamily="2"/>
              </a:rPr>
              <a:t>उदाहरणः</a:t>
            </a:r>
            <a:r>
              <a:rPr lang="ne-NP" sz="2400" dirty="0">
                <a:cs typeface="Kalimati" pitchFamily="2"/>
              </a:rPr>
              <a:t> गणना भएको दिन २०७८ मंसिर ६ गते हो भने मृत्यु सम्बन्धी विवरण २०७७ मंसिर ६ गते देखि २०७८ मंसिर ५ गतेसम्मको सन्दर्भ समय लिनु 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pic>
        <p:nvPicPr>
          <p:cNvPr id="6" name="Picture 5">
            <a:extLst>
              <a:ext uri="{FF2B5EF4-FFF2-40B4-BE49-F238E27FC236}">
                <a16:creationId xmlns:a16="http://schemas.microsoft.com/office/drawing/2014/main" id="{23EEC47B-6BBB-4315-B6EA-43EE679A00F7}"/>
              </a:ext>
            </a:extLst>
          </p:cNvPr>
          <p:cNvPicPr>
            <a:picLocks noChangeAspect="1"/>
          </p:cNvPicPr>
          <p:nvPr/>
        </p:nvPicPr>
        <p:blipFill rotWithShape="1">
          <a:blip r:embed="rId3"/>
          <a:srcRect l="19099" t="34574" r="67645" b="33275"/>
          <a:stretch/>
        </p:blipFill>
        <p:spPr>
          <a:xfrm>
            <a:off x="8611844" y="1484360"/>
            <a:ext cx="3551805" cy="4845704"/>
          </a:xfrm>
          <a:prstGeom prst="rect">
            <a:avLst/>
          </a:prstGeom>
        </p:spPr>
      </p:pic>
      <p:sp>
        <p:nvSpPr>
          <p:cNvPr id="13" name="TextBox 12">
            <a:extLst>
              <a:ext uri="{FF2B5EF4-FFF2-40B4-BE49-F238E27FC236}">
                <a16:creationId xmlns:a16="http://schemas.microsoft.com/office/drawing/2014/main" id="{A53E3971-8929-498C-BA0B-D0E7F274F5F7}"/>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2155415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दिनुहोस्  । </a:t>
            </a:r>
          </a:p>
        </p:txBody>
      </p:sp>
      <p:sp>
        <p:nvSpPr>
          <p:cNvPr id="5" name="TextBox 4"/>
          <p:cNvSpPr txBox="1"/>
          <p:nvPr/>
        </p:nvSpPr>
        <p:spPr>
          <a:xfrm>
            <a:off x="53165" y="1926536"/>
            <a:ext cx="3306723" cy="3277820"/>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प्रश्न नं. १४ मा कोड </a:t>
            </a:r>
            <a:r>
              <a:rPr lang="en-US" sz="2400" b="1" dirty="0">
                <a:solidFill>
                  <a:srgbClr val="0070C0"/>
                </a:solidFill>
                <a:cs typeface="Kalimati" pitchFamily="2"/>
              </a:rPr>
              <a:t>1</a:t>
            </a:r>
            <a:r>
              <a:rPr lang="ne-NP" sz="2400" dirty="0">
                <a:cs typeface="Kalimati" pitchFamily="2"/>
              </a:rPr>
              <a:t> </a:t>
            </a:r>
            <a:r>
              <a:rPr lang="en-US" sz="2400" dirty="0">
                <a:cs typeface="Kalimati" pitchFamily="2"/>
              </a:rPr>
              <a:t> </a:t>
            </a:r>
            <a:r>
              <a:rPr lang="ne-NP" sz="2400" dirty="0">
                <a:cs typeface="Kalimati" pitchFamily="2"/>
              </a:rPr>
              <a:t>भएमा मृत्यु भएका व्यक्तिको विस्तृत विवरण यस प्रश्न अन्तर्गत संकलन गर्नुपर्दछ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pic>
        <p:nvPicPr>
          <p:cNvPr id="7" name="Picture 6">
            <a:extLst>
              <a:ext uri="{FF2B5EF4-FFF2-40B4-BE49-F238E27FC236}">
                <a16:creationId xmlns:a16="http://schemas.microsoft.com/office/drawing/2014/main" id="{892C48F9-B625-4F68-9EA1-9D3E0DB7A7DA}"/>
              </a:ext>
            </a:extLst>
          </p:cNvPr>
          <p:cNvPicPr>
            <a:picLocks noChangeAspect="1"/>
          </p:cNvPicPr>
          <p:nvPr/>
        </p:nvPicPr>
        <p:blipFill rotWithShape="1">
          <a:blip r:embed="rId3"/>
          <a:srcRect l="32006" t="34574" r="20988" b="33023"/>
          <a:stretch/>
        </p:blipFill>
        <p:spPr>
          <a:xfrm>
            <a:off x="3572540" y="1681983"/>
            <a:ext cx="8619460" cy="4648079"/>
          </a:xfrm>
          <a:prstGeom prst="rect">
            <a:avLst/>
          </a:prstGeom>
        </p:spPr>
      </p:pic>
    </p:spTree>
    <p:extLst>
      <p:ext uri="{BB962C8B-B14F-4D97-AF65-F5344CB8AC3E}">
        <p14:creationId xmlns:p14="http://schemas.microsoft.com/office/powerpoint/2010/main" val="3777615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लेख्ने तरिका </a:t>
            </a:r>
          </a:p>
        </p:txBody>
      </p:sp>
      <p:sp>
        <p:nvSpPr>
          <p:cNvPr id="5" name="TextBox 4"/>
          <p:cNvSpPr txBox="1"/>
          <p:nvPr/>
        </p:nvSpPr>
        <p:spPr>
          <a:xfrm>
            <a:off x="53166" y="1926536"/>
            <a:ext cx="6730406" cy="2169825"/>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महल ४ मृत्यु हुँदा पुरा भएको उमेरः मृतकको मृत्यु हुँदा पुरा गरेको उमेर बर्षमा लेख्नुपर्दछ। </a:t>
            </a:r>
          </a:p>
          <a:p>
            <a:pPr lvl="1" indent="-284163" algn="just">
              <a:lnSpc>
                <a:spcPct val="150000"/>
              </a:lnSpc>
              <a:buFont typeface="Arial"/>
              <a:buChar char="•"/>
            </a:pPr>
            <a:r>
              <a:rPr lang="ne-NP" sz="2400" dirty="0">
                <a:cs typeface="Kalimati" pitchFamily="2"/>
              </a:rPr>
              <a:t>एक बर्ष नपुगी मृत्यु भएका बाल बालिकाको उमेर </a:t>
            </a:r>
            <a:r>
              <a:rPr lang="en-US" sz="2400" b="1" dirty="0">
                <a:solidFill>
                  <a:srgbClr val="00B0F0"/>
                </a:solidFill>
                <a:cs typeface="Kalimati" pitchFamily="2"/>
              </a:rPr>
              <a:t>00</a:t>
            </a:r>
            <a:r>
              <a:rPr lang="ne-NP" sz="2400" b="1" dirty="0">
                <a:solidFill>
                  <a:srgbClr val="00B0F0"/>
                </a:solidFill>
                <a:cs typeface="Kalimati" pitchFamily="2"/>
              </a:rPr>
              <a:t> </a:t>
            </a:r>
            <a:r>
              <a:rPr lang="ne-NP" sz="2400" dirty="0">
                <a:cs typeface="Kalimati" pitchFamily="2"/>
              </a:rPr>
              <a:t>लेख्नुपर्दछ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sp>
        <p:nvSpPr>
          <p:cNvPr id="14" name="TextBox 13">
            <a:extLst>
              <a:ext uri="{FF2B5EF4-FFF2-40B4-BE49-F238E27FC236}">
                <a16:creationId xmlns:a16="http://schemas.microsoft.com/office/drawing/2014/main" id="{5A80A656-2487-4556-BFDC-742B753C6CF2}"/>
              </a:ext>
            </a:extLst>
          </p:cNvPr>
          <p:cNvSpPr txBox="1"/>
          <p:nvPr/>
        </p:nvSpPr>
        <p:spPr>
          <a:xfrm>
            <a:off x="9306579" y="1883441"/>
            <a:ext cx="1073889" cy="369332"/>
          </a:xfrm>
          <a:prstGeom prst="rect">
            <a:avLst/>
          </a:prstGeom>
          <a:solidFill>
            <a:schemeClr val="accent5">
              <a:lumMod val="40000"/>
              <a:lumOff val="60000"/>
            </a:schemeClr>
          </a:solidFill>
          <a:ln>
            <a:solidFill>
              <a:srgbClr val="00B050"/>
            </a:solidFill>
          </a:ln>
        </p:spPr>
        <p:txBody>
          <a:bodyPr wrap="square" rtlCol="0">
            <a:spAutoFit/>
          </a:bodyPr>
          <a:lstStyle/>
          <a:p>
            <a:pPr algn="ctr"/>
            <a:r>
              <a:rPr lang="ne-NP" dirty="0">
                <a:cs typeface="Kalimati" panose="00000400000000000000" pitchFamily="2"/>
              </a:rPr>
              <a:t>उदाहरण</a:t>
            </a:r>
            <a:endParaRPr lang="en-US" dirty="0">
              <a:cs typeface="Kalimati" panose="00000400000000000000" pitchFamily="2"/>
            </a:endParaRPr>
          </a:p>
        </p:txBody>
      </p:sp>
      <p:pic>
        <p:nvPicPr>
          <p:cNvPr id="15" name="Picture 14">
            <a:extLst>
              <a:ext uri="{FF2B5EF4-FFF2-40B4-BE49-F238E27FC236}">
                <a16:creationId xmlns:a16="http://schemas.microsoft.com/office/drawing/2014/main" id="{13666C49-2201-49BC-8BFC-6459A0324BFE}"/>
              </a:ext>
            </a:extLst>
          </p:cNvPr>
          <p:cNvPicPr>
            <a:picLocks noChangeAspect="1"/>
          </p:cNvPicPr>
          <p:nvPr/>
        </p:nvPicPr>
        <p:blipFill rotWithShape="1">
          <a:blip r:embed="rId3"/>
          <a:srcRect l="32180" t="41922" r="39328" b="33605"/>
          <a:stretch/>
        </p:blipFill>
        <p:spPr>
          <a:xfrm>
            <a:off x="7070191" y="2347119"/>
            <a:ext cx="5131981" cy="2479464"/>
          </a:xfrm>
          <a:prstGeom prst="rect">
            <a:avLst/>
          </a:prstGeom>
        </p:spPr>
      </p:pic>
      <p:sp>
        <p:nvSpPr>
          <p:cNvPr id="25" name="TextBox 24">
            <a:extLst>
              <a:ext uri="{FF2B5EF4-FFF2-40B4-BE49-F238E27FC236}">
                <a16:creationId xmlns:a16="http://schemas.microsoft.com/office/drawing/2014/main" id="{CC76B37D-4697-43B7-A672-6E0009054239}"/>
              </a:ext>
            </a:extLst>
          </p:cNvPr>
          <p:cNvSpPr txBox="1"/>
          <p:nvPr/>
        </p:nvSpPr>
        <p:spPr>
          <a:xfrm>
            <a:off x="7745331" y="4107041"/>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शिशु मृत्यु</a:t>
            </a:r>
            <a:endParaRPr lang="en-US" dirty="0">
              <a:solidFill>
                <a:srgbClr val="00B0F0"/>
              </a:solidFill>
              <a:cs typeface="Kalimati" panose="00000400000000000000" pitchFamily="2"/>
            </a:endParaRPr>
          </a:p>
        </p:txBody>
      </p:sp>
      <p:sp>
        <p:nvSpPr>
          <p:cNvPr id="27" name="TextBox 26">
            <a:extLst>
              <a:ext uri="{FF2B5EF4-FFF2-40B4-BE49-F238E27FC236}">
                <a16:creationId xmlns:a16="http://schemas.microsoft.com/office/drawing/2014/main" id="{42BBA8A3-488E-4249-93CB-E1A506B2747A}"/>
              </a:ext>
            </a:extLst>
          </p:cNvPr>
          <p:cNvSpPr txBox="1"/>
          <p:nvPr/>
        </p:nvSpPr>
        <p:spPr>
          <a:xfrm>
            <a:off x="10429154" y="4058762"/>
            <a:ext cx="744293" cy="369332"/>
          </a:xfrm>
          <a:prstGeom prst="rect">
            <a:avLst/>
          </a:prstGeom>
          <a:noFill/>
        </p:spPr>
        <p:txBody>
          <a:bodyPr wrap="square" rtlCol="0">
            <a:spAutoFit/>
          </a:bodyPr>
          <a:lstStyle/>
          <a:p>
            <a:pPr algn="ctr"/>
            <a:r>
              <a:rPr lang="en-US" dirty="0">
                <a:solidFill>
                  <a:srgbClr val="00B0F0"/>
                </a:solidFill>
              </a:rPr>
              <a:t>1</a:t>
            </a:r>
          </a:p>
        </p:txBody>
      </p:sp>
      <p:sp>
        <p:nvSpPr>
          <p:cNvPr id="30" name="TextBox 29">
            <a:extLst>
              <a:ext uri="{FF2B5EF4-FFF2-40B4-BE49-F238E27FC236}">
                <a16:creationId xmlns:a16="http://schemas.microsoft.com/office/drawing/2014/main" id="{62A5D3CA-CC92-4B7B-B8C3-AA3781BD28BC}"/>
              </a:ext>
            </a:extLst>
          </p:cNvPr>
          <p:cNvSpPr txBox="1"/>
          <p:nvPr/>
        </p:nvSpPr>
        <p:spPr>
          <a:xfrm>
            <a:off x="7745331" y="3739114"/>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शीवा हमाल</a:t>
            </a:r>
            <a:endParaRPr lang="en-US" dirty="0">
              <a:solidFill>
                <a:srgbClr val="00B0F0"/>
              </a:solidFill>
              <a:cs typeface="Kalimati" panose="00000400000000000000" pitchFamily="2"/>
            </a:endParaRPr>
          </a:p>
        </p:txBody>
      </p:sp>
      <p:sp>
        <p:nvSpPr>
          <p:cNvPr id="31" name="TextBox 30">
            <a:extLst>
              <a:ext uri="{FF2B5EF4-FFF2-40B4-BE49-F238E27FC236}">
                <a16:creationId xmlns:a16="http://schemas.microsoft.com/office/drawing/2014/main" id="{DEB0009C-3150-4C30-95E9-ABFD7828B896}"/>
              </a:ext>
            </a:extLst>
          </p:cNvPr>
          <p:cNvSpPr txBox="1"/>
          <p:nvPr/>
        </p:nvSpPr>
        <p:spPr>
          <a:xfrm>
            <a:off x="10422986" y="3741434"/>
            <a:ext cx="744293" cy="369332"/>
          </a:xfrm>
          <a:prstGeom prst="rect">
            <a:avLst/>
          </a:prstGeom>
          <a:noFill/>
        </p:spPr>
        <p:txBody>
          <a:bodyPr wrap="square" rtlCol="0">
            <a:spAutoFit/>
          </a:bodyPr>
          <a:lstStyle/>
          <a:p>
            <a:pPr algn="ctr"/>
            <a:r>
              <a:rPr lang="en-US" dirty="0">
                <a:solidFill>
                  <a:srgbClr val="00B0F0"/>
                </a:solidFill>
              </a:rPr>
              <a:t>2</a:t>
            </a:r>
          </a:p>
        </p:txBody>
      </p:sp>
      <p:sp>
        <p:nvSpPr>
          <p:cNvPr id="32" name="TextBox 31">
            <a:extLst>
              <a:ext uri="{FF2B5EF4-FFF2-40B4-BE49-F238E27FC236}">
                <a16:creationId xmlns:a16="http://schemas.microsoft.com/office/drawing/2014/main" id="{9AA836C4-7B74-4E60-8673-5FA0ADF410C2}"/>
              </a:ext>
            </a:extLst>
          </p:cNvPr>
          <p:cNvSpPr txBox="1"/>
          <p:nvPr/>
        </p:nvSpPr>
        <p:spPr>
          <a:xfrm>
            <a:off x="11309495" y="3755728"/>
            <a:ext cx="765097" cy="369332"/>
          </a:xfrm>
          <a:prstGeom prst="rect">
            <a:avLst/>
          </a:prstGeom>
          <a:noFill/>
        </p:spPr>
        <p:txBody>
          <a:bodyPr wrap="square" rtlCol="0">
            <a:spAutoFit/>
          </a:bodyPr>
          <a:lstStyle/>
          <a:p>
            <a:pPr algn="ctr"/>
            <a:r>
              <a:rPr lang="en-US" dirty="0">
                <a:solidFill>
                  <a:srgbClr val="00B0F0"/>
                </a:solidFill>
              </a:rPr>
              <a:t>31</a:t>
            </a:r>
          </a:p>
        </p:txBody>
      </p:sp>
      <p:sp>
        <p:nvSpPr>
          <p:cNvPr id="33" name="TextBox 32">
            <a:extLst>
              <a:ext uri="{FF2B5EF4-FFF2-40B4-BE49-F238E27FC236}">
                <a16:creationId xmlns:a16="http://schemas.microsoft.com/office/drawing/2014/main" id="{E67187A5-E21B-4944-B3C1-9F9C5BD7A46E}"/>
              </a:ext>
            </a:extLst>
          </p:cNvPr>
          <p:cNvSpPr txBox="1"/>
          <p:nvPr/>
        </p:nvSpPr>
        <p:spPr>
          <a:xfrm>
            <a:off x="11330303" y="4127756"/>
            <a:ext cx="744293" cy="369332"/>
          </a:xfrm>
          <a:prstGeom prst="rect">
            <a:avLst/>
          </a:prstGeom>
          <a:noFill/>
        </p:spPr>
        <p:txBody>
          <a:bodyPr wrap="square" rtlCol="0">
            <a:spAutoFit/>
          </a:bodyPr>
          <a:lstStyle/>
          <a:p>
            <a:pPr algn="ctr"/>
            <a:r>
              <a:rPr lang="en-US" dirty="0">
                <a:solidFill>
                  <a:srgbClr val="00B0F0"/>
                </a:solidFill>
              </a:rPr>
              <a:t>00</a:t>
            </a:r>
          </a:p>
        </p:txBody>
      </p:sp>
      <p:sp>
        <p:nvSpPr>
          <p:cNvPr id="3" name="Thought Bubble: Cloud 2">
            <a:extLst>
              <a:ext uri="{FF2B5EF4-FFF2-40B4-BE49-F238E27FC236}">
                <a16:creationId xmlns:a16="http://schemas.microsoft.com/office/drawing/2014/main" id="{9EC93F18-F34F-451E-84E3-9469803867B8}"/>
              </a:ext>
            </a:extLst>
          </p:cNvPr>
          <p:cNvSpPr/>
          <p:nvPr/>
        </p:nvSpPr>
        <p:spPr>
          <a:xfrm>
            <a:off x="1803513" y="4778018"/>
            <a:ext cx="4465673" cy="1824464"/>
          </a:xfrm>
          <a:prstGeom prst="cloudCallout">
            <a:avLst>
              <a:gd name="adj1" fmla="val 65616"/>
              <a:gd name="adj2" fmla="val -741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itchFamily="2"/>
              </a:rPr>
              <a:t>नामाकरण नभएका शिशुको हकमा ×शिशु मृत्यु× लेख्नुपर्दछ ।</a:t>
            </a:r>
            <a:endParaRPr lang="en-US" sz="2400" dirty="0"/>
          </a:p>
        </p:txBody>
      </p:sp>
      <p:sp>
        <p:nvSpPr>
          <p:cNvPr id="16" name="TextBox 15">
            <a:extLst>
              <a:ext uri="{FF2B5EF4-FFF2-40B4-BE49-F238E27FC236}">
                <a16:creationId xmlns:a16="http://schemas.microsoft.com/office/drawing/2014/main" id="{0270B81D-2366-4485-8FB1-793411E3B130}"/>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347243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लेख्ने तरिका</a:t>
            </a:r>
          </a:p>
        </p:txBody>
      </p:sp>
      <p:sp>
        <p:nvSpPr>
          <p:cNvPr id="5" name="TextBox 4"/>
          <p:cNvSpPr txBox="1"/>
          <p:nvPr/>
        </p:nvSpPr>
        <p:spPr>
          <a:xfrm>
            <a:off x="53165" y="2256139"/>
            <a:ext cx="7293315" cy="4385816"/>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सरूवा रोगले मृत्यु भएको भए कोड </a:t>
            </a:r>
            <a:r>
              <a:rPr lang="en-US" sz="2400" b="1" dirty="0">
                <a:solidFill>
                  <a:srgbClr val="00B0F0"/>
                </a:solidFill>
                <a:cs typeface="Kalimati" pitchFamily="2"/>
              </a:rPr>
              <a:t>1</a:t>
            </a:r>
            <a:r>
              <a:rPr lang="ne-NP" sz="2400" dirty="0">
                <a:cs typeface="Kalimati" pitchFamily="2"/>
              </a:rPr>
              <a:t>,</a:t>
            </a:r>
          </a:p>
          <a:p>
            <a:pPr lvl="1" indent="-284163" algn="just">
              <a:lnSpc>
                <a:spcPct val="150000"/>
              </a:lnSpc>
              <a:buFont typeface="Arial"/>
              <a:buChar char="•"/>
            </a:pPr>
            <a:r>
              <a:rPr lang="ne-NP" sz="2400" dirty="0">
                <a:cs typeface="Kalimati" pitchFamily="2"/>
              </a:rPr>
              <a:t>नसर्ने रोगले मृत्यु भएको भए कोड </a:t>
            </a:r>
            <a:r>
              <a:rPr lang="en-US" sz="2400" b="1" dirty="0">
                <a:solidFill>
                  <a:srgbClr val="00B0F0"/>
                </a:solidFill>
                <a:cs typeface="Kalimati" pitchFamily="2"/>
              </a:rPr>
              <a:t>2</a:t>
            </a:r>
            <a:r>
              <a:rPr lang="ne-NP" sz="2400" dirty="0">
                <a:cs typeface="Kalimati" pitchFamily="2"/>
              </a:rPr>
              <a:t>, </a:t>
            </a:r>
          </a:p>
          <a:p>
            <a:pPr lvl="1" indent="-284163" algn="just">
              <a:lnSpc>
                <a:spcPct val="150000"/>
              </a:lnSpc>
              <a:buFont typeface="Arial"/>
              <a:buChar char="•"/>
            </a:pPr>
            <a:r>
              <a:rPr lang="ne-NP" sz="2400" dirty="0">
                <a:cs typeface="Kalimati" pitchFamily="2"/>
              </a:rPr>
              <a:t>यातायात दुर्घटनाले मृत्यु भएको भए कोड </a:t>
            </a:r>
            <a:r>
              <a:rPr lang="en-US" sz="2400" b="1" dirty="0">
                <a:solidFill>
                  <a:srgbClr val="00B0F0"/>
                </a:solidFill>
                <a:cs typeface="Kalimati" pitchFamily="2"/>
              </a:rPr>
              <a:t>3</a:t>
            </a:r>
            <a:r>
              <a:rPr lang="ne-NP" sz="2400" dirty="0">
                <a:cs typeface="Kalimati" pitchFamily="2"/>
              </a:rPr>
              <a:t>,  </a:t>
            </a:r>
          </a:p>
          <a:p>
            <a:pPr lvl="1" indent="-284163" algn="just">
              <a:lnSpc>
                <a:spcPct val="150000"/>
              </a:lnSpc>
              <a:buFont typeface="Arial"/>
              <a:buChar char="•"/>
            </a:pPr>
            <a:r>
              <a:rPr lang="ne-NP" sz="2400" dirty="0">
                <a:cs typeface="Kalimati" pitchFamily="2"/>
              </a:rPr>
              <a:t>अन्य दुर्घटनाले मृत्यु भएको भए कोड </a:t>
            </a:r>
            <a:r>
              <a:rPr lang="en-US" sz="2400" b="1" dirty="0">
                <a:solidFill>
                  <a:srgbClr val="00B0F0"/>
                </a:solidFill>
                <a:cs typeface="Kalimati" pitchFamily="2"/>
              </a:rPr>
              <a:t>4</a:t>
            </a:r>
            <a:r>
              <a:rPr lang="ne-NP" sz="2400" dirty="0">
                <a:cs typeface="Kalimati" pitchFamily="2"/>
              </a:rPr>
              <a:t>, </a:t>
            </a:r>
          </a:p>
          <a:p>
            <a:pPr lvl="1" indent="-284163" algn="just">
              <a:lnSpc>
                <a:spcPct val="150000"/>
              </a:lnSpc>
              <a:buFont typeface="Arial"/>
              <a:buChar char="•"/>
            </a:pPr>
            <a:r>
              <a:rPr lang="ne-NP" sz="2400" dirty="0">
                <a:cs typeface="Kalimati" pitchFamily="2"/>
              </a:rPr>
              <a:t>प्रजनन् तथा प्रसुती जटिलताले मृत्यु भएको भए कोड </a:t>
            </a:r>
            <a:r>
              <a:rPr lang="en-US" sz="2400" b="1" dirty="0">
                <a:solidFill>
                  <a:srgbClr val="00B0F0"/>
                </a:solidFill>
                <a:cs typeface="Kalimati" pitchFamily="2"/>
              </a:rPr>
              <a:t>5</a:t>
            </a:r>
            <a:r>
              <a:rPr lang="ne-NP" sz="2400" dirty="0">
                <a:cs typeface="Kalimati" pitchFamily="2"/>
              </a:rPr>
              <a:t>, </a:t>
            </a:r>
          </a:p>
          <a:p>
            <a:pPr lvl="1" indent="-284163" algn="just">
              <a:lnSpc>
                <a:spcPct val="150000"/>
              </a:lnSpc>
              <a:buFont typeface="Arial"/>
              <a:buChar char="•"/>
            </a:pPr>
            <a:r>
              <a:rPr lang="ne-NP" sz="2400" dirty="0">
                <a:cs typeface="Kalimati" pitchFamily="2"/>
              </a:rPr>
              <a:t>हत्या भएको भए कोड </a:t>
            </a:r>
            <a:r>
              <a:rPr lang="en-US" sz="2400" b="1" dirty="0">
                <a:solidFill>
                  <a:srgbClr val="00B0F0"/>
                </a:solidFill>
                <a:cs typeface="Kalimati" pitchFamily="2"/>
              </a:rPr>
              <a:t>6</a:t>
            </a:r>
            <a:r>
              <a:rPr lang="ne-NP" sz="2400" dirty="0">
                <a:cs typeface="Kalimati" pitchFamily="2"/>
              </a:rPr>
              <a:t>, आत्महत्या भएको भए कोड </a:t>
            </a:r>
            <a:r>
              <a:rPr lang="en-US" sz="2400" b="1" dirty="0">
                <a:solidFill>
                  <a:srgbClr val="00B0F0"/>
                </a:solidFill>
                <a:cs typeface="Kalimati" pitchFamily="2"/>
              </a:rPr>
              <a:t>7</a:t>
            </a:r>
            <a:r>
              <a:rPr lang="ne-NP" sz="2400" dirty="0">
                <a:cs typeface="Kalimati" pitchFamily="2"/>
              </a:rPr>
              <a:t>,</a:t>
            </a:r>
          </a:p>
          <a:p>
            <a:pPr lvl="1" indent="-284163" algn="just">
              <a:lnSpc>
                <a:spcPct val="150000"/>
              </a:lnSpc>
              <a:buFont typeface="Arial"/>
              <a:buChar char="•"/>
            </a:pPr>
            <a:r>
              <a:rPr lang="ne-NP" sz="2400" dirty="0">
                <a:cs typeface="Kalimati" pitchFamily="2"/>
              </a:rPr>
              <a:t>प्राकृतिक प्रकोपका कारणले मृत्यु भएको भए कोड </a:t>
            </a:r>
            <a:r>
              <a:rPr lang="en-US" sz="2400" b="1" dirty="0">
                <a:solidFill>
                  <a:srgbClr val="00B0F0"/>
                </a:solidFill>
                <a:cs typeface="Kalimati" pitchFamily="2"/>
              </a:rPr>
              <a:t>8</a:t>
            </a:r>
            <a:r>
              <a:rPr lang="ne-NP" sz="2400" dirty="0">
                <a:cs typeface="Kalimati" pitchFamily="2"/>
              </a:rPr>
              <a:t> र</a:t>
            </a:r>
          </a:p>
          <a:p>
            <a:pPr lvl="1" indent="-284163" algn="just">
              <a:lnSpc>
                <a:spcPct val="150000"/>
              </a:lnSpc>
              <a:buFont typeface="Arial"/>
              <a:buChar char="•"/>
            </a:pPr>
            <a:r>
              <a:rPr lang="ne-NP" sz="2400" dirty="0">
                <a:cs typeface="Kalimati" pitchFamily="2"/>
              </a:rPr>
              <a:t>अन्य कारणले मृत्यु भएको भए कोड </a:t>
            </a:r>
            <a:r>
              <a:rPr lang="en-US" sz="2400" b="1" dirty="0">
                <a:solidFill>
                  <a:srgbClr val="00B0F0"/>
                </a:solidFill>
                <a:cs typeface="Kalimati" pitchFamily="2"/>
              </a:rPr>
              <a:t>9</a:t>
            </a:r>
            <a:r>
              <a:rPr lang="ne-NP" sz="2400" dirty="0">
                <a:cs typeface="Kalimati" pitchFamily="2"/>
              </a:rPr>
              <a:t> लेख्नुपर्दछ ।</a:t>
            </a:r>
          </a:p>
        </p:txBody>
      </p:sp>
      <p:sp>
        <p:nvSpPr>
          <p:cNvPr id="8" name="Slide Number Placeholder 19"/>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14" name="TextBox 13">
            <a:extLst>
              <a:ext uri="{FF2B5EF4-FFF2-40B4-BE49-F238E27FC236}">
                <a16:creationId xmlns:a16="http://schemas.microsoft.com/office/drawing/2014/main" id="{5A80A656-2487-4556-BFDC-742B753C6CF2}"/>
              </a:ext>
            </a:extLst>
          </p:cNvPr>
          <p:cNvSpPr txBox="1"/>
          <p:nvPr/>
        </p:nvSpPr>
        <p:spPr>
          <a:xfrm>
            <a:off x="8799829" y="2154216"/>
            <a:ext cx="1868244" cy="461665"/>
          </a:xfrm>
          <a:prstGeom prst="rect">
            <a:avLst/>
          </a:prstGeom>
          <a:solidFill>
            <a:schemeClr val="accent5">
              <a:lumMod val="40000"/>
              <a:lumOff val="60000"/>
            </a:schemeClr>
          </a:solidFill>
          <a:ln>
            <a:solidFill>
              <a:srgbClr val="00B050"/>
            </a:solidFill>
          </a:ln>
        </p:spPr>
        <p:txBody>
          <a:bodyPr wrap="square" rtlCol="0">
            <a:spAutoFit/>
          </a:bodyPr>
          <a:lstStyle/>
          <a:p>
            <a:pPr algn="ctr"/>
            <a:r>
              <a:rPr lang="ne-NP" sz="2400" dirty="0">
                <a:cs typeface="Kalimati" panose="00000400000000000000" pitchFamily="2"/>
              </a:rPr>
              <a:t>उदाहरण</a:t>
            </a:r>
            <a:endParaRPr lang="en-US" sz="2400" dirty="0">
              <a:cs typeface="Kalimati" panose="00000400000000000000" pitchFamily="2"/>
            </a:endParaRPr>
          </a:p>
        </p:txBody>
      </p:sp>
      <p:grpSp>
        <p:nvGrpSpPr>
          <p:cNvPr id="26" name="Group 25">
            <a:extLst>
              <a:ext uri="{FF2B5EF4-FFF2-40B4-BE49-F238E27FC236}">
                <a16:creationId xmlns:a16="http://schemas.microsoft.com/office/drawing/2014/main" id="{0C7ACC65-DEE4-480F-B181-399672B8DABC}"/>
              </a:ext>
            </a:extLst>
          </p:cNvPr>
          <p:cNvGrpSpPr/>
          <p:nvPr/>
        </p:nvGrpSpPr>
        <p:grpSpPr>
          <a:xfrm>
            <a:off x="7697969" y="2726717"/>
            <a:ext cx="4419600" cy="3748505"/>
            <a:chOff x="7102243" y="2615627"/>
            <a:chExt cx="5079124" cy="3859595"/>
          </a:xfrm>
        </p:grpSpPr>
        <p:pic>
          <p:nvPicPr>
            <p:cNvPr id="7" name="Picture 6">
              <a:extLst>
                <a:ext uri="{FF2B5EF4-FFF2-40B4-BE49-F238E27FC236}">
                  <a16:creationId xmlns:a16="http://schemas.microsoft.com/office/drawing/2014/main" id="{298FE4B8-14D9-4EE6-8A1E-6256A6A612EC}"/>
                </a:ext>
              </a:extLst>
            </p:cNvPr>
            <p:cNvPicPr>
              <a:picLocks noChangeAspect="1"/>
            </p:cNvPicPr>
            <p:nvPr/>
          </p:nvPicPr>
          <p:blipFill rotWithShape="1">
            <a:blip r:embed="rId3"/>
            <a:srcRect l="32180" t="39645" r="20988" b="28837"/>
            <a:stretch/>
          </p:blipFill>
          <p:spPr>
            <a:xfrm>
              <a:off x="7102243" y="2615627"/>
              <a:ext cx="5032595" cy="3714438"/>
            </a:xfrm>
            <a:prstGeom prst="rect">
              <a:avLst/>
            </a:prstGeom>
          </p:spPr>
        </p:pic>
        <p:sp>
          <p:nvSpPr>
            <p:cNvPr id="15" name="Oval 14">
              <a:extLst>
                <a:ext uri="{FF2B5EF4-FFF2-40B4-BE49-F238E27FC236}">
                  <a16:creationId xmlns:a16="http://schemas.microsoft.com/office/drawing/2014/main" id="{A0486EAE-C6DF-4EB2-AADD-16CC45D43656}"/>
                </a:ext>
              </a:extLst>
            </p:cNvPr>
            <p:cNvSpPr/>
            <p:nvPr/>
          </p:nvSpPr>
          <p:spPr>
            <a:xfrm>
              <a:off x="7102243" y="5507663"/>
              <a:ext cx="5079124" cy="967559"/>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749BB849-6F00-43A2-97B7-0C6E00EEA226}"/>
                </a:ext>
              </a:extLst>
            </p:cNvPr>
            <p:cNvSpPr txBox="1"/>
            <p:nvPr/>
          </p:nvSpPr>
          <p:spPr>
            <a:xfrm>
              <a:off x="7464871" y="4470124"/>
              <a:ext cx="1596771" cy="380277"/>
            </a:xfrm>
            <a:prstGeom prst="rect">
              <a:avLst/>
            </a:prstGeom>
            <a:noFill/>
          </p:spPr>
          <p:txBody>
            <a:bodyPr wrap="square" rtlCol="0">
              <a:spAutoFit/>
            </a:bodyPr>
            <a:lstStyle/>
            <a:p>
              <a:r>
                <a:rPr lang="ne-NP" dirty="0">
                  <a:solidFill>
                    <a:srgbClr val="00B0F0"/>
                  </a:solidFill>
                  <a:cs typeface="Kalimati" panose="00000400000000000000" pitchFamily="2"/>
                </a:rPr>
                <a:t>शीवा हमाल</a:t>
              </a:r>
              <a:endParaRPr lang="en-US" dirty="0">
                <a:solidFill>
                  <a:srgbClr val="00B0F0"/>
                </a:solidFill>
                <a:cs typeface="Kalimati" panose="00000400000000000000" pitchFamily="2"/>
              </a:endParaRPr>
            </a:p>
          </p:txBody>
        </p:sp>
        <p:sp>
          <p:nvSpPr>
            <p:cNvPr id="17" name="TextBox 16">
              <a:extLst>
                <a:ext uri="{FF2B5EF4-FFF2-40B4-BE49-F238E27FC236}">
                  <a16:creationId xmlns:a16="http://schemas.microsoft.com/office/drawing/2014/main" id="{331B928C-7757-4CA9-86B3-BFDD0CD40A52}"/>
                </a:ext>
              </a:extLst>
            </p:cNvPr>
            <p:cNvSpPr txBox="1"/>
            <p:nvPr/>
          </p:nvSpPr>
          <p:spPr>
            <a:xfrm>
              <a:off x="8930414" y="4499035"/>
              <a:ext cx="744293" cy="369332"/>
            </a:xfrm>
            <a:prstGeom prst="rect">
              <a:avLst/>
            </a:prstGeom>
            <a:noFill/>
          </p:spPr>
          <p:txBody>
            <a:bodyPr wrap="square" rtlCol="0">
              <a:spAutoFit/>
            </a:bodyPr>
            <a:lstStyle/>
            <a:p>
              <a:pPr algn="ctr"/>
              <a:r>
                <a:rPr lang="en-US" dirty="0">
                  <a:solidFill>
                    <a:srgbClr val="00B0F0"/>
                  </a:solidFill>
                </a:rPr>
                <a:t>2</a:t>
              </a:r>
            </a:p>
          </p:txBody>
        </p:sp>
        <p:sp>
          <p:nvSpPr>
            <p:cNvPr id="18" name="TextBox 17">
              <a:extLst>
                <a:ext uri="{FF2B5EF4-FFF2-40B4-BE49-F238E27FC236}">
                  <a16:creationId xmlns:a16="http://schemas.microsoft.com/office/drawing/2014/main" id="{7711DAA7-2DCA-45B2-8B3C-CB8473A3419B}"/>
                </a:ext>
              </a:extLst>
            </p:cNvPr>
            <p:cNvSpPr txBox="1"/>
            <p:nvPr/>
          </p:nvSpPr>
          <p:spPr>
            <a:xfrm>
              <a:off x="9476215" y="4470677"/>
              <a:ext cx="744293" cy="369332"/>
            </a:xfrm>
            <a:prstGeom prst="rect">
              <a:avLst/>
            </a:prstGeom>
            <a:noFill/>
          </p:spPr>
          <p:txBody>
            <a:bodyPr wrap="square" rtlCol="0">
              <a:spAutoFit/>
            </a:bodyPr>
            <a:lstStyle/>
            <a:p>
              <a:pPr algn="ctr"/>
              <a:r>
                <a:rPr lang="en-US" dirty="0">
                  <a:solidFill>
                    <a:srgbClr val="00B0F0"/>
                  </a:solidFill>
                </a:rPr>
                <a:t>31</a:t>
              </a:r>
            </a:p>
          </p:txBody>
        </p:sp>
        <p:sp>
          <p:nvSpPr>
            <p:cNvPr id="19" name="TextBox 18">
              <a:extLst>
                <a:ext uri="{FF2B5EF4-FFF2-40B4-BE49-F238E27FC236}">
                  <a16:creationId xmlns:a16="http://schemas.microsoft.com/office/drawing/2014/main" id="{8B16CE78-6A28-4A03-91CD-6B00E5A5642E}"/>
                </a:ext>
              </a:extLst>
            </p:cNvPr>
            <p:cNvSpPr txBox="1"/>
            <p:nvPr/>
          </p:nvSpPr>
          <p:spPr>
            <a:xfrm>
              <a:off x="7443608" y="4896537"/>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शिशु मृत्यु</a:t>
              </a:r>
              <a:endParaRPr lang="en-US" dirty="0">
                <a:solidFill>
                  <a:srgbClr val="00B0F0"/>
                </a:solidFill>
                <a:cs typeface="Kalimati" panose="00000400000000000000" pitchFamily="2"/>
              </a:endParaRPr>
            </a:p>
          </p:txBody>
        </p:sp>
        <p:sp>
          <p:nvSpPr>
            <p:cNvPr id="20" name="TextBox 19">
              <a:extLst>
                <a:ext uri="{FF2B5EF4-FFF2-40B4-BE49-F238E27FC236}">
                  <a16:creationId xmlns:a16="http://schemas.microsoft.com/office/drawing/2014/main" id="{1C87BB3E-0678-4439-84EE-F1AB45C1E820}"/>
                </a:ext>
              </a:extLst>
            </p:cNvPr>
            <p:cNvSpPr txBox="1"/>
            <p:nvPr/>
          </p:nvSpPr>
          <p:spPr>
            <a:xfrm>
              <a:off x="8936579" y="4912056"/>
              <a:ext cx="744293" cy="369332"/>
            </a:xfrm>
            <a:prstGeom prst="rect">
              <a:avLst/>
            </a:prstGeom>
            <a:noFill/>
          </p:spPr>
          <p:txBody>
            <a:bodyPr wrap="square" rtlCol="0">
              <a:spAutoFit/>
            </a:bodyPr>
            <a:lstStyle/>
            <a:p>
              <a:pPr algn="ctr"/>
              <a:r>
                <a:rPr lang="en-US" dirty="0">
                  <a:solidFill>
                    <a:srgbClr val="00B0F0"/>
                  </a:solidFill>
                </a:rPr>
                <a:t>1</a:t>
              </a:r>
            </a:p>
          </p:txBody>
        </p:sp>
        <p:sp>
          <p:nvSpPr>
            <p:cNvPr id="21" name="TextBox 20">
              <a:extLst>
                <a:ext uri="{FF2B5EF4-FFF2-40B4-BE49-F238E27FC236}">
                  <a16:creationId xmlns:a16="http://schemas.microsoft.com/office/drawing/2014/main" id="{289CEFBB-578A-4564-8CDA-63089572FE45}"/>
                </a:ext>
              </a:extLst>
            </p:cNvPr>
            <p:cNvSpPr txBox="1"/>
            <p:nvPr/>
          </p:nvSpPr>
          <p:spPr>
            <a:xfrm>
              <a:off x="9465583" y="4927889"/>
              <a:ext cx="744293" cy="369332"/>
            </a:xfrm>
            <a:prstGeom prst="rect">
              <a:avLst/>
            </a:prstGeom>
            <a:noFill/>
          </p:spPr>
          <p:txBody>
            <a:bodyPr wrap="square" rtlCol="0">
              <a:spAutoFit/>
            </a:bodyPr>
            <a:lstStyle/>
            <a:p>
              <a:pPr algn="ctr"/>
              <a:r>
                <a:rPr lang="en-US" dirty="0">
                  <a:solidFill>
                    <a:srgbClr val="00B0F0"/>
                  </a:solidFill>
                </a:rPr>
                <a:t>00</a:t>
              </a:r>
            </a:p>
          </p:txBody>
        </p:sp>
        <p:sp>
          <p:nvSpPr>
            <p:cNvPr id="22" name="TextBox 21">
              <a:extLst>
                <a:ext uri="{FF2B5EF4-FFF2-40B4-BE49-F238E27FC236}">
                  <a16:creationId xmlns:a16="http://schemas.microsoft.com/office/drawing/2014/main" id="{DB5E7ED4-7B66-4752-9D8E-96573FA713D0}"/>
                </a:ext>
              </a:extLst>
            </p:cNvPr>
            <p:cNvSpPr txBox="1"/>
            <p:nvPr/>
          </p:nvSpPr>
          <p:spPr>
            <a:xfrm>
              <a:off x="9950222" y="4490293"/>
              <a:ext cx="744293" cy="369332"/>
            </a:xfrm>
            <a:prstGeom prst="rect">
              <a:avLst/>
            </a:prstGeom>
            <a:noFill/>
          </p:spPr>
          <p:txBody>
            <a:bodyPr wrap="square" rtlCol="0">
              <a:spAutoFit/>
            </a:bodyPr>
            <a:lstStyle/>
            <a:p>
              <a:pPr algn="ctr"/>
              <a:r>
                <a:rPr lang="en-US" dirty="0">
                  <a:solidFill>
                    <a:srgbClr val="00B0F0"/>
                  </a:solidFill>
                </a:rPr>
                <a:t>5</a:t>
              </a:r>
            </a:p>
          </p:txBody>
        </p:sp>
        <p:sp>
          <p:nvSpPr>
            <p:cNvPr id="23" name="TextBox 22">
              <a:extLst>
                <a:ext uri="{FF2B5EF4-FFF2-40B4-BE49-F238E27FC236}">
                  <a16:creationId xmlns:a16="http://schemas.microsoft.com/office/drawing/2014/main" id="{435B2FCA-4982-453F-BF00-D917DB8BD79E}"/>
                </a:ext>
              </a:extLst>
            </p:cNvPr>
            <p:cNvSpPr txBox="1"/>
            <p:nvPr/>
          </p:nvSpPr>
          <p:spPr>
            <a:xfrm>
              <a:off x="9954684" y="4917256"/>
              <a:ext cx="744293" cy="454047"/>
            </a:xfrm>
            <a:prstGeom prst="rect">
              <a:avLst/>
            </a:prstGeom>
            <a:noFill/>
          </p:spPr>
          <p:txBody>
            <a:bodyPr wrap="square" rtlCol="0">
              <a:spAutoFit/>
            </a:bodyPr>
            <a:lstStyle/>
            <a:p>
              <a:pPr algn="ctr"/>
              <a:r>
                <a:rPr lang="en-US" dirty="0">
                  <a:solidFill>
                    <a:srgbClr val="00B0F0"/>
                  </a:solidFill>
                </a:rPr>
                <a:t>1</a:t>
              </a:r>
            </a:p>
          </p:txBody>
        </p:sp>
      </p:grpSp>
      <p:sp>
        <p:nvSpPr>
          <p:cNvPr id="25" name="TextBox 24">
            <a:extLst>
              <a:ext uri="{FF2B5EF4-FFF2-40B4-BE49-F238E27FC236}">
                <a16:creationId xmlns:a16="http://schemas.microsoft.com/office/drawing/2014/main" id="{35106026-06FB-482B-ADEC-21B357D4F4F0}"/>
              </a:ext>
            </a:extLst>
          </p:cNvPr>
          <p:cNvSpPr txBox="1"/>
          <p:nvPr/>
        </p:nvSpPr>
        <p:spPr>
          <a:xfrm>
            <a:off x="0" y="1443216"/>
            <a:ext cx="12192000" cy="600164"/>
          </a:xfrm>
          <a:prstGeom prst="rect">
            <a:avLst/>
          </a:prstGeom>
          <a:noFill/>
        </p:spPr>
        <p:txBody>
          <a:bodyPr wrap="square">
            <a:spAutoFit/>
          </a:bodyPr>
          <a:lstStyle/>
          <a:p>
            <a:pPr marL="173037" lvl="1" algn="just">
              <a:lnSpc>
                <a:spcPct val="150000"/>
              </a:lnSpc>
            </a:pPr>
            <a:r>
              <a:rPr lang="ne-NP" sz="2400" b="1" dirty="0">
                <a:cs typeface="Kalimati" pitchFamily="2"/>
              </a:rPr>
              <a:t>महल ५ मृत्यु हुनुको कारणः </a:t>
            </a:r>
            <a:r>
              <a:rPr lang="ne-NP" sz="2400" dirty="0">
                <a:cs typeface="Kalimati" pitchFamily="2"/>
              </a:rPr>
              <a:t>प्रश्न १५ को तलपट्टी मृत्यु हुनुको कारण र कोडहरू दिइएको छ ।</a:t>
            </a:r>
          </a:p>
        </p:txBody>
      </p:sp>
      <p:sp>
        <p:nvSpPr>
          <p:cNvPr id="3" name="Arrow: Up 2">
            <a:extLst>
              <a:ext uri="{FF2B5EF4-FFF2-40B4-BE49-F238E27FC236}">
                <a16:creationId xmlns:a16="http://schemas.microsoft.com/office/drawing/2014/main" id="{6F8FD469-2526-422C-AAB1-E7081E61B41C}"/>
              </a:ext>
            </a:extLst>
          </p:cNvPr>
          <p:cNvSpPr/>
          <p:nvPr/>
        </p:nvSpPr>
        <p:spPr>
          <a:xfrm>
            <a:off x="10502466" y="5355579"/>
            <a:ext cx="45719" cy="17993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B11E9778-5413-4D18-A20C-8EB36B46D9E5}"/>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550109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लेख्ने तरिका</a:t>
            </a:r>
          </a:p>
        </p:txBody>
      </p:sp>
      <p:sp>
        <p:nvSpPr>
          <p:cNvPr id="5" name="TextBox 4"/>
          <p:cNvSpPr txBox="1"/>
          <p:nvPr/>
        </p:nvSpPr>
        <p:spPr>
          <a:xfrm>
            <a:off x="34663" y="2820889"/>
            <a:ext cx="7517011" cy="3831818"/>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१५–४९ वर्षका महिलाको गत ३६५</a:t>
            </a:r>
            <a:r>
              <a:rPr lang="en-US" sz="2400" dirty="0">
                <a:cs typeface="Kalimati" pitchFamily="2"/>
              </a:rPr>
              <a:t> </a:t>
            </a:r>
            <a:r>
              <a:rPr lang="ne-NP" sz="2400" dirty="0">
                <a:cs typeface="Kalimati" pitchFamily="2"/>
              </a:rPr>
              <a:t>दिनमा जुनसुकै कारणले मृत्यु भएको रहेछ भने मृत्यु</a:t>
            </a:r>
            <a:r>
              <a:rPr lang="en-US" sz="2400" dirty="0">
                <a:cs typeface="Kalimati" pitchFamily="2"/>
              </a:rPr>
              <a:t> </a:t>
            </a:r>
            <a:r>
              <a:rPr lang="ne-NP" sz="2400" dirty="0">
                <a:cs typeface="Kalimati" pitchFamily="2"/>
              </a:rPr>
              <a:t>हुँदा निज महिलाको अवस्था कस्तो थियो</a:t>
            </a:r>
            <a:r>
              <a:rPr lang="en-US" sz="2400" dirty="0">
                <a:cs typeface="Kalimati" pitchFamily="2"/>
              </a:rPr>
              <a:t> </a:t>
            </a:r>
            <a:r>
              <a:rPr lang="ne-NP" sz="2400" dirty="0">
                <a:cs typeface="Kalimati" pitchFamily="2"/>
              </a:rPr>
              <a:t>भन्ने प्रश्नको उत्तर यो महलमा राम्रोसँग सोधी लेख्नुपर्दछ</a:t>
            </a:r>
            <a:r>
              <a:rPr lang="en-US" sz="2400" dirty="0">
                <a:cs typeface="Kalimati" pitchFamily="2"/>
              </a:rPr>
              <a:t> </a:t>
            </a:r>
            <a:r>
              <a:rPr lang="ne-NP" sz="2400" dirty="0">
                <a:cs typeface="Kalimati" pitchFamily="2"/>
              </a:rPr>
              <a:t>।</a:t>
            </a:r>
            <a:endParaRPr lang="en-US" sz="2400" dirty="0">
              <a:cs typeface="Kalimati" pitchFamily="2"/>
            </a:endParaRPr>
          </a:p>
          <a:p>
            <a:pPr lvl="1" indent="-284163" algn="just">
              <a:lnSpc>
                <a:spcPct val="150000"/>
              </a:lnSpc>
              <a:buFont typeface="Arial"/>
              <a:buChar char="•"/>
            </a:pPr>
            <a:endParaRPr lang="ne-NP" sz="2400" dirty="0">
              <a:cs typeface="Kalimati" pitchFamily="2"/>
            </a:endParaRPr>
          </a:p>
          <a:p>
            <a:pPr lvl="1" indent="-284163" algn="just">
              <a:lnSpc>
                <a:spcPct val="150000"/>
              </a:lnSpc>
              <a:buFont typeface="Arial"/>
              <a:buChar char="•"/>
            </a:pPr>
            <a:r>
              <a:rPr lang="ne-NP" sz="2400" dirty="0">
                <a:cs typeface="Kalimati" pitchFamily="2"/>
              </a:rPr>
              <a:t>१५ बर्ष मुनिका महिला, ४९ बर्ष माथिका महिला र पुरूषको हकमा यो प्रश्न सोध्नु पर्दैन ।</a:t>
            </a:r>
          </a:p>
        </p:txBody>
      </p:sp>
      <p:sp>
        <p:nvSpPr>
          <p:cNvPr id="8" name="Slide Number Placeholder 19"/>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sp>
        <p:nvSpPr>
          <p:cNvPr id="14" name="TextBox 13">
            <a:extLst>
              <a:ext uri="{FF2B5EF4-FFF2-40B4-BE49-F238E27FC236}">
                <a16:creationId xmlns:a16="http://schemas.microsoft.com/office/drawing/2014/main" id="{5A80A656-2487-4556-BFDC-742B753C6CF2}"/>
              </a:ext>
            </a:extLst>
          </p:cNvPr>
          <p:cNvSpPr txBox="1"/>
          <p:nvPr/>
        </p:nvSpPr>
        <p:spPr>
          <a:xfrm>
            <a:off x="9427584" y="2686410"/>
            <a:ext cx="1868244" cy="461665"/>
          </a:xfrm>
          <a:prstGeom prst="rect">
            <a:avLst/>
          </a:prstGeom>
          <a:solidFill>
            <a:schemeClr val="accent5">
              <a:lumMod val="40000"/>
              <a:lumOff val="60000"/>
            </a:schemeClr>
          </a:solidFill>
          <a:ln>
            <a:solidFill>
              <a:srgbClr val="00B050"/>
            </a:solidFill>
          </a:ln>
        </p:spPr>
        <p:txBody>
          <a:bodyPr wrap="square" rtlCol="0">
            <a:spAutoFit/>
          </a:bodyPr>
          <a:lstStyle/>
          <a:p>
            <a:pPr algn="ctr"/>
            <a:r>
              <a:rPr lang="ne-NP" sz="2400" dirty="0">
                <a:cs typeface="Kalimati" panose="00000400000000000000" pitchFamily="2"/>
              </a:rPr>
              <a:t>उदाहरण</a:t>
            </a:r>
            <a:endParaRPr lang="en-US" sz="2400" dirty="0">
              <a:cs typeface="Kalimati" panose="00000400000000000000" pitchFamily="2"/>
            </a:endParaRPr>
          </a:p>
        </p:txBody>
      </p:sp>
      <p:sp>
        <p:nvSpPr>
          <p:cNvPr id="25" name="TextBox 24">
            <a:extLst>
              <a:ext uri="{FF2B5EF4-FFF2-40B4-BE49-F238E27FC236}">
                <a16:creationId xmlns:a16="http://schemas.microsoft.com/office/drawing/2014/main" id="{35106026-06FB-482B-ADEC-21B357D4F4F0}"/>
              </a:ext>
            </a:extLst>
          </p:cNvPr>
          <p:cNvSpPr txBox="1"/>
          <p:nvPr/>
        </p:nvSpPr>
        <p:spPr>
          <a:xfrm>
            <a:off x="-7475" y="1361920"/>
            <a:ext cx="12192000" cy="1154162"/>
          </a:xfrm>
          <a:prstGeom prst="rect">
            <a:avLst/>
          </a:prstGeom>
          <a:noFill/>
        </p:spPr>
        <p:txBody>
          <a:bodyPr wrap="square">
            <a:spAutoFit/>
          </a:bodyPr>
          <a:lstStyle/>
          <a:p>
            <a:pPr marL="173037" lvl="1" algn="just">
              <a:lnSpc>
                <a:spcPct val="150000"/>
              </a:lnSpc>
            </a:pPr>
            <a:r>
              <a:rPr lang="ne-NP" sz="2400" b="1" dirty="0">
                <a:cs typeface="Kalimati" pitchFamily="2"/>
              </a:rPr>
              <a:t>महल ६ मृतक १५ देखि ४९ वर्षको महिला भए मृत्यु हुँदा उहाँको अवस्था कस्तो थियो ?</a:t>
            </a:r>
            <a:endParaRPr lang="en-US" sz="2400" b="1" dirty="0">
              <a:cs typeface="Kalimati" pitchFamily="2"/>
            </a:endParaRPr>
          </a:p>
          <a:p>
            <a:pPr marL="173037" lvl="1" algn="just">
              <a:lnSpc>
                <a:spcPct val="150000"/>
              </a:lnSpc>
            </a:pPr>
            <a:r>
              <a:rPr lang="en-US" sz="2400" b="1" dirty="0">
                <a:cs typeface="Kalimati" pitchFamily="2"/>
              </a:rPr>
              <a:t>	      </a:t>
            </a:r>
            <a:r>
              <a:rPr lang="ne-NP" sz="2400" b="1" dirty="0">
                <a:cs typeface="Kalimati" pitchFamily="2"/>
              </a:rPr>
              <a:t>गर्भवती ...</a:t>
            </a:r>
            <a:r>
              <a:rPr lang="en-US" sz="2400" b="1" dirty="0">
                <a:cs typeface="Kalimati" pitchFamily="2"/>
              </a:rPr>
              <a:t>1 </a:t>
            </a:r>
            <a:r>
              <a:rPr lang="ne-NP" sz="2400" b="1" dirty="0">
                <a:cs typeface="Kalimati" pitchFamily="2"/>
              </a:rPr>
              <a:t>प्रसुती ...</a:t>
            </a:r>
            <a:r>
              <a:rPr lang="en-US" sz="2400" b="1" dirty="0">
                <a:cs typeface="Kalimati" pitchFamily="2"/>
              </a:rPr>
              <a:t>2</a:t>
            </a:r>
            <a:r>
              <a:rPr lang="ne-NP" sz="2400" b="1" dirty="0">
                <a:cs typeface="Kalimati" pitchFamily="2"/>
              </a:rPr>
              <a:t> सुत्केरी भएको (बच्चा जन्मेको) छ हप्ता भित्र ...</a:t>
            </a:r>
            <a:r>
              <a:rPr lang="en-US" sz="2400" b="1" dirty="0">
                <a:cs typeface="Kalimati" pitchFamily="2"/>
              </a:rPr>
              <a:t>3</a:t>
            </a:r>
            <a:r>
              <a:rPr lang="ne-NP" sz="2400" b="1" dirty="0">
                <a:cs typeface="Kalimati" pitchFamily="2"/>
              </a:rPr>
              <a:t> अन्य ...</a:t>
            </a:r>
            <a:r>
              <a:rPr lang="en-US" sz="2400" b="1" dirty="0">
                <a:cs typeface="Kalimati" pitchFamily="2"/>
              </a:rPr>
              <a:t>4</a:t>
            </a:r>
            <a:endParaRPr lang="ne-NP" sz="2400" dirty="0">
              <a:cs typeface="Kalimati" pitchFamily="2"/>
            </a:endParaRPr>
          </a:p>
        </p:txBody>
      </p:sp>
      <p:grpSp>
        <p:nvGrpSpPr>
          <p:cNvPr id="27" name="Group 26">
            <a:extLst>
              <a:ext uri="{FF2B5EF4-FFF2-40B4-BE49-F238E27FC236}">
                <a16:creationId xmlns:a16="http://schemas.microsoft.com/office/drawing/2014/main" id="{DF2EE628-0DD3-4862-A41A-76DF04D52958}"/>
              </a:ext>
            </a:extLst>
          </p:cNvPr>
          <p:cNvGrpSpPr/>
          <p:nvPr/>
        </p:nvGrpSpPr>
        <p:grpSpPr>
          <a:xfrm>
            <a:off x="7951113" y="3148075"/>
            <a:ext cx="4240887" cy="3274828"/>
            <a:chOff x="7102243" y="2615627"/>
            <a:chExt cx="5032595" cy="3714438"/>
          </a:xfrm>
        </p:grpSpPr>
        <p:pic>
          <p:nvPicPr>
            <p:cNvPr id="28" name="Picture 27">
              <a:extLst>
                <a:ext uri="{FF2B5EF4-FFF2-40B4-BE49-F238E27FC236}">
                  <a16:creationId xmlns:a16="http://schemas.microsoft.com/office/drawing/2014/main" id="{B73D143F-70E9-4A65-A727-1416D21D6DD0}"/>
                </a:ext>
              </a:extLst>
            </p:cNvPr>
            <p:cNvPicPr>
              <a:picLocks noChangeAspect="1"/>
            </p:cNvPicPr>
            <p:nvPr/>
          </p:nvPicPr>
          <p:blipFill rotWithShape="1">
            <a:blip r:embed="rId3"/>
            <a:srcRect l="32180" t="39645" r="20988" b="28837"/>
            <a:stretch/>
          </p:blipFill>
          <p:spPr>
            <a:xfrm>
              <a:off x="7102243" y="2615627"/>
              <a:ext cx="5032595" cy="3714438"/>
            </a:xfrm>
            <a:prstGeom prst="rect">
              <a:avLst/>
            </a:prstGeom>
          </p:spPr>
        </p:pic>
        <p:sp>
          <p:nvSpPr>
            <p:cNvPr id="30" name="TextBox 29">
              <a:extLst>
                <a:ext uri="{FF2B5EF4-FFF2-40B4-BE49-F238E27FC236}">
                  <a16:creationId xmlns:a16="http://schemas.microsoft.com/office/drawing/2014/main" id="{76D43105-802F-479F-8C55-CE7D3F4EBBE8}"/>
                </a:ext>
              </a:extLst>
            </p:cNvPr>
            <p:cNvSpPr txBox="1"/>
            <p:nvPr/>
          </p:nvSpPr>
          <p:spPr>
            <a:xfrm>
              <a:off x="7464871" y="4470124"/>
              <a:ext cx="1596771" cy="380277"/>
            </a:xfrm>
            <a:prstGeom prst="rect">
              <a:avLst/>
            </a:prstGeom>
            <a:noFill/>
          </p:spPr>
          <p:txBody>
            <a:bodyPr wrap="square" rtlCol="0">
              <a:spAutoFit/>
            </a:bodyPr>
            <a:lstStyle/>
            <a:p>
              <a:r>
                <a:rPr lang="ne-NP" dirty="0">
                  <a:solidFill>
                    <a:srgbClr val="00B0F0"/>
                  </a:solidFill>
                  <a:cs typeface="Kalimati" panose="00000400000000000000" pitchFamily="2"/>
                </a:rPr>
                <a:t>शीवा हमाल</a:t>
              </a:r>
              <a:endParaRPr lang="en-US" dirty="0">
                <a:solidFill>
                  <a:srgbClr val="00B0F0"/>
                </a:solidFill>
                <a:cs typeface="Kalimati" panose="00000400000000000000" pitchFamily="2"/>
              </a:endParaRPr>
            </a:p>
          </p:txBody>
        </p:sp>
        <p:sp>
          <p:nvSpPr>
            <p:cNvPr id="31" name="TextBox 30">
              <a:extLst>
                <a:ext uri="{FF2B5EF4-FFF2-40B4-BE49-F238E27FC236}">
                  <a16:creationId xmlns:a16="http://schemas.microsoft.com/office/drawing/2014/main" id="{41B19E3D-6748-44E1-A726-271A9B6556EB}"/>
                </a:ext>
              </a:extLst>
            </p:cNvPr>
            <p:cNvSpPr txBox="1"/>
            <p:nvPr/>
          </p:nvSpPr>
          <p:spPr>
            <a:xfrm>
              <a:off x="8930414" y="4499035"/>
              <a:ext cx="744293" cy="369332"/>
            </a:xfrm>
            <a:prstGeom prst="rect">
              <a:avLst/>
            </a:prstGeom>
            <a:noFill/>
          </p:spPr>
          <p:txBody>
            <a:bodyPr wrap="square" rtlCol="0">
              <a:spAutoFit/>
            </a:bodyPr>
            <a:lstStyle/>
            <a:p>
              <a:pPr algn="ctr"/>
              <a:r>
                <a:rPr lang="en-US" dirty="0">
                  <a:solidFill>
                    <a:srgbClr val="00B0F0"/>
                  </a:solidFill>
                </a:rPr>
                <a:t>2</a:t>
              </a:r>
            </a:p>
          </p:txBody>
        </p:sp>
        <p:sp>
          <p:nvSpPr>
            <p:cNvPr id="32" name="TextBox 31">
              <a:extLst>
                <a:ext uri="{FF2B5EF4-FFF2-40B4-BE49-F238E27FC236}">
                  <a16:creationId xmlns:a16="http://schemas.microsoft.com/office/drawing/2014/main" id="{8BB7E3A0-DF24-42BF-BBE1-CD38F7F95E5B}"/>
                </a:ext>
              </a:extLst>
            </p:cNvPr>
            <p:cNvSpPr txBox="1"/>
            <p:nvPr/>
          </p:nvSpPr>
          <p:spPr>
            <a:xfrm>
              <a:off x="9476215" y="4470677"/>
              <a:ext cx="744293" cy="369332"/>
            </a:xfrm>
            <a:prstGeom prst="rect">
              <a:avLst/>
            </a:prstGeom>
            <a:noFill/>
          </p:spPr>
          <p:txBody>
            <a:bodyPr wrap="square" rtlCol="0">
              <a:spAutoFit/>
            </a:bodyPr>
            <a:lstStyle/>
            <a:p>
              <a:pPr algn="ctr"/>
              <a:r>
                <a:rPr lang="en-US" dirty="0">
                  <a:solidFill>
                    <a:srgbClr val="00B0F0"/>
                  </a:solidFill>
                </a:rPr>
                <a:t>31</a:t>
              </a:r>
            </a:p>
          </p:txBody>
        </p:sp>
        <p:sp>
          <p:nvSpPr>
            <p:cNvPr id="33" name="TextBox 32">
              <a:extLst>
                <a:ext uri="{FF2B5EF4-FFF2-40B4-BE49-F238E27FC236}">
                  <a16:creationId xmlns:a16="http://schemas.microsoft.com/office/drawing/2014/main" id="{7C1E580E-E444-41A3-AFF8-EE26B7BCAE88}"/>
                </a:ext>
              </a:extLst>
            </p:cNvPr>
            <p:cNvSpPr txBox="1"/>
            <p:nvPr/>
          </p:nvSpPr>
          <p:spPr>
            <a:xfrm>
              <a:off x="7443608" y="4896537"/>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शिशु मृत्यु</a:t>
              </a:r>
              <a:endParaRPr lang="en-US" dirty="0">
                <a:solidFill>
                  <a:srgbClr val="00B0F0"/>
                </a:solidFill>
                <a:cs typeface="Kalimati" panose="00000400000000000000" pitchFamily="2"/>
              </a:endParaRPr>
            </a:p>
          </p:txBody>
        </p:sp>
        <p:sp>
          <p:nvSpPr>
            <p:cNvPr id="34" name="TextBox 33">
              <a:extLst>
                <a:ext uri="{FF2B5EF4-FFF2-40B4-BE49-F238E27FC236}">
                  <a16:creationId xmlns:a16="http://schemas.microsoft.com/office/drawing/2014/main" id="{6DE150BE-3FB5-4FAC-8903-10A51371B986}"/>
                </a:ext>
              </a:extLst>
            </p:cNvPr>
            <p:cNvSpPr txBox="1"/>
            <p:nvPr/>
          </p:nvSpPr>
          <p:spPr>
            <a:xfrm>
              <a:off x="8936579" y="4912056"/>
              <a:ext cx="744293" cy="369332"/>
            </a:xfrm>
            <a:prstGeom prst="rect">
              <a:avLst/>
            </a:prstGeom>
            <a:noFill/>
          </p:spPr>
          <p:txBody>
            <a:bodyPr wrap="square" rtlCol="0">
              <a:spAutoFit/>
            </a:bodyPr>
            <a:lstStyle/>
            <a:p>
              <a:pPr algn="ctr"/>
              <a:r>
                <a:rPr lang="en-US" dirty="0">
                  <a:solidFill>
                    <a:srgbClr val="00B0F0"/>
                  </a:solidFill>
                </a:rPr>
                <a:t>1</a:t>
              </a:r>
            </a:p>
          </p:txBody>
        </p:sp>
        <p:sp>
          <p:nvSpPr>
            <p:cNvPr id="35" name="TextBox 34">
              <a:extLst>
                <a:ext uri="{FF2B5EF4-FFF2-40B4-BE49-F238E27FC236}">
                  <a16:creationId xmlns:a16="http://schemas.microsoft.com/office/drawing/2014/main" id="{980D42BA-33CE-4789-9DAC-6C93659AD6DB}"/>
                </a:ext>
              </a:extLst>
            </p:cNvPr>
            <p:cNvSpPr txBox="1"/>
            <p:nvPr/>
          </p:nvSpPr>
          <p:spPr>
            <a:xfrm>
              <a:off x="9465583" y="4927889"/>
              <a:ext cx="744293" cy="369332"/>
            </a:xfrm>
            <a:prstGeom prst="rect">
              <a:avLst/>
            </a:prstGeom>
            <a:noFill/>
          </p:spPr>
          <p:txBody>
            <a:bodyPr wrap="square" rtlCol="0">
              <a:spAutoFit/>
            </a:bodyPr>
            <a:lstStyle/>
            <a:p>
              <a:pPr algn="ctr"/>
              <a:r>
                <a:rPr lang="en-US" dirty="0">
                  <a:solidFill>
                    <a:srgbClr val="00B0F0"/>
                  </a:solidFill>
                </a:rPr>
                <a:t>00</a:t>
              </a:r>
            </a:p>
          </p:txBody>
        </p:sp>
        <p:sp>
          <p:nvSpPr>
            <p:cNvPr id="36" name="TextBox 35">
              <a:extLst>
                <a:ext uri="{FF2B5EF4-FFF2-40B4-BE49-F238E27FC236}">
                  <a16:creationId xmlns:a16="http://schemas.microsoft.com/office/drawing/2014/main" id="{755E764B-285B-4422-B543-8B0510CE680C}"/>
                </a:ext>
              </a:extLst>
            </p:cNvPr>
            <p:cNvSpPr txBox="1"/>
            <p:nvPr/>
          </p:nvSpPr>
          <p:spPr>
            <a:xfrm>
              <a:off x="9950222" y="4490293"/>
              <a:ext cx="744293" cy="369332"/>
            </a:xfrm>
            <a:prstGeom prst="rect">
              <a:avLst/>
            </a:prstGeom>
            <a:noFill/>
          </p:spPr>
          <p:txBody>
            <a:bodyPr wrap="square" rtlCol="0">
              <a:spAutoFit/>
            </a:bodyPr>
            <a:lstStyle/>
            <a:p>
              <a:pPr algn="ctr"/>
              <a:r>
                <a:rPr lang="en-US" dirty="0">
                  <a:solidFill>
                    <a:srgbClr val="00B0F0"/>
                  </a:solidFill>
                </a:rPr>
                <a:t>5</a:t>
              </a:r>
            </a:p>
          </p:txBody>
        </p:sp>
        <p:sp>
          <p:nvSpPr>
            <p:cNvPr id="37" name="TextBox 36">
              <a:extLst>
                <a:ext uri="{FF2B5EF4-FFF2-40B4-BE49-F238E27FC236}">
                  <a16:creationId xmlns:a16="http://schemas.microsoft.com/office/drawing/2014/main" id="{75DE9020-9353-4E26-81EA-3BB77F623266}"/>
                </a:ext>
              </a:extLst>
            </p:cNvPr>
            <p:cNvSpPr txBox="1"/>
            <p:nvPr/>
          </p:nvSpPr>
          <p:spPr>
            <a:xfrm>
              <a:off x="9954684" y="4917256"/>
              <a:ext cx="744293" cy="454047"/>
            </a:xfrm>
            <a:prstGeom prst="rect">
              <a:avLst/>
            </a:prstGeom>
            <a:noFill/>
          </p:spPr>
          <p:txBody>
            <a:bodyPr wrap="square" rtlCol="0">
              <a:spAutoFit/>
            </a:bodyPr>
            <a:lstStyle/>
            <a:p>
              <a:pPr algn="ctr"/>
              <a:r>
                <a:rPr lang="en-US" dirty="0">
                  <a:solidFill>
                    <a:srgbClr val="00B0F0"/>
                  </a:solidFill>
                </a:rPr>
                <a:t>1</a:t>
              </a:r>
            </a:p>
          </p:txBody>
        </p:sp>
      </p:grpSp>
      <p:sp>
        <p:nvSpPr>
          <p:cNvPr id="3" name="TextBox 2">
            <a:extLst>
              <a:ext uri="{FF2B5EF4-FFF2-40B4-BE49-F238E27FC236}">
                <a16:creationId xmlns:a16="http://schemas.microsoft.com/office/drawing/2014/main" id="{DECCA6B5-11DB-470A-B3EB-A818B8CBD907}"/>
              </a:ext>
            </a:extLst>
          </p:cNvPr>
          <p:cNvSpPr txBox="1"/>
          <p:nvPr/>
        </p:nvSpPr>
        <p:spPr>
          <a:xfrm>
            <a:off x="11660415" y="4766046"/>
            <a:ext cx="145086" cy="461665"/>
          </a:xfrm>
          <a:prstGeom prst="rect">
            <a:avLst/>
          </a:prstGeom>
          <a:noFill/>
        </p:spPr>
        <p:txBody>
          <a:bodyPr wrap="square" rtlCol="0">
            <a:spAutoFit/>
          </a:bodyPr>
          <a:lstStyle/>
          <a:p>
            <a:r>
              <a:rPr lang="en-US" sz="2400" dirty="0">
                <a:solidFill>
                  <a:srgbClr val="00B0F0"/>
                </a:solidFill>
              </a:rPr>
              <a:t>1</a:t>
            </a:r>
          </a:p>
        </p:txBody>
      </p:sp>
      <p:sp>
        <p:nvSpPr>
          <p:cNvPr id="19" name="TextBox 18">
            <a:extLst>
              <a:ext uri="{FF2B5EF4-FFF2-40B4-BE49-F238E27FC236}">
                <a16:creationId xmlns:a16="http://schemas.microsoft.com/office/drawing/2014/main" id="{DB03B72B-60BB-439F-871F-89A5FC5232D3}"/>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2934499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लेख्ने तरिका</a:t>
            </a:r>
          </a:p>
        </p:txBody>
      </p:sp>
      <p:sp>
        <p:nvSpPr>
          <p:cNvPr id="5" name="TextBox 4"/>
          <p:cNvSpPr txBox="1"/>
          <p:nvPr/>
        </p:nvSpPr>
        <p:spPr>
          <a:xfrm>
            <a:off x="34663" y="2246711"/>
            <a:ext cx="7517011" cy="4385816"/>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गर्भवती ...</a:t>
            </a:r>
            <a:r>
              <a:rPr lang="en-US" sz="2400" b="1" dirty="0">
                <a:cs typeface="Kalimati" pitchFamily="2"/>
              </a:rPr>
              <a:t>1 </a:t>
            </a:r>
            <a:endParaRPr lang="ne-NP" sz="2400" b="1" dirty="0">
              <a:cs typeface="Kalimati" pitchFamily="2"/>
            </a:endParaRPr>
          </a:p>
          <a:p>
            <a:pPr lvl="1" indent="-284163" algn="just">
              <a:lnSpc>
                <a:spcPct val="150000"/>
              </a:lnSpc>
              <a:buFont typeface="Arial"/>
              <a:buChar char="•"/>
            </a:pPr>
            <a:r>
              <a:rPr lang="ne-NP" sz="2400" dirty="0">
                <a:cs typeface="Kalimati" pitchFamily="2"/>
              </a:rPr>
              <a:t>गर्भधारण भएपछि सुत्केरी व्यथा शुरू नभएसम्म वा खेर नगएको वा गर्भपतन नभए वा नगराए सम्मको अवधिमा मृत्यु भएको भए कोड </a:t>
            </a:r>
            <a:r>
              <a:rPr lang="en-US" sz="2400" b="1" dirty="0">
                <a:solidFill>
                  <a:srgbClr val="00B0F0"/>
                </a:solidFill>
                <a:cs typeface="Kalimati" pitchFamily="2"/>
              </a:rPr>
              <a:t>1</a:t>
            </a:r>
            <a:r>
              <a:rPr lang="ne-NP" sz="2400" dirty="0">
                <a:cs typeface="Kalimati" pitchFamily="2"/>
              </a:rPr>
              <a:t> लेख्नुपर्दछ ।</a:t>
            </a:r>
            <a:endParaRPr lang="en-US" sz="2400" dirty="0">
              <a:cs typeface="Kalimati" pitchFamily="2"/>
            </a:endParaRPr>
          </a:p>
          <a:p>
            <a:pPr marL="173037" lvl="1" algn="just">
              <a:lnSpc>
                <a:spcPct val="150000"/>
              </a:lnSpc>
            </a:pPr>
            <a:r>
              <a:rPr lang="ne-NP" sz="2400" b="1" dirty="0">
                <a:cs typeface="Kalimati" pitchFamily="2"/>
              </a:rPr>
              <a:t>प्रसुती ...</a:t>
            </a:r>
            <a:r>
              <a:rPr lang="en-US" sz="2400" b="1" dirty="0">
                <a:cs typeface="Kalimati" pitchFamily="2"/>
              </a:rPr>
              <a:t>2</a:t>
            </a:r>
            <a:r>
              <a:rPr lang="ne-NP" sz="2400" b="1" dirty="0">
                <a:cs typeface="Kalimati" pitchFamily="2"/>
              </a:rPr>
              <a:t> </a:t>
            </a:r>
          </a:p>
          <a:p>
            <a:pPr lvl="1" indent="-284163" algn="just">
              <a:lnSpc>
                <a:spcPct val="150000"/>
              </a:lnSpc>
              <a:buFont typeface="Arial"/>
              <a:buChar char="•"/>
            </a:pPr>
            <a:r>
              <a:rPr lang="ne-NP" sz="2400" dirty="0">
                <a:cs typeface="Kalimati" pitchFamily="2"/>
              </a:rPr>
              <a:t>सुत्केरी व्यथा शुरू भएपछि मृत वा जीवित शिशु जन्म भई बाहिर ननिस्केसम्म वा गर्भपतन गराउँदै वा हुँदैको अवस्थामा मृत्यु भएको भए कोड </a:t>
            </a:r>
            <a:r>
              <a:rPr lang="en-US" sz="2400" b="1" dirty="0">
                <a:solidFill>
                  <a:srgbClr val="00B0F0"/>
                </a:solidFill>
                <a:cs typeface="Kalimati" pitchFamily="2"/>
              </a:rPr>
              <a:t>2</a:t>
            </a:r>
            <a:r>
              <a:rPr lang="en-US" sz="2400" dirty="0">
                <a:cs typeface="Kalimati" pitchFamily="2"/>
              </a:rPr>
              <a:t> </a:t>
            </a:r>
            <a:r>
              <a:rPr lang="ne-NP"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sp>
        <p:nvSpPr>
          <p:cNvPr id="14" name="TextBox 13">
            <a:extLst>
              <a:ext uri="{FF2B5EF4-FFF2-40B4-BE49-F238E27FC236}">
                <a16:creationId xmlns:a16="http://schemas.microsoft.com/office/drawing/2014/main" id="{5A80A656-2487-4556-BFDC-742B753C6CF2}"/>
              </a:ext>
            </a:extLst>
          </p:cNvPr>
          <p:cNvSpPr txBox="1"/>
          <p:nvPr/>
        </p:nvSpPr>
        <p:spPr>
          <a:xfrm>
            <a:off x="9427584" y="2686410"/>
            <a:ext cx="1868244" cy="461665"/>
          </a:xfrm>
          <a:prstGeom prst="rect">
            <a:avLst/>
          </a:prstGeom>
          <a:solidFill>
            <a:schemeClr val="accent5">
              <a:lumMod val="40000"/>
              <a:lumOff val="60000"/>
            </a:schemeClr>
          </a:solidFill>
          <a:ln>
            <a:solidFill>
              <a:srgbClr val="00B050"/>
            </a:solidFill>
          </a:ln>
        </p:spPr>
        <p:txBody>
          <a:bodyPr wrap="square" rtlCol="0">
            <a:spAutoFit/>
          </a:bodyPr>
          <a:lstStyle/>
          <a:p>
            <a:pPr algn="ctr"/>
            <a:r>
              <a:rPr lang="ne-NP" sz="2400" dirty="0">
                <a:cs typeface="Kalimati" panose="00000400000000000000" pitchFamily="2"/>
              </a:rPr>
              <a:t>उदाहरण</a:t>
            </a:r>
            <a:endParaRPr lang="en-US" sz="2400" dirty="0">
              <a:cs typeface="Kalimati" panose="00000400000000000000" pitchFamily="2"/>
            </a:endParaRPr>
          </a:p>
        </p:txBody>
      </p:sp>
      <p:sp>
        <p:nvSpPr>
          <p:cNvPr id="25" name="TextBox 24">
            <a:extLst>
              <a:ext uri="{FF2B5EF4-FFF2-40B4-BE49-F238E27FC236}">
                <a16:creationId xmlns:a16="http://schemas.microsoft.com/office/drawing/2014/main" id="{35106026-06FB-482B-ADEC-21B357D4F4F0}"/>
              </a:ext>
            </a:extLst>
          </p:cNvPr>
          <p:cNvSpPr txBox="1"/>
          <p:nvPr/>
        </p:nvSpPr>
        <p:spPr>
          <a:xfrm>
            <a:off x="-7475" y="1361920"/>
            <a:ext cx="12192000" cy="600164"/>
          </a:xfrm>
          <a:prstGeom prst="rect">
            <a:avLst/>
          </a:prstGeom>
          <a:noFill/>
        </p:spPr>
        <p:txBody>
          <a:bodyPr wrap="square">
            <a:spAutoFit/>
          </a:bodyPr>
          <a:lstStyle/>
          <a:p>
            <a:pPr marL="173037" lvl="1" algn="just">
              <a:lnSpc>
                <a:spcPct val="150000"/>
              </a:lnSpc>
            </a:pPr>
            <a:r>
              <a:rPr lang="ne-NP" sz="2400" b="1" dirty="0">
                <a:cs typeface="Kalimati" pitchFamily="2"/>
              </a:rPr>
              <a:t>महल ६ मृतक १५ देखि ४९ वर्षको महिला भए मृत्यु हुँदा उहाँको अवस्था कस्तो थियो ?</a:t>
            </a:r>
            <a:endParaRPr lang="en-US" sz="2400" b="1" dirty="0">
              <a:cs typeface="Kalimati" pitchFamily="2"/>
            </a:endParaRPr>
          </a:p>
        </p:txBody>
      </p:sp>
      <p:grpSp>
        <p:nvGrpSpPr>
          <p:cNvPr id="27" name="Group 26">
            <a:extLst>
              <a:ext uri="{FF2B5EF4-FFF2-40B4-BE49-F238E27FC236}">
                <a16:creationId xmlns:a16="http://schemas.microsoft.com/office/drawing/2014/main" id="{DF2EE628-0DD3-4862-A41A-76DF04D52958}"/>
              </a:ext>
            </a:extLst>
          </p:cNvPr>
          <p:cNvGrpSpPr/>
          <p:nvPr/>
        </p:nvGrpSpPr>
        <p:grpSpPr>
          <a:xfrm>
            <a:off x="7951113" y="3148075"/>
            <a:ext cx="4240887" cy="3274828"/>
            <a:chOff x="7102243" y="2615627"/>
            <a:chExt cx="5032595" cy="3714438"/>
          </a:xfrm>
        </p:grpSpPr>
        <p:pic>
          <p:nvPicPr>
            <p:cNvPr id="28" name="Picture 27">
              <a:extLst>
                <a:ext uri="{FF2B5EF4-FFF2-40B4-BE49-F238E27FC236}">
                  <a16:creationId xmlns:a16="http://schemas.microsoft.com/office/drawing/2014/main" id="{B73D143F-70E9-4A65-A727-1416D21D6DD0}"/>
                </a:ext>
              </a:extLst>
            </p:cNvPr>
            <p:cNvPicPr>
              <a:picLocks noChangeAspect="1"/>
            </p:cNvPicPr>
            <p:nvPr/>
          </p:nvPicPr>
          <p:blipFill rotWithShape="1">
            <a:blip r:embed="rId3"/>
            <a:srcRect l="32180" t="39645" r="20988" b="28837"/>
            <a:stretch/>
          </p:blipFill>
          <p:spPr>
            <a:xfrm>
              <a:off x="7102243" y="2615627"/>
              <a:ext cx="5032595" cy="3714438"/>
            </a:xfrm>
            <a:prstGeom prst="rect">
              <a:avLst/>
            </a:prstGeom>
          </p:spPr>
        </p:pic>
        <p:sp>
          <p:nvSpPr>
            <p:cNvPr id="30" name="TextBox 29">
              <a:extLst>
                <a:ext uri="{FF2B5EF4-FFF2-40B4-BE49-F238E27FC236}">
                  <a16:creationId xmlns:a16="http://schemas.microsoft.com/office/drawing/2014/main" id="{76D43105-802F-479F-8C55-CE7D3F4EBBE8}"/>
                </a:ext>
              </a:extLst>
            </p:cNvPr>
            <p:cNvSpPr txBox="1"/>
            <p:nvPr/>
          </p:nvSpPr>
          <p:spPr>
            <a:xfrm>
              <a:off x="7464871" y="4470124"/>
              <a:ext cx="1596771" cy="380277"/>
            </a:xfrm>
            <a:prstGeom prst="rect">
              <a:avLst/>
            </a:prstGeom>
            <a:noFill/>
          </p:spPr>
          <p:txBody>
            <a:bodyPr wrap="square" rtlCol="0">
              <a:spAutoFit/>
            </a:bodyPr>
            <a:lstStyle/>
            <a:p>
              <a:r>
                <a:rPr lang="ne-NP" dirty="0">
                  <a:solidFill>
                    <a:srgbClr val="00B0F0"/>
                  </a:solidFill>
                  <a:cs typeface="Kalimati" panose="00000400000000000000" pitchFamily="2"/>
                </a:rPr>
                <a:t>शीवा हमाल</a:t>
              </a:r>
              <a:endParaRPr lang="en-US" dirty="0">
                <a:solidFill>
                  <a:srgbClr val="00B0F0"/>
                </a:solidFill>
                <a:cs typeface="Kalimati" panose="00000400000000000000" pitchFamily="2"/>
              </a:endParaRPr>
            </a:p>
          </p:txBody>
        </p:sp>
        <p:sp>
          <p:nvSpPr>
            <p:cNvPr id="31" name="TextBox 30">
              <a:extLst>
                <a:ext uri="{FF2B5EF4-FFF2-40B4-BE49-F238E27FC236}">
                  <a16:creationId xmlns:a16="http://schemas.microsoft.com/office/drawing/2014/main" id="{41B19E3D-6748-44E1-A726-271A9B6556EB}"/>
                </a:ext>
              </a:extLst>
            </p:cNvPr>
            <p:cNvSpPr txBox="1"/>
            <p:nvPr/>
          </p:nvSpPr>
          <p:spPr>
            <a:xfrm>
              <a:off x="8930414" y="4499035"/>
              <a:ext cx="744293" cy="369332"/>
            </a:xfrm>
            <a:prstGeom prst="rect">
              <a:avLst/>
            </a:prstGeom>
            <a:noFill/>
          </p:spPr>
          <p:txBody>
            <a:bodyPr wrap="square" rtlCol="0">
              <a:spAutoFit/>
            </a:bodyPr>
            <a:lstStyle/>
            <a:p>
              <a:pPr algn="ctr"/>
              <a:r>
                <a:rPr lang="en-US" dirty="0">
                  <a:solidFill>
                    <a:srgbClr val="00B0F0"/>
                  </a:solidFill>
                </a:rPr>
                <a:t>2</a:t>
              </a:r>
            </a:p>
          </p:txBody>
        </p:sp>
        <p:sp>
          <p:nvSpPr>
            <p:cNvPr id="32" name="TextBox 31">
              <a:extLst>
                <a:ext uri="{FF2B5EF4-FFF2-40B4-BE49-F238E27FC236}">
                  <a16:creationId xmlns:a16="http://schemas.microsoft.com/office/drawing/2014/main" id="{8BB7E3A0-DF24-42BF-BBE1-CD38F7F95E5B}"/>
                </a:ext>
              </a:extLst>
            </p:cNvPr>
            <p:cNvSpPr txBox="1"/>
            <p:nvPr/>
          </p:nvSpPr>
          <p:spPr>
            <a:xfrm>
              <a:off x="9476215" y="4470677"/>
              <a:ext cx="744293" cy="369332"/>
            </a:xfrm>
            <a:prstGeom prst="rect">
              <a:avLst/>
            </a:prstGeom>
            <a:noFill/>
          </p:spPr>
          <p:txBody>
            <a:bodyPr wrap="square" rtlCol="0">
              <a:spAutoFit/>
            </a:bodyPr>
            <a:lstStyle/>
            <a:p>
              <a:pPr algn="ctr"/>
              <a:r>
                <a:rPr lang="en-US" dirty="0">
                  <a:solidFill>
                    <a:srgbClr val="00B0F0"/>
                  </a:solidFill>
                </a:rPr>
                <a:t>31</a:t>
              </a:r>
            </a:p>
          </p:txBody>
        </p:sp>
        <p:sp>
          <p:nvSpPr>
            <p:cNvPr id="33" name="TextBox 32">
              <a:extLst>
                <a:ext uri="{FF2B5EF4-FFF2-40B4-BE49-F238E27FC236}">
                  <a16:creationId xmlns:a16="http://schemas.microsoft.com/office/drawing/2014/main" id="{7C1E580E-E444-41A3-AFF8-EE26B7BCAE88}"/>
                </a:ext>
              </a:extLst>
            </p:cNvPr>
            <p:cNvSpPr txBox="1"/>
            <p:nvPr/>
          </p:nvSpPr>
          <p:spPr>
            <a:xfrm>
              <a:off x="7443608" y="4896537"/>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शिशु मृत्यु</a:t>
              </a:r>
              <a:endParaRPr lang="en-US" dirty="0">
                <a:solidFill>
                  <a:srgbClr val="00B0F0"/>
                </a:solidFill>
                <a:cs typeface="Kalimati" panose="00000400000000000000" pitchFamily="2"/>
              </a:endParaRPr>
            </a:p>
          </p:txBody>
        </p:sp>
        <p:sp>
          <p:nvSpPr>
            <p:cNvPr id="34" name="TextBox 33">
              <a:extLst>
                <a:ext uri="{FF2B5EF4-FFF2-40B4-BE49-F238E27FC236}">
                  <a16:creationId xmlns:a16="http://schemas.microsoft.com/office/drawing/2014/main" id="{6DE150BE-3FB5-4FAC-8903-10A51371B986}"/>
                </a:ext>
              </a:extLst>
            </p:cNvPr>
            <p:cNvSpPr txBox="1"/>
            <p:nvPr/>
          </p:nvSpPr>
          <p:spPr>
            <a:xfrm>
              <a:off x="8936579" y="4912056"/>
              <a:ext cx="744293" cy="369332"/>
            </a:xfrm>
            <a:prstGeom prst="rect">
              <a:avLst/>
            </a:prstGeom>
            <a:noFill/>
          </p:spPr>
          <p:txBody>
            <a:bodyPr wrap="square" rtlCol="0">
              <a:spAutoFit/>
            </a:bodyPr>
            <a:lstStyle/>
            <a:p>
              <a:pPr algn="ctr"/>
              <a:r>
                <a:rPr lang="en-US" dirty="0">
                  <a:solidFill>
                    <a:srgbClr val="00B0F0"/>
                  </a:solidFill>
                </a:rPr>
                <a:t>1</a:t>
              </a:r>
            </a:p>
          </p:txBody>
        </p:sp>
        <p:sp>
          <p:nvSpPr>
            <p:cNvPr id="35" name="TextBox 34">
              <a:extLst>
                <a:ext uri="{FF2B5EF4-FFF2-40B4-BE49-F238E27FC236}">
                  <a16:creationId xmlns:a16="http://schemas.microsoft.com/office/drawing/2014/main" id="{980D42BA-33CE-4789-9DAC-6C93659AD6DB}"/>
                </a:ext>
              </a:extLst>
            </p:cNvPr>
            <p:cNvSpPr txBox="1"/>
            <p:nvPr/>
          </p:nvSpPr>
          <p:spPr>
            <a:xfrm>
              <a:off x="9465583" y="4927889"/>
              <a:ext cx="744293" cy="369332"/>
            </a:xfrm>
            <a:prstGeom prst="rect">
              <a:avLst/>
            </a:prstGeom>
            <a:noFill/>
          </p:spPr>
          <p:txBody>
            <a:bodyPr wrap="square" rtlCol="0">
              <a:spAutoFit/>
            </a:bodyPr>
            <a:lstStyle/>
            <a:p>
              <a:pPr algn="ctr"/>
              <a:r>
                <a:rPr lang="en-US" dirty="0">
                  <a:solidFill>
                    <a:srgbClr val="00B0F0"/>
                  </a:solidFill>
                </a:rPr>
                <a:t>00</a:t>
              </a:r>
            </a:p>
          </p:txBody>
        </p:sp>
        <p:sp>
          <p:nvSpPr>
            <p:cNvPr id="36" name="TextBox 35">
              <a:extLst>
                <a:ext uri="{FF2B5EF4-FFF2-40B4-BE49-F238E27FC236}">
                  <a16:creationId xmlns:a16="http://schemas.microsoft.com/office/drawing/2014/main" id="{755E764B-285B-4422-B543-8B0510CE680C}"/>
                </a:ext>
              </a:extLst>
            </p:cNvPr>
            <p:cNvSpPr txBox="1"/>
            <p:nvPr/>
          </p:nvSpPr>
          <p:spPr>
            <a:xfrm>
              <a:off x="9950222" y="4490293"/>
              <a:ext cx="744293" cy="369332"/>
            </a:xfrm>
            <a:prstGeom prst="rect">
              <a:avLst/>
            </a:prstGeom>
            <a:noFill/>
          </p:spPr>
          <p:txBody>
            <a:bodyPr wrap="square" rtlCol="0">
              <a:spAutoFit/>
            </a:bodyPr>
            <a:lstStyle/>
            <a:p>
              <a:pPr algn="ctr"/>
              <a:r>
                <a:rPr lang="en-US" dirty="0">
                  <a:solidFill>
                    <a:srgbClr val="00B0F0"/>
                  </a:solidFill>
                </a:rPr>
                <a:t>5</a:t>
              </a:r>
            </a:p>
          </p:txBody>
        </p:sp>
        <p:sp>
          <p:nvSpPr>
            <p:cNvPr id="37" name="TextBox 36">
              <a:extLst>
                <a:ext uri="{FF2B5EF4-FFF2-40B4-BE49-F238E27FC236}">
                  <a16:creationId xmlns:a16="http://schemas.microsoft.com/office/drawing/2014/main" id="{75DE9020-9353-4E26-81EA-3BB77F623266}"/>
                </a:ext>
              </a:extLst>
            </p:cNvPr>
            <p:cNvSpPr txBox="1"/>
            <p:nvPr/>
          </p:nvSpPr>
          <p:spPr>
            <a:xfrm>
              <a:off x="9954684" y="4917256"/>
              <a:ext cx="744293" cy="454047"/>
            </a:xfrm>
            <a:prstGeom prst="rect">
              <a:avLst/>
            </a:prstGeom>
            <a:noFill/>
          </p:spPr>
          <p:txBody>
            <a:bodyPr wrap="square" rtlCol="0">
              <a:spAutoFit/>
            </a:bodyPr>
            <a:lstStyle/>
            <a:p>
              <a:pPr algn="ctr"/>
              <a:r>
                <a:rPr lang="en-US" dirty="0">
                  <a:solidFill>
                    <a:srgbClr val="00B0F0"/>
                  </a:solidFill>
                </a:rPr>
                <a:t>1</a:t>
              </a:r>
            </a:p>
          </p:txBody>
        </p:sp>
      </p:grpSp>
      <p:sp>
        <p:nvSpPr>
          <p:cNvPr id="3" name="TextBox 2">
            <a:extLst>
              <a:ext uri="{FF2B5EF4-FFF2-40B4-BE49-F238E27FC236}">
                <a16:creationId xmlns:a16="http://schemas.microsoft.com/office/drawing/2014/main" id="{DECCA6B5-11DB-470A-B3EB-A818B8CBD907}"/>
              </a:ext>
            </a:extLst>
          </p:cNvPr>
          <p:cNvSpPr txBox="1"/>
          <p:nvPr/>
        </p:nvSpPr>
        <p:spPr>
          <a:xfrm>
            <a:off x="11660415" y="4766046"/>
            <a:ext cx="145086" cy="461665"/>
          </a:xfrm>
          <a:prstGeom prst="rect">
            <a:avLst/>
          </a:prstGeom>
          <a:noFill/>
        </p:spPr>
        <p:txBody>
          <a:bodyPr wrap="square" rtlCol="0">
            <a:spAutoFit/>
          </a:bodyPr>
          <a:lstStyle/>
          <a:p>
            <a:r>
              <a:rPr lang="en-US" sz="2400" dirty="0">
                <a:solidFill>
                  <a:srgbClr val="00B0F0"/>
                </a:solidFill>
              </a:rPr>
              <a:t>1</a:t>
            </a:r>
          </a:p>
        </p:txBody>
      </p:sp>
      <p:cxnSp>
        <p:nvCxnSpPr>
          <p:cNvPr id="10" name="Straight Arrow Connector 9">
            <a:extLst>
              <a:ext uri="{FF2B5EF4-FFF2-40B4-BE49-F238E27FC236}">
                <a16:creationId xmlns:a16="http://schemas.microsoft.com/office/drawing/2014/main" id="{4CDFA5A3-A479-473E-9057-3204964238B1}"/>
              </a:ext>
            </a:extLst>
          </p:cNvPr>
          <p:cNvCxnSpPr/>
          <p:nvPr/>
        </p:nvCxnSpPr>
        <p:spPr>
          <a:xfrm>
            <a:off x="11798644" y="4167961"/>
            <a:ext cx="0" cy="73152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3" name="Straight Connector 12">
            <a:extLst>
              <a:ext uri="{FF2B5EF4-FFF2-40B4-BE49-F238E27FC236}">
                <a16:creationId xmlns:a16="http://schemas.microsoft.com/office/drawing/2014/main" id="{37968211-1B84-4D83-88E6-24F5F7333B93}"/>
              </a:ext>
            </a:extLst>
          </p:cNvPr>
          <p:cNvCxnSpPr>
            <a:cxnSpLocks/>
          </p:cNvCxnSpPr>
          <p:nvPr/>
        </p:nvCxnSpPr>
        <p:spPr>
          <a:xfrm>
            <a:off x="4944140" y="4167961"/>
            <a:ext cx="6861361"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050" name="Picture 2" descr="Thinking emoticon - question face emoji - vector illustration">
            <a:extLst>
              <a:ext uri="{FF2B5EF4-FFF2-40B4-BE49-F238E27FC236}">
                <a16:creationId xmlns:a16="http://schemas.microsoft.com/office/drawing/2014/main" id="{F5A16EED-D720-4AE6-8E38-8FEFF876F6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9084" y="6025414"/>
            <a:ext cx="674102" cy="69657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7211F379-610D-4F7B-9D42-89988C4C8953}"/>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3309417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लेख्ने तरिका</a:t>
            </a:r>
          </a:p>
        </p:txBody>
      </p:sp>
      <p:sp>
        <p:nvSpPr>
          <p:cNvPr id="5" name="TextBox 4"/>
          <p:cNvSpPr txBox="1"/>
          <p:nvPr/>
        </p:nvSpPr>
        <p:spPr>
          <a:xfrm>
            <a:off x="256032" y="2110860"/>
            <a:ext cx="11657294" cy="4555093"/>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सुत्केरी भएको (बच्चा जन्मेको) छ हप्ता भित्र ...</a:t>
            </a:r>
            <a:r>
              <a:rPr lang="en-US" sz="2400" b="1" dirty="0">
                <a:cs typeface="Kalimati" pitchFamily="2"/>
              </a:rPr>
              <a:t>3</a:t>
            </a:r>
          </a:p>
          <a:p>
            <a:pPr lvl="1" indent="-284163" algn="just">
              <a:lnSpc>
                <a:spcPct val="150000"/>
              </a:lnSpc>
              <a:buFont typeface="Arial"/>
              <a:buChar char="•"/>
            </a:pPr>
            <a:r>
              <a:rPr lang="ne-NP" sz="2400" dirty="0">
                <a:cs typeface="Kalimati" pitchFamily="2"/>
              </a:rPr>
              <a:t>जीवित वा मृत शिशु जन्म भएको वा गर्भ खेर गएको वा गर्भपतन गराएको वा गर्भावस्था समाप्त भएको ६ हप्ता (४२ दिन)</a:t>
            </a:r>
            <a:r>
              <a:rPr lang="en-US" sz="2400" dirty="0">
                <a:cs typeface="Kalimati" pitchFamily="2"/>
              </a:rPr>
              <a:t> </a:t>
            </a:r>
            <a:r>
              <a:rPr lang="ne-NP" sz="2400" dirty="0">
                <a:cs typeface="Kalimati" pitchFamily="2"/>
              </a:rPr>
              <a:t>भित्रको अवस्थामा मृत्यु भएको भए कोड </a:t>
            </a:r>
            <a:r>
              <a:rPr lang="en-US" sz="2400" b="1" dirty="0">
                <a:solidFill>
                  <a:srgbClr val="00B0F0"/>
                </a:solidFill>
                <a:cs typeface="Kalimati" pitchFamily="2"/>
              </a:rPr>
              <a:t>3</a:t>
            </a:r>
            <a:r>
              <a:rPr lang="ne-NP" sz="2400" b="1" dirty="0">
                <a:solidFill>
                  <a:srgbClr val="00B0F0"/>
                </a:solidFill>
                <a:cs typeface="Kalimati" pitchFamily="2"/>
              </a:rPr>
              <a:t> </a:t>
            </a:r>
            <a:r>
              <a:rPr lang="ne-NP" sz="2400" dirty="0">
                <a:cs typeface="Kalimati" pitchFamily="2"/>
              </a:rPr>
              <a:t>लेख्नुपर्दछ ।</a:t>
            </a:r>
          </a:p>
          <a:p>
            <a:pPr marL="173037" lvl="1" algn="just">
              <a:lnSpc>
                <a:spcPct val="150000"/>
              </a:lnSpc>
            </a:pPr>
            <a:r>
              <a:rPr lang="ne-NP" sz="2400" b="1" dirty="0">
                <a:cs typeface="Kalimati" pitchFamily="2"/>
              </a:rPr>
              <a:t>अन्य ...</a:t>
            </a:r>
            <a:r>
              <a:rPr lang="en-US" sz="2400" b="1" dirty="0">
                <a:cs typeface="Kalimati" pitchFamily="2"/>
              </a:rPr>
              <a:t>4</a:t>
            </a:r>
            <a:endParaRPr lang="ne-NP" sz="2400" b="1" dirty="0">
              <a:cs typeface="Kalimati" pitchFamily="2"/>
            </a:endParaRPr>
          </a:p>
          <a:p>
            <a:pPr lvl="1" indent="-284163" algn="just">
              <a:lnSpc>
                <a:spcPct val="150000"/>
              </a:lnSpc>
              <a:buFont typeface="Arial"/>
              <a:buChar char="•"/>
            </a:pPr>
            <a:r>
              <a:rPr lang="ne-NP" sz="2400" dirty="0">
                <a:cs typeface="Kalimati" pitchFamily="2"/>
              </a:rPr>
              <a:t>गर्भ नै नरहेको अवस्था वा बच्चा जन्मेको</a:t>
            </a:r>
            <a:r>
              <a:rPr lang="en-US" sz="2400" dirty="0">
                <a:cs typeface="Kalimati" pitchFamily="2"/>
              </a:rPr>
              <a:t> </a:t>
            </a:r>
            <a:r>
              <a:rPr lang="ne-NP" sz="2400" dirty="0">
                <a:cs typeface="Kalimati" pitchFamily="2"/>
              </a:rPr>
              <a:t>(सुत्केरी भएको) वा गर्भ खेर गएको वा गर्भपतन गराएको वा गर्भावस्था समाप्त भएको ६ हप्ता (४२ दिन) पछिको अवस्थामा मृत्यु भएको भए कोड </a:t>
            </a:r>
            <a:r>
              <a:rPr lang="en-US" sz="2400" b="1" dirty="0">
                <a:solidFill>
                  <a:srgbClr val="00B0F0"/>
                </a:solidFill>
                <a:cs typeface="Kalimati" pitchFamily="2"/>
              </a:rPr>
              <a:t>4</a:t>
            </a:r>
            <a:r>
              <a:rPr lang="ne-NP" sz="2400" dirty="0">
                <a:cs typeface="Kalimati" pitchFamily="2"/>
              </a:rPr>
              <a:t> लेख्नुपर्दछ ।</a:t>
            </a:r>
          </a:p>
          <a:p>
            <a:pPr marL="173037" lvl="1" algn="just">
              <a:lnSpc>
                <a:spcPct val="150000"/>
              </a:lnSpc>
            </a:pPr>
            <a:r>
              <a:rPr lang="ne-NP" sz="3200" b="1" dirty="0">
                <a:solidFill>
                  <a:srgbClr val="0070C0"/>
                </a:solidFill>
                <a:cs typeface="Kalimati" pitchFamily="2"/>
              </a:rPr>
              <a:t>उदाहरणका लागि गणना पुस्तिकाको पेज ६२ अध्ययन गर्नुहोस् ।</a:t>
            </a:r>
          </a:p>
        </p:txBody>
      </p:sp>
      <p:sp>
        <p:nvSpPr>
          <p:cNvPr id="8" name="Slide Number Placeholder 19"/>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sp>
        <p:nvSpPr>
          <p:cNvPr id="25" name="TextBox 24">
            <a:extLst>
              <a:ext uri="{FF2B5EF4-FFF2-40B4-BE49-F238E27FC236}">
                <a16:creationId xmlns:a16="http://schemas.microsoft.com/office/drawing/2014/main" id="{35106026-06FB-482B-ADEC-21B357D4F4F0}"/>
              </a:ext>
            </a:extLst>
          </p:cNvPr>
          <p:cNvSpPr txBox="1"/>
          <p:nvPr/>
        </p:nvSpPr>
        <p:spPr>
          <a:xfrm>
            <a:off x="-7475" y="1361920"/>
            <a:ext cx="12192000" cy="600164"/>
          </a:xfrm>
          <a:prstGeom prst="rect">
            <a:avLst/>
          </a:prstGeom>
          <a:noFill/>
        </p:spPr>
        <p:txBody>
          <a:bodyPr wrap="square">
            <a:spAutoFit/>
          </a:bodyPr>
          <a:lstStyle/>
          <a:p>
            <a:pPr marL="173037" lvl="1" algn="just">
              <a:lnSpc>
                <a:spcPct val="150000"/>
              </a:lnSpc>
            </a:pPr>
            <a:r>
              <a:rPr lang="ne-NP" sz="2400" b="1" dirty="0">
                <a:cs typeface="Kalimati" pitchFamily="2"/>
              </a:rPr>
              <a:t>महल ६ मृतक १५ देखि ४९ वर्षको महिला भए मृत्यु हुँदा उहाँको अवस्था कस्तो थियो ?</a:t>
            </a:r>
            <a:endParaRPr lang="en-US" sz="2400" b="1" dirty="0">
              <a:cs typeface="Kalimati" pitchFamily="2"/>
            </a:endParaRPr>
          </a:p>
        </p:txBody>
      </p:sp>
    </p:spTree>
    <p:extLst>
      <p:ext uri="{BB962C8B-B14F-4D97-AF65-F5344CB8AC3E}">
        <p14:creationId xmlns:p14="http://schemas.microsoft.com/office/powerpoint/2010/main" val="365656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6149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१६ तपाईंको परिवारका कुनै अनुपस्थित सदस्य हाल विदेश गएका छन्</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p>
        </p:txBody>
      </p:sp>
      <p:sp>
        <p:nvSpPr>
          <p:cNvPr id="5" name="TextBox 4"/>
          <p:cNvSpPr txBox="1"/>
          <p:nvPr/>
        </p:nvSpPr>
        <p:spPr>
          <a:xfrm>
            <a:off x="144966" y="1394283"/>
            <a:ext cx="11942955" cy="4016484"/>
          </a:xfrm>
          <a:prstGeom prst="rect">
            <a:avLst/>
          </a:prstGeom>
        </p:spPr>
        <p:txBody>
          <a:bodyPr wrap="square" lIns="0" tIns="0" rIns="0" bIns="0" rtlCol="0" anchor="t">
            <a:spAutoFit/>
          </a:bodyPr>
          <a:lstStyle/>
          <a:p>
            <a:pPr marL="173037" lvl="1" algn="just">
              <a:lnSpc>
                <a:spcPct val="150000"/>
              </a:lnSpc>
            </a:pPr>
            <a:r>
              <a:rPr lang="ne-NP" sz="2800" b="1" dirty="0">
                <a:cs typeface="Kalimati" pitchFamily="2"/>
              </a:rPr>
              <a:t>अनुपस्थित व्यक्तिः</a:t>
            </a:r>
          </a:p>
          <a:p>
            <a:pPr lvl="5" indent="-284163" algn="just">
              <a:lnSpc>
                <a:spcPct val="150000"/>
              </a:lnSpc>
              <a:buFont typeface="Arial"/>
              <a:buChar char="•"/>
            </a:pPr>
            <a:r>
              <a:rPr lang="ne-NP" sz="2400" dirty="0">
                <a:cs typeface="Kalimati" pitchFamily="2"/>
              </a:rPr>
              <a:t>परिवारबाट छुट्टीभिन्‍न नभएका,</a:t>
            </a:r>
          </a:p>
          <a:p>
            <a:pPr lvl="5" indent="-284163" algn="just">
              <a:lnSpc>
                <a:spcPct val="150000"/>
              </a:lnSpc>
              <a:buFont typeface="Arial"/>
              <a:buChar char="•"/>
            </a:pPr>
            <a:r>
              <a:rPr lang="ne-NP" sz="2400" dirty="0">
                <a:cs typeface="Kalimati" pitchFamily="2"/>
              </a:rPr>
              <a:t>परिवारमा पुनः फर्कि आउने सम्भावना भएका, </a:t>
            </a:r>
          </a:p>
          <a:p>
            <a:pPr lvl="5" indent="-284163" algn="just">
              <a:lnSpc>
                <a:spcPct val="150000"/>
              </a:lnSpc>
              <a:buFont typeface="Arial"/>
              <a:buChar char="•"/>
            </a:pPr>
            <a:r>
              <a:rPr lang="ne-NP" sz="2400" dirty="0">
                <a:cs typeface="Kalimati" pitchFamily="2"/>
              </a:rPr>
              <a:t>परिवार भन्दा टाढा अन्यत्र अक्सर बसोबास गरिरहेका व्यक्ति । </a:t>
            </a:r>
          </a:p>
          <a:p>
            <a:pPr marL="173037" lvl="1" algn="just">
              <a:lnSpc>
                <a:spcPct val="150000"/>
              </a:lnSpc>
            </a:pPr>
            <a:r>
              <a:rPr lang="ne-NP" sz="2800" b="1" dirty="0">
                <a:cs typeface="Kalimati" pitchFamily="2"/>
              </a:rPr>
              <a:t>परिवारमा अनुपस्थित</a:t>
            </a:r>
            <a:r>
              <a:rPr lang="en-US" sz="2800" b="1" dirty="0">
                <a:cs typeface="Kalimati" pitchFamily="2"/>
              </a:rPr>
              <a:t> </a:t>
            </a:r>
            <a:r>
              <a:rPr lang="ne-NP" sz="2800" b="1" dirty="0">
                <a:cs typeface="Kalimati" pitchFamily="2"/>
              </a:rPr>
              <a:t>(विदेश गएका) अन्तर्गत निम्न दुई सर्त पूरा भएको हुनु पर्दछः–</a:t>
            </a:r>
          </a:p>
          <a:p>
            <a:pPr marL="173037" lvl="1" algn="just">
              <a:lnSpc>
                <a:spcPct val="150000"/>
              </a:lnSpc>
            </a:pPr>
            <a:r>
              <a:rPr lang="ne-NP" sz="2400" dirty="0">
                <a:cs typeface="Kalimati" pitchFamily="2"/>
              </a:rPr>
              <a:t>	१) अनुपस्थित व्यक्ति विदेश जाँदाको बखत परिवारको सदस्य भएको हुनुपर्दछ ।</a:t>
            </a:r>
          </a:p>
          <a:p>
            <a:pPr marL="173037" lvl="1" algn="just">
              <a:lnSpc>
                <a:spcPct val="150000"/>
              </a:lnSpc>
            </a:pPr>
            <a:r>
              <a:rPr lang="ne-NP" sz="2400" dirty="0">
                <a:cs typeface="Kalimati" pitchFamily="2"/>
              </a:rPr>
              <a:t>	२) विदेशबाट फर्कने सम्भावना भएको र फर्कंदा सोही परिवारको सदस्य हुनुपर्दछ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pic>
        <p:nvPicPr>
          <p:cNvPr id="7" name="Picture 6">
            <a:extLst>
              <a:ext uri="{FF2B5EF4-FFF2-40B4-BE49-F238E27FC236}">
                <a16:creationId xmlns:a16="http://schemas.microsoft.com/office/drawing/2014/main" id="{484E183D-E116-46D9-863C-006A0545E474}"/>
              </a:ext>
            </a:extLst>
          </p:cNvPr>
          <p:cNvPicPr>
            <a:picLocks noChangeAspect="1"/>
          </p:cNvPicPr>
          <p:nvPr/>
        </p:nvPicPr>
        <p:blipFill rotWithShape="1">
          <a:blip r:embed="rId3"/>
          <a:srcRect l="19971" t="37909" r="28972" b="55291"/>
          <a:stretch/>
        </p:blipFill>
        <p:spPr>
          <a:xfrm>
            <a:off x="-24871" y="5463717"/>
            <a:ext cx="11849369" cy="1394283"/>
          </a:xfrm>
          <a:prstGeom prst="rect">
            <a:avLst/>
          </a:prstGeom>
        </p:spPr>
      </p:pic>
    </p:spTree>
    <p:extLst>
      <p:ext uri="{BB962C8B-B14F-4D97-AF65-F5344CB8AC3E}">
        <p14:creationId xmlns:p14="http://schemas.microsoft.com/office/powerpoint/2010/main" val="4248970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6149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विदेश गएका व्यक्तिलार्इ </a:t>
            </a:r>
            <a:r>
              <a:rPr lang="ne-NP" sz="2800" b="1" dirty="0">
                <a:solidFill>
                  <a:srgbClr val="142DAC"/>
                </a:solidFill>
                <a:latin typeface="Calibri" panose="020F0502020204030204" pitchFamily="34" charset="0"/>
                <a:cs typeface="Kalimati" panose="00000400000000000000" pitchFamily="2"/>
              </a:rPr>
              <a:t>अनुपस्थित व्यक्तिको रुपमा गणना गर्ने वा नगर्ने</a:t>
            </a:r>
            <a:r>
              <a:rPr lang="en-US" sz="2800" b="1" dirty="0">
                <a:solidFill>
                  <a:srgbClr val="142DAC"/>
                </a:solidFill>
                <a:latin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endParaRPr lang="ne-NP" sz="2800" b="1" dirty="0">
              <a:solidFill>
                <a:srgbClr val="142DAC"/>
              </a:solidFill>
              <a:latin typeface="Calibri" panose="020F0502020204030204" pitchFamily="34" charset="0"/>
              <a:cs typeface="Kalimati" panose="00000400000000000000" pitchFamily="2"/>
            </a:endParaRPr>
          </a:p>
        </p:txBody>
      </p:sp>
      <p:sp>
        <p:nvSpPr>
          <p:cNvPr id="5" name="TextBox 4"/>
          <p:cNvSpPr txBox="1"/>
          <p:nvPr/>
        </p:nvSpPr>
        <p:spPr>
          <a:xfrm>
            <a:off x="108921" y="1431211"/>
            <a:ext cx="12083079" cy="5493812"/>
          </a:xfrm>
          <a:prstGeom prst="rect">
            <a:avLst/>
          </a:prstGeom>
        </p:spPr>
        <p:txBody>
          <a:bodyPr wrap="square" lIns="0" tIns="0" rIns="0" bIns="0" rtlCol="0" anchor="t">
            <a:spAutoFit/>
          </a:bodyPr>
          <a:lstStyle/>
          <a:p>
            <a:pPr marL="747713" lvl="1" indent="-576263" algn="just">
              <a:lnSpc>
                <a:spcPct val="150000"/>
              </a:lnSpc>
            </a:pPr>
            <a:r>
              <a:rPr lang="ne-NP" sz="2400" dirty="0">
                <a:cs typeface="Kalimati" pitchFamily="2"/>
              </a:rPr>
              <a:t>क) केही दिन अघि मात्र विदेश गएको भए पनि लामो पढाई वा रोजगारीको लागि गएको भए “अनुपस्थित” सदस्य मान्नु पर्दछ ।</a:t>
            </a:r>
          </a:p>
          <a:p>
            <a:pPr marL="747713" lvl="1" indent="-576263" algn="just">
              <a:lnSpc>
                <a:spcPct val="150000"/>
              </a:lnSpc>
            </a:pPr>
            <a:r>
              <a:rPr lang="ne-NP" sz="2400" dirty="0">
                <a:cs typeface="Kalimati" pitchFamily="2"/>
              </a:rPr>
              <a:t>ख) विदेशको नागरिकता, डिभी, पिआर आदि लिई बसोबास गरेका व्यक्तिहरूलाई अनुपस्थितमा जनाउनु हुदैन । </a:t>
            </a:r>
          </a:p>
          <a:p>
            <a:pPr marL="747713" lvl="1" indent="-576263" algn="just">
              <a:lnSpc>
                <a:spcPct val="150000"/>
              </a:lnSpc>
            </a:pPr>
            <a:r>
              <a:rPr lang="ne-NP" sz="2400" dirty="0">
                <a:cs typeface="Kalimati" pitchFamily="2"/>
              </a:rPr>
              <a:t>ग) परिवारमा अनुपस्थित व्यक्तिको विदेशमा गएर विवाह गरेको वा विदेशमा छोराछोरी जन्मेका भए विदेशमा विवाह गरी थप भर्इ उतै बसेका श्रीमान् श्रीमती र छोराछोरीलार्इ गणना गर्नुहुँदैन ।</a:t>
            </a:r>
          </a:p>
          <a:p>
            <a:pPr marL="747713" lvl="1" indent="-576263" algn="just">
              <a:lnSpc>
                <a:spcPct val="150000"/>
              </a:lnSpc>
            </a:pPr>
            <a:r>
              <a:rPr lang="ne-NP" sz="2400" dirty="0">
                <a:cs typeface="Kalimati" pitchFamily="2"/>
              </a:rPr>
              <a:t>घ) छोटो अवधिका लागि विदेशमा तीर्थयात्रा, औषधोपचार, पर्यटन/भ्रमण, छोटो अवधिको उद्योग व्यापार आदिका सिलसिलामा गएका भए “विदेश गएको” मा उल्लेख हुदैन ।</a:t>
            </a:r>
          </a:p>
          <a:p>
            <a:pPr marL="747713" lvl="1" indent="-576263" algn="just">
              <a:lnSpc>
                <a:spcPct val="150000"/>
              </a:lnSpc>
            </a:pPr>
            <a:r>
              <a:rPr lang="ne-NP" sz="2400" dirty="0">
                <a:cs typeface="Kalimati" pitchFamily="2"/>
              </a:rPr>
              <a:t>ङ) विदेशस्थित नेपाली कूटनीतिक नियोग तथा दुतावासहरूमा काम गर्ने नेपालीहरूको विदेश गएका व्यक्तिहरूको रुपमा गणना गर्नुहुँदैन ।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sp>
        <p:nvSpPr>
          <p:cNvPr id="6" name="TextBox 5">
            <a:extLst>
              <a:ext uri="{FF2B5EF4-FFF2-40B4-BE49-F238E27FC236}">
                <a16:creationId xmlns:a16="http://schemas.microsoft.com/office/drawing/2014/main" id="{0135C06B-0441-4716-A22B-2FDDAA6FCBC1}"/>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641745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6149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१७ तपाईंको परिवारबाट विदेश गएका व्यक्तिको विवरण दिनुहोस् ।</a:t>
            </a:r>
          </a:p>
        </p:txBody>
      </p:sp>
      <p:sp>
        <p:nvSpPr>
          <p:cNvPr id="5" name="TextBox 4"/>
          <p:cNvSpPr txBox="1"/>
          <p:nvPr/>
        </p:nvSpPr>
        <p:spPr>
          <a:xfrm>
            <a:off x="53165" y="1575654"/>
            <a:ext cx="12059667" cy="2169825"/>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परिवारका कुनै अनुपस्थित सदस्य हाल विदेश गएका छन् अर्थात् प्रश्न १६ को विवरणमा कोड </a:t>
            </a:r>
            <a:r>
              <a:rPr lang="en-US" sz="2400" b="1" dirty="0">
                <a:solidFill>
                  <a:srgbClr val="00B0F0"/>
                </a:solidFill>
                <a:cs typeface="Kalimati" pitchFamily="2"/>
              </a:rPr>
              <a:t>1</a:t>
            </a:r>
            <a:r>
              <a:rPr lang="ne-NP" sz="2400" dirty="0">
                <a:cs typeface="Kalimati" pitchFamily="2"/>
              </a:rPr>
              <a:t> हुने परिवारलार्इ मात्र यो प्रश्न सोध्नु पर्दछ ।</a:t>
            </a:r>
          </a:p>
          <a:p>
            <a:pPr lvl="1" indent="-284163" algn="just">
              <a:lnSpc>
                <a:spcPct val="150000"/>
              </a:lnSpc>
              <a:buFont typeface="Arial"/>
              <a:buChar char="•"/>
            </a:pPr>
            <a:r>
              <a:rPr lang="ne-NP" sz="2400" dirty="0">
                <a:cs typeface="Kalimati" pitchFamily="2"/>
              </a:rPr>
              <a:t>चार जनाभन्दा बढी व्यक्ति विदेश गएका भए अर्को प्रश्नावलीको यही महलमा विवरण भर्नुपर्दछ ।</a:t>
            </a:r>
            <a:r>
              <a:rPr lang="ne-NP" sz="2400" b="1" dirty="0">
                <a:cs typeface="Kalimati" pitchFamily="2"/>
              </a:rPr>
              <a:t> य</a:t>
            </a:r>
            <a:r>
              <a:rPr lang="ne-NP" sz="2400" b="1" dirty="0">
                <a:solidFill>
                  <a:srgbClr val="142DAC"/>
                </a:solidFill>
                <a:latin typeface="Calibri" panose="020F0502020204030204" pitchFamily="34" charset="0"/>
                <a:cs typeface="Kalimati" panose="00000400000000000000" pitchFamily="2"/>
              </a:rPr>
              <a:t>स्तो अवस्थामा अर्को प्रश्नावलीका</a:t>
            </a:r>
            <a:r>
              <a:rPr lang="ne-NP" sz="2400" dirty="0">
                <a:cs typeface="Kalimati" pitchFamily="2"/>
              </a:rPr>
              <a:t> </a:t>
            </a:r>
            <a:r>
              <a:rPr lang="ne-NP" sz="2400" b="1" dirty="0">
                <a:solidFill>
                  <a:srgbClr val="142DAC"/>
                </a:solidFill>
                <a:latin typeface="Calibri" panose="020F0502020204030204" pitchFamily="34" charset="0"/>
                <a:cs typeface="Kalimati" panose="00000400000000000000" pitchFamily="2"/>
              </a:rPr>
              <a:t>अरु प्रश्नहरु भर्नु पर्दैन र तेर्सो धर्कोले काट्नु पर्दछ ।</a:t>
            </a:r>
            <a:endParaRPr lang="ne-NP" sz="2400" dirty="0">
              <a:cs typeface="Kalimati" pitchFamily="2"/>
            </a:endParaRP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pic>
        <p:nvPicPr>
          <p:cNvPr id="11" name="Picture 10">
            <a:extLst>
              <a:ext uri="{FF2B5EF4-FFF2-40B4-BE49-F238E27FC236}">
                <a16:creationId xmlns:a16="http://schemas.microsoft.com/office/drawing/2014/main" id="{1B4881AE-F2B9-4B0A-BB69-D5BAD0D3CAAB}"/>
              </a:ext>
            </a:extLst>
          </p:cNvPr>
          <p:cNvPicPr>
            <a:picLocks noChangeAspect="1"/>
          </p:cNvPicPr>
          <p:nvPr/>
        </p:nvPicPr>
        <p:blipFill rotWithShape="1">
          <a:blip r:embed="rId3"/>
          <a:srcRect l="20058" t="44186" r="18721" b="29923"/>
          <a:stretch/>
        </p:blipFill>
        <p:spPr>
          <a:xfrm>
            <a:off x="270229" y="4414485"/>
            <a:ext cx="11770341" cy="2432061"/>
          </a:xfrm>
          <a:prstGeom prst="rect">
            <a:avLst/>
          </a:prstGeom>
        </p:spPr>
      </p:pic>
    </p:spTree>
    <p:extLst>
      <p:ext uri="{BB962C8B-B14F-4D97-AF65-F5344CB8AC3E}">
        <p14:creationId xmlns:p14="http://schemas.microsoft.com/office/powerpoint/2010/main" val="3905925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29599" y="886627"/>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विदेश गएका व्यक्तिको विवरण भर्ने तरिका</a:t>
            </a:r>
          </a:p>
        </p:txBody>
      </p:sp>
      <p:sp>
        <p:nvSpPr>
          <p:cNvPr id="5" name="TextBox 4"/>
          <p:cNvSpPr txBox="1"/>
          <p:nvPr/>
        </p:nvSpPr>
        <p:spPr>
          <a:xfrm>
            <a:off x="53165" y="1533122"/>
            <a:ext cx="12059667" cy="2723823"/>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महल २ </a:t>
            </a:r>
            <a:r>
              <a:rPr lang="ne-NP" sz="2400" dirty="0">
                <a:cs typeface="Kalimati" pitchFamily="2"/>
              </a:rPr>
              <a:t>मा विदेश गएका व्यक्तिको नाम थर, महल ३ मा लिङ्ग र </a:t>
            </a:r>
            <a:r>
              <a:rPr lang="ne-NP" sz="2400" b="1" dirty="0">
                <a:cs typeface="Kalimati" pitchFamily="2"/>
              </a:rPr>
              <a:t>महल ४</a:t>
            </a:r>
            <a:r>
              <a:rPr lang="ne-NP" sz="2400" dirty="0">
                <a:cs typeface="Kalimati" pitchFamily="2"/>
              </a:rPr>
              <a:t> मा विदेश जाँदाको उमेर बर्षमा लेख्नुपर्दछ ।</a:t>
            </a:r>
          </a:p>
          <a:p>
            <a:pPr lvl="1" indent="-284163" algn="just">
              <a:lnSpc>
                <a:spcPct val="150000"/>
              </a:lnSpc>
              <a:buFont typeface="Arial"/>
              <a:buChar char="•"/>
            </a:pPr>
            <a:r>
              <a:rPr lang="ne-NP" sz="2400" dirty="0">
                <a:cs typeface="Kalimati" pitchFamily="2"/>
              </a:rPr>
              <a:t>उमेरको लेख्दा यदि व्यक्ति विदेशबाट छुट्टीमा आउने जाने गरेको भए पहिलो पटक गएको बेलाको र  विदेशबाट काम छाडी वा अन्य कारणले फर्केर केही समय बसी पुनः विदेश गएकोमा पछिल्लो बेलाको उमेर लेख्नुपर्दछ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pic>
        <p:nvPicPr>
          <p:cNvPr id="11" name="Picture 10">
            <a:extLst>
              <a:ext uri="{FF2B5EF4-FFF2-40B4-BE49-F238E27FC236}">
                <a16:creationId xmlns:a16="http://schemas.microsoft.com/office/drawing/2014/main" id="{1B4881AE-F2B9-4B0A-BB69-D5BAD0D3CAAB}"/>
              </a:ext>
            </a:extLst>
          </p:cNvPr>
          <p:cNvPicPr>
            <a:picLocks noChangeAspect="1"/>
          </p:cNvPicPr>
          <p:nvPr/>
        </p:nvPicPr>
        <p:blipFill rotWithShape="1">
          <a:blip r:embed="rId3"/>
          <a:srcRect l="20058" t="44186" r="18721" b="29923"/>
          <a:stretch/>
        </p:blipFill>
        <p:spPr>
          <a:xfrm>
            <a:off x="0" y="4423147"/>
            <a:ext cx="11713580" cy="2434664"/>
          </a:xfrm>
          <a:prstGeom prst="rect">
            <a:avLst/>
          </a:prstGeom>
        </p:spPr>
      </p:pic>
      <p:sp>
        <p:nvSpPr>
          <p:cNvPr id="3" name="TextBox 2">
            <a:extLst>
              <a:ext uri="{FF2B5EF4-FFF2-40B4-BE49-F238E27FC236}">
                <a16:creationId xmlns:a16="http://schemas.microsoft.com/office/drawing/2014/main" id="{DB146B63-C0AD-4C1A-B22D-11A3D723125C}"/>
              </a:ext>
            </a:extLst>
          </p:cNvPr>
          <p:cNvSpPr txBox="1"/>
          <p:nvPr/>
        </p:nvSpPr>
        <p:spPr>
          <a:xfrm>
            <a:off x="616688" y="5741580"/>
            <a:ext cx="1818168" cy="369332"/>
          </a:xfrm>
          <a:prstGeom prst="rect">
            <a:avLst/>
          </a:prstGeom>
          <a:noFill/>
        </p:spPr>
        <p:txBody>
          <a:bodyPr wrap="square" rtlCol="0">
            <a:spAutoFit/>
          </a:bodyPr>
          <a:lstStyle/>
          <a:p>
            <a:r>
              <a:rPr lang="ne-NP" dirty="0">
                <a:solidFill>
                  <a:srgbClr val="00B0F0"/>
                </a:solidFill>
                <a:cs typeface="Kalimati" panose="00000400000000000000" pitchFamily="2"/>
              </a:rPr>
              <a:t>हरि रार्इ</a:t>
            </a:r>
            <a:endParaRPr lang="en-US" dirty="0">
              <a:solidFill>
                <a:srgbClr val="00B0F0"/>
              </a:solidFill>
              <a:cs typeface="Kalimati" panose="00000400000000000000" pitchFamily="2"/>
            </a:endParaRPr>
          </a:p>
        </p:txBody>
      </p:sp>
      <p:sp>
        <p:nvSpPr>
          <p:cNvPr id="6" name="TextBox 5">
            <a:extLst>
              <a:ext uri="{FF2B5EF4-FFF2-40B4-BE49-F238E27FC236}">
                <a16:creationId xmlns:a16="http://schemas.microsoft.com/office/drawing/2014/main" id="{35FC003E-81E6-404E-BA79-63DBF635A04D}"/>
              </a:ext>
            </a:extLst>
          </p:cNvPr>
          <p:cNvSpPr txBox="1"/>
          <p:nvPr/>
        </p:nvSpPr>
        <p:spPr>
          <a:xfrm>
            <a:off x="2838893" y="5720314"/>
            <a:ext cx="531628" cy="369332"/>
          </a:xfrm>
          <a:prstGeom prst="rect">
            <a:avLst/>
          </a:prstGeom>
          <a:noFill/>
        </p:spPr>
        <p:txBody>
          <a:bodyPr wrap="square" rtlCol="0">
            <a:spAutoFit/>
          </a:bodyPr>
          <a:lstStyle/>
          <a:p>
            <a:pPr algn="ctr"/>
            <a:r>
              <a:rPr lang="en-US" dirty="0">
                <a:solidFill>
                  <a:srgbClr val="00B0F0"/>
                </a:solidFill>
              </a:rPr>
              <a:t>1</a:t>
            </a:r>
          </a:p>
        </p:txBody>
      </p:sp>
      <p:sp>
        <p:nvSpPr>
          <p:cNvPr id="9" name="TextBox 8">
            <a:extLst>
              <a:ext uri="{FF2B5EF4-FFF2-40B4-BE49-F238E27FC236}">
                <a16:creationId xmlns:a16="http://schemas.microsoft.com/office/drawing/2014/main" id="{FA8B3A2F-E4D6-4C19-BFF6-BEEAA57AA079}"/>
              </a:ext>
            </a:extLst>
          </p:cNvPr>
          <p:cNvSpPr txBox="1"/>
          <p:nvPr/>
        </p:nvSpPr>
        <p:spPr>
          <a:xfrm>
            <a:off x="3916330" y="5691954"/>
            <a:ext cx="531628" cy="369332"/>
          </a:xfrm>
          <a:prstGeom prst="rect">
            <a:avLst/>
          </a:prstGeom>
          <a:noFill/>
        </p:spPr>
        <p:txBody>
          <a:bodyPr wrap="square" rtlCol="0">
            <a:spAutoFit/>
          </a:bodyPr>
          <a:lstStyle/>
          <a:p>
            <a:pPr algn="ctr"/>
            <a:r>
              <a:rPr lang="en-US" dirty="0">
                <a:solidFill>
                  <a:srgbClr val="00B0F0"/>
                </a:solidFill>
              </a:rPr>
              <a:t>30</a:t>
            </a:r>
          </a:p>
        </p:txBody>
      </p:sp>
      <p:sp>
        <p:nvSpPr>
          <p:cNvPr id="10" name="TextBox 9">
            <a:extLst>
              <a:ext uri="{FF2B5EF4-FFF2-40B4-BE49-F238E27FC236}">
                <a16:creationId xmlns:a16="http://schemas.microsoft.com/office/drawing/2014/main" id="{A42CE3F1-3460-463E-8C7F-59B4949C0225}"/>
              </a:ext>
            </a:extLst>
          </p:cNvPr>
          <p:cNvSpPr txBox="1"/>
          <p:nvPr/>
        </p:nvSpPr>
        <p:spPr>
          <a:xfrm>
            <a:off x="6082998" y="926004"/>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4168037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29599" y="886627"/>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विदेश गएका व्यक्तिको विवरण भर्ने तरिका</a:t>
            </a:r>
          </a:p>
        </p:txBody>
      </p:sp>
      <p:sp>
        <p:nvSpPr>
          <p:cNvPr id="5" name="TextBox 4"/>
          <p:cNvSpPr txBox="1"/>
          <p:nvPr/>
        </p:nvSpPr>
        <p:spPr>
          <a:xfrm>
            <a:off x="0" y="1450575"/>
            <a:ext cx="12059667" cy="2723823"/>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महल ५ </a:t>
            </a:r>
            <a:r>
              <a:rPr lang="ne-NP" sz="2400" dirty="0">
                <a:cs typeface="Kalimati" pitchFamily="2"/>
              </a:rPr>
              <a:t>मा विदेश जाँदा उत्तिर्ण गरेको माथिल्लो शैक्षिक तहको कोड लेख्नु पर्दछ।</a:t>
            </a:r>
            <a:endParaRPr lang="en-US" sz="2400" dirty="0">
              <a:cs typeface="Kalimati" pitchFamily="2"/>
            </a:endParaRPr>
          </a:p>
          <a:p>
            <a:pPr lvl="1" indent="-284163" algn="just">
              <a:lnSpc>
                <a:spcPct val="150000"/>
              </a:lnSpc>
              <a:buFont typeface="Arial"/>
              <a:buChar char="•"/>
            </a:pPr>
            <a:r>
              <a:rPr lang="ne-NP" sz="2400" dirty="0">
                <a:cs typeface="Kalimati" pitchFamily="2"/>
              </a:rPr>
              <a:t>उत्तीर्ण गरेको तहको कोड व्यक्तिगत खण्डको महल १७ मा दिइएको छ ।</a:t>
            </a:r>
          </a:p>
          <a:p>
            <a:pPr lvl="1" indent="-284163" algn="just">
              <a:lnSpc>
                <a:spcPct val="150000"/>
              </a:lnSpc>
              <a:buFont typeface="Arial"/>
              <a:buChar char="•"/>
            </a:pPr>
            <a:r>
              <a:rPr lang="ne-NP" sz="2400" b="1" dirty="0">
                <a:cs typeface="Kalimati" pitchFamily="2"/>
              </a:rPr>
              <a:t>महल ६</a:t>
            </a:r>
            <a:r>
              <a:rPr lang="ne-NP" sz="2400" dirty="0">
                <a:cs typeface="Kalimati" pitchFamily="2"/>
              </a:rPr>
              <a:t> मा विदेश गएको जम्मा अवधि वर्षमा लेख्नुपर्दछ ।यसरी अवधि लेख्दा काम विशेषले आउने जाने भएमा पहिलो पटक गएदेखि र विदेशबाट फर्केर केही समय बसी पुनः विदेश गएकोमा पछिल्लो पटक गएपछि हालसम्मको अवधि लेख्नुपर्दछ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grpSp>
        <p:nvGrpSpPr>
          <p:cNvPr id="7" name="Group 6">
            <a:extLst>
              <a:ext uri="{FF2B5EF4-FFF2-40B4-BE49-F238E27FC236}">
                <a16:creationId xmlns:a16="http://schemas.microsoft.com/office/drawing/2014/main" id="{389BCCD6-6924-4903-91CD-C2684F388206}"/>
              </a:ext>
            </a:extLst>
          </p:cNvPr>
          <p:cNvGrpSpPr/>
          <p:nvPr/>
        </p:nvGrpSpPr>
        <p:grpSpPr>
          <a:xfrm>
            <a:off x="44604" y="4772721"/>
            <a:ext cx="11713580" cy="2085089"/>
            <a:chOff x="0" y="4423147"/>
            <a:chExt cx="11713580" cy="2434664"/>
          </a:xfrm>
        </p:grpSpPr>
        <p:pic>
          <p:nvPicPr>
            <p:cNvPr id="11" name="Picture 10">
              <a:extLst>
                <a:ext uri="{FF2B5EF4-FFF2-40B4-BE49-F238E27FC236}">
                  <a16:creationId xmlns:a16="http://schemas.microsoft.com/office/drawing/2014/main" id="{1B4881AE-F2B9-4B0A-BB69-D5BAD0D3CAAB}"/>
                </a:ext>
              </a:extLst>
            </p:cNvPr>
            <p:cNvPicPr>
              <a:picLocks noChangeAspect="1"/>
            </p:cNvPicPr>
            <p:nvPr/>
          </p:nvPicPr>
          <p:blipFill rotWithShape="1">
            <a:blip r:embed="rId3"/>
            <a:srcRect l="20058" t="44186" r="18721" b="29923"/>
            <a:stretch/>
          </p:blipFill>
          <p:spPr>
            <a:xfrm>
              <a:off x="0" y="4423147"/>
              <a:ext cx="11713580" cy="2434664"/>
            </a:xfrm>
            <a:prstGeom prst="rect">
              <a:avLst/>
            </a:prstGeom>
          </p:spPr>
        </p:pic>
        <p:sp>
          <p:nvSpPr>
            <p:cNvPr id="3" name="TextBox 2">
              <a:extLst>
                <a:ext uri="{FF2B5EF4-FFF2-40B4-BE49-F238E27FC236}">
                  <a16:creationId xmlns:a16="http://schemas.microsoft.com/office/drawing/2014/main" id="{DB146B63-C0AD-4C1A-B22D-11A3D723125C}"/>
                </a:ext>
              </a:extLst>
            </p:cNvPr>
            <p:cNvSpPr txBox="1"/>
            <p:nvPr/>
          </p:nvSpPr>
          <p:spPr>
            <a:xfrm>
              <a:off x="616688" y="5741580"/>
              <a:ext cx="1818168" cy="369332"/>
            </a:xfrm>
            <a:prstGeom prst="rect">
              <a:avLst/>
            </a:prstGeom>
            <a:noFill/>
          </p:spPr>
          <p:txBody>
            <a:bodyPr wrap="square" rtlCol="0">
              <a:spAutoFit/>
            </a:bodyPr>
            <a:lstStyle/>
            <a:p>
              <a:r>
                <a:rPr lang="ne-NP" dirty="0">
                  <a:solidFill>
                    <a:srgbClr val="00B0F0"/>
                  </a:solidFill>
                  <a:cs typeface="Kalimati" panose="00000400000000000000" pitchFamily="2"/>
                </a:rPr>
                <a:t>हरि रार्इ</a:t>
              </a:r>
              <a:endParaRPr lang="en-US" dirty="0">
                <a:solidFill>
                  <a:srgbClr val="00B0F0"/>
                </a:solidFill>
                <a:cs typeface="Kalimati" panose="00000400000000000000" pitchFamily="2"/>
              </a:endParaRPr>
            </a:p>
          </p:txBody>
        </p:sp>
        <p:sp>
          <p:nvSpPr>
            <p:cNvPr id="6" name="TextBox 5">
              <a:extLst>
                <a:ext uri="{FF2B5EF4-FFF2-40B4-BE49-F238E27FC236}">
                  <a16:creationId xmlns:a16="http://schemas.microsoft.com/office/drawing/2014/main" id="{35FC003E-81E6-404E-BA79-63DBF635A04D}"/>
                </a:ext>
              </a:extLst>
            </p:cNvPr>
            <p:cNvSpPr txBox="1"/>
            <p:nvPr/>
          </p:nvSpPr>
          <p:spPr>
            <a:xfrm>
              <a:off x="2838893" y="5720314"/>
              <a:ext cx="531628" cy="369332"/>
            </a:xfrm>
            <a:prstGeom prst="rect">
              <a:avLst/>
            </a:prstGeom>
            <a:noFill/>
          </p:spPr>
          <p:txBody>
            <a:bodyPr wrap="square" rtlCol="0">
              <a:spAutoFit/>
            </a:bodyPr>
            <a:lstStyle/>
            <a:p>
              <a:pPr algn="ctr"/>
              <a:r>
                <a:rPr lang="en-US" dirty="0">
                  <a:solidFill>
                    <a:srgbClr val="00B0F0"/>
                  </a:solidFill>
                </a:rPr>
                <a:t>1</a:t>
              </a:r>
            </a:p>
          </p:txBody>
        </p:sp>
        <p:sp>
          <p:nvSpPr>
            <p:cNvPr id="9" name="TextBox 8">
              <a:extLst>
                <a:ext uri="{FF2B5EF4-FFF2-40B4-BE49-F238E27FC236}">
                  <a16:creationId xmlns:a16="http://schemas.microsoft.com/office/drawing/2014/main" id="{FA8B3A2F-E4D6-4C19-BFF6-BEEAA57AA079}"/>
                </a:ext>
              </a:extLst>
            </p:cNvPr>
            <p:cNvSpPr txBox="1"/>
            <p:nvPr/>
          </p:nvSpPr>
          <p:spPr>
            <a:xfrm>
              <a:off x="3916330" y="5691954"/>
              <a:ext cx="531628" cy="369332"/>
            </a:xfrm>
            <a:prstGeom prst="rect">
              <a:avLst/>
            </a:prstGeom>
            <a:noFill/>
          </p:spPr>
          <p:txBody>
            <a:bodyPr wrap="square" rtlCol="0">
              <a:spAutoFit/>
            </a:bodyPr>
            <a:lstStyle/>
            <a:p>
              <a:pPr algn="ctr"/>
              <a:r>
                <a:rPr lang="en-US" dirty="0">
                  <a:solidFill>
                    <a:srgbClr val="00B0F0"/>
                  </a:solidFill>
                </a:rPr>
                <a:t>30</a:t>
              </a:r>
            </a:p>
          </p:txBody>
        </p:sp>
        <p:sp>
          <p:nvSpPr>
            <p:cNvPr id="10" name="TextBox 9">
              <a:extLst>
                <a:ext uri="{FF2B5EF4-FFF2-40B4-BE49-F238E27FC236}">
                  <a16:creationId xmlns:a16="http://schemas.microsoft.com/office/drawing/2014/main" id="{B53CBB92-F9D7-465F-89A2-8DC0F2EBD744}"/>
                </a:ext>
              </a:extLst>
            </p:cNvPr>
            <p:cNvSpPr txBox="1"/>
            <p:nvPr/>
          </p:nvSpPr>
          <p:spPr>
            <a:xfrm>
              <a:off x="4983136" y="5684860"/>
              <a:ext cx="531628" cy="369332"/>
            </a:xfrm>
            <a:prstGeom prst="rect">
              <a:avLst/>
            </a:prstGeom>
            <a:noFill/>
          </p:spPr>
          <p:txBody>
            <a:bodyPr wrap="square" rtlCol="0">
              <a:spAutoFit/>
            </a:bodyPr>
            <a:lstStyle/>
            <a:p>
              <a:pPr algn="ctr"/>
              <a:r>
                <a:rPr lang="en-US" dirty="0">
                  <a:solidFill>
                    <a:srgbClr val="00B0F0"/>
                  </a:solidFill>
                </a:rPr>
                <a:t>13</a:t>
              </a:r>
            </a:p>
          </p:txBody>
        </p:sp>
      </p:grpSp>
      <p:sp>
        <p:nvSpPr>
          <p:cNvPr id="12" name="TextBox 11">
            <a:extLst>
              <a:ext uri="{FF2B5EF4-FFF2-40B4-BE49-F238E27FC236}">
                <a16:creationId xmlns:a16="http://schemas.microsoft.com/office/drawing/2014/main" id="{E27C2465-69A3-4B04-8B3D-2E9D38B7BFE1}"/>
              </a:ext>
            </a:extLst>
          </p:cNvPr>
          <p:cNvSpPr txBox="1"/>
          <p:nvPr/>
        </p:nvSpPr>
        <p:spPr>
          <a:xfrm>
            <a:off x="5860362" y="5827258"/>
            <a:ext cx="531628" cy="369332"/>
          </a:xfrm>
          <a:prstGeom prst="rect">
            <a:avLst/>
          </a:prstGeom>
          <a:noFill/>
        </p:spPr>
        <p:txBody>
          <a:bodyPr wrap="square" rtlCol="0">
            <a:spAutoFit/>
          </a:bodyPr>
          <a:lstStyle/>
          <a:p>
            <a:pPr algn="ctr"/>
            <a:r>
              <a:rPr lang="en-US" dirty="0">
                <a:solidFill>
                  <a:srgbClr val="00B0F0"/>
                </a:solidFill>
              </a:rPr>
              <a:t>5</a:t>
            </a:r>
          </a:p>
        </p:txBody>
      </p:sp>
      <p:sp>
        <p:nvSpPr>
          <p:cNvPr id="13" name="TextBox 12">
            <a:extLst>
              <a:ext uri="{FF2B5EF4-FFF2-40B4-BE49-F238E27FC236}">
                <a16:creationId xmlns:a16="http://schemas.microsoft.com/office/drawing/2014/main" id="{E6722CD1-06B1-4BBB-ADAD-D50E91542BD0}"/>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3703423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29599" y="886627"/>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विदेश गएका व्यक्तिको विवरण भर्ने तरिका</a:t>
            </a:r>
          </a:p>
        </p:txBody>
      </p:sp>
      <p:sp>
        <p:nvSpPr>
          <p:cNvPr id="5" name="TextBox 4"/>
          <p:cNvSpPr txBox="1"/>
          <p:nvPr/>
        </p:nvSpPr>
        <p:spPr>
          <a:xfrm>
            <a:off x="0" y="1418676"/>
            <a:ext cx="12059667" cy="3277820"/>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महल ७ </a:t>
            </a:r>
            <a:r>
              <a:rPr lang="ne-NP" sz="2400" dirty="0">
                <a:cs typeface="Kalimati" pitchFamily="2"/>
              </a:rPr>
              <a:t>मा विदेश जानुको मुख्य कारणको कोड लेख्नुपर्दछ।</a:t>
            </a:r>
          </a:p>
          <a:p>
            <a:pPr lvl="1" indent="-284163" algn="just">
              <a:lnSpc>
                <a:spcPct val="150000"/>
              </a:lnSpc>
              <a:buFont typeface="Arial"/>
              <a:buChar char="•"/>
            </a:pPr>
            <a:r>
              <a:rPr lang="ne-NP" sz="2400" dirty="0">
                <a:cs typeface="Kalimati" pitchFamily="2"/>
              </a:rPr>
              <a:t>विदेश जानुको मुख्य कारणको कोड यसै प्रश्नको महल ८ पछाडि दिइएको छ ।</a:t>
            </a:r>
          </a:p>
          <a:p>
            <a:pPr lvl="1" indent="-284163" algn="just">
              <a:lnSpc>
                <a:spcPct val="150000"/>
              </a:lnSpc>
              <a:buFont typeface="Arial"/>
              <a:buChar char="•"/>
            </a:pPr>
            <a:r>
              <a:rPr lang="ne-NP" sz="2400" dirty="0">
                <a:cs typeface="Kalimati" pitchFamily="2"/>
              </a:rPr>
              <a:t>तलब/ज्यालामा नोकरी गर्न गएको भए कोड </a:t>
            </a:r>
            <a:r>
              <a:rPr lang="en-US" sz="2400" b="1" dirty="0">
                <a:solidFill>
                  <a:srgbClr val="00B0F0"/>
                </a:solidFill>
                <a:cs typeface="Kalimati" pitchFamily="2"/>
              </a:rPr>
              <a:t>1</a:t>
            </a:r>
            <a:r>
              <a:rPr lang="ne-NP" sz="2400" dirty="0">
                <a:cs typeface="Kalimati" pitchFamily="2"/>
              </a:rPr>
              <a:t>, व्यापार/व्यवसाय गर्न गएको भए कोड </a:t>
            </a:r>
            <a:r>
              <a:rPr lang="en-US" sz="2400" b="1" dirty="0">
                <a:solidFill>
                  <a:srgbClr val="00B0F0"/>
                </a:solidFill>
                <a:cs typeface="Kalimati" pitchFamily="2"/>
              </a:rPr>
              <a:t>2</a:t>
            </a:r>
            <a:r>
              <a:rPr lang="ne-NP" sz="2400" dirty="0">
                <a:cs typeface="Kalimati" pitchFamily="2"/>
              </a:rPr>
              <a:t>, अध्ययन/तालिमको लागि गएको भए कोड </a:t>
            </a:r>
            <a:r>
              <a:rPr lang="en-US" sz="2400" b="1" dirty="0">
                <a:solidFill>
                  <a:srgbClr val="00B0F0"/>
                </a:solidFill>
                <a:cs typeface="Kalimati" pitchFamily="2"/>
              </a:rPr>
              <a:t>3</a:t>
            </a:r>
            <a:r>
              <a:rPr lang="ne-NP" sz="2400" dirty="0">
                <a:cs typeface="Kalimati" pitchFamily="2"/>
              </a:rPr>
              <a:t>, कामको खोजीमा गएको भए कोड </a:t>
            </a:r>
            <a:r>
              <a:rPr lang="en-US" sz="2400" b="1" dirty="0">
                <a:solidFill>
                  <a:srgbClr val="00B0F0"/>
                </a:solidFill>
                <a:cs typeface="Kalimati" pitchFamily="2"/>
              </a:rPr>
              <a:t>4</a:t>
            </a:r>
            <a:r>
              <a:rPr lang="ne-NP" sz="2400" dirty="0">
                <a:cs typeface="Kalimati" pitchFamily="2"/>
              </a:rPr>
              <a:t>, आश्रित भएर गएको भए कोड </a:t>
            </a:r>
            <a:r>
              <a:rPr lang="en-US" sz="2400" b="1" dirty="0">
                <a:solidFill>
                  <a:srgbClr val="00B0F0"/>
                </a:solidFill>
                <a:cs typeface="Kalimati" pitchFamily="2"/>
              </a:rPr>
              <a:t>5</a:t>
            </a:r>
            <a:r>
              <a:rPr lang="ne-NP" sz="2400" dirty="0">
                <a:cs typeface="Kalimati" pitchFamily="2"/>
              </a:rPr>
              <a:t>, अन्य कारणले गएको भए कोड </a:t>
            </a:r>
            <a:r>
              <a:rPr lang="en-US" sz="2400" b="1" dirty="0">
                <a:solidFill>
                  <a:srgbClr val="00B0F0"/>
                </a:solidFill>
                <a:cs typeface="Kalimati" pitchFamily="2"/>
              </a:rPr>
              <a:t>6</a:t>
            </a:r>
            <a:r>
              <a:rPr lang="ne-NP" sz="2400" dirty="0">
                <a:cs typeface="Kalimati" pitchFamily="2"/>
              </a:rPr>
              <a:t> र विदेश जानुको कारण थाह नभएमा कोड</a:t>
            </a:r>
            <a:r>
              <a:rPr lang="en-US" sz="2400" dirty="0">
                <a:cs typeface="Kalimati" pitchFamily="2"/>
              </a:rPr>
              <a:t> </a:t>
            </a:r>
            <a:r>
              <a:rPr lang="en-US" sz="2400" b="1" dirty="0">
                <a:solidFill>
                  <a:srgbClr val="00B0F0"/>
                </a:solidFill>
                <a:cs typeface="Kalimati" pitchFamily="2"/>
              </a:rPr>
              <a:t>9</a:t>
            </a:r>
            <a:r>
              <a:rPr lang="ne-NP" sz="2400" dirty="0">
                <a:cs typeface="Kalimati" pitchFamily="2"/>
              </a:rPr>
              <a:t> लेख्नुपर्दछ ।</a:t>
            </a:r>
          </a:p>
        </p:txBody>
      </p:sp>
      <p:sp>
        <p:nvSpPr>
          <p:cNvPr id="8" name="Slide Number Placeholder 19"/>
          <p:cNvSpPr txBox="1">
            <a:spLocks/>
          </p:cNvSpPr>
          <p:nvPr/>
        </p:nvSpPr>
        <p:spPr>
          <a:xfrm>
            <a:off x="11632019" y="6419273"/>
            <a:ext cx="55998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grpSp>
        <p:nvGrpSpPr>
          <p:cNvPr id="7" name="Group 6">
            <a:extLst>
              <a:ext uri="{FF2B5EF4-FFF2-40B4-BE49-F238E27FC236}">
                <a16:creationId xmlns:a16="http://schemas.microsoft.com/office/drawing/2014/main" id="{389BCCD6-6924-4903-91CD-C2684F388206}"/>
              </a:ext>
            </a:extLst>
          </p:cNvPr>
          <p:cNvGrpSpPr/>
          <p:nvPr/>
        </p:nvGrpSpPr>
        <p:grpSpPr>
          <a:xfrm>
            <a:off x="44604" y="4772721"/>
            <a:ext cx="11713580" cy="2085089"/>
            <a:chOff x="0" y="4423147"/>
            <a:chExt cx="11713580" cy="2434664"/>
          </a:xfrm>
        </p:grpSpPr>
        <p:pic>
          <p:nvPicPr>
            <p:cNvPr id="11" name="Picture 10">
              <a:extLst>
                <a:ext uri="{FF2B5EF4-FFF2-40B4-BE49-F238E27FC236}">
                  <a16:creationId xmlns:a16="http://schemas.microsoft.com/office/drawing/2014/main" id="{1B4881AE-F2B9-4B0A-BB69-D5BAD0D3CAAB}"/>
                </a:ext>
              </a:extLst>
            </p:cNvPr>
            <p:cNvPicPr>
              <a:picLocks noChangeAspect="1"/>
            </p:cNvPicPr>
            <p:nvPr/>
          </p:nvPicPr>
          <p:blipFill rotWithShape="1">
            <a:blip r:embed="rId3"/>
            <a:srcRect l="20058" t="44186" r="18721" b="29923"/>
            <a:stretch/>
          </p:blipFill>
          <p:spPr>
            <a:xfrm>
              <a:off x="0" y="4423147"/>
              <a:ext cx="11713580" cy="2434664"/>
            </a:xfrm>
            <a:prstGeom prst="rect">
              <a:avLst/>
            </a:prstGeom>
          </p:spPr>
        </p:pic>
        <p:sp>
          <p:nvSpPr>
            <p:cNvPr id="3" name="TextBox 2">
              <a:extLst>
                <a:ext uri="{FF2B5EF4-FFF2-40B4-BE49-F238E27FC236}">
                  <a16:creationId xmlns:a16="http://schemas.microsoft.com/office/drawing/2014/main" id="{DB146B63-C0AD-4C1A-B22D-11A3D723125C}"/>
                </a:ext>
              </a:extLst>
            </p:cNvPr>
            <p:cNvSpPr txBox="1"/>
            <p:nvPr/>
          </p:nvSpPr>
          <p:spPr>
            <a:xfrm>
              <a:off x="616688" y="5741580"/>
              <a:ext cx="1818168" cy="369332"/>
            </a:xfrm>
            <a:prstGeom prst="rect">
              <a:avLst/>
            </a:prstGeom>
            <a:noFill/>
          </p:spPr>
          <p:txBody>
            <a:bodyPr wrap="square" rtlCol="0">
              <a:spAutoFit/>
            </a:bodyPr>
            <a:lstStyle/>
            <a:p>
              <a:r>
                <a:rPr lang="ne-NP" dirty="0">
                  <a:solidFill>
                    <a:srgbClr val="00B0F0"/>
                  </a:solidFill>
                  <a:cs typeface="Kalimati" panose="00000400000000000000" pitchFamily="2"/>
                </a:rPr>
                <a:t>हरि रार्इ</a:t>
              </a:r>
              <a:endParaRPr lang="en-US" dirty="0">
                <a:solidFill>
                  <a:srgbClr val="00B0F0"/>
                </a:solidFill>
                <a:cs typeface="Kalimati" panose="00000400000000000000" pitchFamily="2"/>
              </a:endParaRPr>
            </a:p>
          </p:txBody>
        </p:sp>
        <p:sp>
          <p:nvSpPr>
            <p:cNvPr id="6" name="TextBox 5">
              <a:extLst>
                <a:ext uri="{FF2B5EF4-FFF2-40B4-BE49-F238E27FC236}">
                  <a16:creationId xmlns:a16="http://schemas.microsoft.com/office/drawing/2014/main" id="{35FC003E-81E6-404E-BA79-63DBF635A04D}"/>
                </a:ext>
              </a:extLst>
            </p:cNvPr>
            <p:cNvSpPr txBox="1"/>
            <p:nvPr/>
          </p:nvSpPr>
          <p:spPr>
            <a:xfrm>
              <a:off x="2838893" y="5720314"/>
              <a:ext cx="531628" cy="369332"/>
            </a:xfrm>
            <a:prstGeom prst="rect">
              <a:avLst/>
            </a:prstGeom>
            <a:noFill/>
          </p:spPr>
          <p:txBody>
            <a:bodyPr wrap="square" rtlCol="0">
              <a:spAutoFit/>
            </a:bodyPr>
            <a:lstStyle/>
            <a:p>
              <a:pPr algn="ctr"/>
              <a:r>
                <a:rPr lang="en-US" dirty="0">
                  <a:solidFill>
                    <a:srgbClr val="00B0F0"/>
                  </a:solidFill>
                </a:rPr>
                <a:t>1</a:t>
              </a:r>
            </a:p>
          </p:txBody>
        </p:sp>
        <p:sp>
          <p:nvSpPr>
            <p:cNvPr id="9" name="TextBox 8">
              <a:extLst>
                <a:ext uri="{FF2B5EF4-FFF2-40B4-BE49-F238E27FC236}">
                  <a16:creationId xmlns:a16="http://schemas.microsoft.com/office/drawing/2014/main" id="{FA8B3A2F-E4D6-4C19-BFF6-BEEAA57AA079}"/>
                </a:ext>
              </a:extLst>
            </p:cNvPr>
            <p:cNvSpPr txBox="1"/>
            <p:nvPr/>
          </p:nvSpPr>
          <p:spPr>
            <a:xfrm>
              <a:off x="3916330" y="5691954"/>
              <a:ext cx="531628" cy="369332"/>
            </a:xfrm>
            <a:prstGeom prst="rect">
              <a:avLst/>
            </a:prstGeom>
            <a:noFill/>
          </p:spPr>
          <p:txBody>
            <a:bodyPr wrap="square" rtlCol="0">
              <a:spAutoFit/>
            </a:bodyPr>
            <a:lstStyle/>
            <a:p>
              <a:pPr algn="ctr"/>
              <a:r>
                <a:rPr lang="en-US" dirty="0">
                  <a:solidFill>
                    <a:srgbClr val="00B0F0"/>
                  </a:solidFill>
                </a:rPr>
                <a:t>30</a:t>
              </a:r>
            </a:p>
          </p:txBody>
        </p:sp>
        <p:sp>
          <p:nvSpPr>
            <p:cNvPr id="10" name="TextBox 9">
              <a:extLst>
                <a:ext uri="{FF2B5EF4-FFF2-40B4-BE49-F238E27FC236}">
                  <a16:creationId xmlns:a16="http://schemas.microsoft.com/office/drawing/2014/main" id="{B53CBB92-F9D7-465F-89A2-8DC0F2EBD744}"/>
                </a:ext>
              </a:extLst>
            </p:cNvPr>
            <p:cNvSpPr txBox="1"/>
            <p:nvPr/>
          </p:nvSpPr>
          <p:spPr>
            <a:xfrm>
              <a:off x="4983136" y="5684860"/>
              <a:ext cx="531628" cy="369332"/>
            </a:xfrm>
            <a:prstGeom prst="rect">
              <a:avLst/>
            </a:prstGeom>
            <a:noFill/>
          </p:spPr>
          <p:txBody>
            <a:bodyPr wrap="square" rtlCol="0">
              <a:spAutoFit/>
            </a:bodyPr>
            <a:lstStyle/>
            <a:p>
              <a:pPr algn="ctr"/>
              <a:r>
                <a:rPr lang="en-US" dirty="0">
                  <a:solidFill>
                    <a:srgbClr val="00B0F0"/>
                  </a:solidFill>
                </a:rPr>
                <a:t>13</a:t>
              </a:r>
            </a:p>
          </p:txBody>
        </p:sp>
      </p:grpSp>
      <p:sp>
        <p:nvSpPr>
          <p:cNvPr id="12" name="TextBox 11">
            <a:extLst>
              <a:ext uri="{FF2B5EF4-FFF2-40B4-BE49-F238E27FC236}">
                <a16:creationId xmlns:a16="http://schemas.microsoft.com/office/drawing/2014/main" id="{E27C2465-69A3-4B04-8B3D-2E9D38B7BFE1}"/>
              </a:ext>
            </a:extLst>
          </p:cNvPr>
          <p:cNvSpPr txBox="1"/>
          <p:nvPr/>
        </p:nvSpPr>
        <p:spPr>
          <a:xfrm>
            <a:off x="5860362" y="5827258"/>
            <a:ext cx="531628" cy="369332"/>
          </a:xfrm>
          <a:prstGeom prst="rect">
            <a:avLst/>
          </a:prstGeom>
          <a:noFill/>
        </p:spPr>
        <p:txBody>
          <a:bodyPr wrap="square" rtlCol="0">
            <a:spAutoFit/>
          </a:bodyPr>
          <a:lstStyle/>
          <a:p>
            <a:pPr algn="ctr"/>
            <a:r>
              <a:rPr lang="en-US" dirty="0">
                <a:solidFill>
                  <a:srgbClr val="00B0F0"/>
                </a:solidFill>
              </a:rPr>
              <a:t>5</a:t>
            </a:r>
          </a:p>
        </p:txBody>
      </p:sp>
      <p:sp>
        <p:nvSpPr>
          <p:cNvPr id="13" name="TextBox 12">
            <a:extLst>
              <a:ext uri="{FF2B5EF4-FFF2-40B4-BE49-F238E27FC236}">
                <a16:creationId xmlns:a16="http://schemas.microsoft.com/office/drawing/2014/main" id="{C1B4A8EE-22D4-4FE2-8C7D-16125CE2FA87}"/>
              </a:ext>
            </a:extLst>
          </p:cNvPr>
          <p:cNvSpPr txBox="1"/>
          <p:nvPr/>
        </p:nvSpPr>
        <p:spPr>
          <a:xfrm>
            <a:off x="6714515" y="5841433"/>
            <a:ext cx="531628" cy="369332"/>
          </a:xfrm>
          <a:prstGeom prst="rect">
            <a:avLst/>
          </a:prstGeom>
          <a:noFill/>
        </p:spPr>
        <p:txBody>
          <a:bodyPr wrap="square" rtlCol="0">
            <a:spAutoFit/>
          </a:bodyPr>
          <a:lstStyle/>
          <a:p>
            <a:pPr algn="ctr"/>
            <a:r>
              <a:rPr lang="en-US" dirty="0">
                <a:solidFill>
                  <a:srgbClr val="00B0F0"/>
                </a:solidFill>
              </a:rPr>
              <a:t>1</a:t>
            </a:r>
          </a:p>
        </p:txBody>
      </p:sp>
      <p:sp>
        <p:nvSpPr>
          <p:cNvPr id="14" name="TextBox 13">
            <a:extLst>
              <a:ext uri="{FF2B5EF4-FFF2-40B4-BE49-F238E27FC236}">
                <a16:creationId xmlns:a16="http://schemas.microsoft.com/office/drawing/2014/main" id="{524BBC0B-7899-49DE-AC48-52DF75F93B48}"/>
              </a:ext>
            </a:extLst>
          </p:cNvPr>
          <p:cNvSpPr txBox="1"/>
          <p:nvPr/>
        </p:nvSpPr>
        <p:spPr>
          <a:xfrm>
            <a:off x="6126176" y="802507"/>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623293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29599" y="886627"/>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विदेश गएका व्यक्तिको विवरण भर्ने तरिका</a:t>
            </a:r>
          </a:p>
        </p:txBody>
      </p:sp>
      <p:sp>
        <p:nvSpPr>
          <p:cNvPr id="5" name="TextBox 4"/>
          <p:cNvSpPr txBox="1"/>
          <p:nvPr/>
        </p:nvSpPr>
        <p:spPr>
          <a:xfrm>
            <a:off x="0" y="1418676"/>
            <a:ext cx="12059667" cy="3277820"/>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महल ८ </a:t>
            </a:r>
            <a:r>
              <a:rPr lang="ne-NP" sz="2400" dirty="0">
                <a:cs typeface="Kalimati" pitchFamily="2"/>
              </a:rPr>
              <a:t>मा विदेश गएका व्यक्ति गएको देशको नाम र कोड लेख्नुपर्दछ । </a:t>
            </a:r>
          </a:p>
          <a:p>
            <a:pPr lvl="1" indent="-284163" algn="just">
              <a:lnSpc>
                <a:spcPct val="150000"/>
              </a:lnSpc>
              <a:buFont typeface="Arial"/>
              <a:buChar char="•"/>
            </a:pPr>
            <a:r>
              <a:rPr lang="ne-NP" sz="2400" dirty="0">
                <a:cs typeface="Kalimati" pitchFamily="2"/>
              </a:rPr>
              <a:t>देशहरूको नाम र कोड प्रश्नावली किताबको अन्तिम पानामा दिइएको छ ।</a:t>
            </a:r>
          </a:p>
          <a:p>
            <a:pPr lvl="1" indent="-284163" algn="just">
              <a:lnSpc>
                <a:spcPct val="150000"/>
              </a:lnSpc>
              <a:buFont typeface="Arial"/>
              <a:buChar char="•"/>
            </a:pPr>
            <a:r>
              <a:rPr lang="ne-NP" sz="2400" dirty="0">
                <a:cs typeface="Kalimati" pitchFamily="2"/>
              </a:rPr>
              <a:t>कुनै व्यक्ति शुरुमा कुनै देश गएको तर हाल उक्त देश छाडी उतैबाट अन्य देशमा गएको भए शुरुमा जुन देश गएको हो सो देशको नाम लेख्नुपर्दछ । </a:t>
            </a:r>
          </a:p>
          <a:p>
            <a:pPr lvl="1" indent="-284163" algn="just">
              <a:lnSpc>
                <a:spcPct val="150000"/>
              </a:lnSpc>
              <a:buFont typeface="Arial"/>
              <a:buChar char="•"/>
            </a:pPr>
            <a:r>
              <a:rPr lang="ne-NP" sz="2400" dirty="0">
                <a:cs typeface="Kalimati" pitchFamily="2"/>
              </a:rPr>
              <a:t>तर पहिले गएको देशबाट फर्किई पुनः अर्को देश गएको भए पछिल्लो पटक गएको देशको नाम र उक्त देशको कोड लेख्नुपर्दछ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grpSp>
        <p:nvGrpSpPr>
          <p:cNvPr id="20" name="Group 19">
            <a:extLst>
              <a:ext uri="{FF2B5EF4-FFF2-40B4-BE49-F238E27FC236}">
                <a16:creationId xmlns:a16="http://schemas.microsoft.com/office/drawing/2014/main" id="{B565C597-F3CD-415C-82B2-7020A13AE868}"/>
              </a:ext>
            </a:extLst>
          </p:cNvPr>
          <p:cNvGrpSpPr/>
          <p:nvPr/>
        </p:nvGrpSpPr>
        <p:grpSpPr>
          <a:xfrm>
            <a:off x="44604" y="4602596"/>
            <a:ext cx="11713580" cy="2255214"/>
            <a:chOff x="44604" y="4602596"/>
            <a:chExt cx="11713580" cy="2255214"/>
          </a:xfrm>
        </p:grpSpPr>
        <p:grpSp>
          <p:nvGrpSpPr>
            <p:cNvPr id="7" name="Group 6">
              <a:extLst>
                <a:ext uri="{FF2B5EF4-FFF2-40B4-BE49-F238E27FC236}">
                  <a16:creationId xmlns:a16="http://schemas.microsoft.com/office/drawing/2014/main" id="{389BCCD6-6924-4903-91CD-C2684F388206}"/>
                </a:ext>
              </a:extLst>
            </p:cNvPr>
            <p:cNvGrpSpPr/>
            <p:nvPr/>
          </p:nvGrpSpPr>
          <p:grpSpPr>
            <a:xfrm>
              <a:off x="44604" y="4772721"/>
              <a:ext cx="11713580" cy="2085089"/>
              <a:chOff x="0" y="4423147"/>
              <a:chExt cx="11713580" cy="2434664"/>
            </a:xfrm>
          </p:grpSpPr>
          <p:pic>
            <p:nvPicPr>
              <p:cNvPr id="11" name="Picture 10">
                <a:extLst>
                  <a:ext uri="{FF2B5EF4-FFF2-40B4-BE49-F238E27FC236}">
                    <a16:creationId xmlns:a16="http://schemas.microsoft.com/office/drawing/2014/main" id="{1B4881AE-F2B9-4B0A-BB69-D5BAD0D3CAAB}"/>
                  </a:ext>
                </a:extLst>
              </p:cNvPr>
              <p:cNvPicPr>
                <a:picLocks noChangeAspect="1"/>
              </p:cNvPicPr>
              <p:nvPr/>
            </p:nvPicPr>
            <p:blipFill rotWithShape="1">
              <a:blip r:embed="rId3"/>
              <a:srcRect l="20058" t="44186" r="18721" b="29923"/>
              <a:stretch/>
            </p:blipFill>
            <p:spPr>
              <a:xfrm>
                <a:off x="0" y="4423147"/>
                <a:ext cx="11713580" cy="2434664"/>
              </a:xfrm>
              <a:prstGeom prst="rect">
                <a:avLst/>
              </a:prstGeom>
            </p:spPr>
          </p:pic>
          <p:sp>
            <p:nvSpPr>
              <p:cNvPr id="3" name="TextBox 2">
                <a:extLst>
                  <a:ext uri="{FF2B5EF4-FFF2-40B4-BE49-F238E27FC236}">
                    <a16:creationId xmlns:a16="http://schemas.microsoft.com/office/drawing/2014/main" id="{DB146B63-C0AD-4C1A-B22D-11A3D723125C}"/>
                  </a:ext>
                </a:extLst>
              </p:cNvPr>
              <p:cNvSpPr txBox="1"/>
              <p:nvPr/>
            </p:nvSpPr>
            <p:spPr>
              <a:xfrm>
                <a:off x="616688" y="5741580"/>
                <a:ext cx="1818168" cy="369332"/>
              </a:xfrm>
              <a:prstGeom prst="rect">
                <a:avLst/>
              </a:prstGeom>
              <a:noFill/>
            </p:spPr>
            <p:txBody>
              <a:bodyPr wrap="square" rtlCol="0">
                <a:spAutoFit/>
              </a:bodyPr>
              <a:lstStyle/>
              <a:p>
                <a:r>
                  <a:rPr lang="ne-NP" dirty="0">
                    <a:solidFill>
                      <a:srgbClr val="00B0F0"/>
                    </a:solidFill>
                    <a:cs typeface="Kalimati" panose="00000400000000000000" pitchFamily="2"/>
                  </a:rPr>
                  <a:t>हरि रार्इ</a:t>
                </a:r>
                <a:endParaRPr lang="en-US" dirty="0">
                  <a:solidFill>
                    <a:srgbClr val="00B0F0"/>
                  </a:solidFill>
                  <a:cs typeface="Kalimati" panose="00000400000000000000" pitchFamily="2"/>
                </a:endParaRPr>
              </a:p>
            </p:txBody>
          </p:sp>
          <p:sp>
            <p:nvSpPr>
              <p:cNvPr id="6" name="TextBox 5">
                <a:extLst>
                  <a:ext uri="{FF2B5EF4-FFF2-40B4-BE49-F238E27FC236}">
                    <a16:creationId xmlns:a16="http://schemas.microsoft.com/office/drawing/2014/main" id="{35FC003E-81E6-404E-BA79-63DBF635A04D}"/>
                  </a:ext>
                </a:extLst>
              </p:cNvPr>
              <p:cNvSpPr txBox="1"/>
              <p:nvPr/>
            </p:nvSpPr>
            <p:spPr>
              <a:xfrm>
                <a:off x="2838893" y="5720314"/>
                <a:ext cx="531628" cy="369332"/>
              </a:xfrm>
              <a:prstGeom prst="rect">
                <a:avLst/>
              </a:prstGeom>
              <a:noFill/>
            </p:spPr>
            <p:txBody>
              <a:bodyPr wrap="square" rtlCol="0">
                <a:spAutoFit/>
              </a:bodyPr>
              <a:lstStyle/>
              <a:p>
                <a:pPr algn="ctr"/>
                <a:r>
                  <a:rPr lang="en-US" dirty="0">
                    <a:solidFill>
                      <a:srgbClr val="00B0F0"/>
                    </a:solidFill>
                  </a:rPr>
                  <a:t>1</a:t>
                </a:r>
              </a:p>
            </p:txBody>
          </p:sp>
          <p:sp>
            <p:nvSpPr>
              <p:cNvPr id="9" name="TextBox 8">
                <a:extLst>
                  <a:ext uri="{FF2B5EF4-FFF2-40B4-BE49-F238E27FC236}">
                    <a16:creationId xmlns:a16="http://schemas.microsoft.com/office/drawing/2014/main" id="{FA8B3A2F-E4D6-4C19-BFF6-BEEAA57AA079}"/>
                  </a:ext>
                </a:extLst>
              </p:cNvPr>
              <p:cNvSpPr txBox="1"/>
              <p:nvPr/>
            </p:nvSpPr>
            <p:spPr>
              <a:xfrm>
                <a:off x="3916330" y="5691954"/>
                <a:ext cx="531628" cy="369332"/>
              </a:xfrm>
              <a:prstGeom prst="rect">
                <a:avLst/>
              </a:prstGeom>
              <a:noFill/>
            </p:spPr>
            <p:txBody>
              <a:bodyPr wrap="square" rtlCol="0">
                <a:spAutoFit/>
              </a:bodyPr>
              <a:lstStyle/>
              <a:p>
                <a:pPr algn="ctr"/>
                <a:r>
                  <a:rPr lang="en-US" dirty="0">
                    <a:solidFill>
                      <a:srgbClr val="00B0F0"/>
                    </a:solidFill>
                  </a:rPr>
                  <a:t>30</a:t>
                </a:r>
              </a:p>
            </p:txBody>
          </p:sp>
          <p:sp>
            <p:nvSpPr>
              <p:cNvPr id="10" name="TextBox 9">
                <a:extLst>
                  <a:ext uri="{FF2B5EF4-FFF2-40B4-BE49-F238E27FC236}">
                    <a16:creationId xmlns:a16="http://schemas.microsoft.com/office/drawing/2014/main" id="{B53CBB92-F9D7-465F-89A2-8DC0F2EBD744}"/>
                  </a:ext>
                </a:extLst>
              </p:cNvPr>
              <p:cNvSpPr txBox="1"/>
              <p:nvPr/>
            </p:nvSpPr>
            <p:spPr>
              <a:xfrm>
                <a:off x="4983136" y="5684860"/>
                <a:ext cx="531628" cy="369332"/>
              </a:xfrm>
              <a:prstGeom prst="rect">
                <a:avLst/>
              </a:prstGeom>
              <a:noFill/>
            </p:spPr>
            <p:txBody>
              <a:bodyPr wrap="square" rtlCol="0">
                <a:spAutoFit/>
              </a:bodyPr>
              <a:lstStyle/>
              <a:p>
                <a:pPr algn="ctr"/>
                <a:r>
                  <a:rPr lang="en-US" dirty="0">
                    <a:solidFill>
                      <a:srgbClr val="00B0F0"/>
                    </a:solidFill>
                  </a:rPr>
                  <a:t>13</a:t>
                </a:r>
              </a:p>
            </p:txBody>
          </p:sp>
        </p:grpSp>
        <p:sp>
          <p:nvSpPr>
            <p:cNvPr id="12" name="TextBox 11">
              <a:extLst>
                <a:ext uri="{FF2B5EF4-FFF2-40B4-BE49-F238E27FC236}">
                  <a16:creationId xmlns:a16="http://schemas.microsoft.com/office/drawing/2014/main" id="{E27C2465-69A3-4B04-8B3D-2E9D38B7BFE1}"/>
                </a:ext>
              </a:extLst>
            </p:cNvPr>
            <p:cNvSpPr txBox="1"/>
            <p:nvPr/>
          </p:nvSpPr>
          <p:spPr>
            <a:xfrm>
              <a:off x="5860362" y="5827258"/>
              <a:ext cx="531628" cy="369332"/>
            </a:xfrm>
            <a:prstGeom prst="rect">
              <a:avLst/>
            </a:prstGeom>
            <a:noFill/>
          </p:spPr>
          <p:txBody>
            <a:bodyPr wrap="square" rtlCol="0">
              <a:spAutoFit/>
            </a:bodyPr>
            <a:lstStyle/>
            <a:p>
              <a:pPr algn="ctr"/>
              <a:r>
                <a:rPr lang="en-US" dirty="0">
                  <a:solidFill>
                    <a:srgbClr val="00B0F0"/>
                  </a:solidFill>
                </a:rPr>
                <a:t>5</a:t>
              </a:r>
            </a:p>
          </p:txBody>
        </p:sp>
        <p:sp>
          <p:nvSpPr>
            <p:cNvPr id="13" name="TextBox 12">
              <a:extLst>
                <a:ext uri="{FF2B5EF4-FFF2-40B4-BE49-F238E27FC236}">
                  <a16:creationId xmlns:a16="http://schemas.microsoft.com/office/drawing/2014/main" id="{C1B4A8EE-22D4-4FE2-8C7D-16125CE2FA87}"/>
                </a:ext>
              </a:extLst>
            </p:cNvPr>
            <p:cNvSpPr txBox="1"/>
            <p:nvPr/>
          </p:nvSpPr>
          <p:spPr>
            <a:xfrm>
              <a:off x="6714515" y="5841433"/>
              <a:ext cx="531628" cy="369332"/>
            </a:xfrm>
            <a:prstGeom prst="rect">
              <a:avLst/>
            </a:prstGeom>
            <a:noFill/>
          </p:spPr>
          <p:txBody>
            <a:bodyPr wrap="square" rtlCol="0">
              <a:spAutoFit/>
            </a:bodyPr>
            <a:lstStyle/>
            <a:p>
              <a:pPr algn="ctr"/>
              <a:r>
                <a:rPr lang="en-US" dirty="0">
                  <a:solidFill>
                    <a:srgbClr val="00B0F0"/>
                  </a:solidFill>
                </a:rPr>
                <a:t>1</a:t>
              </a:r>
            </a:p>
          </p:txBody>
        </p:sp>
        <p:sp>
          <p:nvSpPr>
            <p:cNvPr id="14" name="TextBox 13">
              <a:extLst>
                <a:ext uri="{FF2B5EF4-FFF2-40B4-BE49-F238E27FC236}">
                  <a16:creationId xmlns:a16="http://schemas.microsoft.com/office/drawing/2014/main" id="{64AB21CE-969B-4781-A01E-C3DBF2D500B9}"/>
                </a:ext>
              </a:extLst>
            </p:cNvPr>
            <p:cNvSpPr txBox="1"/>
            <p:nvPr/>
          </p:nvSpPr>
          <p:spPr>
            <a:xfrm>
              <a:off x="7570381" y="5901850"/>
              <a:ext cx="1020726" cy="338554"/>
            </a:xfrm>
            <a:prstGeom prst="rect">
              <a:avLst/>
            </a:prstGeom>
            <a:noFill/>
          </p:spPr>
          <p:txBody>
            <a:bodyPr wrap="square" rtlCol="0">
              <a:spAutoFit/>
            </a:bodyPr>
            <a:lstStyle/>
            <a:p>
              <a:r>
                <a:rPr lang="ne-NP" sz="1600" dirty="0">
                  <a:solidFill>
                    <a:srgbClr val="00B0F0"/>
                  </a:solidFill>
                  <a:cs typeface="Kalimati" panose="00000400000000000000" pitchFamily="2"/>
                </a:rPr>
                <a:t>अमेरिका</a:t>
              </a:r>
              <a:endParaRPr lang="en-US" sz="1600" dirty="0">
                <a:solidFill>
                  <a:srgbClr val="00B0F0"/>
                </a:solidFill>
                <a:cs typeface="Kalimati" panose="00000400000000000000" pitchFamily="2"/>
              </a:endParaRPr>
            </a:p>
          </p:txBody>
        </p:sp>
        <p:sp>
          <p:nvSpPr>
            <p:cNvPr id="15" name="TextBox 14">
              <a:extLst>
                <a:ext uri="{FF2B5EF4-FFF2-40B4-BE49-F238E27FC236}">
                  <a16:creationId xmlns:a16="http://schemas.microsoft.com/office/drawing/2014/main" id="{F0F8AF0B-73D4-4822-82A9-80F89C7D3A61}"/>
                </a:ext>
              </a:extLst>
            </p:cNvPr>
            <p:cNvSpPr txBox="1"/>
            <p:nvPr/>
          </p:nvSpPr>
          <p:spPr>
            <a:xfrm>
              <a:off x="8591107" y="5830473"/>
              <a:ext cx="267651" cy="369332"/>
            </a:xfrm>
            <a:prstGeom prst="rect">
              <a:avLst/>
            </a:prstGeom>
            <a:noFill/>
          </p:spPr>
          <p:txBody>
            <a:bodyPr wrap="square" rtlCol="0">
              <a:spAutoFit/>
            </a:bodyPr>
            <a:lstStyle/>
            <a:p>
              <a:pPr algn="ctr"/>
              <a:r>
                <a:rPr lang="en-US" dirty="0">
                  <a:solidFill>
                    <a:srgbClr val="00B0F0"/>
                  </a:solidFill>
                </a:rPr>
                <a:t>1</a:t>
              </a:r>
            </a:p>
          </p:txBody>
        </p:sp>
        <p:sp>
          <p:nvSpPr>
            <p:cNvPr id="16" name="TextBox 15">
              <a:extLst>
                <a:ext uri="{FF2B5EF4-FFF2-40B4-BE49-F238E27FC236}">
                  <a16:creationId xmlns:a16="http://schemas.microsoft.com/office/drawing/2014/main" id="{8589709F-EE66-4602-A444-01B2ABAEF920}"/>
                </a:ext>
              </a:extLst>
            </p:cNvPr>
            <p:cNvSpPr txBox="1"/>
            <p:nvPr/>
          </p:nvSpPr>
          <p:spPr>
            <a:xfrm>
              <a:off x="9030586" y="5834013"/>
              <a:ext cx="267651" cy="369332"/>
            </a:xfrm>
            <a:prstGeom prst="rect">
              <a:avLst/>
            </a:prstGeom>
            <a:noFill/>
          </p:spPr>
          <p:txBody>
            <a:bodyPr wrap="square" rtlCol="0">
              <a:spAutoFit/>
            </a:bodyPr>
            <a:lstStyle/>
            <a:p>
              <a:pPr algn="ctr"/>
              <a:r>
                <a:rPr lang="en-US" dirty="0">
                  <a:solidFill>
                    <a:srgbClr val="00B0F0"/>
                  </a:solidFill>
                </a:rPr>
                <a:t>7</a:t>
              </a:r>
            </a:p>
          </p:txBody>
        </p:sp>
        <p:sp>
          <p:nvSpPr>
            <p:cNvPr id="17" name="TextBox 16">
              <a:extLst>
                <a:ext uri="{FF2B5EF4-FFF2-40B4-BE49-F238E27FC236}">
                  <a16:creationId xmlns:a16="http://schemas.microsoft.com/office/drawing/2014/main" id="{ABE2E535-0268-42E5-853A-F0C0B079C872}"/>
                </a:ext>
              </a:extLst>
            </p:cNvPr>
            <p:cNvSpPr txBox="1"/>
            <p:nvPr/>
          </p:nvSpPr>
          <p:spPr>
            <a:xfrm>
              <a:off x="9487784" y="5823378"/>
              <a:ext cx="267651" cy="369332"/>
            </a:xfrm>
            <a:prstGeom prst="rect">
              <a:avLst/>
            </a:prstGeom>
            <a:noFill/>
          </p:spPr>
          <p:txBody>
            <a:bodyPr wrap="square" rtlCol="0">
              <a:spAutoFit/>
            </a:bodyPr>
            <a:lstStyle/>
            <a:p>
              <a:pPr algn="ctr"/>
              <a:r>
                <a:rPr lang="en-US" dirty="0">
                  <a:solidFill>
                    <a:srgbClr val="00B0F0"/>
                  </a:solidFill>
                </a:rPr>
                <a:t>6</a:t>
              </a:r>
            </a:p>
          </p:txBody>
        </p:sp>
        <p:sp>
          <p:nvSpPr>
            <p:cNvPr id="18" name="Arrow: Bent-Up 17">
              <a:extLst>
                <a:ext uri="{FF2B5EF4-FFF2-40B4-BE49-F238E27FC236}">
                  <a16:creationId xmlns:a16="http://schemas.microsoft.com/office/drawing/2014/main" id="{4075A623-B796-4A34-BB92-3F20A8D6B619}"/>
                </a:ext>
              </a:extLst>
            </p:cNvPr>
            <p:cNvSpPr/>
            <p:nvPr/>
          </p:nvSpPr>
          <p:spPr>
            <a:xfrm rot="10800000">
              <a:off x="6985587" y="4605583"/>
              <a:ext cx="4153723" cy="33855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22540B82-AEFF-495E-AC73-113BC8DB822C}"/>
                </a:ext>
              </a:extLst>
            </p:cNvPr>
            <p:cNvSpPr/>
            <p:nvPr/>
          </p:nvSpPr>
          <p:spPr>
            <a:xfrm flipH="1">
              <a:off x="11052133" y="4602596"/>
              <a:ext cx="140453" cy="5393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23318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0789" y="1371274"/>
            <a:ext cx="12192000" cy="1231106"/>
          </a:xfrm>
          <a:prstGeom prst="rect">
            <a:avLst/>
          </a:prstGeom>
        </p:spPr>
        <p:txBody>
          <a:bodyPr wrap="square">
            <a:spAutoFit/>
          </a:bodyPr>
          <a:lstStyle/>
          <a:p>
            <a:pPr marL="34290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आफ्नो परिवारको विवरण प्रश्न १२ देखि प्रश्न १७ सम्म नमुना प्रश्नावलीमा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6958" y="6466819"/>
            <a:ext cx="619642" cy="419582"/>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4037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grpSp>
        <p:nvGrpSpPr>
          <p:cNvPr id="4" name="Group 3">
            <a:extLst>
              <a:ext uri="{FF2B5EF4-FFF2-40B4-BE49-F238E27FC236}">
                <a16:creationId xmlns:a16="http://schemas.microsoft.com/office/drawing/2014/main" id="{098B2EEB-94C9-49E5-8BE3-66386EEF488B}"/>
              </a:ext>
            </a:extLst>
          </p:cNvPr>
          <p:cNvGrpSpPr/>
          <p:nvPr/>
        </p:nvGrpSpPr>
        <p:grpSpPr>
          <a:xfrm>
            <a:off x="60242" y="2739263"/>
            <a:ext cx="12071515" cy="3727557"/>
            <a:chOff x="60242" y="2739263"/>
            <a:chExt cx="12071515" cy="3727557"/>
          </a:xfrm>
        </p:grpSpPr>
        <p:grpSp>
          <p:nvGrpSpPr>
            <p:cNvPr id="13" name="Group 12">
              <a:extLst>
                <a:ext uri="{FF2B5EF4-FFF2-40B4-BE49-F238E27FC236}">
                  <a16:creationId xmlns:a16="http://schemas.microsoft.com/office/drawing/2014/main" id="{3B5E7D99-7797-4BBA-BB9D-34D322DB0E42}"/>
                </a:ext>
              </a:extLst>
            </p:cNvPr>
            <p:cNvGrpSpPr/>
            <p:nvPr/>
          </p:nvGrpSpPr>
          <p:grpSpPr>
            <a:xfrm>
              <a:off x="60242" y="4166568"/>
              <a:ext cx="12071515" cy="2300252"/>
              <a:chOff x="1" y="729957"/>
              <a:chExt cx="12184832" cy="2067877"/>
            </a:xfrm>
          </p:grpSpPr>
          <p:pic>
            <p:nvPicPr>
              <p:cNvPr id="16" name="Picture 15">
                <a:extLst>
                  <a:ext uri="{FF2B5EF4-FFF2-40B4-BE49-F238E27FC236}">
                    <a16:creationId xmlns:a16="http://schemas.microsoft.com/office/drawing/2014/main" id="{97752503-CE01-42B2-83B9-7D39EB62392A}"/>
                  </a:ext>
                </a:extLst>
              </p:cNvPr>
              <p:cNvPicPr>
                <a:picLocks noChangeAspect="1"/>
              </p:cNvPicPr>
              <p:nvPr/>
            </p:nvPicPr>
            <p:blipFill rotWithShape="1">
              <a:blip r:embed="rId2"/>
              <a:srcRect l="19012" t="37984" r="20727" b="29768"/>
              <a:stretch/>
            </p:blipFill>
            <p:spPr>
              <a:xfrm>
                <a:off x="1" y="729957"/>
                <a:ext cx="6283842" cy="1970716"/>
              </a:xfrm>
              <a:prstGeom prst="rect">
                <a:avLst/>
              </a:prstGeom>
            </p:spPr>
          </p:pic>
          <p:pic>
            <p:nvPicPr>
              <p:cNvPr id="17" name="Picture 16">
                <a:extLst>
                  <a:ext uri="{FF2B5EF4-FFF2-40B4-BE49-F238E27FC236}">
                    <a16:creationId xmlns:a16="http://schemas.microsoft.com/office/drawing/2014/main" id="{2C1DE725-DBEA-44F5-BA8A-4E13F57E66E5}"/>
                  </a:ext>
                </a:extLst>
              </p:cNvPr>
              <p:cNvPicPr>
                <a:picLocks noChangeAspect="1"/>
              </p:cNvPicPr>
              <p:nvPr/>
            </p:nvPicPr>
            <p:blipFill rotWithShape="1">
              <a:blip r:embed="rId3"/>
              <a:srcRect l="20145" t="48837" r="18634" b="24341"/>
              <a:stretch/>
            </p:blipFill>
            <p:spPr>
              <a:xfrm>
                <a:off x="6244857" y="906317"/>
                <a:ext cx="5939976" cy="1891517"/>
              </a:xfrm>
              <a:prstGeom prst="rect">
                <a:avLst/>
              </a:prstGeom>
            </p:spPr>
          </p:pic>
        </p:grpSp>
        <p:pic>
          <p:nvPicPr>
            <p:cNvPr id="14" name="Picture 13">
              <a:extLst>
                <a:ext uri="{FF2B5EF4-FFF2-40B4-BE49-F238E27FC236}">
                  <a16:creationId xmlns:a16="http://schemas.microsoft.com/office/drawing/2014/main" id="{403B4904-3DE8-448E-B7E7-DC11F0D959BE}"/>
                </a:ext>
              </a:extLst>
            </p:cNvPr>
            <p:cNvPicPr>
              <a:picLocks noChangeAspect="1"/>
            </p:cNvPicPr>
            <p:nvPr/>
          </p:nvPicPr>
          <p:blipFill rotWithShape="1">
            <a:blip r:embed="rId4"/>
            <a:srcRect l="30261" t="60157" r="27965" b="28256"/>
            <a:stretch/>
          </p:blipFill>
          <p:spPr>
            <a:xfrm>
              <a:off x="3167999" y="2739263"/>
              <a:ext cx="8931860" cy="1427299"/>
            </a:xfrm>
            <a:prstGeom prst="rect">
              <a:avLst/>
            </a:prstGeom>
          </p:spPr>
        </p:pic>
      </p:grpSp>
    </p:spTree>
    <p:extLst>
      <p:ext uri="{BB962C8B-B14F-4D97-AF65-F5344CB8AC3E}">
        <p14:creationId xmlns:p14="http://schemas.microsoft.com/office/powerpoint/2010/main" val="2933810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FC05A7D-535B-43E5-90C2-E57511918582}"/>
              </a:ext>
            </a:extLst>
          </p:cNvPr>
          <p:cNvSpPr txBox="1">
            <a:spLocks/>
          </p:cNvSpPr>
          <p:nvPr/>
        </p:nvSpPr>
        <p:spPr>
          <a:xfrm>
            <a:off x="552955" y="2001546"/>
            <a:ext cx="11362543" cy="1193800"/>
          </a:xfr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e-NP" sz="4000" b="1" dirty="0">
                <a:solidFill>
                  <a:srgbClr val="0070C0"/>
                </a:solidFill>
                <a:effectLst>
                  <a:outerShdw blurRad="38100" dist="38100" dir="2700000" algn="tl">
                    <a:srgbClr val="000000">
                      <a:alpha val="43137"/>
                    </a:srgbClr>
                  </a:outerShdw>
                </a:effectLst>
                <a:cs typeface="Kalimati" panose="00000400000000000000" pitchFamily="2"/>
              </a:rPr>
              <a:t>जनगणना २०७८ मा आधारित मातृ मृत्यु अध्ययन </a:t>
            </a:r>
          </a:p>
        </p:txBody>
      </p:sp>
      <p:cxnSp>
        <p:nvCxnSpPr>
          <p:cNvPr id="9" name="Straight Connector 8">
            <a:extLst>
              <a:ext uri="{FF2B5EF4-FFF2-40B4-BE49-F238E27FC236}">
                <a16:creationId xmlns:a16="http://schemas.microsoft.com/office/drawing/2014/main" id="{5613A1B4-7C06-4EAA-A0F3-1BBD46519A85}"/>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107EBD69-5FC5-4138-A4CD-E9E1DACC9006}"/>
              </a:ext>
            </a:extLst>
          </p:cNvPr>
          <p:cNvSpPr txBox="1">
            <a:spLocks/>
          </p:cNvSpPr>
          <p:nvPr/>
        </p:nvSpPr>
        <p:spPr>
          <a:xfrm>
            <a:off x="2046857" y="4178244"/>
            <a:ext cx="7989757" cy="218111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spc="-40" dirty="0">
                <a:solidFill>
                  <a:srgbClr val="002060"/>
                </a:solidFill>
                <a:cs typeface="Kalimati" pitchFamily="2"/>
              </a:rPr>
              <a:t>मुख्य प्रश्नावलीः पारिवारिक खण्डः मृत्युसम्बन्धी विवरण</a:t>
            </a:r>
          </a:p>
          <a:p>
            <a:pPr marL="0" indent="0" algn="ctr">
              <a:buFont typeface="Arial" panose="020B0604020202020204" pitchFamily="34" charset="0"/>
              <a:buNone/>
            </a:pPr>
            <a:r>
              <a:rPr lang="hi-IN" b="1" spc="-40" dirty="0">
                <a:solidFill>
                  <a:srgbClr val="002060"/>
                </a:solidFill>
                <a:cs typeface="Kalimati" pitchFamily="2"/>
              </a:rPr>
              <a:t>(</a:t>
            </a:r>
            <a:r>
              <a:rPr lang="ne-NP" b="1" spc="-40" dirty="0">
                <a:solidFill>
                  <a:srgbClr val="002060"/>
                </a:solidFill>
                <a:cs typeface="Kalimati" pitchFamily="2"/>
              </a:rPr>
              <a:t>प्रश्न नं. १५, महल ६, कोड </a:t>
            </a:r>
            <a:r>
              <a:rPr lang="en-US" b="1" spc="-40" dirty="0">
                <a:solidFill>
                  <a:srgbClr val="002060"/>
                </a:solidFill>
                <a:cs typeface="Kalimati" pitchFamily="2"/>
              </a:rPr>
              <a:t>1</a:t>
            </a:r>
            <a:r>
              <a:rPr lang="ne-NP" b="1" spc="-40" dirty="0">
                <a:solidFill>
                  <a:srgbClr val="002060"/>
                </a:solidFill>
                <a:cs typeface="Kalimati" pitchFamily="2"/>
              </a:rPr>
              <a:t> वा </a:t>
            </a:r>
            <a:r>
              <a:rPr lang="en-US" b="1" spc="-40" dirty="0">
                <a:solidFill>
                  <a:srgbClr val="002060"/>
                </a:solidFill>
                <a:cs typeface="Kalimati" pitchFamily="2"/>
              </a:rPr>
              <a:t>2</a:t>
            </a:r>
            <a:r>
              <a:rPr lang="ne-NP" b="1" spc="-40" dirty="0">
                <a:solidFill>
                  <a:srgbClr val="002060"/>
                </a:solidFill>
                <a:cs typeface="Kalimati" pitchFamily="2"/>
              </a:rPr>
              <a:t> वा </a:t>
            </a:r>
            <a:r>
              <a:rPr lang="en-US" b="1" spc="-40" dirty="0">
                <a:solidFill>
                  <a:srgbClr val="002060"/>
                </a:solidFill>
                <a:cs typeface="Kalimati" pitchFamily="2"/>
              </a:rPr>
              <a:t>3</a:t>
            </a:r>
            <a:r>
              <a:rPr lang="ne-NP" b="1" spc="-40" dirty="0">
                <a:solidFill>
                  <a:srgbClr val="002060"/>
                </a:solidFill>
                <a:cs typeface="Kalimati" pitchFamily="2"/>
              </a:rPr>
              <a:t> वा </a:t>
            </a:r>
            <a:r>
              <a:rPr lang="en-US" b="1" spc="-40" dirty="0">
                <a:solidFill>
                  <a:srgbClr val="002060"/>
                </a:solidFill>
                <a:cs typeface="Kalimati" pitchFamily="2"/>
              </a:rPr>
              <a:t>4</a:t>
            </a:r>
            <a:r>
              <a:rPr lang="hi-IN" b="1" spc="-40" dirty="0">
                <a:solidFill>
                  <a:srgbClr val="002060"/>
                </a:solidFill>
                <a:cs typeface="Kalimati" pitchFamily="2"/>
              </a:rPr>
              <a:t>)</a:t>
            </a:r>
            <a:r>
              <a:rPr lang="ne-NP" b="1" spc="-40" dirty="0">
                <a:solidFill>
                  <a:srgbClr val="002060"/>
                </a:solidFill>
                <a:cs typeface="Kalimati" pitchFamily="2"/>
              </a:rPr>
              <a:t> </a:t>
            </a:r>
            <a:endParaRPr lang="en-US" b="1" spc="-40" dirty="0">
              <a:solidFill>
                <a:srgbClr val="002060"/>
              </a:solidFill>
              <a:cs typeface="Kalimati" pitchFamily="2"/>
            </a:endParaRPr>
          </a:p>
        </p:txBody>
      </p:sp>
    </p:spTree>
    <p:extLst>
      <p:ext uri="{BB962C8B-B14F-4D97-AF65-F5344CB8AC3E}">
        <p14:creationId xmlns:p14="http://schemas.microsoft.com/office/powerpoint/2010/main" val="2596759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DA6A-2AF8-4A52-822D-F2CDB5C24AB9}"/>
              </a:ext>
            </a:extLst>
          </p:cNvPr>
          <p:cNvSpPr>
            <a:spLocks noGrp="1"/>
          </p:cNvSpPr>
          <p:nvPr>
            <p:ph type="title"/>
          </p:nvPr>
        </p:nvSpPr>
        <p:spPr>
          <a:xfrm>
            <a:off x="416815" y="886577"/>
            <a:ext cx="11484198" cy="834324"/>
          </a:xfrm>
        </p:spPr>
        <p:txBody>
          <a:bodyPr>
            <a:normAutofit/>
          </a:bodyPr>
          <a:lstStyle/>
          <a:p>
            <a:pPr algn="ctr"/>
            <a:r>
              <a:rPr lang="ne-NP" sz="3600" b="1" dirty="0">
                <a:effectLst>
                  <a:outerShdw blurRad="38100" dist="38100" dir="2700000" algn="tl">
                    <a:srgbClr val="000000">
                      <a:alpha val="43137"/>
                    </a:srgbClr>
                  </a:outerShdw>
                </a:effectLst>
                <a:cs typeface="Kalimati" panose="00000400000000000000" pitchFamily="2"/>
              </a:rPr>
              <a:t>मातृ मृत्युको परिभाषा </a:t>
            </a:r>
          </a:p>
        </p:txBody>
      </p:sp>
      <p:sp>
        <p:nvSpPr>
          <p:cNvPr id="3" name="Content Placeholder 2">
            <a:extLst>
              <a:ext uri="{FF2B5EF4-FFF2-40B4-BE49-F238E27FC236}">
                <a16:creationId xmlns:a16="http://schemas.microsoft.com/office/drawing/2014/main" id="{9EEDF2E6-C590-4CAB-B6C4-30EB38B9ADBE}"/>
              </a:ext>
            </a:extLst>
          </p:cNvPr>
          <p:cNvSpPr>
            <a:spLocks noGrp="1"/>
          </p:cNvSpPr>
          <p:nvPr>
            <p:ph idx="1"/>
          </p:nvPr>
        </p:nvSpPr>
        <p:spPr>
          <a:xfrm>
            <a:off x="618836" y="2007978"/>
            <a:ext cx="10745007" cy="4551759"/>
          </a:xfrm>
        </p:spPr>
        <p:txBody>
          <a:bodyPr>
            <a:normAutofit fontScale="40000" lnSpcReduction="20000"/>
          </a:bodyPr>
          <a:lstStyle/>
          <a:p>
            <a:pPr>
              <a:lnSpc>
                <a:spcPct val="170000"/>
              </a:lnSpc>
              <a:buFont typeface="Wingdings" panose="05000000000000000000" pitchFamily="2" charset="2"/>
              <a:buChar char="§"/>
            </a:pPr>
            <a:r>
              <a:rPr lang="ne-NP" sz="7200" b="1" dirty="0">
                <a:cs typeface="Kalimati" panose="00000400000000000000" pitchFamily="2"/>
              </a:rPr>
              <a:t>गर्भावस्थासँग सम्बन्धित मृत्यु</a:t>
            </a:r>
            <a:r>
              <a:rPr lang="en-US" sz="7200" b="1" dirty="0">
                <a:cs typeface="Kalimati" panose="00000400000000000000" pitchFamily="2"/>
              </a:rPr>
              <a:t> (Pregnancy related death):</a:t>
            </a:r>
            <a:r>
              <a:rPr lang="ne-NP" sz="7200" b="1" dirty="0">
                <a:cs typeface="Kalimati" panose="00000400000000000000" pitchFamily="2"/>
              </a:rPr>
              <a:t> </a:t>
            </a:r>
            <a:r>
              <a:rPr lang="ne-NP" sz="7200" dirty="0">
                <a:cs typeface="Kalimati" panose="00000400000000000000" pitchFamily="2"/>
              </a:rPr>
              <a:t>गर्भावस्थामा, प्रसुति अवस्थामा वा गर्भावस्था अन्त भएको ४२ दिन भित्रमा कुनै पनि कारणले हुने महिलाको मृत्यु  </a:t>
            </a:r>
            <a:endParaRPr lang="en-US" sz="7200" dirty="0">
              <a:cs typeface="Kalimati" panose="00000400000000000000" pitchFamily="2"/>
            </a:endParaRPr>
          </a:p>
          <a:p>
            <a:pPr>
              <a:lnSpc>
                <a:spcPct val="170000"/>
              </a:lnSpc>
              <a:buFont typeface="Wingdings" panose="05000000000000000000" pitchFamily="2" charset="2"/>
              <a:buChar char="§"/>
            </a:pPr>
            <a:r>
              <a:rPr lang="ne-NP" sz="7200" b="1" dirty="0">
                <a:cs typeface="Kalimati" panose="00000400000000000000" pitchFamily="2"/>
              </a:rPr>
              <a:t>मातृ मृत्युः</a:t>
            </a:r>
            <a:r>
              <a:rPr lang="ne-NP" sz="7200" dirty="0">
                <a:cs typeface="Kalimati" panose="00000400000000000000" pitchFamily="2"/>
              </a:rPr>
              <a:t> गर्भावस्थामा, प्रसुति अवस्थामा वा गर्भावस्था अन्त भएको ४२ दिन भित्रमा गर्भसँग सम्बन्धित कारण वा यस अवस्थाको व्यवस्थापनको कारणले हुने महिलाको मृत्यु </a:t>
            </a:r>
          </a:p>
          <a:p>
            <a:pPr>
              <a:buFont typeface="Wingdings" panose="05000000000000000000" pitchFamily="2" charset="2"/>
              <a:buChar char="§"/>
            </a:pPr>
            <a:endParaRPr lang="ne-NP" sz="2000" dirty="0">
              <a:cs typeface="Kalimati" panose="00000400000000000000" pitchFamily="2"/>
            </a:endParaRPr>
          </a:p>
          <a:p>
            <a:pPr>
              <a:buFont typeface="Wingdings" panose="05000000000000000000" pitchFamily="2" charset="2"/>
              <a:buChar char="§"/>
            </a:pPr>
            <a:endParaRPr lang="ne-NP" sz="2000" dirty="0">
              <a:cs typeface="Kalimati" panose="00000400000000000000" pitchFamily="2"/>
            </a:endParaRPr>
          </a:p>
        </p:txBody>
      </p:sp>
      <p:sp>
        <p:nvSpPr>
          <p:cNvPr id="5" name="Slide Number Placeholder 19">
            <a:extLst>
              <a:ext uri="{FF2B5EF4-FFF2-40B4-BE49-F238E27FC236}">
                <a16:creationId xmlns:a16="http://schemas.microsoft.com/office/drawing/2014/main" id="{9E743D79-EA01-44A2-BFF1-9C99BA560358}"/>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cxnSp>
        <p:nvCxnSpPr>
          <p:cNvPr id="6" name="Straight Connector 5">
            <a:extLst>
              <a:ext uri="{FF2B5EF4-FFF2-40B4-BE49-F238E27FC236}">
                <a16:creationId xmlns:a16="http://schemas.microsoft.com/office/drawing/2014/main" id="{9285B82F-528A-486A-ABE3-58CA5D1010F2}"/>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1471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4712" y="1748057"/>
            <a:ext cx="3649834" cy="4662815"/>
          </a:xfrm>
          <a:prstGeom prst="rect">
            <a:avLst/>
          </a:prstGeom>
          <a:solidFill>
            <a:schemeClr val="accent2">
              <a:lumMod val="20000"/>
              <a:lumOff val="80000"/>
            </a:schemeClr>
          </a:solidFill>
        </p:spPr>
        <p:txBody>
          <a:bodyPr wrap="square" rtlCol="0">
            <a:spAutoFit/>
          </a:bodyPr>
          <a:lstStyle/>
          <a:p>
            <a:pPr>
              <a:lnSpc>
                <a:spcPct val="150000"/>
              </a:lnSpc>
            </a:pPr>
            <a:r>
              <a:rPr lang="ne-NP" sz="2200" dirty="0">
                <a:cs typeface="Kalimati" panose="00000400000000000000" pitchFamily="2"/>
              </a:rPr>
              <a:t>कुनै घरपरिवारमा विगत १२ महिनामा १५ देखि ४९ वर्षको महिलाको मृत्यु भएको पाइएमा उक्त महिलाको मृत्यु हुँदाको अवस्था मुख्य प्रश्नावलीको प्रश्न नम्वर १५ को महल ६ मा कोड </a:t>
            </a:r>
            <a:r>
              <a:rPr lang="en-US" sz="2200" dirty="0">
                <a:cs typeface="Kalimati" panose="00000400000000000000" pitchFamily="2"/>
              </a:rPr>
              <a:t>1</a:t>
            </a:r>
            <a:r>
              <a:rPr lang="ne-NP" sz="2200" dirty="0">
                <a:cs typeface="Kalimati" panose="00000400000000000000" pitchFamily="2"/>
              </a:rPr>
              <a:t>, </a:t>
            </a:r>
            <a:r>
              <a:rPr lang="en-US" sz="2200" dirty="0">
                <a:cs typeface="Kalimati" panose="00000400000000000000" pitchFamily="2"/>
              </a:rPr>
              <a:t>2</a:t>
            </a:r>
            <a:r>
              <a:rPr lang="ne-NP" sz="2200" dirty="0">
                <a:cs typeface="Kalimati" panose="00000400000000000000" pitchFamily="2"/>
              </a:rPr>
              <a:t>, </a:t>
            </a:r>
            <a:r>
              <a:rPr lang="en-US" sz="2200" dirty="0">
                <a:cs typeface="Kalimati" panose="00000400000000000000" pitchFamily="2"/>
              </a:rPr>
              <a:t>3</a:t>
            </a:r>
            <a:r>
              <a:rPr lang="ne-NP" sz="2200" dirty="0">
                <a:cs typeface="Kalimati" panose="00000400000000000000" pitchFamily="2"/>
              </a:rPr>
              <a:t> वा </a:t>
            </a:r>
            <a:r>
              <a:rPr lang="en-US" sz="2200" dirty="0">
                <a:cs typeface="Kalimati" panose="00000400000000000000" pitchFamily="2"/>
              </a:rPr>
              <a:t>4</a:t>
            </a:r>
            <a:r>
              <a:rPr lang="ne-NP" sz="2200" dirty="0">
                <a:cs typeface="Kalimati" panose="00000400000000000000" pitchFamily="2"/>
              </a:rPr>
              <a:t> उत्तर जे आए पनि </a:t>
            </a:r>
            <a:r>
              <a:rPr lang="ne-NP" sz="2200" b="1" i="1" u="sng" dirty="0">
                <a:cs typeface="Kalimati" panose="00000400000000000000" pitchFamily="2"/>
              </a:rPr>
              <a:t>मातृ मृत्यु सूचित फाराम </a:t>
            </a:r>
            <a:r>
              <a:rPr lang="ne-NP" sz="2200" dirty="0">
                <a:cs typeface="Kalimati" panose="00000400000000000000" pitchFamily="2"/>
              </a:rPr>
              <a:t> मा सार्नु/भर्नु पर्दछ।</a:t>
            </a:r>
            <a:endParaRPr lang="en-US" sz="2200" dirty="0">
              <a:cs typeface="Kalimati" panose="00000400000000000000" pitchFamily="2"/>
            </a:endParaRPr>
          </a:p>
        </p:txBody>
      </p:sp>
      <p:sp>
        <p:nvSpPr>
          <p:cNvPr id="7" name="Slide Number Placeholder 19">
            <a:extLst>
              <a:ext uri="{FF2B5EF4-FFF2-40B4-BE49-F238E27FC236}">
                <a16:creationId xmlns:a16="http://schemas.microsoft.com/office/drawing/2014/main" id="{7044329F-7FE7-4314-BB4A-02EDDA9B755A}"/>
              </a:ext>
            </a:extLst>
          </p:cNvPr>
          <p:cNvSpPr txBox="1">
            <a:spLocks/>
          </p:cNvSpPr>
          <p:nvPr/>
        </p:nvSpPr>
        <p:spPr>
          <a:xfrm>
            <a:off x="10846051" y="6415129"/>
            <a:ext cx="1345949"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sz="1400" b="1" smtClean="0">
                <a:cs typeface="Kalimati" panose="00000400000000000000" pitchFamily="2"/>
              </a:rPr>
              <a:pPr/>
              <a:t>27</a:t>
            </a:fld>
            <a:endParaRPr lang="en-US" sz="1400" b="1" dirty="0">
              <a:cs typeface="Kalimati" panose="00000400000000000000" pitchFamily="2"/>
            </a:endParaRPr>
          </a:p>
        </p:txBody>
      </p:sp>
      <p:sp>
        <p:nvSpPr>
          <p:cNvPr id="8" name="TextBox 7">
            <a:extLst>
              <a:ext uri="{FF2B5EF4-FFF2-40B4-BE49-F238E27FC236}">
                <a16:creationId xmlns:a16="http://schemas.microsoft.com/office/drawing/2014/main" id="{DB2F8569-E0FA-4DBA-B0FB-86F582C03196}"/>
              </a:ext>
            </a:extLst>
          </p:cNvPr>
          <p:cNvSpPr txBox="1"/>
          <p:nvPr/>
        </p:nvSpPr>
        <p:spPr>
          <a:xfrm>
            <a:off x="5061095" y="913364"/>
            <a:ext cx="6205915" cy="523220"/>
          </a:xfrm>
          <a:prstGeom prst="rect">
            <a:avLst/>
          </a:prstGeom>
          <a:noFill/>
        </p:spPr>
        <p:txBody>
          <a:bodyPr wrap="square" rtlCol="0">
            <a:spAutoFit/>
          </a:bodyPr>
          <a:lstStyle/>
          <a:p>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२०७८ मातृ मृत्यु सूचित फाराम</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10" name="Curved Down Arrow 9"/>
          <p:cNvSpPr/>
          <p:nvPr/>
        </p:nvSpPr>
        <p:spPr>
          <a:xfrm rot="21376107">
            <a:off x="2029441" y="919393"/>
            <a:ext cx="2397703" cy="751438"/>
          </a:xfrm>
          <a:prstGeom prst="curvedDown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p:cNvPicPr/>
          <p:nvPr/>
        </p:nvPicPr>
        <p:blipFill rotWithShape="1">
          <a:blip r:embed="rId3"/>
          <a:srcRect l="18926" t="8597" r="16209" b="10178"/>
          <a:stretch/>
        </p:blipFill>
        <p:spPr bwMode="auto">
          <a:xfrm>
            <a:off x="4090630" y="1619445"/>
            <a:ext cx="7904734" cy="4681807"/>
          </a:xfrm>
          <a:prstGeom prst="rect">
            <a:avLst/>
          </a:prstGeom>
          <a:ln>
            <a:noFill/>
          </a:ln>
          <a:extLst>
            <a:ext uri="{53640926-AAD7-44D8-BBD7-CCE9431645EC}">
              <a14:shadowObscured xmlns:a14="http://schemas.microsoft.com/office/drawing/2010/main"/>
            </a:ext>
          </a:extLst>
        </p:spPr>
      </p:pic>
      <p:cxnSp>
        <p:nvCxnSpPr>
          <p:cNvPr id="9" name="Straight Connector 8">
            <a:extLst>
              <a:ext uri="{FF2B5EF4-FFF2-40B4-BE49-F238E27FC236}">
                <a16:creationId xmlns:a16="http://schemas.microsoft.com/office/drawing/2014/main" id="{12261554-347B-43CF-AAD2-A5435FC1BC2B}"/>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080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1" y="1508489"/>
            <a:ext cx="4450265" cy="5078313"/>
          </a:xfrm>
          <a:prstGeom prst="rect">
            <a:avLst/>
          </a:prstGeom>
          <a:solidFill>
            <a:schemeClr val="accent2">
              <a:lumMod val="20000"/>
              <a:lumOff val="80000"/>
            </a:schemeClr>
          </a:solidFill>
        </p:spPr>
        <p:txBody>
          <a:bodyPr wrap="square" rtlCol="0">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मातृ मृत्यु सूचित फारामको पहिलो तालिकामा जनगणना गरेको स्थानः –</a:t>
            </a:r>
            <a:r>
              <a:rPr lang="en-US" sz="2400" dirty="0">
                <a:cs typeface="Kalimati" panose="00000400000000000000" pitchFamily="2"/>
              </a:rPr>
              <a:t> </a:t>
            </a:r>
            <a:r>
              <a:rPr lang="ne-NP" sz="2400" dirty="0">
                <a:cs typeface="Kalimati" panose="00000400000000000000" pitchFamily="2"/>
              </a:rPr>
              <a:t>प्रदेश, जिल्ला, नगर/गाउँपालिका, वडा नं., गणना क्षेत्र नं.</a:t>
            </a:r>
            <a:r>
              <a:rPr lang="en-US" sz="2400" dirty="0">
                <a:cs typeface="Kalimati" panose="00000400000000000000" pitchFamily="2"/>
              </a:rPr>
              <a:t> </a:t>
            </a:r>
            <a:r>
              <a:rPr lang="ne-NP" sz="2400" dirty="0">
                <a:cs typeface="Kalimati" panose="00000400000000000000" pitchFamily="2"/>
              </a:rPr>
              <a:t> र गाउँ/टोल लेख्नुपर्दछ ।</a:t>
            </a:r>
          </a:p>
          <a:p>
            <a:pPr marL="285750" indent="-285750">
              <a:lnSpc>
                <a:spcPct val="150000"/>
              </a:lnSpc>
              <a:buFont typeface="Arial" panose="020B0604020202020204" pitchFamily="34" charset="0"/>
              <a:buChar char="•"/>
            </a:pPr>
            <a:r>
              <a:rPr lang="ne-NP" sz="2400" dirty="0">
                <a:cs typeface="Kalimati" panose="00000400000000000000" pitchFamily="2"/>
              </a:rPr>
              <a:t>यी विवरणहरू जनगणनाको मुख्य प्रश्नावलीको </a:t>
            </a:r>
            <a:r>
              <a:rPr lang="ne-NP" sz="2400" b="1" u="sng" dirty="0">
                <a:cs typeface="Kalimati" panose="00000400000000000000" pitchFamily="2"/>
              </a:rPr>
              <a:t>परिचयात्मक खण्ड </a:t>
            </a:r>
            <a:r>
              <a:rPr lang="ne-NP" sz="2400" dirty="0">
                <a:cs typeface="Kalimati" panose="00000400000000000000" pitchFamily="2"/>
              </a:rPr>
              <a:t>बाट हुबहु उतार गर्नुपर्दछ ।</a:t>
            </a:r>
            <a:endParaRPr lang="en-US" sz="2400" dirty="0">
              <a:cs typeface="Kalimati" panose="00000400000000000000" pitchFamily="2"/>
            </a:endParaRPr>
          </a:p>
        </p:txBody>
      </p:sp>
      <p:sp>
        <p:nvSpPr>
          <p:cNvPr id="33" name="TextBox 32"/>
          <p:cNvSpPr txBox="1"/>
          <p:nvPr/>
        </p:nvSpPr>
        <p:spPr>
          <a:xfrm>
            <a:off x="87186" y="969854"/>
            <a:ext cx="12005436" cy="371897"/>
          </a:xfrm>
          <a:prstGeom prst="rect">
            <a:avLst/>
          </a:prstGeom>
        </p:spPr>
        <p:txBody>
          <a:bodyPr wrap="square" lIns="0" tIns="0" rIns="0" bIns="0" rtlCol="0" anchor="t">
            <a:spAutoFit/>
          </a:bodyPr>
          <a:lstStyle/>
          <a:p>
            <a:pPr algn="ctr">
              <a:lnSpc>
                <a:spcPts val="2941"/>
              </a:lnSpc>
              <a:spcBef>
                <a:spcPct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मृत्यु सूचित फाराममा जनगणना गरेको स्थानसँग सम्बन्धित विवरण भर्ने तरिका</a:t>
            </a:r>
          </a:p>
        </p:txBody>
      </p:sp>
      <p:pic>
        <p:nvPicPr>
          <p:cNvPr id="34" name="Picture 33"/>
          <p:cNvPicPr/>
          <p:nvPr/>
        </p:nvPicPr>
        <p:blipFill rotWithShape="1">
          <a:blip r:embed="rId3"/>
          <a:srcRect l="17759" t="30681" r="24045" b="23963"/>
          <a:stretch/>
        </p:blipFill>
        <p:spPr bwMode="auto">
          <a:xfrm>
            <a:off x="5150739" y="1508061"/>
            <a:ext cx="6688336" cy="2813681"/>
          </a:xfrm>
          <a:prstGeom prst="rect">
            <a:avLst/>
          </a:prstGeom>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35" name="Picture 34"/>
          <p:cNvPicPr/>
          <p:nvPr/>
        </p:nvPicPr>
        <p:blipFill rotWithShape="1">
          <a:blip r:embed="rId4"/>
          <a:srcRect l="18926" t="54545" r="24630" b="18626"/>
          <a:stretch/>
        </p:blipFill>
        <p:spPr bwMode="auto">
          <a:xfrm>
            <a:off x="5150739" y="4617520"/>
            <a:ext cx="6665804" cy="1945424"/>
          </a:xfrm>
          <a:prstGeom prst="rect">
            <a:avLst/>
          </a:prstGeom>
          <a:ln>
            <a:solidFill>
              <a:schemeClr val="tx1"/>
            </a:solidFill>
          </a:ln>
          <a:extLst>
            <a:ext uri="{53640926-AAD7-44D8-BBD7-CCE9431645EC}">
              <a14:shadowObscured xmlns:a14="http://schemas.microsoft.com/office/drawing/2010/main"/>
            </a:ext>
          </a:extLst>
        </p:spPr>
      </p:pic>
      <p:grpSp>
        <p:nvGrpSpPr>
          <p:cNvPr id="2" name="Group 1"/>
          <p:cNvGrpSpPr/>
          <p:nvPr/>
        </p:nvGrpSpPr>
        <p:grpSpPr>
          <a:xfrm>
            <a:off x="5986914" y="2678286"/>
            <a:ext cx="4706753" cy="2642269"/>
            <a:chOff x="6050888" y="2591714"/>
            <a:chExt cx="4706753" cy="2642269"/>
          </a:xfrm>
        </p:grpSpPr>
        <p:cxnSp>
          <p:nvCxnSpPr>
            <p:cNvPr id="3" name="Straight Arrow Connector 2"/>
            <p:cNvCxnSpPr/>
            <p:nvPr/>
          </p:nvCxnSpPr>
          <p:spPr>
            <a:xfrm>
              <a:off x="6050888" y="2591714"/>
              <a:ext cx="86627" cy="2642269"/>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944671" y="2591714"/>
              <a:ext cx="120422" cy="2642269"/>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8321083" y="2678295"/>
              <a:ext cx="36073" cy="2555688"/>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206608" y="2870800"/>
              <a:ext cx="308379" cy="2322164"/>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0034380" y="2870800"/>
              <a:ext cx="323120" cy="2322164"/>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224142" y="3653108"/>
              <a:ext cx="4533499" cy="1539856"/>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3" name="Straight Connector 12">
            <a:extLst>
              <a:ext uri="{FF2B5EF4-FFF2-40B4-BE49-F238E27FC236}">
                <a16:creationId xmlns:a16="http://schemas.microsoft.com/office/drawing/2014/main" id="{72F9BF4E-127B-4B34-B0F1-A9E47FDB9764}"/>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400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9">
            <a:extLst>
              <a:ext uri="{FF2B5EF4-FFF2-40B4-BE49-F238E27FC236}">
                <a16:creationId xmlns:a16="http://schemas.microsoft.com/office/drawing/2014/main" id="{19E13748-083A-4854-A79B-031996368543}"/>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sp>
        <p:nvSpPr>
          <p:cNvPr id="12" name="TextBox 11">
            <a:extLst>
              <a:ext uri="{FF2B5EF4-FFF2-40B4-BE49-F238E27FC236}">
                <a16:creationId xmlns:a16="http://schemas.microsoft.com/office/drawing/2014/main" id="{632FC000-E383-4541-B168-ADB04DDFBFF7}"/>
              </a:ext>
            </a:extLst>
          </p:cNvPr>
          <p:cNvSpPr txBox="1"/>
          <p:nvPr/>
        </p:nvSpPr>
        <p:spPr>
          <a:xfrm>
            <a:off x="4860758" y="5584002"/>
            <a:ext cx="7272020" cy="1338828"/>
          </a:xfrm>
          <a:prstGeom prst="rect">
            <a:avLst/>
          </a:prstGeom>
          <a:noFill/>
        </p:spPr>
        <p:txBody>
          <a:bodyPr wrap="square">
            <a:spAutoFit/>
          </a:bodyPr>
          <a:lstStyle/>
          <a:p>
            <a:pPr>
              <a:lnSpc>
                <a:spcPct val="150000"/>
              </a:lnSpc>
            </a:pPr>
            <a:r>
              <a:rPr lang="ne-NP" sz="1800" dirty="0">
                <a:cs typeface="Kalimati" panose="00000400000000000000" pitchFamily="2"/>
              </a:rPr>
              <a:t>प्रत्येक फाराममा सि.नं १ बाट शुरू गर्नुपर्दछ । यदि एउटै गणना क्षेत्रमा </a:t>
            </a:r>
            <a:r>
              <a:rPr lang="ne-NP" dirty="0">
                <a:cs typeface="Kalimati" panose="00000400000000000000" pitchFamily="2"/>
              </a:rPr>
              <a:t>५</a:t>
            </a:r>
            <a:r>
              <a:rPr lang="ne-NP" sz="1800" dirty="0">
                <a:cs typeface="Kalimati" panose="00000400000000000000" pitchFamily="2"/>
              </a:rPr>
              <a:t> जनाभन्दा बढी </a:t>
            </a:r>
            <a:r>
              <a:rPr lang="ne-NP" dirty="0">
                <a:cs typeface="Kalimati" panose="00000400000000000000" pitchFamily="2"/>
              </a:rPr>
              <a:t>महिला मृत्यु </a:t>
            </a:r>
            <a:r>
              <a:rPr lang="ne-NP" sz="1800" dirty="0">
                <a:cs typeface="Kalimati" panose="00000400000000000000" pitchFamily="2"/>
              </a:rPr>
              <a:t>भएको पाइएमा थप मातृ मृत्यु सूचित फाराम प्रयोग गर्नुपर्दछ । यस्तो अवस्थामा थप फाराममा सि.नं ६ बाट शुरू गर्नुपर्दछ ।</a:t>
            </a:r>
          </a:p>
        </p:txBody>
      </p:sp>
      <p:sp>
        <p:nvSpPr>
          <p:cNvPr id="4" name="TextBox 3"/>
          <p:cNvSpPr txBox="1"/>
          <p:nvPr/>
        </p:nvSpPr>
        <p:spPr>
          <a:xfrm>
            <a:off x="231800" y="1244483"/>
            <a:ext cx="4436453" cy="5170646"/>
          </a:xfrm>
          <a:prstGeom prst="rect">
            <a:avLst/>
          </a:prstGeom>
          <a:solidFill>
            <a:schemeClr val="bg1"/>
          </a:solidFill>
        </p:spPr>
        <p:txBody>
          <a:bodyPr wrap="square" rtlCol="0">
            <a:spAutoFit/>
          </a:bodyPr>
          <a:lstStyle/>
          <a:p>
            <a:pPr algn="just">
              <a:lnSpc>
                <a:spcPct val="150000"/>
              </a:lnSpc>
            </a:pPr>
            <a:r>
              <a:rPr lang="ne-NP" sz="2000" dirty="0">
                <a:cs typeface="Kalimati" panose="00000400000000000000" pitchFamily="2"/>
              </a:rPr>
              <a:t>मातृ मृत्यु सूचित फारामको दोश्रो तालिकामा सि.नं, मृतक महिलाको पूरा नाम थर, मृतक महिलाको मृत्यु हुँदाको उमेर, परिवारमूलीको नाम थर, जनगणना घर क्र.सं., जनगणना परिवार क्र.सं., मृत्युसम्बन्धी विवरण प्रश्न नं. १५</a:t>
            </a:r>
            <a:r>
              <a:rPr lang="en-US" sz="2000" dirty="0">
                <a:cs typeface="Kalimati" panose="00000400000000000000" pitchFamily="2"/>
              </a:rPr>
              <a:t>, </a:t>
            </a:r>
            <a:r>
              <a:rPr lang="ne-NP" sz="2000" dirty="0">
                <a:cs typeface="Kalimati" panose="00000400000000000000" pitchFamily="2"/>
              </a:rPr>
              <a:t>महल ६ मा लेखिएको मृत्युको अवस्थाको कोड </a:t>
            </a:r>
            <a:r>
              <a:rPr lang="en-US" sz="2000" dirty="0">
                <a:cs typeface="Kalimati" panose="00000400000000000000" pitchFamily="2"/>
              </a:rPr>
              <a:t>(1, 2,</a:t>
            </a:r>
            <a:r>
              <a:rPr lang="ne-NP" sz="2000" dirty="0">
                <a:cs typeface="Kalimati" panose="00000400000000000000" pitchFamily="2"/>
              </a:rPr>
              <a:t> </a:t>
            </a:r>
            <a:r>
              <a:rPr lang="en-US" sz="2000" dirty="0">
                <a:cs typeface="Kalimati" panose="00000400000000000000" pitchFamily="2"/>
              </a:rPr>
              <a:t>3</a:t>
            </a:r>
            <a:r>
              <a:rPr lang="ne-NP" sz="2000" dirty="0">
                <a:cs typeface="Kalimati" panose="00000400000000000000" pitchFamily="2"/>
              </a:rPr>
              <a:t> वा </a:t>
            </a:r>
            <a:r>
              <a:rPr lang="en-US" sz="2000" dirty="0">
                <a:cs typeface="Kalimati" panose="00000400000000000000" pitchFamily="2"/>
              </a:rPr>
              <a:t>4)</a:t>
            </a:r>
            <a:r>
              <a:rPr lang="ne-NP" sz="2000" dirty="0">
                <a:cs typeface="Kalimati" panose="00000400000000000000" pitchFamily="2"/>
              </a:rPr>
              <a:t>, महिला मृत्युसम्बन्धी थप अध्ययनका लागि मञ्जुरी दिने परिवारमूली वा उत्तरदाताको नाम, हस्ताक्षर र सम्पर्क नम्बर लेख्नुपर्दछ।</a:t>
            </a:r>
            <a:endParaRPr lang="en-US" sz="2000" dirty="0">
              <a:cs typeface="Kalimati" panose="00000400000000000000" pitchFamily="2"/>
            </a:endParaRPr>
          </a:p>
        </p:txBody>
      </p:sp>
      <p:grpSp>
        <p:nvGrpSpPr>
          <p:cNvPr id="5" name="Group 4"/>
          <p:cNvGrpSpPr/>
          <p:nvPr/>
        </p:nvGrpSpPr>
        <p:grpSpPr>
          <a:xfrm>
            <a:off x="4953813" y="880665"/>
            <a:ext cx="7031170" cy="4703337"/>
            <a:chOff x="4865642" y="1004253"/>
            <a:chExt cx="7118993" cy="4688625"/>
          </a:xfrm>
        </p:grpSpPr>
        <p:grpSp>
          <p:nvGrpSpPr>
            <p:cNvPr id="6" name="Group 5"/>
            <p:cNvGrpSpPr/>
            <p:nvPr/>
          </p:nvGrpSpPr>
          <p:grpSpPr>
            <a:xfrm>
              <a:off x="4865642" y="1004253"/>
              <a:ext cx="7118993" cy="4688625"/>
              <a:chOff x="1997463" y="845117"/>
              <a:chExt cx="8754111" cy="6012882"/>
            </a:xfrm>
          </p:grpSpPr>
          <p:pic>
            <p:nvPicPr>
              <p:cNvPr id="7" name="Picture 6"/>
              <p:cNvPicPr/>
              <p:nvPr/>
            </p:nvPicPr>
            <p:blipFill rotWithShape="1">
              <a:blip r:embed="rId2">
                <a:extLst>
                  <a:ext uri="{28A0092B-C50C-407E-A947-70E740481C1C}">
                    <a14:useLocalDpi xmlns:a14="http://schemas.microsoft.com/office/drawing/2010/main" val="0"/>
                  </a:ext>
                </a:extLst>
              </a:blip>
              <a:srcRect l="6273" t="5574" r="-1" b="38196"/>
              <a:stretch/>
            </p:blipFill>
            <p:spPr bwMode="auto">
              <a:xfrm>
                <a:off x="1997463" y="845117"/>
                <a:ext cx="8568811" cy="3274142"/>
              </a:xfrm>
              <a:prstGeom prst="rect">
                <a:avLst/>
              </a:prstGeom>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8" name="Picture 7" descr="C:\Users\lenovo\Pictures\Screenshots\Screenshot (46)_LI.jpg"/>
              <p:cNvPicPr/>
              <p:nvPr/>
            </p:nvPicPr>
            <p:blipFill>
              <a:blip r:embed="rId3">
                <a:extLst>
                  <a:ext uri="{28A0092B-C50C-407E-A947-70E740481C1C}">
                    <a14:useLocalDpi xmlns:a14="http://schemas.microsoft.com/office/drawing/2010/main" val="0"/>
                  </a:ext>
                </a:extLst>
              </a:blip>
              <a:srcRect/>
              <a:stretch>
                <a:fillRect/>
              </a:stretch>
            </p:blipFill>
            <p:spPr bwMode="auto">
              <a:xfrm>
                <a:off x="2020530" y="4498258"/>
                <a:ext cx="8731044" cy="2359741"/>
              </a:xfrm>
              <a:prstGeom prst="rect">
                <a:avLst/>
              </a:prstGeom>
              <a:noFill/>
              <a:ln>
                <a:noFill/>
              </a:ln>
            </p:spPr>
          </p:pic>
          <p:cxnSp>
            <p:nvCxnSpPr>
              <p:cNvPr id="9" name="Straight Arrow Connector 8"/>
              <p:cNvCxnSpPr/>
              <p:nvPr/>
            </p:nvCxnSpPr>
            <p:spPr>
              <a:xfrm>
                <a:off x="3008671" y="2861187"/>
                <a:ext cx="29497" cy="179948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026309" y="2861187"/>
                <a:ext cx="1870586" cy="16370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020233" y="2861187"/>
                <a:ext cx="1533832" cy="16370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flipH="1">
              <a:off x="9277442" y="3565756"/>
              <a:ext cx="2575822" cy="369332"/>
            </a:xfrm>
            <a:prstGeom prst="rect">
              <a:avLst/>
            </a:prstGeom>
            <a:noFill/>
          </p:spPr>
          <p:txBody>
            <a:bodyPr wrap="square" rtlCol="0">
              <a:spAutoFit/>
            </a:bodyPr>
            <a:lstStyle/>
            <a:p>
              <a:r>
                <a:rPr lang="ne-NP" b="1" dirty="0">
                  <a:cs typeface="Kalimati" panose="00000400000000000000" pitchFamily="2"/>
                </a:rPr>
                <a:t>मातृ मृत्यु सूचित फाराम</a:t>
              </a:r>
              <a:endParaRPr lang="en-US" b="1" dirty="0">
                <a:cs typeface="Kalimati" panose="00000400000000000000" pitchFamily="2"/>
              </a:endParaRPr>
            </a:p>
          </p:txBody>
        </p:sp>
      </p:grpSp>
      <p:cxnSp>
        <p:nvCxnSpPr>
          <p:cNvPr id="13" name="Straight Connector 12">
            <a:extLst>
              <a:ext uri="{FF2B5EF4-FFF2-40B4-BE49-F238E27FC236}">
                <a16:creationId xmlns:a16="http://schemas.microsoft.com/office/drawing/2014/main" id="{D10A9EDA-CF9B-497E-A839-B6182663E871}"/>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49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166" y="834284"/>
            <a:ext cx="12138834" cy="1024896"/>
          </a:xfrm>
          <a:prstGeom prst="rect">
            <a:avLst/>
          </a:prstGeom>
          <a:solidFill>
            <a:schemeClr val="accent5">
              <a:lumMod val="20000"/>
              <a:lumOff val="80000"/>
            </a:schemeClr>
          </a:solidFill>
        </p:spPr>
        <p:txBody>
          <a:bodyPr wrap="square" rtlCol="0">
            <a:spAutoFit/>
          </a:bodyPr>
          <a:lstStyle/>
          <a:p>
            <a:pPr>
              <a:lnSpc>
                <a:spcPct val="130000"/>
              </a:lnSpc>
            </a:pPr>
            <a:r>
              <a:rPr lang="ne-NP" sz="2400" dirty="0">
                <a:cs typeface="Kalimati" panose="00000400000000000000" pitchFamily="2"/>
              </a:rPr>
              <a:t>मातृ मृत्यु सूचित फारामको तेश्रो तालिकामा जम्मा महिला मृत्यु सङ्ख्याको खण्डमा प्रत्येक गणना क्षेत्रमा पहिचान भएका कुल महिला मृत्युको सङ्ख्या अङ्कमा लेख्नुपर्दछ ।</a:t>
            </a:r>
          </a:p>
        </p:txBody>
      </p:sp>
      <p:sp>
        <p:nvSpPr>
          <p:cNvPr id="6" name="TextBox 5"/>
          <p:cNvSpPr txBox="1"/>
          <p:nvPr/>
        </p:nvSpPr>
        <p:spPr>
          <a:xfrm>
            <a:off x="53164" y="5819963"/>
            <a:ext cx="12026540" cy="977191"/>
          </a:xfrm>
          <a:prstGeom prst="rect">
            <a:avLst/>
          </a:prstGeom>
          <a:solidFill>
            <a:schemeClr val="accent5">
              <a:lumMod val="20000"/>
              <a:lumOff val="80000"/>
            </a:schemeClr>
          </a:solidFill>
        </p:spPr>
        <p:txBody>
          <a:bodyPr wrap="square" rtlCol="0">
            <a:spAutoFit/>
          </a:bodyPr>
          <a:lstStyle/>
          <a:p>
            <a:pPr>
              <a:lnSpc>
                <a:spcPct val="150000"/>
              </a:lnSpc>
            </a:pPr>
            <a:r>
              <a:rPr lang="ne-NP" sz="2000" dirty="0">
                <a:cs typeface="Kalimati" panose="00000400000000000000" pitchFamily="2"/>
              </a:rPr>
              <a:t>नोटः यदि कुनै गणना क्षेत्रमा कुनै पनि महिला मृत्यु भएको नपाइएमा जम्मा महिला मृत्यु सङ्ख्या शून्य (०) लेख्नुपर्दछ</a:t>
            </a:r>
            <a:endParaRPr lang="hi-IN" sz="2000" dirty="0">
              <a:cs typeface="Kalimati" panose="00000400000000000000" pitchFamily="2"/>
            </a:endParaRPr>
          </a:p>
          <a:p>
            <a:pPr>
              <a:lnSpc>
                <a:spcPct val="150000"/>
              </a:lnSpc>
            </a:pPr>
            <a:r>
              <a:rPr lang="hi-IN" sz="2000" dirty="0">
                <a:cs typeface="Kalimati" panose="00000400000000000000" pitchFamily="2"/>
              </a:rPr>
              <a:t>     </a:t>
            </a:r>
            <a:r>
              <a:rPr lang="hi-IN" sz="2000" dirty="0">
                <a:solidFill>
                  <a:schemeClr val="accent6">
                    <a:lumMod val="50000"/>
                  </a:schemeClr>
                </a:solidFill>
                <a:cs typeface="Kalimati" panose="00000400000000000000" pitchFamily="2"/>
              </a:rPr>
              <a:t>केही कारणले हस्ताक्षर लिन नसकिए पनि निजकों बिवरण भर्नुपर्दछ </a:t>
            </a:r>
            <a:r>
              <a:rPr lang="ne-NP" sz="2000" dirty="0">
                <a:cs typeface="Kalimati" panose="00000400000000000000" pitchFamily="2"/>
              </a:rPr>
              <a:t> </a:t>
            </a:r>
          </a:p>
        </p:txBody>
      </p:sp>
      <p:sp>
        <p:nvSpPr>
          <p:cNvPr id="8" name="Slide Number Placeholder 19">
            <a:extLst>
              <a:ext uri="{FF2B5EF4-FFF2-40B4-BE49-F238E27FC236}">
                <a16:creationId xmlns:a16="http://schemas.microsoft.com/office/drawing/2014/main" id="{2912904D-A9BF-4E19-B72F-1F6A7D92580A}"/>
              </a:ext>
            </a:extLst>
          </p:cNvPr>
          <p:cNvSpPr txBox="1">
            <a:spLocks/>
          </p:cNvSpPr>
          <p:nvPr/>
        </p:nvSpPr>
        <p:spPr>
          <a:xfrm>
            <a:off x="11777378"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11365"/>
            <a:ext cx="12192000" cy="3867430"/>
          </a:xfrm>
          <a:prstGeom prst="rect">
            <a:avLst/>
          </a:prstGeom>
        </p:spPr>
      </p:pic>
      <p:sp>
        <p:nvSpPr>
          <p:cNvPr id="3" name="Frame 2"/>
          <p:cNvSpPr/>
          <p:nvPr/>
        </p:nvSpPr>
        <p:spPr>
          <a:xfrm>
            <a:off x="53164" y="5420330"/>
            <a:ext cx="3392679" cy="345203"/>
          </a:xfrm>
          <a:prstGeom prst="fram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ADD4B1E8-D85B-45ED-ADEA-44045609BB36}"/>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3923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060" y="1327180"/>
            <a:ext cx="12106940" cy="5493812"/>
          </a:xfrm>
          <a:prstGeom prst="rect">
            <a:avLst/>
          </a:prstGeom>
        </p:spPr>
        <p:txBody>
          <a:bodyPr wrap="square">
            <a:spAutoFit/>
          </a:bodyPr>
          <a:lstStyle/>
          <a:p>
            <a:pPr marL="690563" indent="-690563" algn="just">
              <a:lnSpc>
                <a:spcPct val="150000"/>
              </a:lnSpc>
              <a:spcBef>
                <a:spcPts val="600"/>
              </a:spcBef>
              <a:spcAft>
                <a:spcPts val="600"/>
              </a:spcAft>
              <a:buFont typeface="+mj-cs"/>
              <a:buAutoNum type="hindiNumParenR"/>
            </a:pPr>
            <a:r>
              <a:rPr lang="ne-NP" sz="2400" dirty="0">
                <a:cs typeface="Kalimati" panose="00000400000000000000" pitchFamily="2"/>
              </a:rPr>
              <a:t>यदि, प्रश्न नं. १५ को महल नं ६ मा कुनै महिलाको मृत्यु </a:t>
            </a:r>
            <a:r>
              <a:rPr lang="en-US" sz="2400" dirty="0">
                <a:cs typeface="Kalimati" panose="00000400000000000000" pitchFamily="2"/>
              </a:rPr>
              <a:t>1 </a:t>
            </a:r>
            <a:r>
              <a:rPr lang="ne-NP" sz="2400" dirty="0">
                <a:cs typeface="Kalimati" panose="00000400000000000000" pitchFamily="2"/>
              </a:rPr>
              <a:t>(गर्भावस्था), वा </a:t>
            </a:r>
            <a:r>
              <a:rPr lang="en-US" sz="2400" dirty="0">
                <a:cs typeface="Kalimati" panose="00000400000000000000" pitchFamily="2"/>
              </a:rPr>
              <a:t>2</a:t>
            </a:r>
            <a:r>
              <a:rPr lang="ne-NP" sz="2400" dirty="0">
                <a:cs typeface="Kalimati" panose="00000400000000000000" pitchFamily="2"/>
              </a:rPr>
              <a:t> (प्रसुती अवस्था), वा </a:t>
            </a:r>
            <a:r>
              <a:rPr lang="en-US" sz="2400" dirty="0">
                <a:cs typeface="Kalimati" panose="00000400000000000000" pitchFamily="2"/>
              </a:rPr>
              <a:t>3</a:t>
            </a:r>
            <a:r>
              <a:rPr lang="ne-NP" sz="2400" dirty="0">
                <a:cs typeface="Kalimati" panose="00000400000000000000" pitchFamily="2"/>
              </a:rPr>
              <a:t> (सुत्केरी भएको ६ हप्ताभित्र) वा </a:t>
            </a:r>
            <a:r>
              <a:rPr lang="en-US" sz="2400" dirty="0">
                <a:cs typeface="Kalimati" panose="00000400000000000000" pitchFamily="2"/>
              </a:rPr>
              <a:t>4 </a:t>
            </a:r>
            <a:r>
              <a:rPr lang="ne-NP" sz="2400" dirty="0">
                <a:cs typeface="Kalimati" panose="00000400000000000000" pitchFamily="2"/>
              </a:rPr>
              <a:t>जे भएपनि उक्त महिलाको मृत्यु सम्बन्धमा </a:t>
            </a:r>
            <a:r>
              <a:rPr lang="ne-NP" sz="2400" b="1" dirty="0">
                <a:cs typeface="Kalimati" panose="00000400000000000000" pitchFamily="2"/>
              </a:rPr>
              <a:t>मातृ मृत्यु सूचित फाराम</a:t>
            </a:r>
            <a:r>
              <a:rPr lang="ne-NP" sz="2400" dirty="0">
                <a:cs typeface="Kalimati" panose="00000400000000000000" pitchFamily="2"/>
              </a:rPr>
              <a:t> भर्नुपर्दछ ।</a:t>
            </a:r>
            <a:r>
              <a:rPr lang="ne-NP" sz="2400" dirty="0">
                <a:latin typeface="Calibri" panose="020F0502020204030204" pitchFamily="34" charset="0"/>
                <a:ea typeface="Kalimati" panose="00000400000000000000" pitchFamily="2"/>
                <a:cs typeface="Kalimati" panose="00000400000000000000" pitchFamily="2"/>
              </a:rPr>
              <a:t> </a:t>
            </a: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गणना क्षेत्रमा महिला मृत्यु भएको पाइएमा सोही दिनमा गणकले आफ्नो मोवाइलबाट सम्बन्धित स्वास्थ्यकर्मीलार्इ </a:t>
            </a:r>
            <a:r>
              <a:rPr lang="en-US" sz="2400" dirty="0">
                <a:latin typeface="Calibri" panose="020F0502020204030204" pitchFamily="34" charset="0"/>
                <a:ea typeface="Kalimati" panose="00000400000000000000" pitchFamily="2"/>
                <a:cs typeface="Kalimati" panose="00000400000000000000" pitchFamily="2"/>
              </a:rPr>
              <a:t>“Female Death Found"</a:t>
            </a:r>
            <a:r>
              <a:rPr lang="ne-NP" sz="2400" dirty="0">
                <a:latin typeface="Calibri" panose="020F0502020204030204" pitchFamily="34" charset="0"/>
                <a:ea typeface="Kalimati" panose="00000400000000000000" pitchFamily="2"/>
                <a:cs typeface="Kalimati" panose="00000400000000000000" pitchFamily="2"/>
              </a:rPr>
              <a:t> लेखी </a:t>
            </a:r>
            <a:r>
              <a:rPr lang="en-US" sz="2400" b="1" i="1" u="sng" dirty="0" err="1">
                <a:latin typeface="Calibri" panose="020F0502020204030204" pitchFamily="34" charset="0"/>
                <a:ea typeface="Kalimati" panose="00000400000000000000" pitchFamily="2"/>
                <a:cs typeface="Kalimati" panose="00000400000000000000" pitchFamily="2"/>
              </a:rPr>
              <a:t>SMS</a:t>
            </a:r>
            <a:r>
              <a:rPr lang="ne-NP" sz="2400" dirty="0">
                <a:latin typeface="Calibri" panose="020F0502020204030204" pitchFamily="34" charset="0"/>
                <a:ea typeface="Kalimati" panose="00000400000000000000" pitchFamily="2"/>
                <a:cs typeface="Kalimati" panose="00000400000000000000" pitchFamily="2"/>
              </a:rPr>
              <a:t> गर्नुपर्दछ ।</a:t>
            </a: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स्वास्थ्यकर्मीले सम्पर्क गरेको अवस्थामा मृत्युको सूचित फाराममा भएका विवरण स्वास्थ्यकर्मीलार्इ उपलब्ध गराउनु पर्दछ। </a:t>
            </a:r>
            <a:endParaRPr lang="en-US" sz="2400" dirty="0">
              <a:latin typeface="Calibri" panose="020F0502020204030204" pitchFamily="34" charset="0"/>
              <a:ea typeface="Kalimati" panose="00000400000000000000" pitchFamily="2"/>
              <a:cs typeface="Kalimati" panose="00000400000000000000" pitchFamily="2"/>
            </a:endParaRP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गणना सम्पन्न भए पश्चात् मातृ मृत्यु सूचित फाराम गणकले सम्बन्धित सुपरिवेक्षक मार्फत स्थानीय जनगणना अधिकारीको कार्यालयमा बुझाउनु पर्दछ ।</a:t>
            </a:r>
            <a:endParaRPr lang="en-US" sz="2400" dirty="0">
              <a:effectLst/>
              <a:latin typeface="Calibri" panose="020F0502020204030204" pitchFamily="34" charset="0"/>
              <a:ea typeface="Kalimati" panose="00000400000000000000" pitchFamily="2"/>
              <a:cs typeface="Kalimati" panose="00000400000000000000" pitchFamily="2"/>
            </a:endParaRPr>
          </a:p>
        </p:txBody>
      </p:sp>
      <p:sp>
        <p:nvSpPr>
          <p:cNvPr id="3" name="TextBox 2"/>
          <p:cNvSpPr txBox="1"/>
          <p:nvPr/>
        </p:nvSpPr>
        <p:spPr>
          <a:xfrm>
            <a:off x="2006396" y="866041"/>
            <a:ext cx="7460056" cy="461665"/>
          </a:xfrm>
          <a:prstGeom prst="rect">
            <a:avLst/>
          </a:prstGeom>
          <a:noFill/>
        </p:spPr>
        <p:txBody>
          <a:bodyPr wrap="square" rtlCol="0">
            <a:spAutoFit/>
          </a:bodyPr>
          <a:lstStyle/>
          <a:p>
            <a:pPr algn="ctr"/>
            <a:r>
              <a:rPr lang="ne-NP" sz="2400" b="1" dirty="0">
                <a:cs typeface="Kalimati" panose="00000400000000000000" pitchFamily="2"/>
              </a:rPr>
              <a:t>मातृ मृत्यु अध्ययनमा गणकको भूमिका</a:t>
            </a:r>
            <a:endParaRPr lang="en-US" sz="24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cxnSp>
        <p:nvCxnSpPr>
          <p:cNvPr id="5" name="Straight Connector 4">
            <a:extLst>
              <a:ext uri="{FF2B5EF4-FFF2-40B4-BE49-F238E27FC236}">
                <a16:creationId xmlns:a16="http://schemas.microsoft.com/office/drawing/2014/main" id="{8B741FA2-D5D1-46C0-8A25-D3BFC7CC6288}"/>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591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271521"/>
            <a:ext cx="11972239" cy="5493812"/>
          </a:xfrm>
          <a:prstGeom prst="rect">
            <a:avLst/>
          </a:prstGeom>
        </p:spPr>
        <p:txBody>
          <a:bodyPr wrap="square" lIns="0" tIns="0" rIns="0" bIns="0" rtlCol="0" anchor="t">
            <a:spAutoFit/>
          </a:bodyPr>
          <a:lstStyle/>
          <a:p>
            <a:pPr marL="172754" lvl="1">
              <a:lnSpc>
                <a:spcPct val="150000"/>
              </a:lnSpc>
            </a:pPr>
            <a:r>
              <a:rPr lang="ne-NP" sz="2400" dirty="0">
                <a:cs typeface="Kalimati" pitchFamily="2"/>
              </a:rPr>
              <a:t>प्रश्नहरूः</a:t>
            </a:r>
          </a:p>
          <a:p>
            <a:pPr marL="796925" lvl="1" indent="-563563" algn="just">
              <a:lnSpc>
                <a:spcPct val="150000"/>
              </a:lnSpc>
            </a:pPr>
            <a:r>
              <a:rPr lang="ne-NP" sz="2400" dirty="0">
                <a:cs typeface="Kalimati" pitchFamily="2"/>
              </a:rPr>
              <a:t>१) सन्दर्भ अवधिमा कोरोनाको कारणले मृत्यु भएका व्यक्तिको प्रश्न १५ को महल ५ मा मृत्युको कारण के हुन्छ ?</a:t>
            </a:r>
          </a:p>
          <a:p>
            <a:pPr marL="796925" lvl="1" indent="-563563" algn="just">
              <a:lnSpc>
                <a:spcPct val="150000"/>
              </a:lnSpc>
            </a:pPr>
            <a:r>
              <a:rPr lang="ne-NP" sz="2400" dirty="0">
                <a:cs typeface="Kalimati" pitchFamily="2"/>
              </a:rPr>
              <a:t>२) मृत्यु हुँदा कुनै व्यक्तिको उमेर ७८ बर्ष ११ महिना भएको रहेछ भने प्रश्न १५ को महल ४ मा कति बर्ष लेख्नुपर्दछ ?</a:t>
            </a:r>
          </a:p>
          <a:p>
            <a:pPr marL="796925" lvl="1" indent="-563563" algn="just">
              <a:lnSpc>
                <a:spcPct val="150000"/>
              </a:lnSpc>
            </a:pPr>
            <a:r>
              <a:rPr lang="ne-NP" sz="2400" dirty="0">
                <a:cs typeface="Kalimati" pitchFamily="2"/>
              </a:rPr>
              <a:t>३) ३७ बर्षकी कुनै महिला सुत्केरी बेथा लागेर अस्पताल लैजाँदालैजाँदै बाटैमा मृत्यु भएको रहेछ भने प्रश्न १५ को महल ६ मा मृत्यु हुँदाको अवस्था के लेख्नुपर्दछ ?</a:t>
            </a:r>
          </a:p>
          <a:p>
            <a:pPr marL="796925" lvl="1" indent="-563563" algn="just">
              <a:lnSpc>
                <a:spcPct val="150000"/>
              </a:lnSpc>
            </a:pPr>
            <a:r>
              <a:rPr lang="ne-NP" sz="2400" dirty="0">
                <a:cs typeface="Kalimati" pitchFamily="2"/>
              </a:rPr>
              <a:t>४) हरिशरण २०७५ साल जेठ २० गते कुवेत गएका थिए ।२०७७ सालमा एक महिना बिदामा घर आएका उनी हाल कुवेतमा नै काम गरी बसेका छन् । हरिशरण गएको देश र कोड कसरी लेख्नुपर्दछ ? हरिशरण विदेश गएको कति बर्ष भयो ?</a:t>
            </a: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85181" y="6464601"/>
            <a:ext cx="499691" cy="38906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sp>
        <p:nvSpPr>
          <p:cNvPr id="7" name="TextBox 6">
            <a:extLst>
              <a:ext uri="{FF2B5EF4-FFF2-40B4-BE49-F238E27FC236}">
                <a16:creationId xmlns:a16="http://schemas.microsoft.com/office/drawing/2014/main" id="{5010FEF1-1F9E-40F3-9E28-DFC4B9257F7D}"/>
              </a:ext>
            </a:extLst>
          </p:cNvPr>
          <p:cNvSpPr txBox="1"/>
          <p:nvPr/>
        </p:nvSpPr>
        <p:spPr>
          <a:xfrm>
            <a:off x="5263122"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3999594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4791" y="1462907"/>
            <a:ext cx="2711302" cy="4385816"/>
          </a:xfrm>
          <a:prstGeom prst="rect">
            <a:avLst/>
          </a:prstGeom>
        </p:spPr>
        <p:txBody>
          <a:bodyPr wrap="square" lIns="0" tIns="0" rIns="0" bIns="0" rtlCol="0" anchor="t">
            <a:spAutoFit/>
          </a:bodyPr>
          <a:lstStyle/>
          <a:p>
            <a:pPr marL="0" lvl="1">
              <a:lnSpc>
                <a:spcPct val="150000"/>
              </a:lnSpc>
            </a:pPr>
            <a:r>
              <a:rPr lang="ne-NP" sz="2400" dirty="0">
                <a:cs typeface="Kalimati" pitchFamily="2"/>
              </a:rPr>
              <a:t>उत्तर</a:t>
            </a:r>
          </a:p>
          <a:p>
            <a:pPr marL="690563" indent="-690563" algn="just">
              <a:lnSpc>
                <a:spcPct val="150000"/>
              </a:lnSpc>
            </a:pPr>
            <a:r>
              <a:rPr lang="ne-NP" sz="2400" dirty="0">
                <a:cs typeface="Kalimati" pitchFamily="2"/>
              </a:rPr>
              <a:t>१) </a:t>
            </a:r>
            <a:r>
              <a:rPr lang="en-US" sz="2400" dirty="0">
                <a:solidFill>
                  <a:srgbClr val="00B0F0"/>
                </a:solidFill>
                <a:cs typeface="Kalimati" pitchFamily="2"/>
              </a:rPr>
              <a:t>1</a:t>
            </a:r>
            <a:endParaRPr lang="ne-NP" sz="2400" dirty="0">
              <a:solidFill>
                <a:srgbClr val="00B0F0"/>
              </a:solidFill>
              <a:cs typeface="Kalimati" pitchFamily="2"/>
            </a:endParaRPr>
          </a:p>
          <a:p>
            <a:pPr marL="690563" indent="-690563" algn="just">
              <a:lnSpc>
                <a:spcPct val="150000"/>
              </a:lnSpc>
            </a:pPr>
            <a:r>
              <a:rPr lang="ne-NP" sz="2400" dirty="0">
                <a:cs typeface="Kalimati" pitchFamily="2"/>
              </a:rPr>
              <a:t>२)</a:t>
            </a:r>
            <a:r>
              <a:rPr lang="en-US" sz="2400" dirty="0">
                <a:cs typeface="Kalimati" pitchFamily="2"/>
              </a:rPr>
              <a:t> </a:t>
            </a:r>
            <a:r>
              <a:rPr lang="en-US" sz="2400" dirty="0">
                <a:solidFill>
                  <a:srgbClr val="00B0F0"/>
                </a:solidFill>
                <a:cs typeface="Kalimati" pitchFamily="2"/>
              </a:rPr>
              <a:t>78</a:t>
            </a:r>
            <a:endParaRPr lang="ne-NP" sz="2400" dirty="0">
              <a:solidFill>
                <a:srgbClr val="00B0F0"/>
              </a:solidFill>
              <a:cs typeface="Kalimati" pitchFamily="2"/>
            </a:endParaRPr>
          </a:p>
          <a:p>
            <a:pPr marL="690563" indent="-690563" algn="just">
              <a:lnSpc>
                <a:spcPct val="150000"/>
              </a:lnSpc>
            </a:pPr>
            <a:r>
              <a:rPr lang="ne-NP" sz="2400" dirty="0">
                <a:cs typeface="Kalimati" pitchFamily="2"/>
              </a:rPr>
              <a:t>३)</a:t>
            </a:r>
            <a:r>
              <a:rPr lang="en-US" sz="2400" dirty="0">
                <a:cs typeface="Kalimati" pitchFamily="2"/>
              </a:rPr>
              <a:t> </a:t>
            </a:r>
            <a:r>
              <a:rPr lang="en-US" sz="2400" dirty="0">
                <a:solidFill>
                  <a:srgbClr val="00B0F0"/>
                </a:solidFill>
                <a:cs typeface="Kalimati" pitchFamily="2"/>
              </a:rPr>
              <a:t>2</a:t>
            </a:r>
            <a:endParaRPr lang="ne-NP" sz="2400" dirty="0">
              <a:solidFill>
                <a:srgbClr val="00B0F0"/>
              </a:solidFill>
              <a:cs typeface="Kalimati" pitchFamily="2"/>
            </a:endParaRPr>
          </a:p>
          <a:p>
            <a:pPr marL="690563" indent="-690563" algn="just">
              <a:lnSpc>
                <a:spcPct val="150000"/>
              </a:lnSpc>
            </a:pPr>
            <a:r>
              <a:rPr lang="ne-NP" sz="2400" dirty="0">
                <a:cs typeface="Kalimati" pitchFamily="2"/>
              </a:rPr>
              <a:t>४)</a:t>
            </a:r>
            <a:r>
              <a:rPr lang="en-US" sz="2400" dirty="0">
                <a:cs typeface="Kalimati" pitchFamily="2"/>
              </a:rPr>
              <a:t> </a:t>
            </a:r>
            <a:r>
              <a:rPr lang="ne-NP" sz="2400" dirty="0">
                <a:solidFill>
                  <a:srgbClr val="00B0F0"/>
                </a:solidFill>
                <a:cs typeface="Kalimati" pitchFamily="2"/>
              </a:rPr>
              <a:t>कुवेत   </a:t>
            </a:r>
            <a:r>
              <a:rPr lang="en-US" sz="2400" dirty="0">
                <a:solidFill>
                  <a:srgbClr val="00B0F0"/>
                </a:solidFill>
                <a:cs typeface="Kalimati" pitchFamily="2"/>
              </a:rPr>
              <a:t>1  0   4</a:t>
            </a:r>
            <a:endParaRPr lang="ne-NP" sz="2400" dirty="0">
              <a:solidFill>
                <a:srgbClr val="00B0F0"/>
              </a:solidFill>
              <a:cs typeface="Kalimati" pitchFamily="2"/>
            </a:endParaRPr>
          </a:p>
          <a:p>
            <a:pPr marL="690563" indent="-690563" algn="just">
              <a:lnSpc>
                <a:spcPct val="150000"/>
              </a:lnSpc>
            </a:pPr>
            <a:r>
              <a:rPr lang="ne-NP" sz="2400" dirty="0">
                <a:solidFill>
                  <a:srgbClr val="00B0F0"/>
                </a:solidFill>
                <a:cs typeface="Kalimati" pitchFamily="2"/>
              </a:rPr>
              <a:t>	</a:t>
            </a:r>
            <a:r>
              <a:rPr lang="en-US" sz="2400" dirty="0">
                <a:solidFill>
                  <a:srgbClr val="00B0F0"/>
                </a:solidFill>
                <a:cs typeface="Kalimati" pitchFamily="2"/>
              </a:rPr>
              <a:t>3 </a:t>
            </a:r>
            <a:r>
              <a:rPr lang="ne-NP" sz="2400" dirty="0">
                <a:cs typeface="Kalimati" pitchFamily="2"/>
              </a:rPr>
              <a:t>बर्ष</a:t>
            </a:r>
          </a:p>
          <a:p>
            <a:pPr marL="690563" indent="-690563" algn="just">
              <a:lnSpc>
                <a:spcPct val="150000"/>
              </a:lnSpc>
            </a:pPr>
            <a:endParaRPr lang="ne-NP" sz="2400" dirty="0">
              <a:cs typeface="Kalimati" pitchFamily="2"/>
            </a:endParaRPr>
          </a:p>
          <a:p>
            <a:pPr marL="690563" indent="-690563" algn="just">
              <a:lnSpc>
                <a:spcPct val="150000"/>
              </a:lnSpc>
            </a:pPr>
            <a:endParaRPr lang="ne-NP" sz="2400" dirty="0">
              <a:cs typeface="Kalimati" pitchFamily="2"/>
            </a:endParaRPr>
          </a:p>
        </p:txBody>
      </p:sp>
      <p:sp>
        <p:nvSpPr>
          <p:cNvPr id="4" name="TextBox 4"/>
          <p:cNvSpPr txBox="1"/>
          <p:nvPr/>
        </p:nvSpPr>
        <p:spPr>
          <a:xfrm>
            <a:off x="2136700" y="888049"/>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89488" y="6422079"/>
            <a:ext cx="595384" cy="43158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spTree>
    <p:extLst>
      <p:ext uri="{BB962C8B-B14F-4D97-AF65-F5344CB8AC3E}">
        <p14:creationId xmlns:p14="http://schemas.microsoft.com/office/powerpoint/2010/main" val="1375870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27051" y="1296273"/>
            <a:ext cx="10260419" cy="5032147"/>
          </a:xfrm>
          <a:prstGeom prst="rect">
            <a:avLst/>
          </a:prstGeom>
        </p:spPr>
        <p:txBody>
          <a:bodyPr wrap="square">
            <a:spAutoFit/>
          </a:bodyPr>
          <a:lstStyle/>
          <a:p>
            <a:pPr>
              <a:lnSpc>
                <a:spcPct val="150000"/>
              </a:lnSpc>
            </a:pPr>
            <a:r>
              <a:rPr lang="ne-NP" sz="2400" b="1" dirty="0">
                <a:cs typeface="Kalimati" pitchFamily="2"/>
              </a:rPr>
              <a:t>मुख्य प्रश्नावलीको पारिवारिक खण्ड </a:t>
            </a:r>
          </a:p>
          <a:p>
            <a:pPr marL="342900" indent="-342900">
              <a:lnSpc>
                <a:spcPct val="150000"/>
              </a:lnSpc>
              <a:buFont typeface="Arial" panose="020B0604020202020204" pitchFamily="34" charset="0"/>
              <a:buChar char="•"/>
            </a:pPr>
            <a:r>
              <a:rPr lang="ne-NP" sz="2400" dirty="0">
                <a:cs typeface="Kalimati" pitchFamily="2"/>
              </a:rPr>
              <a:t>प्रश्न १२ साना घरेलु व्यवसाय</a:t>
            </a:r>
          </a:p>
          <a:p>
            <a:pPr marL="342900" indent="-342900">
              <a:lnSpc>
                <a:spcPct val="150000"/>
              </a:lnSpc>
              <a:buFont typeface="Arial" panose="020B0604020202020204" pitchFamily="34" charset="0"/>
              <a:buChar char="•"/>
            </a:pPr>
            <a:r>
              <a:rPr lang="ne-NP" sz="2400" dirty="0">
                <a:cs typeface="Kalimati" pitchFamily="2"/>
              </a:rPr>
              <a:t>प्रश्न १३ साना घरेलु व्यवसायको सञ्चालक महिला वा पुरूष</a:t>
            </a:r>
          </a:p>
          <a:p>
            <a:pPr marL="342900" indent="-342900">
              <a:lnSpc>
                <a:spcPct val="150000"/>
              </a:lnSpc>
              <a:buFont typeface="Arial" panose="020B0604020202020204" pitchFamily="34" charset="0"/>
              <a:buChar char="•"/>
            </a:pPr>
            <a:r>
              <a:rPr lang="ne-NP" sz="2400" dirty="0">
                <a:cs typeface="Kalimati" pitchFamily="2"/>
              </a:rPr>
              <a:t>प्रश्न १४ मृत्यु सम्बन्धी विवरण</a:t>
            </a:r>
          </a:p>
          <a:p>
            <a:pPr marL="342900" indent="-342900">
              <a:lnSpc>
                <a:spcPct val="150000"/>
              </a:lnSpc>
              <a:buFont typeface="Arial" panose="020B0604020202020204" pitchFamily="34" charset="0"/>
              <a:buChar char="•"/>
            </a:pPr>
            <a:r>
              <a:rPr lang="ne-NP" sz="2400" dirty="0">
                <a:cs typeface="Kalimati" pitchFamily="2"/>
              </a:rPr>
              <a:t>प्रश्न १५ मृत्यु भएका व्यक्तिको विवरण</a:t>
            </a:r>
          </a:p>
          <a:p>
            <a:pPr marL="342900" indent="-342900">
              <a:lnSpc>
                <a:spcPct val="150000"/>
              </a:lnSpc>
              <a:buFont typeface="Arial" panose="020B0604020202020204" pitchFamily="34" charset="0"/>
              <a:buChar char="•"/>
            </a:pPr>
            <a:r>
              <a:rPr lang="ne-NP" sz="2400" dirty="0">
                <a:cs typeface="Kalimati" pitchFamily="2"/>
              </a:rPr>
              <a:t>प्रश्न १६ अनुपस्थित विवरण (विदेश गएका)</a:t>
            </a:r>
          </a:p>
          <a:p>
            <a:pPr marL="342900" indent="-342900">
              <a:lnSpc>
                <a:spcPct val="150000"/>
              </a:lnSpc>
              <a:buFont typeface="Arial" panose="020B0604020202020204" pitchFamily="34" charset="0"/>
              <a:buChar char="•"/>
            </a:pPr>
            <a:r>
              <a:rPr lang="ne-NP" sz="2400" dirty="0">
                <a:cs typeface="Kalimati" pitchFamily="2"/>
              </a:rPr>
              <a:t>प्रश्न १७ विदेश गएका व्यक्तिको विवरण</a:t>
            </a:r>
          </a:p>
          <a:p>
            <a:pPr>
              <a:lnSpc>
                <a:spcPct val="150000"/>
              </a:lnSpc>
            </a:pPr>
            <a:r>
              <a:rPr lang="ne-NP" sz="2400" b="1" dirty="0">
                <a:cs typeface="Kalimati" pitchFamily="2"/>
              </a:rPr>
              <a:t>मातृमृत्यु सूचीत फाराम</a:t>
            </a:r>
          </a:p>
          <a:p>
            <a:pPr marL="342900" indent="-342900">
              <a:lnSpc>
                <a:spcPct val="150000"/>
              </a:lnSpc>
              <a:buFont typeface="Arial" panose="020B0604020202020204" pitchFamily="34" charset="0"/>
              <a:buChar char="•"/>
            </a:pPr>
            <a:endParaRPr lang="ne-NP" sz="2400" dirty="0">
              <a:cs typeface="Kalimati" pitchFamily="2"/>
            </a:endParaRPr>
          </a:p>
        </p:txBody>
      </p:sp>
      <p:sp>
        <p:nvSpPr>
          <p:cNvPr id="7" name="Slide Number Placeholder 6"/>
          <p:cNvSpPr>
            <a:spLocks noGrp="1"/>
          </p:cNvSpPr>
          <p:nvPr>
            <p:ph type="sldNum" sz="quarter" idx="11"/>
          </p:nvPr>
        </p:nvSpPr>
        <p:spPr>
          <a:xfrm>
            <a:off x="11600121" y="6485860"/>
            <a:ext cx="566479" cy="347375"/>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3972771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477121"/>
            <a:ext cx="12192000"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 अध्ययन गर्नुहोस्</a:t>
            </a:r>
          </a:p>
        </p:txBody>
      </p:sp>
      <p:sp>
        <p:nvSpPr>
          <p:cNvPr id="5" name="TextBox 4"/>
          <p:cNvSpPr txBox="1"/>
          <p:nvPr/>
        </p:nvSpPr>
        <p:spPr>
          <a:xfrm>
            <a:off x="4521690" y="3866600"/>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76077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3883</TotalTime>
  <Words>2488</Words>
  <Application>Microsoft Office PowerPoint</Application>
  <PresentationFormat>Widescreen</PresentationFormat>
  <Paragraphs>291</Paragraphs>
  <Slides>35</Slides>
  <Notes>18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35</vt:i4>
      </vt:variant>
    </vt:vector>
  </HeadingPairs>
  <TitlesOfParts>
    <vt:vector size="46" baseType="lpstr">
      <vt:lpstr>Arial</vt:lpstr>
      <vt:lpstr>Calibri</vt:lpstr>
      <vt:lpstr>Calibri Light</vt:lpstr>
      <vt:lpstr>Fontasy Himali</vt:lpstr>
      <vt:lpstr>Ganesh</vt:lpstr>
      <vt:lpstr>kachhipati</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मातृ मृत्युको परिभाषा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831</cp:revision>
  <dcterms:created xsi:type="dcterms:W3CDTF">2020-10-11T07:30:23Z</dcterms:created>
  <dcterms:modified xsi:type="dcterms:W3CDTF">2021-10-09T07:36:15Z</dcterms:modified>
</cp:coreProperties>
</file>