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handoutMasterIdLst>
    <p:handoutMasterId r:id="rId47"/>
  </p:handoutMasterIdLst>
  <p:sldIdLst>
    <p:sldId id="619" r:id="rId2"/>
    <p:sldId id="257" r:id="rId3"/>
    <p:sldId id="295" r:id="rId4"/>
    <p:sldId id="450" r:id="rId5"/>
    <p:sldId id="451" r:id="rId6"/>
    <p:sldId id="452" r:id="rId7"/>
    <p:sldId id="608" r:id="rId8"/>
    <p:sldId id="454" r:id="rId9"/>
    <p:sldId id="605" r:id="rId10"/>
    <p:sldId id="455" r:id="rId11"/>
    <p:sldId id="595" r:id="rId12"/>
    <p:sldId id="458" r:id="rId13"/>
    <p:sldId id="456" r:id="rId14"/>
    <p:sldId id="597" r:id="rId15"/>
    <p:sldId id="596" r:id="rId16"/>
    <p:sldId id="462" r:id="rId17"/>
    <p:sldId id="598" r:id="rId18"/>
    <p:sldId id="467" r:id="rId19"/>
    <p:sldId id="599" r:id="rId20"/>
    <p:sldId id="469" r:id="rId21"/>
    <p:sldId id="600" r:id="rId22"/>
    <p:sldId id="470" r:id="rId23"/>
    <p:sldId id="472" r:id="rId24"/>
    <p:sldId id="602" r:id="rId25"/>
    <p:sldId id="473" r:id="rId26"/>
    <p:sldId id="603" r:id="rId27"/>
    <p:sldId id="604" r:id="rId28"/>
    <p:sldId id="620" r:id="rId29"/>
    <p:sldId id="618" r:id="rId30"/>
    <p:sldId id="610" r:id="rId31"/>
    <p:sldId id="611" r:id="rId32"/>
    <p:sldId id="612" r:id="rId33"/>
    <p:sldId id="613" r:id="rId34"/>
    <p:sldId id="296" r:id="rId35"/>
    <p:sldId id="617" r:id="rId36"/>
    <p:sldId id="616" r:id="rId37"/>
    <p:sldId id="480" r:id="rId38"/>
    <p:sldId id="481" r:id="rId39"/>
    <p:sldId id="606" r:id="rId40"/>
    <p:sldId id="607" r:id="rId41"/>
    <p:sldId id="615" r:id="rId42"/>
    <p:sldId id="324" r:id="rId43"/>
    <p:sldId id="495" r:id="rId44"/>
    <p:sldId id="272"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delrishiram@gmail.com" initials="s" lastIdx="15" clrIdx="0">
    <p:extLst>
      <p:ext uri="{19B8F6BF-5375-455C-9EA6-DF929625EA0E}">
        <p15:presenceInfo xmlns:p15="http://schemas.microsoft.com/office/powerpoint/2012/main" userId="eb23dc28227e6c13" providerId="Windows Live"/>
      </p:ext>
    </p:extLst>
  </p:cmAuthor>
  <p:cmAuthor id="2" name="Deenanath Lamsal" initials="DL" lastIdx="1" clrIdx="1">
    <p:extLst>
      <p:ext uri="{19B8F6BF-5375-455C-9EA6-DF929625EA0E}">
        <p15:presenceInfo xmlns:p15="http://schemas.microsoft.com/office/powerpoint/2012/main" userId="0d974b638d37b2b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74" autoAdjust="0"/>
    <p:restoredTop sz="94382" autoAdjust="0"/>
  </p:normalViewPr>
  <p:slideViewPr>
    <p:cSldViewPr snapToGrid="0">
      <p:cViewPr varScale="1">
        <p:scale>
          <a:sx n="60" d="100"/>
          <a:sy n="60" d="100"/>
        </p:scale>
        <p:origin x="740"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9D0DDF-4933-48DB-8EA5-2A85E63F471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DC58F1A-B15A-4262-A6C6-C38D4EBBB65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3773493-8A5C-42A3-8EEE-1205F627E512}" type="datetimeFigureOut">
              <a:rPr lang="en-US" smtClean="0"/>
              <a:t>2/27/2021</a:t>
            </a:fld>
            <a:endParaRPr lang="en-US"/>
          </a:p>
        </p:txBody>
      </p:sp>
      <p:sp>
        <p:nvSpPr>
          <p:cNvPr id="4" name="Footer Placeholder 3">
            <a:extLst>
              <a:ext uri="{FF2B5EF4-FFF2-40B4-BE49-F238E27FC236}">
                <a16:creationId xmlns:a16="http://schemas.microsoft.com/office/drawing/2014/main" id="{15A0F4EF-4B37-46EB-AEA6-39C755810B3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918D7CC-D517-45D8-8C3C-7796D99D930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BDF6B54-5D33-4FA9-84E1-BCA73C20A049}" type="slidenum">
              <a:rPr lang="en-US" smtClean="0"/>
              <a:t>‹#›</a:t>
            </a:fld>
            <a:endParaRPr lang="en-US"/>
          </a:p>
        </p:txBody>
      </p:sp>
    </p:spTree>
    <p:extLst>
      <p:ext uri="{BB962C8B-B14F-4D97-AF65-F5344CB8AC3E}">
        <p14:creationId xmlns:p14="http://schemas.microsoft.com/office/powerpoint/2010/main" val="14279329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2/27/2021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Slide Number Placeholder 3"/>
          <p:cNvSpPr>
            <a:spLocks noGrp="1"/>
          </p:cNvSpPr>
          <p:nvPr>
            <p:ph type="sldNum" sz="quarter" idx="11"/>
          </p:nvPr>
        </p:nvSpPr>
        <p:spPr>
          <a:xfrm>
            <a:off x="9294091" y="6385791"/>
            <a:ext cx="2743200" cy="365125"/>
          </a:xfrm>
          <a:prstGeom prst="rect">
            <a:avLst/>
          </a:prstGeom>
        </p:spPr>
        <p:txBody>
          <a:bodyPr/>
          <a:lstStyle>
            <a:lvl1pPr algn="r">
              <a:defRPr sz="1800">
                <a:latin typeface="Fontasy Himali" panose="04020500000000000000" pitchFamily="82" charset="0"/>
              </a:defRPr>
            </a:lvl1pPr>
          </a:lstStyle>
          <a:p>
            <a:fld id="{2840B2E4-A264-431E-ABDE-38E3BCDA5876}" type="slidenum">
              <a:rPr lang="en-US" smtClean="0"/>
              <a:pPr/>
              <a:t>‹#›</a:t>
            </a:fld>
            <a:endParaRPr lang="en-US" sz="1800"/>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249892" y="6451887"/>
            <a:ext cx="892076" cy="365125"/>
          </a:xfrm>
          <a:prstGeom prst="rect">
            <a:avLst/>
          </a:prstGeom>
        </p:spPr>
        <p:txBody>
          <a:bodyPr/>
          <a:lstStyle>
            <a:lvl1pPr marL="0" algn="l" defTabSz="914400" rtl="0" eaLnBrk="1" latinLnBrk="0" hangingPunct="1">
              <a:defRPr lang="en-US" sz="1800" kern="1200" smtClean="0">
                <a:solidFill>
                  <a:schemeClr val="tx1"/>
                </a:solidFill>
                <a:latin typeface="Fontasy Himali" panose="04020500000000000000" pitchFamily="82" charset="0"/>
                <a:ea typeface="+mn-ea"/>
                <a:cs typeface="Times New Roman" pitchFamily="18" charset="0"/>
              </a:defRPr>
            </a:lvl1pPr>
          </a:lstStyle>
          <a:p>
            <a:fld id="{26402401-4522-4C0F-A737-197EB07E49FF}" type="slidenum">
              <a:rPr lang="en-US" smtClean="0"/>
              <a:pPr/>
              <a:t>‹#›</a:t>
            </a:fld>
            <a:endParaRPr lang="en-US" dirty="0"/>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pic>
        <p:nvPicPr>
          <p:cNvPr id="11" name="Picture 10"/>
          <p:cNvPicPr>
            <a:picLocks noChangeAspect="1"/>
          </p:cNvPicPr>
          <p:nvPr userDrawn="1"/>
        </p:nvPicPr>
        <p:blipFill>
          <a:blip r:embed="rId6"/>
          <a:stretch>
            <a:fillRect/>
          </a:stretch>
        </p:blipFill>
        <p:spPr>
          <a:xfrm>
            <a:off x="37597" y="18012"/>
            <a:ext cx="572003" cy="479697"/>
          </a:xfrm>
          <a:prstGeom prst="rect">
            <a:avLst/>
          </a:prstGeom>
        </p:spPr>
      </p:pic>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367158" y="6388925"/>
            <a:ext cx="1824842" cy="457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7.pn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5235" y="4158486"/>
            <a:ext cx="3187033" cy="21246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cxnSp>
        <p:nvCxnSpPr>
          <p:cNvPr id="11" name="Straight Connector 10">
            <a:extLst>
              <a:ext uri="{FF2B5EF4-FFF2-40B4-BE49-F238E27FC236}">
                <a16:creationId xmlns:a16="http://schemas.microsoft.com/office/drawing/2014/main" id="{1B972BF4-44E2-4764-AE97-014845101408}"/>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 Placeholder 2">
            <a:extLst>
              <a:ext uri="{FF2B5EF4-FFF2-40B4-BE49-F238E27FC236}">
                <a16:creationId xmlns:a16="http://schemas.microsoft.com/office/drawing/2014/main" id="{349F4917-6021-4C6F-8F7B-16EB335C89C6}"/>
              </a:ext>
            </a:extLst>
          </p:cNvPr>
          <p:cNvSpPr txBox="1">
            <a:spLocks/>
          </p:cNvSpPr>
          <p:nvPr/>
        </p:nvSpPr>
        <p:spPr>
          <a:xfrm>
            <a:off x="1297858" y="4158486"/>
            <a:ext cx="6708221" cy="16787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ne-NP" b="1" dirty="0">
                <a:solidFill>
                  <a:srgbClr val="142DAC"/>
                </a:solidFill>
                <a:latin typeface="Calibri" panose="020F0502020204030204" pitchFamily="34" charset="0"/>
                <a:cs typeface="Kalimati" panose="00000400000000000000" pitchFamily="2"/>
              </a:rPr>
              <a:t>उत्तरहरूको</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असंगति</a:t>
            </a:r>
            <a:r>
              <a:rPr lang="en-US" b="1" dirty="0">
                <a:solidFill>
                  <a:srgbClr val="142DAC"/>
                </a:solidFill>
                <a:latin typeface="Calibri" panose="020F0502020204030204" pitchFamily="34" charset="0"/>
                <a:cs typeface="Kalimati" panose="00000400000000000000" pitchFamily="2"/>
              </a:rPr>
              <a:t> (</a:t>
            </a:r>
            <a:r>
              <a:rPr lang="en-US" b="1" dirty="0">
                <a:solidFill>
                  <a:srgbClr val="142DAC"/>
                </a:solidFill>
                <a:latin typeface="Times New Rom B" pitchFamily="2" charset="0"/>
                <a:cs typeface="Kalimati" panose="00000400000000000000" pitchFamily="2"/>
              </a:rPr>
              <a:t>Inconsistency)</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परीक्षण</a:t>
            </a:r>
            <a:endParaRPr lang="en-US" b="1" dirty="0">
              <a:solidFill>
                <a:srgbClr val="142DAC"/>
              </a:solidFill>
              <a:latin typeface="Calibri" panose="020F0502020204030204" pitchFamily="34" charset="0"/>
              <a:cs typeface="Kalimati" panose="00000400000000000000" pitchFamily="2"/>
            </a:endParaRPr>
          </a:p>
          <a:p>
            <a:pPr>
              <a:lnSpc>
                <a:spcPct val="150000"/>
              </a:lnSpc>
            </a:pPr>
            <a:r>
              <a:rPr lang="ne-NP" b="1" dirty="0">
                <a:solidFill>
                  <a:srgbClr val="142DAC"/>
                </a:solidFill>
                <a:latin typeface="Calibri" panose="020F0502020204030204" pitchFamily="34" charset="0"/>
                <a:cs typeface="Kalimati" panose="00000400000000000000" pitchFamily="2"/>
              </a:rPr>
              <a:t>प्रश्नावलीको पूर्णता</a:t>
            </a:r>
            <a:r>
              <a:rPr lang="en-US" b="1" dirty="0">
                <a:solidFill>
                  <a:srgbClr val="142DAC"/>
                </a:solidFill>
                <a:latin typeface="Calibri" panose="020F0502020204030204" pitchFamily="34" charset="0"/>
                <a:cs typeface="Kalimati" panose="00000400000000000000" pitchFamily="2"/>
              </a:rPr>
              <a:t> (Completeness) </a:t>
            </a:r>
            <a:r>
              <a:rPr lang="ne-NP" b="1" dirty="0">
                <a:solidFill>
                  <a:srgbClr val="142DAC"/>
                </a:solidFill>
                <a:latin typeface="Calibri" panose="020F0502020204030204" pitchFamily="34" charset="0"/>
                <a:cs typeface="Kalimati" panose="00000400000000000000" pitchFamily="2"/>
              </a:rPr>
              <a:t>जाँच</a:t>
            </a:r>
            <a:endParaRPr lang="en-US" b="1" dirty="0">
              <a:solidFill>
                <a:srgbClr val="142DAC"/>
              </a:solidFill>
              <a:latin typeface="Calibri" panose="020F0502020204030204" pitchFamily="34" charset="0"/>
              <a:cs typeface="Kalimati" panose="00000400000000000000" pitchFamily="2"/>
            </a:endParaRPr>
          </a:p>
        </p:txBody>
      </p:sp>
      <p:sp>
        <p:nvSpPr>
          <p:cNvPr id="8" name="Title 1">
            <a:extLst>
              <a:ext uri="{FF2B5EF4-FFF2-40B4-BE49-F238E27FC236}">
                <a16:creationId xmlns:a16="http://schemas.microsoft.com/office/drawing/2014/main" id="{DCA68A19-4C45-4705-82D0-EA5A8D369F6E}"/>
              </a:ext>
            </a:extLst>
          </p:cNvPr>
          <p:cNvSpPr txBox="1">
            <a:spLocks/>
          </p:cNvSpPr>
          <p:nvPr/>
        </p:nvSpPr>
        <p:spPr>
          <a:xfrm>
            <a:off x="0" y="747624"/>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a:t>
            </a:r>
            <a:r>
              <a:rPr lang="hi-IN" sz="2800" b="1" dirty="0">
                <a:solidFill>
                  <a:srgbClr val="142DAC"/>
                </a:solidFill>
                <a:latin typeface="Calibri" panose="020F0502020204030204" pitchFamily="34" charset="0"/>
                <a:cs typeface="Kalimati" panose="00000400000000000000" pitchFamily="2"/>
              </a:rPr>
              <a:t>जिल्ला जनगणना अधिकारी तथा सहायक जनगणना अधिकारी 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फागुन २५</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2275638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63497"/>
            <a:ext cx="2798990" cy="209924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87841" y="722538"/>
            <a:ext cx="8367731" cy="4216312"/>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30726" y="1775639"/>
            <a:ext cx="3027681" cy="1055055"/>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विषय</a:t>
            </a:r>
          </a:p>
        </p:txBody>
      </p:sp>
      <p:sp>
        <p:nvSpPr>
          <p:cNvPr id="7" name="TextBox 6"/>
          <p:cNvSpPr txBox="1"/>
          <p:nvPr/>
        </p:nvSpPr>
        <p:spPr>
          <a:xfrm>
            <a:off x="3657600" y="1546523"/>
            <a:ext cx="7017488" cy="2862322"/>
          </a:xfrm>
          <a:prstGeom prst="rect">
            <a:avLst/>
          </a:prstGeom>
          <a:noFill/>
        </p:spPr>
        <p:txBody>
          <a:bodyPr wrap="square" rtlCol="0">
            <a:spAutoFit/>
          </a:bodyPr>
          <a:lstStyle/>
          <a:p>
            <a:pPr marL="342900" indent="-342900">
              <a:lnSpc>
                <a:spcPct val="150000"/>
              </a:lnSpc>
              <a:buFont typeface="Wingdings" panose="05000000000000000000" pitchFamily="2" charset="2"/>
              <a:buChar char="ü"/>
            </a:pPr>
            <a:r>
              <a:rPr lang="ne-NP" sz="2400" b="1" dirty="0">
                <a:solidFill>
                  <a:srgbClr val="002060"/>
                </a:solidFill>
                <a:latin typeface="Ganesh" pitchFamily="2" charset="0"/>
                <a:cs typeface="Kalimati" panose="00000400000000000000" pitchFamily="2"/>
              </a:rPr>
              <a:t>परिचय </a:t>
            </a:r>
          </a:p>
          <a:p>
            <a:pPr marL="342900" indent="-342900">
              <a:lnSpc>
                <a:spcPct val="150000"/>
              </a:lnSpc>
              <a:buFont typeface="Wingdings" panose="05000000000000000000" pitchFamily="2" charset="2"/>
              <a:buChar char="ü"/>
            </a:pPr>
            <a:r>
              <a:rPr lang="ne-NP" sz="2400" b="1">
                <a:solidFill>
                  <a:srgbClr val="002060"/>
                </a:solidFill>
                <a:latin typeface="Ganesh" pitchFamily="2" charset="0"/>
                <a:cs typeface="Kalimati" panose="00000400000000000000" pitchFamily="2"/>
              </a:rPr>
              <a:t>मुख्य प्रश्नावलीमा </a:t>
            </a:r>
            <a:r>
              <a:rPr lang="ne-NP" sz="2400" b="1" dirty="0">
                <a:solidFill>
                  <a:srgbClr val="002060"/>
                </a:solidFill>
                <a:latin typeface="Ganesh" pitchFamily="2" charset="0"/>
                <a:cs typeface="Kalimati" panose="00000400000000000000" pitchFamily="2"/>
              </a:rPr>
              <a:t>भरिएका </a:t>
            </a:r>
            <a:r>
              <a:rPr lang="ne-NP" sz="2400" b="1">
                <a:solidFill>
                  <a:srgbClr val="002060"/>
                </a:solidFill>
                <a:latin typeface="Ganesh" pitchFamily="2" charset="0"/>
                <a:cs typeface="Kalimati" panose="00000400000000000000" pitchFamily="2"/>
              </a:rPr>
              <a:t>विवरणहरूको असंगति जाँच</a:t>
            </a:r>
            <a:endParaRPr lang="en-US" sz="2400" b="1">
              <a:solidFill>
                <a:srgbClr val="002060"/>
              </a:solidFill>
              <a:latin typeface="Ganesh" pitchFamily="2" charset="0"/>
              <a:cs typeface="Kalimati" panose="00000400000000000000" pitchFamily="2"/>
            </a:endParaRPr>
          </a:p>
          <a:p>
            <a:pPr marL="342900" indent="-342900">
              <a:lnSpc>
                <a:spcPct val="150000"/>
              </a:lnSpc>
              <a:buFont typeface="Wingdings" panose="05000000000000000000" pitchFamily="2" charset="2"/>
              <a:buChar char="ü"/>
            </a:pPr>
            <a:r>
              <a:rPr lang="ne-NP" sz="2400" b="1">
                <a:solidFill>
                  <a:srgbClr val="002060"/>
                </a:solidFill>
                <a:latin typeface="Ganesh" pitchFamily="2" charset="0"/>
                <a:cs typeface="Kalimati" panose="00000400000000000000" pitchFamily="2"/>
              </a:rPr>
              <a:t>मुख्य प्रश्नावलीमा </a:t>
            </a:r>
            <a:r>
              <a:rPr lang="ne-NP" sz="2400" b="1" dirty="0">
                <a:solidFill>
                  <a:srgbClr val="002060"/>
                </a:solidFill>
                <a:latin typeface="Ganesh" pitchFamily="2" charset="0"/>
                <a:cs typeface="Kalimati" panose="00000400000000000000" pitchFamily="2"/>
              </a:rPr>
              <a:t>भरिएका विवरणहरूको पूर्णता जाँच</a:t>
            </a:r>
            <a:endParaRPr lang="en-US" sz="2800" dirty="0">
              <a:latin typeface="Preeti" pitchFamily="2" charset="0"/>
              <a:cs typeface="Kalimati" panose="00000400000000000000" pitchFamily="2"/>
            </a:endParaRPr>
          </a:p>
          <a:p>
            <a:pPr marL="342900" indent="-342900">
              <a:lnSpc>
                <a:spcPct val="150000"/>
              </a:lnSpc>
              <a:buFont typeface="Wingdings" panose="05000000000000000000" pitchFamily="2" charset="2"/>
              <a:buChar char="ü"/>
            </a:pPr>
            <a:r>
              <a:rPr lang="ne-NP" sz="2400" b="1" dirty="0">
                <a:solidFill>
                  <a:srgbClr val="002060"/>
                </a:solidFill>
                <a:cs typeface="Kalimati" pitchFamily="2"/>
              </a:rPr>
              <a:t>कक्षा मुल्याङ्कन</a:t>
            </a:r>
          </a:p>
          <a:p>
            <a:pPr marL="342900" indent="-342900">
              <a:lnSpc>
                <a:spcPct val="150000"/>
              </a:lnSpc>
              <a:buFont typeface="Wingdings" panose="05000000000000000000" pitchFamily="2" charset="2"/>
              <a:buChar char="ü"/>
            </a:pPr>
            <a:r>
              <a:rPr lang="ne-NP" sz="2400" b="1" dirty="0">
                <a:solidFill>
                  <a:srgbClr val="002060"/>
                </a:solidFill>
                <a:cs typeface="Kalimati" pitchFamily="2"/>
              </a:rPr>
              <a:t>सारांश तथा निष्कर्ष</a:t>
            </a:r>
            <a:endParaRPr lang="en-US" sz="2400" dirty="0">
              <a:cs typeface="Kalimati" pitchFamily="2"/>
            </a:endParaRPr>
          </a:p>
        </p:txBody>
      </p:sp>
      <p:cxnSp>
        <p:nvCxnSpPr>
          <p:cNvPr id="9" name="Straight Connector 8"/>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602720" y="6425898"/>
            <a:ext cx="533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a:t>
            </a:fld>
            <a:endParaRPr lang="en-US" dirty="0">
              <a:latin typeface="Fontasy Himali" panose="04020500000000000000" pitchFamily="82" charset="0"/>
            </a:endParaRPr>
          </a:p>
        </p:txBody>
      </p:sp>
    </p:spTree>
    <p:extLst>
      <p:ext uri="{BB962C8B-B14F-4D97-AF65-F5344CB8AC3E}">
        <p14:creationId xmlns:p14="http://schemas.microsoft.com/office/powerpoint/2010/main" val="123763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650961" y="694413"/>
            <a:ext cx="8290272"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परिचय</a:t>
            </a:r>
            <a:r>
              <a:rPr lang="ne-NP" sz="3200" b="1" dirty="0">
                <a:solidFill>
                  <a:srgbClr val="002060"/>
                </a:solidFill>
                <a:latin typeface="Ganesh" pitchFamily="2" charset="0"/>
                <a:cs typeface="Kalimati" panose="00000400000000000000" pitchFamily="2"/>
              </a:rPr>
              <a:t> </a:t>
            </a:r>
          </a:p>
        </p:txBody>
      </p:sp>
      <p:sp>
        <p:nvSpPr>
          <p:cNvPr id="10" name="Text Placeholder 2"/>
          <p:cNvSpPr>
            <a:spLocks noGrp="1"/>
          </p:cNvSpPr>
          <p:nvPr>
            <p:ph type="body" sz="quarter" idx="4294967295"/>
          </p:nvPr>
        </p:nvSpPr>
        <p:spPr>
          <a:xfrm>
            <a:off x="420841" y="1178009"/>
            <a:ext cx="11458739" cy="5489916"/>
          </a:xfrm>
          <a:prstGeom prst="rect">
            <a:avLst/>
          </a:prstGeom>
        </p:spPr>
        <p:txBody>
          <a:bodyPr/>
          <a:lstStyle/>
          <a:p>
            <a:pPr>
              <a:lnSpc>
                <a:spcPct val="150000"/>
              </a:lnSpc>
            </a:pPr>
            <a:r>
              <a:rPr lang="ne-NP" sz="2400" dirty="0">
                <a:latin typeface="KaiTi" panose="02010609060101010101" pitchFamily="49" charset="-122"/>
                <a:ea typeface="KaiTi" panose="02010609060101010101" pitchFamily="49" charset="-122"/>
                <a:cs typeface="Kalimati" panose="00000400000000000000" pitchFamily="2"/>
              </a:rPr>
              <a:t>जनगणना प्रश्नावलीका कतिपय प्रश्नहरु एक आपसमा अन्तर सम्बन्धित छन्</a:t>
            </a:r>
            <a:r>
              <a:rPr lang="ne-NP" sz="2400" dirty="0">
                <a:solidFill>
                  <a:srgbClr val="FF0000"/>
                </a:solidFill>
                <a:latin typeface="KaiTi" panose="02010609060101010101" pitchFamily="49" charset="-122"/>
                <a:ea typeface="KaiTi" panose="02010609060101010101" pitchFamily="49" charset="-122"/>
                <a:cs typeface="Kalimati" panose="00000400000000000000" pitchFamily="2"/>
              </a:rPr>
              <a:t> </a:t>
            </a:r>
            <a:r>
              <a:rPr lang="ne-NP" sz="2400" dirty="0">
                <a:latin typeface="KaiTi" panose="02010609060101010101" pitchFamily="49" charset="-122"/>
                <a:ea typeface="KaiTi" panose="02010609060101010101" pitchFamily="49" charset="-122"/>
                <a:cs typeface="Kalimati" panose="00000400000000000000" pitchFamily="2"/>
              </a:rPr>
              <a:t>।</a:t>
            </a:r>
          </a:p>
          <a:p>
            <a:pPr>
              <a:lnSpc>
                <a:spcPct val="150000"/>
              </a:lnSpc>
            </a:pPr>
            <a:r>
              <a:rPr lang="ne-NP" sz="2400" dirty="0">
                <a:latin typeface="KaiTi" panose="02010609060101010101" pitchFamily="49" charset="-122"/>
                <a:ea typeface="KaiTi" panose="02010609060101010101" pitchFamily="49" charset="-122"/>
                <a:cs typeface="Kalimati" panose="00000400000000000000" pitchFamily="2"/>
              </a:rPr>
              <a:t>प्रश्नावली भर्दा उत्तरदाताले भनेका विवरण अनुसार नै भर्नु पर्दछ </a:t>
            </a:r>
            <a:r>
              <a:rPr lang="ne-NP" sz="2400" b="1" dirty="0">
                <a:latin typeface="KaiTi" panose="02010609060101010101" pitchFamily="49" charset="-122"/>
                <a:ea typeface="KaiTi" panose="02010609060101010101" pitchFamily="49" charset="-122"/>
                <a:cs typeface="Kalimati" panose="00000400000000000000" pitchFamily="2"/>
              </a:rPr>
              <a:t>तर</a:t>
            </a:r>
            <a:r>
              <a:rPr lang="ne-NP" sz="2400" dirty="0">
                <a:latin typeface="KaiTi" panose="02010609060101010101" pitchFamily="49" charset="-122"/>
                <a:ea typeface="KaiTi" panose="02010609060101010101" pitchFamily="49" charset="-122"/>
                <a:cs typeface="Kalimati" panose="00000400000000000000" pitchFamily="2"/>
              </a:rPr>
              <a:t> उत्तरदाताले भनेका विवरण एक आपसमा मिलेको अर्थात् संगतिपूर्ण हुनुपर्दछ ।</a:t>
            </a:r>
          </a:p>
          <a:p>
            <a:pPr>
              <a:lnSpc>
                <a:spcPct val="150000"/>
              </a:lnSpc>
            </a:pPr>
            <a:r>
              <a:rPr lang="ne-NP" sz="2400" dirty="0">
                <a:latin typeface="KaiTi" panose="02010609060101010101" pitchFamily="49" charset="-122"/>
                <a:ea typeface="KaiTi" panose="02010609060101010101" pitchFamily="49" charset="-122"/>
                <a:cs typeface="Kalimati" panose="00000400000000000000" pitchFamily="2"/>
              </a:rPr>
              <a:t>त्यसैले सोध्नु नपर्ने प्रश्नहरु र एक आपसमा सम्बन्धित प्रश्नहरु कुन कुन छन् विचार गर्नुपर्दछ ।</a:t>
            </a:r>
          </a:p>
          <a:p>
            <a:pPr>
              <a:lnSpc>
                <a:spcPct val="150000"/>
              </a:lnSpc>
            </a:pPr>
            <a:r>
              <a:rPr lang="ne-NP" sz="2400" dirty="0">
                <a:latin typeface="KaiTi" panose="02010609060101010101" pitchFamily="49" charset="-122"/>
                <a:ea typeface="KaiTi" panose="02010609060101010101" pitchFamily="49" charset="-122"/>
                <a:cs typeface="Kalimati" panose="00000400000000000000" pitchFamily="2"/>
              </a:rPr>
              <a:t>जस्तै: शिक्षा सम्बन्धी प्रश्न ५ वर्ष वा सो भन्दा बढी उमेरका व्यक्तिलाई मात्र सोधिन्छ । </a:t>
            </a:r>
          </a:p>
          <a:p>
            <a:pPr>
              <a:lnSpc>
                <a:spcPct val="150000"/>
              </a:lnSpc>
            </a:pPr>
            <a:r>
              <a:rPr lang="ne-NP" sz="2400" dirty="0">
                <a:latin typeface="KaiTi" panose="02010609060101010101" pitchFamily="49" charset="-122"/>
                <a:ea typeface="KaiTi" panose="02010609060101010101" pitchFamily="49" charset="-122"/>
                <a:cs typeface="Kalimati" panose="00000400000000000000" pitchFamily="2"/>
              </a:rPr>
              <a:t>उत्तरदाताले भनेको भन्दैमा सम्भव नै नहुने कुराहरु पूर्ण यकिन नगरी लेख्नु हुदैन ।</a:t>
            </a:r>
          </a:p>
          <a:p>
            <a:pPr>
              <a:lnSpc>
                <a:spcPct val="150000"/>
              </a:lnSpc>
            </a:pPr>
            <a:r>
              <a:rPr lang="ne-NP" sz="2400" dirty="0">
                <a:latin typeface="KaiTi" panose="02010609060101010101" pitchFamily="49" charset="-122"/>
                <a:ea typeface="KaiTi" panose="02010609060101010101" pitchFamily="49" charset="-122"/>
                <a:cs typeface="Kalimati" panose="00000400000000000000" pitchFamily="2"/>
              </a:rPr>
              <a:t>संकलित विवरणहरू एक आपसमा संगतिपूर्ण भएन भने त्यस्तो डाटालाई सामन्जस्यता कायम नभएको मानिन्छ।</a:t>
            </a: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a:t>
            </a:fld>
            <a:endParaRPr lang="en-US" dirty="0">
              <a:latin typeface="Fontasy Himali" panose="04020500000000000000" pitchFamily="82" charset="0"/>
            </a:endParaRPr>
          </a:p>
        </p:txBody>
      </p:sp>
    </p:spTree>
    <p:extLst>
      <p:ext uri="{BB962C8B-B14F-4D97-AF65-F5344CB8AC3E}">
        <p14:creationId xmlns:p14="http://schemas.microsoft.com/office/powerpoint/2010/main" val="1397153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26954" y="770960"/>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परिचयात्मक विवरण</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4</a:t>
            </a:fld>
            <a:endParaRPr lang="en-US" dirty="0">
              <a:latin typeface="Fontasy Himali" panose="04020500000000000000" pitchFamily="82" charset="0"/>
            </a:endParaRPr>
          </a:p>
        </p:txBody>
      </p:sp>
      <p:pic>
        <p:nvPicPr>
          <p:cNvPr id="3" name="Picture 2">
            <a:extLst>
              <a:ext uri="{FF2B5EF4-FFF2-40B4-BE49-F238E27FC236}">
                <a16:creationId xmlns:a16="http://schemas.microsoft.com/office/drawing/2014/main" id="{A42D5692-DFAB-4BBD-AFB1-7142CAEA12B2}"/>
              </a:ext>
            </a:extLst>
          </p:cNvPr>
          <p:cNvPicPr>
            <a:picLocks noChangeAspect="1"/>
          </p:cNvPicPr>
          <p:nvPr/>
        </p:nvPicPr>
        <p:blipFill rotWithShape="1">
          <a:blip r:embed="rId2"/>
          <a:srcRect l="622"/>
          <a:stretch/>
        </p:blipFill>
        <p:spPr>
          <a:xfrm>
            <a:off x="361582" y="4315829"/>
            <a:ext cx="10771688" cy="2050049"/>
          </a:xfrm>
          <a:prstGeom prst="rect">
            <a:avLst/>
          </a:prstGeom>
        </p:spPr>
      </p:pic>
      <p:sp>
        <p:nvSpPr>
          <p:cNvPr id="11" name="TextBox 10">
            <a:extLst>
              <a:ext uri="{FF2B5EF4-FFF2-40B4-BE49-F238E27FC236}">
                <a16:creationId xmlns:a16="http://schemas.microsoft.com/office/drawing/2014/main" id="{9C2BB50A-7D6C-4575-9556-BE433E90A03B}"/>
              </a:ext>
            </a:extLst>
          </p:cNvPr>
          <p:cNvSpPr txBox="1"/>
          <p:nvPr/>
        </p:nvSpPr>
        <p:spPr>
          <a:xfrm>
            <a:off x="6759750" y="4958575"/>
            <a:ext cx="1061798" cy="461665"/>
          </a:xfrm>
          <a:prstGeom prst="rect">
            <a:avLst/>
          </a:prstGeom>
          <a:noFill/>
        </p:spPr>
        <p:txBody>
          <a:bodyPr wrap="square" rtlCol="0">
            <a:spAutoFit/>
          </a:bodyPr>
          <a:lstStyle/>
          <a:p>
            <a:r>
              <a:rPr lang="en-US" sz="2400" dirty="0">
                <a:solidFill>
                  <a:srgbClr val="0070C0"/>
                </a:solidFill>
              </a:rPr>
              <a:t>6</a:t>
            </a:r>
          </a:p>
        </p:txBody>
      </p:sp>
      <p:sp>
        <p:nvSpPr>
          <p:cNvPr id="12" name="TextBox 11">
            <a:extLst>
              <a:ext uri="{FF2B5EF4-FFF2-40B4-BE49-F238E27FC236}">
                <a16:creationId xmlns:a16="http://schemas.microsoft.com/office/drawing/2014/main" id="{076FCBE0-0340-4A4E-9EC4-F066D5DC5F34}"/>
              </a:ext>
            </a:extLst>
          </p:cNvPr>
          <p:cNvSpPr txBox="1"/>
          <p:nvPr/>
        </p:nvSpPr>
        <p:spPr>
          <a:xfrm>
            <a:off x="6791878" y="5458321"/>
            <a:ext cx="1277262" cy="461665"/>
          </a:xfrm>
          <a:prstGeom prst="rect">
            <a:avLst/>
          </a:prstGeom>
          <a:noFill/>
        </p:spPr>
        <p:txBody>
          <a:bodyPr wrap="square" rtlCol="0">
            <a:spAutoFit/>
          </a:bodyPr>
          <a:lstStyle/>
          <a:p>
            <a:r>
              <a:rPr lang="en-US" sz="2400" dirty="0">
                <a:solidFill>
                  <a:srgbClr val="0070C0"/>
                </a:solidFill>
              </a:rPr>
              <a:t>3</a:t>
            </a:r>
            <a:r>
              <a:rPr lang="ne-NP" sz="2400" dirty="0">
                <a:solidFill>
                  <a:srgbClr val="0070C0"/>
                </a:solidFill>
              </a:rPr>
              <a:t> </a:t>
            </a:r>
            <a:endParaRPr lang="en-US" sz="2400" dirty="0">
              <a:solidFill>
                <a:srgbClr val="0070C0"/>
              </a:solidFill>
            </a:endParaRPr>
          </a:p>
        </p:txBody>
      </p:sp>
      <p:sp>
        <p:nvSpPr>
          <p:cNvPr id="13" name="TextBox 12">
            <a:extLst>
              <a:ext uri="{FF2B5EF4-FFF2-40B4-BE49-F238E27FC236}">
                <a16:creationId xmlns:a16="http://schemas.microsoft.com/office/drawing/2014/main" id="{4C136D7E-CB74-47EB-987F-B6797BD106AE}"/>
              </a:ext>
            </a:extLst>
          </p:cNvPr>
          <p:cNvSpPr txBox="1"/>
          <p:nvPr/>
        </p:nvSpPr>
        <p:spPr>
          <a:xfrm>
            <a:off x="8117831" y="5859228"/>
            <a:ext cx="1038454" cy="461665"/>
          </a:xfrm>
          <a:prstGeom prst="rect">
            <a:avLst/>
          </a:prstGeom>
          <a:noFill/>
        </p:spPr>
        <p:txBody>
          <a:bodyPr wrap="square" rtlCol="0">
            <a:spAutoFit/>
          </a:bodyPr>
          <a:lstStyle/>
          <a:p>
            <a:r>
              <a:rPr lang="en-US" sz="2400" dirty="0">
                <a:solidFill>
                  <a:srgbClr val="0070C0"/>
                </a:solidFill>
              </a:rPr>
              <a:t>0</a:t>
            </a:r>
          </a:p>
        </p:txBody>
      </p:sp>
      <p:sp>
        <p:nvSpPr>
          <p:cNvPr id="14" name="TextBox 13">
            <a:extLst>
              <a:ext uri="{FF2B5EF4-FFF2-40B4-BE49-F238E27FC236}">
                <a16:creationId xmlns:a16="http://schemas.microsoft.com/office/drawing/2014/main" id="{10D9097E-0514-47C6-8D77-B148D8AE47A1}"/>
              </a:ext>
            </a:extLst>
          </p:cNvPr>
          <p:cNvSpPr txBox="1"/>
          <p:nvPr/>
        </p:nvSpPr>
        <p:spPr>
          <a:xfrm>
            <a:off x="6791878" y="5896327"/>
            <a:ext cx="1258443" cy="461665"/>
          </a:xfrm>
          <a:prstGeom prst="rect">
            <a:avLst/>
          </a:prstGeom>
          <a:noFill/>
        </p:spPr>
        <p:txBody>
          <a:bodyPr wrap="square" rtlCol="0">
            <a:spAutoFit/>
          </a:bodyPr>
          <a:lstStyle/>
          <a:p>
            <a:r>
              <a:rPr lang="en-US" sz="2400" dirty="0">
                <a:solidFill>
                  <a:srgbClr val="0070C0"/>
                </a:solidFill>
              </a:rPr>
              <a:t>1</a:t>
            </a:r>
          </a:p>
        </p:txBody>
      </p:sp>
      <p:sp>
        <p:nvSpPr>
          <p:cNvPr id="15" name="TextBox 14">
            <a:extLst>
              <a:ext uri="{FF2B5EF4-FFF2-40B4-BE49-F238E27FC236}">
                <a16:creationId xmlns:a16="http://schemas.microsoft.com/office/drawing/2014/main" id="{0CA53EA7-655B-4804-8F3B-8F2971E1FA2E}"/>
              </a:ext>
            </a:extLst>
          </p:cNvPr>
          <p:cNvSpPr txBox="1"/>
          <p:nvPr/>
        </p:nvSpPr>
        <p:spPr>
          <a:xfrm>
            <a:off x="9756341" y="5859228"/>
            <a:ext cx="1038454"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6" name="TextBox 15">
            <a:extLst>
              <a:ext uri="{FF2B5EF4-FFF2-40B4-BE49-F238E27FC236}">
                <a16:creationId xmlns:a16="http://schemas.microsoft.com/office/drawing/2014/main" id="{5BAAC2A7-BE10-495A-AEE5-CC92F84E3035}"/>
              </a:ext>
            </a:extLst>
          </p:cNvPr>
          <p:cNvSpPr txBox="1"/>
          <p:nvPr/>
        </p:nvSpPr>
        <p:spPr>
          <a:xfrm>
            <a:off x="9756341" y="4958574"/>
            <a:ext cx="1150827" cy="461665"/>
          </a:xfrm>
          <a:prstGeom prst="rect">
            <a:avLst/>
          </a:prstGeom>
          <a:noFill/>
        </p:spPr>
        <p:txBody>
          <a:bodyPr wrap="square" rtlCol="0">
            <a:spAutoFit/>
          </a:bodyPr>
          <a:lstStyle/>
          <a:p>
            <a:r>
              <a:rPr lang="en-US" sz="2400" dirty="0">
                <a:solidFill>
                  <a:srgbClr val="0070C0"/>
                </a:solidFill>
              </a:rPr>
              <a:t>4</a:t>
            </a:r>
            <a:r>
              <a:rPr lang="ne-NP" sz="2400" dirty="0">
                <a:solidFill>
                  <a:srgbClr val="0070C0"/>
                </a:solidFill>
              </a:rPr>
              <a:t> </a:t>
            </a:r>
            <a:endParaRPr lang="en-US" sz="2400" dirty="0">
              <a:solidFill>
                <a:srgbClr val="0070C0"/>
              </a:solidFill>
            </a:endParaRPr>
          </a:p>
        </p:txBody>
      </p:sp>
      <p:sp>
        <p:nvSpPr>
          <p:cNvPr id="17" name="TextBox 16">
            <a:extLst>
              <a:ext uri="{FF2B5EF4-FFF2-40B4-BE49-F238E27FC236}">
                <a16:creationId xmlns:a16="http://schemas.microsoft.com/office/drawing/2014/main" id="{4C73771E-0AE8-45A8-A0AB-B9103C77F252}"/>
              </a:ext>
            </a:extLst>
          </p:cNvPr>
          <p:cNvSpPr txBox="1"/>
          <p:nvPr/>
        </p:nvSpPr>
        <p:spPr>
          <a:xfrm>
            <a:off x="8093298" y="5458321"/>
            <a:ext cx="1277262"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8" name="TextBox 17">
            <a:extLst>
              <a:ext uri="{FF2B5EF4-FFF2-40B4-BE49-F238E27FC236}">
                <a16:creationId xmlns:a16="http://schemas.microsoft.com/office/drawing/2014/main" id="{AB3CE372-F365-4A14-8EE3-6C402D33F61F}"/>
              </a:ext>
            </a:extLst>
          </p:cNvPr>
          <p:cNvSpPr txBox="1"/>
          <p:nvPr/>
        </p:nvSpPr>
        <p:spPr>
          <a:xfrm>
            <a:off x="9756341" y="5444378"/>
            <a:ext cx="1277262" cy="461665"/>
          </a:xfrm>
          <a:prstGeom prst="rect">
            <a:avLst/>
          </a:prstGeom>
          <a:noFill/>
        </p:spPr>
        <p:txBody>
          <a:bodyPr wrap="square" rtlCol="0">
            <a:spAutoFit/>
          </a:bodyPr>
          <a:lstStyle/>
          <a:p>
            <a:r>
              <a:rPr lang="en-US" sz="2400" dirty="0">
                <a:solidFill>
                  <a:srgbClr val="0070C0"/>
                </a:solidFill>
              </a:rPr>
              <a:t>2</a:t>
            </a:r>
          </a:p>
        </p:txBody>
      </p:sp>
      <p:sp>
        <p:nvSpPr>
          <p:cNvPr id="19" name="TextBox 18">
            <a:extLst>
              <a:ext uri="{FF2B5EF4-FFF2-40B4-BE49-F238E27FC236}">
                <a16:creationId xmlns:a16="http://schemas.microsoft.com/office/drawing/2014/main" id="{E6E6F18B-22D1-46CA-8E42-B0A1EF09F360}"/>
              </a:ext>
            </a:extLst>
          </p:cNvPr>
          <p:cNvSpPr txBox="1"/>
          <p:nvPr/>
        </p:nvSpPr>
        <p:spPr>
          <a:xfrm>
            <a:off x="8094487" y="4958574"/>
            <a:ext cx="1061798" cy="461665"/>
          </a:xfrm>
          <a:prstGeom prst="rect">
            <a:avLst/>
          </a:prstGeom>
          <a:noFill/>
        </p:spPr>
        <p:txBody>
          <a:bodyPr wrap="square" rtlCol="0">
            <a:spAutoFit/>
          </a:bodyPr>
          <a:lstStyle/>
          <a:p>
            <a:r>
              <a:rPr lang="en-US" sz="2400" dirty="0">
                <a:solidFill>
                  <a:srgbClr val="0070C0"/>
                </a:solidFill>
              </a:rPr>
              <a:t>2</a:t>
            </a:r>
          </a:p>
        </p:txBody>
      </p:sp>
      <p:sp>
        <p:nvSpPr>
          <p:cNvPr id="2" name="Speech Bubble: Rectangle 1">
            <a:extLst>
              <a:ext uri="{FF2B5EF4-FFF2-40B4-BE49-F238E27FC236}">
                <a16:creationId xmlns:a16="http://schemas.microsoft.com/office/drawing/2014/main" id="{3AE09D68-A948-48FD-9E22-20DBE48366CE}"/>
              </a:ext>
            </a:extLst>
          </p:cNvPr>
          <p:cNvSpPr/>
          <p:nvPr/>
        </p:nvSpPr>
        <p:spPr>
          <a:xfrm>
            <a:off x="707923" y="1347024"/>
            <a:ext cx="4454012" cy="2000860"/>
          </a:xfrm>
          <a:prstGeom prst="wedgeRectCallout">
            <a:avLst>
              <a:gd name="adj1" fmla="val 82107"/>
              <a:gd name="adj2" fmla="val 1339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400" dirty="0">
                <a:solidFill>
                  <a:schemeClr val="tx1"/>
                </a:solidFill>
                <a:cs typeface="Kalimati" panose="00000400000000000000" pitchFamily="2"/>
              </a:rPr>
              <a:t>परिवारमा अक्सर बसोबास गर्ने, अनुपस्थित स्वदेश र विदेशको जम्मासँग पुरुष र महिला संख्याको जोड मिलेको हुनुपर्नेछ ।</a:t>
            </a:r>
            <a:endParaRPr lang="en-US" sz="2400" dirty="0">
              <a:solidFill>
                <a:schemeClr val="tx1"/>
              </a:solidFill>
            </a:endParaRPr>
          </a:p>
        </p:txBody>
      </p:sp>
    </p:spTree>
    <p:extLst>
      <p:ext uri="{BB962C8B-B14F-4D97-AF65-F5344CB8AC3E}">
        <p14:creationId xmlns:p14="http://schemas.microsoft.com/office/powerpoint/2010/main" val="429640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eech Bubble: Rectangle with Corners Rounded 1">
            <a:extLst>
              <a:ext uri="{FF2B5EF4-FFF2-40B4-BE49-F238E27FC236}">
                <a16:creationId xmlns:a16="http://schemas.microsoft.com/office/drawing/2014/main" id="{27078CF4-EDFC-41E7-8514-897FBFABB49D}"/>
              </a:ext>
            </a:extLst>
          </p:cNvPr>
          <p:cNvSpPr/>
          <p:nvPr/>
        </p:nvSpPr>
        <p:spPr>
          <a:xfrm>
            <a:off x="191337" y="1299581"/>
            <a:ext cx="7127095" cy="1999455"/>
          </a:xfrm>
          <a:prstGeom prst="wedgeRoundRectCallout">
            <a:avLst>
              <a:gd name="adj1" fmla="val 65897"/>
              <a:gd name="adj2" fmla="val 2177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e-NP" sz="2400" dirty="0">
                <a:solidFill>
                  <a:schemeClr val="bg1"/>
                </a:solidFill>
                <a:cs typeface="Kalimati" panose="00000400000000000000" pitchFamily="2"/>
              </a:rPr>
              <a:t>घरको जग काठ</a:t>
            </a:r>
            <a:r>
              <a:rPr lang="en-US" sz="2400" dirty="0">
                <a:solidFill>
                  <a:schemeClr val="bg1"/>
                </a:solidFill>
                <a:cs typeface="Kalimati" panose="00000400000000000000" pitchFamily="2"/>
              </a:rPr>
              <a:t>/</a:t>
            </a:r>
            <a:r>
              <a:rPr lang="ne-NP" sz="2400" dirty="0">
                <a:solidFill>
                  <a:schemeClr val="bg1"/>
                </a:solidFill>
                <a:cs typeface="Kalimati" panose="00000400000000000000" pitchFamily="2"/>
              </a:rPr>
              <a:t>बाँसको खम्बा गाडेको छ वा </a:t>
            </a:r>
            <a:r>
              <a:rPr lang="ne-NP" sz="2400">
                <a:solidFill>
                  <a:schemeClr val="bg1"/>
                </a:solidFill>
                <a:cs typeface="Kalimati" panose="00000400000000000000" pitchFamily="2"/>
              </a:rPr>
              <a:t>अन्य सामग्री </a:t>
            </a:r>
            <a:r>
              <a:rPr lang="ne-NP" sz="2400" dirty="0">
                <a:solidFill>
                  <a:schemeClr val="bg1"/>
                </a:solidFill>
                <a:cs typeface="Kalimati" panose="00000400000000000000" pitchFamily="2"/>
              </a:rPr>
              <a:t>प्रयोग भएको छ तर घरको बाहिरी गारो सिमेन्टको जोडाई भएको ईटा</a:t>
            </a:r>
            <a:r>
              <a:rPr lang="en-US" sz="2400" dirty="0">
                <a:solidFill>
                  <a:schemeClr val="bg1"/>
                </a:solidFill>
                <a:cs typeface="Kalimati" panose="00000400000000000000" pitchFamily="2"/>
              </a:rPr>
              <a:t>/</a:t>
            </a:r>
            <a:r>
              <a:rPr lang="ne-NP" sz="2400" dirty="0">
                <a:solidFill>
                  <a:schemeClr val="bg1"/>
                </a:solidFill>
                <a:cs typeface="Kalimati" panose="00000400000000000000" pitchFamily="2"/>
              </a:rPr>
              <a:t>ढुङ्गाको वा प्रिफ्याब आएको छ भने विशेष ध्यान दिनु पर्दछ ।</a:t>
            </a:r>
            <a:endParaRPr lang="en-US" sz="2400" dirty="0">
              <a:solidFill>
                <a:schemeClr val="bg1"/>
              </a:solidFill>
              <a:cs typeface="Kalimati" panose="00000400000000000000" pitchFamily="2"/>
            </a:endParaRPr>
          </a:p>
          <a:p>
            <a:pPr algn="ctr"/>
            <a:endParaRPr lang="en-US" dirty="0"/>
          </a:p>
        </p:txBody>
      </p:sp>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87625" y="761128"/>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पारिवारिक विवरण </a:t>
            </a:r>
            <a:endParaRPr lang="ne-NP" b="1" dirty="0">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91337" y="3261424"/>
            <a:ext cx="7924843" cy="3415823"/>
          </a:xfrm>
          <a:prstGeom prst="rect">
            <a:avLst/>
          </a:prstGeom>
        </p:spPr>
        <p:txBody>
          <a:bodyPr/>
          <a:lstStyle/>
          <a:p>
            <a:pPr>
              <a:lnSpc>
                <a:spcPct val="150000"/>
              </a:lnSpc>
            </a:pPr>
            <a:r>
              <a:rPr lang="ne-NP" sz="2400" dirty="0">
                <a:cs typeface="Kalimati" panose="00000400000000000000" pitchFamily="2"/>
              </a:rPr>
              <a:t>घरको जग काठ</a:t>
            </a:r>
            <a:r>
              <a:rPr lang="en-US" sz="2400" dirty="0">
                <a:solidFill>
                  <a:schemeClr val="bg1"/>
                </a:solidFill>
                <a:cs typeface="Kalimati" panose="00000400000000000000" pitchFamily="2"/>
              </a:rPr>
              <a:t> </a:t>
            </a:r>
            <a:r>
              <a:rPr lang="en-US" sz="2400" dirty="0">
                <a:cs typeface="Kalimati" panose="00000400000000000000" pitchFamily="2"/>
              </a:rPr>
              <a:t>/ </a:t>
            </a:r>
            <a:r>
              <a:rPr lang="ne-NP" sz="2400" dirty="0">
                <a:cs typeface="Kalimati" panose="00000400000000000000" pitchFamily="2"/>
              </a:rPr>
              <a:t>बाँसको खम्बा गाडेको छ वा अन्य सामाग्री प्रयोग भएको छ तर घरको छाना सिमेन्ट ढलान</a:t>
            </a:r>
            <a:r>
              <a:rPr lang="en-US" sz="2400" dirty="0">
                <a:cs typeface="Kalimati" panose="00000400000000000000" pitchFamily="2"/>
              </a:rPr>
              <a:t>, </a:t>
            </a:r>
            <a:r>
              <a:rPr lang="ne-NP" sz="2400" dirty="0">
                <a:cs typeface="Kalimati" panose="00000400000000000000" pitchFamily="2"/>
              </a:rPr>
              <a:t>ढुङ्गा</a:t>
            </a:r>
            <a:r>
              <a:rPr lang="en-US" sz="2400" dirty="0">
                <a:cs typeface="Kalimati" panose="00000400000000000000" pitchFamily="2"/>
              </a:rPr>
              <a:t> / </a:t>
            </a:r>
            <a:r>
              <a:rPr lang="ne-NP" sz="2400" dirty="0">
                <a:cs typeface="Kalimati" panose="00000400000000000000" pitchFamily="2"/>
              </a:rPr>
              <a:t>स्लेट वा माटो छ भने विशेष ध्यान दिनु पर्दछ ।</a:t>
            </a:r>
            <a:endParaRPr lang="en-US" sz="2400" dirty="0">
              <a:cs typeface="Kalimati" panose="00000400000000000000" pitchFamily="2"/>
            </a:endParaRPr>
          </a:p>
          <a:p>
            <a:pPr algn="just">
              <a:lnSpc>
                <a:spcPct val="150000"/>
              </a:lnSpc>
            </a:pPr>
            <a:r>
              <a:rPr lang="ne-NP" sz="2400" dirty="0">
                <a:cs typeface="Kalimati" panose="00000400000000000000" pitchFamily="2"/>
              </a:rPr>
              <a:t>घरको बाहिरी गारो काठ</a:t>
            </a:r>
            <a:r>
              <a:rPr lang="en-US" sz="2400" dirty="0">
                <a:cs typeface="Kalimati" panose="00000400000000000000" pitchFamily="2"/>
              </a:rPr>
              <a:t>/</a:t>
            </a:r>
            <a:r>
              <a:rPr lang="ne-NP" sz="2400" dirty="0">
                <a:cs typeface="Kalimati" panose="00000400000000000000" pitchFamily="2"/>
              </a:rPr>
              <a:t>फल्याक</a:t>
            </a:r>
            <a:r>
              <a:rPr lang="en-US" sz="2400" dirty="0">
                <a:cs typeface="Kalimati" panose="00000400000000000000" pitchFamily="2"/>
              </a:rPr>
              <a:t>, </a:t>
            </a:r>
            <a:r>
              <a:rPr lang="ne-NP" sz="2400">
                <a:cs typeface="Kalimati" panose="00000400000000000000" pitchFamily="2"/>
              </a:rPr>
              <a:t>बाँसजन्य सामग्री</a:t>
            </a:r>
            <a:r>
              <a:rPr lang="en-US" sz="2400" dirty="0">
                <a:cs typeface="Kalimati" panose="00000400000000000000" pitchFamily="2"/>
              </a:rPr>
              <a:t>, </a:t>
            </a:r>
            <a:r>
              <a:rPr lang="ne-NP" sz="2400" dirty="0">
                <a:cs typeface="Kalimati" panose="00000400000000000000" pitchFamily="2"/>
              </a:rPr>
              <a:t>जस्ता</a:t>
            </a:r>
            <a:r>
              <a:rPr lang="en-US" sz="2400" dirty="0">
                <a:cs typeface="Kalimati" panose="00000400000000000000" pitchFamily="2"/>
              </a:rPr>
              <a:t>/</a:t>
            </a:r>
            <a:r>
              <a:rPr lang="ne-NP" sz="2400" dirty="0">
                <a:cs typeface="Kalimati" panose="00000400000000000000" pitchFamily="2"/>
              </a:rPr>
              <a:t>टिन छ तर घरको छाना सिमेन्ट ढलान</a:t>
            </a:r>
            <a:r>
              <a:rPr lang="en-US" sz="2400" dirty="0">
                <a:cs typeface="Kalimati" panose="00000400000000000000" pitchFamily="2"/>
              </a:rPr>
              <a:t>, </a:t>
            </a:r>
            <a:r>
              <a:rPr lang="ne-NP" sz="2400" dirty="0">
                <a:cs typeface="Kalimati" panose="00000400000000000000" pitchFamily="2"/>
              </a:rPr>
              <a:t>ढुङ्गा</a:t>
            </a:r>
            <a:r>
              <a:rPr lang="en-US" sz="2400" dirty="0">
                <a:cs typeface="Kalimati" panose="00000400000000000000" pitchFamily="2"/>
              </a:rPr>
              <a:t>/</a:t>
            </a:r>
            <a:r>
              <a:rPr lang="ne-NP" sz="2400" dirty="0">
                <a:cs typeface="Kalimati" panose="00000400000000000000" pitchFamily="2"/>
              </a:rPr>
              <a:t>स्लेट वा माटो छ भने विशेष ध्यान दिनु पर्दछ ।</a:t>
            </a: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5</a:t>
            </a:fld>
            <a:endParaRPr lang="en-US" dirty="0">
              <a:latin typeface="Fontasy Himali" panose="04020500000000000000" pitchFamily="82" charset="0"/>
            </a:endParaRPr>
          </a:p>
        </p:txBody>
      </p:sp>
      <p:pic>
        <p:nvPicPr>
          <p:cNvPr id="3" name="Picture 2">
            <a:extLst>
              <a:ext uri="{FF2B5EF4-FFF2-40B4-BE49-F238E27FC236}">
                <a16:creationId xmlns:a16="http://schemas.microsoft.com/office/drawing/2014/main" id="{6A8CAD5D-02F8-4BA3-AEBF-3A06B86B93BA}"/>
              </a:ext>
            </a:extLst>
          </p:cNvPr>
          <p:cNvPicPr>
            <a:picLocks noChangeAspect="1"/>
          </p:cNvPicPr>
          <p:nvPr/>
        </p:nvPicPr>
        <p:blipFill rotWithShape="1">
          <a:blip r:embed="rId2"/>
          <a:srcRect r="48954"/>
          <a:stretch/>
        </p:blipFill>
        <p:spPr>
          <a:xfrm>
            <a:off x="8377084" y="1121719"/>
            <a:ext cx="2838741" cy="1961472"/>
          </a:xfrm>
          <a:prstGeom prst="rect">
            <a:avLst/>
          </a:prstGeom>
        </p:spPr>
      </p:pic>
      <p:pic>
        <p:nvPicPr>
          <p:cNvPr id="11" name="Picture 10">
            <a:extLst>
              <a:ext uri="{FF2B5EF4-FFF2-40B4-BE49-F238E27FC236}">
                <a16:creationId xmlns:a16="http://schemas.microsoft.com/office/drawing/2014/main" id="{D8882E44-C866-4598-B0DC-B2F19BFD0079}"/>
              </a:ext>
            </a:extLst>
          </p:cNvPr>
          <p:cNvPicPr>
            <a:picLocks noChangeAspect="1"/>
          </p:cNvPicPr>
          <p:nvPr/>
        </p:nvPicPr>
        <p:blipFill rotWithShape="1">
          <a:blip r:embed="rId2"/>
          <a:srcRect l="49357" r="-2985"/>
          <a:stretch/>
        </p:blipFill>
        <p:spPr>
          <a:xfrm>
            <a:off x="8377084" y="3095471"/>
            <a:ext cx="3173039" cy="2086897"/>
          </a:xfrm>
          <a:prstGeom prst="rect">
            <a:avLst/>
          </a:prstGeom>
        </p:spPr>
      </p:pic>
      <p:sp>
        <p:nvSpPr>
          <p:cNvPr id="12" name="TextBox 11">
            <a:extLst>
              <a:ext uri="{FF2B5EF4-FFF2-40B4-BE49-F238E27FC236}">
                <a16:creationId xmlns:a16="http://schemas.microsoft.com/office/drawing/2014/main" id="{09012249-399D-4358-B296-2EFC435EEA70}"/>
              </a:ext>
            </a:extLst>
          </p:cNvPr>
          <p:cNvSpPr txBox="1"/>
          <p:nvPr/>
        </p:nvSpPr>
        <p:spPr>
          <a:xfrm>
            <a:off x="10684926" y="2621521"/>
            <a:ext cx="1061798" cy="461665"/>
          </a:xfrm>
          <a:prstGeom prst="rect">
            <a:avLst/>
          </a:prstGeom>
          <a:noFill/>
        </p:spPr>
        <p:txBody>
          <a:bodyPr wrap="square" rtlCol="0">
            <a:spAutoFit/>
          </a:bodyPr>
          <a:lstStyle/>
          <a:p>
            <a:r>
              <a:rPr lang="en-US" sz="2400" dirty="0">
                <a:solidFill>
                  <a:srgbClr val="0070C0"/>
                </a:solidFill>
              </a:rPr>
              <a:t>4</a:t>
            </a:r>
          </a:p>
        </p:txBody>
      </p:sp>
      <p:sp>
        <p:nvSpPr>
          <p:cNvPr id="13" name="TextBox 12">
            <a:extLst>
              <a:ext uri="{FF2B5EF4-FFF2-40B4-BE49-F238E27FC236}">
                <a16:creationId xmlns:a16="http://schemas.microsoft.com/office/drawing/2014/main" id="{1B85FE33-861E-41BC-BF37-03CF871D8BFC}"/>
              </a:ext>
            </a:extLst>
          </p:cNvPr>
          <p:cNvSpPr txBox="1"/>
          <p:nvPr/>
        </p:nvSpPr>
        <p:spPr>
          <a:xfrm>
            <a:off x="10684926" y="4713329"/>
            <a:ext cx="1061798" cy="461665"/>
          </a:xfrm>
          <a:prstGeom prst="rect">
            <a:avLst/>
          </a:prstGeom>
          <a:noFill/>
        </p:spPr>
        <p:txBody>
          <a:bodyPr wrap="square" rtlCol="0">
            <a:spAutoFit/>
          </a:bodyPr>
          <a:lstStyle/>
          <a:p>
            <a:r>
              <a:rPr lang="en-US" sz="2400" dirty="0">
                <a:solidFill>
                  <a:srgbClr val="0070C0"/>
                </a:solidFill>
              </a:rPr>
              <a:t>2</a:t>
            </a:r>
          </a:p>
        </p:txBody>
      </p:sp>
      <p:cxnSp>
        <p:nvCxnSpPr>
          <p:cNvPr id="24" name="Straight Arrow Connector 23">
            <a:extLst>
              <a:ext uri="{FF2B5EF4-FFF2-40B4-BE49-F238E27FC236}">
                <a16:creationId xmlns:a16="http://schemas.microsoft.com/office/drawing/2014/main" id="{840340E8-8F39-422B-ABB9-1DA6481D2E0E}"/>
              </a:ext>
            </a:extLst>
          </p:cNvPr>
          <p:cNvCxnSpPr>
            <a:cxnSpLocks/>
          </p:cNvCxnSpPr>
          <p:nvPr/>
        </p:nvCxnSpPr>
        <p:spPr>
          <a:xfrm>
            <a:off x="7318432" y="2949389"/>
            <a:ext cx="1386349" cy="1055734"/>
          </a:xfrm>
          <a:prstGeom prst="straightConnector1">
            <a:avLst/>
          </a:prstGeom>
          <a:ln w="85725">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4AAF287E-CE5B-4AE7-9B30-842743C253BD}"/>
              </a:ext>
            </a:extLst>
          </p:cNvPr>
          <p:cNvSpPr txBox="1"/>
          <p:nvPr/>
        </p:nvSpPr>
        <p:spPr>
          <a:xfrm>
            <a:off x="11348681" y="4661063"/>
            <a:ext cx="1061798" cy="584775"/>
          </a:xfrm>
          <a:prstGeom prst="rect">
            <a:avLst/>
          </a:prstGeom>
          <a:noFill/>
        </p:spPr>
        <p:txBody>
          <a:bodyPr wrap="square" rtlCol="0">
            <a:spAutoFit/>
          </a:bodyPr>
          <a:lstStyle/>
          <a:p>
            <a:r>
              <a:rPr lang="ne-NP" sz="3200" b="1" dirty="0">
                <a:solidFill>
                  <a:srgbClr val="FF0000"/>
                </a:solidFill>
                <a:cs typeface="Kalimati" panose="00000400000000000000" pitchFamily="2"/>
              </a:rPr>
              <a:t>?</a:t>
            </a:r>
            <a:endParaRPr lang="en-US" sz="2400" b="1" dirty="0">
              <a:solidFill>
                <a:srgbClr val="FF0000"/>
              </a:solidFill>
            </a:endParaRPr>
          </a:p>
        </p:txBody>
      </p:sp>
      <p:sp>
        <p:nvSpPr>
          <p:cNvPr id="14" name="TextBox 13">
            <a:extLst>
              <a:ext uri="{FF2B5EF4-FFF2-40B4-BE49-F238E27FC236}">
                <a16:creationId xmlns:a16="http://schemas.microsoft.com/office/drawing/2014/main" id="{03B7FA40-84BE-4A50-B63A-AF9C0C4D8EE0}"/>
              </a:ext>
            </a:extLst>
          </p:cNvPr>
          <p:cNvSpPr txBox="1"/>
          <p:nvPr/>
        </p:nvSpPr>
        <p:spPr>
          <a:xfrm>
            <a:off x="10365377" y="6313112"/>
            <a:ext cx="889581" cy="515526"/>
          </a:xfrm>
          <a:prstGeom prst="rect">
            <a:avLst/>
          </a:prstGeom>
          <a:noFill/>
        </p:spPr>
        <p:txBody>
          <a:bodyPr wrap="square">
            <a:spAutoFit/>
          </a:bodyPr>
          <a:lstStyle/>
          <a:p>
            <a:pPr algn="just">
              <a:lnSpc>
                <a:spcPct val="150000"/>
              </a:lnSpc>
              <a:spcBef>
                <a:spcPts val="1000"/>
              </a:spcBef>
              <a:defRPr/>
            </a:pPr>
            <a:r>
              <a:rPr lang="ne-NP" sz="20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क्रमश: </a:t>
            </a:r>
          </a:p>
        </p:txBody>
      </p:sp>
    </p:spTree>
    <p:extLst>
      <p:ext uri="{BB962C8B-B14F-4D97-AF65-F5344CB8AC3E}">
        <p14:creationId xmlns:p14="http://schemas.microsoft.com/office/powerpoint/2010/main" val="356467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पारिवारिक विवरण</a:t>
            </a:r>
          </a:p>
        </p:txBody>
      </p:sp>
      <p:sp>
        <p:nvSpPr>
          <p:cNvPr id="10" name="Text Placeholder 2"/>
          <p:cNvSpPr>
            <a:spLocks noGrp="1"/>
          </p:cNvSpPr>
          <p:nvPr>
            <p:ph type="body" sz="quarter" idx="4294967295"/>
          </p:nvPr>
        </p:nvSpPr>
        <p:spPr>
          <a:xfrm>
            <a:off x="333127" y="1499058"/>
            <a:ext cx="7859898" cy="4430666"/>
          </a:xfrm>
          <a:prstGeom prst="rect">
            <a:avLst/>
          </a:prstGeom>
        </p:spPr>
        <p:txBody>
          <a:bodyPr/>
          <a:lstStyle/>
          <a:p>
            <a:pPr>
              <a:lnSpc>
                <a:spcPct val="150000"/>
              </a:lnSpc>
            </a:pPr>
            <a:r>
              <a:rPr lang="ne-NP" sz="2400" dirty="0">
                <a:cs typeface="Kalimati" panose="00000400000000000000" pitchFamily="2"/>
              </a:rPr>
              <a:t>मनाङ्ग</a:t>
            </a:r>
            <a:r>
              <a:rPr lang="en-US" sz="2400" dirty="0">
                <a:cs typeface="Kalimati" panose="00000400000000000000" pitchFamily="2"/>
              </a:rPr>
              <a:t>, </a:t>
            </a:r>
            <a:r>
              <a:rPr lang="ne-NP" sz="2400" dirty="0">
                <a:cs typeface="Kalimati" panose="00000400000000000000" pitchFamily="2"/>
              </a:rPr>
              <a:t>मुस्ताङ्ग</a:t>
            </a:r>
            <a:r>
              <a:rPr lang="en-US" sz="2400" dirty="0">
                <a:cs typeface="Kalimati" panose="00000400000000000000" pitchFamily="2"/>
              </a:rPr>
              <a:t>, </a:t>
            </a:r>
            <a:r>
              <a:rPr lang="ne-NP" sz="2400" dirty="0">
                <a:cs typeface="Kalimati" panose="00000400000000000000" pitchFamily="2"/>
              </a:rPr>
              <a:t>डोल्पा</a:t>
            </a:r>
            <a:r>
              <a:rPr lang="en-US" sz="2400" dirty="0">
                <a:cs typeface="Kalimati" panose="00000400000000000000" pitchFamily="2"/>
              </a:rPr>
              <a:t>, </a:t>
            </a:r>
            <a:r>
              <a:rPr lang="ne-NP" sz="2400" dirty="0">
                <a:cs typeface="Kalimati" panose="00000400000000000000" pitchFamily="2"/>
              </a:rPr>
              <a:t>मुगु</a:t>
            </a:r>
            <a:r>
              <a:rPr lang="en-US" sz="2400" dirty="0">
                <a:cs typeface="Kalimati" panose="00000400000000000000" pitchFamily="2"/>
              </a:rPr>
              <a:t>, </a:t>
            </a:r>
            <a:r>
              <a:rPr lang="ne-NP" sz="2400" dirty="0">
                <a:cs typeface="Kalimati" panose="00000400000000000000" pitchFamily="2"/>
              </a:rPr>
              <a:t>हुम्ला</a:t>
            </a:r>
            <a:r>
              <a:rPr lang="en-US" sz="2400" dirty="0">
                <a:cs typeface="Kalimati" panose="00000400000000000000" pitchFamily="2"/>
              </a:rPr>
              <a:t>, </a:t>
            </a:r>
            <a:r>
              <a:rPr lang="ne-NP" sz="2400" dirty="0">
                <a:cs typeface="Kalimati" panose="00000400000000000000" pitchFamily="2"/>
              </a:rPr>
              <a:t>जुम्ला जस्ता हिमाली  जिल्लामा घरको छाना माटो हुन सक्ने तर यी बाहेक पहाडी तथा तराई जिल्लामा माटोको छाना आएमा सचेत हुनुपर्नेछ ।</a:t>
            </a:r>
            <a:endParaRPr lang="en-US" sz="2400" dirty="0">
              <a:cs typeface="Kalimati" panose="00000400000000000000" pitchFamily="2"/>
            </a:endParaRPr>
          </a:p>
          <a:p>
            <a:pPr>
              <a:lnSpc>
                <a:spcPct val="150000"/>
              </a:lnSpc>
            </a:pPr>
            <a:r>
              <a:rPr lang="ne-NP" sz="2400" dirty="0">
                <a:cs typeface="Kalimati" panose="00000400000000000000" pitchFamily="2"/>
              </a:rPr>
              <a:t>हिमाली तथा पहाडी जिल्लामा अक्सर खाना पकाउन प्रयोग हुने इन्धनमा गुईठा/गोरहा आएमा सचेत हुनुपर्नेछ ।  </a:t>
            </a:r>
            <a:endParaRPr lang="en-US" sz="2400" dirty="0">
              <a:cs typeface="Kalimati" panose="00000400000000000000" pitchFamily="2"/>
            </a:endParaRPr>
          </a:p>
          <a:p>
            <a:pPr>
              <a:lnSpc>
                <a:spcPct val="150000"/>
              </a:lnSpc>
            </a:pP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6</a:t>
            </a:fld>
            <a:endParaRPr lang="en-US" dirty="0">
              <a:latin typeface="Fontasy Himali" panose="04020500000000000000" pitchFamily="82" charset="0"/>
            </a:endParaRPr>
          </a:p>
        </p:txBody>
      </p:sp>
      <p:pic>
        <p:nvPicPr>
          <p:cNvPr id="3" name="Picture 2">
            <a:extLst>
              <a:ext uri="{FF2B5EF4-FFF2-40B4-BE49-F238E27FC236}">
                <a16:creationId xmlns:a16="http://schemas.microsoft.com/office/drawing/2014/main" id="{7E8EAC3E-004B-4302-970E-D1B71225868D}"/>
              </a:ext>
            </a:extLst>
          </p:cNvPr>
          <p:cNvPicPr>
            <a:picLocks noChangeAspect="1"/>
          </p:cNvPicPr>
          <p:nvPr/>
        </p:nvPicPr>
        <p:blipFill>
          <a:blip r:embed="rId2"/>
          <a:stretch>
            <a:fillRect/>
          </a:stretch>
        </p:blipFill>
        <p:spPr>
          <a:xfrm>
            <a:off x="7717378" y="3262340"/>
            <a:ext cx="4366459" cy="3050769"/>
          </a:xfrm>
          <a:prstGeom prst="rect">
            <a:avLst/>
          </a:prstGeom>
        </p:spPr>
      </p:pic>
      <p:pic>
        <p:nvPicPr>
          <p:cNvPr id="5" name="Picture 4">
            <a:extLst>
              <a:ext uri="{FF2B5EF4-FFF2-40B4-BE49-F238E27FC236}">
                <a16:creationId xmlns:a16="http://schemas.microsoft.com/office/drawing/2014/main" id="{7CECCA86-65A4-42F7-A0FC-ED0E5899D342}"/>
              </a:ext>
            </a:extLst>
          </p:cNvPr>
          <p:cNvPicPr>
            <a:picLocks noChangeAspect="1"/>
          </p:cNvPicPr>
          <p:nvPr/>
        </p:nvPicPr>
        <p:blipFill>
          <a:blip r:embed="rId3"/>
          <a:stretch>
            <a:fillRect/>
          </a:stretch>
        </p:blipFill>
        <p:spPr>
          <a:xfrm>
            <a:off x="8175407" y="1931042"/>
            <a:ext cx="3683467" cy="1227088"/>
          </a:xfrm>
          <a:prstGeom prst="rect">
            <a:avLst/>
          </a:prstGeom>
        </p:spPr>
      </p:pic>
      <p:sp>
        <p:nvSpPr>
          <p:cNvPr id="11" name="TextBox 10">
            <a:extLst>
              <a:ext uri="{FF2B5EF4-FFF2-40B4-BE49-F238E27FC236}">
                <a16:creationId xmlns:a16="http://schemas.microsoft.com/office/drawing/2014/main" id="{BF32B901-C979-4AD7-BABC-5817DE879FB6}"/>
              </a:ext>
            </a:extLst>
          </p:cNvPr>
          <p:cNvSpPr txBox="1"/>
          <p:nvPr/>
        </p:nvSpPr>
        <p:spPr>
          <a:xfrm>
            <a:off x="8392106" y="2449223"/>
            <a:ext cx="1258443" cy="338554"/>
          </a:xfrm>
          <a:prstGeom prst="rect">
            <a:avLst/>
          </a:prstGeom>
          <a:noFill/>
        </p:spPr>
        <p:txBody>
          <a:bodyPr wrap="square" rtlCol="0">
            <a:spAutoFit/>
          </a:bodyPr>
          <a:lstStyle/>
          <a:p>
            <a:r>
              <a:rPr lang="ne-NP" sz="1600" dirty="0">
                <a:solidFill>
                  <a:srgbClr val="0070C0"/>
                </a:solidFill>
              </a:rPr>
              <a:t>कर्णाली  </a:t>
            </a:r>
            <a:endParaRPr lang="en-US" sz="1600" dirty="0">
              <a:solidFill>
                <a:srgbClr val="0070C0"/>
              </a:solidFill>
            </a:endParaRPr>
          </a:p>
        </p:txBody>
      </p:sp>
      <p:sp>
        <p:nvSpPr>
          <p:cNvPr id="12" name="TextBox 11">
            <a:extLst>
              <a:ext uri="{FF2B5EF4-FFF2-40B4-BE49-F238E27FC236}">
                <a16:creationId xmlns:a16="http://schemas.microsoft.com/office/drawing/2014/main" id="{7D0CD4C4-4F61-457F-B521-33796B605CFD}"/>
              </a:ext>
            </a:extLst>
          </p:cNvPr>
          <p:cNvSpPr txBox="1"/>
          <p:nvPr/>
        </p:nvSpPr>
        <p:spPr>
          <a:xfrm>
            <a:off x="10095502" y="2375309"/>
            <a:ext cx="1258443" cy="338554"/>
          </a:xfrm>
          <a:prstGeom prst="rect">
            <a:avLst/>
          </a:prstGeom>
          <a:noFill/>
        </p:spPr>
        <p:txBody>
          <a:bodyPr wrap="square" rtlCol="0">
            <a:spAutoFit/>
          </a:bodyPr>
          <a:lstStyle/>
          <a:p>
            <a:r>
              <a:rPr lang="ne-NP" sz="1600" dirty="0">
                <a:solidFill>
                  <a:srgbClr val="0070C0"/>
                </a:solidFill>
              </a:rPr>
              <a:t>हुम्ला  </a:t>
            </a:r>
            <a:endParaRPr lang="en-US" sz="1600" dirty="0">
              <a:solidFill>
                <a:srgbClr val="0070C0"/>
              </a:solidFill>
            </a:endParaRPr>
          </a:p>
        </p:txBody>
      </p:sp>
      <p:sp>
        <p:nvSpPr>
          <p:cNvPr id="13" name="TextBox 12">
            <a:extLst>
              <a:ext uri="{FF2B5EF4-FFF2-40B4-BE49-F238E27FC236}">
                <a16:creationId xmlns:a16="http://schemas.microsoft.com/office/drawing/2014/main" id="{DE629FC2-202B-4F18-9B83-D7352E1F9BCC}"/>
              </a:ext>
            </a:extLst>
          </p:cNvPr>
          <p:cNvSpPr txBox="1"/>
          <p:nvPr/>
        </p:nvSpPr>
        <p:spPr>
          <a:xfrm>
            <a:off x="11490673" y="5798702"/>
            <a:ext cx="556135" cy="369332"/>
          </a:xfrm>
          <a:prstGeom prst="rect">
            <a:avLst/>
          </a:prstGeom>
          <a:noFill/>
        </p:spPr>
        <p:txBody>
          <a:bodyPr wrap="square" rtlCol="0">
            <a:spAutoFit/>
          </a:bodyPr>
          <a:lstStyle/>
          <a:p>
            <a:r>
              <a:rPr lang="ne-NP" dirty="0">
                <a:solidFill>
                  <a:srgbClr val="0070C0"/>
                </a:solidFill>
              </a:rPr>
              <a:t>3 </a:t>
            </a:r>
            <a:endParaRPr lang="en-US" dirty="0">
              <a:solidFill>
                <a:srgbClr val="0070C0"/>
              </a:solidFill>
            </a:endParaRPr>
          </a:p>
        </p:txBody>
      </p:sp>
      <p:sp>
        <p:nvSpPr>
          <p:cNvPr id="6" name="Speech Bubble: Oval 5">
            <a:extLst>
              <a:ext uri="{FF2B5EF4-FFF2-40B4-BE49-F238E27FC236}">
                <a16:creationId xmlns:a16="http://schemas.microsoft.com/office/drawing/2014/main" id="{9EE35414-E2FD-4153-8AD7-6AFD05889BF3}"/>
              </a:ext>
            </a:extLst>
          </p:cNvPr>
          <p:cNvSpPr/>
          <p:nvPr/>
        </p:nvSpPr>
        <p:spPr>
          <a:xfrm>
            <a:off x="572717" y="4498855"/>
            <a:ext cx="6957623" cy="2146832"/>
          </a:xfrm>
          <a:prstGeom prst="wedgeEllipseCallout">
            <a:avLst>
              <a:gd name="adj1" fmla="val 54777"/>
              <a:gd name="adj2" fmla="val -3264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e-NP" sz="2400" dirty="0">
                <a:cs typeface="Kalimati" panose="00000400000000000000" pitchFamily="2"/>
              </a:rPr>
              <a:t>हिमाली जिल्लामा खानेपानीको मुख्य श्रोत ट्यूववेल/हातेपम्प वा जार/बोतल </a:t>
            </a:r>
            <a:r>
              <a:rPr lang="ne-NP" sz="2400">
                <a:cs typeface="Kalimati" panose="00000400000000000000" pitchFamily="2"/>
              </a:rPr>
              <a:t>आएमा यकिन गर्नु पर्दछ </a:t>
            </a:r>
            <a:r>
              <a:rPr lang="ne-NP" sz="2400" dirty="0">
                <a:cs typeface="Kalimati" panose="00000400000000000000" pitchFamily="2"/>
              </a:rPr>
              <a:t>। </a:t>
            </a:r>
            <a:endParaRPr lang="en-US" sz="2400" dirty="0">
              <a:cs typeface="Kalimati" panose="00000400000000000000" pitchFamily="2"/>
            </a:endParaRPr>
          </a:p>
          <a:p>
            <a:pPr algn="just"/>
            <a:endParaRPr lang="en-US" sz="2400" dirty="0"/>
          </a:p>
        </p:txBody>
      </p:sp>
      <p:cxnSp>
        <p:nvCxnSpPr>
          <p:cNvPr id="14" name="Straight Arrow Connector 13">
            <a:extLst>
              <a:ext uri="{FF2B5EF4-FFF2-40B4-BE49-F238E27FC236}">
                <a16:creationId xmlns:a16="http://schemas.microsoft.com/office/drawing/2014/main" id="{A70B678E-F44A-4E44-A490-92A746150DB0}"/>
              </a:ext>
            </a:extLst>
          </p:cNvPr>
          <p:cNvCxnSpPr>
            <a:cxnSpLocks/>
            <a:endCxn id="12" idx="1"/>
          </p:cNvCxnSpPr>
          <p:nvPr/>
        </p:nvCxnSpPr>
        <p:spPr>
          <a:xfrm flipV="1">
            <a:off x="6502691" y="2544586"/>
            <a:ext cx="3592811" cy="2146832"/>
          </a:xfrm>
          <a:prstGeom prst="straightConnector1">
            <a:avLst/>
          </a:prstGeom>
          <a:ln w="34925">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1830474E-9F3D-4CE7-9472-3785B9864670}"/>
              </a:ext>
            </a:extLst>
          </p:cNvPr>
          <p:cNvSpPr txBox="1"/>
          <p:nvPr/>
        </p:nvSpPr>
        <p:spPr>
          <a:xfrm>
            <a:off x="10365377" y="6313112"/>
            <a:ext cx="889581" cy="515526"/>
          </a:xfrm>
          <a:prstGeom prst="rect">
            <a:avLst/>
          </a:prstGeom>
          <a:noFill/>
        </p:spPr>
        <p:txBody>
          <a:bodyPr wrap="square">
            <a:spAutoFit/>
          </a:bodyPr>
          <a:lstStyle/>
          <a:p>
            <a:pPr algn="just">
              <a:lnSpc>
                <a:spcPct val="150000"/>
              </a:lnSpc>
              <a:spcBef>
                <a:spcPts val="1000"/>
              </a:spcBef>
              <a:defRPr/>
            </a:pPr>
            <a:r>
              <a:rPr lang="ne-NP" sz="20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क्रमश: </a:t>
            </a:r>
          </a:p>
        </p:txBody>
      </p:sp>
      <p:pic>
        <p:nvPicPr>
          <p:cNvPr id="1026" name="Picture 2" descr="🤔 Thinking Emoji Meaning with Pictures: from A to Z">
            <a:extLst>
              <a:ext uri="{FF2B5EF4-FFF2-40B4-BE49-F238E27FC236}">
                <a16:creationId xmlns:a16="http://schemas.microsoft.com/office/drawing/2014/main" id="{1FECEF22-0F8A-4F6A-B64C-1A8C2F27FA8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95502" y="5409206"/>
            <a:ext cx="794277" cy="7942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4380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2488342B-D704-49FA-8F1D-794B6D0EC086}"/>
              </a:ext>
            </a:extLst>
          </p:cNvPr>
          <p:cNvPicPr>
            <a:picLocks noChangeAspect="1"/>
          </p:cNvPicPr>
          <p:nvPr/>
        </p:nvPicPr>
        <p:blipFill>
          <a:blip r:embed="rId2"/>
          <a:stretch>
            <a:fillRect/>
          </a:stretch>
        </p:blipFill>
        <p:spPr>
          <a:xfrm>
            <a:off x="54864" y="4662578"/>
            <a:ext cx="8707914" cy="1772185"/>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पारिवारिक विवरण</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7</a:t>
            </a:fld>
            <a:endParaRPr lang="en-US" dirty="0">
              <a:latin typeface="Fontasy Himali" panose="04020500000000000000" pitchFamily="82" charset="0"/>
            </a:endParaRPr>
          </a:p>
        </p:txBody>
      </p:sp>
      <p:sp>
        <p:nvSpPr>
          <p:cNvPr id="13" name="TextBox 12">
            <a:extLst>
              <a:ext uri="{FF2B5EF4-FFF2-40B4-BE49-F238E27FC236}">
                <a16:creationId xmlns:a16="http://schemas.microsoft.com/office/drawing/2014/main" id="{DE629FC2-202B-4F18-9B83-D7352E1F9BCC}"/>
              </a:ext>
            </a:extLst>
          </p:cNvPr>
          <p:cNvSpPr txBox="1"/>
          <p:nvPr/>
        </p:nvSpPr>
        <p:spPr>
          <a:xfrm>
            <a:off x="8089320" y="5929724"/>
            <a:ext cx="556135" cy="369332"/>
          </a:xfrm>
          <a:prstGeom prst="rect">
            <a:avLst/>
          </a:prstGeom>
          <a:noFill/>
        </p:spPr>
        <p:txBody>
          <a:bodyPr wrap="square" rtlCol="0">
            <a:spAutoFit/>
          </a:bodyPr>
          <a:lstStyle/>
          <a:p>
            <a:r>
              <a:rPr lang="ne-NP" dirty="0">
                <a:solidFill>
                  <a:srgbClr val="0070C0"/>
                </a:solidFill>
              </a:rPr>
              <a:t>3 </a:t>
            </a:r>
            <a:endParaRPr lang="en-US" dirty="0">
              <a:solidFill>
                <a:srgbClr val="0070C0"/>
              </a:solidFill>
            </a:endParaRPr>
          </a:p>
        </p:txBody>
      </p:sp>
      <p:sp>
        <p:nvSpPr>
          <p:cNvPr id="15" name="Content Placeholder 1">
            <a:extLst>
              <a:ext uri="{FF2B5EF4-FFF2-40B4-BE49-F238E27FC236}">
                <a16:creationId xmlns:a16="http://schemas.microsoft.com/office/drawing/2014/main" id="{23EFA82E-7F4D-4317-B44D-8DAEC5E2BB4F}"/>
              </a:ext>
            </a:extLst>
          </p:cNvPr>
          <p:cNvSpPr txBox="1">
            <a:spLocks/>
          </p:cNvSpPr>
          <p:nvPr/>
        </p:nvSpPr>
        <p:spPr>
          <a:xfrm>
            <a:off x="54864" y="1356510"/>
            <a:ext cx="12091415" cy="1504256"/>
          </a:xfrm>
        </p:spPr>
        <p:txBody>
          <a:bodyPr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defRPr/>
            </a:pPr>
            <a:endParaRPr lang="en-US" dirty="0">
              <a:solidFill>
                <a:srgbClr val="0070C0"/>
              </a:solidFill>
              <a:latin typeface="Preeti" pitchFamily="2" charset="0"/>
            </a:endParaRPr>
          </a:p>
          <a:p>
            <a:pPr marL="0" indent="0" algn="ctr">
              <a:buNone/>
              <a:defRPr/>
            </a:pPr>
            <a:r>
              <a:rPr lang="ne-NP" sz="2400" dirty="0">
                <a:solidFill>
                  <a:srgbClr val="0070C0"/>
                </a:solidFill>
                <a:latin typeface="Preeti" pitchFamily="2" charset="0"/>
                <a:cs typeface="Kalimati" panose="00000400000000000000" pitchFamily="2"/>
              </a:rPr>
              <a:t>पारिवारिक</a:t>
            </a:r>
            <a:r>
              <a:rPr lang="en-US" sz="2400" dirty="0">
                <a:solidFill>
                  <a:srgbClr val="0070C0"/>
                </a:solidFill>
                <a:latin typeface="Preeti" pitchFamily="2" charset="0"/>
                <a:cs typeface="Kalimati" panose="00000400000000000000" pitchFamily="2"/>
              </a:rPr>
              <a:t> </a:t>
            </a:r>
            <a:r>
              <a:rPr lang="ne-NP" sz="2400" dirty="0">
                <a:solidFill>
                  <a:srgbClr val="0070C0"/>
                </a:solidFill>
                <a:latin typeface="Preeti" pitchFamily="2" charset="0"/>
                <a:cs typeface="Kalimati" panose="00000400000000000000" pitchFamily="2"/>
              </a:rPr>
              <a:t>खण्डको प्रश्न</a:t>
            </a:r>
            <a:r>
              <a:rPr lang="en-US" sz="2400" dirty="0">
                <a:solidFill>
                  <a:srgbClr val="0070C0"/>
                </a:solidFill>
                <a:latin typeface="Preeti" pitchFamily="2" charset="0"/>
                <a:cs typeface="Kalimati" panose="00000400000000000000" pitchFamily="2"/>
              </a:rPr>
              <a:t> </a:t>
            </a:r>
            <a:r>
              <a:rPr lang="ne-NP" sz="2400" dirty="0">
                <a:solidFill>
                  <a:srgbClr val="0070C0"/>
                </a:solidFill>
                <a:latin typeface="Preeti" pitchFamily="2" charset="0"/>
                <a:cs typeface="Kalimati" panose="00000400000000000000" pitchFamily="2"/>
              </a:rPr>
              <a:t>नं. १२ र व्यक्तिगत खण्डको महल ३२</a:t>
            </a:r>
            <a:r>
              <a:rPr lang="en-US" sz="2400" dirty="0">
                <a:solidFill>
                  <a:srgbClr val="0070C0"/>
                </a:solidFill>
                <a:latin typeface="Preeti" pitchFamily="2" charset="0"/>
                <a:cs typeface="Kalimati" panose="00000400000000000000" pitchFamily="2"/>
              </a:rPr>
              <a:t> </a:t>
            </a:r>
            <a:r>
              <a:rPr lang="ne-NP" sz="2400" dirty="0">
                <a:solidFill>
                  <a:srgbClr val="0070C0"/>
                </a:solidFill>
                <a:latin typeface="Preeti" pitchFamily="2" charset="0"/>
                <a:cs typeface="Kalimati" panose="00000400000000000000" pitchFamily="2"/>
              </a:rPr>
              <a:t>पनि एक आपसमा सम्बन्धित हुन सक्दछ  । </a:t>
            </a:r>
            <a:endParaRPr lang="en-US" sz="2400" dirty="0">
              <a:solidFill>
                <a:srgbClr val="0070C0"/>
              </a:solidFill>
              <a:latin typeface="Preeti" pitchFamily="2" charset="0"/>
              <a:cs typeface="Kalimati" panose="00000400000000000000" pitchFamily="2"/>
            </a:endParaRPr>
          </a:p>
          <a:p>
            <a:pPr marL="0" indent="0" algn="ctr">
              <a:buFont typeface="Arial" panose="020B0604020202020204" pitchFamily="34" charset="0"/>
              <a:buNone/>
              <a:defRPr/>
            </a:pPr>
            <a:endParaRPr lang="ne-NP" sz="2400" dirty="0">
              <a:solidFill>
                <a:srgbClr val="0070C0"/>
              </a:solidFill>
              <a:latin typeface="Preeti" pitchFamily="2" charset="0"/>
              <a:cs typeface="Kalimati" panose="00000400000000000000" pitchFamily="2"/>
            </a:endParaRPr>
          </a:p>
        </p:txBody>
      </p:sp>
      <p:sp>
        <p:nvSpPr>
          <p:cNvPr id="16" name="TextBox 15">
            <a:extLst>
              <a:ext uri="{FF2B5EF4-FFF2-40B4-BE49-F238E27FC236}">
                <a16:creationId xmlns:a16="http://schemas.microsoft.com/office/drawing/2014/main" id="{FF6733EB-85CF-45B3-8797-0C557D321EFC}"/>
              </a:ext>
            </a:extLst>
          </p:cNvPr>
          <p:cNvSpPr txBox="1"/>
          <p:nvPr/>
        </p:nvSpPr>
        <p:spPr>
          <a:xfrm>
            <a:off x="91440" y="3051312"/>
            <a:ext cx="8903857" cy="1569660"/>
          </a:xfrm>
          <a:prstGeom prst="rect">
            <a:avLst/>
          </a:prstGeom>
          <a:noFill/>
        </p:spPr>
        <p:txBody>
          <a:bodyPr wrap="square">
            <a:spAutoFit/>
          </a:bodyPr>
          <a:lstStyle/>
          <a:p>
            <a:pPr marL="285750" indent="-285750" algn="just">
              <a:buFont typeface="Arial" panose="020B0604020202020204" pitchFamily="34" charset="0"/>
              <a:buChar char="•"/>
              <a:defRPr/>
            </a:pPr>
            <a:r>
              <a:rPr lang="ne-NP" sz="2400" dirty="0">
                <a:latin typeface="Preeti" pitchFamily="2" charset="0"/>
                <a:cs typeface="Kalimati" panose="00000400000000000000" pitchFamily="2"/>
              </a:rPr>
              <a:t>यदि प्रश्न १२ मा परिवारको कुनै सदस्यले साना घरेलु व्यवसाय संचालन गरेको देखिएमा र उक्त व्यवसाय परिवारको कुनै सदस्यको मुख्य आर्थिक काम रहेछ भने महल ३२ मा सो व्यवसाय सम्बधी विवरण देखिन सक्दछ । </a:t>
            </a:r>
          </a:p>
        </p:txBody>
      </p:sp>
      <p:pic>
        <p:nvPicPr>
          <p:cNvPr id="18" name="Picture 17">
            <a:extLst>
              <a:ext uri="{FF2B5EF4-FFF2-40B4-BE49-F238E27FC236}">
                <a16:creationId xmlns:a16="http://schemas.microsoft.com/office/drawing/2014/main" id="{F782CD2E-1908-4E5F-8E27-530AB8D5A2FE}"/>
              </a:ext>
            </a:extLst>
          </p:cNvPr>
          <p:cNvPicPr>
            <a:picLocks noChangeAspect="1"/>
          </p:cNvPicPr>
          <p:nvPr/>
        </p:nvPicPr>
        <p:blipFill>
          <a:blip r:embed="rId3"/>
          <a:stretch>
            <a:fillRect/>
          </a:stretch>
        </p:blipFill>
        <p:spPr>
          <a:xfrm>
            <a:off x="9274089" y="2710186"/>
            <a:ext cx="2114110" cy="3614850"/>
          </a:xfrm>
          <a:prstGeom prst="rect">
            <a:avLst/>
          </a:prstGeom>
        </p:spPr>
      </p:pic>
      <p:sp>
        <p:nvSpPr>
          <p:cNvPr id="19" name="Arrow: Left-Right 18">
            <a:extLst>
              <a:ext uri="{FF2B5EF4-FFF2-40B4-BE49-F238E27FC236}">
                <a16:creationId xmlns:a16="http://schemas.microsoft.com/office/drawing/2014/main" id="{168BE96D-2234-46D3-82A8-8E284C3737C4}"/>
              </a:ext>
            </a:extLst>
          </p:cNvPr>
          <p:cNvSpPr/>
          <p:nvPr/>
        </p:nvSpPr>
        <p:spPr>
          <a:xfrm>
            <a:off x="8464298" y="5954473"/>
            <a:ext cx="1206794" cy="297353"/>
          </a:xfrm>
          <a:prstGeom prst="lef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D44D52A-3D88-4B4D-B9D5-806CEE76C8C8}"/>
              </a:ext>
            </a:extLst>
          </p:cNvPr>
          <p:cNvSpPr txBox="1"/>
          <p:nvPr/>
        </p:nvSpPr>
        <p:spPr>
          <a:xfrm>
            <a:off x="10365377" y="6313112"/>
            <a:ext cx="889581" cy="515526"/>
          </a:xfrm>
          <a:prstGeom prst="rect">
            <a:avLst/>
          </a:prstGeom>
          <a:noFill/>
        </p:spPr>
        <p:txBody>
          <a:bodyPr wrap="square">
            <a:spAutoFit/>
          </a:bodyPr>
          <a:lstStyle/>
          <a:p>
            <a:pPr algn="just">
              <a:lnSpc>
                <a:spcPct val="150000"/>
              </a:lnSpc>
              <a:spcBef>
                <a:spcPts val="1000"/>
              </a:spcBef>
              <a:defRPr/>
            </a:pPr>
            <a:r>
              <a:rPr lang="ne-NP" sz="20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क्रमश: </a:t>
            </a:r>
          </a:p>
        </p:txBody>
      </p:sp>
    </p:spTree>
    <p:extLst>
      <p:ext uri="{BB962C8B-B14F-4D97-AF65-F5344CB8AC3E}">
        <p14:creationId xmlns:p14="http://schemas.microsoft.com/office/powerpoint/2010/main" val="4207203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311346" y="776737"/>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घरायसी सुविधा तथा साधनहरु</a:t>
            </a:r>
          </a:p>
        </p:txBody>
      </p:sp>
      <p:sp>
        <p:nvSpPr>
          <p:cNvPr id="10" name="Text Placeholder 2"/>
          <p:cNvSpPr>
            <a:spLocks noGrp="1"/>
          </p:cNvSpPr>
          <p:nvPr>
            <p:ph type="body" sz="quarter" idx="4294967295"/>
          </p:nvPr>
        </p:nvSpPr>
        <p:spPr>
          <a:xfrm>
            <a:off x="185058" y="1237576"/>
            <a:ext cx="6552988" cy="2907905"/>
          </a:xfrm>
          <a:prstGeom prst="rect">
            <a:avLst/>
          </a:prstGeom>
        </p:spPr>
        <p:txBody>
          <a:bodyPr/>
          <a:lstStyle/>
          <a:p>
            <a:pPr algn="just">
              <a:lnSpc>
                <a:spcPct val="150000"/>
              </a:lnSpc>
            </a:pPr>
            <a:r>
              <a:rPr lang="ne-NP" sz="2400" dirty="0">
                <a:cs typeface="Kalimati" panose="00000400000000000000" pitchFamily="2"/>
              </a:rPr>
              <a:t>घरपरिवारमा कार</a:t>
            </a:r>
            <a:r>
              <a:rPr lang="en-US" sz="2400" dirty="0">
                <a:cs typeface="Kalimati" panose="00000400000000000000" pitchFamily="2"/>
              </a:rPr>
              <a:t>/</a:t>
            </a:r>
            <a:r>
              <a:rPr lang="ne-NP" sz="2400" dirty="0">
                <a:cs typeface="Kalimati" panose="00000400000000000000" pitchFamily="2"/>
              </a:rPr>
              <a:t>जीप</a:t>
            </a:r>
            <a:r>
              <a:rPr lang="en-US" sz="2400" dirty="0">
                <a:cs typeface="Kalimati" panose="00000400000000000000" pitchFamily="2"/>
              </a:rPr>
              <a:t>/</a:t>
            </a:r>
            <a:r>
              <a:rPr lang="ne-NP" sz="2400" dirty="0">
                <a:cs typeface="Kalimati" panose="00000400000000000000" pitchFamily="2"/>
              </a:rPr>
              <a:t>भ्यान भएको तर टेलिभिजन नभएको भएमा पुन यकिन गर्नुपर्दछ।</a:t>
            </a:r>
            <a:endParaRPr lang="en-US" sz="2400" dirty="0">
              <a:cs typeface="Kalimati" panose="00000400000000000000" pitchFamily="2"/>
            </a:endParaRPr>
          </a:p>
          <a:p>
            <a:pPr algn="just">
              <a:lnSpc>
                <a:spcPct val="150000"/>
              </a:lnSpc>
            </a:pPr>
            <a:r>
              <a:rPr lang="ne-NP" sz="2400" dirty="0">
                <a:cs typeface="Kalimati" panose="00000400000000000000" pitchFamily="2"/>
              </a:rPr>
              <a:t>घरपरिवारमा कम्प्युटर भएको तर टेलिभिजन नभएको भएमा पुनः यकिन गर्नुपर्दछ। तर पढ्न बसेका बिद्यार्थीको हकमा यस्तो हुन सक्दछ ।</a:t>
            </a:r>
            <a:endParaRPr lang="en-US" sz="2400" dirty="0">
              <a:cs typeface="Kalimati" panose="00000400000000000000" pitchFamily="2"/>
            </a:endParaRPr>
          </a:p>
          <a:p>
            <a:pPr marL="0" indent="0" algn="just">
              <a:lnSpc>
                <a:spcPct val="150000"/>
              </a:lnSpc>
              <a:buNone/>
            </a:pP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8</a:t>
            </a:fld>
            <a:endParaRPr lang="en-US" dirty="0">
              <a:latin typeface="Fontasy Himali" panose="04020500000000000000" pitchFamily="82" charset="0"/>
            </a:endParaRPr>
          </a:p>
        </p:txBody>
      </p:sp>
      <p:pic>
        <p:nvPicPr>
          <p:cNvPr id="6" name="Picture 5">
            <a:extLst>
              <a:ext uri="{FF2B5EF4-FFF2-40B4-BE49-F238E27FC236}">
                <a16:creationId xmlns:a16="http://schemas.microsoft.com/office/drawing/2014/main" id="{C91739C0-C745-45B4-8A68-1FD2A07A511C}"/>
              </a:ext>
            </a:extLst>
          </p:cNvPr>
          <p:cNvPicPr>
            <a:picLocks noChangeAspect="1"/>
          </p:cNvPicPr>
          <p:nvPr/>
        </p:nvPicPr>
        <p:blipFill rotWithShape="1">
          <a:blip r:embed="rId2"/>
          <a:srcRect r="37587"/>
          <a:stretch/>
        </p:blipFill>
        <p:spPr>
          <a:xfrm>
            <a:off x="1940598" y="4323141"/>
            <a:ext cx="6880766" cy="1343481"/>
          </a:xfrm>
          <a:prstGeom prst="rect">
            <a:avLst/>
          </a:prstGeom>
        </p:spPr>
      </p:pic>
      <p:sp>
        <p:nvSpPr>
          <p:cNvPr id="12" name="TextBox 11">
            <a:extLst>
              <a:ext uri="{FF2B5EF4-FFF2-40B4-BE49-F238E27FC236}">
                <a16:creationId xmlns:a16="http://schemas.microsoft.com/office/drawing/2014/main" id="{A91339B9-24E2-4E7B-9FF3-AD472023A8AA}"/>
              </a:ext>
            </a:extLst>
          </p:cNvPr>
          <p:cNvSpPr txBox="1"/>
          <p:nvPr/>
        </p:nvSpPr>
        <p:spPr>
          <a:xfrm>
            <a:off x="5209395" y="4983880"/>
            <a:ext cx="343172"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3" name="TextBox 12">
            <a:extLst>
              <a:ext uri="{FF2B5EF4-FFF2-40B4-BE49-F238E27FC236}">
                <a16:creationId xmlns:a16="http://schemas.microsoft.com/office/drawing/2014/main" id="{DFF8C2A0-114D-4DEB-A667-F1D83D25B505}"/>
              </a:ext>
            </a:extLst>
          </p:cNvPr>
          <p:cNvSpPr txBox="1"/>
          <p:nvPr/>
        </p:nvSpPr>
        <p:spPr>
          <a:xfrm>
            <a:off x="5224789" y="5214712"/>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4" name="TextBox 13">
            <a:extLst>
              <a:ext uri="{FF2B5EF4-FFF2-40B4-BE49-F238E27FC236}">
                <a16:creationId xmlns:a16="http://schemas.microsoft.com/office/drawing/2014/main" id="{DC76C84A-7FC4-41E9-9FF6-F3A20D261971}"/>
              </a:ext>
            </a:extLst>
          </p:cNvPr>
          <p:cNvSpPr txBox="1"/>
          <p:nvPr/>
        </p:nvSpPr>
        <p:spPr>
          <a:xfrm>
            <a:off x="6798224" y="5125724"/>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5" name="Oval 14">
            <a:extLst>
              <a:ext uri="{FF2B5EF4-FFF2-40B4-BE49-F238E27FC236}">
                <a16:creationId xmlns:a16="http://schemas.microsoft.com/office/drawing/2014/main" id="{85FB5B25-7A0A-4480-A33F-877908CFBD49}"/>
              </a:ext>
            </a:extLst>
          </p:cNvPr>
          <p:cNvSpPr/>
          <p:nvPr/>
        </p:nvSpPr>
        <p:spPr>
          <a:xfrm>
            <a:off x="5164610" y="5281828"/>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38FB2D25-B9D8-47F3-AAEA-E5679B969EDB}"/>
              </a:ext>
            </a:extLst>
          </p:cNvPr>
          <p:cNvSpPr/>
          <p:nvPr/>
        </p:nvSpPr>
        <p:spPr>
          <a:xfrm>
            <a:off x="6738045" y="5129671"/>
            <a:ext cx="509884"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EC30DD88-EE5A-4AEC-ABD5-540A61108E34}"/>
              </a:ext>
            </a:extLst>
          </p:cNvPr>
          <p:cNvSpPr/>
          <p:nvPr/>
        </p:nvSpPr>
        <p:spPr>
          <a:xfrm>
            <a:off x="5203110" y="4961577"/>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peech Bubble: Rectangle 1">
            <a:extLst>
              <a:ext uri="{FF2B5EF4-FFF2-40B4-BE49-F238E27FC236}">
                <a16:creationId xmlns:a16="http://schemas.microsoft.com/office/drawing/2014/main" id="{0E42D53C-9F7C-486B-894E-55A4F41F2662}"/>
              </a:ext>
            </a:extLst>
          </p:cNvPr>
          <p:cNvSpPr/>
          <p:nvPr/>
        </p:nvSpPr>
        <p:spPr>
          <a:xfrm>
            <a:off x="7926543" y="2264870"/>
            <a:ext cx="4080400" cy="2058271"/>
          </a:xfrm>
          <a:prstGeom prst="wedgeRectCallout">
            <a:avLst>
              <a:gd name="adj1" fmla="val -103328"/>
              <a:gd name="adj2" fmla="val 9317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solidFill>
                  <a:schemeClr val="tx1"/>
                </a:solidFill>
                <a:cs typeface="Kalimati" panose="00000400000000000000" pitchFamily="2"/>
              </a:rPr>
              <a:t>घरपरिवारमा इन्टरनेट भएको तर कम्प्युटर र स्मार्ट मोबाईल फोन नभएको भएमा पुन यकिन गर्नुपर्दछ ।</a:t>
            </a:r>
            <a:endParaRPr lang="en-US" sz="2400" dirty="0">
              <a:solidFill>
                <a:schemeClr val="tx1"/>
              </a:solidFill>
              <a:cs typeface="Kalimati" panose="00000400000000000000" pitchFamily="2"/>
            </a:endParaRPr>
          </a:p>
          <a:p>
            <a:pPr algn="ctr"/>
            <a:endParaRPr lang="en-US" dirty="0"/>
          </a:p>
        </p:txBody>
      </p:sp>
      <p:cxnSp>
        <p:nvCxnSpPr>
          <p:cNvPr id="17" name="Straight Arrow Connector 16">
            <a:extLst>
              <a:ext uri="{FF2B5EF4-FFF2-40B4-BE49-F238E27FC236}">
                <a16:creationId xmlns:a16="http://schemas.microsoft.com/office/drawing/2014/main" id="{9FF438D5-AA63-4D64-9B31-C56FA07122E6}"/>
              </a:ext>
            </a:extLst>
          </p:cNvPr>
          <p:cNvCxnSpPr>
            <a:cxnSpLocks/>
          </p:cNvCxnSpPr>
          <p:nvPr/>
        </p:nvCxnSpPr>
        <p:spPr>
          <a:xfrm flipH="1">
            <a:off x="5638266" y="2748425"/>
            <a:ext cx="2288277" cy="1982732"/>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09A30008-F64A-4752-9288-D705F84E3501}"/>
              </a:ext>
            </a:extLst>
          </p:cNvPr>
          <p:cNvSpPr/>
          <p:nvPr/>
        </p:nvSpPr>
        <p:spPr>
          <a:xfrm>
            <a:off x="5180717" y="4573815"/>
            <a:ext cx="509884"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DB7F5A46-C25F-41B4-88B2-EF9E1A85FC59}"/>
              </a:ext>
            </a:extLst>
          </p:cNvPr>
          <p:cNvSpPr txBox="1"/>
          <p:nvPr/>
        </p:nvSpPr>
        <p:spPr>
          <a:xfrm>
            <a:off x="10365377" y="6313112"/>
            <a:ext cx="889581" cy="515526"/>
          </a:xfrm>
          <a:prstGeom prst="rect">
            <a:avLst/>
          </a:prstGeom>
          <a:noFill/>
        </p:spPr>
        <p:txBody>
          <a:bodyPr wrap="square">
            <a:spAutoFit/>
          </a:bodyPr>
          <a:lstStyle/>
          <a:p>
            <a:pPr algn="just">
              <a:lnSpc>
                <a:spcPct val="150000"/>
              </a:lnSpc>
              <a:spcBef>
                <a:spcPts val="1000"/>
              </a:spcBef>
              <a:defRPr/>
            </a:pPr>
            <a:r>
              <a:rPr lang="ne-NP" sz="20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क्रमश: </a:t>
            </a:r>
          </a:p>
        </p:txBody>
      </p:sp>
    </p:spTree>
    <p:extLst>
      <p:ext uri="{BB962C8B-B14F-4D97-AF65-F5344CB8AC3E}">
        <p14:creationId xmlns:p14="http://schemas.microsoft.com/office/powerpoint/2010/main" val="4218796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311346" y="776737"/>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घरायसी सुविधा तथा साधनहरु</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9</a:t>
            </a:fld>
            <a:endParaRPr lang="en-US" dirty="0">
              <a:latin typeface="Fontasy Himali" panose="04020500000000000000" pitchFamily="82" charset="0"/>
            </a:endParaRPr>
          </a:p>
        </p:txBody>
      </p:sp>
      <p:pic>
        <p:nvPicPr>
          <p:cNvPr id="6" name="Picture 5">
            <a:extLst>
              <a:ext uri="{FF2B5EF4-FFF2-40B4-BE49-F238E27FC236}">
                <a16:creationId xmlns:a16="http://schemas.microsoft.com/office/drawing/2014/main" id="{C91739C0-C745-45B4-8A68-1FD2A07A511C}"/>
              </a:ext>
            </a:extLst>
          </p:cNvPr>
          <p:cNvPicPr>
            <a:picLocks noChangeAspect="1"/>
          </p:cNvPicPr>
          <p:nvPr/>
        </p:nvPicPr>
        <p:blipFill rotWithShape="1">
          <a:blip r:embed="rId2"/>
          <a:srcRect r="37350"/>
          <a:stretch/>
        </p:blipFill>
        <p:spPr>
          <a:xfrm>
            <a:off x="222186" y="4226858"/>
            <a:ext cx="10161837" cy="1976625"/>
          </a:xfrm>
          <a:prstGeom prst="rect">
            <a:avLst/>
          </a:prstGeom>
        </p:spPr>
      </p:pic>
      <p:sp>
        <p:nvSpPr>
          <p:cNvPr id="12" name="TextBox 11">
            <a:extLst>
              <a:ext uri="{FF2B5EF4-FFF2-40B4-BE49-F238E27FC236}">
                <a16:creationId xmlns:a16="http://schemas.microsoft.com/office/drawing/2014/main" id="{A91339B9-24E2-4E7B-9FF3-AD472023A8AA}"/>
              </a:ext>
            </a:extLst>
          </p:cNvPr>
          <p:cNvSpPr txBox="1"/>
          <p:nvPr/>
        </p:nvSpPr>
        <p:spPr>
          <a:xfrm>
            <a:off x="9898438" y="5349018"/>
            <a:ext cx="343172"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3" name="TextBox 12">
            <a:extLst>
              <a:ext uri="{FF2B5EF4-FFF2-40B4-BE49-F238E27FC236}">
                <a16:creationId xmlns:a16="http://schemas.microsoft.com/office/drawing/2014/main" id="{DFF8C2A0-114D-4DEB-A667-F1D83D25B505}"/>
              </a:ext>
            </a:extLst>
          </p:cNvPr>
          <p:cNvSpPr txBox="1"/>
          <p:nvPr/>
        </p:nvSpPr>
        <p:spPr>
          <a:xfrm>
            <a:off x="2787967" y="5614392"/>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4" name="TextBox 13">
            <a:extLst>
              <a:ext uri="{FF2B5EF4-FFF2-40B4-BE49-F238E27FC236}">
                <a16:creationId xmlns:a16="http://schemas.microsoft.com/office/drawing/2014/main" id="{DC76C84A-7FC4-41E9-9FF6-F3A20D261971}"/>
              </a:ext>
            </a:extLst>
          </p:cNvPr>
          <p:cNvSpPr txBox="1"/>
          <p:nvPr/>
        </p:nvSpPr>
        <p:spPr>
          <a:xfrm>
            <a:off x="5119724" y="5118186"/>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5" name="Oval 14">
            <a:extLst>
              <a:ext uri="{FF2B5EF4-FFF2-40B4-BE49-F238E27FC236}">
                <a16:creationId xmlns:a16="http://schemas.microsoft.com/office/drawing/2014/main" id="{85FB5B25-7A0A-4480-A33F-877908CFBD49}"/>
              </a:ext>
            </a:extLst>
          </p:cNvPr>
          <p:cNvSpPr/>
          <p:nvPr/>
        </p:nvSpPr>
        <p:spPr>
          <a:xfrm>
            <a:off x="2761545" y="5631037"/>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38FB2D25-B9D8-47F3-AAEA-E5679B969EDB}"/>
              </a:ext>
            </a:extLst>
          </p:cNvPr>
          <p:cNvSpPr/>
          <p:nvPr/>
        </p:nvSpPr>
        <p:spPr>
          <a:xfrm>
            <a:off x="5119658" y="5132922"/>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EC30DD88-EE5A-4AEC-ABD5-540A61108E34}"/>
              </a:ext>
            </a:extLst>
          </p:cNvPr>
          <p:cNvSpPr/>
          <p:nvPr/>
        </p:nvSpPr>
        <p:spPr>
          <a:xfrm>
            <a:off x="9837474" y="5349018"/>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peech Bubble: Rectangle 1">
            <a:extLst>
              <a:ext uri="{FF2B5EF4-FFF2-40B4-BE49-F238E27FC236}">
                <a16:creationId xmlns:a16="http://schemas.microsoft.com/office/drawing/2014/main" id="{100B07BB-1419-4A4D-9718-BA1E3876AD1D}"/>
              </a:ext>
            </a:extLst>
          </p:cNvPr>
          <p:cNvSpPr/>
          <p:nvPr/>
        </p:nvSpPr>
        <p:spPr>
          <a:xfrm>
            <a:off x="222186" y="1584584"/>
            <a:ext cx="11850721" cy="1574921"/>
          </a:xfrm>
          <a:prstGeom prst="wedgeRectCallout">
            <a:avLst>
              <a:gd name="adj1" fmla="val -9202"/>
              <a:gd name="adj2" fmla="val 17173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ne-NP" sz="2800" b="1" dirty="0">
                <a:solidFill>
                  <a:schemeClr val="bg1"/>
                </a:solidFill>
                <a:cs typeface="Kalimati" panose="00000400000000000000" pitchFamily="2"/>
              </a:rPr>
              <a:t>सुविधा तथा साधनहरुमा </a:t>
            </a:r>
            <a:r>
              <a:rPr lang="en-US" sz="2800" b="1" dirty="0">
                <a:solidFill>
                  <a:schemeClr val="bg1"/>
                </a:solidFill>
                <a:cs typeface="Kalimati" panose="00000400000000000000" pitchFamily="2"/>
              </a:rPr>
              <a:t>“</a:t>
            </a:r>
            <a:r>
              <a:rPr lang="ne-NP" sz="2800" b="1" dirty="0">
                <a:solidFill>
                  <a:schemeClr val="bg1"/>
                </a:solidFill>
                <a:cs typeface="Kalimati" panose="00000400000000000000" pitchFamily="2"/>
              </a:rPr>
              <a:t>कुनै पनि नभएको</a:t>
            </a:r>
            <a:r>
              <a:rPr lang="en-US" sz="2800" b="1" dirty="0">
                <a:solidFill>
                  <a:schemeClr val="bg1"/>
                </a:solidFill>
                <a:cs typeface="Kalimati" panose="00000400000000000000" pitchFamily="2"/>
              </a:rPr>
              <a:t>” </a:t>
            </a:r>
            <a:r>
              <a:rPr lang="ne-NP" sz="2800" b="1" dirty="0">
                <a:solidFill>
                  <a:schemeClr val="bg1"/>
                </a:solidFill>
                <a:cs typeface="Kalimati" panose="00000400000000000000" pitchFamily="2"/>
              </a:rPr>
              <a:t> मा ठीक चिन्ह लगाएपछि पनि अन्य  सुविधा तथा साधनमा चिन्ह लगाइएको छ भने गलत हुन्छ।</a:t>
            </a:r>
            <a:endParaRPr lang="en-US" sz="2800" b="1" dirty="0">
              <a:solidFill>
                <a:schemeClr val="bg1"/>
              </a:solidFill>
              <a:cs typeface="Kalimati" panose="00000400000000000000" pitchFamily="2"/>
            </a:endParaRPr>
          </a:p>
        </p:txBody>
      </p:sp>
      <p:cxnSp>
        <p:nvCxnSpPr>
          <p:cNvPr id="17" name="Straight Arrow Connector 16">
            <a:extLst>
              <a:ext uri="{FF2B5EF4-FFF2-40B4-BE49-F238E27FC236}">
                <a16:creationId xmlns:a16="http://schemas.microsoft.com/office/drawing/2014/main" id="{AE878E71-5226-403C-989F-88D5D3B615CB}"/>
              </a:ext>
            </a:extLst>
          </p:cNvPr>
          <p:cNvCxnSpPr>
            <a:cxnSpLocks/>
            <a:endCxn id="18" idx="1"/>
          </p:cNvCxnSpPr>
          <p:nvPr/>
        </p:nvCxnSpPr>
        <p:spPr>
          <a:xfrm>
            <a:off x="8767791" y="3159505"/>
            <a:ext cx="1137795" cy="224213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98877E3-55FD-45DD-B3C7-06E2C5609C42}"/>
              </a:ext>
            </a:extLst>
          </p:cNvPr>
          <p:cNvCxnSpPr>
            <a:cxnSpLocks/>
          </p:cNvCxnSpPr>
          <p:nvPr/>
        </p:nvCxnSpPr>
        <p:spPr>
          <a:xfrm>
            <a:off x="3033767" y="3692617"/>
            <a:ext cx="0" cy="1976625"/>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CA05C329-C6F6-4FD4-829F-A33417FEA1A9}"/>
              </a:ext>
            </a:extLst>
          </p:cNvPr>
          <p:cNvSpPr txBox="1"/>
          <p:nvPr/>
        </p:nvSpPr>
        <p:spPr>
          <a:xfrm>
            <a:off x="10365377" y="6313112"/>
            <a:ext cx="889581" cy="515526"/>
          </a:xfrm>
          <a:prstGeom prst="rect">
            <a:avLst/>
          </a:prstGeom>
          <a:noFill/>
        </p:spPr>
        <p:txBody>
          <a:bodyPr wrap="square">
            <a:spAutoFit/>
          </a:bodyPr>
          <a:lstStyle/>
          <a:p>
            <a:pPr algn="just">
              <a:lnSpc>
                <a:spcPct val="150000"/>
              </a:lnSpc>
              <a:spcBef>
                <a:spcPts val="1000"/>
              </a:spcBef>
              <a:defRPr/>
            </a:pPr>
            <a:r>
              <a:rPr lang="ne-NP" sz="20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क्रमश: </a:t>
            </a:r>
          </a:p>
        </p:txBody>
      </p:sp>
    </p:spTree>
    <p:extLst>
      <p:ext uri="{BB962C8B-B14F-4D97-AF65-F5344CB8AC3E}">
        <p14:creationId xmlns:p14="http://schemas.microsoft.com/office/powerpoint/2010/main" val="10786741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घरायसी सुविधा तथा साधनहरु</a:t>
            </a:r>
          </a:p>
        </p:txBody>
      </p:sp>
      <p:sp>
        <p:nvSpPr>
          <p:cNvPr id="10" name="Text Placeholder 2"/>
          <p:cNvSpPr>
            <a:spLocks noGrp="1"/>
          </p:cNvSpPr>
          <p:nvPr>
            <p:ph type="body" sz="quarter" idx="4294967295"/>
          </p:nvPr>
        </p:nvSpPr>
        <p:spPr>
          <a:xfrm>
            <a:off x="311611" y="1523847"/>
            <a:ext cx="7792586" cy="1261426"/>
          </a:xfrm>
          <a:prstGeom prst="rect">
            <a:avLst/>
          </a:prstGeom>
        </p:spPr>
        <p:txBody>
          <a:bodyPr/>
          <a:lstStyle/>
          <a:p>
            <a:pPr algn="just">
              <a:lnSpc>
                <a:spcPct val="150000"/>
              </a:lnSpc>
            </a:pPr>
            <a:r>
              <a:rPr lang="ne-NP" sz="2400" dirty="0">
                <a:cs typeface="Kalimati" panose="00000400000000000000" pitchFamily="2"/>
              </a:rPr>
              <a:t>परिवारमा बत्ति बाल्न विद्युत छैन तर रेफ्रिजेरेटर</a:t>
            </a:r>
            <a:r>
              <a:rPr lang="en-US" sz="2400" dirty="0">
                <a:cs typeface="Kalimati" panose="00000400000000000000" pitchFamily="2"/>
              </a:rPr>
              <a:t>, </a:t>
            </a:r>
            <a:r>
              <a:rPr lang="ne-NP" sz="2400" dirty="0">
                <a:cs typeface="Kalimati" panose="00000400000000000000" pitchFamily="2"/>
              </a:rPr>
              <a:t>वासिङ्ग मेसिन वा एयर कन्डिसनर छ भने पुन: निश्चित गर्नु पर्दछ ।</a:t>
            </a: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10</a:t>
            </a:fld>
            <a:endParaRPr lang="en-US" dirty="0">
              <a:latin typeface="Fontasy Himali" panose="04020500000000000000" pitchFamily="82" charset="0"/>
            </a:endParaRPr>
          </a:p>
        </p:txBody>
      </p:sp>
      <p:pic>
        <p:nvPicPr>
          <p:cNvPr id="3" name="Picture 2">
            <a:extLst>
              <a:ext uri="{FF2B5EF4-FFF2-40B4-BE49-F238E27FC236}">
                <a16:creationId xmlns:a16="http://schemas.microsoft.com/office/drawing/2014/main" id="{2C1F118C-F34B-4AA9-B7C3-FBFACFFF1DB9}"/>
              </a:ext>
            </a:extLst>
          </p:cNvPr>
          <p:cNvPicPr>
            <a:picLocks noChangeAspect="1"/>
          </p:cNvPicPr>
          <p:nvPr/>
        </p:nvPicPr>
        <p:blipFill rotWithShape="1">
          <a:blip r:embed="rId2"/>
          <a:srcRect r="37334"/>
          <a:stretch/>
        </p:blipFill>
        <p:spPr>
          <a:xfrm>
            <a:off x="508792" y="5342648"/>
            <a:ext cx="6908625" cy="1343481"/>
          </a:xfrm>
          <a:prstGeom prst="rect">
            <a:avLst/>
          </a:prstGeom>
        </p:spPr>
      </p:pic>
      <p:sp>
        <p:nvSpPr>
          <p:cNvPr id="11" name="TextBox 10">
            <a:extLst>
              <a:ext uri="{FF2B5EF4-FFF2-40B4-BE49-F238E27FC236}">
                <a16:creationId xmlns:a16="http://schemas.microsoft.com/office/drawing/2014/main" id="{CB41F4EA-E5F7-4439-8095-630C279A2D56}"/>
              </a:ext>
            </a:extLst>
          </p:cNvPr>
          <p:cNvSpPr txBox="1"/>
          <p:nvPr/>
        </p:nvSpPr>
        <p:spPr>
          <a:xfrm>
            <a:off x="7047112" y="5833903"/>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2" name="TextBox 11">
            <a:extLst>
              <a:ext uri="{FF2B5EF4-FFF2-40B4-BE49-F238E27FC236}">
                <a16:creationId xmlns:a16="http://schemas.microsoft.com/office/drawing/2014/main" id="{E1F46545-33A4-47FE-81AD-38119B07BAED}"/>
              </a:ext>
            </a:extLst>
          </p:cNvPr>
          <p:cNvSpPr txBox="1"/>
          <p:nvPr/>
        </p:nvSpPr>
        <p:spPr>
          <a:xfrm>
            <a:off x="7047112" y="5609775"/>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3" name="TextBox 12">
            <a:extLst>
              <a:ext uri="{FF2B5EF4-FFF2-40B4-BE49-F238E27FC236}">
                <a16:creationId xmlns:a16="http://schemas.microsoft.com/office/drawing/2014/main" id="{B36ABF79-A899-44B4-A7FE-C74A99D80A08}"/>
              </a:ext>
            </a:extLst>
          </p:cNvPr>
          <p:cNvSpPr txBox="1"/>
          <p:nvPr/>
        </p:nvSpPr>
        <p:spPr>
          <a:xfrm>
            <a:off x="3846862" y="5800759"/>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4" name="TextBox 13">
            <a:extLst>
              <a:ext uri="{FF2B5EF4-FFF2-40B4-BE49-F238E27FC236}">
                <a16:creationId xmlns:a16="http://schemas.microsoft.com/office/drawing/2014/main" id="{37807ACF-7003-4EA6-AD05-CBAEE5CCCCD0}"/>
              </a:ext>
            </a:extLst>
          </p:cNvPr>
          <p:cNvSpPr txBox="1"/>
          <p:nvPr/>
        </p:nvSpPr>
        <p:spPr>
          <a:xfrm>
            <a:off x="5367420" y="6203483"/>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7" name="Oval 16">
            <a:extLst>
              <a:ext uri="{FF2B5EF4-FFF2-40B4-BE49-F238E27FC236}">
                <a16:creationId xmlns:a16="http://schemas.microsoft.com/office/drawing/2014/main" id="{C9576D21-5D03-4833-8C73-1B0212BE6E1F}"/>
              </a:ext>
            </a:extLst>
          </p:cNvPr>
          <p:cNvSpPr/>
          <p:nvPr/>
        </p:nvSpPr>
        <p:spPr>
          <a:xfrm>
            <a:off x="3839230" y="5752899"/>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3C1C5B5A-1789-49A3-AD55-9AD1FAB7664D}"/>
              </a:ext>
            </a:extLst>
          </p:cNvPr>
          <p:cNvSpPr/>
          <p:nvPr/>
        </p:nvSpPr>
        <p:spPr>
          <a:xfrm>
            <a:off x="5367420" y="6192470"/>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63A7CBC8-FF35-4412-87F2-57F251A129BE}"/>
              </a:ext>
            </a:extLst>
          </p:cNvPr>
          <p:cNvSpPr/>
          <p:nvPr/>
        </p:nvSpPr>
        <p:spPr>
          <a:xfrm>
            <a:off x="7096912" y="5609775"/>
            <a:ext cx="320505" cy="315347"/>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FD01343-0C39-4F29-AFA7-0FF2DA989960}"/>
              </a:ext>
            </a:extLst>
          </p:cNvPr>
          <p:cNvSpPr/>
          <p:nvPr/>
        </p:nvSpPr>
        <p:spPr>
          <a:xfrm>
            <a:off x="7024614" y="5851945"/>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B52BEC5-CA72-4DA1-AE4E-E9F2A067D72A}"/>
              </a:ext>
            </a:extLst>
          </p:cNvPr>
          <p:cNvPicPr>
            <a:picLocks noChangeAspect="1"/>
          </p:cNvPicPr>
          <p:nvPr/>
        </p:nvPicPr>
        <p:blipFill>
          <a:blip r:embed="rId3"/>
          <a:stretch>
            <a:fillRect/>
          </a:stretch>
        </p:blipFill>
        <p:spPr>
          <a:xfrm>
            <a:off x="8548577" y="1489275"/>
            <a:ext cx="3651038" cy="2870068"/>
          </a:xfrm>
          <a:prstGeom prst="rect">
            <a:avLst/>
          </a:prstGeom>
        </p:spPr>
      </p:pic>
      <p:sp>
        <p:nvSpPr>
          <p:cNvPr id="20" name="TextBox 19">
            <a:extLst>
              <a:ext uri="{FF2B5EF4-FFF2-40B4-BE49-F238E27FC236}">
                <a16:creationId xmlns:a16="http://schemas.microsoft.com/office/drawing/2014/main" id="{9F7F8EF2-BCE4-43E1-8F05-7622F72769A9}"/>
              </a:ext>
            </a:extLst>
          </p:cNvPr>
          <p:cNvSpPr txBox="1"/>
          <p:nvPr/>
        </p:nvSpPr>
        <p:spPr>
          <a:xfrm>
            <a:off x="11557378" y="3792215"/>
            <a:ext cx="509884" cy="461665"/>
          </a:xfrm>
          <a:prstGeom prst="rect">
            <a:avLst/>
          </a:prstGeom>
          <a:noFill/>
        </p:spPr>
        <p:txBody>
          <a:bodyPr wrap="square" rtlCol="0">
            <a:spAutoFit/>
          </a:bodyPr>
          <a:lstStyle/>
          <a:p>
            <a:r>
              <a:rPr lang="en-US" sz="2400" dirty="0">
                <a:solidFill>
                  <a:srgbClr val="0070C0"/>
                </a:solidFill>
                <a:sym typeface="Wingdings" panose="05000000000000000000" pitchFamily="2" charset="2"/>
              </a:rPr>
              <a:t>3</a:t>
            </a:r>
            <a:endParaRPr lang="en-US" sz="2400" dirty="0">
              <a:solidFill>
                <a:srgbClr val="0070C0"/>
              </a:solidFill>
            </a:endParaRPr>
          </a:p>
        </p:txBody>
      </p:sp>
      <p:sp>
        <p:nvSpPr>
          <p:cNvPr id="15" name="Oval 14">
            <a:extLst>
              <a:ext uri="{FF2B5EF4-FFF2-40B4-BE49-F238E27FC236}">
                <a16:creationId xmlns:a16="http://schemas.microsoft.com/office/drawing/2014/main" id="{40F862CC-4FCF-404B-9AAC-F4D6B73262C4}"/>
              </a:ext>
            </a:extLst>
          </p:cNvPr>
          <p:cNvSpPr/>
          <p:nvPr/>
        </p:nvSpPr>
        <p:spPr>
          <a:xfrm>
            <a:off x="11416775" y="3844134"/>
            <a:ext cx="533400" cy="339090"/>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peech Bubble: Rectangle with Corners Rounded 4">
            <a:extLst>
              <a:ext uri="{FF2B5EF4-FFF2-40B4-BE49-F238E27FC236}">
                <a16:creationId xmlns:a16="http://schemas.microsoft.com/office/drawing/2014/main" id="{B92AD8D1-9CDC-42AB-A4CD-7BA5AED212F5}"/>
              </a:ext>
            </a:extLst>
          </p:cNvPr>
          <p:cNvSpPr/>
          <p:nvPr/>
        </p:nvSpPr>
        <p:spPr>
          <a:xfrm>
            <a:off x="1374213" y="3195525"/>
            <a:ext cx="6729984" cy="1716706"/>
          </a:xfrm>
          <a:prstGeom prst="wedgeRoundRectCallout">
            <a:avLst>
              <a:gd name="adj1" fmla="val -10330"/>
              <a:gd name="adj2" fmla="val 10479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e-NP" sz="2400" dirty="0">
                <a:solidFill>
                  <a:schemeClr val="bg1"/>
                </a:solidFill>
                <a:cs typeface="Kalimati" panose="00000400000000000000" pitchFamily="2"/>
              </a:rPr>
              <a:t>घरपरिवारमा बत्ति बाल्न विद्युत वा सोलार</a:t>
            </a:r>
            <a:r>
              <a:rPr lang="en-US" sz="2400" dirty="0">
                <a:solidFill>
                  <a:schemeClr val="bg1"/>
                </a:solidFill>
                <a:cs typeface="Kalimati" panose="00000400000000000000" pitchFamily="2"/>
              </a:rPr>
              <a:t>/</a:t>
            </a:r>
            <a:r>
              <a:rPr lang="ne-NP" sz="2400" dirty="0">
                <a:solidFill>
                  <a:schemeClr val="bg1"/>
                </a:solidFill>
                <a:cs typeface="Kalimati" panose="00000400000000000000" pitchFamily="2"/>
              </a:rPr>
              <a:t>सौर्य उर्जा छैन तर टेलिभिजन वा कम्प्युटर</a:t>
            </a:r>
            <a:r>
              <a:rPr lang="en-US" sz="2400" dirty="0">
                <a:solidFill>
                  <a:schemeClr val="bg1"/>
                </a:solidFill>
                <a:cs typeface="Kalimati" panose="00000400000000000000" pitchFamily="2"/>
              </a:rPr>
              <a:t>/</a:t>
            </a:r>
            <a:r>
              <a:rPr lang="ne-NP" sz="2400" dirty="0">
                <a:solidFill>
                  <a:schemeClr val="bg1"/>
                </a:solidFill>
                <a:cs typeface="Kalimati" panose="00000400000000000000" pitchFamily="2"/>
              </a:rPr>
              <a:t>ल्यापटप छ भने पुन: निश्चित गर्नु पर्दछ । </a:t>
            </a:r>
            <a:endParaRPr lang="en-US" sz="2400" dirty="0">
              <a:solidFill>
                <a:schemeClr val="bg1"/>
              </a:solidFill>
              <a:cs typeface="Kalimati" panose="00000400000000000000" pitchFamily="2"/>
            </a:endParaRPr>
          </a:p>
          <a:p>
            <a:pPr algn="just"/>
            <a:endParaRPr lang="en-US" sz="2400" dirty="0">
              <a:solidFill>
                <a:schemeClr val="bg1"/>
              </a:solidFill>
            </a:endParaRPr>
          </a:p>
        </p:txBody>
      </p:sp>
      <p:cxnSp>
        <p:nvCxnSpPr>
          <p:cNvPr id="21" name="Straight Arrow Connector 20">
            <a:extLst>
              <a:ext uri="{FF2B5EF4-FFF2-40B4-BE49-F238E27FC236}">
                <a16:creationId xmlns:a16="http://schemas.microsoft.com/office/drawing/2014/main" id="{80F23A7F-35D4-482B-9A9A-1D92E4E46CAD}"/>
              </a:ext>
            </a:extLst>
          </p:cNvPr>
          <p:cNvCxnSpPr>
            <a:cxnSpLocks/>
          </p:cNvCxnSpPr>
          <p:nvPr/>
        </p:nvCxnSpPr>
        <p:spPr>
          <a:xfrm flipH="1" flipV="1">
            <a:off x="8104198" y="3591713"/>
            <a:ext cx="3312577" cy="461665"/>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C004ED2-07CC-4D44-8DCB-28A5CF46DFB0}"/>
              </a:ext>
            </a:extLst>
          </p:cNvPr>
          <p:cNvSpPr txBox="1"/>
          <p:nvPr/>
        </p:nvSpPr>
        <p:spPr>
          <a:xfrm>
            <a:off x="10365377" y="6313112"/>
            <a:ext cx="889581" cy="515526"/>
          </a:xfrm>
          <a:prstGeom prst="rect">
            <a:avLst/>
          </a:prstGeom>
          <a:noFill/>
        </p:spPr>
        <p:txBody>
          <a:bodyPr wrap="square">
            <a:spAutoFit/>
          </a:bodyPr>
          <a:lstStyle/>
          <a:p>
            <a:pPr algn="just">
              <a:lnSpc>
                <a:spcPct val="150000"/>
              </a:lnSpc>
              <a:spcBef>
                <a:spcPts val="1000"/>
              </a:spcBef>
              <a:defRPr/>
            </a:pPr>
            <a:r>
              <a:rPr lang="ne-NP" sz="20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क्रमश: </a:t>
            </a:r>
          </a:p>
        </p:txBody>
      </p:sp>
      <p:pic>
        <p:nvPicPr>
          <p:cNvPr id="25" name="Picture 2" descr="🤔 Thinking Emoji Meaning with Pictures: from A to Z">
            <a:extLst>
              <a:ext uri="{FF2B5EF4-FFF2-40B4-BE49-F238E27FC236}">
                <a16:creationId xmlns:a16="http://schemas.microsoft.com/office/drawing/2014/main" id="{64A67E2F-183F-47E8-8074-10FF0726AF9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264544" y="4425358"/>
            <a:ext cx="794277" cy="794277"/>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Straight Connector 23">
            <a:extLst>
              <a:ext uri="{FF2B5EF4-FFF2-40B4-BE49-F238E27FC236}">
                <a16:creationId xmlns:a16="http://schemas.microsoft.com/office/drawing/2014/main" id="{87D9CC13-EC2D-4E45-9329-E5CDE9290453}"/>
              </a:ext>
            </a:extLst>
          </p:cNvPr>
          <p:cNvCxnSpPr>
            <a:cxnSpLocks/>
          </p:cNvCxnSpPr>
          <p:nvPr/>
        </p:nvCxnSpPr>
        <p:spPr>
          <a:xfrm>
            <a:off x="7747068" y="5814972"/>
            <a:ext cx="235762" cy="43405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15229B2-501A-4931-9B07-584124F9BB97}"/>
              </a:ext>
            </a:extLst>
          </p:cNvPr>
          <p:cNvCxnSpPr>
            <a:cxnSpLocks/>
          </p:cNvCxnSpPr>
          <p:nvPr/>
        </p:nvCxnSpPr>
        <p:spPr>
          <a:xfrm flipH="1">
            <a:off x="7747068" y="5778852"/>
            <a:ext cx="267807" cy="45770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2253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56450" y="959554"/>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परिवारबाट विदेश गएको व्यक्तिको विवरण</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11</a:t>
            </a:fld>
            <a:endParaRPr lang="en-US" dirty="0">
              <a:latin typeface="Fontasy Himali" panose="04020500000000000000" pitchFamily="82" charset="0"/>
            </a:endParaRPr>
          </a:p>
        </p:txBody>
      </p:sp>
      <p:pic>
        <p:nvPicPr>
          <p:cNvPr id="6" name="Picture 5">
            <a:extLst>
              <a:ext uri="{FF2B5EF4-FFF2-40B4-BE49-F238E27FC236}">
                <a16:creationId xmlns:a16="http://schemas.microsoft.com/office/drawing/2014/main" id="{B04B199B-6FFB-4100-9F88-0810416894F7}"/>
              </a:ext>
            </a:extLst>
          </p:cNvPr>
          <p:cNvPicPr>
            <a:picLocks noChangeAspect="1"/>
          </p:cNvPicPr>
          <p:nvPr/>
        </p:nvPicPr>
        <p:blipFill rotWithShape="1">
          <a:blip r:embed="rId2"/>
          <a:srcRect l="622"/>
          <a:stretch/>
        </p:blipFill>
        <p:spPr>
          <a:xfrm>
            <a:off x="4384976" y="1748916"/>
            <a:ext cx="6899674" cy="1367097"/>
          </a:xfrm>
          <a:prstGeom prst="rect">
            <a:avLst/>
          </a:prstGeom>
        </p:spPr>
      </p:pic>
      <p:sp>
        <p:nvSpPr>
          <p:cNvPr id="11" name="TextBox 10">
            <a:extLst>
              <a:ext uri="{FF2B5EF4-FFF2-40B4-BE49-F238E27FC236}">
                <a16:creationId xmlns:a16="http://schemas.microsoft.com/office/drawing/2014/main" id="{17CFAD1A-0D17-4F3C-BE00-31088F64BF3A}"/>
              </a:ext>
            </a:extLst>
          </p:cNvPr>
          <p:cNvSpPr txBox="1"/>
          <p:nvPr/>
        </p:nvSpPr>
        <p:spPr>
          <a:xfrm>
            <a:off x="8355025" y="2043719"/>
            <a:ext cx="1061798" cy="461665"/>
          </a:xfrm>
          <a:prstGeom prst="rect">
            <a:avLst/>
          </a:prstGeom>
          <a:noFill/>
        </p:spPr>
        <p:txBody>
          <a:bodyPr wrap="square" rtlCol="0">
            <a:spAutoFit/>
          </a:bodyPr>
          <a:lstStyle/>
          <a:p>
            <a:r>
              <a:rPr lang="en-US" sz="2400" dirty="0">
                <a:solidFill>
                  <a:srgbClr val="0070C0"/>
                </a:solidFill>
              </a:rPr>
              <a:t>6</a:t>
            </a:r>
          </a:p>
        </p:txBody>
      </p:sp>
      <p:sp>
        <p:nvSpPr>
          <p:cNvPr id="12" name="TextBox 11">
            <a:extLst>
              <a:ext uri="{FF2B5EF4-FFF2-40B4-BE49-F238E27FC236}">
                <a16:creationId xmlns:a16="http://schemas.microsoft.com/office/drawing/2014/main" id="{664F971A-D18F-4E00-84A6-33B3F773BCB8}"/>
              </a:ext>
            </a:extLst>
          </p:cNvPr>
          <p:cNvSpPr txBox="1"/>
          <p:nvPr/>
        </p:nvSpPr>
        <p:spPr>
          <a:xfrm>
            <a:off x="8355025" y="2422404"/>
            <a:ext cx="1277262" cy="461665"/>
          </a:xfrm>
          <a:prstGeom prst="rect">
            <a:avLst/>
          </a:prstGeom>
          <a:noFill/>
        </p:spPr>
        <p:txBody>
          <a:bodyPr wrap="square" rtlCol="0">
            <a:spAutoFit/>
          </a:bodyPr>
          <a:lstStyle/>
          <a:p>
            <a:r>
              <a:rPr lang="en-US" sz="2400" dirty="0">
                <a:solidFill>
                  <a:srgbClr val="0070C0"/>
                </a:solidFill>
              </a:rPr>
              <a:t>3</a:t>
            </a:r>
            <a:r>
              <a:rPr lang="ne-NP" sz="2400" dirty="0">
                <a:solidFill>
                  <a:srgbClr val="0070C0"/>
                </a:solidFill>
              </a:rPr>
              <a:t> </a:t>
            </a:r>
            <a:endParaRPr lang="en-US" sz="2400" dirty="0">
              <a:solidFill>
                <a:srgbClr val="0070C0"/>
              </a:solidFill>
            </a:endParaRPr>
          </a:p>
        </p:txBody>
      </p:sp>
      <p:sp>
        <p:nvSpPr>
          <p:cNvPr id="13" name="TextBox 12">
            <a:extLst>
              <a:ext uri="{FF2B5EF4-FFF2-40B4-BE49-F238E27FC236}">
                <a16:creationId xmlns:a16="http://schemas.microsoft.com/office/drawing/2014/main" id="{2DF4D13A-EA85-4EDC-A193-8D3F26206343}"/>
              </a:ext>
            </a:extLst>
          </p:cNvPr>
          <p:cNvSpPr txBox="1"/>
          <p:nvPr/>
        </p:nvSpPr>
        <p:spPr>
          <a:xfrm>
            <a:off x="9470005" y="2700469"/>
            <a:ext cx="1038454" cy="461665"/>
          </a:xfrm>
          <a:prstGeom prst="rect">
            <a:avLst/>
          </a:prstGeom>
          <a:noFill/>
        </p:spPr>
        <p:txBody>
          <a:bodyPr wrap="square" rtlCol="0">
            <a:spAutoFit/>
          </a:bodyPr>
          <a:lstStyle/>
          <a:p>
            <a:r>
              <a:rPr lang="en-US" sz="2400" dirty="0">
                <a:solidFill>
                  <a:srgbClr val="0070C0"/>
                </a:solidFill>
              </a:rPr>
              <a:t>0</a:t>
            </a:r>
          </a:p>
        </p:txBody>
      </p:sp>
      <p:sp>
        <p:nvSpPr>
          <p:cNvPr id="14" name="TextBox 13">
            <a:extLst>
              <a:ext uri="{FF2B5EF4-FFF2-40B4-BE49-F238E27FC236}">
                <a16:creationId xmlns:a16="http://schemas.microsoft.com/office/drawing/2014/main" id="{4EC9E75E-DECE-4FFE-8AB2-4A3C4197336A}"/>
              </a:ext>
            </a:extLst>
          </p:cNvPr>
          <p:cNvSpPr txBox="1"/>
          <p:nvPr/>
        </p:nvSpPr>
        <p:spPr>
          <a:xfrm>
            <a:off x="8364434" y="2699664"/>
            <a:ext cx="1258443" cy="461665"/>
          </a:xfrm>
          <a:prstGeom prst="rect">
            <a:avLst/>
          </a:prstGeom>
          <a:noFill/>
        </p:spPr>
        <p:txBody>
          <a:bodyPr wrap="square" rtlCol="0">
            <a:spAutoFit/>
          </a:bodyPr>
          <a:lstStyle/>
          <a:p>
            <a:r>
              <a:rPr lang="en-US" sz="2400" dirty="0">
                <a:solidFill>
                  <a:srgbClr val="0070C0"/>
                </a:solidFill>
              </a:rPr>
              <a:t>1</a:t>
            </a:r>
          </a:p>
        </p:txBody>
      </p:sp>
      <p:sp>
        <p:nvSpPr>
          <p:cNvPr id="15" name="TextBox 14">
            <a:extLst>
              <a:ext uri="{FF2B5EF4-FFF2-40B4-BE49-F238E27FC236}">
                <a16:creationId xmlns:a16="http://schemas.microsoft.com/office/drawing/2014/main" id="{E178077F-0512-4527-8582-5E5DCEC65341}"/>
              </a:ext>
            </a:extLst>
          </p:cNvPr>
          <p:cNvSpPr txBox="1"/>
          <p:nvPr/>
        </p:nvSpPr>
        <p:spPr>
          <a:xfrm>
            <a:off x="10396846" y="2710013"/>
            <a:ext cx="1038454"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6" name="TextBox 15">
            <a:extLst>
              <a:ext uri="{FF2B5EF4-FFF2-40B4-BE49-F238E27FC236}">
                <a16:creationId xmlns:a16="http://schemas.microsoft.com/office/drawing/2014/main" id="{4CDF5E2F-1C52-4417-8DC2-D60F7C622CCD}"/>
              </a:ext>
            </a:extLst>
          </p:cNvPr>
          <p:cNvSpPr txBox="1"/>
          <p:nvPr/>
        </p:nvSpPr>
        <p:spPr>
          <a:xfrm>
            <a:off x="10396846" y="2125490"/>
            <a:ext cx="1150827" cy="461665"/>
          </a:xfrm>
          <a:prstGeom prst="rect">
            <a:avLst/>
          </a:prstGeom>
          <a:noFill/>
        </p:spPr>
        <p:txBody>
          <a:bodyPr wrap="square" rtlCol="0">
            <a:spAutoFit/>
          </a:bodyPr>
          <a:lstStyle/>
          <a:p>
            <a:r>
              <a:rPr lang="en-US" sz="2400" dirty="0">
                <a:solidFill>
                  <a:srgbClr val="0070C0"/>
                </a:solidFill>
              </a:rPr>
              <a:t>4</a:t>
            </a:r>
            <a:r>
              <a:rPr lang="ne-NP" sz="2400" dirty="0">
                <a:solidFill>
                  <a:srgbClr val="0070C0"/>
                </a:solidFill>
              </a:rPr>
              <a:t> </a:t>
            </a:r>
            <a:endParaRPr lang="en-US" sz="2400" dirty="0">
              <a:solidFill>
                <a:srgbClr val="0070C0"/>
              </a:solidFill>
            </a:endParaRPr>
          </a:p>
        </p:txBody>
      </p:sp>
      <p:sp>
        <p:nvSpPr>
          <p:cNvPr id="17" name="TextBox 16">
            <a:extLst>
              <a:ext uri="{FF2B5EF4-FFF2-40B4-BE49-F238E27FC236}">
                <a16:creationId xmlns:a16="http://schemas.microsoft.com/office/drawing/2014/main" id="{0F631624-5595-4483-80A2-880A77C87F40}"/>
              </a:ext>
            </a:extLst>
          </p:cNvPr>
          <p:cNvSpPr txBox="1"/>
          <p:nvPr/>
        </p:nvSpPr>
        <p:spPr>
          <a:xfrm>
            <a:off x="9459747" y="2429734"/>
            <a:ext cx="1277262"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8" name="TextBox 17">
            <a:extLst>
              <a:ext uri="{FF2B5EF4-FFF2-40B4-BE49-F238E27FC236}">
                <a16:creationId xmlns:a16="http://schemas.microsoft.com/office/drawing/2014/main" id="{155F305B-5354-419A-A3CE-5B4ABDC1B26E}"/>
              </a:ext>
            </a:extLst>
          </p:cNvPr>
          <p:cNvSpPr txBox="1"/>
          <p:nvPr/>
        </p:nvSpPr>
        <p:spPr>
          <a:xfrm>
            <a:off x="10396846" y="2488703"/>
            <a:ext cx="1277262" cy="276999"/>
          </a:xfrm>
          <a:prstGeom prst="rect">
            <a:avLst/>
          </a:prstGeom>
          <a:noFill/>
        </p:spPr>
        <p:txBody>
          <a:bodyPr wrap="square" rtlCol="0">
            <a:spAutoFit/>
          </a:bodyPr>
          <a:lstStyle/>
          <a:p>
            <a:r>
              <a:rPr lang="en-US" sz="1200" dirty="0">
                <a:solidFill>
                  <a:srgbClr val="0070C0"/>
                </a:solidFill>
              </a:rPr>
              <a:t>2</a:t>
            </a:r>
          </a:p>
        </p:txBody>
      </p:sp>
      <p:sp>
        <p:nvSpPr>
          <p:cNvPr id="19" name="TextBox 18">
            <a:extLst>
              <a:ext uri="{FF2B5EF4-FFF2-40B4-BE49-F238E27FC236}">
                <a16:creationId xmlns:a16="http://schemas.microsoft.com/office/drawing/2014/main" id="{46432AC4-3F20-47C6-AA97-5FA56F1CB8A4}"/>
              </a:ext>
            </a:extLst>
          </p:cNvPr>
          <p:cNvSpPr txBox="1"/>
          <p:nvPr/>
        </p:nvSpPr>
        <p:spPr>
          <a:xfrm>
            <a:off x="9482000" y="2068943"/>
            <a:ext cx="1061798" cy="461665"/>
          </a:xfrm>
          <a:prstGeom prst="rect">
            <a:avLst/>
          </a:prstGeom>
          <a:noFill/>
        </p:spPr>
        <p:txBody>
          <a:bodyPr wrap="square" rtlCol="0">
            <a:spAutoFit/>
          </a:bodyPr>
          <a:lstStyle/>
          <a:p>
            <a:r>
              <a:rPr lang="en-US" sz="2400" dirty="0">
                <a:solidFill>
                  <a:srgbClr val="0070C0"/>
                </a:solidFill>
              </a:rPr>
              <a:t>2</a:t>
            </a:r>
          </a:p>
        </p:txBody>
      </p:sp>
      <p:pic>
        <p:nvPicPr>
          <p:cNvPr id="3" name="Picture 2">
            <a:extLst>
              <a:ext uri="{FF2B5EF4-FFF2-40B4-BE49-F238E27FC236}">
                <a16:creationId xmlns:a16="http://schemas.microsoft.com/office/drawing/2014/main" id="{42C67336-71F9-4247-B99D-7B8FDC34A29C}"/>
              </a:ext>
            </a:extLst>
          </p:cNvPr>
          <p:cNvPicPr>
            <a:picLocks noChangeAspect="1"/>
          </p:cNvPicPr>
          <p:nvPr/>
        </p:nvPicPr>
        <p:blipFill>
          <a:blip r:embed="rId3"/>
          <a:stretch>
            <a:fillRect/>
          </a:stretch>
        </p:blipFill>
        <p:spPr>
          <a:xfrm>
            <a:off x="257790" y="3192475"/>
            <a:ext cx="10777687" cy="757426"/>
          </a:xfrm>
          <a:prstGeom prst="rect">
            <a:avLst/>
          </a:prstGeom>
        </p:spPr>
      </p:pic>
      <p:pic>
        <p:nvPicPr>
          <p:cNvPr id="5" name="Picture 4">
            <a:extLst>
              <a:ext uri="{FF2B5EF4-FFF2-40B4-BE49-F238E27FC236}">
                <a16:creationId xmlns:a16="http://schemas.microsoft.com/office/drawing/2014/main" id="{A9356F86-1C07-4DB1-8D91-220D39F08CB7}"/>
              </a:ext>
            </a:extLst>
          </p:cNvPr>
          <p:cNvPicPr>
            <a:picLocks noChangeAspect="1"/>
          </p:cNvPicPr>
          <p:nvPr/>
        </p:nvPicPr>
        <p:blipFill>
          <a:blip r:embed="rId4"/>
          <a:stretch>
            <a:fillRect/>
          </a:stretch>
        </p:blipFill>
        <p:spPr>
          <a:xfrm>
            <a:off x="295951" y="4002199"/>
            <a:ext cx="11316929" cy="2791919"/>
          </a:xfrm>
          <a:prstGeom prst="rect">
            <a:avLst/>
          </a:prstGeom>
        </p:spPr>
      </p:pic>
      <p:cxnSp>
        <p:nvCxnSpPr>
          <p:cNvPr id="20" name="Straight Arrow Connector 19">
            <a:extLst>
              <a:ext uri="{FF2B5EF4-FFF2-40B4-BE49-F238E27FC236}">
                <a16:creationId xmlns:a16="http://schemas.microsoft.com/office/drawing/2014/main" id="{4BA06B72-E790-49B9-82B4-34CBF1B4B446}"/>
              </a:ext>
            </a:extLst>
          </p:cNvPr>
          <p:cNvCxnSpPr>
            <a:cxnSpLocks/>
          </p:cNvCxnSpPr>
          <p:nvPr/>
        </p:nvCxnSpPr>
        <p:spPr>
          <a:xfrm flipV="1">
            <a:off x="4234326" y="2855802"/>
            <a:ext cx="4120699" cy="87784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7577C618-82E0-45AF-AD41-756A8F862925}"/>
              </a:ext>
            </a:extLst>
          </p:cNvPr>
          <p:cNvCxnSpPr>
            <a:cxnSpLocks/>
            <a:endCxn id="15" idx="1"/>
          </p:cNvCxnSpPr>
          <p:nvPr/>
        </p:nvCxnSpPr>
        <p:spPr>
          <a:xfrm flipV="1">
            <a:off x="3827567" y="2940846"/>
            <a:ext cx="6569279" cy="319319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0184D26-0369-4AFB-BB26-95C17315FB42}"/>
              </a:ext>
            </a:extLst>
          </p:cNvPr>
          <p:cNvSpPr txBox="1"/>
          <p:nvPr/>
        </p:nvSpPr>
        <p:spPr>
          <a:xfrm>
            <a:off x="3954345" y="3595143"/>
            <a:ext cx="1038454" cy="276999"/>
          </a:xfrm>
          <a:prstGeom prst="rect">
            <a:avLst/>
          </a:prstGeom>
          <a:noFill/>
        </p:spPr>
        <p:txBody>
          <a:bodyPr wrap="square" rtlCol="0">
            <a:spAutoFit/>
          </a:bodyPr>
          <a:lstStyle/>
          <a:p>
            <a:r>
              <a:rPr lang="en-US" sz="1200" dirty="0">
                <a:solidFill>
                  <a:srgbClr val="0070C0"/>
                </a:solidFill>
              </a:rPr>
              <a:t>1</a:t>
            </a:r>
            <a:r>
              <a:rPr lang="ne-NP" sz="1200" dirty="0">
                <a:solidFill>
                  <a:srgbClr val="0070C0"/>
                </a:solidFill>
              </a:rPr>
              <a:t> </a:t>
            </a:r>
            <a:endParaRPr lang="en-US" sz="1200" dirty="0">
              <a:solidFill>
                <a:srgbClr val="0070C0"/>
              </a:solidFill>
            </a:endParaRPr>
          </a:p>
        </p:txBody>
      </p:sp>
      <p:sp>
        <p:nvSpPr>
          <p:cNvPr id="29" name="TextBox 28">
            <a:extLst>
              <a:ext uri="{FF2B5EF4-FFF2-40B4-BE49-F238E27FC236}">
                <a16:creationId xmlns:a16="http://schemas.microsoft.com/office/drawing/2014/main" id="{C84C15AE-6FCB-4110-AF7A-68AA746C0007}"/>
              </a:ext>
            </a:extLst>
          </p:cNvPr>
          <p:cNvSpPr txBox="1"/>
          <p:nvPr/>
        </p:nvSpPr>
        <p:spPr>
          <a:xfrm>
            <a:off x="1024654" y="6064983"/>
            <a:ext cx="1961614" cy="338554"/>
          </a:xfrm>
          <a:prstGeom prst="rect">
            <a:avLst/>
          </a:prstGeom>
          <a:noFill/>
        </p:spPr>
        <p:txBody>
          <a:bodyPr wrap="square" rtlCol="0">
            <a:spAutoFit/>
          </a:bodyPr>
          <a:lstStyle/>
          <a:p>
            <a:r>
              <a:rPr lang="ne-NP" sz="1600" dirty="0">
                <a:solidFill>
                  <a:srgbClr val="0070C0"/>
                </a:solidFill>
              </a:rPr>
              <a:t>सुनिल मानन्धर </a:t>
            </a:r>
            <a:endParaRPr lang="en-US" sz="1600" dirty="0">
              <a:solidFill>
                <a:srgbClr val="0070C0"/>
              </a:solidFill>
            </a:endParaRPr>
          </a:p>
        </p:txBody>
      </p:sp>
      <p:sp>
        <p:nvSpPr>
          <p:cNvPr id="30" name="TextBox 29">
            <a:extLst>
              <a:ext uri="{FF2B5EF4-FFF2-40B4-BE49-F238E27FC236}">
                <a16:creationId xmlns:a16="http://schemas.microsoft.com/office/drawing/2014/main" id="{126A42BB-73E2-47B6-A7DF-261DA6C87A7C}"/>
              </a:ext>
            </a:extLst>
          </p:cNvPr>
          <p:cNvSpPr txBox="1"/>
          <p:nvPr/>
        </p:nvSpPr>
        <p:spPr>
          <a:xfrm>
            <a:off x="3547229" y="5949232"/>
            <a:ext cx="1036346" cy="461665"/>
          </a:xfrm>
          <a:prstGeom prst="rect">
            <a:avLst/>
          </a:prstGeom>
          <a:noFill/>
        </p:spPr>
        <p:txBody>
          <a:bodyPr wrap="square" rtlCol="0">
            <a:spAutoFit/>
          </a:bodyPr>
          <a:lstStyle/>
          <a:p>
            <a:r>
              <a:rPr lang="en-US" sz="2400" dirty="0">
                <a:solidFill>
                  <a:srgbClr val="0070C0"/>
                </a:solidFill>
              </a:rPr>
              <a:t>1</a:t>
            </a:r>
          </a:p>
        </p:txBody>
      </p:sp>
      <p:sp>
        <p:nvSpPr>
          <p:cNvPr id="33" name="TextBox 32">
            <a:extLst>
              <a:ext uri="{FF2B5EF4-FFF2-40B4-BE49-F238E27FC236}">
                <a16:creationId xmlns:a16="http://schemas.microsoft.com/office/drawing/2014/main" id="{A80C4389-20C9-41F5-957B-CBCC05FAEA74}"/>
              </a:ext>
            </a:extLst>
          </p:cNvPr>
          <p:cNvSpPr txBox="1"/>
          <p:nvPr/>
        </p:nvSpPr>
        <p:spPr>
          <a:xfrm>
            <a:off x="4907447" y="6009014"/>
            <a:ext cx="1258443" cy="400110"/>
          </a:xfrm>
          <a:prstGeom prst="rect">
            <a:avLst/>
          </a:prstGeom>
          <a:noFill/>
        </p:spPr>
        <p:txBody>
          <a:bodyPr wrap="square" rtlCol="0">
            <a:spAutoFit/>
          </a:bodyPr>
          <a:lstStyle/>
          <a:p>
            <a:r>
              <a:rPr lang="ne-NP" sz="2000" dirty="0">
                <a:solidFill>
                  <a:srgbClr val="0070C0"/>
                </a:solidFill>
              </a:rPr>
              <a:t>25</a:t>
            </a:r>
            <a:endParaRPr lang="en-US" sz="2000" dirty="0">
              <a:solidFill>
                <a:srgbClr val="0070C0"/>
              </a:solidFill>
            </a:endParaRPr>
          </a:p>
        </p:txBody>
      </p:sp>
      <p:sp>
        <p:nvSpPr>
          <p:cNvPr id="35" name="TextBox 34">
            <a:extLst>
              <a:ext uri="{FF2B5EF4-FFF2-40B4-BE49-F238E27FC236}">
                <a16:creationId xmlns:a16="http://schemas.microsoft.com/office/drawing/2014/main" id="{A8FB4765-5E91-493C-BA27-72CABBFBEC28}"/>
              </a:ext>
            </a:extLst>
          </p:cNvPr>
          <p:cNvSpPr txBox="1"/>
          <p:nvPr/>
        </p:nvSpPr>
        <p:spPr>
          <a:xfrm>
            <a:off x="388172" y="1322785"/>
            <a:ext cx="3673827" cy="1631216"/>
          </a:xfrm>
          <a:prstGeom prst="rect">
            <a:avLst/>
          </a:prstGeom>
          <a:noFill/>
        </p:spPr>
        <p:txBody>
          <a:bodyPr wrap="square">
            <a:spAutoFit/>
          </a:bodyPr>
          <a:lstStyle/>
          <a:p>
            <a:pPr algn="just"/>
            <a:r>
              <a:rPr lang="ne-NP" sz="2000" b="1" dirty="0">
                <a:solidFill>
                  <a:srgbClr val="0070C0"/>
                </a:solidFill>
                <a:cs typeface="Kalimati" panose="00000400000000000000" pitchFamily="2"/>
              </a:rPr>
              <a:t>परिचयात्मक खण्डको परिवारमा अनुपस्थित (विदेश) मा भएको संख्या र प्रश्न १७ मा विदेश गएको व्यक्तिको संख्या महिला पुरुष अनुसार मिलेको हुनुपर्दछ  </a:t>
            </a:r>
            <a:endParaRPr lang="en-US" sz="2000" b="1" dirty="0">
              <a:solidFill>
                <a:srgbClr val="0070C0"/>
              </a:solidFill>
            </a:endParaRPr>
          </a:p>
        </p:txBody>
      </p:sp>
    </p:spTree>
    <p:extLst>
      <p:ext uri="{BB962C8B-B14F-4D97-AF65-F5344CB8AC3E}">
        <p14:creationId xmlns:p14="http://schemas.microsoft.com/office/powerpoint/2010/main" val="28732634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E44B1EE-DDC4-4179-B32E-9564E9697DC6}"/>
              </a:ext>
            </a:extLst>
          </p:cNvPr>
          <p:cNvPicPr>
            <a:picLocks noChangeAspect="1"/>
          </p:cNvPicPr>
          <p:nvPr/>
        </p:nvPicPr>
        <p:blipFill>
          <a:blip r:embed="rId2"/>
          <a:stretch>
            <a:fillRect/>
          </a:stretch>
        </p:blipFill>
        <p:spPr>
          <a:xfrm>
            <a:off x="244755" y="4114483"/>
            <a:ext cx="11316929" cy="2657547"/>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परिवारबाट विदेश गएको व्यक्तिको विवरण</a:t>
            </a:r>
          </a:p>
        </p:txBody>
      </p:sp>
      <p:sp>
        <p:nvSpPr>
          <p:cNvPr id="7" name="Slide Number Placeholder 19"/>
          <p:cNvSpPr txBox="1">
            <a:spLocks/>
          </p:cNvSpPr>
          <p:nvPr/>
        </p:nvSpPr>
        <p:spPr>
          <a:xfrm>
            <a:off x="11612880" y="6442856"/>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12</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5F4C1885-5DC6-4520-86D3-740F7ED2F2BE}"/>
              </a:ext>
            </a:extLst>
          </p:cNvPr>
          <p:cNvSpPr txBox="1"/>
          <p:nvPr/>
        </p:nvSpPr>
        <p:spPr>
          <a:xfrm>
            <a:off x="1024654" y="6064983"/>
            <a:ext cx="1960236" cy="369332"/>
          </a:xfrm>
          <a:prstGeom prst="rect">
            <a:avLst/>
          </a:prstGeom>
          <a:noFill/>
        </p:spPr>
        <p:txBody>
          <a:bodyPr wrap="square" rtlCol="0">
            <a:spAutoFit/>
          </a:bodyPr>
          <a:lstStyle/>
          <a:p>
            <a:r>
              <a:rPr lang="ne-NP" dirty="0">
                <a:solidFill>
                  <a:srgbClr val="0070C0"/>
                </a:solidFill>
              </a:rPr>
              <a:t>सुनिल मानन्धर </a:t>
            </a:r>
            <a:endParaRPr lang="en-US" dirty="0">
              <a:solidFill>
                <a:srgbClr val="0070C0"/>
              </a:solidFill>
            </a:endParaRPr>
          </a:p>
        </p:txBody>
      </p:sp>
      <p:sp>
        <p:nvSpPr>
          <p:cNvPr id="11" name="TextBox 10">
            <a:extLst>
              <a:ext uri="{FF2B5EF4-FFF2-40B4-BE49-F238E27FC236}">
                <a16:creationId xmlns:a16="http://schemas.microsoft.com/office/drawing/2014/main" id="{CC6E7492-6BF2-4D54-B16E-89453F600B7E}"/>
              </a:ext>
            </a:extLst>
          </p:cNvPr>
          <p:cNvSpPr txBox="1"/>
          <p:nvPr/>
        </p:nvSpPr>
        <p:spPr>
          <a:xfrm>
            <a:off x="3605104" y="5998270"/>
            <a:ext cx="1720204" cy="369332"/>
          </a:xfrm>
          <a:prstGeom prst="rect">
            <a:avLst/>
          </a:prstGeom>
          <a:noFill/>
        </p:spPr>
        <p:txBody>
          <a:bodyPr wrap="square" rtlCol="0">
            <a:spAutoFit/>
          </a:bodyPr>
          <a:lstStyle/>
          <a:p>
            <a:r>
              <a:rPr lang="en-US" dirty="0">
                <a:solidFill>
                  <a:srgbClr val="0070C0"/>
                </a:solidFill>
              </a:rPr>
              <a:t>1</a:t>
            </a:r>
          </a:p>
        </p:txBody>
      </p:sp>
      <p:sp>
        <p:nvSpPr>
          <p:cNvPr id="12" name="TextBox 11">
            <a:extLst>
              <a:ext uri="{FF2B5EF4-FFF2-40B4-BE49-F238E27FC236}">
                <a16:creationId xmlns:a16="http://schemas.microsoft.com/office/drawing/2014/main" id="{E0A07AD9-29CF-4775-92AE-835325840531}"/>
              </a:ext>
            </a:extLst>
          </p:cNvPr>
          <p:cNvSpPr txBox="1"/>
          <p:nvPr/>
        </p:nvSpPr>
        <p:spPr>
          <a:xfrm>
            <a:off x="4908801" y="6016717"/>
            <a:ext cx="1720204" cy="369332"/>
          </a:xfrm>
          <a:prstGeom prst="rect">
            <a:avLst/>
          </a:prstGeom>
          <a:noFill/>
        </p:spPr>
        <p:txBody>
          <a:bodyPr wrap="square" rtlCol="0">
            <a:spAutoFit/>
          </a:bodyPr>
          <a:lstStyle/>
          <a:p>
            <a:r>
              <a:rPr lang="ne-NP" dirty="0">
                <a:solidFill>
                  <a:srgbClr val="0070C0"/>
                </a:solidFill>
              </a:rPr>
              <a:t>80</a:t>
            </a:r>
            <a:endParaRPr lang="en-US" dirty="0">
              <a:solidFill>
                <a:srgbClr val="0070C0"/>
              </a:solidFill>
            </a:endParaRPr>
          </a:p>
        </p:txBody>
      </p:sp>
      <p:sp>
        <p:nvSpPr>
          <p:cNvPr id="14" name="TextBox 13">
            <a:extLst>
              <a:ext uri="{FF2B5EF4-FFF2-40B4-BE49-F238E27FC236}">
                <a16:creationId xmlns:a16="http://schemas.microsoft.com/office/drawing/2014/main" id="{EBB2B8EC-8DB6-48AD-93BB-2AE473C80AAF}"/>
              </a:ext>
            </a:extLst>
          </p:cNvPr>
          <p:cNvSpPr txBox="1"/>
          <p:nvPr/>
        </p:nvSpPr>
        <p:spPr>
          <a:xfrm>
            <a:off x="9928207" y="6028576"/>
            <a:ext cx="1992009" cy="369332"/>
          </a:xfrm>
          <a:prstGeom prst="rect">
            <a:avLst/>
          </a:prstGeom>
          <a:noFill/>
        </p:spPr>
        <p:txBody>
          <a:bodyPr wrap="square" rtlCol="0">
            <a:spAutoFit/>
          </a:bodyPr>
          <a:lstStyle/>
          <a:p>
            <a:r>
              <a:rPr lang="ne-NP" dirty="0">
                <a:solidFill>
                  <a:srgbClr val="0070C0"/>
                </a:solidFill>
              </a:rPr>
              <a:t>1   7     6</a:t>
            </a:r>
            <a:endParaRPr lang="en-US" dirty="0">
              <a:solidFill>
                <a:srgbClr val="0070C0"/>
              </a:solidFill>
            </a:endParaRPr>
          </a:p>
        </p:txBody>
      </p:sp>
      <p:sp>
        <p:nvSpPr>
          <p:cNvPr id="15" name="TextBox 14">
            <a:extLst>
              <a:ext uri="{FF2B5EF4-FFF2-40B4-BE49-F238E27FC236}">
                <a16:creationId xmlns:a16="http://schemas.microsoft.com/office/drawing/2014/main" id="{14978FE3-CD13-4FD9-9315-B2FD562653CF}"/>
              </a:ext>
            </a:extLst>
          </p:cNvPr>
          <p:cNvSpPr txBox="1"/>
          <p:nvPr/>
        </p:nvSpPr>
        <p:spPr>
          <a:xfrm>
            <a:off x="5835755" y="6028576"/>
            <a:ext cx="1720204" cy="369332"/>
          </a:xfrm>
          <a:prstGeom prst="rect">
            <a:avLst/>
          </a:prstGeom>
          <a:noFill/>
        </p:spPr>
        <p:txBody>
          <a:bodyPr wrap="square" rtlCol="0">
            <a:spAutoFit/>
          </a:bodyPr>
          <a:lstStyle/>
          <a:p>
            <a:r>
              <a:rPr lang="ne-NP" dirty="0">
                <a:solidFill>
                  <a:srgbClr val="0070C0"/>
                </a:solidFill>
              </a:rPr>
              <a:t>10</a:t>
            </a:r>
            <a:endParaRPr lang="en-US" dirty="0">
              <a:solidFill>
                <a:srgbClr val="0070C0"/>
              </a:solidFill>
            </a:endParaRPr>
          </a:p>
        </p:txBody>
      </p:sp>
      <p:sp>
        <p:nvSpPr>
          <p:cNvPr id="16" name="TextBox 15">
            <a:extLst>
              <a:ext uri="{FF2B5EF4-FFF2-40B4-BE49-F238E27FC236}">
                <a16:creationId xmlns:a16="http://schemas.microsoft.com/office/drawing/2014/main" id="{7E474C8F-6C93-454E-8C71-AFFAE8B0E4C9}"/>
              </a:ext>
            </a:extLst>
          </p:cNvPr>
          <p:cNvSpPr txBox="1"/>
          <p:nvPr/>
        </p:nvSpPr>
        <p:spPr>
          <a:xfrm>
            <a:off x="7273287" y="5997158"/>
            <a:ext cx="1720204" cy="369332"/>
          </a:xfrm>
          <a:prstGeom prst="rect">
            <a:avLst/>
          </a:prstGeom>
          <a:noFill/>
        </p:spPr>
        <p:txBody>
          <a:bodyPr wrap="square" rtlCol="0">
            <a:spAutoFit/>
          </a:bodyPr>
          <a:lstStyle/>
          <a:p>
            <a:r>
              <a:rPr lang="ne-NP" dirty="0">
                <a:solidFill>
                  <a:srgbClr val="0070C0"/>
                </a:solidFill>
              </a:rPr>
              <a:t>3</a:t>
            </a:r>
            <a:endParaRPr lang="en-US" dirty="0">
              <a:solidFill>
                <a:srgbClr val="0070C0"/>
              </a:solidFill>
            </a:endParaRPr>
          </a:p>
        </p:txBody>
      </p:sp>
      <p:sp>
        <p:nvSpPr>
          <p:cNvPr id="17" name="TextBox 16">
            <a:extLst>
              <a:ext uri="{FF2B5EF4-FFF2-40B4-BE49-F238E27FC236}">
                <a16:creationId xmlns:a16="http://schemas.microsoft.com/office/drawing/2014/main" id="{A57A9914-7BA2-46EA-97DE-2E14EF959EA6}"/>
              </a:ext>
            </a:extLst>
          </p:cNvPr>
          <p:cNvSpPr txBox="1"/>
          <p:nvPr/>
        </p:nvSpPr>
        <p:spPr>
          <a:xfrm>
            <a:off x="8081597" y="5968219"/>
            <a:ext cx="551470" cy="369332"/>
          </a:xfrm>
          <a:prstGeom prst="rect">
            <a:avLst/>
          </a:prstGeom>
          <a:noFill/>
        </p:spPr>
        <p:txBody>
          <a:bodyPr wrap="square" rtlCol="0">
            <a:spAutoFit/>
          </a:bodyPr>
          <a:lstStyle/>
          <a:p>
            <a:r>
              <a:rPr lang="ne-NP" dirty="0">
                <a:solidFill>
                  <a:srgbClr val="0070C0"/>
                </a:solidFill>
              </a:rPr>
              <a:t>4</a:t>
            </a:r>
            <a:endParaRPr lang="en-US" dirty="0">
              <a:solidFill>
                <a:srgbClr val="0070C0"/>
              </a:solidFill>
            </a:endParaRPr>
          </a:p>
        </p:txBody>
      </p:sp>
      <p:sp>
        <p:nvSpPr>
          <p:cNvPr id="18" name="TextBox 17">
            <a:extLst>
              <a:ext uri="{FF2B5EF4-FFF2-40B4-BE49-F238E27FC236}">
                <a16:creationId xmlns:a16="http://schemas.microsoft.com/office/drawing/2014/main" id="{3A822D6C-156E-47AD-9EFD-70304B074E57}"/>
              </a:ext>
            </a:extLst>
          </p:cNvPr>
          <p:cNvSpPr txBox="1"/>
          <p:nvPr/>
        </p:nvSpPr>
        <p:spPr>
          <a:xfrm>
            <a:off x="8991599" y="5968235"/>
            <a:ext cx="1199167" cy="369332"/>
          </a:xfrm>
          <a:prstGeom prst="rect">
            <a:avLst/>
          </a:prstGeom>
          <a:noFill/>
        </p:spPr>
        <p:txBody>
          <a:bodyPr wrap="square" rtlCol="0">
            <a:spAutoFit/>
          </a:bodyPr>
          <a:lstStyle/>
          <a:p>
            <a:r>
              <a:rPr lang="ne-NP" dirty="0">
                <a:solidFill>
                  <a:srgbClr val="0070C0"/>
                </a:solidFill>
              </a:rPr>
              <a:t>अमेरिका </a:t>
            </a:r>
            <a:endParaRPr lang="en-US" dirty="0">
              <a:solidFill>
                <a:srgbClr val="0070C0"/>
              </a:solidFill>
            </a:endParaRPr>
          </a:p>
        </p:txBody>
      </p:sp>
      <p:sp>
        <p:nvSpPr>
          <p:cNvPr id="2" name="Speech Bubble: Rectangle 1">
            <a:extLst>
              <a:ext uri="{FF2B5EF4-FFF2-40B4-BE49-F238E27FC236}">
                <a16:creationId xmlns:a16="http://schemas.microsoft.com/office/drawing/2014/main" id="{82781C35-3FA7-4C02-9089-8944BC288762}"/>
              </a:ext>
            </a:extLst>
          </p:cNvPr>
          <p:cNvSpPr/>
          <p:nvPr/>
        </p:nvSpPr>
        <p:spPr>
          <a:xfrm>
            <a:off x="2004772" y="1421408"/>
            <a:ext cx="9476160" cy="1611436"/>
          </a:xfrm>
          <a:prstGeom prst="wedgeRectCallout">
            <a:avLst>
              <a:gd name="adj1" fmla="val -16691"/>
              <a:gd name="adj2" fmla="val 15783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400" dirty="0">
              <a:solidFill>
                <a:schemeClr val="bg1"/>
              </a:solidFill>
              <a:cs typeface="Kalimati" panose="00000400000000000000" pitchFamily="2"/>
            </a:endParaRPr>
          </a:p>
          <a:p>
            <a:pPr algn="just"/>
            <a:r>
              <a:rPr lang="ne-NP" sz="2400" dirty="0">
                <a:solidFill>
                  <a:schemeClr val="bg1"/>
                </a:solidFill>
                <a:cs typeface="Kalimati" panose="00000400000000000000" pitchFamily="2"/>
              </a:rPr>
              <a:t>विदेश गएको व्यक्तिको विदेश जाँदाको उमेर ५ वर्ष भन्दा कम </a:t>
            </a:r>
            <a:r>
              <a:rPr lang="ne-NP" sz="2400">
                <a:solidFill>
                  <a:schemeClr val="bg1"/>
                </a:solidFill>
                <a:cs typeface="Kalimati" panose="00000400000000000000" pitchFamily="2"/>
              </a:rPr>
              <a:t>वा ८० </a:t>
            </a:r>
            <a:r>
              <a:rPr lang="ne-NP" sz="2400" dirty="0">
                <a:solidFill>
                  <a:schemeClr val="bg1"/>
                </a:solidFill>
                <a:cs typeface="Kalimati" panose="00000400000000000000" pitchFamily="2"/>
              </a:rPr>
              <a:t>वर्ष भन्दा माथि छ र विदेश जानुको मुख्य कारण तलब/ज्याला नोकरी</a:t>
            </a:r>
            <a:r>
              <a:rPr lang="en-US" sz="2400" dirty="0">
                <a:solidFill>
                  <a:schemeClr val="bg1"/>
                </a:solidFill>
                <a:cs typeface="Kalimati" panose="00000400000000000000" pitchFamily="2"/>
              </a:rPr>
              <a:t>, </a:t>
            </a:r>
            <a:r>
              <a:rPr lang="ne-NP" sz="2400" dirty="0">
                <a:solidFill>
                  <a:schemeClr val="bg1"/>
                </a:solidFill>
                <a:cs typeface="Kalimati" panose="00000400000000000000" pitchFamily="2"/>
              </a:rPr>
              <a:t>व्यापार/व्यवसाय</a:t>
            </a:r>
            <a:r>
              <a:rPr lang="en-US" sz="2400" dirty="0">
                <a:solidFill>
                  <a:schemeClr val="bg1"/>
                </a:solidFill>
                <a:cs typeface="Kalimati" panose="00000400000000000000" pitchFamily="2"/>
              </a:rPr>
              <a:t>, </a:t>
            </a:r>
            <a:r>
              <a:rPr lang="ne-NP" sz="2400" dirty="0">
                <a:solidFill>
                  <a:schemeClr val="bg1"/>
                </a:solidFill>
                <a:cs typeface="Kalimati" panose="00000400000000000000" pitchFamily="2"/>
              </a:rPr>
              <a:t>अध्ययन/तालिम</a:t>
            </a:r>
            <a:r>
              <a:rPr lang="en-US" sz="2400" dirty="0">
                <a:solidFill>
                  <a:schemeClr val="bg1"/>
                </a:solidFill>
                <a:cs typeface="Kalimati" panose="00000400000000000000" pitchFamily="2"/>
              </a:rPr>
              <a:t>, </a:t>
            </a:r>
            <a:r>
              <a:rPr lang="ne-NP" sz="2400" dirty="0">
                <a:solidFill>
                  <a:schemeClr val="bg1"/>
                </a:solidFill>
                <a:cs typeface="Kalimati" panose="00000400000000000000" pitchFamily="2"/>
              </a:rPr>
              <a:t>कामको खोजी आएमा पुन: निश्चित गर्नु पर्दछ । ।</a:t>
            </a:r>
            <a:endParaRPr lang="en-US" sz="2400" dirty="0">
              <a:solidFill>
                <a:schemeClr val="bg1"/>
              </a:solidFill>
              <a:cs typeface="Kalimati" panose="00000400000000000000" pitchFamily="2"/>
            </a:endParaRPr>
          </a:p>
          <a:p>
            <a:pPr algn="just"/>
            <a:endParaRPr lang="en-US" sz="2400" dirty="0">
              <a:solidFill>
                <a:schemeClr val="bg1"/>
              </a:solidFill>
            </a:endParaRPr>
          </a:p>
        </p:txBody>
      </p:sp>
      <p:cxnSp>
        <p:nvCxnSpPr>
          <p:cNvPr id="19" name="Straight Arrow Connector 18">
            <a:extLst>
              <a:ext uri="{FF2B5EF4-FFF2-40B4-BE49-F238E27FC236}">
                <a16:creationId xmlns:a16="http://schemas.microsoft.com/office/drawing/2014/main" id="{685EA6DA-0BCC-4158-A75B-417CDAECDA25}"/>
              </a:ext>
            </a:extLst>
          </p:cNvPr>
          <p:cNvCxnSpPr>
            <a:cxnSpLocks/>
          </p:cNvCxnSpPr>
          <p:nvPr/>
        </p:nvCxnSpPr>
        <p:spPr>
          <a:xfrm flipH="1">
            <a:off x="8357332" y="3032271"/>
            <a:ext cx="403211" cy="1692979"/>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0" name="Picture 2" descr="🤔 Thinking Emoji Meaning with Pictures: from A to Z">
            <a:extLst>
              <a:ext uri="{FF2B5EF4-FFF2-40B4-BE49-F238E27FC236}">
                <a16:creationId xmlns:a16="http://schemas.microsoft.com/office/drawing/2014/main" id="{79A2422F-558F-456F-AF37-38D4611971B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5341" y="2737920"/>
            <a:ext cx="794277" cy="7942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58286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231900" y="801860"/>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मृत्यु सम्बन्धी विवरण</a:t>
            </a:r>
          </a:p>
        </p:txBody>
      </p:sp>
      <p:sp>
        <p:nvSpPr>
          <p:cNvPr id="10" name="Text Placeholder 2"/>
          <p:cNvSpPr>
            <a:spLocks noGrp="1"/>
          </p:cNvSpPr>
          <p:nvPr>
            <p:ph type="body" sz="quarter" idx="4294967295"/>
          </p:nvPr>
        </p:nvSpPr>
        <p:spPr>
          <a:xfrm>
            <a:off x="96197" y="1216064"/>
            <a:ext cx="8525289" cy="3877952"/>
          </a:xfrm>
          <a:prstGeom prst="rect">
            <a:avLst/>
          </a:prstGeom>
        </p:spPr>
        <p:txBody>
          <a:bodyPr/>
          <a:lstStyle/>
          <a:p>
            <a:pPr>
              <a:lnSpc>
                <a:spcPct val="150000"/>
              </a:lnSpc>
            </a:pPr>
            <a:r>
              <a:rPr lang="ne-NP" sz="2400" dirty="0">
                <a:cs typeface="Kalimati" panose="00000400000000000000" pitchFamily="2"/>
              </a:rPr>
              <a:t>मृत्यु भएको व्यक्ति संख्या र मृत्युको विवरणमा भरिएको लाईनको संख्या मिलेको हुनुपर्नेछ  ।</a:t>
            </a:r>
            <a:endParaRPr lang="en-US" sz="2400" dirty="0">
              <a:cs typeface="Kalimati" panose="00000400000000000000" pitchFamily="2"/>
            </a:endParaRPr>
          </a:p>
          <a:p>
            <a:pPr>
              <a:lnSpc>
                <a:spcPct val="150000"/>
              </a:lnSpc>
            </a:pPr>
            <a:r>
              <a:rPr lang="ne-NP" sz="2400" dirty="0">
                <a:cs typeface="Kalimati" panose="00000400000000000000" pitchFamily="2"/>
              </a:rPr>
              <a:t>मृत्यु भएको व्यक्ति पुरुष भए महल ६ भरिएको हुनु हुँदैन।</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13</a:t>
            </a:fld>
            <a:endParaRPr lang="en-US" dirty="0">
              <a:latin typeface="Fontasy Himali" panose="04020500000000000000" pitchFamily="82" charset="0"/>
            </a:endParaRPr>
          </a:p>
        </p:txBody>
      </p:sp>
      <p:pic>
        <p:nvPicPr>
          <p:cNvPr id="3" name="Picture 2">
            <a:extLst>
              <a:ext uri="{FF2B5EF4-FFF2-40B4-BE49-F238E27FC236}">
                <a16:creationId xmlns:a16="http://schemas.microsoft.com/office/drawing/2014/main" id="{4958F331-1AF8-4A29-9DEC-9CD29CD6F15F}"/>
              </a:ext>
            </a:extLst>
          </p:cNvPr>
          <p:cNvPicPr>
            <a:picLocks noChangeAspect="1"/>
          </p:cNvPicPr>
          <p:nvPr/>
        </p:nvPicPr>
        <p:blipFill>
          <a:blip r:embed="rId2"/>
          <a:stretch>
            <a:fillRect/>
          </a:stretch>
        </p:blipFill>
        <p:spPr>
          <a:xfrm>
            <a:off x="8742733" y="973482"/>
            <a:ext cx="2835494" cy="4062542"/>
          </a:xfrm>
          <a:prstGeom prst="rect">
            <a:avLst/>
          </a:prstGeom>
        </p:spPr>
      </p:pic>
      <p:pic>
        <p:nvPicPr>
          <p:cNvPr id="5" name="Picture 4">
            <a:extLst>
              <a:ext uri="{FF2B5EF4-FFF2-40B4-BE49-F238E27FC236}">
                <a16:creationId xmlns:a16="http://schemas.microsoft.com/office/drawing/2014/main" id="{0AA3F573-9C85-4037-BE3F-8AA138C00954}"/>
              </a:ext>
            </a:extLst>
          </p:cNvPr>
          <p:cNvPicPr>
            <a:picLocks noChangeAspect="1"/>
          </p:cNvPicPr>
          <p:nvPr/>
        </p:nvPicPr>
        <p:blipFill>
          <a:blip r:embed="rId3"/>
          <a:stretch>
            <a:fillRect/>
          </a:stretch>
        </p:blipFill>
        <p:spPr>
          <a:xfrm>
            <a:off x="345988" y="3750783"/>
            <a:ext cx="8700097" cy="2497838"/>
          </a:xfrm>
          <a:prstGeom prst="rect">
            <a:avLst/>
          </a:prstGeom>
        </p:spPr>
      </p:pic>
      <p:sp>
        <p:nvSpPr>
          <p:cNvPr id="11" name="TextBox 10">
            <a:extLst>
              <a:ext uri="{FF2B5EF4-FFF2-40B4-BE49-F238E27FC236}">
                <a16:creationId xmlns:a16="http://schemas.microsoft.com/office/drawing/2014/main" id="{EB05D2BD-D732-4C01-B651-2E371DFCC90C}"/>
              </a:ext>
            </a:extLst>
          </p:cNvPr>
          <p:cNvSpPr txBox="1"/>
          <p:nvPr/>
        </p:nvSpPr>
        <p:spPr>
          <a:xfrm>
            <a:off x="10429201" y="3662802"/>
            <a:ext cx="1061798" cy="461665"/>
          </a:xfrm>
          <a:prstGeom prst="rect">
            <a:avLst/>
          </a:prstGeom>
          <a:noFill/>
        </p:spPr>
        <p:txBody>
          <a:bodyPr wrap="square" rtlCol="0">
            <a:spAutoFit/>
          </a:bodyPr>
          <a:lstStyle/>
          <a:p>
            <a:r>
              <a:rPr lang="ne-NP" sz="2400" dirty="0">
                <a:solidFill>
                  <a:srgbClr val="0070C0"/>
                </a:solidFill>
              </a:rPr>
              <a:t> 2</a:t>
            </a:r>
            <a:endParaRPr lang="en-US" sz="2400" dirty="0">
              <a:solidFill>
                <a:srgbClr val="0070C0"/>
              </a:solidFill>
            </a:endParaRPr>
          </a:p>
        </p:txBody>
      </p:sp>
      <p:sp>
        <p:nvSpPr>
          <p:cNvPr id="12" name="TextBox 11">
            <a:extLst>
              <a:ext uri="{FF2B5EF4-FFF2-40B4-BE49-F238E27FC236}">
                <a16:creationId xmlns:a16="http://schemas.microsoft.com/office/drawing/2014/main" id="{A31BF1D7-7E33-4FA3-8476-585E503B1371}"/>
              </a:ext>
            </a:extLst>
          </p:cNvPr>
          <p:cNvSpPr txBox="1"/>
          <p:nvPr/>
        </p:nvSpPr>
        <p:spPr>
          <a:xfrm>
            <a:off x="4894548" y="5409461"/>
            <a:ext cx="1061798" cy="461665"/>
          </a:xfrm>
          <a:prstGeom prst="rect">
            <a:avLst/>
          </a:prstGeom>
          <a:noFill/>
        </p:spPr>
        <p:txBody>
          <a:bodyPr wrap="square" rtlCol="0">
            <a:spAutoFit/>
          </a:bodyPr>
          <a:lstStyle/>
          <a:p>
            <a:r>
              <a:rPr lang="ne-NP" sz="2400" dirty="0">
                <a:solidFill>
                  <a:srgbClr val="0070C0"/>
                </a:solidFill>
              </a:rPr>
              <a:t>75</a:t>
            </a:r>
            <a:endParaRPr lang="en-US" sz="2400" dirty="0">
              <a:solidFill>
                <a:srgbClr val="0070C0"/>
              </a:solidFill>
            </a:endParaRPr>
          </a:p>
        </p:txBody>
      </p:sp>
      <p:sp>
        <p:nvSpPr>
          <p:cNvPr id="13" name="TextBox 12">
            <a:extLst>
              <a:ext uri="{FF2B5EF4-FFF2-40B4-BE49-F238E27FC236}">
                <a16:creationId xmlns:a16="http://schemas.microsoft.com/office/drawing/2014/main" id="{7FD2C735-D69E-4127-A6A4-B8D5B95BBFCA}"/>
              </a:ext>
            </a:extLst>
          </p:cNvPr>
          <p:cNvSpPr txBox="1"/>
          <p:nvPr/>
        </p:nvSpPr>
        <p:spPr>
          <a:xfrm>
            <a:off x="922617" y="5385645"/>
            <a:ext cx="2473726" cy="461665"/>
          </a:xfrm>
          <a:prstGeom prst="rect">
            <a:avLst/>
          </a:prstGeom>
          <a:noFill/>
        </p:spPr>
        <p:txBody>
          <a:bodyPr wrap="square" rtlCol="0">
            <a:spAutoFit/>
          </a:bodyPr>
          <a:lstStyle/>
          <a:p>
            <a:r>
              <a:rPr lang="ne-NP" sz="2400">
                <a:solidFill>
                  <a:srgbClr val="0070C0"/>
                </a:solidFill>
              </a:rPr>
              <a:t>नेत्र </a:t>
            </a:r>
            <a:r>
              <a:rPr lang="ne-NP" sz="2400" dirty="0">
                <a:solidFill>
                  <a:srgbClr val="0070C0"/>
                </a:solidFill>
              </a:rPr>
              <a:t>आचार्य </a:t>
            </a:r>
            <a:endParaRPr lang="en-US" sz="2400" dirty="0">
              <a:solidFill>
                <a:srgbClr val="0070C0"/>
              </a:solidFill>
            </a:endParaRPr>
          </a:p>
        </p:txBody>
      </p:sp>
      <p:sp>
        <p:nvSpPr>
          <p:cNvPr id="14" name="TextBox 13">
            <a:extLst>
              <a:ext uri="{FF2B5EF4-FFF2-40B4-BE49-F238E27FC236}">
                <a16:creationId xmlns:a16="http://schemas.microsoft.com/office/drawing/2014/main" id="{9D228276-F5A7-4FB0-817C-9FF9DB953A12}"/>
              </a:ext>
            </a:extLst>
          </p:cNvPr>
          <p:cNvSpPr txBox="1"/>
          <p:nvPr/>
        </p:nvSpPr>
        <p:spPr>
          <a:xfrm>
            <a:off x="3861137" y="5440486"/>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15" name="TextBox 14">
            <a:extLst>
              <a:ext uri="{FF2B5EF4-FFF2-40B4-BE49-F238E27FC236}">
                <a16:creationId xmlns:a16="http://schemas.microsoft.com/office/drawing/2014/main" id="{AFF0C322-F027-45E1-8706-C2D06A8726E1}"/>
              </a:ext>
            </a:extLst>
          </p:cNvPr>
          <p:cNvSpPr txBox="1"/>
          <p:nvPr/>
        </p:nvSpPr>
        <p:spPr>
          <a:xfrm>
            <a:off x="10817782" y="3004753"/>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16" name="TextBox 15">
            <a:extLst>
              <a:ext uri="{FF2B5EF4-FFF2-40B4-BE49-F238E27FC236}">
                <a16:creationId xmlns:a16="http://schemas.microsoft.com/office/drawing/2014/main" id="{4C926D4B-7DF4-477D-A4F9-8302E751BD3F}"/>
              </a:ext>
            </a:extLst>
          </p:cNvPr>
          <p:cNvSpPr txBox="1"/>
          <p:nvPr/>
        </p:nvSpPr>
        <p:spPr>
          <a:xfrm>
            <a:off x="922617" y="5817134"/>
            <a:ext cx="2473726" cy="461665"/>
          </a:xfrm>
          <a:prstGeom prst="rect">
            <a:avLst/>
          </a:prstGeom>
          <a:noFill/>
        </p:spPr>
        <p:txBody>
          <a:bodyPr wrap="square" rtlCol="0">
            <a:spAutoFit/>
          </a:bodyPr>
          <a:lstStyle/>
          <a:p>
            <a:r>
              <a:rPr lang="ne-NP" sz="2400" dirty="0">
                <a:solidFill>
                  <a:srgbClr val="0070C0"/>
                </a:solidFill>
              </a:rPr>
              <a:t>शिशु </a:t>
            </a:r>
            <a:endParaRPr lang="en-US" sz="2400" dirty="0">
              <a:solidFill>
                <a:srgbClr val="0070C0"/>
              </a:solidFill>
            </a:endParaRPr>
          </a:p>
        </p:txBody>
      </p:sp>
      <p:sp>
        <p:nvSpPr>
          <p:cNvPr id="17" name="TextBox 16">
            <a:extLst>
              <a:ext uri="{FF2B5EF4-FFF2-40B4-BE49-F238E27FC236}">
                <a16:creationId xmlns:a16="http://schemas.microsoft.com/office/drawing/2014/main" id="{45DAE3CA-C541-43A9-B8F4-6A5775F88B42}"/>
              </a:ext>
            </a:extLst>
          </p:cNvPr>
          <p:cNvSpPr txBox="1"/>
          <p:nvPr/>
        </p:nvSpPr>
        <p:spPr>
          <a:xfrm>
            <a:off x="3849779" y="5880384"/>
            <a:ext cx="1012786"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18" name="TextBox 17">
            <a:extLst>
              <a:ext uri="{FF2B5EF4-FFF2-40B4-BE49-F238E27FC236}">
                <a16:creationId xmlns:a16="http://schemas.microsoft.com/office/drawing/2014/main" id="{B26B8592-1820-42EF-87B0-659D554BECAD}"/>
              </a:ext>
            </a:extLst>
          </p:cNvPr>
          <p:cNvSpPr txBox="1"/>
          <p:nvPr/>
        </p:nvSpPr>
        <p:spPr>
          <a:xfrm>
            <a:off x="4903366" y="5834420"/>
            <a:ext cx="1061798" cy="461665"/>
          </a:xfrm>
          <a:prstGeom prst="rect">
            <a:avLst/>
          </a:prstGeom>
          <a:noFill/>
        </p:spPr>
        <p:txBody>
          <a:bodyPr wrap="square" rtlCol="0">
            <a:spAutoFit/>
          </a:bodyPr>
          <a:lstStyle/>
          <a:p>
            <a:r>
              <a:rPr lang="ne-NP" sz="2400" dirty="0">
                <a:solidFill>
                  <a:srgbClr val="0070C0"/>
                </a:solidFill>
              </a:rPr>
              <a:t>००</a:t>
            </a:r>
            <a:endParaRPr lang="en-US" sz="2400" dirty="0">
              <a:solidFill>
                <a:srgbClr val="0070C0"/>
              </a:solidFill>
            </a:endParaRPr>
          </a:p>
        </p:txBody>
      </p:sp>
      <p:sp>
        <p:nvSpPr>
          <p:cNvPr id="19" name="TextBox 18">
            <a:extLst>
              <a:ext uri="{FF2B5EF4-FFF2-40B4-BE49-F238E27FC236}">
                <a16:creationId xmlns:a16="http://schemas.microsoft.com/office/drawing/2014/main" id="{0525756F-CE62-4661-B92B-C5F431194522}"/>
              </a:ext>
            </a:extLst>
          </p:cNvPr>
          <p:cNvSpPr txBox="1"/>
          <p:nvPr/>
        </p:nvSpPr>
        <p:spPr>
          <a:xfrm>
            <a:off x="5893227" y="5383268"/>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21" name="TextBox 20">
            <a:extLst>
              <a:ext uri="{FF2B5EF4-FFF2-40B4-BE49-F238E27FC236}">
                <a16:creationId xmlns:a16="http://schemas.microsoft.com/office/drawing/2014/main" id="{B35EA99F-C087-4BDE-8514-9AF89B64F107}"/>
              </a:ext>
            </a:extLst>
          </p:cNvPr>
          <p:cNvSpPr txBox="1"/>
          <p:nvPr/>
        </p:nvSpPr>
        <p:spPr>
          <a:xfrm>
            <a:off x="5873658" y="5847754"/>
            <a:ext cx="1061798"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22" name="TextBox 21">
            <a:extLst>
              <a:ext uri="{FF2B5EF4-FFF2-40B4-BE49-F238E27FC236}">
                <a16:creationId xmlns:a16="http://schemas.microsoft.com/office/drawing/2014/main" id="{AF958520-2224-4728-9F5F-5FE3232B54C5}"/>
              </a:ext>
            </a:extLst>
          </p:cNvPr>
          <p:cNvSpPr txBox="1"/>
          <p:nvPr/>
        </p:nvSpPr>
        <p:spPr>
          <a:xfrm>
            <a:off x="8101046" y="5468924"/>
            <a:ext cx="985840"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cxnSp>
        <p:nvCxnSpPr>
          <p:cNvPr id="23" name="Straight Connector 22">
            <a:extLst>
              <a:ext uri="{FF2B5EF4-FFF2-40B4-BE49-F238E27FC236}">
                <a16:creationId xmlns:a16="http://schemas.microsoft.com/office/drawing/2014/main" id="{1B84ACA5-3CA1-4CB8-AB3D-F9128AAB50BB}"/>
              </a:ext>
            </a:extLst>
          </p:cNvPr>
          <p:cNvCxnSpPr>
            <a:cxnSpLocks/>
          </p:cNvCxnSpPr>
          <p:nvPr/>
        </p:nvCxnSpPr>
        <p:spPr>
          <a:xfrm>
            <a:off x="8081477" y="5480563"/>
            <a:ext cx="235762" cy="43405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056BAE8-B383-412A-9C06-C23CEB58A62C}"/>
              </a:ext>
            </a:extLst>
          </p:cNvPr>
          <p:cNvCxnSpPr>
            <a:cxnSpLocks/>
          </p:cNvCxnSpPr>
          <p:nvPr/>
        </p:nvCxnSpPr>
        <p:spPr>
          <a:xfrm flipH="1">
            <a:off x="8081477" y="5444443"/>
            <a:ext cx="267807" cy="45770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715A23A4-1B25-4A0C-B1E6-46D3EF79DD3B}"/>
              </a:ext>
            </a:extLst>
          </p:cNvPr>
          <p:cNvCxnSpPr>
            <a:cxnSpLocks/>
          </p:cNvCxnSpPr>
          <p:nvPr/>
        </p:nvCxnSpPr>
        <p:spPr>
          <a:xfrm flipV="1">
            <a:off x="3392974" y="3841326"/>
            <a:ext cx="7089475" cy="185843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Right Brace 19">
            <a:extLst>
              <a:ext uri="{FF2B5EF4-FFF2-40B4-BE49-F238E27FC236}">
                <a16:creationId xmlns:a16="http://schemas.microsoft.com/office/drawing/2014/main" id="{15A72CD6-190F-43A1-BAF1-944BA28E3980}"/>
              </a:ext>
            </a:extLst>
          </p:cNvPr>
          <p:cNvSpPr/>
          <p:nvPr/>
        </p:nvSpPr>
        <p:spPr>
          <a:xfrm>
            <a:off x="3013676" y="5402234"/>
            <a:ext cx="258051" cy="712956"/>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343913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91E8DFE-596D-429B-8EEA-FF45E2BE49E4}"/>
              </a:ext>
            </a:extLst>
          </p:cNvPr>
          <p:cNvPicPr>
            <a:picLocks noChangeAspect="1"/>
          </p:cNvPicPr>
          <p:nvPr/>
        </p:nvPicPr>
        <p:blipFill rotWithShape="1">
          <a:blip r:embed="rId2"/>
          <a:srcRect l="1464"/>
          <a:stretch/>
        </p:blipFill>
        <p:spPr>
          <a:xfrm>
            <a:off x="366541" y="3683419"/>
            <a:ext cx="7357727" cy="2189155"/>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367679" y="779254"/>
            <a:ext cx="4451059"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पारिवारिक संरचना</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70236" y="1355318"/>
            <a:ext cx="7476998" cy="1819264"/>
          </a:xfrm>
          <a:prstGeom prst="rect">
            <a:avLst/>
          </a:prstGeom>
        </p:spPr>
        <p:txBody>
          <a:bodyPr/>
          <a:lstStyle/>
          <a:p>
            <a:pPr marL="0" indent="0" algn="just">
              <a:lnSpc>
                <a:spcPct val="150000"/>
              </a:lnSpc>
              <a:buNone/>
            </a:pPr>
            <a:r>
              <a:rPr lang="ne-NP" sz="2400" dirty="0">
                <a:solidFill>
                  <a:schemeClr val="tx1">
                    <a:lumMod val="95000"/>
                    <a:lumOff val="5000"/>
                  </a:schemeClr>
                </a:solidFill>
                <a:latin typeface="Preeti" pitchFamily="2" charset="0"/>
                <a:cs typeface="Kalimati" panose="00000400000000000000" pitchFamily="2"/>
              </a:rPr>
              <a:t>परिचयात्मक खण्डमा लेखिएको परिवारमुलीको नाम र व्यक्तिगत खण्डको महल २</a:t>
            </a:r>
            <a:r>
              <a:rPr lang="en-US" sz="2400" dirty="0">
                <a:solidFill>
                  <a:schemeClr val="tx1">
                    <a:lumMod val="95000"/>
                    <a:lumOff val="5000"/>
                  </a:schemeClr>
                </a:solidFill>
                <a:latin typeface="Preeti" pitchFamily="2" charset="0"/>
                <a:cs typeface="Kalimati" panose="00000400000000000000" pitchFamily="2"/>
              </a:rPr>
              <a:t> </a:t>
            </a:r>
            <a:r>
              <a:rPr lang="ne-NP" sz="2400" dirty="0">
                <a:solidFill>
                  <a:schemeClr val="tx1">
                    <a:lumMod val="95000"/>
                    <a:lumOff val="5000"/>
                  </a:schemeClr>
                </a:solidFill>
                <a:latin typeface="Preeti" pitchFamily="2" charset="0"/>
                <a:cs typeface="Kalimati" panose="00000400000000000000" pitchFamily="2"/>
              </a:rPr>
              <a:t>को  परिवारमुलीको नाम एउटै  हुनुपर्दछ</a:t>
            </a:r>
            <a:r>
              <a:rPr lang="en-US" sz="2400" dirty="0">
                <a:solidFill>
                  <a:schemeClr val="tx1">
                    <a:lumMod val="95000"/>
                    <a:lumOff val="5000"/>
                  </a:schemeClr>
                </a:solidFill>
                <a:latin typeface="Preeti" pitchFamily="2" charset="0"/>
                <a:cs typeface="Kalimati" panose="00000400000000000000" pitchFamily="2"/>
              </a:rPr>
              <a:t> </a:t>
            </a:r>
            <a:r>
              <a:rPr lang="ne-NP" sz="2400" dirty="0">
                <a:cs typeface="Kalimati" panose="00000400000000000000" pitchFamily="2"/>
              </a:rPr>
              <a:t>।</a:t>
            </a:r>
            <a:r>
              <a:rPr lang="ne-NP" sz="2400" dirty="0">
                <a:solidFill>
                  <a:schemeClr val="tx1">
                    <a:lumMod val="95000"/>
                    <a:lumOff val="5000"/>
                  </a:schemeClr>
                </a:solidFill>
                <a:latin typeface="Preeti" pitchFamily="2" charset="0"/>
                <a:cs typeface="Kalimati" panose="00000400000000000000" pitchFamily="2"/>
              </a:rPr>
              <a:t>  </a:t>
            </a:r>
          </a:p>
          <a:p>
            <a:pPr marL="0" indent="0">
              <a:lnSpc>
                <a:spcPct val="150000"/>
              </a:lnSpc>
              <a:buNone/>
            </a:pPr>
            <a:endParaRPr lang="ne-NP" sz="2400" dirty="0">
              <a:solidFill>
                <a:schemeClr val="tx1">
                  <a:lumMod val="95000"/>
                  <a:lumOff val="5000"/>
                </a:schemeClr>
              </a:solidFill>
              <a:latin typeface="Preeti" pitchFamily="2" charset="0"/>
              <a:cs typeface="Kalimati" panose="00000400000000000000" pitchFamily="2"/>
            </a:endParaRPr>
          </a:p>
          <a:p>
            <a:pPr marL="0" indent="0">
              <a:lnSpc>
                <a:spcPct val="150000"/>
              </a:lnSpc>
              <a:buNone/>
            </a:pP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14</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7E8D6786-F001-4C4F-9571-0357797C6A70}"/>
              </a:ext>
            </a:extLst>
          </p:cNvPr>
          <p:cNvSpPr txBox="1"/>
          <p:nvPr/>
        </p:nvSpPr>
        <p:spPr>
          <a:xfrm>
            <a:off x="4818738" y="4008073"/>
            <a:ext cx="1277262" cy="461665"/>
          </a:xfrm>
          <a:prstGeom prst="rect">
            <a:avLst/>
          </a:prstGeom>
          <a:noFill/>
        </p:spPr>
        <p:txBody>
          <a:bodyPr wrap="square" rtlCol="0">
            <a:spAutoFit/>
          </a:bodyPr>
          <a:lstStyle/>
          <a:p>
            <a:r>
              <a:rPr lang="ne-NP" sz="2400" dirty="0">
                <a:solidFill>
                  <a:srgbClr val="0070C0"/>
                </a:solidFill>
              </a:rPr>
              <a:t> </a:t>
            </a:r>
            <a:endParaRPr lang="en-US" sz="2400" dirty="0">
              <a:solidFill>
                <a:srgbClr val="0070C0"/>
              </a:solidFill>
            </a:endParaRPr>
          </a:p>
        </p:txBody>
      </p:sp>
      <p:sp>
        <p:nvSpPr>
          <p:cNvPr id="14" name="TextBox 13">
            <a:extLst>
              <a:ext uri="{FF2B5EF4-FFF2-40B4-BE49-F238E27FC236}">
                <a16:creationId xmlns:a16="http://schemas.microsoft.com/office/drawing/2014/main" id="{14BAB21C-2348-4AFF-B076-E1760A01A85C}"/>
              </a:ext>
            </a:extLst>
          </p:cNvPr>
          <p:cNvSpPr txBox="1"/>
          <p:nvPr/>
        </p:nvSpPr>
        <p:spPr>
          <a:xfrm>
            <a:off x="7036959" y="4392239"/>
            <a:ext cx="1038454" cy="461665"/>
          </a:xfrm>
          <a:prstGeom prst="rect">
            <a:avLst/>
          </a:prstGeom>
          <a:noFill/>
        </p:spPr>
        <p:txBody>
          <a:bodyPr wrap="square" rtlCol="0">
            <a:spAutoFit/>
          </a:bodyPr>
          <a:lstStyle/>
          <a:p>
            <a:r>
              <a:rPr lang="ne-NP" sz="2400" dirty="0">
                <a:solidFill>
                  <a:srgbClr val="0070C0"/>
                </a:solidFill>
              </a:rPr>
              <a:t> </a:t>
            </a:r>
            <a:endParaRPr lang="en-US" sz="2400" dirty="0">
              <a:solidFill>
                <a:srgbClr val="0070C0"/>
              </a:solidFill>
            </a:endParaRPr>
          </a:p>
        </p:txBody>
      </p:sp>
      <p:sp>
        <p:nvSpPr>
          <p:cNvPr id="15" name="TextBox 14">
            <a:extLst>
              <a:ext uri="{FF2B5EF4-FFF2-40B4-BE49-F238E27FC236}">
                <a16:creationId xmlns:a16="http://schemas.microsoft.com/office/drawing/2014/main" id="{2818E440-5AA9-479F-95F5-CDDBF2CDC9B3}"/>
              </a:ext>
            </a:extLst>
          </p:cNvPr>
          <p:cNvSpPr txBox="1"/>
          <p:nvPr/>
        </p:nvSpPr>
        <p:spPr>
          <a:xfrm>
            <a:off x="4015819" y="5154363"/>
            <a:ext cx="2081113" cy="400110"/>
          </a:xfrm>
          <a:prstGeom prst="rect">
            <a:avLst/>
          </a:prstGeom>
          <a:noFill/>
        </p:spPr>
        <p:txBody>
          <a:bodyPr wrap="square" rtlCol="0">
            <a:spAutoFit/>
          </a:bodyPr>
          <a:lstStyle/>
          <a:p>
            <a:r>
              <a:rPr lang="ne-NP" sz="2000" dirty="0">
                <a:solidFill>
                  <a:srgbClr val="0070C0"/>
                </a:solidFill>
              </a:rPr>
              <a:t>हरि खड्का  </a:t>
            </a:r>
            <a:endParaRPr lang="en-US" sz="2000" dirty="0">
              <a:solidFill>
                <a:srgbClr val="0070C0"/>
              </a:solidFill>
            </a:endParaRPr>
          </a:p>
        </p:txBody>
      </p:sp>
      <p:sp>
        <p:nvSpPr>
          <p:cNvPr id="16" name="TextBox 15">
            <a:extLst>
              <a:ext uri="{FF2B5EF4-FFF2-40B4-BE49-F238E27FC236}">
                <a16:creationId xmlns:a16="http://schemas.microsoft.com/office/drawing/2014/main" id="{F0CCAB91-7B1C-434C-A692-14703591C1A6}"/>
              </a:ext>
            </a:extLst>
          </p:cNvPr>
          <p:cNvSpPr txBox="1"/>
          <p:nvPr/>
        </p:nvSpPr>
        <p:spPr>
          <a:xfrm>
            <a:off x="6142243" y="4045203"/>
            <a:ext cx="1277262" cy="461665"/>
          </a:xfrm>
          <a:prstGeom prst="rect">
            <a:avLst/>
          </a:prstGeom>
          <a:noFill/>
        </p:spPr>
        <p:txBody>
          <a:bodyPr wrap="square" rtlCol="0">
            <a:spAutoFit/>
          </a:bodyPr>
          <a:lstStyle/>
          <a:p>
            <a:r>
              <a:rPr lang="ne-NP" sz="2400" dirty="0">
                <a:solidFill>
                  <a:srgbClr val="0070C0"/>
                </a:solidFill>
              </a:rPr>
              <a:t> </a:t>
            </a:r>
            <a:endParaRPr lang="en-US" sz="2400" dirty="0">
              <a:solidFill>
                <a:srgbClr val="0070C0"/>
              </a:solidFill>
            </a:endParaRPr>
          </a:p>
        </p:txBody>
      </p:sp>
      <p:pic>
        <p:nvPicPr>
          <p:cNvPr id="3" name="Picture 2">
            <a:extLst>
              <a:ext uri="{FF2B5EF4-FFF2-40B4-BE49-F238E27FC236}">
                <a16:creationId xmlns:a16="http://schemas.microsoft.com/office/drawing/2014/main" id="{579B4AA8-51E1-4068-B378-07EE164DCD2C}"/>
              </a:ext>
            </a:extLst>
          </p:cNvPr>
          <p:cNvPicPr>
            <a:picLocks noChangeAspect="1"/>
          </p:cNvPicPr>
          <p:nvPr/>
        </p:nvPicPr>
        <p:blipFill>
          <a:blip r:embed="rId3"/>
          <a:stretch>
            <a:fillRect/>
          </a:stretch>
        </p:blipFill>
        <p:spPr>
          <a:xfrm>
            <a:off x="7902705" y="778595"/>
            <a:ext cx="3777563" cy="6114268"/>
          </a:xfrm>
          <a:prstGeom prst="rect">
            <a:avLst/>
          </a:prstGeom>
        </p:spPr>
      </p:pic>
      <p:sp>
        <p:nvSpPr>
          <p:cNvPr id="20" name="TextBox 19">
            <a:extLst>
              <a:ext uri="{FF2B5EF4-FFF2-40B4-BE49-F238E27FC236}">
                <a16:creationId xmlns:a16="http://schemas.microsoft.com/office/drawing/2014/main" id="{0182D0D1-6D54-49F5-AC4B-98112D4C3A97}"/>
              </a:ext>
            </a:extLst>
          </p:cNvPr>
          <p:cNvSpPr txBox="1"/>
          <p:nvPr/>
        </p:nvSpPr>
        <p:spPr>
          <a:xfrm>
            <a:off x="8604379" y="2869682"/>
            <a:ext cx="1838208" cy="461665"/>
          </a:xfrm>
          <a:prstGeom prst="rect">
            <a:avLst/>
          </a:prstGeom>
          <a:noFill/>
        </p:spPr>
        <p:txBody>
          <a:bodyPr wrap="square" rtlCol="0">
            <a:spAutoFit/>
          </a:bodyPr>
          <a:lstStyle/>
          <a:p>
            <a:r>
              <a:rPr lang="ne-NP" sz="2400" dirty="0">
                <a:solidFill>
                  <a:srgbClr val="0070C0"/>
                </a:solidFill>
              </a:rPr>
              <a:t>हरि खड्का </a:t>
            </a:r>
            <a:endParaRPr lang="en-US" sz="24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8556400" y="3339201"/>
            <a:ext cx="1973614" cy="461665"/>
          </a:xfrm>
          <a:prstGeom prst="rect">
            <a:avLst/>
          </a:prstGeom>
          <a:noFill/>
        </p:spPr>
        <p:txBody>
          <a:bodyPr wrap="square" rtlCol="0">
            <a:spAutoFit/>
          </a:bodyPr>
          <a:lstStyle/>
          <a:p>
            <a:r>
              <a:rPr lang="ne-NP" sz="2400" dirty="0">
                <a:solidFill>
                  <a:srgbClr val="0070C0"/>
                </a:solidFill>
              </a:rPr>
              <a:t>सिता खड्का </a:t>
            </a:r>
            <a:endParaRPr lang="en-US" sz="24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11130202" y="2927506"/>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8583893" y="5299332"/>
            <a:ext cx="1774810" cy="461665"/>
          </a:xfrm>
          <a:prstGeom prst="rect">
            <a:avLst/>
          </a:prstGeom>
          <a:noFill/>
        </p:spPr>
        <p:txBody>
          <a:bodyPr wrap="square" rtlCol="0">
            <a:spAutoFit/>
          </a:bodyPr>
          <a:lstStyle/>
          <a:p>
            <a:r>
              <a:rPr lang="ne-NP" sz="2400">
                <a:solidFill>
                  <a:srgbClr val="0070C0"/>
                </a:solidFill>
              </a:rPr>
              <a:t>सौरभ </a:t>
            </a:r>
            <a:r>
              <a:rPr lang="ne-NP" sz="2400" dirty="0">
                <a:solidFill>
                  <a:srgbClr val="0070C0"/>
                </a:solidFill>
              </a:rPr>
              <a:t>खड्का </a:t>
            </a:r>
            <a:endParaRPr lang="en-US" sz="24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8518734" y="4837668"/>
            <a:ext cx="1552994" cy="461665"/>
          </a:xfrm>
          <a:prstGeom prst="rect">
            <a:avLst/>
          </a:prstGeom>
          <a:noFill/>
        </p:spPr>
        <p:txBody>
          <a:bodyPr wrap="square" rtlCol="0">
            <a:spAutoFit/>
          </a:bodyPr>
          <a:lstStyle/>
          <a:p>
            <a:r>
              <a:rPr lang="ne-NP" sz="2400" dirty="0">
                <a:solidFill>
                  <a:srgbClr val="0070C0"/>
                </a:solidFill>
              </a:rPr>
              <a:t>राजु खड्का </a:t>
            </a:r>
            <a:endParaRPr lang="en-US" sz="24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8517075" y="4359031"/>
            <a:ext cx="2018064" cy="461665"/>
          </a:xfrm>
          <a:prstGeom prst="rect">
            <a:avLst/>
          </a:prstGeom>
          <a:noFill/>
        </p:spPr>
        <p:txBody>
          <a:bodyPr wrap="square" rtlCol="0">
            <a:spAutoFit/>
          </a:bodyPr>
          <a:lstStyle/>
          <a:p>
            <a:r>
              <a:rPr lang="ne-NP" sz="2400" dirty="0">
                <a:solidFill>
                  <a:srgbClr val="0070C0"/>
                </a:solidFill>
              </a:rPr>
              <a:t>आरुशी खड्का </a:t>
            </a:r>
            <a:endParaRPr lang="en-US" sz="24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8610645" y="3885251"/>
            <a:ext cx="1788967" cy="461665"/>
          </a:xfrm>
          <a:prstGeom prst="rect">
            <a:avLst/>
          </a:prstGeom>
          <a:noFill/>
        </p:spPr>
        <p:txBody>
          <a:bodyPr wrap="square" rtlCol="0">
            <a:spAutoFit/>
          </a:bodyPr>
          <a:lstStyle/>
          <a:p>
            <a:r>
              <a:rPr lang="ne-NP" sz="2400" dirty="0">
                <a:solidFill>
                  <a:srgbClr val="0070C0"/>
                </a:solidFill>
              </a:rPr>
              <a:t>शिव खड्का </a:t>
            </a:r>
            <a:endParaRPr lang="en-US" sz="24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11165210" y="3429000"/>
            <a:ext cx="1061798"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11192419" y="3890665"/>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29" name="TextBox 28">
            <a:extLst>
              <a:ext uri="{FF2B5EF4-FFF2-40B4-BE49-F238E27FC236}">
                <a16:creationId xmlns:a16="http://schemas.microsoft.com/office/drawing/2014/main" id="{08706C46-67EA-42EB-B5B8-042C27264BA0}"/>
              </a:ext>
            </a:extLst>
          </p:cNvPr>
          <p:cNvSpPr txBox="1"/>
          <p:nvPr/>
        </p:nvSpPr>
        <p:spPr>
          <a:xfrm>
            <a:off x="11173269" y="4412039"/>
            <a:ext cx="1061798" cy="461665"/>
          </a:xfrm>
          <a:prstGeom prst="rect">
            <a:avLst/>
          </a:prstGeom>
          <a:noFill/>
        </p:spPr>
        <p:txBody>
          <a:bodyPr wrap="square" rtlCol="0">
            <a:spAutoFit/>
          </a:bodyPr>
          <a:lstStyle/>
          <a:p>
            <a:r>
              <a:rPr lang="en-US" sz="2400" dirty="0">
                <a:solidFill>
                  <a:srgbClr val="0070C0"/>
                </a:solidFill>
              </a:rPr>
              <a:t>2</a:t>
            </a:r>
          </a:p>
        </p:txBody>
      </p:sp>
      <p:sp>
        <p:nvSpPr>
          <p:cNvPr id="30" name="TextBox 29">
            <a:extLst>
              <a:ext uri="{FF2B5EF4-FFF2-40B4-BE49-F238E27FC236}">
                <a16:creationId xmlns:a16="http://schemas.microsoft.com/office/drawing/2014/main" id="{D97ADB41-B843-4506-9E73-AF0B67BC9E9D}"/>
              </a:ext>
            </a:extLst>
          </p:cNvPr>
          <p:cNvSpPr txBox="1"/>
          <p:nvPr/>
        </p:nvSpPr>
        <p:spPr>
          <a:xfrm>
            <a:off x="11130202" y="4892753"/>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31" name="TextBox 30">
            <a:extLst>
              <a:ext uri="{FF2B5EF4-FFF2-40B4-BE49-F238E27FC236}">
                <a16:creationId xmlns:a16="http://schemas.microsoft.com/office/drawing/2014/main" id="{30D03316-1933-478E-A197-5B1590E15FD5}"/>
              </a:ext>
            </a:extLst>
          </p:cNvPr>
          <p:cNvSpPr txBox="1"/>
          <p:nvPr/>
        </p:nvSpPr>
        <p:spPr>
          <a:xfrm>
            <a:off x="11114724" y="5299333"/>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cxnSp>
        <p:nvCxnSpPr>
          <p:cNvPr id="32" name="Straight Arrow Connector 31">
            <a:extLst>
              <a:ext uri="{FF2B5EF4-FFF2-40B4-BE49-F238E27FC236}">
                <a16:creationId xmlns:a16="http://schemas.microsoft.com/office/drawing/2014/main" id="{6C1E88D2-806E-4A15-8B81-453F798566BE}"/>
              </a:ext>
            </a:extLst>
          </p:cNvPr>
          <p:cNvCxnSpPr>
            <a:cxnSpLocks/>
          </p:cNvCxnSpPr>
          <p:nvPr/>
        </p:nvCxnSpPr>
        <p:spPr>
          <a:xfrm flipV="1">
            <a:off x="5583595" y="3138092"/>
            <a:ext cx="3071294" cy="2216326"/>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84982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2784E5DA-7CBE-4F3F-9D01-628B4E5C2896}"/>
              </a:ext>
            </a:extLst>
          </p:cNvPr>
          <p:cNvPicPr>
            <a:picLocks noChangeAspect="1"/>
          </p:cNvPicPr>
          <p:nvPr/>
        </p:nvPicPr>
        <p:blipFill rotWithShape="1">
          <a:blip r:embed="rId2"/>
          <a:srcRect l="622"/>
          <a:stretch/>
        </p:blipFill>
        <p:spPr>
          <a:xfrm>
            <a:off x="142213" y="3054429"/>
            <a:ext cx="7877480" cy="1819275"/>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पारिवारिक संरचना</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70236" y="1355318"/>
            <a:ext cx="7476998" cy="1819264"/>
          </a:xfrm>
          <a:prstGeom prst="rect">
            <a:avLst/>
          </a:prstGeom>
        </p:spPr>
        <p:txBody>
          <a:bodyPr/>
          <a:lstStyle/>
          <a:p>
            <a:pPr marL="0" indent="0">
              <a:lnSpc>
                <a:spcPct val="150000"/>
              </a:lnSpc>
              <a:buNone/>
            </a:pPr>
            <a:r>
              <a:rPr lang="ne-NP" sz="2400" dirty="0">
                <a:solidFill>
                  <a:schemeClr val="tx1">
                    <a:lumMod val="95000"/>
                    <a:lumOff val="5000"/>
                  </a:schemeClr>
                </a:solidFill>
                <a:latin typeface="Preeti" pitchFamily="2" charset="0"/>
                <a:cs typeface="Kalimati" panose="00000400000000000000" pitchFamily="2"/>
              </a:rPr>
              <a:t>परिचयात्मक खण्डको अक्सर बसोवास गर्नेको जम्मा र                      व्यक्तिगत खण्डको महल २ को परिवार सदस्य संख्या बराबर हुनुपर्दछ  </a:t>
            </a:r>
          </a:p>
          <a:p>
            <a:pPr marL="0" indent="0">
              <a:lnSpc>
                <a:spcPct val="150000"/>
              </a:lnSpc>
              <a:buNone/>
            </a:pPr>
            <a:endParaRPr lang="ne-NP" sz="2400" dirty="0">
              <a:solidFill>
                <a:schemeClr val="tx1">
                  <a:lumMod val="95000"/>
                  <a:lumOff val="5000"/>
                </a:schemeClr>
              </a:solidFill>
              <a:latin typeface="Preeti" pitchFamily="2" charset="0"/>
              <a:cs typeface="Kalimati" panose="00000400000000000000" pitchFamily="2"/>
            </a:endParaRPr>
          </a:p>
          <a:p>
            <a:pPr marL="0" indent="0">
              <a:lnSpc>
                <a:spcPct val="150000"/>
              </a:lnSpc>
              <a:buNone/>
            </a:pP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15</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7A78F7F4-A24D-44B2-A4F0-6302A7614DE8}"/>
              </a:ext>
            </a:extLst>
          </p:cNvPr>
          <p:cNvSpPr txBox="1"/>
          <p:nvPr/>
        </p:nvSpPr>
        <p:spPr>
          <a:xfrm>
            <a:off x="4818738" y="3629388"/>
            <a:ext cx="1061798" cy="461665"/>
          </a:xfrm>
          <a:prstGeom prst="rect">
            <a:avLst/>
          </a:prstGeom>
          <a:noFill/>
        </p:spPr>
        <p:txBody>
          <a:bodyPr wrap="square" rtlCol="0">
            <a:spAutoFit/>
          </a:bodyPr>
          <a:lstStyle/>
          <a:p>
            <a:r>
              <a:rPr lang="en-US" sz="2400" dirty="0">
                <a:solidFill>
                  <a:srgbClr val="0070C0"/>
                </a:solidFill>
              </a:rPr>
              <a:t>6</a:t>
            </a:r>
          </a:p>
        </p:txBody>
      </p:sp>
      <p:sp>
        <p:nvSpPr>
          <p:cNvPr id="11" name="TextBox 10">
            <a:extLst>
              <a:ext uri="{FF2B5EF4-FFF2-40B4-BE49-F238E27FC236}">
                <a16:creationId xmlns:a16="http://schemas.microsoft.com/office/drawing/2014/main" id="{7E8D6786-F001-4C4F-9571-0357797C6A70}"/>
              </a:ext>
            </a:extLst>
          </p:cNvPr>
          <p:cNvSpPr txBox="1"/>
          <p:nvPr/>
        </p:nvSpPr>
        <p:spPr>
          <a:xfrm>
            <a:off x="4818738" y="4008073"/>
            <a:ext cx="1277262" cy="461665"/>
          </a:xfrm>
          <a:prstGeom prst="rect">
            <a:avLst/>
          </a:prstGeom>
          <a:noFill/>
        </p:spPr>
        <p:txBody>
          <a:bodyPr wrap="square" rtlCol="0">
            <a:spAutoFit/>
          </a:bodyPr>
          <a:lstStyle/>
          <a:p>
            <a:r>
              <a:rPr lang="en-US" sz="2400" dirty="0">
                <a:solidFill>
                  <a:srgbClr val="0070C0"/>
                </a:solidFill>
              </a:rPr>
              <a:t>3</a:t>
            </a:r>
            <a:r>
              <a:rPr lang="ne-NP" sz="2400" dirty="0">
                <a:solidFill>
                  <a:srgbClr val="0070C0"/>
                </a:solidFill>
              </a:rPr>
              <a:t> </a:t>
            </a:r>
            <a:endParaRPr lang="en-US" sz="2400" dirty="0">
              <a:solidFill>
                <a:srgbClr val="0070C0"/>
              </a:solidFill>
            </a:endParaRPr>
          </a:p>
        </p:txBody>
      </p:sp>
      <p:sp>
        <p:nvSpPr>
          <p:cNvPr id="12" name="TextBox 11">
            <a:extLst>
              <a:ext uri="{FF2B5EF4-FFF2-40B4-BE49-F238E27FC236}">
                <a16:creationId xmlns:a16="http://schemas.microsoft.com/office/drawing/2014/main" id="{0D5811BE-A11D-490F-9B45-A55F7B5DABD6}"/>
              </a:ext>
            </a:extLst>
          </p:cNvPr>
          <p:cNvSpPr txBox="1"/>
          <p:nvPr/>
        </p:nvSpPr>
        <p:spPr>
          <a:xfrm>
            <a:off x="6155489" y="4401123"/>
            <a:ext cx="1038454" cy="461665"/>
          </a:xfrm>
          <a:prstGeom prst="rect">
            <a:avLst/>
          </a:prstGeom>
          <a:noFill/>
        </p:spPr>
        <p:txBody>
          <a:bodyPr wrap="square" rtlCol="0">
            <a:spAutoFit/>
          </a:bodyPr>
          <a:lstStyle/>
          <a:p>
            <a:r>
              <a:rPr lang="en-US" sz="2400" dirty="0">
                <a:solidFill>
                  <a:srgbClr val="0070C0"/>
                </a:solidFill>
              </a:rPr>
              <a:t>0</a:t>
            </a:r>
          </a:p>
        </p:txBody>
      </p:sp>
      <p:sp>
        <p:nvSpPr>
          <p:cNvPr id="13" name="TextBox 12">
            <a:extLst>
              <a:ext uri="{FF2B5EF4-FFF2-40B4-BE49-F238E27FC236}">
                <a16:creationId xmlns:a16="http://schemas.microsoft.com/office/drawing/2014/main" id="{A6464C69-1D15-43B1-8D8D-250A96E65093}"/>
              </a:ext>
            </a:extLst>
          </p:cNvPr>
          <p:cNvSpPr txBox="1"/>
          <p:nvPr/>
        </p:nvSpPr>
        <p:spPr>
          <a:xfrm>
            <a:off x="4845653" y="4412039"/>
            <a:ext cx="1258443" cy="461665"/>
          </a:xfrm>
          <a:prstGeom prst="rect">
            <a:avLst/>
          </a:prstGeom>
          <a:noFill/>
        </p:spPr>
        <p:txBody>
          <a:bodyPr wrap="square" rtlCol="0">
            <a:spAutoFit/>
          </a:bodyPr>
          <a:lstStyle/>
          <a:p>
            <a:r>
              <a:rPr lang="en-US" sz="2400" dirty="0">
                <a:solidFill>
                  <a:srgbClr val="0070C0"/>
                </a:solidFill>
              </a:rPr>
              <a:t>1</a:t>
            </a:r>
          </a:p>
        </p:txBody>
      </p:sp>
      <p:sp>
        <p:nvSpPr>
          <p:cNvPr id="14" name="TextBox 13">
            <a:extLst>
              <a:ext uri="{FF2B5EF4-FFF2-40B4-BE49-F238E27FC236}">
                <a16:creationId xmlns:a16="http://schemas.microsoft.com/office/drawing/2014/main" id="{14BAB21C-2348-4AFF-B076-E1760A01A85C}"/>
              </a:ext>
            </a:extLst>
          </p:cNvPr>
          <p:cNvSpPr txBox="1"/>
          <p:nvPr/>
        </p:nvSpPr>
        <p:spPr>
          <a:xfrm>
            <a:off x="7036959" y="4392239"/>
            <a:ext cx="1038454"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5" name="TextBox 14">
            <a:extLst>
              <a:ext uri="{FF2B5EF4-FFF2-40B4-BE49-F238E27FC236}">
                <a16:creationId xmlns:a16="http://schemas.microsoft.com/office/drawing/2014/main" id="{2818E440-5AA9-479F-95F5-CDDBF2CDC9B3}"/>
              </a:ext>
            </a:extLst>
          </p:cNvPr>
          <p:cNvSpPr txBox="1"/>
          <p:nvPr/>
        </p:nvSpPr>
        <p:spPr>
          <a:xfrm>
            <a:off x="7017241" y="3651404"/>
            <a:ext cx="1150827" cy="461665"/>
          </a:xfrm>
          <a:prstGeom prst="rect">
            <a:avLst/>
          </a:prstGeom>
          <a:noFill/>
        </p:spPr>
        <p:txBody>
          <a:bodyPr wrap="square" rtlCol="0">
            <a:spAutoFit/>
          </a:bodyPr>
          <a:lstStyle/>
          <a:p>
            <a:r>
              <a:rPr lang="en-US" sz="2400" dirty="0">
                <a:solidFill>
                  <a:srgbClr val="0070C0"/>
                </a:solidFill>
              </a:rPr>
              <a:t>4</a:t>
            </a:r>
            <a:r>
              <a:rPr lang="ne-NP" sz="2400" dirty="0">
                <a:solidFill>
                  <a:srgbClr val="0070C0"/>
                </a:solidFill>
              </a:rPr>
              <a:t> </a:t>
            </a:r>
            <a:endParaRPr lang="en-US" sz="2400" dirty="0">
              <a:solidFill>
                <a:srgbClr val="0070C0"/>
              </a:solidFill>
            </a:endParaRPr>
          </a:p>
        </p:txBody>
      </p:sp>
      <p:sp>
        <p:nvSpPr>
          <p:cNvPr id="16" name="TextBox 15">
            <a:extLst>
              <a:ext uri="{FF2B5EF4-FFF2-40B4-BE49-F238E27FC236}">
                <a16:creationId xmlns:a16="http://schemas.microsoft.com/office/drawing/2014/main" id="{F0CCAB91-7B1C-434C-A692-14703591C1A6}"/>
              </a:ext>
            </a:extLst>
          </p:cNvPr>
          <p:cNvSpPr txBox="1"/>
          <p:nvPr/>
        </p:nvSpPr>
        <p:spPr>
          <a:xfrm>
            <a:off x="6142243" y="4045203"/>
            <a:ext cx="1277262"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7" name="TextBox 16">
            <a:extLst>
              <a:ext uri="{FF2B5EF4-FFF2-40B4-BE49-F238E27FC236}">
                <a16:creationId xmlns:a16="http://schemas.microsoft.com/office/drawing/2014/main" id="{937749FB-F512-4BEF-90D0-6445389A14C8}"/>
              </a:ext>
            </a:extLst>
          </p:cNvPr>
          <p:cNvSpPr txBox="1"/>
          <p:nvPr/>
        </p:nvSpPr>
        <p:spPr>
          <a:xfrm>
            <a:off x="7017241" y="3997789"/>
            <a:ext cx="1277262" cy="461665"/>
          </a:xfrm>
          <a:prstGeom prst="rect">
            <a:avLst/>
          </a:prstGeom>
          <a:noFill/>
        </p:spPr>
        <p:txBody>
          <a:bodyPr wrap="square" rtlCol="0">
            <a:spAutoFit/>
          </a:bodyPr>
          <a:lstStyle/>
          <a:p>
            <a:r>
              <a:rPr lang="en-US" sz="2400" dirty="0">
                <a:solidFill>
                  <a:srgbClr val="0070C0"/>
                </a:solidFill>
              </a:rPr>
              <a:t>2</a:t>
            </a:r>
          </a:p>
        </p:txBody>
      </p:sp>
      <p:sp>
        <p:nvSpPr>
          <p:cNvPr id="18" name="TextBox 17">
            <a:extLst>
              <a:ext uri="{FF2B5EF4-FFF2-40B4-BE49-F238E27FC236}">
                <a16:creationId xmlns:a16="http://schemas.microsoft.com/office/drawing/2014/main" id="{69482F41-2452-4851-B776-CC954DFD4FE8}"/>
              </a:ext>
            </a:extLst>
          </p:cNvPr>
          <p:cNvSpPr txBox="1"/>
          <p:nvPr/>
        </p:nvSpPr>
        <p:spPr>
          <a:xfrm>
            <a:off x="6096000" y="3634422"/>
            <a:ext cx="1061798" cy="461665"/>
          </a:xfrm>
          <a:prstGeom prst="rect">
            <a:avLst/>
          </a:prstGeom>
          <a:noFill/>
        </p:spPr>
        <p:txBody>
          <a:bodyPr wrap="square" rtlCol="0">
            <a:spAutoFit/>
          </a:bodyPr>
          <a:lstStyle/>
          <a:p>
            <a:r>
              <a:rPr lang="en-US" sz="2400" dirty="0">
                <a:solidFill>
                  <a:srgbClr val="0070C0"/>
                </a:solidFill>
              </a:rPr>
              <a:t>2</a:t>
            </a:r>
          </a:p>
        </p:txBody>
      </p:sp>
      <p:pic>
        <p:nvPicPr>
          <p:cNvPr id="3" name="Picture 2">
            <a:extLst>
              <a:ext uri="{FF2B5EF4-FFF2-40B4-BE49-F238E27FC236}">
                <a16:creationId xmlns:a16="http://schemas.microsoft.com/office/drawing/2014/main" id="{579B4AA8-51E1-4068-B378-07EE164DCD2C}"/>
              </a:ext>
            </a:extLst>
          </p:cNvPr>
          <p:cNvPicPr>
            <a:picLocks noChangeAspect="1"/>
          </p:cNvPicPr>
          <p:nvPr/>
        </p:nvPicPr>
        <p:blipFill>
          <a:blip r:embed="rId3"/>
          <a:stretch>
            <a:fillRect/>
          </a:stretch>
        </p:blipFill>
        <p:spPr>
          <a:xfrm>
            <a:off x="7942506" y="662453"/>
            <a:ext cx="3777563" cy="6114268"/>
          </a:xfrm>
          <a:prstGeom prst="rect">
            <a:avLst/>
          </a:prstGeom>
        </p:spPr>
      </p:pic>
      <p:sp>
        <p:nvSpPr>
          <p:cNvPr id="20" name="TextBox 19">
            <a:extLst>
              <a:ext uri="{FF2B5EF4-FFF2-40B4-BE49-F238E27FC236}">
                <a16:creationId xmlns:a16="http://schemas.microsoft.com/office/drawing/2014/main" id="{0182D0D1-6D54-49F5-AC4B-98112D4C3A97}"/>
              </a:ext>
            </a:extLst>
          </p:cNvPr>
          <p:cNvSpPr txBox="1"/>
          <p:nvPr/>
        </p:nvSpPr>
        <p:spPr>
          <a:xfrm>
            <a:off x="8796103" y="2869682"/>
            <a:ext cx="1838208" cy="461665"/>
          </a:xfrm>
          <a:prstGeom prst="rect">
            <a:avLst/>
          </a:prstGeom>
          <a:noFill/>
        </p:spPr>
        <p:txBody>
          <a:bodyPr wrap="square" rtlCol="0">
            <a:spAutoFit/>
          </a:bodyPr>
          <a:lstStyle/>
          <a:p>
            <a:r>
              <a:rPr lang="ne-NP" sz="2400" dirty="0">
                <a:solidFill>
                  <a:srgbClr val="0070C0"/>
                </a:solidFill>
              </a:rPr>
              <a:t>हरि खड्का </a:t>
            </a:r>
            <a:endParaRPr lang="en-US" sz="24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8556400" y="3339201"/>
            <a:ext cx="1973614" cy="461665"/>
          </a:xfrm>
          <a:prstGeom prst="rect">
            <a:avLst/>
          </a:prstGeom>
          <a:noFill/>
        </p:spPr>
        <p:txBody>
          <a:bodyPr wrap="square" rtlCol="0">
            <a:spAutoFit/>
          </a:bodyPr>
          <a:lstStyle/>
          <a:p>
            <a:r>
              <a:rPr lang="ne-NP" sz="2400" dirty="0">
                <a:solidFill>
                  <a:srgbClr val="0070C0"/>
                </a:solidFill>
              </a:rPr>
              <a:t>सिता खड्का </a:t>
            </a:r>
            <a:endParaRPr lang="en-US" sz="24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11130202" y="2927506"/>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8583893" y="5299332"/>
            <a:ext cx="1774810" cy="461665"/>
          </a:xfrm>
          <a:prstGeom prst="rect">
            <a:avLst/>
          </a:prstGeom>
          <a:noFill/>
        </p:spPr>
        <p:txBody>
          <a:bodyPr wrap="square" rtlCol="0">
            <a:spAutoFit/>
          </a:bodyPr>
          <a:lstStyle/>
          <a:p>
            <a:r>
              <a:rPr lang="ne-NP" sz="2400">
                <a:solidFill>
                  <a:srgbClr val="0070C0"/>
                </a:solidFill>
              </a:rPr>
              <a:t>सौरभ खड्का </a:t>
            </a:r>
            <a:endParaRPr lang="en-US" sz="24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8518734" y="4773870"/>
            <a:ext cx="1552994" cy="461665"/>
          </a:xfrm>
          <a:prstGeom prst="rect">
            <a:avLst/>
          </a:prstGeom>
          <a:noFill/>
        </p:spPr>
        <p:txBody>
          <a:bodyPr wrap="square" rtlCol="0">
            <a:spAutoFit/>
          </a:bodyPr>
          <a:lstStyle/>
          <a:p>
            <a:r>
              <a:rPr lang="ne-NP" sz="2400" dirty="0">
                <a:solidFill>
                  <a:srgbClr val="0070C0"/>
                </a:solidFill>
              </a:rPr>
              <a:t>राजु खड्का </a:t>
            </a:r>
            <a:endParaRPr lang="en-US" sz="24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8574454" y="4271952"/>
            <a:ext cx="2093441" cy="461665"/>
          </a:xfrm>
          <a:prstGeom prst="rect">
            <a:avLst/>
          </a:prstGeom>
          <a:noFill/>
        </p:spPr>
        <p:txBody>
          <a:bodyPr wrap="square" rtlCol="0">
            <a:spAutoFit/>
          </a:bodyPr>
          <a:lstStyle/>
          <a:p>
            <a:r>
              <a:rPr lang="ne-NP" sz="2400" dirty="0">
                <a:solidFill>
                  <a:srgbClr val="0070C0"/>
                </a:solidFill>
              </a:rPr>
              <a:t>आरुशी खड्का </a:t>
            </a:r>
            <a:endParaRPr lang="en-US" sz="24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8654889" y="3855755"/>
            <a:ext cx="1788967" cy="461665"/>
          </a:xfrm>
          <a:prstGeom prst="rect">
            <a:avLst/>
          </a:prstGeom>
          <a:noFill/>
        </p:spPr>
        <p:txBody>
          <a:bodyPr wrap="square" rtlCol="0">
            <a:spAutoFit/>
          </a:bodyPr>
          <a:lstStyle/>
          <a:p>
            <a:r>
              <a:rPr lang="ne-NP" sz="2400" dirty="0">
                <a:solidFill>
                  <a:srgbClr val="0070C0"/>
                </a:solidFill>
              </a:rPr>
              <a:t>शिव खड्का </a:t>
            </a:r>
            <a:endParaRPr lang="en-US" sz="24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11139827" y="3292556"/>
            <a:ext cx="1061798"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11139827" y="3885456"/>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29" name="TextBox 28">
            <a:extLst>
              <a:ext uri="{FF2B5EF4-FFF2-40B4-BE49-F238E27FC236}">
                <a16:creationId xmlns:a16="http://schemas.microsoft.com/office/drawing/2014/main" id="{08706C46-67EA-42EB-B5B8-042C27264BA0}"/>
              </a:ext>
            </a:extLst>
          </p:cNvPr>
          <p:cNvSpPr txBox="1"/>
          <p:nvPr/>
        </p:nvSpPr>
        <p:spPr>
          <a:xfrm>
            <a:off x="11130202" y="4331503"/>
            <a:ext cx="1061798" cy="461665"/>
          </a:xfrm>
          <a:prstGeom prst="rect">
            <a:avLst/>
          </a:prstGeom>
          <a:noFill/>
        </p:spPr>
        <p:txBody>
          <a:bodyPr wrap="square" rtlCol="0">
            <a:spAutoFit/>
          </a:bodyPr>
          <a:lstStyle/>
          <a:p>
            <a:r>
              <a:rPr lang="en-US" sz="2400" dirty="0">
                <a:solidFill>
                  <a:srgbClr val="0070C0"/>
                </a:solidFill>
              </a:rPr>
              <a:t>2</a:t>
            </a:r>
          </a:p>
        </p:txBody>
      </p:sp>
      <p:sp>
        <p:nvSpPr>
          <p:cNvPr id="30" name="TextBox 29">
            <a:extLst>
              <a:ext uri="{FF2B5EF4-FFF2-40B4-BE49-F238E27FC236}">
                <a16:creationId xmlns:a16="http://schemas.microsoft.com/office/drawing/2014/main" id="{D97ADB41-B843-4506-9E73-AF0B67BC9E9D}"/>
              </a:ext>
            </a:extLst>
          </p:cNvPr>
          <p:cNvSpPr txBox="1"/>
          <p:nvPr/>
        </p:nvSpPr>
        <p:spPr>
          <a:xfrm>
            <a:off x="11114724" y="4854823"/>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31" name="TextBox 30">
            <a:extLst>
              <a:ext uri="{FF2B5EF4-FFF2-40B4-BE49-F238E27FC236}">
                <a16:creationId xmlns:a16="http://schemas.microsoft.com/office/drawing/2014/main" id="{30D03316-1933-478E-A197-5B1590E15FD5}"/>
              </a:ext>
            </a:extLst>
          </p:cNvPr>
          <p:cNvSpPr txBox="1"/>
          <p:nvPr/>
        </p:nvSpPr>
        <p:spPr>
          <a:xfrm>
            <a:off x="11114724" y="5299333"/>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cxnSp>
        <p:nvCxnSpPr>
          <p:cNvPr id="32" name="Straight Arrow Connector 31">
            <a:extLst>
              <a:ext uri="{FF2B5EF4-FFF2-40B4-BE49-F238E27FC236}">
                <a16:creationId xmlns:a16="http://schemas.microsoft.com/office/drawing/2014/main" id="{6C1E88D2-806E-4A15-8B81-453F798566BE}"/>
              </a:ext>
            </a:extLst>
          </p:cNvPr>
          <p:cNvCxnSpPr>
            <a:cxnSpLocks/>
          </p:cNvCxnSpPr>
          <p:nvPr/>
        </p:nvCxnSpPr>
        <p:spPr>
          <a:xfrm>
            <a:off x="5174760" y="3865254"/>
            <a:ext cx="3290974" cy="434371"/>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Text Placeholder 2">
            <a:extLst>
              <a:ext uri="{FF2B5EF4-FFF2-40B4-BE49-F238E27FC236}">
                <a16:creationId xmlns:a16="http://schemas.microsoft.com/office/drawing/2014/main" id="{41549DE5-971B-4E12-908A-08A894C8C361}"/>
              </a:ext>
            </a:extLst>
          </p:cNvPr>
          <p:cNvSpPr txBox="1">
            <a:spLocks/>
          </p:cNvSpPr>
          <p:nvPr/>
        </p:nvSpPr>
        <p:spPr>
          <a:xfrm>
            <a:off x="313995" y="5020092"/>
            <a:ext cx="7433239" cy="18192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endParaRPr lang="ne-NP" sz="2400" dirty="0">
              <a:solidFill>
                <a:schemeClr val="tx1">
                  <a:lumMod val="95000"/>
                  <a:lumOff val="5000"/>
                </a:schemeClr>
              </a:solidFill>
              <a:latin typeface="Preeti" pitchFamily="2" charset="0"/>
              <a:cs typeface="Kalimati" panose="00000400000000000000" pitchFamily="2"/>
            </a:endParaRPr>
          </a:p>
          <a:p>
            <a:pPr marL="0" indent="0">
              <a:lnSpc>
                <a:spcPct val="150000"/>
              </a:lnSpc>
              <a:buFont typeface="Arial" panose="020B0604020202020204" pitchFamily="34" charset="0"/>
              <a:buNone/>
            </a:pPr>
            <a:endParaRPr lang="ne-NP" sz="2400" dirty="0">
              <a:solidFill>
                <a:schemeClr val="tx1">
                  <a:lumMod val="95000"/>
                  <a:lumOff val="5000"/>
                </a:schemeClr>
              </a:solidFill>
              <a:latin typeface="Preeti" pitchFamily="2" charset="0"/>
              <a:cs typeface="Kalimati" panose="00000400000000000000" pitchFamily="2"/>
            </a:endParaRPr>
          </a:p>
        </p:txBody>
      </p:sp>
      <p:sp>
        <p:nvSpPr>
          <p:cNvPr id="5" name="Left Brace 4">
            <a:extLst>
              <a:ext uri="{FF2B5EF4-FFF2-40B4-BE49-F238E27FC236}">
                <a16:creationId xmlns:a16="http://schemas.microsoft.com/office/drawing/2014/main" id="{89A94A23-EF1D-4E16-8631-72A957875999}"/>
              </a:ext>
            </a:extLst>
          </p:cNvPr>
          <p:cNvSpPr/>
          <p:nvPr/>
        </p:nvSpPr>
        <p:spPr>
          <a:xfrm>
            <a:off x="8137045" y="2861828"/>
            <a:ext cx="884620" cy="3002218"/>
          </a:xfrm>
          <a:prstGeom prst="lef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Speech Bubble: Rectangle with Corners Rounded 1">
            <a:extLst>
              <a:ext uri="{FF2B5EF4-FFF2-40B4-BE49-F238E27FC236}">
                <a16:creationId xmlns:a16="http://schemas.microsoft.com/office/drawing/2014/main" id="{9F027E0F-F2BB-4712-91FA-447E909CB291}"/>
              </a:ext>
            </a:extLst>
          </p:cNvPr>
          <p:cNvSpPr/>
          <p:nvPr/>
        </p:nvSpPr>
        <p:spPr>
          <a:xfrm>
            <a:off x="313995" y="5299332"/>
            <a:ext cx="5714514" cy="1346755"/>
          </a:xfrm>
          <a:prstGeom prst="wedgeRoundRectCallout">
            <a:avLst>
              <a:gd name="adj1" fmla="val 64485"/>
              <a:gd name="adj2" fmla="val -13137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000" dirty="0">
                <a:cs typeface="Kalimati" panose="00000400000000000000" pitchFamily="2"/>
              </a:rPr>
              <a:t>परिचयात्मक खण्डमा परिवारमा अक्सर बसोवास गर्ने पुरुषको संख्या र व्यक्तिगत खण्डको महल ३ को पुरुषको संख्या गन्ती गर्दा बराबर हुनुपर्नेछ।</a:t>
            </a:r>
            <a:endParaRPr lang="en-US" sz="2000" dirty="0">
              <a:cs typeface="Kalimati" panose="00000400000000000000" pitchFamily="2"/>
            </a:endParaRPr>
          </a:p>
          <a:p>
            <a:endParaRPr lang="en-US" sz="2000" dirty="0"/>
          </a:p>
        </p:txBody>
      </p:sp>
    </p:spTree>
    <p:extLst>
      <p:ext uri="{BB962C8B-B14F-4D97-AF65-F5344CB8AC3E}">
        <p14:creationId xmlns:p14="http://schemas.microsoft.com/office/powerpoint/2010/main" val="3602409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21BCA2D0-89F6-443A-B3C2-C20440B0AC1D}"/>
              </a:ext>
            </a:extLst>
          </p:cNvPr>
          <p:cNvSpPr txBox="1"/>
          <p:nvPr/>
        </p:nvSpPr>
        <p:spPr>
          <a:xfrm>
            <a:off x="10288673" y="3861784"/>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pic>
        <p:nvPicPr>
          <p:cNvPr id="16" name="Picture 15">
            <a:extLst>
              <a:ext uri="{FF2B5EF4-FFF2-40B4-BE49-F238E27FC236}">
                <a16:creationId xmlns:a16="http://schemas.microsoft.com/office/drawing/2014/main" id="{454A6AC4-5651-46D1-8F20-8636D2DA6D69}"/>
              </a:ext>
            </a:extLst>
          </p:cNvPr>
          <p:cNvPicPr>
            <a:picLocks noChangeAspect="1"/>
          </p:cNvPicPr>
          <p:nvPr/>
        </p:nvPicPr>
        <p:blipFill rotWithShape="1">
          <a:blip r:embed="rId2"/>
          <a:srcRect l="-1461" t="-130" r="17599" b="130"/>
          <a:stretch/>
        </p:blipFill>
        <p:spPr>
          <a:xfrm>
            <a:off x="7920115" y="654517"/>
            <a:ext cx="3167946" cy="6114268"/>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699846" y="772252"/>
            <a:ext cx="6327829"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व्यक्तिगत विवरण</a:t>
            </a:r>
            <a:r>
              <a:rPr lang="en-US" b="1" dirty="0">
                <a:solidFill>
                  <a:srgbClr val="002060"/>
                </a:solidFill>
                <a:latin typeface="Ganesh" pitchFamily="2" charset="0"/>
                <a:cs typeface="Kalimati" panose="00000400000000000000" pitchFamily="2"/>
              </a:rPr>
              <a:t> </a:t>
            </a:r>
            <a:endParaRPr lang="ne-NP" b="1" dirty="0">
              <a:solidFill>
                <a:srgbClr val="002060"/>
              </a:solidFill>
              <a:latin typeface="Ganesh"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16</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C22C827C-BDA8-46B0-AA58-64CA1889745D}"/>
              </a:ext>
            </a:extLst>
          </p:cNvPr>
          <p:cNvSpPr txBox="1"/>
          <p:nvPr/>
        </p:nvSpPr>
        <p:spPr>
          <a:xfrm>
            <a:off x="8556400" y="2810532"/>
            <a:ext cx="1838208" cy="461665"/>
          </a:xfrm>
          <a:prstGeom prst="rect">
            <a:avLst/>
          </a:prstGeom>
          <a:noFill/>
        </p:spPr>
        <p:txBody>
          <a:bodyPr wrap="square" rtlCol="0">
            <a:spAutoFit/>
          </a:bodyPr>
          <a:lstStyle/>
          <a:p>
            <a:r>
              <a:rPr lang="ne-NP" sz="2400" dirty="0">
                <a:solidFill>
                  <a:srgbClr val="0070C0"/>
                </a:solidFill>
              </a:rPr>
              <a:t>हरि खड्का </a:t>
            </a:r>
            <a:endParaRPr lang="en-US" sz="2400" dirty="0">
              <a:solidFill>
                <a:srgbClr val="0070C0"/>
              </a:solidFill>
            </a:endParaRPr>
          </a:p>
        </p:txBody>
      </p:sp>
      <p:sp>
        <p:nvSpPr>
          <p:cNvPr id="11" name="TextBox 10">
            <a:extLst>
              <a:ext uri="{FF2B5EF4-FFF2-40B4-BE49-F238E27FC236}">
                <a16:creationId xmlns:a16="http://schemas.microsoft.com/office/drawing/2014/main" id="{0931DC6E-3E75-420D-8A8E-36D9E86C7FAF}"/>
              </a:ext>
            </a:extLst>
          </p:cNvPr>
          <p:cNvSpPr txBox="1"/>
          <p:nvPr/>
        </p:nvSpPr>
        <p:spPr>
          <a:xfrm>
            <a:off x="8517281" y="3308450"/>
            <a:ext cx="1973614" cy="461665"/>
          </a:xfrm>
          <a:prstGeom prst="rect">
            <a:avLst/>
          </a:prstGeom>
          <a:noFill/>
        </p:spPr>
        <p:txBody>
          <a:bodyPr wrap="square" rtlCol="0">
            <a:spAutoFit/>
          </a:bodyPr>
          <a:lstStyle/>
          <a:p>
            <a:r>
              <a:rPr lang="ne-NP" sz="2400" dirty="0">
                <a:solidFill>
                  <a:srgbClr val="0070C0"/>
                </a:solidFill>
              </a:rPr>
              <a:t>सिता खड्का </a:t>
            </a:r>
            <a:endParaRPr lang="en-US" sz="2400" dirty="0">
              <a:solidFill>
                <a:srgbClr val="0070C0"/>
              </a:solidFill>
            </a:endParaRPr>
          </a:p>
        </p:txBody>
      </p:sp>
      <p:sp>
        <p:nvSpPr>
          <p:cNvPr id="12" name="TextBox 11">
            <a:extLst>
              <a:ext uri="{FF2B5EF4-FFF2-40B4-BE49-F238E27FC236}">
                <a16:creationId xmlns:a16="http://schemas.microsoft.com/office/drawing/2014/main" id="{E49356B3-21E4-4721-A06C-6F6AC307F67E}"/>
              </a:ext>
            </a:extLst>
          </p:cNvPr>
          <p:cNvSpPr txBox="1"/>
          <p:nvPr/>
        </p:nvSpPr>
        <p:spPr>
          <a:xfrm>
            <a:off x="8616683" y="5290212"/>
            <a:ext cx="1774810" cy="461665"/>
          </a:xfrm>
          <a:prstGeom prst="rect">
            <a:avLst/>
          </a:prstGeom>
          <a:noFill/>
        </p:spPr>
        <p:txBody>
          <a:bodyPr wrap="square" rtlCol="0">
            <a:spAutoFit/>
          </a:bodyPr>
          <a:lstStyle/>
          <a:p>
            <a:r>
              <a:rPr lang="ne-NP" sz="2400">
                <a:solidFill>
                  <a:srgbClr val="0070C0"/>
                </a:solidFill>
              </a:rPr>
              <a:t>सौरभ </a:t>
            </a:r>
            <a:r>
              <a:rPr lang="ne-NP" sz="2400" dirty="0">
                <a:solidFill>
                  <a:srgbClr val="0070C0"/>
                </a:solidFill>
              </a:rPr>
              <a:t>खड्का </a:t>
            </a:r>
            <a:endParaRPr lang="en-US" sz="2400" dirty="0">
              <a:solidFill>
                <a:srgbClr val="0070C0"/>
              </a:solidFill>
            </a:endParaRPr>
          </a:p>
        </p:txBody>
      </p:sp>
      <p:sp>
        <p:nvSpPr>
          <p:cNvPr id="13" name="TextBox 12">
            <a:extLst>
              <a:ext uri="{FF2B5EF4-FFF2-40B4-BE49-F238E27FC236}">
                <a16:creationId xmlns:a16="http://schemas.microsoft.com/office/drawing/2014/main" id="{B3B43DF8-5D42-41E5-9278-C5565F13FE97}"/>
              </a:ext>
            </a:extLst>
          </p:cNvPr>
          <p:cNvSpPr txBox="1"/>
          <p:nvPr/>
        </p:nvSpPr>
        <p:spPr>
          <a:xfrm>
            <a:off x="8482104" y="4776097"/>
            <a:ext cx="1552994" cy="461665"/>
          </a:xfrm>
          <a:prstGeom prst="rect">
            <a:avLst/>
          </a:prstGeom>
          <a:noFill/>
        </p:spPr>
        <p:txBody>
          <a:bodyPr wrap="square" rtlCol="0">
            <a:spAutoFit/>
          </a:bodyPr>
          <a:lstStyle/>
          <a:p>
            <a:r>
              <a:rPr lang="ne-NP" sz="2400" dirty="0">
                <a:solidFill>
                  <a:srgbClr val="0070C0"/>
                </a:solidFill>
              </a:rPr>
              <a:t>राजु खड्का </a:t>
            </a:r>
            <a:endParaRPr lang="en-US" sz="2400" dirty="0">
              <a:solidFill>
                <a:srgbClr val="0070C0"/>
              </a:solidFill>
            </a:endParaRPr>
          </a:p>
        </p:txBody>
      </p:sp>
      <p:sp>
        <p:nvSpPr>
          <p:cNvPr id="14" name="TextBox 13">
            <a:extLst>
              <a:ext uri="{FF2B5EF4-FFF2-40B4-BE49-F238E27FC236}">
                <a16:creationId xmlns:a16="http://schemas.microsoft.com/office/drawing/2014/main" id="{47BF069D-335C-45AB-B8F8-809B2D04E3B0}"/>
              </a:ext>
            </a:extLst>
          </p:cNvPr>
          <p:cNvSpPr txBox="1"/>
          <p:nvPr/>
        </p:nvSpPr>
        <p:spPr>
          <a:xfrm>
            <a:off x="8515000" y="4314432"/>
            <a:ext cx="2104153" cy="461665"/>
          </a:xfrm>
          <a:prstGeom prst="rect">
            <a:avLst/>
          </a:prstGeom>
          <a:noFill/>
        </p:spPr>
        <p:txBody>
          <a:bodyPr wrap="square" rtlCol="0">
            <a:spAutoFit/>
          </a:bodyPr>
          <a:lstStyle/>
          <a:p>
            <a:r>
              <a:rPr lang="ne-NP" sz="2400" dirty="0">
                <a:solidFill>
                  <a:srgbClr val="0070C0"/>
                </a:solidFill>
              </a:rPr>
              <a:t>आरुशी खड्का </a:t>
            </a:r>
            <a:endParaRPr lang="en-US" sz="2400" dirty="0">
              <a:solidFill>
                <a:srgbClr val="0070C0"/>
              </a:solidFill>
            </a:endParaRPr>
          </a:p>
        </p:txBody>
      </p:sp>
      <p:sp>
        <p:nvSpPr>
          <p:cNvPr id="15" name="TextBox 14">
            <a:extLst>
              <a:ext uri="{FF2B5EF4-FFF2-40B4-BE49-F238E27FC236}">
                <a16:creationId xmlns:a16="http://schemas.microsoft.com/office/drawing/2014/main" id="{2A3E492D-FFE3-4944-A966-65C9E1817D0B}"/>
              </a:ext>
            </a:extLst>
          </p:cNvPr>
          <p:cNvSpPr txBox="1"/>
          <p:nvPr/>
        </p:nvSpPr>
        <p:spPr>
          <a:xfrm>
            <a:off x="8556400" y="3844790"/>
            <a:ext cx="1788967" cy="461665"/>
          </a:xfrm>
          <a:prstGeom prst="rect">
            <a:avLst/>
          </a:prstGeom>
          <a:noFill/>
        </p:spPr>
        <p:txBody>
          <a:bodyPr wrap="square" rtlCol="0">
            <a:spAutoFit/>
          </a:bodyPr>
          <a:lstStyle/>
          <a:p>
            <a:r>
              <a:rPr lang="ne-NP" sz="2400" dirty="0">
                <a:solidFill>
                  <a:srgbClr val="0070C0"/>
                </a:solidFill>
              </a:rPr>
              <a:t>शिव खड्का </a:t>
            </a:r>
            <a:endParaRPr lang="en-US" sz="2400" dirty="0">
              <a:solidFill>
                <a:srgbClr val="0070C0"/>
              </a:solidFill>
            </a:endParaRPr>
          </a:p>
        </p:txBody>
      </p:sp>
      <p:sp>
        <p:nvSpPr>
          <p:cNvPr id="17" name="TextBox 16">
            <a:extLst>
              <a:ext uri="{FF2B5EF4-FFF2-40B4-BE49-F238E27FC236}">
                <a16:creationId xmlns:a16="http://schemas.microsoft.com/office/drawing/2014/main" id="{F26156F1-02F8-4F65-83BE-3149D70CDD2A}"/>
              </a:ext>
            </a:extLst>
          </p:cNvPr>
          <p:cNvSpPr txBox="1"/>
          <p:nvPr/>
        </p:nvSpPr>
        <p:spPr>
          <a:xfrm>
            <a:off x="10551082" y="2829043"/>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18" name="TextBox 17">
            <a:extLst>
              <a:ext uri="{FF2B5EF4-FFF2-40B4-BE49-F238E27FC236}">
                <a16:creationId xmlns:a16="http://schemas.microsoft.com/office/drawing/2014/main" id="{ACCAB4C9-FE27-4B6F-ABAF-69D4F9896F99}"/>
              </a:ext>
            </a:extLst>
          </p:cNvPr>
          <p:cNvSpPr txBox="1"/>
          <p:nvPr/>
        </p:nvSpPr>
        <p:spPr>
          <a:xfrm>
            <a:off x="10601439" y="3350019"/>
            <a:ext cx="1061798"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20" name="TextBox 19">
            <a:extLst>
              <a:ext uri="{FF2B5EF4-FFF2-40B4-BE49-F238E27FC236}">
                <a16:creationId xmlns:a16="http://schemas.microsoft.com/office/drawing/2014/main" id="{B56DE752-1E64-4A48-B424-56C2DB712560}"/>
              </a:ext>
            </a:extLst>
          </p:cNvPr>
          <p:cNvSpPr txBox="1"/>
          <p:nvPr/>
        </p:nvSpPr>
        <p:spPr>
          <a:xfrm>
            <a:off x="10581605" y="4299638"/>
            <a:ext cx="1061798" cy="461665"/>
          </a:xfrm>
          <a:prstGeom prst="rect">
            <a:avLst/>
          </a:prstGeom>
          <a:noFill/>
        </p:spPr>
        <p:txBody>
          <a:bodyPr wrap="square" rtlCol="0">
            <a:spAutoFit/>
          </a:bodyPr>
          <a:lstStyle/>
          <a:p>
            <a:r>
              <a:rPr lang="ne-NP" sz="2400" dirty="0">
                <a:solidFill>
                  <a:srgbClr val="0070C0"/>
                </a:solidFill>
              </a:rPr>
              <a:t>3</a:t>
            </a:r>
            <a:endParaRPr lang="en-US" sz="2400" dirty="0">
              <a:solidFill>
                <a:srgbClr val="0070C0"/>
              </a:solidFill>
            </a:endParaRPr>
          </a:p>
        </p:txBody>
      </p:sp>
      <p:sp>
        <p:nvSpPr>
          <p:cNvPr id="21" name="TextBox 20">
            <a:extLst>
              <a:ext uri="{FF2B5EF4-FFF2-40B4-BE49-F238E27FC236}">
                <a16:creationId xmlns:a16="http://schemas.microsoft.com/office/drawing/2014/main" id="{6A8AB6E3-93C4-4023-BC18-E03F32332191}"/>
              </a:ext>
            </a:extLst>
          </p:cNvPr>
          <p:cNvSpPr txBox="1"/>
          <p:nvPr/>
        </p:nvSpPr>
        <p:spPr>
          <a:xfrm>
            <a:off x="10630876" y="4837668"/>
            <a:ext cx="1061798" cy="461665"/>
          </a:xfrm>
          <a:prstGeom prst="rect">
            <a:avLst/>
          </a:prstGeom>
          <a:noFill/>
        </p:spPr>
        <p:txBody>
          <a:bodyPr wrap="square" rtlCol="0">
            <a:spAutoFit/>
          </a:bodyPr>
          <a:lstStyle/>
          <a:p>
            <a:r>
              <a:rPr lang="ne-NP" sz="2400" dirty="0">
                <a:solidFill>
                  <a:srgbClr val="0070C0"/>
                </a:solidFill>
              </a:rPr>
              <a:t>8</a:t>
            </a:r>
            <a:endParaRPr lang="en-US" sz="2400" dirty="0">
              <a:solidFill>
                <a:srgbClr val="0070C0"/>
              </a:solidFill>
            </a:endParaRPr>
          </a:p>
        </p:txBody>
      </p:sp>
      <p:sp>
        <p:nvSpPr>
          <p:cNvPr id="22" name="TextBox 21">
            <a:extLst>
              <a:ext uri="{FF2B5EF4-FFF2-40B4-BE49-F238E27FC236}">
                <a16:creationId xmlns:a16="http://schemas.microsoft.com/office/drawing/2014/main" id="{DF5F0449-A558-42F2-89B2-6A52C5258C88}"/>
              </a:ext>
            </a:extLst>
          </p:cNvPr>
          <p:cNvSpPr txBox="1"/>
          <p:nvPr/>
        </p:nvSpPr>
        <p:spPr>
          <a:xfrm>
            <a:off x="10574697" y="5196839"/>
            <a:ext cx="1061798" cy="461665"/>
          </a:xfrm>
          <a:prstGeom prst="rect">
            <a:avLst/>
          </a:prstGeom>
          <a:noFill/>
        </p:spPr>
        <p:txBody>
          <a:bodyPr wrap="square" rtlCol="0">
            <a:spAutoFit/>
          </a:bodyPr>
          <a:lstStyle/>
          <a:p>
            <a:r>
              <a:rPr lang="ne-NP" sz="2400" dirty="0">
                <a:solidFill>
                  <a:srgbClr val="0070C0"/>
                </a:solidFill>
              </a:rPr>
              <a:t>8</a:t>
            </a:r>
            <a:endParaRPr lang="en-US" sz="2400" dirty="0">
              <a:solidFill>
                <a:srgbClr val="0070C0"/>
              </a:solidFill>
            </a:endParaRPr>
          </a:p>
        </p:txBody>
      </p:sp>
      <p:sp>
        <p:nvSpPr>
          <p:cNvPr id="3" name="Speech Bubble: Rectangle 2">
            <a:extLst>
              <a:ext uri="{FF2B5EF4-FFF2-40B4-BE49-F238E27FC236}">
                <a16:creationId xmlns:a16="http://schemas.microsoft.com/office/drawing/2014/main" id="{F920E37C-2B9C-4BA8-A93E-29B02172E5FB}"/>
              </a:ext>
            </a:extLst>
          </p:cNvPr>
          <p:cNvSpPr/>
          <p:nvPr/>
        </p:nvSpPr>
        <p:spPr>
          <a:xfrm>
            <a:off x="6165669" y="3444239"/>
            <a:ext cx="2610838" cy="2392821"/>
          </a:xfrm>
          <a:prstGeom prst="wedgeRectCallout">
            <a:avLst>
              <a:gd name="adj1" fmla="val 131645"/>
              <a:gd name="adj2" fmla="val -2377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ne-NP" sz="2400" b="1">
                <a:solidFill>
                  <a:schemeClr val="bg1"/>
                </a:solidFill>
                <a:cs typeface="Kalimati" panose="00000400000000000000" pitchFamily="2"/>
              </a:rPr>
              <a:t>परिवारमूलीको नाताको </a:t>
            </a:r>
            <a:r>
              <a:rPr lang="ne-NP" sz="2400">
                <a:solidFill>
                  <a:schemeClr val="bg1"/>
                </a:solidFill>
                <a:cs typeface="Kalimati" panose="00000400000000000000" pitchFamily="2"/>
              </a:rPr>
              <a:t>कोड 1 अन्य </a:t>
            </a:r>
            <a:r>
              <a:rPr lang="ne-NP" sz="2400" dirty="0">
                <a:solidFill>
                  <a:schemeClr val="bg1"/>
                </a:solidFill>
                <a:cs typeface="Kalimati" panose="00000400000000000000" pitchFamily="2"/>
              </a:rPr>
              <a:t>लहरमा आउनु </a:t>
            </a:r>
            <a:r>
              <a:rPr lang="ne-NP" sz="2400">
                <a:solidFill>
                  <a:schemeClr val="bg1"/>
                </a:solidFill>
                <a:cs typeface="Kalimati" panose="00000400000000000000" pitchFamily="2"/>
              </a:rPr>
              <a:t>हुँदैन ।</a:t>
            </a:r>
            <a:endParaRPr lang="en-US" sz="2400" b="1" dirty="0">
              <a:solidFill>
                <a:schemeClr val="tx1"/>
              </a:solidFill>
              <a:cs typeface="Kalimati" panose="00000400000000000000" pitchFamily="2"/>
            </a:endParaRPr>
          </a:p>
        </p:txBody>
      </p:sp>
      <p:sp>
        <p:nvSpPr>
          <p:cNvPr id="2" name="Multiplication Sign 1">
            <a:extLst>
              <a:ext uri="{FF2B5EF4-FFF2-40B4-BE49-F238E27FC236}">
                <a16:creationId xmlns:a16="http://schemas.microsoft.com/office/drawing/2014/main" id="{FFE23DF3-2277-47F7-A358-0377D9F2042D}"/>
              </a:ext>
            </a:extLst>
          </p:cNvPr>
          <p:cNvSpPr/>
          <p:nvPr/>
        </p:nvSpPr>
        <p:spPr>
          <a:xfrm>
            <a:off x="10819572" y="3852762"/>
            <a:ext cx="792282" cy="433656"/>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3" name="TextBox 22">
            <a:extLst>
              <a:ext uri="{FF2B5EF4-FFF2-40B4-BE49-F238E27FC236}">
                <a16:creationId xmlns:a16="http://schemas.microsoft.com/office/drawing/2014/main" id="{DBE4E4D1-9E92-4F5F-995C-AC24F4D4EC2F}"/>
              </a:ext>
            </a:extLst>
          </p:cNvPr>
          <p:cNvSpPr txBox="1"/>
          <p:nvPr/>
        </p:nvSpPr>
        <p:spPr>
          <a:xfrm>
            <a:off x="10619154" y="3858129"/>
            <a:ext cx="553904"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pic>
        <p:nvPicPr>
          <p:cNvPr id="24" name="Picture 23">
            <a:extLst>
              <a:ext uri="{FF2B5EF4-FFF2-40B4-BE49-F238E27FC236}">
                <a16:creationId xmlns:a16="http://schemas.microsoft.com/office/drawing/2014/main" id="{933EA304-1501-48F3-A9A6-94712CBFE7A9}"/>
              </a:ext>
            </a:extLst>
          </p:cNvPr>
          <p:cNvPicPr>
            <a:picLocks noChangeAspect="1"/>
          </p:cNvPicPr>
          <p:nvPr/>
        </p:nvPicPr>
        <p:blipFill rotWithShape="1">
          <a:blip r:embed="rId3"/>
          <a:srcRect r="12199" b="45711"/>
          <a:stretch/>
        </p:blipFill>
        <p:spPr>
          <a:xfrm>
            <a:off x="158789" y="3040284"/>
            <a:ext cx="6006880" cy="3132356"/>
          </a:xfrm>
          <a:prstGeom prst="rect">
            <a:avLst/>
          </a:prstGeom>
        </p:spPr>
      </p:pic>
      <p:sp>
        <p:nvSpPr>
          <p:cNvPr id="32" name="TextBox 31">
            <a:extLst>
              <a:ext uri="{FF2B5EF4-FFF2-40B4-BE49-F238E27FC236}">
                <a16:creationId xmlns:a16="http://schemas.microsoft.com/office/drawing/2014/main" id="{ED2D2D51-A7FA-4222-AF47-EB54018E9919}"/>
              </a:ext>
            </a:extLst>
          </p:cNvPr>
          <p:cNvSpPr txBox="1"/>
          <p:nvPr/>
        </p:nvSpPr>
        <p:spPr>
          <a:xfrm>
            <a:off x="1303657" y="5171095"/>
            <a:ext cx="1838208" cy="461665"/>
          </a:xfrm>
          <a:prstGeom prst="rect">
            <a:avLst/>
          </a:prstGeom>
          <a:noFill/>
        </p:spPr>
        <p:txBody>
          <a:bodyPr wrap="square" rtlCol="0">
            <a:spAutoFit/>
          </a:bodyPr>
          <a:lstStyle/>
          <a:p>
            <a:r>
              <a:rPr lang="ne-NP" sz="2400" dirty="0">
                <a:solidFill>
                  <a:srgbClr val="0070C0"/>
                </a:solidFill>
              </a:rPr>
              <a:t>हरि खड्का </a:t>
            </a:r>
            <a:endParaRPr lang="en-US" sz="2400" dirty="0">
              <a:solidFill>
                <a:srgbClr val="0070C0"/>
              </a:solidFill>
            </a:endParaRPr>
          </a:p>
        </p:txBody>
      </p:sp>
      <p:sp>
        <p:nvSpPr>
          <p:cNvPr id="33" name="TextBox 32">
            <a:extLst>
              <a:ext uri="{FF2B5EF4-FFF2-40B4-BE49-F238E27FC236}">
                <a16:creationId xmlns:a16="http://schemas.microsoft.com/office/drawing/2014/main" id="{067634AA-5D3A-4E54-A164-3D68F45BED45}"/>
              </a:ext>
            </a:extLst>
          </p:cNvPr>
          <p:cNvSpPr txBox="1"/>
          <p:nvPr/>
        </p:nvSpPr>
        <p:spPr>
          <a:xfrm>
            <a:off x="1190985" y="5624083"/>
            <a:ext cx="1973614" cy="461665"/>
          </a:xfrm>
          <a:prstGeom prst="rect">
            <a:avLst/>
          </a:prstGeom>
          <a:noFill/>
        </p:spPr>
        <p:txBody>
          <a:bodyPr wrap="square" rtlCol="0">
            <a:spAutoFit/>
          </a:bodyPr>
          <a:lstStyle/>
          <a:p>
            <a:r>
              <a:rPr lang="ne-NP" sz="2400" dirty="0">
                <a:solidFill>
                  <a:srgbClr val="0070C0"/>
                </a:solidFill>
              </a:rPr>
              <a:t>सिता खड्का </a:t>
            </a:r>
            <a:endParaRPr lang="en-US" sz="2400" dirty="0">
              <a:solidFill>
                <a:srgbClr val="0070C0"/>
              </a:solidFill>
            </a:endParaRPr>
          </a:p>
        </p:txBody>
      </p:sp>
      <p:sp>
        <p:nvSpPr>
          <p:cNvPr id="34" name="TextBox 33">
            <a:extLst>
              <a:ext uri="{FF2B5EF4-FFF2-40B4-BE49-F238E27FC236}">
                <a16:creationId xmlns:a16="http://schemas.microsoft.com/office/drawing/2014/main" id="{6FE22502-0F70-48CF-8479-571EB7C24FEC}"/>
              </a:ext>
            </a:extLst>
          </p:cNvPr>
          <p:cNvSpPr txBox="1"/>
          <p:nvPr/>
        </p:nvSpPr>
        <p:spPr>
          <a:xfrm>
            <a:off x="4109964" y="5199390"/>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39" name="TextBox 38">
            <a:extLst>
              <a:ext uri="{FF2B5EF4-FFF2-40B4-BE49-F238E27FC236}">
                <a16:creationId xmlns:a16="http://schemas.microsoft.com/office/drawing/2014/main" id="{69537D5C-BD2D-4B82-9A7D-3CFC1E6BE1E8}"/>
              </a:ext>
            </a:extLst>
          </p:cNvPr>
          <p:cNvSpPr txBox="1"/>
          <p:nvPr/>
        </p:nvSpPr>
        <p:spPr>
          <a:xfrm>
            <a:off x="4097850" y="5647401"/>
            <a:ext cx="1061798"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41" name="TextBox 40">
            <a:extLst>
              <a:ext uri="{FF2B5EF4-FFF2-40B4-BE49-F238E27FC236}">
                <a16:creationId xmlns:a16="http://schemas.microsoft.com/office/drawing/2014/main" id="{9C7477E9-D24A-4C34-9352-9FC30A7B12DD}"/>
              </a:ext>
            </a:extLst>
          </p:cNvPr>
          <p:cNvSpPr txBox="1"/>
          <p:nvPr/>
        </p:nvSpPr>
        <p:spPr>
          <a:xfrm>
            <a:off x="3372632" y="5688500"/>
            <a:ext cx="1061798" cy="461665"/>
          </a:xfrm>
          <a:prstGeom prst="rect">
            <a:avLst/>
          </a:prstGeom>
          <a:noFill/>
        </p:spPr>
        <p:txBody>
          <a:bodyPr wrap="square" rtlCol="0">
            <a:spAutoFit/>
          </a:bodyPr>
          <a:lstStyle/>
          <a:p>
            <a:r>
              <a:rPr lang="en-US" sz="2400" dirty="0">
                <a:solidFill>
                  <a:srgbClr val="0070C0"/>
                </a:solidFill>
              </a:rPr>
              <a:t>2</a:t>
            </a:r>
          </a:p>
        </p:txBody>
      </p:sp>
      <p:sp>
        <p:nvSpPr>
          <p:cNvPr id="42" name="TextBox 41">
            <a:extLst>
              <a:ext uri="{FF2B5EF4-FFF2-40B4-BE49-F238E27FC236}">
                <a16:creationId xmlns:a16="http://schemas.microsoft.com/office/drawing/2014/main" id="{9F95F1F3-8155-4364-AD19-EDAC33464564}"/>
              </a:ext>
            </a:extLst>
          </p:cNvPr>
          <p:cNvSpPr txBox="1"/>
          <p:nvPr/>
        </p:nvSpPr>
        <p:spPr>
          <a:xfrm>
            <a:off x="4952973" y="5215060"/>
            <a:ext cx="1061798" cy="461665"/>
          </a:xfrm>
          <a:prstGeom prst="rect">
            <a:avLst/>
          </a:prstGeom>
          <a:noFill/>
        </p:spPr>
        <p:txBody>
          <a:bodyPr wrap="square" rtlCol="0">
            <a:spAutoFit/>
          </a:bodyPr>
          <a:lstStyle/>
          <a:p>
            <a:r>
              <a:rPr lang="en-US" sz="2400" dirty="0">
                <a:solidFill>
                  <a:srgbClr val="0070C0"/>
                </a:solidFill>
              </a:rPr>
              <a:t>9</a:t>
            </a:r>
          </a:p>
        </p:txBody>
      </p:sp>
      <p:sp>
        <p:nvSpPr>
          <p:cNvPr id="43" name="TextBox 42">
            <a:extLst>
              <a:ext uri="{FF2B5EF4-FFF2-40B4-BE49-F238E27FC236}">
                <a16:creationId xmlns:a16="http://schemas.microsoft.com/office/drawing/2014/main" id="{2207FE14-BAEA-4599-996E-CCFD0FFB3597}"/>
              </a:ext>
            </a:extLst>
          </p:cNvPr>
          <p:cNvSpPr txBox="1"/>
          <p:nvPr/>
        </p:nvSpPr>
        <p:spPr>
          <a:xfrm>
            <a:off x="4908577" y="5700793"/>
            <a:ext cx="1061798" cy="461665"/>
          </a:xfrm>
          <a:prstGeom prst="rect">
            <a:avLst/>
          </a:prstGeom>
          <a:noFill/>
        </p:spPr>
        <p:txBody>
          <a:bodyPr wrap="square" rtlCol="0">
            <a:spAutoFit/>
          </a:bodyPr>
          <a:lstStyle/>
          <a:p>
            <a:r>
              <a:rPr lang="en-US" sz="2400" dirty="0">
                <a:solidFill>
                  <a:srgbClr val="0070C0"/>
                </a:solidFill>
              </a:rPr>
              <a:t>39</a:t>
            </a:r>
          </a:p>
        </p:txBody>
      </p:sp>
      <p:sp>
        <p:nvSpPr>
          <p:cNvPr id="4" name="Speech Bubble: Oval 3">
            <a:extLst>
              <a:ext uri="{FF2B5EF4-FFF2-40B4-BE49-F238E27FC236}">
                <a16:creationId xmlns:a16="http://schemas.microsoft.com/office/drawing/2014/main" id="{46C10460-B68E-4032-A5CD-26B2EF9FAF37}"/>
              </a:ext>
            </a:extLst>
          </p:cNvPr>
          <p:cNvSpPr/>
          <p:nvPr/>
        </p:nvSpPr>
        <p:spPr>
          <a:xfrm>
            <a:off x="339212" y="1086859"/>
            <a:ext cx="3825115" cy="1723673"/>
          </a:xfrm>
          <a:prstGeom prst="wedgeEllipseCallout">
            <a:avLst>
              <a:gd name="adj1" fmla="val 84300"/>
              <a:gd name="adj2" fmla="val 1946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solidFill>
                  <a:schemeClr val="bg1"/>
                </a:solidFill>
                <a:cs typeface="Kalimati" panose="00000400000000000000" pitchFamily="2"/>
              </a:rPr>
              <a:t>परिवारमूलीको उमेर १० वर्ष भन्दा कम आउनु हुँदैन।</a:t>
            </a:r>
            <a:endParaRPr lang="en-US" sz="2000" dirty="0">
              <a:solidFill>
                <a:schemeClr val="bg1"/>
              </a:solidFill>
              <a:cs typeface="Kalimati" panose="00000400000000000000" pitchFamily="2"/>
            </a:endParaRPr>
          </a:p>
          <a:p>
            <a:pPr algn="ctr"/>
            <a:endParaRPr lang="en-US" dirty="0"/>
          </a:p>
        </p:txBody>
      </p:sp>
      <p:sp>
        <p:nvSpPr>
          <p:cNvPr id="45" name="Multiplication Sign 44">
            <a:extLst>
              <a:ext uri="{FF2B5EF4-FFF2-40B4-BE49-F238E27FC236}">
                <a16:creationId xmlns:a16="http://schemas.microsoft.com/office/drawing/2014/main" id="{0B9D6369-3BA9-43B3-92AF-1CB7EE6A1F79}"/>
              </a:ext>
            </a:extLst>
          </p:cNvPr>
          <p:cNvSpPr/>
          <p:nvPr/>
        </p:nvSpPr>
        <p:spPr>
          <a:xfrm>
            <a:off x="5208584" y="5171095"/>
            <a:ext cx="792282" cy="433656"/>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5" name="Speech Bubble: Oval 4">
            <a:extLst>
              <a:ext uri="{FF2B5EF4-FFF2-40B4-BE49-F238E27FC236}">
                <a16:creationId xmlns:a16="http://schemas.microsoft.com/office/drawing/2014/main" id="{098AD4A6-F394-401C-9564-B2E0BCD9D66E}"/>
              </a:ext>
            </a:extLst>
          </p:cNvPr>
          <p:cNvSpPr/>
          <p:nvPr/>
        </p:nvSpPr>
        <p:spPr>
          <a:xfrm>
            <a:off x="4320802" y="1348316"/>
            <a:ext cx="3336904" cy="1691968"/>
          </a:xfrm>
          <a:prstGeom prst="wedgeEllipseCallout">
            <a:avLst>
              <a:gd name="adj1" fmla="val 143000"/>
              <a:gd name="adj2" fmla="val 5140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cs typeface="Kalimati" panose="00000400000000000000" pitchFamily="2"/>
              </a:rPr>
              <a:t>महल २ को पहिलो लहरमा परिवारमूली नै हुनु पर्दछ </a:t>
            </a:r>
          </a:p>
          <a:p>
            <a:pPr algn="ctr"/>
            <a:endParaRPr lang="en-US" dirty="0"/>
          </a:p>
        </p:txBody>
      </p:sp>
    </p:spTree>
    <p:extLst>
      <p:ext uri="{BB962C8B-B14F-4D97-AF65-F5344CB8AC3E}">
        <p14:creationId xmlns:p14="http://schemas.microsoft.com/office/powerpoint/2010/main" val="3728018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A4A334-3A29-4E24-8BB3-8570228CEE5A}"/>
              </a:ext>
            </a:extLst>
          </p:cNvPr>
          <p:cNvPicPr>
            <a:picLocks noChangeAspect="1"/>
          </p:cNvPicPr>
          <p:nvPr/>
        </p:nvPicPr>
        <p:blipFill>
          <a:blip r:embed="rId2"/>
          <a:stretch>
            <a:fillRect/>
          </a:stretch>
        </p:blipFill>
        <p:spPr>
          <a:xfrm>
            <a:off x="4594903" y="1023390"/>
            <a:ext cx="6841476" cy="5769811"/>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17</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7E8D6786-F001-4C4F-9571-0357797C6A70}"/>
              </a:ext>
            </a:extLst>
          </p:cNvPr>
          <p:cNvSpPr txBox="1"/>
          <p:nvPr/>
        </p:nvSpPr>
        <p:spPr>
          <a:xfrm>
            <a:off x="10710515" y="5372516"/>
            <a:ext cx="1277262"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2" name="TextBox 11">
            <a:extLst>
              <a:ext uri="{FF2B5EF4-FFF2-40B4-BE49-F238E27FC236}">
                <a16:creationId xmlns:a16="http://schemas.microsoft.com/office/drawing/2014/main" id="{0D5811BE-A11D-490F-9B45-A55F7B5DABD6}"/>
              </a:ext>
            </a:extLst>
          </p:cNvPr>
          <p:cNvSpPr txBox="1"/>
          <p:nvPr/>
        </p:nvSpPr>
        <p:spPr>
          <a:xfrm>
            <a:off x="9344691" y="5034274"/>
            <a:ext cx="1038454" cy="461665"/>
          </a:xfrm>
          <a:prstGeom prst="rect">
            <a:avLst/>
          </a:prstGeom>
          <a:noFill/>
        </p:spPr>
        <p:txBody>
          <a:bodyPr wrap="square" rtlCol="0">
            <a:spAutoFit/>
          </a:bodyPr>
          <a:lstStyle/>
          <a:p>
            <a:r>
              <a:rPr lang="en-US" sz="2400" dirty="0">
                <a:solidFill>
                  <a:srgbClr val="0070C0"/>
                </a:solidFill>
              </a:rPr>
              <a:t>5</a:t>
            </a:r>
          </a:p>
        </p:txBody>
      </p:sp>
      <p:sp>
        <p:nvSpPr>
          <p:cNvPr id="13" name="TextBox 12">
            <a:extLst>
              <a:ext uri="{FF2B5EF4-FFF2-40B4-BE49-F238E27FC236}">
                <a16:creationId xmlns:a16="http://schemas.microsoft.com/office/drawing/2014/main" id="{A6464C69-1D15-43B1-8D8D-250A96E65093}"/>
              </a:ext>
            </a:extLst>
          </p:cNvPr>
          <p:cNvSpPr txBox="1"/>
          <p:nvPr/>
        </p:nvSpPr>
        <p:spPr>
          <a:xfrm>
            <a:off x="8482492" y="5354287"/>
            <a:ext cx="1258443" cy="461665"/>
          </a:xfrm>
          <a:prstGeom prst="rect">
            <a:avLst/>
          </a:prstGeom>
          <a:noFill/>
        </p:spPr>
        <p:txBody>
          <a:bodyPr wrap="square" rtlCol="0">
            <a:spAutoFit/>
          </a:bodyPr>
          <a:lstStyle/>
          <a:p>
            <a:r>
              <a:rPr lang="en-US" sz="2400" dirty="0">
                <a:solidFill>
                  <a:srgbClr val="0070C0"/>
                </a:solidFill>
              </a:rPr>
              <a:t>1</a:t>
            </a:r>
          </a:p>
        </p:txBody>
      </p:sp>
      <p:sp>
        <p:nvSpPr>
          <p:cNvPr id="14" name="TextBox 13">
            <a:extLst>
              <a:ext uri="{FF2B5EF4-FFF2-40B4-BE49-F238E27FC236}">
                <a16:creationId xmlns:a16="http://schemas.microsoft.com/office/drawing/2014/main" id="{14BAB21C-2348-4AFF-B076-E1760A01A85C}"/>
              </a:ext>
            </a:extLst>
          </p:cNvPr>
          <p:cNvSpPr txBox="1"/>
          <p:nvPr/>
        </p:nvSpPr>
        <p:spPr>
          <a:xfrm>
            <a:off x="9389087" y="4131888"/>
            <a:ext cx="1038454" cy="461665"/>
          </a:xfrm>
          <a:prstGeom prst="rect">
            <a:avLst/>
          </a:prstGeom>
          <a:noFill/>
        </p:spPr>
        <p:txBody>
          <a:bodyPr wrap="square" rtlCol="0">
            <a:spAutoFit/>
          </a:bodyPr>
          <a:lstStyle/>
          <a:p>
            <a:r>
              <a:rPr lang="en-US" sz="2400" dirty="0">
                <a:solidFill>
                  <a:srgbClr val="0070C0"/>
                </a:solidFill>
              </a:rPr>
              <a:t>24</a:t>
            </a:r>
            <a:r>
              <a:rPr lang="ne-NP" sz="2400" dirty="0">
                <a:solidFill>
                  <a:srgbClr val="0070C0"/>
                </a:solidFill>
              </a:rPr>
              <a:t> </a:t>
            </a:r>
            <a:endParaRPr lang="en-US" sz="2400" dirty="0">
              <a:solidFill>
                <a:srgbClr val="0070C0"/>
              </a:solidFill>
            </a:endParaRPr>
          </a:p>
        </p:txBody>
      </p:sp>
      <p:sp>
        <p:nvSpPr>
          <p:cNvPr id="15" name="TextBox 14">
            <a:extLst>
              <a:ext uri="{FF2B5EF4-FFF2-40B4-BE49-F238E27FC236}">
                <a16:creationId xmlns:a16="http://schemas.microsoft.com/office/drawing/2014/main" id="{2818E440-5AA9-479F-95F5-CDDBF2CDC9B3}"/>
              </a:ext>
            </a:extLst>
          </p:cNvPr>
          <p:cNvSpPr txBox="1"/>
          <p:nvPr/>
        </p:nvSpPr>
        <p:spPr>
          <a:xfrm>
            <a:off x="9316356" y="5442281"/>
            <a:ext cx="1150827" cy="461665"/>
          </a:xfrm>
          <a:prstGeom prst="rect">
            <a:avLst/>
          </a:prstGeom>
          <a:noFill/>
        </p:spPr>
        <p:txBody>
          <a:bodyPr wrap="square" rtlCol="0">
            <a:spAutoFit/>
          </a:bodyPr>
          <a:lstStyle/>
          <a:p>
            <a:r>
              <a:rPr lang="en-US" sz="2400" dirty="0">
                <a:solidFill>
                  <a:srgbClr val="0070C0"/>
                </a:solidFill>
              </a:rPr>
              <a:t>00</a:t>
            </a:r>
            <a:r>
              <a:rPr lang="ne-NP" sz="2400" dirty="0">
                <a:solidFill>
                  <a:srgbClr val="0070C0"/>
                </a:solidFill>
              </a:rPr>
              <a:t> </a:t>
            </a:r>
            <a:endParaRPr lang="en-US" sz="2400" dirty="0">
              <a:solidFill>
                <a:srgbClr val="0070C0"/>
              </a:solidFill>
            </a:endParaRPr>
          </a:p>
        </p:txBody>
      </p:sp>
      <p:sp>
        <p:nvSpPr>
          <p:cNvPr id="16" name="TextBox 15">
            <a:extLst>
              <a:ext uri="{FF2B5EF4-FFF2-40B4-BE49-F238E27FC236}">
                <a16:creationId xmlns:a16="http://schemas.microsoft.com/office/drawing/2014/main" id="{F0CCAB91-7B1C-434C-A692-14703591C1A6}"/>
              </a:ext>
            </a:extLst>
          </p:cNvPr>
          <p:cNvSpPr txBox="1"/>
          <p:nvPr/>
        </p:nvSpPr>
        <p:spPr>
          <a:xfrm>
            <a:off x="8483511" y="4914623"/>
            <a:ext cx="684679"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7" name="TextBox 16">
            <a:extLst>
              <a:ext uri="{FF2B5EF4-FFF2-40B4-BE49-F238E27FC236}">
                <a16:creationId xmlns:a16="http://schemas.microsoft.com/office/drawing/2014/main" id="{937749FB-F512-4BEF-90D0-6445389A14C8}"/>
              </a:ext>
            </a:extLst>
          </p:cNvPr>
          <p:cNvSpPr txBox="1"/>
          <p:nvPr/>
        </p:nvSpPr>
        <p:spPr>
          <a:xfrm>
            <a:off x="9344691" y="4541303"/>
            <a:ext cx="1277262" cy="461665"/>
          </a:xfrm>
          <a:prstGeom prst="rect">
            <a:avLst/>
          </a:prstGeom>
          <a:noFill/>
        </p:spPr>
        <p:txBody>
          <a:bodyPr wrap="square" rtlCol="0">
            <a:spAutoFit/>
          </a:bodyPr>
          <a:lstStyle/>
          <a:p>
            <a:r>
              <a:rPr lang="en-US" sz="2400" dirty="0">
                <a:solidFill>
                  <a:srgbClr val="0070C0"/>
                </a:solidFill>
              </a:rPr>
              <a:t>23</a:t>
            </a:r>
          </a:p>
        </p:txBody>
      </p:sp>
      <p:sp>
        <p:nvSpPr>
          <p:cNvPr id="18" name="TextBox 17">
            <a:extLst>
              <a:ext uri="{FF2B5EF4-FFF2-40B4-BE49-F238E27FC236}">
                <a16:creationId xmlns:a16="http://schemas.microsoft.com/office/drawing/2014/main" id="{69482F41-2452-4851-B776-CC954DFD4FE8}"/>
              </a:ext>
            </a:extLst>
          </p:cNvPr>
          <p:cNvSpPr txBox="1"/>
          <p:nvPr/>
        </p:nvSpPr>
        <p:spPr>
          <a:xfrm>
            <a:off x="8490489" y="4556956"/>
            <a:ext cx="552205" cy="461665"/>
          </a:xfrm>
          <a:prstGeom prst="rect">
            <a:avLst/>
          </a:prstGeom>
          <a:noFill/>
        </p:spPr>
        <p:txBody>
          <a:bodyPr wrap="square" rtlCol="0">
            <a:spAutoFit/>
          </a:bodyPr>
          <a:lstStyle/>
          <a:p>
            <a:r>
              <a:rPr lang="en-US" sz="2400" dirty="0">
                <a:solidFill>
                  <a:srgbClr val="0070C0"/>
                </a:solidFill>
              </a:rPr>
              <a:t>2</a:t>
            </a:r>
          </a:p>
        </p:txBody>
      </p:sp>
      <p:sp>
        <p:nvSpPr>
          <p:cNvPr id="20" name="TextBox 19">
            <a:extLst>
              <a:ext uri="{FF2B5EF4-FFF2-40B4-BE49-F238E27FC236}">
                <a16:creationId xmlns:a16="http://schemas.microsoft.com/office/drawing/2014/main" id="{0182D0D1-6D54-49F5-AC4B-98112D4C3A97}"/>
              </a:ext>
            </a:extLst>
          </p:cNvPr>
          <p:cNvSpPr txBox="1"/>
          <p:nvPr/>
        </p:nvSpPr>
        <p:spPr>
          <a:xfrm>
            <a:off x="5739771" y="3154202"/>
            <a:ext cx="1838208" cy="461665"/>
          </a:xfrm>
          <a:prstGeom prst="rect">
            <a:avLst/>
          </a:prstGeom>
          <a:noFill/>
        </p:spPr>
        <p:txBody>
          <a:bodyPr wrap="square" rtlCol="0">
            <a:spAutoFit/>
          </a:bodyPr>
          <a:lstStyle/>
          <a:p>
            <a:r>
              <a:rPr lang="ne-NP" sz="2400" dirty="0">
                <a:solidFill>
                  <a:srgbClr val="0070C0"/>
                </a:solidFill>
              </a:rPr>
              <a:t>हरि खड्का </a:t>
            </a:r>
            <a:endParaRPr lang="en-US" sz="24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5627099" y="3607190"/>
            <a:ext cx="1973614" cy="461665"/>
          </a:xfrm>
          <a:prstGeom prst="rect">
            <a:avLst/>
          </a:prstGeom>
          <a:noFill/>
        </p:spPr>
        <p:txBody>
          <a:bodyPr wrap="square" rtlCol="0">
            <a:spAutoFit/>
          </a:bodyPr>
          <a:lstStyle/>
          <a:p>
            <a:r>
              <a:rPr lang="ne-NP" sz="2400" dirty="0">
                <a:solidFill>
                  <a:srgbClr val="0070C0"/>
                </a:solidFill>
              </a:rPr>
              <a:t>सिता खड्का </a:t>
            </a:r>
            <a:endParaRPr lang="en-US" sz="24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8546078" y="3182497"/>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5678542" y="5404178"/>
            <a:ext cx="1774810" cy="461665"/>
          </a:xfrm>
          <a:prstGeom prst="rect">
            <a:avLst/>
          </a:prstGeom>
          <a:noFill/>
        </p:spPr>
        <p:txBody>
          <a:bodyPr wrap="square" rtlCol="0">
            <a:spAutoFit/>
          </a:bodyPr>
          <a:lstStyle/>
          <a:p>
            <a:r>
              <a:rPr lang="ne-NP" sz="2400">
                <a:solidFill>
                  <a:srgbClr val="0070C0"/>
                </a:solidFill>
              </a:rPr>
              <a:t>सौरभ </a:t>
            </a:r>
            <a:r>
              <a:rPr lang="ne-NP" sz="2400" dirty="0">
                <a:solidFill>
                  <a:srgbClr val="0070C0"/>
                </a:solidFill>
              </a:rPr>
              <a:t>खड्का </a:t>
            </a:r>
            <a:endParaRPr lang="en-US" sz="24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5722988" y="4942513"/>
            <a:ext cx="1552994" cy="461665"/>
          </a:xfrm>
          <a:prstGeom prst="rect">
            <a:avLst/>
          </a:prstGeom>
          <a:noFill/>
        </p:spPr>
        <p:txBody>
          <a:bodyPr wrap="square" rtlCol="0">
            <a:spAutoFit/>
          </a:bodyPr>
          <a:lstStyle/>
          <a:p>
            <a:r>
              <a:rPr lang="ne-NP" sz="2400" dirty="0">
                <a:solidFill>
                  <a:srgbClr val="0070C0"/>
                </a:solidFill>
              </a:rPr>
              <a:t>राजु खड्का </a:t>
            </a:r>
            <a:endParaRPr lang="en-US" sz="24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5406194" y="4518902"/>
            <a:ext cx="2171785" cy="461665"/>
          </a:xfrm>
          <a:prstGeom prst="rect">
            <a:avLst/>
          </a:prstGeom>
          <a:noFill/>
        </p:spPr>
        <p:txBody>
          <a:bodyPr wrap="square" rtlCol="0">
            <a:spAutoFit/>
          </a:bodyPr>
          <a:lstStyle/>
          <a:p>
            <a:r>
              <a:rPr lang="ne-NP" sz="2400" dirty="0">
                <a:solidFill>
                  <a:srgbClr val="0070C0"/>
                </a:solidFill>
              </a:rPr>
              <a:t>आरुशी खड्का </a:t>
            </a:r>
            <a:endParaRPr lang="en-US" sz="24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5713467" y="4095291"/>
            <a:ext cx="1788967" cy="461665"/>
          </a:xfrm>
          <a:prstGeom prst="rect">
            <a:avLst/>
          </a:prstGeom>
          <a:noFill/>
        </p:spPr>
        <p:txBody>
          <a:bodyPr wrap="square" rtlCol="0">
            <a:spAutoFit/>
          </a:bodyPr>
          <a:lstStyle/>
          <a:p>
            <a:r>
              <a:rPr lang="ne-NP" sz="2400" dirty="0">
                <a:solidFill>
                  <a:srgbClr val="0070C0"/>
                </a:solidFill>
              </a:rPr>
              <a:t>शिव खड्का </a:t>
            </a:r>
            <a:endParaRPr lang="en-US" sz="24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8533964" y="3630508"/>
            <a:ext cx="1061798"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8526274" y="4119618"/>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29" name="TextBox 28">
            <a:extLst>
              <a:ext uri="{FF2B5EF4-FFF2-40B4-BE49-F238E27FC236}">
                <a16:creationId xmlns:a16="http://schemas.microsoft.com/office/drawing/2014/main" id="{08706C46-67EA-42EB-B5B8-042C27264BA0}"/>
              </a:ext>
            </a:extLst>
          </p:cNvPr>
          <p:cNvSpPr txBox="1"/>
          <p:nvPr/>
        </p:nvSpPr>
        <p:spPr>
          <a:xfrm>
            <a:off x="7808746" y="3671607"/>
            <a:ext cx="1061798" cy="461665"/>
          </a:xfrm>
          <a:prstGeom prst="rect">
            <a:avLst/>
          </a:prstGeom>
          <a:noFill/>
        </p:spPr>
        <p:txBody>
          <a:bodyPr wrap="square" rtlCol="0">
            <a:spAutoFit/>
          </a:bodyPr>
          <a:lstStyle/>
          <a:p>
            <a:r>
              <a:rPr lang="en-US" sz="2400" dirty="0">
                <a:solidFill>
                  <a:srgbClr val="0070C0"/>
                </a:solidFill>
              </a:rPr>
              <a:t>2</a:t>
            </a:r>
          </a:p>
        </p:txBody>
      </p:sp>
      <p:sp>
        <p:nvSpPr>
          <p:cNvPr id="30" name="TextBox 29">
            <a:extLst>
              <a:ext uri="{FF2B5EF4-FFF2-40B4-BE49-F238E27FC236}">
                <a16:creationId xmlns:a16="http://schemas.microsoft.com/office/drawing/2014/main" id="{D97ADB41-B843-4506-9E73-AF0B67BC9E9D}"/>
              </a:ext>
            </a:extLst>
          </p:cNvPr>
          <p:cNvSpPr txBox="1"/>
          <p:nvPr/>
        </p:nvSpPr>
        <p:spPr>
          <a:xfrm>
            <a:off x="9389087" y="3198167"/>
            <a:ext cx="1061798" cy="461665"/>
          </a:xfrm>
          <a:prstGeom prst="rect">
            <a:avLst/>
          </a:prstGeom>
          <a:noFill/>
        </p:spPr>
        <p:txBody>
          <a:bodyPr wrap="square" rtlCol="0">
            <a:spAutoFit/>
          </a:bodyPr>
          <a:lstStyle/>
          <a:p>
            <a:r>
              <a:rPr lang="en-US" sz="2400" dirty="0">
                <a:solidFill>
                  <a:srgbClr val="0070C0"/>
                </a:solidFill>
              </a:rPr>
              <a:t>45</a:t>
            </a:r>
          </a:p>
        </p:txBody>
      </p:sp>
      <p:sp>
        <p:nvSpPr>
          <p:cNvPr id="31" name="TextBox 30">
            <a:extLst>
              <a:ext uri="{FF2B5EF4-FFF2-40B4-BE49-F238E27FC236}">
                <a16:creationId xmlns:a16="http://schemas.microsoft.com/office/drawing/2014/main" id="{30D03316-1933-478E-A197-5B1590E15FD5}"/>
              </a:ext>
            </a:extLst>
          </p:cNvPr>
          <p:cNvSpPr txBox="1"/>
          <p:nvPr/>
        </p:nvSpPr>
        <p:spPr>
          <a:xfrm>
            <a:off x="9344691" y="3683900"/>
            <a:ext cx="1061798" cy="461665"/>
          </a:xfrm>
          <a:prstGeom prst="rect">
            <a:avLst/>
          </a:prstGeom>
          <a:noFill/>
        </p:spPr>
        <p:txBody>
          <a:bodyPr wrap="square" rtlCol="0">
            <a:spAutoFit/>
          </a:bodyPr>
          <a:lstStyle/>
          <a:p>
            <a:r>
              <a:rPr lang="en-US" sz="2400" dirty="0">
                <a:solidFill>
                  <a:srgbClr val="0070C0"/>
                </a:solidFill>
              </a:rPr>
              <a:t>39</a:t>
            </a:r>
          </a:p>
        </p:txBody>
      </p:sp>
      <p:sp>
        <p:nvSpPr>
          <p:cNvPr id="34" name="TextBox 33">
            <a:extLst>
              <a:ext uri="{FF2B5EF4-FFF2-40B4-BE49-F238E27FC236}">
                <a16:creationId xmlns:a16="http://schemas.microsoft.com/office/drawing/2014/main" id="{7A50C7A6-30B6-4A17-B7E0-96A64A33AFD8}"/>
              </a:ext>
            </a:extLst>
          </p:cNvPr>
          <p:cNvSpPr txBox="1"/>
          <p:nvPr/>
        </p:nvSpPr>
        <p:spPr>
          <a:xfrm>
            <a:off x="10747062" y="4942513"/>
            <a:ext cx="1240715" cy="471661"/>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cxnSp>
        <p:nvCxnSpPr>
          <p:cNvPr id="3" name="Straight Arrow Connector 2">
            <a:extLst>
              <a:ext uri="{FF2B5EF4-FFF2-40B4-BE49-F238E27FC236}">
                <a16:creationId xmlns:a16="http://schemas.microsoft.com/office/drawing/2014/main" id="{1846E7D8-F27D-405C-A223-B97A8A5FAF63}"/>
              </a:ext>
            </a:extLst>
          </p:cNvPr>
          <p:cNvCxnSpPr>
            <a:cxnSpLocks/>
          </p:cNvCxnSpPr>
          <p:nvPr/>
        </p:nvCxnSpPr>
        <p:spPr>
          <a:xfrm>
            <a:off x="9630021" y="5238013"/>
            <a:ext cx="991932" cy="0"/>
          </a:xfrm>
          <a:prstGeom prst="straightConnector1">
            <a:avLst/>
          </a:prstGeom>
          <a:ln w="28575">
            <a:solidFill>
              <a:srgbClr val="FF0000"/>
            </a:solidFill>
            <a:headEnd type="triangle"/>
            <a:tailEnd type="triangle"/>
          </a:ln>
        </p:spPr>
        <p:style>
          <a:lnRef idx="1">
            <a:schemeClr val="dk1"/>
          </a:lnRef>
          <a:fillRef idx="0">
            <a:schemeClr val="dk1"/>
          </a:fillRef>
          <a:effectRef idx="0">
            <a:schemeClr val="dk1"/>
          </a:effectRef>
          <a:fontRef idx="minor">
            <a:schemeClr val="tx1"/>
          </a:fontRef>
        </p:style>
      </p:cxnSp>
      <p:sp>
        <p:nvSpPr>
          <p:cNvPr id="2" name="Speech Bubble: Oval 1">
            <a:extLst>
              <a:ext uri="{FF2B5EF4-FFF2-40B4-BE49-F238E27FC236}">
                <a16:creationId xmlns:a16="http://schemas.microsoft.com/office/drawing/2014/main" id="{5D823483-2912-4AF5-9F30-C1EF0CCF5311}"/>
              </a:ext>
            </a:extLst>
          </p:cNvPr>
          <p:cNvSpPr/>
          <p:nvPr/>
        </p:nvSpPr>
        <p:spPr>
          <a:xfrm>
            <a:off x="178551" y="1753050"/>
            <a:ext cx="4020114" cy="3105714"/>
          </a:xfrm>
          <a:prstGeom prst="wedgeEllipseCallout">
            <a:avLst>
              <a:gd name="adj1" fmla="val 178672"/>
              <a:gd name="adj2" fmla="val 6219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400">
                <a:cs typeface="Kalimati" panose="00000400000000000000" pitchFamily="2"/>
              </a:rPr>
              <a:t>व्यक्तिगत खण्डको महल ५ मा उमेर ५ बर्ष वा सोभन्दा कम भएकोलाई महल ६ को प्रश्न अनिवार्य सोध्नुपर्दछ ।</a:t>
            </a:r>
            <a:endParaRPr lang="ne-NP" sz="2400" dirty="0">
              <a:cs typeface="Kalimati" panose="00000400000000000000" pitchFamily="2"/>
            </a:endParaRPr>
          </a:p>
        </p:txBody>
      </p:sp>
      <p:sp>
        <p:nvSpPr>
          <p:cNvPr id="32" name="Text Placeholder 1">
            <a:extLst>
              <a:ext uri="{FF2B5EF4-FFF2-40B4-BE49-F238E27FC236}">
                <a16:creationId xmlns:a16="http://schemas.microsoft.com/office/drawing/2014/main" id="{EA1FC995-7976-4128-BA79-C02CD899815D}"/>
              </a:ext>
            </a:extLst>
          </p:cNvPr>
          <p:cNvSpPr txBox="1">
            <a:spLocks/>
          </p:cNvSpPr>
          <p:nvPr/>
        </p:nvSpPr>
        <p:spPr>
          <a:xfrm>
            <a:off x="-1022454" y="735358"/>
            <a:ext cx="6327829"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002060"/>
                </a:solidFill>
                <a:latin typeface="Ganesh" pitchFamily="2" charset="0"/>
                <a:cs typeface="Kalimati" panose="00000400000000000000" pitchFamily="2"/>
              </a:rPr>
              <a:t>व्यक्तिगत विवरण</a:t>
            </a:r>
            <a:r>
              <a:rPr lang="en-US" b="1">
                <a:solidFill>
                  <a:srgbClr val="002060"/>
                </a:solidFill>
                <a:latin typeface="Ganesh" pitchFamily="2" charset="0"/>
                <a:cs typeface="Kalimati" panose="00000400000000000000" pitchFamily="2"/>
              </a:rPr>
              <a:t> </a:t>
            </a:r>
            <a:endParaRPr lang="ne-NP" b="1" dirty="0">
              <a:solidFill>
                <a:srgbClr val="002060"/>
              </a:solidFill>
              <a:latin typeface="Ganesh" pitchFamily="2" charset="0"/>
              <a:cs typeface="Kalimati" panose="00000400000000000000" pitchFamily="2"/>
            </a:endParaRPr>
          </a:p>
        </p:txBody>
      </p:sp>
    </p:spTree>
    <p:extLst>
      <p:ext uri="{BB962C8B-B14F-4D97-AF65-F5344CB8AC3E}">
        <p14:creationId xmlns:p14="http://schemas.microsoft.com/office/powerpoint/2010/main" val="4121029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17122" y="830890"/>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वैवाहिक स्थिति</a:t>
            </a:r>
          </a:p>
        </p:txBody>
      </p:sp>
      <p:sp>
        <p:nvSpPr>
          <p:cNvPr id="10" name="Text Placeholder 2"/>
          <p:cNvSpPr>
            <a:spLocks noGrp="1"/>
          </p:cNvSpPr>
          <p:nvPr>
            <p:ph type="body" sz="quarter" idx="4294967295"/>
          </p:nvPr>
        </p:nvSpPr>
        <p:spPr>
          <a:xfrm>
            <a:off x="486697" y="1479232"/>
            <a:ext cx="10928555" cy="4543440"/>
          </a:xfrm>
          <a:prstGeom prst="rect">
            <a:avLst/>
          </a:prstGeom>
        </p:spPr>
        <p:txBody>
          <a:bodyPr/>
          <a:lstStyle/>
          <a:p>
            <a:pPr>
              <a:lnSpc>
                <a:spcPct val="150000"/>
              </a:lnSpc>
            </a:pPr>
            <a:r>
              <a:rPr lang="ne-NP" sz="2400" dirty="0">
                <a:cs typeface="Kalimati" panose="00000400000000000000" pitchFamily="2"/>
              </a:rPr>
              <a:t>परिवारमूलीको नातामा श्रीमान् श्रीमती </a:t>
            </a:r>
            <a:r>
              <a:rPr lang="en-US" dirty="0"/>
              <a:t> (Spouse) </a:t>
            </a:r>
            <a:r>
              <a:rPr lang="ne-NP" sz="2400" dirty="0">
                <a:cs typeface="Kalimati" panose="00000400000000000000" pitchFamily="2"/>
              </a:rPr>
              <a:t>छ भने वैवाहिक स्थितिमा विवाहितको कोड आउनु पर्दछ ।</a:t>
            </a:r>
            <a:endParaRPr lang="en-US" sz="2400" dirty="0">
              <a:cs typeface="Kalimati" panose="00000400000000000000" pitchFamily="2"/>
            </a:endParaRPr>
          </a:p>
          <a:p>
            <a:pPr>
              <a:lnSpc>
                <a:spcPct val="150000"/>
              </a:lnSpc>
            </a:pPr>
            <a:r>
              <a:rPr lang="ne-NP" sz="2400" b="1" dirty="0">
                <a:solidFill>
                  <a:srgbClr val="0070C0"/>
                </a:solidFill>
                <a:cs typeface="Kalimati" panose="00000400000000000000" pitchFamily="2"/>
              </a:rPr>
              <a:t>परिवारमूलीका अन्य सदस्यको नातामा आमाबाबु तथा सासु</a:t>
            </a:r>
            <a:r>
              <a:rPr lang="en-US" sz="2400" b="1" dirty="0">
                <a:solidFill>
                  <a:srgbClr val="0070C0"/>
                </a:solidFill>
                <a:cs typeface="Kalimati" panose="00000400000000000000" pitchFamily="2"/>
              </a:rPr>
              <a:t> </a:t>
            </a:r>
            <a:r>
              <a:rPr lang="ne-NP" sz="2400" b="1" dirty="0">
                <a:solidFill>
                  <a:srgbClr val="0070C0"/>
                </a:solidFill>
                <a:cs typeface="Kalimati" panose="00000400000000000000" pitchFamily="2"/>
              </a:rPr>
              <a:t>ससुरा छ भने वैवाहिक स्थितिमा अविवाहित आउनु हुँदैन ।</a:t>
            </a:r>
          </a:p>
          <a:p>
            <a:pPr>
              <a:lnSpc>
                <a:spcPct val="150000"/>
              </a:lnSpc>
            </a:pPr>
            <a:r>
              <a:rPr lang="ne-NP" sz="2400" dirty="0">
                <a:cs typeface="Kalimati" panose="00000400000000000000" pitchFamily="2"/>
              </a:rPr>
              <a:t>अहिलेको उमेर भन्दा पहिलो पटक विवाह गरेको उमेर बढी हुनु हुँदैन ।</a:t>
            </a:r>
          </a:p>
          <a:p>
            <a:pPr marL="0" indent="0">
              <a:lnSpc>
                <a:spcPct val="150000"/>
              </a:lnSpc>
              <a:buNone/>
            </a:pP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18</a:t>
            </a:fld>
            <a:endParaRPr lang="en-US" dirty="0">
              <a:latin typeface="Fontasy Himali" panose="04020500000000000000" pitchFamily="82" charset="0"/>
            </a:endParaRPr>
          </a:p>
        </p:txBody>
      </p:sp>
    </p:spTree>
    <p:extLst>
      <p:ext uri="{BB962C8B-B14F-4D97-AF65-F5344CB8AC3E}">
        <p14:creationId xmlns:p14="http://schemas.microsoft.com/office/powerpoint/2010/main" val="1094928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3AE315-1A83-4835-8181-E8749EC64655}"/>
              </a:ext>
            </a:extLst>
          </p:cNvPr>
          <p:cNvPicPr>
            <a:picLocks noChangeAspect="1"/>
          </p:cNvPicPr>
          <p:nvPr/>
        </p:nvPicPr>
        <p:blipFill>
          <a:blip r:embed="rId2"/>
          <a:stretch>
            <a:fillRect/>
          </a:stretch>
        </p:blipFill>
        <p:spPr>
          <a:xfrm>
            <a:off x="5535219" y="1909960"/>
            <a:ext cx="2066776" cy="4623599"/>
          </a:xfrm>
          <a:prstGeom prst="rect">
            <a:avLst/>
          </a:prstGeom>
        </p:spPr>
      </p:pic>
      <p:pic>
        <p:nvPicPr>
          <p:cNvPr id="5" name="Picture 4">
            <a:extLst>
              <a:ext uri="{FF2B5EF4-FFF2-40B4-BE49-F238E27FC236}">
                <a16:creationId xmlns:a16="http://schemas.microsoft.com/office/drawing/2014/main" id="{B1A59EB7-0021-4E86-9802-A1C335E6F065}"/>
              </a:ext>
            </a:extLst>
          </p:cNvPr>
          <p:cNvPicPr>
            <a:picLocks noChangeAspect="1"/>
          </p:cNvPicPr>
          <p:nvPr/>
        </p:nvPicPr>
        <p:blipFill>
          <a:blip r:embed="rId3"/>
          <a:stretch>
            <a:fillRect/>
          </a:stretch>
        </p:blipFill>
        <p:spPr>
          <a:xfrm>
            <a:off x="320879" y="1566408"/>
            <a:ext cx="5307135" cy="4996611"/>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84489" y="762298"/>
            <a:ext cx="11851872" cy="603629"/>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उमेर र वैवाहिक स्थिति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19</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7E8D6786-F001-4C4F-9571-0357797C6A70}"/>
              </a:ext>
            </a:extLst>
          </p:cNvPr>
          <p:cNvSpPr txBox="1"/>
          <p:nvPr/>
        </p:nvSpPr>
        <p:spPr>
          <a:xfrm>
            <a:off x="3095677" y="4235569"/>
            <a:ext cx="1277262" cy="307777"/>
          </a:xfrm>
          <a:prstGeom prst="rect">
            <a:avLst/>
          </a:prstGeom>
          <a:noFill/>
        </p:spPr>
        <p:txBody>
          <a:bodyPr wrap="square" rtlCol="0">
            <a:spAutoFit/>
          </a:bodyPr>
          <a:lstStyle/>
          <a:p>
            <a:r>
              <a:rPr lang="ne-NP" sz="1400" dirty="0">
                <a:solidFill>
                  <a:srgbClr val="0070C0"/>
                </a:solidFill>
              </a:rPr>
              <a:t> </a:t>
            </a:r>
            <a:endParaRPr lang="en-US" sz="1400" dirty="0">
              <a:solidFill>
                <a:srgbClr val="0070C0"/>
              </a:solidFill>
            </a:endParaRPr>
          </a:p>
        </p:txBody>
      </p:sp>
      <p:sp>
        <p:nvSpPr>
          <p:cNvPr id="12" name="TextBox 11">
            <a:extLst>
              <a:ext uri="{FF2B5EF4-FFF2-40B4-BE49-F238E27FC236}">
                <a16:creationId xmlns:a16="http://schemas.microsoft.com/office/drawing/2014/main" id="{0D5811BE-A11D-490F-9B45-A55F7B5DABD6}"/>
              </a:ext>
            </a:extLst>
          </p:cNvPr>
          <p:cNvSpPr txBox="1"/>
          <p:nvPr/>
        </p:nvSpPr>
        <p:spPr>
          <a:xfrm>
            <a:off x="4429362" y="5092527"/>
            <a:ext cx="1038454" cy="307777"/>
          </a:xfrm>
          <a:prstGeom prst="rect">
            <a:avLst/>
          </a:prstGeom>
          <a:noFill/>
        </p:spPr>
        <p:txBody>
          <a:bodyPr wrap="square" rtlCol="0">
            <a:spAutoFit/>
          </a:bodyPr>
          <a:lstStyle/>
          <a:p>
            <a:r>
              <a:rPr lang="en-US" sz="1400">
                <a:solidFill>
                  <a:srgbClr val="0070C0"/>
                </a:solidFill>
              </a:rPr>
              <a:t>5</a:t>
            </a:r>
            <a:endParaRPr lang="en-US" sz="1400" dirty="0">
              <a:solidFill>
                <a:srgbClr val="0070C0"/>
              </a:solidFill>
            </a:endParaRPr>
          </a:p>
        </p:txBody>
      </p:sp>
      <p:sp>
        <p:nvSpPr>
          <p:cNvPr id="13" name="TextBox 12">
            <a:extLst>
              <a:ext uri="{FF2B5EF4-FFF2-40B4-BE49-F238E27FC236}">
                <a16:creationId xmlns:a16="http://schemas.microsoft.com/office/drawing/2014/main" id="{A6464C69-1D15-43B1-8D8D-250A96E65093}"/>
              </a:ext>
            </a:extLst>
          </p:cNvPr>
          <p:cNvSpPr txBox="1"/>
          <p:nvPr/>
        </p:nvSpPr>
        <p:spPr>
          <a:xfrm>
            <a:off x="3681618" y="5403993"/>
            <a:ext cx="1258443" cy="307777"/>
          </a:xfrm>
          <a:prstGeom prst="rect">
            <a:avLst/>
          </a:prstGeom>
          <a:noFill/>
        </p:spPr>
        <p:txBody>
          <a:bodyPr wrap="square" rtlCol="0">
            <a:spAutoFit/>
          </a:bodyPr>
          <a:lstStyle/>
          <a:p>
            <a:r>
              <a:rPr lang="en-US" sz="1400" dirty="0">
                <a:solidFill>
                  <a:srgbClr val="0070C0"/>
                </a:solidFill>
              </a:rPr>
              <a:t>1</a:t>
            </a:r>
          </a:p>
        </p:txBody>
      </p:sp>
      <p:sp>
        <p:nvSpPr>
          <p:cNvPr id="14" name="TextBox 13">
            <a:extLst>
              <a:ext uri="{FF2B5EF4-FFF2-40B4-BE49-F238E27FC236}">
                <a16:creationId xmlns:a16="http://schemas.microsoft.com/office/drawing/2014/main" id="{14BAB21C-2348-4AFF-B076-E1760A01A85C}"/>
              </a:ext>
            </a:extLst>
          </p:cNvPr>
          <p:cNvSpPr txBox="1"/>
          <p:nvPr/>
        </p:nvSpPr>
        <p:spPr>
          <a:xfrm>
            <a:off x="4421263" y="4316577"/>
            <a:ext cx="1038454" cy="307777"/>
          </a:xfrm>
          <a:prstGeom prst="rect">
            <a:avLst/>
          </a:prstGeom>
          <a:noFill/>
        </p:spPr>
        <p:txBody>
          <a:bodyPr wrap="square" rtlCol="0">
            <a:spAutoFit/>
          </a:bodyPr>
          <a:lstStyle/>
          <a:p>
            <a:r>
              <a:rPr lang="en-US" sz="1400" dirty="0">
                <a:solidFill>
                  <a:srgbClr val="0070C0"/>
                </a:solidFill>
              </a:rPr>
              <a:t>24</a:t>
            </a:r>
            <a:r>
              <a:rPr lang="ne-NP" sz="1400" dirty="0">
                <a:solidFill>
                  <a:srgbClr val="0070C0"/>
                </a:solidFill>
              </a:rPr>
              <a:t> </a:t>
            </a:r>
            <a:endParaRPr lang="en-US" sz="1400" dirty="0">
              <a:solidFill>
                <a:srgbClr val="0070C0"/>
              </a:solidFill>
            </a:endParaRPr>
          </a:p>
        </p:txBody>
      </p:sp>
      <p:sp>
        <p:nvSpPr>
          <p:cNvPr id="15" name="TextBox 14">
            <a:extLst>
              <a:ext uri="{FF2B5EF4-FFF2-40B4-BE49-F238E27FC236}">
                <a16:creationId xmlns:a16="http://schemas.microsoft.com/office/drawing/2014/main" id="{2818E440-5AA9-479F-95F5-CDDBF2CDC9B3}"/>
              </a:ext>
            </a:extLst>
          </p:cNvPr>
          <p:cNvSpPr txBox="1"/>
          <p:nvPr/>
        </p:nvSpPr>
        <p:spPr>
          <a:xfrm>
            <a:off x="4340050" y="5480890"/>
            <a:ext cx="1150827" cy="307777"/>
          </a:xfrm>
          <a:prstGeom prst="rect">
            <a:avLst/>
          </a:prstGeom>
          <a:noFill/>
        </p:spPr>
        <p:txBody>
          <a:bodyPr wrap="square" rtlCol="0">
            <a:spAutoFit/>
          </a:bodyPr>
          <a:lstStyle/>
          <a:p>
            <a:r>
              <a:rPr lang="en-US" sz="1400" dirty="0">
                <a:solidFill>
                  <a:srgbClr val="0070C0"/>
                </a:solidFill>
              </a:rPr>
              <a:t>00</a:t>
            </a:r>
            <a:r>
              <a:rPr lang="ne-NP" sz="1400" dirty="0">
                <a:solidFill>
                  <a:srgbClr val="0070C0"/>
                </a:solidFill>
              </a:rPr>
              <a:t> </a:t>
            </a:r>
            <a:endParaRPr lang="en-US" sz="1400" dirty="0">
              <a:solidFill>
                <a:srgbClr val="0070C0"/>
              </a:solidFill>
            </a:endParaRPr>
          </a:p>
        </p:txBody>
      </p:sp>
      <p:sp>
        <p:nvSpPr>
          <p:cNvPr id="16" name="TextBox 15">
            <a:extLst>
              <a:ext uri="{FF2B5EF4-FFF2-40B4-BE49-F238E27FC236}">
                <a16:creationId xmlns:a16="http://schemas.microsoft.com/office/drawing/2014/main" id="{F0CCAB91-7B1C-434C-A692-14703591C1A6}"/>
              </a:ext>
            </a:extLst>
          </p:cNvPr>
          <p:cNvSpPr txBox="1"/>
          <p:nvPr/>
        </p:nvSpPr>
        <p:spPr>
          <a:xfrm>
            <a:off x="3666638" y="5047595"/>
            <a:ext cx="684679"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17" name="TextBox 16">
            <a:extLst>
              <a:ext uri="{FF2B5EF4-FFF2-40B4-BE49-F238E27FC236}">
                <a16:creationId xmlns:a16="http://schemas.microsoft.com/office/drawing/2014/main" id="{937749FB-F512-4BEF-90D0-6445389A14C8}"/>
              </a:ext>
            </a:extLst>
          </p:cNvPr>
          <p:cNvSpPr txBox="1"/>
          <p:nvPr/>
        </p:nvSpPr>
        <p:spPr>
          <a:xfrm>
            <a:off x="4379962" y="4671028"/>
            <a:ext cx="1277262" cy="307777"/>
          </a:xfrm>
          <a:prstGeom prst="rect">
            <a:avLst/>
          </a:prstGeom>
          <a:noFill/>
        </p:spPr>
        <p:txBody>
          <a:bodyPr wrap="square" rtlCol="0">
            <a:spAutoFit/>
          </a:bodyPr>
          <a:lstStyle/>
          <a:p>
            <a:r>
              <a:rPr lang="en-US" sz="1400" dirty="0">
                <a:solidFill>
                  <a:srgbClr val="0070C0"/>
                </a:solidFill>
              </a:rPr>
              <a:t>23</a:t>
            </a:r>
          </a:p>
        </p:txBody>
      </p:sp>
      <p:sp>
        <p:nvSpPr>
          <p:cNvPr id="18" name="TextBox 17">
            <a:extLst>
              <a:ext uri="{FF2B5EF4-FFF2-40B4-BE49-F238E27FC236}">
                <a16:creationId xmlns:a16="http://schemas.microsoft.com/office/drawing/2014/main" id="{69482F41-2452-4851-B776-CC954DFD4FE8}"/>
              </a:ext>
            </a:extLst>
          </p:cNvPr>
          <p:cNvSpPr txBox="1"/>
          <p:nvPr/>
        </p:nvSpPr>
        <p:spPr>
          <a:xfrm>
            <a:off x="3666638" y="4659232"/>
            <a:ext cx="552205" cy="307777"/>
          </a:xfrm>
          <a:prstGeom prst="rect">
            <a:avLst/>
          </a:prstGeom>
          <a:noFill/>
        </p:spPr>
        <p:txBody>
          <a:bodyPr wrap="square" rtlCol="0">
            <a:spAutoFit/>
          </a:bodyPr>
          <a:lstStyle/>
          <a:p>
            <a:r>
              <a:rPr lang="en-US" sz="1400" dirty="0">
                <a:solidFill>
                  <a:srgbClr val="0070C0"/>
                </a:solidFill>
              </a:rPr>
              <a:t>2</a:t>
            </a:r>
          </a:p>
        </p:txBody>
      </p:sp>
      <p:sp>
        <p:nvSpPr>
          <p:cNvPr id="20" name="TextBox 19">
            <a:extLst>
              <a:ext uri="{FF2B5EF4-FFF2-40B4-BE49-F238E27FC236}">
                <a16:creationId xmlns:a16="http://schemas.microsoft.com/office/drawing/2014/main" id="{0182D0D1-6D54-49F5-AC4B-98112D4C3A97}"/>
              </a:ext>
            </a:extLst>
          </p:cNvPr>
          <p:cNvSpPr txBox="1"/>
          <p:nvPr/>
        </p:nvSpPr>
        <p:spPr>
          <a:xfrm>
            <a:off x="765867" y="3453067"/>
            <a:ext cx="1838208" cy="307777"/>
          </a:xfrm>
          <a:prstGeom prst="rect">
            <a:avLst/>
          </a:prstGeom>
          <a:noFill/>
        </p:spPr>
        <p:txBody>
          <a:bodyPr wrap="square" rtlCol="0">
            <a:spAutoFit/>
          </a:bodyPr>
          <a:lstStyle/>
          <a:p>
            <a:r>
              <a:rPr lang="ne-NP" sz="1400" dirty="0">
                <a:solidFill>
                  <a:srgbClr val="0070C0"/>
                </a:solidFill>
              </a:rPr>
              <a:t>हरि खड्का </a:t>
            </a:r>
            <a:endParaRPr lang="en-US" sz="14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668963" y="3876678"/>
            <a:ext cx="1973614" cy="307777"/>
          </a:xfrm>
          <a:prstGeom prst="rect">
            <a:avLst/>
          </a:prstGeom>
          <a:noFill/>
        </p:spPr>
        <p:txBody>
          <a:bodyPr wrap="square" rtlCol="0">
            <a:spAutoFit/>
          </a:bodyPr>
          <a:lstStyle/>
          <a:p>
            <a:r>
              <a:rPr lang="ne-NP" sz="1400" dirty="0">
                <a:solidFill>
                  <a:srgbClr val="0070C0"/>
                </a:solidFill>
              </a:rPr>
              <a:t>सिता खड्का </a:t>
            </a:r>
            <a:endParaRPr lang="en-US" sz="14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3643294" y="3458679"/>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763241" y="5457335"/>
            <a:ext cx="1774810" cy="307777"/>
          </a:xfrm>
          <a:prstGeom prst="rect">
            <a:avLst/>
          </a:prstGeom>
          <a:noFill/>
        </p:spPr>
        <p:txBody>
          <a:bodyPr wrap="square" rtlCol="0">
            <a:spAutoFit/>
          </a:bodyPr>
          <a:lstStyle/>
          <a:p>
            <a:r>
              <a:rPr lang="ne-NP" sz="1400">
                <a:solidFill>
                  <a:srgbClr val="0070C0"/>
                </a:solidFill>
              </a:rPr>
              <a:t>सौरभ </a:t>
            </a:r>
            <a:r>
              <a:rPr lang="ne-NP" sz="1400" dirty="0">
                <a:solidFill>
                  <a:srgbClr val="0070C0"/>
                </a:solidFill>
              </a:rPr>
              <a:t>खड्का </a:t>
            </a:r>
            <a:endParaRPr lang="en-US" sz="14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765867" y="5005081"/>
            <a:ext cx="1552994" cy="307777"/>
          </a:xfrm>
          <a:prstGeom prst="rect">
            <a:avLst/>
          </a:prstGeom>
          <a:noFill/>
        </p:spPr>
        <p:txBody>
          <a:bodyPr wrap="square" rtlCol="0">
            <a:spAutoFit/>
          </a:bodyPr>
          <a:lstStyle/>
          <a:p>
            <a:r>
              <a:rPr lang="ne-NP" sz="1400" dirty="0">
                <a:solidFill>
                  <a:srgbClr val="0070C0"/>
                </a:solidFill>
              </a:rPr>
              <a:t>राजु खड्का </a:t>
            </a:r>
            <a:endParaRPr lang="en-US" sz="14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718156" y="4676452"/>
            <a:ext cx="1896610" cy="307777"/>
          </a:xfrm>
          <a:prstGeom prst="rect">
            <a:avLst/>
          </a:prstGeom>
          <a:noFill/>
        </p:spPr>
        <p:txBody>
          <a:bodyPr wrap="square" rtlCol="0">
            <a:spAutoFit/>
          </a:bodyPr>
          <a:lstStyle/>
          <a:p>
            <a:r>
              <a:rPr lang="ne-NP" sz="1400" dirty="0">
                <a:solidFill>
                  <a:srgbClr val="0070C0"/>
                </a:solidFill>
              </a:rPr>
              <a:t>आरुशी खड्का </a:t>
            </a:r>
            <a:endParaRPr lang="en-US" sz="14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749084" y="4314568"/>
            <a:ext cx="1788967" cy="307777"/>
          </a:xfrm>
          <a:prstGeom prst="rect">
            <a:avLst/>
          </a:prstGeom>
          <a:noFill/>
        </p:spPr>
        <p:txBody>
          <a:bodyPr wrap="square" rtlCol="0">
            <a:spAutoFit/>
          </a:bodyPr>
          <a:lstStyle/>
          <a:p>
            <a:r>
              <a:rPr lang="ne-NP" sz="1400" dirty="0">
                <a:solidFill>
                  <a:srgbClr val="0070C0"/>
                </a:solidFill>
              </a:rPr>
              <a:t>शिव खड्का </a:t>
            </a:r>
            <a:endParaRPr lang="en-US" sz="14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3643294" y="3930434"/>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3643294" y="4326093"/>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9" name="TextBox 28">
            <a:extLst>
              <a:ext uri="{FF2B5EF4-FFF2-40B4-BE49-F238E27FC236}">
                <a16:creationId xmlns:a16="http://schemas.microsoft.com/office/drawing/2014/main" id="{08706C46-67EA-42EB-B5B8-042C27264BA0}"/>
              </a:ext>
            </a:extLst>
          </p:cNvPr>
          <p:cNvSpPr txBox="1"/>
          <p:nvPr/>
        </p:nvSpPr>
        <p:spPr>
          <a:xfrm>
            <a:off x="3109875" y="3846126"/>
            <a:ext cx="454492" cy="307777"/>
          </a:xfrm>
          <a:prstGeom prst="rect">
            <a:avLst/>
          </a:prstGeom>
          <a:noFill/>
        </p:spPr>
        <p:txBody>
          <a:bodyPr wrap="square" rtlCol="0">
            <a:spAutoFit/>
          </a:bodyPr>
          <a:lstStyle/>
          <a:p>
            <a:r>
              <a:rPr lang="en-US" sz="1400" dirty="0">
                <a:solidFill>
                  <a:srgbClr val="0070C0"/>
                </a:solidFill>
              </a:rPr>
              <a:t>2</a:t>
            </a:r>
          </a:p>
        </p:txBody>
      </p:sp>
      <p:sp>
        <p:nvSpPr>
          <p:cNvPr id="30" name="TextBox 29">
            <a:extLst>
              <a:ext uri="{FF2B5EF4-FFF2-40B4-BE49-F238E27FC236}">
                <a16:creationId xmlns:a16="http://schemas.microsoft.com/office/drawing/2014/main" id="{D97ADB41-B843-4506-9E73-AF0B67BC9E9D}"/>
              </a:ext>
            </a:extLst>
          </p:cNvPr>
          <p:cNvSpPr txBox="1"/>
          <p:nvPr/>
        </p:nvSpPr>
        <p:spPr>
          <a:xfrm>
            <a:off x="4406018" y="3493681"/>
            <a:ext cx="1061798" cy="307777"/>
          </a:xfrm>
          <a:prstGeom prst="rect">
            <a:avLst/>
          </a:prstGeom>
          <a:noFill/>
        </p:spPr>
        <p:txBody>
          <a:bodyPr wrap="square" rtlCol="0">
            <a:spAutoFit/>
          </a:bodyPr>
          <a:lstStyle/>
          <a:p>
            <a:r>
              <a:rPr lang="en-US" sz="1400" dirty="0">
                <a:solidFill>
                  <a:srgbClr val="0070C0"/>
                </a:solidFill>
              </a:rPr>
              <a:t>45</a:t>
            </a:r>
          </a:p>
        </p:txBody>
      </p:sp>
      <p:sp>
        <p:nvSpPr>
          <p:cNvPr id="31" name="TextBox 30">
            <a:extLst>
              <a:ext uri="{FF2B5EF4-FFF2-40B4-BE49-F238E27FC236}">
                <a16:creationId xmlns:a16="http://schemas.microsoft.com/office/drawing/2014/main" id="{30D03316-1933-478E-A197-5B1590E15FD5}"/>
              </a:ext>
            </a:extLst>
          </p:cNvPr>
          <p:cNvSpPr txBox="1"/>
          <p:nvPr/>
        </p:nvSpPr>
        <p:spPr>
          <a:xfrm>
            <a:off x="4379962" y="3880679"/>
            <a:ext cx="1061798" cy="307777"/>
          </a:xfrm>
          <a:prstGeom prst="rect">
            <a:avLst/>
          </a:prstGeom>
          <a:noFill/>
        </p:spPr>
        <p:txBody>
          <a:bodyPr wrap="square" rtlCol="0">
            <a:spAutoFit/>
          </a:bodyPr>
          <a:lstStyle/>
          <a:p>
            <a:r>
              <a:rPr lang="en-US" sz="1400" dirty="0">
                <a:solidFill>
                  <a:srgbClr val="0070C0"/>
                </a:solidFill>
              </a:rPr>
              <a:t>39</a:t>
            </a:r>
          </a:p>
        </p:txBody>
      </p:sp>
      <p:sp>
        <p:nvSpPr>
          <p:cNvPr id="34" name="TextBox 33">
            <a:extLst>
              <a:ext uri="{FF2B5EF4-FFF2-40B4-BE49-F238E27FC236}">
                <a16:creationId xmlns:a16="http://schemas.microsoft.com/office/drawing/2014/main" id="{7A50C7A6-30B6-4A17-B7E0-96A64A33AFD8}"/>
              </a:ext>
            </a:extLst>
          </p:cNvPr>
          <p:cNvSpPr txBox="1"/>
          <p:nvPr/>
        </p:nvSpPr>
        <p:spPr>
          <a:xfrm>
            <a:off x="3099335" y="3440564"/>
            <a:ext cx="1240715"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33" name="TextBox 32">
            <a:extLst>
              <a:ext uri="{FF2B5EF4-FFF2-40B4-BE49-F238E27FC236}">
                <a16:creationId xmlns:a16="http://schemas.microsoft.com/office/drawing/2014/main" id="{8C23B4B7-BF5E-40BE-91B6-6073E69F0948}"/>
              </a:ext>
            </a:extLst>
          </p:cNvPr>
          <p:cNvSpPr txBox="1"/>
          <p:nvPr/>
        </p:nvSpPr>
        <p:spPr>
          <a:xfrm>
            <a:off x="6320886" y="3876677"/>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35" name="TextBox 34">
            <a:extLst>
              <a:ext uri="{FF2B5EF4-FFF2-40B4-BE49-F238E27FC236}">
                <a16:creationId xmlns:a16="http://schemas.microsoft.com/office/drawing/2014/main" id="{1C97B268-3F11-47E6-8013-F1E69C1F3D6A}"/>
              </a:ext>
            </a:extLst>
          </p:cNvPr>
          <p:cNvSpPr txBox="1"/>
          <p:nvPr/>
        </p:nvSpPr>
        <p:spPr>
          <a:xfrm>
            <a:off x="6331412" y="4622345"/>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37" name="TextBox 36">
            <a:extLst>
              <a:ext uri="{FF2B5EF4-FFF2-40B4-BE49-F238E27FC236}">
                <a16:creationId xmlns:a16="http://schemas.microsoft.com/office/drawing/2014/main" id="{75CD4243-AC1D-4B49-A119-A8C0E2F7322B}"/>
              </a:ext>
            </a:extLst>
          </p:cNvPr>
          <p:cNvSpPr txBox="1"/>
          <p:nvPr/>
        </p:nvSpPr>
        <p:spPr>
          <a:xfrm>
            <a:off x="6320886" y="4294803"/>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38" name="TextBox 37">
            <a:extLst>
              <a:ext uri="{FF2B5EF4-FFF2-40B4-BE49-F238E27FC236}">
                <a16:creationId xmlns:a16="http://schemas.microsoft.com/office/drawing/2014/main" id="{C272D638-0D6D-45DF-85A2-0962B418B65E}"/>
              </a:ext>
            </a:extLst>
          </p:cNvPr>
          <p:cNvSpPr txBox="1"/>
          <p:nvPr/>
        </p:nvSpPr>
        <p:spPr>
          <a:xfrm>
            <a:off x="6312719" y="3458745"/>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cxnSp>
        <p:nvCxnSpPr>
          <p:cNvPr id="39" name="Straight Arrow Connector 38">
            <a:extLst>
              <a:ext uri="{FF2B5EF4-FFF2-40B4-BE49-F238E27FC236}">
                <a16:creationId xmlns:a16="http://schemas.microsoft.com/office/drawing/2014/main" id="{96BB37C2-DD5A-47AC-8390-A340D04FC9CC}"/>
              </a:ext>
            </a:extLst>
          </p:cNvPr>
          <p:cNvCxnSpPr>
            <a:cxnSpLocks/>
          </p:cNvCxnSpPr>
          <p:nvPr/>
        </p:nvCxnSpPr>
        <p:spPr>
          <a:xfrm>
            <a:off x="4824994" y="4448691"/>
            <a:ext cx="1585638" cy="0"/>
          </a:xfrm>
          <a:prstGeom prst="straightConnector1">
            <a:avLst/>
          </a:prstGeom>
          <a:ln w="2222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8EE5C0E4-69F7-43FA-8A37-D67560F50C48}"/>
              </a:ext>
            </a:extLst>
          </p:cNvPr>
          <p:cNvCxnSpPr>
            <a:cxnSpLocks/>
          </p:cNvCxnSpPr>
          <p:nvPr/>
        </p:nvCxnSpPr>
        <p:spPr>
          <a:xfrm>
            <a:off x="4705092" y="5246415"/>
            <a:ext cx="1513672" cy="0"/>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589EC276-2970-4C45-BB0F-129256D559CD}"/>
              </a:ext>
            </a:extLst>
          </p:cNvPr>
          <p:cNvSpPr txBox="1"/>
          <p:nvPr/>
        </p:nvSpPr>
        <p:spPr>
          <a:xfrm>
            <a:off x="6218764" y="5047405"/>
            <a:ext cx="1061798" cy="307777"/>
          </a:xfrm>
          <a:prstGeom prst="rect">
            <a:avLst/>
          </a:prstGeom>
          <a:noFill/>
        </p:spPr>
        <p:txBody>
          <a:bodyPr wrap="square" rtlCol="0">
            <a:spAutoFit/>
          </a:bodyPr>
          <a:lstStyle/>
          <a:p>
            <a:r>
              <a:rPr lang="en-US" sz="1400" dirty="0">
                <a:solidFill>
                  <a:srgbClr val="0070C0"/>
                </a:solidFill>
              </a:rPr>
              <a:t>-</a:t>
            </a:r>
          </a:p>
        </p:txBody>
      </p:sp>
      <p:sp>
        <p:nvSpPr>
          <p:cNvPr id="48" name="TextBox 47">
            <a:extLst>
              <a:ext uri="{FF2B5EF4-FFF2-40B4-BE49-F238E27FC236}">
                <a16:creationId xmlns:a16="http://schemas.microsoft.com/office/drawing/2014/main" id="{9081FA59-5B52-4854-B3F9-7ADD684C86BC}"/>
              </a:ext>
            </a:extLst>
          </p:cNvPr>
          <p:cNvSpPr txBox="1"/>
          <p:nvPr/>
        </p:nvSpPr>
        <p:spPr>
          <a:xfrm>
            <a:off x="6279334" y="5473852"/>
            <a:ext cx="1061798" cy="307777"/>
          </a:xfrm>
          <a:prstGeom prst="rect">
            <a:avLst/>
          </a:prstGeom>
          <a:noFill/>
        </p:spPr>
        <p:txBody>
          <a:bodyPr wrap="square" rtlCol="0">
            <a:spAutoFit/>
          </a:bodyPr>
          <a:lstStyle/>
          <a:p>
            <a:r>
              <a:rPr lang="en-US" sz="1400" dirty="0">
                <a:solidFill>
                  <a:srgbClr val="0070C0"/>
                </a:solidFill>
              </a:rPr>
              <a:t>-</a:t>
            </a:r>
          </a:p>
        </p:txBody>
      </p:sp>
      <p:sp>
        <p:nvSpPr>
          <p:cNvPr id="4" name="Speech Bubble: Rectangle with Corners Rounded 3">
            <a:extLst>
              <a:ext uri="{FF2B5EF4-FFF2-40B4-BE49-F238E27FC236}">
                <a16:creationId xmlns:a16="http://schemas.microsoft.com/office/drawing/2014/main" id="{ACD1547B-B65C-4901-AA1F-2FB159A21DAA}"/>
              </a:ext>
            </a:extLst>
          </p:cNvPr>
          <p:cNvSpPr/>
          <p:nvPr/>
        </p:nvSpPr>
        <p:spPr>
          <a:xfrm>
            <a:off x="8278295" y="1650248"/>
            <a:ext cx="3592825" cy="2391507"/>
          </a:xfrm>
          <a:prstGeom prst="wedgeRoundRectCallout">
            <a:avLst>
              <a:gd name="adj1" fmla="val -97005"/>
              <a:gd name="adj2" fmla="val 5623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cs typeface="Kalimati" panose="00000400000000000000" pitchFamily="2"/>
              </a:rPr>
              <a:t>व्यक्तिगत खण्डको महल १० मा उमेर</a:t>
            </a:r>
            <a:r>
              <a:rPr lang="en-US" sz="2400" dirty="0">
                <a:cs typeface="Kalimati" panose="00000400000000000000" pitchFamily="2"/>
              </a:rPr>
              <a:t> </a:t>
            </a:r>
            <a:r>
              <a:rPr lang="ne-NP" sz="2400" dirty="0">
                <a:cs typeface="Kalimati" panose="00000400000000000000" pitchFamily="2"/>
              </a:rPr>
              <a:t>१०</a:t>
            </a:r>
            <a:r>
              <a:rPr lang="en-US" sz="2400" dirty="0">
                <a:cs typeface="Kalimati" panose="00000400000000000000" pitchFamily="2"/>
              </a:rPr>
              <a:t> </a:t>
            </a:r>
            <a:r>
              <a:rPr lang="ne-NP" sz="2400" dirty="0">
                <a:cs typeface="Kalimati" panose="00000400000000000000" pitchFamily="2"/>
              </a:rPr>
              <a:t>वर्ष वा सो भन्दा बढी  भएकोलाई मात्र महल १३ को प्रश्न  सोध्नुपर्दछ ।</a:t>
            </a:r>
          </a:p>
          <a:p>
            <a:pPr algn="ctr"/>
            <a:endParaRPr lang="en-US" sz="2000" dirty="0"/>
          </a:p>
        </p:txBody>
      </p:sp>
      <p:pic>
        <p:nvPicPr>
          <p:cNvPr id="1026" name="Picture 2" descr="a newly married couple - Tiktolart - Drawings &amp; Illustration, Abstract,  Other Abstract - ArtPal">
            <a:extLst>
              <a:ext uri="{FF2B5EF4-FFF2-40B4-BE49-F238E27FC236}">
                <a16:creationId xmlns:a16="http://schemas.microsoft.com/office/drawing/2014/main" id="{FA05305B-9EFC-4BD6-93C8-36F5436559F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24263" y="4184454"/>
            <a:ext cx="2484170" cy="2673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37260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शैक्षिक</a:t>
            </a:r>
            <a:r>
              <a:rPr lang="ne-NP" dirty="0">
                <a:solidFill>
                  <a:srgbClr val="002060"/>
                </a:solidFill>
                <a:latin typeface="Ganesh" pitchFamily="2" charset="0"/>
                <a:cs typeface="Kalimati" panose="00000400000000000000" pitchFamily="2"/>
              </a:rPr>
              <a:t> </a:t>
            </a:r>
            <a:r>
              <a:rPr lang="ne-NP" b="1" dirty="0">
                <a:solidFill>
                  <a:srgbClr val="002060"/>
                </a:solidFill>
                <a:latin typeface="Ganesh" pitchFamily="2" charset="0"/>
                <a:cs typeface="Kalimati" panose="00000400000000000000" pitchFamily="2"/>
              </a:rPr>
              <a:t>विवरण</a:t>
            </a:r>
          </a:p>
        </p:txBody>
      </p:sp>
      <p:sp>
        <p:nvSpPr>
          <p:cNvPr id="10" name="Text Placeholder 2"/>
          <p:cNvSpPr>
            <a:spLocks noGrp="1"/>
          </p:cNvSpPr>
          <p:nvPr>
            <p:ph type="body" sz="quarter" idx="4294967295"/>
          </p:nvPr>
        </p:nvSpPr>
        <p:spPr>
          <a:xfrm>
            <a:off x="922467" y="1606248"/>
            <a:ext cx="10996084" cy="4132198"/>
          </a:xfrm>
          <a:prstGeom prst="rect">
            <a:avLst/>
          </a:prstGeom>
        </p:spPr>
        <p:txBody>
          <a:bodyPr/>
          <a:lstStyle/>
          <a:p>
            <a:pPr>
              <a:lnSpc>
                <a:spcPct val="150000"/>
              </a:lnSpc>
            </a:pPr>
            <a:r>
              <a:rPr lang="ne-NP" sz="2400" dirty="0">
                <a:cs typeface="Kalimati" panose="00000400000000000000" pitchFamily="2"/>
              </a:rPr>
              <a:t>उमेर ५० वर्ष भन्दा बढी छ</a:t>
            </a:r>
            <a:r>
              <a:rPr lang="en-US" sz="2400" dirty="0">
                <a:cs typeface="Kalimati" panose="00000400000000000000" pitchFamily="2"/>
              </a:rPr>
              <a:t>,  </a:t>
            </a:r>
            <a:r>
              <a:rPr lang="ne-NP" sz="2400" dirty="0">
                <a:cs typeface="Kalimati" panose="00000400000000000000" pitchFamily="2"/>
              </a:rPr>
              <a:t>पढ्न लेख्न आउँदैन तर हाल स्कुल कलेज पढ्न गई रहको छ भने पुन: यकिन गर्नुपर्दछ।</a:t>
            </a:r>
            <a:endParaRPr lang="en-US" sz="2400" dirty="0">
              <a:cs typeface="Kalimati" panose="00000400000000000000" pitchFamily="2"/>
            </a:endParaRPr>
          </a:p>
          <a:p>
            <a:pPr>
              <a:lnSpc>
                <a:spcPct val="150000"/>
              </a:lnSpc>
            </a:pPr>
            <a:r>
              <a:rPr lang="ne-NP" sz="2400" dirty="0">
                <a:cs typeface="Kalimati" panose="00000400000000000000" pitchFamily="2"/>
              </a:rPr>
              <a:t>उमेर ५० वर्ष भन्दा बढी छ</a:t>
            </a:r>
            <a:r>
              <a:rPr lang="en-US" sz="2400" dirty="0">
                <a:cs typeface="Kalimati" panose="00000400000000000000" pitchFamily="2"/>
              </a:rPr>
              <a:t>,  </a:t>
            </a:r>
            <a:r>
              <a:rPr lang="ne-NP" sz="2400" dirty="0">
                <a:cs typeface="Kalimati" panose="00000400000000000000" pitchFamily="2"/>
              </a:rPr>
              <a:t>पढ्न मात्र जान्दछ वा पढ्न र लेख्न दुवै जान्दछ तर हाल स्कुल कलेज पढ्न गई रहेको छ भने पुन: निश्चित गर्नुपर्दछ।</a:t>
            </a:r>
            <a:endParaRPr lang="en-US" sz="2400" dirty="0">
              <a:cs typeface="Kalimati" panose="00000400000000000000" pitchFamily="2"/>
            </a:endParaRPr>
          </a:p>
          <a:p>
            <a:pPr>
              <a:lnSpc>
                <a:spcPct val="150000"/>
              </a:lnSpc>
            </a:pPr>
            <a:r>
              <a:rPr lang="ne-NP" sz="2400" dirty="0">
                <a:cs typeface="Kalimati" panose="00000400000000000000" pitchFamily="2"/>
              </a:rPr>
              <a:t>साधारणतया १६ वर्ष भन्दा कम उमेर भएको व्यक्तिको अस्वाभाविक किसिमको विश्वविद्यालय शैक्षिक तह आएमा पुन: निश्चित गर्नुपर्दछ।</a:t>
            </a:r>
            <a:endParaRPr lang="en-US" sz="2400" dirty="0">
              <a:cs typeface="Kalimati" panose="00000400000000000000" pitchFamily="2"/>
            </a:endParaRPr>
          </a:p>
          <a:p>
            <a:pPr>
              <a:lnSpc>
                <a:spcPct val="150000"/>
              </a:lnSpc>
            </a:pPr>
            <a:r>
              <a:rPr lang="ne-NP" sz="2400" dirty="0">
                <a:cs typeface="Kalimati" panose="00000400000000000000" pitchFamily="2"/>
              </a:rPr>
              <a:t>सामान्यतया कक्षा ४ भन्दा बढी अध्ययनको तह भएको व्यक्ति पढ्न र लेख्न जानेको हुनु पर्दछ</a:t>
            </a:r>
            <a:r>
              <a:rPr lang="en-US" sz="2400" dirty="0">
                <a:cs typeface="Kalimati" panose="00000400000000000000" pitchFamily="2"/>
              </a:rPr>
              <a:t> </a:t>
            </a:r>
            <a:r>
              <a:rPr lang="ne-NP" sz="2400" dirty="0">
                <a:cs typeface="Kalimati" panose="00000400000000000000" pitchFamily="2"/>
              </a:rPr>
              <a:t>।</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20</a:t>
            </a:fld>
            <a:endParaRPr lang="en-US" dirty="0">
              <a:latin typeface="Fontasy Himali" panose="04020500000000000000" pitchFamily="82" charset="0"/>
            </a:endParaRPr>
          </a:p>
        </p:txBody>
      </p:sp>
    </p:spTree>
    <p:extLst>
      <p:ext uri="{BB962C8B-B14F-4D97-AF65-F5344CB8AC3E}">
        <p14:creationId xmlns:p14="http://schemas.microsoft.com/office/powerpoint/2010/main" val="983775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326C52-D6F3-4CD3-850A-B56A126D5E8C}"/>
              </a:ext>
            </a:extLst>
          </p:cNvPr>
          <p:cNvPicPr>
            <a:picLocks noChangeAspect="1"/>
          </p:cNvPicPr>
          <p:nvPr/>
        </p:nvPicPr>
        <p:blipFill rotWithShape="1">
          <a:blip r:embed="rId2"/>
          <a:srcRect t="5262"/>
          <a:stretch/>
        </p:blipFill>
        <p:spPr>
          <a:xfrm>
            <a:off x="6925464" y="1138227"/>
            <a:ext cx="3855638" cy="5221769"/>
          </a:xfrm>
          <a:prstGeom prst="rect">
            <a:avLst/>
          </a:prstGeom>
        </p:spPr>
      </p:pic>
      <p:pic>
        <p:nvPicPr>
          <p:cNvPr id="5" name="Picture 4">
            <a:extLst>
              <a:ext uri="{FF2B5EF4-FFF2-40B4-BE49-F238E27FC236}">
                <a16:creationId xmlns:a16="http://schemas.microsoft.com/office/drawing/2014/main" id="{B1A59EB7-0021-4E86-9802-A1C335E6F065}"/>
              </a:ext>
            </a:extLst>
          </p:cNvPr>
          <p:cNvPicPr>
            <a:picLocks noChangeAspect="1"/>
          </p:cNvPicPr>
          <p:nvPr/>
        </p:nvPicPr>
        <p:blipFill>
          <a:blip r:embed="rId3"/>
          <a:stretch>
            <a:fillRect/>
          </a:stretch>
        </p:blipFill>
        <p:spPr>
          <a:xfrm>
            <a:off x="255639" y="1012619"/>
            <a:ext cx="5307135" cy="4996611"/>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397998" y="737789"/>
            <a:ext cx="11851872" cy="603629"/>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उमेर र शिक्षा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21</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7E8D6786-F001-4C4F-9571-0357797C6A70}"/>
              </a:ext>
            </a:extLst>
          </p:cNvPr>
          <p:cNvSpPr txBox="1"/>
          <p:nvPr/>
        </p:nvSpPr>
        <p:spPr>
          <a:xfrm>
            <a:off x="3030437" y="3681780"/>
            <a:ext cx="1277262" cy="307777"/>
          </a:xfrm>
          <a:prstGeom prst="rect">
            <a:avLst/>
          </a:prstGeom>
          <a:noFill/>
        </p:spPr>
        <p:txBody>
          <a:bodyPr wrap="square" rtlCol="0">
            <a:spAutoFit/>
          </a:bodyPr>
          <a:lstStyle/>
          <a:p>
            <a:r>
              <a:rPr lang="ne-NP" sz="1400" dirty="0">
                <a:solidFill>
                  <a:srgbClr val="0070C0"/>
                </a:solidFill>
              </a:rPr>
              <a:t> </a:t>
            </a:r>
            <a:endParaRPr lang="en-US" sz="1400" dirty="0">
              <a:solidFill>
                <a:srgbClr val="0070C0"/>
              </a:solidFill>
            </a:endParaRPr>
          </a:p>
        </p:txBody>
      </p:sp>
      <p:sp>
        <p:nvSpPr>
          <p:cNvPr id="12" name="TextBox 11">
            <a:extLst>
              <a:ext uri="{FF2B5EF4-FFF2-40B4-BE49-F238E27FC236}">
                <a16:creationId xmlns:a16="http://schemas.microsoft.com/office/drawing/2014/main" id="{0D5811BE-A11D-490F-9B45-A55F7B5DABD6}"/>
              </a:ext>
            </a:extLst>
          </p:cNvPr>
          <p:cNvSpPr txBox="1"/>
          <p:nvPr/>
        </p:nvSpPr>
        <p:spPr>
          <a:xfrm>
            <a:off x="4364122" y="4538738"/>
            <a:ext cx="1038454" cy="307777"/>
          </a:xfrm>
          <a:prstGeom prst="rect">
            <a:avLst/>
          </a:prstGeom>
          <a:noFill/>
        </p:spPr>
        <p:txBody>
          <a:bodyPr wrap="square" rtlCol="0">
            <a:spAutoFit/>
          </a:bodyPr>
          <a:lstStyle/>
          <a:p>
            <a:r>
              <a:rPr lang="en-US" sz="1400">
                <a:solidFill>
                  <a:srgbClr val="0070C0"/>
                </a:solidFill>
              </a:rPr>
              <a:t>5</a:t>
            </a:r>
            <a:endParaRPr lang="en-US" sz="1400" dirty="0">
              <a:solidFill>
                <a:srgbClr val="0070C0"/>
              </a:solidFill>
            </a:endParaRPr>
          </a:p>
        </p:txBody>
      </p:sp>
      <p:sp>
        <p:nvSpPr>
          <p:cNvPr id="13" name="TextBox 12">
            <a:extLst>
              <a:ext uri="{FF2B5EF4-FFF2-40B4-BE49-F238E27FC236}">
                <a16:creationId xmlns:a16="http://schemas.microsoft.com/office/drawing/2014/main" id="{A6464C69-1D15-43B1-8D8D-250A96E65093}"/>
              </a:ext>
            </a:extLst>
          </p:cNvPr>
          <p:cNvSpPr txBox="1"/>
          <p:nvPr/>
        </p:nvSpPr>
        <p:spPr>
          <a:xfrm>
            <a:off x="3616378" y="4850204"/>
            <a:ext cx="1258443" cy="307777"/>
          </a:xfrm>
          <a:prstGeom prst="rect">
            <a:avLst/>
          </a:prstGeom>
          <a:noFill/>
        </p:spPr>
        <p:txBody>
          <a:bodyPr wrap="square" rtlCol="0">
            <a:spAutoFit/>
          </a:bodyPr>
          <a:lstStyle/>
          <a:p>
            <a:r>
              <a:rPr lang="en-US" sz="1400" dirty="0">
                <a:solidFill>
                  <a:srgbClr val="0070C0"/>
                </a:solidFill>
              </a:rPr>
              <a:t>1</a:t>
            </a:r>
          </a:p>
        </p:txBody>
      </p:sp>
      <p:sp>
        <p:nvSpPr>
          <p:cNvPr id="14" name="TextBox 13">
            <a:extLst>
              <a:ext uri="{FF2B5EF4-FFF2-40B4-BE49-F238E27FC236}">
                <a16:creationId xmlns:a16="http://schemas.microsoft.com/office/drawing/2014/main" id="{14BAB21C-2348-4AFF-B076-E1760A01A85C}"/>
              </a:ext>
            </a:extLst>
          </p:cNvPr>
          <p:cNvSpPr txBox="1"/>
          <p:nvPr/>
        </p:nvSpPr>
        <p:spPr>
          <a:xfrm>
            <a:off x="4356023" y="3762788"/>
            <a:ext cx="1038454" cy="307777"/>
          </a:xfrm>
          <a:prstGeom prst="rect">
            <a:avLst/>
          </a:prstGeom>
          <a:noFill/>
        </p:spPr>
        <p:txBody>
          <a:bodyPr wrap="square" rtlCol="0">
            <a:spAutoFit/>
          </a:bodyPr>
          <a:lstStyle/>
          <a:p>
            <a:r>
              <a:rPr lang="en-US" sz="1400" dirty="0">
                <a:solidFill>
                  <a:srgbClr val="0070C0"/>
                </a:solidFill>
              </a:rPr>
              <a:t>24</a:t>
            </a:r>
            <a:r>
              <a:rPr lang="ne-NP" sz="1400" dirty="0">
                <a:solidFill>
                  <a:srgbClr val="0070C0"/>
                </a:solidFill>
              </a:rPr>
              <a:t> </a:t>
            </a:r>
            <a:endParaRPr lang="en-US" sz="1400" dirty="0">
              <a:solidFill>
                <a:srgbClr val="0070C0"/>
              </a:solidFill>
            </a:endParaRPr>
          </a:p>
        </p:txBody>
      </p:sp>
      <p:sp>
        <p:nvSpPr>
          <p:cNvPr id="15" name="TextBox 14">
            <a:extLst>
              <a:ext uri="{FF2B5EF4-FFF2-40B4-BE49-F238E27FC236}">
                <a16:creationId xmlns:a16="http://schemas.microsoft.com/office/drawing/2014/main" id="{2818E440-5AA9-479F-95F5-CDDBF2CDC9B3}"/>
              </a:ext>
            </a:extLst>
          </p:cNvPr>
          <p:cNvSpPr txBox="1"/>
          <p:nvPr/>
        </p:nvSpPr>
        <p:spPr>
          <a:xfrm>
            <a:off x="4274810" y="4927101"/>
            <a:ext cx="1150827" cy="307777"/>
          </a:xfrm>
          <a:prstGeom prst="rect">
            <a:avLst/>
          </a:prstGeom>
          <a:noFill/>
        </p:spPr>
        <p:txBody>
          <a:bodyPr wrap="square" rtlCol="0">
            <a:spAutoFit/>
          </a:bodyPr>
          <a:lstStyle/>
          <a:p>
            <a:r>
              <a:rPr lang="en-US" sz="1400" dirty="0">
                <a:solidFill>
                  <a:srgbClr val="0070C0"/>
                </a:solidFill>
              </a:rPr>
              <a:t>00</a:t>
            </a:r>
            <a:r>
              <a:rPr lang="ne-NP" sz="1400" dirty="0">
                <a:solidFill>
                  <a:srgbClr val="0070C0"/>
                </a:solidFill>
              </a:rPr>
              <a:t> </a:t>
            </a:r>
            <a:endParaRPr lang="en-US" sz="1400" dirty="0">
              <a:solidFill>
                <a:srgbClr val="0070C0"/>
              </a:solidFill>
            </a:endParaRPr>
          </a:p>
        </p:txBody>
      </p:sp>
      <p:sp>
        <p:nvSpPr>
          <p:cNvPr id="16" name="TextBox 15">
            <a:extLst>
              <a:ext uri="{FF2B5EF4-FFF2-40B4-BE49-F238E27FC236}">
                <a16:creationId xmlns:a16="http://schemas.microsoft.com/office/drawing/2014/main" id="{F0CCAB91-7B1C-434C-A692-14703591C1A6}"/>
              </a:ext>
            </a:extLst>
          </p:cNvPr>
          <p:cNvSpPr txBox="1"/>
          <p:nvPr/>
        </p:nvSpPr>
        <p:spPr>
          <a:xfrm>
            <a:off x="3601398" y="4493806"/>
            <a:ext cx="684679"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17" name="TextBox 16">
            <a:extLst>
              <a:ext uri="{FF2B5EF4-FFF2-40B4-BE49-F238E27FC236}">
                <a16:creationId xmlns:a16="http://schemas.microsoft.com/office/drawing/2014/main" id="{937749FB-F512-4BEF-90D0-6445389A14C8}"/>
              </a:ext>
            </a:extLst>
          </p:cNvPr>
          <p:cNvSpPr txBox="1"/>
          <p:nvPr/>
        </p:nvSpPr>
        <p:spPr>
          <a:xfrm>
            <a:off x="4314722" y="4117239"/>
            <a:ext cx="1277262" cy="307777"/>
          </a:xfrm>
          <a:prstGeom prst="rect">
            <a:avLst/>
          </a:prstGeom>
          <a:noFill/>
        </p:spPr>
        <p:txBody>
          <a:bodyPr wrap="square" rtlCol="0">
            <a:spAutoFit/>
          </a:bodyPr>
          <a:lstStyle/>
          <a:p>
            <a:r>
              <a:rPr lang="en-US" sz="1400" dirty="0">
                <a:solidFill>
                  <a:srgbClr val="0070C0"/>
                </a:solidFill>
              </a:rPr>
              <a:t>23</a:t>
            </a:r>
          </a:p>
        </p:txBody>
      </p:sp>
      <p:sp>
        <p:nvSpPr>
          <p:cNvPr id="18" name="TextBox 17">
            <a:extLst>
              <a:ext uri="{FF2B5EF4-FFF2-40B4-BE49-F238E27FC236}">
                <a16:creationId xmlns:a16="http://schemas.microsoft.com/office/drawing/2014/main" id="{69482F41-2452-4851-B776-CC954DFD4FE8}"/>
              </a:ext>
            </a:extLst>
          </p:cNvPr>
          <p:cNvSpPr txBox="1"/>
          <p:nvPr/>
        </p:nvSpPr>
        <p:spPr>
          <a:xfrm>
            <a:off x="3601398" y="4105443"/>
            <a:ext cx="552205" cy="307777"/>
          </a:xfrm>
          <a:prstGeom prst="rect">
            <a:avLst/>
          </a:prstGeom>
          <a:noFill/>
        </p:spPr>
        <p:txBody>
          <a:bodyPr wrap="square" rtlCol="0">
            <a:spAutoFit/>
          </a:bodyPr>
          <a:lstStyle/>
          <a:p>
            <a:r>
              <a:rPr lang="en-US" sz="1400" dirty="0">
                <a:solidFill>
                  <a:srgbClr val="0070C0"/>
                </a:solidFill>
              </a:rPr>
              <a:t>2</a:t>
            </a:r>
          </a:p>
        </p:txBody>
      </p:sp>
      <p:sp>
        <p:nvSpPr>
          <p:cNvPr id="20" name="TextBox 19">
            <a:extLst>
              <a:ext uri="{FF2B5EF4-FFF2-40B4-BE49-F238E27FC236}">
                <a16:creationId xmlns:a16="http://schemas.microsoft.com/office/drawing/2014/main" id="{0182D0D1-6D54-49F5-AC4B-98112D4C3A97}"/>
              </a:ext>
            </a:extLst>
          </p:cNvPr>
          <p:cNvSpPr txBox="1"/>
          <p:nvPr/>
        </p:nvSpPr>
        <p:spPr>
          <a:xfrm>
            <a:off x="700627" y="2899278"/>
            <a:ext cx="1838208" cy="307777"/>
          </a:xfrm>
          <a:prstGeom prst="rect">
            <a:avLst/>
          </a:prstGeom>
          <a:noFill/>
        </p:spPr>
        <p:txBody>
          <a:bodyPr wrap="square" rtlCol="0">
            <a:spAutoFit/>
          </a:bodyPr>
          <a:lstStyle/>
          <a:p>
            <a:r>
              <a:rPr lang="ne-NP" sz="1400" dirty="0">
                <a:solidFill>
                  <a:srgbClr val="0070C0"/>
                </a:solidFill>
              </a:rPr>
              <a:t>हरि खड्का </a:t>
            </a:r>
            <a:endParaRPr lang="en-US" sz="14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603723" y="3322889"/>
            <a:ext cx="1973614" cy="307777"/>
          </a:xfrm>
          <a:prstGeom prst="rect">
            <a:avLst/>
          </a:prstGeom>
          <a:noFill/>
        </p:spPr>
        <p:txBody>
          <a:bodyPr wrap="square" rtlCol="0">
            <a:spAutoFit/>
          </a:bodyPr>
          <a:lstStyle/>
          <a:p>
            <a:r>
              <a:rPr lang="ne-NP" sz="1400" dirty="0">
                <a:solidFill>
                  <a:srgbClr val="0070C0"/>
                </a:solidFill>
              </a:rPr>
              <a:t>सिता खड्का </a:t>
            </a:r>
            <a:endParaRPr lang="en-US" sz="14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3578054" y="2904890"/>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698001" y="4903546"/>
            <a:ext cx="1774810" cy="307777"/>
          </a:xfrm>
          <a:prstGeom prst="rect">
            <a:avLst/>
          </a:prstGeom>
          <a:noFill/>
        </p:spPr>
        <p:txBody>
          <a:bodyPr wrap="square" rtlCol="0">
            <a:spAutoFit/>
          </a:bodyPr>
          <a:lstStyle/>
          <a:p>
            <a:r>
              <a:rPr lang="ne-NP" sz="1400">
                <a:solidFill>
                  <a:srgbClr val="0070C0"/>
                </a:solidFill>
              </a:rPr>
              <a:t>सौरभ </a:t>
            </a:r>
            <a:r>
              <a:rPr lang="ne-NP" sz="1400" dirty="0">
                <a:solidFill>
                  <a:srgbClr val="0070C0"/>
                </a:solidFill>
              </a:rPr>
              <a:t>खड्का </a:t>
            </a:r>
            <a:endParaRPr lang="en-US" sz="14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700627" y="4451292"/>
            <a:ext cx="1552994" cy="307777"/>
          </a:xfrm>
          <a:prstGeom prst="rect">
            <a:avLst/>
          </a:prstGeom>
          <a:noFill/>
        </p:spPr>
        <p:txBody>
          <a:bodyPr wrap="square" rtlCol="0">
            <a:spAutoFit/>
          </a:bodyPr>
          <a:lstStyle/>
          <a:p>
            <a:r>
              <a:rPr lang="ne-NP" sz="1400" dirty="0">
                <a:solidFill>
                  <a:srgbClr val="0070C0"/>
                </a:solidFill>
              </a:rPr>
              <a:t>राजु खड्का </a:t>
            </a:r>
            <a:endParaRPr lang="en-US" sz="14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652916" y="4122663"/>
            <a:ext cx="1896610" cy="307777"/>
          </a:xfrm>
          <a:prstGeom prst="rect">
            <a:avLst/>
          </a:prstGeom>
          <a:noFill/>
        </p:spPr>
        <p:txBody>
          <a:bodyPr wrap="square" rtlCol="0">
            <a:spAutoFit/>
          </a:bodyPr>
          <a:lstStyle/>
          <a:p>
            <a:r>
              <a:rPr lang="ne-NP" sz="1400" dirty="0">
                <a:solidFill>
                  <a:srgbClr val="0070C0"/>
                </a:solidFill>
              </a:rPr>
              <a:t>आरुशी खड्का </a:t>
            </a:r>
            <a:endParaRPr lang="en-US" sz="14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683844" y="3760779"/>
            <a:ext cx="1788967" cy="307777"/>
          </a:xfrm>
          <a:prstGeom prst="rect">
            <a:avLst/>
          </a:prstGeom>
          <a:noFill/>
        </p:spPr>
        <p:txBody>
          <a:bodyPr wrap="square" rtlCol="0">
            <a:spAutoFit/>
          </a:bodyPr>
          <a:lstStyle/>
          <a:p>
            <a:r>
              <a:rPr lang="ne-NP" sz="1400" dirty="0">
                <a:solidFill>
                  <a:srgbClr val="0070C0"/>
                </a:solidFill>
              </a:rPr>
              <a:t>शिव खड्का </a:t>
            </a:r>
            <a:endParaRPr lang="en-US" sz="14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3578054" y="3376645"/>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3578054" y="3772304"/>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9" name="TextBox 28">
            <a:extLst>
              <a:ext uri="{FF2B5EF4-FFF2-40B4-BE49-F238E27FC236}">
                <a16:creationId xmlns:a16="http://schemas.microsoft.com/office/drawing/2014/main" id="{08706C46-67EA-42EB-B5B8-042C27264BA0}"/>
              </a:ext>
            </a:extLst>
          </p:cNvPr>
          <p:cNvSpPr txBox="1"/>
          <p:nvPr/>
        </p:nvSpPr>
        <p:spPr>
          <a:xfrm>
            <a:off x="3044635" y="3292337"/>
            <a:ext cx="454492" cy="307777"/>
          </a:xfrm>
          <a:prstGeom prst="rect">
            <a:avLst/>
          </a:prstGeom>
          <a:noFill/>
        </p:spPr>
        <p:txBody>
          <a:bodyPr wrap="square" rtlCol="0">
            <a:spAutoFit/>
          </a:bodyPr>
          <a:lstStyle/>
          <a:p>
            <a:r>
              <a:rPr lang="en-US" sz="1400" dirty="0">
                <a:solidFill>
                  <a:srgbClr val="0070C0"/>
                </a:solidFill>
              </a:rPr>
              <a:t>2</a:t>
            </a:r>
          </a:p>
        </p:txBody>
      </p:sp>
      <p:sp>
        <p:nvSpPr>
          <p:cNvPr id="30" name="TextBox 29">
            <a:extLst>
              <a:ext uri="{FF2B5EF4-FFF2-40B4-BE49-F238E27FC236}">
                <a16:creationId xmlns:a16="http://schemas.microsoft.com/office/drawing/2014/main" id="{D97ADB41-B843-4506-9E73-AF0B67BC9E9D}"/>
              </a:ext>
            </a:extLst>
          </p:cNvPr>
          <p:cNvSpPr txBox="1"/>
          <p:nvPr/>
        </p:nvSpPr>
        <p:spPr>
          <a:xfrm>
            <a:off x="4340778" y="2939892"/>
            <a:ext cx="1061798" cy="307777"/>
          </a:xfrm>
          <a:prstGeom prst="rect">
            <a:avLst/>
          </a:prstGeom>
          <a:noFill/>
        </p:spPr>
        <p:txBody>
          <a:bodyPr wrap="square" rtlCol="0">
            <a:spAutoFit/>
          </a:bodyPr>
          <a:lstStyle/>
          <a:p>
            <a:r>
              <a:rPr lang="en-US" sz="1400" dirty="0">
                <a:solidFill>
                  <a:srgbClr val="0070C0"/>
                </a:solidFill>
              </a:rPr>
              <a:t>45</a:t>
            </a:r>
          </a:p>
        </p:txBody>
      </p:sp>
      <p:sp>
        <p:nvSpPr>
          <p:cNvPr id="31" name="TextBox 30">
            <a:extLst>
              <a:ext uri="{FF2B5EF4-FFF2-40B4-BE49-F238E27FC236}">
                <a16:creationId xmlns:a16="http://schemas.microsoft.com/office/drawing/2014/main" id="{30D03316-1933-478E-A197-5B1590E15FD5}"/>
              </a:ext>
            </a:extLst>
          </p:cNvPr>
          <p:cNvSpPr txBox="1"/>
          <p:nvPr/>
        </p:nvSpPr>
        <p:spPr>
          <a:xfrm>
            <a:off x="4314722" y="3326890"/>
            <a:ext cx="1061798" cy="307777"/>
          </a:xfrm>
          <a:prstGeom prst="rect">
            <a:avLst/>
          </a:prstGeom>
          <a:noFill/>
        </p:spPr>
        <p:txBody>
          <a:bodyPr wrap="square" rtlCol="0">
            <a:spAutoFit/>
          </a:bodyPr>
          <a:lstStyle/>
          <a:p>
            <a:r>
              <a:rPr lang="en-US" sz="1400" dirty="0">
                <a:solidFill>
                  <a:srgbClr val="0070C0"/>
                </a:solidFill>
              </a:rPr>
              <a:t>39</a:t>
            </a:r>
          </a:p>
        </p:txBody>
      </p:sp>
      <p:sp>
        <p:nvSpPr>
          <p:cNvPr id="34" name="TextBox 33">
            <a:extLst>
              <a:ext uri="{FF2B5EF4-FFF2-40B4-BE49-F238E27FC236}">
                <a16:creationId xmlns:a16="http://schemas.microsoft.com/office/drawing/2014/main" id="{7A50C7A6-30B6-4A17-B7E0-96A64A33AFD8}"/>
              </a:ext>
            </a:extLst>
          </p:cNvPr>
          <p:cNvSpPr txBox="1"/>
          <p:nvPr/>
        </p:nvSpPr>
        <p:spPr>
          <a:xfrm>
            <a:off x="3034095" y="2886775"/>
            <a:ext cx="1240715"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35" name="TextBox 34">
            <a:extLst>
              <a:ext uri="{FF2B5EF4-FFF2-40B4-BE49-F238E27FC236}">
                <a16:creationId xmlns:a16="http://schemas.microsoft.com/office/drawing/2014/main" id="{1C97B268-3F11-47E6-8013-F1E69C1F3D6A}"/>
              </a:ext>
            </a:extLst>
          </p:cNvPr>
          <p:cNvSpPr txBox="1"/>
          <p:nvPr/>
        </p:nvSpPr>
        <p:spPr>
          <a:xfrm>
            <a:off x="7375335" y="4705422"/>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37" name="TextBox 36">
            <a:extLst>
              <a:ext uri="{FF2B5EF4-FFF2-40B4-BE49-F238E27FC236}">
                <a16:creationId xmlns:a16="http://schemas.microsoft.com/office/drawing/2014/main" id="{75CD4243-AC1D-4B49-A119-A8C0E2F7322B}"/>
              </a:ext>
            </a:extLst>
          </p:cNvPr>
          <p:cNvSpPr txBox="1"/>
          <p:nvPr/>
        </p:nvSpPr>
        <p:spPr>
          <a:xfrm>
            <a:off x="7385456" y="4363251"/>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38" name="TextBox 37">
            <a:extLst>
              <a:ext uri="{FF2B5EF4-FFF2-40B4-BE49-F238E27FC236}">
                <a16:creationId xmlns:a16="http://schemas.microsoft.com/office/drawing/2014/main" id="{C272D638-0D6D-45DF-85A2-0962B418B65E}"/>
              </a:ext>
            </a:extLst>
          </p:cNvPr>
          <p:cNvSpPr txBox="1"/>
          <p:nvPr/>
        </p:nvSpPr>
        <p:spPr>
          <a:xfrm>
            <a:off x="7429957" y="3538349"/>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cxnSp>
        <p:nvCxnSpPr>
          <p:cNvPr id="39" name="Straight Arrow Connector 38">
            <a:extLst>
              <a:ext uri="{FF2B5EF4-FFF2-40B4-BE49-F238E27FC236}">
                <a16:creationId xmlns:a16="http://schemas.microsoft.com/office/drawing/2014/main" id="{96BB37C2-DD5A-47AC-8390-A340D04FC9CC}"/>
              </a:ext>
            </a:extLst>
          </p:cNvPr>
          <p:cNvCxnSpPr>
            <a:cxnSpLocks/>
          </p:cNvCxnSpPr>
          <p:nvPr/>
        </p:nvCxnSpPr>
        <p:spPr>
          <a:xfrm>
            <a:off x="4744430" y="4035701"/>
            <a:ext cx="2411152" cy="304164"/>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8EE5C0E4-69F7-43FA-8A37-D67560F50C48}"/>
              </a:ext>
            </a:extLst>
          </p:cNvPr>
          <p:cNvCxnSpPr>
            <a:cxnSpLocks/>
          </p:cNvCxnSpPr>
          <p:nvPr/>
        </p:nvCxnSpPr>
        <p:spPr>
          <a:xfrm>
            <a:off x="4620232" y="4967008"/>
            <a:ext cx="2625609" cy="599242"/>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9081FA59-5B52-4854-B3F9-7ADD684C86BC}"/>
              </a:ext>
            </a:extLst>
          </p:cNvPr>
          <p:cNvSpPr txBox="1"/>
          <p:nvPr/>
        </p:nvSpPr>
        <p:spPr>
          <a:xfrm>
            <a:off x="7375335" y="5236798"/>
            <a:ext cx="1061798" cy="369332"/>
          </a:xfrm>
          <a:prstGeom prst="rect">
            <a:avLst/>
          </a:prstGeom>
          <a:noFill/>
        </p:spPr>
        <p:txBody>
          <a:bodyPr wrap="square" rtlCol="0">
            <a:spAutoFit/>
          </a:bodyPr>
          <a:lstStyle/>
          <a:p>
            <a:r>
              <a:rPr lang="en-US" dirty="0">
                <a:solidFill>
                  <a:srgbClr val="0070C0"/>
                </a:solidFill>
              </a:rPr>
              <a:t>-</a:t>
            </a:r>
          </a:p>
        </p:txBody>
      </p:sp>
      <p:sp>
        <p:nvSpPr>
          <p:cNvPr id="41" name="TextBox 40">
            <a:extLst>
              <a:ext uri="{FF2B5EF4-FFF2-40B4-BE49-F238E27FC236}">
                <a16:creationId xmlns:a16="http://schemas.microsoft.com/office/drawing/2014/main" id="{B4F1BFE1-1129-4AB8-A4C9-404C9709803C}"/>
              </a:ext>
            </a:extLst>
          </p:cNvPr>
          <p:cNvSpPr txBox="1"/>
          <p:nvPr/>
        </p:nvSpPr>
        <p:spPr>
          <a:xfrm>
            <a:off x="7429957" y="4003262"/>
            <a:ext cx="1061798" cy="307777"/>
          </a:xfrm>
          <a:prstGeom prst="rect">
            <a:avLst/>
          </a:prstGeom>
          <a:noFill/>
        </p:spPr>
        <p:txBody>
          <a:bodyPr wrap="square" rtlCol="0">
            <a:spAutoFit/>
          </a:bodyPr>
          <a:lstStyle/>
          <a:p>
            <a:r>
              <a:rPr lang="ne-NP" sz="1400" dirty="0">
                <a:solidFill>
                  <a:srgbClr val="0070C0"/>
                </a:solidFill>
              </a:rPr>
              <a:t>3</a:t>
            </a:r>
            <a:endParaRPr lang="en-US" sz="1400" dirty="0">
              <a:solidFill>
                <a:srgbClr val="0070C0"/>
              </a:solidFill>
            </a:endParaRPr>
          </a:p>
        </p:txBody>
      </p:sp>
      <p:sp>
        <p:nvSpPr>
          <p:cNvPr id="42" name="TextBox 41">
            <a:extLst>
              <a:ext uri="{FF2B5EF4-FFF2-40B4-BE49-F238E27FC236}">
                <a16:creationId xmlns:a16="http://schemas.microsoft.com/office/drawing/2014/main" id="{DC1AFC4E-F64A-418A-B1D2-D55D1A268B92}"/>
              </a:ext>
            </a:extLst>
          </p:cNvPr>
          <p:cNvSpPr txBox="1"/>
          <p:nvPr/>
        </p:nvSpPr>
        <p:spPr>
          <a:xfrm>
            <a:off x="8309458" y="4694508"/>
            <a:ext cx="1061798" cy="307777"/>
          </a:xfrm>
          <a:prstGeom prst="rect">
            <a:avLst/>
          </a:prstGeom>
          <a:noFill/>
        </p:spPr>
        <p:txBody>
          <a:bodyPr wrap="square" rtlCol="0">
            <a:spAutoFit/>
          </a:bodyPr>
          <a:lstStyle/>
          <a:p>
            <a:r>
              <a:rPr lang="ne-NP" sz="1400" dirty="0">
                <a:solidFill>
                  <a:srgbClr val="0070C0"/>
                </a:solidFill>
              </a:rPr>
              <a:t>4</a:t>
            </a:r>
            <a:endParaRPr lang="en-US" sz="1400" dirty="0">
              <a:solidFill>
                <a:srgbClr val="0070C0"/>
              </a:solidFill>
            </a:endParaRPr>
          </a:p>
        </p:txBody>
      </p:sp>
      <p:sp>
        <p:nvSpPr>
          <p:cNvPr id="43" name="TextBox 42">
            <a:extLst>
              <a:ext uri="{FF2B5EF4-FFF2-40B4-BE49-F238E27FC236}">
                <a16:creationId xmlns:a16="http://schemas.microsoft.com/office/drawing/2014/main" id="{ECF49BB9-0039-40D1-9C03-1093262F1C8F}"/>
              </a:ext>
            </a:extLst>
          </p:cNvPr>
          <p:cNvSpPr txBox="1"/>
          <p:nvPr/>
        </p:nvSpPr>
        <p:spPr>
          <a:xfrm>
            <a:off x="8287484" y="4342509"/>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4" name="TextBox 43">
            <a:extLst>
              <a:ext uri="{FF2B5EF4-FFF2-40B4-BE49-F238E27FC236}">
                <a16:creationId xmlns:a16="http://schemas.microsoft.com/office/drawing/2014/main" id="{EC61668C-7363-40A0-AF5D-4661F87DA5E6}"/>
              </a:ext>
            </a:extLst>
          </p:cNvPr>
          <p:cNvSpPr txBox="1"/>
          <p:nvPr/>
        </p:nvSpPr>
        <p:spPr>
          <a:xfrm>
            <a:off x="8324231" y="3674766"/>
            <a:ext cx="1061798" cy="307777"/>
          </a:xfrm>
          <a:prstGeom prst="rect">
            <a:avLst/>
          </a:prstGeom>
          <a:noFill/>
        </p:spPr>
        <p:txBody>
          <a:bodyPr wrap="square" rtlCol="0">
            <a:spAutoFit/>
          </a:bodyPr>
          <a:lstStyle/>
          <a:p>
            <a:r>
              <a:rPr lang="ne-NP" sz="1400" dirty="0">
                <a:solidFill>
                  <a:srgbClr val="0070C0"/>
                </a:solidFill>
              </a:rPr>
              <a:t>4</a:t>
            </a:r>
            <a:endParaRPr lang="en-US" sz="1400" dirty="0">
              <a:solidFill>
                <a:srgbClr val="0070C0"/>
              </a:solidFill>
            </a:endParaRPr>
          </a:p>
        </p:txBody>
      </p:sp>
      <p:sp>
        <p:nvSpPr>
          <p:cNvPr id="49" name="TextBox 48">
            <a:extLst>
              <a:ext uri="{FF2B5EF4-FFF2-40B4-BE49-F238E27FC236}">
                <a16:creationId xmlns:a16="http://schemas.microsoft.com/office/drawing/2014/main" id="{F8F28478-DF8D-4DEF-BF4E-83406808B56D}"/>
              </a:ext>
            </a:extLst>
          </p:cNvPr>
          <p:cNvSpPr txBox="1"/>
          <p:nvPr/>
        </p:nvSpPr>
        <p:spPr>
          <a:xfrm>
            <a:off x="8324231" y="3970119"/>
            <a:ext cx="1061798" cy="307777"/>
          </a:xfrm>
          <a:prstGeom prst="rect">
            <a:avLst/>
          </a:prstGeom>
          <a:noFill/>
        </p:spPr>
        <p:txBody>
          <a:bodyPr wrap="square" rtlCol="0">
            <a:spAutoFit/>
          </a:bodyPr>
          <a:lstStyle/>
          <a:p>
            <a:r>
              <a:rPr lang="ne-NP" sz="1400" dirty="0">
                <a:solidFill>
                  <a:srgbClr val="0070C0"/>
                </a:solidFill>
              </a:rPr>
              <a:t>5</a:t>
            </a:r>
            <a:endParaRPr lang="en-US" sz="1400" dirty="0">
              <a:solidFill>
                <a:srgbClr val="0070C0"/>
              </a:solidFill>
            </a:endParaRPr>
          </a:p>
        </p:txBody>
      </p:sp>
      <p:sp>
        <p:nvSpPr>
          <p:cNvPr id="56" name="TextBox 55">
            <a:extLst>
              <a:ext uri="{FF2B5EF4-FFF2-40B4-BE49-F238E27FC236}">
                <a16:creationId xmlns:a16="http://schemas.microsoft.com/office/drawing/2014/main" id="{597142CE-B1FD-4E2B-A938-C0E025D9D5FE}"/>
              </a:ext>
            </a:extLst>
          </p:cNvPr>
          <p:cNvSpPr txBox="1"/>
          <p:nvPr/>
        </p:nvSpPr>
        <p:spPr>
          <a:xfrm>
            <a:off x="9139931" y="4615631"/>
            <a:ext cx="402306" cy="307777"/>
          </a:xfrm>
          <a:prstGeom prst="rect">
            <a:avLst/>
          </a:prstGeom>
          <a:noFill/>
        </p:spPr>
        <p:txBody>
          <a:bodyPr wrap="square" rtlCol="0">
            <a:spAutoFit/>
          </a:bodyPr>
          <a:lstStyle/>
          <a:p>
            <a:r>
              <a:rPr lang="ne-NP" sz="1400" dirty="0">
                <a:solidFill>
                  <a:srgbClr val="0070C0"/>
                </a:solidFill>
              </a:rPr>
              <a:t>12</a:t>
            </a:r>
            <a:endParaRPr lang="en-US" sz="1400" dirty="0">
              <a:solidFill>
                <a:srgbClr val="0070C0"/>
              </a:solidFill>
            </a:endParaRPr>
          </a:p>
        </p:txBody>
      </p:sp>
      <p:sp>
        <p:nvSpPr>
          <p:cNvPr id="57" name="TextBox 56">
            <a:extLst>
              <a:ext uri="{FF2B5EF4-FFF2-40B4-BE49-F238E27FC236}">
                <a16:creationId xmlns:a16="http://schemas.microsoft.com/office/drawing/2014/main" id="{5BD44B98-CB5F-4B4E-B6E7-CE7C060E0D29}"/>
              </a:ext>
            </a:extLst>
          </p:cNvPr>
          <p:cNvSpPr txBox="1"/>
          <p:nvPr/>
        </p:nvSpPr>
        <p:spPr>
          <a:xfrm>
            <a:off x="9189512" y="4311310"/>
            <a:ext cx="1061798" cy="307777"/>
          </a:xfrm>
          <a:prstGeom prst="rect">
            <a:avLst/>
          </a:prstGeom>
          <a:noFill/>
        </p:spPr>
        <p:txBody>
          <a:bodyPr wrap="square" rtlCol="0">
            <a:spAutoFit/>
          </a:bodyPr>
          <a:lstStyle/>
          <a:p>
            <a:r>
              <a:rPr lang="ne-NP" sz="1400" dirty="0">
                <a:solidFill>
                  <a:srgbClr val="0070C0"/>
                </a:solidFill>
              </a:rPr>
              <a:t>14</a:t>
            </a:r>
            <a:endParaRPr lang="en-US" sz="1400" dirty="0">
              <a:solidFill>
                <a:srgbClr val="0070C0"/>
              </a:solidFill>
            </a:endParaRPr>
          </a:p>
        </p:txBody>
      </p:sp>
      <p:sp>
        <p:nvSpPr>
          <p:cNvPr id="58" name="TextBox 57">
            <a:extLst>
              <a:ext uri="{FF2B5EF4-FFF2-40B4-BE49-F238E27FC236}">
                <a16:creationId xmlns:a16="http://schemas.microsoft.com/office/drawing/2014/main" id="{A583927F-4121-4E7B-A2EA-5793A3C2CF2B}"/>
              </a:ext>
            </a:extLst>
          </p:cNvPr>
          <p:cNvSpPr txBox="1"/>
          <p:nvPr/>
        </p:nvSpPr>
        <p:spPr>
          <a:xfrm>
            <a:off x="9194553" y="3624673"/>
            <a:ext cx="1061798" cy="307777"/>
          </a:xfrm>
          <a:prstGeom prst="rect">
            <a:avLst/>
          </a:prstGeom>
          <a:noFill/>
        </p:spPr>
        <p:txBody>
          <a:bodyPr wrap="square" rtlCol="0">
            <a:spAutoFit/>
          </a:bodyPr>
          <a:lstStyle/>
          <a:p>
            <a:r>
              <a:rPr lang="ne-NP" sz="1400" dirty="0">
                <a:solidFill>
                  <a:srgbClr val="0070C0"/>
                </a:solidFill>
              </a:rPr>
              <a:t>10</a:t>
            </a:r>
            <a:endParaRPr lang="en-US" sz="1400" dirty="0">
              <a:solidFill>
                <a:srgbClr val="0070C0"/>
              </a:solidFill>
            </a:endParaRPr>
          </a:p>
        </p:txBody>
      </p:sp>
      <p:sp>
        <p:nvSpPr>
          <p:cNvPr id="63" name="TextBox 62">
            <a:extLst>
              <a:ext uri="{FF2B5EF4-FFF2-40B4-BE49-F238E27FC236}">
                <a16:creationId xmlns:a16="http://schemas.microsoft.com/office/drawing/2014/main" id="{55AFB48A-2461-4BCA-9CE4-E1695B1EA23B}"/>
              </a:ext>
            </a:extLst>
          </p:cNvPr>
          <p:cNvSpPr txBox="1"/>
          <p:nvPr/>
        </p:nvSpPr>
        <p:spPr>
          <a:xfrm>
            <a:off x="9923572" y="4295475"/>
            <a:ext cx="1061798" cy="307777"/>
          </a:xfrm>
          <a:prstGeom prst="rect">
            <a:avLst/>
          </a:prstGeom>
          <a:noFill/>
        </p:spPr>
        <p:txBody>
          <a:bodyPr wrap="square" rtlCol="0">
            <a:spAutoFit/>
          </a:bodyPr>
          <a:lstStyle/>
          <a:p>
            <a:r>
              <a:rPr lang="ne-NP" sz="1400" dirty="0">
                <a:solidFill>
                  <a:srgbClr val="0070C0"/>
                </a:solidFill>
              </a:rPr>
              <a:t>3</a:t>
            </a:r>
            <a:endParaRPr lang="en-US" sz="1400" dirty="0">
              <a:solidFill>
                <a:srgbClr val="0070C0"/>
              </a:solidFill>
            </a:endParaRPr>
          </a:p>
        </p:txBody>
      </p:sp>
      <p:sp>
        <p:nvSpPr>
          <p:cNvPr id="19" name="Left Brace 18">
            <a:extLst>
              <a:ext uri="{FF2B5EF4-FFF2-40B4-BE49-F238E27FC236}">
                <a16:creationId xmlns:a16="http://schemas.microsoft.com/office/drawing/2014/main" id="{5EF0F2C1-4AC6-4C40-9679-2A3B525E6D36}"/>
              </a:ext>
            </a:extLst>
          </p:cNvPr>
          <p:cNvSpPr/>
          <p:nvPr/>
        </p:nvSpPr>
        <p:spPr>
          <a:xfrm>
            <a:off x="7129046" y="3568267"/>
            <a:ext cx="235727" cy="1589714"/>
          </a:xfrm>
          <a:prstGeom prst="lef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8" name="Left Brace 67">
            <a:extLst>
              <a:ext uri="{FF2B5EF4-FFF2-40B4-BE49-F238E27FC236}">
                <a16:creationId xmlns:a16="http://schemas.microsoft.com/office/drawing/2014/main" id="{FE0A51DA-DDD2-4760-91EF-43CD26BEC52E}"/>
              </a:ext>
            </a:extLst>
          </p:cNvPr>
          <p:cNvSpPr/>
          <p:nvPr/>
        </p:nvSpPr>
        <p:spPr>
          <a:xfrm>
            <a:off x="7249477" y="5321213"/>
            <a:ext cx="125858" cy="398560"/>
          </a:xfrm>
          <a:prstGeom prst="leftBrace">
            <a:avLst/>
          </a:prstGeom>
          <a:ln w="254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9" name="TextBox 68">
            <a:extLst>
              <a:ext uri="{FF2B5EF4-FFF2-40B4-BE49-F238E27FC236}">
                <a16:creationId xmlns:a16="http://schemas.microsoft.com/office/drawing/2014/main" id="{C295F984-D179-4A63-9B43-D35A6A2AE4D9}"/>
              </a:ext>
            </a:extLst>
          </p:cNvPr>
          <p:cNvSpPr txBox="1"/>
          <p:nvPr/>
        </p:nvSpPr>
        <p:spPr>
          <a:xfrm>
            <a:off x="9923572" y="4622345"/>
            <a:ext cx="402306"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71" name="TextBox 70">
            <a:extLst>
              <a:ext uri="{FF2B5EF4-FFF2-40B4-BE49-F238E27FC236}">
                <a16:creationId xmlns:a16="http://schemas.microsoft.com/office/drawing/2014/main" id="{AC5CF6C7-C969-4B00-A353-93123CFD2EF4}"/>
              </a:ext>
            </a:extLst>
          </p:cNvPr>
          <p:cNvSpPr txBox="1"/>
          <p:nvPr/>
        </p:nvSpPr>
        <p:spPr>
          <a:xfrm>
            <a:off x="9951134" y="3580977"/>
            <a:ext cx="1061798" cy="400110"/>
          </a:xfrm>
          <a:prstGeom prst="rect">
            <a:avLst/>
          </a:prstGeom>
          <a:noFill/>
        </p:spPr>
        <p:txBody>
          <a:bodyPr wrap="square" rtlCol="0">
            <a:spAutoFit/>
          </a:bodyPr>
          <a:lstStyle/>
          <a:p>
            <a:r>
              <a:rPr lang="en-US" sz="2000" dirty="0">
                <a:solidFill>
                  <a:srgbClr val="0070C0"/>
                </a:solidFill>
              </a:rPr>
              <a:t>-</a:t>
            </a:r>
          </a:p>
        </p:txBody>
      </p:sp>
      <p:sp>
        <p:nvSpPr>
          <p:cNvPr id="72" name="TextBox 71">
            <a:extLst>
              <a:ext uri="{FF2B5EF4-FFF2-40B4-BE49-F238E27FC236}">
                <a16:creationId xmlns:a16="http://schemas.microsoft.com/office/drawing/2014/main" id="{C120CA2A-C81D-4F2C-BD9F-FD579EE3C8DC}"/>
              </a:ext>
            </a:extLst>
          </p:cNvPr>
          <p:cNvSpPr txBox="1"/>
          <p:nvPr/>
        </p:nvSpPr>
        <p:spPr>
          <a:xfrm>
            <a:off x="9202536" y="3855555"/>
            <a:ext cx="1061798" cy="400110"/>
          </a:xfrm>
          <a:prstGeom prst="rect">
            <a:avLst/>
          </a:prstGeom>
          <a:noFill/>
        </p:spPr>
        <p:txBody>
          <a:bodyPr wrap="square" rtlCol="0">
            <a:spAutoFit/>
          </a:bodyPr>
          <a:lstStyle/>
          <a:p>
            <a:r>
              <a:rPr lang="en-US" sz="2000" dirty="0">
                <a:solidFill>
                  <a:srgbClr val="0070C0"/>
                </a:solidFill>
              </a:rPr>
              <a:t>-</a:t>
            </a:r>
          </a:p>
        </p:txBody>
      </p:sp>
      <p:cxnSp>
        <p:nvCxnSpPr>
          <p:cNvPr id="73" name="Straight Arrow Connector 72">
            <a:extLst>
              <a:ext uri="{FF2B5EF4-FFF2-40B4-BE49-F238E27FC236}">
                <a16:creationId xmlns:a16="http://schemas.microsoft.com/office/drawing/2014/main" id="{DF973EAB-4337-4590-8875-3F43302A500B}"/>
              </a:ext>
            </a:extLst>
          </p:cNvPr>
          <p:cNvCxnSpPr>
            <a:cxnSpLocks/>
          </p:cNvCxnSpPr>
          <p:nvPr/>
        </p:nvCxnSpPr>
        <p:spPr>
          <a:xfrm flipV="1">
            <a:off x="9601108" y="4619953"/>
            <a:ext cx="474765" cy="33562"/>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7" name="Left Brace 76">
            <a:extLst>
              <a:ext uri="{FF2B5EF4-FFF2-40B4-BE49-F238E27FC236}">
                <a16:creationId xmlns:a16="http://schemas.microsoft.com/office/drawing/2014/main" id="{CB15E023-5062-45E2-9FF7-B578F68C43F5}"/>
              </a:ext>
            </a:extLst>
          </p:cNvPr>
          <p:cNvSpPr/>
          <p:nvPr/>
        </p:nvSpPr>
        <p:spPr>
          <a:xfrm flipH="1">
            <a:off x="9391163" y="4335379"/>
            <a:ext cx="293863" cy="578879"/>
          </a:xfrm>
          <a:prstGeom prst="leftBrace">
            <a:avLst/>
          </a:prstGeom>
          <a:ln w="254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Speech Bubble: Rectangle with Corners Rounded 1">
            <a:extLst>
              <a:ext uri="{FF2B5EF4-FFF2-40B4-BE49-F238E27FC236}">
                <a16:creationId xmlns:a16="http://schemas.microsoft.com/office/drawing/2014/main" id="{B99A10B7-89A1-4C95-B071-F1E683DA7A28}"/>
              </a:ext>
            </a:extLst>
          </p:cNvPr>
          <p:cNvSpPr/>
          <p:nvPr/>
        </p:nvSpPr>
        <p:spPr>
          <a:xfrm>
            <a:off x="8887146" y="778510"/>
            <a:ext cx="3084049" cy="1787323"/>
          </a:xfrm>
          <a:prstGeom prst="wedgeRoundRectCallout">
            <a:avLst>
              <a:gd name="adj1" fmla="val -17718"/>
              <a:gd name="adj2" fmla="val 14808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cs typeface="Kalimati" panose="00000400000000000000" pitchFamily="2"/>
              </a:rPr>
              <a:t>व्यक्तिगत खण्डको महल १७ मा १२ वा सो  भन्दा माथि कोड भएकोलाई मात्र महल १८ को प्रश्न  सोध्नुपर्दछ ।</a:t>
            </a:r>
          </a:p>
          <a:p>
            <a:pPr algn="ctr"/>
            <a:endParaRPr lang="en-US" dirty="0"/>
          </a:p>
        </p:txBody>
      </p:sp>
      <p:sp>
        <p:nvSpPr>
          <p:cNvPr id="4" name="Speech Bubble: Rectangle 3">
            <a:extLst>
              <a:ext uri="{FF2B5EF4-FFF2-40B4-BE49-F238E27FC236}">
                <a16:creationId xmlns:a16="http://schemas.microsoft.com/office/drawing/2014/main" id="{56A44771-A27F-4159-97C0-D7EE7498A4D1}"/>
              </a:ext>
            </a:extLst>
          </p:cNvPr>
          <p:cNvSpPr/>
          <p:nvPr/>
        </p:nvSpPr>
        <p:spPr>
          <a:xfrm>
            <a:off x="188249" y="5679314"/>
            <a:ext cx="10559869" cy="1085021"/>
          </a:xfrm>
          <a:prstGeom prst="wedgeRectCallout">
            <a:avLst>
              <a:gd name="adj1" fmla="val -10897"/>
              <a:gd name="adj2" fmla="val -1317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ne-NP" sz="2000" dirty="0">
                <a:cs typeface="Kalimati" panose="00000400000000000000" pitchFamily="2"/>
              </a:rPr>
              <a:t>व्यक्तिगत खण्डको महल ५  मा उमेर ५ वा सो भन्दा बढी  भएकोलाई मात्र महल १५ को प्रश्न  सोध्नुपर्दछ तर ५ भन्दा कम </a:t>
            </a:r>
            <a:r>
              <a:rPr lang="ne-NP" sz="2000">
                <a:cs typeface="Kalimati" panose="00000400000000000000" pitchFamily="2"/>
              </a:rPr>
              <a:t>उमेरको लाई </a:t>
            </a:r>
            <a:r>
              <a:rPr lang="ne-NP" sz="2000" dirty="0">
                <a:cs typeface="Kalimati" panose="00000400000000000000" pitchFamily="2"/>
              </a:rPr>
              <a:t>महल १५ सोध्न पर्दैन ।</a:t>
            </a:r>
          </a:p>
        </p:txBody>
      </p:sp>
      <p:sp>
        <p:nvSpPr>
          <p:cNvPr id="54" name="TextBox 53">
            <a:extLst>
              <a:ext uri="{FF2B5EF4-FFF2-40B4-BE49-F238E27FC236}">
                <a16:creationId xmlns:a16="http://schemas.microsoft.com/office/drawing/2014/main" id="{85BFC1CE-41E4-4593-9EA0-DE2FE660CF4C}"/>
              </a:ext>
            </a:extLst>
          </p:cNvPr>
          <p:cNvSpPr txBox="1"/>
          <p:nvPr/>
        </p:nvSpPr>
        <p:spPr>
          <a:xfrm rot="10960056" flipH="1" flipV="1">
            <a:off x="7372130" y="4896554"/>
            <a:ext cx="469872" cy="464871"/>
          </a:xfrm>
          <a:prstGeom prst="rect">
            <a:avLst/>
          </a:prstGeom>
          <a:noFill/>
        </p:spPr>
        <p:txBody>
          <a:bodyPr wrap="square">
            <a:spAutoFit/>
          </a:bodyPr>
          <a:lstStyle/>
          <a:p>
            <a:pPr algn="just">
              <a:lnSpc>
                <a:spcPct val="150000"/>
              </a:lnSpc>
            </a:pPr>
            <a:r>
              <a:rPr lang="en-US" dirty="0">
                <a:cs typeface="Kalimati" panose="00000400000000000000" pitchFamily="2"/>
              </a:rPr>
              <a:t>3</a:t>
            </a:r>
            <a:endParaRPr lang="en-US" sz="1800" dirty="0">
              <a:cs typeface="Kalimati" panose="00000400000000000000" pitchFamily="2"/>
            </a:endParaRPr>
          </a:p>
        </p:txBody>
      </p:sp>
      <p:sp>
        <p:nvSpPr>
          <p:cNvPr id="55" name="TextBox 54">
            <a:extLst>
              <a:ext uri="{FF2B5EF4-FFF2-40B4-BE49-F238E27FC236}">
                <a16:creationId xmlns:a16="http://schemas.microsoft.com/office/drawing/2014/main" id="{B875E14A-11BA-469F-B7E2-46D7E7581DBF}"/>
              </a:ext>
            </a:extLst>
          </p:cNvPr>
          <p:cNvSpPr txBox="1"/>
          <p:nvPr/>
        </p:nvSpPr>
        <p:spPr>
          <a:xfrm>
            <a:off x="8196564" y="5027435"/>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59" name="TextBox 58">
            <a:extLst>
              <a:ext uri="{FF2B5EF4-FFF2-40B4-BE49-F238E27FC236}">
                <a16:creationId xmlns:a16="http://schemas.microsoft.com/office/drawing/2014/main" id="{E06F1062-6964-4CFE-AAAF-87A6DF62E99A}"/>
              </a:ext>
            </a:extLst>
          </p:cNvPr>
          <p:cNvSpPr txBox="1"/>
          <p:nvPr/>
        </p:nvSpPr>
        <p:spPr>
          <a:xfrm>
            <a:off x="8957934" y="5002285"/>
            <a:ext cx="584303" cy="307777"/>
          </a:xfrm>
          <a:prstGeom prst="rect">
            <a:avLst/>
          </a:prstGeom>
          <a:noFill/>
        </p:spPr>
        <p:txBody>
          <a:bodyPr wrap="square" rtlCol="0">
            <a:spAutoFit/>
          </a:bodyPr>
          <a:lstStyle/>
          <a:p>
            <a:r>
              <a:rPr lang="en-US" sz="1400" dirty="0">
                <a:solidFill>
                  <a:srgbClr val="0070C0"/>
                </a:solidFill>
              </a:rPr>
              <a:t>0</a:t>
            </a:r>
          </a:p>
        </p:txBody>
      </p:sp>
    </p:spTree>
    <p:extLst>
      <p:ext uri="{BB962C8B-B14F-4D97-AF65-F5344CB8AC3E}">
        <p14:creationId xmlns:p14="http://schemas.microsoft.com/office/powerpoint/2010/main" val="27421243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B7D13B8-A8F0-443A-9EAC-5CCCB70DC82F}"/>
              </a:ext>
            </a:extLst>
          </p:cNvPr>
          <p:cNvPicPr>
            <a:picLocks noChangeAspect="1"/>
          </p:cNvPicPr>
          <p:nvPr/>
        </p:nvPicPr>
        <p:blipFill>
          <a:blip r:embed="rId2"/>
          <a:stretch>
            <a:fillRect/>
          </a:stretch>
        </p:blipFill>
        <p:spPr>
          <a:xfrm>
            <a:off x="8147406" y="996340"/>
            <a:ext cx="3683467" cy="1227088"/>
          </a:xfrm>
          <a:prstGeom prst="rect">
            <a:avLst/>
          </a:prstGeom>
        </p:spPr>
      </p:pic>
      <p:pic>
        <p:nvPicPr>
          <p:cNvPr id="5" name="Picture 4">
            <a:extLst>
              <a:ext uri="{FF2B5EF4-FFF2-40B4-BE49-F238E27FC236}">
                <a16:creationId xmlns:a16="http://schemas.microsoft.com/office/drawing/2014/main" id="{730D3CBA-967A-4633-96A8-A32DD7CC09E7}"/>
              </a:ext>
            </a:extLst>
          </p:cNvPr>
          <p:cNvPicPr>
            <a:picLocks noChangeAspect="1"/>
          </p:cNvPicPr>
          <p:nvPr/>
        </p:nvPicPr>
        <p:blipFill>
          <a:blip r:embed="rId3"/>
          <a:stretch>
            <a:fillRect/>
          </a:stretch>
        </p:blipFill>
        <p:spPr>
          <a:xfrm>
            <a:off x="8196113" y="2129017"/>
            <a:ext cx="3683467" cy="4420039"/>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632198" y="775957"/>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आन्तरिक</a:t>
            </a:r>
            <a:r>
              <a:rPr lang="ne-NP" dirty="0">
                <a:solidFill>
                  <a:srgbClr val="002060"/>
                </a:solidFill>
                <a:latin typeface="Ganesh" pitchFamily="2" charset="0"/>
                <a:cs typeface="Kalimati" panose="00000400000000000000" pitchFamily="2"/>
              </a:rPr>
              <a:t> </a:t>
            </a:r>
            <a:r>
              <a:rPr lang="ne-NP" b="1" dirty="0">
                <a:solidFill>
                  <a:srgbClr val="002060"/>
                </a:solidFill>
                <a:latin typeface="Ganesh" pitchFamily="2" charset="0"/>
                <a:cs typeface="Kalimati" panose="00000400000000000000" pitchFamily="2"/>
              </a:rPr>
              <a:t>बसाइँसराई</a:t>
            </a:r>
          </a:p>
        </p:txBody>
      </p:sp>
      <p:sp>
        <p:nvSpPr>
          <p:cNvPr id="10" name="Text Placeholder 2"/>
          <p:cNvSpPr>
            <a:spLocks noGrp="1"/>
          </p:cNvSpPr>
          <p:nvPr>
            <p:ph type="body" sz="quarter" idx="4294967295"/>
          </p:nvPr>
        </p:nvSpPr>
        <p:spPr>
          <a:xfrm>
            <a:off x="101381" y="1156541"/>
            <a:ext cx="7922761" cy="4261111"/>
          </a:xfrm>
          <a:prstGeom prst="rect">
            <a:avLst/>
          </a:prstGeom>
        </p:spPr>
        <p:txBody>
          <a:bodyPr/>
          <a:lstStyle/>
          <a:p>
            <a:pPr>
              <a:lnSpc>
                <a:spcPct val="150000"/>
              </a:lnSpc>
            </a:pPr>
            <a:r>
              <a:rPr lang="ne-NP" sz="2400" dirty="0">
                <a:solidFill>
                  <a:srgbClr val="0000FF"/>
                </a:solidFill>
                <a:cs typeface="Kalimati" panose="00000400000000000000" pitchFamily="2"/>
              </a:rPr>
              <a:t>जन्मस्थान अर्को जिल्ला भनिएको </a:t>
            </a:r>
            <a:r>
              <a:rPr lang="ne-NP" sz="2400">
                <a:solidFill>
                  <a:srgbClr val="0000FF"/>
                </a:solidFill>
                <a:cs typeface="Kalimati" panose="00000400000000000000" pitchFamily="2"/>
              </a:rPr>
              <a:t>छ भने </a:t>
            </a:r>
            <a:r>
              <a:rPr lang="ne-NP" sz="2400" dirty="0">
                <a:solidFill>
                  <a:srgbClr val="0000FF"/>
                </a:solidFill>
                <a:cs typeface="Kalimati" panose="00000400000000000000" pitchFamily="2"/>
              </a:rPr>
              <a:t>जन्मेको जिल्लाको कोडमा विदेशको कोड आउनु हुँदैन।</a:t>
            </a:r>
            <a:endParaRPr lang="en-US" sz="2400" dirty="0">
              <a:solidFill>
                <a:srgbClr val="0000FF"/>
              </a:solidFill>
              <a:cs typeface="Kalimati" panose="00000400000000000000" pitchFamily="2"/>
            </a:endParaRPr>
          </a:p>
          <a:p>
            <a:pPr>
              <a:lnSpc>
                <a:spcPct val="150000"/>
              </a:lnSpc>
            </a:pPr>
            <a:r>
              <a:rPr lang="ne-NP" sz="2400" dirty="0">
                <a:cs typeface="Kalimati" panose="00000400000000000000" pitchFamily="2"/>
              </a:rPr>
              <a:t>जन्मस्थान विदेश भनिएको छ भने जन्मेको देशको कोड आउनु </a:t>
            </a:r>
            <a:r>
              <a:rPr lang="ne-NP" sz="2400">
                <a:cs typeface="Kalimati" panose="00000400000000000000" pitchFamily="2"/>
              </a:rPr>
              <a:t>पर्दछ।</a:t>
            </a:r>
            <a:endParaRPr lang="en-US" sz="2400" dirty="0">
              <a:cs typeface="Kalimati" panose="00000400000000000000" pitchFamily="2"/>
            </a:endParaRPr>
          </a:p>
        </p:txBody>
      </p:sp>
      <p:sp>
        <p:nvSpPr>
          <p:cNvPr id="7" name="Slide Number Placeholder 19"/>
          <p:cNvSpPr txBox="1">
            <a:spLocks/>
          </p:cNvSpPr>
          <p:nvPr/>
        </p:nvSpPr>
        <p:spPr>
          <a:xfrm>
            <a:off x="11612880" y="6447019"/>
            <a:ext cx="533400" cy="32970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22</a:t>
            </a:fld>
            <a:endParaRPr lang="en-US" dirty="0">
              <a:latin typeface="Fontasy Himali" panose="04020500000000000000" pitchFamily="82" charset="0"/>
            </a:endParaRPr>
          </a:p>
        </p:txBody>
      </p:sp>
      <p:sp>
        <p:nvSpPr>
          <p:cNvPr id="12" name="TextBox 11">
            <a:extLst>
              <a:ext uri="{FF2B5EF4-FFF2-40B4-BE49-F238E27FC236}">
                <a16:creationId xmlns:a16="http://schemas.microsoft.com/office/drawing/2014/main" id="{AE7B96C6-13DD-4963-9470-98426F63C7F0}"/>
              </a:ext>
            </a:extLst>
          </p:cNvPr>
          <p:cNvSpPr txBox="1"/>
          <p:nvPr/>
        </p:nvSpPr>
        <p:spPr>
          <a:xfrm>
            <a:off x="8460033" y="1505943"/>
            <a:ext cx="1258443" cy="338554"/>
          </a:xfrm>
          <a:prstGeom prst="rect">
            <a:avLst/>
          </a:prstGeom>
          <a:noFill/>
        </p:spPr>
        <p:txBody>
          <a:bodyPr wrap="square" rtlCol="0">
            <a:spAutoFit/>
          </a:bodyPr>
          <a:lstStyle/>
          <a:p>
            <a:r>
              <a:rPr lang="ne-NP" sz="1600" dirty="0">
                <a:solidFill>
                  <a:srgbClr val="0070C0"/>
                </a:solidFill>
              </a:rPr>
              <a:t>गण्डकी    </a:t>
            </a:r>
            <a:endParaRPr lang="en-US" sz="1600" dirty="0">
              <a:solidFill>
                <a:srgbClr val="0070C0"/>
              </a:solidFill>
            </a:endParaRPr>
          </a:p>
        </p:txBody>
      </p:sp>
      <p:sp>
        <p:nvSpPr>
          <p:cNvPr id="13" name="TextBox 12">
            <a:extLst>
              <a:ext uri="{FF2B5EF4-FFF2-40B4-BE49-F238E27FC236}">
                <a16:creationId xmlns:a16="http://schemas.microsoft.com/office/drawing/2014/main" id="{77CB0323-48F7-475D-9528-7EAE66DD69A1}"/>
              </a:ext>
            </a:extLst>
          </p:cNvPr>
          <p:cNvSpPr txBox="1"/>
          <p:nvPr/>
        </p:nvSpPr>
        <p:spPr>
          <a:xfrm>
            <a:off x="10263131" y="1505943"/>
            <a:ext cx="1258443" cy="338554"/>
          </a:xfrm>
          <a:prstGeom prst="rect">
            <a:avLst/>
          </a:prstGeom>
          <a:noFill/>
        </p:spPr>
        <p:txBody>
          <a:bodyPr wrap="square" rtlCol="0">
            <a:spAutoFit/>
          </a:bodyPr>
          <a:lstStyle/>
          <a:p>
            <a:r>
              <a:rPr lang="ne-NP" sz="1600" dirty="0">
                <a:solidFill>
                  <a:srgbClr val="0070C0"/>
                </a:solidFill>
                <a:cs typeface="Kalimati" panose="00000400000000000000" pitchFamily="2"/>
              </a:rPr>
              <a:t>स्याङ्गजा   </a:t>
            </a:r>
            <a:endParaRPr lang="en-US" sz="1600" dirty="0">
              <a:solidFill>
                <a:srgbClr val="0070C0"/>
              </a:solidFill>
              <a:cs typeface="Kalimati" panose="00000400000000000000" pitchFamily="2"/>
            </a:endParaRPr>
          </a:p>
        </p:txBody>
      </p:sp>
      <p:sp>
        <p:nvSpPr>
          <p:cNvPr id="14" name="TextBox 13">
            <a:extLst>
              <a:ext uri="{FF2B5EF4-FFF2-40B4-BE49-F238E27FC236}">
                <a16:creationId xmlns:a16="http://schemas.microsoft.com/office/drawing/2014/main" id="{33159664-99B6-43CA-8F20-DD906EA233E5}"/>
              </a:ext>
            </a:extLst>
          </p:cNvPr>
          <p:cNvSpPr txBox="1"/>
          <p:nvPr/>
        </p:nvSpPr>
        <p:spPr>
          <a:xfrm>
            <a:off x="8871292" y="6068299"/>
            <a:ext cx="556135" cy="369332"/>
          </a:xfrm>
          <a:prstGeom prst="rect">
            <a:avLst/>
          </a:prstGeom>
          <a:noFill/>
        </p:spPr>
        <p:txBody>
          <a:bodyPr wrap="square" rtlCol="0">
            <a:spAutoFit/>
          </a:bodyPr>
          <a:lstStyle/>
          <a:p>
            <a:r>
              <a:rPr lang="ne-NP" dirty="0">
                <a:solidFill>
                  <a:srgbClr val="0070C0"/>
                </a:solidFill>
              </a:rPr>
              <a:t>3 </a:t>
            </a:r>
            <a:endParaRPr lang="en-US" dirty="0">
              <a:solidFill>
                <a:srgbClr val="0070C0"/>
              </a:solidFill>
            </a:endParaRPr>
          </a:p>
        </p:txBody>
      </p:sp>
      <p:sp>
        <p:nvSpPr>
          <p:cNvPr id="17" name="TextBox 16">
            <a:extLst>
              <a:ext uri="{FF2B5EF4-FFF2-40B4-BE49-F238E27FC236}">
                <a16:creationId xmlns:a16="http://schemas.microsoft.com/office/drawing/2014/main" id="{83D992FF-1773-4451-B666-D1782D702137}"/>
              </a:ext>
            </a:extLst>
          </p:cNvPr>
          <p:cNvSpPr txBox="1"/>
          <p:nvPr/>
        </p:nvSpPr>
        <p:spPr>
          <a:xfrm>
            <a:off x="10361458" y="1795595"/>
            <a:ext cx="935301" cy="369332"/>
          </a:xfrm>
          <a:prstGeom prst="rect">
            <a:avLst/>
          </a:prstGeom>
          <a:noFill/>
        </p:spPr>
        <p:txBody>
          <a:bodyPr wrap="square" rtlCol="0">
            <a:spAutoFit/>
          </a:bodyPr>
          <a:lstStyle/>
          <a:p>
            <a:r>
              <a:rPr lang="en-US" dirty="0">
                <a:solidFill>
                  <a:srgbClr val="0070C0"/>
                </a:solidFill>
              </a:rPr>
              <a:t>4</a:t>
            </a:r>
            <a:r>
              <a:rPr lang="ne-NP" dirty="0">
                <a:solidFill>
                  <a:srgbClr val="0070C0"/>
                </a:solidFill>
              </a:rPr>
              <a:t> </a:t>
            </a:r>
            <a:r>
              <a:rPr lang="en-US" dirty="0">
                <a:solidFill>
                  <a:srgbClr val="0070C0"/>
                </a:solidFill>
              </a:rPr>
              <a:t> 4</a:t>
            </a:r>
          </a:p>
        </p:txBody>
      </p:sp>
      <p:sp>
        <p:nvSpPr>
          <p:cNvPr id="18" name="TextBox 17">
            <a:extLst>
              <a:ext uri="{FF2B5EF4-FFF2-40B4-BE49-F238E27FC236}">
                <a16:creationId xmlns:a16="http://schemas.microsoft.com/office/drawing/2014/main" id="{19BF8BB0-29FE-4A60-A75C-38486E06387D}"/>
              </a:ext>
            </a:extLst>
          </p:cNvPr>
          <p:cNvSpPr txBox="1"/>
          <p:nvPr/>
        </p:nvSpPr>
        <p:spPr>
          <a:xfrm>
            <a:off x="8637016" y="1759685"/>
            <a:ext cx="935301" cy="369332"/>
          </a:xfrm>
          <a:prstGeom prst="rect">
            <a:avLst/>
          </a:prstGeom>
          <a:noFill/>
        </p:spPr>
        <p:txBody>
          <a:bodyPr wrap="square" rtlCol="0">
            <a:spAutoFit/>
          </a:bodyPr>
          <a:lstStyle/>
          <a:p>
            <a:r>
              <a:rPr lang="en-US" dirty="0">
                <a:solidFill>
                  <a:srgbClr val="0070C0"/>
                </a:solidFill>
              </a:rPr>
              <a:t>4</a:t>
            </a:r>
          </a:p>
        </p:txBody>
      </p:sp>
      <p:sp>
        <p:nvSpPr>
          <p:cNvPr id="19" name="TextBox 18">
            <a:extLst>
              <a:ext uri="{FF2B5EF4-FFF2-40B4-BE49-F238E27FC236}">
                <a16:creationId xmlns:a16="http://schemas.microsoft.com/office/drawing/2014/main" id="{3FBEB1B8-CE3C-43C3-80B2-0349195BEB5F}"/>
              </a:ext>
            </a:extLst>
          </p:cNvPr>
          <p:cNvSpPr txBox="1"/>
          <p:nvPr/>
        </p:nvSpPr>
        <p:spPr>
          <a:xfrm>
            <a:off x="10048395" y="6068299"/>
            <a:ext cx="1248364" cy="369332"/>
          </a:xfrm>
          <a:prstGeom prst="rect">
            <a:avLst/>
          </a:prstGeom>
          <a:noFill/>
        </p:spPr>
        <p:txBody>
          <a:bodyPr wrap="square" rtlCol="0">
            <a:spAutoFit/>
          </a:bodyPr>
          <a:lstStyle/>
          <a:p>
            <a:r>
              <a:rPr lang="ne-NP" dirty="0">
                <a:solidFill>
                  <a:srgbClr val="0070C0"/>
                </a:solidFill>
                <a:cs typeface="Kalimati" panose="00000400000000000000" pitchFamily="2"/>
              </a:rPr>
              <a:t>स्याङ्गजा </a:t>
            </a:r>
            <a:endParaRPr lang="en-US" dirty="0">
              <a:solidFill>
                <a:srgbClr val="0070C0"/>
              </a:solidFill>
              <a:cs typeface="Kalimati" panose="00000400000000000000" pitchFamily="2"/>
            </a:endParaRPr>
          </a:p>
        </p:txBody>
      </p:sp>
      <p:sp>
        <p:nvSpPr>
          <p:cNvPr id="20" name="TextBox 19">
            <a:extLst>
              <a:ext uri="{FF2B5EF4-FFF2-40B4-BE49-F238E27FC236}">
                <a16:creationId xmlns:a16="http://schemas.microsoft.com/office/drawing/2014/main" id="{1AF78BCE-60BE-4410-A0EC-4B3042753834}"/>
              </a:ext>
            </a:extLst>
          </p:cNvPr>
          <p:cNvSpPr txBox="1"/>
          <p:nvPr/>
        </p:nvSpPr>
        <p:spPr>
          <a:xfrm>
            <a:off x="11294429" y="6077689"/>
            <a:ext cx="556135" cy="369332"/>
          </a:xfrm>
          <a:prstGeom prst="rect">
            <a:avLst/>
          </a:prstGeom>
          <a:noFill/>
        </p:spPr>
        <p:txBody>
          <a:bodyPr wrap="square" rtlCol="0">
            <a:spAutoFit/>
          </a:bodyPr>
          <a:lstStyle/>
          <a:p>
            <a:r>
              <a:rPr lang="ne-NP" dirty="0">
                <a:solidFill>
                  <a:srgbClr val="0070C0"/>
                </a:solidFill>
              </a:rPr>
              <a:t>44 </a:t>
            </a:r>
            <a:endParaRPr lang="en-US" dirty="0">
              <a:solidFill>
                <a:srgbClr val="0070C0"/>
              </a:solidFill>
            </a:endParaRPr>
          </a:p>
        </p:txBody>
      </p:sp>
      <p:cxnSp>
        <p:nvCxnSpPr>
          <p:cNvPr id="21" name="Straight Arrow Connector 20">
            <a:extLst>
              <a:ext uri="{FF2B5EF4-FFF2-40B4-BE49-F238E27FC236}">
                <a16:creationId xmlns:a16="http://schemas.microsoft.com/office/drawing/2014/main" id="{D930892C-E120-479D-AA01-2861B2A055C9}"/>
              </a:ext>
            </a:extLst>
          </p:cNvPr>
          <p:cNvCxnSpPr>
            <a:cxnSpLocks/>
          </p:cNvCxnSpPr>
          <p:nvPr/>
        </p:nvCxnSpPr>
        <p:spPr>
          <a:xfrm flipV="1">
            <a:off x="9173835" y="2149687"/>
            <a:ext cx="1501227" cy="3992898"/>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1151AA90-7DC6-4315-B28A-2C3887565345}"/>
              </a:ext>
            </a:extLst>
          </p:cNvPr>
          <p:cNvSpPr/>
          <p:nvPr/>
        </p:nvSpPr>
        <p:spPr>
          <a:xfrm>
            <a:off x="8808036" y="6078340"/>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Arrow Connector 26">
            <a:extLst>
              <a:ext uri="{FF2B5EF4-FFF2-40B4-BE49-F238E27FC236}">
                <a16:creationId xmlns:a16="http://schemas.microsoft.com/office/drawing/2014/main" id="{816FC2EB-6345-4E91-AB96-C3CCDF5017A8}"/>
              </a:ext>
            </a:extLst>
          </p:cNvPr>
          <p:cNvCxnSpPr>
            <a:cxnSpLocks/>
          </p:cNvCxnSpPr>
          <p:nvPr/>
        </p:nvCxnSpPr>
        <p:spPr>
          <a:xfrm flipH="1" flipV="1">
            <a:off x="10734054" y="2259338"/>
            <a:ext cx="560376" cy="3864529"/>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AE46741E-E237-400F-BB9A-D35282772FD8}"/>
              </a:ext>
            </a:extLst>
          </p:cNvPr>
          <p:cNvSpPr txBox="1"/>
          <p:nvPr/>
        </p:nvSpPr>
        <p:spPr>
          <a:xfrm>
            <a:off x="9917321" y="4508778"/>
            <a:ext cx="2095282" cy="400110"/>
          </a:xfrm>
          <a:prstGeom prst="rect">
            <a:avLst/>
          </a:prstGeom>
          <a:noFill/>
        </p:spPr>
        <p:txBody>
          <a:bodyPr wrap="square" rtlCol="0">
            <a:spAutoFit/>
          </a:bodyPr>
          <a:lstStyle/>
          <a:p>
            <a:r>
              <a:rPr lang="ne-NP" sz="2000" b="1" dirty="0">
                <a:solidFill>
                  <a:srgbClr val="FF0000"/>
                </a:solidFill>
                <a:cs typeface="Kalimati" panose="00000400000000000000" pitchFamily="2"/>
              </a:rPr>
              <a:t>यो सहि छ त ? </a:t>
            </a:r>
            <a:endParaRPr lang="en-US" sz="2000" b="1" dirty="0">
              <a:solidFill>
                <a:srgbClr val="FF0000"/>
              </a:solidFill>
              <a:cs typeface="Kalimati" panose="00000400000000000000" pitchFamily="2"/>
            </a:endParaRPr>
          </a:p>
        </p:txBody>
      </p:sp>
      <p:sp>
        <p:nvSpPr>
          <p:cNvPr id="31" name="TextBox 30">
            <a:extLst>
              <a:ext uri="{FF2B5EF4-FFF2-40B4-BE49-F238E27FC236}">
                <a16:creationId xmlns:a16="http://schemas.microsoft.com/office/drawing/2014/main" id="{C9098EE6-0EBF-462A-A860-4B012E2D97F0}"/>
              </a:ext>
            </a:extLst>
          </p:cNvPr>
          <p:cNvSpPr txBox="1"/>
          <p:nvPr/>
        </p:nvSpPr>
        <p:spPr>
          <a:xfrm>
            <a:off x="11412589" y="6027323"/>
            <a:ext cx="556135" cy="369332"/>
          </a:xfrm>
          <a:prstGeom prst="rect">
            <a:avLst/>
          </a:prstGeom>
          <a:noFill/>
        </p:spPr>
        <p:txBody>
          <a:bodyPr wrap="square" rtlCol="0">
            <a:spAutoFit/>
          </a:bodyPr>
          <a:lstStyle/>
          <a:p>
            <a:r>
              <a:rPr lang="ne-NP" dirty="0">
                <a:solidFill>
                  <a:srgbClr val="0070C0"/>
                </a:solidFill>
              </a:rPr>
              <a:t> </a:t>
            </a:r>
            <a:endParaRPr lang="en-US" dirty="0">
              <a:solidFill>
                <a:srgbClr val="0070C0"/>
              </a:solidFill>
            </a:endParaRPr>
          </a:p>
        </p:txBody>
      </p:sp>
      <p:sp>
        <p:nvSpPr>
          <p:cNvPr id="32" name="Oval 31">
            <a:extLst>
              <a:ext uri="{FF2B5EF4-FFF2-40B4-BE49-F238E27FC236}">
                <a16:creationId xmlns:a16="http://schemas.microsoft.com/office/drawing/2014/main" id="{D992DE8C-EDD2-422A-B14E-3EE8977EF9EE}"/>
              </a:ext>
            </a:extLst>
          </p:cNvPr>
          <p:cNvSpPr/>
          <p:nvPr/>
        </p:nvSpPr>
        <p:spPr>
          <a:xfrm>
            <a:off x="9990606" y="4339036"/>
            <a:ext cx="1797448" cy="637090"/>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6D9F065E-4A2E-473D-8CB4-56722AC10737}"/>
              </a:ext>
            </a:extLst>
          </p:cNvPr>
          <p:cNvSpPr/>
          <p:nvPr/>
        </p:nvSpPr>
        <p:spPr>
          <a:xfrm>
            <a:off x="11205285" y="6077687"/>
            <a:ext cx="582769" cy="308927"/>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87376152-549D-4CA4-8A5C-44B2F0D9A4D5}"/>
              </a:ext>
            </a:extLst>
          </p:cNvPr>
          <p:cNvSpPr/>
          <p:nvPr/>
        </p:nvSpPr>
        <p:spPr>
          <a:xfrm>
            <a:off x="10367692" y="1836004"/>
            <a:ext cx="615558" cy="350315"/>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Speech Bubble: Rectangle with Corners Rounded 35">
            <a:extLst>
              <a:ext uri="{FF2B5EF4-FFF2-40B4-BE49-F238E27FC236}">
                <a16:creationId xmlns:a16="http://schemas.microsoft.com/office/drawing/2014/main" id="{2E4B7E7B-141A-4453-87FA-FF63D4EB1B53}"/>
              </a:ext>
            </a:extLst>
          </p:cNvPr>
          <p:cNvSpPr/>
          <p:nvPr/>
        </p:nvSpPr>
        <p:spPr>
          <a:xfrm>
            <a:off x="304146" y="3688889"/>
            <a:ext cx="7656715" cy="1230519"/>
          </a:xfrm>
          <a:prstGeom prst="wedgeRoundRectCallout">
            <a:avLst>
              <a:gd name="adj1" fmla="val 91476"/>
              <a:gd name="adj2" fmla="val 14421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ne-NP" sz="2400" dirty="0">
                <a:cs typeface="Kalimati" panose="00000400000000000000" pitchFamily="2"/>
              </a:rPr>
              <a:t>जन्मस्थान अर्को जिल्ला भनिएको छ तर जन्मेको जिल्लाको कोड र गणना भएको जिल्लाको कोड एउटै आउनु हुँदैन।</a:t>
            </a:r>
            <a:endParaRPr lang="en-US" sz="2400" dirty="0">
              <a:cs typeface="Kalimati" panose="00000400000000000000" pitchFamily="2"/>
            </a:endParaRPr>
          </a:p>
        </p:txBody>
      </p:sp>
      <p:cxnSp>
        <p:nvCxnSpPr>
          <p:cNvPr id="24" name="Straight Connector 23">
            <a:extLst>
              <a:ext uri="{FF2B5EF4-FFF2-40B4-BE49-F238E27FC236}">
                <a16:creationId xmlns:a16="http://schemas.microsoft.com/office/drawing/2014/main" id="{AFFFB118-570D-4A10-BB7D-5CB2DAB2F33C}"/>
              </a:ext>
            </a:extLst>
          </p:cNvPr>
          <p:cNvCxnSpPr>
            <a:cxnSpLocks/>
          </p:cNvCxnSpPr>
          <p:nvPr/>
        </p:nvCxnSpPr>
        <p:spPr>
          <a:xfrm>
            <a:off x="11612880" y="6025431"/>
            <a:ext cx="235762" cy="43405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5471788-C99F-47A8-AC41-77309196640D}"/>
              </a:ext>
            </a:extLst>
          </p:cNvPr>
          <p:cNvCxnSpPr>
            <a:cxnSpLocks/>
          </p:cNvCxnSpPr>
          <p:nvPr/>
        </p:nvCxnSpPr>
        <p:spPr>
          <a:xfrm flipH="1">
            <a:off x="11612880" y="5989311"/>
            <a:ext cx="267807" cy="45770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07536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प्रजनन</a:t>
            </a:r>
            <a:r>
              <a:rPr lang="ne-NP" dirty="0">
                <a:solidFill>
                  <a:srgbClr val="002060"/>
                </a:solidFill>
                <a:latin typeface="Ganesh" pitchFamily="2" charset="0"/>
                <a:cs typeface="Kalimati" panose="00000400000000000000" pitchFamily="2"/>
              </a:rPr>
              <a:t> </a:t>
            </a:r>
            <a:r>
              <a:rPr lang="ne-NP" b="1" dirty="0">
                <a:solidFill>
                  <a:srgbClr val="002060"/>
                </a:solidFill>
                <a:latin typeface="Ganesh" pitchFamily="2" charset="0"/>
                <a:cs typeface="Kalimati" panose="00000400000000000000" pitchFamily="2"/>
              </a:rPr>
              <a:t>सम्बन्धी</a:t>
            </a:r>
            <a:r>
              <a:rPr lang="ne-NP" dirty="0">
                <a:solidFill>
                  <a:srgbClr val="002060"/>
                </a:solidFill>
                <a:latin typeface="Ganesh" pitchFamily="2" charset="0"/>
                <a:cs typeface="Kalimati" panose="00000400000000000000" pitchFamily="2"/>
              </a:rPr>
              <a:t> </a:t>
            </a:r>
            <a:r>
              <a:rPr lang="ne-NP" b="1" dirty="0">
                <a:solidFill>
                  <a:srgbClr val="002060"/>
                </a:solidFill>
                <a:latin typeface="Ganesh" pitchFamily="2" charset="0"/>
                <a:cs typeface="Kalimati" panose="00000400000000000000" pitchFamily="2"/>
              </a:rPr>
              <a:t>विवरण</a:t>
            </a:r>
          </a:p>
        </p:txBody>
      </p:sp>
      <p:sp>
        <p:nvSpPr>
          <p:cNvPr id="10" name="Text Placeholder 2"/>
          <p:cNvSpPr>
            <a:spLocks noGrp="1"/>
          </p:cNvSpPr>
          <p:nvPr>
            <p:ph type="body" sz="quarter" idx="4294967295"/>
          </p:nvPr>
        </p:nvSpPr>
        <p:spPr>
          <a:xfrm>
            <a:off x="303057" y="1668605"/>
            <a:ext cx="11375137" cy="4888603"/>
          </a:xfrm>
          <a:prstGeom prst="rect">
            <a:avLst/>
          </a:prstGeom>
        </p:spPr>
        <p:txBody>
          <a:bodyPr/>
          <a:lstStyle/>
          <a:p>
            <a:pPr algn="just">
              <a:lnSpc>
                <a:spcPct val="150000"/>
              </a:lnSpc>
            </a:pPr>
            <a:r>
              <a:rPr lang="ne-NP" sz="2400" dirty="0">
                <a:cs typeface="Kalimati" panose="00000400000000000000" pitchFamily="2"/>
              </a:rPr>
              <a:t>१५ देखि ४९ वर्ष उमेरका विवाहित महिलालाई प्रजनन् सम्बन्धी प्रश्न सोधिन्छ । महिलाको उमेर अनुसार बच्चा जन्माउन सक्ने क्षमता </a:t>
            </a:r>
            <a:r>
              <a:rPr lang="ne-NP" sz="2400">
                <a:cs typeface="Kalimati" panose="00000400000000000000" pitchFamily="2"/>
              </a:rPr>
              <a:t>फरक फरक हुन्छ </a:t>
            </a:r>
            <a:r>
              <a:rPr lang="ne-NP" sz="2400" dirty="0">
                <a:cs typeface="Kalimati" panose="00000400000000000000" pitchFamily="2"/>
              </a:rPr>
              <a:t>। तसर्थ, विवाहित महिलाको उमेर र उसले जन्माएको बच्चाको संख्या सुहाउँदो हुनु पर्दछ।जस्तैः २० बर्षकी महिलाले जन्माएको बच्चा संख्या धेरै आउनु ।</a:t>
            </a:r>
            <a:endParaRPr lang="en-US" sz="2400" dirty="0">
              <a:cs typeface="Kalimati" panose="00000400000000000000" pitchFamily="2"/>
            </a:endParaRPr>
          </a:p>
          <a:p>
            <a:pPr>
              <a:lnSpc>
                <a:spcPct val="150000"/>
              </a:lnSpc>
            </a:pPr>
            <a:r>
              <a:rPr lang="ne-NP" sz="2400" dirty="0">
                <a:solidFill>
                  <a:srgbClr val="0000FF"/>
                </a:solidFill>
                <a:cs typeface="Kalimati" panose="00000400000000000000" pitchFamily="2"/>
              </a:rPr>
              <a:t>महिलाको उमेर जस्तै: विवाह भएको अवधिको आधारमा पनि बच्चाको संख्या मिलेको हुनु पर्दछ ।</a:t>
            </a:r>
            <a:endParaRPr lang="en-US" sz="2400" dirty="0">
              <a:solidFill>
                <a:srgbClr val="0000FF"/>
              </a:solidFill>
              <a:cs typeface="Kalimati" panose="00000400000000000000" pitchFamily="2"/>
            </a:endParaRPr>
          </a:p>
          <a:p>
            <a:pPr>
              <a:lnSpc>
                <a:spcPct val="150000"/>
              </a:lnSpc>
            </a:pPr>
            <a:r>
              <a:rPr lang="ne-NP" sz="2400">
                <a:cs typeface="Kalimati" panose="00000400000000000000" pitchFamily="2"/>
              </a:rPr>
              <a:t>गत </a:t>
            </a:r>
            <a:r>
              <a:rPr lang="ne-NP" sz="2400" dirty="0">
                <a:cs typeface="Kalimati" panose="00000400000000000000" pitchFamily="2"/>
              </a:rPr>
              <a:t>१ वर्षमा २ जना भन्दा बढी बच्चा जन्मेको छ </a:t>
            </a:r>
            <a:r>
              <a:rPr lang="ne-NP" sz="2400">
                <a:cs typeface="Kalimati" panose="00000400000000000000" pitchFamily="2"/>
              </a:rPr>
              <a:t>भने सचेत भई पुनः यकिन गर्नुपर्नेछ </a:t>
            </a:r>
            <a:r>
              <a:rPr lang="ne-NP" sz="2400" dirty="0">
                <a:cs typeface="Kalimati" panose="00000400000000000000" pitchFamily="2"/>
              </a:rPr>
              <a:t>।</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23</a:t>
            </a:fld>
            <a:endParaRPr lang="en-US" dirty="0">
              <a:latin typeface="Fontasy Himali" panose="04020500000000000000" pitchFamily="82" charset="0"/>
            </a:endParaRPr>
          </a:p>
        </p:txBody>
      </p:sp>
    </p:spTree>
    <p:extLst>
      <p:ext uri="{BB962C8B-B14F-4D97-AF65-F5344CB8AC3E}">
        <p14:creationId xmlns:p14="http://schemas.microsoft.com/office/powerpoint/2010/main" val="8420039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A209929-F73A-453C-A38F-91E0574DF599}"/>
              </a:ext>
            </a:extLst>
          </p:cNvPr>
          <p:cNvPicPr>
            <a:picLocks noChangeAspect="1"/>
          </p:cNvPicPr>
          <p:nvPr/>
        </p:nvPicPr>
        <p:blipFill rotWithShape="1">
          <a:blip r:embed="rId2"/>
          <a:srcRect t="43642"/>
          <a:stretch/>
        </p:blipFill>
        <p:spPr>
          <a:xfrm>
            <a:off x="6770553" y="2823085"/>
            <a:ext cx="3914872" cy="3764669"/>
          </a:xfrm>
          <a:prstGeom prst="rect">
            <a:avLst/>
          </a:prstGeom>
        </p:spPr>
      </p:pic>
      <p:pic>
        <p:nvPicPr>
          <p:cNvPr id="5" name="Picture 4">
            <a:extLst>
              <a:ext uri="{FF2B5EF4-FFF2-40B4-BE49-F238E27FC236}">
                <a16:creationId xmlns:a16="http://schemas.microsoft.com/office/drawing/2014/main" id="{B1A59EB7-0021-4E86-9802-A1C335E6F065}"/>
              </a:ext>
            </a:extLst>
          </p:cNvPr>
          <p:cNvPicPr>
            <a:picLocks noChangeAspect="1"/>
          </p:cNvPicPr>
          <p:nvPr/>
        </p:nvPicPr>
        <p:blipFill rotWithShape="1">
          <a:blip r:embed="rId3"/>
          <a:srcRect t="6237"/>
          <a:stretch/>
        </p:blipFill>
        <p:spPr>
          <a:xfrm>
            <a:off x="330987" y="1897626"/>
            <a:ext cx="5307135" cy="4685001"/>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6600208" y="661384"/>
            <a:ext cx="4255561" cy="483770"/>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उमेर र प्रजननको सम्बन्ध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24</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7E8D6786-F001-4C4F-9571-0357797C6A70}"/>
              </a:ext>
            </a:extLst>
          </p:cNvPr>
          <p:cNvSpPr txBox="1"/>
          <p:nvPr/>
        </p:nvSpPr>
        <p:spPr>
          <a:xfrm>
            <a:off x="3095677" y="4235569"/>
            <a:ext cx="1277262"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12" name="TextBox 11">
            <a:extLst>
              <a:ext uri="{FF2B5EF4-FFF2-40B4-BE49-F238E27FC236}">
                <a16:creationId xmlns:a16="http://schemas.microsoft.com/office/drawing/2014/main" id="{0D5811BE-A11D-490F-9B45-A55F7B5DABD6}"/>
              </a:ext>
            </a:extLst>
          </p:cNvPr>
          <p:cNvSpPr txBox="1"/>
          <p:nvPr/>
        </p:nvSpPr>
        <p:spPr>
          <a:xfrm>
            <a:off x="4429362" y="5092527"/>
            <a:ext cx="1038454" cy="307777"/>
          </a:xfrm>
          <a:prstGeom prst="rect">
            <a:avLst/>
          </a:prstGeom>
          <a:noFill/>
        </p:spPr>
        <p:txBody>
          <a:bodyPr wrap="square" rtlCol="0">
            <a:spAutoFit/>
          </a:bodyPr>
          <a:lstStyle/>
          <a:p>
            <a:r>
              <a:rPr lang="en-US" sz="1400">
                <a:solidFill>
                  <a:srgbClr val="0070C0"/>
                </a:solidFill>
              </a:rPr>
              <a:t>5</a:t>
            </a:r>
            <a:endParaRPr lang="en-US" sz="1400" dirty="0">
              <a:solidFill>
                <a:srgbClr val="0070C0"/>
              </a:solidFill>
            </a:endParaRPr>
          </a:p>
        </p:txBody>
      </p:sp>
      <p:sp>
        <p:nvSpPr>
          <p:cNvPr id="13" name="TextBox 12">
            <a:extLst>
              <a:ext uri="{FF2B5EF4-FFF2-40B4-BE49-F238E27FC236}">
                <a16:creationId xmlns:a16="http://schemas.microsoft.com/office/drawing/2014/main" id="{A6464C69-1D15-43B1-8D8D-250A96E65093}"/>
              </a:ext>
            </a:extLst>
          </p:cNvPr>
          <p:cNvSpPr txBox="1"/>
          <p:nvPr/>
        </p:nvSpPr>
        <p:spPr>
          <a:xfrm>
            <a:off x="3681618" y="5403993"/>
            <a:ext cx="1258443" cy="307777"/>
          </a:xfrm>
          <a:prstGeom prst="rect">
            <a:avLst/>
          </a:prstGeom>
          <a:noFill/>
        </p:spPr>
        <p:txBody>
          <a:bodyPr wrap="square" rtlCol="0">
            <a:spAutoFit/>
          </a:bodyPr>
          <a:lstStyle/>
          <a:p>
            <a:r>
              <a:rPr lang="en-US" sz="1400" dirty="0">
                <a:solidFill>
                  <a:srgbClr val="0070C0"/>
                </a:solidFill>
              </a:rPr>
              <a:t>1</a:t>
            </a:r>
          </a:p>
        </p:txBody>
      </p:sp>
      <p:sp>
        <p:nvSpPr>
          <p:cNvPr id="14" name="TextBox 13">
            <a:extLst>
              <a:ext uri="{FF2B5EF4-FFF2-40B4-BE49-F238E27FC236}">
                <a16:creationId xmlns:a16="http://schemas.microsoft.com/office/drawing/2014/main" id="{14BAB21C-2348-4AFF-B076-E1760A01A85C}"/>
              </a:ext>
            </a:extLst>
          </p:cNvPr>
          <p:cNvSpPr txBox="1"/>
          <p:nvPr/>
        </p:nvSpPr>
        <p:spPr>
          <a:xfrm>
            <a:off x="4421263" y="4316577"/>
            <a:ext cx="1038454" cy="307777"/>
          </a:xfrm>
          <a:prstGeom prst="rect">
            <a:avLst/>
          </a:prstGeom>
          <a:noFill/>
        </p:spPr>
        <p:txBody>
          <a:bodyPr wrap="square" rtlCol="0">
            <a:spAutoFit/>
          </a:bodyPr>
          <a:lstStyle/>
          <a:p>
            <a:r>
              <a:rPr lang="en-US" sz="1400" dirty="0">
                <a:solidFill>
                  <a:srgbClr val="0070C0"/>
                </a:solidFill>
              </a:rPr>
              <a:t>24</a:t>
            </a:r>
            <a:r>
              <a:rPr lang="ne-NP" sz="1400" dirty="0">
                <a:solidFill>
                  <a:srgbClr val="0070C0"/>
                </a:solidFill>
              </a:rPr>
              <a:t> </a:t>
            </a:r>
            <a:endParaRPr lang="en-US" sz="1400" dirty="0">
              <a:solidFill>
                <a:srgbClr val="0070C0"/>
              </a:solidFill>
            </a:endParaRPr>
          </a:p>
        </p:txBody>
      </p:sp>
      <p:sp>
        <p:nvSpPr>
          <p:cNvPr id="15" name="TextBox 14">
            <a:extLst>
              <a:ext uri="{FF2B5EF4-FFF2-40B4-BE49-F238E27FC236}">
                <a16:creationId xmlns:a16="http://schemas.microsoft.com/office/drawing/2014/main" id="{2818E440-5AA9-479F-95F5-CDDBF2CDC9B3}"/>
              </a:ext>
            </a:extLst>
          </p:cNvPr>
          <p:cNvSpPr txBox="1"/>
          <p:nvPr/>
        </p:nvSpPr>
        <p:spPr>
          <a:xfrm>
            <a:off x="4340050" y="5480890"/>
            <a:ext cx="1150827" cy="307777"/>
          </a:xfrm>
          <a:prstGeom prst="rect">
            <a:avLst/>
          </a:prstGeom>
          <a:noFill/>
        </p:spPr>
        <p:txBody>
          <a:bodyPr wrap="square" rtlCol="0">
            <a:spAutoFit/>
          </a:bodyPr>
          <a:lstStyle/>
          <a:p>
            <a:r>
              <a:rPr lang="en-US" sz="1400" dirty="0">
                <a:solidFill>
                  <a:srgbClr val="0070C0"/>
                </a:solidFill>
              </a:rPr>
              <a:t>00</a:t>
            </a:r>
            <a:r>
              <a:rPr lang="ne-NP" sz="1400" dirty="0">
                <a:solidFill>
                  <a:srgbClr val="0070C0"/>
                </a:solidFill>
              </a:rPr>
              <a:t> </a:t>
            </a:r>
            <a:endParaRPr lang="en-US" sz="1400" dirty="0">
              <a:solidFill>
                <a:srgbClr val="0070C0"/>
              </a:solidFill>
            </a:endParaRPr>
          </a:p>
        </p:txBody>
      </p:sp>
      <p:sp>
        <p:nvSpPr>
          <p:cNvPr id="16" name="TextBox 15">
            <a:extLst>
              <a:ext uri="{FF2B5EF4-FFF2-40B4-BE49-F238E27FC236}">
                <a16:creationId xmlns:a16="http://schemas.microsoft.com/office/drawing/2014/main" id="{F0CCAB91-7B1C-434C-A692-14703591C1A6}"/>
              </a:ext>
            </a:extLst>
          </p:cNvPr>
          <p:cNvSpPr txBox="1"/>
          <p:nvPr/>
        </p:nvSpPr>
        <p:spPr>
          <a:xfrm>
            <a:off x="3666638" y="5047595"/>
            <a:ext cx="684679"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17" name="TextBox 16">
            <a:extLst>
              <a:ext uri="{FF2B5EF4-FFF2-40B4-BE49-F238E27FC236}">
                <a16:creationId xmlns:a16="http://schemas.microsoft.com/office/drawing/2014/main" id="{937749FB-F512-4BEF-90D0-6445389A14C8}"/>
              </a:ext>
            </a:extLst>
          </p:cNvPr>
          <p:cNvSpPr txBox="1"/>
          <p:nvPr/>
        </p:nvSpPr>
        <p:spPr>
          <a:xfrm>
            <a:off x="4379962" y="4671028"/>
            <a:ext cx="1277262" cy="307777"/>
          </a:xfrm>
          <a:prstGeom prst="rect">
            <a:avLst/>
          </a:prstGeom>
          <a:noFill/>
        </p:spPr>
        <p:txBody>
          <a:bodyPr wrap="square" rtlCol="0">
            <a:spAutoFit/>
          </a:bodyPr>
          <a:lstStyle/>
          <a:p>
            <a:r>
              <a:rPr lang="en-US" sz="1400" dirty="0">
                <a:solidFill>
                  <a:srgbClr val="0070C0"/>
                </a:solidFill>
              </a:rPr>
              <a:t>23</a:t>
            </a:r>
          </a:p>
        </p:txBody>
      </p:sp>
      <p:sp>
        <p:nvSpPr>
          <p:cNvPr id="18" name="TextBox 17">
            <a:extLst>
              <a:ext uri="{FF2B5EF4-FFF2-40B4-BE49-F238E27FC236}">
                <a16:creationId xmlns:a16="http://schemas.microsoft.com/office/drawing/2014/main" id="{69482F41-2452-4851-B776-CC954DFD4FE8}"/>
              </a:ext>
            </a:extLst>
          </p:cNvPr>
          <p:cNvSpPr txBox="1"/>
          <p:nvPr/>
        </p:nvSpPr>
        <p:spPr>
          <a:xfrm>
            <a:off x="3666638" y="4659232"/>
            <a:ext cx="552205" cy="307777"/>
          </a:xfrm>
          <a:prstGeom prst="rect">
            <a:avLst/>
          </a:prstGeom>
          <a:noFill/>
        </p:spPr>
        <p:txBody>
          <a:bodyPr wrap="square" rtlCol="0">
            <a:spAutoFit/>
          </a:bodyPr>
          <a:lstStyle/>
          <a:p>
            <a:r>
              <a:rPr lang="en-US" sz="1400" dirty="0">
                <a:solidFill>
                  <a:srgbClr val="0070C0"/>
                </a:solidFill>
              </a:rPr>
              <a:t>2</a:t>
            </a:r>
          </a:p>
        </p:txBody>
      </p:sp>
      <p:sp>
        <p:nvSpPr>
          <p:cNvPr id="20" name="TextBox 19">
            <a:extLst>
              <a:ext uri="{FF2B5EF4-FFF2-40B4-BE49-F238E27FC236}">
                <a16:creationId xmlns:a16="http://schemas.microsoft.com/office/drawing/2014/main" id="{0182D0D1-6D54-49F5-AC4B-98112D4C3A97}"/>
              </a:ext>
            </a:extLst>
          </p:cNvPr>
          <p:cNvSpPr txBox="1"/>
          <p:nvPr/>
        </p:nvSpPr>
        <p:spPr>
          <a:xfrm>
            <a:off x="765867" y="3453067"/>
            <a:ext cx="1838208" cy="307777"/>
          </a:xfrm>
          <a:prstGeom prst="rect">
            <a:avLst/>
          </a:prstGeom>
          <a:noFill/>
        </p:spPr>
        <p:txBody>
          <a:bodyPr wrap="square" rtlCol="0">
            <a:spAutoFit/>
          </a:bodyPr>
          <a:lstStyle/>
          <a:p>
            <a:r>
              <a:rPr lang="ne-NP" sz="1400" dirty="0">
                <a:solidFill>
                  <a:srgbClr val="0070C0"/>
                </a:solidFill>
              </a:rPr>
              <a:t>हरि खड्का </a:t>
            </a:r>
            <a:endParaRPr lang="en-US" sz="14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668963" y="3876678"/>
            <a:ext cx="1973614" cy="307777"/>
          </a:xfrm>
          <a:prstGeom prst="rect">
            <a:avLst/>
          </a:prstGeom>
          <a:noFill/>
        </p:spPr>
        <p:txBody>
          <a:bodyPr wrap="square" rtlCol="0">
            <a:spAutoFit/>
          </a:bodyPr>
          <a:lstStyle/>
          <a:p>
            <a:r>
              <a:rPr lang="ne-NP" sz="1400" dirty="0">
                <a:solidFill>
                  <a:srgbClr val="0070C0"/>
                </a:solidFill>
              </a:rPr>
              <a:t>सिता खड्का </a:t>
            </a:r>
            <a:endParaRPr lang="en-US" sz="14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3643294" y="3458679"/>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763241" y="5457335"/>
            <a:ext cx="1774810" cy="307777"/>
          </a:xfrm>
          <a:prstGeom prst="rect">
            <a:avLst/>
          </a:prstGeom>
          <a:noFill/>
        </p:spPr>
        <p:txBody>
          <a:bodyPr wrap="square" rtlCol="0">
            <a:spAutoFit/>
          </a:bodyPr>
          <a:lstStyle/>
          <a:p>
            <a:r>
              <a:rPr lang="ne-NP" sz="1400">
                <a:solidFill>
                  <a:srgbClr val="0070C0"/>
                </a:solidFill>
              </a:rPr>
              <a:t>सौरभ </a:t>
            </a:r>
            <a:r>
              <a:rPr lang="ne-NP" sz="1400" dirty="0">
                <a:solidFill>
                  <a:srgbClr val="0070C0"/>
                </a:solidFill>
              </a:rPr>
              <a:t>खड्का </a:t>
            </a:r>
            <a:endParaRPr lang="en-US" sz="14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765867" y="5005081"/>
            <a:ext cx="1552994" cy="307777"/>
          </a:xfrm>
          <a:prstGeom prst="rect">
            <a:avLst/>
          </a:prstGeom>
          <a:noFill/>
        </p:spPr>
        <p:txBody>
          <a:bodyPr wrap="square" rtlCol="0">
            <a:spAutoFit/>
          </a:bodyPr>
          <a:lstStyle/>
          <a:p>
            <a:r>
              <a:rPr lang="ne-NP" sz="1400" dirty="0">
                <a:solidFill>
                  <a:srgbClr val="0070C0"/>
                </a:solidFill>
              </a:rPr>
              <a:t>राजु खड्का </a:t>
            </a:r>
            <a:endParaRPr lang="en-US" sz="14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718156" y="4676452"/>
            <a:ext cx="1896610" cy="307777"/>
          </a:xfrm>
          <a:prstGeom prst="rect">
            <a:avLst/>
          </a:prstGeom>
          <a:noFill/>
        </p:spPr>
        <p:txBody>
          <a:bodyPr wrap="square" rtlCol="0">
            <a:spAutoFit/>
          </a:bodyPr>
          <a:lstStyle/>
          <a:p>
            <a:r>
              <a:rPr lang="ne-NP" sz="1400" dirty="0">
                <a:solidFill>
                  <a:srgbClr val="0070C0"/>
                </a:solidFill>
              </a:rPr>
              <a:t>आरुशी खड्का </a:t>
            </a:r>
            <a:endParaRPr lang="en-US" sz="14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749084" y="4314568"/>
            <a:ext cx="1788967" cy="307777"/>
          </a:xfrm>
          <a:prstGeom prst="rect">
            <a:avLst/>
          </a:prstGeom>
          <a:noFill/>
        </p:spPr>
        <p:txBody>
          <a:bodyPr wrap="square" rtlCol="0">
            <a:spAutoFit/>
          </a:bodyPr>
          <a:lstStyle/>
          <a:p>
            <a:r>
              <a:rPr lang="ne-NP" sz="1400" dirty="0">
                <a:solidFill>
                  <a:srgbClr val="0070C0"/>
                </a:solidFill>
              </a:rPr>
              <a:t>शिव खड्का </a:t>
            </a:r>
            <a:endParaRPr lang="en-US" sz="14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3643294" y="3930434"/>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3643294" y="4326093"/>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9" name="TextBox 28">
            <a:extLst>
              <a:ext uri="{FF2B5EF4-FFF2-40B4-BE49-F238E27FC236}">
                <a16:creationId xmlns:a16="http://schemas.microsoft.com/office/drawing/2014/main" id="{08706C46-67EA-42EB-B5B8-042C27264BA0}"/>
              </a:ext>
            </a:extLst>
          </p:cNvPr>
          <p:cNvSpPr txBox="1"/>
          <p:nvPr/>
        </p:nvSpPr>
        <p:spPr>
          <a:xfrm>
            <a:off x="3109875" y="3846126"/>
            <a:ext cx="454492" cy="307777"/>
          </a:xfrm>
          <a:prstGeom prst="rect">
            <a:avLst/>
          </a:prstGeom>
          <a:noFill/>
        </p:spPr>
        <p:txBody>
          <a:bodyPr wrap="square" rtlCol="0">
            <a:spAutoFit/>
          </a:bodyPr>
          <a:lstStyle/>
          <a:p>
            <a:r>
              <a:rPr lang="en-US" sz="1400" dirty="0">
                <a:solidFill>
                  <a:srgbClr val="0070C0"/>
                </a:solidFill>
              </a:rPr>
              <a:t>2</a:t>
            </a:r>
          </a:p>
        </p:txBody>
      </p:sp>
      <p:sp>
        <p:nvSpPr>
          <p:cNvPr id="30" name="TextBox 29">
            <a:extLst>
              <a:ext uri="{FF2B5EF4-FFF2-40B4-BE49-F238E27FC236}">
                <a16:creationId xmlns:a16="http://schemas.microsoft.com/office/drawing/2014/main" id="{D97ADB41-B843-4506-9E73-AF0B67BC9E9D}"/>
              </a:ext>
            </a:extLst>
          </p:cNvPr>
          <p:cNvSpPr txBox="1"/>
          <p:nvPr/>
        </p:nvSpPr>
        <p:spPr>
          <a:xfrm>
            <a:off x="4406018" y="3493681"/>
            <a:ext cx="1061798" cy="307777"/>
          </a:xfrm>
          <a:prstGeom prst="rect">
            <a:avLst/>
          </a:prstGeom>
          <a:noFill/>
        </p:spPr>
        <p:txBody>
          <a:bodyPr wrap="square" rtlCol="0">
            <a:spAutoFit/>
          </a:bodyPr>
          <a:lstStyle/>
          <a:p>
            <a:r>
              <a:rPr lang="en-US" sz="1400" dirty="0">
                <a:solidFill>
                  <a:srgbClr val="0070C0"/>
                </a:solidFill>
              </a:rPr>
              <a:t>45</a:t>
            </a:r>
          </a:p>
        </p:txBody>
      </p:sp>
      <p:sp>
        <p:nvSpPr>
          <p:cNvPr id="31" name="TextBox 30">
            <a:extLst>
              <a:ext uri="{FF2B5EF4-FFF2-40B4-BE49-F238E27FC236}">
                <a16:creationId xmlns:a16="http://schemas.microsoft.com/office/drawing/2014/main" id="{30D03316-1933-478E-A197-5B1590E15FD5}"/>
              </a:ext>
            </a:extLst>
          </p:cNvPr>
          <p:cNvSpPr txBox="1"/>
          <p:nvPr/>
        </p:nvSpPr>
        <p:spPr>
          <a:xfrm>
            <a:off x="4379962" y="3880679"/>
            <a:ext cx="1061798" cy="307777"/>
          </a:xfrm>
          <a:prstGeom prst="rect">
            <a:avLst/>
          </a:prstGeom>
          <a:noFill/>
        </p:spPr>
        <p:txBody>
          <a:bodyPr wrap="square" rtlCol="0">
            <a:spAutoFit/>
          </a:bodyPr>
          <a:lstStyle/>
          <a:p>
            <a:r>
              <a:rPr lang="en-US" sz="1400" dirty="0">
                <a:solidFill>
                  <a:srgbClr val="0070C0"/>
                </a:solidFill>
              </a:rPr>
              <a:t>39</a:t>
            </a:r>
          </a:p>
        </p:txBody>
      </p:sp>
      <p:sp>
        <p:nvSpPr>
          <p:cNvPr id="34" name="TextBox 33">
            <a:extLst>
              <a:ext uri="{FF2B5EF4-FFF2-40B4-BE49-F238E27FC236}">
                <a16:creationId xmlns:a16="http://schemas.microsoft.com/office/drawing/2014/main" id="{7A50C7A6-30B6-4A17-B7E0-96A64A33AFD8}"/>
              </a:ext>
            </a:extLst>
          </p:cNvPr>
          <p:cNvSpPr txBox="1"/>
          <p:nvPr/>
        </p:nvSpPr>
        <p:spPr>
          <a:xfrm>
            <a:off x="3099335" y="3440564"/>
            <a:ext cx="1240715"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36" name="TextBox 35">
            <a:extLst>
              <a:ext uri="{FF2B5EF4-FFF2-40B4-BE49-F238E27FC236}">
                <a16:creationId xmlns:a16="http://schemas.microsoft.com/office/drawing/2014/main" id="{5EE54B21-C703-481B-B5AE-79714D35983A}"/>
              </a:ext>
            </a:extLst>
          </p:cNvPr>
          <p:cNvSpPr txBox="1"/>
          <p:nvPr/>
        </p:nvSpPr>
        <p:spPr>
          <a:xfrm>
            <a:off x="5391739" y="1278172"/>
            <a:ext cx="1364832" cy="705258"/>
          </a:xfrm>
          <a:prstGeom prst="rect">
            <a:avLst/>
          </a:prstGeom>
          <a:noFill/>
        </p:spPr>
        <p:txBody>
          <a:bodyPr wrap="square">
            <a:spAutoFit/>
          </a:bodyPr>
          <a:lstStyle/>
          <a:p>
            <a:pPr marL="285750" indent="-285750" algn="just">
              <a:lnSpc>
                <a:spcPct val="150000"/>
              </a:lnSpc>
              <a:buFont typeface="Arial" panose="020B0604020202020204" pitchFamily="34" charset="0"/>
              <a:buChar char="•"/>
            </a:pPr>
            <a:endParaRPr lang="ne-NP" sz="1400" dirty="0">
              <a:cs typeface="Kalimati" panose="00000400000000000000" pitchFamily="2"/>
            </a:endParaRPr>
          </a:p>
          <a:p>
            <a:pPr marL="285750" indent="-285750" algn="just">
              <a:lnSpc>
                <a:spcPct val="150000"/>
              </a:lnSpc>
              <a:buFont typeface="Arial" panose="020B0604020202020204" pitchFamily="34" charset="0"/>
              <a:buChar char="•"/>
            </a:pPr>
            <a:endParaRPr lang="en-US" sz="1400" dirty="0">
              <a:cs typeface="Kalimati" panose="00000400000000000000" pitchFamily="2"/>
            </a:endParaRPr>
          </a:p>
        </p:txBody>
      </p:sp>
      <p:sp>
        <p:nvSpPr>
          <p:cNvPr id="35" name="TextBox 34">
            <a:extLst>
              <a:ext uri="{FF2B5EF4-FFF2-40B4-BE49-F238E27FC236}">
                <a16:creationId xmlns:a16="http://schemas.microsoft.com/office/drawing/2014/main" id="{1C97B268-3F11-47E6-8013-F1E69C1F3D6A}"/>
              </a:ext>
            </a:extLst>
          </p:cNvPr>
          <p:cNvSpPr txBox="1"/>
          <p:nvPr/>
        </p:nvSpPr>
        <p:spPr>
          <a:xfrm>
            <a:off x="7375335" y="4705422"/>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37" name="TextBox 36">
            <a:extLst>
              <a:ext uri="{FF2B5EF4-FFF2-40B4-BE49-F238E27FC236}">
                <a16:creationId xmlns:a16="http://schemas.microsoft.com/office/drawing/2014/main" id="{75CD4243-AC1D-4B49-A119-A8C0E2F7322B}"/>
              </a:ext>
            </a:extLst>
          </p:cNvPr>
          <p:cNvSpPr txBox="1"/>
          <p:nvPr/>
        </p:nvSpPr>
        <p:spPr>
          <a:xfrm>
            <a:off x="9139931" y="3948725"/>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cxnSp>
        <p:nvCxnSpPr>
          <p:cNvPr id="39" name="Straight Arrow Connector 38">
            <a:extLst>
              <a:ext uri="{FF2B5EF4-FFF2-40B4-BE49-F238E27FC236}">
                <a16:creationId xmlns:a16="http://schemas.microsoft.com/office/drawing/2014/main" id="{96BB37C2-DD5A-47AC-8390-A340D04FC9CC}"/>
              </a:ext>
            </a:extLst>
          </p:cNvPr>
          <p:cNvCxnSpPr>
            <a:cxnSpLocks/>
          </p:cNvCxnSpPr>
          <p:nvPr/>
        </p:nvCxnSpPr>
        <p:spPr>
          <a:xfrm flipV="1">
            <a:off x="4701376" y="4468456"/>
            <a:ext cx="2559187" cy="190776"/>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9081FA59-5B52-4854-B3F9-7ADD684C86BC}"/>
              </a:ext>
            </a:extLst>
          </p:cNvPr>
          <p:cNvSpPr txBox="1"/>
          <p:nvPr/>
        </p:nvSpPr>
        <p:spPr>
          <a:xfrm>
            <a:off x="7375335" y="5236798"/>
            <a:ext cx="1061798" cy="369332"/>
          </a:xfrm>
          <a:prstGeom prst="rect">
            <a:avLst/>
          </a:prstGeom>
          <a:noFill/>
        </p:spPr>
        <p:txBody>
          <a:bodyPr wrap="square" rtlCol="0">
            <a:spAutoFit/>
          </a:bodyPr>
          <a:lstStyle/>
          <a:p>
            <a:r>
              <a:rPr lang="en-US" dirty="0">
                <a:solidFill>
                  <a:srgbClr val="0070C0"/>
                </a:solidFill>
              </a:rPr>
              <a:t>-</a:t>
            </a:r>
          </a:p>
        </p:txBody>
      </p:sp>
      <p:sp>
        <p:nvSpPr>
          <p:cNvPr id="41" name="TextBox 40">
            <a:extLst>
              <a:ext uri="{FF2B5EF4-FFF2-40B4-BE49-F238E27FC236}">
                <a16:creationId xmlns:a16="http://schemas.microsoft.com/office/drawing/2014/main" id="{B4F1BFE1-1129-4AB8-A4C9-404C9709803C}"/>
              </a:ext>
            </a:extLst>
          </p:cNvPr>
          <p:cNvSpPr txBox="1"/>
          <p:nvPr/>
        </p:nvSpPr>
        <p:spPr>
          <a:xfrm>
            <a:off x="7429957" y="4003262"/>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2" name="TextBox 41">
            <a:extLst>
              <a:ext uri="{FF2B5EF4-FFF2-40B4-BE49-F238E27FC236}">
                <a16:creationId xmlns:a16="http://schemas.microsoft.com/office/drawing/2014/main" id="{DC1AFC4E-F64A-418A-B1D2-D55D1A268B92}"/>
              </a:ext>
            </a:extLst>
          </p:cNvPr>
          <p:cNvSpPr txBox="1"/>
          <p:nvPr/>
        </p:nvSpPr>
        <p:spPr>
          <a:xfrm>
            <a:off x="8618409" y="3946997"/>
            <a:ext cx="1061798" cy="307777"/>
          </a:xfrm>
          <a:prstGeom prst="rect">
            <a:avLst/>
          </a:prstGeom>
          <a:noFill/>
        </p:spPr>
        <p:txBody>
          <a:bodyPr wrap="square" rtlCol="0">
            <a:spAutoFit/>
          </a:bodyPr>
          <a:lstStyle/>
          <a:p>
            <a:r>
              <a:rPr lang="ne-NP" sz="1400" dirty="0">
                <a:solidFill>
                  <a:srgbClr val="0070C0"/>
                </a:solidFill>
              </a:rPr>
              <a:t>0</a:t>
            </a:r>
            <a:endParaRPr lang="en-US" sz="1400" dirty="0">
              <a:solidFill>
                <a:srgbClr val="0070C0"/>
              </a:solidFill>
            </a:endParaRPr>
          </a:p>
        </p:txBody>
      </p:sp>
      <p:sp>
        <p:nvSpPr>
          <p:cNvPr id="43" name="TextBox 42">
            <a:extLst>
              <a:ext uri="{FF2B5EF4-FFF2-40B4-BE49-F238E27FC236}">
                <a16:creationId xmlns:a16="http://schemas.microsoft.com/office/drawing/2014/main" id="{ECF49BB9-0039-40D1-9C03-1093262F1C8F}"/>
              </a:ext>
            </a:extLst>
          </p:cNvPr>
          <p:cNvSpPr txBox="1"/>
          <p:nvPr/>
        </p:nvSpPr>
        <p:spPr>
          <a:xfrm>
            <a:off x="8032092" y="4697304"/>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9" name="TextBox 48">
            <a:extLst>
              <a:ext uri="{FF2B5EF4-FFF2-40B4-BE49-F238E27FC236}">
                <a16:creationId xmlns:a16="http://schemas.microsoft.com/office/drawing/2014/main" id="{F8F28478-DF8D-4DEF-BF4E-83406808B56D}"/>
              </a:ext>
            </a:extLst>
          </p:cNvPr>
          <p:cNvSpPr txBox="1"/>
          <p:nvPr/>
        </p:nvSpPr>
        <p:spPr>
          <a:xfrm>
            <a:off x="8127714" y="3981422"/>
            <a:ext cx="364041"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57" name="TextBox 56">
            <a:extLst>
              <a:ext uri="{FF2B5EF4-FFF2-40B4-BE49-F238E27FC236}">
                <a16:creationId xmlns:a16="http://schemas.microsoft.com/office/drawing/2014/main" id="{5BD44B98-CB5F-4B4E-B6E7-CE7C060E0D29}"/>
              </a:ext>
            </a:extLst>
          </p:cNvPr>
          <p:cNvSpPr txBox="1"/>
          <p:nvPr/>
        </p:nvSpPr>
        <p:spPr>
          <a:xfrm>
            <a:off x="9149308" y="4705420"/>
            <a:ext cx="416127" cy="307777"/>
          </a:xfrm>
          <a:prstGeom prst="rect">
            <a:avLst/>
          </a:prstGeom>
          <a:noFill/>
        </p:spPr>
        <p:txBody>
          <a:bodyPr wrap="square" rtlCol="0">
            <a:spAutoFit/>
          </a:bodyPr>
          <a:lstStyle/>
          <a:p>
            <a:r>
              <a:rPr lang="ne-NP" sz="1400" dirty="0">
                <a:solidFill>
                  <a:srgbClr val="0070C0"/>
                </a:solidFill>
              </a:rPr>
              <a:t>0</a:t>
            </a:r>
            <a:endParaRPr lang="en-US" sz="1400" dirty="0">
              <a:solidFill>
                <a:srgbClr val="0070C0"/>
              </a:solidFill>
            </a:endParaRPr>
          </a:p>
        </p:txBody>
      </p:sp>
      <p:sp>
        <p:nvSpPr>
          <p:cNvPr id="63" name="TextBox 62">
            <a:extLst>
              <a:ext uri="{FF2B5EF4-FFF2-40B4-BE49-F238E27FC236}">
                <a16:creationId xmlns:a16="http://schemas.microsoft.com/office/drawing/2014/main" id="{55AFB48A-2461-4BCA-9CE4-E1695B1EA23B}"/>
              </a:ext>
            </a:extLst>
          </p:cNvPr>
          <p:cNvSpPr txBox="1"/>
          <p:nvPr/>
        </p:nvSpPr>
        <p:spPr>
          <a:xfrm>
            <a:off x="8618409" y="4705422"/>
            <a:ext cx="416127" cy="307777"/>
          </a:xfrm>
          <a:prstGeom prst="rect">
            <a:avLst/>
          </a:prstGeom>
          <a:noFill/>
        </p:spPr>
        <p:txBody>
          <a:bodyPr wrap="square" rtlCol="0">
            <a:spAutoFit/>
          </a:bodyPr>
          <a:lstStyle/>
          <a:p>
            <a:r>
              <a:rPr lang="ne-NP" sz="1400" dirty="0">
                <a:solidFill>
                  <a:srgbClr val="0070C0"/>
                </a:solidFill>
              </a:rPr>
              <a:t>0</a:t>
            </a:r>
            <a:endParaRPr lang="en-US" sz="1400" dirty="0">
              <a:solidFill>
                <a:srgbClr val="0070C0"/>
              </a:solidFill>
            </a:endParaRPr>
          </a:p>
        </p:txBody>
      </p:sp>
      <p:sp>
        <p:nvSpPr>
          <p:cNvPr id="19" name="Left Brace 18">
            <a:extLst>
              <a:ext uri="{FF2B5EF4-FFF2-40B4-BE49-F238E27FC236}">
                <a16:creationId xmlns:a16="http://schemas.microsoft.com/office/drawing/2014/main" id="{5EF0F2C1-4AC6-4C40-9679-2A3B525E6D36}"/>
              </a:ext>
            </a:extLst>
          </p:cNvPr>
          <p:cNvSpPr/>
          <p:nvPr/>
        </p:nvSpPr>
        <p:spPr>
          <a:xfrm>
            <a:off x="7129046" y="3999575"/>
            <a:ext cx="419350" cy="967433"/>
          </a:xfrm>
          <a:prstGeom prst="lef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9" name="TextBox 68">
            <a:extLst>
              <a:ext uri="{FF2B5EF4-FFF2-40B4-BE49-F238E27FC236}">
                <a16:creationId xmlns:a16="http://schemas.microsoft.com/office/drawing/2014/main" id="{C295F984-D179-4A63-9B43-D35A6A2AE4D9}"/>
              </a:ext>
            </a:extLst>
          </p:cNvPr>
          <p:cNvSpPr txBox="1"/>
          <p:nvPr/>
        </p:nvSpPr>
        <p:spPr>
          <a:xfrm>
            <a:off x="10208896" y="4699748"/>
            <a:ext cx="402306" cy="307777"/>
          </a:xfrm>
          <a:prstGeom prst="rect">
            <a:avLst/>
          </a:prstGeom>
          <a:noFill/>
        </p:spPr>
        <p:txBody>
          <a:bodyPr wrap="square" rtlCol="0">
            <a:spAutoFit/>
          </a:bodyPr>
          <a:lstStyle/>
          <a:p>
            <a:r>
              <a:rPr lang="ne-NP" sz="1400" dirty="0">
                <a:solidFill>
                  <a:srgbClr val="0070C0"/>
                </a:solidFill>
              </a:rPr>
              <a:t>0</a:t>
            </a:r>
            <a:endParaRPr lang="en-US" sz="1400" dirty="0">
              <a:solidFill>
                <a:srgbClr val="0070C0"/>
              </a:solidFill>
            </a:endParaRPr>
          </a:p>
        </p:txBody>
      </p:sp>
      <p:sp>
        <p:nvSpPr>
          <p:cNvPr id="72" name="TextBox 71">
            <a:extLst>
              <a:ext uri="{FF2B5EF4-FFF2-40B4-BE49-F238E27FC236}">
                <a16:creationId xmlns:a16="http://schemas.microsoft.com/office/drawing/2014/main" id="{C120CA2A-C81D-4F2C-BD9F-FD579EE3C8DC}"/>
              </a:ext>
            </a:extLst>
          </p:cNvPr>
          <p:cNvSpPr txBox="1"/>
          <p:nvPr/>
        </p:nvSpPr>
        <p:spPr>
          <a:xfrm>
            <a:off x="7420580" y="3543903"/>
            <a:ext cx="1059827" cy="400110"/>
          </a:xfrm>
          <a:prstGeom prst="rect">
            <a:avLst/>
          </a:prstGeom>
          <a:noFill/>
        </p:spPr>
        <p:txBody>
          <a:bodyPr wrap="square" rtlCol="0">
            <a:spAutoFit/>
          </a:bodyPr>
          <a:lstStyle/>
          <a:p>
            <a:r>
              <a:rPr lang="en-US" sz="2000" dirty="0">
                <a:solidFill>
                  <a:srgbClr val="0070C0"/>
                </a:solidFill>
              </a:rPr>
              <a:t>-</a:t>
            </a:r>
          </a:p>
        </p:txBody>
      </p:sp>
      <p:cxnSp>
        <p:nvCxnSpPr>
          <p:cNvPr id="73" name="Straight Arrow Connector 72">
            <a:extLst>
              <a:ext uri="{FF2B5EF4-FFF2-40B4-BE49-F238E27FC236}">
                <a16:creationId xmlns:a16="http://schemas.microsoft.com/office/drawing/2014/main" id="{DF973EAB-4337-4590-8875-3F43302A500B}"/>
              </a:ext>
            </a:extLst>
          </p:cNvPr>
          <p:cNvCxnSpPr>
            <a:cxnSpLocks/>
          </p:cNvCxnSpPr>
          <p:nvPr/>
        </p:nvCxnSpPr>
        <p:spPr>
          <a:xfrm flipV="1">
            <a:off x="4673478" y="4936962"/>
            <a:ext cx="5090087" cy="674731"/>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65E9719F-7DA9-4D38-A8FD-FC6EEB584664}"/>
              </a:ext>
            </a:extLst>
          </p:cNvPr>
          <p:cNvPicPr>
            <a:picLocks noChangeAspect="1"/>
          </p:cNvPicPr>
          <p:nvPr/>
        </p:nvPicPr>
        <p:blipFill rotWithShape="1">
          <a:blip r:embed="rId2"/>
          <a:srcRect t="6744" b="64354"/>
          <a:stretch/>
        </p:blipFill>
        <p:spPr>
          <a:xfrm>
            <a:off x="6770552" y="1110302"/>
            <a:ext cx="3897447" cy="1748124"/>
          </a:xfrm>
          <a:prstGeom prst="rect">
            <a:avLst/>
          </a:prstGeom>
        </p:spPr>
      </p:pic>
      <p:sp>
        <p:nvSpPr>
          <p:cNvPr id="60" name="TextBox 59">
            <a:extLst>
              <a:ext uri="{FF2B5EF4-FFF2-40B4-BE49-F238E27FC236}">
                <a16:creationId xmlns:a16="http://schemas.microsoft.com/office/drawing/2014/main" id="{1C373CC3-E78F-43DF-BBFB-DCB57C3172AC}"/>
              </a:ext>
            </a:extLst>
          </p:cNvPr>
          <p:cNvSpPr txBox="1"/>
          <p:nvPr/>
        </p:nvSpPr>
        <p:spPr>
          <a:xfrm>
            <a:off x="3132998" y="5083988"/>
            <a:ext cx="1277262" cy="307777"/>
          </a:xfrm>
          <a:prstGeom prst="rect">
            <a:avLst/>
          </a:prstGeom>
          <a:noFill/>
        </p:spPr>
        <p:txBody>
          <a:bodyPr wrap="square" rtlCol="0">
            <a:spAutoFit/>
          </a:bodyPr>
          <a:lstStyle/>
          <a:p>
            <a:r>
              <a:rPr lang="ne-NP" sz="1400" dirty="0">
                <a:solidFill>
                  <a:srgbClr val="0070C0"/>
                </a:solidFill>
              </a:rPr>
              <a:t>8</a:t>
            </a:r>
            <a:endParaRPr lang="en-US" sz="1400" dirty="0">
              <a:solidFill>
                <a:srgbClr val="0070C0"/>
              </a:solidFill>
            </a:endParaRPr>
          </a:p>
        </p:txBody>
      </p:sp>
      <p:sp>
        <p:nvSpPr>
          <p:cNvPr id="61" name="TextBox 60">
            <a:extLst>
              <a:ext uri="{FF2B5EF4-FFF2-40B4-BE49-F238E27FC236}">
                <a16:creationId xmlns:a16="http://schemas.microsoft.com/office/drawing/2014/main" id="{3FDD09C3-B203-4C7A-9CEC-64FE9CD034FC}"/>
              </a:ext>
            </a:extLst>
          </p:cNvPr>
          <p:cNvSpPr txBox="1"/>
          <p:nvPr/>
        </p:nvSpPr>
        <p:spPr>
          <a:xfrm>
            <a:off x="3131875" y="4697680"/>
            <a:ext cx="1277262"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62" name="TextBox 61">
            <a:extLst>
              <a:ext uri="{FF2B5EF4-FFF2-40B4-BE49-F238E27FC236}">
                <a16:creationId xmlns:a16="http://schemas.microsoft.com/office/drawing/2014/main" id="{BFAB8432-DBF6-49F5-AC45-EF76CF775141}"/>
              </a:ext>
            </a:extLst>
          </p:cNvPr>
          <p:cNvSpPr txBox="1"/>
          <p:nvPr/>
        </p:nvSpPr>
        <p:spPr>
          <a:xfrm>
            <a:off x="3155661" y="5425507"/>
            <a:ext cx="1277262" cy="307777"/>
          </a:xfrm>
          <a:prstGeom prst="rect">
            <a:avLst/>
          </a:prstGeom>
          <a:noFill/>
        </p:spPr>
        <p:txBody>
          <a:bodyPr wrap="square" rtlCol="0">
            <a:spAutoFit/>
          </a:bodyPr>
          <a:lstStyle/>
          <a:p>
            <a:r>
              <a:rPr lang="ne-NP" sz="1400" dirty="0">
                <a:solidFill>
                  <a:srgbClr val="0070C0"/>
                </a:solidFill>
              </a:rPr>
              <a:t>8 </a:t>
            </a:r>
            <a:endParaRPr lang="en-US" sz="1400" dirty="0">
              <a:solidFill>
                <a:srgbClr val="0070C0"/>
              </a:solidFill>
            </a:endParaRPr>
          </a:p>
        </p:txBody>
      </p:sp>
      <p:sp>
        <p:nvSpPr>
          <p:cNvPr id="64" name="TextBox 63">
            <a:extLst>
              <a:ext uri="{FF2B5EF4-FFF2-40B4-BE49-F238E27FC236}">
                <a16:creationId xmlns:a16="http://schemas.microsoft.com/office/drawing/2014/main" id="{B978930A-7FA8-4517-A201-E70C917B9775}"/>
              </a:ext>
            </a:extLst>
          </p:cNvPr>
          <p:cNvSpPr txBox="1"/>
          <p:nvPr/>
        </p:nvSpPr>
        <p:spPr>
          <a:xfrm>
            <a:off x="9709825" y="4712286"/>
            <a:ext cx="402306"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51" name="Oval 50">
            <a:extLst>
              <a:ext uri="{FF2B5EF4-FFF2-40B4-BE49-F238E27FC236}">
                <a16:creationId xmlns:a16="http://schemas.microsoft.com/office/drawing/2014/main" id="{5E06F23C-B923-44B8-BF0F-D8CB6989CA8B}"/>
              </a:ext>
            </a:extLst>
          </p:cNvPr>
          <p:cNvSpPr/>
          <p:nvPr/>
        </p:nvSpPr>
        <p:spPr>
          <a:xfrm>
            <a:off x="3564367" y="3920790"/>
            <a:ext cx="358493" cy="275251"/>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28115940-5B1D-482F-B560-7D3FCACBAB27}"/>
              </a:ext>
            </a:extLst>
          </p:cNvPr>
          <p:cNvSpPr/>
          <p:nvPr/>
        </p:nvSpPr>
        <p:spPr>
          <a:xfrm>
            <a:off x="3621397" y="4651201"/>
            <a:ext cx="358493" cy="275251"/>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112839BC-62FA-463B-97C3-BA1CCBB8AE9D}"/>
              </a:ext>
            </a:extLst>
          </p:cNvPr>
          <p:cNvSpPr/>
          <p:nvPr/>
        </p:nvSpPr>
        <p:spPr>
          <a:xfrm>
            <a:off x="4339098" y="3847157"/>
            <a:ext cx="465099" cy="342093"/>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4632B5F1-466D-4770-A51B-9A08F9C59753}"/>
              </a:ext>
            </a:extLst>
          </p:cNvPr>
          <p:cNvSpPr/>
          <p:nvPr/>
        </p:nvSpPr>
        <p:spPr>
          <a:xfrm>
            <a:off x="4366705" y="4624915"/>
            <a:ext cx="465099" cy="342093"/>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A8246B26-4E1D-482E-9669-7A247C9D55CD}"/>
              </a:ext>
            </a:extLst>
          </p:cNvPr>
          <p:cNvSpPr/>
          <p:nvPr/>
        </p:nvSpPr>
        <p:spPr>
          <a:xfrm>
            <a:off x="4289985" y="5400305"/>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a:extLst>
              <a:ext uri="{FF2B5EF4-FFF2-40B4-BE49-F238E27FC236}">
                <a16:creationId xmlns:a16="http://schemas.microsoft.com/office/drawing/2014/main" id="{3B1D3F85-554F-4207-803A-CA905B0E22E5}"/>
              </a:ext>
            </a:extLst>
          </p:cNvPr>
          <p:cNvSpPr txBox="1"/>
          <p:nvPr/>
        </p:nvSpPr>
        <p:spPr>
          <a:xfrm>
            <a:off x="10735950" y="2838568"/>
            <a:ext cx="1456050" cy="3747436"/>
          </a:xfrm>
          <a:prstGeom prst="rect">
            <a:avLst/>
          </a:prstGeom>
          <a:noFill/>
        </p:spPr>
        <p:txBody>
          <a:bodyPr wrap="square">
            <a:spAutoFit/>
          </a:bodyPr>
          <a:lstStyle/>
          <a:p>
            <a:pPr>
              <a:lnSpc>
                <a:spcPct val="150000"/>
              </a:lnSpc>
            </a:pPr>
            <a:r>
              <a:rPr lang="ne-NP" sz="1600" dirty="0">
                <a:cs typeface="Kalimati" panose="00000400000000000000" pitchFamily="2"/>
              </a:rPr>
              <a:t>व्यक्तिगत खण्डको महल महल ५ मा ०० उमेर आएमा  महल  २८ मा  भर्दा ख्याल गर्नु पर्दछ। </a:t>
            </a:r>
          </a:p>
          <a:p>
            <a:pPr>
              <a:lnSpc>
                <a:spcPct val="150000"/>
              </a:lnSpc>
            </a:pPr>
            <a:r>
              <a:rPr lang="ne-NP" sz="1600" dirty="0">
                <a:cs typeface="Kalimati" panose="00000400000000000000" pitchFamily="2"/>
              </a:rPr>
              <a:t> </a:t>
            </a:r>
          </a:p>
          <a:p>
            <a:pPr>
              <a:lnSpc>
                <a:spcPct val="150000"/>
              </a:lnSpc>
            </a:pPr>
            <a:endParaRPr lang="en-US" sz="1600" dirty="0">
              <a:cs typeface="Kalimati" panose="00000400000000000000" pitchFamily="2"/>
            </a:endParaRPr>
          </a:p>
        </p:txBody>
      </p:sp>
      <p:cxnSp>
        <p:nvCxnSpPr>
          <p:cNvPr id="80" name="Straight Arrow Connector 79">
            <a:extLst>
              <a:ext uri="{FF2B5EF4-FFF2-40B4-BE49-F238E27FC236}">
                <a16:creationId xmlns:a16="http://schemas.microsoft.com/office/drawing/2014/main" id="{CF227754-9AF0-4DD4-B2B6-193E01BD07CC}"/>
              </a:ext>
            </a:extLst>
          </p:cNvPr>
          <p:cNvCxnSpPr>
            <a:cxnSpLocks/>
          </p:cNvCxnSpPr>
          <p:nvPr/>
        </p:nvCxnSpPr>
        <p:spPr>
          <a:xfrm>
            <a:off x="4745894" y="3966293"/>
            <a:ext cx="2497809" cy="527761"/>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 name="Speech Bubble: Rectangle with Corners Rounded 1">
            <a:extLst>
              <a:ext uri="{FF2B5EF4-FFF2-40B4-BE49-F238E27FC236}">
                <a16:creationId xmlns:a16="http://schemas.microsoft.com/office/drawing/2014/main" id="{657FCE2D-FB46-4E67-A635-66BACBE91020}"/>
              </a:ext>
            </a:extLst>
          </p:cNvPr>
          <p:cNvSpPr/>
          <p:nvPr/>
        </p:nvSpPr>
        <p:spPr>
          <a:xfrm>
            <a:off x="132301" y="743176"/>
            <a:ext cx="5524924" cy="1428047"/>
          </a:xfrm>
          <a:prstGeom prst="wedgeRoundRectCallout">
            <a:avLst>
              <a:gd name="adj1" fmla="val -19292"/>
              <a:gd name="adj2" fmla="val 17657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000" dirty="0">
              <a:cs typeface="Kalimati" panose="00000400000000000000" pitchFamily="2"/>
            </a:endParaRPr>
          </a:p>
          <a:p>
            <a:pPr algn="just"/>
            <a:r>
              <a:rPr lang="ne-NP" sz="2000" dirty="0">
                <a:cs typeface="Kalimati" panose="00000400000000000000" pitchFamily="2"/>
              </a:rPr>
              <a:t>व्यक्तिगत खण्डको महल ४ मा २ कोड तथा  महल ५ मा १५ देखि ४९ वर्ष उमेर भएको र महल १३ मा २ देखि ५ को भएकोलाई मात्र महल  २६ देखि २८ सम्म सोध्नुपर्दछ । </a:t>
            </a:r>
          </a:p>
          <a:p>
            <a:pPr algn="just"/>
            <a:endParaRPr lang="en-US" dirty="0"/>
          </a:p>
        </p:txBody>
      </p:sp>
      <p:pic>
        <p:nvPicPr>
          <p:cNvPr id="33" name="Picture 32">
            <a:extLst>
              <a:ext uri="{FF2B5EF4-FFF2-40B4-BE49-F238E27FC236}">
                <a16:creationId xmlns:a16="http://schemas.microsoft.com/office/drawing/2014/main" id="{41E4204A-A1A4-4604-9E91-D327C4A88158}"/>
              </a:ext>
            </a:extLst>
          </p:cNvPr>
          <p:cNvPicPr>
            <a:picLocks noChangeAspect="1"/>
          </p:cNvPicPr>
          <p:nvPr/>
        </p:nvPicPr>
        <p:blipFill rotWithShape="1">
          <a:blip r:embed="rId4"/>
          <a:srcRect t="32481"/>
          <a:stretch/>
        </p:blipFill>
        <p:spPr>
          <a:xfrm>
            <a:off x="5570781" y="3429000"/>
            <a:ext cx="1182546" cy="3153627"/>
          </a:xfrm>
          <a:prstGeom prst="rect">
            <a:avLst/>
          </a:prstGeom>
        </p:spPr>
      </p:pic>
      <p:pic>
        <p:nvPicPr>
          <p:cNvPr id="40" name="Picture 39">
            <a:extLst>
              <a:ext uri="{FF2B5EF4-FFF2-40B4-BE49-F238E27FC236}">
                <a16:creationId xmlns:a16="http://schemas.microsoft.com/office/drawing/2014/main" id="{5DE1BFE1-496D-4634-BD95-FFC619E0BB52}"/>
              </a:ext>
            </a:extLst>
          </p:cNvPr>
          <p:cNvPicPr>
            <a:picLocks noChangeAspect="1"/>
          </p:cNvPicPr>
          <p:nvPr/>
        </p:nvPicPr>
        <p:blipFill rotWithShape="1">
          <a:blip r:embed="rId4"/>
          <a:srcRect b="67803"/>
          <a:stretch/>
        </p:blipFill>
        <p:spPr>
          <a:xfrm>
            <a:off x="5605448" y="740133"/>
            <a:ext cx="1201648" cy="2700432"/>
          </a:xfrm>
          <a:prstGeom prst="rect">
            <a:avLst/>
          </a:prstGeom>
        </p:spPr>
      </p:pic>
      <p:sp>
        <p:nvSpPr>
          <p:cNvPr id="65" name="TextBox 64">
            <a:extLst>
              <a:ext uri="{FF2B5EF4-FFF2-40B4-BE49-F238E27FC236}">
                <a16:creationId xmlns:a16="http://schemas.microsoft.com/office/drawing/2014/main" id="{2BF58D7D-1326-49F2-879F-2819FC86D9C8}"/>
              </a:ext>
            </a:extLst>
          </p:cNvPr>
          <p:cNvSpPr txBox="1"/>
          <p:nvPr/>
        </p:nvSpPr>
        <p:spPr>
          <a:xfrm>
            <a:off x="5974793" y="3518216"/>
            <a:ext cx="402306" cy="369332"/>
          </a:xfrm>
          <a:prstGeom prst="rect">
            <a:avLst/>
          </a:prstGeom>
          <a:noFill/>
        </p:spPr>
        <p:txBody>
          <a:bodyPr wrap="square" rtlCol="0">
            <a:spAutoFit/>
          </a:bodyPr>
          <a:lstStyle/>
          <a:p>
            <a:r>
              <a:rPr lang="en-US" dirty="0">
                <a:solidFill>
                  <a:srgbClr val="0070C0"/>
                </a:solidFill>
              </a:rPr>
              <a:t>2</a:t>
            </a:r>
            <a:endParaRPr lang="en-US" sz="1400" dirty="0">
              <a:solidFill>
                <a:srgbClr val="0070C0"/>
              </a:solidFill>
            </a:endParaRPr>
          </a:p>
        </p:txBody>
      </p:sp>
      <p:sp>
        <p:nvSpPr>
          <p:cNvPr id="67" name="TextBox 66">
            <a:extLst>
              <a:ext uri="{FF2B5EF4-FFF2-40B4-BE49-F238E27FC236}">
                <a16:creationId xmlns:a16="http://schemas.microsoft.com/office/drawing/2014/main" id="{553AB57E-A539-416F-85EF-FE591ECA3DF0}"/>
              </a:ext>
            </a:extLst>
          </p:cNvPr>
          <p:cNvSpPr txBox="1"/>
          <p:nvPr/>
        </p:nvSpPr>
        <p:spPr>
          <a:xfrm>
            <a:off x="5991162" y="3854431"/>
            <a:ext cx="402306" cy="369332"/>
          </a:xfrm>
          <a:prstGeom prst="rect">
            <a:avLst/>
          </a:prstGeom>
          <a:noFill/>
        </p:spPr>
        <p:txBody>
          <a:bodyPr wrap="square" rtlCol="0">
            <a:spAutoFit/>
          </a:bodyPr>
          <a:lstStyle/>
          <a:p>
            <a:r>
              <a:rPr lang="en-US" dirty="0">
                <a:solidFill>
                  <a:srgbClr val="0070C0"/>
                </a:solidFill>
              </a:rPr>
              <a:t>2</a:t>
            </a:r>
            <a:endParaRPr lang="en-US" sz="1400" dirty="0">
              <a:solidFill>
                <a:srgbClr val="0070C0"/>
              </a:solidFill>
            </a:endParaRPr>
          </a:p>
        </p:txBody>
      </p:sp>
      <p:sp>
        <p:nvSpPr>
          <p:cNvPr id="68" name="TextBox 67">
            <a:extLst>
              <a:ext uri="{FF2B5EF4-FFF2-40B4-BE49-F238E27FC236}">
                <a16:creationId xmlns:a16="http://schemas.microsoft.com/office/drawing/2014/main" id="{FB5D9106-5354-4085-A262-CCBD32377EF7}"/>
              </a:ext>
            </a:extLst>
          </p:cNvPr>
          <p:cNvSpPr txBox="1"/>
          <p:nvPr/>
        </p:nvSpPr>
        <p:spPr>
          <a:xfrm>
            <a:off x="5980969" y="4245991"/>
            <a:ext cx="402306" cy="369332"/>
          </a:xfrm>
          <a:prstGeom prst="rect">
            <a:avLst/>
          </a:prstGeom>
          <a:noFill/>
        </p:spPr>
        <p:txBody>
          <a:bodyPr wrap="square" rtlCol="0">
            <a:spAutoFit/>
          </a:bodyPr>
          <a:lstStyle/>
          <a:p>
            <a:r>
              <a:rPr lang="en-US" dirty="0">
                <a:solidFill>
                  <a:srgbClr val="0070C0"/>
                </a:solidFill>
              </a:rPr>
              <a:t>2</a:t>
            </a:r>
            <a:endParaRPr lang="en-US" sz="1400" dirty="0">
              <a:solidFill>
                <a:srgbClr val="0070C0"/>
              </a:solidFill>
            </a:endParaRPr>
          </a:p>
        </p:txBody>
      </p:sp>
      <p:sp>
        <p:nvSpPr>
          <p:cNvPr id="70" name="TextBox 69">
            <a:extLst>
              <a:ext uri="{FF2B5EF4-FFF2-40B4-BE49-F238E27FC236}">
                <a16:creationId xmlns:a16="http://schemas.microsoft.com/office/drawing/2014/main" id="{372A5F92-D7C5-4BC0-AA47-C33CBD4B3747}"/>
              </a:ext>
            </a:extLst>
          </p:cNvPr>
          <p:cNvSpPr txBox="1"/>
          <p:nvPr/>
        </p:nvSpPr>
        <p:spPr>
          <a:xfrm>
            <a:off x="5962413" y="4597676"/>
            <a:ext cx="402306" cy="369332"/>
          </a:xfrm>
          <a:prstGeom prst="rect">
            <a:avLst/>
          </a:prstGeom>
          <a:noFill/>
        </p:spPr>
        <p:txBody>
          <a:bodyPr wrap="square" rtlCol="0">
            <a:spAutoFit/>
          </a:bodyPr>
          <a:lstStyle/>
          <a:p>
            <a:r>
              <a:rPr lang="en-US" dirty="0">
                <a:solidFill>
                  <a:srgbClr val="0070C0"/>
                </a:solidFill>
              </a:rPr>
              <a:t>2</a:t>
            </a:r>
            <a:endParaRPr lang="en-US" sz="1400" dirty="0">
              <a:solidFill>
                <a:srgbClr val="0070C0"/>
              </a:solidFill>
            </a:endParaRPr>
          </a:p>
        </p:txBody>
      </p:sp>
      <p:sp>
        <p:nvSpPr>
          <p:cNvPr id="71" name="TextBox 70">
            <a:extLst>
              <a:ext uri="{FF2B5EF4-FFF2-40B4-BE49-F238E27FC236}">
                <a16:creationId xmlns:a16="http://schemas.microsoft.com/office/drawing/2014/main" id="{BA61F2C9-AADC-4392-8123-85F42D65424D}"/>
              </a:ext>
            </a:extLst>
          </p:cNvPr>
          <p:cNvSpPr txBox="1"/>
          <p:nvPr/>
        </p:nvSpPr>
        <p:spPr>
          <a:xfrm>
            <a:off x="6021891" y="5019782"/>
            <a:ext cx="344398" cy="400110"/>
          </a:xfrm>
          <a:prstGeom prst="rect">
            <a:avLst/>
          </a:prstGeom>
          <a:noFill/>
        </p:spPr>
        <p:txBody>
          <a:bodyPr wrap="square" rtlCol="0">
            <a:spAutoFit/>
          </a:bodyPr>
          <a:lstStyle/>
          <a:p>
            <a:r>
              <a:rPr lang="en-US" sz="2000" dirty="0">
                <a:solidFill>
                  <a:srgbClr val="0070C0"/>
                </a:solidFill>
              </a:rPr>
              <a:t>-</a:t>
            </a:r>
          </a:p>
        </p:txBody>
      </p:sp>
      <p:sp>
        <p:nvSpPr>
          <p:cNvPr id="77" name="TextBox 76">
            <a:extLst>
              <a:ext uri="{FF2B5EF4-FFF2-40B4-BE49-F238E27FC236}">
                <a16:creationId xmlns:a16="http://schemas.microsoft.com/office/drawing/2014/main" id="{0D55F9ED-5A7B-46F7-802C-C629788AAE1A}"/>
              </a:ext>
            </a:extLst>
          </p:cNvPr>
          <p:cNvSpPr txBox="1"/>
          <p:nvPr/>
        </p:nvSpPr>
        <p:spPr>
          <a:xfrm>
            <a:off x="6083533" y="5378043"/>
            <a:ext cx="344398" cy="400110"/>
          </a:xfrm>
          <a:prstGeom prst="rect">
            <a:avLst/>
          </a:prstGeom>
          <a:noFill/>
        </p:spPr>
        <p:txBody>
          <a:bodyPr wrap="square" rtlCol="0">
            <a:spAutoFit/>
          </a:bodyPr>
          <a:lstStyle/>
          <a:p>
            <a:r>
              <a:rPr lang="en-US" sz="2000" dirty="0">
                <a:solidFill>
                  <a:srgbClr val="0070C0"/>
                </a:solidFill>
              </a:rPr>
              <a:t>-</a:t>
            </a:r>
          </a:p>
        </p:txBody>
      </p:sp>
      <p:sp>
        <p:nvSpPr>
          <p:cNvPr id="83" name="Oval 82">
            <a:extLst>
              <a:ext uri="{FF2B5EF4-FFF2-40B4-BE49-F238E27FC236}">
                <a16:creationId xmlns:a16="http://schemas.microsoft.com/office/drawing/2014/main" id="{0F6409B5-7612-4118-A300-9AA53B890643}"/>
              </a:ext>
            </a:extLst>
          </p:cNvPr>
          <p:cNvSpPr/>
          <p:nvPr/>
        </p:nvSpPr>
        <p:spPr>
          <a:xfrm>
            <a:off x="5943396" y="3814983"/>
            <a:ext cx="465099" cy="467053"/>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A29CF281-60BA-4571-9726-FCA5A98B3B0F}"/>
              </a:ext>
            </a:extLst>
          </p:cNvPr>
          <p:cNvSpPr/>
          <p:nvPr/>
        </p:nvSpPr>
        <p:spPr>
          <a:xfrm>
            <a:off x="5911824" y="4614292"/>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35562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प्रजनन</a:t>
            </a:r>
            <a:r>
              <a:rPr lang="ne-NP" dirty="0">
                <a:solidFill>
                  <a:srgbClr val="002060"/>
                </a:solidFill>
                <a:latin typeface="Ganesh" pitchFamily="2" charset="0"/>
                <a:cs typeface="Kalimati" panose="00000400000000000000" pitchFamily="2"/>
              </a:rPr>
              <a:t> </a:t>
            </a:r>
            <a:r>
              <a:rPr lang="ne-NP" b="1" dirty="0">
                <a:solidFill>
                  <a:srgbClr val="002060"/>
                </a:solidFill>
                <a:latin typeface="Ganesh" pitchFamily="2" charset="0"/>
                <a:cs typeface="Kalimati" panose="00000400000000000000" pitchFamily="2"/>
              </a:rPr>
              <a:t>सम्बन्धी</a:t>
            </a:r>
            <a:r>
              <a:rPr lang="ne-NP" dirty="0">
                <a:solidFill>
                  <a:srgbClr val="002060"/>
                </a:solidFill>
                <a:latin typeface="Ganesh" pitchFamily="2" charset="0"/>
                <a:cs typeface="Kalimati" panose="00000400000000000000" pitchFamily="2"/>
              </a:rPr>
              <a:t> </a:t>
            </a:r>
            <a:r>
              <a:rPr lang="ne-NP" b="1" dirty="0">
                <a:solidFill>
                  <a:srgbClr val="002060"/>
                </a:solidFill>
                <a:latin typeface="Ganesh" pitchFamily="2" charset="0"/>
                <a:cs typeface="Kalimati" panose="00000400000000000000" pitchFamily="2"/>
              </a:rPr>
              <a:t>विवरण</a:t>
            </a:r>
          </a:p>
        </p:txBody>
      </p:sp>
      <p:sp>
        <p:nvSpPr>
          <p:cNvPr id="10" name="Text Placeholder 2"/>
          <p:cNvSpPr>
            <a:spLocks noGrp="1"/>
          </p:cNvSpPr>
          <p:nvPr>
            <p:ph type="body" sz="quarter" idx="4294967295"/>
          </p:nvPr>
        </p:nvSpPr>
        <p:spPr>
          <a:xfrm>
            <a:off x="370986" y="1856516"/>
            <a:ext cx="11437838" cy="3084193"/>
          </a:xfrm>
          <a:prstGeom prst="rect">
            <a:avLst/>
          </a:prstGeom>
        </p:spPr>
        <p:txBody>
          <a:bodyPr/>
          <a:lstStyle/>
          <a:p>
            <a:pPr algn="just">
              <a:lnSpc>
                <a:spcPct val="150000"/>
              </a:lnSpc>
            </a:pPr>
            <a:r>
              <a:rPr lang="ne-NP" sz="2400" dirty="0">
                <a:cs typeface="Kalimati" panose="00000400000000000000" pitchFamily="2"/>
              </a:rPr>
              <a:t>परिवारमा गत १ वर्षमा १५ देखि ४९ वर्षका महिलाले एक जना पनि शिशुलाई जन्मदिएको छैन तर पारिवारिक विवरणमा ०० वर्षको बच्चा आएमा पुनः यकिन गर्नुपर्दछ ।</a:t>
            </a:r>
          </a:p>
          <a:p>
            <a:pPr algn="just">
              <a:lnSpc>
                <a:spcPct val="150000"/>
              </a:lnSpc>
            </a:pPr>
            <a:r>
              <a:rPr lang="ne-NP" sz="2400" dirty="0">
                <a:cs typeface="Kalimati" panose="00000400000000000000" pitchFamily="2"/>
              </a:rPr>
              <a:t>परिवार सदस्यको सुचीमा ०० वर्षको बच्चा छैन तर परिवारका १५ देखि ४९ वर्षका महिलाले गत १ वर्षमा कुनै शिशुलाई जन्मदिएको छ भने पुनः यकिन गर्नुपर्नेछ ।</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25</a:t>
            </a:fld>
            <a:endParaRPr lang="en-US" dirty="0">
              <a:latin typeface="Fontasy Himali" panose="04020500000000000000" pitchFamily="82" charset="0"/>
            </a:endParaRPr>
          </a:p>
        </p:txBody>
      </p:sp>
    </p:spTree>
    <p:extLst>
      <p:ext uri="{BB962C8B-B14F-4D97-AF65-F5344CB8AC3E}">
        <p14:creationId xmlns:p14="http://schemas.microsoft.com/office/powerpoint/2010/main" val="41504318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64314ED-C0C2-4BE1-9DB4-92499E23BA6C}"/>
              </a:ext>
            </a:extLst>
          </p:cNvPr>
          <p:cNvPicPr>
            <a:picLocks noChangeAspect="1"/>
          </p:cNvPicPr>
          <p:nvPr/>
        </p:nvPicPr>
        <p:blipFill rotWithShape="1">
          <a:blip r:embed="rId2"/>
          <a:srcRect t="49514" r="3827"/>
          <a:stretch/>
        </p:blipFill>
        <p:spPr>
          <a:xfrm>
            <a:off x="8246153" y="3440564"/>
            <a:ext cx="1316537" cy="3043960"/>
          </a:xfrm>
          <a:prstGeom prst="rect">
            <a:avLst/>
          </a:prstGeom>
        </p:spPr>
      </p:pic>
      <p:pic>
        <p:nvPicPr>
          <p:cNvPr id="5" name="Picture 4">
            <a:extLst>
              <a:ext uri="{FF2B5EF4-FFF2-40B4-BE49-F238E27FC236}">
                <a16:creationId xmlns:a16="http://schemas.microsoft.com/office/drawing/2014/main" id="{B1A59EB7-0021-4E86-9802-A1C335E6F065}"/>
              </a:ext>
            </a:extLst>
          </p:cNvPr>
          <p:cNvPicPr>
            <a:picLocks noChangeAspect="1"/>
          </p:cNvPicPr>
          <p:nvPr/>
        </p:nvPicPr>
        <p:blipFill rotWithShape="1">
          <a:blip r:embed="rId3"/>
          <a:srcRect t="6237"/>
          <a:stretch/>
        </p:blipFill>
        <p:spPr>
          <a:xfrm>
            <a:off x="330987" y="1897626"/>
            <a:ext cx="5307135" cy="4685001"/>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26</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7E8D6786-F001-4C4F-9571-0357797C6A70}"/>
              </a:ext>
            </a:extLst>
          </p:cNvPr>
          <p:cNvSpPr txBox="1"/>
          <p:nvPr/>
        </p:nvSpPr>
        <p:spPr>
          <a:xfrm>
            <a:off x="3095677" y="4235569"/>
            <a:ext cx="1277262"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12" name="TextBox 11">
            <a:extLst>
              <a:ext uri="{FF2B5EF4-FFF2-40B4-BE49-F238E27FC236}">
                <a16:creationId xmlns:a16="http://schemas.microsoft.com/office/drawing/2014/main" id="{0D5811BE-A11D-490F-9B45-A55F7B5DABD6}"/>
              </a:ext>
            </a:extLst>
          </p:cNvPr>
          <p:cNvSpPr txBox="1"/>
          <p:nvPr/>
        </p:nvSpPr>
        <p:spPr>
          <a:xfrm>
            <a:off x="4429362" y="5092527"/>
            <a:ext cx="1038454" cy="307777"/>
          </a:xfrm>
          <a:prstGeom prst="rect">
            <a:avLst/>
          </a:prstGeom>
          <a:noFill/>
        </p:spPr>
        <p:txBody>
          <a:bodyPr wrap="square" rtlCol="0">
            <a:spAutoFit/>
          </a:bodyPr>
          <a:lstStyle/>
          <a:p>
            <a:r>
              <a:rPr lang="en-US" sz="1400">
                <a:solidFill>
                  <a:srgbClr val="0070C0"/>
                </a:solidFill>
              </a:rPr>
              <a:t>5</a:t>
            </a:r>
            <a:endParaRPr lang="en-US" sz="1400" dirty="0">
              <a:solidFill>
                <a:srgbClr val="0070C0"/>
              </a:solidFill>
            </a:endParaRPr>
          </a:p>
        </p:txBody>
      </p:sp>
      <p:sp>
        <p:nvSpPr>
          <p:cNvPr id="13" name="TextBox 12">
            <a:extLst>
              <a:ext uri="{FF2B5EF4-FFF2-40B4-BE49-F238E27FC236}">
                <a16:creationId xmlns:a16="http://schemas.microsoft.com/office/drawing/2014/main" id="{A6464C69-1D15-43B1-8D8D-250A96E65093}"/>
              </a:ext>
            </a:extLst>
          </p:cNvPr>
          <p:cNvSpPr txBox="1"/>
          <p:nvPr/>
        </p:nvSpPr>
        <p:spPr>
          <a:xfrm>
            <a:off x="3681618" y="5403993"/>
            <a:ext cx="1258443" cy="307777"/>
          </a:xfrm>
          <a:prstGeom prst="rect">
            <a:avLst/>
          </a:prstGeom>
          <a:noFill/>
        </p:spPr>
        <p:txBody>
          <a:bodyPr wrap="square" rtlCol="0">
            <a:spAutoFit/>
          </a:bodyPr>
          <a:lstStyle/>
          <a:p>
            <a:r>
              <a:rPr lang="en-US" sz="1400" dirty="0">
                <a:solidFill>
                  <a:srgbClr val="0070C0"/>
                </a:solidFill>
              </a:rPr>
              <a:t>1</a:t>
            </a:r>
          </a:p>
        </p:txBody>
      </p:sp>
      <p:sp>
        <p:nvSpPr>
          <p:cNvPr id="14" name="TextBox 13">
            <a:extLst>
              <a:ext uri="{FF2B5EF4-FFF2-40B4-BE49-F238E27FC236}">
                <a16:creationId xmlns:a16="http://schemas.microsoft.com/office/drawing/2014/main" id="{14BAB21C-2348-4AFF-B076-E1760A01A85C}"/>
              </a:ext>
            </a:extLst>
          </p:cNvPr>
          <p:cNvSpPr txBox="1"/>
          <p:nvPr/>
        </p:nvSpPr>
        <p:spPr>
          <a:xfrm>
            <a:off x="4421263" y="4316577"/>
            <a:ext cx="1038454" cy="307777"/>
          </a:xfrm>
          <a:prstGeom prst="rect">
            <a:avLst/>
          </a:prstGeom>
          <a:noFill/>
        </p:spPr>
        <p:txBody>
          <a:bodyPr wrap="square" rtlCol="0">
            <a:spAutoFit/>
          </a:bodyPr>
          <a:lstStyle/>
          <a:p>
            <a:r>
              <a:rPr lang="en-US" sz="1400" dirty="0">
                <a:solidFill>
                  <a:srgbClr val="0070C0"/>
                </a:solidFill>
              </a:rPr>
              <a:t>24</a:t>
            </a:r>
            <a:r>
              <a:rPr lang="ne-NP" sz="1400" dirty="0">
                <a:solidFill>
                  <a:srgbClr val="0070C0"/>
                </a:solidFill>
              </a:rPr>
              <a:t> </a:t>
            </a:r>
            <a:endParaRPr lang="en-US" sz="1400" dirty="0">
              <a:solidFill>
                <a:srgbClr val="0070C0"/>
              </a:solidFill>
            </a:endParaRPr>
          </a:p>
        </p:txBody>
      </p:sp>
      <p:sp>
        <p:nvSpPr>
          <p:cNvPr id="15" name="TextBox 14">
            <a:extLst>
              <a:ext uri="{FF2B5EF4-FFF2-40B4-BE49-F238E27FC236}">
                <a16:creationId xmlns:a16="http://schemas.microsoft.com/office/drawing/2014/main" id="{2818E440-5AA9-479F-95F5-CDDBF2CDC9B3}"/>
              </a:ext>
            </a:extLst>
          </p:cNvPr>
          <p:cNvSpPr txBox="1"/>
          <p:nvPr/>
        </p:nvSpPr>
        <p:spPr>
          <a:xfrm>
            <a:off x="4340050" y="5480890"/>
            <a:ext cx="1150827" cy="307777"/>
          </a:xfrm>
          <a:prstGeom prst="rect">
            <a:avLst/>
          </a:prstGeom>
          <a:noFill/>
        </p:spPr>
        <p:txBody>
          <a:bodyPr wrap="square" rtlCol="0">
            <a:spAutoFit/>
          </a:bodyPr>
          <a:lstStyle/>
          <a:p>
            <a:r>
              <a:rPr lang="en-US" sz="1400" dirty="0">
                <a:solidFill>
                  <a:srgbClr val="0070C0"/>
                </a:solidFill>
              </a:rPr>
              <a:t>00</a:t>
            </a:r>
            <a:r>
              <a:rPr lang="ne-NP" sz="1400" dirty="0">
                <a:solidFill>
                  <a:srgbClr val="0070C0"/>
                </a:solidFill>
              </a:rPr>
              <a:t> </a:t>
            </a:r>
            <a:endParaRPr lang="en-US" sz="1400" dirty="0">
              <a:solidFill>
                <a:srgbClr val="0070C0"/>
              </a:solidFill>
            </a:endParaRPr>
          </a:p>
        </p:txBody>
      </p:sp>
      <p:sp>
        <p:nvSpPr>
          <p:cNvPr id="16" name="TextBox 15">
            <a:extLst>
              <a:ext uri="{FF2B5EF4-FFF2-40B4-BE49-F238E27FC236}">
                <a16:creationId xmlns:a16="http://schemas.microsoft.com/office/drawing/2014/main" id="{F0CCAB91-7B1C-434C-A692-14703591C1A6}"/>
              </a:ext>
            </a:extLst>
          </p:cNvPr>
          <p:cNvSpPr txBox="1"/>
          <p:nvPr/>
        </p:nvSpPr>
        <p:spPr>
          <a:xfrm>
            <a:off x="3666638" y="5047595"/>
            <a:ext cx="684679"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17" name="TextBox 16">
            <a:extLst>
              <a:ext uri="{FF2B5EF4-FFF2-40B4-BE49-F238E27FC236}">
                <a16:creationId xmlns:a16="http://schemas.microsoft.com/office/drawing/2014/main" id="{937749FB-F512-4BEF-90D0-6445389A14C8}"/>
              </a:ext>
            </a:extLst>
          </p:cNvPr>
          <p:cNvSpPr txBox="1"/>
          <p:nvPr/>
        </p:nvSpPr>
        <p:spPr>
          <a:xfrm>
            <a:off x="4379962" y="4671028"/>
            <a:ext cx="1277262" cy="307777"/>
          </a:xfrm>
          <a:prstGeom prst="rect">
            <a:avLst/>
          </a:prstGeom>
          <a:noFill/>
        </p:spPr>
        <p:txBody>
          <a:bodyPr wrap="square" rtlCol="0">
            <a:spAutoFit/>
          </a:bodyPr>
          <a:lstStyle/>
          <a:p>
            <a:r>
              <a:rPr lang="en-US" sz="1400" dirty="0">
                <a:solidFill>
                  <a:srgbClr val="0070C0"/>
                </a:solidFill>
              </a:rPr>
              <a:t>23</a:t>
            </a:r>
          </a:p>
        </p:txBody>
      </p:sp>
      <p:sp>
        <p:nvSpPr>
          <p:cNvPr id="18" name="TextBox 17">
            <a:extLst>
              <a:ext uri="{FF2B5EF4-FFF2-40B4-BE49-F238E27FC236}">
                <a16:creationId xmlns:a16="http://schemas.microsoft.com/office/drawing/2014/main" id="{69482F41-2452-4851-B776-CC954DFD4FE8}"/>
              </a:ext>
            </a:extLst>
          </p:cNvPr>
          <p:cNvSpPr txBox="1"/>
          <p:nvPr/>
        </p:nvSpPr>
        <p:spPr>
          <a:xfrm>
            <a:off x="3666638" y="4659232"/>
            <a:ext cx="552205" cy="307777"/>
          </a:xfrm>
          <a:prstGeom prst="rect">
            <a:avLst/>
          </a:prstGeom>
          <a:noFill/>
        </p:spPr>
        <p:txBody>
          <a:bodyPr wrap="square" rtlCol="0">
            <a:spAutoFit/>
          </a:bodyPr>
          <a:lstStyle/>
          <a:p>
            <a:r>
              <a:rPr lang="en-US" sz="1400" dirty="0">
                <a:solidFill>
                  <a:srgbClr val="0070C0"/>
                </a:solidFill>
              </a:rPr>
              <a:t>2</a:t>
            </a:r>
          </a:p>
        </p:txBody>
      </p:sp>
      <p:sp>
        <p:nvSpPr>
          <p:cNvPr id="20" name="TextBox 19">
            <a:extLst>
              <a:ext uri="{FF2B5EF4-FFF2-40B4-BE49-F238E27FC236}">
                <a16:creationId xmlns:a16="http://schemas.microsoft.com/office/drawing/2014/main" id="{0182D0D1-6D54-49F5-AC4B-98112D4C3A97}"/>
              </a:ext>
            </a:extLst>
          </p:cNvPr>
          <p:cNvSpPr txBox="1"/>
          <p:nvPr/>
        </p:nvSpPr>
        <p:spPr>
          <a:xfrm>
            <a:off x="765867" y="3453067"/>
            <a:ext cx="1838208" cy="307777"/>
          </a:xfrm>
          <a:prstGeom prst="rect">
            <a:avLst/>
          </a:prstGeom>
          <a:noFill/>
        </p:spPr>
        <p:txBody>
          <a:bodyPr wrap="square" rtlCol="0">
            <a:spAutoFit/>
          </a:bodyPr>
          <a:lstStyle/>
          <a:p>
            <a:r>
              <a:rPr lang="ne-NP" sz="1400" dirty="0">
                <a:solidFill>
                  <a:srgbClr val="0070C0"/>
                </a:solidFill>
              </a:rPr>
              <a:t>हरि खड्का </a:t>
            </a:r>
            <a:endParaRPr lang="en-US" sz="14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668963" y="3876678"/>
            <a:ext cx="1973614" cy="307777"/>
          </a:xfrm>
          <a:prstGeom prst="rect">
            <a:avLst/>
          </a:prstGeom>
          <a:noFill/>
        </p:spPr>
        <p:txBody>
          <a:bodyPr wrap="square" rtlCol="0">
            <a:spAutoFit/>
          </a:bodyPr>
          <a:lstStyle/>
          <a:p>
            <a:r>
              <a:rPr lang="ne-NP" sz="1400" dirty="0">
                <a:solidFill>
                  <a:srgbClr val="0070C0"/>
                </a:solidFill>
              </a:rPr>
              <a:t>सिता खड्का </a:t>
            </a:r>
            <a:endParaRPr lang="en-US" sz="14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3643294" y="3458679"/>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763241" y="5457335"/>
            <a:ext cx="1774810" cy="307777"/>
          </a:xfrm>
          <a:prstGeom prst="rect">
            <a:avLst/>
          </a:prstGeom>
          <a:noFill/>
        </p:spPr>
        <p:txBody>
          <a:bodyPr wrap="square" rtlCol="0">
            <a:spAutoFit/>
          </a:bodyPr>
          <a:lstStyle/>
          <a:p>
            <a:r>
              <a:rPr lang="ne-NP" sz="1400">
                <a:solidFill>
                  <a:srgbClr val="0070C0"/>
                </a:solidFill>
              </a:rPr>
              <a:t>सौरभ </a:t>
            </a:r>
            <a:r>
              <a:rPr lang="ne-NP" sz="1400" dirty="0">
                <a:solidFill>
                  <a:srgbClr val="0070C0"/>
                </a:solidFill>
              </a:rPr>
              <a:t>खड्का </a:t>
            </a:r>
            <a:endParaRPr lang="en-US" sz="14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765867" y="5005081"/>
            <a:ext cx="1552994" cy="307777"/>
          </a:xfrm>
          <a:prstGeom prst="rect">
            <a:avLst/>
          </a:prstGeom>
          <a:noFill/>
        </p:spPr>
        <p:txBody>
          <a:bodyPr wrap="square" rtlCol="0">
            <a:spAutoFit/>
          </a:bodyPr>
          <a:lstStyle/>
          <a:p>
            <a:r>
              <a:rPr lang="ne-NP" sz="1400" dirty="0">
                <a:solidFill>
                  <a:srgbClr val="0070C0"/>
                </a:solidFill>
              </a:rPr>
              <a:t>राजु खड्का </a:t>
            </a:r>
            <a:endParaRPr lang="en-US" sz="14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718156" y="4676452"/>
            <a:ext cx="1896610" cy="307777"/>
          </a:xfrm>
          <a:prstGeom prst="rect">
            <a:avLst/>
          </a:prstGeom>
          <a:noFill/>
        </p:spPr>
        <p:txBody>
          <a:bodyPr wrap="square" rtlCol="0">
            <a:spAutoFit/>
          </a:bodyPr>
          <a:lstStyle/>
          <a:p>
            <a:r>
              <a:rPr lang="ne-NP" sz="1400" dirty="0">
                <a:solidFill>
                  <a:srgbClr val="0070C0"/>
                </a:solidFill>
              </a:rPr>
              <a:t>आरुशी खड्का </a:t>
            </a:r>
            <a:endParaRPr lang="en-US" sz="14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749084" y="4314568"/>
            <a:ext cx="1788967" cy="307777"/>
          </a:xfrm>
          <a:prstGeom prst="rect">
            <a:avLst/>
          </a:prstGeom>
          <a:noFill/>
        </p:spPr>
        <p:txBody>
          <a:bodyPr wrap="square" rtlCol="0">
            <a:spAutoFit/>
          </a:bodyPr>
          <a:lstStyle/>
          <a:p>
            <a:r>
              <a:rPr lang="ne-NP" sz="1400" dirty="0">
                <a:solidFill>
                  <a:srgbClr val="0070C0"/>
                </a:solidFill>
              </a:rPr>
              <a:t>शिव खड्का </a:t>
            </a:r>
            <a:endParaRPr lang="en-US" sz="14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3643294" y="3930434"/>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3643294" y="4326093"/>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9" name="TextBox 28">
            <a:extLst>
              <a:ext uri="{FF2B5EF4-FFF2-40B4-BE49-F238E27FC236}">
                <a16:creationId xmlns:a16="http://schemas.microsoft.com/office/drawing/2014/main" id="{08706C46-67EA-42EB-B5B8-042C27264BA0}"/>
              </a:ext>
            </a:extLst>
          </p:cNvPr>
          <p:cNvSpPr txBox="1"/>
          <p:nvPr/>
        </p:nvSpPr>
        <p:spPr>
          <a:xfrm>
            <a:off x="3109875" y="3846126"/>
            <a:ext cx="454492" cy="307777"/>
          </a:xfrm>
          <a:prstGeom prst="rect">
            <a:avLst/>
          </a:prstGeom>
          <a:noFill/>
        </p:spPr>
        <p:txBody>
          <a:bodyPr wrap="square" rtlCol="0">
            <a:spAutoFit/>
          </a:bodyPr>
          <a:lstStyle/>
          <a:p>
            <a:r>
              <a:rPr lang="en-US" sz="1400" dirty="0">
                <a:solidFill>
                  <a:srgbClr val="0070C0"/>
                </a:solidFill>
              </a:rPr>
              <a:t>2</a:t>
            </a:r>
          </a:p>
        </p:txBody>
      </p:sp>
      <p:sp>
        <p:nvSpPr>
          <p:cNvPr id="30" name="TextBox 29">
            <a:extLst>
              <a:ext uri="{FF2B5EF4-FFF2-40B4-BE49-F238E27FC236}">
                <a16:creationId xmlns:a16="http://schemas.microsoft.com/office/drawing/2014/main" id="{D97ADB41-B843-4506-9E73-AF0B67BC9E9D}"/>
              </a:ext>
            </a:extLst>
          </p:cNvPr>
          <p:cNvSpPr txBox="1"/>
          <p:nvPr/>
        </p:nvSpPr>
        <p:spPr>
          <a:xfrm>
            <a:off x="4406018" y="3493681"/>
            <a:ext cx="1061798" cy="307777"/>
          </a:xfrm>
          <a:prstGeom prst="rect">
            <a:avLst/>
          </a:prstGeom>
          <a:noFill/>
        </p:spPr>
        <p:txBody>
          <a:bodyPr wrap="square" rtlCol="0">
            <a:spAutoFit/>
          </a:bodyPr>
          <a:lstStyle/>
          <a:p>
            <a:r>
              <a:rPr lang="en-US" sz="1400" dirty="0">
                <a:solidFill>
                  <a:srgbClr val="0070C0"/>
                </a:solidFill>
              </a:rPr>
              <a:t>45</a:t>
            </a:r>
          </a:p>
        </p:txBody>
      </p:sp>
      <p:sp>
        <p:nvSpPr>
          <p:cNvPr id="31" name="TextBox 30">
            <a:extLst>
              <a:ext uri="{FF2B5EF4-FFF2-40B4-BE49-F238E27FC236}">
                <a16:creationId xmlns:a16="http://schemas.microsoft.com/office/drawing/2014/main" id="{30D03316-1933-478E-A197-5B1590E15FD5}"/>
              </a:ext>
            </a:extLst>
          </p:cNvPr>
          <p:cNvSpPr txBox="1"/>
          <p:nvPr/>
        </p:nvSpPr>
        <p:spPr>
          <a:xfrm>
            <a:off x="4379962" y="3880679"/>
            <a:ext cx="1061798" cy="307777"/>
          </a:xfrm>
          <a:prstGeom prst="rect">
            <a:avLst/>
          </a:prstGeom>
          <a:noFill/>
        </p:spPr>
        <p:txBody>
          <a:bodyPr wrap="square" rtlCol="0">
            <a:spAutoFit/>
          </a:bodyPr>
          <a:lstStyle/>
          <a:p>
            <a:r>
              <a:rPr lang="en-US" sz="1400" dirty="0">
                <a:solidFill>
                  <a:srgbClr val="0070C0"/>
                </a:solidFill>
              </a:rPr>
              <a:t>39</a:t>
            </a:r>
          </a:p>
        </p:txBody>
      </p:sp>
      <p:sp>
        <p:nvSpPr>
          <p:cNvPr id="34" name="TextBox 33">
            <a:extLst>
              <a:ext uri="{FF2B5EF4-FFF2-40B4-BE49-F238E27FC236}">
                <a16:creationId xmlns:a16="http://schemas.microsoft.com/office/drawing/2014/main" id="{7A50C7A6-30B6-4A17-B7E0-96A64A33AFD8}"/>
              </a:ext>
            </a:extLst>
          </p:cNvPr>
          <p:cNvSpPr txBox="1"/>
          <p:nvPr/>
        </p:nvSpPr>
        <p:spPr>
          <a:xfrm>
            <a:off x="3099335" y="3440564"/>
            <a:ext cx="1240715"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37" name="TextBox 36">
            <a:extLst>
              <a:ext uri="{FF2B5EF4-FFF2-40B4-BE49-F238E27FC236}">
                <a16:creationId xmlns:a16="http://schemas.microsoft.com/office/drawing/2014/main" id="{75CD4243-AC1D-4B49-A119-A8C0E2F7322B}"/>
              </a:ext>
            </a:extLst>
          </p:cNvPr>
          <p:cNvSpPr txBox="1"/>
          <p:nvPr/>
        </p:nvSpPr>
        <p:spPr>
          <a:xfrm>
            <a:off x="8820206" y="5088440"/>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1" name="TextBox 40">
            <a:extLst>
              <a:ext uri="{FF2B5EF4-FFF2-40B4-BE49-F238E27FC236}">
                <a16:creationId xmlns:a16="http://schemas.microsoft.com/office/drawing/2014/main" id="{B4F1BFE1-1129-4AB8-A4C9-404C9709803C}"/>
              </a:ext>
            </a:extLst>
          </p:cNvPr>
          <p:cNvSpPr txBox="1"/>
          <p:nvPr/>
        </p:nvSpPr>
        <p:spPr>
          <a:xfrm>
            <a:off x="8802205" y="5434660"/>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72" name="TextBox 71">
            <a:extLst>
              <a:ext uri="{FF2B5EF4-FFF2-40B4-BE49-F238E27FC236}">
                <a16:creationId xmlns:a16="http://schemas.microsoft.com/office/drawing/2014/main" id="{C120CA2A-C81D-4F2C-BD9F-FD579EE3C8DC}"/>
              </a:ext>
            </a:extLst>
          </p:cNvPr>
          <p:cNvSpPr txBox="1"/>
          <p:nvPr/>
        </p:nvSpPr>
        <p:spPr>
          <a:xfrm>
            <a:off x="8780123" y="3709280"/>
            <a:ext cx="1061798" cy="400110"/>
          </a:xfrm>
          <a:prstGeom prst="rect">
            <a:avLst/>
          </a:prstGeom>
          <a:noFill/>
        </p:spPr>
        <p:txBody>
          <a:bodyPr wrap="square" rtlCol="0">
            <a:spAutoFit/>
          </a:bodyPr>
          <a:lstStyle/>
          <a:p>
            <a:r>
              <a:rPr lang="en-US" sz="2000" dirty="0">
                <a:solidFill>
                  <a:srgbClr val="0070C0"/>
                </a:solidFill>
              </a:rPr>
              <a:t>-</a:t>
            </a:r>
          </a:p>
        </p:txBody>
      </p:sp>
      <p:cxnSp>
        <p:nvCxnSpPr>
          <p:cNvPr id="73" name="Straight Arrow Connector 72">
            <a:extLst>
              <a:ext uri="{FF2B5EF4-FFF2-40B4-BE49-F238E27FC236}">
                <a16:creationId xmlns:a16="http://schemas.microsoft.com/office/drawing/2014/main" id="{DF973EAB-4337-4590-8875-3F43302A500B}"/>
              </a:ext>
            </a:extLst>
          </p:cNvPr>
          <p:cNvCxnSpPr>
            <a:cxnSpLocks/>
          </p:cNvCxnSpPr>
          <p:nvPr/>
        </p:nvCxnSpPr>
        <p:spPr>
          <a:xfrm flipV="1">
            <a:off x="4921766" y="5402105"/>
            <a:ext cx="3904743" cy="60058"/>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1C373CC3-E78F-43DF-BBFB-DCB57C3172AC}"/>
              </a:ext>
            </a:extLst>
          </p:cNvPr>
          <p:cNvSpPr txBox="1"/>
          <p:nvPr/>
        </p:nvSpPr>
        <p:spPr>
          <a:xfrm>
            <a:off x="3132998" y="5083988"/>
            <a:ext cx="1277262" cy="307777"/>
          </a:xfrm>
          <a:prstGeom prst="rect">
            <a:avLst/>
          </a:prstGeom>
          <a:noFill/>
        </p:spPr>
        <p:txBody>
          <a:bodyPr wrap="square" rtlCol="0">
            <a:spAutoFit/>
          </a:bodyPr>
          <a:lstStyle/>
          <a:p>
            <a:r>
              <a:rPr lang="ne-NP" sz="1400" dirty="0">
                <a:solidFill>
                  <a:srgbClr val="0070C0"/>
                </a:solidFill>
              </a:rPr>
              <a:t>8</a:t>
            </a:r>
            <a:endParaRPr lang="en-US" sz="1400" dirty="0">
              <a:solidFill>
                <a:srgbClr val="0070C0"/>
              </a:solidFill>
            </a:endParaRPr>
          </a:p>
        </p:txBody>
      </p:sp>
      <p:sp>
        <p:nvSpPr>
          <p:cNvPr id="61" name="TextBox 60">
            <a:extLst>
              <a:ext uri="{FF2B5EF4-FFF2-40B4-BE49-F238E27FC236}">
                <a16:creationId xmlns:a16="http://schemas.microsoft.com/office/drawing/2014/main" id="{3FDD09C3-B203-4C7A-9CEC-64FE9CD034FC}"/>
              </a:ext>
            </a:extLst>
          </p:cNvPr>
          <p:cNvSpPr txBox="1"/>
          <p:nvPr/>
        </p:nvSpPr>
        <p:spPr>
          <a:xfrm>
            <a:off x="3131875" y="4697680"/>
            <a:ext cx="1277262"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62" name="TextBox 61">
            <a:extLst>
              <a:ext uri="{FF2B5EF4-FFF2-40B4-BE49-F238E27FC236}">
                <a16:creationId xmlns:a16="http://schemas.microsoft.com/office/drawing/2014/main" id="{BFAB8432-DBF6-49F5-AC45-EF76CF775141}"/>
              </a:ext>
            </a:extLst>
          </p:cNvPr>
          <p:cNvSpPr txBox="1"/>
          <p:nvPr/>
        </p:nvSpPr>
        <p:spPr>
          <a:xfrm>
            <a:off x="3155661" y="5425507"/>
            <a:ext cx="1277262" cy="307777"/>
          </a:xfrm>
          <a:prstGeom prst="rect">
            <a:avLst/>
          </a:prstGeom>
          <a:noFill/>
        </p:spPr>
        <p:txBody>
          <a:bodyPr wrap="square" rtlCol="0">
            <a:spAutoFit/>
          </a:bodyPr>
          <a:lstStyle/>
          <a:p>
            <a:r>
              <a:rPr lang="ne-NP" sz="1400" dirty="0">
                <a:solidFill>
                  <a:srgbClr val="0070C0"/>
                </a:solidFill>
              </a:rPr>
              <a:t>8 </a:t>
            </a:r>
            <a:endParaRPr lang="en-US" sz="1400" dirty="0">
              <a:solidFill>
                <a:srgbClr val="0070C0"/>
              </a:solidFill>
            </a:endParaRPr>
          </a:p>
        </p:txBody>
      </p:sp>
      <p:sp>
        <p:nvSpPr>
          <p:cNvPr id="74" name="Oval 73">
            <a:extLst>
              <a:ext uri="{FF2B5EF4-FFF2-40B4-BE49-F238E27FC236}">
                <a16:creationId xmlns:a16="http://schemas.microsoft.com/office/drawing/2014/main" id="{28115940-5B1D-482F-B560-7D3FCACBAB27}"/>
              </a:ext>
            </a:extLst>
          </p:cNvPr>
          <p:cNvSpPr/>
          <p:nvPr/>
        </p:nvSpPr>
        <p:spPr>
          <a:xfrm>
            <a:off x="4388150" y="5053773"/>
            <a:ext cx="358493" cy="275251"/>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A8246B26-4E1D-482E-9669-7A247C9D55CD}"/>
              </a:ext>
            </a:extLst>
          </p:cNvPr>
          <p:cNvSpPr/>
          <p:nvPr/>
        </p:nvSpPr>
        <p:spPr>
          <a:xfrm>
            <a:off x="4289985" y="5417503"/>
            <a:ext cx="465099" cy="342093"/>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 Placeholder 1">
            <a:extLst>
              <a:ext uri="{FF2B5EF4-FFF2-40B4-BE49-F238E27FC236}">
                <a16:creationId xmlns:a16="http://schemas.microsoft.com/office/drawing/2014/main" id="{CC79E6A0-1017-4E99-B12D-568E9442829F}"/>
              </a:ext>
            </a:extLst>
          </p:cNvPr>
          <p:cNvSpPr txBox="1">
            <a:spLocks/>
          </p:cNvSpPr>
          <p:nvPr/>
        </p:nvSpPr>
        <p:spPr>
          <a:xfrm>
            <a:off x="1310559" y="672633"/>
            <a:ext cx="97282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dirty="0">
                <a:solidFill>
                  <a:srgbClr val="002060"/>
                </a:solidFill>
                <a:latin typeface="Ganesh" pitchFamily="2" charset="0"/>
                <a:cs typeface="Kalimati" panose="00000400000000000000" pitchFamily="2"/>
              </a:rPr>
              <a:t>१८ वर्ष भन्दा कम उमेरका बालबालिकाको बसोवासको अवस्था र उमेरको सम्बन्ध </a:t>
            </a:r>
          </a:p>
        </p:txBody>
      </p:sp>
      <p:pic>
        <p:nvPicPr>
          <p:cNvPr id="58" name="Picture 57">
            <a:extLst>
              <a:ext uri="{FF2B5EF4-FFF2-40B4-BE49-F238E27FC236}">
                <a16:creationId xmlns:a16="http://schemas.microsoft.com/office/drawing/2014/main" id="{7E3426C4-3FE8-4A57-B829-1CF45FEDFC6B}"/>
              </a:ext>
            </a:extLst>
          </p:cNvPr>
          <p:cNvPicPr>
            <a:picLocks noChangeAspect="1"/>
          </p:cNvPicPr>
          <p:nvPr/>
        </p:nvPicPr>
        <p:blipFill rotWithShape="1">
          <a:blip r:embed="rId2"/>
          <a:srcRect r="3827" b="62684"/>
          <a:stretch/>
        </p:blipFill>
        <p:spPr>
          <a:xfrm>
            <a:off x="8254130" y="1251139"/>
            <a:ext cx="1316537" cy="2249879"/>
          </a:xfrm>
          <a:prstGeom prst="rect">
            <a:avLst/>
          </a:prstGeom>
        </p:spPr>
      </p:pic>
      <p:sp>
        <p:nvSpPr>
          <p:cNvPr id="59" name="TextBox 58">
            <a:extLst>
              <a:ext uri="{FF2B5EF4-FFF2-40B4-BE49-F238E27FC236}">
                <a16:creationId xmlns:a16="http://schemas.microsoft.com/office/drawing/2014/main" id="{C2B56A97-0F3D-49C5-BFE4-AFAE220BB1E1}"/>
              </a:ext>
            </a:extLst>
          </p:cNvPr>
          <p:cNvSpPr txBox="1"/>
          <p:nvPr/>
        </p:nvSpPr>
        <p:spPr>
          <a:xfrm>
            <a:off x="8811193" y="4098291"/>
            <a:ext cx="1061798" cy="400110"/>
          </a:xfrm>
          <a:prstGeom prst="rect">
            <a:avLst/>
          </a:prstGeom>
          <a:noFill/>
        </p:spPr>
        <p:txBody>
          <a:bodyPr wrap="square" rtlCol="0">
            <a:spAutoFit/>
          </a:bodyPr>
          <a:lstStyle/>
          <a:p>
            <a:r>
              <a:rPr lang="en-US" sz="2000" dirty="0">
                <a:solidFill>
                  <a:srgbClr val="0070C0"/>
                </a:solidFill>
              </a:rPr>
              <a:t>-</a:t>
            </a:r>
          </a:p>
        </p:txBody>
      </p:sp>
      <p:sp>
        <p:nvSpPr>
          <p:cNvPr id="65" name="TextBox 64">
            <a:extLst>
              <a:ext uri="{FF2B5EF4-FFF2-40B4-BE49-F238E27FC236}">
                <a16:creationId xmlns:a16="http://schemas.microsoft.com/office/drawing/2014/main" id="{12E19771-D2EB-4A54-AC1B-9B9BFAC4C9DE}"/>
              </a:ext>
            </a:extLst>
          </p:cNvPr>
          <p:cNvSpPr txBox="1"/>
          <p:nvPr/>
        </p:nvSpPr>
        <p:spPr>
          <a:xfrm>
            <a:off x="8801130" y="4723095"/>
            <a:ext cx="1061798" cy="400110"/>
          </a:xfrm>
          <a:prstGeom prst="rect">
            <a:avLst/>
          </a:prstGeom>
          <a:noFill/>
        </p:spPr>
        <p:txBody>
          <a:bodyPr wrap="square" rtlCol="0">
            <a:spAutoFit/>
          </a:bodyPr>
          <a:lstStyle/>
          <a:p>
            <a:r>
              <a:rPr lang="en-US" sz="2000" dirty="0">
                <a:solidFill>
                  <a:srgbClr val="0070C0"/>
                </a:solidFill>
              </a:rPr>
              <a:t>-</a:t>
            </a:r>
          </a:p>
        </p:txBody>
      </p:sp>
      <p:sp>
        <p:nvSpPr>
          <p:cNvPr id="66" name="TextBox 65">
            <a:extLst>
              <a:ext uri="{FF2B5EF4-FFF2-40B4-BE49-F238E27FC236}">
                <a16:creationId xmlns:a16="http://schemas.microsoft.com/office/drawing/2014/main" id="{4ECA028E-F5B2-45BC-ADEA-4209D6298561}"/>
              </a:ext>
            </a:extLst>
          </p:cNvPr>
          <p:cNvSpPr txBox="1"/>
          <p:nvPr/>
        </p:nvSpPr>
        <p:spPr>
          <a:xfrm>
            <a:off x="8820206" y="4378269"/>
            <a:ext cx="1061798" cy="400110"/>
          </a:xfrm>
          <a:prstGeom prst="rect">
            <a:avLst/>
          </a:prstGeom>
          <a:noFill/>
        </p:spPr>
        <p:txBody>
          <a:bodyPr wrap="square" rtlCol="0">
            <a:spAutoFit/>
          </a:bodyPr>
          <a:lstStyle/>
          <a:p>
            <a:r>
              <a:rPr lang="en-US" sz="2000" dirty="0">
                <a:solidFill>
                  <a:srgbClr val="0070C0"/>
                </a:solidFill>
              </a:rPr>
              <a:t>-</a:t>
            </a:r>
          </a:p>
        </p:txBody>
      </p:sp>
      <p:sp>
        <p:nvSpPr>
          <p:cNvPr id="68" name="Text Placeholder 2">
            <a:extLst>
              <a:ext uri="{FF2B5EF4-FFF2-40B4-BE49-F238E27FC236}">
                <a16:creationId xmlns:a16="http://schemas.microsoft.com/office/drawing/2014/main" id="{455C12FF-301D-4987-96F0-E0BDB97BED6A}"/>
              </a:ext>
            </a:extLst>
          </p:cNvPr>
          <p:cNvSpPr txBox="1">
            <a:spLocks/>
          </p:cNvSpPr>
          <p:nvPr/>
        </p:nvSpPr>
        <p:spPr>
          <a:xfrm>
            <a:off x="9759720" y="1353380"/>
            <a:ext cx="2330457" cy="20028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ne-NP" sz="2000" dirty="0">
                <a:cs typeface="Kalimati" panose="00000400000000000000" pitchFamily="2"/>
              </a:rPr>
              <a:t>परिवारमूलीको नाता र बसोवासको अवस्था पनि ख्याल गर्नु पर्दछ  ।</a:t>
            </a:r>
            <a:endParaRPr lang="en-US" sz="2000" dirty="0">
              <a:cs typeface="Kalimati" panose="00000400000000000000" pitchFamily="2"/>
            </a:endParaRPr>
          </a:p>
        </p:txBody>
      </p:sp>
      <p:sp>
        <p:nvSpPr>
          <p:cNvPr id="70" name="TextBox 69">
            <a:extLst>
              <a:ext uri="{FF2B5EF4-FFF2-40B4-BE49-F238E27FC236}">
                <a16:creationId xmlns:a16="http://schemas.microsoft.com/office/drawing/2014/main" id="{82DC5117-168E-40D4-9E84-24371E43DFDB}"/>
              </a:ext>
            </a:extLst>
          </p:cNvPr>
          <p:cNvSpPr txBox="1"/>
          <p:nvPr/>
        </p:nvSpPr>
        <p:spPr>
          <a:xfrm>
            <a:off x="9647185" y="3591215"/>
            <a:ext cx="2395232" cy="2966197"/>
          </a:xfrm>
          <a:prstGeom prst="rect">
            <a:avLst/>
          </a:prstGeom>
          <a:noFill/>
        </p:spPr>
        <p:txBody>
          <a:bodyPr wrap="square">
            <a:spAutoFit/>
          </a:bodyPr>
          <a:lstStyle/>
          <a:p>
            <a:pPr marL="285750" indent="-285750">
              <a:lnSpc>
                <a:spcPct val="150000"/>
              </a:lnSpc>
              <a:buFont typeface="Arial" panose="020B0604020202020204" pitchFamily="34" charset="0"/>
              <a:buChar char="•"/>
            </a:pPr>
            <a:r>
              <a:rPr lang="ne-NP" sz="1800" dirty="0">
                <a:cs typeface="Kalimati" panose="00000400000000000000" pitchFamily="2"/>
              </a:rPr>
              <a:t>परिवारमूलीको नाता छोराछोरी छ तर बसोबासको अवस्था आमा बाबुसँग (कोड १ देखि ५) नभएको अवस्थामा ध्यान दिनु पर्दछ ।</a:t>
            </a:r>
            <a:endParaRPr lang="en-US" sz="1800" dirty="0">
              <a:cs typeface="Kalimati" panose="00000400000000000000" pitchFamily="2"/>
            </a:endParaRPr>
          </a:p>
        </p:txBody>
      </p:sp>
      <p:sp>
        <p:nvSpPr>
          <p:cNvPr id="2" name="Speech Bubble: Oval 1">
            <a:extLst>
              <a:ext uri="{FF2B5EF4-FFF2-40B4-BE49-F238E27FC236}">
                <a16:creationId xmlns:a16="http://schemas.microsoft.com/office/drawing/2014/main" id="{C5435BE6-A069-4BD2-9F25-FE130C92328E}"/>
              </a:ext>
            </a:extLst>
          </p:cNvPr>
          <p:cNvSpPr/>
          <p:nvPr/>
        </p:nvSpPr>
        <p:spPr>
          <a:xfrm>
            <a:off x="5657224" y="2037410"/>
            <a:ext cx="2773192" cy="2699854"/>
          </a:xfrm>
          <a:prstGeom prst="wedgeEllipseCallout">
            <a:avLst>
              <a:gd name="adj1" fmla="val -81679"/>
              <a:gd name="adj2" fmla="val 7307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cs typeface="Kalimati" panose="00000400000000000000" pitchFamily="2"/>
              </a:rPr>
              <a:t>व्यक्तिगत खण्डको महल महल ५ मा १८ वर्ष भन्दा कम  उमेर भएकोलाई  मात्र महल २९ सोध्नुपर्दछ । </a:t>
            </a:r>
          </a:p>
          <a:p>
            <a:pPr algn="ctr"/>
            <a:endParaRPr lang="en-US" sz="2000" dirty="0"/>
          </a:p>
        </p:txBody>
      </p:sp>
    </p:spTree>
    <p:extLst>
      <p:ext uri="{BB962C8B-B14F-4D97-AF65-F5344CB8AC3E}">
        <p14:creationId xmlns:p14="http://schemas.microsoft.com/office/powerpoint/2010/main" val="21085274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4BD594A-B226-4774-B71C-07C00F311741}"/>
              </a:ext>
            </a:extLst>
          </p:cNvPr>
          <p:cNvPicPr>
            <a:picLocks noChangeAspect="1"/>
          </p:cNvPicPr>
          <p:nvPr/>
        </p:nvPicPr>
        <p:blipFill>
          <a:blip r:embed="rId2"/>
          <a:stretch>
            <a:fillRect/>
          </a:stretch>
        </p:blipFill>
        <p:spPr>
          <a:xfrm>
            <a:off x="5685191" y="1067667"/>
            <a:ext cx="1590675" cy="5053570"/>
          </a:xfrm>
          <a:prstGeom prst="rect">
            <a:avLst/>
          </a:prstGeom>
        </p:spPr>
      </p:pic>
      <p:pic>
        <p:nvPicPr>
          <p:cNvPr id="5" name="Picture 4">
            <a:extLst>
              <a:ext uri="{FF2B5EF4-FFF2-40B4-BE49-F238E27FC236}">
                <a16:creationId xmlns:a16="http://schemas.microsoft.com/office/drawing/2014/main" id="{B1A59EB7-0021-4E86-9802-A1C335E6F065}"/>
              </a:ext>
            </a:extLst>
          </p:cNvPr>
          <p:cNvPicPr>
            <a:picLocks noChangeAspect="1"/>
          </p:cNvPicPr>
          <p:nvPr/>
        </p:nvPicPr>
        <p:blipFill rotWithShape="1">
          <a:blip r:embed="rId3"/>
          <a:srcRect t="6237"/>
          <a:stretch/>
        </p:blipFill>
        <p:spPr>
          <a:xfrm>
            <a:off x="330987" y="1897626"/>
            <a:ext cx="5307135" cy="4685001"/>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27</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7E8D6786-F001-4C4F-9571-0357797C6A70}"/>
              </a:ext>
            </a:extLst>
          </p:cNvPr>
          <p:cNvSpPr txBox="1"/>
          <p:nvPr/>
        </p:nvSpPr>
        <p:spPr>
          <a:xfrm>
            <a:off x="3095677" y="4235569"/>
            <a:ext cx="1277262"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12" name="TextBox 11">
            <a:extLst>
              <a:ext uri="{FF2B5EF4-FFF2-40B4-BE49-F238E27FC236}">
                <a16:creationId xmlns:a16="http://schemas.microsoft.com/office/drawing/2014/main" id="{0D5811BE-A11D-490F-9B45-A55F7B5DABD6}"/>
              </a:ext>
            </a:extLst>
          </p:cNvPr>
          <p:cNvSpPr txBox="1"/>
          <p:nvPr/>
        </p:nvSpPr>
        <p:spPr>
          <a:xfrm>
            <a:off x="4429362" y="5092527"/>
            <a:ext cx="1038454" cy="307777"/>
          </a:xfrm>
          <a:prstGeom prst="rect">
            <a:avLst/>
          </a:prstGeom>
          <a:noFill/>
        </p:spPr>
        <p:txBody>
          <a:bodyPr wrap="square" rtlCol="0">
            <a:spAutoFit/>
          </a:bodyPr>
          <a:lstStyle/>
          <a:p>
            <a:r>
              <a:rPr lang="en-US" sz="1400">
                <a:solidFill>
                  <a:srgbClr val="0070C0"/>
                </a:solidFill>
              </a:rPr>
              <a:t>5</a:t>
            </a:r>
            <a:endParaRPr lang="en-US" sz="1400" dirty="0">
              <a:solidFill>
                <a:srgbClr val="0070C0"/>
              </a:solidFill>
            </a:endParaRPr>
          </a:p>
        </p:txBody>
      </p:sp>
      <p:sp>
        <p:nvSpPr>
          <p:cNvPr id="13" name="TextBox 12">
            <a:extLst>
              <a:ext uri="{FF2B5EF4-FFF2-40B4-BE49-F238E27FC236}">
                <a16:creationId xmlns:a16="http://schemas.microsoft.com/office/drawing/2014/main" id="{A6464C69-1D15-43B1-8D8D-250A96E65093}"/>
              </a:ext>
            </a:extLst>
          </p:cNvPr>
          <p:cNvSpPr txBox="1"/>
          <p:nvPr/>
        </p:nvSpPr>
        <p:spPr>
          <a:xfrm>
            <a:off x="3681618" y="5403993"/>
            <a:ext cx="1258443" cy="307777"/>
          </a:xfrm>
          <a:prstGeom prst="rect">
            <a:avLst/>
          </a:prstGeom>
          <a:noFill/>
        </p:spPr>
        <p:txBody>
          <a:bodyPr wrap="square" rtlCol="0">
            <a:spAutoFit/>
          </a:bodyPr>
          <a:lstStyle/>
          <a:p>
            <a:r>
              <a:rPr lang="en-US" sz="1400" dirty="0">
                <a:solidFill>
                  <a:srgbClr val="0070C0"/>
                </a:solidFill>
              </a:rPr>
              <a:t>1</a:t>
            </a:r>
          </a:p>
        </p:txBody>
      </p:sp>
      <p:sp>
        <p:nvSpPr>
          <p:cNvPr id="14" name="TextBox 13">
            <a:extLst>
              <a:ext uri="{FF2B5EF4-FFF2-40B4-BE49-F238E27FC236}">
                <a16:creationId xmlns:a16="http://schemas.microsoft.com/office/drawing/2014/main" id="{14BAB21C-2348-4AFF-B076-E1760A01A85C}"/>
              </a:ext>
            </a:extLst>
          </p:cNvPr>
          <p:cNvSpPr txBox="1"/>
          <p:nvPr/>
        </p:nvSpPr>
        <p:spPr>
          <a:xfrm>
            <a:off x="4421263" y="4316577"/>
            <a:ext cx="1038454" cy="307777"/>
          </a:xfrm>
          <a:prstGeom prst="rect">
            <a:avLst/>
          </a:prstGeom>
          <a:noFill/>
        </p:spPr>
        <p:txBody>
          <a:bodyPr wrap="square" rtlCol="0">
            <a:spAutoFit/>
          </a:bodyPr>
          <a:lstStyle/>
          <a:p>
            <a:r>
              <a:rPr lang="en-US" sz="1400" dirty="0">
                <a:solidFill>
                  <a:srgbClr val="0070C0"/>
                </a:solidFill>
              </a:rPr>
              <a:t>24</a:t>
            </a:r>
            <a:r>
              <a:rPr lang="ne-NP" sz="1400" dirty="0">
                <a:solidFill>
                  <a:srgbClr val="0070C0"/>
                </a:solidFill>
              </a:rPr>
              <a:t> </a:t>
            </a:r>
            <a:endParaRPr lang="en-US" sz="1400" dirty="0">
              <a:solidFill>
                <a:srgbClr val="0070C0"/>
              </a:solidFill>
            </a:endParaRPr>
          </a:p>
        </p:txBody>
      </p:sp>
      <p:sp>
        <p:nvSpPr>
          <p:cNvPr id="15" name="TextBox 14">
            <a:extLst>
              <a:ext uri="{FF2B5EF4-FFF2-40B4-BE49-F238E27FC236}">
                <a16:creationId xmlns:a16="http://schemas.microsoft.com/office/drawing/2014/main" id="{2818E440-5AA9-479F-95F5-CDDBF2CDC9B3}"/>
              </a:ext>
            </a:extLst>
          </p:cNvPr>
          <p:cNvSpPr txBox="1"/>
          <p:nvPr/>
        </p:nvSpPr>
        <p:spPr>
          <a:xfrm>
            <a:off x="4340050" y="5480890"/>
            <a:ext cx="1150827" cy="307777"/>
          </a:xfrm>
          <a:prstGeom prst="rect">
            <a:avLst/>
          </a:prstGeom>
          <a:noFill/>
        </p:spPr>
        <p:txBody>
          <a:bodyPr wrap="square" rtlCol="0">
            <a:spAutoFit/>
          </a:bodyPr>
          <a:lstStyle/>
          <a:p>
            <a:r>
              <a:rPr lang="en-US" sz="1400" dirty="0">
                <a:solidFill>
                  <a:srgbClr val="0070C0"/>
                </a:solidFill>
              </a:rPr>
              <a:t>00</a:t>
            </a:r>
            <a:r>
              <a:rPr lang="ne-NP" sz="1400" dirty="0">
                <a:solidFill>
                  <a:srgbClr val="0070C0"/>
                </a:solidFill>
              </a:rPr>
              <a:t> </a:t>
            </a:r>
            <a:endParaRPr lang="en-US" sz="1400" dirty="0">
              <a:solidFill>
                <a:srgbClr val="0070C0"/>
              </a:solidFill>
            </a:endParaRPr>
          </a:p>
        </p:txBody>
      </p:sp>
      <p:sp>
        <p:nvSpPr>
          <p:cNvPr id="16" name="TextBox 15">
            <a:extLst>
              <a:ext uri="{FF2B5EF4-FFF2-40B4-BE49-F238E27FC236}">
                <a16:creationId xmlns:a16="http://schemas.microsoft.com/office/drawing/2014/main" id="{F0CCAB91-7B1C-434C-A692-14703591C1A6}"/>
              </a:ext>
            </a:extLst>
          </p:cNvPr>
          <p:cNvSpPr txBox="1"/>
          <p:nvPr/>
        </p:nvSpPr>
        <p:spPr>
          <a:xfrm>
            <a:off x="3666638" y="5047595"/>
            <a:ext cx="684679"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17" name="TextBox 16">
            <a:extLst>
              <a:ext uri="{FF2B5EF4-FFF2-40B4-BE49-F238E27FC236}">
                <a16:creationId xmlns:a16="http://schemas.microsoft.com/office/drawing/2014/main" id="{937749FB-F512-4BEF-90D0-6445389A14C8}"/>
              </a:ext>
            </a:extLst>
          </p:cNvPr>
          <p:cNvSpPr txBox="1"/>
          <p:nvPr/>
        </p:nvSpPr>
        <p:spPr>
          <a:xfrm>
            <a:off x="4379962" y="4671028"/>
            <a:ext cx="1277262" cy="307777"/>
          </a:xfrm>
          <a:prstGeom prst="rect">
            <a:avLst/>
          </a:prstGeom>
          <a:noFill/>
        </p:spPr>
        <p:txBody>
          <a:bodyPr wrap="square" rtlCol="0">
            <a:spAutoFit/>
          </a:bodyPr>
          <a:lstStyle/>
          <a:p>
            <a:r>
              <a:rPr lang="en-US" sz="1400" dirty="0">
                <a:solidFill>
                  <a:srgbClr val="0070C0"/>
                </a:solidFill>
              </a:rPr>
              <a:t>23</a:t>
            </a:r>
          </a:p>
        </p:txBody>
      </p:sp>
      <p:sp>
        <p:nvSpPr>
          <p:cNvPr id="18" name="TextBox 17">
            <a:extLst>
              <a:ext uri="{FF2B5EF4-FFF2-40B4-BE49-F238E27FC236}">
                <a16:creationId xmlns:a16="http://schemas.microsoft.com/office/drawing/2014/main" id="{69482F41-2452-4851-B776-CC954DFD4FE8}"/>
              </a:ext>
            </a:extLst>
          </p:cNvPr>
          <p:cNvSpPr txBox="1"/>
          <p:nvPr/>
        </p:nvSpPr>
        <p:spPr>
          <a:xfrm>
            <a:off x="3666638" y="4659232"/>
            <a:ext cx="552205" cy="307777"/>
          </a:xfrm>
          <a:prstGeom prst="rect">
            <a:avLst/>
          </a:prstGeom>
          <a:noFill/>
        </p:spPr>
        <p:txBody>
          <a:bodyPr wrap="square" rtlCol="0">
            <a:spAutoFit/>
          </a:bodyPr>
          <a:lstStyle/>
          <a:p>
            <a:r>
              <a:rPr lang="en-US" sz="1400" dirty="0">
                <a:solidFill>
                  <a:srgbClr val="0070C0"/>
                </a:solidFill>
              </a:rPr>
              <a:t>2</a:t>
            </a:r>
          </a:p>
        </p:txBody>
      </p:sp>
      <p:sp>
        <p:nvSpPr>
          <p:cNvPr id="20" name="TextBox 19">
            <a:extLst>
              <a:ext uri="{FF2B5EF4-FFF2-40B4-BE49-F238E27FC236}">
                <a16:creationId xmlns:a16="http://schemas.microsoft.com/office/drawing/2014/main" id="{0182D0D1-6D54-49F5-AC4B-98112D4C3A97}"/>
              </a:ext>
            </a:extLst>
          </p:cNvPr>
          <p:cNvSpPr txBox="1"/>
          <p:nvPr/>
        </p:nvSpPr>
        <p:spPr>
          <a:xfrm>
            <a:off x="765867" y="3453067"/>
            <a:ext cx="1838208" cy="307777"/>
          </a:xfrm>
          <a:prstGeom prst="rect">
            <a:avLst/>
          </a:prstGeom>
          <a:noFill/>
        </p:spPr>
        <p:txBody>
          <a:bodyPr wrap="square" rtlCol="0">
            <a:spAutoFit/>
          </a:bodyPr>
          <a:lstStyle/>
          <a:p>
            <a:r>
              <a:rPr lang="ne-NP" sz="1400" dirty="0">
                <a:solidFill>
                  <a:srgbClr val="0070C0"/>
                </a:solidFill>
              </a:rPr>
              <a:t>हरि खड्का </a:t>
            </a:r>
            <a:endParaRPr lang="en-US" sz="14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668963" y="3876678"/>
            <a:ext cx="1973614" cy="307777"/>
          </a:xfrm>
          <a:prstGeom prst="rect">
            <a:avLst/>
          </a:prstGeom>
          <a:noFill/>
        </p:spPr>
        <p:txBody>
          <a:bodyPr wrap="square" rtlCol="0">
            <a:spAutoFit/>
          </a:bodyPr>
          <a:lstStyle/>
          <a:p>
            <a:r>
              <a:rPr lang="ne-NP" sz="1400" dirty="0">
                <a:solidFill>
                  <a:srgbClr val="0070C0"/>
                </a:solidFill>
              </a:rPr>
              <a:t>सिता खड्का </a:t>
            </a:r>
            <a:endParaRPr lang="en-US" sz="14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3643294" y="3458679"/>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763241" y="5457335"/>
            <a:ext cx="1774810" cy="307777"/>
          </a:xfrm>
          <a:prstGeom prst="rect">
            <a:avLst/>
          </a:prstGeom>
          <a:noFill/>
        </p:spPr>
        <p:txBody>
          <a:bodyPr wrap="square" rtlCol="0">
            <a:spAutoFit/>
          </a:bodyPr>
          <a:lstStyle/>
          <a:p>
            <a:r>
              <a:rPr lang="ne-NP" sz="1400">
                <a:solidFill>
                  <a:srgbClr val="0070C0"/>
                </a:solidFill>
              </a:rPr>
              <a:t>सौरभ </a:t>
            </a:r>
            <a:r>
              <a:rPr lang="ne-NP" sz="1400" dirty="0">
                <a:solidFill>
                  <a:srgbClr val="0070C0"/>
                </a:solidFill>
              </a:rPr>
              <a:t>खड्का </a:t>
            </a:r>
            <a:endParaRPr lang="en-US" sz="14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765867" y="5005081"/>
            <a:ext cx="1552994" cy="307777"/>
          </a:xfrm>
          <a:prstGeom prst="rect">
            <a:avLst/>
          </a:prstGeom>
          <a:noFill/>
        </p:spPr>
        <p:txBody>
          <a:bodyPr wrap="square" rtlCol="0">
            <a:spAutoFit/>
          </a:bodyPr>
          <a:lstStyle/>
          <a:p>
            <a:r>
              <a:rPr lang="ne-NP" sz="1400" dirty="0">
                <a:solidFill>
                  <a:srgbClr val="0070C0"/>
                </a:solidFill>
              </a:rPr>
              <a:t>राजु खड्का </a:t>
            </a:r>
            <a:endParaRPr lang="en-US" sz="14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718156" y="4676452"/>
            <a:ext cx="1896610" cy="307777"/>
          </a:xfrm>
          <a:prstGeom prst="rect">
            <a:avLst/>
          </a:prstGeom>
          <a:noFill/>
        </p:spPr>
        <p:txBody>
          <a:bodyPr wrap="square" rtlCol="0">
            <a:spAutoFit/>
          </a:bodyPr>
          <a:lstStyle/>
          <a:p>
            <a:r>
              <a:rPr lang="ne-NP" sz="1400" dirty="0">
                <a:solidFill>
                  <a:srgbClr val="0070C0"/>
                </a:solidFill>
              </a:rPr>
              <a:t>आरुशी खड्का </a:t>
            </a:r>
            <a:endParaRPr lang="en-US" sz="14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749084" y="4314568"/>
            <a:ext cx="1788967" cy="307777"/>
          </a:xfrm>
          <a:prstGeom prst="rect">
            <a:avLst/>
          </a:prstGeom>
          <a:noFill/>
        </p:spPr>
        <p:txBody>
          <a:bodyPr wrap="square" rtlCol="0">
            <a:spAutoFit/>
          </a:bodyPr>
          <a:lstStyle/>
          <a:p>
            <a:r>
              <a:rPr lang="ne-NP" sz="1400" dirty="0">
                <a:solidFill>
                  <a:srgbClr val="0070C0"/>
                </a:solidFill>
              </a:rPr>
              <a:t>शिव खड्का </a:t>
            </a:r>
            <a:endParaRPr lang="en-US" sz="14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3643294" y="3930434"/>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3643294" y="4326093"/>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9" name="TextBox 28">
            <a:extLst>
              <a:ext uri="{FF2B5EF4-FFF2-40B4-BE49-F238E27FC236}">
                <a16:creationId xmlns:a16="http://schemas.microsoft.com/office/drawing/2014/main" id="{08706C46-67EA-42EB-B5B8-042C27264BA0}"/>
              </a:ext>
            </a:extLst>
          </p:cNvPr>
          <p:cNvSpPr txBox="1"/>
          <p:nvPr/>
        </p:nvSpPr>
        <p:spPr>
          <a:xfrm>
            <a:off x="3109875" y="3846126"/>
            <a:ext cx="454492" cy="307777"/>
          </a:xfrm>
          <a:prstGeom prst="rect">
            <a:avLst/>
          </a:prstGeom>
          <a:noFill/>
        </p:spPr>
        <p:txBody>
          <a:bodyPr wrap="square" rtlCol="0">
            <a:spAutoFit/>
          </a:bodyPr>
          <a:lstStyle/>
          <a:p>
            <a:r>
              <a:rPr lang="en-US" sz="1400" dirty="0">
                <a:solidFill>
                  <a:srgbClr val="0070C0"/>
                </a:solidFill>
              </a:rPr>
              <a:t>2</a:t>
            </a:r>
          </a:p>
        </p:txBody>
      </p:sp>
      <p:sp>
        <p:nvSpPr>
          <p:cNvPr id="30" name="TextBox 29">
            <a:extLst>
              <a:ext uri="{FF2B5EF4-FFF2-40B4-BE49-F238E27FC236}">
                <a16:creationId xmlns:a16="http://schemas.microsoft.com/office/drawing/2014/main" id="{D97ADB41-B843-4506-9E73-AF0B67BC9E9D}"/>
              </a:ext>
            </a:extLst>
          </p:cNvPr>
          <p:cNvSpPr txBox="1"/>
          <p:nvPr/>
        </p:nvSpPr>
        <p:spPr>
          <a:xfrm>
            <a:off x="4406018" y="3493681"/>
            <a:ext cx="1061798" cy="307777"/>
          </a:xfrm>
          <a:prstGeom prst="rect">
            <a:avLst/>
          </a:prstGeom>
          <a:noFill/>
        </p:spPr>
        <p:txBody>
          <a:bodyPr wrap="square" rtlCol="0">
            <a:spAutoFit/>
          </a:bodyPr>
          <a:lstStyle/>
          <a:p>
            <a:r>
              <a:rPr lang="en-US" sz="1400" dirty="0">
                <a:solidFill>
                  <a:srgbClr val="0070C0"/>
                </a:solidFill>
              </a:rPr>
              <a:t>45</a:t>
            </a:r>
          </a:p>
        </p:txBody>
      </p:sp>
      <p:sp>
        <p:nvSpPr>
          <p:cNvPr id="31" name="TextBox 30">
            <a:extLst>
              <a:ext uri="{FF2B5EF4-FFF2-40B4-BE49-F238E27FC236}">
                <a16:creationId xmlns:a16="http://schemas.microsoft.com/office/drawing/2014/main" id="{30D03316-1933-478E-A197-5B1590E15FD5}"/>
              </a:ext>
            </a:extLst>
          </p:cNvPr>
          <p:cNvSpPr txBox="1"/>
          <p:nvPr/>
        </p:nvSpPr>
        <p:spPr>
          <a:xfrm>
            <a:off x="4379962" y="3880679"/>
            <a:ext cx="1061798" cy="307777"/>
          </a:xfrm>
          <a:prstGeom prst="rect">
            <a:avLst/>
          </a:prstGeom>
          <a:noFill/>
        </p:spPr>
        <p:txBody>
          <a:bodyPr wrap="square" rtlCol="0">
            <a:spAutoFit/>
          </a:bodyPr>
          <a:lstStyle/>
          <a:p>
            <a:r>
              <a:rPr lang="en-US" sz="1400" dirty="0">
                <a:solidFill>
                  <a:srgbClr val="0070C0"/>
                </a:solidFill>
              </a:rPr>
              <a:t>39</a:t>
            </a:r>
          </a:p>
        </p:txBody>
      </p:sp>
      <p:sp>
        <p:nvSpPr>
          <p:cNvPr id="34" name="TextBox 33">
            <a:extLst>
              <a:ext uri="{FF2B5EF4-FFF2-40B4-BE49-F238E27FC236}">
                <a16:creationId xmlns:a16="http://schemas.microsoft.com/office/drawing/2014/main" id="{7A50C7A6-30B6-4A17-B7E0-96A64A33AFD8}"/>
              </a:ext>
            </a:extLst>
          </p:cNvPr>
          <p:cNvSpPr txBox="1"/>
          <p:nvPr/>
        </p:nvSpPr>
        <p:spPr>
          <a:xfrm>
            <a:off x="3099335" y="3440564"/>
            <a:ext cx="1240715"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37" name="TextBox 36">
            <a:extLst>
              <a:ext uri="{FF2B5EF4-FFF2-40B4-BE49-F238E27FC236}">
                <a16:creationId xmlns:a16="http://schemas.microsoft.com/office/drawing/2014/main" id="{75CD4243-AC1D-4B49-A119-A8C0E2F7322B}"/>
              </a:ext>
            </a:extLst>
          </p:cNvPr>
          <p:cNvSpPr txBox="1"/>
          <p:nvPr/>
        </p:nvSpPr>
        <p:spPr>
          <a:xfrm>
            <a:off x="6520165" y="3672876"/>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1" name="TextBox 40">
            <a:extLst>
              <a:ext uri="{FF2B5EF4-FFF2-40B4-BE49-F238E27FC236}">
                <a16:creationId xmlns:a16="http://schemas.microsoft.com/office/drawing/2014/main" id="{B4F1BFE1-1129-4AB8-A4C9-404C9709803C}"/>
              </a:ext>
            </a:extLst>
          </p:cNvPr>
          <p:cNvSpPr txBox="1"/>
          <p:nvPr/>
        </p:nvSpPr>
        <p:spPr>
          <a:xfrm>
            <a:off x="6507374" y="3930434"/>
            <a:ext cx="1061798" cy="307777"/>
          </a:xfrm>
          <a:prstGeom prst="rect">
            <a:avLst/>
          </a:prstGeom>
          <a:noFill/>
        </p:spPr>
        <p:txBody>
          <a:bodyPr wrap="square" rtlCol="0">
            <a:spAutoFit/>
          </a:bodyPr>
          <a:lstStyle/>
          <a:p>
            <a:r>
              <a:rPr lang="ne-NP" sz="1400" dirty="0">
                <a:solidFill>
                  <a:srgbClr val="0070C0"/>
                </a:solidFill>
              </a:rPr>
              <a:t>3</a:t>
            </a:r>
            <a:endParaRPr lang="en-US" sz="1400" dirty="0">
              <a:solidFill>
                <a:srgbClr val="0070C0"/>
              </a:solidFill>
            </a:endParaRPr>
          </a:p>
        </p:txBody>
      </p:sp>
      <p:cxnSp>
        <p:nvCxnSpPr>
          <p:cNvPr id="73" name="Straight Arrow Connector 72">
            <a:extLst>
              <a:ext uri="{FF2B5EF4-FFF2-40B4-BE49-F238E27FC236}">
                <a16:creationId xmlns:a16="http://schemas.microsoft.com/office/drawing/2014/main" id="{DF973EAB-4337-4590-8875-3F43302A500B}"/>
              </a:ext>
            </a:extLst>
          </p:cNvPr>
          <p:cNvCxnSpPr>
            <a:cxnSpLocks/>
            <a:endCxn id="53" idx="1"/>
          </p:cNvCxnSpPr>
          <p:nvPr/>
        </p:nvCxnSpPr>
        <p:spPr>
          <a:xfrm>
            <a:off x="5150908" y="4314568"/>
            <a:ext cx="1059036" cy="64945"/>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1C373CC3-E78F-43DF-BBFB-DCB57C3172AC}"/>
              </a:ext>
            </a:extLst>
          </p:cNvPr>
          <p:cNvSpPr txBox="1"/>
          <p:nvPr/>
        </p:nvSpPr>
        <p:spPr>
          <a:xfrm>
            <a:off x="3132998" y="5083988"/>
            <a:ext cx="1277262" cy="307777"/>
          </a:xfrm>
          <a:prstGeom prst="rect">
            <a:avLst/>
          </a:prstGeom>
          <a:noFill/>
        </p:spPr>
        <p:txBody>
          <a:bodyPr wrap="square" rtlCol="0">
            <a:spAutoFit/>
          </a:bodyPr>
          <a:lstStyle/>
          <a:p>
            <a:r>
              <a:rPr lang="ne-NP" sz="1400" dirty="0">
                <a:solidFill>
                  <a:srgbClr val="0070C0"/>
                </a:solidFill>
              </a:rPr>
              <a:t>8</a:t>
            </a:r>
            <a:endParaRPr lang="en-US" sz="1400" dirty="0">
              <a:solidFill>
                <a:srgbClr val="0070C0"/>
              </a:solidFill>
            </a:endParaRPr>
          </a:p>
        </p:txBody>
      </p:sp>
      <p:sp>
        <p:nvSpPr>
          <p:cNvPr id="61" name="TextBox 60">
            <a:extLst>
              <a:ext uri="{FF2B5EF4-FFF2-40B4-BE49-F238E27FC236}">
                <a16:creationId xmlns:a16="http://schemas.microsoft.com/office/drawing/2014/main" id="{3FDD09C3-B203-4C7A-9CEC-64FE9CD034FC}"/>
              </a:ext>
            </a:extLst>
          </p:cNvPr>
          <p:cNvSpPr txBox="1"/>
          <p:nvPr/>
        </p:nvSpPr>
        <p:spPr>
          <a:xfrm>
            <a:off x="3131875" y="4697680"/>
            <a:ext cx="1277262"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62" name="TextBox 61">
            <a:extLst>
              <a:ext uri="{FF2B5EF4-FFF2-40B4-BE49-F238E27FC236}">
                <a16:creationId xmlns:a16="http://schemas.microsoft.com/office/drawing/2014/main" id="{BFAB8432-DBF6-49F5-AC45-EF76CF775141}"/>
              </a:ext>
            </a:extLst>
          </p:cNvPr>
          <p:cNvSpPr txBox="1"/>
          <p:nvPr/>
        </p:nvSpPr>
        <p:spPr>
          <a:xfrm>
            <a:off x="3155661" y="5425507"/>
            <a:ext cx="1277262" cy="307777"/>
          </a:xfrm>
          <a:prstGeom prst="rect">
            <a:avLst/>
          </a:prstGeom>
          <a:noFill/>
        </p:spPr>
        <p:txBody>
          <a:bodyPr wrap="square" rtlCol="0">
            <a:spAutoFit/>
          </a:bodyPr>
          <a:lstStyle/>
          <a:p>
            <a:r>
              <a:rPr lang="ne-NP" sz="1400" dirty="0">
                <a:solidFill>
                  <a:srgbClr val="0070C0"/>
                </a:solidFill>
              </a:rPr>
              <a:t>8 </a:t>
            </a:r>
            <a:endParaRPr lang="en-US" sz="1400" dirty="0">
              <a:solidFill>
                <a:srgbClr val="0070C0"/>
              </a:solidFill>
            </a:endParaRPr>
          </a:p>
        </p:txBody>
      </p:sp>
      <p:sp>
        <p:nvSpPr>
          <p:cNvPr id="74" name="Oval 73">
            <a:extLst>
              <a:ext uri="{FF2B5EF4-FFF2-40B4-BE49-F238E27FC236}">
                <a16:creationId xmlns:a16="http://schemas.microsoft.com/office/drawing/2014/main" id="{28115940-5B1D-482F-B560-7D3FCACBAB27}"/>
              </a:ext>
            </a:extLst>
          </p:cNvPr>
          <p:cNvSpPr/>
          <p:nvPr/>
        </p:nvSpPr>
        <p:spPr>
          <a:xfrm>
            <a:off x="4440320" y="3517546"/>
            <a:ext cx="358493" cy="275251"/>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A8246B26-4E1D-482E-9669-7A247C9D55CD}"/>
              </a:ext>
            </a:extLst>
          </p:cNvPr>
          <p:cNvSpPr/>
          <p:nvPr/>
        </p:nvSpPr>
        <p:spPr>
          <a:xfrm>
            <a:off x="4379962" y="3913275"/>
            <a:ext cx="460275" cy="284697"/>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 Placeholder 1">
            <a:extLst>
              <a:ext uri="{FF2B5EF4-FFF2-40B4-BE49-F238E27FC236}">
                <a16:creationId xmlns:a16="http://schemas.microsoft.com/office/drawing/2014/main" id="{CC79E6A0-1017-4E99-B12D-568E9442829F}"/>
              </a:ext>
            </a:extLst>
          </p:cNvPr>
          <p:cNvSpPr txBox="1">
            <a:spLocks/>
          </p:cNvSpPr>
          <p:nvPr/>
        </p:nvSpPr>
        <p:spPr>
          <a:xfrm>
            <a:off x="1310559" y="672633"/>
            <a:ext cx="97282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e-NP" b="1" dirty="0">
                <a:solidFill>
                  <a:srgbClr val="002060"/>
                </a:solidFill>
                <a:latin typeface="Ganesh" pitchFamily="2" charset="0"/>
                <a:cs typeface="Kalimati" panose="00000400000000000000" pitchFamily="2"/>
              </a:rPr>
              <a:t>उमेर र आर्थिक कामको सम्बन्ध </a:t>
            </a:r>
          </a:p>
        </p:txBody>
      </p:sp>
      <p:sp>
        <p:nvSpPr>
          <p:cNvPr id="65" name="TextBox 64">
            <a:extLst>
              <a:ext uri="{FF2B5EF4-FFF2-40B4-BE49-F238E27FC236}">
                <a16:creationId xmlns:a16="http://schemas.microsoft.com/office/drawing/2014/main" id="{12E19771-D2EB-4A54-AC1B-9B9BFAC4C9DE}"/>
              </a:ext>
            </a:extLst>
          </p:cNvPr>
          <p:cNvSpPr txBox="1"/>
          <p:nvPr/>
        </p:nvSpPr>
        <p:spPr>
          <a:xfrm>
            <a:off x="6534304" y="5031532"/>
            <a:ext cx="1061798" cy="400110"/>
          </a:xfrm>
          <a:prstGeom prst="rect">
            <a:avLst/>
          </a:prstGeom>
          <a:noFill/>
        </p:spPr>
        <p:txBody>
          <a:bodyPr wrap="square" rtlCol="0">
            <a:spAutoFit/>
          </a:bodyPr>
          <a:lstStyle/>
          <a:p>
            <a:r>
              <a:rPr lang="en-US" sz="2000" dirty="0">
                <a:solidFill>
                  <a:srgbClr val="0070C0"/>
                </a:solidFill>
              </a:rPr>
              <a:t>-</a:t>
            </a:r>
          </a:p>
        </p:txBody>
      </p:sp>
      <p:sp>
        <p:nvSpPr>
          <p:cNvPr id="66" name="TextBox 65">
            <a:extLst>
              <a:ext uri="{FF2B5EF4-FFF2-40B4-BE49-F238E27FC236}">
                <a16:creationId xmlns:a16="http://schemas.microsoft.com/office/drawing/2014/main" id="{4ECA028E-F5B2-45BC-ADEA-4209D6298561}"/>
              </a:ext>
            </a:extLst>
          </p:cNvPr>
          <p:cNvSpPr txBox="1"/>
          <p:nvPr/>
        </p:nvSpPr>
        <p:spPr>
          <a:xfrm>
            <a:off x="6553555" y="5312858"/>
            <a:ext cx="1061798" cy="400110"/>
          </a:xfrm>
          <a:prstGeom prst="rect">
            <a:avLst/>
          </a:prstGeom>
          <a:noFill/>
        </p:spPr>
        <p:txBody>
          <a:bodyPr wrap="square" rtlCol="0">
            <a:spAutoFit/>
          </a:bodyPr>
          <a:lstStyle/>
          <a:p>
            <a:r>
              <a:rPr lang="en-US" sz="2000" dirty="0">
                <a:solidFill>
                  <a:srgbClr val="0070C0"/>
                </a:solidFill>
              </a:rPr>
              <a:t>-</a:t>
            </a:r>
          </a:p>
        </p:txBody>
      </p:sp>
      <p:sp>
        <p:nvSpPr>
          <p:cNvPr id="45" name="TextBox 44">
            <a:extLst>
              <a:ext uri="{FF2B5EF4-FFF2-40B4-BE49-F238E27FC236}">
                <a16:creationId xmlns:a16="http://schemas.microsoft.com/office/drawing/2014/main" id="{0DA95314-27FE-485F-A6C5-8675AB0E5D51}"/>
              </a:ext>
            </a:extLst>
          </p:cNvPr>
          <p:cNvSpPr txBox="1"/>
          <p:nvPr/>
        </p:nvSpPr>
        <p:spPr>
          <a:xfrm>
            <a:off x="6534304" y="4268377"/>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6" name="TextBox 45">
            <a:extLst>
              <a:ext uri="{FF2B5EF4-FFF2-40B4-BE49-F238E27FC236}">
                <a16:creationId xmlns:a16="http://schemas.microsoft.com/office/drawing/2014/main" id="{052E9FC4-7C12-4BF4-8A9C-CCADC527BAA6}"/>
              </a:ext>
            </a:extLst>
          </p:cNvPr>
          <p:cNvSpPr txBox="1"/>
          <p:nvPr/>
        </p:nvSpPr>
        <p:spPr>
          <a:xfrm>
            <a:off x="6507374" y="4539700"/>
            <a:ext cx="1061798" cy="307777"/>
          </a:xfrm>
          <a:prstGeom prst="rect">
            <a:avLst/>
          </a:prstGeom>
          <a:noFill/>
        </p:spPr>
        <p:txBody>
          <a:bodyPr wrap="square" rtlCol="0">
            <a:spAutoFit/>
          </a:bodyPr>
          <a:lstStyle/>
          <a:p>
            <a:r>
              <a:rPr lang="en-US" sz="1400" dirty="0">
                <a:solidFill>
                  <a:srgbClr val="0070C0"/>
                </a:solidFill>
              </a:rPr>
              <a:t>2</a:t>
            </a:r>
          </a:p>
        </p:txBody>
      </p:sp>
      <p:sp>
        <p:nvSpPr>
          <p:cNvPr id="48" name="Oval 47">
            <a:extLst>
              <a:ext uri="{FF2B5EF4-FFF2-40B4-BE49-F238E27FC236}">
                <a16:creationId xmlns:a16="http://schemas.microsoft.com/office/drawing/2014/main" id="{E5BE3274-AECD-4074-B5D6-2D2EFF303101}"/>
              </a:ext>
            </a:extLst>
          </p:cNvPr>
          <p:cNvSpPr/>
          <p:nvPr/>
        </p:nvSpPr>
        <p:spPr>
          <a:xfrm>
            <a:off x="4372939" y="4693991"/>
            <a:ext cx="460275" cy="284697"/>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184E850C-65BC-4E0B-B483-09836970E507}"/>
              </a:ext>
            </a:extLst>
          </p:cNvPr>
          <p:cNvSpPr/>
          <p:nvPr/>
        </p:nvSpPr>
        <p:spPr>
          <a:xfrm>
            <a:off x="4386730" y="4322603"/>
            <a:ext cx="460275" cy="284697"/>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Brace 18">
            <a:extLst>
              <a:ext uri="{FF2B5EF4-FFF2-40B4-BE49-F238E27FC236}">
                <a16:creationId xmlns:a16="http://schemas.microsoft.com/office/drawing/2014/main" id="{0CA4CA17-4D19-4EDC-986F-8E9E59E92FE8}"/>
              </a:ext>
            </a:extLst>
          </p:cNvPr>
          <p:cNvSpPr/>
          <p:nvPr/>
        </p:nvSpPr>
        <p:spPr>
          <a:xfrm>
            <a:off x="4953096" y="3458699"/>
            <a:ext cx="306889" cy="1508310"/>
          </a:xfrm>
          <a:prstGeom prst="rightBrace">
            <a:avLst/>
          </a:prstGeom>
          <a:ln w="254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Right Brace 52">
            <a:extLst>
              <a:ext uri="{FF2B5EF4-FFF2-40B4-BE49-F238E27FC236}">
                <a16:creationId xmlns:a16="http://schemas.microsoft.com/office/drawing/2014/main" id="{AD8F346A-975E-4878-91D1-5F257D86E040}"/>
              </a:ext>
            </a:extLst>
          </p:cNvPr>
          <p:cNvSpPr/>
          <p:nvPr/>
        </p:nvSpPr>
        <p:spPr>
          <a:xfrm flipH="1">
            <a:off x="6209944" y="3776405"/>
            <a:ext cx="383687" cy="1206215"/>
          </a:xfrm>
          <a:prstGeom prst="rightBrace">
            <a:avLst/>
          </a:prstGeom>
          <a:ln w="254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Speech Bubble: Rectangle with Corners Rounded 1">
            <a:extLst>
              <a:ext uri="{FF2B5EF4-FFF2-40B4-BE49-F238E27FC236}">
                <a16:creationId xmlns:a16="http://schemas.microsoft.com/office/drawing/2014/main" id="{C4128079-96A0-4187-B2D4-39A21689EBBA}"/>
              </a:ext>
            </a:extLst>
          </p:cNvPr>
          <p:cNvSpPr/>
          <p:nvPr/>
        </p:nvSpPr>
        <p:spPr>
          <a:xfrm>
            <a:off x="8040744" y="1698171"/>
            <a:ext cx="3757630" cy="2972855"/>
          </a:xfrm>
          <a:prstGeom prst="wedgeRoundRectCallout">
            <a:avLst>
              <a:gd name="adj1" fmla="val -86828"/>
              <a:gd name="adj2" fmla="val 879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cs typeface="Kalimati" panose="00000400000000000000" pitchFamily="2"/>
              </a:rPr>
              <a:t>व्यक्तिगत खण्डको महल महल ५ मा १० वर्ष वा सोभन्दा बढी  उमेर भएकोलाई  मात्र महल  ३१ सोध्नुपर्दछ । </a:t>
            </a:r>
          </a:p>
          <a:p>
            <a:pPr algn="ctr"/>
            <a:endParaRPr lang="en-US" sz="2400" dirty="0"/>
          </a:p>
        </p:txBody>
      </p:sp>
    </p:spTree>
    <p:extLst>
      <p:ext uri="{BB962C8B-B14F-4D97-AF65-F5344CB8AC3E}">
        <p14:creationId xmlns:p14="http://schemas.microsoft.com/office/powerpoint/2010/main" val="40846712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85127" y="1542181"/>
            <a:ext cx="11680808" cy="4734629"/>
          </a:xfrm>
          <a:prstGeom prst="rect">
            <a:avLst/>
          </a:prstGeom>
        </p:spPr>
        <p:txBody>
          <a:bodyPr wrap="square">
            <a:spAutoFit/>
          </a:bodyPr>
          <a:lstStyle/>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राष्ट्रिय जनगणना २०७८ मा घर तथा घरपरिवार सूचीकरण तथा मुख्य गणनाको समयमा सुपरिवेक्षक तथा गणकले भर्ने फारामहरुमा अनिवार्य भर्नुपर्ने स्थानमा विवरण भरिएको वा खाली नभएको अवस्था नै पुर्णता हो । </a:t>
            </a:r>
            <a:endParaRPr lang="en-US" sz="2400" b="1" dirty="0">
              <a:effectLst>
                <a:outerShdw blurRad="31750" dist="25400" dir="5400000" algn="tl" rotWithShape="0">
                  <a:srgbClr val="000000">
                    <a:alpha val="25000"/>
                  </a:srgbClr>
                </a:outerShdw>
              </a:effectLst>
              <a:latin typeface="Preeti" pitchFamily="2" charset="0"/>
              <a:cs typeface="Kalimati" panose="00000400000000000000" pitchFamily="2"/>
            </a:endParaRP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उदाहरणका लागि मुख्य प्रश्नावलीको व्यक्तिगत खण्डमा विवरण लिइएका हरेक व्यक्तिको नाम थर, परिमुलीसँगको नाता, लिङ्ग, उमेर, जातजाति, भाषा आदि अनिवार्य भरिएको हुनुपर्दछ । अर्थात खाली छोडिएको हुनुहँदैन ।</a:t>
            </a:r>
            <a:endParaRPr lang="en-US" sz="2400" b="1" dirty="0">
              <a:effectLst>
                <a:outerShdw blurRad="31750" dist="25400" dir="5400000" algn="tl" rotWithShape="0">
                  <a:srgbClr val="000000">
                    <a:alpha val="25000"/>
                  </a:srgbClr>
                </a:outerShdw>
              </a:effectLst>
              <a:latin typeface="Preeti" pitchFamily="2" charset="0"/>
              <a:cs typeface="Kalimati" panose="00000400000000000000" pitchFamily="2"/>
            </a:endParaRP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यसरी अनिवार्य विवरण भर्नुपर्ने ठाउँमा खाली छोडिएको छ वा छैन भनेर जाँच गर्नु नै प्रश्नावलीको पूर्णता जाँच हो । </a:t>
            </a: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42341" y="6451600"/>
            <a:ext cx="624259" cy="381635"/>
          </a:xfrm>
        </p:spPr>
        <p:txBody>
          <a:bodyPr/>
          <a:lstStyle/>
          <a:p>
            <a:pPr algn="ctr"/>
            <a:fld id="{2840B2E4-A264-431E-ABDE-38E3BCDA5876}" type="slidenum">
              <a:rPr lang="en-US" smtClean="0"/>
              <a:pPr algn="ctr"/>
              <a:t>28</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790137"/>
            <a:ext cx="12192000" cy="523220"/>
          </a:xfrm>
          <a:prstGeom prst="rect">
            <a:avLst/>
          </a:prstGeom>
        </p:spPr>
        <p:txBody>
          <a:bodyPr wrap="square">
            <a:spAutoFit/>
          </a:bodyPr>
          <a:lstStyle/>
          <a:p>
            <a:pPr algn="ctr">
              <a:spcAft>
                <a:spcPts val="600"/>
              </a:spcAft>
            </a:pPr>
            <a:r>
              <a:rPr lang="ne-NP" sz="2800" b="1" dirty="0">
                <a:solidFill>
                  <a:srgbClr val="002060"/>
                </a:solidFill>
                <a:effectLst>
                  <a:outerShdw blurRad="31750" dist="25400" dir="5400000" algn="tl" rotWithShape="0">
                    <a:srgbClr val="000000">
                      <a:alpha val="25000"/>
                    </a:srgbClr>
                  </a:outerShdw>
                </a:effectLst>
                <a:latin typeface="Preeti" pitchFamily="2" charset="0"/>
                <a:cs typeface="Kalimati" panose="00000400000000000000" pitchFamily="2"/>
              </a:rPr>
              <a:t>भरिएका प्रश्नावलीको पूर्णता जाँच </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3AA0FC70-5222-490F-BF7D-F2D8437C1B7C}"/>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4375361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85127" y="1542181"/>
            <a:ext cx="11680808" cy="4734629"/>
          </a:xfrm>
          <a:prstGeom prst="rect">
            <a:avLst/>
          </a:prstGeom>
        </p:spPr>
        <p:txBody>
          <a:bodyPr wrap="square">
            <a:spAutoFit/>
          </a:bodyPr>
          <a:lstStyle/>
          <a:p>
            <a:pPr marL="460375" indent="-460375" algn="just">
              <a:lnSpc>
                <a:spcPct val="150000"/>
              </a:lnSpc>
              <a:spcBef>
                <a:spcPts val="1000"/>
              </a:spcBef>
              <a:buFont typeface="Wingdings" panose="05000000000000000000" pitchFamily="2" charset="2"/>
              <a:buChar char="Ø"/>
              <a:defRPr/>
            </a:pPr>
            <a:r>
              <a:rPr lang="ne-NP" sz="2400" b="1" dirty="0">
                <a:latin typeface="Preeti" pitchFamily="2" charset="0"/>
                <a:cs typeface="Kalimati" panose="00000400000000000000" pitchFamily="2"/>
              </a:rPr>
              <a:t>पूर्णता जाँच भनेको प्रत्येक गणक वा सुपरिवेक्षकले आफूलार्इ तोकिएका गणना क्षेत्रभित्र अक्सर बसोबास गर्ने व्यक्तिहरूको गणना छुट नभएको यकिन गर्नु पनि हो ।</a:t>
            </a:r>
            <a:endParaRPr lang="en-US" sz="2400" b="1" dirty="0">
              <a:latin typeface="Preeti" pitchFamily="2" charset="0"/>
              <a:cs typeface="Kalimati" panose="00000400000000000000" pitchFamily="2"/>
            </a:endParaRPr>
          </a:p>
          <a:p>
            <a:pPr marL="460375" indent="-460375" algn="just">
              <a:lnSpc>
                <a:spcPct val="150000"/>
              </a:lnSpc>
              <a:spcBef>
                <a:spcPts val="1000"/>
              </a:spcBef>
              <a:buFont typeface="Wingdings" panose="05000000000000000000" pitchFamily="2" charset="2"/>
              <a:buChar char="Ø"/>
              <a:defRPr/>
            </a:pPr>
            <a:r>
              <a:rPr lang="ne-NP" sz="2400" b="1" dirty="0">
                <a:solidFill>
                  <a:prstClr val="black"/>
                </a:solidFill>
                <a:latin typeface="Preeti" pitchFamily="2" charset="0"/>
                <a:cs typeface="Kalimati" panose="00000400000000000000" pitchFamily="2"/>
              </a:rPr>
              <a:t>स्थायी रूपमा बसोबास ठेगान नभएका घुमन्ते फिरन्तेहरूलार्इ असार ८ गते भेटिएको स्थानबाट गणना गरी अर्को गणना क्षेत्रबाट नदोहोरिने सुनिश्चितता गर्नु पनि पूर्णता जाँच अन्तर्गतकै कार्य पर्दछ ।</a:t>
            </a:r>
          </a:p>
          <a:p>
            <a:pPr marL="460375" indent="-460375" algn="just">
              <a:lnSpc>
                <a:spcPct val="150000"/>
              </a:lnSpc>
              <a:spcBef>
                <a:spcPts val="1000"/>
              </a:spcBef>
              <a:buFont typeface="Wingdings" panose="05000000000000000000" pitchFamily="2" charset="2"/>
              <a:buChar char="Ø"/>
              <a:defRPr/>
            </a:pPr>
            <a:r>
              <a:rPr lang="ne-NP" sz="2400" b="1" dirty="0">
                <a:latin typeface="Preeti" pitchFamily="2" charset="0"/>
                <a:cs typeface="Kalimati" panose="00000400000000000000" pitchFamily="2"/>
              </a:rPr>
              <a:t>गणक वा सुपरिवेक्षकले आफूलार्इ तोकिएका गणना क्षेत्रभित्रका अक्सर बसोबास गर्ने परिवार तथा अक्सर बसोबास गर्ने संस्थागत परिवारको गणना भएको सुनिश्चित गर्नु पनि पूर्णता जाँच अन्तर्गतका कार्य पर्दछन् ।</a:t>
            </a: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42341" y="6451600"/>
            <a:ext cx="624259" cy="381635"/>
          </a:xfrm>
        </p:spPr>
        <p:txBody>
          <a:bodyPr/>
          <a:lstStyle/>
          <a:p>
            <a:pPr algn="ctr"/>
            <a:fld id="{2840B2E4-A264-431E-ABDE-38E3BCDA5876}" type="slidenum">
              <a:rPr lang="en-US" smtClean="0"/>
              <a:pPr algn="ctr"/>
              <a:t>29</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790137"/>
            <a:ext cx="12192000" cy="523220"/>
          </a:xfrm>
          <a:prstGeom prst="rect">
            <a:avLst/>
          </a:prstGeom>
        </p:spPr>
        <p:txBody>
          <a:bodyPr wrap="square">
            <a:spAutoFit/>
          </a:bodyPr>
          <a:lstStyle/>
          <a:p>
            <a:pPr algn="ctr">
              <a:spcAft>
                <a:spcPts val="600"/>
              </a:spcAft>
            </a:pPr>
            <a:r>
              <a:rPr lang="ne-NP" sz="2800" b="1" dirty="0">
                <a:solidFill>
                  <a:srgbClr val="002060"/>
                </a:solidFill>
                <a:effectLst>
                  <a:outerShdw blurRad="31750" dist="25400" dir="5400000" algn="tl" rotWithShape="0">
                    <a:srgbClr val="000000">
                      <a:alpha val="25000"/>
                    </a:srgbClr>
                  </a:outerShdw>
                </a:effectLst>
                <a:latin typeface="Preeti" pitchFamily="2" charset="0"/>
                <a:cs typeface="Kalimati" panose="00000400000000000000" pitchFamily="2"/>
              </a:rPr>
              <a:t>भरिएका प्रश्नावलीको पूर्णता जाँच </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64FB8949-71A2-474B-A213-CEBD26612FD3}"/>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22607053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8B3D06-6980-4C45-B78E-F9B897B824ED}"/>
              </a:ext>
            </a:extLst>
          </p:cNvPr>
          <p:cNvSpPr>
            <a:spLocks noGrp="1"/>
          </p:cNvSpPr>
          <p:nvPr>
            <p:ph type="sldNum" sz="quarter" idx="12"/>
          </p:nvPr>
        </p:nvSpPr>
        <p:spPr/>
        <p:txBody>
          <a:bodyPr/>
          <a:lstStyle/>
          <a:p>
            <a:fld id="{26402401-4522-4C0F-A737-197EB07E49FF}" type="slidenum">
              <a:rPr lang="en-US" smtClean="0"/>
              <a:pPr/>
              <a:t>30</a:t>
            </a:fld>
            <a:endParaRPr lang="en-US" dirty="0"/>
          </a:p>
        </p:txBody>
      </p:sp>
      <p:pic>
        <p:nvPicPr>
          <p:cNvPr id="6" name="Picture 5">
            <a:extLst>
              <a:ext uri="{FF2B5EF4-FFF2-40B4-BE49-F238E27FC236}">
                <a16:creationId xmlns:a16="http://schemas.microsoft.com/office/drawing/2014/main" id="{ECF9E649-F9BC-433A-8A28-453A2D37E59C}"/>
              </a:ext>
            </a:extLst>
          </p:cNvPr>
          <p:cNvPicPr>
            <a:picLocks noChangeAspect="1"/>
          </p:cNvPicPr>
          <p:nvPr/>
        </p:nvPicPr>
        <p:blipFill>
          <a:blip r:embed="rId2"/>
          <a:stretch>
            <a:fillRect/>
          </a:stretch>
        </p:blipFill>
        <p:spPr>
          <a:xfrm>
            <a:off x="590442" y="-40988"/>
            <a:ext cx="10659450" cy="6858000"/>
          </a:xfrm>
          <a:prstGeom prst="rect">
            <a:avLst/>
          </a:prstGeom>
        </p:spPr>
      </p:pic>
      <p:sp>
        <p:nvSpPr>
          <p:cNvPr id="8" name="TextBox 7">
            <a:extLst>
              <a:ext uri="{FF2B5EF4-FFF2-40B4-BE49-F238E27FC236}">
                <a16:creationId xmlns:a16="http://schemas.microsoft.com/office/drawing/2014/main" id="{9EEF3F76-2722-405B-8630-743C29C8AE02}"/>
              </a:ext>
            </a:extLst>
          </p:cNvPr>
          <p:cNvSpPr txBox="1"/>
          <p:nvPr/>
        </p:nvSpPr>
        <p:spPr>
          <a:xfrm>
            <a:off x="1106240" y="387689"/>
            <a:ext cx="1158725" cy="400110"/>
          </a:xfrm>
          <a:prstGeom prst="rect">
            <a:avLst/>
          </a:prstGeom>
          <a:noFill/>
        </p:spPr>
        <p:txBody>
          <a:bodyPr wrap="square" rtlCol="0">
            <a:spAutoFit/>
          </a:bodyPr>
          <a:lstStyle/>
          <a:p>
            <a:r>
              <a:rPr lang="ne-NP" sz="2000" dirty="0">
                <a:solidFill>
                  <a:srgbClr val="0070C0"/>
                </a:solidFill>
              </a:rPr>
              <a:t>गण्डकी </a:t>
            </a:r>
            <a:endParaRPr lang="en-US" sz="2000" dirty="0">
              <a:solidFill>
                <a:srgbClr val="0070C0"/>
              </a:solidFill>
            </a:endParaRPr>
          </a:p>
        </p:txBody>
      </p:sp>
      <p:sp>
        <p:nvSpPr>
          <p:cNvPr id="9" name="TextBox 8">
            <a:extLst>
              <a:ext uri="{FF2B5EF4-FFF2-40B4-BE49-F238E27FC236}">
                <a16:creationId xmlns:a16="http://schemas.microsoft.com/office/drawing/2014/main" id="{3A30E672-095C-4047-8D51-7C1CB40E0398}"/>
              </a:ext>
            </a:extLst>
          </p:cNvPr>
          <p:cNvSpPr txBox="1"/>
          <p:nvPr/>
        </p:nvSpPr>
        <p:spPr>
          <a:xfrm>
            <a:off x="6534304" y="4386214"/>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10" name="TextBox 9">
            <a:extLst>
              <a:ext uri="{FF2B5EF4-FFF2-40B4-BE49-F238E27FC236}">
                <a16:creationId xmlns:a16="http://schemas.microsoft.com/office/drawing/2014/main" id="{FD5E0E58-5BC6-416D-8151-30A110EB73AB}"/>
              </a:ext>
            </a:extLst>
          </p:cNvPr>
          <p:cNvSpPr txBox="1"/>
          <p:nvPr/>
        </p:nvSpPr>
        <p:spPr>
          <a:xfrm>
            <a:off x="6677025" y="422942"/>
            <a:ext cx="1693653" cy="307777"/>
          </a:xfrm>
          <a:prstGeom prst="rect">
            <a:avLst/>
          </a:prstGeom>
          <a:noFill/>
        </p:spPr>
        <p:txBody>
          <a:bodyPr wrap="square" rtlCol="0">
            <a:spAutoFit/>
          </a:bodyPr>
          <a:lstStyle/>
          <a:p>
            <a:r>
              <a:rPr lang="ne-NP" sz="1400" dirty="0">
                <a:solidFill>
                  <a:srgbClr val="0070C0"/>
                </a:solidFill>
              </a:rPr>
              <a:t>बिरुवा गाउँपालिका </a:t>
            </a:r>
            <a:endParaRPr lang="en-US" sz="1400" dirty="0">
              <a:solidFill>
                <a:srgbClr val="0070C0"/>
              </a:solidFill>
            </a:endParaRPr>
          </a:p>
        </p:txBody>
      </p:sp>
      <p:sp>
        <p:nvSpPr>
          <p:cNvPr id="11" name="TextBox 10">
            <a:extLst>
              <a:ext uri="{FF2B5EF4-FFF2-40B4-BE49-F238E27FC236}">
                <a16:creationId xmlns:a16="http://schemas.microsoft.com/office/drawing/2014/main" id="{405D8575-5D06-47C4-A379-6E3870A7E273}"/>
              </a:ext>
            </a:extLst>
          </p:cNvPr>
          <p:cNvSpPr txBox="1"/>
          <p:nvPr/>
        </p:nvSpPr>
        <p:spPr>
          <a:xfrm>
            <a:off x="6839104" y="4691014"/>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12" name="TextBox 11">
            <a:extLst>
              <a:ext uri="{FF2B5EF4-FFF2-40B4-BE49-F238E27FC236}">
                <a16:creationId xmlns:a16="http://schemas.microsoft.com/office/drawing/2014/main" id="{F1C38DCE-45CA-4549-94B2-94D1141DB9E1}"/>
              </a:ext>
            </a:extLst>
          </p:cNvPr>
          <p:cNvSpPr txBox="1"/>
          <p:nvPr/>
        </p:nvSpPr>
        <p:spPr>
          <a:xfrm>
            <a:off x="3391379" y="422943"/>
            <a:ext cx="1086567" cy="339928"/>
          </a:xfrm>
          <a:prstGeom prst="rect">
            <a:avLst/>
          </a:prstGeom>
          <a:noFill/>
        </p:spPr>
        <p:txBody>
          <a:bodyPr wrap="square" rtlCol="0">
            <a:spAutoFit/>
          </a:bodyPr>
          <a:lstStyle/>
          <a:p>
            <a:r>
              <a:rPr lang="ne-NP" sz="1600" dirty="0">
                <a:solidFill>
                  <a:srgbClr val="0070C0"/>
                </a:solidFill>
                <a:cs typeface="Kalimati" panose="00000400000000000000" pitchFamily="2"/>
              </a:rPr>
              <a:t>स्याङ्गजा </a:t>
            </a:r>
            <a:endParaRPr lang="en-US" sz="16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A6D5350C-E035-4EE4-B1A1-58F0481EE772}"/>
              </a:ext>
            </a:extLst>
          </p:cNvPr>
          <p:cNvSpPr txBox="1"/>
          <p:nvPr/>
        </p:nvSpPr>
        <p:spPr>
          <a:xfrm>
            <a:off x="1510658" y="730719"/>
            <a:ext cx="1061798" cy="307777"/>
          </a:xfrm>
          <a:prstGeom prst="rect">
            <a:avLst/>
          </a:prstGeom>
          <a:noFill/>
        </p:spPr>
        <p:txBody>
          <a:bodyPr wrap="square" rtlCol="0">
            <a:spAutoFit/>
          </a:bodyPr>
          <a:lstStyle/>
          <a:p>
            <a:r>
              <a:rPr lang="ne-NP" sz="1400" dirty="0">
                <a:solidFill>
                  <a:srgbClr val="0070C0"/>
                </a:solidFill>
              </a:rPr>
              <a:t>4</a:t>
            </a:r>
            <a:endParaRPr lang="en-US" sz="1400" dirty="0">
              <a:solidFill>
                <a:srgbClr val="0070C0"/>
              </a:solidFill>
            </a:endParaRPr>
          </a:p>
        </p:txBody>
      </p:sp>
      <p:sp>
        <p:nvSpPr>
          <p:cNvPr id="14" name="TextBox 13">
            <a:extLst>
              <a:ext uri="{FF2B5EF4-FFF2-40B4-BE49-F238E27FC236}">
                <a16:creationId xmlns:a16="http://schemas.microsoft.com/office/drawing/2014/main" id="{EBDD4A80-EB42-4F89-944E-F41B34091980}"/>
              </a:ext>
            </a:extLst>
          </p:cNvPr>
          <p:cNvSpPr txBox="1"/>
          <p:nvPr/>
        </p:nvSpPr>
        <p:spPr>
          <a:xfrm>
            <a:off x="3634115" y="733377"/>
            <a:ext cx="1061798" cy="307777"/>
          </a:xfrm>
          <a:prstGeom prst="rect">
            <a:avLst/>
          </a:prstGeom>
          <a:noFill/>
        </p:spPr>
        <p:txBody>
          <a:bodyPr wrap="square" rtlCol="0">
            <a:spAutoFit/>
          </a:bodyPr>
          <a:lstStyle/>
          <a:p>
            <a:r>
              <a:rPr lang="ne-NP" sz="1400" dirty="0">
                <a:solidFill>
                  <a:srgbClr val="0070C0"/>
                </a:solidFill>
              </a:rPr>
              <a:t>4   4</a:t>
            </a:r>
            <a:endParaRPr lang="en-US" sz="1400" dirty="0">
              <a:solidFill>
                <a:srgbClr val="0070C0"/>
              </a:solidFill>
            </a:endParaRPr>
          </a:p>
        </p:txBody>
      </p:sp>
      <p:sp>
        <p:nvSpPr>
          <p:cNvPr id="15" name="TextBox 14">
            <a:extLst>
              <a:ext uri="{FF2B5EF4-FFF2-40B4-BE49-F238E27FC236}">
                <a16:creationId xmlns:a16="http://schemas.microsoft.com/office/drawing/2014/main" id="{9E8EF76C-9143-498C-B8E3-256D09E0E5E2}"/>
              </a:ext>
            </a:extLst>
          </p:cNvPr>
          <p:cNvSpPr txBox="1"/>
          <p:nvPr/>
        </p:nvSpPr>
        <p:spPr>
          <a:xfrm>
            <a:off x="6096000" y="730718"/>
            <a:ext cx="1061798" cy="307777"/>
          </a:xfrm>
          <a:prstGeom prst="rect">
            <a:avLst/>
          </a:prstGeom>
          <a:noFill/>
        </p:spPr>
        <p:txBody>
          <a:bodyPr wrap="square" rtlCol="0">
            <a:spAutoFit/>
          </a:bodyPr>
          <a:lstStyle/>
          <a:p>
            <a:r>
              <a:rPr lang="ne-NP" sz="1400" dirty="0">
                <a:solidFill>
                  <a:srgbClr val="0070C0"/>
                </a:solidFill>
              </a:rPr>
              <a:t>0   6</a:t>
            </a:r>
            <a:endParaRPr lang="en-US" sz="1400" dirty="0">
              <a:solidFill>
                <a:srgbClr val="0070C0"/>
              </a:solidFill>
            </a:endParaRPr>
          </a:p>
        </p:txBody>
      </p:sp>
      <p:sp>
        <p:nvSpPr>
          <p:cNvPr id="16" name="TextBox 15">
            <a:extLst>
              <a:ext uri="{FF2B5EF4-FFF2-40B4-BE49-F238E27FC236}">
                <a16:creationId xmlns:a16="http://schemas.microsoft.com/office/drawing/2014/main" id="{E70F6F0B-4154-48EF-A3BD-634E7EC923A7}"/>
              </a:ext>
            </a:extLst>
          </p:cNvPr>
          <p:cNvSpPr txBox="1"/>
          <p:nvPr/>
        </p:nvSpPr>
        <p:spPr>
          <a:xfrm>
            <a:off x="10319190" y="730719"/>
            <a:ext cx="1061798" cy="307777"/>
          </a:xfrm>
          <a:prstGeom prst="rect">
            <a:avLst/>
          </a:prstGeom>
          <a:noFill/>
        </p:spPr>
        <p:txBody>
          <a:bodyPr wrap="square" rtlCol="0">
            <a:spAutoFit/>
          </a:bodyPr>
          <a:lstStyle/>
          <a:p>
            <a:r>
              <a:rPr lang="ne-NP" sz="1400" dirty="0">
                <a:solidFill>
                  <a:srgbClr val="0070C0"/>
                </a:solidFill>
              </a:rPr>
              <a:t>0   8</a:t>
            </a:r>
            <a:endParaRPr lang="en-US" sz="1400" dirty="0">
              <a:solidFill>
                <a:srgbClr val="0070C0"/>
              </a:solidFill>
            </a:endParaRPr>
          </a:p>
        </p:txBody>
      </p:sp>
      <p:sp>
        <p:nvSpPr>
          <p:cNvPr id="17" name="TextBox 16">
            <a:extLst>
              <a:ext uri="{FF2B5EF4-FFF2-40B4-BE49-F238E27FC236}">
                <a16:creationId xmlns:a16="http://schemas.microsoft.com/office/drawing/2014/main" id="{4F9AC3D4-0E1C-47AD-AA1E-3668EBA9948D}"/>
              </a:ext>
            </a:extLst>
          </p:cNvPr>
          <p:cNvSpPr txBox="1"/>
          <p:nvPr/>
        </p:nvSpPr>
        <p:spPr>
          <a:xfrm>
            <a:off x="1748833" y="976940"/>
            <a:ext cx="1464629" cy="400110"/>
          </a:xfrm>
          <a:prstGeom prst="rect">
            <a:avLst/>
          </a:prstGeom>
          <a:noFill/>
        </p:spPr>
        <p:txBody>
          <a:bodyPr wrap="square" rtlCol="0">
            <a:spAutoFit/>
          </a:bodyPr>
          <a:lstStyle/>
          <a:p>
            <a:r>
              <a:rPr lang="ne-NP" sz="2000" dirty="0">
                <a:solidFill>
                  <a:srgbClr val="0070C0"/>
                </a:solidFill>
              </a:rPr>
              <a:t>सिमलगैरा  </a:t>
            </a:r>
            <a:endParaRPr lang="en-US" sz="2000" dirty="0">
              <a:solidFill>
                <a:srgbClr val="0070C0"/>
              </a:solidFill>
            </a:endParaRPr>
          </a:p>
        </p:txBody>
      </p:sp>
      <p:sp>
        <p:nvSpPr>
          <p:cNvPr id="19" name="TextBox 18">
            <a:extLst>
              <a:ext uri="{FF2B5EF4-FFF2-40B4-BE49-F238E27FC236}">
                <a16:creationId xmlns:a16="http://schemas.microsoft.com/office/drawing/2014/main" id="{B8EEC5D7-0DDE-430C-AFAB-B0F7D724D5B6}"/>
              </a:ext>
            </a:extLst>
          </p:cNvPr>
          <p:cNvSpPr txBox="1"/>
          <p:nvPr/>
        </p:nvSpPr>
        <p:spPr>
          <a:xfrm>
            <a:off x="8006179" y="882880"/>
            <a:ext cx="1464629" cy="400110"/>
          </a:xfrm>
          <a:prstGeom prst="rect">
            <a:avLst/>
          </a:prstGeom>
          <a:noFill/>
        </p:spPr>
        <p:txBody>
          <a:bodyPr wrap="square" rtlCol="0">
            <a:spAutoFit/>
          </a:bodyPr>
          <a:lstStyle/>
          <a:p>
            <a:r>
              <a:rPr lang="ne-NP" sz="2000" dirty="0">
                <a:solidFill>
                  <a:srgbClr val="0070C0"/>
                </a:solidFill>
              </a:rPr>
              <a:t>हरि खड्का   </a:t>
            </a:r>
            <a:endParaRPr lang="en-US" sz="2000" dirty="0">
              <a:solidFill>
                <a:srgbClr val="0070C0"/>
              </a:solidFill>
            </a:endParaRPr>
          </a:p>
        </p:txBody>
      </p:sp>
      <p:sp>
        <p:nvSpPr>
          <p:cNvPr id="20" name="TextBox 19">
            <a:extLst>
              <a:ext uri="{FF2B5EF4-FFF2-40B4-BE49-F238E27FC236}">
                <a16:creationId xmlns:a16="http://schemas.microsoft.com/office/drawing/2014/main" id="{3238927D-B684-46BA-9BC9-7B37E40893C9}"/>
              </a:ext>
            </a:extLst>
          </p:cNvPr>
          <p:cNvSpPr txBox="1"/>
          <p:nvPr/>
        </p:nvSpPr>
        <p:spPr>
          <a:xfrm>
            <a:off x="6308205" y="5434758"/>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1" name="TextBox 20">
            <a:extLst>
              <a:ext uri="{FF2B5EF4-FFF2-40B4-BE49-F238E27FC236}">
                <a16:creationId xmlns:a16="http://schemas.microsoft.com/office/drawing/2014/main" id="{D4EB9298-F54E-4578-9770-F146953BB61B}"/>
              </a:ext>
            </a:extLst>
          </p:cNvPr>
          <p:cNvSpPr txBox="1"/>
          <p:nvPr/>
        </p:nvSpPr>
        <p:spPr>
          <a:xfrm>
            <a:off x="7254200" y="5463131"/>
            <a:ext cx="395125" cy="307777"/>
          </a:xfrm>
          <a:prstGeom prst="rect">
            <a:avLst/>
          </a:prstGeom>
          <a:noFill/>
        </p:spPr>
        <p:txBody>
          <a:bodyPr wrap="square" rtlCol="0">
            <a:spAutoFit/>
          </a:bodyPr>
          <a:lstStyle/>
          <a:p>
            <a:r>
              <a:rPr lang="ne-NP" sz="1400" dirty="0">
                <a:solidFill>
                  <a:srgbClr val="0070C0"/>
                </a:solidFill>
              </a:rPr>
              <a:t>64</a:t>
            </a:r>
            <a:endParaRPr lang="en-US" sz="1400" dirty="0">
              <a:solidFill>
                <a:srgbClr val="0070C0"/>
              </a:solidFill>
            </a:endParaRPr>
          </a:p>
        </p:txBody>
      </p:sp>
      <p:sp>
        <p:nvSpPr>
          <p:cNvPr id="22" name="TextBox 21">
            <a:extLst>
              <a:ext uri="{FF2B5EF4-FFF2-40B4-BE49-F238E27FC236}">
                <a16:creationId xmlns:a16="http://schemas.microsoft.com/office/drawing/2014/main" id="{F46A6D2F-CBDF-4CA4-950A-7C011645A4EA}"/>
              </a:ext>
            </a:extLst>
          </p:cNvPr>
          <p:cNvSpPr txBox="1"/>
          <p:nvPr/>
        </p:nvSpPr>
        <p:spPr>
          <a:xfrm>
            <a:off x="2432896" y="5514704"/>
            <a:ext cx="566336"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3" name="TextBox 22">
            <a:extLst>
              <a:ext uri="{FF2B5EF4-FFF2-40B4-BE49-F238E27FC236}">
                <a16:creationId xmlns:a16="http://schemas.microsoft.com/office/drawing/2014/main" id="{6381D51F-322D-467B-B707-F29DC826C445}"/>
              </a:ext>
            </a:extLst>
          </p:cNvPr>
          <p:cNvSpPr txBox="1"/>
          <p:nvPr/>
        </p:nvSpPr>
        <p:spPr>
          <a:xfrm>
            <a:off x="10619083" y="3807486"/>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24" name="TextBox 23">
            <a:extLst>
              <a:ext uri="{FF2B5EF4-FFF2-40B4-BE49-F238E27FC236}">
                <a16:creationId xmlns:a16="http://schemas.microsoft.com/office/drawing/2014/main" id="{916CF30F-142B-4CAC-8C85-08D424E08BD5}"/>
              </a:ext>
            </a:extLst>
          </p:cNvPr>
          <p:cNvSpPr txBox="1"/>
          <p:nvPr/>
        </p:nvSpPr>
        <p:spPr>
          <a:xfrm>
            <a:off x="4017491" y="2812425"/>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5" name="TextBox 24">
            <a:extLst>
              <a:ext uri="{FF2B5EF4-FFF2-40B4-BE49-F238E27FC236}">
                <a16:creationId xmlns:a16="http://schemas.microsoft.com/office/drawing/2014/main" id="{CBBD59D1-CC07-4562-BFAF-FB589ECA9FC6}"/>
              </a:ext>
            </a:extLst>
          </p:cNvPr>
          <p:cNvSpPr txBox="1"/>
          <p:nvPr/>
        </p:nvSpPr>
        <p:spPr>
          <a:xfrm>
            <a:off x="1634264" y="2812426"/>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6" name="TextBox 25">
            <a:extLst>
              <a:ext uri="{FF2B5EF4-FFF2-40B4-BE49-F238E27FC236}">
                <a16:creationId xmlns:a16="http://schemas.microsoft.com/office/drawing/2014/main" id="{BC2113EC-DA7C-4CD6-A46F-AA4A366BAB47}"/>
              </a:ext>
            </a:extLst>
          </p:cNvPr>
          <p:cNvSpPr txBox="1"/>
          <p:nvPr/>
        </p:nvSpPr>
        <p:spPr>
          <a:xfrm>
            <a:off x="6513859" y="2840004"/>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7" name="TextBox 26">
            <a:extLst>
              <a:ext uri="{FF2B5EF4-FFF2-40B4-BE49-F238E27FC236}">
                <a16:creationId xmlns:a16="http://schemas.microsoft.com/office/drawing/2014/main" id="{1B99048A-0045-482C-8A53-91DEB72F92A1}"/>
              </a:ext>
            </a:extLst>
          </p:cNvPr>
          <p:cNvSpPr txBox="1"/>
          <p:nvPr/>
        </p:nvSpPr>
        <p:spPr>
          <a:xfrm>
            <a:off x="10718993" y="2848643"/>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8" name="TextBox 27">
            <a:extLst>
              <a:ext uri="{FF2B5EF4-FFF2-40B4-BE49-F238E27FC236}">
                <a16:creationId xmlns:a16="http://schemas.microsoft.com/office/drawing/2014/main" id="{4B2D3C7D-119A-4CB6-B2D8-E913FDE7A8FC}"/>
              </a:ext>
            </a:extLst>
          </p:cNvPr>
          <p:cNvSpPr txBox="1"/>
          <p:nvPr/>
        </p:nvSpPr>
        <p:spPr>
          <a:xfrm>
            <a:off x="10153548" y="5492236"/>
            <a:ext cx="566336"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29" name="TextBox 28">
            <a:extLst>
              <a:ext uri="{FF2B5EF4-FFF2-40B4-BE49-F238E27FC236}">
                <a16:creationId xmlns:a16="http://schemas.microsoft.com/office/drawing/2014/main" id="{A78F2F5B-0E6C-4046-BEE6-9B7F34A0F085}"/>
              </a:ext>
            </a:extLst>
          </p:cNvPr>
          <p:cNvSpPr txBox="1"/>
          <p:nvPr/>
        </p:nvSpPr>
        <p:spPr>
          <a:xfrm>
            <a:off x="2025084" y="5920972"/>
            <a:ext cx="566336"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30" name="TextBox 29">
            <a:extLst>
              <a:ext uri="{FF2B5EF4-FFF2-40B4-BE49-F238E27FC236}">
                <a16:creationId xmlns:a16="http://schemas.microsoft.com/office/drawing/2014/main" id="{64DD2A66-795B-4078-9204-30BCBDF6BFAA}"/>
              </a:ext>
            </a:extLst>
          </p:cNvPr>
          <p:cNvSpPr txBox="1"/>
          <p:nvPr/>
        </p:nvSpPr>
        <p:spPr>
          <a:xfrm>
            <a:off x="8150659" y="5510786"/>
            <a:ext cx="566336" cy="307777"/>
          </a:xfrm>
          <a:prstGeom prst="rect">
            <a:avLst/>
          </a:prstGeom>
          <a:noFill/>
        </p:spPr>
        <p:txBody>
          <a:bodyPr wrap="square" rtlCol="0">
            <a:spAutoFit/>
          </a:bodyPr>
          <a:lstStyle/>
          <a:p>
            <a:r>
              <a:rPr lang="ne-NP" sz="1400" dirty="0">
                <a:solidFill>
                  <a:srgbClr val="0070C0"/>
                </a:solidFill>
              </a:rPr>
              <a:t>8</a:t>
            </a:r>
            <a:endParaRPr lang="en-US" sz="1400" dirty="0">
              <a:solidFill>
                <a:srgbClr val="0070C0"/>
              </a:solidFill>
            </a:endParaRPr>
          </a:p>
        </p:txBody>
      </p:sp>
      <p:sp>
        <p:nvSpPr>
          <p:cNvPr id="31" name="TextBox 30">
            <a:extLst>
              <a:ext uri="{FF2B5EF4-FFF2-40B4-BE49-F238E27FC236}">
                <a16:creationId xmlns:a16="http://schemas.microsoft.com/office/drawing/2014/main" id="{B3CE3DB2-7359-4147-8185-47300FA32BEB}"/>
              </a:ext>
            </a:extLst>
          </p:cNvPr>
          <p:cNvSpPr txBox="1"/>
          <p:nvPr/>
        </p:nvSpPr>
        <p:spPr>
          <a:xfrm>
            <a:off x="3774015" y="5511727"/>
            <a:ext cx="1642113" cy="369332"/>
          </a:xfrm>
          <a:prstGeom prst="rect">
            <a:avLst/>
          </a:prstGeom>
          <a:noFill/>
        </p:spPr>
        <p:txBody>
          <a:bodyPr wrap="square" rtlCol="0">
            <a:spAutoFit/>
          </a:bodyPr>
          <a:lstStyle/>
          <a:p>
            <a:r>
              <a:rPr lang="ne-NP" dirty="0">
                <a:solidFill>
                  <a:srgbClr val="0070C0"/>
                </a:solidFill>
              </a:rPr>
              <a:t>हिरालाल खड्का </a:t>
            </a:r>
            <a:endParaRPr lang="en-US" dirty="0">
              <a:solidFill>
                <a:srgbClr val="0070C0"/>
              </a:solidFill>
            </a:endParaRPr>
          </a:p>
        </p:txBody>
      </p:sp>
      <p:sp>
        <p:nvSpPr>
          <p:cNvPr id="36" name="TextBox 35">
            <a:extLst>
              <a:ext uri="{FF2B5EF4-FFF2-40B4-BE49-F238E27FC236}">
                <a16:creationId xmlns:a16="http://schemas.microsoft.com/office/drawing/2014/main" id="{F79EDB9C-1617-44DB-8F9A-1A66D80C3217}"/>
              </a:ext>
            </a:extLst>
          </p:cNvPr>
          <p:cNvSpPr txBox="1"/>
          <p:nvPr/>
        </p:nvSpPr>
        <p:spPr>
          <a:xfrm>
            <a:off x="2272028" y="3276133"/>
            <a:ext cx="848068"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37" name="TextBox 36">
            <a:extLst>
              <a:ext uri="{FF2B5EF4-FFF2-40B4-BE49-F238E27FC236}">
                <a16:creationId xmlns:a16="http://schemas.microsoft.com/office/drawing/2014/main" id="{787F3113-E26F-4E9D-ADF1-DBC10008B895}"/>
              </a:ext>
            </a:extLst>
          </p:cNvPr>
          <p:cNvSpPr txBox="1"/>
          <p:nvPr/>
        </p:nvSpPr>
        <p:spPr>
          <a:xfrm>
            <a:off x="5298605" y="3279366"/>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38" name="Oval 37">
            <a:extLst>
              <a:ext uri="{FF2B5EF4-FFF2-40B4-BE49-F238E27FC236}">
                <a16:creationId xmlns:a16="http://schemas.microsoft.com/office/drawing/2014/main" id="{0F2435B6-2AEA-49D7-B381-3E04898775B7}"/>
              </a:ext>
            </a:extLst>
          </p:cNvPr>
          <p:cNvSpPr/>
          <p:nvPr/>
        </p:nvSpPr>
        <p:spPr>
          <a:xfrm>
            <a:off x="8651255" y="2755457"/>
            <a:ext cx="696525" cy="400963"/>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FF86AE23-6BD9-4AA8-9165-EBA07709D323}"/>
              </a:ext>
            </a:extLst>
          </p:cNvPr>
          <p:cNvSpPr/>
          <p:nvPr/>
        </p:nvSpPr>
        <p:spPr>
          <a:xfrm>
            <a:off x="8513440" y="1194999"/>
            <a:ext cx="1116498" cy="307777"/>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0" name="TextBox 39">
            <a:extLst>
              <a:ext uri="{FF2B5EF4-FFF2-40B4-BE49-F238E27FC236}">
                <a16:creationId xmlns:a16="http://schemas.microsoft.com/office/drawing/2014/main" id="{80F026CB-D44C-4224-BEED-252D2601BB71}"/>
              </a:ext>
            </a:extLst>
          </p:cNvPr>
          <p:cNvSpPr txBox="1"/>
          <p:nvPr/>
        </p:nvSpPr>
        <p:spPr>
          <a:xfrm>
            <a:off x="2314932" y="3429000"/>
            <a:ext cx="848068"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41" name="TextBox 40">
            <a:extLst>
              <a:ext uri="{FF2B5EF4-FFF2-40B4-BE49-F238E27FC236}">
                <a16:creationId xmlns:a16="http://schemas.microsoft.com/office/drawing/2014/main" id="{2FE18D37-045E-46ED-AFC4-9AAED559D6E9}"/>
              </a:ext>
            </a:extLst>
          </p:cNvPr>
          <p:cNvSpPr txBox="1"/>
          <p:nvPr/>
        </p:nvSpPr>
        <p:spPr>
          <a:xfrm>
            <a:off x="3847845" y="3236585"/>
            <a:ext cx="848068"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34" name="TextBox 33">
            <a:extLst>
              <a:ext uri="{FF2B5EF4-FFF2-40B4-BE49-F238E27FC236}">
                <a16:creationId xmlns:a16="http://schemas.microsoft.com/office/drawing/2014/main" id="{5A287D9C-94F6-4E72-811B-177BA71170AE}"/>
              </a:ext>
            </a:extLst>
          </p:cNvPr>
          <p:cNvSpPr txBox="1"/>
          <p:nvPr/>
        </p:nvSpPr>
        <p:spPr>
          <a:xfrm>
            <a:off x="5194661" y="1391067"/>
            <a:ext cx="2322557" cy="369332"/>
          </a:xfrm>
          <a:prstGeom prst="rect">
            <a:avLst/>
          </a:prstGeom>
          <a:noFill/>
          <a:ln>
            <a:solidFill>
              <a:srgbClr val="0000FF"/>
            </a:solidFill>
          </a:ln>
        </p:spPr>
        <p:txBody>
          <a:bodyPr wrap="square" rtlCol="0">
            <a:spAutoFit/>
          </a:bodyPr>
          <a:lstStyle/>
          <a:p>
            <a:r>
              <a:rPr lang="ne-NP" b="1" dirty="0">
                <a:solidFill>
                  <a:srgbClr val="FF0000"/>
                </a:solidFill>
              </a:rPr>
              <a:t>यस्तो खाली हुनु भएन</a:t>
            </a:r>
            <a:endParaRPr lang="en-US" b="1" dirty="0">
              <a:solidFill>
                <a:srgbClr val="FF0000"/>
              </a:solidFill>
            </a:endParaRPr>
          </a:p>
        </p:txBody>
      </p:sp>
      <p:cxnSp>
        <p:nvCxnSpPr>
          <p:cNvPr id="35" name="Straight Arrow Connector 34">
            <a:extLst>
              <a:ext uri="{FF2B5EF4-FFF2-40B4-BE49-F238E27FC236}">
                <a16:creationId xmlns:a16="http://schemas.microsoft.com/office/drawing/2014/main" id="{68FF6D12-71A0-40E4-B7E0-281F1E94DD54}"/>
              </a:ext>
            </a:extLst>
          </p:cNvPr>
          <p:cNvCxnSpPr>
            <a:cxnSpLocks/>
          </p:cNvCxnSpPr>
          <p:nvPr/>
        </p:nvCxnSpPr>
        <p:spPr>
          <a:xfrm flipH="1" flipV="1">
            <a:off x="7022417" y="1760400"/>
            <a:ext cx="1693059" cy="99505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AD479683-BF56-4361-88D2-4C830933E5FE}"/>
              </a:ext>
            </a:extLst>
          </p:cNvPr>
          <p:cNvCxnSpPr>
            <a:cxnSpLocks/>
            <a:stCxn id="34" idx="3"/>
          </p:cNvCxnSpPr>
          <p:nvPr/>
        </p:nvCxnSpPr>
        <p:spPr>
          <a:xfrm flipV="1">
            <a:off x="7517218" y="1497081"/>
            <a:ext cx="996222" cy="78652"/>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78429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8B3D06-6980-4C45-B78E-F9B897B824ED}"/>
              </a:ext>
            </a:extLst>
          </p:cNvPr>
          <p:cNvSpPr>
            <a:spLocks noGrp="1"/>
          </p:cNvSpPr>
          <p:nvPr>
            <p:ph type="sldNum" sz="quarter" idx="12"/>
          </p:nvPr>
        </p:nvSpPr>
        <p:spPr>
          <a:xfrm>
            <a:off x="11589526" y="6465404"/>
            <a:ext cx="892076" cy="365125"/>
          </a:xfrm>
        </p:spPr>
        <p:txBody>
          <a:bodyPr/>
          <a:lstStyle/>
          <a:p>
            <a:fld id="{26402401-4522-4C0F-A737-197EB07E49FF}" type="slidenum">
              <a:rPr lang="en-US" smtClean="0"/>
              <a:pPr/>
              <a:t>31</a:t>
            </a:fld>
            <a:endParaRPr lang="en-US" dirty="0"/>
          </a:p>
        </p:txBody>
      </p:sp>
      <p:pic>
        <p:nvPicPr>
          <p:cNvPr id="3" name="Picture 2">
            <a:extLst>
              <a:ext uri="{FF2B5EF4-FFF2-40B4-BE49-F238E27FC236}">
                <a16:creationId xmlns:a16="http://schemas.microsoft.com/office/drawing/2014/main" id="{F98F54B9-8B10-4405-8470-2A8D7D1672A8}"/>
              </a:ext>
            </a:extLst>
          </p:cNvPr>
          <p:cNvPicPr>
            <a:picLocks noChangeAspect="1"/>
          </p:cNvPicPr>
          <p:nvPr/>
        </p:nvPicPr>
        <p:blipFill>
          <a:blip r:embed="rId2"/>
          <a:stretch>
            <a:fillRect/>
          </a:stretch>
        </p:blipFill>
        <p:spPr>
          <a:xfrm>
            <a:off x="753292" y="-27471"/>
            <a:ext cx="10685416" cy="6858000"/>
          </a:xfrm>
          <a:prstGeom prst="rect">
            <a:avLst/>
          </a:prstGeom>
        </p:spPr>
      </p:pic>
      <p:sp>
        <p:nvSpPr>
          <p:cNvPr id="7" name="TextBox 6">
            <a:extLst>
              <a:ext uri="{FF2B5EF4-FFF2-40B4-BE49-F238E27FC236}">
                <a16:creationId xmlns:a16="http://schemas.microsoft.com/office/drawing/2014/main" id="{CE1D4012-E285-4C14-AE00-2267D8CDA448}"/>
              </a:ext>
            </a:extLst>
          </p:cNvPr>
          <p:cNvSpPr txBox="1"/>
          <p:nvPr/>
        </p:nvSpPr>
        <p:spPr>
          <a:xfrm>
            <a:off x="1103365" y="748494"/>
            <a:ext cx="1061798" cy="307777"/>
          </a:xfrm>
          <a:prstGeom prst="rect">
            <a:avLst/>
          </a:prstGeom>
          <a:noFill/>
        </p:spPr>
        <p:txBody>
          <a:bodyPr wrap="square" rtlCol="0">
            <a:spAutoFit/>
          </a:bodyPr>
          <a:lstStyle/>
          <a:p>
            <a:r>
              <a:rPr lang="ne-NP" sz="1400" dirty="0">
                <a:solidFill>
                  <a:srgbClr val="0070C0"/>
                </a:solidFill>
              </a:rPr>
              <a:t>0    3 </a:t>
            </a:r>
            <a:endParaRPr lang="en-US" sz="1400" dirty="0">
              <a:solidFill>
                <a:srgbClr val="0070C0"/>
              </a:solidFill>
            </a:endParaRPr>
          </a:p>
        </p:txBody>
      </p:sp>
      <p:sp>
        <p:nvSpPr>
          <p:cNvPr id="8" name="TextBox 7">
            <a:extLst>
              <a:ext uri="{FF2B5EF4-FFF2-40B4-BE49-F238E27FC236}">
                <a16:creationId xmlns:a16="http://schemas.microsoft.com/office/drawing/2014/main" id="{B931EFA6-8EBD-4FBC-B214-D26309644445}"/>
              </a:ext>
            </a:extLst>
          </p:cNvPr>
          <p:cNvSpPr txBox="1"/>
          <p:nvPr/>
        </p:nvSpPr>
        <p:spPr>
          <a:xfrm>
            <a:off x="6534304" y="4386214"/>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9" name="TextBox 8">
            <a:extLst>
              <a:ext uri="{FF2B5EF4-FFF2-40B4-BE49-F238E27FC236}">
                <a16:creationId xmlns:a16="http://schemas.microsoft.com/office/drawing/2014/main" id="{86E166E2-BD73-4975-8FF3-9B1A21CD54BB}"/>
              </a:ext>
            </a:extLst>
          </p:cNvPr>
          <p:cNvSpPr txBox="1"/>
          <p:nvPr/>
        </p:nvSpPr>
        <p:spPr>
          <a:xfrm>
            <a:off x="4385683" y="4386214"/>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12" name="TextBox 11">
            <a:extLst>
              <a:ext uri="{FF2B5EF4-FFF2-40B4-BE49-F238E27FC236}">
                <a16:creationId xmlns:a16="http://schemas.microsoft.com/office/drawing/2014/main" id="{79C7B672-D6E9-4D6B-A8D5-DA0DE1E8F8C8}"/>
              </a:ext>
            </a:extLst>
          </p:cNvPr>
          <p:cNvSpPr txBox="1"/>
          <p:nvPr/>
        </p:nvSpPr>
        <p:spPr>
          <a:xfrm>
            <a:off x="2172629" y="782119"/>
            <a:ext cx="1171863" cy="307777"/>
          </a:xfrm>
          <a:prstGeom prst="rect">
            <a:avLst/>
          </a:prstGeom>
          <a:noFill/>
        </p:spPr>
        <p:txBody>
          <a:bodyPr wrap="square" rtlCol="0">
            <a:spAutoFit/>
          </a:bodyPr>
          <a:lstStyle/>
          <a:p>
            <a:r>
              <a:rPr lang="ne-NP" sz="1400" dirty="0">
                <a:solidFill>
                  <a:srgbClr val="0070C0"/>
                </a:solidFill>
              </a:rPr>
              <a:t>1   2   3</a:t>
            </a:r>
            <a:endParaRPr lang="en-US" sz="1400" dirty="0">
              <a:solidFill>
                <a:srgbClr val="0070C0"/>
              </a:solidFill>
            </a:endParaRPr>
          </a:p>
        </p:txBody>
      </p:sp>
      <p:sp>
        <p:nvSpPr>
          <p:cNvPr id="13" name="TextBox 12">
            <a:extLst>
              <a:ext uri="{FF2B5EF4-FFF2-40B4-BE49-F238E27FC236}">
                <a16:creationId xmlns:a16="http://schemas.microsoft.com/office/drawing/2014/main" id="{0A327043-4CC7-4523-8BCA-144BC3FC2DCC}"/>
              </a:ext>
            </a:extLst>
          </p:cNvPr>
          <p:cNvSpPr txBox="1"/>
          <p:nvPr/>
        </p:nvSpPr>
        <p:spPr>
          <a:xfrm>
            <a:off x="6308205" y="2804839"/>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14" name="TextBox 13">
            <a:extLst>
              <a:ext uri="{FF2B5EF4-FFF2-40B4-BE49-F238E27FC236}">
                <a16:creationId xmlns:a16="http://schemas.microsoft.com/office/drawing/2014/main" id="{DEE09F48-D302-44EC-8721-F6E6E0797178}"/>
              </a:ext>
            </a:extLst>
          </p:cNvPr>
          <p:cNvSpPr txBox="1"/>
          <p:nvPr/>
        </p:nvSpPr>
        <p:spPr>
          <a:xfrm>
            <a:off x="3634115" y="2838083"/>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15" name="TextBox 14">
            <a:extLst>
              <a:ext uri="{FF2B5EF4-FFF2-40B4-BE49-F238E27FC236}">
                <a16:creationId xmlns:a16="http://schemas.microsoft.com/office/drawing/2014/main" id="{E6BE35E4-6F3B-4CE5-9912-7347661D1AFB}"/>
              </a:ext>
            </a:extLst>
          </p:cNvPr>
          <p:cNvSpPr txBox="1"/>
          <p:nvPr/>
        </p:nvSpPr>
        <p:spPr>
          <a:xfrm>
            <a:off x="10859912" y="2808028"/>
            <a:ext cx="1061798" cy="307777"/>
          </a:xfrm>
          <a:prstGeom prst="rect">
            <a:avLst/>
          </a:prstGeom>
          <a:noFill/>
        </p:spPr>
        <p:txBody>
          <a:bodyPr wrap="square" rtlCol="0">
            <a:spAutoFit/>
          </a:bodyPr>
          <a:lstStyle/>
          <a:p>
            <a:r>
              <a:rPr lang="ne-NP" sz="1400" dirty="0">
                <a:solidFill>
                  <a:srgbClr val="0070C0"/>
                </a:solidFill>
              </a:rPr>
              <a:t>3</a:t>
            </a:r>
            <a:endParaRPr lang="en-US" sz="1400" dirty="0">
              <a:solidFill>
                <a:srgbClr val="0070C0"/>
              </a:solidFill>
            </a:endParaRPr>
          </a:p>
        </p:txBody>
      </p:sp>
      <p:sp>
        <p:nvSpPr>
          <p:cNvPr id="16" name="TextBox 15">
            <a:extLst>
              <a:ext uri="{FF2B5EF4-FFF2-40B4-BE49-F238E27FC236}">
                <a16:creationId xmlns:a16="http://schemas.microsoft.com/office/drawing/2014/main" id="{6D86E016-6F65-4D5A-8F76-82A2C14A3C67}"/>
              </a:ext>
            </a:extLst>
          </p:cNvPr>
          <p:cNvSpPr txBox="1"/>
          <p:nvPr/>
        </p:nvSpPr>
        <p:spPr>
          <a:xfrm>
            <a:off x="10153548" y="5492236"/>
            <a:ext cx="566336"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20" name="TextBox 19">
            <a:extLst>
              <a:ext uri="{FF2B5EF4-FFF2-40B4-BE49-F238E27FC236}">
                <a16:creationId xmlns:a16="http://schemas.microsoft.com/office/drawing/2014/main" id="{C86261EB-A329-4ADF-AE95-EC10CEA86521}"/>
              </a:ext>
            </a:extLst>
          </p:cNvPr>
          <p:cNvSpPr txBox="1"/>
          <p:nvPr/>
        </p:nvSpPr>
        <p:spPr>
          <a:xfrm>
            <a:off x="6473043" y="3739797"/>
            <a:ext cx="848068" cy="400110"/>
          </a:xfrm>
          <a:prstGeom prst="rect">
            <a:avLst/>
          </a:prstGeom>
          <a:noFill/>
        </p:spPr>
        <p:txBody>
          <a:bodyPr wrap="square" rtlCol="0">
            <a:spAutoFit/>
          </a:bodyPr>
          <a:lstStyle/>
          <a:p>
            <a:r>
              <a:rPr lang="ne-NP" sz="2000" dirty="0">
                <a:solidFill>
                  <a:srgbClr val="0070C0"/>
                </a:solidFill>
              </a:rPr>
              <a:t> 2</a:t>
            </a:r>
            <a:endParaRPr lang="en-US" sz="2000" dirty="0">
              <a:solidFill>
                <a:srgbClr val="0070C0"/>
              </a:solidFill>
            </a:endParaRPr>
          </a:p>
        </p:txBody>
      </p:sp>
      <p:sp>
        <p:nvSpPr>
          <p:cNvPr id="22" name="Oval 21">
            <a:extLst>
              <a:ext uri="{FF2B5EF4-FFF2-40B4-BE49-F238E27FC236}">
                <a16:creationId xmlns:a16="http://schemas.microsoft.com/office/drawing/2014/main" id="{489F97E9-46D8-41A5-977F-7179D5A82DAD}"/>
              </a:ext>
            </a:extLst>
          </p:cNvPr>
          <p:cNvSpPr/>
          <p:nvPr/>
        </p:nvSpPr>
        <p:spPr>
          <a:xfrm>
            <a:off x="10722991" y="3677098"/>
            <a:ext cx="696525" cy="461664"/>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75E9A21-379D-4D90-BB7F-ADCEFAAF019E}"/>
              </a:ext>
            </a:extLst>
          </p:cNvPr>
          <p:cNvSpPr txBox="1"/>
          <p:nvPr/>
        </p:nvSpPr>
        <p:spPr>
          <a:xfrm>
            <a:off x="3626355" y="686939"/>
            <a:ext cx="1274111" cy="369332"/>
          </a:xfrm>
          <a:prstGeom prst="rect">
            <a:avLst/>
          </a:prstGeom>
          <a:noFill/>
        </p:spPr>
        <p:txBody>
          <a:bodyPr wrap="square" rtlCol="0">
            <a:spAutoFit/>
          </a:bodyPr>
          <a:lstStyle/>
          <a:p>
            <a:r>
              <a:rPr lang="ne-NP" dirty="0">
                <a:solidFill>
                  <a:srgbClr val="0070C0"/>
                </a:solidFill>
                <a:sym typeface="Wingdings" panose="05000000000000000000" pitchFamily="2" charset="2"/>
              </a:rPr>
              <a:t>1  2  9</a:t>
            </a:r>
            <a:endParaRPr lang="en-US" dirty="0">
              <a:solidFill>
                <a:srgbClr val="0070C0"/>
              </a:solidFill>
            </a:endParaRPr>
          </a:p>
        </p:txBody>
      </p:sp>
      <p:sp>
        <p:nvSpPr>
          <p:cNvPr id="25" name="TextBox 24">
            <a:extLst>
              <a:ext uri="{FF2B5EF4-FFF2-40B4-BE49-F238E27FC236}">
                <a16:creationId xmlns:a16="http://schemas.microsoft.com/office/drawing/2014/main" id="{464635F4-F7AF-4D95-AF5E-5312832B9962}"/>
              </a:ext>
            </a:extLst>
          </p:cNvPr>
          <p:cNvSpPr txBox="1"/>
          <p:nvPr/>
        </p:nvSpPr>
        <p:spPr>
          <a:xfrm>
            <a:off x="8539072" y="629053"/>
            <a:ext cx="1061798" cy="369332"/>
          </a:xfrm>
          <a:prstGeom prst="rect">
            <a:avLst/>
          </a:prstGeom>
          <a:noFill/>
        </p:spPr>
        <p:txBody>
          <a:bodyPr wrap="square" rtlCol="0">
            <a:spAutoFit/>
          </a:bodyPr>
          <a:lstStyle/>
          <a:p>
            <a:r>
              <a:rPr lang="en-US" dirty="0">
                <a:solidFill>
                  <a:srgbClr val="0070C0"/>
                </a:solidFill>
              </a:rPr>
              <a:t>6</a:t>
            </a:r>
          </a:p>
        </p:txBody>
      </p:sp>
      <p:sp>
        <p:nvSpPr>
          <p:cNvPr id="26" name="TextBox 25">
            <a:extLst>
              <a:ext uri="{FF2B5EF4-FFF2-40B4-BE49-F238E27FC236}">
                <a16:creationId xmlns:a16="http://schemas.microsoft.com/office/drawing/2014/main" id="{FDAE7E6E-41A0-48D8-B6A2-9F9BF79CDAD8}"/>
              </a:ext>
            </a:extLst>
          </p:cNvPr>
          <p:cNvSpPr txBox="1"/>
          <p:nvPr/>
        </p:nvSpPr>
        <p:spPr>
          <a:xfrm>
            <a:off x="8503411" y="930417"/>
            <a:ext cx="1277262" cy="369332"/>
          </a:xfrm>
          <a:prstGeom prst="rect">
            <a:avLst/>
          </a:prstGeom>
          <a:noFill/>
        </p:spPr>
        <p:txBody>
          <a:bodyPr wrap="square" rtlCol="0">
            <a:spAutoFit/>
          </a:bodyPr>
          <a:lstStyle/>
          <a:p>
            <a:r>
              <a:rPr lang="en-US" dirty="0">
                <a:solidFill>
                  <a:srgbClr val="0070C0"/>
                </a:solidFill>
              </a:rPr>
              <a:t>3</a:t>
            </a:r>
            <a:r>
              <a:rPr lang="ne-NP" dirty="0">
                <a:solidFill>
                  <a:srgbClr val="0070C0"/>
                </a:solidFill>
              </a:rPr>
              <a:t> </a:t>
            </a:r>
            <a:endParaRPr lang="en-US" dirty="0">
              <a:solidFill>
                <a:srgbClr val="0070C0"/>
              </a:solidFill>
            </a:endParaRPr>
          </a:p>
        </p:txBody>
      </p:sp>
      <p:sp>
        <p:nvSpPr>
          <p:cNvPr id="27" name="TextBox 26">
            <a:extLst>
              <a:ext uri="{FF2B5EF4-FFF2-40B4-BE49-F238E27FC236}">
                <a16:creationId xmlns:a16="http://schemas.microsoft.com/office/drawing/2014/main" id="{7299E5B4-AA10-40BD-97BB-01FB6D7BD9F3}"/>
              </a:ext>
            </a:extLst>
          </p:cNvPr>
          <p:cNvSpPr txBox="1"/>
          <p:nvPr/>
        </p:nvSpPr>
        <p:spPr>
          <a:xfrm>
            <a:off x="9804255" y="1185522"/>
            <a:ext cx="1038454" cy="369332"/>
          </a:xfrm>
          <a:prstGeom prst="rect">
            <a:avLst/>
          </a:prstGeom>
          <a:noFill/>
        </p:spPr>
        <p:txBody>
          <a:bodyPr wrap="square" rtlCol="0">
            <a:spAutoFit/>
          </a:bodyPr>
          <a:lstStyle/>
          <a:p>
            <a:r>
              <a:rPr lang="en-US" dirty="0">
                <a:solidFill>
                  <a:srgbClr val="0070C0"/>
                </a:solidFill>
              </a:rPr>
              <a:t>0</a:t>
            </a:r>
          </a:p>
        </p:txBody>
      </p:sp>
      <p:sp>
        <p:nvSpPr>
          <p:cNvPr id="28" name="TextBox 27">
            <a:extLst>
              <a:ext uri="{FF2B5EF4-FFF2-40B4-BE49-F238E27FC236}">
                <a16:creationId xmlns:a16="http://schemas.microsoft.com/office/drawing/2014/main" id="{D3BF8059-6D7B-4148-A0E6-7449D9A6E83F}"/>
              </a:ext>
            </a:extLst>
          </p:cNvPr>
          <p:cNvSpPr txBox="1"/>
          <p:nvPr/>
        </p:nvSpPr>
        <p:spPr>
          <a:xfrm>
            <a:off x="8545812" y="1212687"/>
            <a:ext cx="1258443" cy="369332"/>
          </a:xfrm>
          <a:prstGeom prst="rect">
            <a:avLst/>
          </a:prstGeom>
          <a:noFill/>
        </p:spPr>
        <p:txBody>
          <a:bodyPr wrap="square" rtlCol="0">
            <a:spAutoFit/>
          </a:bodyPr>
          <a:lstStyle/>
          <a:p>
            <a:r>
              <a:rPr lang="ne-NP" dirty="0">
                <a:solidFill>
                  <a:srgbClr val="0070C0"/>
                </a:solidFill>
              </a:rPr>
              <a:t>0</a:t>
            </a:r>
            <a:endParaRPr lang="en-US" dirty="0">
              <a:solidFill>
                <a:srgbClr val="0070C0"/>
              </a:solidFill>
            </a:endParaRPr>
          </a:p>
        </p:txBody>
      </p:sp>
      <p:sp>
        <p:nvSpPr>
          <p:cNvPr id="29" name="TextBox 28">
            <a:extLst>
              <a:ext uri="{FF2B5EF4-FFF2-40B4-BE49-F238E27FC236}">
                <a16:creationId xmlns:a16="http://schemas.microsoft.com/office/drawing/2014/main" id="{8C41F403-4548-47D6-80AA-A8E87A489F21}"/>
              </a:ext>
            </a:extLst>
          </p:cNvPr>
          <p:cNvSpPr txBox="1"/>
          <p:nvPr/>
        </p:nvSpPr>
        <p:spPr>
          <a:xfrm>
            <a:off x="10511894" y="1168443"/>
            <a:ext cx="1038454" cy="369332"/>
          </a:xfrm>
          <a:prstGeom prst="rect">
            <a:avLst/>
          </a:prstGeom>
          <a:noFill/>
        </p:spPr>
        <p:txBody>
          <a:bodyPr wrap="square" rtlCol="0">
            <a:spAutoFit/>
          </a:bodyPr>
          <a:lstStyle/>
          <a:p>
            <a:r>
              <a:rPr lang="ne-NP" dirty="0">
                <a:solidFill>
                  <a:srgbClr val="0070C0"/>
                </a:solidFill>
              </a:rPr>
              <a:t>0 </a:t>
            </a:r>
            <a:endParaRPr lang="en-US" dirty="0">
              <a:solidFill>
                <a:srgbClr val="0070C0"/>
              </a:solidFill>
            </a:endParaRPr>
          </a:p>
        </p:txBody>
      </p:sp>
      <p:sp>
        <p:nvSpPr>
          <p:cNvPr id="30" name="TextBox 29">
            <a:extLst>
              <a:ext uri="{FF2B5EF4-FFF2-40B4-BE49-F238E27FC236}">
                <a16:creationId xmlns:a16="http://schemas.microsoft.com/office/drawing/2014/main" id="{48ED4F22-C1B8-4697-837D-125DE1D218FF}"/>
              </a:ext>
            </a:extLst>
          </p:cNvPr>
          <p:cNvSpPr txBox="1"/>
          <p:nvPr/>
        </p:nvSpPr>
        <p:spPr>
          <a:xfrm>
            <a:off x="10559058" y="696640"/>
            <a:ext cx="1150827" cy="369332"/>
          </a:xfrm>
          <a:prstGeom prst="rect">
            <a:avLst/>
          </a:prstGeom>
          <a:noFill/>
        </p:spPr>
        <p:txBody>
          <a:bodyPr wrap="square" rtlCol="0">
            <a:spAutoFit/>
          </a:bodyPr>
          <a:lstStyle/>
          <a:p>
            <a:r>
              <a:rPr lang="en-US" dirty="0">
                <a:solidFill>
                  <a:srgbClr val="0070C0"/>
                </a:solidFill>
              </a:rPr>
              <a:t>4</a:t>
            </a:r>
            <a:r>
              <a:rPr lang="ne-NP" dirty="0">
                <a:solidFill>
                  <a:srgbClr val="0070C0"/>
                </a:solidFill>
              </a:rPr>
              <a:t> </a:t>
            </a:r>
            <a:endParaRPr lang="en-US" dirty="0">
              <a:solidFill>
                <a:srgbClr val="0070C0"/>
              </a:solidFill>
            </a:endParaRPr>
          </a:p>
        </p:txBody>
      </p:sp>
      <p:sp>
        <p:nvSpPr>
          <p:cNvPr id="31" name="TextBox 30">
            <a:extLst>
              <a:ext uri="{FF2B5EF4-FFF2-40B4-BE49-F238E27FC236}">
                <a16:creationId xmlns:a16="http://schemas.microsoft.com/office/drawing/2014/main" id="{37D620BD-AE41-4D2A-A1CA-12C486C1E255}"/>
              </a:ext>
            </a:extLst>
          </p:cNvPr>
          <p:cNvSpPr txBox="1"/>
          <p:nvPr/>
        </p:nvSpPr>
        <p:spPr>
          <a:xfrm>
            <a:off x="9793992" y="961144"/>
            <a:ext cx="1277262" cy="369332"/>
          </a:xfrm>
          <a:prstGeom prst="rect">
            <a:avLst/>
          </a:prstGeom>
          <a:noFill/>
        </p:spPr>
        <p:txBody>
          <a:bodyPr wrap="square" rtlCol="0">
            <a:spAutoFit/>
          </a:bodyPr>
          <a:lstStyle/>
          <a:p>
            <a:r>
              <a:rPr lang="en-US" dirty="0">
                <a:solidFill>
                  <a:srgbClr val="0070C0"/>
                </a:solidFill>
              </a:rPr>
              <a:t>1</a:t>
            </a:r>
            <a:r>
              <a:rPr lang="ne-NP" dirty="0">
                <a:solidFill>
                  <a:srgbClr val="0070C0"/>
                </a:solidFill>
              </a:rPr>
              <a:t> </a:t>
            </a:r>
            <a:endParaRPr lang="en-US" dirty="0">
              <a:solidFill>
                <a:srgbClr val="0070C0"/>
              </a:solidFill>
            </a:endParaRPr>
          </a:p>
        </p:txBody>
      </p:sp>
      <p:sp>
        <p:nvSpPr>
          <p:cNvPr id="32" name="TextBox 31">
            <a:extLst>
              <a:ext uri="{FF2B5EF4-FFF2-40B4-BE49-F238E27FC236}">
                <a16:creationId xmlns:a16="http://schemas.microsoft.com/office/drawing/2014/main" id="{1E53FE13-E47E-44AC-A58F-E7931E08337C}"/>
              </a:ext>
            </a:extLst>
          </p:cNvPr>
          <p:cNvSpPr txBox="1"/>
          <p:nvPr/>
        </p:nvSpPr>
        <p:spPr>
          <a:xfrm>
            <a:off x="10559058" y="934004"/>
            <a:ext cx="1277262" cy="369332"/>
          </a:xfrm>
          <a:prstGeom prst="rect">
            <a:avLst/>
          </a:prstGeom>
          <a:noFill/>
        </p:spPr>
        <p:txBody>
          <a:bodyPr wrap="square" rtlCol="0">
            <a:spAutoFit/>
          </a:bodyPr>
          <a:lstStyle/>
          <a:p>
            <a:r>
              <a:rPr lang="en-US" dirty="0">
                <a:solidFill>
                  <a:srgbClr val="0070C0"/>
                </a:solidFill>
              </a:rPr>
              <a:t>2</a:t>
            </a:r>
          </a:p>
        </p:txBody>
      </p:sp>
      <p:sp>
        <p:nvSpPr>
          <p:cNvPr id="33" name="TextBox 32">
            <a:extLst>
              <a:ext uri="{FF2B5EF4-FFF2-40B4-BE49-F238E27FC236}">
                <a16:creationId xmlns:a16="http://schemas.microsoft.com/office/drawing/2014/main" id="{6CC84469-9BBE-4026-96D4-FB8FAA9C7F0F}"/>
              </a:ext>
            </a:extLst>
          </p:cNvPr>
          <p:cNvSpPr txBox="1"/>
          <p:nvPr/>
        </p:nvSpPr>
        <p:spPr>
          <a:xfrm>
            <a:off x="9784644" y="675110"/>
            <a:ext cx="1061798" cy="369332"/>
          </a:xfrm>
          <a:prstGeom prst="rect">
            <a:avLst/>
          </a:prstGeom>
          <a:noFill/>
        </p:spPr>
        <p:txBody>
          <a:bodyPr wrap="square" rtlCol="0">
            <a:spAutoFit/>
          </a:bodyPr>
          <a:lstStyle/>
          <a:p>
            <a:r>
              <a:rPr lang="en-US" dirty="0">
                <a:solidFill>
                  <a:srgbClr val="0070C0"/>
                </a:solidFill>
              </a:rPr>
              <a:t>2</a:t>
            </a:r>
          </a:p>
        </p:txBody>
      </p:sp>
      <p:sp>
        <p:nvSpPr>
          <p:cNvPr id="34" name="Oval 33">
            <a:extLst>
              <a:ext uri="{FF2B5EF4-FFF2-40B4-BE49-F238E27FC236}">
                <a16:creationId xmlns:a16="http://schemas.microsoft.com/office/drawing/2014/main" id="{5DE57445-2A38-401C-A4A6-7732181FAA17}"/>
              </a:ext>
            </a:extLst>
          </p:cNvPr>
          <p:cNvSpPr/>
          <p:nvPr/>
        </p:nvSpPr>
        <p:spPr>
          <a:xfrm>
            <a:off x="8418432" y="2623022"/>
            <a:ext cx="696525" cy="566537"/>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7458116" y="3765576"/>
            <a:ext cx="2322557" cy="369332"/>
          </a:xfrm>
          <a:prstGeom prst="rect">
            <a:avLst/>
          </a:prstGeom>
          <a:noFill/>
          <a:ln>
            <a:solidFill>
              <a:srgbClr val="0000FF"/>
            </a:solidFill>
          </a:ln>
        </p:spPr>
        <p:txBody>
          <a:bodyPr wrap="square" rtlCol="0">
            <a:spAutoFit/>
          </a:bodyPr>
          <a:lstStyle/>
          <a:p>
            <a:r>
              <a:rPr lang="ne-NP" b="1" dirty="0">
                <a:solidFill>
                  <a:srgbClr val="FF0000"/>
                </a:solidFill>
              </a:rPr>
              <a:t>यस्तो खाली हुनु भएन</a:t>
            </a:r>
            <a:endParaRPr lang="en-US" b="1" dirty="0">
              <a:solidFill>
                <a:srgbClr val="FF0000"/>
              </a:solidFill>
            </a:endParaRPr>
          </a:p>
        </p:txBody>
      </p:sp>
      <p:cxnSp>
        <p:nvCxnSpPr>
          <p:cNvPr id="6" name="Straight Arrow Connector 5"/>
          <p:cNvCxnSpPr>
            <a:endCxn id="34" idx="3"/>
          </p:cNvCxnSpPr>
          <p:nvPr/>
        </p:nvCxnSpPr>
        <p:spPr>
          <a:xfrm flipV="1">
            <a:off x="7731421" y="3106592"/>
            <a:ext cx="789015" cy="65898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9774275" y="3744707"/>
            <a:ext cx="1020740" cy="13138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06929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603637-8D6E-42A0-B685-D2F5BE8C7533}"/>
              </a:ext>
            </a:extLst>
          </p:cNvPr>
          <p:cNvPicPr>
            <a:picLocks noChangeAspect="1"/>
          </p:cNvPicPr>
          <p:nvPr/>
        </p:nvPicPr>
        <p:blipFill rotWithShape="1">
          <a:blip r:embed="rId2"/>
          <a:srcRect b="598"/>
          <a:stretch/>
        </p:blipFill>
        <p:spPr>
          <a:xfrm>
            <a:off x="853759" y="-36926"/>
            <a:ext cx="10748169" cy="6757908"/>
          </a:xfrm>
          <a:prstGeom prst="rect">
            <a:avLst/>
          </a:prstGeom>
        </p:spPr>
      </p:pic>
      <p:sp>
        <p:nvSpPr>
          <p:cNvPr id="4" name="Slide Number Placeholder 3">
            <a:extLst>
              <a:ext uri="{FF2B5EF4-FFF2-40B4-BE49-F238E27FC236}">
                <a16:creationId xmlns:a16="http://schemas.microsoft.com/office/drawing/2014/main" id="{A08B3D06-6980-4C45-B78E-F9B897B824ED}"/>
              </a:ext>
            </a:extLst>
          </p:cNvPr>
          <p:cNvSpPr>
            <a:spLocks noGrp="1"/>
          </p:cNvSpPr>
          <p:nvPr>
            <p:ph type="sldNum" sz="quarter" idx="12"/>
          </p:nvPr>
        </p:nvSpPr>
        <p:spPr>
          <a:xfrm>
            <a:off x="11745962" y="6469362"/>
            <a:ext cx="892076" cy="365125"/>
          </a:xfrm>
        </p:spPr>
        <p:txBody>
          <a:bodyPr/>
          <a:lstStyle/>
          <a:p>
            <a:fld id="{26402401-4522-4C0F-A737-197EB07E49FF}" type="slidenum">
              <a:rPr lang="en-US" smtClean="0"/>
              <a:pPr/>
              <a:t>32</a:t>
            </a:fld>
            <a:endParaRPr lang="en-US" dirty="0"/>
          </a:p>
        </p:txBody>
      </p:sp>
      <p:sp>
        <p:nvSpPr>
          <p:cNvPr id="6" name="TextBox 5">
            <a:extLst>
              <a:ext uri="{FF2B5EF4-FFF2-40B4-BE49-F238E27FC236}">
                <a16:creationId xmlns:a16="http://schemas.microsoft.com/office/drawing/2014/main" id="{7243584A-B75F-4229-8627-23E5E0EEDF8F}"/>
              </a:ext>
            </a:extLst>
          </p:cNvPr>
          <p:cNvSpPr txBox="1"/>
          <p:nvPr/>
        </p:nvSpPr>
        <p:spPr>
          <a:xfrm>
            <a:off x="4629589" y="3704913"/>
            <a:ext cx="1326563"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7" name="TextBox 6">
            <a:extLst>
              <a:ext uri="{FF2B5EF4-FFF2-40B4-BE49-F238E27FC236}">
                <a16:creationId xmlns:a16="http://schemas.microsoft.com/office/drawing/2014/main" id="{650E5E12-F5FC-4970-AE1A-AD153D5F9596}"/>
              </a:ext>
            </a:extLst>
          </p:cNvPr>
          <p:cNvSpPr txBox="1"/>
          <p:nvPr/>
        </p:nvSpPr>
        <p:spPr>
          <a:xfrm>
            <a:off x="6609129" y="4883907"/>
            <a:ext cx="1038454" cy="307777"/>
          </a:xfrm>
          <a:prstGeom prst="rect">
            <a:avLst/>
          </a:prstGeom>
          <a:noFill/>
        </p:spPr>
        <p:txBody>
          <a:bodyPr wrap="square" rtlCol="0">
            <a:spAutoFit/>
          </a:bodyPr>
          <a:lstStyle/>
          <a:p>
            <a:r>
              <a:rPr lang="en-US" sz="1400">
                <a:solidFill>
                  <a:srgbClr val="0070C0"/>
                </a:solidFill>
              </a:rPr>
              <a:t>5</a:t>
            </a:r>
            <a:endParaRPr lang="en-US" sz="1400" dirty="0">
              <a:solidFill>
                <a:srgbClr val="0070C0"/>
              </a:solidFill>
            </a:endParaRPr>
          </a:p>
        </p:txBody>
      </p:sp>
      <p:sp>
        <p:nvSpPr>
          <p:cNvPr id="8" name="TextBox 7">
            <a:extLst>
              <a:ext uri="{FF2B5EF4-FFF2-40B4-BE49-F238E27FC236}">
                <a16:creationId xmlns:a16="http://schemas.microsoft.com/office/drawing/2014/main" id="{555D44A6-FBB7-4D65-9992-273A9FB846A6}"/>
              </a:ext>
            </a:extLst>
          </p:cNvPr>
          <p:cNvSpPr txBox="1"/>
          <p:nvPr/>
        </p:nvSpPr>
        <p:spPr>
          <a:xfrm>
            <a:off x="5394311" y="5252005"/>
            <a:ext cx="1258443" cy="307777"/>
          </a:xfrm>
          <a:prstGeom prst="rect">
            <a:avLst/>
          </a:prstGeom>
          <a:noFill/>
        </p:spPr>
        <p:txBody>
          <a:bodyPr wrap="square" rtlCol="0">
            <a:spAutoFit/>
          </a:bodyPr>
          <a:lstStyle/>
          <a:p>
            <a:r>
              <a:rPr lang="en-US" sz="1400" dirty="0">
                <a:solidFill>
                  <a:srgbClr val="0070C0"/>
                </a:solidFill>
              </a:rPr>
              <a:t>1</a:t>
            </a:r>
          </a:p>
        </p:txBody>
      </p:sp>
      <p:sp>
        <p:nvSpPr>
          <p:cNvPr id="9" name="TextBox 8">
            <a:extLst>
              <a:ext uri="{FF2B5EF4-FFF2-40B4-BE49-F238E27FC236}">
                <a16:creationId xmlns:a16="http://schemas.microsoft.com/office/drawing/2014/main" id="{F86C2677-96AE-46EB-8EB7-9AB722C226BE}"/>
              </a:ext>
            </a:extLst>
          </p:cNvPr>
          <p:cNvSpPr txBox="1"/>
          <p:nvPr/>
        </p:nvSpPr>
        <p:spPr>
          <a:xfrm>
            <a:off x="6620801" y="3813976"/>
            <a:ext cx="1038454" cy="307777"/>
          </a:xfrm>
          <a:prstGeom prst="rect">
            <a:avLst/>
          </a:prstGeom>
          <a:noFill/>
        </p:spPr>
        <p:txBody>
          <a:bodyPr wrap="square" rtlCol="0">
            <a:spAutoFit/>
          </a:bodyPr>
          <a:lstStyle/>
          <a:p>
            <a:r>
              <a:rPr lang="en-US" sz="1400" dirty="0">
                <a:solidFill>
                  <a:srgbClr val="0070C0"/>
                </a:solidFill>
              </a:rPr>
              <a:t>24</a:t>
            </a:r>
            <a:r>
              <a:rPr lang="ne-NP" sz="1400" dirty="0">
                <a:solidFill>
                  <a:srgbClr val="0070C0"/>
                </a:solidFill>
              </a:rPr>
              <a:t> </a:t>
            </a:r>
            <a:endParaRPr lang="en-US" sz="1400" dirty="0">
              <a:solidFill>
                <a:srgbClr val="0070C0"/>
              </a:solidFill>
            </a:endParaRPr>
          </a:p>
        </p:txBody>
      </p:sp>
      <p:sp>
        <p:nvSpPr>
          <p:cNvPr id="10" name="TextBox 9">
            <a:extLst>
              <a:ext uri="{FF2B5EF4-FFF2-40B4-BE49-F238E27FC236}">
                <a16:creationId xmlns:a16="http://schemas.microsoft.com/office/drawing/2014/main" id="{4783F913-8A91-4F25-9B50-B40DCEF64359}"/>
              </a:ext>
            </a:extLst>
          </p:cNvPr>
          <p:cNvSpPr txBox="1"/>
          <p:nvPr/>
        </p:nvSpPr>
        <p:spPr>
          <a:xfrm>
            <a:off x="6620346" y="5333884"/>
            <a:ext cx="1150827" cy="307777"/>
          </a:xfrm>
          <a:prstGeom prst="rect">
            <a:avLst/>
          </a:prstGeom>
          <a:noFill/>
        </p:spPr>
        <p:txBody>
          <a:bodyPr wrap="square" rtlCol="0">
            <a:spAutoFit/>
          </a:bodyPr>
          <a:lstStyle/>
          <a:p>
            <a:r>
              <a:rPr lang="en-US" sz="1400" dirty="0">
                <a:solidFill>
                  <a:srgbClr val="0070C0"/>
                </a:solidFill>
              </a:rPr>
              <a:t>00</a:t>
            </a:r>
            <a:r>
              <a:rPr lang="ne-NP" sz="1400" dirty="0">
                <a:solidFill>
                  <a:srgbClr val="0070C0"/>
                </a:solidFill>
              </a:rPr>
              <a:t> </a:t>
            </a:r>
            <a:endParaRPr lang="en-US" sz="1400" dirty="0">
              <a:solidFill>
                <a:srgbClr val="0070C0"/>
              </a:solidFill>
            </a:endParaRPr>
          </a:p>
        </p:txBody>
      </p:sp>
      <p:sp>
        <p:nvSpPr>
          <p:cNvPr id="11" name="TextBox 10">
            <a:extLst>
              <a:ext uri="{FF2B5EF4-FFF2-40B4-BE49-F238E27FC236}">
                <a16:creationId xmlns:a16="http://schemas.microsoft.com/office/drawing/2014/main" id="{0316CDC3-7B13-4011-81A5-B9A138A5B882}"/>
              </a:ext>
            </a:extLst>
          </p:cNvPr>
          <p:cNvSpPr txBox="1"/>
          <p:nvPr/>
        </p:nvSpPr>
        <p:spPr>
          <a:xfrm>
            <a:off x="5373795" y="4753365"/>
            <a:ext cx="684679"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12" name="TextBox 11">
            <a:extLst>
              <a:ext uri="{FF2B5EF4-FFF2-40B4-BE49-F238E27FC236}">
                <a16:creationId xmlns:a16="http://schemas.microsoft.com/office/drawing/2014/main" id="{8A563449-6DB1-4410-A2E5-863629DB7E2C}"/>
              </a:ext>
            </a:extLst>
          </p:cNvPr>
          <p:cNvSpPr txBox="1"/>
          <p:nvPr/>
        </p:nvSpPr>
        <p:spPr>
          <a:xfrm>
            <a:off x="6597457" y="4358506"/>
            <a:ext cx="1277262" cy="307777"/>
          </a:xfrm>
          <a:prstGeom prst="rect">
            <a:avLst/>
          </a:prstGeom>
          <a:noFill/>
        </p:spPr>
        <p:txBody>
          <a:bodyPr wrap="square" rtlCol="0">
            <a:spAutoFit/>
          </a:bodyPr>
          <a:lstStyle/>
          <a:p>
            <a:r>
              <a:rPr lang="en-US" sz="1400" dirty="0">
                <a:solidFill>
                  <a:srgbClr val="0070C0"/>
                </a:solidFill>
              </a:rPr>
              <a:t>23</a:t>
            </a:r>
          </a:p>
        </p:txBody>
      </p:sp>
      <p:sp>
        <p:nvSpPr>
          <p:cNvPr id="13" name="TextBox 12">
            <a:extLst>
              <a:ext uri="{FF2B5EF4-FFF2-40B4-BE49-F238E27FC236}">
                <a16:creationId xmlns:a16="http://schemas.microsoft.com/office/drawing/2014/main" id="{1F3C84E0-339C-4EFC-A60C-4B58F811A716}"/>
              </a:ext>
            </a:extLst>
          </p:cNvPr>
          <p:cNvSpPr txBox="1"/>
          <p:nvPr/>
        </p:nvSpPr>
        <p:spPr>
          <a:xfrm>
            <a:off x="5374703" y="4230007"/>
            <a:ext cx="552205" cy="307777"/>
          </a:xfrm>
          <a:prstGeom prst="rect">
            <a:avLst/>
          </a:prstGeom>
          <a:noFill/>
        </p:spPr>
        <p:txBody>
          <a:bodyPr wrap="square" rtlCol="0">
            <a:spAutoFit/>
          </a:bodyPr>
          <a:lstStyle/>
          <a:p>
            <a:r>
              <a:rPr lang="en-US" sz="1400" dirty="0">
                <a:solidFill>
                  <a:srgbClr val="0070C0"/>
                </a:solidFill>
              </a:rPr>
              <a:t>2</a:t>
            </a:r>
          </a:p>
        </p:txBody>
      </p:sp>
      <p:sp>
        <p:nvSpPr>
          <p:cNvPr id="14" name="TextBox 13">
            <a:extLst>
              <a:ext uri="{FF2B5EF4-FFF2-40B4-BE49-F238E27FC236}">
                <a16:creationId xmlns:a16="http://schemas.microsoft.com/office/drawing/2014/main" id="{5EE912B5-797E-4FCF-B88F-3143A3B87BBE}"/>
              </a:ext>
            </a:extLst>
          </p:cNvPr>
          <p:cNvSpPr txBox="1"/>
          <p:nvPr/>
        </p:nvSpPr>
        <p:spPr>
          <a:xfrm>
            <a:off x="2349080" y="2690197"/>
            <a:ext cx="1838208" cy="307777"/>
          </a:xfrm>
          <a:prstGeom prst="rect">
            <a:avLst/>
          </a:prstGeom>
          <a:noFill/>
        </p:spPr>
        <p:txBody>
          <a:bodyPr wrap="square" rtlCol="0">
            <a:spAutoFit/>
          </a:bodyPr>
          <a:lstStyle/>
          <a:p>
            <a:r>
              <a:rPr lang="ne-NP" sz="1400" dirty="0">
                <a:solidFill>
                  <a:srgbClr val="0070C0"/>
                </a:solidFill>
              </a:rPr>
              <a:t>हरि खड्का </a:t>
            </a:r>
            <a:endParaRPr lang="en-US" sz="1400" dirty="0">
              <a:solidFill>
                <a:srgbClr val="0070C0"/>
              </a:solidFill>
            </a:endParaRPr>
          </a:p>
        </p:txBody>
      </p:sp>
      <p:sp>
        <p:nvSpPr>
          <p:cNvPr id="15" name="TextBox 14">
            <a:extLst>
              <a:ext uri="{FF2B5EF4-FFF2-40B4-BE49-F238E27FC236}">
                <a16:creationId xmlns:a16="http://schemas.microsoft.com/office/drawing/2014/main" id="{68114B49-45A3-49DE-9689-04A899DD7668}"/>
              </a:ext>
            </a:extLst>
          </p:cNvPr>
          <p:cNvSpPr txBox="1"/>
          <p:nvPr/>
        </p:nvSpPr>
        <p:spPr>
          <a:xfrm>
            <a:off x="2252176" y="3113808"/>
            <a:ext cx="1973614" cy="307777"/>
          </a:xfrm>
          <a:prstGeom prst="rect">
            <a:avLst/>
          </a:prstGeom>
          <a:noFill/>
        </p:spPr>
        <p:txBody>
          <a:bodyPr wrap="square" rtlCol="0">
            <a:spAutoFit/>
          </a:bodyPr>
          <a:lstStyle/>
          <a:p>
            <a:r>
              <a:rPr lang="ne-NP" sz="1400" dirty="0">
                <a:solidFill>
                  <a:srgbClr val="0070C0"/>
                </a:solidFill>
              </a:rPr>
              <a:t>सिता खड्का </a:t>
            </a:r>
            <a:endParaRPr lang="en-US" sz="1400" dirty="0">
              <a:solidFill>
                <a:srgbClr val="0070C0"/>
              </a:solidFill>
            </a:endParaRPr>
          </a:p>
        </p:txBody>
      </p:sp>
      <p:sp>
        <p:nvSpPr>
          <p:cNvPr id="16" name="TextBox 15">
            <a:extLst>
              <a:ext uri="{FF2B5EF4-FFF2-40B4-BE49-F238E27FC236}">
                <a16:creationId xmlns:a16="http://schemas.microsoft.com/office/drawing/2014/main" id="{2D2D1428-3BFF-4039-ACD9-E606D8CDF03C}"/>
              </a:ext>
            </a:extLst>
          </p:cNvPr>
          <p:cNvSpPr txBox="1"/>
          <p:nvPr/>
        </p:nvSpPr>
        <p:spPr>
          <a:xfrm>
            <a:off x="5336477" y="2696222"/>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17" name="TextBox 16">
            <a:extLst>
              <a:ext uri="{FF2B5EF4-FFF2-40B4-BE49-F238E27FC236}">
                <a16:creationId xmlns:a16="http://schemas.microsoft.com/office/drawing/2014/main" id="{95AEB4E2-BED5-4FFE-9088-B33578B41131}"/>
              </a:ext>
            </a:extLst>
          </p:cNvPr>
          <p:cNvSpPr txBox="1"/>
          <p:nvPr/>
        </p:nvSpPr>
        <p:spPr>
          <a:xfrm>
            <a:off x="2301369" y="5361596"/>
            <a:ext cx="1774810" cy="307777"/>
          </a:xfrm>
          <a:prstGeom prst="rect">
            <a:avLst/>
          </a:prstGeom>
          <a:noFill/>
        </p:spPr>
        <p:txBody>
          <a:bodyPr wrap="square" rtlCol="0">
            <a:spAutoFit/>
          </a:bodyPr>
          <a:lstStyle/>
          <a:p>
            <a:r>
              <a:rPr lang="ne-NP" sz="1400">
                <a:solidFill>
                  <a:srgbClr val="0070C0"/>
                </a:solidFill>
              </a:rPr>
              <a:t>सौरभ </a:t>
            </a:r>
            <a:r>
              <a:rPr lang="ne-NP" sz="1400" dirty="0">
                <a:solidFill>
                  <a:srgbClr val="0070C0"/>
                </a:solidFill>
              </a:rPr>
              <a:t>खड्का </a:t>
            </a:r>
            <a:endParaRPr lang="en-US" sz="1400" dirty="0">
              <a:solidFill>
                <a:srgbClr val="0070C0"/>
              </a:solidFill>
            </a:endParaRPr>
          </a:p>
        </p:txBody>
      </p:sp>
      <p:sp>
        <p:nvSpPr>
          <p:cNvPr id="18" name="TextBox 17">
            <a:extLst>
              <a:ext uri="{FF2B5EF4-FFF2-40B4-BE49-F238E27FC236}">
                <a16:creationId xmlns:a16="http://schemas.microsoft.com/office/drawing/2014/main" id="{8655F0B2-B2E1-426C-A696-B41050295225}"/>
              </a:ext>
            </a:extLst>
          </p:cNvPr>
          <p:cNvSpPr txBox="1"/>
          <p:nvPr/>
        </p:nvSpPr>
        <p:spPr>
          <a:xfrm>
            <a:off x="2343146" y="4731333"/>
            <a:ext cx="1552994" cy="307777"/>
          </a:xfrm>
          <a:prstGeom prst="rect">
            <a:avLst/>
          </a:prstGeom>
          <a:noFill/>
        </p:spPr>
        <p:txBody>
          <a:bodyPr wrap="square" rtlCol="0">
            <a:spAutoFit/>
          </a:bodyPr>
          <a:lstStyle/>
          <a:p>
            <a:r>
              <a:rPr lang="ne-NP" sz="1400" dirty="0">
                <a:solidFill>
                  <a:srgbClr val="0070C0"/>
                </a:solidFill>
              </a:rPr>
              <a:t>राजु खड्का </a:t>
            </a:r>
            <a:endParaRPr lang="en-US" sz="1400" dirty="0">
              <a:solidFill>
                <a:srgbClr val="0070C0"/>
              </a:solidFill>
            </a:endParaRPr>
          </a:p>
        </p:txBody>
      </p:sp>
      <p:sp>
        <p:nvSpPr>
          <p:cNvPr id="19" name="TextBox 18">
            <a:extLst>
              <a:ext uri="{FF2B5EF4-FFF2-40B4-BE49-F238E27FC236}">
                <a16:creationId xmlns:a16="http://schemas.microsoft.com/office/drawing/2014/main" id="{5B46EDBB-E4AC-4427-8937-07FC5108AE57}"/>
              </a:ext>
            </a:extLst>
          </p:cNvPr>
          <p:cNvSpPr txBox="1"/>
          <p:nvPr/>
        </p:nvSpPr>
        <p:spPr>
          <a:xfrm>
            <a:off x="2265758" y="4198042"/>
            <a:ext cx="1896610" cy="307777"/>
          </a:xfrm>
          <a:prstGeom prst="rect">
            <a:avLst/>
          </a:prstGeom>
          <a:noFill/>
        </p:spPr>
        <p:txBody>
          <a:bodyPr wrap="square" rtlCol="0">
            <a:spAutoFit/>
          </a:bodyPr>
          <a:lstStyle/>
          <a:p>
            <a:r>
              <a:rPr lang="ne-NP" sz="1400" dirty="0">
                <a:solidFill>
                  <a:srgbClr val="0070C0"/>
                </a:solidFill>
              </a:rPr>
              <a:t>आरुशी खड्का </a:t>
            </a:r>
            <a:endParaRPr lang="en-US" sz="1400" dirty="0">
              <a:solidFill>
                <a:srgbClr val="0070C0"/>
              </a:solidFill>
            </a:endParaRPr>
          </a:p>
        </p:txBody>
      </p:sp>
      <p:sp>
        <p:nvSpPr>
          <p:cNvPr id="20" name="TextBox 19">
            <a:extLst>
              <a:ext uri="{FF2B5EF4-FFF2-40B4-BE49-F238E27FC236}">
                <a16:creationId xmlns:a16="http://schemas.microsoft.com/office/drawing/2014/main" id="{B072DDDB-694B-41C6-A080-46F0895E1186}"/>
              </a:ext>
            </a:extLst>
          </p:cNvPr>
          <p:cNvSpPr txBox="1"/>
          <p:nvPr/>
        </p:nvSpPr>
        <p:spPr>
          <a:xfrm>
            <a:off x="2319579" y="3683168"/>
            <a:ext cx="1788967" cy="307777"/>
          </a:xfrm>
          <a:prstGeom prst="rect">
            <a:avLst/>
          </a:prstGeom>
          <a:noFill/>
        </p:spPr>
        <p:txBody>
          <a:bodyPr wrap="square" rtlCol="0">
            <a:spAutoFit/>
          </a:bodyPr>
          <a:lstStyle/>
          <a:p>
            <a:r>
              <a:rPr lang="ne-NP" sz="1400" dirty="0">
                <a:solidFill>
                  <a:srgbClr val="0070C0"/>
                </a:solidFill>
              </a:rPr>
              <a:t>शिव खड्का </a:t>
            </a:r>
            <a:endParaRPr lang="en-US" sz="1400" dirty="0">
              <a:solidFill>
                <a:srgbClr val="0070C0"/>
              </a:solidFill>
            </a:endParaRPr>
          </a:p>
        </p:txBody>
      </p:sp>
      <p:sp>
        <p:nvSpPr>
          <p:cNvPr id="21" name="TextBox 20">
            <a:extLst>
              <a:ext uri="{FF2B5EF4-FFF2-40B4-BE49-F238E27FC236}">
                <a16:creationId xmlns:a16="http://schemas.microsoft.com/office/drawing/2014/main" id="{EC9C8BD4-1411-4BE7-AA11-77E100FFD9D3}"/>
              </a:ext>
            </a:extLst>
          </p:cNvPr>
          <p:cNvSpPr txBox="1"/>
          <p:nvPr/>
        </p:nvSpPr>
        <p:spPr>
          <a:xfrm>
            <a:off x="5341389" y="3188140"/>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22" name="TextBox 21">
            <a:extLst>
              <a:ext uri="{FF2B5EF4-FFF2-40B4-BE49-F238E27FC236}">
                <a16:creationId xmlns:a16="http://schemas.microsoft.com/office/drawing/2014/main" id="{52CFE8B1-7127-406C-B98B-C1552BD2F26E}"/>
              </a:ext>
            </a:extLst>
          </p:cNvPr>
          <p:cNvSpPr txBox="1"/>
          <p:nvPr/>
        </p:nvSpPr>
        <p:spPr>
          <a:xfrm>
            <a:off x="5441219" y="3756112"/>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3" name="TextBox 22">
            <a:extLst>
              <a:ext uri="{FF2B5EF4-FFF2-40B4-BE49-F238E27FC236}">
                <a16:creationId xmlns:a16="http://schemas.microsoft.com/office/drawing/2014/main" id="{AB47226B-2111-47FA-9C52-28E9DC166401}"/>
              </a:ext>
            </a:extLst>
          </p:cNvPr>
          <p:cNvSpPr txBox="1"/>
          <p:nvPr/>
        </p:nvSpPr>
        <p:spPr>
          <a:xfrm>
            <a:off x="4693088" y="3083256"/>
            <a:ext cx="454492" cy="307777"/>
          </a:xfrm>
          <a:prstGeom prst="rect">
            <a:avLst/>
          </a:prstGeom>
          <a:noFill/>
        </p:spPr>
        <p:txBody>
          <a:bodyPr wrap="square" rtlCol="0">
            <a:spAutoFit/>
          </a:bodyPr>
          <a:lstStyle/>
          <a:p>
            <a:r>
              <a:rPr lang="en-US" sz="1400" dirty="0">
                <a:solidFill>
                  <a:srgbClr val="0070C0"/>
                </a:solidFill>
              </a:rPr>
              <a:t>2</a:t>
            </a:r>
          </a:p>
        </p:txBody>
      </p:sp>
      <p:sp>
        <p:nvSpPr>
          <p:cNvPr id="24" name="TextBox 23">
            <a:extLst>
              <a:ext uri="{FF2B5EF4-FFF2-40B4-BE49-F238E27FC236}">
                <a16:creationId xmlns:a16="http://schemas.microsoft.com/office/drawing/2014/main" id="{95B7D3CB-39D0-44E5-A2B5-A9226FA48E62}"/>
              </a:ext>
            </a:extLst>
          </p:cNvPr>
          <p:cNvSpPr txBox="1"/>
          <p:nvPr/>
        </p:nvSpPr>
        <p:spPr>
          <a:xfrm>
            <a:off x="6597457" y="2761546"/>
            <a:ext cx="1061798" cy="307777"/>
          </a:xfrm>
          <a:prstGeom prst="rect">
            <a:avLst/>
          </a:prstGeom>
          <a:noFill/>
        </p:spPr>
        <p:txBody>
          <a:bodyPr wrap="square" rtlCol="0">
            <a:spAutoFit/>
          </a:bodyPr>
          <a:lstStyle/>
          <a:p>
            <a:r>
              <a:rPr lang="en-US" sz="1400" dirty="0">
                <a:solidFill>
                  <a:srgbClr val="0070C0"/>
                </a:solidFill>
              </a:rPr>
              <a:t>45</a:t>
            </a:r>
          </a:p>
        </p:txBody>
      </p:sp>
      <p:sp>
        <p:nvSpPr>
          <p:cNvPr id="25" name="TextBox 24">
            <a:extLst>
              <a:ext uri="{FF2B5EF4-FFF2-40B4-BE49-F238E27FC236}">
                <a16:creationId xmlns:a16="http://schemas.microsoft.com/office/drawing/2014/main" id="{56CF1F64-E5C6-4C34-A4B4-684257648E2F}"/>
              </a:ext>
            </a:extLst>
          </p:cNvPr>
          <p:cNvSpPr txBox="1"/>
          <p:nvPr/>
        </p:nvSpPr>
        <p:spPr>
          <a:xfrm>
            <a:off x="6652754" y="3244300"/>
            <a:ext cx="975815" cy="307777"/>
          </a:xfrm>
          <a:prstGeom prst="rect">
            <a:avLst/>
          </a:prstGeom>
          <a:noFill/>
        </p:spPr>
        <p:txBody>
          <a:bodyPr wrap="square" rtlCol="0">
            <a:spAutoFit/>
          </a:bodyPr>
          <a:lstStyle/>
          <a:p>
            <a:r>
              <a:rPr lang="en-US" sz="1400" dirty="0">
                <a:solidFill>
                  <a:srgbClr val="0070C0"/>
                </a:solidFill>
              </a:rPr>
              <a:t>39</a:t>
            </a:r>
          </a:p>
        </p:txBody>
      </p:sp>
      <p:sp>
        <p:nvSpPr>
          <p:cNvPr id="27" name="TextBox 26">
            <a:extLst>
              <a:ext uri="{FF2B5EF4-FFF2-40B4-BE49-F238E27FC236}">
                <a16:creationId xmlns:a16="http://schemas.microsoft.com/office/drawing/2014/main" id="{8118B725-B39B-4E7C-9572-992D2BAB0F37}"/>
              </a:ext>
            </a:extLst>
          </p:cNvPr>
          <p:cNvSpPr txBox="1"/>
          <p:nvPr/>
        </p:nvSpPr>
        <p:spPr>
          <a:xfrm>
            <a:off x="4678890" y="4790888"/>
            <a:ext cx="1277262" cy="307777"/>
          </a:xfrm>
          <a:prstGeom prst="rect">
            <a:avLst/>
          </a:prstGeom>
          <a:noFill/>
        </p:spPr>
        <p:txBody>
          <a:bodyPr wrap="square" rtlCol="0">
            <a:spAutoFit/>
          </a:bodyPr>
          <a:lstStyle/>
          <a:p>
            <a:r>
              <a:rPr lang="ne-NP" sz="1400" dirty="0">
                <a:solidFill>
                  <a:srgbClr val="0070C0"/>
                </a:solidFill>
              </a:rPr>
              <a:t>8</a:t>
            </a:r>
            <a:endParaRPr lang="en-US" sz="1400" dirty="0">
              <a:solidFill>
                <a:srgbClr val="0070C0"/>
              </a:solidFill>
            </a:endParaRPr>
          </a:p>
        </p:txBody>
      </p:sp>
      <p:sp>
        <p:nvSpPr>
          <p:cNvPr id="28" name="TextBox 27">
            <a:extLst>
              <a:ext uri="{FF2B5EF4-FFF2-40B4-BE49-F238E27FC236}">
                <a16:creationId xmlns:a16="http://schemas.microsoft.com/office/drawing/2014/main" id="{2AF2D272-AC76-476D-BEBB-1BF32F4E5AAB}"/>
              </a:ext>
            </a:extLst>
          </p:cNvPr>
          <p:cNvSpPr txBox="1"/>
          <p:nvPr/>
        </p:nvSpPr>
        <p:spPr>
          <a:xfrm>
            <a:off x="4685913" y="4215269"/>
            <a:ext cx="540594"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29" name="TextBox 28">
            <a:extLst>
              <a:ext uri="{FF2B5EF4-FFF2-40B4-BE49-F238E27FC236}">
                <a16:creationId xmlns:a16="http://schemas.microsoft.com/office/drawing/2014/main" id="{110F0080-28A8-44A8-91C5-D52213018EEF}"/>
              </a:ext>
            </a:extLst>
          </p:cNvPr>
          <p:cNvSpPr txBox="1"/>
          <p:nvPr/>
        </p:nvSpPr>
        <p:spPr>
          <a:xfrm>
            <a:off x="4692681" y="5297096"/>
            <a:ext cx="1277262" cy="307777"/>
          </a:xfrm>
          <a:prstGeom prst="rect">
            <a:avLst/>
          </a:prstGeom>
          <a:noFill/>
        </p:spPr>
        <p:txBody>
          <a:bodyPr wrap="square" rtlCol="0">
            <a:spAutoFit/>
          </a:bodyPr>
          <a:lstStyle/>
          <a:p>
            <a:r>
              <a:rPr lang="ne-NP" sz="1400" dirty="0">
                <a:solidFill>
                  <a:srgbClr val="0070C0"/>
                </a:solidFill>
              </a:rPr>
              <a:t>8 </a:t>
            </a:r>
            <a:endParaRPr lang="en-US" sz="1400" dirty="0">
              <a:solidFill>
                <a:srgbClr val="0070C0"/>
              </a:solidFill>
            </a:endParaRPr>
          </a:p>
        </p:txBody>
      </p:sp>
      <p:sp>
        <p:nvSpPr>
          <p:cNvPr id="31" name="Oval 30">
            <a:extLst>
              <a:ext uri="{FF2B5EF4-FFF2-40B4-BE49-F238E27FC236}">
                <a16:creationId xmlns:a16="http://schemas.microsoft.com/office/drawing/2014/main" id="{4339D598-B0FA-47CE-BC85-DD17C2FCA7B6}"/>
              </a:ext>
            </a:extLst>
          </p:cNvPr>
          <p:cNvSpPr/>
          <p:nvPr/>
        </p:nvSpPr>
        <p:spPr>
          <a:xfrm>
            <a:off x="9082169" y="4205025"/>
            <a:ext cx="2345218" cy="318021"/>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6CF2E69C-DCA3-4983-BDF3-8E87114F1297}"/>
              </a:ext>
            </a:extLst>
          </p:cNvPr>
          <p:cNvSpPr/>
          <p:nvPr/>
        </p:nvSpPr>
        <p:spPr>
          <a:xfrm>
            <a:off x="8181620" y="5252005"/>
            <a:ext cx="546259" cy="352868"/>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51E7BE10-3C78-4BCF-9998-789B07349433}"/>
              </a:ext>
            </a:extLst>
          </p:cNvPr>
          <p:cNvSpPr txBox="1"/>
          <p:nvPr/>
        </p:nvSpPr>
        <p:spPr>
          <a:xfrm>
            <a:off x="4695608" y="2690196"/>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39" name="TextBox 38">
            <a:extLst>
              <a:ext uri="{FF2B5EF4-FFF2-40B4-BE49-F238E27FC236}">
                <a16:creationId xmlns:a16="http://schemas.microsoft.com/office/drawing/2014/main" id="{AF8B7D4B-C74B-468F-9D4B-B48DF66C833C}"/>
              </a:ext>
            </a:extLst>
          </p:cNvPr>
          <p:cNvSpPr txBox="1"/>
          <p:nvPr/>
        </p:nvSpPr>
        <p:spPr>
          <a:xfrm>
            <a:off x="9828975" y="2596200"/>
            <a:ext cx="454677" cy="307777"/>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40" name="TextBox 39">
            <a:extLst>
              <a:ext uri="{FF2B5EF4-FFF2-40B4-BE49-F238E27FC236}">
                <a16:creationId xmlns:a16="http://schemas.microsoft.com/office/drawing/2014/main" id="{AEF37D7C-CF3C-4B4A-A731-8A9ED52CFDDD}"/>
              </a:ext>
            </a:extLst>
          </p:cNvPr>
          <p:cNvSpPr txBox="1"/>
          <p:nvPr/>
        </p:nvSpPr>
        <p:spPr>
          <a:xfrm>
            <a:off x="8381804" y="2607657"/>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41" name="TextBox 40">
            <a:extLst>
              <a:ext uri="{FF2B5EF4-FFF2-40B4-BE49-F238E27FC236}">
                <a16:creationId xmlns:a16="http://schemas.microsoft.com/office/drawing/2014/main" id="{67DD483C-3A9B-4C0C-A228-CB80CE810BE5}"/>
              </a:ext>
            </a:extLst>
          </p:cNvPr>
          <p:cNvSpPr txBox="1"/>
          <p:nvPr/>
        </p:nvSpPr>
        <p:spPr>
          <a:xfrm>
            <a:off x="9197888" y="2608393"/>
            <a:ext cx="541778" cy="307777"/>
          </a:xfrm>
          <a:prstGeom prst="rect">
            <a:avLst/>
          </a:prstGeom>
          <a:noFill/>
        </p:spPr>
        <p:txBody>
          <a:bodyPr wrap="square" rtlCol="0">
            <a:spAutoFit/>
          </a:bodyPr>
          <a:lstStyle/>
          <a:p>
            <a:r>
              <a:rPr lang="ne-NP" sz="1400" dirty="0">
                <a:solidFill>
                  <a:srgbClr val="0070C0"/>
                </a:solidFill>
              </a:rPr>
              <a:t>क्षेत्री  </a:t>
            </a:r>
            <a:endParaRPr lang="en-US" sz="1400" dirty="0">
              <a:solidFill>
                <a:srgbClr val="0070C0"/>
              </a:solidFill>
            </a:endParaRPr>
          </a:p>
        </p:txBody>
      </p:sp>
      <p:sp>
        <p:nvSpPr>
          <p:cNvPr id="43" name="TextBox 42">
            <a:extLst>
              <a:ext uri="{FF2B5EF4-FFF2-40B4-BE49-F238E27FC236}">
                <a16:creationId xmlns:a16="http://schemas.microsoft.com/office/drawing/2014/main" id="{A88B0F9B-3005-49CC-8560-F7F511863E00}"/>
              </a:ext>
            </a:extLst>
          </p:cNvPr>
          <p:cNvSpPr txBox="1"/>
          <p:nvPr/>
        </p:nvSpPr>
        <p:spPr>
          <a:xfrm>
            <a:off x="8252919" y="3744819"/>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44" name="TextBox 43">
            <a:extLst>
              <a:ext uri="{FF2B5EF4-FFF2-40B4-BE49-F238E27FC236}">
                <a16:creationId xmlns:a16="http://schemas.microsoft.com/office/drawing/2014/main" id="{1210075D-BA65-4F0A-88E5-5B779C23E1E3}"/>
              </a:ext>
            </a:extLst>
          </p:cNvPr>
          <p:cNvSpPr txBox="1"/>
          <p:nvPr/>
        </p:nvSpPr>
        <p:spPr>
          <a:xfrm>
            <a:off x="8319975" y="4309184"/>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45" name="TextBox 44">
            <a:extLst>
              <a:ext uri="{FF2B5EF4-FFF2-40B4-BE49-F238E27FC236}">
                <a16:creationId xmlns:a16="http://schemas.microsoft.com/office/drawing/2014/main" id="{600F801D-196E-4E56-96BB-D47250119040}"/>
              </a:ext>
            </a:extLst>
          </p:cNvPr>
          <p:cNvSpPr txBox="1"/>
          <p:nvPr/>
        </p:nvSpPr>
        <p:spPr>
          <a:xfrm>
            <a:off x="8341744" y="3065564"/>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46" name="TextBox 45">
            <a:extLst>
              <a:ext uri="{FF2B5EF4-FFF2-40B4-BE49-F238E27FC236}">
                <a16:creationId xmlns:a16="http://schemas.microsoft.com/office/drawing/2014/main" id="{1E842664-411A-4A91-BDF6-CF4A97DAF618}"/>
              </a:ext>
            </a:extLst>
          </p:cNvPr>
          <p:cNvSpPr txBox="1"/>
          <p:nvPr/>
        </p:nvSpPr>
        <p:spPr>
          <a:xfrm>
            <a:off x="11104446" y="2687641"/>
            <a:ext cx="467590" cy="307777"/>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47" name="TextBox 46">
            <a:extLst>
              <a:ext uri="{FF2B5EF4-FFF2-40B4-BE49-F238E27FC236}">
                <a16:creationId xmlns:a16="http://schemas.microsoft.com/office/drawing/2014/main" id="{435AED01-257A-4DD8-B273-5715EC68998B}"/>
              </a:ext>
            </a:extLst>
          </p:cNvPr>
          <p:cNvSpPr txBox="1"/>
          <p:nvPr/>
        </p:nvSpPr>
        <p:spPr>
          <a:xfrm>
            <a:off x="10283652" y="2663864"/>
            <a:ext cx="672065" cy="307777"/>
          </a:xfrm>
          <a:prstGeom prst="rect">
            <a:avLst/>
          </a:prstGeom>
          <a:noFill/>
        </p:spPr>
        <p:txBody>
          <a:bodyPr wrap="square" rtlCol="0">
            <a:spAutoFit/>
          </a:bodyPr>
          <a:lstStyle/>
          <a:p>
            <a:r>
              <a:rPr lang="ne-NP" sz="1400" dirty="0">
                <a:solidFill>
                  <a:srgbClr val="0070C0"/>
                </a:solidFill>
              </a:rPr>
              <a:t>नेपाली  </a:t>
            </a:r>
            <a:endParaRPr lang="en-US" sz="1400" dirty="0">
              <a:solidFill>
                <a:srgbClr val="0070C0"/>
              </a:solidFill>
            </a:endParaRPr>
          </a:p>
        </p:txBody>
      </p:sp>
      <p:sp>
        <p:nvSpPr>
          <p:cNvPr id="48" name="TextBox 47">
            <a:extLst>
              <a:ext uri="{FF2B5EF4-FFF2-40B4-BE49-F238E27FC236}">
                <a16:creationId xmlns:a16="http://schemas.microsoft.com/office/drawing/2014/main" id="{48AA3252-3C7E-424B-8809-1695CFB11185}"/>
              </a:ext>
            </a:extLst>
          </p:cNvPr>
          <p:cNvSpPr txBox="1"/>
          <p:nvPr/>
        </p:nvSpPr>
        <p:spPr>
          <a:xfrm>
            <a:off x="9775136" y="3154174"/>
            <a:ext cx="467590" cy="284228"/>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49" name="TextBox 48">
            <a:extLst>
              <a:ext uri="{FF2B5EF4-FFF2-40B4-BE49-F238E27FC236}">
                <a16:creationId xmlns:a16="http://schemas.microsoft.com/office/drawing/2014/main" id="{B7E13CE5-800A-4F3A-B0ED-8483378E3992}"/>
              </a:ext>
            </a:extLst>
          </p:cNvPr>
          <p:cNvSpPr txBox="1"/>
          <p:nvPr/>
        </p:nvSpPr>
        <p:spPr>
          <a:xfrm>
            <a:off x="9156961" y="3174903"/>
            <a:ext cx="541778" cy="284228"/>
          </a:xfrm>
          <a:prstGeom prst="rect">
            <a:avLst/>
          </a:prstGeom>
          <a:noFill/>
        </p:spPr>
        <p:txBody>
          <a:bodyPr wrap="square" rtlCol="0">
            <a:spAutoFit/>
          </a:bodyPr>
          <a:lstStyle/>
          <a:p>
            <a:r>
              <a:rPr lang="ne-NP" sz="1400" dirty="0">
                <a:solidFill>
                  <a:srgbClr val="0070C0"/>
                </a:solidFill>
              </a:rPr>
              <a:t>क्षेत्री  </a:t>
            </a:r>
            <a:endParaRPr lang="en-US" sz="1400" dirty="0">
              <a:solidFill>
                <a:srgbClr val="0070C0"/>
              </a:solidFill>
            </a:endParaRPr>
          </a:p>
        </p:txBody>
      </p:sp>
      <p:sp>
        <p:nvSpPr>
          <p:cNvPr id="50" name="TextBox 49">
            <a:extLst>
              <a:ext uri="{FF2B5EF4-FFF2-40B4-BE49-F238E27FC236}">
                <a16:creationId xmlns:a16="http://schemas.microsoft.com/office/drawing/2014/main" id="{1CAAE3D8-6D73-4C71-825A-19D5B8CE2EF6}"/>
              </a:ext>
            </a:extLst>
          </p:cNvPr>
          <p:cNvSpPr txBox="1"/>
          <p:nvPr/>
        </p:nvSpPr>
        <p:spPr>
          <a:xfrm>
            <a:off x="11063519" y="3254151"/>
            <a:ext cx="467590" cy="284228"/>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51" name="TextBox 50">
            <a:extLst>
              <a:ext uri="{FF2B5EF4-FFF2-40B4-BE49-F238E27FC236}">
                <a16:creationId xmlns:a16="http://schemas.microsoft.com/office/drawing/2014/main" id="{A6F3C54E-42DB-44D9-AEAD-CD7CDF074E32}"/>
              </a:ext>
            </a:extLst>
          </p:cNvPr>
          <p:cNvSpPr txBox="1"/>
          <p:nvPr/>
        </p:nvSpPr>
        <p:spPr>
          <a:xfrm>
            <a:off x="10242725" y="3230374"/>
            <a:ext cx="672065" cy="284228"/>
          </a:xfrm>
          <a:prstGeom prst="rect">
            <a:avLst/>
          </a:prstGeom>
          <a:noFill/>
        </p:spPr>
        <p:txBody>
          <a:bodyPr wrap="square" rtlCol="0">
            <a:spAutoFit/>
          </a:bodyPr>
          <a:lstStyle/>
          <a:p>
            <a:r>
              <a:rPr lang="ne-NP" sz="1400" dirty="0">
                <a:solidFill>
                  <a:srgbClr val="0070C0"/>
                </a:solidFill>
              </a:rPr>
              <a:t>नेपाली  </a:t>
            </a:r>
            <a:endParaRPr lang="en-US" sz="1400" dirty="0">
              <a:solidFill>
                <a:srgbClr val="0070C0"/>
              </a:solidFill>
            </a:endParaRPr>
          </a:p>
        </p:txBody>
      </p:sp>
      <p:sp>
        <p:nvSpPr>
          <p:cNvPr id="52" name="TextBox 51">
            <a:extLst>
              <a:ext uri="{FF2B5EF4-FFF2-40B4-BE49-F238E27FC236}">
                <a16:creationId xmlns:a16="http://schemas.microsoft.com/office/drawing/2014/main" id="{02BBDBA7-6717-4967-A67E-1F116F4FD972}"/>
              </a:ext>
            </a:extLst>
          </p:cNvPr>
          <p:cNvSpPr txBox="1"/>
          <p:nvPr/>
        </p:nvSpPr>
        <p:spPr>
          <a:xfrm>
            <a:off x="9728107" y="3628337"/>
            <a:ext cx="467590" cy="307777"/>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53" name="TextBox 52">
            <a:extLst>
              <a:ext uri="{FF2B5EF4-FFF2-40B4-BE49-F238E27FC236}">
                <a16:creationId xmlns:a16="http://schemas.microsoft.com/office/drawing/2014/main" id="{E51773B9-9E00-4CF0-A9A9-4AD3B18E8438}"/>
              </a:ext>
            </a:extLst>
          </p:cNvPr>
          <p:cNvSpPr txBox="1"/>
          <p:nvPr/>
        </p:nvSpPr>
        <p:spPr>
          <a:xfrm>
            <a:off x="9109932" y="3649066"/>
            <a:ext cx="541778" cy="307777"/>
          </a:xfrm>
          <a:prstGeom prst="rect">
            <a:avLst/>
          </a:prstGeom>
          <a:noFill/>
        </p:spPr>
        <p:txBody>
          <a:bodyPr wrap="square" rtlCol="0">
            <a:spAutoFit/>
          </a:bodyPr>
          <a:lstStyle/>
          <a:p>
            <a:r>
              <a:rPr lang="ne-NP" sz="1400" dirty="0">
                <a:solidFill>
                  <a:srgbClr val="0070C0"/>
                </a:solidFill>
              </a:rPr>
              <a:t>क्षेत्री  </a:t>
            </a:r>
            <a:endParaRPr lang="en-US" sz="1400" dirty="0">
              <a:solidFill>
                <a:srgbClr val="0070C0"/>
              </a:solidFill>
            </a:endParaRPr>
          </a:p>
        </p:txBody>
      </p:sp>
      <p:sp>
        <p:nvSpPr>
          <p:cNvPr id="54" name="TextBox 53">
            <a:extLst>
              <a:ext uri="{FF2B5EF4-FFF2-40B4-BE49-F238E27FC236}">
                <a16:creationId xmlns:a16="http://schemas.microsoft.com/office/drawing/2014/main" id="{4C6D23A4-8843-4DA9-8E60-7503DA4BBED3}"/>
              </a:ext>
            </a:extLst>
          </p:cNvPr>
          <p:cNvSpPr txBox="1"/>
          <p:nvPr/>
        </p:nvSpPr>
        <p:spPr>
          <a:xfrm>
            <a:off x="11016490" y="3728314"/>
            <a:ext cx="467590" cy="307777"/>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55" name="TextBox 54">
            <a:extLst>
              <a:ext uri="{FF2B5EF4-FFF2-40B4-BE49-F238E27FC236}">
                <a16:creationId xmlns:a16="http://schemas.microsoft.com/office/drawing/2014/main" id="{7CFE74E6-935D-4731-8312-1DDC755CF486}"/>
              </a:ext>
            </a:extLst>
          </p:cNvPr>
          <p:cNvSpPr txBox="1"/>
          <p:nvPr/>
        </p:nvSpPr>
        <p:spPr>
          <a:xfrm>
            <a:off x="10195696" y="3704537"/>
            <a:ext cx="672065" cy="307777"/>
          </a:xfrm>
          <a:prstGeom prst="rect">
            <a:avLst/>
          </a:prstGeom>
          <a:noFill/>
        </p:spPr>
        <p:txBody>
          <a:bodyPr wrap="square" rtlCol="0">
            <a:spAutoFit/>
          </a:bodyPr>
          <a:lstStyle/>
          <a:p>
            <a:r>
              <a:rPr lang="ne-NP" sz="1400" dirty="0">
                <a:solidFill>
                  <a:srgbClr val="0070C0"/>
                </a:solidFill>
              </a:rPr>
              <a:t>नेपाली  </a:t>
            </a:r>
            <a:endParaRPr lang="en-US" sz="1400" dirty="0">
              <a:solidFill>
                <a:srgbClr val="0070C0"/>
              </a:solidFill>
            </a:endParaRPr>
          </a:p>
        </p:txBody>
      </p:sp>
      <p:sp>
        <p:nvSpPr>
          <p:cNvPr id="56" name="TextBox 55">
            <a:extLst>
              <a:ext uri="{FF2B5EF4-FFF2-40B4-BE49-F238E27FC236}">
                <a16:creationId xmlns:a16="http://schemas.microsoft.com/office/drawing/2014/main" id="{68387280-B585-4B8C-8AF9-ACFDBF35990B}"/>
              </a:ext>
            </a:extLst>
          </p:cNvPr>
          <p:cNvSpPr txBox="1"/>
          <p:nvPr/>
        </p:nvSpPr>
        <p:spPr>
          <a:xfrm>
            <a:off x="9780360" y="5221995"/>
            <a:ext cx="467590" cy="307777"/>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57" name="TextBox 56">
            <a:extLst>
              <a:ext uri="{FF2B5EF4-FFF2-40B4-BE49-F238E27FC236}">
                <a16:creationId xmlns:a16="http://schemas.microsoft.com/office/drawing/2014/main" id="{1E0119BA-F674-49BE-A57C-8F39AB2C45DA}"/>
              </a:ext>
            </a:extLst>
          </p:cNvPr>
          <p:cNvSpPr txBox="1"/>
          <p:nvPr/>
        </p:nvSpPr>
        <p:spPr>
          <a:xfrm>
            <a:off x="9162185" y="5242724"/>
            <a:ext cx="541778" cy="307777"/>
          </a:xfrm>
          <a:prstGeom prst="rect">
            <a:avLst/>
          </a:prstGeom>
          <a:noFill/>
        </p:spPr>
        <p:txBody>
          <a:bodyPr wrap="square" rtlCol="0">
            <a:spAutoFit/>
          </a:bodyPr>
          <a:lstStyle/>
          <a:p>
            <a:r>
              <a:rPr lang="ne-NP" sz="1400" dirty="0">
                <a:solidFill>
                  <a:srgbClr val="0070C0"/>
                </a:solidFill>
              </a:rPr>
              <a:t>क्षेत्री  </a:t>
            </a:r>
            <a:endParaRPr lang="en-US" sz="1400" dirty="0">
              <a:solidFill>
                <a:srgbClr val="0070C0"/>
              </a:solidFill>
            </a:endParaRPr>
          </a:p>
        </p:txBody>
      </p:sp>
      <p:sp>
        <p:nvSpPr>
          <p:cNvPr id="58" name="TextBox 57">
            <a:extLst>
              <a:ext uri="{FF2B5EF4-FFF2-40B4-BE49-F238E27FC236}">
                <a16:creationId xmlns:a16="http://schemas.microsoft.com/office/drawing/2014/main" id="{70015B52-732C-4161-8E72-A6A9ECCB98D7}"/>
              </a:ext>
            </a:extLst>
          </p:cNvPr>
          <p:cNvSpPr txBox="1"/>
          <p:nvPr/>
        </p:nvSpPr>
        <p:spPr>
          <a:xfrm>
            <a:off x="11068743" y="5321972"/>
            <a:ext cx="467590" cy="307777"/>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59" name="TextBox 58">
            <a:extLst>
              <a:ext uri="{FF2B5EF4-FFF2-40B4-BE49-F238E27FC236}">
                <a16:creationId xmlns:a16="http://schemas.microsoft.com/office/drawing/2014/main" id="{EF8AD752-8A70-43F2-9952-657DD8B09C12}"/>
              </a:ext>
            </a:extLst>
          </p:cNvPr>
          <p:cNvSpPr txBox="1"/>
          <p:nvPr/>
        </p:nvSpPr>
        <p:spPr>
          <a:xfrm>
            <a:off x="10247949" y="5298195"/>
            <a:ext cx="672065" cy="307777"/>
          </a:xfrm>
          <a:prstGeom prst="rect">
            <a:avLst/>
          </a:prstGeom>
          <a:noFill/>
        </p:spPr>
        <p:txBody>
          <a:bodyPr wrap="square" rtlCol="0">
            <a:spAutoFit/>
          </a:bodyPr>
          <a:lstStyle/>
          <a:p>
            <a:r>
              <a:rPr lang="ne-NP" sz="1400" dirty="0">
                <a:solidFill>
                  <a:srgbClr val="0070C0"/>
                </a:solidFill>
              </a:rPr>
              <a:t>नेपाली  </a:t>
            </a:r>
            <a:endParaRPr lang="en-US" sz="1400" dirty="0">
              <a:solidFill>
                <a:srgbClr val="0070C0"/>
              </a:solidFill>
            </a:endParaRPr>
          </a:p>
        </p:txBody>
      </p:sp>
      <p:sp>
        <p:nvSpPr>
          <p:cNvPr id="61" name="Oval 60">
            <a:extLst>
              <a:ext uri="{FF2B5EF4-FFF2-40B4-BE49-F238E27FC236}">
                <a16:creationId xmlns:a16="http://schemas.microsoft.com/office/drawing/2014/main" id="{87FB35A9-C96C-45F8-85B8-14ED90ACE2EC}"/>
              </a:ext>
            </a:extLst>
          </p:cNvPr>
          <p:cNvSpPr/>
          <p:nvPr/>
        </p:nvSpPr>
        <p:spPr>
          <a:xfrm>
            <a:off x="9033729" y="4703546"/>
            <a:ext cx="2304512" cy="31049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637B5995-80C3-47A2-B9A7-5B59E0909E95}"/>
              </a:ext>
            </a:extLst>
          </p:cNvPr>
          <p:cNvSpPr/>
          <p:nvPr/>
        </p:nvSpPr>
        <p:spPr>
          <a:xfrm>
            <a:off x="8090599" y="4678262"/>
            <a:ext cx="632242" cy="454588"/>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p:cNvSpPr txBox="1"/>
          <p:nvPr/>
        </p:nvSpPr>
        <p:spPr>
          <a:xfrm>
            <a:off x="6649857" y="4069943"/>
            <a:ext cx="2322557" cy="369332"/>
          </a:xfrm>
          <a:prstGeom prst="rect">
            <a:avLst/>
          </a:prstGeom>
          <a:noFill/>
          <a:ln>
            <a:solidFill>
              <a:srgbClr val="0000FF"/>
            </a:solidFill>
          </a:ln>
        </p:spPr>
        <p:txBody>
          <a:bodyPr wrap="square" rtlCol="0">
            <a:spAutoFit/>
          </a:bodyPr>
          <a:lstStyle/>
          <a:p>
            <a:r>
              <a:rPr lang="ne-NP" b="1">
                <a:solidFill>
                  <a:srgbClr val="FF0000"/>
                </a:solidFill>
              </a:rPr>
              <a:t>यस्तो खाली हुनु भएन</a:t>
            </a:r>
            <a:endParaRPr lang="en-US" b="1">
              <a:solidFill>
                <a:srgbClr val="FF0000"/>
              </a:solidFill>
            </a:endParaRPr>
          </a:p>
        </p:txBody>
      </p:sp>
      <p:sp>
        <p:nvSpPr>
          <p:cNvPr id="62" name="Oval 61">
            <a:extLst>
              <a:ext uri="{FF2B5EF4-FFF2-40B4-BE49-F238E27FC236}">
                <a16:creationId xmlns:a16="http://schemas.microsoft.com/office/drawing/2014/main" id="{894F26B7-21C5-44AC-9DE3-5A7179EB775C}"/>
              </a:ext>
            </a:extLst>
          </p:cNvPr>
          <p:cNvSpPr/>
          <p:nvPr/>
        </p:nvSpPr>
        <p:spPr>
          <a:xfrm>
            <a:off x="6058474" y="3053464"/>
            <a:ext cx="2345218" cy="318021"/>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a:extLst>
              <a:ext uri="{FF2B5EF4-FFF2-40B4-BE49-F238E27FC236}">
                <a16:creationId xmlns:a16="http://schemas.microsoft.com/office/drawing/2014/main" id="{71635857-CE6D-40BD-AF0B-96DCD830EF85}"/>
              </a:ext>
            </a:extLst>
          </p:cNvPr>
          <p:cNvSpPr txBox="1"/>
          <p:nvPr/>
        </p:nvSpPr>
        <p:spPr>
          <a:xfrm>
            <a:off x="6925595" y="4626705"/>
            <a:ext cx="1588010" cy="307777"/>
          </a:xfrm>
          <a:prstGeom prst="rect">
            <a:avLst/>
          </a:prstGeom>
          <a:noFill/>
        </p:spPr>
        <p:txBody>
          <a:bodyPr wrap="square" rtlCol="0">
            <a:spAutoFit/>
          </a:bodyPr>
          <a:lstStyle/>
          <a:p>
            <a:r>
              <a:rPr lang="en-US" sz="1400" dirty="0">
                <a:solidFill>
                  <a:srgbClr val="0070C0"/>
                </a:solidFill>
              </a:rPr>
              <a:t>2072     </a:t>
            </a:r>
            <a:r>
              <a:rPr lang="ne-NP" sz="1400" dirty="0">
                <a:solidFill>
                  <a:srgbClr val="0070C0"/>
                </a:solidFill>
              </a:rPr>
              <a:t>पौष</a:t>
            </a:r>
            <a:r>
              <a:rPr lang="en-US" sz="1400" dirty="0">
                <a:solidFill>
                  <a:srgbClr val="0070C0"/>
                </a:solidFill>
              </a:rPr>
              <a:t> </a:t>
            </a:r>
          </a:p>
        </p:txBody>
      </p:sp>
      <p:sp>
        <p:nvSpPr>
          <p:cNvPr id="65" name="TextBox 64">
            <a:extLst>
              <a:ext uri="{FF2B5EF4-FFF2-40B4-BE49-F238E27FC236}">
                <a16:creationId xmlns:a16="http://schemas.microsoft.com/office/drawing/2014/main" id="{59F40349-59D5-49D1-BF29-BD09F19B1620}"/>
              </a:ext>
            </a:extLst>
          </p:cNvPr>
          <p:cNvSpPr txBox="1"/>
          <p:nvPr/>
        </p:nvSpPr>
        <p:spPr>
          <a:xfrm>
            <a:off x="6877235" y="3570736"/>
            <a:ext cx="1485136" cy="307777"/>
          </a:xfrm>
          <a:prstGeom prst="rect">
            <a:avLst/>
          </a:prstGeom>
          <a:noFill/>
        </p:spPr>
        <p:txBody>
          <a:bodyPr wrap="square" rtlCol="0">
            <a:spAutoFit/>
          </a:bodyPr>
          <a:lstStyle/>
          <a:p>
            <a:r>
              <a:rPr lang="en-US" sz="1400" dirty="0">
                <a:solidFill>
                  <a:srgbClr val="0070C0"/>
                </a:solidFill>
              </a:rPr>
              <a:t>20 63   </a:t>
            </a:r>
            <a:r>
              <a:rPr lang="ne-NP" sz="1400" dirty="0">
                <a:solidFill>
                  <a:srgbClr val="0070C0"/>
                </a:solidFill>
              </a:rPr>
              <a:t>कार्तिक</a:t>
            </a:r>
            <a:r>
              <a:rPr lang="en-US" sz="1400" dirty="0">
                <a:solidFill>
                  <a:srgbClr val="0070C0"/>
                </a:solidFill>
              </a:rPr>
              <a:t>    </a:t>
            </a:r>
          </a:p>
        </p:txBody>
      </p:sp>
      <p:sp>
        <p:nvSpPr>
          <p:cNvPr id="66" name="TextBox 65">
            <a:extLst>
              <a:ext uri="{FF2B5EF4-FFF2-40B4-BE49-F238E27FC236}">
                <a16:creationId xmlns:a16="http://schemas.microsoft.com/office/drawing/2014/main" id="{F3AAE5A0-0F23-4777-99C7-EF9B9F5B8847}"/>
              </a:ext>
            </a:extLst>
          </p:cNvPr>
          <p:cNvSpPr txBox="1"/>
          <p:nvPr/>
        </p:nvSpPr>
        <p:spPr>
          <a:xfrm>
            <a:off x="6882554" y="2482987"/>
            <a:ext cx="1094401" cy="307777"/>
          </a:xfrm>
          <a:prstGeom prst="rect">
            <a:avLst/>
          </a:prstGeom>
          <a:noFill/>
        </p:spPr>
        <p:txBody>
          <a:bodyPr wrap="square" rtlCol="0">
            <a:spAutoFit/>
          </a:bodyPr>
          <a:lstStyle/>
          <a:p>
            <a:r>
              <a:rPr lang="en-US" sz="1400" dirty="0">
                <a:solidFill>
                  <a:srgbClr val="0070C0"/>
                </a:solidFill>
              </a:rPr>
              <a:t>2032     </a:t>
            </a:r>
            <a:r>
              <a:rPr lang="ne-NP" sz="1400" dirty="0">
                <a:solidFill>
                  <a:srgbClr val="0070C0"/>
                </a:solidFill>
              </a:rPr>
              <a:t>भाद्र</a:t>
            </a:r>
            <a:r>
              <a:rPr lang="en-US" sz="1400" dirty="0">
                <a:solidFill>
                  <a:srgbClr val="0070C0"/>
                </a:solidFill>
              </a:rPr>
              <a:t>    </a:t>
            </a:r>
          </a:p>
        </p:txBody>
      </p:sp>
      <p:sp>
        <p:nvSpPr>
          <p:cNvPr id="67" name="Oval 66">
            <a:extLst>
              <a:ext uri="{FF2B5EF4-FFF2-40B4-BE49-F238E27FC236}">
                <a16:creationId xmlns:a16="http://schemas.microsoft.com/office/drawing/2014/main" id="{BA01F71C-1A92-4D6D-A907-7B61DD68888E}"/>
              </a:ext>
            </a:extLst>
          </p:cNvPr>
          <p:cNvSpPr/>
          <p:nvPr/>
        </p:nvSpPr>
        <p:spPr>
          <a:xfrm>
            <a:off x="6185609" y="5191683"/>
            <a:ext cx="1903699" cy="262527"/>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14026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8B3D06-6980-4C45-B78E-F9B897B824ED}"/>
              </a:ext>
            </a:extLst>
          </p:cNvPr>
          <p:cNvSpPr>
            <a:spLocks noGrp="1"/>
          </p:cNvSpPr>
          <p:nvPr>
            <p:ph type="sldNum" sz="quarter" idx="12"/>
          </p:nvPr>
        </p:nvSpPr>
        <p:spPr>
          <a:xfrm>
            <a:off x="11641777" y="6451887"/>
            <a:ext cx="892076" cy="365125"/>
          </a:xfrm>
        </p:spPr>
        <p:txBody>
          <a:bodyPr/>
          <a:lstStyle/>
          <a:p>
            <a:fld id="{26402401-4522-4C0F-A737-197EB07E49FF}" type="slidenum">
              <a:rPr lang="en-US" smtClean="0"/>
              <a:pPr/>
              <a:t>33</a:t>
            </a:fld>
            <a:endParaRPr lang="en-US" dirty="0"/>
          </a:p>
        </p:txBody>
      </p:sp>
      <p:pic>
        <p:nvPicPr>
          <p:cNvPr id="3" name="Picture 2">
            <a:extLst>
              <a:ext uri="{FF2B5EF4-FFF2-40B4-BE49-F238E27FC236}">
                <a16:creationId xmlns:a16="http://schemas.microsoft.com/office/drawing/2014/main" id="{706DF743-AB7E-46FD-8E86-AB2EC1D58F7D}"/>
              </a:ext>
            </a:extLst>
          </p:cNvPr>
          <p:cNvPicPr>
            <a:picLocks noChangeAspect="1"/>
          </p:cNvPicPr>
          <p:nvPr/>
        </p:nvPicPr>
        <p:blipFill>
          <a:blip r:embed="rId2"/>
          <a:stretch>
            <a:fillRect/>
          </a:stretch>
        </p:blipFill>
        <p:spPr>
          <a:xfrm>
            <a:off x="852443" y="6584"/>
            <a:ext cx="10617491" cy="6858000"/>
          </a:xfrm>
          <a:prstGeom prst="rect">
            <a:avLst/>
          </a:prstGeom>
        </p:spPr>
      </p:pic>
      <p:sp>
        <p:nvSpPr>
          <p:cNvPr id="22" name="TextBox 21">
            <a:extLst>
              <a:ext uri="{FF2B5EF4-FFF2-40B4-BE49-F238E27FC236}">
                <a16:creationId xmlns:a16="http://schemas.microsoft.com/office/drawing/2014/main" id="{32029951-1142-4588-9153-22F44F870802}"/>
              </a:ext>
            </a:extLst>
          </p:cNvPr>
          <p:cNvSpPr txBox="1"/>
          <p:nvPr/>
        </p:nvSpPr>
        <p:spPr>
          <a:xfrm>
            <a:off x="2588437" y="4821258"/>
            <a:ext cx="1326563" cy="307777"/>
          </a:xfrm>
          <a:prstGeom prst="rect">
            <a:avLst/>
          </a:prstGeom>
          <a:noFill/>
        </p:spPr>
        <p:txBody>
          <a:bodyPr wrap="square" rtlCol="0">
            <a:spAutoFit/>
          </a:bodyPr>
          <a:lstStyle/>
          <a:p>
            <a:r>
              <a:rPr lang="ne-NP" sz="1400" dirty="0">
                <a:solidFill>
                  <a:srgbClr val="0070C0"/>
                </a:solidFill>
              </a:rPr>
              <a:t>तनहुँ  </a:t>
            </a:r>
            <a:endParaRPr lang="en-US" sz="1400" dirty="0">
              <a:solidFill>
                <a:srgbClr val="0070C0"/>
              </a:solidFill>
            </a:endParaRPr>
          </a:p>
        </p:txBody>
      </p:sp>
      <p:sp>
        <p:nvSpPr>
          <p:cNvPr id="24" name="TextBox 23">
            <a:extLst>
              <a:ext uri="{FF2B5EF4-FFF2-40B4-BE49-F238E27FC236}">
                <a16:creationId xmlns:a16="http://schemas.microsoft.com/office/drawing/2014/main" id="{D4305577-4069-4191-A20A-857FB1BD77CA}"/>
              </a:ext>
            </a:extLst>
          </p:cNvPr>
          <p:cNvSpPr txBox="1"/>
          <p:nvPr/>
        </p:nvSpPr>
        <p:spPr>
          <a:xfrm>
            <a:off x="4442388" y="5626479"/>
            <a:ext cx="1258443" cy="307777"/>
          </a:xfrm>
          <a:prstGeom prst="rect">
            <a:avLst/>
          </a:prstGeom>
          <a:noFill/>
        </p:spPr>
        <p:txBody>
          <a:bodyPr wrap="square" rtlCol="0">
            <a:spAutoFit/>
          </a:bodyPr>
          <a:lstStyle/>
          <a:p>
            <a:r>
              <a:rPr lang="en-US" sz="1400" dirty="0">
                <a:solidFill>
                  <a:srgbClr val="0070C0"/>
                </a:solidFill>
              </a:rPr>
              <a:t>1</a:t>
            </a:r>
          </a:p>
        </p:txBody>
      </p:sp>
      <p:sp>
        <p:nvSpPr>
          <p:cNvPr id="27" name="TextBox 26">
            <a:extLst>
              <a:ext uri="{FF2B5EF4-FFF2-40B4-BE49-F238E27FC236}">
                <a16:creationId xmlns:a16="http://schemas.microsoft.com/office/drawing/2014/main" id="{B7CDBA8E-B2B2-41C5-885A-B0005D3F34B0}"/>
              </a:ext>
            </a:extLst>
          </p:cNvPr>
          <p:cNvSpPr txBox="1"/>
          <p:nvPr/>
        </p:nvSpPr>
        <p:spPr>
          <a:xfrm>
            <a:off x="4442388" y="5250029"/>
            <a:ext cx="684679"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29" name="TextBox 28">
            <a:extLst>
              <a:ext uri="{FF2B5EF4-FFF2-40B4-BE49-F238E27FC236}">
                <a16:creationId xmlns:a16="http://schemas.microsoft.com/office/drawing/2014/main" id="{CF5C0E59-4D03-464D-88E9-C4B8CA0F2525}"/>
              </a:ext>
            </a:extLst>
          </p:cNvPr>
          <p:cNvSpPr txBox="1"/>
          <p:nvPr/>
        </p:nvSpPr>
        <p:spPr>
          <a:xfrm>
            <a:off x="4445959" y="4441767"/>
            <a:ext cx="552205" cy="307777"/>
          </a:xfrm>
          <a:prstGeom prst="rect">
            <a:avLst/>
          </a:prstGeom>
          <a:noFill/>
        </p:spPr>
        <p:txBody>
          <a:bodyPr wrap="square" rtlCol="0">
            <a:spAutoFit/>
          </a:bodyPr>
          <a:lstStyle/>
          <a:p>
            <a:r>
              <a:rPr lang="ne-NP" sz="1400" dirty="0">
                <a:solidFill>
                  <a:srgbClr val="0070C0"/>
                </a:solidFill>
              </a:rPr>
              <a:t>4</a:t>
            </a:r>
            <a:endParaRPr lang="en-US" sz="1400" dirty="0">
              <a:solidFill>
                <a:srgbClr val="0070C0"/>
              </a:solidFill>
            </a:endParaRPr>
          </a:p>
        </p:txBody>
      </p:sp>
      <p:sp>
        <p:nvSpPr>
          <p:cNvPr id="30" name="TextBox 29">
            <a:extLst>
              <a:ext uri="{FF2B5EF4-FFF2-40B4-BE49-F238E27FC236}">
                <a16:creationId xmlns:a16="http://schemas.microsoft.com/office/drawing/2014/main" id="{65777F2E-BE28-4FE7-A6CE-B8BC1D4D4642}"/>
              </a:ext>
            </a:extLst>
          </p:cNvPr>
          <p:cNvSpPr txBox="1"/>
          <p:nvPr/>
        </p:nvSpPr>
        <p:spPr>
          <a:xfrm>
            <a:off x="1298835" y="3594146"/>
            <a:ext cx="1838208"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31" name="TextBox 30">
            <a:extLst>
              <a:ext uri="{FF2B5EF4-FFF2-40B4-BE49-F238E27FC236}">
                <a16:creationId xmlns:a16="http://schemas.microsoft.com/office/drawing/2014/main" id="{82F59E9F-C995-42E5-9F08-E1C7B5B9925B}"/>
              </a:ext>
            </a:extLst>
          </p:cNvPr>
          <p:cNvSpPr txBox="1"/>
          <p:nvPr/>
        </p:nvSpPr>
        <p:spPr>
          <a:xfrm>
            <a:off x="1201931" y="4017757"/>
            <a:ext cx="862000" cy="307777"/>
          </a:xfrm>
          <a:prstGeom prst="rect">
            <a:avLst/>
          </a:prstGeom>
          <a:noFill/>
        </p:spPr>
        <p:txBody>
          <a:bodyPr wrap="square" rtlCol="0">
            <a:spAutoFit/>
          </a:bodyPr>
          <a:lstStyle/>
          <a:p>
            <a:r>
              <a:rPr lang="en-US" sz="1400" dirty="0">
                <a:solidFill>
                  <a:srgbClr val="0070C0"/>
                </a:solidFill>
              </a:rPr>
              <a:t>  </a:t>
            </a:r>
            <a:r>
              <a:rPr lang="ne-NP" sz="1400" dirty="0">
                <a:solidFill>
                  <a:srgbClr val="0070C0"/>
                </a:solidFill>
              </a:rPr>
              <a:t>3 </a:t>
            </a:r>
            <a:endParaRPr lang="en-US" sz="1400" dirty="0">
              <a:solidFill>
                <a:srgbClr val="0070C0"/>
              </a:solidFill>
            </a:endParaRPr>
          </a:p>
        </p:txBody>
      </p:sp>
      <p:sp>
        <p:nvSpPr>
          <p:cNvPr id="32" name="TextBox 31">
            <a:extLst>
              <a:ext uri="{FF2B5EF4-FFF2-40B4-BE49-F238E27FC236}">
                <a16:creationId xmlns:a16="http://schemas.microsoft.com/office/drawing/2014/main" id="{AE26166A-20AE-42F9-AB93-87445E6F4490}"/>
              </a:ext>
            </a:extLst>
          </p:cNvPr>
          <p:cNvSpPr txBox="1"/>
          <p:nvPr/>
        </p:nvSpPr>
        <p:spPr>
          <a:xfrm>
            <a:off x="4442388" y="3699093"/>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33" name="TextBox 32">
            <a:extLst>
              <a:ext uri="{FF2B5EF4-FFF2-40B4-BE49-F238E27FC236}">
                <a16:creationId xmlns:a16="http://schemas.microsoft.com/office/drawing/2014/main" id="{D8F01C1A-163D-4D61-87CC-B37A7BBA8B4C}"/>
              </a:ext>
            </a:extLst>
          </p:cNvPr>
          <p:cNvSpPr txBox="1"/>
          <p:nvPr/>
        </p:nvSpPr>
        <p:spPr>
          <a:xfrm>
            <a:off x="1094366" y="5694837"/>
            <a:ext cx="1774810" cy="307777"/>
          </a:xfrm>
          <a:prstGeom prst="rect">
            <a:avLst/>
          </a:prstGeom>
          <a:noFill/>
        </p:spPr>
        <p:txBody>
          <a:bodyPr wrap="square" rtlCol="0">
            <a:spAutoFit/>
          </a:bodyPr>
          <a:lstStyle/>
          <a:p>
            <a:r>
              <a:rPr lang="en-US" sz="1400" dirty="0">
                <a:solidFill>
                  <a:srgbClr val="0070C0"/>
                </a:solidFill>
              </a:rPr>
              <a:t>      1</a:t>
            </a:r>
            <a:r>
              <a:rPr lang="ne-NP" sz="1400" dirty="0">
                <a:solidFill>
                  <a:srgbClr val="0070C0"/>
                </a:solidFill>
              </a:rPr>
              <a:t> </a:t>
            </a:r>
            <a:endParaRPr lang="en-US" sz="1400" dirty="0">
              <a:solidFill>
                <a:srgbClr val="0070C0"/>
              </a:solidFill>
            </a:endParaRPr>
          </a:p>
        </p:txBody>
      </p:sp>
      <p:sp>
        <p:nvSpPr>
          <p:cNvPr id="34" name="TextBox 33">
            <a:extLst>
              <a:ext uri="{FF2B5EF4-FFF2-40B4-BE49-F238E27FC236}">
                <a16:creationId xmlns:a16="http://schemas.microsoft.com/office/drawing/2014/main" id="{B62BF029-4CAB-4697-9F8F-43C2AB3727C0}"/>
              </a:ext>
            </a:extLst>
          </p:cNvPr>
          <p:cNvSpPr txBox="1"/>
          <p:nvPr/>
        </p:nvSpPr>
        <p:spPr>
          <a:xfrm>
            <a:off x="1094366" y="5295424"/>
            <a:ext cx="1552994" cy="307777"/>
          </a:xfrm>
          <a:prstGeom prst="rect">
            <a:avLst/>
          </a:prstGeom>
          <a:noFill/>
        </p:spPr>
        <p:txBody>
          <a:bodyPr wrap="square" rtlCol="0">
            <a:spAutoFit/>
          </a:bodyPr>
          <a:lstStyle/>
          <a:p>
            <a:r>
              <a:rPr lang="en-US" sz="1400" dirty="0">
                <a:solidFill>
                  <a:srgbClr val="0070C0"/>
                </a:solidFill>
              </a:rPr>
              <a:t>      1</a:t>
            </a:r>
            <a:r>
              <a:rPr lang="ne-NP" sz="1400" dirty="0">
                <a:solidFill>
                  <a:srgbClr val="0070C0"/>
                </a:solidFill>
              </a:rPr>
              <a:t> </a:t>
            </a:r>
            <a:endParaRPr lang="en-US" sz="1400" dirty="0">
              <a:solidFill>
                <a:srgbClr val="0070C0"/>
              </a:solidFill>
            </a:endParaRPr>
          </a:p>
        </p:txBody>
      </p:sp>
      <p:sp>
        <p:nvSpPr>
          <p:cNvPr id="35" name="TextBox 34">
            <a:extLst>
              <a:ext uri="{FF2B5EF4-FFF2-40B4-BE49-F238E27FC236}">
                <a16:creationId xmlns:a16="http://schemas.microsoft.com/office/drawing/2014/main" id="{6EE0B8D8-5C50-48B5-88E5-87DE13DC494B}"/>
              </a:ext>
            </a:extLst>
          </p:cNvPr>
          <p:cNvSpPr txBox="1"/>
          <p:nvPr/>
        </p:nvSpPr>
        <p:spPr>
          <a:xfrm>
            <a:off x="953603" y="4871813"/>
            <a:ext cx="690463" cy="307777"/>
          </a:xfrm>
          <a:prstGeom prst="rect">
            <a:avLst/>
          </a:prstGeom>
          <a:noFill/>
        </p:spPr>
        <p:txBody>
          <a:bodyPr wrap="square" rtlCol="0">
            <a:spAutoFit/>
          </a:bodyPr>
          <a:lstStyle/>
          <a:p>
            <a:r>
              <a:rPr lang="en-US" sz="1400" dirty="0">
                <a:solidFill>
                  <a:srgbClr val="0070C0"/>
                </a:solidFill>
              </a:rPr>
              <a:t>         </a:t>
            </a:r>
            <a:r>
              <a:rPr lang="ne-NP" sz="1400" dirty="0">
                <a:solidFill>
                  <a:srgbClr val="0070C0"/>
                </a:solidFill>
              </a:rPr>
              <a:t>3 </a:t>
            </a:r>
            <a:endParaRPr lang="en-US" sz="1400" dirty="0">
              <a:solidFill>
                <a:srgbClr val="0070C0"/>
              </a:solidFill>
            </a:endParaRPr>
          </a:p>
        </p:txBody>
      </p:sp>
      <p:sp>
        <p:nvSpPr>
          <p:cNvPr id="36" name="TextBox 35">
            <a:extLst>
              <a:ext uri="{FF2B5EF4-FFF2-40B4-BE49-F238E27FC236}">
                <a16:creationId xmlns:a16="http://schemas.microsoft.com/office/drawing/2014/main" id="{616A0077-537B-43D2-84A9-F39E1C68B19B}"/>
              </a:ext>
            </a:extLst>
          </p:cNvPr>
          <p:cNvSpPr txBox="1"/>
          <p:nvPr/>
        </p:nvSpPr>
        <p:spPr>
          <a:xfrm>
            <a:off x="1174915" y="4410148"/>
            <a:ext cx="690462" cy="307777"/>
          </a:xfrm>
          <a:prstGeom prst="rect">
            <a:avLst/>
          </a:prstGeom>
          <a:noFill/>
        </p:spPr>
        <p:txBody>
          <a:bodyPr wrap="square" rtlCol="0">
            <a:spAutoFit/>
          </a:bodyPr>
          <a:lstStyle/>
          <a:p>
            <a:r>
              <a:rPr lang="en-US" sz="1400" dirty="0">
                <a:solidFill>
                  <a:srgbClr val="0070C0"/>
                </a:solidFill>
              </a:rPr>
              <a:t>    1</a:t>
            </a:r>
          </a:p>
        </p:txBody>
      </p:sp>
      <p:sp>
        <p:nvSpPr>
          <p:cNvPr id="37" name="TextBox 36">
            <a:extLst>
              <a:ext uri="{FF2B5EF4-FFF2-40B4-BE49-F238E27FC236}">
                <a16:creationId xmlns:a16="http://schemas.microsoft.com/office/drawing/2014/main" id="{9051C7E9-40BD-46E9-9ECD-4D378EBA2608}"/>
              </a:ext>
            </a:extLst>
          </p:cNvPr>
          <p:cNvSpPr txBox="1"/>
          <p:nvPr/>
        </p:nvSpPr>
        <p:spPr>
          <a:xfrm>
            <a:off x="4442388" y="4062596"/>
            <a:ext cx="1061798" cy="307777"/>
          </a:xfrm>
          <a:prstGeom prst="rect">
            <a:avLst/>
          </a:prstGeom>
          <a:noFill/>
        </p:spPr>
        <p:txBody>
          <a:bodyPr wrap="square" rtlCol="0">
            <a:spAutoFit/>
          </a:bodyPr>
          <a:lstStyle/>
          <a:p>
            <a:r>
              <a:rPr lang="ne-NP" sz="1400" dirty="0">
                <a:solidFill>
                  <a:srgbClr val="0070C0"/>
                </a:solidFill>
              </a:rPr>
              <a:t>3</a:t>
            </a:r>
            <a:endParaRPr lang="en-US" sz="1400" dirty="0">
              <a:solidFill>
                <a:srgbClr val="0070C0"/>
              </a:solidFill>
            </a:endParaRPr>
          </a:p>
        </p:txBody>
      </p:sp>
      <p:sp>
        <p:nvSpPr>
          <p:cNvPr id="38" name="TextBox 37">
            <a:extLst>
              <a:ext uri="{FF2B5EF4-FFF2-40B4-BE49-F238E27FC236}">
                <a16:creationId xmlns:a16="http://schemas.microsoft.com/office/drawing/2014/main" id="{DD5E235B-F434-4104-A53D-AD1701188376}"/>
              </a:ext>
            </a:extLst>
          </p:cNvPr>
          <p:cNvSpPr txBox="1"/>
          <p:nvPr/>
        </p:nvSpPr>
        <p:spPr>
          <a:xfrm>
            <a:off x="3549745" y="4913209"/>
            <a:ext cx="1061798" cy="307777"/>
          </a:xfrm>
          <a:prstGeom prst="rect">
            <a:avLst/>
          </a:prstGeom>
          <a:noFill/>
        </p:spPr>
        <p:txBody>
          <a:bodyPr wrap="square" rtlCol="0">
            <a:spAutoFit/>
          </a:bodyPr>
          <a:lstStyle/>
          <a:p>
            <a:r>
              <a:rPr lang="ne-NP" sz="1400" dirty="0">
                <a:solidFill>
                  <a:srgbClr val="0070C0"/>
                </a:solidFill>
              </a:rPr>
              <a:t>42</a:t>
            </a:r>
            <a:endParaRPr lang="en-US" sz="1400" dirty="0">
              <a:solidFill>
                <a:srgbClr val="0070C0"/>
              </a:solidFill>
            </a:endParaRPr>
          </a:p>
        </p:txBody>
      </p:sp>
      <p:sp>
        <p:nvSpPr>
          <p:cNvPr id="39" name="TextBox 38">
            <a:extLst>
              <a:ext uri="{FF2B5EF4-FFF2-40B4-BE49-F238E27FC236}">
                <a16:creationId xmlns:a16="http://schemas.microsoft.com/office/drawing/2014/main" id="{879C303C-B688-41CE-91A8-C7C209F26E7A}"/>
              </a:ext>
            </a:extLst>
          </p:cNvPr>
          <p:cNvSpPr txBox="1"/>
          <p:nvPr/>
        </p:nvSpPr>
        <p:spPr>
          <a:xfrm>
            <a:off x="3642843" y="3987205"/>
            <a:ext cx="454492" cy="307777"/>
          </a:xfrm>
          <a:prstGeom prst="rect">
            <a:avLst/>
          </a:prstGeom>
          <a:noFill/>
        </p:spPr>
        <p:txBody>
          <a:bodyPr wrap="square" rtlCol="0">
            <a:spAutoFit/>
          </a:bodyPr>
          <a:lstStyle/>
          <a:p>
            <a:r>
              <a:rPr lang="ne-NP" sz="1400" dirty="0">
                <a:solidFill>
                  <a:srgbClr val="0070C0"/>
                </a:solidFill>
              </a:rPr>
              <a:t>52</a:t>
            </a:r>
            <a:endParaRPr lang="en-US" sz="1400" dirty="0">
              <a:solidFill>
                <a:srgbClr val="0070C0"/>
              </a:solidFill>
            </a:endParaRPr>
          </a:p>
        </p:txBody>
      </p:sp>
      <p:sp>
        <p:nvSpPr>
          <p:cNvPr id="41" name="TextBox 40">
            <a:extLst>
              <a:ext uri="{FF2B5EF4-FFF2-40B4-BE49-F238E27FC236}">
                <a16:creationId xmlns:a16="http://schemas.microsoft.com/office/drawing/2014/main" id="{C630081E-8FE6-4657-98FB-DB636B87595F}"/>
              </a:ext>
            </a:extLst>
          </p:cNvPr>
          <p:cNvSpPr txBox="1"/>
          <p:nvPr/>
        </p:nvSpPr>
        <p:spPr>
          <a:xfrm>
            <a:off x="5809734" y="4100386"/>
            <a:ext cx="975815" cy="307777"/>
          </a:xfrm>
          <a:prstGeom prst="rect">
            <a:avLst/>
          </a:prstGeom>
          <a:noFill/>
        </p:spPr>
        <p:txBody>
          <a:bodyPr wrap="square" rtlCol="0">
            <a:spAutoFit/>
          </a:bodyPr>
          <a:lstStyle/>
          <a:p>
            <a:r>
              <a:rPr lang="ne-NP" sz="1400" dirty="0">
                <a:solidFill>
                  <a:srgbClr val="0070C0"/>
                </a:solidFill>
              </a:rPr>
              <a:t>पाल्पा </a:t>
            </a:r>
            <a:endParaRPr lang="en-US" sz="1400" dirty="0">
              <a:solidFill>
                <a:srgbClr val="0070C0"/>
              </a:solidFill>
            </a:endParaRPr>
          </a:p>
        </p:txBody>
      </p:sp>
      <p:sp>
        <p:nvSpPr>
          <p:cNvPr id="42" name="TextBox 41">
            <a:extLst>
              <a:ext uri="{FF2B5EF4-FFF2-40B4-BE49-F238E27FC236}">
                <a16:creationId xmlns:a16="http://schemas.microsoft.com/office/drawing/2014/main" id="{4CB561DF-FAF7-4EBB-8B7E-48306A877A5F}"/>
              </a:ext>
            </a:extLst>
          </p:cNvPr>
          <p:cNvSpPr txBox="1"/>
          <p:nvPr/>
        </p:nvSpPr>
        <p:spPr>
          <a:xfrm>
            <a:off x="4442388" y="4872612"/>
            <a:ext cx="1277262" cy="307777"/>
          </a:xfrm>
          <a:prstGeom prst="rect">
            <a:avLst/>
          </a:prstGeom>
          <a:noFill/>
        </p:spPr>
        <p:txBody>
          <a:bodyPr wrap="square" rtlCol="0">
            <a:spAutoFit/>
          </a:bodyPr>
          <a:lstStyle/>
          <a:p>
            <a:r>
              <a:rPr lang="ne-NP" sz="1400" dirty="0">
                <a:solidFill>
                  <a:srgbClr val="0070C0"/>
                </a:solidFill>
              </a:rPr>
              <a:t>3</a:t>
            </a:r>
            <a:endParaRPr lang="en-US" sz="1400" dirty="0">
              <a:solidFill>
                <a:srgbClr val="0070C0"/>
              </a:solidFill>
            </a:endParaRPr>
          </a:p>
        </p:txBody>
      </p:sp>
      <p:sp>
        <p:nvSpPr>
          <p:cNvPr id="43" name="TextBox 42">
            <a:extLst>
              <a:ext uri="{FF2B5EF4-FFF2-40B4-BE49-F238E27FC236}">
                <a16:creationId xmlns:a16="http://schemas.microsoft.com/office/drawing/2014/main" id="{DFA1547E-BCA1-4286-816D-29A66E362CD3}"/>
              </a:ext>
            </a:extLst>
          </p:cNvPr>
          <p:cNvSpPr txBox="1"/>
          <p:nvPr/>
        </p:nvSpPr>
        <p:spPr>
          <a:xfrm>
            <a:off x="3626230" y="4469184"/>
            <a:ext cx="5405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44" name="TextBox 43">
            <a:extLst>
              <a:ext uri="{FF2B5EF4-FFF2-40B4-BE49-F238E27FC236}">
                <a16:creationId xmlns:a16="http://schemas.microsoft.com/office/drawing/2014/main" id="{07A0E831-A769-4BE6-A9F1-B65960C04B0F}"/>
              </a:ext>
            </a:extLst>
          </p:cNvPr>
          <p:cNvSpPr txBox="1"/>
          <p:nvPr/>
        </p:nvSpPr>
        <p:spPr>
          <a:xfrm>
            <a:off x="3628645" y="5732008"/>
            <a:ext cx="1277262" cy="307777"/>
          </a:xfrm>
          <a:prstGeom prst="rect">
            <a:avLst/>
          </a:prstGeom>
          <a:noFill/>
        </p:spPr>
        <p:txBody>
          <a:bodyPr wrap="square" rtlCol="0">
            <a:spAutoFit/>
          </a:bodyPr>
          <a:lstStyle/>
          <a:p>
            <a:r>
              <a:rPr lang="ne-NP" sz="1400" dirty="0">
                <a:solidFill>
                  <a:srgbClr val="0070C0"/>
                </a:solidFill>
              </a:rPr>
              <a:t> </a:t>
            </a:r>
            <a:endParaRPr lang="en-US" sz="1400" dirty="0">
              <a:solidFill>
                <a:srgbClr val="0070C0"/>
              </a:solidFill>
            </a:endParaRPr>
          </a:p>
        </p:txBody>
      </p:sp>
      <p:sp>
        <p:nvSpPr>
          <p:cNvPr id="46" name="Oval 45">
            <a:extLst>
              <a:ext uri="{FF2B5EF4-FFF2-40B4-BE49-F238E27FC236}">
                <a16:creationId xmlns:a16="http://schemas.microsoft.com/office/drawing/2014/main" id="{E7D6C6C2-FCCB-46A7-87D1-11F3054EB3D4}"/>
              </a:ext>
            </a:extLst>
          </p:cNvPr>
          <p:cNvSpPr/>
          <p:nvPr/>
        </p:nvSpPr>
        <p:spPr>
          <a:xfrm>
            <a:off x="6927336" y="4915906"/>
            <a:ext cx="4317172" cy="294721"/>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64B59637-053E-4C43-922C-553ECF375392}"/>
              </a:ext>
            </a:extLst>
          </p:cNvPr>
          <p:cNvSpPr txBox="1"/>
          <p:nvPr/>
        </p:nvSpPr>
        <p:spPr>
          <a:xfrm>
            <a:off x="2566847" y="4053813"/>
            <a:ext cx="1061798" cy="307777"/>
          </a:xfrm>
          <a:prstGeom prst="rect">
            <a:avLst/>
          </a:prstGeom>
          <a:noFill/>
        </p:spPr>
        <p:txBody>
          <a:bodyPr wrap="square" rtlCol="0">
            <a:spAutoFit/>
          </a:bodyPr>
          <a:lstStyle/>
          <a:p>
            <a:r>
              <a:rPr lang="ne-NP" sz="1400" dirty="0">
                <a:solidFill>
                  <a:srgbClr val="0070C0"/>
                </a:solidFill>
              </a:rPr>
              <a:t>पाल्पा </a:t>
            </a:r>
            <a:endParaRPr lang="en-US" sz="1400" dirty="0">
              <a:solidFill>
                <a:srgbClr val="0070C0"/>
              </a:solidFill>
            </a:endParaRPr>
          </a:p>
        </p:txBody>
      </p:sp>
      <p:sp>
        <p:nvSpPr>
          <p:cNvPr id="48" name="TextBox 47">
            <a:extLst>
              <a:ext uri="{FF2B5EF4-FFF2-40B4-BE49-F238E27FC236}">
                <a16:creationId xmlns:a16="http://schemas.microsoft.com/office/drawing/2014/main" id="{BCE2ED5D-482B-4904-8B74-723A125F9B36}"/>
              </a:ext>
            </a:extLst>
          </p:cNvPr>
          <p:cNvSpPr txBox="1"/>
          <p:nvPr/>
        </p:nvSpPr>
        <p:spPr>
          <a:xfrm>
            <a:off x="6830323" y="4062596"/>
            <a:ext cx="454492" cy="307777"/>
          </a:xfrm>
          <a:prstGeom prst="rect">
            <a:avLst/>
          </a:prstGeom>
          <a:noFill/>
        </p:spPr>
        <p:txBody>
          <a:bodyPr wrap="square" rtlCol="0">
            <a:spAutoFit/>
          </a:bodyPr>
          <a:lstStyle/>
          <a:p>
            <a:r>
              <a:rPr lang="ne-NP" sz="1400" dirty="0">
                <a:solidFill>
                  <a:srgbClr val="0070C0"/>
                </a:solidFill>
              </a:rPr>
              <a:t>52</a:t>
            </a:r>
            <a:endParaRPr lang="en-US" sz="1400" dirty="0">
              <a:solidFill>
                <a:srgbClr val="0070C0"/>
              </a:solidFill>
            </a:endParaRPr>
          </a:p>
        </p:txBody>
      </p:sp>
      <p:sp>
        <p:nvSpPr>
          <p:cNvPr id="49" name="TextBox 48">
            <a:extLst>
              <a:ext uri="{FF2B5EF4-FFF2-40B4-BE49-F238E27FC236}">
                <a16:creationId xmlns:a16="http://schemas.microsoft.com/office/drawing/2014/main" id="{0E4A9CA4-1241-41E8-8533-465AEE705798}"/>
              </a:ext>
            </a:extLst>
          </p:cNvPr>
          <p:cNvSpPr txBox="1"/>
          <p:nvPr/>
        </p:nvSpPr>
        <p:spPr>
          <a:xfrm>
            <a:off x="5602509" y="4462000"/>
            <a:ext cx="975815" cy="307777"/>
          </a:xfrm>
          <a:prstGeom prst="rect">
            <a:avLst/>
          </a:prstGeom>
          <a:noFill/>
        </p:spPr>
        <p:txBody>
          <a:bodyPr wrap="square" rtlCol="0">
            <a:spAutoFit/>
          </a:bodyPr>
          <a:lstStyle/>
          <a:p>
            <a:r>
              <a:rPr lang="ne-NP" sz="1400" dirty="0">
                <a:solidFill>
                  <a:srgbClr val="0070C0"/>
                </a:solidFill>
              </a:rPr>
              <a:t>अमेरिका  </a:t>
            </a:r>
            <a:endParaRPr lang="en-US" sz="1400" dirty="0">
              <a:solidFill>
                <a:srgbClr val="0070C0"/>
              </a:solidFill>
            </a:endParaRPr>
          </a:p>
        </p:txBody>
      </p:sp>
      <p:sp>
        <p:nvSpPr>
          <p:cNvPr id="50" name="Oval 49">
            <a:extLst>
              <a:ext uri="{FF2B5EF4-FFF2-40B4-BE49-F238E27FC236}">
                <a16:creationId xmlns:a16="http://schemas.microsoft.com/office/drawing/2014/main" id="{959518A8-ADC0-4321-B7B4-82FE6C719BB2}"/>
              </a:ext>
            </a:extLst>
          </p:cNvPr>
          <p:cNvSpPr/>
          <p:nvPr/>
        </p:nvSpPr>
        <p:spPr>
          <a:xfrm>
            <a:off x="5774295" y="4753687"/>
            <a:ext cx="632242" cy="520604"/>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60ED97BC-93D5-408E-92DB-B1DE31D22552}"/>
              </a:ext>
            </a:extLst>
          </p:cNvPr>
          <p:cNvSpPr/>
          <p:nvPr/>
        </p:nvSpPr>
        <p:spPr>
          <a:xfrm>
            <a:off x="6857459" y="4441766"/>
            <a:ext cx="4522901" cy="379491"/>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0A120E65-633A-454B-ACDB-BE6E8D91A5AB}"/>
              </a:ext>
            </a:extLst>
          </p:cNvPr>
          <p:cNvSpPr/>
          <p:nvPr/>
        </p:nvSpPr>
        <p:spPr>
          <a:xfrm>
            <a:off x="7720853" y="3980245"/>
            <a:ext cx="3269216" cy="345289"/>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117C0874-4286-4142-8770-483F535B1FCE}"/>
              </a:ext>
            </a:extLst>
          </p:cNvPr>
          <p:cNvSpPr txBox="1"/>
          <p:nvPr/>
        </p:nvSpPr>
        <p:spPr>
          <a:xfrm>
            <a:off x="5904743" y="5230229"/>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55" name="TextBox 54">
            <a:extLst>
              <a:ext uri="{FF2B5EF4-FFF2-40B4-BE49-F238E27FC236}">
                <a16:creationId xmlns:a16="http://schemas.microsoft.com/office/drawing/2014/main" id="{524AE814-6B6D-4DE1-84FD-8BEAC02A8CB2}"/>
              </a:ext>
            </a:extLst>
          </p:cNvPr>
          <p:cNvSpPr txBox="1"/>
          <p:nvPr/>
        </p:nvSpPr>
        <p:spPr>
          <a:xfrm>
            <a:off x="6023355" y="3594146"/>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56" name="TextBox 55">
            <a:extLst>
              <a:ext uri="{FF2B5EF4-FFF2-40B4-BE49-F238E27FC236}">
                <a16:creationId xmlns:a16="http://schemas.microsoft.com/office/drawing/2014/main" id="{B146F959-A03A-4234-8831-B01B731EF983}"/>
              </a:ext>
            </a:extLst>
          </p:cNvPr>
          <p:cNvSpPr txBox="1"/>
          <p:nvPr/>
        </p:nvSpPr>
        <p:spPr>
          <a:xfrm>
            <a:off x="2770103" y="3626537"/>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57" name="TextBox 56">
            <a:extLst>
              <a:ext uri="{FF2B5EF4-FFF2-40B4-BE49-F238E27FC236}">
                <a16:creationId xmlns:a16="http://schemas.microsoft.com/office/drawing/2014/main" id="{CD029575-007C-4844-B2C9-3CA881E89B1C}"/>
              </a:ext>
            </a:extLst>
          </p:cNvPr>
          <p:cNvSpPr txBox="1"/>
          <p:nvPr/>
        </p:nvSpPr>
        <p:spPr>
          <a:xfrm>
            <a:off x="5918039" y="5578119"/>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58" name="TextBox 57">
            <a:extLst>
              <a:ext uri="{FF2B5EF4-FFF2-40B4-BE49-F238E27FC236}">
                <a16:creationId xmlns:a16="http://schemas.microsoft.com/office/drawing/2014/main" id="{FA86FD87-5C8B-4318-A325-AEA4B6A463BB}"/>
              </a:ext>
            </a:extLst>
          </p:cNvPr>
          <p:cNvSpPr txBox="1"/>
          <p:nvPr/>
        </p:nvSpPr>
        <p:spPr>
          <a:xfrm>
            <a:off x="2770103" y="5651655"/>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59" name="TextBox 58">
            <a:extLst>
              <a:ext uri="{FF2B5EF4-FFF2-40B4-BE49-F238E27FC236}">
                <a16:creationId xmlns:a16="http://schemas.microsoft.com/office/drawing/2014/main" id="{856648AE-4742-438C-AF1A-06334D948D44}"/>
              </a:ext>
            </a:extLst>
          </p:cNvPr>
          <p:cNvSpPr txBox="1"/>
          <p:nvPr/>
        </p:nvSpPr>
        <p:spPr>
          <a:xfrm>
            <a:off x="2686597" y="5220671"/>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60" name="TextBox 59">
            <a:extLst>
              <a:ext uri="{FF2B5EF4-FFF2-40B4-BE49-F238E27FC236}">
                <a16:creationId xmlns:a16="http://schemas.microsoft.com/office/drawing/2014/main" id="{AFEF83E3-995B-450B-BA83-A85C58EBD057}"/>
              </a:ext>
            </a:extLst>
          </p:cNvPr>
          <p:cNvSpPr txBox="1"/>
          <p:nvPr/>
        </p:nvSpPr>
        <p:spPr>
          <a:xfrm>
            <a:off x="3518446" y="5528448"/>
            <a:ext cx="805379" cy="369332"/>
          </a:xfrm>
          <a:prstGeom prst="rect">
            <a:avLst/>
          </a:prstGeom>
          <a:noFill/>
        </p:spPr>
        <p:txBody>
          <a:bodyPr wrap="square" rtlCol="0">
            <a:spAutoFit/>
          </a:bodyPr>
          <a:lstStyle/>
          <a:p>
            <a:r>
              <a:rPr lang="ne-NP" dirty="0">
                <a:solidFill>
                  <a:srgbClr val="0070C0"/>
                </a:solidFill>
              </a:rPr>
              <a:t> -</a:t>
            </a:r>
            <a:endParaRPr lang="en-US" dirty="0">
              <a:solidFill>
                <a:srgbClr val="0070C0"/>
              </a:solidFill>
            </a:endParaRPr>
          </a:p>
        </p:txBody>
      </p:sp>
      <p:sp>
        <p:nvSpPr>
          <p:cNvPr id="61" name="TextBox 60">
            <a:extLst>
              <a:ext uri="{FF2B5EF4-FFF2-40B4-BE49-F238E27FC236}">
                <a16:creationId xmlns:a16="http://schemas.microsoft.com/office/drawing/2014/main" id="{407D3AC2-5CA0-4EB2-8D7B-62C79A4CCADA}"/>
              </a:ext>
            </a:extLst>
          </p:cNvPr>
          <p:cNvSpPr txBox="1"/>
          <p:nvPr/>
        </p:nvSpPr>
        <p:spPr>
          <a:xfrm>
            <a:off x="3655968" y="5270342"/>
            <a:ext cx="647228"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62" name="TextBox 61">
            <a:extLst>
              <a:ext uri="{FF2B5EF4-FFF2-40B4-BE49-F238E27FC236}">
                <a16:creationId xmlns:a16="http://schemas.microsoft.com/office/drawing/2014/main" id="{C99C2AE5-B886-41C1-97C3-A1579D33F6C4}"/>
              </a:ext>
            </a:extLst>
          </p:cNvPr>
          <p:cNvSpPr txBox="1"/>
          <p:nvPr/>
        </p:nvSpPr>
        <p:spPr>
          <a:xfrm>
            <a:off x="3583435" y="3666291"/>
            <a:ext cx="805379" cy="369332"/>
          </a:xfrm>
          <a:prstGeom prst="rect">
            <a:avLst/>
          </a:prstGeom>
          <a:noFill/>
        </p:spPr>
        <p:txBody>
          <a:bodyPr wrap="square" rtlCol="0">
            <a:spAutoFit/>
          </a:bodyPr>
          <a:lstStyle/>
          <a:p>
            <a:r>
              <a:rPr lang="ne-NP" dirty="0">
                <a:solidFill>
                  <a:srgbClr val="0070C0"/>
                </a:solidFill>
              </a:rPr>
              <a:t> -</a:t>
            </a:r>
            <a:endParaRPr lang="en-US" dirty="0">
              <a:solidFill>
                <a:srgbClr val="0070C0"/>
              </a:solidFill>
            </a:endParaRPr>
          </a:p>
        </p:txBody>
      </p:sp>
      <p:sp>
        <p:nvSpPr>
          <p:cNvPr id="40" name="TextBox 39"/>
          <p:cNvSpPr txBox="1"/>
          <p:nvPr/>
        </p:nvSpPr>
        <p:spPr>
          <a:xfrm>
            <a:off x="6752526" y="5817948"/>
            <a:ext cx="2322557" cy="369332"/>
          </a:xfrm>
          <a:prstGeom prst="rect">
            <a:avLst/>
          </a:prstGeom>
          <a:noFill/>
          <a:ln>
            <a:solidFill>
              <a:srgbClr val="0000FF"/>
            </a:solidFill>
          </a:ln>
        </p:spPr>
        <p:txBody>
          <a:bodyPr wrap="square" rtlCol="0">
            <a:spAutoFit/>
          </a:bodyPr>
          <a:lstStyle/>
          <a:p>
            <a:r>
              <a:rPr lang="ne-NP" b="1">
                <a:solidFill>
                  <a:srgbClr val="FF0000"/>
                </a:solidFill>
              </a:rPr>
              <a:t>यस्तो खाली हुनु भएन</a:t>
            </a:r>
            <a:endParaRPr lang="en-US" b="1">
              <a:solidFill>
                <a:srgbClr val="FF0000"/>
              </a:solidFill>
            </a:endParaRPr>
          </a:p>
        </p:txBody>
      </p:sp>
    </p:spTree>
    <p:extLst>
      <p:ext uri="{BB962C8B-B14F-4D97-AF65-F5344CB8AC3E}">
        <p14:creationId xmlns:p14="http://schemas.microsoft.com/office/powerpoint/2010/main" val="24671721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63505" y="1837589"/>
            <a:ext cx="11751286" cy="4180632"/>
          </a:xfrm>
          <a:prstGeom prst="rect">
            <a:avLst/>
          </a:prstGeom>
        </p:spPr>
        <p:txBody>
          <a:bodyPr wrap="square">
            <a:spAutoFit/>
          </a:bodyPr>
          <a:lstStyle/>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मुख्य गणनाको समयमा नै सुपरिवेक्षकले गणकबाट भरिएका प्रश्नावली तथा अन्य फारामहरुको प्रत्येक पाना चेकजाँच गरी यदि कुनै खाली पाईएमा पुनः गणकलाई सम्बधित घरमा नै गई विवरण भर्न लगाउनुपर्दछ । </a:t>
            </a: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गणना कार्य सम्पन्न भएपछि गणक आफैले पनि भरेका मुल प्रश्नावलीहरु लगायत अन्य फारामहरु सर्वप्रथम आफैले राम्रोसँग चेकजाँच गर्नुपर्दछ । </a:t>
            </a: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मुख्य गणनाको समयमा नै सुपरिवेक्षकले गणकबाट भरिएका प्रश्नावली तथा अन्य फारामहरुको कभर पेज सहित प्रत्येक पाना चेकजाँच गरेर मात्र कभर पानामा हस्ताक्षर गर्नुपर्दछ । </a:t>
            </a: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42341" y="6451600"/>
            <a:ext cx="624259" cy="381635"/>
          </a:xfrm>
        </p:spPr>
        <p:txBody>
          <a:bodyPr/>
          <a:lstStyle/>
          <a:p>
            <a:pPr algn="ctr"/>
            <a:fld id="{2840B2E4-A264-431E-ABDE-38E3BCDA5876}" type="slidenum">
              <a:rPr lang="en-US" smtClean="0"/>
              <a:pPr algn="ctr"/>
              <a:t>34</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effectLst>
                  <a:outerShdw blurRad="31750" dist="25400" dir="5400000" algn="tl" rotWithShape="0">
                    <a:srgbClr val="000000">
                      <a:alpha val="25000"/>
                    </a:srgbClr>
                  </a:outerShdw>
                </a:effectLst>
                <a:latin typeface="Preeti" pitchFamily="2" charset="0"/>
                <a:cs typeface="Kalimati" panose="00000400000000000000" pitchFamily="2"/>
              </a:rPr>
              <a:t>भरिएका प्रश्नावलीको पूर्णता जाँच </a:t>
            </a:r>
            <a:endParaRPr lang="hi-IN" sz="2800" b="1" dirty="0">
              <a:solidFill>
                <a:srgbClr val="002060"/>
              </a:solidFill>
              <a:cs typeface="Kalimati" pitchFamily="2"/>
            </a:endParaRPr>
          </a:p>
        </p:txBody>
      </p:sp>
      <p:sp>
        <p:nvSpPr>
          <p:cNvPr id="9" name="TextBox 8">
            <a:extLst>
              <a:ext uri="{FF2B5EF4-FFF2-40B4-BE49-F238E27FC236}">
                <a16:creationId xmlns:a16="http://schemas.microsoft.com/office/drawing/2014/main" id="{7FB4C1DC-C545-4C4A-A5B1-B2BDDDA61E0A}"/>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29777741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63505" y="1369751"/>
            <a:ext cx="11216134" cy="6755696"/>
          </a:xfrm>
          <a:prstGeom prst="rect">
            <a:avLst/>
          </a:prstGeom>
        </p:spPr>
        <p:txBody>
          <a:bodyPr wrap="square">
            <a:spAutoFit/>
          </a:bodyPr>
          <a:lstStyle/>
          <a:p>
            <a:pPr algn="just">
              <a:lnSpc>
                <a:spcPct val="150000"/>
              </a:lnSpc>
              <a:spcBef>
                <a:spcPts val="1000"/>
              </a:spcBef>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तसर्थ: </a:t>
            </a: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सुपरिवेक्षकले आफू मातहतका सबै गणकले भरेका प्रश्नावलीहरु सही र पूर्णरुपमा भरिएको सुनिश्चित गर्नुपर्दछ ।यो कार्य तथ्याङ्क संकलनको समयमा पूर्णरुपमा ध्यान दिनु पर्ने विषय हो । </a:t>
            </a: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प्रश्नावलीमा भर्नुपर्ने विवरण भरिए वा नभरिएको पूर्णरुपमा जाँच गरेर मात्र फाराम बुझ्नुपर्दछ । </a:t>
            </a: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यसैगरी स्थानीय जनगणना कार्यालयले पनि भरिएका प्रश्नावली तथा फाराम बुझ्ने क्रममा पनि उक्त भरिएका फारामहरूको पूर्णता जाँच गरेर मात्र बुझ्नुपर्दछ ।</a:t>
            </a:r>
          </a:p>
          <a:p>
            <a:pPr>
              <a:lnSpc>
                <a:spcPct val="150000"/>
              </a:lnSpc>
              <a:spcBef>
                <a:spcPts val="600"/>
              </a:spcBef>
            </a:pPr>
            <a:endParaRPr lang="ne-NP" sz="2400" dirty="0">
              <a:solidFill>
                <a:prstClr val="black"/>
              </a:solidFill>
              <a:latin typeface="Preeti" pitchFamily="2" charset="0"/>
              <a:cs typeface="Kalimati" pitchFamily="2"/>
            </a:endParaRPr>
          </a:p>
          <a:p>
            <a:pPr lvl="0">
              <a:lnSpc>
                <a:spcPct val="150000"/>
              </a:lnSpc>
              <a:spcBef>
                <a:spcPts val="600"/>
              </a:spcBef>
            </a:pPr>
            <a:endParaRPr lang="ne-NP" sz="2400" dirty="0">
              <a:solidFill>
                <a:prstClr val="black"/>
              </a:solidFill>
              <a:latin typeface="Preeti" pitchFamily="2" charset="0"/>
              <a:cs typeface="Kalimati" pitchFamily="2"/>
            </a:endParaRPr>
          </a:p>
          <a:p>
            <a:pPr lvl="0">
              <a:lnSpc>
                <a:spcPct val="150000"/>
              </a:lnSpc>
              <a:spcBef>
                <a:spcPts val="600"/>
              </a:spcBef>
            </a:pP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42341" y="6451600"/>
            <a:ext cx="624259" cy="381635"/>
          </a:xfrm>
        </p:spPr>
        <p:txBody>
          <a:bodyPr/>
          <a:lstStyle/>
          <a:p>
            <a:pPr algn="ctr"/>
            <a:fld id="{2840B2E4-A264-431E-ABDE-38E3BCDA5876}" type="slidenum">
              <a:rPr lang="en-US" smtClean="0"/>
              <a:pPr algn="ctr"/>
              <a:t>35</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effectLst>
                  <a:outerShdw blurRad="31750" dist="25400" dir="5400000" algn="tl" rotWithShape="0">
                    <a:srgbClr val="000000">
                      <a:alpha val="25000"/>
                    </a:srgbClr>
                  </a:outerShdw>
                </a:effectLst>
                <a:latin typeface="Preeti" pitchFamily="2" charset="0"/>
                <a:cs typeface="Kalimati" panose="00000400000000000000" pitchFamily="2"/>
              </a:rPr>
              <a:t>भरिएका प्रश्नावलीको पूर्णता जाँच </a:t>
            </a:r>
            <a:endParaRPr lang="hi-IN" sz="2800" b="1" dirty="0">
              <a:solidFill>
                <a:srgbClr val="002060"/>
              </a:solidFill>
              <a:cs typeface="Kalimati" pitchFamily="2"/>
            </a:endParaRPr>
          </a:p>
        </p:txBody>
      </p:sp>
    </p:spTree>
    <p:extLst>
      <p:ext uri="{BB962C8B-B14F-4D97-AF65-F5344CB8AC3E}">
        <p14:creationId xmlns:p14="http://schemas.microsoft.com/office/powerpoint/2010/main" val="33984963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50082" y="2200731"/>
            <a:ext cx="9187323" cy="3724096"/>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१: </a:t>
            </a:r>
            <a:r>
              <a:rPr lang="ne-NP" sz="2400">
                <a:solidFill>
                  <a:prstClr val="black"/>
                </a:solidFill>
                <a:latin typeface="Preeti" pitchFamily="2" charset="0"/>
                <a:cs typeface="Kalimati" pitchFamily="2"/>
              </a:rPr>
              <a:t>उत्तरहरुको संगति, अर्थात् सामन्जस्यता </a:t>
            </a:r>
            <a:r>
              <a:rPr lang="ne-NP" sz="2400" dirty="0">
                <a:solidFill>
                  <a:prstClr val="black"/>
                </a:solidFill>
                <a:latin typeface="Preeti" pitchFamily="2" charset="0"/>
                <a:cs typeface="Kalimati" pitchFamily="2"/>
              </a:rPr>
              <a:t>भनेको के हो ?</a:t>
            </a:r>
          </a:p>
          <a:p>
            <a:pPr marL="914400" indent="-914400">
              <a:lnSpc>
                <a:spcPct val="150000"/>
              </a:lnSpc>
              <a:spcBef>
                <a:spcPts val="600"/>
              </a:spcBef>
            </a:pPr>
            <a:r>
              <a:rPr lang="ne-NP" sz="2400" dirty="0">
                <a:solidFill>
                  <a:prstClr val="black"/>
                </a:solidFill>
                <a:latin typeface="Preeti" pitchFamily="2" charset="0"/>
                <a:cs typeface="Kalimati" pitchFamily="2"/>
              </a:rPr>
              <a:t>प्रश्न २: कुनै परिवारमा </a:t>
            </a:r>
            <a:r>
              <a:rPr lang="ne-NP" sz="2400">
                <a:solidFill>
                  <a:prstClr val="black"/>
                </a:solidFill>
                <a:latin typeface="Preeti" pitchFamily="2" charset="0"/>
                <a:cs typeface="Kalimati" pitchFamily="2"/>
              </a:rPr>
              <a:t>बाबु वा </a:t>
            </a:r>
            <a:r>
              <a:rPr lang="ne-NP" sz="2400" dirty="0">
                <a:solidFill>
                  <a:prstClr val="black"/>
                </a:solidFill>
                <a:latin typeface="Preeti" pitchFamily="2" charset="0"/>
                <a:cs typeface="Kalimati" pitchFamily="2"/>
              </a:rPr>
              <a:t>आमाको भन्दा छोरा छोरीको उमेर बढी आएमा के गर्ने ?</a:t>
            </a:r>
          </a:p>
          <a:p>
            <a:pPr>
              <a:lnSpc>
                <a:spcPct val="150000"/>
              </a:lnSpc>
              <a:spcBef>
                <a:spcPts val="600"/>
              </a:spcBef>
            </a:pPr>
            <a:r>
              <a:rPr lang="ne-NP" sz="2400" dirty="0">
                <a:solidFill>
                  <a:prstClr val="black"/>
                </a:solidFill>
                <a:latin typeface="Preeti" pitchFamily="2" charset="0"/>
                <a:cs typeface="Kalimati" pitchFamily="2"/>
              </a:rPr>
              <a:t>प्रश्न ३: वैवाहिक स्थिति सम्बन्धी प्रश्न कुन उमेरका व्यक्तिलाई सोधिन्छ ?</a:t>
            </a:r>
          </a:p>
          <a:p>
            <a:pPr>
              <a:lnSpc>
                <a:spcPct val="150000"/>
              </a:lnSpc>
              <a:spcBef>
                <a:spcPts val="600"/>
              </a:spcBef>
            </a:pPr>
            <a:r>
              <a:rPr lang="ne-NP" sz="2400" dirty="0">
                <a:solidFill>
                  <a:prstClr val="black"/>
                </a:solidFill>
                <a:latin typeface="Preeti" pitchFamily="2" charset="0"/>
                <a:cs typeface="Kalimati" pitchFamily="2"/>
              </a:rPr>
              <a:t>प्रश्न ४: प्रजनन् सम्बन्धी प्रश्न कस्तो व्यक्तिलाई सोधिन्छ ?</a:t>
            </a:r>
          </a:p>
          <a:p>
            <a:pPr>
              <a:lnSpc>
                <a:spcPct val="150000"/>
              </a:lnSpc>
              <a:spcBef>
                <a:spcPts val="600"/>
              </a:spcBef>
            </a:pPr>
            <a:r>
              <a:rPr lang="ne-NP" sz="2400" dirty="0">
                <a:solidFill>
                  <a:prstClr val="black"/>
                </a:solidFill>
                <a:latin typeface="Preeti" pitchFamily="2" charset="0"/>
                <a:cs typeface="Kalimati" pitchFamily="2"/>
              </a:rPr>
              <a:t>प्रश्न ५: भरिएका प्रश्नावलीको पूर्णता जाँच भनेको के हो ?</a:t>
            </a:r>
          </a:p>
        </p:txBody>
      </p:sp>
      <p:sp>
        <p:nvSpPr>
          <p:cNvPr id="7" name="Slide Number Placeholder 6"/>
          <p:cNvSpPr>
            <a:spLocks noGrp="1"/>
          </p:cNvSpPr>
          <p:nvPr>
            <p:ph type="sldNum" sz="quarter" idx="11"/>
          </p:nvPr>
        </p:nvSpPr>
        <p:spPr>
          <a:xfrm>
            <a:off x="11542341" y="6451600"/>
            <a:ext cx="624259" cy="381635"/>
          </a:xfrm>
        </p:spPr>
        <p:txBody>
          <a:bodyPr/>
          <a:lstStyle/>
          <a:p>
            <a:pPr algn="ctr"/>
            <a:fld id="{2840B2E4-A264-431E-ABDE-38E3BCDA5876}" type="slidenum">
              <a:rPr lang="en-US" smtClean="0"/>
              <a:pPr algn="ctr"/>
              <a:t>36</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pic>
        <p:nvPicPr>
          <p:cNvPr id="2050" name="Picture 2" descr="Doubtful businessman asking question character Vector Image">
            <a:extLst>
              <a:ext uri="{FF2B5EF4-FFF2-40B4-BE49-F238E27FC236}">
                <a16:creationId xmlns:a16="http://schemas.microsoft.com/office/drawing/2014/main" id="{CE66414F-0906-441B-93AF-829EC62A433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642" b="17243"/>
          <a:stretch/>
        </p:blipFill>
        <p:spPr bwMode="auto">
          <a:xfrm>
            <a:off x="9521621" y="1423085"/>
            <a:ext cx="2332849" cy="478039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0EA59F9-2B1F-4668-AB56-372B4273E2E5}"/>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16121308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350336" y="1923616"/>
            <a:ext cx="9625536" cy="3570208"/>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१ </a:t>
            </a:r>
            <a:r>
              <a:rPr lang="ne-NP" sz="2400">
                <a:solidFill>
                  <a:prstClr val="black"/>
                </a:solidFill>
                <a:latin typeface="Preeti" pitchFamily="2" charset="0"/>
                <a:cs typeface="Kalimati" pitchFamily="2"/>
              </a:rPr>
              <a:t>उत्तरहरुको संगति, अर्थात् सामन्जस्यता </a:t>
            </a:r>
            <a:r>
              <a:rPr lang="ne-NP" sz="2400" dirty="0">
                <a:solidFill>
                  <a:prstClr val="black"/>
                </a:solidFill>
                <a:latin typeface="Preeti" pitchFamily="2" charset="0"/>
                <a:cs typeface="Kalimati" pitchFamily="2"/>
              </a:rPr>
              <a:t>भनेको के हो ?</a:t>
            </a:r>
          </a:p>
          <a:p>
            <a:pPr lvl="0">
              <a:lnSpc>
                <a:spcPct val="150000"/>
              </a:lnSpc>
              <a:spcBef>
                <a:spcPts val="600"/>
              </a:spcBef>
            </a:pPr>
            <a:r>
              <a:rPr lang="ne-NP" sz="2400" dirty="0">
                <a:solidFill>
                  <a:srgbClr val="0000FF"/>
                </a:solidFill>
                <a:latin typeface="Preeti" pitchFamily="2" charset="0"/>
                <a:cs typeface="Kalimati" pitchFamily="2"/>
              </a:rPr>
              <a:t>उत्तर: </a:t>
            </a:r>
          </a:p>
          <a:p>
            <a:pPr lvl="0">
              <a:lnSpc>
                <a:spcPct val="150000"/>
              </a:lnSpc>
              <a:spcBef>
                <a:spcPts val="600"/>
              </a:spcBef>
            </a:pPr>
            <a:r>
              <a:rPr lang="ne-NP" sz="2400" dirty="0">
                <a:solidFill>
                  <a:srgbClr val="0000FF"/>
                </a:solidFill>
                <a:latin typeface="Preeti" pitchFamily="2" charset="0"/>
                <a:cs typeface="Kalimati" pitchFamily="2"/>
              </a:rPr>
              <a:t>कुनै एउटा प्रश्नमा आएको उत्तर र अर्को प्रश्नमा आएको उत्तर एक आपसमा नबाझिएको हुनुपर्दछ, त्यो </a:t>
            </a:r>
            <a:r>
              <a:rPr lang="ne-NP" sz="2400">
                <a:solidFill>
                  <a:srgbClr val="0000FF"/>
                </a:solidFill>
                <a:latin typeface="Preeti" pitchFamily="2" charset="0"/>
                <a:cs typeface="Kalimati" pitchFamily="2"/>
              </a:rPr>
              <a:t>नै सामन्जस्ता </a:t>
            </a:r>
            <a:r>
              <a:rPr lang="ne-NP" sz="2400" dirty="0">
                <a:solidFill>
                  <a:srgbClr val="0000FF"/>
                </a:solidFill>
                <a:latin typeface="Preeti" pitchFamily="2" charset="0"/>
                <a:cs typeface="Kalimati" pitchFamily="2"/>
              </a:rPr>
              <a:t>हो । जस्तै: उमेर १२ वर्ष  छ तर उत्तीर्ण गरेको तह पि.एच.डि. रहेछ भने यस्तो अवस्थामा दोहोर्याएर सोधी यकिन गरी सही के हो त्यो लेख्नु पर्दछ ।</a:t>
            </a:r>
          </a:p>
        </p:txBody>
      </p: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smtClean="0"/>
              <a:pPr algn="ctr"/>
              <a:t>37</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B33E0DF7-27EC-4BCB-B1F8-ABA4AE635A02}"/>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10139635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350336" y="1923616"/>
            <a:ext cx="9625536" cy="2970044"/>
          </a:xfrm>
          <a:prstGeom prst="rect">
            <a:avLst/>
          </a:prstGeom>
        </p:spPr>
        <p:txBody>
          <a:bodyPr wrap="square">
            <a:spAutoFit/>
          </a:bodyPr>
          <a:lstStyle/>
          <a:p>
            <a:pPr marL="914400" indent="-914400">
              <a:lnSpc>
                <a:spcPct val="150000"/>
              </a:lnSpc>
              <a:spcBef>
                <a:spcPts val="600"/>
              </a:spcBef>
            </a:pPr>
            <a:r>
              <a:rPr lang="ne-NP" sz="2400" dirty="0">
                <a:solidFill>
                  <a:prstClr val="black"/>
                </a:solidFill>
                <a:latin typeface="Preeti" pitchFamily="2" charset="0"/>
                <a:cs typeface="Kalimati" pitchFamily="2"/>
              </a:rPr>
              <a:t>प्रश्न २: कुनै परिवारमा बाबु वा आमाको भन्दा छोरा छोरीको उमेर बढी आएमा के गर्ने ?</a:t>
            </a:r>
          </a:p>
          <a:p>
            <a:pPr lvl="0">
              <a:lnSpc>
                <a:spcPct val="150000"/>
              </a:lnSpc>
              <a:spcBef>
                <a:spcPts val="600"/>
              </a:spcBef>
            </a:pPr>
            <a:r>
              <a:rPr lang="ne-NP" sz="2400" dirty="0">
                <a:solidFill>
                  <a:srgbClr val="0000FF"/>
                </a:solidFill>
                <a:latin typeface="Preeti" pitchFamily="2" charset="0"/>
                <a:cs typeface="Kalimati" pitchFamily="2"/>
              </a:rPr>
              <a:t>उत्तर: </a:t>
            </a:r>
          </a:p>
          <a:p>
            <a:pPr lvl="0">
              <a:lnSpc>
                <a:spcPct val="150000"/>
              </a:lnSpc>
              <a:spcBef>
                <a:spcPts val="600"/>
              </a:spcBef>
            </a:pPr>
            <a:r>
              <a:rPr lang="ne-NP" sz="2400" dirty="0">
                <a:solidFill>
                  <a:srgbClr val="0000FF"/>
                </a:solidFill>
                <a:latin typeface="Preeti" pitchFamily="2" charset="0"/>
                <a:cs typeface="Kalimati" pitchFamily="2"/>
              </a:rPr>
              <a:t>परिवारमूली वा उत्तरदातासँग पुन: सोधी के भएको हो निश्चित गरेर मात्र  प्रश्नावलीमा लेख्नुपर्दछ ।</a:t>
            </a:r>
          </a:p>
        </p:txBody>
      </p:sp>
      <p:sp>
        <p:nvSpPr>
          <p:cNvPr id="7" name="Slide Number Placeholder 6"/>
          <p:cNvSpPr>
            <a:spLocks noGrp="1"/>
          </p:cNvSpPr>
          <p:nvPr>
            <p:ph type="sldNum" sz="quarter" idx="11"/>
          </p:nvPr>
        </p:nvSpPr>
        <p:spPr>
          <a:xfrm>
            <a:off x="11600121" y="6451601"/>
            <a:ext cx="566479" cy="300074"/>
          </a:xfrm>
        </p:spPr>
        <p:txBody>
          <a:bodyPr/>
          <a:lstStyle/>
          <a:p>
            <a:pPr algn="ctr"/>
            <a:fld id="{2840B2E4-A264-431E-ABDE-38E3BCDA5876}" type="slidenum">
              <a:rPr lang="en-US" smtClean="0"/>
              <a:pPr algn="ctr"/>
              <a:t>38</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364B1C2B-F144-46AC-8522-ED9D6C0C858E}"/>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13054767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140431" y="1923616"/>
            <a:ext cx="10619177" cy="4308872"/>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 प्रश्न ३: वैवाहिक स्थिति सम्बन्धी प्रश्न कुन उमेरका व्यक्तिलाई सोधिन्छ ?</a:t>
            </a:r>
          </a:p>
          <a:p>
            <a:pPr lvl="0">
              <a:lnSpc>
                <a:spcPct val="150000"/>
              </a:lnSpc>
              <a:spcBef>
                <a:spcPts val="600"/>
              </a:spcBef>
            </a:pPr>
            <a:r>
              <a:rPr lang="ne-NP" sz="2400" dirty="0">
                <a:solidFill>
                  <a:srgbClr val="0000FF"/>
                </a:solidFill>
                <a:latin typeface="Preeti" pitchFamily="2" charset="0"/>
                <a:cs typeface="Kalimati" pitchFamily="2"/>
              </a:rPr>
              <a:t>उत्तर:</a:t>
            </a:r>
          </a:p>
          <a:p>
            <a:pPr lvl="0">
              <a:lnSpc>
                <a:spcPct val="150000"/>
              </a:lnSpc>
              <a:spcBef>
                <a:spcPts val="600"/>
              </a:spcBef>
            </a:pPr>
            <a:r>
              <a:rPr lang="ne-NP" sz="2400" dirty="0">
                <a:solidFill>
                  <a:srgbClr val="0000FF"/>
                </a:solidFill>
                <a:latin typeface="Preeti" pitchFamily="2" charset="0"/>
                <a:cs typeface="Kalimati" pitchFamily="2"/>
              </a:rPr>
              <a:t>वैवाहिक स्थिति सम्बन्धी प्रश्न १० वर्ष वा सो भन्दा बढी उमेरका व्यक्तिलार्इ मात्र सोधिन्छ । </a:t>
            </a:r>
          </a:p>
          <a:p>
            <a:pPr lvl="0">
              <a:lnSpc>
                <a:spcPct val="150000"/>
              </a:lnSpc>
              <a:spcBef>
                <a:spcPts val="600"/>
              </a:spcBef>
            </a:pPr>
            <a:r>
              <a:rPr lang="ne-NP" sz="2400" dirty="0">
                <a:solidFill>
                  <a:srgbClr val="0000FF"/>
                </a:solidFill>
                <a:latin typeface="Preeti" pitchFamily="2" charset="0"/>
                <a:cs typeface="Kalimati" pitchFamily="2"/>
              </a:rPr>
              <a:t>अर्थात,</a:t>
            </a:r>
          </a:p>
          <a:p>
            <a:pPr lvl="0">
              <a:lnSpc>
                <a:spcPct val="150000"/>
              </a:lnSpc>
              <a:spcBef>
                <a:spcPts val="600"/>
              </a:spcBef>
            </a:pPr>
            <a:r>
              <a:rPr lang="ne-NP" sz="2400" dirty="0">
                <a:solidFill>
                  <a:srgbClr val="0000FF"/>
                </a:solidFill>
                <a:latin typeface="Preeti" pitchFamily="2" charset="0"/>
                <a:cs typeface="Kalimati" pitchFamily="2"/>
              </a:rPr>
              <a:t>महल ५ मा १० बर्ष वा सो भन्दा बढी उमेर आएको व्यक्तिलाई मात्र सोधिन्छ ।</a:t>
            </a:r>
          </a:p>
          <a:p>
            <a:pPr lvl="0">
              <a:lnSpc>
                <a:spcPct val="150000"/>
              </a:lnSpc>
              <a:spcBef>
                <a:spcPts val="600"/>
              </a:spcBef>
            </a:pP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369911" y="6451600"/>
            <a:ext cx="796689" cy="356761"/>
          </a:xfrm>
        </p:spPr>
        <p:txBody>
          <a:bodyPr/>
          <a:lstStyle/>
          <a:p>
            <a:pPr algn="ctr"/>
            <a:fld id="{2840B2E4-A264-431E-ABDE-38E3BCDA5876}" type="slidenum">
              <a:rPr lang="en-US" smtClean="0"/>
              <a:pPr algn="ctr"/>
              <a:t>39</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A18CF138-C31B-4FBF-BCB6-BBB65AC5925D}"/>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37682816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64893" y="1923616"/>
            <a:ext cx="11839266" cy="3016210"/>
          </a:xfrm>
          <a:prstGeom prst="rect">
            <a:avLst/>
          </a:prstGeom>
        </p:spPr>
        <p:txBody>
          <a:bodyPr wrap="square">
            <a:spAutoFit/>
          </a:bodyPr>
          <a:lstStyle/>
          <a:p>
            <a:pPr>
              <a:lnSpc>
                <a:spcPct val="150000"/>
              </a:lnSpc>
              <a:spcBef>
                <a:spcPts val="600"/>
              </a:spcBef>
            </a:pPr>
            <a:r>
              <a:rPr lang="ne-NP" sz="2400" dirty="0">
                <a:solidFill>
                  <a:prstClr val="black"/>
                </a:solidFill>
                <a:latin typeface="Preeti" pitchFamily="2" charset="0"/>
                <a:cs typeface="Kalimati" pitchFamily="2"/>
              </a:rPr>
              <a:t>प्रश्न ४: प्रजनन् सम्बन्धी प्रश्न कस्तो व्यक्तिलाई सोधिन्छ ?</a:t>
            </a:r>
          </a:p>
          <a:p>
            <a:pPr>
              <a:lnSpc>
                <a:spcPct val="150000"/>
              </a:lnSpc>
              <a:spcBef>
                <a:spcPts val="600"/>
              </a:spcBef>
            </a:pPr>
            <a:r>
              <a:rPr lang="ne-NP" sz="2400" dirty="0">
                <a:solidFill>
                  <a:srgbClr val="0000FF"/>
                </a:solidFill>
                <a:latin typeface="Preeti" pitchFamily="2" charset="0"/>
                <a:cs typeface="Kalimati" pitchFamily="2"/>
              </a:rPr>
              <a:t>उत्तर: </a:t>
            </a:r>
          </a:p>
          <a:p>
            <a:pPr>
              <a:lnSpc>
                <a:spcPct val="150000"/>
              </a:lnSpc>
              <a:spcBef>
                <a:spcPts val="600"/>
              </a:spcBef>
            </a:pPr>
            <a:r>
              <a:rPr lang="ne-NP" sz="2400" dirty="0">
                <a:solidFill>
                  <a:srgbClr val="0000FF"/>
                </a:solidFill>
                <a:latin typeface="Preeti" pitchFamily="2" charset="0"/>
                <a:cs typeface="Kalimati" pitchFamily="2"/>
              </a:rPr>
              <a:t>मुख्य प्रश्नावलीको महल ४ मा लिङ्गको कोड २ (महिला) भएको, महल ५ मा उमेर १५ - ४९ बर्ष भएको तथा महल १३ मा कोड २ – ५ (अविवाहित बाहेकका) आएको महिलालाई मात्र प्रजनन् सम्बन्धी प्रश्न सोधिन्छ ।  </a:t>
            </a: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25693" y="6451601"/>
            <a:ext cx="640907" cy="300074"/>
          </a:xfrm>
        </p:spPr>
        <p:txBody>
          <a:bodyPr/>
          <a:lstStyle/>
          <a:p>
            <a:pPr algn="ctr"/>
            <a:fld id="{2840B2E4-A264-431E-ABDE-38E3BCDA5876}" type="slidenum">
              <a:rPr lang="en-US" smtClean="0"/>
              <a:pPr algn="ctr"/>
              <a:t>40</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AF8E85DC-C618-4212-ACB6-7185F7BA87CE}"/>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42566152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660616" y="1866139"/>
            <a:ext cx="10113627" cy="7909858"/>
          </a:xfrm>
          <a:prstGeom prst="rect">
            <a:avLst/>
          </a:prstGeom>
        </p:spPr>
        <p:txBody>
          <a:bodyPr wrap="square">
            <a:spAutoFit/>
          </a:bodyPr>
          <a:lstStyle/>
          <a:p>
            <a:pPr>
              <a:lnSpc>
                <a:spcPct val="150000"/>
              </a:lnSpc>
              <a:spcBef>
                <a:spcPts val="600"/>
              </a:spcBef>
            </a:pPr>
            <a:r>
              <a:rPr lang="ne-NP" sz="2400" dirty="0">
                <a:solidFill>
                  <a:prstClr val="black"/>
                </a:solidFill>
                <a:latin typeface="Preeti" pitchFamily="2" charset="0"/>
                <a:cs typeface="Kalimati" pitchFamily="2"/>
              </a:rPr>
              <a:t>प्रश्न ५: भरिएका प्रश्नावलीको पूर्णता जाँच भनेको के हो ?</a:t>
            </a:r>
          </a:p>
          <a:p>
            <a:pPr>
              <a:lnSpc>
                <a:spcPct val="150000"/>
              </a:lnSpc>
              <a:spcBef>
                <a:spcPts val="600"/>
              </a:spcBef>
            </a:pPr>
            <a:r>
              <a:rPr lang="ne-NP" sz="2400" dirty="0">
                <a:solidFill>
                  <a:srgbClr val="0000FF"/>
                </a:solidFill>
                <a:latin typeface="Preeti" pitchFamily="2" charset="0"/>
                <a:cs typeface="Kalimati" pitchFamily="2"/>
              </a:rPr>
              <a:t>उत्तर: </a:t>
            </a:r>
          </a:p>
          <a:p>
            <a:pPr algn="just">
              <a:lnSpc>
                <a:spcPct val="150000"/>
              </a:lnSpc>
              <a:spcBef>
                <a:spcPts val="600"/>
              </a:spcBef>
            </a:pPr>
            <a:r>
              <a:rPr lang="ne-NP" sz="2400"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राष्ट्रिय जनगणना २०७८ मा घर तथा घरपरिवार सूचीकरण तथा मुख्य गणनाको समयमा सुपरिवेक्षक तथा गणकले भर्ने फारामहरुमा अनिवार्य भर्नुपर्ने स्थानमा विवरण भरिएको वा खाली नभएको अवस्था नै पुर्णता हो । यसरी अनिवार्य विवरण भर्नुपर्ने ठाउँमा खाली छोडिएको छ वा छैन भनेर जाँच गर्नु नै प्रश्नावलीको पूर्णता जाँच हो । </a:t>
            </a:r>
          </a:p>
          <a:p>
            <a:pPr algn="just">
              <a:lnSpc>
                <a:spcPct val="150000"/>
              </a:lnSpc>
              <a:spcBef>
                <a:spcPts val="600"/>
              </a:spcBef>
            </a:pPr>
            <a:endParaRPr lang="ne-NP" sz="24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endParaRPr>
          </a:p>
          <a:p>
            <a:pPr>
              <a:lnSpc>
                <a:spcPct val="150000"/>
              </a:lnSpc>
              <a:spcBef>
                <a:spcPts val="600"/>
              </a:spcBef>
            </a:pPr>
            <a:endParaRPr lang="ne-NP" sz="2400" dirty="0">
              <a:solidFill>
                <a:prstClr val="black"/>
              </a:solidFill>
              <a:latin typeface="Preeti" pitchFamily="2" charset="0"/>
              <a:cs typeface="Kalimati" pitchFamily="2"/>
            </a:endParaRPr>
          </a:p>
          <a:p>
            <a:pPr>
              <a:lnSpc>
                <a:spcPct val="150000"/>
              </a:lnSpc>
              <a:spcBef>
                <a:spcPts val="600"/>
              </a:spcBef>
            </a:pPr>
            <a:endParaRPr lang="ne-NP" sz="2400" dirty="0">
              <a:solidFill>
                <a:prstClr val="black"/>
              </a:solidFill>
              <a:latin typeface="Preeti" pitchFamily="2" charset="0"/>
              <a:cs typeface="Kalimati" pitchFamily="2"/>
            </a:endParaRPr>
          </a:p>
          <a:p>
            <a:pPr>
              <a:lnSpc>
                <a:spcPct val="150000"/>
              </a:lnSpc>
              <a:spcBef>
                <a:spcPts val="600"/>
              </a:spcBef>
            </a:pPr>
            <a:endParaRPr lang="ne-NP" sz="2400" dirty="0">
              <a:solidFill>
                <a:prstClr val="black"/>
              </a:solidFill>
              <a:latin typeface="Preeti" pitchFamily="2" charset="0"/>
              <a:cs typeface="Kalimati" pitchFamily="2"/>
            </a:endParaRPr>
          </a:p>
          <a:p>
            <a:pPr lvl="0">
              <a:lnSpc>
                <a:spcPct val="150000"/>
              </a:lnSpc>
              <a:spcBef>
                <a:spcPts val="600"/>
              </a:spcBef>
            </a:pPr>
            <a:endParaRPr lang="ne-NP" sz="2400" dirty="0">
              <a:solidFill>
                <a:prstClr val="black"/>
              </a:solidFill>
              <a:latin typeface="Preeti" pitchFamily="2" charset="0"/>
              <a:cs typeface="Kalimati" pitchFamily="2"/>
            </a:endParaRPr>
          </a:p>
          <a:p>
            <a:pPr lvl="0">
              <a:lnSpc>
                <a:spcPct val="150000"/>
              </a:lnSpc>
              <a:spcBef>
                <a:spcPts val="600"/>
              </a:spcBef>
            </a:pP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42341" y="6451600"/>
            <a:ext cx="624259" cy="381635"/>
          </a:xfrm>
        </p:spPr>
        <p:txBody>
          <a:bodyPr/>
          <a:lstStyle/>
          <a:p>
            <a:pPr algn="ctr"/>
            <a:fld id="{2840B2E4-A264-431E-ABDE-38E3BCDA5876}" type="slidenum">
              <a:rPr lang="en-US" smtClean="0"/>
              <a:pPr algn="ctr"/>
              <a:t>41</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Tree>
    <p:extLst>
      <p:ext uri="{BB962C8B-B14F-4D97-AF65-F5344CB8AC3E}">
        <p14:creationId xmlns:p14="http://schemas.microsoft.com/office/powerpoint/2010/main" val="26266082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369911" y="6451600"/>
            <a:ext cx="796689" cy="381635"/>
          </a:xfrm>
        </p:spPr>
        <p:txBody>
          <a:bodyPr/>
          <a:lstStyle/>
          <a:p>
            <a:pPr algn="ctr"/>
            <a:fld id="{2840B2E4-A264-431E-ABDE-38E3BCDA5876}" type="slidenum">
              <a:rPr lang="en-US" smtClean="0"/>
              <a:pPr algn="ctr"/>
              <a:t>42</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25400" y="656362"/>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0" y="1179582"/>
            <a:ext cx="11830449" cy="5357236"/>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300" dirty="0">
                <a:cs typeface="Kalimati" pitchFamily="2"/>
              </a:rPr>
              <a:t>प्रश्नावली भर्दा उत्तरदाताले भनेको विवरण मिलेको हुनु पर्दछ । कतिपय प्रश्नहरु एक आपसमा अन्तर सम्बन्धित पनि हुन्छन ।</a:t>
            </a:r>
            <a:r>
              <a:rPr lang="ne-NP" sz="2300">
                <a:cs typeface="Kalimati" pitchFamily="2"/>
              </a:rPr>
              <a:t>त्यसैले सोध्नु </a:t>
            </a:r>
            <a:r>
              <a:rPr lang="ne-NP" sz="2300" dirty="0">
                <a:cs typeface="Kalimati" pitchFamily="2"/>
              </a:rPr>
              <a:t>नपर्ने प्रश्नहरु र एक आपसमा  सम्बन्धित कुन कुन प्रश्नहरु छन् विचार गर्नुपर्दछ ।</a:t>
            </a:r>
          </a:p>
          <a:p>
            <a:pPr marL="342900" indent="-342900" algn="just">
              <a:lnSpc>
                <a:spcPct val="150000"/>
              </a:lnSpc>
              <a:buFont typeface="Arial" panose="020B0604020202020204" pitchFamily="34" charset="0"/>
              <a:buChar char="•"/>
            </a:pPr>
            <a:r>
              <a:rPr lang="ne-NP" sz="2300" b="1">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उत्तरदाताले भने भन्दैमा </a:t>
            </a:r>
            <a:r>
              <a:rPr lang="ne-NP" sz="23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सबै उत्तर जस्ताको तस्तै लेख्नु भन्दा पहिला </a:t>
            </a:r>
            <a:r>
              <a:rPr lang="ne-NP" sz="2300" b="1">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उत्तरहरु मिलेका छन् </a:t>
            </a:r>
            <a:r>
              <a:rPr lang="ne-NP" sz="23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छैनन् उत्तरहरु बीच सामन्जस्यता छ छैन चेकजाँच गर्नुपर्दछ । </a:t>
            </a:r>
          </a:p>
          <a:p>
            <a:pPr marL="342900" indent="-342900" algn="just">
              <a:lnSpc>
                <a:spcPct val="150000"/>
              </a:lnSpc>
              <a:buFont typeface="Arial" panose="020B0604020202020204" pitchFamily="34" charset="0"/>
              <a:buChar char="•"/>
            </a:pPr>
            <a:r>
              <a:rPr lang="ne-NP" sz="2300" dirty="0">
                <a:solidFill>
                  <a:prstClr val="black"/>
                </a:solidFill>
                <a:latin typeface="Preeti" pitchFamily="2" charset="0"/>
                <a:cs typeface="Kalimati" pitchFamily="2"/>
              </a:rPr>
              <a:t>उत्तर असामान्य आएमा पुन एकपटक सोधेर सुनिश्चित गर्नुपर्दछ र नमिल्दो उत्तर आएमा उत्तरदातासँग प्रश्न </a:t>
            </a:r>
            <a:r>
              <a:rPr lang="ne-NP" sz="2300">
                <a:solidFill>
                  <a:prstClr val="black"/>
                </a:solidFill>
                <a:latin typeface="Preeti" pitchFamily="2" charset="0"/>
                <a:cs typeface="Kalimati" pitchFamily="2"/>
              </a:rPr>
              <a:t>राम्रोसँग बुझाएर मात्र सम्भाव्य </a:t>
            </a:r>
            <a:r>
              <a:rPr lang="ne-NP" sz="2300" dirty="0">
                <a:solidFill>
                  <a:prstClr val="black"/>
                </a:solidFill>
                <a:latin typeface="Preeti" pitchFamily="2" charset="0"/>
                <a:cs typeface="Kalimati" pitchFamily="2"/>
              </a:rPr>
              <a:t>उत्तर लिनुपर्दछ ।</a:t>
            </a:r>
            <a:endParaRPr lang="en-US" sz="2300" dirty="0">
              <a:solidFill>
                <a:prstClr val="black"/>
              </a:solidFill>
              <a:latin typeface="Preeti" pitchFamily="2" charset="0"/>
              <a:cs typeface="Kalimati" pitchFamily="2"/>
            </a:endParaRPr>
          </a:p>
          <a:p>
            <a:pPr marL="342900" indent="-342900" algn="just">
              <a:lnSpc>
                <a:spcPct val="150000"/>
              </a:lnSpc>
              <a:buFont typeface="Arial" panose="020B0604020202020204" pitchFamily="34" charset="0"/>
              <a:buChar char="•"/>
            </a:pPr>
            <a:r>
              <a:rPr lang="ne-NP" sz="23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राष्ट्रिय जनगणना २०७८ मा घर तथा घरपरिवार सूचीकरण तथा मुख्य गणनाको समयमा सुपरिवेक्षक तथा गणकले भर्ने फारामहरुमा अनिवार्य भर्नुपर्ने स्थानमा विवरण भरिएको वा खाली नभएको अवस्था नै पुर्णता हो ।तसर्थ भरिएका प्रश्नावली तथा अन्य फारामहरुको प्रत्येक पाना चेकजाँच गर्नु पर्दछ ।</a:t>
            </a:r>
            <a:endParaRPr lang="ne-NP" sz="2400" dirty="0">
              <a:cs typeface="Kalimati" pitchFamily="2"/>
            </a:endParaRPr>
          </a:p>
        </p:txBody>
      </p:sp>
    </p:spTree>
    <p:extLst>
      <p:ext uri="{BB962C8B-B14F-4D97-AF65-F5344CB8AC3E}">
        <p14:creationId xmlns:p14="http://schemas.microsoft.com/office/powerpoint/2010/main" val="22113191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2781" y="1216779"/>
            <a:ext cx="5897881" cy="1446550"/>
          </a:xfrm>
          <a:prstGeom prst="rect">
            <a:avLst/>
          </a:prstGeom>
          <a:noFill/>
        </p:spPr>
        <p:txBody>
          <a:bodyPr wrap="squar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छलफल</a:t>
            </a:r>
            <a:endParaRPr lang="en-US" sz="8800" b="1" dirty="0">
              <a:solidFill>
                <a:srgbClr val="142DAC"/>
              </a:solidFill>
              <a:latin typeface="Kokila" panose="020B0604020202020204" pitchFamily="34" charset="0"/>
              <a:cs typeface="Kokila" panose="020B0604020202020204" pitchFamily="34" charset="0"/>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11259880" y="6475229"/>
            <a:ext cx="942780" cy="384428"/>
          </a:xfrm>
        </p:spPr>
        <p:txBody>
          <a:bodyPr/>
          <a:lstStyle/>
          <a:p>
            <a:pPr algn="ctr"/>
            <a:fld id="{26402401-4522-4C0F-A737-197EB07E49FF}" type="slidenum">
              <a:rPr lang="en-US" sz="1800">
                <a:latin typeface="Fontasy Himali" panose="04020500000000000000" pitchFamily="82" charset="0"/>
                <a:cs typeface="+mn-cs"/>
              </a:rPr>
              <a:pPr algn="ctr"/>
              <a:t>43</a:t>
            </a:fld>
            <a:endParaRPr lang="en-US" sz="1800" dirty="0">
              <a:latin typeface="Fontasy Himali" panose="04020500000000000000" pitchFamily="82" charset="0"/>
              <a:cs typeface="+mn-cs"/>
            </a:endParaRPr>
          </a:p>
        </p:txBody>
      </p:sp>
      <p:pic>
        <p:nvPicPr>
          <p:cNvPr id="2050" name="Picture 2" descr="These mistakes can ruin your chances at group discussions | TJinsite">
            <a:extLst>
              <a:ext uri="{FF2B5EF4-FFF2-40B4-BE49-F238E27FC236}">
                <a16:creationId xmlns:a16="http://schemas.microsoft.com/office/drawing/2014/main" id="{48934D4E-2158-43AA-AFCC-15A552A821B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02680" y="868680"/>
            <a:ext cx="5502623" cy="550262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B3366D8-6C73-4999-A28A-EEC72D723C53}"/>
              </a:ext>
            </a:extLst>
          </p:cNvPr>
          <p:cNvSpPr txBox="1"/>
          <p:nvPr/>
        </p:nvSpPr>
        <p:spPr>
          <a:xfrm>
            <a:off x="136443" y="3803554"/>
            <a:ext cx="6156250" cy="1754326"/>
          </a:xfrm>
          <a:prstGeom prst="rect">
            <a:avLst/>
          </a:prstGeom>
          <a:noFill/>
        </p:spPr>
        <p:txBody>
          <a:bodyPr wrap="square">
            <a:spAutoFit/>
          </a:bodyPr>
          <a:lstStyle/>
          <a:p>
            <a:pPr algn="ctr"/>
            <a:r>
              <a:rPr lang="ne-NP" sz="3600" b="1" dirty="0">
                <a:solidFill>
                  <a:srgbClr val="142DAC"/>
                </a:solidFill>
                <a:latin typeface="Kokila" panose="020B0604020202020204" pitchFamily="34" charset="0"/>
                <a:cs typeface="Kokila" panose="020B0604020202020204" pitchFamily="34" charset="0"/>
              </a:rPr>
              <a:t>यस </a:t>
            </a:r>
            <a:r>
              <a:rPr lang="ne-NP" sz="3600" b="1">
                <a:solidFill>
                  <a:srgbClr val="142DAC"/>
                </a:solidFill>
                <a:latin typeface="Kokila" panose="020B0604020202020204" pitchFamily="34" charset="0"/>
                <a:cs typeface="Kokila" panose="020B0604020202020204" pitchFamily="34" charset="0"/>
              </a:rPr>
              <a:t>सेसनमा  प्रस्तुत  गरिएका  बाहेक असंगति  जाँच  सम्बन्धी  महत्वपूर्ण  उदाहरण  केही  छन्  </a:t>
            </a:r>
            <a:r>
              <a:rPr lang="ne-NP" sz="3600" b="1" dirty="0">
                <a:solidFill>
                  <a:srgbClr val="142DAC"/>
                </a:solidFill>
                <a:latin typeface="Kokila" panose="020B0604020202020204" pitchFamily="34" charset="0"/>
                <a:cs typeface="Kokila" panose="020B0604020202020204" pitchFamily="34" charset="0"/>
              </a:rPr>
              <a:t>कि</a:t>
            </a:r>
            <a:r>
              <a:rPr lang="en-US" sz="3600" b="1" dirty="0">
                <a:solidFill>
                  <a:srgbClr val="142DAC"/>
                </a:solidFill>
                <a:latin typeface="Kokila" panose="020B0604020202020204" pitchFamily="34" charset="0"/>
                <a:cs typeface="Kokila" panose="020B0604020202020204" pitchFamily="34" charset="0"/>
              </a:rPr>
              <a:t>!</a:t>
            </a:r>
          </a:p>
        </p:txBody>
      </p:sp>
    </p:spTree>
    <p:extLst>
      <p:ext uri="{BB962C8B-B14F-4D97-AF65-F5344CB8AC3E}">
        <p14:creationId xmlns:p14="http://schemas.microsoft.com/office/powerpoint/2010/main" val="7719125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21690" y="3043450"/>
            <a:ext cx="3148619"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44</a:t>
            </a:fld>
            <a:endParaRPr lang="en-US"/>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4567</TotalTime>
  <Words>2661</Words>
  <Application>Microsoft Office PowerPoint</Application>
  <PresentationFormat>Widescreen</PresentationFormat>
  <Paragraphs>654</Paragraphs>
  <Slides>44</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44</vt:i4>
      </vt:variant>
    </vt:vector>
  </HeadingPairs>
  <TitlesOfParts>
    <vt:vector size="55" baseType="lpstr">
      <vt:lpstr>KaiTi</vt:lpstr>
      <vt:lpstr>Arial</vt:lpstr>
      <vt:lpstr>Calibri</vt:lpstr>
      <vt:lpstr>Calibri Light</vt:lpstr>
      <vt:lpstr>Fontasy Himali</vt:lpstr>
      <vt:lpstr>Ganesh</vt:lpstr>
      <vt:lpstr>Kokila</vt:lpstr>
      <vt:lpstr>Preeti</vt:lpstr>
      <vt:lpstr>Times New Rom B</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536</cp:revision>
  <dcterms:created xsi:type="dcterms:W3CDTF">2020-10-11T07:30:23Z</dcterms:created>
  <dcterms:modified xsi:type="dcterms:W3CDTF">2021-02-27T09:33:46Z</dcterms:modified>
</cp:coreProperties>
</file>