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360" r:id="rId2"/>
    <p:sldId id="361" r:id="rId3"/>
    <p:sldId id="548" r:id="rId4"/>
    <p:sldId id="544" r:id="rId5"/>
    <p:sldId id="545" r:id="rId6"/>
    <p:sldId id="546" r:id="rId7"/>
    <p:sldId id="538" r:id="rId8"/>
    <p:sldId id="540" r:id="rId9"/>
    <p:sldId id="524" r:id="rId10"/>
    <p:sldId id="541" r:id="rId11"/>
    <p:sldId id="539" r:id="rId12"/>
    <p:sldId id="284" r:id="rId13"/>
    <p:sldId id="529" r:id="rId14"/>
    <p:sldId id="549" r:id="rId15"/>
    <p:sldId id="273" r:id="rId16"/>
    <p:sldId id="334" r:id="rId17"/>
    <p:sldId id="362" r:id="rId18"/>
    <p:sldId id="274" r:id="rId19"/>
    <p:sldId id="336" r:id="rId20"/>
    <p:sldId id="276" r:id="rId21"/>
    <p:sldId id="279" r:id="rId22"/>
    <p:sldId id="352" r:id="rId23"/>
    <p:sldId id="282" r:id="rId24"/>
    <p:sldId id="363" r:id="rId25"/>
    <p:sldId id="520" r:id="rId26"/>
    <p:sldId id="521" r:id="rId27"/>
    <p:sldId id="345" r:id="rId28"/>
    <p:sldId id="280" r:id="rId29"/>
    <p:sldId id="350" r:id="rId30"/>
    <p:sldId id="346" r:id="rId31"/>
    <p:sldId id="347" r:id="rId32"/>
    <p:sldId id="348" r:id="rId33"/>
    <p:sldId id="522" r:id="rId34"/>
    <p:sldId id="533" r:id="rId35"/>
    <p:sldId id="291" r:id="rId36"/>
    <p:sldId id="292" r:id="rId37"/>
    <p:sldId id="534" r:id="rId38"/>
    <p:sldId id="293" r:id="rId39"/>
    <p:sldId id="294" r:id="rId40"/>
    <p:sldId id="275" r:id="rId41"/>
    <p:sldId id="531" r:id="rId42"/>
    <p:sldId id="543" r:id="rId43"/>
    <p:sldId id="54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4" autoAdjust="0"/>
    <p:restoredTop sz="93557" autoAdjust="0"/>
  </p:normalViewPr>
  <p:slideViewPr>
    <p:cSldViewPr snapToGrid="0">
      <p:cViewPr varScale="1">
        <p:scale>
          <a:sx n="60" d="100"/>
          <a:sy n="60" d="100"/>
        </p:scale>
        <p:origin x="800" y="32"/>
      </p:cViewPr>
      <p:guideLst>
        <p:guide orient="horz" pos="2160"/>
        <p:guide pos="3840"/>
      </p:guideLst>
    </p:cSldViewPr>
  </p:slideViewPr>
  <p:outlineViewPr>
    <p:cViewPr>
      <p:scale>
        <a:sx n="33" d="100"/>
        <a:sy n="33" d="100"/>
      </p:scale>
      <p:origin x="0" y="-2112"/>
    </p:cViewPr>
  </p:outlineViewPr>
  <p:notesTextViewPr>
    <p:cViewPr>
      <p:scale>
        <a:sx n="1" d="1"/>
        <a:sy n="1" d="1"/>
      </p:scale>
      <p:origin x="0" y="0"/>
    </p:cViewPr>
  </p:notesTextViewPr>
  <p:notesViewPr>
    <p:cSldViewPr snapToGrid="0">
      <p:cViewPr varScale="1">
        <p:scale>
          <a:sx n="56" d="100"/>
          <a:sy n="56" d="100"/>
        </p:scale>
        <p:origin x="285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1D511F-94A6-4C90-840F-839E303F5FF4}" type="datetimeFigureOut">
              <a:rPr lang="en-US" smtClean="0"/>
              <a:t>9/2/2021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4DC536E-5E8C-4CA3-BDC8-7215FB564418}" type="slidenum">
              <a:rPr lang="en-US" smtClean="0"/>
              <a:t>‹#›</a:t>
            </a:fld>
            <a:endParaRPr lang="en-US"/>
          </a:p>
        </p:txBody>
      </p:sp>
    </p:spTree>
    <p:extLst>
      <p:ext uri="{BB962C8B-B14F-4D97-AF65-F5344CB8AC3E}">
        <p14:creationId xmlns:p14="http://schemas.microsoft.com/office/powerpoint/2010/main" val="1976653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9/2/2021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4</a:t>
            </a:fld>
            <a:endParaRPr lang="en-US"/>
          </a:p>
        </p:txBody>
      </p:sp>
    </p:spTree>
    <p:extLst>
      <p:ext uri="{BB962C8B-B14F-4D97-AF65-F5344CB8AC3E}">
        <p14:creationId xmlns:p14="http://schemas.microsoft.com/office/powerpoint/2010/main" val="3409677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5</a:t>
            </a:fld>
            <a:endParaRPr lang="en-US"/>
          </a:p>
        </p:txBody>
      </p:sp>
    </p:spTree>
    <p:extLst>
      <p:ext uri="{BB962C8B-B14F-4D97-AF65-F5344CB8AC3E}">
        <p14:creationId xmlns:p14="http://schemas.microsoft.com/office/powerpoint/2010/main" val="506256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6</a:t>
            </a:fld>
            <a:endParaRPr lang="en-US"/>
          </a:p>
        </p:txBody>
      </p:sp>
    </p:spTree>
    <p:extLst>
      <p:ext uri="{BB962C8B-B14F-4D97-AF65-F5344CB8AC3E}">
        <p14:creationId xmlns:p14="http://schemas.microsoft.com/office/powerpoint/2010/main" val="2543015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0C036C-F7AF-41A9-8F7F-4ED97ECBAE45}" type="slidenum">
              <a:rPr lang="en-US" smtClean="0"/>
              <a:pPr/>
              <a:t>19</a:t>
            </a:fld>
            <a:endParaRPr lang="en-US" dirty="0"/>
          </a:p>
        </p:txBody>
      </p:sp>
    </p:spTree>
    <p:extLst>
      <p:ext uri="{BB962C8B-B14F-4D97-AF65-F5344CB8AC3E}">
        <p14:creationId xmlns:p14="http://schemas.microsoft.com/office/powerpoint/2010/main" val="770773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e-NP" dirty="0"/>
              <a:t> </a:t>
            </a:r>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43</a:t>
            </a:fld>
            <a:endParaRPr lang="en-US"/>
          </a:p>
        </p:txBody>
      </p:sp>
    </p:spTree>
    <p:extLst>
      <p:ext uri="{BB962C8B-B14F-4D97-AF65-F5344CB8AC3E}">
        <p14:creationId xmlns:p14="http://schemas.microsoft.com/office/powerpoint/2010/main" val="2204131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pPr/>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4"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cxnSp>
        <p:nvCxnSpPr>
          <p:cNvPr id="3" name="Straight Connector 2">
            <a:extLst>
              <a:ext uri="{FF2B5EF4-FFF2-40B4-BE49-F238E27FC236}">
                <a16:creationId xmlns:a16="http://schemas.microsoft.com/office/drawing/2014/main" id="{6758F282-DCAF-4C0D-9389-F0F10AE07B79}"/>
              </a:ext>
            </a:extLst>
          </p:cNvPr>
          <p:cNvCxnSpPr>
            <a:cxnSpLocks/>
          </p:cNvCxnSpPr>
          <p:nvPr userDrawn="1"/>
        </p:nvCxnSpPr>
        <p:spPr>
          <a:xfrm flipV="1">
            <a:off x="0" y="618762"/>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1029" y="34434"/>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pn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censusnepal.cbs.gov.n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6" name="Title 1">
            <a:extLst>
              <a:ext uri="{FF2B5EF4-FFF2-40B4-BE49-F238E27FC236}">
                <a16:creationId xmlns:a16="http://schemas.microsoft.com/office/drawing/2014/main" id="{A80A22DF-4934-48BF-9B51-27AC041A51D4}"/>
              </a:ext>
            </a:extLst>
          </p:cNvPr>
          <p:cNvSpPr txBox="1">
            <a:spLocks/>
          </p:cNvSpPr>
          <p:nvPr/>
        </p:nvSpPr>
        <p:spPr>
          <a:xfrm>
            <a:off x="0" y="790152"/>
            <a:ext cx="12166600" cy="2572480"/>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algn="ctr">
              <a:lnSpc>
                <a:spcPct val="150000"/>
              </a:lnSpc>
            </a:pPr>
            <a:r>
              <a:rPr lang="ne-NP" sz="2800" b="1">
                <a:solidFill>
                  <a:srgbClr val="142DAC"/>
                </a:solidFill>
                <a:latin typeface="Calibri" panose="020F0502020204030204" pitchFamily="34" charset="0"/>
                <a:cs typeface="Kalimati" panose="00000400000000000000" pitchFamily="2"/>
              </a:rPr>
              <a:t>सुपरिवेक्षक पुनर्ताजगी </a:t>
            </a:r>
            <a:r>
              <a:rPr lang="hi-IN" sz="2800" b="1">
                <a:solidFill>
                  <a:srgbClr val="142DAC"/>
                </a:solidFill>
                <a:latin typeface="Calibri" panose="020F0502020204030204" pitchFamily="34" charset="0"/>
                <a:cs typeface="Kalimati" panose="00000400000000000000" pitchFamily="2"/>
              </a:rPr>
              <a:t>तालिम</a:t>
            </a:r>
            <a:r>
              <a:rPr lang="ne-NP" sz="2800" b="1">
                <a:solidFill>
                  <a:srgbClr val="142DAC"/>
                </a:solidFill>
                <a:latin typeface="Calibri" panose="020F0502020204030204" pitchFamily="34" charset="0"/>
                <a:cs typeface="Kalimati" panose="00000400000000000000" pitchFamily="2"/>
              </a:rPr>
              <a:t> </a:t>
            </a:r>
            <a:r>
              <a:rPr lang="en-US" sz="2800" b="1" dirty="0">
                <a:solidFill>
                  <a:srgbClr val="142DAC"/>
                </a:solidFill>
                <a:latin typeface="Calibri" panose="020F0502020204030204" pitchFamily="34" charset="0"/>
                <a:cs typeface="Kalimati" panose="00000400000000000000" pitchFamily="2"/>
              </a:rPr>
              <a:t>(</a:t>
            </a:r>
            <a:r>
              <a:rPr lang="ne-NP" sz="2400" b="1">
                <a:solidFill>
                  <a:srgbClr val="142DAC"/>
                </a:solidFill>
                <a:latin typeface="Calibri" panose="020F0502020204030204" pitchFamily="34" charset="0"/>
                <a:cs typeface="Kalimati" panose="00000400000000000000" pitchFamily="2"/>
              </a:rPr>
              <a:t>२०७८ भदौ</a:t>
            </a:r>
            <a:r>
              <a:rPr lang="en-US" sz="2400" b="1" dirty="0">
                <a:solidFill>
                  <a:srgbClr val="142DAC"/>
                </a:solidFill>
                <a:latin typeface="Calibri" panose="020F0502020204030204" pitchFamily="34" charset="0"/>
                <a:cs typeface="Kalimati" panose="00000400000000000000" pitchFamily="2"/>
              </a:rPr>
              <a:t>,</a:t>
            </a:r>
            <a:r>
              <a:rPr lang="ne-NP" sz="2400" b="1">
                <a:solidFill>
                  <a:srgbClr val="142DAC"/>
                </a:solidFill>
                <a:latin typeface="Calibri" panose="020F0502020204030204" pitchFamily="34" charset="0"/>
                <a:cs typeface="Kalimati" panose="00000400000000000000" pitchFamily="2"/>
              </a:rPr>
              <a:t> २७ – २८</a:t>
            </a:r>
            <a:r>
              <a:rPr lang="en-US" sz="2400" b="1" dirty="0">
                <a:solidFill>
                  <a:srgbClr val="142DAC"/>
                </a:solidFill>
                <a:latin typeface="Calibri" panose="020F0502020204030204" pitchFamily="34" charset="0"/>
                <a:cs typeface="Kalimati" panose="00000400000000000000" pitchFamily="2"/>
              </a:rPr>
              <a:t>)</a:t>
            </a:r>
            <a:r>
              <a:rPr lang="hi-IN" sz="2400" b="1">
                <a:solidFill>
                  <a:srgbClr val="142DAC"/>
                </a:solidFill>
                <a:latin typeface="Calibri" panose="020F0502020204030204" pitchFamily="34" charset="0"/>
                <a:cs typeface="Kalimati" panose="00000400000000000000" pitchFamily="2"/>
              </a:rPr>
              <a:t>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a:solidFill>
                  <a:srgbClr val="142DAC"/>
                </a:solidFill>
                <a:latin typeface="Calibri" panose="020F0502020204030204" pitchFamily="34" charset="0"/>
                <a:ea typeface="Calibri" panose="020F0502020204030204" pitchFamily="34" charset="0"/>
                <a:cs typeface="Kalimati" panose="00000400000000000000" pitchFamily="2"/>
              </a:rPr>
              <a:t>मितिः २०७८ भदौ २७</a:t>
            </a:r>
          </a:p>
          <a:p>
            <a:pPr marL="0" marR="0" algn="ctr">
              <a:lnSpc>
                <a:spcPct val="150000"/>
              </a:lnSpc>
              <a:spcBef>
                <a:spcPts val="0"/>
              </a:spcBef>
              <a:spcAft>
                <a:spcPts val="0"/>
              </a:spcAft>
            </a:pPr>
            <a:r>
              <a:rPr lang="ne-NP" sz="2400" b="1">
                <a:solidFill>
                  <a:srgbClr val="142DAC"/>
                </a:solidFill>
                <a:latin typeface="Calibri" panose="020F0502020204030204" pitchFamily="34" charset="0"/>
                <a:ea typeface="Calibri" panose="020F0502020204030204" pitchFamily="34" charset="0"/>
                <a:cs typeface="Kalimati" panose="00000400000000000000" pitchFamily="2"/>
              </a:rPr>
              <a:t>प्रथम सत्र</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9" name="Text Placeholder 2"/>
          <p:cNvSpPr>
            <a:spLocks noGrp="1"/>
          </p:cNvSpPr>
          <p:nvPr>
            <p:ph type="body" sz="quarter" idx="4294967295"/>
          </p:nvPr>
        </p:nvSpPr>
        <p:spPr>
          <a:xfrm>
            <a:off x="1730190" y="3362632"/>
            <a:ext cx="9370947" cy="3495368"/>
          </a:xfrm>
          <a:prstGeom prst="rect">
            <a:avLst/>
          </a:prstGeom>
        </p:spPr>
        <p:txBody>
          <a:bodyPr/>
          <a:lstStyle/>
          <a:p>
            <a:pPr marL="0" indent="0" algn="just">
              <a:spcBef>
                <a:spcPts val="600"/>
              </a:spcBef>
              <a:spcAft>
                <a:spcPts val="600"/>
              </a:spcAft>
              <a:buNone/>
            </a:pPr>
            <a:r>
              <a:rPr lang="ne-NP" b="1" u="sng">
                <a:latin typeface="Calibri" panose="020F0502020204030204" pitchFamily="34" charset="0"/>
                <a:cs typeface="Kalimati" panose="00000400000000000000" pitchFamily="2"/>
              </a:rPr>
              <a:t>बिषयवस्तुहरु</a:t>
            </a:r>
            <a:r>
              <a:rPr lang="en-US" b="1" u="sng" dirty="0">
                <a:latin typeface="Calibri" panose="020F0502020204030204" pitchFamily="34" charset="0"/>
                <a:cs typeface="Kalimati" panose="00000400000000000000" pitchFamily="2"/>
              </a:rPr>
              <a:t>:</a:t>
            </a:r>
            <a:endParaRPr lang="ne-NP" b="1" u="sng">
              <a:latin typeface="Calibri" panose="020F0502020204030204" pitchFamily="34" charset="0"/>
              <a:cs typeface="Kalimati" panose="00000400000000000000" pitchFamily="2"/>
            </a:endParaRPr>
          </a:p>
          <a:p>
            <a:pPr algn="just">
              <a:spcBef>
                <a:spcPts val="600"/>
              </a:spcBef>
              <a:spcAft>
                <a:spcPts val="600"/>
              </a:spcAft>
            </a:pPr>
            <a:r>
              <a:rPr lang="ne-NP" b="1">
                <a:solidFill>
                  <a:srgbClr val="142DAC"/>
                </a:solidFill>
                <a:latin typeface="Calibri" panose="020F0502020204030204" pitchFamily="34" charset="0"/>
                <a:cs typeface="Kalimati" panose="00000400000000000000" pitchFamily="2"/>
              </a:rPr>
              <a:t>जनगणनाको परिमार्जित समय तालिका तथा अन्य केहि मूलभुत जानकारीहरु</a:t>
            </a:r>
          </a:p>
          <a:p>
            <a:pPr algn="just">
              <a:spcBef>
                <a:spcPts val="600"/>
              </a:spcBef>
              <a:spcAft>
                <a:spcPts val="600"/>
              </a:spcAft>
            </a:pPr>
            <a:r>
              <a:rPr lang="ne-NP" b="1">
                <a:solidFill>
                  <a:srgbClr val="142DAC"/>
                </a:solidFill>
                <a:latin typeface="Calibri" panose="020F0502020204030204" pitchFamily="34" charset="0"/>
                <a:cs typeface="Kalimati" panose="00000400000000000000" pitchFamily="2"/>
              </a:rPr>
              <a:t>सुपरिवेक्षकको काम तथा जिम्मेवारीको संक्षिप्त जानकारी</a:t>
            </a:r>
            <a:r>
              <a:rPr lang="en-US" b="1">
                <a:solidFill>
                  <a:srgbClr val="142DAC"/>
                </a:solidFill>
                <a:latin typeface="Calibri" panose="020F0502020204030204" pitchFamily="34" charset="0"/>
                <a:cs typeface="Kalimati" panose="00000400000000000000" pitchFamily="2"/>
              </a:rPr>
              <a:t> ,</a:t>
            </a:r>
            <a:endParaRPr lang="ne-NP" b="1">
              <a:solidFill>
                <a:srgbClr val="142DAC"/>
              </a:solidFill>
              <a:latin typeface="Calibri" panose="020F0502020204030204" pitchFamily="34" charset="0"/>
              <a:cs typeface="Kalimati" panose="00000400000000000000" pitchFamily="2"/>
            </a:endParaRPr>
          </a:p>
          <a:p>
            <a:pPr algn="just">
              <a:spcBef>
                <a:spcPts val="600"/>
              </a:spcBef>
              <a:spcAft>
                <a:spcPts val="600"/>
              </a:spcAft>
            </a:pPr>
            <a:r>
              <a:rPr lang="ne-NP" b="1">
                <a:solidFill>
                  <a:srgbClr val="142DAC"/>
                </a:solidFill>
                <a:latin typeface="Calibri" panose="020F0502020204030204" pitchFamily="34" charset="0"/>
                <a:cs typeface="Kalimati" panose="00000400000000000000" pitchFamily="2"/>
              </a:rPr>
              <a:t>सुपरिवेक्षकमा हुनु पर्ने गुणहरु</a:t>
            </a:r>
            <a:r>
              <a:rPr lang="en-US" b="1">
                <a:solidFill>
                  <a:srgbClr val="142DAC"/>
                </a:solidFill>
                <a:latin typeface="Calibri" panose="020F0502020204030204" pitchFamily="34" charset="0"/>
                <a:cs typeface="Kalimati" panose="00000400000000000000" pitchFamily="2"/>
              </a:rPr>
              <a:t>,</a:t>
            </a:r>
            <a:endParaRPr lang="ne-NP" b="1">
              <a:solidFill>
                <a:srgbClr val="142DAC"/>
              </a:solidFill>
              <a:latin typeface="Calibri" panose="020F0502020204030204" pitchFamily="34" charset="0"/>
              <a:cs typeface="Kalimati" panose="00000400000000000000" pitchFamily="2"/>
            </a:endParaRPr>
          </a:p>
          <a:p>
            <a:pPr algn="just">
              <a:spcBef>
                <a:spcPts val="600"/>
              </a:spcBef>
              <a:spcAft>
                <a:spcPts val="600"/>
              </a:spcAft>
            </a:pPr>
            <a:r>
              <a:rPr lang="ne-NP" b="1">
                <a:solidFill>
                  <a:srgbClr val="142DAC"/>
                </a:solidFill>
                <a:latin typeface="Calibri" panose="020F0502020204030204" pitchFamily="34" charset="0"/>
                <a:cs typeface="Kalimati" panose="00000400000000000000" pitchFamily="2"/>
              </a:rPr>
              <a:t>जनगणना सम्वन्धी अवधारणा तथा परिभाषा</a:t>
            </a:r>
            <a:r>
              <a:rPr lang="en-US" b="1" dirty="0">
                <a:solidFill>
                  <a:srgbClr val="142DAC"/>
                </a:solidFill>
                <a:latin typeface="Calibri" panose="020F0502020204030204" pitchFamily="34" charset="0"/>
                <a:cs typeface="Kalimati" panose="00000400000000000000" pitchFamily="2"/>
              </a:rPr>
              <a:t>,</a:t>
            </a:r>
            <a:endParaRPr lang="ne-NP" b="1">
              <a:solidFill>
                <a:srgbClr val="142DAC"/>
              </a:solidFill>
              <a:latin typeface="Calibri" panose="020F0502020204030204" pitchFamily="34" charset="0"/>
              <a:cs typeface="Kalimati" panose="00000400000000000000" pitchFamily="2"/>
            </a:endParaRPr>
          </a:p>
          <a:p>
            <a:pPr algn="just">
              <a:spcBef>
                <a:spcPts val="600"/>
              </a:spcBef>
              <a:spcAft>
                <a:spcPts val="600"/>
              </a:spcAft>
            </a:pPr>
            <a:r>
              <a:rPr lang="ne-NP" b="1">
                <a:solidFill>
                  <a:srgbClr val="142DAC"/>
                </a:solidFill>
                <a:latin typeface="Calibri" panose="020F0502020204030204" pitchFamily="34" charset="0"/>
                <a:cs typeface="Kalimati" panose="00000400000000000000" pitchFamily="2"/>
              </a:rPr>
              <a:t>घर तथा घर परिवार सूचीकरण फाराम परिचयात्मक विवरण </a:t>
            </a:r>
            <a:endParaRPr lang="ne-NP" b="1" dirty="0">
              <a:solidFill>
                <a:srgbClr val="142DAC"/>
              </a:solidFill>
              <a:latin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321113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z="2000">
                <a:latin typeface="Fontasy Himali" panose="04020500000000000000" pitchFamily="82" charset="0"/>
                <a:cs typeface="Kalimati" panose="00000400000000000000" pitchFamily="2"/>
              </a:rPr>
              <a:pPr algn="ctr"/>
              <a:t>2</a:t>
            </a:fld>
            <a:endParaRPr lang="en-US" sz="2000" dirty="0">
              <a:latin typeface="Fontasy Himali" panose="04020500000000000000" pitchFamily="82" charset="0"/>
              <a:cs typeface="Kalimati" panose="00000400000000000000" pitchFamily="2"/>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1"/>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98206" y="1192078"/>
            <a:ext cx="11306114" cy="904863"/>
          </a:xfrm>
          <a:prstGeom prst="rect">
            <a:avLst/>
          </a:prstGeom>
        </p:spPr>
        <p:txBody>
          <a:bodyPr wrap="square">
            <a:spAutoFit/>
          </a:bodyPr>
          <a:lstStyle/>
          <a:p>
            <a:pPr algn="ctr">
              <a:lnSpc>
                <a:spcPct val="110000"/>
              </a:lnSpc>
            </a:pPr>
            <a:r>
              <a:rPr lang="ne-NP" sz="2400">
                <a:cs typeface="Kalimati" pitchFamily="2"/>
              </a:rPr>
              <a:t>सुपरिवेक्षक पुस्तिकाको भाग १</a:t>
            </a:r>
            <a:r>
              <a:rPr lang="en-US" sz="2400">
                <a:cs typeface="Kalimati" pitchFamily="2"/>
              </a:rPr>
              <a:t>, </a:t>
            </a:r>
            <a:r>
              <a:rPr lang="ne-NP" sz="2400">
                <a:cs typeface="Kalimati" pitchFamily="2"/>
              </a:rPr>
              <a:t>भाग २</a:t>
            </a:r>
            <a:r>
              <a:rPr lang="en-US" sz="2400">
                <a:cs typeface="Kalimati" pitchFamily="2"/>
              </a:rPr>
              <a:t>,</a:t>
            </a:r>
            <a:r>
              <a:rPr lang="ne-NP" sz="2400">
                <a:cs typeface="Kalimati" pitchFamily="2"/>
              </a:rPr>
              <a:t> भाग ३</a:t>
            </a:r>
          </a:p>
          <a:p>
            <a:pPr algn="ctr">
              <a:lnSpc>
                <a:spcPct val="110000"/>
              </a:lnSpc>
            </a:pPr>
            <a:r>
              <a:rPr lang="ne-NP" sz="2400">
                <a:cs typeface="Kalimati" pitchFamily="2"/>
              </a:rPr>
              <a:t>गणना </a:t>
            </a:r>
            <a:r>
              <a:rPr lang="ne-NP" sz="2400" dirty="0">
                <a:cs typeface="Kalimati" pitchFamily="2"/>
              </a:rPr>
              <a:t>पुस्तिकाको अनुच्छेद  ४.१ देखि </a:t>
            </a:r>
            <a:r>
              <a:rPr lang="ne-NP" sz="2400">
                <a:cs typeface="Kalimati" pitchFamily="2"/>
              </a:rPr>
              <a:t>४.१६ सम्म</a:t>
            </a:r>
            <a:endParaRPr lang="ne-NP" sz="2400" dirty="0">
              <a:cs typeface="Kalimati" pitchFamily="2"/>
            </a:endParaRPr>
          </a:p>
        </p:txBody>
      </p:sp>
      <p:pic>
        <p:nvPicPr>
          <p:cNvPr id="9" name="Picture 8">
            <a:extLst>
              <a:ext uri="{FF2B5EF4-FFF2-40B4-BE49-F238E27FC236}">
                <a16:creationId xmlns:a16="http://schemas.microsoft.com/office/drawing/2014/main" id="{94D93CAC-6FD3-48F2-BF8F-468AC2EEEF3A}"/>
              </a:ext>
            </a:extLst>
          </p:cNvPr>
          <p:cNvPicPr>
            <a:picLocks noChangeAspect="1"/>
          </p:cNvPicPr>
          <p:nvPr/>
        </p:nvPicPr>
        <p:blipFill rotWithShape="1">
          <a:blip r:embed="rId2"/>
          <a:srcRect l="44128" t="14264" r="30145" b="26666"/>
          <a:stretch/>
        </p:blipFill>
        <p:spPr>
          <a:xfrm>
            <a:off x="8127196" y="2807987"/>
            <a:ext cx="2992761" cy="3854450"/>
          </a:xfrm>
          <a:prstGeom prst="rect">
            <a:avLst/>
          </a:prstGeom>
        </p:spPr>
      </p:pic>
      <p:pic>
        <p:nvPicPr>
          <p:cNvPr id="10" name="Picture 9">
            <a:extLst>
              <a:ext uri="{FF2B5EF4-FFF2-40B4-BE49-F238E27FC236}">
                <a16:creationId xmlns:a16="http://schemas.microsoft.com/office/drawing/2014/main" id="{38121AC3-29C1-4D4E-87B4-B103DDEC2C15}"/>
              </a:ext>
            </a:extLst>
          </p:cNvPr>
          <p:cNvPicPr>
            <a:picLocks noChangeAspect="1"/>
          </p:cNvPicPr>
          <p:nvPr/>
        </p:nvPicPr>
        <p:blipFill>
          <a:blip r:embed="rId3"/>
          <a:stretch>
            <a:fillRect/>
          </a:stretch>
        </p:blipFill>
        <p:spPr>
          <a:xfrm>
            <a:off x="442943" y="2688209"/>
            <a:ext cx="2801702" cy="3942064"/>
          </a:xfrm>
          <a:prstGeom prst="rect">
            <a:avLst/>
          </a:prstGeom>
        </p:spPr>
      </p:pic>
    </p:spTree>
    <p:extLst>
      <p:ext uri="{BB962C8B-B14F-4D97-AF65-F5344CB8AC3E}">
        <p14:creationId xmlns:p14="http://schemas.microsoft.com/office/powerpoint/2010/main" val="764169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 Placeholder 1"/>
          <p:cNvSpPr txBox="1">
            <a:spLocks/>
          </p:cNvSpPr>
          <p:nvPr/>
        </p:nvSpPr>
        <p:spPr>
          <a:xfrm>
            <a:off x="1591295" y="848804"/>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जनगणना सञ्चालनको कानूनी प्रावधान</a:t>
            </a:r>
          </a:p>
          <a:p>
            <a:pPr marL="0" indent="0" algn="ctr">
              <a:buNone/>
            </a:pPr>
            <a:endParaRPr lang="ne-NP" sz="2800" dirty="0">
              <a:solidFill>
                <a:srgbClr val="002060"/>
              </a:solidFill>
              <a:latin typeface="Ganesh" pitchFamily="2" charset="0"/>
              <a:cs typeface="Kalimati" panose="00000400000000000000" pitchFamily="2"/>
            </a:endParaRPr>
          </a:p>
        </p:txBody>
      </p:sp>
      <p:sp>
        <p:nvSpPr>
          <p:cNvPr id="7" name="Rectangle 6"/>
          <p:cNvSpPr/>
          <p:nvPr/>
        </p:nvSpPr>
        <p:spPr>
          <a:xfrm>
            <a:off x="269479" y="3452313"/>
            <a:ext cx="8244663" cy="3416320"/>
          </a:xfrm>
          <a:prstGeom prst="rect">
            <a:avLst/>
          </a:prstGeom>
        </p:spPr>
        <p:txBody>
          <a:bodyPr wrap="square">
            <a:spAutoFit/>
          </a:bodyPr>
          <a:lstStyle/>
          <a:p>
            <a:pPr algn="just">
              <a:lnSpc>
                <a:spcPct val="150000"/>
              </a:lnSpc>
            </a:pPr>
            <a:r>
              <a:rPr lang="hi-IN" sz="2400" dirty="0">
                <a:latin typeface="Preeti"/>
                <a:ea typeface="Calibri"/>
                <a:cs typeface="Kalimati" pitchFamily="2"/>
              </a:rPr>
              <a:t>राष्ट्रिय</a:t>
            </a:r>
            <a:r>
              <a:rPr lang="en-US" sz="2400" dirty="0">
                <a:latin typeface="Preeti"/>
                <a:ea typeface="Calibri"/>
                <a:cs typeface="Kalimati" pitchFamily="2"/>
              </a:rPr>
              <a:t> </a:t>
            </a:r>
            <a:r>
              <a:rPr lang="hi-IN" sz="2400" dirty="0">
                <a:latin typeface="Preeti"/>
                <a:ea typeface="Calibri"/>
                <a:cs typeface="Kalimati" pitchFamily="2"/>
              </a:rPr>
              <a:t>जनगणना </a:t>
            </a:r>
            <a:r>
              <a:rPr lang="hi-IN" sz="2400">
                <a:latin typeface="Preeti"/>
                <a:ea typeface="Calibri"/>
                <a:cs typeface="Kalimati" pitchFamily="2"/>
              </a:rPr>
              <a:t>सञ्चालनका लागि</a:t>
            </a:r>
            <a:r>
              <a:rPr lang="ne-NP" sz="2400">
                <a:latin typeface="Preeti"/>
                <a:ea typeface="Calibri"/>
                <a:cs typeface="Kalimati" pitchFamily="2"/>
              </a:rPr>
              <a:t> </a:t>
            </a:r>
            <a:r>
              <a:rPr lang="hi-IN" sz="2400">
                <a:latin typeface="Preeti"/>
                <a:ea typeface="Calibri"/>
                <a:cs typeface="Kalimati" pitchFamily="2"/>
              </a:rPr>
              <a:t>मूख्य कानूनी तथा नीतिगत</a:t>
            </a:r>
            <a:endParaRPr lang="ne-NP" sz="2400">
              <a:latin typeface="Preeti"/>
              <a:ea typeface="Calibri"/>
              <a:cs typeface="Kalimati" pitchFamily="2"/>
            </a:endParaRPr>
          </a:p>
          <a:p>
            <a:pPr algn="just">
              <a:lnSpc>
                <a:spcPct val="150000"/>
              </a:lnSpc>
            </a:pPr>
            <a:r>
              <a:rPr lang="hi-IN" sz="2400">
                <a:latin typeface="Preeti"/>
                <a:ea typeface="Calibri"/>
                <a:cs typeface="Kalimati" pitchFamily="2"/>
              </a:rPr>
              <a:t>आधार </a:t>
            </a:r>
            <a:r>
              <a:rPr lang="ne-NP" sz="2400">
                <a:latin typeface="Preeti"/>
                <a:ea typeface="Calibri"/>
                <a:cs typeface="Kalimati" pitchFamily="2"/>
              </a:rPr>
              <a:t>देहाय बमोजिम </a:t>
            </a:r>
            <a:r>
              <a:rPr lang="hi-IN" sz="2400">
                <a:latin typeface="Preeti"/>
                <a:ea typeface="Calibri"/>
                <a:cs typeface="Kalimati" pitchFamily="2"/>
              </a:rPr>
              <a:t>रहेका छन् । </a:t>
            </a:r>
            <a:r>
              <a:rPr lang="ne-NP" sz="2400">
                <a:latin typeface="Preeti"/>
                <a:ea typeface="Calibri"/>
                <a:cs typeface="Kalimati" pitchFamily="2"/>
              </a:rPr>
              <a:t> </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ne-NP" sz="2400" dirty="0">
                <a:latin typeface="Preeti"/>
                <a:ea typeface="Calibri"/>
                <a:cs typeface="Kalimati" pitchFamily="2"/>
              </a:rPr>
              <a:t>नेपालको संविधान</a:t>
            </a:r>
          </a:p>
          <a:p>
            <a:pPr marL="800100" lvl="1" indent="-342900" algn="just">
              <a:lnSpc>
                <a:spcPct val="150000"/>
              </a:lnSpc>
              <a:buFont typeface="Arial" panose="020B0604020202020204" pitchFamily="34" charset="0"/>
              <a:buChar char="•"/>
            </a:pPr>
            <a:r>
              <a:rPr lang="hi-IN" sz="2400" dirty="0">
                <a:latin typeface="Preeti"/>
                <a:ea typeface="Calibri"/>
                <a:cs typeface="Kalimati" pitchFamily="2"/>
              </a:rPr>
              <a:t>तथ्याङ्क ऐन,</a:t>
            </a:r>
            <a:r>
              <a:rPr lang="en-US" sz="2400" dirty="0">
                <a:latin typeface="Preeti"/>
                <a:ea typeface="Calibri"/>
                <a:cs typeface="Kalimati" pitchFamily="2"/>
              </a:rPr>
              <a:t> </a:t>
            </a:r>
            <a:r>
              <a:rPr lang="hi-IN" sz="2400" dirty="0">
                <a:latin typeface="Preeti"/>
                <a:ea typeface="Calibri"/>
                <a:cs typeface="Kalimati" pitchFamily="2"/>
              </a:rPr>
              <a:t>२०१५</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Kalimati" panose="00000400000000000000" pitchFamily="2"/>
              </a:rPr>
              <a:t> </a:t>
            </a:r>
            <a:r>
              <a:rPr lang="ne-NP" sz="2400">
                <a:latin typeface="Times New Roman" panose="02020603050405020304" pitchFamily="18" charset="0"/>
                <a:ea typeface="Calibri"/>
                <a:cs typeface="Kalimati" panose="00000400000000000000" pitchFamily="2"/>
              </a:rPr>
              <a:t>तथ्याङ्क नियमहरु, </a:t>
            </a:r>
            <a:r>
              <a:rPr lang="ne-NP" sz="2400" dirty="0">
                <a:latin typeface="Times New Roman" panose="02020603050405020304" pitchFamily="18" charset="0"/>
                <a:ea typeface="Calibri"/>
                <a:cs typeface="Kalimati" panose="00000400000000000000" pitchFamily="2"/>
              </a:rPr>
              <a:t>२०४१</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hi-IN" sz="2400" dirty="0">
                <a:latin typeface="Preeti"/>
                <a:ea typeface="Calibri"/>
                <a:cs typeface="Kalimati" pitchFamily="2"/>
              </a:rPr>
              <a:t>राष्ट्रिय</a:t>
            </a:r>
            <a:r>
              <a:rPr lang="ne-NP" sz="2400" dirty="0">
                <a:latin typeface="Preeti"/>
                <a:ea typeface="Calibri"/>
                <a:cs typeface="Kalimati" pitchFamily="2"/>
              </a:rPr>
              <a:t> </a:t>
            </a:r>
            <a:r>
              <a:rPr lang="hi-IN" sz="2400" dirty="0">
                <a:latin typeface="Preeti"/>
                <a:ea typeface="Calibri"/>
                <a:cs typeface="Kalimati" pitchFamily="2"/>
              </a:rPr>
              <a:t>जनगणना सञ्चालन तथा व्यवस्थापन आदेश, २०७६</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ne-NP" sz="2400" dirty="0">
                <a:latin typeface="Preeti"/>
                <a:ea typeface="Calibri"/>
                <a:cs typeface="Kalimati" pitchFamily="2"/>
              </a:rPr>
              <a:t>राष्ट्रिय जनगणना सञ्चालन निर्देशिका, </a:t>
            </a:r>
            <a:r>
              <a:rPr lang="ne-NP" sz="2400">
                <a:latin typeface="Preeti"/>
                <a:ea typeface="Calibri"/>
                <a:cs typeface="Kalimati" pitchFamily="2"/>
              </a:rPr>
              <a:t>२०७७</a:t>
            </a:r>
            <a:r>
              <a:rPr lang="en-US" sz="2400">
                <a:latin typeface="Preeti"/>
                <a:ea typeface="Calibri"/>
                <a:cs typeface="Kalimati" pitchFamily="2"/>
              </a:rPr>
              <a:t> </a:t>
            </a:r>
            <a:endParaRPr lang="ne-NP" sz="2400" dirty="0">
              <a:latin typeface="Preeti"/>
              <a:ea typeface="Calibri"/>
              <a:cs typeface="Kalimati" pitchFamily="2"/>
            </a:endParaRPr>
          </a:p>
        </p:txBody>
      </p:sp>
      <p:sp>
        <p:nvSpPr>
          <p:cNvPr id="8" name="Oval 7"/>
          <p:cNvSpPr/>
          <p:nvPr/>
        </p:nvSpPr>
        <p:spPr>
          <a:xfrm>
            <a:off x="5136875" y="1227245"/>
            <a:ext cx="2329877" cy="2239996"/>
          </a:xfrm>
          <a:prstGeom prst="ellipse">
            <a:avLst/>
          </a:prstGeom>
          <a:solidFill>
            <a:schemeClr val="accent1">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3" descr="H:\CBS_Tutorial\PPT Templates\background-with-advocacy-elements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72806" y="1619663"/>
            <a:ext cx="1558065" cy="150974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1"/>
          </p:nvPr>
        </p:nvSpPr>
        <p:spPr>
          <a:xfrm>
            <a:off x="11760200" y="6486666"/>
            <a:ext cx="431800" cy="371334"/>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pic>
        <p:nvPicPr>
          <p:cNvPr id="5" name="Picture 4">
            <a:extLst>
              <a:ext uri="{FF2B5EF4-FFF2-40B4-BE49-F238E27FC236}">
                <a16:creationId xmlns:a16="http://schemas.microsoft.com/office/drawing/2014/main" id="{BAF06E17-E5A3-4AE1-8AC2-36DB788CE816}"/>
              </a:ext>
            </a:extLst>
          </p:cNvPr>
          <p:cNvPicPr>
            <a:picLocks noChangeAspect="1"/>
          </p:cNvPicPr>
          <p:nvPr/>
        </p:nvPicPr>
        <p:blipFill rotWithShape="1">
          <a:blip r:embed="rId3"/>
          <a:srcRect l="40378" t="36124" r="40512" b="17313"/>
          <a:stretch/>
        </p:blipFill>
        <p:spPr>
          <a:xfrm>
            <a:off x="9486910" y="1021798"/>
            <a:ext cx="2033118" cy="2786536"/>
          </a:xfrm>
          <a:prstGeom prst="rect">
            <a:avLst/>
          </a:prstGeom>
        </p:spPr>
      </p:pic>
      <p:pic>
        <p:nvPicPr>
          <p:cNvPr id="10" name="Picture 2" descr="Features of Nepal constitution 2072">
            <a:extLst>
              <a:ext uri="{FF2B5EF4-FFF2-40B4-BE49-F238E27FC236}">
                <a16:creationId xmlns:a16="http://schemas.microsoft.com/office/drawing/2014/main" id="{9E3ECEE8-47DB-4E85-A1EF-92A1F5667FB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735" r="29082"/>
          <a:stretch/>
        </p:blipFill>
        <p:spPr bwMode="auto">
          <a:xfrm>
            <a:off x="727830" y="848804"/>
            <a:ext cx="1726930" cy="22541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CBS_Tutorial\Downloads\राष्ट्रिय जनगणना सञ्चालन तथा व्यवस्थापन आदेश, २०७६-1.jpg">
            <a:extLst>
              <a:ext uri="{FF2B5EF4-FFF2-40B4-BE49-F238E27FC236}">
                <a16:creationId xmlns:a16="http://schemas.microsoft.com/office/drawing/2014/main" id="{BE129900-97B6-40F2-9DB4-E87CB8975446}"/>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8769"/>
          <a:stretch/>
        </p:blipFill>
        <p:spPr bwMode="auto">
          <a:xfrm>
            <a:off x="9165730" y="3895776"/>
            <a:ext cx="2115426" cy="21600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CDD9537-7AE1-47C8-BD33-5B0EE7DAA419}"/>
              </a:ext>
            </a:extLst>
          </p:cNvPr>
          <p:cNvSpPr txBox="1"/>
          <p:nvPr/>
        </p:nvSpPr>
        <p:spPr>
          <a:xfrm>
            <a:off x="4632207" y="6499301"/>
            <a:ext cx="6103088" cy="369332"/>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endParaRPr lang="en-US" dirty="0"/>
          </a:p>
        </p:txBody>
      </p:sp>
    </p:spTree>
    <p:extLst>
      <p:ext uri="{BB962C8B-B14F-4D97-AF65-F5344CB8AC3E}">
        <p14:creationId xmlns:p14="http://schemas.microsoft.com/office/powerpoint/2010/main" val="2946775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को संगठन संरचना (कार्यकारी)</a:t>
            </a:r>
          </a:p>
        </p:txBody>
      </p:sp>
      <p:sp>
        <p:nvSpPr>
          <p:cNvPr id="7" name="Slide Number Placeholder 6"/>
          <p:cNvSpPr>
            <a:spLocks noGrp="1"/>
          </p:cNvSpPr>
          <p:nvPr>
            <p:ph type="sldNum" sz="quarter" idx="11"/>
          </p:nvPr>
        </p:nvSpPr>
        <p:spPr>
          <a:xfrm>
            <a:off x="11812777" y="6528398"/>
            <a:ext cx="470786" cy="314998"/>
          </a:xfrm>
        </p:spPr>
        <p:txBody>
          <a:bodyPr/>
          <a:lstStyle/>
          <a:p>
            <a:pPr algn="ctr"/>
            <a:fld id="{2840B2E4-A264-431E-ABDE-38E3BCDA5876}" type="slidenum">
              <a:rPr lang="en-US">
                <a:latin typeface="Fontasy Himali" panose="04020500000000000000" pitchFamily="82" charset="0"/>
              </a:rPr>
              <a:pPr algn="ctr"/>
              <a:t>4</a:t>
            </a:fld>
            <a:endParaRPr lang="en-US" dirty="0">
              <a:latin typeface="Fontasy Himali" panose="04020500000000000000" pitchFamily="82" charset="0"/>
            </a:endParaRPr>
          </a:p>
        </p:txBody>
      </p:sp>
      <p:grpSp>
        <p:nvGrpSpPr>
          <p:cNvPr id="3" name="Group 2">
            <a:extLst>
              <a:ext uri="{FF2B5EF4-FFF2-40B4-BE49-F238E27FC236}">
                <a16:creationId xmlns:a16="http://schemas.microsoft.com/office/drawing/2014/main" id="{3C240FD5-7168-40DF-A48A-63160F55190A}"/>
              </a:ext>
            </a:extLst>
          </p:cNvPr>
          <p:cNvGrpSpPr/>
          <p:nvPr/>
        </p:nvGrpSpPr>
        <p:grpSpPr>
          <a:xfrm>
            <a:off x="1002890" y="1616147"/>
            <a:ext cx="9744281" cy="4392644"/>
            <a:chOff x="3239376" y="1616147"/>
            <a:chExt cx="5404904" cy="4392644"/>
          </a:xfrm>
        </p:grpSpPr>
        <p:sp>
          <p:nvSpPr>
            <p:cNvPr id="15" name="TextBox 14">
              <a:extLst>
                <a:ext uri="{FF2B5EF4-FFF2-40B4-BE49-F238E27FC236}">
                  <a16:creationId xmlns:a16="http://schemas.microsoft.com/office/drawing/2014/main" id="{2CDE0404-35F8-4C6E-818D-D6CBB5BE7FD4}"/>
                </a:ext>
              </a:extLst>
            </p:cNvPr>
            <p:cNvSpPr txBox="1"/>
            <p:nvPr/>
          </p:nvSpPr>
          <p:spPr>
            <a:xfrm>
              <a:off x="3381161" y="1616147"/>
              <a:ext cx="4805927"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योजना आयोग</a:t>
              </a:r>
              <a:endParaRPr lang="en-US" sz="2400" dirty="0"/>
            </a:p>
          </p:txBody>
        </p:sp>
        <p:sp>
          <p:nvSpPr>
            <p:cNvPr id="17" name="TextBox 16">
              <a:extLst>
                <a:ext uri="{FF2B5EF4-FFF2-40B4-BE49-F238E27FC236}">
                  <a16:creationId xmlns:a16="http://schemas.microsoft.com/office/drawing/2014/main" id="{7B10988D-ACDE-4FCD-9D69-D7D4CE2E7010}"/>
                </a:ext>
              </a:extLst>
            </p:cNvPr>
            <p:cNvSpPr txBox="1"/>
            <p:nvPr/>
          </p:nvSpPr>
          <p:spPr>
            <a:xfrm>
              <a:off x="3395335" y="2480932"/>
              <a:ext cx="4805927" cy="461665"/>
            </a:xfrm>
            <a:prstGeom prst="rect">
              <a:avLst/>
            </a:prstGeom>
            <a:noFill/>
            <a:ln w="28575">
              <a:solidFill>
                <a:srgbClr val="00B0F0"/>
              </a:solidFill>
            </a:ln>
          </p:spPr>
          <p:txBody>
            <a:bodyPr wrap="square" rtlCol="0">
              <a:spAutoFit/>
            </a:bodyPr>
            <a:lstStyle/>
            <a:p>
              <a:pPr lvl="0" algn="ctr"/>
              <a:r>
                <a:rPr lang="ne-NP" sz="2400" dirty="0">
                  <a:cs typeface="Kalimati" panose="00000400000000000000" pitchFamily="2"/>
                </a:rPr>
                <a:t>केन्द्रीय तथ्याङ्क विभाग</a:t>
              </a:r>
              <a:endParaRPr lang="en-US" sz="2400" dirty="0"/>
            </a:p>
          </p:txBody>
        </p:sp>
        <p:sp>
          <p:nvSpPr>
            <p:cNvPr id="18" name="TextBox 17">
              <a:extLst>
                <a:ext uri="{FF2B5EF4-FFF2-40B4-BE49-F238E27FC236}">
                  <a16:creationId xmlns:a16="http://schemas.microsoft.com/office/drawing/2014/main" id="{ECB1DDFE-8DF2-4558-B9C6-82BA985BC449}"/>
                </a:ext>
              </a:extLst>
            </p:cNvPr>
            <p:cNvSpPr txBox="1"/>
            <p:nvPr/>
          </p:nvSpPr>
          <p:spPr>
            <a:xfrm>
              <a:off x="3409506" y="3324450"/>
              <a:ext cx="4777581" cy="461665"/>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प्रदेश </a:t>
              </a:r>
              <a:r>
                <a:rPr lang="ne-NP" sz="2400" dirty="0">
                  <a:cs typeface="Kalimati" panose="00000400000000000000" pitchFamily="2"/>
                </a:rPr>
                <a:t>जनगणना कार्यालय (</a:t>
              </a:r>
              <a:r>
                <a:rPr lang="ne-NP" sz="2400">
                  <a:cs typeface="Kalimati" panose="00000400000000000000" pitchFamily="2"/>
                </a:rPr>
                <a:t>७)</a:t>
              </a:r>
              <a:r>
                <a:rPr lang="ne-NP" sz="2400">
                  <a:latin typeface="Velvenda Cooler" panose="02000506000000020004" pitchFamily="2" charset="0"/>
                  <a:cs typeface="Kalimati" panose="00000400000000000000" pitchFamily="2"/>
                </a:rPr>
                <a:t> </a:t>
              </a:r>
              <a:r>
                <a:rPr lang="ne-NP" sz="2400">
                  <a:latin typeface="Arial" panose="020B0604020202020204" pitchFamily="34" charset="0"/>
                  <a:cs typeface="Kalimati" panose="00000400000000000000" pitchFamily="2"/>
                </a:rPr>
                <a:t>+</a:t>
              </a:r>
              <a:r>
                <a:rPr lang="ne-NP" sz="2400">
                  <a:latin typeface="Velvenda Cooler" panose="02000506000000020004" pitchFamily="2" charset="0"/>
                  <a:cs typeface="Kalimati" panose="00000400000000000000" pitchFamily="2"/>
                </a:rPr>
                <a:t> </a:t>
              </a:r>
              <a:r>
                <a:rPr lang="ne-NP" sz="2400">
                  <a:cs typeface="Kalimati" panose="00000400000000000000" pitchFamily="2"/>
                </a:rPr>
                <a:t>जिल्ला जनगणना कार्यालय (८०)</a:t>
              </a:r>
              <a:endParaRPr lang="en-US" sz="2400" dirty="0"/>
            </a:p>
          </p:txBody>
        </p:sp>
        <p:sp>
          <p:nvSpPr>
            <p:cNvPr id="20" name="TextBox 19">
              <a:extLst>
                <a:ext uri="{FF2B5EF4-FFF2-40B4-BE49-F238E27FC236}">
                  <a16:creationId xmlns:a16="http://schemas.microsoft.com/office/drawing/2014/main" id="{CB8242E6-ECED-466A-9038-0395ACD9F4A7}"/>
                </a:ext>
              </a:extLst>
            </p:cNvPr>
            <p:cNvSpPr txBox="1"/>
            <p:nvPr/>
          </p:nvSpPr>
          <p:spPr>
            <a:xfrm>
              <a:off x="3448486" y="4189693"/>
              <a:ext cx="4805927" cy="461665"/>
            </a:xfrm>
            <a:prstGeom prst="rect">
              <a:avLst/>
            </a:prstGeom>
            <a:noFill/>
            <a:ln w="28575">
              <a:solidFill>
                <a:srgbClr val="00B0F0"/>
              </a:solidFill>
            </a:ln>
          </p:spPr>
          <p:txBody>
            <a:bodyPr wrap="square" rtlCol="0">
              <a:spAutoFit/>
            </a:bodyPr>
            <a:lstStyle/>
            <a:p>
              <a:pPr lvl="0" algn="ctr"/>
              <a:r>
                <a:rPr lang="ne-NP" sz="2400" dirty="0">
                  <a:cs typeface="Kalimati" panose="00000400000000000000" pitchFamily="2"/>
                </a:rPr>
                <a:t>स्थानीय जनगणना कार्यालय (३४९)</a:t>
              </a:r>
              <a:endParaRPr lang="en-US" sz="2400" dirty="0"/>
            </a:p>
          </p:txBody>
        </p:sp>
        <p:sp>
          <p:nvSpPr>
            <p:cNvPr id="21" name="TextBox 20">
              <a:extLst>
                <a:ext uri="{FF2B5EF4-FFF2-40B4-BE49-F238E27FC236}">
                  <a16:creationId xmlns:a16="http://schemas.microsoft.com/office/drawing/2014/main" id="{A551AB26-C547-4C8A-B78D-0C6358C9D535}"/>
                </a:ext>
              </a:extLst>
            </p:cNvPr>
            <p:cNvSpPr txBox="1"/>
            <p:nvPr/>
          </p:nvSpPr>
          <p:spPr>
            <a:xfrm>
              <a:off x="3239376" y="5001315"/>
              <a:ext cx="2874358" cy="461665"/>
            </a:xfrm>
            <a:prstGeom prst="rect">
              <a:avLst/>
            </a:prstGeom>
            <a:noFill/>
            <a:ln w="38100">
              <a:solidFill>
                <a:srgbClr val="00B0F0"/>
              </a:solidFill>
            </a:ln>
          </p:spPr>
          <p:txBody>
            <a:bodyPr wrap="square" rtlCol="0">
              <a:spAutoFit/>
            </a:bodyPr>
            <a:lstStyle/>
            <a:p>
              <a:pPr lvl="0" algn="ctr"/>
              <a:r>
                <a:rPr lang="ne-NP" sz="2400" dirty="0">
                  <a:cs typeface="Kalimati" panose="00000400000000000000" pitchFamily="2"/>
                </a:rPr>
                <a:t>सुपरिवेक्षक</a:t>
              </a:r>
              <a:endParaRPr lang="en-US" sz="2400" dirty="0"/>
            </a:p>
          </p:txBody>
        </p:sp>
        <p:sp>
          <p:nvSpPr>
            <p:cNvPr id="22" name="TextBox 21">
              <a:extLst>
                <a:ext uri="{FF2B5EF4-FFF2-40B4-BE49-F238E27FC236}">
                  <a16:creationId xmlns:a16="http://schemas.microsoft.com/office/drawing/2014/main" id="{7839F97C-1905-4E1C-940B-72CE08699C24}"/>
                </a:ext>
              </a:extLst>
            </p:cNvPr>
            <p:cNvSpPr txBox="1"/>
            <p:nvPr/>
          </p:nvSpPr>
          <p:spPr>
            <a:xfrm>
              <a:off x="6103085" y="5547126"/>
              <a:ext cx="2541195" cy="461665"/>
            </a:xfrm>
            <a:prstGeom prst="rect">
              <a:avLst/>
            </a:prstGeom>
            <a:noFill/>
            <a:ln w="38100">
              <a:solidFill>
                <a:srgbClr val="00B0F0"/>
              </a:solidFill>
            </a:ln>
          </p:spPr>
          <p:txBody>
            <a:bodyPr wrap="square" rtlCol="0">
              <a:spAutoFit/>
            </a:bodyPr>
            <a:lstStyle/>
            <a:p>
              <a:pPr lvl="0" algn="ctr"/>
              <a:r>
                <a:rPr lang="ne-NP" sz="2400" dirty="0">
                  <a:cs typeface="Kalimati" panose="00000400000000000000" pitchFamily="2"/>
                </a:rPr>
                <a:t>गणक</a:t>
              </a:r>
              <a:endParaRPr lang="en-US" sz="2400" dirty="0"/>
            </a:p>
          </p:txBody>
        </p:sp>
        <p:cxnSp>
          <p:nvCxnSpPr>
            <p:cNvPr id="23" name="Straight Arrow Connector 22">
              <a:extLst>
                <a:ext uri="{FF2B5EF4-FFF2-40B4-BE49-F238E27FC236}">
                  <a16:creationId xmlns:a16="http://schemas.microsoft.com/office/drawing/2014/main" id="{F3311D79-20EF-4EED-B572-E167B49C9D46}"/>
                </a:ext>
              </a:extLst>
            </p:cNvPr>
            <p:cNvCxnSpPr/>
            <p:nvPr/>
          </p:nvCxnSpPr>
          <p:spPr>
            <a:xfrm>
              <a:off x="5635267" y="207781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5" name="Straight Arrow Connector 24">
              <a:extLst>
                <a:ext uri="{FF2B5EF4-FFF2-40B4-BE49-F238E27FC236}">
                  <a16:creationId xmlns:a16="http://schemas.microsoft.com/office/drawing/2014/main" id="{D2AC2BAF-4C93-4E22-9019-FC538463DEC3}"/>
                </a:ext>
              </a:extLst>
            </p:cNvPr>
            <p:cNvCxnSpPr/>
            <p:nvPr/>
          </p:nvCxnSpPr>
          <p:spPr>
            <a:xfrm>
              <a:off x="5660072" y="2974494"/>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7" name="Straight Arrow Connector 26">
              <a:extLst>
                <a:ext uri="{FF2B5EF4-FFF2-40B4-BE49-F238E27FC236}">
                  <a16:creationId xmlns:a16="http://schemas.microsoft.com/office/drawing/2014/main" id="{8ECF7A32-09C3-4F83-8BF1-EA4072FE1669}"/>
                </a:ext>
              </a:extLst>
            </p:cNvPr>
            <p:cNvCxnSpPr/>
            <p:nvPr/>
          </p:nvCxnSpPr>
          <p:spPr>
            <a:xfrm>
              <a:off x="5684881" y="380429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a:extLst>
                <a:ext uri="{FF2B5EF4-FFF2-40B4-BE49-F238E27FC236}">
                  <a16:creationId xmlns:a16="http://schemas.microsoft.com/office/drawing/2014/main" id="{20011796-F983-4024-B1F5-C33B74361EF2}"/>
                </a:ext>
              </a:extLst>
            </p:cNvPr>
            <p:cNvCxnSpPr/>
            <p:nvPr/>
          </p:nvCxnSpPr>
          <p:spPr>
            <a:xfrm>
              <a:off x="5720318" y="4637177"/>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9" name="Straight Arrow Connector 28">
              <a:extLst>
                <a:ext uri="{FF2B5EF4-FFF2-40B4-BE49-F238E27FC236}">
                  <a16:creationId xmlns:a16="http://schemas.microsoft.com/office/drawing/2014/main" id="{A7A55C8D-5E09-4A55-B355-4ACC5B3E220A}"/>
                </a:ext>
              </a:extLst>
            </p:cNvPr>
            <p:cNvCxnSpPr>
              <a:cxnSpLocks/>
            </p:cNvCxnSpPr>
            <p:nvPr/>
          </p:nvCxnSpPr>
          <p:spPr>
            <a:xfrm>
              <a:off x="8169354" y="4651348"/>
              <a:ext cx="0" cy="811632"/>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33" name="Straight Arrow Connector 32">
              <a:extLst>
                <a:ext uri="{FF2B5EF4-FFF2-40B4-BE49-F238E27FC236}">
                  <a16:creationId xmlns:a16="http://schemas.microsoft.com/office/drawing/2014/main" id="{A05142DE-E1BF-4FD4-A3CB-636D2B9D6CDB}"/>
                </a:ext>
              </a:extLst>
            </p:cNvPr>
            <p:cNvCxnSpPr/>
            <p:nvPr/>
          </p:nvCxnSpPr>
          <p:spPr>
            <a:xfrm>
              <a:off x="6765854" y="515109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34" name="Straight Connector 33">
              <a:extLst>
                <a:ext uri="{FF2B5EF4-FFF2-40B4-BE49-F238E27FC236}">
                  <a16:creationId xmlns:a16="http://schemas.microsoft.com/office/drawing/2014/main" id="{B486965B-7CD6-4D37-B5C3-DAD942CA41C4}"/>
                </a:ext>
              </a:extLst>
            </p:cNvPr>
            <p:cNvCxnSpPr>
              <a:cxnSpLocks/>
            </p:cNvCxnSpPr>
            <p:nvPr/>
          </p:nvCxnSpPr>
          <p:spPr>
            <a:xfrm flipV="1">
              <a:off x="6103101" y="5157716"/>
              <a:ext cx="691116" cy="1"/>
            </a:xfrm>
            <a:prstGeom prst="line">
              <a:avLst/>
            </a:prstGeom>
            <a:ln w="38100"/>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1889692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a:t>
            </a:r>
            <a:r>
              <a:rPr lang="ne-NP" sz="2800" b="1">
                <a:solidFill>
                  <a:srgbClr val="002060"/>
                </a:solidFill>
                <a:latin typeface="Ganesh" pitchFamily="2" charset="0"/>
                <a:cs typeface="Kalimati" panose="00000400000000000000" pitchFamily="2"/>
              </a:rPr>
              <a:t>को समन्वय संयन्त्र </a:t>
            </a:r>
            <a:r>
              <a:rPr lang="ne-NP" sz="2800" b="1" dirty="0">
                <a:solidFill>
                  <a:srgbClr val="002060"/>
                </a:solidFill>
                <a:latin typeface="Ganesh" pitchFamily="2" charset="0"/>
                <a:cs typeface="Kalimati" panose="00000400000000000000" pitchFamily="2"/>
              </a:rPr>
              <a:t>(सल्लाहकारी)</a:t>
            </a:r>
          </a:p>
        </p:txBody>
      </p:sp>
      <p:sp>
        <p:nvSpPr>
          <p:cNvPr id="7" name="Slide Number Placeholder 6"/>
          <p:cNvSpPr>
            <a:spLocks noGrp="1"/>
          </p:cNvSpPr>
          <p:nvPr>
            <p:ph type="sldNum" sz="quarter" idx="11"/>
          </p:nvPr>
        </p:nvSpPr>
        <p:spPr>
          <a:xfrm>
            <a:off x="11812777" y="6528398"/>
            <a:ext cx="470786" cy="314998"/>
          </a:xfrm>
        </p:spPr>
        <p:txBody>
          <a:bodyPr/>
          <a:lstStyle/>
          <a:p>
            <a:pPr algn="ctr"/>
            <a:fld id="{2840B2E4-A264-431E-ABDE-38E3BCDA5876}" type="slidenum">
              <a:rPr lang="en-US">
                <a:latin typeface="Fontasy Himali" panose="04020500000000000000" pitchFamily="82" charset="0"/>
              </a:rPr>
              <a:pPr algn="ctr"/>
              <a:t>5</a:t>
            </a:fld>
            <a:endParaRPr lang="en-US" dirty="0">
              <a:latin typeface="Fontasy Himali" panose="04020500000000000000" pitchFamily="82" charset="0"/>
            </a:endParaRPr>
          </a:p>
        </p:txBody>
      </p:sp>
      <p:sp>
        <p:nvSpPr>
          <p:cNvPr id="36" name="TextBox 35">
            <a:extLst>
              <a:ext uri="{FF2B5EF4-FFF2-40B4-BE49-F238E27FC236}">
                <a16:creationId xmlns:a16="http://schemas.microsoft.com/office/drawing/2014/main" id="{C924997F-4FDE-4633-9086-F2892925A2DE}"/>
              </a:ext>
            </a:extLst>
          </p:cNvPr>
          <p:cNvSpPr txBox="1"/>
          <p:nvPr/>
        </p:nvSpPr>
        <p:spPr>
          <a:xfrm>
            <a:off x="232700" y="225120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जनगणना निर्देशक समिति</a:t>
            </a:r>
          </a:p>
        </p:txBody>
      </p:sp>
      <p:sp>
        <p:nvSpPr>
          <p:cNvPr id="37" name="TextBox 36">
            <a:extLst>
              <a:ext uri="{FF2B5EF4-FFF2-40B4-BE49-F238E27FC236}">
                <a16:creationId xmlns:a16="http://schemas.microsoft.com/office/drawing/2014/main" id="{BC643762-276D-4D46-98A7-37BDF697A418}"/>
              </a:ext>
            </a:extLst>
          </p:cNvPr>
          <p:cNvSpPr txBox="1"/>
          <p:nvPr/>
        </p:nvSpPr>
        <p:spPr>
          <a:xfrm>
            <a:off x="330736" y="393680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जनगणना प्राविधिक समिति</a:t>
            </a:r>
          </a:p>
        </p:txBody>
      </p:sp>
      <p:sp>
        <p:nvSpPr>
          <p:cNvPr id="39" name="TextBox 38">
            <a:extLst>
              <a:ext uri="{FF2B5EF4-FFF2-40B4-BE49-F238E27FC236}">
                <a16:creationId xmlns:a16="http://schemas.microsoft.com/office/drawing/2014/main" id="{C0A410C7-48D9-4E7A-A034-01F52DF577E6}"/>
              </a:ext>
            </a:extLst>
          </p:cNvPr>
          <p:cNvSpPr txBox="1"/>
          <p:nvPr/>
        </p:nvSpPr>
        <p:spPr>
          <a:xfrm>
            <a:off x="301593" y="475287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प्रादेशिक जनगणना समन्वय समिति</a:t>
            </a:r>
          </a:p>
        </p:txBody>
      </p:sp>
      <p:sp>
        <p:nvSpPr>
          <p:cNvPr id="30" name="TextBox 29">
            <a:extLst>
              <a:ext uri="{FF2B5EF4-FFF2-40B4-BE49-F238E27FC236}">
                <a16:creationId xmlns:a16="http://schemas.microsoft.com/office/drawing/2014/main" id="{A3590D7B-0683-4CD6-922E-BEB97B1C41AF}"/>
              </a:ext>
            </a:extLst>
          </p:cNvPr>
          <p:cNvSpPr txBox="1"/>
          <p:nvPr/>
        </p:nvSpPr>
        <p:spPr>
          <a:xfrm>
            <a:off x="6032542" y="2251203"/>
            <a:ext cx="615945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अध्यक्षः उपाध्यक्ष, रा.यो.आ.</a:t>
            </a:r>
          </a:p>
        </p:txBody>
      </p:sp>
      <p:sp>
        <p:nvSpPr>
          <p:cNvPr id="31" name="TextBox 30">
            <a:extLst>
              <a:ext uri="{FF2B5EF4-FFF2-40B4-BE49-F238E27FC236}">
                <a16:creationId xmlns:a16="http://schemas.microsoft.com/office/drawing/2014/main" id="{84E3106B-0638-423E-9F25-FE3E9C74E73E}"/>
              </a:ext>
            </a:extLst>
          </p:cNvPr>
          <p:cNvSpPr txBox="1"/>
          <p:nvPr/>
        </p:nvSpPr>
        <p:spPr>
          <a:xfrm>
            <a:off x="6022704" y="3977722"/>
            <a:ext cx="615945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अध्यक्षः महानिर्देशक, के.त.वि.</a:t>
            </a:r>
          </a:p>
        </p:txBody>
      </p:sp>
      <p:sp>
        <p:nvSpPr>
          <p:cNvPr id="35" name="TextBox 34">
            <a:extLst>
              <a:ext uri="{FF2B5EF4-FFF2-40B4-BE49-F238E27FC236}">
                <a16:creationId xmlns:a16="http://schemas.microsoft.com/office/drawing/2014/main" id="{ED9350C4-7D54-4BC2-8FC5-18A900918963}"/>
              </a:ext>
            </a:extLst>
          </p:cNvPr>
          <p:cNvSpPr txBox="1"/>
          <p:nvPr/>
        </p:nvSpPr>
        <p:spPr>
          <a:xfrm>
            <a:off x="6022704" y="4800015"/>
            <a:ext cx="6159458" cy="830997"/>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संयोजकः प्रमुख सचिव</a:t>
            </a:r>
            <a:r>
              <a:rPr lang="ne-NP" sz="2400">
                <a:cs typeface="Kalimati" panose="00000400000000000000" pitchFamily="2"/>
              </a:rPr>
              <a:t>, मुख्य मन्त्री तथा मन्त्री परिषद् कार्यालय  </a:t>
            </a:r>
            <a:endParaRPr lang="ne-NP" sz="2400" dirty="0">
              <a:cs typeface="Kalimati" panose="00000400000000000000" pitchFamily="2"/>
            </a:endParaRPr>
          </a:p>
        </p:txBody>
      </p:sp>
      <p:cxnSp>
        <p:nvCxnSpPr>
          <p:cNvPr id="5" name="Straight Arrow Connector 4">
            <a:extLst>
              <a:ext uri="{FF2B5EF4-FFF2-40B4-BE49-F238E27FC236}">
                <a16:creationId xmlns:a16="http://schemas.microsoft.com/office/drawing/2014/main" id="{EA7ACF8E-2062-4071-8A57-85C1A6C6ED57}"/>
              </a:ext>
            </a:extLst>
          </p:cNvPr>
          <p:cNvCxnSpPr>
            <a:stCxn id="36" idx="3"/>
            <a:endCxn id="30" idx="1"/>
          </p:cNvCxnSpPr>
          <p:nvPr/>
        </p:nvCxnSpPr>
        <p:spPr>
          <a:xfrm flipV="1">
            <a:off x="4999308" y="2482036"/>
            <a:ext cx="1033234" cy="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6" name="Straight Arrow Connector 45">
            <a:extLst>
              <a:ext uri="{FF2B5EF4-FFF2-40B4-BE49-F238E27FC236}">
                <a16:creationId xmlns:a16="http://schemas.microsoft.com/office/drawing/2014/main" id="{DC49E30B-86BB-46CF-B7F1-ECCB118B1A7A}"/>
              </a:ext>
            </a:extLst>
          </p:cNvPr>
          <p:cNvCxnSpPr/>
          <p:nvPr/>
        </p:nvCxnSpPr>
        <p:spPr>
          <a:xfrm>
            <a:off x="5071740" y="3315133"/>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7" name="Straight Arrow Connector 46">
            <a:extLst>
              <a:ext uri="{FF2B5EF4-FFF2-40B4-BE49-F238E27FC236}">
                <a16:creationId xmlns:a16="http://schemas.microsoft.com/office/drawing/2014/main" id="{D671FF17-C11F-4F58-A111-8A9969482449}"/>
              </a:ext>
            </a:extLst>
          </p:cNvPr>
          <p:cNvCxnSpPr/>
          <p:nvPr/>
        </p:nvCxnSpPr>
        <p:spPr>
          <a:xfrm>
            <a:off x="5146955" y="419304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8" name="Straight Arrow Connector 47">
            <a:extLst>
              <a:ext uri="{FF2B5EF4-FFF2-40B4-BE49-F238E27FC236}">
                <a16:creationId xmlns:a16="http://schemas.microsoft.com/office/drawing/2014/main" id="{6371652F-90C8-47C3-9C7A-2E1B0493E408}"/>
              </a:ext>
            </a:extLst>
          </p:cNvPr>
          <p:cNvCxnSpPr/>
          <p:nvPr/>
        </p:nvCxnSpPr>
        <p:spPr>
          <a:xfrm>
            <a:off x="5061117" y="4997707"/>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24" name="TextBox 23">
            <a:extLst>
              <a:ext uri="{FF2B5EF4-FFF2-40B4-BE49-F238E27FC236}">
                <a16:creationId xmlns:a16="http://schemas.microsoft.com/office/drawing/2014/main" id="{58C4C37A-650B-4CA5-AFF1-98979C243DD3}"/>
              </a:ext>
            </a:extLst>
          </p:cNvPr>
          <p:cNvSpPr txBox="1"/>
          <p:nvPr/>
        </p:nvSpPr>
        <p:spPr>
          <a:xfrm>
            <a:off x="340242" y="3040357"/>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a:t>
            </a:r>
            <a:r>
              <a:rPr lang="ne-NP" sz="2400">
                <a:cs typeface="Kalimati" panose="00000400000000000000" pitchFamily="2"/>
              </a:rPr>
              <a:t>जनगणना समन्वय </a:t>
            </a:r>
            <a:r>
              <a:rPr lang="ne-NP" sz="2400" dirty="0">
                <a:cs typeface="Kalimati" panose="00000400000000000000" pitchFamily="2"/>
              </a:rPr>
              <a:t>समिति</a:t>
            </a:r>
          </a:p>
        </p:txBody>
      </p:sp>
      <p:sp>
        <p:nvSpPr>
          <p:cNvPr id="26" name="TextBox 25">
            <a:extLst>
              <a:ext uri="{FF2B5EF4-FFF2-40B4-BE49-F238E27FC236}">
                <a16:creationId xmlns:a16="http://schemas.microsoft.com/office/drawing/2014/main" id="{BFBE74A3-A0C7-4B26-9F0C-15434439F302}"/>
              </a:ext>
            </a:extLst>
          </p:cNvPr>
          <p:cNvSpPr txBox="1"/>
          <p:nvPr/>
        </p:nvSpPr>
        <p:spPr>
          <a:xfrm>
            <a:off x="6032542" y="3118474"/>
            <a:ext cx="6159458" cy="461665"/>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अध्यक्षः सदस्य, </a:t>
            </a:r>
            <a:r>
              <a:rPr lang="ne-NP" sz="2400" dirty="0">
                <a:cs typeface="Kalimati" panose="00000400000000000000" pitchFamily="2"/>
              </a:rPr>
              <a:t>रा.यो.आ.</a:t>
            </a:r>
          </a:p>
        </p:txBody>
      </p:sp>
      <p:sp>
        <p:nvSpPr>
          <p:cNvPr id="33" name="TextBox 32">
            <a:extLst>
              <a:ext uri="{FF2B5EF4-FFF2-40B4-BE49-F238E27FC236}">
                <a16:creationId xmlns:a16="http://schemas.microsoft.com/office/drawing/2014/main" id="{D5360A20-C0FC-4775-9166-54DC2BFE7F6D}"/>
              </a:ext>
            </a:extLst>
          </p:cNvPr>
          <p:cNvSpPr txBox="1"/>
          <p:nvPr/>
        </p:nvSpPr>
        <p:spPr>
          <a:xfrm>
            <a:off x="10098166" y="6274437"/>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392100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a:t>
            </a:r>
            <a:r>
              <a:rPr lang="ne-NP" sz="2800" b="1">
                <a:solidFill>
                  <a:srgbClr val="002060"/>
                </a:solidFill>
                <a:latin typeface="Ganesh" pitchFamily="2" charset="0"/>
                <a:cs typeface="Kalimati" panose="00000400000000000000" pitchFamily="2"/>
              </a:rPr>
              <a:t>को समन्वय संयन्त्र </a:t>
            </a:r>
            <a:r>
              <a:rPr lang="ne-NP" sz="2800" b="1" dirty="0">
                <a:solidFill>
                  <a:srgbClr val="002060"/>
                </a:solidFill>
                <a:latin typeface="Ganesh" pitchFamily="2" charset="0"/>
                <a:cs typeface="Kalimati" panose="00000400000000000000" pitchFamily="2"/>
              </a:rPr>
              <a:t>(सल्लाहकारी)</a:t>
            </a:r>
          </a:p>
        </p:txBody>
      </p:sp>
      <p:sp>
        <p:nvSpPr>
          <p:cNvPr id="7" name="Slide Number Placeholder 6"/>
          <p:cNvSpPr>
            <a:spLocks noGrp="1"/>
          </p:cNvSpPr>
          <p:nvPr>
            <p:ph type="sldNum" sz="quarter" idx="11"/>
          </p:nvPr>
        </p:nvSpPr>
        <p:spPr>
          <a:xfrm>
            <a:off x="11368640" y="6254495"/>
            <a:ext cx="628288" cy="263985"/>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sp>
        <p:nvSpPr>
          <p:cNvPr id="40" name="TextBox 39">
            <a:extLst>
              <a:ext uri="{FF2B5EF4-FFF2-40B4-BE49-F238E27FC236}">
                <a16:creationId xmlns:a16="http://schemas.microsoft.com/office/drawing/2014/main" id="{3ACB04D4-F6E4-41DE-8FEF-89D461417E8C}"/>
              </a:ext>
            </a:extLst>
          </p:cNvPr>
          <p:cNvSpPr txBox="1"/>
          <p:nvPr/>
        </p:nvSpPr>
        <p:spPr>
          <a:xfrm>
            <a:off x="221825" y="1827781"/>
            <a:ext cx="4766608" cy="830997"/>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जिल्लास्तरीय जनगणना सहजिकरण </a:t>
            </a:r>
            <a:r>
              <a:rPr lang="ne-NP" sz="2400" dirty="0">
                <a:cs typeface="Kalimati" panose="00000400000000000000" pitchFamily="2"/>
              </a:rPr>
              <a:t>समिति</a:t>
            </a:r>
          </a:p>
        </p:txBody>
      </p:sp>
      <p:sp>
        <p:nvSpPr>
          <p:cNvPr id="41" name="TextBox 40">
            <a:extLst>
              <a:ext uri="{FF2B5EF4-FFF2-40B4-BE49-F238E27FC236}">
                <a16:creationId xmlns:a16="http://schemas.microsoft.com/office/drawing/2014/main" id="{88BFBED3-3F5A-49B3-884C-47ECACB5A772}"/>
              </a:ext>
            </a:extLst>
          </p:cNvPr>
          <p:cNvSpPr txBox="1"/>
          <p:nvPr/>
        </p:nvSpPr>
        <p:spPr>
          <a:xfrm>
            <a:off x="235998" y="3893147"/>
            <a:ext cx="476660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स्थानीय </a:t>
            </a:r>
            <a:r>
              <a:rPr lang="ne-NP" sz="2400">
                <a:cs typeface="Kalimati" panose="00000400000000000000" pitchFamily="2"/>
              </a:rPr>
              <a:t>जनगणना समन्वय </a:t>
            </a:r>
            <a:r>
              <a:rPr lang="ne-NP" sz="2400" dirty="0">
                <a:cs typeface="Kalimati" panose="00000400000000000000" pitchFamily="2"/>
              </a:rPr>
              <a:t>समिति</a:t>
            </a:r>
          </a:p>
        </p:txBody>
      </p:sp>
      <p:sp>
        <p:nvSpPr>
          <p:cNvPr id="50" name="TextBox 49">
            <a:extLst>
              <a:ext uri="{FF2B5EF4-FFF2-40B4-BE49-F238E27FC236}">
                <a16:creationId xmlns:a16="http://schemas.microsoft.com/office/drawing/2014/main" id="{D7B06083-042B-420D-A02C-43C0D3967ED0}"/>
              </a:ext>
            </a:extLst>
          </p:cNvPr>
          <p:cNvSpPr txBox="1"/>
          <p:nvPr/>
        </p:nvSpPr>
        <p:spPr>
          <a:xfrm>
            <a:off x="203781" y="5124021"/>
            <a:ext cx="476660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वडास्तरीय सहजिकरण समिति</a:t>
            </a:r>
          </a:p>
        </p:txBody>
      </p:sp>
      <p:sp>
        <p:nvSpPr>
          <p:cNvPr id="42" name="TextBox 41">
            <a:extLst>
              <a:ext uri="{FF2B5EF4-FFF2-40B4-BE49-F238E27FC236}">
                <a16:creationId xmlns:a16="http://schemas.microsoft.com/office/drawing/2014/main" id="{82860204-2B1F-4D74-B4B4-D4C95B33700C}"/>
              </a:ext>
            </a:extLst>
          </p:cNvPr>
          <p:cNvSpPr txBox="1"/>
          <p:nvPr/>
        </p:nvSpPr>
        <p:spPr>
          <a:xfrm>
            <a:off x="5899632" y="2966203"/>
            <a:ext cx="6159458" cy="461665"/>
          </a:xfrm>
          <a:prstGeom prst="rect">
            <a:avLst/>
          </a:prstGeom>
          <a:noFill/>
          <a:ln w="28575">
            <a:solidFill>
              <a:srgbClr val="00B0F0"/>
            </a:solidFill>
          </a:ln>
        </p:spPr>
        <p:txBody>
          <a:bodyPr wrap="square" rtlCol="0">
            <a:spAutoFit/>
          </a:bodyPr>
          <a:lstStyle/>
          <a:p>
            <a:r>
              <a:rPr lang="ne-NP" sz="2400" dirty="0">
                <a:cs typeface="Kalimati" panose="00000400000000000000" pitchFamily="2"/>
              </a:rPr>
              <a:t>संयोजकः प्रमुख जिल्ला अधिकारी, जि.प्र.का.</a:t>
            </a:r>
          </a:p>
        </p:txBody>
      </p:sp>
      <p:sp>
        <p:nvSpPr>
          <p:cNvPr id="43" name="TextBox 42">
            <a:extLst>
              <a:ext uri="{FF2B5EF4-FFF2-40B4-BE49-F238E27FC236}">
                <a16:creationId xmlns:a16="http://schemas.microsoft.com/office/drawing/2014/main" id="{2925C8DE-8901-485F-A8A6-64113B0F6CAA}"/>
              </a:ext>
            </a:extLst>
          </p:cNvPr>
          <p:cNvSpPr txBox="1"/>
          <p:nvPr/>
        </p:nvSpPr>
        <p:spPr>
          <a:xfrm>
            <a:off x="5903173" y="3755703"/>
            <a:ext cx="6159458" cy="830997"/>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संयोजकः प्रमुख प्रशासकीय अधिकृत वा निजले तोकेको अधिकृत </a:t>
            </a:r>
          </a:p>
        </p:txBody>
      </p:sp>
      <p:sp>
        <p:nvSpPr>
          <p:cNvPr id="44" name="TextBox 43">
            <a:extLst>
              <a:ext uri="{FF2B5EF4-FFF2-40B4-BE49-F238E27FC236}">
                <a16:creationId xmlns:a16="http://schemas.microsoft.com/office/drawing/2014/main" id="{F0FB49A6-1B3E-40F3-81F6-7933CAE7994D}"/>
              </a:ext>
            </a:extLst>
          </p:cNvPr>
          <p:cNvSpPr txBox="1"/>
          <p:nvPr/>
        </p:nvSpPr>
        <p:spPr>
          <a:xfrm>
            <a:off x="5885129" y="5095663"/>
            <a:ext cx="615945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संयोजकः वडा अध्यक्ष</a:t>
            </a:r>
          </a:p>
        </p:txBody>
      </p:sp>
      <p:cxnSp>
        <p:nvCxnSpPr>
          <p:cNvPr id="49" name="Straight Arrow Connector 48">
            <a:extLst>
              <a:ext uri="{FF2B5EF4-FFF2-40B4-BE49-F238E27FC236}">
                <a16:creationId xmlns:a16="http://schemas.microsoft.com/office/drawing/2014/main" id="{96F5BF34-CEC0-4119-A148-105AE09874D7}"/>
              </a:ext>
            </a:extLst>
          </p:cNvPr>
          <p:cNvCxnSpPr/>
          <p:nvPr/>
        </p:nvCxnSpPr>
        <p:spPr>
          <a:xfrm>
            <a:off x="4988433" y="324457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51" name="Straight Arrow Connector 50">
            <a:extLst>
              <a:ext uri="{FF2B5EF4-FFF2-40B4-BE49-F238E27FC236}">
                <a16:creationId xmlns:a16="http://schemas.microsoft.com/office/drawing/2014/main" id="{94930519-9188-4A74-95E3-C34EF193C041}"/>
              </a:ext>
            </a:extLst>
          </p:cNvPr>
          <p:cNvCxnSpPr/>
          <p:nvPr/>
        </p:nvCxnSpPr>
        <p:spPr>
          <a:xfrm>
            <a:off x="4949124" y="528523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7" name="Straight Arrow Connector 26">
            <a:extLst>
              <a:ext uri="{FF2B5EF4-FFF2-40B4-BE49-F238E27FC236}">
                <a16:creationId xmlns:a16="http://schemas.microsoft.com/office/drawing/2014/main" id="{5624DADE-CD8C-4F00-A64B-917376DCF984}"/>
              </a:ext>
            </a:extLst>
          </p:cNvPr>
          <p:cNvCxnSpPr/>
          <p:nvPr/>
        </p:nvCxnSpPr>
        <p:spPr>
          <a:xfrm>
            <a:off x="4970389" y="4107044"/>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28" name="TextBox 27">
            <a:extLst>
              <a:ext uri="{FF2B5EF4-FFF2-40B4-BE49-F238E27FC236}">
                <a16:creationId xmlns:a16="http://schemas.microsoft.com/office/drawing/2014/main" id="{A80294E7-D105-483C-B76F-073AB7E46AFE}"/>
              </a:ext>
            </a:extLst>
          </p:cNvPr>
          <p:cNvSpPr txBox="1"/>
          <p:nvPr/>
        </p:nvSpPr>
        <p:spPr>
          <a:xfrm>
            <a:off x="203781" y="3010523"/>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जिल्ला जनगणना समन्वय समिति</a:t>
            </a:r>
          </a:p>
        </p:txBody>
      </p:sp>
      <p:sp>
        <p:nvSpPr>
          <p:cNvPr id="29" name="TextBox 28">
            <a:extLst>
              <a:ext uri="{FF2B5EF4-FFF2-40B4-BE49-F238E27FC236}">
                <a16:creationId xmlns:a16="http://schemas.microsoft.com/office/drawing/2014/main" id="{70F5EF2C-73DD-41AE-ACB4-D3433A25CAA1}"/>
              </a:ext>
            </a:extLst>
          </p:cNvPr>
          <p:cNvSpPr txBox="1"/>
          <p:nvPr/>
        </p:nvSpPr>
        <p:spPr>
          <a:xfrm>
            <a:off x="5899632" y="1809636"/>
            <a:ext cx="6159458" cy="461665"/>
          </a:xfrm>
          <a:prstGeom prst="rect">
            <a:avLst/>
          </a:prstGeom>
          <a:noFill/>
          <a:ln w="28575">
            <a:solidFill>
              <a:srgbClr val="00B0F0"/>
            </a:solidFill>
          </a:ln>
        </p:spPr>
        <p:txBody>
          <a:bodyPr wrap="square" rtlCol="0">
            <a:spAutoFit/>
          </a:bodyPr>
          <a:lstStyle/>
          <a:p>
            <a:r>
              <a:rPr lang="ne-NP" sz="2400">
                <a:cs typeface="Kalimati" panose="00000400000000000000" pitchFamily="2"/>
              </a:rPr>
              <a:t>संयोजकः प्रमुख, जिल्ला समन्वय समिति</a:t>
            </a:r>
            <a:endParaRPr lang="ne-NP" sz="2400" dirty="0">
              <a:cs typeface="Kalimati" panose="00000400000000000000" pitchFamily="2"/>
            </a:endParaRPr>
          </a:p>
        </p:txBody>
      </p:sp>
      <p:cxnSp>
        <p:nvCxnSpPr>
          <p:cNvPr id="32" name="Straight Arrow Connector 31">
            <a:extLst>
              <a:ext uri="{FF2B5EF4-FFF2-40B4-BE49-F238E27FC236}">
                <a16:creationId xmlns:a16="http://schemas.microsoft.com/office/drawing/2014/main" id="{9A9F2FF5-7B7C-427B-A92A-3FEEDA6D883B}"/>
              </a:ext>
            </a:extLst>
          </p:cNvPr>
          <p:cNvCxnSpPr/>
          <p:nvPr/>
        </p:nvCxnSpPr>
        <p:spPr>
          <a:xfrm>
            <a:off x="5002606" y="207968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370443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2" y="6493980"/>
            <a:ext cx="675806" cy="341426"/>
          </a:xfrm>
        </p:spPr>
        <p:txBody>
          <a:bodyPr/>
          <a:lstStyle/>
          <a:p>
            <a:pPr algn="r"/>
            <a:fld id="{2840B2E4-A264-431E-ABDE-38E3BCDA5876}" type="slidenum">
              <a:rPr lang="en-US" smtClean="0">
                <a:latin typeface="Fontasy Himali" panose="04020500000000000000" pitchFamily="82" charset="0"/>
              </a:rPr>
              <a:pPr algn="r"/>
              <a:t>7</a:t>
            </a:fld>
            <a:endParaRPr lang="en-US" dirty="0">
              <a:latin typeface="Fontasy Himali" panose="04020500000000000000" pitchFamily="82" charset="0"/>
            </a:endParaRPr>
          </a:p>
        </p:txBody>
      </p:sp>
      <p:sp>
        <p:nvSpPr>
          <p:cNvPr id="9" name="TextBox 8"/>
          <p:cNvSpPr txBox="1"/>
          <p:nvPr/>
        </p:nvSpPr>
        <p:spPr>
          <a:xfrm>
            <a:off x="840659" y="757086"/>
            <a:ext cx="9955160" cy="369332"/>
          </a:xfrm>
          <a:prstGeom prst="rect">
            <a:avLst/>
          </a:prstGeom>
          <a:noFill/>
        </p:spPr>
        <p:txBody>
          <a:bodyPr wrap="square" rtlCol="0">
            <a:spAutoFit/>
          </a:bodyPr>
          <a:lstStyle/>
          <a:p>
            <a:pPr algn="ctr"/>
            <a:r>
              <a:rPr lang="ne-NP" b="1" dirty="0">
                <a:solidFill>
                  <a:srgbClr val="0070C0"/>
                </a:solidFill>
                <a:cs typeface="Kalimati" pitchFamily="2"/>
              </a:rPr>
              <a:t>राष्ट्रिय जनगणना </a:t>
            </a:r>
            <a:r>
              <a:rPr lang="ne-NP" b="1">
                <a:solidFill>
                  <a:srgbClr val="0070C0"/>
                </a:solidFill>
                <a:cs typeface="Kalimati" pitchFamily="2"/>
              </a:rPr>
              <a:t>२०७८ को परिमार्जित समय तालिका</a:t>
            </a:r>
            <a:endParaRPr lang="ne-NP" b="1" dirty="0">
              <a:solidFill>
                <a:srgbClr val="0070C0"/>
              </a:solidFill>
              <a:cs typeface="Kalimati" pitchFamily="2"/>
            </a:endParaRPr>
          </a:p>
        </p:txBody>
      </p:sp>
      <p:graphicFrame>
        <p:nvGraphicFramePr>
          <p:cNvPr id="2" name="Table 1"/>
          <p:cNvGraphicFramePr>
            <a:graphicFrameLocks noGrp="1"/>
          </p:cNvGraphicFramePr>
          <p:nvPr>
            <p:extLst>
              <p:ext uri="{D42A27DB-BD31-4B8C-83A1-F6EECF244321}">
                <p14:modId xmlns:p14="http://schemas.microsoft.com/office/powerpoint/2010/main" val="3090474938"/>
              </p:ext>
            </p:extLst>
          </p:nvPr>
        </p:nvGraphicFramePr>
        <p:xfrm>
          <a:off x="228410" y="1132794"/>
          <a:ext cx="11592835" cy="5651413"/>
        </p:xfrm>
        <a:graphic>
          <a:graphicData uri="http://schemas.openxmlformats.org/drawingml/2006/table">
            <a:tbl>
              <a:tblPr>
                <a:tableStyleId>{5C22544A-7EE6-4342-B048-85BDC9FD1C3A}</a:tableStyleId>
              </a:tblPr>
              <a:tblGrid>
                <a:gridCol w="668161">
                  <a:extLst>
                    <a:ext uri="{9D8B030D-6E8A-4147-A177-3AD203B41FA5}">
                      <a16:colId xmlns:a16="http://schemas.microsoft.com/office/drawing/2014/main" val="2528236130"/>
                    </a:ext>
                  </a:extLst>
                </a:gridCol>
                <a:gridCol w="3336758">
                  <a:extLst>
                    <a:ext uri="{9D8B030D-6E8A-4147-A177-3AD203B41FA5}">
                      <a16:colId xmlns:a16="http://schemas.microsoft.com/office/drawing/2014/main" val="585562145"/>
                    </a:ext>
                  </a:extLst>
                </a:gridCol>
                <a:gridCol w="2486527">
                  <a:extLst>
                    <a:ext uri="{9D8B030D-6E8A-4147-A177-3AD203B41FA5}">
                      <a16:colId xmlns:a16="http://schemas.microsoft.com/office/drawing/2014/main" val="993260069"/>
                    </a:ext>
                  </a:extLst>
                </a:gridCol>
                <a:gridCol w="2999873">
                  <a:extLst>
                    <a:ext uri="{9D8B030D-6E8A-4147-A177-3AD203B41FA5}">
                      <a16:colId xmlns:a16="http://schemas.microsoft.com/office/drawing/2014/main" val="3054150373"/>
                    </a:ext>
                  </a:extLst>
                </a:gridCol>
                <a:gridCol w="2101516">
                  <a:extLst>
                    <a:ext uri="{9D8B030D-6E8A-4147-A177-3AD203B41FA5}">
                      <a16:colId xmlns:a16="http://schemas.microsoft.com/office/drawing/2014/main" val="3994719313"/>
                    </a:ext>
                  </a:extLst>
                </a:gridCol>
              </a:tblGrid>
              <a:tr h="381903">
                <a:tc>
                  <a:txBody>
                    <a:bodyPr/>
                    <a:lstStyle/>
                    <a:p>
                      <a:pPr marL="0" marR="0" algn="ctr">
                        <a:lnSpc>
                          <a:spcPct val="115000"/>
                        </a:lnSpc>
                        <a:spcBef>
                          <a:spcPts val="0"/>
                        </a:spcBef>
                        <a:spcAft>
                          <a:spcPts val="0"/>
                        </a:spcAft>
                      </a:pPr>
                      <a:r>
                        <a:rPr lang="ne-NP" sz="1600">
                          <a:effectLst/>
                          <a:cs typeface="Kalimati" panose="00000400000000000000" pitchFamily="2"/>
                        </a:rPr>
                        <a:t>क्र</a:t>
                      </a:r>
                      <a:r>
                        <a:rPr lang="en-US" sz="1600">
                          <a:effectLst/>
                          <a:cs typeface="Kalimati" panose="00000400000000000000" pitchFamily="2"/>
                        </a:rPr>
                        <a:t>. </a:t>
                      </a:r>
                      <a:r>
                        <a:rPr lang="ne-NP" sz="1600">
                          <a:effectLst/>
                          <a:cs typeface="Kalimati" panose="00000400000000000000" pitchFamily="2"/>
                        </a:rPr>
                        <a:t>सं</a:t>
                      </a:r>
                      <a:r>
                        <a:rPr lang="en-US" sz="1600">
                          <a:effectLst/>
                          <a:cs typeface="Kalimati" panose="00000400000000000000" pitchFamily="2"/>
                        </a:rPr>
                        <a:t>.</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nchor="ctr"/>
                </a:tc>
                <a:tc>
                  <a:txBody>
                    <a:bodyPr/>
                    <a:lstStyle/>
                    <a:p>
                      <a:pPr marL="0" marR="0" algn="ctr">
                        <a:lnSpc>
                          <a:spcPct val="115000"/>
                        </a:lnSpc>
                        <a:spcBef>
                          <a:spcPts val="0"/>
                        </a:spcBef>
                        <a:spcAft>
                          <a:spcPts val="0"/>
                        </a:spcAft>
                      </a:pPr>
                      <a:r>
                        <a:rPr lang="ne-NP" sz="1600">
                          <a:effectLst/>
                          <a:cs typeface="Kalimati" panose="00000400000000000000" pitchFamily="2"/>
                        </a:rPr>
                        <a:t>क्रियाकलाप</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nchor="ctr"/>
                </a:tc>
                <a:tc>
                  <a:txBody>
                    <a:bodyPr/>
                    <a:lstStyle/>
                    <a:p>
                      <a:pPr marL="0" marR="0" algn="ctr">
                        <a:lnSpc>
                          <a:spcPct val="115000"/>
                        </a:lnSpc>
                        <a:spcBef>
                          <a:spcPts val="0"/>
                        </a:spcBef>
                        <a:spcAft>
                          <a:spcPts val="0"/>
                        </a:spcAft>
                      </a:pPr>
                      <a:r>
                        <a:rPr lang="ne-NP" sz="1600">
                          <a:effectLst/>
                          <a:cs typeface="Kalimati" panose="00000400000000000000" pitchFamily="2"/>
                        </a:rPr>
                        <a:t>मिति</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nchor="ctr"/>
                </a:tc>
                <a:tc>
                  <a:txBody>
                    <a:bodyPr/>
                    <a:lstStyle/>
                    <a:p>
                      <a:pPr marL="0" marR="0">
                        <a:lnSpc>
                          <a:spcPct val="115000"/>
                        </a:lnSpc>
                        <a:spcBef>
                          <a:spcPts val="0"/>
                        </a:spcBef>
                        <a:spcAft>
                          <a:spcPts val="0"/>
                        </a:spcAft>
                      </a:pPr>
                      <a:r>
                        <a:rPr lang="ne-NP" sz="1600">
                          <a:effectLst/>
                          <a:cs typeface="Kalimati" panose="00000400000000000000" pitchFamily="2"/>
                        </a:rPr>
                        <a:t>जिम्मेवारी</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nchor="ctr"/>
                </a:tc>
                <a:tc>
                  <a:txBody>
                    <a:bodyPr/>
                    <a:lstStyle/>
                    <a:p>
                      <a:pPr marL="0" marR="0" algn="ctr">
                        <a:lnSpc>
                          <a:spcPct val="115000"/>
                        </a:lnSpc>
                        <a:spcBef>
                          <a:spcPts val="0"/>
                        </a:spcBef>
                        <a:spcAft>
                          <a:spcPts val="0"/>
                        </a:spcAft>
                      </a:pPr>
                      <a:r>
                        <a:rPr lang="ne-NP" sz="1600">
                          <a:effectLst/>
                          <a:cs typeface="Kalimati" panose="00000400000000000000" pitchFamily="2"/>
                        </a:rPr>
                        <a:t>कैफियत</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nchor="ctr"/>
                </a:tc>
                <a:extLst>
                  <a:ext uri="{0D108BD9-81ED-4DB2-BD59-A6C34878D82A}">
                    <a16:rowId xmlns:a16="http://schemas.microsoft.com/office/drawing/2014/main" val="1343691902"/>
                  </a:ext>
                </a:extLst>
              </a:tr>
              <a:tr h="362964">
                <a:tc>
                  <a:txBody>
                    <a:bodyPr/>
                    <a:lstStyle/>
                    <a:p>
                      <a:pPr marL="0" marR="0">
                        <a:lnSpc>
                          <a:spcPct val="115000"/>
                        </a:lnSpc>
                        <a:spcBef>
                          <a:spcPts val="0"/>
                        </a:spcBef>
                        <a:spcAft>
                          <a:spcPts val="0"/>
                        </a:spcAft>
                      </a:pPr>
                      <a:r>
                        <a:rPr lang="ne-NP" sz="1600">
                          <a:effectLst/>
                          <a:cs typeface="Kalimati" panose="00000400000000000000" pitchFamily="2"/>
                        </a:rPr>
                        <a:t>९</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सुपरिवेक्षकको नियुक्ति</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२०७८ भदौ</a:t>
                      </a:r>
                      <a:r>
                        <a:rPr lang="en-US" sz="1600">
                          <a:effectLst/>
                          <a:cs typeface="Kalimati" panose="00000400000000000000" pitchFamily="2"/>
                        </a:rPr>
                        <a:t>     </a:t>
                      </a:r>
                      <a:r>
                        <a:rPr lang="ne-NP" sz="1600">
                          <a:effectLst/>
                          <a:cs typeface="Kalimati" panose="00000400000000000000" pitchFamily="2"/>
                        </a:rPr>
                        <a:t>२०</a:t>
                      </a:r>
                      <a:r>
                        <a:rPr lang="en-US" sz="1600">
                          <a:effectLst/>
                          <a:cs typeface="Kalimati" panose="00000400000000000000" pitchFamily="2"/>
                        </a:rPr>
                        <a:t> – </a:t>
                      </a:r>
                      <a:r>
                        <a:rPr lang="ne-NP" sz="1600">
                          <a:effectLst/>
                          <a:cs typeface="Kalimati" panose="00000400000000000000" pitchFamily="2"/>
                        </a:rPr>
                        <a:t>२६</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जि</a:t>
                      </a:r>
                      <a:r>
                        <a:rPr lang="en-US" sz="1600">
                          <a:effectLst/>
                          <a:cs typeface="Kalimati" panose="00000400000000000000" pitchFamily="2"/>
                        </a:rPr>
                        <a:t>. </a:t>
                      </a:r>
                      <a:r>
                        <a:rPr lang="ne-NP" sz="1600">
                          <a:effectLst/>
                          <a:cs typeface="Kalimati" panose="00000400000000000000" pitchFamily="2"/>
                        </a:rPr>
                        <a:t>ज</a:t>
                      </a:r>
                      <a:r>
                        <a:rPr lang="en-US" sz="1600">
                          <a:effectLst/>
                          <a:cs typeface="Kalimati" panose="00000400000000000000" pitchFamily="2"/>
                        </a:rPr>
                        <a:t>. </a:t>
                      </a:r>
                      <a:r>
                        <a:rPr lang="ne-NP" sz="1600">
                          <a:effectLst/>
                          <a:cs typeface="Kalimati" panose="00000400000000000000" pitchFamily="2"/>
                        </a:rPr>
                        <a:t>का</a:t>
                      </a:r>
                      <a:r>
                        <a:rPr lang="en-US" sz="1600">
                          <a:effectLst/>
                          <a:cs typeface="Kalimati" panose="00000400000000000000" pitchFamily="2"/>
                        </a:rPr>
                        <a:t>.</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en-US" sz="1600">
                          <a:effectLst/>
                          <a:cs typeface="Kalimati" panose="00000400000000000000" pitchFamily="2"/>
                        </a:rPr>
                        <a:t> </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extLst>
                  <a:ext uri="{0D108BD9-81ED-4DB2-BD59-A6C34878D82A}">
                    <a16:rowId xmlns:a16="http://schemas.microsoft.com/office/drawing/2014/main" val="1003729736"/>
                  </a:ext>
                </a:extLst>
              </a:tr>
              <a:tr h="1009711">
                <a:tc>
                  <a:txBody>
                    <a:bodyPr/>
                    <a:lstStyle/>
                    <a:p>
                      <a:pPr marL="0" marR="0">
                        <a:lnSpc>
                          <a:spcPct val="115000"/>
                        </a:lnSpc>
                        <a:spcBef>
                          <a:spcPts val="0"/>
                        </a:spcBef>
                        <a:spcAft>
                          <a:spcPts val="0"/>
                        </a:spcAft>
                      </a:pPr>
                      <a:r>
                        <a:rPr lang="ne-NP" sz="1600">
                          <a:effectLst/>
                          <a:cs typeface="Kalimati" panose="00000400000000000000" pitchFamily="2"/>
                        </a:rPr>
                        <a:t>१०</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सुपरिवेक्षक तालिम</a:t>
                      </a:r>
                      <a:r>
                        <a:rPr lang="en-US" sz="1600">
                          <a:effectLst/>
                          <a:cs typeface="Kalimati" panose="00000400000000000000" pitchFamily="2"/>
                        </a:rPr>
                        <a:t> (</a:t>
                      </a:r>
                      <a:r>
                        <a:rPr lang="ne-NP" sz="1600">
                          <a:effectLst/>
                          <a:cs typeface="Kalimati" panose="00000400000000000000" pitchFamily="2"/>
                        </a:rPr>
                        <a:t>नयाँ र पुराना सबै</a:t>
                      </a:r>
                      <a:r>
                        <a:rPr lang="en-US" sz="1600">
                          <a:effectLst/>
                          <a:cs typeface="Kalimati" panose="00000400000000000000" pitchFamily="2"/>
                        </a:rPr>
                        <a:t> )</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२०७८ भदौ</a:t>
                      </a:r>
                      <a:r>
                        <a:rPr lang="en-US" sz="1600">
                          <a:effectLst/>
                          <a:cs typeface="Kalimati" panose="00000400000000000000" pitchFamily="2"/>
                        </a:rPr>
                        <a:t>     </a:t>
                      </a:r>
                      <a:r>
                        <a:rPr lang="ne-NP" sz="1600">
                          <a:effectLst/>
                          <a:cs typeface="Kalimati" panose="00000400000000000000" pitchFamily="2"/>
                        </a:rPr>
                        <a:t>२७</a:t>
                      </a:r>
                      <a:r>
                        <a:rPr lang="en-US" sz="1600">
                          <a:effectLst/>
                          <a:cs typeface="Kalimati" panose="00000400000000000000" pitchFamily="2"/>
                        </a:rPr>
                        <a:t> – </a:t>
                      </a:r>
                      <a:r>
                        <a:rPr lang="ne-NP" sz="1600">
                          <a:effectLst/>
                          <a:cs typeface="Kalimati" panose="00000400000000000000" pitchFamily="2"/>
                        </a:rPr>
                        <a:t>२८</a:t>
                      </a:r>
                      <a:r>
                        <a:rPr lang="en-US" sz="1600">
                          <a:effectLst/>
                          <a:cs typeface="Kalimati" panose="00000400000000000000" pitchFamily="2"/>
                        </a:rPr>
                        <a:t> (</a:t>
                      </a:r>
                      <a:r>
                        <a:rPr lang="ne-NP" sz="1600">
                          <a:effectLst/>
                          <a:cs typeface="Kalimati" panose="00000400000000000000" pitchFamily="2"/>
                        </a:rPr>
                        <a:t>२ दिन मात्र</a:t>
                      </a:r>
                      <a:r>
                        <a:rPr lang="en-US" sz="1600">
                          <a:effectLst/>
                          <a:cs typeface="Kalimati" panose="00000400000000000000" pitchFamily="2"/>
                        </a:rPr>
                        <a:t>)</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जि</a:t>
                      </a:r>
                      <a:r>
                        <a:rPr lang="en-US" sz="1600">
                          <a:effectLst/>
                          <a:cs typeface="Kalimati" panose="00000400000000000000" pitchFamily="2"/>
                        </a:rPr>
                        <a:t>. </a:t>
                      </a:r>
                      <a:r>
                        <a:rPr lang="ne-NP" sz="1600">
                          <a:effectLst/>
                          <a:cs typeface="Kalimati" panose="00000400000000000000" pitchFamily="2"/>
                        </a:rPr>
                        <a:t>ज</a:t>
                      </a:r>
                      <a:r>
                        <a:rPr lang="en-US" sz="1600">
                          <a:effectLst/>
                          <a:cs typeface="Kalimati" panose="00000400000000000000" pitchFamily="2"/>
                        </a:rPr>
                        <a:t>. </a:t>
                      </a:r>
                      <a:r>
                        <a:rPr lang="ne-NP" sz="1600">
                          <a:effectLst/>
                          <a:cs typeface="Kalimati" panose="00000400000000000000" pitchFamily="2"/>
                        </a:rPr>
                        <a:t>का</a:t>
                      </a:r>
                      <a:r>
                        <a:rPr lang="en-US" sz="1600">
                          <a:effectLst/>
                          <a:cs typeface="Kalimati" panose="00000400000000000000" pitchFamily="2"/>
                        </a:rPr>
                        <a:t>.  (</a:t>
                      </a:r>
                      <a:r>
                        <a:rPr lang="ne-NP" sz="1600">
                          <a:effectLst/>
                          <a:cs typeface="Kalimati" panose="00000400000000000000" pitchFamily="2"/>
                        </a:rPr>
                        <a:t>स्थानीय जनगणना कार्यालयको पायक पर्ने स्थानमा सञ्चालन गर्ने</a:t>
                      </a:r>
                      <a:r>
                        <a:rPr lang="en-US" sz="1600">
                          <a:effectLst/>
                          <a:cs typeface="Kalimati" panose="00000400000000000000" pitchFamily="2"/>
                        </a:rPr>
                        <a:t>)</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सुचिकरण सम्बन्धी बिषयबस्तु मात्र</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extLst>
                  <a:ext uri="{0D108BD9-81ED-4DB2-BD59-A6C34878D82A}">
                    <a16:rowId xmlns:a16="http://schemas.microsoft.com/office/drawing/2014/main" val="564911893"/>
                  </a:ext>
                </a:extLst>
              </a:tr>
              <a:tr h="660594">
                <a:tc>
                  <a:txBody>
                    <a:bodyPr/>
                    <a:lstStyle/>
                    <a:p>
                      <a:pPr marL="0" marR="0">
                        <a:lnSpc>
                          <a:spcPct val="115000"/>
                        </a:lnSpc>
                        <a:spcBef>
                          <a:spcPts val="0"/>
                        </a:spcBef>
                        <a:spcAft>
                          <a:spcPts val="0"/>
                        </a:spcAft>
                      </a:pPr>
                      <a:r>
                        <a:rPr lang="ne-NP" sz="1600">
                          <a:effectLst/>
                          <a:cs typeface="Kalimati" panose="00000400000000000000" pitchFamily="2"/>
                        </a:rPr>
                        <a:t>११</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सूचीकरण कार्य</a:t>
                      </a:r>
                      <a:endParaRPr lang="en-US" sz="1600">
                        <a:effectLst/>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२०७८ भदौ ३० देखि</a:t>
                      </a:r>
                      <a:r>
                        <a:rPr lang="en-US" sz="1600">
                          <a:effectLst/>
                          <a:cs typeface="Kalimati" panose="00000400000000000000" pitchFamily="2"/>
                        </a:rPr>
                        <a:t>  </a:t>
                      </a:r>
                      <a:r>
                        <a:rPr lang="ne-NP" sz="1600">
                          <a:effectLst/>
                          <a:cs typeface="Kalimati" panose="00000400000000000000" pitchFamily="2"/>
                        </a:rPr>
                        <a:t>असोज १८</a:t>
                      </a:r>
                      <a:r>
                        <a:rPr lang="en-US" sz="1600">
                          <a:effectLst/>
                          <a:cs typeface="Kalimati" panose="00000400000000000000" pitchFamily="2"/>
                        </a:rPr>
                        <a:t> (</a:t>
                      </a:r>
                      <a:r>
                        <a:rPr lang="ne-NP" sz="1600">
                          <a:effectLst/>
                          <a:cs typeface="Kalimati" panose="00000400000000000000" pitchFamily="2"/>
                        </a:rPr>
                        <a:t>२० दिन</a:t>
                      </a:r>
                      <a:r>
                        <a:rPr lang="en-US" sz="1600">
                          <a:effectLst/>
                          <a:cs typeface="Kalimati" panose="00000400000000000000" pitchFamily="2"/>
                        </a:rPr>
                        <a:t>)</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latin typeface="Arial" panose="020B0604020202020204" pitchFamily="34" charset="0"/>
                          <a:ea typeface="Arial" panose="020B0604020202020204" pitchFamily="34" charset="0"/>
                          <a:cs typeface="Kalimati" panose="00000400000000000000" pitchFamily="2"/>
                        </a:rPr>
                        <a:t>सुपरिवेक्षक</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extLst>
                  <a:ext uri="{0D108BD9-81ED-4DB2-BD59-A6C34878D82A}">
                    <a16:rowId xmlns:a16="http://schemas.microsoft.com/office/drawing/2014/main" val="3435822463"/>
                  </a:ext>
                </a:extLst>
              </a:tr>
              <a:tr h="418399">
                <a:tc>
                  <a:txBody>
                    <a:bodyPr/>
                    <a:lstStyle/>
                    <a:p>
                      <a:pPr marL="0" marR="0">
                        <a:lnSpc>
                          <a:spcPct val="115000"/>
                        </a:lnSpc>
                        <a:spcBef>
                          <a:spcPts val="0"/>
                        </a:spcBef>
                        <a:spcAft>
                          <a:spcPts val="0"/>
                        </a:spcAft>
                      </a:pPr>
                      <a:r>
                        <a:rPr lang="ne-NP" sz="1600">
                          <a:effectLst/>
                          <a:cs typeface="Kalimati" panose="00000400000000000000" pitchFamily="2"/>
                        </a:rPr>
                        <a:t>१५</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en-US" sz="1600">
                          <a:effectLst/>
                          <a:cs typeface="Kalimati" panose="00000400000000000000" pitchFamily="2"/>
                        </a:rPr>
                        <a:t> </a:t>
                      </a:r>
                      <a:r>
                        <a:rPr lang="ne-NP" sz="1600">
                          <a:effectLst/>
                          <a:cs typeface="Kalimati" panose="00000400000000000000" pitchFamily="2"/>
                        </a:rPr>
                        <a:t>गणकको नियुक्ति</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२०७८ कार्तिक ९</a:t>
                      </a:r>
                      <a:r>
                        <a:rPr lang="en-US" sz="1600">
                          <a:effectLst/>
                          <a:cs typeface="Kalimati" panose="00000400000000000000" pitchFamily="2"/>
                        </a:rPr>
                        <a:t>-</a:t>
                      </a:r>
                      <a:r>
                        <a:rPr lang="ne-NP" sz="1600">
                          <a:effectLst/>
                          <a:cs typeface="Kalimati" panose="00000400000000000000" pitchFamily="2"/>
                        </a:rPr>
                        <a:t>११</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जि</a:t>
                      </a:r>
                      <a:r>
                        <a:rPr lang="en-US" sz="1600">
                          <a:effectLst/>
                          <a:cs typeface="Kalimati" panose="00000400000000000000" pitchFamily="2"/>
                        </a:rPr>
                        <a:t>.</a:t>
                      </a:r>
                      <a:r>
                        <a:rPr lang="ne-NP" sz="1600">
                          <a:effectLst/>
                          <a:cs typeface="Kalimati" panose="00000400000000000000" pitchFamily="2"/>
                        </a:rPr>
                        <a:t>ज</a:t>
                      </a:r>
                      <a:r>
                        <a:rPr lang="en-US" sz="1600">
                          <a:effectLst/>
                          <a:cs typeface="Kalimati" panose="00000400000000000000" pitchFamily="2"/>
                        </a:rPr>
                        <a:t>. </a:t>
                      </a:r>
                      <a:r>
                        <a:rPr lang="ne-NP" sz="1600">
                          <a:effectLst/>
                          <a:cs typeface="Kalimati" panose="00000400000000000000" pitchFamily="2"/>
                        </a:rPr>
                        <a:t>का</a:t>
                      </a:r>
                      <a:r>
                        <a:rPr lang="en-US" sz="1600">
                          <a:effectLst/>
                          <a:cs typeface="Kalimati" panose="00000400000000000000" pitchFamily="2"/>
                        </a:rPr>
                        <a:t>.</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en-US" sz="1600">
                          <a:effectLst/>
                          <a:cs typeface="Kalimati" panose="00000400000000000000" pitchFamily="2"/>
                        </a:rPr>
                        <a:t> </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extLst>
                  <a:ext uri="{0D108BD9-81ED-4DB2-BD59-A6C34878D82A}">
                    <a16:rowId xmlns:a16="http://schemas.microsoft.com/office/drawing/2014/main" val="3530543150"/>
                  </a:ext>
                </a:extLst>
              </a:tr>
              <a:tr h="1315452">
                <a:tc>
                  <a:txBody>
                    <a:bodyPr/>
                    <a:lstStyle/>
                    <a:p>
                      <a:pPr marL="0" marR="0">
                        <a:lnSpc>
                          <a:spcPct val="115000"/>
                        </a:lnSpc>
                        <a:spcBef>
                          <a:spcPts val="0"/>
                        </a:spcBef>
                        <a:spcAft>
                          <a:spcPts val="0"/>
                        </a:spcAft>
                      </a:pPr>
                      <a:r>
                        <a:rPr lang="ne-NP" sz="1600">
                          <a:effectLst/>
                          <a:cs typeface="Kalimati" panose="00000400000000000000" pitchFamily="2"/>
                        </a:rPr>
                        <a:t>१६</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गणक तालिम</a:t>
                      </a:r>
                      <a:endParaRPr lang="en-US" sz="1600">
                        <a:effectLst/>
                        <a:cs typeface="Kalimati" panose="00000400000000000000" pitchFamily="2"/>
                      </a:endParaRPr>
                    </a:p>
                    <a:p>
                      <a:pPr marL="0" marR="0">
                        <a:lnSpc>
                          <a:spcPct val="115000"/>
                        </a:lnSpc>
                        <a:spcBef>
                          <a:spcPts val="0"/>
                        </a:spcBef>
                        <a:spcAft>
                          <a:spcPts val="0"/>
                        </a:spcAft>
                      </a:pPr>
                      <a:r>
                        <a:rPr lang="en-US" sz="1600">
                          <a:effectLst/>
                          <a:cs typeface="Kalimati" panose="00000400000000000000" pitchFamily="2"/>
                        </a:rPr>
                        <a:t> </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२०७८ कार्तिक १३</a:t>
                      </a:r>
                      <a:r>
                        <a:rPr lang="en-US" sz="1600">
                          <a:effectLst/>
                          <a:cs typeface="Kalimati" panose="00000400000000000000" pitchFamily="2"/>
                        </a:rPr>
                        <a:t>-</a:t>
                      </a:r>
                      <a:r>
                        <a:rPr lang="ne-NP" sz="1600">
                          <a:effectLst/>
                          <a:cs typeface="Kalimati" panose="00000400000000000000" pitchFamily="2"/>
                        </a:rPr>
                        <a:t>१६</a:t>
                      </a:r>
                      <a:endParaRPr lang="en-US" sz="1600">
                        <a:effectLst/>
                        <a:cs typeface="Kalimati" panose="00000400000000000000" pitchFamily="2"/>
                      </a:endParaRPr>
                    </a:p>
                    <a:p>
                      <a:pPr marL="0" marR="0">
                        <a:lnSpc>
                          <a:spcPct val="115000"/>
                        </a:lnSpc>
                        <a:spcBef>
                          <a:spcPts val="0"/>
                        </a:spcBef>
                        <a:spcAft>
                          <a:spcPts val="0"/>
                        </a:spcAft>
                      </a:pPr>
                      <a:r>
                        <a:rPr lang="en-US" sz="1600">
                          <a:effectLst/>
                          <a:cs typeface="Kalimati" panose="00000400000000000000" pitchFamily="2"/>
                        </a:rPr>
                        <a:t> </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स्था</a:t>
                      </a:r>
                      <a:r>
                        <a:rPr lang="en-US" sz="1600">
                          <a:effectLst/>
                          <a:cs typeface="Kalimati" panose="00000400000000000000" pitchFamily="2"/>
                        </a:rPr>
                        <a:t>.</a:t>
                      </a:r>
                      <a:r>
                        <a:rPr lang="ne-NP" sz="1600">
                          <a:effectLst/>
                          <a:cs typeface="Kalimati" panose="00000400000000000000" pitchFamily="2"/>
                        </a:rPr>
                        <a:t>ज</a:t>
                      </a:r>
                      <a:r>
                        <a:rPr lang="en-US" sz="1600">
                          <a:effectLst/>
                          <a:cs typeface="Kalimati" panose="00000400000000000000" pitchFamily="2"/>
                        </a:rPr>
                        <a:t>. </a:t>
                      </a:r>
                      <a:r>
                        <a:rPr lang="ne-NP" sz="1600">
                          <a:effectLst/>
                          <a:cs typeface="Kalimati" panose="00000400000000000000" pitchFamily="2"/>
                        </a:rPr>
                        <a:t>का</a:t>
                      </a:r>
                      <a:r>
                        <a:rPr lang="en-US" sz="1600">
                          <a:effectLst/>
                          <a:cs typeface="Kalimati" panose="00000400000000000000" pitchFamily="2"/>
                        </a:rPr>
                        <a:t>. (</a:t>
                      </a:r>
                      <a:r>
                        <a:rPr lang="ne-NP" sz="1600">
                          <a:effectLst/>
                          <a:cs typeface="Kalimati" panose="00000400000000000000" pitchFamily="2"/>
                        </a:rPr>
                        <a:t>स्थानीय जनगणना कार्यालयस्तरमा सञ्चालन गर्ने</a:t>
                      </a:r>
                      <a:r>
                        <a:rPr lang="en-US" sz="1600">
                          <a:effectLst/>
                          <a:cs typeface="Kalimati" panose="00000400000000000000" pitchFamily="2"/>
                        </a:rPr>
                        <a:t>)</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मुख्य प्रश्नावलीको तालिम छुटेका सुपरिवेक्षकहरुलाई समेत समावेश गर्ने</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extLst>
                  <a:ext uri="{0D108BD9-81ED-4DB2-BD59-A6C34878D82A}">
                    <a16:rowId xmlns:a16="http://schemas.microsoft.com/office/drawing/2014/main" val="3101431990"/>
                  </a:ext>
                </a:extLst>
              </a:tr>
              <a:tr h="695608">
                <a:tc>
                  <a:txBody>
                    <a:bodyPr/>
                    <a:lstStyle/>
                    <a:p>
                      <a:pPr marL="0" marR="0">
                        <a:lnSpc>
                          <a:spcPct val="115000"/>
                        </a:lnSpc>
                        <a:spcBef>
                          <a:spcPts val="0"/>
                        </a:spcBef>
                        <a:spcAft>
                          <a:spcPts val="0"/>
                        </a:spcAft>
                      </a:pPr>
                      <a:r>
                        <a:rPr lang="ne-NP" sz="1600">
                          <a:effectLst/>
                          <a:cs typeface="Kalimati" panose="00000400000000000000" pitchFamily="2"/>
                        </a:rPr>
                        <a:t>१७</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मुख्य</a:t>
                      </a:r>
                      <a:r>
                        <a:rPr lang="ne-NP" sz="1600" baseline="0">
                          <a:effectLst/>
                          <a:cs typeface="Kalimati" panose="00000400000000000000" pitchFamily="2"/>
                        </a:rPr>
                        <a:t> </a:t>
                      </a:r>
                      <a:r>
                        <a:rPr lang="ne-NP" sz="1600">
                          <a:effectLst/>
                          <a:cs typeface="Kalimati" panose="00000400000000000000" pitchFamily="2"/>
                        </a:rPr>
                        <a:t>गणना कार्य</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२०७८ कार्तिक २५ देखि</a:t>
                      </a:r>
                      <a:r>
                        <a:rPr lang="en-US" sz="1600">
                          <a:effectLst/>
                          <a:cs typeface="Kalimati" panose="00000400000000000000" pitchFamily="2"/>
                        </a:rPr>
                        <a:t>  </a:t>
                      </a:r>
                      <a:r>
                        <a:rPr lang="ne-NP" sz="1600">
                          <a:effectLst/>
                          <a:cs typeface="Kalimati" panose="00000400000000000000" pitchFamily="2"/>
                        </a:rPr>
                        <a:t>मंसिर ९</a:t>
                      </a:r>
                      <a:r>
                        <a:rPr lang="en-US" sz="1600">
                          <a:effectLst/>
                          <a:cs typeface="Kalimati" panose="00000400000000000000" pitchFamily="2"/>
                        </a:rPr>
                        <a:t> (</a:t>
                      </a:r>
                      <a:r>
                        <a:rPr lang="ne-NP" sz="1600">
                          <a:effectLst/>
                          <a:cs typeface="Kalimati" panose="00000400000000000000" pitchFamily="2"/>
                        </a:rPr>
                        <a:t>१५ दिन</a:t>
                      </a:r>
                      <a:r>
                        <a:rPr lang="en-US" sz="1600">
                          <a:effectLst/>
                          <a:cs typeface="Kalimati" panose="00000400000000000000" pitchFamily="2"/>
                        </a:rPr>
                        <a:t>)</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en-US" sz="1600">
                          <a:effectLst/>
                          <a:cs typeface="Kalimati" panose="00000400000000000000" pitchFamily="2"/>
                        </a:rPr>
                        <a:t> </a:t>
                      </a:r>
                      <a:r>
                        <a:rPr lang="ne-NP" sz="1600">
                          <a:effectLst/>
                          <a:cs typeface="Kalimati" panose="00000400000000000000" pitchFamily="2"/>
                        </a:rPr>
                        <a:t>गणक</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en-US" sz="1600">
                          <a:effectLst/>
                          <a:cs typeface="Kalimati" panose="00000400000000000000" pitchFamily="2"/>
                        </a:rPr>
                        <a:t> </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extLst>
                  <a:ext uri="{0D108BD9-81ED-4DB2-BD59-A6C34878D82A}">
                    <a16:rowId xmlns:a16="http://schemas.microsoft.com/office/drawing/2014/main" val="260034745"/>
                  </a:ext>
                </a:extLst>
              </a:tr>
              <a:tr h="421328">
                <a:tc>
                  <a:txBody>
                    <a:bodyPr/>
                    <a:lstStyle/>
                    <a:p>
                      <a:pPr marL="0" marR="0">
                        <a:lnSpc>
                          <a:spcPct val="115000"/>
                        </a:lnSpc>
                        <a:spcBef>
                          <a:spcPts val="0"/>
                        </a:spcBef>
                        <a:spcAft>
                          <a:spcPts val="0"/>
                        </a:spcAft>
                      </a:pPr>
                      <a:r>
                        <a:rPr lang="ne-NP" sz="1600">
                          <a:effectLst/>
                          <a:cs typeface="Kalimati" panose="00000400000000000000" pitchFamily="2"/>
                        </a:rPr>
                        <a:t>१८</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भरिएका फाराम संकलन तथा रुजु</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२०७८</a:t>
                      </a:r>
                      <a:r>
                        <a:rPr lang="en-US" sz="1600">
                          <a:effectLst/>
                          <a:cs typeface="Kalimati" panose="00000400000000000000" pitchFamily="2"/>
                        </a:rPr>
                        <a:t>  </a:t>
                      </a:r>
                      <a:r>
                        <a:rPr lang="ne-NP" sz="1600">
                          <a:effectLst/>
                          <a:cs typeface="Kalimati" panose="00000400000000000000" pitchFamily="2"/>
                        </a:rPr>
                        <a:t>मंसिर १०</a:t>
                      </a:r>
                      <a:r>
                        <a:rPr lang="en-US" sz="1600">
                          <a:effectLst/>
                          <a:cs typeface="Kalimati" panose="00000400000000000000" pitchFamily="2"/>
                        </a:rPr>
                        <a:t>-</a:t>
                      </a:r>
                      <a:r>
                        <a:rPr lang="ne-NP" sz="1600">
                          <a:effectLst/>
                          <a:cs typeface="Kalimati" panose="00000400000000000000" pitchFamily="2"/>
                        </a:rPr>
                        <a:t>१४</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स्था</a:t>
                      </a:r>
                      <a:r>
                        <a:rPr lang="en-US" sz="1600">
                          <a:effectLst/>
                          <a:cs typeface="Kalimati" panose="00000400000000000000" pitchFamily="2"/>
                        </a:rPr>
                        <a:t>.</a:t>
                      </a:r>
                      <a:r>
                        <a:rPr lang="ne-NP" sz="1600">
                          <a:effectLst/>
                          <a:cs typeface="Kalimati" panose="00000400000000000000" pitchFamily="2"/>
                        </a:rPr>
                        <a:t>ज</a:t>
                      </a:r>
                      <a:r>
                        <a:rPr lang="en-US" sz="1600">
                          <a:effectLst/>
                          <a:cs typeface="Kalimati" panose="00000400000000000000" pitchFamily="2"/>
                        </a:rPr>
                        <a:t>. </a:t>
                      </a:r>
                      <a:r>
                        <a:rPr lang="ne-NP" sz="1600">
                          <a:effectLst/>
                          <a:cs typeface="Kalimati" panose="00000400000000000000" pitchFamily="2"/>
                        </a:rPr>
                        <a:t>का</a:t>
                      </a:r>
                      <a:r>
                        <a:rPr lang="en-US" sz="1600">
                          <a:effectLst/>
                          <a:cs typeface="Kalimati" panose="00000400000000000000" pitchFamily="2"/>
                        </a:rPr>
                        <a:t>.</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en-US" sz="1600">
                          <a:effectLst/>
                          <a:cs typeface="Kalimati" panose="00000400000000000000" pitchFamily="2"/>
                        </a:rPr>
                        <a:t> </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extLst>
                  <a:ext uri="{0D108BD9-81ED-4DB2-BD59-A6C34878D82A}">
                    <a16:rowId xmlns:a16="http://schemas.microsoft.com/office/drawing/2014/main" val="3865894389"/>
                  </a:ext>
                </a:extLst>
              </a:tr>
              <a:tr h="320842">
                <a:tc>
                  <a:txBody>
                    <a:bodyPr/>
                    <a:lstStyle/>
                    <a:p>
                      <a:pPr marL="0" marR="0">
                        <a:lnSpc>
                          <a:spcPct val="115000"/>
                        </a:lnSpc>
                        <a:spcBef>
                          <a:spcPts val="0"/>
                        </a:spcBef>
                        <a:spcAft>
                          <a:spcPts val="0"/>
                        </a:spcAft>
                      </a:pPr>
                      <a:r>
                        <a:rPr lang="ne-NP" sz="1600">
                          <a:effectLst/>
                          <a:cs typeface="Kalimati" panose="00000400000000000000" pitchFamily="2"/>
                        </a:rPr>
                        <a:t>२२</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जिल्ला जनगणना कार्यालय बन्द गर्ने</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ne-NP" sz="1600">
                          <a:effectLst/>
                          <a:cs typeface="Kalimati" panose="00000400000000000000" pitchFamily="2"/>
                        </a:rPr>
                        <a:t>२०७८</a:t>
                      </a:r>
                      <a:r>
                        <a:rPr lang="en-US" sz="1600">
                          <a:effectLst/>
                          <a:cs typeface="Kalimati" panose="00000400000000000000" pitchFamily="2"/>
                        </a:rPr>
                        <a:t>  </a:t>
                      </a:r>
                      <a:r>
                        <a:rPr lang="ne-NP" sz="1600">
                          <a:effectLst/>
                          <a:cs typeface="Kalimati" panose="00000400000000000000" pitchFamily="2"/>
                        </a:rPr>
                        <a:t>मंसिर २९</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600">
                          <a:effectLst/>
                          <a:cs typeface="Kalimati" panose="00000400000000000000" pitchFamily="2"/>
                        </a:rPr>
                        <a:t> </a:t>
                      </a:r>
                      <a:r>
                        <a:rPr lang="ne-NP" sz="1600">
                          <a:effectLst/>
                          <a:cs typeface="Kalimati" panose="00000400000000000000" pitchFamily="2"/>
                        </a:rPr>
                        <a:t>जि</a:t>
                      </a:r>
                      <a:r>
                        <a:rPr lang="en-US" sz="1600">
                          <a:effectLst/>
                          <a:cs typeface="Kalimati" panose="00000400000000000000" pitchFamily="2"/>
                        </a:rPr>
                        <a:t>.</a:t>
                      </a:r>
                      <a:r>
                        <a:rPr lang="ne-NP" sz="1600">
                          <a:effectLst/>
                          <a:cs typeface="Kalimati" panose="00000400000000000000" pitchFamily="2"/>
                        </a:rPr>
                        <a:t>ज</a:t>
                      </a:r>
                      <a:r>
                        <a:rPr lang="en-US" sz="1600">
                          <a:effectLst/>
                          <a:cs typeface="Kalimati" panose="00000400000000000000" pitchFamily="2"/>
                        </a:rPr>
                        <a:t>. </a:t>
                      </a:r>
                      <a:r>
                        <a:rPr lang="ne-NP" sz="1600">
                          <a:effectLst/>
                          <a:cs typeface="Kalimati" panose="00000400000000000000" pitchFamily="2"/>
                        </a:rPr>
                        <a:t>का</a:t>
                      </a:r>
                      <a:r>
                        <a:rPr lang="en-US" sz="1600">
                          <a:effectLst/>
                          <a:cs typeface="Kalimati" panose="00000400000000000000" pitchFamily="2"/>
                        </a:rPr>
                        <a:t>.</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tc>
                  <a:txBody>
                    <a:bodyPr/>
                    <a:lstStyle/>
                    <a:p>
                      <a:pPr marL="0" marR="0">
                        <a:lnSpc>
                          <a:spcPct val="115000"/>
                        </a:lnSpc>
                        <a:spcBef>
                          <a:spcPts val="0"/>
                        </a:spcBef>
                        <a:spcAft>
                          <a:spcPts val="0"/>
                        </a:spcAft>
                      </a:pPr>
                      <a:r>
                        <a:rPr lang="en-US" sz="1600">
                          <a:effectLst/>
                          <a:cs typeface="Kalimati" panose="00000400000000000000" pitchFamily="2"/>
                        </a:rPr>
                        <a:t> </a:t>
                      </a:r>
                      <a:endParaRPr lang="en-US" sz="1600">
                        <a:effectLst/>
                        <a:latin typeface="Arial" panose="020B0604020202020204" pitchFamily="34" charset="0"/>
                        <a:ea typeface="Arial" panose="020B0604020202020204" pitchFamily="34" charset="0"/>
                        <a:cs typeface="Kalimati" panose="00000400000000000000" pitchFamily="2"/>
                      </a:endParaRPr>
                    </a:p>
                  </a:txBody>
                  <a:tcPr marL="52262" marR="52262" marT="52262" marB="52262"/>
                </a:tc>
                <a:extLst>
                  <a:ext uri="{0D108BD9-81ED-4DB2-BD59-A6C34878D82A}">
                    <a16:rowId xmlns:a16="http://schemas.microsoft.com/office/drawing/2014/main" val="2880732513"/>
                  </a:ext>
                </a:extLst>
              </a:tr>
            </a:tbl>
          </a:graphicData>
        </a:graphic>
      </p:graphicFrame>
    </p:spTree>
    <p:extLst>
      <p:ext uri="{BB962C8B-B14F-4D97-AF65-F5344CB8AC3E}">
        <p14:creationId xmlns:p14="http://schemas.microsoft.com/office/powerpoint/2010/main" val="780881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2" y="6493980"/>
            <a:ext cx="675806" cy="341426"/>
          </a:xfrm>
        </p:spPr>
        <p:txBody>
          <a:bodyPr/>
          <a:lstStyle/>
          <a:p>
            <a:pPr algn="r"/>
            <a:fld id="{2840B2E4-A264-431E-ABDE-38E3BCDA5876}" type="slidenum">
              <a:rPr lang="en-US" smtClean="0">
                <a:latin typeface="Fontasy Himali" panose="04020500000000000000" pitchFamily="82" charset="0"/>
              </a:rPr>
              <a:pPr algn="r"/>
              <a:t>8</a:t>
            </a:fld>
            <a:endParaRPr lang="en-US" dirty="0">
              <a:latin typeface="Fontasy Himali" panose="04020500000000000000" pitchFamily="82" charset="0"/>
            </a:endParaRPr>
          </a:p>
        </p:txBody>
      </p:sp>
      <p:sp>
        <p:nvSpPr>
          <p:cNvPr id="9" name="TextBox 8"/>
          <p:cNvSpPr txBox="1"/>
          <p:nvPr/>
        </p:nvSpPr>
        <p:spPr>
          <a:xfrm>
            <a:off x="840659" y="757086"/>
            <a:ext cx="9955160" cy="369332"/>
          </a:xfrm>
          <a:prstGeom prst="rect">
            <a:avLst/>
          </a:prstGeom>
          <a:noFill/>
        </p:spPr>
        <p:txBody>
          <a:bodyPr wrap="square" rtlCol="0">
            <a:spAutoFit/>
          </a:bodyPr>
          <a:lstStyle/>
          <a:p>
            <a:pPr algn="ctr"/>
            <a:r>
              <a:rPr lang="ne-NP" b="1" dirty="0">
                <a:solidFill>
                  <a:srgbClr val="0070C0"/>
                </a:solidFill>
                <a:cs typeface="Kalimati" pitchFamily="2"/>
              </a:rPr>
              <a:t>राष्ट्रिय जनगणना २०७८ मा प्रयोग हुने प्रश्नावलीहरु</a:t>
            </a:r>
          </a:p>
        </p:txBody>
      </p:sp>
      <p:graphicFrame>
        <p:nvGraphicFramePr>
          <p:cNvPr id="3" name="Table 2"/>
          <p:cNvGraphicFramePr>
            <a:graphicFrameLocks noGrp="1"/>
          </p:cNvGraphicFramePr>
          <p:nvPr>
            <p:extLst>
              <p:ext uri="{D42A27DB-BD31-4B8C-83A1-F6EECF244321}">
                <p14:modId xmlns:p14="http://schemas.microsoft.com/office/powerpoint/2010/main" val="1451108634"/>
              </p:ext>
            </p:extLst>
          </p:nvPr>
        </p:nvGraphicFramePr>
        <p:xfrm>
          <a:off x="117988" y="1088209"/>
          <a:ext cx="11400501" cy="5100866"/>
        </p:xfrm>
        <a:graphic>
          <a:graphicData uri="http://schemas.openxmlformats.org/drawingml/2006/table">
            <a:tbl>
              <a:tblPr firstRow="1" bandRow="1">
                <a:tableStyleId>{5C22544A-7EE6-4342-B048-85BDC9FD1C3A}</a:tableStyleId>
              </a:tblPr>
              <a:tblGrid>
                <a:gridCol w="2259155">
                  <a:extLst>
                    <a:ext uri="{9D8B030D-6E8A-4147-A177-3AD203B41FA5}">
                      <a16:colId xmlns:a16="http://schemas.microsoft.com/office/drawing/2014/main" val="1187440347"/>
                    </a:ext>
                  </a:extLst>
                </a:gridCol>
                <a:gridCol w="1541012">
                  <a:extLst>
                    <a:ext uri="{9D8B030D-6E8A-4147-A177-3AD203B41FA5}">
                      <a16:colId xmlns:a16="http://schemas.microsoft.com/office/drawing/2014/main" val="1252795814"/>
                    </a:ext>
                  </a:extLst>
                </a:gridCol>
                <a:gridCol w="7600334">
                  <a:extLst>
                    <a:ext uri="{9D8B030D-6E8A-4147-A177-3AD203B41FA5}">
                      <a16:colId xmlns:a16="http://schemas.microsoft.com/office/drawing/2014/main" val="3868943619"/>
                    </a:ext>
                  </a:extLst>
                </a:gridCol>
              </a:tblGrid>
              <a:tr h="460204">
                <a:tc gridSpan="3">
                  <a:txBody>
                    <a:bodyPr/>
                    <a:lstStyle/>
                    <a:p>
                      <a:pPr algn="ctr"/>
                      <a:r>
                        <a:rPr lang="ne-NP">
                          <a:solidFill>
                            <a:srgbClr val="FFFF00"/>
                          </a:solidFill>
                          <a:cs typeface="Kalimati" panose="00000400000000000000" pitchFamily="2"/>
                        </a:rPr>
                        <a:t>सुपरिवेक्षकले भर्ने</a:t>
                      </a:r>
                      <a:endParaRPr lang="en-US" dirty="0">
                        <a:solidFill>
                          <a:srgbClr val="FFFF00"/>
                        </a:solidFill>
                        <a:cs typeface="Kalimati" panose="00000400000000000000" pitchFamily="2"/>
                      </a:endParaRPr>
                    </a:p>
                  </a:txBody>
                  <a:tcPr anchor="ctr">
                    <a:solidFill>
                      <a:schemeClr val="accent1">
                        <a:lumMod val="7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02253912"/>
                  </a:ext>
                </a:extLst>
              </a:tr>
              <a:tr h="370840">
                <a:tc>
                  <a:txBody>
                    <a:bodyPr/>
                    <a:lstStyle/>
                    <a:p>
                      <a:r>
                        <a:rPr lang="ne-NP" sz="1800" b="1" kern="1200">
                          <a:solidFill>
                            <a:schemeClr val="tx1"/>
                          </a:solidFill>
                          <a:latin typeface="+mn-lt"/>
                          <a:ea typeface="+mn-ea"/>
                          <a:cs typeface="Kalimati" panose="00000400000000000000" pitchFamily="2"/>
                        </a:rPr>
                        <a:t>घर तथा घरपरिवार सुचिकरण फाराम</a:t>
                      </a:r>
                    </a:p>
                    <a:p>
                      <a:r>
                        <a:rPr lang="en-US" sz="1800" b="1" kern="1200" dirty="0">
                          <a:solidFill>
                            <a:schemeClr val="tx1"/>
                          </a:solidFill>
                          <a:latin typeface="+mn-lt"/>
                          <a:ea typeface="+mn-ea"/>
                          <a:cs typeface="Kalimati" panose="00000400000000000000" pitchFamily="2"/>
                        </a:rPr>
                        <a:t>(</a:t>
                      </a:r>
                      <a:r>
                        <a:rPr lang="ne-NP" sz="1800" b="1" kern="1200">
                          <a:solidFill>
                            <a:schemeClr val="tx1"/>
                          </a:solidFill>
                          <a:latin typeface="+mn-lt"/>
                          <a:ea typeface="+mn-ea"/>
                          <a:cs typeface="Kalimati" panose="00000400000000000000" pitchFamily="2"/>
                        </a:rPr>
                        <a:t>सुचिकरण कार्य</a:t>
                      </a:r>
                      <a:r>
                        <a:rPr lang="en-US" sz="1800" b="1" kern="1200" dirty="0">
                          <a:solidFill>
                            <a:schemeClr val="tx1"/>
                          </a:solidFill>
                          <a:latin typeface="+mn-lt"/>
                          <a:ea typeface="+mn-ea"/>
                          <a:cs typeface="Kalimati" panose="00000400000000000000" pitchFamily="2"/>
                        </a:rPr>
                        <a:t>)</a:t>
                      </a:r>
                    </a:p>
                  </a:txBody>
                  <a:tcPr anchor="ctr"/>
                </a:tc>
                <a:tc>
                  <a:txBody>
                    <a:bodyPr/>
                    <a:lstStyle/>
                    <a:p>
                      <a:r>
                        <a:rPr lang="ne-NP" sz="1800" b="1" kern="1200">
                          <a:solidFill>
                            <a:schemeClr val="tx1"/>
                          </a:solidFill>
                          <a:latin typeface="+mn-lt"/>
                          <a:ea typeface="+mn-ea"/>
                          <a:cs typeface="Kalimati" panose="00000400000000000000" pitchFamily="2"/>
                        </a:rPr>
                        <a:t>२०७८ भदौ ३० देखि २०७८ असोज १८ सम्म</a:t>
                      </a:r>
                      <a:r>
                        <a:rPr lang="en-US" sz="1800" b="1" kern="1200" dirty="0">
                          <a:solidFill>
                            <a:schemeClr val="tx1"/>
                          </a:solidFill>
                          <a:latin typeface="+mn-lt"/>
                          <a:ea typeface="+mn-ea"/>
                          <a:cs typeface="Kalimati" panose="00000400000000000000" pitchFamily="2"/>
                        </a:rPr>
                        <a:t> (</a:t>
                      </a:r>
                      <a:r>
                        <a:rPr lang="ne-NP" sz="1800" b="1" kern="1200">
                          <a:solidFill>
                            <a:schemeClr val="tx1"/>
                          </a:solidFill>
                          <a:latin typeface="+mn-lt"/>
                          <a:ea typeface="+mn-ea"/>
                          <a:cs typeface="Kalimati" panose="00000400000000000000" pitchFamily="2"/>
                        </a:rPr>
                        <a:t>२०</a:t>
                      </a:r>
                      <a:r>
                        <a:rPr lang="ne-NP" sz="1800" b="1" kern="1200" baseline="0">
                          <a:solidFill>
                            <a:schemeClr val="tx1"/>
                          </a:solidFill>
                          <a:latin typeface="+mn-lt"/>
                          <a:ea typeface="+mn-ea"/>
                          <a:cs typeface="Kalimati" panose="00000400000000000000" pitchFamily="2"/>
                        </a:rPr>
                        <a:t> दिन</a:t>
                      </a:r>
                      <a:r>
                        <a:rPr lang="en-US" sz="1800" b="1" kern="1200" baseline="0" dirty="0">
                          <a:solidFill>
                            <a:schemeClr val="tx1"/>
                          </a:solidFill>
                          <a:latin typeface="+mn-lt"/>
                          <a:ea typeface="+mn-ea"/>
                          <a:cs typeface="Kalimati" panose="00000400000000000000" pitchFamily="2"/>
                        </a:rPr>
                        <a:t>)</a:t>
                      </a:r>
                      <a:endParaRPr lang="en-US" sz="1800" b="1" kern="1200" dirty="0">
                        <a:solidFill>
                          <a:schemeClr val="tx1"/>
                        </a:solidFill>
                        <a:latin typeface="+mn-lt"/>
                        <a:ea typeface="+mn-ea"/>
                        <a:cs typeface="Kalimati" panose="00000400000000000000" pitchFamily="2"/>
                      </a:endParaRPr>
                    </a:p>
                  </a:txBody>
                  <a:tcPr anchor="ctr"/>
                </a:tc>
                <a:tc>
                  <a:txBody>
                    <a:bodyPr/>
                    <a:lstStyle/>
                    <a:p>
                      <a:r>
                        <a:rPr lang="ne-NP" b="1">
                          <a:cs typeface="Kalimati" panose="00000400000000000000" pitchFamily="2"/>
                        </a:rPr>
                        <a:t>प्रत्येक</a:t>
                      </a:r>
                      <a:r>
                        <a:rPr lang="ne-NP" b="1" baseline="0">
                          <a:cs typeface="Kalimati" panose="00000400000000000000" pitchFamily="2"/>
                        </a:rPr>
                        <a:t> घरपरिवारमा गई पारिवारिक सुचि तयार गर्नु पर्ने</a:t>
                      </a:r>
                      <a:endParaRPr lang="en-US" b="1" dirty="0">
                        <a:cs typeface="Kalimati" panose="00000400000000000000" pitchFamily="2"/>
                      </a:endParaRPr>
                    </a:p>
                  </a:txBody>
                  <a:tcPr anchor="ctr"/>
                </a:tc>
                <a:extLst>
                  <a:ext uri="{0D108BD9-81ED-4DB2-BD59-A6C34878D82A}">
                    <a16:rowId xmlns:a16="http://schemas.microsoft.com/office/drawing/2014/main" val="370121482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e-NP" sz="1800" b="1">
                          <a:cs typeface="Kalimati" panose="00000400000000000000" pitchFamily="2"/>
                        </a:rPr>
                        <a:t>घर तथा घरपरिवार सुचीकरण उतार फाराम</a:t>
                      </a:r>
                      <a:endParaRPr lang="en-US" sz="1800" b="1" kern="1200" dirty="0">
                        <a:solidFill>
                          <a:schemeClr val="tx1"/>
                        </a:solidFill>
                        <a:latin typeface="+mn-lt"/>
                        <a:ea typeface="+mn-ea"/>
                        <a:cs typeface="Kalimati" panose="00000400000000000000" pitchFamily="2"/>
                      </a:endParaRPr>
                    </a:p>
                  </a:txBody>
                  <a:tcPr anchor="ctr"/>
                </a:tc>
                <a:tc>
                  <a:txBody>
                    <a:bodyPr/>
                    <a:lstStyle/>
                    <a:p>
                      <a:endParaRPr lang="en-US"/>
                    </a:p>
                  </a:txBody>
                  <a:tcPr anchor="ctr"/>
                </a:tc>
                <a:tc>
                  <a:txBody>
                    <a:bodyPr/>
                    <a:lstStyle/>
                    <a:p>
                      <a:r>
                        <a:rPr lang="ne-NP" sz="1800" b="1">
                          <a:cs typeface="Kalimati" panose="00000400000000000000" pitchFamily="2"/>
                        </a:rPr>
                        <a:t>दुर्इ प्रति उतार फाराम तयार गरी एक प्रति गणकलार्इ उपलब्ध गराउनु पर्ने </a:t>
                      </a:r>
                      <a:endParaRPr lang="en-US" b="1" dirty="0">
                        <a:cs typeface="Kalimati" panose="00000400000000000000" pitchFamily="2"/>
                      </a:endParaRPr>
                    </a:p>
                  </a:txBody>
                  <a:tcPr anchor="ctr"/>
                </a:tc>
                <a:extLst>
                  <a:ext uri="{0D108BD9-81ED-4DB2-BD59-A6C34878D82A}">
                    <a16:rowId xmlns:a16="http://schemas.microsoft.com/office/drawing/2014/main" val="1017912969"/>
                  </a:ext>
                </a:extLst>
              </a:tr>
              <a:tr h="370840">
                <a:tc>
                  <a:txBody>
                    <a:bodyPr/>
                    <a:lstStyle/>
                    <a:p>
                      <a:r>
                        <a:rPr lang="ne-NP" sz="1800" b="1" kern="1200">
                          <a:solidFill>
                            <a:schemeClr val="tx1"/>
                          </a:solidFill>
                          <a:latin typeface="+mn-lt"/>
                          <a:ea typeface="+mn-ea"/>
                          <a:cs typeface="Kalimati" panose="00000400000000000000" pitchFamily="2"/>
                        </a:rPr>
                        <a:t>सामुदायिक प्रश्नावली</a:t>
                      </a:r>
                      <a:endParaRPr lang="en-US" sz="1800" b="1" kern="1200" dirty="0">
                        <a:solidFill>
                          <a:schemeClr val="tx1"/>
                        </a:solidFill>
                        <a:latin typeface="+mn-lt"/>
                        <a:ea typeface="+mn-ea"/>
                        <a:cs typeface="Kalimati" panose="00000400000000000000" pitchFamily="2"/>
                      </a:endParaRPr>
                    </a:p>
                  </a:txBody>
                  <a:tcPr anchor="ctr"/>
                </a:tc>
                <a:tc>
                  <a:txBody>
                    <a:bodyPr/>
                    <a:lstStyle/>
                    <a:p>
                      <a:r>
                        <a:rPr lang="ne-NP" sz="1800" b="1" kern="1200">
                          <a:solidFill>
                            <a:schemeClr val="tx1"/>
                          </a:solidFill>
                          <a:latin typeface="+mn-lt"/>
                          <a:ea typeface="+mn-ea"/>
                          <a:cs typeface="Kalimati" panose="00000400000000000000" pitchFamily="2"/>
                        </a:rPr>
                        <a:t>मूल गणना कार्यका बेलामा</a:t>
                      </a:r>
                      <a:endParaRPr lang="en-US" sz="1800" b="1" kern="1200" dirty="0">
                        <a:solidFill>
                          <a:schemeClr val="tx1"/>
                        </a:solidFill>
                        <a:latin typeface="+mn-lt"/>
                        <a:ea typeface="+mn-ea"/>
                        <a:cs typeface="Kalimati" panose="00000400000000000000" pitchFamily="2"/>
                      </a:endParaRPr>
                    </a:p>
                  </a:txBody>
                  <a:tcPr anchor="ctr"/>
                </a:tc>
                <a:tc>
                  <a:txBody>
                    <a:bodyPr/>
                    <a:lstStyle/>
                    <a:p>
                      <a:r>
                        <a:rPr lang="ne-NP" b="1">
                          <a:cs typeface="Kalimati" panose="00000400000000000000" pitchFamily="2"/>
                        </a:rPr>
                        <a:t>सबै</a:t>
                      </a:r>
                      <a:r>
                        <a:rPr lang="ne-NP" b="1" baseline="0">
                          <a:cs typeface="Kalimati" panose="00000400000000000000" pitchFamily="2"/>
                        </a:rPr>
                        <a:t> वडामा गई भर्नु पर्ने</a:t>
                      </a:r>
                      <a:endParaRPr lang="en-US" b="1" dirty="0">
                        <a:cs typeface="Kalimati" panose="00000400000000000000" pitchFamily="2"/>
                      </a:endParaRPr>
                    </a:p>
                  </a:txBody>
                  <a:tcPr anchor="ctr"/>
                </a:tc>
                <a:extLst>
                  <a:ext uri="{0D108BD9-81ED-4DB2-BD59-A6C34878D82A}">
                    <a16:rowId xmlns:a16="http://schemas.microsoft.com/office/drawing/2014/main" val="2328480098"/>
                  </a:ext>
                </a:extLst>
              </a:tr>
              <a:tr h="434422">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e-NP" b="1">
                          <a:solidFill>
                            <a:srgbClr val="FFFF00"/>
                          </a:solidFill>
                          <a:cs typeface="Kalimati" panose="00000400000000000000" pitchFamily="2"/>
                        </a:rPr>
                        <a:t>गणकले भर्ने</a:t>
                      </a:r>
                      <a:endParaRPr lang="en-US" sz="1800" b="1" kern="1200" dirty="0">
                        <a:solidFill>
                          <a:schemeClr val="tx1"/>
                        </a:solidFill>
                        <a:latin typeface="+mn-lt"/>
                        <a:ea typeface="+mn-ea"/>
                        <a:cs typeface="Kalimati" panose="00000400000000000000" pitchFamily="2"/>
                      </a:endParaRPr>
                    </a:p>
                  </a:txBody>
                  <a:tcPr anchor="ctr">
                    <a:solidFill>
                      <a:schemeClr val="accent1">
                        <a:lumMod val="75000"/>
                      </a:schemeClr>
                    </a:solidFill>
                  </a:tcPr>
                </a:tc>
                <a:tc hMerge="1">
                  <a:txBody>
                    <a:bodyPr/>
                    <a:lstStyle/>
                    <a:p>
                      <a:endParaRPr lang="en-US"/>
                    </a:p>
                  </a:txBody>
                  <a:tcPr/>
                </a:tc>
                <a:tc hMerge="1">
                  <a:txBody>
                    <a:bodyPr/>
                    <a:lstStyle/>
                    <a:p>
                      <a:endParaRPr lang="en-US" sz="1800" b="1" kern="1200">
                        <a:solidFill>
                          <a:schemeClr val="tx1"/>
                        </a:solidFill>
                        <a:latin typeface="+mn-lt"/>
                        <a:ea typeface="+mn-ea"/>
                        <a:cs typeface="Kalimati" panose="00000400000000000000" pitchFamily="2"/>
                      </a:endParaRPr>
                    </a:p>
                  </a:txBody>
                  <a:tcPr/>
                </a:tc>
                <a:extLst>
                  <a:ext uri="{0D108BD9-81ED-4DB2-BD59-A6C34878D82A}">
                    <a16:rowId xmlns:a16="http://schemas.microsoft.com/office/drawing/2014/main" val="903733201"/>
                  </a:ext>
                </a:extLst>
              </a:tr>
              <a:tr h="1435026">
                <a:tc>
                  <a:txBody>
                    <a:bodyPr/>
                    <a:lstStyle/>
                    <a:p>
                      <a:r>
                        <a:rPr lang="ne-NP" sz="1800" b="1" kern="1200">
                          <a:solidFill>
                            <a:schemeClr val="tx1"/>
                          </a:solidFill>
                          <a:latin typeface="+mn-lt"/>
                          <a:ea typeface="+mn-ea"/>
                          <a:cs typeface="Kalimati" panose="00000400000000000000" pitchFamily="2"/>
                        </a:rPr>
                        <a:t>मुख्य प्रश्नावली</a:t>
                      </a:r>
                      <a:endParaRPr lang="en-US" sz="1800" b="1" kern="1200">
                        <a:solidFill>
                          <a:schemeClr val="tx1"/>
                        </a:solidFill>
                        <a:latin typeface="+mn-lt"/>
                        <a:ea typeface="+mn-ea"/>
                        <a:cs typeface="Kalimati" panose="00000400000000000000" pitchFamily="2"/>
                      </a:endParaRPr>
                    </a:p>
                    <a:p>
                      <a:r>
                        <a:rPr lang="en-US" sz="1800" b="1" kern="1200">
                          <a:solidFill>
                            <a:schemeClr val="tx1"/>
                          </a:solidFill>
                          <a:latin typeface="+mn-lt"/>
                          <a:ea typeface="+mn-ea"/>
                          <a:cs typeface="Kalimati" panose="00000400000000000000" pitchFamily="2"/>
                        </a:rPr>
                        <a:t>(</a:t>
                      </a:r>
                      <a:r>
                        <a:rPr lang="ne-NP" sz="1800" b="1" kern="1200">
                          <a:solidFill>
                            <a:schemeClr val="tx1"/>
                          </a:solidFill>
                          <a:latin typeface="+mn-lt"/>
                          <a:ea typeface="+mn-ea"/>
                          <a:cs typeface="Kalimati" panose="00000400000000000000" pitchFamily="2"/>
                        </a:rPr>
                        <a:t>मूल</a:t>
                      </a:r>
                      <a:r>
                        <a:rPr lang="ne-NP" sz="1800" b="1" kern="1200" baseline="0">
                          <a:solidFill>
                            <a:schemeClr val="tx1"/>
                          </a:solidFill>
                          <a:latin typeface="+mn-lt"/>
                          <a:ea typeface="+mn-ea"/>
                          <a:cs typeface="Kalimati" panose="00000400000000000000" pitchFamily="2"/>
                        </a:rPr>
                        <a:t> गणना कार्य</a:t>
                      </a:r>
                      <a:r>
                        <a:rPr lang="en-US" sz="1800" b="1" kern="1200" baseline="0" dirty="0">
                          <a:solidFill>
                            <a:schemeClr val="tx1"/>
                          </a:solidFill>
                          <a:latin typeface="+mn-lt"/>
                          <a:ea typeface="+mn-ea"/>
                          <a:cs typeface="Kalimati" panose="00000400000000000000" pitchFamily="2"/>
                        </a:rPr>
                        <a:t>)</a:t>
                      </a:r>
                      <a:endParaRPr lang="en-US" sz="1800" b="1" kern="1200" dirty="0">
                        <a:solidFill>
                          <a:schemeClr val="tx1"/>
                        </a:solidFill>
                        <a:latin typeface="+mn-lt"/>
                        <a:ea typeface="+mn-ea"/>
                        <a:cs typeface="Kalimati" panose="00000400000000000000" pitchFamily="2"/>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e-NP" sz="1800" b="1" kern="1200">
                          <a:solidFill>
                            <a:schemeClr val="tx1"/>
                          </a:solidFill>
                          <a:latin typeface="+mn-lt"/>
                          <a:ea typeface="+mn-ea"/>
                          <a:cs typeface="Kalimati" panose="00000400000000000000" pitchFamily="2"/>
                        </a:rPr>
                        <a:t>२०७८ कार्तिक २५ देखि २०७८ मंसिर ९ (१५ दिन)</a:t>
                      </a:r>
                      <a:endParaRPr lang="en-US"/>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e-NP" b="1">
                          <a:cs typeface="Kalimati" panose="00000400000000000000" pitchFamily="2"/>
                        </a:rPr>
                        <a:t>प्रत्येक</a:t>
                      </a:r>
                      <a:r>
                        <a:rPr lang="ne-NP" b="1" baseline="0">
                          <a:cs typeface="Kalimati" panose="00000400000000000000" pitchFamily="2"/>
                        </a:rPr>
                        <a:t> घरपरिवारमा गई व्यक्तिगत गणना गर्नु पर्ने</a:t>
                      </a:r>
                      <a:endParaRPr lang="en-US" b="1" dirty="0">
                        <a:cs typeface="Kalimati" panose="00000400000000000000" pitchFamily="2"/>
                      </a:endParaRPr>
                    </a:p>
                    <a:p>
                      <a:endParaRPr lang="en-US" dirty="0"/>
                    </a:p>
                  </a:txBody>
                  <a:tcPr anchor="ctr"/>
                </a:tc>
                <a:extLst>
                  <a:ext uri="{0D108BD9-81ED-4DB2-BD59-A6C34878D82A}">
                    <a16:rowId xmlns:a16="http://schemas.microsoft.com/office/drawing/2014/main" val="2881805340"/>
                  </a:ext>
                </a:extLst>
              </a:tr>
            </a:tbl>
          </a:graphicData>
        </a:graphic>
      </p:graphicFrame>
      <p:sp>
        <p:nvSpPr>
          <p:cNvPr id="4" name="TextBox 3"/>
          <p:cNvSpPr txBox="1"/>
          <p:nvPr/>
        </p:nvSpPr>
        <p:spPr>
          <a:xfrm>
            <a:off x="613783" y="6211669"/>
            <a:ext cx="10869559" cy="646331"/>
          </a:xfrm>
          <a:prstGeom prst="rect">
            <a:avLst/>
          </a:prstGeom>
          <a:noFill/>
        </p:spPr>
        <p:txBody>
          <a:bodyPr wrap="square" rtlCol="0">
            <a:spAutoFit/>
          </a:bodyPr>
          <a:lstStyle/>
          <a:p>
            <a:r>
              <a:rPr lang="ne-NP" b="1">
                <a:cs typeface="Kalimati" panose="00000400000000000000" pitchFamily="2"/>
              </a:rPr>
              <a:t>प्रशिक्षकको लागि नोट</a:t>
            </a:r>
            <a:r>
              <a:rPr lang="en-US" b="1" dirty="0">
                <a:cs typeface="Kalimati" panose="00000400000000000000" pitchFamily="2"/>
              </a:rPr>
              <a:t>: </a:t>
            </a:r>
            <a:r>
              <a:rPr lang="ne-NP" b="1">
                <a:cs typeface="Kalimati" panose="00000400000000000000" pitchFamily="2"/>
              </a:rPr>
              <a:t>घर तथा घरपरिवार सुचिकरण फारामको बुक</a:t>
            </a:r>
            <a:r>
              <a:rPr lang="en-US" b="1" dirty="0">
                <a:cs typeface="Kalimati" panose="00000400000000000000" pitchFamily="2"/>
              </a:rPr>
              <a:t>, </a:t>
            </a:r>
            <a:r>
              <a:rPr lang="ne-NP" b="1">
                <a:cs typeface="Kalimati" panose="00000400000000000000" pitchFamily="2"/>
              </a:rPr>
              <a:t>मुख्य प्रश्नावलीको बुक</a:t>
            </a:r>
            <a:r>
              <a:rPr lang="en-US" b="1" dirty="0">
                <a:cs typeface="Kalimati" panose="00000400000000000000" pitchFamily="2"/>
              </a:rPr>
              <a:t>, </a:t>
            </a:r>
            <a:r>
              <a:rPr lang="ne-NP" b="1">
                <a:cs typeface="Kalimati" panose="00000400000000000000" pitchFamily="2"/>
              </a:rPr>
              <a:t>सुचिकरण उतार फाराम र</a:t>
            </a:r>
            <a:r>
              <a:rPr lang="en-US" b="1" dirty="0">
                <a:cs typeface="Kalimati" panose="00000400000000000000" pitchFamily="2"/>
              </a:rPr>
              <a:t> </a:t>
            </a:r>
            <a:r>
              <a:rPr lang="ne-NP" b="1">
                <a:cs typeface="Kalimati" panose="00000400000000000000" pitchFamily="2"/>
              </a:rPr>
              <a:t>सामुदायिक प्रश्नावलीको नमूना सहभागीहरुलाई देखाई थप स्पष्ट पार्ने ।</a:t>
            </a:r>
            <a:r>
              <a:rPr lang="ne-NP">
                <a:cs typeface="Kalimati" panose="00000400000000000000" pitchFamily="2"/>
              </a:rPr>
              <a:t> </a:t>
            </a:r>
            <a:endParaRPr lang="en-US" dirty="0">
              <a:cs typeface="Kalimati" panose="00000400000000000000" pitchFamily="2"/>
            </a:endParaRPr>
          </a:p>
        </p:txBody>
      </p:sp>
    </p:spTree>
    <p:extLst>
      <p:ext uri="{BB962C8B-B14F-4D97-AF65-F5344CB8AC3E}">
        <p14:creationId xmlns:p14="http://schemas.microsoft.com/office/powerpoint/2010/main" val="2147917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6587" y="6472692"/>
            <a:ext cx="675806" cy="341426"/>
          </a:xfrm>
        </p:spPr>
        <p:txBody>
          <a:bodyPr/>
          <a:lstStyle/>
          <a:p>
            <a:pPr algn="r"/>
            <a:fld id="{2840B2E4-A264-431E-ABDE-38E3BCDA5876}" type="slidenum">
              <a:rPr lang="en-US" smtClean="0">
                <a:latin typeface="Fontasy Himali" panose="04020500000000000000" pitchFamily="82" charset="0"/>
              </a:rPr>
              <a:pPr algn="r"/>
              <a:t>9</a:t>
            </a:fld>
            <a:endParaRPr lang="en-US" dirty="0">
              <a:latin typeface="Fontasy Himali" panose="04020500000000000000" pitchFamily="82" charset="0"/>
            </a:endParaRPr>
          </a:p>
        </p:txBody>
      </p:sp>
      <p:sp>
        <p:nvSpPr>
          <p:cNvPr id="2" name="TextBox 1"/>
          <p:cNvSpPr txBox="1"/>
          <p:nvPr/>
        </p:nvSpPr>
        <p:spPr>
          <a:xfrm>
            <a:off x="0" y="678689"/>
            <a:ext cx="11878897" cy="1323439"/>
          </a:xfrm>
          <a:prstGeom prst="rect">
            <a:avLst/>
          </a:prstGeom>
          <a:noFill/>
        </p:spPr>
        <p:txBody>
          <a:bodyPr wrap="square" rtlCol="0">
            <a:spAutoFit/>
          </a:bodyPr>
          <a:lstStyle/>
          <a:p>
            <a:r>
              <a:rPr lang="ne-NP" sz="2000" b="1">
                <a:solidFill>
                  <a:srgbClr val="0070C0"/>
                </a:solidFill>
                <a:cs typeface="Kalimati" pitchFamily="2"/>
              </a:rPr>
              <a:t>१</a:t>
            </a:r>
            <a:r>
              <a:rPr lang="en-US" sz="2000" b="1" dirty="0">
                <a:solidFill>
                  <a:srgbClr val="0070C0"/>
                </a:solidFill>
                <a:cs typeface="Kalimati" pitchFamily="2"/>
              </a:rPr>
              <a:t>.</a:t>
            </a:r>
            <a:r>
              <a:rPr lang="ne-NP" sz="2000" b="1">
                <a:solidFill>
                  <a:srgbClr val="0070C0"/>
                </a:solidFill>
                <a:cs typeface="Kalimati" pitchFamily="2"/>
              </a:rPr>
              <a:t>घर </a:t>
            </a:r>
            <a:r>
              <a:rPr lang="ne-NP" sz="2000" b="1" dirty="0">
                <a:solidFill>
                  <a:srgbClr val="0070C0"/>
                </a:solidFill>
                <a:cs typeface="Kalimati" pitchFamily="2"/>
              </a:rPr>
              <a:t>तथा </a:t>
            </a:r>
            <a:r>
              <a:rPr lang="ne-NP" sz="2000" b="1">
                <a:solidFill>
                  <a:srgbClr val="0070C0"/>
                </a:solidFill>
                <a:cs typeface="Kalimati" pitchFamily="2"/>
              </a:rPr>
              <a:t>घरपरिवार सुचिकरण </a:t>
            </a:r>
            <a:r>
              <a:rPr lang="ne-NP" sz="2000" b="1" dirty="0">
                <a:solidFill>
                  <a:srgbClr val="0070C0"/>
                </a:solidFill>
                <a:cs typeface="Kalimati" pitchFamily="2"/>
              </a:rPr>
              <a:t>फाराम</a:t>
            </a:r>
            <a:r>
              <a:rPr lang="en-US" sz="2000" b="1" dirty="0">
                <a:solidFill>
                  <a:srgbClr val="0070C0"/>
                </a:solidFill>
                <a:cs typeface="Kalimati" pitchFamily="2"/>
              </a:rPr>
              <a:t>: </a:t>
            </a:r>
            <a:r>
              <a:rPr lang="ne-NP" sz="2000" b="1" dirty="0">
                <a:solidFill>
                  <a:srgbClr val="0070C0"/>
                </a:solidFill>
                <a:cs typeface="Kalimati" pitchFamily="2"/>
              </a:rPr>
              <a:t>सबै घर तथा </a:t>
            </a:r>
            <a:r>
              <a:rPr lang="ne-NP" sz="2000" b="1">
                <a:solidFill>
                  <a:srgbClr val="0070C0"/>
                </a:solidFill>
                <a:cs typeface="Kalimati" pitchFamily="2"/>
              </a:rPr>
              <a:t>घरपरिवारको सुचीकरण</a:t>
            </a:r>
          </a:p>
          <a:p>
            <a:r>
              <a:rPr lang="ne-NP" sz="2000" b="1">
                <a:solidFill>
                  <a:srgbClr val="0070C0"/>
                </a:solidFill>
                <a:cs typeface="Kalimati" pitchFamily="2"/>
              </a:rPr>
              <a:t>२</a:t>
            </a:r>
            <a:r>
              <a:rPr lang="en-US" sz="2000" b="1" dirty="0">
                <a:solidFill>
                  <a:srgbClr val="0070C0"/>
                </a:solidFill>
                <a:cs typeface="Kalimati" pitchFamily="2"/>
              </a:rPr>
              <a:t>. </a:t>
            </a:r>
            <a:r>
              <a:rPr lang="ne-NP" sz="2000" b="1">
                <a:solidFill>
                  <a:srgbClr val="0070C0"/>
                </a:solidFill>
                <a:cs typeface="Kalimati" pitchFamily="2"/>
              </a:rPr>
              <a:t>घर तथा घरपरिवार सूचिकरण उतार फाराम</a:t>
            </a:r>
            <a:r>
              <a:rPr lang="en-US" sz="2000" b="1">
                <a:solidFill>
                  <a:srgbClr val="0070C0"/>
                </a:solidFill>
                <a:cs typeface="Kalimati" pitchFamily="2"/>
              </a:rPr>
              <a:t>: </a:t>
            </a:r>
            <a:r>
              <a:rPr lang="ne-NP" sz="2000" b="1">
                <a:solidFill>
                  <a:srgbClr val="0070C0"/>
                </a:solidFill>
                <a:cs typeface="Kalimati" pitchFamily="2"/>
              </a:rPr>
              <a:t>गणकको कार्य विभाजनको लागि सुचिकरण उतार </a:t>
            </a:r>
          </a:p>
          <a:p>
            <a:r>
              <a:rPr lang="ne-NP" sz="2000" b="1">
                <a:solidFill>
                  <a:srgbClr val="0070C0"/>
                </a:solidFill>
                <a:cs typeface="Kalimati" pitchFamily="2"/>
              </a:rPr>
              <a:t>३</a:t>
            </a:r>
            <a:r>
              <a:rPr lang="en-US" sz="2000" b="1" dirty="0">
                <a:solidFill>
                  <a:srgbClr val="0070C0"/>
                </a:solidFill>
                <a:cs typeface="Kalimati" pitchFamily="2"/>
              </a:rPr>
              <a:t>. </a:t>
            </a:r>
            <a:r>
              <a:rPr lang="ne-NP" sz="2000" b="1">
                <a:solidFill>
                  <a:srgbClr val="0070C0"/>
                </a:solidFill>
                <a:cs typeface="Kalimati" pitchFamily="2"/>
              </a:rPr>
              <a:t>मुख्य प्रश्नावली</a:t>
            </a:r>
            <a:r>
              <a:rPr lang="en-US" sz="2000" b="1" dirty="0">
                <a:solidFill>
                  <a:srgbClr val="0070C0"/>
                </a:solidFill>
                <a:cs typeface="Kalimati" pitchFamily="2"/>
              </a:rPr>
              <a:t>: </a:t>
            </a:r>
            <a:r>
              <a:rPr lang="ne-NP" sz="2000" b="1">
                <a:solidFill>
                  <a:srgbClr val="0070C0"/>
                </a:solidFill>
                <a:cs typeface="Kalimati" pitchFamily="2"/>
              </a:rPr>
              <a:t>परिवारमा अक्सर बसोबास गर्ने सदस्यहरुको बिस्तृत गणना</a:t>
            </a:r>
          </a:p>
          <a:p>
            <a:r>
              <a:rPr lang="ne-NP" sz="2000" b="1">
                <a:solidFill>
                  <a:srgbClr val="0070C0"/>
                </a:solidFill>
                <a:cs typeface="Kalimati" pitchFamily="2"/>
              </a:rPr>
              <a:t>४</a:t>
            </a:r>
            <a:r>
              <a:rPr lang="en-US" sz="2000" b="1" dirty="0">
                <a:solidFill>
                  <a:srgbClr val="0070C0"/>
                </a:solidFill>
                <a:cs typeface="Kalimati" pitchFamily="2"/>
              </a:rPr>
              <a:t>. </a:t>
            </a:r>
            <a:r>
              <a:rPr lang="ne-NP" sz="2000" b="1">
                <a:solidFill>
                  <a:srgbClr val="0070C0"/>
                </a:solidFill>
                <a:cs typeface="Kalimati" pitchFamily="2"/>
              </a:rPr>
              <a:t>सामुदायिक प्रश्नावली</a:t>
            </a:r>
            <a:r>
              <a:rPr lang="en-US" sz="2000" b="1" dirty="0">
                <a:solidFill>
                  <a:srgbClr val="0070C0"/>
                </a:solidFill>
                <a:cs typeface="Kalimati" pitchFamily="2"/>
              </a:rPr>
              <a:t>:</a:t>
            </a:r>
            <a:r>
              <a:rPr lang="ne-NP" sz="2000" b="1">
                <a:solidFill>
                  <a:srgbClr val="0070C0"/>
                </a:solidFill>
                <a:cs typeface="Kalimati" pitchFamily="2"/>
              </a:rPr>
              <a:t> सबै वडाको आधारभूत तथ्याङ्क संकलन</a:t>
            </a:r>
            <a:endParaRPr lang="ne-NP" sz="2800" b="1" dirty="0">
              <a:solidFill>
                <a:srgbClr val="0070C0"/>
              </a:solidFill>
              <a:cs typeface="Kalimati" pitchFamily="2"/>
            </a:endParaRPr>
          </a:p>
        </p:txBody>
      </p:sp>
      <p:grpSp>
        <p:nvGrpSpPr>
          <p:cNvPr id="4" name="Group 3"/>
          <p:cNvGrpSpPr/>
          <p:nvPr/>
        </p:nvGrpSpPr>
        <p:grpSpPr>
          <a:xfrm>
            <a:off x="-18092" y="2120402"/>
            <a:ext cx="11896989" cy="4754898"/>
            <a:chOff x="188384" y="1722206"/>
            <a:chExt cx="11896989" cy="4754898"/>
          </a:xfrm>
        </p:grpSpPr>
        <p:pic>
          <p:nvPicPr>
            <p:cNvPr id="6" name="Picture 5"/>
            <p:cNvPicPr>
              <a:picLocks noChangeAspect="1"/>
            </p:cNvPicPr>
            <p:nvPr/>
          </p:nvPicPr>
          <p:blipFill>
            <a:blip r:embed="rId2"/>
            <a:stretch>
              <a:fillRect/>
            </a:stretch>
          </p:blipFill>
          <p:spPr>
            <a:xfrm>
              <a:off x="188384" y="1722206"/>
              <a:ext cx="3214614" cy="4580360"/>
            </a:xfrm>
            <a:prstGeom prst="rect">
              <a:avLst/>
            </a:prstGeom>
          </p:spPr>
        </p:pic>
        <p:pic>
          <p:nvPicPr>
            <p:cNvPr id="9" name="Picture 8"/>
            <p:cNvPicPr>
              <a:picLocks noChangeAspect="1"/>
            </p:cNvPicPr>
            <p:nvPr/>
          </p:nvPicPr>
          <p:blipFill>
            <a:blip r:embed="rId3"/>
            <a:stretch>
              <a:fillRect/>
            </a:stretch>
          </p:blipFill>
          <p:spPr>
            <a:xfrm>
              <a:off x="9097224" y="1773762"/>
              <a:ext cx="2988149" cy="4698930"/>
            </a:xfrm>
            <a:prstGeom prst="rect">
              <a:avLst/>
            </a:prstGeom>
            <a:ln>
              <a:solidFill>
                <a:srgbClr val="FF0000"/>
              </a:solidFill>
            </a:ln>
          </p:spPr>
        </p:pic>
        <p:pic>
          <p:nvPicPr>
            <p:cNvPr id="10" name="Content Placeholder 3">
              <a:extLst>
                <a:ext uri="{FF2B5EF4-FFF2-40B4-BE49-F238E27FC236}">
                  <a16:creationId xmlns:a16="http://schemas.microsoft.com/office/drawing/2014/main" id="{FDA4A86D-6B9F-479A-9B25-792F4B4DDFE0}"/>
                </a:ext>
              </a:extLst>
            </p:cNvPr>
            <p:cNvPicPr>
              <a:picLocks/>
            </p:cNvPicPr>
            <p:nvPr/>
          </p:nvPicPr>
          <p:blipFill>
            <a:blip r:embed="rId4" cstate="print">
              <a:extLst>
                <a:ext uri="{28A0092B-C50C-407E-A947-70E740481C1C}">
                  <a14:useLocalDpi xmlns:a14="http://schemas.microsoft.com/office/drawing/2010/main" val="0"/>
                </a:ext>
              </a:extLst>
            </a:blip>
            <a:srcRect l="1204" t="618" r="1376" b="1030"/>
            <a:stretch>
              <a:fillRect/>
            </a:stretch>
          </p:blipFill>
          <p:spPr bwMode="auto">
            <a:xfrm rot="5400000">
              <a:off x="1920006" y="2535529"/>
              <a:ext cx="4580361" cy="2953717"/>
            </a:xfrm>
            <a:prstGeom prst="rect">
              <a:avLst/>
            </a:prstGeom>
            <a:noFill/>
            <a:ln>
              <a:noFill/>
            </a:ln>
          </p:spPr>
        </p:pic>
        <p:pic>
          <p:nvPicPr>
            <p:cNvPr id="11" name="Picture 10"/>
            <p:cNvPicPr>
              <a:picLocks noChangeAspect="1"/>
            </p:cNvPicPr>
            <p:nvPr/>
          </p:nvPicPr>
          <p:blipFill>
            <a:blip r:embed="rId5"/>
            <a:stretch>
              <a:fillRect/>
            </a:stretch>
          </p:blipFill>
          <p:spPr>
            <a:xfrm>
              <a:off x="5687045" y="1733654"/>
              <a:ext cx="3303639" cy="4743450"/>
            </a:xfrm>
            <a:prstGeom prst="rect">
              <a:avLst/>
            </a:prstGeom>
          </p:spPr>
        </p:pic>
      </p:grpSp>
      <p:sp>
        <p:nvSpPr>
          <p:cNvPr id="16" name="TextBox 15"/>
          <p:cNvSpPr txBox="1"/>
          <p:nvPr/>
        </p:nvSpPr>
        <p:spPr>
          <a:xfrm>
            <a:off x="1017639" y="1856211"/>
            <a:ext cx="571576" cy="461665"/>
          </a:xfrm>
          <a:prstGeom prst="rect">
            <a:avLst/>
          </a:prstGeom>
          <a:noFill/>
          <a:ln>
            <a:solidFill>
              <a:srgbClr val="FF0000"/>
            </a:solidFill>
          </a:ln>
        </p:spPr>
        <p:txBody>
          <a:bodyPr wrap="square" rtlCol="0">
            <a:spAutoFit/>
          </a:bodyPr>
          <a:lstStyle/>
          <a:p>
            <a:pPr algn="ctr"/>
            <a:r>
              <a:rPr lang="ne-NP" sz="2400">
                <a:solidFill>
                  <a:srgbClr val="FF0000"/>
                </a:solidFill>
              </a:rPr>
              <a:t>१</a:t>
            </a:r>
            <a:endParaRPr lang="en-US" dirty="0">
              <a:solidFill>
                <a:srgbClr val="FF0000"/>
              </a:solidFill>
            </a:endParaRPr>
          </a:p>
        </p:txBody>
      </p:sp>
      <p:sp>
        <p:nvSpPr>
          <p:cNvPr id="18" name="TextBox 17"/>
          <p:cNvSpPr txBox="1"/>
          <p:nvPr/>
        </p:nvSpPr>
        <p:spPr>
          <a:xfrm>
            <a:off x="3660677" y="1852108"/>
            <a:ext cx="571576" cy="461665"/>
          </a:xfrm>
          <a:prstGeom prst="rect">
            <a:avLst/>
          </a:prstGeom>
          <a:noFill/>
          <a:ln>
            <a:solidFill>
              <a:srgbClr val="FF0000"/>
            </a:solidFill>
          </a:ln>
        </p:spPr>
        <p:txBody>
          <a:bodyPr wrap="square" rtlCol="0">
            <a:spAutoFit/>
          </a:bodyPr>
          <a:lstStyle/>
          <a:p>
            <a:pPr algn="ctr"/>
            <a:r>
              <a:rPr lang="ne-NP" sz="2400">
                <a:solidFill>
                  <a:srgbClr val="FF0000"/>
                </a:solidFill>
              </a:rPr>
              <a:t>२</a:t>
            </a:r>
            <a:endParaRPr lang="en-US" dirty="0">
              <a:solidFill>
                <a:srgbClr val="FF0000"/>
              </a:solidFill>
            </a:endParaRPr>
          </a:p>
        </p:txBody>
      </p:sp>
      <p:sp>
        <p:nvSpPr>
          <p:cNvPr id="19" name="TextBox 18"/>
          <p:cNvSpPr txBox="1"/>
          <p:nvPr/>
        </p:nvSpPr>
        <p:spPr>
          <a:xfrm>
            <a:off x="6846600" y="1830433"/>
            <a:ext cx="571576" cy="461665"/>
          </a:xfrm>
          <a:prstGeom prst="rect">
            <a:avLst/>
          </a:prstGeom>
          <a:noFill/>
          <a:ln>
            <a:solidFill>
              <a:srgbClr val="FF0000"/>
            </a:solidFill>
          </a:ln>
        </p:spPr>
        <p:txBody>
          <a:bodyPr wrap="square" rtlCol="0">
            <a:spAutoFit/>
          </a:bodyPr>
          <a:lstStyle/>
          <a:p>
            <a:pPr algn="ctr"/>
            <a:r>
              <a:rPr lang="ne-NP" sz="2400">
                <a:solidFill>
                  <a:srgbClr val="FF0000"/>
                </a:solidFill>
              </a:rPr>
              <a:t>३</a:t>
            </a:r>
            <a:endParaRPr lang="en-US" dirty="0">
              <a:solidFill>
                <a:srgbClr val="FF0000"/>
              </a:solidFill>
            </a:endParaRPr>
          </a:p>
        </p:txBody>
      </p:sp>
      <p:sp>
        <p:nvSpPr>
          <p:cNvPr id="20" name="TextBox 19"/>
          <p:cNvSpPr txBox="1"/>
          <p:nvPr/>
        </p:nvSpPr>
        <p:spPr>
          <a:xfrm>
            <a:off x="10099034" y="1782185"/>
            <a:ext cx="571576" cy="461665"/>
          </a:xfrm>
          <a:prstGeom prst="rect">
            <a:avLst/>
          </a:prstGeom>
          <a:noFill/>
          <a:ln>
            <a:solidFill>
              <a:srgbClr val="FF0000"/>
            </a:solidFill>
          </a:ln>
        </p:spPr>
        <p:txBody>
          <a:bodyPr wrap="square" rtlCol="0">
            <a:spAutoFit/>
          </a:bodyPr>
          <a:lstStyle/>
          <a:p>
            <a:pPr algn="ctr"/>
            <a:r>
              <a:rPr lang="ne-NP" sz="2400">
                <a:solidFill>
                  <a:srgbClr val="FF0000"/>
                </a:solidFill>
              </a:rPr>
              <a:t>४</a:t>
            </a:r>
            <a:endParaRPr lang="en-US" dirty="0">
              <a:solidFill>
                <a:srgbClr val="FF0000"/>
              </a:solidFill>
            </a:endParaRPr>
          </a:p>
        </p:txBody>
      </p:sp>
    </p:spTree>
    <p:extLst>
      <p:ext uri="{BB962C8B-B14F-4D97-AF65-F5344CB8AC3E}">
        <p14:creationId xmlns:p14="http://schemas.microsoft.com/office/powerpoint/2010/main" val="3181851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2" y="6493980"/>
            <a:ext cx="675806" cy="341426"/>
          </a:xfrm>
        </p:spPr>
        <p:txBody>
          <a:bodyPr/>
          <a:lstStyle/>
          <a:p>
            <a:pPr algn="r"/>
            <a:fld id="{2840B2E4-A264-431E-ABDE-38E3BCDA5876}" type="slidenum">
              <a:rPr lang="en-US" smtClean="0">
                <a:latin typeface="Fontasy Himali" panose="04020500000000000000" pitchFamily="82" charset="0"/>
              </a:rPr>
              <a:pPr algn="r"/>
              <a:t>10</a:t>
            </a:fld>
            <a:endParaRPr lang="en-US" dirty="0">
              <a:latin typeface="Fontasy Himali" panose="04020500000000000000" pitchFamily="82" charset="0"/>
            </a:endParaRPr>
          </a:p>
        </p:txBody>
      </p:sp>
      <p:sp>
        <p:nvSpPr>
          <p:cNvPr id="9" name="TextBox 8"/>
          <p:cNvSpPr txBox="1"/>
          <p:nvPr/>
        </p:nvSpPr>
        <p:spPr>
          <a:xfrm>
            <a:off x="840659" y="757086"/>
            <a:ext cx="9955160" cy="369332"/>
          </a:xfrm>
          <a:prstGeom prst="rect">
            <a:avLst/>
          </a:prstGeom>
          <a:noFill/>
        </p:spPr>
        <p:txBody>
          <a:bodyPr wrap="square" rtlCol="0">
            <a:spAutoFit/>
          </a:bodyPr>
          <a:lstStyle/>
          <a:p>
            <a:pPr algn="ctr"/>
            <a:r>
              <a:rPr lang="ne-NP" b="1" dirty="0">
                <a:solidFill>
                  <a:srgbClr val="0070C0"/>
                </a:solidFill>
                <a:cs typeface="Kalimati" pitchFamily="2"/>
              </a:rPr>
              <a:t>राष्ट्रिय जनगणना </a:t>
            </a:r>
            <a:r>
              <a:rPr lang="ne-NP" b="1">
                <a:solidFill>
                  <a:srgbClr val="0070C0"/>
                </a:solidFill>
                <a:cs typeface="Kalimati" pitchFamily="2"/>
              </a:rPr>
              <a:t>२०७८ सम्बन्धी</a:t>
            </a:r>
            <a:r>
              <a:rPr lang="en-US" b="1">
                <a:solidFill>
                  <a:srgbClr val="0070C0"/>
                </a:solidFill>
                <a:cs typeface="Kalimati" pitchFamily="2"/>
              </a:rPr>
              <a:t> </a:t>
            </a:r>
            <a:r>
              <a:rPr lang="ne-NP" b="1">
                <a:solidFill>
                  <a:srgbClr val="0070C0"/>
                </a:solidFill>
                <a:cs typeface="Kalimati" pitchFamily="2"/>
              </a:rPr>
              <a:t>अन्य केहि मूलभुत जानकारीहरु</a:t>
            </a:r>
            <a:endParaRPr lang="ne-NP" b="1" dirty="0">
              <a:solidFill>
                <a:srgbClr val="0070C0"/>
              </a:solidFill>
              <a:cs typeface="Kalimati" pitchFamily="2"/>
            </a:endParaRPr>
          </a:p>
        </p:txBody>
      </p:sp>
      <p:sp>
        <p:nvSpPr>
          <p:cNvPr id="4" name="Rectangle 3"/>
          <p:cNvSpPr/>
          <p:nvPr/>
        </p:nvSpPr>
        <p:spPr>
          <a:xfrm>
            <a:off x="840659" y="1706483"/>
            <a:ext cx="10828420" cy="2123658"/>
          </a:xfrm>
          <a:prstGeom prst="rect">
            <a:avLst/>
          </a:prstGeom>
          <a:ln>
            <a:solidFill>
              <a:schemeClr val="tx1"/>
            </a:solidFill>
          </a:ln>
        </p:spPr>
        <p:txBody>
          <a:bodyPr wrap="square">
            <a:spAutoFit/>
          </a:bodyPr>
          <a:lstStyle/>
          <a:p>
            <a:pPr>
              <a:lnSpc>
                <a:spcPct val="110000"/>
              </a:lnSpc>
            </a:pPr>
            <a:r>
              <a:rPr lang="ne-NP" sz="2000" u="sng">
                <a:cs typeface="Kalimati" pitchFamily="2"/>
              </a:rPr>
              <a:t>सुपरिवेक्षक पुस्तिका</a:t>
            </a:r>
            <a:r>
              <a:rPr lang="en-US" sz="2000" u="sng">
                <a:cs typeface="Kalimati" pitchFamily="2"/>
              </a:rPr>
              <a:t>(</a:t>
            </a:r>
            <a:r>
              <a:rPr lang="ne-NP" sz="2000" u="sng">
                <a:cs typeface="Kalimati" pitchFamily="2"/>
              </a:rPr>
              <a:t>प्रशिक्षकले पुस्तिकाको तल उल्लेखित भागहरुको मुख्यमुख्य कुराहरु व्याख्या गर्ने</a:t>
            </a:r>
            <a:r>
              <a:rPr lang="en-US" sz="2000" u="sng">
                <a:cs typeface="Kalimati" pitchFamily="2"/>
              </a:rPr>
              <a:t>)</a:t>
            </a:r>
            <a:r>
              <a:rPr lang="ne-NP" sz="2000" u="sng">
                <a:cs typeface="Kalimati" pitchFamily="2"/>
              </a:rPr>
              <a:t> </a:t>
            </a:r>
          </a:p>
          <a:p>
            <a:pPr marL="285750" indent="-285750">
              <a:lnSpc>
                <a:spcPct val="110000"/>
              </a:lnSpc>
              <a:buFont typeface="Arial" panose="020B0604020202020204" pitchFamily="34" charset="0"/>
              <a:buChar char="•"/>
            </a:pPr>
            <a:r>
              <a:rPr lang="ne-NP" sz="2000">
                <a:cs typeface="Kalimati" pitchFamily="2"/>
              </a:rPr>
              <a:t>भाग १</a:t>
            </a:r>
            <a:r>
              <a:rPr lang="en-US" sz="2000">
                <a:cs typeface="Kalimati" pitchFamily="2"/>
              </a:rPr>
              <a:t>: </a:t>
            </a:r>
            <a:r>
              <a:rPr lang="ne-NP" sz="2000">
                <a:cs typeface="Kalimati" pitchFamily="2"/>
              </a:rPr>
              <a:t>जनगणनाको परिचय</a:t>
            </a:r>
          </a:p>
          <a:p>
            <a:pPr marL="285750" indent="-285750">
              <a:lnSpc>
                <a:spcPct val="110000"/>
              </a:lnSpc>
              <a:buFont typeface="Arial" panose="020B0604020202020204" pitchFamily="34" charset="0"/>
              <a:buChar char="•"/>
            </a:pPr>
            <a:r>
              <a:rPr lang="ne-NP" sz="2000">
                <a:cs typeface="Kalimati" pitchFamily="2"/>
              </a:rPr>
              <a:t>भाग २</a:t>
            </a:r>
            <a:r>
              <a:rPr lang="en-US" sz="2000">
                <a:cs typeface="Kalimati" pitchFamily="2"/>
              </a:rPr>
              <a:t>: </a:t>
            </a:r>
            <a:r>
              <a:rPr lang="ne-NP" sz="2000">
                <a:cs typeface="Kalimati" pitchFamily="2"/>
              </a:rPr>
              <a:t>जनगणना सञ्चालनको कानुनी प्रावधान</a:t>
            </a:r>
          </a:p>
          <a:p>
            <a:pPr marL="742950" lvl="1" indent="-285750">
              <a:lnSpc>
                <a:spcPct val="110000"/>
              </a:lnSpc>
              <a:buFont typeface="Arial" panose="020B0604020202020204" pitchFamily="34" charset="0"/>
              <a:buChar char="•"/>
            </a:pPr>
            <a:r>
              <a:rPr lang="ne-NP" sz="2000">
                <a:cs typeface="Kalimati" pitchFamily="2"/>
              </a:rPr>
              <a:t>तथ्यांक  संकलित तथ्यांकको गोपनियता</a:t>
            </a:r>
            <a:r>
              <a:rPr lang="en-US" sz="2000">
                <a:cs typeface="Kalimati" pitchFamily="2"/>
              </a:rPr>
              <a:t>,</a:t>
            </a:r>
            <a:r>
              <a:rPr lang="ne-NP" sz="2000">
                <a:cs typeface="Kalimati" pitchFamily="2"/>
              </a:rPr>
              <a:t> जरिवाना र सजाय</a:t>
            </a:r>
            <a:r>
              <a:rPr lang="en-US" sz="2000">
                <a:cs typeface="Kalimati" pitchFamily="2"/>
              </a:rPr>
              <a:t>,</a:t>
            </a:r>
            <a:r>
              <a:rPr lang="ne-NP" sz="2000">
                <a:cs typeface="Kalimati" pitchFamily="2"/>
              </a:rPr>
              <a:t> पेशागत आचरण</a:t>
            </a:r>
            <a:r>
              <a:rPr lang="en-US" sz="2000">
                <a:cs typeface="Kalimati" pitchFamily="2"/>
              </a:rPr>
              <a:t>, </a:t>
            </a:r>
            <a:r>
              <a:rPr lang="ne-NP" sz="2000">
                <a:cs typeface="Kalimati" pitchFamily="2"/>
              </a:rPr>
              <a:t>तलब सुविधा</a:t>
            </a:r>
            <a:r>
              <a:rPr lang="en-US" sz="2000">
                <a:cs typeface="Kalimati" pitchFamily="2"/>
              </a:rPr>
              <a:t>(</a:t>
            </a:r>
            <a:r>
              <a:rPr lang="ne-NP" sz="2000">
                <a:cs typeface="Kalimati" pitchFamily="2"/>
              </a:rPr>
              <a:t>संशोधन अनुसार</a:t>
            </a:r>
            <a:r>
              <a:rPr lang="en-US" sz="2000">
                <a:cs typeface="Kalimati" pitchFamily="2"/>
              </a:rPr>
              <a:t>) </a:t>
            </a:r>
            <a:r>
              <a:rPr lang="ne-NP" sz="2000">
                <a:cs typeface="Kalimati" pitchFamily="2"/>
              </a:rPr>
              <a:t>र बिमाको व्यवस्था उल्लेख गर्ने ।</a:t>
            </a:r>
            <a:endParaRPr lang="en-US" sz="2000">
              <a:cs typeface="Kalimati" pitchFamily="2"/>
            </a:endParaRPr>
          </a:p>
          <a:p>
            <a:pPr marL="285750" indent="-285750">
              <a:lnSpc>
                <a:spcPct val="110000"/>
              </a:lnSpc>
              <a:buFont typeface="Arial" panose="020B0604020202020204" pitchFamily="34" charset="0"/>
              <a:buChar char="•"/>
            </a:pPr>
            <a:r>
              <a:rPr lang="ne-NP" sz="2000">
                <a:cs typeface="Kalimati" pitchFamily="2"/>
              </a:rPr>
              <a:t>भाग ३</a:t>
            </a:r>
            <a:r>
              <a:rPr lang="en-US" sz="2000">
                <a:cs typeface="Kalimati" pitchFamily="2"/>
              </a:rPr>
              <a:t>:</a:t>
            </a:r>
            <a:r>
              <a:rPr lang="ne-NP" sz="2000">
                <a:cs typeface="Kalimati" pitchFamily="2"/>
              </a:rPr>
              <a:t>सुपरिवेक्षकले गर्नु पर्ने काम र दायित्व</a:t>
            </a:r>
          </a:p>
        </p:txBody>
      </p:sp>
    </p:spTree>
    <p:extLst>
      <p:ext uri="{BB962C8B-B14F-4D97-AF65-F5344CB8AC3E}">
        <p14:creationId xmlns:p14="http://schemas.microsoft.com/office/powerpoint/2010/main" val="1857567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858238" y="685999"/>
            <a:ext cx="9571851" cy="523220"/>
          </a:xfrm>
          <a:prstGeom prst="rect">
            <a:avLst/>
          </a:prstGeom>
        </p:spPr>
        <p:txBody>
          <a:bodyPr wrap="none">
            <a:spAutoFit/>
          </a:bodyPr>
          <a:lstStyle/>
          <a:p>
            <a:r>
              <a:rPr lang="ne-NP" sz="2800" b="1">
                <a:solidFill>
                  <a:srgbClr val="002060"/>
                </a:solidFill>
                <a:cs typeface="Kalimati" pitchFamily="2"/>
              </a:rPr>
              <a:t>सुपरिवेक्षकको </a:t>
            </a:r>
            <a:r>
              <a:rPr lang="ne-NP" sz="2800" b="1" dirty="0">
                <a:solidFill>
                  <a:srgbClr val="002060"/>
                </a:solidFill>
                <a:cs typeface="Kalimati" pitchFamily="2"/>
              </a:rPr>
              <a:t>तालिम </a:t>
            </a:r>
            <a:r>
              <a:rPr lang="ne-NP" sz="2800" b="1">
                <a:solidFill>
                  <a:srgbClr val="002060"/>
                </a:solidFill>
                <a:cs typeface="Kalimati" pitchFamily="2"/>
              </a:rPr>
              <a:t>पश्चात सुपरिवेक्षकले </a:t>
            </a:r>
            <a:r>
              <a:rPr lang="ne-NP" sz="2800" b="1" dirty="0">
                <a:solidFill>
                  <a:srgbClr val="002060"/>
                </a:solidFill>
                <a:cs typeface="Kalimati" pitchFamily="2"/>
              </a:rPr>
              <a:t>गर्नुपर्ने कामको मार्गदर्शन</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803061" y="6636753"/>
            <a:ext cx="500822" cy="274412"/>
          </a:xfrm>
        </p:spPr>
        <p:txBody>
          <a:bodyPr/>
          <a:lstStyle/>
          <a:p>
            <a:pPr algn="ctr"/>
            <a:fld id="{2840B2E4-A264-431E-ABDE-38E3BCDA5876}" type="slidenum">
              <a:rPr lang="en-US" sz="1400">
                <a:latin typeface="Fontasy Himali" panose="04020500000000000000" pitchFamily="82" charset="0"/>
              </a:rPr>
              <a:pPr algn="ctr"/>
              <a:t>11</a:t>
            </a:fld>
            <a:endParaRPr lang="en-US" sz="1400" dirty="0">
              <a:latin typeface="Fontasy Himali" panose="04020500000000000000" pitchFamily="82" charset="0"/>
            </a:endParaRPr>
          </a:p>
        </p:txBody>
      </p:sp>
      <p:sp>
        <p:nvSpPr>
          <p:cNvPr id="6" name="TextBox 5">
            <a:extLst>
              <a:ext uri="{FF2B5EF4-FFF2-40B4-BE49-F238E27FC236}">
                <a16:creationId xmlns:a16="http://schemas.microsoft.com/office/drawing/2014/main" id="{B1824D6F-5B61-49B2-B170-A34CB74C33AA}"/>
              </a:ext>
            </a:extLst>
          </p:cNvPr>
          <p:cNvSpPr txBox="1"/>
          <p:nvPr/>
        </p:nvSpPr>
        <p:spPr>
          <a:xfrm>
            <a:off x="61522" y="1217299"/>
            <a:ext cx="3487711" cy="5419454"/>
          </a:xfrm>
          <a:prstGeom prst="rect">
            <a:avLst/>
          </a:prstGeom>
          <a:solidFill>
            <a:schemeClr val="accent4">
              <a:lumMod val="20000"/>
              <a:lumOff val="80000"/>
            </a:schemeClr>
          </a:solidFill>
          <a:ln>
            <a:solidFill>
              <a:schemeClr val="accent2"/>
            </a:solidFill>
          </a:ln>
        </p:spPr>
        <p:txBody>
          <a:bodyPr wrap="square" rtlCol="0">
            <a:spAutoFit/>
          </a:bodyPr>
          <a:lstStyle/>
          <a:p>
            <a:pPr lvl="0" algn="ctr"/>
            <a:r>
              <a:rPr lang="ne-NP" sz="2400" b="1" dirty="0">
                <a:solidFill>
                  <a:srgbClr val="0070C0"/>
                </a:solidFill>
                <a:latin typeface="Calibri"/>
                <a:cs typeface="Kalimati" panose="00000400000000000000" pitchFamily="2"/>
              </a:rPr>
              <a:t>घरपरिवार </a:t>
            </a:r>
            <a:r>
              <a:rPr lang="ne-NP" sz="2400" b="1" kern="1200" dirty="0">
                <a:solidFill>
                  <a:srgbClr val="0070C0"/>
                </a:solidFill>
                <a:latin typeface="Calibri"/>
                <a:ea typeface="+mn-ea"/>
                <a:cs typeface="Kalimati" panose="00000400000000000000" pitchFamily="2"/>
              </a:rPr>
              <a:t>सुचिकरण पूर्व </a:t>
            </a:r>
            <a:endParaRPr lang="en-US" sz="2400" b="1" kern="1200" dirty="0">
              <a:solidFill>
                <a:srgbClr val="0070C0"/>
              </a:solidFill>
              <a:latin typeface="Calibri"/>
              <a:ea typeface="+mn-ea"/>
              <a:cs typeface="Kalimati" panose="00000400000000000000" pitchFamily="2"/>
            </a:endParaRPr>
          </a:p>
          <a:p>
            <a:pPr marL="233363" lvl="1" indent="-233363" algn="just">
              <a:buFont typeface="+mj-lt"/>
              <a:buAutoNum type="arabicPeriod"/>
            </a:pPr>
            <a:r>
              <a:rPr lang="ne-NP" sz="2000">
                <a:cs typeface="Kalimati" panose="00000400000000000000" pitchFamily="2"/>
              </a:rPr>
              <a:t>तालिममा भाग लिने ।</a:t>
            </a:r>
          </a:p>
          <a:p>
            <a:pPr marL="233363" lvl="1" indent="-233363" algn="just">
              <a:buFont typeface="+mj-lt"/>
              <a:buAutoNum type="arabicPeriod"/>
            </a:pPr>
            <a:r>
              <a:rPr lang="ne-NP" sz="2000">
                <a:cs typeface="Kalimati" panose="00000400000000000000" pitchFamily="2"/>
              </a:rPr>
              <a:t>जनगणना </a:t>
            </a:r>
            <a:r>
              <a:rPr lang="ne-NP" sz="2000" dirty="0">
                <a:cs typeface="Kalimati" panose="00000400000000000000" pitchFamily="2"/>
              </a:rPr>
              <a:t>कार्यालयबाट </a:t>
            </a:r>
            <a:r>
              <a:rPr lang="ne-NP" sz="2000">
                <a:cs typeface="Kalimati" panose="00000400000000000000" pitchFamily="2"/>
              </a:rPr>
              <a:t>गणना सामग्रीहरू </a:t>
            </a:r>
            <a:r>
              <a:rPr lang="ne-NP" sz="2000" dirty="0">
                <a:cs typeface="Kalimati" panose="00000400000000000000" pitchFamily="2"/>
              </a:rPr>
              <a:t>बुझ्ने ।</a:t>
            </a:r>
            <a:endParaRPr lang="en-US" sz="2000" dirty="0">
              <a:cs typeface="Kalimati" panose="00000400000000000000" pitchFamily="2"/>
            </a:endParaRPr>
          </a:p>
          <a:p>
            <a:pPr marL="233363" lvl="1" indent="-233363" algn="just">
              <a:buFont typeface="+mj-lt"/>
              <a:buAutoNum type="arabicPeriod"/>
            </a:pPr>
            <a:r>
              <a:rPr lang="ne-NP" sz="2000" dirty="0">
                <a:latin typeface="Calibri"/>
                <a:cs typeface="Kalimati" panose="00000400000000000000" pitchFamily="2"/>
              </a:rPr>
              <a:t>आफ्नो गणना क्षेत्रको जनगणना वडा सहजीकरण समितिलाई भेट्</a:t>
            </a:r>
            <a:r>
              <a:rPr lang="ne-NP" sz="2000" kern="1200" dirty="0">
                <a:latin typeface="Calibri"/>
                <a:ea typeface="+mn-ea"/>
                <a:cs typeface="Kalimati" panose="00000400000000000000" pitchFamily="2"/>
              </a:rPr>
              <a:t>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a:cs typeface="Kalimati" panose="00000400000000000000" pitchFamily="2"/>
              </a:rPr>
              <a:t>आफ्नो </a:t>
            </a:r>
            <a:r>
              <a:rPr lang="ne-NP" sz="2000" kern="1200">
                <a:latin typeface="Calibri"/>
                <a:ea typeface="+mn-ea"/>
                <a:cs typeface="Kalimati" panose="00000400000000000000" pitchFamily="2"/>
              </a:rPr>
              <a:t>गणना क्षेत्रमा </a:t>
            </a:r>
            <a:r>
              <a:rPr lang="ne-NP" sz="2000" kern="1200" dirty="0">
                <a:latin typeface="Calibri"/>
                <a:ea typeface="+mn-ea"/>
                <a:cs typeface="Kalimati" panose="00000400000000000000" pitchFamily="2"/>
              </a:rPr>
              <a:t>बसोबास </a:t>
            </a:r>
            <a:r>
              <a:rPr lang="ne-NP" sz="2000" kern="1200">
                <a:latin typeface="Calibri"/>
                <a:ea typeface="+mn-ea"/>
                <a:cs typeface="Kalimati" panose="00000400000000000000" pitchFamily="2"/>
              </a:rPr>
              <a:t>गर्ने परिवारहरूको </a:t>
            </a:r>
            <a:r>
              <a:rPr lang="ne-NP" sz="2000" kern="1200" dirty="0">
                <a:latin typeface="Calibri"/>
                <a:ea typeface="+mn-ea"/>
                <a:cs typeface="Kalimati" panose="00000400000000000000" pitchFamily="2"/>
              </a:rPr>
              <a:t>बारेमा जानकारी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अवधि र गणना पश्चात गर्नुपर्ने कामका बारेमा पूर्ण जानकार हुने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र सुपरिवेक्षक पुस्तिका पुन अध्ययन गरी गणना गर्ने विधि, अवधारणा र परिभाषामा स्पष्ट हुने ।</a:t>
            </a:r>
            <a:endParaRPr lang="en-US" sz="2000" kern="1200" dirty="0">
              <a:latin typeface="Calibri"/>
              <a:ea typeface="+mn-ea"/>
              <a:cs typeface="Kalimati" panose="00000400000000000000" pitchFamily="2"/>
            </a:endParaRPr>
          </a:p>
        </p:txBody>
      </p:sp>
      <p:sp>
        <p:nvSpPr>
          <p:cNvPr id="8" name="TextBox 7">
            <a:extLst>
              <a:ext uri="{FF2B5EF4-FFF2-40B4-BE49-F238E27FC236}">
                <a16:creationId xmlns:a16="http://schemas.microsoft.com/office/drawing/2014/main" id="{38C2DEA2-1256-4EF2-96E5-B4EEB0BE510E}"/>
              </a:ext>
            </a:extLst>
          </p:cNvPr>
          <p:cNvSpPr txBox="1"/>
          <p:nvPr/>
        </p:nvSpPr>
        <p:spPr>
          <a:xfrm>
            <a:off x="3910638" y="1240700"/>
            <a:ext cx="4142913" cy="5463034"/>
          </a:xfrm>
          <a:prstGeom prst="rect">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ne-NP" sz="2400" b="1" dirty="0">
                <a:solidFill>
                  <a:srgbClr val="0070C0"/>
                </a:solidFill>
                <a:cs typeface="Kalimati" panose="00000400000000000000" pitchFamily="2"/>
              </a:rPr>
              <a:t>घरपरिवार सुचिकरण</a:t>
            </a:r>
            <a:r>
              <a:rPr lang="ne-NP" sz="2400" b="1" dirty="0">
                <a:solidFill>
                  <a:srgbClr val="0070C0"/>
                </a:solidFill>
                <a:latin typeface="Calibri"/>
                <a:cs typeface="Kalimati" panose="00000400000000000000" pitchFamily="2"/>
              </a:rPr>
              <a:t>को समयमा </a:t>
            </a:r>
            <a:endParaRPr lang="en-US" sz="2400" b="1" dirty="0">
              <a:solidFill>
                <a:srgbClr val="0070C0"/>
              </a:solidFill>
              <a:latin typeface="Calibri"/>
              <a:cs typeface="Kalimati" panose="00000400000000000000" pitchFamily="2"/>
            </a:endParaRPr>
          </a:p>
          <a:p>
            <a:pPr lvl="0" algn="ctr">
              <a:spcAft>
                <a:spcPts val="600"/>
              </a:spcAft>
            </a:pPr>
            <a:r>
              <a:rPr lang="ne-NP" sz="2000" u="sng">
                <a:cs typeface="Kalimati" panose="00000400000000000000" pitchFamily="2"/>
              </a:rPr>
              <a:t>(</a:t>
            </a:r>
            <a:r>
              <a:rPr lang="ne-NP" sz="2000" b="1" u="sng">
                <a:cs typeface="Kalimati" panose="00000400000000000000" pitchFamily="2"/>
              </a:rPr>
              <a:t>२०७८ भदौ ३० देखि २०७८ असोज १८ सम्म</a:t>
            </a:r>
            <a:r>
              <a:rPr lang="en-US" sz="2000" b="1" u="sng">
                <a:cs typeface="Kalimati" panose="00000400000000000000" pitchFamily="2"/>
              </a:rPr>
              <a:t> </a:t>
            </a:r>
            <a:r>
              <a:rPr lang="ne-NP" sz="2000" u="sng">
                <a:cs typeface="Kalimati" panose="00000400000000000000" pitchFamily="2"/>
              </a:rPr>
              <a:t>)</a:t>
            </a:r>
            <a:endParaRPr lang="en-US" sz="2000" u="sng" dirty="0"/>
          </a:p>
          <a:p>
            <a:pPr marL="233363" lvl="0" indent="-233363" algn="just">
              <a:buFont typeface="+mj-lt"/>
              <a:buAutoNum type="arabicPeriod"/>
            </a:pPr>
            <a:r>
              <a:rPr lang="ne-NP" sz="2000">
                <a:cs typeface="Kalimati" panose="00000400000000000000" pitchFamily="2"/>
              </a:rPr>
              <a:t>भदौ ३० </a:t>
            </a:r>
            <a:r>
              <a:rPr lang="ne-NP" sz="2000" dirty="0">
                <a:cs typeface="Kalimati" panose="00000400000000000000" pitchFamily="2"/>
              </a:rPr>
              <a:t>देखि कार्ययोजना बमोजिम घर तथा घरपरिवार सुचिकरण कार्य सुरु गर्ने ।</a:t>
            </a:r>
            <a:endParaRPr lang="en-US" sz="2000" dirty="0"/>
          </a:p>
          <a:p>
            <a:pPr marL="233363" lvl="0" indent="-233363" algn="just">
              <a:buFont typeface="+mj-lt"/>
              <a:buAutoNum type="arabicPeriod"/>
            </a:pPr>
            <a:r>
              <a:rPr lang="ne-NP" sz="2000" dirty="0">
                <a:cs typeface="Kalimati" panose="00000400000000000000" pitchFamily="2"/>
              </a:rPr>
              <a:t>दैनिक कार्यप्रगति स्थानीय जनगणना अधिकारीलार्इ उपलब्ध गराउने ।</a:t>
            </a:r>
            <a:endParaRPr lang="en-US" sz="2000" dirty="0"/>
          </a:p>
          <a:p>
            <a:pPr marL="233363" lvl="0" indent="-233363" algn="just">
              <a:buFont typeface="+mj-lt"/>
              <a:buAutoNum type="arabicPeriod"/>
            </a:pPr>
            <a:r>
              <a:rPr lang="ne-NP" sz="2000" dirty="0">
                <a:cs typeface="Kalimati" panose="00000400000000000000" pitchFamily="2"/>
              </a:rPr>
              <a:t>भरिएका सुचिकरण फारामहरु रूजु गर्ने ।</a:t>
            </a:r>
            <a:endParaRPr lang="en-US" sz="2000" dirty="0">
              <a:cs typeface="Kalimati" panose="00000400000000000000" pitchFamily="2"/>
            </a:endParaRPr>
          </a:p>
          <a:p>
            <a:pPr marL="233363" lvl="0" indent="-233363" algn="just">
              <a:buFont typeface="+mj-lt"/>
              <a:buAutoNum type="arabicPeriod"/>
            </a:pPr>
            <a:r>
              <a:rPr lang="ne-NP" sz="2000" dirty="0">
                <a:cs typeface="Kalimati" panose="00000400000000000000" pitchFamily="2"/>
              </a:rPr>
              <a:t>आफ्नो कार्यक्षेत्रबाट गणनामा कोहि नछुटेको तथा कोहि नदोहोरिएको एकिन गर्ने ।</a:t>
            </a:r>
          </a:p>
          <a:p>
            <a:pPr marL="233363" lvl="0" indent="-233363" algn="just">
              <a:buFont typeface="+mj-lt"/>
              <a:buAutoNum type="arabicPeriod"/>
            </a:pPr>
            <a:r>
              <a:rPr lang="ne-NP" sz="2000" dirty="0">
                <a:cs typeface="Kalimati" panose="00000400000000000000" pitchFamily="2"/>
              </a:rPr>
              <a:t>गणना क्षेत्र नक्सा अद्यावधिक गर्ने ।</a:t>
            </a:r>
          </a:p>
          <a:p>
            <a:pPr marL="233363" lvl="0" indent="-233363" algn="just">
              <a:buFont typeface="+mj-lt"/>
              <a:buAutoNum type="arabicPeriod"/>
            </a:pPr>
            <a:r>
              <a:rPr lang="ne-NP" sz="2000" dirty="0">
                <a:cs typeface="Kalimati" panose="00000400000000000000" pitchFamily="2"/>
              </a:rPr>
              <a:t>घर तथा घरपरिवार सुचिकरण उतार फाराम </a:t>
            </a:r>
            <a:r>
              <a:rPr lang="ne-NP" sz="2000">
                <a:cs typeface="Kalimati" panose="00000400000000000000" pitchFamily="2"/>
              </a:rPr>
              <a:t>तयार गरी आफु मातहतका गणकलाई हस्तान्तरण गर्ने ।</a:t>
            </a:r>
            <a:endParaRPr lang="en-US" sz="2000" dirty="0">
              <a:cs typeface="Kalimati" panose="00000400000000000000" pitchFamily="2"/>
            </a:endParaRPr>
          </a:p>
        </p:txBody>
      </p:sp>
      <p:sp>
        <p:nvSpPr>
          <p:cNvPr id="10" name="TextBox 9">
            <a:extLst>
              <a:ext uri="{FF2B5EF4-FFF2-40B4-BE49-F238E27FC236}">
                <a16:creationId xmlns:a16="http://schemas.microsoft.com/office/drawing/2014/main" id="{CCE96D5B-D0A7-4475-8F5F-694AC7C8E28E}"/>
              </a:ext>
            </a:extLst>
          </p:cNvPr>
          <p:cNvSpPr txBox="1"/>
          <p:nvPr/>
        </p:nvSpPr>
        <p:spPr>
          <a:xfrm>
            <a:off x="8390022" y="1215886"/>
            <a:ext cx="3577390" cy="5463034"/>
          </a:xfrm>
          <a:prstGeom prst="rect">
            <a:avLst/>
          </a:prstGeom>
          <a:solidFill>
            <a:schemeClr val="accent6">
              <a:lumMod val="20000"/>
              <a:lumOff val="80000"/>
            </a:schemeClr>
          </a:solidFill>
          <a:ln>
            <a:solidFill>
              <a:schemeClr val="accent6">
                <a:lumMod val="50000"/>
              </a:schemeClr>
            </a:solidFill>
          </a:ln>
        </p:spPr>
        <p:txBody>
          <a:bodyPr wrap="square" rtlCol="0">
            <a:spAutoFit/>
          </a:bodyPr>
          <a:lstStyle/>
          <a:p>
            <a:pPr lvl="0"/>
            <a:r>
              <a:rPr lang="ne-NP" sz="2400" b="1">
                <a:solidFill>
                  <a:srgbClr val="0070C0"/>
                </a:solidFill>
                <a:cs typeface="Kalimati" panose="00000400000000000000" pitchFamily="2"/>
              </a:rPr>
              <a:t>घरपरिवार सुचिकरण</a:t>
            </a:r>
            <a:r>
              <a:rPr lang="ne-NP" sz="2400" b="1">
                <a:solidFill>
                  <a:srgbClr val="0070C0"/>
                </a:solidFill>
                <a:latin typeface="Calibri"/>
                <a:cs typeface="Kalimati" panose="00000400000000000000" pitchFamily="2"/>
              </a:rPr>
              <a:t> </a:t>
            </a:r>
            <a:r>
              <a:rPr lang="ne-NP" sz="2400" b="1" dirty="0">
                <a:solidFill>
                  <a:srgbClr val="0070C0"/>
                </a:solidFill>
                <a:latin typeface="Calibri"/>
                <a:cs typeface="Kalimati" panose="00000400000000000000" pitchFamily="2"/>
              </a:rPr>
              <a:t>पश्चात </a:t>
            </a:r>
            <a:endParaRPr lang="en-US" sz="2400" b="1" dirty="0">
              <a:solidFill>
                <a:srgbClr val="0070C0"/>
              </a:solidFill>
              <a:latin typeface="Calibri"/>
              <a:cs typeface="Kalimati" panose="00000400000000000000" pitchFamily="2"/>
            </a:endParaRPr>
          </a:p>
          <a:p>
            <a:pPr lvl="0" algn="ctr">
              <a:spcAft>
                <a:spcPts val="600"/>
              </a:spcAft>
            </a:pPr>
            <a:r>
              <a:rPr lang="ne-NP" sz="2000" b="1" u="sng">
                <a:cs typeface="Kalimati" panose="00000400000000000000" pitchFamily="2"/>
              </a:rPr>
              <a:t>(२०७८ कार्तिक २५ देखि</a:t>
            </a:r>
            <a:r>
              <a:rPr lang="en-US" sz="2000" b="1" u="sng">
                <a:cs typeface="Kalimati" panose="00000400000000000000" pitchFamily="2"/>
              </a:rPr>
              <a:t> </a:t>
            </a:r>
            <a:r>
              <a:rPr lang="ne-NP" sz="2000" b="1" u="sng">
                <a:cs typeface="Kalimati" panose="00000400000000000000" pitchFamily="2"/>
              </a:rPr>
              <a:t>मंसिर ९सम्म)</a:t>
            </a:r>
            <a:endParaRPr lang="en-US" sz="2000" b="1" u="sng" dirty="0"/>
          </a:p>
          <a:p>
            <a:pPr marL="233363" indent="-233363" algn="just">
              <a:buFont typeface="+mj-lt"/>
              <a:buAutoNum type="arabicPeriod"/>
            </a:pPr>
            <a:r>
              <a:rPr lang="ne-NP" sz="2000">
                <a:cs typeface="Kalimati" panose="00000400000000000000" pitchFamily="2"/>
              </a:rPr>
              <a:t>स्थानीय जनगणना कार्यालयमा सम्पर्क गर्ने ।</a:t>
            </a:r>
          </a:p>
          <a:p>
            <a:pPr marL="233363" lvl="0" indent="-233363" algn="just">
              <a:buFont typeface="+mj-lt"/>
              <a:buAutoNum type="arabicPeriod"/>
            </a:pPr>
            <a:r>
              <a:rPr lang="ne-NP" sz="2000">
                <a:cs typeface="Kalimati" panose="00000400000000000000" pitchFamily="2"/>
              </a:rPr>
              <a:t>गणकको कार्य विभाजनको लागि कार्य योजना बनाउने। </a:t>
            </a:r>
            <a:endParaRPr lang="en-US" sz="2000" dirty="0"/>
          </a:p>
          <a:p>
            <a:pPr marL="233363" lvl="0" indent="-233363" algn="just">
              <a:buFont typeface="+mj-lt"/>
              <a:buAutoNum type="arabicPeriod"/>
            </a:pPr>
            <a:r>
              <a:rPr lang="ne-NP" sz="2000">
                <a:cs typeface="Kalimati" panose="00000400000000000000" pitchFamily="2"/>
              </a:rPr>
              <a:t>आफु मातहतका गणकको फिल्ड कार्य सुपरिवेक्षण गर्ने </a:t>
            </a:r>
            <a:r>
              <a:rPr lang="ne-NP" sz="2000" dirty="0">
                <a:cs typeface="Kalimati" panose="00000400000000000000" pitchFamily="2"/>
              </a:rPr>
              <a:t>।</a:t>
            </a:r>
            <a:endParaRPr lang="en-US" sz="2000" dirty="0"/>
          </a:p>
          <a:p>
            <a:pPr marL="233363" indent="-233363" algn="just">
              <a:buFont typeface="+mj-lt"/>
              <a:buAutoNum type="arabicPeriod"/>
            </a:pPr>
            <a:r>
              <a:rPr lang="ne-NP" sz="2000">
                <a:cs typeface="Kalimati" panose="00000400000000000000" pitchFamily="2"/>
              </a:rPr>
              <a:t>सामुदायिक प्रश्नावली भर्ने ।</a:t>
            </a:r>
          </a:p>
          <a:p>
            <a:pPr marL="233363" indent="-233363" algn="just">
              <a:buFont typeface="+mj-lt"/>
              <a:buAutoNum type="arabicPeriod"/>
            </a:pPr>
            <a:r>
              <a:rPr lang="ne-NP" sz="2000">
                <a:cs typeface="Kalimati" panose="00000400000000000000" pitchFamily="2"/>
              </a:rPr>
              <a:t>गणकले भरेका मुख्य प्रश्नावली फारामहरु रुजु गर्ने ।</a:t>
            </a:r>
          </a:p>
          <a:p>
            <a:pPr marL="233363" indent="-233363" algn="just">
              <a:buFont typeface="+mj-lt"/>
              <a:buAutoNum type="arabicPeriod"/>
            </a:pPr>
            <a:r>
              <a:rPr lang="ne-NP" sz="2000">
                <a:cs typeface="Kalimati" panose="00000400000000000000" pitchFamily="2"/>
              </a:rPr>
              <a:t>कार्य सम्पन्नता फाराम</a:t>
            </a:r>
            <a:r>
              <a:rPr lang="en-US" sz="2000">
                <a:cs typeface="Kalimati" panose="00000400000000000000" pitchFamily="2"/>
              </a:rPr>
              <a:t> </a:t>
            </a:r>
            <a:r>
              <a:rPr lang="ne-NP" sz="2000">
                <a:cs typeface="Kalimati" panose="00000400000000000000" pitchFamily="2"/>
              </a:rPr>
              <a:t>तथा कन्ट्रोल फाराम भर्ने ।</a:t>
            </a:r>
            <a:endParaRPr lang="en-US" sz="2000">
              <a:cs typeface="Kalimati" panose="00000400000000000000" pitchFamily="2"/>
            </a:endParaRPr>
          </a:p>
          <a:p>
            <a:pPr marL="233363" lvl="0" indent="-233363" algn="just">
              <a:buFont typeface="+mj-lt"/>
              <a:buAutoNum type="arabicPeriod"/>
            </a:pPr>
            <a:r>
              <a:rPr lang="ne-NP" sz="2000">
                <a:cs typeface="Kalimati" panose="00000400000000000000" pitchFamily="2"/>
              </a:rPr>
              <a:t>बुझाउनु </a:t>
            </a:r>
            <a:r>
              <a:rPr lang="ne-NP" sz="2000" dirty="0">
                <a:cs typeface="Kalimati" panose="00000400000000000000" pitchFamily="2"/>
              </a:rPr>
              <a:t>पर्ने </a:t>
            </a:r>
            <a:r>
              <a:rPr lang="ne-NP" sz="2000">
                <a:cs typeface="Kalimati" panose="00000400000000000000" pitchFamily="2"/>
              </a:rPr>
              <a:t>अन्य सामग्रीहरू </a:t>
            </a:r>
            <a:r>
              <a:rPr lang="ne-NP" sz="2000" dirty="0">
                <a:cs typeface="Kalimati" panose="00000400000000000000" pitchFamily="2"/>
              </a:rPr>
              <a:t>सम्बन्धित स्थानीय जनगणना कार्यालयमा बुझाउने ।</a:t>
            </a:r>
            <a:endParaRPr lang="en-US" sz="2000" dirty="0"/>
          </a:p>
        </p:txBody>
      </p:sp>
    </p:spTree>
    <p:extLst>
      <p:ext uri="{BB962C8B-B14F-4D97-AF65-F5344CB8AC3E}">
        <p14:creationId xmlns:p14="http://schemas.microsoft.com/office/powerpoint/2010/main" val="1065700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8912" y="6472689"/>
            <a:ext cx="675806" cy="341426"/>
          </a:xfrm>
        </p:spPr>
        <p:txBody>
          <a:bodyPr/>
          <a:lstStyle/>
          <a:p>
            <a:pPr algn="r"/>
            <a:fld id="{2840B2E4-A264-431E-ABDE-38E3BCDA5876}" type="slidenum">
              <a:rPr lang="en-US" smtClean="0">
                <a:latin typeface="Fontasy Himali" panose="04020500000000000000" pitchFamily="82" charset="0"/>
              </a:rPr>
              <a:pPr algn="r"/>
              <a:t>12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187978" y="1403814"/>
            <a:ext cx="11790413" cy="5078313"/>
          </a:xfrm>
          <a:prstGeom prst="rect">
            <a:avLst/>
          </a:prstGeom>
          <a:noFill/>
        </p:spPr>
        <p:txBody>
          <a:bodyPr wrap="square">
            <a:spAutoFit/>
          </a:bodyPr>
          <a:lstStyle/>
          <a:p>
            <a:pPr marL="290513" indent="-290513" algn="just">
              <a:lnSpc>
                <a:spcPct val="150000"/>
              </a:lnSpc>
              <a:buFont typeface="Arial" panose="020B0604020202020204" pitchFamily="34" charset="0"/>
              <a:buChar char="•"/>
            </a:pPr>
            <a:r>
              <a:rPr lang="ne-NP" sz="2400" dirty="0">
                <a:cs typeface="Kalimati" panose="00000400000000000000" pitchFamily="2"/>
              </a:rPr>
              <a:t>फाराम भर्दा कोड लेख्न भनिएको ठाउँमा दिइएको कोड नम्बर राख्नुपर्दछ</a:t>
            </a:r>
            <a:r>
              <a:rPr lang="ne-NP" sz="2400">
                <a:cs typeface="Kalimati" panose="00000400000000000000" pitchFamily="2"/>
              </a:rPr>
              <a:t> ।कुनै कोड प्रश्नसँगै दिइएको हुन्छ भने कुनै गणना पुस्तिकाको अन्त्यमा हुन्छ ।</a:t>
            </a:r>
            <a:endParaRPr lang="ne-NP" sz="2400" dirty="0">
              <a:cs typeface="Kalimati" panose="00000400000000000000" pitchFamily="2"/>
            </a:endParaRPr>
          </a:p>
          <a:p>
            <a:pPr marL="290513" indent="-290513" algn="just">
              <a:lnSpc>
                <a:spcPct val="150000"/>
              </a:lnSpc>
              <a:buFont typeface="Arial" panose="020B0604020202020204" pitchFamily="34" charset="0"/>
              <a:buChar char="•"/>
            </a:pPr>
            <a:r>
              <a:rPr lang="ne-NP" sz="2400" dirty="0">
                <a:cs typeface="Kalimati" panose="00000400000000000000" pitchFamily="2"/>
              </a:rPr>
              <a:t>उत्तर लेख्ने ठाउँमा केरमेट नगरी </a:t>
            </a:r>
            <a:r>
              <a:rPr lang="ne-NP" sz="2400" b="1" dirty="0">
                <a:cs typeface="Kalimati" panose="00000400000000000000" pitchFamily="2"/>
              </a:rPr>
              <a:t>अक्षर नेपालीमा र अंक अंग्रेजीमा </a:t>
            </a:r>
            <a:r>
              <a:rPr lang="ne-NP" sz="2400">
                <a:cs typeface="Kalimati" panose="00000400000000000000" pitchFamily="2"/>
              </a:rPr>
              <a:t>स्पष्टसँग लेख्नुपर्दछ</a:t>
            </a:r>
            <a:r>
              <a:rPr lang="ne-NP" sz="2400" dirty="0">
                <a:cs typeface="Kalimati" panose="00000400000000000000" pitchFamily="2"/>
              </a:rPr>
              <a:t> ।</a:t>
            </a:r>
          </a:p>
          <a:p>
            <a:pPr marL="290513" indent="-290513" algn="just">
              <a:lnSpc>
                <a:spcPct val="150000"/>
              </a:lnSpc>
              <a:buFont typeface="Arial" panose="020B0604020202020204" pitchFamily="34" charset="0"/>
              <a:buChar char="•"/>
            </a:pPr>
            <a:r>
              <a:rPr lang="ne-NP" sz="2400" dirty="0">
                <a:cs typeface="Kalimati" panose="00000400000000000000" pitchFamily="2"/>
              </a:rPr>
              <a:t>प्रश्नावली फाराम भर्दा नीलो मसी भएको डट्पेन प्रयोग गर्नुपर्दछ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प्रश्नावली फारामहरू भर्दा कुनै बिशेष उमेर समूहका व्यक्तिहरूलाई सोध्नु नपर्ने प्रश्नहरूका महलमा सोध्नु पर्ने नपर्ने एकिन गरी तेर्सो धर्को (—) तान्नुपर्दछ । जस्तै पाँच बर्षभन्दा कम उमेरका लागि शिक्षासम्बन्धी प्रश्नहरु</a:t>
            </a:r>
            <a:r>
              <a:rPr lang="en-US" sz="2400" dirty="0">
                <a:cs typeface="Kalimati" panose="00000400000000000000" pitchFamily="2"/>
              </a:rPr>
              <a:t>,</a:t>
            </a:r>
            <a:r>
              <a:rPr lang="ne-NP" sz="2400" dirty="0">
                <a:cs typeface="Kalimati" panose="00000400000000000000" pitchFamily="2"/>
              </a:rPr>
              <a:t> १० बर्षभन्दा कम उमेरका लागि </a:t>
            </a:r>
            <a:r>
              <a:rPr lang="ne-NP" sz="2400">
                <a:cs typeface="Kalimati" panose="00000400000000000000" pitchFamily="2"/>
              </a:rPr>
              <a:t>बैबाहिक स्थिति </a:t>
            </a:r>
            <a:r>
              <a:rPr lang="ne-NP" sz="2400" dirty="0">
                <a:cs typeface="Kalimati" panose="00000400000000000000" pitchFamily="2"/>
              </a:rPr>
              <a:t>र आर्थिक क्रियाकलापसम्बन्धी प्रश्नहरु सोध्नु नपर्ने भएकोले सम्बन्धित व्यक्तिको महलमा तेर्सो धर्को (—) तान्नुपर्दछ ।</a:t>
            </a:r>
          </a:p>
        </p:txBody>
      </p:sp>
      <p:sp>
        <p:nvSpPr>
          <p:cNvPr id="9" name="TextBox 8">
            <a:extLst>
              <a:ext uri="{FF2B5EF4-FFF2-40B4-BE49-F238E27FC236}">
                <a16:creationId xmlns:a16="http://schemas.microsoft.com/office/drawing/2014/main" id="{AECD7E10-2979-40DC-96B5-2914C84C9CC2}"/>
              </a:ext>
            </a:extLst>
          </p:cNvPr>
          <p:cNvSpPr txBox="1"/>
          <p:nvPr/>
        </p:nvSpPr>
        <p:spPr>
          <a:xfrm>
            <a:off x="187978" y="654517"/>
            <a:ext cx="11374757"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प्रश्नावली</a:t>
            </a:r>
            <a:r>
              <a:rPr lang="en-US" sz="2800" b="1" dirty="0">
                <a:solidFill>
                  <a:srgbClr val="0070C0"/>
                </a:solidFill>
                <a:cs typeface="Kalimati" pitchFamily="2"/>
              </a:rPr>
              <a:t>  </a:t>
            </a:r>
            <a:r>
              <a:rPr lang="ne-NP" sz="2800" b="1" dirty="0">
                <a:solidFill>
                  <a:srgbClr val="0070C0"/>
                </a:solidFill>
                <a:cs typeface="Kalimati" pitchFamily="2"/>
              </a:rPr>
              <a:t>भर्दा अंक र अक्षर कसरी लेख्ने तथा भर्नु नपर्ने ठाउँमा के गर्ने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3825449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15221"/>
            <a:ext cx="675806" cy="341426"/>
          </a:xfrm>
        </p:spPr>
        <p:txBody>
          <a:bodyPr/>
          <a:lstStyle/>
          <a:p>
            <a:pPr algn="r"/>
            <a:fld id="{2840B2E4-A264-431E-ABDE-38E3BCDA5876}" type="slidenum">
              <a:rPr lang="en-US" smtClean="0">
                <a:latin typeface="Fontasy Himali" panose="04020500000000000000" pitchFamily="82" charset="0"/>
              </a:rPr>
              <a:pPr algn="r"/>
              <a:t>13</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AECD7E10-2979-40DC-96B5-2914C84C9CC2}"/>
              </a:ext>
            </a:extLst>
          </p:cNvPr>
          <p:cNvSpPr txBox="1"/>
          <p:nvPr/>
        </p:nvSpPr>
        <p:spPr>
          <a:xfrm>
            <a:off x="677078" y="2632175"/>
            <a:ext cx="11374757" cy="1615827"/>
          </a:xfrm>
          <a:prstGeom prst="rect">
            <a:avLst/>
          </a:prstGeom>
          <a:noFill/>
        </p:spPr>
        <p:txBody>
          <a:bodyPr wrap="square">
            <a:spAutoFit/>
          </a:bodyPr>
          <a:lstStyle/>
          <a:p>
            <a:pPr algn="ctr">
              <a:lnSpc>
                <a:spcPct val="150000"/>
              </a:lnSpc>
            </a:pPr>
            <a:r>
              <a:rPr lang="ne-NP" sz="7200" b="1" dirty="0">
                <a:solidFill>
                  <a:srgbClr val="0070C0"/>
                </a:solidFill>
                <a:cs typeface="Kalimati" pitchFamily="2"/>
              </a:rPr>
              <a:t>अवधारणा तथा परिभाषा</a:t>
            </a:r>
            <a:endParaRPr lang="en-US" sz="7200" b="1" dirty="0">
              <a:solidFill>
                <a:srgbClr val="0070C0"/>
              </a:solidFill>
              <a:cs typeface="Kalimati" pitchFamily="2"/>
            </a:endParaRPr>
          </a:p>
        </p:txBody>
      </p:sp>
    </p:spTree>
    <p:extLst>
      <p:ext uri="{BB962C8B-B14F-4D97-AF65-F5344CB8AC3E}">
        <p14:creationId xmlns:p14="http://schemas.microsoft.com/office/powerpoint/2010/main" val="1080235909"/>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2" y="6493980"/>
            <a:ext cx="675806" cy="341426"/>
          </a:xfrm>
        </p:spPr>
        <p:txBody>
          <a:bodyPr/>
          <a:lstStyle/>
          <a:p>
            <a:pPr algn="r"/>
            <a:fld id="{2840B2E4-A264-431E-ABDE-38E3BCDA5876}" type="slidenum">
              <a:rPr lang="en-US" smtClean="0">
                <a:latin typeface="Fontasy Himali" panose="04020500000000000000" pitchFamily="82" charset="0"/>
              </a:rPr>
              <a:pPr algn="r"/>
              <a:t>14</a:t>
            </a:fld>
            <a:endParaRPr lang="en-US" dirty="0">
              <a:latin typeface="Fontasy Himali" panose="04020500000000000000" pitchFamily="82" charset="0"/>
            </a:endParaRPr>
          </a:p>
        </p:txBody>
      </p:sp>
      <p:sp>
        <p:nvSpPr>
          <p:cNvPr id="5" name="Rectangle 4"/>
          <p:cNvSpPr/>
          <p:nvPr/>
        </p:nvSpPr>
        <p:spPr>
          <a:xfrm>
            <a:off x="654922" y="1565579"/>
            <a:ext cx="10828420" cy="769441"/>
          </a:xfrm>
          <a:prstGeom prst="rect">
            <a:avLst/>
          </a:prstGeom>
          <a:ln>
            <a:solidFill>
              <a:schemeClr val="tx1"/>
            </a:solidFill>
          </a:ln>
        </p:spPr>
        <p:txBody>
          <a:bodyPr wrap="square">
            <a:spAutoFit/>
          </a:bodyPr>
          <a:lstStyle/>
          <a:p>
            <a:pPr>
              <a:lnSpc>
                <a:spcPct val="110000"/>
              </a:lnSpc>
            </a:pPr>
            <a:r>
              <a:rPr lang="ne-NP" sz="2000" u="sng">
                <a:cs typeface="Kalimati" pitchFamily="2"/>
              </a:rPr>
              <a:t>गणक पुस्तिका</a:t>
            </a:r>
            <a:r>
              <a:rPr lang="en-US" sz="2000" u="sng">
                <a:cs typeface="Kalimati" pitchFamily="2"/>
              </a:rPr>
              <a:t>(</a:t>
            </a:r>
            <a:r>
              <a:rPr lang="ne-NP" sz="2000" u="sng">
                <a:cs typeface="Kalimati" pitchFamily="2"/>
              </a:rPr>
              <a:t>प्रशिक्षकले पुस्तिकाको तल उल्लेखित भागहरुको मुख्यमुख्य कुराहरु व्याख्या गर्ने</a:t>
            </a:r>
            <a:r>
              <a:rPr lang="en-US" sz="2000" u="sng">
                <a:cs typeface="Kalimati" pitchFamily="2"/>
              </a:rPr>
              <a:t>)</a:t>
            </a:r>
            <a:r>
              <a:rPr lang="ne-NP" sz="2000" u="sng">
                <a:cs typeface="Kalimati" pitchFamily="2"/>
              </a:rPr>
              <a:t> </a:t>
            </a:r>
          </a:p>
          <a:p>
            <a:pPr marL="285750" indent="-285750">
              <a:lnSpc>
                <a:spcPct val="110000"/>
              </a:lnSpc>
              <a:buFont typeface="Arial" panose="020B0604020202020204" pitchFamily="34" charset="0"/>
              <a:buChar char="•"/>
            </a:pPr>
            <a:r>
              <a:rPr lang="ne-NP" sz="2000">
                <a:cs typeface="Kalimati" pitchFamily="2"/>
              </a:rPr>
              <a:t>भाग ४</a:t>
            </a:r>
            <a:r>
              <a:rPr lang="en-US" sz="2000">
                <a:cs typeface="Kalimati" pitchFamily="2"/>
              </a:rPr>
              <a:t>:</a:t>
            </a:r>
            <a:r>
              <a:rPr lang="ne-NP" sz="2000">
                <a:cs typeface="Kalimati" pitchFamily="2"/>
              </a:rPr>
              <a:t> जनगणनामा प्रयोग हुने शब्दहरुको अवधारणा र परिभाषा</a:t>
            </a:r>
          </a:p>
        </p:txBody>
      </p:sp>
    </p:spTree>
    <p:extLst>
      <p:ext uri="{BB962C8B-B14F-4D97-AF65-F5344CB8AC3E}">
        <p14:creationId xmlns:p14="http://schemas.microsoft.com/office/powerpoint/2010/main" val="1363451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7948" y="6522071"/>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15</a:t>
            </a:fld>
            <a:endParaRPr lang="en-US" sz="2000" dirty="0">
              <a:latin typeface="Fontasy Himali" panose="04020500000000000000" pitchFamily="82" charset="0"/>
              <a:cs typeface="Kalimati" panose="00000400000000000000" pitchFamily="2"/>
            </a:endParaRPr>
          </a:p>
        </p:txBody>
      </p:sp>
      <p:sp>
        <p:nvSpPr>
          <p:cNvPr id="9" name="TextBox 8">
            <a:extLst>
              <a:ext uri="{FF2B5EF4-FFF2-40B4-BE49-F238E27FC236}">
                <a16:creationId xmlns:a16="http://schemas.microsoft.com/office/drawing/2014/main" id="{14E7B154-D8E9-48AE-B668-D8545F753D01}"/>
              </a:ext>
            </a:extLst>
          </p:cNvPr>
          <p:cNvSpPr txBox="1"/>
          <p:nvPr/>
        </p:nvSpPr>
        <p:spPr>
          <a:xfrm>
            <a:off x="36457" y="1449722"/>
            <a:ext cx="6730104" cy="4154984"/>
          </a:xfrm>
          <a:prstGeom prst="rect">
            <a:avLst/>
          </a:prstGeom>
          <a:noFill/>
        </p:spPr>
        <p:txBody>
          <a:bodyPr wrap="square">
            <a:spAutoFit/>
          </a:bodyPr>
          <a:lstStyle/>
          <a:p>
            <a:pPr marL="176213" indent="-176213">
              <a:buFont typeface="Arial" panose="020B0604020202020204" pitchFamily="34" charset="0"/>
              <a:buChar char="•"/>
            </a:pPr>
            <a:r>
              <a:rPr lang="ne-NP" sz="2400">
                <a:cs typeface="Kalimati" panose="00000400000000000000" pitchFamily="2"/>
              </a:rPr>
              <a:t>गणकलाई उपलव्ध गराइने गणना क्षेत्र नक्सामा </a:t>
            </a:r>
          </a:p>
          <a:p>
            <a:pPr marL="176213" indent="-176213"/>
            <a:r>
              <a:rPr lang="ne-NP" sz="2400">
                <a:cs typeface="Kalimati" panose="00000400000000000000" pitchFamily="2"/>
              </a:rPr>
              <a:t>	गणना गर्नुपर्ने क्षेत्रको चारै दिशाको विस्तृत विवरणहरु देखाइएका हुन्छन् ।</a:t>
            </a:r>
            <a:endParaRPr lang="en-US" sz="2400" dirty="0">
              <a:cs typeface="Kalimati" panose="00000400000000000000" pitchFamily="2"/>
            </a:endParaRPr>
          </a:p>
          <a:p>
            <a:pPr marL="176213" indent="-176213"/>
            <a:endParaRPr lang="en-US" sz="2400" dirty="0">
              <a:cs typeface="Kalimati" panose="00000400000000000000" pitchFamily="2"/>
            </a:endParaRPr>
          </a:p>
          <a:p>
            <a:pPr marL="168275" indent="-168275">
              <a:buFont typeface="Arial" panose="020B0604020202020204" pitchFamily="34" charset="0"/>
              <a:buChar char="•"/>
            </a:pPr>
            <a:r>
              <a:rPr lang="ne-NP" sz="2400">
                <a:cs typeface="Kalimati" panose="00000400000000000000" pitchFamily="2"/>
              </a:rPr>
              <a:t>गणना </a:t>
            </a:r>
            <a:r>
              <a:rPr lang="ne-NP" sz="2400" dirty="0">
                <a:cs typeface="Kalimati" panose="00000400000000000000" pitchFamily="2"/>
              </a:rPr>
              <a:t>क्षेत्र भन्नाले एक जना गणकले </a:t>
            </a:r>
            <a:r>
              <a:rPr lang="ne-NP" sz="2400">
                <a:cs typeface="Kalimati" panose="00000400000000000000" pitchFamily="2"/>
              </a:rPr>
              <a:t>गणना अवधिमा</a:t>
            </a:r>
            <a:endParaRPr lang="en-US" sz="2400" dirty="0">
              <a:cs typeface="Kalimati" panose="00000400000000000000" pitchFamily="2"/>
            </a:endParaRPr>
          </a:p>
          <a:p>
            <a:r>
              <a:rPr lang="ne-NP" sz="2400">
                <a:cs typeface="Kalimati" panose="00000400000000000000" pitchFamily="2"/>
              </a:rPr>
              <a:t>गर्नुपर्ने </a:t>
            </a:r>
            <a:r>
              <a:rPr lang="ne-NP" sz="2400" dirty="0">
                <a:cs typeface="Kalimati" panose="00000400000000000000" pitchFamily="2"/>
              </a:rPr>
              <a:t>भौगोलिक एकाइ वा क्षेत्र हो । </a:t>
            </a:r>
          </a:p>
          <a:p>
            <a:pPr marL="176213" indent="-176213">
              <a:buFont typeface="Arial" panose="020B0604020202020204" pitchFamily="34" charset="0"/>
              <a:buChar char="•"/>
            </a:pPr>
            <a:endParaRPr lang="ne-NP" sz="2400" dirty="0">
              <a:cs typeface="Kalimati" panose="00000400000000000000" pitchFamily="2"/>
            </a:endParaRPr>
          </a:p>
          <a:p>
            <a:pPr marL="176213" indent="-176213">
              <a:buFont typeface="Arial" panose="020B0604020202020204" pitchFamily="34" charset="0"/>
              <a:buChar char="•"/>
            </a:pPr>
            <a:endParaRPr lang="ne-NP" sz="2400" dirty="0">
              <a:cs typeface="Kalimati" panose="00000400000000000000" pitchFamily="2"/>
            </a:endParaRPr>
          </a:p>
          <a:p>
            <a:pPr marL="176213" indent="-176213">
              <a:buFont typeface="Arial" panose="020B0604020202020204" pitchFamily="34" charset="0"/>
              <a:buChar char="•"/>
            </a:pPr>
            <a:r>
              <a:rPr lang="ne-NP" sz="2400" dirty="0">
                <a:cs typeface="Kalimati" panose="00000400000000000000" pitchFamily="2"/>
              </a:rPr>
              <a:t>कुनै सिंगो वडाको एउटा गणना क्षेत्र वा ठुला वडाहरूलाई विभाजन गरी धेरैवटा गणना क्षेत्र बनाइएको हुन्छ । </a:t>
            </a:r>
          </a:p>
        </p:txBody>
      </p:sp>
      <p:sp>
        <p:nvSpPr>
          <p:cNvPr id="10" name="TextBox 9">
            <a:extLst>
              <a:ext uri="{FF2B5EF4-FFF2-40B4-BE49-F238E27FC236}">
                <a16:creationId xmlns:a16="http://schemas.microsoft.com/office/drawing/2014/main" id="{FE6FD292-6D2F-4D6B-A9B6-58E91687B48A}"/>
              </a:ext>
            </a:extLst>
          </p:cNvPr>
          <p:cNvSpPr txBox="1"/>
          <p:nvPr/>
        </p:nvSpPr>
        <p:spPr>
          <a:xfrm>
            <a:off x="304799" y="740400"/>
            <a:ext cx="5925879" cy="523220"/>
          </a:xfrm>
          <a:prstGeom prst="rect">
            <a:avLst/>
          </a:prstGeom>
          <a:noFill/>
        </p:spPr>
        <p:txBody>
          <a:bodyPr wrap="square">
            <a:spAutoFit/>
          </a:bodyPr>
          <a:lstStyle/>
          <a:p>
            <a:pPr algn="ctr"/>
            <a:r>
              <a:rPr lang="ne-NP" sz="2800" b="1" dirty="0">
                <a:solidFill>
                  <a:srgbClr val="0070C0"/>
                </a:solidFill>
                <a:cs typeface="Kalimati" pitchFamily="2"/>
              </a:rPr>
              <a:t>गणना क्षेत्र</a:t>
            </a:r>
            <a:endParaRPr lang="en-US" sz="2800" b="1" dirty="0">
              <a:cs typeface="Kalimati" panose="00000400000000000000" pitchFamily="2"/>
            </a:endParaRPr>
          </a:p>
        </p:txBody>
      </p:sp>
      <p:pic>
        <p:nvPicPr>
          <p:cNvPr id="2" name="Picture 1"/>
          <p:cNvPicPr>
            <a:picLocks noChangeAspect="1"/>
          </p:cNvPicPr>
          <p:nvPr/>
        </p:nvPicPr>
        <p:blipFill>
          <a:blip r:embed="rId2"/>
          <a:stretch>
            <a:fillRect/>
          </a:stretch>
        </p:blipFill>
        <p:spPr>
          <a:xfrm>
            <a:off x="6892643" y="1436966"/>
            <a:ext cx="5240287" cy="4865600"/>
          </a:xfrm>
          <a:prstGeom prst="rect">
            <a:avLst/>
          </a:prstGeom>
        </p:spPr>
      </p:pic>
      <p:cxnSp>
        <p:nvCxnSpPr>
          <p:cNvPr id="22" name="Straight Arrow Connector 21"/>
          <p:cNvCxnSpPr>
            <a:cxnSpLocks/>
          </p:cNvCxnSpPr>
          <p:nvPr/>
        </p:nvCxnSpPr>
        <p:spPr>
          <a:xfrm>
            <a:off x="6355080" y="2301240"/>
            <a:ext cx="3511934" cy="91089"/>
          </a:xfrm>
          <a:prstGeom prst="straightConnector1">
            <a:avLst/>
          </a:prstGeom>
          <a:ln w="38100">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p:cNvCxnSpPr>
            <a:cxnSpLocks/>
          </p:cNvCxnSpPr>
          <p:nvPr/>
        </p:nvCxnSpPr>
        <p:spPr>
          <a:xfrm>
            <a:off x="6355080" y="3520482"/>
            <a:ext cx="4794701" cy="314099"/>
          </a:xfrm>
          <a:prstGeom prst="straightConnector1">
            <a:avLst/>
          </a:prstGeom>
          <a:ln w="38100">
            <a:solidFill>
              <a:srgbClr val="00B050"/>
            </a:solidFill>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ACBB5465-45F2-4522-82EE-8AD2544BA93B}"/>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8" name="Oval 7"/>
          <p:cNvSpPr/>
          <p:nvPr/>
        </p:nvSpPr>
        <p:spPr>
          <a:xfrm>
            <a:off x="36457" y="1263620"/>
            <a:ext cx="6730104" cy="1372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36457" y="2761662"/>
            <a:ext cx="6730104" cy="11592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76369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2431" y="6503785"/>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16</a:t>
            </a:fld>
            <a:endParaRPr lang="en-US" sz="2000" dirty="0">
              <a:latin typeface="Fontasy Himali" panose="04020500000000000000" pitchFamily="82" charset="0"/>
              <a:cs typeface="Kalimati" panose="00000400000000000000" pitchFamily="2"/>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133234" y="1623208"/>
            <a:ext cx="9467966" cy="3970318"/>
          </a:xfrm>
          <a:prstGeom prst="rect">
            <a:avLst/>
          </a:prstGeom>
          <a:noFill/>
        </p:spPr>
        <p:txBody>
          <a:bodyPr wrap="square">
            <a:spAutoFit/>
          </a:bodyPr>
          <a:lstStyle/>
          <a:p>
            <a:pPr marL="398463" indent="-222250" algn="just">
              <a:lnSpc>
                <a:spcPct val="150000"/>
              </a:lnSpc>
              <a:buFont typeface="Arial" panose="020B0604020202020204" pitchFamily="34" charset="0"/>
              <a:buChar char="•"/>
            </a:pPr>
            <a:r>
              <a:rPr lang="ne-NP" sz="2400" dirty="0">
                <a:cs typeface="Kalimati" panose="00000400000000000000" pitchFamily="2"/>
              </a:rPr>
              <a:t>घर भन्नाले सामान्यतया चारैतिर गारो</a:t>
            </a:r>
            <a:r>
              <a:rPr lang="en-US" sz="2400" dirty="0">
                <a:cs typeface="Kalimati" panose="00000400000000000000" pitchFamily="2"/>
              </a:rPr>
              <a:t>/</a:t>
            </a:r>
            <a:r>
              <a:rPr lang="ne-NP" sz="2400" dirty="0">
                <a:cs typeface="Kalimati" panose="00000400000000000000" pitchFamily="2"/>
              </a:rPr>
              <a:t>टाटी लगाई ढोका/झ्याल भएको छानो हालेर बसोबास वा अन्य प्रयोगका</a:t>
            </a:r>
            <a:r>
              <a:rPr lang="en-US" sz="2400" dirty="0">
                <a:cs typeface="Kalimati" panose="00000400000000000000" pitchFamily="2"/>
              </a:rPr>
              <a:t> </a:t>
            </a:r>
            <a:r>
              <a:rPr lang="ne-NP" sz="2400" dirty="0">
                <a:cs typeface="Kalimati" panose="00000400000000000000" pitchFamily="2"/>
              </a:rPr>
              <a:t>लागि बनाइएको एक वा एक भन्दा बढी कोठा वा तला </a:t>
            </a:r>
            <a:r>
              <a:rPr lang="ne-NP" sz="2400">
                <a:cs typeface="Kalimati" panose="00000400000000000000" pitchFamily="2"/>
              </a:rPr>
              <a:t>भएको संरचना हो </a:t>
            </a:r>
            <a:r>
              <a:rPr lang="ne-NP" sz="2400" dirty="0">
                <a:cs typeface="Kalimati" panose="00000400000000000000" pitchFamily="2"/>
              </a:rPr>
              <a:t>।</a:t>
            </a:r>
          </a:p>
          <a:p>
            <a:pPr marL="398463" indent="-222250" algn="just">
              <a:lnSpc>
                <a:spcPct val="150000"/>
              </a:lnSpc>
              <a:buFont typeface="Arial" panose="020B0604020202020204" pitchFamily="34" charset="0"/>
              <a:buChar char="•"/>
            </a:pPr>
            <a:r>
              <a:rPr lang="ne-NP" sz="2400" dirty="0">
                <a:cs typeface="Kalimati" panose="00000400000000000000" pitchFamily="2"/>
              </a:rPr>
              <a:t>एउटै संरचना अन्तर्गत बनेको जग, गारो तथा छाना भएमा र एउटै मूलढोका र सिँढी भएमा त्यसलाई एउटा घर मान्नुपर्दछ ।</a:t>
            </a:r>
          </a:p>
          <a:p>
            <a:pPr marL="398463" indent="-222250" algn="just">
              <a:lnSpc>
                <a:spcPct val="150000"/>
              </a:lnSpc>
              <a:buFont typeface="Arial" panose="020B0604020202020204" pitchFamily="34" charset="0"/>
              <a:buChar char="•"/>
            </a:pPr>
            <a:r>
              <a:rPr lang="ne-NP" sz="2400" dirty="0">
                <a:cs typeface="Kalimati" panose="00000400000000000000" pitchFamily="2"/>
              </a:rPr>
              <a:t>उदाहरणका लागि अपार्टमेन्ट बिल्डिङ्गमा धेरै परिवारको अलग अलग स्वामित्वमा धेरै फ्ल्याटहरू हुने भएतापनि एउटै घर मान्नुपर्दछ ।</a:t>
            </a:r>
          </a:p>
        </p:txBody>
      </p:sp>
      <p:sp>
        <p:nvSpPr>
          <p:cNvPr id="9" name="TextBox 8">
            <a:extLst>
              <a:ext uri="{FF2B5EF4-FFF2-40B4-BE49-F238E27FC236}">
                <a16:creationId xmlns:a16="http://schemas.microsoft.com/office/drawing/2014/main" id="{88D92084-D67A-4702-A980-BB0C1583EB62}"/>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a:t>
            </a:r>
            <a:endParaRPr lang="en-US" sz="2800" b="1" dirty="0">
              <a:solidFill>
                <a:srgbClr val="0070C0"/>
              </a:solidFill>
              <a:cs typeface="Kalimati" pitchFamily="2"/>
            </a:endParaRPr>
          </a:p>
        </p:txBody>
      </p:sp>
      <p:sp>
        <p:nvSpPr>
          <p:cNvPr id="6" name="TextBox 5">
            <a:extLst>
              <a:ext uri="{FF2B5EF4-FFF2-40B4-BE49-F238E27FC236}">
                <a16:creationId xmlns:a16="http://schemas.microsoft.com/office/drawing/2014/main" id="{745002BF-B348-4236-9FCE-1A947F0D730C}"/>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pic>
        <p:nvPicPr>
          <p:cNvPr id="10" name="Picture 9">
            <a:extLst>
              <a:ext uri="{FF2B5EF4-FFF2-40B4-BE49-F238E27FC236}">
                <a16:creationId xmlns:a16="http://schemas.microsoft.com/office/drawing/2014/main" id="{447AAD28-E533-4555-A19D-11C64E33EF91}"/>
              </a:ext>
            </a:extLst>
          </p:cNvPr>
          <p:cNvPicPr>
            <a:picLocks noChangeAspect="1"/>
          </p:cNvPicPr>
          <p:nvPr/>
        </p:nvPicPr>
        <p:blipFill>
          <a:blip r:embed="rId2"/>
          <a:stretch>
            <a:fillRect/>
          </a:stretch>
        </p:blipFill>
        <p:spPr>
          <a:xfrm>
            <a:off x="10366608" y="3585282"/>
            <a:ext cx="1655696" cy="2464643"/>
          </a:xfrm>
          <a:prstGeom prst="rect">
            <a:avLst/>
          </a:prstGeom>
        </p:spPr>
      </p:pic>
      <p:pic>
        <p:nvPicPr>
          <p:cNvPr id="11" name="Content Placeholder 3">
            <a:extLst>
              <a:ext uri="{FF2B5EF4-FFF2-40B4-BE49-F238E27FC236}">
                <a16:creationId xmlns:a16="http://schemas.microsoft.com/office/drawing/2014/main" id="{C4A33ABE-4D13-48E6-8A6C-41E4B29BD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6608" y="1774341"/>
            <a:ext cx="1628497" cy="1716002"/>
          </a:xfrm>
          <a:prstGeom prst="rect">
            <a:avLst/>
          </a:prstGeom>
        </p:spPr>
      </p:pic>
    </p:spTree>
    <p:extLst>
      <p:ext uri="{BB962C8B-B14F-4D97-AF65-F5344CB8AC3E}">
        <p14:creationId xmlns:p14="http://schemas.microsoft.com/office/powerpoint/2010/main" val="1782475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6" y="6504587"/>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17</a:t>
            </a:fld>
            <a:endParaRPr lang="en-US" sz="2000" dirty="0">
              <a:latin typeface="Fontasy Himali" panose="04020500000000000000" pitchFamily="82" charset="0"/>
              <a:cs typeface="Kalimati" panose="00000400000000000000" pitchFamily="2"/>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40734" y="1241707"/>
            <a:ext cx="7884448" cy="5586145"/>
          </a:xfrm>
          <a:prstGeom prst="rect">
            <a:avLst/>
          </a:prstGeom>
          <a:noFill/>
        </p:spPr>
        <p:txBody>
          <a:bodyPr wrap="square">
            <a:spAutoFit/>
          </a:bodyPr>
          <a:lstStyle/>
          <a:p>
            <a:pPr marL="703263" indent="-466725" algn="just">
              <a:lnSpc>
                <a:spcPct val="150000"/>
              </a:lnSpc>
              <a:buFont typeface="Arial" panose="020B0604020202020204" pitchFamily="34" charset="0"/>
              <a:buChar char="•"/>
            </a:pPr>
            <a:r>
              <a:rPr lang="ne-NP" sz="2400" dirty="0">
                <a:cs typeface="Kalimati" panose="00000400000000000000" pitchFamily="2"/>
              </a:rPr>
              <a:t>कुनै स्थानमा बीचमा गारोले छुट्याएर पनि दुई घर बनाइएको हुन्छ ।</a:t>
            </a:r>
            <a:r>
              <a:rPr lang="en-US" sz="2400" dirty="0">
                <a:cs typeface="Kalimati" panose="00000400000000000000" pitchFamily="2"/>
              </a:rPr>
              <a:t> </a:t>
            </a:r>
            <a:r>
              <a:rPr lang="ne-NP" sz="2400" b="1" dirty="0">
                <a:cs typeface="Kalimati" panose="00000400000000000000" pitchFamily="2"/>
              </a:rPr>
              <a:t>यस्तो अवस्थामा घरमा प्रवेश गर्न अलग ढोका र सिढी रहेको हुन्छ ।</a:t>
            </a:r>
          </a:p>
          <a:p>
            <a:pPr marL="703263" indent="-466725" algn="just">
              <a:lnSpc>
                <a:spcPct val="150000"/>
              </a:lnSpc>
              <a:buFont typeface="Arial" panose="020B0604020202020204" pitchFamily="34" charset="0"/>
              <a:buChar char="•"/>
            </a:pPr>
            <a:r>
              <a:rPr lang="ne-NP" sz="2400" dirty="0">
                <a:cs typeface="Kalimati" panose="00000400000000000000" pitchFamily="2"/>
              </a:rPr>
              <a:t>कुनै घर दुईतिर अरू घरको आडमा वा पहराको आड लिएर पनि बनाइएका पनि हुन सक्छन् । सबै घरमा चारैतर्फ</a:t>
            </a:r>
            <a:r>
              <a:rPr lang="en-US" sz="2400" dirty="0">
                <a:cs typeface="Kalimati" panose="00000400000000000000" pitchFamily="2"/>
              </a:rPr>
              <a:t> </a:t>
            </a:r>
            <a:r>
              <a:rPr lang="ne-NP" sz="2400" dirty="0">
                <a:cs typeface="Kalimati" panose="00000400000000000000" pitchFamily="2"/>
              </a:rPr>
              <a:t>गारो</a:t>
            </a:r>
            <a:r>
              <a:rPr lang="en-US" sz="2400" dirty="0">
                <a:cs typeface="Kalimati" panose="00000400000000000000" pitchFamily="2"/>
              </a:rPr>
              <a:t> / </a:t>
            </a:r>
            <a:r>
              <a:rPr lang="ne-NP" sz="2400" dirty="0">
                <a:cs typeface="Kalimati" panose="00000400000000000000" pitchFamily="2"/>
              </a:rPr>
              <a:t>टाटी नहुन पनि सक्दछ । </a:t>
            </a:r>
          </a:p>
          <a:p>
            <a:pPr marL="703263" indent="-466725" algn="just">
              <a:lnSpc>
                <a:spcPct val="150000"/>
              </a:lnSpc>
              <a:buFont typeface="Arial" panose="020B0604020202020204" pitchFamily="34" charset="0"/>
              <a:buChar char="•"/>
            </a:pPr>
            <a:r>
              <a:rPr lang="ne-NP" sz="2400" dirty="0">
                <a:cs typeface="Kalimati" panose="00000400000000000000" pitchFamily="2"/>
              </a:rPr>
              <a:t>घर </a:t>
            </a:r>
            <a:r>
              <a:rPr lang="en-US" sz="2400" dirty="0">
                <a:cs typeface="Kalimati" panose="00000400000000000000" pitchFamily="2"/>
              </a:rPr>
              <a:t> </a:t>
            </a:r>
            <a:r>
              <a:rPr lang="ne-NP" sz="2400" dirty="0">
                <a:cs typeface="Kalimati" panose="00000400000000000000" pitchFamily="2"/>
              </a:rPr>
              <a:t>विभिन्न आकार, प्रकार वा किसिमका हुनसक्दछन् ।</a:t>
            </a:r>
          </a:p>
          <a:p>
            <a:pPr marL="633413" indent="-457200" algn="just">
              <a:lnSpc>
                <a:spcPct val="150000"/>
              </a:lnSpc>
              <a:buFont typeface="Arial" panose="020B0604020202020204" pitchFamily="34" charset="0"/>
              <a:buChar char="•"/>
            </a:pPr>
            <a:r>
              <a:rPr lang="ne-NP" sz="2400" dirty="0">
                <a:cs typeface="Kalimati" panose="00000400000000000000" pitchFamily="2"/>
              </a:rPr>
              <a:t>गणनाको प्रयोजनका लागि यी सबै किसिमका संरचनाः  झुप्रो, घर, भवन, महल, अपार्टमेन्ट बिल्डिङ लाई घर भन्ने बुझ्नुपर्दछ। </a:t>
            </a:r>
            <a:endParaRPr lang="ne-NP" sz="2400" dirty="0"/>
          </a:p>
        </p:txBody>
      </p:sp>
      <p:pic>
        <p:nvPicPr>
          <p:cNvPr id="10"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5693" y="3328322"/>
            <a:ext cx="1708273" cy="123591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7780" y="4663307"/>
            <a:ext cx="1835177" cy="1351347"/>
          </a:xfrm>
          <a:prstGeom prst="rect">
            <a:avLst/>
          </a:prstGeom>
        </p:spPr>
      </p:pic>
      <p:pic>
        <p:nvPicPr>
          <p:cNvPr id="2" name="Picture 1"/>
          <p:cNvPicPr>
            <a:picLocks noChangeAspect="1"/>
          </p:cNvPicPr>
          <p:nvPr/>
        </p:nvPicPr>
        <p:blipFill>
          <a:blip r:embed="rId4"/>
          <a:stretch>
            <a:fillRect/>
          </a:stretch>
        </p:blipFill>
        <p:spPr>
          <a:xfrm>
            <a:off x="8277780" y="3343190"/>
            <a:ext cx="1835177" cy="1083499"/>
          </a:xfrm>
          <a:prstGeom prst="rect">
            <a:avLst/>
          </a:prstGeom>
        </p:spPr>
      </p:pic>
      <p:pic>
        <p:nvPicPr>
          <p:cNvPr id="3" name="Picture 2"/>
          <p:cNvPicPr>
            <a:picLocks noChangeAspect="1"/>
          </p:cNvPicPr>
          <p:nvPr/>
        </p:nvPicPr>
        <p:blipFill>
          <a:blip r:embed="rId5"/>
          <a:stretch>
            <a:fillRect/>
          </a:stretch>
        </p:blipFill>
        <p:spPr>
          <a:xfrm>
            <a:off x="10388010" y="1995106"/>
            <a:ext cx="1728890" cy="1234142"/>
          </a:xfrm>
          <a:prstGeom prst="rect">
            <a:avLst/>
          </a:prstGeom>
        </p:spPr>
      </p:pic>
      <p:pic>
        <p:nvPicPr>
          <p:cNvPr id="16" name="Picture 15"/>
          <p:cNvPicPr>
            <a:picLocks noChangeAspect="1"/>
          </p:cNvPicPr>
          <p:nvPr/>
        </p:nvPicPr>
        <p:blipFill>
          <a:blip r:embed="rId6"/>
          <a:stretch>
            <a:fillRect/>
          </a:stretch>
        </p:blipFill>
        <p:spPr>
          <a:xfrm>
            <a:off x="10350629" y="4763774"/>
            <a:ext cx="1828800" cy="1257300"/>
          </a:xfrm>
          <a:prstGeom prst="rect">
            <a:avLst/>
          </a:prstGeom>
        </p:spPr>
      </p:pic>
      <p:pic>
        <p:nvPicPr>
          <p:cNvPr id="17" name="Picture 16"/>
          <p:cNvPicPr>
            <a:picLocks noChangeAspect="1"/>
          </p:cNvPicPr>
          <p:nvPr/>
        </p:nvPicPr>
        <p:blipFill>
          <a:blip r:embed="rId7"/>
          <a:stretch>
            <a:fillRect/>
          </a:stretch>
        </p:blipFill>
        <p:spPr>
          <a:xfrm>
            <a:off x="8277779" y="2024724"/>
            <a:ext cx="1835178" cy="1245897"/>
          </a:xfrm>
          <a:prstGeom prst="rect">
            <a:avLst/>
          </a:prstGeom>
        </p:spPr>
      </p:pic>
      <p:sp>
        <p:nvSpPr>
          <p:cNvPr id="13" name="TextBox 12">
            <a:extLst>
              <a:ext uri="{FF2B5EF4-FFF2-40B4-BE49-F238E27FC236}">
                <a16:creationId xmlns:a16="http://schemas.microsoft.com/office/drawing/2014/main" id="{938E6F86-2B0C-43A0-B3A1-5A149C23494B}"/>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a:t>
            </a:r>
            <a:endParaRPr lang="en-US" sz="2800" b="1" dirty="0">
              <a:solidFill>
                <a:srgbClr val="0070C0"/>
              </a:solidFill>
              <a:cs typeface="Kalimati" pitchFamily="2"/>
            </a:endParaRPr>
          </a:p>
        </p:txBody>
      </p:sp>
    </p:spTree>
    <p:extLst>
      <p:ext uri="{BB962C8B-B14F-4D97-AF65-F5344CB8AC3E}">
        <p14:creationId xmlns:p14="http://schemas.microsoft.com/office/powerpoint/2010/main" val="103060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46058" y="6528391"/>
            <a:ext cx="745942" cy="327012"/>
          </a:xfrm>
        </p:spPr>
        <p:txBody>
          <a:bodyPr/>
          <a:lstStyle/>
          <a:p>
            <a:pPr algn="r"/>
            <a:fld id="{2840B2E4-A264-431E-ABDE-38E3BCDA5876}" type="slidenum">
              <a:rPr lang="en-US" smtClean="0">
                <a:latin typeface="Fontasy Himali" panose="04020500000000000000" pitchFamily="82" charset="0"/>
              </a:rPr>
              <a:pPr algn="r"/>
              <a:t>18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176980" y="1334663"/>
            <a:ext cx="11827177" cy="5201424"/>
          </a:xfrm>
          <a:prstGeom prst="rect">
            <a:avLst/>
          </a:prstGeom>
          <a:noFill/>
        </p:spPr>
        <p:txBody>
          <a:bodyPr wrap="square">
            <a:spAutoFit/>
          </a:bodyPr>
          <a:lstStyle/>
          <a:p>
            <a:pPr marL="233363" indent="-233363">
              <a:lnSpc>
                <a:spcPct val="150000"/>
              </a:lnSpc>
              <a:buFont typeface="Arial" panose="020B0604020202020204" pitchFamily="34" charset="0"/>
              <a:buChar char="•"/>
            </a:pPr>
            <a:r>
              <a:rPr lang="ne-NP" sz="2400" dirty="0">
                <a:cs typeface="Kalimati" panose="00000400000000000000" pitchFamily="2"/>
              </a:rPr>
              <a:t>यो जनगणनामा परिवारको अक्सर बसोवास भएको वा अन्य प्रयोजनको लागि प्रयोग गरिएको </a:t>
            </a:r>
            <a:r>
              <a:rPr lang="ne-NP" sz="2400" b="1" dirty="0">
                <a:cs typeface="Kalimati" panose="00000400000000000000" pitchFamily="2"/>
              </a:rPr>
              <a:t>सम्पूर्ण घरहरुको विवरण संकलन गरिन्छ </a:t>
            </a:r>
            <a:r>
              <a:rPr lang="ne-NP" sz="2400" dirty="0">
                <a:cs typeface="Kalimati" panose="00000400000000000000" pitchFamily="2"/>
              </a:rPr>
              <a:t>। </a:t>
            </a:r>
          </a:p>
          <a:p>
            <a:pPr marL="233363" indent="-233363">
              <a:lnSpc>
                <a:spcPct val="150000"/>
              </a:lnSpc>
              <a:buFont typeface="Arial" panose="020B0604020202020204" pitchFamily="34" charset="0"/>
              <a:buChar char="•"/>
            </a:pPr>
            <a:r>
              <a:rPr lang="ne-NP" sz="2400" dirty="0">
                <a:cs typeface="Kalimati" panose="00000400000000000000" pitchFamily="2"/>
              </a:rPr>
              <a:t>अर्थात् परिवारको अक्सर बसोबास भएको जुनसुकै प्रकारको घरको पनि विवरण लिइन्छ भने परिवार बसोवास नगर्नेको हकमा </a:t>
            </a:r>
            <a:r>
              <a:rPr lang="ne-NP" sz="2400" b="1" dirty="0">
                <a:cs typeface="Kalimati" panose="00000400000000000000" pitchFamily="2"/>
              </a:rPr>
              <a:t>अस्थायी प्रकृतिका संरचनाहरु बाहेक </a:t>
            </a:r>
            <a:r>
              <a:rPr lang="ne-NP" sz="2400" dirty="0">
                <a:cs typeface="Kalimati" panose="00000400000000000000" pitchFamily="2"/>
              </a:rPr>
              <a:t>सबै घरहरुको विवरण संकलन गरिन्छ । </a:t>
            </a:r>
          </a:p>
          <a:p>
            <a:pPr marL="233363" indent="-233363">
              <a:lnSpc>
                <a:spcPct val="150000"/>
              </a:lnSpc>
              <a:buFont typeface="Arial" panose="020B0604020202020204" pitchFamily="34" charset="0"/>
              <a:buChar char="•"/>
            </a:pPr>
            <a:endParaRPr lang="ne-NP" sz="2400" dirty="0">
              <a:cs typeface="Kalimati" panose="00000400000000000000" pitchFamily="2"/>
            </a:endParaRPr>
          </a:p>
          <a:p>
            <a:r>
              <a:rPr lang="ne-NP" sz="2400" b="1" u="sng" dirty="0">
                <a:cs typeface="Kalimati" panose="00000400000000000000" pitchFamily="2"/>
              </a:rPr>
              <a:t>गणना गर्नु नपर्ने संरचनाहरुको उदाहरण</a:t>
            </a:r>
          </a:p>
          <a:p>
            <a:r>
              <a:rPr lang="ne-NP" sz="3600" dirty="0">
                <a:solidFill>
                  <a:srgbClr val="FF0000"/>
                </a:solidFill>
                <a:cs typeface="Kalimati" panose="00000400000000000000" pitchFamily="2"/>
                <a:sym typeface="Wingdings 2" panose="05020102010507070707" pitchFamily="18" charset="2"/>
              </a:rPr>
              <a:t></a:t>
            </a:r>
            <a:r>
              <a:rPr lang="ne-NP" sz="2400" dirty="0">
                <a:cs typeface="Kalimati" panose="00000400000000000000" pitchFamily="2"/>
                <a:sym typeface="Wingdings 2" panose="05020102010507070707" pitchFamily="18" charset="2"/>
              </a:rPr>
              <a:t> </a:t>
            </a:r>
            <a:r>
              <a:rPr lang="ne-NP" sz="2400" dirty="0">
                <a:cs typeface="Kalimati" panose="00000400000000000000" pitchFamily="2"/>
              </a:rPr>
              <a:t>व्यापार मात्र गर्ने गरी बनाईएका अस्थायी प्रकृतीका झुप्रा, झुप्री तथा टहराहरू ।</a:t>
            </a:r>
            <a:endParaRPr lang="en-US" sz="2400" dirty="0">
              <a:cs typeface="Kalimati" panose="00000400000000000000" pitchFamily="2"/>
            </a:endParaRPr>
          </a:p>
          <a:p>
            <a:pPr marL="515938" indent="-515938"/>
            <a:r>
              <a:rPr lang="ne-NP" sz="3200" dirty="0">
                <a:solidFill>
                  <a:srgbClr val="FF0000"/>
                </a:solidFill>
                <a:cs typeface="Kalimati" panose="00000400000000000000" pitchFamily="2"/>
                <a:sym typeface="Wingdings 2" panose="05020102010507070707" pitchFamily="18" charset="2"/>
              </a:rPr>
              <a:t></a:t>
            </a:r>
            <a:r>
              <a:rPr lang="ne-NP" sz="2400" dirty="0">
                <a:cs typeface="Kalimati" panose="00000400000000000000" pitchFamily="2"/>
                <a:sym typeface="Wingdings 2" panose="05020102010507070707" pitchFamily="18" charset="2"/>
              </a:rPr>
              <a:t> </a:t>
            </a:r>
            <a:r>
              <a:rPr lang="ne-NP" sz="2400" dirty="0">
                <a:cs typeface="Kalimati" panose="00000400000000000000" pitchFamily="2"/>
              </a:rPr>
              <a:t>अस्थायी प्रकृतिका गोठ, मतान, धन्सार। जस्तैः बर्षे तथा हिउँदे प्रकृतिका गोठ टहराहरू</a:t>
            </a:r>
            <a:r>
              <a:rPr lang="ne-NP" sz="2400">
                <a:cs typeface="Kalimati" panose="00000400000000000000" pitchFamily="2"/>
              </a:rPr>
              <a:t>, खाँबो </a:t>
            </a:r>
            <a:r>
              <a:rPr lang="ne-NP" sz="2400" dirty="0">
                <a:cs typeface="Kalimati" panose="00000400000000000000" pitchFamily="2"/>
              </a:rPr>
              <a:t>गाडेर छानो मात्र राखेर बनाइएका छाप्राहरु आदि ।</a:t>
            </a:r>
            <a:endParaRPr lang="ne-NP" sz="2000" dirty="0">
              <a:latin typeface="Fontasy Himali" panose="04020500000000000000" pitchFamily="82" charset="0"/>
              <a:cs typeface="Kalimati" panose="00000400000000000000" pitchFamily="2"/>
            </a:endParaRPr>
          </a:p>
        </p:txBody>
      </p:sp>
      <p:sp>
        <p:nvSpPr>
          <p:cNvPr id="6" name="TextBox 5">
            <a:extLst>
              <a:ext uri="{FF2B5EF4-FFF2-40B4-BE49-F238E27FC236}">
                <a16:creationId xmlns:a16="http://schemas.microsoft.com/office/drawing/2014/main" id="{590E240C-B609-46FD-918B-CEFBAAC8250B}"/>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घरको गणना</a:t>
            </a:r>
            <a:endParaRPr lang="en-US" sz="2800" b="1" dirty="0">
              <a:solidFill>
                <a:srgbClr val="0070C0"/>
              </a:solidFill>
              <a:cs typeface="Kalimati" pitchFamily="2"/>
            </a:endParaRPr>
          </a:p>
        </p:txBody>
      </p:sp>
      <p:sp>
        <p:nvSpPr>
          <p:cNvPr id="10" name="TextBox 9">
            <a:extLst>
              <a:ext uri="{FF2B5EF4-FFF2-40B4-BE49-F238E27FC236}">
                <a16:creationId xmlns:a16="http://schemas.microsoft.com/office/drawing/2014/main" id="{2A32F48E-E9F8-408F-B550-FBD34405C9C9}"/>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307841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1" y="6504587"/>
            <a:ext cx="675806" cy="341426"/>
          </a:xfrm>
        </p:spPr>
        <p:txBody>
          <a:bodyPr/>
          <a:lstStyle/>
          <a:p>
            <a:pPr algn="r"/>
            <a:fld id="{2840B2E4-A264-431E-ABDE-38E3BCDA5876}" type="slidenum">
              <a:rPr lang="en-US">
                <a:latin typeface="Fontasy Himali" panose="04020500000000000000" pitchFamily="82" charset="0"/>
              </a:rPr>
              <a:pPr algn="r"/>
              <a:t>19</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5196401-05C9-433B-A3EF-6010301A275C}"/>
              </a:ext>
            </a:extLst>
          </p:cNvPr>
          <p:cNvSpPr txBox="1"/>
          <p:nvPr/>
        </p:nvSpPr>
        <p:spPr>
          <a:xfrm>
            <a:off x="723014" y="1710770"/>
            <a:ext cx="11249246" cy="337015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सुपरिवेक्षकले घरपरिवार सूचीकरण फाराम मार्फत सबै घरहरुको गणना गरी सुचीकरण गर्नुपर्दछ ।</a:t>
            </a:r>
          </a:p>
          <a:p>
            <a:pPr marL="285750" indent="-285750">
              <a:lnSpc>
                <a:spcPct val="150000"/>
              </a:lnSpc>
              <a:buFont typeface="Arial" panose="020B0604020202020204" pitchFamily="34" charset="0"/>
              <a:buChar char="•"/>
            </a:pPr>
            <a:r>
              <a:rPr lang="ne-NP" sz="2400" dirty="0">
                <a:cs typeface="Kalimati" panose="00000400000000000000" pitchFamily="2"/>
              </a:rPr>
              <a:t>गणकले मुख्य प्रश्नावली भर्ने क्रममा कुनै पनि परिवार अक्सर नबस्ने घर सूचीकरण गर्न छुट भएको भेटेमा त्यस्ता घरको विवरण उतार फाराममा लिनु पर्दैन तर परिवार बसोवास गर्ने घर छुट भएको रहेछ भने घरको विवरण उतार फाराममा चढाई परिवारको विवरण मुख्य प्रश्नावलीमा भर्नुपर्दछ ।</a:t>
            </a:r>
          </a:p>
        </p:txBody>
      </p:sp>
      <p:sp>
        <p:nvSpPr>
          <p:cNvPr id="6" name="TextBox 5">
            <a:extLst>
              <a:ext uri="{FF2B5EF4-FFF2-40B4-BE49-F238E27FC236}">
                <a16:creationId xmlns:a16="http://schemas.microsoft.com/office/drawing/2014/main" id="{F33C9409-36E4-4339-B5D6-FF538E00EF3E}"/>
              </a:ext>
            </a:extLst>
          </p:cNvPr>
          <p:cNvSpPr txBox="1"/>
          <p:nvPr/>
        </p:nvSpPr>
        <p:spPr>
          <a:xfrm>
            <a:off x="3051544" y="730953"/>
            <a:ext cx="6103088"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घरको गणना</a:t>
            </a:r>
          </a:p>
        </p:txBody>
      </p:sp>
    </p:spTree>
    <p:extLst>
      <p:ext uri="{BB962C8B-B14F-4D97-AF65-F5344CB8AC3E}">
        <p14:creationId xmlns:p14="http://schemas.microsoft.com/office/powerpoint/2010/main" val="1739901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9780" y="6531400"/>
            <a:ext cx="675806" cy="341426"/>
          </a:xfrm>
        </p:spPr>
        <p:txBody>
          <a:bodyPr/>
          <a:lstStyle/>
          <a:p>
            <a:pPr algn="r"/>
            <a:fld id="{2840B2E4-A264-431E-ABDE-38E3BCDA5876}" type="slidenum">
              <a:rPr lang="en-US" smtClean="0">
                <a:latin typeface="Fontasy Himali" panose="04020500000000000000" pitchFamily="82" charset="0"/>
              </a:rPr>
              <a:pPr algn="r"/>
              <a:t>20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591A5EB5-25A2-4126-9660-EA24EB39D93B}"/>
              </a:ext>
            </a:extLst>
          </p:cNvPr>
          <p:cNvSpPr txBox="1"/>
          <p:nvPr/>
        </p:nvSpPr>
        <p:spPr>
          <a:xfrm>
            <a:off x="137076" y="1038735"/>
            <a:ext cx="8084996" cy="5478423"/>
          </a:xfrm>
          <a:prstGeom prst="rect">
            <a:avLst/>
          </a:prstGeom>
          <a:noFill/>
        </p:spPr>
        <p:txBody>
          <a:bodyPr wrap="square">
            <a:spAutoFit/>
          </a:bodyPr>
          <a:lstStyle/>
          <a:p>
            <a:pPr marL="403225" indent="-233363" algn="just">
              <a:lnSpc>
                <a:spcPts val="3500"/>
              </a:lnSpc>
              <a:buFont typeface="Arial" panose="020B0604020202020204" pitchFamily="34" charset="0"/>
              <a:buChar char="•"/>
            </a:pPr>
            <a:r>
              <a:rPr lang="ne-NP" sz="2400" dirty="0">
                <a:cs typeface="Kalimati" panose="00000400000000000000" pitchFamily="2"/>
              </a:rPr>
              <a:t>एक वा एक भन्दा बढी परिवार अक्सर बसोबास गरेको घरलार्इ जनगणना घर भनिन्छ ।</a:t>
            </a:r>
          </a:p>
          <a:p>
            <a:pPr marL="403225" indent="-233363" algn="just">
              <a:lnSpc>
                <a:spcPts val="3500"/>
              </a:lnSpc>
              <a:buFont typeface="Arial" panose="020B0604020202020204" pitchFamily="34" charset="0"/>
              <a:buChar char="•"/>
            </a:pPr>
            <a:r>
              <a:rPr lang="ne-NP" sz="2400" dirty="0">
                <a:cs typeface="Kalimati" panose="00000400000000000000" pitchFamily="2"/>
              </a:rPr>
              <a:t>कुनै घर हाल जुनसुकै प्रयोग अन्तर्गत रहेको भएपनि त्यसमा कम्तिमा एउटा परिवार अक्सर बसोवास गरेको भए त्यस्ता घरलाई जनगणना घर मानी परिवारको विवरण भरिन्छ।</a:t>
            </a:r>
          </a:p>
          <a:p>
            <a:pPr marL="403225" indent="-233363" algn="just">
              <a:lnSpc>
                <a:spcPts val="3500"/>
              </a:lnSpc>
              <a:buFont typeface="Arial" panose="020B0604020202020204" pitchFamily="34" charset="0"/>
              <a:buChar char="•"/>
            </a:pPr>
            <a:r>
              <a:rPr lang="ne-NP" sz="2400">
                <a:cs typeface="Kalimati" panose="00000400000000000000" pitchFamily="2"/>
              </a:rPr>
              <a:t>एउटा </a:t>
            </a:r>
            <a:r>
              <a:rPr lang="ne-NP" sz="2400" dirty="0">
                <a:cs typeface="Kalimati" panose="00000400000000000000" pitchFamily="2"/>
              </a:rPr>
              <a:t>जनगणना </a:t>
            </a:r>
            <a:r>
              <a:rPr lang="ne-NP" sz="2400">
                <a:cs typeface="Kalimati" panose="00000400000000000000" pitchFamily="2"/>
              </a:rPr>
              <a:t>घरमा एक </a:t>
            </a:r>
            <a:r>
              <a:rPr lang="ne-NP" sz="2400" dirty="0">
                <a:cs typeface="Kalimati" panose="00000400000000000000" pitchFamily="2"/>
              </a:rPr>
              <a:t>भन्दा बढी </a:t>
            </a:r>
            <a:r>
              <a:rPr lang="ne-NP" sz="2400">
                <a:cs typeface="Kalimati" panose="00000400000000000000" pitchFamily="2"/>
              </a:rPr>
              <a:t>परिवार अक्सर बसोबास गरेका भएमा सबै परिवारको लागि जनगणना घर नम्बर एउटै लेख्नु पर्छ ।</a:t>
            </a:r>
          </a:p>
          <a:p>
            <a:pPr marL="403225" indent="-233363" algn="just">
              <a:lnSpc>
                <a:spcPts val="3500"/>
              </a:lnSpc>
              <a:buFont typeface="Arial" panose="020B0604020202020204" pitchFamily="34" charset="0"/>
              <a:buChar char="•"/>
            </a:pPr>
            <a:r>
              <a:rPr lang="ne-NP" sz="2400">
                <a:cs typeface="Kalimati" panose="00000400000000000000" pitchFamily="2"/>
              </a:rPr>
              <a:t>अपार्टमेन्ट बिल्डिङ्गको एउटा ब्लकमा बस्ने सबै परिवारको लागि एउटै जनगणना घर नम्बर लेख्न्नुपर्दछ ।</a:t>
            </a:r>
          </a:p>
          <a:p>
            <a:pPr marL="403225" indent="-233363" algn="just">
              <a:lnSpc>
                <a:spcPts val="3500"/>
              </a:lnSpc>
              <a:buFont typeface="Arial" panose="020B0604020202020204" pitchFamily="34" charset="0"/>
              <a:buChar char="•"/>
            </a:pPr>
            <a:r>
              <a:rPr lang="ne-NP" sz="2400">
                <a:cs typeface="Kalimati" panose="00000400000000000000" pitchFamily="2"/>
              </a:rPr>
              <a:t>अपार्टमेन्ट बिल्डिङ्गको लागि परिवारको संख्या हेरी अलग गणकको व्यवस्था गर्न सकिनेछ ।</a:t>
            </a:r>
            <a:endParaRPr lang="ne-NP" sz="2400" dirty="0"/>
          </a:p>
        </p:txBody>
      </p:sp>
      <p:sp>
        <p:nvSpPr>
          <p:cNvPr id="9" name="TextBox 8">
            <a:extLst>
              <a:ext uri="{FF2B5EF4-FFF2-40B4-BE49-F238E27FC236}">
                <a16:creationId xmlns:a16="http://schemas.microsoft.com/office/drawing/2014/main" id="{5C0BC5E2-C44C-44E0-ADA1-267ED3AA828B}"/>
              </a:ext>
            </a:extLst>
          </p:cNvPr>
          <p:cNvSpPr txBox="1"/>
          <p:nvPr/>
        </p:nvSpPr>
        <p:spPr>
          <a:xfrm>
            <a:off x="0" y="735901"/>
            <a:ext cx="11650183" cy="523220"/>
          </a:xfrm>
          <a:prstGeom prst="rect">
            <a:avLst/>
          </a:prstGeom>
          <a:noFill/>
        </p:spPr>
        <p:txBody>
          <a:bodyPr wrap="square">
            <a:spAutoFit/>
          </a:bodyPr>
          <a:lstStyle/>
          <a:p>
            <a:pPr algn="ctr"/>
            <a:r>
              <a:rPr lang="ne-NP" sz="2800" b="1" dirty="0">
                <a:solidFill>
                  <a:srgbClr val="0070C0"/>
                </a:solidFill>
                <a:cs typeface="Kalimati" pitchFamily="2"/>
              </a:rPr>
              <a:t>जनगणना घर</a:t>
            </a:r>
            <a:endParaRPr lang="en-US" sz="2800" b="1" dirty="0">
              <a:solidFill>
                <a:srgbClr val="0070C0"/>
              </a:solidFill>
              <a:cs typeface="Kalimati" pitchFamily="2"/>
            </a:endParaRPr>
          </a:p>
        </p:txBody>
      </p:sp>
      <p:pic>
        <p:nvPicPr>
          <p:cNvPr id="2" name="Picture 1"/>
          <p:cNvPicPr>
            <a:picLocks noChangeAspect="1"/>
          </p:cNvPicPr>
          <p:nvPr/>
        </p:nvPicPr>
        <p:blipFill>
          <a:blip r:embed="rId2"/>
          <a:stretch>
            <a:fillRect/>
          </a:stretch>
        </p:blipFill>
        <p:spPr>
          <a:xfrm>
            <a:off x="8647195" y="2238506"/>
            <a:ext cx="3593185" cy="1893385"/>
          </a:xfrm>
          <a:prstGeom prst="rect">
            <a:avLst/>
          </a:prstGeom>
        </p:spPr>
      </p:pic>
      <p:pic>
        <p:nvPicPr>
          <p:cNvPr id="3" name="Picture 2"/>
          <p:cNvPicPr>
            <a:picLocks noChangeAspect="1"/>
          </p:cNvPicPr>
          <p:nvPr/>
        </p:nvPicPr>
        <p:blipFill rotWithShape="1">
          <a:blip r:embed="rId3"/>
          <a:srcRect t="5514"/>
          <a:stretch/>
        </p:blipFill>
        <p:spPr>
          <a:xfrm>
            <a:off x="8647195" y="4131890"/>
            <a:ext cx="3518755" cy="2452673"/>
          </a:xfrm>
          <a:prstGeom prst="rect">
            <a:avLst/>
          </a:prstGeom>
        </p:spPr>
      </p:pic>
      <p:pic>
        <p:nvPicPr>
          <p:cNvPr id="10" name="Picture 9">
            <a:extLst>
              <a:ext uri="{FF2B5EF4-FFF2-40B4-BE49-F238E27FC236}">
                <a16:creationId xmlns:a16="http://schemas.microsoft.com/office/drawing/2014/main" id="{B5CEE7AF-3DF9-4DE5-AE40-7B5BF17DA24A}"/>
              </a:ext>
            </a:extLst>
          </p:cNvPr>
          <p:cNvPicPr>
            <a:picLocks noChangeAspect="1"/>
          </p:cNvPicPr>
          <p:nvPr/>
        </p:nvPicPr>
        <p:blipFill>
          <a:blip r:embed="rId4"/>
          <a:stretch>
            <a:fillRect/>
          </a:stretch>
        </p:blipFill>
        <p:spPr>
          <a:xfrm>
            <a:off x="8647195" y="670589"/>
            <a:ext cx="3544805" cy="1684877"/>
          </a:xfrm>
          <a:prstGeom prst="rect">
            <a:avLst/>
          </a:prstGeom>
        </p:spPr>
      </p:pic>
    </p:spTree>
    <p:extLst>
      <p:ext uri="{BB962C8B-B14F-4D97-AF65-F5344CB8AC3E}">
        <p14:creationId xmlns:p14="http://schemas.microsoft.com/office/powerpoint/2010/main" val="2467545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2840B2E4-A264-431E-ABDE-38E3BCDA5876}" type="slidenum">
              <a:rPr lang="en-US" smtClean="0">
                <a:latin typeface="Fontasy Himali" panose="04020500000000000000" pitchFamily="82" charset="0"/>
              </a:rPr>
              <a:pPr/>
              <a:t>21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4893405A-9B7C-45B7-BE82-24A0E14497C5}"/>
              </a:ext>
            </a:extLst>
          </p:cNvPr>
          <p:cNvSpPr txBox="1"/>
          <p:nvPr/>
        </p:nvSpPr>
        <p:spPr>
          <a:xfrm>
            <a:off x="640079" y="1897045"/>
            <a:ext cx="5455921" cy="2862322"/>
          </a:xfrm>
          <a:prstGeom prst="rect">
            <a:avLst/>
          </a:prstGeom>
          <a:noFill/>
        </p:spPr>
        <p:txBody>
          <a:bodyPr wrap="square">
            <a:spAutoFit/>
          </a:bodyPr>
          <a:lstStyle/>
          <a:p>
            <a:pPr algn="just">
              <a:lnSpc>
                <a:spcPct val="150000"/>
              </a:lnSpc>
            </a:pPr>
            <a:r>
              <a:rPr lang="ne-NP" sz="2400">
                <a:cs typeface="Kalimati" panose="00000400000000000000" pitchFamily="2"/>
              </a:rPr>
              <a:t>जनगणनामा व्यक्ति भन्नाले गणनाको समयमा देशको सीमाना तथा क्षेत्रभित्र अक्सर बसोबास</a:t>
            </a:r>
            <a:r>
              <a:rPr lang="en-US" sz="2400">
                <a:cs typeface="Kalimati" panose="00000400000000000000" pitchFamily="2"/>
              </a:rPr>
              <a:t> </a:t>
            </a:r>
            <a:r>
              <a:rPr lang="ne-NP" sz="2400">
                <a:cs typeface="Kalimati" panose="00000400000000000000" pitchFamily="2"/>
              </a:rPr>
              <a:t>गर्ने सबै उमेरका स्वदेशी वा विदेशी वा परिवारवाट अनुपस्थित स्वदेश वा विदेशमा बसेका मानिस</a:t>
            </a:r>
            <a:r>
              <a:rPr lang="en-US" sz="2400">
                <a:cs typeface="Kalimati" panose="00000400000000000000" pitchFamily="2"/>
              </a:rPr>
              <a:t> </a:t>
            </a:r>
            <a:r>
              <a:rPr lang="ne-NP" sz="2400">
                <a:cs typeface="Kalimati" panose="00000400000000000000" pitchFamily="2"/>
              </a:rPr>
              <a:t>सम्झनुपर्दछ ।</a:t>
            </a:r>
            <a:endParaRPr lang="ne-NP" sz="2400" dirty="0"/>
          </a:p>
        </p:txBody>
      </p:sp>
      <p:sp>
        <p:nvSpPr>
          <p:cNvPr id="6" name="TextBox 5">
            <a:extLst>
              <a:ext uri="{FF2B5EF4-FFF2-40B4-BE49-F238E27FC236}">
                <a16:creationId xmlns:a16="http://schemas.microsoft.com/office/drawing/2014/main" id="{C32C9E0E-5BCC-4F01-A604-628C5C6A0CD9}"/>
              </a:ext>
            </a:extLst>
          </p:cNvPr>
          <p:cNvSpPr txBox="1"/>
          <p:nvPr/>
        </p:nvSpPr>
        <p:spPr>
          <a:xfrm>
            <a:off x="72787" y="745220"/>
            <a:ext cx="11650183" cy="523220"/>
          </a:xfrm>
          <a:prstGeom prst="rect">
            <a:avLst/>
          </a:prstGeom>
          <a:noFill/>
        </p:spPr>
        <p:txBody>
          <a:bodyPr wrap="square">
            <a:spAutoFit/>
          </a:bodyPr>
          <a:lstStyle/>
          <a:p>
            <a:pPr algn="ctr"/>
            <a:r>
              <a:rPr lang="ne-NP" sz="2800" b="1" dirty="0">
                <a:solidFill>
                  <a:srgbClr val="0070C0"/>
                </a:solidFill>
                <a:cs typeface="Kalimati" pitchFamily="2"/>
              </a:rPr>
              <a:t>व्यक्ति</a:t>
            </a:r>
            <a:endParaRPr lang="en-US" sz="2800" b="1" dirty="0">
              <a:solidFill>
                <a:srgbClr val="0070C0"/>
              </a:solidFill>
              <a:cs typeface="Kalimati" pitchFamily="2"/>
            </a:endParaRPr>
          </a:p>
        </p:txBody>
      </p:sp>
      <p:pic>
        <p:nvPicPr>
          <p:cNvPr id="1026" name="Picture 2" descr="Old Man With Women Grandparents Embraced Together Smiling Sketch.. Royalty  Free Cliparts, Vectors, And Stock Illustration. Image 90672368.">
            <a:extLst>
              <a:ext uri="{FF2B5EF4-FFF2-40B4-BE49-F238E27FC236}">
                <a16:creationId xmlns:a16="http://schemas.microsoft.com/office/drawing/2014/main" id="{0A79882F-EAC7-424F-8F77-AF84227FA0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4809" y="1587965"/>
            <a:ext cx="3434316" cy="343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871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47136" y="6485528"/>
            <a:ext cx="659043" cy="329943"/>
          </a:xfrm>
        </p:spPr>
        <p:txBody>
          <a:bodyPr/>
          <a:lstStyle/>
          <a:p>
            <a:pPr algn="r"/>
            <a:fld id="{2840B2E4-A264-431E-ABDE-38E3BCDA5876}" type="slidenum">
              <a:rPr lang="en-US" smtClean="0">
                <a:latin typeface="Fontasy Himali" panose="04020500000000000000" pitchFamily="82" charset="0"/>
              </a:rPr>
              <a:pPr algn="r"/>
              <a:t>22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D0F8A95C-4C09-4A7E-805D-C13BFFAABFC7}"/>
              </a:ext>
            </a:extLst>
          </p:cNvPr>
          <p:cNvSpPr txBox="1"/>
          <p:nvPr/>
        </p:nvSpPr>
        <p:spPr>
          <a:xfrm>
            <a:off x="170121" y="1507594"/>
            <a:ext cx="7804298" cy="5032147"/>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घरको विवरण संकलन गर्दा सो घरको प्रमुख व्यक्ति, महिला वा पुरुष वा घरसँग सम्बन्धित जानकारी राख्ने व्यक्ति उत्तरदाता हुन सक्दछन् । </a:t>
            </a:r>
          </a:p>
          <a:p>
            <a:pPr marL="285750" indent="-285750" algn="just">
              <a:lnSpc>
                <a:spcPct val="150000"/>
              </a:lnSpc>
              <a:buFont typeface="Arial" panose="020B0604020202020204" pitchFamily="34" charset="0"/>
              <a:buChar char="•"/>
            </a:pPr>
            <a:r>
              <a:rPr lang="ne-NP" sz="2400" dirty="0">
                <a:cs typeface="Kalimati" panose="00000400000000000000" pitchFamily="2"/>
              </a:rPr>
              <a:t>परिवार र परिवार सदस्यको विवरण संकलन गर्दा सो परिवारको बारेमा जानकारी राख्ने परिवारमूली वा परिवारका सदस्यको बारेमा राम्रो जानकारी राख्ने व्यक्ति नै उत्तरदाता हुन सक्दछन् ।</a:t>
            </a:r>
            <a:endParaRPr lang="en-US" sz="2400" dirty="0">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सामुदायिक प्रश्नावली मार्फत विवरण संकलन गर्दा सम्बन्धित वडाको अध्यक्ष वा सचिव उत्तरदाता हुन सक्दछन् ।</a:t>
            </a:r>
          </a:p>
        </p:txBody>
      </p:sp>
      <p:sp>
        <p:nvSpPr>
          <p:cNvPr id="9" name="TextBox 8">
            <a:extLst>
              <a:ext uri="{FF2B5EF4-FFF2-40B4-BE49-F238E27FC236}">
                <a16:creationId xmlns:a16="http://schemas.microsoft.com/office/drawing/2014/main" id="{A2D4B821-54CF-4055-8FA5-B66CF1642FD8}"/>
              </a:ext>
            </a:extLst>
          </p:cNvPr>
          <p:cNvSpPr txBox="1"/>
          <p:nvPr/>
        </p:nvSpPr>
        <p:spPr>
          <a:xfrm>
            <a:off x="3042139" y="909822"/>
            <a:ext cx="6107722" cy="523220"/>
          </a:xfrm>
          <a:prstGeom prst="rect">
            <a:avLst/>
          </a:prstGeom>
          <a:noFill/>
        </p:spPr>
        <p:txBody>
          <a:bodyPr wrap="square">
            <a:spAutoFit/>
          </a:bodyPr>
          <a:lstStyle/>
          <a:p>
            <a:pPr algn="ctr"/>
            <a:r>
              <a:rPr lang="ne-NP" sz="2800" b="1" dirty="0">
                <a:solidFill>
                  <a:srgbClr val="0070C0"/>
                </a:solidFill>
                <a:cs typeface="Kalimati" pitchFamily="2"/>
              </a:rPr>
              <a:t>उत्तरदाता</a:t>
            </a:r>
            <a:endParaRPr lang="en-US" sz="2800" b="1" dirty="0">
              <a:solidFill>
                <a:srgbClr val="0070C0"/>
              </a:solidFill>
              <a:cs typeface="Kalimati" pitchFamily="2"/>
            </a:endParaRPr>
          </a:p>
        </p:txBody>
      </p:sp>
      <p:pic>
        <p:nvPicPr>
          <p:cNvPr id="6" name="Picture 5">
            <a:extLst>
              <a:ext uri="{FF2B5EF4-FFF2-40B4-BE49-F238E27FC236}">
                <a16:creationId xmlns:a16="http://schemas.microsoft.com/office/drawing/2014/main" id="{6008F8C2-2A09-4A35-BD5A-5E9371C63A08}"/>
              </a:ext>
            </a:extLst>
          </p:cNvPr>
          <p:cNvPicPr>
            <a:picLocks noChangeAspect="1"/>
          </p:cNvPicPr>
          <p:nvPr/>
        </p:nvPicPr>
        <p:blipFill rotWithShape="1">
          <a:blip r:embed="rId2"/>
          <a:srcRect l="44128" t="32836" r="30145" b="32297"/>
          <a:stretch/>
        </p:blipFill>
        <p:spPr>
          <a:xfrm>
            <a:off x="8842663" y="2360426"/>
            <a:ext cx="3328810" cy="2530549"/>
          </a:xfrm>
          <a:prstGeom prst="rect">
            <a:avLst/>
          </a:prstGeom>
        </p:spPr>
      </p:pic>
    </p:spTree>
    <p:extLst>
      <p:ext uri="{BB962C8B-B14F-4D97-AF65-F5344CB8AC3E}">
        <p14:creationId xmlns:p14="http://schemas.microsoft.com/office/powerpoint/2010/main" val="1730677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9" y="6530607"/>
            <a:ext cx="675806" cy="341426"/>
          </a:xfrm>
        </p:spPr>
        <p:txBody>
          <a:bodyPr/>
          <a:lstStyle/>
          <a:p>
            <a:pPr algn="r"/>
            <a:fld id="{2840B2E4-A264-431E-ABDE-38E3BCDA5876}" type="slidenum">
              <a:rPr lang="en-US" smtClean="0">
                <a:latin typeface="Fontasy Himali" panose="04020500000000000000" pitchFamily="82" charset="0"/>
              </a:rPr>
              <a:pPr algn="r"/>
              <a:t>23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28989" y="1299026"/>
            <a:ext cx="9238295" cy="5586145"/>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400" dirty="0">
                <a:cs typeface="Kalimati" panose="00000400000000000000" pitchFamily="2"/>
              </a:rPr>
              <a:t>अक्सर बसोबास भन्नाले व्यक्ति धेरैजसो वा प्राय बस्ने ठाउँलाई बुझ्नु पर्दछ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नेपालको</a:t>
            </a:r>
            <a:r>
              <a:rPr lang="en-US" sz="2400" dirty="0">
                <a:cs typeface="Kalimati" panose="00000400000000000000" pitchFamily="2"/>
              </a:rPr>
              <a:t> </a:t>
            </a:r>
            <a:r>
              <a:rPr lang="ne-NP" sz="2400" dirty="0">
                <a:cs typeface="Kalimati" panose="00000400000000000000" pitchFamily="2"/>
              </a:rPr>
              <a:t>जनगणनामा व्यक्तिहरूको गणना अक्सर (प्राय) बसोबास गर्ने ठाउँबाट गरिन्छ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परिवारका सदस्यहरूको रुपमा गणना गर्न उक्त व्यक्ति अक्सर त्यही परिवारमा</a:t>
            </a:r>
            <a:r>
              <a:rPr lang="en-US" sz="2400" dirty="0">
                <a:cs typeface="Kalimati" panose="00000400000000000000" pitchFamily="2"/>
              </a:rPr>
              <a:t> </a:t>
            </a:r>
            <a:r>
              <a:rPr lang="ne-NP" sz="2400" dirty="0">
                <a:cs typeface="Kalimati" panose="00000400000000000000" pitchFamily="2"/>
              </a:rPr>
              <a:t>बसोबास गरेकै हुनुपर्दछ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व्यक्तिको अक्सर बसोबास निजको आफ्नै स्थायी घर भएको ठाउँ</a:t>
            </a:r>
            <a:r>
              <a:rPr lang="en-US" sz="2400" dirty="0">
                <a:cs typeface="Kalimati" panose="00000400000000000000" pitchFamily="2"/>
              </a:rPr>
              <a:t> </a:t>
            </a:r>
            <a:r>
              <a:rPr lang="ne-NP" sz="2400" dirty="0">
                <a:cs typeface="Kalimati" panose="00000400000000000000" pitchFamily="2"/>
              </a:rPr>
              <a:t>वा अस्थायी रुपमा बसोबास गरेको ठाउँ पनि हुनसक्दछ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कुनै व्यक्ति दुई वा सोभन्दा बढी</a:t>
            </a:r>
            <a:r>
              <a:rPr lang="en-US" sz="2400" dirty="0">
                <a:cs typeface="Kalimati" panose="00000400000000000000" pitchFamily="2"/>
              </a:rPr>
              <a:t> </a:t>
            </a:r>
            <a:r>
              <a:rPr lang="ne-NP" sz="2400" dirty="0">
                <a:cs typeface="Kalimati" panose="00000400000000000000" pitchFamily="2"/>
              </a:rPr>
              <a:t>ठाउँमा बसोबास गर्ने गरेका रहेछन् भने निज सबैभन्दा वढी समय जहाँ बस्छन् त्यही ठाउँबाट</a:t>
            </a:r>
            <a:r>
              <a:rPr lang="en-US" sz="2400" dirty="0">
                <a:cs typeface="Kalimati" panose="00000400000000000000" pitchFamily="2"/>
              </a:rPr>
              <a:t> </a:t>
            </a:r>
            <a:r>
              <a:rPr lang="ne-NP" sz="2400" dirty="0">
                <a:cs typeface="Kalimati" panose="00000400000000000000" pitchFamily="2"/>
              </a:rPr>
              <a:t>गणना गर्नुपर्दछ ।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95693F4E-358B-4437-A77D-6ED427730A01}"/>
              </a:ext>
            </a:extLst>
          </p:cNvPr>
          <p:cNvSpPr txBox="1"/>
          <p:nvPr/>
        </p:nvSpPr>
        <p:spPr>
          <a:xfrm>
            <a:off x="1286567" y="775806"/>
            <a:ext cx="8867526" cy="523220"/>
          </a:xfrm>
          <a:prstGeom prst="rect">
            <a:avLst/>
          </a:prstGeom>
          <a:noFill/>
        </p:spPr>
        <p:txBody>
          <a:bodyPr wrap="square">
            <a:spAutoFit/>
          </a:bodyPr>
          <a:lstStyle/>
          <a:p>
            <a:pPr algn="ctr"/>
            <a:r>
              <a:rPr lang="ne-NP" sz="2800" b="1" dirty="0">
                <a:solidFill>
                  <a:srgbClr val="0070C0"/>
                </a:solidFill>
                <a:cs typeface="Kalimati" pitchFamily="2"/>
              </a:rPr>
              <a:t>अक्सर बसोबास</a:t>
            </a:r>
            <a:endParaRPr lang="en-US" sz="2800" b="1" dirty="0">
              <a:solidFill>
                <a:srgbClr val="0070C0"/>
              </a:solidFill>
              <a:cs typeface="Kalimati" pitchFamily="2"/>
            </a:endParaRPr>
          </a:p>
        </p:txBody>
      </p:sp>
      <p:pic>
        <p:nvPicPr>
          <p:cNvPr id="10" name="Picture 2" descr="D:\CBS PPT\Downloads\hand-drawn-smiling-family-portrait_23-2148119575.jpg"/>
          <p:cNvPicPr>
            <a:picLocks noChangeAspect="1" noChangeArrowheads="1"/>
          </p:cNvPicPr>
          <p:nvPr/>
        </p:nvPicPr>
        <p:blipFill>
          <a:blip r:embed="rId2" cstate="print"/>
          <a:srcRect t="14145" b="11674"/>
          <a:stretch>
            <a:fillRect/>
          </a:stretch>
        </p:blipFill>
        <p:spPr bwMode="auto">
          <a:xfrm>
            <a:off x="9585662" y="2893769"/>
            <a:ext cx="2477349" cy="1837719"/>
          </a:xfrm>
          <a:prstGeom prst="rect">
            <a:avLst/>
          </a:prstGeom>
          <a:ln w="88900" cap="sq" cmpd="thickThin">
            <a:solidFill>
              <a:srgbClr val="000000"/>
            </a:solidFill>
            <a:prstDash val="solid"/>
            <a:miter lim="800000"/>
          </a:ln>
          <a:effectLst>
            <a:innerShdw blurRad="76200">
              <a:srgbClr val="000000"/>
            </a:innerShdw>
          </a:effectLst>
        </p:spPr>
      </p:pic>
      <p:sp>
        <p:nvSpPr>
          <p:cNvPr id="11" name="TextBox 10">
            <a:extLst>
              <a:ext uri="{FF2B5EF4-FFF2-40B4-BE49-F238E27FC236}">
                <a16:creationId xmlns:a16="http://schemas.microsoft.com/office/drawing/2014/main" id="{EA8B4E2F-DCC9-4D4E-B13D-B36C25125664}"/>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2659307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63679" y="6299737"/>
            <a:ext cx="528321" cy="359501"/>
          </a:xfrm>
        </p:spPr>
        <p:txBody>
          <a:bodyPr/>
          <a:lstStyle/>
          <a:p>
            <a:fld id="{2840B2E4-A264-431E-ABDE-38E3BCDA5876}" type="slidenum">
              <a:rPr lang="en-US" smtClean="0">
                <a:latin typeface="Fontasy Himali" panose="04020500000000000000" pitchFamily="82" charset="0"/>
              </a:rPr>
              <a:pPr/>
              <a:t>24</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95693" y="1251552"/>
            <a:ext cx="12011247" cy="6370975"/>
          </a:xfrm>
          <a:prstGeom prst="rect">
            <a:avLst/>
          </a:prstGeom>
          <a:noFill/>
        </p:spPr>
        <p:txBody>
          <a:bodyPr wrap="square">
            <a:spAutoFit/>
          </a:bodyPr>
          <a:lstStyle/>
          <a:p>
            <a:pPr marL="339725" indent="-339725" algn="just">
              <a:lnSpc>
                <a:spcPct val="140000"/>
              </a:lnSpc>
              <a:buFont typeface="Arial" panose="020B0604020202020204" pitchFamily="34" charset="0"/>
              <a:buChar char="•"/>
            </a:pPr>
            <a:r>
              <a:rPr lang="ne-NP" sz="2400" dirty="0">
                <a:cs typeface="Kalimati" panose="00000400000000000000" pitchFamily="2"/>
              </a:rPr>
              <a:t>व्यक्ति अक्सर कहाँ बसेको भनेर छु्ट्याउन सकिएन भने गत १ वर्षको अवधिमा ६ महिना वा सो</a:t>
            </a:r>
            <a:r>
              <a:rPr lang="en-US" sz="2400" dirty="0">
                <a:cs typeface="Kalimati" panose="00000400000000000000" pitchFamily="2"/>
              </a:rPr>
              <a:t> </a:t>
            </a:r>
            <a:r>
              <a:rPr lang="ne-NP" sz="2400" dirty="0">
                <a:cs typeface="Kalimati" panose="00000400000000000000" pitchFamily="2"/>
              </a:rPr>
              <a:t>भन्दा बढी समय जहाँ बसोबास गरेको छ वा बस्ने मनसाय राखेको छ सोही ठाउँबाट व्यक्तिको गणना गर्नुपर्दछ ।</a:t>
            </a:r>
            <a:endParaRPr lang="en-US" sz="2400" dirty="0">
              <a:cs typeface="Kalimati" panose="00000400000000000000" pitchFamily="2"/>
            </a:endParaRPr>
          </a:p>
          <a:p>
            <a:pPr marL="342900" indent="-342900" algn="just">
              <a:lnSpc>
                <a:spcPct val="140000"/>
              </a:lnSpc>
              <a:buFont typeface="Arial" panose="020B0604020202020204" pitchFamily="34" charset="0"/>
              <a:buChar char="•"/>
            </a:pPr>
            <a:r>
              <a:rPr lang="ne-NP" sz="2400" dirty="0">
                <a:cs typeface="Kalimati" panose="00000400000000000000" pitchFamily="2"/>
              </a:rPr>
              <a:t>छोटो अवधिको लागि घुम्न गएका, धार्मिक यात्रा (तीर्थ) गएका, बिरामी भई अस्पतालमा	बसेका, छोटो अवधिका लागि कार्यालय तथा व्यापारको काममा स्वदेश तथा विदेश आउने जाने गरेका आदि व्यक्ति तथा परिवारलाई अक्सर बसोबासको हिसाबले बसोबास गरिरहेको स्थानबाट गणना गर्नुपर्दछ ।</a:t>
            </a:r>
          </a:p>
          <a:p>
            <a:pPr marL="342900" indent="-342900" algn="just">
              <a:lnSpc>
                <a:spcPct val="140000"/>
              </a:lnSpc>
              <a:buFont typeface="Arial" panose="020B0604020202020204" pitchFamily="34" charset="0"/>
              <a:buChar char="•"/>
            </a:pPr>
            <a:r>
              <a:rPr lang="ne-NP" sz="2400" dirty="0">
                <a:cs typeface="Kalimati" panose="00000400000000000000" pitchFamily="2"/>
              </a:rPr>
              <a:t>जनगणनामा </a:t>
            </a:r>
            <a:r>
              <a:rPr lang="ne-NP" sz="2400" b="1" dirty="0">
                <a:cs typeface="Kalimati" panose="00000400000000000000" pitchFamily="2"/>
              </a:rPr>
              <a:t>कुनै पनि व्यक्ति नछुटून् र कुनै पनि व्यक्ति नदोहोरिऊन् </a:t>
            </a:r>
            <a:r>
              <a:rPr lang="ne-NP" sz="2400" dirty="0">
                <a:cs typeface="Kalimati" panose="00000400000000000000" pitchFamily="2"/>
              </a:rPr>
              <a:t>भन्ने</a:t>
            </a:r>
            <a:r>
              <a:rPr lang="en-US" sz="2400" dirty="0">
                <a:cs typeface="Kalimati" panose="00000400000000000000" pitchFamily="2"/>
              </a:rPr>
              <a:t> </a:t>
            </a:r>
            <a:r>
              <a:rPr lang="ne-NP" sz="2400" dirty="0">
                <a:cs typeface="Kalimati" panose="00000400000000000000" pitchFamily="2"/>
              </a:rPr>
              <a:t>उद्देश्यले व्यक्तिहरूको गणना कहाँबाट गर्ने गराउने भन्ने कुरा राम्रोसँग बुझ्नु आवश्यक </a:t>
            </a:r>
            <a:r>
              <a:rPr lang="ne-NP" sz="2400">
                <a:cs typeface="Kalimati" panose="00000400000000000000" pitchFamily="2"/>
              </a:rPr>
              <a:t>हुन्छ ।</a:t>
            </a:r>
          </a:p>
          <a:p>
            <a:pPr marL="342900" indent="-342900" algn="just">
              <a:lnSpc>
                <a:spcPct val="140000"/>
              </a:lnSpc>
              <a:buFont typeface="Arial" panose="020B0604020202020204" pitchFamily="34" charset="0"/>
              <a:buChar char="•"/>
            </a:pPr>
            <a:r>
              <a:rPr lang="ne-NP" sz="2400">
                <a:cs typeface="Kalimati" panose="00000400000000000000" pitchFamily="2"/>
              </a:rPr>
              <a:t>परिवारबाट अन्यत्र अक्सर बसोबास	गरेका परिवारका सदस्यको विस्तृत विवरण उनीहरू जहाँ बसेका छन् त्यहींबाट संकलन गरिन्छ । </a:t>
            </a:r>
          </a:p>
          <a:p>
            <a:pPr marL="342900" indent="-342900" algn="just">
              <a:lnSpc>
                <a:spcPct val="140000"/>
              </a:lnSpc>
              <a:buFont typeface="Arial" panose="020B0604020202020204" pitchFamily="34" charset="0"/>
              <a:buChar cha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077CF946-0F4C-4C80-B5AC-96FDD8D4C625}"/>
              </a:ext>
            </a:extLst>
          </p:cNvPr>
          <p:cNvSpPr txBox="1"/>
          <p:nvPr/>
        </p:nvSpPr>
        <p:spPr>
          <a:xfrm>
            <a:off x="95693" y="775806"/>
            <a:ext cx="11759609" cy="523220"/>
          </a:xfrm>
          <a:prstGeom prst="rect">
            <a:avLst/>
          </a:prstGeom>
          <a:noFill/>
        </p:spPr>
        <p:txBody>
          <a:bodyPr wrap="square">
            <a:spAutoFit/>
          </a:bodyPr>
          <a:lstStyle/>
          <a:p>
            <a:pPr algn="ctr"/>
            <a:r>
              <a:rPr lang="ne-NP" sz="2800" b="1" dirty="0">
                <a:solidFill>
                  <a:srgbClr val="0070C0"/>
                </a:solidFill>
                <a:cs typeface="Kalimati" pitchFamily="2"/>
              </a:rPr>
              <a:t>अक्सर बसोबास</a:t>
            </a:r>
            <a:endParaRPr lang="en-US" sz="2800" b="1" dirty="0">
              <a:solidFill>
                <a:srgbClr val="0070C0"/>
              </a:solidFill>
              <a:cs typeface="Kalimati" pitchFamily="2"/>
            </a:endParaRPr>
          </a:p>
        </p:txBody>
      </p:sp>
    </p:spTree>
    <p:extLst>
      <p:ext uri="{BB962C8B-B14F-4D97-AF65-F5344CB8AC3E}">
        <p14:creationId xmlns:p14="http://schemas.microsoft.com/office/powerpoint/2010/main" val="3574468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4" y="6504587"/>
            <a:ext cx="675806" cy="341426"/>
          </a:xfrm>
        </p:spPr>
        <p:txBody>
          <a:bodyPr/>
          <a:lstStyle/>
          <a:p>
            <a:pPr algn="r"/>
            <a:fld id="{2840B2E4-A264-431E-ABDE-38E3BCDA5876}" type="slidenum">
              <a:rPr lang="en-US" smtClean="0">
                <a:latin typeface="Fontasy Himali" panose="04020500000000000000" pitchFamily="82" charset="0"/>
              </a:rPr>
              <a:pPr algn="r"/>
              <a:t>25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43134" y="1242513"/>
            <a:ext cx="8771257" cy="5586145"/>
          </a:xfrm>
          <a:prstGeom prst="rect">
            <a:avLst/>
          </a:prstGeom>
          <a:noFill/>
        </p:spPr>
        <p:txBody>
          <a:bodyPr wrap="square">
            <a:spAutoFit/>
          </a:bodyPr>
          <a:lstStyle/>
          <a:p>
            <a:pPr marL="287338" indent="-287338" algn="just">
              <a:lnSpc>
                <a:spcPct val="150000"/>
              </a:lnSpc>
              <a:buFont typeface="Arial" panose="020B0604020202020204" pitchFamily="34" charset="0"/>
              <a:buChar char="•"/>
            </a:pPr>
            <a:r>
              <a:rPr lang="ne-NP" sz="2400" dirty="0">
                <a:cs typeface="Kalimati" panose="00000400000000000000" pitchFamily="2"/>
              </a:rPr>
              <a:t>जनगणना प्रयोजनका लागि </a:t>
            </a:r>
            <a:r>
              <a:rPr lang="ne-NP" sz="2400">
                <a:cs typeface="Kalimati" panose="00000400000000000000" pitchFamily="2"/>
              </a:rPr>
              <a:t>एउटै आम्दानी </a:t>
            </a:r>
            <a:r>
              <a:rPr lang="ne-NP" sz="2400" dirty="0">
                <a:cs typeface="Kalimati" panose="00000400000000000000" pitchFamily="2"/>
              </a:rPr>
              <a:t>खर्चले घर व्यवहार चलाई एकै भान्सामा खानपिन गरी बसेका व्यक्ति वा व्यक्तिहरूको समूहलार्इ परिवार भनिन्छ ।</a:t>
            </a:r>
          </a:p>
          <a:p>
            <a:pPr marL="287338" indent="-287338" algn="just">
              <a:lnSpc>
                <a:spcPct val="150000"/>
              </a:lnSpc>
              <a:buFont typeface="Arial" panose="020B0604020202020204" pitchFamily="34" charset="0"/>
              <a:buChar char="•"/>
            </a:pPr>
            <a:r>
              <a:rPr lang="ne-NP" sz="2400" b="1" dirty="0">
                <a:cs typeface="Kalimati" panose="00000400000000000000" pitchFamily="2"/>
              </a:rPr>
              <a:t>जनगणना प्रयोजनका लागि परिवार र घरपरिवार एउटै अर्थमा बुझ्नुपर्दछ । </a:t>
            </a:r>
          </a:p>
          <a:p>
            <a:pPr marL="287338" indent="-287338" algn="just">
              <a:lnSpc>
                <a:spcPct val="150000"/>
              </a:lnSpc>
              <a:buFont typeface="Arial" panose="020B0604020202020204" pitchFamily="34" charset="0"/>
              <a:buChar char="•"/>
            </a:pPr>
            <a:r>
              <a:rPr lang="ne-NP" sz="2400" dirty="0">
                <a:cs typeface="Kalimati" panose="00000400000000000000" pitchFamily="2"/>
              </a:rPr>
              <a:t>राष्ट्रिय जनगणनामा परिवारलाई तथ्याङ्क संकलनको एकाइको रुपमा लिइएको छ। </a:t>
            </a:r>
          </a:p>
          <a:p>
            <a:pPr marL="287338" indent="-287338" algn="just">
              <a:lnSpc>
                <a:spcPct val="150000"/>
              </a:lnSpc>
              <a:buFont typeface="Arial" panose="020B0604020202020204" pitchFamily="34" charset="0"/>
              <a:buChar char="•"/>
            </a:pPr>
            <a:r>
              <a:rPr lang="ne-NP" sz="2400" dirty="0">
                <a:cs typeface="Kalimati" panose="00000400000000000000" pitchFamily="2"/>
              </a:rPr>
              <a:t>जनगणनामा परिवारका प्रत्येक सदस्यहरूको विवरण लिनुपर्ने र सोको लागि कुन व्यक्ति कुन परिवारमा बस्दछन् भन्ने छुट्याउन अत्यावश्यक हुन आउँछ ।</a:t>
            </a:r>
          </a:p>
        </p:txBody>
      </p:sp>
      <p:sp>
        <p:nvSpPr>
          <p:cNvPr id="9" name="TextBox 8">
            <a:extLst>
              <a:ext uri="{FF2B5EF4-FFF2-40B4-BE49-F238E27FC236}">
                <a16:creationId xmlns:a16="http://schemas.microsoft.com/office/drawing/2014/main" id="{68158EA6-D9E3-449C-B808-6CE91572566B}"/>
              </a:ext>
            </a:extLst>
          </p:cNvPr>
          <p:cNvSpPr txBox="1"/>
          <p:nvPr/>
        </p:nvSpPr>
        <p:spPr>
          <a:xfrm>
            <a:off x="144323" y="696060"/>
            <a:ext cx="11466430" cy="523220"/>
          </a:xfrm>
          <a:prstGeom prst="rect">
            <a:avLst/>
          </a:prstGeom>
          <a:noFill/>
        </p:spPr>
        <p:txBody>
          <a:bodyPr wrap="square">
            <a:spAutoFit/>
          </a:bodyPr>
          <a:lstStyle/>
          <a:p>
            <a:pPr algn="ctr"/>
            <a:r>
              <a:rPr lang="ne-NP" sz="2800" b="1" dirty="0">
                <a:solidFill>
                  <a:srgbClr val="0070C0"/>
                </a:solidFill>
                <a:cs typeface="Kalimati" pitchFamily="2"/>
              </a:rPr>
              <a:t>परिवार </a:t>
            </a:r>
            <a:endParaRPr lang="en-US" sz="2800" b="1" dirty="0">
              <a:solidFill>
                <a:srgbClr val="0070C0"/>
              </a:solidFill>
              <a:cs typeface="Kalimati" pitchFamily="2"/>
            </a:endParaRPr>
          </a:p>
        </p:txBody>
      </p:sp>
      <p:pic>
        <p:nvPicPr>
          <p:cNvPr id="10" name="Picture 9"/>
          <p:cNvPicPr>
            <a:picLocks noChangeAspect="1"/>
          </p:cNvPicPr>
          <p:nvPr/>
        </p:nvPicPr>
        <p:blipFill>
          <a:blip r:embed="rId2"/>
          <a:stretch>
            <a:fillRect/>
          </a:stretch>
        </p:blipFill>
        <p:spPr>
          <a:xfrm>
            <a:off x="9026507" y="1605150"/>
            <a:ext cx="3122359" cy="1946128"/>
          </a:xfrm>
          <a:prstGeom prst="rect">
            <a:avLst/>
          </a:prstGeom>
        </p:spPr>
      </p:pic>
      <p:pic>
        <p:nvPicPr>
          <p:cNvPr id="6" name="Picture 2" descr="H:\CBS_Tutorial\PPT Templates\big-family-meeting\5220.jpg">
            <a:extLst>
              <a:ext uri="{FF2B5EF4-FFF2-40B4-BE49-F238E27FC236}">
                <a16:creationId xmlns:a16="http://schemas.microsoft.com/office/drawing/2014/main" id="{ACEC8F99-3BF9-4B56-AC92-420FFDC0B67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93" r="7798" b="5628"/>
          <a:stretch/>
        </p:blipFill>
        <p:spPr bwMode="auto">
          <a:xfrm>
            <a:off x="8963248" y="4203092"/>
            <a:ext cx="3122359" cy="2070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527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496495"/>
            <a:ext cx="675806" cy="361471"/>
          </a:xfrm>
        </p:spPr>
        <p:txBody>
          <a:bodyPr/>
          <a:lstStyle/>
          <a:p>
            <a:pPr algn="r"/>
            <a:fld id="{2840B2E4-A264-431E-ABDE-38E3BCDA5876}" type="slidenum">
              <a:rPr lang="en-US" smtClean="0">
                <a:latin typeface="Fontasy Himali" panose="04020500000000000000" pitchFamily="82" charset="0"/>
              </a:rPr>
              <a:pPr algn="r"/>
              <a:t>26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122667" y="1487377"/>
            <a:ext cx="11946666" cy="503214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परिवारमा एक व्यक्ति मात्र वा धेरै व्यक्तिहरू, नाता पर्ने वा नाता नपर्ने हुन सक्दछन् ।</a:t>
            </a:r>
          </a:p>
          <a:p>
            <a:pPr marL="398463" indent="-398463" algn="just">
              <a:lnSpc>
                <a:spcPct val="150000"/>
              </a:lnSpc>
              <a:buFont typeface="Arial" panose="020B0604020202020204" pitchFamily="34" charset="0"/>
              <a:buChar char="•"/>
            </a:pPr>
            <a:r>
              <a:rPr lang="ne-NP" sz="2400" dirty="0">
                <a:cs typeface="Kalimati" panose="00000400000000000000" pitchFamily="2"/>
              </a:rPr>
              <a:t>परिवार र यसका सदस्य छुट्टयाउन आम्दानी/खर्च र भान्साको  अवधारणा प्रमुख रहेको छ ।</a:t>
            </a:r>
          </a:p>
          <a:p>
            <a:pPr marL="398463" indent="-398463" algn="just">
              <a:lnSpc>
                <a:spcPct val="150000"/>
              </a:lnSpc>
              <a:buFont typeface="Arial" panose="020B0604020202020204" pitchFamily="34" charset="0"/>
              <a:buChar char="•"/>
            </a:pPr>
            <a:r>
              <a:rPr lang="ne-NP" sz="2400" dirty="0">
                <a:cs typeface="Kalimati" panose="00000400000000000000" pitchFamily="2"/>
              </a:rPr>
              <a:t>कानूनी तवरले वा अंशबण्डा भई भिन्न नभएको तर छुट्टै बसी वा अलग भान्सामा खानपीन गरी बसेका व्यक्ति वा व्यक्तिहरूको समूहलाई जनगणनाको प्रयोजनका लागि छुट्टै परिवार मानी लेख्नुपर्दछ । </a:t>
            </a:r>
          </a:p>
          <a:p>
            <a:pPr marL="398463" indent="-398463" algn="just">
              <a:lnSpc>
                <a:spcPct val="150000"/>
              </a:lnSpc>
              <a:buFont typeface="Arial" panose="020B0604020202020204" pitchFamily="34" charset="0"/>
              <a:buChar char="•"/>
            </a:pPr>
            <a:r>
              <a:rPr lang="ne-NP" sz="2400" dirty="0">
                <a:cs typeface="Kalimati" panose="00000400000000000000" pitchFamily="2"/>
              </a:rPr>
              <a:t>एउटै आम्दानी खर्चले घर व्यवहार चलाई एउटै भान्सामा खाने व्यक्तिहरू अलग अलग घरमा सुत्ने गरेको भएतापनि एउटै परिवार मानिन्छ । </a:t>
            </a:r>
          </a:p>
          <a:p>
            <a:pPr marL="398463" indent="-398463" algn="just">
              <a:lnSpc>
                <a:spcPct val="150000"/>
              </a:lnSpc>
              <a:buFont typeface="Arial" panose="020B0604020202020204" pitchFamily="34" charset="0"/>
              <a:buChar char="•"/>
            </a:pPr>
            <a:r>
              <a:rPr lang="ne-NP" sz="2400" dirty="0">
                <a:cs typeface="Kalimati" panose="00000400000000000000" pitchFamily="2"/>
              </a:rPr>
              <a:t>कुनै कारणवश बेग्लै भान्सामा (जस्तैः होटल, कार्यालयको क्यान्टिन आदि) खाने गरेको भएता पनि एकैस्थानमा बसोबास गर्दछन् भने एउटै परिवार मान्नुपर्दछ ।</a:t>
            </a:r>
          </a:p>
        </p:txBody>
      </p:sp>
      <p:sp>
        <p:nvSpPr>
          <p:cNvPr id="9" name="TextBox 8">
            <a:extLst>
              <a:ext uri="{FF2B5EF4-FFF2-40B4-BE49-F238E27FC236}">
                <a16:creationId xmlns:a16="http://schemas.microsoft.com/office/drawing/2014/main" id="{BBC511CC-7E2F-4E77-BFE9-2E22933EE6B7}"/>
              </a:ext>
            </a:extLst>
          </p:cNvPr>
          <p:cNvSpPr txBox="1"/>
          <p:nvPr/>
        </p:nvSpPr>
        <p:spPr>
          <a:xfrm>
            <a:off x="712381" y="720316"/>
            <a:ext cx="11068493"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जनगणनाको सन्दर्भमा परिवार सम्बन्धी ध्यान दिनुपर्ने कुराहरू </a:t>
            </a:r>
            <a:endParaRPr lang="en-US" sz="2800" b="1" dirty="0">
              <a:solidFill>
                <a:srgbClr val="0070C0"/>
              </a:solidFill>
              <a:cs typeface="Kalimati" pitchFamily="2"/>
            </a:endParaRPr>
          </a:p>
        </p:txBody>
      </p:sp>
      <p:sp>
        <p:nvSpPr>
          <p:cNvPr id="10" name="TextBox 9">
            <a:extLst>
              <a:ext uri="{FF2B5EF4-FFF2-40B4-BE49-F238E27FC236}">
                <a16:creationId xmlns:a16="http://schemas.microsoft.com/office/drawing/2014/main" id="{283BC499-5C74-433F-95FF-9B50A62E9EA1}"/>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4177641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18"/>
            <a:ext cx="675806" cy="341426"/>
          </a:xfrm>
        </p:spPr>
        <p:txBody>
          <a:bodyPr/>
          <a:lstStyle/>
          <a:p>
            <a:pPr algn="r"/>
            <a:fld id="{2840B2E4-A264-431E-ABDE-38E3BCDA5876}" type="slidenum">
              <a:rPr lang="en-US" smtClean="0">
                <a:latin typeface="Fontasy Himali" panose="04020500000000000000" pitchFamily="82" charset="0"/>
              </a:rPr>
              <a:pPr algn="r"/>
              <a:t>27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277059" y="1770715"/>
            <a:ext cx="11701332" cy="5078313"/>
          </a:xfrm>
          <a:prstGeom prst="rect">
            <a:avLst/>
          </a:prstGeom>
          <a:noFill/>
        </p:spPr>
        <p:txBody>
          <a:bodyPr wrap="square">
            <a:spAutoFit/>
          </a:bodyPr>
          <a:lstStyle/>
          <a:p>
            <a:pPr marL="515938" indent="-515938" algn="just">
              <a:lnSpc>
                <a:spcPct val="150000"/>
              </a:lnSpc>
              <a:buFont typeface="Arial" panose="020B0604020202020204" pitchFamily="34" charset="0"/>
              <a:buChar char="•"/>
            </a:pPr>
            <a:r>
              <a:rPr lang="ne-NP" sz="2400" dirty="0">
                <a:cs typeface="Kalimati" panose="00000400000000000000" pitchFamily="2"/>
              </a:rPr>
              <a:t>घरायसी कामको लागि वा औषधोपचार, व्यापार, तीर्थयात्रा वा अन्य काममा केही दिनको लागि मात्र अन्यत्र गएका अक्सर यसै परिवारमा बस्ने सदस्य भए गणनाको समयमा अनुपस्थित भएता पनि यसै परिवारबाट बिस्तृत विवरण भर्नुपर्दछ । </a:t>
            </a:r>
          </a:p>
          <a:p>
            <a:pPr marL="515938" indent="-515938" algn="just">
              <a:lnSpc>
                <a:spcPct val="150000"/>
              </a:lnSpc>
              <a:buFont typeface="Arial" panose="020B0604020202020204" pitchFamily="34" charset="0"/>
              <a:buChar char="•"/>
            </a:pPr>
            <a:r>
              <a:rPr lang="ne-NP" sz="2400" dirty="0">
                <a:cs typeface="Kalimati" panose="00000400000000000000" pitchFamily="2"/>
              </a:rPr>
              <a:t>अस्थायीरुपले बाहिर गएका व्यक्तिहरू गणनामा छुट्न सक्ने कुराको सँधै ख्याल गर्नुपर्दछ ।</a:t>
            </a:r>
          </a:p>
          <a:p>
            <a:pPr marL="515938" indent="-515938" algn="just">
              <a:lnSpc>
                <a:spcPct val="150000"/>
              </a:lnSpc>
              <a:buFont typeface="Arial" panose="020B0604020202020204" pitchFamily="34" charset="0"/>
              <a:buChar char="•"/>
            </a:pPr>
            <a:r>
              <a:rPr lang="ne-NP" sz="2400" dirty="0">
                <a:cs typeface="Kalimati" panose="00000400000000000000" pitchFamily="2"/>
              </a:rPr>
              <a:t>नाता नपर्ने व्यक्तिहरू पनि एउटै भान्सामा खानपीन गरी सँगै बसेका वा अलग अलग खाने गरेका भएतापनि सँगै बसेको भएमा एउटै परिवार मानी विवरण संकलन 	गर्नुपर्दछ। उदाहरणका लागि अध्ययनको लागि सँगै बसेका विद्यार्थीहरू, कामको लागि सँगै बसेका कामदार</a:t>
            </a:r>
            <a:r>
              <a:rPr lang="en-US" sz="2400" dirty="0">
                <a:cs typeface="Kalimati" panose="00000400000000000000" pitchFamily="2"/>
              </a:rPr>
              <a:t>/</a:t>
            </a:r>
            <a:r>
              <a:rPr lang="ne-NP" sz="2400" dirty="0">
                <a:cs typeface="Kalimati" panose="00000400000000000000" pitchFamily="2"/>
              </a:rPr>
              <a:t>मजदुर</a:t>
            </a:r>
            <a:r>
              <a:rPr lang="en-US" sz="2400" dirty="0">
                <a:cs typeface="Kalimati" panose="00000400000000000000" pitchFamily="2"/>
              </a:rPr>
              <a:t>/</a:t>
            </a:r>
            <a:r>
              <a:rPr lang="ne-NP" sz="2400">
                <a:cs typeface="Kalimati" panose="00000400000000000000" pitchFamily="2"/>
              </a:rPr>
              <a:t>कर्मचारीहरू, छोराछोरीको पढाईको लागि घरमा बस्ने गरी राखिएका शिक्षक, </a:t>
            </a:r>
            <a:r>
              <a:rPr lang="ne-NP" sz="2400" dirty="0">
                <a:cs typeface="Kalimati" panose="00000400000000000000" pitchFamily="2"/>
              </a:rPr>
              <a:t>आदि । </a:t>
            </a:r>
          </a:p>
        </p:txBody>
      </p:sp>
      <p:sp>
        <p:nvSpPr>
          <p:cNvPr id="6" name="TextBox 5">
            <a:extLst>
              <a:ext uri="{FF2B5EF4-FFF2-40B4-BE49-F238E27FC236}">
                <a16:creationId xmlns:a16="http://schemas.microsoft.com/office/drawing/2014/main" id="{E43FE8F7-7866-4408-8778-580F1D394295}"/>
              </a:ext>
            </a:extLst>
          </p:cNvPr>
          <p:cNvSpPr txBox="1"/>
          <p:nvPr/>
        </p:nvSpPr>
        <p:spPr>
          <a:xfrm>
            <a:off x="712381" y="720316"/>
            <a:ext cx="11068493"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जनगणनाको सन्दर्भमा परिवार सम्बन्धी ध्यान दिनुपर्ने कुराहरू </a:t>
            </a:r>
            <a:endParaRPr lang="en-US" sz="2800" b="1" dirty="0">
              <a:solidFill>
                <a:srgbClr val="0070C0"/>
              </a:solidFill>
              <a:cs typeface="Kalimati" pitchFamily="2"/>
            </a:endParaRPr>
          </a:p>
        </p:txBody>
      </p:sp>
    </p:spTree>
    <p:extLst>
      <p:ext uri="{BB962C8B-B14F-4D97-AF65-F5344CB8AC3E}">
        <p14:creationId xmlns:p14="http://schemas.microsoft.com/office/powerpoint/2010/main" val="3409565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4" y="6557748"/>
            <a:ext cx="675806" cy="260794"/>
          </a:xfrm>
        </p:spPr>
        <p:txBody>
          <a:bodyPr/>
          <a:lstStyle/>
          <a:p>
            <a:pPr algn="r"/>
            <a:fld id="{2840B2E4-A264-431E-ABDE-38E3BCDA5876}" type="slidenum">
              <a:rPr lang="en-US" smtClean="0">
                <a:latin typeface="Fontasy Himali" panose="04020500000000000000" pitchFamily="82" charset="0"/>
              </a:rPr>
              <a:pPr algn="r"/>
              <a:t>28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CA8F8D9-8838-4268-8CD7-959C6E9A72B4}"/>
              </a:ext>
            </a:extLst>
          </p:cNvPr>
          <p:cNvSpPr txBox="1"/>
          <p:nvPr/>
        </p:nvSpPr>
        <p:spPr>
          <a:xfrm>
            <a:off x="-237425" y="779156"/>
            <a:ext cx="12215816" cy="523220"/>
          </a:xfrm>
          <a:prstGeom prst="rect">
            <a:avLst/>
          </a:prstGeom>
          <a:noFill/>
        </p:spPr>
        <p:txBody>
          <a:bodyPr wrap="square">
            <a:spAutoFit/>
          </a:bodyPr>
          <a:lstStyle/>
          <a:p>
            <a:pPr algn="ctr"/>
            <a:r>
              <a:rPr lang="ne-NP" sz="2800" b="1" dirty="0">
                <a:solidFill>
                  <a:srgbClr val="0070C0"/>
                </a:solidFill>
                <a:cs typeface="Kalimati" pitchFamily="2"/>
              </a:rPr>
              <a:t>परिवारमूली </a:t>
            </a:r>
            <a:endParaRPr lang="en-US" sz="2800" b="1" dirty="0">
              <a:solidFill>
                <a:srgbClr val="0070C0"/>
              </a:solidFill>
              <a:cs typeface="Kalimati" pitchFamily="2"/>
            </a:endParaRPr>
          </a:p>
        </p:txBody>
      </p:sp>
      <p:sp>
        <p:nvSpPr>
          <p:cNvPr id="9" name="TextBox 8">
            <a:extLst>
              <a:ext uri="{FF2B5EF4-FFF2-40B4-BE49-F238E27FC236}">
                <a16:creationId xmlns:a16="http://schemas.microsoft.com/office/drawing/2014/main" id="{17D86B71-DB16-40BA-A739-6D4A2E964EF8}"/>
              </a:ext>
            </a:extLst>
          </p:cNvPr>
          <p:cNvSpPr txBox="1"/>
          <p:nvPr/>
        </p:nvSpPr>
        <p:spPr>
          <a:xfrm>
            <a:off x="129290" y="1302376"/>
            <a:ext cx="11977647" cy="397031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b="1" dirty="0">
                <a:cs typeface="Kalimati" panose="00000400000000000000" pitchFamily="2"/>
              </a:rPr>
              <a:t>जनगणनामा परिवारमूली</a:t>
            </a:r>
            <a:r>
              <a:rPr lang="en-US" sz="2400" b="1" dirty="0">
                <a:cs typeface="Kalimati" panose="00000400000000000000" pitchFamily="2"/>
              </a:rPr>
              <a:t>  </a:t>
            </a:r>
            <a:r>
              <a:rPr lang="ne-NP" sz="2400" b="1" dirty="0">
                <a:cs typeface="Kalimati" panose="00000400000000000000" pitchFamily="2"/>
              </a:rPr>
              <a:t>भन्नालेः–</a:t>
            </a:r>
          </a:p>
          <a:p>
            <a:pPr marL="914400" lvl="1" indent="-457200" algn="just">
              <a:lnSpc>
                <a:spcPct val="150000"/>
              </a:lnSpc>
              <a:buFont typeface="Arial" panose="020B0604020202020204" pitchFamily="34" charset="0"/>
              <a:buChar char="•"/>
            </a:pPr>
            <a:r>
              <a:rPr lang="ne-NP" sz="2400" dirty="0">
                <a:cs typeface="Kalimati" panose="00000400000000000000" pitchFamily="2"/>
              </a:rPr>
              <a:t>परिवारमा अक्सर बसोबास गर्ने, कम्तिमा १० वर्ष उमेर पुगेका व्यक्ति,</a:t>
            </a:r>
          </a:p>
          <a:p>
            <a:pPr marL="914400" lvl="1" indent="-457200" algn="just">
              <a:lnSpc>
                <a:spcPct val="150000"/>
              </a:lnSpc>
              <a:buFont typeface="Arial" panose="020B0604020202020204" pitchFamily="34" charset="0"/>
              <a:buChar char="•"/>
            </a:pPr>
            <a:r>
              <a:rPr lang="ne-NP" sz="2400" dirty="0">
                <a:cs typeface="Kalimati" panose="00000400000000000000" pitchFamily="2"/>
              </a:rPr>
              <a:t>परिवारमा परिआएका दैनिक कामकाज, खर्च र व्यवहार चलाउन व्यवस्था मिलाउने अर्थात घरको कामकाजमा चाँजोपाँजो मिलाउने मुख्य व्यक्ति सम्झनु पर्दछ।</a:t>
            </a:r>
          </a:p>
          <a:p>
            <a:pPr marL="342900" indent="-342900" algn="just">
              <a:lnSpc>
                <a:spcPct val="150000"/>
              </a:lnSpc>
              <a:buFont typeface="Arial" panose="020B0604020202020204" pitchFamily="34" charset="0"/>
              <a:buChar char="•"/>
            </a:pPr>
            <a:r>
              <a:rPr lang="ne-NP" sz="2400" dirty="0">
                <a:cs typeface="Kalimati" panose="00000400000000000000" pitchFamily="2"/>
              </a:rPr>
              <a:t>साधारणतया दश (१०) वर्ष उमेर नपुगेका बालबालिकालाई परिवारमूलीको रुपमा लिनु </a:t>
            </a:r>
            <a:r>
              <a:rPr lang="ne-NP" sz="2400">
                <a:cs typeface="Kalimati" panose="00000400000000000000" pitchFamily="2"/>
              </a:rPr>
              <a:t>हुँदैन ।</a:t>
            </a:r>
          </a:p>
          <a:p>
            <a:pPr marL="342900" indent="-342900" algn="just">
              <a:lnSpc>
                <a:spcPct val="150000"/>
              </a:lnSpc>
              <a:buFont typeface="Arial" panose="020B0604020202020204" pitchFamily="34" charset="0"/>
              <a:buChar char="•"/>
            </a:pPr>
            <a:r>
              <a:rPr lang="ne-NP" sz="2400">
                <a:cs typeface="Kalimati" panose="00000400000000000000" pitchFamily="2"/>
              </a:rPr>
              <a:t>१० </a:t>
            </a:r>
            <a:r>
              <a:rPr lang="ne-NP" sz="2400" dirty="0">
                <a:cs typeface="Kalimati" panose="00000400000000000000" pitchFamily="2"/>
              </a:rPr>
              <a:t>बर्ष मुनीका बालबालिका कोही न कोही संरक्षकसँग बसेको हुन सक्छन्, त्यस्तो अवस्थामा निजको संरक्षकलाई परिवारमूली मानी विवरण संकलन गर्नु पर्दछ ।</a:t>
            </a:r>
            <a:endParaRPr lang="ne-NP" sz="2400" dirty="0"/>
          </a:p>
        </p:txBody>
      </p:sp>
    </p:spTree>
    <p:extLst>
      <p:ext uri="{BB962C8B-B14F-4D97-AF65-F5344CB8AC3E}">
        <p14:creationId xmlns:p14="http://schemas.microsoft.com/office/powerpoint/2010/main" val="4265992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25853"/>
            <a:ext cx="675806" cy="341426"/>
          </a:xfrm>
        </p:spPr>
        <p:txBody>
          <a:bodyPr/>
          <a:lstStyle/>
          <a:p>
            <a:pPr algn="r"/>
            <a:fld id="{2840B2E4-A264-431E-ABDE-38E3BCDA5876}" type="slidenum">
              <a:rPr lang="en-US" smtClean="0">
                <a:latin typeface="Fontasy Himali" panose="04020500000000000000" pitchFamily="82" charset="0"/>
              </a:rPr>
              <a:pPr algn="r"/>
              <a:t>29</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CA8F8D9-8838-4268-8CD7-959C6E9A72B4}"/>
              </a:ext>
            </a:extLst>
          </p:cNvPr>
          <p:cNvSpPr txBox="1"/>
          <p:nvPr/>
        </p:nvSpPr>
        <p:spPr>
          <a:xfrm>
            <a:off x="0" y="747257"/>
            <a:ext cx="12191999" cy="523220"/>
          </a:xfrm>
          <a:prstGeom prst="rect">
            <a:avLst/>
          </a:prstGeom>
          <a:noFill/>
        </p:spPr>
        <p:txBody>
          <a:bodyPr wrap="square">
            <a:spAutoFit/>
          </a:bodyPr>
          <a:lstStyle/>
          <a:p>
            <a:pPr algn="ctr"/>
            <a:r>
              <a:rPr lang="ne-NP" sz="2800" b="1" dirty="0">
                <a:solidFill>
                  <a:srgbClr val="0070C0"/>
                </a:solidFill>
                <a:cs typeface="Kalimati" pitchFamily="2"/>
              </a:rPr>
              <a:t>परिवारमूली छुट्याउन बिशेष ध्यान दिनुपर्ने कुराहरू </a:t>
            </a:r>
            <a:endParaRPr lang="en-US" sz="2800" b="1" dirty="0">
              <a:solidFill>
                <a:srgbClr val="0070C0"/>
              </a:solidFill>
              <a:cs typeface="Kalimati" pitchFamily="2"/>
            </a:endParaRPr>
          </a:p>
        </p:txBody>
      </p:sp>
      <p:sp>
        <p:nvSpPr>
          <p:cNvPr id="9" name="TextBox 8">
            <a:extLst>
              <a:ext uri="{FF2B5EF4-FFF2-40B4-BE49-F238E27FC236}">
                <a16:creationId xmlns:a16="http://schemas.microsoft.com/office/drawing/2014/main" id="{17D86B71-DB16-40BA-A739-6D4A2E964EF8}"/>
              </a:ext>
            </a:extLst>
          </p:cNvPr>
          <p:cNvSpPr txBox="1"/>
          <p:nvPr/>
        </p:nvSpPr>
        <p:spPr>
          <a:xfrm>
            <a:off x="129291" y="1348021"/>
            <a:ext cx="11976692" cy="5632311"/>
          </a:xfrm>
          <a:prstGeom prst="rect">
            <a:avLst/>
          </a:prstGeom>
          <a:noFill/>
        </p:spPr>
        <p:txBody>
          <a:bodyPr wrap="square">
            <a:spAutoFit/>
          </a:bodyPr>
          <a:lstStyle/>
          <a:p>
            <a:pPr marL="457200" indent="-457200" algn="just">
              <a:lnSpc>
                <a:spcPct val="150000"/>
              </a:lnSpc>
              <a:buFont typeface="Arial" panose="020B0604020202020204" pitchFamily="34" charset="0"/>
              <a:buChar char="•"/>
            </a:pPr>
            <a:r>
              <a:rPr lang="ne-NP" sz="2400" b="1" dirty="0">
                <a:cs typeface="Kalimati" panose="00000400000000000000" pitchFamily="2"/>
              </a:rPr>
              <a:t>परिवारमा अक्सर बसोबास गर्ने व्यक्ति मात्र जनगणना प्रयोजनको लागि परिवारमूली हुन्छन् ।</a:t>
            </a:r>
            <a:endParaRPr lang="ne-NP"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सामान्यतया सूचिकरणमा </a:t>
            </a:r>
            <a:r>
              <a:rPr lang="ne-NP" sz="2400">
                <a:cs typeface="Kalimati" panose="00000400000000000000" pitchFamily="2"/>
              </a:rPr>
              <a:t>लेखिएको परिवारमूलीको नाम </a:t>
            </a:r>
            <a:r>
              <a:rPr lang="ne-NP" sz="2400" dirty="0">
                <a:cs typeface="Kalimati" panose="00000400000000000000" pitchFamily="2"/>
              </a:rPr>
              <a:t>नै मुख्य प्रश्नावली </a:t>
            </a:r>
            <a:r>
              <a:rPr lang="ne-NP" sz="2400">
                <a:cs typeface="Kalimati" panose="00000400000000000000" pitchFamily="2"/>
              </a:rPr>
              <a:t>भर्दा परिवारमूलीको नाममा लेख्नुपर्दछ।</a:t>
            </a:r>
            <a:endParaRPr lang="ne-NP"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कतिपय समुदायमा परिवारका सबैभन्दा जेष्ठ सदस्य वा पुरुष सदस्यलाई परिवारको मूली लेखाउने गरेको पाइन्छ । परिवारको चलन अनुसार मानिआएको घरमूली वा मुख्य व्यक्ति (पुरुष) जनगणना प्रयोजनको लागि परिवारमूली नहुन पनि सक्दछन् ।</a:t>
            </a:r>
          </a:p>
          <a:p>
            <a:pPr marL="457200" indent="-457200" algn="just">
              <a:lnSpc>
                <a:spcPct val="150000"/>
              </a:lnSpc>
              <a:buFont typeface="Arial" panose="020B0604020202020204" pitchFamily="34" charset="0"/>
              <a:buChar char="•"/>
            </a:pPr>
            <a:r>
              <a:rPr lang="ne-NP" sz="2400" dirty="0">
                <a:cs typeface="Kalimati" panose="00000400000000000000" pitchFamily="2"/>
              </a:rPr>
              <a:t>कतिपय परिवारले महिलालाई परिवारमूलीको रुपमा लिन हिच्किचाउन सक्छन् ।</a:t>
            </a:r>
          </a:p>
          <a:p>
            <a:pPr marL="457200" indent="-457200" algn="just">
              <a:lnSpc>
                <a:spcPct val="150000"/>
              </a:lnSpc>
              <a:buFont typeface="Arial" panose="020B0604020202020204" pitchFamily="34" charset="0"/>
              <a:buChar char="•"/>
            </a:pPr>
            <a:r>
              <a:rPr lang="ne-NP" sz="2400" dirty="0">
                <a:cs typeface="Kalimati" panose="00000400000000000000" pitchFamily="2"/>
              </a:rPr>
              <a:t>परिवारमा अक्सर बसोबास गर्ने महिला (श्रीमती, बुहारी वा छोरी) ले परिआएका दैनिक कामकाज, खर्च र व्यवहार चलाउन व्यवस्था मिलाइरहेका भए उक्त महिलालाई नै परिवारमूली मान्नुपर्छ ।</a:t>
            </a:r>
            <a:endParaRPr lang="ne-NP" sz="2400" dirty="0"/>
          </a:p>
        </p:txBody>
      </p:sp>
    </p:spTree>
    <p:extLst>
      <p:ext uri="{BB962C8B-B14F-4D97-AF65-F5344CB8AC3E}">
        <p14:creationId xmlns:p14="http://schemas.microsoft.com/office/powerpoint/2010/main" val="1697882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83999" y="6478805"/>
            <a:ext cx="508001" cy="325776"/>
          </a:xfrm>
        </p:spPr>
        <p:txBody>
          <a:bodyPr/>
          <a:lstStyle/>
          <a:p>
            <a:fld id="{2840B2E4-A264-431E-ABDE-38E3BCDA5876}" type="slidenum">
              <a:rPr lang="en-US" smtClean="0">
                <a:latin typeface="Fontasy Himali" panose="04020500000000000000" pitchFamily="82" charset="0"/>
              </a:rPr>
              <a:pPr/>
              <a:t>30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59249" y="1350338"/>
            <a:ext cx="11876804" cy="5082930"/>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300" dirty="0">
                <a:cs typeface="Kalimati" panose="00000400000000000000" pitchFamily="2"/>
              </a:rPr>
              <a:t>गणना गर्न लागेको परिवारमा अक्सर बसोबास नगर्ने</a:t>
            </a:r>
            <a:r>
              <a:rPr lang="en-US" sz="2300" dirty="0">
                <a:cs typeface="Kalimati" panose="00000400000000000000" pitchFamily="2"/>
              </a:rPr>
              <a:t>,</a:t>
            </a:r>
            <a:r>
              <a:rPr lang="ne-NP" sz="2300" dirty="0">
                <a:cs typeface="Kalimati" panose="00000400000000000000" pitchFamily="2"/>
              </a:rPr>
              <a:t> परिवारबाट छुट्टीभिन्न</a:t>
            </a:r>
            <a:r>
              <a:rPr lang="en-US" sz="2300" dirty="0">
                <a:cs typeface="Kalimati" panose="00000400000000000000" pitchFamily="2"/>
              </a:rPr>
              <a:t> </a:t>
            </a:r>
            <a:r>
              <a:rPr lang="ne-NP" sz="2300" dirty="0">
                <a:cs typeface="Kalimati" panose="00000400000000000000" pitchFamily="2"/>
              </a:rPr>
              <a:t>नभएका र फर्की आउँदा सो परिवारको सदस्य हुनसक्ने स्वदेशभित्रै अन्यत्र अक्सर बसोबास गर्ने कुनै सदस्य । </a:t>
            </a:r>
            <a:endParaRPr lang="en-US" sz="2300" dirty="0">
              <a:cs typeface="Kalimati" panose="00000400000000000000" pitchFamily="2"/>
            </a:endParaRPr>
          </a:p>
          <a:p>
            <a:pPr marL="339725" indent="-339725" algn="just">
              <a:lnSpc>
                <a:spcPct val="140000"/>
              </a:lnSpc>
              <a:buFont typeface="Arial" panose="020B0604020202020204" pitchFamily="34" charset="0"/>
              <a:buChar char="•"/>
            </a:pPr>
            <a:r>
              <a:rPr lang="ne-NP" sz="2300" dirty="0">
                <a:cs typeface="Kalimati" panose="00000400000000000000" pitchFamily="2"/>
              </a:rPr>
              <a:t>अनुपस्थित (स्वदेशभित्र रहेका) व्यक्तिको बिस्तृत विवरण उनीहरू बसेकै स्थानबाट लिइने हुनाले मूल परिवारबाट उनीहरूको अन्य विवरण मुख्य प्रश्नावलीमा भर्नुपर्दैन । </a:t>
            </a:r>
          </a:p>
          <a:p>
            <a:pPr marL="339725" indent="-339725" algn="just">
              <a:lnSpc>
                <a:spcPct val="140000"/>
              </a:lnSpc>
              <a:buFont typeface="Arial" panose="020B0604020202020204" pitchFamily="34" charset="0"/>
              <a:buChar char="•"/>
            </a:pPr>
            <a:r>
              <a:rPr lang="ne-NP" sz="2300" dirty="0">
                <a:cs typeface="Kalimati" panose="00000400000000000000" pitchFamily="2"/>
              </a:rPr>
              <a:t>उदाहरणः सर्लाही जिल्लामा गणना गरिएको अवस्थामा कुनै परिवारको कुनै सदस्य काम गर्नको लागि अक्सर काठमाडौं बसोबास गरेका छन् र उक्त व्यक्ति फर्केर सर्लाहीको परिवारको सदस्य हुन सक्ने सम्भावना छ भने निज व्यक्तिलाई </a:t>
            </a:r>
            <a:r>
              <a:rPr lang="ne-NP" sz="2300">
                <a:cs typeface="Kalimati" panose="00000400000000000000" pitchFamily="2"/>
              </a:rPr>
              <a:t>सर्लाहीमा रहेको परिवारमा जनगणना </a:t>
            </a:r>
            <a:r>
              <a:rPr lang="ne-NP" sz="2300" dirty="0">
                <a:cs typeface="Kalimati" panose="00000400000000000000" pitchFamily="2"/>
              </a:rPr>
              <a:t>गर्दा अनुपस्थित (स्वदेशभित्र रहेका) उल्लेख </a:t>
            </a:r>
            <a:r>
              <a:rPr lang="ne-NP" sz="2300">
                <a:cs typeface="Kalimati" panose="00000400000000000000" pitchFamily="2"/>
              </a:rPr>
              <a:t>गर्नुपर्दछ तर निजको बिस्तृत विवरण काठमाडौंबाट लिइन्छ ।</a:t>
            </a:r>
            <a:endParaRPr lang="ne-NP" sz="2300" dirty="0">
              <a:cs typeface="Kalimati" panose="00000400000000000000" pitchFamily="2"/>
            </a:endParaRPr>
          </a:p>
          <a:p>
            <a:pPr marL="339725" indent="-339725" algn="just">
              <a:lnSpc>
                <a:spcPct val="140000"/>
              </a:lnSpc>
              <a:buFont typeface="Arial" panose="020B0604020202020204" pitchFamily="34" charset="0"/>
              <a:buChar char="•"/>
            </a:pPr>
            <a:r>
              <a:rPr lang="ne-NP" sz="2300" dirty="0">
                <a:cs typeface="Kalimati" panose="00000400000000000000" pitchFamily="2"/>
              </a:rPr>
              <a:t>गणना गर्न लागेको परिवारका सदस्यहरू विदेशस्थित दुतावास तथा नियोगहरूमा कार्यरत रहेको भए परिवारबाट स्वदेशभित्रै अनुपस्थितमा उल्लेख गर्नुपर्दछ ।</a:t>
            </a:r>
          </a:p>
        </p:txBody>
      </p:sp>
      <p:sp>
        <p:nvSpPr>
          <p:cNvPr id="9" name="TextBox 8">
            <a:extLst>
              <a:ext uri="{FF2B5EF4-FFF2-40B4-BE49-F238E27FC236}">
                <a16:creationId xmlns:a16="http://schemas.microsoft.com/office/drawing/2014/main" id="{95693F4E-358B-4437-A77D-6ED427730A01}"/>
              </a:ext>
            </a:extLst>
          </p:cNvPr>
          <p:cNvSpPr txBox="1"/>
          <p:nvPr/>
        </p:nvSpPr>
        <p:spPr>
          <a:xfrm>
            <a:off x="0" y="702345"/>
            <a:ext cx="11958320"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परिवारमा अनुपस्थित (स्वदेशभित्र रहेका)</a:t>
            </a:r>
          </a:p>
        </p:txBody>
      </p:sp>
    </p:spTree>
    <p:extLst>
      <p:ext uri="{BB962C8B-B14F-4D97-AF65-F5344CB8AC3E}">
        <p14:creationId xmlns:p14="http://schemas.microsoft.com/office/powerpoint/2010/main" val="3478574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7"/>
            <a:ext cx="675806" cy="332150"/>
          </a:xfrm>
        </p:spPr>
        <p:txBody>
          <a:bodyPr/>
          <a:lstStyle/>
          <a:p>
            <a:pPr algn="r"/>
            <a:fld id="{2840B2E4-A264-431E-ABDE-38E3BCDA5876}" type="slidenum">
              <a:rPr lang="en-US" smtClean="0">
                <a:latin typeface="Fontasy Himali" panose="04020500000000000000" pitchFamily="82" charset="0"/>
              </a:rPr>
              <a:pPr algn="r"/>
              <a:t>31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28987" y="1644000"/>
            <a:ext cx="7856063" cy="5032147"/>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400" dirty="0">
                <a:cs typeface="Kalimati" panose="00000400000000000000" pitchFamily="2"/>
              </a:rPr>
              <a:t>गणना गर्न लागेको परिवारमा अक्सर बसोबास नगर्ने</a:t>
            </a:r>
            <a:r>
              <a:rPr lang="en-US" sz="2400" dirty="0">
                <a:cs typeface="Kalimati" panose="00000400000000000000" pitchFamily="2"/>
              </a:rPr>
              <a:t>,</a:t>
            </a:r>
            <a:r>
              <a:rPr lang="ne-NP" sz="2400" dirty="0">
                <a:cs typeface="Kalimati" panose="00000400000000000000" pitchFamily="2"/>
              </a:rPr>
              <a:t> परिवारबाट छुट्टीभिन्न</a:t>
            </a:r>
            <a:r>
              <a:rPr lang="en-US" sz="2400" dirty="0">
                <a:cs typeface="Kalimati" panose="00000400000000000000" pitchFamily="2"/>
              </a:rPr>
              <a:t> </a:t>
            </a:r>
            <a:r>
              <a:rPr lang="ne-NP" sz="2400" dirty="0">
                <a:cs typeface="Kalimati" panose="00000400000000000000" pitchFamily="2"/>
              </a:rPr>
              <a:t>नभएका र फर्की आउँदा सो परिवारको सदस्य हुनसक्ने विदेशमा अक्सर बसोबास गर्ने कुनै सदस्य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यस्ता अनुपस्थित</a:t>
            </a:r>
            <a:r>
              <a:rPr lang="en-US" sz="2400" dirty="0">
                <a:cs typeface="Kalimati" panose="00000400000000000000" pitchFamily="2"/>
              </a:rPr>
              <a:t> </a:t>
            </a:r>
            <a:r>
              <a:rPr lang="ne-NP" sz="2400" dirty="0">
                <a:cs typeface="Kalimati" panose="00000400000000000000" pitchFamily="2"/>
              </a:rPr>
              <a:t>सदस्यहरू विगतमा त्यस परिवारको सदस्यका रुपमा अक्सर बसोबास गरेका हुन्छन् ।</a:t>
            </a:r>
          </a:p>
          <a:p>
            <a:pPr marL="339725" indent="-339725" algn="just">
              <a:lnSpc>
                <a:spcPct val="150000"/>
              </a:lnSpc>
              <a:buFont typeface="Arial" panose="020B0604020202020204" pitchFamily="34" charset="0"/>
              <a:buChar char="•"/>
            </a:pPr>
            <a:r>
              <a:rPr lang="ne-NP" sz="2400" dirty="0">
                <a:cs typeface="Kalimati" panose="00000400000000000000" pitchFamily="2"/>
              </a:rPr>
              <a:t>विदेशमा जन्मेर वा विदेशमा विवाह गरेर परिवारमा थप भएका सदस्यहरू गणनाको दिनसम्म पनि विदेशमै अक्सर बसोबास गरिरहेका भए परिवारमा अनुपस्थित (विदेशमा गएका) अन्तर्गत गणना गर्नुहुदैन ।</a:t>
            </a:r>
          </a:p>
        </p:txBody>
      </p:sp>
      <p:sp>
        <p:nvSpPr>
          <p:cNvPr id="9" name="TextBox 8">
            <a:extLst>
              <a:ext uri="{FF2B5EF4-FFF2-40B4-BE49-F238E27FC236}">
                <a16:creationId xmlns:a16="http://schemas.microsoft.com/office/drawing/2014/main" id="{95693F4E-358B-4437-A77D-6ED427730A01}"/>
              </a:ext>
            </a:extLst>
          </p:cNvPr>
          <p:cNvSpPr txBox="1"/>
          <p:nvPr/>
        </p:nvSpPr>
        <p:spPr>
          <a:xfrm>
            <a:off x="3718509" y="689685"/>
            <a:ext cx="5519644" cy="738664"/>
          </a:xfrm>
          <a:prstGeom prst="rect">
            <a:avLst/>
          </a:prstGeom>
          <a:noFill/>
        </p:spPr>
        <p:txBody>
          <a:bodyPr wrap="square">
            <a:spAutoFit/>
          </a:bodyPr>
          <a:lstStyle/>
          <a:p>
            <a:pPr algn="just">
              <a:lnSpc>
                <a:spcPct val="150000"/>
              </a:lnSpc>
            </a:pPr>
            <a:r>
              <a:rPr lang="ne-NP" sz="2800" b="1" dirty="0">
                <a:solidFill>
                  <a:srgbClr val="0070C0"/>
                </a:solidFill>
                <a:cs typeface="Kalimati" pitchFamily="2"/>
              </a:rPr>
              <a:t>परिवारमा अनुपस्थित </a:t>
            </a:r>
            <a:r>
              <a:rPr lang="ne-NP" sz="2800" b="1">
                <a:solidFill>
                  <a:srgbClr val="0070C0"/>
                </a:solidFill>
                <a:cs typeface="Kalimati" pitchFamily="2"/>
              </a:rPr>
              <a:t>(विदेश </a:t>
            </a:r>
            <a:r>
              <a:rPr lang="ne-NP" sz="2800" b="1" dirty="0">
                <a:solidFill>
                  <a:srgbClr val="0070C0"/>
                </a:solidFill>
                <a:cs typeface="Kalimati" pitchFamily="2"/>
              </a:rPr>
              <a:t>गएका)</a:t>
            </a:r>
          </a:p>
        </p:txBody>
      </p:sp>
      <p:pic>
        <p:nvPicPr>
          <p:cNvPr id="6" name="Picture 5"/>
          <p:cNvPicPr>
            <a:picLocks noChangeAspect="1"/>
          </p:cNvPicPr>
          <p:nvPr/>
        </p:nvPicPr>
        <p:blipFill>
          <a:blip r:embed="rId2"/>
          <a:stretch>
            <a:fillRect/>
          </a:stretch>
        </p:blipFill>
        <p:spPr>
          <a:xfrm>
            <a:off x="8108811" y="2247110"/>
            <a:ext cx="4071601" cy="3122334"/>
          </a:xfrm>
          <a:prstGeom prst="rect">
            <a:avLst/>
          </a:prstGeom>
        </p:spPr>
      </p:pic>
    </p:spTree>
    <p:extLst>
      <p:ext uri="{BB962C8B-B14F-4D97-AF65-F5344CB8AC3E}">
        <p14:creationId xmlns:p14="http://schemas.microsoft.com/office/powerpoint/2010/main" val="1128803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4" y="6422069"/>
            <a:ext cx="675806" cy="413313"/>
          </a:xfrm>
        </p:spPr>
        <p:txBody>
          <a:bodyPr/>
          <a:lstStyle/>
          <a:p>
            <a:pPr algn="r"/>
            <a:fld id="{2840B2E4-A264-431E-ABDE-38E3BCDA5876}" type="slidenum">
              <a:rPr lang="en-US" smtClean="0">
                <a:latin typeface="Fontasy Himali" panose="04020500000000000000" pitchFamily="82" charset="0"/>
              </a:rPr>
              <a:pPr algn="r"/>
              <a:t>32</a:t>
            </a:fld>
            <a:endParaRPr lang="en-US" dirty="0">
              <a:latin typeface="Fontasy Himali" panose="04020500000000000000" pitchFamily="82" charset="0"/>
            </a:endParaRPr>
          </a:p>
        </p:txBody>
      </p:sp>
      <p:sp>
        <p:nvSpPr>
          <p:cNvPr id="2" name="Rectangle 1"/>
          <p:cNvSpPr/>
          <p:nvPr/>
        </p:nvSpPr>
        <p:spPr>
          <a:xfrm>
            <a:off x="210487" y="1116756"/>
            <a:ext cx="11793671" cy="2816156"/>
          </a:xfrm>
          <a:prstGeom prst="rect">
            <a:avLst/>
          </a:prstGeom>
        </p:spPr>
        <p:txBody>
          <a:bodyPr wrap="square">
            <a:spAutoFit/>
          </a:bodyPr>
          <a:lstStyle/>
          <a:p>
            <a:pPr algn="just">
              <a:lnSpc>
                <a:spcPct val="150000"/>
              </a:lnSpc>
            </a:pPr>
            <a:r>
              <a:rPr lang="en-US" sz="2400" dirty="0" err="1">
                <a:cs typeface="Kalimati" panose="00000400000000000000" pitchFamily="2"/>
              </a:rPr>
              <a:t>काभ्रेपलाञ्चोक</a:t>
            </a:r>
            <a:r>
              <a:rPr lang="ne-NP" sz="2400" dirty="0">
                <a:cs typeface="Kalimati" panose="00000400000000000000" pitchFamily="2"/>
              </a:rPr>
              <a:t> </a:t>
            </a:r>
            <a:r>
              <a:rPr lang="en-US" sz="2400" dirty="0" err="1">
                <a:cs typeface="Kalimati" panose="00000400000000000000" pitchFamily="2"/>
              </a:rPr>
              <a:t>जिल्ला</a:t>
            </a:r>
            <a:r>
              <a:rPr lang="ne-NP" sz="2400" dirty="0">
                <a:cs typeface="Kalimati" panose="00000400000000000000" pitchFamily="2"/>
              </a:rPr>
              <a:t> </a:t>
            </a:r>
            <a:r>
              <a:rPr lang="en-US" sz="2400" dirty="0" err="1">
                <a:cs typeface="Kalimati" panose="00000400000000000000" pitchFamily="2"/>
              </a:rPr>
              <a:t>घर</a:t>
            </a:r>
            <a:r>
              <a:rPr lang="en-US" sz="2400" dirty="0">
                <a:cs typeface="Kalimati" panose="00000400000000000000" pitchFamily="2"/>
              </a:rPr>
              <a:t> </a:t>
            </a:r>
            <a:r>
              <a:rPr lang="en-US" sz="2400" dirty="0" err="1">
                <a:cs typeface="Kalimati" panose="00000400000000000000" pitchFamily="2"/>
              </a:rPr>
              <a:t>भएका</a:t>
            </a:r>
            <a:r>
              <a:rPr lang="en-US" sz="2400" dirty="0">
                <a:cs typeface="Kalimati" panose="00000400000000000000" pitchFamily="2"/>
              </a:rPr>
              <a:t> </a:t>
            </a:r>
            <a:r>
              <a:rPr lang="en-US" sz="2400" dirty="0" err="1">
                <a:cs typeface="Kalimati" panose="00000400000000000000" pitchFamily="2"/>
              </a:rPr>
              <a:t>वीरमान</a:t>
            </a:r>
            <a:r>
              <a:rPr lang="en-US" sz="2400" dirty="0">
                <a:cs typeface="Kalimati" panose="00000400000000000000" pitchFamily="2"/>
              </a:rPr>
              <a:t> </a:t>
            </a:r>
            <a:r>
              <a:rPr lang="en-US" sz="2400" dirty="0" err="1">
                <a:cs typeface="Kalimati" panose="00000400000000000000" pitchFamily="2"/>
              </a:rPr>
              <a:t>तामाङ्गको</a:t>
            </a:r>
            <a:r>
              <a:rPr lang="en-US" sz="2400" dirty="0">
                <a:cs typeface="Kalimati" panose="00000400000000000000" pitchFamily="2"/>
              </a:rPr>
              <a:t> </a:t>
            </a:r>
            <a:r>
              <a:rPr lang="en-US" sz="2400" dirty="0" err="1">
                <a:cs typeface="Kalimati" panose="00000400000000000000" pitchFamily="2"/>
              </a:rPr>
              <a:t>परिवारमा</a:t>
            </a:r>
            <a:r>
              <a:rPr lang="en-US" sz="2400" dirty="0">
                <a:cs typeface="Kalimati" panose="00000400000000000000" pitchFamily="2"/>
              </a:rPr>
              <a:t> ७ </a:t>
            </a:r>
            <a:r>
              <a:rPr lang="en-US" sz="2400" dirty="0" err="1">
                <a:cs typeface="Kalimati" panose="00000400000000000000" pitchFamily="2"/>
              </a:rPr>
              <a:t>जना</a:t>
            </a:r>
            <a:r>
              <a:rPr lang="en-US" sz="2400" dirty="0">
                <a:cs typeface="Kalimati" panose="00000400000000000000" pitchFamily="2"/>
              </a:rPr>
              <a:t> </a:t>
            </a:r>
            <a:r>
              <a:rPr lang="en-US" sz="2400" dirty="0" err="1">
                <a:cs typeface="Kalimati" panose="00000400000000000000" pitchFamily="2"/>
              </a:rPr>
              <a:t>सदस्य</a:t>
            </a:r>
            <a:r>
              <a:rPr lang="en-US" sz="2400" dirty="0">
                <a:cs typeface="Kalimati" panose="00000400000000000000" pitchFamily="2"/>
              </a:rPr>
              <a:t> </a:t>
            </a:r>
            <a:r>
              <a:rPr lang="en-US" sz="2400" dirty="0" err="1">
                <a:cs typeface="Kalimati" panose="00000400000000000000" pitchFamily="2"/>
              </a:rPr>
              <a:t>रहेका</a:t>
            </a:r>
            <a:r>
              <a:rPr lang="en-US" sz="2400" dirty="0">
                <a:cs typeface="Kalimati" panose="00000400000000000000" pitchFamily="2"/>
              </a:rPr>
              <a:t> </a:t>
            </a:r>
            <a:r>
              <a:rPr lang="en-US" sz="2400" dirty="0" err="1">
                <a:cs typeface="Kalimati" panose="00000400000000000000" pitchFamily="2"/>
              </a:rPr>
              <a:t>छन्</a:t>
            </a:r>
            <a:r>
              <a:rPr lang="en-US" sz="2400" dirty="0">
                <a:cs typeface="Kalimati" panose="00000400000000000000" pitchFamily="2"/>
              </a:rPr>
              <a:t> । </a:t>
            </a:r>
            <a:r>
              <a:rPr lang="en-US" sz="2400" dirty="0" err="1">
                <a:cs typeface="Kalimati" panose="00000400000000000000" pitchFamily="2"/>
              </a:rPr>
              <a:t>निज</a:t>
            </a:r>
            <a:r>
              <a:rPr lang="en-US" sz="2400" dirty="0">
                <a:cs typeface="Kalimati" panose="00000400000000000000" pitchFamily="2"/>
              </a:rPr>
              <a:t>, </a:t>
            </a:r>
            <a:r>
              <a:rPr lang="en-US" sz="2400" dirty="0" err="1">
                <a:cs typeface="Kalimati" panose="00000400000000000000" pitchFamily="2"/>
              </a:rPr>
              <a:t>श्रीमती</a:t>
            </a:r>
            <a:r>
              <a:rPr lang="ne-NP" sz="2400" dirty="0">
                <a:cs typeface="Kalimati" panose="00000400000000000000" pitchFamily="2"/>
              </a:rPr>
              <a:t> </a:t>
            </a:r>
            <a:r>
              <a:rPr lang="en-US" sz="2400" dirty="0">
                <a:cs typeface="Kalimati" panose="00000400000000000000" pitchFamily="2"/>
              </a:rPr>
              <a:t>र</a:t>
            </a:r>
            <a:r>
              <a:rPr lang="ne-NP" sz="2400" dirty="0">
                <a:cs typeface="Kalimati" panose="00000400000000000000" pitchFamily="2"/>
              </a:rPr>
              <a:t> </a:t>
            </a:r>
            <a:r>
              <a:rPr lang="en-US" sz="2400" dirty="0" err="1">
                <a:cs typeface="Kalimati" panose="00000400000000000000" pitchFamily="2"/>
              </a:rPr>
              <a:t>एकजना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सहित</a:t>
            </a:r>
            <a:r>
              <a:rPr lang="en-US" sz="2400" dirty="0">
                <a:cs typeface="Kalimati" panose="00000400000000000000" pitchFamily="2"/>
              </a:rPr>
              <a:t> ३ </a:t>
            </a:r>
            <a:r>
              <a:rPr lang="en-US" sz="2400" dirty="0" err="1">
                <a:cs typeface="Kalimati" panose="00000400000000000000" pitchFamily="2"/>
              </a:rPr>
              <a:t>जना</a:t>
            </a:r>
            <a:r>
              <a:rPr lang="ne-NP" sz="2400" dirty="0">
                <a:cs typeface="Kalimati" panose="00000400000000000000" pitchFamily="2"/>
              </a:rPr>
              <a:t> </a:t>
            </a:r>
            <a:r>
              <a:rPr lang="en-US" sz="2400" dirty="0" err="1">
                <a:cs typeface="Kalimati" panose="00000400000000000000" pitchFamily="2"/>
              </a:rPr>
              <a:t>काभ्रेकै</a:t>
            </a:r>
            <a:r>
              <a:rPr lang="ne-NP" sz="2400" dirty="0">
                <a:cs typeface="Kalimati" panose="00000400000000000000" pitchFamily="2"/>
              </a:rPr>
              <a:t> </a:t>
            </a:r>
            <a:r>
              <a:rPr lang="en-US" sz="2400" dirty="0" err="1">
                <a:cs typeface="Kalimati" panose="00000400000000000000" pitchFamily="2"/>
              </a:rPr>
              <a:t>घरमा</a:t>
            </a:r>
            <a:r>
              <a:rPr lang="ne-NP" sz="2400" dirty="0">
                <a:cs typeface="Kalimati" panose="00000400000000000000" pitchFamily="2"/>
              </a:rPr>
              <a:t> </a:t>
            </a:r>
            <a:r>
              <a:rPr lang="en-US" sz="2400" dirty="0" err="1">
                <a:cs typeface="Kalimati" panose="00000400000000000000" pitchFamily="2"/>
              </a:rPr>
              <a:t>अक्सर</a:t>
            </a:r>
            <a:r>
              <a:rPr lang="ne-NP" sz="2400" dirty="0">
                <a:cs typeface="Kalimati" panose="00000400000000000000" pitchFamily="2"/>
              </a:rPr>
              <a:t> </a:t>
            </a:r>
            <a:r>
              <a:rPr lang="en-US" sz="2400" dirty="0" err="1">
                <a:cs typeface="Kalimati" panose="00000400000000000000" pitchFamily="2"/>
              </a:rPr>
              <a:t>बसोबास</a:t>
            </a:r>
            <a:r>
              <a:rPr lang="en-US" sz="2400" dirty="0">
                <a:cs typeface="Kalimati" panose="00000400000000000000" pitchFamily="2"/>
              </a:rPr>
              <a:t> </a:t>
            </a:r>
            <a:r>
              <a:rPr lang="en-US" sz="2400" dirty="0" err="1">
                <a:cs typeface="Kalimati" panose="00000400000000000000" pitchFamily="2"/>
              </a:rPr>
              <a:t>गर्छन्</a:t>
            </a:r>
            <a:r>
              <a:rPr lang="en-US" sz="2400" dirty="0">
                <a:cs typeface="Kalimati" panose="00000400000000000000" pitchFamily="2"/>
              </a:rPr>
              <a:t> र </a:t>
            </a:r>
            <a:r>
              <a:rPr lang="en-US" sz="2400" dirty="0" err="1">
                <a:cs typeface="Kalimati" panose="00000400000000000000" pitchFamily="2"/>
              </a:rPr>
              <a:t>अन्य</a:t>
            </a:r>
            <a:r>
              <a:rPr lang="en-US" sz="2400" dirty="0">
                <a:cs typeface="Kalimati" panose="00000400000000000000" pitchFamily="2"/>
              </a:rPr>
              <a:t> </a:t>
            </a:r>
            <a:r>
              <a:rPr lang="en-US" sz="2400" dirty="0" err="1">
                <a:cs typeface="Kalimati" panose="00000400000000000000" pitchFamily="2"/>
              </a:rPr>
              <a:t>सदस्यहरू</a:t>
            </a:r>
            <a:r>
              <a:rPr lang="en-US" sz="2400" dirty="0">
                <a:cs typeface="Kalimati" panose="00000400000000000000" pitchFamily="2"/>
              </a:rPr>
              <a:t> </a:t>
            </a:r>
            <a:r>
              <a:rPr lang="en-US" sz="2400" dirty="0" err="1">
                <a:cs typeface="Kalimati" panose="00000400000000000000" pitchFamily="2"/>
              </a:rPr>
              <a:t>मध्ये</a:t>
            </a:r>
            <a:r>
              <a:rPr lang="ne-NP" sz="2400" dirty="0">
                <a:cs typeface="Kalimati" panose="00000400000000000000" pitchFamily="2"/>
              </a:rPr>
              <a:t> </a:t>
            </a:r>
            <a:r>
              <a:rPr lang="en-US" sz="2400" dirty="0" err="1">
                <a:cs typeface="Kalimati" panose="00000400000000000000" pitchFamily="2"/>
              </a:rPr>
              <a:t>एकजना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जागिरमा</a:t>
            </a:r>
            <a:r>
              <a:rPr lang="ne-NP" sz="2400" dirty="0">
                <a:cs typeface="Kalimati" panose="00000400000000000000" pitchFamily="2"/>
              </a:rPr>
              <a:t> </a:t>
            </a:r>
            <a:r>
              <a:rPr lang="en-US" sz="2400" dirty="0">
                <a:cs typeface="Kalimati" panose="00000400000000000000" pitchFamily="2"/>
              </a:rPr>
              <a:t>र</a:t>
            </a:r>
            <a:r>
              <a:rPr lang="ne-NP" sz="2400" dirty="0">
                <a:cs typeface="Kalimati" panose="00000400000000000000" pitchFamily="2"/>
              </a:rPr>
              <a:t> </a:t>
            </a:r>
            <a:r>
              <a:rPr lang="en-US" sz="2400" dirty="0">
                <a:cs typeface="Kalimati" panose="00000400000000000000" pitchFamily="2"/>
              </a:rPr>
              <a:t>२ </a:t>
            </a:r>
            <a:r>
              <a:rPr lang="en-US" sz="2400" dirty="0" err="1">
                <a:cs typeface="Kalimati" panose="00000400000000000000" pitchFamily="2"/>
              </a:rPr>
              <a:t>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पढ्न</a:t>
            </a:r>
            <a:r>
              <a:rPr lang="en-US" sz="2400" dirty="0">
                <a:cs typeface="Kalimati" panose="00000400000000000000" pitchFamily="2"/>
              </a:rPr>
              <a:t> </a:t>
            </a:r>
            <a:r>
              <a:rPr lang="en-US" sz="2400" dirty="0" err="1">
                <a:cs typeface="Kalimati" panose="00000400000000000000" pitchFamily="2"/>
              </a:rPr>
              <a:t>काठमाडौंमा</a:t>
            </a:r>
            <a:r>
              <a:rPr lang="en-US" sz="2400" dirty="0">
                <a:cs typeface="Kalimati" panose="00000400000000000000" pitchFamily="2"/>
              </a:rPr>
              <a:t> </a:t>
            </a:r>
            <a:r>
              <a:rPr lang="en-US" sz="2400" dirty="0" err="1">
                <a:cs typeface="Kalimati" panose="00000400000000000000" pitchFamily="2"/>
              </a:rPr>
              <a:t>बस्दछन्</a:t>
            </a:r>
            <a:r>
              <a:rPr lang="en-US" sz="2400" dirty="0">
                <a:cs typeface="Kalimati" panose="00000400000000000000" pitchFamily="2"/>
              </a:rPr>
              <a:t> । </a:t>
            </a:r>
            <a:r>
              <a:rPr lang="en-US" sz="2400" dirty="0" err="1">
                <a:cs typeface="Kalimati" panose="00000400000000000000" pitchFamily="2"/>
              </a:rPr>
              <a:t>त्यसैगरी</a:t>
            </a:r>
            <a:r>
              <a:rPr lang="ne-NP" sz="2400" dirty="0">
                <a:cs typeface="Kalimati" panose="00000400000000000000" pitchFamily="2"/>
              </a:rPr>
              <a:t> </a:t>
            </a:r>
            <a:r>
              <a:rPr lang="en-US" sz="2400" dirty="0" err="1">
                <a:cs typeface="Kalimati" panose="00000400000000000000" pitchFamily="2"/>
              </a:rPr>
              <a:t>एकजना</a:t>
            </a:r>
            <a:r>
              <a:rPr lang="en-US"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कतारमा</a:t>
            </a:r>
            <a:r>
              <a:rPr lang="ne-NP" sz="2400" dirty="0">
                <a:cs typeface="Kalimati" panose="00000400000000000000" pitchFamily="2"/>
              </a:rPr>
              <a:t> </a:t>
            </a:r>
            <a:r>
              <a:rPr lang="en-US" sz="2400" dirty="0" err="1">
                <a:cs typeface="Kalimati" panose="00000400000000000000" pitchFamily="2"/>
              </a:rPr>
              <a:t>कामको</a:t>
            </a:r>
            <a:r>
              <a:rPr lang="ne-NP" sz="2400" dirty="0">
                <a:cs typeface="Kalimati" panose="00000400000000000000" pitchFamily="2"/>
              </a:rPr>
              <a:t> </a:t>
            </a:r>
            <a:r>
              <a:rPr lang="en-US" sz="2400" dirty="0" err="1">
                <a:cs typeface="Kalimati" panose="00000400000000000000" pitchFamily="2"/>
              </a:rPr>
              <a:t>लागि</a:t>
            </a:r>
            <a:r>
              <a:rPr lang="ne-NP" sz="2400" dirty="0">
                <a:cs typeface="Kalimati" panose="00000400000000000000" pitchFamily="2"/>
              </a:rPr>
              <a:t> </a:t>
            </a:r>
            <a:r>
              <a:rPr lang="en-US" sz="2400" dirty="0" err="1">
                <a:cs typeface="Kalimati" panose="00000400000000000000" pitchFamily="2"/>
              </a:rPr>
              <a:t>गएका</a:t>
            </a:r>
            <a:r>
              <a:rPr lang="ne-NP" sz="2400" dirty="0">
                <a:cs typeface="Kalimati" panose="00000400000000000000" pitchFamily="2"/>
              </a:rPr>
              <a:t> </a:t>
            </a:r>
            <a:r>
              <a:rPr lang="en-US" sz="2400" dirty="0" err="1">
                <a:cs typeface="Kalimati" panose="00000400000000000000" pitchFamily="2"/>
              </a:rPr>
              <a:t>छन्</a:t>
            </a:r>
            <a:r>
              <a:rPr lang="en-US" sz="2400" dirty="0">
                <a:cs typeface="Kalimati" panose="00000400000000000000" pitchFamily="2"/>
              </a:rPr>
              <a:t> । </a:t>
            </a:r>
            <a:r>
              <a:rPr lang="en-US" sz="2400" dirty="0" err="1">
                <a:cs typeface="Kalimati" panose="00000400000000000000" pitchFamily="2"/>
              </a:rPr>
              <a:t>बाहिर</a:t>
            </a:r>
            <a:r>
              <a:rPr lang="en-US" sz="2400" dirty="0">
                <a:cs typeface="Kalimati" panose="00000400000000000000" pitchFamily="2"/>
              </a:rPr>
              <a:t> </a:t>
            </a:r>
            <a:r>
              <a:rPr lang="en-US" sz="2400" dirty="0" err="1">
                <a:cs typeface="Kalimati" panose="00000400000000000000" pitchFamily="2"/>
              </a:rPr>
              <a:t>बसेका</a:t>
            </a:r>
            <a:r>
              <a:rPr lang="en-US" sz="2400" dirty="0">
                <a:cs typeface="Kalimati" panose="00000400000000000000" pitchFamily="2"/>
              </a:rPr>
              <a:t> </a:t>
            </a:r>
            <a:r>
              <a:rPr lang="en-US" sz="2400" dirty="0" err="1">
                <a:cs typeface="Kalimati" panose="00000400000000000000" pitchFamily="2"/>
              </a:rPr>
              <a:t>छोरा</a:t>
            </a:r>
            <a:r>
              <a:rPr lang="en-US" sz="2400" dirty="0">
                <a:cs typeface="Kalimati" panose="00000400000000000000" pitchFamily="2"/>
              </a:rPr>
              <a:t> </a:t>
            </a:r>
            <a:r>
              <a:rPr lang="en-US" sz="2400" dirty="0" err="1">
                <a:cs typeface="Kalimati" panose="00000400000000000000" pitchFamily="2"/>
              </a:rPr>
              <a:t>छोरीहरू</a:t>
            </a:r>
            <a:r>
              <a:rPr lang="en-US" sz="2400" dirty="0">
                <a:cs typeface="Kalimati" panose="00000400000000000000" pitchFamily="2"/>
              </a:rPr>
              <a:t> </a:t>
            </a:r>
            <a:r>
              <a:rPr lang="en-US" sz="2400" dirty="0" err="1">
                <a:cs typeface="Kalimati" panose="00000400000000000000" pitchFamily="2"/>
              </a:rPr>
              <a:t>वीरमानको</a:t>
            </a:r>
            <a:r>
              <a:rPr lang="en-US" sz="2400" dirty="0">
                <a:cs typeface="Kalimati" panose="00000400000000000000" pitchFamily="2"/>
              </a:rPr>
              <a:t> </a:t>
            </a:r>
            <a:r>
              <a:rPr lang="en-US" sz="2400" dirty="0" err="1">
                <a:cs typeface="Kalimati" panose="00000400000000000000" pitchFamily="2"/>
              </a:rPr>
              <a:t>परिवारमा</a:t>
            </a:r>
            <a:r>
              <a:rPr lang="en-US" sz="2400" dirty="0">
                <a:cs typeface="Kalimati" panose="00000400000000000000" pitchFamily="2"/>
              </a:rPr>
              <a:t> </a:t>
            </a:r>
            <a:r>
              <a:rPr lang="en-US" sz="2400" dirty="0" err="1">
                <a:cs typeface="Kalimati" panose="00000400000000000000" pitchFamily="2"/>
              </a:rPr>
              <a:t>फर्केर</a:t>
            </a:r>
            <a:r>
              <a:rPr lang="en-US" sz="2400" dirty="0">
                <a:cs typeface="Kalimati" panose="00000400000000000000" pitchFamily="2"/>
              </a:rPr>
              <a:t> </a:t>
            </a:r>
            <a:r>
              <a:rPr lang="en-US" sz="2400" dirty="0" err="1">
                <a:cs typeface="Kalimati" panose="00000400000000000000" pitchFamily="2"/>
              </a:rPr>
              <a:t>आउँछन्</a:t>
            </a:r>
            <a:r>
              <a:rPr lang="ne-NP" sz="2400" dirty="0">
                <a:cs typeface="Kalimati" panose="00000400000000000000" pitchFamily="2"/>
              </a:rPr>
              <a:t> </a:t>
            </a:r>
            <a:r>
              <a:rPr lang="en-US" sz="2400" dirty="0" err="1">
                <a:cs typeface="Kalimati" panose="00000400000000000000" pitchFamily="2"/>
              </a:rPr>
              <a:t>भन्ने</a:t>
            </a:r>
            <a:r>
              <a:rPr lang="ne-NP" sz="2400" dirty="0">
                <a:cs typeface="Kalimati" panose="00000400000000000000" pitchFamily="2"/>
              </a:rPr>
              <a:t> </a:t>
            </a:r>
            <a:r>
              <a:rPr lang="en-US" sz="2400" dirty="0" err="1">
                <a:cs typeface="Kalimati" panose="00000400000000000000" pitchFamily="2"/>
              </a:rPr>
              <a:t>अवस्थामा</a:t>
            </a:r>
            <a:r>
              <a:rPr lang="ne-NP" sz="2400" dirty="0">
                <a:cs typeface="Kalimati" panose="00000400000000000000" pitchFamily="2"/>
              </a:rPr>
              <a:t> </a:t>
            </a:r>
            <a:r>
              <a:rPr lang="en-US" sz="2400" dirty="0" err="1">
                <a:cs typeface="Kalimati" panose="00000400000000000000" pitchFamily="2"/>
              </a:rPr>
              <a:t>निजहरूको</a:t>
            </a:r>
            <a:r>
              <a:rPr lang="ne-NP" sz="2400" dirty="0">
                <a:cs typeface="Kalimati" panose="00000400000000000000" pitchFamily="2"/>
              </a:rPr>
              <a:t> </a:t>
            </a:r>
            <a:r>
              <a:rPr lang="en-US" sz="2400" dirty="0" err="1">
                <a:cs typeface="Kalimati" panose="00000400000000000000" pitchFamily="2"/>
              </a:rPr>
              <a:t>विवरण</a:t>
            </a:r>
            <a:r>
              <a:rPr lang="ne-NP" sz="2400" dirty="0">
                <a:cs typeface="Kalimati" panose="00000400000000000000" pitchFamily="2"/>
              </a:rPr>
              <a:t> देहाय </a:t>
            </a:r>
            <a:r>
              <a:rPr lang="en-US" sz="2400" dirty="0" err="1">
                <a:cs typeface="Kalimati" panose="00000400000000000000" pitchFamily="2"/>
              </a:rPr>
              <a:t>बमोजिम</a:t>
            </a:r>
            <a:r>
              <a:rPr lang="ne-NP" sz="2400" dirty="0">
                <a:cs typeface="Kalimati" panose="00000400000000000000" pitchFamily="2"/>
              </a:rPr>
              <a:t> </a:t>
            </a:r>
            <a:r>
              <a:rPr lang="en-US" sz="2400" dirty="0" err="1">
                <a:cs typeface="Kalimati" panose="00000400000000000000" pitchFamily="2"/>
              </a:rPr>
              <a:t>भर्नुपर्दछ</a:t>
            </a:r>
            <a:r>
              <a:rPr lang="en-US" sz="2400" dirty="0">
                <a:cs typeface="Kalimati" panose="00000400000000000000" pitchFamily="2"/>
              </a:rPr>
              <a:t> ।</a:t>
            </a:r>
          </a:p>
        </p:txBody>
      </p:sp>
      <p:pic>
        <p:nvPicPr>
          <p:cNvPr id="3" name="Picture 2"/>
          <p:cNvPicPr>
            <a:picLocks noChangeAspect="1"/>
          </p:cNvPicPr>
          <p:nvPr/>
        </p:nvPicPr>
        <p:blipFill>
          <a:blip r:embed="rId2"/>
          <a:stretch>
            <a:fillRect/>
          </a:stretch>
        </p:blipFill>
        <p:spPr>
          <a:xfrm>
            <a:off x="1170038" y="3976543"/>
            <a:ext cx="9478297" cy="2881457"/>
          </a:xfrm>
          <a:prstGeom prst="rect">
            <a:avLst/>
          </a:prstGeom>
        </p:spPr>
      </p:pic>
      <p:sp>
        <p:nvSpPr>
          <p:cNvPr id="8" name="TextBox 7">
            <a:extLst>
              <a:ext uri="{FF2B5EF4-FFF2-40B4-BE49-F238E27FC236}">
                <a16:creationId xmlns:a16="http://schemas.microsoft.com/office/drawing/2014/main" id="{3221210C-8E34-42FA-A4DF-B531D5E64013}"/>
              </a:ext>
            </a:extLst>
          </p:cNvPr>
          <p:cNvSpPr txBox="1"/>
          <p:nvPr/>
        </p:nvSpPr>
        <p:spPr>
          <a:xfrm>
            <a:off x="3044456" y="730723"/>
            <a:ext cx="6103088" cy="523220"/>
          </a:xfrm>
          <a:prstGeom prst="rect">
            <a:avLst/>
          </a:prstGeom>
          <a:noFill/>
        </p:spPr>
        <p:txBody>
          <a:bodyPr wrap="square">
            <a:spAutoFit/>
          </a:bodyPr>
          <a:lstStyle/>
          <a:p>
            <a:pPr algn="ctr"/>
            <a:r>
              <a:rPr lang="en-US" sz="2800" b="1" dirty="0" err="1">
                <a:solidFill>
                  <a:srgbClr val="0070C0"/>
                </a:solidFill>
                <a:cs typeface="Kalimati" pitchFamily="2"/>
              </a:rPr>
              <a:t>उदाहरण</a:t>
            </a:r>
            <a:endParaRPr lang="en-US" sz="2800" b="1" dirty="0">
              <a:solidFill>
                <a:srgbClr val="0070C0"/>
              </a:solidFill>
              <a:cs typeface="Kalimati" pitchFamily="2"/>
            </a:endParaRPr>
          </a:p>
        </p:txBody>
      </p:sp>
    </p:spTree>
    <p:extLst>
      <p:ext uri="{BB962C8B-B14F-4D97-AF65-F5344CB8AC3E}">
        <p14:creationId xmlns:p14="http://schemas.microsoft.com/office/powerpoint/2010/main" val="713897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2708" y="6483327"/>
            <a:ext cx="675806" cy="341426"/>
          </a:xfrm>
        </p:spPr>
        <p:txBody>
          <a:bodyPr/>
          <a:lstStyle/>
          <a:p>
            <a:pPr algn="r"/>
            <a:fld id="{2840B2E4-A264-431E-ABDE-38E3BCDA5876}" type="slidenum">
              <a:rPr lang="en-US" smtClean="0">
                <a:latin typeface="Fontasy Himali" panose="04020500000000000000" pitchFamily="82" charset="0"/>
              </a:rPr>
              <a:pPr algn="r"/>
              <a:t>33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9101628-0103-4013-93CA-128F59D9FF8A}"/>
              </a:ext>
            </a:extLst>
          </p:cNvPr>
          <p:cNvSpPr txBox="1"/>
          <p:nvPr/>
        </p:nvSpPr>
        <p:spPr>
          <a:xfrm>
            <a:off x="94376" y="1220579"/>
            <a:ext cx="7656759" cy="5586145"/>
          </a:xfrm>
          <a:prstGeom prst="rect">
            <a:avLst/>
          </a:prstGeom>
          <a:noFill/>
        </p:spPr>
        <p:txBody>
          <a:bodyPr wrap="square">
            <a:spAutoFit/>
          </a:bodyPr>
          <a:lstStyle/>
          <a:p>
            <a:pPr algn="just">
              <a:lnSpc>
                <a:spcPct val="150000"/>
              </a:lnSpc>
            </a:pPr>
            <a:r>
              <a:rPr lang="ne-NP" sz="2400" dirty="0">
                <a:cs typeface="Kalimati" panose="00000400000000000000" pitchFamily="2"/>
              </a:rPr>
              <a:t>ईन्द्रकुमारी राजवंशी आफ्नो श्रीमान् सहित झापा जिल्लाको दमक नगरपालिकामा</a:t>
            </a:r>
            <a:r>
              <a:rPr lang="en-US" sz="2400" dirty="0">
                <a:cs typeface="Kalimati" panose="00000400000000000000" pitchFamily="2"/>
              </a:rPr>
              <a:t> </a:t>
            </a:r>
            <a:r>
              <a:rPr lang="ne-NP" sz="2400" dirty="0">
                <a:cs typeface="Kalimati" panose="00000400000000000000" pitchFamily="2"/>
              </a:rPr>
              <a:t>बस्नुहुन्छ । उहाँको जेठो छोरा बुहारी छुट्टी भिन्न भई इटहरीमा बसोबास गर्छन् । कान्छी छोरी तथा</a:t>
            </a:r>
            <a:r>
              <a:rPr lang="en-US" sz="2400" dirty="0">
                <a:cs typeface="Kalimati" panose="00000400000000000000" pitchFamily="2"/>
              </a:rPr>
              <a:t> </a:t>
            </a:r>
            <a:r>
              <a:rPr lang="ne-NP" sz="2400" dirty="0">
                <a:cs typeface="Kalimati" panose="00000400000000000000" pitchFamily="2"/>
              </a:rPr>
              <a:t>माइलो छोरा विराटनगरमा अध्ययन गर्नको लागि बसेका छन्, उनीहरू विदा भएको बेलामा आमा बुवा</a:t>
            </a:r>
            <a:r>
              <a:rPr lang="en-US" sz="2400" dirty="0">
                <a:cs typeface="Kalimati" panose="00000400000000000000" pitchFamily="2"/>
              </a:rPr>
              <a:t> </a:t>
            </a:r>
            <a:r>
              <a:rPr lang="ne-NP" sz="2400" dirty="0">
                <a:cs typeface="Kalimati" panose="00000400000000000000" pitchFamily="2"/>
              </a:rPr>
              <a:t>भेट्न दमक आउँछन् । त्यसैगरी कान्छो छोरा बुहारी पोर्चुगल बस्छन् र उनीहरू नेपाल फर्केपछि आमा</a:t>
            </a:r>
            <a:r>
              <a:rPr lang="en-US" sz="2400" dirty="0">
                <a:cs typeface="Kalimati" panose="00000400000000000000" pitchFamily="2"/>
              </a:rPr>
              <a:t> </a:t>
            </a:r>
            <a:r>
              <a:rPr lang="ne-NP" sz="2400" dirty="0">
                <a:cs typeface="Kalimati" panose="00000400000000000000" pitchFamily="2"/>
              </a:rPr>
              <a:t>बुवासँगै बस्छन् । ईन्द्रकुमारीकी जेठी छोरीको विवाह भई आफ्नै घरमा बस्छिन् । ईन्द्रकुमारीको परिवारको</a:t>
            </a:r>
            <a:r>
              <a:rPr lang="en-US" sz="2400" dirty="0">
                <a:cs typeface="Kalimati" panose="00000400000000000000" pitchFamily="2"/>
              </a:rPr>
              <a:t> </a:t>
            </a:r>
            <a:r>
              <a:rPr lang="ne-NP" sz="2400" dirty="0">
                <a:cs typeface="Kalimati" panose="00000400000000000000" pitchFamily="2"/>
              </a:rPr>
              <a:t>सदस्यहरूको अक्सर बसोबासको अवस्था छुट्याई सँगैको तालिका बमोजिमको विवरण कपिमा भर्नुहोस् ।</a:t>
            </a:r>
          </a:p>
        </p:txBody>
      </p:sp>
      <p:sp>
        <p:nvSpPr>
          <p:cNvPr id="2" name="Rectangle 1"/>
          <p:cNvSpPr/>
          <p:nvPr/>
        </p:nvSpPr>
        <p:spPr>
          <a:xfrm>
            <a:off x="232595" y="724908"/>
            <a:ext cx="11877889" cy="523220"/>
          </a:xfrm>
          <a:prstGeom prst="rect">
            <a:avLst/>
          </a:prstGeom>
        </p:spPr>
        <p:txBody>
          <a:bodyPr wrap="square">
            <a:spAutoFit/>
          </a:bodyPr>
          <a:lstStyle/>
          <a:p>
            <a:pPr algn="ctr"/>
            <a:r>
              <a:rPr lang="ne-NP" sz="2800" b="1" dirty="0">
                <a:solidFill>
                  <a:srgbClr val="0070C0"/>
                </a:solidFill>
                <a:cs typeface="Kalimati" pitchFamily="2"/>
              </a:rPr>
              <a:t>कक्षा अभ्यास </a:t>
            </a:r>
            <a:endParaRPr lang="en-US" sz="2800" b="1" dirty="0">
              <a:solidFill>
                <a:srgbClr val="0070C0"/>
              </a:solidFill>
              <a:cs typeface="Kalimati" pitchFamily="2"/>
            </a:endParaRPr>
          </a:p>
        </p:txBody>
      </p:sp>
      <p:graphicFrame>
        <p:nvGraphicFramePr>
          <p:cNvPr id="3" name="Table 2"/>
          <p:cNvGraphicFramePr>
            <a:graphicFrameLocks noGrp="1"/>
          </p:cNvGraphicFramePr>
          <p:nvPr>
            <p:extLst>
              <p:ext uri="{D42A27DB-BD31-4B8C-83A1-F6EECF244321}">
                <p14:modId xmlns:p14="http://schemas.microsoft.com/office/powerpoint/2010/main" val="2998955739"/>
              </p:ext>
            </p:extLst>
          </p:nvPr>
        </p:nvGraphicFramePr>
        <p:xfrm>
          <a:off x="7889355" y="1446028"/>
          <a:ext cx="4221131" cy="5061104"/>
        </p:xfrm>
        <a:graphic>
          <a:graphicData uri="http://schemas.openxmlformats.org/drawingml/2006/table">
            <a:tbl>
              <a:tblPr firstRow="1" bandRow="1">
                <a:tableStyleId>{5C22544A-7EE6-4342-B048-85BDC9FD1C3A}</a:tableStyleId>
              </a:tblPr>
              <a:tblGrid>
                <a:gridCol w="1616152">
                  <a:extLst>
                    <a:ext uri="{9D8B030D-6E8A-4147-A177-3AD203B41FA5}">
                      <a16:colId xmlns:a16="http://schemas.microsoft.com/office/drawing/2014/main" val="3856381068"/>
                    </a:ext>
                  </a:extLst>
                </a:gridCol>
                <a:gridCol w="935665">
                  <a:extLst>
                    <a:ext uri="{9D8B030D-6E8A-4147-A177-3AD203B41FA5}">
                      <a16:colId xmlns:a16="http://schemas.microsoft.com/office/drawing/2014/main" val="445281687"/>
                    </a:ext>
                  </a:extLst>
                </a:gridCol>
                <a:gridCol w="935665">
                  <a:extLst>
                    <a:ext uri="{9D8B030D-6E8A-4147-A177-3AD203B41FA5}">
                      <a16:colId xmlns:a16="http://schemas.microsoft.com/office/drawing/2014/main" val="2364973357"/>
                    </a:ext>
                  </a:extLst>
                </a:gridCol>
                <a:gridCol w="733649">
                  <a:extLst>
                    <a:ext uri="{9D8B030D-6E8A-4147-A177-3AD203B41FA5}">
                      <a16:colId xmlns:a16="http://schemas.microsoft.com/office/drawing/2014/main" val="3937825402"/>
                    </a:ext>
                  </a:extLst>
                </a:gridCol>
              </a:tblGrid>
              <a:tr h="1265276">
                <a:tc>
                  <a:txBody>
                    <a:bodyPr/>
                    <a:lstStyle/>
                    <a:p>
                      <a:pPr algn="ctr">
                        <a:lnSpc>
                          <a:spcPct val="100000"/>
                        </a:lnSpc>
                      </a:pPr>
                      <a:r>
                        <a:rPr lang="ne-NP" sz="2400" dirty="0">
                          <a:cs typeface="Kalimati" panose="00000400000000000000" pitchFamily="2"/>
                        </a:rPr>
                        <a:t>परिवारका</a:t>
                      </a:r>
                      <a:r>
                        <a:rPr lang="ne-NP" sz="2400" baseline="0" dirty="0">
                          <a:cs typeface="Kalimati" panose="00000400000000000000" pitchFamily="2"/>
                        </a:rPr>
                        <a:t> सदस्यको संख्या</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जम्मा</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महिला</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पुरुष</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0302876"/>
                  </a:ext>
                </a:extLst>
              </a:tr>
              <a:tr h="1265276">
                <a:tc>
                  <a:txBody>
                    <a:bodyPr/>
                    <a:lstStyle/>
                    <a:p>
                      <a:pPr>
                        <a:lnSpc>
                          <a:spcPct val="100000"/>
                        </a:lnSpc>
                      </a:pPr>
                      <a:r>
                        <a:rPr lang="ne-NP" sz="2400" dirty="0">
                          <a:cs typeface="Kalimati" panose="00000400000000000000" pitchFamily="2"/>
                        </a:rPr>
                        <a:t>अक्सर बसोबास</a:t>
                      </a:r>
                      <a:r>
                        <a:rPr lang="ne-NP" sz="2400" baseline="0" dirty="0">
                          <a:cs typeface="Kalimati" panose="00000400000000000000" pitchFamily="2"/>
                        </a:rPr>
                        <a:t> गर्ने</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3475808"/>
                  </a:ext>
                </a:extLst>
              </a:tr>
              <a:tr h="1265276">
                <a:tc>
                  <a:txBody>
                    <a:bodyPr/>
                    <a:lstStyle/>
                    <a:p>
                      <a:pPr>
                        <a:lnSpc>
                          <a:spcPct val="100000"/>
                        </a:lnSpc>
                      </a:pPr>
                      <a:r>
                        <a:rPr lang="ne-NP" sz="2400" dirty="0">
                          <a:cs typeface="Kalimati" panose="00000400000000000000" pitchFamily="2"/>
                        </a:rPr>
                        <a:t>अनुपस्थित (स्वदेशभित्र रहेका)</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806286"/>
                  </a:ext>
                </a:extLst>
              </a:tr>
              <a:tr h="12652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e-NP" sz="2400" dirty="0">
                          <a:cs typeface="Kalimati" panose="00000400000000000000" pitchFamily="2"/>
                        </a:rPr>
                        <a:t>अनुपस्थित (बिदेश गएका)</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9296004"/>
                  </a:ext>
                </a:extLst>
              </a:tr>
            </a:tbl>
          </a:graphicData>
        </a:graphic>
      </p:graphicFrame>
    </p:spTree>
    <p:extLst>
      <p:ext uri="{BB962C8B-B14F-4D97-AF65-F5344CB8AC3E}">
        <p14:creationId xmlns:p14="http://schemas.microsoft.com/office/powerpoint/2010/main" val="2073046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21"/>
            <a:ext cx="675806" cy="341426"/>
          </a:xfrm>
        </p:spPr>
        <p:txBody>
          <a:bodyPr/>
          <a:lstStyle/>
          <a:p>
            <a:pPr algn="r"/>
            <a:fld id="{2840B2E4-A264-431E-ABDE-38E3BCDA5876}" type="slidenum">
              <a:rPr lang="en-US" smtClean="0">
                <a:latin typeface="Fontasy Himali" panose="04020500000000000000" pitchFamily="82" charset="0"/>
              </a:rPr>
              <a:pPr algn="r"/>
              <a:t>34</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44C7B352-17DE-4BAB-AD22-BFC6C26C2F67}"/>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
        <p:nvSpPr>
          <p:cNvPr id="10" name="TextBox 9"/>
          <p:cNvSpPr txBox="1"/>
          <p:nvPr/>
        </p:nvSpPr>
        <p:spPr>
          <a:xfrm>
            <a:off x="0" y="1265709"/>
            <a:ext cx="12180414" cy="4524315"/>
          </a:xfrm>
          <a:prstGeom prst="rect">
            <a:avLst/>
          </a:prstGeom>
          <a:noFill/>
        </p:spPr>
        <p:txBody>
          <a:bodyPr wrap="square" rtlCol="0">
            <a:spAutoFit/>
          </a:bodyPr>
          <a:lstStyle/>
          <a:p>
            <a:pPr algn="just">
              <a:lnSpc>
                <a:spcPct val="150000"/>
              </a:lnSpc>
            </a:pPr>
            <a:r>
              <a:rPr lang="ne-NP" sz="2400" b="1" u="sng" dirty="0">
                <a:cs typeface="Kalimati" panose="00000400000000000000" pitchFamily="2"/>
              </a:rPr>
              <a:t>(१) संस्थागत परिवारको रुपमा समूहमा बसोवास गर्नेहरुको गणना</a:t>
            </a:r>
            <a:endParaRPr lang="en-US" sz="2400" b="1" u="sng" dirty="0">
              <a:cs typeface="Kalimati" panose="00000400000000000000" pitchFamily="2"/>
            </a:endParaRPr>
          </a:p>
          <a:p>
            <a:pPr marL="796925" indent="-398463" algn="just">
              <a:lnSpc>
                <a:spcPct val="150000"/>
              </a:lnSpc>
              <a:buFont typeface="Arial" panose="020B0604020202020204" pitchFamily="34" charset="0"/>
              <a:buChar char="•"/>
            </a:pPr>
            <a:r>
              <a:rPr lang="ne-NP" sz="2400" dirty="0">
                <a:cs typeface="Kalimati" panose="00000400000000000000" pitchFamily="2"/>
              </a:rPr>
              <a:t>आफ्नो निजी परिवारमा नबसी सामूहिक रूपमा अक्सर बसोबास गर्ने व्यक्तिहरुको गणना त्यही सामुहिक आवासलाई नै एक परिवार मानी गरिन्छ । जस्तै ब्यारेक, छात्रावास, वृद्धाश्रम, अनाथालय, महिला सुरक्षा गृह, </a:t>
            </a:r>
            <a:r>
              <a:rPr lang="ne-NP" sz="2400">
                <a:cs typeface="Kalimati" panose="00000400000000000000" pitchFamily="2"/>
              </a:rPr>
              <a:t>पुनर्स्थापना केन्द्र,</a:t>
            </a:r>
            <a:r>
              <a:rPr lang="en-US" sz="2400">
                <a:cs typeface="Kalimati" panose="00000400000000000000" pitchFamily="2"/>
              </a:rPr>
              <a:t> </a:t>
            </a:r>
            <a:r>
              <a:rPr lang="ne-NP" sz="2400">
                <a:cs typeface="Kalimati" panose="00000400000000000000" pitchFamily="2"/>
              </a:rPr>
              <a:t>आदि </a:t>
            </a:r>
            <a:r>
              <a:rPr lang="ne-NP" sz="2400" dirty="0">
                <a:cs typeface="Kalimati" panose="00000400000000000000" pitchFamily="2"/>
              </a:rPr>
              <a:t>।</a:t>
            </a:r>
          </a:p>
          <a:p>
            <a:pPr marL="796925" indent="-398463" algn="just">
              <a:lnSpc>
                <a:spcPct val="150000"/>
              </a:lnSpc>
              <a:buFont typeface="Arial" panose="020B0604020202020204" pitchFamily="34" charset="0"/>
              <a:buChar char="•"/>
            </a:pPr>
            <a:r>
              <a:rPr lang="ne-NP" sz="2400" dirty="0">
                <a:cs typeface="Kalimati" panose="00000400000000000000" pitchFamily="2"/>
              </a:rPr>
              <a:t>संस्थागत परिवारको हकमा घरको सुचिकरण मात्र गरिन्छ</a:t>
            </a:r>
            <a:r>
              <a:rPr lang="en-US" sz="2400" dirty="0">
                <a:cs typeface="Kalimati" panose="00000400000000000000" pitchFamily="2"/>
              </a:rPr>
              <a:t>, </a:t>
            </a:r>
            <a:r>
              <a:rPr lang="ne-NP" sz="2400" dirty="0">
                <a:cs typeface="Kalimati" panose="00000400000000000000" pitchFamily="2"/>
              </a:rPr>
              <a:t>मुख्य गणनामा घरको अन्य विवरण लिनु पर्दैन ।तर त्यहाँ बस्ने सबैको व्यक्तिगत विवरण संकलन </a:t>
            </a:r>
            <a:r>
              <a:rPr lang="ne-NP" sz="2400">
                <a:cs typeface="Kalimati" panose="00000400000000000000" pitchFamily="2"/>
              </a:rPr>
              <a:t>गर्नुपर्दछ।</a:t>
            </a:r>
          </a:p>
          <a:p>
            <a:pPr marL="796925" indent="-398463" algn="just">
              <a:lnSpc>
                <a:spcPct val="150000"/>
              </a:lnSpc>
              <a:buFont typeface="Arial" panose="020B0604020202020204" pitchFamily="34" charset="0"/>
              <a:buChar char="•"/>
            </a:pPr>
            <a:r>
              <a:rPr lang="ne-NP" sz="2400">
                <a:cs typeface="Kalimati" panose="00000400000000000000" pitchFamily="2"/>
              </a:rPr>
              <a:t>ठूलो संस्थागत परिवारको लागि अलग गणकको व्यवस्था गरी छुट्टै मुख्य प्रश्नावली कितावमा गणना गर्नुपर्दछ ।</a:t>
            </a:r>
            <a:endParaRPr lang="ne-NP" sz="2400" dirty="0">
              <a:cs typeface="Kalimati" panose="00000400000000000000" pitchFamily="2"/>
            </a:endParaRPr>
          </a:p>
        </p:txBody>
      </p:sp>
      <p:sp>
        <p:nvSpPr>
          <p:cNvPr id="8" name="TextBox 7">
            <a:extLst>
              <a:ext uri="{FF2B5EF4-FFF2-40B4-BE49-F238E27FC236}">
                <a16:creationId xmlns:a16="http://schemas.microsoft.com/office/drawing/2014/main" id="{722DDC65-A633-4822-B5D6-C9AB93DE109D}"/>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23777713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21"/>
            <a:ext cx="675806" cy="341426"/>
          </a:xfrm>
        </p:spPr>
        <p:txBody>
          <a:bodyPr/>
          <a:lstStyle/>
          <a:p>
            <a:pPr algn="r"/>
            <a:fld id="{2840B2E4-A264-431E-ABDE-38E3BCDA5876}" type="slidenum">
              <a:rPr lang="en-US" smtClean="0">
                <a:latin typeface="Fontasy Himali" panose="04020500000000000000" pitchFamily="82" charset="0"/>
              </a:rPr>
              <a:pPr algn="r"/>
              <a:t>35</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44C7B352-17DE-4BAB-AD22-BFC6C26C2F67}"/>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
        <p:nvSpPr>
          <p:cNvPr id="10" name="TextBox 9"/>
          <p:cNvSpPr txBox="1"/>
          <p:nvPr/>
        </p:nvSpPr>
        <p:spPr>
          <a:xfrm>
            <a:off x="0" y="1265709"/>
            <a:ext cx="12180414" cy="2862322"/>
          </a:xfrm>
          <a:prstGeom prst="rect">
            <a:avLst/>
          </a:prstGeom>
          <a:noFill/>
        </p:spPr>
        <p:txBody>
          <a:bodyPr wrap="square" rtlCol="0">
            <a:spAutoFit/>
          </a:bodyPr>
          <a:lstStyle/>
          <a:p>
            <a:pPr marL="509588" indent="-509588" algn="just">
              <a:lnSpc>
                <a:spcPct val="150000"/>
              </a:lnSpc>
            </a:pPr>
            <a:r>
              <a:rPr lang="ne-NP" sz="2400" b="1" u="sng">
                <a:cs typeface="Kalimati" panose="00000400000000000000" pitchFamily="2"/>
              </a:rPr>
              <a:t>(</a:t>
            </a:r>
            <a:r>
              <a:rPr lang="ne-NP" sz="2400" b="1" u="sng" dirty="0">
                <a:cs typeface="Kalimati" panose="00000400000000000000" pitchFamily="2"/>
              </a:rPr>
              <a:t>२) घर नभएका र घुमन्ते फिरन्तेहरूको गणना</a:t>
            </a:r>
          </a:p>
          <a:p>
            <a:pPr marL="690563" indent="-285750" algn="just">
              <a:lnSpc>
                <a:spcPct val="150000"/>
              </a:lnSpc>
              <a:buFont typeface="Arial" panose="020B0604020202020204" pitchFamily="34" charset="0"/>
              <a:buChar char="•"/>
            </a:pPr>
            <a:r>
              <a:rPr lang="ne-NP" sz="2400" dirty="0">
                <a:cs typeface="Kalimati" panose="00000400000000000000" pitchFamily="2"/>
              </a:rPr>
              <a:t>घर नभएका</a:t>
            </a:r>
            <a:r>
              <a:rPr lang="en-US" sz="2400" dirty="0">
                <a:cs typeface="Kalimati" panose="00000400000000000000" pitchFamily="2"/>
              </a:rPr>
              <a:t> </a:t>
            </a:r>
            <a:r>
              <a:rPr lang="ne-NP" sz="2400" dirty="0">
                <a:cs typeface="Kalimati" panose="00000400000000000000" pitchFamily="2"/>
              </a:rPr>
              <a:t>मगन्ते, जोगी, सन्यासी तथा सडक बालबालिका, घुमन्ते तथा</a:t>
            </a:r>
            <a:r>
              <a:rPr lang="en-US" sz="2400" dirty="0">
                <a:cs typeface="Kalimati" panose="00000400000000000000" pitchFamily="2"/>
              </a:rPr>
              <a:t> </a:t>
            </a:r>
            <a:r>
              <a:rPr lang="ne-NP" sz="2400" dirty="0">
                <a:cs typeface="Kalimati" panose="00000400000000000000" pitchFamily="2"/>
              </a:rPr>
              <a:t>फिरन्तेहरूको जनगणनाको अन्तिम दिन </a:t>
            </a:r>
            <a:r>
              <a:rPr lang="ne-NP" sz="2400">
                <a:cs typeface="Kalimati" panose="00000400000000000000" pitchFamily="2"/>
              </a:rPr>
              <a:t>अर्थात् मंसिर ९ </a:t>
            </a:r>
            <a:r>
              <a:rPr lang="ne-NP" sz="2400" dirty="0">
                <a:cs typeface="Kalimati" panose="00000400000000000000" pitchFamily="2"/>
              </a:rPr>
              <a:t>गते जो जहाँ भेटिन्छन् सोही स्थानबाट गणना गर्नुपर्दछ </a:t>
            </a:r>
            <a:r>
              <a:rPr lang="ne-NP" sz="2400">
                <a:cs typeface="Kalimati" panose="00000400000000000000" pitchFamily="2"/>
              </a:rPr>
              <a:t>। </a:t>
            </a:r>
          </a:p>
          <a:p>
            <a:pPr marL="690563" indent="-285750" algn="just">
              <a:lnSpc>
                <a:spcPct val="150000"/>
              </a:lnSpc>
              <a:buFont typeface="Arial" panose="020B0604020202020204" pitchFamily="34" charset="0"/>
              <a:buChar char="•"/>
            </a:pPr>
            <a:r>
              <a:rPr lang="ne-NP" sz="2400">
                <a:cs typeface="Kalimati" panose="00000400000000000000" pitchFamily="2"/>
              </a:rPr>
              <a:t>यस्ता </a:t>
            </a:r>
            <a:r>
              <a:rPr lang="ne-NP" sz="2400" dirty="0">
                <a:cs typeface="Kalimati" panose="00000400000000000000" pitchFamily="2"/>
              </a:rPr>
              <a:t>व्यक्तिहरुको व्यक्तिगत विवरण मात्र लिइन्छ ।</a:t>
            </a:r>
          </a:p>
        </p:txBody>
      </p:sp>
      <p:sp>
        <p:nvSpPr>
          <p:cNvPr id="8" name="TextBox 7">
            <a:extLst>
              <a:ext uri="{FF2B5EF4-FFF2-40B4-BE49-F238E27FC236}">
                <a16:creationId xmlns:a16="http://schemas.microsoft.com/office/drawing/2014/main" id="{722DDC65-A633-4822-B5D6-C9AB93DE109D}"/>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pic>
        <p:nvPicPr>
          <p:cNvPr id="11" name="Picture 2" descr="D:\CBS PPT\Downloads\file-84ceb9c17250312367105f2b02ee9496.jpg">
            <a:extLst>
              <a:ext uri="{FF2B5EF4-FFF2-40B4-BE49-F238E27FC236}">
                <a16:creationId xmlns:a16="http://schemas.microsoft.com/office/drawing/2014/main" id="{CCD5D819-1B6D-405A-8E56-15B576AB0F32}"/>
              </a:ext>
            </a:extLst>
          </p:cNvPr>
          <p:cNvPicPr>
            <a:picLocks noChangeAspect="1" noChangeArrowheads="1"/>
          </p:cNvPicPr>
          <p:nvPr/>
        </p:nvPicPr>
        <p:blipFill>
          <a:blip r:embed="rId2" cstate="print"/>
          <a:srcRect/>
          <a:stretch>
            <a:fillRect/>
          </a:stretch>
        </p:blipFill>
        <p:spPr bwMode="auto">
          <a:xfrm>
            <a:off x="9291484" y="3299805"/>
            <a:ext cx="2711187" cy="1865320"/>
          </a:xfrm>
          <a:prstGeom prst="rect">
            <a:avLst/>
          </a:prstGeom>
          <a:noFill/>
        </p:spPr>
      </p:pic>
    </p:spTree>
    <p:extLst>
      <p:ext uri="{BB962C8B-B14F-4D97-AF65-F5344CB8AC3E}">
        <p14:creationId xmlns:p14="http://schemas.microsoft.com/office/powerpoint/2010/main" val="1768441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36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291446"/>
            <a:ext cx="11989549" cy="5586145"/>
          </a:xfrm>
          <a:prstGeom prst="rect">
            <a:avLst/>
          </a:prstGeom>
          <a:noFill/>
        </p:spPr>
        <p:txBody>
          <a:bodyPr wrap="square">
            <a:spAutoFit/>
          </a:bodyPr>
          <a:lstStyle/>
          <a:p>
            <a:pPr marL="633413" indent="-633413" algn="just">
              <a:lnSpc>
                <a:spcPct val="150000"/>
              </a:lnSpc>
            </a:pPr>
            <a:r>
              <a:rPr lang="ne-NP" sz="2400" b="1" u="sng" dirty="0">
                <a:cs typeface="Kalimati" panose="00000400000000000000" pitchFamily="2"/>
              </a:rPr>
              <a:t>(३)	नेपाल भित्रका विदेशी कूटनैतिक नियोगमा कार्य गर्नेको गणना </a:t>
            </a:r>
          </a:p>
          <a:p>
            <a:pPr marL="515938" indent="-398463" algn="just">
              <a:lnSpc>
                <a:spcPct val="150000"/>
              </a:lnSpc>
              <a:buFont typeface="Arial" panose="020B0604020202020204" pitchFamily="34" charset="0"/>
              <a:buChar char="•"/>
            </a:pPr>
            <a:r>
              <a:rPr lang="ne-NP" sz="2400" dirty="0">
                <a:cs typeface="Kalimati" panose="00000400000000000000" pitchFamily="2"/>
              </a:rPr>
              <a:t>गणनाको समयमा नेपालभित्र रहेका विदेशी कूटनीतिक नियोगको आवासमा अक्सर बस्ने विदेशीहरूको गणना गर्नुपर्दैन । </a:t>
            </a:r>
          </a:p>
          <a:p>
            <a:pPr marL="515938" indent="-398463" algn="just">
              <a:lnSpc>
                <a:spcPct val="150000"/>
              </a:lnSpc>
              <a:buFont typeface="Arial" panose="020B0604020202020204" pitchFamily="34" charset="0"/>
              <a:buChar char="•"/>
            </a:pPr>
            <a:r>
              <a:rPr lang="ne-NP" sz="2400" dirty="0">
                <a:cs typeface="Kalimati" panose="00000400000000000000" pitchFamily="2"/>
              </a:rPr>
              <a:t>तर नियोग बाहिर सामान्य व्यक्ति सरह अक्सर बसोवास गर्ने विदेशी कुटनीतिक व्यक्तिहरुको भने गणना गर्नुपर्दछ ।</a:t>
            </a:r>
          </a:p>
          <a:p>
            <a:pPr marL="515938" indent="-398463" algn="just">
              <a:lnSpc>
                <a:spcPct val="150000"/>
              </a:lnSpc>
              <a:buFont typeface="Arial" panose="020B0604020202020204" pitchFamily="34" charset="0"/>
              <a:buChar char="•"/>
            </a:pPr>
            <a:r>
              <a:rPr lang="ne-NP" sz="2400" dirty="0">
                <a:cs typeface="Kalimati" panose="00000400000000000000" pitchFamily="2"/>
              </a:rPr>
              <a:t>कूटनीतिक नियोग भन्नाले विदेशी दुतावास, विदेशी कन्सुलर विभाग र कूटनीतिक व्यक्तिको मर्यादा प्राप्त व्यक्ति रहने औपचारिक आवास सम्झनुपर्दछ । </a:t>
            </a:r>
          </a:p>
          <a:p>
            <a:pPr marL="515938" indent="-398463" algn="just">
              <a:lnSpc>
                <a:spcPct val="150000"/>
              </a:lnSpc>
              <a:buFont typeface="Arial" panose="020B0604020202020204" pitchFamily="34" charset="0"/>
              <a:buChar char="•"/>
            </a:pPr>
            <a:r>
              <a:rPr lang="ne-NP" sz="2400" b="1" dirty="0">
                <a:solidFill>
                  <a:srgbClr val="0070C0"/>
                </a:solidFill>
                <a:cs typeface="Kalimati" panose="00000400000000000000" pitchFamily="2"/>
              </a:rPr>
              <a:t>तर अन्तर्राष्ट्रिय संस्थाहरु जस्तै विश्व बैंक, आर्इ.एम.एफ आदिलार्इ कुटनीतिक मानिएका छैनन् ।</a:t>
            </a:r>
          </a:p>
          <a:p>
            <a:pPr marL="515938" indent="-398463" algn="just">
              <a:lnSpc>
                <a:spcPct val="150000"/>
              </a:lnSpc>
              <a:buFont typeface="Arial" panose="020B0604020202020204" pitchFamily="34" charset="0"/>
              <a:buChar char="•"/>
            </a:pPr>
            <a:r>
              <a:rPr lang="ne-NP" sz="2400" dirty="0">
                <a:cs typeface="Kalimati" panose="00000400000000000000" pitchFamily="2"/>
              </a:rPr>
              <a:t>कूटनीतिक नियोगमा नेपाली व्यक्ति बेग्लै परिवारको रुपमा बसोबास गरेको भएमा उनीहरुको गणना गर्नुपर्दछ ।</a:t>
            </a: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69947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788619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37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291446"/>
            <a:ext cx="11989549" cy="2862322"/>
          </a:xfrm>
          <a:prstGeom prst="rect">
            <a:avLst/>
          </a:prstGeom>
          <a:noFill/>
        </p:spPr>
        <p:txBody>
          <a:bodyPr wrap="square">
            <a:spAutoFit/>
          </a:bodyPr>
          <a:lstStyle/>
          <a:p>
            <a:pPr algn="just">
              <a:lnSpc>
                <a:spcPct val="150000"/>
              </a:lnSpc>
            </a:pPr>
            <a:r>
              <a:rPr lang="ne-NP" sz="2400" b="1">
                <a:cs typeface="Kalimati" panose="00000400000000000000" pitchFamily="2"/>
              </a:rPr>
              <a:t>४</a:t>
            </a:r>
            <a:r>
              <a:rPr lang="ne-NP" sz="2400" b="1" dirty="0">
                <a:cs typeface="Kalimati" panose="00000400000000000000" pitchFamily="2"/>
              </a:rPr>
              <a:t>) विदेशमा रहेका नेपाली नियोगहरूमा कार्य गर्नेको गणना</a:t>
            </a:r>
          </a:p>
          <a:p>
            <a:pPr marL="574675" indent="-293688" algn="just">
              <a:lnSpc>
                <a:spcPct val="150000"/>
              </a:lnSpc>
              <a:buFont typeface="Arial" pitchFamily="34" charset="0"/>
              <a:buChar char="•"/>
            </a:pPr>
            <a:r>
              <a:rPr lang="ne-NP" sz="2400" dirty="0">
                <a:cs typeface="Kalimati" panose="00000400000000000000" pitchFamily="2"/>
              </a:rPr>
              <a:t>विदेशमा रहेका नेपाली नियोगहरूमा काम गर्ने नेपालीहरूलाई नेपाल भित्रै बसोबास गरे सरहको मानी </a:t>
            </a:r>
            <a:r>
              <a:rPr lang="ne-NP" sz="2400">
                <a:cs typeface="Kalimati" panose="00000400000000000000" pitchFamily="2"/>
              </a:rPr>
              <a:t>विद्युतिय माध्यमबाट</a:t>
            </a:r>
            <a:r>
              <a:rPr lang="en-US" sz="2400">
                <a:cs typeface="Kalimati" panose="00000400000000000000" pitchFamily="2"/>
              </a:rPr>
              <a:t> </a:t>
            </a:r>
            <a:r>
              <a:rPr lang="en-US" sz="2400" dirty="0">
                <a:cs typeface="Kalimati" panose="00000400000000000000" pitchFamily="2"/>
              </a:rPr>
              <a:t>(e-census) </a:t>
            </a:r>
            <a:r>
              <a:rPr lang="ne-NP" sz="2400" dirty="0">
                <a:cs typeface="Kalimati" panose="00000400000000000000" pitchFamily="2"/>
              </a:rPr>
              <a:t>जनगणना गरिनेछ ।</a:t>
            </a:r>
          </a:p>
          <a:p>
            <a:pPr marL="574675" indent="-293688" algn="just">
              <a:lnSpc>
                <a:spcPct val="150000"/>
              </a:lnSpc>
              <a:buFont typeface="Arial" pitchFamily="34" charset="0"/>
              <a:buChar char="•"/>
            </a:pPr>
            <a:r>
              <a:rPr lang="ne-NP" sz="2400" dirty="0">
                <a:cs typeface="Kalimati" panose="00000400000000000000" pitchFamily="2"/>
              </a:rPr>
              <a:t>नेपालको कुनै परिवारमा बिदेशस्थित नेपाली नियोगमा काम गर्ने कोही रहेछन् भने उनीहरुलाई अनुपस्थित स्वदेश अन्तर्गत खुलाउनु पर्दछ ।</a:t>
            </a: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69947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1578933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6503" y="6504590"/>
            <a:ext cx="675806" cy="341426"/>
          </a:xfrm>
        </p:spPr>
        <p:txBody>
          <a:bodyPr/>
          <a:lstStyle/>
          <a:p>
            <a:pPr algn="r"/>
            <a:fld id="{2840B2E4-A264-431E-ABDE-38E3BCDA5876}" type="slidenum">
              <a:rPr lang="en-US">
                <a:latin typeface="Fontasy Himali" panose="04020500000000000000" pitchFamily="82" charset="0"/>
              </a:rPr>
              <a:pPr algn="r"/>
              <a:t>38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CD218E4-99A3-46E2-9DF8-C174D5DDEB61}"/>
              </a:ext>
            </a:extLst>
          </p:cNvPr>
          <p:cNvSpPr txBox="1"/>
          <p:nvPr/>
        </p:nvSpPr>
        <p:spPr>
          <a:xfrm>
            <a:off x="-1" y="1355828"/>
            <a:ext cx="11780875" cy="5032147"/>
          </a:xfrm>
          <a:prstGeom prst="rect">
            <a:avLst/>
          </a:prstGeom>
          <a:noFill/>
        </p:spPr>
        <p:txBody>
          <a:bodyPr wrap="square">
            <a:spAutoFit/>
          </a:bodyPr>
          <a:lstStyle/>
          <a:p>
            <a:pPr algn="just">
              <a:lnSpc>
                <a:spcPct val="150000"/>
              </a:lnSpc>
            </a:pPr>
            <a:r>
              <a:rPr lang="ne-NP" sz="2400" b="1" dirty="0">
                <a:cs typeface="Kalimati" panose="00000400000000000000" pitchFamily="2"/>
              </a:rPr>
              <a:t>(५)</a:t>
            </a:r>
            <a:r>
              <a:rPr lang="en-US" sz="2400" b="1" dirty="0">
                <a:cs typeface="Kalimati" panose="00000400000000000000" pitchFamily="2"/>
              </a:rPr>
              <a:t>  </a:t>
            </a:r>
            <a:r>
              <a:rPr lang="ne-NP" sz="2400" b="1" dirty="0">
                <a:cs typeface="Kalimati" panose="00000400000000000000" pitchFamily="2"/>
              </a:rPr>
              <a:t>नेपालमा बस्ने अन्य विदेशी व्यक्तिहरूको गणना</a:t>
            </a:r>
          </a:p>
          <a:p>
            <a:pPr marL="574675" indent="-341313" algn="just">
              <a:lnSpc>
                <a:spcPct val="150000"/>
              </a:lnSpc>
              <a:buFont typeface="Arial" pitchFamily="34" charset="0"/>
              <a:buChar char="•"/>
            </a:pPr>
            <a:r>
              <a:rPr lang="ne-NP" sz="2400" dirty="0">
                <a:cs typeface="Kalimati" panose="00000400000000000000" pitchFamily="2"/>
              </a:rPr>
              <a:t>कुनै विदेशी व्यक्तिहरु नेपालमा कुनै नोकरी वा व्यापार व्यवसाय गरी हाल अक्सर बसोवास गरिरहेका भए तिनीहरूको गणना गर्नुपर्दछ ।</a:t>
            </a:r>
          </a:p>
          <a:p>
            <a:pPr marL="574675" indent="-341313" algn="just">
              <a:lnSpc>
                <a:spcPct val="150000"/>
              </a:lnSpc>
              <a:buFont typeface="Arial" pitchFamily="34" charset="0"/>
              <a:buChar char="•"/>
            </a:pPr>
            <a:r>
              <a:rPr lang="ne-NP" sz="2400" dirty="0">
                <a:cs typeface="Kalimati" panose="00000400000000000000" pitchFamily="2"/>
              </a:rPr>
              <a:t>छोटो समयका लागि घुम्न, तिर्थाटन गर्न वा औषधि उपचार गर्न वा अन्य कुनै कामले आएका व्यक्तिहरूको गणना गर्नु हुदैन ।</a:t>
            </a:r>
          </a:p>
          <a:p>
            <a:pPr algn="just">
              <a:lnSpc>
                <a:spcPct val="150000"/>
              </a:lnSpc>
            </a:pPr>
            <a:r>
              <a:rPr lang="ne-NP" sz="2400" b="1" dirty="0">
                <a:cs typeface="Kalimati" panose="00000400000000000000" pitchFamily="2"/>
              </a:rPr>
              <a:t>(६) शरणार्थीहरूको गणना सम्बन्धमा</a:t>
            </a:r>
          </a:p>
          <a:p>
            <a:pPr marL="574675" indent="-341313" algn="just">
              <a:lnSpc>
                <a:spcPct val="150000"/>
              </a:lnSpc>
              <a:buFont typeface="Arial" panose="020B0604020202020204" pitchFamily="34" charset="0"/>
              <a:buChar char="•"/>
            </a:pPr>
            <a:r>
              <a:rPr lang="ne-NP" sz="2400" dirty="0">
                <a:cs typeface="Kalimati" panose="00000400000000000000" pitchFamily="2"/>
              </a:rPr>
              <a:t>नेपालमा हाल</a:t>
            </a:r>
            <a:r>
              <a:rPr lang="en-US" sz="2400" dirty="0">
                <a:cs typeface="Kalimati" panose="00000400000000000000" pitchFamily="2"/>
              </a:rPr>
              <a:t> </a:t>
            </a:r>
            <a:r>
              <a:rPr lang="ne-NP" sz="2400" dirty="0">
                <a:cs typeface="Kalimati" panose="00000400000000000000" pitchFamily="2"/>
              </a:rPr>
              <a:t>बसोबास गर्दै आएका शरणार्थीहरूको शिविरहरू गणकको क्षेत्रमा पर्ने भए पनि तिनीहरूको गणना गर्नुपर्दैन जस्तैः भुटानी शरणार्थी  शिविर, तिव्बती शरणार्थी शिविर आदि ।</a:t>
            </a:r>
          </a:p>
          <a:p>
            <a:pPr marL="574675" indent="-341313" algn="just">
              <a:lnSpc>
                <a:spcPct val="150000"/>
              </a:lnSpc>
              <a:buFont typeface="Arial" panose="020B0604020202020204" pitchFamily="34" charset="0"/>
              <a:buChar char="•"/>
            </a:pPr>
            <a:r>
              <a:rPr lang="ne-NP" sz="2400">
                <a:cs typeface="Kalimati" panose="00000400000000000000" pitchFamily="2"/>
              </a:rPr>
              <a:t>तर औपचारिक </a:t>
            </a:r>
            <a:r>
              <a:rPr lang="ne-NP" sz="2400" dirty="0">
                <a:cs typeface="Kalimati" panose="00000400000000000000" pitchFamily="2"/>
              </a:rPr>
              <a:t>शिविरभन्दा बाहिर अक्सर </a:t>
            </a:r>
            <a:r>
              <a:rPr lang="ne-NP" sz="2400">
                <a:cs typeface="Kalimati" panose="00000400000000000000" pitchFamily="2"/>
              </a:rPr>
              <a:t>बसोवास गर्ने शरणार्थीहरुको </a:t>
            </a:r>
            <a:r>
              <a:rPr lang="ne-NP" sz="2400" dirty="0">
                <a:cs typeface="Kalimati" panose="00000400000000000000" pitchFamily="2"/>
              </a:rPr>
              <a:t>गणना गर्नुपर्दछ ।</a:t>
            </a:r>
          </a:p>
        </p:txBody>
      </p:sp>
      <p:sp>
        <p:nvSpPr>
          <p:cNvPr id="9" name="TextBox 8">
            <a:extLst>
              <a:ext uri="{FF2B5EF4-FFF2-40B4-BE49-F238E27FC236}">
                <a16:creationId xmlns:a16="http://schemas.microsoft.com/office/drawing/2014/main" id="{F6B3B577-3A6D-4197-80A0-06EEED84E224}"/>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AC4B71D7-0E74-406A-AC52-D859C231CB6B}"/>
              </a:ext>
            </a:extLst>
          </p:cNvPr>
          <p:cNvSpPr txBox="1"/>
          <p:nvPr/>
        </p:nvSpPr>
        <p:spPr>
          <a:xfrm>
            <a:off x="2607977"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341398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493955"/>
            <a:ext cx="675806" cy="341426"/>
          </a:xfrm>
        </p:spPr>
        <p:txBody>
          <a:bodyPr/>
          <a:lstStyle/>
          <a:p>
            <a:pPr algn="r"/>
            <a:fld id="{2840B2E4-A264-431E-ABDE-38E3BCDA5876}" type="slidenum">
              <a:rPr lang="en-US" smtClean="0">
                <a:latin typeface="Fontasy Himali" panose="04020500000000000000" pitchFamily="82" charset="0"/>
              </a:rPr>
              <a:pPr algn="r"/>
              <a:t>39</a:t>
            </a:fld>
            <a:endParaRPr lang="en-US" dirty="0">
              <a:latin typeface="Fontasy Himali" panose="04020500000000000000" pitchFamily="82" charset="0"/>
            </a:endParaRPr>
          </a:p>
        </p:txBody>
      </p:sp>
      <p:pic>
        <p:nvPicPr>
          <p:cNvPr id="17411" name="Picture 3" descr="D:\CBS PPT\Downloads\NP-1_RAUTE.jpg"/>
          <p:cNvPicPr>
            <a:picLocks noChangeAspect="1" noChangeArrowheads="1"/>
          </p:cNvPicPr>
          <p:nvPr/>
        </p:nvPicPr>
        <p:blipFill>
          <a:blip r:embed="rId2" cstate="print"/>
          <a:srcRect/>
          <a:stretch>
            <a:fillRect/>
          </a:stretch>
        </p:blipFill>
        <p:spPr bwMode="auto">
          <a:xfrm>
            <a:off x="9003475" y="1546483"/>
            <a:ext cx="3186223" cy="2051780"/>
          </a:xfrm>
          <a:prstGeom prst="rect">
            <a:avLst/>
          </a:prstGeom>
          <a:noFill/>
        </p:spPr>
      </p:pic>
      <p:sp>
        <p:nvSpPr>
          <p:cNvPr id="6" name="TextBox 5">
            <a:extLst>
              <a:ext uri="{FF2B5EF4-FFF2-40B4-BE49-F238E27FC236}">
                <a16:creationId xmlns:a16="http://schemas.microsoft.com/office/drawing/2014/main" id="{4735F648-F43D-4D27-B8C9-C1D723434275}"/>
              </a:ext>
            </a:extLst>
          </p:cNvPr>
          <p:cNvSpPr txBox="1"/>
          <p:nvPr/>
        </p:nvSpPr>
        <p:spPr>
          <a:xfrm>
            <a:off x="129896" y="1284002"/>
            <a:ext cx="8662272" cy="5426486"/>
          </a:xfrm>
          <a:prstGeom prst="rect">
            <a:avLst/>
          </a:prstGeom>
          <a:noFill/>
        </p:spPr>
        <p:txBody>
          <a:bodyPr wrap="square">
            <a:spAutoFit/>
          </a:bodyPr>
          <a:lstStyle/>
          <a:p>
            <a:pPr marL="457200" indent="-457200" algn="just">
              <a:lnSpc>
                <a:spcPct val="150000"/>
              </a:lnSpc>
            </a:pPr>
            <a:r>
              <a:rPr lang="ne-NP" sz="2400" b="1" dirty="0">
                <a:cs typeface="Kalimati" panose="00000400000000000000" pitchFamily="2"/>
              </a:rPr>
              <a:t>(७) अल्पसंख्यक जातजाति</a:t>
            </a:r>
            <a:r>
              <a:rPr lang="en-US" sz="2400" b="1" dirty="0">
                <a:cs typeface="Kalimati" panose="00000400000000000000" pitchFamily="2"/>
              </a:rPr>
              <a:t> </a:t>
            </a:r>
            <a:r>
              <a:rPr lang="ne-NP" sz="2400" b="1" dirty="0">
                <a:cs typeface="Kalimati" panose="00000400000000000000" pitchFamily="2"/>
              </a:rPr>
              <a:t>तथा विकट स्थानमा बसोबास गर्नेको गणना सम्बन्धमा</a:t>
            </a:r>
          </a:p>
          <a:p>
            <a:pPr marL="339725" indent="-339725" algn="just">
              <a:lnSpc>
                <a:spcPct val="150000"/>
              </a:lnSpc>
              <a:buFont typeface="Arial" panose="020B0604020202020204" pitchFamily="34" charset="0"/>
              <a:buChar char="•"/>
            </a:pPr>
            <a:r>
              <a:rPr lang="ne-NP" sz="2300" dirty="0">
                <a:cs typeface="Kalimati" panose="00000400000000000000" pitchFamily="2"/>
              </a:rPr>
              <a:t>देशका</a:t>
            </a:r>
            <a:r>
              <a:rPr lang="en-US" sz="2300" dirty="0">
                <a:cs typeface="Kalimati" panose="00000400000000000000" pitchFamily="2"/>
              </a:rPr>
              <a:t> </a:t>
            </a:r>
            <a:r>
              <a:rPr lang="ne-NP" sz="2300" dirty="0">
                <a:cs typeface="Kalimati" panose="00000400000000000000" pitchFamily="2"/>
              </a:rPr>
              <a:t>कुनाकाप्चा, दुर्गम तथा अनकन्टार ठाउँमा रहेका अल्पसंख्यक वा थोरै संख्यामा पाइने जातजाति</a:t>
            </a:r>
            <a:r>
              <a:rPr lang="en-US" sz="2300" dirty="0">
                <a:cs typeface="Kalimati" panose="00000400000000000000" pitchFamily="2"/>
              </a:rPr>
              <a:t> </a:t>
            </a:r>
            <a:r>
              <a:rPr lang="ne-NP" sz="2300" dirty="0">
                <a:cs typeface="Kalimati" panose="00000400000000000000" pitchFamily="2"/>
              </a:rPr>
              <a:t>(जस्तै राउटे, कुसुण्डा, चेपाङ आदि) वा पिछडिएका समुदाय समाजबाट टाढारहन सक्ने भएकोले उनीहरूको  गणना भए नभएको बिशेष ध्यान दिनुपर्दछ ।</a:t>
            </a:r>
            <a:endParaRPr lang="en-US" sz="2300" dirty="0">
              <a:cs typeface="Kalimati" panose="00000400000000000000" pitchFamily="2"/>
            </a:endParaRPr>
          </a:p>
          <a:p>
            <a:pPr algn="just">
              <a:lnSpc>
                <a:spcPct val="150000"/>
              </a:lnSpc>
            </a:pPr>
            <a:r>
              <a:rPr lang="ne-NP" sz="2400" b="1" dirty="0">
                <a:cs typeface="Kalimati" panose="00000400000000000000" pitchFamily="2"/>
              </a:rPr>
              <a:t>(८)</a:t>
            </a:r>
            <a:r>
              <a:rPr lang="en-US" sz="2400" b="1" dirty="0">
                <a:cs typeface="Kalimati" panose="00000400000000000000" pitchFamily="2"/>
              </a:rPr>
              <a:t> </a:t>
            </a:r>
            <a:r>
              <a:rPr lang="ne-NP" sz="2400" b="1" dirty="0">
                <a:cs typeface="Kalimati" panose="00000400000000000000" pitchFamily="2"/>
              </a:rPr>
              <a:t>अपाङ्गता भएका व्यक्तिको गणना सम्बन्धमा</a:t>
            </a:r>
            <a:endParaRPr lang="en-US" sz="2400" b="1" dirty="0">
              <a:cs typeface="Kalimati" panose="00000400000000000000" pitchFamily="2"/>
            </a:endParaRPr>
          </a:p>
          <a:p>
            <a:pPr marL="339725" indent="-339725" algn="just">
              <a:lnSpc>
                <a:spcPct val="150000"/>
              </a:lnSpc>
              <a:buFont typeface="Arial" panose="020B0604020202020204" pitchFamily="34" charset="0"/>
              <a:buChar char="•"/>
            </a:pPr>
            <a:r>
              <a:rPr lang="ne-NP" sz="2300" dirty="0">
                <a:cs typeface="Kalimati" panose="00000400000000000000" pitchFamily="2"/>
              </a:rPr>
              <a:t>अपाङ्गता भएका व्यक्ति गणनामा छुट्न सक्ने भएकोले त्यस्ता प्रकारको व्यक्तिको बारेमा विवरण लिन विशेष सावधानी अपनाई परिवारका सबै व्यक्तिलाई एक एक गरी सोध्नु पर्दछ । </a:t>
            </a:r>
          </a:p>
        </p:txBody>
      </p:sp>
      <p:sp>
        <p:nvSpPr>
          <p:cNvPr id="10" name="TextBox 9">
            <a:extLst>
              <a:ext uri="{FF2B5EF4-FFF2-40B4-BE49-F238E27FC236}">
                <a16:creationId xmlns:a16="http://schemas.microsoft.com/office/drawing/2014/main" id="{AFA0EE61-E2A8-44BD-B873-D052792FFE52}"/>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EB3EEF12-64BA-4417-AB15-693290BA5321}"/>
              </a:ext>
            </a:extLst>
          </p:cNvPr>
          <p:cNvSpPr txBox="1"/>
          <p:nvPr/>
        </p:nvSpPr>
        <p:spPr>
          <a:xfrm>
            <a:off x="2607977"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pic>
        <p:nvPicPr>
          <p:cNvPr id="12" name="Picture 2" descr="D:\CBS PPT\Downloads\aapanga.jpg">
            <a:extLst>
              <a:ext uri="{FF2B5EF4-FFF2-40B4-BE49-F238E27FC236}">
                <a16:creationId xmlns:a16="http://schemas.microsoft.com/office/drawing/2014/main" id="{B6384F81-3CC5-42AD-AAD1-D81A014BF952}"/>
              </a:ext>
            </a:extLst>
          </p:cNvPr>
          <p:cNvPicPr>
            <a:picLocks noChangeAspect="1" noChangeArrowheads="1"/>
          </p:cNvPicPr>
          <p:nvPr/>
        </p:nvPicPr>
        <p:blipFill>
          <a:blip r:embed="rId3" cstate="print"/>
          <a:srcRect/>
          <a:stretch>
            <a:fillRect/>
          </a:stretch>
        </p:blipFill>
        <p:spPr bwMode="auto">
          <a:xfrm>
            <a:off x="9003475" y="3710766"/>
            <a:ext cx="3176417" cy="2658135"/>
          </a:xfrm>
          <a:prstGeom prst="rect">
            <a:avLst/>
          </a:prstGeom>
          <a:noFill/>
        </p:spPr>
      </p:pic>
    </p:spTree>
    <p:extLst>
      <p:ext uri="{BB962C8B-B14F-4D97-AF65-F5344CB8AC3E}">
        <p14:creationId xmlns:p14="http://schemas.microsoft.com/office/powerpoint/2010/main" val="25610348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724476"/>
            <a:ext cx="12033504" cy="837842"/>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7" y="6430157"/>
            <a:ext cx="901088" cy="437868"/>
          </a:xfrm>
        </p:spPr>
        <p:txBody>
          <a:bodyPr/>
          <a:lstStyle/>
          <a:p>
            <a:fld id="{2840B2E4-A264-431E-ABDE-38E3BCDA5876}" type="slidenum">
              <a:rPr lang="en-US" smtClean="0"/>
              <a:pPr/>
              <a:t>40</a:t>
            </a:fld>
            <a:endParaRPr lang="en-US" dirty="0"/>
          </a:p>
        </p:txBody>
      </p:sp>
      <p:sp>
        <p:nvSpPr>
          <p:cNvPr id="9" name="TextBox 8">
            <a:extLst>
              <a:ext uri="{FF2B5EF4-FFF2-40B4-BE49-F238E27FC236}">
                <a16:creationId xmlns:a16="http://schemas.microsoft.com/office/drawing/2014/main" id="{E98504FB-E7F4-4200-891A-CE37FB14C7E6}"/>
              </a:ext>
            </a:extLst>
          </p:cNvPr>
          <p:cNvSpPr txBox="1"/>
          <p:nvPr/>
        </p:nvSpPr>
        <p:spPr>
          <a:xfrm>
            <a:off x="47027" y="873455"/>
            <a:ext cx="11893336" cy="646331"/>
          </a:xfrm>
          <a:prstGeom prst="rect">
            <a:avLst/>
          </a:prstGeom>
          <a:noFill/>
        </p:spPr>
        <p:txBody>
          <a:bodyPr wrap="square">
            <a:spAutoFit/>
          </a:bodyPr>
          <a:lstStyle/>
          <a:p>
            <a:pPr algn="ctr"/>
            <a:r>
              <a:rPr lang="ne-NP" sz="3600" b="1" dirty="0">
                <a:solidFill>
                  <a:schemeClr val="bg1"/>
                </a:solidFill>
                <a:cs typeface="Kalimati" panose="00000400000000000000" pitchFamily="2"/>
              </a:rPr>
              <a:t>घर तथा घरपरिवार सूचीकरण फारामः परिचयात्मक विवरण</a:t>
            </a:r>
            <a:endParaRPr lang="en-US" sz="3600" b="1" dirty="0">
              <a:solidFill>
                <a:schemeClr val="bg1"/>
              </a:solidFill>
              <a:cs typeface="Kalimati" panose="00000400000000000000" pitchFamily="2"/>
            </a:endParaRPr>
          </a:p>
        </p:txBody>
      </p:sp>
      <p:pic>
        <p:nvPicPr>
          <p:cNvPr id="10" name="Picture 9">
            <a:extLst>
              <a:ext uri="{FF2B5EF4-FFF2-40B4-BE49-F238E27FC236}">
                <a16:creationId xmlns:a16="http://schemas.microsoft.com/office/drawing/2014/main" id="{008E23F8-C46F-4A24-A781-7015B34CB6D2}"/>
              </a:ext>
            </a:extLst>
          </p:cNvPr>
          <p:cNvPicPr>
            <a:picLocks noChangeAspect="1"/>
          </p:cNvPicPr>
          <p:nvPr/>
        </p:nvPicPr>
        <p:blipFill>
          <a:blip r:embed="rId2"/>
          <a:stretch>
            <a:fillRect/>
          </a:stretch>
        </p:blipFill>
        <p:spPr>
          <a:xfrm>
            <a:off x="0" y="1532697"/>
            <a:ext cx="11738344" cy="2930933"/>
          </a:xfrm>
          <a:prstGeom prst="rect">
            <a:avLst/>
          </a:prstGeom>
        </p:spPr>
      </p:pic>
      <p:pic>
        <p:nvPicPr>
          <p:cNvPr id="3" name="Picture 2">
            <a:extLst>
              <a:ext uri="{FF2B5EF4-FFF2-40B4-BE49-F238E27FC236}">
                <a16:creationId xmlns:a16="http://schemas.microsoft.com/office/drawing/2014/main" id="{45ADC3B4-E08E-4511-A947-D84CD97F9C40}"/>
              </a:ext>
            </a:extLst>
          </p:cNvPr>
          <p:cNvPicPr>
            <a:picLocks noChangeAspect="1"/>
          </p:cNvPicPr>
          <p:nvPr/>
        </p:nvPicPr>
        <p:blipFill>
          <a:blip r:embed="rId3"/>
          <a:stretch>
            <a:fillRect/>
          </a:stretch>
        </p:blipFill>
        <p:spPr>
          <a:xfrm>
            <a:off x="47026" y="4434009"/>
            <a:ext cx="11689905" cy="2290750"/>
          </a:xfrm>
          <a:prstGeom prst="rect">
            <a:avLst/>
          </a:prstGeom>
        </p:spPr>
      </p:pic>
    </p:spTree>
    <p:extLst>
      <p:ext uri="{BB962C8B-B14F-4D97-AF65-F5344CB8AC3E}">
        <p14:creationId xmlns:p14="http://schemas.microsoft.com/office/powerpoint/2010/main" val="36458630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41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409430"/>
            <a:ext cx="11989549" cy="5078313"/>
          </a:xfrm>
          <a:prstGeom prst="rect">
            <a:avLst/>
          </a:prstGeom>
          <a:noFill/>
        </p:spPr>
        <p:txBody>
          <a:bodyPr wrap="square">
            <a:spAutoFit/>
          </a:bodyPr>
          <a:lstStyle/>
          <a:p>
            <a:pPr algn="just">
              <a:lnSpc>
                <a:spcPct val="150000"/>
              </a:lnSpc>
            </a:pPr>
            <a:endParaRPr lang="ne-NP" sz="2400">
              <a:cs typeface="Kalimati" panose="00000400000000000000" pitchFamily="2"/>
            </a:endParaRPr>
          </a:p>
          <a:p>
            <a:pPr algn="just">
              <a:lnSpc>
                <a:spcPct val="150000"/>
              </a:lnSpc>
            </a:pPr>
            <a:endParaRPr lang="ne-NP" sz="2400">
              <a:cs typeface="Kalimati" panose="00000400000000000000" pitchFamily="2"/>
            </a:endParaRPr>
          </a:p>
          <a:p>
            <a:pPr algn="just">
              <a:lnSpc>
                <a:spcPct val="150000"/>
              </a:lnSpc>
            </a:pPr>
            <a:endParaRPr lang="ne-NP" sz="2400">
              <a:cs typeface="Kalimati" panose="00000400000000000000" pitchFamily="2"/>
            </a:endParaRPr>
          </a:p>
          <a:p>
            <a:pPr algn="just">
              <a:lnSpc>
                <a:spcPct val="150000"/>
              </a:lnSpc>
            </a:pPr>
            <a:endParaRPr lang="ne-NP" sz="2400">
              <a:cs typeface="Kalimati" panose="00000400000000000000" pitchFamily="2"/>
            </a:endParaRPr>
          </a:p>
          <a:p>
            <a:pPr marL="457200" indent="-457200" algn="just">
              <a:lnSpc>
                <a:spcPct val="150000"/>
              </a:lnSpc>
              <a:buAutoNum type="hindiNumParenR"/>
            </a:pPr>
            <a:endParaRPr lang="ne-NP" sz="2400">
              <a:cs typeface="Kalimati" panose="00000400000000000000" pitchFamily="2"/>
            </a:endParaRPr>
          </a:p>
          <a:p>
            <a:pPr marL="457200" indent="-457200" algn="just">
              <a:lnSpc>
                <a:spcPct val="150000"/>
              </a:lnSpc>
              <a:buAutoNum type="hindiNumParenR"/>
            </a:pPr>
            <a:r>
              <a:rPr lang="ne-NP" sz="2400">
                <a:cs typeface="Kalimati" panose="00000400000000000000" pitchFamily="2"/>
              </a:rPr>
              <a:t>प्रदेशको नाम</a:t>
            </a:r>
            <a:r>
              <a:rPr lang="en-US" sz="2400">
                <a:cs typeface="Kalimati" panose="00000400000000000000" pitchFamily="2"/>
              </a:rPr>
              <a:t>......................................</a:t>
            </a:r>
            <a:r>
              <a:rPr lang="ne-NP" sz="2400">
                <a:cs typeface="Kalimati" panose="00000400000000000000" pitchFamily="2"/>
              </a:rPr>
              <a:t>कोड</a:t>
            </a:r>
            <a:r>
              <a:rPr lang="en-US" sz="2400">
                <a:cs typeface="Kalimati" panose="00000400000000000000" pitchFamily="2"/>
              </a:rPr>
              <a:t>:</a:t>
            </a:r>
            <a:r>
              <a:rPr lang="ne-NP" sz="2400">
                <a:cs typeface="Kalimati" panose="00000400000000000000" pitchFamily="2"/>
              </a:rPr>
              <a:t> प्रदेश १ बाट क्रमश ७ सम्म</a:t>
            </a:r>
          </a:p>
          <a:p>
            <a:pPr marL="457200" indent="-457200" algn="just">
              <a:lnSpc>
                <a:spcPct val="150000"/>
              </a:lnSpc>
              <a:buAutoNum type="hindiNumParenR"/>
            </a:pPr>
            <a:r>
              <a:rPr lang="ne-NP" sz="2400">
                <a:cs typeface="Kalimati" panose="00000400000000000000" pitchFamily="2"/>
              </a:rPr>
              <a:t>जिल्लाको नाम</a:t>
            </a:r>
            <a:r>
              <a:rPr lang="en-US" sz="2400">
                <a:cs typeface="Kalimati" panose="00000400000000000000" pitchFamily="2"/>
              </a:rPr>
              <a:t>.....................................</a:t>
            </a:r>
            <a:r>
              <a:rPr lang="ne-NP" sz="2400">
                <a:cs typeface="Kalimati" panose="00000400000000000000" pitchFamily="2"/>
              </a:rPr>
              <a:t>कोड</a:t>
            </a:r>
            <a:r>
              <a:rPr lang="en-US" sz="2400">
                <a:cs typeface="Kalimati" panose="00000400000000000000" pitchFamily="2"/>
              </a:rPr>
              <a:t>:</a:t>
            </a:r>
            <a:r>
              <a:rPr lang="ne-NP" sz="2400">
                <a:cs typeface="Kalimati" panose="00000400000000000000" pitchFamily="2"/>
              </a:rPr>
              <a:t> जिल्लाको कोड गणना पुस्तिकामा दिइएको छ ।</a:t>
            </a:r>
          </a:p>
          <a:p>
            <a:pPr marL="457200" indent="-457200" algn="just">
              <a:lnSpc>
                <a:spcPct val="150000"/>
              </a:lnSpc>
              <a:buAutoNum type="hindiNumParenR"/>
            </a:pPr>
            <a:r>
              <a:rPr lang="ne-NP" sz="2400">
                <a:cs typeface="Kalimati" panose="00000400000000000000" pitchFamily="2"/>
              </a:rPr>
              <a:t>गा</a:t>
            </a:r>
            <a:r>
              <a:rPr lang="en-US" sz="2400">
                <a:cs typeface="Kalimati" panose="00000400000000000000" pitchFamily="2"/>
              </a:rPr>
              <a:t>.</a:t>
            </a:r>
            <a:r>
              <a:rPr lang="ne-NP" sz="2400">
                <a:cs typeface="Kalimati" panose="00000400000000000000" pitchFamily="2"/>
              </a:rPr>
              <a:t>पा</a:t>
            </a:r>
            <a:r>
              <a:rPr lang="en-US" sz="2400">
                <a:cs typeface="Kalimati" panose="00000400000000000000" pitchFamily="2"/>
              </a:rPr>
              <a:t>./</a:t>
            </a:r>
            <a:r>
              <a:rPr lang="ne-NP" sz="2400">
                <a:cs typeface="Kalimati" panose="00000400000000000000" pitchFamily="2"/>
              </a:rPr>
              <a:t>न</a:t>
            </a:r>
            <a:r>
              <a:rPr lang="en-US" sz="2400">
                <a:cs typeface="Kalimati" panose="00000400000000000000" pitchFamily="2"/>
              </a:rPr>
              <a:t>.</a:t>
            </a:r>
            <a:r>
              <a:rPr lang="ne-NP" sz="2400">
                <a:cs typeface="Kalimati" panose="00000400000000000000" pitchFamily="2"/>
              </a:rPr>
              <a:t>पा</a:t>
            </a:r>
            <a:r>
              <a:rPr lang="en-US" sz="2400">
                <a:cs typeface="Kalimati" panose="00000400000000000000" pitchFamily="2"/>
              </a:rPr>
              <a:t>.</a:t>
            </a:r>
            <a:r>
              <a:rPr lang="ne-NP" sz="2400">
                <a:cs typeface="Kalimati" panose="00000400000000000000" pitchFamily="2"/>
              </a:rPr>
              <a:t>को नाम</a:t>
            </a:r>
            <a:r>
              <a:rPr lang="en-US" sz="2400">
                <a:cs typeface="Kalimati" panose="00000400000000000000" pitchFamily="2"/>
              </a:rPr>
              <a:t>..............................</a:t>
            </a:r>
            <a:r>
              <a:rPr lang="ne-NP" sz="2400">
                <a:cs typeface="Kalimati" panose="00000400000000000000" pitchFamily="2"/>
              </a:rPr>
              <a:t>कोड</a:t>
            </a:r>
            <a:r>
              <a:rPr lang="en-US" sz="2400">
                <a:cs typeface="Kalimati" panose="00000400000000000000" pitchFamily="2"/>
              </a:rPr>
              <a:t>:</a:t>
            </a:r>
            <a:r>
              <a:rPr lang="ne-NP" sz="2400">
                <a:cs typeface="Kalimati" panose="00000400000000000000" pitchFamily="2"/>
              </a:rPr>
              <a:t> जिल्ला जनगणना कार्यालयबाट दिइन्छ ।</a:t>
            </a:r>
          </a:p>
          <a:p>
            <a:pPr marL="457200" indent="-457200" algn="just">
              <a:lnSpc>
                <a:spcPct val="150000"/>
              </a:lnSpc>
              <a:buAutoNum type="hindiNumParen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1058779" y="773218"/>
            <a:ext cx="10218821" cy="523220"/>
          </a:xfrm>
          <a:prstGeom prst="rect">
            <a:avLst/>
          </a:prstGeom>
          <a:noFill/>
        </p:spPr>
        <p:txBody>
          <a:bodyPr wrap="square">
            <a:spAutoFit/>
          </a:bodyPr>
          <a:lstStyle/>
          <a:p>
            <a:pPr algn="ctr"/>
            <a:r>
              <a:rPr lang="ne-NP" sz="2800" b="1">
                <a:solidFill>
                  <a:srgbClr val="0070C0"/>
                </a:solidFill>
                <a:cs typeface="Kalimati" pitchFamily="2"/>
              </a:rPr>
              <a:t>घर तथा घरपरिवार सुचिकरण फाराम</a:t>
            </a:r>
            <a:r>
              <a:rPr lang="en-US" sz="2800" b="1">
                <a:solidFill>
                  <a:srgbClr val="0070C0"/>
                </a:solidFill>
                <a:cs typeface="Kalimati" pitchFamily="2"/>
              </a:rPr>
              <a:t>: </a:t>
            </a:r>
            <a:r>
              <a:rPr lang="ne-NP" sz="2800" b="1">
                <a:solidFill>
                  <a:srgbClr val="0070C0"/>
                </a:solidFill>
                <a:cs typeface="Kalimati" pitchFamily="2"/>
              </a:rPr>
              <a:t>परिचयात्मक विवरण भर्ने तरिका</a:t>
            </a:r>
            <a:endParaRPr lang="en-US" sz="2800" b="1" dirty="0">
              <a:solidFill>
                <a:srgbClr val="0070C0"/>
              </a:solidFill>
              <a:cs typeface="Kalimati" pitchFamily="2"/>
            </a:endParaRPr>
          </a:p>
        </p:txBody>
      </p:sp>
      <p:pic>
        <p:nvPicPr>
          <p:cNvPr id="3" name="Picture 2"/>
          <p:cNvPicPr>
            <a:picLocks noChangeAspect="1"/>
          </p:cNvPicPr>
          <p:nvPr/>
        </p:nvPicPr>
        <p:blipFill>
          <a:blip r:embed="rId2"/>
          <a:stretch>
            <a:fillRect/>
          </a:stretch>
        </p:blipFill>
        <p:spPr>
          <a:xfrm>
            <a:off x="777791" y="1409430"/>
            <a:ext cx="9096375" cy="2352675"/>
          </a:xfrm>
          <a:prstGeom prst="rect">
            <a:avLst/>
          </a:prstGeom>
        </p:spPr>
      </p:pic>
    </p:spTree>
    <p:extLst>
      <p:ext uri="{BB962C8B-B14F-4D97-AF65-F5344CB8AC3E}">
        <p14:creationId xmlns:p14="http://schemas.microsoft.com/office/powerpoint/2010/main" val="21429392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42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409431"/>
            <a:ext cx="12042715" cy="6186309"/>
          </a:xfrm>
          <a:prstGeom prst="rect">
            <a:avLst/>
          </a:prstGeom>
          <a:noFill/>
        </p:spPr>
        <p:txBody>
          <a:bodyPr wrap="square">
            <a:spAutoFit/>
          </a:bodyPr>
          <a:lstStyle/>
          <a:p>
            <a:pPr algn="just">
              <a:lnSpc>
                <a:spcPct val="150000"/>
              </a:lnSpc>
            </a:pPr>
            <a:endParaRPr lang="ne-NP" sz="2400">
              <a:cs typeface="Kalimati" panose="00000400000000000000" pitchFamily="2"/>
            </a:endParaRPr>
          </a:p>
          <a:p>
            <a:pPr algn="just">
              <a:lnSpc>
                <a:spcPct val="150000"/>
              </a:lnSpc>
            </a:pPr>
            <a:endParaRPr lang="ne-NP" sz="2400">
              <a:cs typeface="Kalimati" panose="00000400000000000000" pitchFamily="2"/>
            </a:endParaRPr>
          </a:p>
          <a:p>
            <a:pPr algn="just">
              <a:lnSpc>
                <a:spcPct val="150000"/>
              </a:lnSpc>
            </a:pPr>
            <a:endParaRPr lang="ne-NP" sz="2400">
              <a:cs typeface="Kalimati" panose="00000400000000000000" pitchFamily="2"/>
            </a:endParaRPr>
          </a:p>
          <a:p>
            <a:pPr algn="just">
              <a:lnSpc>
                <a:spcPct val="150000"/>
              </a:lnSpc>
            </a:pPr>
            <a:endParaRPr lang="ne-NP" sz="2400">
              <a:cs typeface="Kalimati" panose="00000400000000000000" pitchFamily="2"/>
            </a:endParaRPr>
          </a:p>
          <a:p>
            <a:pPr algn="just">
              <a:lnSpc>
                <a:spcPct val="150000"/>
              </a:lnSpc>
            </a:pPr>
            <a:endParaRPr lang="ne-NP" sz="2400">
              <a:cs typeface="Kalimati" panose="00000400000000000000" pitchFamily="2"/>
            </a:endParaRPr>
          </a:p>
          <a:p>
            <a:pPr marL="457200" indent="-457200" algn="just">
              <a:lnSpc>
                <a:spcPct val="150000"/>
              </a:lnSpc>
              <a:buAutoNum type="hindiNumParenR"/>
            </a:pPr>
            <a:r>
              <a:rPr lang="ne-NP" sz="2000" b="1">
                <a:cs typeface="Kalimati" panose="00000400000000000000" pitchFamily="2"/>
              </a:rPr>
              <a:t>वडा नं</a:t>
            </a:r>
            <a:r>
              <a:rPr lang="en-US" sz="2000" b="1">
                <a:cs typeface="Kalimati" panose="00000400000000000000" pitchFamily="2"/>
              </a:rPr>
              <a:t>.:</a:t>
            </a:r>
            <a:r>
              <a:rPr lang="ne-NP" sz="2000" b="1">
                <a:cs typeface="Kalimati" panose="00000400000000000000" pitchFamily="2"/>
              </a:rPr>
              <a:t> सम्बन्धित वडाको नम्बर लेख्ने ।</a:t>
            </a:r>
          </a:p>
          <a:p>
            <a:pPr marL="457200" indent="-457200" algn="just">
              <a:lnSpc>
                <a:spcPct val="150000"/>
              </a:lnSpc>
              <a:buAutoNum type="hindiNumParenR"/>
            </a:pPr>
            <a:r>
              <a:rPr lang="ne-NP" sz="2000" b="1">
                <a:cs typeface="Kalimati" panose="00000400000000000000" pitchFamily="2"/>
              </a:rPr>
              <a:t>गणना क्षेत्र नं</a:t>
            </a:r>
            <a:r>
              <a:rPr lang="en-US" sz="2000" b="1">
                <a:cs typeface="Kalimati" panose="00000400000000000000" pitchFamily="2"/>
              </a:rPr>
              <a:t>.</a:t>
            </a:r>
            <a:r>
              <a:rPr lang="ne-NP" sz="2000" b="1">
                <a:cs typeface="Kalimati" panose="00000400000000000000" pitchFamily="2"/>
              </a:rPr>
              <a:t> उपलब्ध गराइएको गणना क्षेत्र नम्बर लेख्ने ।</a:t>
            </a:r>
          </a:p>
          <a:p>
            <a:pPr marL="457200" indent="-457200" algn="just">
              <a:lnSpc>
                <a:spcPct val="150000"/>
              </a:lnSpc>
              <a:buAutoNum type="hindiNumParenR"/>
            </a:pPr>
            <a:r>
              <a:rPr lang="ne-NP" sz="2000" b="1">
                <a:cs typeface="Kalimati" panose="00000400000000000000" pitchFamily="2"/>
              </a:rPr>
              <a:t>गाउँ</a:t>
            </a:r>
            <a:r>
              <a:rPr lang="en-US" sz="2000" b="1">
                <a:cs typeface="Kalimati" panose="00000400000000000000" pitchFamily="2"/>
              </a:rPr>
              <a:t>/</a:t>
            </a:r>
            <a:r>
              <a:rPr lang="ne-NP" sz="2000" b="1">
                <a:cs typeface="Kalimati" panose="00000400000000000000" pitchFamily="2"/>
              </a:rPr>
              <a:t>बस्ती</a:t>
            </a:r>
            <a:r>
              <a:rPr lang="en-US" sz="2000" b="1">
                <a:cs typeface="Kalimati" panose="00000400000000000000" pitchFamily="2"/>
              </a:rPr>
              <a:t>/</a:t>
            </a:r>
            <a:r>
              <a:rPr lang="ne-NP" sz="2000" b="1">
                <a:cs typeface="Kalimati" panose="00000400000000000000" pitchFamily="2"/>
              </a:rPr>
              <a:t>टोलको नाम</a:t>
            </a:r>
            <a:r>
              <a:rPr lang="en-US" sz="2000" b="1">
                <a:cs typeface="Kalimati" panose="00000400000000000000" pitchFamily="2"/>
              </a:rPr>
              <a:t>...........................:</a:t>
            </a:r>
            <a:r>
              <a:rPr lang="ne-NP" sz="2000" b="1">
                <a:cs typeface="Kalimati" panose="00000400000000000000" pitchFamily="2"/>
              </a:rPr>
              <a:t> सम्बन्धित परिवार रहेको गाउँ बस्ती टोलको नाम लेख्ने । </a:t>
            </a:r>
          </a:p>
          <a:p>
            <a:pPr marL="457200" indent="-457200" algn="just">
              <a:lnSpc>
                <a:spcPct val="150000"/>
              </a:lnSpc>
              <a:buAutoNum type="hindiNumParenR"/>
            </a:pPr>
            <a:r>
              <a:rPr lang="ne-NP" sz="2000" b="1">
                <a:cs typeface="Kalimati" panose="00000400000000000000" pitchFamily="2"/>
              </a:rPr>
              <a:t>जग्गाको क्षेत्रफल नाप्ने प्रचलनमा रहेको एकाइ</a:t>
            </a:r>
            <a:r>
              <a:rPr lang="en-US" sz="2000" b="1">
                <a:cs typeface="Kalimati" panose="00000400000000000000" pitchFamily="2"/>
              </a:rPr>
              <a:t>: </a:t>
            </a:r>
            <a:r>
              <a:rPr lang="ne-NP" sz="2000" b="1">
                <a:cs typeface="Kalimati" panose="00000400000000000000" pitchFamily="2"/>
              </a:rPr>
              <a:t>बिघा वा रोपनीको कोड बाकसमा लेख्ने ।</a:t>
            </a:r>
          </a:p>
          <a:p>
            <a:pPr marL="457200" indent="-457200" algn="just">
              <a:lnSpc>
                <a:spcPct val="150000"/>
              </a:lnSpc>
              <a:buAutoNum type="hindiNumParenR"/>
            </a:pPr>
            <a:r>
              <a:rPr lang="ne-NP" sz="2000" b="1">
                <a:cs typeface="Kalimati" panose="00000400000000000000" pitchFamily="2"/>
              </a:rPr>
              <a:t>जम्मा </a:t>
            </a:r>
            <a:r>
              <a:rPr lang="en-US" sz="2000" b="1">
                <a:cs typeface="Kalimati" panose="00000400000000000000" pitchFamily="2"/>
              </a:rPr>
              <a:t>.....</a:t>
            </a:r>
            <a:r>
              <a:rPr lang="ne-NP" sz="2000" b="1">
                <a:cs typeface="Kalimati" panose="00000400000000000000" pitchFamily="2"/>
              </a:rPr>
              <a:t>पानाको पाना नं</a:t>
            </a:r>
            <a:r>
              <a:rPr lang="en-US" sz="2000" b="1">
                <a:cs typeface="Kalimati" panose="00000400000000000000" pitchFamily="2"/>
              </a:rPr>
              <a:t>.......: </a:t>
            </a:r>
            <a:r>
              <a:rPr lang="ne-NP" sz="2000" b="1">
                <a:cs typeface="Kalimati" panose="00000400000000000000" pitchFamily="2"/>
              </a:rPr>
              <a:t>जम्मा प्रयोग भएका पानाको संख्या अगाडिको खाली ठाउँमा सबै पानामा एउटै लेख्ने र पछाडिको खाली ठाउँमा प्रत्येक पानामा कुन चाँहि पाना हो सो नम्बर अलग अलग लेख्ने ।</a:t>
            </a:r>
          </a:p>
          <a:p>
            <a:pPr marL="457200" indent="-457200" algn="just">
              <a:lnSpc>
                <a:spcPct val="150000"/>
              </a:lnSpc>
              <a:buAutoNum type="hindiNumParenR"/>
            </a:pPr>
            <a:endParaRPr lang="ne-NP" sz="2400" dirty="0">
              <a:cs typeface="Kalimati" panose="00000400000000000000" pitchFamily="2"/>
            </a:endParaRPr>
          </a:p>
        </p:txBody>
      </p:sp>
      <p:sp>
        <p:nvSpPr>
          <p:cNvPr id="11" name="TextBox 10">
            <a:extLst>
              <a:ext uri="{FF2B5EF4-FFF2-40B4-BE49-F238E27FC236}">
                <a16:creationId xmlns:a16="http://schemas.microsoft.com/office/drawing/2014/main" id="{D57455BA-E80E-4BBA-AFDA-23AF80992E20}"/>
              </a:ext>
            </a:extLst>
          </p:cNvPr>
          <p:cNvSpPr txBox="1"/>
          <p:nvPr/>
        </p:nvSpPr>
        <p:spPr>
          <a:xfrm>
            <a:off x="1058779" y="773218"/>
            <a:ext cx="10218821" cy="523220"/>
          </a:xfrm>
          <a:prstGeom prst="rect">
            <a:avLst/>
          </a:prstGeom>
          <a:noFill/>
        </p:spPr>
        <p:txBody>
          <a:bodyPr wrap="square">
            <a:spAutoFit/>
          </a:bodyPr>
          <a:lstStyle/>
          <a:p>
            <a:pPr algn="ctr"/>
            <a:r>
              <a:rPr lang="ne-NP" sz="2800" b="1">
                <a:solidFill>
                  <a:srgbClr val="0070C0"/>
                </a:solidFill>
                <a:cs typeface="Kalimati" pitchFamily="2"/>
              </a:rPr>
              <a:t>घर तथा घरपरिवार सुचिकरण फाराम</a:t>
            </a:r>
            <a:r>
              <a:rPr lang="en-US" sz="2800" b="1">
                <a:solidFill>
                  <a:srgbClr val="0070C0"/>
                </a:solidFill>
                <a:cs typeface="Kalimati" pitchFamily="2"/>
              </a:rPr>
              <a:t>: </a:t>
            </a:r>
            <a:r>
              <a:rPr lang="ne-NP" sz="2800" b="1">
                <a:solidFill>
                  <a:srgbClr val="0070C0"/>
                </a:solidFill>
                <a:cs typeface="Kalimati" pitchFamily="2"/>
              </a:rPr>
              <a:t>परिचयात्मक विवरण भर्ने तरिका</a:t>
            </a:r>
            <a:endParaRPr lang="en-US" sz="2800" b="1" dirty="0">
              <a:solidFill>
                <a:srgbClr val="0070C0"/>
              </a:solidFill>
              <a:cs typeface="Kalimati" pitchFamily="2"/>
            </a:endParaRPr>
          </a:p>
        </p:txBody>
      </p:sp>
      <p:pic>
        <p:nvPicPr>
          <p:cNvPr id="2" name="Picture 1"/>
          <p:cNvPicPr>
            <a:picLocks noChangeAspect="1"/>
          </p:cNvPicPr>
          <p:nvPr/>
        </p:nvPicPr>
        <p:blipFill>
          <a:blip r:embed="rId2"/>
          <a:stretch>
            <a:fillRect/>
          </a:stretch>
        </p:blipFill>
        <p:spPr>
          <a:xfrm>
            <a:off x="769268" y="1409430"/>
            <a:ext cx="9930816" cy="2541150"/>
          </a:xfrm>
          <a:prstGeom prst="rect">
            <a:avLst/>
          </a:prstGeom>
        </p:spPr>
      </p:pic>
    </p:spTree>
    <p:extLst>
      <p:ext uri="{BB962C8B-B14F-4D97-AF65-F5344CB8AC3E}">
        <p14:creationId xmlns:p14="http://schemas.microsoft.com/office/powerpoint/2010/main" val="33872552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वेबसाइट</a:t>
            </a:r>
          </a:p>
        </p:txBody>
      </p:sp>
      <p:sp>
        <p:nvSpPr>
          <p:cNvPr id="6" name="Slide Number Placeholder 5"/>
          <p:cNvSpPr>
            <a:spLocks noGrp="1"/>
          </p:cNvSpPr>
          <p:nvPr>
            <p:ph type="sldNum" sz="quarter" idx="11"/>
          </p:nvPr>
        </p:nvSpPr>
        <p:spPr>
          <a:xfrm>
            <a:off x="11632019" y="6539042"/>
            <a:ext cx="565061" cy="304353"/>
          </a:xfrm>
        </p:spPr>
        <p:txBody>
          <a:bodyPr/>
          <a:lstStyle/>
          <a:p>
            <a:pPr algn="ctr"/>
            <a:fld id="{2840B2E4-A264-431E-ABDE-38E3BCDA5876}" type="slidenum">
              <a:rPr lang="en-US">
                <a:latin typeface="Fontasy Himali" panose="04020500000000000000" pitchFamily="82" charset="0"/>
              </a:rPr>
              <a:pPr algn="ctr"/>
              <a:t>43</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98F7464E-E2F2-48D3-8CA0-755D2E28DCE0}"/>
              </a:ext>
            </a:extLst>
          </p:cNvPr>
          <p:cNvPicPr>
            <a:picLocks noChangeAspect="1"/>
          </p:cNvPicPr>
          <p:nvPr/>
        </p:nvPicPr>
        <p:blipFill rotWithShape="1">
          <a:blip r:embed="rId3"/>
          <a:srcRect t="13799" r="1367" b="13954"/>
          <a:stretch/>
        </p:blipFill>
        <p:spPr>
          <a:xfrm>
            <a:off x="74428" y="1547628"/>
            <a:ext cx="12025423" cy="4279012"/>
          </a:xfrm>
          <a:prstGeom prst="rect">
            <a:avLst/>
          </a:prstGeom>
        </p:spPr>
      </p:pic>
      <p:sp>
        <p:nvSpPr>
          <p:cNvPr id="9" name="TextBox 8">
            <a:extLst>
              <a:ext uri="{FF2B5EF4-FFF2-40B4-BE49-F238E27FC236}">
                <a16:creationId xmlns:a16="http://schemas.microsoft.com/office/drawing/2014/main" id="{3A03EB62-97B1-48D3-8E4B-CAA52698423E}"/>
              </a:ext>
            </a:extLst>
          </p:cNvPr>
          <p:cNvSpPr txBox="1"/>
          <p:nvPr/>
        </p:nvSpPr>
        <p:spPr>
          <a:xfrm>
            <a:off x="3338623" y="6018817"/>
            <a:ext cx="6698512" cy="646331"/>
          </a:xfrm>
          <a:prstGeom prst="rect">
            <a:avLst/>
          </a:prstGeom>
          <a:noFill/>
        </p:spPr>
        <p:txBody>
          <a:bodyPr wrap="square" rtlCol="0">
            <a:spAutoFit/>
          </a:bodyPr>
          <a:lstStyle/>
          <a:p>
            <a:pPr algn="ctr"/>
            <a:r>
              <a:rPr lang="en-US" sz="3600" dirty="0">
                <a:hlinkClick r:id="rId4"/>
              </a:rPr>
              <a:t>https://censusnepal.cbs.gov.np/</a:t>
            </a:r>
            <a:endParaRPr lang="en-US" sz="3600" dirty="0"/>
          </a:p>
        </p:txBody>
      </p:sp>
      <p:sp>
        <p:nvSpPr>
          <p:cNvPr id="7" name="TextBox 6">
            <a:extLst>
              <a:ext uri="{FF2B5EF4-FFF2-40B4-BE49-F238E27FC236}">
                <a16:creationId xmlns:a16="http://schemas.microsoft.com/office/drawing/2014/main" id="{B2BBF6F6-674E-461C-86EA-511FFAB4FF74}"/>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2332781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11695</TotalTime>
  <Words>3325</Words>
  <Application>Microsoft Office PowerPoint</Application>
  <PresentationFormat>Widescreen</PresentationFormat>
  <Paragraphs>373</Paragraphs>
  <Slides>43</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Calibri</vt:lpstr>
      <vt:lpstr>Fontasy Himali</vt:lpstr>
      <vt:lpstr>Ganesh</vt:lpstr>
      <vt:lpstr>Kalimati</vt:lpstr>
      <vt:lpstr>Preeti</vt:lpstr>
      <vt:lpstr>Times New Roman</vt:lpstr>
      <vt:lpstr>Velvenda Cooler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489</cp:revision>
  <dcterms:created xsi:type="dcterms:W3CDTF">2020-10-11T07:30:23Z</dcterms:created>
  <dcterms:modified xsi:type="dcterms:W3CDTF">2021-09-02T12:31:43Z</dcterms:modified>
</cp:coreProperties>
</file>