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30" r:id="rId2"/>
    <p:sldId id="303" r:id="rId3"/>
    <p:sldId id="504" r:id="rId4"/>
    <p:sldId id="300" r:id="rId5"/>
    <p:sldId id="531" r:id="rId6"/>
    <p:sldId id="288" r:id="rId7"/>
    <p:sldId id="505" r:id="rId8"/>
    <p:sldId id="528" r:id="rId9"/>
    <p:sldId id="330" r:id="rId10"/>
    <p:sldId id="290" r:id="rId11"/>
    <p:sldId id="291" r:id="rId12"/>
    <p:sldId id="292" r:id="rId13"/>
    <p:sldId id="294" r:id="rId14"/>
    <p:sldId id="314" r:id="rId15"/>
    <p:sldId id="311" r:id="rId16"/>
    <p:sldId id="316" r:id="rId17"/>
    <p:sldId id="315" r:id="rId18"/>
    <p:sldId id="333" r:id="rId19"/>
    <p:sldId id="341" r:id="rId20"/>
    <p:sldId id="342" r:id="rId21"/>
    <p:sldId id="324" r:id="rId22"/>
    <p:sldId id="320" r:id="rId23"/>
    <p:sldId id="328" r:id="rId24"/>
    <p:sldId id="335" r:id="rId25"/>
    <p:sldId id="319" r:id="rId26"/>
    <p:sldId id="536" r:id="rId27"/>
    <p:sldId id="349" r:id="rId28"/>
    <p:sldId id="351" r:id="rId29"/>
    <p:sldId id="535" r:id="rId30"/>
    <p:sldId id="522" r:id="rId31"/>
    <p:sldId id="538" r:id="rId32"/>
    <p:sldId id="329" r:id="rId33"/>
    <p:sldId id="495" r:id="rId34"/>
    <p:sldId id="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63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D0AB1-5F22-42BE-A0F3-A6DAAC050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CA9EED-3B7A-4CB2-8B86-ADF121E7BDBD}">
      <dgm:prSet phldrT="[Text]" custT="1"/>
      <dgm:spPr/>
      <dgm:t>
        <a:bodyPr/>
        <a:lstStyle/>
        <a:p>
          <a:r>
            <a:rPr lang="en-GB" sz="3200" dirty="0"/>
            <a:t>Plan</a:t>
          </a:r>
        </a:p>
        <a:p>
          <a:r>
            <a:rPr lang="en-GB" sz="3200" dirty="0">
              <a:latin typeface="Preeti" pitchFamily="2" charset="0"/>
            </a:rPr>
            <a:t>-</a:t>
          </a:r>
          <a:r>
            <a:rPr lang="ne-NP" sz="3200" dirty="0">
              <a:latin typeface="Preeti" pitchFamily="2" charset="0"/>
            </a:rPr>
            <a:t>योजना</a:t>
          </a:r>
          <a:r>
            <a:rPr lang="en-GB" sz="3200" dirty="0">
              <a:latin typeface="Preeti" pitchFamily="2" charset="0"/>
            </a:rPr>
            <a:t>_</a:t>
          </a:r>
        </a:p>
      </dgm:t>
    </dgm:pt>
    <dgm:pt modelId="{902A1DC3-4B4D-4EE2-883F-DE6228A13C1B}" type="parTrans" cxnId="{C8884190-7453-4B01-987A-070F4F4823CB}">
      <dgm:prSet/>
      <dgm:spPr/>
      <dgm:t>
        <a:bodyPr/>
        <a:lstStyle/>
        <a:p>
          <a:endParaRPr lang="en-GB" sz="4000"/>
        </a:p>
      </dgm:t>
    </dgm:pt>
    <dgm:pt modelId="{51A22332-406E-4BCE-9B35-A8FA21BFB7E8}" type="sibTrans" cxnId="{C8884190-7453-4B01-987A-070F4F4823CB}">
      <dgm:prSet custT="1"/>
      <dgm:spPr/>
      <dgm:t>
        <a:bodyPr/>
        <a:lstStyle/>
        <a:p>
          <a:endParaRPr lang="en-GB" sz="2400"/>
        </a:p>
      </dgm:t>
    </dgm:pt>
    <dgm:pt modelId="{8B69DECF-3743-46CB-B717-FF3427614015}">
      <dgm:prSet phldrT="[Text]" custT="1"/>
      <dgm:spPr/>
      <dgm:t>
        <a:bodyPr/>
        <a:lstStyle/>
        <a:p>
          <a:r>
            <a:rPr lang="en-GB" sz="3200" dirty="0"/>
            <a:t>Prepare </a:t>
          </a:r>
          <a:r>
            <a:rPr lang="en-GB" sz="3200" dirty="0">
              <a:latin typeface="Preeti" pitchFamily="2" charset="0"/>
            </a:rPr>
            <a:t>-</a:t>
          </a:r>
          <a:r>
            <a:rPr lang="ne-NP" sz="3200" dirty="0">
              <a:latin typeface="Preeti" pitchFamily="2" charset="0"/>
            </a:rPr>
            <a:t>तयारी</a:t>
          </a:r>
          <a:r>
            <a:rPr lang="en-GB" sz="3200" dirty="0">
              <a:latin typeface="Preeti" pitchFamily="2" charset="0"/>
            </a:rPr>
            <a:t>_</a:t>
          </a:r>
          <a:endParaRPr lang="en-GB" sz="3200" dirty="0"/>
        </a:p>
      </dgm:t>
    </dgm:pt>
    <dgm:pt modelId="{57AB9D6F-ED7F-4332-98C4-BBC6E402E9FC}" type="parTrans" cxnId="{B88F2EAD-CDEF-4201-ACC7-DC8378A5C1B1}">
      <dgm:prSet/>
      <dgm:spPr/>
      <dgm:t>
        <a:bodyPr/>
        <a:lstStyle/>
        <a:p>
          <a:endParaRPr lang="en-GB" sz="4000"/>
        </a:p>
      </dgm:t>
    </dgm:pt>
    <dgm:pt modelId="{BCD07CDF-338F-4D0D-8F62-73754C352A03}" type="sibTrans" cxnId="{B88F2EAD-CDEF-4201-ACC7-DC8378A5C1B1}">
      <dgm:prSet custT="1"/>
      <dgm:spPr/>
      <dgm:t>
        <a:bodyPr/>
        <a:lstStyle/>
        <a:p>
          <a:endParaRPr lang="en-GB" sz="2400"/>
        </a:p>
      </dgm:t>
    </dgm:pt>
    <dgm:pt modelId="{DDB06D84-FA9B-4CDE-B7DB-265F9674D8E9}">
      <dgm:prSet phldrT="[Text]" custT="1"/>
      <dgm:spPr/>
      <dgm:t>
        <a:bodyPr/>
        <a:lstStyle/>
        <a:p>
          <a:r>
            <a:rPr lang="en-GB" sz="3200" dirty="0"/>
            <a:t>Practice </a:t>
          </a:r>
          <a:r>
            <a:rPr lang="en-GB" sz="3200" dirty="0">
              <a:latin typeface="Preeti" pitchFamily="2" charset="0"/>
            </a:rPr>
            <a:t>-</a:t>
          </a:r>
          <a:r>
            <a:rPr lang="ne-NP" sz="3200" dirty="0">
              <a:latin typeface="Preeti" pitchFamily="2" charset="0"/>
            </a:rPr>
            <a:t>अभ्यास</a:t>
          </a:r>
          <a:r>
            <a:rPr lang="en-GB" sz="3200" dirty="0">
              <a:latin typeface="Preeti" pitchFamily="2" charset="0"/>
            </a:rPr>
            <a:t>_</a:t>
          </a:r>
          <a:endParaRPr lang="en-GB" sz="3200" dirty="0"/>
        </a:p>
      </dgm:t>
    </dgm:pt>
    <dgm:pt modelId="{BED0D467-6532-45DC-B7C2-54D06C376770}" type="parTrans" cxnId="{F2CAE07D-72B4-4CCE-A0AA-73F76AD7AEF6}">
      <dgm:prSet/>
      <dgm:spPr/>
      <dgm:t>
        <a:bodyPr/>
        <a:lstStyle/>
        <a:p>
          <a:endParaRPr lang="en-GB" sz="4000"/>
        </a:p>
      </dgm:t>
    </dgm:pt>
    <dgm:pt modelId="{D7A4C0DC-4D9B-4757-A761-719C832FAD8D}" type="sibTrans" cxnId="{F2CAE07D-72B4-4CCE-A0AA-73F76AD7AEF6}">
      <dgm:prSet custT="1"/>
      <dgm:spPr/>
      <dgm:t>
        <a:bodyPr/>
        <a:lstStyle/>
        <a:p>
          <a:endParaRPr lang="en-GB" sz="2400"/>
        </a:p>
      </dgm:t>
    </dgm:pt>
    <dgm:pt modelId="{BA460A8D-5630-4AEC-BC1A-C86649DB31A1}">
      <dgm:prSet phldrT="[Text]" custT="1"/>
      <dgm:spPr/>
      <dgm:t>
        <a:bodyPr/>
        <a:lstStyle/>
        <a:p>
          <a:r>
            <a:rPr lang="en-GB" sz="3200" dirty="0"/>
            <a:t>Present </a:t>
          </a:r>
          <a:r>
            <a:rPr lang="en-GB" sz="3200" dirty="0">
              <a:latin typeface="Preeti" pitchFamily="2" charset="0"/>
            </a:rPr>
            <a:t>-</a:t>
          </a:r>
          <a:r>
            <a:rPr lang="ne-NP" sz="3200" dirty="0">
              <a:latin typeface="Preeti" pitchFamily="2" charset="0"/>
            </a:rPr>
            <a:t>प्रस्तुति</a:t>
          </a:r>
          <a:r>
            <a:rPr lang="en-GB" sz="3200" dirty="0">
              <a:latin typeface="Preeti" pitchFamily="2" charset="0"/>
            </a:rPr>
            <a:t>_ </a:t>
          </a:r>
          <a:endParaRPr lang="en-GB" sz="3200" dirty="0"/>
        </a:p>
      </dgm:t>
    </dgm:pt>
    <dgm:pt modelId="{CA250ADB-5009-44EB-A7E4-58A47A10CC4F}" type="parTrans" cxnId="{B9042C28-6963-4066-8FA5-F99CF401CB5F}">
      <dgm:prSet/>
      <dgm:spPr/>
      <dgm:t>
        <a:bodyPr/>
        <a:lstStyle/>
        <a:p>
          <a:endParaRPr lang="en-GB" sz="4000"/>
        </a:p>
      </dgm:t>
    </dgm:pt>
    <dgm:pt modelId="{587A0BBA-DD38-4A4E-BF4E-F89C38C785EB}" type="sibTrans" cxnId="{B9042C28-6963-4066-8FA5-F99CF401CB5F}">
      <dgm:prSet custT="1"/>
      <dgm:spPr/>
      <dgm:t>
        <a:bodyPr/>
        <a:lstStyle/>
        <a:p>
          <a:endParaRPr lang="en-GB" sz="2400"/>
        </a:p>
      </dgm:t>
    </dgm:pt>
    <dgm:pt modelId="{9A5C197C-0180-430A-A142-6F119FAA3B88}" type="pres">
      <dgm:prSet presAssocID="{DECD0AB1-5F22-42BE-A0F3-A6DAAC050F21}" presName="cycle" presStyleCnt="0">
        <dgm:presLayoutVars>
          <dgm:dir/>
          <dgm:resizeHandles val="exact"/>
        </dgm:presLayoutVars>
      </dgm:prSet>
      <dgm:spPr/>
    </dgm:pt>
    <dgm:pt modelId="{08DC6FB8-66E0-45FB-A3F7-57C12C5F966F}" type="pres">
      <dgm:prSet presAssocID="{40CA9EED-3B7A-4CB2-8B86-ADF121E7BDBD}" presName="node" presStyleLbl="node1" presStyleIdx="0" presStyleCnt="4" custScaleX="127770" custScaleY="118768">
        <dgm:presLayoutVars>
          <dgm:bulletEnabled val="1"/>
        </dgm:presLayoutVars>
      </dgm:prSet>
      <dgm:spPr/>
    </dgm:pt>
    <dgm:pt modelId="{2681322C-A1E2-4E73-97FD-C9ACF0DE73C0}" type="pres">
      <dgm:prSet presAssocID="{51A22332-406E-4BCE-9B35-A8FA21BFB7E8}" presName="sibTrans" presStyleLbl="sibTrans2D1" presStyleIdx="0" presStyleCnt="4" custScaleX="168903" custScaleY="48827"/>
      <dgm:spPr/>
    </dgm:pt>
    <dgm:pt modelId="{076AD811-28BD-4A66-A313-8AFE557917E4}" type="pres">
      <dgm:prSet presAssocID="{51A22332-406E-4BCE-9B35-A8FA21BFB7E8}" presName="connectorText" presStyleLbl="sibTrans2D1" presStyleIdx="0" presStyleCnt="4"/>
      <dgm:spPr/>
    </dgm:pt>
    <dgm:pt modelId="{0C798C1E-6365-4BAF-B884-D1D6FBB18747}" type="pres">
      <dgm:prSet presAssocID="{8B69DECF-3743-46CB-B717-FF3427614015}" presName="node" presStyleLbl="node1" presStyleIdx="1" presStyleCnt="4" custScaleX="137408" custScaleY="120298" custRadScaleRad="110299" custRadScaleInc="-8449">
        <dgm:presLayoutVars>
          <dgm:bulletEnabled val="1"/>
        </dgm:presLayoutVars>
      </dgm:prSet>
      <dgm:spPr/>
    </dgm:pt>
    <dgm:pt modelId="{E566B432-EF0F-487E-88A3-37A2CD593F81}" type="pres">
      <dgm:prSet presAssocID="{BCD07CDF-338F-4D0D-8F62-73754C352A03}" presName="sibTrans" presStyleLbl="sibTrans2D1" presStyleIdx="1" presStyleCnt="4" custScaleX="176892" custScaleY="58806"/>
      <dgm:spPr/>
    </dgm:pt>
    <dgm:pt modelId="{870A9B9B-5160-42B6-B601-D178BBF0DE80}" type="pres">
      <dgm:prSet presAssocID="{BCD07CDF-338F-4D0D-8F62-73754C352A03}" presName="connectorText" presStyleLbl="sibTrans2D1" presStyleIdx="1" presStyleCnt="4"/>
      <dgm:spPr/>
    </dgm:pt>
    <dgm:pt modelId="{DB441427-5C02-49B7-BA96-C0DE077239B6}" type="pres">
      <dgm:prSet presAssocID="{DDB06D84-FA9B-4CDE-B7DB-265F9674D8E9}" presName="node" presStyleLbl="node1" presStyleIdx="2" presStyleCnt="4" custScaleX="145778" custScaleY="125294">
        <dgm:presLayoutVars>
          <dgm:bulletEnabled val="1"/>
        </dgm:presLayoutVars>
      </dgm:prSet>
      <dgm:spPr/>
    </dgm:pt>
    <dgm:pt modelId="{21BF7F71-2E4F-4C86-A6C5-761707C959BF}" type="pres">
      <dgm:prSet presAssocID="{D7A4C0DC-4D9B-4757-A761-719C832FAD8D}" presName="sibTrans" presStyleLbl="sibTrans2D1" presStyleIdx="2" presStyleCnt="4" custScaleX="227672" custScaleY="52792" custLinFactNeighborX="-16136" custLinFactNeighborY="5749"/>
      <dgm:spPr/>
    </dgm:pt>
    <dgm:pt modelId="{A1A65320-4F6E-4284-82E9-DE67A1DE2982}" type="pres">
      <dgm:prSet presAssocID="{D7A4C0DC-4D9B-4757-A761-719C832FAD8D}" presName="connectorText" presStyleLbl="sibTrans2D1" presStyleIdx="2" presStyleCnt="4"/>
      <dgm:spPr/>
    </dgm:pt>
    <dgm:pt modelId="{94B4D3E9-7C8A-4788-BA1F-1B2B1A818E25}" type="pres">
      <dgm:prSet presAssocID="{BA460A8D-5630-4AEC-BC1A-C86649DB31A1}" presName="node" presStyleLbl="node1" presStyleIdx="3" presStyleCnt="4" custScaleX="132135" custScaleY="116417" custRadScaleRad="112186" custRadScaleInc="9346">
        <dgm:presLayoutVars>
          <dgm:bulletEnabled val="1"/>
        </dgm:presLayoutVars>
      </dgm:prSet>
      <dgm:spPr/>
    </dgm:pt>
    <dgm:pt modelId="{2AD4CFF2-F583-4892-980C-4F8471424FB6}" type="pres">
      <dgm:prSet presAssocID="{587A0BBA-DD38-4A4E-BF4E-F89C38C785EB}" presName="sibTrans" presStyleLbl="sibTrans2D1" presStyleIdx="3" presStyleCnt="4" custScaleX="159216" custScaleY="52163" custLinFactNeighborX="-8926" custLinFactNeighborY="-16590"/>
      <dgm:spPr/>
    </dgm:pt>
    <dgm:pt modelId="{E4E15DFD-80AD-4CB0-B2E4-37DEF65EF5E5}" type="pres">
      <dgm:prSet presAssocID="{587A0BBA-DD38-4A4E-BF4E-F89C38C785EB}" presName="connectorText" presStyleLbl="sibTrans2D1" presStyleIdx="3" presStyleCnt="4"/>
      <dgm:spPr/>
    </dgm:pt>
  </dgm:ptLst>
  <dgm:cxnLst>
    <dgm:cxn modelId="{B9042C28-6963-4066-8FA5-F99CF401CB5F}" srcId="{DECD0AB1-5F22-42BE-A0F3-A6DAAC050F21}" destId="{BA460A8D-5630-4AEC-BC1A-C86649DB31A1}" srcOrd="3" destOrd="0" parTransId="{CA250ADB-5009-44EB-A7E4-58A47A10CC4F}" sibTransId="{587A0BBA-DD38-4A4E-BF4E-F89C38C785EB}"/>
    <dgm:cxn modelId="{F4BA562D-7B6D-4A7E-BE4D-D1348FB90816}" type="presOf" srcId="{51A22332-406E-4BCE-9B35-A8FA21BFB7E8}" destId="{2681322C-A1E2-4E73-97FD-C9ACF0DE73C0}" srcOrd="0" destOrd="0" presId="urn:microsoft.com/office/officeart/2005/8/layout/cycle2"/>
    <dgm:cxn modelId="{7B7A815E-518B-4EC7-9956-031DCD4873F7}" type="presOf" srcId="{51A22332-406E-4BCE-9B35-A8FA21BFB7E8}" destId="{076AD811-28BD-4A66-A313-8AFE557917E4}" srcOrd="1" destOrd="0" presId="urn:microsoft.com/office/officeart/2005/8/layout/cycle2"/>
    <dgm:cxn modelId="{008EEC48-DDE5-406B-950F-E589870EE271}" type="presOf" srcId="{BCD07CDF-338F-4D0D-8F62-73754C352A03}" destId="{E566B432-EF0F-487E-88A3-37A2CD593F81}" srcOrd="0" destOrd="0" presId="urn:microsoft.com/office/officeart/2005/8/layout/cycle2"/>
    <dgm:cxn modelId="{4FF2FF6F-25A2-405B-9EEE-D1D879564F2D}" type="presOf" srcId="{BCD07CDF-338F-4D0D-8F62-73754C352A03}" destId="{870A9B9B-5160-42B6-B601-D178BBF0DE80}" srcOrd="1" destOrd="0" presId="urn:microsoft.com/office/officeart/2005/8/layout/cycle2"/>
    <dgm:cxn modelId="{BFA43357-85C0-42CE-BD5D-3927DAE878E0}" type="presOf" srcId="{587A0BBA-DD38-4A4E-BF4E-F89C38C785EB}" destId="{2AD4CFF2-F583-4892-980C-4F8471424FB6}" srcOrd="0" destOrd="0" presId="urn:microsoft.com/office/officeart/2005/8/layout/cycle2"/>
    <dgm:cxn modelId="{F2CAE07D-72B4-4CCE-A0AA-73F76AD7AEF6}" srcId="{DECD0AB1-5F22-42BE-A0F3-A6DAAC050F21}" destId="{DDB06D84-FA9B-4CDE-B7DB-265F9674D8E9}" srcOrd="2" destOrd="0" parTransId="{BED0D467-6532-45DC-B7C2-54D06C376770}" sibTransId="{D7A4C0DC-4D9B-4757-A761-719C832FAD8D}"/>
    <dgm:cxn modelId="{2563948D-A5EF-49CE-9BB5-246A7A508487}" type="presOf" srcId="{D7A4C0DC-4D9B-4757-A761-719C832FAD8D}" destId="{A1A65320-4F6E-4284-82E9-DE67A1DE2982}" srcOrd="1" destOrd="0" presId="urn:microsoft.com/office/officeart/2005/8/layout/cycle2"/>
    <dgm:cxn modelId="{C8884190-7453-4B01-987A-070F4F4823CB}" srcId="{DECD0AB1-5F22-42BE-A0F3-A6DAAC050F21}" destId="{40CA9EED-3B7A-4CB2-8B86-ADF121E7BDBD}" srcOrd="0" destOrd="0" parTransId="{902A1DC3-4B4D-4EE2-883F-DE6228A13C1B}" sibTransId="{51A22332-406E-4BCE-9B35-A8FA21BFB7E8}"/>
    <dgm:cxn modelId="{B88F2EAD-CDEF-4201-ACC7-DC8378A5C1B1}" srcId="{DECD0AB1-5F22-42BE-A0F3-A6DAAC050F21}" destId="{8B69DECF-3743-46CB-B717-FF3427614015}" srcOrd="1" destOrd="0" parTransId="{57AB9D6F-ED7F-4332-98C4-BBC6E402E9FC}" sibTransId="{BCD07CDF-338F-4D0D-8F62-73754C352A03}"/>
    <dgm:cxn modelId="{45877AC8-0D1E-49DD-8B79-E418301C6344}" type="presOf" srcId="{D7A4C0DC-4D9B-4757-A761-719C832FAD8D}" destId="{21BF7F71-2E4F-4C86-A6C5-761707C959BF}" srcOrd="0" destOrd="0" presId="urn:microsoft.com/office/officeart/2005/8/layout/cycle2"/>
    <dgm:cxn modelId="{A38675C9-1D5F-492F-8B66-DFDC40ED3761}" type="presOf" srcId="{DECD0AB1-5F22-42BE-A0F3-A6DAAC050F21}" destId="{9A5C197C-0180-430A-A142-6F119FAA3B88}" srcOrd="0" destOrd="0" presId="urn:microsoft.com/office/officeart/2005/8/layout/cycle2"/>
    <dgm:cxn modelId="{AD5D4ECB-F958-488F-A25F-40E2ECB605BC}" type="presOf" srcId="{587A0BBA-DD38-4A4E-BF4E-F89C38C785EB}" destId="{E4E15DFD-80AD-4CB0-B2E4-37DEF65EF5E5}" srcOrd="1" destOrd="0" presId="urn:microsoft.com/office/officeart/2005/8/layout/cycle2"/>
    <dgm:cxn modelId="{F974C6CC-5585-4CCF-AA57-56D99178FBB5}" type="presOf" srcId="{BA460A8D-5630-4AEC-BC1A-C86649DB31A1}" destId="{94B4D3E9-7C8A-4788-BA1F-1B2B1A818E25}" srcOrd="0" destOrd="0" presId="urn:microsoft.com/office/officeart/2005/8/layout/cycle2"/>
    <dgm:cxn modelId="{A81B09DC-6A56-46DF-B9D1-999420614D2F}" type="presOf" srcId="{DDB06D84-FA9B-4CDE-B7DB-265F9674D8E9}" destId="{DB441427-5C02-49B7-BA96-C0DE077239B6}" srcOrd="0" destOrd="0" presId="urn:microsoft.com/office/officeart/2005/8/layout/cycle2"/>
    <dgm:cxn modelId="{5056B2E1-F43E-4E78-826F-850CCECF12A1}" type="presOf" srcId="{40CA9EED-3B7A-4CB2-8B86-ADF121E7BDBD}" destId="{08DC6FB8-66E0-45FB-A3F7-57C12C5F966F}" srcOrd="0" destOrd="0" presId="urn:microsoft.com/office/officeart/2005/8/layout/cycle2"/>
    <dgm:cxn modelId="{15B340E8-4D2E-48CC-8479-2118A970B05F}" type="presOf" srcId="{8B69DECF-3743-46CB-B717-FF3427614015}" destId="{0C798C1E-6365-4BAF-B884-D1D6FBB18747}" srcOrd="0" destOrd="0" presId="urn:microsoft.com/office/officeart/2005/8/layout/cycle2"/>
    <dgm:cxn modelId="{D5720565-70BE-41CD-877E-D02920A1EFFD}" type="presParOf" srcId="{9A5C197C-0180-430A-A142-6F119FAA3B88}" destId="{08DC6FB8-66E0-45FB-A3F7-57C12C5F966F}" srcOrd="0" destOrd="0" presId="urn:microsoft.com/office/officeart/2005/8/layout/cycle2"/>
    <dgm:cxn modelId="{8758465B-0773-4CC2-A338-6EB45B806360}" type="presParOf" srcId="{9A5C197C-0180-430A-A142-6F119FAA3B88}" destId="{2681322C-A1E2-4E73-97FD-C9ACF0DE73C0}" srcOrd="1" destOrd="0" presId="urn:microsoft.com/office/officeart/2005/8/layout/cycle2"/>
    <dgm:cxn modelId="{81E6D743-0091-42B8-BD41-6DBD1C9A1462}" type="presParOf" srcId="{2681322C-A1E2-4E73-97FD-C9ACF0DE73C0}" destId="{076AD811-28BD-4A66-A313-8AFE557917E4}" srcOrd="0" destOrd="0" presId="urn:microsoft.com/office/officeart/2005/8/layout/cycle2"/>
    <dgm:cxn modelId="{BBE98904-CC21-4126-89C7-AE894887C1D8}" type="presParOf" srcId="{9A5C197C-0180-430A-A142-6F119FAA3B88}" destId="{0C798C1E-6365-4BAF-B884-D1D6FBB18747}" srcOrd="2" destOrd="0" presId="urn:microsoft.com/office/officeart/2005/8/layout/cycle2"/>
    <dgm:cxn modelId="{F1EEE73F-FC4D-4A5B-AD48-865598A12FC3}" type="presParOf" srcId="{9A5C197C-0180-430A-A142-6F119FAA3B88}" destId="{E566B432-EF0F-487E-88A3-37A2CD593F81}" srcOrd="3" destOrd="0" presId="urn:microsoft.com/office/officeart/2005/8/layout/cycle2"/>
    <dgm:cxn modelId="{ED4C02CA-8ECB-45CC-8620-1F4E45AF568A}" type="presParOf" srcId="{E566B432-EF0F-487E-88A3-37A2CD593F81}" destId="{870A9B9B-5160-42B6-B601-D178BBF0DE80}" srcOrd="0" destOrd="0" presId="urn:microsoft.com/office/officeart/2005/8/layout/cycle2"/>
    <dgm:cxn modelId="{4E7E7861-3B32-4AF3-9D5F-8ABB3880D2C6}" type="presParOf" srcId="{9A5C197C-0180-430A-A142-6F119FAA3B88}" destId="{DB441427-5C02-49B7-BA96-C0DE077239B6}" srcOrd="4" destOrd="0" presId="urn:microsoft.com/office/officeart/2005/8/layout/cycle2"/>
    <dgm:cxn modelId="{CCDFE0C6-C4D7-4E47-9579-BA68BD878895}" type="presParOf" srcId="{9A5C197C-0180-430A-A142-6F119FAA3B88}" destId="{21BF7F71-2E4F-4C86-A6C5-761707C959BF}" srcOrd="5" destOrd="0" presId="urn:microsoft.com/office/officeart/2005/8/layout/cycle2"/>
    <dgm:cxn modelId="{0D288A3F-D099-4653-928B-A6B6F0297D8D}" type="presParOf" srcId="{21BF7F71-2E4F-4C86-A6C5-761707C959BF}" destId="{A1A65320-4F6E-4284-82E9-DE67A1DE2982}" srcOrd="0" destOrd="0" presId="urn:microsoft.com/office/officeart/2005/8/layout/cycle2"/>
    <dgm:cxn modelId="{061F9DA8-A34B-4EC2-9B08-22B1C2FA1B6A}" type="presParOf" srcId="{9A5C197C-0180-430A-A142-6F119FAA3B88}" destId="{94B4D3E9-7C8A-4788-BA1F-1B2B1A818E25}" srcOrd="6" destOrd="0" presId="urn:microsoft.com/office/officeart/2005/8/layout/cycle2"/>
    <dgm:cxn modelId="{643EC212-9D5E-40C6-8A6F-5C6E301BBB45}" type="presParOf" srcId="{9A5C197C-0180-430A-A142-6F119FAA3B88}" destId="{2AD4CFF2-F583-4892-980C-4F8471424FB6}" srcOrd="7" destOrd="0" presId="urn:microsoft.com/office/officeart/2005/8/layout/cycle2"/>
    <dgm:cxn modelId="{23D57A12-4BD8-407F-ABED-94954B7F709F}" type="presParOf" srcId="{2AD4CFF2-F583-4892-980C-4F8471424FB6}" destId="{E4E15DFD-80AD-4CB0-B2E4-37DEF65EF5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C6FB8-66E0-45FB-A3F7-57C12C5F966F}">
      <dsp:nvSpPr>
        <dsp:cNvPr id="0" name=""/>
        <dsp:cNvSpPr/>
      </dsp:nvSpPr>
      <dsp:spPr>
        <a:xfrm>
          <a:off x="2422895" y="-166636"/>
          <a:ext cx="1942626" cy="180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Plan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Preeti" pitchFamily="2" charset="0"/>
            </a:rPr>
            <a:t>-</a:t>
          </a:r>
          <a:r>
            <a:rPr lang="ne-NP" sz="3200" kern="1200" dirty="0">
              <a:latin typeface="Preeti" pitchFamily="2" charset="0"/>
            </a:rPr>
            <a:t>योजना</a:t>
          </a:r>
          <a:r>
            <a:rPr lang="en-GB" sz="3200" kern="1200" dirty="0">
              <a:latin typeface="Preeti" pitchFamily="2" charset="0"/>
            </a:rPr>
            <a:t>_</a:t>
          </a:r>
        </a:p>
      </dsp:txBody>
      <dsp:txXfrm>
        <a:off x="2707386" y="97811"/>
        <a:ext cx="1373644" cy="1276865"/>
      </dsp:txXfrm>
    </dsp:sp>
    <dsp:sp modelId="{2681322C-A1E2-4E73-97FD-C9ACF0DE73C0}">
      <dsp:nvSpPr>
        <dsp:cNvPr id="0" name=""/>
        <dsp:cNvSpPr/>
      </dsp:nvSpPr>
      <dsp:spPr>
        <a:xfrm rot="2406186">
          <a:off x="4083679" y="1340918"/>
          <a:ext cx="354556" cy="250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092515" y="1366819"/>
        <a:ext cx="279391" cy="150329"/>
      </dsp:txXfrm>
    </dsp:sp>
    <dsp:sp modelId="{0C798C1E-6365-4BAF-B884-D1D6FBB18747}">
      <dsp:nvSpPr>
        <dsp:cNvPr id="0" name=""/>
        <dsp:cNvSpPr/>
      </dsp:nvSpPr>
      <dsp:spPr>
        <a:xfrm>
          <a:off x="4125207" y="1317074"/>
          <a:ext cx="2089163" cy="182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Prepare </a:t>
          </a:r>
          <a:r>
            <a:rPr lang="en-GB" sz="3200" kern="1200" dirty="0">
              <a:latin typeface="Preeti" pitchFamily="2" charset="0"/>
            </a:rPr>
            <a:t>-</a:t>
          </a:r>
          <a:r>
            <a:rPr lang="ne-NP" sz="3200" kern="1200" dirty="0">
              <a:latin typeface="Preeti" pitchFamily="2" charset="0"/>
            </a:rPr>
            <a:t>तयारी</a:t>
          </a:r>
          <a:r>
            <a:rPr lang="en-GB" sz="3200" kern="1200" dirty="0">
              <a:latin typeface="Preeti" pitchFamily="2" charset="0"/>
            </a:rPr>
            <a:t>_</a:t>
          </a:r>
          <a:endParaRPr lang="en-GB" sz="3200" kern="1200" dirty="0"/>
        </a:p>
      </dsp:txBody>
      <dsp:txXfrm>
        <a:off x="4431158" y="1584928"/>
        <a:ext cx="1477261" cy="1293313"/>
      </dsp:txXfrm>
    </dsp:sp>
    <dsp:sp modelId="{E566B432-EF0F-487E-88A3-37A2CD593F81}">
      <dsp:nvSpPr>
        <dsp:cNvPr id="0" name=""/>
        <dsp:cNvSpPr/>
      </dsp:nvSpPr>
      <dsp:spPr>
        <a:xfrm rot="8143369">
          <a:off x="4078808" y="2924301"/>
          <a:ext cx="451657" cy="301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4156478" y="2953053"/>
        <a:ext cx="361131" cy="181053"/>
      </dsp:txXfrm>
    </dsp:sp>
    <dsp:sp modelId="{DB441427-5C02-49B7-BA96-C0DE077239B6}">
      <dsp:nvSpPr>
        <dsp:cNvPr id="0" name=""/>
        <dsp:cNvSpPr/>
      </dsp:nvSpPr>
      <dsp:spPr>
        <a:xfrm>
          <a:off x="2285997" y="3010431"/>
          <a:ext cx="2216421" cy="1904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Practice </a:t>
          </a:r>
          <a:r>
            <a:rPr lang="en-GB" sz="3200" kern="1200" dirty="0">
              <a:latin typeface="Preeti" pitchFamily="2" charset="0"/>
            </a:rPr>
            <a:t>-</a:t>
          </a:r>
          <a:r>
            <a:rPr lang="ne-NP" sz="3200" kern="1200" dirty="0">
              <a:latin typeface="Preeti" pitchFamily="2" charset="0"/>
            </a:rPr>
            <a:t>अभ्यास</a:t>
          </a:r>
          <a:r>
            <a:rPr lang="en-GB" sz="3200" kern="1200" dirty="0">
              <a:latin typeface="Preeti" pitchFamily="2" charset="0"/>
            </a:rPr>
            <a:t>_</a:t>
          </a:r>
          <a:endParaRPr lang="en-GB" sz="3200" kern="1200" dirty="0"/>
        </a:p>
      </dsp:txBody>
      <dsp:txXfrm>
        <a:off x="2610584" y="3289409"/>
        <a:ext cx="1567247" cy="1347025"/>
      </dsp:txXfrm>
    </dsp:sp>
    <dsp:sp modelId="{21BF7F71-2E4F-4C86-A6C5-761707C959BF}">
      <dsp:nvSpPr>
        <dsp:cNvPr id="0" name=""/>
        <dsp:cNvSpPr/>
      </dsp:nvSpPr>
      <dsp:spPr>
        <a:xfrm rot="13442898">
          <a:off x="2091467" y="2960763"/>
          <a:ext cx="659080" cy="2708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2161307" y="3043193"/>
        <a:ext cx="577812" cy="162537"/>
      </dsp:txXfrm>
    </dsp:sp>
    <dsp:sp modelId="{94B4D3E9-7C8A-4788-BA1F-1B2B1A818E25}">
      <dsp:nvSpPr>
        <dsp:cNvPr id="0" name=""/>
        <dsp:cNvSpPr/>
      </dsp:nvSpPr>
      <dsp:spPr>
        <a:xfrm>
          <a:off x="584645" y="1331838"/>
          <a:ext cx="2008992" cy="1770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Present </a:t>
          </a:r>
          <a:r>
            <a:rPr lang="en-GB" sz="3200" kern="1200" dirty="0">
              <a:latin typeface="Preeti" pitchFamily="2" charset="0"/>
            </a:rPr>
            <a:t>-</a:t>
          </a:r>
          <a:r>
            <a:rPr lang="ne-NP" sz="3200" kern="1200" dirty="0">
              <a:latin typeface="Preeti" pitchFamily="2" charset="0"/>
            </a:rPr>
            <a:t>प्रस्तुति</a:t>
          </a:r>
          <a:r>
            <a:rPr lang="en-GB" sz="3200" kern="1200" dirty="0">
              <a:latin typeface="Preeti" pitchFamily="2" charset="0"/>
            </a:rPr>
            <a:t>_ </a:t>
          </a:r>
          <a:endParaRPr lang="en-GB" sz="3200" kern="1200" dirty="0"/>
        </a:p>
      </dsp:txBody>
      <dsp:txXfrm>
        <a:off x="878855" y="1591051"/>
        <a:ext cx="1420572" cy="1251588"/>
      </dsp:txXfrm>
    </dsp:sp>
    <dsp:sp modelId="{2AD4CFF2-F583-4892-980C-4F8471424FB6}">
      <dsp:nvSpPr>
        <dsp:cNvPr id="0" name=""/>
        <dsp:cNvSpPr/>
      </dsp:nvSpPr>
      <dsp:spPr>
        <a:xfrm rot="19238385">
          <a:off x="2282708" y="1258955"/>
          <a:ext cx="372784" cy="267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2291815" y="1337952"/>
        <a:ext cx="292484" cy="16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12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57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0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25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1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53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8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61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0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50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4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60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06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9347345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Fontasy Himali" panose="04020500000000000000" pitchFamily="82" charset="0"/>
              </a:defRPr>
            </a:lvl1pPr>
          </a:lstStyle>
          <a:p>
            <a:fld id="{2840B2E4-A264-431E-ABDE-38E3BCDA5876}" type="slidenum">
              <a:rPr lang="en-US" smtClean="0"/>
              <a:pPr/>
              <a:t>‹#›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10770919" y="6481297"/>
            <a:ext cx="142108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874AF3-6850-489B-AC13-0D0654627DB9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" y="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3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2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185" y="4817709"/>
            <a:ext cx="8027793" cy="51984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जनगणनामा खटिने कर्मचारीहरूको काम, कर्तव्य, अधिकार र आचरण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जनगणना तालिम र प्रशिक्षण विधि सम्बन्धमा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3C5EA1-303E-4ED3-B016-9D4594C393EF}"/>
              </a:ext>
            </a:extLst>
          </p:cNvPr>
          <p:cNvSpPr txBox="1">
            <a:spLocks/>
          </p:cNvSpPr>
          <p:nvPr/>
        </p:nvSpPr>
        <p:spPr>
          <a:xfrm>
            <a:off x="0" y="79015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९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57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69266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60" y="654517"/>
            <a:ext cx="9443460" cy="562435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5880" y="1806694"/>
            <a:ext cx="2580900" cy="1010589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ne-NP" sz="4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1968E7B-7900-497F-A10D-1190B67DA464}"/>
              </a:ext>
            </a:extLst>
          </p:cNvPr>
          <p:cNvSpPr>
            <a:spLocks noGrp="1"/>
          </p:cNvSpPr>
          <p:nvPr/>
        </p:nvSpPr>
        <p:spPr>
          <a:xfrm>
            <a:off x="2921350" y="2030824"/>
            <a:ext cx="8997748" cy="374264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32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प्रदेश/जिल्ला/स्थानीय जनगणना अधिकारीको काम, कर्तव्य र अधिकार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जनगणनामा खटिने कर्मचारीले पालना गर्नुपर्ने पेशागत आचरण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सन्दर्भ सामाग्री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तालिमका तह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प्रशिक्षण विधि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प्रशिक्षकका गुण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तयारी, सञ्चालन तथा समापन</a:t>
            </a:r>
          </a:p>
          <a:p>
            <a:pPr>
              <a:lnSpc>
                <a:spcPct val="110000"/>
              </a:lnSpc>
            </a:pP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3179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सन्दर्भ सामग्री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36101" y="1691694"/>
            <a:ext cx="11830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latin typeface="Preeti" pitchFamily="2" charset="0"/>
                <a:cs typeface="Kalimati" pitchFamily="2"/>
              </a:rPr>
              <a:t>राष्ट्रिय जनगणना संचालन तथा व्यवस्थापन आदेश, २०७६, </a:t>
            </a:r>
          </a:p>
          <a:p>
            <a:pPr algn="ctr"/>
            <a:r>
              <a:rPr lang="ne-NP" sz="2400" dirty="0">
                <a:latin typeface="Preeti" pitchFamily="2" charset="0"/>
                <a:cs typeface="Kalimati" pitchFamily="2"/>
              </a:rPr>
              <a:t>प्रशिक्षण सहयोगी पुस्तिका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AE309-77BC-4775-B213-4245892A7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30" y="2875760"/>
            <a:ext cx="4118244" cy="34205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5C4F93-ACDC-4095-BD1E-8E65E41F2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74" t="13121" r="34593" b="13290"/>
          <a:stretch/>
        </p:blipFill>
        <p:spPr>
          <a:xfrm>
            <a:off x="8187070" y="2976551"/>
            <a:ext cx="2817628" cy="358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/>
          <p:nvPr/>
        </p:nvSpPr>
        <p:spPr>
          <a:xfrm>
            <a:off x="3919" y="1158176"/>
            <a:ext cx="11973266" cy="579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जनगणना अधिकारी भन्नाले प्रदेश जनगणना कार्यालय</a:t>
            </a:r>
            <a:r>
              <a:rPr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(७)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, जिल्ला जनगणना कार्यालय</a:t>
            </a:r>
            <a:r>
              <a:rPr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(८0)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 र स्थानीय जनगणना कार्यालय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(३४९)</a:t>
            </a:r>
            <a:r>
              <a:rPr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का प्रमुखलाई बुझिन्छ ।</a:t>
            </a:r>
          </a:p>
          <a:p>
            <a:pPr marL="342900" indent="-34290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प्रदेश सरकारका राजधानी रहेका जिल्लामा प्रदेश जनगणना अधिकारी रहने छन् ।</a:t>
            </a:r>
          </a:p>
          <a:p>
            <a:pPr marL="342900" indent="-34290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प्रदेश जनगणना अधिकारीले जनगणना कार्यालय रहेको जिल्लाको जिल्ला जनगणना अधिकारीको रुपमा समेत काम गर्नुपर्ने छ ।</a:t>
            </a:r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खआ॥"/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आफू खटिएको जिल्लामा जनगणना सम्बन्धमा सम्पूर्ण काम कारवाही गर्नु गराउनु जिल्ला जनगणना अधिकारीको कर्तव्य हुनेछ ।</a:t>
            </a:r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खआ॥"/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स्थानीय जनगणना कार्यालय</a:t>
            </a:r>
            <a:r>
              <a:rPr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(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एक वा एकभन्दा बढी गा.पा./न.पा. वा एक नगरपालिकाको कुनै खण्ड समेट्ने क्षेत्र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Kalimati" pitchFamily="2"/>
              </a:rPr>
              <a:t>) भित्र </a:t>
            </a: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सफलता साथ जनगणना सम्पन्न गराउने जिम्मेवारी स्थानीय जनगणना अधिकारीको हुनेछ ।</a:t>
            </a:r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खआ॥"/>
              <a:cs typeface="Kalimati" pitchFamily="2"/>
            </a:endParaRPr>
          </a:p>
        </p:txBody>
      </p:sp>
      <p:sp>
        <p:nvSpPr>
          <p:cNvPr id="11" name="Slide Number Placeholder 19"/>
          <p:cNvSpPr txBox="1">
            <a:spLocks/>
          </p:cNvSpPr>
          <p:nvPr/>
        </p:nvSpPr>
        <p:spPr>
          <a:xfrm>
            <a:off x="9314614" y="643844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A30F8-8DD2-473D-85CA-AAC67C3AA802}"/>
              </a:ext>
            </a:extLst>
          </p:cNvPr>
          <p:cNvSpPr txBox="1"/>
          <p:nvPr/>
        </p:nvSpPr>
        <p:spPr>
          <a:xfrm>
            <a:off x="-76709" y="750626"/>
            <a:ext cx="1213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altLang="ko-KR" sz="2800" b="1" dirty="0">
                <a:solidFill>
                  <a:srgbClr val="002060"/>
                </a:solidFill>
                <a:latin typeface="खआ॥"/>
                <a:cs typeface="Kalimati" pitchFamily="2"/>
              </a:rPr>
              <a:t>जनगणना अधिकारी </a:t>
            </a:r>
          </a:p>
        </p:txBody>
      </p:sp>
    </p:spTree>
    <p:extLst>
      <p:ext uri="{BB962C8B-B14F-4D97-AF65-F5344CB8AC3E}">
        <p14:creationId xmlns:p14="http://schemas.microsoft.com/office/powerpoint/2010/main" val="240896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/>
          <p:nvPr/>
        </p:nvSpPr>
        <p:spPr>
          <a:xfrm>
            <a:off x="134186" y="2633426"/>
            <a:ext cx="5192726" cy="2623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ne-NP" altLang="ko-KR" sz="2800" b="1" dirty="0">
                <a:solidFill>
                  <a:srgbClr val="002060"/>
                </a:solidFill>
                <a:latin typeface="खआ॥"/>
                <a:cs typeface="Kalimati" pitchFamily="2"/>
              </a:rPr>
              <a:t>राष्ट्रिय जनगणना सञ्चालन तथा व्यवस्थापन आदेश, २०७६ बमोजिम जनगणना अधिकारीको काम, कर्तव्य र अधिकार</a:t>
            </a:r>
          </a:p>
        </p:txBody>
      </p:sp>
      <p:sp>
        <p:nvSpPr>
          <p:cNvPr id="11" name="Slide Number Placeholder 19"/>
          <p:cNvSpPr txBox="1">
            <a:spLocks/>
          </p:cNvSpPr>
          <p:nvPr/>
        </p:nvSpPr>
        <p:spPr>
          <a:xfrm>
            <a:off x="9314614" y="643844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9A8DEF-C16F-40EB-A8B0-D21ED1572FF0}"/>
              </a:ext>
            </a:extLst>
          </p:cNvPr>
          <p:cNvGrpSpPr/>
          <p:nvPr/>
        </p:nvGrpSpPr>
        <p:grpSpPr>
          <a:xfrm>
            <a:off x="6096000" y="1020726"/>
            <a:ext cx="5970019" cy="5275775"/>
            <a:chOff x="10107860" y="4020008"/>
            <a:chExt cx="1958159" cy="2276493"/>
          </a:xfrm>
        </p:grpSpPr>
        <p:pic>
          <p:nvPicPr>
            <p:cNvPr id="5" name="Picture 3" descr="H:\CBS_Tutorial\PPT Templates\Sanchaalan Aadesh.jpg">
              <a:extLst>
                <a:ext uri="{FF2B5EF4-FFF2-40B4-BE49-F238E27FC236}">
                  <a16:creationId xmlns:a16="http://schemas.microsoft.com/office/drawing/2014/main" id="{1CFA4D13-E8EA-4FC8-B7AE-89F954E841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06"/>
            <a:stretch/>
          </p:blipFill>
          <p:spPr bwMode="auto">
            <a:xfrm>
              <a:off x="10107860" y="4095601"/>
              <a:ext cx="1140142" cy="1983899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:\CBS_Tutorial\PPT Templates\Explaining.png">
              <a:extLst>
                <a:ext uri="{FF2B5EF4-FFF2-40B4-BE49-F238E27FC236}">
                  <a16:creationId xmlns:a16="http://schemas.microsoft.com/office/drawing/2014/main" id="{DC0837CD-D58B-4239-B975-9304833D52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8568" y="4020008"/>
              <a:ext cx="1857451" cy="227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621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22923"/>
            <a:ext cx="9962707" cy="544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राष्ट्रिय जनगणनाको लागि प्रदेशस्तरमा सरकारी निकाय, गैरसरकारी संस्था, निजी क्षेत्र तथा अन्य सरोकारवालाहरूसँग समन्वय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प्रदेशमा जनगणना सम्बन्धी तालिम सञ्चालन गर्ने र जिल्लास्तरमा सञ्चालन हुने तालिमको सहजीकरण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विभागबाट जनगणना कार्यालयमा पठाइने जनगणना सामाग्री ढुवानी, भण्डारण तथा सुरक्षा व्यवस्थापनका कार्यमा आवश्यकता अनुसार सहयोग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प्रदेश जनगणना कार्यालयको प्रशासनिक, आर्थिक र जनशक्ति लगायतको व्यवस्थापन कार्य गर्ने, र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विभागको निर्देशन अनुसारका अन्य कार्य गर्ने । 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620" y="835590"/>
            <a:ext cx="9016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प्रदेश जनगणना अधिकारीको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काम, कर्तव्य र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अधिकार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A06822-A822-4716-9949-77793FDA3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294" y="2700668"/>
            <a:ext cx="2011562" cy="198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5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66" y="1414887"/>
            <a:ext cx="9350475" cy="544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जिल्लास्तरमा राष्ट्रिय जनगणनाको लागि सरकारी निकाय, गैरसरकारी संस्था, निजी क्षेत्र तथा सरोकारवालाहरुसँग समन्वय गर्ने,</a:t>
            </a:r>
          </a:p>
          <a:p>
            <a:pPr lvl="1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>
                <a:ea typeface="Calibri"/>
                <a:cs typeface="Kalimati" pitchFamily="2"/>
              </a:rPr>
              <a:t>जिल्लाभित्र </a:t>
            </a:r>
            <a:r>
              <a:rPr lang="ne-NP" sz="2400" dirty="0">
                <a:ea typeface="Calibri"/>
                <a:cs typeface="Kalimati" pitchFamily="2"/>
              </a:rPr>
              <a:t>खटिने गणक तथा सुपरीवेक्षकको आवश्यक व्यवस्था गर्ने,</a:t>
            </a:r>
          </a:p>
          <a:p>
            <a:pPr lvl="1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जनगणना कार्यालयले सञ्चालन गर्ने स्थलगत तथ्याङ्क सङ्कलन कार्यको अनुगमन </a:t>
            </a:r>
            <a:r>
              <a:rPr lang="en-US" sz="2400" dirty="0">
                <a:ea typeface="Calibri"/>
                <a:cs typeface="Kalimati" pitchFamily="2"/>
              </a:rPr>
              <a:t>	</a:t>
            </a:r>
            <a:r>
              <a:rPr lang="ne-NP" sz="2400" dirty="0">
                <a:ea typeface="Calibri"/>
                <a:cs typeface="Kalimati" pitchFamily="2"/>
              </a:rPr>
              <a:t>तथा सुपरीवेक्षण गर्ने,</a:t>
            </a:r>
          </a:p>
          <a:p>
            <a:pPr lvl="1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जिल्लास्तरमा </a:t>
            </a:r>
            <a:r>
              <a:rPr lang="ne-NP" sz="2400">
                <a:ea typeface="Calibri"/>
                <a:cs typeface="Kalimati" pitchFamily="2"/>
              </a:rPr>
              <a:t>हुने सुपरिवेक्षक तालिम </a:t>
            </a:r>
            <a:r>
              <a:rPr lang="ne-NP" sz="2400" dirty="0">
                <a:ea typeface="Calibri"/>
                <a:cs typeface="Kalimati" pitchFamily="2"/>
              </a:rPr>
              <a:t>सञ्चालन गर्ने र स्थानीयस्तरमा सञ्चालन </a:t>
            </a:r>
            <a:r>
              <a:rPr lang="ne-NP" sz="2400">
                <a:ea typeface="Calibri"/>
                <a:cs typeface="Kalimati" pitchFamily="2"/>
              </a:rPr>
              <a:t>हुने गणक तालिमको सहजीकरण तथा सुपरिवेक्षण </a:t>
            </a:r>
            <a:r>
              <a:rPr lang="ne-NP" sz="2400" dirty="0">
                <a:ea typeface="Calibri"/>
                <a:cs typeface="Kalimati" pitchFamily="2"/>
              </a:rPr>
              <a:t>गर्ने,</a:t>
            </a:r>
          </a:p>
          <a:p>
            <a:pPr lvl="1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विभागबाट प्राप्त भएका जनगणना सामग्रीको भण्डारण र सुरक्षा व्यवस्थापन गर्ने,</a:t>
            </a:r>
          </a:p>
        </p:txBody>
      </p:sp>
      <p:sp>
        <p:nvSpPr>
          <p:cNvPr id="4" name="Rectangle 3"/>
          <p:cNvSpPr/>
          <p:nvPr/>
        </p:nvSpPr>
        <p:spPr>
          <a:xfrm>
            <a:off x="353962" y="899068"/>
            <a:ext cx="9016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जिल्ला जनगणना अधिकारीको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काम, कर्तव्य र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अधिकार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102189-64B1-4F7A-AB67-57786DCE6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49" b="3"/>
          <a:stretch/>
        </p:blipFill>
        <p:spPr>
          <a:xfrm>
            <a:off x="9856380" y="2152329"/>
            <a:ext cx="2330539" cy="26943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CAED47-16F3-40AF-A864-C03659E32814}"/>
              </a:ext>
            </a:extLst>
          </p:cNvPr>
          <p:cNvSpPr txBox="1"/>
          <p:nvPr/>
        </p:nvSpPr>
        <p:spPr>
          <a:xfrm>
            <a:off x="5441220" y="6439424"/>
            <a:ext cx="614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altLang="ko-KR" sz="1800" b="1" dirty="0">
                <a:solidFill>
                  <a:srgbClr val="002060"/>
                </a:solidFill>
                <a:latin typeface="खआ॥"/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76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75" y="1379755"/>
            <a:ext cx="11941978" cy="544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स्थानीय जनगणना कार्यालयमा जनगणना सम्बन्धी सामग्रीको सुरक्षित रुपमा ढुवानी गर्ने व्यवस्था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स्थानीय जनगणना कार्यालयबाट सङ्कलित फाराम तथा सामग्रीहरु विभागले तोके बमोजिमको स्थानमा सुरक्षित रुपमा ढुवानी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राष्ट्रिय </a:t>
            </a:r>
            <a:r>
              <a:rPr lang="ne-NP" sz="2400">
                <a:ea typeface="Calibri"/>
                <a:cs typeface="Kalimati" pitchFamily="2"/>
              </a:rPr>
              <a:t>जनगणना कार्यका लागि जिल्लास्तरबाट </a:t>
            </a:r>
            <a:r>
              <a:rPr lang="ne-NP" sz="2400" dirty="0">
                <a:ea typeface="Calibri"/>
                <a:cs typeface="Kalimati" pitchFamily="2"/>
              </a:rPr>
              <a:t>खटिएका </a:t>
            </a:r>
            <a:r>
              <a:rPr lang="ne-NP" sz="2400">
                <a:ea typeface="Calibri"/>
                <a:cs typeface="Kalimati" pitchFamily="2"/>
              </a:rPr>
              <a:t>कर्मचारीको अनुगमन र सुपरीवेक्षण </a:t>
            </a:r>
            <a:r>
              <a:rPr lang="ne-NP" sz="2400" dirty="0">
                <a:ea typeface="Calibri"/>
                <a:cs typeface="Kalimati" pitchFamily="2"/>
              </a:rPr>
              <a:t>गर्ने तथा त्यस्ता कर्मचारीलाई आवश्यक निर्देशन दिने र नियन्त्रण गर्ने,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जिल्ला जनगणना कार्यालयको प्रशासनिक, आर्थिक र जनशक्ति लगायत व्यवस्थापनका कार्य गर्ने र </a:t>
            </a:r>
          </a:p>
          <a:p>
            <a:pPr marL="460375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विभाग तथा प्रदेश जनगणना अधिकारीको निर्देशन अनुसारका अन्य कार्य गर्ने ।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87610" y="739577"/>
            <a:ext cx="9016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जिल्ला जनगणना अधिकारीको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काम, कर्तव्य र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जिम्मेवारी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402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61" y="1283688"/>
            <a:ext cx="12093677" cy="5591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स्थानीय तहमा राष्ट्रिय जनगणनाको लागि स्थानीय तहका सरकारी निकाय,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hi-IN" sz="2400" dirty="0">
                <a:ea typeface="Calibri"/>
                <a:cs typeface="Kalimati" pitchFamily="2"/>
              </a:rPr>
              <a:t>गैरसरकारी संस्था, निजी क्षेत्र तथा सरोकारवालाहरुसँग समन्वय गर्ने, </a:t>
            </a:r>
            <a:endParaRPr lang="en-US" sz="2400" dirty="0">
              <a:ea typeface="Calibri"/>
              <a:cs typeface="Kalimati" pitchFamily="2"/>
            </a:endParaRP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>
                <a:ea typeface="Calibri"/>
                <a:cs typeface="Kalimati" pitchFamily="2"/>
              </a:rPr>
              <a:t>आफ्नो</a:t>
            </a:r>
            <a:r>
              <a:rPr lang="ne-NP" sz="2400">
                <a:ea typeface="Calibri"/>
                <a:cs typeface="Kalimati" pitchFamily="2"/>
              </a:rPr>
              <a:t> </a:t>
            </a:r>
            <a:r>
              <a:rPr lang="hi-IN" sz="2400">
                <a:ea typeface="Calibri"/>
                <a:cs typeface="Kalimati" pitchFamily="2"/>
              </a:rPr>
              <a:t>कार्यक्षेत्र भित्र स्थलगत गणना</a:t>
            </a:r>
            <a:r>
              <a:rPr lang="ne-NP" sz="2400">
                <a:ea typeface="Calibri"/>
                <a:cs typeface="Kalimati" pitchFamily="2"/>
              </a:rPr>
              <a:t> गर्न आवश्यक गणकको व्यवस्थापन, गणक </a:t>
            </a:r>
            <a:r>
              <a:rPr lang="hi-IN" sz="2400">
                <a:ea typeface="Calibri"/>
                <a:cs typeface="Kalimati" pitchFamily="2"/>
              </a:rPr>
              <a:t>तालिम सञ्चालन</a:t>
            </a:r>
            <a:r>
              <a:rPr lang="ne-NP" sz="2400">
                <a:ea typeface="Calibri"/>
                <a:cs typeface="Kalimati" pitchFamily="2"/>
              </a:rPr>
              <a:t> र </a:t>
            </a:r>
            <a:r>
              <a:rPr lang="hi-IN" sz="2400">
                <a:ea typeface="Calibri"/>
                <a:cs typeface="Kalimati" pitchFamily="2"/>
              </a:rPr>
              <a:t> कार्यबोझको आधारमा गणक</a:t>
            </a:r>
            <a:r>
              <a:rPr lang="ne-NP" sz="2400">
                <a:ea typeface="Calibri"/>
                <a:cs typeface="Kalimati" pitchFamily="2"/>
              </a:rPr>
              <a:t>को खटनपटन </a:t>
            </a:r>
            <a:r>
              <a:rPr lang="hi-IN" sz="2400">
                <a:ea typeface="Calibri"/>
                <a:cs typeface="Kalimati" pitchFamily="2"/>
              </a:rPr>
              <a:t>गर्ने</a:t>
            </a:r>
            <a:r>
              <a:rPr lang="hi-IN" sz="2400" dirty="0">
                <a:ea typeface="Calibri"/>
                <a:cs typeface="Kalimati" pitchFamily="2"/>
              </a:rPr>
              <a:t>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स्थलगत तथ्याङ्क सङ्कलन </a:t>
            </a:r>
            <a:r>
              <a:rPr lang="hi-IN" sz="2400">
                <a:ea typeface="Calibri"/>
                <a:cs typeface="Kalimati" pitchFamily="2"/>
              </a:rPr>
              <a:t>कार्यको अनुगमन </a:t>
            </a:r>
            <a:r>
              <a:rPr lang="hi-IN" sz="2400" dirty="0">
                <a:ea typeface="Calibri"/>
                <a:cs typeface="Kalimati" pitchFamily="2"/>
              </a:rPr>
              <a:t>तथा सुपरीवेक्षण गर्ने,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>
                <a:ea typeface="Calibri"/>
                <a:cs typeface="Kalimati" pitchFamily="2"/>
              </a:rPr>
              <a:t>जनगणना </a:t>
            </a:r>
            <a:r>
              <a:rPr lang="hi-IN" sz="2400" dirty="0">
                <a:ea typeface="Calibri"/>
                <a:cs typeface="Kalimati" pitchFamily="2"/>
              </a:rPr>
              <a:t>सामग्री भण्डारण, वितरण तथा सुरक्षा व्यवस्थापनको कार्य गर्ने,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सुपरीवेक्षक र गणकको कार्य उपर प्रत्यक्ष रुपमा अनुगमन, सुपरीवेक्षण गर्ने तथा आवश्यकता अनुसार निर्देशन दिने र नियन्त्रण गर्ने, 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विभाग, प्रदेश तथा जिल्ला जनगणना अधिकारीको निर्देशन अनुसारका अन्य कार्य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hi-IN" sz="2400" dirty="0">
                <a:ea typeface="Calibri"/>
                <a:cs typeface="Kalimati" pitchFamily="2"/>
              </a:rPr>
              <a:t>गर्ने । </a:t>
            </a:r>
            <a:endParaRPr lang="en-US" sz="2400" dirty="0">
              <a:ea typeface="Calibri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8693" y="707303"/>
            <a:ext cx="92399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स्थानीय जनगणना अधिकारीको काम, कर्तव्य र अधिकार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5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098" y="1768273"/>
            <a:ext cx="12043662" cy="4180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गलत तथ्याङ्क वा विवरण लिन कसैलाई प्रेरित गर्न 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उत्तरदाताको व्यक्तिगत विवरण अरु कसैलाई देखाउन वा भरिएका प्रश्नावलीको प्रतिलिपि बनाई कसैलाई उपलब्ध गर्न 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तथ्याङ्क सङ्कलन, प्रशोधन, विश्लेषण, भण्डारण र प्रकाशन प्रक्रियालाई दुरुपयोग गर्न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जनगणना कार्यालयको रकम मास्न </a:t>
            </a:r>
            <a:r>
              <a:rPr lang="ne-NP" sz="2400" dirty="0">
                <a:latin typeface="Preeti" pitchFamily="2" charset="0"/>
                <a:cs typeface="Kalimati" pitchFamily="2"/>
              </a:rPr>
              <a:t>तथा हिनामिना गर्न</a:t>
            </a:r>
            <a:r>
              <a:rPr lang="hi-IN" sz="2400" dirty="0">
                <a:latin typeface="Preeti" pitchFamily="2" charset="0"/>
                <a:cs typeface="Kalimati" pitchFamily="2"/>
              </a:rPr>
              <a:t>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जनगणना कार्यालयले उपलब्ध गराएको परिचयपत्र अनिवार्य लगाउनु पर्ने</a:t>
            </a:r>
            <a:r>
              <a:rPr lang="ne-NP" sz="2400" dirty="0">
                <a:latin typeface="Preeti" pitchFamily="2" charset="0"/>
                <a:cs typeface="Kalimati" pitchFamily="2"/>
              </a:rPr>
              <a:t>,</a:t>
            </a:r>
            <a:r>
              <a:rPr lang="hi-IN" sz="2400" dirty="0">
                <a:latin typeface="Preeti" pitchFamily="2" charset="0"/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उत्तरदाता र आम व्यक्तिसँग सम्मानजनक व्यवहार गर्नु पर्ने</a:t>
            </a:r>
            <a:r>
              <a:rPr lang="ne-NP" sz="2400" dirty="0">
                <a:latin typeface="Preeti" pitchFamily="2" charset="0"/>
                <a:cs typeface="Kalimati" pitchFamily="2"/>
              </a:rPr>
              <a:t>,</a:t>
            </a:r>
            <a:endParaRPr lang="hi-IN" sz="2400" dirty="0">
              <a:latin typeface="Preeti" pitchFamily="2" charset="0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26930"/>
            <a:ext cx="12176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कर्मचारीले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81522" y="6497466"/>
            <a:ext cx="595238" cy="321346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4A651-F6EB-497F-8B01-A7344E9F7776}"/>
              </a:ext>
            </a:extLst>
          </p:cNvPr>
          <p:cNvSpPr txBox="1"/>
          <p:nvPr/>
        </p:nvSpPr>
        <p:spPr>
          <a:xfrm>
            <a:off x="5441220" y="6488668"/>
            <a:ext cx="614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altLang="ko-KR" sz="1800" b="1" dirty="0">
                <a:solidFill>
                  <a:srgbClr val="002060"/>
                </a:solidFill>
                <a:latin typeface="खआ॥"/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090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6160" y="2033660"/>
            <a:ext cx="973202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सौहार्दपूर्ण र शिष्टतापूर्वक बोल्ने जस्ता अनुशासन पालना गर्नुपर्ने</a:t>
            </a:r>
            <a:r>
              <a:rPr lang="ne-NP" sz="2400" dirty="0">
                <a:cs typeface="Kalimati" pitchFamily="2"/>
              </a:rPr>
              <a:t>,</a:t>
            </a:r>
            <a:r>
              <a:rPr lang="hi-IN" sz="2400" dirty="0">
                <a:cs typeface="Kalimati" pitchFamily="2"/>
              </a:rPr>
              <a:t> </a:t>
            </a:r>
            <a:endParaRPr lang="ne-NP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कुनै एक स्थानमा उत्तरदातालाई बोलाई वा जम्मा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गरी तथ्याङ्क सङ्कलन कार्य गर्न वा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गराउन नहुने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आफ्नो जिम्मेवारी अन्तर्गतको कार्य सम्पन्न गर्न नसक्ने भए सोको </a:t>
            </a:r>
            <a:r>
              <a:rPr lang="hi-IN" sz="2400">
                <a:cs typeface="Kalimati" pitchFamily="2"/>
              </a:rPr>
              <a:t>जानकारी </a:t>
            </a:r>
            <a:r>
              <a:rPr lang="ne-NP" sz="2400">
                <a:cs typeface="Kalimati" pitchFamily="2"/>
              </a:rPr>
              <a:t>समयमै </a:t>
            </a:r>
            <a:r>
              <a:rPr lang="hi-IN" sz="2400">
                <a:cs typeface="Kalimati" pitchFamily="2"/>
              </a:rPr>
              <a:t>गराउनुपर्ने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>
                <a:cs typeface="Kalimati" pitchFamily="2"/>
              </a:rPr>
              <a:t>अन</a:t>
            </a:r>
            <a:r>
              <a:rPr lang="ne-NP" sz="2400">
                <a:cs typeface="Kalimati" pitchFamily="2"/>
              </a:rPr>
              <a:t>धि</a:t>
            </a:r>
            <a:r>
              <a:rPr lang="hi-IN" sz="2400">
                <a:cs typeface="Kalimati" pitchFamily="2"/>
              </a:rPr>
              <a:t>कृत </a:t>
            </a:r>
            <a:r>
              <a:rPr lang="hi-IN" sz="2400" dirty="0">
                <a:cs typeface="Kalimati" pitchFamily="2"/>
              </a:rPr>
              <a:t>व्यक्तिलाई काम जिम्मा लगाउन नहुने</a:t>
            </a:r>
            <a:r>
              <a:rPr lang="ne-NP" sz="2400" dirty="0">
                <a:cs typeface="Kalimati" pitchFamily="2"/>
              </a:rPr>
              <a:t>,</a:t>
            </a:r>
            <a:endParaRPr lang="hi-IN" sz="2400" dirty="0"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कर्मचारीले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" y="2486269"/>
            <a:ext cx="2366856" cy="137065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6326" y="6496494"/>
            <a:ext cx="630274" cy="367222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86DFD-868A-4965-9F72-3B54FDB0BF3D}"/>
              </a:ext>
            </a:extLst>
          </p:cNvPr>
          <p:cNvSpPr txBox="1"/>
          <p:nvPr/>
        </p:nvSpPr>
        <p:spPr>
          <a:xfrm>
            <a:off x="5441220" y="6488668"/>
            <a:ext cx="614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altLang="ko-KR" sz="1800" b="1" dirty="0">
                <a:solidFill>
                  <a:srgbClr val="002060"/>
                </a:solidFill>
                <a:latin typeface="खआ॥"/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40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421" y="1485497"/>
            <a:ext cx="10173686" cy="5260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राष्ट्रिय जनगणनाको प्रचारप्रसार तथा पैरवी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बाहेक गलत मनसाय राखी उत्तरदातालाई प्रभाव प</a:t>
            </a:r>
            <a:r>
              <a:rPr lang="ne-NP" sz="2400" dirty="0">
                <a:cs typeface="Kalimati" pitchFamily="2"/>
              </a:rPr>
              <a:t>ा</a:t>
            </a:r>
            <a:r>
              <a:rPr lang="hi-IN" sz="2400" dirty="0">
                <a:cs typeface="Kalimati" pitchFamily="2"/>
              </a:rPr>
              <a:t>र्ने किसिमले सञ्चारका माध्यम,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सभा, सम्मेलन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जस्ता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कुनै पनि माध्यमबाट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प्रचारप्रसार गर्न नहुने</a:t>
            </a:r>
            <a:r>
              <a:rPr lang="ne-NP" sz="2400" dirty="0">
                <a:cs typeface="Kalimati" pitchFamily="2"/>
              </a:rPr>
              <a:t>,</a:t>
            </a:r>
            <a:endParaRPr lang="hi-IN" sz="2400" dirty="0"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राष्ट्रिय जनगणना कार्यमा खटिएको अवधिभर अन्यत्र कुनै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जिम्मेवारी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लिई कार्य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गर्न नहुने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कार्यालयको सरकारी कागजात, प्रश्नावली, पुस्तिका जस्ता कागजात च्यात्न वा नष्ट गर्न नहुने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,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बदनियतपूर्वक वा कुनै प्रलोभनमा परी वा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जानाजानी झुटो विवरण सङ्कलन गर्न र आफ्नो जिम्मेवारीको </a:t>
            </a:r>
            <a:r>
              <a:rPr lang="hi-IN" sz="240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काममा हेलचे</a:t>
            </a:r>
            <a:r>
              <a:rPr lang="ne-NP" sz="240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क्राइ</a:t>
            </a:r>
            <a:r>
              <a:rPr lang="hi-IN" sz="240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गर्न नहुने 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274" y="1638898"/>
            <a:ext cx="1775163" cy="1514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226" y="3259306"/>
            <a:ext cx="1551313" cy="146926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510507"/>
            <a:ext cx="492760" cy="3024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2B1A5-5DC6-40F6-BC32-E1F97DB9C16F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कर्मचारीले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D5561-7464-4701-8FB7-930D4CCE92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233" y="4992214"/>
            <a:ext cx="1448187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3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0" y="1162703"/>
            <a:ext cx="12192000" cy="825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60"/>
                </a:solidFill>
                <a:latin typeface="Ganesh" pitchFamily="2" charset="0"/>
                <a:ea typeface="Calibri" panose="020F0502020204030204" pitchFamily="34" charset="0"/>
                <a:cs typeface="Kalimati" pitchFamily="2"/>
              </a:rPr>
              <a:t>राष्ट्रिय जनगणनामा संलग्न सबै व्यक्तिहरुले पालना गर्नुपर्ने यौन आचरण तथा प्रतिबन्ध</a:t>
            </a:r>
            <a:endParaRPr lang="ko-KR" altLang="en-US" sz="2800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874" y="2070859"/>
            <a:ext cx="11674549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571500" algn="l"/>
                <a:tab pos="914400" algn="l"/>
              </a:tabLst>
            </a:pP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यौन शोषण र दुव्</a:t>
            </a:r>
            <a:r>
              <a:rPr lang="ne-NP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यव</a:t>
            </a: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हार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अस्वीकार्य साथै दण्डनीय भएकाले जनगणना कार्यमा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खटिने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गणक, सुपरिवेक्षक, जनगणना अधिकारी, अनुगमनकर्ता वा यस कार्यमा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संलग्न सबै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व्यक्ति (उत्तरदाता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वा पर्यवेक्षक) का लागि यस्तो व्यवहार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प्रतिबन्धित छ ।</a:t>
            </a:r>
            <a:endParaRPr lang="ne-NP" sz="2400" dirty="0">
              <a:latin typeface="Preeti" pitchFamily="2" charset="0"/>
              <a:ea typeface="Times New Roman" panose="02020603050405020304" pitchFamily="18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571500" algn="l"/>
                <a:tab pos="914400" algn="l"/>
              </a:tabLst>
            </a:pP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यौनशोषण र दुर्व्यवहारले राष्ट्रिय जनगणना र यसका साझेदार संस्थाहरुका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प्रतिष्ठा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र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कामको अवमुल्यन गर्छ ।</a:t>
            </a:r>
            <a:r>
              <a:rPr lang="ne-NP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endParaRPr lang="hi-IN" sz="2400" dirty="0">
              <a:latin typeface="Preeti" pitchFamily="2" charset="0"/>
              <a:ea typeface="Times New Roman" panose="02020603050405020304" pitchFamily="18" charset="0"/>
              <a:cs typeface="Kalimati" pitchFamily="2"/>
            </a:endParaRP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571500" algn="l"/>
                <a:tab pos="914400" algn="l"/>
              </a:tabLst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तसर्थ 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सबै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लिङ्ग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, जातजाति, वर्ग र समुदायप्रति </a:t>
            </a:r>
            <a:r>
              <a:rPr lang="hi-IN" sz="2400" b="1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सम्मान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 र मर्यादापूर्वक व्यवहार ग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र्ने ।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1643360" y="6461760"/>
            <a:ext cx="52324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8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768618"/>
            <a:ext cx="3318387" cy="5403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तहगत तालिमको ढाँचा </a:t>
            </a:r>
            <a:endParaRPr lang="en-US" sz="2800" b="1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8929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89" y="1063678"/>
            <a:ext cx="7013783" cy="5658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14392" y="1072870"/>
            <a:ext cx="3377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माघ २‐६</a:t>
            </a:r>
            <a:r>
              <a:rPr lang="en-US" sz="2200" b="1">
                <a:solidFill>
                  <a:srgbClr val="002060"/>
                </a:solidFill>
                <a:cs typeface="Kalimati" panose="00000400000000000000" pitchFamily="2"/>
              </a:rPr>
              <a:t>,</a:t>
            </a:r>
            <a:r>
              <a:rPr lang="ne-NP" sz="2200" b="1">
                <a:solidFill>
                  <a:srgbClr val="002060"/>
                </a:solidFill>
                <a:cs typeface="Kalimati" panose="00000400000000000000" pitchFamily="2"/>
              </a:rPr>
              <a:t> २३</a:t>
            </a:r>
            <a:r>
              <a:rPr lang="en-US" sz="2200" b="1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>
                <a:solidFill>
                  <a:srgbClr val="002060"/>
                </a:solidFill>
                <a:cs typeface="Kalimati" panose="00000400000000000000" pitchFamily="2"/>
              </a:rPr>
              <a:t>‐२६,</a:t>
            </a:r>
            <a:r>
              <a:rPr lang="en-US" sz="2200" b="1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२०७७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8424" y="2022161"/>
            <a:ext cx="2566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फागुन २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‐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८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२०७७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2894" y="3138168"/>
            <a:ext cx="28928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फागुन १९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‐२५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२०७७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098" y="4592729"/>
            <a:ext cx="3490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चैत्र ९‐१५, १९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‐२५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२०७७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361" y="5717926"/>
            <a:ext cx="2849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बैसाख १६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‐२२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२०७८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27023" y="6148813"/>
            <a:ext cx="25826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जेठ १७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‐२२</a:t>
            </a:r>
            <a:r>
              <a:rPr lang="en-US" sz="2200" b="1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200" b="1" dirty="0">
                <a:solidFill>
                  <a:srgbClr val="002060"/>
                </a:solidFill>
                <a:cs typeface="Kalimati" panose="00000400000000000000" pitchFamily="2"/>
              </a:rPr>
              <a:t>२०७८</a:t>
            </a:r>
            <a:endParaRPr lang="en-US" sz="2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7519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0121" y="1362783"/>
            <a:ext cx="11851758" cy="50680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प्रशिक्षण सहयोगी पुस्तिका, गणना पुस्तिका, सुपरिवेक्षक पुस्तिका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 अन्य पुस्तिकाहरु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पावर प्वाइन्ट स्लाइड्स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सबै तहका सबै सत्रको लागि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पूर्व तयारी कार्यशाला</a:t>
            </a: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प्रदेश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जिल्ला जनगणना अधिकारी तालिम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सहायक तालिम समेत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प्रदेशस्तरीय मुख्य प्रशिक्षक तालिम</a:t>
            </a: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स्थानीय जनगणना अधिकारी तालिम</a:t>
            </a: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सुपरिवेक्षक तालिम</a:t>
            </a:r>
          </a:p>
          <a:p>
            <a:pPr marL="457200" indent="-58738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गणक तालिम</a:t>
            </a:r>
          </a:p>
          <a:p>
            <a:pPr marL="914400" lvl="1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ne-NP" sz="1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914400" lvl="1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ne-NP" sz="1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कक्षागत अभ्यासको काल्पनिक परिवारको उदाहरण, नमूना प्रश्नावलीहरू, गणना क्षेत्र नक्साहरू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प्रश्नावलीको फ्लेक्स प्रिन्ट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ट्याबलेट तथा सफ्टवेयर(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CAPI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विधिबाट जनगणना सञ्चालन हुने स्थानका लागि): काठमाण्डौं म.न.पा.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तालिम सहयोगी भिडियो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7BAD0B-3DDF-4D49-B087-3109AA795D1C}"/>
              </a:ext>
            </a:extLst>
          </p:cNvPr>
          <p:cNvSpPr txBox="1"/>
          <p:nvPr/>
        </p:nvSpPr>
        <p:spPr>
          <a:xfrm>
            <a:off x="2783074" y="676932"/>
            <a:ext cx="6119036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तालिम सामग्रीहरू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815465" y="2434843"/>
            <a:ext cx="5890510" cy="66675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902110" y="2901570"/>
            <a:ext cx="803865" cy="9523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462256" y="3206709"/>
            <a:ext cx="803865" cy="9523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5462256" y="3597234"/>
            <a:ext cx="803865" cy="9523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705975" y="2501518"/>
            <a:ext cx="0" cy="409575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266121" y="3206709"/>
            <a:ext cx="0" cy="409575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77413" y="2475484"/>
            <a:ext cx="18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solidFill>
                  <a:srgbClr val="002060"/>
                </a:solidFill>
                <a:cs typeface="Kalimati" panose="00000400000000000000" pitchFamily="2"/>
              </a:rPr>
              <a:t>केन्द्रीय स्तर</a:t>
            </a:r>
            <a:endParaRPr lang="en-US" sz="24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53230" y="3196276"/>
            <a:ext cx="143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solidFill>
                  <a:srgbClr val="002060"/>
                </a:solidFill>
                <a:cs typeface="Kalimati" panose="00000400000000000000" pitchFamily="2"/>
              </a:rPr>
              <a:t>प्रदेश स्तर </a:t>
            </a:r>
            <a:endParaRPr lang="en-US" sz="24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20674" y="4285412"/>
            <a:ext cx="4066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solidFill>
                  <a:srgbClr val="002060"/>
                </a:solidFill>
                <a:cs typeface="Kalimati" panose="00000400000000000000" pitchFamily="2"/>
              </a:rPr>
              <a:t>स्थानीय जनगणना कार्यालय स्तर</a:t>
            </a:r>
            <a:endParaRPr lang="en-US" sz="24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03971" y="3902736"/>
            <a:ext cx="160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solidFill>
                  <a:srgbClr val="002060"/>
                </a:solidFill>
                <a:cs typeface="Kalimati" panose="00000400000000000000" pitchFamily="2"/>
              </a:rPr>
              <a:t>जिल्ला स्तर</a:t>
            </a:r>
            <a:endParaRPr lang="en-US" sz="24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3500106" y="4072537"/>
            <a:ext cx="803865" cy="9523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890506" y="4444034"/>
            <a:ext cx="803865" cy="9523"/>
          </a:xfrm>
          <a:prstGeom prst="straightConnector1">
            <a:avLst/>
          </a:prstGeom>
          <a:ln w="15875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40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62233" y="696444"/>
            <a:ext cx="11873823" cy="4516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प्रशिक्षण सहयोगी पुस्तिकामा समावेश गरिएका प्रमुख बिषयहरु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377229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8852" y="1759177"/>
            <a:ext cx="3508745" cy="4478149"/>
          </a:xfrm>
          <a:prstGeom prst="rect">
            <a:avLst/>
          </a:prstGeom>
          <a:noFill/>
          <a:ln w="12700">
            <a:noFill/>
          </a:ln>
        </p:spPr>
        <p:txBody>
          <a:bodyPr wrap="square" numCol="1" rtlCol="0">
            <a:spAutoFit/>
          </a:bodyPr>
          <a:lstStyle/>
          <a:p>
            <a:pPr marL="339725" indent="-339725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परिचय</a:t>
            </a:r>
            <a:endParaRPr lang="en-US" sz="2400" dirty="0">
              <a:cs typeface="Kalimati" panose="00000400000000000000" pitchFamily="2"/>
            </a:endParaRP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उद्देश्य</a:t>
            </a:r>
            <a:endParaRPr lang="en-US" sz="2400" dirty="0">
              <a:cs typeface="Kalimati" panose="00000400000000000000" pitchFamily="2"/>
            </a:endParaRP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सिकाई उपलब्धिहरु</a:t>
            </a: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  <a:p>
            <a:pPr marL="339725" indent="-339725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तालिमको खाका</a:t>
            </a: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चरणबद्द तालिम</a:t>
            </a: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तहगत तालिमको ढाँचा</a:t>
            </a:r>
          </a:p>
          <a:p>
            <a:pPr marL="515938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तालिमका तहहरु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7BB4B-CF54-4E66-88FA-43BDA8709578}"/>
              </a:ext>
            </a:extLst>
          </p:cNvPr>
          <p:cNvSpPr txBox="1"/>
          <p:nvPr/>
        </p:nvSpPr>
        <p:spPr>
          <a:xfrm>
            <a:off x="3902149" y="1596837"/>
            <a:ext cx="8133907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३. तालिमको योजना</a:t>
            </a: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 पूर्वतयारी</a:t>
            </a: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 स्थल</a:t>
            </a: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 सामग्री सूची </a:t>
            </a: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कक्षा कोठाका लागि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प्रशिक्षक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सहभागीहरुका लागि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कक्षागत अभ्यासका लागि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प्रशिक्षणका लागि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कोभिड संक्रमण रोकथामका लागि</a:t>
            </a:r>
            <a:r>
              <a:rPr lang="en-US" sz="2400" dirty="0">
                <a:cs typeface="Kalimati" panose="00000400000000000000" pitchFamily="2"/>
              </a:rPr>
              <a:t>)</a:t>
            </a: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 गुणस्तर जाँच</a:t>
            </a:r>
            <a:endParaRPr lang="en-US" sz="2400" dirty="0">
              <a:cs typeface="Kalimati" panose="00000400000000000000" pitchFamily="2"/>
            </a:endParaRP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प्रशिक्षकका लागि तालिम</a:t>
            </a:r>
            <a:endParaRPr lang="en-US" sz="2400" dirty="0">
              <a:cs typeface="Kalimati" panose="00000400000000000000" pitchFamily="2"/>
            </a:endParaRPr>
          </a:p>
          <a:p>
            <a:pPr marL="973138" lvl="2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प्रशिक्षक तालिमको उद्देश्य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93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62233" y="821637"/>
            <a:ext cx="11944134" cy="4516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प्रशिक्षण सहयोगी पुस्तिकामा समावेश गरिएका प्रमुख बिषयहरु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5855" y="1802538"/>
            <a:ext cx="11720512" cy="5078313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वयस्क व्यक्तिको सिकाईको सिद्धान्त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प्रशिक्षकले अपनाउनु पर्ने शिक्षण सिकाईका चरणहरु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प्रशिक्षकले </a:t>
            </a:r>
            <a:r>
              <a:rPr lang="ne-NP" sz="2400" dirty="0">
                <a:cs typeface="Kalimati" panose="00000400000000000000" pitchFamily="2"/>
              </a:rPr>
              <a:t>अपनाउनु पर्ने लैङ्गिक उत्तरदायी शिक्षण पद्धतिका सिद्धान्त र व्यवहार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प्रशिक्षकका काम, कर्तव्य र अधिकार तथा असल प्रशिक्षकमा हुनुपर्ने गुणहरु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प्रभावकारी प्रशिक्षणका लागि </a:t>
            </a:r>
            <a:r>
              <a:rPr lang="ne-NP" sz="2400">
                <a:cs typeface="Kalimati" panose="00000400000000000000" pitchFamily="2"/>
              </a:rPr>
              <a:t>प्रशिक्षकले गर्नु पर्ने र गर्न नहुने कुराहरु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कार्यान्वयनका चुनौती र समाधानका उपायहरु</a:t>
            </a:r>
            <a:endParaRPr lang="en-US" sz="2400">
              <a:cs typeface="Kalimati" panose="00000400000000000000" pitchFamily="2"/>
            </a:endParaRP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कक्षामा प्रशिक्षार्थीहरुले अनिवार्य पालना गर्नुपर्ने नियमहरु</a:t>
            </a:r>
            <a:endParaRPr lang="en-US" sz="2400">
              <a:cs typeface="Kalimati" panose="00000400000000000000" pitchFamily="2"/>
            </a:endParaRP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कक्षा सञ्चालन गर्दा प्रशिक्षकले ध्यान दिनुपर्ने कुराहरु</a:t>
            </a:r>
            <a:endParaRPr lang="en-US" sz="2400">
              <a:cs typeface="Kalimati" panose="00000400000000000000" pitchFamily="2"/>
            </a:endParaRP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सत्र सञ्चालन, समय विभाजन र प्रशिक्षण विधि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FF825-CF63-4EF3-8768-116F5902FC6E}"/>
              </a:ext>
            </a:extLst>
          </p:cNvPr>
          <p:cNvSpPr txBox="1"/>
          <p:nvPr/>
        </p:nvSpPr>
        <p:spPr>
          <a:xfrm>
            <a:off x="5696400" y="6486799"/>
            <a:ext cx="611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31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39941" y="65168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8958" y="2027150"/>
            <a:ext cx="11518491" cy="3970318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</a:t>
            </a:r>
            <a:r>
              <a:rPr lang="ne-NP" sz="2400" dirty="0">
                <a:cs typeface="Kalimati" panose="00000400000000000000" pitchFamily="2"/>
              </a:rPr>
              <a:t>सत्र कार्यतालिका </a:t>
            </a:r>
            <a:r>
              <a:rPr lang="ne-NP" sz="2400" b="1" dirty="0">
                <a:solidFill>
                  <a:srgbClr val="00B0F0"/>
                </a:solidFill>
                <a:cs typeface="Kalimati" panose="00000400000000000000" pitchFamily="2"/>
              </a:rPr>
              <a:t>अनुसुची १</a:t>
            </a:r>
            <a:endParaRPr lang="ne-NP" sz="2400" b="1" dirty="0">
              <a:cs typeface="Kalimati" panose="00000400000000000000" pitchFamily="2"/>
            </a:endParaRP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तालिमका बिषय अनुसार प्रशिक्षणमा समावेश गर्नुपर्ने विषयवस्तुहरू </a:t>
            </a:r>
            <a:r>
              <a:rPr lang="ne-NP" sz="2400" b="1" dirty="0">
                <a:solidFill>
                  <a:srgbClr val="00B0F0"/>
                </a:solidFill>
                <a:cs typeface="Kalimati" panose="00000400000000000000" pitchFamily="2"/>
              </a:rPr>
              <a:t>अनुसुची </a:t>
            </a:r>
            <a:r>
              <a:rPr lang="ne-NP" sz="2400" b="1">
                <a:solidFill>
                  <a:srgbClr val="00B0F0"/>
                </a:solidFill>
                <a:cs typeface="Kalimati" panose="00000400000000000000" pitchFamily="2"/>
              </a:rPr>
              <a:t>२</a:t>
            </a:r>
            <a:r>
              <a:rPr lang="ne-NP" sz="2400" b="1">
                <a:cs typeface="Kalimati" panose="00000400000000000000" pitchFamily="2"/>
              </a:rPr>
              <a:t> </a:t>
            </a:r>
          </a:p>
          <a:p>
            <a:pPr marL="0" lvl="1">
              <a:lnSpc>
                <a:spcPct val="150000"/>
              </a:lnSpc>
            </a:pPr>
            <a:r>
              <a:rPr lang="ne-NP" sz="2400" b="1">
                <a:cs typeface="Kalimati" panose="00000400000000000000" pitchFamily="2"/>
              </a:rPr>
              <a:t>तालिम मूल्याङ्कन सम्बन्धी</a:t>
            </a:r>
          </a:p>
          <a:p>
            <a:pPr marL="457200" lvl="2" indent="-1651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कार्यक्रम अनुगमन तथा सुपरिवेक्षण चेकलिष्ट फाराम </a:t>
            </a:r>
            <a:r>
              <a:rPr lang="ne-NP" sz="2400" b="1">
                <a:solidFill>
                  <a:srgbClr val="00B0F0"/>
                </a:solidFill>
                <a:cs typeface="Kalimati" panose="00000400000000000000" pitchFamily="2"/>
              </a:rPr>
              <a:t>अनुसुची ३</a:t>
            </a:r>
            <a:endParaRPr lang="ne-NP" sz="2400" b="1">
              <a:cs typeface="Kalimati" panose="00000400000000000000" pitchFamily="2"/>
            </a:endParaRPr>
          </a:p>
          <a:p>
            <a:pPr marL="457200" lvl="2" indent="-1651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तालिम मूल्याङ्कन फाराम </a:t>
            </a:r>
            <a:r>
              <a:rPr lang="ne-NP" sz="2400" b="1">
                <a:solidFill>
                  <a:srgbClr val="00B0F0"/>
                </a:solidFill>
                <a:cs typeface="Kalimati" panose="00000400000000000000" pitchFamily="2"/>
              </a:rPr>
              <a:t>अनुसुची ४</a:t>
            </a:r>
            <a:endParaRPr lang="ne-NP" sz="2400" b="1">
              <a:cs typeface="Kalimati" panose="00000400000000000000" pitchFamily="2"/>
            </a:endParaRPr>
          </a:p>
          <a:p>
            <a:pPr marL="457200" lvl="2" indent="-1651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प्रशिक्षार्थीहरुको सिकाइ मूल्याङ्कनको लागि तालिम पूर्व र तालिम पश्चात् बस्तुगत बहुउत्तर परीक्षाका लागि नमूना प्रश्नहरु</a:t>
            </a:r>
            <a:r>
              <a:rPr lang="en-US" sz="2400">
                <a:cs typeface="Kalimati" panose="00000400000000000000" pitchFamily="2"/>
              </a:rPr>
              <a:t> </a:t>
            </a:r>
            <a:r>
              <a:rPr lang="ne-NP" sz="2400" b="1">
                <a:solidFill>
                  <a:srgbClr val="00B0F0"/>
                </a:solidFill>
                <a:cs typeface="Kalimati" panose="00000400000000000000" pitchFamily="2"/>
              </a:rPr>
              <a:t>अनुसुची ६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D5C056-EFB4-4B80-A303-7107554C9D70}"/>
              </a:ext>
            </a:extLst>
          </p:cNvPr>
          <p:cNvSpPr txBox="1">
            <a:spLocks/>
          </p:cNvSpPr>
          <p:nvPr/>
        </p:nvSpPr>
        <p:spPr>
          <a:xfrm>
            <a:off x="162233" y="906699"/>
            <a:ext cx="11944134" cy="4516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प्रशिक्षण सहयोगी पुस्तिकामा समावेश गरिएका प्रमुख बिषयहरु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E54F0-19E4-471A-B909-7BB83A784783}"/>
              </a:ext>
            </a:extLst>
          </p:cNvPr>
          <p:cNvSpPr txBox="1"/>
          <p:nvPr/>
        </p:nvSpPr>
        <p:spPr>
          <a:xfrm>
            <a:off x="5696400" y="6488668"/>
            <a:ext cx="611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61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6014" y="1839774"/>
            <a:ext cx="11280942" cy="397031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विषयवस्तुको राम्रो ज्ञान र प्रभावकारी प्रस्तुतिको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स्पष्ट बोली र आत्मविश्वास,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असल व्यक्तित्व, राम्रो शारीरिक हाउभाउ,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राम्रो सम्वाद गर्ने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प्रविधिको ज्ञान,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सहभागीहरुको कुरा सुन्न सक्ने क्षमता र सहनशीलता, </a:t>
            </a:r>
            <a:endParaRPr lang="en-US" sz="2400" dirty="0">
              <a:cs typeface="Kalimati" panose="00000400000000000000" pitchFamily="2"/>
            </a:endParaRP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राम्रो व्यवस्थापकीय र नेतृत्व गर्न सक्ने क्षमता, </a:t>
            </a:r>
          </a:p>
        </p:txBody>
      </p:sp>
      <p:sp>
        <p:nvSpPr>
          <p:cNvPr id="8" name="Rectangle 7"/>
          <p:cNvSpPr/>
          <p:nvPr/>
        </p:nvSpPr>
        <p:spPr>
          <a:xfrm>
            <a:off x="138628" y="968249"/>
            <a:ext cx="11982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प्रभावकारी प्रशिक्षणका लागि प्रशिक्षकमा हुनुपर्ने गुणहरू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573C4-FFFB-4728-B19F-A3D6B24A0220}"/>
              </a:ext>
            </a:extLst>
          </p:cNvPr>
          <p:cNvSpPr txBox="1"/>
          <p:nvPr/>
        </p:nvSpPr>
        <p:spPr>
          <a:xfrm>
            <a:off x="5696400" y="6488668"/>
            <a:ext cx="611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(क्रमशः)</a:t>
            </a:r>
            <a:endParaRPr lang="en-US" dirty="0"/>
          </a:p>
        </p:txBody>
      </p:sp>
      <p:pic>
        <p:nvPicPr>
          <p:cNvPr id="10" name="Picture 4" descr="Training Images, Stock Photos &amp; Vectors | Shutterstock">
            <a:extLst>
              <a:ext uri="{FF2B5EF4-FFF2-40B4-BE49-F238E27FC236}">
                <a16:creationId xmlns:a16="http://schemas.microsoft.com/office/drawing/2014/main" id="{09414974-A7CB-41A2-B995-0065EC3679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r="3111" b="9422"/>
          <a:stretch/>
        </p:blipFill>
        <p:spPr bwMode="auto">
          <a:xfrm>
            <a:off x="7531154" y="2839207"/>
            <a:ext cx="4639580" cy="170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385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8628" y="1074574"/>
            <a:ext cx="11982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प्रभावकारी प्रशिक्षणका लागि प्रशिक्षकमा हुनुपर्ने गुणहरू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9D06A1-D61C-4672-8B39-0B4ADC98C68F}"/>
              </a:ext>
            </a:extLst>
          </p:cNvPr>
          <p:cNvSpPr txBox="1"/>
          <p:nvPr/>
        </p:nvSpPr>
        <p:spPr>
          <a:xfrm>
            <a:off x="393403" y="2701805"/>
            <a:ext cx="11181908" cy="3416320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सकारात्मक सोच र प्रशंसनात्मक खोज शैली,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सहभागीतामुलक तालिम सञ्चालन गर्ने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सबै सहभागीहरुलाई </a:t>
            </a:r>
            <a:r>
              <a:rPr lang="ne-NP" sz="2400">
                <a:cs typeface="Kalimati" panose="00000400000000000000" pitchFamily="2"/>
              </a:rPr>
              <a:t>ध्यान पुर्याउन </a:t>
            </a:r>
            <a:r>
              <a:rPr lang="ne-NP" sz="2400" dirty="0">
                <a:cs typeface="Kalimati" panose="00000400000000000000" pitchFamily="2"/>
              </a:rPr>
              <a:t>सक्ने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विवाद व्यवस्थापन गर्ने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सहभागीहरुको स्तर पहिचान गर्ने क्षमता,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सहभागीहरुलाई प्रोत्साहन र उत्प्रेरणा गर्ने क्षमता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।</a:t>
            </a:r>
          </a:p>
        </p:txBody>
      </p:sp>
      <p:pic>
        <p:nvPicPr>
          <p:cNvPr id="5" name="Picture 6" descr="Training">
            <a:extLst>
              <a:ext uri="{FF2B5EF4-FFF2-40B4-BE49-F238E27FC236}">
                <a16:creationId xmlns:a16="http://schemas.microsoft.com/office/drawing/2014/main" id="{E7FDAA7F-138F-4130-A78A-5E5523823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63463" y="4747442"/>
            <a:ext cx="2379949" cy="133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RMED FORCES HOSPITAL NAJRAN">
            <a:extLst>
              <a:ext uri="{FF2B5EF4-FFF2-40B4-BE49-F238E27FC236}">
                <a16:creationId xmlns:a16="http://schemas.microsoft.com/office/drawing/2014/main" id="{AC8676BA-AACD-4F52-9A7F-BC9118573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463" y="2795936"/>
            <a:ext cx="237128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601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8629" y="946983"/>
            <a:ext cx="11918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प्रशिक्षकले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अपनाउनु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पर्ने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शिक्षण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सिकाईका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चरणहरु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: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(4 P's Principle)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2881428" y="1896461"/>
          <a:ext cx="6828503" cy="474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Draw Your Neighbour | Free Energiser Activities, UK, Online | Trainer Bubble">
            <a:extLst>
              <a:ext uri="{FF2B5EF4-FFF2-40B4-BE49-F238E27FC236}">
                <a16:creationId xmlns:a16="http://schemas.microsoft.com/office/drawing/2014/main" id="{30EDB303-72D4-48E0-BC3F-A2B9E7F19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53" y="181318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rainer Draw Stock Illustrations – 540 Trainer Draw Stock Illustrations,  Vectors &amp; Clipart - Dreamstime">
            <a:extLst>
              <a:ext uri="{FF2B5EF4-FFF2-40B4-BE49-F238E27FC236}">
                <a16:creationId xmlns:a16="http://schemas.microsoft.com/office/drawing/2014/main" id="{59BDFAD6-7921-45EF-9391-A6020DF82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53" y="5001379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ersonal Trainer Cartoon High Res Stock Images | Shutterstock">
            <a:extLst>
              <a:ext uri="{FF2B5EF4-FFF2-40B4-BE49-F238E27FC236}">
                <a16:creationId xmlns:a16="http://schemas.microsoft.com/office/drawing/2014/main" id="{9DC4879C-1549-4C1B-A31B-19AEF7FB1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931" y="1552575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rainer Concept Stock Illustrations – 19,289 Trainer Concept Stock  Illustrations, Vectors &amp; Clipart - Dreamstime">
            <a:extLst>
              <a:ext uri="{FF2B5EF4-FFF2-40B4-BE49-F238E27FC236}">
                <a16:creationId xmlns:a16="http://schemas.microsoft.com/office/drawing/2014/main" id="{FE796E70-C52C-4BB0-8E23-8A39341FC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922" y="4334466"/>
            <a:ext cx="2158409" cy="215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5D3455F-1EAE-459A-9A91-DCC9D4CD65D6}"/>
              </a:ext>
            </a:extLst>
          </p:cNvPr>
          <p:cNvCxnSpPr/>
          <p:nvPr/>
        </p:nvCxnSpPr>
        <p:spPr>
          <a:xfrm flipH="1">
            <a:off x="2987749" y="2573079"/>
            <a:ext cx="23178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4483708-2EC7-4594-82B3-C3E5D419FFAF}"/>
              </a:ext>
            </a:extLst>
          </p:cNvPr>
          <p:cNvCxnSpPr/>
          <p:nvPr/>
        </p:nvCxnSpPr>
        <p:spPr>
          <a:xfrm flipV="1">
            <a:off x="8931349" y="3030279"/>
            <a:ext cx="1058573" cy="616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27AA98-6EF1-4131-9B83-E287BEF9577E}"/>
              </a:ext>
            </a:extLst>
          </p:cNvPr>
          <p:cNvCxnSpPr/>
          <p:nvPr/>
        </p:nvCxnSpPr>
        <p:spPr>
          <a:xfrm flipH="1">
            <a:off x="2041451" y="4534078"/>
            <a:ext cx="1551725" cy="771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54A462-3302-4C44-8F4C-9E2EACDDAE43}"/>
              </a:ext>
            </a:extLst>
          </p:cNvPr>
          <p:cNvCxnSpPr/>
          <p:nvPr/>
        </p:nvCxnSpPr>
        <p:spPr>
          <a:xfrm>
            <a:off x="7283302" y="5645888"/>
            <a:ext cx="2662951" cy="159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725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455734"/>
            <a:ext cx="12192000" cy="5032147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शिक्षणका लागि पूर्व योजना बनाउने, 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पूर्व अभ्यास गर्ने,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विविध प्रशिक्षण विधि अबलम्बन गर्ने,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सबै सहभागीहरुले प्रशिक्षकले बोलेका कुरा सुनेको सुनिश्चित गर्ने,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सहभागीहरुलाई जिज्ञासा राख्ने अवसर प्रदान गर्ने,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अभ्यास र क्रियाकलापका लागि स्पष्ट र पूर्ण निर्देशन दिने, 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दोधारमा पर्नसक्ने विषयहरुमा पूर्वानुमान गरी स्पष्ट र सरलीकृत तरिकाले व्याख्या गर्ने,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आफ्ना गल्ती वा कमजोरीहरुलाई सहज स्वीकार गरी सच्याउने,</a:t>
            </a:r>
          </a:p>
          <a:p>
            <a:pPr marL="2873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प्रशिक्षणका समयमा सहभागीहरुले विषयान्तर गरेमा सही मार्गमा ल्याउने ।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17CA10-4B61-429A-8930-6C51B9E69A4B}"/>
              </a:ext>
            </a:extLst>
          </p:cNvPr>
          <p:cNvSpPr txBox="1">
            <a:spLocks/>
          </p:cNvSpPr>
          <p:nvPr/>
        </p:nvSpPr>
        <p:spPr>
          <a:xfrm>
            <a:off x="162233" y="821637"/>
            <a:ext cx="11841925" cy="4516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प्रभावकारी प्रशिक्षणका लागि प्रशिक्षकले गर्नुपर्ने कुराहरु</a:t>
            </a:r>
          </a:p>
        </p:txBody>
      </p:sp>
      <p:pic>
        <p:nvPicPr>
          <p:cNvPr id="5" name="Picture 4" descr="Group Of Students Listening Female Teacher Training Presentation.. Royalty  Free Cliparts, Vectors, And Stock Illustration. Image 118034484.">
            <a:extLst>
              <a:ext uri="{FF2B5EF4-FFF2-40B4-BE49-F238E27FC236}">
                <a16:creationId xmlns:a16="http://schemas.microsoft.com/office/drawing/2014/main" id="{756656E0-B962-40EF-B873-506086C5D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30087" y="1567915"/>
            <a:ext cx="3319380" cy="220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587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8978" y="1669651"/>
            <a:ext cx="11802139" cy="4524315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गणना, सुपरिवेक्षक तथा प्रशिक्षण सहयोगी पुस्तिकाको अनिवार्य रूपमा प्रयोग गर्ने ।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पुस्तिकामा उल्लेख गरिएका कुराहरू अक्षरसः पढी त्यसको सार वा अर्थ स्पष्ट पार्न पर्याप्त उदाहरणहरू प्रस्तुत गर्ने ।</a:t>
            </a:r>
            <a:endParaRPr lang="en-US" sz="2400">
              <a:cs typeface="Kalimati" panose="00000400000000000000" pitchFamily="2"/>
            </a:endParaRP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हरेक </a:t>
            </a:r>
            <a:r>
              <a:rPr lang="ne-NP" sz="2400" dirty="0">
                <a:cs typeface="Kalimati" panose="00000400000000000000" pitchFamily="2"/>
              </a:rPr>
              <a:t>प्रश्नहरूमा अन्तर्निहित अर्थ स्पष्ट गरी उत्तर लेख्ने तरिकाबारे स्पष्ट पार्ने ।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प्रश्नावलीमा दिइएका प्रश्नहरू तोडमोड नगरी हुबहु सोध्नुपर्दछ र उत्तरदाताले प्रश्न बुझ्न नसकेमा मात्र सार वा अर्थ नबिग्रने गरी व्याख्या गर्न सकिने कुरा बताउने । 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प्रश्न सोधी सकेपछि उत्तरदाताले स्पष्टसँग बुझे नबुझेको विचार गर्ने र उत्तरदाताले बुझेर दिएको उत्तर मात्र टिपोट गर्दा सहि जवाफ प्राप्त हुन्छ भन्ने बताउने 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138628" y="1020296"/>
            <a:ext cx="11982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सञ्चालन गर्दा प्रशिक्षकले ध्यान दिनुपर्ने कुराहरु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46F43-24E2-40A4-9904-2029F0EF4C71}"/>
              </a:ext>
            </a:extLst>
          </p:cNvPr>
          <p:cNvSpPr txBox="1"/>
          <p:nvPr/>
        </p:nvSpPr>
        <p:spPr>
          <a:xfrm>
            <a:off x="5696400" y="6488668"/>
            <a:ext cx="611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3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0753" y="1798036"/>
            <a:ext cx="11802139" cy="3970318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पावर </a:t>
            </a:r>
            <a:r>
              <a:rPr lang="ne-NP" sz="2400" dirty="0">
                <a:cs typeface="Kalimati" panose="00000400000000000000" pitchFamily="2"/>
              </a:rPr>
              <a:t>प्वाइन्ट प्रोजेक्टर उपलब्ध नहुने स्थानहरुमा प्रश्नावलीको फ्लेक्स प्रिन्ट भित्तामा टाँसेर हरेक प्रश्नको उत्तर लेख्ने स्थानमा मार्करको सहायताले सम्भाव्य नमूना उत्तर लेख्दै प्रशिक्षार्थीहरूलाई फाराम भर्ने तरिका उल्लेख </a:t>
            </a:r>
            <a:r>
              <a:rPr lang="ne-NP" sz="2400">
                <a:cs typeface="Kalimati" panose="00000400000000000000" pitchFamily="2"/>
              </a:rPr>
              <a:t>गर्ने ।</a:t>
            </a:r>
            <a:endParaRPr lang="en-US" sz="2400">
              <a:cs typeface="Kalimati" panose="00000400000000000000" pitchFamily="2"/>
            </a:endParaRP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उत्तरदाताहरुलाई जनगणनाको मूल नारा “मेरो गणना मेरो सहभागीता, राष्ट्रिय जनगणना २०७८” बमोजिम जनगणनामा भाग लिन र जनगणनालाई आफ्नै गणना मानी सहयोग गर्न प्रेरित गर्नुपर्ने कुरा सहभागीहरुलाई बताउने ।</a:t>
            </a:r>
          </a:p>
          <a:p>
            <a:pPr marL="4603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8628" y="872553"/>
            <a:ext cx="11982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सञ्चालन गर्दा प्रशिक्षकले ध्यान दिनुपर्ने कुराहरु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37551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5037" y="649740"/>
            <a:ext cx="11841925" cy="4516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प्रशिक्षण गर्दा गर्न नहुने कुराहरु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2" name="TextBox 1"/>
          <p:cNvSpPr txBox="1">
            <a:spLocks/>
          </p:cNvSpPr>
          <p:nvPr/>
        </p:nvSpPr>
        <p:spPr>
          <a:xfrm>
            <a:off x="81115" y="1278191"/>
            <a:ext cx="12029767" cy="569899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प्रशिक्षकले मात्र एकोहोरो बोलीरहनु हुदैन र थोरै समयमा धेरै विषयवस्तु हतारमा प्रस्तुत गर्नुहुदैन,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आफ्नो शरीरको पछाडि पर्ने गरी प्रशिक्षण गर्नुहुदैन,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हात बाँधेर वा खल्तीमा हात राखेर प्रशिक्षण गर्नुहुदैन, 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धेरै छिटो तथा मसिनो आवाजमा बोल्नुहुदैन,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सहभागीलाई सिधै “तिमी गलत छौ” भनी निरुत्साहित गर्नुहुदैन,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पनि निर्देशन नदिई अभ्यास वा क्रियाकलाप गर्नुहुदैन,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निश्चित सहभागीलाई वा स्थानमा मात्र एकोहोरो हेरिरहनु हुदैन,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सीमित सहभागीलाई मात्र बोल्ने अवसर दिई प्रशिक्षण क्रियाकलाप गर्नुहुदैन,  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कक्षाका लागि तोकिएको समय भन्दा ढीला </a:t>
            </a:r>
            <a:r>
              <a:rPr lang="ne-NP" sz="2400">
                <a:cs typeface="Kalimati" panose="00000400000000000000" pitchFamily="2"/>
              </a:rPr>
              <a:t>शुरु गर्नुहुदैन, 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छिटो </a:t>
            </a:r>
            <a:r>
              <a:rPr lang="ne-NP" sz="2400" dirty="0">
                <a:cs typeface="Kalimati" panose="00000400000000000000" pitchFamily="2"/>
              </a:rPr>
              <a:t>वा ढीलो कक्षा छोड्नु हुदैन, </a:t>
            </a:r>
          </a:p>
          <a:p>
            <a:pPr marL="0" lvl="1" indent="-287338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जनगणनाको अवधारणा र परिभाषा विपरित हुनेगरी पूर्वाग्रही भएर प्रशिक्षण गर्नुहुदैन ।</a:t>
            </a:r>
          </a:p>
        </p:txBody>
      </p:sp>
    </p:spTree>
    <p:extLst>
      <p:ext uri="{BB962C8B-B14F-4D97-AF65-F5344CB8AC3E}">
        <p14:creationId xmlns:p14="http://schemas.microsoft.com/office/powerpoint/2010/main" val="988992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461207" y="6492875"/>
            <a:ext cx="269180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5814" y="1726038"/>
            <a:ext cx="11926186" cy="4770537"/>
          </a:xfrm>
          <a:prstGeom prst="rect">
            <a:avLst/>
          </a:prstGeom>
          <a:noFill/>
          <a:ln w="12700">
            <a:solidFill>
              <a:schemeClr val="accent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marL="117475" lvl="1"/>
            <a:r>
              <a:rPr lang="ne-NP" sz="2800" b="1" u="sng" dirty="0">
                <a:solidFill>
                  <a:srgbClr val="002060"/>
                </a:solidFill>
                <a:cs typeface="Kalimati" panose="00000400000000000000" pitchFamily="2"/>
              </a:rPr>
              <a:t>प्रस्तुतिकरण समय</a:t>
            </a:r>
          </a:p>
          <a:p>
            <a:pPr marL="117475" lvl="1"/>
            <a:endParaRPr lang="ne-NP" sz="2400" b="1" u="sng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बिषय प्रवेश: </a:t>
            </a:r>
            <a:r>
              <a:rPr lang="ne-NP" sz="2400" b="1" dirty="0">
                <a:cs typeface="Kalimati" panose="00000400000000000000" pitchFamily="2"/>
              </a:rPr>
              <a:t>१० मिनेट 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मुख्य बिषयको प्रस्तुति: </a:t>
            </a:r>
            <a:r>
              <a:rPr lang="ne-NP" sz="2400" b="1" dirty="0">
                <a:cs typeface="Kalimati" panose="00000400000000000000" pitchFamily="2"/>
              </a:rPr>
              <a:t>६० मिनेट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छलफल र प्रश्नोत्तर: </a:t>
            </a:r>
            <a:r>
              <a:rPr lang="ne-NP" sz="2400" b="1" dirty="0">
                <a:cs typeface="Kalimati" panose="00000400000000000000" pitchFamily="2"/>
              </a:rPr>
              <a:t>१५ मिनेट</a:t>
            </a:r>
          </a:p>
          <a:p>
            <a:pPr marL="46037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सारांश तथा निष्कर्ष: </a:t>
            </a:r>
            <a:r>
              <a:rPr lang="ne-NP" sz="2400" b="1" dirty="0">
                <a:cs typeface="Kalimati" panose="00000400000000000000" pitchFamily="2"/>
              </a:rPr>
              <a:t>५ मिनेट</a:t>
            </a:r>
          </a:p>
          <a:p>
            <a:pPr marL="117475" lvl="1"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 marL="117475" lvl="1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प्रशिक्षकले मुख्य बिषयको प्रस्तुतिमा प्रशिक्षण सहयोगी पुस्तिकामा दिइएका उपयुक्त विभिन्न विधिहरुको संयोजन गर्ने ।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0501A-78E1-4EB1-8DA3-58F1AF2A2369}"/>
              </a:ext>
            </a:extLst>
          </p:cNvPr>
          <p:cNvSpPr/>
          <p:nvPr/>
        </p:nvSpPr>
        <p:spPr>
          <a:xfrm>
            <a:off x="138628" y="872553"/>
            <a:ext cx="12053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तालिम सत्र समय व्यवस्थापन तथा प्रशिक्षण विधि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5624" y="1757938"/>
            <a:ext cx="4316886" cy="30469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u="sng" dirty="0">
                <a:solidFill>
                  <a:srgbClr val="FFFF00"/>
                </a:solidFill>
                <a:cs typeface="Kalimati" panose="00000400000000000000" pitchFamily="2"/>
              </a:rPr>
              <a:t>प्रशिक्षण विधि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प्रवचन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>
                <a:solidFill>
                  <a:srgbClr val="FFFF00"/>
                </a:solidFill>
                <a:cs typeface="Kalimati" panose="00000400000000000000" pitchFamily="2"/>
              </a:rPr>
              <a:t>कक्षा </a:t>
            </a: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कार्य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कक्षागत अभ्यास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प्रदर्शन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मोक (नमूना) अन्तर्वार्ता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स्थलगत अभ्यास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FFFF00"/>
                </a:solidFill>
                <a:cs typeface="Kalimati" panose="00000400000000000000" pitchFamily="2"/>
              </a:rPr>
              <a:t>श्रव्यदृश्य </a:t>
            </a:r>
            <a:endParaRPr lang="en-US" sz="2400" dirty="0">
              <a:solidFill>
                <a:srgbClr val="FFFF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4830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4549" y="6549656"/>
            <a:ext cx="507041" cy="2467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7591" y="1554157"/>
            <a:ext cx="119509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तथ्याङ्क संकलन गर्न जाँदा गणक तथा सुपरिवेक्षकहरूले राष्ट्रिय जनगणना २०७८ सञ्चालन तथा व्यवस्थापन आदेश, २०७६ मा उल्लेख भए अनुसारको आचरण पूर्णरुपमा पालना गर्नु पर्दछ । </a:t>
            </a:r>
            <a:endParaRPr lang="en-US" sz="2400" dirty="0">
              <a:cs typeface="Kalimati" pitchFamily="2"/>
            </a:endParaRPr>
          </a:p>
          <a:p>
            <a:pPr marL="285750" indent="-285750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आफ्नो स्वभाव, भेषभूषा, आनीबानी साथै अरु व्यक्तिसँग गर्ने व्यवहारमा संवेदनशीलता अपनाउन आवश्यक छ 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939344" y="703632"/>
            <a:ext cx="9728656" cy="6573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70C0"/>
                </a:solidFill>
                <a:cs typeface="Kalimati" pitchFamily="2"/>
              </a:rPr>
              <a:t>अन्तरवार्ता सञ्चालन गर्दा ध्यान दिनुपर्ने व्यवहारिक पक्षहरू</a:t>
            </a:r>
            <a:endParaRPr lang="en-US" altLang="ko-KR" sz="2800" b="1" dirty="0">
              <a:solidFill>
                <a:srgbClr val="0070C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35017-C776-40DE-8359-4C5EA631C853}"/>
              </a:ext>
            </a:extLst>
          </p:cNvPr>
          <p:cNvSpPr txBox="1"/>
          <p:nvPr/>
        </p:nvSpPr>
        <p:spPr>
          <a:xfrm>
            <a:off x="5688719" y="6488668"/>
            <a:ext cx="611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(क्रमशः)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4D67E5-70D0-4FFC-81F9-A44297706D48}"/>
              </a:ext>
            </a:extLst>
          </p:cNvPr>
          <p:cNvSpPr/>
          <p:nvPr/>
        </p:nvSpPr>
        <p:spPr>
          <a:xfrm>
            <a:off x="127591" y="4598150"/>
            <a:ext cx="116738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गणना पुस्तिकाको अनुच्छेद ३.९ पेज १६ र १७ मा दिइएको सम्वाद नमुना गणक र उत्तरदाता बनेर दुर्इजना सहभागीले पढौं ।</a:t>
            </a:r>
          </a:p>
          <a:p>
            <a:pPr marL="285750" indent="-285750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गणकको भुमिकामाः ...............................................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उत्तरदाताको भुमिकामाः ........................................... </a:t>
            </a:r>
            <a:endParaRPr lang="en-US" sz="2400" dirty="0">
              <a:cs typeface="Kalimati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3AC4ED-3146-4511-85CC-278FD0A77851}"/>
              </a:ext>
            </a:extLst>
          </p:cNvPr>
          <p:cNvSpPr txBox="1"/>
          <p:nvPr/>
        </p:nvSpPr>
        <p:spPr>
          <a:xfrm>
            <a:off x="427956" y="3816730"/>
            <a:ext cx="61190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800" b="1" dirty="0">
                <a:cs typeface="Kalimati" pitchFamily="2"/>
              </a:rPr>
              <a:t>अन्तर्वार्ताको शुरूवात गर्ने नमुनाः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78040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589489" y="6517758"/>
            <a:ext cx="581942" cy="278634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2894" y="1388505"/>
            <a:ext cx="113647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उत्तरदाताई आफ्नो परिचय दिनुहोस् र आँफु आउनुको उद्देश्य बताउनुहोस्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नम्र र धैर्यताका साथ प्रस्तुत हुनुहोस्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व्यक्तित्व </a:t>
            </a:r>
            <a:r>
              <a:rPr lang="ne-NP" sz="2400">
                <a:cs typeface="Kalimati" pitchFamily="2"/>
              </a:rPr>
              <a:t>तथा सरसफाईमा ध्यान दिनुहोस्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संवेदनशील प्रश्नमा विशेष ध्यान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प्रश्न गराइमा निष्पक्षता अपनाउनुहोस्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उत्तरदाताको कुरा नकाट्नुहोस् तथा सबैलाई समान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 व्यवहार प्रदर्शन गर्नुहोस्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सिलसिलाबद्ध </a:t>
            </a:r>
            <a:r>
              <a:rPr lang="ne-NP" sz="2400">
                <a:cs typeface="Kalimati" pitchFamily="2"/>
              </a:rPr>
              <a:t>प्रश्न गर्नुहोस्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प्रश्नावली </a:t>
            </a:r>
            <a:r>
              <a:rPr lang="ne-NP" sz="2400" dirty="0">
                <a:cs typeface="Kalimati" pitchFamily="2"/>
              </a:rPr>
              <a:t>अनुसार नै </a:t>
            </a:r>
            <a:r>
              <a:rPr lang="ne-NP" sz="2400">
                <a:cs typeface="Kalimati" pitchFamily="2"/>
              </a:rPr>
              <a:t>प्रश्न गर्नुहोस्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असामान्य </a:t>
            </a:r>
            <a:r>
              <a:rPr lang="ne-NP" sz="2400" dirty="0">
                <a:cs typeface="Kalimati" pitchFamily="2"/>
              </a:rPr>
              <a:t>वा विशेष अवस्थामा </a:t>
            </a:r>
            <a:r>
              <a:rPr lang="ne-NP" sz="2400">
                <a:cs typeface="Kalimati" pitchFamily="2"/>
              </a:rPr>
              <a:t>विवरण संकलन गर्दा विशेष ख्याल गर्नुहोस् ।</a:t>
            </a: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अमर्यादित शब्द </a:t>
            </a:r>
            <a:r>
              <a:rPr lang="ne-NP" sz="2400">
                <a:cs typeface="Kalimati" pitchFamily="2"/>
              </a:rPr>
              <a:t>प्रयोग नगर्नुहोस्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493520" y="716907"/>
            <a:ext cx="9387840" cy="687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hi-IN" sz="2800" b="1">
                <a:solidFill>
                  <a:srgbClr val="0070C0"/>
                </a:solidFill>
                <a:cs typeface="Kalimati" pitchFamily="2"/>
              </a:rPr>
              <a:t>अन्तर</a:t>
            </a:r>
            <a:r>
              <a:rPr lang="ne-NP" sz="2800" b="1">
                <a:solidFill>
                  <a:srgbClr val="0070C0"/>
                </a:solidFill>
                <a:cs typeface="Kalimati" pitchFamily="2"/>
              </a:rPr>
              <a:t>्</a:t>
            </a:r>
            <a:r>
              <a:rPr lang="hi-IN" sz="2800" b="1">
                <a:solidFill>
                  <a:srgbClr val="0070C0"/>
                </a:solidFill>
                <a:cs typeface="Kalimati" pitchFamily="2"/>
              </a:rPr>
              <a:t>वार्ता </a:t>
            </a:r>
            <a:r>
              <a:rPr lang="hi-IN" sz="2800" b="1" dirty="0">
                <a:solidFill>
                  <a:srgbClr val="0070C0"/>
                </a:solidFill>
                <a:cs typeface="Kalimati" pitchFamily="2"/>
              </a:rPr>
              <a:t>सञ्चालन गर्दा ध्यान दिनुपर्ने व्यवहारिक पक्षहरू</a:t>
            </a:r>
            <a:endParaRPr lang="en-US" altLang="ko-KR" sz="2800" b="1" dirty="0">
              <a:solidFill>
                <a:srgbClr val="0070C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75552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22162" y="6451600"/>
            <a:ext cx="744438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29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912983"/>
            <a:ext cx="10042447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प्रदेश/जिल्ला/स्थानीय  जनगणना अधिकारीको मुख्य कार्यहरुको कहाँ उल्लेख गरिएको छ ? 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en-US" sz="2400" dirty="0" err="1">
                <a:cs typeface="Kalimati" panose="00000400000000000000" pitchFamily="2"/>
              </a:rPr>
              <a:t>प्रशिक्षकले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अपनाउनु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पर्ने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शिक्षण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सिकाईका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चरणहरु</a:t>
            </a:r>
            <a:r>
              <a:rPr lang="ne-NP" sz="2400" dirty="0">
                <a:cs typeface="Kalimati" panose="00000400000000000000" pitchFamily="2"/>
              </a:rPr>
              <a:t> के के हुन्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ne-NP" sz="2400" dirty="0">
                <a:cs typeface="Kalimati" panose="00000400000000000000" pitchFamily="2"/>
              </a:rPr>
              <a:t>प्रदेशस्तरीय प्रशिक्षकको मुख्य कार्य के के हुन् ?</a:t>
            </a: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BF18E-B394-426F-8FAB-2C9D1B52FA4F}"/>
              </a:ext>
            </a:extLst>
          </p:cNvPr>
          <p:cNvSpPr txBox="1"/>
          <p:nvPr/>
        </p:nvSpPr>
        <p:spPr>
          <a:xfrm>
            <a:off x="5441220" y="6488668"/>
            <a:ext cx="614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altLang="ko-KR" sz="1800" b="1" dirty="0">
                <a:solidFill>
                  <a:srgbClr val="002060"/>
                </a:solidFill>
                <a:latin typeface="खआ॥"/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68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22162" y="6451600"/>
            <a:ext cx="744438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902712" y="1423085"/>
            <a:ext cx="100424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प्रदेश/जिल्ला/स्थानीय  जनगणना अधिकारीको मुख्य कार्यहरुको कहाँ उल्लेख गरिएको छ ?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70C0"/>
                </a:solidFill>
                <a:cs typeface="Kalimati" pitchFamily="2"/>
              </a:rPr>
              <a:t>उत्तर: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राष्ट्रिय जनगणना सञ्चालन तथा व्यवस्थापन आदेश, २०७६ मा र जनगणना अधिकारी पुस्तिकामा उल्लेख गरिएको 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२)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प्रशिक्षकले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अपनाउनु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पर्ने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शिक्षण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सिकाईका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चरणहरु</a:t>
            </a:r>
            <a:r>
              <a:rPr lang="ne-NP" sz="2400" dirty="0">
                <a:solidFill>
                  <a:srgbClr val="0000FF"/>
                </a:solidFill>
                <a:latin typeface="Preeti" pitchFamily="2" charset="0"/>
                <a:cs typeface="Kalimati" pitchFamily="2"/>
              </a:rPr>
              <a:t> के के हुन्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उत्तरः </a:t>
            </a:r>
            <a:r>
              <a:rPr lang="en-US" sz="2400" dirty="0">
                <a:cs typeface="Kalimati" panose="00000400000000000000" pitchFamily="2"/>
              </a:rPr>
              <a:t>Plan, Prepare, Practice and Present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61199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22162" y="6451600"/>
            <a:ext cx="744438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902712" y="1423085"/>
            <a:ext cx="10042447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70C0"/>
                </a:solidFill>
                <a:cs typeface="Kalimati" pitchFamily="2"/>
              </a:rPr>
              <a:t>३) प्रदेशस्तरीय प्रशिक्षकको मुख्य कार्य के के हुन्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cs typeface="Kalimati" pitchFamily="2"/>
              </a:rPr>
              <a:t>उत्तर: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latin typeface="Preeti" pitchFamily="2" charset="0"/>
                <a:cs typeface="Kalimati" pitchFamily="2"/>
              </a:rPr>
              <a:t>प्रदेशस्तरीय प्रशिक्षक तालिममा सक्रिय सहभागी भर्इ जनगणनामा प्रयोग हुने अवधारणा, परिभाषा लगायत जनगणना सम्बन्धी प्रश्नावली फारामहरू भर्ने तरिकाको पूर्ण रूपमा जानकार हुने ।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गणक तालिममा आफूलार्इ तोकिएको स्थानमा प्रशिक्षकको रूपमा कार्य गर्ने ।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प्रदेश/जिल्ला जनगणना कार्यालयलार्इ आवश्यकता अनुसार अन्य सहयोग गर्ने ।</a:t>
            </a:r>
          </a:p>
        </p:txBody>
      </p:sp>
    </p:spTree>
    <p:extLst>
      <p:ext uri="{BB962C8B-B14F-4D97-AF65-F5344CB8AC3E}">
        <p14:creationId xmlns:p14="http://schemas.microsoft.com/office/powerpoint/2010/main" val="559175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863" y="935668"/>
            <a:ext cx="10953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सारांश तथा निष्कर्ष 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87470" y="6453963"/>
            <a:ext cx="815189" cy="405693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9E10B-A90A-43C7-B870-65FFD191DBAA}"/>
              </a:ext>
            </a:extLst>
          </p:cNvPr>
          <p:cNvSpPr txBox="1"/>
          <p:nvPr/>
        </p:nvSpPr>
        <p:spPr>
          <a:xfrm>
            <a:off x="659219" y="2736958"/>
            <a:ext cx="1122482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प्रदेश/जिल्ला/स्थानीय जनगणना अधिकारीको काम, कर्तव्य र अधिकार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जनगणनामा खटिने कर्मचारीले पालना गर्नुपर्ने पेशागत आचरण</a:t>
            </a:r>
            <a:endParaRPr lang="en-US" sz="2400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तालिम व्यवस्थापन सम्बन्धी</a:t>
            </a:r>
          </a:p>
        </p:txBody>
      </p:sp>
    </p:spTree>
    <p:extLst>
      <p:ext uri="{BB962C8B-B14F-4D97-AF65-F5344CB8AC3E}">
        <p14:creationId xmlns:p14="http://schemas.microsoft.com/office/powerpoint/2010/main" val="789073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662807"/>
            <a:ext cx="5897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59880" y="6475229"/>
            <a:ext cx="942780" cy="384428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48934D4E-2158-43AA-AFCC-15A552A82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868680"/>
            <a:ext cx="5502623" cy="550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9125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223" y="1392056"/>
            <a:ext cx="118021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विस्तृत जानकारीको लागि राष्ट्रिय जनगणना संचालन तथा व्यवस्थापन आदेश, २०७६ </a:t>
            </a:r>
          </a:p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तथा</a:t>
            </a:r>
          </a:p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प्रशिक्षण सहयोगी पुस्तिका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0599-DA03-4DED-A785-F4099EB7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1266" y="6475228"/>
            <a:ext cx="690702" cy="341784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698CD7-356E-4C68-B5AC-23C004C3C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" t="13321"/>
          <a:stretch/>
        </p:blipFill>
        <p:spPr>
          <a:xfrm>
            <a:off x="3898504" y="3935585"/>
            <a:ext cx="3067430" cy="26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6402</TotalTime>
  <Words>2148</Words>
  <Application>Microsoft Office PowerPoint</Application>
  <PresentationFormat>Widescreen</PresentationFormat>
  <Paragraphs>301</Paragraphs>
  <Slides>34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333</cp:revision>
  <dcterms:created xsi:type="dcterms:W3CDTF">2020-10-11T07:30:23Z</dcterms:created>
  <dcterms:modified xsi:type="dcterms:W3CDTF">2021-03-15T03:52:28Z</dcterms:modified>
</cp:coreProperties>
</file>