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79" r:id="rId2"/>
    <p:sldId id="257" r:id="rId3"/>
    <p:sldId id="329" r:id="rId4"/>
    <p:sldId id="518" r:id="rId5"/>
    <p:sldId id="519" r:id="rId6"/>
    <p:sldId id="520" r:id="rId7"/>
    <p:sldId id="521" r:id="rId8"/>
    <p:sldId id="522" r:id="rId9"/>
    <p:sldId id="523" r:id="rId10"/>
    <p:sldId id="524" r:id="rId11"/>
    <p:sldId id="525" r:id="rId12"/>
    <p:sldId id="526" r:id="rId13"/>
    <p:sldId id="527" r:id="rId14"/>
    <p:sldId id="528" r:id="rId15"/>
    <p:sldId id="367" r:id="rId16"/>
    <p:sldId id="336" r:id="rId17"/>
    <p:sldId id="337" r:id="rId18"/>
    <p:sldId id="515" r:id="rId19"/>
    <p:sldId id="517" r:id="rId20"/>
    <p:sldId id="376" r:id="rId21"/>
    <p:sldId id="36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gdelrishiram@gmail.com" initials="s" lastIdx="1" clrIdx="0">
    <p:extLst>
      <p:ext uri="{19B8F6BF-5375-455C-9EA6-DF929625EA0E}">
        <p15:presenceInfo xmlns:p15="http://schemas.microsoft.com/office/powerpoint/2012/main" userId="eb23dc28227e6c13" providerId="Windows Live"/>
      </p:ext>
    </p:extLst>
  </p:cmAuthor>
  <p:cmAuthor id="2" name="Deenanath Lamsal" initials="DL" lastIdx="1" clrIdx="1">
    <p:extLst>
      <p:ext uri="{19B8F6BF-5375-455C-9EA6-DF929625EA0E}">
        <p15:presenceInfo xmlns:p15="http://schemas.microsoft.com/office/powerpoint/2012/main" userId="0d974b638d37b2b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6" autoAdjust="0"/>
    <p:restoredTop sz="93883" autoAdjust="0"/>
  </p:normalViewPr>
  <p:slideViewPr>
    <p:cSldViewPr snapToGrid="0">
      <p:cViewPr varScale="1">
        <p:scale>
          <a:sx n="64" d="100"/>
          <a:sy n="64" d="100"/>
        </p:scale>
        <p:origin x="552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423A2-582F-4D36-9529-531F24B7A8DD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C036C-F7AF-41A9-8F7F-4ED97ECBA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7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5811" y="2533504"/>
            <a:ext cx="4872038" cy="30972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7042150" y="2347913"/>
            <a:ext cx="3289300" cy="2770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40B2E4-A264-431E-ABDE-38E3BCDA587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4173"/>
            <a:ext cx="12192000" cy="541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5640"/>
            <a:ext cx="10515600" cy="5164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96132" y="6451887"/>
            <a:ext cx="445835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fld id="{26402401-4522-4C0F-A737-197EB07E4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1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426321" y="48478"/>
            <a:ext cx="9564914" cy="1020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27224" y="-8479"/>
            <a:ext cx="564776" cy="63822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0" y="2671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400" b="0" dirty="0">
                <a:solidFill>
                  <a:srgbClr val="FF0000"/>
                </a:solidFill>
                <a:cs typeface="Kalimati" panose="00000400000000000000" pitchFamily="2"/>
              </a:rPr>
              <a:t>केन्द्रीय तथ्याङ्क विभाग</a:t>
            </a:r>
          </a:p>
          <a:p>
            <a:pPr algn="ctr"/>
            <a:r>
              <a:rPr lang="ne-NP" sz="1800" b="0" dirty="0">
                <a:solidFill>
                  <a:srgbClr val="FF0000"/>
                </a:solidFill>
                <a:cs typeface="Kalimati" panose="00000400000000000000" pitchFamily="2"/>
              </a:rPr>
              <a:t>राष्ट्रिय जनगणना २०७८</a:t>
            </a:r>
          </a:p>
        </p:txBody>
      </p:sp>
      <p:sp>
        <p:nvSpPr>
          <p:cNvPr id="15" name="Footer Placeholder 12"/>
          <p:cNvSpPr txBox="1">
            <a:spLocks/>
          </p:cNvSpPr>
          <p:nvPr userDrawn="1"/>
        </p:nvSpPr>
        <p:spPr>
          <a:xfrm>
            <a:off x="6504043" y="6481297"/>
            <a:ext cx="54965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Kalimati" panose="00000400000000000000" pitchFamily="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baseline="0" dirty="0">
                <a:solidFill>
                  <a:srgbClr val="FFC000"/>
                </a:solidFill>
                <a:latin typeface="+mn-lt"/>
                <a:ea typeface="+mn-ea"/>
                <a:cs typeface="Kalimati" panose="00000400000000000000" pitchFamily="2"/>
              </a:rPr>
              <a:t>Page 1/….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0367158" y="6388925"/>
            <a:ext cx="1824842" cy="457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Image result for logo of nepal government">
            <a:extLst>
              <a:ext uri="{FF2B5EF4-FFF2-40B4-BE49-F238E27FC236}">
                <a16:creationId xmlns:a16="http://schemas.microsoft.com/office/drawing/2014/main" id="{37617D38-7CA1-4E48-BC21-5545BAE5D0F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65"/>
            <a:ext cx="692131" cy="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0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-21714" y="3582016"/>
            <a:ext cx="7416427" cy="2889904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b="1" dirty="0">
              <a:solidFill>
                <a:srgbClr val="002060"/>
              </a:solidFill>
              <a:latin typeface="Ganesh" pitchFamily="2" charset="0"/>
              <a:ea typeface="Calibri"/>
              <a:cs typeface="Kalimati" panose="00000400000000000000" pitchFamily="2"/>
            </a:endParaRPr>
          </a:p>
          <a:p>
            <a:pPr marL="0" indent="0" algn="ctr">
              <a:buNone/>
            </a:pPr>
            <a:r>
              <a:rPr lang="ne-NP" sz="2800" b="1" dirty="0">
                <a:cs typeface="Kalimati" pitchFamily="2"/>
              </a:rPr>
              <a:t>परिवारमा अक्सर बसोबास गर्ने सदस्य संख्या</a:t>
            </a:r>
          </a:p>
          <a:p>
            <a:pPr marL="0" indent="0" algn="ctr">
              <a:buNone/>
            </a:pPr>
            <a:r>
              <a:rPr lang="ne-NP" sz="2800" b="1" dirty="0">
                <a:cs typeface="Kalimati" pitchFamily="2"/>
              </a:rPr>
              <a:t>(अन्य लिङ्गी)</a:t>
            </a:r>
            <a:endParaRPr lang="en-US" sz="2800" b="1" dirty="0">
              <a:cs typeface="Kalimati" pitchFamily="2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235" y="4158486"/>
            <a:ext cx="3187033" cy="2124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19"/>
          <p:cNvSpPr txBox="1">
            <a:spLocks/>
          </p:cNvSpPr>
          <p:nvPr/>
        </p:nvSpPr>
        <p:spPr>
          <a:xfrm>
            <a:off x="11826240" y="6471920"/>
            <a:ext cx="340360" cy="3860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CA68A19-4C45-4705-82D0-EA5A8D369F6E}"/>
              </a:ext>
            </a:extLst>
          </p:cNvPr>
          <p:cNvSpPr txBox="1">
            <a:spLocks/>
          </p:cNvSpPr>
          <p:nvPr/>
        </p:nvSpPr>
        <p:spPr>
          <a:xfrm>
            <a:off x="0" y="720812"/>
            <a:ext cx="12192000" cy="191780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राष्ट्रिय जनगणना २०७८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प्रदेश</a:t>
            </a:r>
            <a:r>
              <a:rPr lang="ne-NP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/</a:t>
            </a:r>
            <a:r>
              <a:rPr lang="hi-IN" sz="2800" b="1" dirty="0">
                <a:solidFill>
                  <a:srgbClr val="142DAC"/>
                </a:solidFill>
                <a:latin typeface="Calibri" panose="020F0502020204030204" pitchFamily="34" charset="0"/>
                <a:cs typeface="Kalimati" panose="00000400000000000000" pitchFamily="2"/>
              </a:rPr>
              <a:t>जिल्ला जनगणना अधिकारी तथा सहायक जनगणना अधिकारी तालिम </a:t>
            </a:r>
            <a:endParaRPr lang="en-US" sz="2800" b="1" dirty="0">
              <a:solidFill>
                <a:srgbClr val="142DAC"/>
              </a:solidFill>
              <a:latin typeface="Calibri" panose="020F0502020204030204" pitchFamily="34" charset="0"/>
              <a:cs typeface="Kalimati" panose="00000400000000000000" pitchFamily="2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400" b="1" dirty="0">
                <a:solidFill>
                  <a:srgbClr val="142DAC"/>
                </a:solidFill>
                <a:latin typeface="Calibri" panose="020F0502020204030204" pitchFamily="34" charset="0"/>
                <a:ea typeface="Calibri" panose="020F0502020204030204" pitchFamily="34" charset="0"/>
                <a:cs typeface="Kalimati" panose="00000400000000000000" pitchFamily="2"/>
              </a:rPr>
              <a:t>मितिः २०७७ फागुन २०</a:t>
            </a:r>
            <a:endParaRPr lang="ne-NP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Kalimati" panose="00000400000000000000" pitchFamily="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en-US" sz="3200" dirty="0">
              <a:solidFill>
                <a:srgbClr val="142DAC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1" y="3083375"/>
            <a:ext cx="2798990" cy="209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421" y="780026"/>
            <a:ext cx="9351489" cy="5645872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10633" y="1748836"/>
            <a:ext cx="2798990" cy="1908757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400" b="1" dirty="0">
                <a:solidFill>
                  <a:srgbClr val="002060"/>
                </a:solidFill>
                <a:latin typeface="Ganesh" pitchFamily="2" charset="0"/>
                <a:cs typeface="Kalimati" panose="00000400000000000000" pitchFamily="2"/>
              </a:rPr>
              <a:t>प्रस्तुतिका विषय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56808" y="2237461"/>
            <a:ext cx="8156713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यौनिक तथा लैङ्गिक अल्पसंख्यक समुदायको अधिकार, चूनौती र उपलब्धी </a:t>
            </a:r>
            <a:endParaRPr lang="en-US" sz="2400" dirty="0">
              <a:cs typeface="Kalimati" pitchFamily="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परिवारमा अक्सर बसोबास गर्ने सदस्य संख्या</a:t>
            </a:r>
            <a:r>
              <a:rPr lang="en-US" sz="2400" dirty="0">
                <a:cs typeface="Kalimati" pitchFamily="2"/>
              </a:rPr>
              <a:t> </a:t>
            </a:r>
            <a:r>
              <a:rPr lang="ne-NP" sz="2400" dirty="0">
                <a:cs typeface="Kalimati" pitchFamily="2"/>
              </a:rPr>
              <a:t>(अन्य लिङ्गी)</a:t>
            </a:r>
            <a:endParaRPr lang="en-US" sz="2400" dirty="0">
              <a:cs typeface="Kalimati" pitchFamily="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कक्षा मूल्यांकन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9"/>
          <p:cNvSpPr txBox="1">
            <a:spLocks/>
          </p:cNvSpPr>
          <p:nvPr/>
        </p:nvSpPr>
        <p:spPr>
          <a:xfrm>
            <a:off x="11602720" y="6425898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2</a:t>
            </a:fld>
            <a:endParaRPr lang="en-US" dirty="0">
              <a:latin typeface="Fontasy Himali" panose="0402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63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 dirty="0">
                <a:solidFill>
                  <a:srgbClr val="002060"/>
                </a:solidFill>
                <a:cs typeface="Kalimati" pitchFamily="2"/>
              </a:rPr>
              <a:t>सन्दर्भ सामाग्री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130828" y="1586068"/>
            <a:ext cx="1183049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सुपरिवेक्षक पुस्तिकाको</a:t>
            </a:r>
            <a:r>
              <a:rPr lang="ne-NP" sz="2400" b="1" dirty="0">
                <a:solidFill>
                  <a:srgbClr val="002060"/>
                </a:solidFill>
                <a:cs typeface="Kalimati" pitchFamily="2"/>
              </a:rPr>
              <a:t> </a:t>
            </a:r>
            <a:r>
              <a:rPr lang="ne-NP" sz="2400">
                <a:cs typeface="Kalimati" pitchFamily="2"/>
              </a:rPr>
              <a:t>पेज ४५ देखि ४७ सम्म</a:t>
            </a:r>
            <a:endParaRPr lang="ne-NP" sz="2400" dirty="0">
              <a:cs typeface="Kalimati" pitchFamily="2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E741D8-53D3-41CD-A5F6-13AAE8930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4289" y="3060898"/>
            <a:ext cx="2465359" cy="346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पृष्ठभूमी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140767" y="1586068"/>
            <a:ext cx="11830499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निल हिरा समाज २००१ म स्थापित नेपालमा एलजीबीटीआई व्यक्तिहरुको यौन स्वास्थ्य र मानव अधिकार सम्बोधन गर्ने अग्रणी संस्था हो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मितिनी नेपाल (एक गैर सरकारी संस्था हो जस्ले समलिङ्गी महिला, द्वलिङ्गी महिला र ट्रान्सजेन्डर पूरुषहरुको विषयमा काम गर्न स्थापना भयो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 dirty="0">
              <a:cs typeface="Kalimati" pitchFamily="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समावेशी फोरम नेपाल स्वतन्त्र, गैर नाफा कमाउने र गैर सरकारी सामाजिक संस्था हो जस्लो यौनिक तथा लैंङ्गिक अल्पसंख्यक समूदाय (महिला) को लागि २०१३ मा स्थापित नेपालमा यौनिक तथा लैंङ्गिक अल्पसंख्यकको उत्थानमा समर्पित छ ।</a:t>
            </a:r>
          </a:p>
        </p:txBody>
      </p:sp>
    </p:spTree>
    <p:extLst>
      <p:ext uri="{BB962C8B-B14F-4D97-AF65-F5344CB8AC3E}">
        <p14:creationId xmlns:p14="http://schemas.microsoft.com/office/powerpoint/2010/main" val="806230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5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हामी किन अगाडी आएका छौ ?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180750" y="1933247"/>
            <a:ext cx="11830499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नेपालमा यौनिक तथा लैंङ्गिक अल्पसंख्यकको मानव अधिकारको संरक्षण र प्रर्वद्यन गर्ने ।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e-NP" sz="2400">
              <a:cs typeface="Kalimati" pitchFamily="2"/>
            </a:endParaRP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समतामूलक समाज जहाँ यौनिक तथा लैंङ्गिक अल्पसंख्यकको सम्मान गरिन्छ, यौनिक तथा लैंङ्गिक अल्पसंख्यकहरु मर्यादाका साथ सामाजिक सुरक्षा र न्यायको पहूँचमा   रहन सक्छ, समानता र सहभागिता सहित पर्याप्त सामाजिक, सांस्कृतिक, आर्थिक, कानूनि र राजनीतिक अधिकार सहित , भेदभाव, हिंसा, आक्रमण र डर बिना जिवन यापन गर्न सक्छन् ।</a:t>
            </a:r>
          </a:p>
        </p:txBody>
      </p:sp>
    </p:spTree>
    <p:extLst>
      <p:ext uri="{BB962C8B-B14F-4D97-AF65-F5344CB8AC3E}">
        <p14:creationId xmlns:p14="http://schemas.microsoft.com/office/powerpoint/2010/main" val="3122510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रणनीतिक योजना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180750" y="1933247"/>
            <a:ext cx="11830499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एचआईभी रोकथामा, केयर र उपचार यौन तथा प्रजनन् स्वास्थ्य मानसिक स्वास्थ्य । 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मानव अधिकार, वकालत र जनचेतना ।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मानव अधिकार हनन्को अभिलेखिकरण ।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मिडिया वकालत ।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स्कूल स्तर कार्यक्रम ।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क्षमता अभिवृद्धि ।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परिवारमा वकालत तथा जनचेतना कार्यक्रम ।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सामाजिक मूद्दा काम गर्दै ।</a:t>
            </a:r>
          </a:p>
        </p:txBody>
      </p:sp>
    </p:spTree>
    <p:extLst>
      <p:ext uri="{BB962C8B-B14F-4D97-AF65-F5344CB8AC3E}">
        <p14:creationId xmlns:p14="http://schemas.microsoft.com/office/powerpoint/2010/main" val="296512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89986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मूख्य क्षेत्र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180750" y="1933247"/>
            <a:ext cx="11830499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कानूनी लैंङ्गिक पहिचान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संविधानको उचित कार्यान्वयन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रणनितीक जानकारी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वैवाहिक समानता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रोजगारीमा समान अवसर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कूनै पनि सरकारी तथा निजी क्षेत्रमा  शिक्षा, स्वास्थ्य सेवाहरुमा समान पहूँचले 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itchFamily="2"/>
              </a:rPr>
              <a:t>स्वीकार्य र समावेशीकरण</a:t>
            </a:r>
          </a:p>
        </p:txBody>
      </p:sp>
    </p:spTree>
    <p:extLst>
      <p:ext uri="{BB962C8B-B14F-4D97-AF65-F5344CB8AC3E}">
        <p14:creationId xmlns:p14="http://schemas.microsoft.com/office/powerpoint/2010/main" val="3696497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654517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सर्वोच्चका फैसलाहरु तथा अन्य प्रावधानहरु 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104961" y="1056272"/>
            <a:ext cx="11830499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२ जना बालिगहरुको यौनिकता र लैगिंकता जे जस्तो भएता पनि संगै बस्न पाउन कानूले रोक्दैन् । सन् २०१३ को सर्वोच्चको फैसला 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जिवन साथी भिसामा भएको  सन् २०१७ को सर्वोच्चको फैसला ।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स्वअनूभुतिको आधारमा लिंग र नाम परिर्वतको सन् २०१७ को सर्वोच्चको फैसला ।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सूरक्षित मातृत्व र यौन तथा प्रजनन् स्वास्थ्य सम्बन्धि नितिमा यौनिक तथा लैङ्गिक अल्पसंख्यकलाई बिना भेदभाव स्वास्थ्य सेवामा पहूँच ।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लिङ्गको महलमा अन्य राखि नागरिकता (सन् २०१३) र राहादानी (सन् २०१५) वितरण 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कक्षा ६ ७ र ८ को स्वास्थ्य तथा शाररिक शिक्षामा यौनिक तथा लैङ्गिक अल्पसंख्यकको बारेमा समावेस । 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राष्ट्रिय मानव अधिकार आयोगमा यौनिक तथा लैङ्गिक अल्पसंख्यकको मूद्दा हेर्ने निकाय ।</a:t>
            </a:r>
          </a:p>
        </p:txBody>
      </p:sp>
    </p:spTree>
    <p:extLst>
      <p:ext uri="{BB962C8B-B14F-4D97-AF65-F5344CB8AC3E}">
        <p14:creationId xmlns:p14="http://schemas.microsoft.com/office/powerpoint/2010/main" val="3551221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2387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2800" b="1">
                <a:solidFill>
                  <a:srgbClr val="002060"/>
                </a:solidFill>
                <a:cs typeface="Kalimati" pitchFamily="2"/>
              </a:rPr>
              <a:t>अभियानको सफलता 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146521" y="1247090"/>
            <a:ext cx="11830499" cy="5770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महिला बालबालिका तथा जेष्ठ नागरिक मन्त्रालय यौनिक तथा लैङ्गिक अल्पसंख्यकको मूद्दा हेर्ने मूख्य मन्त्रालय ।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संयूक्त राष्ट्र संघको मानव अधिकार परिषद्मा यौनिक तथा लैङ्गिक अल्पसंख्यकको मूद्दा हेर्ने स्वत्रन्त विज्ञलाई नेपालको समर्थन।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संयूक्त राष्ट्र संघको यौनिक तथा लैङ्गिक अल्पसंख्यक </a:t>
            </a:r>
            <a:r>
              <a:rPr lang="en-US" sz="2400" dirty="0">
                <a:latin typeface="The roman"/>
              </a:rPr>
              <a:t>core group</a:t>
            </a:r>
            <a:r>
              <a:rPr lang="ne-NP" sz="2400" dirty="0">
                <a:cs typeface="Kalimati" pitchFamily="2"/>
              </a:rPr>
              <a:t> नेपाल सहभागि ।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राष्ट्रिय एच.आई.भि रणनिति २०१६–२०२१ मा तेस्रोलिंगि तथा समलिंगि लगाएत अन्य एच.आई.भि को जोखिममा परेको समूदायको समावेश । 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यौनिक तथा लैङ्गिक अल्पसंख्यक विषयमा सञ्चार माध्यमा विस्तारै सचेतना ।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समूदायका व्यक्तिहरु विस्तारै खुलेर आउदैं ।</a:t>
            </a:r>
          </a:p>
          <a:p>
            <a:pPr marL="630238" indent="-630238" defTabSz="190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आगामि जनगणनामा लैङ्गिक अल्पसंख्यकको गणना हूने ।</a:t>
            </a:r>
          </a:p>
        </p:txBody>
      </p:sp>
    </p:spTree>
    <p:extLst>
      <p:ext uri="{BB962C8B-B14F-4D97-AF65-F5344CB8AC3E}">
        <p14:creationId xmlns:p14="http://schemas.microsoft.com/office/powerpoint/2010/main" val="4186192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10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2387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6000" b="1"/>
              <a:t>LGBTIQ?</a:t>
            </a:r>
            <a:endParaRPr lang="hi-IN" sz="2800" b="1" dirty="0">
              <a:solidFill>
                <a:srgbClr val="002060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1461889" y="2459504"/>
            <a:ext cx="956959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ne-NP" sz="3600"/>
              <a:t> </a:t>
            </a:r>
            <a:r>
              <a:rPr lang="en-US" sz="3600"/>
              <a:t>L – Lesbian</a:t>
            </a:r>
          </a:p>
          <a:p>
            <a:pPr>
              <a:buFont typeface="Wingdings" pitchFamily="2" charset="2"/>
              <a:buChar char="v"/>
            </a:pPr>
            <a:r>
              <a:rPr lang="ne-NP" sz="3600"/>
              <a:t> </a:t>
            </a:r>
            <a:r>
              <a:rPr lang="en-US" sz="3600"/>
              <a:t>G – Gay</a:t>
            </a:r>
          </a:p>
          <a:p>
            <a:pPr>
              <a:buFont typeface="Wingdings" pitchFamily="2" charset="2"/>
              <a:buChar char="v"/>
            </a:pPr>
            <a:r>
              <a:rPr lang="ne-NP" sz="3600"/>
              <a:t> </a:t>
            </a:r>
            <a:r>
              <a:rPr lang="en-US" sz="3600"/>
              <a:t>B – Bi Sexual</a:t>
            </a:r>
          </a:p>
          <a:p>
            <a:pPr>
              <a:buFont typeface="Wingdings" pitchFamily="2" charset="2"/>
              <a:buChar char="v"/>
            </a:pPr>
            <a:r>
              <a:rPr lang="ne-NP" sz="3600"/>
              <a:t> </a:t>
            </a:r>
            <a:r>
              <a:rPr lang="en-US" sz="3600"/>
              <a:t>T- Transgender</a:t>
            </a:r>
          </a:p>
          <a:p>
            <a:pPr>
              <a:buFont typeface="Wingdings" pitchFamily="2" charset="2"/>
              <a:buChar char="v"/>
            </a:pPr>
            <a:r>
              <a:rPr lang="ne-NP" sz="3600"/>
              <a:t> </a:t>
            </a:r>
            <a:r>
              <a:rPr lang="en-US" sz="3600"/>
              <a:t>I- Intersex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36654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11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23870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400" b="1">
                <a:solidFill>
                  <a:srgbClr val="0000FF"/>
                </a:solidFill>
              </a:rPr>
              <a:t>LGBTIQ?</a:t>
            </a:r>
            <a:endParaRPr lang="hi-IN" b="1" dirty="0">
              <a:solidFill>
                <a:srgbClr val="0000FF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474315" y="1562663"/>
            <a:ext cx="110314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400" b="1">
                <a:cs typeface="Kalimati" panose="00000400000000000000" pitchFamily="2"/>
              </a:rPr>
              <a:t>समलिङ्गी महिला </a:t>
            </a:r>
            <a:r>
              <a:rPr lang="en-US" sz="3200" b="1">
                <a:latin typeface="Preeti" pitchFamily="2" charset="0"/>
                <a:cs typeface="Kalimati" panose="00000400000000000000" pitchFamily="2"/>
              </a:rPr>
              <a:t>–</a:t>
            </a:r>
            <a:r>
              <a:rPr lang="en-US" sz="3200" b="1">
                <a:latin typeface="The roman"/>
                <a:cs typeface="Kalimati" panose="00000400000000000000" pitchFamily="2"/>
              </a:rPr>
              <a:t>Lesbian</a:t>
            </a:r>
            <a:endParaRPr lang="ne-NP" sz="2400">
              <a:cs typeface="Kalimati" panose="00000400000000000000" pitchFamily="2"/>
            </a:endParaRPr>
          </a:p>
          <a:p>
            <a:r>
              <a:rPr lang="ne-NP" sz="2400">
                <a:cs typeface="Kalimati" panose="00000400000000000000" pitchFamily="2"/>
              </a:rPr>
              <a:t>कूनै पनि महिला अर्को महिलासंग यौनिक, मानसिक, शाररिक ,भावनात्मक र प्रणयात्मक रुपले आर्कषण हन्छन भने त्यस्ता महिलाई समलिङ्गि महिला भनिन्छ ।</a:t>
            </a:r>
          </a:p>
          <a:p>
            <a:endParaRPr lang="ne-NP" sz="2400">
              <a:cs typeface="Kalimati" panose="00000400000000000000" pitchFamily="2"/>
            </a:endParaRPr>
          </a:p>
          <a:p>
            <a:r>
              <a:rPr lang="ne-NP" sz="2400" b="1">
                <a:cs typeface="Kalimati" panose="00000400000000000000" pitchFamily="2"/>
              </a:rPr>
              <a:t>समलिङ्गी पूरुष –</a:t>
            </a:r>
            <a:r>
              <a:rPr lang="en-US" sz="3200" b="1">
                <a:latin typeface="The roman"/>
                <a:cs typeface="Kalimati" panose="00000400000000000000" pitchFamily="2"/>
              </a:rPr>
              <a:t>Gay</a:t>
            </a:r>
            <a:endParaRPr lang="ne-NP" sz="2400" b="1">
              <a:cs typeface="Kalimati" panose="00000400000000000000" pitchFamily="2"/>
            </a:endParaRPr>
          </a:p>
          <a:p>
            <a:r>
              <a:rPr lang="ne-NP" sz="2400">
                <a:cs typeface="Kalimati" panose="00000400000000000000" pitchFamily="2"/>
              </a:rPr>
              <a:t>कूनै पनि पूरुष अर्को पूरुषसगं यौनिक, मानसिक, शाररिक, भावनात्मक र प्रणयात्मक आर्कषण हन्छन भने त्यस्ता पूरुषलाई समलिङ्गि पूरुष भनिन्छ ।</a:t>
            </a:r>
          </a:p>
          <a:p>
            <a:endParaRPr lang="ne-NP" sz="2400">
              <a:cs typeface="Kalimati" panose="00000400000000000000" pitchFamily="2"/>
            </a:endParaRPr>
          </a:p>
          <a:p>
            <a:r>
              <a:rPr lang="ne-NP" sz="2400" b="1">
                <a:cs typeface="Kalimati" panose="00000400000000000000" pitchFamily="2"/>
              </a:rPr>
              <a:t>द्विलिङ्गी –</a:t>
            </a:r>
            <a:r>
              <a:rPr lang="en-US" sz="3200" b="1">
                <a:latin typeface="Kali\"/>
                <a:cs typeface="Kalimati" panose="00000400000000000000" pitchFamily="2"/>
              </a:rPr>
              <a:t>Bi-Sexual</a:t>
            </a:r>
            <a:endParaRPr lang="ne-NP" sz="2400" b="1">
              <a:latin typeface="Kali\"/>
              <a:cs typeface="Kalimati" panose="00000400000000000000" pitchFamily="2"/>
            </a:endParaRPr>
          </a:p>
          <a:p>
            <a:r>
              <a:rPr lang="ne-NP" sz="2400">
                <a:cs typeface="Kalimati" panose="00000400000000000000" pitchFamily="2"/>
              </a:rPr>
              <a:t>आफू भन्दा फरक लैङ्गिकता र आफू जस्तै लैङ्गिकता भएका दुबै संग यौनिक, मानसिक, शाररिक र भावनात्मक तथा प्रणयात्मक आकर्षण भएका व्यक्तिहरुलाई द्घिलींङ्गि भनिन्छ ।</a:t>
            </a:r>
          </a:p>
        </p:txBody>
      </p:sp>
    </p:spTree>
    <p:extLst>
      <p:ext uri="{BB962C8B-B14F-4D97-AF65-F5344CB8AC3E}">
        <p14:creationId xmlns:p14="http://schemas.microsoft.com/office/powerpoint/2010/main" val="3742285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12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23870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400" b="1">
                <a:solidFill>
                  <a:srgbClr val="0000FF"/>
                </a:solidFill>
              </a:rPr>
              <a:t>LGBTIQ?</a:t>
            </a:r>
            <a:endParaRPr lang="hi-IN" b="1" dirty="0">
              <a:solidFill>
                <a:srgbClr val="0000FF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474315" y="1562663"/>
            <a:ext cx="110314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400" b="1">
                <a:cs typeface="Kalimati" panose="00000400000000000000" pitchFamily="2"/>
              </a:rPr>
              <a:t>ट्रान्सजेन्डर – </a:t>
            </a:r>
            <a:r>
              <a:rPr lang="en-US" sz="2400" b="1">
                <a:latin typeface="The roman"/>
                <a:cs typeface="Kalimati" panose="00000400000000000000" pitchFamily="2"/>
              </a:rPr>
              <a:t>Transgender</a:t>
            </a:r>
            <a:endParaRPr lang="ne-NP" sz="2400">
              <a:cs typeface="Kalimati" panose="00000400000000000000" pitchFamily="2"/>
            </a:endParaRPr>
          </a:p>
          <a:p>
            <a:r>
              <a:rPr lang="ne-NP" sz="2400">
                <a:cs typeface="Kalimati" panose="00000400000000000000" pitchFamily="2"/>
              </a:rPr>
              <a:t>जन्मदा यौनाङ्गको आधारमा इङ्गित गरिएको लिङ्गसँग मेल नखाने लैङ्गिक पहिचान भएका व्यक्तिहरुलाई ट्रान्सजेन्डर भनिन्छ।</a:t>
            </a:r>
          </a:p>
          <a:p>
            <a:r>
              <a:rPr lang="ne-NP" sz="2400">
                <a:cs typeface="Kalimati" panose="00000400000000000000" pitchFamily="2"/>
              </a:rPr>
              <a:t>  </a:t>
            </a:r>
          </a:p>
          <a:p>
            <a:r>
              <a:rPr lang="ne-NP" sz="2400" b="1">
                <a:cs typeface="Kalimati" panose="00000400000000000000" pitchFamily="2"/>
              </a:rPr>
              <a:t>ट्रान्सजेन्डर पूरुष – </a:t>
            </a:r>
            <a:r>
              <a:rPr lang="en-US" sz="2400" b="1">
                <a:latin typeface="The roman"/>
                <a:cs typeface="Kalimati" panose="00000400000000000000" pitchFamily="2"/>
              </a:rPr>
              <a:t>Transgender Man</a:t>
            </a:r>
            <a:endParaRPr lang="ne-NP" sz="2400">
              <a:cs typeface="Kalimati" panose="00000400000000000000" pitchFamily="2"/>
            </a:endParaRPr>
          </a:p>
          <a:p>
            <a:r>
              <a:rPr lang="ne-NP" sz="2400">
                <a:cs typeface="Kalimati" panose="00000400000000000000" pitchFamily="2"/>
              </a:rPr>
              <a:t>जन्मदा योनाङ्गको आधारमा स्त्रिलिङ्ग इङ्गित  गरिएको तर हूर्किने क्रममा पूरुष   लैंङ्गिक पहिचान भएका व्यक्तिलाई ट्रान्सजेन्डर पूरुष भनिन्छ ।</a:t>
            </a:r>
          </a:p>
          <a:p>
            <a:r>
              <a:rPr lang="ne-NP" sz="2400">
                <a:cs typeface="Kalimati" panose="00000400000000000000" pitchFamily="2"/>
              </a:rPr>
              <a:t> </a:t>
            </a:r>
          </a:p>
          <a:p>
            <a:r>
              <a:rPr lang="ne-NP" sz="2400" b="1">
                <a:cs typeface="Kalimati" panose="00000400000000000000" pitchFamily="2"/>
              </a:rPr>
              <a:t>ट्रान्सजेन्डर महिला – </a:t>
            </a:r>
            <a:r>
              <a:rPr lang="en-US" sz="2400" b="1">
                <a:latin typeface="The roman"/>
                <a:cs typeface="Kalimati" panose="00000400000000000000" pitchFamily="2"/>
              </a:rPr>
              <a:t>Transgender Women</a:t>
            </a:r>
            <a:endParaRPr lang="ne-NP" sz="2400">
              <a:cs typeface="Kalimati" panose="00000400000000000000" pitchFamily="2"/>
            </a:endParaRPr>
          </a:p>
          <a:p>
            <a:r>
              <a:rPr lang="ne-NP" sz="2400">
                <a:cs typeface="Kalimati" panose="00000400000000000000" pitchFamily="2"/>
              </a:rPr>
              <a:t>जन्मदा योनाङ्ग को आधारमा पुलिीङ्ग इङ्गित  गरिएको तर हूर्किने क्रममा महिला लैंङ्गिक पहिचान भएका व्यक्तिलाई ट्रान्सजेन्डर महिला भनिन्छ ।</a:t>
            </a:r>
          </a:p>
          <a:p>
            <a:r>
              <a:rPr lang="ne-NP" sz="2400">
                <a:cs typeface="Kalimati" panose="00000400000000000000" pitchFamily="2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29896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13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23870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400" b="1">
                <a:solidFill>
                  <a:srgbClr val="0000FF"/>
                </a:solidFill>
              </a:rPr>
              <a:t>LGBTIQ?</a:t>
            </a:r>
            <a:endParaRPr lang="hi-IN" b="1" dirty="0">
              <a:solidFill>
                <a:srgbClr val="0000FF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580261" y="1562663"/>
            <a:ext cx="11031478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e-NP" sz="2400" b="1">
                <a:cs typeface="Kalimati" panose="00000400000000000000" pitchFamily="2"/>
              </a:rPr>
              <a:t>तेस्रो लिङ्गी – </a:t>
            </a:r>
            <a:r>
              <a:rPr lang="en-US" sz="2800" b="1">
                <a:latin typeface="The roman"/>
              </a:rPr>
              <a:t>Thirdgender</a:t>
            </a:r>
            <a:endParaRPr lang="ne-NP" sz="2400" b="1">
              <a:cs typeface="Kalimati" panose="00000400000000000000" pitchFamily="2"/>
            </a:endParaRPr>
          </a:p>
          <a:p>
            <a:r>
              <a:rPr lang="ne-NP" sz="2400">
                <a:cs typeface="Kalimati" panose="00000400000000000000" pitchFamily="2"/>
              </a:rPr>
              <a:t>आफूलाई महिला र पूरुष भन्दा फरक मान्ने र महिला र पूरुष  परिभाषा भन्दा फरक र भिन्न भनी पहिचान गर्ने व्यक्तिहरुलाई तेस्रोलींङ्गि भनिन्छ ।</a:t>
            </a:r>
          </a:p>
          <a:p>
            <a:r>
              <a:rPr lang="ne-NP" sz="2400" b="1">
                <a:cs typeface="Kalimati" panose="00000400000000000000" pitchFamily="2"/>
              </a:rPr>
              <a:t> </a:t>
            </a:r>
          </a:p>
          <a:p>
            <a:r>
              <a:rPr lang="ne-NP" sz="2400" b="1">
                <a:cs typeface="Kalimati" panose="00000400000000000000" pitchFamily="2"/>
              </a:rPr>
              <a:t>क्वयेर – </a:t>
            </a:r>
            <a:r>
              <a:rPr lang="en-US" sz="3600" b="1">
                <a:latin typeface="The roman"/>
              </a:rPr>
              <a:t>Queer</a:t>
            </a:r>
            <a:endParaRPr lang="ne-NP" sz="2400" b="1">
              <a:cs typeface="Kalimati" panose="00000400000000000000" pitchFamily="2"/>
            </a:endParaRPr>
          </a:p>
          <a:p>
            <a:r>
              <a:rPr lang="ne-NP" sz="2400">
                <a:cs typeface="Kalimati" panose="00000400000000000000" pitchFamily="2"/>
              </a:rPr>
              <a:t>सिमान्तकृत यौनिक तथा लैङ्गिक अल्पसंख्यक व्यक्तिहरुलाई छोटकरिमा क्रयेर भनिन्छ । </a:t>
            </a:r>
          </a:p>
          <a:p>
            <a:r>
              <a:rPr lang="ne-NP" sz="2400">
                <a:cs typeface="Kalimati" panose="00000400000000000000" pitchFamily="2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4003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704320" y="6451600"/>
            <a:ext cx="462280" cy="381635"/>
          </a:xfrm>
        </p:spPr>
        <p:txBody>
          <a:bodyPr/>
          <a:lstStyle/>
          <a:p>
            <a:pPr algn="ctr"/>
            <a:fld id="{2840B2E4-A264-431E-ABDE-38E3BCDA5876}" type="slidenum">
              <a:rPr lang="en-US" smtClean="0">
                <a:latin typeface="Fontasy Himali" panose="04020500000000000000" pitchFamily="82" charset="0"/>
              </a:rPr>
              <a:pPr algn="ctr"/>
              <a:t>14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D0C32-7750-4116-8DA0-A23E3B6013F3}"/>
              </a:ext>
            </a:extLst>
          </p:cNvPr>
          <p:cNvSpPr/>
          <p:nvPr/>
        </p:nvSpPr>
        <p:spPr>
          <a:xfrm>
            <a:off x="0" y="723870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ne-NP" sz="4400" b="1">
                <a:solidFill>
                  <a:srgbClr val="0000FF"/>
                </a:solidFill>
                <a:cs typeface="Kalimati" panose="00000400000000000000" pitchFamily="2"/>
              </a:rPr>
              <a:t>मूद्दा र चूनौती</a:t>
            </a:r>
            <a:endParaRPr lang="hi-IN" b="1" dirty="0">
              <a:solidFill>
                <a:srgbClr val="0000FF"/>
              </a:solidFill>
              <a:cs typeface="Kalimati" pitchFamily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4C860-C6C8-4B13-9FE9-805C3230E513}"/>
              </a:ext>
            </a:extLst>
          </p:cNvPr>
          <p:cNvSpPr/>
          <p:nvPr/>
        </p:nvSpPr>
        <p:spPr>
          <a:xfrm>
            <a:off x="580260" y="1562663"/>
            <a:ext cx="11243371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लिंङ्ग भन्नाले अझै पनि महिला र पूरुष मात्र बुझ्ने गरिन्छ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यौनिक तथा लैगिंक अल्पसंख्यक समूदायलाई अल्पसंख्यकको परिभाषामा पारिएको छैन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देवानि तथा फैजदारि कानूनमा यौनिक तथा लैंङ्गीक अल्पसंख्यकको हकमा अझै विभेदकारी रहेको छ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समलिङ्गी विवाहको प्रतिवेदन महिला अगाडि बढेको छैन् 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प्रहरीको दमन तथा हस्तक्षेप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मौलिक हक अन्तर्गत शिक्षा, स्वास्थ्य र रोजगारिमा समावेश गरिएको छैन् ।</a:t>
            </a:r>
          </a:p>
        </p:txBody>
      </p:sp>
    </p:spTree>
    <p:extLst>
      <p:ext uri="{BB962C8B-B14F-4D97-AF65-F5344CB8AC3E}">
        <p14:creationId xmlns:p14="http://schemas.microsoft.com/office/powerpoint/2010/main" val="2384494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0ECA0-FAAD-486E-B041-EF46475E6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e-NP" sz="2800" b="1">
                <a:cs typeface="Kalimati" pitchFamily="2"/>
              </a:rPr>
              <a:t>महल </a:t>
            </a:r>
            <a:r>
              <a:rPr lang="ne-NP" sz="2800" b="1" dirty="0">
                <a:cs typeface="Kalimati" pitchFamily="2"/>
              </a:rPr>
              <a:t>८</a:t>
            </a:r>
            <a:r>
              <a:rPr lang="en-US" sz="2800" b="1" dirty="0">
                <a:cs typeface="Kalimati" pitchFamily="2"/>
              </a:rPr>
              <a:t>:</a:t>
            </a:r>
            <a:r>
              <a:rPr lang="ne-NP" sz="2800" b="1" dirty="0">
                <a:cs typeface="Kalimati" pitchFamily="2"/>
              </a:rPr>
              <a:t> परिवारमूलीको नाम र थर</a:t>
            </a:r>
            <a:br>
              <a:rPr lang="en-US" b="1" dirty="0">
                <a:cs typeface="Kalimati" pitchFamily="2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99437-E5C7-4435-AE2C-6FF78430D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789386"/>
            <a:ext cx="10134600" cy="49609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यस महलमा परिवारमूलीको नाम र थर स्पष्ट लेख्नुपर्दछ ।</a:t>
            </a: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itchFamily="2"/>
              </a:rPr>
              <a:t>साधारणतया सूचिकरणमा लेखिएको परिवारमूली नै मुख्य प्रश्नावली भर्दा परिवारमूली हुने भएकोले यहाँ परिवारमूलीको नाम लेख्दा विचार पुर्याउनुपर्छ ।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C1F8A6-E2EB-4785-B315-E675163A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ctr"/>
              <a:t>15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E30776-A04A-4A1E-A462-467597A04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23" y="3629320"/>
            <a:ext cx="10473179" cy="3187692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E10DC56-BA18-47C1-B523-1A35148F05DE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1276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9445487" y="6475618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16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1950" y="1722773"/>
            <a:ext cx="8410575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जनगणनामा कोही व्यक्ति नछुटून् र कोही व्यक्ति नदोहोरिऊन् भन्ने उद्देश्यले परिवारका सदस्य अक्सर जहाँ बसोबास गर्छन् सोही स्थानबाटै गणना गर्नुपर्दछ ।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परिवारमा अक्सर बसोवास गर्ने परिवारका सदस्यहरूका पुरूष, महिला, अन्य लिङ्गी र जम्मा संख्या यस महलमा उल्लेख गर्नुपर्दछ ।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itchFamily="2"/>
              </a:rPr>
              <a:t>परिवारका सदस्यहरुको गणना गर्दा अक्सर बसोबासको अवधारणा तथा परिभाषा बमोजिम गर्नुपर्दछ । </a:t>
            </a:r>
          </a:p>
        </p:txBody>
      </p:sp>
      <p:sp>
        <p:nvSpPr>
          <p:cNvPr id="8" name="Rectangle 7"/>
          <p:cNvSpPr/>
          <p:nvPr/>
        </p:nvSpPr>
        <p:spPr>
          <a:xfrm>
            <a:off x="538162" y="762413"/>
            <a:ext cx="112918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महल ९</a:t>
            </a:r>
            <a:r>
              <a:rPr lang="en-US" sz="2800" b="1" dirty="0">
                <a:cs typeface="Kalimati" pitchFamily="2"/>
              </a:rPr>
              <a:t>:</a:t>
            </a:r>
            <a:r>
              <a:rPr lang="ne-NP" sz="2800" b="1" dirty="0">
                <a:cs typeface="Kalimati" pitchFamily="2"/>
              </a:rPr>
              <a:t> परिवारमा अक्सर बसोबास गर्ने </a:t>
            </a:r>
            <a:r>
              <a:rPr lang="ne-NP" sz="2800" b="1">
                <a:cs typeface="Kalimati" pitchFamily="2"/>
              </a:rPr>
              <a:t>सदस्य संख्या</a:t>
            </a:r>
          </a:p>
          <a:p>
            <a:pPr algn="ctr"/>
            <a:r>
              <a:rPr lang="ne-NP" sz="2800" b="1">
                <a:cs typeface="Kalimati" pitchFamily="2"/>
              </a:rPr>
              <a:t>(पुरुष, महिला र अन्य लिङ्गी)</a:t>
            </a:r>
            <a:endParaRPr lang="en-US" sz="2800" b="1" dirty="0">
              <a:cs typeface="Kalimati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FD686F-A1DF-499B-B1B6-C51502C4171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650" y="2300288"/>
            <a:ext cx="2819400" cy="38099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489BA17-BFD0-4176-93FA-CF6AEB17A450}"/>
              </a:ext>
            </a:extLst>
          </p:cNvPr>
          <p:cNvSpPr txBox="1"/>
          <p:nvPr/>
        </p:nvSpPr>
        <p:spPr>
          <a:xfrm>
            <a:off x="5804448" y="6464609"/>
            <a:ext cx="61225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>
                <a:cs typeface="Kalimati" pitchFamily="2"/>
              </a:rPr>
              <a:t>(क्रमशः)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240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9415669" y="6465679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17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76293" y="2095537"/>
            <a:ext cx="8219440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अन्य लिङ्गी भन्नाले यौनिक तथा लैङ्गिक अल्पसंख्यक व्यक्ति भन्ने बुझ्नुपर्दछ। </a:t>
            </a:r>
            <a:endParaRPr lang="en-US" sz="2400" dirty="0">
              <a:cs typeface="Kalimati" panose="00000400000000000000" pitchFamily="2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यस अन्तर्गत महिला समलिङ्गी </a:t>
            </a:r>
            <a:r>
              <a:rPr lang="en-US" sz="2400" dirty="0">
                <a:cs typeface="Kalimati" panose="00000400000000000000" pitchFamily="2"/>
              </a:rPr>
              <a:t>(Lesbian)</a:t>
            </a:r>
            <a:r>
              <a:rPr lang="ne-NP" sz="2400" dirty="0">
                <a:cs typeface="Kalimati" panose="00000400000000000000" pitchFamily="2"/>
              </a:rPr>
              <a:t>, पुरुष समलिङ्गी</a:t>
            </a:r>
            <a:r>
              <a:rPr lang="en-US" sz="2400" dirty="0">
                <a:cs typeface="Kalimati" panose="00000400000000000000" pitchFamily="2"/>
              </a:rPr>
              <a:t> (Gay)</a:t>
            </a:r>
            <a:r>
              <a:rPr lang="ne-NP" sz="2400" dirty="0">
                <a:cs typeface="Kalimati" panose="00000400000000000000" pitchFamily="2"/>
              </a:rPr>
              <a:t>, द्विलिङ्गी</a:t>
            </a:r>
            <a:r>
              <a:rPr lang="en-US" sz="2400" dirty="0">
                <a:cs typeface="Kalimati" panose="00000400000000000000" pitchFamily="2"/>
              </a:rPr>
              <a:t> (Bisexual)</a:t>
            </a:r>
            <a:r>
              <a:rPr lang="ne-NP" sz="2400" dirty="0">
                <a:cs typeface="Kalimati" panose="00000400000000000000" pitchFamily="2"/>
              </a:rPr>
              <a:t>, पारलिङ्गी </a:t>
            </a:r>
            <a:r>
              <a:rPr lang="en-US" sz="2400" dirty="0">
                <a:cs typeface="Kalimati" panose="00000400000000000000" pitchFamily="2"/>
              </a:rPr>
              <a:t>(Transgender) </a:t>
            </a:r>
            <a:r>
              <a:rPr lang="ne-NP" sz="2400" dirty="0">
                <a:cs typeface="Kalimati" panose="00000400000000000000" pitchFamily="2"/>
              </a:rPr>
              <a:t>र अन्तरलिङ्गी </a:t>
            </a:r>
            <a:r>
              <a:rPr lang="en-US" sz="2400" dirty="0">
                <a:cs typeface="Kalimati" panose="00000400000000000000" pitchFamily="2"/>
              </a:rPr>
              <a:t>(Intersex)</a:t>
            </a:r>
            <a:r>
              <a:rPr lang="ne-NP" sz="2400" dirty="0">
                <a:cs typeface="Kalimati" panose="00000400000000000000" pitchFamily="2"/>
              </a:rPr>
              <a:t> व्यक्तिहरु पर्दछन् ।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400" dirty="0">
                <a:cs typeface="Kalimati" panose="00000400000000000000" pitchFamily="2"/>
              </a:rPr>
              <a:t>सुपरिवेक्षकले अन्य लिङ्गी व्यक्ति परिवारमा भए नभएको यकिन गर्नुपर्दछ ।</a:t>
            </a:r>
          </a:p>
        </p:txBody>
      </p:sp>
      <p:pic>
        <p:nvPicPr>
          <p:cNvPr id="2050" name="Picture 2" descr="Lgbt pride element collection Free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3" y="2042648"/>
            <a:ext cx="3654016" cy="36540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975259-4986-46EC-BC6C-688B638C6055}"/>
              </a:ext>
            </a:extLst>
          </p:cNvPr>
          <p:cNvSpPr/>
          <p:nvPr/>
        </p:nvSpPr>
        <p:spPr>
          <a:xfrm>
            <a:off x="538162" y="762413"/>
            <a:ext cx="112918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महल ९</a:t>
            </a:r>
            <a:r>
              <a:rPr lang="en-US" sz="2800" b="1" dirty="0">
                <a:cs typeface="Kalimati" pitchFamily="2"/>
              </a:rPr>
              <a:t>:</a:t>
            </a:r>
            <a:r>
              <a:rPr lang="ne-NP" sz="2800" b="1" dirty="0">
                <a:cs typeface="Kalimati" pitchFamily="2"/>
              </a:rPr>
              <a:t> परिवारमा अक्सर बसोबास गर्ने </a:t>
            </a:r>
            <a:r>
              <a:rPr lang="ne-NP" sz="2800" b="1">
                <a:cs typeface="Kalimati" pitchFamily="2"/>
              </a:rPr>
              <a:t>सदस्य संख्या</a:t>
            </a:r>
          </a:p>
          <a:p>
            <a:pPr algn="ctr"/>
            <a:r>
              <a:rPr lang="ne-NP" sz="2800" b="1">
                <a:cs typeface="Kalimati" pitchFamily="2"/>
              </a:rPr>
              <a:t>(अन्य लिङ्गी)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6E9FEA-4A01-479E-9F2B-C151C39B7310}"/>
              </a:ext>
            </a:extLst>
          </p:cNvPr>
          <p:cNvSpPr txBox="1"/>
          <p:nvPr/>
        </p:nvSpPr>
        <p:spPr>
          <a:xfrm>
            <a:off x="4459534" y="6398705"/>
            <a:ext cx="6102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>
                <a:cs typeface="Kalimati" pitchFamily="2"/>
              </a:rPr>
              <a:t>(क्रमशः)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583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9415669" y="6465679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18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86803" y="1616094"/>
            <a:ext cx="9843247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अन्य लिङ्गीमध्ये लैङ्गिक अल्पसंख्यकहरूलाई </a:t>
            </a:r>
            <a:endParaRPr lang="en-US" sz="2400">
              <a:cs typeface="Kalimati" panose="00000400000000000000" pitchFamily="2"/>
            </a:endParaRPr>
          </a:p>
          <a:p>
            <a:pPr marL="742950" lvl="1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b="1">
                <a:cs typeface="Kalimati" panose="00000400000000000000" pitchFamily="2"/>
              </a:rPr>
              <a:t>तराईमाः</a:t>
            </a:r>
            <a:r>
              <a:rPr lang="ne-NP" sz="2400">
                <a:cs typeface="Kalimati" panose="00000400000000000000" pitchFamily="2"/>
              </a:rPr>
              <a:t> हिजरा, हिजडा, कोथी, मौगिया (मैथिलीमा), मेहरू, नतुवा, लौण्डा;</a:t>
            </a:r>
            <a:endParaRPr lang="en-US" sz="2400">
              <a:cs typeface="Kalimati" panose="00000400000000000000" pitchFamily="2"/>
            </a:endParaRPr>
          </a:p>
          <a:p>
            <a:pPr marL="742950" lvl="1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b="1">
                <a:cs typeface="Kalimati" panose="00000400000000000000" pitchFamily="2"/>
              </a:rPr>
              <a:t>पहाडमाः</a:t>
            </a:r>
            <a:r>
              <a:rPr lang="ne-NP" sz="2400">
                <a:cs typeface="Kalimati" panose="00000400000000000000" pitchFamily="2"/>
              </a:rPr>
              <a:t> मेटी, तेप्की, मैबुवा (नेवारीमा), घाडे (डोटेलीमा); </a:t>
            </a:r>
            <a:endParaRPr lang="en-US" sz="2400">
              <a:cs typeface="Kalimati" panose="00000400000000000000" pitchFamily="2"/>
            </a:endParaRPr>
          </a:p>
          <a:p>
            <a:pPr marL="742950" lvl="1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 b="1">
                <a:cs typeface="Kalimati" panose="00000400000000000000" pitchFamily="2"/>
              </a:rPr>
              <a:t>हिमाली क्षेत्रमाः </a:t>
            </a:r>
            <a:r>
              <a:rPr lang="ne-NP" sz="2400">
                <a:cs typeface="Kalimati" panose="00000400000000000000" pitchFamily="2"/>
              </a:rPr>
              <a:t>फुलुलुमु (पुर्वी हिमाली क्षेत्रमा), फोलोक मोलोक (मनाङ तथा डोल्पा लगायतका पश्चिम हिमाली क्षेत्रमा) आदि पनि भन्ने गरिन्छ।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कतिपय समुदाय र साथीभाइहरूबाट पनि छक्का, हिजडा, नपुंसक जस्ता शब्द प्रयोग गरेर लैङ्गिक माथि अपहेलीत शब्द प्रयोग गरिन्छ । त्यसैले सजिलै उनीहरूको सही जानकारी उत्तरदाताले सहजै नभन्न सक्दछन् ।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 त्यसैले गणकहरूले मर्यादित भाषाशैलीमा अन्य लिङ्गीको संख्या सोध्नु पर्दछ।</a:t>
            </a:r>
            <a:endParaRPr lang="ne-NP" sz="2400" dirty="0">
              <a:cs typeface="Kalimati" panose="00000400000000000000" pitchFamily="2"/>
            </a:endParaRPr>
          </a:p>
        </p:txBody>
      </p:sp>
      <p:pic>
        <p:nvPicPr>
          <p:cNvPr id="2050" name="Picture 2" descr="Lgbt pride element collection Free Vect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2" y="2042647"/>
            <a:ext cx="1932793" cy="19327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A369314-09CB-40CD-9F9D-F866C7C03823}"/>
              </a:ext>
            </a:extLst>
          </p:cNvPr>
          <p:cNvSpPr/>
          <p:nvPr/>
        </p:nvSpPr>
        <p:spPr>
          <a:xfrm>
            <a:off x="538162" y="762413"/>
            <a:ext cx="112918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महल ९</a:t>
            </a:r>
            <a:r>
              <a:rPr lang="en-US" sz="2800" b="1" dirty="0">
                <a:cs typeface="Kalimati" pitchFamily="2"/>
              </a:rPr>
              <a:t>:</a:t>
            </a:r>
            <a:r>
              <a:rPr lang="ne-NP" sz="2800" b="1" dirty="0">
                <a:cs typeface="Kalimati" pitchFamily="2"/>
              </a:rPr>
              <a:t> परिवारमा अक्सर बसोबास गर्ने </a:t>
            </a:r>
            <a:r>
              <a:rPr lang="ne-NP" sz="2800" b="1">
                <a:cs typeface="Kalimati" pitchFamily="2"/>
              </a:rPr>
              <a:t>सदस्य संख्या</a:t>
            </a:r>
          </a:p>
          <a:p>
            <a:pPr algn="ctr"/>
            <a:r>
              <a:rPr lang="ne-NP" sz="2800" b="1">
                <a:cs typeface="Kalimati" pitchFamily="2"/>
              </a:rPr>
              <a:t>(पुरुष महिला र अन्य लिङ्गी)</a:t>
            </a:r>
            <a:endParaRPr lang="en-US" sz="2800" b="1" dirty="0">
              <a:cs typeface="Kalimati" pitchFamily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41D725-706B-4EEB-9705-25B78440B1E0}"/>
              </a:ext>
            </a:extLst>
          </p:cNvPr>
          <p:cNvSpPr txBox="1"/>
          <p:nvPr/>
        </p:nvSpPr>
        <p:spPr>
          <a:xfrm>
            <a:off x="5036535" y="6488668"/>
            <a:ext cx="6102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e-NP" sz="1800" b="1">
                <a:cs typeface="Kalimati" pitchFamily="2"/>
              </a:rPr>
              <a:t>(क्रमशः)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66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0" y="606390"/>
            <a:ext cx="12192000" cy="4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9415669" y="6465679"/>
            <a:ext cx="2743200" cy="365125"/>
          </a:xfrm>
        </p:spPr>
        <p:txBody>
          <a:bodyPr/>
          <a:lstStyle/>
          <a:p>
            <a:pPr algn="r"/>
            <a:fld id="{2840B2E4-A264-431E-ABDE-38E3BCDA5876}" type="slidenum">
              <a:rPr lang="en-US">
                <a:latin typeface="Fontasy Himali" panose="04020500000000000000" pitchFamily="82" charset="0"/>
              </a:rPr>
              <a:pPr algn="r"/>
              <a:t>19</a:t>
            </a:fld>
            <a:endParaRPr lang="en-US" dirty="0">
              <a:latin typeface="Fontasy Himali" panose="04020500000000000000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83072" y="1616094"/>
            <a:ext cx="9438830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गणकहरूले यस प्रश्नलाई नसोध्ने वा आफैँ अनुमान गरी अन्य लिङ्गी त कोही पनि छैनन् होला, वा कुनै कारणमा  महत्व नदिने अवस्था आउन दिनु हुँदैन ।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ne-NP" sz="2400">
                <a:cs typeface="Kalimati" panose="00000400000000000000" pitchFamily="2"/>
              </a:rPr>
              <a:t>गणकहरूले मर्यादित भाषाशैलीमा अन्य लिङ्गीको जानकारी लिने र उत्तरदाताले समेत सही विवरण दिन सकेमा यौनिक तथा लैङ्गिक अल्पसंख्यकहरूको मानव अधिकार, कानूनी अधिकार दिलाउन साथै बिशेष व्यवस्थाको नीति लिन आवश्यक पर्ने आधार तथ्याङ्क हरेक गाउँ तथा नगरपालीकाहरूमा प्राप्त हुनेछ ।</a:t>
            </a:r>
            <a:endParaRPr lang="ne-NP" sz="2400" dirty="0">
              <a:cs typeface="Kalimati" panose="00000400000000000000" pitchFamily="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0056" y="883691"/>
            <a:ext cx="11291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2800" b="1" dirty="0">
                <a:cs typeface="Kalimati" pitchFamily="2"/>
              </a:rPr>
              <a:t>महल ९</a:t>
            </a:r>
            <a:r>
              <a:rPr lang="en-US" sz="2800" b="1" dirty="0">
                <a:cs typeface="Kalimati" pitchFamily="2"/>
              </a:rPr>
              <a:t>:</a:t>
            </a:r>
            <a:r>
              <a:rPr lang="ne-NP" sz="2800" b="1" dirty="0">
                <a:cs typeface="Kalimati" pitchFamily="2"/>
              </a:rPr>
              <a:t> परिवारमा अक्सर बसोबास गर्ने सदस्य संख्या</a:t>
            </a:r>
            <a:endParaRPr lang="en-US" sz="2000" b="1" dirty="0">
              <a:cs typeface="Kalimati" pitchFamily="2"/>
            </a:endParaRPr>
          </a:p>
        </p:txBody>
      </p:sp>
      <p:pic>
        <p:nvPicPr>
          <p:cNvPr id="2050" name="Picture 2" descr="Lgbt pride element collection Free Vect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2" y="2042647"/>
            <a:ext cx="1932793" cy="19327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519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2BAE6-A77C-472B-B2FF-6AF573B1A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e-NP" sz="2800" b="1">
                <a:cs typeface="Kalimati" pitchFamily="2"/>
              </a:rPr>
              <a:t>कक्षा मूल्यांकन</a:t>
            </a:r>
            <a:br>
              <a:rPr lang="ne-NP" b="1" dirty="0">
                <a:solidFill>
                  <a:srgbClr val="002060"/>
                </a:solidFill>
                <a:cs typeface="Kalimati" pitchFamily="2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D5F86-8A72-4EA5-808E-8045072CD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530" y="1585640"/>
            <a:ext cx="10787270" cy="4258187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cs typeface="Kalimati" pitchFamily="2"/>
              </a:rPr>
              <a:t>१. परिवारमूली अन्य लिङ्गी हुन सक्छन?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cs typeface="Kalimati" pitchFamily="2"/>
              </a:rPr>
              <a:t>२. अन्य लिङ्गी भन्नाले के बुझिन्छ?</a:t>
            </a:r>
            <a:endParaRPr lang="en-US" sz="2400" b="1" dirty="0">
              <a:cs typeface="Kalimati" pitchFamily="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>
                <a:cs typeface="Kalimati" pitchFamily="2"/>
              </a:rPr>
              <a:t>३. लैंङ्गीक तथा यौनिक अल्पसंख्यक अन्तर्गत कुन कुन प्रकार हुन्छ ?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C59F33-9F94-49D0-8825-7B1AABBC5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52" y="6420679"/>
            <a:ext cx="622515" cy="396334"/>
          </a:xfrm>
        </p:spPr>
        <p:txBody>
          <a:bodyPr/>
          <a:lstStyle/>
          <a:p>
            <a:pPr algn="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r"/>
              <a:t>20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20279B6-DD49-43D9-A8A0-C6740B33B2B0}"/>
              </a:ext>
            </a:extLst>
          </p:cNvPr>
          <p:cNvCxnSpPr/>
          <p:nvPr/>
        </p:nvCxnSpPr>
        <p:spPr>
          <a:xfrm flipV="1">
            <a:off x="0" y="654517"/>
            <a:ext cx="121920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038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0792" y="2136339"/>
            <a:ext cx="973861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विस्तृत जानकारीको सुपरिवेक्षक पुस्तिकाको पेज ४४ देखि ५४ सम्म</a:t>
            </a:r>
          </a:p>
          <a:p>
            <a:pPr algn="ctr">
              <a:lnSpc>
                <a:spcPct val="150000"/>
              </a:lnSpc>
            </a:pPr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गणना पुस्तिकाको पेज १४७ देखि १५० सम्म</a:t>
            </a:r>
          </a:p>
          <a:p>
            <a:pPr algn="ctr"/>
            <a:r>
              <a:rPr lang="ne-NP" sz="32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अध्ययन गर्नुहोस्  ।</a:t>
            </a:r>
            <a:endParaRPr lang="en-US" sz="3200" b="1" dirty="0">
              <a:solidFill>
                <a:srgbClr val="142DAC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6708" y="4609770"/>
            <a:ext cx="3148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धन्यवाद</a:t>
            </a:r>
            <a:r>
              <a:rPr lang="en-US" sz="8800" b="1" dirty="0">
                <a:solidFill>
                  <a:srgbClr val="142DAC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77516"/>
            <a:ext cx="12192000" cy="8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10122" y="6480313"/>
            <a:ext cx="731845" cy="336699"/>
          </a:xfrm>
        </p:spPr>
        <p:txBody>
          <a:bodyPr/>
          <a:lstStyle/>
          <a:p>
            <a:pPr algn="r"/>
            <a:fld id="{26402401-4522-4C0F-A737-197EB07E49FF}" type="slidenum">
              <a:rPr lang="en-US" sz="1800">
                <a:latin typeface="Fontasy Himali" panose="04020500000000000000" pitchFamily="82" charset="0"/>
                <a:cs typeface="+mn-cs"/>
              </a:rPr>
              <a:pPr algn="r"/>
              <a:t>21</a:t>
            </a:fld>
            <a:endParaRPr lang="en-US" sz="1800" dirty="0">
              <a:latin typeface="Fontasy Himali" panose="04020500000000000000" pitchFamily="8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9653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3607</TotalTime>
  <Words>1224</Words>
  <Application>Microsoft Office PowerPoint</Application>
  <PresentationFormat>Widescreen</PresentationFormat>
  <Paragraphs>150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Calibri</vt:lpstr>
      <vt:lpstr>Calibri Light</vt:lpstr>
      <vt:lpstr>Fontasy Himali</vt:lpstr>
      <vt:lpstr>Ganesh</vt:lpstr>
      <vt:lpstr>Kali\</vt:lpstr>
      <vt:lpstr>Kokila</vt:lpstr>
      <vt:lpstr>Preeti</vt:lpstr>
      <vt:lpstr>The roman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महल ८: परिवारमूलीको नाम र थर </vt:lpstr>
      <vt:lpstr>PowerPoint Presentation</vt:lpstr>
      <vt:lpstr>PowerPoint Presentation</vt:lpstr>
      <vt:lpstr>PowerPoint Presentation</vt:lpstr>
      <vt:lpstr>PowerPoint Presentation</vt:lpstr>
      <vt:lpstr>कक्षा मूल्यांकन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CBS</dc:creator>
  <cp:lastModifiedBy>Rishi Ram Sigdel</cp:lastModifiedBy>
  <cp:revision>394</cp:revision>
  <dcterms:created xsi:type="dcterms:W3CDTF">2020-10-11T07:30:23Z</dcterms:created>
  <dcterms:modified xsi:type="dcterms:W3CDTF">2021-02-27T09:09:17Z</dcterms:modified>
</cp:coreProperties>
</file>