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478" r:id="rId2"/>
    <p:sldId id="310" r:id="rId3"/>
    <p:sldId id="337" r:id="rId4"/>
    <p:sldId id="311" r:id="rId5"/>
    <p:sldId id="312" r:id="rId6"/>
    <p:sldId id="313" r:id="rId7"/>
    <p:sldId id="257" r:id="rId8"/>
    <p:sldId id="314" r:id="rId9"/>
    <p:sldId id="315" r:id="rId10"/>
    <p:sldId id="273" r:id="rId11"/>
    <p:sldId id="274" r:id="rId12"/>
    <p:sldId id="319" r:id="rId13"/>
    <p:sldId id="275" r:id="rId14"/>
    <p:sldId id="276" r:id="rId15"/>
    <p:sldId id="317" r:id="rId16"/>
    <p:sldId id="316" r:id="rId17"/>
    <p:sldId id="277" r:id="rId18"/>
    <p:sldId id="278" r:id="rId19"/>
    <p:sldId id="279" r:id="rId20"/>
    <p:sldId id="280" r:id="rId21"/>
    <p:sldId id="281" r:id="rId22"/>
    <p:sldId id="318" r:id="rId23"/>
    <p:sldId id="282" r:id="rId24"/>
    <p:sldId id="479" r:id="rId25"/>
    <p:sldId id="283" r:id="rId26"/>
    <p:sldId id="284" r:id="rId27"/>
    <p:sldId id="285" r:id="rId28"/>
    <p:sldId id="287" r:id="rId29"/>
    <p:sldId id="288" r:id="rId30"/>
    <p:sldId id="289" r:id="rId31"/>
    <p:sldId id="320" r:id="rId32"/>
    <p:sldId id="321" r:id="rId33"/>
    <p:sldId id="322" r:id="rId34"/>
    <p:sldId id="323" r:id="rId35"/>
    <p:sldId id="324" r:id="rId36"/>
    <p:sldId id="325" r:id="rId37"/>
    <p:sldId id="329" r:id="rId38"/>
    <p:sldId id="326" r:id="rId39"/>
    <p:sldId id="330" r:id="rId40"/>
    <p:sldId id="327" r:id="rId41"/>
    <p:sldId id="331" r:id="rId42"/>
    <p:sldId id="328" r:id="rId43"/>
    <p:sldId id="294" r:id="rId44"/>
    <p:sldId id="332" r:id="rId45"/>
    <p:sldId id="295" r:id="rId46"/>
    <p:sldId id="333" r:id="rId47"/>
    <p:sldId id="334" r:id="rId48"/>
    <p:sldId id="335" r:id="rId49"/>
    <p:sldId id="336" r:id="rId50"/>
    <p:sldId id="27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842" autoAdjust="0"/>
  </p:normalViewPr>
  <p:slideViewPr>
    <p:cSldViewPr snapToGrid="0">
      <p:cViewPr varScale="1">
        <p:scale>
          <a:sx n="64" d="100"/>
          <a:sy n="64" d="100"/>
        </p:scale>
        <p:origin x="6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2083A2B4-D593-4748-847F-15B6362B4EA9}" type="datetime1">
              <a:rPr lang="en-US" smtClean="0"/>
              <a:t>2/27/2021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pPr/>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cxnSp>
        <p:nvCxnSpPr>
          <p:cNvPr id="6" name="Straight Connector 5"/>
          <p:cNvCxnSpPr/>
          <p:nvPr userDrawn="1"/>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cstate="print"/>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7" name="Rectangle 6"/>
          <p:cNvSpPr/>
          <p:nvPr userDrawn="1"/>
        </p:nvSpPr>
        <p:spPr>
          <a:xfrm>
            <a:off x="10828866" y="6527799"/>
            <a:ext cx="1354667"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658B1A95-5FF3-4D57-B0AA-F4E2D1E583DA}"/>
              </a:ext>
            </a:extLst>
          </p:cNvPr>
          <p:cNvCxnSpPr/>
          <p:nvPr/>
        </p:nvCxnSpPr>
        <p:spPr>
          <a:xfrm>
            <a:off x="0" y="627324"/>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48EC45E-0516-4836-B423-C2A0D8365BC5}"/>
              </a:ext>
            </a:extLst>
          </p:cNvPr>
          <p:cNvSpPr/>
          <p:nvPr/>
        </p:nvSpPr>
        <p:spPr>
          <a:xfrm>
            <a:off x="703809" y="4098637"/>
            <a:ext cx="5137009" cy="1334724"/>
          </a:xfrm>
          <a:prstGeom prst="rect">
            <a:avLst/>
          </a:prstGeom>
          <a:solidFill>
            <a:schemeClr val="bg1"/>
          </a:solidFill>
        </p:spPr>
        <p:txBody>
          <a:bodyPr wrap="square">
            <a:spAutoFit/>
          </a:bodyPr>
          <a:lstStyle/>
          <a:p>
            <a:pPr algn="ctr">
              <a:lnSpc>
                <a:spcPct val="115000"/>
              </a:lnSpc>
              <a:spcAft>
                <a:spcPts val="1000"/>
              </a:spcAft>
            </a:pPr>
            <a:r>
              <a:rPr lang="ne-NP" sz="3200" b="1" dirty="0">
                <a:solidFill>
                  <a:srgbClr val="002060"/>
                </a:solidFill>
                <a:latin typeface="Calibri" panose="020F0502020204030204" pitchFamily="34" charset="0"/>
                <a:ea typeface="Calibri" panose="020F0502020204030204" pitchFamily="34" charset="0"/>
                <a:cs typeface="Kalimati" panose="00000400000000000000" pitchFamily="2"/>
              </a:rPr>
              <a:t>सामुदायिक प्रश्नावली</a:t>
            </a:r>
            <a:endParaRPr lang="en-US" sz="32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Aft>
                <a:spcPts val="1000"/>
              </a:spcAft>
            </a:pPr>
            <a:r>
              <a:rPr lang="ne-NP" sz="3200" b="1" dirty="0">
                <a:solidFill>
                  <a:srgbClr val="002060"/>
                </a:solidFill>
                <a:latin typeface="Calibri" panose="020F0502020204030204" pitchFamily="34" charset="0"/>
                <a:ea typeface="Calibri" panose="020F0502020204030204" pitchFamily="34" charset="0"/>
                <a:cs typeface="Kalimati" panose="00000400000000000000" pitchFamily="2"/>
              </a:rPr>
              <a:t>खण्ड क देखि घ सम्म</a:t>
            </a:r>
          </a:p>
        </p:txBody>
      </p:sp>
      <p:sp>
        <p:nvSpPr>
          <p:cNvPr id="8" name="Title 1">
            <a:extLst>
              <a:ext uri="{FF2B5EF4-FFF2-40B4-BE49-F238E27FC236}">
                <a16:creationId xmlns:a16="http://schemas.microsoft.com/office/drawing/2014/main" id="{DCA68A19-4C45-4705-82D0-EA5A8D369F6E}"/>
              </a:ext>
            </a:extLst>
          </p:cNvPr>
          <p:cNvSpPr txBox="1">
            <a:spLocks/>
          </p:cNvSpPr>
          <p:nvPr/>
        </p:nvSpPr>
        <p:spPr>
          <a:xfrm>
            <a:off x="0" y="730753"/>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२४</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69266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2660" y="654517"/>
            <a:ext cx="9443460" cy="5624353"/>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55880" y="1711841"/>
            <a:ext cx="2636780" cy="1293546"/>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391786" y="2348870"/>
            <a:ext cx="8210934" cy="3021340"/>
          </a:xfrm>
          <a:prstGeom prst="rect">
            <a:avLst/>
          </a:prstGeom>
          <a:noFill/>
        </p:spPr>
        <p:txBody>
          <a:bodyPr wrap="square" rtlCol="0">
            <a:spAutoFit/>
          </a:bodyPr>
          <a:lstStyle/>
          <a:p>
            <a:pPr marL="342900" indent="-342900">
              <a:lnSpc>
                <a:spcPct val="150000"/>
              </a:lnSpc>
              <a:spcAft>
                <a:spcPts val="400"/>
              </a:spcAft>
              <a:buFont typeface="Wingdings" panose="05000000000000000000" pitchFamily="2" charset="2"/>
              <a:buChar char="ü"/>
            </a:pPr>
            <a:r>
              <a:rPr lang="ne-NP" sz="2400" b="1" dirty="0">
                <a:cs typeface="Kalimati" pitchFamily="2"/>
              </a:rPr>
              <a:t>सामुदायिक प्रश्नावलीः परिचय</a:t>
            </a:r>
          </a:p>
          <a:p>
            <a:pPr marL="342900" indent="-342900">
              <a:lnSpc>
                <a:spcPct val="150000"/>
              </a:lnSpc>
              <a:spcAft>
                <a:spcPts val="400"/>
              </a:spcAft>
              <a:buFont typeface="Wingdings" panose="05000000000000000000" pitchFamily="2" charset="2"/>
              <a:buChar char="ü"/>
            </a:pPr>
            <a:r>
              <a:rPr lang="ne-NP" sz="2400" b="1" dirty="0">
                <a:cs typeface="Kalimati" pitchFamily="2"/>
              </a:rPr>
              <a:t>सामुदायिक प्रश्नावली मार्फत </a:t>
            </a:r>
            <a:r>
              <a:rPr lang="ne-NP" sz="2400" b="1" dirty="0">
                <a:latin typeface="खआ॥"/>
                <a:cs typeface="Kalimati" pitchFamily="2"/>
              </a:rPr>
              <a:t>संकलन गरिने मुख्य विवरण</a:t>
            </a:r>
          </a:p>
          <a:p>
            <a:pPr marL="342900" indent="-342900">
              <a:lnSpc>
                <a:spcPct val="150000"/>
              </a:lnSpc>
              <a:spcAft>
                <a:spcPts val="400"/>
              </a:spcAft>
              <a:buFont typeface="Wingdings" panose="05000000000000000000" pitchFamily="2" charset="2"/>
              <a:buChar char="ü"/>
            </a:pPr>
            <a:r>
              <a:rPr lang="ne-NP" sz="2400" b="1" dirty="0">
                <a:cs typeface="Kalimati" pitchFamily="2"/>
              </a:rPr>
              <a:t>वडाको आधारभूत विवरण</a:t>
            </a:r>
          </a:p>
          <a:p>
            <a:pPr marL="342900" indent="-342900">
              <a:lnSpc>
                <a:spcPct val="150000"/>
              </a:lnSpc>
              <a:spcAft>
                <a:spcPts val="400"/>
              </a:spcAft>
              <a:buFont typeface="Wingdings" panose="05000000000000000000" pitchFamily="2" charset="2"/>
              <a:buChar char="ü"/>
            </a:pPr>
            <a:r>
              <a:rPr lang="ne-NP" sz="2400" b="1" dirty="0">
                <a:latin typeface="खआ॥"/>
                <a:cs typeface="Kalimati" pitchFamily="2"/>
              </a:rPr>
              <a:t>वडाको जात/जाति र भाषा सम्बन्धी बिबरण </a:t>
            </a:r>
            <a:endParaRPr lang="en-US" sz="2400" b="1" dirty="0">
              <a:latin typeface="खआ॥"/>
              <a:cs typeface="Kalimati" pitchFamily="2"/>
            </a:endParaRPr>
          </a:p>
          <a:p>
            <a:pPr marL="342900" indent="-342900">
              <a:lnSpc>
                <a:spcPct val="150000"/>
              </a:lnSpc>
              <a:spcAft>
                <a:spcPts val="400"/>
              </a:spcAft>
              <a:buFont typeface="Wingdings" panose="05000000000000000000" pitchFamily="2" charset="2"/>
              <a:buChar char="ü"/>
            </a:pPr>
            <a:r>
              <a:rPr lang="ne-NP" sz="2400" b="1" dirty="0">
                <a:cs typeface="Kalimati" pitchFamily="2"/>
              </a:rPr>
              <a:t>वडाभित्र रहेका सेवा सुविधाको विद्यमान अवस्था</a:t>
            </a:r>
            <a:endParaRPr lang="ne-NP" sz="2400" b="1" dirty="0">
              <a:latin typeface="खआ॥"/>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830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73179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सुपरिवेक्षक पुस्तिकाको अनुच्छेद ७.१ देखि ७.७६सम्म</a:t>
            </a:r>
          </a:p>
        </p:txBody>
      </p:sp>
      <p:pic>
        <p:nvPicPr>
          <p:cNvPr id="9" name="Picture 8">
            <a:extLst>
              <a:ext uri="{FF2B5EF4-FFF2-40B4-BE49-F238E27FC236}">
                <a16:creationId xmlns:a16="http://schemas.microsoft.com/office/drawing/2014/main" id="{84A7DE49-8263-4DC8-B545-F30CDC269697}"/>
              </a:ext>
            </a:extLst>
          </p:cNvPr>
          <p:cNvPicPr>
            <a:picLocks noChangeAspect="1"/>
          </p:cNvPicPr>
          <p:nvPr/>
        </p:nvPicPr>
        <p:blipFill>
          <a:blip r:embed="rId2"/>
          <a:stretch>
            <a:fillRect/>
          </a:stretch>
        </p:blipFill>
        <p:spPr>
          <a:xfrm>
            <a:off x="4676183" y="2521361"/>
            <a:ext cx="3073558" cy="4125099"/>
          </a:xfrm>
          <a:prstGeom prst="rect">
            <a:avLst/>
          </a:prstGeom>
        </p:spPr>
      </p:pic>
      <p:pic>
        <p:nvPicPr>
          <p:cNvPr id="12" name="Picture 11">
            <a:extLst>
              <a:ext uri="{FF2B5EF4-FFF2-40B4-BE49-F238E27FC236}">
                <a16:creationId xmlns:a16="http://schemas.microsoft.com/office/drawing/2014/main" id="{282E2192-9886-42D3-805C-7FB63706182F}"/>
              </a:ext>
            </a:extLst>
          </p:cNvPr>
          <p:cNvPicPr>
            <a:picLocks noChangeAspect="1"/>
          </p:cNvPicPr>
          <p:nvPr/>
        </p:nvPicPr>
        <p:blipFill>
          <a:blip r:embed="rId3"/>
          <a:stretch>
            <a:fillRect/>
          </a:stretch>
        </p:blipFill>
        <p:spPr>
          <a:xfrm>
            <a:off x="171072" y="2521361"/>
            <a:ext cx="4396818" cy="2541181"/>
          </a:xfrm>
          <a:prstGeom prst="rect">
            <a:avLst/>
          </a:prstGeom>
        </p:spPr>
      </p:pic>
      <p:pic>
        <p:nvPicPr>
          <p:cNvPr id="14" name="Picture 13">
            <a:extLst>
              <a:ext uri="{FF2B5EF4-FFF2-40B4-BE49-F238E27FC236}">
                <a16:creationId xmlns:a16="http://schemas.microsoft.com/office/drawing/2014/main" id="{0D830295-7FAF-4100-A296-CFD0CA8617C4}"/>
              </a:ext>
            </a:extLst>
          </p:cNvPr>
          <p:cNvPicPr>
            <a:picLocks noChangeAspect="1"/>
          </p:cNvPicPr>
          <p:nvPr/>
        </p:nvPicPr>
        <p:blipFill>
          <a:blip r:embed="rId4"/>
          <a:stretch>
            <a:fillRect/>
          </a:stretch>
        </p:blipFill>
        <p:spPr>
          <a:xfrm>
            <a:off x="7749741" y="2521361"/>
            <a:ext cx="4306797" cy="2622312"/>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2366" y="699909"/>
            <a:ext cx="7413811" cy="523220"/>
          </a:xfrm>
          <a:prstGeom prst="rect">
            <a:avLst/>
          </a:prstGeom>
          <a:noFill/>
        </p:spPr>
        <p:txBody>
          <a:bodyPr wrap="square" rtlCol="0">
            <a:spAutoFit/>
          </a:bodyPr>
          <a:lstStyle/>
          <a:p>
            <a:pPr algn="ctr"/>
            <a:r>
              <a:rPr lang="ne-NP" sz="2800" b="1" dirty="0">
                <a:cs typeface="Kalimati" pitchFamily="2"/>
              </a:rPr>
              <a:t>सामुदायिक प्रश्नावलीः परिचय</a:t>
            </a:r>
            <a:endParaRPr lang="en-US" sz="2800" b="1" dirty="0">
              <a:cs typeface="Kalimati" pitchFamily="2"/>
            </a:endParaRPr>
          </a:p>
        </p:txBody>
      </p:sp>
      <p:sp>
        <p:nvSpPr>
          <p:cNvPr id="4" name="TextBox 3"/>
          <p:cNvSpPr txBox="1"/>
          <p:nvPr/>
        </p:nvSpPr>
        <p:spPr>
          <a:xfrm>
            <a:off x="97469" y="1211590"/>
            <a:ext cx="8286320" cy="5401479"/>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नेपालमा वि.सं. १९६८ बाट शुरु भएको जनगणनाको क्रममा वि.सं.२०७८ मा हुन गइरहेको</a:t>
            </a:r>
            <a:r>
              <a:rPr lang="en-US" sz="2400" dirty="0">
                <a:cs typeface="Kalimati" pitchFamily="2"/>
              </a:rPr>
              <a:t> </a:t>
            </a:r>
            <a:r>
              <a:rPr lang="ne-NP" sz="2400" dirty="0">
                <a:cs typeface="Kalimati" pitchFamily="2"/>
              </a:rPr>
              <a:t>जनगणना १२ औं तथा देश संघीय संरचनामा रुपान्तरण भएपछिको पहिलो जनगणना</a:t>
            </a:r>
            <a:r>
              <a:rPr lang="en-US" sz="2400" dirty="0">
                <a:cs typeface="Kalimati" pitchFamily="2"/>
              </a:rPr>
              <a:t> </a:t>
            </a:r>
            <a:r>
              <a:rPr lang="ne-NP" sz="2400" dirty="0">
                <a:cs typeface="Kalimati" pitchFamily="2"/>
              </a:rPr>
              <a:t>हो ।</a:t>
            </a:r>
          </a:p>
          <a:p>
            <a:pPr marL="233363" indent="-233363" algn="just">
              <a:lnSpc>
                <a:spcPct val="150000"/>
              </a:lnSpc>
              <a:buFont typeface="Arial" pitchFamily="34" charset="0"/>
              <a:buChar char="•"/>
            </a:pPr>
            <a:endParaRPr lang="en-US" sz="1400" dirty="0">
              <a:cs typeface="Kalimati" pitchFamily="2"/>
            </a:endParaRPr>
          </a:p>
          <a:p>
            <a:pPr marL="233363" indent="-233363" algn="just">
              <a:lnSpc>
                <a:spcPct val="150000"/>
              </a:lnSpc>
              <a:buFont typeface="Arial" pitchFamily="34" charset="0"/>
              <a:buChar char="•"/>
            </a:pPr>
            <a:r>
              <a:rPr lang="ne-NP" sz="2400" dirty="0">
                <a:cs typeface="Kalimati" pitchFamily="2"/>
              </a:rPr>
              <a:t>संघीय संरचनामा देशको सबैभन्दा तल्लो प्रशासनिक एकाइ (वडा) हरुको वास्तविक</a:t>
            </a:r>
            <a:r>
              <a:rPr lang="en-US" sz="2400" dirty="0">
                <a:cs typeface="Kalimati" pitchFamily="2"/>
              </a:rPr>
              <a:t> </a:t>
            </a:r>
            <a:r>
              <a:rPr lang="ne-NP" sz="2400" dirty="0">
                <a:cs typeface="Kalimati" pitchFamily="2"/>
              </a:rPr>
              <a:t>सामाजिक, आर्थिक अवस्था, सेवा सुविधा, जातजातिको बसोबास, प्राकृतिक विपद्को अवस्था आदिको बारेमा विवरण संकलन गर्नु अपरिहार्य रहेको महशुस गरी केन्द्रीय तथ्याङ्क विभागले</a:t>
            </a:r>
            <a:r>
              <a:rPr lang="en-US" sz="2400" dirty="0">
                <a:cs typeface="Kalimati" pitchFamily="2"/>
              </a:rPr>
              <a:t> </a:t>
            </a:r>
            <a:r>
              <a:rPr lang="ne-NP" sz="2400" dirty="0">
                <a:cs typeface="Kalimati" pitchFamily="2"/>
              </a:rPr>
              <a:t>यस पटक</a:t>
            </a:r>
            <a:r>
              <a:rPr lang="en-US" sz="2400" dirty="0">
                <a:cs typeface="Kalimati" pitchFamily="2"/>
              </a:rPr>
              <a:t> </a:t>
            </a:r>
            <a:r>
              <a:rPr lang="ne-NP" sz="2400" dirty="0">
                <a:cs typeface="Kalimati" pitchFamily="2"/>
              </a:rPr>
              <a:t>वडास्तरको विवरण संस्थागत रुपमा संकलन गर्न सामुदायिक प्रश्नावली तर्जुमा</a:t>
            </a:r>
            <a:r>
              <a:rPr lang="en-US" sz="2400" dirty="0">
                <a:cs typeface="Kalimati" pitchFamily="2"/>
              </a:rPr>
              <a:t> </a:t>
            </a:r>
            <a:r>
              <a:rPr lang="ne-NP" sz="2400" dirty="0">
                <a:cs typeface="Kalimati" pitchFamily="2"/>
              </a:rPr>
              <a:t>गरेको छ ।</a:t>
            </a:r>
            <a:endParaRPr lang="en-US" sz="2400" dirty="0">
              <a:cs typeface="Kalimati" pitchFamily="2"/>
            </a:endParaRPr>
          </a:p>
        </p:txBody>
      </p:sp>
      <p:sp>
        <p:nvSpPr>
          <p:cNvPr id="6" name="Slide Number Placeholder 5"/>
          <p:cNvSpPr>
            <a:spLocks noGrp="1"/>
          </p:cNvSpPr>
          <p:nvPr>
            <p:ph type="sldNum" sz="quarter" idx="11"/>
          </p:nvPr>
        </p:nvSpPr>
        <p:spPr>
          <a:xfrm>
            <a:off x="11695817" y="6485866"/>
            <a:ext cx="487326" cy="363205"/>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6A1D5055-FCF0-4542-AE2D-9E28440E6B96}"/>
              </a:ext>
            </a:extLst>
          </p:cNvPr>
          <p:cNvPicPr>
            <a:picLocks noChangeAspect="1"/>
          </p:cNvPicPr>
          <p:nvPr/>
        </p:nvPicPr>
        <p:blipFill rotWithShape="1">
          <a:blip r:embed="rId2"/>
          <a:srcRect l="28343" t="22947" r="28401" b="8841"/>
          <a:stretch/>
        </p:blipFill>
        <p:spPr>
          <a:xfrm>
            <a:off x="8301901" y="961519"/>
            <a:ext cx="3870272" cy="3433060"/>
          </a:xfrm>
          <a:prstGeom prst="rect">
            <a:avLst/>
          </a:prstGeom>
        </p:spPr>
      </p:pic>
    </p:spTree>
    <p:extLst>
      <p:ext uri="{BB962C8B-B14F-4D97-AF65-F5344CB8AC3E}">
        <p14:creationId xmlns:p14="http://schemas.microsoft.com/office/powerpoint/2010/main" val="3650152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849127"/>
            <a:ext cx="7413811" cy="523220"/>
          </a:xfrm>
          <a:prstGeom prst="rect">
            <a:avLst/>
          </a:prstGeom>
          <a:noFill/>
        </p:spPr>
        <p:txBody>
          <a:bodyPr wrap="square" rtlCol="0">
            <a:spAutoFit/>
          </a:bodyPr>
          <a:lstStyle/>
          <a:p>
            <a:pPr algn="ctr"/>
            <a:r>
              <a:rPr lang="ne-NP" sz="2800" b="1" dirty="0">
                <a:cs typeface="Kalimati" pitchFamily="2"/>
              </a:rPr>
              <a:t>सामुदायिक प्रश्नावलीः उद्देश्य</a:t>
            </a:r>
            <a:endParaRPr lang="en-US" sz="2800" b="1" dirty="0">
              <a:cs typeface="Kalimati" pitchFamily="2"/>
            </a:endParaRPr>
          </a:p>
        </p:txBody>
      </p:sp>
      <p:sp>
        <p:nvSpPr>
          <p:cNvPr id="4" name="TextBox 3"/>
          <p:cNvSpPr txBox="1"/>
          <p:nvPr/>
        </p:nvSpPr>
        <p:spPr>
          <a:xfrm>
            <a:off x="990600" y="1709545"/>
            <a:ext cx="10705217" cy="4478149"/>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जनगणनाको मुख्य प्रश्नावलीबाट प्राप्त विवरणलाई सामुदायिक प्रश्नावलीबाट प्राप्त भएका केही विवरणहरु जस्तैः जातजाति, भाषा आदिको सामञ्जस्यता परीक्षण गरी अझ बढी भरपर्दो, विश्वसनीय र सर्वमान्य बनाउनु । </a:t>
            </a:r>
          </a:p>
          <a:p>
            <a:pPr marL="233363" indent="-233363" algn="just">
              <a:lnSpc>
                <a:spcPct val="150000"/>
              </a:lnSpc>
              <a:buFont typeface="Arial" pitchFamily="34" charset="0"/>
              <a:buChar char="•"/>
            </a:pPr>
            <a:r>
              <a:rPr lang="ne-NP" sz="2400" dirty="0">
                <a:cs typeface="Kalimati" pitchFamily="2"/>
              </a:rPr>
              <a:t>देशका स्थानीय तह अन्तर्गतका सबै वडाहरुका प्रमुख कृषि तथा गैरकृषिजन्य उत्पादन, वडाबाहिर हुने बिक्री, वडाहरुको आफ्नो आम्दानीको स्रोतबारे जानकारी उपलब्ध गराउनु ।</a:t>
            </a:r>
          </a:p>
          <a:p>
            <a:pPr marL="233363" indent="-233363" algn="just">
              <a:lnSpc>
                <a:spcPct val="150000"/>
              </a:lnSpc>
              <a:buFont typeface="Arial" pitchFamily="34" charset="0"/>
              <a:buChar char="•"/>
            </a:pPr>
            <a:r>
              <a:rPr lang="ne-NP" sz="2400" dirty="0">
                <a:cs typeface="Kalimati" pitchFamily="2"/>
              </a:rPr>
              <a:t>देशभित्र रहेका तल्लो राजनीतिक/प्रशासनिक एकाइमा आधारभूत सेवा सुविधा उपलब्धताको जानकारी प्राप्त गर्नु । </a:t>
            </a:r>
            <a:endParaRPr lang="en-US" sz="2400" dirty="0">
              <a:cs typeface="Kalimati" pitchFamily="2"/>
            </a:endParaRPr>
          </a:p>
        </p:txBody>
      </p:sp>
      <p:sp>
        <p:nvSpPr>
          <p:cNvPr id="6" name="Slide Number Placeholder 5"/>
          <p:cNvSpPr>
            <a:spLocks noGrp="1"/>
          </p:cNvSpPr>
          <p:nvPr>
            <p:ph type="sldNum" sz="quarter" idx="11"/>
          </p:nvPr>
        </p:nvSpPr>
        <p:spPr>
          <a:xfrm>
            <a:off x="11695817" y="6485866"/>
            <a:ext cx="487326" cy="363205"/>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spTree>
    <p:extLst>
      <p:ext uri="{BB962C8B-B14F-4D97-AF65-F5344CB8AC3E}">
        <p14:creationId xmlns:p14="http://schemas.microsoft.com/office/powerpoint/2010/main" val="3052678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849127"/>
            <a:ext cx="7413811" cy="523220"/>
          </a:xfrm>
          <a:prstGeom prst="rect">
            <a:avLst/>
          </a:prstGeom>
          <a:noFill/>
        </p:spPr>
        <p:txBody>
          <a:bodyPr wrap="square" rtlCol="0">
            <a:spAutoFit/>
          </a:bodyPr>
          <a:lstStyle/>
          <a:p>
            <a:pPr algn="ctr"/>
            <a:r>
              <a:rPr lang="ne-NP" sz="2800" b="1" dirty="0">
                <a:cs typeface="Kalimati" pitchFamily="2"/>
              </a:rPr>
              <a:t>सामुदायिक प्रश्नावलीः उद्देश्य</a:t>
            </a:r>
            <a:endParaRPr lang="en-US" sz="2800" b="1" dirty="0">
              <a:cs typeface="Kalimati" pitchFamily="2"/>
            </a:endParaRPr>
          </a:p>
        </p:txBody>
      </p:sp>
      <p:sp>
        <p:nvSpPr>
          <p:cNvPr id="4" name="TextBox 3"/>
          <p:cNvSpPr txBox="1"/>
          <p:nvPr/>
        </p:nvSpPr>
        <p:spPr>
          <a:xfrm>
            <a:off x="106326" y="1709545"/>
            <a:ext cx="11865934" cy="3924151"/>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वडाको वास्तविक शहरी वा ग्रामिण अवस्थाको निर्क्र्यौल गर्न सहयोगी हुने भौतिक, सामाजिक, आर्थिक पूर्वाधारको अवस्थासम्बन्धी विवरण संकलन गर्नु । </a:t>
            </a:r>
          </a:p>
          <a:p>
            <a:pPr marL="233363" indent="-233363" algn="just">
              <a:lnSpc>
                <a:spcPct val="150000"/>
              </a:lnSpc>
              <a:buFont typeface="Arial" pitchFamily="34" charset="0"/>
              <a:buChar char="•"/>
            </a:pPr>
            <a:r>
              <a:rPr lang="ne-NP" sz="2400" dirty="0">
                <a:cs typeface="Kalimati" pitchFamily="2"/>
              </a:rPr>
              <a:t>देशका सबै वडाहरुको प्राकृतिक विपद् वा प्रकोप तथा वन्यजन्तुबाट भएको क्षतिको विवरण संकलन गर्नु । </a:t>
            </a:r>
          </a:p>
          <a:p>
            <a:pPr marL="233363" indent="-233363" algn="just">
              <a:lnSpc>
                <a:spcPct val="150000"/>
              </a:lnSpc>
              <a:buFont typeface="Arial" pitchFamily="34" charset="0"/>
              <a:buChar char="•"/>
            </a:pPr>
            <a:endParaRPr lang="ne-NP" sz="2400" dirty="0">
              <a:cs typeface="Kalimati" pitchFamily="2"/>
            </a:endParaRPr>
          </a:p>
          <a:p>
            <a:pPr marL="233363" indent="-233363" algn="just">
              <a:lnSpc>
                <a:spcPct val="150000"/>
              </a:lnSpc>
              <a:buFont typeface="Arial" pitchFamily="34" charset="0"/>
              <a:buChar char="•"/>
            </a:pPr>
            <a:r>
              <a:rPr lang="ne-NP" sz="2400" b="1" dirty="0">
                <a:cs typeface="Kalimati" pitchFamily="2"/>
              </a:rPr>
              <a:t>नोटः </a:t>
            </a:r>
            <a:r>
              <a:rPr lang="en-US" sz="2400" b="1" dirty="0">
                <a:cs typeface="Kalimati" pitchFamily="2"/>
              </a:rPr>
              <a:t>SDG </a:t>
            </a:r>
            <a:r>
              <a:rPr lang="ne-NP" sz="2400" b="1" dirty="0">
                <a:cs typeface="Kalimati" pitchFamily="2"/>
              </a:rPr>
              <a:t>का </a:t>
            </a:r>
            <a:r>
              <a:rPr lang="en-US" sz="2400" b="1" dirty="0">
                <a:cs typeface="Kalimati" pitchFamily="2"/>
              </a:rPr>
              <a:t>area based indicators </a:t>
            </a:r>
            <a:r>
              <a:rPr lang="ne-NP" sz="2400" b="1" dirty="0">
                <a:cs typeface="Kalimati" pitchFamily="2"/>
              </a:rPr>
              <a:t>तयार गर्न सामुदायिक प्रश्नावली मार्फत संकलित विवरण उपयोगी हुन्छन् ।</a:t>
            </a:r>
            <a:endParaRPr lang="en-US" sz="2400" b="1" dirty="0">
              <a:cs typeface="Kalimati" pitchFamily="2"/>
            </a:endParaRPr>
          </a:p>
        </p:txBody>
      </p:sp>
      <p:sp>
        <p:nvSpPr>
          <p:cNvPr id="6" name="Slide Number Placeholder 5"/>
          <p:cNvSpPr>
            <a:spLocks noGrp="1"/>
          </p:cNvSpPr>
          <p:nvPr>
            <p:ph type="sldNum" sz="quarter" idx="11"/>
          </p:nvPr>
        </p:nvSpPr>
        <p:spPr>
          <a:xfrm>
            <a:off x="11704674" y="6494795"/>
            <a:ext cx="487326" cy="363205"/>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Tree>
    <p:extLst>
      <p:ext uri="{BB962C8B-B14F-4D97-AF65-F5344CB8AC3E}">
        <p14:creationId xmlns:p14="http://schemas.microsoft.com/office/powerpoint/2010/main" val="2496032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संकलन गरिने मुख्य विवरणहरु</a:t>
            </a:r>
            <a:endParaRPr lang="en-US" sz="2800" b="1" dirty="0">
              <a:cs typeface="Kalimati" pitchFamily="2"/>
            </a:endParaRPr>
          </a:p>
        </p:txBody>
      </p:sp>
      <p:sp>
        <p:nvSpPr>
          <p:cNvPr id="5" name="TextBox 4"/>
          <p:cNvSpPr txBox="1"/>
          <p:nvPr/>
        </p:nvSpPr>
        <p:spPr>
          <a:xfrm>
            <a:off x="233916" y="2101700"/>
            <a:ext cx="7762602" cy="3370153"/>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वडाको आधारभूत विवरण, </a:t>
            </a:r>
          </a:p>
          <a:p>
            <a:pPr marL="457200" indent="-457200">
              <a:lnSpc>
                <a:spcPct val="150000"/>
              </a:lnSpc>
              <a:buFont typeface="Arial" pitchFamily="34" charset="0"/>
              <a:buChar char="•"/>
            </a:pPr>
            <a:r>
              <a:rPr lang="ne-NP" sz="2400" dirty="0">
                <a:cs typeface="Kalimati" pitchFamily="2"/>
              </a:rPr>
              <a:t>प्रमुख कृषि तथा गैरकृषिजन्य उत्पादनहरु,</a:t>
            </a:r>
          </a:p>
          <a:p>
            <a:pPr marL="457200" indent="-457200">
              <a:lnSpc>
                <a:spcPct val="150000"/>
              </a:lnSpc>
              <a:buFont typeface="Arial" pitchFamily="34" charset="0"/>
              <a:buChar char="•"/>
            </a:pPr>
            <a:r>
              <a:rPr lang="ne-NP" sz="2400" dirty="0">
                <a:cs typeface="Kalimati" pitchFamily="2"/>
              </a:rPr>
              <a:t>जातजाति तथा मातृभाषा सम्बन्धी विवरण, </a:t>
            </a:r>
          </a:p>
          <a:p>
            <a:pPr marL="457200" indent="-457200">
              <a:lnSpc>
                <a:spcPct val="150000"/>
              </a:lnSpc>
              <a:buFont typeface="Arial" pitchFamily="34" charset="0"/>
              <a:buChar char="•"/>
            </a:pPr>
            <a:r>
              <a:rPr lang="ne-NP" sz="2400" dirty="0">
                <a:cs typeface="Kalimati" pitchFamily="2"/>
              </a:rPr>
              <a:t>शिक्षा, स्वास्थ्य लगायतका अन्य सेवा सुविधाको उपलव्धता, </a:t>
            </a:r>
          </a:p>
          <a:p>
            <a:pPr marL="457200" indent="-457200">
              <a:lnSpc>
                <a:spcPct val="150000"/>
              </a:lnSpc>
              <a:buFont typeface="Arial" pitchFamily="34" charset="0"/>
              <a:buChar char="•"/>
            </a:pPr>
            <a:r>
              <a:rPr lang="ne-NP" sz="2400" dirty="0">
                <a:cs typeface="Kalimati" pitchFamily="2"/>
              </a:rPr>
              <a:t>भौतिक/सामाजिक/आर्थिक पूर्वाधारको अवस्था र पहुँच,</a:t>
            </a:r>
          </a:p>
          <a:p>
            <a:pPr marL="457200" indent="-457200">
              <a:lnSpc>
                <a:spcPct val="150000"/>
              </a:lnSpc>
              <a:buFont typeface="Arial" pitchFamily="34" charset="0"/>
              <a:buChar char="•"/>
            </a:pPr>
            <a:r>
              <a:rPr lang="ne-NP" sz="2400" dirty="0">
                <a:cs typeface="Kalimati" pitchFamily="2"/>
              </a:rPr>
              <a:t>विपद जोखिमको अवस्था र क्षतिको विवरण ।</a:t>
            </a:r>
          </a:p>
        </p:txBody>
      </p:sp>
      <p:sp>
        <p:nvSpPr>
          <p:cNvPr id="7" name="Slide Number Placeholder 5">
            <a:extLst>
              <a:ext uri="{FF2B5EF4-FFF2-40B4-BE49-F238E27FC236}">
                <a16:creationId xmlns:a16="http://schemas.microsoft.com/office/drawing/2014/main" id="{BEB81451-977D-49B9-A7F8-FBD472359E36}"/>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विवरण संकलन गर्ने व्यक्ति र समय</a:t>
            </a:r>
            <a:endParaRPr lang="en-US" sz="2800" b="1" dirty="0">
              <a:cs typeface="Kalimati" pitchFamily="2"/>
            </a:endParaRPr>
          </a:p>
        </p:txBody>
      </p:sp>
      <p:sp>
        <p:nvSpPr>
          <p:cNvPr id="5" name="TextBox 4"/>
          <p:cNvSpPr txBox="1"/>
          <p:nvPr/>
        </p:nvSpPr>
        <p:spPr>
          <a:xfrm>
            <a:off x="0" y="1601967"/>
            <a:ext cx="12192000" cy="5032147"/>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एउटा वडामा एक मात्र सुपरिवेक्षक खटिएको अवस्थामा निज सुपरिवेक्षकबाट यो प्रश्नावली भर्नुपर्दछ । </a:t>
            </a:r>
          </a:p>
          <a:p>
            <a:pPr marL="457200" indent="-457200">
              <a:lnSpc>
                <a:spcPct val="150000"/>
              </a:lnSpc>
              <a:buFont typeface="Arial" pitchFamily="34" charset="0"/>
              <a:buChar char="•"/>
            </a:pPr>
            <a:r>
              <a:rPr lang="ne-NP" sz="2400" dirty="0">
                <a:cs typeface="Kalimati" pitchFamily="2"/>
              </a:rPr>
              <a:t>यदि एउटा सुपरिवेवक्षकको कार्यक्षेत्र एक भन्दा बढी वडा भएमा सबै वडामा गई यो सामुदायिक प्रश्नावली भर्नुपर्दछ । </a:t>
            </a:r>
          </a:p>
          <a:p>
            <a:pPr marL="457200" indent="-457200">
              <a:lnSpc>
                <a:spcPct val="150000"/>
              </a:lnSpc>
              <a:buFont typeface="Arial" pitchFamily="34" charset="0"/>
              <a:buChar char="•"/>
            </a:pPr>
            <a:r>
              <a:rPr lang="ne-NP" sz="2400" dirty="0">
                <a:cs typeface="Kalimati" pitchFamily="2"/>
              </a:rPr>
              <a:t>एउटा वडामा एक भन्दा बढी सुपरिवेक्षक खटिएका छन् भने उक्त वडा कार्यालय रहेको गणना क्षेत्रमा खटिएका सुपरिवेक्षकले भर्नुपर्दछ । </a:t>
            </a:r>
          </a:p>
          <a:p>
            <a:pPr marL="457200" indent="-457200">
              <a:lnSpc>
                <a:spcPct val="150000"/>
              </a:lnSpc>
              <a:buFont typeface="Arial" pitchFamily="34" charset="0"/>
              <a:buChar char="•"/>
            </a:pPr>
            <a:r>
              <a:rPr lang="ne-NP" sz="2400" dirty="0">
                <a:cs typeface="Kalimati" pitchFamily="2"/>
              </a:rPr>
              <a:t>सामान्यतया सामुदायिक फाराम भर्दा सो वडामा अन्य सुपरिवेक्षक पनि खटिएको भए सबै सुपरिवेक्षक अनिवार्य उपस्थिति हुनुपर्दछ । </a:t>
            </a:r>
          </a:p>
          <a:p>
            <a:pPr marL="457200" indent="-457200">
              <a:lnSpc>
                <a:spcPct val="150000"/>
              </a:lnSpc>
              <a:buFont typeface="Arial" pitchFamily="34" charset="0"/>
              <a:buChar char="•"/>
            </a:pPr>
            <a:r>
              <a:rPr lang="ne-NP" sz="2400" dirty="0">
                <a:cs typeface="Kalimati" pitchFamily="2"/>
              </a:rPr>
              <a:t>यो प्रश्नावली मुख्य गणनाको समय अर्थात २०७८ जेठ २५ देखि असार ८ गते भित्र भर्नुपर्दछ ।</a:t>
            </a:r>
          </a:p>
        </p:txBody>
      </p:sp>
      <p:sp>
        <p:nvSpPr>
          <p:cNvPr id="6" name="Slide Number Placeholder 5">
            <a:extLst>
              <a:ext uri="{FF2B5EF4-FFF2-40B4-BE49-F238E27FC236}">
                <a16:creationId xmlns:a16="http://schemas.microsoft.com/office/drawing/2014/main" id="{F3DE843E-49DB-4C5A-B554-E4962AF0CEDC}"/>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900008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सामुदायिक प्रश्नावलीका उत्तरदाता</a:t>
            </a:r>
            <a:endParaRPr lang="en-US" sz="2800" b="1" dirty="0">
              <a:cs typeface="Kalimati" pitchFamily="2"/>
            </a:endParaRPr>
          </a:p>
        </p:txBody>
      </p:sp>
      <p:sp>
        <p:nvSpPr>
          <p:cNvPr id="5" name="TextBox 4"/>
          <p:cNvSpPr txBox="1"/>
          <p:nvPr/>
        </p:nvSpPr>
        <p:spPr>
          <a:xfrm>
            <a:off x="0" y="1601967"/>
            <a:ext cx="12192000" cy="4478149"/>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यो प्रश्नावली एउटा वडामा एउटा मात्र भरिन्छ । </a:t>
            </a:r>
          </a:p>
          <a:p>
            <a:pPr marL="457200" indent="-457200">
              <a:lnSpc>
                <a:spcPct val="150000"/>
              </a:lnSpc>
              <a:buFont typeface="Arial" pitchFamily="34" charset="0"/>
              <a:buChar char="•"/>
            </a:pPr>
            <a:r>
              <a:rPr lang="ne-NP" sz="2400" dirty="0">
                <a:cs typeface="Kalimati" pitchFamily="2"/>
              </a:rPr>
              <a:t>यो प्रश्नावलीको प्रमुख उत्तरदाता सम्बन्धित वडाको वडा अध्यक्ष वा वडा सचिव वा दुवै हुन सक्नेछन् । </a:t>
            </a:r>
          </a:p>
          <a:p>
            <a:pPr marL="457200" indent="-457200">
              <a:lnSpc>
                <a:spcPct val="150000"/>
              </a:lnSpc>
              <a:buFont typeface="Arial" pitchFamily="34" charset="0"/>
              <a:buChar char="•"/>
            </a:pPr>
            <a:r>
              <a:rPr lang="ne-NP" sz="2400" dirty="0">
                <a:cs typeface="Kalimati" pitchFamily="2"/>
              </a:rPr>
              <a:t>यसमा उल्लेखित विवरण भर्नका लागि वडामा रहेका सरकारी अभिलेखहरुको उपयोग गर्नुपर्दछ । </a:t>
            </a:r>
          </a:p>
          <a:p>
            <a:pPr marL="457200" indent="-457200">
              <a:lnSpc>
                <a:spcPct val="150000"/>
              </a:lnSpc>
              <a:buFont typeface="Arial" pitchFamily="34" charset="0"/>
              <a:buChar char="•"/>
            </a:pPr>
            <a:r>
              <a:rPr lang="ne-NP" sz="2400" dirty="0">
                <a:cs typeface="Kalimati" pitchFamily="2"/>
              </a:rPr>
              <a:t>कुनै विवरण उपलब्ध हुन नसक्ने अवस्थामा सम्बन्धित वडाका सदस्यहरु तथा अन्य सम्बन्धित व्यक्तिहरुबीच छलफल गरी विवरण उल्लेख गर्नुपर्नेछ । </a:t>
            </a:r>
          </a:p>
          <a:p>
            <a:pPr marL="457200" indent="-457200">
              <a:lnSpc>
                <a:spcPct val="150000"/>
              </a:lnSpc>
              <a:buFont typeface="Arial" pitchFamily="34" charset="0"/>
              <a:buChar char="•"/>
            </a:pPr>
            <a:r>
              <a:rPr lang="ne-NP" sz="2400" dirty="0">
                <a:cs typeface="Kalimati" pitchFamily="2"/>
              </a:rPr>
              <a:t>यो प्रश्नावलीका विवरणहरु संकलन गरीसकेपछि उत्तरदाताको हस्ताक्षर गराई कार्यालयको छाप अनिवार्य रुपमा लगाउनु पर्नेछ ।</a:t>
            </a:r>
          </a:p>
        </p:txBody>
      </p:sp>
      <p:sp>
        <p:nvSpPr>
          <p:cNvPr id="6" name="Slide Number Placeholder 5">
            <a:extLst>
              <a:ext uri="{FF2B5EF4-FFF2-40B4-BE49-F238E27FC236}">
                <a16:creationId xmlns:a16="http://schemas.microsoft.com/office/drawing/2014/main" id="{8D064387-D7F5-4ECF-87C0-AED1BAD7D11A}"/>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Tree>
    <p:extLst>
      <p:ext uri="{BB962C8B-B14F-4D97-AF65-F5344CB8AC3E}">
        <p14:creationId xmlns:p14="http://schemas.microsoft.com/office/powerpoint/2010/main" val="3327814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923560"/>
            <a:ext cx="7413811" cy="523220"/>
          </a:xfrm>
          <a:prstGeom prst="rect">
            <a:avLst/>
          </a:prstGeom>
          <a:noFill/>
        </p:spPr>
        <p:txBody>
          <a:bodyPr wrap="square" rtlCol="0">
            <a:spAutoFit/>
          </a:bodyPr>
          <a:lstStyle/>
          <a:p>
            <a:pPr algn="ctr"/>
            <a:r>
              <a:rPr lang="ne-NP" sz="2800" b="1" dirty="0">
                <a:cs typeface="Kalimati" pitchFamily="2"/>
              </a:rPr>
              <a:t>खण्ड क</a:t>
            </a:r>
            <a:r>
              <a:rPr lang="en-US" sz="2800" b="1" dirty="0">
                <a:cs typeface="Kalimati" pitchFamily="2"/>
              </a:rPr>
              <a:t>:</a:t>
            </a:r>
            <a:r>
              <a:rPr lang="ne-NP" sz="2800" b="1" dirty="0">
                <a:cs typeface="Kalimati" pitchFamily="2"/>
              </a:rPr>
              <a:t> परिचयात्मक विवरण</a:t>
            </a:r>
            <a:endParaRPr lang="en-US" sz="2800" b="1" dirty="0">
              <a:cs typeface="Kalimati" pitchFamily="2"/>
            </a:endParaRPr>
          </a:p>
        </p:txBody>
      </p:sp>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57200" y="1922197"/>
            <a:ext cx="11344939" cy="2308324"/>
          </a:xfrm>
          <a:prstGeom prst="rect">
            <a:avLst/>
          </a:prstGeom>
          <a:noFill/>
        </p:spPr>
        <p:txBody>
          <a:bodyPr wrap="square" rtlCol="0">
            <a:spAutoFit/>
          </a:bodyPr>
          <a:lstStyle/>
          <a:p>
            <a:pPr marL="233363" indent="-233363">
              <a:buFont typeface="Arial" pitchFamily="34" charset="0"/>
              <a:buChar char="•"/>
            </a:pPr>
            <a:r>
              <a:rPr lang="ne-NP" sz="2400" dirty="0">
                <a:cs typeface="Kalimati" pitchFamily="2"/>
              </a:rPr>
              <a:t>प्रश्नावलीको सुरुमा रहेको यो खण्डमा प्रदेश, जिल्ला, गाउँपालिका/नगरपालिकाको नाम र कोड तथा वडा नम्बर सम्बन्धी विवरण भर्नुपर्दछ । </a:t>
            </a:r>
          </a:p>
          <a:p>
            <a:pPr marL="233363" indent="-233363">
              <a:buFont typeface="Arial" pitchFamily="34" charset="0"/>
              <a:buChar char="•"/>
            </a:pPr>
            <a:endParaRPr lang="ne-NP" sz="2400" dirty="0">
              <a:cs typeface="Kalimati" pitchFamily="2"/>
            </a:endParaRPr>
          </a:p>
          <a:p>
            <a:pPr marL="233363" indent="-233363">
              <a:buFont typeface="Arial" pitchFamily="34" charset="0"/>
              <a:buChar char="•"/>
            </a:pPr>
            <a:r>
              <a:rPr lang="ne-NP" sz="2400" dirty="0">
                <a:cs typeface="Kalimati" pitchFamily="2"/>
              </a:rPr>
              <a:t>जिल्ला, गा.पा./न.पा., वडा नं. को कोड लेख्दा २ अंकमा लेख्नुपर्दछ । </a:t>
            </a:r>
          </a:p>
          <a:p>
            <a:pPr marL="233363" indent="-233363">
              <a:buFont typeface="Arial" pitchFamily="34" charset="0"/>
              <a:buChar char="•"/>
            </a:pPr>
            <a:endParaRPr lang="ne-NP" sz="2400" dirty="0">
              <a:cs typeface="Kalimati" pitchFamily="2"/>
            </a:endParaRPr>
          </a:p>
          <a:p>
            <a:r>
              <a:rPr lang="ne-NP" sz="2400" dirty="0">
                <a:cs typeface="Kalimati" pitchFamily="2"/>
              </a:rPr>
              <a:t>जस्तैः ५ नम्बर वडा को कोड लेख्दा </a:t>
            </a:r>
            <a:r>
              <a:rPr lang="en-US" sz="2400" dirty="0">
                <a:solidFill>
                  <a:srgbClr val="0070C0"/>
                </a:solidFill>
                <a:cs typeface="Kalimati" pitchFamily="2"/>
              </a:rPr>
              <a:t>05</a:t>
            </a:r>
            <a:r>
              <a:rPr lang="ne-NP" sz="2400" dirty="0">
                <a:solidFill>
                  <a:srgbClr val="0070C0"/>
                </a:solidFill>
                <a:cs typeface="Kalimati" pitchFamily="2"/>
              </a:rPr>
              <a:t> </a:t>
            </a:r>
            <a:r>
              <a:rPr lang="ne-NP" sz="2400" dirty="0">
                <a:cs typeface="Kalimati" pitchFamily="2"/>
              </a:rPr>
              <a:t>लेख्नुपर्दछ ।</a:t>
            </a:r>
            <a:endParaRPr lang="en-US" sz="2400" dirty="0">
              <a:cs typeface="Kalimati" pitchFamily="2"/>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31" y="4391247"/>
            <a:ext cx="11812770" cy="2447191"/>
          </a:xfrm>
          <a:prstGeom prst="rect">
            <a:avLst/>
          </a:prstGeom>
          <a:noFill/>
          <a:ln>
            <a:noFill/>
          </a:ln>
        </p:spPr>
      </p:pic>
      <p:sp>
        <p:nvSpPr>
          <p:cNvPr id="6" name="Slide Number Placeholder 5"/>
          <p:cNvSpPr>
            <a:spLocks noGrp="1"/>
          </p:cNvSpPr>
          <p:nvPr>
            <p:ph type="sldNum" sz="quarter" idx="11"/>
          </p:nvPr>
        </p:nvSpPr>
        <p:spPr>
          <a:xfrm>
            <a:off x="11674549" y="6443335"/>
            <a:ext cx="508591" cy="395103"/>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0732F884-F9C1-4595-8BD8-BB3745512116}"/>
              </a:ext>
            </a:extLst>
          </p:cNvPr>
          <p:cNvSpPr txBox="1"/>
          <p:nvPr/>
        </p:nvSpPr>
        <p:spPr>
          <a:xfrm>
            <a:off x="10473068" y="5847909"/>
            <a:ext cx="508591" cy="523220"/>
          </a:xfrm>
          <a:prstGeom prst="rect">
            <a:avLst/>
          </a:prstGeom>
          <a:noFill/>
        </p:spPr>
        <p:txBody>
          <a:bodyPr wrap="square" rtlCol="0">
            <a:spAutoFit/>
          </a:bodyPr>
          <a:lstStyle/>
          <a:p>
            <a:pPr algn="ctr"/>
            <a:r>
              <a:rPr lang="en-US" sz="2800" b="1" dirty="0">
                <a:solidFill>
                  <a:srgbClr val="00B0F0"/>
                </a:solidFill>
              </a:rPr>
              <a:t>0</a:t>
            </a:r>
          </a:p>
        </p:txBody>
      </p:sp>
      <p:sp>
        <p:nvSpPr>
          <p:cNvPr id="8" name="TextBox 7">
            <a:extLst>
              <a:ext uri="{FF2B5EF4-FFF2-40B4-BE49-F238E27FC236}">
                <a16:creationId xmlns:a16="http://schemas.microsoft.com/office/drawing/2014/main" id="{32DD5FAA-B6FB-4972-93F6-30C18E379FCB}"/>
              </a:ext>
            </a:extLst>
          </p:cNvPr>
          <p:cNvSpPr txBox="1"/>
          <p:nvPr/>
        </p:nvSpPr>
        <p:spPr>
          <a:xfrm>
            <a:off x="11082669" y="5830185"/>
            <a:ext cx="508591" cy="523220"/>
          </a:xfrm>
          <a:prstGeom prst="rect">
            <a:avLst/>
          </a:prstGeom>
          <a:noFill/>
        </p:spPr>
        <p:txBody>
          <a:bodyPr wrap="square" rtlCol="0">
            <a:spAutoFit/>
          </a:bodyPr>
          <a:lstStyle/>
          <a:p>
            <a:pPr algn="ctr"/>
            <a:r>
              <a:rPr lang="en-US" sz="2800" b="1" dirty="0">
                <a:solidFill>
                  <a:srgbClr val="00B0F0"/>
                </a:solidFill>
              </a:rPr>
              <a:t>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9" y="6475230"/>
            <a:ext cx="551121" cy="352573"/>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3" name="TextBox 2"/>
          <p:cNvSpPr txBox="1"/>
          <p:nvPr/>
        </p:nvSpPr>
        <p:spPr>
          <a:xfrm>
            <a:off x="3476533" y="2813448"/>
            <a:ext cx="5238934" cy="523220"/>
          </a:xfrm>
          <a:prstGeom prst="rect">
            <a:avLst/>
          </a:prstGeom>
          <a:noFill/>
        </p:spPr>
        <p:txBody>
          <a:bodyPr wrap="none" rtlCol="0">
            <a:spAutoFit/>
          </a:bodyPr>
          <a:lstStyle/>
          <a:p>
            <a:pPr algn="ctr"/>
            <a:r>
              <a:rPr lang="ne-NP" sz="2800" b="1" dirty="0">
                <a:cs typeface="Kalimati" pitchFamily="2"/>
              </a:rPr>
              <a:t>खण्ड ख</a:t>
            </a:r>
            <a:r>
              <a:rPr lang="en-US" sz="2800" b="1" dirty="0">
                <a:cs typeface="Kalimati" pitchFamily="2"/>
              </a:rPr>
              <a:t>:</a:t>
            </a:r>
            <a:r>
              <a:rPr lang="ne-NP" sz="2800" b="1" dirty="0">
                <a:cs typeface="Kalimati" pitchFamily="2"/>
              </a:rPr>
              <a:t> वडाको आधारभूत विवरण</a:t>
            </a:r>
            <a:endParaRPr lang="en-US" sz="2800" b="1" dirty="0">
              <a:cs typeface="Kalimati" pitchFamily="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9" y="6475230"/>
            <a:ext cx="551121" cy="352573"/>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4" name="TextBox 3"/>
          <p:cNvSpPr txBox="1"/>
          <p:nvPr/>
        </p:nvSpPr>
        <p:spPr>
          <a:xfrm>
            <a:off x="116958" y="2167741"/>
            <a:ext cx="12066182" cy="4154984"/>
          </a:xfrm>
          <a:prstGeom prst="rect">
            <a:avLst/>
          </a:prstGeom>
          <a:noFill/>
        </p:spPr>
        <p:txBody>
          <a:bodyPr wrap="square" rtlCol="0">
            <a:spAutoFit/>
          </a:bodyPr>
          <a:lstStyle/>
          <a:p>
            <a:r>
              <a:rPr lang="ne-NP" sz="2400" dirty="0">
                <a:cs typeface="Kalimati" pitchFamily="2"/>
              </a:rPr>
              <a:t>१.१ घर/भवन (आवासीय बाहेक)......	१.२ आवासीय घर.........    </a:t>
            </a:r>
          </a:p>
          <a:p>
            <a:r>
              <a:rPr lang="ne-NP" sz="2400" dirty="0">
                <a:cs typeface="Kalimati" pitchFamily="2"/>
              </a:rPr>
              <a:t>१.३ घरपरिवार संख्या ................		१.४ जनसंख्या ................</a:t>
            </a:r>
            <a:endParaRPr lang="en-US" sz="2400" dirty="0">
              <a:cs typeface="Kalimati" pitchFamily="2"/>
            </a:endParaRPr>
          </a:p>
          <a:p>
            <a:endParaRPr lang="ne-NP" sz="2400" dirty="0">
              <a:cs typeface="Kalimati" pitchFamily="2"/>
            </a:endParaRPr>
          </a:p>
          <a:p>
            <a:pPr algn="just"/>
            <a:r>
              <a:rPr lang="ne-NP" sz="2400" dirty="0">
                <a:cs typeface="Kalimati" pitchFamily="2"/>
              </a:rPr>
              <a:t>१.१ </a:t>
            </a:r>
            <a:r>
              <a:rPr lang="ne-NP" sz="2400" b="1" dirty="0">
                <a:cs typeface="Kalimati" pitchFamily="2"/>
              </a:rPr>
              <a:t>घर/भवन (आवासीय बाहेक) </a:t>
            </a:r>
          </a:p>
          <a:p>
            <a:pPr lvl="1" algn="just"/>
            <a:r>
              <a:rPr lang="ne-NP" sz="2400" dirty="0">
                <a:cs typeface="Kalimati" pitchFamily="2"/>
              </a:rPr>
              <a:t>उत्तरदातालाई सकेसम्म वडा कार्यालयको रेकर्ड हेर्न लगाई त्यस वडा भित्र रहेका बसोबास गर्ने बाहेक अन्य प्रयोजनमा रहेका जस्तैः सरकारी, व्यापारिक, बैंक, होटल, विद्यालय, अस्पताल, उद्योग कलकारखाना रहेका अनुमानित घर वा भवनको संख्या लेख्नु पर्दछ ।</a:t>
            </a:r>
          </a:p>
          <a:p>
            <a:pPr lvl="1" algn="just"/>
            <a:endParaRPr lang="ne-NP" sz="2400" dirty="0">
              <a:cs typeface="Kalimati" pitchFamily="2"/>
            </a:endParaRPr>
          </a:p>
          <a:p>
            <a:pPr lvl="1" indent="-457200" algn="just"/>
            <a:r>
              <a:rPr lang="ne-NP" sz="2400" dirty="0">
                <a:cs typeface="Kalimati" pitchFamily="2"/>
              </a:rPr>
              <a:t>१.२ </a:t>
            </a:r>
            <a:r>
              <a:rPr lang="ne-NP" sz="2400" b="1" dirty="0">
                <a:cs typeface="Kalimati" pitchFamily="2"/>
              </a:rPr>
              <a:t>आवासीय घर,</a:t>
            </a:r>
            <a:r>
              <a:rPr lang="en-US" sz="2400" b="1" dirty="0">
                <a:cs typeface="Kalimati" pitchFamily="2"/>
              </a:rPr>
              <a:t> </a:t>
            </a:r>
            <a:r>
              <a:rPr lang="ne-NP" sz="2400" b="1" dirty="0">
                <a:cs typeface="Kalimati" pitchFamily="2"/>
              </a:rPr>
              <a:t>१.३ घरपरिवार संख्या, १.४ जनसंख्या</a:t>
            </a:r>
          </a:p>
          <a:p>
            <a:pPr marL="457200" algn="just"/>
            <a:r>
              <a:rPr lang="ne-NP" sz="2400" dirty="0">
                <a:cs typeface="Kalimati" pitchFamily="2"/>
              </a:rPr>
              <a:t>वडा भित्र रहेका आवासीय घरको संख्या, घरपरिवार संख्या र जनसंख्या लेख्नुपर्दछ । यस्ता विवरण कार्यालयको रेकर्डमा नभएको भए अनुमानित संख्या सोधेर लेख्नुपर्दछ । </a:t>
            </a:r>
            <a:endParaRPr lang="en-US" sz="2400" dirty="0">
              <a:cs typeface="Kalimati" pitchFamily="2"/>
            </a:endParaRPr>
          </a:p>
        </p:txBody>
      </p:sp>
      <p:sp>
        <p:nvSpPr>
          <p:cNvPr id="6" name="TextBox 5">
            <a:extLst>
              <a:ext uri="{FF2B5EF4-FFF2-40B4-BE49-F238E27FC236}">
                <a16:creationId xmlns:a16="http://schemas.microsoft.com/office/drawing/2014/main" id="{4D2ED798-B054-477F-A858-9F80DEE519A2}"/>
              </a:ext>
            </a:extLst>
          </p:cNvPr>
          <p:cNvSpPr txBox="1"/>
          <p:nvPr/>
        </p:nvSpPr>
        <p:spPr>
          <a:xfrm>
            <a:off x="0" y="984633"/>
            <a:ext cx="12066182" cy="523220"/>
          </a:xfrm>
          <a:prstGeom prst="rect">
            <a:avLst/>
          </a:prstGeom>
          <a:noFill/>
        </p:spPr>
        <p:txBody>
          <a:bodyPr wrap="square">
            <a:spAutoFit/>
          </a:bodyPr>
          <a:lstStyle/>
          <a:p>
            <a:pPr marL="342900" indent="-342900" algn="ctr">
              <a:buAutoNum type="hindiNumParenR"/>
            </a:pPr>
            <a:r>
              <a:rPr lang="ne-NP" sz="2800" b="1" dirty="0">
                <a:cs typeface="Kalimati" pitchFamily="2"/>
              </a:rPr>
              <a:t> यस वडामा रहेका निम्नानुसारको अनुमानित संख्या उल्लेख गर्नुहोस् </a:t>
            </a:r>
          </a:p>
        </p:txBody>
      </p:sp>
    </p:spTree>
    <p:extLst>
      <p:ext uri="{BB962C8B-B14F-4D97-AF65-F5344CB8AC3E}">
        <p14:creationId xmlns:p14="http://schemas.microsoft.com/office/powerpoint/2010/main" val="971651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63919" y="6485863"/>
            <a:ext cx="508591" cy="363205"/>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3" name="TextBox 2"/>
          <p:cNvSpPr txBox="1"/>
          <p:nvPr/>
        </p:nvSpPr>
        <p:spPr>
          <a:xfrm>
            <a:off x="668064" y="913980"/>
            <a:ext cx="10504799" cy="523220"/>
          </a:xfrm>
          <a:prstGeom prst="rect">
            <a:avLst/>
          </a:prstGeom>
          <a:noFill/>
        </p:spPr>
        <p:txBody>
          <a:bodyPr wrap="none" rtlCol="0">
            <a:spAutoFit/>
          </a:bodyPr>
          <a:lstStyle/>
          <a:p>
            <a:r>
              <a:rPr lang="ne-NP" sz="2800" b="1" dirty="0">
                <a:cs typeface="Kalimati" pitchFamily="2"/>
              </a:rPr>
              <a:t>२) यस वडामा कति वटा बस्ती/टोल/गाउँ छन् ? ...................... वटा</a:t>
            </a:r>
            <a:endParaRPr lang="en-US" sz="2800" b="1" dirty="0">
              <a:cs typeface="Kalimati" pitchFamily="2"/>
            </a:endParaRPr>
          </a:p>
        </p:txBody>
      </p:sp>
      <p:sp>
        <p:nvSpPr>
          <p:cNvPr id="4" name="TextBox 3"/>
          <p:cNvSpPr txBox="1"/>
          <p:nvPr/>
        </p:nvSpPr>
        <p:spPr>
          <a:xfrm>
            <a:off x="191387" y="2340646"/>
            <a:ext cx="8367822" cy="3370153"/>
          </a:xfrm>
          <a:prstGeom prst="rect">
            <a:avLst/>
          </a:prstGeom>
          <a:noFill/>
        </p:spPr>
        <p:txBody>
          <a:bodyPr wrap="square" rtlCol="0">
            <a:spAutoFit/>
          </a:bodyPr>
          <a:lstStyle/>
          <a:p>
            <a:pPr marL="341313" indent="-341313">
              <a:lnSpc>
                <a:spcPct val="150000"/>
              </a:lnSpc>
              <a:buFont typeface="Arial" pitchFamily="34" charset="0"/>
              <a:buChar char="•"/>
            </a:pPr>
            <a:r>
              <a:rPr lang="ne-NP" sz="2400" dirty="0">
                <a:cs typeface="Kalimati" pitchFamily="2"/>
              </a:rPr>
              <a:t>एक वा एक भन्दा बढी घरहरु मिलेर बस्ती, टोल वा गाउँ बन्दछ । </a:t>
            </a:r>
          </a:p>
          <a:p>
            <a:pPr marL="341313" indent="-341313">
              <a:lnSpc>
                <a:spcPct val="150000"/>
              </a:lnSpc>
              <a:buFont typeface="Arial" pitchFamily="34" charset="0"/>
              <a:buChar char="•"/>
            </a:pPr>
            <a:r>
              <a:rPr lang="ne-NP" sz="2400" dirty="0">
                <a:cs typeface="Kalimati" pitchFamily="2"/>
              </a:rPr>
              <a:t>एक वडामा एक वा एक भन्दा बढी स्थानीय नामबाट चिनिने बस्ती/टोल/गाउँ हुन सक्दछ ।</a:t>
            </a:r>
          </a:p>
          <a:p>
            <a:pPr marL="341313" indent="-341313">
              <a:lnSpc>
                <a:spcPct val="150000"/>
              </a:lnSpc>
              <a:buFont typeface="Arial" pitchFamily="34" charset="0"/>
              <a:buChar char="•"/>
            </a:pPr>
            <a:r>
              <a:rPr lang="ne-NP" sz="2400" dirty="0">
                <a:cs typeface="Kalimati" pitchFamily="2"/>
              </a:rPr>
              <a:t>चलनचल्तिमा उक्त वडामा भएका सबै बस्ती, टोल वा गाउँहरुको संख्या यकिन गरी उक्त संख्या अंकमा लेख्नुपर्दछ । </a:t>
            </a:r>
            <a:endParaRPr lang="en-US" sz="2400" dirty="0">
              <a:cs typeface="Kalimati" pitchFamily="2"/>
            </a:endParaRPr>
          </a:p>
        </p:txBody>
      </p:sp>
      <p:pic>
        <p:nvPicPr>
          <p:cNvPr id="1026" name="Picture 2" descr="How to draw village scenery (Landscape scene drawing tutorial) | Village  drawing, Drawing scenery, Landscape drawings">
            <a:extLst>
              <a:ext uri="{FF2B5EF4-FFF2-40B4-BE49-F238E27FC236}">
                <a16:creationId xmlns:a16="http://schemas.microsoft.com/office/drawing/2014/main" id="{ADA41675-C6C7-42FB-AFFD-3AB775E6E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5468" y="3099665"/>
            <a:ext cx="3476532" cy="31643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3" name="TextBox 2"/>
          <p:cNvSpPr txBox="1"/>
          <p:nvPr/>
        </p:nvSpPr>
        <p:spPr>
          <a:xfrm>
            <a:off x="847725" y="1115000"/>
            <a:ext cx="1024351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a:t>
            </a:r>
            <a:endParaRPr lang="en-US" sz="2800" b="1" dirty="0">
              <a:cs typeface="Kalimati" pitchFamily="2"/>
            </a:endParaRPr>
          </a:p>
        </p:txBody>
      </p:sp>
      <p:sp>
        <p:nvSpPr>
          <p:cNvPr id="4" name="TextBox 3"/>
          <p:cNvSpPr txBox="1"/>
          <p:nvPr/>
        </p:nvSpPr>
        <p:spPr>
          <a:xfrm>
            <a:off x="39421" y="2219412"/>
            <a:ext cx="7158822" cy="3924151"/>
          </a:xfrm>
          <a:prstGeom prst="rect">
            <a:avLst/>
          </a:prstGeom>
          <a:noFill/>
        </p:spPr>
        <p:txBody>
          <a:bodyPr wrap="square" rtlCol="0">
            <a:spAutoFit/>
          </a:bodyPr>
          <a:lstStyle/>
          <a:p>
            <a:pPr>
              <a:lnSpc>
                <a:spcPct val="150000"/>
              </a:lnSpc>
            </a:pPr>
            <a:r>
              <a:rPr lang="ne-NP" sz="2400" dirty="0">
                <a:cs typeface="Kalimati" pitchFamily="2"/>
              </a:rPr>
              <a:t>३.१ बस्ती/टोल/गाउँको नाम </a:t>
            </a:r>
            <a:r>
              <a:rPr lang="en-US" sz="2400" dirty="0">
                <a:cs typeface="Kalimati" pitchFamily="2"/>
              </a:rPr>
              <a:t>:</a:t>
            </a:r>
            <a:r>
              <a:rPr lang="ne-NP" sz="2400" dirty="0">
                <a:cs typeface="Kalimati" pitchFamily="2"/>
              </a:rPr>
              <a:t>......................... </a:t>
            </a:r>
          </a:p>
          <a:p>
            <a:pPr>
              <a:lnSpc>
                <a:spcPct val="150000"/>
              </a:lnSpc>
            </a:pPr>
            <a:endParaRPr lang="ne-NP"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सबैभन्दा टाढाको बस्ती/टोल/गाउँ दुरीका हिसाबले यकिन गर्नुपर्दछ ।</a:t>
            </a:r>
          </a:p>
          <a:p>
            <a:pPr marL="342900" indent="-342900">
              <a:lnSpc>
                <a:spcPct val="150000"/>
              </a:lnSpc>
              <a:buFont typeface="Arial" panose="020B0604020202020204" pitchFamily="34" charset="0"/>
              <a:buChar char="•"/>
            </a:pPr>
            <a:r>
              <a:rPr lang="ne-NP" sz="2400" dirty="0">
                <a:cs typeface="Kalimati" pitchFamily="2"/>
              </a:rPr>
              <a:t>यदि एक भन्दा बढी बस्ती/टोल/गाउँ समान दुरीमा छन् भने दुर्गम वा यातायातको पहुँचबाट टाढा रहेको बस्ती/टोल/गाउँको नाम लेख्नुपर्दछ ।</a:t>
            </a:r>
          </a:p>
        </p:txBody>
      </p:sp>
      <p:pic>
        <p:nvPicPr>
          <p:cNvPr id="3074" name="Picture 2" descr="D:\CBS PPT\download (2).jpg"/>
          <p:cNvPicPr>
            <a:picLocks noChangeAspect="1" noChangeArrowheads="1"/>
          </p:cNvPicPr>
          <p:nvPr/>
        </p:nvPicPr>
        <p:blipFill>
          <a:blip r:embed="rId2" cstate="print"/>
          <a:srcRect/>
          <a:stretch>
            <a:fillRect/>
          </a:stretch>
        </p:blipFill>
        <p:spPr bwMode="auto">
          <a:xfrm>
            <a:off x="10754786" y="1914653"/>
            <a:ext cx="1397793" cy="1089618"/>
          </a:xfrm>
          <a:prstGeom prst="rect">
            <a:avLst/>
          </a:prstGeom>
          <a:ln>
            <a:noFill/>
          </a:ln>
          <a:effectLst>
            <a:outerShdw blurRad="292100" dist="139700" dir="2700000" algn="tl" rotWithShape="0">
              <a:srgbClr val="333333">
                <a:alpha val="65000"/>
              </a:srgbClr>
            </a:outerShdw>
          </a:effectLst>
        </p:spPr>
      </p:pic>
      <p:pic>
        <p:nvPicPr>
          <p:cNvPr id="1030" name="Picture 6" descr="The best things to do in Nepal and villages to visit">
            <a:extLst>
              <a:ext uri="{FF2B5EF4-FFF2-40B4-BE49-F238E27FC236}">
                <a16:creationId xmlns:a16="http://schemas.microsoft.com/office/drawing/2014/main" id="{1FE67A31-49CC-481A-BCE3-ACED71BCB9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5386" y="4601495"/>
            <a:ext cx="2565819" cy="17118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ypical Nepali Village Painting - Handicrafts In Nepal">
            <a:extLst>
              <a:ext uri="{FF2B5EF4-FFF2-40B4-BE49-F238E27FC236}">
                <a16:creationId xmlns:a16="http://schemas.microsoft.com/office/drawing/2014/main" id="{2B473E00-83A7-4DD9-A335-3622C6DCDFB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40706" y="2459462"/>
            <a:ext cx="2969330" cy="154536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53353EC-40D1-4301-85E6-7E6363D2634E}"/>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3" name="TextBox 2"/>
          <p:cNvSpPr txBox="1"/>
          <p:nvPr/>
        </p:nvSpPr>
        <p:spPr>
          <a:xfrm>
            <a:off x="50284" y="966142"/>
            <a:ext cx="1024351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a:t>
            </a:r>
          </a:p>
        </p:txBody>
      </p:sp>
      <p:sp>
        <p:nvSpPr>
          <p:cNvPr id="4" name="TextBox 3"/>
          <p:cNvSpPr txBox="1"/>
          <p:nvPr/>
        </p:nvSpPr>
        <p:spPr>
          <a:xfrm>
            <a:off x="39420" y="2139511"/>
            <a:ext cx="12152579" cy="4478149"/>
          </a:xfrm>
          <a:prstGeom prst="rect">
            <a:avLst/>
          </a:prstGeom>
          <a:noFill/>
        </p:spPr>
        <p:txBody>
          <a:bodyPr wrap="square" rtlCol="0">
            <a:spAutoFit/>
          </a:bodyPr>
          <a:lstStyle/>
          <a:p>
            <a:pPr>
              <a:lnSpc>
                <a:spcPct val="150000"/>
              </a:lnSpc>
            </a:pPr>
            <a:endParaRPr lang="en-US" sz="2400" dirty="0">
              <a:cs typeface="Kalimati" pitchFamily="2"/>
            </a:endParaRPr>
          </a:p>
          <a:p>
            <a:pPr>
              <a:lnSpc>
                <a:spcPct val="150000"/>
              </a:lnSpc>
            </a:pPr>
            <a:r>
              <a:rPr lang="ne-NP" sz="2400" dirty="0">
                <a:cs typeface="Kalimati" pitchFamily="2"/>
              </a:rPr>
              <a:t>३.२ यातायातको माध्यमः</a:t>
            </a:r>
            <a:r>
              <a:rPr lang="en-US" sz="2400" dirty="0">
                <a:cs typeface="Kalimati" pitchFamily="2"/>
              </a:rPr>
              <a:t> 	</a:t>
            </a:r>
            <a:r>
              <a:rPr lang="ne-NP" sz="2400" dirty="0">
                <a:cs typeface="Kalimati" pitchFamily="2"/>
              </a:rPr>
              <a:t>१. सडक यातायात  </a:t>
            </a:r>
            <a:r>
              <a:rPr lang="en-US" sz="2400" dirty="0">
                <a:cs typeface="Kalimati" pitchFamily="2"/>
              </a:rPr>
              <a:t>		</a:t>
            </a:r>
            <a:r>
              <a:rPr lang="ne-NP" sz="2400" dirty="0">
                <a:cs typeface="Kalimati" pitchFamily="2"/>
              </a:rPr>
              <a:t> २. पैदल   </a:t>
            </a:r>
            <a:r>
              <a:rPr lang="en-US" sz="2400" dirty="0">
                <a:cs typeface="Kalimati" pitchFamily="2"/>
              </a:rPr>
              <a:t>		      </a:t>
            </a:r>
            <a:r>
              <a:rPr lang="ne-NP" sz="2400" dirty="0">
                <a:cs typeface="Kalimati" pitchFamily="2"/>
              </a:rPr>
              <a:t>३. दुवै</a:t>
            </a:r>
          </a:p>
          <a:p>
            <a:pPr>
              <a:lnSpc>
                <a:spcPct val="150000"/>
              </a:lnSpc>
            </a:pPr>
            <a:endParaRPr lang="ne-NP" sz="2400" dirty="0">
              <a:cs typeface="Kalimati" pitchFamily="2"/>
            </a:endParaRPr>
          </a:p>
          <a:p>
            <a:pPr>
              <a:lnSpc>
                <a:spcPct val="150000"/>
              </a:lnSpc>
            </a:pPr>
            <a:r>
              <a:rPr lang="ne-NP" sz="2400" dirty="0">
                <a:cs typeface="Kalimati" pitchFamily="2"/>
              </a:rPr>
              <a:t>वडा कार्यालयबाट सबैभन्दा टाढाको बस्ती/टोल/गाउँका बासिन्दाहरूले वडा कार्यालय जानको लागि </a:t>
            </a:r>
          </a:p>
          <a:p>
            <a:pPr marL="342900" indent="-342900">
              <a:lnSpc>
                <a:spcPct val="150000"/>
              </a:lnSpc>
              <a:buFont typeface="Arial" panose="020B0604020202020204" pitchFamily="34" charset="0"/>
              <a:buChar char="•"/>
            </a:pPr>
            <a:r>
              <a:rPr lang="ne-NP" sz="2400" dirty="0">
                <a:cs typeface="Kalimati" pitchFamily="2"/>
              </a:rPr>
              <a:t>धेरैजसो यातायात सुविधा प्रयोग गर्दछन् भने विकल्प १ मा, </a:t>
            </a:r>
          </a:p>
          <a:p>
            <a:pPr marL="342900" indent="-342900">
              <a:lnSpc>
                <a:spcPct val="150000"/>
              </a:lnSpc>
              <a:buFont typeface="Arial" panose="020B0604020202020204" pitchFamily="34" charset="0"/>
              <a:buChar char="•"/>
            </a:pPr>
            <a:r>
              <a:rPr lang="ne-NP" sz="2400" dirty="0">
                <a:cs typeface="Kalimati" pitchFamily="2"/>
              </a:rPr>
              <a:t>धेरैजसो पैदल यात्रा गर्दछन् भने विकल्प २ मा र </a:t>
            </a:r>
          </a:p>
          <a:p>
            <a:pPr marL="342900" indent="-342900">
              <a:lnSpc>
                <a:spcPct val="150000"/>
              </a:lnSpc>
              <a:buFont typeface="Arial" panose="020B0604020202020204" pitchFamily="34" charset="0"/>
              <a:buChar char="•"/>
            </a:pPr>
            <a:r>
              <a:rPr lang="ne-NP" sz="2400" dirty="0">
                <a:cs typeface="Kalimati" pitchFamily="2"/>
              </a:rPr>
              <a:t>केही दुरीसम्म पैदल यात्रा गरी केही दुरी यातायात सुविधा प्रयोग गर्दछन् भने विकल्प ३ मा गोलो घेरा लगाउनु पर्दछ ।</a:t>
            </a:r>
            <a:endParaRPr lang="en-US" sz="2400" dirty="0">
              <a:cs typeface="Kalimati" pitchFamily="2"/>
            </a:endParaRPr>
          </a:p>
        </p:txBody>
      </p:sp>
      <p:pic>
        <p:nvPicPr>
          <p:cNvPr id="3074" name="Picture 2" descr="D:\CBS PPT\download (2).jpg"/>
          <p:cNvPicPr>
            <a:picLocks noChangeAspect="1" noChangeArrowheads="1"/>
          </p:cNvPicPr>
          <p:nvPr/>
        </p:nvPicPr>
        <p:blipFill>
          <a:blip r:embed="rId2" cstate="print"/>
          <a:srcRect/>
          <a:stretch>
            <a:fillRect/>
          </a:stretch>
        </p:blipFill>
        <p:spPr bwMode="auto">
          <a:xfrm>
            <a:off x="10762341" y="808074"/>
            <a:ext cx="1397793" cy="1089618"/>
          </a:xfrm>
          <a:prstGeom prst="rect">
            <a:avLst/>
          </a:prstGeom>
          <a:ln>
            <a:noFill/>
          </a:ln>
          <a:effectLst>
            <a:outerShdw blurRad="292100" dist="139700" dir="2700000" algn="tl" rotWithShape="0">
              <a:srgbClr val="333333">
                <a:alpha val="65000"/>
              </a:srgbClr>
            </a:outerShdw>
          </a:effectLst>
        </p:spPr>
      </p:pic>
      <p:pic>
        <p:nvPicPr>
          <p:cNvPr id="1028" name="Picture 4" descr="Walk with Walgreens - Audio News Release - MediaTracks Communications">
            <a:extLst>
              <a:ext uri="{FF2B5EF4-FFF2-40B4-BE49-F238E27FC236}">
                <a16:creationId xmlns:a16="http://schemas.microsoft.com/office/drawing/2014/main" id="{FF9498BB-7B45-4F5C-9D3C-C918A7CDC6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389" t="9801" r="34993" b="9136"/>
          <a:stretch/>
        </p:blipFill>
        <p:spPr bwMode="auto">
          <a:xfrm>
            <a:off x="8028824" y="3256894"/>
            <a:ext cx="477224" cy="6641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Walk with Walgreens - Audio News Release - MediaTracks Communications">
            <a:extLst>
              <a:ext uri="{FF2B5EF4-FFF2-40B4-BE49-F238E27FC236}">
                <a16:creationId xmlns:a16="http://schemas.microsoft.com/office/drawing/2014/main" id="{EB0DA119-7E4B-425B-9159-DFBD2D8BED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389" t="9801" r="34993" b="9136"/>
          <a:stretch/>
        </p:blipFill>
        <p:spPr bwMode="auto">
          <a:xfrm>
            <a:off x="10382164" y="3324230"/>
            <a:ext cx="477224" cy="664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he TATA Sumo | India's Legendary People Mover">
            <a:extLst>
              <a:ext uri="{FF2B5EF4-FFF2-40B4-BE49-F238E27FC236}">
                <a16:creationId xmlns:a16="http://schemas.microsoft.com/office/drawing/2014/main" id="{6AF0AB33-F6D1-4E91-8FD0-95F6FC29CF7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29" r="18432" b="21127"/>
          <a:stretch/>
        </p:blipFill>
        <p:spPr bwMode="auto">
          <a:xfrm>
            <a:off x="11107503" y="3372744"/>
            <a:ext cx="932120" cy="447891"/>
          </a:xfrm>
          <a:prstGeom prst="rect">
            <a:avLst/>
          </a:prstGeom>
          <a:noFill/>
          <a:extLst>
            <a:ext uri="{909E8E84-426E-40DD-AFC4-6F175D3DCCD1}">
              <a14:hiddenFill xmlns:a14="http://schemas.microsoft.com/office/drawing/2010/main">
                <a:solidFill>
                  <a:srgbClr val="FFFFFF"/>
                </a:solidFill>
              </a14:hiddenFill>
            </a:ext>
          </a:extLst>
        </p:spPr>
      </p:pic>
      <p:sp>
        <p:nvSpPr>
          <p:cNvPr id="37" name="Oval 36">
            <a:extLst>
              <a:ext uri="{FF2B5EF4-FFF2-40B4-BE49-F238E27FC236}">
                <a16:creationId xmlns:a16="http://schemas.microsoft.com/office/drawing/2014/main" id="{4D4C305D-3936-4325-8D57-E040AA89C3C1}"/>
              </a:ext>
            </a:extLst>
          </p:cNvPr>
          <p:cNvSpPr/>
          <p:nvPr/>
        </p:nvSpPr>
        <p:spPr>
          <a:xfrm>
            <a:off x="3721394" y="2838893"/>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FA10D9D3-C391-4376-8124-E634D119408F}"/>
              </a:ext>
            </a:extLst>
          </p:cNvPr>
          <p:cNvCxnSpPr/>
          <p:nvPr/>
        </p:nvCxnSpPr>
        <p:spPr>
          <a:xfrm flipV="1">
            <a:off x="6858000" y="3125972"/>
            <a:ext cx="0" cy="1446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4A06A62-4341-4077-850F-2911EE80B86F}"/>
              </a:ext>
            </a:extLst>
          </p:cNvPr>
          <p:cNvCxnSpPr/>
          <p:nvPr/>
        </p:nvCxnSpPr>
        <p:spPr>
          <a:xfrm flipH="1">
            <a:off x="6096000" y="3125972"/>
            <a:ext cx="76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B4E481BD-864A-4DCD-A43E-AA87AE436E09}"/>
              </a:ext>
            </a:extLst>
          </p:cNvPr>
          <p:cNvGrpSpPr/>
          <p:nvPr/>
        </p:nvGrpSpPr>
        <p:grpSpPr>
          <a:xfrm>
            <a:off x="3721393" y="2838893"/>
            <a:ext cx="3136606" cy="1733107"/>
            <a:chOff x="3721393" y="2838893"/>
            <a:chExt cx="3136606" cy="1733107"/>
          </a:xfrm>
        </p:grpSpPr>
        <p:pic>
          <p:nvPicPr>
            <p:cNvPr id="1026" name="Picture 2" descr="The TATA Sumo | India's Legendary People Mover">
              <a:extLst>
                <a:ext uri="{FF2B5EF4-FFF2-40B4-BE49-F238E27FC236}">
                  <a16:creationId xmlns:a16="http://schemas.microsoft.com/office/drawing/2014/main" id="{C6AEA3C5-FE2D-45B5-BA11-7EE254958D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829" r="18432" b="21127"/>
            <a:stretch/>
          </p:blipFill>
          <p:spPr bwMode="auto">
            <a:xfrm>
              <a:off x="4479845" y="3326671"/>
              <a:ext cx="932120" cy="594346"/>
            </a:xfrm>
            <a:prstGeom prst="rect">
              <a:avLst/>
            </a:prstGeom>
            <a:noFill/>
            <a:extLst>
              <a:ext uri="{909E8E84-426E-40DD-AFC4-6F175D3DCCD1}">
                <a14:hiddenFill xmlns:a14="http://schemas.microsoft.com/office/drawing/2010/main">
                  <a:solidFill>
                    <a:srgbClr val="FFFFFF"/>
                  </a:solidFill>
                </a14:hiddenFill>
              </a:ext>
            </a:extLst>
          </p:spPr>
        </p:pic>
        <p:sp>
          <p:nvSpPr>
            <p:cNvPr id="47" name="Oval 46">
              <a:extLst>
                <a:ext uri="{FF2B5EF4-FFF2-40B4-BE49-F238E27FC236}">
                  <a16:creationId xmlns:a16="http://schemas.microsoft.com/office/drawing/2014/main" id="{E6337EEE-A5A4-4263-8EF2-3570F29A8E9C}"/>
                </a:ext>
              </a:extLst>
            </p:cNvPr>
            <p:cNvSpPr/>
            <p:nvPr/>
          </p:nvSpPr>
          <p:spPr>
            <a:xfrm>
              <a:off x="3721393" y="2838893"/>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0696AFF3-2AEF-457D-9683-7697894AA47D}"/>
                </a:ext>
              </a:extLst>
            </p:cNvPr>
            <p:cNvCxnSpPr/>
            <p:nvPr/>
          </p:nvCxnSpPr>
          <p:spPr>
            <a:xfrm flipV="1">
              <a:off x="6857999" y="3125972"/>
              <a:ext cx="0" cy="1446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80785D5-27BC-4D78-B3E8-C6D14140CC84}"/>
                </a:ext>
              </a:extLst>
            </p:cNvPr>
            <p:cNvCxnSpPr/>
            <p:nvPr/>
          </p:nvCxnSpPr>
          <p:spPr>
            <a:xfrm flipH="1">
              <a:off x="6095999" y="3125972"/>
              <a:ext cx="76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217E0A90-FC5E-4FC5-AC2F-B6F115E10284}"/>
              </a:ext>
            </a:extLst>
          </p:cNvPr>
          <p:cNvGrpSpPr/>
          <p:nvPr/>
        </p:nvGrpSpPr>
        <p:grpSpPr>
          <a:xfrm>
            <a:off x="6592186" y="2863698"/>
            <a:ext cx="2615609" cy="2431316"/>
            <a:chOff x="6592186" y="2863698"/>
            <a:chExt cx="2615609" cy="2431316"/>
          </a:xfrm>
        </p:grpSpPr>
        <p:sp>
          <p:nvSpPr>
            <p:cNvPr id="41" name="Oval 40">
              <a:extLst>
                <a:ext uri="{FF2B5EF4-FFF2-40B4-BE49-F238E27FC236}">
                  <a16:creationId xmlns:a16="http://schemas.microsoft.com/office/drawing/2014/main" id="{1D76D89B-4106-4320-8AA4-BE9F2AD0404C}"/>
                </a:ext>
              </a:extLst>
            </p:cNvPr>
            <p:cNvSpPr/>
            <p:nvPr/>
          </p:nvSpPr>
          <p:spPr>
            <a:xfrm>
              <a:off x="7499509" y="2863698"/>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223B0DD2-8DDD-4F5A-8B89-2541DF87F8E6}"/>
                </a:ext>
              </a:extLst>
            </p:cNvPr>
            <p:cNvCxnSpPr/>
            <p:nvPr/>
          </p:nvCxnSpPr>
          <p:spPr>
            <a:xfrm>
              <a:off x="6592186" y="5295014"/>
              <a:ext cx="2615609" cy="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C20DDC01-4A2B-4F7A-BF5F-5C37D96A473C}"/>
                </a:ext>
              </a:extLst>
            </p:cNvPr>
            <p:cNvCxnSpPr/>
            <p:nvPr/>
          </p:nvCxnSpPr>
          <p:spPr>
            <a:xfrm flipV="1">
              <a:off x="9207795" y="3125972"/>
              <a:ext cx="0" cy="2169042"/>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1E21C4E0-EAB4-4DD7-A3C1-D28C0D8E2DC5}"/>
                </a:ext>
              </a:extLst>
            </p:cNvPr>
            <p:cNvCxnSpPr/>
            <p:nvPr/>
          </p:nvCxnSpPr>
          <p:spPr>
            <a:xfrm flipH="1">
              <a:off x="8715467" y="3125972"/>
              <a:ext cx="4923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3C728AC9-86C9-4FDE-B329-469062EF64E2}"/>
              </a:ext>
            </a:extLst>
          </p:cNvPr>
          <p:cNvGrpSpPr/>
          <p:nvPr/>
        </p:nvGrpSpPr>
        <p:grpSpPr>
          <a:xfrm>
            <a:off x="10371531" y="2782177"/>
            <a:ext cx="617764" cy="2895609"/>
            <a:chOff x="10371531" y="2782177"/>
            <a:chExt cx="617764" cy="2895609"/>
          </a:xfrm>
        </p:grpSpPr>
        <p:sp>
          <p:nvSpPr>
            <p:cNvPr id="42" name="Oval 41">
              <a:extLst>
                <a:ext uri="{FF2B5EF4-FFF2-40B4-BE49-F238E27FC236}">
                  <a16:creationId xmlns:a16="http://schemas.microsoft.com/office/drawing/2014/main" id="{432FBB54-A936-4C55-B5BD-D7E13E3A0323}"/>
                </a:ext>
              </a:extLst>
            </p:cNvPr>
            <p:cNvSpPr/>
            <p:nvPr/>
          </p:nvSpPr>
          <p:spPr>
            <a:xfrm>
              <a:off x="10512071" y="2782177"/>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8925A687-11DF-49D5-9FC4-A52BDC3C654C}"/>
                </a:ext>
              </a:extLst>
            </p:cNvPr>
            <p:cNvCxnSpPr/>
            <p:nvPr/>
          </p:nvCxnSpPr>
          <p:spPr>
            <a:xfrm flipV="1">
              <a:off x="10371531" y="3125972"/>
              <a:ext cx="0" cy="2466754"/>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C3C2E010-ADE0-4F30-A97A-645F35331E3F}"/>
                </a:ext>
              </a:extLst>
            </p:cNvPr>
            <p:cNvCxnSpPr>
              <a:endCxn id="42" idx="2"/>
            </p:cNvCxnSpPr>
            <p:nvPr/>
          </p:nvCxnSpPr>
          <p:spPr>
            <a:xfrm flipV="1">
              <a:off x="10382164" y="3049103"/>
              <a:ext cx="129907" cy="76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7D5FBB-8AF6-4A26-B09B-0E3A0E24D8EE}"/>
                </a:ext>
              </a:extLst>
            </p:cNvPr>
            <p:cNvCxnSpPr/>
            <p:nvPr/>
          </p:nvCxnSpPr>
          <p:spPr>
            <a:xfrm>
              <a:off x="10371531" y="5592726"/>
              <a:ext cx="379152" cy="85060"/>
            </a:xfrm>
            <a:prstGeom prst="line">
              <a:avLst/>
            </a:prstGeom>
          </p:spPr>
          <p:style>
            <a:lnRef idx="1">
              <a:schemeClr val="dk1"/>
            </a:lnRef>
            <a:fillRef idx="0">
              <a:schemeClr val="dk1"/>
            </a:fillRef>
            <a:effectRef idx="0">
              <a:schemeClr val="dk1"/>
            </a:effectRef>
            <a:fontRef idx="minor">
              <a:schemeClr val="tx1"/>
            </a:fontRef>
          </p:style>
        </p:cxnSp>
      </p:grpSp>
      <p:sp>
        <p:nvSpPr>
          <p:cNvPr id="27" name="TextBox 26">
            <a:extLst>
              <a:ext uri="{FF2B5EF4-FFF2-40B4-BE49-F238E27FC236}">
                <a16:creationId xmlns:a16="http://schemas.microsoft.com/office/drawing/2014/main" id="{43C38D9E-1C27-46E0-A537-C576A89C8142}"/>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4123202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3" name="TextBox 2"/>
          <p:cNvSpPr txBox="1"/>
          <p:nvPr/>
        </p:nvSpPr>
        <p:spPr>
          <a:xfrm>
            <a:off x="326725" y="870449"/>
            <a:ext cx="1041984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 </a:t>
            </a:r>
            <a:endParaRPr lang="en-US" sz="2800" b="1" dirty="0">
              <a:cs typeface="Kalimati" pitchFamily="2"/>
            </a:endParaRPr>
          </a:p>
        </p:txBody>
      </p:sp>
      <p:sp>
        <p:nvSpPr>
          <p:cNvPr id="4" name="TextBox 3"/>
          <p:cNvSpPr txBox="1"/>
          <p:nvPr/>
        </p:nvSpPr>
        <p:spPr>
          <a:xfrm>
            <a:off x="39420" y="2070551"/>
            <a:ext cx="12141599" cy="4293483"/>
          </a:xfrm>
          <a:prstGeom prst="rect">
            <a:avLst/>
          </a:prstGeom>
          <a:noFill/>
        </p:spPr>
        <p:txBody>
          <a:bodyPr wrap="square" rtlCol="0">
            <a:spAutoFit/>
          </a:bodyPr>
          <a:lstStyle/>
          <a:p>
            <a:pPr>
              <a:lnSpc>
                <a:spcPct val="150000"/>
              </a:lnSpc>
            </a:pPr>
            <a:r>
              <a:rPr lang="ne-NP" sz="2400" dirty="0">
                <a:cs typeface="Kalimati" pitchFamily="2"/>
              </a:rPr>
              <a:t>३.३ पुग्न लाग्ने समय (एकतर्फी)</a:t>
            </a:r>
          </a:p>
          <a:p>
            <a:pPr>
              <a:lnSpc>
                <a:spcPct val="150000"/>
              </a:lnSpc>
            </a:pPr>
            <a:r>
              <a:rPr lang="ne-NP" sz="2400" dirty="0">
                <a:cs typeface="Kalimati" pitchFamily="2"/>
              </a:rPr>
              <a:t>क) सडक यातायात घण्टा </a:t>
            </a:r>
            <a:r>
              <a:rPr lang="en-US" sz="2400" dirty="0">
                <a:cs typeface="Kalimati" pitchFamily="2"/>
              </a:rPr>
              <a:t>:</a:t>
            </a:r>
            <a:r>
              <a:rPr lang="ne-NP" sz="2400" dirty="0">
                <a:cs typeface="Kalimati" pitchFamily="2"/>
              </a:rPr>
              <a:t>.............   मिनेटः ............. </a:t>
            </a:r>
          </a:p>
          <a:p>
            <a:pPr>
              <a:lnSpc>
                <a:spcPct val="150000"/>
              </a:lnSpc>
            </a:pPr>
            <a:r>
              <a:rPr lang="ne-NP" sz="2400" dirty="0">
                <a:cs typeface="Kalimati" pitchFamily="2"/>
              </a:rPr>
              <a:t>ख) पैदल घण्टा </a:t>
            </a:r>
            <a:r>
              <a:rPr lang="en-US" sz="2400" dirty="0">
                <a:cs typeface="Kalimati" pitchFamily="2"/>
              </a:rPr>
              <a:t>:</a:t>
            </a:r>
            <a:r>
              <a:rPr lang="ne-NP" sz="2400" dirty="0">
                <a:cs typeface="Kalimati" pitchFamily="2"/>
              </a:rPr>
              <a:t>.............   मिनेटः .............</a:t>
            </a:r>
          </a:p>
          <a:p>
            <a:pPr>
              <a:lnSpc>
                <a:spcPct val="150000"/>
              </a:lnSpc>
            </a:pPr>
            <a:endParaRPr lang="en-US" sz="105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यातायात सुविधा वा पैदल यात्रा गर्दा वडा कार्यालयबाट सो स्थानसम्म पुग्न एकतर्फि कति समय लाग्दछ सोधी घण्टा र मिनेटमा लेख्नुपर्दछ । </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एक घण्टाभन्दा कम समय लाग्ने भएमा मिनेट मात्र लेख्नुपर्दछ ।</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दुवै माध्यम प्रयोग हुने भए सवारी साधन र पैदलमा लागेको समय अलग अलग खुलाउनुपर्दछ ।</a:t>
            </a:r>
            <a:endParaRPr lang="en-US" sz="2400" dirty="0">
              <a:cs typeface="Kalimati" pitchFamily="2"/>
            </a:endParaRPr>
          </a:p>
        </p:txBody>
      </p:sp>
      <p:pic>
        <p:nvPicPr>
          <p:cNvPr id="2050" name="Picture 2" descr="Changing clocks can help TUMOURS grow and causes serious heart problems,  says shocking study in Spain - Olive Press News Spain">
            <a:extLst>
              <a:ext uri="{FF2B5EF4-FFF2-40B4-BE49-F238E27FC236}">
                <a16:creationId xmlns:a16="http://schemas.microsoft.com/office/drawing/2014/main" id="{ED660B02-AF56-488E-9F39-2F586AD54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2305" y="1948804"/>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951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CBS PPT\jagga-new_Al3DkJhIh4.jpg"/>
          <p:cNvPicPr>
            <a:picLocks noChangeAspect="1" noChangeArrowheads="1"/>
          </p:cNvPicPr>
          <p:nvPr/>
        </p:nvPicPr>
        <p:blipFill>
          <a:blip r:embed="rId2" cstate="print"/>
          <a:srcRect/>
          <a:stretch>
            <a:fillRect/>
          </a:stretch>
        </p:blipFill>
        <p:spPr bwMode="auto">
          <a:xfrm>
            <a:off x="8998939" y="3168501"/>
            <a:ext cx="3166259" cy="2393541"/>
          </a:xfrm>
          <a:prstGeom prst="rect">
            <a:avLst/>
          </a:prstGeom>
          <a:noFill/>
        </p:spPr>
      </p:pic>
      <p:sp>
        <p:nvSpPr>
          <p:cNvPr id="2" name="Slide Number Placeholder 1"/>
          <p:cNvSpPr>
            <a:spLocks noGrp="1"/>
          </p:cNvSpPr>
          <p:nvPr>
            <p:ph type="sldNum" sz="quarter" idx="11"/>
          </p:nvPr>
        </p:nvSpPr>
        <p:spPr>
          <a:xfrm>
            <a:off x="11642655" y="6422069"/>
            <a:ext cx="529855" cy="395103"/>
          </a:xfrm>
        </p:spPr>
        <p:txBody>
          <a:bodyPr/>
          <a:lstStyle/>
          <a:p>
            <a:pPr algn="ctr"/>
            <a:fld id="{2840B2E4-A264-431E-ABDE-38E3BCDA5876}" type="slidenum">
              <a:rPr lang="en-US">
                <a:latin typeface="Fontasy Himali" panose="04020500000000000000" pitchFamily="82" charset="0"/>
              </a:rPr>
              <a:pPr algn="ctr"/>
              <a:t>17</a:t>
            </a:fld>
            <a:endParaRPr lang="en-US">
              <a:latin typeface="Fontasy Himali" panose="04020500000000000000" pitchFamily="82" charset="0"/>
            </a:endParaRPr>
          </a:p>
        </p:txBody>
      </p:sp>
      <p:sp>
        <p:nvSpPr>
          <p:cNvPr id="3" name="TextBox 2"/>
          <p:cNvSpPr txBox="1"/>
          <p:nvPr/>
        </p:nvSpPr>
        <p:spPr>
          <a:xfrm>
            <a:off x="1116421" y="1295389"/>
            <a:ext cx="10005235" cy="523220"/>
          </a:xfrm>
          <a:prstGeom prst="rect">
            <a:avLst/>
          </a:prstGeom>
          <a:noFill/>
        </p:spPr>
        <p:txBody>
          <a:bodyPr wrap="square" rtlCol="0">
            <a:spAutoFit/>
          </a:bodyPr>
          <a:lstStyle/>
          <a:p>
            <a:r>
              <a:rPr lang="ne-NP" sz="2800" b="1" dirty="0">
                <a:cs typeface="Kalimati" pitchFamily="2"/>
              </a:rPr>
              <a:t>४. यस वडामा जग्गाको नापका लागि कुन एकाइ चलन</a:t>
            </a:r>
            <a:r>
              <a:rPr lang="en-US" sz="2800" b="1" dirty="0">
                <a:cs typeface="Kalimati" pitchFamily="2"/>
              </a:rPr>
              <a:t>  </a:t>
            </a:r>
            <a:r>
              <a:rPr lang="ne-NP" sz="2800" b="1" dirty="0">
                <a:cs typeface="Kalimati" pitchFamily="2"/>
              </a:rPr>
              <a:t>चल्तीमा छ ?</a:t>
            </a:r>
            <a:endParaRPr lang="en-US" sz="2800" b="1" dirty="0">
              <a:cs typeface="Kalimati" pitchFamily="2"/>
            </a:endParaRPr>
          </a:p>
        </p:txBody>
      </p:sp>
      <p:sp>
        <p:nvSpPr>
          <p:cNvPr id="4" name="TextBox 3"/>
          <p:cNvSpPr txBox="1"/>
          <p:nvPr/>
        </p:nvSpPr>
        <p:spPr>
          <a:xfrm>
            <a:off x="390617" y="2869266"/>
            <a:ext cx="8608322" cy="3416320"/>
          </a:xfrm>
          <a:prstGeom prst="rect">
            <a:avLst/>
          </a:prstGeom>
          <a:noFill/>
        </p:spPr>
        <p:txBody>
          <a:bodyPr wrap="square" rtlCol="0">
            <a:spAutoFit/>
          </a:bodyPr>
          <a:lstStyle/>
          <a:p>
            <a:pPr algn="ctr"/>
            <a:r>
              <a:rPr lang="ne-NP" sz="2400" dirty="0">
                <a:cs typeface="Kalimati" pitchFamily="2"/>
              </a:rPr>
              <a:t>१. रोपनी       २. विघा</a:t>
            </a:r>
          </a:p>
          <a:p>
            <a:endParaRPr lang="ne-NP" sz="2400" dirty="0">
              <a:cs typeface="Kalimati" pitchFamily="2"/>
            </a:endParaRPr>
          </a:p>
          <a:p>
            <a:pPr>
              <a:lnSpc>
                <a:spcPct val="150000"/>
              </a:lnSpc>
            </a:pPr>
            <a:r>
              <a:rPr lang="ne-NP" sz="2400" dirty="0">
                <a:cs typeface="Kalimati" pitchFamily="2"/>
              </a:rPr>
              <a:t>उक्त वडामा यदि जग्गाको नाप </a:t>
            </a:r>
          </a:p>
          <a:p>
            <a:pPr marL="342900" indent="-342900">
              <a:lnSpc>
                <a:spcPct val="150000"/>
              </a:lnSpc>
              <a:buFont typeface="Arial" panose="020B0604020202020204" pitchFamily="34" charset="0"/>
              <a:buChar char="•"/>
            </a:pPr>
            <a:r>
              <a:rPr lang="ne-NP" sz="2400" dirty="0">
                <a:cs typeface="Kalimati" pitchFamily="2"/>
              </a:rPr>
              <a:t>रोपनीमा लिने प्रचलन रहेको भए १ मा गोलो घेरा लगाउनुपर्दछ</a:t>
            </a:r>
            <a:r>
              <a:rPr lang="en-US" sz="2400" dirty="0">
                <a:cs typeface="Kalimati" pitchFamily="2"/>
              </a:rPr>
              <a:t> </a:t>
            </a:r>
            <a:r>
              <a:rPr lang="ne-NP" sz="2400" dirty="0">
                <a:cs typeface="Kalimati" pitchFamily="2"/>
              </a:rPr>
              <a:t>।</a:t>
            </a:r>
          </a:p>
          <a:p>
            <a:pPr marL="342900" indent="-342900">
              <a:lnSpc>
                <a:spcPct val="150000"/>
              </a:lnSpc>
              <a:buFont typeface="Arial" panose="020B0604020202020204" pitchFamily="34" charset="0"/>
              <a:buChar char="•"/>
            </a:pPr>
            <a:r>
              <a:rPr lang="ne-NP" sz="2400" dirty="0">
                <a:cs typeface="Kalimati" pitchFamily="2"/>
              </a:rPr>
              <a:t>विघामा जग्गाको नाप लिने प्रचलन भए २ मा गोलो घेरा लगाउनुपर्दछ ।</a:t>
            </a:r>
          </a:p>
          <a:p>
            <a:endParaRPr lang="en-US" sz="2400" dirty="0">
              <a:cs typeface="Kalimati" pitchFamily="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96495"/>
            <a:ext cx="482843" cy="361505"/>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3" name="TextBox 2"/>
          <p:cNvSpPr txBox="1"/>
          <p:nvPr/>
        </p:nvSpPr>
        <p:spPr>
          <a:xfrm>
            <a:off x="1169585" y="903764"/>
            <a:ext cx="9696889" cy="523220"/>
          </a:xfrm>
          <a:prstGeom prst="rect">
            <a:avLst/>
          </a:prstGeom>
          <a:noFill/>
        </p:spPr>
        <p:txBody>
          <a:bodyPr wrap="square" rtlCol="0">
            <a:spAutoFit/>
          </a:bodyPr>
          <a:lstStyle/>
          <a:p>
            <a:r>
              <a:rPr lang="ne-NP" sz="2800" b="1" dirty="0">
                <a:cs typeface="Kalimati" pitchFamily="2"/>
              </a:rPr>
              <a:t>५) यस वडामा उत्पादन हुने प्रमुख कृषिजन्य उपजहरु के के हुन् ?</a:t>
            </a:r>
            <a:endParaRPr lang="en-US" sz="2800" b="1" dirty="0">
              <a:cs typeface="Kalimati" pitchFamily="2"/>
            </a:endParaRPr>
          </a:p>
        </p:txBody>
      </p:sp>
      <p:sp>
        <p:nvSpPr>
          <p:cNvPr id="4" name="TextBox 3"/>
          <p:cNvSpPr txBox="1"/>
          <p:nvPr/>
        </p:nvSpPr>
        <p:spPr>
          <a:xfrm>
            <a:off x="53168" y="1917612"/>
            <a:ext cx="8591106" cy="5632311"/>
          </a:xfrm>
          <a:prstGeom prst="rect">
            <a:avLst/>
          </a:prstGeom>
          <a:noFill/>
        </p:spPr>
        <p:txBody>
          <a:bodyPr wrap="square" rtlCol="0">
            <a:spAutoFit/>
          </a:bodyPr>
          <a:lstStyle/>
          <a:p>
            <a:r>
              <a:rPr lang="ne-NP" sz="2400" dirty="0">
                <a:cs typeface="Kalimati" pitchFamily="2"/>
              </a:rPr>
              <a:t>क)........... ख).............ग).............घ).............ङ) ..............</a:t>
            </a:r>
            <a:endParaRPr lang="en-US" sz="2400" dirty="0">
              <a:cs typeface="Kalimati" pitchFamily="2"/>
            </a:endParaRPr>
          </a:p>
          <a:p>
            <a:endParaRPr lang="ne-NP" sz="2400" dirty="0">
              <a:cs typeface="Kalimati" pitchFamily="2"/>
            </a:endParaRPr>
          </a:p>
          <a:p>
            <a:pPr marL="339725" indent="-339725" algn="just">
              <a:buFont typeface="Arial" pitchFamily="34" charset="0"/>
              <a:buChar char="•"/>
            </a:pPr>
            <a:r>
              <a:rPr lang="ne-NP" sz="2400" dirty="0">
                <a:cs typeface="Kalimati" pitchFamily="2"/>
              </a:rPr>
              <a:t>उक्त वडामा बढी मात्रामा उत्पादन हुने प्रमुख कृषिजन्य उपजहरु के के हुन् सोधी ५ वटा प्रमुख कृषिजन्य उपजहरु उत्पादन परिमाणका आधारमा क्रमशः लेख्नुपर्दछ । </a:t>
            </a:r>
          </a:p>
          <a:p>
            <a:pPr marL="339725" indent="-339725">
              <a:buFont typeface="Arial" pitchFamily="34" charset="0"/>
              <a:buChar char="•"/>
            </a:pPr>
            <a:endParaRPr lang="ne-NP" sz="2400" dirty="0">
              <a:cs typeface="Kalimati" pitchFamily="2"/>
            </a:endParaRPr>
          </a:p>
          <a:p>
            <a:pPr marL="339725" indent="-339725">
              <a:buFont typeface="Arial" pitchFamily="34" charset="0"/>
              <a:buChar char="•"/>
            </a:pPr>
            <a:r>
              <a:rPr lang="ne-NP" sz="2400" dirty="0">
                <a:cs typeface="Kalimati" pitchFamily="2"/>
              </a:rPr>
              <a:t>कृषिजन्य उत्पादनमा खाद्यन्न बाली, तेलबाली, दलहन बाली, नगदे बाली, फलफूल बाली, तरकारी बाली र पशुपन्छीजन्य उत्पादन पर्दछन् ।</a:t>
            </a:r>
            <a:r>
              <a:rPr lang="ne-NP" sz="2400" dirty="0">
                <a:highlight>
                  <a:srgbClr val="FFFF00"/>
                </a:highlight>
                <a:cs typeface="Kalimati" pitchFamily="2"/>
              </a:rPr>
              <a:t>यी बालीहरु तथा पशुजन्य उत्पादनको नाम जस्तै: धान, मकै, तोरी, उखु, सुन्तला, केरा, आलु, काउली, गोलभेडा, खसीबोका, दुध आदिको नाम लेख्नुपर्दछ ।</a:t>
            </a:r>
          </a:p>
          <a:p>
            <a:pPr marL="339725" indent="-339725">
              <a:buFont typeface="Arial" pitchFamily="34" charset="0"/>
              <a:buChar char="•"/>
            </a:pPr>
            <a:endParaRPr lang="ne-NP" sz="2400" dirty="0">
              <a:cs typeface="Kalimati" pitchFamily="2"/>
            </a:endParaRPr>
          </a:p>
          <a:p>
            <a:pPr marL="339725" indent="-339725">
              <a:buFont typeface="Arial" pitchFamily="34" charset="0"/>
              <a:buChar char="•"/>
            </a:pPr>
            <a:r>
              <a:rPr lang="ne-NP" sz="2400" dirty="0">
                <a:cs typeface="Kalimati" pitchFamily="2"/>
              </a:rPr>
              <a:t>कृषिजन्य उत्पादन नहुने वडाहरुका लागि यस प्रश्नका उत्तरमा ड्यास (–) चिन्ह लगाउनुपर्दछ ।</a:t>
            </a:r>
          </a:p>
          <a:p>
            <a:pPr>
              <a:buFont typeface="Arial" pitchFamily="34" charset="0"/>
              <a:buChar char="•"/>
            </a:pPr>
            <a:endParaRPr lang="en-US" sz="2400" dirty="0">
              <a:cs typeface="Kalimati" pitchFamily="2"/>
            </a:endParaRPr>
          </a:p>
        </p:txBody>
      </p:sp>
      <p:grpSp>
        <p:nvGrpSpPr>
          <p:cNvPr id="5" name="Group 4">
            <a:extLst>
              <a:ext uri="{FF2B5EF4-FFF2-40B4-BE49-F238E27FC236}">
                <a16:creationId xmlns:a16="http://schemas.microsoft.com/office/drawing/2014/main" id="{1A318AD5-7890-4232-8A89-576B35C82CA3}"/>
              </a:ext>
            </a:extLst>
          </p:cNvPr>
          <p:cNvGrpSpPr/>
          <p:nvPr/>
        </p:nvGrpSpPr>
        <p:grpSpPr>
          <a:xfrm>
            <a:off x="8644271" y="1660344"/>
            <a:ext cx="3439153" cy="4582235"/>
            <a:chOff x="8644271" y="1447690"/>
            <a:chExt cx="3439153" cy="4582235"/>
          </a:xfrm>
        </p:grpSpPr>
        <p:pic>
          <p:nvPicPr>
            <p:cNvPr id="3074" name="Picture 2" descr="A Cow's Milk Reveals Her Health - International Milk Genomics Consortium">
              <a:extLst>
                <a:ext uri="{FF2B5EF4-FFF2-40B4-BE49-F238E27FC236}">
                  <a16:creationId xmlns:a16="http://schemas.microsoft.com/office/drawing/2014/main" id="{6F777F38-EDC9-4F50-AFDF-CB9AEE049B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641"/>
            <a:stretch/>
          </p:blipFill>
          <p:spPr bwMode="auto">
            <a:xfrm>
              <a:off x="8644273" y="2836129"/>
              <a:ext cx="3439151" cy="14914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ice Farm Images, Stock Photos &amp; Vectors | Shutterstock">
              <a:extLst>
                <a:ext uri="{FF2B5EF4-FFF2-40B4-BE49-F238E27FC236}">
                  <a16:creationId xmlns:a16="http://schemas.microsoft.com/office/drawing/2014/main" id="{257E2BFD-1312-4068-A0BD-C2BFED25BB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91" b="8633"/>
            <a:stretch/>
          </p:blipFill>
          <p:spPr bwMode="auto">
            <a:xfrm>
              <a:off x="8644272" y="1447690"/>
              <a:ext cx="3439151" cy="135725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ros and Cons of Intensive Vegetable Farming | Greentumble">
              <a:extLst>
                <a:ext uri="{FF2B5EF4-FFF2-40B4-BE49-F238E27FC236}">
                  <a16:creationId xmlns:a16="http://schemas.microsoft.com/office/drawing/2014/main" id="{A848B000-4FE4-4935-A9B5-E251BFA26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4271" y="4344000"/>
              <a:ext cx="3439151" cy="1685925"/>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2"/>
            <a:ext cx="476693" cy="416368"/>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3" name="TextBox 2"/>
          <p:cNvSpPr txBox="1"/>
          <p:nvPr/>
        </p:nvSpPr>
        <p:spPr>
          <a:xfrm>
            <a:off x="138225" y="1084520"/>
            <a:ext cx="12053777" cy="954107"/>
          </a:xfrm>
          <a:prstGeom prst="rect">
            <a:avLst/>
          </a:prstGeom>
          <a:noFill/>
        </p:spPr>
        <p:txBody>
          <a:bodyPr wrap="square" rtlCol="0">
            <a:spAutoFit/>
          </a:bodyPr>
          <a:lstStyle/>
          <a:p>
            <a:pPr marL="514350" indent="-514350" algn="ctr">
              <a:buAutoNum type="hindiNumParenR" startAt="6"/>
            </a:pPr>
            <a:r>
              <a:rPr lang="ne-NP" sz="2800" b="1" dirty="0">
                <a:cs typeface="Kalimati" pitchFamily="2"/>
              </a:rPr>
              <a:t>यस वडाबाट अक्सर बाहिर जाने प्रमुख कृषिजन्य उपजहरू के के हुन् ?</a:t>
            </a:r>
            <a:r>
              <a:rPr lang="en-US" sz="2800" b="1" dirty="0">
                <a:cs typeface="Kalimati" pitchFamily="2"/>
              </a:rPr>
              <a:t> </a:t>
            </a:r>
            <a:endParaRPr lang="ne-NP" sz="2800" b="1" dirty="0">
              <a:cs typeface="Kalimati" pitchFamily="2"/>
            </a:endParaRPr>
          </a:p>
          <a:p>
            <a:pPr algn="ctr"/>
            <a:r>
              <a:rPr lang="ne-NP" sz="2800" b="1" dirty="0">
                <a:cs typeface="Kalimati" pitchFamily="2"/>
              </a:rPr>
              <a:t>(रकमको आधारमा)</a:t>
            </a:r>
            <a:endParaRPr lang="en-US" sz="2800" b="1" dirty="0">
              <a:cs typeface="Kalimati" pitchFamily="2"/>
            </a:endParaRPr>
          </a:p>
        </p:txBody>
      </p:sp>
      <p:sp>
        <p:nvSpPr>
          <p:cNvPr id="4" name="TextBox 3"/>
          <p:cNvSpPr txBox="1"/>
          <p:nvPr/>
        </p:nvSpPr>
        <p:spPr>
          <a:xfrm>
            <a:off x="138223" y="2364179"/>
            <a:ext cx="11915554" cy="4108817"/>
          </a:xfrm>
          <a:prstGeom prst="rect">
            <a:avLst/>
          </a:prstGeom>
          <a:noFill/>
        </p:spPr>
        <p:txBody>
          <a:bodyPr wrap="square" rtlCol="0">
            <a:spAutoFit/>
          </a:bodyPr>
          <a:lstStyle/>
          <a:p>
            <a:pPr algn="just"/>
            <a:r>
              <a:rPr lang="ne-NP" sz="2400" dirty="0">
                <a:cs typeface="Kalimati" pitchFamily="2"/>
              </a:rPr>
              <a:t>      क)............ख).............ग).............घ)..............ङ)................</a:t>
            </a:r>
            <a:endParaRPr lang="en-US" sz="2400" dirty="0">
              <a:cs typeface="Kalimati" pitchFamily="2"/>
            </a:endParaRPr>
          </a:p>
          <a:p>
            <a:pPr algn="just"/>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उक्त वडामा उत्पादन भएका प्रमुख कृषि उपजहरूमध्ये वडाबाट बाहिर बेचविखन वा निकासी हुने प्रमुख उपजहरू के के हुन् सोधी बढीमा ५ वटा प्रमुख उपजहरु अनुमानित रकमका आधारमा क्रमशः लेख्नुपर्दछ ।</a:t>
            </a:r>
          </a:p>
          <a:p>
            <a:pPr marL="457200" indent="-457200" algn="just">
              <a:lnSpc>
                <a:spcPct val="150000"/>
              </a:lnSpc>
              <a:buFont typeface="Arial" pitchFamily="34" charset="0"/>
              <a:buChar char="•"/>
            </a:pPr>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कृषि उत्पादन वडाबाहिर बिक्री नहुने वडाहरुका लागि यस प्रश्नका उत्तरमा ड्यास (–) चिन्ह लगाउनुपर्दछ ।</a:t>
            </a:r>
            <a:endParaRPr lang="en-US" sz="2400" dirty="0">
              <a:cs typeface="Kalimati" pitchFamily="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57591" y="6549656"/>
            <a:ext cx="614921" cy="310044"/>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3" name="TextBox 2"/>
          <p:cNvSpPr txBox="1"/>
          <p:nvPr/>
        </p:nvSpPr>
        <p:spPr>
          <a:xfrm>
            <a:off x="157716" y="1105780"/>
            <a:ext cx="11876567" cy="954107"/>
          </a:xfrm>
          <a:prstGeom prst="rect">
            <a:avLst/>
          </a:prstGeom>
          <a:noFill/>
        </p:spPr>
        <p:txBody>
          <a:bodyPr wrap="square" rtlCol="0">
            <a:spAutoFit/>
          </a:bodyPr>
          <a:lstStyle/>
          <a:p>
            <a:pPr algn="ctr"/>
            <a:r>
              <a:rPr lang="ne-NP" sz="2800" b="1" dirty="0">
                <a:cs typeface="Kalimati" pitchFamily="2"/>
              </a:rPr>
              <a:t>७) यस वडामा उत्पादन हुने प्रमुख गैरकृषिजन्य/खानीजन्य उपजहरू के के हुन् ? (उत्पादन परिमाणको आधारमा)</a:t>
            </a:r>
            <a:endParaRPr lang="en-US" sz="2800" b="1" dirty="0">
              <a:cs typeface="Kalimati" pitchFamily="2"/>
            </a:endParaRPr>
          </a:p>
        </p:txBody>
      </p:sp>
      <p:sp>
        <p:nvSpPr>
          <p:cNvPr id="4" name="TextBox 3"/>
          <p:cNvSpPr txBox="1"/>
          <p:nvPr/>
        </p:nvSpPr>
        <p:spPr>
          <a:xfrm>
            <a:off x="157716" y="2571907"/>
            <a:ext cx="11876567" cy="4106445"/>
          </a:xfrm>
          <a:prstGeom prst="rect">
            <a:avLst/>
          </a:prstGeom>
          <a:noFill/>
        </p:spPr>
        <p:txBody>
          <a:bodyPr wrap="square" rtlCol="0">
            <a:spAutoFit/>
          </a:bodyPr>
          <a:lstStyle/>
          <a:p>
            <a:r>
              <a:rPr lang="ne-NP" sz="2400" dirty="0">
                <a:cs typeface="Kalimati" pitchFamily="2"/>
              </a:rPr>
              <a:t>      क)............ ख)..............ग)..............घ)..............ङ) ................</a:t>
            </a:r>
            <a:endParaRPr lang="en-US" sz="2400" dirty="0">
              <a:cs typeface="Kalimati" pitchFamily="2"/>
            </a:endParaRPr>
          </a:p>
          <a:p>
            <a:endParaRPr lang="ne-NP" sz="2400" dirty="0">
              <a:cs typeface="Kalimati" pitchFamily="2"/>
            </a:endParaRPr>
          </a:p>
          <a:p>
            <a:pPr marL="339725" indent="-339725">
              <a:lnSpc>
                <a:spcPct val="150000"/>
              </a:lnSpc>
              <a:buFont typeface="Arial" pitchFamily="34" charset="0"/>
              <a:buChar char="•"/>
            </a:pPr>
            <a:r>
              <a:rPr lang="ne-NP" sz="2400" dirty="0">
                <a:cs typeface="Kalimati" pitchFamily="2"/>
              </a:rPr>
              <a:t>उक्त वडामा उत्पादन हुने गैरकृषिजन्य उपजहरू के के हुन् सोधी बढीमा ५ वटा प्रमुख उपजहरू उत्पादन परिमाणका आधारमा क्रमशः लेख्नुपर्दछ ।</a:t>
            </a:r>
          </a:p>
          <a:p>
            <a:pPr marL="339725" indent="-339725">
              <a:lnSpc>
                <a:spcPct val="150000"/>
              </a:lnSpc>
              <a:buFont typeface="Arial" pitchFamily="34" charset="0"/>
              <a:buChar char="•"/>
            </a:pPr>
            <a:endParaRPr lang="ne-NP" sz="2400" dirty="0">
              <a:cs typeface="Kalimati" pitchFamily="2"/>
            </a:endParaRPr>
          </a:p>
          <a:p>
            <a:pPr marL="339725" indent="-339725">
              <a:lnSpc>
                <a:spcPct val="150000"/>
              </a:lnSpc>
              <a:buFont typeface="Arial" pitchFamily="34" charset="0"/>
              <a:buChar char="•"/>
            </a:pPr>
            <a:r>
              <a:rPr lang="ne-NP" sz="2400" dirty="0">
                <a:cs typeface="Kalimati" pitchFamily="2"/>
              </a:rPr>
              <a:t>गैरकृषिजन्य वस्तुहरूमा कृषि तथा पशुपंक्षिजन्य प्राथमिक उपज बाहेक </a:t>
            </a:r>
            <a:r>
              <a:rPr lang="ne-NP" sz="2400" dirty="0">
                <a:highlight>
                  <a:srgbClr val="FFFF00"/>
                </a:highlight>
                <a:cs typeface="Kalimati" pitchFamily="2"/>
              </a:rPr>
              <a:t>औद्योगिक (सिमेन्ट, फलाम, बिस्कुट, चाउचाउ आदि), वनजन्य (काठ) </a:t>
            </a:r>
            <a:r>
              <a:rPr lang="ne-NP" sz="2400" dirty="0">
                <a:cs typeface="Kalimati" pitchFamily="2"/>
              </a:rPr>
              <a:t>र खानिजन्य वस्तुहरू (ढुङ्गा, गिटी, बालुवा, माटो आदि) हुन सक्छन् ।</a:t>
            </a:r>
            <a:endParaRPr lang="en-US" sz="2400" dirty="0">
              <a:cs typeface="Kalimati" pitchFamily="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53289" y="6422069"/>
            <a:ext cx="508591" cy="373838"/>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3" name="TextBox 2"/>
          <p:cNvSpPr txBox="1"/>
          <p:nvPr/>
        </p:nvSpPr>
        <p:spPr>
          <a:xfrm>
            <a:off x="53161" y="1212110"/>
            <a:ext cx="12163647" cy="954107"/>
          </a:xfrm>
          <a:prstGeom prst="rect">
            <a:avLst/>
          </a:prstGeom>
          <a:noFill/>
        </p:spPr>
        <p:txBody>
          <a:bodyPr wrap="square" rtlCol="0">
            <a:spAutoFit/>
          </a:bodyPr>
          <a:lstStyle/>
          <a:p>
            <a:pPr algn="ctr"/>
            <a:r>
              <a:rPr lang="ne-NP" sz="2800" b="1" dirty="0">
                <a:cs typeface="Kalimati" pitchFamily="2"/>
              </a:rPr>
              <a:t>८) यस वडाबाट अक्सर बाहिर जाने गैरकृषिजन्य/खानीजन्य उपजहरू के के हुन् ?</a:t>
            </a:r>
          </a:p>
          <a:p>
            <a:pPr algn="ctr"/>
            <a:r>
              <a:rPr lang="ne-NP" sz="2800" b="1" dirty="0">
                <a:cs typeface="Kalimati" pitchFamily="2"/>
              </a:rPr>
              <a:t>(रकमको आधारमा)</a:t>
            </a:r>
            <a:endParaRPr lang="en-US" sz="2800" b="1" dirty="0">
              <a:cs typeface="Kalimati" pitchFamily="2"/>
            </a:endParaRPr>
          </a:p>
        </p:txBody>
      </p:sp>
      <p:sp>
        <p:nvSpPr>
          <p:cNvPr id="4" name="TextBox 3"/>
          <p:cNvSpPr txBox="1"/>
          <p:nvPr/>
        </p:nvSpPr>
        <p:spPr>
          <a:xfrm>
            <a:off x="277686" y="2962402"/>
            <a:ext cx="11620146" cy="3554819"/>
          </a:xfrm>
          <a:prstGeom prst="rect">
            <a:avLst/>
          </a:prstGeom>
          <a:noFill/>
        </p:spPr>
        <p:txBody>
          <a:bodyPr wrap="square" rtlCol="0">
            <a:spAutoFit/>
          </a:bodyPr>
          <a:lstStyle/>
          <a:p>
            <a:pPr algn="just"/>
            <a:r>
              <a:rPr lang="ne-NP" sz="2400" dirty="0">
                <a:cs typeface="Kalimati" pitchFamily="2"/>
              </a:rPr>
              <a:t>क)............ ख)..............ग)..............घ)..............ङ) ................</a:t>
            </a:r>
            <a:endParaRPr lang="en-US" sz="2400" dirty="0">
              <a:cs typeface="Kalimati" pitchFamily="2"/>
            </a:endParaRPr>
          </a:p>
          <a:p>
            <a:pPr algn="just"/>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वडाभित्र उत्पादन भएका मध्ये वडाबाट बाहिर विक्री गर्ने वा निकासी हुने गैरकृषिजन्य उत्पादनहरू विक्रीबाट प्राप्त हुने अनुमानित रकमका आधारमा के के छन् सोधी बढीमा ५ वटा गैरकृषि उपजहरूको नाम लेख्नुपर्दछ ।</a:t>
            </a:r>
          </a:p>
          <a:p>
            <a:pPr marL="457200" indent="-457200" algn="just">
              <a:lnSpc>
                <a:spcPct val="150000"/>
              </a:lnSpc>
              <a:buFont typeface="Arial" pitchFamily="34" charset="0"/>
              <a:buChar char="•"/>
            </a:pPr>
            <a:r>
              <a:rPr lang="ne-NP" sz="2400" dirty="0">
                <a:cs typeface="Kalimati" pitchFamily="2"/>
              </a:rPr>
              <a:t>वडाबाट बाहिर गैरकृषिजन्य/खानीजन्य उत्पादन बिक्री नहुने वडाहरुका लागि यस प्रश्नका उत्तरमा ड्यास (–) चिन्ह लगाउनुपर्दछ ।</a:t>
            </a:r>
            <a:endParaRPr lang="en-US" sz="2400" dirty="0">
              <a:cs typeface="Kalimati" pitchFamily="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3" name="TextBox 2"/>
          <p:cNvSpPr txBox="1"/>
          <p:nvPr/>
        </p:nvSpPr>
        <p:spPr>
          <a:xfrm>
            <a:off x="1073260" y="808391"/>
            <a:ext cx="10569390" cy="954107"/>
          </a:xfrm>
          <a:prstGeom prst="rect">
            <a:avLst/>
          </a:prstGeom>
          <a:noFill/>
        </p:spPr>
        <p:txBody>
          <a:bodyPr wrap="square" rtlCol="0">
            <a:spAutoFit/>
          </a:bodyPr>
          <a:lstStyle/>
          <a:p>
            <a:pPr marL="287338" indent="-287338" algn="ctr"/>
            <a:r>
              <a:rPr lang="ne-NP" sz="2800" b="1" dirty="0">
                <a:cs typeface="Kalimati" pitchFamily="2"/>
              </a:rPr>
              <a:t>९)</a:t>
            </a:r>
            <a:r>
              <a:rPr lang="en-US" sz="2800" b="1" dirty="0">
                <a:cs typeface="Kalimati" pitchFamily="2"/>
              </a:rPr>
              <a:t> </a:t>
            </a:r>
            <a:r>
              <a:rPr lang="ne-NP" sz="2800" b="1" dirty="0">
                <a:cs typeface="Kalimati" pitchFamily="2"/>
              </a:rPr>
              <a:t>यस वडामा मुख्यतः कुन कुन स्रोतबाट राजस्व संकलन हुन्छ ?</a:t>
            </a:r>
            <a:br>
              <a:rPr lang="ne-NP" sz="2800" b="1" dirty="0">
                <a:cs typeface="Kalimati" pitchFamily="2"/>
              </a:rPr>
            </a:br>
            <a:r>
              <a:rPr lang="ne-NP" sz="2800" b="1" dirty="0">
                <a:cs typeface="Kalimati" pitchFamily="2"/>
              </a:rPr>
              <a:t>(गा.पा./न.पा र अन्य निकायबाट प्राप्त रकम बाहेक)</a:t>
            </a:r>
            <a:endParaRPr lang="en-US" sz="2800" b="1" dirty="0">
              <a:cs typeface="Kalimati" pitchFamily="2"/>
            </a:endParaRPr>
          </a:p>
        </p:txBody>
      </p:sp>
      <p:sp>
        <p:nvSpPr>
          <p:cNvPr id="4" name="TextBox 3"/>
          <p:cNvSpPr txBox="1"/>
          <p:nvPr/>
        </p:nvSpPr>
        <p:spPr>
          <a:xfrm>
            <a:off x="19495" y="2120306"/>
            <a:ext cx="12122003" cy="378565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000" dirty="0">
                <a:cs typeface="Kalimati" pitchFamily="2"/>
              </a:rPr>
              <a:t>यस प्रश्न मार्फत सम्बन्धित वडाबासीले तिर्ने कर सम्बन्धी विवरण संकलन गर्न खोजिएको हो ।</a:t>
            </a:r>
          </a:p>
          <a:p>
            <a:pPr marL="342900" indent="-342900" algn="just">
              <a:lnSpc>
                <a:spcPct val="150000"/>
              </a:lnSpc>
              <a:buFont typeface="Arial" panose="020B0604020202020204" pitchFamily="34" charset="0"/>
              <a:buChar char="•"/>
            </a:pPr>
            <a:r>
              <a:rPr lang="ne-NP" sz="2000" dirty="0">
                <a:cs typeface="Kalimati" pitchFamily="2"/>
              </a:rPr>
              <a:t>यस प्रश्नको हकमा राजस्व भन्नाले स्थानीय</a:t>
            </a:r>
            <a:r>
              <a:rPr lang="en-US" sz="2000" dirty="0">
                <a:cs typeface="Kalimati" pitchFamily="2"/>
              </a:rPr>
              <a:t> </a:t>
            </a:r>
            <a:r>
              <a:rPr lang="ne-NP" sz="2000" dirty="0">
                <a:cs typeface="Kalimati" pitchFamily="2"/>
              </a:rPr>
              <a:t>तहले कानुन अनुसार उठाउन पाउने कर तथा गैरकर भन्ने बुझ्नुपर्दछ । </a:t>
            </a:r>
            <a:endParaRPr lang="en-US" sz="2000" dirty="0">
              <a:cs typeface="Kalimati" pitchFamily="2"/>
            </a:endParaRPr>
          </a:p>
          <a:p>
            <a:pPr marL="342900" indent="-342900" algn="just">
              <a:lnSpc>
                <a:spcPct val="150000"/>
              </a:lnSpc>
              <a:buFont typeface="Arial" panose="020B0604020202020204" pitchFamily="34" charset="0"/>
              <a:buChar char="•"/>
            </a:pPr>
            <a:r>
              <a:rPr lang="ne-NP" sz="2000" dirty="0">
                <a:cs typeface="Kalimati" pitchFamily="2"/>
              </a:rPr>
              <a:t>यी कर स्थानीय </a:t>
            </a:r>
            <a:r>
              <a:rPr lang="ne-NP" sz="2000">
                <a:cs typeface="Kalimati" pitchFamily="2"/>
              </a:rPr>
              <a:t>तह आफैंले </a:t>
            </a:r>
            <a:r>
              <a:rPr lang="ne-NP" sz="2000" dirty="0">
                <a:cs typeface="Kalimati" pitchFamily="2"/>
              </a:rPr>
              <a:t>वा आफू अन्तर्गतका वडाहरुबाट संकलन गर्दछन् ।</a:t>
            </a:r>
            <a:endParaRPr lang="en-US" sz="2000" dirty="0">
              <a:cs typeface="Kalimati" pitchFamily="2"/>
            </a:endParaRPr>
          </a:p>
          <a:p>
            <a:pPr marL="342900" indent="-342900" algn="just">
              <a:lnSpc>
                <a:spcPct val="150000"/>
              </a:lnSpc>
              <a:buFont typeface="Arial" panose="020B0604020202020204" pitchFamily="34" charset="0"/>
              <a:buChar char="•"/>
            </a:pPr>
            <a:r>
              <a:rPr lang="ne-NP" sz="2000" b="1" dirty="0">
                <a:solidFill>
                  <a:srgbClr val="0070C0"/>
                </a:solidFill>
                <a:cs typeface="Kalimati" pitchFamily="2"/>
              </a:rPr>
              <a:t>आर्थिक बर्ष २०७६ साउन १ गते देखि २०७७ असार मसान्तसम्ममा उक्त</a:t>
            </a:r>
            <a:r>
              <a:rPr lang="en-US" sz="2000" b="1" dirty="0">
                <a:solidFill>
                  <a:srgbClr val="0070C0"/>
                </a:solidFill>
                <a:cs typeface="Kalimati" pitchFamily="2"/>
              </a:rPr>
              <a:t> </a:t>
            </a:r>
            <a:r>
              <a:rPr lang="ne-NP" sz="2000" b="1" dirty="0">
                <a:solidFill>
                  <a:srgbClr val="0070C0"/>
                </a:solidFill>
                <a:cs typeface="Kalimati" pitchFamily="2"/>
              </a:rPr>
              <a:t>वडाले </a:t>
            </a:r>
            <a:r>
              <a:rPr lang="ne-NP" sz="2000" dirty="0">
                <a:cs typeface="Kalimati" pitchFamily="2"/>
              </a:rPr>
              <a:t>आफैंले उठाएको तथा सो वडाबाट सम्बन्धित </a:t>
            </a:r>
            <a:r>
              <a:rPr lang="ne-NP" sz="2000">
                <a:cs typeface="Kalimati" pitchFamily="2"/>
              </a:rPr>
              <a:t>स्थानीय तहले </a:t>
            </a:r>
            <a:r>
              <a:rPr lang="ne-NP" sz="2000" dirty="0">
                <a:cs typeface="Kalimati" pitchFamily="2"/>
              </a:rPr>
              <a:t>संकलन गरेको विभिन्न</a:t>
            </a:r>
            <a:r>
              <a:rPr lang="en-US" sz="2000" dirty="0">
                <a:cs typeface="Kalimati" pitchFamily="2"/>
              </a:rPr>
              <a:t> </a:t>
            </a:r>
            <a:r>
              <a:rPr lang="ne-NP" sz="2000" dirty="0">
                <a:cs typeface="Kalimati" pitchFamily="2"/>
              </a:rPr>
              <a:t>कर तथा गैरकर राजस्व मध्ये कुन कुन स्रोतबाट बढी रकम संकलन भएको थियो सो आधारमा दिइएको सूची अनुसारका स्रोतमध्ये बढीमा ५ वटाको कोड र सम्बन्धित स्रोतको नाम क्रमशः लेख्नुपर्दछ ।</a:t>
            </a:r>
            <a:endParaRPr lang="en-US" sz="2000" dirty="0">
              <a:cs typeface="Kalimati" pitchFamily="2"/>
            </a:endParaRPr>
          </a:p>
          <a:p>
            <a:pPr marL="342900" indent="-342900" algn="just">
              <a:lnSpc>
                <a:spcPct val="150000"/>
              </a:lnSpc>
              <a:buFont typeface="Arial" panose="020B0604020202020204" pitchFamily="34" charset="0"/>
              <a:buChar char="•"/>
            </a:pPr>
            <a:r>
              <a:rPr lang="ne-NP" sz="2000" dirty="0">
                <a:cs typeface="Kalimati" pitchFamily="2"/>
              </a:rPr>
              <a:t>तर गाउँपालिका तथा नगरपालिका र अन्य निकायबाट प्रदान</a:t>
            </a:r>
            <a:r>
              <a:rPr lang="en-US" sz="2000" dirty="0">
                <a:cs typeface="Kalimati" pitchFamily="2"/>
              </a:rPr>
              <a:t> </a:t>
            </a:r>
            <a:r>
              <a:rPr lang="ne-NP" sz="2000" dirty="0">
                <a:cs typeface="Kalimati" pitchFamily="2"/>
              </a:rPr>
              <a:t>गरिने अनुदान रकम यस अन्तर्गत समावेश गर्नुहुँदैन ।</a:t>
            </a:r>
          </a:p>
        </p:txBody>
      </p:sp>
      <p:sp>
        <p:nvSpPr>
          <p:cNvPr id="5" name="TextBox 4">
            <a:extLst>
              <a:ext uri="{FF2B5EF4-FFF2-40B4-BE49-F238E27FC236}">
                <a16:creationId xmlns:a16="http://schemas.microsoft.com/office/drawing/2014/main" id="{4272CF3A-99F8-4213-9E9E-DFAC596D5FD9}"/>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595386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3" name="TextBox 2"/>
          <p:cNvSpPr txBox="1"/>
          <p:nvPr/>
        </p:nvSpPr>
        <p:spPr>
          <a:xfrm>
            <a:off x="1111622" y="1073887"/>
            <a:ext cx="10569390" cy="954107"/>
          </a:xfrm>
          <a:prstGeom prst="rect">
            <a:avLst/>
          </a:prstGeom>
          <a:noFill/>
        </p:spPr>
        <p:txBody>
          <a:bodyPr wrap="square" rtlCol="0">
            <a:spAutoFit/>
          </a:bodyPr>
          <a:lstStyle/>
          <a:p>
            <a:pPr marL="287338" indent="-287338" algn="ctr"/>
            <a:r>
              <a:rPr lang="ne-NP" sz="2800" b="1" dirty="0">
                <a:cs typeface="Kalimati" pitchFamily="2"/>
              </a:rPr>
              <a:t>९)</a:t>
            </a:r>
            <a:r>
              <a:rPr lang="en-US" sz="2800" b="1" dirty="0">
                <a:cs typeface="Kalimati" pitchFamily="2"/>
              </a:rPr>
              <a:t> </a:t>
            </a:r>
            <a:r>
              <a:rPr lang="ne-NP" sz="2800" b="1" dirty="0">
                <a:cs typeface="Kalimati" pitchFamily="2"/>
              </a:rPr>
              <a:t>यस वडामा मुख्यतः कुन कुन स्रोतबाट राजस्व संकलन हुन्छ ?</a:t>
            </a:r>
            <a:br>
              <a:rPr lang="ne-NP" sz="2800" b="1" dirty="0">
                <a:cs typeface="Kalimati" pitchFamily="2"/>
              </a:rPr>
            </a:br>
            <a:r>
              <a:rPr lang="ne-NP" sz="2800" b="1" dirty="0">
                <a:cs typeface="Kalimati" pitchFamily="2"/>
              </a:rPr>
              <a:t>(गा.पा./न.पा र अन्य निकायबाट प्राप्त रकम बाहेक)</a:t>
            </a:r>
            <a:endParaRPr lang="en-US" sz="2800" b="1" dirty="0">
              <a:cs typeface="Kalimati" pitchFamily="2"/>
            </a:endParaRPr>
          </a:p>
        </p:txBody>
      </p:sp>
      <p:sp>
        <p:nvSpPr>
          <p:cNvPr id="4" name="TextBox 3"/>
          <p:cNvSpPr txBox="1"/>
          <p:nvPr/>
        </p:nvSpPr>
        <p:spPr>
          <a:xfrm>
            <a:off x="329609" y="2411090"/>
            <a:ext cx="7676706" cy="3785652"/>
          </a:xfrm>
          <a:prstGeom prst="rect">
            <a:avLst/>
          </a:prstGeom>
          <a:noFill/>
        </p:spPr>
        <p:txBody>
          <a:bodyPr wrap="square" rtlCol="0">
            <a:spAutoFit/>
          </a:bodyPr>
          <a:lstStyle/>
          <a:p>
            <a:pPr>
              <a:lnSpc>
                <a:spcPct val="150000"/>
              </a:lnSpc>
            </a:pPr>
            <a:r>
              <a:rPr lang="ne-NP" sz="2400" dirty="0">
                <a:cs typeface="Kalimati" pitchFamily="2"/>
              </a:rPr>
              <a:t>१. सम्पत्ति कर 	      ७. विज्ञापन कर              </a:t>
            </a:r>
          </a:p>
          <a:p>
            <a:pPr>
              <a:lnSpc>
                <a:spcPct val="150000"/>
              </a:lnSpc>
            </a:pPr>
            <a:r>
              <a:rPr lang="ne-NP" sz="2400" dirty="0">
                <a:cs typeface="Kalimati" pitchFamily="2"/>
              </a:rPr>
              <a:t>२ घरवहाल कर	      ८. व्यवसाय कर</a:t>
            </a:r>
          </a:p>
          <a:p>
            <a:pPr>
              <a:lnSpc>
                <a:spcPct val="150000"/>
              </a:lnSpc>
            </a:pPr>
            <a:r>
              <a:rPr lang="ne-NP" sz="2400" dirty="0">
                <a:cs typeface="Kalimati" pitchFamily="2"/>
              </a:rPr>
              <a:t>३. घरजग्गा रजिष्ट्रेसन कर   ९. सेवा, शुल्क,  दस्तुर </a:t>
            </a:r>
          </a:p>
          <a:p>
            <a:pPr>
              <a:lnSpc>
                <a:spcPct val="150000"/>
              </a:lnSpc>
            </a:pPr>
            <a:r>
              <a:rPr lang="ne-NP" sz="2400" dirty="0">
                <a:cs typeface="Kalimati" pitchFamily="2"/>
              </a:rPr>
              <a:t>४. सवारी साधन कर       १०. पर्यटन शुल्क</a:t>
            </a:r>
          </a:p>
          <a:p>
            <a:pPr>
              <a:lnSpc>
                <a:spcPct val="150000"/>
              </a:lnSpc>
            </a:pPr>
            <a:r>
              <a:rPr lang="ne-NP" sz="2400" dirty="0">
                <a:cs typeface="Kalimati" pitchFamily="2"/>
              </a:rPr>
              <a:t>५ भूमी कर (मालपोत)      ११. दण्ड, जरिवाना</a:t>
            </a:r>
          </a:p>
          <a:p>
            <a:pPr>
              <a:lnSpc>
                <a:spcPct val="150000"/>
              </a:lnSpc>
            </a:pPr>
            <a:r>
              <a:rPr lang="ne-NP" sz="2400" dirty="0">
                <a:cs typeface="Kalimati" pitchFamily="2"/>
              </a:rPr>
              <a:t>६. मनोरञ्जन कर           १२. अन्य कर</a:t>
            </a:r>
          </a:p>
          <a:p>
            <a:endParaRPr lang="ne-NP" sz="2400" dirty="0">
              <a:cs typeface="Kalimati" pitchFamily="2"/>
            </a:endParaRPr>
          </a:p>
        </p:txBody>
      </p:sp>
      <p:sp>
        <p:nvSpPr>
          <p:cNvPr id="6" name="TextBox 5">
            <a:extLst>
              <a:ext uri="{FF2B5EF4-FFF2-40B4-BE49-F238E27FC236}">
                <a16:creationId xmlns:a16="http://schemas.microsoft.com/office/drawing/2014/main" id="{2D19523B-5610-4BD5-B5B8-F04A01B78A76}"/>
              </a:ext>
            </a:extLst>
          </p:cNvPr>
          <p:cNvSpPr txBox="1"/>
          <p:nvPr/>
        </p:nvSpPr>
        <p:spPr>
          <a:xfrm>
            <a:off x="9016409" y="2264735"/>
            <a:ext cx="2286000" cy="523220"/>
          </a:xfrm>
          <a:prstGeom prst="rect">
            <a:avLst/>
          </a:prstGeom>
          <a:noFill/>
        </p:spPr>
        <p:txBody>
          <a:bodyPr wrap="square" rtlCol="0">
            <a:spAutoFit/>
          </a:bodyPr>
          <a:lstStyle/>
          <a:p>
            <a:pPr algn="ctr"/>
            <a:r>
              <a:rPr lang="ne-NP" sz="2800" b="1" dirty="0">
                <a:cs typeface="Kalimati" pitchFamily="2"/>
              </a:rPr>
              <a:t>उदाहरण</a:t>
            </a:r>
            <a:endParaRPr lang="en-US" sz="2800" b="1" dirty="0">
              <a:cs typeface="Kalimati" pitchFamily="2"/>
            </a:endParaRPr>
          </a:p>
        </p:txBody>
      </p:sp>
      <p:pic>
        <p:nvPicPr>
          <p:cNvPr id="12" name="Picture 11">
            <a:extLst>
              <a:ext uri="{FF2B5EF4-FFF2-40B4-BE49-F238E27FC236}">
                <a16:creationId xmlns:a16="http://schemas.microsoft.com/office/drawing/2014/main" id="{84D05627-D51E-4DE2-9BBB-CBECBACEA65E}"/>
              </a:ext>
            </a:extLst>
          </p:cNvPr>
          <p:cNvPicPr>
            <a:picLocks noChangeAspect="1"/>
          </p:cNvPicPr>
          <p:nvPr/>
        </p:nvPicPr>
        <p:blipFill rotWithShape="1">
          <a:blip r:embed="rId2"/>
          <a:srcRect l="55291" t="57520" r="28348" b="16744"/>
          <a:stretch/>
        </p:blipFill>
        <p:spPr>
          <a:xfrm>
            <a:off x="8006315" y="2844353"/>
            <a:ext cx="4004307" cy="3543110"/>
          </a:xfrm>
          <a:prstGeom prst="rect">
            <a:avLst/>
          </a:prstGeom>
        </p:spPr>
      </p:pic>
      <p:sp>
        <p:nvSpPr>
          <p:cNvPr id="13" name="TextBox 12">
            <a:extLst>
              <a:ext uri="{FF2B5EF4-FFF2-40B4-BE49-F238E27FC236}">
                <a16:creationId xmlns:a16="http://schemas.microsoft.com/office/drawing/2014/main" id="{CDCA2D66-003A-430F-BF90-51E314AB90CE}"/>
              </a:ext>
            </a:extLst>
          </p:cNvPr>
          <p:cNvSpPr txBox="1"/>
          <p:nvPr/>
        </p:nvSpPr>
        <p:spPr>
          <a:xfrm>
            <a:off x="8250864" y="3902151"/>
            <a:ext cx="627321" cy="461665"/>
          </a:xfrm>
          <a:prstGeom prst="rect">
            <a:avLst/>
          </a:prstGeom>
          <a:noFill/>
        </p:spPr>
        <p:txBody>
          <a:bodyPr wrap="square" rtlCol="0">
            <a:spAutoFit/>
          </a:bodyPr>
          <a:lstStyle/>
          <a:p>
            <a:pPr algn="ctr"/>
            <a:r>
              <a:rPr lang="en-US" sz="2400" b="1" dirty="0">
                <a:solidFill>
                  <a:srgbClr val="00B0F0"/>
                </a:solidFill>
              </a:rPr>
              <a:t>2</a:t>
            </a:r>
          </a:p>
        </p:txBody>
      </p:sp>
      <p:sp>
        <p:nvSpPr>
          <p:cNvPr id="14" name="TextBox 13">
            <a:extLst>
              <a:ext uri="{FF2B5EF4-FFF2-40B4-BE49-F238E27FC236}">
                <a16:creationId xmlns:a16="http://schemas.microsoft.com/office/drawing/2014/main" id="{AB2ADA12-AE83-4BD2-95F9-E17821E03B52}"/>
              </a:ext>
            </a:extLst>
          </p:cNvPr>
          <p:cNvSpPr txBox="1"/>
          <p:nvPr/>
        </p:nvSpPr>
        <p:spPr>
          <a:xfrm>
            <a:off x="8265041" y="4299102"/>
            <a:ext cx="627321" cy="461665"/>
          </a:xfrm>
          <a:prstGeom prst="rect">
            <a:avLst/>
          </a:prstGeom>
          <a:noFill/>
        </p:spPr>
        <p:txBody>
          <a:bodyPr wrap="square" rtlCol="0">
            <a:spAutoFit/>
          </a:bodyPr>
          <a:lstStyle/>
          <a:p>
            <a:pPr algn="ctr"/>
            <a:r>
              <a:rPr lang="en-US" sz="2400" b="1" dirty="0">
                <a:solidFill>
                  <a:srgbClr val="00B0F0"/>
                </a:solidFill>
              </a:rPr>
              <a:t>10</a:t>
            </a:r>
          </a:p>
        </p:txBody>
      </p:sp>
      <p:sp>
        <p:nvSpPr>
          <p:cNvPr id="15" name="TextBox 14">
            <a:extLst>
              <a:ext uri="{FF2B5EF4-FFF2-40B4-BE49-F238E27FC236}">
                <a16:creationId xmlns:a16="http://schemas.microsoft.com/office/drawing/2014/main" id="{06A648E5-3202-4244-B779-C97BF1F108C0}"/>
              </a:ext>
            </a:extLst>
          </p:cNvPr>
          <p:cNvSpPr txBox="1"/>
          <p:nvPr/>
        </p:nvSpPr>
        <p:spPr>
          <a:xfrm>
            <a:off x="9190074" y="3873796"/>
            <a:ext cx="2490938" cy="461665"/>
          </a:xfrm>
          <a:prstGeom prst="rect">
            <a:avLst/>
          </a:prstGeom>
          <a:noFill/>
        </p:spPr>
        <p:txBody>
          <a:bodyPr wrap="square" rtlCol="0">
            <a:spAutoFit/>
          </a:bodyPr>
          <a:lstStyle/>
          <a:p>
            <a:pPr algn="ctr"/>
            <a:r>
              <a:rPr lang="ne-NP" sz="2400" dirty="0">
                <a:solidFill>
                  <a:srgbClr val="00B0F0"/>
                </a:solidFill>
                <a:cs typeface="Kalimati" pitchFamily="2"/>
              </a:rPr>
              <a:t>घरवहाल कर</a:t>
            </a:r>
            <a:endParaRPr lang="en-US" sz="2400" b="1" dirty="0">
              <a:solidFill>
                <a:srgbClr val="00B0F0"/>
              </a:solidFill>
            </a:endParaRPr>
          </a:p>
        </p:txBody>
      </p:sp>
      <p:sp>
        <p:nvSpPr>
          <p:cNvPr id="16" name="TextBox 15">
            <a:extLst>
              <a:ext uri="{FF2B5EF4-FFF2-40B4-BE49-F238E27FC236}">
                <a16:creationId xmlns:a16="http://schemas.microsoft.com/office/drawing/2014/main" id="{9E585423-A313-47FE-BA53-1435AA0B5478}"/>
              </a:ext>
            </a:extLst>
          </p:cNvPr>
          <p:cNvSpPr txBox="1"/>
          <p:nvPr/>
        </p:nvSpPr>
        <p:spPr>
          <a:xfrm>
            <a:off x="9204250" y="4323910"/>
            <a:ext cx="2490938" cy="461665"/>
          </a:xfrm>
          <a:prstGeom prst="rect">
            <a:avLst/>
          </a:prstGeom>
          <a:noFill/>
        </p:spPr>
        <p:txBody>
          <a:bodyPr wrap="square" rtlCol="0">
            <a:spAutoFit/>
          </a:bodyPr>
          <a:lstStyle/>
          <a:p>
            <a:pPr algn="ctr"/>
            <a:r>
              <a:rPr lang="ne-NP" sz="2400" dirty="0">
                <a:solidFill>
                  <a:srgbClr val="00B0F0"/>
                </a:solidFill>
                <a:cs typeface="Kalimati" pitchFamily="2"/>
              </a:rPr>
              <a:t>पर्यटन शुल्क</a:t>
            </a:r>
            <a:endParaRPr lang="en-US" sz="2400" b="1" dirty="0">
              <a:solidFill>
                <a:srgbClr val="00B0F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3" name="TextBox 2"/>
          <p:cNvSpPr txBox="1"/>
          <p:nvPr/>
        </p:nvSpPr>
        <p:spPr>
          <a:xfrm>
            <a:off x="301997" y="3236062"/>
            <a:ext cx="10569390" cy="523220"/>
          </a:xfrm>
          <a:prstGeom prst="rect">
            <a:avLst/>
          </a:prstGeom>
          <a:noFill/>
        </p:spPr>
        <p:txBody>
          <a:bodyPr wrap="square" rtlCol="0">
            <a:spAutoFit/>
          </a:bodyPr>
          <a:lstStyle/>
          <a:p>
            <a:pPr marL="287338" indent="-287338" algn="ctr"/>
            <a:r>
              <a:rPr lang="ne-NP" sz="2800" b="1" dirty="0">
                <a:cs typeface="Kalimati" pitchFamily="2"/>
              </a:rPr>
              <a:t> खण्ड ग: वडाको जात/जाति तथा भाषा सम्बन्धी विवरण</a:t>
            </a:r>
            <a:endParaRPr lang="en-US" sz="2800" b="1" dirty="0">
              <a:cs typeface="Kalimati" pitchFamily="2"/>
            </a:endParaRPr>
          </a:p>
        </p:txBody>
      </p:sp>
    </p:spTree>
    <p:extLst>
      <p:ext uri="{BB962C8B-B14F-4D97-AF65-F5344CB8AC3E}">
        <p14:creationId xmlns:p14="http://schemas.microsoft.com/office/powerpoint/2010/main" val="792428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63922" y="6390173"/>
            <a:ext cx="497958" cy="448266"/>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3" name="TextBox 2"/>
          <p:cNvSpPr txBox="1"/>
          <p:nvPr/>
        </p:nvSpPr>
        <p:spPr>
          <a:xfrm>
            <a:off x="1111622" y="829332"/>
            <a:ext cx="10569390" cy="954107"/>
          </a:xfrm>
          <a:prstGeom prst="rect">
            <a:avLst/>
          </a:prstGeom>
          <a:noFill/>
        </p:spPr>
        <p:txBody>
          <a:bodyPr wrap="square" rtlCol="0">
            <a:spAutoFit/>
          </a:bodyPr>
          <a:lstStyle/>
          <a:p>
            <a:pPr marL="287338" indent="-287338" algn="ctr"/>
            <a:r>
              <a:rPr lang="ne-NP" sz="2800" b="1" dirty="0">
                <a:cs typeface="Kalimati" pitchFamily="2"/>
              </a:rPr>
              <a:t>१०)</a:t>
            </a:r>
            <a:r>
              <a:rPr lang="en-US" sz="2800" b="1" dirty="0">
                <a:cs typeface="Kalimati" pitchFamily="2"/>
              </a:rPr>
              <a:t> </a:t>
            </a:r>
            <a:r>
              <a:rPr lang="ne-NP" sz="2800" b="1" dirty="0">
                <a:cs typeface="Kalimati" pitchFamily="2"/>
              </a:rPr>
              <a:t>यस वडामा कुन कुन जात/जातिका मानिसहरूको बसोवास रहेको छ ?</a:t>
            </a:r>
            <a:br>
              <a:rPr lang="ne-NP" sz="2800" b="1" dirty="0">
                <a:cs typeface="Kalimati" pitchFamily="2"/>
              </a:rPr>
            </a:br>
            <a:r>
              <a:rPr lang="ne-NP" sz="2800" b="1" dirty="0">
                <a:cs typeface="Kalimati" pitchFamily="2"/>
              </a:rPr>
              <a:t> (धेरै जनसंख्या अनुसार क्रमशः लेख्ने)</a:t>
            </a:r>
            <a:endParaRPr lang="en-US" sz="2800" b="1" dirty="0">
              <a:cs typeface="Kalimati" pitchFamily="2"/>
            </a:endParaRPr>
          </a:p>
        </p:txBody>
      </p:sp>
      <p:sp>
        <p:nvSpPr>
          <p:cNvPr id="4" name="TextBox 3"/>
          <p:cNvSpPr txBox="1"/>
          <p:nvPr/>
        </p:nvSpPr>
        <p:spPr>
          <a:xfrm>
            <a:off x="75614" y="2328946"/>
            <a:ext cx="8196516" cy="3924151"/>
          </a:xfrm>
          <a:prstGeom prst="rect">
            <a:avLst/>
          </a:prstGeom>
          <a:noFill/>
        </p:spPr>
        <p:txBody>
          <a:bodyPr wrap="square" rtlCol="0">
            <a:spAutoFit/>
          </a:bodyPr>
          <a:lstStyle/>
          <a:p>
            <a:pPr marL="457200" indent="-457200" algn="just">
              <a:lnSpc>
                <a:spcPct val="150000"/>
              </a:lnSpc>
              <a:buFont typeface="Arial" pitchFamily="34" charset="0"/>
              <a:buChar char="•"/>
            </a:pPr>
            <a:r>
              <a:rPr lang="ne-NP" sz="2400" dirty="0">
                <a:cs typeface="Kalimati" pitchFamily="2"/>
              </a:rPr>
              <a:t>यस वडामा कुन कुन जात/जातिका मानिसहरू बसोवास गर्दछन् उत्तरदातालाई सोको यकिन गर्न लगाई बसोबास गर्ने जात/जातिहरू मध्ये संख्याका आधारमा सबैभन्दा बढी रहेको जात/जातिको नाम र कोड सि.नं १ मा लेख्नुपर्दछ ।</a:t>
            </a:r>
          </a:p>
          <a:p>
            <a:pPr marL="457200" indent="-457200" algn="just">
              <a:lnSpc>
                <a:spcPct val="150000"/>
              </a:lnSpc>
              <a:buFont typeface="Arial" pitchFamily="34" charset="0"/>
              <a:buChar char="•"/>
            </a:pPr>
            <a:r>
              <a:rPr lang="ne-NP" sz="2400" dirty="0">
                <a:cs typeface="Kalimati" pitchFamily="2"/>
              </a:rPr>
              <a:t>त्यसैगरी संख्याको आधारमा दोश्रो, तेस्रो गर्दै अक्सर बसोवास गर्ने सबै जात/जातिको नाम र कोड क्रमश लेख्दै जानुपर्दछ । </a:t>
            </a:r>
          </a:p>
          <a:p>
            <a:pPr marL="457200" indent="-457200" algn="just">
              <a:lnSpc>
                <a:spcPct val="150000"/>
              </a:lnSpc>
              <a:buFont typeface="Arial" pitchFamily="34" charset="0"/>
              <a:buChar char="•"/>
            </a:pPr>
            <a:r>
              <a:rPr lang="ne-NP" sz="2400" dirty="0">
                <a:cs typeface="Kalimati" pitchFamily="2"/>
              </a:rPr>
              <a:t>जातजाति लेख्ने स्थान अपुग भएमा नयाँ पाना प्रयोग गर्नुपर्दछ ।</a:t>
            </a:r>
          </a:p>
        </p:txBody>
      </p:sp>
      <p:graphicFrame>
        <p:nvGraphicFramePr>
          <p:cNvPr id="5" name="Table 4"/>
          <p:cNvGraphicFramePr>
            <a:graphicFrameLocks noGrp="1"/>
          </p:cNvGraphicFramePr>
          <p:nvPr>
            <p:extLst>
              <p:ext uri="{D42A27DB-BD31-4B8C-83A1-F6EECF244321}">
                <p14:modId xmlns:p14="http://schemas.microsoft.com/office/powerpoint/2010/main" val="484100924"/>
              </p:ext>
            </p:extLst>
          </p:nvPr>
        </p:nvGraphicFramePr>
        <p:xfrm>
          <a:off x="8365245" y="3085446"/>
          <a:ext cx="3751141" cy="2439006"/>
        </p:xfrm>
        <a:graphic>
          <a:graphicData uri="http://schemas.openxmlformats.org/drawingml/2006/table">
            <a:tbl>
              <a:tblPr firstRow="1" firstCol="1" bandRow="1"/>
              <a:tblGrid>
                <a:gridCol w="648274">
                  <a:extLst>
                    <a:ext uri="{9D8B030D-6E8A-4147-A177-3AD203B41FA5}">
                      <a16:colId xmlns:a16="http://schemas.microsoft.com/office/drawing/2014/main" val="20000"/>
                    </a:ext>
                  </a:extLst>
                </a:gridCol>
                <a:gridCol w="2393036">
                  <a:extLst>
                    <a:ext uri="{9D8B030D-6E8A-4147-A177-3AD203B41FA5}">
                      <a16:colId xmlns:a16="http://schemas.microsoft.com/office/drawing/2014/main" val="20001"/>
                    </a:ext>
                  </a:extLst>
                </a:gridCol>
                <a:gridCol w="709831">
                  <a:extLst>
                    <a:ext uri="{9D8B030D-6E8A-4147-A177-3AD203B41FA5}">
                      <a16:colId xmlns:a16="http://schemas.microsoft.com/office/drawing/2014/main" val="20002"/>
                    </a:ext>
                  </a:extLst>
                </a:gridCol>
              </a:tblGrid>
              <a:tr h="406501">
                <a:tc>
                  <a:txBody>
                    <a:bodyPr/>
                    <a:lstStyle/>
                    <a:p>
                      <a:pPr marL="0" marR="0">
                        <a:lnSpc>
                          <a:spcPct val="120000"/>
                        </a:lnSpc>
                        <a:spcBef>
                          <a:spcPts val="400"/>
                        </a:spcBef>
                        <a:spcAft>
                          <a:spcPts val="1000"/>
                        </a:spcAft>
                      </a:pPr>
                      <a:r>
                        <a:rPr lang="en-US" sz="2100" dirty="0">
                          <a:effectLst/>
                          <a:latin typeface="Preeti"/>
                          <a:ea typeface="Calibri"/>
                          <a:cs typeface="Mangal"/>
                        </a:rPr>
                        <a:t>l;=g+=</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1000"/>
                        </a:spcAft>
                      </a:pPr>
                      <a:r>
                        <a:rPr lang="en-US" sz="2100" dirty="0" err="1">
                          <a:effectLst/>
                          <a:latin typeface="Preeti"/>
                          <a:ea typeface="Calibri"/>
                          <a:cs typeface="Mangal"/>
                        </a:rPr>
                        <a:t>hft</a:t>
                      </a:r>
                      <a:r>
                        <a:rPr lang="en-US" sz="2100" kern="1200" dirty="0" err="1">
                          <a:solidFill>
                            <a:prstClr val="black"/>
                          </a:solidFill>
                          <a:latin typeface="Preeti" pitchFamily="2" charset="0"/>
                          <a:ea typeface="+mn-ea"/>
                          <a:cs typeface="+mn-cs"/>
                        </a:rPr>
                        <a:t>÷</a:t>
                      </a:r>
                      <a:r>
                        <a:rPr lang="en-US" sz="2100" dirty="0" err="1">
                          <a:effectLst/>
                          <a:latin typeface="Preeti"/>
                          <a:ea typeface="Calibri"/>
                          <a:cs typeface="Mangal"/>
                        </a:rPr>
                        <a:t>hfltsf</a:t>
                      </a:r>
                      <a:r>
                        <a:rPr lang="en-US" sz="2100" dirty="0">
                          <a:effectLst/>
                          <a:latin typeface="Preeti"/>
                          <a:ea typeface="Calibri"/>
                          <a:cs typeface="Mangal"/>
                        </a:rPr>
                        <a:t>] </a:t>
                      </a:r>
                      <a:r>
                        <a:rPr lang="en-US" sz="2100" dirty="0" err="1">
                          <a:effectLst/>
                          <a:latin typeface="Preeti"/>
                          <a:ea typeface="Calibri"/>
                          <a:cs typeface="Mangal"/>
                        </a:rPr>
                        <a:t>gfd</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nSpc>
                          <a:spcPct val="120000"/>
                        </a:lnSpc>
                        <a:spcBef>
                          <a:spcPts val="400"/>
                        </a:spcBef>
                        <a:spcAft>
                          <a:spcPts val="1000"/>
                        </a:spcAft>
                      </a:pPr>
                      <a:r>
                        <a:rPr lang="en-US" sz="2100">
                          <a:effectLst/>
                          <a:latin typeface="Preeti"/>
                          <a:ea typeface="Calibri"/>
                          <a:cs typeface="Mangal"/>
                        </a:rPr>
                        <a:t>sf]8</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dirty="0">
                          <a:solidFill>
                            <a:srgbClr val="000000"/>
                          </a:solidFill>
                          <a:effectLst/>
                          <a:latin typeface="Preeti"/>
                          <a:ea typeface="Calibri"/>
                          <a:cs typeface="Mangal"/>
                        </a:rPr>
                        <a:t> </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dirty="0">
                          <a:solidFill>
                            <a:srgbClr val="000000"/>
                          </a:solidFill>
                          <a:effectLst/>
                          <a:latin typeface="Preeti"/>
                          <a:ea typeface="Calibri"/>
                          <a:cs typeface="Mangal"/>
                        </a:rPr>
                        <a:t> </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7" y="6475231"/>
            <a:ext cx="583019" cy="363205"/>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3" name="TextBox 2"/>
          <p:cNvSpPr txBox="1"/>
          <p:nvPr/>
        </p:nvSpPr>
        <p:spPr>
          <a:xfrm>
            <a:off x="1111622" y="829334"/>
            <a:ext cx="10569390" cy="954107"/>
          </a:xfrm>
          <a:prstGeom prst="rect">
            <a:avLst/>
          </a:prstGeom>
          <a:noFill/>
        </p:spPr>
        <p:txBody>
          <a:bodyPr wrap="square" rtlCol="0">
            <a:spAutoFit/>
          </a:bodyPr>
          <a:lstStyle/>
          <a:p>
            <a:pPr marL="287338" indent="-287338" algn="ctr"/>
            <a:r>
              <a:rPr lang="ne-NP" sz="2800" b="1" dirty="0">
                <a:cs typeface="Kalimati" pitchFamily="2"/>
              </a:rPr>
              <a:t>११)</a:t>
            </a:r>
            <a:r>
              <a:rPr lang="en-US" sz="2800" b="1" dirty="0">
                <a:cs typeface="Kalimati" pitchFamily="2"/>
              </a:rPr>
              <a:t> </a:t>
            </a:r>
            <a:r>
              <a:rPr lang="ne-NP" sz="2800" b="1" dirty="0">
                <a:cs typeface="Kalimati" pitchFamily="2"/>
              </a:rPr>
              <a:t>यस वडामा कुन कुन लोपोन्मुख जात/जातिको बसोवास रहेको छ ?</a:t>
            </a:r>
            <a:br>
              <a:rPr lang="ne-NP" sz="2800" b="1" dirty="0">
                <a:cs typeface="Kalimati" pitchFamily="2"/>
              </a:rPr>
            </a:br>
            <a:r>
              <a:rPr lang="en-US" sz="2800" b="1" dirty="0">
                <a:cs typeface="Kalimati" pitchFamily="2"/>
              </a:rPr>
              <a:t>   </a:t>
            </a:r>
            <a:r>
              <a:rPr lang="ne-NP" sz="2800" b="1" dirty="0">
                <a:cs typeface="Kalimati" pitchFamily="2"/>
              </a:rPr>
              <a:t>(सबैभन्दा कम जनसंख्या अनुसार क्रमशः लेख्ने)</a:t>
            </a:r>
            <a:endParaRPr lang="en-US" sz="2800" b="1" dirty="0">
              <a:cs typeface="Kalimati" pitchFamily="2"/>
            </a:endParaRPr>
          </a:p>
        </p:txBody>
      </p:sp>
      <p:sp>
        <p:nvSpPr>
          <p:cNvPr id="4" name="TextBox 3"/>
          <p:cNvSpPr txBox="1"/>
          <p:nvPr/>
        </p:nvSpPr>
        <p:spPr>
          <a:xfrm>
            <a:off x="0" y="2014347"/>
            <a:ext cx="7442791" cy="2677656"/>
          </a:xfrm>
          <a:prstGeom prst="rect">
            <a:avLst/>
          </a:prstGeom>
          <a:noFill/>
        </p:spPr>
        <p:txBody>
          <a:bodyPr wrap="square" rtlCol="0">
            <a:spAutoFit/>
          </a:bodyPr>
          <a:lstStyle/>
          <a:p>
            <a:pPr marL="457200" indent="-457200" algn="just">
              <a:buFont typeface="Arial" pitchFamily="34" charset="0"/>
              <a:buChar char="•"/>
            </a:pPr>
            <a:r>
              <a:rPr lang="ne-NP" sz="2400" dirty="0">
                <a:cs typeface="Kalimati" pitchFamily="2"/>
              </a:rPr>
              <a:t>संलग्न सूची अनुसार वडाभित्र नेपाल सरकारले घोषणा गरेका कुनै लोपोन्मुख जातिको अक्सर बसोवास रहेको छ भने उक्त जातिको नाम सबै भन्दा कम जनसंख्या भएकोबाट शुरू गरी क्रमशः लेख्नुपर्दछ  । </a:t>
            </a:r>
          </a:p>
          <a:p>
            <a:pPr marL="457200" indent="-457200" algn="just">
              <a:buFont typeface="Arial" pitchFamily="34" charset="0"/>
              <a:buChar char="•"/>
            </a:pPr>
            <a:endParaRPr lang="ne-NP" sz="2400" dirty="0">
              <a:cs typeface="Kalimati" pitchFamily="2"/>
            </a:endParaRPr>
          </a:p>
          <a:p>
            <a:pPr marL="457200" indent="-457200" algn="just">
              <a:buFont typeface="Arial" pitchFamily="34" charset="0"/>
              <a:buChar char="•"/>
            </a:pPr>
            <a:r>
              <a:rPr lang="ne-NP" sz="2400" dirty="0">
                <a:cs typeface="Kalimati" pitchFamily="2"/>
              </a:rPr>
              <a:t>कोड उल्लेख नभएका जातजातिको हकमा कोड नलेखी नाम मात्र लेख्नुपर्दछ ।</a:t>
            </a:r>
            <a:endParaRPr lang="en-US" sz="2400" dirty="0">
              <a:cs typeface="Kalimati" pitchFamily="2"/>
            </a:endParaRPr>
          </a:p>
        </p:txBody>
      </p:sp>
      <p:graphicFrame>
        <p:nvGraphicFramePr>
          <p:cNvPr id="5" name="Table 4"/>
          <p:cNvGraphicFramePr>
            <a:graphicFrameLocks noGrp="1"/>
          </p:cNvGraphicFramePr>
          <p:nvPr>
            <p:extLst>
              <p:ext uri="{D42A27DB-BD31-4B8C-83A1-F6EECF244321}">
                <p14:modId xmlns:p14="http://schemas.microsoft.com/office/powerpoint/2010/main" val="1670890827"/>
              </p:ext>
            </p:extLst>
          </p:nvPr>
        </p:nvGraphicFramePr>
        <p:xfrm>
          <a:off x="7772400" y="1867562"/>
          <a:ext cx="4419599" cy="2927721"/>
        </p:xfrm>
        <a:graphic>
          <a:graphicData uri="http://schemas.openxmlformats.org/drawingml/2006/table">
            <a:tbl>
              <a:tblPr firstRow="1" firstCol="1" bandRow="1"/>
              <a:tblGrid>
                <a:gridCol w="763797">
                  <a:extLst>
                    <a:ext uri="{9D8B030D-6E8A-4147-A177-3AD203B41FA5}">
                      <a16:colId xmlns:a16="http://schemas.microsoft.com/office/drawing/2014/main" val="20000"/>
                    </a:ext>
                  </a:extLst>
                </a:gridCol>
                <a:gridCol w="2819479">
                  <a:extLst>
                    <a:ext uri="{9D8B030D-6E8A-4147-A177-3AD203B41FA5}">
                      <a16:colId xmlns:a16="http://schemas.microsoft.com/office/drawing/2014/main" val="20001"/>
                    </a:ext>
                  </a:extLst>
                </a:gridCol>
                <a:gridCol w="836323">
                  <a:extLst>
                    <a:ext uri="{9D8B030D-6E8A-4147-A177-3AD203B41FA5}">
                      <a16:colId xmlns:a16="http://schemas.microsoft.com/office/drawing/2014/main" val="20002"/>
                    </a:ext>
                  </a:extLst>
                </a:gridCol>
              </a:tblGrid>
              <a:tr h="1146438">
                <a:tc>
                  <a:txBody>
                    <a:bodyPr/>
                    <a:lstStyle/>
                    <a:p>
                      <a:pPr marL="0" marR="0" algn="ctr">
                        <a:lnSpc>
                          <a:spcPct val="120000"/>
                        </a:lnSpc>
                        <a:spcBef>
                          <a:spcPts val="400"/>
                        </a:spcBef>
                        <a:spcAft>
                          <a:spcPts val="400"/>
                        </a:spcAft>
                      </a:pPr>
                      <a:r>
                        <a:rPr lang="en-US" sz="2400" dirty="0">
                          <a:effectLst/>
                          <a:latin typeface="Preeti"/>
                          <a:ea typeface="Calibri"/>
                          <a:cs typeface="Mangal"/>
                        </a:rPr>
                        <a:t>l;=g+=</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400"/>
                        </a:spcAft>
                      </a:pPr>
                      <a:r>
                        <a:rPr lang="en-US" sz="2400" dirty="0" err="1">
                          <a:effectLst/>
                          <a:latin typeface="Preeti"/>
                          <a:ea typeface="Calibri"/>
                          <a:cs typeface="Mangal"/>
                        </a:rPr>
                        <a:t>nf</a:t>
                      </a:r>
                      <a:r>
                        <a:rPr lang="en-US" sz="2400" dirty="0">
                          <a:effectLst/>
                          <a:latin typeface="Preeti"/>
                          <a:ea typeface="Calibri"/>
                          <a:cs typeface="Mangal"/>
                        </a:rPr>
                        <a:t>]</a:t>
                      </a:r>
                      <a:r>
                        <a:rPr lang="en-US" sz="2400" dirty="0" err="1">
                          <a:effectLst/>
                          <a:latin typeface="Preeti"/>
                          <a:ea typeface="Calibri"/>
                          <a:cs typeface="Mangal"/>
                        </a:rPr>
                        <a:t>kf</a:t>
                      </a:r>
                      <a:r>
                        <a:rPr lang="en-US" sz="2400" dirty="0">
                          <a:effectLst/>
                          <a:latin typeface="Preeti"/>
                          <a:ea typeface="Calibri"/>
                          <a:cs typeface="Mangal"/>
                        </a:rPr>
                        <a:t>]</a:t>
                      </a:r>
                      <a:r>
                        <a:rPr lang="en-US" sz="2400" dirty="0" err="1">
                          <a:effectLst/>
                          <a:latin typeface="Preeti"/>
                          <a:ea typeface="Calibri"/>
                          <a:cs typeface="Mangal"/>
                        </a:rPr>
                        <a:t>Gd'v</a:t>
                      </a:r>
                      <a:r>
                        <a:rPr lang="en-US" sz="2400" dirty="0">
                          <a:effectLst/>
                          <a:latin typeface="Preeti"/>
                          <a:ea typeface="Calibri"/>
                          <a:cs typeface="Mangal"/>
                        </a:rPr>
                        <a:t> </a:t>
                      </a:r>
                      <a:r>
                        <a:rPr lang="en-US" sz="2400" dirty="0" err="1">
                          <a:effectLst/>
                          <a:latin typeface="Preeti"/>
                          <a:ea typeface="Calibri"/>
                          <a:cs typeface="Mangal"/>
                        </a:rPr>
                        <a:t>hft</a:t>
                      </a:r>
                      <a:r>
                        <a:rPr lang="en-US" sz="2400" dirty="0" err="1">
                          <a:latin typeface="Preeti" pitchFamily="2" charset="0"/>
                        </a:rPr>
                        <a:t>÷</a:t>
                      </a:r>
                      <a:r>
                        <a:rPr lang="en-US" sz="2400" dirty="0" err="1">
                          <a:effectLst/>
                          <a:latin typeface="Preeti"/>
                          <a:ea typeface="Calibri"/>
                          <a:cs typeface="Mangal"/>
                        </a:rPr>
                        <a:t>hfltsf</a:t>
                      </a:r>
                      <a:r>
                        <a:rPr lang="en-US" sz="2400" dirty="0">
                          <a:effectLst/>
                          <a:latin typeface="Preeti"/>
                          <a:ea typeface="Calibri"/>
                          <a:cs typeface="Mangal"/>
                        </a:rPr>
                        <a:t>] </a:t>
                      </a:r>
                      <a:r>
                        <a:rPr lang="en-US" sz="2400" dirty="0" err="1">
                          <a:effectLst/>
                          <a:latin typeface="Preeti"/>
                          <a:ea typeface="Calibri"/>
                          <a:cs typeface="Mangal"/>
                        </a:rPr>
                        <a:t>gfd</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400"/>
                        </a:spcAft>
                      </a:pPr>
                      <a:r>
                        <a:rPr lang="en-US" sz="2400">
                          <a:effectLst/>
                          <a:latin typeface="Preeti"/>
                          <a:ea typeface="Calibri"/>
                          <a:cs typeface="Mangal"/>
                        </a:rPr>
                        <a:t>sf]8</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 name="Picture 6">
            <a:extLst>
              <a:ext uri="{FF2B5EF4-FFF2-40B4-BE49-F238E27FC236}">
                <a16:creationId xmlns:a16="http://schemas.microsoft.com/office/drawing/2014/main" id="{78C50189-CC94-4A60-A130-AC7D548D0346}"/>
              </a:ext>
            </a:extLst>
          </p:cNvPr>
          <p:cNvPicPr>
            <a:picLocks noChangeAspect="1"/>
          </p:cNvPicPr>
          <p:nvPr/>
        </p:nvPicPr>
        <p:blipFill rotWithShape="1">
          <a:blip r:embed="rId2"/>
          <a:srcRect l="29215" t="43411" r="28489" b="45581"/>
          <a:stretch/>
        </p:blipFill>
        <p:spPr>
          <a:xfrm>
            <a:off x="-2571" y="5209958"/>
            <a:ext cx="11687750" cy="163741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46959" y="6422067"/>
            <a:ext cx="657448" cy="437633"/>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3" name="TextBox 2"/>
          <p:cNvSpPr txBox="1"/>
          <p:nvPr/>
        </p:nvSpPr>
        <p:spPr>
          <a:xfrm>
            <a:off x="1129552" y="744275"/>
            <a:ext cx="10569390" cy="1331134"/>
          </a:xfrm>
          <a:prstGeom prst="rect">
            <a:avLst/>
          </a:prstGeom>
          <a:noFill/>
        </p:spPr>
        <p:txBody>
          <a:bodyPr wrap="square" rtlCol="0">
            <a:spAutoFit/>
          </a:bodyPr>
          <a:lstStyle/>
          <a:p>
            <a:pPr marL="287338" indent="-287338" algn="ctr">
              <a:lnSpc>
                <a:spcPct val="150000"/>
              </a:lnSpc>
            </a:pPr>
            <a:r>
              <a:rPr lang="ne-NP" sz="2800" b="1" dirty="0">
                <a:cs typeface="Kalimati" pitchFamily="2"/>
              </a:rPr>
              <a:t>१२)	यस वडामा कुन कुन सीमान्तकृत जात÷जातिको बसोवास रहेको छ ? </a:t>
            </a:r>
            <a:br>
              <a:rPr lang="ne-NP" sz="2800" b="1" dirty="0">
                <a:cs typeface="Kalimati" pitchFamily="2"/>
              </a:rPr>
            </a:br>
            <a:r>
              <a:rPr lang="ne-NP" sz="2800" b="1" dirty="0">
                <a:cs typeface="Kalimati" pitchFamily="2"/>
              </a:rPr>
              <a:t>(सबैभन्दा कम जनसंख्या अनुसार क्रमश लेख्ने)</a:t>
            </a:r>
            <a:endParaRPr lang="en-US" sz="2800" b="1" dirty="0">
              <a:cs typeface="Kalimati" pitchFamily="2"/>
            </a:endParaRPr>
          </a:p>
        </p:txBody>
      </p:sp>
      <p:pic>
        <p:nvPicPr>
          <p:cNvPr id="6" name="Picture 5">
            <a:extLst>
              <a:ext uri="{FF2B5EF4-FFF2-40B4-BE49-F238E27FC236}">
                <a16:creationId xmlns:a16="http://schemas.microsoft.com/office/drawing/2014/main" id="{A10FD146-13C9-406F-9180-AAAA4C204F11}"/>
              </a:ext>
            </a:extLst>
          </p:cNvPr>
          <p:cNvPicPr>
            <a:picLocks noChangeAspect="1"/>
          </p:cNvPicPr>
          <p:nvPr/>
        </p:nvPicPr>
        <p:blipFill rotWithShape="1">
          <a:blip r:embed="rId2"/>
          <a:srcRect l="29041" t="24961" r="28575" b="27132"/>
          <a:stretch/>
        </p:blipFill>
        <p:spPr>
          <a:xfrm>
            <a:off x="5231219" y="2073347"/>
            <a:ext cx="6900537" cy="4387378"/>
          </a:xfrm>
          <a:prstGeom prst="rect">
            <a:avLst/>
          </a:prstGeom>
        </p:spPr>
      </p:pic>
      <p:sp>
        <p:nvSpPr>
          <p:cNvPr id="7" name="TextBox 6">
            <a:extLst>
              <a:ext uri="{FF2B5EF4-FFF2-40B4-BE49-F238E27FC236}">
                <a16:creationId xmlns:a16="http://schemas.microsoft.com/office/drawing/2014/main" id="{59AF2ECE-6CF5-4062-85AC-289FCF774B38}"/>
              </a:ext>
            </a:extLst>
          </p:cNvPr>
          <p:cNvSpPr txBox="1"/>
          <p:nvPr/>
        </p:nvSpPr>
        <p:spPr>
          <a:xfrm>
            <a:off x="0" y="2099409"/>
            <a:ext cx="5050465" cy="3785652"/>
          </a:xfrm>
          <a:prstGeom prst="rect">
            <a:avLst/>
          </a:prstGeom>
          <a:noFill/>
        </p:spPr>
        <p:txBody>
          <a:bodyPr wrap="square" rtlCol="0">
            <a:spAutoFit/>
          </a:bodyPr>
          <a:lstStyle/>
          <a:p>
            <a:pPr marL="457200" indent="-457200" algn="just">
              <a:buFont typeface="Arial" pitchFamily="34" charset="0"/>
              <a:buChar char="•"/>
            </a:pPr>
            <a:r>
              <a:rPr lang="ne-NP" sz="2400" dirty="0">
                <a:cs typeface="Kalimati" pitchFamily="2"/>
              </a:rPr>
              <a:t>संलग्न सूची अनुसार वडाभित्र नेपाल सरकारले घोषणा गरेका कुनै सीमान्तकृत जातिको अक्सर बसोवास रहेको छ भने उक्त जातिको नाम सबै भन्दा कम जनसंख्या भएकोबाट शुरू गरी क्रमशः लेख्नुपर्दछ  । </a:t>
            </a:r>
          </a:p>
          <a:p>
            <a:pPr marL="457200" indent="-457200" algn="just">
              <a:buFont typeface="Arial" pitchFamily="34" charset="0"/>
              <a:buChar char="•"/>
            </a:pPr>
            <a:endParaRPr lang="ne-NP" sz="2400" dirty="0">
              <a:cs typeface="Kalimati" pitchFamily="2"/>
            </a:endParaRPr>
          </a:p>
          <a:p>
            <a:pPr marL="457200" indent="-457200" algn="just">
              <a:buFont typeface="Arial" pitchFamily="34" charset="0"/>
              <a:buChar char="•"/>
            </a:pPr>
            <a:r>
              <a:rPr lang="ne-NP" sz="2400" dirty="0">
                <a:cs typeface="Kalimati" pitchFamily="2"/>
              </a:rPr>
              <a:t>कोड उल्लेख नभएका जातजातिको हकमा कोड नलेखी नाम मात्र लेख्नुपर्दछ ।</a:t>
            </a:r>
            <a:endParaRPr lang="en-US" sz="2400" dirty="0">
              <a:cs typeface="Kalimati" pitchFamily="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4"/>
            <a:ext cx="466060" cy="427001"/>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3" name="TextBox 2"/>
          <p:cNvSpPr txBox="1"/>
          <p:nvPr/>
        </p:nvSpPr>
        <p:spPr>
          <a:xfrm>
            <a:off x="819328" y="775605"/>
            <a:ext cx="11046614" cy="954107"/>
          </a:xfrm>
          <a:prstGeom prst="rect">
            <a:avLst/>
          </a:prstGeom>
          <a:noFill/>
        </p:spPr>
        <p:txBody>
          <a:bodyPr wrap="none" rtlCol="0">
            <a:spAutoFit/>
          </a:bodyPr>
          <a:lstStyle/>
          <a:p>
            <a:pPr marL="457200" indent="-457200" algn="ctr"/>
            <a:r>
              <a:rPr lang="ne-NP" sz="2800" b="1" dirty="0">
                <a:cs typeface="Kalimati" pitchFamily="2"/>
              </a:rPr>
              <a:t>१३)</a:t>
            </a:r>
            <a:r>
              <a:rPr lang="en-US" sz="2800" b="1" dirty="0">
                <a:cs typeface="Kalimati" pitchFamily="2"/>
              </a:rPr>
              <a:t> </a:t>
            </a:r>
            <a:r>
              <a:rPr lang="ne-NP" sz="2800" b="1" dirty="0">
                <a:cs typeface="Kalimati" pitchFamily="2"/>
              </a:rPr>
              <a:t>यस वडामा कुन कुन मातृभाषा बोल्ने मानिसहरूको बसोवास  रहेको छ ?</a:t>
            </a:r>
            <a:br>
              <a:rPr lang="ne-NP" sz="2800" b="1" dirty="0">
                <a:cs typeface="Kalimati" pitchFamily="2"/>
              </a:rPr>
            </a:br>
            <a:r>
              <a:rPr lang="ne-NP" sz="2800" b="1" dirty="0">
                <a:cs typeface="Kalimati" pitchFamily="2"/>
              </a:rPr>
              <a:t>(धेरै जनसंख्या अनुसार क्रमशः लेख्ने)</a:t>
            </a:r>
            <a:endParaRPr lang="en-US" sz="2800" b="1" dirty="0">
              <a:cs typeface="Kalimati" pitchFamily="2"/>
            </a:endParaRPr>
          </a:p>
        </p:txBody>
      </p:sp>
      <p:sp>
        <p:nvSpPr>
          <p:cNvPr id="4" name="TextBox 3"/>
          <p:cNvSpPr txBox="1"/>
          <p:nvPr/>
        </p:nvSpPr>
        <p:spPr>
          <a:xfrm>
            <a:off x="0" y="1899131"/>
            <a:ext cx="8005482" cy="3924151"/>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विभिन्न मातृभाषा बोल्ने मानिसहरू मध्ये सबैभन्दा बढी  मानिसहरूले बोल्ने भाषा सि.नं.१ मा लेख्नुपर्दछ र त्यसपछि धेरै मानिसले बोल्ने भाषाको नाम क्रमशः लेख्नुपर्दछ ।</a:t>
            </a:r>
          </a:p>
          <a:p>
            <a:pPr marL="233363" indent="-233363" algn="just">
              <a:lnSpc>
                <a:spcPct val="150000"/>
              </a:lnSpc>
              <a:buFont typeface="Arial" pitchFamily="34" charset="0"/>
              <a:buChar char="•"/>
            </a:pPr>
            <a:r>
              <a:rPr lang="ne-NP" sz="2400" dirty="0">
                <a:cs typeface="Kalimati" pitchFamily="2"/>
              </a:rPr>
              <a:t>दिईएको तालिकामा भएको क्रमसंख्या भन्दा धेरै मातृभाषा भएमा थप पाना प्रयोग गरी क्रमशः लेख्नुपर्दछ । </a:t>
            </a:r>
          </a:p>
          <a:p>
            <a:pPr marL="233363" indent="-233363" algn="just">
              <a:lnSpc>
                <a:spcPct val="150000"/>
              </a:lnSpc>
              <a:buFont typeface="Arial" pitchFamily="34" charset="0"/>
              <a:buChar char="•"/>
            </a:pPr>
            <a:r>
              <a:rPr lang="ne-NP" sz="2400" dirty="0">
                <a:cs typeface="Kalimati" pitchFamily="2"/>
              </a:rPr>
              <a:t>मातृभाषाको नाम लेखिसकेपछि गणक निर्देशिकामा दिईएको मातृभाषाको कोड लेख्नुपर्दछ । </a:t>
            </a:r>
            <a:endParaRPr lang="en-US" sz="2400" dirty="0">
              <a:cs typeface="Kalimati" pitchFamily="2"/>
            </a:endParaRPr>
          </a:p>
        </p:txBody>
      </p:sp>
      <p:graphicFrame>
        <p:nvGraphicFramePr>
          <p:cNvPr id="5" name="Table 4"/>
          <p:cNvGraphicFramePr>
            <a:graphicFrameLocks noGrp="1"/>
          </p:cNvGraphicFramePr>
          <p:nvPr>
            <p:extLst>
              <p:ext uri="{D42A27DB-BD31-4B8C-83A1-F6EECF244321}">
                <p14:modId xmlns:p14="http://schemas.microsoft.com/office/powerpoint/2010/main" val="3354970825"/>
              </p:ext>
            </p:extLst>
          </p:nvPr>
        </p:nvGraphicFramePr>
        <p:xfrm>
          <a:off x="8754976" y="2870791"/>
          <a:ext cx="3388659" cy="2400457"/>
        </p:xfrm>
        <a:graphic>
          <a:graphicData uri="http://schemas.openxmlformats.org/drawingml/2006/table">
            <a:tbl>
              <a:tblPr firstRow="1" firstCol="1" bandRow="1"/>
              <a:tblGrid>
                <a:gridCol w="1052268">
                  <a:extLst>
                    <a:ext uri="{9D8B030D-6E8A-4147-A177-3AD203B41FA5}">
                      <a16:colId xmlns:a16="http://schemas.microsoft.com/office/drawing/2014/main" val="20000"/>
                    </a:ext>
                  </a:extLst>
                </a:gridCol>
                <a:gridCol w="1635579">
                  <a:extLst>
                    <a:ext uri="{9D8B030D-6E8A-4147-A177-3AD203B41FA5}">
                      <a16:colId xmlns:a16="http://schemas.microsoft.com/office/drawing/2014/main" val="20001"/>
                    </a:ext>
                  </a:extLst>
                </a:gridCol>
                <a:gridCol w="700812">
                  <a:extLst>
                    <a:ext uri="{9D8B030D-6E8A-4147-A177-3AD203B41FA5}">
                      <a16:colId xmlns:a16="http://schemas.microsoft.com/office/drawing/2014/main" val="20002"/>
                    </a:ext>
                  </a:extLst>
                </a:gridCol>
              </a:tblGrid>
              <a:tr h="1003177">
                <a:tc>
                  <a:txBody>
                    <a:bodyPr/>
                    <a:lstStyle/>
                    <a:p>
                      <a:pPr marL="360045" marR="0" indent="-360045" algn="ctr">
                        <a:lnSpc>
                          <a:spcPct val="120000"/>
                        </a:lnSpc>
                        <a:spcBef>
                          <a:spcPts val="200"/>
                        </a:spcBef>
                        <a:spcAft>
                          <a:spcPts val="1000"/>
                        </a:spcAft>
                      </a:pPr>
                      <a:r>
                        <a:rPr lang="en-US" sz="2400" dirty="0">
                          <a:effectLst/>
                          <a:latin typeface="Preeti"/>
                          <a:ea typeface="Calibri"/>
                          <a:cs typeface="Mangal"/>
                        </a:rPr>
                        <a:t>l;=g+=</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360045" marR="0" indent="-360045" algn="ctr">
                        <a:lnSpc>
                          <a:spcPct val="120000"/>
                        </a:lnSpc>
                        <a:spcBef>
                          <a:spcPts val="200"/>
                        </a:spcBef>
                        <a:spcAft>
                          <a:spcPts val="1000"/>
                        </a:spcAft>
                      </a:pPr>
                      <a:r>
                        <a:rPr lang="en-US" sz="2400">
                          <a:effectLst/>
                          <a:latin typeface="Preeti"/>
                          <a:ea typeface="Calibri"/>
                          <a:cs typeface="Mangal"/>
                        </a:rPr>
                        <a:t>dft[efiffsf] gfd</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360045" marR="0" indent="-360045" algn="ctr">
                        <a:lnSpc>
                          <a:spcPct val="120000"/>
                        </a:lnSpc>
                        <a:spcBef>
                          <a:spcPts val="200"/>
                        </a:spcBef>
                        <a:spcAft>
                          <a:spcPts val="1000"/>
                        </a:spcAft>
                      </a:pPr>
                      <a:r>
                        <a:rPr lang="en-US" sz="2400">
                          <a:effectLst/>
                          <a:latin typeface="Preeti"/>
                          <a:ea typeface="Calibri"/>
                          <a:cs typeface="Mangal"/>
                        </a:rPr>
                        <a:t>sf]8</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465760">
                <a:tc>
                  <a:txBody>
                    <a:bodyPr/>
                    <a:lstStyle/>
                    <a:p>
                      <a:pPr marL="360045" marR="0" indent="-360045" algn="ctr">
                        <a:lnSpc>
                          <a:spcPct val="120000"/>
                        </a:lnSpc>
                        <a:spcBef>
                          <a:spcPts val="200"/>
                        </a:spcBef>
                        <a:spcAft>
                          <a:spcPts val="1000"/>
                        </a:spcAft>
                      </a:pPr>
                      <a:r>
                        <a:rPr lang="en-US" sz="2000" dirty="0">
                          <a:solidFill>
                            <a:srgbClr val="000000"/>
                          </a:solidFill>
                          <a:effectLst/>
                          <a:latin typeface="Preeti"/>
                          <a:ea typeface="Calibri"/>
                          <a:cs typeface="Mangal"/>
                        </a:rPr>
                        <a:t>!=</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5760">
                <a:tc>
                  <a:txBody>
                    <a:bodyPr/>
                    <a:lstStyle/>
                    <a:p>
                      <a:pPr marL="360045" marR="0" indent="-360045" algn="ctr">
                        <a:lnSpc>
                          <a:spcPct val="120000"/>
                        </a:lnSpc>
                        <a:spcBef>
                          <a:spcPts val="200"/>
                        </a:spcBef>
                        <a:spcAft>
                          <a:spcPts val="1000"/>
                        </a:spcAft>
                      </a:pPr>
                      <a:r>
                        <a:rPr lang="en-US" sz="20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5760">
                <a:tc>
                  <a:txBody>
                    <a:bodyPr/>
                    <a:lstStyle/>
                    <a:p>
                      <a:pPr marL="360045" marR="0" indent="-360045" algn="ctr">
                        <a:lnSpc>
                          <a:spcPct val="120000"/>
                        </a:lnSpc>
                        <a:spcBef>
                          <a:spcPts val="200"/>
                        </a:spcBef>
                        <a:spcAft>
                          <a:spcPts val="1000"/>
                        </a:spcAft>
                      </a:pPr>
                      <a:r>
                        <a:rPr lang="en-US" sz="2000" dirty="0">
                          <a:solidFill>
                            <a:srgbClr val="000000"/>
                          </a:solidFill>
                          <a:effectLst/>
                          <a:latin typeface="Preeti"/>
                          <a:ea typeface="Calibri"/>
                          <a:cs typeface="Mangal"/>
                        </a:rPr>
                        <a:t>#=</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46961" y="6496498"/>
            <a:ext cx="625549" cy="341940"/>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3" name="TextBox 2"/>
          <p:cNvSpPr txBox="1"/>
          <p:nvPr/>
        </p:nvSpPr>
        <p:spPr>
          <a:xfrm>
            <a:off x="3976578" y="2963429"/>
            <a:ext cx="8205819" cy="523220"/>
          </a:xfrm>
          <a:prstGeom prst="rect">
            <a:avLst/>
          </a:prstGeom>
          <a:noFill/>
        </p:spPr>
        <p:txBody>
          <a:bodyPr wrap="square" rtlCol="0">
            <a:spAutoFit/>
          </a:bodyPr>
          <a:lstStyle/>
          <a:p>
            <a:r>
              <a:rPr lang="ne-NP" sz="2800" b="1" dirty="0">
                <a:cs typeface="Kalimati" pitchFamily="2"/>
              </a:rPr>
              <a:t>खण्ड घः वडाभित्र रहेका सेवा सुविधाको विद्यमान अवस्था</a:t>
            </a:r>
            <a:endParaRPr lang="en-US" sz="2800" b="1" dirty="0">
              <a:cs typeface="Kalimati" pitchFamily="2"/>
            </a:endParaRPr>
          </a:p>
        </p:txBody>
      </p:sp>
      <p:pic>
        <p:nvPicPr>
          <p:cNvPr id="9218" name="Picture 2" descr="H:\CBS PPT\Downloads\karmachari.jpg"/>
          <p:cNvPicPr>
            <a:picLocks noChangeAspect="1" noChangeArrowheads="1"/>
          </p:cNvPicPr>
          <p:nvPr/>
        </p:nvPicPr>
        <p:blipFill>
          <a:blip r:embed="rId2" cstate="print"/>
          <a:srcRect/>
          <a:stretch>
            <a:fillRect/>
          </a:stretch>
        </p:blipFill>
        <p:spPr bwMode="auto">
          <a:xfrm>
            <a:off x="307315" y="2610565"/>
            <a:ext cx="3124161" cy="20014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82135" y="6390169"/>
            <a:ext cx="590375" cy="490796"/>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3" name="TextBox 2"/>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pic>
        <p:nvPicPr>
          <p:cNvPr id="13" name="Picture 12">
            <a:extLst>
              <a:ext uri="{FF2B5EF4-FFF2-40B4-BE49-F238E27FC236}">
                <a16:creationId xmlns:a16="http://schemas.microsoft.com/office/drawing/2014/main" id="{17A80627-44B0-4072-9499-287E6AAC1C29}"/>
              </a:ext>
            </a:extLst>
          </p:cNvPr>
          <p:cNvPicPr>
            <a:picLocks noChangeAspect="1"/>
          </p:cNvPicPr>
          <p:nvPr/>
        </p:nvPicPr>
        <p:blipFill>
          <a:blip r:embed="rId2"/>
          <a:stretch>
            <a:fillRect/>
          </a:stretch>
        </p:blipFill>
        <p:spPr>
          <a:xfrm>
            <a:off x="4886492" y="4062846"/>
            <a:ext cx="2103473" cy="527341"/>
          </a:xfrm>
          <a:prstGeom prst="rect">
            <a:avLst/>
          </a:prstGeom>
        </p:spPr>
      </p:pic>
      <p:grpSp>
        <p:nvGrpSpPr>
          <p:cNvPr id="22" name="Group 21">
            <a:extLst>
              <a:ext uri="{FF2B5EF4-FFF2-40B4-BE49-F238E27FC236}">
                <a16:creationId xmlns:a16="http://schemas.microsoft.com/office/drawing/2014/main" id="{F7B38A93-F602-4E99-8706-023F82BA8121}"/>
              </a:ext>
            </a:extLst>
          </p:cNvPr>
          <p:cNvGrpSpPr/>
          <p:nvPr/>
        </p:nvGrpSpPr>
        <p:grpSpPr>
          <a:xfrm>
            <a:off x="0" y="1930323"/>
            <a:ext cx="12192388" cy="2403138"/>
            <a:chOff x="0" y="1930323"/>
            <a:chExt cx="12192388" cy="4459846"/>
          </a:xfrm>
        </p:grpSpPr>
        <p:pic>
          <p:nvPicPr>
            <p:cNvPr id="5" name="Picture 4">
              <a:extLst>
                <a:ext uri="{FF2B5EF4-FFF2-40B4-BE49-F238E27FC236}">
                  <a16:creationId xmlns:a16="http://schemas.microsoft.com/office/drawing/2014/main" id="{4317EF13-41DE-4BFF-B59F-A8C493AF76E2}"/>
                </a:ext>
              </a:extLst>
            </p:cNvPr>
            <p:cNvPicPr>
              <a:picLocks noChangeAspect="1"/>
            </p:cNvPicPr>
            <p:nvPr/>
          </p:nvPicPr>
          <p:blipFill>
            <a:blip r:embed="rId3"/>
            <a:stretch>
              <a:fillRect/>
            </a:stretch>
          </p:blipFill>
          <p:spPr>
            <a:xfrm>
              <a:off x="0" y="1930323"/>
              <a:ext cx="4790229" cy="4283532"/>
            </a:xfrm>
            <a:prstGeom prst="rect">
              <a:avLst/>
            </a:prstGeom>
          </p:spPr>
        </p:pic>
        <p:pic>
          <p:nvPicPr>
            <p:cNvPr id="9" name="Picture 8">
              <a:extLst>
                <a:ext uri="{FF2B5EF4-FFF2-40B4-BE49-F238E27FC236}">
                  <a16:creationId xmlns:a16="http://schemas.microsoft.com/office/drawing/2014/main" id="{1A910D0B-FE0C-4064-A681-38D1BCFACF56}"/>
                </a:ext>
              </a:extLst>
            </p:cNvPr>
            <p:cNvPicPr>
              <a:picLocks noChangeAspect="1"/>
            </p:cNvPicPr>
            <p:nvPr/>
          </p:nvPicPr>
          <p:blipFill>
            <a:blip r:embed="rId4"/>
            <a:stretch>
              <a:fillRect/>
            </a:stretch>
          </p:blipFill>
          <p:spPr>
            <a:xfrm>
              <a:off x="4790229" y="2517045"/>
              <a:ext cx="2014775" cy="3330628"/>
            </a:xfrm>
            <a:prstGeom prst="rect">
              <a:avLst/>
            </a:prstGeom>
          </p:spPr>
        </p:pic>
        <p:pic>
          <p:nvPicPr>
            <p:cNvPr id="11" name="Picture 10">
              <a:extLst>
                <a:ext uri="{FF2B5EF4-FFF2-40B4-BE49-F238E27FC236}">
                  <a16:creationId xmlns:a16="http://schemas.microsoft.com/office/drawing/2014/main" id="{759263AD-D190-42E4-812D-B05D8D66469E}"/>
                </a:ext>
              </a:extLst>
            </p:cNvPr>
            <p:cNvPicPr>
              <a:picLocks noChangeAspect="1"/>
            </p:cNvPicPr>
            <p:nvPr/>
          </p:nvPicPr>
          <p:blipFill>
            <a:blip r:embed="rId5"/>
            <a:stretch>
              <a:fillRect/>
            </a:stretch>
          </p:blipFill>
          <p:spPr>
            <a:xfrm>
              <a:off x="6901267" y="2513582"/>
              <a:ext cx="3296281" cy="3675488"/>
            </a:xfrm>
            <a:prstGeom prst="rect">
              <a:avLst/>
            </a:prstGeom>
          </p:spPr>
        </p:pic>
        <p:pic>
          <p:nvPicPr>
            <p:cNvPr id="15" name="Picture 14">
              <a:extLst>
                <a:ext uri="{FF2B5EF4-FFF2-40B4-BE49-F238E27FC236}">
                  <a16:creationId xmlns:a16="http://schemas.microsoft.com/office/drawing/2014/main" id="{190D49C7-A8C6-4FD1-8E73-ED110A04CFB4}"/>
                </a:ext>
              </a:extLst>
            </p:cNvPr>
            <p:cNvPicPr>
              <a:picLocks noChangeAspect="1"/>
            </p:cNvPicPr>
            <p:nvPr/>
          </p:nvPicPr>
          <p:blipFill>
            <a:blip r:embed="rId6"/>
            <a:stretch>
              <a:fillRect/>
            </a:stretch>
          </p:blipFill>
          <p:spPr>
            <a:xfrm>
              <a:off x="10596480" y="1930323"/>
              <a:ext cx="1595908" cy="4459846"/>
            </a:xfrm>
            <a:prstGeom prst="rect">
              <a:avLst/>
            </a:prstGeom>
          </p:spPr>
        </p:pic>
        <p:pic>
          <p:nvPicPr>
            <p:cNvPr id="17" name="Picture 16">
              <a:extLst>
                <a:ext uri="{FF2B5EF4-FFF2-40B4-BE49-F238E27FC236}">
                  <a16:creationId xmlns:a16="http://schemas.microsoft.com/office/drawing/2014/main" id="{28AE2147-9A43-42D6-B40C-00AC3FFEF8DD}"/>
                </a:ext>
              </a:extLst>
            </p:cNvPr>
            <p:cNvPicPr>
              <a:picLocks noChangeAspect="1"/>
            </p:cNvPicPr>
            <p:nvPr/>
          </p:nvPicPr>
          <p:blipFill>
            <a:blip r:embed="rId7"/>
            <a:stretch>
              <a:fillRect/>
            </a:stretch>
          </p:blipFill>
          <p:spPr>
            <a:xfrm>
              <a:off x="4804854" y="1970079"/>
              <a:ext cx="485880" cy="583260"/>
            </a:xfrm>
            <a:prstGeom prst="rect">
              <a:avLst/>
            </a:prstGeom>
          </p:spPr>
        </p:pic>
        <p:pic>
          <p:nvPicPr>
            <p:cNvPr id="18" name="Picture 17">
              <a:extLst>
                <a:ext uri="{FF2B5EF4-FFF2-40B4-BE49-F238E27FC236}">
                  <a16:creationId xmlns:a16="http://schemas.microsoft.com/office/drawing/2014/main" id="{78A5EE33-0BE7-4F0E-86FB-2C06289D6EFB}"/>
                </a:ext>
              </a:extLst>
            </p:cNvPr>
            <p:cNvPicPr>
              <a:picLocks noChangeAspect="1"/>
            </p:cNvPicPr>
            <p:nvPr/>
          </p:nvPicPr>
          <p:blipFill>
            <a:blip r:embed="rId7"/>
            <a:stretch>
              <a:fillRect/>
            </a:stretch>
          </p:blipFill>
          <p:spPr>
            <a:xfrm>
              <a:off x="6895382" y="1973394"/>
              <a:ext cx="485880" cy="583260"/>
            </a:xfrm>
            <a:prstGeom prst="rect">
              <a:avLst/>
            </a:prstGeom>
          </p:spPr>
        </p:pic>
        <p:pic>
          <p:nvPicPr>
            <p:cNvPr id="20" name="Picture 19">
              <a:extLst>
                <a:ext uri="{FF2B5EF4-FFF2-40B4-BE49-F238E27FC236}">
                  <a16:creationId xmlns:a16="http://schemas.microsoft.com/office/drawing/2014/main" id="{79A82FDA-FB65-41B2-83EE-B47B6FA17CD5}"/>
                </a:ext>
              </a:extLst>
            </p:cNvPr>
            <p:cNvPicPr>
              <a:picLocks noChangeAspect="1"/>
            </p:cNvPicPr>
            <p:nvPr/>
          </p:nvPicPr>
          <p:blipFill>
            <a:blip r:embed="rId8"/>
            <a:stretch>
              <a:fillRect/>
            </a:stretch>
          </p:blipFill>
          <p:spPr>
            <a:xfrm>
              <a:off x="5305359" y="1970080"/>
              <a:ext cx="1595908" cy="583260"/>
            </a:xfrm>
            <a:prstGeom prst="rect">
              <a:avLst/>
            </a:prstGeom>
          </p:spPr>
        </p:pic>
        <p:pic>
          <p:nvPicPr>
            <p:cNvPr id="21" name="Picture 20">
              <a:extLst>
                <a:ext uri="{FF2B5EF4-FFF2-40B4-BE49-F238E27FC236}">
                  <a16:creationId xmlns:a16="http://schemas.microsoft.com/office/drawing/2014/main" id="{BC25E6E0-E33A-46E2-8EC5-6A9ABBD8C972}"/>
                </a:ext>
              </a:extLst>
            </p:cNvPr>
            <p:cNvPicPr>
              <a:picLocks noChangeAspect="1"/>
            </p:cNvPicPr>
            <p:nvPr/>
          </p:nvPicPr>
          <p:blipFill>
            <a:blip r:embed="rId8"/>
            <a:stretch>
              <a:fillRect/>
            </a:stretch>
          </p:blipFill>
          <p:spPr>
            <a:xfrm>
              <a:off x="7389706" y="1976708"/>
              <a:ext cx="2952727" cy="583260"/>
            </a:xfrm>
            <a:prstGeom prst="rect">
              <a:avLst/>
            </a:prstGeom>
          </p:spPr>
        </p:pic>
      </p:grpSp>
      <p:sp>
        <p:nvSpPr>
          <p:cNvPr id="4" name="TextBox 3">
            <a:extLst>
              <a:ext uri="{FF2B5EF4-FFF2-40B4-BE49-F238E27FC236}">
                <a16:creationId xmlns:a16="http://schemas.microsoft.com/office/drawing/2014/main" id="{C690CC7B-5B31-4344-BECA-C200504CA8D8}"/>
              </a:ext>
            </a:extLst>
          </p:cNvPr>
          <p:cNvSpPr txBox="1"/>
          <p:nvPr/>
        </p:nvSpPr>
        <p:spPr>
          <a:xfrm>
            <a:off x="629675" y="4715483"/>
            <a:ext cx="11390243" cy="923330"/>
          </a:xfrm>
          <a:prstGeom prst="rect">
            <a:avLst/>
          </a:prstGeom>
          <a:noFill/>
        </p:spPr>
        <p:txBody>
          <a:bodyPr wrap="square" rtlCol="0">
            <a:spAutoFit/>
          </a:bodyPr>
          <a:lstStyle/>
          <a:p>
            <a:r>
              <a:rPr lang="ne-NP" dirty="0"/>
              <a:t>यस प्रश्न मार्फत शहरहरूका लागि </a:t>
            </a:r>
            <a:r>
              <a:rPr lang="ne-NP" dirty="0">
                <a:cs typeface="Kalimati" panose="00000400000000000000" pitchFamily="2"/>
              </a:rPr>
              <a:t>आवश्यक सेवा सुविधाका बारेमा विवरण लिन खोजिएको हो ।</a:t>
            </a:r>
          </a:p>
          <a:p>
            <a:r>
              <a:rPr lang="ne-NP" dirty="0">
                <a:cs typeface="Kalimati" panose="00000400000000000000" pitchFamily="2"/>
              </a:rPr>
              <a:t>शहरजस्ता वडा छन् वा छैनन् वा छन् भने कति संख्यामा छन् भनेर यस प्रश्नले जान्न खोजेको छ ।</a:t>
            </a:r>
          </a:p>
          <a:p>
            <a:r>
              <a:rPr lang="ne-NP" dirty="0">
                <a:cs typeface="Kalimati" panose="00000400000000000000" pitchFamily="2"/>
              </a:rPr>
              <a:t>प्रश्न १४ र १५ को हकमा सेवा सुविधा सम्बन्धित वडाभित्रको भौगोलिक क्षेत्रभित्र रहेको हुनु पर्दछ ।</a:t>
            </a:r>
            <a:endParaRPr lang="en-US" dirty="0"/>
          </a:p>
        </p:txBody>
      </p:sp>
      <p:sp>
        <p:nvSpPr>
          <p:cNvPr id="16" name="TextBox 15">
            <a:extLst>
              <a:ext uri="{FF2B5EF4-FFF2-40B4-BE49-F238E27FC236}">
                <a16:creationId xmlns:a16="http://schemas.microsoft.com/office/drawing/2014/main" id="{65790D12-906A-43B9-BA1A-E10D46BFDFC5}"/>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46563"/>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4" name="TextBox 3"/>
          <p:cNvSpPr txBox="1"/>
          <p:nvPr/>
        </p:nvSpPr>
        <p:spPr>
          <a:xfrm>
            <a:off x="85060" y="1729809"/>
            <a:ext cx="11972261" cy="4478149"/>
          </a:xfrm>
          <a:prstGeom prst="rect">
            <a:avLst/>
          </a:prstGeom>
          <a:noFill/>
        </p:spPr>
        <p:txBody>
          <a:bodyPr wrap="square" rtlCol="0">
            <a:spAutoFit/>
          </a:bodyPr>
          <a:lstStyle/>
          <a:p>
            <a:pPr marL="798512" indent="-457200" algn="just">
              <a:lnSpc>
                <a:spcPct val="150000"/>
              </a:lnSpc>
              <a:buAutoNum type="hindiNumPeriod"/>
            </a:pPr>
            <a:r>
              <a:rPr lang="ne-NP" sz="2400" b="1" dirty="0">
                <a:solidFill>
                  <a:srgbClr val="0070C0"/>
                </a:solidFill>
                <a:cs typeface="Kalimati" pitchFamily="2"/>
              </a:rPr>
              <a:t>प्रारम्भिक बाल विकास केन्द्रः </a:t>
            </a:r>
            <a:r>
              <a:rPr lang="ne-NP" sz="2400" dirty="0">
                <a:cs typeface="Kalimati" pitchFamily="2"/>
              </a:rPr>
              <a:t>प्रारम्भिक वाल विकास केन्द्र भन्नाले ३ वर्ष उमेर पुरा भएका र कक्षा १ मा भर्ना भई नसकेका बालबालिकाहरु अध्ययन गर्ने (सरकारी र निजी दुवै) केन्द्र बुझ्नुपर्दछ । यस अन्तर्गत शिशुकक्षा, मन्टेश्वरी, नर्सरी, एल केजी, यु.केजी आदि पर्दछन् । यदि कुनै विद्यालयमा प्रारम्भिक वाल विकास केन्द्र सहित </a:t>
            </a:r>
            <a:r>
              <a:rPr lang="ne-NP" sz="2400" b="1" dirty="0">
                <a:cs typeface="Kalimati" pitchFamily="2"/>
              </a:rPr>
              <a:t>माथिल्लो तहसम्म </a:t>
            </a:r>
            <a:r>
              <a:rPr lang="ne-NP" sz="2400" dirty="0">
                <a:cs typeface="Kalimati" pitchFamily="2"/>
              </a:rPr>
              <a:t>अध्ययन हुने भए यस्तो बाल विकास केन्द्रलाई यस अन्तर्गत राख्नुहुँदैन । </a:t>
            </a:r>
          </a:p>
          <a:p>
            <a:pPr marL="798512" indent="-457200" algn="just">
              <a:lnSpc>
                <a:spcPct val="150000"/>
              </a:lnSpc>
              <a:buAutoNum type="hindiNumPeriod"/>
            </a:pPr>
            <a:r>
              <a:rPr lang="ne-NP" sz="2400" b="1" dirty="0">
                <a:solidFill>
                  <a:srgbClr val="0070C0"/>
                </a:solidFill>
                <a:cs typeface="Kalimati" pitchFamily="2"/>
              </a:rPr>
              <a:t>आधारभूत तहका विद्यालय (</a:t>
            </a:r>
            <a:r>
              <a:rPr lang="ne-NP" sz="2400" b="1">
                <a:solidFill>
                  <a:srgbClr val="0070C0"/>
                </a:solidFill>
                <a:cs typeface="Kalimati" pitchFamily="2"/>
              </a:rPr>
              <a:t>कक्षा १</a:t>
            </a:r>
            <a:r>
              <a:rPr lang="en-US" sz="2400" b="1">
                <a:solidFill>
                  <a:srgbClr val="0070C0"/>
                </a:solidFill>
                <a:cs typeface="Kalimati" pitchFamily="2"/>
              </a:rPr>
              <a:t> </a:t>
            </a:r>
            <a:r>
              <a:rPr lang="ne-NP" sz="2400" b="1">
                <a:solidFill>
                  <a:srgbClr val="0070C0"/>
                </a:solidFill>
                <a:cs typeface="Kalimati" pitchFamily="2"/>
              </a:rPr>
              <a:t>देखि </a:t>
            </a:r>
            <a:r>
              <a:rPr lang="ne-NP" sz="2400" b="1" dirty="0">
                <a:solidFill>
                  <a:srgbClr val="0070C0"/>
                </a:solidFill>
                <a:cs typeface="Kalimati" pitchFamily="2"/>
              </a:rPr>
              <a:t>कक्षा ८ सम्म)</a:t>
            </a:r>
            <a:r>
              <a:rPr lang="en-US" sz="2400" b="1" dirty="0">
                <a:solidFill>
                  <a:srgbClr val="0070C0"/>
                </a:solidFill>
                <a:cs typeface="Kalimati" pitchFamily="2"/>
              </a:rPr>
              <a:t>:</a:t>
            </a:r>
            <a:r>
              <a:rPr lang="ne-NP" sz="2400" dirty="0">
                <a:cs typeface="Kalimati" pitchFamily="2"/>
              </a:rPr>
              <a:t> आधारभूत तहका विद्यालय भन्नाले कक्षा १ देखि कक्षा ८ सम्म जुनसुकै कक्षासम्मको पढाइ हुने सरकारी र निजी दुवै विद्यालय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6F146152-C0EA-4E64-A540-15436A5CA3A0}"/>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266878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4" name="TextBox 3"/>
          <p:cNvSpPr txBox="1"/>
          <p:nvPr/>
        </p:nvSpPr>
        <p:spPr>
          <a:xfrm>
            <a:off x="104552" y="1776097"/>
            <a:ext cx="11972261" cy="5032147"/>
          </a:xfrm>
          <a:prstGeom prst="rect">
            <a:avLst/>
          </a:prstGeom>
          <a:noFill/>
        </p:spPr>
        <p:txBody>
          <a:bodyPr wrap="square" rtlCol="0">
            <a:spAutoFit/>
          </a:bodyPr>
          <a:lstStyle/>
          <a:p>
            <a:pPr marL="511175" indent="-169863" algn="just">
              <a:lnSpc>
                <a:spcPct val="150000"/>
              </a:lnSpc>
            </a:pPr>
            <a:r>
              <a:rPr lang="ne-NP" sz="2400" dirty="0">
                <a:cs typeface="Kalimati" pitchFamily="2"/>
              </a:rPr>
              <a:t>३</a:t>
            </a:r>
            <a:r>
              <a:rPr lang="en-US" sz="2400" dirty="0">
                <a:cs typeface="Kalimati" pitchFamily="2"/>
              </a:rPr>
              <a:t>. </a:t>
            </a:r>
            <a:r>
              <a:rPr lang="ne-NP" sz="2400" b="1" dirty="0">
                <a:solidFill>
                  <a:srgbClr val="0070C0"/>
                </a:solidFill>
                <a:cs typeface="Kalimati" pitchFamily="2"/>
              </a:rPr>
              <a:t>माध्यमिक तहका विद्यालय (कक्षा १२ सम्म)</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माध्यमिक तहको विद्यालय भन्नाले कक्षा १२ सम्म पढाई हुने सरकारी र निजी दुवै विद्यालयहरु बुझ्नुपर्दछ । माध्यमिक विद्यालयमा रहेका कक्षाका तहहरु (शिशुकक्षा, एलकेजी, युकेजी) लाई अलग प्रारम्भिक बालविकास केन्द्र मान्नुहुँदैन । यदि कुनै माध्यमिक तहको विद्यालयमा कुनै विश्वविद्यालयको सम्बन्धन लिई  कलेजस्तरको पनि पढाई हुने भए १२ कक्षा सम्मलाई </a:t>
            </a:r>
            <a:r>
              <a:rPr lang="ne-NP" sz="2400" b="1" dirty="0">
                <a:cs typeface="Kalimati" pitchFamily="2"/>
              </a:rPr>
              <a:t>माध्यमिक विद्यालयमा र कलेज </a:t>
            </a:r>
            <a:r>
              <a:rPr lang="ne-NP" sz="2400" dirty="0">
                <a:cs typeface="Kalimati" pitchFamily="2"/>
              </a:rPr>
              <a:t>स्तरकोलाई महाविद्यालय अन्तर्गत छुटृाछुट्टै राख्नुपर्दछ ।</a:t>
            </a:r>
          </a:p>
          <a:p>
            <a:pPr marL="511175" indent="-169863" algn="just">
              <a:lnSpc>
                <a:spcPct val="150000"/>
              </a:lnSpc>
            </a:pPr>
            <a:r>
              <a:rPr lang="ne-NP" sz="2400" dirty="0">
                <a:cs typeface="Kalimati" pitchFamily="2"/>
              </a:rPr>
              <a:t>४</a:t>
            </a:r>
            <a:r>
              <a:rPr lang="en-US" sz="2400" dirty="0">
                <a:cs typeface="Kalimati" pitchFamily="2"/>
              </a:rPr>
              <a:t>. </a:t>
            </a:r>
            <a:r>
              <a:rPr lang="ne-NP" sz="2400" b="1" dirty="0">
                <a:solidFill>
                  <a:srgbClr val="0070C0"/>
                </a:solidFill>
                <a:cs typeface="Kalimati" pitchFamily="2"/>
              </a:rPr>
              <a:t>महाविद्यालय (क्याम्पस</a:t>
            </a:r>
            <a:r>
              <a:rPr lang="en-US" sz="2400" b="1" dirty="0">
                <a:solidFill>
                  <a:srgbClr val="0070C0"/>
                </a:solidFill>
                <a:cs typeface="Kalimati" pitchFamily="2"/>
              </a:rPr>
              <a:t> </a:t>
            </a:r>
            <a:r>
              <a:rPr lang="ne-NP" sz="2400" b="1" dirty="0">
                <a:solidFill>
                  <a:srgbClr val="0070C0"/>
                </a:solidFill>
                <a:cs typeface="Kalimati" pitchFamily="2"/>
              </a:rPr>
              <a:t>र</a:t>
            </a:r>
            <a:r>
              <a:rPr lang="en-US" sz="2400" b="1" dirty="0">
                <a:solidFill>
                  <a:srgbClr val="0070C0"/>
                </a:solidFill>
                <a:cs typeface="Kalimati" pitchFamily="2"/>
              </a:rPr>
              <a:t> </a:t>
            </a:r>
            <a:r>
              <a:rPr lang="ne-NP" sz="2400" b="1" dirty="0">
                <a:solidFill>
                  <a:srgbClr val="0070C0"/>
                </a:solidFill>
                <a:cs typeface="Kalimati" pitchFamily="2"/>
              </a:rPr>
              <a:t>कलेज)</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महाविद्यालय (क्याम्पस/कलेज) भन्नाले १२ कक्षा भन्दा माथि (स्नातक तह वा सोभन्दा माथि) को अध्ययन अध्यापन हुने सरकारी वा निजी शैक्षिक संस्थालाई बुझ्नुपर्दछ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4ED7E8E5-EFC0-4F6D-8297-A0471D0D9917}"/>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2744427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4" name="TextBox 3"/>
          <p:cNvSpPr txBox="1"/>
          <p:nvPr/>
        </p:nvSpPr>
        <p:spPr>
          <a:xfrm>
            <a:off x="109870" y="1857389"/>
            <a:ext cx="11812842" cy="3747180"/>
          </a:xfrm>
          <a:prstGeom prst="rect">
            <a:avLst/>
          </a:prstGeom>
          <a:noFill/>
        </p:spPr>
        <p:txBody>
          <a:bodyPr wrap="square" rtlCol="0">
            <a:spAutoFit/>
          </a:bodyPr>
          <a:lstStyle/>
          <a:p>
            <a:pPr marL="511175" indent="-169863" algn="just">
              <a:lnSpc>
                <a:spcPct val="150000"/>
              </a:lnSpc>
            </a:pPr>
            <a:r>
              <a:rPr lang="ne-NP" sz="2000" dirty="0">
                <a:cs typeface="Kalimati" pitchFamily="2"/>
              </a:rPr>
              <a:t>५</a:t>
            </a:r>
            <a:r>
              <a:rPr lang="en-US" sz="2000" dirty="0">
                <a:cs typeface="Kalimati" pitchFamily="2"/>
              </a:rPr>
              <a:t>. </a:t>
            </a:r>
            <a:r>
              <a:rPr lang="ne-NP" sz="2000" b="1" dirty="0">
                <a:solidFill>
                  <a:srgbClr val="0070C0"/>
                </a:solidFill>
                <a:cs typeface="Kalimati" pitchFamily="2"/>
              </a:rPr>
              <a:t>विद्युतमा पहुँच (सुविधा) भएका विद्यालय संख्याः </a:t>
            </a:r>
            <a:r>
              <a:rPr lang="ne-NP" sz="2000" dirty="0">
                <a:cs typeface="Kalimati" pitchFamily="2"/>
              </a:rPr>
              <a:t>विद्युत सुविधा भएको विद्यालय भन्नाले जलविद्युत, सौर्यऊर्जा वा अन्य माध्यमबाट कम्प्यूटर चल्न सक्नेसम्म व्यवस्था भएको सरकारी तथा निजी विद्यालय बुझ्नुपर्दछ ।</a:t>
            </a:r>
          </a:p>
          <a:p>
            <a:pPr marL="511175" indent="-169863" algn="just">
              <a:lnSpc>
                <a:spcPct val="150000"/>
              </a:lnSpc>
            </a:pPr>
            <a:r>
              <a:rPr lang="ne-NP" sz="2000" dirty="0">
                <a:cs typeface="Kalimati" pitchFamily="2"/>
              </a:rPr>
              <a:t>६. </a:t>
            </a:r>
            <a:r>
              <a:rPr lang="ne-NP" sz="2000" b="1" dirty="0">
                <a:solidFill>
                  <a:srgbClr val="0070C0"/>
                </a:solidFill>
                <a:cs typeface="Kalimati" pitchFamily="2"/>
              </a:rPr>
              <a:t>इन्टरनेट पहुँच (सुविधा) भएका विद्यालय संख्याः </a:t>
            </a:r>
            <a:r>
              <a:rPr lang="ne-NP" sz="2000" dirty="0">
                <a:cs typeface="Kalimati" pitchFamily="2"/>
              </a:rPr>
              <a:t>इन्टरनेट सुविधा भएको विद्यालय भन्नाले कम्प्युटरका माध्यमबाट इन्टरनेट चलाउन सक्ने अवस्था भएको सरकारी तथा निजी विद्यालय बुझ्नुपर्दछ ।</a:t>
            </a:r>
          </a:p>
          <a:p>
            <a:pPr marL="511175" indent="-169863" algn="just">
              <a:lnSpc>
                <a:spcPct val="150000"/>
              </a:lnSpc>
            </a:pPr>
            <a:r>
              <a:rPr lang="ne-NP" sz="2000" dirty="0">
                <a:cs typeface="Kalimati" pitchFamily="2"/>
              </a:rPr>
              <a:t>७. </a:t>
            </a:r>
            <a:r>
              <a:rPr lang="ne-NP" sz="2000" b="1" dirty="0">
                <a:solidFill>
                  <a:srgbClr val="0070C0"/>
                </a:solidFill>
                <a:cs typeface="Kalimati" pitchFamily="2"/>
              </a:rPr>
              <a:t>अपाङ्गतामैत्री विद्यालयहरुः </a:t>
            </a:r>
            <a:r>
              <a:rPr lang="ne-NP" sz="2000" dirty="0">
                <a:cs typeface="Kalimati" pitchFamily="2"/>
              </a:rPr>
              <a:t>अपाङ्गमैत्री विद्यालय भन्नाले आपाङ्गता भएका विद्यार्थीहरुलाई स्कुलको भौतिक सुविधा (हिँडडुल गर्ने बाटो, कक्षा कोठा, शौचालय) उपयोग गर्न सहज भएको सरकारी तथा निजी विद्यालय बुझ्नुपर्दछ ।६५ जिल्लामा दृष्टिबिहिन, बहिरा र बौद्धिक अपाङ्गता भएका विद्यार्थीहरूका लागि श्रोत कक्षा सञ्चालन भएका छन्, सम्बन्धित वडाबाट यस्ता श्रोत केन्द्रका विवरण समावेश गर्नुपर्दछ ।</a:t>
            </a:r>
            <a:endParaRPr lang="en-US" sz="20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6728368A-061D-4FEB-96BA-0E4F5E2CA687}"/>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690079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4" name="TextBox 3"/>
          <p:cNvSpPr txBox="1"/>
          <p:nvPr/>
        </p:nvSpPr>
        <p:spPr>
          <a:xfrm>
            <a:off x="109869" y="1751064"/>
            <a:ext cx="11972261" cy="5032147"/>
          </a:xfrm>
          <a:prstGeom prst="rect">
            <a:avLst/>
          </a:prstGeom>
          <a:noFill/>
        </p:spPr>
        <p:txBody>
          <a:bodyPr wrap="square" rtlCol="0">
            <a:spAutoFit/>
          </a:bodyPr>
          <a:lstStyle/>
          <a:p>
            <a:pPr marL="347663" indent="-347663" algn="just">
              <a:lnSpc>
                <a:spcPct val="150000"/>
              </a:lnSpc>
            </a:pPr>
            <a:r>
              <a:rPr lang="ne-NP" sz="2400" dirty="0">
                <a:cs typeface="Kalimati" pitchFamily="2"/>
              </a:rPr>
              <a:t>८</a:t>
            </a:r>
            <a:r>
              <a:rPr lang="en-US" sz="2400" dirty="0">
                <a:cs typeface="Kalimati" pitchFamily="2"/>
              </a:rPr>
              <a:t>. </a:t>
            </a:r>
            <a:r>
              <a:rPr lang="ne-NP" sz="2400" b="1" dirty="0">
                <a:solidFill>
                  <a:srgbClr val="0070C0"/>
                </a:solidFill>
                <a:cs typeface="Kalimati" pitchFamily="2"/>
              </a:rPr>
              <a:t>वास </a:t>
            </a:r>
            <a:r>
              <a:rPr lang="en-US" sz="2400" b="1" dirty="0">
                <a:solidFill>
                  <a:srgbClr val="0070C0"/>
                </a:solidFill>
                <a:cs typeface="Kalimati" pitchFamily="2"/>
              </a:rPr>
              <a:t>WASH</a:t>
            </a:r>
            <a:r>
              <a:rPr lang="ne-NP" sz="2400" b="1" dirty="0">
                <a:solidFill>
                  <a:srgbClr val="0070C0"/>
                </a:solidFill>
                <a:cs typeface="Kalimati" pitchFamily="2"/>
              </a:rPr>
              <a:t> सुविधा भएका आधारभूत विद्यालयहरुः </a:t>
            </a:r>
            <a:r>
              <a:rPr lang="ne-NP" sz="2400" dirty="0">
                <a:cs typeface="Kalimati" pitchFamily="2"/>
              </a:rPr>
              <a:t>वास सुविधा भन्नाले सुरक्षित खानेपानीको व्यवस्था, छात्राहरुको लागि स्यानीटरी प्याडको व्यवस्था, फोहोरमैलाको उचित प्रबन्ध, पुरुष र महिलाको लागि छुट्टा छुट्टै शौचालयको व्यवस्था र राम्रो सरसफाई तथा छुट्टै हात धुने व्यवस्था भएको बुझ्नुपर्दछ ।</a:t>
            </a:r>
          </a:p>
          <a:p>
            <a:pPr marL="347663" indent="-347663" algn="just">
              <a:lnSpc>
                <a:spcPct val="150000"/>
              </a:lnSpc>
            </a:pPr>
            <a:r>
              <a:rPr lang="ne-NP" sz="2400" dirty="0">
                <a:cs typeface="Kalimati" pitchFamily="2"/>
              </a:rPr>
              <a:t>९. </a:t>
            </a:r>
            <a:r>
              <a:rPr lang="ne-NP" sz="2400" b="1" dirty="0">
                <a:solidFill>
                  <a:srgbClr val="0070C0"/>
                </a:solidFill>
                <a:cs typeface="Kalimati" pitchFamily="2"/>
              </a:rPr>
              <a:t>आधारभूत स्वास्थ्य सेवा केन्द्र/शहरी स्वास्थ्य केन्द्र/सामुदायिक स्वास्थ्य एकाइः </a:t>
            </a:r>
            <a:r>
              <a:rPr lang="ne-NP" sz="2400" dirty="0">
                <a:cs typeface="Kalimati" pitchFamily="2"/>
              </a:rPr>
              <a:t>आधारभूत स्वास्थ्य सेवा केन्द्र/शहरी स्वास्थ्य केन्द्र/सामुदायिक स्वास्थ्य एकाइ भन्नाले प्राथमिक स्वास्थ्य केन्द्र र स्वास्थ्य चौकी उपलब्ध नभएका हालका गाउँपालिकाका वडाहरुमा स्थापना गरिएका र प्राथमिक स्वास्थ्य केन्द्र र स्वास्थ्य चौकी उपलब्ध भएतापनि घना बस्ती भएका नगरपालिका तथा गाउँपालिकाका वडाहरुमा थप गरिएका सामुदायिक स्वास्थ्य एकाइ भन्ने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C867676A-2510-4FCB-A623-2B8C05D658FA}"/>
              </a:ext>
            </a:extLst>
          </p:cNvPr>
          <p:cNvSpPr txBox="1"/>
          <p:nvPr/>
        </p:nvSpPr>
        <p:spPr>
          <a:xfrm>
            <a:off x="5652940" y="6593112"/>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2168892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a:lnSpc>
                <a:spcPct val="150000"/>
              </a:lnSpc>
            </a:pPr>
            <a:r>
              <a:rPr lang="ne-NP" sz="2400" dirty="0">
                <a:cs typeface="Kalimati" pitchFamily="2"/>
              </a:rPr>
              <a:t>१०. 	</a:t>
            </a:r>
            <a:r>
              <a:rPr lang="ne-NP" sz="2400" b="1" dirty="0">
                <a:solidFill>
                  <a:srgbClr val="0070C0"/>
                </a:solidFill>
                <a:cs typeface="Kalimati" pitchFamily="2"/>
              </a:rPr>
              <a:t>स्वास्थ्य चौकीः </a:t>
            </a:r>
            <a:r>
              <a:rPr lang="ne-NP" sz="2400" dirty="0">
                <a:cs typeface="Kalimati" pitchFamily="2"/>
              </a:rPr>
              <a:t>सरकारले स्थापना गरेका स्वास्थ्य चौकी ।</a:t>
            </a:r>
          </a:p>
          <a:p>
            <a:pPr marL="914400" indent="-914400">
              <a:lnSpc>
                <a:spcPct val="150000"/>
              </a:lnSpc>
            </a:pPr>
            <a:r>
              <a:rPr lang="ne-NP" sz="2400" dirty="0">
                <a:cs typeface="Kalimati" pitchFamily="2"/>
              </a:rPr>
              <a:t>११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प्राथमिक स्वास्थ्य केन्द्रः </a:t>
            </a:r>
            <a:r>
              <a:rPr lang="ne-NP" sz="2400" dirty="0">
                <a:cs typeface="Kalimati" pitchFamily="2"/>
              </a:rPr>
              <a:t>सरकारले स्थापना गरेका एम बि बि एस डाक्टरको सेवा उपलब्ध हुने प्रा.स्वा.के. ।</a:t>
            </a:r>
          </a:p>
          <a:p>
            <a:pPr>
              <a:lnSpc>
                <a:spcPct val="150000"/>
              </a:lnSpc>
            </a:pPr>
            <a:r>
              <a:rPr lang="ne-NP" sz="2400" dirty="0">
                <a:cs typeface="Kalimati" pitchFamily="2"/>
              </a:rPr>
              <a:t>१२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पशु सेवा केन्द्रः </a:t>
            </a:r>
            <a:r>
              <a:rPr lang="ne-NP" sz="2400" dirty="0">
                <a:cs typeface="Kalimati" pitchFamily="2"/>
              </a:rPr>
              <a:t>सरकारले स्थापना गरेका पशु सेवा केन्द्र ।</a:t>
            </a:r>
          </a:p>
          <a:p>
            <a:pPr marL="914400" indent="-914400">
              <a:lnSpc>
                <a:spcPct val="150000"/>
              </a:lnSpc>
            </a:pPr>
            <a:r>
              <a:rPr lang="ne-NP" sz="2400" dirty="0">
                <a:cs typeface="Kalimati" pitchFamily="2"/>
              </a:rPr>
              <a:t>१३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पुनर्स्थापना केन्द्रः </a:t>
            </a:r>
            <a:r>
              <a:rPr lang="ne-NP" sz="2400" dirty="0">
                <a:cs typeface="Kalimati" pitchFamily="2"/>
              </a:rPr>
              <a:t>कुलतमा लागेका, सडक बालबालिका, बेवारिसे तथा अशक्त व्यक्तिलार्इ उद्वार गरी राखिने स्थान (सरकारी तथा निजि) ।</a:t>
            </a:r>
          </a:p>
          <a:p>
            <a:pPr>
              <a:lnSpc>
                <a:spcPct val="150000"/>
              </a:lnSpc>
            </a:pPr>
            <a:r>
              <a:rPr lang="ne-NP" sz="2400" dirty="0">
                <a:cs typeface="Kalimati" pitchFamily="2"/>
              </a:rPr>
              <a:t>१४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सरकारी अस्पतालः </a:t>
            </a:r>
            <a:r>
              <a:rPr lang="ne-NP" sz="2400" dirty="0">
                <a:cs typeface="Kalimati" pitchFamily="2"/>
              </a:rPr>
              <a:t>सबै प्रकारका सरकारी अस्पतालहरू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7134E6B2-9FE5-4C92-B87C-F75442EC064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2081531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4" name="TextBox 3"/>
          <p:cNvSpPr txBox="1"/>
          <p:nvPr/>
        </p:nvSpPr>
        <p:spPr>
          <a:xfrm>
            <a:off x="77970" y="1836126"/>
            <a:ext cx="12082131" cy="4478149"/>
          </a:xfrm>
          <a:prstGeom prst="rect">
            <a:avLst/>
          </a:prstGeom>
          <a:noFill/>
        </p:spPr>
        <p:txBody>
          <a:bodyPr wrap="square" rtlCol="0">
            <a:spAutoFit/>
          </a:bodyPr>
          <a:lstStyle/>
          <a:p>
            <a:pPr marL="914400" indent="-914400">
              <a:lnSpc>
                <a:spcPct val="150000"/>
              </a:lnSpc>
            </a:pPr>
            <a:r>
              <a:rPr lang="ne-NP" sz="2400" dirty="0">
                <a:cs typeface="Kalimati" pitchFamily="2"/>
              </a:rPr>
              <a:t>१५. 	</a:t>
            </a:r>
            <a:r>
              <a:rPr lang="ne-NP" sz="2400" b="1" dirty="0">
                <a:solidFill>
                  <a:srgbClr val="0070C0"/>
                </a:solidFill>
                <a:cs typeface="Kalimati" pitchFamily="2"/>
              </a:rPr>
              <a:t>सामुदायिक अस्पतालः </a:t>
            </a:r>
            <a:r>
              <a:rPr lang="ne-NP" sz="2400" dirty="0">
                <a:cs typeface="Kalimati" pitchFamily="2"/>
              </a:rPr>
              <a:t>सामुदायिक अस्पताल भन्नाले संघसंस्था र समुदायको स्वामित्व भएको अस्पताल भन्ने बुझ्नुपर्दछ</a:t>
            </a:r>
          </a:p>
          <a:p>
            <a:pPr marL="914400" indent="-914400">
              <a:lnSpc>
                <a:spcPct val="150000"/>
              </a:lnSpc>
            </a:pPr>
            <a:r>
              <a:rPr lang="ne-NP" sz="2400" dirty="0">
                <a:cs typeface="Kalimati" pitchFamily="2"/>
              </a:rPr>
              <a:t>१६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निजी अस्पतालः </a:t>
            </a:r>
            <a:r>
              <a:rPr lang="ne-NP" sz="2400" dirty="0">
                <a:cs typeface="Kalimati" pitchFamily="2"/>
              </a:rPr>
              <a:t>निजि क्षेत्रबाट सञ्चालित अस्पताल तथा नर्सिङ्ग होम (बिरामी भर्ना गर्न मिल्ने)</a:t>
            </a:r>
          </a:p>
          <a:p>
            <a:pPr marL="914400" indent="-914400">
              <a:lnSpc>
                <a:spcPct val="150000"/>
              </a:lnSpc>
            </a:pPr>
            <a:r>
              <a:rPr lang="ne-NP" sz="2400" dirty="0">
                <a:cs typeface="Kalimati" pitchFamily="2"/>
              </a:rPr>
              <a:t>१७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एम्बुलेन्स सेवाः </a:t>
            </a:r>
            <a:r>
              <a:rPr lang="ne-NP" sz="2400" dirty="0">
                <a:cs typeface="Kalimati" pitchFamily="2"/>
              </a:rPr>
              <a:t>सरकारी, निजि वा सामुदायिक सबै प्रकारका एम्बुलेन्सहरू ।</a:t>
            </a:r>
          </a:p>
          <a:p>
            <a:pPr marL="914400" indent="-914400">
              <a:lnSpc>
                <a:spcPct val="150000"/>
              </a:lnSpc>
            </a:pPr>
            <a:r>
              <a:rPr lang="ne-NP" sz="2400" dirty="0">
                <a:cs typeface="Kalimati" pitchFamily="2"/>
              </a:rPr>
              <a:t>१८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हाट बजारः</a:t>
            </a:r>
            <a:r>
              <a:rPr lang="en-US" sz="2400" b="1" dirty="0">
                <a:solidFill>
                  <a:srgbClr val="0070C0"/>
                </a:solidFill>
                <a:cs typeface="Kalimati" pitchFamily="2"/>
              </a:rPr>
              <a:t> </a:t>
            </a:r>
            <a:r>
              <a:rPr lang="ne-NP" sz="2400" dirty="0">
                <a:cs typeface="Kalimati" pitchFamily="2"/>
              </a:rPr>
              <a:t>हाटबजार भन्नाले विभिन्न क्षेत्रमा बार अनुसार, साप्ताहिक वा पाक्षिक (१५ दिन) रुपमा अस्थायी रुपमा संचालित सामानहरुको खरिद बिक्री गरिने स्थान बुझ्नुपर्दछ </a:t>
            </a:r>
            <a:r>
              <a:rPr lang="en-US" sz="2400" dirty="0">
                <a:cs typeface="Kalimati" pitchFamily="2"/>
              </a:rPr>
              <a:t> .</a:t>
            </a:r>
            <a:endParaRPr lang="ne-NP" sz="2400" dirty="0">
              <a:cs typeface="Kalimati" pitchFamily="2"/>
            </a:endParaRPr>
          </a:p>
          <a:p>
            <a:pPr marL="914400" indent="-914400">
              <a:lnSpc>
                <a:spcPct val="150000"/>
              </a:lnSpc>
            </a:pPr>
            <a:r>
              <a:rPr lang="ne-NP" sz="2400" dirty="0">
                <a:cs typeface="Kalimati" pitchFamily="2"/>
              </a:rPr>
              <a:t>१९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मूल बजारः</a:t>
            </a:r>
            <a:r>
              <a:rPr lang="en-US" sz="2400" b="1" dirty="0">
                <a:solidFill>
                  <a:srgbClr val="0070C0"/>
                </a:solidFill>
                <a:cs typeface="Kalimati" pitchFamily="2"/>
              </a:rPr>
              <a:t> </a:t>
            </a:r>
            <a:r>
              <a:rPr lang="ne-NP" sz="2400" dirty="0">
                <a:cs typeface="Kalimati" pitchFamily="2"/>
              </a:rPr>
              <a:t>मूल बजार भन्नाले खाद्यान्न लगायतका अन्य दैनिक जीवनयापन गर्न आवश्यक सामग्री खरिद तथा लत्ताकपडा विक्री हुने मुख्य बजार बुझ्नुपर्दछ</a:t>
            </a:r>
            <a:r>
              <a:rPr lang="en-US" sz="2400" dirty="0">
                <a:cs typeface="Kalimati" pitchFamily="2"/>
              </a:rPr>
              <a:t> </a:t>
            </a:r>
            <a:r>
              <a:rPr lang="ne-NP" sz="2400" dirty="0">
                <a:cs typeface="Kalimati" pitchFamily="2"/>
              </a:rPr>
              <a:t>।</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F26EAED3-6757-4E52-87C1-F145CEEF6B03}"/>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102722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4" name="TextBox 3"/>
          <p:cNvSpPr txBox="1"/>
          <p:nvPr/>
        </p:nvSpPr>
        <p:spPr>
          <a:xfrm>
            <a:off x="77970" y="1836126"/>
            <a:ext cx="12082131" cy="4478149"/>
          </a:xfrm>
          <a:prstGeom prst="rect">
            <a:avLst/>
          </a:prstGeom>
          <a:noFill/>
        </p:spPr>
        <p:txBody>
          <a:bodyPr wrap="square" rtlCol="0">
            <a:spAutoFit/>
          </a:bodyPr>
          <a:lstStyle/>
          <a:p>
            <a:pPr marL="914400" indent="-914400" algn="just">
              <a:lnSpc>
                <a:spcPct val="150000"/>
              </a:lnSpc>
            </a:pPr>
            <a:r>
              <a:rPr lang="ne-NP" sz="2400" dirty="0">
                <a:cs typeface="Kalimati" pitchFamily="2"/>
              </a:rPr>
              <a:t>२०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कृषि उपज संकलन केन्द्रः </a:t>
            </a:r>
            <a:r>
              <a:rPr lang="ne-NP" sz="2400" dirty="0">
                <a:cs typeface="Kalimati" pitchFamily="2"/>
              </a:rPr>
              <a:t>कृषि उपज संकलन केन्द्र भन्नाले कृषकहरुले उत्पादन गरेका कृषिजन्य वस्तुहरु जस्तैः फलफूल, तरकारी, दुध, जडीबुटि लगायतका वस्तुहरु सरकारी, सामुदायिक, सहकारी वा अन्य तवरले छुट्टै स्थानमा संकलन गरी बिक्री वितरण गर्न स्थापना गरिएको केन्द्रलाई बुझ्नुपर्दछ ।</a:t>
            </a:r>
          </a:p>
          <a:p>
            <a:pPr marL="914400" indent="-914400" algn="just">
              <a:lnSpc>
                <a:spcPct val="150000"/>
              </a:lnSpc>
            </a:pPr>
            <a:r>
              <a:rPr lang="ne-NP" sz="2400" dirty="0">
                <a:cs typeface="Kalimati" pitchFamily="2"/>
              </a:rPr>
              <a:t>२१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सहकारी संस्थाः </a:t>
            </a:r>
            <a:r>
              <a:rPr lang="ne-NP" sz="2400" dirty="0">
                <a:cs typeface="Kalimati" pitchFamily="2"/>
              </a:rPr>
              <a:t>सहकारी संस्था भन्नाले कानुनबमोजिम सहकारी संस्थाको रुपमा दर्ता भएका उत्पादन, बचत तथा ऋण, कृषि लगायतका सबै खालका संस्थाहरु बुझ्नुपर्दछ । यस अन्तर्गत अर्को वडामा मुख्य कार्यालय रही यस वडामा शाखा कार्यालय रहेका सहकारी संख्या समेत पर्दछन्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FC8328D4-F139-44B8-BAD1-876F98930759}"/>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783936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marL="914400" indent="-914400">
              <a:lnSpc>
                <a:spcPct val="150000"/>
              </a:lnSpc>
            </a:pPr>
            <a:r>
              <a:rPr lang="ne-NP" sz="2400" dirty="0">
                <a:cs typeface="Kalimati" pitchFamily="2"/>
              </a:rPr>
              <a:t>२२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बैंक तथा वित्तीय संस्थाः </a:t>
            </a:r>
            <a:r>
              <a:rPr lang="ne-NP" sz="2400" dirty="0">
                <a:cs typeface="Kalimati" pitchFamily="2"/>
              </a:rPr>
              <a:t>बैंक तथा वित्तीय संस्था भन्नाले सरकारी वा निजीस्तरबाट संचालित वाणिज्य बैंक, विकास बैक, फाइनान्स कम्पनी, लघु वित्त कम्पनी तथा यिनीहरुका शाखा प्रशाखा आदि लाई बुझ्नुपर्दछ ।</a:t>
            </a:r>
          </a:p>
          <a:p>
            <a:pPr marL="914400" indent="-914400" algn="just">
              <a:lnSpc>
                <a:spcPct val="150000"/>
              </a:lnSpc>
            </a:pPr>
            <a:r>
              <a:rPr lang="ne-NP" sz="2400" dirty="0">
                <a:cs typeface="Kalimati" pitchFamily="2"/>
              </a:rPr>
              <a:t>२३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प्रहरी कार्यालय र</a:t>
            </a:r>
            <a:r>
              <a:rPr lang="en-US" sz="2400" b="1" dirty="0">
                <a:solidFill>
                  <a:srgbClr val="0070C0"/>
                </a:solidFill>
                <a:cs typeface="Kalimati" pitchFamily="2"/>
              </a:rPr>
              <a:t> </a:t>
            </a:r>
            <a:r>
              <a:rPr lang="ne-NP" sz="2400" b="1" dirty="0">
                <a:solidFill>
                  <a:srgbClr val="0070C0"/>
                </a:solidFill>
                <a:cs typeface="Kalimati" pitchFamily="2"/>
              </a:rPr>
              <a:t>चौकीः </a:t>
            </a:r>
            <a:r>
              <a:rPr lang="ne-NP" sz="2400" dirty="0">
                <a:cs typeface="Kalimati" pitchFamily="2"/>
              </a:rPr>
              <a:t>प्रहरी कार्यालय/चौकी भन्नाले नेपाल प्रहरी अन्तर्गतका क्षेत्रीय प्रहरी कार्यालय, प्रहरी हेडक्वाटर, वडा प्रहरी कार्यालय, इलाका प्रहरी कार्यालय, जिल्ला प्रहरी कार्यालय वा अन्तर्गतका कार्यालयलाई बुझ्नुपर्दछ । यसमा सशस्त्र प्रहरी र नेपाली सेना अन्तर्गतका कुनै पनि संरचनाहरु पर्दैनन्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 </a:t>
            </a:r>
            <a:endParaRPr lang="en-US" sz="2800" b="1" dirty="0">
              <a:cs typeface="Kalimati" pitchFamily="2"/>
            </a:endParaRPr>
          </a:p>
        </p:txBody>
      </p:sp>
      <p:sp>
        <p:nvSpPr>
          <p:cNvPr id="5" name="TextBox 4">
            <a:extLst>
              <a:ext uri="{FF2B5EF4-FFF2-40B4-BE49-F238E27FC236}">
                <a16:creationId xmlns:a16="http://schemas.microsoft.com/office/drawing/2014/main" id="{05EE251C-0979-407D-9C92-AD1B3A07AA5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804063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39</a:t>
            </a:fld>
            <a:endParaRPr lang="en-US">
              <a:latin typeface="Fontasy Himali" panose="04020500000000000000" pitchFamily="82" charset="0"/>
            </a:endParaRPr>
          </a:p>
        </p:txBody>
      </p:sp>
      <p:sp>
        <p:nvSpPr>
          <p:cNvPr id="4" name="TextBox 3"/>
          <p:cNvSpPr txBox="1"/>
          <p:nvPr/>
        </p:nvSpPr>
        <p:spPr>
          <a:xfrm>
            <a:off x="109869" y="1772328"/>
            <a:ext cx="11972261" cy="5032147"/>
          </a:xfrm>
          <a:prstGeom prst="rect">
            <a:avLst/>
          </a:prstGeom>
          <a:noFill/>
        </p:spPr>
        <p:txBody>
          <a:bodyPr wrap="square" rtlCol="0">
            <a:spAutoFit/>
          </a:bodyPr>
          <a:lstStyle/>
          <a:p>
            <a:pPr marL="914400" indent="-914400" algn="just">
              <a:lnSpc>
                <a:spcPct val="150000"/>
              </a:lnSpc>
            </a:pPr>
            <a:r>
              <a:rPr lang="ne-NP" sz="2400" dirty="0">
                <a:cs typeface="Kalimati" pitchFamily="2"/>
              </a:rPr>
              <a:t>२४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पुस्तकालयः </a:t>
            </a:r>
            <a:r>
              <a:rPr lang="ne-NP" sz="2400" dirty="0">
                <a:cs typeface="Kalimati" pitchFamily="2"/>
              </a:rPr>
              <a:t>सार्वजनिक पुस्तकालय भन्नाले सार्वजनिक वा सामुदायिक रुपमा सञ्चालित र सबैले प्रयोग गर्न सक्ने पुस्तकालय बुझ्नुपर्दछ । सूचना केन्द्र, अध्ययन केन्द्र, ज्ञान भण्डारका नाममा खोलिएका पुस्तकालयहरु यस अन्तर्गत पर्दछन् तर स्कुल तथा कलेजहरुमा रहेको पुस्तकालयहरु भने यसमा समावेश गर्नुहुदैन ।</a:t>
            </a:r>
          </a:p>
          <a:p>
            <a:pPr marL="914400" indent="-914400" algn="just">
              <a:lnSpc>
                <a:spcPct val="150000"/>
              </a:lnSpc>
            </a:pPr>
            <a:r>
              <a:rPr lang="ne-NP" sz="2400" dirty="0">
                <a:cs typeface="Kalimati" pitchFamily="2"/>
              </a:rPr>
              <a:t>२५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सामुदायिक सिकाई केन्द्रः </a:t>
            </a:r>
            <a:r>
              <a:rPr lang="ne-NP" sz="2400" dirty="0">
                <a:cs typeface="Kalimati" pitchFamily="2"/>
              </a:rPr>
              <a:t>सामुदायिक सिकाई केन्द्र भन्नाले सरकारी वा गैरसरकारी क्षेत्रबाट सीपमुलक तालिम दिने केन्द्र बुझ्नुपर्दछ । यसमा निजी क्षेत्रबाट संचालित तालिम केन्द्रहरु पर्दैनन् ।</a:t>
            </a:r>
          </a:p>
          <a:p>
            <a:pPr marL="914400" indent="-914400" algn="just">
              <a:lnSpc>
                <a:spcPct val="150000"/>
              </a:lnSpc>
            </a:pPr>
            <a:r>
              <a:rPr lang="ne-NP" sz="2400" dirty="0">
                <a:cs typeface="Kalimati" pitchFamily="2"/>
              </a:rPr>
              <a:t>२६</a:t>
            </a:r>
            <a:r>
              <a:rPr lang="en-US" sz="2400" dirty="0">
                <a:cs typeface="Kalimati" pitchFamily="2"/>
              </a:rPr>
              <a:t>.	</a:t>
            </a:r>
            <a:r>
              <a:rPr lang="ne-NP" sz="2400" b="1" dirty="0">
                <a:solidFill>
                  <a:srgbClr val="0070C0"/>
                </a:solidFill>
                <a:cs typeface="Kalimati" pitchFamily="2"/>
              </a:rPr>
              <a:t>बृद्धाश्रमः</a:t>
            </a:r>
            <a:r>
              <a:rPr lang="ne-NP" sz="2400" dirty="0">
                <a:cs typeface="Kalimati" pitchFamily="2"/>
              </a:rPr>
              <a:t> बृद्धाश्रम भन्नाले सरकारी तथा गैरसरकारी क्षेत्रबाट सशुल्क वा निशुल्करुपमा संचालन भएका ज्येष्ठ नागरिकहरुको पालनपोषण गरिने आवासीय स्थल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220499D6-E6B6-4A6E-A6BE-BB95C3E56D2F}"/>
              </a:ext>
            </a:extLst>
          </p:cNvPr>
          <p:cNvSpPr txBox="1"/>
          <p:nvPr/>
        </p:nvSpPr>
        <p:spPr>
          <a:xfrm>
            <a:off x="5523731" y="6533478"/>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9095608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marL="914400" indent="-914400">
              <a:lnSpc>
                <a:spcPct val="150000"/>
              </a:lnSpc>
            </a:pPr>
            <a:r>
              <a:rPr lang="ne-NP" sz="2400" dirty="0">
                <a:cs typeface="Kalimati" pitchFamily="2"/>
              </a:rPr>
              <a:t>२७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बालगृहः </a:t>
            </a:r>
            <a:r>
              <a:rPr lang="ne-NP" sz="2400" dirty="0">
                <a:cs typeface="Kalimati" pitchFamily="2"/>
              </a:rPr>
              <a:t>बालगृह भन्नाले सरकारी तथा गैरसरकारी क्षेत्रबाट सञ्चालित असहाय, अनाथ,  अभिभावकबिहिन बालबालिकाहरुको पालनपोषण गर्ने आवासीय स्थान बुझ्नुपर्दछ ।</a:t>
            </a:r>
          </a:p>
          <a:p>
            <a:pPr marL="914400" indent="-914400">
              <a:lnSpc>
                <a:spcPct val="150000"/>
              </a:lnSpc>
            </a:pPr>
            <a:r>
              <a:rPr lang="ne-NP" sz="2400" dirty="0">
                <a:cs typeface="Kalimati" pitchFamily="2"/>
              </a:rPr>
              <a:t>२८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शौचालयः </a:t>
            </a:r>
            <a:r>
              <a:rPr lang="ne-NP" sz="2400" dirty="0">
                <a:cs typeface="Kalimati" pitchFamily="2"/>
              </a:rPr>
              <a:t>सार्वजनिक शौचालय भन्नाले शुल्क तिरी वा नतिरी सर्वसाधारणको लागि बनाइएको दिशापिसाब गर्ने व्यवस्थित स्थान भन्ने बुझ्नुपर्दछ ।</a:t>
            </a:r>
          </a:p>
          <a:p>
            <a:pPr marL="914400" indent="-914400">
              <a:lnSpc>
                <a:spcPct val="150000"/>
              </a:lnSpc>
            </a:pPr>
            <a:r>
              <a:rPr lang="ne-NP" sz="2400" dirty="0">
                <a:cs typeface="Kalimati" pitchFamily="2"/>
              </a:rPr>
              <a:t>२९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सामुदायिक भवन वा सभाहलः </a:t>
            </a:r>
            <a:r>
              <a:rPr lang="ne-NP" sz="2400" dirty="0">
                <a:cs typeface="Kalimati" pitchFamily="2"/>
              </a:rPr>
              <a:t>सामुदायिक भवन वा सभाहल भन्नाले समुदायको स्वामित्वमा रहेको सर्वसाधारणले न्यूनतम शुल्क तिरी वा नतिरी कार्यक्रम गर्न पाउने सरकारी तथा गैर सरकारी सभा भवन वा सभाहल बुझ्नुपर्दछ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15B85B4A-20DD-40D0-8B3A-CA8523199F3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36170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57591" y="6503312"/>
            <a:ext cx="625549" cy="356391"/>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4" name="TextBox 3"/>
          <p:cNvSpPr txBox="1"/>
          <p:nvPr/>
        </p:nvSpPr>
        <p:spPr>
          <a:xfrm>
            <a:off x="109869" y="1836126"/>
            <a:ext cx="11972261" cy="4478149"/>
          </a:xfrm>
          <a:prstGeom prst="rect">
            <a:avLst/>
          </a:prstGeom>
          <a:noFill/>
        </p:spPr>
        <p:txBody>
          <a:bodyPr wrap="square" rtlCol="0">
            <a:spAutoFit/>
          </a:bodyPr>
          <a:lstStyle/>
          <a:p>
            <a:pPr marL="914400" indent="-914400" algn="just">
              <a:lnSpc>
                <a:spcPct val="150000"/>
              </a:lnSpc>
            </a:pPr>
            <a:r>
              <a:rPr lang="ne-NP" sz="2400" dirty="0">
                <a:cs typeface="Kalimati" pitchFamily="2"/>
              </a:rPr>
              <a:t>३०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पशु वधशालाः </a:t>
            </a:r>
            <a:r>
              <a:rPr lang="ne-NP" sz="2400" dirty="0">
                <a:cs typeface="Kalimati" pitchFamily="2"/>
              </a:rPr>
              <a:t>पशु वधशाला भन्नाले गाउँ/नगरपालिकाले तोकेको व्यवस्थित र स्वच्छ तरिकाले जिउँदो पशुहरुको वध गर्ने छुट्टै स्थानमा रहेको विशेष संरचना बुझ्नुपर्दछ ।</a:t>
            </a:r>
          </a:p>
          <a:p>
            <a:pPr marL="914400" indent="-914400" algn="just">
              <a:lnSpc>
                <a:spcPct val="150000"/>
              </a:lnSpc>
            </a:pPr>
            <a:r>
              <a:rPr lang="ne-NP" sz="2400" dirty="0">
                <a:cs typeface="Kalimati" pitchFamily="2"/>
              </a:rPr>
              <a:t>३१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व्यवस्थित शवदाह स्थल/शव गाड्ने स्थलः </a:t>
            </a:r>
            <a:r>
              <a:rPr lang="ne-NP" sz="2400" dirty="0">
                <a:cs typeface="Kalimati" pitchFamily="2"/>
              </a:rPr>
              <a:t>व्यवस्थित शवदाह स्थल (शव जलाउने)/शव गाड्ने स्थल भन्नाले सरकारी निकायद्धारा निश्चित गरिएको र आवश्यक सावधानी तथा सरसफाईको व्यवस्था गरिएको शव व्यवस्थापन गर्ने स्थल भन्ने बुझ्नुपर्दछ ।</a:t>
            </a:r>
          </a:p>
          <a:p>
            <a:pPr marL="914400" indent="-914400">
              <a:lnSpc>
                <a:spcPct val="150000"/>
              </a:lnSpc>
            </a:pPr>
            <a:r>
              <a:rPr lang="ne-NP" sz="2400" dirty="0">
                <a:cs typeface="Kalimati" pitchFamily="2"/>
              </a:rPr>
              <a:t>३२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खेल मैदान र टुँडिखेलः </a:t>
            </a:r>
            <a:r>
              <a:rPr lang="ne-NP" sz="2400" dirty="0">
                <a:cs typeface="Kalimati" pitchFamily="2"/>
              </a:rPr>
              <a:t>खेल मैदान, टुँडिखेल भन्नाले खेल खेल्नको लागि बनाइको चौर, सभा सम्मेलन गर्ने  खुला स्थल तथा धेरै मानिसहरु अट्न सक्ने सार्वजनिक खुल्ला चौर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569F8A95-D741-4AA6-B51C-A694ECE150D1}"/>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603018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522847"/>
            <a:ext cx="476693" cy="416368"/>
          </a:xfrm>
        </p:spPr>
        <p:txBody>
          <a:bodyPr/>
          <a:lstStyle/>
          <a:p>
            <a:pPr algn="ctr"/>
            <a:fld id="{2840B2E4-A264-431E-ABDE-38E3BCDA5876}" type="slidenum">
              <a:rPr lang="en-US">
                <a:latin typeface="Fontasy Himali" panose="04020500000000000000" pitchFamily="82" charset="0"/>
              </a:rPr>
              <a:pPr algn="ctr"/>
              <a:t>42</a:t>
            </a:fld>
            <a:endParaRPr lang="en-US">
              <a:latin typeface="Fontasy Himali" panose="04020500000000000000" pitchFamily="82" charset="0"/>
            </a:endParaRPr>
          </a:p>
        </p:txBody>
      </p:sp>
      <p:sp>
        <p:nvSpPr>
          <p:cNvPr id="4" name="TextBox 3"/>
          <p:cNvSpPr txBox="1"/>
          <p:nvPr/>
        </p:nvSpPr>
        <p:spPr>
          <a:xfrm>
            <a:off x="109869" y="1676634"/>
            <a:ext cx="12082131" cy="5032147"/>
          </a:xfrm>
          <a:prstGeom prst="rect">
            <a:avLst/>
          </a:prstGeom>
          <a:noFill/>
        </p:spPr>
        <p:txBody>
          <a:bodyPr wrap="square" rtlCol="0">
            <a:spAutoFit/>
          </a:bodyPr>
          <a:lstStyle/>
          <a:p>
            <a:pPr marL="914400" indent="-914400">
              <a:lnSpc>
                <a:spcPct val="150000"/>
              </a:lnSpc>
            </a:pPr>
            <a:r>
              <a:rPr lang="ne-NP" sz="2400" dirty="0">
                <a:cs typeface="Kalimati" pitchFamily="2"/>
              </a:rPr>
              <a:t>३३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पार्कः </a:t>
            </a:r>
            <a:r>
              <a:rPr lang="ne-NP" sz="2400" dirty="0">
                <a:cs typeface="Kalimati" pitchFamily="2"/>
              </a:rPr>
              <a:t>सार्वजनिक पार्क भन्नाले मानिसहरुलाई फुर्सदको समय विताउन, विहान साँझ हिंडडुल गर्न, सामान्य व्यायाम गर्न, बालबालिकाहरु खेल्न हरियाली उद्यान सहितको सशुल्क तथा निशुल्क प्रवेश गर्न पाउने पार्क बुझ्नुपर्दछ ।</a:t>
            </a:r>
          </a:p>
          <a:p>
            <a:pPr marL="914400" indent="-914400">
              <a:lnSpc>
                <a:spcPct val="150000"/>
              </a:lnSpc>
            </a:pPr>
            <a:r>
              <a:rPr lang="ne-NP" sz="2400" dirty="0">
                <a:cs typeface="Kalimati" pitchFamily="2"/>
              </a:rPr>
              <a:t>३४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ताल/सीमसार र तलाउ पोखरीहरुः </a:t>
            </a:r>
            <a:r>
              <a:rPr lang="ne-NP" sz="2400" dirty="0">
                <a:cs typeface="Kalimati" pitchFamily="2"/>
              </a:rPr>
              <a:t>पानीको ताल, सीमसार क्षेत्र, तलाउ तथा पोखरीहरु अन्तर्गत पानीमा पाइने जीवजन्तुको आश्रयस्थल रहेको संरक्षित सीमसार क्षेत्र, साँस्कृतिक महत्वका पोखरीहरु, पर्यटकीय महत्वका तालहरु बुझ्नुपर्दछ ।</a:t>
            </a:r>
          </a:p>
          <a:p>
            <a:pPr marL="914400" indent="-914400">
              <a:lnSpc>
                <a:spcPct val="150000"/>
              </a:lnSpc>
            </a:pPr>
            <a:r>
              <a:rPr lang="ne-NP" sz="2400" dirty="0">
                <a:cs typeface="Kalimati" pitchFamily="2"/>
              </a:rPr>
              <a:t>३५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वडा कार्यालयको आफ्नै प्रशासकीय भवनः </a:t>
            </a:r>
            <a:r>
              <a:rPr lang="ne-NP" sz="2400" dirty="0">
                <a:cs typeface="Kalimati" pitchFamily="2"/>
              </a:rPr>
              <a:t>वडाको आफ्नै स्वामित्वको भवनको संख्या लेख्नुपर्दछ ।भाडामा लिइएको वा अरू संस्थाका भवनहरू गणना गर्नुहुदैन ।</a:t>
            </a:r>
          </a:p>
          <a:p>
            <a:pPr marL="914400" indent="-914400">
              <a:lnSpc>
                <a:spcPct val="150000"/>
              </a:lnSpc>
            </a:pPr>
            <a:r>
              <a:rPr lang="ne-NP" sz="2400" dirty="0">
                <a:cs typeface="Kalimati" pitchFamily="2"/>
              </a:rPr>
              <a:t>३६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मठ मन्दिर, गुम्बा र चैत्य र विहार, मस्जिद, चर्च आदिः </a:t>
            </a:r>
            <a:r>
              <a:rPr lang="ne-NP" sz="2400" dirty="0">
                <a:cs typeface="Kalimati" pitchFamily="2"/>
              </a:rPr>
              <a:t>सबैको एकमुष्ठ संख्या लेख्नुपर्दछ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Tree>
    <p:extLst>
      <p:ext uri="{BB962C8B-B14F-4D97-AF65-F5344CB8AC3E}">
        <p14:creationId xmlns:p14="http://schemas.microsoft.com/office/powerpoint/2010/main" val="3134398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472530" y="6496493"/>
            <a:ext cx="710613" cy="352576"/>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3" name="TextBox 2"/>
          <p:cNvSpPr txBox="1"/>
          <p:nvPr/>
        </p:nvSpPr>
        <p:spPr>
          <a:xfrm>
            <a:off x="1520456" y="795978"/>
            <a:ext cx="10154093" cy="523220"/>
          </a:xfrm>
          <a:prstGeom prst="rect">
            <a:avLst/>
          </a:prstGeom>
          <a:noFill/>
        </p:spPr>
        <p:txBody>
          <a:bodyPr wrap="square" rtlCol="0">
            <a:spAutoFit/>
          </a:bodyPr>
          <a:lstStyle/>
          <a:p>
            <a:r>
              <a:rPr lang="ne-NP" sz="2800" b="1" dirty="0">
                <a:cs typeface="Kalimati" pitchFamily="2"/>
              </a:rPr>
              <a:t>१५)	यस वडाका स्वास्थ्य संस्थामा निम्न सुविधाहरू उपलब्ध छन् ?</a:t>
            </a:r>
            <a:endParaRPr lang="en-US" sz="2800" b="1" dirty="0">
              <a:cs typeface="Kalimati" pitchFamily="2"/>
            </a:endParaRPr>
          </a:p>
        </p:txBody>
      </p:sp>
      <p:sp>
        <p:nvSpPr>
          <p:cNvPr id="4" name="TextBox 3"/>
          <p:cNvSpPr txBox="1"/>
          <p:nvPr/>
        </p:nvSpPr>
        <p:spPr>
          <a:xfrm>
            <a:off x="7752520" y="2037521"/>
            <a:ext cx="4390691" cy="4154984"/>
          </a:xfrm>
          <a:prstGeom prst="rect">
            <a:avLst/>
          </a:prstGeom>
          <a:noFill/>
        </p:spPr>
        <p:txBody>
          <a:bodyPr wrap="square" rtlCol="0">
            <a:spAutoFit/>
          </a:bodyPr>
          <a:lstStyle/>
          <a:p>
            <a:pPr marL="342900" indent="-342900" algn="just">
              <a:buFont typeface="Arial" panose="020B0604020202020204" pitchFamily="34" charset="0"/>
              <a:buChar char="•"/>
            </a:pPr>
            <a:r>
              <a:rPr lang="ne-NP" sz="2400" dirty="0">
                <a:cs typeface="Kalimati" pitchFamily="2"/>
              </a:rPr>
              <a:t>वडाभित्र रहेका सरकारी, सामुदायिक तथा निजी स्वास्थ्य संस्थामा तल उल्लेखित सुविधाहरू उपलब्ध छन् छैनन् सोधी,</a:t>
            </a:r>
          </a:p>
          <a:p>
            <a:pPr marL="342900" indent="-342900" algn="just">
              <a:buFont typeface="Arial" panose="020B0604020202020204" pitchFamily="34" charset="0"/>
              <a:buChar char="•"/>
            </a:pPr>
            <a:endParaRPr lang="ne-NP" sz="2400" dirty="0">
              <a:cs typeface="Kalimati" pitchFamily="2"/>
            </a:endParaRPr>
          </a:p>
          <a:p>
            <a:pPr marL="800100" lvl="1" indent="-342900" algn="just">
              <a:buFont typeface="Arial" panose="020B0604020202020204" pitchFamily="34" charset="0"/>
              <a:buChar char="•"/>
            </a:pPr>
            <a:r>
              <a:rPr lang="ne-NP" sz="2400" dirty="0">
                <a:cs typeface="Kalimati" pitchFamily="2"/>
              </a:rPr>
              <a:t>छ भने १ मा र </a:t>
            </a:r>
          </a:p>
          <a:p>
            <a:pPr marL="800100" lvl="1" indent="-342900" algn="just">
              <a:buFont typeface="Arial" panose="020B0604020202020204" pitchFamily="34" charset="0"/>
              <a:buChar char="•"/>
            </a:pPr>
            <a:endParaRPr lang="ne-NP" sz="2400" dirty="0">
              <a:cs typeface="Kalimati" pitchFamily="2"/>
            </a:endParaRPr>
          </a:p>
          <a:p>
            <a:pPr marL="800100" lvl="1" indent="-342900" algn="just">
              <a:buFont typeface="Arial" panose="020B0604020202020204" pitchFamily="34" charset="0"/>
              <a:buChar char="•"/>
            </a:pPr>
            <a:r>
              <a:rPr lang="ne-NP" sz="2400" dirty="0">
                <a:cs typeface="Kalimati" pitchFamily="2"/>
              </a:rPr>
              <a:t>छैन भने २ मा </a:t>
            </a:r>
          </a:p>
          <a:p>
            <a:pPr marL="800100" lvl="1" indent="-342900" algn="just">
              <a:buFont typeface="Arial" panose="020B0604020202020204" pitchFamily="34" charset="0"/>
              <a:buChar char="•"/>
            </a:pPr>
            <a:endParaRPr lang="ne-NP" sz="2400" dirty="0">
              <a:cs typeface="Kalimati" pitchFamily="2"/>
            </a:endParaRPr>
          </a:p>
          <a:p>
            <a:pPr algn="just"/>
            <a:r>
              <a:rPr lang="ne-NP" sz="2400" dirty="0">
                <a:cs typeface="Kalimati" pitchFamily="2"/>
              </a:rPr>
              <a:t>	गोलो घेरा लगाउनुपर्दछ । </a:t>
            </a:r>
            <a:endParaRPr lang="en-US" sz="2400" dirty="0">
              <a:cs typeface="Kalimati" pitchFamily="2"/>
            </a:endParaRPr>
          </a:p>
        </p:txBody>
      </p:sp>
      <p:grpSp>
        <p:nvGrpSpPr>
          <p:cNvPr id="10" name="Group 9">
            <a:extLst>
              <a:ext uri="{FF2B5EF4-FFF2-40B4-BE49-F238E27FC236}">
                <a16:creationId xmlns:a16="http://schemas.microsoft.com/office/drawing/2014/main" id="{56B54896-F843-46EE-A4AC-F3D76F16923B}"/>
              </a:ext>
            </a:extLst>
          </p:cNvPr>
          <p:cNvGrpSpPr/>
          <p:nvPr/>
        </p:nvGrpSpPr>
        <p:grpSpPr>
          <a:xfrm>
            <a:off x="159487" y="1391478"/>
            <a:ext cx="7096078" cy="5367131"/>
            <a:chOff x="159487" y="2218967"/>
            <a:chExt cx="4651201" cy="3225966"/>
          </a:xfrm>
        </p:grpSpPr>
        <p:pic>
          <p:nvPicPr>
            <p:cNvPr id="7" name="Picture 6">
              <a:extLst>
                <a:ext uri="{FF2B5EF4-FFF2-40B4-BE49-F238E27FC236}">
                  <a16:creationId xmlns:a16="http://schemas.microsoft.com/office/drawing/2014/main" id="{E1330FE9-4AE5-4534-8EE2-5F9D21EBE076}"/>
                </a:ext>
              </a:extLst>
            </p:cNvPr>
            <p:cNvPicPr>
              <a:picLocks noChangeAspect="1"/>
            </p:cNvPicPr>
            <p:nvPr/>
          </p:nvPicPr>
          <p:blipFill>
            <a:blip r:embed="rId2"/>
            <a:stretch>
              <a:fillRect/>
            </a:stretch>
          </p:blipFill>
          <p:spPr>
            <a:xfrm>
              <a:off x="159487" y="2218967"/>
              <a:ext cx="3130711" cy="3225966"/>
            </a:xfrm>
            <a:prstGeom prst="rect">
              <a:avLst/>
            </a:prstGeom>
          </p:spPr>
        </p:pic>
        <p:pic>
          <p:nvPicPr>
            <p:cNvPr id="9" name="Picture 8">
              <a:extLst>
                <a:ext uri="{FF2B5EF4-FFF2-40B4-BE49-F238E27FC236}">
                  <a16:creationId xmlns:a16="http://schemas.microsoft.com/office/drawing/2014/main" id="{D9982EB2-B736-44C4-BFEC-A58FB8936903}"/>
                </a:ext>
              </a:extLst>
            </p:cNvPr>
            <p:cNvPicPr>
              <a:picLocks noChangeAspect="1"/>
            </p:cNvPicPr>
            <p:nvPr/>
          </p:nvPicPr>
          <p:blipFill>
            <a:blip r:embed="rId3"/>
            <a:stretch>
              <a:fillRect/>
            </a:stretch>
          </p:blipFill>
          <p:spPr>
            <a:xfrm>
              <a:off x="3280259" y="2233297"/>
              <a:ext cx="1530429" cy="3206915"/>
            </a:xfrm>
            <a:prstGeom prst="rect">
              <a:avLst/>
            </a:prstGeom>
          </p:spPr>
        </p:pic>
      </p:grpSp>
      <p:sp>
        <p:nvSpPr>
          <p:cNvPr id="11" name="Oval 10">
            <a:extLst>
              <a:ext uri="{FF2B5EF4-FFF2-40B4-BE49-F238E27FC236}">
                <a16:creationId xmlns:a16="http://schemas.microsoft.com/office/drawing/2014/main" id="{07E8F30C-D316-4202-ACA0-E32FF57E8044}"/>
              </a:ext>
            </a:extLst>
          </p:cNvPr>
          <p:cNvSpPr/>
          <p:nvPr/>
        </p:nvSpPr>
        <p:spPr>
          <a:xfrm>
            <a:off x="5986131" y="4422913"/>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AC6B308-D438-4FFF-9ABA-22C87B4CA02C}"/>
              </a:ext>
            </a:extLst>
          </p:cNvPr>
          <p:cNvSpPr/>
          <p:nvPr/>
        </p:nvSpPr>
        <p:spPr>
          <a:xfrm>
            <a:off x="4961167" y="4067857"/>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95B239B-0CA5-43DF-B561-06BD22049670}"/>
              </a:ext>
            </a:extLst>
          </p:cNvPr>
          <p:cNvSpPr/>
          <p:nvPr/>
        </p:nvSpPr>
        <p:spPr>
          <a:xfrm>
            <a:off x="4967041" y="1454515"/>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A52EA3D-FFC7-4627-BF4F-0BC9E618F6A7}"/>
              </a:ext>
            </a:extLst>
          </p:cNvPr>
          <p:cNvSpPr/>
          <p:nvPr/>
        </p:nvSpPr>
        <p:spPr>
          <a:xfrm>
            <a:off x="6018547" y="1732074"/>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A7E7E1B-15B6-40EE-AB91-D98152AC079D}"/>
              </a:ext>
            </a:extLst>
          </p:cNvPr>
          <p:cNvSpPr/>
          <p:nvPr/>
        </p:nvSpPr>
        <p:spPr>
          <a:xfrm>
            <a:off x="5982106" y="2152829"/>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E6FDE0A-C9D2-484A-8B5A-A625ECFF1B49}"/>
              </a:ext>
            </a:extLst>
          </p:cNvPr>
          <p:cNvSpPr/>
          <p:nvPr/>
        </p:nvSpPr>
        <p:spPr>
          <a:xfrm>
            <a:off x="4949708" y="2580638"/>
            <a:ext cx="413398" cy="34786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A0779C8-C8DA-4BBD-A3B4-4B0A8E9CDBA9}"/>
              </a:ext>
            </a:extLst>
          </p:cNvPr>
          <p:cNvSpPr/>
          <p:nvPr/>
        </p:nvSpPr>
        <p:spPr>
          <a:xfrm>
            <a:off x="4948435" y="2938018"/>
            <a:ext cx="413398" cy="32533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33EFAC1-F13B-48E2-A56E-9C576F278D6B}"/>
              </a:ext>
            </a:extLst>
          </p:cNvPr>
          <p:cNvSpPr/>
          <p:nvPr/>
        </p:nvSpPr>
        <p:spPr>
          <a:xfrm>
            <a:off x="6023902" y="3684103"/>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0FB2476-5F53-4366-8C27-6BD8A01A72A5}"/>
              </a:ext>
            </a:extLst>
          </p:cNvPr>
          <p:cNvSpPr/>
          <p:nvPr/>
        </p:nvSpPr>
        <p:spPr>
          <a:xfrm>
            <a:off x="4990234" y="4846983"/>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89C900A-8C41-4C09-8C7C-423C32C57B36}"/>
              </a:ext>
            </a:extLst>
          </p:cNvPr>
          <p:cNvSpPr/>
          <p:nvPr/>
        </p:nvSpPr>
        <p:spPr>
          <a:xfrm>
            <a:off x="4927285" y="3263349"/>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7F9900C-2437-4C8A-BDB6-8C2470050287}"/>
              </a:ext>
            </a:extLst>
          </p:cNvPr>
          <p:cNvSpPr/>
          <p:nvPr/>
        </p:nvSpPr>
        <p:spPr>
          <a:xfrm>
            <a:off x="5003489" y="5218044"/>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5D2759A-B4B6-4C40-9A49-D967325B8F7C}"/>
              </a:ext>
            </a:extLst>
          </p:cNvPr>
          <p:cNvSpPr/>
          <p:nvPr/>
        </p:nvSpPr>
        <p:spPr>
          <a:xfrm>
            <a:off x="6007338" y="5555971"/>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3A75A7A-5143-4F06-9FF5-90ECB4D8E3DA}"/>
              </a:ext>
            </a:extLst>
          </p:cNvPr>
          <p:cNvSpPr/>
          <p:nvPr/>
        </p:nvSpPr>
        <p:spPr>
          <a:xfrm>
            <a:off x="5013427" y="5963479"/>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55C57D4-99CE-4EE8-982F-CA87C645A776}"/>
              </a:ext>
            </a:extLst>
          </p:cNvPr>
          <p:cNvSpPr/>
          <p:nvPr/>
        </p:nvSpPr>
        <p:spPr>
          <a:xfrm>
            <a:off x="4993549" y="6321287"/>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9A8FA30-D3D9-4240-9E28-27D5E96B5719}"/>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74550" y="6453964"/>
            <a:ext cx="508594" cy="395106"/>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3" name="TextBox 2"/>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
        <p:nvSpPr>
          <p:cNvPr id="4" name="TextBox 3"/>
          <p:cNvSpPr txBox="1"/>
          <p:nvPr/>
        </p:nvSpPr>
        <p:spPr>
          <a:xfrm>
            <a:off x="148854" y="1329476"/>
            <a:ext cx="11981124" cy="5586145"/>
          </a:xfrm>
          <a:prstGeom prst="rect">
            <a:avLst/>
          </a:prstGeom>
          <a:noFill/>
        </p:spPr>
        <p:txBody>
          <a:bodyPr wrap="square" rtlCol="0">
            <a:spAutoFit/>
          </a:bodyPr>
          <a:lstStyle/>
          <a:p>
            <a:pPr marL="914400" indent="-914400">
              <a:lnSpc>
                <a:spcPct val="150000"/>
              </a:lnSpc>
            </a:pPr>
            <a:r>
              <a:rPr lang="ne-NP" sz="2400" dirty="0">
                <a:cs typeface="Kalimati" pitchFamily="2"/>
              </a:rPr>
              <a:t>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गर्भावस्था परामर्श तथा गर्भावस्थाको स्वास्थ्य सेवाः </a:t>
            </a:r>
            <a:r>
              <a:rPr lang="ne-NP" sz="2400" dirty="0">
                <a:cs typeface="Kalimati" pitchFamily="2"/>
              </a:rPr>
              <a:t>गर्भवती महिलालाई परामर्श दिने र नियमित गर्भावस्थाको जाँच गर्ने सुविधा</a:t>
            </a:r>
          </a:p>
          <a:p>
            <a:pPr marL="914400" indent="-914400">
              <a:lnSpc>
                <a:spcPct val="150000"/>
              </a:lnSpc>
            </a:pPr>
            <a:r>
              <a:rPr lang="ne-NP" sz="2400" dirty="0">
                <a:cs typeface="Kalimati" pitchFamily="2"/>
              </a:rPr>
              <a:t>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प्रसुति सेवाको सुविधाः </a:t>
            </a:r>
            <a:r>
              <a:rPr lang="ne-NP" sz="2400" dirty="0">
                <a:cs typeface="Kalimati" pitchFamily="2"/>
              </a:rPr>
              <a:t>स्वास्थ्य संस्थामा तालिम प्राप्त स्वास्थ्यकर्मीबाट सुरक्षित प्रसुति गराउने सुविधा </a:t>
            </a:r>
          </a:p>
          <a:p>
            <a:pPr marL="914400" indent="-914400">
              <a:lnSpc>
                <a:spcPct val="150000"/>
              </a:lnSpc>
            </a:pPr>
            <a:r>
              <a:rPr lang="ne-NP" sz="2400" dirty="0">
                <a:cs typeface="Kalimati" pitchFamily="2"/>
              </a:rPr>
              <a:t>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परिवार नियोजन सेवाः </a:t>
            </a:r>
            <a:r>
              <a:rPr lang="ne-NP" sz="2400" dirty="0">
                <a:cs typeface="Kalimati" pitchFamily="2"/>
              </a:rPr>
              <a:t>अस्थायी वा स्थायी परिवार नियोजन सेवा सुविधाको उपलब्धता</a:t>
            </a:r>
          </a:p>
          <a:p>
            <a:pPr marL="914400" indent="-914400">
              <a:lnSpc>
                <a:spcPct val="150000"/>
              </a:lnSpc>
            </a:pPr>
            <a:r>
              <a:rPr lang="ne-NP" sz="2400" dirty="0">
                <a:cs typeface="Kalimati" pitchFamily="2"/>
              </a:rPr>
              <a:t>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खोप सेवाः </a:t>
            </a:r>
            <a:r>
              <a:rPr lang="ne-NP" sz="2400" dirty="0">
                <a:cs typeface="Kalimati" pitchFamily="2"/>
              </a:rPr>
              <a:t>बालबालिकाको लागि प्रदान गरिने खोप सेवाको उपलव्धता</a:t>
            </a:r>
          </a:p>
          <a:p>
            <a:pPr marL="914400" indent="-914400">
              <a:lnSpc>
                <a:spcPct val="150000"/>
              </a:lnSpc>
            </a:pPr>
            <a:r>
              <a:rPr lang="ne-NP" sz="2400" dirty="0">
                <a:cs typeface="Kalimati" pitchFamily="2"/>
              </a:rPr>
              <a:t>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स्वास्थ्य प्रवर्धन सेवा (परामर्श, जानकारी तथा सूचना)</a:t>
            </a:r>
            <a:r>
              <a:rPr lang="en-US" sz="2400" b="1" dirty="0">
                <a:solidFill>
                  <a:srgbClr val="0070C0"/>
                </a:solidFill>
                <a:cs typeface="Kalimati" pitchFamily="2"/>
              </a:rPr>
              <a:t>: </a:t>
            </a:r>
            <a:r>
              <a:rPr lang="ne-NP" sz="2400" dirty="0">
                <a:cs typeface="Kalimati" pitchFamily="2"/>
              </a:rPr>
              <a:t>स्वास्थ्य संस्थामा जनस्वास्थ्य सम्बन्धी परामर्श, जानकारी तथा सूचना दिने व्यवस्था</a:t>
            </a:r>
          </a:p>
          <a:p>
            <a:pPr marL="914400" indent="-914400">
              <a:lnSpc>
                <a:spcPct val="150000"/>
              </a:lnSpc>
            </a:pPr>
            <a:r>
              <a:rPr lang="ne-NP" sz="2400" dirty="0">
                <a:cs typeface="Kalimati" pitchFamily="2"/>
              </a:rPr>
              <a:t>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झाडा पखालाको</a:t>
            </a:r>
            <a:r>
              <a:rPr lang="en-US" sz="2400" b="1" dirty="0">
                <a:solidFill>
                  <a:srgbClr val="0070C0"/>
                </a:solidFill>
                <a:cs typeface="Kalimati" pitchFamily="2"/>
              </a:rPr>
              <a:t> </a:t>
            </a:r>
            <a:r>
              <a:rPr lang="ne-NP" sz="2400" b="1" dirty="0">
                <a:solidFill>
                  <a:srgbClr val="0070C0"/>
                </a:solidFill>
                <a:cs typeface="Kalimati" pitchFamily="2"/>
              </a:rPr>
              <a:t>औषधी उपचार सेवाः </a:t>
            </a:r>
            <a:r>
              <a:rPr lang="ne-NP" sz="2400" dirty="0">
                <a:cs typeface="Kalimati" pitchFamily="2"/>
              </a:rPr>
              <a:t>स्वास्थ्य संस्थामा झाडा पखालाबाट प्रभावित व्यक्तिहरुको उपचारको उपलब्धता</a:t>
            </a:r>
            <a:endParaRPr lang="en-US" sz="2400" dirty="0">
              <a:cs typeface="Kalimati" pitchFamily="2"/>
            </a:endParaRPr>
          </a:p>
        </p:txBody>
      </p:sp>
      <p:sp>
        <p:nvSpPr>
          <p:cNvPr id="5" name="TextBox 4">
            <a:extLst>
              <a:ext uri="{FF2B5EF4-FFF2-40B4-BE49-F238E27FC236}">
                <a16:creationId xmlns:a16="http://schemas.microsoft.com/office/drawing/2014/main" id="{EAA39B0D-1A87-46C9-A4FF-4111BBD7012A}"/>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2562259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459817" y="6530008"/>
            <a:ext cx="733960" cy="329695"/>
          </a:xfrm>
        </p:spPr>
        <p:txBody>
          <a:bodyPr/>
          <a:lstStyle/>
          <a:p>
            <a:pPr algn="r"/>
            <a:fld id="{2840B2E4-A264-431E-ABDE-38E3BCDA5876}" type="slidenum">
              <a:rPr lang="en-US">
                <a:latin typeface="Fontasy Himali" panose="04020500000000000000" pitchFamily="82" charset="0"/>
              </a:rPr>
              <a:pPr algn="r"/>
              <a:t>45</a:t>
            </a:fld>
            <a:endParaRPr lang="en-US" dirty="0">
              <a:latin typeface="Fontasy Himali" panose="04020500000000000000" pitchFamily="82" charset="0"/>
            </a:endParaRPr>
          </a:p>
        </p:txBody>
      </p:sp>
      <p:sp>
        <p:nvSpPr>
          <p:cNvPr id="3" name="TextBox 2"/>
          <p:cNvSpPr txBox="1"/>
          <p:nvPr/>
        </p:nvSpPr>
        <p:spPr>
          <a:xfrm>
            <a:off x="88604" y="1691343"/>
            <a:ext cx="12014791" cy="3924151"/>
          </a:xfrm>
          <a:prstGeom prst="rect">
            <a:avLst/>
          </a:prstGeom>
          <a:noFill/>
        </p:spPr>
        <p:txBody>
          <a:bodyPr wrap="square" rtlCol="0">
            <a:spAutoFit/>
          </a:bodyPr>
          <a:lstStyle/>
          <a:p>
            <a:pPr marL="914400" indent="-914400">
              <a:lnSpc>
                <a:spcPct val="150000"/>
              </a:lnSpc>
            </a:pPr>
            <a:r>
              <a:rPr lang="ne-NP" sz="2400" dirty="0">
                <a:cs typeface="Kalimati" pitchFamily="2"/>
              </a:rPr>
              <a:t>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मलेरियाको औषधी उपचार सेवाः</a:t>
            </a:r>
            <a:r>
              <a:rPr lang="en-US" sz="2400" b="1" dirty="0">
                <a:solidFill>
                  <a:srgbClr val="0070C0"/>
                </a:solidFill>
                <a:cs typeface="Kalimati" pitchFamily="2"/>
              </a:rPr>
              <a:t> </a:t>
            </a:r>
            <a:r>
              <a:rPr lang="ne-NP" sz="2400" dirty="0">
                <a:cs typeface="Kalimati" pitchFamily="2"/>
              </a:rPr>
              <a:t>स्वास्थ्य संस्थामा मलेरियाकोे औषधी उपचारको उपलब्धता</a:t>
            </a:r>
          </a:p>
          <a:p>
            <a:pPr marL="914400" indent="-914400">
              <a:lnSpc>
                <a:spcPct val="150000"/>
              </a:lnSpc>
            </a:pPr>
            <a:r>
              <a:rPr lang="ne-NP" sz="2400" dirty="0">
                <a:cs typeface="Kalimati" pitchFamily="2"/>
              </a:rPr>
              <a:t>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सामान्य आकस्मिक उपचार सेवाः</a:t>
            </a:r>
            <a:r>
              <a:rPr lang="en-US" sz="2400" b="1" dirty="0">
                <a:solidFill>
                  <a:srgbClr val="0070C0"/>
                </a:solidFill>
                <a:cs typeface="Kalimati" pitchFamily="2"/>
              </a:rPr>
              <a:t> </a:t>
            </a:r>
            <a:r>
              <a:rPr lang="ne-NP" sz="2400" dirty="0">
                <a:cs typeface="Kalimati" pitchFamily="2"/>
              </a:rPr>
              <a:t>सामान्य आकस्मिक उपचार सेवा जस्तैः चोटपटक लागेको ठाउँमा टाँका लगाउने, बिरामीलाई अस्पताल पठाउनु अघि गरिने प्राथमिक उपचार आदिको उपलब्धता</a:t>
            </a:r>
          </a:p>
          <a:p>
            <a:pPr marL="914400" indent="-914400">
              <a:lnSpc>
                <a:spcPct val="150000"/>
              </a:lnSpc>
            </a:pPr>
            <a:r>
              <a:rPr lang="ne-NP" sz="2400" dirty="0">
                <a:cs typeface="Kalimati" pitchFamily="2"/>
              </a:rPr>
              <a:t>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आयुर्वेद तथा वैकल्पिक स्वास्थ्य सेवाः </a:t>
            </a:r>
            <a:r>
              <a:rPr lang="ne-NP" sz="2400" dirty="0">
                <a:cs typeface="Kalimati" pitchFamily="2"/>
              </a:rPr>
              <a:t>स्वास्थ्य संस्थामा परम्परागत सेवा जस्तैः आयुर्वेद, होमियोप्याथी, थेरापी लगायतका परम्परागत औषधि उपचार तथा बैकल्पिक स्वास्थ्य सेवा सुविधाको उपलब्धता</a:t>
            </a:r>
          </a:p>
        </p:txBody>
      </p:sp>
      <p:sp>
        <p:nvSpPr>
          <p:cNvPr id="5" name="TextBox 4">
            <a:extLst>
              <a:ext uri="{FF2B5EF4-FFF2-40B4-BE49-F238E27FC236}">
                <a16:creationId xmlns:a16="http://schemas.microsoft.com/office/drawing/2014/main" id="{D0DE18D2-F1B4-4445-9F17-AC0C9190D9DC}"/>
              </a:ext>
            </a:extLst>
          </p:cNvPr>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
        <p:nvSpPr>
          <p:cNvPr id="6" name="TextBox 5">
            <a:extLst>
              <a:ext uri="{FF2B5EF4-FFF2-40B4-BE49-F238E27FC236}">
                <a16:creationId xmlns:a16="http://schemas.microsoft.com/office/drawing/2014/main" id="{CBC54DC4-3B5C-4B95-8367-FCAF926044D4}"/>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3" name="TextBox 2"/>
          <p:cNvSpPr txBox="1"/>
          <p:nvPr/>
        </p:nvSpPr>
        <p:spPr>
          <a:xfrm>
            <a:off x="56705" y="1287302"/>
            <a:ext cx="12103396" cy="5586145"/>
          </a:xfrm>
          <a:prstGeom prst="rect">
            <a:avLst/>
          </a:prstGeom>
          <a:noFill/>
        </p:spPr>
        <p:txBody>
          <a:bodyPr wrap="square" rtlCol="0">
            <a:spAutoFit/>
          </a:bodyPr>
          <a:lstStyle/>
          <a:p>
            <a:pPr marL="914400" indent="-914400">
              <a:lnSpc>
                <a:spcPct val="150000"/>
              </a:lnSpc>
            </a:pPr>
            <a:r>
              <a:rPr lang="ne-NP" sz="2400" dirty="0">
                <a:cs typeface="Kalimati" pitchFamily="2"/>
              </a:rPr>
              <a:t>१०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पोषण सेवा (तौल, भिटामिन, आइरन चक्की आदि)</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स्वास्थ्य संस्थामा पोषण सेवा अन्तर्गत बालबालिका तथा अन्यको तौल लिने, पौष्टिक आहार वितरण गर्ने, भिटामिन, आइरन, जिंक चक्की आदि वितरण गर्ने जस्ता सुविधाको उपलब्धता </a:t>
            </a:r>
          </a:p>
          <a:p>
            <a:pPr marL="914400" indent="-914400">
              <a:lnSpc>
                <a:spcPct val="150000"/>
              </a:lnSpc>
            </a:pPr>
            <a:r>
              <a:rPr lang="ne-NP" sz="2400" dirty="0">
                <a:cs typeface="Kalimati" pitchFamily="2"/>
              </a:rPr>
              <a:t>११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सर्पदंश उपचार सेवाः </a:t>
            </a:r>
            <a:r>
              <a:rPr lang="ne-NP" sz="2400" dirty="0">
                <a:cs typeface="Kalimati" pitchFamily="2"/>
              </a:rPr>
              <a:t>सर्पले टोकेको अवस्थामा गरिने औषधि उपचार सेवाको उपलब्धता </a:t>
            </a:r>
          </a:p>
          <a:p>
            <a:pPr marL="914400" indent="-914400">
              <a:lnSpc>
                <a:spcPct val="150000"/>
              </a:lnSpc>
            </a:pPr>
            <a:r>
              <a:rPr lang="ne-NP" sz="2400" dirty="0">
                <a:cs typeface="Kalimati" pitchFamily="2"/>
              </a:rPr>
              <a:t>१२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रेबिजको उपचार र भ्याक्सिन सेवाः </a:t>
            </a:r>
            <a:r>
              <a:rPr lang="ne-NP" sz="2400" dirty="0">
                <a:cs typeface="Kalimati" pitchFamily="2"/>
              </a:rPr>
              <a:t>कुकुर वा अन्य जनावरले टोकेकोमा उपचारको क्रममा दिइने रेविजको भ्याक्सिनको उपलब्धता</a:t>
            </a:r>
          </a:p>
          <a:p>
            <a:pPr marL="914400" indent="-914400">
              <a:lnSpc>
                <a:spcPct val="150000"/>
              </a:lnSpc>
            </a:pPr>
            <a:r>
              <a:rPr lang="ne-NP" sz="2400" dirty="0">
                <a:cs typeface="Kalimati" pitchFamily="2"/>
              </a:rPr>
              <a:t>१३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निःशुल्क औषधी वितरण सेवाः </a:t>
            </a:r>
            <a:r>
              <a:rPr lang="ne-NP" sz="2400" dirty="0">
                <a:cs typeface="Kalimati" pitchFamily="2"/>
              </a:rPr>
              <a:t>स्वास्थ्य संस्थामा नेपाल सरकारले उपलब्ध गराउने भनी तोकिएका औषधीहरुको निस्शुल्क वितरण सेवाको उपलब्धता</a:t>
            </a:r>
          </a:p>
          <a:p>
            <a:pPr marL="914400" indent="-914400">
              <a:lnSpc>
                <a:spcPct val="150000"/>
              </a:lnSpc>
            </a:pPr>
            <a:r>
              <a:rPr lang="ne-NP" sz="2400" dirty="0">
                <a:cs typeface="Kalimati" pitchFamily="2"/>
              </a:rPr>
              <a:t>१४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प्रसुतिपछिको स्वास्थ्य सेवा </a:t>
            </a:r>
            <a:r>
              <a:rPr lang="en-US" sz="2400" b="1" dirty="0">
                <a:solidFill>
                  <a:srgbClr val="0070C0"/>
                </a:solidFill>
                <a:cs typeface="Kalimati" pitchFamily="2"/>
              </a:rPr>
              <a:t>(PNC):</a:t>
            </a:r>
            <a:r>
              <a:rPr lang="ne-NP" sz="2400" b="1" dirty="0">
                <a:solidFill>
                  <a:srgbClr val="0070C0"/>
                </a:solidFill>
                <a:cs typeface="Kalimati" pitchFamily="2"/>
              </a:rPr>
              <a:t> </a:t>
            </a:r>
            <a:r>
              <a:rPr lang="ne-NP" sz="2400" dirty="0">
                <a:cs typeface="Kalimati" pitchFamily="2"/>
              </a:rPr>
              <a:t>स्वास्थ्य संस्थामा सुत्केरी भए पश्चातको स्वास्थ्य सेवा उपलब्धता</a:t>
            </a:r>
            <a:endParaRPr lang="en-US" sz="2400" dirty="0">
              <a:cs typeface="Kalimati" pitchFamily="2"/>
            </a:endParaRPr>
          </a:p>
        </p:txBody>
      </p:sp>
      <p:sp>
        <p:nvSpPr>
          <p:cNvPr id="5" name="TextBox 4">
            <a:extLst>
              <a:ext uri="{FF2B5EF4-FFF2-40B4-BE49-F238E27FC236}">
                <a16:creationId xmlns:a16="http://schemas.microsoft.com/office/drawing/2014/main" id="{07B27922-22D2-4B1F-88AC-E3C7BAA0026C}"/>
              </a:ext>
            </a:extLst>
          </p:cNvPr>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Tree>
    <p:extLst>
      <p:ext uri="{BB962C8B-B14F-4D97-AF65-F5344CB8AC3E}">
        <p14:creationId xmlns:p14="http://schemas.microsoft.com/office/powerpoint/2010/main" val="316398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3" name="TextBox 2"/>
          <p:cNvSpPr txBox="1"/>
          <p:nvPr/>
        </p:nvSpPr>
        <p:spPr>
          <a:xfrm>
            <a:off x="56705" y="2127276"/>
            <a:ext cx="12103396" cy="1708160"/>
          </a:xfrm>
          <a:prstGeom prst="rect">
            <a:avLst/>
          </a:prstGeom>
          <a:noFill/>
        </p:spPr>
        <p:txBody>
          <a:bodyPr wrap="square" rtlCol="0">
            <a:spAutoFit/>
          </a:bodyPr>
          <a:lstStyle/>
          <a:p>
            <a:pPr marL="914400" indent="-914400">
              <a:lnSpc>
                <a:spcPct val="150000"/>
              </a:lnSpc>
            </a:pPr>
            <a:r>
              <a:rPr lang="ne-NP" sz="2400" dirty="0">
                <a:cs typeface="Kalimati" pitchFamily="2"/>
              </a:rPr>
              <a:t>१. सामुदायिक प्रश्नावली कहिले भर्नु पर्दछ ?</a:t>
            </a:r>
          </a:p>
          <a:p>
            <a:pPr marL="914400" indent="-914400">
              <a:lnSpc>
                <a:spcPct val="150000"/>
              </a:lnSpc>
            </a:pPr>
            <a:r>
              <a:rPr lang="ne-NP" sz="2400" dirty="0">
                <a:cs typeface="Kalimati" pitchFamily="2"/>
              </a:rPr>
              <a:t>२. सामुदायिक प्रश्नावलीका उत्तरदाता को हुन् ?</a:t>
            </a:r>
          </a:p>
          <a:p>
            <a:pPr marL="914400" indent="-914400">
              <a:lnSpc>
                <a:spcPct val="150000"/>
              </a:lnSpc>
            </a:pPr>
            <a:r>
              <a:rPr lang="ne-NP" sz="2400" dirty="0">
                <a:cs typeface="Kalimati" pitchFamily="2"/>
              </a:rPr>
              <a:t>३. एउटै वडामा दुर्इजना सुपरिवेक्षक खटिएको अवस्थामा सामुदायिक प्रश्नावली कसले भर्नुपर्दछ ?</a:t>
            </a:r>
            <a:endParaRPr lang="en-US" sz="2400" dirty="0">
              <a:cs typeface="Kalimati" pitchFamily="2"/>
            </a:endParaRPr>
          </a:p>
        </p:txBody>
      </p:sp>
      <p:sp>
        <p:nvSpPr>
          <p:cNvPr id="6" name="TextBox 5">
            <a:extLst>
              <a:ext uri="{FF2B5EF4-FFF2-40B4-BE49-F238E27FC236}">
                <a16:creationId xmlns:a16="http://schemas.microsoft.com/office/drawing/2014/main" id="{A7EC492A-F0DF-418A-AB09-F8A743918643}"/>
              </a:ext>
            </a:extLst>
          </p:cNvPr>
          <p:cNvSpPr txBox="1"/>
          <p:nvPr/>
        </p:nvSpPr>
        <p:spPr>
          <a:xfrm>
            <a:off x="1084519" y="795978"/>
            <a:ext cx="10154093" cy="523220"/>
          </a:xfrm>
          <a:prstGeom prst="rect">
            <a:avLst/>
          </a:prstGeom>
          <a:noFill/>
        </p:spPr>
        <p:txBody>
          <a:bodyPr wrap="square" rtlCol="0">
            <a:spAutoFit/>
          </a:bodyPr>
          <a:lstStyle/>
          <a:p>
            <a:pPr algn="ctr"/>
            <a:r>
              <a:rPr lang="ne-NP" sz="2800" b="1" dirty="0">
                <a:cs typeface="Kalimati" pitchFamily="2"/>
              </a:rPr>
              <a:t>कक्षा मूल्याङ्कन</a:t>
            </a:r>
            <a:endParaRPr lang="en-US" sz="2800" b="1" dirty="0">
              <a:cs typeface="Kalimati" pitchFamily="2"/>
            </a:endParaRPr>
          </a:p>
        </p:txBody>
      </p:sp>
      <p:sp>
        <p:nvSpPr>
          <p:cNvPr id="5" name="TextBox 4">
            <a:extLst>
              <a:ext uri="{FF2B5EF4-FFF2-40B4-BE49-F238E27FC236}">
                <a16:creationId xmlns:a16="http://schemas.microsoft.com/office/drawing/2014/main" id="{733B845C-F88A-4068-8B6D-BB2311EFB38C}"/>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659692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3" name="TextBox 2"/>
          <p:cNvSpPr txBox="1"/>
          <p:nvPr/>
        </p:nvSpPr>
        <p:spPr>
          <a:xfrm>
            <a:off x="56705" y="1510591"/>
            <a:ext cx="12103396" cy="5032147"/>
          </a:xfrm>
          <a:prstGeom prst="rect">
            <a:avLst/>
          </a:prstGeom>
          <a:noFill/>
        </p:spPr>
        <p:txBody>
          <a:bodyPr wrap="square" rtlCol="0">
            <a:spAutoFit/>
          </a:bodyPr>
          <a:lstStyle/>
          <a:p>
            <a:pPr marL="914400" indent="-914400">
              <a:lnSpc>
                <a:spcPct val="150000"/>
              </a:lnSpc>
            </a:pPr>
            <a:r>
              <a:rPr lang="ne-NP" sz="2400" dirty="0">
                <a:solidFill>
                  <a:srgbClr val="0000FF"/>
                </a:solidFill>
                <a:cs typeface="Kalimati" pitchFamily="2"/>
              </a:rPr>
              <a:t>१. सामुदायिक प्रश्नावली कहिले भर्नु पर्दछ ?</a:t>
            </a:r>
          </a:p>
          <a:p>
            <a:pPr marL="914400" indent="-914400">
              <a:lnSpc>
                <a:spcPct val="150000"/>
              </a:lnSpc>
            </a:pPr>
            <a:r>
              <a:rPr lang="ne-NP" sz="2400" dirty="0">
                <a:cs typeface="Kalimati" pitchFamily="2"/>
              </a:rPr>
              <a:t>उत्तरः यो प्रश्नावली मुख्य गणनाको समय अर्थात २०७८ जेठ २५ देखि असार ८ गते भित्र भर्नुपर्दछ ।</a:t>
            </a:r>
          </a:p>
          <a:p>
            <a:pPr marL="914400" indent="-914400">
              <a:lnSpc>
                <a:spcPct val="150000"/>
              </a:lnSpc>
            </a:pPr>
            <a:r>
              <a:rPr lang="ne-NP" sz="2400" dirty="0">
                <a:solidFill>
                  <a:srgbClr val="0000FF"/>
                </a:solidFill>
                <a:cs typeface="Kalimati" pitchFamily="2"/>
              </a:rPr>
              <a:t>२. सामुदायिक प्रश्नावलीका उत्तरदाता को हुन् ?</a:t>
            </a:r>
          </a:p>
          <a:p>
            <a:pPr marL="914400" indent="-914400">
              <a:lnSpc>
                <a:spcPct val="150000"/>
              </a:lnSpc>
            </a:pPr>
            <a:r>
              <a:rPr lang="ne-NP" sz="2400" dirty="0">
                <a:cs typeface="Kalimati" pitchFamily="2"/>
              </a:rPr>
              <a:t>उत्तरः सम्बन्धित वडाका वडा अध्यक्ष वा वडा सचिव वा दुवै</a:t>
            </a:r>
          </a:p>
          <a:p>
            <a:pPr marL="914400" indent="-914400">
              <a:lnSpc>
                <a:spcPct val="150000"/>
              </a:lnSpc>
            </a:pPr>
            <a:r>
              <a:rPr lang="ne-NP" sz="2400" dirty="0">
                <a:solidFill>
                  <a:srgbClr val="0000FF"/>
                </a:solidFill>
                <a:cs typeface="Kalimati" pitchFamily="2"/>
              </a:rPr>
              <a:t>३. एउटै वडामा दुर्इजना सुपरिवेक्षक खटिएको अवस्थामा सामुदायिक प्रश्नावली कसले भर्नुपर्दछ ?</a:t>
            </a:r>
          </a:p>
          <a:p>
            <a:pPr marL="914400" indent="-914400">
              <a:lnSpc>
                <a:spcPct val="150000"/>
              </a:lnSpc>
            </a:pPr>
            <a:r>
              <a:rPr lang="ne-NP" sz="2400" dirty="0">
                <a:cs typeface="Kalimati" pitchFamily="2"/>
              </a:rPr>
              <a:t>उत्तरः एउटा वडामा एक भन्दा बढी सुपरिवेक्षक खटिएका छन् भने उक्त वडा कार्यालय रहेको गणना क्षेत्रमा खटिएका सुपरिवेक्षकले भर्नुपर्दछ । गणना गर्ने बेला अन्य सुपरिवेक्षक पनि सहभागी हुनुपर्दछ ।</a:t>
            </a:r>
            <a:endParaRPr lang="en-US" sz="2400" dirty="0">
              <a:cs typeface="Kalimati" pitchFamily="2"/>
            </a:endParaRPr>
          </a:p>
        </p:txBody>
      </p:sp>
      <p:sp>
        <p:nvSpPr>
          <p:cNvPr id="6" name="TextBox 5">
            <a:extLst>
              <a:ext uri="{FF2B5EF4-FFF2-40B4-BE49-F238E27FC236}">
                <a16:creationId xmlns:a16="http://schemas.microsoft.com/office/drawing/2014/main" id="{A7EC492A-F0DF-418A-AB09-F8A743918643}"/>
              </a:ext>
            </a:extLst>
          </p:cNvPr>
          <p:cNvSpPr txBox="1"/>
          <p:nvPr/>
        </p:nvSpPr>
        <p:spPr>
          <a:xfrm>
            <a:off x="1084519" y="795978"/>
            <a:ext cx="10154093" cy="523220"/>
          </a:xfrm>
          <a:prstGeom prst="rect">
            <a:avLst/>
          </a:prstGeom>
          <a:noFill/>
        </p:spPr>
        <p:txBody>
          <a:bodyPr wrap="square" rtlCol="0">
            <a:spAutoFit/>
          </a:bodyPr>
          <a:lstStyle/>
          <a:p>
            <a:pPr algn="ctr"/>
            <a:r>
              <a:rPr lang="ne-NP" sz="2800" b="1" dirty="0">
                <a:cs typeface="Kalimati" pitchFamily="2"/>
              </a:rPr>
              <a:t>कक्षा मूल्याङ्कन</a:t>
            </a:r>
            <a:endParaRPr lang="en-US" sz="2800" b="1" dirty="0">
              <a:cs typeface="Kalimati" pitchFamily="2"/>
            </a:endParaRPr>
          </a:p>
        </p:txBody>
      </p:sp>
    </p:spTree>
    <p:extLst>
      <p:ext uri="{BB962C8B-B14F-4D97-AF65-F5344CB8AC3E}">
        <p14:creationId xmlns:p14="http://schemas.microsoft.com/office/powerpoint/2010/main" val="2463870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8709" y="2306382"/>
            <a:ext cx="11047231" cy="2816156"/>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सामुदायिक प्रश्नावलीको परिचय, उद्देश्य, गणना अवधि, उत्तरदाता</a:t>
            </a:r>
          </a:p>
          <a:p>
            <a:pPr marL="342900" indent="-342900">
              <a:lnSpc>
                <a:spcPct val="150000"/>
              </a:lnSpc>
              <a:buFont typeface="Arial" panose="020B0604020202020204" pitchFamily="34" charset="0"/>
              <a:buChar char="•"/>
            </a:pPr>
            <a:r>
              <a:rPr lang="ne-NP" sz="2400" dirty="0">
                <a:cs typeface="Kalimati" pitchFamily="2"/>
              </a:rPr>
              <a:t>खण्ड कः परिचयात्मक विवरण</a:t>
            </a:r>
          </a:p>
          <a:p>
            <a:pPr marL="342900" indent="-342900">
              <a:lnSpc>
                <a:spcPct val="150000"/>
              </a:lnSpc>
              <a:buFont typeface="Arial" panose="020B0604020202020204" pitchFamily="34" charset="0"/>
              <a:buChar char="•"/>
            </a:pPr>
            <a:r>
              <a:rPr lang="ne-NP" sz="2400" dirty="0">
                <a:cs typeface="Kalimati" pitchFamily="2"/>
              </a:rPr>
              <a:t>खण्ड खः वडाको आधारभुत विवरण</a:t>
            </a:r>
          </a:p>
          <a:p>
            <a:pPr marL="342900" indent="-342900">
              <a:lnSpc>
                <a:spcPct val="150000"/>
              </a:lnSpc>
              <a:buFont typeface="Arial" panose="020B0604020202020204" pitchFamily="34" charset="0"/>
              <a:buChar char="•"/>
            </a:pPr>
            <a:r>
              <a:rPr lang="ne-NP" sz="2400" dirty="0">
                <a:cs typeface="Kalimati" pitchFamily="2"/>
              </a:rPr>
              <a:t>खण्ड गः जातजाति तथा मातृभाषा</a:t>
            </a:r>
          </a:p>
          <a:p>
            <a:pPr marL="342900" indent="-342900">
              <a:lnSpc>
                <a:spcPct val="150000"/>
              </a:lnSpc>
              <a:buFont typeface="Arial" panose="020B0604020202020204" pitchFamily="34" charset="0"/>
              <a:buChar char="•"/>
            </a:pPr>
            <a:r>
              <a:rPr lang="ne-NP" sz="2400" dirty="0">
                <a:cs typeface="Kalimati" pitchFamily="2"/>
              </a:rPr>
              <a:t>खण्ड घः वडाभित्र रहेको सेवा सुविधा</a:t>
            </a:r>
            <a:endParaRPr lang="en-US" sz="2400" dirty="0">
              <a:cs typeface="Kalimati" pitchFamily="2"/>
            </a:endParaRPr>
          </a:p>
        </p:txBody>
      </p:sp>
      <p:sp>
        <p:nvSpPr>
          <p:cNvPr id="7" name="Slide Number Placeholder 6"/>
          <p:cNvSpPr>
            <a:spLocks noGrp="1"/>
          </p:cNvSpPr>
          <p:nvPr>
            <p:ph type="sldNum" sz="quarter" idx="11"/>
          </p:nvPr>
        </p:nvSpPr>
        <p:spPr>
          <a:xfrm>
            <a:off x="11398102" y="6496493"/>
            <a:ext cx="768498" cy="336742"/>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2211319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3916" y="2136337"/>
            <a:ext cx="11823405"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सुपरिवेक्षक पुस्तिकाको अनुच्छेद ७.१ देखि ७.७६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244454"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419368" y="6432699"/>
            <a:ext cx="722600" cy="384314"/>
          </a:xfrm>
        </p:spPr>
        <p:txBody>
          <a:bodyPr/>
          <a:lstStyle/>
          <a:p>
            <a:pPr algn="ctr"/>
            <a:fld id="{26402401-4522-4C0F-A737-197EB07E49FF}" type="slidenum">
              <a:rPr lang="en-US" sz="1800">
                <a:latin typeface="Fontasy Himali" panose="04020500000000000000" pitchFamily="82" charset="0"/>
                <a:cs typeface="+mn-cs"/>
              </a:rPr>
              <a:pPr algn="ctr"/>
              <a:t>50</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1848</TotalTime>
  <Words>4038</Words>
  <Application>Microsoft Office PowerPoint</Application>
  <PresentationFormat>Widescreen</PresentationFormat>
  <Paragraphs>377</Paragraphs>
  <Slides>50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vt:i4>
      </vt:variant>
    </vt:vector>
  </HeadingPairs>
  <TitlesOfParts>
    <vt:vector size="61" baseType="lpstr">
      <vt:lpstr>Arial</vt:lpstr>
      <vt:lpstr>Calibri</vt:lpstr>
      <vt:lpstr>Calibri Light</vt:lpstr>
      <vt:lpstr>Fontasy Himali</vt:lpstr>
      <vt:lpstr>Ganesh</vt:lpstr>
      <vt:lpstr>Kokila</vt:lpstr>
      <vt:lpstr>Preeti</vt:lpstr>
      <vt:lpstr>Times New Roman</vt:lpstr>
      <vt:lpstr>Wingdings</vt:lpstr>
      <vt:lpstr>खआ॥</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220</cp:revision>
  <dcterms:created xsi:type="dcterms:W3CDTF">2020-10-11T07:30:23Z</dcterms:created>
  <dcterms:modified xsi:type="dcterms:W3CDTF">2021-02-27T09:30:54Z</dcterms:modified>
</cp:coreProperties>
</file>