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530" r:id="rId2"/>
    <p:sldId id="303" r:id="rId3"/>
    <p:sldId id="504" r:id="rId4"/>
    <p:sldId id="300" r:id="rId5"/>
    <p:sldId id="531" r:id="rId6"/>
    <p:sldId id="288" r:id="rId7"/>
    <p:sldId id="505" r:id="rId8"/>
    <p:sldId id="528" r:id="rId9"/>
    <p:sldId id="330" r:id="rId10"/>
    <p:sldId id="273" r:id="rId11"/>
    <p:sldId id="497" r:id="rId12"/>
    <p:sldId id="507" r:id="rId13"/>
    <p:sldId id="509" r:id="rId14"/>
    <p:sldId id="508" r:id="rId15"/>
    <p:sldId id="532" r:id="rId16"/>
    <p:sldId id="498" r:id="rId17"/>
    <p:sldId id="511" r:id="rId18"/>
    <p:sldId id="513" r:id="rId19"/>
    <p:sldId id="301" r:id="rId20"/>
    <p:sldId id="290" r:id="rId21"/>
    <p:sldId id="291" r:id="rId22"/>
    <p:sldId id="292" r:id="rId23"/>
    <p:sldId id="294" r:id="rId24"/>
    <p:sldId id="551" r:id="rId25"/>
    <p:sldId id="558" r:id="rId26"/>
    <p:sldId id="602" r:id="rId27"/>
    <p:sldId id="554" r:id="rId28"/>
    <p:sldId id="553" r:id="rId29"/>
    <p:sldId id="543" r:id="rId30"/>
    <p:sldId id="550" r:id="rId31"/>
    <p:sldId id="555" r:id="rId32"/>
    <p:sldId id="556" r:id="rId33"/>
    <p:sldId id="534" r:id="rId34"/>
    <p:sldId id="318" r:id="rId35"/>
    <p:sldId id="548" r:id="rId36"/>
    <p:sldId id="536" r:id="rId37"/>
    <p:sldId id="537" r:id="rId38"/>
    <p:sldId id="540" r:id="rId39"/>
    <p:sldId id="539" r:id="rId40"/>
    <p:sldId id="538" r:id="rId41"/>
    <p:sldId id="541" r:id="rId42"/>
    <p:sldId id="547" r:id="rId43"/>
    <p:sldId id="544" r:id="rId44"/>
    <p:sldId id="545" r:id="rId45"/>
    <p:sldId id="549" r:id="rId46"/>
    <p:sldId id="535" r:id="rId47"/>
    <p:sldId id="522" r:id="rId48"/>
    <p:sldId id="329" r:id="rId49"/>
    <p:sldId id="495" r:id="rId50"/>
    <p:sldId id="27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94" autoAdjust="0"/>
    <p:restoredTop sz="94660"/>
  </p:normalViewPr>
  <p:slideViewPr>
    <p:cSldViewPr snapToGrid="0">
      <p:cViewPr varScale="1">
        <p:scale>
          <a:sx n="60" d="100"/>
          <a:sy n="60" d="100"/>
        </p:scale>
        <p:origin x="636"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1227112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1399957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347345" y="6356349"/>
            <a:ext cx="2743200" cy="365125"/>
          </a:xfrm>
          <a:prstGeom prst="rect">
            <a:avLst/>
          </a:prstGeom>
        </p:spPr>
        <p:txBody>
          <a:bodyPr/>
          <a:lstStyle>
            <a:lvl1pPr algn="r">
              <a:defRPr>
                <a:latin typeface="Fontasy Himali" panose="04020500000000000000" pitchFamily="82" charset="0"/>
              </a:defRPr>
            </a:lvl1pPr>
          </a:lstStyle>
          <a:p>
            <a:fld id="{2840B2E4-A264-431E-ABDE-38E3BCDA5876}" type="slidenum">
              <a:rPr lang="en-US" smtClean="0"/>
              <a:pPr/>
              <a:t>‹#›</a:t>
            </a:fld>
            <a:endParaRPr lang="en-US">
              <a:latin typeface="Fontasy Himali" panose="04020500000000000000" pitchFamily="82" charset="0"/>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3" name="Rectangle 2"/>
          <p:cNvSpPr/>
          <p:nvPr userDrawn="1"/>
        </p:nvSpPr>
        <p:spPr>
          <a:xfrm>
            <a:off x="10770919" y="6481297"/>
            <a:ext cx="1421081"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45874AF3-6850-489B-AC13-0D0654627DB9}"/>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7" y="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10185" y="4817709"/>
            <a:ext cx="8027793" cy="519840"/>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जनगणनाका लागि प्रशासनिक तथा आर्थिक व्यवस्थापन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9" name="Title 1">
            <a:extLst>
              <a:ext uri="{FF2B5EF4-FFF2-40B4-BE49-F238E27FC236}">
                <a16:creationId xmlns:a16="http://schemas.microsoft.com/office/drawing/2014/main" id="{4ED679CA-4B89-4B05-8E28-E041FB692B49}"/>
              </a:ext>
            </a:extLst>
          </p:cNvPr>
          <p:cNvSpPr txBox="1">
            <a:spLocks/>
          </p:cNvSpPr>
          <p:nvPr/>
        </p:nvSpPr>
        <p:spPr>
          <a:xfrm>
            <a:off x="0" y="896478"/>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30857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660" y="654517"/>
            <a:ext cx="9443460" cy="562435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5880" y="1806694"/>
            <a:ext cx="2580900" cy="1010589"/>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a:p>
            <a:pPr marL="0" indent="0" algn="ctr">
              <a:lnSpc>
                <a:spcPct val="150000"/>
              </a:lnSpc>
              <a:buNone/>
            </a:pPr>
            <a:endParaRPr lang="ne-NP" sz="4400" b="1" dirty="0">
              <a:solidFill>
                <a:srgbClr val="002060"/>
              </a:solidFill>
              <a:latin typeface="Ganesh" pitchFamily="2" charset="0"/>
              <a:cs typeface="Kalimati" panose="00000400000000000000" pitchFamily="2"/>
            </a:endParaRPr>
          </a:p>
        </p:txBody>
      </p: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
        <p:nvSpPr>
          <p:cNvPr id="10" name="Text Placeholder 2">
            <a:extLst>
              <a:ext uri="{FF2B5EF4-FFF2-40B4-BE49-F238E27FC236}">
                <a16:creationId xmlns:a16="http://schemas.microsoft.com/office/drawing/2014/main" id="{E1968E7B-7900-497F-A10D-1190B67DA464}"/>
              </a:ext>
            </a:extLst>
          </p:cNvPr>
          <p:cNvSpPr>
            <a:spLocks noGrp="1"/>
          </p:cNvSpPr>
          <p:nvPr/>
        </p:nvSpPr>
        <p:spPr>
          <a:xfrm>
            <a:off x="2921350" y="2030824"/>
            <a:ext cx="8997748" cy="3742645"/>
          </a:xfrm>
          <a:prstGeom prst="rect">
            <a:avLst/>
          </a:prstGeom>
        </p:spPr>
        <p:txBody>
          <a:bodyPr anchor="ctr"/>
          <a:lstStyle>
            <a:lvl1pPr marL="0" indent="0" algn="l" defTabSz="914400" rtl="0" eaLnBrk="1" latinLnBrk="1" hangingPunct="1">
              <a:lnSpc>
                <a:spcPct val="100000"/>
              </a:lnSpc>
              <a:spcBef>
                <a:spcPct val="20000"/>
              </a:spcBef>
              <a:buFont typeface="Arial" pitchFamily="34" charset="0"/>
              <a:buNone/>
              <a:defRPr sz="3200" b="0" kern="1200" baseline="0">
                <a:solidFill>
                  <a:schemeClr val="bg1"/>
                </a:solidFill>
                <a:latin typeface="+mj-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lnSpc>
                <a:spcPct val="110000"/>
              </a:lnSpc>
              <a:buFont typeface="Arial" panose="020B0604020202020204" pitchFamily="34" charset="0"/>
              <a:buChar char="•"/>
            </a:pPr>
            <a:r>
              <a:rPr lang="ne-NP" sz="2400" b="1">
                <a:solidFill>
                  <a:srgbClr val="002060"/>
                </a:solidFill>
                <a:latin typeface="Ganesh" pitchFamily="2" charset="0"/>
                <a:cs typeface="Kalimati" panose="00000400000000000000" pitchFamily="2"/>
              </a:rPr>
              <a:t>प्रदेश/जिल्ला/स्थानीय जनगणना अधिकारीको काम, कर्तव्य र अधिकार </a:t>
            </a:r>
          </a:p>
          <a:p>
            <a:pPr marL="342900" indent="-342900">
              <a:lnSpc>
                <a:spcPct val="110000"/>
              </a:lnSpc>
              <a:buFont typeface="Arial" panose="020B0604020202020204" pitchFamily="34" charset="0"/>
              <a:buChar char="•"/>
            </a:pPr>
            <a:r>
              <a:rPr lang="ne-NP" sz="2400" b="1">
                <a:solidFill>
                  <a:srgbClr val="002060"/>
                </a:solidFill>
                <a:latin typeface="Ganesh" pitchFamily="2" charset="0"/>
                <a:cs typeface="Kalimati" panose="00000400000000000000" pitchFamily="2"/>
              </a:rPr>
              <a:t>जनगणनाका </a:t>
            </a:r>
            <a:r>
              <a:rPr lang="ne-NP" sz="2400" b="1" dirty="0">
                <a:solidFill>
                  <a:srgbClr val="002060"/>
                </a:solidFill>
                <a:latin typeface="Ganesh" pitchFamily="2" charset="0"/>
                <a:cs typeface="Kalimati" panose="00000400000000000000" pitchFamily="2"/>
              </a:rPr>
              <a:t>लागि प्रशासनिक व्यवस्थापन </a:t>
            </a:r>
          </a:p>
          <a:p>
            <a:pPr marL="342900" indent="-342900">
              <a:lnSpc>
                <a:spcPct val="110000"/>
              </a:lnSpc>
              <a:buFont typeface="Arial" panose="020B0604020202020204" pitchFamily="34" charset="0"/>
              <a:buChar char="•"/>
            </a:pPr>
            <a:r>
              <a:rPr lang="ne-NP" sz="2400" b="1">
                <a:solidFill>
                  <a:srgbClr val="002060"/>
                </a:solidFill>
                <a:latin typeface="Ganesh" pitchFamily="2" charset="0"/>
                <a:cs typeface="Kalimati" panose="00000400000000000000" pitchFamily="2"/>
              </a:rPr>
              <a:t>जनगणनामा </a:t>
            </a:r>
            <a:r>
              <a:rPr lang="ne-NP" sz="2400" b="1" dirty="0">
                <a:solidFill>
                  <a:srgbClr val="002060"/>
                </a:solidFill>
                <a:latin typeface="Ganesh" pitchFamily="2" charset="0"/>
                <a:cs typeface="Kalimati" panose="00000400000000000000" pitchFamily="2"/>
              </a:rPr>
              <a:t>खटिने कर्मचारीले पालना गर्नुपर्ने पेशागत आचरण</a:t>
            </a:r>
            <a:endParaRPr lang="en-US" sz="2400" b="1" dirty="0">
              <a:solidFill>
                <a:srgbClr val="002060"/>
              </a:solidFill>
              <a:latin typeface="Ganesh" pitchFamily="2" charset="0"/>
              <a:cs typeface="Kalimati" panose="00000400000000000000" pitchFamily="2"/>
            </a:endParaRPr>
          </a:p>
          <a:p>
            <a:pPr marL="342900" indent="-342900">
              <a:lnSpc>
                <a:spcPct val="110000"/>
              </a:lnSpc>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जनगणनाका लागि आर्थिक व्यवस्थापन </a:t>
            </a:r>
          </a:p>
          <a:p>
            <a:pPr marL="342900" indent="-342900">
              <a:lnSpc>
                <a:spcPct val="110000"/>
              </a:lnSpc>
              <a:buFont typeface="Arial" panose="020B0604020202020204" pitchFamily="34" charset="0"/>
              <a:buChar char="•"/>
            </a:pPr>
            <a:endParaRPr lang="ne-NP" sz="2400" b="1" dirty="0">
              <a:solidFill>
                <a:srgbClr val="002060"/>
              </a:solidFill>
              <a:latin typeface="Ganesh" pitchFamily="2" charset="0"/>
              <a:cs typeface="Kalimati" panose="00000400000000000000" pitchFamily="2"/>
            </a:endParaRPr>
          </a:p>
          <a:p>
            <a:pPr>
              <a:lnSpc>
                <a:spcPct val="110000"/>
              </a:lnSpc>
            </a:pPr>
            <a:endParaRPr lang="ne-NP" sz="24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36101" y="1691694"/>
            <a:ext cx="11830499" cy="830997"/>
          </a:xfrm>
          <a:prstGeom prst="rect">
            <a:avLst/>
          </a:prstGeom>
        </p:spPr>
        <p:txBody>
          <a:bodyPr wrap="square">
            <a:spAutoFit/>
          </a:bodyPr>
          <a:lstStyle/>
          <a:p>
            <a:pPr algn="ctr"/>
            <a:r>
              <a:rPr lang="ne-NP" sz="2400" dirty="0">
                <a:latin typeface="Preeti" pitchFamily="2" charset="0"/>
                <a:cs typeface="Kalimati" pitchFamily="2"/>
              </a:rPr>
              <a:t>राष्ट्रिय जनगणना संचालन तथा व्यवस्थापन आदेश, २०७६, </a:t>
            </a:r>
          </a:p>
          <a:p>
            <a:pPr algn="ctr"/>
            <a:r>
              <a:rPr lang="ne-NP" sz="2400" dirty="0">
                <a:latin typeface="Preeti" pitchFamily="2" charset="0"/>
                <a:cs typeface="Kalimati" pitchFamily="2"/>
              </a:rPr>
              <a:t>जनगणना अधिकारी पुस्तिकाको भाग ५ अन्तर्गत ५.१ देखि ५.६ सम्म</a:t>
            </a:r>
            <a:endParaRPr lang="ne-NP" sz="2400" dirty="0">
              <a:cs typeface="Kalimati" pitchFamily="2"/>
            </a:endParaRPr>
          </a:p>
        </p:txBody>
      </p:sp>
      <p:pic>
        <p:nvPicPr>
          <p:cNvPr id="9" name="Picture 8">
            <a:extLst>
              <a:ext uri="{FF2B5EF4-FFF2-40B4-BE49-F238E27FC236}">
                <a16:creationId xmlns:a16="http://schemas.microsoft.com/office/drawing/2014/main" id="{08670FB1-9BF8-4E20-A4B0-B1AC79D9CB4E}"/>
              </a:ext>
            </a:extLst>
          </p:cNvPr>
          <p:cNvPicPr>
            <a:picLocks noChangeAspect="1"/>
          </p:cNvPicPr>
          <p:nvPr/>
        </p:nvPicPr>
        <p:blipFill>
          <a:blip r:embed="rId2"/>
          <a:stretch>
            <a:fillRect/>
          </a:stretch>
        </p:blipFill>
        <p:spPr>
          <a:xfrm>
            <a:off x="8066966" y="3068604"/>
            <a:ext cx="3868494" cy="3034847"/>
          </a:xfrm>
          <a:prstGeom prst="rect">
            <a:avLst/>
          </a:prstGeom>
        </p:spPr>
      </p:pic>
      <p:pic>
        <p:nvPicPr>
          <p:cNvPr id="14" name="Picture 13">
            <a:extLst>
              <a:ext uri="{FF2B5EF4-FFF2-40B4-BE49-F238E27FC236}">
                <a16:creationId xmlns:a16="http://schemas.microsoft.com/office/drawing/2014/main" id="{D1CB657E-F82E-4003-9B3C-29265B05E066}"/>
              </a:ext>
            </a:extLst>
          </p:cNvPr>
          <p:cNvPicPr>
            <a:picLocks noChangeAspect="1"/>
          </p:cNvPicPr>
          <p:nvPr/>
        </p:nvPicPr>
        <p:blipFill>
          <a:blip r:embed="rId3"/>
          <a:stretch>
            <a:fillRect/>
          </a:stretch>
        </p:blipFill>
        <p:spPr>
          <a:xfrm>
            <a:off x="4193831" y="2976227"/>
            <a:ext cx="3673016" cy="3034847"/>
          </a:xfrm>
          <a:prstGeom prst="rect">
            <a:avLst/>
          </a:prstGeom>
        </p:spPr>
      </p:pic>
      <p:pic>
        <p:nvPicPr>
          <p:cNvPr id="4" name="Picture 3">
            <a:extLst>
              <a:ext uri="{FF2B5EF4-FFF2-40B4-BE49-F238E27FC236}">
                <a16:creationId xmlns:a16="http://schemas.microsoft.com/office/drawing/2014/main" id="{1D0AE309-77BC-4775-B213-4245892A70D4}"/>
              </a:ext>
            </a:extLst>
          </p:cNvPr>
          <p:cNvPicPr>
            <a:picLocks noChangeAspect="1"/>
          </p:cNvPicPr>
          <p:nvPr/>
        </p:nvPicPr>
        <p:blipFill>
          <a:blip r:embed="rId4"/>
          <a:stretch>
            <a:fillRect/>
          </a:stretch>
        </p:blipFill>
        <p:spPr>
          <a:xfrm>
            <a:off x="193330" y="2875760"/>
            <a:ext cx="4118244" cy="3420537"/>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p:nvPr/>
        </p:nvSpPr>
        <p:spPr>
          <a:xfrm>
            <a:off x="84548" y="1445852"/>
            <a:ext cx="11973266" cy="6436827"/>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342900" indent="-342900" algn="just">
              <a:lnSpc>
                <a:spcPct val="150000"/>
              </a:lnSpc>
              <a:spcAft>
                <a:spcPts val="400"/>
              </a:spcAft>
              <a:buFont typeface="Arial" panose="020B0604020202020204" pitchFamily="34" charset="0"/>
              <a:buChar char="•"/>
            </a:pPr>
            <a:r>
              <a:rPr lang="ne-NP" altLang="ko-KR" sz="2400" dirty="0">
                <a:solidFill>
                  <a:schemeClr val="tx1">
                    <a:lumMod val="85000"/>
                    <a:lumOff val="15000"/>
                  </a:schemeClr>
                </a:solidFill>
                <a:latin typeface="खआ॥"/>
                <a:cs typeface="Kalimati" pitchFamily="2"/>
              </a:rPr>
              <a:t>जनगणना अधिकारी भन्नाले प्रदेश जनगणना कार्यालय</a:t>
            </a:r>
            <a:r>
              <a:rPr lang="en-US" altLang="ko-KR" sz="2400" dirty="0">
                <a:solidFill>
                  <a:schemeClr val="tx1">
                    <a:lumMod val="85000"/>
                    <a:lumOff val="15000"/>
                  </a:schemeClr>
                </a:solidFill>
                <a:latin typeface="खआ॥"/>
                <a:cs typeface="Kalimati" pitchFamily="2"/>
              </a:rPr>
              <a:t> </a:t>
            </a:r>
            <a:r>
              <a:rPr lang="ne-NP" altLang="ko-KR" sz="2400" dirty="0">
                <a:solidFill>
                  <a:schemeClr val="tx1">
                    <a:lumMod val="85000"/>
                    <a:lumOff val="15000"/>
                  </a:schemeClr>
                </a:solidFill>
                <a:latin typeface="Arial" panose="020B0604020202020204" pitchFamily="34" charset="0"/>
                <a:cs typeface="Kalimati" pitchFamily="2"/>
              </a:rPr>
              <a:t>(७)</a:t>
            </a:r>
            <a:r>
              <a:rPr lang="ne-NP" altLang="ko-KR" sz="2400" dirty="0">
                <a:solidFill>
                  <a:schemeClr val="tx1">
                    <a:lumMod val="85000"/>
                    <a:lumOff val="15000"/>
                  </a:schemeClr>
                </a:solidFill>
                <a:latin typeface="खआ॥"/>
                <a:cs typeface="Kalimati" pitchFamily="2"/>
              </a:rPr>
              <a:t>, जिल्ला जनगणना कार्यालय</a:t>
            </a:r>
            <a:r>
              <a:rPr lang="en-US" altLang="ko-KR" sz="2400" dirty="0">
                <a:solidFill>
                  <a:schemeClr val="tx1">
                    <a:lumMod val="85000"/>
                    <a:lumOff val="15000"/>
                  </a:schemeClr>
                </a:solidFill>
                <a:latin typeface="खआ॥"/>
                <a:cs typeface="Kalimati" pitchFamily="2"/>
              </a:rPr>
              <a:t> </a:t>
            </a:r>
            <a:r>
              <a:rPr lang="ne-NP" altLang="ko-KR" sz="2400" dirty="0">
                <a:solidFill>
                  <a:schemeClr val="tx1">
                    <a:lumMod val="85000"/>
                    <a:lumOff val="15000"/>
                  </a:schemeClr>
                </a:solidFill>
                <a:latin typeface="Arial" panose="020B0604020202020204" pitchFamily="34" charset="0"/>
                <a:cs typeface="Kalimati" pitchFamily="2"/>
              </a:rPr>
              <a:t>(८७)</a:t>
            </a:r>
            <a:r>
              <a:rPr lang="ne-NP" altLang="ko-KR" sz="2400" dirty="0">
                <a:solidFill>
                  <a:schemeClr val="tx1">
                    <a:lumMod val="85000"/>
                    <a:lumOff val="15000"/>
                  </a:schemeClr>
                </a:solidFill>
                <a:latin typeface="खआ॥"/>
                <a:cs typeface="Kalimati" pitchFamily="2"/>
              </a:rPr>
              <a:t> र स्थानीय जनगणना कार्यालय </a:t>
            </a:r>
            <a:r>
              <a:rPr lang="ne-NP" altLang="ko-KR" sz="2400" dirty="0">
                <a:solidFill>
                  <a:schemeClr val="tx1">
                    <a:lumMod val="85000"/>
                    <a:lumOff val="15000"/>
                  </a:schemeClr>
                </a:solidFill>
                <a:latin typeface="Arial" panose="020B0604020202020204" pitchFamily="34" charset="0"/>
                <a:cs typeface="Kalimati" pitchFamily="2"/>
              </a:rPr>
              <a:t>(३४९)</a:t>
            </a:r>
            <a:r>
              <a:rPr lang="en-US" altLang="ko-KR" sz="2400" dirty="0">
                <a:solidFill>
                  <a:schemeClr val="tx1">
                    <a:lumMod val="85000"/>
                    <a:lumOff val="15000"/>
                  </a:schemeClr>
                </a:solidFill>
                <a:latin typeface="Arial" panose="020B0604020202020204" pitchFamily="34" charset="0"/>
                <a:cs typeface="Kalimati" pitchFamily="2"/>
              </a:rPr>
              <a:t> </a:t>
            </a:r>
            <a:r>
              <a:rPr lang="ne-NP" altLang="ko-KR" sz="2400" dirty="0">
                <a:solidFill>
                  <a:schemeClr val="tx1">
                    <a:lumMod val="85000"/>
                    <a:lumOff val="15000"/>
                  </a:schemeClr>
                </a:solidFill>
                <a:latin typeface="खआ॥"/>
                <a:cs typeface="Kalimati" pitchFamily="2"/>
              </a:rPr>
              <a:t>का प्रमुखलाई बुझिन्छ ।</a:t>
            </a:r>
          </a:p>
          <a:p>
            <a:pPr marL="342900" indent="-342900" algn="just">
              <a:lnSpc>
                <a:spcPct val="150000"/>
              </a:lnSpc>
              <a:spcAft>
                <a:spcPts val="400"/>
              </a:spcAft>
              <a:buFont typeface="Arial" panose="020B0604020202020204" pitchFamily="34" charset="0"/>
              <a:buChar char="•"/>
            </a:pPr>
            <a:r>
              <a:rPr lang="ne-NP" altLang="ko-KR" sz="2400" dirty="0">
                <a:solidFill>
                  <a:schemeClr val="tx1">
                    <a:lumMod val="85000"/>
                    <a:lumOff val="15000"/>
                  </a:schemeClr>
                </a:solidFill>
                <a:latin typeface="खआ॥"/>
                <a:cs typeface="Kalimati" pitchFamily="2"/>
              </a:rPr>
              <a:t>प्रदेश सरकारका राजधानी रहेका जिल्लामा प्रदेश जनगणना अधिकारी रहने छन् ।</a:t>
            </a:r>
          </a:p>
          <a:p>
            <a:pPr marL="342900" indent="-342900" algn="just">
              <a:lnSpc>
                <a:spcPct val="150000"/>
              </a:lnSpc>
              <a:spcAft>
                <a:spcPts val="400"/>
              </a:spcAft>
              <a:buFont typeface="Arial" panose="020B0604020202020204" pitchFamily="34" charset="0"/>
              <a:buChar char="•"/>
            </a:pPr>
            <a:r>
              <a:rPr lang="ne-NP" altLang="ko-KR" sz="2400" dirty="0">
                <a:solidFill>
                  <a:schemeClr val="tx1">
                    <a:lumMod val="85000"/>
                    <a:lumOff val="15000"/>
                  </a:schemeClr>
                </a:solidFill>
                <a:latin typeface="खआ॥"/>
                <a:cs typeface="Kalimati" pitchFamily="2"/>
              </a:rPr>
              <a:t>प्रदेश जनगणना अधिकारीले जनगणना कार्यालय रहेको जिल्लाको जिल्ला जनगणना अधिकारीको रुपमा समेत काम गर्नुपर्ने छ ।</a:t>
            </a:r>
            <a:endParaRPr lang="en-US" altLang="ko-KR" sz="2400" dirty="0">
              <a:solidFill>
                <a:schemeClr val="tx1">
                  <a:lumMod val="85000"/>
                  <a:lumOff val="15000"/>
                </a:schemeClr>
              </a:solidFill>
              <a:latin typeface="खआ॥"/>
              <a:cs typeface="Kalimati" pitchFamily="2"/>
            </a:endParaRPr>
          </a:p>
          <a:p>
            <a:pPr marL="342900" indent="-342900" algn="just">
              <a:lnSpc>
                <a:spcPct val="150000"/>
              </a:lnSpc>
              <a:spcAft>
                <a:spcPts val="400"/>
              </a:spcAft>
              <a:buFont typeface="Arial" panose="020B0604020202020204" pitchFamily="34" charset="0"/>
              <a:buChar char="•"/>
            </a:pPr>
            <a:r>
              <a:rPr lang="ne-NP" altLang="ko-KR" sz="2400" dirty="0">
                <a:solidFill>
                  <a:schemeClr val="tx1">
                    <a:lumMod val="85000"/>
                    <a:lumOff val="15000"/>
                  </a:schemeClr>
                </a:solidFill>
                <a:latin typeface="खआ॥"/>
                <a:cs typeface="Kalimati" pitchFamily="2"/>
              </a:rPr>
              <a:t>आफू खटिएको जिल्लामा जनगणना सम्बन्धमा सम्पूर्ण काम कारवाही गर्नु गराउनु जिल्ला जनगणना अधिकारीको कर्तव्य हुनेछ ।</a:t>
            </a:r>
            <a:endParaRPr lang="en-US" altLang="ko-KR" sz="2400" dirty="0">
              <a:solidFill>
                <a:schemeClr val="tx1">
                  <a:lumMod val="85000"/>
                  <a:lumOff val="15000"/>
                </a:schemeClr>
              </a:solidFill>
              <a:latin typeface="खआ॥"/>
              <a:cs typeface="Kalimati" pitchFamily="2"/>
            </a:endParaRPr>
          </a:p>
          <a:p>
            <a:pPr marL="342900" indent="-342900" algn="just">
              <a:lnSpc>
                <a:spcPct val="150000"/>
              </a:lnSpc>
              <a:spcAft>
                <a:spcPts val="400"/>
              </a:spcAft>
              <a:buFont typeface="Arial" panose="020B0604020202020204" pitchFamily="34" charset="0"/>
              <a:buChar char="•"/>
            </a:pPr>
            <a:r>
              <a:rPr lang="ne-NP" altLang="ko-KR" sz="2400" dirty="0">
                <a:solidFill>
                  <a:schemeClr val="tx1">
                    <a:lumMod val="85000"/>
                    <a:lumOff val="15000"/>
                  </a:schemeClr>
                </a:solidFill>
                <a:latin typeface="खआ॥"/>
                <a:cs typeface="Kalimati" pitchFamily="2"/>
              </a:rPr>
              <a:t>स्थानीय जनगणना कार्यालय</a:t>
            </a:r>
            <a:r>
              <a:rPr lang="en-US" altLang="ko-KR" sz="2400" dirty="0">
                <a:solidFill>
                  <a:schemeClr val="tx1">
                    <a:lumMod val="85000"/>
                    <a:lumOff val="15000"/>
                  </a:schemeClr>
                </a:solidFill>
                <a:latin typeface="खआ॥"/>
                <a:cs typeface="Kalimati" pitchFamily="2"/>
              </a:rPr>
              <a:t> </a:t>
            </a:r>
            <a:r>
              <a:rPr lang="ne-NP" altLang="ko-KR" sz="2400" dirty="0">
                <a:solidFill>
                  <a:schemeClr val="tx1">
                    <a:lumMod val="85000"/>
                    <a:lumOff val="15000"/>
                  </a:schemeClr>
                </a:solidFill>
                <a:latin typeface="Arial" panose="020B0604020202020204" pitchFamily="34" charset="0"/>
                <a:cs typeface="Kalimati" pitchFamily="2"/>
              </a:rPr>
              <a:t>(</a:t>
            </a:r>
            <a:r>
              <a:rPr lang="ne-NP" altLang="ko-KR" sz="2400" dirty="0">
                <a:solidFill>
                  <a:schemeClr val="tx1">
                    <a:lumMod val="85000"/>
                    <a:lumOff val="15000"/>
                  </a:schemeClr>
                </a:solidFill>
                <a:latin typeface="खआ॥"/>
                <a:cs typeface="Kalimati" pitchFamily="2"/>
              </a:rPr>
              <a:t>एक वा एकभन्दा बढी गा.पा./न.पा. समेट्ने क्षेत्र</a:t>
            </a:r>
            <a:r>
              <a:rPr lang="ne-NP" altLang="ko-KR" sz="2400" dirty="0">
                <a:solidFill>
                  <a:schemeClr val="tx1">
                    <a:lumMod val="85000"/>
                    <a:lumOff val="15000"/>
                  </a:schemeClr>
                </a:solidFill>
                <a:latin typeface="Arial" panose="020B0604020202020204" pitchFamily="34" charset="0"/>
                <a:cs typeface="Kalimati" pitchFamily="2"/>
              </a:rPr>
              <a:t>) भित्र </a:t>
            </a:r>
            <a:r>
              <a:rPr lang="ne-NP" altLang="ko-KR" sz="2400" dirty="0">
                <a:solidFill>
                  <a:schemeClr val="tx1">
                    <a:lumMod val="85000"/>
                    <a:lumOff val="15000"/>
                  </a:schemeClr>
                </a:solidFill>
                <a:latin typeface="खआ॥"/>
                <a:cs typeface="Kalimati" pitchFamily="2"/>
              </a:rPr>
              <a:t>सफलता साथ जनगणना सम्पन्न गराउने जिम्मेवारी स्थानीय जनगणना अधिकारीको हुनेछ </a:t>
            </a:r>
          </a:p>
          <a:p>
            <a:pPr marL="342900" indent="-342900" algn="just">
              <a:lnSpc>
                <a:spcPct val="150000"/>
              </a:lnSpc>
              <a:spcAft>
                <a:spcPts val="400"/>
              </a:spcAft>
              <a:buFont typeface="Arial" panose="020B0604020202020204" pitchFamily="34" charset="0"/>
              <a:buChar char="•"/>
            </a:pPr>
            <a:endParaRPr lang="ne-NP" altLang="ko-KR" sz="2400" dirty="0">
              <a:solidFill>
                <a:schemeClr val="tx1">
                  <a:lumMod val="85000"/>
                  <a:lumOff val="15000"/>
                </a:schemeClr>
              </a:solidFill>
              <a:latin typeface="खआ॥"/>
              <a:cs typeface="Kalimati" pitchFamily="2"/>
            </a:endParaRPr>
          </a:p>
          <a:p>
            <a:pPr algn="just">
              <a:lnSpc>
                <a:spcPct val="150000"/>
              </a:lnSpc>
              <a:spcAft>
                <a:spcPts val="400"/>
              </a:spcAft>
            </a:pPr>
            <a:endParaRPr lang="en-US" altLang="ko-KR" sz="2400" dirty="0">
              <a:solidFill>
                <a:schemeClr val="tx1">
                  <a:lumMod val="85000"/>
                  <a:lumOff val="15000"/>
                </a:schemeClr>
              </a:solidFill>
              <a:latin typeface="खआ॥"/>
              <a:cs typeface="Kalimati" pitchFamily="2"/>
            </a:endParaRPr>
          </a:p>
        </p:txBody>
      </p:sp>
      <p:sp>
        <p:nvSpPr>
          <p:cNvPr id="11" name="Slide Number Placeholder 19"/>
          <p:cNvSpPr txBox="1">
            <a:spLocks/>
          </p:cNvSpPr>
          <p:nvPr/>
        </p:nvSpPr>
        <p:spPr>
          <a:xfrm>
            <a:off x="9314614" y="64384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smtClean="0">
                <a:latin typeface="Fontasy Himali" panose="04020500000000000000" pitchFamily="82" charset="0"/>
              </a:rPr>
              <a:pPr algn="r"/>
              <a:t>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E2FA30F8-8DD2-473D-85CA-AAC67C3AA802}"/>
              </a:ext>
            </a:extLst>
          </p:cNvPr>
          <p:cNvSpPr txBox="1"/>
          <p:nvPr/>
        </p:nvSpPr>
        <p:spPr>
          <a:xfrm>
            <a:off x="-76709" y="922632"/>
            <a:ext cx="12134523" cy="523220"/>
          </a:xfrm>
          <a:prstGeom prst="rect">
            <a:avLst/>
          </a:prstGeom>
          <a:noFill/>
        </p:spPr>
        <p:txBody>
          <a:bodyPr wrap="square">
            <a:spAutoFit/>
          </a:bodyPr>
          <a:lstStyle/>
          <a:p>
            <a:pPr algn="ctr">
              <a:spcAft>
                <a:spcPts val="400"/>
              </a:spcAft>
            </a:pPr>
            <a:r>
              <a:rPr lang="ne-NP" altLang="ko-KR" sz="2800" b="1" dirty="0">
                <a:solidFill>
                  <a:srgbClr val="002060"/>
                </a:solidFill>
                <a:latin typeface="खआ॥"/>
                <a:cs typeface="Kalimati" pitchFamily="2"/>
              </a:rPr>
              <a:t>जनगणना अधिकारी </a:t>
            </a:r>
          </a:p>
        </p:txBody>
      </p:sp>
    </p:spTree>
    <p:extLst>
      <p:ext uri="{BB962C8B-B14F-4D97-AF65-F5344CB8AC3E}">
        <p14:creationId xmlns:p14="http://schemas.microsoft.com/office/powerpoint/2010/main" val="240896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p:nvPr/>
        </p:nvSpPr>
        <p:spPr>
          <a:xfrm>
            <a:off x="134186" y="2633426"/>
            <a:ext cx="5192726" cy="2623795"/>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lnSpc>
                <a:spcPct val="150000"/>
              </a:lnSpc>
              <a:spcAft>
                <a:spcPts val="400"/>
              </a:spcAft>
            </a:pPr>
            <a:r>
              <a:rPr lang="ne-NP" altLang="ko-KR" sz="2800" b="1" dirty="0">
                <a:solidFill>
                  <a:srgbClr val="002060"/>
                </a:solidFill>
                <a:latin typeface="खआ॥"/>
                <a:cs typeface="Kalimati" pitchFamily="2"/>
              </a:rPr>
              <a:t>राष्ट्रिय जनगणना सञ्चालन तथा व्यवस्थापन आदेश, २०७६ बमोजिम जनगणना अधिकारीको काम, कर्तव्य र अधिकार</a:t>
            </a:r>
          </a:p>
        </p:txBody>
      </p:sp>
      <p:sp>
        <p:nvSpPr>
          <p:cNvPr id="11" name="Slide Number Placeholder 19"/>
          <p:cNvSpPr txBox="1">
            <a:spLocks/>
          </p:cNvSpPr>
          <p:nvPr/>
        </p:nvSpPr>
        <p:spPr>
          <a:xfrm>
            <a:off x="9314614" y="64384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grpSp>
        <p:nvGrpSpPr>
          <p:cNvPr id="2" name="Group 1">
            <a:extLst>
              <a:ext uri="{FF2B5EF4-FFF2-40B4-BE49-F238E27FC236}">
                <a16:creationId xmlns:a16="http://schemas.microsoft.com/office/drawing/2014/main" id="{5B9A8DEF-C16F-40EB-A8B0-D21ED1572FF0}"/>
              </a:ext>
            </a:extLst>
          </p:cNvPr>
          <p:cNvGrpSpPr/>
          <p:nvPr/>
        </p:nvGrpSpPr>
        <p:grpSpPr>
          <a:xfrm>
            <a:off x="6096000" y="1020726"/>
            <a:ext cx="5970019" cy="5275775"/>
            <a:chOff x="10107860" y="4020008"/>
            <a:chExt cx="1958159" cy="2276493"/>
          </a:xfrm>
        </p:grpSpPr>
        <p:pic>
          <p:nvPicPr>
            <p:cNvPr id="5" name="Picture 3" descr="H:\CBS_Tutorial\PPT Templates\Sanchaalan Aadesh.jpg">
              <a:extLst>
                <a:ext uri="{FF2B5EF4-FFF2-40B4-BE49-F238E27FC236}">
                  <a16:creationId xmlns:a16="http://schemas.microsoft.com/office/drawing/2014/main" id="{1CFA4D13-E8EA-4FC8-B7AE-89F954E8414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406"/>
            <a:stretch/>
          </p:blipFill>
          <p:spPr bwMode="auto">
            <a:xfrm>
              <a:off x="10107860" y="4095601"/>
              <a:ext cx="1140142" cy="198389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7" name="Picture 2" descr="H:\CBS_Tutorial\PPT Templates\Explaining.png">
              <a:extLst>
                <a:ext uri="{FF2B5EF4-FFF2-40B4-BE49-F238E27FC236}">
                  <a16:creationId xmlns:a16="http://schemas.microsoft.com/office/drawing/2014/main" id="{DC0837CD-D58B-4239-B975-9304833D5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8568" y="4020008"/>
              <a:ext cx="1857451" cy="22764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16211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422923"/>
            <a:ext cx="9962707" cy="5442516"/>
          </a:xfrm>
          <a:prstGeom prst="rect">
            <a:avLst/>
          </a:prstGeom>
          <a:noFill/>
        </p:spPr>
        <p:txBody>
          <a:bodyPr wrap="square" rtlCol="0">
            <a:spAutoFit/>
          </a:bodyPr>
          <a:lstStyle/>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राष्ट्रिय जनगणनाको लागि प्रदेशस्तरमा सरकारी निकाय, गैरसरकारी संस्था, निजी क्षेत्र तथा अन्य सरोकारवालाहरूसँग समन्वय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प्रदेशमा जनगणना सम्बन्धी तालिम सञ्चालन गर्ने र जिल्लास्तरमा सञ्चालन हुने तालिमको सहजीकरण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विभागबाट जनगणना कार्यालयमा पठाइने जनगणना सामाग्री ढुवानी, भण्डारण तथा सुरक्षा व्यवस्थापनका कार्यमा आवश्यकता अनुसार सहयोग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प्रदेश जनगणना कार्यालयको प्रशासनिक, आर्थिक र जनशक्ति लगायतको व्यवस्थापन कार्य गर्ने, र</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विभागको निर्देशन अनुसारका अन्य कार्य गर्ने । </a:t>
            </a:r>
          </a:p>
        </p:txBody>
      </p:sp>
      <p:sp>
        <p:nvSpPr>
          <p:cNvPr id="4" name="Rectangle 3"/>
          <p:cNvSpPr/>
          <p:nvPr/>
        </p:nvSpPr>
        <p:spPr>
          <a:xfrm>
            <a:off x="432620" y="835590"/>
            <a:ext cx="9016179" cy="523220"/>
          </a:xfrm>
          <a:prstGeom prst="rect">
            <a:avLst/>
          </a:prstGeom>
        </p:spPr>
        <p:txBody>
          <a:bodyPr wrap="square">
            <a:spAutoFit/>
          </a:bodyPr>
          <a:lstStyle/>
          <a:p>
            <a:pPr algn="ctr"/>
            <a:r>
              <a:rPr lang="ne-NP" sz="2800" b="1" dirty="0">
                <a:solidFill>
                  <a:srgbClr val="002060"/>
                </a:solidFill>
                <a:cs typeface="Kalimati" pitchFamily="2"/>
              </a:rPr>
              <a:t>प्रदेश जनगणना अधिकारीको </a:t>
            </a:r>
            <a:r>
              <a:rPr lang="hi-IN" sz="2800" b="1" dirty="0">
                <a:solidFill>
                  <a:srgbClr val="002060"/>
                </a:solidFill>
                <a:cs typeface="Kalimati" pitchFamily="2"/>
              </a:rPr>
              <a:t>काम, कर्तव्य र </a:t>
            </a:r>
            <a:r>
              <a:rPr lang="ne-NP" sz="2800" b="1" dirty="0">
                <a:solidFill>
                  <a:srgbClr val="002060"/>
                </a:solidFill>
                <a:cs typeface="Kalimati" pitchFamily="2"/>
              </a:rPr>
              <a:t>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6</a:t>
            </a:fld>
            <a:endParaRPr lang="en-US" dirty="0"/>
          </a:p>
        </p:txBody>
      </p:sp>
      <p:pic>
        <p:nvPicPr>
          <p:cNvPr id="11" name="Picture 10">
            <a:extLst>
              <a:ext uri="{FF2B5EF4-FFF2-40B4-BE49-F238E27FC236}">
                <a16:creationId xmlns:a16="http://schemas.microsoft.com/office/drawing/2014/main" id="{57A06822-A822-4716-9949-77793FDA3A76}"/>
              </a:ext>
            </a:extLst>
          </p:cNvPr>
          <p:cNvPicPr>
            <a:picLocks noChangeAspect="1"/>
          </p:cNvPicPr>
          <p:nvPr/>
        </p:nvPicPr>
        <p:blipFill>
          <a:blip r:embed="rId2"/>
          <a:stretch>
            <a:fillRect/>
          </a:stretch>
        </p:blipFill>
        <p:spPr>
          <a:xfrm>
            <a:off x="10090294" y="2700668"/>
            <a:ext cx="2011562" cy="1983899"/>
          </a:xfrm>
          <a:prstGeom prst="rect">
            <a:avLst/>
          </a:prstGeom>
        </p:spPr>
      </p:pic>
    </p:spTree>
    <p:extLst>
      <p:ext uri="{BB962C8B-B14F-4D97-AF65-F5344CB8AC3E}">
        <p14:creationId xmlns:p14="http://schemas.microsoft.com/office/powerpoint/2010/main" val="3409855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666" y="1414887"/>
            <a:ext cx="9350475" cy="5442516"/>
          </a:xfrm>
          <a:prstGeom prst="rect">
            <a:avLst/>
          </a:prstGeom>
          <a:noFill/>
        </p:spPr>
        <p:txBody>
          <a:bodyPr wrap="square" rtlCol="0">
            <a:spAutoFit/>
          </a:bodyPr>
          <a:lstStyle/>
          <a:p>
            <a:pPr lvl="1"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जिल्लास्तरमा राष्ट्रिय जनगणनाको लागि सरकारी निकाय, गैरसरकारी संस्था, निजी क्षेत्र तथा सरोकारवालाहरुसँग समन्वय गर्ने,</a:t>
            </a:r>
          </a:p>
          <a:p>
            <a:pPr lvl="1" indent="-339725"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जिल्लाभित्र </a:t>
            </a:r>
            <a:r>
              <a:rPr lang="ne-NP" sz="2400" dirty="0">
                <a:ea typeface="Calibri"/>
                <a:cs typeface="Kalimati" pitchFamily="2"/>
              </a:rPr>
              <a:t>खटिने गणक तथा सुपरीवेक्षकको आवश्यक व्यवस्था गर्ने,</a:t>
            </a:r>
          </a:p>
          <a:p>
            <a:pPr lvl="1"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 कार्यालयले सञ्चालन गर्ने स्थलगत तथ्याङ्क सङ्कलन कार्यको अनुगमन </a:t>
            </a:r>
            <a:r>
              <a:rPr lang="en-US" sz="2400" dirty="0">
                <a:ea typeface="Calibri"/>
                <a:cs typeface="Kalimati" pitchFamily="2"/>
              </a:rPr>
              <a:t>	</a:t>
            </a:r>
            <a:r>
              <a:rPr lang="ne-NP" sz="2400" dirty="0">
                <a:ea typeface="Calibri"/>
                <a:cs typeface="Kalimati" pitchFamily="2"/>
              </a:rPr>
              <a:t>तथा सुपरीवेक्षण गर्ने,</a:t>
            </a:r>
          </a:p>
          <a:p>
            <a:pPr lvl="1"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जिल्लास्तरमा </a:t>
            </a:r>
            <a:r>
              <a:rPr lang="ne-NP" sz="2400">
                <a:ea typeface="Calibri"/>
                <a:cs typeface="Kalimati" pitchFamily="2"/>
              </a:rPr>
              <a:t>हुने सुपरिवेक्षक तालिम </a:t>
            </a:r>
            <a:r>
              <a:rPr lang="ne-NP" sz="2400" dirty="0">
                <a:ea typeface="Calibri"/>
                <a:cs typeface="Kalimati" pitchFamily="2"/>
              </a:rPr>
              <a:t>सञ्चालन गर्ने र स्थानीयस्तरमा सञ्चालन </a:t>
            </a:r>
            <a:r>
              <a:rPr lang="ne-NP" sz="2400">
                <a:ea typeface="Calibri"/>
                <a:cs typeface="Kalimati" pitchFamily="2"/>
              </a:rPr>
              <a:t>हुने गणक तालिमको सहजीकरण तथा सुपरिवेक्षण </a:t>
            </a:r>
            <a:r>
              <a:rPr lang="ne-NP" sz="2400" dirty="0">
                <a:ea typeface="Calibri"/>
                <a:cs typeface="Kalimati" pitchFamily="2"/>
              </a:rPr>
              <a:t>गर्ने,</a:t>
            </a:r>
          </a:p>
          <a:p>
            <a:pPr lvl="1"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विभागबाट प्राप्त भएका जनगणना सामग्रीको भण्डारण र सुरक्षा व्यवस्थापन गर्ने,</a:t>
            </a:r>
          </a:p>
        </p:txBody>
      </p:sp>
      <p:sp>
        <p:nvSpPr>
          <p:cNvPr id="4" name="Rectangle 3"/>
          <p:cNvSpPr/>
          <p:nvPr/>
        </p:nvSpPr>
        <p:spPr>
          <a:xfrm>
            <a:off x="353962" y="899068"/>
            <a:ext cx="9016179" cy="523220"/>
          </a:xfrm>
          <a:prstGeom prst="rect">
            <a:avLst/>
          </a:prstGeom>
        </p:spPr>
        <p:txBody>
          <a:bodyPr wrap="square">
            <a:spAutoFit/>
          </a:bodyPr>
          <a:lstStyle/>
          <a:p>
            <a:pPr algn="ctr"/>
            <a:r>
              <a:rPr lang="ne-NP" sz="2800" b="1" dirty="0">
                <a:solidFill>
                  <a:srgbClr val="002060"/>
                </a:solidFill>
                <a:cs typeface="Kalimati" pitchFamily="2"/>
              </a:rPr>
              <a:t>जिल्ला जनगणना अधिकारीको </a:t>
            </a:r>
            <a:r>
              <a:rPr lang="hi-IN" sz="2800" b="1" dirty="0">
                <a:solidFill>
                  <a:srgbClr val="002060"/>
                </a:solidFill>
                <a:cs typeface="Kalimati" pitchFamily="2"/>
              </a:rPr>
              <a:t>काम, कर्तव्य र </a:t>
            </a:r>
            <a:r>
              <a:rPr lang="ne-NP" sz="2800" b="1" dirty="0">
                <a:solidFill>
                  <a:srgbClr val="002060"/>
                </a:solidFill>
                <a:cs typeface="Kalimati" pitchFamily="2"/>
              </a:rPr>
              <a:t>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7</a:t>
            </a:fld>
            <a:endParaRPr lang="en-US" dirty="0"/>
          </a:p>
        </p:txBody>
      </p:sp>
      <p:pic>
        <p:nvPicPr>
          <p:cNvPr id="9" name="Picture 8">
            <a:extLst>
              <a:ext uri="{FF2B5EF4-FFF2-40B4-BE49-F238E27FC236}">
                <a16:creationId xmlns:a16="http://schemas.microsoft.com/office/drawing/2014/main" id="{46102189-64B1-4F7A-AB67-57786DCE61AF}"/>
              </a:ext>
            </a:extLst>
          </p:cNvPr>
          <p:cNvPicPr>
            <a:picLocks noChangeAspect="1"/>
          </p:cNvPicPr>
          <p:nvPr/>
        </p:nvPicPr>
        <p:blipFill rotWithShape="1">
          <a:blip r:embed="rId2"/>
          <a:srcRect l="13549" b="3"/>
          <a:stretch/>
        </p:blipFill>
        <p:spPr>
          <a:xfrm>
            <a:off x="9856380" y="2152329"/>
            <a:ext cx="2330539" cy="2694355"/>
          </a:xfrm>
          <a:prstGeom prst="rect">
            <a:avLst/>
          </a:prstGeom>
        </p:spPr>
      </p:pic>
      <p:sp>
        <p:nvSpPr>
          <p:cNvPr id="8" name="TextBox 7">
            <a:extLst>
              <a:ext uri="{FF2B5EF4-FFF2-40B4-BE49-F238E27FC236}">
                <a16:creationId xmlns:a16="http://schemas.microsoft.com/office/drawing/2014/main" id="{21CAED47-16F3-40AF-A864-C03659E32814}"/>
              </a:ext>
            </a:extLst>
          </p:cNvPr>
          <p:cNvSpPr txBox="1"/>
          <p:nvPr/>
        </p:nvSpPr>
        <p:spPr>
          <a:xfrm>
            <a:off x="5441220" y="6439424"/>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1899776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75" y="1379755"/>
            <a:ext cx="11941978" cy="5442516"/>
          </a:xfrm>
          <a:prstGeom prst="rect">
            <a:avLst/>
          </a:prstGeom>
          <a:noFill/>
        </p:spPr>
        <p:txBody>
          <a:bodyPr wrap="square" rtlCol="0">
            <a:spAutoFit/>
          </a:bodyPr>
          <a:lstStyle/>
          <a:p>
            <a:pPr marL="460375"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स्थानीय जनगणना कार्यालयमा जनगणना सम्बन्धी सामग्रीको सुरक्षित रुपमा ढुवानी गर्ने व्यवस्था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स्थानीय जनगणना कार्यालयबाट सङ्कलित फाराम तथा सामग्रीहरु विभागले तोके बमोजिमको स्थानमा सुरक्षित रुपमा ढुवानी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राष्ट्रिय </a:t>
            </a:r>
            <a:r>
              <a:rPr lang="ne-NP" sz="2400">
                <a:ea typeface="Calibri"/>
                <a:cs typeface="Kalimati" pitchFamily="2"/>
              </a:rPr>
              <a:t>जनगणना कार्यका लागि जिल्लास्तरबाट </a:t>
            </a:r>
            <a:r>
              <a:rPr lang="ne-NP" sz="2400" dirty="0">
                <a:ea typeface="Calibri"/>
                <a:cs typeface="Kalimati" pitchFamily="2"/>
              </a:rPr>
              <a:t>खटिएका </a:t>
            </a:r>
            <a:r>
              <a:rPr lang="ne-NP" sz="2400">
                <a:ea typeface="Calibri"/>
                <a:cs typeface="Kalimati" pitchFamily="2"/>
              </a:rPr>
              <a:t>कर्मचारीको अनुगमन र सुपरीवेक्षण </a:t>
            </a:r>
            <a:r>
              <a:rPr lang="ne-NP" sz="2400" dirty="0">
                <a:ea typeface="Calibri"/>
                <a:cs typeface="Kalimati" pitchFamily="2"/>
              </a:rPr>
              <a:t>गर्ने तथा त्यस्ता कर्मचारीलाई आवश्यक निर्देशन दिने र नियन्त्रण गर्ने,</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जिल्ला जनगणना कार्यालयको प्रशासनिक, आर्थिक र जनशक्ति लगायत व्यवस्थापनका कार्य गर्ने र </a:t>
            </a:r>
          </a:p>
          <a:p>
            <a:pPr marL="460375"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 तथा प्रदेश जनगणना अधिकारीको निर्देशन अनुसारका अन्य कार्य गर्ने । </a:t>
            </a:r>
          </a:p>
        </p:txBody>
      </p:sp>
      <p:sp>
        <p:nvSpPr>
          <p:cNvPr id="4" name="Rectangle 3"/>
          <p:cNvSpPr/>
          <p:nvPr/>
        </p:nvSpPr>
        <p:spPr>
          <a:xfrm>
            <a:off x="1087610" y="739577"/>
            <a:ext cx="9016179" cy="523220"/>
          </a:xfrm>
          <a:prstGeom prst="rect">
            <a:avLst/>
          </a:prstGeom>
        </p:spPr>
        <p:txBody>
          <a:bodyPr wrap="square">
            <a:spAutoFit/>
          </a:bodyPr>
          <a:lstStyle/>
          <a:p>
            <a:pPr algn="ctr"/>
            <a:r>
              <a:rPr lang="ne-NP" sz="2800" b="1" dirty="0">
                <a:solidFill>
                  <a:srgbClr val="002060"/>
                </a:solidFill>
                <a:cs typeface="Kalimati" pitchFamily="2"/>
              </a:rPr>
              <a:t>जिल्ला जनगणना अधिकारीको </a:t>
            </a:r>
            <a:r>
              <a:rPr lang="hi-IN" sz="2800" b="1" dirty="0">
                <a:solidFill>
                  <a:srgbClr val="002060"/>
                </a:solidFill>
                <a:cs typeface="Kalimati" pitchFamily="2"/>
              </a:rPr>
              <a:t>काम, कर्तव्य र </a:t>
            </a:r>
            <a:r>
              <a:rPr lang="ne-NP" sz="2800" b="1" dirty="0">
                <a:solidFill>
                  <a:srgbClr val="002060"/>
                </a:solidFill>
                <a:cs typeface="Kalimati" pitchFamily="2"/>
              </a:rPr>
              <a:t>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8</a:t>
            </a:fld>
            <a:endParaRPr lang="en-US" dirty="0"/>
          </a:p>
        </p:txBody>
      </p:sp>
    </p:spTree>
    <p:extLst>
      <p:ext uri="{BB962C8B-B14F-4D97-AF65-F5344CB8AC3E}">
        <p14:creationId xmlns:p14="http://schemas.microsoft.com/office/powerpoint/2010/main" val="316040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61" y="1283688"/>
            <a:ext cx="12093677" cy="5591274"/>
          </a:xfrm>
          <a:prstGeom prst="rect">
            <a:avLst/>
          </a:prstGeom>
          <a:noFill/>
        </p:spPr>
        <p:txBody>
          <a:bodyPr wrap="square" rtlCol="0">
            <a:spAutoFit/>
          </a:bodyPr>
          <a:lstStyle/>
          <a:p>
            <a:pPr marL="457200" marR="0" indent="-339725"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स्थानीय तहमा राष्ट्रिय जनगणनाको लागि स्थानीय तहका सरकारी निकाय,</a:t>
            </a:r>
            <a:r>
              <a:rPr lang="ne-NP" sz="2400" dirty="0">
                <a:ea typeface="Calibri"/>
                <a:cs typeface="Kalimati" pitchFamily="2"/>
              </a:rPr>
              <a:t> </a:t>
            </a:r>
            <a:r>
              <a:rPr lang="hi-IN" sz="2400" dirty="0">
                <a:ea typeface="Calibri"/>
                <a:cs typeface="Kalimati" pitchFamily="2"/>
              </a:rPr>
              <a:t>गैरसरकारी संस्था, निजी क्षेत्र तथा सरोकारवालाहरुसँग समन्वय गर्ने, </a:t>
            </a:r>
            <a:endParaRPr lang="en-US" sz="2400" dirty="0">
              <a:ea typeface="Calibri"/>
              <a:cs typeface="Kalimati" pitchFamily="2"/>
            </a:endParaRPr>
          </a:p>
          <a:p>
            <a:pPr marL="457200" marR="0" indent="-339725" algn="just">
              <a:lnSpc>
                <a:spcPct val="150000"/>
              </a:lnSpc>
              <a:spcBef>
                <a:spcPts val="400"/>
              </a:spcBef>
              <a:spcAft>
                <a:spcPts val="400"/>
              </a:spcAft>
              <a:buFont typeface="Arial" panose="020B0604020202020204" pitchFamily="34" charset="0"/>
              <a:buChar char="•"/>
            </a:pPr>
            <a:r>
              <a:rPr lang="hi-IN" sz="2400">
                <a:ea typeface="Calibri"/>
                <a:cs typeface="Kalimati" pitchFamily="2"/>
              </a:rPr>
              <a:t>आफ्नो</a:t>
            </a:r>
            <a:r>
              <a:rPr lang="ne-NP" sz="2400">
                <a:ea typeface="Calibri"/>
                <a:cs typeface="Kalimati" pitchFamily="2"/>
              </a:rPr>
              <a:t> </a:t>
            </a:r>
            <a:r>
              <a:rPr lang="hi-IN" sz="2400">
                <a:ea typeface="Calibri"/>
                <a:cs typeface="Kalimati" pitchFamily="2"/>
              </a:rPr>
              <a:t>कार्यक्षेत्र भित्र स्थलगत गणना</a:t>
            </a:r>
            <a:r>
              <a:rPr lang="ne-NP" sz="2400">
                <a:ea typeface="Calibri"/>
                <a:cs typeface="Kalimati" pitchFamily="2"/>
              </a:rPr>
              <a:t> गर्न आवश्यक गणकको व्यवस्थापन, गणक </a:t>
            </a:r>
            <a:r>
              <a:rPr lang="hi-IN" sz="2400">
                <a:ea typeface="Calibri"/>
                <a:cs typeface="Kalimati" pitchFamily="2"/>
              </a:rPr>
              <a:t>तालिम सञ्चालन</a:t>
            </a:r>
            <a:r>
              <a:rPr lang="ne-NP" sz="2400">
                <a:ea typeface="Calibri"/>
                <a:cs typeface="Kalimati" pitchFamily="2"/>
              </a:rPr>
              <a:t> र </a:t>
            </a:r>
            <a:r>
              <a:rPr lang="hi-IN" sz="2400">
                <a:ea typeface="Calibri"/>
                <a:cs typeface="Kalimati" pitchFamily="2"/>
              </a:rPr>
              <a:t> कार्यबोझको आधारमा गणक</a:t>
            </a:r>
            <a:r>
              <a:rPr lang="ne-NP" sz="2400">
                <a:ea typeface="Calibri"/>
                <a:cs typeface="Kalimati" pitchFamily="2"/>
              </a:rPr>
              <a:t>को खटनपटन </a:t>
            </a:r>
            <a:r>
              <a:rPr lang="hi-IN" sz="2400">
                <a:ea typeface="Calibri"/>
                <a:cs typeface="Kalimati" pitchFamily="2"/>
              </a:rPr>
              <a:t>गर्ने</a:t>
            </a:r>
            <a:r>
              <a:rPr lang="hi-IN" sz="2400" dirty="0">
                <a:ea typeface="Calibri"/>
                <a:cs typeface="Kalimati" pitchFamily="2"/>
              </a:rPr>
              <a:t>,</a:t>
            </a:r>
          </a:p>
          <a:p>
            <a:pPr marL="457200" marR="0" indent="-339725"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स्थलगत तथ्याङ्क सङ्कलन </a:t>
            </a:r>
            <a:r>
              <a:rPr lang="hi-IN" sz="2400">
                <a:ea typeface="Calibri"/>
                <a:cs typeface="Kalimati" pitchFamily="2"/>
              </a:rPr>
              <a:t>कार्यको अनुगमन </a:t>
            </a:r>
            <a:r>
              <a:rPr lang="hi-IN" sz="2400" dirty="0">
                <a:ea typeface="Calibri"/>
                <a:cs typeface="Kalimati" pitchFamily="2"/>
              </a:rPr>
              <a:t>तथा सुपरीवेक्षण गर्ने,</a:t>
            </a:r>
          </a:p>
          <a:p>
            <a:pPr marL="457200" marR="0" indent="-339725" algn="just">
              <a:lnSpc>
                <a:spcPct val="150000"/>
              </a:lnSpc>
              <a:spcBef>
                <a:spcPts val="400"/>
              </a:spcBef>
              <a:spcAft>
                <a:spcPts val="400"/>
              </a:spcAft>
              <a:buFont typeface="Arial" panose="020B0604020202020204" pitchFamily="34" charset="0"/>
              <a:buChar char="•"/>
            </a:pPr>
            <a:r>
              <a:rPr lang="hi-IN" sz="2400">
                <a:ea typeface="Calibri"/>
                <a:cs typeface="Kalimati" pitchFamily="2"/>
              </a:rPr>
              <a:t>जनगणना </a:t>
            </a:r>
            <a:r>
              <a:rPr lang="hi-IN" sz="2400" dirty="0">
                <a:ea typeface="Calibri"/>
                <a:cs typeface="Kalimati" pitchFamily="2"/>
              </a:rPr>
              <a:t>सामग्री भण्डारण, वितरण तथा सुरक्षा व्यवस्थापनको कार्य गर्ने,</a:t>
            </a:r>
            <a:r>
              <a:rPr lang="en-US" sz="2400" dirty="0">
                <a:ea typeface="Calibri"/>
                <a:cs typeface="Kalimati" pitchFamily="2"/>
              </a:rPr>
              <a:t> </a:t>
            </a:r>
          </a:p>
          <a:p>
            <a:pPr marL="457200" marR="0" indent="-339725"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सुपरीवेक्षक र गणकको कार्य उपर प्रत्यक्ष रुपमा अनुगमन, सुपरीवेक्षण गर्ने तथा आवश्यकता अनुसार निर्देशन दिने र नियन्त्रण गर्ने, </a:t>
            </a:r>
          </a:p>
          <a:p>
            <a:pPr marL="457200" marR="0" indent="-339725"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विभाग, प्रदेश तथा जिल्ला जनगणना अधिकारीको निर्देशन अनुसारका अन्य कार्य</a:t>
            </a:r>
            <a:r>
              <a:rPr lang="ne-NP" sz="2400" dirty="0">
                <a:ea typeface="Calibri"/>
                <a:cs typeface="Kalimati" pitchFamily="2"/>
              </a:rPr>
              <a:t> </a:t>
            </a:r>
            <a:r>
              <a:rPr lang="hi-IN" sz="2400" dirty="0">
                <a:ea typeface="Calibri"/>
                <a:cs typeface="Kalimati" pitchFamily="2"/>
              </a:rPr>
              <a:t>गर्ने । </a:t>
            </a:r>
            <a:endParaRPr lang="en-US" sz="2400" dirty="0">
              <a:ea typeface="Calibri"/>
              <a:cs typeface="Kalimati" pitchFamily="2"/>
            </a:endParaRPr>
          </a:p>
        </p:txBody>
      </p:sp>
      <p:sp>
        <p:nvSpPr>
          <p:cNvPr id="4" name="Rectangle 3"/>
          <p:cNvSpPr/>
          <p:nvPr/>
        </p:nvSpPr>
        <p:spPr>
          <a:xfrm>
            <a:off x="1388693" y="707303"/>
            <a:ext cx="9239977" cy="523220"/>
          </a:xfrm>
          <a:prstGeom prst="rect">
            <a:avLst/>
          </a:prstGeom>
        </p:spPr>
        <p:txBody>
          <a:bodyPr wrap="square">
            <a:spAutoFit/>
          </a:bodyPr>
          <a:lstStyle/>
          <a:p>
            <a:pPr algn="ctr"/>
            <a:r>
              <a:rPr lang="ne-NP" sz="2800" b="1" dirty="0">
                <a:solidFill>
                  <a:srgbClr val="002060"/>
                </a:solidFill>
                <a:cs typeface="Kalimati" pitchFamily="2"/>
              </a:rPr>
              <a:t>स्थानीय जनगणना अधिकारीको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9</a:t>
            </a:fld>
            <a:endParaRPr lang="en-US" dirty="0"/>
          </a:p>
        </p:txBody>
      </p:sp>
    </p:spTree>
    <p:extLst>
      <p:ext uri="{BB962C8B-B14F-4D97-AF65-F5344CB8AC3E}">
        <p14:creationId xmlns:p14="http://schemas.microsoft.com/office/powerpoint/2010/main" val="1586055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984" y="2240213"/>
            <a:ext cx="3960440" cy="3096344"/>
          </a:xfrm>
          <a:prstGeom prst="rect">
            <a:avLst/>
          </a:prstGeom>
        </p:spPr>
      </p:pic>
      <p:sp>
        <p:nvSpPr>
          <p:cNvPr id="7" name="Slide Number Placeholder 6">
            <a:extLst>
              <a:ext uri="{FF2B5EF4-FFF2-40B4-BE49-F238E27FC236}">
                <a16:creationId xmlns:a16="http://schemas.microsoft.com/office/drawing/2014/main" id="{4CC80287-0C83-424F-A084-AAD2797C5922}"/>
              </a:ext>
            </a:extLst>
          </p:cNvPr>
          <p:cNvSpPr>
            <a:spLocks noGrp="1"/>
          </p:cNvSpPr>
          <p:nvPr>
            <p:ph type="sldNum" sz="quarter" idx="11"/>
          </p:nvPr>
        </p:nvSpPr>
        <p:spPr>
          <a:xfrm>
            <a:off x="9288351" y="6353244"/>
            <a:ext cx="2743200" cy="365125"/>
          </a:xfrm>
        </p:spPr>
        <p:txBody>
          <a:bodyPr/>
          <a:lstStyle/>
          <a:p>
            <a:fld id="{2840B2E4-A264-431E-ABDE-38E3BCDA5876}" type="slidenum">
              <a:rPr lang="en-US" smtClean="0"/>
              <a:t>10</a:t>
            </a:fld>
            <a:endParaRPr lang="en-US" dirty="0"/>
          </a:p>
        </p:txBody>
      </p:sp>
      <p:sp>
        <p:nvSpPr>
          <p:cNvPr id="8" name="TextBox 7">
            <a:extLst>
              <a:ext uri="{FF2B5EF4-FFF2-40B4-BE49-F238E27FC236}">
                <a16:creationId xmlns:a16="http://schemas.microsoft.com/office/drawing/2014/main" id="{3A2C314B-E7F9-4C60-BDF1-975AD391F383}"/>
              </a:ext>
            </a:extLst>
          </p:cNvPr>
          <p:cNvSpPr txBox="1"/>
          <p:nvPr/>
        </p:nvSpPr>
        <p:spPr>
          <a:xfrm>
            <a:off x="5144728" y="3684328"/>
            <a:ext cx="6516329" cy="523220"/>
          </a:xfrm>
          <a:prstGeom prst="rect">
            <a:avLst/>
          </a:prstGeom>
          <a:noFill/>
        </p:spPr>
        <p:txBody>
          <a:bodyPr wrap="square">
            <a:spAutoFit/>
          </a:bodyPr>
          <a:lstStyle/>
          <a:p>
            <a:pPr algn="ctr"/>
            <a:r>
              <a:rPr lang="ne-NP" sz="2800" b="1" dirty="0">
                <a:solidFill>
                  <a:srgbClr val="0070C0"/>
                </a:solidFill>
                <a:latin typeface="Calibri" panose="020F0502020204030204" pitchFamily="34" charset="0"/>
                <a:ea typeface="Calibri" panose="020F0502020204030204" pitchFamily="34" charset="0"/>
                <a:cs typeface="Kalimati" panose="00000400000000000000" pitchFamily="2"/>
              </a:rPr>
              <a:t>जनगणना अधिकारीको अन्य </a:t>
            </a:r>
            <a:r>
              <a:rPr lang="hi-IN" sz="2800" b="1" dirty="0">
                <a:solidFill>
                  <a:srgbClr val="0070C0"/>
                </a:solidFill>
                <a:effectLst/>
                <a:latin typeface="Calibri" panose="020F0502020204030204" pitchFamily="34" charset="0"/>
                <a:ea typeface="Calibri" panose="020F0502020204030204" pitchFamily="34" charset="0"/>
                <a:cs typeface="Kalimati" panose="00000400000000000000" pitchFamily="2"/>
              </a:rPr>
              <a:t>कार्यहरु</a:t>
            </a:r>
            <a:endParaRPr lang="en-US" sz="2800" b="1" dirty="0">
              <a:solidFill>
                <a:srgbClr val="0070C0"/>
              </a:solidFill>
            </a:endParaRPr>
          </a:p>
        </p:txBody>
      </p:sp>
    </p:spTree>
    <p:extLst>
      <p:ext uri="{BB962C8B-B14F-4D97-AF65-F5344CB8AC3E}">
        <p14:creationId xmlns:p14="http://schemas.microsoft.com/office/powerpoint/2010/main" val="244039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3633" y="1383769"/>
            <a:ext cx="11550415" cy="5253554"/>
          </a:xfrm>
          <a:prstGeom prst="rect">
            <a:avLst/>
          </a:prstGeom>
          <a:noFill/>
        </p:spPr>
        <p:txBody>
          <a:bodyPr wrap="square" rtlCol="0">
            <a:spAutoFit/>
          </a:bodyPr>
          <a:lstStyle/>
          <a:p>
            <a:pPr marL="0" marR="0" algn="just">
              <a:lnSpc>
                <a:spcPct val="107000"/>
              </a:lnSpc>
              <a:spcBef>
                <a:spcPts val="0"/>
              </a:spcBef>
              <a:spcAft>
                <a:spcPts val="800"/>
              </a:spcAft>
            </a:pPr>
            <a:r>
              <a:rPr lang="hi-IN" sz="2400" b="1" dirty="0">
                <a:solidFill>
                  <a:srgbClr val="0070C0"/>
                </a:solidFill>
                <a:latin typeface="Calibri" panose="020F0502020204030204" pitchFamily="34" charset="0"/>
                <a:cs typeface="Kalimati" panose="00000400000000000000" pitchFamily="2"/>
              </a:rPr>
              <a:t>जिल्लामा प्रस्थान गर्नुअघि गर्नुपर्ने कार्यहरुः</a:t>
            </a:r>
            <a:endParaRPr lang="en-US" sz="2400" b="1" dirty="0">
              <a:solidFill>
                <a:srgbClr val="0070C0"/>
              </a:solidFill>
              <a:latin typeface="Calibri" panose="020F0502020204030204" pitchFamily="34" charset="0"/>
              <a:cs typeface="Kalimati" panose="00000400000000000000" pitchFamily="2"/>
            </a:endParaRPr>
          </a:p>
          <a:p>
            <a:pPr marL="342900" marR="0" indent="-342900" algn="just">
              <a:lnSpc>
                <a:spcPct val="107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केन्द्रीय तथ्याङ्क विभागबाट व्यवस्था </a:t>
            </a:r>
            <a:r>
              <a:rPr lang="hi-IN" sz="2400">
                <a:effectLst/>
                <a:latin typeface="Calibri" panose="020F0502020204030204" pitchFamily="34" charset="0"/>
                <a:ea typeface="Calibri" panose="020F0502020204030204" pitchFamily="34" charset="0"/>
                <a:cs typeface="Kalimati" panose="00000400000000000000" pitchFamily="2"/>
              </a:rPr>
              <a:t>गरिएको </a:t>
            </a:r>
            <a:r>
              <a:rPr lang="ne-NP" sz="2400">
                <a:effectLst/>
                <a:latin typeface="Calibri" panose="020F0502020204030204" pitchFamily="34" charset="0"/>
                <a:ea typeface="Calibri" panose="020F0502020204030204" pitchFamily="34" charset="0"/>
                <a:cs typeface="Kalimati" panose="00000400000000000000" pitchFamily="2"/>
              </a:rPr>
              <a:t>जिल्ला </a:t>
            </a:r>
            <a:r>
              <a:rPr lang="hi-IN" sz="2400">
                <a:effectLst/>
                <a:latin typeface="Calibri" panose="020F0502020204030204" pitchFamily="34" charset="0"/>
                <a:ea typeface="Calibri" panose="020F0502020204030204" pitchFamily="34" charset="0"/>
                <a:cs typeface="Kalimati" panose="00000400000000000000" pitchFamily="2"/>
              </a:rPr>
              <a:t>जनगणना </a:t>
            </a:r>
            <a:r>
              <a:rPr lang="hi-IN" sz="2400" dirty="0">
                <a:effectLst/>
                <a:latin typeface="Calibri" panose="020F0502020204030204" pitchFamily="34" charset="0"/>
                <a:ea typeface="Calibri" panose="020F0502020204030204" pitchFamily="34" charset="0"/>
                <a:cs typeface="Kalimati" panose="00000400000000000000" pitchFamily="2"/>
              </a:rPr>
              <a:t>अधिकारीहरुको निर्धारित </a:t>
            </a:r>
            <a:r>
              <a:rPr lang="hi-IN" sz="2400">
                <a:effectLst/>
                <a:latin typeface="Calibri" panose="020F0502020204030204" pitchFamily="34" charset="0"/>
                <a:ea typeface="Calibri" panose="020F0502020204030204" pitchFamily="34" charset="0"/>
                <a:cs typeface="Kalimati" panose="00000400000000000000" pitchFamily="2"/>
              </a:rPr>
              <a:t>समयावधिसम्मको तालिम</a:t>
            </a:r>
            <a:r>
              <a:rPr lang="ne-NP" sz="2400">
                <a:effectLst/>
                <a:latin typeface="Calibri" panose="020F0502020204030204" pitchFamily="34" charset="0"/>
                <a:ea typeface="Calibri" panose="020F0502020204030204" pitchFamily="34" charset="0"/>
                <a:cs typeface="Kalimati" panose="00000400000000000000" pitchFamily="2"/>
              </a:rPr>
              <a:t>मा</a:t>
            </a:r>
            <a:r>
              <a:rPr lang="hi-IN" sz="2400">
                <a:effectLst/>
                <a:latin typeface="Calibri" panose="020F0502020204030204" pitchFamily="34" charset="0"/>
                <a:ea typeface="Calibri" panose="020F0502020204030204" pitchFamily="34" charset="0"/>
                <a:cs typeface="Kalimati" panose="00000400000000000000" pitchFamily="2"/>
              </a:rPr>
              <a:t> </a:t>
            </a:r>
            <a:r>
              <a:rPr lang="ne-NP" sz="2400">
                <a:latin typeface="Calibri" panose="020F0502020204030204" pitchFamily="34" charset="0"/>
                <a:ea typeface="Calibri" panose="020F0502020204030204" pitchFamily="34" charset="0"/>
                <a:cs typeface="Kalimati" panose="00000400000000000000" pitchFamily="2"/>
              </a:rPr>
              <a:t>सहभागी हु</a:t>
            </a:r>
            <a:r>
              <a:rPr lang="ne-NP" sz="2400">
                <a:effectLst/>
                <a:latin typeface="Calibri" panose="020F0502020204030204" pitchFamily="34" charset="0"/>
                <a:ea typeface="Calibri" panose="020F0502020204030204" pitchFamily="34" charset="0"/>
                <a:cs typeface="Kalimati" panose="00000400000000000000" pitchFamily="2"/>
              </a:rPr>
              <a:t>ने</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 </a:t>
            </a:r>
          </a:p>
          <a:p>
            <a:pPr marL="342900" marR="0" indent="-342900" algn="just">
              <a:lnSpc>
                <a:spcPct val="107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आफूलाई </a:t>
            </a:r>
            <a:r>
              <a:rPr lang="hi-IN" sz="2400">
                <a:effectLst/>
                <a:latin typeface="Calibri" panose="020F0502020204030204" pitchFamily="34" charset="0"/>
                <a:ea typeface="Calibri" panose="020F0502020204030204" pitchFamily="34" charset="0"/>
                <a:cs typeface="Kalimati" panose="00000400000000000000" pitchFamily="2"/>
              </a:rPr>
              <a:t>तोकिएको जिल्लाको जिल्ला </a:t>
            </a:r>
            <a:r>
              <a:rPr lang="hi-IN" sz="2400" dirty="0">
                <a:effectLst/>
                <a:latin typeface="Calibri" panose="020F0502020204030204" pitchFamily="34" charset="0"/>
                <a:ea typeface="Calibri" panose="020F0502020204030204" pitchFamily="34" charset="0"/>
                <a:cs typeface="Kalimati" panose="00000400000000000000" pitchFamily="2"/>
              </a:rPr>
              <a:t>जनगणना अधिकारीको नियुक्ति</a:t>
            </a:r>
            <a:r>
              <a:rPr lang="ne-NP" sz="2400" dirty="0">
                <a:effectLst/>
                <a:latin typeface="Calibri" panose="020F0502020204030204" pitchFamily="34" charset="0"/>
                <a:ea typeface="Calibri" panose="020F0502020204030204" pitchFamily="34" charset="0"/>
                <a:cs typeface="Kalimati" panose="00000400000000000000" pitchFamily="2"/>
              </a:rPr>
              <a:t> लिने</a:t>
            </a:r>
            <a:r>
              <a:rPr lang="ne-NP" sz="2400" dirty="0">
                <a:latin typeface="Calibri" panose="020F0502020204030204" pitchFamily="34" charset="0"/>
                <a:ea typeface="Calibri" panose="020F0502020204030204" pitchFamily="34" charset="0"/>
                <a:cs typeface="Kalimati" panose="00000400000000000000" pitchFamily="2"/>
              </a:rPr>
              <a:t> ।</a:t>
            </a:r>
          </a:p>
          <a:p>
            <a:pPr marL="0" marR="0" algn="just">
              <a:lnSpc>
                <a:spcPct val="107000"/>
              </a:lnSpc>
              <a:spcBef>
                <a:spcPts val="0"/>
              </a:spcBef>
              <a:spcAft>
                <a:spcPts val="800"/>
              </a:spcAft>
            </a:pPr>
            <a:r>
              <a:rPr lang="hi-IN" sz="2400" b="1">
                <a:solidFill>
                  <a:srgbClr val="0070C0"/>
                </a:solidFill>
                <a:effectLst/>
                <a:latin typeface="Calibri" panose="020F0502020204030204" pitchFamily="34" charset="0"/>
                <a:ea typeface="Calibri" panose="020F0502020204030204" pitchFamily="34" charset="0"/>
                <a:cs typeface="Kalimati" panose="00000400000000000000" pitchFamily="2"/>
              </a:rPr>
              <a:t>जिल्लामा </a:t>
            </a:r>
            <a:r>
              <a:rPr lang="hi-IN"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पुगेपछि गणना कार्य समाप्त नभएसम्म गर्नुपर्ने मुख्य मुख्य कार्यहरुः</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07000"/>
              </a:lnSpc>
              <a:spcAft>
                <a:spcPts val="800"/>
              </a:spcAft>
              <a:buFont typeface="Arial" panose="020B0604020202020204" pitchFamily="34" charset="0"/>
              <a:buChar char="•"/>
            </a:pPr>
            <a:r>
              <a:rPr lang="hi-IN" sz="2400">
                <a:latin typeface="Calibri" panose="020F0502020204030204" pitchFamily="34" charset="0"/>
                <a:ea typeface="Calibri" panose="020F0502020204030204" pitchFamily="34" charset="0"/>
                <a:cs typeface="Kalimati" panose="00000400000000000000" pitchFamily="2"/>
              </a:rPr>
              <a:t>घर भाडामा लि</a:t>
            </a:r>
            <a:r>
              <a:rPr lang="ne-NP" sz="2400">
                <a:latin typeface="Calibri" panose="020F0502020204030204" pitchFamily="34" charset="0"/>
                <a:ea typeface="Calibri" panose="020F0502020204030204" pitchFamily="34" charset="0"/>
                <a:cs typeface="Kalimati" panose="00000400000000000000" pitchFamily="2"/>
              </a:rPr>
              <a:t>ने, </a:t>
            </a:r>
            <a:r>
              <a:rPr lang="hi-IN" sz="2400">
                <a:latin typeface="Calibri" panose="020F0502020204030204" pitchFamily="34" charset="0"/>
                <a:ea typeface="Calibri" panose="020F0502020204030204" pitchFamily="34" charset="0"/>
                <a:cs typeface="Kalimati" panose="00000400000000000000" pitchFamily="2"/>
              </a:rPr>
              <a:t> </a:t>
            </a:r>
            <a:endParaRPr lang="ne-NP" sz="2400">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07000"/>
              </a:lnSpc>
              <a:spcBef>
                <a:spcPts val="0"/>
              </a:spcBef>
              <a:spcAft>
                <a:spcPts val="800"/>
              </a:spcAft>
              <a:buFont typeface="Arial" panose="020B0604020202020204" pitchFamily="34" charset="0"/>
              <a:buChar char="•"/>
            </a:pPr>
            <a:r>
              <a:rPr lang="hi-IN" sz="2400">
                <a:effectLst/>
                <a:latin typeface="Calibri" panose="020F0502020204030204" pitchFamily="34" charset="0"/>
                <a:ea typeface="Calibri" panose="020F0502020204030204" pitchFamily="34" charset="0"/>
                <a:cs typeface="Kalimati" panose="00000400000000000000" pitchFamily="2"/>
              </a:rPr>
              <a:t>जनगणना </a:t>
            </a:r>
            <a:r>
              <a:rPr lang="hi-IN" sz="2400" dirty="0">
                <a:effectLst/>
                <a:latin typeface="Calibri" panose="020F0502020204030204" pitchFamily="34" charset="0"/>
                <a:ea typeface="Calibri" panose="020F0502020204030204" pitchFamily="34" charset="0"/>
                <a:cs typeface="Kalimati" panose="00000400000000000000" pitchFamily="2"/>
              </a:rPr>
              <a:t>समन्वय समितिको गठन गरी बैठक बो</a:t>
            </a:r>
            <a:r>
              <a:rPr lang="ne-NP" sz="2400" dirty="0">
                <a:effectLst/>
                <a:latin typeface="Calibri" panose="020F0502020204030204" pitchFamily="34" charset="0"/>
                <a:ea typeface="Calibri" panose="020F0502020204030204" pitchFamily="34" charset="0"/>
                <a:cs typeface="Kalimati" panose="00000400000000000000" pitchFamily="2"/>
              </a:rPr>
              <a:t>लाउने</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 </a:t>
            </a:r>
          </a:p>
          <a:p>
            <a:pPr marL="342900" marR="0" indent="-342900" algn="just">
              <a:lnSpc>
                <a:spcPct val="107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कार्यतालिका अनुसार कार्य प्रारम्भ </a:t>
            </a:r>
            <a:r>
              <a:rPr lang="ne-NP" sz="2400" dirty="0">
                <a:effectLst/>
                <a:latin typeface="Calibri" panose="020F0502020204030204" pitchFamily="34" charset="0"/>
                <a:ea typeface="Calibri" panose="020F0502020204030204" pitchFamily="34" charset="0"/>
                <a:cs typeface="Kalimati" panose="00000400000000000000" pitchFamily="2"/>
              </a:rPr>
              <a:t>गर्ने,  </a:t>
            </a:r>
          </a:p>
          <a:p>
            <a:pPr marL="342900" marR="0" indent="-342900" algn="just">
              <a:lnSpc>
                <a:spcPct val="107000"/>
              </a:lnSpc>
              <a:spcBef>
                <a:spcPts val="0"/>
              </a:spcBef>
              <a:spcAft>
                <a:spcPts val="800"/>
              </a:spcAft>
              <a:buFont typeface="Arial" panose="020B0604020202020204" pitchFamily="34" charset="0"/>
              <a:buChar char="•"/>
            </a:pPr>
            <a:r>
              <a:rPr lang="hi-IN" sz="2400">
                <a:effectLst/>
                <a:latin typeface="Calibri" panose="020F0502020204030204" pitchFamily="34" charset="0"/>
                <a:ea typeface="Calibri" panose="020F0502020204030204" pitchFamily="34" charset="0"/>
                <a:cs typeface="Kalimati" panose="00000400000000000000" pitchFamily="2"/>
              </a:rPr>
              <a:t>जिल्लामा </a:t>
            </a:r>
            <a:r>
              <a:rPr lang="hi-IN" sz="2400" dirty="0">
                <a:effectLst/>
                <a:latin typeface="Calibri" panose="020F0502020204030204" pitchFamily="34" charset="0"/>
                <a:ea typeface="Calibri" panose="020F0502020204030204" pitchFamily="34" charset="0"/>
                <a:cs typeface="Kalimati" panose="00000400000000000000" pitchFamily="2"/>
              </a:rPr>
              <a:t>कर्मचारी र भौतिक सामग्रीको व्यवस्था </a:t>
            </a:r>
            <a:r>
              <a:rPr lang="ne-NP" sz="2400" dirty="0">
                <a:effectLst/>
                <a:latin typeface="Calibri" panose="020F0502020204030204" pitchFamily="34" charset="0"/>
                <a:ea typeface="Calibri" panose="020F0502020204030204" pitchFamily="34" charset="0"/>
                <a:cs typeface="Kalimati" panose="00000400000000000000" pitchFamily="2"/>
              </a:rPr>
              <a:t>गर्ने</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 </a:t>
            </a:r>
          </a:p>
          <a:p>
            <a:pPr marL="342900" marR="0" indent="-342900" algn="just">
              <a:lnSpc>
                <a:spcPct val="107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तोकिएका स्थानीय </a:t>
            </a:r>
            <a:r>
              <a:rPr lang="hi-IN" sz="2400">
                <a:effectLst/>
                <a:latin typeface="Calibri" panose="020F0502020204030204" pitchFamily="34" charset="0"/>
                <a:ea typeface="Calibri" panose="020F0502020204030204" pitchFamily="34" charset="0"/>
                <a:cs typeface="Kalimati" panose="00000400000000000000" pitchFamily="2"/>
              </a:rPr>
              <a:t>जनगणना कार्यालयको</a:t>
            </a:r>
            <a:r>
              <a:rPr lang="en-US" sz="2400">
                <a:effectLst/>
                <a:latin typeface="Calibri" panose="020F0502020204030204" pitchFamily="34" charset="0"/>
                <a:ea typeface="Calibri" panose="020F0502020204030204" pitchFamily="34" charset="0"/>
                <a:cs typeface="Kalimati" panose="00000400000000000000" pitchFamily="2"/>
              </a:rPr>
              <a:t> </a:t>
            </a:r>
            <a:r>
              <a:rPr lang="ne-NP" sz="2400">
                <a:effectLst/>
                <a:latin typeface="Calibri" panose="020F0502020204030204" pitchFamily="34" charset="0"/>
                <a:ea typeface="Calibri" panose="020F0502020204030204" pitchFamily="34" charset="0"/>
                <a:cs typeface="Kalimati" panose="00000400000000000000" pitchFamily="2"/>
              </a:rPr>
              <a:t>लागि कार्यालय भवन तथा फर्निचरको</a:t>
            </a:r>
            <a:r>
              <a:rPr lang="hi-IN" sz="2400">
                <a:effectLst/>
                <a:latin typeface="Calibri" panose="020F0502020204030204" pitchFamily="34" charset="0"/>
                <a:ea typeface="Calibri" panose="020F0502020204030204" pitchFamily="34" charset="0"/>
                <a:cs typeface="Kalimati" panose="00000400000000000000" pitchFamily="2"/>
              </a:rPr>
              <a:t> व्यवस्था </a:t>
            </a:r>
            <a:r>
              <a:rPr lang="hi-IN" sz="2400" dirty="0">
                <a:effectLst/>
                <a:latin typeface="Calibri" panose="020F0502020204030204" pitchFamily="34" charset="0"/>
                <a:ea typeface="Calibri" panose="020F0502020204030204" pitchFamily="34" charset="0"/>
                <a:cs typeface="Kalimati" panose="00000400000000000000" pitchFamily="2"/>
              </a:rPr>
              <a:t>मिलाउ</a:t>
            </a:r>
            <a:r>
              <a:rPr lang="ne-NP" sz="2400" dirty="0">
                <a:effectLst/>
                <a:latin typeface="Calibri" panose="020F0502020204030204" pitchFamily="34" charset="0"/>
                <a:ea typeface="Calibri" panose="020F0502020204030204" pitchFamily="34" charset="0"/>
                <a:cs typeface="Kalimati" panose="00000400000000000000" pitchFamily="2"/>
              </a:rPr>
              <a:t>ने</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 </a:t>
            </a:r>
            <a:endParaRPr lang="ne-NP" sz="2800" b="1" dirty="0">
              <a:ea typeface="Calibri"/>
              <a:cs typeface="Kalimati" pitchFamily="2"/>
            </a:endParaRPr>
          </a:p>
        </p:txBody>
      </p:sp>
      <p:sp>
        <p:nvSpPr>
          <p:cNvPr id="4" name="Rectangle 3"/>
          <p:cNvSpPr/>
          <p:nvPr/>
        </p:nvSpPr>
        <p:spPr>
          <a:xfrm>
            <a:off x="3289522" y="860549"/>
            <a:ext cx="7730001" cy="523220"/>
          </a:xfrm>
          <a:prstGeom prst="rect">
            <a:avLst/>
          </a:prstGeom>
        </p:spPr>
        <p:txBody>
          <a:bodyPr wrap="none">
            <a:spAutoFit/>
          </a:bodyPr>
          <a:lstStyle/>
          <a:p>
            <a:r>
              <a:rPr lang="ne-NP" sz="2800" b="1">
                <a:solidFill>
                  <a:srgbClr val="002060"/>
                </a:solidFill>
                <a:cs typeface="Kalimati" pitchFamily="2"/>
              </a:rPr>
              <a:t>जिल्ला जनगणना अधिकारीले </a:t>
            </a:r>
            <a:r>
              <a:rPr lang="ne-NP" sz="2800" b="1" dirty="0">
                <a:solidFill>
                  <a:srgbClr val="002060"/>
                </a:solidFill>
                <a:cs typeface="Kalimati" pitchFamily="2"/>
              </a:rPr>
              <a:t>गर्नुपर्ने काम र 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11</a:t>
            </a:fld>
            <a:endParaRPr lang="en-US" dirty="0"/>
          </a:p>
        </p:txBody>
      </p:sp>
      <p:sp>
        <p:nvSpPr>
          <p:cNvPr id="6" name="TextBox 5">
            <a:extLst>
              <a:ext uri="{FF2B5EF4-FFF2-40B4-BE49-F238E27FC236}">
                <a16:creationId xmlns:a16="http://schemas.microsoft.com/office/drawing/2014/main" id="{F8AAAB9A-A1ED-4C79-8CF5-1FAB56B0D508}"/>
              </a:ext>
            </a:extLst>
          </p:cNvPr>
          <p:cNvSpPr txBox="1"/>
          <p:nvPr/>
        </p:nvSpPr>
        <p:spPr>
          <a:xfrm>
            <a:off x="5441220" y="6439424"/>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819306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356" y="1447567"/>
            <a:ext cx="11869801" cy="4888518"/>
          </a:xfrm>
          <a:prstGeom prst="rect">
            <a:avLst/>
          </a:prstGeom>
          <a:noFill/>
        </p:spPr>
        <p:txBody>
          <a:bodyPr wrap="square" rtlCol="0">
            <a:spAutoFit/>
          </a:bodyPr>
          <a:lstStyle/>
          <a:p>
            <a:pPr marL="0" marR="0" algn="just">
              <a:lnSpc>
                <a:spcPct val="150000"/>
              </a:lnSpc>
              <a:spcBef>
                <a:spcPts val="0"/>
              </a:spcBef>
              <a:spcAft>
                <a:spcPts val="800"/>
              </a:spcAft>
            </a:pPr>
            <a:r>
              <a:rPr lang="hi-IN"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जिल्लामा पुगेपछि गणना कार्य समाप्त नभएसम्म गर्नुपर्ने मुख्य मुख्य कार्यहरुः</a:t>
            </a:r>
            <a:endPar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जिल्ला </a:t>
            </a:r>
            <a:r>
              <a:rPr lang="ne-NP" sz="2400" dirty="0">
                <a:latin typeface="Calibri" panose="020F0502020204030204" pitchFamily="34" charset="0"/>
                <a:cs typeface="Kalimati" panose="00000400000000000000" pitchFamily="2"/>
              </a:rPr>
              <a:t>तथा </a:t>
            </a:r>
            <a:r>
              <a:rPr lang="hi-IN" sz="2400" dirty="0">
                <a:latin typeface="Calibri" panose="020F0502020204030204" pitchFamily="34" charset="0"/>
                <a:cs typeface="Kalimati" panose="00000400000000000000" pitchFamily="2"/>
              </a:rPr>
              <a:t>स्थानीय जनगणना कार्यालय तहको लैङ्गिक तथा सामाजिक समावेशीयुक्त जनगणना २०७८ को सचेतना गोष्ठी गर्ने</a:t>
            </a:r>
            <a:r>
              <a:rPr lang="ne-NP" sz="2400" dirty="0">
                <a:latin typeface="Calibri" panose="020F0502020204030204" pitchFamily="34" charset="0"/>
                <a:cs typeface="Kalimati" panose="00000400000000000000" pitchFamily="2"/>
              </a:rPr>
              <a:t>, </a:t>
            </a:r>
          </a:p>
          <a:p>
            <a:pPr marL="342900" indent="-342900" algn="just">
              <a:lnSpc>
                <a:spcPct val="150000"/>
              </a:lnSpc>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जनगणनाका लागि आवश्यक सामग्रीहरु स्थानीय जनगणना कार्यालयमा पु</a:t>
            </a:r>
            <a:r>
              <a:rPr lang="ne-NP" sz="2400" dirty="0">
                <a:latin typeface="Calibri" panose="020F0502020204030204" pitchFamily="34" charset="0"/>
                <a:cs typeface="Kalimati" panose="00000400000000000000" pitchFamily="2"/>
              </a:rPr>
              <a:t>र्</a:t>
            </a:r>
            <a:r>
              <a:rPr lang="hi-IN" sz="2400" dirty="0">
                <a:latin typeface="Calibri" panose="020F0502020204030204" pitchFamily="34" charset="0"/>
                <a:cs typeface="Kalimati" panose="00000400000000000000" pitchFamily="2"/>
              </a:rPr>
              <a:t>याउने व्यवस्था </a:t>
            </a:r>
            <a:r>
              <a:rPr lang="ne-NP" sz="2400" dirty="0">
                <a:latin typeface="Calibri" panose="020F0502020204030204" pitchFamily="34" charset="0"/>
                <a:cs typeface="Kalimati" panose="00000400000000000000" pitchFamily="2"/>
              </a:rPr>
              <a:t>गर्ने, </a:t>
            </a:r>
            <a:endParaRPr lang="en-US" sz="2400" dirty="0">
              <a:latin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आफ्नो जिल्लामा प्रचारप्रसार गर्न निकासा भएको रकमको परिधिभित्र रही आवश्यक प्रचारप्रसार कार्यक्रमहरु सञ्चालन गर्ने,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विभागबाट तयार गरिएको कार्यतालिका अनुसार तोकिएको समयभित्र जनगणनाका तोकिएका कार्यहरु सञ्चालन एवं सम्पन्न गर्ने, </a:t>
            </a:r>
          </a:p>
        </p:txBody>
      </p:sp>
      <p:sp>
        <p:nvSpPr>
          <p:cNvPr id="4" name="Rectangle 3"/>
          <p:cNvSpPr/>
          <p:nvPr/>
        </p:nvSpPr>
        <p:spPr>
          <a:xfrm>
            <a:off x="81860" y="777540"/>
            <a:ext cx="12028279" cy="523220"/>
          </a:xfrm>
          <a:prstGeom prst="rect">
            <a:avLst/>
          </a:prstGeom>
        </p:spPr>
        <p:txBody>
          <a:bodyPr wrap="square">
            <a:spAutoFit/>
          </a:bodyPr>
          <a:lstStyle/>
          <a:p>
            <a:pPr algn="ctr"/>
            <a:r>
              <a:rPr lang="ne-NP" sz="2800" b="1">
                <a:solidFill>
                  <a:srgbClr val="002060"/>
                </a:solidFill>
                <a:cs typeface="Kalimati" pitchFamily="2"/>
              </a:rPr>
              <a:t>जिल्ला जनगणना </a:t>
            </a:r>
            <a:r>
              <a:rPr lang="ne-NP" sz="2800" b="1" dirty="0">
                <a:solidFill>
                  <a:srgbClr val="002060"/>
                </a:solidFill>
                <a:cs typeface="Kalimati" pitchFamily="2"/>
              </a:rPr>
              <a:t>अधिकारीले गर्नुपर्ने काम र 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12</a:t>
            </a:fld>
            <a:endParaRPr lang="en-US" dirty="0"/>
          </a:p>
        </p:txBody>
      </p:sp>
      <p:sp>
        <p:nvSpPr>
          <p:cNvPr id="6" name="TextBox 5">
            <a:extLst>
              <a:ext uri="{FF2B5EF4-FFF2-40B4-BE49-F238E27FC236}">
                <a16:creationId xmlns:a16="http://schemas.microsoft.com/office/drawing/2014/main" id="{F30D7E51-AB5E-44E4-B9DC-14295073102D}"/>
              </a:ext>
            </a:extLst>
          </p:cNvPr>
          <p:cNvSpPr txBox="1"/>
          <p:nvPr/>
        </p:nvSpPr>
        <p:spPr>
          <a:xfrm>
            <a:off x="5441220" y="6439424"/>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3706574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356" y="1341917"/>
            <a:ext cx="11923287" cy="5673348"/>
          </a:xfrm>
          <a:prstGeom prst="rect">
            <a:avLst/>
          </a:prstGeom>
          <a:noFill/>
        </p:spPr>
        <p:txBody>
          <a:bodyPr wrap="square" rtlCol="0">
            <a:spAutoFit/>
          </a:bodyPr>
          <a:lstStyle/>
          <a:p>
            <a:pPr marL="0" marR="0" algn="just">
              <a:lnSpc>
                <a:spcPct val="150000"/>
              </a:lnSpc>
              <a:spcBef>
                <a:spcPts val="0"/>
              </a:spcBef>
              <a:spcAft>
                <a:spcPts val="800"/>
              </a:spcAft>
            </a:pPr>
            <a:r>
              <a:rPr lang="hi-IN" sz="2400" b="1" dirty="0">
                <a:solidFill>
                  <a:srgbClr val="0070C0"/>
                </a:solidFill>
                <a:latin typeface="Calibri" panose="020F0502020204030204" pitchFamily="34" charset="0"/>
                <a:cs typeface="Kalimati" panose="00000400000000000000" pitchFamily="2"/>
              </a:rPr>
              <a:t>जिल्लामा पुगेपछि गणना कार्य समाप्त नभएसम्म गर्नुपर्ने मुख्य मुख्य कार्यहरुः</a:t>
            </a:r>
            <a:endParaRPr lang="ne-NP" sz="2400" b="1" dirty="0">
              <a:solidFill>
                <a:srgbClr val="0070C0"/>
              </a:solidFill>
              <a:latin typeface="Calibri" panose="020F0502020204030204" pitchFamily="34" charset="0"/>
              <a:cs typeface="Kalimati" panose="00000400000000000000" pitchFamily="2"/>
            </a:endParaRPr>
          </a:p>
          <a:p>
            <a:pPr marL="342900" marR="0" indent="-342900" algn="just">
              <a:lnSpc>
                <a:spcPts val="4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घर तथा घरपरिवार सूचीकरणका लागि २०७८ बैशाख २६ देखि जेष्ठ १४ गतेसम्म तोकिएको हुँदा </a:t>
            </a:r>
            <a:r>
              <a:rPr lang="hi-IN" sz="2400">
                <a:latin typeface="Calibri" panose="020F0502020204030204" pitchFamily="34" charset="0"/>
                <a:cs typeface="Kalimati" panose="00000400000000000000" pitchFamily="2"/>
              </a:rPr>
              <a:t>सोहि अनुसार</a:t>
            </a:r>
            <a:r>
              <a:rPr lang="ne-NP" sz="2400">
                <a:latin typeface="Calibri" panose="020F0502020204030204" pitchFamily="34" charset="0"/>
                <a:cs typeface="Kalimati" panose="00000400000000000000" pitchFamily="2"/>
              </a:rPr>
              <a:t> सुपरिवेक्षक नियुक्ति, तालिम, कार्यक्षेत्र बाँडफाँड तथा</a:t>
            </a:r>
            <a:r>
              <a:rPr lang="hi-IN" sz="2400">
                <a:latin typeface="Calibri" panose="020F0502020204030204" pitchFamily="34" charset="0"/>
                <a:cs typeface="Kalimati" panose="00000400000000000000" pitchFamily="2"/>
              </a:rPr>
              <a:t> </a:t>
            </a:r>
            <a:r>
              <a:rPr lang="hi-IN" sz="2400" dirty="0">
                <a:latin typeface="Calibri" panose="020F0502020204030204" pitchFamily="34" charset="0"/>
                <a:cs typeface="Kalimati" panose="00000400000000000000" pitchFamily="2"/>
              </a:rPr>
              <a:t>अन्य कार्यक्रम मिलाउ</a:t>
            </a:r>
            <a:r>
              <a:rPr lang="ne-NP" sz="2400" dirty="0">
                <a:latin typeface="Calibri" panose="020F0502020204030204" pitchFamily="34" charset="0"/>
                <a:cs typeface="Kalimati" panose="00000400000000000000" pitchFamily="2"/>
              </a:rPr>
              <a:t>ने,  </a:t>
            </a:r>
            <a:r>
              <a:rPr lang="hi-IN" sz="2400" dirty="0">
                <a:latin typeface="Calibri" panose="020F0502020204030204" pitchFamily="34" charset="0"/>
                <a:cs typeface="Kalimati" panose="00000400000000000000" pitchFamily="2"/>
              </a:rPr>
              <a:t> </a:t>
            </a:r>
            <a:endParaRPr lang="ne-NP" sz="2400" dirty="0">
              <a:latin typeface="Calibri" panose="020F0502020204030204" pitchFamily="34" charset="0"/>
              <a:cs typeface="Kalimati" panose="00000400000000000000" pitchFamily="2"/>
            </a:endParaRPr>
          </a:p>
          <a:p>
            <a:pPr marL="342900" marR="0" indent="-342900" algn="just">
              <a:lnSpc>
                <a:spcPts val="4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प्रत्येक </a:t>
            </a:r>
            <a:r>
              <a:rPr lang="hi-IN" sz="2400">
                <a:latin typeface="Calibri" panose="020F0502020204030204" pitchFamily="34" charset="0"/>
                <a:cs typeface="Kalimati" panose="00000400000000000000" pitchFamily="2"/>
              </a:rPr>
              <a:t>घरपरिवारको </a:t>
            </a:r>
            <a:r>
              <a:rPr lang="ne-NP" sz="2400">
                <a:latin typeface="Calibri" panose="020F0502020204030204" pitchFamily="34" charset="0"/>
                <a:cs typeface="Kalimati" panose="00000400000000000000" pitchFamily="2"/>
              </a:rPr>
              <a:t>मुख्य गणना </a:t>
            </a:r>
            <a:r>
              <a:rPr lang="hi-IN" sz="2400">
                <a:latin typeface="Calibri" panose="020F0502020204030204" pitchFamily="34" charset="0"/>
                <a:cs typeface="Kalimati" panose="00000400000000000000" pitchFamily="2"/>
              </a:rPr>
              <a:t>कार्य</a:t>
            </a:r>
            <a:r>
              <a:rPr lang="ne-NP" sz="2400">
                <a:latin typeface="Calibri" panose="020F0502020204030204" pitchFamily="34" charset="0"/>
                <a:cs typeface="Kalimati" panose="00000400000000000000" pitchFamily="2"/>
              </a:rPr>
              <a:t> </a:t>
            </a:r>
            <a:r>
              <a:rPr lang="hi-IN" sz="2400">
                <a:latin typeface="Calibri" panose="020F0502020204030204" pitchFamily="34" charset="0"/>
                <a:cs typeface="Kalimati" panose="00000400000000000000" pitchFamily="2"/>
              </a:rPr>
              <a:t>२०७८ </a:t>
            </a:r>
            <a:r>
              <a:rPr lang="hi-IN" sz="2400" dirty="0">
                <a:latin typeface="Calibri" panose="020F0502020204030204" pitchFamily="34" charset="0"/>
                <a:cs typeface="Kalimati" panose="00000400000000000000" pitchFamily="2"/>
              </a:rPr>
              <a:t>जेष्ठ २५ गतेदेखि आषाढ ८ गतेसम्म सञ्चालन गर्ने, </a:t>
            </a:r>
            <a:endParaRPr lang="ne-NP" sz="2400" dirty="0">
              <a:latin typeface="Calibri" panose="020F0502020204030204" pitchFamily="34" charset="0"/>
              <a:cs typeface="Kalimati" panose="00000400000000000000" pitchFamily="2"/>
            </a:endParaRPr>
          </a:p>
          <a:p>
            <a:pPr marL="342900" marR="0" indent="-342900" algn="just">
              <a:lnSpc>
                <a:spcPts val="4000"/>
              </a:lnSpc>
              <a:spcBef>
                <a:spcPts val="0"/>
              </a:spcBef>
              <a:spcAft>
                <a:spcPts val="800"/>
              </a:spcAft>
              <a:buFont typeface="Arial" panose="020B0604020202020204" pitchFamily="34" charset="0"/>
              <a:buChar char="•"/>
            </a:pPr>
            <a:r>
              <a:rPr lang="ne-NP" sz="2400">
                <a:latin typeface="Calibri" panose="020F0502020204030204" pitchFamily="34" charset="0"/>
                <a:cs typeface="Kalimati" panose="00000400000000000000" pitchFamily="2"/>
              </a:rPr>
              <a:t>मुख्य </a:t>
            </a:r>
            <a:r>
              <a:rPr lang="hi-IN" sz="2400">
                <a:latin typeface="Calibri" panose="020F0502020204030204" pitchFamily="34" charset="0"/>
                <a:cs typeface="Kalimati" panose="00000400000000000000" pitchFamily="2"/>
              </a:rPr>
              <a:t>गणना कार्य समाप्त भएपछि </a:t>
            </a:r>
            <a:r>
              <a:rPr lang="ne-NP" sz="2400">
                <a:latin typeface="Calibri" panose="020F0502020204030204" pitchFamily="34" charset="0"/>
                <a:cs typeface="Kalimati" panose="00000400000000000000" pitchFamily="2"/>
              </a:rPr>
              <a:t>भरिएका</a:t>
            </a:r>
            <a:r>
              <a:rPr lang="hi-IN" sz="2400">
                <a:latin typeface="Calibri" panose="020F0502020204030204" pitchFamily="34" charset="0"/>
                <a:cs typeface="Kalimati" panose="00000400000000000000" pitchFamily="2"/>
              </a:rPr>
              <a:t> फारामहरुको स्थानीय</a:t>
            </a:r>
            <a:r>
              <a:rPr lang="ne-NP" sz="2400">
                <a:latin typeface="Calibri" panose="020F0502020204030204" pitchFamily="34" charset="0"/>
                <a:cs typeface="Kalimati" panose="00000400000000000000" pitchFamily="2"/>
              </a:rPr>
              <a:t> जनगणना कार्यालय</a:t>
            </a:r>
            <a:r>
              <a:rPr lang="hi-IN" sz="2400">
                <a:latin typeface="Calibri" panose="020F0502020204030204" pitchFamily="34" charset="0"/>
                <a:cs typeface="Kalimati" panose="00000400000000000000" pitchFamily="2"/>
              </a:rPr>
              <a:t> स्तरमै प्रारम्भिक </a:t>
            </a:r>
            <a:r>
              <a:rPr lang="ne-NP" sz="2400">
                <a:latin typeface="Calibri" panose="020F0502020204030204" pitchFamily="34" charset="0"/>
                <a:cs typeface="Kalimati" panose="00000400000000000000" pitchFamily="2"/>
              </a:rPr>
              <a:t>रूजु </a:t>
            </a:r>
            <a:r>
              <a:rPr lang="hi-IN" sz="2400">
                <a:latin typeface="Calibri" panose="020F0502020204030204" pitchFamily="34" charset="0"/>
                <a:cs typeface="Kalimati" panose="00000400000000000000" pitchFamily="2"/>
              </a:rPr>
              <a:t>गर्न लगाउने</a:t>
            </a:r>
            <a:r>
              <a:rPr lang="ne-NP" sz="2400">
                <a:latin typeface="Calibri" panose="020F0502020204030204" pitchFamily="34" charset="0"/>
                <a:cs typeface="Kalimati" panose="00000400000000000000" pitchFamily="2"/>
              </a:rPr>
              <a:t>, </a:t>
            </a:r>
            <a:r>
              <a:rPr lang="hi-IN" sz="2400">
                <a:latin typeface="Calibri" panose="020F0502020204030204" pitchFamily="34" charset="0"/>
                <a:cs typeface="Kalimati" panose="00000400000000000000" pitchFamily="2"/>
              </a:rPr>
              <a:t> </a:t>
            </a:r>
            <a:endParaRPr lang="hi-IN" sz="2400" dirty="0">
              <a:latin typeface="Calibri" panose="020F0502020204030204" pitchFamily="34" charset="0"/>
              <a:cs typeface="Kalimati" panose="00000400000000000000" pitchFamily="2"/>
            </a:endParaRPr>
          </a:p>
          <a:p>
            <a:pPr marL="342900" marR="0" indent="-342900" algn="just">
              <a:lnSpc>
                <a:spcPts val="4000"/>
              </a:lnSpc>
              <a:spcBef>
                <a:spcPts val="0"/>
              </a:spcBef>
              <a:spcAft>
                <a:spcPts val="800"/>
              </a:spcAft>
              <a:buFont typeface="Wingdings" panose="05000000000000000000" pitchFamily="2" charset="2"/>
              <a:buChar char="§"/>
            </a:pPr>
            <a:r>
              <a:rPr lang="hi-IN" sz="2400" dirty="0">
                <a:latin typeface="Calibri" panose="020F0502020204030204" pitchFamily="34" charset="0"/>
                <a:cs typeface="Kalimati" panose="00000400000000000000" pitchFamily="2"/>
              </a:rPr>
              <a:t>सूचीकरण कार्य तथा गणना कार्य सम्पन्न भएपछि सम्पूर्ण फारामहरु र कन्ट्रोल फारामहरु रुजु गरी सम्पादन कार्य गर्ने</a:t>
            </a:r>
            <a:endParaRPr lang="ne-NP" sz="2200" b="1" dirty="0">
              <a:ea typeface="Calibri"/>
              <a:cs typeface="Kalimati" pitchFamily="2"/>
            </a:endParaRPr>
          </a:p>
        </p:txBody>
      </p:sp>
      <p:sp>
        <p:nvSpPr>
          <p:cNvPr id="4" name="Rectangle 3"/>
          <p:cNvSpPr/>
          <p:nvPr/>
        </p:nvSpPr>
        <p:spPr>
          <a:xfrm>
            <a:off x="2130573" y="775486"/>
            <a:ext cx="7730001" cy="523220"/>
          </a:xfrm>
          <a:prstGeom prst="rect">
            <a:avLst/>
          </a:prstGeom>
        </p:spPr>
        <p:txBody>
          <a:bodyPr wrap="none">
            <a:spAutoFit/>
          </a:bodyPr>
          <a:lstStyle/>
          <a:p>
            <a:r>
              <a:rPr lang="ne-NP" sz="2800" b="1">
                <a:solidFill>
                  <a:srgbClr val="002060"/>
                </a:solidFill>
                <a:cs typeface="Kalimati" pitchFamily="2"/>
              </a:rPr>
              <a:t>जिल्ला जनगणना अधिकारीले </a:t>
            </a:r>
            <a:r>
              <a:rPr lang="ne-NP" sz="2800" b="1" dirty="0">
                <a:solidFill>
                  <a:srgbClr val="002060"/>
                </a:solidFill>
                <a:cs typeface="Kalimati" pitchFamily="2"/>
              </a:rPr>
              <a:t>गर्नुपर्ने काम र 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13</a:t>
            </a:fld>
            <a:endParaRPr lang="en-US" dirty="0"/>
          </a:p>
        </p:txBody>
      </p:sp>
      <p:sp>
        <p:nvSpPr>
          <p:cNvPr id="6" name="TextBox 5">
            <a:extLst>
              <a:ext uri="{FF2B5EF4-FFF2-40B4-BE49-F238E27FC236}">
                <a16:creationId xmlns:a16="http://schemas.microsoft.com/office/drawing/2014/main" id="{F183FDE6-A276-4EEA-BA12-DB8BA652D20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536824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356" y="1712102"/>
            <a:ext cx="11923287" cy="3575338"/>
          </a:xfrm>
          <a:prstGeom prst="rect">
            <a:avLst/>
          </a:prstGeom>
          <a:noFill/>
        </p:spPr>
        <p:txBody>
          <a:bodyPr wrap="square" rtlCol="0">
            <a:spAutoFit/>
          </a:bodyPr>
          <a:lstStyle/>
          <a:p>
            <a:pPr algn="just">
              <a:lnSpc>
                <a:spcPct val="150000"/>
              </a:lnSpc>
              <a:spcAft>
                <a:spcPts val="800"/>
              </a:spcAft>
            </a:pPr>
            <a:r>
              <a:rPr lang="hi-IN" sz="2400" b="1" dirty="0">
                <a:solidFill>
                  <a:srgbClr val="0070C0"/>
                </a:solidFill>
                <a:latin typeface="Calibri" panose="020F0502020204030204" pitchFamily="34" charset="0"/>
                <a:cs typeface="Kalimati" panose="00000400000000000000" pitchFamily="2"/>
              </a:rPr>
              <a:t>जिल्लामा पुगेपछि गणना कार्य समाप्त नभएसम्म गर्नुपर्ने मुख्य मुख्य कार्यहरुः</a:t>
            </a:r>
            <a:endParaRPr lang="ne-NP" sz="2400" dirty="0">
              <a:latin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cs typeface="Kalimati" panose="00000400000000000000" pitchFamily="2"/>
              </a:rPr>
              <a:t>गणनाको समयमा </a:t>
            </a:r>
            <a:r>
              <a:rPr lang="hi-IN" sz="2400" dirty="0">
                <a:latin typeface="Calibri" panose="020F0502020204030204" pitchFamily="34" charset="0"/>
                <a:cs typeface="Kalimati" panose="00000400000000000000" pitchFamily="2"/>
              </a:rPr>
              <a:t>प्रत्येक गाउँपालिका र नगरपालिकाको सारांश तालिका (घरसंख्या, परिवारसंख्या, पुरुष, महिला र अनुपस्थित सदस्य संख्या (स्वदेश र विदेशमा पुरुष र महिलाको संख्या) सहित तयार गरी सोको विवरण</a:t>
            </a:r>
            <a:r>
              <a:rPr lang="ne-NP" sz="2400" dirty="0">
                <a:latin typeface="Calibri" panose="020F0502020204030204" pitchFamily="34" charset="0"/>
                <a:cs typeface="Kalimati" panose="00000400000000000000" pitchFamily="2"/>
              </a:rPr>
              <a:t> अनलाइन मार्फत भरी</a:t>
            </a:r>
            <a:r>
              <a:rPr lang="hi-IN" sz="2400" dirty="0">
                <a:latin typeface="Calibri" panose="020F0502020204030204" pitchFamily="34" charset="0"/>
                <a:cs typeface="Kalimati" panose="00000400000000000000" pitchFamily="2"/>
              </a:rPr>
              <a:t> विभागमा पठाउने</a:t>
            </a:r>
            <a:r>
              <a:rPr lang="ne-NP" sz="2400" dirty="0">
                <a:latin typeface="Calibri" panose="020F0502020204030204" pitchFamily="34" charset="0"/>
                <a:cs typeface="Kalimati" panose="00000400000000000000" pitchFamily="2"/>
              </a:rPr>
              <a:t>, </a:t>
            </a: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जनगणना अधिकारीले प्रचलित ऐन, कानून, </a:t>
            </a:r>
            <a:r>
              <a:rPr lang="ne-NP" sz="2400" dirty="0">
                <a:latin typeface="Calibri" panose="020F0502020204030204" pitchFamily="34" charset="0"/>
                <a:ea typeface="Calibri" panose="020F0502020204030204" pitchFamily="34" charset="0"/>
                <a:cs typeface="Kalimati" panose="00000400000000000000" pitchFamily="2"/>
              </a:rPr>
              <a:t>वि</a:t>
            </a:r>
            <a:r>
              <a:rPr lang="hi-IN" sz="2400" dirty="0">
                <a:effectLst/>
                <a:latin typeface="Calibri" panose="020F0502020204030204" pitchFamily="34" charset="0"/>
                <a:ea typeface="Calibri" panose="020F0502020204030204" pitchFamily="34" charset="0"/>
                <a:cs typeface="Kalimati" panose="00000400000000000000" pitchFamily="2"/>
              </a:rPr>
              <a:t>भागबाट उपलव्ध गराइएका आदेश, मापदण्ड, निर्देशिका तथा अन्य पुस्तिकाहरुको गहन अध्ययन गरी सो बमोजिम काम गर्</a:t>
            </a:r>
            <a:r>
              <a:rPr lang="ne-NP" sz="2400" dirty="0">
                <a:effectLst/>
                <a:latin typeface="Calibri" panose="020F0502020204030204" pitchFamily="34" charset="0"/>
                <a:ea typeface="Calibri" panose="020F0502020204030204" pitchFamily="34" charset="0"/>
                <a:cs typeface="Kalimati" panose="00000400000000000000" pitchFamily="2"/>
              </a:rPr>
              <a:t>ने </a:t>
            </a:r>
            <a:r>
              <a:rPr lang="hi-IN" sz="2400" dirty="0">
                <a:effectLst/>
                <a:latin typeface="Calibri" panose="020F0502020204030204" pitchFamily="34" charset="0"/>
                <a:ea typeface="Calibri" panose="020F0502020204030204" pitchFamily="34" charset="0"/>
                <a:cs typeface="Kalimati" panose="00000400000000000000" pitchFamily="2"/>
              </a:rPr>
              <a:t> । </a:t>
            </a:r>
            <a:endParaRPr lang="ne-NP" sz="2200" b="1" dirty="0">
              <a:ea typeface="Calibri"/>
              <a:cs typeface="Kalimati" pitchFamily="2"/>
            </a:endParaRPr>
          </a:p>
        </p:txBody>
      </p:sp>
      <p:sp>
        <p:nvSpPr>
          <p:cNvPr id="4" name="Rectangle 3"/>
          <p:cNvSpPr/>
          <p:nvPr/>
        </p:nvSpPr>
        <p:spPr>
          <a:xfrm>
            <a:off x="2034880" y="860549"/>
            <a:ext cx="7730001" cy="523220"/>
          </a:xfrm>
          <a:prstGeom prst="rect">
            <a:avLst/>
          </a:prstGeom>
        </p:spPr>
        <p:txBody>
          <a:bodyPr wrap="none">
            <a:spAutoFit/>
          </a:bodyPr>
          <a:lstStyle/>
          <a:p>
            <a:r>
              <a:rPr lang="ne-NP" sz="2800" b="1">
                <a:solidFill>
                  <a:srgbClr val="002060"/>
                </a:solidFill>
                <a:cs typeface="Kalimati" pitchFamily="2"/>
              </a:rPr>
              <a:t>जिल्ला जनगणना अधिकारीले </a:t>
            </a:r>
            <a:r>
              <a:rPr lang="ne-NP" sz="2800" b="1" dirty="0">
                <a:solidFill>
                  <a:srgbClr val="002060"/>
                </a:solidFill>
                <a:cs typeface="Kalimati" pitchFamily="2"/>
              </a:rPr>
              <a:t>गर्नुपर्ने काम र 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14</a:t>
            </a:fld>
            <a:endParaRPr lang="en-US" dirty="0"/>
          </a:p>
        </p:txBody>
      </p:sp>
      <p:sp>
        <p:nvSpPr>
          <p:cNvPr id="6" name="TextBox 5">
            <a:extLst>
              <a:ext uri="{FF2B5EF4-FFF2-40B4-BE49-F238E27FC236}">
                <a16:creationId xmlns:a16="http://schemas.microsoft.com/office/drawing/2014/main" id="{B3439AB5-F344-4E65-B3BD-6095245FD3BA}"/>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850485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558" y="1318693"/>
            <a:ext cx="12052564" cy="5545108"/>
          </a:xfrm>
          <a:prstGeom prst="rect">
            <a:avLst/>
          </a:prstGeom>
          <a:noFill/>
        </p:spPr>
        <p:txBody>
          <a:bodyPr wrap="square" rtlCol="0">
            <a:spAutoFit/>
          </a:bodyPr>
          <a:lstStyle/>
          <a:p>
            <a:pPr marL="0" marR="0" algn="just">
              <a:lnSpc>
                <a:spcPct val="150000"/>
              </a:lnSpc>
              <a:spcBef>
                <a:spcPts val="0"/>
              </a:spcBef>
              <a:spcAft>
                <a:spcPts val="800"/>
              </a:spcAft>
            </a:pPr>
            <a:r>
              <a:rPr lang="hi-IN"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जनगणना कार्य समाप्त भइसकेपछि गर्नुपर्ने कार्यहरुः</a:t>
            </a:r>
          </a:p>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स्थानीय जनगणना कार्यालयबाट पठाइएको फारामहरु चेक जा</a:t>
            </a:r>
            <a:r>
              <a:rPr lang="ne-NP" sz="2400" dirty="0">
                <a:effectLst/>
                <a:latin typeface="Calibri" panose="020F0502020204030204" pitchFamily="34" charset="0"/>
                <a:ea typeface="Calibri" panose="020F0502020204030204" pitchFamily="34" charset="0"/>
                <a:cs typeface="Kalimati" panose="00000400000000000000" pitchFamily="2"/>
              </a:rPr>
              <a:t>ँ</a:t>
            </a:r>
            <a:r>
              <a:rPr lang="hi-IN" sz="2400" dirty="0">
                <a:effectLst/>
                <a:latin typeface="Calibri" panose="020F0502020204030204" pitchFamily="34" charset="0"/>
                <a:ea typeface="Calibri" panose="020F0502020204030204" pitchFamily="34" charset="0"/>
                <a:cs typeface="Kalimati" panose="00000400000000000000" pitchFamily="2"/>
              </a:rPr>
              <a:t>च गर्ने,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a:effectLst/>
                <a:latin typeface="Calibri" panose="020F0502020204030204" pitchFamily="34" charset="0"/>
                <a:ea typeface="Calibri" panose="020F0502020204030204" pitchFamily="34" charset="0"/>
                <a:cs typeface="Kalimati" panose="00000400000000000000" pitchFamily="2"/>
              </a:rPr>
              <a:t>जिल्ला </a:t>
            </a:r>
            <a:r>
              <a:rPr lang="ne-NP" sz="2400" dirty="0">
                <a:effectLst/>
                <a:latin typeface="Calibri" panose="020F0502020204030204" pitchFamily="34" charset="0"/>
                <a:ea typeface="Calibri" panose="020F0502020204030204" pitchFamily="34" charset="0"/>
                <a:cs typeface="Kalimati" panose="00000400000000000000" pitchFamily="2"/>
              </a:rPr>
              <a:t>जनगणना कार्यालयमा</a:t>
            </a:r>
            <a:r>
              <a:rPr lang="hi-IN" sz="2400" dirty="0">
                <a:effectLst/>
                <a:latin typeface="Calibri" panose="020F0502020204030204" pitchFamily="34" charset="0"/>
                <a:ea typeface="Calibri" panose="020F0502020204030204" pitchFamily="34" charset="0"/>
                <a:cs typeface="Kalimati" panose="00000400000000000000" pitchFamily="2"/>
              </a:rPr>
              <a:t> ल्या</a:t>
            </a:r>
            <a:r>
              <a:rPr lang="ne-NP" sz="2400" dirty="0">
                <a:effectLst/>
                <a:latin typeface="Calibri" panose="020F0502020204030204" pitchFamily="34" charset="0"/>
                <a:ea typeface="Calibri" panose="020F0502020204030204" pitchFamily="34" charset="0"/>
                <a:cs typeface="Kalimati" panose="00000400000000000000" pitchFamily="2"/>
              </a:rPr>
              <a:t>इ</a:t>
            </a:r>
            <a:r>
              <a:rPr lang="hi-IN" sz="2400" dirty="0">
                <a:effectLst/>
                <a:latin typeface="Calibri" panose="020F0502020204030204" pitchFamily="34" charset="0"/>
                <a:ea typeface="Calibri" panose="020F0502020204030204" pitchFamily="34" charset="0"/>
                <a:cs typeface="Kalimati" panose="00000400000000000000" pitchFamily="2"/>
              </a:rPr>
              <a:t>एका फारामहरु व्यवस्थित रुपमा प्याकिङ गरी सुरक्षितसाथ विभागमा पठाउने,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जनगणनासम्बन्धी सम्पूर्ण खर्चको आन्तरिक लेखापरीक्षण गराउने, </a:t>
            </a:r>
            <a:endParaRPr lang="ne-NP" sz="2400" dirty="0">
              <a:latin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जिल्ला जनगणना कार्यालय बन्द गर्ने, </a:t>
            </a:r>
            <a:endParaRPr lang="ne-NP" sz="2400" dirty="0">
              <a:latin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गणक, सुपरिवेक्षक, </a:t>
            </a:r>
            <a:r>
              <a:rPr lang="ne-NP" sz="2400" dirty="0">
                <a:latin typeface="Calibri" panose="020F0502020204030204" pitchFamily="34" charset="0"/>
                <a:cs typeface="Kalimati" panose="00000400000000000000" pitchFamily="2"/>
              </a:rPr>
              <a:t>लगायत अन्य कर्मचारीहरुलाई </a:t>
            </a:r>
            <a:r>
              <a:rPr lang="hi-IN" sz="2400" dirty="0">
                <a:latin typeface="Calibri" panose="020F0502020204030204" pitchFamily="34" charset="0"/>
                <a:cs typeface="Kalimati" panose="00000400000000000000" pitchFamily="2"/>
              </a:rPr>
              <a:t>जिल्लाबाट नै काजमा लिइएको वा करारमा नियुक्ति गरिएकाहरुको सधन्यवाद काज फिर्ता गर्ने,</a:t>
            </a:r>
            <a:r>
              <a:rPr lang="ne-NP" sz="2400" dirty="0">
                <a:latin typeface="Calibri" panose="020F0502020204030204" pitchFamily="34" charset="0"/>
                <a:cs typeface="Kalimati" panose="00000400000000000000" pitchFamily="2"/>
              </a:rPr>
              <a:t> </a:t>
            </a:r>
            <a:r>
              <a:rPr lang="hi-IN" sz="2400" dirty="0">
                <a:latin typeface="Calibri" panose="020F0502020204030204" pitchFamily="34" charset="0"/>
                <a:cs typeface="Kalimati" panose="00000400000000000000" pitchFamily="2"/>
              </a:rPr>
              <a:t>साथै जनगणनामा सहयोग गरेवापत अनुभवको </a:t>
            </a:r>
            <a:r>
              <a:rPr lang="hi-IN" sz="2400">
                <a:latin typeface="Calibri" panose="020F0502020204030204" pitchFamily="34" charset="0"/>
                <a:cs typeface="Kalimati" panose="00000400000000000000" pitchFamily="2"/>
              </a:rPr>
              <a:t>प्रमाणपत्र दिने</a:t>
            </a:r>
            <a:r>
              <a:rPr lang="hi-IN" sz="2400" dirty="0">
                <a:latin typeface="Calibri" panose="020F0502020204030204" pitchFamily="34" charset="0"/>
                <a:cs typeface="Kalimati" panose="00000400000000000000" pitchFamily="2"/>
              </a:rPr>
              <a:t>, </a:t>
            </a:r>
            <a:endParaRPr lang="ne-NP" sz="2200" b="1" dirty="0">
              <a:ea typeface="Calibri"/>
              <a:cs typeface="Kalimati" pitchFamily="2"/>
            </a:endParaRPr>
          </a:p>
        </p:txBody>
      </p:sp>
      <p:sp>
        <p:nvSpPr>
          <p:cNvPr id="4" name="Rectangle 3"/>
          <p:cNvSpPr/>
          <p:nvPr/>
        </p:nvSpPr>
        <p:spPr>
          <a:xfrm>
            <a:off x="2034880" y="764853"/>
            <a:ext cx="7730001" cy="523220"/>
          </a:xfrm>
          <a:prstGeom prst="rect">
            <a:avLst/>
          </a:prstGeom>
        </p:spPr>
        <p:txBody>
          <a:bodyPr wrap="none">
            <a:spAutoFit/>
          </a:bodyPr>
          <a:lstStyle/>
          <a:p>
            <a:r>
              <a:rPr lang="ne-NP" sz="2800" b="1">
                <a:solidFill>
                  <a:srgbClr val="002060"/>
                </a:solidFill>
                <a:cs typeface="Kalimati" pitchFamily="2"/>
              </a:rPr>
              <a:t>जिल्ला जनगणना अधिकारीले </a:t>
            </a:r>
            <a:r>
              <a:rPr lang="ne-NP" sz="2800" b="1" dirty="0">
                <a:solidFill>
                  <a:srgbClr val="002060"/>
                </a:solidFill>
                <a:cs typeface="Kalimati" pitchFamily="2"/>
              </a:rPr>
              <a:t>गर्नुपर्ने काम र जिम्मेवारी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15</a:t>
            </a:fld>
            <a:endParaRPr lang="en-US" dirty="0"/>
          </a:p>
        </p:txBody>
      </p:sp>
    </p:spTree>
    <p:extLst>
      <p:ext uri="{BB962C8B-B14F-4D97-AF65-F5344CB8AC3E}">
        <p14:creationId xmlns:p14="http://schemas.microsoft.com/office/powerpoint/2010/main" val="1168404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962" y="1571041"/>
            <a:ext cx="11923287" cy="5032147"/>
          </a:xfrm>
          <a:prstGeom prst="rect">
            <a:avLst/>
          </a:prstGeom>
          <a:noFill/>
        </p:spPr>
        <p:txBody>
          <a:bodyPr wrap="square" rtlCol="0">
            <a:spAutoFit/>
          </a:bodyPr>
          <a:lstStyle/>
          <a:p>
            <a:pPr marL="342900" marR="0" lvl="0" indent="-342900" algn="just">
              <a:lnSpc>
                <a:spcPct val="150000"/>
              </a:lnSpc>
              <a:spcBef>
                <a:spcPts val="0"/>
              </a:spcBef>
              <a:spcAft>
                <a:spcPts val="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a:t>
            </a:r>
            <a:r>
              <a:rPr lang="hi-IN" sz="2400" dirty="0">
                <a:effectLst/>
                <a:latin typeface="Calibri" panose="020F0502020204030204" pitchFamily="34" charset="0"/>
                <a:ea typeface="Calibri" panose="020F0502020204030204" pitchFamily="34" charset="0"/>
                <a:cs typeface="Kalimati" panose="00000400000000000000" pitchFamily="2"/>
              </a:rPr>
              <a:t>जनगणना अधिकारीहरुको निर्धारित समयावधिसम्मको तालिम</a:t>
            </a:r>
            <a:r>
              <a:rPr lang="ne-NP"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लिने</a:t>
            </a:r>
            <a:r>
              <a:rPr lang="en-US"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50000"/>
              </a:lnSpc>
              <a:spcBef>
                <a:spcPts val="0"/>
              </a:spcBef>
              <a:spcAft>
                <a:spcPts val="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आफूलाई तोकिएको </a:t>
            </a:r>
            <a:r>
              <a:rPr lang="ne-NP" sz="2400" dirty="0">
                <a:effectLst/>
                <a:latin typeface="Calibri" panose="020F0502020204030204" pitchFamily="34" charset="0"/>
                <a:ea typeface="Calibri" panose="020F0502020204030204" pitchFamily="34" charset="0"/>
                <a:cs typeface="Kalimati" panose="00000400000000000000" pitchFamily="2"/>
              </a:rPr>
              <a:t>स्थानीय </a:t>
            </a:r>
            <a:r>
              <a:rPr lang="hi-IN" sz="2400" dirty="0">
                <a:effectLst/>
                <a:latin typeface="Calibri" panose="020F0502020204030204" pitchFamily="34" charset="0"/>
                <a:ea typeface="Calibri" panose="020F0502020204030204" pitchFamily="34" charset="0"/>
                <a:cs typeface="Kalimati" panose="00000400000000000000" pitchFamily="2"/>
              </a:rPr>
              <a:t>जनगणना अधिकारीको नियुक्ति लिने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 </a:t>
            </a:r>
          </a:p>
          <a:p>
            <a:pPr marL="342900" marR="0" lvl="0" indent="-342900" algn="just">
              <a:lnSpc>
                <a:spcPct val="150000"/>
              </a:lnSpc>
              <a:spcBef>
                <a:spcPts val="0"/>
              </a:spcBef>
              <a:spcAft>
                <a:spcPts val="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a:t>
            </a:r>
            <a:r>
              <a:rPr lang="hi-IN" sz="2400" dirty="0">
                <a:effectLst/>
                <a:latin typeface="Calibri" panose="020F0502020204030204" pitchFamily="34" charset="0"/>
                <a:ea typeface="Calibri" panose="020F0502020204030204" pitchFamily="34" charset="0"/>
                <a:cs typeface="Kalimati" panose="00000400000000000000" pitchFamily="2"/>
              </a:rPr>
              <a:t>जनगणना समन्वय समितिको गठन गरी तथा यसको बैठक बोलाउने</a:t>
            </a:r>
            <a:r>
              <a:rPr lang="en-US"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50000"/>
              </a:lnSpc>
              <a:spcBef>
                <a:spcPts val="0"/>
              </a:spcBef>
              <a:spcAft>
                <a:spcPts val="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कार्यालय भवन व्यवस्थापनमा सहजीकरण गर्ने र </a:t>
            </a:r>
            <a:r>
              <a:rPr lang="hi-IN" sz="2400">
                <a:effectLst/>
                <a:latin typeface="Calibri" panose="020F0502020204030204" pitchFamily="34" charset="0"/>
                <a:ea typeface="Calibri" panose="020F0502020204030204" pitchFamily="34" charset="0"/>
                <a:cs typeface="Kalimati" panose="00000400000000000000" pitchFamily="2"/>
              </a:rPr>
              <a:t>कार्यतालिका </a:t>
            </a:r>
            <a:r>
              <a:rPr lang="hi-IN" sz="2400" dirty="0">
                <a:effectLst/>
                <a:latin typeface="Calibri" panose="020F0502020204030204" pitchFamily="34" charset="0"/>
                <a:ea typeface="Calibri" panose="020F0502020204030204" pitchFamily="34" charset="0"/>
                <a:cs typeface="Kalimati" panose="00000400000000000000" pitchFamily="2"/>
              </a:rPr>
              <a:t>अनुसार कार्य प्रारम्भ गर्ने</a:t>
            </a:r>
            <a:r>
              <a:rPr lang="en-US" sz="2400" dirty="0">
                <a:effectLst/>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buFont typeface="Arial" panose="020B0604020202020204" pitchFamily="34" charset="0"/>
              <a:buChar char="•"/>
            </a:pPr>
            <a:r>
              <a:rPr lang="hi-IN" sz="2400">
                <a:latin typeface="Calibri" panose="020F0502020204030204" pitchFamily="34" charset="0"/>
                <a:cs typeface="Kalimati" panose="00000400000000000000" pitchFamily="2"/>
              </a:rPr>
              <a:t>सुपरिवेक्षकहरु मार्फत घर तथा घरपरिवार सूचिकरण पूर्ण र सही रुपमा गर्न लगाउने र यसको सुपरिवेक्षण गर्ने । </a:t>
            </a:r>
            <a:endParaRPr lang="ne-NP" sz="2400">
              <a:latin typeface="Calibri" panose="020F0502020204030204" pitchFamily="34" charset="0"/>
              <a:cs typeface="Kalimati" panose="00000400000000000000" pitchFamily="2"/>
            </a:endParaRPr>
          </a:p>
          <a:p>
            <a:pPr marL="342900" marR="0" lvl="0" indent="-342900" algn="just">
              <a:lnSpc>
                <a:spcPct val="150000"/>
              </a:lnSpc>
              <a:spcBef>
                <a:spcPts val="0"/>
              </a:spcBef>
              <a:spcAft>
                <a:spcPts val="0"/>
              </a:spcAft>
              <a:buFont typeface="Arial" panose="020B0604020202020204" pitchFamily="34" charset="0"/>
              <a:buChar char="•"/>
            </a:pPr>
            <a:r>
              <a:rPr lang="hi-IN" sz="2400">
                <a:latin typeface="Calibri" panose="020F0502020204030204" pitchFamily="34" charset="0"/>
                <a:cs typeface="Kalimati" panose="00000400000000000000" pitchFamily="2"/>
              </a:rPr>
              <a:t>आफ्नो </a:t>
            </a:r>
            <a:r>
              <a:rPr lang="hi-IN" sz="2400" dirty="0">
                <a:latin typeface="Calibri" panose="020F0502020204030204" pitchFamily="34" charset="0"/>
                <a:cs typeface="Kalimati" panose="00000400000000000000" pitchFamily="2"/>
              </a:rPr>
              <a:t>कार्यक्षेत्र भित्रका स्थानीय तह अन्तर्गतका गणकहरुको </a:t>
            </a:r>
            <a:r>
              <a:rPr lang="hi-IN" sz="2400">
                <a:latin typeface="Calibri" panose="020F0502020204030204" pitchFamily="34" charset="0"/>
                <a:cs typeface="Kalimati" panose="00000400000000000000" pitchFamily="2"/>
              </a:rPr>
              <a:t>तालिम संचालन</a:t>
            </a:r>
            <a:r>
              <a:rPr lang="ne-NP" sz="2400">
                <a:latin typeface="Calibri" panose="020F0502020204030204" pitchFamily="34" charset="0"/>
                <a:cs typeface="Kalimati" panose="00000400000000000000" pitchFamily="2"/>
              </a:rPr>
              <a:t> </a:t>
            </a:r>
            <a:r>
              <a:rPr lang="hi-IN" sz="2400">
                <a:latin typeface="Calibri" panose="020F0502020204030204" pitchFamily="34" charset="0"/>
                <a:cs typeface="Kalimati" panose="00000400000000000000" pitchFamily="2"/>
              </a:rPr>
              <a:t>गर्ने</a:t>
            </a:r>
            <a:r>
              <a:rPr lang="ne-NP" sz="2400" dirty="0">
                <a:latin typeface="Calibri" panose="020F0502020204030204" pitchFamily="34" charset="0"/>
                <a:cs typeface="Kalimati" panose="00000400000000000000" pitchFamily="2"/>
              </a:rPr>
              <a:t>, </a:t>
            </a:r>
          </a:p>
          <a:p>
            <a:pPr marL="342900" marR="0" lvl="0" indent="-342900" algn="just">
              <a:lnSpc>
                <a:spcPct val="150000"/>
              </a:lnSpc>
              <a:spcBef>
                <a:spcPts val="0"/>
              </a:spcBef>
              <a:spcAft>
                <a:spcPts val="0"/>
              </a:spcAft>
              <a:buFont typeface="Arial" panose="020B0604020202020204" pitchFamily="34" charset="0"/>
              <a:buChar char="•"/>
            </a:pPr>
            <a:r>
              <a:rPr lang="hi-IN" sz="2400" dirty="0">
                <a:latin typeface="Calibri" panose="020F0502020204030204" pitchFamily="34" charset="0"/>
                <a:cs typeface="Kalimati" panose="00000400000000000000" pitchFamily="2"/>
              </a:rPr>
              <a:t>गणकहरुलाई </a:t>
            </a:r>
            <a:r>
              <a:rPr lang="ne-NP" sz="2400" dirty="0">
                <a:latin typeface="Calibri" panose="020F0502020204030204" pitchFamily="34" charset="0"/>
                <a:cs typeface="Kalimati" panose="00000400000000000000" pitchFamily="2"/>
              </a:rPr>
              <a:t>तथ्याङ्क </a:t>
            </a:r>
            <a:r>
              <a:rPr lang="hi-IN" sz="2400" dirty="0">
                <a:latin typeface="Calibri" panose="020F0502020204030204" pitchFamily="34" charset="0"/>
                <a:cs typeface="Kalimati" panose="00000400000000000000" pitchFamily="2"/>
              </a:rPr>
              <a:t>संकलनका लागि </a:t>
            </a:r>
            <a:r>
              <a:rPr lang="ne-NP" sz="2400" dirty="0">
                <a:latin typeface="Calibri" panose="020F0502020204030204" pitchFamily="34" charset="0"/>
                <a:cs typeface="Kalimati" panose="00000400000000000000" pitchFamily="2"/>
              </a:rPr>
              <a:t>फिल्ड खटाउने र यसको अनुगमन सुपरिवेक्षण गर्ने, </a:t>
            </a:r>
          </a:p>
          <a:p>
            <a:pPr marL="342900" marR="0" lvl="0" indent="-342900" algn="just">
              <a:lnSpc>
                <a:spcPct val="150000"/>
              </a:lnSpc>
              <a:spcBef>
                <a:spcPts val="0"/>
              </a:spcBef>
              <a:spcAft>
                <a:spcPts val="0"/>
              </a:spcAft>
              <a:buFont typeface="Arial" panose="020B0604020202020204" pitchFamily="34" charset="0"/>
              <a:buChar char="•"/>
            </a:pPr>
            <a:r>
              <a:rPr lang="hi-IN" sz="2400" dirty="0">
                <a:latin typeface="Calibri" panose="020F0502020204030204" pitchFamily="34" charset="0"/>
                <a:cs typeface="Kalimati" panose="00000400000000000000" pitchFamily="2"/>
              </a:rPr>
              <a:t>आफ्नो कार्यक्षेत्र भित्रका स्थानीयतहमा प्रचारप्रसारका कार्यहरु सञ्चालन गर्ने</a:t>
            </a:r>
            <a:r>
              <a:rPr lang="ne-NP" sz="2400">
                <a:latin typeface="Calibri" panose="020F0502020204030204" pitchFamily="34" charset="0"/>
                <a:cs typeface="Kalimati" panose="00000400000000000000" pitchFamily="2"/>
              </a:rPr>
              <a:t>, </a:t>
            </a:r>
            <a:endParaRPr lang="ne-NP" sz="2400" dirty="0">
              <a:latin typeface="Calibri" panose="020F0502020204030204" pitchFamily="34" charset="0"/>
              <a:cs typeface="Kalimati" panose="00000400000000000000" pitchFamily="2"/>
            </a:endParaRPr>
          </a:p>
        </p:txBody>
      </p:sp>
      <p:sp>
        <p:nvSpPr>
          <p:cNvPr id="4" name="Rectangle 3"/>
          <p:cNvSpPr/>
          <p:nvPr/>
        </p:nvSpPr>
        <p:spPr>
          <a:xfrm>
            <a:off x="2651563" y="810698"/>
            <a:ext cx="6391493" cy="523220"/>
          </a:xfrm>
          <a:prstGeom prst="rect">
            <a:avLst/>
          </a:prstGeom>
        </p:spPr>
        <p:txBody>
          <a:bodyPr wrap="none">
            <a:spAutoFit/>
          </a:bodyPr>
          <a:lstStyle/>
          <a:p>
            <a:r>
              <a:rPr lang="ne-NP" sz="2800" b="1" dirty="0">
                <a:solidFill>
                  <a:srgbClr val="002060"/>
                </a:solidFill>
                <a:cs typeface="Kalimati" pitchFamily="2"/>
              </a:rPr>
              <a:t>स्थानीय जनगणना अधिकारीको अन्य कार्यहरु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16</a:t>
            </a:fld>
            <a:endParaRPr lang="en-US" dirty="0"/>
          </a:p>
        </p:txBody>
      </p:sp>
      <p:sp>
        <p:nvSpPr>
          <p:cNvPr id="9" name="TextBox 8">
            <a:extLst>
              <a:ext uri="{FF2B5EF4-FFF2-40B4-BE49-F238E27FC236}">
                <a16:creationId xmlns:a16="http://schemas.microsoft.com/office/drawing/2014/main" id="{8B54D7B7-AEC5-4399-87C6-F7E9BE50F0A2}"/>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051145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222" y="1280753"/>
            <a:ext cx="11923287" cy="5442516"/>
          </a:xfrm>
          <a:prstGeom prst="rect">
            <a:avLst/>
          </a:prstGeom>
          <a:noFill/>
        </p:spPr>
        <p:txBody>
          <a:bodyPr wrap="square" rtlCol="0">
            <a:spAutoFit/>
          </a:bodyPr>
          <a:lstStyle/>
          <a:p>
            <a:pPr marL="342900" marR="0" lvl="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प्रत्येक घरपरिवारको पारिवारिक तथा व्यक्तिगत विवरण संकलनको कार्य २०७८ जेष्ठ २५ गतेदेखि आषाढ ८ गतेसम्म सञ्चालन </a:t>
            </a:r>
            <a:r>
              <a:rPr lang="ne-NP" sz="2400" dirty="0">
                <a:effectLst/>
                <a:latin typeface="Calibri" panose="020F0502020204030204" pitchFamily="34" charset="0"/>
                <a:ea typeface="Calibri" panose="020F0502020204030204" pitchFamily="34" charset="0"/>
                <a:cs typeface="Kalimati" panose="00000400000000000000" pitchFamily="2"/>
              </a:rPr>
              <a:t>गर्ने</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 </a:t>
            </a:r>
          </a:p>
          <a:p>
            <a:pPr marL="342900" marR="0" lvl="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गणना कार्य समाप्त भएपछि गणना गरिएका फारामहरुको स्थानीय स्तरमै </a:t>
            </a:r>
            <a:r>
              <a:rPr lang="ne-NP" sz="2400">
                <a:effectLst/>
                <a:latin typeface="Calibri" panose="020F0502020204030204" pitchFamily="34" charset="0"/>
                <a:ea typeface="Calibri" panose="020F0502020204030204" pitchFamily="34" charset="0"/>
                <a:cs typeface="Kalimati" panose="00000400000000000000" pitchFamily="2"/>
              </a:rPr>
              <a:t>रूजु </a:t>
            </a:r>
            <a:r>
              <a:rPr lang="hi-IN" sz="2400">
                <a:effectLst/>
                <a:latin typeface="Calibri" panose="020F0502020204030204" pitchFamily="34" charset="0"/>
                <a:ea typeface="Calibri" panose="020F0502020204030204" pitchFamily="34" charset="0"/>
                <a:cs typeface="Kalimati" panose="00000400000000000000" pitchFamily="2"/>
              </a:rPr>
              <a:t>गर्न</a:t>
            </a:r>
            <a:r>
              <a:rPr lang="ne-NP" sz="2400">
                <a:effectLst/>
                <a:latin typeface="Calibri" panose="020F0502020204030204" pitchFamily="34" charset="0"/>
                <a:ea typeface="Calibri" panose="020F0502020204030204" pitchFamily="34" charset="0"/>
                <a:cs typeface="Kalimati" panose="00000400000000000000" pitchFamily="2"/>
              </a:rPr>
              <a:t>े</a:t>
            </a:r>
            <a:r>
              <a:rPr lang="hi-IN" sz="2400">
                <a:effectLst/>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50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गणकहरुले भरेका प्रश्नावली फारामहरुको पूर्णता जाँच गरी बुझ्ने व्यवस्था मिलाउने । </a:t>
            </a:r>
            <a:endParaRPr lang="ne-NP" sz="2400" dirty="0">
              <a:latin typeface="Calibri" panose="020F0502020204030204" pitchFamily="34" charset="0"/>
              <a:cs typeface="Kalimati" panose="00000400000000000000" pitchFamily="2"/>
            </a:endParaRPr>
          </a:p>
          <a:p>
            <a:pPr marL="342900" marR="0" lvl="0" indent="-342900" algn="just">
              <a:lnSpc>
                <a:spcPct val="150000"/>
              </a:lnSpc>
              <a:spcBef>
                <a:spcPts val="0"/>
              </a:spcBef>
              <a:spcAft>
                <a:spcPts val="800"/>
              </a:spcAft>
              <a:buFont typeface="Arial" panose="020B0604020202020204" pitchFamily="34" charset="0"/>
              <a:buChar char="•"/>
            </a:pPr>
            <a:r>
              <a:rPr lang="hi-IN" sz="2400" dirty="0">
                <a:latin typeface="Calibri" panose="020F0502020204030204" pitchFamily="34" charset="0"/>
                <a:cs typeface="Kalimati" panose="00000400000000000000" pitchFamily="2"/>
              </a:rPr>
              <a:t>मुख्य प्रश्नावली लगायत अन्य फारामहरु गणना क्षेत्र तथा वडा अनुसार पुरा भए नभएको रुजु </a:t>
            </a:r>
            <a:r>
              <a:rPr lang="ne-NP" sz="2400" dirty="0">
                <a:latin typeface="Calibri" panose="020F0502020204030204" pitchFamily="34" charset="0"/>
                <a:cs typeface="Kalimati" panose="00000400000000000000" pitchFamily="2"/>
              </a:rPr>
              <a:t>गरी </a:t>
            </a:r>
            <a:r>
              <a:rPr lang="hi-IN" sz="2400" dirty="0">
                <a:latin typeface="Calibri" panose="020F0502020204030204" pitchFamily="34" charset="0"/>
                <a:cs typeface="Kalimati" panose="00000400000000000000" pitchFamily="2"/>
              </a:rPr>
              <a:t>गणना क्षेत्र तथा वडा अनुसार सुरक्षितरुपमा प्याकिङ्क गरी तोकिएको समयमा जिल्ला जनगणना कार्यालयमा </a:t>
            </a:r>
            <a:r>
              <a:rPr lang="hi-IN" sz="2400">
                <a:latin typeface="Calibri" panose="020F0502020204030204" pitchFamily="34" charset="0"/>
                <a:cs typeface="Kalimati" panose="00000400000000000000" pitchFamily="2"/>
              </a:rPr>
              <a:t>बुझाउने ।</a:t>
            </a:r>
            <a:endParaRPr lang="ne-NP" sz="2400">
              <a:latin typeface="Calibri" panose="020F0502020204030204" pitchFamily="34" charset="0"/>
              <a:cs typeface="Kalimati" panose="00000400000000000000" pitchFamily="2"/>
            </a:endParaRPr>
          </a:p>
          <a:p>
            <a:pPr marL="342900" marR="0" lvl="0" indent="-342900" algn="just">
              <a:lnSpc>
                <a:spcPct val="150000"/>
              </a:lnSpc>
              <a:spcBef>
                <a:spcPts val="0"/>
              </a:spcBef>
              <a:spcAft>
                <a:spcPts val="800"/>
              </a:spcAft>
              <a:buFont typeface="Arial" panose="020B0604020202020204" pitchFamily="34" charset="0"/>
              <a:buChar char="•"/>
            </a:pPr>
            <a:r>
              <a:rPr lang="ne-NP" sz="2400">
                <a:latin typeface="Calibri" panose="020F0502020204030204" pitchFamily="34" charset="0"/>
                <a:cs typeface="Kalimati" panose="00000400000000000000" pitchFamily="2"/>
              </a:rPr>
              <a:t>जनगणना कन्ट्रोल फाराम सबै सुपरिवेक्षक मार्फत सबै स्थानीय तहका वडा अनुसार बुझी जिल्ला जनगणना कार्यालयमा पठाउने ।</a:t>
            </a:r>
            <a:endParaRPr lang="ne-NP" sz="2400" dirty="0">
              <a:latin typeface="Calibri" panose="020F0502020204030204" pitchFamily="34" charset="0"/>
              <a:cs typeface="Kalimati" panose="00000400000000000000" pitchFamily="2"/>
            </a:endParaRPr>
          </a:p>
        </p:txBody>
      </p:sp>
      <p:sp>
        <p:nvSpPr>
          <p:cNvPr id="4" name="Rectangle 3"/>
          <p:cNvSpPr/>
          <p:nvPr/>
        </p:nvSpPr>
        <p:spPr>
          <a:xfrm>
            <a:off x="2609037" y="757533"/>
            <a:ext cx="6391493" cy="523220"/>
          </a:xfrm>
          <a:prstGeom prst="rect">
            <a:avLst/>
          </a:prstGeom>
        </p:spPr>
        <p:txBody>
          <a:bodyPr wrap="none">
            <a:spAutoFit/>
          </a:bodyPr>
          <a:lstStyle/>
          <a:p>
            <a:r>
              <a:rPr lang="ne-NP" sz="2800" b="1" dirty="0">
                <a:solidFill>
                  <a:srgbClr val="002060"/>
                </a:solidFill>
                <a:cs typeface="Kalimati" pitchFamily="2"/>
              </a:rPr>
              <a:t>स्थानीय जनगणना अधिकारीको अन्य कार्यहरु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17</a:t>
            </a:fld>
            <a:endParaRPr lang="en-US" dirty="0"/>
          </a:p>
        </p:txBody>
      </p:sp>
      <p:sp>
        <p:nvSpPr>
          <p:cNvPr id="6" name="TextBox 5">
            <a:extLst>
              <a:ext uri="{FF2B5EF4-FFF2-40B4-BE49-F238E27FC236}">
                <a16:creationId xmlns:a16="http://schemas.microsoft.com/office/drawing/2014/main" id="{660DAAD4-C811-43A6-8722-14ED74AA9219}"/>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683702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9090" y="1863421"/>
            <a:ext cx="11077303" cy="3021340"/>
          </a:xfrm>
          <a:prstGeom prst="rect">
            <a:avLst/>
          </a:prstGeom>
          <a:noFill/>
        </p:spPr>
        <p:txBody>
          <a:bodyPr wrap="square" rtlCol="0">
            <a:spAutoFit/>
          </a:bodyPr>
          <a:lstStyle/>
          <a:p>
            <a:pPr marL="342900" indent="-342900" algn="just">
              <a:lnSpc>
                <a:spcPct val="150000"/>
              </a:lnSpc>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वडा सहजीकरण समिति गठन तथा अन्य व्यवस्थापकीय कार्यमा सहयोग</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समन्वय गर्ने ।</a:t>
            </a:r>
            <a:endParaRPr lang="ne-NP" sz="2400" dirty="0">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विभागबाट उपलब्ध गराइएका </a:t>
            </a:r>
            <a:r>
              <a:rPr lang="ne-NP" sz="2400">
                <a:latin typeface="Calibri" panose="020F0502020204030204" pitchFamily="34" charset="0"/>
                <a:ea typeface="Calibri" panose="020F0502020204030204" pitchFamily="34" charset="0"/>
                <a:cs typeface="Kalimati" panose="00000400000000000000" pitchFamily="2"/>
              </a:rPr>
              <a:t>नक्साहरु अध्ययन </a:t>
            </a:r>
            <a:r>
              <a:rPr lang="ne-NP" sz="2400" dirty="0">
                <a:latin typeface="Calibri" panose="020F0502020204030204" pitchFamily="34" charset="0"/>
                <a:ea typeface="Calibri" panose="020F0502020204030204" pitchFamily="34" charset="0"/>
                <a:cs typeface="Kalimati" panose="00000400000000000000" pitchFamily="2"/>
              </a:rPr>
              <a:t>गरी आफू </a:t>
            </a:r>
            <a:r>
              <a:rPr lang="ne-NP" sz="2400" dirty="0">
                <a:effectLst/>
                <a:latin typeface="Calibri" panose="020F0502020204030204" pitchFamily="34" charset="0"/>
                <a:ea typeface="Calibri" panose="020F0502020204030204" pitchFamily="34" charset="0"/>
                <a:cs typeface="Kalimati" panose="00000400000000000000" pitchFamily="2"/>
              </a:rPr>
              <a:t>खटिएको स्थानको भौगोलिक स्थिति, जनघनत्व, बाटोघाटो, शान्ति सुरक्षा आदिको राम्रो </a:t>
            </a:r>
            <a:r>
              <a:rPr lang="ne-NP" sz="2400">
                <a:effectLst/>
                <a:latin typeface="Calibri" panose="020F0502020204030204" pitchFamily="34" charset="0"/>
                <a:ea typeface="Calibri" panose="020F0502020204030204" pitchFamily="34" charset="0"/>
                <a:cs typeface="Kalimati" panose="00000400000000000000" pitchFamily="2"/>
              </a:rPr>
              <a:t>जानकारी राख्ने।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कामको बोझ, भौगोलिक सुगमता वा दुर्गमता हेरी गणक तथा सुपरिवेक्षकको </a:t>
            </a:r>
            <a:r>
              <a:rPr lang="ne-NP" sz="2400">
                <a:effectLst/>
                <a:latin typeface="Calibri" panose="020F0502020204030204" pitchFamily="34" charset="0"/>
                <a:ea typeface="Calibri" panose="020F0502020204030204" pitchFamily="34" charset="0"/>
                <a:cs typeface="Kalimati" panose="00000400000000000000" pitchFamily="2"/>
              </a:rPr>
              <a:t>कार्यक्षेत्र थपघट</a:t>
            </a:r>
            <a:r>
              <a:rPr lang="en-US" sz="2400">
                <a:effectLst/>
                <a:latin typeface="Calibri" panose="020F0502020204030204" pitchFamily="34" charset="0"/>
                <a:ea typeface="Calibri" panose="020F0502020204030204" pitchFamily="34" charset="0"/>
                <a:cs typeface="Kalimati" panose="00000400000000000000" pitchFamily="2"/>
              </a:rPr>
              <a:t> </a:t>
            </a:r>
            <a:r>
              <a:rPr lang="ne-NP" sz="2400">
                <a:latin typeface="Calibri" panose="020F0502020204030204" pitchFamily="34" charset="0"/>
                <a:ea typeface="Calibri" panose="020F0502020204030204" pitchFamily="34" charset="0"/>
                <a:cs typeface="Kalimati" panose="00000400000000000000" pitchFamily="2"/>
              </a:rPr>
              <a:t> </a:t>
            </a:r>
            <a:r>
              <a:rPr lang="ne-NP" sz="240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गर्नुपर्ने भएमा सोको जानकारी </a:t>
            </a:r>
            <a:r>
              <a:rPr lang="ne-NP" sz="2400">
                <a:effectLst/>
                <a:latin typeface="Calibri" panose="020F0502020204030204" pitchFamily="34" charset="0"/>
                <a:ea typeface="Calibri" panose="020F0502020204030204" pitchFamily="34" charset="0"/>
                <a:cs typeface="Kalimati" panose="00000400000000000000" pitchFamily="2"/>
              </a:rPr>
              <a:t>तत्काल जिल्ला </a:t>
            </a:r>
            <a:r>
              <a:rPr lang="ne-NP" sz="2400" dirty="0">
                <a:effectLst/>
                <a:latin typeface="Calibri" panose="020F0502020204030204" pitchFamily="34" charset="0"/>
                <a:ea typeface="Calibri" panose="020F0502020204030204" pitchFamily="34" charset="0"/>
                <a:cs typeface="Kalimati" panose="00000400000000000000" pitchFamily="2"/>
              </a:rPr>
              <a:t>जनगणना </a:t>
            </a:r>
            <a:r>
              <a:rPr lang="ne-NP" sz="2400">
                <a:effectLst/>
                <a:latin typeface="Calibri" panose="020F0502020204030204" pitchFamily="34" charset="0"/>
                <a:ea typeface="Calibri" panose="020F0502020204030204" pitchFamily="34" charset="0"/>
                <a:cs typeface="Kalimati" panose="00000400000000000000" pitchFamily="2"/>
              </a:rPr>
              <a:t>कार्यालयमा दिने </a:t>
            </a:r>
            <a:r>
              <a:rPr lang="ne-NP" sz="2400" dirty="0">
                <a:effectLst/>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4" name="Rectangle 3"/>
          <p:cNvSpPr/>
          <p:nvPr/>
        </p:nvSpPr>
        <p:spPr>
          <a:xfrm>
            <a:off x="3273846" y="785385"/>
            <a:ext cx="6391493" cy="523220"/>
          </a:xfrm>
          <a:prstGeom prst="rect">
            <a:avLst/>
          </a:prstGeom>
        </p:spPr>
        <p:txBody>
          <a:bodyPr wrap="none">
            <a:spAutoFit/>
          </a:bodyPr>
          <a:lstStyle/>
          <a:p>
            <a:r>
              <a:rPr lang="ne-NP" sz="2800" b="1" dirty="0">
                <a:solidFill>
                  <a:srgbClr val="002060"/>
                </a:solidFill>
                <a:cs typeface="Kalimati" pitchFamily="2"/>
              </a:rPr>
              <a:t>स्थानीय जनगणना अधिकारीको अन्य कार्यहरु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smtClean="0"/>
              <a:pPr algn="ctr"/>
              <a:t>18</a:t>
            </a:fld>
            <a:endParaRPr lang="en-US" dirty="0"/>
          </a:p>
        </p:txBody>
      </p:sp>
    </p:spTree>
    <p:extLst>
      <p:ext uri="{BB962C8B-B14F-4D97-AF65-F5344CB8AC3E}">
        <p14:creationId xmlns:p14="http://schemas.microsoft.com/office/powerpoint/2010/main" val="968862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p:cNvSpPr>
            <a:spLocks noGrp="1"/>
          </p:cNvSpPr>
          <p:nvPr>
            <p:ph type="body" sz="quarter" idx="4294967295"/>
          </p:nvPr>
        </p:nvSpPr>
        <p:spPr>
          <a:xfrm>
            <a:off x="1412998" y="830148"/>
            <a:ext cx="10118558" cy="576064"/>
          </a:xfrm>
          <a:prstGeom prst="rect">
            <a:avLst/>
          </a:prstGeom>
        </p:spPr>
        <p:txBody>
          <a:bodyPr/>
          <a:lstStyle/>
          <a:p>
            <a:pPr marL="0" indent="0" algn="ctr">
              <a:buNone/>
            </a:pPr>
            <a:r>
              <a:rPr lang="ne-NP" b="1" dirty="0">
                <a:solidFill>
                  <a:srgbClr val="002060"/>
                </a:solidFill>
                <a:latin typeface="Ganesh" pitchFamily="2" charset="0"/>
                <a:ea typeface="Calibri"/>
                <a:cs typeface="Kalimati" panose="00000400000000000000" pitchFamily="2"/>
              </a:rPr>
              <a:t>स्थलगत कार्यमा सुपरिवेक्षक तथा गणकलाई कामको बाँडफाँड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83602" y="1406212"/>
            <a:ext cx="11984441" cy="5333789"/>
          </a:xfrm>
          <a:prstGeom prst="rect">
            <a:avLst/>
          </a:prstGeom>
        </p:spPr>
        <p:txBody>
          <a:bodyPr/>
          <a:lstStyle/>
          <a:p>
            <a:pPr algn="just">
              <a:lnSpc>
                <a:spcPct val="150000"/>
              </a:lnSpc>
            </a:pPr>
            <a:r>
              <a:rPr lang="ne-NP" sz="2400">
                <a:latin typeface="खआ॥"/>
                <a:cs typeface="Kalimati" panose="00000400000000000000" pitchFamily="2"/>
              </a:rPr>
              <a:t>जिल्ला </a:t>
            </a:r>
            <a:r>
              <a:rPr lang="ne-NP" sz="2400" dirty="0">
                <a:latin typeface="खआ॥"/>
                <a:cs typeface="Kalimati" panose="00000400000000000000" pitchFamily="2"/>
              </a:rPr>
              <a:t>जनगणना कार्यालयले सुपरिवेक्षकको </a:t>
            </a:r>
            <a:r>
              <a:rPr lang="ne-NP" sz="2400">
                <a:latin typeface="खआ॥"/>
                <a:cs typeface="Kalimati" panose="00000400000000000000" pitchFamily="2"/>
              </a:rPr>
              <a:t>तालिम पश्चात उनीहरूलार्इ घर तथा घरपरिवार सूचीकरणका लागि तोकिएको क्षेत्रमा खटाउने । स्थानीय </a:t>
            </a:r>
            <a:r>
              <a:rPr lang="ne-NP" sz="2400" dirty="0">
                <a:latin typeface="खआ॥"/>
                <a:cs typeface="Kalimati" panose="00000400000000000000" pitchFamily="2"/>
              </a:rPr>
              <a:t>जनगणना अधिकारीले फिल्डकार्य </a:t>
            </a:r>
            <a:r>
              <a:rPr lang="ne-NP" sz="2400">
                <a:latin typeface="खआ॥"/>
                <a:cs typeface="Kalimati" panose="00000400000000000000" pitchFamily="2"/>
              </a:rPr>
              <a:t>व्यवस्थापन लगायत अनुगमन तथा सुपरिवेक्षण गर्ने । </a:t>
            </a:r>
            <a:endParaRPr lang="ne-NP" sz="2400" dirty="0">
              <a:latin typeface="खआ॥"/>
              <a:cs typeface="Kalimati" panose="00000400000000000000" pitchFamily="2"/>
            </a:endParaRPr>
          </a:p>
          <a:p>
            <a:pPr algn="just">
              <a:lnSpc>
                <a:spcPct val="150000"/>
              </a:lnSpc>
            </a:pPr>
            <a:r>
              <a:rPr lang="ne-NP" sz="2400" b="1">
                <a:latin typeface="खआ॥"/>
                <a:cs typeface="Kalimati" panose="00000400000000000000" pitchFamily="2"/>
              </a:rPr>
              <a:t>घर तथा घरपरिवार </a:t>
            </a:r>
            <a:r>
              <a:rPr lang="ne-NP" sz="2400" b="1" dirty="0">
                <a:latin typeface="खआ॥"/>
                <a:cs typeface="Kalimati" panose="00000400000000000000" pitchFamily="2"/>
              </a:rPr>
              <a:t>सूचीकरण कार्य </a:t>
            </a:r>
            <a:r>
              <a:rPr lang="ne-NP" sz="2400" b="1">
                <a:latin typeface="खआ॥"/>
                <a:cs typeface="Kalimati" panose="00000400000000000000" pitchFamily="2"/>
              </a:rPr>
              <a:t>सम्पन्न भएपछि विभागबाट तोकिएको कार्य क्षेत्र नमिलेको भएमा स्थानीय जनगणना कार्यालयले पुनर्विचार गरी गणक परिचालनको लागि क्षेत्र निर्धारण गर्ने ।</a:t>
            </a:r>
            <a:endParaRPr lang="ne-NP" sz="2400" b="1" dirty="0">
              <a:latin typeface="खआ॥"/>
              <a:cs typeface="Kalimati" panose="00000400000000000000" pitchFamily="2"/>
            </a:endParaRPr>
          </a:p>
          <a:p>
            <a:pPr algn="just">
              <a:lnSpc>
                <a:spcPct val="150000"/>
              </a:lnSpc>
            </a:pPr>
            <a:r>
              <a:rPr lang="ne-NP" sz="2400">
                <a:latin typeface="खआ॥"/>
                <a:cs typeface="Kalimati" panose="00000400000000000000" pitchFamily="2"/>
              </a:rPr>
              <a:t>गणकहरूलार्इ </a:t>
            </a:r>
            <a:r>
              <a:rPr lang="ne-NP" sz="2400" dirty="0">
                <a:latin typeface="खआ॥"/>
                <a:cs typeface="Kalimati" panose="00000400000000000000" pitchFamily="2"/>
              </a:rPr>
              <a:t>स्थलगत काममा खटाउँदा सबैलाई सकभर मिल्नेगरी कामको बोझ र काम गर्नुपर्ने क्षेत्रको उचित विचार गरी </a:t>
            </a:r>
            <a:r>
              <a:rPr lang="ne-NP" sz="2400">
                <a:latin typeface="खआ॥"/>
                <a:cs typeface="Kalimati" panose="00000400000000000000" pitchFamily="2"/>
              </a:rPr>
              <a:t>बाँडफाँड गर्ने । </a:t>
            </a:r>
          </a:p>
          <a:p>
            <a:pPr algn="just">
              <a:lnSpc>
                <a:spcPct val="150000"/>
              </a:lnSpc>
            </a:pPr>
            <a:r>
              <a:rPr lang="ne-NP" sz="2400">
                <a:latin typeface="खआ॥"/>
                <a:cs typeface="Kalimati" panose="00000400000000000000" pitchFamily="2"/>
              </a:rPr>
              <a:t>स्थानीय जनगणना कार्यालयले गणक तालिम पश्चात सबै गणकहरुलाई स्थलगत काममा खटाउने।  </a:t>
            </a:r>
            <a:endParaRPr lang="ne-NP" sz="2400" dirty="0">
              <a:latin typeface="खआ॥"/>
              <a:cs typeface="Kalimati" panose="00000400000000000000" pitchFamily="2"/>
            </a:endParaRPr>
          </a:p>
          <a:p>
            <a:pPr algn="just">
              <a:lnSpc>
                <a:spcPct val="150000"/>
              </a:lnSpc>
            </a:pPr>
            <a:endParaRPr lang="ne-NP" sz="2400" dirty="0">
              <a:latin typeface="खआ॥"/>
              <a:cs typeface="Kalimati" panose="00000400000000000000" pitchFamily="2"/>
            </a:endParaRPr>
          </a:p>
        </p:txBody>
      </p:sp>
      <p:sp>
        <p:nvSpPr>
          <p:cNvPr id="7" name="Slide Number Placeholder 19"/>
          <p:cNvSpPr txBox="1">
            <a:spLocks/>
          </p:cNvSpPr>
          <p:nvPr/>
        </p:nvSpPr>
        <p:spPr>
          <a:xfrm>
            <a:off x="11375136" y="6437631"/>
            <a:ext cx="771144" cy="2975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Tree>
    <p:extLst>
      <p:ext uri="{BB962C8B-B14F-4D97-AF65-F5344CB8AC3E}">
        <p14:creationId xmlns:p14="http://schemas.microsoft.com/office/powerpoint/2010/main" val="3678662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098" y="1768273"/>
            <a:ext cx="12043662" cy="4180632"/>
          </a:xfrm>
          <a:prstGeom prst="rect">
            <a:avLst/>
          </a:prstGeom>
          <a:noFill/>
        </p:spPr>
        <p:txBody>
          <a:bodyPr wrap="square" rtlCol="0">
            <a:spAutoFit/>
          </a:bodyPr>
          <a:lstStyle/>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गलत तथ्याङ्क वा विवरण लिन कसैलाई प्रेरित गर्न गराउन नहुन</a:t>
            </a:r>
            <a:r>
              <a:rPr lang="ne-NP" sz="2400" dirty="0">
                <a:latin typeface="Preeti" pitchFamily="2" charset="0"/>
                <a:cs typeface="Kalimati" pitchFamily="2"/>
              </a:rPr>
              <a:t>े,</a:t>
            </a:r>
            <a:endParaRPr lang="hi-IN" sz="2400" dirty="0">
              <a:latin typeface="Preeti" pitchFamily="2" charset="0"/>
              <a:cs typeface="Kalimati" pitchFamily="2"/>
            </a:endParaRPr>
          </a:p>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उत्तरदाताको व्यक्तिगत विवरण अरु कसैलाई देखाउन वा भरिएका प्रश्नावलीको प्रतिलिपि बनाई कसैलाई उपलब्ध गर्न गराउन नहुन</a:t>
            </a:r>
            <a:r>
              <a:rPr lang="ne-NP" sz="2400" dirty="0">
                <a:latin typeface="Preeti" pitchFamily="2" charset="0"/>
                <a:cs typeface="Kalimati" pitchFamily="2"/>
              </a:rPr>
              <a:t>े,</a:t>
            </a:r>
            <a:endParaRPr lang="hi-IN" sz="2400" dirty="0">
              <a:latin typeface="Preeti" pitchFamily="2" charset="0"/>
              <a:cs typeface="Kalimati" pitchFamily="2"/>
            </a:endParaRPr>
          </a:p>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तथ्याङ्क सङ्कलन, प्रशोधन, विश्लेषण, भण्डारण र प्रकाशन प्रक्रियालाई दुरुपयोग गर्न</a:t>
            </a:r>
            <a:r>
              <a:rPr lang="en-US" sz="2400" dirty="0">
                <a:latin typeface="Preeti" pitchFamily="2" charset="0"/>
                <a:cs typeface="Kalimati" pitchFamily="2"/>
              </a:rPr>
              <a:t> </a:t>
            </a:r>
            <a:r>
              <a:rPr lang="hi-IN" sz="2400" dirty="0">
                <a:latin typeface="Preeti" pitchFamily="2" charset="0"/>
                <a:cs typeface="Kalimati" pitchFamily="2"/>
              </a:rPr>
              <a:t>गराउन नहुन</a:t>
            </a:r>
            <a:r>
              <a:rPr lang="ne-NP" sz="2400" dirty="0">
                <a:latin typeface="Preeti" pitchFamily="2" charset="0"/>
                <a:cs typeface="Kalimati" pitchFamily="2"/>
              </a:rPr>
              <a:t>े,</a:t>
            </a:r>
            <a:endParaRPr lang="hi-IN" sz="2400" dirty="0">
              <a:latin typeface="Preeti" pitchFamily="2" charset="0"/>
              <a:cs typeface="Kalimati" pitchFamily="2"/>
            </a:endParaRPr>
          </a:p>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जनगणना कार्यालयको रकम मास्न </a:t>
            </a:r>
            <a:r>
              <a:rPr lang="ne-NP" sz="2400" dirty="0">
                <a:latin typeface="Preeti" pitchFamily="2" charset="0"/>
                <a:cs typeface="Kalimati" pitchFamily="2"/>
              </a:rPr>
              <a:t>तथा हिनामिना गर्न</a:t>
            </a:r>
            <a:r>
              <a:rPr lang="hi-IN" sz="2400" dirty="0">
                <a:latin typeface="Preeti" pitchFamily="2" charset="0"/>
                <a:cs typeface="Kalimati" pitchFamily="2"/>
              </a:rPr>
              <a:t> नहुन</a:t>
            </a:r>
            <a:r>
              <a:rPr lang="ne-NP" sz="2400" dirty="0">
                <a:latin typeface="Preeti" pitchFamily="2" charset="0"/>
                <a:cs typeface="Kalimati" pitchFamily="2"/>
              </a:rPr>
              <a:t>े,</a:t>
            </a:r>
            <a:endParaRPr lang="hi-IN" sz="2400" dirty="0">
              <a:latin typeface="Preeti" pitchFamily="2" charset="0"/>
              <a:cs typeface="Kalimati" pitchFamily="2"/>
            </a:endParaRPr>
          </a:p>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जनगणना कार्यालयले उपलब्ध गराएको परिचयपत्र अनिवार्य लगाउनु पर्ने</a:t>
            </a:r>
            <a:r>
              <a:rPr lang="ne-NP" sz="2400" dirty="0">
                <a:latin typeface="Preeti" pitchFamily="2" charset="0"/>
                <a:cs typeface="Kalimati" pitchFamily="2"/>
              </a:rPr>
              <a:t>,</a:t>
            </a:r>
            <a:r>
              <a:rPr lang="hi-IN" sz="2400" dirty="0">
                <a:latin typeface="Preeti" pitchFamily="2" charset="0"/>
                <a:cs typeface="Kalimati" pitchFamily="2"/>
              </a:rPr>
              <a:t> </a:t>
            </a:r>
          </a:p>
          <a:p>
            <a:pPr marL="342900" indent="-342900">
              <a:lnSpc>
                <a:spcPct val="150000"/>
              </a:lnSpc>
              <a:spcAft>
                <a:spcPts val="400"/>
              </a:spcAft>
              <a:buFont typeface="Arial" panose="020B0604020202020204" pitchFamily="34" charset="0"/>
              <a:buChar char="•"/>
            </a:pPr>
            <a:r>
              <a:rPr lang="hi-IN" sz="2400" dirty="0">
                <a:latin typeface="Preeti" pitchFamily="2" charset="0"/>
                <a:cs typeface="Kalimati" pitchFamily="2"/>
              </a:rPr>
              <a:t>उत्तरदाता र आम व्यक्तिसँग सम्मानजनक व्यवहार गर्नु पर्ने</a:t>
            </a:r>
            <a:r>
              <a:rPr lang="ne-NP" sz="2400" dirty="0">
                <a:latin typeface="Preeti" pitchFamily="2" charset="0"/>
                <a:cs typeface="Kalimati" pitchFamily="2"/>
              </a:rPr>
              <a:t>,</a:t>
            </a:r>
            <a:endParaRPr lang="hi-IN" sz="2400" dirty="0">
              <a:latin typeface="Preeti" pitchFamily="2" charset="0"/>
              <a:cs typeface="Kalimati" pitchFamily="2"/>
            </a:endParaRPr>
          </a:p>
        </p:txBody>
      </p:sp>
      <p:sp>
        <p:nvSpPr>
          <p:cNvPr id="4" name="Rectangle 3"/>
          <p:cNvSpPr/>
          <p:nvPr/>
        </p:nvSpPr>
        <p:spPr>
          <a:xfrm>
            <a:off x="0" y="1026930"/>
            <a:ext cx="12176760" cy="523220"/>
          </a:xfrm>
          <a:prstGeom prst="rect">
            <a:avLst/>
          </a:prstGeom>
        </p:spPr>
        <p:txBody>
          <a:bodyPr wrap="square">
            <a:spAutoFit/>
          </a:bodyPr>
          <a:lstStyle/>
          <a:p>
            <a:pPr algn="ctr">
              <a:spcAft>
                <a:spcPts val="600"/>
              </a:spcAft>
            </a:pPr>
            <a:r>
              <a:rPr lang="hi-IN" sz="2800" b="1" dirty="0">
                <a:solidFill>
                  <a:srgbClr val="002060"/>
                </a:solidFill>
                <a:cs typeface="Kalimati" pitchFamily="2"/>
              </a:rPr>
              <a:t>राष्ट्रिय जनगणनामा खटिएका </a:t>
            </a:r>
            <a:r>
              <a:rPr lang="ne-NP" sz="2800" b="1" dirty="0">
                <a:solidFill>
                  <a:srgbClr val="002060"/>
                </a:solidFill>
                <a:cs typeface="Kalimati" pitchFamily="2"/>
              </a:rPr>
              <a:t>कर्मचारीले </a:t>
            </a:r>
            <a:r>
              <a:rPr lang="hi-IN" sz="2800" b="1" dirty="0">
                <a:solidFill>
                  <a:srgbClr val="002060"/>
                </a:solidFill>
                <a:cs typeface="Kalimati" pitchFamily="2"/>
              </a:rPr>
              <a:t>पालना गर्नुपर्ने पेशागत</a:t>
            </a:r>
            <a:r>
              <a:rPr lang="en-US" sz="2800" b="1" dirty="0">
                <a:solidFill>
                  <a:srgbClr val="002060"/>
                </a:solidFill>
                <a:cs typeface="Kalimati" pitchFamily="2"/>
              </a:rPr>
              <a:t> </a:t>
            </a:r>
            <a:r>
              <a:rPr lang="hi-IN" sz="2800" b="1" dirty="0">
                <a:solidFill>
                  <a:srgbClr val="002060"/>
                </a:solidFill>
                <a:cs typeface="Kalimati" pitchFamily="2"/>
              </a:rPr>
              <a:t>आचरण</a:t>
            </a:r>
          </a:p>
        </p:txBody>
      </p:sp>
      <p:sp>
        <p:nvSpPr>
          <p:cNvPr id="6" name="Slide Number Placeholder 5"/>
          <p:cNvSpPr>
            <a:spLocks noGrp="1"/>
          </p:cNvSpPr>
          <p:nvPr>
            <p:ph type="sldNum" sz="quarter" idx="11"/>
          </p:nvPr>
        </p:nvSpPr>
        <p:spPr>
          <a:xfrm>
            <a:off x="11581522" y="6497466"/>
            <a:ext cx="595238" cy="321346"/>
          </a:xfrm>
        </p:spPr>
        <p:txBody>
          <a:bodyPr/>
          <a:lstStyle/>
          <a:p>
            <a:pPr algn="ctr"/>
            <a:fld id="{2840B2E4-A264-431E-ABDE-38E3BCDA5876}" type="slidenum">
              <a:rPr lang="en-US" smtClean="0"/>
              <a:pPr algn="ctr"/>
              <a:t>20</a:t>
            </a:fld>
            <a:endParaRPr lang="en-US"/>
          </a:p>
        </p:txBody>
      </p:sp>
      <p:sp>
        <p:nvSpPr>
          <p:cNvPr id="7" name="TextBox 6">
            <a:extLst>
              <a:ext uri="{FF2B5EF4-FFF2-40B4-BE49-F238E27FC236}">
                <a16:creationId xmlns:a16="http://schemas.microsoft.com/office/drawing/2014/main" id="{5D04A651-F6EB-497F-8B01-A7344E9F7776}"/>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650090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96160" y="2033660"/>
            <a:ext cx="9732021" cy="4185761"/>
          </a:xfrm>
          <a:prstGeom prst="rect">
            <a:avLst/>
          </a:prstGeom>
          <a:noFill/>
        </p:spPr>
        <p:txBody>
          <a:bodyPr wrap="square" rtlCol="0">
            <a:spAutoFit/>
          </a:bodyPr>
          <a:lstStyle/>
          <a:p>
            <a:pPr marL="342900" indent="-342900" algn="just">
              <a:spcAft>
                <a:spcPts val="1000"/>
              </a:spcAft>
              <a:buFont typeface="Arial" panose="020B0604020202020204" pitchFamily="34" charset="0"/>
              <a:buChar char="•"/>
            </a:pPr>
            <a:r>
              <a:rPr lang="hi-IN" sz="2400" dirty="0">
                <a:cs typeface="Kalimati" pitchFamily="2"/>
              </a:rPr>
              <a:t>सौहार्दपूर्ण र शिष्टतापूर्वक बोल्ने जस्ता अनुशासन पालना गर्नुपर्ने</a:t>
            </a:r>
            <a:r>
              <a:rPr lang="ne-NP" sz="2400" dirty="0">
                <a:cs typeface="Kalimati" pitchFamily="2"/>
              </a:rPr>
              <a:t>,</a:t>
            </a:r>
            <a:r>
              <a:rPr lang="hi-IN" sz="2400" dirty="0">
                <a:cs typeface="Kalimati" pitchFamily="2"/>
              </a:rPr>
              <a:t> </a:t>
            </a:r>
            <a:endParaRPr lang="ne-NP" sz="2400" dirty="0">
              <a:cs typeface="Kalimati" pitchFamily="2"/>
            </a:endParaRPr>
          </a:p>
          <a:p>
            <a:pPr marL="342900" indent="-342900" algn="just">
              <a:spcAft>
                <a:spcPts val="1000"/>
              </a:spcAft>
              <a:buFont typeface="Arial" panose="020B0604020202020204" pitchFamily="34" charset="0"/>
              <a:buChar char="•"/>
            </a:pPr>
            <a:endParaRPr lang="hi-IN" sz="2400" dirty="0">
              <a:cs typeface="Kalimati" pitchFamily="2"/>
            </a:endParaRPr>
          </a:p>
          <a:p>
            <a:pPr marL="342900" indent="-342900" algn="just">
              <a:spcAft>
                <a:spcPts val="1000"/>
              </a:spcAft>
              <a:buFont typeface="Arial" panose="020B0604020202020204" pitchFamily="34" charset="0"/>
              <a:buChar char="•"/>
            </a:pPr>
            <a:r>
              <a:rPr lang="hi-IN" sz="2400" dirty="0">
                <a:cs typeface="Kalimati" pitchFamily="2"/>
              </a:rPr>
              <a:t>कुनै एक स्थानमा उत्तरदातालाई बोलाई वा जम्मा</a:t>
            </a:r>
            <a:r>
              <a:rPr lang="ne-NP" sz="2400" dirty="0">
                <a:cs typeface="Kalimati" pitchFamily="2"/>
              </a:rPr>
              <a:t> </a:t>
            </a:r>
            <a:r>
              <a:rPr lang="hi-IN" sz="2400" dirty="0">
                <a:cs typeface="Kalimati" pitchFamily="2"/>
              </a:rPr>
              <a:t>गरी तथ्याङ्क सङ्कलन कार्य गर्न वा</a:t>
            </a:r>
            <a:r>
              <a:rPr lang="en-US" sz="2400" dirty="0">
                <a:cs typeface="Kalimati" pitchFamily="2"/>
              </a:rPr>
              <a:t> </a:t>
            </a:r>
            <a:r>
              <a:rPr lang="hi-IN" sz="2400" dirty="0">
                <a:cs typeface="Kalimati" pitchFamily="2"/>
              </a:rPr>
              <a:t>गराउन नहुने</a:t>
            </a:r>
            <a:r>
              <a:rPr lang="ne-NP" sz="2400" dirty="0">
                <a:cs typeface="Kalimati" pitchFamily="2"/>
              </a:rPr>
              <a:t>,</a:t>
            </a:r>
          </a:p>
          <a:p>
            <a:pPr marL="342900" indent="-342900" algn="just">
              <a:spcAft>
                <a:spcPts val="1000"/>
              </a:spcAft>
              <a:buFont typeface="Arial" panose="020B0604020202020204" pitchFamily="34" charset="0"/>
              <a:buChar char="•"/>
            </a:pPr>
            <a:endParaRPr lang="hi-IN" sz="2400" dirty="0">
              <a:cs typeface="Kalimati" pitchFamily="2"/>
            </a:endParaRPr>
          </a:p>
          <a:p>
            <a:pPr marL="342900" indent="-342900" algn="just">
              <a:spcAft>
                <a:spcPts val="1000"/>
              </a:spcAft>
              <a:buFont typeface="Arial" panose="020B0604020202020204" pitchFamily="34" charset="0"/>
              <a:buChar char="•"/>
            </a:pPr>
            <a:r>
              <a:rPr lang="hi-IN" sz="2400" dirty="0">
                <a:cs typeface="Kalimati" pitchFamily="2"/>
              </a:rPr>
              <a:t>आफ्नो जिम्मेवारी अन्तर्गतको कार्य सम्पन्न गर्न नसक्ने भए सोको </a:t>
            </a:r>
            <a:r>
              <a:rPr lang="hi-IN" sz="2400">
                <a:cs typeface="Kalimati" pitchFamily="2"/>
              </a:rPr>
              <a:t>जानकारी </a:t>
            </a:r>
            <a:r>
              <a:rPr lang="ne-NP" sz="2400">
                <a:cs typeface="Kalimati" pitchFamily="2"/>
              </a:rPr>
              <a:t>समयमै </a:t>
            </a:r>
            <a:r>
              <a:rPr lang="hi-IN" sz="2400">
                <a:cs typeface="Kalimati" pitchFamily="2"/>
              </a:rPr>
              <a:t>गराउनुपर्ने</a:t>
            </a:r>
            <a:r>
              <a:rPr lang="ne-NP" sz="2400" dirty="0">
                <a:cs typeface="Kalimati" pitchFamily="2"/>
              </a:rPr>
              <a:t>,</a:t>
            </a:r>
          </a:p>
          <a:p>
            <a:pPr marL="342900" indent="-342900" algn="just">
              <a:spcAft>
                <a:spcPts val="1000"/>
              </a:spcAft>
              <a:buFont typeface="Arial" panose="020B0604020202020204" pitchFamily="34" charset="0"/>
              <a:buChar char="•"/>
            </a:pPr>
            <a:endParaRPr lang="hi-IN" sz="2400" dirty="0">
              <a:cs typeface="Kalimati" pitchFamily="2"/>
            </a:endParaRPr>
          </a:p>
          <a:p>
            <a:pPr marL="342900" indent="-342900" algn="just">
              <a:spcAft>
                <a:spcPts val="1000"/>
              </a:spcAft>
              <a:buFont typeface="Arial" panose="020B0604020202020204" pitchFamily="34" charset="0"/>
              <a:buChar char="•"/>
            </a:pPr>
            <a:r>
              <a:rPr lang="hi-IN" sz="2400">
                <a:cs typeface="Kalimati" pitchFamily="2"/>
              </a:rPr>
              <a:t>अन</a:t>
            </a:r>
            <a:r>
              <a:rPr lang="ne-NP" sz="2400">
                <a:cs typeface="Kalimati" pitchFamily="2"/>
              </a:rPr>
              <a:t>धि</a:t>
            </a:r>
            <a:r>
              <a:rPr lang="hi-IN" sz="2400">
                <a:cs typeface="Kalimati" pitchFamily="2"/>
              </a:rPr>
              <a:t>कृत </a:t>
            </a:r>
            <a:r>
              <a:rPr lang="hi-IN" sz="2400" dirty="0">
                <a:cs typeface="Kalimati" pitchFamily="2"/>
              </a:rPr>
              <a:t>व्यक्तिलाई काम जिम्मा लगाउन नहुने</a:t>
            </a:r>
            <a:r>
              <a:rPr lang="ne-NP" sz="2400" dirty="0">
                <a:cs typeface="Kalimati" pitchFamily="2"/>
              </a:rPr>
              <a:t>,</a:t>
            </a:r>
            <a:endParaRPr lang="hi-IN" sz="2400" dirty="0">
              <a:cs typeface="Kalimati" pitchFamily="2"/>
            </a:endParaRPr>
          </a:p>
        </p:txBody>
      </p:sp>
      <p:sp>
        <p:nvSpPr>
          <p:cNvPr id="4" name="Rectangle 3"/>
          <p:cNvSpPr/>
          <p:nvPr/>
        </p:nvSpPr>
        <p:spPr>
          <a:xfrm>
            <a:off x="0" y="899865"/>
            <a:ext cx="12192000" cy="523220"/>
          </a:xfrm>
          <a:prstGeom prst="rect">
            <a:avLst/>
          </a:prstGeom>
        </p:spPr>
        <p:txBody>
          <a:bodyPr wrap="square">
            <a:spAutoFit/>
          </a:bodyPr>
          <a:lstStyle/>
          <a:p>
            <a:pPr algn="ctr">
              <a:spcAft>
                <a:spcPts val="600"/>
              </a:spcAft>
            </a:pPr>
            <a:r>
              <a:rPr lang="hi-IN" sz="2800" b="1" dirty="0">
                <a:solidFill>
                  <a:srgbClr val="002060"/>
                </a:solidFill>
                <a:cs typeface="Kalimati" pitchFamily="2"/>
              </a:rPr>
              <a:t>राष्ट्रिय जनगणनामा खटिएका </a:t>
            </a:r>
            <a:r>
              <a:rPr lang="ne-NP" sz="2800" b="1" dirty="0">
                <a:solidFill>
                  <a:srgbClr val="002060"/>
                </a:solidFill>
                <a:cs typeface="Kalimati" pitchFamily="2"/>
              </a:rPr>
              <a:t>कर्मचारीले </a:t>
            </a:r>
            <a:r>
              <a:rPr lang="hi-IN" sz="2800" b="1" dirty="0">
                <a:solidFill>
                  <a:srgbClr val="002060"/>
                </a:solidFill>
                <a:cs typeface="Kalimati" pitchFamily="2"/>
              </a:rPr>
              <a:t>पालना गर्नुपर्ने पेशागत</a:t>
            </a:r>
            <a:r>
              <a:rPr lang="en-US" sz="2800" b="1" dirty="0">
                <a:solidFill>
                  <a:srgbClr val="002060"/>
                </a:solidFill>
                <a:cs typeface="Kalimati" pitchFamily="2"/>
              </a:rPr>
              <a:t> </a:t>
            </a:r>
            <a:r>
              <a:rPr lang="hi-IN" sz="2800" b="1" dirty="0">
                <a:solidFill>
                  <a:srgbClr val="002060"/>
                </a:solidFill>
                <a:cs typeface="Kalimati" pitchFamily="2"/>
              </a:rPr>
              <a:t>आचरण</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44" y="2486269"/>
            <a:ext cx="2366856" cy="1370657"/>
          </a:xfrm>
          <a:prstGeom prst="rect">
            <a:avLst/>
          </a:prstGeom>
        </p:spPr>
      </p:pic>
      <p:sp>
        <p:nvSpPr>
          <p:cNvPr id="7" name="Slide Number Placeholder 6"/>
          <p:cNvSpPr>
            <a:spLocks noGrp="1"/>
          </p:cNvSpPr>
          <p:nvPr>
            <p:ph type="sldNum" sz="quarter" idx="11"/>
          </p:nvPr>
        </p:nvSpPr>
        <p:spPr>
          <a:xfrm>
            <a:off x="11536326" y="6496494"/>
            <a:ext cx="630274" cy="367222"/>
          </a:xfrm>
        </p:spPr>
        <p:txBody>
          <a:bodyPr/>
          <a:lstStyle/>
          <a:p>
            <a:pPr algn="ctr"/>
            <a:fld id="{2840B2E4-A264-431E-ABDE-38E3BCDA5876}" type="slidenum">
              <a:rPr lang="en-US" smtClean="0"/>
              <a:pPr algn="ctr"/>
              <a:t>21</a:t>
            </a:fld>
            <a:endParaRPr lang="en-US" dirty="0"/>
          </a:p>
        </p:txBody>
      </p:sp>
      <p:sp>
        <p:nvSpPr>
          <p:cNvPr id="8" name="TextBox 7">
            <a:extLst>
              <a:ext uri="{FF2B5EF4-FFF2-40B4-BE49-F238E27FC236}">
                <a16:creationId xmlns:a16="http://schemas.microsoft.com/office/drawing/2014/main" id="{2FA86DFD-868A-4965-9F72-3B54FDB0BF3D}"/>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436440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6421" y="1485497"/>
            <a:ext cx="10173686" cy="5260607"/>
          </a:xfrm>
          <a:prstGeom prst="rect">
            <a:avLst/>
          </a:prstGeom>
          <a:noFill/>
        </p:spPr>
        <p:txBody>
          <a:bodyPr wrap="square" rtlCol="0">
            <a:spAutoFit/>
          </a:bodyPr>
          <a:lstStyle/>
          <a:p>
            <a:pPr marL="342900" indent="-342900" algn="just">
              <a:lnSpc>
                <a:spcPct val="150000"/>
              </a:lnSpc>
              <a:spcBef>
                <a:spcPts val="600"/>
              </a:spcBef>
              <a:buFont typeface="Arial" panose="020B0604020202020204" pitchFamily="34" charset="0"/>
              <a:buChar char="•"/>
            </a:pPr>
            <a:r>
              <a:rPr lang="hi-IN" sz="2400" dirty="0">
                <a:cs typeface="Kalimati" pitchFamily="2"/>
              </a:rPr>
              <a:t>राष्ट्रिय जनगणनाको प्रचारप्रसार तथा पैरवी</a:t>
            </a:r>
            <a:r>
              <a:rPr lang="ne-NP" sz="2400" dirty="0">
                <a:cs typeface="Kalimati" pitchFamily="2"/>
              </a:rPr>
              <a:t> </a:t>
            </a:r>
            <a:r>
              <a:rPr lang="hi-IN" sz="2400" dirty="0">
                <a:cs typeface="Kalimati" pitchFamily="2"/>
              </a:rPr>
              <a:t>बाहेक गलत मनसाय राखी उत्तरदातालाई प्रभाव प</a:t>
            </a:r>
            <a:r>
              <a:rPr lang="ne-NP" sz="2400" dirty="0">
                <a:cs typeface="Kalimati" pitchFamily="2"/>
              </a:rPr>
              <a:t>ा</a:t>
            </a:r>
            <a:r>
              <a:rPr lang="hi-IN" sz="2400" dirty="0">
                <a:cs typeface="Kalimati" pitchFamily="2"/>
              </a:rPr>
              <a:t>र्ने किसिमले सञ्चारका माध्यम,</a:t>
            </a:r>
            <a:r>
              <a:rPr lang="en-US" sz="2400" dirty="0">
                <a:cs typeface="Kalimati" pitchFamily="2"/>
              </a:rPr>
              <a:t> </a:t>
            </a:r>
            <a:r>
              <a:rPr lang="hi-IN" sz="2400" dirty="0">
                <a:cs typeface="Kalimati" pitchFamily="2"/>
              </a:rPr>
              <a:t>सभा, सम्मेलन</a:t>
            </a:r>
            <a:r>
              <a:rPr lang="ne-NP" sz="2400" dirty="0">
                <a:cs typeface="Kalimati" pitchFamily="2"/>
              </a:rPr>
              <a:t> </a:t>
            </a:r>
            <a:r>
              <a:rPr lang="hi-IN" sz="2400" dirty="0">
                <a:cs typeface="Kalimati" pitchFamily="2"/>
              </a:rPr>
              <a:t>जस्ता</a:t>
            </a:r>
            <a:r>
              <a:rPr lang="en-US" sz="2400" dirty="0">
                <a:cs typeface="Kalimati" pitchFamily="2"/>
              </a:rPr>
              <a:t> </a:t>
            </a:r>
            <a:r>
              <a:rPr lang="hi-IN" sz="2400" dirty="0">
                <a:cs typeface="Kalimati" pitchFamily="2"/>
              </a:rPr>
              <a:t>कुनै पनि माध्यमबाट</a:t>
            </a:r>
            <a:r>
              <a:rPr lang="ne-NP" sz="2400" dirty="0">
                <a:cs typeface="Kalimati" pitchFamily="2"/>
              </a:rPr>
              <a:t> </a:t>
            </a:r>
            <a:r>
              <a:rPr lang="hi-IN" sz="2400" dirty="0">
                <a:cs typeface="Kalimati" pitchFamily="2"/>
              </a:rPr>
              <a:t>प्रचारप्रसार गर्न नहुने</a:t>
            </a:r>
            <a:r>
              <a:rPr lang="ne-NP" sz="2400" dirty="0">
                <a:cs typeface="Kalimati" pitchFamily="2"/>
              </a:rPr>
              <a:t>,</a:t>
            </a:r>
            <a:endParaRPr lang="hi-IN" sz="2400" dirty="0">
              <a:cs typeface="Kalimati" pitchFamily="2"/>
            </a:endParaRPr>
          </a:p>
          <a:p>
            <a:pPr marL="342900" lvl="0" indent="-342900" algn="just">
              <a:lnSpc>
                <a:spcPct val="150000"/>
              </a:lnSpc>
              <a:spcBef>
                <a:spcPts val="600"/>
              </a:spcBef>
              <a:buFont typeface="Arial" panose="020B0604020202020204" pitchFamily="34" charset="0"/>
              <a:buChar char="•"/>
            </a:pPr>
            <a:r>
              <a:rPr lang="hi-IN" sz="2400" dirty="0">
                <a:solidFill>
                  <a:prstClr val="black"/>
                </a:solidFill>
                <a:latin typeface="Preeti" pitchFamily="2" charset="0"/>
                <a:cs typeface="Kalimati" pitchFamily="2"/>
              </a:rPr>
              <a:t>राष्ट्रिय जनगणना कार्यमा खटिएको अवधिभर अन्यत्र कुनै</a:t>
            </a:r>
            <a:r>
              <a:rPr lang="en-US" sz="2400" dirty="0">
                <a:solidFill>
                  <a:prstClr val="black"/>
                </a:solidFill>
                <a:latin typeface="Preeti" pitchFamily="2" charset="0"/>
                <a:cs typeface="Kalimati" pitchFamily="2"/>
              </a:rPr>
              <a:t> </a:t>
            </a:r>
            <a:r>
              <a:rPr lang="hi-IN" sz="2400" dirty="0">
                <a:solidFill>
                  <a:prstClr val="black"/>
                </a:solidFill>
                <a:latin typeface="Preeti" pitchFamily="2" charset="0"/>
                <a:cs typeface="Kalimati" pitchFamily="2"/>
              </a:rPr>
              <a:t>जिम्मेवारी</a:t>
            </a:r>
            <a:r>
              <a:rPr lang="en-US" sz="2400" dirty="0">
                <a:solidFill>
                  <a:prstClr val="black"/>
                </a:solidFill>
                <a:latin typeface="Preeti" pitchFamily="2" charset="0"/>
                <a:cs typeface="Kalimati" pitchFamily="2"/>
              </a:rPr>
              <a:t> </a:t>
            </a:r>
            <a:r>
              <a:rPr lang="hi-IN" sz="2400" dirty="0">
                <a:solidFill>
                  <a:prstClr val="black"/>
                </a:solidFill>
                <a:latin typeface="Preeti" pitchFamily="2" charset="0"/>
                <a:cs typeface="Kalimati" pitchFamily="2"/>
              </a:rPr>
              <a:t>लिई कार्य</a:t>
            </a:r>
            <a:r>
              <a:rPr lang="en-US" sz="2400" dirty="0">
                <a:solidFill>
                  <a:prstClr val="black"/>
                </a:solidFill>
                <a:latin typeface="Preeti" pitchFamily="2" charset="0"/>
                <a:cs typeface="Kalimati" pitchFamily="2"/>
              </a:rPr>
              <a:t> </a:t>
            </a:r>
            <a:r>
              <a:rPr lang="hi-IN" sz="2400" dirty="0">
                <a:cs typeface="Kalimati" pitchFamily="2"/>
              </a:rPr>
              <a:t>गर्न नहुने</a:t>
            </a:r>
            <a:r>
              <a:rPr lang="ne-NP" sz="2400" dirty="0">
                <a:solidFill>
                  <a:prstClr val="black"/>
                </a:solidFill>
                <a:latin typeface="Preeti" pitchFamily="2" charset="0"/>
                <a:cs typeface="Kalimati" pitchFamily="2"/>
              </a:rPr>
              <a:t>,</a:t>
            </a:r>
          </a:p>
          <a:p>
            <a:pPr marL="342900" lvl="0" indent="-342900">
              <a:lnSpc>
                <a:spcPct val="150000"/>
              </a:lnSpc>
              <a:spcBef>
                <a:spcPts val="600"/>
              </a:spcBef>
              <a:buFont typeface="Arial" panose="020B0604020202020204" pitchFamily="34" charset="0"/>
              <a:buChar char="•"/>
            </a:pPr>
            <a:r>
              <a:rPr lang="hi-IN" sz="2400" dirty="0">
                <a:solidFill>
                  <a:prstClr val="black"/>
                </a:solidFill>
                <a:latin typeface="Preeti" pitchFamily="2" charset="0"/>
                <a:cs typeface="Kalimati" pitchFamily="2"/>
              </a:rPr>
              <a:t>कार्यालयको सरकारी कागजात, प्रश्नावली, पुस्तिका जस्ता कागजात च्यात्न वा नष्ट गर्न नहुने</a:t>
            </a:r>
            <a:r>
              <a:rPr lang="ne-NP" sz="2400" dirty="0">
                <a:solidFill>
                  <a:prstClr val="black"/>
                </a:solidFill>
                <a:latin typeface="Preeti" pitchFamily="2" charset="0"/>
                <a:cs typeface="Kalimati" pitchFamily="2"/>
              </a:rPr>
              <a:t>,</a:t>
            </a:r>
            <a:endParaRPr lang="hi-IN" sz="2400" dirty="0">
              <a:solidFill>
                <a:prstClr val="black"/>
              </a:solidFill>
              <a:latin typeface="Preeti" pitchFamily="2" charset="0"/>
              <a:cs typeface="Kalimati" pitchFamily="2"/>
            </a:endParaRPr>
          </a:p>
          <a:p>
            <a:pPr marL="342900" lvl="0" indent="-342900">
              <a:lnSpc>
                <a:spcPct val="150000"/>
              </a:lnSpc>
              <a:spcBef>
                <a:spcPts val="600"/>
              </a:spcBef>
              <a:buFont typeface="Arial" panose="020B0604020202020204" pitchFamily="34" charset="0"/>
              <a:buChar char="•"/>
            </a:pPr>
            <a:r>
              <a:rPr lang="hi-IN" sz="2400" dirty="0">
                <a:solidFill>
                  <a:prstClr val="black"/>
                </a:solidFill>
                <a:latin typeface="Preeti" pitchFamily="2" charset="0"/>
                <a:cs typeface="Kalimati" pitchFamily="2"/>
              </a:rPr>
              <a:t>बदनियतपूर्वक वा कुनै प्रलोभनमा परी वा</a:t>
            </a:r>
            <a:r>
              <a:rPr lang="en-US" sz="2400" dirty="0">
                <a:solidFill>
                  <a:prstClr val="black"/>
                </a:solidFill>
                <a:latin typeface="Preeti" pitchFamily="2" charset="0"/>
                <a:cs typeface="Kalimati" pitchFamily="2"/>
              </a:rPr>
              <a:t> </a:t>
            </a:r>
            <a:r>
              <a:rPr lang="hi-IN" sz="2400" dirty="0">
                <a:solidFill>
                  <a:prstClr val="black"/>
                </a:solidFill>
                <a:latin typeface="Preeti" pitchFamily="2" charset="0"/>
                <a:cs typeface="Kalimati" pitchFamily="2"/>
              </a:rPr>
              <a:t>जानाजानी झुटो विवरण सङ्कलन गर्न र आफ्नो जिम्मेवारीको </a:t>
            </a:r>
            <a:r>
              <a:rPr lang="hi-IN" sz="2400">
                <a:solidFill>
                  <a:prstClr val="black"/>
                </a:solidFill>
                <a:latin typeface="Preeti" pitchFamily="2" charset="0"/>
                <a:cs typeface="Kalimati" pitchFamily="2"/>
              </a:rPr>
              <a:t>काममा हेलचे</a:t>
            </a:r>
            <a:r>
              <a:rPr lang="ne-NP" sz="2400">
                <a:solidFill>
                  <a:prstClr val="black"/>
                </a:solidFill>
                <a:latin typeface="Preeti" pitchFamily="2" charset="0"/>
                <a:cs typeface="Kalimati" pitchFamily="2"/>
              </a:rPr>
              <a:t>क्राइ</a:t>
            </a:r>
            <a:r>
              <a:rPr lang="hi-IN" sz="2400">
                <a:solidFill>
                  <a:prstClr val="black"/>
                </a:solidFill>
                <a:latin typeface="Preeti" pitchFamily="2" charset="0"/>
                <a:cs typeface="Kalimati" pitchFamily="2"/>
              </a:rPr>
              <a:t> </a:t>
            </a:r>
            <a:r>
              <a:rPr lang="hi-IN" sz="2400" dirty="0">
                <a:solidFill>
                  <a:prstClr val="black"/>
                </a:solidFill>
                <a:latin typeface="Preeti" pitchFamily="2" charset="0"/>
                <a:cs typeface="Kalimati" pitchFamily="2"/>
              </a:rPr>
              <a:t>गर्न नहुने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9274" y="1638898"/>
            <a:ext cx="1775163" cy="1514165"/>
          </a:xfrm>
          <a:prstGeom prst="rect">
            <a:avLst/>
          </a:prstGeom>
          <a:ln>
            <a:noFill/>
          </a:ln>
          <a:effectLst>
            <a:softEdge rad="11250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1226" y="3259306"/>
            <a:ext cx="1551313" cy="1469263"/>
          </a:xfrm>
          <a:prstGeom prst="rect">
            <a:avLst/>
          </a:prstGeom>
        </p:spPr>
      </p:pic>
      <p:sp>
        <p:nvSpPr>
          <p:cNvPr id="7" name="Slide Number Placeholder 6"/>
          <p:cNvSpPr>
            <a:spLocks noGrp="1"/>
          </p:cNvSpPr>
          <p:nvPr>
            <p:ph type="sldNum" sz="quarter" idx="11"/>
          </p:nvPr>
        </p:nvSpPr>
        <p:spPr>
          <a:xfrm>
            <a:off x="11694160" y="6510507"/>
            <a:ext cx="492760" cy="302408"/>
          </a:xfrm>
        </p:spPr>
        <p:txBody>
          <a:bodyPr/>
          <a:lstStyle/>
          <a:p>
            <a:pPr algn="ctr"/>
            <a:fld id="{2840B2E4-A264-431E-ABDE-38E3BCDA5876}" type="slidenum">
              <a:rPr lang="en-US" smtClean="0"/>
              <a:pPr algn="ctr"/>
              <a:t>22</a:t>
            </a:fld>
            <a:endParaRPr lang="en-US" dirty="0"/>
          </a:p>
        </p:txBody>
      </p:sp>
      <p:sp>
        <p:nvSpPr>
          <p:cNvPr id="8" name="Rectangle 7">
            <a:extLst>
              <a:ext uri="{FF2B5EF4-FFF2-40B4-BE49-F238E27FC236}">
                <a16:creationId xmlns:a16="http://schemas.microsoft.com/office/drawing/2014/main" id="{F832B1A5-5DC6-40F6-BC32-E1F97DB9C16F}"/>
              </a:ext>
            </a:extLst>
          </p:cNvPr>
          <p:cNvSpPr/>
          <p:nvPr/>
        </p:nvSpPr>
        <p:spPr>
          <a:xfrm>
            <a:off x="0" y="899865"/>
            <a:ext cx="12192000" cy="523220"/>
          </a:xfrm>
          <a:prstGeom prst="rect">
            <a:avLst/>
          </a:prstGeom>
        </p:spPr>
        <p:txBody>
          <a:bodyPr wrap="square">
            <a:spAutoFit/>
          </a:bodyPr>
          <a:lstStyle/>
          <a:p>
            <a:pPr algn="ctr">
              <a:spcAft>
                <a:spcPts val="600"/>
              </a:spcAft>
            </a:pPr>
            <a:r>
              <a:rPr lang="hi-IN" sz="2800" b="1" dirty="0">
                <a:solidFill>
                  <a:srgbClr val="002060"/>
                </a:solidFill>
                <a:cs typeface="Kalimati" pitchFamily="2"/>
              </a:rPr>
              <a:t>राष्ट्रिय जनगणनामा खटिएका </a:t>
            </a:r>
            <a:r>
              <a:rPr lang="ne-NP" sz="2800" b="1" dirty="0">
                <a:solidFill>
                  <a:srgbClr val="002060"/>
                </a:solidFill>
                <a:cs typeface="Kalimati" pitchFamily="2"/>
              </a:rPr>
              <a:t>कर्मचारीले </a:t>
            </a:r>
            <a:r>
              <a:rPr lang="hi-IN" sz="2800" b="1" dirty="0">
                <a:solidFill>
                  <a:srgbClr val="002060"/>
                </a:solidFill>
                <a:cs typeface="Kalimati" pitchFamily="2"/>
              </a:rPr>
              <a:t>पालना गर्नुपर्ने पेशागत</a:t>
            </a:r>
            <a:r>
              <a:rPr lang="en-US" sz="2800" b="1" dirty="0">
                <a:solidFill>
                  <a:srgbClr val="002060"/>
                </a:solidFill>
                <a:cs typeface="Kalimati" pitchFamily="2"/>
              </a:rPr>
              <a:t> </a:t>
            </a:r>
            <a:r>
              <a:rPr lang="hi-IN" sz="2800" b="1" dirty="0">
                <a:solidFill>
                  <a:srgbClr val="002060"/>
                </a:solidFill>
                <a:cs typeface="Kalimati" pitchFamily="2"/>
              </a:rPr>
              <a:t>आचरण</a:t>
            </a:r>
          </a:p>
        </p:txBody>
      </p:sp>
      <p:pic>
        <p:nvPicPr>
          <p:cNvPr id="9" name="Picture 8">
            <a:extLst>
              <a:ext uri="{FF2B5EF4-FFF2-40B4-BE49-F238E27FC236}">
                <a16:creationId xmlns:a16="http://schemas.microsoft.com/office/drawing/2014/main" id="{D40D5561-7464-4701-8FB7-930D4CCE92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5233" y="4992214"/>
            <a:ext cx="1448187" cy="1469263"/>
          </a:xfrm>
          <a:prstGeom prst="rect">
            <a:avLst/>
          </a:prstGeom>
        </p:spPr>
      </p:pic>
    </p:spTree>
    <p:extLst>
      <p:ext uri="{BB962C8B-B14F-4D97-AF65-F5344CB8AC3E}">
        <p14:creationId xmlns:p14="http://schemas.microsoft.com/office/powerpoint/2010/main" val="1985534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0" y="1162703"/>
            <a:ext cx="12192000" cy="8257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rgbClr val="002060"/>
                </a:solidFill>
                <a:latin typeface="Ganesh" pitchFamily="2" charset="0"/>
                <a:ea typeface="Calibri" panose="020F0502020204030204" pitchFamily="34" charset="0"/>
                <a:cs typeface="Kalimati" pitchFamily="2"/>
              </a:rPr>
              <a:t>राष्ट्रिय जनगणनामा संलग्न सबै व्यक्तिहरुले पालना गर्नुपर्ने यौन आचरण तथा प्रतिबन्ध</a:t>
            </a:r>
            <a:endParaRPr lang="ko-KR" altLang="en-US" sz="2800" b="1" dirty="0">
              <a:solidFill>
                <a:srgbClr val="002060"/>
              </a:solidFill>
              <a:latin typeface="Ganesh" pitchFamily="2" charset="0"/>
              <a:cs typeface="Kalimati" pitchFamily="2"/>
            </a:endParaRPr>
          </a:p>
        </p:txBody>
      </p:sp>
      <p:sp>
        <p:nvSpPr>
          <p:cNvPr id="3" name="TextBox 2"/>
          <p:cNvSpPr txBox="1"/>
          <p:nvPr/>
        </p:nvSpPr>
        <p:spPr>
          <a:xfrm>
            <a:off x="350874" y="2070859"/>
            <a:ext cx="11674549" cy="3626634"/>
          </a:xfrm>
          <a:prstGeom prst="rect">
            <a:avLst/>
          </a:prstGeom>
          <a:noFill/>
        </p:spPr>
        <p:txBody>
          <a:bodyPr wrap="square" rtlCol="0">
            <a:spAutoFit/>
          </a:bodyPr>
          <a:lstStyle/>
          <a:p>
            <a:pPr marL="342900" indent="-342900">
              <a:lnSpc>
                <a:spcPct val="150000"/>
              </a:lnSpc>
              <a:spcAft>
                <a:spcPts val="1000"/>
              </a:spcAft>
              <a:buFont typeface="Arial" panose="020B0604020202020204" pitchFamily="34" charset="0"/>
              <a:buChar char="•"/>
              <a:tabLst>
                <a:tab pos="571500" algn="l"/>
                <a:tab pos="914400" algn="l"/>
              </a:tabLst>
            </a:pPr>
            <a:r>
              <a:rPr lang="hi-IN" sz="2400" b="1" dirty="0">
                <a:latin typeface="Preeti" pitchFamily="2" charset="0"/>
                <a:ea typeface="Times New Roman" panose="02020603050405020304" pitchFamily="18" charset="0"/>
                <a:cs typeface="Kalimati" pitchFamily="2"/>
              </a:rPr>
              <a:t>यौन शोषण र दुव्</a:t>
            </a:r>
            <a:r>
              <a:rPr lang="ne-NP" sz="2400" b="1" dirty="0">
                <a:latin typeface="Preeti" pitchFamily="2" charset="0"/>
                <a:ea typeface="Times New Roman" panose="02020603050405020304" pitchFamily="18" charset="0"/>
                <a:cs typeface="Kalimati" pitchFamily="2"/>
              </a:rPr>
              <a:t>यव</a:t>
            </a:r>
            <a:r>
              <a:rPr lang="hi-IN" sz="2400" b="1" dirty="0">
                <a:latin typeface="Preeti" pitchFamily="2" charset="0"/>
                <a:ea typeface="Times New Roman" panose="02020603050405020304" pitchFamily="18" charset="0"/>
                <a:cs typeface="Kalimati" pitchFamily="2"/>
              </a:rPr>
              <a:t>हार </a:t>
            </a:r>
            <a:r>
              <a:rPr lang="hi-IN" sz="2400" dirty="0">
                <a:latin typeface="Preeti" pitchFamily="2" charset="0"/>
                <a:ea typeface="Times New Roman" panose="02020603050405020304" pitchFamily="18" charset="0"/>
                <a:cs typeface="Kalimati" pitchFamily="2"/>
              </a:rPr>
              <a:t>अस्वीकार्य साथै दण्डनीय भएकाले जनगणना कार्यमा</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खटिने</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गणक, सुपरिवेक्षक, जनगणना अधिकारी, अनुगमनकर्ता वा यस कार्यमा</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संलग्न सबै</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व्यक्ति (उत्तरदाता</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वा पर्यवेक्षक) का लागि यस्तो व्यवहार</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प्रतिबन्धित छ ।</a:t>
            </a:r>
            <a:endParaRPr lang="ne-NP" sz="2400" dirty="0">
              <a:latin typeface="Preeti" pitchFamily="2" charset="0"/>
              <a:ea typeface="Times New Roman" panose="02020603050405020304" pitchFamily="18" charset="0"/>
              <a:cs typeface="Kalimati" pitchFamily="2"/>
            </a:endParaRPr>
          </a:p>
          <a:p>
            <a:pPr marL="342900" indent="-342900">
              <a:lnSpc>
                <a:spcPct val="150000"/>
              </a:lnSpc>
              <a:spcAft>
                <a:spcPts val="1000"/>
              </a:spcAft>
              <a:buFont typeface="Arial" panose="020B0604020202020204" pitchFamily="34" charset="0"/>
              <a:buChar char="•"/>
              <a:tabLst>
                <a:tab pos="571500" algn="l"/>
                <a:tab pos="914400" algn="l"/>
              </a:tabLst>
            </a:pPr>
            <a:r>
              <a:rPr lang="hi-IN" sz="2400" dirty="0">
                <a:latin typeface="Preeti" pitchFamily="2" charset="0"/>
                <a:ea typeface="Times New Roman" panose="02020603050405020304" pitchFamily="18" charset="0"/>
                <a:cs typeface="Kalimati" pitchFamily="2"/>
              </a:rPr>
              <a:t>यौनशोषण र दुर्व्यवहारले राष्ट्रिय जनगणना र यसका साझेदार संस्थाहरुका</a:t>
            </a:r>
            <a:r>
              <a:rPr lang="en-US" sz="2400" dirty="0">
                <a:latin typeface="Preeti" pitchFamily="2" charset="0"/>
                <a:ea typeface="Times New Roman" panose="02020603050405020304" pitchFamily="18" charset="0"/>
                <a:cs typeface="Kalimati" pitchFamily="2"/>
              </a:rPr>
              <a:t> </a:t>
            </a:r>
            <a:r>
              <a:rPr lang="hi-IN" sz="2400" b="1" dirty="0">
                <a:latin typeface="Preeti" pitchFamily="2" charset="0"/>
                <a:ea typeface="Times New Roman" panose="02020603050405020304" pitchFamily="18" charset="0"/>
                <a:cs typeface="Kalimati" pitchFamily="2"/>
              </a:rPr>
              <a:t>प्रतिष्ठा </a:t>
            </a:r>
            <a:r>
              <a:rPr lang="hi-IN" sz="2400" dirty="0">
                <a:latin typeface="Preeti" pitchFamily="2" charset="0"/>
                <a:ea typeface="Times New Roman" panose="02020603050405020304" pitchFamily="18" charset="0"/>
                <a:cs typeface="Kalimati" pitchFamily="2"/>
              </a:rPr>
              <a:t>र</a:t>
            </a:r>
            <a:r>
              <a:rPr lang="en-US" sz="2400" dirty="0">
                <a:latin typeface="Preeti" pitchFamily="2" charset="0"/>
                <a:ea typeface="Times New Roman" panose="02020603050405020304" pitchFamily="18" charset="0"/>
                <a:cs typeface="Kalimati" pitchFamily="2"/>
              </a:rPr>
              <a:t> </a:t>
            </a:r>
            <a:r>
              <a:rPr lang="hi-IN" sz="2400" dirty="0">
                <a:latin typeface="Preeti" pitchFamily="2" charset="0"/>
                <a:ea typeface="Times New Roman" panose="02020603050405020304" pitchFamily="18" charset="0"/>
                <a:cs typeface="Kalimati" pitchFamily="2"/>
              </a:rPr>
              <a:t>कामको अवमुल्यन गर्छ ।</a:t>
            </a:r>
            <a:r>
              <a:rPr lang="ne-NP" sz="2400" dirty="0">
                <a:latin typeface="Preeti" pitchFamily="2" charset="0"/>
                <a:ea typeface="Times New Roman" panose="02020603050405020304" pitchFamily="18" charset="0"/>
                <a:cs typeface="Kalimati" pitchFamily="2"/>
              </a:rPr>
              <a:t> </a:t>
            </a:r>
            <a:endParaRPr lang="hi-IN" sz="2400" dirty="0">
              <a:latin typeface="Preeti" pitchFamily="2" charset="0"/>
              <a:ea typeface="Times New Roman" panose="02020603050405020304" pitchFamily="18" charset="0"/>
              <a:cs typeface="Kalimati" pitchFamily="2"/>
            </a:endParaRPr>
          </a:p>
          <a:p>
            <a:pPr marL="342900" marR="0" indent="-342900">
              <a:lnSpc>
                <a:spcPct val="150000"/>
              </a:lnSpc>
              <a:spcBef>
                <a:spcPts val="0"/>
              </a:spcBef>
              <a:spcAft>
                <a:spcPts val="1000"/>
              </a:spcAft>
              <a:buFont typeface="Arial" panose="020B0604020202020204" pitchFamily="34" charset="0"/>
              <a:buChar char="•"/>
              <a:tabLst>
                <a:tab pos="571500" algn="l"/>
                <a:tab pos="914400" algn="l"/>
              </a:tabLst>
            </a:pPr>
            <a:r>
              <a:rPr lang="ne-NP" sz="2400" dirty="0">
                <a:latin typeface="Preeti" pitchFamily="2" charset="0"/>
                <a:ea typeface="Calibri" panose="020F0502020204030204" pitchFamily="34" charset="0"/>
                <a:cs typeface="Kalimati" pitchFamily="2"/>
              </a:rPr>
              <a:t>तसर्थ </a:t>
            </a:r>
            <a:r>
              <a:rPr lang="hi-IN" sz="2400" dirty="0">
                <a:latin typeface="Preeti" pitchFamily="2" charset="0"/>
                <a:ea typeface="Calibri" panose="020F0502020204030204" pitchFamily="34" charset="0"/>
                <a:cs typeface="Kalimati" pitchFamily="2"/>
              </a:rPr>
              <a:t>सबै </a:t>
            </a:r>
            <a:r>
              <a:rPr lang="ne-NP" sz="2400" dirty="0">
                <a:latin typeface="Preeti" pitchFamily="2" charset="0"/>
                <a:ea typeface="Calibri" panose="020F0502020204030204" pitchFamily="34" charset="0"/>
                <a:cs typeface="Kalimati" pitchFamily="2"/>
              </a:rPr>
              <a:t>लिङ्ग</a:t>
            </a:r>
            <a:r>
              <a:rPr lang="hi-IN" sz="2400" dirty="0">
                <a:latin typeface="Preeti" pitchFamily="2" charset="0"/>
                <a:ea typeface="Calibri" panose="020F0502020204030204" pitchFamily="34" charset="0"/>
                <a:cs typeface="Kalimati" pitchFamily="2"/>
              </a:rPr>
              <a:t>, जातजाति, वर्ग र समुदायप्रति </a:t>
            </a:r>
            <a:r>
              <a:rPr lang="hi-IN" sz="2400" b="1" dirty="0">
                <a:latin typeface="Preeti" pitchFamily="2" charset="0"/>
                <a:ea typeface="Calibri" panose="020F0502020204030204" pitchFamily="34" charset="0"/>
                <a:cs typeface="Kalimati" pitchFamily="2"/>
              </a:rPr>
              <a:t>सम्मान</a:t>
            </a:r>
            <a:r>
              <a:rPr lang="hi-IN" sz="2400" dirty="0">
                <a:latin typeface="Preeti" pitchFamily="2" charset="0"/>
                <a:ea typeface="Calibri" panose="020F0502020204030204" pitchFamily="34" charset="0"/>
                <a:cs typeface="Kalimati" pitchFamily="2"/>
              </a:rPr>
              <a:t> र मर्यादापूर्वक व्यवहार ग</a:t>
            </a:r>
            <a:r>
              <a:rPr lang="ne-NP" sz="2400" dirty="0">
                <a:latin typeface="Preeti" pitchFamily="2" charset="0"/>
                <a:ea typeface="Calibri" panose="020F0502020204030204" pitchFamily="34" charset="0"/>
                <a:cs typeface="Kalimati" pitchFamily="2"/>
              </a:rPr>
              <a:t>र्ने ।</a:t>
            </a:r>
          </a:p>
        </p:txBody>
      </p:sp>
      <p:sp>
        <p:nvSpPr>
          <p:cNvPr id="10" name="Slide Number Placeholder 9"/>
          <p:cNvSpPr>
            <a:spLocks noGrp="1"/>
          </p:cNvSpPr>
          <p:nvPr>
            <p:ph type="sldNum" sz="quarter" idx="11"/>
          </p:nvPr>
        </p:nvSpPr>
        <p:spPr>
          <a:xfrm>
            <a:off x="11643360" y="6461760"/>
            <a:ext cx="523240" cy="381635"/>
          </a:xfrm>
        </p:spPr>
        <p:txBody>
          <a:bodyPr/>
          <a:lstStyle/>
          <a:p>
            <a:pPr algn="ctr"/>
            <a:fld id="{2840B2E4-A264-431E-ABDE-38E3BCDA5876}" type="slidenum">
              <a:rPr lang="en-US" smtClean="0"/>
              <a:pPr algn="ctr"/>
              <a:t>23</a:t>
            </a:fld>
            <a:endParaRPr lang="en-US"/>
          </a:p>
        </p:txBody>
      </p:sp>
    </p:spTree>
    <p:extLst>
      <p:ext uri="{BB962C8B-B14F-4D97-AF65-F5344CB8AC3E}">
        <p14:creationId xmlns:p14="http://schemas.microsoft.com/office/powerpoint/2010/main" val="1163986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24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3100808"/>
            <a:ext cx="12192000" cy="769441"/>
          </a:xfrm>
          <a:prstGeom prst="rect">
            <a:avLst/>
          </a:prstGeom>
        </p:spPr>
        <p:txBody>
          <a:bodyPr wrap="square">
            <a:spAutoFit/>
          </a:bodyPr>
          <a:lstStyle/>
          <a:p>
            <a:pPr algn="ctr">
              <a:spcAft>
                <a:spcPts val="600"/>
              </a:spcAft>
            </a:pPr>
            <a:r>
              <a:rPr lang="ne-NP" sz="4400" b="1" dirty="0">
                <a:solidFill>
                  <a:srgbClr val="002060"/>
                </a:solidFill>
                <a:cs typeface="Kalimati" pitchFamily="2"/>
              </a:rPr>
              <a:t>जनगणनाका लागि प्रशासनिक व्यवस्थापन </a:t>
            </a:r>
          </a:p>
        </p:txBody>
      </p:sp>
    </p:spTree>
    <p:extLst>
      <p:ext uri="{BB962C8B-B14F-4D97-AF65-F5344CB8AC3E}">
        <p14:creationId xmlns:p14="http://schemas.microsoft.com/office/powerpoint/2010/main" val="678778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25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गणक तथा सुपरिवेक्षकको नियुक्तिसम्बन्धी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301658" y="1553957"/>
            <a:ext cx="11628607" cy="6636881"/>
          </a:xfrm>
          <a:prstGeom prst="rect">
            <a:avLst/>
          </a:prstGeom>
        </p:spPr>
        <p:txBody>
          <a:bodyPr wrap="square">
            <a:spAutoFit/>
          </a:bodyPr>
          <a:lstStyle/>
          <a:p>
            <a:pPr marR="0" lvl="0" algn="just">
              <a:lnSpc>
                <a:spcPct val="115000"/>
              </a:lnSpc>
              <a:spcBef>
                <a:spcPts val="0"/>
              </a:spcBef>
              <a:spcAft>
                <a:spcPts val="1000"/>
              </a:spcAft>
              <a:buSzPts val="1300"/>
            </a:pPr>
            <a:r>
              <a:rPr lang="ne-NP" sz="2400" b="1" dirty="0">
                <a:solidFill>
                  <a:srgbClr val="0000FF"/>
                </a:solidFill>
                <a:effectLst/>
                <a:latin typeface="Calibri" panose="020F0502020204030204" pitchFamily="34" charset="0"/>
                <a:ea typeface="Calibri" panose="020F0502020204030204" pitchFamily="34" charset="0"/>
                <a:cs typeface="Kalimati" panose="00000400000000000000" pitchFamily="2"/>
              </a:rPr>
              <a:t>गणक तथा सुपरीवेक्षक भर्ना प्रक्रिया</a:t>
            </a:r>
            <a:r>
              <a:rPr lang="en-US" sz="2400" b="1" dirty="0">
                <a:solidFill>
                  <a:srgbClr val="0000FF"/>
                </a:solidFill>
                <a:effectLst/>
                <a:latin typeface="Calibri" panose="020F0502020204030204" pitchFamily="34" charset="0"/>
                <a:ea typeface="Calibri" panose="020F0502020204030204" pitchFamily="34" charset="0"/>
                <a:cs typeface="Kalimati" panose="00000400000000000000" pitchFamily="2"/>
              </a:rPr>
              <a:t>: </a:t>
            </a:r>
            <a:r>
              <a:rPr lang="ne-NP" sz="2400" dirty="0">
                <a:solidFill>
                  <a:srgbClr val="0000FF"/>
                </a:solidFill>
                <a:effectLst/>
                <a:latin typeface="Calibri" panose="020F0502020204030204" pitchFamily="34" charset="0"/>
                <a:ea typeface="Calibri" panose="020F0502020204030204" pitchFamily="34" charset="0"/>
                <a:cs typeface="Kalimati" panose="00000400000000000000" pitchFamily="2"/>
              </a:rPr>
              <a:t> </a:t>
            </a:r>
            <a:endParaRPr lang="en-US" sz="2400" dirty="0">
              <a:solidFill>
                <a:srgbClr val="0000FF"/>
              </a:solidFill>
              <a:effectLst/>
              <a:latin typeface="Calibri" panose="020F0502020204030204" pitchFamily="34" charset="0"/>
              <a:ea typeface="Calibri" panose="020F0502020204030204" pitchFamily="34" charset="0"/>
              <a:cs typeface="Mangal" panose="02040503050203030202" pitchFamily="18" charset="0"/>
            </a:endParaRPr>
          </a:p>
          <a:p>
            <a:pPr marL="519113" marR="0" indent="-4064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रा.ज.ग. संचालन निर्देशिका, २०७७ को दफा १३ को </a:t>
            </a:r>
            <a:r>
              <a:rPr lang="ne-NP" sz="2400">
                <a:latin typeface="Calibri" panose="020F0502020204030204" pitchFamily="34" charset="0"/>
                <a:ea typeface="Calibri" panose="020F0502020204030204" pitchFamily="34" charset="0"/>
                <a:cs typeface="Kalimati" panose="00000400000000000000" pitchFamily="2"/>
              </a:rPr>
              <a:t>उपदफा अनुसार दरखास्त फाराम अनलाइन मार्फत भरेको आवेदक मध्ये मेरिट लिष्टको आधारमा विभागले सर्ट लिष्ट </a:t>
            </a:r>
            <a:r>
              <a:rPr lang="ne-NP" sz="2400">
                <a:effectLst/>
                <a:latin typeface="Times New Roman" panose="02020603050405020304" pitchFamily="18" charset="0"/>
                <a:ea typeface="Times New Roman" panose="02020603050405020304" pitchFamily="18" charset="0"/>
                <a:cs typeface="Kalimati" panose="00000400000000000000" pitchFamily="2"/>
              </a:rPr>
              <a:t>(योग्यता सूची) </a:t>
            </a:r>
            <a:r>
              <a:rPr lang="ne-NP" sz="2400">
                <a:latin typeface="Calibri" panose="020F0502020204030204" pitchFamily="34" charset="0"/>
                <a:ea typeface="Calibri" panose="020F0502020204030204" pitchFamily="34" charset="0"/>
                <a:cs typeface="Kalimati" panose="00000400000000000000" pitchFamily="2"/>
              </a:rPr>
              <a:t>गरी प्रदेश तथा जिल्ला जनगणना कार्यालयलाई उपलब्ध गराउनेछ ।</a:t>
            </a:r>
          </a:p>
          <a:p>
            <a:pPr marL="519113" marR="0" indent="-406400" algn="just">
              <a:lnSpc>
                <a:spcPct val="150000"/>
              </a:lnSpc>
              <a:spcBef>
                <a:spcPts val="0"/>
              </a:spcBef>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प्रदेश तथा जिल्ला जनगणना कार्यालयले आवश्यकता अनुसार सोही सूची अनुसार क्रमैसँग नियुक्ति गर्ने वा अन्तर्वाताबाट छनोट भएकालाई नियुक्त गर्नेछ ।</a:t>
            </a:r>
          </a:p>
          <a:p>
            <a:pPr marL="461963" marR="0" indent="-349250" algn="just">
              <a:lnSpc>
                <a:spcPct val="150000"/>
              </a:lnSpc>
              <a:spcBef>
                <a:spcPts val="0"/>
              </a:spcBef>
              <a:spcAft>
                <a:spcPts val="800"/>
              </a:spcAft>
              <a:buFont typeface="Arial" panose="020B0604020202020204" pitchFamily="34" charset="0"/>
              <a:buChar char="•"/>
            </a:pPr>
            <a:r>
              <a:rPr lang="ne-NP" sz="2400">
                <a:effectLst/>
                <a:latin typeface="Calibri" panose="020F0502020204030204" pitchFamily="34" charset="0"/>
                <a:ea typeface="Calibri" panose="020F0502020204030204" pitchFamily="34" charset="0"/>
                <a:cs typeface="Kalimati" panose="00000400000000000000" pitchFamily="2"/>
              </a:rPr>
              <a:t>छनोट </a:t>
            </a:r>
            <a:r>
              <a:rPr lang="ne-NP" sz="2400" dirty="0">
                <a:effectLst/>
                <a:latin typeface="Calibri" panose="020F0502020204030204" pitchFamily="34" charset="0"/>
                <a:ea typeface="Calibri" panose="020F0502020204030204" pitchFamily="34" charset="0"/>
                <a:cs typeface="Kalimati" panose="00000400000000000000" pitchFamily="2"/>
              </a:rPr>
              <a:t>भएका </a:t>
            </a:r>
            <a:r>
              <a:rPr lang="ne-NP" sz="2400">
                <a:effectLst/>
                <a:latin typeface="Calibri" panose="020F0502020204030204" pitchFamily="34" charset="0"/>
                <a:ea typeface="Calibri" panose="020F0502020204030204" pitchFamily="34" charset="0"/>
                <a:cs typeface="Kalimati" panose="00000400000000000000" pitchFamily="2"/>
              </a:rPr>
              <a:t>व्यक्तिलाई सुपर</a:t>
            </a:r>
            <a:r>
              <a:rPr lang="ne-NP" sz="2400">
                <a:latin typeface="Calibri" panose="020F0502020204030204" pitchFamily="34" charset="0"/>
                <a:ea typeface="Calibri" panose="020F0502020204030204" pitchFamily="34" charset="0"/>
                <a:cs typeface="Kalimati" panose="00000400000000000000" pitchFamily="2"/>
              </a:rPr>
              <a:t>ि</a:t>
            </a:r>
            <a:r>
              <a:rPr lang="ne-NP" sz="2400">
                <a:effectLst/>
                <a:latin typeface="Calibri" panose="020F0502020204030204" pitchFamily="34" charset="0"/>
                <a:ea typeface="Calibri" panose="020F0502020204030204" pitchFamily="34" charset="0"/>
                <a:cs typeface="Kalimati" panose="00000400000000000000" pitchFamily="2"/>
              </a:rPr>
              <a:t>वेक्षक </a:t>
            </a:r>
            <a:r>
              <a:rPr lang="ne-NP" sz="2400" dirty="0">
                <a:effectLst/>
                <a:latin typeface="Calibri" panose="020F0502020204030204" pitchFamily="34" charset="0"/>
                <a:ea typeface="Calibri" panose="020F0502020204030204" pitchFamily="34" charset="0"/>
                <a:cs typeface="Kalimati" panose="00000400000000000000" pitchFamily="2"/>
              </a:rPr>
              <a:t>तथा गणकको रुपमा अनुसूची ४ बमोजिम करारनामा गरिनेछ।यस</a:t>
            </a:r>
            <a:r>
              <a:rPr lang="ne-NP" sz="2400" dirty="0">
                <a:latin typeface="Calibri" panose="020F0502020204030204" pitchFamily="34" charset="0"/>
                <a:ea typeface="Calibri" panose="020F0502020204030204" pitchFamily="34" charset="0"/>
                <a:cs typeface="Kalimati" panose="00000400000000000000" pitchFamily="2"/>
              </a:rPr>
              <a:t> सम्बन्धी बिस्तृत प्रकिया रा.ज.ग. संचालन निर्देशिका, २०७७ मा </a:t>
            </a:r>
            <a:r>
              <a:rPr lang="ne-NP" sz="2400">
                <a:latin typeface="Calibri" panose="020F0502020204030204" pitchFamily="34" charset="0"/>
                <a:ea typeface="Calibri" panose="020F0502020204030204" pitchFamily="34" charset="0"/>
                <a:cs typeface="Kalimati" panose="00000400000000000000" pitchFamily="2"/>
              </a:rPr>
              <a:t>दिईएको 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685800" marR="0" algn="just">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lvl="0" algn="just">
              <a:lnSpc>
                <a:spcPct val="150000"/>
              </a:lnSpc>
              <a:spcBef>
                <a:spcPts val="600"/>
              </a:spcBef>
            </a:pPr>
            <a:endParaRPr lang="ne-NP" sz="3200" dirty="0">
              <a:solidFill>
                <a:srgbClr val="FF0000"/>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1306203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4914-010F-4CAE-8009-E030084300BC}"/>
              </a:ext>
            </a:extLst>
          </p:cNvPr>
          <p:cNvSpPr>
            <a:spLocks noGrp="1"/>
          </p:cNvSpPr>
          <p:nvPr>
            <p:ph type="title"/>
          </p:nvPr>
        </p:nvSpPr>
        <p:spPr>
          <a:xfrm>
            <a:off x="1517113" y="788346"/>
            <a:ext cx="10515600" cy="817632"/>
          </a:xfrm>
        </p:spPr>
        <p:txBody>
          <a:bodyPr>
            <a:noAutofit/>
          </a:bodyPr>
          <a:lstStyle/>
          <a:p>
            <a:r>
              <a:rPr lang="ne-NP" sz="2800" b="1">
                <a:solidFill>
                  <a:srgbClr val="002060"/>
                </a:solidFill>
                <a:latin typeface="+mn-lt"/>
                <a:ea typeface="+mn-ea"/>
                <a:cs typeface="Kalimati" pitchFamily="2"/>
              </a:rPr>
              <a:t>जनगणनामा गणक तथा सुपरिवेक्षकको योग्याता </a:t>
            </a:r>
            <a:endParaRPr lang="en-US" sz="2800" b="1">
              <a:solidFill>
                <a:srgbClr val="002060"/>
              </a:solidFill>
              <a:latin typeface="+mn-lt"/>
              <a:ea typeface="+mn-ea"/>
              <a:cs typeface="Kalimati" pitchFamily="2"/>
            </a:endParaRPr>
          </a:p>
        </p:txBody>
      </p:sp>
      <p:sp>
        <p:nvSpPr>
          <p:cNvPr id="3" name="Content Placeholder 2">
            <a:extLst>
              <a:ext uri="{FF2B5EF4-FFF2-40B4-BE49-F238E27FC236}">
                <a16:creationId xmlns:a16="http://schemas.microsoft.com/office/drawing/2014/main" id="{C247941C-B654-4CC8-9158-6847D7BA20CD}"/>
              </a:ext>
            </a:extLst>
          </p:cNvPr>
          <p:cNvSpPr>
            <a:spLocks noGrp="1"/>
          </p:cNvSpPr>
          <p:nvPr>
            <p:ph idx="1"/>
          </p:nvPr>
        </p:nvSpPr>
        <p:spPr>
          <a:xfrm>
            <a:off x="718930" y="1423091"/>
            <a:ext cx="10515600" cy="5285822"/>
          </a:xfrm>
        </p:spPr>
        <p:txBody>
          <a:bodyPr>
            <a:normAutofit fontScale="55000" lnSpcReduction="20000"/>
          </a:bodyPr>
          <a:lstStyle/>
          <a:p>
            <a:pPr marL="342900" marR="0" lvl="0" indent="-342900" algn="just">
              <a:lnSpc>
                <a:spcPct val="150000"/>
              </a:lnSpc>
              <a:spcBef>
                <a:spcPts val="0"/>
              </a:spcBef>
              <a:spcAft>
                <a:spcPts val="0"/>
              </a:spcAft>
              <a:buFont typeface="Symbol" panose="05050102010706020507" pitchFamily="18" charset="2"/>
              <a:buChar char=""/>
            </a:pPr>
            <a:r>
              <a:rPr lang="ne-NP" sz="4400">
                <a:latin typeface="Times New Roman" panose="02020603050405020304" pitchFamily="18" charset="0"/>
                <a:cs typeface="Kalimati" panose="00000400000000000000" pitchFamily="2"/>
              </a:rPr>
              <a:t>गणकः १० जोड २ वा सो सरह उत्तीर्ण</a:t>
            </a:r>
          </a:p>
          <a:p>
            <a:pPr marL="342900" marR="0" lvl="0" indent="-342900" algn="just">
              <a:lnSpc>
                <a:spcPct val="150000"/>
              </a:lnSpc>
              <a:spcBef>
                <a:spcPts val="0"/>
              </a:spcBef>
              <a:spcAft>
                <a:spcPts val="0"/>
              </a:spcAft>
              <a:buFont typeface="Symbol" panose="05050102010706020507" pitchFamily="18" charset="2"/>
              <a:buChar char=""/>
            </a:pPr>
            <a:r>
              <a:rPr lang="ne-NP" sz="4400">
                <a:latin typeface="Times New Roman" panose="02020603050405020304" pitchFamily="18" charset="0"/>
                <a:cs typeface="Kalimati" panose="00000400000000000000" pitchFamily="2"/>
              </a:rPr>
              <a:t>सुपरिवेक्षकः स्नातक तह उत्तीर्ण वा सो सरह</a:t>
            </a:r>
          </a:p>
          <a:p>
            <a:pPr marL="342900" marR="0" lvl="0" indent="-342900" algn="just">
              <a:lnSpc>
                <a:spcPct val="150000"/>
              </a:lnSpc>
              <a:spcBef>
                <a:spcPts val="0"/>
              </a:spcBef>
              <a:spcAft>
                <a:spcPts val="0"/>
              </a:spcAft>
              <a:buFont typeface="Symbol" panose="05050102010706020507" pitchFamily="18" charset="2"/>
              <a:buChar char=""/>
            </a:pPr>
            <a:r>
              <a:rPr lang="ne-NP" sz="4400">
                <a:latin typeface="Times New Roman" panose="02020603050405020304" pitchFamily="18" charset="0"/>
                <a:cs typeface="Kalimati" panose="00000400000000000000" pitchFamily="2"/>
              </a:rPr>
              <a:t>उमेरः </a:t>
            </a:r>
          </a:p>
          <a:p>
            <a:pPr marL="800100" lvl="1" indent="-342900" algn="just">
              <a:lnSpc>
                <a:spcPct val="150000"/>
              </a:lnSpc>
              <a:spcBef>
                <a:spcPts val="0"/>
              </a:spcBef>
              <a:buFont typeface="Symbol" panose="05050102010706020507" pitchFamily="18" charset="2"/>
              <a:buChar char=""/>
            </a:pPr>
            <a:r>
              <a:rPr lang="ne-NP" sz="4000">
                <a:latin typeface="Times New Roman" panose="02020603050405020304" pitchFamily="18" charset="0"/>
                <a:cs typeface="Kalimati" panose="00000400000000000000" pitchFamily="2"/>
              </a:rPr>
              <a:t>पुरुषको हकमा १८ बर्ष पुरा भई ४० बर्ष ननाघेको</a:t>
            </a:r>
          </a:p>
          <a:p>
            <a:pPr marL="800100" lvl="1" indent="-342900" algn="just">
              <a:lnSpc>
                <a:spcPct val="150000"/>
              </a:lnSpc>
              <a:spcBef>
                <a:spcPts val="0"/>
              </a:spcBef>
              <a:buFont typeface="Symbol" panose="05050102010706020507" pitchFamily="18" charset="2"/>
              <a:buChar char=""/>
            </a:pPr>
            <a:r>
              <a:rPr lang="ne-NP" sz="4000">
                <a:latin typeface="Times New Roman" panose="02020603050405020304" pitchFamily="18" charset="0"/>
                <a:cs typeface="Kalimati" panose="00000400000000000000" pitchFamily="2"/>
              </a:rPr>
              <a:t>महिलाको हकमा १८ बर्षा पुरा भई ४५ बर्ष ननाघेको</a:t>
            </a:r>
          </a:p>
          <a:p>
            <a:pPr marL="342900" indent="-342900" algn="just">
              <a:lnSpc>
                <a:spcPct val="150000"/>
              </a:lnSpc>
              <a:spcBef>
                <a:spcPts val="0"/>
              </a:spcBef>
              <a:buFont typeface="Symbol" panose="05050102010706020507" pitchFamily="18" charset="2"/>
              <a:buChar char=""/>
            </a:pPr>
            <a:r>
              <a:rPr lang="ne-NP" sz="4400">
                <a:latin typeface="Times New Roman" panose="02020603050405020304" pitchFamily="18" charset="0"/>
                <a:cs typeface="Kalimati" panose="00000400000000000000" pitchFamily="2"/>
              </a:rPr>
              <a:t>प्राथमिकता</a:t>
            </a:r>
          </a:p>
          <a:p>
            <a:pPr marL="800100" lvl="1" indent="-342900" algn="just">
              <a:lnSpc>
                <a:spcPct val="150000"/>
              </a:lnSpc>
              <a:spcBef>
                <a:spcPts val="0"/>
              </a:spcBef>
              <a:buFont typeface="Symbol" panose="05050102010706020507" pitchFamily="18" charset="2"/>
              <a:buChar char=""/>
            </a:pPr>
            <a:r>
              <a:rPr lang="ne-NP" sz="4000">
                <a:latin typeface="Times New Roman" panose="02020603050405020304" pitchFamily="18" charset="0"/>
                <a:cs typeface="Kalimati" panose="00000400000000000000" pitchFamily="2"/>
              </a:rPr>
              <a:t>नेपाली भाषाका अतिरिक्त स्थानीय भाषा बुझ्न र अरुलाई बुझाउन सक्ने व्यक्ति</a:t>
            </a:r>
          </a:p>
          <a:p>
            <a:pPr marL="800100" lvl="1" indent="-342900" algn="just">
              <a:lnSpc>
                <a:spcPct val="150000"/>
              </a:lnSpc>
              <a:spcBef>
                <a:spcPts val="0"/>
              </a:spcBef>
              <a:buFont typeface="Symbol" panose="05050102010706020507" pitchFamily="18" charset="2"/>
              <a:buChar char=""/>
            </a:pPr>
            <a:r>
              <a:rPr lang="ne-NP" sz="4000">
                <a:latin typeface="Times New Roman" panose="02020603050405020304" pitchFamily="18" charset="0"/>
                <a:cs typeface="Kalimati" panose="00000400000000000000" pitchFamily="2"/>
              </a:rPr>
              <a:t>राष्ट्रियस्तरको गणना तथा सर्वेक्षण वा विभागबाट सञ्चालित कुनै पनि कार्यमा अनुभव हासिल गरेका व्यक्ति</a:t>
            </a:r>
          </a:p>
          <a:p>
            <a:pPr marL="800100" lvl="1" indent="-342900" algn="just">
              <a:lnSpc>
                <a:spcPct val="150000"/>
              </a:lnSpc>
              <a:spcBef>
                <a:spcPts val="0"/>
              </a:spcBef>
              <a:buFont typeface="Symbol" panose="05050102010706020507" pitchFamily="18" charset="2"/>
              <a:buChar char=""/>
            </a:pPr>
            <a:r>
              <a:rPr lang="ne-NP" sz="4000">
                <a:latin typeface="Times New Roman" panose="02020603050405020304" pitchFamily="18" charset="0"/>
                <a:cs typeface="Kalimati" panose="00000400000000000000" pitchFamily="2"/>
              </a:rPr>
              <a:t>तथ्याङ्क वा जनसंख्या विषय लिई स्नाकोत्तर तहमा अध्ययन गरेका विद्यार्थी वा सो तह उत्तीर्ण गरेका व्यक्ति</a:t>
            </a:r>
          </a:p>
        </p:txBody>
      </p:sp>
      <p:sp>
        <p:nvSpPr>
          <p:cNvPr id="7" name="TextBox 6">
            <a:extLst>
              <a:ext uri="{FF2B5EF4-FFF2-40B4-BE49-F238E27FC236}">
                <a16:creationId xmlns:a16="http://schemas.microsoft.com/office/drawing/2014/main" id="{CFE67478-30BC-4B58-A475-0DFDDC719110}"/>
              </a:ext>
            </a:extLst>
          </p:cNvPr>
          <p:cNvSpPr txBox="1"/>
          <p:nvPr/>
        </p:nvSpPr>
        <p:spPr>
          <a:xfrm>
            <a:off x="3254202" y="6423323"/>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638562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27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गणक तथा सुपरिवेक्षकको नियुक्तिसम्बन्धी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669303" y="1550558"/>
            <a:ext cx="10912219" cy="4458144"/>
          </a:xfrm>
          <a:prstGeom prst="rect">
            <a:avLst/>
          </a:prstGeom>
        </p:spPr>
        <p:txBody>
          <a:bodyPr wrap="square">
            <a:spAutoFit/>
          </a:bodyPr>
          <a:lstStyle/>
          <a:p>
            <a:pPr lvl="0" algn="just">
              <a:lnSpc>
                <a:spcPct val="150000"/>
              </a:lnSpc>
              <a:spcBef>
                <a:spcPts val="600"/>
              </a:spcBef>
            </a:pPr>
            <a:r>
              <a:rPr lang="ne-NP" sz="2400" dirty="0">
                <a:solidFill>
                  <a:srgbClr val="0000FF"/>
                </a:solidFill>
                <a:latin typeface="Preeti" pitchFamily="2" charset="0"/>
                <a:cs typeface="Kalimati" pitchFamily="2"/>
              </a:rPr>
              <a:t>करारमा पर्याप्त निवेदन नपरेको अवस्थामा कर्मचारीको आपूर्ति,</a:t>
            </a:r>
            <a:r>
              <a:rPr lang="en-US" sz="2400" dirty="0">
                <a:solidFill>
                  <a:srgbClr val="0000FF"/>
                </a:solidFill>
                <a:latin typeface="Preeti" pitchFamily="2" charset="0"/>
                <a:cs typeface="Kalimati" pitchFamily="2"/>
              </a:rPr>
              <a:t> </a:t>
            </a:r>
            <a:r>
              <a:rPr lang="ne-NP" sz="2400" dirty="0">
                <a:solidFill>
                  <a:srgbClr val="0000FF"/>
                </a:solidFill>
                <a:latin typeface="Preeti" pitchFamily="2" charset="0"/>
                <a:cs typeface="Kalimati" pitchFamily="2"/>
              </a:rPr>
              <a:t>काजमा ल्याउने व्यवस्था:</a:t>
            </a:r>
            <a:endParaRPr lang="en-US" sz="2400" dirty="0">
              <a:solidFill>
                <a:srgbClr val="0000FF"/>
              </a:solidFill>
              <a:latin typeface="Preeti" pitchFamily="2" charset="0"/>
              <a:cs typeface="Kalimati" pitchFamily="2"/>
            </a:endParaRPr>
          </a:p>
          <a:p>
            <a:pPr marL="342900" lvl="0" indent="-342900" algn="just">
              <a:lnSpc>
                <a:spcPct val="150000"/>
              </a:lnSpc>
              <a:spcBef>
                <a:spcPts val="600"/>
              </a:spcBef>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आदेशको दफा १८ को उपदफा (५) अनुसार आवश्यक संख्यामा उम्मेदवारको निवेदन नपरेमा वा उम्मेदवार छनोट नभएमा जुन स्थानीय तहमा गणक तथा सुपरिवेक्षक नपुग भएको हो सोही स्थानीय तहमा कार्यरत योग्यता पुगेका शिक्षक</a:t>
            </a:r>
            <a:r>
              <a:rPr lang="en-US" sz="2400" dirty="0">
                <a:effectLst/>
                <a:latin typeface="Calibri" panose="020F0502020204030204" pitchFamily="34" charset="0"/>
                <a:ea typeface="Calibri" panose="020F0502020204030204" pitchFamily="34" charset="0"/>
                <a:cs typeface="Kalimati" panose="00000400000000000000" pitchFamily="2"/>
              </a:rPr>
              <a:t>/</a:t>
            </a:r>
            <a:r>
              <a:rPr lang="ne-NP" sz="2400" dirty="0">
                <a:effectLst/>
                <a:latin typeface="Calibri" panose="020F0502020204030204" pitchFamily="34" charset="0"/>
                <a:ea typeface="Calibri" panose="020F0502020204030204" pitchFamily="34" charset="0"/>
                <a:cs typeface="Kalimati" panose="00000400000000000000" pitchFamily="2"/>
              </a:rPr>
              <a:t>शिक्षिका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सरकारी कर्मचारी वा संस्थानका कर्मचारीमध्येबाट गणक (राजपत्र अनंकित द्वितीय श्रेणी वा सो सरहका) तथा सुपरिवेक्षक (राजपत्र अनंकित प्रथम श्रेणी वा सो सरहका) काजमा ल्याई परिचालन गर्नु पर्नेछ ।</a:t>
            </a:r>
          </a:p>
          <a:p>
            <a:pPr marL="685800" marR="0" algn="just">
              <a:lnSpc>
                <a:spcPct val="115000"/>
              </a:lnSpc>
              <a:spcBef>
                <a:spcPts val="0"/>
              </a:spcBef>
              <a:spcAft>
                <a:spcPts val="1000"/>
              </a:spcAft>
            </a:pPr>
            <a:endParaRPr lang="ne-NP" sz="2400" dirty="0">
              <a:solidFill>
                <a:srgbClr val="FF0000"/>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1772436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28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61047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गणक तथा सुपरिवेक्षकको करारनामा  </a:t>
            </a: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pic>
        <p:nvPicPr>
          <p:cNvPr id="12" name="Picture 11">
            <a:extLst>
              <a:ext uri="{FF2B5EF4-FFF2-40B4-BE49-F238E27FC236}">
                <a16:creationId xmlns:a16="http://schemas.microsoft.com/office/drawing/2014/main" id="{B811A7AB-2513-4AAB-8D43-DE1F091CC2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428" t="5713" r="5858" b="10019"/>
          <a:stretch/>
        </p:blipFill>
        <p:spPr>
          <a:xfrm>
            <a:off x="1640695" y="1078991"/>
            <a:ext cx="4312589" cy="5779009"/>
          </a:xfrm>
          <a:prstGeom prst="rect">
            <a:avLst/>
          </a:prstGeom>
        </p:spPr>
      </p:pic>
      <p:pic>
        <p:nvPicPr>
          <p:cNvPr id="14" name="Picture 13">
            <a:extLst>
              <a:ext uri="{FF2B5EF4-FFF2-40B4-BE49-F238E27FC236}">
                <a16:creationId xmlns:a16="http://schemas.microsoft.com/office/drawing/2014/main" id="{219DDAA2-51A3-4687-A205-420A61781E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4076"/>
          <a:stretch/>
        </p:blipFill>
        <p:spPr>
          <a:xfrm>
            <a:off x="5953284" y="1459121"/>
            <a:ext cx="4861229" cy="3835255"/>
          </a:xfrm>
          <a:prstGeom prst="rect">
            <a:avLst/>
          </a:prstGeom>
        </p:spPr>
      </p:pic>
    </p:spTree>
    <p:extLst>
      <p:ext uri="{BB962C8B-B14F-4D97-AF65-F5344CB8AC3E}">
        <p14:creationId xmlns:p14="http://schemas.microsoft.com/office/powerpoint/2010/main" val="706369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29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61047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गणक तथा सुपरिवेक्षकको काम काज गर्न तोकिएको पत्र </a:t>
            </a: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pic>
        <p:nvPicPr>
          <p:cNvPr id="3" name="Picture 2">
            <a:extLst>
              <a:ext uri="{FF2B5EF4-FFF2-40B4-BE49-F238E27FC236}">
                <a16:creationId xmlns:a16="http://schemas.microsoft.com/office/drawing/2014/main" id="{A2EB3EB9-AC17-4512-98EF-3B60385447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14" t="5867" r="5675" b="11415"/>
          <a:stretch/>
        </p:blipFill>
        <p:spPr>
          <a:xfrm>
            <a:off x="935300" y="1133695"/>
            <a:ext cx="4258493" cy="5672759"/>
          </a:xfrm>
          <a:prstGeom prst="rect">
            <a:avLst/>
          </a:prstGeom>
        </p:spPr>
      </p:pic>
      <p:pic>
        <p:nvPicPr>
          <p:cNvPr id="9" name="Picture 8">
            <a:extLst>
              <a:ext uri="{FF2B5EF4-FFF2-40B4-BE49-F238E27FC236}">
                <a16:creationId xmlns:a16="http://schemas.microsoft.com/office/drawing/2014/main" id="{FBD29902-0E3B-48CA-BF1A-50CB58EC2F6B}"/>
              </a:ext>
            </a:extLst>
          </p:cNvPr>
          <p:cNvPicPr>
            <a:picLocks noChangeAspect="1"/>
          </p:cNvPicPr>
          <p:nvPr/>
        </p:nvPicPr>
        <p:blipFill rotWithShape="1">
          <a:blip r:embed="rId3">
            <a:extLst>
              <a:ext uri="{28A0092B-C50C-407E-A947-70E740481C1C}">
                <a14:useLocalDpi xmlns:a14="http://schemas.microsoft.com/office/drawing/2010/main" val="0"/>
              </a:ext>
            </a:extLst>
          </a:blip>
          <a:srcRect l="7143" t="5714" r="6641" b="12381"/>
          <a:stretch/>
        </p:blipFill>
        <p:spPr>
          <a:xfrm>
            <a:off x="6416089" y="1037772"/>
            <a:ext cx="4190564" cy="5617028"/>
          </a:xfrm>
          <a:prstGeom prst="rect">
            <a:avLst/>
          </a:prstGeom>
        </p:spPr>
      </p:pic>
    </p:spTree>
    <p:extLst>
      <p:ext uri="{BB962C8B-B14F-4D97-AF65-F5344CB8AC3E}">
        <p14:creationId xmlns:p14="http://schemas.microsoft.com/office/powerpoint/2010/main" val="2630276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30</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spcAft>
                <a:spcPts val="600"/>
              </a:spcAft>
            </a:pPr>
            <a:r>
              <a:rPr lang="ne-NP" sz="2800" b="1" dirty="0">
                <a:solidFill>
                  <a:srgbClr val="002060"/>
                </a:solidFill>
                <a:cs typeface="Kalimati" pitchFamily="2"/>
              </a:rPr>
              <a:t>कार्यालय सामान 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180752" y="1498307"/>
            <a:ext cx="11865935" cy="1231106"/>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srgbClr val="0000FF"/>
                </a:solidFill>
                <a:latin typeface="Preeti" pitchFamily="2" charset="0"/>
                <a:cs typeface="Kalimati" pitchFamily="2"/>
              </a:rPr>
              <a:t>विभागबाट प्राप्त हुने</a:t>
            </a:r>
          </a:p>
          <a:p>
            <a:pPr lvl="0" algn="just">
              <a:lnSpc>
                <a:spcPct val="150000"/>
              </a:lnSpc>
              <a:spcBef>
                <a:spcPts val="600"/>
              </a:spcBef>
            </a:pPr>
            <a:endParaRPr lang="ne-NP" sz="2400" dirty="0">
              <a:solidFill>
                <a:srgbClr val="FF0000"/>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graphicFrame>
        <p:nvGraphicFramePr>
          <p:cNvPr id="2" name="Table 1">
            <a:extLst>
              <a:ext uri="{FF2B5EF4-FFF2-40B4-BE49-F238E27FC236}">
                <a16:creationId xmlns:a16="http://schemas.microsoft.com/office/drawing/2014/main" id="{C458D2C1-A906-45D4-A451-6DA9EF1ABC40}"/>
              </a:ext>
            </a:extLst>
          </p:cNvPr>
          <p:cNvGraphicFramePr>
            <a:graphicFrameLocks noGrp="1"/>
          </p:cNvGraphicFramePr>
          <p:nvPr>
            <p:extLst>
              <p:ext uri="{D42A27DB-BD31-4B8C-83A1-F6EECF244321}">
                <p14:modId xmlns:p14="http://schemas.microsoft.com/office/powerpoint/2010/main" val="2427772277"/>
              </p:ext>
            </p:extLst>
          </p:nvPr>
        </p:nvGraphicFramePr>
        <p:xfrm>
          <a:off x="3840480" y="1048518"/>
          <a:ext cx="6547104" cy="5851144"/>
        </p:xfrm>
        <a:graphic>
          <a:graphicData uri="http://schemas.openxmlformats.org/drawingml/2006/table">
            <a:tbl>
              <a:tblPr/>
              <a:tblGrid>
                <a:gridCol w="1188257">
                  <a:extLst>
                    <a:ext uri="{9D8B030D-6E8A-4147-A177-3AD203B41FA5}">
                      <a16:colId xmlns:a16="http://schemas.microsoft.com/office/drawing/2014/main" val="4105678562"/>
                    </a:ext>
                  </a:extLst>
                </a:gridCol>
                <a:gridCol w="5358847">
                  <a:extLst>
                    <a:ext uri="{9D8B030D-6E8A-4147-A177-3AD203B41FA5}">
                      <a16:colId xmlns:a16="http://schemas.microsoft.com/office/drawing/2014/main" val="4020628855"/>
                    </a:ext>
                  </a:extLst>
                </a:gridCol>
              </a:tblGrid>
              <a:tr h="329250">
                <a:tc>
                  <a:txBody>
                    <a:bodyPr/>
                    <a:lstStyle/>
                    <a:p>
                      <a:pPr algn="ctr" fontAlgn="b"/>
                      <a:r>
                        <a:rPr lang="en-US" sz="2000" b="1" i="0" u="none" strike="noStrike" dirty="0" err="1">
                          <a:solidFill>
                            <a:srgbClr val="000000"/>
                          </a:solidFill>
                          <a:effectLst/>
                          <a:latin typeface="Preeti" pitchFamily="2" charset="0"/>
                        </a:rPr>
                        <a:t>qm</a:t>
                      </a:r>
                      <a:r>
                        <a:rPr lang="en-US" sz="2000" b="1" i="0" u="none" strike="noStrike" dirty="0">
                          <a:solidFill>
                            <a:srgbClr val="000000"/>
                          </a:solidFill>
                          <a:effectLst/>
                          <a:latin typeface="Preeti" pitchFamily="2" charset="0"/>
                        </a:rPr>
                        <a:t>=;+=</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fdfgsf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gfd</a:t>
                      </a:r>
                      <a:r>
                        <a:rPr lang="en-US" sz="2000" b="1" i="0" u="none" strike="noStrike" dirty="0">
                          <a:solidFill>
                            <a:srgbClr val="000000"/>
                          </a:solidFill>
                          <a:effectLst/>
                          <a:latin typeface="Preeti" pitchFamily="2" charset="0"/>
                        </a:rPr>
                        <a:t>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55761730"/>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/]s8{ </a:t>
                      </a:r>
                      <a:r>
                        <a:rPr lang="en-US" sz="2400" b="0" i="0" u="none" strike="noStrike" dirty="0" err="1">
                          <a:solidFill>
                            <a:srgbClr val="000000"/>
                          </a:solidFill>
                          <a:effectLst/>
                          <a:latin typeface="Preeti" pitchFamily="2" charset="0"/>
                        </a:rPr>
                        <a:t>kmfOn</a:t>
                      </a:r>
                      <a:endParaRPr lang="en-US" sz="2400" b="0" i="0" u="none" strike="noStrike" dirty="0">
                        <a:solidFill>
                          <a:srgbClr val="000000"/>
                        </a:solidFill>
                        <a:effectLst/>
                        <a:latin typeface="Preeti" pitchFamily="2"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0333919"/>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err="1">
                          <a:solidFill>
                            <a:srgbClr val="000000"/>
                          </a:solidFill>
                          <a:effectLst/>
                          <a:latin typeface="Preeti" pitchFamily="2" charset="0"/>
                        </a:rPr>
                        <a:t>lnkmf</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fgf</a:t>
                      </a:r>
                      <a:r>
                        <a:rPr lang="en-US" sz="2400" b="0" i="0" u="none" strike="noStrike" dirty="0">
                          <a:solidFill>
                            <a:srgbClr val="000000"/>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0882233"/>
                  </a:ext>
                </a:extLst>
              </a:tr>
              <a:tr h="394421">
                <a:tc>
                  <a:txBody>
                    <a:bodyPr/>
                    <a:lstStyle/>
                    <a:p>
                      <a:pPr algn="ctr" fontAlgn="b"/>
                      <a:r>
                        <a:rPr lang="en-US" sz="1600" b="0" i="0" u="none" strike="noStrike">
                          <a:solidFill>
                            <a:srgbClr val="000000"/>
                          </a:solidFill>
                          <a:effectLst/>
                          <a:latin typeface="Fontasy Himali" panose="04020500000000000000" pitchFamily="82"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err="1">
                          <a:solidFill>
                            <a:srgbClr val="000000"/>
                          </a:solidFill>
                          <a:effectLst/>
                          <a:latin typeface="Preeti" pitchFamily="2" charset="0"/>
                        </a:rPr>
                        <a:t>lnkmf</a:t>
                      </a:r>
                      <a:r>
                        <a:rPr lang="en-US" sz="2400" b="0" i="0" u="none" strike="noStrike" dirty="0">
                          <a:solidFill>
                            <a:srgbClr val="000000"/>
                          </a:solidFill>
                          <a:effectLst/>
                          <a:latin typeface="Preeti" pitchFamily="2" charset="0"/>
                        </a:rPr>
                        <a:t> P $ ;</a:t>
                      </a:r>
                      <a:r>
                        <a:rPr lang="en-US" sz="2400" b="0" i="0" u="none" strike="noStrike" dirty="0" err="1">
                          <a:solidFill>
                            <a:srgbClr val="000000"/>
                          </a:solidFill>
                          <a:effectLst/>
                          <a:latin typeface="Preeti" pitchFamily="2" charset="0"/>
                        </a:rPr>
                        <a:t>fOh</a:t>
                      </a:r>
                      <a:endParaRPr lang="en-US" sz="2400" b="0" i="0" u="none" strike="noStrike" dirty="0">
                        <a:solidFill>
                          <a:srgbClr val="000000"/>
                        </a:solidFill>
                        <a:effectLst/>
                        <a:latin typeface="Preeti" pitchFamily="2"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638857"/>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err="1">
                          <a:solidFill>
                            <a:srgbClr val="000000"/>
                          </a:solidFill>
                          <a:effectLst/>
                          <a:latin typeface="Preeti" pitchFamily="2" charset="0"/>
                        </a:rPr>
                        <a:t>lnkmf</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kmfOn</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fOh</a:t>
                      </a:r>
                      <a:endParaRPr lang="en-US" sz="2400" b="0" i="0" u="none" strike="noStrike" dirty="0">
                        <a:solidFill>
                          <a:srgbClr val="000000"/>
                        </a:solidFill>
                        <a:effectLst/>
                        <a:latin typeface="Preeti" pitchFamily="2"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1186686"/>
                  </a:ext>
                </a:extLst>
              </a:tr>
              <a:tr h="394421">
                <a:tc>
                  <a:txBody>
                    <a:bodyPr/>
                    <a:lstStyle/>
                    <a:p>
                      <a:pPr algn="ctr" fontAlgn="b"/>
                      <a:r>
                        <a:rPr lang="en-US" sz="1600" b="0" i="0" u="none" strike="noStrike">
                          <a:solidFill>
                            <a:srgbClr val="000000"/>
                          </a:solidFill>
                          <a:effectLst/>
                          <a:latin typeface="Fontasy Himali" panose="04020500000000000000" pitchFamily="82" charset="0"/>
                        </a:rPr>
                        <a:t>5</a:t>
                      </a:r>
                      <a:endParaRPr lang="en-US" sz="1600" b="0" i="0" u="none" strike="noStrike" dirty="0">
                        <a:solidFill>
                          <a:srgbClr val="000000"/>
                        </a:solidFill>
                        <a:effectLst/>
                        <a:latin typeface="Fontasy Himali" panose="04020500000000000000" pitchFamily="82" charset="0"/>
                      </a:endParaRP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l-PL" sz="2400" b="0" i="0" u="none" strike="noStrike" dirty="0">
                          <a:solidFill>
                            <a:srgbClr val="000000"/>
                          </a:solidFill>
                          <a:effectLst/>
                          <a:latin typeface="Preeti" pitchFamily="2" charset="0"/>
                        </a:rPr>
                        <a:t>n]6/Kof8 k|b]z Kof8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9158781"/>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6</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kl/</a:t>
                      </a:r>
                      <a:r>
                        <a:rPr lang="en-US" sz="2400" b="0" i="0" u="none" strike="noStrike" dirty="0" err="1">
                          <a:solidFill>
                            <a:srgbClr val="000000"/>
                          </a:solidFill>
                          <a:effectLst/>
                          <a:latin typeface="Preeti" pitchFamily="2" charset="0"/>
                        </a:rPr>
                        <a:t>ro</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kq</a:t>
                      </a:r>
                      <a:r>
                        <a:rPr lang="en-US" sz="2400" b="0" i="0" u="none" strike="noStrike" dirty="0">
                          <a:solidFill>
                            <a:srgbClr val="000000"/>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6996040"/>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2400" b="0" i="0" u="none" strike="noStrike" dirty="0">
                          <a:solidFill>
                            <a:srgbClr val="000000"/>
                          </a:solidFill>
                          <a:effectLst/>
                          <a:latin typeface="Preeti" pitchFamily="2" charset="0"/>
                        </a:rPr>
                        <a:t>kl/ro kq xf]N8/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4228432"/>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a:solidFill>
                            <a:srgbClr val="000000"/>
                          </a:solidFill>
                          <a:effectLst/>
                          <a:latin typeface="Preeti" pitchFamily="2" charset="0"/>
                        </a:rPr>
                        <a:t>zkysf] kq </a:t>
                      </a:r>
                      <a:endParaRPr lang="en-US" sz="2400" b="0" i="0" u="none" strike="noStrike" dirty="0">
                        <a:solidFill>
                          <a:srgbClr val="000000"/>
                        </a:solidFill>
                        <a:effectLst/>
                        <a:latin typeface="Preeti" pitchFamily="2"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8858716"/>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k|df0fkq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850723"/>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s/f/</a:t>
                      </a:r>
                      <a:r>
                        <a:rPr lang="en-US" sz="2400" b="0" i="0" u="none" strike="noStrike" dirty="0" err="1">
                          <a:solidFill>
                            <a:srgbClr val="000000"/>
                          </a:solidFill>
                          <a:effectLst/>
                          <a:latin typeface="Preeti" pitchFamily="2" charset="0"/>
                        </a:rPr>
                        <a:t>gfdf</a:t>
                      </a:r>
                      <a:r>
                        <a:rPr lang="en-US" sz="2400" b="0" i="0" u="none" strike="noStrike" dirty="0">
                          <a:solidFill>
                            <a:srgbClr val="000000"/>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095938"/>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n]6/Kof8 </a:t>
                      </a:r>
                      <a:r>
                        <a:rPr lang="en-US" sz="2400" b="0" i="0" u="none" strike="noStrike" dirty="0" err="1">
                          <a:solidFill>
                            <a:srgbClr val="000000"/>
                          </a:solidFill>
                          <a:effectLst/>
                          <a:latin typeface="Preeti" pitchFamily="2" charset="0"/>
                        </a:rPr>
                        <a:t>lhNNff</a:t>
                      </a:r>
                      <a:r>
                        <a:rPr lang="en-US" sz="2400" b="0" i="0" u="none" strike="noStrike" dirty="0">
                          <a:solidFill>
                            <a:srgbClr val="000000"/>
                          </a:solidFill>
                          <a:effectLst/>
                          <a:latin typeface="Preeti" pitchFamily="2" charset="0"/>
                        </a:rPr>
                        <a:t> hgu0fgf </a:t>
                      </a:r>
                      <a:r>
                        <a:rPr lang="en-US" sz="2400" b="0" i="0" u="none" strike="noStrike" dirty="0" err="1">
                          <a:solidFill>
                            <a:srgbClr val="000000"/>
                          </a:solidFill>
                          <a:effectLst/>
                          <a:latin typeface="Preeti" pitchFamily="2" charset="0"/>
                        </a:rPr>
                        <a:t>sfof</a:t>
                      </a:r>
                      <a:r>
                        <a:rPr lang="en-US" sz="2400" b="0" i="0" u="none" strike="noStrike" dirty="0">
                          <a:solidFill>
                            <a:srgbClr val="000000"/>
                          </a:solidFill>
                          <a:effectLst/>
                          <a:latin typeface="Preeti" pitchFamily="2" charset="0"/>
                        </a:rPr>
                        <a:t>{no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4011184"/>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err="1">
                          <a:solidFill>
                            <a:srgbClr val="000000"/>
                          </a:solidFill>
                          <a:effectLst/>
                          <a:latin typeface="Preeti" pitchFamily="2" charset="0"/>
                        </a:rPr>
                        <a:t>sfo</a:t>
                      </a:r>
                      <a:r>
                        <a:rPr lang="en-US" sz="2400" b="0" i="0" u="none" strike="noStrike" dirty="0">
                          <a:solidFill>
                            <a:srgbClr val="000000"/>
                          </a:solidFill>
                          <a:effectLst/>
                          <a:latin typeface="Preeti" pitchFamily="2" charset="0"/>
                        </a:rPr>
                        <a:t>{If]q </a:t>
                      </a:r>
                      <a:r>
                        <a:rPr lang="en-US" sz="2400" b="0" i="0" u="none" strike="noStrike" dirty="0" err="1">
                          <a:solidFill>
                            <a:srgbClr val="000000"/>
                          </a:solidFill>
                          <a:effectLst/>
                          <a:latin typeface="Preeti" pitchFamily="2" charset="0"/>
                        </a:rPr>
                        <a:t>tf</a:t>
                      </a:r>
                      <a:r>
                        <a:rPr lang="en-US" sz="2400" b="0" i="0" u="none" strike="noStrike" dirty="0">
                          <a:solidFill>
                            <a:srgbClr val="000000"/>
                          </a:solidFill>
                          <a:effectLst/>
                          <a:latin typeface="Preeti" pitchFamily="2" charset="0"/>
                        </a:rPr>
                        <a:t>]</a:t>
                      </a:r>
                      <a:r>
                        <a:rPr lang="en-US" sz="2400" b="0" i="0" u="none" strike="noStrike" dirty="0" err="1">
                          <a:solidFill>
                            <a:srgbClr val="000000"/>
                          </a:solidFill>
                          <a:effectLst/>
                          <a:latin typeface="Preeti" pitchFamily="2" charset="0"/>
                        </a:rPr>
                        <a:t>lsPsf</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kq</a:t>
                      </a:r>
                      <a:r>
                        <a:rPr lang="en-US" sz="2400" b="0" i="0" u="none" strike="noStrike" dirty="0">
                          <a:solidFill>
                            <a:srgbClr val="000000"/>
                          </a:solidFill>
                          <a:effectLst/>
                          <a:latin typeface="Preeti" pitchFamily="2" charset="0"/>
                        </a:rPr>
                        <a:t> ;'kl/j]Ifs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1023772"/>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a:solidFill>
                            <a:srgbClr val="000000"/>
                          </a:solidFill>
                          <a:effectLst/>
                          <a:latin typeface="Preeti" pitchFamily="2" charset="0"/>
                        </a:rPr>
                        <a:t>n]6/Kof8 :</a:t>
                      </a:r>
                      <a:r>
                        <a:rPr lang="en-US" sz="2400" b="0" i="0" u="none" strike="noStrike" dirty="0" err="1">
                          <a:solidFill>
                            <a:srgbClr val="000000"/>
                          </a:solidFill>
                          <a:effectLst/>
                          <a:latin typeface="Preeti" pitchFamily="2" charset="0"/>
                        </a:rPr>
                        <a:t>yfgLo</a:t>
                      </a:r>
                      <a:r>
                        <a:rPr lang="en-US" sz="2400" b="0" i="0" u="none" strike="noStrike" dirty="0">
                          <a:solidFill>
                            <a:srgbClr val="000000"/>
                          </a:solidFill>
                          <a:effectLst/>
                          <a:latin typeface="Preeti" pitchFamily="2" charset="0"/>
                        </a:rPr>
                        <a:t> hgu0fgf </a:t>
                      </a:r>
                      <a:r>
                        <a:rPr lang="en-US" sz="2400" b="0" i="0" u="none" strike="noStrike" dirty="0" err="1">
                          <a:solidFill>
                            <a:srgbClr val="000000"/>
                          </a:solidFill>
                          <a:effectLst/>
                          <a:latin typeface="Preeti" pitchFamily="2" charset="0"/>
                        </a:rPr>
                        <a:t>sfof</a:t>
                      </a:r>
                      <a:r>
                        <a:rPr lang="en-US" sz="2400" b="0" i="0" u="none" strike="noStrike" dirty="0">
                          <a:solidFill>
                            <a:srgbClr val="000000"/>
                          </a:solidFill>
                          <a:effectLst/>
                          <a:latin typeface="Preeti" pitchFamily="2" charset="0"/>
                        </a:rPr>
                        <a:t>{no</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4504133"/>
                  </a:ext>
                </a:extLst>
              </a:tr>
              <a:tr h="394421">
                <a:tc>
                  <a:txBody>
                    <a:bodyPr/>
                    <a:lstStyle/>
                    <a:p>
                      <a:pPr algn="ctr" fontAlgn="b"/>
                      <a:r>
                        <a:rPr lang="en-US" sz="1600" b="0" i="0" u="none" strike="noStrike" dirty="0">
                          <a:solidFill>
                            <a:srgbClr val="000000"/>
                          </a:solidFill>
                          <a:effectLst/>
                          <a:latin typeface="Fontasy Himali" panose="04020500000000000000" pitchFamily="82" charset="0"/>
                        </a:rPr>
                        <a:t>14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400" b="0" i="0" u="none" strike="noStrike" dirty="0" err="1">
                          <a:solidFill>
                            <a:srgbClr val="000000"/>
                          </a:solidFill>
                          <a:effectLst/>
                          <a:latin typeface="Preeti" pitchFamily="2" charset="0"/>
                        </a:rPr>
                        <a:t>k|b</a:t>
                      </a:r>
                      <a:r>
                        <a:rPr lang="en-US" sz="2400" b="0" i="0" u="none" strike="noStrike" dirty="0">
                          <a:solidFill>
                            <a:srgbClr val="000000"/>
                          </a:solidFill>
                          <a:effectLst/>
                          <a:latin typeface="Preeti" pitchFamily="2" charset="0"/>
                        </a:rPr>
                        <a:t>]z </a:t>
                      </a:r>
                      <a:r>
                        <a:rPr lang="en-US" sz="2400" b="0" i="0" u="none" strike="noStrike" dirty="0" err="1">
                          <a:solidFill>
                            <a:srgbClr val="000000"/>
                          </a:solidFill>
                          <a:effectLst/>
                          <a:latin typeface="Preeti" pitchFamily="2" charset="0"/>
                        </a:rPr>
                        <a:t>tyf</a:t>
                      </a:r>
                      <a:r>
                        <a:rPr lang="en-US" sz="2400" b="0" i="0" u="none" strike="noStrike" dirty="0">
                          <a:solidFill>
                            <a:srgbClr val="000000"/>
                          </a:solidFill>
                          <a:effectLst/>
                          <a:latin typeface="Preeti" pitchFamily="2" charset="0"/>
                        </a:rPr>
                        <a:t> </a:t>
                      </a:r>
                      <a:r>
                        <a:rPr lang="en-US" sz="2400" b="0" i="0" u="none" strike="noStrike" dirty="0" err="1">
                          <a:solidFill>
                            <a:srgbClr val="000000"/>
                          </a:solidFill>
                          <a:effectLst/>
                          <a:latin typeface="Preeti" pitchFamily="2" charset="0"/>
                        </a:rPr>
                        <a:t>lhNnf</a:t>
                      </a:r>
                      <a:r>
                        <a:rPr lang="en-US" sz="2400" b="0" i="0" u="none" strike="noStrike" dirty="0">
                          <a:solidFill>
                            <a:srgbClr val="000000"/>
                          </a:solidFill>
                          <a:effectLst/>
                          <a:latin typeface="Preeti" pitchFamily="2" charset="0"/>
                        </a:rPr>
                        <a:t> hgu0fgf </a:t>
                      </a:r>
                      <a:r>
                        <a:rPr lang="en-US" sz="2400" b="0" i="0" u="none" strike="noStrike" dirty="0" err="1">
                          <a:solidFill>
                            <a:srgbClr val="000000"/>
                          </a:solidFill>
                          <a:effectLst/>
                          <a:latin typeface="Preeti" pitchFamily="2" charset="0"/>
                        </a:rPr>
                        <a:t>sfof</a:t>
                      </a:r>
                      <a:r>
                        <a:rPr lang="en-US" sz="2400" b="0" i="0" u="none" strike="noStrike" dirty="0">
                          <a:solidFill>
                            <a:srgbClr val="000000"/>
                          </a:solidFill>
                          <a:effectLst/>
                          <a:latin typeface="Preeti" pitchFamily="2" charset="0"/>
                        </a:rPr>
                        <a:t>{no 5fk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4312156"/>
                  </a:ext>
                </a:extLst>
              </a:tr>
            </a:tbl>
          </a:graphicData>
        </a:graphic>
      </p:graphicFrame>
    </p:spTree>
    <p:extLst>
      <p:ext uri="{BB962C8B-B14F-4D97-AF65-F5344CB8AC3E}">
        <p14:creationId xmlns:p14="http://schemas.microsoft.com/office/powerpoint/2010/main" val="555303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कार्यालय सामान सम्बन्धी</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2" y="1498307"/>
            <a:ext cx="11865935" cy="6432530"/>
          </a:xfrm>
          <a:prstGeom prst="rect">
            <a:avLst/>
          </a:prstGeom>
        </p:spPr>
        <p:txBody>
          <a:bodyPr wrap="square">
            <a:spAutoFit/>
          </a:bodyPr>
          <a:lstStyle/>
          <a:p>
            <a:pPr lvl="0" algn="just">
              <a:lnSpc>
                <a:spcPct val="150000"/>
              </a:lnSpc>
              <a:spcBef>
                <a:spcPts val="600"/>
              </a:spcBef>
            </a:pPr>
            <a:r>
              <a:rPr lang="ne-NP" sz="2400">
                <a:solidFill>
                  <a:srgbClr val="0070C0"/>
                </a:solidFill>
                <a:latin typeface="Preeti" pitchFamily="2" charset="0"/>
                <a:cs typeface="Kalimati" pitchFamily="2"/>
              </a:rPr>
              <a:t>जिल्ला जनगणना कार्यालयले खरिद गर्नुपर्नेः</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स्टाम्प प्याड</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हाजिरी</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सामान्य कार्यालय सामानहरुः पंचिङ मसिन, स्टीचिङ मेशिन आदि </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आर्थिक प्रशासनसम्बन्धी फारामहरु </a:t>
            </a:r>
          </a:p>
          <a:p>
            <a:pPr marL="800100" marR="0" lvl="1" indent="-342900" algn="just">
              <a:lnSpc>
                <a:spcPct val="150000"/>
              </a:lnSpc>
              <a:spcBef>
                <a:spcPts val="600"/>
              </a:spcBef>
              <a:spcAft>
                <a:spcPts val="0"/>
              </a:spcAft>
              <a:buFont typeface="Arial" panose="020B0604020202020204" pitchFamily="34" charset="0"/>
              <a:buChar char="•"/>
            </a:pPr>
            <a:r>
              <a:rPr lang="ne-NP" sz="2400">
                <a:latin typeface="Preeti" pitchFamily="2" charset="0"/>
                <a:cs typeface="Kalimati" pitchFamily="2"/>
              </a:rPr>
              <a:t>आवश्यकता अनुसार अन्य सामग्रीहरु</a:t>
            </a:r>
            <a:r>
              <a:rPr lang="en-US" sz="2400">
                <a:latin typeface="Preeti" pitchFamily="2" charset="0"/>
                <a:cs typeface="Kalimati" pitchFamily="2"/>
              </a:rPr>
              <a:t> </a:t>
            </a:r>
            <a:endParaRPr lang="en-US" sz="2400" dirty="0">
              <a:latin typeface="Preeti" pitchFamily="2" charset="0"/>
              <a:cs typeface="Kalimati" pitchFamily="2"/>
            </a:endParaRPr>
          </a:p>
          <a:p>
            <a:pPr marL="1087438" marR="0" lvl="0" indent="-342900" algn="just">
              <a:lnSpc>
                <a:spcPct val="125000"/>
              </a:lnSpc>
              <a:spcBef>
                <a:spcPts val="0"/>
              </a:spcBef>
              <a:spcAft>
                <a:spcPts val="0"/>
              </a:spcAft>
              <a:buFont typeface="Wingdings" panose="05000000000000000000" pitchFamily="2" charset="2"/>
              <a:buChar char="Ø"/>
            </a:pPr>
            <a:endParaRPr lang="en-US" sz="3200" dirty="0">
              <a:effectLst/>
              <a:latin typeface="Preeti" pitchFamily="2" charset="0"/>
              <a:ea typeface="Times New Roman" panose="02020603050405020304" pitchFamily="18" charset="0"/>
            </a:endParaRPr>
          </a:p>
          <a:p>
            <a:pPr marL="1087438" marR="0" lvl="0" indent="-342900" algn="just">
              <a:lnSpc>
                <a:spcPct val="125000"/>
              </a:lnSpc>
              <a:spcBef>
                <a:spcPts val="0"/>
              </a:spcBef>
              <a:spcAft>
                <a:spcPts val="0"/>
              </a:spcAft>
              <a:buFont typeface="Wingdings" panose="05000000000000000000" pitchFamily="2" charset="2"/>
              <a:buChar char="Ø"/>
            </a:pPr>
            <a:endParaRPr lang="en-US" sz="3200" dirty="0">
              <a:effectLst/>
              <a:latin typeface="Times New Roman" panose="02020603050405020304" pitchFamily="18" charset="0"/>
              <a:ea typeface="Times New Roman" panose="02020603050405020304" pitchFamily="18" charset="0"/>
            </a:endParaRPr>
          </a:p>
          <a:p>
            <a:pPr lvl="0" algn="just">
              <a:lnSpc>
                <a:spcPct val="150000"/>
              </a:lnSpc>
              <a:spcBef>
                <a:spcPts val="600"/>
              </a:spcBef>
            </a:pPr>
            <a:endParaRPr lang="ne-NP" sz="2400" dirty="0">
              <a:solidFill>
                <a:srgbClr val="FF0000"/>
              </a:solidFill>
              <a:latin typeface="Preeti" pitchFamily="2" charset="0"/>
              <a:cs typeface="Kalimati" pitchFamily="2"/>
            </a:endParaRPr>
          </a:p>
          <a:p>
            <a:pPr marL="342900" lvl="0" indent="-342900" algn="just">
              <a:lnSpc>
                <a:spcPct val="150000"/>
              </a:lnSpc>
              <a:spcBef>
                <a:spcPts val="600"/>
              </a:spcBef>
              <a:buFont typeface="Arial" panose="020B0604020202020204" pitchFamily="34" charset="0"/>
              <a:buChar char="•"/>
            </a:pPr>
            <a:endParaRPr lang="ne-NP" sz="2400" dirty="0">
              <a:solidFill>
                <a:prstClr val="black"/>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3757257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कार्यालय सामान सम्बन्धी</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3" y="1498307"/>
            <a:ext cx="11329376" cy="4231928"/>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srgbClr val="0070C0"/>
                </a:solidFill>
                <a:latin typeface="Preeti" pitchFamily="2" charset="0"/>
                <a:cs typeface="Kalimati" pitchFamily="2"/>
              </a:rPr>
              <a:t>जिन्सी खाता तथा सामानको </a:t>
            </a:r>
            <a:r>
              <a:rPr lang="ne-NP" sz="2400">
                <a:solidFill>
                  <a:srgbClr val="0070C0"/>
                </a:solidFill>
                <a:latin typeface="Preeti" pitchFamily="2" charset="0"/>
                <a:cs typeface="Kalimati" pitchFamily="2"/>
              </a:rPr>
              <a:t>खर्च सम्बन्धी</a:t>
            </a:r>
            <a:endParaRPr lang="en-US" sz="2400">
              <a:solidFill>
                <a:srgbClr val="0070C0"/>
              </a:solidFill>
              <a:latin typeface="Preeti" pitchFamily="2" charset="0"/>
              <a:cs typeface="Kalimati" pitchFamily="2"/>
            </a:endParaRP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विभागबाट पठाएका खर्च नहुने सामानहरु जस्तैः ल्यापटप तथा प्रिन्टर विभागले तोके बमोजिम बुझाउनु पर्नेछ ।</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जिल्ला जनगणना कार्यालयबाट खरिद भएका खर्च भएर नजाने सामानहरु विभागले तोकेको तथ्याङ्क कार्यालयमा हस्तान्तरण पर्नेछ। </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हस्तारण गर्दा नियमानुसार गरी सोको प्रमाण श्रेष्तामा राख्नु पर्नेछ ।</a:t>
            </a:r>
          </a:p>
          <a:p>
            <a:pPr marL="800100" lvl="1"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जिन्सी सम्बन्धी अन्य कुराहरु नियमानुसार गर्ने । </a:t>
            </a:r>
            <a:endParaRPr lang="ne-NP" sz="2400" dirty="0">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687276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33</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1591876"/>
            <a:ext cx="12192000" cy="5062924"/>
          </a:xfrm>
          <a:prstGeom prst="rect">
            <a:avLst/>
          </a:prstGeom>
        </p:spPr>
        <p:txBody>
          <a:bodyPr wrap="square">
            <a:spAutoFit/>
          </a:bodyPr>
          <a:lstStyle/>
          <a:p>
            <a:pPr algn="ctr">
              <a:spcAft>
                <a:spcPts val="600"/>
              </a:spcAft>
            </a:pPr>
            <a:r>
              <a:rPr lang="ne-NP" sz="4400" b="1" dirty="0">
                <a:solidFill>
                  <a:srgbClr val="002060"/>
                </a:solidFill>
                <a:cs typeface="Kalimati" pitchFamily="2"/>
              </a:rPr>
              <a:t>जनगणनाका लागि </a:t>
            </a:r>
            <a:r>
              <a:rPr lang="ne-NP" sz="4400" b="1">
                <a:solidFill>
                  <a:srgbClr val="002060"/>
                </a:solidFill>
                <a:cs typeface="Kalimati" pitchFamily="2"/>
              </a:rPr>
              <a:t>आर्थिक व्यवस्थापन</a:t>
            </a:r>
          </a:p>
          <a:p>
            <a:pPr algn="ctr">
              <a:spcAft>
                <a:spcPts val="600"/>
              </a:spcAft>
            </a:pPr>
            <a:endParaRPr lang="ne-NP" sz="4400" b="1">
              <a:solidFill>
                <a:srgbClr val="002060"/>
              </a:solidFill>
              <a:cs typeface="Kalimati" pitchFamily="2"/>
            </a:endParaRPr>
          </a:p>
          <a:p>
            <a:pPr algn="ctr">
              <a:spcAft>
                <a:spcPts val="600"/>
              </a:spcAft>
            </a:pPr>
            <a:r>
              <a:rPr lang="ne-NP" sz="4400">
                <a:solidFill>
                  <a:prstClr val="black"/>
                </a:solidFill>
                <a:latin typeface="Preeti" pitchFamily="2" charset="0"/>
                <a:cs typeface="Kalimati" pitchFamily="2"/>
              </a:rPr>
              <a:t>राष्ट्रिय जनगणना २०७८ को प्रशासनिक व्यवस्थापन तथा आर्थिक सुविधासम्बन्धी मापदण्ड, २०७६</a:t>
            </a:r>
            <a:r>
              <a:rPr lang="en-US" sz="4400">
                <a:solidFill>
                  <a:prstClr val="black"/>
                </a:solidFill>
                <a:latin typeface="Preeti" pitchFamily="2" charset="0"/>
                <a:cs typeface="Kalimati" pitchFamily="2"/>
              </a:rPr>
              <a:t> </a:t>
            </a:r>
            <a:r>
              <a:rPr lang="ne-NP" sz="4400">
                <a:solidFill>
                  <a:prstClr val="black"/>
                </a:solidFill>
                <a:latin typeface="Preeti" pitchFamily="2" charset="0"/>
                <a:cs typeface="Kalimati" pitchFamily="2"/>
              </a:rPr>
              <a:t>प्रदेश तथा जिल्ला जनगणना अधिकारीलाई </a:t>
            </a:r>
            <a:r>
              <a:rPr lang="ne-NP" sz="4400" b="1">
                <a:solidFill>
                  <a:prstClr val="black"/>
                </a:solidFill>
                <a:latin typeface="Preeti" pitchFamily="2" charset="0"/>
                <a:cs typeface="Kalimati" pitchFamily="2"/>
              </a:rPr>
              <a:t>छुट्टै उपलब्ध गराइनेछ </a:t>
            </a:r>
            <a:r>
              <a:rPr lang="ne-NP" sz="4400">
                <a:solidFill>
                  <a:prstClr val="black"/>
                </a:solidFill>
                <a:latin typeface="Preeti" pitchFamily="2" charset="0"/>
                <a:cs typeface="Kalimati" pitchFamily="2"/>
              </a:rPr>
              <a:t>।</a:t>
            </a:r>
            <a:endParaRPr lang="en-US" sz="4400">
              <a:solidFill>
                <a:prstClr val="black"/>
              </a:solidFill>
              <a:latin typeface="Preeti" pitchFamily="2" charset="0"/>
              <a:cs typeface="Kalimati" pitchFamily="2"/>
            </a:endParaRPr>
          </a:p>
          <a:p>
            <a:pPr algn="ctr">
              <a:spcAft>
                <a:spcPts val="600"/>
              </a:spcAft>
            </a:pPr>
            <a:r>
              <a:rPr lang="ne-NP" sz="4400" b="1">
                <a:solidFill>
                  <a:srgbClr val="002060"/>
                </a:solidFill>
                <a:cs typeface="Kalimati" pitchFamily="2"/>
              </a:rPr>
              <a:t> </a:t>
            </a:r>
            <a:endParaRPr lang="ne-NP" sz="4400" b="1" dirty="0">
              <a:solidFill>
                <a:srgbClr val="002060"/>
              </a:solidFill>
              <a:cs typeface="Kalimati" pitchFamily="2"/>
            </a:endParaRPr>
          </a:p>
        </p:txBody>
      </p:sp>
    </p:spTree>
    <p:extLst>
      <p:ext uri="{BB962C8B-B14F-4D97-AF65-F5344CB8AC3E}">
        <p14:creationId xmlns:p14="http://schemas.microsoft.com/office/powerpoint/2010/main" val="1735212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954107"/>
          </a:xfrm>
          <a:prstGeom prst="rect">
            <a:avLst/>
          </a:prstGeom>
        </p:spPr>
        <p:txBody>
          <a:bodyPr wrap="square">
            <a:spAutoFit/>
          </a:bodyPr>
          <a:lstStyle/>
          <a:p>
            <a:pPr algn="ctr">
              <a:spcAft>
                <a:spcPts val="600"/>
              </a:spcAft>
            </a:pPr>
            <a:r>
              <a:rPr lang="ne-NP" sz="2800" b="1" dirty="0">
                <a:solidFill>
                  <a:srgbClr val="002060"/>
                </a:solidFill>
                <a:cs typeface="Kalimati" pitchFamily="2"/>
              </a:rPr>
              <a:t>राष्ट्रिय जनगणना २०७८ को प्रशासनिक व्यवस्थापन तथा आर्थिक सुविधासम्बन्धी मापदण्ड, २०७६</a:t>
            </a:r>
            <a:r>
              <a:rPr lang="en-US" sz="2800" b="1" dirty="0">
                <a:solidFill>
                  <a:srgbClr val="002060"/>
                </a:solidFill>
                <a:cs typeface="Kalimati" pitchFamily="2"/>
              </a:rPr>
              <a:t> </a:t>
            </a:r>
            <a:r>
              <a:rPr lang="ne-NP" sz="2800" b="1" dirty="0">
                <a:solidFill>
                  <a:srgbClr val="002060"/>
                </a:solidFill>
                <a:cs typeface="Kalimati" pitchFamily="2"/>
              </a:rPr>
              <a:t>का केहि मुख्य व्यवस्थाहरू</a:t>
            </a:r>
          </a:p>
        </p:txBody>
      </p:sp>
      <p:sp>
        <p:nvSpPr>
          <p:cNvPr id="5" name="Rectangle 4">
            <a:extLst>
              <a:ext uri="{FF2B5EF4-FFF2-40B4-BE49-F238E27FC236}">
                <a16:creationId xmlns:a16="http://schemas.microsoft.com/office/drawing/2014/main" id="{D8AB103D-02F8-4BA6-A76C-C750121315D7}"/>
              </a:ext>
            </a:extLst>
          </p:cNvPr>
          <p:cNvSpPr/>
          <p:nvPr/>
        </p:nvSpPr>
        <p:spPr>
          <a:xfrm>
            <a:off x="223284" y="1976781"/>
            <a:ext cx="11802139" cy="467820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b="1" dirty="0">
                <a:solidFill>
                  <a:prstClr val="black"/>
                </a:solidFill>
                <a:latin typeface="Preeti" pitchFamily="2" charset="0"/>
                <a:cs typeface="Kalimati" pitchFamily="2"/>
              </a:rPr>
              <a:t>तलब भत्ताः </a:t>
            </a:r>
            <a:r>
              <a:rPr lang="ne-NP" sz="2400" dirty="0">
                <a:solidFill>
                  <a:prstClr val="black"/>
                </a:solidFill>
                <a:latin typeface="Preeti" pitchFamily="2" charset="0"/>
                <a:cs typeface="Kalimati" pitchFamily="2"/>
              </a:rPr>
              <a:t>राष्ट्रिय जनगणना कार्यमा खटिएका कर्मचारीलार्इ नेपाल सरकारबाट तोकिए बमोजिमको रकम भत्ता तथा अन्य सुविधा सम्बन्धित कर्मचारीको बैङ्क खातामा जम्मा हुने व्यवस्था गरिनेछ ।(अनुच्छेद २.११)</a:t>
            </a:r>
          </a:p>
          <a:p>
            <a:pPr marL="342900" lvl="0" indent="-342900" algn="just">
              <a:lnSpc>
                <a:spcPct val="150000"/>
              </a:lnSpc>
              <a:spcBef>
                <a:spcPts val="600"/>
              </a:spcBef>
              <a:buFont typeface="Arial" panose="020B0604020202020204" pitchFamily="34" charset="0"/>
              <a:buChar char="•"/>
            </a:pPr>
            <a:r>
              <a:rPr lang="ne-NP" sz="2400" b="1" dirty="0">
                <a:solidFill>
                  <a:prstClr val="black"/>
                </a:solidFill>
                <a:latin typeface="Preeti" pitchFamily="2" charset="0"/>
                <a:cs typeface="Kalimati" pitchFamily="2"/>
              </a:rPr>
              <a:t>बीमाको व्यवस्थाः </a:t>
            </a:r>
            <a:r>
              <a:rPr lang="ne-NP" sz="2400" dirty="0">
                <a:solidFill>
                  <a:prstClr val="black"/>
                </a:solidFill>
                <a:latin typeface="Preeti" pitchFamily="2" charset="0"/>
                <a:cs typeface="Kalimati" pitchFamily="2"/>
              </a:rPr>
              <a:t>राष्ट्रिय जनगणनाको काममा खटिएका कर्मचारीलाई नेपाल सरकारले तोके बमोजिम बीमा तथा क्षतिपूर्ति उपलब्ध गराइनेछ ।(अनुच्छेद </a:t>
            </a:r>
            <a:r>
              <a:rPr lang="ne-NP" sz="2400">
                <a:solidFill>
                  <a:prstClr val="black"/>
                </a:solidFill>
                <a:latin typeface="Preeti" pitchFamily="2" charset="0"/>
                <a:cs typeface="Kalimati" pitchFamily="2"/>
              </a:rPr>
              <a:t>२.१२)</a:t>
            </a:r>
          </a:p>
          <a:p>
            <a:pPr marL="342900" lvl="0" indent="-342900" algn="just">
              <a:lnSpc>
                <a:spcPct val="150000"/>
              </a:lnSpc>
              <a:spcBef>
                <a:spcPts val="600"/>
              </a:spcBef>
              <a:buFont typeface="Arial" panose="020B0604020202020204" pitchFamily="34" charset="0"/>
              <a:buChar char="•"/>
            </a:pPr>
            <a:r>
              <a:rPr lang="ne-NP" sz="2400" b="1">
                <a:solidFill>
                  <a:prstClr val="black"/>
                </a:solidFill>
                <a:latin typeface="Preeti" pitchFamily="2" charset="0"/>
                <a:cs typeface="Kalimati" pitchFamily="2"/>
              </a:rPr>
              <a:t>जनगणनामा </a:t>
            </a:r>
            <a:r>
              <a:rPr lang="ne-NP" sz="2400" b="1" dirty="0">
                <a:solidFill>
                  <a:prstClr val="black"/>
                </a:solidFill>
                <a:latin typeface="Preeti" pitchFamily="2" charset="0"/>
                <a:cs typeface="Kalimati" pitchFamily="2"/>
              </a:rPr>
              <a:t>संलग्न कर्मचारीहरू कारबाहीमा परेमा पाउने सेवा सुविधाः </a:t>
            </a:r>
            <a:r>
              <a:rPr lang="ne-NP" sz="2400" dirty="0">
                <a:solidFill>
                  <a:prstClr val="black"/>
                </a:solidFill>
                <a:latin typeface="Preeti" pitchFamily="2" charset="0"/>
                <a:cs typeface="Kalimati" pitchFamily="2"/>
              </a:rPr>
              <a:t>कुनै कारणवश कर्मचारीलाई कारबाही गरी कामबाट हटाएको अवस्थामा निजले कुनै प्रकारको सेवा सुबिधा पाउने छैन ।(अनुच्छेद २.१३)</a:t>
            </a:r>
          </a:p>
        </p:txBody>
      </p:sp>
    </p:spTree>
    <p:extLst>
      <p:ext uri="{BB962C8B-B14F-4D97-AF65-F5344CB8AC3E}">
        <p14:creationId xmlns:p14="http://schemas.microsoft.com/office/powerpoint/2010/main" val="496922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क्षतिपूर्ति उपलब्ध गराईने</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389861" y="1423085"/>
            <a:ext cx="11506765" cy="5032147"/>
          </a:xfrm>
          <a:prstGeom prst="rect">
            <a:avLst/>
          </a:prstGeom>
        </p:spPr>
        <p:txBody>
          <a:bodyPr wrap="square">
            <a:spAutoFit/>
          </a:bodyPr>
          <a:lstStyle/>
          <a:p>
            <a:pPr marL="266700" marR="0" indent="-266700" algn="just">
              <a:lnSpc>
                <a:spcPct val="150000"/>
              </a:lnSpc>
              <a:spcBef>
                <a:spcPts val="0"/>
              </a:spcBef>
              <a:spcAft>
                <a:spcPts val="0"/>
              </a:spcAft>
              <a:tabLst>
                <a:tab pos="270510" algn="l"/>
                <a:tab pos="540385" algn="l"/>
                <a:tab pos="810260" algn="l"/>
                <a:tab pos="1080135" algn="l"/>
              </a:tabLst>
            </a:pPr>
            <a:r>
              <a:rPr lang="ne-NP" sz="2400" b="1" dirty="0">
                <a:solidFill>
                  <a:srgbClr val="0070C0"/>
                </a:solidFill>
                <a:effectLst/>
                <a:latin typeface="Preeti" pitchFamily="2" charset="0"/>
                <a:ea typeface="SimSun" panose="02010600030101010101" pitchFamily="2" charset="-122"/>
                <a:cs typeface="Kalimati" panose="00000400000000000000" pitchFamily="2"/>
              </a:rPr>
              <a:t>मापदण्डमा भएको व्यवस्था</a:t>
            </a:r>
            <a:r>
              <a:rPr lang="ne-NP" sz="1800" b="1" dirty="0">
                <a:effectLst/>
                <a:latin typeface="Preeti" pitchFamily="2" charset="0"/>
                <a:ea typeface="SimSun" panose="02010600030101010101" pitchFamily="2" charset="-122"/>
                <a:cs typeface="Kalimati" panose="00000400000000000000" pitchFamily="2"/>
              </a:rPr>
              <a:t> </a:t>
            </a:r>
            <a:r>
              <a:rPr lang="hi-IN" sz="1800" b="1" dirty="0">
                <a:effectLst/>
                <a:latin typeface="Preeti" pitchFamily="2" charset="0"/>
                <a:ea typeface="SimSun" panose="02010600030101010101" pitchFamily="2" charset="-122"/>
                <a:cs typeface="Kalimati" panose="00000400000000000000" pitchFamily="2"/>
              </a:rPr>
              <a:t> </a:t>
            </a:r>
            <a:endParaRPr lang="ne-NP" b="1" dirty="0">
              <a:latin typeface="Times New Roman" panose="02020603050405020304" pitchFamily="18" charset="0"/>
              <a:ea typeface="SimSun" panose="02010600030101010101" pitchFamily="2" charset="-122"/>
            </a:endParaRPr>
          </a:p>
          <a:p>
            <a:pPr marL="57150" marR="0" indent="-57150" algn="just">
              <a:lnSpc>
                <a:spcPct val="150000"/>
              </a:lnSpc>
              <a:spcBef>
                <a:spcPts val="0"/>
              </a:spcBef>
              <a:spcAft>
                <a:spcPts val="0"/>
              </a:spcAft>
              <a:tabLst>
                <a:tab pos="270510" algn="l"/>
                <a:tab pos="540385" algn="l"/>
                <a:tab pos="810260" algn="l"/>
                <a:tab pos="1080135" algn="l"/>
              </a:tabLst>
            </a:pPr>
            <a:r>
              <a:rPr lang="hi-IN" sz="2400" dirty="0">
                <a:effectLst/>
                <a:latin typeface="Preeti" pitchFamily="2" charset="0"/>
                <a:ea typeface="SimSun" panose="02010600030101010101" pitchFamily="2" charset="-122"/>
                <a:cs typeface="Kalimati" panose="00000400000000000000" pitchFamily="2"/>
              </a:rPr>
              <a:t>आदेशको दफा २२ बमोजिम राष्ट्रिय जनगणनाको काममा खटिएका कर्मचारीलाई नेपाल सरकारले तोके बमोजिम</a:t>
            </a:r>
            <a:r>
              <a:rPr lang="ne-NP" sz="2400" dirty="0">
                <a:effectLst/>
                <a:latin typeface="Preeti" pitchFamily="2" charset="0"/>
                <a:ea typeface="SimSun" panose="02010600030101010101" pitchFamily="2" charset="-122"/>
                <a:cs typeface="Kalimati" panose="00000400000000000000" pitchFamily="2"/>
              </a:rPr>
              <a:t> निम्न बमोजिमको बीमा तथा </a:t>
            </a:r>
            <a:r>
              <a:rPr lang="hi-IN" sz="2400" dirty="0">
                <a:effectLst/>
                <a:latin typeface="Preeti" pitchFamily="2" charset="0"/>
                <a:ea typeface="SimSun" panose="02010600030101010101" pitchFamily="2" charset="-122"/>
                <a:cs typeface="Kalimati" panose="00000400000000000000" pitchFamily="2"/>
              </a:rPr>
              <a:t>क्षतिपूर्ती उपलब्ध </a:t>
            </a:r>
            <a:r>
              <a:rPr lang="ne-NP" sz="2400" dirty="0">
                <a:effectLst/>
                <a:latin typeface="Preeti" pitchFamily="2" charset="0"/>
                <a:ea typeface="SimSun" panose="02010600030101010101" pitchFamily="2" charset="-122"/>
                <a:cs typeface="Kalimati" panose="00000400000000000000" pitchFamily="2"/>
              </a:rPr>
              <a:t>गराईने</a:t>
            </a:r>
            <a:r>
              <a:rPr lang="hi-IN" sz="2400" dirty="0">
                <a:effectLst/>
                <a:latin typeface="Preeti" pitchFamily="2" charset="0"/>
                <a:ea typeface="SimSun" panose="02010600030101010101" pitchFamily="2" charset="-122"/>
                <a:cs typeface="Kalimati" panose="00000400000000000000" pitchFamily="2"/>
              </a:rPr>
              <a:t>छ ।</a:t>
            </a:r>
            <a:endParaRPr lang="en-US" sz="2400" dirty="0">
              <a:effectLst/>
              <a:latin typeface="Times New Roman" panose="02020603050405020304" pitchFamily="18" charset="0"/>
              <a:ea typeface="SimSun" panose="02010600030101010101" pitchFamily="2" charset="-122"/>
            </a:endParaRPr>
          </a:p>
          <a:p>
            <a:pPr marL="266700" marR="0" indent="-266700" algn="just">
              <a:lnSpc>
                <a:spcPct val="150000"/>
              </a:lnSpc>
              <a:spcBef>
                <a:spcPts val="0"/>
              </a:spcBef>
              <a:spcAft>
                <a:spcPts val="0"/>
              </a:spcAft>
              <a:tabLst>
                <a:tab pos="270510" algn="l"/>
                <a:tab pos="540385" algn="l"/>
                <a:tab pos="810260" algn="l"/>
                <a:tab pos="1080135" algn="l"/>
              </a:tabLst>
            </a:pPr>
            <a:r>
              <a:rPr lang="ne-NP" sz="2400" dirty="0">
                <a:effectLst/>
                <a:latin typeface="Preeti" pitchFamily="2" charset="0"/>
                <a:ea typeface="SimSun" panose="02010600030101010101" pitchFamily="2" charset="-122"/>
                <a:cs typeface="Kalimati" panose="00000400000000000000" pitchFamily="2"/>
              </a:rPr>
              <a:t>(</a:t>
            </a:r>
            <a:r>
              <a:rPr lang="hi-IN" sz="2400" dirty="0">
                <a:effectLst/>
                <a:latin typeface="Preeti" pitchFamily="2" charset="0"/>
                <a:ea typeface="SimSun" panose="02010600030101010101" pitchFamily="2" charset="-122"/>
                <a:cs typeface="Kalimati" panose="00000400000000000000" pitchFamily="2"/>
              </a:rPr>
              <a:t>क</a:t>
            </a:r>
            <a:r>
              <a:rPr lang="ne-NP" sz="2400" dirty="0">
                <a:effectLst/>
                <a:latin typeface="Preeti" pitchFamily="2" charset="0"/>
                <a:ea typeface="SimSun" panose="02010600030101010101" pitchFamily="2" charset="-122"/>
                <a:cs typeface="Kalimati" panose="00000400000000000000" pitchFamily="2"/>
              </a:rPr>
              <a:t>) </a:t>
            </a:r>
            <a:r>
              <a:rPr lang="hi-IN" sz="2400" dirty="0">
                <a:effectLst/>
                <a:latin typeface="Preeti" pitchFamily="2" charset="0"/>
                <a:ea typeface="SimSun" panose="02010600030101010101" pitchFamily="2" charset="-122"/>
                <a:cs typeface="Kalimati" panose="00000400000000000000" pitchFamily="2"/>
              </a:rPr>
              <a:t>जनगणना कार्यमा खटिने</a:t>
            </a:r>
            <a:r>
              <a:rPr lang="ne-NP" sz="2400" dirty="0">
                <a:effectLst/>
                <a:latin typeface="Preeti" pitchFamily="2" charset="0"/>
                <a:ea typeface="SimSun" panose="02010600030101010101" pitchFamily="2" charset="-122"/>
                <a:cs typeface="Kalimati" panose="00000400000000000000" pitchFamily="2"/>
              </a:rPr>
              <a:t>हरुको</a:t>
            </a:r>
            <a:r>
              <a:rPr lang="hi-IN" sz="2400" dirty="0">
                <a:effectLst/>
                <a:latin typeface="Preeti" pitchFamily="2" charset="0"/>
                <a:ea typeface="SimSun" panose="02010600030101010101" pitchFamily="2" charset="-122"/>
                <a:cs typeface="Kalimati" panose="00000400000000000000" pitchFamily="2"/>
              </a:rPr>
              <a:t> लागि पाँच लाख</a:t>
            </a:r>
            <a:r>
              <a:rPr lang="ne-NP" sz="2400" dirty="0">
                <a:effectLst/>
                <a:latin typeface="Preeti" pitchFamily="2" charset="0"/>
                <a:ea typeface="SimSun" panose="02010600030101010101" pitchFamily="2" charset="-122"/>
                <a:cs typeface="Kalimati" panose="00000400000000000000" pitchFamily="2"/>
              </a:rPr>
              <a:t> सम्मको चोटपटक तथा </a:t>
            </a:r>
            <a:r>
              <a:rPr lang="hi-IN" sz="2400" dirty="0">
                <a:effectLst/>
                <a:latin typeface="Preeti" pitchFamily="2" charset="0"/>
                <a:ea typeface="SimSun" panose="02010600030101010101" pitchFamily="2" charset="-122"/>
                <a:cs typeface="Kalimati" panose="00000400000000000000" pitchFamily="2"/>
              </a:rPr>
              <a:t>दुर्घटना बीमा गरिनेछ ।</a:t>
            </a:r>
            <a:endParaRPr lang="en-US" sz="2400" dirty="0">
              <a:effectLst/>
              <a:latin typeface="Times New Roman" panose="02020603050405020304" pitchFamily="18" charset="0"/>
              <a:ea typeface="SimSun" panose="02010600030101010101" pitchFamily="2" charset="-122"/>
            </a:endParaRPr>
          </a:p>
          <a:p>
            <a:pPr marL="266700" marR="0" indent="-266700" algn="just">
              <a:lnSpc>
                <a:spcPct val="150000"/>
              </a:lnSpc>
              <a:spcBef>
                <a:spcPts val="0"/>
              </a:spcBef>
              <a:spcAft>
                <a:spcPts val="0"/>
              </a:spcAft>
              <a:tabLst>
                <a:tab pos="270510" algn="l"/>
                <a:tab pos="540385" algn="l"/>
                <a:tab pos="810260" algn="l"/>
                <a:tab pos="1080135" algn="l"/>
              </a:tabLst>
            </a:pPr>
            <a:r>
              <a:rPr lang="ne-NP" sz="2400" dirty="0">
                <a:effectLst/>
                <a:latin typeface="Preeti" pitchFamily="2" charset="0"/>
                <a:ea typeface="SimSun" panose="02010600030101010101" pitchFamily="2" charset="-122"/>
                <a:cs typeface="Kalimati" panose="00000400000000000000" pitchFamily="2"/>
              </a:rPr>
              <a:t>(</a:t>
            </a:r>
            <a:r>
              <a:rPr lang="hi-IN" sz="2400" dirty="0">
                <a:effectLst/>
                <a:latin typeface="Preeti" pitchFamily="2" charset="0"/>
                <a:ea typeface="SimSun" panose="02010600030101010101" pitchFamily="2" charset="-122"/>
                <a:cs typeface="Kalimati" panose="00000400000000000000" pitchFamily="2"/>
              </a:rPr>
              <a:t>ख) </a:t>
            </a:r>
            <a:r>
              <a:rPr lang="ne-NP" sz="2400" dirty="0">
                <a:effectLst/>
                <a:latin typeface="Preeti" pitchFamily="2" charset="0"/>
                <a:ea typeface="SimSun" panose="02010600030101010101" pitchFamily="2" charset="-122"/>
                <a:cs typeface="Kalimati" panose="00000400000000000000" pitchFamily="2"/>
              </a:rPr>
              <a:t>खण्ड (</a:t>
            </a:r>
            <a:r>
              <a:rPr lang="hi-IN" sz="2400" dirty="0">
                <a:effectLst/>
                <a:latin typeface="Preeti" pitchFamily="2" charset="0"/>
                <a:ea typeface="SimSun" panose="02010600030101010101" pitchFamily="2" charset="-122"/>
                <a:cs typeface="Kalimati" panose="00000400000000000000" pitchFamily="2"/>
              </a:rPr>
              <a:t>क</a:t>
            </a:r>
            <a:r>
              <a:rPr lang="ne-NP" sz="2400" dirty="0">
                <a:effectLst/>
                <a:latin typeface="Preeti" pitchFamily="2" charset="0"/>
                <a:ea typeface="SimSun" panose="02010600030101010101" pitchFamily="2" charset="-122"/>
                <a:cs typeface="Kalimati" panose="00000400000000000000" pitchFamily="2"/>
              </a:rPr>
              <a:t>) बमोजिमको रकम </a:t>
            </a:r>
            <a:r>
              <a:rPr lang="hi-IN" sz="2400" dirty="0">
                <a:effectLst/>
                <a:latin typeface="Preeti" pitchFamily="2" charset="0"/>
                <a:ea typeface="SimSun" panose="02010600030101010101" pitchFamily="2" charset="-122"/>
                <a:cs typeface="Kalimati" panose="00000400000000000000" pitchFamily="2"/>
              </a:rPr>
              <a:t>भुक्तानी प्रक्रिया बीमा कम्पनीको नियमअनुसार हुनेछ ।</a:t>
            </a:r>
            <a:endParaRPr lang="en-US" sz="2400" dirty="0">
              <a:effectLst/>
              <a:latin typeface="Times New Roman" panose="02020603050405020304" pitchFamily="18" charset="0"/>
              <a:ea typeface="SimSun" panose="02010600030101010101" pitchFamily="2" charset="-122"/>
            </a:endParaRPr>
          </a:p>
          <a:p>
            <a:pPr marL="266700" marR="0" indent="-266700" algn="just">
              <a:lnSpc>
                <a:spcPct val="150000"/>
              </a:lnSpc>
              <a:spcBef>
                <a:spcPts val="0"/>
              </a:spcBef>
              <a:spcAft>
                <a:spcPts val="0"/>
              </a:spcAft>
              <a:tabLst>
                <a:tab pos="270510" algn="l"/>
                <a:tab pos="540385" algn="l"/>
                <a:tab pos="810260" algn="l"/>
                <a:tab pos="1080135" algn="l"/>
              </a:tabLst>
            </a:pPr>
            <a:r>
              <a:rPr lang="ne-NP" sz="2400" dirty="0">
                <a:effectLst/>
                <a:latin typeface="Preeti" pitchFamily="2" charset="0"/>
                <a:ea typeface="SimSun" panose="02010600030101010101" pitchFamily="2" charset="-122"/>
                <a:cs typeface="Kalimati" panose="00000400000000000000" pitchFamily="2"/>
              </a:rPr>
              <a:t>(</a:t>
            </a:r>
            <a:r>
              <a:rPr lang="hi-IN" sz="2400" dirty="0">
                <a:effectLst/>
                <a:latin typeface="Preeti" pitchFamily="2" charset="0"/>
                <a:ea typeface="SimSun" panose="02010600030101010101" pitchFamily="2" charset="-122"/>
                <a:cs typeface="Kalimati" panose="00000400000000000000" pitchFamily="2"/>
              </a:rPr>
              <a:t>ग) जनगणना कार्यमा</a:t>
            </a:r>
            <a:r>
              <a:rPr lang="ne-NP" sz="2400" dirty="0">
                <a:effectLst/>
                <a:latin typeface="Preeti" pitchFamily="2" charset="0"/>
                <a:ea typeface="SimSun" panose="02010600030101010101" pitchFamily="2" charset="-122"/>
                <a:cs typeface="Kalimati" panose="00000400000000000000" pitchFamily="2"/>
              </a:rPr>
              <a:t> खटिनेहरु घाइते भएमा उपचारको लागि नागरिक रहात/क्षतिपूर्ती तथा आर्थिक कार्यविधि २०६८ संशोधित अनुसार बढीमा ५० हजारसम्म उपचार खर्च उपलब्ध गराइनेछ ।</a:t>
            </a:r>
            <a:endParaRPr lang="ne-NP" sz="3200" dirty="0">
              <a:solidFill>
                <a:prstClr val="black"/>
              </a:solidFill>
              <a:latin typeface="Preeti" pitchFamily="2" charset="0"/>
              <a:cs typeface="Kalimati" pitchFamily="2"/>
            </a:endParaRPr>
          </a:p>
        </p:txBody>
      </p:sp>
    </p:spTree>
    <p:extLst>
      <p:ext uri="{BB962C8B-B14F-4D97-AF65-F5344CB8AC3E}">
        <p14:creationId xmlns:p14="http://schemas.microsoft.com/office/powerpoint/2010/main" val="1437069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अधिकार प्रत्यायोजन</a:t>
            </a:r>
          </a:p>
        </p:txBody>
      </p:sp>
      <p:sp>
        <p:nvSpPr>
          <p:cNvPr id="5" name="Rectangle 4">
            <a:extLst>
              <a:ext uri="{FF2B5EF4-FFF2-40B4-BE49-F238E27FC236}">
                <a16:creationId xmlns:a16="http://schemas.microsoft.com/office/drawing/2014/main" id="{D8AB103D-02F8-4BA6-A76C-C750121315D7}"/>
              </a:ext>
            </a:extLst>
          </p:cNvPr>
          <p:cNvSpPr/>
          <p:nvPr/>
        </p:nvSpPr>
        <p:spPr>
          <a:xfrm>
            <a:off x="180752" y="1625902"/>
            <a:ext cx="11865935" cy="4708981"/>
          </a:xfrm>
          <a:prstGeom prst="rect">
            <a:avLst/>
          </a:prstGeom>
        </p:spPr>
        <p:txBody>
          <a:bodyPr wrap="square">
            <a:spAutoFit/>
          </a:bodyPr>
          <a:lstStyle/>
          <a:p>
            <a:pPr marL="744538" lvl="0" indent="-744538" algn="just">
              <a:lnSpc>
                <a:spcPct val="150000"/>
              </a:lnSpc>
              <a:spcBef>
                <a:spcPts val="600"/>
              </a:spcBef>
            </a:pPr>
            <a:r>
              <a:rPr lang="ne-NP" sz="2400">
                <a:effectLst/>
                <a:latin typeface="Preeti" pitchFamily="2" charset="0"/>
                <a:ea typeface="SimSun" panose="02010600030101010101" pitchFamily="2" charset="-122"/>
                <a:cs typeface="Kalimati" panose="00000400000000000000" pitchFamily="2"/>
              </a:rPr>
              <a:t>(</a:t>
            </a:r>
            <a:r>
              <a:rPr lang="hi-IN" sz="2400">
                <a:effectLst/>
                <a:latin typeface="Preeti" pitchFamily="2" charset="0"/>
                <a:ea typeface="SimSun" panose="02010600030101010101" pitchFamily="2" charset="-122"/>
                <a:cs typeface="Kalimati" panose="00000400000000000000" pitchFamily="2"/>
              </a:rPr>
              <a:t>क</a:t>
            </a:r>
            <a:r>
              <a:rPr lang="ne-NP" sz="2400">
                <a:effectLst/>
                <a:latin typeface="Preeti" pitchFamily="2" charset="0"/>
                <a:ea typeface="SimSun" panose="02010600030101010101" pitchFamily="2" charset="-122"/>
                <a:cs typeface="Kalimati" panose="00000400000000000000" pitchFamily="2"/>
              </a:rPr>
              <a:t>)</a:t>
            </a:r>
            <a:r>
              <a:rPr lang="ne-NP" sz="2400">
                <a:solidFill>
                  <a:prstClr val="black"/>
                </a:solidFill>
                <a:latin typeface="Preeti" pitchFamily="2" charset="0"/>
                <a:cs typeface="Kalimati" pitchFamily="2"/>
              </a:rPr>
              <a:t> केन्द्रीय तथ्याङ्क विभागका महानिर्देशकले आफूलाई भएका अधिकार प्रदेश तथा जिल्ला जनगणना अधिकारीहरुलाई प्रत्यायोजन गर्नु हुनेछ ।</a:t>
            </a:r>
          </a:p>
          <a:p>
            <a:pPr marL="687388" lvl="0" indent="-687388" algn="just">
              <a:lnSpc>
                <a:spcPct val="150000"/>
              </a:lnSpc>
              <a:spcBef>
                <a:spcPts val="600"/>
              </a:spcBef>
            </a:pPr>
            <a:r>
              <a:rPr lang="ne-NP" sz="2400">
                <a:effectLst/>
                <a:latin typeface="Preeti" pitchFamily="2" charset="0"/>
                <a:ea typeface="SimSun" panose="02010600030101010101" pitchFamily="2" charset="-122"/>
                <a:cs typeface="Kalimati" panose="00000400000000000000" pitchFamily="2"/>
              </a:rPr>
              <a:t>(</a:t>
            </a:r>
            <a:r>
              <a:rPr lang="ne-NP" sz="2400">
                <a:latin typeface="Preeti" pitchFamily="2" charset="0"/>
                <a:ea typeface="SimSun" panose="02010600030101010101" pitchFamily="2" charset="-122"/>
                <a:cs typeface="Kalimati" panose="00000400000000000000" pitchFamily="2"/>
              </a:rPr>
              <a:t>ख</a:t>
            </a:r>
            <a:r>
              <a:rPr lang="ne-NP" sz="2400">
                <a:effectLst/>
                <a:latin typeface="Preeti" pitchFamily="2" charset="0"/>
                <a:ea typeface="SimSun" panose="02010600030101010101" pitchFamily="2" charset="-122"/>
                <a:cs typeface="Kalimati" panose="00000400000000000000" pitchFamily="2"/>
              </a:rPr>
              <a:t>) </a:t>
            </a:r>
            <a:r>
              <a:rPr lang="ne-NP" sz="2400">
                <a:solidFill>
                  <a:prstClr val="black"/>
                </a:solidFill>
                <a:latin typeface="Preeti" pitchFamily="2" charset="0"/>
                <a:cs typeface="Kalimati" pitchFamily="2"/>
              </a:rPr>
              <a:t>प्रदेश </a:t>
            </a:r>
            <a:r>
              <a:rPr lang="ne-NP" sz="2400" dirty="0">
                <a:solidFill>
                  <a:prstClr val="black"/>
                </a:solidFill>
                <a:latin typeface="Preeti" pitchFamily="2" charset="0"/>
                <a:cs typeface="Kalimati" pitchFamily="2"/>
              </a:rPr>
              <a:t>तथा जिल्ला जनगणना अधिकारीले जनगणनाको काम गर्न खटिएको कर्मचारीलाई आवश्यकताअनुसार आफ्नो अधिकार प्रत्यायोजन गर्न सक्नेछन् । </a:t>
            </a:r>
          </a:p>
          <a:p>
            <a:pPr marL="687388" lvl="0" indent="-687388" algn="just">
              <a:lnSpc>
                <a:spcPct val="150000"/>
              </a:lnSpc>
              <a:spcBef>
                <a:spcPts val="600"/>
              </a:spcBef>
            </a:pPr>
            <a:r>
              <a:rPr lang="ne-NP" sz="2400">
                <a:effectLst/>
                <a:latin typeface="Preeti" pitchFamily="2" charset="0"/>
                <a:ea typeface="SimSun" panose="02010600030101010101" pitchFamily="2" charset="-122"/>
                <a:cs typeface="Kalimati" panose="00000400000000000000" pitchFamily="2"/>
              </a:rPr>
              <a:t>(</a:t>
            </a:r>
            <a:r>
              <a:rPr lang="ne-NP" sz="2400">
                <a:latin typeface="Preeti" pitchFamily="2" charset="0"/>
                <a:ea typeface="SimSun" panose="02010600030101010101" pitchFamily="2" charset="-122"/>
                <a:cs typeface="Kalimati" panose="00000400000000000000" pitchFamily="2"/>
              </a:rPr>
              <a:t>ग</a:t>
            </a:r>
            <a:r>
              <a:rPr lang="ne-NP" sz="2400">
                <a:effectLst/>
                <a:latin typeface="Preeti" pitchFamily="2" charset="0"/>
                <a:ea typeface="SimSun" panose="02010600030101010101" pitchFamily="2" charset="-122"/>
                <a:cs typeface="Kalimati" panose="00000400000000000000" pitchFamily="2"/>
              </a:rPr>
              <a:t>) खण्ड (</a:t>
            </a:r>
            <a:r>
              <a:rPr lang="ne-NP" sz="2400">
                <a:latin typeface="Preeti" pitchFamily="2" charset="0"/>
                <a:ea typeface="SimSun" panose="02010600030101010101" pitchFamily="2" charset="-122"/>
                <a:cs typeface="Kalimati" panose="00000400000000000000" pitchFamily="2"/>
              </a:rPr>
              <a:t>ख</a:t>
            </a:r>
            <a:r>
              <a:rPr lang="ne-NP" sz="2400">
                <a:effectLst/>
                <a:latin typeface="Preeti" pitchFamily="2" charset="0"/>
                <a:ea typeface="SimSun" panose="02010600030101010101" pitchFamily="2" charset="-122"/>
                <a:cs typeface="Kalimati" panose="00000400000000000000" pitchFamily="2"/>
              </a:rPr>
              <a:t>) </a:t>
            </a:r>
            <a:r>
              <a:rPr lang="ne-NP" sz="2400">
                <a:solidFill>
                  <a:prstClr val="black"/>
                </a:solidFill>
                <a:latin typeface="Preeti" pitchFamily="2" charset="0"/>
                <a:cs typeface="Kalimati" pitchFamily="2"/>
              </a:rPr>
              <a:t>बमोजिम </a:t>
            </a:r>
            <a:r>
              <a:rPr lang="ne-NP" sz="2400" dirty="0">
                <a:solidFill>
                  <a:prstClr val="black"/>
                </a:solidFill>
                <a:latin typeface="Preeti" pitchFamily="2" charset="0"/>
                <a:cs typeface="Kalimati" pitchFamily="2"/>
              </a:rPr>
              <a:t>अधिकार प्रत्यायोजन गर्दा गणना </a:t>
            </a:r>
            <a:r>
              <a:rPr lang="ne-NP" sz="2400">
                <a:solidFill>
                  <a:prstClr val="black"/>
                </a:solidFill>
                <a:latin typeface="Preeti" pitchFamily="2" charset="0"/>
                <a:cs typeface="Kalimati" pitchFamily="2"/>
              </a:rPr>
              <a:t>कर्मचारीहरु भर्ना, नियुक्ति </a:t>
            </a:r>
            <a:r>
              <a:rPr lang="ne-NP" sz="2400" dirty="0">
                <a:solidFill>
                  <a:prstClr val="black"/>
                </a:solidFill>
                <a:latin typeface="Preeti" pitchFamily="2" charset="0"/>
                <a:cs typeface="Kalimati" pitchFamily="2"/>
              </a:rPr>
              <a:t>र अन्य आर्थिक कारोबारसम्बन्धी </a:t>
            </a:r>
            <a:r>
              <a:rPr lang="ne-NP" sz="2400" b="1" dirty="0">
                <a:solidFill>
                  <a:prstClr val="black"/>
                </a:solidFill>
                <a:latin typeface="Preeti" pitchFamily="2" charset="0"/>
                <a:cs typeface="Kalimati" pitchFamily="2"/>
              </a:rPr>
              <a:t>अधिकार प्रत्यायोजन गर्न सकिने छैन </a:t>
            </a:r>
            <a:r>
              <a:rPr lang="ne-NP" sz="2400" dirty="0">
                <a:solidFill>
                  <a:prstClr val="black"/>
                </a:solidFill>
                <a:latin typeface="Preeti" pitchFamily="2" charset="0"/>
                <a:cs typeface="Kalimati" pitchFamily="2"/>
              </a:rPr>
              <a:t>। </a:t>
            </a:r>
          </a:p>
          <a:p>
            <a:pPr marL="744538" lvl="0" indent="-744538" algn="just">
              <a:lnSpc>
                <a:spcPct val="150000"/>
              </a:lnSpc>
              <a:spcBef>
                <a:spcPts val="600"/>
              </a:spcBef>
            </a:pPr>
            <a:r>
              <a:rPr lang="ne-NP" sz="2400">
                <a:effectLst/>
                <a:latin typeface="Preeti" pitchFamily="2" charset="0"/>
                <a:ea typeface="SimSun" panose="02010600030101010101" pitchFamily="2" charset="-122"/>
                <a:cs typeface="Kalimati" panose="00000400000000000000" pitchFamily="2"/>
              </a:rPr>
              <a:t>(घ) खण्ड (</a:t>
            </a:r>
            <a:r>
              <a:rPr lang="ne-NP" sz="2400">
                <a:latin typeface="Preeti" pitchFamily="2" charset="0"/>
                <a:ea typeface="SimSun" panose="02010600030101010101" pitchFamily="2" charset="-122"/>
                <a:cs typeface="Kalimati" panose="00000400000000000000" pitchFamily="2"/>
              </a:rPr>
              <a:t>ख</a:t>
            </a:r>
            <a:r>
              <a:rPr lang="ne-NP" sz="2400">
                <a:effectLst/>
                <a:latin typeface="Preeti" pitchFamily="2" charset="0"/>
                <a:ea typeface="SimSun" panose="02010600030101010101" pitchFamily="2" charset="-122"/>
                <a:cs typeface="Kalimati" panose="00000400000000000000" pitchFamily="2"/>
              </a:rPr>
              <a:t>) </a:t>
            </a:r>
            <a:r>
              <a:rPr lang="ne-NP" sz="2400">
                <a:solidFill>
                  <a:prstClr val="black"/>
                </a:solidFill>
                <a:latin typeface="Preeti" pitchFamily="2" charset="0"/>
                <a:cs typeface="Kalimati" pitchFamily="2"/>
              </a:rPr>
              <a:t>अधिकार </a:t>
            </a:r>
            <a:r>
              <a:rPr lang="ne-NP" sz="2400" dirty="0">
                <a:solidFill>
                  <a:prstClr val="black"/>
                </a:solidFill>
                <a:latin typeface="Preeti" pitchFamily="2" charset="0"/>
                <a:cs typeface="Kalimati" pitchFamily="2"/>
              </a:rPr>
              <a:t>प्रत्यायोजन गरी गराएको कामको समेत अन्तिम जिम्मेवारी प्रदेश/जिल्ला </a:t>
            </a:r>
            <a:r>
              <a:rPr lang="ne-NP" sz="2400">
                <a:solidFill>
                  <a:prstClr val="black"/>
                </a:solidFill>
                <a:latin typeface="Preeti" pitchFamily="2" charset="0"/>
                <a:cs typeface="Kalimati" pitchFamily="2"/>
              </a:rPr>
              <a:t>जनगणना  अधिकारीको </a:t>
            </a:r>
            <a:r>
              <a:rPr lang="ne-NP" sz="2400" dirty="0">
                <a:solidFill>
                  <a:prstClr val="black"/>
                </a:solidFill>
                <a:latin typeface="Preeti" pitchFamily="2" charset="0"/>
                <a:cs typeface="Kalimati" pitchFamily="2"/>
              </a:rPr>
              <a:t>हुनेछ ।</a:t>
            </a:r>
          </a:p>
        </p:txBody>
      </p:sp>
    </p:spTree>
    <p:extLst>
      <p:ext uri="{BB962C8B-B14F-4D97-AF65-F5344CB8AC3E}">
        <p14:creationId xmlns:p14="http://schemas.microsoft.com/office/powerpoint/2010/main" val="3104931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बैंक खाता सञ्चालन तथा लेखा सञ्चालन कर्मचारी लिने सम्बन्धमा</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2" y="1625902"/>
            <a:ext cx="11865935" cy="4001095"/>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प्रदेश/जिल्ला जनगणना अधिकारीले जिल्ला पुगेपछि कार्यालय खडा गर्ने, कर्मचारीहरु काजमा लिने वा नियुक्ति गर्ने र दैनिक कार्य सञ्चालन गर्ने र बैंक खाताको सञ्चालन गर्ने गराउने कुरामा विशेष ध्यान पु¥याउनुपर्दछ ।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तथ्याङ्क कार्यालय भएको जिल्लाको हकमा सोही कार्यालयका सहलेखापाल वा लेखापालबाट र तथ्याङ्क कार्यालय नभएको जिल्लामा सम्बन्धित जिल्लाको कोष तथा लेखा नियन्त्रकको कार्यालयको लेखापाल वा सहलेखापाल एकजना काजमा झिकाई निजबाट आर्थिक कार्य सञ्चालन गर्नुपर्दछ ।</a:t>
            </a: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4475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latin typeface="Preeti" pitchFamily="2" charset="0"/>
                <a:cs typeface="Kalimati" pitchFamily="2"/>
              </a:rPr>
              <a:t>जनगणनामा खटिने कर्मचारीले काम गर्ने र निश्चित रकम भुक्तानी पाउने अवधि</a:t>
            </a:r>
            <a:endParaRPr lang="ne-NP" sz="2800" b="1" dirty="0">
              <a:solidFill>
                <a:srgbClr val="002060"/>
              </a:solidFill>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98142913"/>
              </p:ext>
            </p:extLst>
          </p:nvPr>
        </p:nvGraphicFramePr>
        <p:xfrm>
          <a:off x="273701" y="1417625"/>
          <a:ext cx="11577484" cy="4961913"/>
        </p:xfrm>
        <a:graphic>
          <a:graphicData uri="http://schemas.openxmlformats.org/drawingml/2006/table">
            <a:tbl>
              <a:tblPr firstRow="1" bandRow="1">
                <a:tableStyleId>{5C22544A-7EE6-4342-B048-85BDC9FD1C3A}</a:tableStyleId>
              </a:tblPr>
              <a:tblGrid>
                <a:gridCol w="1276604">
                  <a:extLst>
                    <a:ext uri="{9D8B030D-6E8A-4147-A177-3AD203B41FA5}">
                      <a16:colId xmlns:a16="http://schemas.microsoft.com/office/drawing/2014/main" val="581085732"/>
                    </a:ext>
                  </a:extLst>
                </a:gridCol>
                <a:gridCol w="5700700">
                  <a:extLst>
                    <a:ext uri="{9D8B030D-6E8A-4147-A177-3AD203B41FA5}">
                      <a16:colId xmlns:a16="http://schemas.microsoft.com/office/drawing/2014/main" val="2828001901"/>
                    </a:ext>
                  </a:extLst>
                </a:gridCol>
                <a:gridCol w="4600180">
                  <a:extLst>
                    <a:ext uri="{9D8B030D-6E8A-4147-A177-3AD203B41FA5}">
                      <a16:colId xmlns:a16="http://schemas.microsoft.com/office/drawing/2014/main" val="832382349"/>
                    </a:ext>
                  </a:extLst>
                </a:gridCol>
              </a:tblGrid>
              <a:tr h="991931">
                <a:tc>
                  <a:txBody>
                    <a:bodyPr/>
                    <a:lstStyle/>
                    <a:p>
                      <a:pPr algn="ctr"/>
                      <a:r>
                        <a:rPr lang="ne-NP" sz="2400">
                          <a:cs typeface="Kalimati" panose="00000400000000000000" pitchFamily="2"/>
                        </a:rPr>
                        <a:t>क्र.सं.</a:t>
                      </a:r>
                      <a:endParaRPr lang="en-US" sz="2400">
                        <a:cs typeface="Kalimati" panose="00000400000000000000" pitchFamily="2"/>
                      </a:endParaRPr>
                    </a:p>
                  </a:txBody>
                  <a:tcPr anchor="ctr"/>
                </a:tc>
                <a:tc>
                  <a:txBody>
                    <a:bodyPr/>
                    <a:lstStyle/>
                    <a:p>
                      <a:pPr algn="ctr"/>
                      <a:r>
                        <a:rPr lang="ne-NP" sz="2400" kern="1200">
                          <a:solidFill>
                            <a:schemeClr val="bg1"/>
                          </a:solidFill>
                          <a:latin typeface="Preeti" pitchFamily="2" charset="0"/>
                          <a:ea typeface="+mn-ea"/>
                          <a:cs typeface="Kalimati" pitchFamily="2"/>
                        </a:rPr>
                        <a:t>कार्यालय/पद</a:t>
                      </a:r>
                      <a:endParaRPr lang="en-US" sz="2400" kern="1200">
                        <a:solidFill>
                          <a:schemeClr val="bg1"/>
                        </a:solidFill>
                        <a:latin typeface="Preeti" pitchFamily="2" charset="0"/>
                        <a:ea typeface="+mn-ea"/>
                        <a:cs typeface="Kalimati" pitchFamily="2"/>
                      </a:endParaRPr>
                    </a:p>
                  </a:txBody>
                  <a:tcPr anchor="ctr"/>
                </a:tc>
                <a:tc>
                  <a:txBody>
                    <a:bodyPr/>
                    <a:lstStyle/>
                    <a:p>
                      <a:pPr algn="ctr"/>
                      <a:r>
                        <a:rPr lang="ne-NP" sz="2400">
                          <a:solidFill>
                            <a:schemeClr val="bg1"/>
                          </a:solidFill>
                          <a:latin typeface="Preeti" pitchFamily="2" charset="0"/>
                          <a:cs typeface="Kalimati" pitchFamily="2"/>
                        </a:rPr>
                        <a:t>जनगणना निश्चित रकम भुक्तानी पाउने अवधि </a:t>
                      </a:r>
                      <a:endParaRPr lang="en-US" sz="2400">
                        <a:solidFill>
                          <a:schemeClr val="bg1"/>
                        </a:solidFill>
                      </a:endParaRPr>
                    </a:p>
                  </a:txBody>
                  <a:tcPr anchor="ctr"/>
                </a:tc>
                <a:extLst>
                  <a:ext uri="{0D108BD9-81ED-4DB2-BD59-A6C34878D82A}">
                    <a16:rowId xmlns:a16="http://schemas.microsoft.com/office/drawing/2014/main" val="2849907186"/>
                  </a:ext>
                </a:extLst>
              </a:tr>
              <a:tr h="1293862">
                <a:tc>
                  <a:txBody>
                    <a:bodyPr/>
                    <a:lstStyle/>
                    <a:p>
                      <a:r>
                        <a:rPr lang="ne-NP" sz="2400">
                          <a:cs typeface="Kalimati" panose="00000400000000000000" pitchFamily="2"/>
                        </a:rPr>
                        <a:t>१</a:t>
                      </a:r>
                      <a:endParaRPr lang="en-US" sz="2400">
                        <a:cs typeface="Kalimati" panose="00000400000000000000" pitchFamily="2"/>
                      </a:endParaRPr>
                    </a:p>
                  </a:txBody>
                  <a:tcPr/>
                </a:tc>
                <a:tc>
                  <a:txBody>
                    <a:bodyPr/>
                    <a:lstStyle/>
                    <a:p>
                      <a:r>
                        <a:rPr lang="ne-NP" sz="2400">
                          <a:solidFill>
                            <a:prstClr val="black"/>
                          </a:solidFill>
                          <a:latin typeface="Preeti" pitchFamily="2" charset="0"/>
                          <a:cs typeface="Kalimati" pitchFamily="2"/>
                        </a:rPr>
                        <a:t>प्रदेश/जिल्ला जनगणना</a:t>
                      </a:r>
                      <a:r>
                        <a:rPr lang="ne-NP" sz="2400" baseline="0">
                          <a:solidFill>
                            <a:prstClr val="black"/>
                          </a:solidFill>
                          <a:latin typeface="Preeti" pitchFamily="2" charset="0"/>
                          <a:cs typeface="Kalimati" pitchFamily="2"/>
                        </a:rPr>
                        <a:t> व्यवस्थापन </a:t>
                      </a:r>
                      <a:r>
                        <a:rPr lang="ne-NP" sz="2400">
                          <a:solidFill>
                            <a:prstClr val="black"/>
                          </a:solidFill>
                          <a:latin typeface="Preeti" pitchFamily="2" charset="0"/>
                          <a:cs typeface="Kalimati" pitchFamily="2"/>
                        </a:rPr>
                        <a:t>कार्यसमूहमा</a:t>
                      </a:r>
                      <a:r>
                        <a:rPr lang="ne-NP" sz="2400" baseline="0">
                          <a:solidFill>
                            <a:prstClr val="black"/>
                          </a:solidFill>
                          <a:latin typeface="Preeti" pitchFamily="2" charset="0"/>
                          <a:cs typeface="Kalimati" pitchFamily="2"/>
                        </a:rPr>
                        <a:t> कार्यरत</a:t>
                      </a:r>
                      <a:r>
                        <a:rPr lang="ne-NP" sz="2400">
                          <a:solidFill>
                            <a:prstClr val="black"/>
                          </a:solidFill>
                          <a:latin typeface="Preeti" pitchFamily="2" charset="0"/>
                          <a:cs typeface="Kalimati" pitchFamily="2"/>
                        </a:rPr>
                        <a:t> कर्मचारी</a:t>
                      </a:r>
                      <a:endParaRPr lang="en-US" sz="2400"/>
                    </a:p>
                  </a:txBody>
                  <a:tcPr/>
                </a:tc>
                <a:tc>
                  <a:txBody>
                    <a:bodyPr/>
                    <a:lstStyle/>
                    <a:p>
                      <a:r>
                        <a:rPr lang="ne-NP" sz="2400">
                          <a:solidFill>
                            <a:prstClr val="black"/>
                          </a:solidFill>
                          <a:latin typeface="Preeti" pitchFamily="2" charset="0"/>
                          <a:cs typeface="Kalimati" pitchFamily="2"/>
                        </a:rPr>
                        <a:t>बढीमा ४ महिना </a:t>
                      </a:r>
                      <a:endParaRPr lang="en-US" sz="2400"/>
                    </a:p>
                  </a:txBody>
                  <a:tcPr/>
                </a:tc>
                <a:extLst>
                  <a:ext uri="{0D108BD9-81ED-4DB2-BD59-A6C34878D82A}">
                    <a16:rowId xmlns:a16="http://schemas.microsoft.com/office/drawing/2014/main" val="2763478956"/>
                  </a:ext>
                </a:extLst>
              </a:tr>
              <a:tr h="1066361">
                <a:tc>
                  <a:txBody>
                    <a:bodyPr/>
                    <a:lstStyle/>
                    <a:p>
                      <a:r>
                        <a:rPr lang="ne-NP" sz="2400">
                          <a:cs typeface="Kalimati" panose="00000400000000000000" pitchFamily="2"/>
                        </a:rPr>
                        <a:t>२</a:t>
                      </a:r>
                      <a:endParaRPr lang="en-US" sz="2400">
                        <a:cs typeface="Kalimati" panose="00000400000000000000" pitchFamily="2"/>
                      </a:endParaRPr>
                    </a:p>
                  </a:txBody>
                  <a:tcPr/>
                </a:tc>
                <a:tc>
                  <a:txBody>
                    <a:bodyPr/>
                    <a:lstStyle/>
                    <a:p>
                      <a:r>
                        <a:rPr lang="ne-NP" sz="2400">
                          <a:solidFill>
                            <a:prstClr val="black"/>
                          </a:solidFill>
                          <a:latin typeface="Preeti" pitchFamily="2" charset="0"/>
                          <a:cs typeface="Kalimati" pitchFamily="2"/>
                        </a:rPr>
                        <a:t>स्थानीय जनगणना कार्यालयमा कार्यरत कर्मचारी</a:t>
                      </a:r>
                      <a:endParaRPr lang="en-US" sz="2400"/>
                    </a:p>
                  </a:txBody>
                  <a:tcPr/>
                </a:tc>
                <a:tc>
                  <a:txBody>
                    <a:bodyPr/>
                    <a:lstStyle/>
                    <a:p>
                      <a:r>
                        <a:rPr lang="ne-NP" sz="2400">
                          <a:solidFill>
                            <a:prstClr val="black"/>
                          </a:solidFill>
                          <a:latin typeface="Preeti" pitchFamily="2" charset="0"/>
                          <a:cs typeface="Kalimati" pitchFamily="2"/>
                        </a:rPr>
                        <a:t>बढीमा ३ महिना </a:t>
                      </a:r>
                      <a:endParaRPr lang="en-US" sz="2400"/>
                    </a:p>
                  </a:txBody>
                  <a:tcPr/>
                </a:tc>
                <a:extLst>
                  <a:ext uri="{0D108BD9-81ED-4DB2-BD59-A6C34878D82A}">
                    <a16:rowId xmlns:a16="http://schemas.microsoft.com/office/drawing/2014/main" val="1433267428"/>
                  </a:ext>
                </a:extLst>
              </a:tr>
              <a:tr h="690401">
                <a:tc>
                  <a:txBody>
                    <a:bodyPr/>
                    <a:lstStyle/>
                    <a:p>
                      <a:r>
                        <a:rPr lang="ne-NP" sz="2400">
                          <a:cs typeface="Kalimati" panose="00000400000000000000" pitchFamily="2"/>
                        </a:rPr>
                        <a:t>३</a:t>
                      </a:r>
                      <a:endParaRPr lang="en-US" sz="2400">
                        <a:cs typeface="Kalimati" panose="00000400000000000000" pitchFamily="2"/>
                      </a:endParaRPr>
                    </a:p>
                  </a:txBody>
                  <a:tcPr/>
                </a:tc>
                <a:tc>
                  <a:txBody>
                    <a:bodyPr/>
                    <a:lstStyle/>
                    <a:p>
                      <a:r>
                        <a:rPr lang="ne-NP" sz="2400" dirty="0">
                          <a:solidFill>
                            <a:prstClr val="black"/>
                          </a:solidFill>
                          <a:latin typeface="Preeti" pitchFamily="2" charset="0"/>
                          <a:cs typeface="Kalimati" pitchFamily="2"/>
                        </a:rPr>
                        <a:t>सुपरिवेक्षक</a:t>
                      </a:r>
                      <a:endParaRPr lang="en-US" sz="2400" dirty="0"/>
                    </a:p>
                  </a:txBody>
                  <a:tcPr/>
                </a:tc>
                <a:tc>
                  <a:txBody>
                    <a:bodyPr/>
                    <a:lstStyle/>
                    <a:p>
                      <a:r>
                        <a:rPr lang="ne-NP" sz="2400">
                          <a:solidFill>
                            <a:prstClr val="black"/>
                          </a:solidFill>
                          <a:latin typeface="Preeti" pitchFamily="2" charset="0"/>
                          <a:cs typeface="Kalimati" pitchFamily="2"/>
                        </a:rPr>
                        <a:t>बढीमा २ महिना </a:t>
                      </a:r>
                      <a:endParaRPr lang="en-US" sz="2400"/>
                    </a:p>
                  </a:txBody>
                  <a:tcPr/>
                </a:tc>
                <a:extLst>
                  <a:ext uri="{0D108BD9-81ED-4DB2-BD59-A6C34878D82A}">
                    <a16:rowId xmlns:a16="http://schemas.microsoft.com/office/drawing/2014/main" val="3634409647"/>
                  </a:ext>
                </a:extLst>
              </a:tr>
              <a:tr h="919358">
                <a:tc>
                  <a:txBody>
                    <a:bodyPr/>
                    <a:lstStyle/>
                    <a:p>
                      <a:r>
                        <a:rPr lang="ne-NP" sz="2400">
                          <a:cs typeface="Kalimati" panose="00000400000000000000" pitchFamily="2"/>
                        </a:rPr>
                        <a:t>४</a:t>
                      </a:r>
                      <a:endParaRPr lang="en-US" sz="2400">
                        <a:cs typeface="Kalimati" panose="00000400000000000000" pitchFamily="2"/>
                      </a:endParaRPr>
                    </a:p>
                  </a:txBody>
                  <a:tcPr/>
                </a:tc>
                <a:tc>
                  <a:txBody>
                    <a:bodyPr/>
                    <a:lstStyle/>
                    <a:p>
                      <a:r>
                        <a:rPr lang="ne-NP" sz="2400">
                          <a:solidFill>
                            <a:prstClr val="black"/>
                          </a:solidFill>
                          <a:latin typeface="Preeti" pitchFamily="2" charset="0"/>
                          <a:cs typeface="Kalimati" pitchFamily="2"/>
                        </a:rPr>
                        <a:t>गणक</a:t>
                      </a:r>
                      <a:endParaRPr lang="en-US" sz="2400"/>
                    </a:p>
                  </a:txBody>
                  <a:tcPr/>
                </a:tc>
                <a:tc>
                  <a:txBody>
                    <a:bodyPr/>
                    <a:lstStyle/>
                    <a:p>
                      <a:r>
                        <a:rPr lang="ne-NP" sz="2400" dirty="0">
                          <a:solidFill>
                            <a:prstClr val="black"/>
                          </a:solidFill>
                          <a:latin typeface="Preeti" pitchFamily="2" charset="0"/>
                          <a:cs typeface="Kalimati" pitchFamily="2"/>
                        </a:rPr>
                        <a:t>बढीमा १ महिना </a:t>
                      </a:r>
                      <a:endParaRPr lang="en-US" sz="2400" dirty="0"/>
                    </a:p>
                  </a:txBody>
                  <a:tcPr/>
                </a:tc>
                <a:extLst>
                  <a:ext uri="{0D108BD9-81ED-4DB2-BD59-A6C34878D82A}">
                    <a16:rowId xmlns:a16="http://schemas.microsoft.com/office/drawing/2014/main" val="2443331497"/>
                  </a:ext>
                </a:extLst>
              </a:tr>
            </a:tbl>
          </a:graphicData>
        </a:graphic>
      </p:graphicFrame>
    </p:spTree>
    <p:extLst>
      <p:ext uri="{BB962C8B-B14F-4D97-AF65-F5344CB8AC3E}">
        <p14:creationId xmlns:p14="http://schemas.microsoft.com/office/powerpoint/2010/main" val="162644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39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जिल्ला जनगणना व्यवस्थापन कार्य समूह</a:t>
            </a:r>
            <a:r>
              <a:rPr lang="en-US" sz="2800" b="1">
                <a:solidFill>
                  <a:srgbClr val="002060"/>
                </a:solidFill>
                <a:cs typeface="Kalimati" pitchFamily="2"/>
              </a:rPr>
              <a:t> </a:t>
            </a:r>
            <a:r>
              <a:rPr lang="ne-NP" sz="2800" b="1">
                <a:solidFill>
                  <a:srgbClr val="002060"/>
                </a:solidFill>
                <a:cs typeface="Kalimati" pitchFamily="2"/>
              </a:rPr>
              <a:t>गठन सम्बन्धमा</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471339" y="1625902"/>
            <a:ext cx="10950823" cy="2893100"/>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तथ्याङ्क कार्यालयहरुमा कार्यरत कर्मचारीहरुलाई तोकिएको दरबन्दीको सीमामा रही तोकिएको जनगणना निश्चित रकम भुक्तानी पाउने गरी </a:t>
            </a:r>
            <a:r>
              <a:rPr lang="ne-NP" sz="2400" b="1" dirty="0">
                <a:solidFill>
                  <a:prstClr val="black"/>
                </a:solidFill>
                <a:latin typeface="Preeti" pitchFamily="2" charset="0"/>
                <a:cs typeface="Kalimati" pitchFamily="2"/>
              </a:rPr>
              <a:t>जिल्ला जनगणना व्यवस्थापन कार्य समूहमा </a:t>
            </a:r>
            <a:r>
              <a:rPr lang="ne-NP" sz="2400" dirty="0">
                <a:solidFill>
                  <a:prstClr val="black"/>
                </a:solidFill>
                <a:latin typeface="Preeti" pitchFamily="2" charset="0"/>
                <a:cs typeface="Kalimati" pitchFamily="2"/>
              </a:rPr>
              <a:t>आवद्ध गरी काममा लगाउन सकिनेछ ।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 कार्यालयमा कार्यरत सुपरिवेक्षक पदका कर्मचारीहरुलाई स्थानीय जनगणना अधिकारी तथा सुपरिवेक्षकको रुपमा काम लगाउन सकिनेछ </a:t>
            </a:r>
            <a:r>
              <a:rPr lang="ne-NP" sz="2400">
                <a:solidFill>
                  <a:prstClr val="black"/>
                </a:solidFill>
                <a:latin typeface="Preeti" pitchFamily="2" charset="0"/>
                <a:cs typeface="Kalimati" pitchFamily="2"/>
              </a:rPr>
              <a:t>। </a:t>
            </a:r>
            <a:endParaRPr lang="ne-NP" sz="2400" dirty="0">
              <a:solidFill>
                <a:prstClr val="black"/>
              </a:solidFill>
              <a:latin typeface="Preeti" pitchFamily="2" charset="0"/>
              <a:cs typeface="Kalimati" pitchFamily="2"/>
            </a:endParaRPr>
          </a:p>
        </p:txBody>
      </p:sp>
    </p:spTree>
    <p:extLst>
      <p:ext uri="{BB962C8B-B14F-4D97-AF65-F5344CB8AC3E}">
        <p14:creationId xmlns:p14="http://schemas.microsoft.com/office/powerpoint/2010/main" val="3048047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40</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जनगणना निश्चित रकम भुक्तानी</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3" y="1625902"/>
            <a:ext cx="11470778" cy="349326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गणक तथा सुपरिवेक्षक लगायत अन्य करारमा लिने कर्मचारीलाई जनगणना निश्चित रकम तथा तोकिएका अन्य सुविधाहरु उपलब्ध गराउनको लागि नियुक्तिको समयमा नै अनिवार्य रुपमा बैक खाता उपलब्ध गराउन वा खाता नभएमा नयाँ खाता </a:t>
            </a:r>
            <a:r>
              <a:rPr lang="ne-NP" sz="2400">
                <a:solidFill>
                  <a:prstClr val="black"/>
                </a:solidFill>
                <a:latin typeface="Preeti" pitchFamily="2" charset="0"/>
                <a:cs typeface="Kalimati" pitchFamily="2"/>
              </a:rPr>
              <a:t>खोल्न लगाउनु पर्दछ </a:t>
            </a:r>
            <a:r>
              <a:rPr lang="ne-NP" sz="2400" dirty="0">
                <a:solidFill>
                  <a:prstClr val="black"/>
                </a:solidFill>
                <a:latin typeface="Preeti" pitchFamily="2" charset="0"/>
                <a:cs typeface="Kalimati" pitchFamily="2"/>
              </a:rPr>
              <a:t>। </a:t>
            </a:r>
          </a:p>
          <a:p>
            <a:pPr marL="342900" lvl="0" indent="-342900" algn="just">
              <a:lnSpc>
                <a:spcPct val="150000"/>
              </a:lnSpc>
              <a:spcBef>
                <a:spcPts val="600"/>
              </a:spcBef>
              <a:buFont typeface="Arial" panose="020B0604020202020204" pitchFamily="34" charset="0"/>
              <a:buChar char="•"/>
            </a:pPr>
            <a:r>
              <a:rPr lang="ne-NP" sz="2400">
                <a:solidFill>
                  <a:prstClr val="black"/>
                </a:solidFill>
                <a:latin typeface="Preeti" pitchFamily="2" charset="0"/>
                <a:cs typeface="Kalimati" pitchFamily="2"/>
              </a:rPr>
              <a:t>जनगणना कार्यका लागि काजमा </a:t>
            </a:r>
            <a:r>
              <a:rPr lang="ne-NP" sz="2400" dirty="0">
                <a:solidFill>
                  <a:prstClr val="black"/>
                </a:solidFill>
                <a:latin typeface="Preeti" pitchFamily="2" charset="0"/>
                <a:cs typeface="Kalimati" pitchFamily="2"/>
              </a:rPr>
              <a:t>खटिएका कर्मचारीहरुले साविक खाईपाई आएको तलब भत्ता तथा अन्य सुविधाहरु साविककै कार्यालयबाट पाउने </a:t>
            </a:r>
            <a:r>
              <a:rPr lang="ne-NP" sz="2400">
                <a:solidFill>
                  <a:prstClr val="black"/>
                </a:solidFill>
                <a:latin typeface="Preeti" pitchFamily="2" charset="0"/>
                <a:cs typeface="Kalimati" pitchFamily="2"/>
              </a:rPr>
              <a:t>हुँदा निजहरुलाई </a:t>
            </a:r>
            <a:r>
              <a:rPr lang="ne-NP" sz="2400" dirty="0">
                <a:solidFill>
                  <a:prstClr val="black"/>
                </a:solidFill>
                <a:latin typeface="Preeti" pitchFamily="2" charset="0"/>
                <a:cs typeface="Kalimati" pitchFamily="2"/>
              </a:rPr>
              <a:t>मासिकरुपमा जनगणना निश्चित रकम र तोकिएका अन्य </a:t>
            </a:r>
            <a:r>
              <a:rPr lang="ne-NP" sz="2400">
                <a:solidFill>
                  <a:prstClr val="black"/>
                </a:solidFill>
                <a:latin typeface="Preeti" pitchFamily="2" charset="0"/>
                <a:cs typeface="Kalimati" pitchFamily="2"/>
              </a:rPr>
              <a:t>सुविधाहरु मात्र उपलव्ध गराउने।</a:t>
            </a:r>
            <a:endParaRPr lang="ne-NP" sz="2400" dirty="0">
              <a:solidFill>
                <a:prstClr val="black"/>
              </a:solidFill>
              <a:latin typeface="Preeti" pitchFamily="2" charset="0"/>
              <a:cs typeface="Kalimati" pitchFamily="2"/>
            </a:endParaRPr>
          </a:p>
        </p:txBody>
      </p:sp>
    </p:spTree>
    <p:extLst>
      <p:ext uri="{BB962C8B-B14F-4D97-AF65-F5344CB8AC3E}">
        <p14:creationId xmlns:p14="http://schemas.microsoft.com/office/powerpoint/2010/main" val="3921716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समय नपुगी काज फिर्ता हुनसक्ने</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2" y="1498307"/>
            <a:ext cx="11865935" cy="5186035"/>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जनगणनाको लागि काम गर्न बिभिन्न निकायबाट काजमा लिइएका कर्मचारीले आफूलाई तोकिएको कामप्रति लापरवाही देखाएमा वा निजबाट सन्तोषजनक काम नभएमा अथवा निजबाट सन्तोषजनक काम नहुने लागेमा प्रमुख जिल्ला अधिकारीको स्वीकृति लिई सम्बन्धित जनगणना अधिकारीले कुनै पनि बेला निजलाई कारण जनाई </a:t>
            </a:r>
            <a:r>
              <a:rPr lang="ne-NP" sz="2400" b="1" dirty="0">
                <a:solidFill>
                  <a:prstClr val="black"/>
                </a:solidFill>
                <a:latin typeface="Preeti" pitchFamily="2" charset="0"/>
                <a:cs typeface="Kalimati" pitchFamily="2"/>
              </a:rPr>
              <a:t>काज फिर्ता गर्नसक्नेछ </a:t>
            </a:r>
            <a:r>
              <a:rPr lang="ne-NP" sz="2400" dirty="0">
                <a:solidFill>
                  <a:prstClr val="black"/>
                </a:solidFill>
                <a:latin typeface="Preeti" pitchFamily="2" charset="0"/>
                <a:cs typeface="Kalimati" pitchFamily="2"/>
              </a:rPr>
              <a:t>।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सन्तोषजक काम नभएको कारणबाट फिर्ता गरिएको कर्मचारीले केही समय काममा संलग्न रहेको भएपनि सो अवधिको समेत </a:t>
            </a:r>
            <a:r>
              <a:rPr lang="ne-NP" sz="2400" b="1" dirty="0">
                <a:solidFill>
                  <a:prstClr val="black"/>
                </a:solidFill>
                <a:latin typeface="Preeti" pitchFamily="2" charset="0"/>
                <a:cs typeface="Kalimati" pitchFamily="2"/>
              </a:rPr>
              <a:t>जनगणना निश्चित रकम दावी गर्न पाउने छैनन्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कुनै कर्मचारीको काज फिर्ता भर्इ रिक्त भएको स्थानमा तोकिएको जनगणना निश्चित रकम मात्र पाउने गरी तुरुन्तै योग्यता पुगेको नयाँ व्यक्ति (सुपरिवेक्षक तथा गणक) लाई करारमा नियुक्ति गरी काम सञ्चालन गर्न सकिनेछ ।</a:t>
            </a:r>
          </a:p>
        </p:txBody>
      </p:sp>
    </p:spTree>
    <p:extLst>
      <p:ext uri="{BB962C8B-B14F-4D97-AF65-F5344CB8AC3E}">
        <p14:creationId xmlns:p14="http://schemas.microsoft.com/office/powerpoint/2010/main" val="1213302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कार्यालय सञ्चालन तथा व्यवस्थापन खर्च 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180753" y="1498307"/>
            <a:ext cx="11121986" cy="4231928"/>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latin typeface="Preeti" pitchFamily="2" charset="0"/>
                <a:cs typeface="Kalimati" pitchFamily="2"/>
              </a:rPr>
              <a:t>प्रदेश/जिल्ला जनगणना कार्यालयले </a:t>
            </a:r>
            <a:r>
              <a:rPr lang="ne-NP" sz="2400" dirty="0">
                <a:cs typeface="Kalimati" pitchFamily="2"/>
              </a:rPr>
              <a:t>कार्यालय सञ्चालन तथा व्यवस्थापन खर्चको लागि स्वीकृत कार्यक्रम अनुसार बजेटको </a:t>
            </a:r>
            <a:r>
              <a:rPr lang="ne-NP" sz="2400">
                <a:cs typeface="Kalimati" pitchFamily="2"/>
              </a:rPr>
              <a:t>व्यवस्था गरिएको छ </a:t>
            </a:r>
            <a:r>
              <a:rPr lang="ne-NP" sz="2400">
                <a:latin typeface="Preeti" pitchFamily="2" charset="0"/>
                <a:cs typeface="Kalimati" pitchFamily="2"/>
              </a:rPr>
              <a:t>।खर्च गर्ने मूख्य आधारहरुः</a:t>
            </a:r>
            <a:endParaRPr lang="ne-NP" sz="2400" dirty="0">
              <a:latin typeface="Preeti" pitchFamily="2" charset="0"/>
              <a:cs typeface="Kalimati" pitchFamily="2"/>
            </a:endParaRPr>
          </a:p>
          <a:p>
            <a:pPr marL="800100" lvl="1" indent="-342900" algn="just">
              <a:lnSpc>
                <a:spcPct val="150000"/>
              </a:lnSpc>
              <a:spcBef>
                <a:spcPts val="600"/>
              </a:spcBef>
              <a:buFont typeface="Arial" panose="020B0604020202020204" pitchFamily="34" charset="0"/>
              <a:buChar char="•"/>
            </a:pPr>
            <a:r>
              <a:rPr lang="ne-NP" sz="2400">
                <a:cs typeface="Kalimati" pitchFamily="2"/>
              </a:rPr>
              <a:t>राष्ट्रिय </a:t>
            </a:r>
            <a:r>
              <a:rPr lang="ne-NP" sz="2400" dirty="0">
                <a:cs typeface="Kalimati" pitchFamily="2"/>
              </a:rPr>
              <a:t>जनगणना २०७८ को प्रशासनिक तथा आर्थिक सुबिधा सम्बन्धी </a:t>
            </a:r>
            <a:r>
              <a:rPr lang="ne-NP" sz="2400">
                <a:cs typeface="Kalimati" pitchFamily="2"/>
              </a:rPr>
              <a:t>मापदण्ड २०७६</a:t>
            </a:r>
            <a:endParaRPr lang="ne-NP" sz="2400">
              <a:latin typeface="Preeti" pitchFamily="2" charset="0"/>
              <a:cs typeface="Kalimati" pitchFamily="2"/>
            </a:endParaRPr>
          </a:p>
          <a:p>
            <a:pPr marL="800100" lvl="1" indent="-342900" algn="just">
              <a:lnSpc>
                <a:spcPct val="150000"/>
              </a:lnSpc>
              <a:spcBef>
                <a:spcPts val="600"/>
              </a:spcBef>
              <a:buFont typeface="Arial" panose="020B0604020202020204" pitchFamily="34" charset="0"/>
              <a:buChar char="•"/>
            </a:pPr>
            <a:r>
              <a:rPr lang="ne-NP" sz="2400">
                <a:cs typeface="Kalimati" pitchFamily="2"/>
              </a:rPr>
              <a:t>नेपाल सरकारको आर्थिक कार्यविधि तथा वित्तीय उत्तरदायित्व सम्बन्धी ऐन</a:t>
            </a:r>
          </a:p>
          <a:p>
            <a:pPr marL="800100" lvl="1" indent="-342900" algn="just">
              <a:lnSpc>
                <a:spcPct val="150000"/>
              </a:lnSpc>
              <a:spcBef>
                <a:spcPts val="600"/>
              </a:spcBef>
              <a:buFont typeface="Arial" panose="020B0604020202020204" pitchFamily="34" charset="0"/>
              <a:buChar char="•"/>
            </a:pPr>
            <a:r>
              <a:rPr lang="ne-NP" sz="2400">
                <a:cs typeface="Kalimati" pitchFamily="2"/>
              </a:rPr>
              <a:t>अर्थ मन्त्रालयको सरकारी खर्च संचालन सम्बन्धी निर्देशिका</a:t>
            </a:r>
            <a:endParaRPr lang="ne-NP" sz="2400" dirty="0">
              <a:latin typeface="Preeti" pitchFamily="2" charset="0"/>
              <a:cs typeface="Kalimati" pitchFamily="2"/>
            </a:endParaRPr>
          </a:p>
          <a:p>
            <a:pPr marL="342900" lvl="0" indent="-342900" algn="just">
              <a:lnSpc>
                <a:spcPct val="150000"/>
              </a:lnSpc>
              <a:spcBef>
                <a:spcPts val="600"/>
              </a:spcBef>
              <a:buFont typeface="Arial" panose="020B0604020202020204" pitchFamily="34" charset="0"/>
              <a:buChar char="•"/>
            </a:pPr>
            <a:endParaRPr lang="ne-NP" sz="2400" dirty="0">
              <a:solidFill>
                <a:prstClr val="black"/>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047332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43</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आ.ले.प. तथा म.ले.प 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180752" y="1498307"/>
            <a:ext cx="11865935" cy="4001095"/>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latin typeface="Preeti" pitchFamily="2" charset="0"/>
                <a:cs typeface="Kalimati" pitchFamily="2"/>
              </a:rPr>
              <a:t>तथ्याङ्क कार्यालय नभएका जिल्लाका प्रदेश/जिल्ला जनगणना कार्यालयले राष्ट्रिय जनगणना २०७८ को कार्य सम्पन्न भैसकेपछि जिल्ला कोष तथा लेखा नियन्त्रक कार्यालयबाट आन्तरिक लेखा परिक्षण गराई आर्थिक प्रतिबेदन सहित अन्तिम लेखा परिक्षणको लागि विभागमा सम्पूर्ण कागजातहरु बुझाउनु पर्दछ ।</a:t>
            </a:r>
          </a:p>
          <a:p>
            <a:pPr marL="342900" lvl="0" indent="-342900" algn="just">
              <a:lnSpc>
                <a:spcPct val="150000"/>
              </a:lnSpc>
              <a:spcBef>
                <a:spcPts val="600"/>
              </a:spcBef>
              <a:buFont typeface="Arial" panose="020B0604020202020204" pitchFamily="34" charset="0"/>
              <a:buChar char="•"/>
            </a:pPr>
            <a:r>
              <a:rPr lang="ne-NP" sz="2400" dirty="0">
                <a:latin typeface="Preeti" pitchFamily="2" charset="0"/>
                <a:cs typeface="Kalimati" pitchFamily="2"/>
              </a:rPr>
              <a:t>तथ्याङ्क कार्यालय रहेका प्रदेश/जिल्ला जनगणना कार्यालयले आन्तरिक लेखा परिक्षण गराई आर्थिक प्रतिबेदन तयार गरी विभागमा पठाउनु पर्दछ भने सक्कल कागजातहरु अन्तिम लेखा परिक्षणका लागि कार्यालयमा सुरक्षित साथ राख्नु पर्दछ ।</a:t>
            </a: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640710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भौतिक तथा वित्तिय प्रगति प्रतिवेदन सम्बन्धी</a:t>
            </a:r>
          </a:p>
        </p:txBody>
      </p:sp>
      <p:sp>
        <p:nvSpPr>
          <p:cNvPr id="5" name="Rectangle 4">
            <a:extLst>
              <a:ext uri="{FF2B5EF4-FFF2-40B4-BE49-F238E27FC236}">
                <a16:creationId xmlns:a16="http://schemas.microsoft.com/office/drawing/2014/main" id="{D8AB103D-02F8-4BA6-A76C-C750121315D7}"/>
              </a:ext>
            </a:extLst>
          </p:cNvPr>
          <p:cNvSpPr/>
          <p:nvPr/>
        </p:nvSpPr>
        <p:spPr>
          <a:xfrm>
            <a:off x="180753" y="1498307"/>
            <a:ext cx="11725302"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latin typeface="Preeti" pitchFamily="2" charset="0"/>
                <a:cs typeface="Kalimati" pitchFamily="2"/>
              </a:rPr>
              <a:t>प्रदेश/जिल्ला जनगणना कार्यालयले गणना कार्यको प्रगति दैनिक रूपमा विभागमा पठाउनुपर्दछ भने कार्य सम्पन्न भैसकेपछि तोकिएको कार्यको भौतिक तथा वित्तीय प्रगति प्रतिबेदन बनाई विभागमा पठाउनु पर्दछ ।</a:t>
            </a:r>
          </a:p>
          <a:p>
            <a:pPr marL="342900" lvl="0" indent="-342900" algn="just">
              <a:lnSpc>
                <a:spcPct val="150000"/>
              </a:lnSpc>
              <a:spcBef>
                <a:spcPts val="600"/>
              </a:spcBef>
              <a:buFont typeface="Arial" panose="020B0604020202020204" pitchFamily="34" charset="0"/>
              <a:buChar char="•"/>
            </a:pPr>
            <a:endParaRPr lang="ne-NP" sz="2400" dirty="0">
              <a:solidFill>
                <a:prstClr val="black"/>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3277017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8290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कर कट्टी सम्बन्धी</a:t>
            </a:r>
            <a:endParaRPr lang="ne-NP" sz="2800" b="1" dirty="0">
              <a:solidFill>
                <a:srgbClr val="002060"/>
              </a:solidFill>
              <a:cs typeface="Kalimati" pitchFamily="2"/>
            </a:endParaRPr>
          </a:p>
        </p:txBody>
      </p:sp>
      <p:sp>
        <p:nvSpPr>
          <p:cNvPr id="5" name="Rectangle 4">
            <a:extLst>
              <a:ext uri="{FF2B5EF4-FFF2-40B4-BE49-F238E27FC236}">
                <a16:creationId xmlns:a16="http://schemas.microsoft.com/office/drawing/2014/main" id="{D8AB103D-02F8-4BA6-A76C-C750121315D7}"/>
              </a:ext>
            </a:extLst>
          </p:cNvPr>
          <p:cNvSpPr/>
          <p:nvPr/>
        </p:nvSpPr>
        <p:spPr>
          <a:xfrm>
            <a:off x="180753" y="1498307"/>
            <a:ext cx="11241410"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a:latin typeface="Preeti" pitchFamily="2" charset="0"/>
                <a:cs typeface="Kalimati" pitchFamily="2"/>
              </a:rPr>
              <a:t>प्रदेश</a:t>
            </a:r>
            <a:r>
              <a:rPr lang="ne-NP" sz="2400" dirty="0">
                <a:latin typeface="Preeti" pitchFamily="2" charset="0"/>
                <a:cs typeface="Kalimati" pitchFamily="2"/>
              </a:rPr>
              <a:t>/जिल्ला जनगणना कार्यालयले राष्ट्रिय जनगणना २०७८ को जनगणना कार्यालयमा काजमा खटिएका कर्मचारी तथा तालिम कार्यक्रममा प्रशिक्षकहरुले प्राप्त गर्ने रकममा अग्रिम कर कट्टी गरी भुक्तानी गर्नुपर्दछ ।</a:t>
            </a:r>
          </a:p>
          <a:p>
            <a:pPr marL="342900" lvl="0" indent="-342900" algn="just">
              <a:lnSpc>
                <a:spcPct val="150000"/>
              </a:lnSpc>
              <a:spcBef>
                <a:spcPts val="600"/>
              </a:spcBef>
              <a:buFont typeface="Arial" panose="020B0604020202020204" pitchFamily="34" charset="0"/>
              <a:buChar char="•"/>
            </a:pPr>
            <a:endParaRPr lang="ne-NP" sz="2400" dirty="0">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2812194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1005950" y="1912983"/>
            <a:ext cx="10042447" cy="3647152"/>
          </a:xfrm>
          <a:prstGeom prst="rect">
            <a:avLst/>
          </a:prstGeom>
        </p:spPr>
        <p:txBody>
          <a:bodyPr wrap="square">
            <a:spAutoFit/>
          </a:bodyPr>
          <a:lstStyle/>
          <a:p>
            <a:pPr marL="457200" lvl="0" indent="-457200">
              <a:lnSpc>
                <a:spcPct val="150000"/>
              </a:lnSpc>
              <a:spcBef>
                <a:spcPts val="600"/>
              </a:spcBef>
              <a:buAutoNum type="hindiNumParenR"/>
            </a:pPr>
            <a:r>
              <a:rPr lang="ne-NP" sz="2400" dirty="0">
                <a:solidFill>
                  <a:prstClr val="black"/>
                </a:solidFill>
                <a:latin typeface="Preeti" pitchFamily="2" charset="0"/>
                <a:cs typeface="Kalimati" pitchFamily="2"/>
              </a:rPr>
              <a:t>प्रदेश/जिल्ला/स्थानीय  जनगणना अधिकारीको मुख्य कार्यहरुको कहाँ उल्लेख गरिएको छ ? </a:t>
            </a:r>
          </a:p>
          <a:p>
            <a:pPr marL="457200" indent="-457200">
              <a:lnSpc>
                <a:spcPct val="150000"/>
              </a:lnSpc>
              <a:spcBef>
                <a:spcPts val="600"/>
              </a:spcBef>
              <a:buFontTx/>
              <a:buAutoNum type="hindiNumParenR"/>
            </a:pPr>
            <a:r>
              <a:rPr lang="ne-NP" sz="2400" dirty="0">
                <a:solidFill>
                  <a:prstClr val="black"/>
                </a:solidFill>
                <a:latin typeface="Preeti" pitchFamily="2" charset="0"/>
                <a:cs typeface="Kalimati" pitchFamily="2"/>
              </a:rPr>
              <a:t>प्रदेश/जिल्ला जनगणना कार्यालयमा खटिने कर्मचारीको काम गर्ने अवधि र जनगणना निश्चित रकम भुक्तानी पाउने अवधि कति हुनेछ </a:t>
            </a:r>
            <a:r>
              <a:rPr lang="ne-NP" sz="2400">
                <a:solidFill>
                  <a:prstClr val="black"/>
                </a:solidFill>
                <a:latin typeface="Preeti" pitchFamily="2" charset="0"/>
                <a:cs typeface="Kalimati" pitchFamily="2"/>
              </a:rPr>
              <a:t>? </a:t>
            </a:r>
          </a:p>
          <a:p>
            <a:pPr marL="457200" indent="-457200">
              <a:lnSpc>
                <a:spcPct val="150000"/>
              </a:lnSpc>
              <a:spcBef>
                <a:spcPts val="600"/>
              </a:spcBef>
              <a:buFontTx/>
              <a:buAutoNum type="hindiNumParenR"/>
            </a:pPr>
            <a:r>
              <a:rPr lang="ne-NP" sz="2400">
                <a:solidFill>
                  <a:prstClr val="black"/>
                </a:solidFill>
                <a:latin typeface="Preeti" pitchFamily="2" charset="0"/>
                <a:cs typeface="Kalimati" pitchFamily="2"/>
              </a:rPr>
              <a:t>गणक तथा सुपरिवेक्षकहरुको तलब भुक्तानी कहाँबाट हुन्छ ?</a:t>
            </a:r>
            <a:endParaRPr lang="ne-NP" sz="2400" dirty="0">
              <a:solidFill>
                <a:prstClr val="black"/>
              </a:solidFill>
              <a:latin typeface="Preeti" pitchFamily="2" charset="0"/>
              <a:cs typeface="Kalimati" pitchFamily="2"/>
            </a:endParaRPr>
          </a:p>
          <a:p>
            <a:pPr marL="457200" lvl="0" indent="-457200">
              <a:lnSpc>
                <a:spcPct val="150000"/>
              </a:lnSpc>
              <a:spcBef>
                <a:spcPts val="600"/>
              </a:spcBef>
              <a:buAutoNum type="hindiNumParenR"/>
            </a:pPr>
            <a:endParaRPr lang="ne-NP" sz="2400" dirty="0">
              <a:solidFill>
                <a:prstClr val="black"/>
              </a:solidFill>
              <a:latin typeface="Preeti" pitchFamily="2" charset="0"/>
              <a:cs typeface="Kalimati" pitchFamily="2"/>
            </a:endParaRPr>
          </a:p>
        </p:txBody>
      </p:sp>
      <p:sp>
        <p:nvSpPr>
          <p:cNvPr id="6" name="TextBox 5">
            <a:extLst>
              <a:ext uri="{FF2B5EF4-FFF2-40B4-BE49-F238E27FC236}">
                <a16:creationId xmlns:a16="http://schemas.microsoft.com/office/drawing/2014/main" id="{937BF18E-B394-426F-8FAB-2C9D1B52FA4F}"/>
              </a:ext>
            </a:extLst>
          </p:cNvPr>
          <p:cNvSpPr txBox="1"/>
          <p:nvPr/>
        </p:nvSpPr>
        <p:spPr>
          <a:xfrm>
            <a:off x="5441220" y="6488668"/>
            <a:ext cx="6140302" cy="369332"/>
          </a:xfrm>
          <a:prstGeom prst="rect">
            <a:avLst/>
          </a:prstGeom>
          <a:noFill/>
        </p:spPr>
        <p:txBody>
          <a:bodyPr wrap="square">
            <a:spAutoFit/>
          </a:bodyPr>
          <a:lstStyle/>
          <a:p>
            <a:pPr algn="r"/>
            <a:r>
              <a:rPr lang="ne-NP" altLang="ko-KR" sz="1800" b="1" dirty="0">
                <a:solidFill>
                  <a:srgbClr val="002060"/>
                </a:solidFill>
                <a:latin typeface="खआ॥"/>
                <a:cs typeface="Kalimati" pitchFamily="2"/>
              </a:rPr>
              <a:t>(क्रमशः)</a:t>
            </a:r>
            <a:endParaRPr lang="en-US" dirty="0"/>
          </a:p>
        </p:txBody>
      </p:sp>
    </p:spTree>
    <p:extLst>
      <p:ext uri="{BB962C8B-B14F-4D97-AF65-F5344CB8AC3E}">
        <p14:creationId xmlns:p14="http://schemas.microsoft.com/office/powerpoint/2010/main" val="1143468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22162" y="6451600"/>
            <a:ext cx="744438" cy="406400"/>
          </a:xfrm>
        </p:spPr>
        <p:txBody>
          <a:bodyPr/>
          <a:lstStyle/>
          <a:p>
            <a:pPr algn="ctr"/>
            <a:fld id="{2840B2E4-A264-431E-ABDE-38E3BCDA5876}" type="slidenum">
              <a:rPr lang="en-US" smtClean="0"/>
              <a:pPr algn="ctr"/>
              <a:t>47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902712" y="1423085"/>
            <a:ext cx="10042447" cy="5463034"/>
          </a:xfrm>
          <a:prstGeom prst="rect">
            <a:avLst/>
          </a:prstGeom>
        </p:spPr>
        <p:txBody>
          <a:bodyPr wrap="square">
            <a:spAutoFit/>
          </a:bodyPr>
          <a:lstStyle/>
          <a:p>
            <a:pPr marL="457200" lvl="0" indent="-457200">
              <a:lnSpc>
                <a:spcPct val="150000"/>
              </a:lnSpc>
              <a:spcBef>
                <a:spcPts val="600"/>
              </a:spcBef>
              <a:buAutoNum type="hindiNumParenR"/>
            </a:pPr>
            <a:r>
              <a:rPr lang="ne-NP" sz="2400" dirty="0">
                <a:solidFill>
                  <a:srgbClr val="0000FF"/>
                </a:solidFill>
                <a:latin typeface="Preeti" pitchFamily="2" charset="0"/>
                <a:cs typeface="Kalimati" pitchFamily="2"/>
              </a:rPr>
              <a:t>प्रदेश/जिल्ला/स्थानीय  जनगणना अधिकारीको मुख्य कार्यहरुको कहाँ उल्लेख गरिएको </a:t>
            </a:r>
            <a:r>
              <a:rPr lang="ne-NP" sz="2400">
                <a:solidFill>
                  <a:srgbClr val="0000FF"/>
                </a:solidFill>
                <a:latin typeface="Preeti" pitchFamily="2" charset="0"/>
                <a:cs typeface="Kalimati" pitchFamily="2"/>
              </a:rPr>
              <a:t>छ ?</a:t>
            </a:r>
            <a:r>
              <a:rPr lang="ne-NP" sz="2400">
                <a:solidFill>
                  <a:prstClr val="black"/>
                </a:solidFill>
                <a:latin typeface="Preeti" pitchFamily="2" charset="0"/>
                <a:cs typeface="Kalimati" pitchFamily="2"/>
              </a:rPr>
              <a:t> </a:t>
            </a:r>
            <a:endParaRPr lang="ne-NP" sz="2400" dirty="0">
              <a:solidFill>
                <a:prstClr val="black"/>
              </a:solidFill>
              <a:latin typeface="Preeti" pitchFamily="2" charset="0"/>
              <a:cs typeface="Kalimati" pitchFamily="2"/>
            </a:endParaRPr>
          </a:p>
          <a:p>
            <a:pPr>
              <a:lnSpc>
                <a:spcPct val="150000"/>
              </a:lnSpc>
              <a:spcBef>
                <a:spcPts val="600"/>
              </a:spcBef>
            </a:pPr>
            <a:r>
              <a:rPr lang="ne-NP" sz="2400" b="1" dirty="0">
                <a:solidFill>
                  <a:srgbClr val="0070C0"/>
                </a:solidFill>
                <a:cs typeface="Kalimati" pitchFamily="2"/>
              </a:rPr>
              <a:t>उत्तर: </a:t>
            </a:r>
            <a:r>
              <a:rPr lang="ne-NP" sz="2400" dirty="0">
                <a:solidFill>
                  <a:prstClr val="black"/>
                </a:solidFill>
                <a:latin typeface="Preeti" pitchFamily="2" charset="0"/>
                <a:cs typeface="Kalimati" pitchFamily="2"/>
              </a:rPr>
              <a:t>राष्ट्रिय जनगणना सञ्चालन तथा व्यवस्थापन आदेश, २०७६ मा र जनगणना अधिकारी पुस्तिकामा उल्लेख गरिएको छ । </a:t>
            </a:r>
          </a:p>
          <a:p>
            <a:pPr>
              <a:lnSpc>
                <a:spcPct val="150000"/>
              </a:lnSpc>
              <a:spcBef>
                <a:spcPts val="600"/>
              </a:spcBef>
            </a:pPr>
            <a:r>
              <a:rPr lang="ne-NP" sz="2400" dirty="0">
                <a:solidFill>
                  <a:srgbClr val="0000FF"/>
                </a:solidFill>
                <a:latin typeface="Preeti" pitchFamily="2" charset="0"/>
                <a:cs typeface="Kalimati" pitchFamily="2"/>
              </a:rPr>
              <a:t>२) प्रदेश/जिल्ला जनगणना कार्यालयमा खटिने कर्मचारीको काम गर्ने अवधि र जनगणना निश्चित रकम भुक्तानी पाउने अवधि कति हुनेछ ? </a:t>
            </a:r>
          </a:p>
          <a:p>
            <a:pPr>
              <a:lnSpc>
                <a:spcPct val="150000"/>
              </a:lnSpc>
              <a:spcBef>
                <a:spcPts val="600"/>
              </a:spcBef>
            </a:pPr>
            <a:r>
              <a:rPr lang="ne-NP" sz="2400" b="1" dirty="0">
                <a:solidFill>
                  <a:srgbClr val="0070C0"/>
                </a:solidFill>
                <a:cs typeface="Kalimati" pitchFamily="2"/>
              </a:rPr>
              <a:t>उत्तरः</a:t>
            </a:r>
            <a:r>
              <a:rPr lang="ne-NP" sz="2400" dirty="0">
                <a:solidFill>
                  <a:prstClr val="black"/>
                </a:solidFill>
                <a:latin typeface="Preeti" pitchFamily="2" charset="0"/>
                <a:cs typeface="Kalimati" pitchFamily="2"/>
              </a:rPr>
              <a:t> </a:t>
            </a:r>
            <a:r>
              <a:rPr lang="ne-NP" sz="2400" dirty="0">
                <a:solidFill>
                  <a:prstClr val="black"/>
                </a:solidFill>
                <a:latin typeface="Preeti" pitchFamily="2" charset="0"/>
                <a:ea typeface="Calibri"/>
                <a:cs typeface="Kalimati" pitchFamily="2"/>
              </a:rPr>
              <a:t>बढिमा ४ महिना</a:t>
            </a:r>
            <a:endParaRPr lang="en-US" sz="2400" dirty="0">
              <a:solidFill>
                <a:prstClr val="black"/>
              </a:solidFill>
              <a:latin typeface="Preeti" pitchFamily="2" charset="0"/>
              <a:ea typeface="Calibri"/>
              <a:cs typeface="Kalimati" pitchFamily="2"/>
            </a:endParaRPr>
          </a:p>
          <a:p>
            <a:pPr>
              <a:lnSpc>
                <a:spcPct val="150000"/>
              </a:lnSpc>
              <a:spcBef>
                <a:spcPts val="600"/>
              </a:spcBef>
            </a:pPr>
            <a:r>
              <a:rPr lang="ne-NP" sz="2400" dirty="0">
                <a:solidFill>
                  <a:srgbClr val="0000FF"/>
                </a:solidFill>
                <a:latin typeface="Preeti" pitchFamily="2" charset="0"/>
                <a:cs typeface="Kalimati" pitchFamily="2"/>
              </a:rPr>
              <a:t>३) गणक तथा सुपरिवेक्षकहरुको तलब भुक्तानी कहाँबाट हुन्छ ?</a:t>
            </a:r>
          </a:p>
          <a:p>
            <a:pPr>
              <a:lnSpc>
                <a:spcPct val="150000"/>
              </a:lnSpc>
              <a:spcBef>
                <a:spcPts val="600"/>
              </a:spcBef>
            </a:pPr>
            <a:r>
              <a:rPr lang="ne-NP" sz="2400" b="1" dirty="0">
                <a:solidFill>
                  <a:srgbClr val="0070C0"/>
                </a:solidFill>
                <a:cs typeface="Kalimati" pitchFamily="2"/>
              </a:rPr>
              <a:t>उत्तरः</a:t>
            </a:r>
            <a:r>
              <a:rPr lang="ne-NP" sz="2400" dirty="0">
                <a:solidFill>
                  <a:prstClr val="black"/>
                </a:solidFill>
                <a:latin typeface="Preeti" pitchFamily="2" charset="0"/>
                <a:cs typeface="Kalimati" pitchFamily="2"/>
              </a:rPr>
              <a:t> </a:t>
            </a:r>
            <a:r>
              <a:rPr lang="ne-NP" sz="2400" dirty="0">
                <a:solidFill>
                  <a:prstClr val="black"/>
                </a:solidFill>
                <a:latin typeface="Preeti" pitchFamily="2" charset="0"/>
                <a:ea typeface="Calibri"/>
                <a:cs typeface="Kalimati" pitchFamily="2"/>
              </a:rPr>
              <a:t>जिल्ला जनगणना कार्यालयबाट</a:t>
            </a:r>
            <a:endParaRPr lang="hi-IN" sz="2400" dirty="0">
              <a:solidFill>
                <a:prstClr val="black"/>
              </a:solidFill>
              <a:latin typeface="Preeti" pitchFamily="2" charset="0"/>
              <a:cs typeface="Kalimati" pitchFamily="2"/>
            </a:endParaRPr>
          </a:p>
        </p:txBody>
      </p:sp>
    </p:spTree>
    <p:extLst>
      <p:ext uri="{BB962C8B-B14F-4D97-AF65-F5344CB8AC3E}">
        <p14:creationId xmlns:p14="http://schemas.microsoft.com/office/powerpoint/2010/main" val="3461199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2863" y="935668"/>
            <a:ext cx="10953136" cy="1446550"/>
          </a:xfrm>
          <a:prstGeom prst="rect">
            <a:avLst/>
          </a:prstGeom>
          <a:noFill/>
        </p:spPr>
        <p:txBody>
          <a:bodyPr wrap="square" rtlCol="0">
            <a:spAutoFit/>
          </a:bodyPr>
          <a:lstStyle/>
          <a:p>
            <a:pPr algn="ctr"/>
            <a:r>
              <a:rPr lang="en-US" sz="8800" b="1" dirty="0">
                <a:solidFill>
                  <a:srgbClr val="142DAC"/>
                </a:solidFill>
                <a:latin typeface="Kokila" panose="020B0604020202020204" pitchFamily="34" charset="0"/>
                <a:cs typeface="Kokila" panose="020B0604020202020204" pitchFamily="34" charset="0"/>
              </a:rPr>
              <a:t> </a:t>
            </a:r>
            <a:r>
              <a:rPr lang="ne-NP" sz="2800" b="1" dirty="0">
                <a:solidFill>
                  <a:srgbClr val="142DAC"/>
                </a:solidFill>
                <a:latin typeface="Kokila" panose="020B0604020202020204" pitchFamily="34" charset="0"/>
                <a:cs typeface="Kalimati" panose="00000400000000000000" pitchFamily="2"/>
              </a:rPr>
              <a:t>सारांश तथा निष्कर्ष </a:t>
            </a:r>
            <a:endParaRPr lang="en-US" sz="8800" b="1" dirty="0">
              <a:solidFill>
                <a:srgbClr val="142DAC"/>
              </a:solidFill>
              <a:latin typeface="Kokila" panose="020B0604020202020204" pitchFamily="34" charset="0"/>
              <a:cs typeface="Kalimati" panose="00000400000000000000" pitchFamily="2"/>
            </a:endParaRPr>
          </a:p>
        </p:txBody>
      </p:sp>
      <p:sp>
        <p:nvSpPr>
          <p:cNvPr id="2" name="Slide Number Placeholder 1"/>
          <p:cNvSpPr>
            <a:spLocks noGrp="1"/>
          </p:cNvSpPr>
          <p:nvPr>
            <p:ph type="sldNum" sz="quarter" idx="12"/>
          </p:nvPr>
        </p:nvSpPr>
        <p:spPr>
          <a:xfrm>
            <a:off x="11387470" y="6453963"/>
            <a:ext cx="815189" cy="405693"/>
          </a:xfrm>
        </p:spPr>
        <p:txBody>
          <a:bodyPr/>
          <a:lstStyle/>
          <a:p>
            <a:pPr algn="ctr"/>
            <a:fld id="{26402401-4522-4C0F-A737-197EB07E49FF}" type="slidenum">
              <a:rPr lang="en-US" sz="1800">
                <a:latin typeface="Fontasy Himali" panose="04020500000000000000" pitchFamily="82" charset="0"/>
                <a:cs typeface="+mn-cs"/>
              </a:rPr>
              <a:pPr algn="ctr"/>
              <a:t>48</a:t>
            </a:fld>
            <a:endParaRPr lang="en-US" sz="1800" dirty="0">
              <a:latin typeface="Fontasy Himali" panose="04020500000000000000" pitchFamily="82" charset="0"/>
              <a:cs typeface="+mn-cs"/>
            </a:endParaRPr>
          </a:p>
        </p:txBody>
      </p:sp>
      <p:sp>
        <p:nvSpPr>
          <p:cNvPr id="6" name="TextBox 5">
            <a:extLst>
              <a:ext uri="{FF2B5EF4-FFF2-40B4-BE49-F238E27FC236}">
                <a16:creationId xmlns:a16="http://schemas.microsoft.com/office/drawing/2014/main" id="{EDE9E10B-A90A-43C7-B870-65FFD191DBAA}"/>
              </a:ext>
            </a:extLst>
          </p:cNvPr>
          <p:cNvSpPr txBox="1"/>
          <p:nvPr/>
        </p:nvSpPr>
        <p:spPr>
          <a:xfrm>
            <a:off x="659219" y="2736958"/>
            <a:ext cx="11224829" cy="226215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जनगणनाका लागि प्रशासनिक व्यवस्थापन </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प्रदेश/जिल्ला/स्थानीय जनगणना अधिकारीको काम, कर्तव्य र अधिकार </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जनगणनामा खटिने कर्मचारीले पालना गर्नुपर्ने पेशागत आचरण</a:t>
            </a:r>
            <a:endParaRPr lang="en-US" sz="2400" dirty="0">
              <a:solidFill>
                <a:srgbClr val="002060"/>
              </a:solidFill>
              <a:latin typeface="Ganesh" pitchFamily="2" charset="0"/>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जनगणनाका लागि आर्थिक व्यवस्थापन </a:t>
            </a:r>
          </a:p>
        </p:txBody>
      </p:sp>
    </p:spTree>
    <p:extLst>
      <p:ext uri="{BB962C8B-B14F-4D97-AF65-F5344CB8AC3E}">
        <p14:creationId xmlns:p14="http://schemas.microsoft.com/office/powerpoint/2010/main" val="7890732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62807"/>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49</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912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1163" y="2136339"/>
            <a:ext cx="11449200" cy="1569660"/>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alimati" panose="00000400000000000000" pitchFamily="2"/>
              </a:rPr>
              <a:t>विस्तृत जानकारीको लागि राष्ट्रिय जनगणना संचालन तथा व्यवस्थापन आदेश, २०७६, </a:t>
            </a:r>
          </a:p>
          <a:p>
            <a:pPr algn="ctr"/>
            <a:r>
              <a:rPr lang="ne-NP" sz="3200" b="1" dirty="0">
                <a:solidFill>
                  <a:srgbClr val="142DAC"/>
                </a:solidFill>
                <a:latin typeface="Kokila" panose="020B0604020202020204" pitchFamily="34" charset="0"/>
                <a:cs typeface="Kalimati" panose="00000400000000000000" pitchFamily="2"/>
              </a:rPr>
              <a:t>जनगणना अधिकारी पुस्तिका अध्ययन गर्नुहोस् ।</a:t>
            </a:r>
            <a:endParaRPr lang="en-US" sz="3200" b="1" dirty="0">
              <a:solidFill>
                <a:srgbClr val="142DAC"/>
              </a:solidFill>
              <a:latin typeface="Kokila" panose="020B0604020202020204" pitchFamily="34" charset="0"/>
              <a:cs typeface="Kalimati" panose="00000400000000000000" pitchFamily="2"/>
            </a:endParaRPr>
          </a:p>
        </p:txBody>
      </p:sp>
      <p:sp>
        <p:nvSpPr>
          <p:cNvPr id="6" name="Slide Number Placeholder 5">
            <a:extLst>
              <a:ext uri="{FF2B5EF4-FFF2-40B4-BE49-F238E27FC236}">
                <a16:creationId xmlns:a16="http://schemas.microsoft.com/office/drawing/2014/main" id="{15E90599-DA03-4DED-A785-F4099EB76432}"/>
              </a:ext>
            </a:extLst>
          </p:cNvPr>
          <p:cNvSpPr>
            <a:spLocks noGrp="1"/>
          </p:cNvSpPr>
          <p:nvPr>
            <p:ph type="sldNum" sz="quarter" idx="12"/>
          </p:nvPr>
        </p:nvSpPr>
        <p:spPr>
          <a:xfrm>
            <a:off x="11451266" y="6475228"/>
            <a:ext cx="690702" cy="341784"/>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pic>
        <p:nvPicPr>
          <p:cNvPr id="7" name="Picture 6">
            <a:extLst>
              <a:ext uri="{FF2B5EF4-FFF2-40B4-BE49-F238E27FC236}">
                <a16:creationId xmlns:a16="http://schemas.microsoft.com/office/drawing/2014/main" id="{EE698CD7-356E-4C68-B5AC-23C004C3C315}"/>
              </a:ext>
            </a:extLst>
          </p:cNvPr>
          <p:cNvPicPr>
            <a:picLocks noChangeAspect="1"/>
          </p:cNvPicPr>
          <p:nvPr/>
        </p:nvPicPr>
        <p:blipFill rotWithShape="1">
          <a:blip r:embed="rId2"/>
          <a:srcRect l="1484" t="13321"/>
          <a:stretch/>
        </p:blipFill>
        <p:spPr>
          <a:xfrm>
            <a:off x="3898504" y="3935585"/>
            <a:ext cx="3067430" cy="2698864"/>
          </a:xfrm>
          <a:prstGeom prst="rect">
            <a:avLst/>
          </a:prstGeom>
        </p:spPr>
      </p:pic>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6264</TotalTime>
  <Words>3247</Words>
  <Application>Microsoft Office PowerPoint</Application>
  <PresentationFormat>Widescreen</PresentationFormat>
  <Paragraphs>348</Paragraphs>
  <Slides>50</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50</vt:i4>
      </vt:variant>
    </vt:vector>
  </HeadingPairs>
  <TitlesOfParts>
    <vt:vector size="63" baseType="lpstr">
      <vt:lpstr>Arial</vt:lpstr>
      <vt:lpstr>Calibri</vt:lpstr>
      <vt:lpstr>Calibri Light</vt:lpstr>
      <vt:lpstr>Fontasy Himali</vt:lpstr>
      <vt:lpstr>Ganesh</vt:lpstr>
      <vt:lpstr>Kalimati</vt:lpstr>
      <vt:lpstr>Kokila</vt:lpstr>
      <vt:lpstr>Preeti</vt:lpstr>
      <vt:lpstr>Symbol</vt:lpstr>
      <vt:lpstr>Times New Roman</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जनगणनामा गणक तथा सुपरिवेक्षकको योग्याता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319</cp:revision>
  <dcterms:created xsi:type="dcterms:W3CDTF">2020-10-11T07:30:23Z</dcterms:created>
  <dcterms:modified xsi:type="dcterms:W3CDTF">2021-02-27T09:07:33Z</dcterms:modified>
</cp:coreProperties>
</file>