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329" r:id="rId3"/>
    <p:sldId id="274" r:id="rId4"/>
    <p:sldId id="281" r:id="rId5"/>
    <p:sldId id="282" r:id="rId6"/>
    <p:sldId id="283" r:id="rId7"/>
    <p:sldId id="312" r:id="rId8"/>
    <p:sldId id="286" r:id="rId9"/>
    <p:sldId id="287" r:id="rId10"/>
    <p:sldId id="289" r:id="rId11"/>
    <p:sldId id="291" r:id="rId12"/>
    <p:sldId id="292" r:id="rId13"/>
    <p:sldId id="293" r:id="rId14"/>
    <p:sldId id="294" r:id="rId15"/>
    <p:sldId id="290" r:id="rId16"/>
    <p:sldId id="295" r:id="rId17"/>
    <p:sldId id="296" r:id="rId18"/>
    <p:sldId id="297" r:id="rId19"/>
    <p:sldId id="299" r:id="rId20"/>
    <p:sldId id="301" r:id="rId21"/>
    <p:sldId id="314" r:id="rId22"/>
    <p:sldId id="300" r:id="rId23"/>
    <p:sldId id="315" r:id="rId24"/>
    <p:sldId id="501" r:id="rId25"/>
    <p:sldId id="305" r:id="rId26"/>
    <p:sldId id="500" r:id="rId27"/>
    <p:sldId id="307" r:id="rId28"/>
    <p:sldId id="499" r:id="rId29"/>
    <p:sldId id="318" r:id="rId30"/>
    <p:sldId id="489" r:id="rId31"/>
    <p:sldId id="491" r:id="rId32"/>
    <p:sldId id="492" r:id="rId33"/>
    <p:sldId id="494" r:id="rId34"/>
    <p:sldId id="496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0CB4"/>
    <a:srgbClr val="000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82918" autoAdjust="0"/>
  </p:normalViewPr>
  <p:slideViewPr>
    <p:cSldViewPr snapToGrid="0">
      <p:cViewPr varScale="1">
        <p:scale>
          <a:sx n="52" d="100"/>
          <a:sy n="52" d="100"/>
        </p:scale>
        <p:origin x="1120" y="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99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42819" y="6456615"/>
            <a:ext cx="103432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0942819" y="6249051"/>
            <a:ext cx="124918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077303" y="6302566"/>
            <a:ext cx="901088" cy="437868"/>
          </a:xfrm>
          <a:prstGeom prst="rect">
            <a:avLst/>
          </a:prstGeom>
        </p:spPr>
        <p:txBody>
          <a:bodyPr/>
          <a:lstStyle>
            <a:lvl1pPr algn="r">
              <a:defRPr sz="2000">
                <a:latin typeface="Fontasy Himali" panose="04020500000000000000" pitchFamily="82" charset="0"/>
              </a:defRPr>
            </a:lvl1pPr>
          </a:lstStyle>
          <a:p>
            <a:pPr algn="r"/>
            <a:fld id="{2840B2E4-A264-431E-ABDE-38E3BCDA58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42819" y="6456615"/>
            <a:ext cx="103432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817024" y="6408276"/>
            <a:ext cx="1390216" cy="365125"/>
          </a:xfrm>
          <a:prstGeom prst="rect">
            <a:avLst/>
          </a:prstGeom>
        </p:spPr>
        <p:txBody>
          <a:bodyPr/>
          <a:lstStyle>
            <a:lvl1pPr marL="0" algn="r" defTabSz="914400" rtl="0" eaLnBrk="1" latinLnBrk="0" hangingPunct="1">
              <a:defRPr lang="en-US" sz="1600" kern="1200" smtClean="0">
                <a:solidFill>
                  <a:schemeClr val="tx1"/>
                </a:solidFill>
                <a:latin typeface="Fontasy Himali" panose="04020500000000000000" pitchFamily="82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pic>
        <p:nvPicPr>
          <p:cNvPr id="6" name="Picture 5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" y="18982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8223" y="4776466"/>
            <a:ext cx="8631704" cy="108337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e-NP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घर तथा घरपरिवार सूचीकरण फारामः घर सम्बन्धी विवरण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(महल १–७)</a:t>
            </a:r>
            <a:r>
              <a:rPr lang="ne-NP" sz="2800" dirty="0">
                <a:cs typeface="Kalimati" pitchFamily="2"/>
              </a:rPr>
              <a:t> </a:t>
            </a:r>
            <a:r>
              <a:rPr lang="ne-NP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भर्ने तरिका 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48A7F8E-D1D5-4072-8A03-61D3C19D6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5904" y="3888730"/>
            <a:ext cx="3883489" cy="2822693"/>
          </a:xfrm>
          <a:prstGeom prst="rect">
            <a:avLst/>
          </a:prstGeom>
        </p:spPr>
      </p:pic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F4CDECFB-6C57-4FC8-B0CC-C3D2B12B3DCE}"/>
              </a:ext>
            </a:extLst>
          </p:cNvPr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 sz="2000"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D679CA-4B89-4B05-8E28-E041FB692B49}"/>
              </a:ext>
            </a:extLst>
          </p:cNvPr>
          <p:cNvSpPr txBox="1">
            <a:spLocks/>
          </p:cNvSpPr>
          <p:nvPr/>
        </p:nvSpPr>
        <p:spPr>
          <a:xfrm>
            <a:off x="0" y="843306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50000"/>
              </a:lnSpc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सुपरिवेक्षक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50000"/>
              </a:lnSpc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भाद्र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२७</a:t>
            </a: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8223" y="4096892"/>
            <a:ext cx="25834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 </a:t>
            </a:r>
            <a:r>
              <a:rPr lang="en-US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M</a:t>
            </a: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सन्दर्भ सामग्री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9609" y="1705561"/>
            <a:ext cx="11830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सुपरिवेक्षक पुस्तिकाको भाग ५ को अनुच्छेद </a:t>
            </a:r>
            <a:r>
              <a:rPr kumimoji="0" lang="ne-NP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५.१ देखि ५.३५ सम्म</a:t>
            </a:r>
            <a:endParaRPr lang="ne-NP" sz="2400" dirty="0">
              <a:cs typeface="Kalimati" pitchFamily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7F5186-D60E-4A64-9EE4-6B37B7F2E9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356" y="2379046"/>
            <a:ext cx="3170700" cy="44541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A46290-7E36-4804-BD4B-60D9CD0A2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47" y="3197530"/>
            <a:ext cx="4003139" cy="32853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CA2245B-ADA0-4DFE-8782-BE8E451F0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626" y="3250829"/>
            <a:ext cx="3783641" cy="330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79324" y="6440790"/>
            <a:ext cx="901088" cy="437868"/>
          </a:xfrm>
        </p:spPr>
        <p:txBody>
          <a:bodyPr/>
          <a:lstStyle/>
          <a:p>
            <a:fld id="{2840B2E4-A264-431E-ABDE-38E3BCDA587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DDFCED-A38C-4EB2-A583-AB527A1645C0}"/>
              </a:ext>
            </a:extLst>
          </p:cNvPr>
          <p:cNvSpPr txBox="1"/>
          <p:nvPr/>
        </p:nvSpPr>
        <p:spPr>
          <a:xfrm>
            <a:off x="271849" y="1516011"/>
            <a:ext cx="11820002" cy="5032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सुपरिवेक्षकले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घर तथा घरपरिवार सूचीकरण कार्य वि.सं. २०७८ साल भाद्र ३० देखि आश्विन १८  गतेसम्म गर्नुपर्दछ।</a:t>
            </a:r>
            <a:endParaRPr lang="en-US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ne-NP" sz="20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खण्ड १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: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परिचयात्मक विवरण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खण्ड २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: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महल १ – ५  घर सम्बन्धी विवरण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खण्ड ३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: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महल ६ – ९  परिवार सम्बन्धी विवरण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खण्ड ४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: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महल १० – १६ कृषि तथा पशुपंक्षी सम्बन्धी विवरण 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खण्ड ५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: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महल १७ – २० अन्य विवरण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 सेसनमा महल १ देखि ७ सम्मका विवरण भर्ने तरिका सम्बन्धी छलफल गरिन्छ ।</a:t>
            </a:r>
            <a:endParaRPr lang="ne-NP" dirty="0"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DF2274-1AA8-40E4-AEC4-4679C281CCBF}"/>
              </a:ext>
            </a:extLst>
          </p:cNvPr>
          <p:cNvSpPr txBox="1"/>
          <p:nvPr/>
        </p:nvSpPr>
        <p:spPr>
          <a:xfrm>
            <a:off x="100148" y="820773"/>
            <a:ext cx="119917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घर तथा घरपरिवार सूचीकरण फारामः परिचय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13723-5802-45A3-BAEC-D8EDC797420A}"/>
              </a:ext>
            </a:extLst>
          </p:cNvPr>
          <p:cNvSpPr txBox="1"/>
          <p:nvPr/>
        </p:nvSpPr>
        <p:spPr>
          <a:xfrm>
            <a:off x="5582098" y="6319945"/>
            <a:ext cx="61030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क्रमशः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endParaRPr lang="en-US" dirty="0"/>
          </a:p>
        </p:txBody>
      </p:sp>
      <p:sp>
        <p:nvSpPr>
          <p:cNvPr id="2" name="Scroll: Vertical 1">
            <a:extLst>
              <a:ext uri="{FF2B5EF4-FFF2-40B4-BE49-F238E27FC236}">
                <a16:creationId xmlns:a16="http://schemas.microsoft.com/office/drawing/2014/main" id="{4076E62E-5CE1-420A-9227-357F65628C69}"/>
              </a:ext>
            </a:extLst>
          </p:cNvPr>
          <p:cNvSpPr/>
          <p:nvPr/>
        </p:nvSpPr>
        <p:spPr>
          <a:xfrm>
            <a:off x="9255214" y="2075932"/>
            <a:ext cx="2825578" cy="3740518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800" dirty="0">
                <a:cs typeface="Kalimati" panose="00000400000000000000" pitchFamily="2"/>
              </a:rPr>
              <a:t>घर तथा घरपरिवार सूचीकरण फाराममा जम्मा ५ खण्ड रहेका छन् ।</a:t>
            </a:r>
            <a:endParaRPr lang="en-US" sz="2800" dirty="0">
              <a:cs typeface="Kalimati" panose="00000400000000000000" pitchFamily="2"/>
            </a:endParaRP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3B1CA5B6-5D64-43C0-848C-E9969EAE89B1}"/>
              </a:ext>
            </a:extLst>
          </p:cNvPr>
          <p:cNvSpPr/>
          <p:nvPr/>
        </p:nvSpPr>
        <p:spPr>
          <a:xfrm>
            <a:off x="7908329" y="3991231"/>
            <a:ext cx="1655806" cy="17299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374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47427" y="6387630"/>
            <a:ext cx="901088" cy="437868"/>
          </a:xfrm>
        </p:spPr>
        <p:txBody>
          <a:bodyPr/>
          <a:lstStyle/>
          <a:p>
            <a:fld id="{2840B2E4-A264-431E-ABDE-38E3BCDA5876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194" name="Picture 2" descr="D:\CBS PPT\Downloads\7-72156_cottage-clipart-house-indian-house-clipart-transparent-background.jpg"/>
          <p:cNvPicPr>
            <a:picLocks noChangeAspect="1" noChangeArrowheads="1"/>
          </p:cNvPicPr>
          <p:nvPr/>
        </p:nvPicPr>
        <p:blipFill>
          <a:blip r:embed="rId3" cstate="print"/>
          <a:srcRect l="6068" t="1287" r="5569" b="10977"/>
          <a:stretch>
            <a:fillRect/>
          </a:stretch>
        </p:blipFill>
        <p:spPr bwMode="auto">
          <a:xfrm>
            <a:off x="10127819" y="1438767"/>
            <a:ext cx="2064181" cy="1774721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AC2AA4-7175-4E3B-9351-D887777ADB86}"/>
              </a:ext>
            </a:extLst>
          </p:cNvPr>
          <p:cNvSpPr txBox="1"/>
          <p:nvPr/>
        </p:nvSpPr>
        <p:spPr>
          <a:xfrm>
            <a:off x="2650351" y="756331"/>
            <a:ext cx="61073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0070C0"/>
                </a:solidFill>
                <a:cs typeface="Kalimati" panose="00000400000000000000" pitchFamily="2"/>
              </a:rPr>
              <a:t>घरसम्बन्धी विवरण</a:t>
            </a:r>
            <a:endParaRPr lang="en-US" sz="3200" b="1" dirty="0">
              <a:solidFill>
                <a:srgbClr val="0070C0"/>
              </a:solidFill>
              <a:cs typeface="Kalimati" panose="00000400000000000000" pitchFamily="2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7BD90F-C7E0-4345-8E9C-4C586FAFF4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976"/>
          <a:stretch/>
        </p:blipFill>
        <p:spPr>
          <a:xfrm>
            <a:off x="882011" y="1442920"/>
            <a:ext cx="5518790" cy="53562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E2CED7-E220-49FC-8F26-CEB6364A99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0563"/>
          <a:stretch/>
        </p:blipFill>
        <p:spPr>
          <a:xfrm>
            <a:off x="10254011" y="5033063"/>
            <a:ext cx="1875907" cy="12359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73C3FE-5C42-4252-9C8F-D5D4268B7E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4618" y="1676764"/>
            <a:ext cx="1708273" cy="1351348"/>
          </a:xfrm>
          <a:prstGeom prst="rect">
            <a:avLst/>
          </a:prstGeom>
        </p:spPr>
      </p:pic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F870277D-7576-4D05-86D0-34EE5050AC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86" y="3566485"/>
            <a:ext cx="1708273" cy="12359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E82B9FD-6560-4F97-81CE-DD1F05516A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810" y="3471665"/>
            <a:ext cx="1739868" cy="13032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4A45831-EFFF-48C5-8153-EFF323FB1A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94204" y="5181236"/>
            <a:ext cx="1717655" cy="123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12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BCB9F9-0BF2-4FDE-B591-1430C0AEC719}"/>
              </a:ext>
            </a:extLst>
          </p:cNvPr>
          <p:cNvSpPr txBox="1"/>
          <p:nvPr/>
        </p:nvSpPr>
        <p:spPr>
          <a:xfrm>
            <a:off x="1" y="1205439"/>
            <a:ext cx="11077302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सुपरिवेक्षकले आफ्नो गणना क्षेत्र भित्र </a:t>
            </a:r>
            <a:r>
              <a:rPr lang="ne-NP" sz="2800" b="1" dirty="0">
                <a:solidFill>
                  <a:srgbClr val="0070C0"/>
                </a:solidFill>
                <a:cs typeface="Kalimati" panose="00000400000000000000" pitchFamily="2"/>
              </a:rPr>
              <a:t>परिवार बसोवास गरेका, नगरेका तथा खाली</a:t>
            </a:r>
            <a:r>
              <a:rPr lang="ne-NP" sz="2400" dirty="0">
                <a:cs typeface="Kalimati" panose="00000400000000000000" pitchFamily="2"/>
              </a:rPr>
              <a:t> सबै घरमा पुगी क्रमशः </a:t>
            </a:r>
            <a:r>
              <a:rPr lang="en-US" sz="2400" dirty="0">
                <a:latin typeface="Times New Rom B" pitchFamily="2" charset="0"/>
                <a:ea typeface="Tahoma" panose="020B0604030504040204" pitchFamily="34" charset="0"/>
                <a:cs typeface="Kalimati" panose="00000400000000000000" pitchFamily="2"/>
              </a:rPr>
              <a:t>1, 2, 3, 4,</a:t>
            </a:r>
            <a:r>
              <a:rPr lang="ne-NP" sz="2400" dirty="0">
                <a:latin typeface="Times New Rom B" pitchFamily="2" charset="0"/>
                <a:ea typeface="Tahoma" panose="020B0604030504040204" pitchFamily="34" charset="0"/>
                <a:cs typeface="Kalimati" panose="00000400000000000000" pitchFamily="2"/>
              </a:rPr>
              <a:t> </a:t>
            </a:r>
            <a:r>
              <a:rPr lang="en-US" sz="2400" dirty="0">
                <a:latin typeface="Times New Rom B" pitchFamily="2" charset="0"/>
                <a:ea typeface="Tahoma" panose="020B0604030504040204" pitchFamily="34" charset="0"/>
                <a:cs typeface="Kalimati" panose="00000400000000000000" pitchFamily="2"/>
              </a:rPr>
              <a:t>5 </a:t>
            </a:r>
            <a:r>
              <a:rPr lang="ne-NP" sz="2400" dirty="0">
                <a:cs typeface="Kalimati" panose="00000400000000000000" pitchFamily="2"/>
              </a:rPr>
              <a:t>गरी कुनै घर नछुटाई घर क्र.सं. लेख्नुपर्दछ ।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एउटा परिवारले एकभन्दा बढी घर (बस्ने घर, भान्साघर, स्टोर, गोदाम आदि) प्रयोग गरेको भए सबै घरको क्र.सं. फरक फरक हुन्छ । </a:t>
            </a:r>
            <a:endParaRPr lang="en-US" sz="2400" dirty="0">
              <a:cs typeface="Kalimati" panose="00000400000000000000" pitchFamily="2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मानिसहरु बसोबास नगरेको हकमा सामान्यतया चारैतिर गारो भएको, छानाको व्यवस्था गरिएको स्थायी प्रकृतिको घर संरचनाको मात्र सूचीकरण गर्नुपर्दछ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प्रत्येक गणना क्षेत्रमा अलग अलग सूचीकरण किताब प्रयोग गरी घर क्रमसंख्या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1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बाट शुरू गर्नुपर्दछ । तर एउटै गणना क्षेत्रमा सुचीकरण किताब थप गरेको भएमा घर क्र.सं. क्रमश: लेख्दै जानु 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92EE68-5F30-4282-9AF1-CC24B91B8B45}"/>
              </a:ext>
            </a:extLst>
          </p:cNvPr>
          <p:cNvSpPr txBox="1"/>
          <p:nvPr/>
        </p:nvSpPr>
        <p:spPr>
          <a:xfrm>
            <a:off x="99278" y="771411"/>
            <a:ext cx="121380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महल १: घर क्रमसंख्या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6DFED3-1517-4884-8950-FFEF701A5C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21" r="85038" b="3976"/>
          <a:stretch/>
        </p:blipFill>
        <p:spPr>
          <a:xfrm>
            <a:off x="11186065" y="978762"/>
            <a:ext cx="919625" cy="52033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413C387-FD60-4707-A02D-E8D11239F9E6}"/>
              </a:ext>
            </a:extLst>
          </p:cNvPr>
          <p:cNvSpPr txBox="1"/>
          <p:nvPr/>
        </p:nvSpPr>
        <p:spPr>
          <a:xfrm>
            <a:off x="10095831" y="6521500"/>
            <a:ext cx="14320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ne-NP" sz="1800" b="1" i="0" u="none" strike="noStrike" kern="1200" cap="none" spc="0" normalizeH="0" baseline="0" noProof="0" dirty="0">
                <a:ln>
                  <a:noFill/>
                </a:ln>
                <a:solidFill>
                  <a:srgbClr val="142DAC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alimati" panose="00000400000000000000" pitchFamily="2"/>
              </a:rPr>
              <a:t>क्रमश: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89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66714" y="6388512"/>
            <a:ext cx="675806" cy="341426"/>
          </a:xfrm>
        </p:spPr>
        <p:txBody>
          <a:bodyPr/>
          <a:lstStyle/>
          <a:p>
            <a:fld id="{2840B2E4-A264-431E-ABDE-38E3BCDA587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5638CE-4265-4C42-8293-5A57CBB08C23}"/>
              </a:ext>
            </a:extLst>
          </p:cNvPr>
          <p:cNvSpPr txBox="1"/>
          <p:nvPr/>
        </p:nvSpPr>
        <p:spPr>
          <a:xfrm>
            <a:off x="74143" y="1457694"/>
            <a:ext cx="10227282" cy="5032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तला नछापी छानोले मात्र छोपेको घरलाई एक तला मान्नुपर्दछ ।अन्तिम तला केही क्षेत्र मात्र ओगट्ने गरी बनेको भए उक्त तलासमेत गणना गरी जम्मा तला संख्या लेख्नुपर्दछ ।जस्तै कुनै घरको २ तला पूरा र माथि कम्तिमा १ कोठा रहेछ भने उक्त घर ३ तलाको हुन्छ । तर भर्याङ मात्र छोप्ने गरी बनाइएको संरचनालाई बेग्लै तला मान्नु हुँदैन 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वर्ष लेख्दा पुरा भएको वर्ष लेख्नु पर्दछ र सो घर बनेको एक वर्ष पनि भएको छैन भने ०० लेख्नुपर्दछ ।यदि कुनै घरको तलाको निर्माण छुट्टा छुट्टै समयमा भएको भए भुई तला निर्माण भएको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समयलाई मान्नु पर्दछ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खाली घरको हकमा नजिकको छिमेकीलाई उत्तरदाता मान्न पनि सकिन्छ ।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6F04D8-5120-4405-BC16-5A1FCEB27E09}"/>
              </a:ext>
            </a:extLst>
          </p:cNvPr>
          <p:cNvSpPr txBox="1"/>
          <p:nvPr/>
        </p:nvSpPr>
        <p:spPr>
          <a:xfrm>
            <a:off x="104503" y="883000"/>
            <a:ext cx="11873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महल २: यो घर कति तलाको छ र बनेको कति वर्ष भयो ?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77B974-41A3-4891-AB6B-EEF1CA47E4DC}"/>
              </a:ext>
            </a:extLst>
          </p:cNvPr>
          <p:cNvSpPr txBox="1"/>
          <p:nvPr/>
        </p:nvSpPr>
        <p:spPr>
          <a:xfrm>
            <a:off x="9064461" y="6424136"/>
            <a:ext cx="21032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ne-NP" sz="1800" b="1" i="0" u="none" strike="noStrike" kern="1200" cap="none" spc="0" normalizeH="0" baseline="0" noProof="0" dirty="0">
                <a:ln>
                  <a:noFill/>
                </a:ln>
                <a:solidFill>
                  <a:srgbClr val="142DAC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alimati" panose="00000400000000000000" pitchFamily="2"/>
              </a:rPr>
              <a:t>क्रमश: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7DEA8C-981F-4E0C-8E87-45E54C0B29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245"/>
          <a:stretch/>
        </p:blipFill>
        <p:spPr>
          <a:xfrm>
            <a:off x="10365955" y="1051628"/>
            <a:ext cx="1560411" cy="497694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00285" y="464317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10550593" y="5405643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dirty="0">
                <a:cs typeface="Kalimati" panose="00000400000000000000" pitchFamily="2"/>
              </a:rPr>
              <a:t>2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A356B3-1D7B-4F31-89E4-42CEC5474288}"/>
              </a:ext>
            </a:extLst>
          </p:cNvPr>
          <p:cNvSpPr txBox="1"/>
          <p:nvPr/>
        </p:nvSpPr>
        <p:spPr>
          <a:xfrm>
            <a:off x="10844785" y="4360128"/>
            <a:ext cx="704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Times New Rom B" pitchFamily="2" charset="0"/>
              </a:rPr>
              <a:t>   </a:t>
            </a:r>
            <a:r>
              <a:rPr lang="ne-NP" sz="2000" dirty="0">
                <a:solidFill>
                  <a:srgbClr val="0070C0"/>
                </a:solidFill>
                <a:latin typeface="Times New Rom B" pitchFamily="2" charset="0"/>
              </a:rPr>
              <a:t>2 </a:t>
            </a:r>
            <a:endParaRPr lang="en-US" sz="2000" dirty="0">
              <a:solidFill>
                <a:srgbClr val="0070C0"/>
              </a:solidFill>
              <a:latin typeface="Times New Rom B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C4D204-39B5-4A53-BB03-C80F06CEFBB2}"/>
              </a:ext>
            </a:extLst>
          </p:cNvPr>
          <p:cNvSpPr txBox="1"/>
          <p:nvPr/>
        </p:nvSpPr>
        <p:spPr>
          <a:xfrm>
            <a:off x="10929528" y="4656255"/>
            <a:ext cx="2031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Times New Rom B" pitchFamily="2" charset="0"/>
              </a:rPr>
              <a:t> </a:t>
            </a:r>
            <a:r>
              <a:rPr lang="en-US" sz="2000" dirty="0">
                <a:solidFill>
                  <a:srgbClr val="0070C0"/>
                </a:solidFill>
                <a:latin typeface="Times New Rom B" pitchFamily="2" charset="0"/>
              </a:rPr>
              <a:t>17</a:t>
            </a:r>
            <a:r>
              <a:rPr lang="ne-NP" sz="2400" dirty="0">
                <a:solidFill>
                  <a:srgbClr val="0070C0"/>
                </a:solidFill>
                <a:latin typeface="Times New Rom B" pitchFamily="2" charset="0"/>
              </a:rPr>
              <a:t> </a:t>
            </a:r>
            <a:endParaRPr lang="en-US" sz="2400" dirty="0">
              <a:solidFill>
                <a:srgbClr val="0070C0"/>
              </a:solidFill>
              <a:latin typeface="Times New Rom B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217B91-3BA6-4371-890F-8A2D3AB81A0C}"/>
              </a:ext>
            </a:extLst>
          </p:cNvPr>
          <p:cNvSpPr txBox="1"/>
          <p:nvPr/>
        </p:nvSpPr>
        <p:spPr>
          <a:xfrm>
            <a:off x="10987367" y="5117920"/>
            <a:ext cx="2031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Times New Rom B" pitchFamily="2" charset="0"/>
              </a:rPr>
              <a:t> 3</a:t>
            </a:r>
            <a:r>
              <a:rPr lang="ne-NP" sz="2000" dirty="0">
                <a:solidFill>
                  <a:srgbClr val="0070C0"/>
                </a:solidFill>
                <a:latin typeface="Times New Rom B" pitchFamily="2" charset="0"/>
              </a:rPr>
              <a:t> </a:t>
            </a:r>
            <a:endParaRPr lang="en-US" sz="2000" dirty="0">
              <a:solidFill>
                <a:srgbClr val="0070C0"/>
              </a:solidFill>
              <a:latin typeface="Times New Rom B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3EB345-AB50-430A-B585-B57D5287E443}"/>
              </a:ext>
            </a:extLst>
          </p:cNvPr>
          <p:cNvSpPr txBox="1"/>
          <p:nvPr/>
        </p:nvSpPr>
        <p:spPr>
          <a:xfrm>
            <a:off x="10940944" y="5393470"/>
            <a:ext cx="86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Times New Rom B" pitchFamily="2" charset="0"/>
              </a:rPr>
              <a:t> </a:t>
            </a:r>
            <a:r>
              <a:rPr lang="ne-NP" sz="2000" dirty="0">
                <a:solidFill>
                  <a:srgbClr val="0070C0"/>
                </a:solidFill>
                <a:latin typeface="Times New Rom B" pitchFamily="2" charset="0"/>
              </a:rPr>
              <a:t>12</a:t>
            </a:r>
            <a:r>
              <a:rPr lang="ne-NP" sz="2400" dirty="0">
                <a:solidFill>
                  <a:srgbClr val="0070C0"/>
                </a:solidFill>
                <a:latin typeface="Times New Rom B" pitchFamily="2" charset="0"/>
              </a:rPr>
              <a:t> </a:t>
            </a:r>
            <a:endParaRPr lang="en-US" sz="2400" dirty="0">
              <a:solidFill>
                <a:srgbClr val="0070C0"/>
              </a:solidFill>
              <a:latin typeface="Times New Rom 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682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58059" y="6462055"/>
            <a:ext cx="901088" cy="437868"/>
          </a:xfrm>
        </p:spPr>
        <p:txBody>
          <a:bodyPr/>
          <a:lstStyle/>
          <a:p>
            <a:fld id="{2840B2E4-A264-431E-ABDE-38E3BCDA587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DBC32D-3A93-4511-8C26-F829F5CDAB29}"/>
              </a:ext>
            </a:extLst>
          </p:cNvPr>
          <p:cNvSpPr txBox="1"/>
          <p:nvPr/>
        </p:nvSpPr>
        <p:spPr>
          <a:xfrm>
            <a:off x="32853" y="1395939"/>
            <a:ext cx="10519817" cy="558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जनगणनाको सन्दर्भमा घरको मुख्य प्रयोग अनुसार घरहरूलाई निम्नानुसार विभिन्न १२ (बाह्र) प्रकारमा वर्गिकरण गरिएको छ 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C0CB4"/>
                </a:solidFill>
                <a:cs typeface="Kalimati" panose="00000400000000000000" pitchFamily="2"/>
              </a:rPr>
              <a:t>कुनै घर मिश्रितरूपमा एक भन्दा बढी प्रयोगमा रहेको भए त्यस घरको मुख्य प्रयोग के हो छुट्याउन त्यस घरको अधिकांश हिस्सा कुन प्रयोगमा छ सोध्नुपर्दछ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000" dirty="0">
              <a:cs typeface="Kalimati" panose="00000400000000000000" pitchFamily="2"/>
            </a:endParaRPr>
          </a:p>
          <a:p>
            <a:pPr marL="398463" algn="just">
              <a:lnSpc>
                <a:spcPct val="150000"/>
              </a:lnSpc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आवासीय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...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    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    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व्यापार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...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2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  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            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सरकारी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...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3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   </a:t>
            </a:r>
            <a:endParaRPr lang="en-US" sz="2400" dirty="0">
              <a:solidFill>
                <a:srgbClr val="1C0CB4"/>
              </a:solidFill>
              <a:cs typeface="Kalimati" panose="00000400000000000000" pitchFamily="2"/>
            </a:endParaRPr>
          </a:p>
          <a:p>
            <a:pPr marL="398463" algn="just">
              <a:lnSpc>
                <a:spcPct val="150000"/>
              </a:lnSpc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शैक्षिक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....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4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   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         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स्वास्थ्यजन्य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...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5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   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 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उद्योग र कलकारखाना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....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6</a:t>
            </a:r>
          </a:p>
          <a:p>
            <a:pPr marL="398463" algn="just">
              <a:lnSpc>
                <a:spcPct val="150000"/>
              </a:lnSpc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बैंक तथा वित्तीय संस्था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...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7		         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संस्थागत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....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8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 </a:t>
            </a:r>
            <a:endParaRPr lang="en-US" sz="2400" dirty="0">
              <a:solidFill>
                <a:srgbClr val="1C0CB4"/>
              </a:solidFill>
              <a:cs typeface="Kalimati" panose="00000400000000000000" pitchFamily="2"/>
            </a:endParaRPr>
          </a:p>
          <a:p>
            <a:pPr marL="398463" algn="just">
              <a:lnSpc>
                <a:spcPct val="150000"/>
              </a:lnSpc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होटल तथा लज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...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9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  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                                 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गोठ र धनसार र मतान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...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10 </a:t>
            </a:r>
          </a:p>
          <a:p>
            <a:pPr marL="398463" algn="just">
              <a:lnSpc>
                <a:spcPct val="150000"/>
              </a:lnSpc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अन्य प्रयोग...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11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    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		         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खाली घर</a:t>
            </a:r>
            <a:r>
              <a:rPr lang="ne-NP" sz="2400" dirty="0">
                <a:solidFill>
                  <a:srgbClr val="1C0CB4"/>
                </a:solidFill>
                <a:cs typeface="Kalimati" panose="00000400000000000000" pitchFamily="2"/>
              </a:rPr>
              <a:t>....</a:t>
            </a:r>
            <a:r>
              <a:rPr lang="en-US" sz="2400" dirty="0">
                <a:solidFill>
                  <a:srgbClr val="1C0CB4"/>
                </a:solidFill>
                <a:cs typeface="Kalimati" panose="00000400000000000000" pitchFamily="2"/>
              </a:rPr>
              <a:t>12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4D53FB-36CB-4100-947C-A0F049E0A57A}"/>
              </a:ext>
            </a:extLst>
          </p:cNvPr>
          <p:cNvSpPr txBox="1"/>
          <p:nvPr/>
        </p:nvSpPr>
        <p:spPr>
          <a:xfrm>
            <a:off x="224681" y="728896"/>
            <a:ext cx="116085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महल ३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: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यो घर मुख्यरुपमा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के को लागि प्रयोग गरिएको छ ? (कोड)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D1C6B7-5A58-4F7B-A348-A5FE2A5F6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3266" y="1645424"/>
            <a:ext cx="1529905" cy="46061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04439C8-116E-4750-A8DB-75969A7CF8BF}"/>
              </a:ext>
            </a:extLst>
          </p:cNvPr>
          <p:cNvSpPr txBox="1"/>
          <p:nvPr/>
        </p:nvSpPr>
        <p:spPr>
          <a:xfrm>
            <a:off x="5417294" y="6460694"/>
            <a:ext cx="6156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ne-NP" sz="1800" b="1" i="0" u="none" strike="noStrike" kern="1200" cap="none" spc="0" normalizeH="0" baseline="0" noProof="0" dirty="0">
                <a:ln>
                  <a:noFill/>
                </a:ln>
                <a:solidFill>
                  <a:srgbClr val="142DAC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alimati" panose="00000400000000000000" pitchFamily="2"/>
              </a:rPr>
              <a:t>क्रमश: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33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0271D2-688C-4413-B74F-29CB95E78B7E}"/>
              </a:ext>
            </a:extLst>
          </p:cNvPr>
          <p:cNvSpPr txBox="1"/>
          <p:nvPr/>
        </p:nvSpPr>
        <p:spPr>
          <a:xfrm>
            <a:off x="264207" y="664257"/>
            <a:ext cx="11714184" cy="1455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आवासीय (कोड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1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)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  <a:p>
            <a:pPr>
              <a:lnSpc>
                <a:spcPts val="3600"/>
              </a:lnSpc>
            </a:pPr>
            <a:r>
              <a:rPr lang="ne-NP" sz="2400">
                <a:cs typeface="Kalimati" panose="00000400000000000000" pitchFamily="2"/>
              </a:rPr>
              <a:t>गणनाको </a:t>
            </a:r>
            <a:r>
              <a:rPr lang="ne-NP" sz="2400" dirty="0">
                <a:cs typeface="Kalimati" panose="00000400000000000000" pitchFamily="2"/>
              </a:rPr>
              <a:t>समयमा आवासीय प्रयोगका लागि मात्र प्रयोग भएको वा मुख्यरूपमा आवासीय प्रयोगका लागि प्रयोग गरिएको घर आवासीय (कोड </a:t>
            </a:r>
            <a:r>
              <a:rPr lang="en-US" sz="2800" b="1" dirty="0">
                <a:solidFill>
                  <a:srgbClr val="0070C0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) लेख्नुपर्दछ ।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693" y="2107077"/>
            <a:ext cx="9292856" cy="4837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ne-NP" sz="2400" b="1" u="sng" dirty="0">
                <a:cs typeface="Kalimati" panose="00000400000000000000" pitchFamily="2"/>
              </a:rPr>
              <a:t>केही उदाहरणहरू</a:t>
            </a:r>
            <a:endParaRPr lang="ne-NP" sz="2400" b="1" dirty="0">
              <a:cs typeface="Kalimati" panose="00000400000000000000" pitchFamily="2"/>
            </a:endParaRPr>
          </a:p>
          <a:p>
            <a:pPr marL="285750" indent="-28575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एउटै परिवार एकभन्दा बढी घरमा बाँडिएर बस्ने तर भान्सा एउटै भएमा सबै घरको प्रयोग आवासीय अन्तर्गत पर्दछ । </a:t>
            </a:r>
            <a:endParaRPr lang="ne-NP" sz="1050" dirty="0">
              <a:cs typeface="Kalimati" panose="00000400000000000000" pitchFamily="2"/>
            </a:endParaRPr>
          </a:p>
          <a:p>
            <a:pPr marL="280988" indent="-280988" algn="just">
              <a:lnSpc>
                <a:spcPts val="36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एउटा “क” घरमा सुत्ने र अर्को “ख” घरमा खाना पकाउने मात्र गरेको हुन सक्दछ । यस्तो अवस्थामा घर “क” को मुख्य प्रयोग आवासीय र घर “ख” लाई अन्य प्रयोग अन्तर्गतको कोड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11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लेख्नु पर्दछ । तर अस्थायी प्रकृतिका खाना पकाउने घरलाई अलग्गै संरचना (घर) मान्नुपर्दैन ।</a:t>
            </a:r>
          </a:p>
          <a:p>
            <a:pPr marL="285750" indent="-285750" algn="just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ne-NP" sz="2400" b="0" i="0" u="none" strike="noStrike" baseline="0" dirty="0">
                <a:latin typeface="PreetiR"/>
                <a:cs typeface="Kalimati" panose="00000400000000000000" pitchFamily="2"/>
              </a:rPr>
              <a:t>एउटा “क” घरमा मानिसहरु बस्ने र अर्को “ख” घरमा गोठ रहेको हुन सक्दछ । यस्तो अवस्थामा घर “क” को मुख्य प्रयोग आवासीय र घर “ख” लाई गोठ/मतान</a:t>
            </a:r>
            <a:r>
              <a:rPr lang="ne-NP" sz="2400" dirty="0">
                <a:latin typeface="PreetiR"/>
                <a:cs typeface="Kalimati" panose="00000400000000000000" pitchFamily="2"/>
              </a:rPr>
              <a:t>/</a:t>
            </a:r>
            <a:r>
              <a:rPr lang="ne-NP" sz="2400" b="0" i="0" u="none" strike="noStrike" baseline="0" dirty="0">
                <a:latin typeface="PreetiR"/>
                <a:cs typeface="Kalimati" panose="00000400000000000000" pitchFamily="2"/>
              </a:rPr>
              <a:t>धन्सारको प्रयोग अन्तर्गतको कोड </a:t>
            </a:r>
            <a:r>
              <a:rPr lang="en-US" sz="2400" b="0" i="0" u="none" strike="noStrike" baseline="0" dirty="0">
                <a:latin typeface="PreetiR"/>
                <a:cs typeface="Kalimati" panose="00000400000000000000" pitchFamily="2"/>
              </a:rPr>
              <a:t>10 </a:t>
            </a:r>
            <a:r>
              <a:rPr lang="ne-NP" sz="2400" b="0" i="0" u="none" strike="noStrike" baseline="0" dirty="0">
                <a:latin typeface="PreetiR"/>
                <a:cs typeface="Kalimati" panose="00000400000000000000" pitchFamily="2"/>
              </a:rPr>
              <a:t>लेख्नुपर्दछ ।</a:t>
            </a:r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7779A0-99CB-441E-84E1-E7F5622CD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7582" y="1788139"/>
            <a:ext cx="2574418" cy="375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98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79324" y="6440791"/>
            <a:ext cx="901088" cy="437868"/>
          </a:xfrm>
        </p:spPr>
        <p:txBody>
          <a:bodyPr/>
          <a:lstStyle/>
          <a:p>
            <a:pPr algn="r"/>
            <a:fld id="{2840B2E4-A264-431E-ABDE-38E3BCDA5876}" type="slidenum">
              <a:rPr lang="en-US" smtClean="0"/>
              <a:pPr algn="r"/>
              <a:t>9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0F8D29-B273-40A2-9F8E-C8D8667A0BDE}"/>
              </a:ext>
            </a:extLst>
          </p:cNvPr>
          <p:cNvSpPr txBox="1"/>
          <p:nvPr/>
        </p:nvSpPr>
        <p:spPr>
          <a:xfrm>
            <a:off x="2956124" y="725459"/>
            <a:ext cx="61003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व्यापार (कोड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2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)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6C00DD-EE47-4B6A-8890-8A1F404F67DB}"/>
              </a:ext>
            </a:extLst>
          </p:cNvPr>
          <p:cNvSpPr txBox="1"/>
          <p:nvPr/>
        </p:nvSpPr>
        <p:spPr>
          <a:xfrm>
            <a:off x="57477" y="1237570"/>
            <a:ext cx="10614979" cy="5352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गणनाको समयमा कुनै घर मुख्यरूपमा व्यापारिक (थोक तथा खुद्रा व्यापार), तथा व्यावसायिक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प्रयोग जस्तैः गोदामघर, सिनेमाघर, पार्टी प्यालेस, सेमिनार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हल गरिएको भए उक्त घरको प्रयोगलाई व्यापार मानी कोड </a:t>
            </a:r>
            <a:r>
              <a:rPr lang="en-US" sz="24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2</a:t>
            </a:r>
            <a:r>
              <a:rPr lang="ne-NP" sz="24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 marL="401638" indent="-40163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यस प्रकारका घरहरूमा कुनै परिवार समेत बसेको भएता पनि अधिकांश क्षेत्र वा मुख्य रूपमा व्यापारिक/व्यावसायिक प्रयोगमा प्रयोग भएको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छ भने सम्बन्धित महलमा कोड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2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लेख्नुपर्दछ । </a:t>
            </a:r>
          </a:p>
          <a:p>
            <a:pPr marL="401638" indent="-40163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व्यापार गर्ने प्रयोजनका लागि बनाईएको अस्थायी प्रकृतीका झुप्रा, झुप्री तथा टहराहरू यस गणनामा संकलन गर्नुपर्दैन । तर त्यस्ता झुप्रा, टहराहरूमा मानिस बस्ने, खाने र सुत्ने गरी घरकै रूपमा प्रयोग गर्दछन् भने घरको प्रयोजन खुलाई गणना गर्नुपर्दछ । </a:t>
            </a: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BFF497-A99C-40BE-AC5C-861E9EBD3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4233" y="1071267"/>
            <a:ext cx="1382700" cy="39204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28AD0B-97C7-44D4-9A1C-C70BBD7BBE6C}"/>
              </a:ext>
            </a:extLst>
          </p:cNvPr>
          <p:cNvSpPr txBox="1"/>
          <p:nvPr/>
        </p:nvSpPr>
        <p:spPr>
          <a:xfrm>
            <a:off x="11004698" y="3678865"/>
            <a:ext cx="861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</a:rPr>
              <a:t>2</a:t>
            </a:r>
          </a:p>
        </p:txBody>
      </p:sp>
      <p:pic>
        <p:nvPicPr>
          <p:cNvPr id="10" name="Picture 2" descr="D:\CBS PPT\Downloads\rural-haat-markets-weekly-bazars-250x250.jpg">
            <a:extLst>
              <a:ext uri="{FF2B5EF4-FFF2-40B4-BE49-F238E27FC236}">
                <a16:creationId xmlns:a16="http://schemas.microsoft.com/office/drawing/2014/main" id="{9CB16925-C16C-4892-A561-83A6530B1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08046" y="5324096"/>
            <a:ext cx="1408237" cy="9275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60A3F2CD-FB52-4550-863F-9CA2AED299B6}"/>
              </a:ext>
            </a:extLst>
          </p:cNvPr>
          <p:cNvSpPr/>
          <p:nvPr/>
        </p:nvSpPr>
        <p:spPr>
          <a:xfrm>
            <a:off x="11145795" y="5060243"/>
            <a:ext cx="901088" cy="1331915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98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72DC9A-78B7-4935-A06E-9E20EE14D0A4}"/>
              </a:ext>
            </a:extLst>
          </p:cNvPr>
          <p:cNvSpPr txBox="1"/>
          <p:nvPr/>
        </p:nvSpPr>
        <p:spPr>
          <a:xfrm>
            <a:off x="0" y="1219982"/>
            <a:ext cx="9260957" cy="4632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गणनाको समयमा कुनै घर सरकारी कार्यालयको रुपमा मात्र प्रयोग भएको छ भने उक्त घरलाई सरकारी अन्तर्गत राखी सम्बन्धित महलमा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3</a:t>
            </a: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 ।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यदि उक्त घरमा परिवार पनि वसोबास गर्दछ भने घरको प्रयोग सरकारी राखी परिवारको विस्तृत विवरण संकलन गर्नुपर्दछ ।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तर सरकारी भवनमा शैक्षिक, स्वास्थ्यजन्य, बैंक तथा वित्तीय, उद्योग तथा कलकारखाना आदि सञ्चालन गरेको रहेछ भने सोही प्रयोग अनुसार सम्बन्धित कोड लेख्नुपर्दछ ।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4352EE-1E82-401F-8B3A-7D0B73365522}"/>
              </a:ext>
            </a:extLst>
          </p:cNvPr>
          <p:cNvSpPr txBox="1"/>
          <p:nvPr/>
        </p:nvSpPr>
        <p:spPr>
          <a:xfrm>
            <a:off x="0" y="753247"/>
            <a:ext cx="110838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सरकारी (कोड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3)</a:t>
            </a:r>
          </a:p>
        </p:txBody>
      </p:sp>
      <p:pic>
        <p:nvPicPr>
          <p:cNvPr id="1026" name="Picture 2" descr="National economic census 2018 kick-starts - myRepublica - The New York  Times Partner, Latest news of Nepal in English, Latest News Articles">
            <a:extLst>
              <a:ext uri="{FF2B5EF4-FFF2-40B4-BE49-F238E27FC236}">
                <a16:creationId xmlns:a16="http://schemas.microsoft.com/office/drawing/2014/main" id="{71566361-BC21-451B-8236-00996395F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446" y="3997840"/>
            <a:ext cx="2771553" cy="233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D77CE8-7422-4DBD-A3B4-75A356A17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5554" y="867022"/>
            <a:ext cx="1054916" cy="29910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53A3C2-A65C-479A-A140-F1B0B28B1E26}"/>
              </a:ext>
            </a:extLst>
          </p:cNvPr>
          <p:cNvSpPr txBox="1"/>
          <p:nvPr/>
        </p:nvSpPr>
        <p:spPr>
          <a:xfrm>
            <a:off x="10592175" y="2857927"/>
            <a:ext cx="657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14398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89958" y="6408895"/>
            <a:ext cx="901088" cy="437868"/>
          </a:xfrm>
        </p:spPr>
        <p:txBody>
          <a:bodyPr/>
          <a:lstStyle/>
          <a:p>
            <a:fld id="{2840B2E4-A264-431E-ABDE-38E3BCDA587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BDD237-EF5E-48C1-B10A-FECA4D70B62B}"/>
              </a:ext>
            </a:extLst>
          </p:cNvPr>
          <p:cNvSpPr txBox="1"/>
          <p:nvPr/>
        </p:nvSpPr>
        <p:spPr>
          <a:xfrm>
            <a:off x="31396" y="1419172"/>
            <a:ext cx="8336425" cy="5352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गणनाको समयमा कुनै घर मुख्यरूपमा शैक्षिक प्रयोजनका लागि प्रयोग गरिएको भए उक्त घरलाई शैक्षिक अन्तर्गत राख्नुपर्दछ ।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यदि एकभन्दा बढी घर शैक्षिक प्रयोजनको लागि प्रयोग गरिएको भए सबै घरलाई अलग अलग क्रमसंख्या राखी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प्रत्येक घरको लागि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 । </a:t>
            </a:r>
          </a:p>
          <a:p>
            <a:pPr marL="339725" indent="-3397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जस्तै 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: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स्कूल, कलेज, विश्वविद्यालय, मदरसा आदि ।</a:t>
            </a:r>
            <a:endParaRPr lang="en-US" sz="24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  <a:p>
            <a:pPr marL="339725" indent="-3397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यस प्रकारका घरहरूमा गणना गर्नुपर्ने परिवार समेत बसेको भए मुख्य रूपमा शैक्षिक प्रयोगको कोड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4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लेखी अन्य विवरणहरु समेत लेख्नुपर्दछ । </a:t>
            </a:r>
          </a:p>
        </p:txBody>
      </p:sp>
      <p:pic>
        <p:nvPicPr>
          <p:cNvPr id="15362" name="Picture 2" descr="D:\CBS PPT\Downloads\school-774x500-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97433" y="2285401"/>
            <a:ext cx="3361303" cy="28626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28514D6-53C6-43AD-87B5-6AF3680F7A0A}"/>
              </a:ext>
            </a:extLst>
          </p:cNvPr>
          <p:cNvSpPr txBox="1"/>
          <p:nvPr/>
        </p:nvSpPr>
        <p:spPr>
          <a:xfrm>
            <a:off x="94053" y="855447"/>
            <a:ext cx="120544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शैक्षिक (कोड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4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)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121178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79324" y="6440791"/>
            <a:ext cx="901088" cy="437868"/>
          </a:xfrm>
        </p:spPr>
        <p:txBody>
          <a:bodyPr/>
          <a:lstStyle/>
          <a:p>
            <a:fld id="{2840B2E4-A264-431E-ABDE-38E3BCDA587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DEEC2D-9F20-4F6C-B936-8A066EDF026B}"/>
              </a:ext>
            </a:extLst>
          </p:cNvPr>
          <p:cNvSpPr txBox="1"/>
          <p:nvPr/>
        </p:nvSpPr>
        <p:spPr>
          <a:xfrm>
            <a:off x="62702" y="1621892"/>
            <a:ext cx="8233574" cy="337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गणनाको समयमा कुनै घर मुख्यरूपमा अस्पताल, क्लिनिक, नर्सिङ होम, मेडिकल कलेज जस्ता स्वास्थ्य सम्बन्धी क्रियाकलाप सञ्चालन गर्नका लागि प्रयोग भएको भए उक्त घरलाई स्वास्थ्यजन्य संस्था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अन्तर्गत राख्नुपर्दछ । धेरै घरहरु भए घर क्र.सं. थप गर्दै जानुपर्छ । </a:t>
            </a:r>
          </a:p>
          <a:p>
            <a:pPr>
              <a:lnSpc>
                <a:spcPct val="150000"/>
              </a:lnSpc>
            </a:pP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77C362-030D-4DFD-AC05-160F6FAABC41}"/>
              </a:ext>
            </a:extLst>
          </p:cNvPr>
          <p:cNvSpPr txBox="1"/>
          <p:nvPr/>
        </p:nvSpPr>
        <p:spPr>
          <a:xfrm>
            <a:off x="114953" y="762548"/>
            <a:ext cx="116520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स्वास्थ्यजन्य (कोड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5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)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774CD0-8137-496D-887B-6A647C37D6EE}"/>
              </a:ext>
            </a:extLst>
          </p:cNvPr>
          <p:cNvSpPr txBox="1"/>
          <p:nvPr/>
        </p:nvSpPr>
        <p:spPr>
          <a:xfrm>
            <a:off x="70290" y="4584384"/>
            <a:ext cx="11908101" cy="1932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9725" indent="-3397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जस्तै: वीर अस्पताल, सिद्घी पोलिक्लिनिक, सिद्घार्थ फर्मास्युटिकल, पाटन अस्पताल आदि ।</a:t>
            </a:r>
          </a:p>
          <a:p>
            <a:pPr marL="339725" indent="-3397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यस प्रकारका घरहरूमा गणना गर्नुपर्ने परिवार समेत बसेको भए मुख्य रूपमा स्वास्थ्यजन्य संस्थाको प्रयोजनका लागि प्रयोग भएको जनाउन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5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लेखी अन्य विवरण क्रमशः लेख्नुपर्दछ 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FC8650-D36D-494F-BB09-2919E496A9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40209" b="6975"/>
          <a:stretch/>
        </p:blipFill>
        <p:spPr>
          <a:xfrm>
            <a:off x="8294305" y="1325095"/>
            <a:ext cx="3686058" cy="321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04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95816" y="6475229"/>
            <a:ext cx="527126" cy="371532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13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FE85E4-F83A-4D8E-973F-35310745E50C}"/>
              </a:ext>
            </a:extLst>
          </p:cNvPr>
          <p:cNvSpPr txBox="1"/>
          <p:nvPr/>
        </p:nvSpPr>
        <p:spPr>
          <a:xfrm>
            <a:off x="74818" y="2067502"/>
            <a:ext cx="11973022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गणनाको समयमा कुनै घर मुख्यरूपमा उद्योग र कलकारखानाहरू सञ्चालनका लागि प्रयोग भएको रहेछ भने उक्त घरलाई उद्योग र कलकारखानाको कोड </a:t>
            </a:r>
            <a:r>
              <a:rPr lang="en-US" sz="24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6</a:t>
            </a:r>
            <a:r>
              <a:rPr lang="ne-NP" sz="2400" dirty="0">
                <a:cs typeface="Kalimati" panose="00000400000000000000" pitchFamily="2"/>
              </a:rPr>
              <a:t> लेख्नुपर्दछ । </a:t>
            </a:r>
          </a:p>
          <a:p>
            <a:pPr marL="344488" indent="-34448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यदि एकभन्दा बढी घर उद्योग र कलकारखाना प्रयोजनको लागि प्रयोग गरिएका भए सबै घर यस अन्तर्गत पर्दछन् । </a:t>
            </a:r>
          </a:p>
          <a:p>
            <a:pPr marL="344488" indent="-34448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जस्तै </a:t>
            </a:r>
            <a:r>
              <a:rPr lang="en-US" sz="2400" dirty="0">
                <a:cs typeface="Kalimati" panose="00000400000000000000" pitchFamily="2"/>
              </a:rPr>
              <a:t>:</a:t>
            </a:r>
            <a:r>
              <a:rPr lang="ne-NP" sz="2400" dirty="0">
                <a:cs typeface="Kalimati" panose="00000400000000000000" pitchFamily="2"/>
              </a:rPr>
              <a:t> पशुपति बिस्कुट उद्योग, सगरमाथा सिमेन्ट उद्योग, रघुपति जुट मिल आदि 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एउटा कम्पाउण्ड भित्र धेरै घरहरू रहेमा घर क्र.सं. क्रमशः थप्दै जानुपर्दछ । </a:t>
            </a:r>
          </a:p>
          <a:p>
            <a:pPr marL="344488" indent="-34448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cs typeface="Kalimati" panose="00000400000000000000" pitchFamily="2"/>
              </a:rPr>
              <a:t>तर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औद्योगिक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सार्वजनिक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संस्थानको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कार्यालय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रहेको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घरलाई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संस्थागत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अन्तर्गत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कोड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8 </a:t>
            </a:r>
            <a:r>
              <a:rPr lang="en-US" sz="2400" dirty="0" err="1">
                <a:cs typeface="Kalimati" panose="00000400000000000000" pitchFamily="2"/>
              </a:rPr>
              <a:t>लेख्नुपर्दछ</a:t>
            </a:r>
            <a:r>
              <a:rPr lang="ne-NP" sz="2400" dirty="0">
                <a:cs typeface="Kalimati" panose="00000400000000000000" pitchFamily="2"/>
              </a:rPr>
              <a:t> ।</a:t>
            </a:r>
          </a:p>
        </p:txBody>
      </p:sp>
      <p:pic>
        <p:nvPicPr>
          <p:cNvPr id="17410" name="Picture 2" descr="D:\CBS PPT\Downloads\thumb-1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58871" y="654517"/>
            <a:ext cx="2123401" cy="13660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61591A-0351-4C4D-A862-D3560ABEDA9B}"/>
              </a:ext>
            </a:extLst>
          </p:cNvPr>
          <p:cNvSpPr txBox="1"/>
          <p:nvPr/>
        </p:nvSpPr>
        <p:spPr>
          <a:xfrm>
            <a:off x="109728" y="813346"/>
            <a:ext cx="12082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उद्योग र कलकारखाना (कोड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6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)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634931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C853FB-12D6-42D1-9281-977156509E76}"/>
              </a:ext>
            </a:extLst>
          </p:cNvPr>
          <p:cNvSpPr txBox="1"/>
          <p:nvPr/>
        </p:nvSpPr>
        <p:spPr>
          <a:xfrm>
            <a:off x="71410" y="1423520"/>
            <a:ext cx="7799843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गणनाको समयमा कुनै घर मुख्य रूपमा सरकारी तथा नीजि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क्षेत्रका बैंक तथा वित्तीय संस्था सञ्चालनका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लागि प्रयोग भएका भए बैंक तथा वित्तीय संस्था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अन्तर्गत राख्नुपर्दछ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56547D-8523-4092-A9AF-4FB88B41983D}"/>
              </a:ext>
            </a:extLst>
          </p:cNvPr>
          <p:cNvSpPr txBox="1"/>
          <p:nvPr/>
        </p:nvSpPr>
        <p:spPr>
          <a:xfrm>
            <a:off x="71411" y="750071"/>
            <a:ext cx="120491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C0CB4"/>
                </a:solidFill>
                <a:cs typeface="Kalimati" panose="00000400000000000000" pitchFamily="2"/>
              </a:rPr>
              <a:t>बैंक तथा वित्तीय संस्था (कोड </a:t>
            </a:r>
            <a:r>
              <a:rPr lang="en-US" sz="2800" b="1" dirty="0">
                <a:solidFill>
                  <a:srgbClr val="1C0CB4"/>
                </a:solidFill>
                <a:cs typeface="Kalimati" panose="00000400000000000000" pitchFamily="2"/>
              </a:rPr>
              <a:t>7</a:t>
            </a:r>
            <a:r>
              <a:rPr lang="ne-NP" sz="2800" b="1" dirty="0">
                <a:solidFill>
                  <a:srgbClr val="1C0CB4"/>
                </a:solidFill>
                <a:cs typeface="Kalimati" panose="00000400000000000000" pitchFamily="2"/>
              </a:rPr>
              <a:t>) </a:t>
            </a:r>
            <a:endParaRPr lang="en-US" sz="2800" b="1" dirty="0">
              <a:solidFill>
                <a:srgbClr val="1C0CB4"/>
              </a:solidFill>
              <a:cs typeface="Kalimati" panose="00000400000000000000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4E253B-4BDA-4378-8ED9-5093C6B0AA17}"/>
              </a:ext>
            </a:extLst>
          </p:cNvPr>
          <p:cNvSpPr txBox="1"/>
          <p:nvPr/>
        </p:nvSpPr>
        <p:spPr>
          <a:xfrm>
            <a:off x="71411" y="3421332"/>
            <a:ext cx="12049178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1638" indent="-34448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यदि एकभन्दा बढी घर बैंक तथा वित्तीय संस्थाको लागि प्रयोग गरिएका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भए सबै घर यस अन्तर्गत नै पर्दछन् । जस्तैः नेपाल बैँक लि., हिमालय फाइनान्स, कृषि विकास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बैक, बिमा कम्पनी, संचयकोष आदि । </a:t>
            </a:r>
            <a:endParaRPr lang="en-US" sz="24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तर यस प्रकारका घरहरूमा गणना गर्नुपर्ने परिवार समेत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बसेको भए मुख्य रूपमा बैक तथा वित्तीय संस्थाको लागि प्रयोग भएको मानी सम्बन्धित महलमा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7</a:t>
            </a:r>
            <a:r>
              <a:rPr lang="ne-NP" sz="2400" dirty="0">
                <a:cs typeface="Kalimati" panose="00000400000000000000" pitchFamily="2"/>
              </a:rPr>
              <a:t> लेखी परिवास सम्बन्धी अन्य विवरण संकलन गर्नुपर्दछ ।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6E7E2F6-1E8B-4F40-AFDD-8CA98457F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4951" y="1271154"/>
            <a:ext cx="3563440" cy="200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443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F091E-D32E-4801-8211-79B2F0F95338}"/>
              </a:ext>
            </a:extLst>
          </p:cNvPr>
          <p:cNvSpPr txBox="1"/>
          <p:nvPr/>
        </p:nvSpPr>
        <p:spPr>
          <a:xfrm>
            <a:off x="46404" y="1341907"/>
            <a:ext cx="11916311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मुख्यरूपमा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राष्ट्रिय तथा अन्तर्राष्ट्रिय गैरसरकारी संघसंस्थाका कार्यालयहरू तथा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अन्यत्र नपर्ने सरकारी संस्थानका लागि प्रयोग भईरहेका घर यस अन्तर्गत पर्दछन् । गणनाको समयमा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सम्बन्धित घर संस्थागत प्रयोगका लागि मात्र प्रयोग गरिएको भए उक्त घरलाई संस्थागत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अन्तर्गत राखी सम्बन्धित महलमा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8</a:t>
            </a:r>
            <a:r>
              <a:rPr lang="ne-NP" sz="2400" dirty="0">
                <a:cs typeface="Kalimati" panose="00000400000000000000" pitchFamily="2"/>
              </a:rPr>
              <a:t> लेख्नुपर्दछ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24214E-3223-4980-94DB-A75D85322D29}"/>
              </a:ext>
            </a:extLst>
          </p:cNvPr>
          <p:cNvSpPr txBox="1"/>
          <p:nvPr/>
        </p:nvSpPr>
        <p:spPr>
          <a:xfrm>
            <a:off x="134112" y="659196"/>
            <a:ext cx="119237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संस्थागत (कोड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)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BD4D30-8880-4A67-A575-79FC76476380}"/>
              </a:ext>
            </a:extLst>
          </p:cNvPr>
          <p:cNvSpPr txBox="1"/>
          <p:nvPr/>
        </p:nvSpPr>
        <p:spPr>
          <a:xfrm>
            <a:off x="148084" y="4226136"/>
            <a:ext cx="11916311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338" indent="-28733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जस्तै: सहकारी, गैरसरकारी संस्था, रेडक्रस सोसाइटी,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नेपाल विद्युत प्राधिकरण, बृद्धाश्रम, आमा समुहका भवन, धार्मिक संघसंस्थाका भवनहरु आदि ।</a:t>
            </a:r>
            <a:endParaRPr lang="en-US" sz="24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  <a:p>
            <a:pPr marL="287338" indent="-28733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तर यस प्रकारका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घरहरूमा गणना गर्नुपर्ने परिवार समेत बसेको भए उक्त घरको मुख्य प्रयोग संस्थागत राखी उक्त परिवारको विस्तृत विवरण भर्नुपर्दछ ।</a:t>
            </a:r>
          </a:p>
        </p:txBody>
      </p:sp>
    </p:spTree>
    <p:extLst>
      <p:ext uri="{BB962C8B-B14F-4D97-AF65-F5344CB8AC3E}">
        <p14:creationId xmlns:p14="http://schemas.microsoft.com/office/powerpoint/2010/main" val="2852367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717685-1811-4323-8FEC-E8AA1136DDFC}"/>
              </a:ext>
            </a:extLst>
          </p:cNvPr>
          <p:cNvSpPr txBox="1"/>
          <p:nvPr/>
        </p:nvSpPr>
        <p:spPr>
          <a:xfrm>
            <a:off x="125403" y="1839489"/>
            <a:ext cx="8334103" cy="1705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मुख्यरूपमा होटल तथा लज सञ्चालन भएका घरहरू यस अन्तर्गत पर्दछन् ।यदि एकभन्दा बढी घर होटल तथा लज प्रयोजनको लागि प्रयोग गरिएका भए सबै घरमा घर नं. उल्लेख गर्नुपर्दछ । 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19458" name="Picture 2" descr="D:\CBS PPT\Downloads\155218849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42551" y="717457"/>
            <a:ext cx="3178364" cy="2381250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712579-2A02-446F-A6EE-54A9486C5A1C}"/>
              </a:ext>
            </a:extLst>
          </p:cNvPr>
          <p:cNvSpPr txBox="1"/>
          <p:nvPr/>
        </p:nvSpPr>
        <p:spPr>
          <a:xfrm>
            <a:off x="125403" y="805104"/>
            <a:ext cx="120665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होटल तथा लज (कोड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9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) 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02D401-A560-41BF-A077-5BEF000F26EA}"/>
              </a:ext>
            </a:extLst>
          </p:cNvPr>
          <p:cNvSpPr txBox="1"/>
          <p:nvPr/>
        </p:nvSpPr>
        <p:spPr>
          <a:xfrm>
            <a:off x="1" y="3949984"/>
            <a:ext cx="12192000" cy="247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जस्तै</a:t>
            </a:r>
            <a:r>
              <a:rPr lang="en-US" sz="2400" dirty="0">
                <a:cs typeface="Kalimati" panose="00000400000000000000" pitchFamily="2"/>
              </a:rPr>
              <a:t> :</a:t>
            </a:r>
            <a:r>
              <a:rPr lang="ne-NP" sz="2400" dirty="0">
                <a:cs typeface="Kalimati" panose="00000400000000000000" pitchFamily="2"/>
              </a:rPr>
              <a:t> मनकामना होटल, गण्डकी होटल एण्ड लज, मारवाडी सेवा सदन, सयपत्री रेस्टुरेन्ट आदि । </a:t>
            </a:r>
          </a:p>
          <a:p>
            <a:pPr marL="339725" indent="-3397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तर यस प्रकारका घरहरूमा गणना गर्नुपर्ने परिवार समेत बसेको भए मुख्य रूपमा होटल तथा लजको रुपमा प्रयोग भएको मानी कोड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9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लेख्नुपर्दछ र परिवारको विस्तृत विवरण पनि लिनुपर्दछ । </a:t>
            </a:r>
          </a:p>
        </p:txBody>
      </p:sp>
    </p:spTree>
    <p:extLst>
      <p:ext uri="{BB962C8B-B14F-4D97-AF65-F5344CB8AC3E}">
        <p14:creationId xmlns:p14="http://schemas.microsoft.com/office/powerpoint/2010/main" val="1069131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F586EE-345C-4113-8F29-F3675010E8A7}"/>
              </a:ext>
            </a:extLst>
          </p:cNvPr>
          <p:cNvSpPr txBox="1"/>
          <p:nvPr/>
        </p:nvSpPr>
        <p:spPr>
          <a:xfrm>
            <a:off x="221715" y="1432365"/>
            <a:ext cx="7474920" cy="2970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 बसोबास नगर्ने तर परिवारले प्रयोग गर्ने स्थायी प्रकृति र अन्य प्रयोग समेत हुन सक्ने धन्सार, मतान, मचान, खोलमा, याक्सा, गुहाली आदि बालि भण्डारण गर्ने वा पशुपन्छी राख्ने घर वा गोठ रहेछ भने यस अन्तर्गत राखी सम्बन्धित महलमा कोड </a:t>
            </a:r>
            <a:r>
              <a:rPr lang="en-US" sz="2800" dirty="0">
                <a:solidFill>
                  <a:srgbClr val="0070C0"/>
                </a:solidFill>
                <a:cs typeface="Kalimati" panose="00000400000000000000" pitchFamily="2"/>
              </a:rPr>
              <a:t>10</a:t>
            </a:r>
            <a:r>
              <a:rPr lang="en-US" sz="3200" dirty="0">
                <a:cs typeface="Kalimati" panose="00000400000000000000" pitchFamily="2"/>
              </a:rPr>
              <a:t> 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FAA368-947B-4C7E-B9D7-2F1BB2A0CE66}"/>
              </a:ext>
            </a:extLst>
          </p:cNvPr>
          <p:cNvSpPr txBox="1"/>
          <p:nvPr/>
        </p:nvSpPr>
        <p:spPr>
          <a:xfrm>
            <a:off x="60960" y="815949"/>
            <a:ext cx="12252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गोठ</a:t>
            </a:r>
            <a:r>
              <a:rPr lang="en-US" sz="36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/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धन्सार</a:t>
            </a:r>
            <a:r>
              <a:rPr lang="en-US" sz="36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/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मतान (कोड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)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E3FC1D-2EB1-4725-BA80-823AF967656E}"/>
              </a:ext>
            </a:extLst>
          </p:cNvPr>
          <p:cNvSpPr txBox="1"/>
          <p:nvPr/>
        </p:nvSpPr>
        <p:spPr>
          <a:xfrm>
            <a:off x="221715" y="4448908"/>
            <a:ext cx="11153918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1638" indent="-40163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तर अस्थायी प्रकृतिका गोठ/मतान/धन्सारको गणना गर्नुपर्दैन । जस्तैः बर्षे तथा हिउँदे प्रकृतिका गोठ टहराहरू, एक तले खरका गोठहरू, खाँबो गाडेर मात्र छानो राखेर बनाएका छाप्राहरु आदि गणना गर्नु पर्दैन ।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A10F69-0827-4195-8B51-FA09004F83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11" t="33161" b="14596"/>
          <a:stretch/>
        </p:blipFill>
        <p:spPr>
          <a:xfrm>
            <a:off x="7886391" y="1504035"/>
            <a:ext cx="3880521" cy="212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72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58060" y="6408893"/>
            <a:ext cx="901088" cy="437868"/>
          </a:xfrm>
        </p:spPr>
        <p:txBody>
          <a:bodyPr/>
          <a:lstStyle/>
          <a:p>
            <a:fld id="{2840B2E4-A264-431E-ABDE-38E3BCDA587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E027D0-AD0B-46F2-94CE-72F4B8651D2D}"/>
              </a:ext>
            </a:extLst>
          </p:cNvPr>
          <p:cNvSpPr txBox="1"/>
          <p:nvPr/>
        </p:nvSpPr>
        <p:spPr>
          <a:xfrm>
            <a:off x="165328" y="614820"/>
            <a:ext cx="12192000" cy="1526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800"/>
              </a:lnSpc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अन्य (कोड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11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) </a:t>
            </a:r>
          </a:p>
          <a:p>
            <a:pPr marL="285750" indent="-28575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माथि उल्लेख गरिएका प्रयोग बाहेक भिन्न प्रकारका प्रयोग का लागि मुख्यरूपमा प्रयोग भएको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घर रहेछ भने अन्य प्रयोग अन्तर्गत राखी सम्बन्धित महलमा कोड </a:t>
            </a:r>
            <a:r>
              <a:rPr lang="en-US" sz="2800" b="1" dirty="0">
                <a:solidFill>
                  <a:srgbClr val="0070C0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11</a:t>
            </a:r>
            <a:r>
              <a:rPr lang="ne-NP" sz="2400" dirty="0">
                <a:cs typeface="Kalimati" panose="00000400000000000000" pitchFamily="2"/>
              </a:rPr>
              <a:t> लेख्नुपर्दछ।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जस्तैः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भान्साघर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35399C-74C7-4C40-A406-0FD17B2CE05D}"/>
              </a:ext>
            </a:extLst>
          </p:cNvPr>
          <p:cNvSpPr txBox="1"/>
          <p:nvPr/>
        </p:nvSpPr>
        <p:spPr>
          <a:xfrm>
            <a:off x="165328" y="2444128"/>
            <a:ext cx="9822176" cy="3031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cs typeface="Kalimati" panose="00000400000000000000" pitchFamily="2"/>
              </a:rPr>
              <a:t>                           </a:t>
            </a:r>
            <a:r>
              <a:rPr lang="ne-NP" sz="2800" b="1" dirty="0">
                <a:cs typeface="Kalimati" panose="00000400000000000000" pitchFamily="2"/>
              </a:rPr>
              <a:t>खाली घर (कोड</a:t>
            </a:r>
            <a:r>
              <a:rPr lang="en-US" sz="2800" b="1" dirty="0">
                <a:cs typeface="Kalimati" panose="00000400000000000000" pitchFamily="2"/>
              </a:rPr>
              <a:t> </a:t>
            </a:r>
            <a:r>
              <a:rPr lang="en-US" sz="2800" b="1" dirty="0">
                <a:solidFill>
                  <a:srgbClr val="0070C0"/>
                </a:solidFill>
                <a:latin typeface="Times New Rom B" pitchFamily="2" charset="0"/>
                <a:cs typeface="Kalimati" panose="00000400000000000000" pitchFamily="2"/>
              </a:rPr>
              <a:t>12</a:t>
            </a:r>
            <a:r>
              <a:rPr lang="ne-NP" sz="2800" b="1" dirty="0">
                <a:cs typeface="Kalimati" panose="00000400000000000000" pitchFamily="2"/>
              </a:rPr>
              <a:t>) </a:t>
            </a:r>
            <a:endParaRPr lang="ne-NP" sz="2800" dirty="0">
              <a:cs typeface="Kalimati" panose="00000400000000000000" pitchFamily="2"/>
            </a:endParaRPr>
          </a:p>
          <a:p>
            <a:pPr marL="344488" indent="-34448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300" b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जनगणनाको </a:t>
            </a:r>
            <a:r>
              <a:rPr lang="ne-NP" sz="23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समयमा </a:t>
            </a:r>
            <a:r>
              <a:rPr lang="ne-NP" sz="2300" b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कुनै घरको </a:t>
            </a:r>
            <a:r>
              <a:rPr lang="ne-NP" sz="23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निर्माणको काम सम्पन्न भएको </a:t>
            </a:r>
            <a:r>
              <a:rPr lang="ne-NP" sz="2300" b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तर </a:t>
            </a:r>
          </a:p>
          <a:p>
            <a:pPr marL="28098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ne-NP" sz="2300" b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कुनै </a:t>
            </a:r>
            <a:r>
              <a:rPr lang="ne-NP" sz="23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पनि </a:t>
            </a:r>
            <a:r>
              <a:rPr lang="ne-NP" sz="2300" b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प्रयोगमा</a:t>
            </a:r>
            <a:r>
              <a:rPr lang="en-US" sz="2300" b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ne-NP" sz="2300" b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नआइसकेको वा</a:t>
            </a:r>
          </a:p>
          <a:p>
            <a:pPr marL="344488" indent="-34448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300" b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पहिले प्रयोगमा आइसकेको तर हाल </a:t>
            </a:r>
            <a:r>
              <a:rPr lang="ne-NP" sz="23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कुनै प्रयोगमा नभई खाली रहेको तर </a:t>
            </a:r>
            <a:r>
              <a:rPr lang="ne-NP" sz="2300" b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पुनः प्रयोगमा आउन सक्ने खालको घर</a:t>
            </a:r>
            <a:endParaRPr lang="ne-NP" sz="2400" dirty="0">
              <a:cs typeface="Kalimati" panose="00000400000000000000" pitchFamily="2"/>
            </a:endParaRPr>
          </a:p>
        </p:txBody>
      </p:sp>
      <p:pic>
        <p:nvPicPr>
          <p:cNvPr id="6" name="Picture 2" descr="D:\CBS PPT\Downloads\1-6.jpg">
            <a:extLst>
              <a:ext uri="{FF2B5EF4-FFF2-40B4-BE49-F238E27FC236}">
                <a16:creationId xmlns:a16="http://schemas.microsoft.com/office/drawing/2014/main" id="{2350CDBB-6C10-4D69-8EC4-36BCD1908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2583" r="16250" b="-4035"/>
          <a:stretch>
            <a:fillRect/>
          </a:stretch>
        </p:blipFill>
        <p:spPr bwMode="auto">
          <a:xfrm>
            <a:off x="9630698" y="2666884"/>
            <a:ext cx="2479118" cy="18376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A4DDD8-92CE-4E3F-8B4E-DE9B2344F491}"/>
              </a:ext>
            </a:extLst>
          </p:cNvPr>
          <p:cNvSpPr txBox="1"/>
          <p:nvPr/>
        </p:nvSpPr>
        <p:spPr>
          <a:xfrm>
            <a:off x="165328" y="5475727"/>
            <a:ext cx="11278595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488" indent="-34448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खाली </a:t>
            </a:r>
            <a:r>
              <a:rPr lang="ne-NP" sz="2400" b="1" dirty="0"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छोडेको तर भत्केर पुनः प्रयोगमा आउन नसक्ने खालको</a:t>
            </a:r>
            <a:r>
              <a:rPr lang="en-US" sz="2400" b="1" dirty="0"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घर रहेछ भने उक्त घरको विवरण लिनुपर्दैन ।</a:t>
            </a:r>
          </a:p>
        </p:txBody>
      </p:sp>
    </p:spTree>
    <p:extLst>
      <p:ext uri="{BB962C8B-B14F-4D97-AF65-F5344CB8AC3E}">
        <p14:creationId xmlns:p14="http://schemas.microsoft.com/office/powerpoint/2010/main" val="2059827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2840B2E4-A264-431E-ABDE-38E3BCDA5876}" type="slidenum">
              <a:rPr lang="en-US" smtClean="0"/>
              <a:pPr algn="r"/>
              <a:t>19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A69481-9C9A-467C-A921-F914D20B0629}"/>
              </a:ext>
            </a:extLst>
          </p:cNvPr>
          <p:cNvSpPr txBox="1"/>
          <p:nvPr/>
        </p:nvSpPr>
        <p:spPr>
          <a:xfrm>
            <a:off x="-1" y="1716702"/>
            <a:ext cx="10935439" cy="448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गणना गरिएको घरमा एउटै भान्सामा खाने कतिवटा परिवारको बसोवास रहेको छ सो संख्या यकिन गरी यस महलमा उल्लेख गर्नुपर्दछ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 marL="401638" indent="-34448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कुनै घरमा २ वटा भान्सामा खाने परिवारको बसोवास रहेछ भने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2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लेख्नुपर्दछ । </a:t>
            </a:r>
          </a:p>
          <a:p>
            <a:pPr marL="401638" indent="-34448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विभिन्न घरमा फरक फरक संख्यामा परिवार बसोवास गरेका हुन सक्दछन् । सूचीकरण फाराममा विवरण संकलन गर्न खोजिएको घरमा जति परिवार बस्दछन् सो संख्या सम्बन्धित महलमा लेख्नुपर्दछ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 marL="339725" indent="-3397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परिवार नबसेको घरमा परिवार संख्या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0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लेख्नुपर्दछ र घरको अन्य विवरण भर्नुपर्दैन ।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4D072D-A993-4FDA-BF64-661A2C40170F}"/>
              </a:ext>
            </a:extLst>
          </p:cNvPr>
          <p:cNvSpPr txBox="1"/>
          <p:nvPr/>
        </p:nvSpPr>
        <p:spPr>
          <a:xfrm>
            <a:off x="73152" y="748635"/>
            <a:ext cx="118164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महल ४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: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यो घरमा कति परिवार बस्नुहुन्छ ?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(अलग अलग भान्सा भएको)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7E86F9-A863-45E7-B3EC-161E9D1E5E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89" b="2095"/>
          <a:stretch/>
        </p:blipFill>
        <p:spPr>
          <a:xfrm>
            <a:off x="11046924" y="889720"/>
            <a:ext cx="984504" cy="53330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300142-75BD-4015-8B24-A5FF0FB85D5E}"/>
              </a:ext>
            </a:extLst>
          </p:cNvPr>
          <p:cNvSpPr txBox="1"/>
          <p:nvPr/>
        </p:nvSpPr>
        <p:spPr>
          <a:xfrm>
            <a:off x="11176440" y="4652059"/>
            <a:ext cx="20311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70C0"/>
                </a:solidFill>
                <a:latin typeface="Times New Rom B" pitchFamily="2" charset="0"/>
              </a:rPr>
              <a:t>  2</a:t>
            </a:r>
            <a:r>
              <a:rPr lang="ne-NP" sz="2800">
                <a:solidFill>
                  <a:srgbClr val="0070C0"/>
                </a:solidFill>
                <a:latin typeface="Times New Rom B" pitchFamily="2" charset="0"/>
              </a:rPr>
              <a:t> </a:t>
            </a:r>
            <a:endParaRPr lang="en-US" sz="2800" dirty="0">
              <a:solidFill>
                <a:srgbClr val="0070C0"/>
              </a:solidFill>
              <a:latin typeface="Times New Rom B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300142-75BD-4015-8B24-A5FF0FB85D5E}"/>
              </a:ext>
            </a:extLst>
          </p:cNvPr>
          <p:cNvSpPr txBox="1"/>
          <p:nvPr/>
        </p:nvSpPr>
        <p:spPr>
          <a:xfrm>
            <a:off x="11176439" y="5437404"/>
            <a:ext cx="20311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70C0"/>
                </a:solidFill>
                <a:latin typeface="Times New Rom B" pitchFamily="2" charset="0"/>
              </a:rPr>
              <a:t>  -</a:t>
            </a:r>
            <a:r>
              <a:rPr lang="ne-NP" sz="2800">
                <a:solidFill>
                  <a:srgbClr val="0070C0"/>
                </a:solidFill>
                <a:latin typeface="Times New Rom B" pitchFamily="2" charset="0"/>
              </a:rPr>
              <a:t> </a:t>
            </a:r>
            <a:endParaRPr lang="en-US" sz="2800" dirty="0">
              <a:solidFill>
                <a:srgbClr val="0070C0"/>
              </a:solidFill>
              <a:latin typeface="Times New Rom 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107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BB1D05-5EB0-44D9-8082-318316538DE8}"/>
              </a:ext>
            </a:extLst>
          </p:cNvPr>
          <p:cNvSpPr txBox="1"/>
          <p:nvPr/>
        </p:nvSpPr>
        <p:spPr>
          <a:xfrm>
            <a:off x="53165" y="1812467"/>
            <a:ext cx="10385659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300" dirty="0">
                <a:cs typeface="Kalimati" panose="00000400000000000000" pitchFamily="2"/>
              </a:rPr>
              <a:t>कुनै घरमा कति वटा परिवार</a:t>
            </a:r>
            <a:r>
              <a:rPr lang="en-US" sz="2300" dirty="0">
                <a:cs typeface="Kalimati" panose="00000400000000000000" pitchFamily="2"/>
              </a:rPr>
              <a:t> </a:t>
            </a:r>
            <a:r>
              <a:rPr lang="ne-NP" sz="2300" dirty="0">
                <a:cs typeface="Kalimati" panose="00000400000000000000" pitchFamily="2"/>
              </a:rPr>
              <a:t>बस्दछन् सोही अनुसार </a:t>
            </a:r>
            <a:r>
              <a:rPr lang="ne-NP" sz="2300">
                <a:cs typeface="Kalimati" panose="00000400000000000000" pitchFamily="2"/>
              </a:rPr>
              <a:t>परिवार क्रम संख्या महल ५ क्रमानुसार लेख्नुपर्दछ </a:t>
            </a:r>
            <a:r>
              <a:rPr lang="ne-NP" sz="2300" dirty="0">
                <a:cs typeface="Kalimati" panose="00000400000000000000" pitchFamily="2"/>
              </a:rPr>
              <a:t>।</a:t>
            </a:r>
            <a:r>
              <a:rPr lang="en-US" sz="2300" dirty="0">
                <a:cs typeface="Kalimati" panose="00000400000000000000" pitchFamily="2"/>
              </a:rPr>
              <a:t> </a:t>
            </a:r>
          </a:p>
          <a:p>
            <a:pPr marL="344488" indent="-34448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जस्तैः घर क्रमसंख्या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1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मा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2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वटा परिवारहरू बसोवास गर्ने रहेछन् भने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यस महलमा त्यो घरमा बसोवास गर्ने परिवार क्र.सं. क्रमशः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1</a:t>
            </a:r>
            <a:r>
              <a:rPr lang="ne-NP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, </a:t>
            </a:r>
            <a:r>
              <a:rPr lang="en-US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2</a:t>
            </a:r>
            <a:r>
              <a:rPr lang="ne-NP" sz="2800" b="1" dirty="0">
                <a:solidFill>
                  <a:srgbClr val="142DAC"/>
                </a:solidFill>
                <a:latin typeface="Times New Rom B" pitchFamily="2" charset="0"/>
                <a:ea typeface="+mj-ea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लेख्नुपर्दछ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300" b="1"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एउटा पनि परिवार नबस्ने घरको लागि (महल ४ मा </a:t>
            </a:r>
            <a:r>
              <a:rPr lang="en-US" sz="2300" b="1">
                <a:latin typeface="Times New Rom B" pitchFamily="2" charset="0"/>
                <a:ea typeface="+mj-ea"/>
                <a:cs typeface="Kalimati" panose="00000400000000000000" pitchFamily="2"/>
              </a:rPr>
              <a:t>0</a:t>
            </a:r>
            <a:r>
              <a:rPr lang="ne-NP" sz="2300" b="1"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भएको) महल ५ मा ड्यास</a:t>
            </a:r>
            <a:r>
              <a:rPr lang="en-US" sz="2300" b="1"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        </a:t>
            </a:r>
            <a:r>
              <a:rPr lang="ne-NP" sz="2300" b="1"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(–</a:t>
            </a:r>
            <a:r>
              <a:rPr lang="en-US" sz="2300" b="1"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)</a:t>
            </a:r>
            <a:r>
              <a:rPr lang="ne-NP" sz="2300" b="1"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लेख्नुपर्दछ र बाँकी महल भर्नुपर्दैन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300">
                <a:cs typeface="Kalimati" panose="00000400000000000000" pitchFamily="2"/>
              </a:rPr>
              <a:t>परिवार </a:t>
            </a:r>
            <a:r>
              <a:rPr lang="ne-NP" sz="2300" dirty="0">
                <a:cs typeface="Kalimati" panose="00000400000000000000" pitchFamily="2"/>
              </a:rPr>
              <a:t>बस्ने प्रत्येक घरको लागि परिवार क्रमसंख्या </a:t>
            </a:r>
            <a:r>
              <a:rPr lang="en-US" sz="2800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300" dirty="0">
                <a:cs typeface="Kalimati" panose="00000400000000000000" pitchFamily="2"/>
              </a:rPr>
              <a:t> बाट शुरू </a:t>
            </a:r>
            <a:r>
              <a:rPr lang="ne-NP" sz="2300">
                <a:cs typeface="Kalimati" panose="00000400000000000000" pitchFamily="2"/>
              </a:rPr>
              <a:t>गर्नुपर्छ ।</a:t>
            </a:r>
            <a:endParaRPr lang="ne-NP" sz="2300" dirty="0">
              <a:cs typeface="Kalimati" panose="00000400000000000000" pitchFamily="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9CCAF2-B94E-492D-B2CE-F3F9F6D0525A}"/>
              </a:ext>
            </a:extLst>
          </p:cNvPr>
          <p:cNvSpPr txBox="1"/>
          <p:nvPr/>
        </p:nvSpPr>
        <p:spPr>
          <a:xfrm>
            <a:off x="72633" y="804866"/>
            <a:ext cx="120073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महल ५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: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यो घरमा बसोबास गरेका परिवारको क्र.सं.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FE5AFC-0C65-4F39-9DB2-FF47C179B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8436" y="753531"/>
            <a:ext cx="1502016" cy="51125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EBC6324-603F-4EE2-A882-D0B117B55048}"/>
              </a:ext>
            </a:extLst>
          </p:cNvPr>
          <p:cNvSpPr txBox="1"/>
          <p:nvPr/>
        </p:nvSpPr>
        <p:spPr>
          <a:xfrm>
            <a:off x="11300135" y="5200872"/>
            <a:ext cx="733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70C0"/>
                </a:solidFill>
                <a:latin typeface="Times New Rom B" pitchFamily="2" charset="0"/>
              </a:rPr>
              <a:t>   </a:t>
            </a:r>
            <a:r>
              <a:rPr lang="en-US" sz="2400" dirty="0">
                <a:solidFill>
                  <a:srgbClr val="0070C0"/>
                </a:solidFill>
                <a:latin typeface="Times New Rom B" pitchFamily="2" charset="0"/>
              </a:rPr>
              <a:t>-</a:t>
            </a:r>
            <a:r>
              <a:rPr lang="ne-NP" sz="2800">
                <a:solidFill>
                  <a:srgbClr val="0070C0"/>
                </a:solidFill>
                <a:latin typeface="Times New Rom B" pitchFamily="2" charset="0"/>
              </a:rPr>
              <a:t> </a:t>
            </a:r>
            <a:endParaRPr lang="en-US" sz="2800" dirty="0">
              <a:solidFill>
                <a:srgbClr val="0070C0"/>
              </a:solidFill>
              <a:latin typeface="Times New Rom B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342B75-EEDD-4DF8-A96B-822F776587E3}"/>
              </a:ext>
            </a:extLst>
          </p:cNvPr>
          <p:cNvSpPr txBox="1"/>
          <p:nvPr/>
        </p:nvSpPr>
        <p:spPr>
          <a:xfrm>
            <a:off x="11300136" y="3729381"/>
            <a:ext cx="733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Times New Rom B" pitchFamily="2" charset="0"/>
              </a:rPr>
              <a:t>   </a:t>
            </a:r>
            <a:r>
              <a:rPr lang="en-US" sz="2400" dirty="0">
                <a:solidFill>
                  <a:srgbClr val="0070C0"/>
                </a:solidFill>
                <a:latin typeface="Times New Rom B" pitchFamily="2" charset="0"/>
              </a:rPr>
              <a:t>1</a:t>
            </a:r>
            <a:r>
              <a:rPr lang="ne-NP" sz="2800" dirty="0">
                <a:solidFill>
                  <a:srgbClr val="0070C0"/>
                </a:solidFill>
                <a:latin typeface="Times New Rom B" pitchFamily="2" charset="0"/>
              </a:rPr>
              <a:t> </a:t>
            </a:r>
            <a:endParaRPr lang="en-US" sz="2800" dirty="0">
              <a:solidFill>
                <a:srgbClr val="0070C0"/>
              </a:solidFill>
              <a:latin typeface="Times New Rom B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5A989A-2DCB-449D-B006-40C6E10F4B52}"/>
              </a:ext>
            </a:extLst>
          </p:cNvPr>
          <p:cNvSpPr txBox="1"/>
          <p:nvPr/>
        </p:nvSpPr>
        <p:spPr>
          <a:xfrm>
            <a:off x="11300136" y="4427475"/>
            <a:ext cx="733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Times New Rom B" pitchFamily="2" charset="0"/>
              </a:rPr>
              <a:t>   </a:t>
            </a:r>
            <a:r>
              <a:rPr lang="ne-NP" sz="2400" dirty="0">
                <a:solidFill>
                  <a:srgbClr val="0070C0"/>
                </a:solidFill>
                <a:latin typeface="Times New Rom B" pitchFamily="2" charset="0"/>
              </a:rPr>
              <a:t>2</a:t>
            </a:r>
            <a:r>
              <a:rPr lang="ne-NP" sz="2800" dirty="0">
                <a:solidFill>
                  <a:srgbClr val="0070C0"/>
                </a:solidFill>
                <a:latin typeface="Times New Rom B" pitchFamily="2" charset="0"/>
              </a:rPr>
              <a:t> </a:t>
            </a:r>
            <a:endParaRPr lang="en-US" sz="2800" dirty="0">
              <a:solidFill>
                <a:srgbClr val="0070C0"/>
              </a:solidFill>
              <a:latin typeface="Times New Rom B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0CB7A3-48EB-4C6A-8B6E-A3F2D229D747}"/>
              </a:ext>
            </a:extLst>
          </p:cNvPr>
          <p:cNvSpPr txBox="1"/>
          <p:nvPr/>
        </p:nvSpPr>
        <p:spPr>
          <a:xfrm>
            <a:off x="10568854" y="3657126"/>
            <a:ext cx="733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Times New Rom B" pitchFamily="2" charset="0"/>
              </a:rPr>
              <a:t>   </a:t>
            </a:r>
            <a:r>
              <a:rPr lang="en-US" sz="2400" dirty="0">
                <a:solidFill>
                  <a:srgbClr val="0070C0"/>
                </a:solidFill>
                <a:latin typeface="Times New Rom B" pitchFamily="2" charset="0"/>
              </a:rPr>
              <a:t>2</a:t>
            </a:r>
            <a:r>
              <a:rPr lang="ne-NP" sz="2800" dirty="0">
                <a:solidFill>
                  <a:srgbClr val="0070C0"/>
                </a:solidFill>
                <a:latin typeface="Times New Rom B" pitchFamily="2" charset="0"/>
              </a:rPr>
              <a:t> </a:t>
            </a:r>
            <a:endParaRPr lang="en-US" sz="2800" dirty="0">
              <a:solidFill>
                <a:srgbClr val="0070C0"/>
              </a:solidFill>
              <a:latin typeface="Times New Rom B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87ACE6-CF74-4522-B222-A18565A118E1}"/>
              </a:ext>
            </a:extLst>
          </p:cNvPr>
          <p:cNvSpPr txBox="1"/>
          <p:nvPr/>
        </p:nvSpPr>
        <p:spPr>
          <a:xfrm>
            <a:off x="10538878" y="5200872"/>
            <a:ext cx="733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70C0"/>
                </a:solidFill>
                <a:latin typeface="Times New Rom B" pitchFamily="2" charset="0"/>
              </a:rPr>
              <a:t>   </a:t>
            </a:r>
            <a:r>
              <a:rPr lang="en-US" sz="2400" dirty="0">
                <a:solidFill>
                  <a:srgbClr val="0070C0"/>
                </a:solidFill>
                <a:latin typeface="Times New Rom B" pitchFamily="2" charset="0"/>
              </a:rPr>
              <a:t>0</a:t>
            </a:r>
            <a:r>
              <a:rPr lang="ne-NP" sz="2800">
                <a:solidFill>
                  <a:srgbClr val="0070C0"/>
                </a:solidFill>
                <a:latin typeface="Times New Rom B" pitchFamily="2" charset="0"/>
              </a:rPr>
              <a:t> </a:t>
            </a:r>
            <a:endParaRPr lang="en-US" sz="2800" dirty="0">
              <a:solidFill>
                <a:srgbClr val="0070C0"/>
              </a:solidFill>
              <a:latin typeface="Times New Rom B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363CF2-DBA9-479B-A5F0-824A630337EE}"/>
              </a:ext>
            </a:extLst>
          </p:cNvPr>
          <p:cNvSpPr txBox="1"/>
          <p:nvPr/>
        </p:nvSpPr>
        <p:spPr>
          <a:xfrm>
            <a:off x="10565899" y="4384330"/>
            <a:ext cx="733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70C0"/>
                </a:solidFill>
                <a:latin typeface="Times New Rom B" pitchFamily="2" charset="0"/>
              </a:rPr>
              <a:t>   </a:t>
            </a:r>
            <a:r>
              <a:rPr lang="en-US" sz="2400" dirty="0">
                <a:solidFill>
                  <a:srgbClr val="0070C0"/>
                </a:solidFill>
                <a:latin typeface="Times New Rom B" pitchFamily="2" charset="0"/>
              </a:rPr>
              <a:t>-</a:t>
            </a:r>
            <a:r>
              <a:rPr lang="ne-NP" sz="2800">
                <a:solidFill>
                  <a:srgbClr val="0070C0"/>
                </a:solidFill>
                <a:latin typeface="Times New Rom B" pitchFamily="2" charset="0"/>
              </a:rPr>
              <a:t> </a:t>
            </a:r>
            <a:endParaRPr lang="en-US" sz="2800" dirty="0">
              <a:solidFill>
                <a:srgbClr val="0070C0"/>
              </a:solidFill>
              <a:latin typeface="Times New Rom 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647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9CCAF2-B94E-492D-B2CE-F3F9F6D0525A}"/>
              </a:ext>
            </a:extLst>
          </p:cNvPr>
          <p:cNvSpPr txBox="1"/>
          <p:nvPr/>
        </p:nvSpPr>
        <p:spPr>
          <a:xfrm>
            <a:off x="856923" y="34084"/>
            <a:ext cx="240356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महल १ देखि ५ सम्म भर्ने तरिकाको उदाहरण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512DE09-CF4C-4B77-8380-E9EDDD89F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304275"/>
              </p:ext>
            </p:extLst>
          </p:nvPr>
        </p:nvGraphicFramePr>
        <p:xfrm>
          <a:off x="3434101" y="33522"/>
          <a:ext cx="7994469" cy="6742519"/>
        </p:xfrm>
        <a:graphic>
          <a:graphicData uri="http://schemas.openxmlformats.org/drawingml/2006/table">
            <a:tbl>
              <a:tblPr/>
              <a:tblGrid>
                <a:gridCol w="1380340">
                  <a:extLst>
                    <a:ext uri="{9D8B030D-6E8A-4147-A177-3AD203B41FA5}">
                      <a16:colId xmlns:a16="http://schemas.microsoft.com/office/drawing/2014/main" val="2393837681"/>
                    </a:ext>
                  </a:extLst>
                </a:gridCol>
                <a:gridCol w="1380340">
                  <a:extLst>
                    <a:ext uri="{9D8B030D-6E8A-4147-A177-3AD203B41FA5}">
                      <a16:colId xmlns:a16="http://schemas.microsoft.com/office/drawing/2014/main" val="605257127"/>
                    </a:ext>
                  </a:extLst>
                </a:gridCol>
                <a:gridCol w="1869210">
                  <a:extLst>
                    <a:ext uri="{9D8B030D-6E8A-4147-A177-3AD203B41FA5}">
                      <a16:colId xmlns:a16="http://schemas.microsoft.com/office/drawing/2014/main" val="2718658757"/>
                    </a:ext>
                  </a:extLst>
                </a:gridCol>
                <a:gridCol w="1984239">
                  <a:extLst>
                    <a:ext uri="{9D8B030D-6E8A-4147-A177-3AD203B41FA5}">
                      <a16:colId xmlns:a16="http://schemas.microsoft.com/office/drawing/2014/main" val="3664417180"/>
                    </a:ext>
                  </a:extLst>
                </a:gridCol>
                <a:gridCol w="1380340">
                  <a:extLst>
                    <a:ext uri="{9D8B030D-6E8A-4147-A177-3AD203B41FA5}">
                      <a16:colId xmlns:a16="http://schemas.microsoft.com/office/drawing/2014/main" val="1695207508"/>
                    </a:ext>
                  </a:extLst>
                </a:gridCol>
              </a:tblGrid>
              <a:tr h="9961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3/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=;+=</a:t>
                      </a:r>
                    </a:p>
                  </a:txBody>
                  <a:tcPr marL="3175" marR="3175" marT="317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slt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tnfsf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 5 / ag]sf]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slt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jif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{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eof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 &lt;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d'Vo?kdf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s] sf]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nflu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k|of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]u ul/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Psf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 5 &lt; -sf]8_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3/df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slt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kl/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/ a:g'x'G5 &lt; -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cnu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cnu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efG;f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u/L a;]sf_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3/df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a;f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af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; u/]sf kl/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/sf]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=;+=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851603"/>
                  </a:ext>
                </a:extLst>
              </a:tr>
              <a:tr h="3178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-!_</a:t>
                      </a:r>
                    </a:p>
                  </a:txBody>
                  <a:tcPr marL="3175" marR="3175" marT="317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-@_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-#_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-$_</a:t>
                      </a:r>
                    </a:p>
                  </a:txBody>
                  <a:tcPr marL="3175" marR="3175" marT="317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-%_</a:t>
                      </a:r>
                    </a:p>
                  </a:txBody>
                  <a:tcPr marL="3175" marR="3175" marT="317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957964"/>
                  </a:ext>
                </a:extLst>
              </a:tr>
              <a:tr h="6454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175" marR="3175" marT="317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  </a:t>
                      </a:r>
                      <a:r>
                        <a:rPr lang="ne-NP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</a:t>
                      </a:r>
                      <a:endParaRPr lang="ne-NP" sz="20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ne-N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844142"/>
                  </a:ext>
                </a:extLst>
              </a:tr>
              <a:tr h="6307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175" marR="3175" marT="317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 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</a:t>
                      </a:r>
                      <a:r>
                        <a:rPr lang="ne-N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</a:t>
                      </a:r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  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000" b="0" i="0" u="none" strike="noStrike">
                          <a:solidFill>
                            <a:srgbClr val="0000FF"/>
                          </a:solidFill>
                          <a:effectLst/>
                          <a:latin typeface="Mangal" panose="02040503050203030202" pitchFamily="18" charset="0"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FF"/>
                        </a:solidFill>
                        <a:effectLst/>
                        <a:latin typeface="Mangal" panose="02040503050203030202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162698"/>
                  </a:ext>
                </a:extLst>
              </a:tr>
              <a:tr h="5378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175" marR="3175" marT="317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…...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…...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Mangal" panose="02040503050203030202" pitchFamily="18" charset="0"/>
                        </a:rPr>
                        <a:t>-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Mangal" panose="02040503050203030202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Mangal" panose="02040503050203030202" pitchFamily="18" charset="0"/>
                        </a:rPr>
                        <a:t>-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Mangal" panose="02040503050203030202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Mangal" panose="02040503050203030202" pitchFamily="18" charset="0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Mangal" panose="02040503050203030202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9897899"/>
                  </a:ext>
                </a:extLst>
              </a:tr>
              <a:tr h="5329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3175" marR="3175" marT="317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5 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</a:t>
                      </a:r>
                      <a:r>
                        <a:rPr lang="ne-N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</a:t>
                      </a:r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13  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128807"/>
                  </a:ext>
                </a:extLst>
              </a:tr>
              <a:tr h="6307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175" marR="3175" marT="317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  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</a:t>
                      </a:r>
                      <a:r>
                        <a:rPr lang="ne-N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ne-N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18  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0608532"/>
                  </a:ext>
                </a:extLst>
              </a:tr>
              <a:tr h="7969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175" marR="3175" marT="317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Mangal" panose="02040503050203030202" pitchFamily="18" charset="0"/>
                        </a:rPr>
                        <a:t> …..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…...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Mangal" panose="02040503050203030202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000" b="0" i="0" u="none" strike="noStrike">
                          <a:solidFill>
                            <a:srgbClr val="0000FF"/>
                          </a:solidFill>
                          <a:effectLst/>
                          <a:latin typeface="Mangal" panose="02040503050203030202" pitchFamily="18" charset="0"/>
                        </a:rPr>
                        <a:t>– </a:t>
                      </a:r>
                      <a:endParaRPr lang="en-US" sz="2000" b="0" i="0" u="none" strike="noStrike">
                        <a:solidFill>
                          <a:srgbClr val="0000FF"/>
                        </a:solidFill>
                        <a:effectLst/>
                        <a:latin typeface="Mangal" panose="02040503050203030202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Mangal" panose="02040503050203030202" pitchFamily="18" charset="0"/>
                        </a:rPr>
                        <a:t>-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858755"/>
                  </a:ext>
                </a:extLst>
              </a:tr>
              <a:tr h="6600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175" marR="3175" marT="317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…...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…...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1113716"/>
                  </a:ext>
                </a:extLst>
              </a:tr>
              <a:tr h="133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3175" marR="3175" marT="317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  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</a:t>
                      </a:r>
                      <a:r>
                        <a:rPr lang="ne-N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ne-N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20 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5142146"/>
                  </a:ext>
                </a:extLst>
              </a:tr>
            </a:tbl>
          </a:graphicData>
        </a:graphic>
      </p:graphicFrame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1C748E49-9D6F-4733-9DF6-A337D2DA5B22}"/>
              </a:ext>
            </a:extLst>
          </p:cNvPr>
          <p:cNvSpPr/>
          <p:nvPr/>
        </p:nvSpPr>
        <p:spPr>
          <a:xfrm>
            <a:off x="165963" y="1950148"/>
            <a:ext cx="2654994" cy="1305251"/>
          </a:xfrm>
          <a:prstGeom prst="wedgeRectCallout">
            <a:avLst>
              <a:gd name="adj1" fmla="val 74441"/>
              <a:gd name="adj2" fmla="val 1033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>
                <a:solidFill>
                  <a:schemeClr val="tx1"/>
                </a:solidFill>
                <a:cs typeface="Kalimati" panose="00000400000000000000" pitchFamily="2"/>
              </a:rPr>
              <a:t>दुइ परिवार रहेको घरमा घर क्रम संख्या दोहोरिएको </a:t>
            </a:r>
            <a:endParaRPr lang="en-US" sz="2400" dirty="0">
              <a:solidFill>
                <a:schemeClr val="tx1"/>
              </a:solidFill>
              <a:cs typeface="Kalimati" panose="00000400000000000000" pitchFamily="2"/>
            </a:endParaRP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72DCDFBA-DCFE-41ED-AA36-0C37EBE7EEED}"/>
              </a:ext>
            </a:extLst>
          </p:cNvPr>
          <p:cNvSpPr/>
          <p:nvPr/>
        </p:nvSpPr>
        <p:spPr>
          <a:xfrm>
            <a:off x="202539" y="5200656"/>
            <a:ext cx="2743199" cy="1257622"/>
          </a:xfrm>
          <a:prstGeom prst="wedgeRectCallout">
            <a:avLst>
              <a:gd name="adj1" fmla="val 245885"/>
              <a:gd name="adj2" fmla="val -4946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000" dirty="0">
                <a:solidFill>
                  <a:schemeClr val="tx1"/>
                </a:solidFill>
                <a:cs typeface="Kalimati" panose="00000400000000000000" pitchFamily="2"/>
              </a:rPr>
              <a:t>तीन परिवार भएको घरमा महल ४ </a:t>
            </a:r>
            <a:r>
              <a:rPr lang="ne-NP" sz="2000">
                <a:solidFill>
                  <a:schemeClr val="tx1"/>
                </a:solidFill>
                <a:cs typeface="Kalimati" panose="00000400000000000000" pitchFamily="2"/>
              </a:rPr>
              <a:t>मा पहिलो लहरमा </a:t>
            </a:r>
            <a:r>
              <a:rPr lang="en-US" sz="2000">
                <a:solidFill>
                  <a:schemeClr val="tx1"/>
                </a:solidFill>
                <a:cs typeface="Kalimati" panose="00000400000000000000" pitchFamily="2"/>
              </a:rPr>
              <a:t>3</a:t>
            </a:r>
            <a:r>
              <a:rPr lang="ne-NP" sz="2000">
                <a:solidFill>
                  <a:schemeClr val="tx1"/>
                </a:solidFill>
                <a:cs typeface="Kalimati" panose="00000400000000000000" pitchFamily="2"/>
              </a:rPr>
              <a:t> लेखी अन्य लहरमा ड्यास कोरिएको</a:t>
            </a:r>
            <a:endParaRPr lang="en-US" sz="2000" dirty="0">
              <a:solidFill>
                <a:schemeClr val="tx1"/>
              </a:solidFill>
              <a:cs typeface="Kalimati" panose="00000400000000000000" pitchFamily="2"/>
            </a:endParaRPr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7A2CAE38-CE82-421B-BD3F-D91DD2F8C118}"/>
              </a:ext>
            </a:extLst>
          </p:cNvPr>
          <p:cNvSpPr/>
          <p:nvPr/>
        </p:nvSpPr>
        <p:spPr>
          <a:xfrm>
            <a:off x="8547405" y="4444408"/>
            <a:ext cx="373311" cy="1424764"/>
          </a:xfrm>
          <a:prstGeom prst="leftBrace">
            <a:avLst>
              <a:gd name="adj1" fmla="val 96238"/>
              <a:gd name="adj2" fmla="val 51881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57627BE3-67B1-45DA-9719-3AD2E53BFEBD}"/>
              </a:ext>
            </a:extLst>
          </p:cNvPr>
          <p:cNvSpPr/>
          <p:nvPr/>
        </p:nvSpPr>
        <p:spPr>
          <a:xfrm>
            <a:off x="3520128" y="2351315"/>
            <a:ext cx="623409" cy="994083"/>
          </a:xfrm>
          <a:prstGeom prst="leftBrace">
            <a:avLst>
              <a:gd name="adj1" fmla="val 8333"/>
              <a:gd name="adj2" fmla="val 39488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Speech Bubble: Rectangle 19">
            <a:extLst>
              <a:ext uri="{FF2B5EF4-FFF2-40B4-BE49-F238E27FC236}">
                <a16:creationId xmlns:a16="http://schemas.microsoft.com/office/drawing/2014/main" id="{AAC1854F-32F4-4519-A238-66D0F1B14309}"/>
              </a:ext>
            </a:extLst>
          </p:cNvPr>
          <p:cNvSpPr/>
          <p:nvPr/>
        </p:nvSpPr>
        <p:spPr>
          <a:xfrm>
            <a:off x="317491" y="3401479"/>
            <a:ext cx="2628247" cy="1257622"/>
          </a:xfrm>
          <a:prstGeom prst="wedgeRectCallout">
            <a:avLst>
              <a:gd name="adj1" fmla="val 273295"/>
              <a:gd name="adj2" fmla="val -1895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000" dirty="0">
                <a:solidFill>
                  <a:schemeClr val="tx1"/>
                </a:solidFill>
                <a:cs typeface="Kalimati" panose="00000400000000000000" pitchFamily="2"/>
              </a:rPr>
              <a:t>परिवार नबस्ने घरमा महल ४ मा जिरो</a:t>
            </a:r>
            <a:r>
              <a:rPr lang="en-US" sz="2000" dirty="0">
                <a:solidFill>
                  <a:schemeClr val="tx1"/>
                </a:solidFill>
                <a:cs typeface="Kalimati" panose="00000400000000000000" pitchFamily="2"/>
              </a:rPr>
              <a:t> </a:t>
            </a:r>
            <a:r>
              <a:rPr lang="ne-NP" sz="2000" dirty="0">
                <a:solidFill>
                  <a:schemeClr val="tx1"/>
                </a:solidFill>
                <a:cs typeface="Kalimati" panose="00000400000000000000" pitchFamily="2"/>
              </a:rPr>
              <a:t>(०) लेखि बाँकी महल खाली छोडेको </a:t>
            </a:r>
            <a:endParaRPr lang="en-US" sz="2000" dirty="0">
              <a:solidFill>
                <a:schemeClr val="tx1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1231702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58059" y="6408893"/>
            <a:ext cx="901088" cy="437868"/>
          </a:xfrm>
        </p:spPr>
        <p:txBody>
          <a:bodyPr/>
          <a:lstStyle/>
          <a:p>
            <a:fld id="{2840B2E4-A264-431E-ABDE-38E3BCDA5876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CE85F-279B-4EF9-A3CB-04433CCE1907}"/>
              </a:ext>
            </a:extLst>
          </p:cNvPr>
          <p:cNvSpPr txBox="1"/>
          <p:nvPr/>
        </p:nvSpPr>
        <p:spPr>
          <a:xfrm>
            <a:off x="29423" y="1635551"/>
            <a:ext cx="10559159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जनगणनामा कुन कुन घरमा मुख्य प्रश्नावली भर्ने भनी चिन्न यस महलमा परिवार बसोवास गर्ने घरको मात्र छुट्टै जनगणना घर क्रमसंख्या कायम गर्न खोजिएको छ ।</a:t>
            </a:r>
          </a:p>
          <a:p>
            <a:pPr marL="287338" indent="-28733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एउटै घरमा बस्ने सबै परिवारको लागि जनगणना घर क्रमसंख्या एउटै दोहोर्याउनु पर्छ</a:t>
            </a:r>
          </a:p>
          <a:p>
            <a:pPr marL="287338" indent="-287338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उदाहरणको लागि तीन परिवार बसेको घरको जनगणना घर क्रमसंख्या पहिलो परिवार देखि तेश्रो परिवारसम्म एउटै दोहोर्याउनु पर्छ । यी परिवारहरुको जनगणना परिवार क्रम संख्या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मात्र फरक फरक हुन्छ ।</a:t>
            </a:r>
          </a:p>
          <a:p>
            <a:pPr marL="287338" indent="-2873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जनगणना प्रयोगको लागि परिवार बसोवास गरेको घर नै जनगणना घर हो ।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A997B9-2853-4D5E-991C-CCA03898D66C}"/>
              </a:ext>
            </a:extLst>
          </p:cNvPr>
          <p:cNvSpPr txBox="1"/>
          <p:nvPr/>
        </p:nvSpPr>
        <p:spPr>
          <a:xfrm>
            <a:off x="663594" y="733472"/>
            <a:ext cx="10413709" cy="541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महल ६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: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जनगणना घर क्रमसंख्या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529FA7-9E82-4435-96CA-8D9BD2597C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875"/>
          <a:stretch/>
        </p:blipFill>
        <p:spPr>
          <a:xfrm>
            <a:off x="10588583" y="1090494"/>
            <a:ext cx="1559456" cy="51611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10412A-CDB7-4631-89AF-325CCBED0EDF}"/>
              </a:ext>
            </a:extLst>
          </p:cNvPr>
          <p:cNvSpPr txBox="1"/>
          <p:nvPr/>
        </p:nvSpPr>
        <p:spPr>
          <a:xfrm>
            <a:off x="5417294" y="6460694"/>
            <a:ext cx="6156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ne-NP" sz="1800" b="1" i="0" u="none" strike="noStrike" kern="1200" cap="none" spc="0" normalizeH="0" baseline="0" noProof="0" dirty="0">
                <a:ln>
                  <a:noFill/>
                </a:ln>
                <a:solidFill>
                  <a:srgbClr val="142DAC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alimati" panose="00000400000000000000" pitchFamily="2"/>
              </a:rPr>
              <a:t>क्रमश: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684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A997B9-2853-4D5E-991C-CCA03898D66C}"/>
              </a:ext>
            </a:extLst>
          </p:cNvPr>
          <p:cNvSpPr txBox="1"/>
          <p:nvPr/>
        </p:nvSpPr>
        <p:spPr>
          <a:xfrm>
            <a:off x="62702" y="713347"/>
            <a:ext cx="58678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महल ६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: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जनगणना घरक्रमसंख्या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099352-43C8-42D6-96CA-1BE272D378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897"/>
          <a:stretch/>
        </p:blipFill>
        <p:spPr>
          <a:xfrm>
            <a:off x="6021569" y="697489"/>
            <a:ext cx="6209960" cy="6224555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D6FD3CFA-15F8-465E-B2AC-C543BF8E82A5}"/>
              </a:ext>
            </a:extLst>
          </p:cNvPr>
          <p:cNvSpPr/>
          <p:nvPr/>
        </p:nvSpPr>
        <p:spPr>
          <a:xfrm>
            <a:off x="62703" y="4500152"/>
            <a:ext cx="5575226" cy="2240282"/>
          </a:xfrm>
          <a:prstGeom prst="wedgeRoundRectCallout">
            <a:avLst>
              <a:gd name="adj1" fmla="val 94458"/>
              <a:gd name="adj2" fmla="val -20241"/>
              <a:gd name="adj3" fmla="val 16667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e-N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Kalimati" panose="00000400000000000000" pitchFamily="2"/>
              </a:rPr>
              <a:t>घरको प्रयोगको महलमा जुनसुकै संकेत नम्बर आएपनि महल ४ मा कुनै घरपरिवार बसेको देखिएको घरको जनगणना घर क्रमसंख्या उल्लेख गर्नुपर्दछ । 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29A9EB67-0502-4D65-BD15-A6A2574A62C8}"/>
              </a:ext>
            </a:extLst>
          </p:cNvPr>
          <p:cNvSpPr/>
          <p:nvPr/>
        </p:nvSpPr>
        <p:spPr>
          <a:xfrm>
            <a:off x="150229" y="1294611"/>
            <a:ext cx="5360996" cy="2832666"/>
          </a:xfrm>
          <a:prstGeom prst="wedgeRoundRectCallout">
            <a:avLst>
              <a:gd name="adj1" fmla="val 96516"/>
              <a:gd name="adj2" fmla="val 1906"/>
              <a:gd name="adj3" fmla="val 16667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e-N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Kalimati" panose="00000400000000000000" pitchFamily="2"/>
              </a:rPr>
              <a:t>एउटा घरमा एक भन्दा बढी परिवार बसेको अवस्थामा प्रत्येक हरफमा घरको </a:t>
            </a:r>
            <a:r>
              <a:rPr kumimoji="0" lang="ne-NP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Kalimati" panose="00000400000000000000" pitchFamily="2"/>
              </a:rPr>
              <a:t>प्रयोग लेख्नु पर्दैन </a:t>
            </a:r>
            <a:r>
              <a:rPr lang="ne-NP" sz="2400" dirty="0">
                <a:solidFill>
                  <a:prstClr val="black"/>
                </a:solidFill>
                <a:latin typeface="Calibri"/>
                <a:cs typeface="Kalimati" panose="00000400000000000000" pitchFamily="2"/>
              </a:rPr>
              <a:t>तर </a:t>
            </a:r>
            <a:r>
              <a:rPr kumimoji="0" lang="ne-N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Kalimati" panose="00000400000000000000" pitchFamily="2"/>
              </a:rPr>
              <a:t>त्यस्तो घरको सबै हरफमा जनगणना घर क्रमसंख्या लेख्नुपर्दछ ।</a:t>
            </a:r>
          </a:p>
        </p:txBody>
      </p:sp>
      <p:sp>
        <p:nvSpPr>
          <p:cNvPr id="11" name="Right Bracket 10">
            <a:extLst>
              <a:ext uri="{FF2B5EF4-FFF2-40B4-BE49-F238E27FC236}">
                <a16:creationId xmlns:a16="http://schemas.microsoft.com/office/drawing/2014/main" id="{DDD79412-E8FD-4A49-8791-977D761B8A5C}"/>
              </a:ext>
            </a:extLst>
          </p:cNvPr>
          <p:cNvSpPr/>
          <p:nvPr/>
        </p:nvSpPr>
        <p:spPr>
          <a:xfrm flipH="1">
            <a:off x="8113337" y="2440142"/>
            <a:ext cx="367069" cy="877824"/>
          </a:xfrm>
          <a:prstGeom prst="rightBracke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54BCAB4E-12C6-4885-A1ED-BE1E3B329751}"/>
              </a:ext>
            </a:extLst>
          </p:cNvPr>
          <p:cNvSpPr/>
          <p:nvPr/>
        </p:nvSpPr>
        <p:spPr>
          <a:xfrm>
            <a:off x="8041495" y="4958661"/>
            <a:ext cx="224681" cy="381435"/>
          </a:xfrm>
          <a:prstGeom prst="lef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30826221-E359-4E1C-93D1-482DF4C22FB4}"/>
              </a:ext>
            </a:extLst>
          </p:cNvPr>
          <p:cNvSpPr/>
          <p:nvPr/>
        </p:nvSpPr>
        <p:spPr>
          <a:xfrm flipH="1">
            <a:off x="11928751" y="4933405"/>
            <a:ext cx="224681" cy="381435"/>
          </a:xfrm>
          <a:prstGeom prst="leftBrace">
            <a:avLst>
              <a:gd name="adj1" fmla="val 0"/>
              <a:gd name="adj2" fmla="val 50000"/>
            </a:avLst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1F6BD328-9628-4522-ABD7-662E92EE0B86}"/>
              </a:ext>
            </a:extLst>
          </p:cNvPr>
          <p:cNvSpPr/>
          <p:nvPr/>
        </p:nvSpPr>
        <p:spPr>
          <a:xfrm>
            <a:off x="11638009" y="2582526"/>
            <a:ext cx="367069" cy="733041"/>
          </a:xfrm>
          <a:prstGeom prst="rightBracke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07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00590" y="6440791"/>
            <a:ext cx="901088" cy="437868"/>
          </a:xfrm>
        </p:spPr>
        <p:txBody>
          <a:bodyPr/>
          <a:lstStyle/>
          <a:p>
            <a:fld id="{2840B2E4-A264-431E-ABDE-38E3BCDA5876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CE85F-279B-4EF9-A3CB-04433CCE1907}"/>
              </a:ext>
            </a:extLst>
          </p:cNvPr>
          <p:cNvSpPr txBox="1"/>
          <p:nvPr/>
        </p:nvSpPr>
        <p:spPr>
          <a:xfrm>
            <a:off x="196571" y="1432826"/>
            <a:ext cx="5566971" cy="2589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ne-NP" sz="2200" b="1" dirty="0"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साधारणतया भान्सा सहित प्रयोग गरिएको घर जनगणना घर अन्तर्गत पर्दछ । एउटै परिवारका व्यक्तिहरू विभिन्न प्रयोगका घरमा बाँडिएर बस्ने भएमा जुन घरमा परिवारमुली बस्दछन्, त्यस घरलाई जनगणना घर मान्न उपयुक्त हुन्छ ।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A997B9-2853-4D5E-991C-CCA03898D66C}"/>
              </a:ext>
            </a:extLst>
          </p:cNvPr>
          <p:cNvSpPr txBox="1"/>
          <p:nvPr/>
        </p:nvSpPr>
        <p:spPr>
          <a:xfrm>
            <a:off x="-52251" y="728957"/>
            <a:ext cx="60663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महल ६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: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जनगणना घर क्रमसंख्या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212B83-A8F4-474C-8C60-68F41026D5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897"/>
          <a:stretch/>
        </p:blipFill>
        <p:spPr>
          <a:xfrm>
            <a:off x="6102438" y="902031"/>
            <a:ext cx="5709776" cy="5723195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385329B8-53E4-49EC-BEBB-E91AFC7CEBAC}"/>
              </a:ext>
            </a:extLst>
          </p:cNvPr>
          <p:cNvSpPr/>
          <p:nvPr/>
        </p:nvSpPr>
        <p:spPr>
          <a:xfrm>
            <a:off x="213609" y="4240078"/>
            <a:ext cx="4915967" cy="2458430"/>
          </a:xfrm>
          <a:prstGeom prst="wedgeRoundRectCallout">
            <a:avLst>
              <a:gd name="adj1" fmla="val 69681"/>
              <a:gd name="adj2" fmla="val 15320"/>
              <a:gd name="adj3" fmla="val 1666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e-NP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Kalimati" panose="00000400000000000000" pitchFamily="2"/>
              </a:rPr>
              <a:t>घर क्रमसंख्या र महल ६ को जनगणना घर क्रमसंख्या फरक हुनसक्छ । तर जनगणना घर क्रमसंख्या, घर क्रमसंख्या भन्दा बढी हुन सक्दैन ।</a:t>
            </a:r>
            <a:endParaRPr kumimoji="0" lang="ne-NP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Kalimati" panose="00000400000000000000" pitchFamily="2"/>
            </a:endParaRP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22E4E27D-4916-43F0-842F-DFAC85531698}"/>
              </a:ext>
            </a:extLst>
          </p:cNvPr>
          <p:cNvSpPr/>
          <p:nvPr/>
        </p:nvSpPr>
        <p:spPr>
          <a:xfrm>
            <a:off x="11372275" y="5192495"/>
            <a:ext cx="606116" cy="1272049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094BC0E2-BEF0-4D14-8A66-89F3E348C290}"/>
              </a:ext>
            </a:extLst>
          </p:cNvPr>
          <p:cNvSpPr/>
          <p:nvPr/>
        </p:nvSpPr>
        <p:spPr>
          <a:xfrm>
            <a:off x="5836485" y="5192496"/>
            <a:ext cx="741970" cy="1272049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4709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52287" y="6438457"/>
            <a:ext cx="901088" cy="437868"/>
          </a:xfrm>
        </p:spPr>
        <p:txBody>
          <a:bodyPr/>
          <a:lstStyle/>
          <a:p>
            <a:fld id="{2840B2E4-A264-431E-ABDE-38E3BCDA5876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652940-CFCB-4087-823F-FBE375965CB4}"/>
              </a:ext>
            </a:extLst>
          </p:cNvPr>
          <p:cNvSpPr txBox="1"/>
          <p:nvPr/>
        </p:nvSpPr>
        <p:spPr>
          <a:xfrm>
            <a:off x="54579" y="798102"/>
            <a:ext cx="6123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महल ७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: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जनगणना परिवार क्रमसंख्या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A6E9DD-729B-4851-A91B-4766FDE780AE}"/>
              </a:ext>
            </a:extLst>
          </p:cNvPr>
          <p:cNvSpPr txBox="1"/>
          <p:nvPr/>
        </p:nvSpPr>
        <p:spPr>
          <a:xfrm>
            <a:off x="104007" y="1699685"/>
            <a:ext cx="5954922" cy="1109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300" dirty="0">
                <a:cs typeface="Kalimati" panose="00000400000000000000" pitchFamily="2"/>
              </a:rPr>
              <a:t>गणना क्षेत्र भित्र जनगणना गरिने परिवारहरुको क्र.सं. यस महलमा क्रमानुसार लेख्दै जानुपर्दछ ।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5D72F5E-C1A8-40F8-A8C4-DFC715709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652905"/>
              </p:ext>
            </p:extLst>
          </p:nvPr>
        </p:nvGraphicFramePr>
        <p:xfrm>
          <a:off x="6186570" y="723960"/>
          <a:ext cx="5940987" cy="5093755"/>
        </p:xfrm>
        <a:graphic>
          <a:graphicData uri="http://schemas.openxmlformats.org/drawingml/2006/table">
            <a:tbl>
              <a:tblPr/>
              <a:tblGrid>
                <a:gridCol w="954380">
                  <a:extLst>
                    <a:ext uri="{9D8B030D-6E8A-4147-A177-3AD203B41FA5}">
                      <a16:colId xmlns:a16="http://schemas.microsoft.com/office/drawing/2014/main" val="3798145150"/>
                    </a:ext>
                  </a:extLst>
                </a:gridCol>
                <a:gridCol w="524335">
                  <a:extLst>
                    <a:ext uri="{9D8B030D-6E8A-4147-A177-3AD203B41FA5}">
                      <a16:colId xmlns:a16="http://schemas.microsoft.com/office/drawing/2014/main" val="1003632671"/>
                    </a:ext>
                  </a:extLst>
                </a:gridCol>
                <a:gridCol w="1050253">
                  <a:extLst>
                    <a:ext uri="{9D8B030D-6E8A-4147-A177-3AD203B41FA5}">
                      <a16:colId xmlns:a16="http://schemas.microsoft.com/office/drawing/2014/main" val="150417879"/>
                    </a:ext>
                  </a:extLst>
                </a:gridCol>
                <a:gridCol w="1081605">
                  <a:extLst>
                    <a:ext uri="{9D8B030D-6E8A-4147-A177-3AD203B41FA5}">
                      <a16:colId xmlns:a16="http://schemas.microsoft.com/office/drawing/2014/main" val="3255293295"/>
                    </a:ext>
                  </a:extLst>
                </a:gridCol>
                <a:gridCol w="982327">
                  <a:extLst>
                    <a:ext uri="{9D8B030D-6E8A-4147-A177-3AD203B41FA5}">
                      <a16:colId xmlns:a16="http://schemas.microsoft.com/office/drawing/2014/main" val="12466599"/>
                    </a:ext>
                  </a:extLst>
                </a:gridCol>
                <a:gridCol w="663593">
                  <a:extLst>
                    <a:ext uri="{9D8B030D-6E8A-4147-A177-3AD203B41FA5}">
                      <a16:colId xmlns:a16="http://schemas.microsoft.com/office/drawing/2014/main" val="3691648949"/>
                    </a:ext>
                  </a:extLst>
                </a:gridCol>
                <a:gridCol w="684494">
                  <a:extLst>
                    <a:ext uri="{9D8B030D-6E8A-4147-A177-3AD203B41FA5}">
                      <a16:colId xmlns:a16="http://schemas.microsoft.com/office/drawing/2014/main" val="2818348285"/>
                    </a:ext>
                  </a:extLst>
                </a:gridCol>
              </a:tblGrid>
              <a:tr h="19931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3/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=;+=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slt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tnfsf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 5 / ag]sf]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slt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jif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{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eof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 &lt;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d'Vo?kdf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s] sf]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nflu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k|of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]u ul/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Psf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 5 &lt; -sf]8_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3/df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slt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kl/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/ a:g'x'G5 &lt; -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cnu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cnu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efG;f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u/L a;]sf_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3/df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a;f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af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; u/]sf kl/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/sf]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=;+=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hgu0fgf 3/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qmd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;+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Vof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Himchuli" pitchFamily="2" charset="0"/>
                      </a:endParaRP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hgu0fgf  kl/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jf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/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qmd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;+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Vof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Himchuli" pitchFamily="2" charset="0"/>
                      </a:endParaRP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7081085"/>
                  </a:ext>
                </a:extLst>
              </a:tr>
              <a:tr h="2203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-!_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-@_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-#_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-$_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-%_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-^_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-&amp;_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521603"/>
                  </a:ext>
                </a:extLst>
              </a:tr>
              <a:tr h="4474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 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 </a:t>
                      </a:r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en-US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771141"/>
                  </a:ext>
                </a:extLst>
              </a:tr>
              <a:tr h="4372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ne-N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</a:t>
                      </a:r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Mangal" panose="02040503050203030202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32462"/>
                  </a:ext>
                </a:extLst>
              </a:tr>
              <a:tr h="3737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===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      ======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Mangal" panose="02040503050203030202" pitchFamily="18" charset="0"/>
                        </a:rPr>
                        <a:t>-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Mangal" panose="02040503050203030202" pitchFamily="18" charset="0"/>
                        </a:rPr>
                        <a:t>-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6125981"/>
                  </a:ext>
                </a:extLst>
              </a:tr>
              <a:tr h="4372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   </a:t>
                      </a:r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 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696047"/>
                  </a:ext>
                </a:extLst>
              </a:tr>
              <a:tr h="4372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</a:t>
                      </a:r>
                    </a:p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</a:t>
                      </a:r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18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996114"/>
                  </a:ext>
                </a:extLst>
              </a:tr>
              <a:tr h="3737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===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      ======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Mangal" panose="02040503050203030202" pitchFamily="18" charset="0"/>
                        </a:rPr>
                        <a:t>– 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Mangal" panose="02040503050203030202" pitchFamily="18" charset="0"/>
                        </a:rPr>
                        <a:t>– 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488803"/>
                  </a:ext>
                </a:extLst>
              </a:tr>
              <a:tr h="3737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===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      ======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6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108004"/>
                  </a:ext>
                </a:extLst>
              </a:tr>
            </a:tbl>
          </a:graphicData>
        </a:graphic>
      </p:graphicFrame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30832686-E297-4E77-89FF-B84521BBD000}"/>
              </a:ext>
            </a:extLst>
          </p:cNvPr>
          <p:cNvSpPr/>
          <p:nvPr/>
        </p:nvSpPr>
        <p:spPr>
          <a:xfrm>
            <a:off x="141078" y="3756878"/>
            <a:ext cx="5779009" cy="2764100"/>
          </a:xfrm>
          <a:prstGeom prst="wedgeRectCallout">
            <a:avLst>
              <a:gd name="adj1" fmla="val 131952"/>
              <a:gd name="adj2" fmla="val 5256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ne-NP" sz="2400" b="1" dirty="0">
                <a:solidFill>
                  <a:schemeClr val="tx1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एउटा घरमा बसोवास गरेका एकभन्दा बढी परिवार भए जनगणना घर क्रमसंख्या उही हुन्छ, तर जनगणना परिवार क्रमसंख्या भने क्रमशः थप हुँदै जान्छ । 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B0652B81-F337-432A-9045-0826A6291803}"/>
              </a:ext>
            </a:extLst>
          </p:cNvPr>
          <p:cNvSpPr/>
          <p:nvPr/>
        </p:nvSpPr>
        <p:spPr>
          <a:xfrm>
            <a:off x="10852622" y="4680211"/>
            <a:ext cx="329184" cy="1137504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E3D0E7AB-CD47-4230-9808-278628C22DD4}"/>
              </a:ext>
            </a:extLst>
          </p:cNvPr>
          <p:cNvSpPr/>
          <p:nvPr/>
        </p:nvSpPr>
        <p:spPr>
          <a:xfrm>
            <a:off x="11857592" y="4714933"/>
            <a:ext cx="394250" cy="1137504"/>
          </a:xfrm>
          <a:prstGeom prst="rightBrace">
            <a:avLst>
              <a:gd name="adj1" fmla="val 0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16F10E-A44D-4313-8819-8CC78278A373}"/>
              </a:ext>
            </a:extLst>
          </p:cNvPr>
          <p:cNvSpPr txBox="1"/>
          <p:nvPr/>
        </p:nvSpPr>
        <p:spPr>
          <a:xfrm>
            <a:off x="5417294" y="6460694"/>
            <a:ext cx="6156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ne-NP" sz="1800" b="1" i="0" u="none" strike="noStrike" kern="1200" cap="none" spc="0" normalizeH="0" baseline="0" noProof="0" dirty="0">
                <a:ln>
                  <a:noFill/>
                </a:ln>
                <a:solidFill>
                  <a:srgbClr val="142DAC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alimati" panose="00000400000000000000" pitchFamily="2"/>
              </a:rPr>
              <a:t>क्रमश: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06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103429" y="6268335"/>
            <a:ext cx="901088" cy="437868"/>
          </a:xfrm>
        </p:spPr>
        <p:txBody>
          <a:bodyPr/>
          <a:lstStyle/>
          <a:p>
            <a:fld id="{2840B2E4-A264-431E-ABDE-38E3BCDA5876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652940-CFCB-4087-823F-FBE375965CB4}"/>
              </a:ext>
            </a:extLst>
          </p:cNvPr>
          <p:cNvSpPr txBox="1"/>
          <p:nvPr/>
        </p:nvSpPr>
        <p:spPr>
          <a:xfrm>
            <a:off x="-1" y="785843"/>
            <a:ext cx="55612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महल ७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: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जनगणना परिवार क्रमसंख्या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A6E9DD-729B-4851-A91B-4766FDE780AE}"/>
              </a:ext>
            </a:extLst>
          </p:cNvPr>
          <p:cNvSpPr txBox="1"/>
          <p:nvPr/>
        </p:nvSpPr>
        <p:spPr>
          <a:xfrm>
            <a:off x="141078" y="1316623"/>
            <a:ext cx="5230369" cy="2702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300" dirty="0">
                <a:cs typeface="Kalimati" panose="00000400000000000000" pitchFamily="2"/>
              </a:rPr>
              <a:t>जनगणना घर क्रमसंख्या र जनगणना परिवार क्रमसंख्या फरक फरक पर्न आउन सक्छ तर जनगणना घर क्रमसंख्या भन्दा जनगणना परिवार क्रमसंख्या बरावर वा बढी हुनुपर्दछ ।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2C4CEA4-7D20-4922-9571-83F941BB37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208433"/>
              </p:ext>
            </p:extLst>
          </p:nvPr>
        </p:nvGraphicFramePr>
        <p:xfrm>
          <a:off x="5477133" y="843322"/>
          <a:ext cx="6076840" cy="5736857"/>
        </p:xfrm>
        <a:graphic>
          <a:graphicData uri="http://schemas.openxmlformats.org/drawingml/2006/table">
            <a:tbl>
              <a:tblPr/>
              <a:tblGrid>
                <a:gridCol w="868120">
                  <a:extLst>
                    <a:ext uri="{9D8B030D-6E8A-4147-A177-3AD203B41FA5}">
                      <a16:colId xmlns:a16="http://schemas.microsoft.com/office/drawing/2014/main" val="2134859840"/>
                    </a:ext>
                  </a:extLst>
                </a:gridCol>
                <a:gridCol w="868120">
                  <a:extLst>
                    <a:ext uri="{9D8B030D-6E8A-4147-A177-3AD203B41FA5}">
                      <a16:colId xmlns:a16="http://schemas.microsoft.com/office/drawing/2014/main" val="2293275508"/>
                    </a:ext>
                  </a:extLst>
                </a:gridCol>
                <a:gridCol w="868120">
                  <a:extLst>
                    <a:ext uri="{9D8B030D-6E8A-4147-A177-3AD203B41FA5}">
                      <a16:colId xmlns:a16="http://schemas.microsoft.com/office/drawing/2014/main" val="3108650570"/>
                    </a:ext>
                  </a:extLst>
                </a:gridCol>
                <a:gridCol w="868120">
                  <a:extLst>
                    <a:ext uri="{9D8B030D-6E8A-4147-A177-3AD203B41FA5}">
                      <a16:colId xmlns:a16="http://schemas.microsoft.com/office/drawing/2014/main" val="1765900212"/>
                    </a:ext>
                  </a:extLst>
                </a:gridCol>
                <a:gridCol w="868120">
                  <a:extLst>
                    <a:ext uri="{9D8B030D-6E8A-4147-A177-3AD203B41FA5}">
                      <a16:colId xmlns:a16="http://schemas.microsoft.com/office/drawing/2014/main" val="3698844797"/>
                    </a:ext>
                  </a:extLst>
                </a:gridCol>
                <a:gridCol w="868120">
                  <a:extLst>
                    <a:ext uri="{9D8B030D-6E8A-4147-A177-3AD203B41FA5}">
                      <a16:colId xmlns:a16="http://schemas.microsoft.com/office/drawing/2014/main" val="1561851531"/>
                    </a:ext>
                  </a:extLst>
                </a:gridCol>
                <a:gridCol w="868120">
                  <a:extLst>
                    <a:ext uri="{9D8B030D-6E8A-4147-A177-3AD203B41FA5}">
                      <a16:colId xmlns:a16="http://schemas.microsoft.com/office/drawing/2014/main" val="755002410"/>
                    </a:ext>
                  </a:extLst>
                </a:gridCol>
              </a:tblGrid>
              <a:tr h="114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3/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=;+=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slt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tnfsf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 5 / ag]sf]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slt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jif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{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eof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 &lt;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d'Vo?kdf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s] sf]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nflu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k|of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]u ul/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Psf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 5 &lt; -sf]8_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3/df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slt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kl/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/ a:g'x'G5 &lt; -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cnu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cnu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efG;f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u/L a;]sf_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3/df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a;f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af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; u/]sf kl/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/sf]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=;+=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hgu0fgf 3/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qmd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;+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Vof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Himchuli" pitchFamily="2" charset="0"/>
                      </a:endParaRP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hgu0fgf  kl/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/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qmd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;+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Vof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Himchuli" pitchFamily="2" charset="0"/>
                      </a:endParaRP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887710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-!_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-@_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-#_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-$_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-%_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-^_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-&amp;_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109639"/>
                  </a:ext>
                </a:extLst>
              </a:tr>
              <a:tr h="3772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936558"/>
                  </a:ext>
                </a:extLst>
              </a:tr>
              <a:tr h="3772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…. </a:t>
                      </a: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         ==== jif{</a:t>
                      </a:r>
                      <a:endParaRPr lang="en-US" sz="1300" b="0" i="0" u="none" strike="noStrike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544764"/>
                  </a:ext>
                </a:extLst>
              </a:tr>
              <a:tr h="3772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=====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298450"/>
                  </a:ext>
                </a:extLst>
              </a:tr>
              <a:tr h="3772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…. </a:t>
                      </a: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         ==== jif{</a:t>
                      </a:r>
                      <a:endParaRPr lang="en-US" sz="1300" b="0" i="0" u="none" strike="noStrike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0471277"/>
                  </a:ext>
                </a:extLst>
              </a:tr>
              <a:tr h="3772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=====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756312"/>
                  </a:ext>
                </a:extLst>
              </a:tr>
              <a:tr h="3772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61126"/>
                  </a:ext>
                </a:extLst>
              </a:tr>
              <a:tr h="3772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</a:t>
                      </a:r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627177"/>
                  </a:ext>
                </a:extLst>
              </a:tr>
              <a:tr h="3772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e-NP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466829"/>
                  </a:ext>
                </a:extLst>
              </a:tr>
              <a:tr h="3772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5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24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734011"/>
                  </a:ext>
                </a:extLst>
              </a:tr>
              <a:tr h="3772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697411"/>
                  </a:ext>
                </a:extLst>
              </a:tr>
              <a:tr h="3772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</a:t>
                      </a:r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35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667034"/>
                  </a:ext>
                </a:extLst>
              </a:tr>
            </a:tbl>
          </a:graphicData>
        </a:graphic>
      </p:graphicFrame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99304137-0A35-4A91-9EE2-B692D1322A58}"/>
              </a:ext>
            </a:extLst>
          </p:cNvPr>
          <p:cNvSpPr/>
          <p:nvPr/>
        </p:nvSpPr>
        <p:spPr>
          <a:xfrm>
            <a:off x="250807" y="4174889"/>
            <a:ext cx="4838482" cy="2466268"/>
          </a:xfrm>
          <a:prstGeom prst="wedgeRoundRectCallout">
            <a:avLst>
              <a:gd name="adj1" fmla="val 147417"/>
              <a:gd name="adj2" fmla="val -42161"/>
              <a:gd name="adj3" fmla="val 16667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ne-NP" sz="2000" b="1" dirty="0">
                <a:solidFill>
                  <a:schemeClr val="tx1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जनगणना परिवार क्रमसंख्या कहिल्यै दोहोरिदैन । तर एउटै घरमा दुई वा दुईभन्दा बढी परिवारहरू वसोवास गरिरहेको भएमा जनगणना घर क्रमसंख्या भने दोहोरिन्छ ।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0BDE6F18-33DA-42C0-847D-1015F72470C9}"/>
              </a:ext>
            </a:extLst>
          </p:cNvPr>
          <p:cNvSpPr/>
          <p:nvPr/>
        </p:nvSpPr>
        <p:spPr>
          <a:xfrm>
            <a:off x="9573401" y="2215461"/>
            <a:ext cx="787814" cy="4364718"/>
          </a:xfrm>
          <a:prstGeom prst="lef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33AABB23-9A92-4F7F-BEDC-CB59293AA771}"/>
              </a:ext>
            </a:extLst>
          </p:cNvPr>
          <p:cNvSpPr/>
          <p:nvPr/>
        </p:nvSpPr>
        <p:spPr>
          <a:xfrm flipH="1">
            <a:off x="10871224" y="2252899"/>
            <a:ext cx="1254594" cy="4289842"/>
          </a:xfrm>
          <a:prstGeom prst="leftBrace">
            <a:avLst>
              <a:gd name="adj1" fmla="val 8333"/>
              <a:gd name="adj2" fmla="val 47725"/>
            </a:avLst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07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120178" y="592089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79324" y="6408895"/>
            <a:ext cx="901088" cy="437868"/>
          </a:xfrm>
        </p:spPr>
        <p:txBody>
          <a:bodyPr/>
          <a:lstStyle/>
          <a:p>
            <a:fld id="{2840B2E4-A264-431E-ABDE-38E3BCDA5876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5853FF-186C-42CF-BC7E-4F4C8FE04426}"/>
              </a:ext>
            </a:extLst>
          </p:cNvPr>
          <p:cNvSpPr txBox="1"/>
          <p:nvPr/>
        </p:nvSpPr>
        <p:spPr>
          <a:xfrm>
            <a:off x="511441" y="2918170"/>
            <a:ext cx="222131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महल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१ देखि महल ७ सम्म भर्ने तरिका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BD37F37-1EA1-4D87-8759-AA55BAEBA7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441504"/>
              </p:ext>
            </p:extLst>
          </p:nvPr>
        </p:nvGraphicFramePr>
        <p:xfrm>
          <a:off x="3479945" y="654517"/>
          <a:ext cx="7832489" cy="6006491"/>
        </p:xfrm>
        <a:graphic>
          <a:graphicData uri="http://schemas.openxmlformats.org/drawingml/2006/table">
            <a:tbl>
              <a:tblPr/>
              <a:tblGrid>
                <a:gridCol w="1045772">
                  <a:extLst>
                    <a:ext uri="{9D8B030D-6E8A-4147-A177-3AD203B41FA5}">
                      <a16:colId xmlns:a16="http://schemas.microsoft.com/office/drawing/2014/main" val="3798145150"/>
                    </a:ext>
                  </a:extLst>
                </a:gridCol>
                <a:gridCol w="945008">
                  <a:extLst>
                    <a:ext uri="{9D8B030D-6E8A-4147-A177-3AD203B41FA5}">
                      <a16:colId xmlns:a16="http://schemas.microsoft.com/office/drawing/2014/main" val="1003632671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150417879"/>
                    </a:ext>
                  </a:extLst>
                </a:gridCol>
                <a:gridCol w="1416014">
                  <a:extLst>
                    <a:ext uri="{9D8B030D-6E8A-4147-A177-3AD203B41FA5}">
                      <a16:colId xmlns:a16="http://schemas.microsoft.com/office/drawing/2014/main" val="3255293295"/>
                    </a:ext>
                  </a:extLst>
                </a:gridCol>
                <a:gridCol w="1107730">
                  <a:extLst>
                    <a:ext uri="{9D8B030D-6E8A-4147-A177-3AD203B41FA5}">
                      <a16:colId xmlns:a16="http://schemas.microsoft.com/office/drawing/2014/main" val="12466599"/>
                    </a:ext>
                  </a:extLst>
                </a:gridCol>
                <a:gridCol w="891480">
                  <a:extLst>
                    <a:ext uri="{9D8B030D-6E8A-4147-A177-3AD203B41FA5}">
                      <a16:colId xmlns:a16="http://schemas.microsoft.com/office/drawing/2014/main" val="3691648949"/>
                    </a:ext>
                  </a:extLst>
                </a:gridCol>
                <a:gridCol w="1120200">
                  <a:extLst>
                    <a:ext uri="{9D8B030D-6E8A-4147-A177-3AD203B41FA5}">
                      <a16:colId xmlns:a16="http://schemas.microsoft.com/office/drawing/2014/main" val="2818348285"/>
                    </a:ext>
                  </a:extLst>
                </a:gridCol>
              </a:tblGrid>
              <a:tr h="9234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3/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=;+=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slt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tnfsf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 5 / ag]sf]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slt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jif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{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eof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 &lt;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d'Vo?kdf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s] sf]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nflu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k|of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]u ul/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Psf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 5 &lt; -sf]8_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3/df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slt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kl/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/ a:g'x'G5 &lt; -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cnu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cnu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efG;f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u/L a;]sf_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3/df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a;f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af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; u/]sf kl/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/sf]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=;+=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hgu0fgf 3/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qmd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;+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Vof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Himchuli" pitchFamily="2" charset="0"/>
                      </a:endParaRP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hgu0fgf  kl/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/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qmd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;+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Vof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Himchuli" pitchFamily="2" charset="0"/>
                      </a:endParaRP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7081085"/>
                  </a:ext>
                </a:extLst>
              </a:tr>
              <a:tr h="2203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-!_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-@_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-#_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-$_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-%_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-^_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-&amp;_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521603"/>
                  </a:ext>
                </a:extLst>
              </a:tr>
              <a:tr h="4474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 B" pitchFamily="2" charset="0"/>
                        </a:rPr>
                        <a:t> 2 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</a:t>
                      </a:r>
                    </a:p>
                    <a:p>
                      <a:pPr marL="0" indent="0"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en-US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771141"/>
                  </a:ext>
                </a:extLst>
              </a:tr>
              <a:tr h="4372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ne-N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Mangal" panose="02040503050203030202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32462"/>
                  </a:ext>
                </a:extLst>
              </a:tr>
              <a:tr h="3737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===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      ======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Mangal" panose="02040503050203030202" pitchFamily="18" charset="0"/>
                        </a:rPr>
                        <a:t>-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400" b="0" i="0" u="none" strike="noStrike">
                          <a:solidFill>
                            <a:srgbClr val="0000FF"/>
                          </a:solidFill>
                          <a:effectLst/>
                          <a:latin typeface="Mangal" panose="02040503050203030202" pitchFamily="18" charset="0"/>
                        </a:rPr>
                        <a:t>-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6125981"/>
                  </a:ext>
                </a:extLst>
              </a:tr>
              <a:tr h="4372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</a:p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</a:t>
                      </a:r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 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 -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696047"/>
                  </a:ext>
                </a:extLst>
              </a:tr>
              <a:tr h="4372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</a:t>
                      </a:r>
                    </a:p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</a:t>
                      </a:r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18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996114"/>
                  </a:ext>
                </a:extLst>
              </a:tr>
              <a:tr h="3737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===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      ======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Mangal" panose="02040503050203030202" pitchFamily="18" charset="0"/>
                        </a:rPr>
                        <a:t>– 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e-NP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Mangal" panose="02040503050203030202" pitchFamily="18" charset="0"/>
                        </a:rPr>
                        <a:t>– 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488803"/>
                  </a:ext>
                </a:extLst>
              </a:tr>
              <a:tr h="3737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===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      ======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6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108004"/>
                  </a:ext>
                </a:extLst>
              </a:tr>
              <a:tr h="3737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</a:p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  <a:r>
                        <a:rPr lang="en-US" sz="12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543972"/>
                  </a:ext>
                </a:extLst>
              </a:tr>
              <a:tr h="3737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5</a:t>
                      </a:r>
                      <a:endParaRPr lang="en-US" sz="24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===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      ======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–</a:t>
                      </a:r>
                      <a:endParaRPr lang="en-US" sz="24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–</a:t>
                      </a:r>
                      <a:endParaRPr lang="en-US" sz="24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8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0775480"/>
                  </a:ext>
                </a:extLst>
              </a:tr>
              <a:tr h="3737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6</a:t>
                      </a:r>
                      <a:endParaRPr lang="en-US" sz="24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</a:p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</a:t>
                      </a:r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15 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0</a:t>
                      </a:r>
                      <a:endParaRPr lang="en-US" sz="24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675101"/>
                  </a:ext>
                </a:extLst>
              </a:tr>
              <a:tr h="3737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</a:t>
                      </a:r>
                    </a:p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</a:t>
                      </a:r>
                      <a:r>
                        <a:rPr lang="en-US" sz="12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977567"/>
                  </a:ext>
                </a:extLst>
              </a:tr>
              <a:tr h="3737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8</a:t>
                      </a:r>
                      <a:endParaRPr lang="en-US" sz="24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3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tnf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    </a:t>
                      </a:r>
                    </a:p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  </a:t>
                      </a:r>
                      <a:r>
                        <a:rPr lang="en-US" sz="12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13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 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jif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  <a:ea typeface="HimchuliBold"/>
                        </a:rPr>
                        <a:t>{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HimchuliBold"/>
                        </a:rPr>
                        <a:t>10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1" marR="2281" marT="2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33743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7BBE984-CF4E-4B6B-B71A-4A823B5E62E4}"/>
              </a:ext>
            </a:extLst>
          </p:cNvPr>
          <p:cNvSpPr txBox="1"/>
          <p:nvPr/>
        </p:nvSpPr>
        <p:spPr>
          <a:xfrm>
            <a:off x="79732" y="6460694"/>
            <a:ext cx="6156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ne-NP" sz="1800" b="1" i="0" u="none" strike="noStrike" kern="1200" cap="none" spc="0" normalizeH="0" baseline="0" noProof="0" dirty="0">
                <a:ln>
                  <a:noFill/>
                </a:ln>
                <a:solidFill>
                  <a:srgbClr val="142DAC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alimati" panose="00000400000000000000" pitchFamily="2"/>
              </a:rPr>
              <a:t>क्रमश: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381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120178" y="592089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5853FF-186C-42CF-BC7E-4F4C8FE04426}"/>
              </a:ext>
            </a:extLst>
          </p:cNvPr>
          <p:cNvSpPr txBox="1"/>
          <p:nvPr/>
        </p:nvSpPr>
        <p:spPr>
          <a:xfrm>
            <a:off x="751797" y="2921843"/>
            <a:ext cx="222131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महल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१ देखि महल ७ सम्म भर्ने तरिका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B374770-9A87-44D7-AEA6-7AAE2B5AE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089269"/>
              </p:ext>
            </p:extLst>
          </p:nvPr>
        </p:nvGraphicFramePr>
        <p:xfrm>
          <a:off x="4114556" y="36162"/>
          <a:ext cx="7325647" cy="6785675"/>
        </p:xfrm>
        <a:graphic>
          <a:graphicData uri="http://schemas.openxmlformats.org/drawingml/2006/table">
            <a:tbl>
              <a:tblPr/>
              <a:tblGrid>
                <a:gridCol w="1046521">
                  <a:extLst>
                    <a:ext uri="{9D8B030D-6E8A-4147-A177-3AD203B41FA5}">
                      <a16:colId xmlns:a16="http://schemas.microsoft.com/office/drawing/2014/main" val="2134859840"/>
                    </a:ext>
                  </a:extLst>
                </a:gridCol>
                <a:gridCol w="1046521">
                  <a:extLst>
                    <a:ext uri="{9D8B030D-6E8A-4147-A177-3AD203B41FA5}">
                      <a16:colId xmlns:a16="http://schemas.microsoft.com/office/drawing/2014/main" val="2293275508"/>
                    </a:ext>
                  </a:extLst>
                </a:gridCol>
                <a:gridCol w="1046521">
                  <a:extLst>
                    <a:ext uri="{9D8B030D-6E8A-4147-A177-3AD203B41FA5}">
                      <a16:colId xmlns:a16="http://schemas.microsoft.com/office/drawing/2014/main" val="3108650570"/>
                    </a:ext>
                  </a:extLst>
                </a:gridCol>
                <a:gridCol w="1212981">
                  <a:extLst>
                    <a:ext uri="{9D8B030D-6E8A-4147-A177-3AD203B41FA5}">
                      <a16:colId xmlns:a16="http://schemas.microsoft.com/office/drawing/2014/main" val="1765900212"/>
                    </a:ext>
                  </a:extLst>
                </a:gridCol>
                <a:gridCol w="1045028">
                  <a:extLst>
                    <a:ext uri="{9D8B030D-6E8A-4147-A177-3AD203B41FA5}">
                      <a16:colId xmlns:a16="http://schemas.microsoft.com/office/drawing/2014/main" val="3698844797"/>
                    </a:ext>
                  </a:extLst>
                </a:gridCol>
                <a:gridCol w="881554">
                  <a:extLst>
                    <a:ext uri="{9D8B030D-6E8A-4147-A177-3AD203B41FA5}">
                      <a16:colId xmlns:a16="http://schemas.microsoft.com/office/drawing/2014/main" val="1561851531"/>
                    </a:ext>
                  </a:extLst>
                </a:gridCol>
                <a:gridCol w="1046521">
                  <a:extLst>
                    <a:ext uri="{9D8B030D-6E8A-4147-A177-3AD203B41FA5}">
                      <a16:colId xmlns:a16="http://schemas.microsoft.com/office/drawing/2014/main" val="755002410"/>
                    </a:ext>
                  </a:extLst>
                </a:gridCol>
              </a:tblGrid>
              <a:tr h="10011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3/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=;+=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slt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tnfsf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 5 / ag]sf]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slt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jif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{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eof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 &lt;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d'Vo?kdf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s] sf]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nflu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k|of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]u ul/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Psf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 5 &lt; -sf]8_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3/df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slt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kl/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/ a:g'x'G5 &lt; -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cnu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cnu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efG;f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 u/L a;]sf_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of] 3/df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a;f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]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af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; u/]sf kl/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/sf]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=;+=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hgu0fgf 3/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qmd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;+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Vof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Himchuli" pitchFamily="2" charset="0"/>
                      </a:endParaRP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hgu0fgf  kl/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jf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/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qmd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;+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Vof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Himchuli" pitchFamily="2" charset="0"/>
                      </a:endParaRP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887710"/>
                  </a:ext>
                </a:extLst>
              </a:tr>
              <a:tr h="1469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-!_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-@_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-#_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-$_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-%_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-^_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Himchuli" pitchFamily="2" charset="0"/>
                        </a:rPr>
                        <a:t>-&amp;_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10963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…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</a:t>
                      </a:r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…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2 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7 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019787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64221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   ...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   ====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424051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93655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….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    ====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54476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=====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29845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…. </a:t>
                      </a: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         ==== jif{</a:t>
                      </a:r>
                      <a:endParaRPr lang="en-US" sz="1300" b="0" i="0" u="none" strike="noStrike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047127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75631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6112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4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62717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e-NP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46682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5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24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7340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…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</a:t>
                      </a:r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…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6974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1585" marR="1585" marT="158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tnf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    </a:t>
                      </a:r>
                    </a:p>
                    <a:p>
                      <a:pPr algn="ctr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  </a:t>
                      </a:r>
                      <a:r>
                        <a:rPr lang="en-US" sz="1300" b="0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35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endParaRPr lang="en-US" sz="13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1585" marR="1585" marT="15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667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7178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10990" y="6451601"/>
            <a:ext cx="655610" cy="36198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0B2E4-A264-431E-ABDE-38E3BCDA5876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ontasy Himali" panose="04020500000000000000" pitchFamily="8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ontasy Himali" panose="04020500000000000000" pitchFamily="82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0154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Kalimati" pitchFamily="2"/>
              </a:rPr>
              <a:t>कक्षा मूल्याङ्कन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B103D-02F8-4BA6-A76C-C750121315D7}"/>
              </a:ext>
            </a:extLst>
          </p:cNvPr>
          <p:cNvSpPr/>
          <p:nvPr/>
        </p:nvSpPr>
        <p:spPr>
          <a:xfrm>
            <a:off x="480739" y="1324762"/>
            <a:ext cx="11502153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hindiNumParenR"/>
              <a:tabLst/>
              <a:defRPr/>
            </a:pPr>
            <a:r>
              <a:rPr kumimoji="0" lang="ne-N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eti" pitchFamily="2" charset="0"/>
                <a:ea typeface="+mn-ea"/>
                <a:cs typeface="Kalimati" pitchFamily="2"/>
              </a:rPr>
              <a:t>घर तथा घरपरिवार सूचीकरण फारामका प्रश्नहरूलाई कति भागमा विभाजन गरिएको छ ?</a:t>
            </a:r>
          </a:p>
          <a:p>
            <a:pPr marL="457200" lvl="0" indent="-457200">
              <a:lnSpc>
                <a:spcPct val="150000"/>
              </a:lnSpc>
              <a:spcBef>
                <a:spcPts val="600"/>
              </a:spcBef>
              <a:buFontTx/>
              <a:buAutoNum type="hindiNumParenR"/>
              <a:defRPr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जनगणनाको सन्दर्भमा घरको </a:t>
            </a:r>
            <a:r>
              <a:rPr kumimoji="0" lang="ne-N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eti" pitchFamily="2" charset="0"/>
                <a:ea typeface="+mn-ea"/>
                <a:cs typeface="Kalimati" pitchFamily="2"/>
              </a:rPr>
              <a:t>मुख्य प्रयोग अनुसार घरहरूलाई कति प्रकारमा वर्गिकरण गरिएको छ  ? </a:t>
            </a:r>
          </a:p>
          <a:p>
            <a:pPr marL="457200" lvl="0" indent="-457200">
              <a:lnSpc>
                <a:spcPct val="150000"/>
              </a:lnSpc>
              <a:spcBef>
                <a:spcPts val="600"/>
              </a:spcBef>
              <a:buFontTx/>
              <a:buAutoNum type="hindiNumParenR"/>
              <a:defRPr/>
            </a:pPr>
            <a:r>
              <a:rPr kumimoji="0" lang="ne-N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eti" pitchFamily="2" charset="0"/>
                <a:ea typeface="+mn-ea"/>
                <a:cs typeface="Kalimati" pitchFamily="2"/>
              </a:rPr>
              <a:t>कुनै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घर एक </a:t>
            </a:r>
            <a:r>
              <a:rPr kumimoji="0" lang="ne-N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eti" pitchFamily="2" charset="0"/>
                <a:ea typeface="+mn-ea"/>
                <a:cs typeface="Kalimati" pitchFamily="2"/>
              </a:rPr>
              <a:t>भन्दा बढी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मिश्रितरूपमा प्रयोग भएको </a:t>
            </a:r>
            <a:r>
              <a:rPr kumimoji="0" lang="ne-N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eti" pitchFamily="2" charset="0"/>
                <a:ea typeface="+mn-ea"/>
                <a:cs typeface="Kalimati" pitchFamily="2"/>
              </a:rPr>
              <a:t> भए त्यस घरको मुख्य प्रयोग के हो कसरी छुट्याउने ?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FontTx/>
              <a:buAutoNum type="hindiNumParenR"/>
              <a:defRPr/>
            </a:pPr>
            <a:r>
              <a:rPr lang="ne-NP" sz="2400" dirty="0">
                <a:cs typeface="Kalimati" panose="00000400000000000000" pitchFamily="2"/>
              </a:rPr>
              <a:t>आवासिय बाहेक अन्य प्रकारका घरहरूमा गणना गर्नुपर्ने परिवार समेत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बसेको भए के गर्नुपर्दछ 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anose="00000400000000000000" pitchFamily="2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hindiNumParenR"/>
              <a:tabLst/>
              <a:defRPr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जनगणना घर क्रमसंख्या र जनगणना परिवार क्रमसंख्या के फरक छ </a:t>
            </a:r>
            <a:r>
              <a:rPr kumimoji="0" lang="ne-N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eti" pitchFamily="2" charset="0"/>
                <a:ea typeface="+mn-ea"/>
                <a:cs typeface="Kalimati" panose="00000400000000000000" pitchFamily="2"/>
              </a:rPr>
              <a:t>?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eti" pitchFamily="2" charset="0"/>
                <a:ea typeface="+mn-ea"/>
                <a:cs typeface="Kalimati" panose="00000400000000000000" pitchFamily="2"/>
              </a:rPr>
              <a:t> </a:t>
            </a:r>
            <a:endParaRPr kumimoji="0" lang="hi-I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eti" pitchFamily="2" charset="0"/>
              <a:ea typeface="+mn-ea"/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BE6DFC-129A-4D37-B834-D6E876B96B10}"/>
              </a:ext>
            </a:extLst>
          </p:cNvPr>
          <p:cNvSpPr txBox="1"/>
          <p:nvPr/>
        </p:nvSpPr>
        <p:spPr>
          <a:xfrm>
            <a:off x="5417294" y="6460694"/>
            <a:ext cx="6156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ne-NP" sz="1800" b="1" i="0" u="none" strike="noStrike" kern="1200" cap="none" spc="0" normalizeH="0" baseline="0" noProof="0" dirty="0">
                <a:ln>
                  <a:noFill/>
                </a:ln>
                <a:solidFill>
                  <a:srgbClr val="142DAC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alimati" panose="00000400000000000000" pitchFamily="2"/>
              </a:rPr>
              <a:t>क्रमश: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9220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448288" y="6451600"/>
            <a:ext cx="718312" cy="38163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0B2E4-A264-431E-ABDE-38E3BCDA5876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ontasy Himali" panose="04020500000000000000" pitchFamily="8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ontasy Himali" panose="04020500000000000000" pitchFamily="82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Kalimati" pitchFamily="2"/>
              </a:rPr>
              <a:t>कक्षा मूल्याङ्कन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B103D-02F8-4BA6-A76C-C750121315D7}"/>
              </a:ext>
            </a:extLst>
          </p:cNvPr>
          <p:cNvSpPr/>
          <p:nvPr/>
        </p:nvSpPr>
        <p:spPr>
          <a:xfrm>
            <a:off x="271734" y="1349699"/>
            <a:ext cx="10042447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hindiNumParenR"/>
              <a:tabLst/>
              <a:defRPr/>
            </a:pPr>
            <a:r>
              <a:rPr kumimoji="0" lang="ne-N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eti" pitchFamily="2" charset="0"/>
                <a:ea typeface="+mn-ea"/>
                <a:cs typeface="Kalimati" pitchFamily="2"/>
              </a:rPr>
              <a:t>घर तथा घरपरिवार सूचीकरण फारामका प्रश्नहरूलाई कति भागमा विभाजन गरिएको छ 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eti" pitchFamily="2" charset="0"/>
              <a:ea typeface="+mn-ea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उत्तर: 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	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घर तथा घरपरिवार सूचीकरण फारामका प्रश्नहरूलाई ५ भागमा विभाजन गरिएको छ</a:t>
            </a:r>
            <a:endParaRPr lang="en-US" sz="24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  <a:p>
            <a:pPr marL="461963" lvl="0" indent="-461963">
              <a:lnSpc>
                <a:spcPct val="150000"/>
              </a:lnSpc>
              <a:spcBef>
                <a:spcPts val="600"/>
              </a:spcBef>
              <a:tabLst>
                <a:tab pos="461963" algn="l"/>
              </a:tabLst>
              <a:defRPr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२) जनगणनाको सन्दर्भमा घरको मुख्य प्रयोग अनुसार घरहरूलाई कति प्रकारमा वर्गिकरण गरिएको छ  ? </a:t>
            </a:r>
          </a:p>
          <a:p>
            <a:pPr marL="461963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उत्तर: घरको मुख्य प्रयोग अनुसार घरहरूलाई निम्नानुसार विभिन्न १२ (बाह्र) प्रकारमा वर्गिकरण गरिएको छ । </a:t>
            </a: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endParaRPr kumimoji="0" lang="hi-I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eti" pitchFamily="2" charset="0"/>
              <a:ea typeface="+mn-ea"/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F093AA-3FB0-45CB-925E-542FCF4C5ED7}"/>
              </a:ext>
            </a:extLst>
          </p:cNvPr>
          <p:cNvSpPr txBox="1"/>
          <p:nvPr/>
        </p:nvSpPr>
        <p:spPr>
          <a:xfrm>
            <a:off x="5417294" y="6460694"/>
            <a:ext cx="6156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ne-NP" sz="1800" b="1" i="0" u="none" strike="noStrike" kern="1200" cap="none" spc="0" normalizeH="0" baseline="0" noProof="0" dirty="0">
                <a:ln>
                  <a:noFill/>
                </a:ln>
                <a:solidFill>
                  <a:srgbClr val="142DAC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alimati" panose="00000400000000000000" pitchFamily="2"/>
              </a:rPr>
              <a:t>क्रमश: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3232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406487" y="6451600"/>
            <a:ext cx="760113" cy="38163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0B2E4-A264-431E-ABDE-38E3BCDA5876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ontasy Himali" panose="04020500000000000000" pitchFamily="8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ontasy Himali" panose="04020500000000000000" pitchFamily="82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Kalimati" pitchFamily="2"/>
              </a:rPr>
              <a:t>कक्षा मूल्याङ्कन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B103D-02F8-4BA6-A76C-C750121315D7}"/>
              </a:ext>
            </a:extLst>
          </p:cNvPr>
          <p:cNvSpPr/>
          <p:nvPr/>
        </p:nvSpPr>
        <p:spPr>
          <a:xfrm>
            <a:off x="320287" y="1423085"/>
            <a:ext cx="10468294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३) </a:t>
            </a:r>
            <a:r>
              <a:rPr kumimoji="0" lang="ne-N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eti" pitchFamily="2" charset="0"/>
                <a:ea typeface="+mn-ea"/>
                <a:cs typeface="Kalimati" panose="00000400000000000000" pitchFamily="2"/>
              </a:rPr>
              <a:t>कुनै घर एक भन्दा बढी मिश्रितरूपमा प्रयोग भएको  भए त्यस घरको मुख्य प्रयोग के हो कसरी छुट्याउने 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eti" pitchFamily="2" charset="0"/>
              <a:ea typeface="+mn-ea"/>
              <a:cs typeface="Kalimati" panose="00000400000000000000" pitchFamily="2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उत्तर: कुनै एक भन्दा बढी घर मिश्रितरूपमा प्रयोगमा रहेको भए त्यस घरको मुख्य प्रयोग के हो छुट्याउन त्यस घरको अधिकांश हिस्सा के मा प्रयोग भएको छ सोहि प्रयोग लेख्नुपर्दछ । </a:t>
            </a:r>
            <a:endParaRPr lang="en-US" sz="24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  <a:spcBef>
                <a:spcPts val="600"/>
              </a:spcBef>
            </a:pPr>
            <a:endParaRPr kumimoji="0" lang="hi-I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eti" pitchFamily="2" charset="0"/>
              <a:ea typeface="+mn-ea"/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B89444-5B37-44D2-9A62-ECCB9282981F}"/>
              </a:ext>
            </a:extLst>
          </p:cNvPr>
          <p:cNvSpPr txBox="1"/>
          <p:nvPr/>
        </p:nvSpPr>
        <p:spPr>
          <a:xfrm>
            <a:off x="5417294" y="6460694"/>
            <a:ext cx="6156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ne-NP" sz="1800" b="1" i="0" u="none" strike="noStrike" kern="1200" cap="none" spc="0" normalizeH="0" baseline="0" noProof="0" dirty="0">
                <a:ln>
                  <a:noFill/>
                </a:ln>
                <a:solidFill>
                  <a:srgbClr val="142DAC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alimati" panose="00000400000000000000" pitchFamily="2"/>
              </a:rPr>
              <a:t>क्रमश: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2733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490089" y="6451600"/>
            <a:ext cx="676511" cy="38163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0B2E4-A264-431E-ABDE-38E3BCDA5876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ontasy Himali" panose="04020500000000000000" pitchFamily="8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ontasy Himali" panose="04020500000000000000" pitchFamily="82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Kalimati" pitchFamily="2"/>
              </a:rPr>
              <a:t>कक्षा मूल्याङ्कन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B103D-02F8-4BA6-A76C-C750121315D7}"/>
              </a:ext>
            </a:extLst>
          </p:cNvPr>
          <p:cNvSpPr/>
          <p:nvPr/>
        </p:nvSpPr>
        <p:spPr>
          <a:xfrm>
            <a:off x="268531" y="1521296"/>
            <a:ext cx="11090930" cy="5028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$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) आवासिय बाहेक अन्य प्रकारका घरहरूमा गणना गर्नुपर्ने परिवार समेत बसेको भए के गर्नुपर्दछ ?</a:t>
            </a:r>
            <a:endParaRPr lang="hi-IN" sz="105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0" lvl="2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उत्तर: </a:t>
            </a: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आवासिय बाहेक अन्य प्रकारका घरहरूमा गणना गर्नुपर्ने परिवार समेत बसेको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भए </a:t>
            </a: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उक्त घर </a:t>
            </a: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मुख्य रूपमा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 जे मा </a:t>
            </a: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प्रयोग भएको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सोको कोड लेखि पारिवारिक लगायत अन्य विवरण समेत भर्नु</a:t>
            </a: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पर्दछ ।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%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) जनगणना घर क्रमसंख्या र जनगणना परिवार क्रमसंख्या के फरक छ ?</a:t>
            </a:r>
            <a:endParaRPr kumimoji="0" lang="ne-N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eti" pitchFamily="2" charset="0"/>
              <a:ea typeface="+mn-ea"/>
              <a:cs typeface="Kalimati" panose="00000400000000000000" pitchFamily="2"/>
            </a:endParaRPr>
          </a:p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उत्तर: जनगणना घर क्रमसंख्या र जनगणना परिवार क्रमसंख्या फरक फरक पर्न आउन सक्छ तर जनगणना घर क्रमसंख्या भन्दा जनगणना परिवार क्रमसंख्या बरावर वा बढी हुनुपर्दछ कम हुनुहुँदैन </a:t>
            </a: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। </a:t>
            </a: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5090705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7105" y="216588"/>
            <a:ext cx="109531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सारांश तथा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निष्कर्ष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endParaRPr lang="en-US" sz="88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52792" y="6494531"/>
            <a:ext cx="649868" cy="363469"/>
          </a:xfrm>
        </p:spPr>
        <p:txBody>
          <a:bodyPr/>
          <a:lstStyle/>
          <a:p>
            <a:fld id="{26402401-4522-4C0F-A737-197EB07E49FF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9E10B-A90A-43C7-B870-65FFD191DBAA}"/>
              </a:ext>
            </a:extLst>
          </p:cNvPr>
          <p:cNvSpPr txBox="1"/>
          <p:nvPr/>
        </p:nvSpPr>
        <p:spPr>
          <a:xfrm>
            <a:off x="116958" y="1366653"/>
            <a:ext cx="11950995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9725" indent="-3397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ne-NP" sz="2200" b="1" i="0" u="none" strike="noStrike" kern="1200" cap="none" spc="0" normalizeH="0" baseline="0" noProof="0" dirty="0">
                <a:ln>
                  <a:noFill/>
                </a:ln>
                <a:solidFill>
                  <a:srgbClr val="142DAC"/>
                </a:solidFill>
                <a:effectLst/>
                <a:uLnTx/>
                <a:uFillTx/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	घर तथा घरपरिवार सूचीकरण फाराम</a:t>
            </a:r>
            <a:r>
              <a:rPr lang="ne-NP" sz="22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:</a:t>
            </a:r>
            <a:r>
              <a:rPr lang="ne-NP" sz="2200" dirty="0">
                <a:latin typeface="Preeti" pitchFamily="2" charset="0"/>
                <a:cs typeface="Kalimati" pitchFamily="2"/>
              </a:rPr>
              <a:t> घर तथा घरपरिवार सूचीकरण फाराम राष्ट्रिय जनगणना २०७८ को पहिलो चरणमा वि.सं. २०७८ साल भाद्र ३० देखि आश्विन १८ गते सम्म</a:t>
            </a:r>
            <a:r>
              <a:rPr lang="en-US" sz="2200" dirty="0">
                <a:latin typeface="Preeti" pitchFamily="2" charset="0"/>
                <a:cs typeface="Kalimati" pitchFamily="2"/>
              </a:rPr>
              <a:t> </a:t>
            </a:r>
            <a:r>
              <a:rPr lang="ne-NP" sz="2200" dirty="0">
                <a:latin typeface="Preeti" pitchFamily="2" charset="0"/>
                <a:cs typeface="Kalimati" pitchFamily="2"/>
              </a:rPr>
              <a:t>सुपरिवेक्षकद्वारा भरिने गणना क्षेत्रको सम्पूर्ण घर तथा घरपरिवारहरुको सूची हो जसको आधारमा गणकले मुख्य प्रश्नावली भर्दछन् ।</a:t>
            </a:r>
            <a:endParaRPr lang="en-US" sz="2200" dirty="0">
              <a:latin typeface="Preeti" pitchFamily="2" charset="0"/>
              <a:cs typeface="Kalimati" pitchFamily="2"/>
            </a:endParaRPr>
          </a:p>
          <a:p>
            <a:pPr marL="339725" indent="-3397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ne-NP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	</a:t>
            </a:r>
            <a:r>
              <a:rPr lang="ne-NP" sz="2200" b="1" dirty="0"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घर सम्बन्धी विवरण: </a:t>
            </a:r>
            <a:r>
              <a:rPr lang="ne-NP" sz="22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यो जनगणनामा सम्पूर्ण घर तथा घरको प्रयोगको विवरण संकलन गरिन्छ ।चाहे त्यो घरमा परिवार बसोवास गरेको होस् या अन्य प्रयोजनको लागि प्रयोग गरिएको होस् । त्यसैले सुपरिवेक्षकले होशियारी पुर्बक कुनै पनि घर नछुटाइकन घर तथा घरको प्रयोगको विवरण संकलन गर्नु पर्दछ ।</a:t>
            </a:r>
          </a:p>
          <a:p>
            <a:pPr marL="339725" indent="-3397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ne-NP" sz="2200" b="1" i="0" u="none" strike="noStrike" kern="1200" cap="none" spc="0" normalizeH="0" baseline="0" noProof="0" dirty="0">
                <a:ln>
                  <a:noFill/>
                </a:ln>
                <a:solidFill>
                  <a:srgbClr val="142DAC"/>
                </a:solidFill>
                <a:effectLst/>
                <a:uLnTx/>
                <a:uFillTx/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	</a:t>
            </a:r>
            <a:r>
              <a:rPr lang="ne-NP" sz="2200" b="1" dirty="0"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जनगणना घर तथा परिवार क्रमसंख्या: </a:t>
            </a:r>
            <a:r>
              <a:rPr lang="ne-NP" sz="22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जनगणनाको समयमा जनगणना घर क्रमसंख्या भएको घरमा मात्र गणक गएर जनगणना प्रश्नावली भर्ने भएकोले परिवार बसोवास गरेको घर र जनगणना गरिने परिवारहरुको क्रमसंख्या होसियारी पूर्वक लेख्नुपर्दछ । </a:t>
            </a:r>
            <a:endParaRPr lang="ne-NP" sz="2200" b="1" dirty="0">
              <a:latin typeface="Ganesh" pitchFamily="2" charset="0"/>
              <a:ea typeface="Calibri"/>
              <a:cs typeface="Kalimati" panose="00000400000000000000" pitchFamily="2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EB75569-B3EC-42F7-A3D3-03597CE6681A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3248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41780"/>
            <a:ext cx="58978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छलफल</a:t>
            </a:r>
            <a:endParaRPr lang="en-US" sz="88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56824" y="6494531"/>
            <a:ext cx="445835" cy="365125"/>
          </a:xfrm>
        </p:spPr>
        <p:txBody>
          <a:bodyPr/>
          <a:lstStyle/>
          <a:p>
            <a:fld id="{26402401-4522-4C0F-A737-197EB07E49FF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2050" name="Picture 2" descr="These mistakes can ruin your chances at group discussions | TJinsite">
            <a:extLst>
              <a:ext uri="{FF2B5EF4-FFF2-40B4-BE49-F238E27FC236}">
                <a16:creationId xmlns:a16="http://schemas.microsoft.com/office/drawing/2014/main" id="{48934D4E-2158-43AA-AFCC-15A552A82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680" y="868680"/>
            <a:ext cx="5502623" cy="550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7BB9F8-5979-497A-BE09-DC5688A58097}"/>
              </a:ext>
            </a:extLst>
          </p:cNvPr>
          <p:cNvSpPr txBox="1"/>
          <p:nvPr/>
        </p:nvSpPr>
        <p:spPr>
          <a:xfrm>
            <a:off x="251778" y="5384746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71912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3957</TotalTime>
  <Words>3758</Words>
  <Application>Microsoft Office PowerPoint</Application>
  <PresentationFormat>Widescreen</PresentationFormat>
  <Paragraphs>649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7" baseType="lpstr">
      <vt:lpstr>Arial</vt:lpstr>
      <vt:lpstr>Calibri</vt:lpstr>
      <vt:lpstr>Calibri Light</vt:lpstr>
      <vt:lpstr>Fontasy Himali</vt:lpstr>
      <vt:lpstr>Ganesh</vt:lpstr>
      <vt:lpstr>Himchuli</vt:lpstr>
      <vt:lpstr>Kokila</vt:lpstr>
      <vt:lpstr>Mangal</vt:lpstr>
      <vt:lpstr>Preeti</vt:lpstr>
      <vt:lpstr>PreetiR</vt:lpstr>
      <vt:lpstr>Times New Rom B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383</cp:revision>
  <dcterms:created xsi:type="dcterms:W3CDTF">2020-10-11T07:30:23Z</dcterms:created>
  <dcterms:modified xsi:type="dcterms:W3CDTF">2021-09-02T12:32:01Z</dcterms:modified>
</cp:coreProperties>
</file>