
<file path=[Content_Types].xml><?xml version="1.0" encoding="utf-8"?>
<Types xmlns="http://schemas.openxmlformats.org/package/2006/content-types">
  <Default Extension="gif" ContentType="image/gi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329" r:id="rId4"/>
    <p:sldId id="295" r:id="rId5"/>
    <p:sldId id="298" r:id="rId6"/>
    <p:sldId id="300" r:id="rId7"/>
    <p:sldId id="274" r:id="rId8"/>
    <p:sldId id="276" r:id="rId9"/>
    <p:sldId id="281" r:id="rId10"/>
    <p:sldId id="282" r:id="rId11"/>
    <p:sldId id="305" r:id="rId12"/>
    <p:sldId id="306" r:id="rId13"/>
    <p:sldId id="334" r:id="rId14"/>
    <p:sldId id="535" r:id="rId15"/>
    <p:sldId id="532" r:id="rId16"/>
    <p:sldId id="521" r:id="rId17"/>
    <p:sldId id="518" r:id="rId18"/>
    <p:sldId id="279" r:id="rId19"/>
    <p:sldId id="280" r:id="rId20"/>
    <p:sldId id="278" r:id="rId21"/>
    <p:sldId id="308" r:id="rId22"/>
    <p:sldId id="523" r:id="rId23"/>
    <p:sldId id="533" r:id="rId24"/>
    <p:sldId id="524" r:id="rId25"/>
    <p:sldId id="525" r:id="rId26"/>
    <p:sldId id="301" r:id="rId27"/>
    <p:sldId id="288" r:id="rId28"/>
    <p:sldId id="527" r:id="rId29"/>
    <p:sldId id="497" r:id="rId30"/>
    <p:sldId id="498" r:id="rId31"/>
    <p:sldId id="499" r:id="rId32"/>
    <p:sldId id="534" r:id="rId33"/>
    <p:sldId id="528" r:id="rId34"/>
    <p:sldId id="297" r:id="rId35"/>
    <p:sldId id="302" r:id="rId36"/>
    <p:sldId id="529" r:id="rId37"/>
    <p:sldId id="530" r:id="rId38"/>
    <p:sldId id="325" r:id="rId39"/>
    <p:sldId id="328" r:id="rId40"/>
    <p:sldId id="326" r:id="rId41"/>
    <p:sldId id="296" r:id="rId42"/>
    <p:sldId id="309" r:id="rId43"/>
    <p:sldId id="311" r:id="rId44"/>
    <p:sldId id="313" r:id="rId45"/>
    <p:sldId id="315" r:id="rId46"/>
    <p:sldId id="332" r:id="rId47"/>
    <p:sldId id="333" r:id="rId48"/>
    <p:sldId id="27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22" autoAdjust="0"/>
    <p:restoredTop sz="94660"/>
  </p:normalViewPr>
  <p:slideViewPr>
    <p:cSldViewPr snapToGrid="0">
      <p:cViewPr varScale="1">
        <p:scale>
          <a:sx n="60" d="100"/>
          <a:sy n="60" d="100"/>
        </p:scale>
        <p:origin x="460"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341667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744186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135403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2546333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e-NP" dirty="0"/>
              <a:t> </a:t>
            </a:r>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38</a:t>
            </a:fld>
            <a:endParaRPr lang="en-US"/>
          </a:p>
        </p:txBody>
      </p:sp>
    </p:spTree>
    <p:extLst>
      <p:ext uri="{BB962C8B-B14F-4D97-AF65-F5344CB8AC3E}">
        <p14:creationId xmlns:p14="http://schemas.microsoft.com/office/powerpoint/2010/main" val="3980678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endParaRPr lang="en-US" sz="1400" b="0" dirty="0">
              <a:solidFill>
                <a:srgbClr val="FF0000"/>
              </a:solidFill>
              <a:cs typeface="Kalimati" panose="00000400000000000000" pitchFamily="2"/>
            </a:endParaRP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4389" y="27166"/>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ensusnepal.cbs.gov.np/"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facebook.com/Censusnepal-100119991821399/" TargetMode="External"/><Relationship Id="rId2" Type="http://schemas.openxmlformats.org/officeDocument/2006/relationships/hyperlink" Target="https://censusnepal.cbs.gov.np/" TargetMode="External"/><Relationship Id="rId1" Type="http://schemas.openxmlformats.org/officeDocument/2006/relationships/slideLayout" Target="../slideLayouts/slideLayout2.xml"/><Relationship Id="rId4" Type="http://schemas.openxmlformats.org/officeDocument/2006/relationships/hyperlink" Target="https://www.youtube.com/channel/UCoidjNDWNJkg-RbfYrg1Vj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0" y="1085891"/>
            <a:ext cx="12192000" cy="191780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नेपालमा जनगणना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राष्ट्रिय जनगणना</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२०७८ को कानूनी आधार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182" y="633302"/>
            <a:ext cx="9011920" cy="603331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57632" y="1795976"/>
            <a:ext cx="8290560" cy="4026743"/>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dirty="0">
                <a:cs typeface="Kalimati" pitchFamily="2"/>
              </a:rPr>
              <a:t>जनगणनाको परिचय, उद्देश्य, महत्व तथा संक्षिप्त इतिहास</a:t>
            </a:r>
          </a:p>
          <a:p>
            <a:pPr marL="342900" indent="-342900">
              <a:lnSpc>
                <a:spcPct val="150000"/>
              </a:lnSpc>
              <a:buFont typeface="Wingdings" panose="05000000000000000000" pitchFamily="2" charset="2"/>
              <a:buChar char="ü"/>
            </a:pPr>
            <a:r>
              <a:rPr lang="ne-NP" sz="2400" dirty="0">
                <a:cs typeface="Kalimati" pitchFamily="2"/>
              </a:rPr>
              <a:t>जनगणना सञ्चालनको कानूनी प्रावधान</a:t>
            </a:r>
            <a:r>
              <a:rPr lang="en-US" sz="2400" dirty="0">
                <a:cs typeface="Kalimati" pitchFamily="2"/>
              </a:rPr>
              <a:t> </a:t>
            </a:r>
            <a:endParaRPr lang="ne-NP" sz="2400" dirty="0">
              <a:cs typeface="Kalimati" pitchFamily="2"/>
            </a:endParaRPr>
          </a:p>
          <a:p>
            <a:pPr marL="342900" indent="-342900">
              <a:lnSpc>
                <a:spcPct val="150000"/>
              </a:lnSpc>
              <a:spcAft>
                <a:spcPts val="400"/>
              </a:spcAft>
              <a:buFont typeface="Wingdings" panose="05000000000000000000" pitchFamily="2" charset="2"/>
              <a:buChar char="ü"/>
            </a:pPr>
            <a:r>
              <a:rPr lang="ne-NP" sz="2400" dirty="0">
                <a:cs typeface="Kalimati" pitchFamily="2"/>
              </a:rPr>
              <a:t>गणना विधि</a:t>
            </a:r>
          </a:p>
          <a:p>
            <a:pPr marL="342900" indent="-342900">
              <a:lnSpc>
                <a:spcPct val="150000"/>
              </a:lnSpc>
              <a:spcAft>
                <a:spcPts val="400"/>
              </a:spcAft>
              <a:buFont typeface="Wingdings" panose="05000000000000000000" pitchFamily="2" charset="2"/>
              <a:buChar char="ü"/>
            </a:pPr>
            <a:r>
              <a:rPr lang="ne-NP" sz="2400" dirty="0">
                <a:cs typeface="Kalimati" pitchFamily="2"/>
              </a:rPr>
              <a:t>संगठन संरचना </a:t>
            </a:r>
            <a:r>
              <a:rPr lang="ne-NP" sz="2400">
                <a:cs typeface="Kalimati" pitchFamily="2"/>
              </a:rPr>
              <a:t>र समन्वय संयन्त्र</a:t>
            </a:r>
            <a:endParaRPr lang="ne-NP" sz="2400" dirty="0">
              <a:cs typeface="Kalimati" pitchFamily="2"/>
            </a:endParaRPr>
          </a:p>
          <a:p>
            <a:pPr marL="342900" indent="-342900">
              <a:lnSpc>
                <a:spcPct val="150000"/>
              </a:lnSpc>
              <a:buFont typeface="Wingdings" panose="05000000000000000000" pitchFamily="2" charset="2"/>
              <a:buChar char="ü"/>
            </a:pPr>
            <a:r>
              <a:rPr lang="ne-NP" sz="2400" dirty="0">
                <a:cs typeface="Kalimati" pitchFamily="2"/>
              </a:rPr>
              <a:t>राष्ट्रिय जनगणना २०७८ र जनगणना </a:t>
            </a:r>
            <a:r>
              <a:rPr lang="ne-NP" sz="2400">
                <a:cs typeface="Kalimati" pitchFamily="2"/>
              </a:rPr>
              <a:t>सम्बन्धी मुख्य दिनहरु</a:t>
            </a:r>
            <a:endParaRPr lang="ne-NP" sz="2400" dirty="0">
              <a:cs typeface="Kalimati" pitchFamily="2"/>
            </a:endParaRPr>
          </a:p>
          <a:p>
            <a:pPr marL="342900" indent="-342900">
              <a:lnSpc>
                <a:spcPct val="150000"/>
              </a:lnSpc>
              <a:buFont typeface="Wingdings" panose="05000000000000000000" pitchFamily="2" charset="2"/>
              <a:buChar char="ü"/>
            </a:pPr>
            <a:r>
              <a:rPr lang="ne-NP" sz="2400">
                <a:cs typeface="Kalimati" pitchFamily="2"/>
              </a:rPr>
              <a:t>प्रशिक्षक, सुपरिवेक्षक र गणकको </a:t>
            </a:r>
            <a:r>
              <a:rPr lang="ne-NP" sz="2400" dirty="0">
                <a:cs typeface="Kalimati" pitchFamily="2"/>
              </a:rPr>
              <a:t>काम, कर्तव्य र जिम्मेवारी</a:t>
            </a:r>
          </a:p>
          <a:p>
            <a:pPr marL="342900" indent="-342900">
              <a:lnSpc>
                <a:spcPct val="150000"/>
              </a:lnSpc>
              <a:buFont typeface="Wingdings" panose="05000000000000000000" pitchFamily="2" charset="2"/>
              <a:buChar char="ü"/>
            </a:pPr>
            <a:r>
              <a:rPr lang="ne-NP" sz="2400">
                <a:cs typeface="Kalimati" pitchFamily="2"/>
              </a:rPr>
              <a:t>अन्य जानकारीहरु,</a:t>
            </a:r>
            <a:endParaRPr lang="ne-NP"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830997"/>
          </a:xfrm>
          <a:prstGeom prst="rect">
            <a:avLst/>
          </a:prstGeom>
        </p:spPr>
        <p:txBody>
          <a:bodyPr wrap="square">
            <a:spAutoFit/>
          </a:bodyPr>
          <a:lstStyle/>
          <a:p>
            <a:pPr algn="ctr"/>
            <a:r>
              <a:rPr lang="ne-NP" sz="2400" dirty="0">
                <a:cs typeface="Kalimati" pitchFamily="2"/>
              </a:rPr>
              <a:t>गणना पुस्तिकाको अनुच्छेद १.१ देखि २.४ र २.७ देखि २.१३ सम्म</a:t>
            </a:r>
          </a:p>
          <a:p>
            <a:pPr algn="ctr"/>
            <a:r>
              <a:rPr lang="ne-NP" sz="2400" dirty="0">
                <a:cs typeface="Kalimati" pitchFamily="2"/>
              </a:rPr>
              <a:t>सुपरिवेक्षक पुस्तिकाको भाग २ र भाग ३</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9" name="Picture 8">
            <a:extLst>
              <a:ext uri="{FF2B5EF4-FFF2-40B4-BE49-F238E27FC236}">
                <a16:creationId xmlns:a16="http://schemas.microsoft.com/office/drawing/2014/main" id="{38121AC3-29C1-4D4E-87B4-B103DDEC2C15}"/>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190528" y="780640"/>
            <a:ext cx="4896544"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परिचय</a:t>
            </a:r>
          </a:p>
        </p:txBody>
      </p:sp>
      <p:sp>
        <p:nvSpPr>
          <p:cNvPr id="10" name="Text Placeholder 2"/>
          <p:cNvSpPr>
            <a:spLocks noGrp="1"/>
          </p:cNvSpPr>
          <p:nvPr>
            <p:ph type="body" sz="quarter" idx="4294967295"/>
          </p:nvPr>
        </p:nvSpPr>
        <p:spPr>
          <a:xfrm>
            <a:off x="196605" y="1770858"/>
            <a:ext cx="8290272" cy="4446261"/>
          </a:xfrm>
          <a:prstGeom prst="rect">
            <a:avLst/>
          </a:prstGeom>
        </p:spPr>
        <p:txBody>
          <a:bodyPr/>
          <a:lstStyle/>
          <a:p>
            <a:pPr marL="0" indent="0" algn="just">
              <a:lnSpc>
                <a:spcPct val="150000"/>
              </a:lnSpc>
              <a:buNone/>
            </a:pPr>
            <a:r>
              <a:rPr lang="ne-NP" sz="2400">
                <a:solidFill>
                  <a:schemeClr val="accent5">
                    <a:lumMod val="75000"/>
                  </a:schemeClr>
                </a:solidFill>
                <a:latin typeface="Preeti" pitchFamily="2" charset="0"/>
                <a:cs typeface="Kalimati" panose="00000400000000000000" pitchFamily="2"/>
              </a:rPr>
              <a:t>“जनगणना”</a:t>
            </a:r>
            <a:r>
              <a:rPr lang="en-US" sz="2400">
                <a:solidFill>
                  <a:schemeClr val="accent5">
                    <a:lumMod val="75000"/>
                  </a:schemeClr>
                </a:solidFill>
                <a:latin typeface="Preeti" pitchFamily="2" charset="0"/>
                <a:cs typeface="Kalimati" panose="00000400000000000000" pitchFamily="2"/>
              </a:rPr>
              <a:t> </a:t>
            </a:r>
            <a:r>
              <a:rPr lang="hi-IN" sz="2400">
                <a:solidFill>
                  <a:schemeClr val="tx1">
                    <a:lumMod val="95000"/>
                    <a:lumOff val="5000"/>
                  </a:schemeClr>
                </a:solidFill>
                <a:latin typeface="Preeti" pitchFamily="2" charset="0"/>
                <a:cs typeface="Kalimati" panose="00000400000000000000" pitchFamily="2"/>
              </a:rPr>
              <a:t>भन</a:t>
            </a:r>
            <a:r>
              <a:rPr lang="ne-NP" sz="2400">
                <a:solidFill>
                  <a:schemeClr val="tx1">
                    <a:lumMod val="95000"/>
                    <a:lumOff val="5000"/>
                  </a:schemeClr>
                </a:solidFill>
                <a:latin typeface="Preeti" pitchFamily="2" charset="0"/>
                <a:cs typeface="Kalimati" panose="00000400000000000000" pitchFamily="2"/>
              </a:rPr>
              <a:t>ेको त्यस्तो समष्टिगत प्रक्रिया हो जसमा</a:t>
            </a:r>
            <a:r>
              <a:rPr lang="en-US" sz="2400">
                <a:solidFill>
                  <a:schemeClr val="tx1">
                    <a:lumMod val="95000"/>
                    <a:lumOff val="5000"/>
                  </a:schemeClr>
                </a:solidFill>
                <a:latin typeface="Preeti" pitchFamily="2" charset="0"/>
                <a:cs typeface="Kalimati" panose="00000400000000000000" pitchFamily="2"/>
              </a:rPr>
              <a:t>,</a:t>
            </a:r>
            <a:r>
              <a:rPr lang="ne-NP" sz="2400">
                <a:solidFill>
                  <a:schemeClr val="tx1">
                    <a:lumMod val="95000"/>
                    <a:lumOff val="5000"/>
                  </a:schemeClr>
                </a:solidFill>
                <a:latin typeface="Preeti" pitchFamily="2" charset="0"/>
                <a:cs typeface="Kalimati" panose="00000400000000000000" pitchFamily="2"/>
              </a:rPr>
              <a:t> </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देशभित्र अक्सर बसोबास गरेका सबै परिवार</a:t>
            </a:r>
            <a:r>
              <a:rPr lang="en-US" sz="2400">
                <a:solidFill>
                  <a:schemeClr val="tx1">
                    <a:lumMod val="95000"/>
                    <a:lumOff val="5000"/>
                  </a:schemeClr>
                </a:solidFill>
                <a:latin typeface="Preeti" pitchFamily="2" charset="0"/>
                <a:cs typeface="Kalimati" panose="00000400000000000000" pitchFamily="2"/>
              </a:rPr>
              <a:t> </a:t>
            </a:r>
            <a:r>
              <a:rPr lang="ne-NP" sz="2400">
                <a:solidFill>
                  <a:schemeClr val="tx1">
                    <a:lumMod val="95000"/>
                    <a:lumOff val="5000"/>
                  </a:schemeClr>
                </a:solidFill>
                <a:latin typeface="Preeti" pitchFamily="2" charset="0"/>
                <a:cs typeface="Kalimati" panose="00000400000000000000" pitchFamily="2"/>
              </a:rPr>
              <a:t>तथा </a:t>
            </a:r>
          </a:p>
          <a:p>
            <a:pPr marL="574675" indent="-400050" algn="just">
              <a:lnSpc>
                <a:spcPct val="150000"/>
              </a:lnSpc>
              <a:buNone/>
            </a:pPr>
            <a:r>
              <a:rPr lang="ne-NP" sz="2400">
                <a:solidFill>
                  <a:schemeClr val="tx1">
                    <a:lumMod val="95000"/>
                    <a:lumOff val="5000"/>
                  </a:schemeClr>
                </a:solidFill>
                <a:latin typeface="Preeti" pitchFamily="2" charset="0"/>
                <a:cs typeface="Kalimati" panose="00000400000000000000" pitchFamily="2"/>
              </a:rPr>
              <a:t>	परिवारका व्यक्तिहरूको जनसांख्यिक, सामाजिक तथा आर्थिक विवरणहरू संकलन गरिन्छ, र</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संकलित तथ्याङ्कको प्रशोधन एवं प्रकाशन गरिन्छ ।</a:t>
            </a:r>
          </a:p>
          <a:p>
            <a:pPr marL="176212" indent="0" algn="just">
              <a:lnSpc>
                <a:spcPct val="150000"/>
              </a:lnSpc>
              <a:buNone/>
            </a:pPr>
            <a:r>
              <a:rPr lang="ne-NP" sz="2400" b="1">
                <a:solidFill>
                  <a:schemeClr val="tx1">
                    <a:lumMod val="95000"/>
                    <a:lumOff val="5000"/>
                  </a:schemeClr>
                </a:solidFill>
                <a:latin typeface="Preeti" pitchFamily="2" charset="0"/>
                <a:cs typeface="Kalimati" panose="00000400000000000000" pitchFamily="2"/>
              </a:rPr>
              <a:t>जनगणना गर्न निर्धारित समयावधि भित्र सबै व्यक्तिको </a:t>
            </a:r>
            <a:r>
              <a:rPr lang="ne-NP" sz="2400" b="1" dirty="0">
                <a:solidFill>
                  <a:schemeClr val="tx1">
                    <a:lumMod val="95000"/>
                    <a:lumOff val="5000"/>
                  </a:schemeClr>
                </a:solidFill>
                <a:latin typeface="Preeti" pitchFamily="2" charset="0"/>
                <a:cs typeface="Kalimati" panose="00000400000000000000" pitchFamily="2"/>
              </a:rPr>
              <a:t>घरदैलोमा </a:t>
            </a:r>
            <a:r>
              <a:rPr lang="ne-NP" sz="2400" b="1">
                <a:solidFill>
                  <a:schemeClr val="tx1">
                    <a:lumMod val="95000"/>
                    <a:lumOff val="5000"/>
                  </a:schemeClr>
                </a:solidFill>
                <a:latin typeface="Preeti" pitchFamily="2" charset="0"/>
                <a:cs typeface="Kalimati" panose="00000400000000000000" pitchFamily="2"/>
              </a:rPr>
              <a:t>गणकहरू</a:t>
            </a:r>
            <a:r>
              <a:rPr lang="en-US" sz="2400" b="1">
                <a:solidFill>
                  <a:schemeClr val="tx1">
                    <a:lumMod val="95000"/>
                    <a:lumOff val="5000"/>
                  </a:schemeClr>
                </a:solidFill>
                <a:latin typeface="Preeti" pitchFamily="2" charset="0"/>
                <a:cs typeface="Kalimati" panose="00000400000000000000" pitchFamily="2"/>
              </a:rPr>
              <a:t> </a:t>
            </a:r>
            <a:r>
              <a:rPr lang="ne-NP" sz="2400" b="1">
                <a:solidFill>
                  <a:schemeClr val="tx1">
                    <a:lumMod val="95000"/>
                    <a:lumOff val="5000"/>
                  </a:schemeClr>
                </a:solidFill>
                <a:latin typeface="Preeti" pitchFamily="2" charset="0"/>
                <a:cs typeface="Kalimati" panose="00000400000000000000" pitchFamily="2"/>
              </a:rPr>
              <a:t>पुग्छन् ।</a:t>
            </a:r>
            <a:endParaRPr lang="ne-NP" sz="2400" b="1"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2" name="Picture 1"/>
          <p:cNvPicPr>
            <a:picLocks noChangeAspect="1"/>
          </p:cNvPicPr>
          <p:nvPr/>
        </p:nvPicPr>
        <p:blipFill>
          <a:blip r:embed="rId3"/>
          <a:stretch>
            <a:fillRect/>
          </a:stretch>
        </p:blipFill>
        <p:spPr>
          <a:xfrm>
            <a:off x="8193405" y="1068672"/>
            <a:ext cx="3950454" cy="2013741"/>
          </a:xfrm>
          <a:prstGeom prst="rect">
            <a:avLst/>
          </a:prstGeom>
        </p:spPr>
      </p:pic>
    </p:spTree>
    <p:extLst>
      <p:ext uri="{BB962C8B-B14F-4D97-AF65-F5344CB8AC3E}">
        <p14:creationId xmlns:p14="http://schemas.microsoft.com/office/powerpoint/2010/main" val="139715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उद्देश्य</a:t>
            </a:r>
          </a:p>
        </p:txBody>
      </p:sp>
      <p:sp>
        <p:nvSpPr>
          <p:cNvPr id="10" name="Text Placeholder 2"/>
          <p:cNvSpPr>
            <a:spLocks noGrp="1"/>
          </p:cNvSpPr>
          <p:nvPr>
            <p:ph type="body" sz="quarter" idx="4294967295"/>
          </p:nvPr>
        </p:nvSpPr>
        <p:spPr>
          <a:xfrm>
            <a:off x="142240" y="1859285"/>
            <a:ext cx="11856720" cy="3892292"/>
          </a:xfrm>
          <a:prstGeom prst="rect">
            <a:avLst/>
          </a:prstGeom>
        </p:spPr>
        <p:txBody>
          <a:bodyPr/>
          <a:lstStyle/>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महत्व</a:t>
            </a:r>
          </a:p>
        </p:txBody>
      </p:sp>
      <p:sp>
        <p:nvSpPr>
          <p:cNvPr id="10" name="Text Placeholder 2"/>
          <p:cNvSpPr>
            <a:spLocks noGrp="1"/>
          </p:cNvSpPr>
          <p:nvPr>
            <p:ph type="body" sz="quarter" idx="4294967295"/>
          </p:nvPr>
        </p:nvSpPr>
        <p:spPr>
          <a:xfrm>
            <a:off x="237744" y="1859284"/>
            <a:ext cx="11761216" cy="4917432"/>
          </a:xfrm>
          <a:prstGeom prst="rect">
            <a:avLst/>
          </a:prstGeom>
        </p:spPr>
        <p:txBody>
          <a:bodyPr/>
          <a:lstStyle/>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जनसंख्या सम्बन्धी आधारभुत तथ्याङ्क (जनसंख्याको आकार, बनावट, वितरण र वृद्धि) प्राप्त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विभिन्न तथ्याङ्किय सर्वेक्षणहरूका लागि सूची वा फ्रेम प्राप्त हुन्छ ।</a:t>
            </a:r>
            <a:endParaRPr lang="en-US" sz="2400" dirty="0">
              <a:solidFill>
                <a:schemeClr val="tx1">
                  <a:lumMod val="95000"/>
                  <a:lumOff val="5000"/>
                </a:schemeClr>
              </a:solidFill>
              <a:latin typeface="Preeti" pitchFamily="2" charset="0"/>
              <a:cs typeface="Kalimati" panose="00000400000000000000" pitchFamily="2"/>
            </a:endParaRP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निर्वाचन क्षेत्र र प्रतिनिधि संख्या निर्धारण, गाउँपालिका, नगरपालिका, उप–महानगरपालिका, महानगरपालिका आदिको क्षेत्र निर्धारण गर्न प्रयोग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लैङ्गिक उत्तरदायी तथा सामाजिक समावेशी विकासका लागि आवश्यक सूचना उपलब्ध हुन्छ।</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राष्ट्रिय </a:t>
            </a:r>
            <a:r>
              <a:rPr lang="ne-NP" sz="2400">
                <a:solidFill>
                  <a:schemeClr val="tx1">
                    <a:lumMod val="95000"/>
                    <a:lumOff val="5000"/>
                  </a:schemeClr>
                </a:solidFill>
                <a:latin typeface="Preeti" pitchFamily="2" charset="0"/>
                <a:cs typeface="Kalimati" panose="00000400000000000000" pitchFamily="2"/>
              </a:rPr>
              <a:t>तथा अन्तर्राष्ट्रिय </a:t>
            </a:r>
            <a:r>
              <a:rPr lang="ne-NP" sz="2400" dirty="0">
                <a:solidFill>
                  <a:schemeClr val="tx1">
                    <a:lumMod val="95000"/>
                    <a:lumOff val="5000"/>
                  </a:schemeClr>
                </a:solidFill>
                <a:latin typeface="Preeti" pitchFamily="2" charset="0"/>
                <a:cs typeface="Kalimati" panose="00000400000000000000" pitchFamily="2"/>
              </a:rPr>
              <a:t>विकासका लक्ष्यहरू मापन गर्न प्रयोग हुन्छ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Tree>
    <p:extLst>
      <p:ext uri="{BB962C8B-B14F-4D97-AF65-F5344CB8AC3E}">
        <p14:creationId xmlns:p14="http://schemas.microsoft.com/office/powerpoint/2010/main" val="63095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txBox="1">
            <a:spLocks/>
          </p:cNvSpPr>
          <p:nvPr/>
        </p:nvSpPr>
        <p:spPr>
          <a:xfrm>
            <a:off x="2512814" y="822668"/>
            <a:ext cx="7488832"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20" name="Slide Number Placeholder 19"/>
          <p:cNvSpPr>
            <a:spLocks noGrp="1"/>
          </p:cNvSpPr>
          <p:nvPr>
            <p:ph type="sldNum" sz="quarter" idx="11"/>
          </p:nvPr>
        </p:nvSpPr>
        <p:spPr>
          <a:xfrm>
            <a:off x="11795760" y="6457950"/>
            <a:ext cx="381000" cy="372464"/>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grpSp>
        <p:nvGrpSpPr>
          <p:cNvPr id="33" name="Group 32">
            <a:extLst>
              <a:ext uri="{FF2B5EF4-FFF2-40B4-BE49-F238E27FC236}">
                <a16:creationId xmlns:a16="http://schemas.microsoft.com/office/drawing/2014/main" id="{13179889-8E45-40E3-9A0A-9CD6A08A2C13}"/>
              </a:ext>
            </a:extLst>
          </p:cNvPr>
          <p:cNvGrpSpPr/>
          <p:nvPr/>
        </p:nvGrpSpPr>
        <p:grpSpPr>
          <a:xfrm>
            <a:off x="873760" y="4459328"/>
            <a:ext cx="10859682" cy="816244"/>
            <a:chOff x="3131840" y="1491630"/>
            <a:chExt cx="5256584" cy="576064"/>
          </a:xfrm>
        </p:grpSpPr>
        <p:sp>
          <p:nvSpPr>
            <p:cNvPr id="34" name="Rectangle 33">
              <a:extLst>
                <a:ext uri="{FF2B5EF4-FFF2-40B4-BE49-F238E27FC236}">
                  <a16:creationId xmlns:a16="http://schemas.microsoft.com/office/drawing/2014/main" id="{10688898-8B84-4EED-887E-308AA6F4E433}"/>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5" name="Right Triangle 34">
              <a:extLst>
                <a:ext uri="{FF2B5EF4-FFF2-40B4-BE49-F238E27FC236}">
                  <a16:creationId xmlns:a16="http://schemas.microsoft.com/office/drawing/2014/main" id="{73A90B25-7440-46F7-B820-40092F365B26}"/>
                </a:ext>
              </a:extLst>
            </p:cNvPr>
            <p:cNvSpPr/>
            <p:nvPr/>
          </p:nvSpPr>
          <p:spPr>
            <a:xfrm rot="5400000">
              <a:off x="3100622" y="1522850"/>
              <a:ext cx="422435" cy="359999"/>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36" name="TextBox 35">
            <a:extLst>
              <a:ext uri="{FF2B5EF4-FFF2-40B4-BE49-F238E27FC236}">
                <a16:creationId xmlns:a16="http://schemas.microsoft.com/office/drawing/2014/main" id="{514B2AAD-97DA-4245-AB01-A696C2E73760}"/>
              </a:ext>
            </a:extLst>
          </p:cNvPr>
          <p:cNvSpPr txBox="1"/>
          <p:nvPr/>
        </p:nvSpPr>
        <p:spPr>
          <a:xfrm>
            <a:off x="1662185" y="4444574"/>
            <a:ext cx="10071260"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१९९८ सम्म सञ्चालन भएका जनगणना सामान्य व्यक्ति गणना </a:t>
            </a:r>
            <a:r>
              <a:rPr lang="en-US" sz="2400" dirty="0">
                <a:latin typeface="Times New Roman" panose="02020603050405020304" pitchFamily="18" charset="0"/>
                <a:ea typeface="Calibri"/>
                <a:cs typeface="Times New Roman" panose="02020603050405020304" pitchFamily="18" charset="0"/>
              </a:rPr>
              <a:t>(Head  Count)</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 रूपमा मात्र सिमित थिए ।</a:t>
            </a:r>
          </a:p>
        </p:txBody>
      </p:sp>
      <p:grpSp>
        <p:nvGrpSpPr>
          <p:cNvPr id="37" name="Group 36">
            <a:extLst>
              <a:ext uri="{FF2B5EF4-FFF2-40B4-BE49-F238E27FC236}">
                <a16:creationId xmlns:a16="http://schemas.microsoft.com/office/drawing/2014/main" id="{EC84DBE3-D5E6-409C-8303-FF53EC4254D4}"/>
              </a:ext>
            </a:extLst>
          </p:cNvPr>
          <p:cNvGrpSpPr/>
          <p:nvPr/>
        </p:nvGrpSpPr>
        <p:grpSpPr>
          <a:xfrm>
            <a:off x="862244" y="1560067"/>
            <a:ext cx="10882713" cy="720000"/>
            <a:chOff x="3131839" y="1491630"/>
            <a:chExt cx="5256585" cy="576064"/>
          </a:xfrm>
        </p:grpSpPr>
        <p:sp>
          <p:nvSpPr>
            <p:cNvPr id="38" name="Rectangle 37">
              <a:extLst>
                <a:ext uri="{FF2B5EF4-FFF2-40B4-BE49-F238E27FC236}">
                  <a16:creationId xmlns:a16="http://schemas.microsoft.com/office/drawing/2014/main" id="{728F8ED4-88C0-4725-8F74-009043329C31}"/>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9" name="Right Triangle 38">
              <a:extLst>
                <a:ext uri="{FF2B5EF4-FFF2-40B4-BE49-F238E27FC236}">
                  <a16:creationId xmlns:a16="http://schemas.microsoft.com/office/drawing/2014/main" id="{85513BD5-785C-40E0-920E-063CA0D26E60}"/>
                </a:ext>
              </a:extLst>
            </p:cNvPr>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0" name="Group 39">
            <a:extLst>
              <a:ext uri="{FF2B5EF4-FFF2-40B4-BE49-F238E27FC236}">
                <a16:creationId xmlns:a16="http://schemas.microsoft.com/office/drawing/2014/main" id="{4895E565-D2F3-4453-826F-1550F3F67BA0}"/>
              </a:ext>
            </a:extLst>
          </p:cNvPr>
          <p:cNvGrpSpPr/>
          <p:nvPr/>
        </p:nvGrpSpPr>
        <p:grpSpPr>
          <a:xfrm>
            <a:off x="873760" y="2447158"/>
            <a:ext cx="10871198" cy="720000"/>
            <a:chOff x="3131838" y="1491630"/>
            <a:chExt cx="5256586" cy="576064"/>
          </a:xfrm>
          <a:effectLst>
            <a:outerShdw blurRad="50800" dist="38100" dir="2700000" algn="tl" rotWithShape="0">
              <a:prstClr val="black">
                <a:alpha val="40000"/>
              </a:prstClr>
            </a:outerShdw>
          </a:effectLst>
        </p:grpSpPr>
        <p:sp>
          <p:nvSpPr>
            <p:cNvPr id="41" name="Rectangle 40">
              <a:extLst>
                <a:ext uri="{FF2B5EF4-FFF2-40B4-BE49-F238E27FC236}">
                  <a16:creationId xmlns:a16="http://schemas.microsoft.com/office/drawing/2014/main" id="{D594CE86-A125-4504-9446-164F8696BC65}"/>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2" name="Right Triangle 41">
              <a:extLst>
                <a:ext uri="{FF2B5EF4-FFF2-40B4-BE49-F238E27FC236}">
                  <a16:creationId xmlns:a16="http://schemas.microsoft.com/office/drawing/2014/main" id="{AF133998-F747-4133-B5A4-718C22EC104A}"/>
                </a:ext>
              </a:extLst>
            </p:cNvPr>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3" name="Group 42">
            <a:extLst>
              <a:ext uri="{FF2B5EF4-FFF2-40B4-BE49-F238E27FC236}">
                <a16:creationId xmlns:a16="http://schemas.microsoft.com/office/drawing/2014/main" id="{99E22C33-4C21-4A47-8619-581F70A08BDB}"/>
              </a:ext>
            </a:extLst>
          </p:cNvPr>
          <p:cNvGrpSpPr/>
          <p:nvPr/>
        </p:nvGrpSpPr>
        <p:grpSpPr>
          <a:xfrm>
            <a:off x="862245" y="3334330"/>
            <a:ext cx="10871198" cy="929895"/>
            <a:chOff x="3131840" y="1491630"/>
            <a:chExt cx="5256584" cy="576064"/>
          </a:xfrm>
        </p:grpSpPr>
        <p:sp>
          <p:nvSpPr>
            <p:cNvPr id="44" name="Rectangle 43">
              <a:extLst>
                <a:ext uri="{FF2B5EF4-FFF2-40B4-BE49-F238E27FC236}">
                  <a16:creationId xmlns:a16="http://schemas.microsoft.com/office/drawing/2014/main" id="{001F0B9C-326B-4F4A-A97E-4267BC994B88}"/>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5" name="Right Triangle 44">
              <a:extLst>
                <a:ext uri="{FF2B5EF4-FFF2-40B4-BE49-F238E27FC236}">
                  <a16:creationId xmlns:a16="http://schemas.microsoft.com/office/drawing/2014/main" id="{BE6E7B2D-5049-4177-9627-779E7DEF9BD3}"/>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46" name="TextBox 45">
            <a:extLst>
              <a:ext uri="{FF2B5EF4-FFF2-40B4-BE49-F238E27FC236}">
                <a16:creationId xmlns:a16="http://schemas.microsoft.com/office/drawing/2014/main" id="{90F593F3-4B9B-4736-8C29-3A369544073C}"/>
              </a:ext>
            </a:extLst>
          </p:cNvPr>
          <p:cNvSpPr txBox="1"/>
          <p:nvPr/>
        </p:nvSpPr>
        <p:spPr>
          <a:xfrm>
            <a:off x="1599187" y="1731626"/>
            <a:ext cx="10145773" cy="461665"/>
          </a:xfrm>
          <a:prstGeom prst="rect">
            <a:avLst/>
          </a:prstGeom>
          <a:noFill/>
        </p:spPr>
        <p:txBody>
          <a:bodyPr wrap="square" rtlCol="0">
            <a:spAutoFit/>
          </a:bodyPr>
          <a:lstStyle/>
          <a:p>
            <a:r>
              <a:rPr lang="ne-NP" sz="2400" dirty="0">
                <a:latin typeface="Preeti" pitchFamily="2" charset="0"/>
                <a:cs typeface="Kalimati" panose="00000400000000000000" pitchFamily="2"/>
              </a:rPr>
              <a:t>नेपालमा वि.सं. १९६८ (सन् १९११) देखि जनगणना गर्ने काम शुरु भएको हो ।</a:t>
            </a:r>
          </a:p>
        </p:txBody>
      </p:sp>
      <p:sp>
        <p:nvSpPr>
          <p:cNvPr id="47" name="TextBox 46">
            <a:extLst>
              <a:ext uri="{FF2B5EF4-FFF2-40B4-BE49-F238E27FC236}">
                <a16:creationId xmlns:a16="http://schemas.microsoft.com/office/drawing/2014/main" id="{F3844D21-CE5D-4D78-9C9F-22149B0958F7}"/>
              </a:ext>
            </a:extLst>
          </p:cNvPr>
          <p:cNvSpPr txBox="1"/>
          <p:nvPr/>
        </p:nvSpPr>
        <p:spPr>
          <a:xfrm>
            <a:off x="1617490" y="2635376"/>
            <a:ext cx="10115954" cy="461665"/>
          </a:xfrm>
          <a:prstGeom prst="rect">
            <a:avLst/>
          </a:prstGeom>
          <a:noFill/>
        </p:spPr>
        <p:txBody>
          <a:bodyPr wrap="square" rtlCol="0">
            <a:spAutoFit/>
          </a:bodyPr>
          <a:lstStyle/>
          <a:p>
            <a:r>
              <a:rPr lang="ne-NP" sz="2400" dirty="0">
                <a:latin typeface="Preeti" pitchFamily="2" charset="0"/>
                <a:cs typeface="Kalimati" panose="00000400000000000000" pitchFamily="2"/>
              </a:rPr>
              <a:t>प्रत्येक १०/१० वर्षको अन्तरमा जनगणना सञ्चालन हुँदै</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आएको छ ।</a:t>
            </a:r>
          </a:p>
        </p:txBody>
      </p:sp>
      <p:sp>
        <p:nvSpPr>
          <p:cNvPr id="48" name="TextBox 47">
            <a:extLst>
              <a:ext uri="{FF2B5EF4-FFF2-40B4-BE49-F238E27FC236}">
                <a16:creationId xmlns:a16="http://schemas.microsoft.com/office/drawing/2014/main" id="{A5CBD66C-6444-4E6A-9285-CD4D24B53DBE}"/>
              </a:ext>
            </a:extLst>
          </p:cNvPr>
          <p:cNvSpPr txBox="1"/>
          <p:nvPr/>
        </p:nvSpPr>
        <p:spPr>
          <a:xfrm>
            <a:off x="1706881" y="3369200"/>
            <a:ext cx="10026562"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१९७८ सम्मका जनगणनाको मुख्य उद्देश्य मालिक, कमारा कमारी,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बाँधाको सूची तयार गर्ने रहेको थियो । </a:t>
            </a:r>
          </a:p>
        </p:txBody>
      </p:sp>
      <p:grpSp>
        <p:nvGrpSpPr>
          <p:cNvPr id="49" name="Group 48">
            <a:extLst>
              <a:ext uri="{FF2B5EF4-FFF2-40B4-BE49-F238E27FC236}">
                <a16:creationId xmlns:a16="http://schemas.microsoft.com/office/drawing/2014/main" id="{BBD4B45F-D498-4377-9FE3-3BD6530F16A0}"/>
              </a:ext>
            </a:extLst>
          </p:cNvPr>
          <p:cNvGrpSpPr/>
          <p:nvPr/>
        </p:nvGrpSpPr>
        <p:grpSpPr>
          <a:xfrm>
            <a:off x="862244" y="5406970"/>
            <a:ext cx="10871198" cy="929895"/>
            <a:chOff x="3131840" y="1491630"/>
            <a:chExt cx="5256584" cy="576064"/>
          </a:xfrm>
        </p:grpSpPr>
        <p:sp>
          <p:nvSpPr>
            <p:cNvPr id="50" name="Rectangle 49">
              <a:extLst>
                <a:ext uri="{FF2B5EF4-FFF2-40B4-BE49-F238E27FC236}">
                  <a16:creationId xmlns:a16="http://schemas.microsoft.com/office/drawing/2014/main" id="{9DE3F7CE-12D5-4510-972B-4F205D57E7B4}"/>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51" name="Right Triangle 50">
              <a:extLst>
                <a:ext uri="{FF2B5EF4-FFF2-40B4-BE49-F238E27FC236}">
                  <a16:creationId xmlns:a16="http://schemas.microsoft.com/office/drawing/2014/main" id="{D7FDFFC9-5F9D-484D-9993-9BC0E9DB96DA}"/>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52" name="TextBox 51">
            <a:extLst>
              <a:ext uri="{FF2B5EF4-FFF2-40B4-BE49-F238E27FC236}">
                <a16:creationId xmlns:a16="http://schemas.microsoft.com/office/drawing/2014/main" id="{1E27D6F7-73CD-4E55-A694-587133FCED5F}"/>
              </a:ext>
            </a:extLst>
          </p:cNvPr>
          <p:cNvSpPr txBox="1"/>
          <p:nvPr/>
        </p:nvSpPr>
        <p:spPr>
          <a:xfrm>
            <a:off x="1686561" y="5440254"/>
            <a:ext cx="10138324"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२००९ र ११ (सन् १९५२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५४) देखि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सञ्चालन भएका जनगणनाहरू आधुनिक (वैज्ञानिक) जनगणना मानिन्छन्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a:t>
            </a:r>
          </a:p>
        </p:txBody>
      </p:sp>
      <p:sp>
        <p:nvSpPr>
          <p:cNvPr id="26" name="TextBox 25">
            <a:extLst>
              <a:ext uri="{FF2B5EF4-FFF2-40B4-BE49-F238E27FC236}">
                <a16:creationId xmlns:a16="http://schemas.microsoft.com/office/drawing/2014/main" id="{5B02C0AF-8812-4720-9597-F9DB3FA8F3A1}"/>
              </a:ext>
            </a:extLst>
          </p:cNvPr>
          <p:cNvSpPr txBox="1"/>
          <p:nvPr/>
        </p:nvSpPr>
        <p:spPr>
          <a:xfrm>
            <a:off x="5241854" y="6481956"/>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1154856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135319" y="1977978"/>
            <a:ext cx="9919412" cy="998895"/>
            <a:chOff x="3131839" y="1491630"/>
            <a:chExt cx="5256585" cy="576064"/>
          </a:xfrm>
        </p:grpSpPr>
        <p:sp>
          <p:nvSpPr>
            <p:cNvPr id="4" name="Rectangle 3"/>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Right Triangle 4"/>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6" name="Group 5"/>
          <p:cNvGrpSpPr/>
          <p:nvPr/>
        </p:nvGrpSpPr>
        <p:grpSpPr>
          <a:xfrm>
            <a:off x="1135319" y="3220568"/>
            <a:ext cx="9922540" cy="1564791"/>
            <a:chOff x="3131838" y="1491630"/>
            <a:chExt cx="5256586" cy="576064"/>
          </a:xfrm>
          <a:effectLst>
            <a:outerShdw blurRad="50800" dist="38100" dir="2700000" algn="tl" rotWithShape="0">
              <a:prstClr val="black">
                <a:alpha val="40000"/>
              </a:prstClr>
            </a:outerShdw>
          </a:effectLst>
        </p:grpSpPr>
        <p:sp>
          <p:nvSpPr>
            <p:cNvPr id="7" name="Rectangle 6"/>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a:p>
          </p:txBody>
        </p:sp>
        <p:sp>
          <p:nvSpPr>
            <p:cNvPr id="8" name="Right Triangle 7"/>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dirty="0"/>
            </a:p>
          </p:txBody>
        </p:sp>
      </p:grpSp>
      <p:grpSp>
        <p:nvGrpSpPr>
          <p:cNvPr id="9" name="Group 8"/>
          <p:cNvGrpSpPr/>
          <p:nvPr/>
        </p:nvGrpSpPr>
        <p:grpSpPr>
          <a:xfrm>
            <a:off x="1135318" y="4978962"/>
            <a:ext cx="9925660" cy="998895"/>
            <a:chOff x="3131840" y="1491630"/>
            <a:chExt cx="5256584" cy="576064"/>
          </a:xfrm>
        </p:grpSpPr>
        <p:sp>
          <p:nvSpPr>
            <p:cNvPr id="10" name="Rectangle 9"/>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 name="Right Triangle 10"/>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12" name="TextBox 11"/>
          <p:cNvSpPr txBox="1"/>
          <p:nvPr/>
        </p:nvSpPr>
        <p:spPr>
          <a:xfrm>
            <a:off x="1805879" y="2059283"/>
            <a:ext cx="8771125" cy="830997"/>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२०१५ मा केन्द्रीय तथ्याङ्क विभागको स्थापना भए पश्चात जनगणनाको</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कार्य विभागले सञ्चालन गर्दै आएको छ । </a:t>
            </a:r>
          </a:p>
        </p:txBody>
      </p:sp>
      <p:sp>
        <p:nvSpPr>
          <p:cNvPr id="13" name="TextBox 12"/>
          <p:cNvSpPr txBox="1"/>
          <p:nvPr/>
        </p:nvSpPr>
        <p:spPr>
          <a:xfrm>
            <a:off x="1797688" y="3448345"/>
            <a:ext cx="8926073" cy="1200329"/>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२०७८ को राष्ट्रिय जनगणना नेपालको बाह्रौं र वि.सं. २०७२ मा जारी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भएको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नेपालको संविधान बमोजिमको संघीय प्रणालीको पहिलो जनगणना हो । </a:t>
            </a:r>
          </a:p>
        </p:txBody>
      </p:sp>
      <p:sp>
        <p:nvSpPr>
          <p:cNvPr id="14" name="TextBox 13"/>
          <p:cNvSpPr txBox="1"/>
          <p:nvPr/>
        </p:nvSpPr>
        <p:spPr>
          <a:xfrm>
            <a:off x="1848487" y="5134772"/>
            <a:ext cx="9134115" cy="830997"/>
          </a:xfrm>
          <a:prstGeom prst="rect">
            <a:avLst/>
          </a:prstGeom>
          <a:noFill/>
        </p:spPr>
        <p:txBody>
          <a:bodyPr wrap="square" rtlCol="0">
            <a:spAutoFit/>
          </a:bodyPr>
          <a:lstStyle/>
          <a:p>
            <a:pPr algn="just">
              <a:spcBef>
                <a:spcPts val="400"/>
              </a:spcBef>
              <a:spcAft>
                <a:spcPts val="400"/>
              </a:spcAft>
              <a:tabLst>
                <a:tab pos="3429000" algn="l"/>
              </a:tabLst>
            </a:pPr>
            <a:r>
              <a:rPr lang="ne-NP" sz="2400" dirty="0">
                <a:latin typeface="Preeti"/>
                <a:ea typeface="Calibri"/>
                <a:cs typeface="Kalimati" panose="00000400000000000000" pitchFamily="2"/>
              </a:rPr>
              <a:t>जनगणना आर्थिक स्रोत साधन र जनशक्ति परिचालनको हिसाबले</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राष्ट्रव्यापी</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एक महाअभियान हो । </a:t>
            </a:r>
          </a:p>
        </p:txBody>
      </p:sp>
      <p:sp>
        <p:nvSpPr>
          <p:cNvPr id="15" name="Title 2"/>
          <p:cNvSpPr txBox="1">
            <a:spLocks/>
          </p:cNvSpPr>
          <p:nvPr/>
        </p:nvSpPr>
        <p:spPr>
          <a:xfrm>
            <a:off x="1422399" y="995388"/>
            <a:ext cx="8781955"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16" name="Slide Number Placeholder 15"/>
          <p:cNvSpPr>
            <a:spLocks noGrp="1"/>
          </p:cNvSpPr>
          <p:nvPr>
            <p:ph type="sldNum" sz="quarter" idx="11"/>
          </p:nvPr>
        </p:nvSpPr>
        <p:spPr>
          <a:xfrm>
            <a:off x="11826240" y="6478271"/>
            <a:ext cx="370840" cy="359410"/>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171393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1"/>
          <p:cNvSpPr txBox="1">
            <a:spLocks/>
          </p:cNvSpPr>
          <p:nvPr/>
        </p:nvSpPr>
        <p:spPr>
          <a:xfrm>
            <a:off x="1591295" y="848804"/>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सञ्चालनको कानूनी प्रावधान</a:t>
            </a:r>
          </a:p>
          <a:p>
            <a:pPr marL="0" indent="0" algn="ctr">
              <a:buNone/>
            </a:pPr>
            <a:endParaRPr lang="ne-NP" sz="2800" dirty="0">
              <a:solidFill>
                <a:srgbClr val="002060"/>
              </a:solidFill>
              <a:latin typeface="Ganesh" pitchFamily="2" charset="0"/>
              <a:cs typeface="Kalimati" panose="00000400000000000000" pitchFamily="2"/>
            </a:endParaRPr>
          </a:p>
        </p:txBody>
      </p:sp>
      <p:sp>
        <p:nvSpPr>
          <p:cNvPr id="7" name="Rectangle 6"/>
          <p:cNvSpPr/>
          <p:nvPr/>
        </p:nvSpPr>
        <p:spPr>
          <a:xfrm>
            <a:off x="269479" y="3452313"/>
            <a:ext cx="8244663" cy="3416320"/>
          </a:xfrm>
          <a:prstGeom prst="rect">
            <a:avLst/>
          </a:prstGeom>
        </p:spPr>
        <p:txBody>
          <a:bodyPr wrap="square">
            <a:spAutoFit/>
          </a:bodyPr>
          <a:lstStyle/>
          <a:p>
            <a:pPr algn="just">
              <a:lnSpc>
                <a:spcPct val="150000"/>
              </a:lnSpc>
            </a:pPr>
            <a:r>
              <a:rPr lang="hi-IN" sz="2400" dirty="0">
                <a:latin typeface="Preeti"/>
                <a:ea typeface="Calibri"/>
                <a:cs typeface="Kalimati" pitchFamily="2"/>
              </a:rPr>
              <a:t>राष्ट्रिय</a:t>
            </a:r>
            <a:r>
              <a:rPr lang="en-US" sz="2400" dirty="0">
                <a:latin typeface="Preeti"/>
                <a:ea typeface="Calibri"/>
                <a:cs typeface="Kalimati" pitchFamily="2"/>
              </a:rPr>
              <a:t> </a:t>
            </a:r>
            <a:r>
              <a:rPr lang="hi-IN" sz="2400" dirty="0">
                <a:latin typeface="Preeti"/>
                <a:ea typeface="Calibri"/>
                <a:cs typeface="Kalimati" pitchFamily="2"/>
              </a:rPr>
              <a:t>जनगणना </a:t>
            </a:r>
            <a:r>
              <a:rPr lang="hi-IN" sz="2400">
                <a:latin typeface="Preeti"/>
                <a:ea typeface="Calibri"/>
                <a:cs typeface="Kalimati" pitchFamily="2"/>
              </a:rPr>
              <a:t>सञ्चालनका लागि</a:t>
            </a:r>
            <a:r>
              <a:rPr lang="ne-NP" sz="2400">
                <a:latin typeface="Preeti"/>
                <a:ea typeface="Calibri"/>
                <a:cs typeface="Kalimati" pitchFamily="2"/>
              </a:rPr>
              <a:t> </a:t>
            </a:r>
            <a:r>
              <a:rPr lang="hi-IN" sz="2400">
                <a:latin typeface="Preeti"/>
                <a:ea typeface="Calibri"/>
                <a:cs typeface="Kalimati" pitchFamily="2"/>
              </a:rPr>
              <a:t>मूख्य कानूनी तथा नीतिगत</a:t>
            </a:r>
            <a:endParaRPr lang="ne-NP" sz="2400">
              <a:latin typeface="Preeti"/>
              <a:ea typeface="Calibri"/>
              <a:cs typeface="Kalimati" pitchFamily="2"/>
            </a:endParaRPr>
          </a:p>
          <a:p>
            <a:pPr algn="just">
              <a:lnSpc>
                <a:spcPct val="150000"/>
              </a:lnSpc>
            </a:pPr>
            <a:r>
              <a:rPr lang="hi-IN" sz="2400">
                <a:latin typeface="Preeti"/>
                <a:ea typeface="Calibri"/>
                <a:cs typeface="Kalimati" pitchFamily="2"/>
              </a:rPr>
              <a:t>आधार </a:t>
            </a:r>
            <a:r>
              <a:rPr lang="ne-NP" sz="2400">
                <a:latin typeface="Preeti"/>
                <a:ea typeface="Calibri"/>
                <a:cs typeface="Kalimati" pitchFamily="2"/>
              </a:rPr>
              <a:t>देहाय बमोजिम </a:t>
            </a:r>
            <a:r>
              <a:rPr lang="hi-IN" sz="2400">
                <a:latin typeface="Preeti"/>
                <a:ea typeface="Calibri"/>
                <a:cs typeface="Kalimati" pitchFamily="2"/>
              </a:rPr>
              <a:t>रहेका छन् । </a:t>
            </a:r>
            <a:r>
              <a:rPr lang="ne-NP" sz="2400">
                <a:latin typeface="Preeti"/>
                <a:ea typeface="Calibri"/>
                <a:cs typeface="Kalimati" pitchFamily="2"/>
              </a:rPr>
              <a:t> </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नेपालको संविधान</a:t>
            </a: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राष्ट्रिय जनगणना सञ्चालन निर्देशिका, </a:t>
            </a:r>
            <a:r>
              <a:rPr lang="ne-NP" sz="2400">
                <a:latin typeface="Preeti"/>
                <a:ea typeface="Calibri"/>
                <a:cs typeface="Kalimati" pitchFamily="2"/>
              </a:rPr>
              <a:t>२०७७</a:t>
            </a:r>
            <a:r>
              <a:rPr lang="en-US" sz="2400">
                <a:latin typeface="Preeti"/>
                <a:ea typeface="Calibri"/>
                <a:cs typeface="Kalimati" pitchFamily="2"/>
              </a:rPr>
              <a:t> </a:t>
            </a:r>
            <a:endParaRPr lang="ne-NP" sz="2400" dirty="0">
              <a:latin typeface="Preeti"/>
              <a:ea typeface="Calibri"/>
              <a:cs typeface="Kalimati" pitchFamily="2"/>
            </a:endParaRPr>
          </a:p>
        </p:txBody>
      </p:sp>
      <p:sp>
        <p:nvSpPr>
          <p:cNvPr id="8" name="Oval 7"/>
          <p:cNvSpPr/>
          <p:nvPr/>
        </p:nvSpPr>
        <p:spPr>
          <a:xfrm>
            <a:off x="5136875" y="1227245"/>
            <a:ext cx="2329877" cy="2239996"/>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descr="H:\CBS_Tutorial\PPT Templates\background-with-advocacy-elements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2806" y="1619663"/>
            <a:ext cx="1558065" cy="1509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1760200" y="6486666"/>
            <a:ext cx="431800" cy="371334"/>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BAF06E17-E5A3-4AE1-8AC2-36DB788CE816}"/>
              </a:ext>
            </a:extLst>
          </p:cNvPr>
          <p:cNvPicPr>
            <a:picLocks noChangeAspect="1"/>
          </p:cNvPicPr>
          <p:nvPr/>
        </p:nvPicPr>
        <p:blipFill rotWithShape="1">
          <a:blip r:embed="rId3"/>
          <a:srcRect l="40378" t="36124" r="40512" b="17313"/>
          <a:stretch/>
        </p:blipFill>
        <p:spPr>
          <a:xfrm>
            <a:off x="9486910" y="1021798"/>
            <a:ext cx="2033118" cy="2786536"/>
          </a:xfrm>
          <a:prstGeom prst="rect">
            <a:avLst/>
          </a:prstGeom>
        </p:spPr>
      </p:pic>
      <p:pic>
        <p:nvPicPr>
          <p:cNvPr id="10" name="Picture 2" descr="Features of Nepal constitution 2072">
            <a:extLst>
              <a:ext uri="{FF2B5EF4-FFF2-40B4-BE49-F238E27FC236}">
                <a16:creationId xmlns:a16="http://schemas.microsoft.com/office/drawing/2014/main" id="{9E3ECEE8-47DB-4E85-A1EF-92A1F5667F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735" r="29082"/>
          <a:stretch/>
        </p:blipFill>
        <p:spPr bwMode="auto">
          <a:xfrm>
            <a:off x="727830" y="848804"/>
            <a:ext cx="1726930" cy="2254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CBS_Tutorial\Downloads\राष्ट्रिय जनगणना सञ्चालन तथा व्यवस्थापन आदेश, २०७६-1.jpg">
            <a:extLst>
              <a:ext uri="{FF2B5EF4-FFF2-40B4-BE49-F238E27FC236}">
                <a16:creationId xmlns:a16="http://schemas.microsoft.com/office/drawing/2014/main" id="{BE129900-97B6-40F2-9DB4-E87CB897544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769"/>
          <a:stretch/>
        </p:blipFill>
        <p:spPr bwMode="auto">
          <a:xfrm>
            <a:off x="9165730" y="3895776"/>
            <a:ext cx="2115426" cy="216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D9537-7AE1-47C8-BD33-5B0EE7DAA419}"/>
              </a:ext>
            </a:extLst>
          </p:cNvPr>
          <p:cNvSpPr txBox="1"/>
          <p:nvPr/>
        </p:nvSpPr>
        <p:spPr>
          <a:xfrm>
            <a:off x="4632207" y="6499301"/>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237437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7833" y="2388967"/>
            <a:ext cx="11546959" cy="2308324"/>
          </a:xfrm>
          <a:prstGeom prst="rect">
            <a:avLst/>
          </a:prstGeom>
        </p:spPr>
        <p:txBody>
          <a:bodyPr wrap="square">
            <a:spAutoFit/>
          </a:bodyPr>
          <a:lstStyle/>
          <a:p>
            <a:pPr marL="342900" indent="-342900" algn="just">
              <a:lnSpc>
                <a:spcPct val="150000"/>
              </a:lnSpc>
              <a:buFont typeface="Arial" pitchFamily="34" charset="0"/>
              <a:buChar char="•"/>
            </a:pPr>
            <a:r>
              <a:rPr lang="hi-IN" sz="2400" dirty="0">
                <a:latin typeface="Preeti" pitchFamily="2" charset="0"/>
                <a:cs typeface="Kalimati" pitchFamily="2"/>
              </a:rPr>
              <a:t>केन्द्रीय तथ्याङ्क विभागका महानिर्देशकले तथ्याङ्क संकलनका लागि कर्मचारी खटाउने</a:t>
            </a:r>
            <a:r>
              <a:rPr lang="ne-NP" sz="2400" dirty="0">
                <a:latin typeface="Preeti" pitchFamily="2" charset="0"/>
                <a:cs typeface="Kalimati" pitchFamily="2"/>
              </a:rPr>
              <a:t> </a:t>
            </a:r>
            <a:r>
              <a:rPr lang="hi-IN" sz="2400" dirty="0">
                <a:latin typeface="Preeti" pitchFamily="2" charset="0"/>
                <a:cs typeface="Kalimati" pitchFamily="2"/>
              </a:rPr>
              <a:t>व्यवस्था</a:t>
            </a:r>
            <a:endParaRPr lang="ne-NP" sz="2400" dirty="0">
              <a:latin typeface="Preeti" pitchFamily="2" charset="0"/>
              <a:cs typeface="Kalimati" pitchFamily="2"/>
            </a:endParaRPr>
          </a:p>
          <a:p>
            <a:pPr marL="342900" indent="-342900" algn="just">
              <a:lnSpc>
                <a:spcPct val="150000"/>
              </a:lnSpc>
              <a:buFont typeface="Arial" pitchFamily="34" charset="0"/>
              <a:buChar char="•"/>
            </a:pPr>
            <a:r>
              <a:rPr lang="hi-IN" sz="2400" dirty="0">
                <a:latin typeface="Preeti" pitchFamily="2" charset="0"/>
                <a:cs typeface="Kalimati" pitchFamily="2"/>
              </a:rPr>
              <a:t>तथ्याङ्क संकलन </a:t>
            </a:r>
            <a:r>
              <a:rPr lang="ne-NP" sz="2400" dirty="0">
                <a:latin typeface="Preeti" pitchFamily="2" charset="0"/>
                <a:cs typeface="Kalimati" pitchFamily="2"/>
              </a:rPr>
              <a:t>र गोपनियता </a:t>
            </a:r>
          </a:p>
          <a:p>
            <a:pPr marL="342900" indent="-342900" algn="just">
              <a:lnSpc>
                <a:spcPct val="150000"/>
              </a:lnSpc>
              <a:buFont typeface="Arial" pitchFamily="34" charset="0"/>
              <a:buChar char="•"/>
            </a:pPr>
            <a:r>
              <a:rPr lang="ne-NP" sz="2400">
                <a:latin typeface="Preeti" pitchFamily="2" charset="0"/>
                <a:cs typeface="Kalimati" pitchFamily="2"/>
              </a:rPr>
              <a:t>व्यक्ति तथा संस्थाको दायित्व</a:t>
            </a:r>
          </a:p>
          <a:p>
            <a:pPr marL="342900" indent="-342900" algn="just">
              <a:lnSpc>
                <a:spcPct val="150000"/>
              </a:lnSpc>
              <a:buFont typeface="Arial" pitchFamily="34" charset="0"/>
              <a:buChar char="•"/>
            </a:pPr>
            <a:r>
              <a:rPr lang="ne-NP" sz="2400">
                <a:latin typeface="Preeti" pitchFamily="2" charset="0"/>
                <a:cs typeface="Kalimati" pitchFamily="2"/>
              </a:rPr>
              <a:t>जरिवाना र सजाय</a:t>
            </a:r>
          </a:p>
        </p:txBody>
      </p:sp>
      <p:sp>
        <p:nvSpPr>
          <p:cNvPr id="8" name="Slide Number Placeholder 7"/>
          <p:cNvSpPr>
            <a:spLocks noGrp="1"/>
          </p:cNvSpPr>
          <p:nvPr>
            <p:ph type="sldNum" sz="quarter" idx="11"/>
          </p:nvPr>
        </p:nvSpPr>
        <p:spPr>
          <a:xfrm>
            <a:off x="11557591" y="6517767"/>
            <a:ext cx="609009" cy="315468"/>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 Placeholder 1">
            <a:extLst>
              <a:ext uri="{FF2B5EF4-FFF2-40B4-BE49-F238E27FC236}">
                <a16:creationId xmlns:a16="http://schemas.microsoft.com/office/drawing/2014/main" id="{E41E5891-3D0E-43F5-8DA9-23D1165BBC62}"/>
              </a:ext>
            </a:extLst>
          </p:cNvPr>
          <p:cNvSpPr txBox="1">
            <a:spLocks/>
          </p:cNvSpPr>
          <p:nvPr/>
        </p:nvSpPr>
        <p:spPr>
          <a:xfrm>
            <a:off x="684196" y="1039871"/>
            <a:ext cx="9698669" cy="96374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a:t>
            </a:r>
            <a:r>
              <a:rPr lang="ne-NP" sz="2800" b="1">
                <a:solidFill>
                  <a:srgbClr val="002060"/>
                </a:solidFill>
                <a:latin typeface="Ganesh" pitchFamily="2" charset="0"/>
                <a:cs typeface="Kalimati" panose="00000400000000000000" pitchFamily="2"/>
              </a:rPr>
              <a:t>सञ्चालनको लागि भएका कानूनी आधार अन्तर्गतका केही  महत्वपूर्ण कुराहरु</a:t>
            </a:r>
            <a:endParaRPr lang="ne-NP" sz="2800" b="1" dirty="0">
              <a:solidFill>
                <a:srgbClr val="002060"/>
              </a:solidFill>
              <a:latin typeface="Ganesh" pitchFamily="2" charset="0"/>
              <a:cs typeface="Kalimati" panose="00000400000000000000" pitchFamily="2"/>
            </a:endParaRPr>
          </a:p>
          <a:p>
            <a:pPr marL="0" indent="0" algn="ctr">
              <a:buNone/>
            </a:pPr>
            <a:endParaRPr lang="ne-NP" sz="2800" dirty="0">
              <a:solidFill>
                <a:srgbClr val="002060"/>
              </a:solidFill>
              <a:latin typeface="Ganesh" pitchFamily="2" charset="0"/>
              <a:cs typeface="Kalimati" panose="00000400000000000000" pitchFamily="2"/>
            </a:endParaRPr>
          </a:p>
        </p:txBody>
      </p:sp>
      <p:pic>
        <p:nvPicPr>
          <p:cNvPr id="9" name="Picture 2" descr="H:\CBS_Tutorial\PPT Templates\isometric-attorney-element-set\1.png">
            <a:extLst>
              <a:ext uri="{FF2B5EF4-FFF2-40B4-BE49-F238E27FC236}">
                <a16:creationId xmlns:a16="http://schemas.microsoft.com/office/drawing/2014/main" id="{0A2CC07C-FD49-48C8-A837-0C66A8A777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0648" y="4482481"/>
            <a:ext cx="1895952" cy="1721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05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80" y="1618867"/>
            <a:ext cx="10881658"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अक्सर बसोबासका आधारमा व्यक्तिहरुको गणना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घरदैलोमा पुगी परिवारमूली वा परिवारको जानकार सदस्यसँग प्रत्यक्ष अन्तर्वार्ता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कागजी प्रश्नावली, ट्याबलेट तथा र्इसेन्सस मार्फत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काठमाण्डौं उपत्यकाका केही स्थानहरूमा ट्याबलेट प्रयोग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विदेशस्थित कुटनीतिक नियोगहरूमा कार्यरत नेपालीहरूको गणना र्इसेन्सस मार्फत हुने,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परिवारमा अनुपस्थित </a:t>
            </a:r>
            <a:r>
              <a:rPr lang="ne-NP" sz="2400">
                <a:latin typeface="Velvenda Cooler" panose="02000506000000020004" pitchFamily="2" charset="0"/>
                <a:cs typeface="Kalimati" panose="00000400000000000000" pitchFamily="2"/>
              </a:rPr>
              <a:t>(बिदेशमा रहेका)</a:t>
            </a:r>
            <a:r>
              <a:rPr lang="ne-NP" sz="2400">
                <a:latin typeface="Preeti" pitchFamily="2" charset="0"/>
                <a:cs typeface="Kalimati" panose="00000400000000000000" pitchFamily="2"/>
              </a:rPr>
              <a:t> </a:t>
            </a:r>
            <a:r>
              <a:rPr lang="ne-NP" sz="2400" dirty="0">
                <a:latin typeface="Preeti" pitchFamily="2" charset="0"/>
                <a:cs typeface="Kalimati" panose="00000400000000000000" pitchFamily="2"/>
              </a:rPr>
              <a:t>सदस्यहरूको अनुपस्थिति सम्बन्धी केही विवरण संकलन गरिने, तर विस्तृत विवरण संकलन गर्नु नपर्ने,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घर ठेगान नभएका व्यक्तिहरूको गणना असार ८ गते मात्र गरिने ।</a:t>
            </a:r>
          </a:p>
        </p:txBody>
      </p:sp>
      <p:sp>
        <p:nvSpPr>
          <p:cNvPr id="4" name="Text Placeholder 1"/>
          <p:cNvSpPr txBox="1">
            <a:spLocks/>
          </p:cNvSpPr>
          <p:nvPr/>
        </p:nvSpPr>
        <p:spPr>
          <a:xfrm>
            <a:off x="1603171" y="923298"/>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गणना विधि</a:t>
            </a:r>
          </a:p>
        </p:txBody>
      </p: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Tree>
    <p:extLst>
      <p:ext uri="{BB962C8B-B14F-4D97-AF65-F5344CB8AC3E}">
        <p14:creationId xmlns:p14="http://schemas.microsoft.com/office/powerpoint/2010/main" val="212421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संगठन संरचना (कार्यकारी)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grpSp>
        <p:nvGrpSpPr>
          <p:cNvPr id="3" name="Group 2">
            <a:extLst>
              <a:ext uri="{FF2B5EF4-FFF2-40B4-BE49-F238E27FC236}">
                <a16:creationId xmlns:a16="http://schemas.microsoft.com/office/drawing/2014/main" id="{3C240FD5-7168-40DF-A48A-63160F55190A}"/>
              </a:ext>
            </a:extLst>
          </p:cNvPr>
          <p:cNvGrpSpPr/>
          <p:nvPr/>
        </p:nvGrpSpPr>
        <p:grpSpPr>
          <a:xfrm>
            <a:off x="1002890" y="1616147"/>
            <a:ext cx="9744281" cy="4392644"/>
            <a:chOff x="3239376" y="1616147"/>
            <a:chExt cx="5404904" cy="4392644"/>
          </a:xfrm>
        </p:grpSpPr>
        <p:sp>
          <p:nvSpPr>
            <p:cNvPr id="15" name="TextBox 14">
              <a:extLst>
                <a:ext uri="{FF2B5EF4-FFF2-40B4-BE49-F238E27FC236}">
                  <a16:creationId xmlns:a16="http://schemas.microsoft.com/office/drawing/2014/main" id="{2CDE0404-35F8-4C6E-818D-D6CBB5BE7FD4}"/>
                </a:ext>
              </a:extLst>
            </p:cNvPr>
            <p:cNvSpPr txBox="1"/>
            <p:nvPr/>
          </p:nvSpPr>
          <p:spPr>
            <a:xfrm>
              <a:off x="3381161" y="1616147"/>
              <a:ext cx="4805927"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योजना आयोग</a:t>
              </a:r>
              <a:endParaRPr lang="en-US" sz="2400" dirty="0"/>
            </a:p>
          </p:txBody>
        </p:sp>
        <p:sp>
          <p:nvSpPr>
            <p:cNvPr id="17" name="TextBox 16">
              <a:extLst>
                <a:ext uri="{FF2B5EF4-FFF2-40B4-BE49-F238E27FC236}">
                  <a16:creationId xmlns:a16="http://schemas.microsoft.com/office/drawing/2014/main" id="{7B10988D-ACDE-4FCD-9D69-D7D4CE2E7010}"/>
                </a:ext>
              </a:extLst>
            </p:cNvPr>
            <p:cNvSpPr txBox="1"/>
            <p:nvPr/>
          </p:nvSpPr>
          <p:spPr>
            <a:xfrm>
              <a:off x="3395335" y="2480932"/>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केन्द्रीय तथ्याङ्क विभाग</a:t>
              </a:r>
              <a:endParaRPr lang="en-US" sz="2400" dirty="0"/>
            </a:p>
          </p:txBody>
        </p:sp>
        <p:sp>
          <p:nvSpPr>
            <p:cNvPr id="18" name="TextBox 17">
              <a:extLst>
                <a:ext uri="{FF2B5EF4-FFF2-40B4-BE49-F238E27FC236}">
                  <a16:creationId xmlns:a16="http://schemas.microsoft.com/office/drawing/2014/main" id="{ECB1DDFE-8DF2-4558-B9C6-82BA985BC449}"/>
                </a:ext>
              </a:extLst>
            </p:cNvPr>
            <p:cNvSpPr txBox="1"/>
            <p:nvPr/>
          </p:nvSpPr>
          <p:spPr>
            <a:xfrm>
              <a:off x="3409506" y="3324450"/>
              <a:ext cx="4777581"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प्रदेश </a:t>
              </a:r>
              <a:r>
                <a:rPr lang="ne-NP" sz="2400" dirty="0">
                  <a:cs typeface="Kalimati" panose="00000400000000000000" pitchFamily="2"/>
                </a:rPr>
                <a:t>जनगणना कार्यालय (</a:t>
              </a:r>
              <a:r>
                <a:rPr lang="ne-NP" sz="2400">
                  <a:cs typeface="Kalimati" panose="00000400000000000000" pitchFamily="2"/>
                </a:rPr>
                <a:t>७)</a:t>
              </a:r>
              <a:r>
                <a:rPr lang="ne-NP" sz="2400">
                  <a:latin typeface="Velvenda Cooler" panose="02000506000000020004" pitchFamily="2" charset="0"/>
                  <a:cs typeface="Kalimati" panose="00000400000000000000" pitchFamily="2"/>
                </a:rPr>
                <a:t> </a:t>
              </a:r>
              <a:r>
                <a:rPr lang="ne-NP" sz="2400">
                  <a:latin typeface="Arial" panose="020B0604020202020204" pitchFamily="34" charset="0"/>
                  <a:cs typeface="Kalimati" panose="00000400000000000000" pitchFamily="2"/>
                </a:rPr>
                <a:t>+</a:t>
              </a:r>
              <a:r>
                <a:rPr lang="ne-NP" sz="2400">
                  <a:latin typeface="Velvenda Cooler" panose="02000506000000020004" pitchFamily="2" charset="0"/>
                  <a:cs typeface="Kalimati" panose="00000400000000000000" pitchFamily="2"/>
                </a:rPr>
                <a:t> </a:t>
              </a:r>
              <a:r>
                <a:rPr lang="ne-NP" sz="2400">
                  <a:cs typeface="Kalimati" panose="00000400000000000000" pitchFamily="2"/>
                </a:rPr>
                <a:t>जिल्ला जनगणना कार्यालय (८०)</a:t>
              </a:r>
              <a:endParaRPr lang="en-US" sz="2400" dirty="0"/>
            </a:p>
          </p:txBody>
        </p:sp>
        <p:sp>
          <p:nvSpPr>
            <p:cNvPr id="20" name="TextBox 19">
              <a:extLst>
                <a:ext uri="{FF2B5EF4-FFF2-40B4-BE49-F238E27FC236}">
                  <a16:creationId xmlns:a16="http://schemas.microsoft.com/office/drawing/2014/main" id="{CB8242E6-ECED-466A-9038-0395ACD9F4A7}"/>
                </a:ext>
              </a:extLst>
            </p:cNvPr>
            <p:cNvSpPr txBox="1"/>
            <p:nvPr/>
          </p:nvSpPr>
          <p:spPr>
            <a:xfrm>
              <a:off x="3448486" y="4189693"/>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स्थानीय जनगणना कार्यालय (३४९)</a:t>
              </a:r>
              <a:endParaRPr lang="en-US" sz="2400" dirty="0"/>
            </a:p>
          </p:txBody>
        </p:sp>
        <p:sp>
          <p:nvSpPr>
            <p:cNvPr id="21" name="TextBox 20">
              <a:extLst>
                <a:ext uri="{FF2B5EF4-FFF2-40B4-BE49-F238E27FC236}">
                  <a16:creationId xmlns:a16="http://schemas.microsoft.com/office/drawing/2014/main" id="{A551AB26-C547-4C8A-B78D-0C6358C9D535}"/>
                </a:ext>
              </a:extLst>
            </p:cNvPr>
            <p:cNvSpPr txBox="1"/>
            <p:nvPr/>
          </p:nvSpPr>
          <p:spPr>
            <a:xfrm>
              <a:off x="3239376" y="5001315"/>
              <a:ext cx="2874358"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सुपरिवेक्षक</a:t>
              </a:r>
              <a:endParaRPr lang="en-US" sz="2400" dirty="0"/>
            </a:p>
          </p:txBody>
        </p:sp>
        <p:sp>
          <p:nvSpPr>
            <p:cNvPr id="22" name="TextBox 21">
              <a:extLst>
                <a:ext uri="{FF2B5EF4-FFF2-40B4-BE49-F238E27FC236}">
                  <a16:creationId xmlns:a16="http://schemas.microsoft.com/office/drawing/2014/main" id="{7839F97C-1905-4E1C-940B-72CE08699C24}"/>
                </a:ext>
              </a:extLst>
            </p:cNvPr>
            <p:cNvSpPr txBox="1"/>
            <p:nvPr/>
          </p:nvSpPr>
          <p:spPr>
            <a:xfrm>
              <a:off x="6103085" y="5547126"/>
              <a:ext cx="2541195"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गणक</a:t>
              </a:r>
              <a:endParaRPr lang="en-US" sz="2400" dirty="0"/>
            </a:p>
          </p:txBody>
        </p:sp>
        <p:cxnSp>
          <p:nvCxnSpPr>
            <p:cNvPr id="23" name="Straight Arrow Connector 22">
              <a:extLst>
                <a:ext uri="{FF2B5EF4-FFF2-40B4-BE49-F238E27FC236}">
                  <a16:creationId xmlns:a16="http://schemas.microsoft.com/office/drawing/2014/main" id="{F3311D79-20EF-4EED-B572-E167B49C9D46}"/>
                </a:ext>
              </a:extLst>
            </p:cNvPr>
            <p:cNvCxnSpPr/>
            <p:nvPr/>
          </p:nvCxnSpPr>
          <p:spPr>
            <a:xfrm>
              <a:off x="5635267" y="207781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5" name="Straight Arrow Connector 24">
              <a:extLst>
                <a:ext uri="{FF2B5EF4-FFF2-40B4-BE49-F238E27FC236}">
                  <a16:creationId xmlns:a16="http://schemas.microsoft.com/office/drawing/2014/main" id="{D2AC2BAF-4C93-4E22-9019-FC538463DEC3}"/>
                </a:ext>
              </a:extLst>
            </p:cNvPr>
            <p:cNvCxnSpPr/>
            <p:nvPr/>
          </p:nvCxnSpPr>
          <p:spPr>
            <a:xfrm>
              <a:off x="5660072" y="2974494"/>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8ECF7A32-09C3-4F83-8BF1-EA4072FE1669}"/>
                </a:ext>
              </a:extLst>
            </p:cNvPr>
            <p:cNvCxnSpPr/>
            <p:nvPr/>
          </p:nvCxnSpPr>
          <p:spPr>
            <a:xfrm>
              <a:off x="5684881" y="38042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id="{20011796-F983-4024-B1F5-C33B74361EF2}"/>
                </a:ext>
              </a:extLst>
            </p:cNvPr>
            <p:cNvCxnSpPr/>
            <p:nvPr/>
          </p:nvCxnSpPr>
          <p:spPr>
            <a:xfrm>
              <a:off x="5720318" y="4637177"/>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id="{A7A55C8D-5E09-4A55-B355-4ACC5B3E220A}"/>
                </a:ext>
              </a:extLst>
            </p:cNvPr>
            <p:cNvCxnSpPr>
              <a:cxnSpLocks/>
            </p:cNvCxnSpPr>
            <p:nvPr/>
          </p:nvCxnSpPr>
          <p:spPr>
            <a:xfrm>
              <a:off x="8169354" y="4651348"/>
              <a:ext cx="0" cy="811632"/>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A05142DE-E1BF-4FD4-A3CB-636D2B9D6CDB}"/>
                </a:ext>
              </a:extLst>
            </p:cNvPr>
            <p:cNvCxnSpPr/>
            <p:nvPr/>
          </p:nvCxnSpPr>
          <p:spPr>
            <a:xfrm>
              <a:off x="6765854" y="51510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B486965B-7CD6-4D37-B5C3-DAD942CA41C4}"/>
                </a:ext>
              </a:extLst>
            </p:cNvPr>
            <p:cNvCxnSpPr>
              <a:cxnSpLocks/>
            </p:cNvCxnSpPr>
            <p:nvPr/>
          </p:nvCxnSpPr>
          <p:spPr>
            <a:xfrm flipV="1">
              <a:off x="6103101" y="5157716"/>
              <a:ext cx="691116" cy="1"/>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408516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6" name="TextBox 35">
            <a:extLst>
              <a:ext uri="{FF2B5EF4-FFF2-40B4-BE49-F238E27FC236}">
                <a16:creationId xmlns:a16="http://schemas.microsoft.com/office/drawing/2014/main" id="{C924997F-4FDE-4633-9086-F2892925A2DE}"/>
              </a:ext>
            </a:extLst>
          </p:cNvPr>
          <p:cNvSpPr txBox="1"/>
          <p:nvPr/>
        </p:nvSpPr>
        <p:spPr>
          <a:xfrm>
            <a:off x="232700" y="22512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निर्देशक समिति</a:t>
            </a:r>
          </a:p>
        </p:txBody>
      </p:sp>
      <p:sp>
        <p:nvSpPr>
          <p:cNvPr id="37" name="TextBox 36">
            <a:extLst>
              <a:ext uri="{FF2B5EF4-FFF2-40B4-BE49-F238E27FC236}">
                <a16:creationId xmlns:a16="http://schemas.microsoft.com/office/drawing/2014/main" id="{BC643762-276D-4D46-98A7-37BDF697A418}"/>
              </a:ext>
            </a:extLst>
          </p:cNvPr>
          <p:cNvSpPr txBox="1"/>
          <p:nvPr/>
        </p:nvSpPr>
        <p:spPr>
          <a:xfrm>
            <a:off x="330736" y="39368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प्राविधिक समिति</a:t>
            </a:r>
          </a:p>
        </p:txBody>
      </p:sp>
      <p:sp>
        <p:nvSpPr>
          <p:cNvPr id="39" name="TextBox 38">
            <a:extLst>
              <a:ext uri="{FF2B5EF4-FFF2-40B4-BE49-F238E27FC236}">
                <a16:creationId xmlns:a16="http://schemas.microsoft.com/office/drawing/2014/main" id="{C0A410C7-48D9-4E7A-A034-01F52DF577E6}"/>
              </a:ext>
            </a:extLst>
          </p:cNvPr>
          <p:cNvSpPr txBox="1"/>
          <p:nvPr/>
        </p:nvSpPr>
        <p:spPr>
          <a:xfrm>
            <a:off x="301593" y="475287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प्रादेशिक जनगणना समन्वय समिति</a:t>
            </a:r>
          </a:p>
        </p:txBody>
      </p:sp>
      <p:sp>
        <p:nvSpPr>
          <p:cNvPr id="30" name="TextBox 29">
            <a:extLst>
              <a:ext uri="{FF2B5EF4-FFF2-40B4-BE49-F238E27FC236}">
                <a16:creationId xmlns:a16="http://schemas.microsoft.com/office/drawing/2014/main" id="{A3590D7B-0683-4CD6-922E-BEB97B1C41AF}"/>
              </a:ext>
            </a:extLst>
          </p:cNvPr>
          <p:cNvSpPr txBox="1"/>
          <p:nvPr/>
        </p:nvSpPr>
        <p:spPr>
          <a:xfrm>
            <a:off x="6032542" y="2251203"/>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उपाध्यक्ष, रा.यो.आ.</a:t>
            </a:r>
          </a:p>
        </p:txBody>
      </p:sp>
      <p:sp>
        <p:nvSpPr>
          <p:cNvPr id="31" name="TextBox 30">
            <a:extLst>
              <a:ext uri="{FF2B5EF4-FFF2-40B4-BE49-F238E27FC236}">
                <a16:creationId xmlns:a16="http://schemas.microsoft.com/office/drawing/2014/main" id="{84E3106B-0638-423E-9F25-FE3E9C74E73E}"/>
              </a:ext>
            </a:extLst>
          </p:cNvPr>
          <p:cNvSpPr txBox="1"/>
          <p:nvPr/>
        </p:nvSpPr>
        <p:spPr>
          <a:xfrm>
            <a:off x="6022704" y="3977722"/>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महानिर्देशक, के.त.वि.</a:t>
            </a:r>
          </a:p>
        </p:txBody>
      </p:sp>
      <p:sp>
        <p:nvSpPr>
          <p:cNvPr id="35" name="TextBox 34">
            <a:extLst>
              <a:ext uri="{FF2B5EF4-FFF2-40B4-BE49-F238E27FC236}">
                <a16:creationId xmlns:a16="http://schemas.microsoft.com/office/drawing/2014/main" id="{ED9350C4-7D54-4BC2-8FC5-18A900918963}"/>
              </a:ext>
            </a:extLst>
          </p:cNvPr>
          <p:cNvSpPr txBox="1"/>
          <p:nvPr/>
        </p:nvSpPr>
        <p:spPr>
          <a:xfrm>
            <a:off x="6022704" y="4800015"/>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संयोजकः प्रमुख सचिव, </a:t>
            </a:r>
            <a:r>
              <a:rPr lang="ne-NP" sz="2400">
                <a:cs typeface="Kalimati" panose="00000400000000000000" pitchFamily="2"/>
              </a:rPr>
              <a:t>मु.म. </a:t>
            </a:r>
            <a:r>
              <a:rPr lang="ne-NP" sz="2400" dirty="0">
                <a:cs typeface="Kalimati" panose="00000400000000000000" pitchFamily="2"/>
              </a:rPr>
              <a:t>तथा म. प. का.  </a:t>
            </a:r>
          </a:p>
        </p:txBody>
      </p:sp>
      <p:cxnSp>
        <p:nvCxnSpPr>
          <p:cNvPr id="5" name="Straight Arrow Connector 4">
            <a:extLst>
              <a:ext uri="{FF2B5EF4-FFF2-40B4-BE49-F238E27FC236}">
                <a16:creationId xmlns:a16="http://schemas.microsoft.com/office/drawing/2014/main" id="{EA7ACF8E-2062-4071-8A57-85C1A6C6ED57}"/>
              </a:ext>
            </a:extLst>
          </p:cNvPr>
          <p:cNvCxnSpPr>
            <a:stCxn id="36" idx="3"/>
            <a:endCxn id="30" idx="1"/>
          </p:cNvCxnSpPr>
          <p:nvPr/>
        </p:nvCxnSpPr>
        <p:spPr>
          <a:xfrm flipV="1">
            <a:off x="4999308" y="2482036"/>
            <a:ext cx="1033234" cy="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6" name="Straight Arrow Connector 45">
            <a:extLst>
              <a:ext uri="{FF2B5EF4-FFF2-40B4-BE49-F238E27FC236}">
                <a16:creationId xmlns:a16="http://schemas.microsoft.com/office/drawing/2014/main" id="{DC49E30B-86BB-46CF-B7F1-ECCB118B1A7A}"/>
              </a:ext>
            </a:extLst>
          </p:cNvPr>
          <p:cNvCxnSpPr/>
          <p:nvPr/>
        </p:nvCxnSpPr>
        <p:spPr>
          <a:xfrm>
            <a:off x="5071740" y="3315133"/>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7" name="Straight Arrow Connector 46">
            <a:extLst>
              <a:ext uri="{FF2B5EF4-FFF2-40B4-BE49-F238E27FC236}">
                <a16:creationId xmlns:a16="http://schemas.microsoft.com/office/drawing/2014/main" id="{D671FF17-C11F-4F58-A111-8A9969482449}"/>
              </a:ext>
            </a:extLst>
          </p:cNvPr>
          <p:cNvCxnSpPr/>
          <p:nvPr/>
        </p:nvCxnSpPr>
        <p:spPr>
          <a:xfrm>
            <a:off x="5146955" y="419304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8" name="Straight Arrow Connector 47">
            <a:extLst>
              <a:ext uri="{FF2B5EF4-FFF2-40B4-BE49-F238E27FC236}">
                <a16:creationId xmlns:a16="http://schemas.microsoft.com/office/drawing/2014/main" id="{6371652F-90C8-47C3-9C7A-2E1B0493E408}"/>
              </a:ext>
            </a:extLst>
          </p:cNvPr>
          <p:cNvCxnSpPr/>
          <p:nvPr/>
        </p:nvCxnSpPr>
        <p:spPr>
          <a:xfrm>
            <a:off x="5061117" y="4997707"/>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8C4C37A-650B-4CA5-AFF1-98979C243DD3}"/>
              </a:ext>
            </a:extLst>
          </p:cNvPr>
          <p:cNvSpPr txBox="1"/>
          <p:nvPr/>
        </p:nvSpPr>
        <p:spPr>
          <a:xfrm>
            <a:off x="340242" y="3040357"/>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26" name="TextBox 25">
            <a:extLst>
              <a:ext uri="{FF2B5EF4-FFF2-40B4-BE49-F238E27FC236}">
                <a16:creationId xmlns:a16="http://schemas.microsoft.com/office/drawing/2014/main" id="{BFBE74A3-A0C7-4B26-9F0C-15434439F302}"/>
              </a:ext>
            </a:extLst>
          </p:cNvPr>
          <p:cNvSpPr txBox="1"/>
          <p:nvPr/>
        </p:nvSpPr>
        <p:spPr>
          <a:xfrm>
            <a:off x="6032542" y="3118474"/>
            <a:ext cx="6159458"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अध्यक्षः सदस्य, </a:t>
            </a:r>
            <a:r>
              <a:rPr lang="ne-NP" sz="2400" dirty="0">
                <a:cs typeface="Kalimati" panose="00000400000000000000" pitchFamily="2"/>
              </a:rPr>
              <a:t>रा.यो.आ.</a:t>
            </a:r>
          </a:p>
        </p:txBody>
      </p:sp>
      <p:sp>
        <p:nvSpPr>
          <p:cNvPr id="33" name="TextBox 32">
            <a:extLst>
              <a:ext uri="{FF2B5EF4-FFF2-40B4-BE49-F238E27FC236}">
                <a16:creationId xmlns:a16="http://schemas.microsoft.com/office/drawing/2014/main" id="{D5360A20-C0FC-4775-9166-54DC2BFE7F6D}"/>
              </a:ext>
            </a:extLst>
          </p:cNvPr>
          <p:cNvSpPr txBox="1"/>
          <p:nvPr/>
        </p:nvSpPr>
        <p:spPr>
          <a:xfrm>
            <a:off x="10098166" y="6274437"/>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83779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368640" y="6254495"/>
            <a:ext cx="628288" cy="263985"/>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40" name="TextBox 39">
            <a:extLst>
              <a:ext uri="{FF2B5EF4-FFF2-40B4-BE49-F238E27FC236}">
                <a16:creationId xmlns:a16="http://schemas.microsoft.com/office/drawing/2014/main" id="{3ACB04D4-F6E4-41DE-8FEF-89D461417E8C}"/>
              </a:ext>
            </a:extLst>
          </p:cNvPr>
          <p:cNvSpPr txBox="1"/>
          <p:nvPr/>
        </p:nvSpPr>
        <p:spPr>
          <a:xfrm>
            <a:off x="221825" y="1827781"/>
            <a:ext cx="4766608" cy="830997"/>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जिल्लास्तरीय जनगणना सहजिकरण </a:t>
            </a:r>
            <a:r>
              <a:rPr lang="ne-NP" sz="2400" dirty="0">
                <a:cs typeface="Kalimati" panose="00000400000000000000" pitchFamily="2"/>
              </a:rPr>
              <a:t>समिति</a:t>
            </a:r>
          </a:p>
        </p:txBody>
      </p:sp>
      <p:sp>
        <p:nvSpPr>
          <p:cNvPr id="41" name="TextBox 40">
            <a:extLst>
              <a:ext uri="{FF2B5EF4-FFF2-40B4-BE49-F238E27FC236}">
                <a16:creationId xmlns:a16="http://schemas.microsoft.com/office/drawing/2014/main" id="{88BFBED3-3F5A-49B3-884C-47ECACB5A772}"/>
              </a:ext>
            </a:extLst>
          </p:cNvPr>
          <p:cNvSpPr txBox="1"/>
          <p:nvPr/>
        </p:nvSpPr>
        <p:spPr>
          <a:xfrm>
            <a:off x="235998" y="3893147"/>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स्थानीय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50" name="TextBox 49">
            <a:extLst>
              <a:ext uri="{FF2B5EF4-FFF2-40B4-BE49-F238E27FC236}">
                <a16:creationId xmlns:a16="http://schemas.microsoft.com/office/drawing/2014/main" id="{D7B06083-042B-420D-A02C-43C0D3967ED0}"/>
              </a:ext>
            </a:extLst>
          </p:cNvPr>
          <p:cNvSpPr txBox="1"/>
          <p:nvPr/>
        </p:nvSpPr>
        <p:spPr>
          <a:xfrm>
            <a:off x="203781" y="5124021"/>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वडास्तरीय सहजिकरण समिति</a:t>
            </a:r>
          </a:p>
        </p:txBody>
      </p:sp>
      <p:sp>
        <p:nvSpPr>
          <p:cNvPr id="42" name="TextBox 41">
            <a:extLst>
              <a:ext uri="{FF2B5EF4-FFF2-40B4-BE49-F238E27FC236}">
                <a16:creationId xmlns:a16="http://schemas.microsoft.com/office/drawing/2014/main" id="{82860204-2B1F-4D74-B4B4-D4C95B33700C}"/>
              </a:ext>
            </a:extLst>
          </p:cNvPr>
          <p:cNvSpPr txBox="1"/>
          <p:nvPr/>
        </p:nvSpPr>
        <p:spPr>
          <a:xfrm>
            <a:off x="5899632" y="2966203"/>
            <a:ext cx="6159458" cy="461665"/>
          </a:xfrm>
          <a:prstGeom prst="rect">
            <a:avLst/>
          </a:prstGeom>
          <a:noFill/>
          <a:ln w="28575">
            <a:solidFill>
              <a:srgbClr val="00B0F0"/>
            </a:solidFill>
          </a:ln>
        </p:spPr>
        <p:txBody>
          <a:bodyPr wrap="square" rtlCol="0">
            <a:spAutoFit/>
          </a:bodyPr>
          <a:lstStyle/>
          <a:p>
            <a:r>
              <a:rPr lang="ne-NP" sz="2400" dirty="0">
                <a:cs typeface="Kalimati" panose="00000400000000000000" pitchFamily="2"/>
              </a:rPr>
              <a:t>संयोजकः प्रमुख जिल्ला अधिकारी, जि.प्र.का.</a:t>
            </a:r>
          </a:p>
        </p:txBody>
      </p:sp>
      <p:sp>
        <p:nvSpPr>
          <p:cNvPr id="43" name="TextBox 42">
            <a:extLst>
              <a:ext uri="{FF2B5EF4-FFF2-40B4-BE49-F238E27FC236}">
                <a16:creationId xmlns:a16="http://schemas.microsoft.com/office/drawing/2014/main" id="{2925C8DE-8901-485F-A8A6-64113B0F6CAA}"/>
              </a:ext>
            </a:extLst>
          </p:cNvPr>
          <p:cNvSpPr txBox="1"/>
          <p:nvPr/>
        </p:nvSpPr>
        <p:spPr>
          <a:xfrm>
            <a:off x="5903173" y="3755703"/>
            <a:ext cx="6159458" cy="830997"/>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प्रमुख प्रशासकीय अधिकृत वा निजले तोकेको अधिकृत </a:t>
            </a:r>
          </a:p>
        </p:txBody>
      </p:sp>
      <p:sp>
        <p:nvSpPr>
          <p:cNvPr id="44" name="TextBox 43">
            <a:extLst>
              <a:ext uri="{FF2B5EF4-FFF2-40B4-BE49-F238E27FC236}">
                <a16:creationId xmlns:a16="http://schemas.microsoft.com/office/drawing/2014/main" id="{F0FB49A6-1B3E-40F3-81F6-7933CAE7994D}"/>
              </a:ext>
            </a:extLst>
          </p:cNvPr>
          <p:cNvSpPr txBox="1"/>
          <p:nvPr/>
        </p:nvSpPr>
        <p:spPr>
          <a:xfrm>
            <a:off x="5885129" y="5095663"/>
            <a:ext cx="615945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वडा अध्यक्ष</a:t>
            </a:r>
          </a:p>
        </p:txBody>
      </p:sp>
      <p:cxnSp>
        <p:nvCxnSpPr>
          <p:cNvPr id="49" name="Straight Arrow Connector 48">
            <a:extLst>
              <a:ext uri="{FF2B5EF4-FFF2-40B4-BE49-F238E27FC236}">
                <a16:creationId xmlns:a16="http://schemas.microsoft.com/office/drawing/2014/main" id="{96F5BF34-CEC0-4119-A148-105AE09874D7}"/>
              </a:ext>
            </a:extLst>
          </p:cNvPr>
          <p:cNvCxnSpPr/>
          <p:nvPr/>
        </p:nvCxnSpPr>
        <p:spPr>
          <a:xfrm>
            <a:off x="4988433" y="324457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51" name="Straight Arrow Connector 50">
            <a:extLst>
              <a:ext uri="{FF2B5EF4-FFF2-40B4-BE49-F238E27FC236}">
                <a16:creationId xmlns:a16="http://schemas.microsoft.com/office/drawing/2014/main" id="{94930519-9188-4A74-95E3-C34EF193C041}"/>
              </a:ext>
            </a:extLst>
          </p:cNvPr>
          <p:cNvCxnSpPr/>
          <p:nvPr/>
        </p:nvCxnSpPr>
        <p:spPr>
          <a:xfrm>
            <a:off x="4949124" y="528523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5624DADE-CD8C-4F00-A64B-917376DCF984}"/>
              </a:ext>
            </a:extLst>
          </p:cNvPr>
          <p:cNvCxnSpPr/>
          <p:nvPr/>
        </p:nvCxnSpPr>
        <p:spPr>
          <a:xfrm>
            <a:off x="4970389" y="4107044"/>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a:extLst>
              <a:ext uri="{FF2B5EF4-FFF2-40B4-BE49-F238E27FC236}">
                <a16:creationId xmlns:a16="http://schemas.microsoft.com/office/drawing/2014/main" id="{A80294E7-D105-483C-B76F-073AB7E46AFE}"/>
              </a:ext>
            </a:extLst>
          </p:cNvPr>
          <p:cNvSpPr txBox="1"/>
          <p:nvPr/>
        </p:nvSpPr>
        <p:spPr>
          <a:xfrm>
            <a:off x="203781" y="3010523"/>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जिल्ला जनगणना समन्वय समिति</a:t>
            </a:r>
          </a:p>
        </p:txBody>
      </p:sp>
      <p:sp>
        <p:nvSpPr>
          <p:cNvPr id="29" name="TextBox 28">
            <a:extLst>
              <a:ext uri="{FF2B5EF4-FFF2-40B4-BE49-F238E27FC236}">
                <a16:creationId xmlns:a16="http://schemas.microsoft.com/office/drawing/2014/main" id="{70F5EF2C-73DD-41AE-ACB4-D3433A25CAA1}"/>
              </a:ext>
            </a:extLst>
          </p:cNvPr>
          <p:cNvSpPr txBox="1"/>
          <p:nvPr/>
        </p:nvSpPr>
        <p:spPr>
          <a:xfrm>
            <a:off x="5899632" y="1809636"/>
            <a:ext cx="6159458" cy="461665"/>
          </a:xfrm>
          <a:prstGeom prst="rect">
            <a:avLst/>
          </a:prstGeom>
          <a:noFill/>
          <a:ln w="28575">
            <a:solidFill>
              <a:srgbClr val="00B0F0"/>
            </a:solidFill>
          </a:ln>
        </p:spPr>
        <p:txBody>
          <a:bodyPr wrap="square" rtlCol="0">
            <a:spAutoFit/>
          </a:bodyPr>
          <a:lstStyle/>
          <a:p>
            <a:r>
              <a:rPr lang="ne-NP" sz="2400">
                <a:cs typeface="Kalimati" panose="00000400000000000000" pitchFamily="2"/>
              </a:rPr>
              <a:t>संयोजकः प्रमुख, जिल्ला समन्वय समिति</a:t>
            </a:r>
            <a:endParaRPr lang="ne-NP" sz="2400" dirty="0">
              <a:cs typeface="Kalimati" panose="00000400000000000000" pitchFamily="2"/>
            </a:endParaRPr>
          </a:p>
        </p:txBody>
      </p:sp>
      <p:cxnSp>
        <p:nvCxnSpPr>
          <p:cNvPr id="32" name="Straight Arrow Connector 31">
            <a:extLst>
              <a:ext uri="{FF2B5EF4-FFF2-40B4-BE49-F238E27FC236}">
                <a16:creationId xmlns:a16="http://schemas.microsoft.com/office/drawing/2014/main" id="{9A9F2FF5-7B7C-427B-A92A-3FEEDA6D883B}"/>
              </a:ext>
            </a:extLst>
          </p:cNvPr>
          <p:cNvCxnSpPr/>
          <p:nvPr/>
        </p:nvCxnSpPr>
        <p:spPr>
          <a:xfrm>
            <a:off x="5002606" y="207968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78722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53689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73179" y="1936731"/>
            <a:ext cx="4380833" cy="467050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 केन्द्रीय तथ्याङ्क विभागको सम्पर्क कार्यालय हुने,</a:t>
            </a:r>
          </a:p>
          <a:p>
            <a:pPr marL="342900"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कार्यको वस्तुस्थिति तथा प्रगति विवरण </a:t>
            </a:r>
            <a:endParaRPr lang="en-US" sz="2000" b="1" dirty="0">
              <a:solidFill>
                <a:srgbClr val="0070C0"/>
              </a:solidFill>
              <a:cs typeface="Kalimati" panose="00000400000000000000" pitchFamily="2"/>
            </a:endParaRPr>
          </a:p>
          <a:p>
            <a:pPr marL="800100" lvl="1"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 शुरु हुनु अगाडी प्रत्येक ५ दिनमा र </a:t>
            </a:r>
            <a:endParaRPr lang="en-US" sz="2000" b="1" dirty="0">
              <a:solidFill>
                <a:srgbClr val="0070C0"/>
              </a:solidFill>
              <a:cs typeface="Kalimati" panose="00000400000000000000" pitchFamily="2"/>
            </a:endParaRPr>
          </a:p>
          <a:p>
            <a:pPr marL="800100" lvl="1" indent="-342900" algn="just">
              <a:lnSpc>
                <a:spcPct val="150000"/>
              </a:lnSpc>
              <a:buFont typeface="Arial" panose="020B0604020202020204" pitchFamily="34" charset="0"/>
              <a:buChar char="•"/>
            </a:pPr>
            <a:r>
              <a:rPr lang="ne-NP" sz="2000" b="1" dirty="0">
                <a:solidFill>
                  <a:srgbClr val="0070C0"/>
                </a:solidFill>
                <a:cs typeface="Kalimati" panose="00000400000000000000" pitchFamily="2"/>
              </a:rPr>
              <a:t>गणना कार्य प्रारम्भ भएपछि प्रत्येक दिन केन्द्रीय तथ्याङ्क विभागमा पठाउनुपर्दछ ।</a:t>
            </a:r>
            <a:endParaRPr lang="en-US" sz="2000" b="1" dirty="0">
              <a:solidFill>
                <a:srgbClr val="0070C0"/>
              </a:solidFill>
              <a:cs typeface="Kalimati" panose="00000400000000000000" pitchFamily="2"/>
            </a:endParaRP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53368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196645" y="1645934"/>
            <a:ext cx="3821685" cy="28444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62901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169669" y="1933591"/>
            <a:ext cx="4831163" cy="33239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केन्द्रीय तथ्याङ्क विभागको प्रतिनिधिको रुपमा सरोकारवालाहरुले उठाएको जिज्ञासाको समाधान गर्नुपर्नेछ ।</a:t>
            </a:r>
          </a:p>
          <a:p>
            <a:pPr marL="342900" indent="-342900" algn="just">
              <a:lnSpc>
                <a:spcPct val="150000"/>
              </a:lnSpc>
              <a:buFont typeface="Arial" panose="020B0604020202020204" pitchFamily="34" charset="0"/>
              <a:buChar char="•"/>
            </a:pPr>
            <a:r>
              <a:rPr lang="ne-NP" sz="2000" dirty="0">
                <a:cs typeface="Kalimati" panose="00000400000000000000" pitchFamily="2"/>
              </a:rPr>
              <a:t>जनगणना अधिकारीले राष्ट्रिय जनगणना २०७८ लाई </a:t>
            </a:r>
            <a:r>
              <a:rPr lang="ne-NP" sz="2000">
                <a:cs typeface="Kalimati" panose="00000400000000000000" pitchFamily="2"/>
              </a:rPr>
              <a:t>सफल बनाउन गरिएका सबै </a:t>
            </a:r>
            <a:r>
              <a:rPr lang="ne-NP" sz="2000" dirty="0">
                <a:cs typeface="Kalimati" panose="00000400000000000000" pitchFamily="2"/>
              </a:rPr>
              <a:t>असल कार्यको विभागले स्वामित्व लिनेछ ।</a:t>
            </a: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537499" y="1994017"/>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ko-KR" altLang="en-US" sz="2025" dirty="0">
              <a:solidFill>
                <a:schemeClr val="bg1"/>
              </a:solidFill>
            </a:endParaRPr>
          </a:p>
        </p:txBody>
      </p:sp>
      <p:sp>
        <p:nvSpPr>
          <p:cNvPr id="31" name="Flowchart: Decision 30"/>
          <p:cNvSpPr/>
          <p:nvPr/>
        </p:nvSpPr>
        <p:spPr>
          <a:xfrm>
            <a:off x="4454012" y="178285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32" name="Text Placeholder 1">
            <a:extLst>
              <a:ext uri="{FF2B5EF4-FFF2-40B4-BE49-F238E27FC236}">
                <a16:creationId xmlns:a16="http://schemas.microsoft.com/office/drawing/2014/main" id="{1599F516-F23D-4963-868F-6B72AB6EFFBB}"/>
              </a:ext>
            </a:extLst>
          </p:cNvPr>
          <p:cNvSpPr txBox="1">
            <a:spLocks/>
          </p:cNvSpPr>
          <p:nvPr/>
        </p:nvSpPr>
        <p:spPr>
          <a:xfrm>
            <a:off x="609600" y="852138"/>
            <a:ext cx="10972800" cy="60116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प्रदेश/जिल्ला जनगणना कार्यालयको केन्द्रीय तथ्याङ्क विभागसँगको सम्बन्ध</a:t>
            </a:r>
            <a:endParaRPr lang="ko-KR" altLang="en-US" sz="2800" b="1" dirty="0">
              <a:solidFill>
                <a:srgbClr val="002060"/>
              </a:solidFill>
              <a:latin typeface="Ganesh" pitchFamily="2" charset="0"/>
              <a:cs typeface="Kalimati" pitchFamily="2"/>
            </a:endParaRPr>
          </a:p>
          <a:p>
            <a:pPr marL="0" indent="0" algn="ctr">
              <a:buNone/>
            </a:pPr>
            <a:endParaRPr lang="en-US" sz="2800" b="1" dirty="0">
              <a:solidFill>
                <a:srgbClr val="002060"/>
              </a:solidFill>
              <a:latin typeface="Ganesh" pitchFamily="2" charset="0"/>
              <a:cs typeface="Kalimati" pitchFamily="2"/>
            </a:endParaRPr>
          </a:p>
          <a:p>
            <a:pPr marL="0" indent="0" algn="ctr">
              <a:buNone/>
            </a:pPr>
            <a:endParaRPr lang="pt-BR" b="1" dirty="0">
              <a:solidFill>
                <a:srgbClr val="002060"/>
              </a:solidFill>
              <a:latin typeface="Ganesh" pitchFamily="2" charset="0"/>
              <a:cs typeface="Kalimati" pitchFamily="2"/>
            </a:endParaRPr>
          </a:p>
        </p:txBody>
      </p:sp>
      <p:sp>
        <p:nvSpPr>
          <p:cNvPr id="13" name="Rectangle 12">
            <a:extLst>
              <a:ext uri="{FF2B5EF4-FFF2-40B4-BE49-F238E27FC236}">
                <a16:creationId xmlns:a16="http://schemas.microsoft.com/office/drawing/2014/main" id="{FD65F393-9BE0-49BE-AEBC-9D1E4F240B37}"/>
              </a:ext>
            </a:extLst>
          </p:cNvPr>
          <p:cNvSpPr/>
          <p:nvPr/>
        </p:nvSpPr>
        <p:spPr>
          <a:xfrm>
            <a:off x="4665148" y="5365316"/>
            <a:ext cx="5718864" cy="143885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राष्ट्रिय जनगणना २०७८ को मुल मर्म र भावना अनुसार विभागले गरेका निर्णयहरुको कार्यान्वयन गर्नुपर्नेछ । </a:t>
            </a:r>
            <a:endParaRPr lang="en-US" sz="2000" dirty="0">
              <a:cs typeface="Kalimati" panose="00000400000000000000" pitchFamily="2"/>
            </a:endParaRPr>
          </a:p>
        </p:txBody>
      </p:sp>
      <p:sp>
        <p:nvSpPr>
          <p:cNvPr id="14" name="TextBox 13">
            <a:extLst>
              <a:ext uri="{FF2B5EF4-FFF2-40B4-BE49-F238E27FC236}">
                <a16:creationId xmlns:a16="http://schemas.microsoft.com/office/drawing/2014/main" id="{3692EB7F-B8A0-461F-959D-3719EC0941B1}"/>
              </a:ext>
            </a:extLst>
          </p:cNvPr>
          <p:cNvSpPr txBox="1"/>
          <p:nvPr/>
        </p:nvSpPr>
        <p:spPr>
          <a:xfrm>
            <a:off x="4648578" y="4992993"/>
            <a:ext cx="2437605" cy="35050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15" name="Isosceles Triangle 14">
            <a:extLst>
              <a:ext uri="{FF2B5EF4-FFF2-40B4-BE49-F238E27FC236}">
                <a16:creationId xmlns:a16="http://schemas.microsoft.com/office/drawing/2014/main" id="{B7F98EEE-F52F-4929-B64F-EC983CD7EE5F}"/>
              </a:ext>
            </a:extLst>
          </p:cNvPr>
          <p:cNvSpPr/>
          <p:nvPr/>
        </p:nvSpPr>
        <p:spPr>
          <a:xfrm rot="2445343">
            <a:off x="4832626" y="4483853"/>
            <a:ext cx="214088" cy="643365"/>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pic>
        <p:nvPicPr>
          <p:cNvPr id="1026" name="Picture 2" descr="Free Shake Hand Picture, Download Free Clip Art, Free Clip Art on Clipart  Library">
            <a:extLst>
              <a:ext uri="{FF2B5EF4-FFF2-40B4-BE49-F238E27FC236}">
                <a16:creationId xmlns:a16="http://schemas.microsoft.com/office/drawing/2014/main" id="{F23443D7-19A9-4EDC-B012-624BE9C60BB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92702" y="2462417"/>
            <a:ext cx="2403065" cy="1661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777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53689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0" y="1936731"/>
            <a:ext cx="4454011" cy="39241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ne-NP" sz="2400" dirty="0">
                <a:cs typeface="Kalimati" panose="00000400000000000000" pitchFamily="2"/>
              </a:rPr>
              <a:t>प्रदेश/जिल्ला जनगणना कार्यालयलेः</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कार्यालयको स्थापना गर्ने</a:t>
            </a:r>
            <a:r>
              <a:rPr lang="en-US"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कार्यालयमा खटिने कर्मचारी</a:t>
            </a:r>
            <a:r>
              <a:rPr lang="en-US" sz="2400" dirty="0">
                <a:cs typeface="Kalimati" panose="00000400000000000000" pitchFamily="2"/>
              </a:rPr>
              <a:t>, </a:t>
            </a:r>
            <a:r>
              <a:rPr lang="ne-NP" sz="2400" dirty="0">
                <a:cs typeface="Kalimati" panose="00000400000000000000" pitchFamily="2"/>
              </a:rPr>
              <a:t>सुपरिवेक्षक तथा गणकहरुको नियुक्ति तथा परिचयपत्रको व्यवस्थापन गर्ने ।</a:t>
            </a:r>
            <a:endParaRPr lang="en-US" sz="2400" dirty="0">
              <a:cs typeface="Kalimati" panose="00000400000000000000" pitchFamily="2"/>
            </a:endParaRP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53368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43680" y="1649316"/>
            <a:ext cx="3974649" cy="281061"/>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62901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169670" y="1933590"/>
            <a:ext cx="5022330" cy="33701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400" dirty="0">
                <a:cs typeface="Kalimati" panose="00000400000000000000" pitchFamily="2"/>
              </a:rPr>
              <a:t>प्रदेश/जिल्ला जनगणना कार्यालयलेः</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सामग्रीहरु ढुवानी गरी स्थानीय जनगणना कार्यालयसम्म पुर्याउने ।</a:t>
            </a:r>
          </a:p>
          <a:p>
            <a:pPr marL="342900" indent="-342900" algn="just">
              <a:lnSpc>
                <a:spcPct val="150000"/>
              </a:lnSpc>
              <a:buFont typeface="Arial" panose="020B0604020202020204" pitchFamily="34" charset="0"/>
              <a:buChar char="•"/>
            </a:pPr>
            <a:r>
              <a:rPr lang="ne-NP" sz="2400" dirty="0">
                <a:cs typeface="Kalimati" panose="00000400000000000000" pitchFamily="2"/>
              </a:rPr>
              <a:t>स्थानीय जनगणना कार्यालयका काम समयमै सम्पन्न गराउने ।</a:t>
            </a:r>
            <a:endParaRPr lang="en-US" sz="2400" dirty="0">
              <a:cs typeface="Kalimati" panose="00000400000000000000" pitchFamily="2"/>
            </a:endParaRP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537499" y="1994017"/>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ko-KR" altLang="en-US" sz="2025" dirty="0">
              <a:solidFill>
                <a:schemeClr val="bg1"/>
              </a:solidFill>
            </a:endParaRPr>
          </a:p>
        </p:txBody>
      </p:sp>
      <p:sp>
        <p:nvSpPr>
          <p:cNvPr id="31" name="Flowchart: Decision 30"/>
          <p:cNvSpPr/>
          <p:nvPr/>
        </p:nvSpPr>
        <p:spPr>
          <a:xfrm>
            <a:off x="4454012" y="178285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32" name="Text Placeholder 1">
            <a:extLst>
              <a:ext uri="{FF2B5EF4-FFF2-40B4-BE49-F238E27FC236}">
                <a16:creationId xmlns:a16="http://schemas.microsoft.com/office/drawing/2014/main" id="{1599F516-F23D-4963-868F-6B72AB6EFFBB}"/>
              </a:ext>
            </a:extLst>
          </p:cNvPr>
          <p:cNvSpPr txBox="1">
            <a:spLocks/>
          </p:cNvSpPr>
          <p:nvPr/>
        </p:nvSpPr>
        <p:spPr>
          <a:xfrm>
            <a:off x="196644" y="775355"/>
            <a:ext cx="11903207"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प्रदेश/जिल्ला जनगणना कार्यालयको स्थानीय जनगणना कार्यालयसँगको सम्बन्ध</a:t>
            </a:r>
            <a:endParaRPr lang="ko-KR" altLang="en-US" sz="2800" b="1" dirty="0">
              <a:solidFill>
                <a:srgbClr val="002060"/>
              </a:solidFill>
              <a:latin typeface="Ganesh" pitchFamily="2" charset="0"/>
              <a:cs typeface="Kalimati" pitchFamily="2"/>
            </a:endParaRPr>
          </a:p>
          <a:p>
            <a:pPr marL="0" indent="0" algn="ctr">
              <a:buNone/>
            </a:pPr>
            <a:endParaRPr lang="en-US" sz="2800" b="1" dirty="0">
              <a:solidFill>
                <a:srgbClr val="002060"/>
              </a:solidFill>
              <a:latin typeface="Ganesh" pitchFamily="2" charset="0"/>
              <a:cs typeface="Kalimati" pitchFamily="2"/>
            </a:endParaRPr>
          </a:p>
          <a:p>
            <a:pPr marL="0" indent="0" algn="ctr">
              <a:buNone/>
            </a:pPr>
            <a:endParaRPr lang="pt-BR" b="1" dirty="0">
              <a:solidFill>
                <a:srgbClr val="002060"/>
              </a:solidFill>
              <a:latin typeface="Ganesh" pitchFamily="2" charset="0"/>
              <a:cs typeface="Kalimati" pitchFamily="2"/>
            </a:endParaRPr>
          </a:p>
        </p:txBody>
      </p:sp>
      <p:pic>
        <p:nvPicPr>
          <p:cNvPr id="13" name="Picture 2" descr="Free Shake Hand Picture, Download Free Clip Art, Free Clip Art on Clipart  Library">
            <a:extLst>
              <a:ext uri="{FF2B5EF4-FFF2-40B4-BE49-F238E27FC236}">
                <a16:creationId xmlns:a16="http://schemas.microsoft.com/office/drawing/2014/main" id="{DC98256B-0C6E-40A8-B7D7-02106AC33AC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24603" y="2462417"/>
            <a:ext cx="2403065" cy="166185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26D53BAB-C92B-4556-8DAC-FE5405CC6712}"/>
              </a:ext>
            </a:extLst>
          </p:cNvPr>
          <p:cNvSpPr/>
          <p:nvPr/>
        </p:nvSpPr>
        <p:spPr>
          <a:xfrm>
            <a:off x="4665148" y="5365316"/>
            <a:ext cx="5718864" cy="143885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ne-NP" sz="2000" dirty="0">
                <a:cs typeface="Kalimati" panose="00000400000000000000" pitchFamily="2"/>
              </a:rPr>
              <a:t>स्थानीय जनगणना कार्यालयले आफ्ना कामका बारेमा स्पष्ट हुन नसकेमा सम्बन्धित प्रदेश/जिल्ला जनगणना कार्यालयमा सम्पर्क गर्नुपर्दछ । </a:t>
            </a:r>
            <a:endParaRPr lang="en-US" sz="2000" dirty="0">
              <a:cs typeface="Kalimati" panose="00000400000000000000" pitchFamily="2"/>
            </a:endParaRPr>
          </a:p>
        </p:txBody>
      </p:sp>
      <p:sp>
        <p:nvSpPr>
          <p:cNvPr id="15" name="TextBox 14">
            <a:extLst>
              <a:ext uri="{FF2B5EF4-FFF2-40B4-BE49-F238E27FC236}">
                <a16:creationId xmlns:a16="http://schemas.microsoft.com/office/drawing/2014/main" id="{AAEC882C-6481-4A7B-B8ED-F7829C791190}"/>
              </a:ext>
            </a:extLst>
          </p:cNvPr>
          <p:cNvSpPr txBox="1"/>
          <p:nvPr/>
        </p:nvSpPr>
        <p:spPr>
          <a:xfrm>
            <a:off x="4648578" y="4992993"/>
            <a:ext cx="2437605" cy="35050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16" name="Isosceles Triangle 15">
            <a:extLst>
              <a:ext uri="{FF2B5EF4-FFF2-40B4-BE49-F238E27FC236}">
                <a16:creationId xmlns:a16="http://schemas.microsoft.com/office/drawing/2014/main" id="{1E837424-3DD0-41D3-953E-0980871F28A0}"/>
              </a:ext>
            </a:extLst>
          </p:cNvPr>
          <p:cNvSpPr/>
          <p:nvPr/>
        </p:nvSpPr>
        <p:spPr>
          <a:xfrm rot="2445343">
            <a:off x="4832626" y="4483853"/>
            <a:ext cx="214088" cy="643365"/>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Tree>
    <p:extLst>
      <p:ext uri="{BB962C8B-B14F-4D97-AF65-F5344CB8AC3E}">
        <p14:creationId xmlns:p14="http://schemas.microsoft.com/office/powerpoint/2010/main" val="1092299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F4D30D65-0718-44D6-B324-93BF5829B022}"/>
              </a:ext>
            </a:extLst>
          </p:cNvPr>
          <p:cNvSpPr/>
          <p:nvPr/>
        </p:nvSpPr>
        <p:spPr>
          <a:xfrm rot="13999348" flipH="1">
            <a:off x="7005424" y="1301760"/>
            <a:ext cx="362265" cy="1105556"/>
          </a:xfrm>
          <a:prstGeom prst="triangle">
            <a:avLst>
              <a:gd name="adj" fmla="val 214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7" name="Rectangle 26"/>
          <p:cNvSpPr/>
          <p:nvPr/>
        </p:nvSpPr>
        <p:spPr>
          <a:xfrm>
            <a:off x="196644" y="1701601"/>
            <a:ext cx="4422909" cy="374718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ne-NP" sz="2000" b="1" dirty="0">
                <a:cs typeface="Kalimati" panose="00000400000000000000" pitchFamily="2"/>
              </a:rPr>
              <a:t>प्रदेश/जिल्ला जनगणना कार्यालयलेः</a:t>
            </a:r>
          </a:p>
          <a:p>
            <a:pPr marL="342900" indent="-342900" algn="just">
              <a:lnSpc>
                <a:spcPct val="150000"/>
              </a:lnSpc>
              <a:buFont typeface="Arial" panose="020B0604020202020204" pitchFamily="34" charset="0"/>
              <a:buChar char="•"/>
            </a:pPr>
            <a:r>
              <a:rPr lang="ne-NP" sz="2000" dirty="0">
                <a:cs typeface="Kalimati" panose="00000400000000000000" pitchFamily="2"/>
              </a:rPr>
              <a:t>कार्यालय भवन, तालिम स्थल लगायत अन्य स्रोत र साधन सहयोग लिने ।</a:t>
            </a:r>
            <a:endParaRPr lang="en-US" sz="2000" dirty="0">
              <a:cs typeface="Kalimati" panose="00000400000000000000" pitchFamily="2"/>
            </a:endParaRPr>
          </a:p>
          <a:p>
            <a:pPr marL="342900" indent="-342900" algn="just">
              <a:lnSpc>
                <a:spcPct val="150000"/>
              </a:lnSpc>
              <a:buFont typeface="Arial" panose="020B0604020202020204" pitchFamily="34" charset="0"/>
              <a:buChar char="•"/>
            </a:pPr>
            <a:endParaRPr lang="ne-NP" sz="2000" dirty="0">
              <a:cs typeface="Kalimati" panose="00000400000000000000" pitchFamily="2"/>
            </a:endParaRPr>
          </a:p>
          <a:p>
            <a:pPr marL="342900" indent="-342900" algn="just">
              <a:lnSpc>
                <a:spcPct val="150000"/>
              </a:lnSpc>
              <a:buFont typeface="Arial" panose="020B0604020202020204" pitchFamily="34" charset="0"/>
              <a:buChar char="•"/>
            </a:pPr>
            <a:r>
              <a:rPr lang="ne-NP" sz="2000" dirty="0">
                <a:cs typeface="Kalimati" panose="00000400000000000000" pitchFamily="2"/>
              </a:rPr>
              <a:t>प्रदेश/जिल्ला जनगणना कार्यालयले जनगणनामा सबैको सहभागिताको लागि सबै स्थानीय तह र वडाका जनप्रतिनिधिहरुलाई अनुरोध गर्ने ।</a:t>
            </a:r>
          </a:p>
        </p:txBody>
      </p:sp>
      <p:cxnSp>
        <p:nvCxnSpPr>
          <p:cNvPr id="4" name="Straight Connector 3"/>
          <p:cNvCxnSpPr/>
          <p:nvPr/>
        </p:nvCxnSpPr>
        <p:spPr>
          <a:xfrm flipV="1">
            <a:off x="0" y="612996"/>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1E081FA8-06E2-48FC-A8B2-9C35E4C2FDB9}"/>
              </a:ext>
            </a:extLst>
          </p:cNvPr>
          <p:cNvSpPr/>
          <p:nvPr/>
        </p:nvSpPr>
        <p:spPr>
          <a:xfrm rot="7600652">
            <a:off x="4214549" y="1298557"/>
            <a:ext cx="243000" cy="1009898"/>
          </a:xfrm>
          <a:prstGeom prst="triangle">
            <a:avLst>
              <a:gd name="adj" fmla="val 214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15" latinLnBrk="0"/>
            <a:endParaRPr lang="ko-KR" altLang="en-US" sz="2026">
              <a:solidFill>
                <a:prstClr val="white"/>
              </a:solidFill>
            </a:endParaRPr>
          </a:p>
        </p:txBody>
      </p:sp>
      <p:sp>
        <p:nvSpPr>
          <p:cNvPr id="22" name="TextBox 21">
            <a:extLst>
              <a:ext uri="{FF2B5EF4-FFF2-40B4-BE49-F238E27FC236}">
                <a16:creationId xmlns:a16="http://schemas.microsoft.com/office/drawing/2014/main" id="{8290585E-DBF9-45B3-A337-C5968EE5F1B2}"/>
              </a:ext>
            </a:extLst>
          </p:cNvPr>
          <p:cNvSpPr txBox="1"/>
          <p:nvPr/>
        </p:nvSpPr>
        <p:spPr>
          <a:xfrm>
            <a:off x="196645" y="1410804"/>
            <a:ext cx="3821685" cy="284443"/>
          </a:xfrm>
          <a:prstGeom prst="rect">
            <a:avLst/>
          </a:prstGeom>
          <a:solidFill>
            <a:schemeClr val="accent2"/>
          </a:solidFill>
        </p:spPr>
        <p:txBody>
          <a:bodyPr wrap="square" rtlCol="0" anchor="ctr">
            <a:spAutoFit/>
          </a:bodyPr>
          <a:lstStyle/>
          <a:p>
            <a:pPr algn="r" defTabSz="685715" latinLnBrk="0"/>
            <a:endParaRPr lang="ko-KR" altLang="en-US" sz="1050" b="1" dirty="0">
              <a:solidFill>
                <a:prstClr val="white"/>
              </a:solidFill>
              <a:cs typeface="Arial" pitchFamily="34" charset="0"/>
            </a:endParaRPr>
          </a:p>
        </p:txBody>
      </p:sp>
      <p:sp>
        <p:nvSpPr>
          <p:cNvPr id="24" name="TextBox 23">
            <a:extLst>
              <a:ext uri="{FF2B5EF4-FFF2-40B4-BE49-F238E27FC236}">
                <a16:creationId xmlns:a16="http://schemas.microsoft.com/office/drawing/2014/main" id="{4487BA25-280E-4C4D-9963-38D7895FBED7}"/>
              </a:ext>
            </a:extLst>
          </p:cNvPr>
          <p:cNvSpPr txBox="1"/>
          <p:nvPr/>
        </p:nvSpPr>
        <p:spPr>
          <a:xfrm>
            <a:off x="7504162" y="1393885"/>
            <a:ext cx="3753564" cy="301362"/>
          </a:xfrm>
          <a:prstGeom prst="rect">
            <a:avLst/>
          </a:prstGeom>
          <a:solidFill>
            <a:schemeClr val="accent3"/>
          </a:solidFill>
        </p:spPr>
        <p:txBody>
          <a:bodyPr wrap="square" rtlCol="0" anchor="ctr">
            <a:spAutoFit/>
          </a:bodyPr>
          <a:lstStyle/>
          <a:p>
            <a:pPr defTabSz="685715" latinLnBrk="0"/>
            <a:endParaRPr lang="ko-KR" altLang="en-US" sz="1050" b="1" dirty="0">
              <a:solidFill>
                <a:prstClr val="white"/>
              </a:solidFill>
              <a:cs typeface="Arial" pitchFamily="34" charset="0"/>
            </a:endParaRPr>
          </a:p>
        </p:txBody>
      </p:sp>
      <p:sp>
        <p:nvSpPr>
          <p:cNvPr id="26" name="Rectangle 25"/>
          <p:cNvSpPr/>
          <p:nvPr/>
        </p:nvSpPr>
        <p:spPr>
          <a:xfrm>
            <a:off x="7504162" y="1698461"/>
            <a:ext cx="4324044" cy="46705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000" b="1">
                <a:cs typeface="Kalimati" panose="00000400000000000000" pitchFamily="2"/>
              </a:rPr>
              <a:t>स्थानीय तहलेः</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कार्यालयलाई माग भएको आवश्यक स्रोत र साधन उपलब्ध गराउने।</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कार्यालयको सहयोगमा गणना कार्यको अनुगमन तथा सुपरिवेक्षण गर्ने</a:t>
            </a:r>
          </a:p>
          <a:p>
            <a:pPr marL="342900" indent="-342900" algn="just">
              <a:lnSpc>
                <a:spcPct val="150000"/>
              </a:lnSpc>
              <a:buFont typeface="Arial" panose="020B0604020202020204" pitchFamily="34" charset="0"/>
              <a:buChar char="•"/>
            </a:pPr>
            <a:r>
              <a:rPr lang="ne-NP" sz="2000">
                <a:cs typeface="Kalimati" panose="00000400000000000000" pitchFamily="2"/>
              </a:rPr>
              <a:t>जनगणना </a:t>
            </a:r>
            <a:r>
              <a:rPr lang="ne-NP" sz="2000" dirty="0">
                <a:cs typeface="Kalimati" panose="00000400000000000000" pitchFamily="2"/>
              </a:rPr>
              <a:t>कार्यमा कुनै बाधा व्यवधान आएमा स्थानीय जनप्रतिनिधिको सहयोगमा समस्या </a:t>
            </a:r>
            <a:r>
              <a:rPr lang="ne-NP" sz="2000">
                <a:cs typeface="Kalimati" panose="00000400000000000000" pitchFamily="2"/>
              </a:rPr>
              <a:t>समाधान गर्ने।</a:t>
            </a:r>
            <a:endParaRPr lang="en-US" sz="2000" dirty="0">
              <a:cs typeface="Kalimati" panose="00000400000000000000" pitchFamily="2"/>
            </a:endParaRPr>
          </a:p>
        </p:txBody>
      </p:sp>
      <p:sp>
        <p:nvSpPr>
          <p:cNvPr id="30" name="Rounded Rectangle 101">
            <a:extLst>
              <a:ext uri="{FF2B5EF4-FFF2-40B4-BE49-F238E27FC236}">
                <a16:creationId xmlns:a16="http://schemas.microsoft.com/office/drawing/2014/main" id="{65B60E7D-CDB1-4CFD-BED7-A0A5EF290B0A}"/>
              </a:ext>
            </a:extLst>
          </p:cNvPr>
          <p:cNvSpPr/>
          <p:nvPr/>
        </p:nvSpPr>
        <p:spPr>
          <a:xfrm>
            <a:off x="4737637" y="1786349"/>
            <a:ext cx="2548684" cy="2494657"/>
          </a:xfrm>
          <a:prstGeom prst="roundRect">
            <a:avLst>
              <a:gd name="adj" fmla="val 15614"/>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solidFill>
                <a:schemeClr val="bg1"/>
              </a:solidFill>
              <a:latin typeface="Ganesh" pitchFamily="2" charset="0"/>
              <a:cs typeface="Kalimati" pitchFamily="2"/>
            </a:endParaRPr>
          </a:p>
        </p:txBody>
      </p:sp>
      <p:sp>
        <p:nvSpPr>
          <p:cNvPr id="31" name="Flowchart: Decision 30"/>
          <p:cNvSpPr/>
          <p:nvPr/>
        </p:nvSpPr>
        <p:spPr>
          <a:xfrm>
            <a:off x="4454012" y="1547720"/>
            <a:ext cx="3165987" cy="2935925"/>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15" latinLnBrk="0"/>
            <a:endParaRPr lang="ne-NP" sz="2400" b="1" dirty="0">
              <a:cs typeface="Kalimati" panose="00000400000000000000" pitchFamily="2"/>
            </a:endParaRPr>
          </a:p>
        </p:txBody>
      </p:sp>
      <p:sp>
        <p:nvSpPr>
          <p:cNvPr id="2" name="Slide Number Placeholder 1"/>
          <p:cNvSpPr>
            <a:spLocks noGrp="1"/>
          </p:cNvSpPr>
          <p:nvPr>
            <p:ph type="sldNum" sz="quarter" idx="11"/>
          </p:nvPr>
        </p:nvSpPr>
        <p:spPr>
          <a:xfrm>
            <a:off x="11552904" y="6532095"/>
            <a:ext cx="642642" cy="372956"/>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13" name="Text Placeholder 1">
            <a:extLst>
              <a:ext uri="{FF2B5EF4-FFF2-40B4-BE49-F238E27FC236}">
                <a16:creationId xmlns:a16="http://schemas.microsoft.com/office/drawing/2014/main" id="{6FA03CE9-3DEF-4FED-8323-9B6B517594BC}"/>
              </a:ext>
            </a:extLst>
          </p:cNvPr>
          <p:cNvSpPr txBox="1">
            <a:spLocks/>
          </p:cNvSpPr>
          <p:nvPr/>
        </p:nvSpPr>
        <p:spPr>
          <a:xfrm>
            <a:off x="196644" y="796624"/>
            <a:ext cx="11892575" cy="72008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itchFamily="2"/>
              </a:rPr>
              <a:t>जनगणना कार्यालयको</a:t>
            </a:r>
            <a:r>
              <a:rPr lang="en-US" sz="2800" b="1" dirty="0">
                <a:solidFill>
                  <a:srgbClr val="002060"/>
                </a:solidFill>
                <a:latin typeface="Ganesh" pitchFamily="2" charset="0"/>
                <a:cs typeface="Kalimati" pitchFamily="2"/>
              </a:rPr>
              <a:t> </a:t>
            </a:r>
            <a:r>
              <a:rPr lang="ne-NP" sz="2800" b="1" dirty="0">
                <a:solidFill>
                  <a:srgbClr val="002060"/>
                </a:solidFill>
                <a:latin typeface="Ganesh" pitchFamily="2" charset="0"/>
                <a:cs typeface="Kalimati" pitchFamily="2"/>
              </a:rPr>
              <a:t>स्थानीय तहसँगको सम्बन्ध</a:t>
            </a:r>
            <a:endParaRPr lang="en-US" sz="2800" b="1" dirty="0">
              <a:solidFill>
                <a:srgbClr val="002060"/>
              </a:solidFill>
              <a:latin typeface="Ganesh" pitchFamily="2" charset="0"/>
              <a:cs typeface="Kalimati" pitchFamily="2"/>
            </a:endParaRPr>
          </a:p>
        </p:txBody>
      </p:sp>
      <p:pic>
        <p:nvPicPr>
          <p:cNvPr id="14" name="Picture 2" descr="Free Shake Hand Picture, Download Free Clip Art, Free Clip Art on Clipart  Library">
            <a:extLst>
              <a:ext uri="{FF2B5EF4-FFF2-40B4-BE49-F238E27FC236}">
                <a16:creationId xmlns:a16="http://schemas.microsoft.com/office/drawing/2014/main" id="{AAC97BB3-4F4B-4F32-BECD-A348205E6A8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5362" y="2227287"/>
            <a:ext cx="2403065" cy="166185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E2D553F2-E745-4CB5-8E5A-9A95E02C1536}"/>
              </a:ext>
            </a:extLst>
          </p:cNvPr>
          <p:cNvSpPr/>
          <p:nvPr/>
        </p:nvSpPr>
        <p:spPr>
          <a:xfrm>
            <a:off x="4681967" y="4428095"/>
            <a:ext cx="2759780" cy="236218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ne-NP" sz="2000">
                <a:cs typeface="Kalimati" panose="00000400000000000000" pitchFamily="2"/>
              </a:rPr>
              <a:t>संघीय मामिला तथा सामान्य प्रशासन मन्त्रालय तथा समन्वय संयन्त्रका निर्णयहरु केतविले उपलब्ध गराउने</a:t>
            </a:r>
            <a:endParaRPr lang="en-US" sz="2000" dirty="0">
              <a:cs typeface="Kalimati" panose="00000400000000000000" pitchFamily="2"/>
            </a:endParaRPr>
          </a:p>
        </p:txBody>
      </p:sp>
    </p:spTree>
    <p:extLst>
      <p:ext uri="{BB962C8B-B14F-4D97-AF65-F5344CB8AC3E}">
        <p14:creationId xmlns:p14="http://schemas.microsoft.com/office/powerpoint/2010/main" val="3051192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75840" y="1564170"/>
            <a:ext cx="9621520" cy="5262979"/>
          </a:xfrm>
          <a:prstGeom prst="rect">
            <a:avLst/>
          </a:prstGeom>
        </p:spPr>
        <p:txBody>
          <a:bodyPr wrap="square">
            <a:spAutoFit/>
          </a:bodyPr>
          <a:lstStyle/>
          <a:p>
            <a:pPr algn="just"/>
            <a:r>
              <a:rPr lang="ne-NP" sz="2400" dirty="0">
                <a:latin typeface="Preeti" pitchFamily="2" charset="0"/>
                <a:cs typeface="Kalimati" panose="00000400000000000000" pitchFamily="2"/>
              </a:rPr>
              <a:t>राष्ट्रिय जनगणना २०७८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 तथ्याङ्क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संकलनको कार्य दुई चरणमा सञ्चालन गरिन्छ ।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पहिलो चरण २०७८ वैशाख २६ देखि जेष्ठ १४ सम्म जम्मा २० दिनः</a:t>
            </a:r>
          </a:p>
          <a:p>
            <a:pPr lvl="1" algn="just"/>
            <a:r>
              <a:rPr lang="ne-NP" sz="2400" dirty="0">
                <a:latin typeface="Preeti" pitchFamily="2" charset="0"/>
                <a:cs typeface="Kalimati" panose="00000400000000000000" pitchFamily="2"/>
              </a:rPr>
              <a:t>सुपरीवेक्षकद्वारा प्रत्येक व्यक्तिको घरदैलोमा पुगी घर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घरपरिवार सूचीकरण 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 र घरसम्बन्धी विवरण,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परिवारमा अक्सर बसोवास गरेका परिवारका सदस्य संख्या, परिवारको कृषि सम्बन्धी, ऋण, बैंक खाता, सरकारी अनुदानमा घर निर्माण, व्यवसायिक तालिम सम्बन्धी विवरण संकलन गरिन्छ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दोस्रो चरण २०७८ जेष्ठ २५ देखि आषाढ ८ सम्म जम्मा १५ दिनः </a:t>
            </a:r>
          </a:p>
          <a:p>
            <a:pPr lvl="1" algn="just"/>
            <a:r>
              <a:rPr lang="ne-NP" sz="2400" dirty="0">
                <a:latin typeface="Preeti" pitchFamily="2" charset="0"/>
                <a:cs typeface="Kalimati" panose="00000400000000000000" pitchFamily="2"/>
              </a:rPr>
              <a:t>गणकहरुद्वारा प्रत्येक घरपरिवारमा पुगी मुख्य प्रश्नावली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घरपरिवार तथा व्यक्तिको जनसांख्यिक तथा अन्य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 </a:t>
            </a:r>
          </a:p>
        </p:txBody>
      </p:sp>
      <p:sp>
        <p:nvSpPr>
          <p:cNvPr id="4"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025" y="4668593"/>
            <a:ext cx="2351524" cy="2001355"/>
          </a:xfrm>
          <a:prstGeom prst="ellipse">
            <a:avLst/>
          </a:prstGeom>
          <a:ln>
            <a:noFill/>
          </a:ln>
          <a:effectLst>
            <a:softEdge rad="112500"/>
          </a:effectLst>
        </p:spPr>
      </p:pic>
      <p:sp>
        <p:nvSpPr>
          <p:cNvPr id="7" name="Slide Number Placeholder 6"/>
          <p:cNvSpPr>
            <a:spLocks noGrp="1"/>
          </p:cNvSpPr>
          <p:nvPr>
            <p:ph type="sldNum" sz="quarter" idx="11"/>
          </p:nvPr>
        </p:nvSpPr>
        <p:spPr>
          <a:xfrm>
            <a:off x="11632019" y="6496501"/>
            <a:ext cx="534581" cy="346894"/>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pic>
        <p:nvPicPr>
          <p:cNvPr id="1026" name="Picture 2" descr="Questionnaire method of data collection | Microbe Notes">
            <a:extLst>
              <a:ext uri="{FF2B5EF4-FFF2-40B4-BE49-F238E27FC236}">
                <a16:creationId xmlns:a16="http://schemas.microsoft.com/office/drawing/2014/main" id="{9BAB2CE1-B009-47EF-951F-DDFAFF6CE7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04" t="21710" r="8400"/>
          <a:stretch/>
        </p:blipFill>
        <p:spPr bwMode="auto">
          <a:xfrm>
            <a:off x="5579" y="2732569"/>
            <a:ext cx="2296451" cy="17649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F9BEE11-52CC-48BF-8CC1-FB73C48BBEAB}"/>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639812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81422" y="1831524"/>
            <a:ext cx="8644515" cy="4524315"/>
          </a:xfrm>
          <a:prstGeom prst="rect">
            <a:avLst/>
          </a:prstGeom>
        </p:spPr>
        <p:txBody>
          <a:bodyPr wrap="square">
            <a:spAutoFit/>
          </a:bodyPr>
          <a:lstStyle/>
          <a:p>
            <a:pPr algn="just"/>
            <a:r>
              <a:rPr lang="ne-NP" sz="2400" dirty="0">
                <a:latin typeface="Preeti" pitchFamily="2" charset="0"/>
                <a:cs typeface="Kalimati" panose="00000400000000000000" pitchFamily="2"/>
              </a:rPr>
              <a:t>दोस्रो चरणमा सुपरिवेक्षकबाट वडास्तरीय सामुदायिक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प्रश्नावली मार्फत वडाको आधारभूत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 साधन, क्षमता र पूर्वाधार सम्बन्धी 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a:t>
            </a: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दोस्रो चरण अन्तर्गत नै गणकले गर्ने स्थलगत तथ्याङ्क संकलन कार्यको सुक्ष्म सुपरिवेक्षण </a:t>
            </a:r>
            <a:r>
              <a:rPr lang="ne-NP" sz="2400">
                <a:latin typeface="Preeti" pitchFamily="2" charset="0"/>
                <a:cs typeface="Kalimati" panose="00000400000000000000" pitchFamily="2"/>
              </a:rPr>
              <a:t>गरिन्छ ।</a:t>
            </a:r>
            <a:r>
              <a:rPr lang="ne-NP" sz="2400">
                <a:latin typeface="Velvenda Cooler" panose="02000506000000020004" pitchFamily="2" charset="0"/>
                <a:cs typeface="Kalimati" panose="00000400000000000000" pitchFamily="2"/>
              </a:rPr>
              <a:t>(सुपरिवेक्षक:गणक:: १:४)</a:t>
            </a:r>
            <a:endParaRPr lang="ne-NP"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केन्द्र, प्रदेश, जिल्ला तथा स्थानीयतहबाट सुपरिवेक्षक तथा गणकहरूको सुपरिवेक्षण </a:t>
            </a:r>
            <a:r>
              <a:rPr lang="ne-NP" sz="2400">
                <a:latin typeface="Preeti" pitchFamily="2" charset="0"/>
                <a:cs typeface="Kalimati" panose="00000400000000000000" pitchFamily="2"/>
              </a:rPr>
              <a:t>गरिन्छ ।</a:t>
            </a:r>
            <a:endParaRPr lang="en-US"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a:latin typeface="Preeti" pitchFamily="2" charset="0"/>
                <a:cs typeface="Kalimati" panose="00000400000000000000" pitchFamily="2"/>
              </a:rPr>
              <a:t>वि.सं. </a:t>
            </a:r>
            <a:r>
              <a:rPr lang="ne-NP" sz="2400" dirty="0">
                <a:latin typeface="Preeti" pitchFamily="2" charset="0"/>
                <a:cs typeface="Kalimati" panose="00000400000000000000" pitchFamily="2"/>
              </a:rPr>
              <a:t>२०७८ साल आषाढ ८ गतेलार्इ जनगणना दिवसको रूपमा मनाइन्छ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317" y="1739928"/>
            <a:ext cx="2121936" cy="1931293"/>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17" y="3907869"/>
            <a:ext cx="1929921" cy="1929921"/>
          </a:xfrm>
          <a:prstGeom prst="ellipse">
            <a:avLst/>
          </a:prstGeom>
          <a:ln>
            <a:noFill/>
          </a:ln>
          <a:effectLst>
            <a:softEdge rad="112500"/>
          </a:effectLst>
        </p:spPr>
      </p:pic>
      <p:sp>
        <p:nvSpPr>
          <p:cNvPr id="7" name="Slide Number Placeholder 6"/>
          <p:cNvSpPr>
            <a:spLocks noGrp="1"/>
          </p:cNvSpPr>
          <p:nvPr>
            <p:ph type="sldNum" sz="quarter" idx="11"/>
          </p:nvPr>
        </p:nvSpPr>
        <p:spPr>
          <a:xfrm>
            <a:off x="11625937" y="6355839"/>
            <a:ext cx="540663" cy="487557"/>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1039718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467360" y="910112"/>
            <a:ext cx="921512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a:solidFill>
                  <a:srgbClr val="002060"/>
                </a:solidFill>
                <a:latin typeface="Ganesh" pitchFamily="2" charset="0"/>
                <a:cs typeface="Kalimati" panose="00000400000000000000" pitchFamily="2"/>
              </a:rPr>
              <a:t>लैङ्गिक समानता तथा सामाजिक समावेशी जनगणना </a:t>
            </a:r>
            <a:endParaRPr lang="ne-NP" sz="2800" b="1" dirty="0">
              <a:solidFill>
                <a:srgbClr val="002060"/>
              </a:solidFill>
              <a:latin typeface="Ganesh" pitchFamily="2" charset="0"/>
              <a:cs typeface="Kalimati" panose="00000400000000000000" pitchFamily="2"/>
            </a:endParaRPr>
          </a:p>
        </p:txBody>
      </p:sp>
      <p:sp>
        <p:nvSpPr>
          <p:cNvPr id="4" name="Rectangle 3"/>
          <p:cNvSpPr/>
          <p:nvPr/>
        </p:nvSpPr>
        <p:spPr>
          <a:xfrm>
            <a:off x="148857" y="1745229"/>
            <a:ext cx="8601738" cy="503118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जनगणनाबाट संकलन भएका तथ्याङ्क देशको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सामाजिक तथा आर्थिक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विकासका </a:t>
            </a:r>
            <a:r>
              <a:rPr lang="ne-NP" sz="2400">
                <a:latin typeface="Preeti" pitchFamily="2" charset="0"/>
                <a:cs typeface="Kalimati" panose="00000400000000000000" pitchFamily="2"/>
              </a:rPr>
              <a:t>लागि योजना</a:t>
            </a:r>
            <a:r>
              <a:rPr lang="en-US" sz="2400">
                <a:latin typeface="Preeti" pitchFamily="2" charset="0"/>
                <a:cs typeface="Kalimati" panose="00000400000000000000" pitchFamily="2"/>
              </a:rPr>
              <a:t> </a:t>
            </a:r>
            <a:r>
              <a:rPr lang="ne-NP" sz="2400" dirty="0">
                <a:latin typeface="Preeti" pitchFamily="2" charset="0"/>
                <a:cs typeface="Kalimati" panose="00000400000000000000" pitchFamily="2"/>
              </a:rPr>
              <a:t>तर्जुमा, अध्ययन,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अनुसन्धान गर्न अति नै उपयोगी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हुने हुनाले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यसलाई देशको आगामी मार्ग </a:t>
            </a:r>
            <a:r>
              <a:rPr lang="ne-NP" sz="2400">
                <a:latin typeface="Preeti" pitchFamily="2" charset="0"/>
                <a:cs typeface="Kalimati" panose="00000400000000000000" pitchFamily="2"/>
              </a:rPr>
              <a:t>निर्देशनको आधार समेत मानिन्छ </a:t>
            </a:r>
            <a:r>
              <a:rPr lang="ne-NP" sz="2400" dirty="0">
                <a:latin typeface="Preeti" pitchFamily="2" charset="0"/>
                <a:cs typeface="Kalimati" panose="00000400000000000000" pitchFamily="2"/>
              </a:rPr>
              <a:t>।</a:t>
            </a:r>
            <a:endParaRPr lang="en-US"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endParaRPr lang="ne-NP" sz="16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वि.सं. २०७८ सालमा सञ्चालन हुने बाह्रौं जनगणनामा लैङ्गिक समानता तथा सामाजिक समावेशी बनाउन तथा दीगो विकास लक्ष्यका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सूचकहरु मापन गर्ने विषयलार्इ समेत ध्यान दिई वडा, गाउँ/नगरपालिका तथा प्रदेश स्तरीय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तथ्याङ्क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गरिंदैछ ।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9373" y="1848820"/>
            <a:ext cx="2873546" cy="182554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4428" y="4173720"/>
            <a:ext cx="3637825" cy="2082257"/>
          </a:xfrm>
          <a:prstGeom prst="rect">
            <a:avLst/>
          </a:prstGeom>
          <a:ln>
            <a:noFill/>
          </a:ln>
          <a:effectLst>
            <a:softEdge rad="112500"/>
          </a:effectLst>
        </p:spPr>
      </p:pic>
      <p:sp>
        <p:nvSpPr>
          <p:cNvPr id="8" name="Slide Number Placeholder 7"/>
          <p:cNvSpPr>
            <a:spLocks noGrp="1"/>
          </p:cNvSpPr>
          <p:nvPr>
            <p:ph type="sldNum" sz="quarter" idx="11"/>
          </p:nvPr>
        </p:nvSpPr>
        <p:spPr>
          <a:xfrm>
            <a:off x="11653520" y="6451600"/>
            <a:ext cx="502920" cy="391795"/>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5083A49E-22EF-4771-A2BC-3A8237C823BE}"/>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278103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38235"/>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मुख्य दिनहरू</a:t>
            </a:r>
          </a:p>
        </p:txBody>
      </p:sp>
      <p:sp>
        <p:nvSpPr>
          <p:cNvPr id="7" name="Slide Number Placeholder 6"/>
          <p:cNvSpPr>
            <a:spLocks noGrp="1"/>
          </p:cNvSpPr>
          <p:nvPr>
            <p:ph type="sldNum" sz="quarter" idx="11"/>
          </p:nvPr>
        </p:nvSpPr>
        <p:spPr>
          <a:xfrm>
            <a:off x="11632020" y="6496492"/>
            <a:ext cx="534579" cy="36150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graphicFrame>
        <p:nvGraphicFramePr>
          <p:cNvPr id="5" name="Table 5">
            <a:extLst>
              <a:ext uri="{FF2B5EF4-FFF2-40B4-BE49-F238E27FC236}">
                <a16:creationId xmlns:a16="http://schemas.microsoft.com/office/drawing/2014/main" id="{FF8752B5-FCA5-4251-8D12-6C4A976B5810}"/>
              </a:ext>
            </a:extLst>
          </p:cNvPr>
          <p:cNvGraphicFramePr>
            <a:graphicFrameLocks noGrp="1"/>
          </p:cNvGraphicFramePr>
          <p:nvPr>
            <p:extLst>
              <p:ext uri="{D42A27DB-BD31-4B8C-83A1-F6EECF244321}">
                <p14:modId xmlns:p14="http://schemas.microsoft.com/office/powerpoint/2010/main" val="318510691"/>
              </p:ext>
            </p:extLst>
          </p:nvPr>
        </p:nvGraphicFramePr>
        <p:xfrm>
          <a:off x="0" y="1360696"/>
          <a:ext cx="12141199" cy="5373914"/>
        </p:xfrm>
        <a:graphic>
          <a:graphicData uri="http://schemas.openxmlformats.org/drawingml/2006/table">
            <a:tbl>
              <a:tblPr firstRow="1" bandRow="1">
                <a:tableStyleId>{5C22544A-7EE6-4342-B048-85BDC9FD1C3A}</a:tableStyleId>
              </a:tblPr>
              <a:tblGrid>
                <a:gridCol w="676349">
                  <a:extLst>
                    <a:ext uri="{9D8B030D-6E8A-4147-A177-3AD203B41FA5}">
                      <a16:colId xmlns:a16="http://schemas.microsoft.com/office/drawing/2014/main" val="2073238443"/>
                    </a:ext>
                  </a:extLst>
                </a:gridCol>
                <a:gridCol w="3817274">
                  <a:extLst>
                    <a:ext uri="{9D8B030D-6E8A-4147-A177-3AD203B41FA5}">
                      <a16:colId xmlns:a16="http://schemas.microsoft.com/office/drawing/2014/main" val="438836616"/>
                    </a:ext>
                  </a:extLst>
                </a:gridCol>
                <a:gridCol w="1966837">
                  <a:extLst>
                    <a:ext uri="{9D8B030D-6E8A-4147-A177-3AD203B41FA5}">
                      <a16:colId xmlns:a16="http://schemas.microsoft.com/office/drawing/2014/main" val="3710968155"/>
                    </a:ext>
                  </a:extLst>
                </a:gridCol>
                <a:gridCol w="637954">
                  <a:extLst>
                    <a:ext uri="{9D8B030D-6E8A-4147-A177-3AD203B41FA5}">
                      <a16:colId xmlns:a16="http://schemas.microsoft.com/office/drawing/2014/main" val="3881013157"/>
                    </a:ext>
                  </a:extLst>
                </a:gridCol>
                <a:gridCol w="2860158">
                  <a:extLst>
                    <a:ext uri="{9D8B030D-6E8A-4147-A177-3AD203B41FA5}">
                      <a16:colId xmlns:a16="http://schemas.microsoft.com/office/drawing/2014/main" val="1643938709"/>
                    </a:ext>
                  </a:extLst>
                </a:gridCol>
                <a:gridCol w="2182627">
                  <a:extLst>
                    <a:ext uri="{9D8B030D-6E8A-4147-A177-3AD203B41FA5}">
                      <a16:colId xmlns:a16="http://schemas.microsoft.com/office/drawing/2014/main" val="858224342"/>
                    </a:ext>
                  </a:extLst>
                </a:gridCol>
              </a:tblGrid>
              <a:tr h="301870">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extLst>
                  <a:ext uri="{0D108BD9-81ED-4DB2-BD59-A6C34878D82A}">
                    <a16:rowId xmlns:a16="http://schemas.microsoft.com/office/drawing/2014/main" val="32340428"/>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१</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अनलाइन मार्फत गणक तथा सुपरिवेक्षकको लागि आवेदन खुला गर्ने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(२०७७ चैत्र ५ गते देखि चैत्र ११ गतेसम्म दरखास्त फाराम (</a:t>
                      </a:r>
                      <a:r>
                        <a:rPr kumimoji="0" lang="en-US" sz="1800" b="0" i="0" u="none" strike="noStrike" kern="1200" cap="none" spc="0" normalizeH="0" baseline="0" noProof="0">
                          <a:ln>
                            <a:noFill/>
                          </a:ln>
                          <a:solidFill>
                            <a:schemeClr val="tx1"/>
                          </a:solidFill>
                          <a:effectLst/>
                          <a:uLnTx/>
                          <a:uFillTx/>
                          <a:latin typeface="+mn-lt"/>
                          <a:ea typeface="+mn-ea"/>
                          <a:cs typeface="Kalimati" panose="00000400000000000000" pitchFamily="2"/>
                        </a:rPr>
                        <a:t>Offline) </a:t>
                      </a: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सम्बन्धित प्रदेश तथा जिल्ला जनगणना कार्यालयमा समेत  बुझाउन सकिनेछ)</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माघ ११ देखि चैत्र ११ सम्म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७</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१७ ÷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3837147416"/>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२</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जिल्लामा जनगणनाको  सामग्री जिल्ला पठाउने </a:t>
                      </a:r>
                    </a:p>
                  </a:txBody>
                  <a:tcPr marL="3175" marR="3175" marT="3175" marB="0" anchor="ctr"/>
                </a:tc>
                <a:tc>
                  <a:txBody>
                    <a:bodyPr/>
                    <a:lstStyle/>
                    <a:p>
                      <a:pPr marL="173038" indent="-173038"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 फाल्गुण २२ देखि  चैत्र १०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८</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गणना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२५ ÷ असार ८,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2915298129"/>
                  </a:ext>
                </a:extLst>
              </a:tr>
              <a:tr h="740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३</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जनगणनाका प्रदेश तथा जिल्ला जनगणना कार्यालय स्थापना गर्ने  </a:t>
                      </a:r>
                    </a:p>
                  </a:txBody>
                  <a:tcPr marL="3175" marR="3175" marT="3175" marB="0" anchor="ctr"/>
                </a:tc>
                <a:tc>
                  <a:txBody>
                    <a:bodyPr/>
                    <a:lstStyle/>
                    <a:p>
                      <a:pPr marL="173038" indent="-173038"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 चैत्र १ देखि ४ गते भित्र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९</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प्रदेश तथा जिल्ला जनगणना कार्यालय बन्द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असार मसान्त,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210088099"/>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४</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स्थानीय जनगणना कार्यालय स्थापना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वैशाख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१०</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जनगणनाको तथ्याङ्क प्रशोधन कार्य शुरू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भदौ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488874875"/>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५</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सुपरिवेक्षक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 वैशाख </a:t>
                      </a: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१६ ÷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११</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प्रारम्भिक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असोज मसान्त २०७८ भित्र</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260043521"/>
                  </a:ext>
                </a:extLst>
              </a:tr>
              <a:tr h="521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६</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घरपरिवार सूचीकरण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 वैशाख </a:t>
                      </a: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२६ ÷ जेठ १४,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१२</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अन्तिम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वैशाख २०७९ देखि</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071895857"/>
                  </a:ext>
                </a:extLst>
              </a:tr>
            </a:tbl>
          </a:graphicData>
        </a:graphic>
      </p:graphicFrame>
    </p:spTree>
    <p:extLst>
      <p:ext uri="{BB962C8B-B14F-4D97-AF65-F5344CB8AC3E}">
        <p14:creationId xmlns:p14="http://schemas.microsoft.com/office/powerpoint/2010/main" val="218432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27703" y="1376965"/>
            <a:ext cx="10928555" cy="3970318"/>
          </a:xfrm>
          <a:prstGeom prst="rect">
            <a:avLst/>
          </a:prstGeom>
        </p:spPr>
        <p:txBody>
          <a:bodyPr wrap="square">
            <a:spAutoFit/>
          </a:bodyPr>
          <a:lstStyle/>
          <a:p>
            <a:pPr algn="ctr"/>
            <a:r>
              <a:rPr lang="ne-NP" sz="2800" b="1" dirty="0">
                <a:solidFill>
                  <a:srgbClr val="0070C0"/>
                </a:solidFill>
                <a:cs typeface="Kalimati" pitchFamily="2"/>
              </a:rPr>
              <a:t>प्रशिक्षक</a:t>
            </a:r>
          </a:p>
          <a:p>
            <a:pPr algn="ctr"/>
            <a:endParaRPr lang="ne-NP" sz="2800" b="1" dirty="0">
              <a:cs typeface="Kalimati" pitchFamily="2"/>
            </a:endParaRPr>
          </a:p>
          <a:p>
            <a:pPr marL="1312863" indent="-457200">
              <a:lnSpc>
                <a:spcPct val="150000"/>
              </a:lnSpc>
              <a:buFont typeface="Arial" panose="020B0604020202020204" pitchFamily="34" charset="0"/>
              <a:buChar char="•"/>
            </a:pPr>
            <a:r>
              <a:rPr lang="ne-NP" sz="2800" b="1" dirty="0">
                <a:cs typeface="Kalimati" pitchFamily="2"/>
              </a:rPr>
              <a:t>राष्ट्रिय प्रशिक्षण सहजकर्ता,</a:t>
            </a:r>
          </a:p>
          <a:p>
            <a:pPr marL="1312863" indent="-457200">
              <a:lnSpc>
                <a:spcPct val="150000"/>
              </a:lnSpc>
              <a:buFont typeface="Arial" panose="020B0604020202020204" pitchFamily="34" charset="0"/>
              <a:buChar char="•"/>
            </a:pPr>
            <a:r>
              <a:rPr lang="ne-NP" sz="2800" b="1" dirty="0">
                <a:cs typeface="Kalimati" pitchFamily="2"/>
              </a:rPr>
              <a:t>राष्ट्रिय तालिम सहजकर्ता </a:t>
            </a:r>
            <a:r>
              <a:rPr lang="ne-NP" sz="2800" b="1" dirty="0">
                <a:latin typeface="Arial" panose="020B0604020202020204" pitchFamily="34" charset="0"/>
                <a:cs typeface="Kalimati" pitchFamily="2"/>
              </a:rPr>
              <a:t>(</a:t>
            </a:r>
            <a:r>
              <a:rPr lang="ne-NP" sz="2800" b="1" dirty="0">
                <a:cs typeface="Kalimati" pitchFamily="2"/>
              </a:rPr>
              <a:t>प्रदेश/जिल्ला जनगणना अधिकारी</a:t>
            </a:r>
            <a:r>
              <a:rPr lang="ne-NP" sz="2800" b="1" dirty="0">
                <a:latin typeface="Arial" panose="020B0604020202020204" pitchFamily="34" charset="0"/>
                <a:cs typeface="Kalimati" pitchFamily="2"/>
              </a:rPr>
              <a:t>)</a:t>
            </a:r>
            <a:endParaRPr lang="ne-NP" sz="2800" b="1" dirty="0">
              <a:cs typeface="Kalimati" pitchFamily="2"/>
            </a:endParaRPr>
          </a:p>
          <a:p>
            <a:pPr marL="1312863" indent="-457200">
              <a:lnSpc>
                <a:spcPct val="150000"/>
              </a:lnSpc>
              <a:buFont typeface="Arial" panose="020B0604020202020204" pitchFamily="34" charset="0"/>
              <a:buChar char="•"/>
            </a:pPr>
            <a:r>
              <a:rPr lang="ne-NP" sz="2800" b="1" dirty="0">
                <a:cs typeface="Kalimati" pitchFamily="2"/>
              </a:rPr>
              <a:t>स्थानीय जनगणना अधिकारी र </a:t>
            </a:r>
          </a:p>
          <a:p>
            <a:pPr marL="1312863" indent="-457200">
              <a:lnSpc>
                <a:spcPct val="150000"/>
              </a:lnSpc>
              <a:buFont typeface="Arial" panose="020B0604020202020204" pitchFamily="34" charset="0"/>
              <a:buChar char="•"/>
            </a:pPr>
            <a:r>
              <a:rPr lang="ne-NP" sz="2800" b="1" dirty="0">
                <a:cs typeface="Kalimati" pitchFamily="2"/>
              </a:rPr>
              <a:t>प्रदेशस्तरीय मुख्य प्रशिक्षक</a:t>
            </a:r>
          </a:p>
          <a:p>
            <a:pPr algn="ct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Tree>
    <p:extLst>
      <p:ext uri="{BB962C8B-B14F-4D97-AF65-F5344CB8AC3E}">
        <p14:creationId xmlns:p14="http://schemas.microsoft.com/office/powerpoint/2010/main" val="288966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0202" y="2060534"/>
            <a:ext cx="11635896" cy="3575338"/>
          </a:xfrm>
          <a:prstGeom prst="rect">
            <a:avLst/>
          </a:prstGeom>
          <a:noFill/>
        </p:spPr>
        <p:txBody>
          <a:bodyPr wrap="square" rtlCol="0">
            <a:spAutoFit/>
          </a:bodyPr>
          <a:lstStyle/>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प्रशिक्षकको तालिममा सहभागी भर्इ जनगणना सम्बन्धी आवश्यक ज्ञान हासिल गर्ने,</a:t>
            </a:r>
          </a:p>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 सम्बन्धी पुस्तिकाहरू (गणना पुस्तिका, सुपरिवेक्षक पुस्तिका, लैङ्गिक समानता तथा सामाजिक समावेशी (जेसी) पुस्तिका र प्रशिक्षण सहयोगी पुस्तिका) पूर्ण रूपले अध्ययन गरी उक्त पुस्तिकाहरूमा भएका विषयहरूमा जानकार हुने,</a:t>
            </a:r>
          </a:p>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जनगणनाका प्रचारप्रसार सामाग्री, जनगणना भिडियो तथा जनगणना वेभसाइटका बारेमा पूर्ण जानकार हुने,</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1354E23F-BE4D-4E0D-9722-30CFD75EC0A6}"/>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734899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6529" y="2060534"/>
            <a:ext cx="12093677" cy="3883114"/>
          </a:xfrm>
          <a:prstGeom prst="rect">
            <a:avLst/>
          </a:prstGeom>
          <a:noFill/>
        </p:spPr>
        <p:txBody>
          <a:bodyPr wrap="square" rtlCol="0">
            <a:spAutoFit/>
          </a:bodyPr>
          <a:lstStyle/>
          <a:p>
            <a:pPr marL="804863"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प्रशिक्षण गर्दा ध्यान दिनुपर्ने कुराहरूमा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प्रशिक्षण विधिका बारेमा पूर्ण जानकार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प्रशिक्षकले अपनाउनु पर्ने शिक्षण सिकार्इका चरणहरू बमोजिम तयारी गर्ने,</a:t>
            </a:r>
          </a:p>
          <a:p>
            <a:pPr marL="804863" indent="-342900" algn="just">
              <a:lnSpc>
                <a:spcPct val="150000"/>
              </a:lnSpc>
              <a:spcBef>
                <a:spcPts val="400"/>
              </a:spcBef>
              <a:spcAft>
                <a:spcPts val="400"/>
              </a:spcAft>
              <a:buFont typeface="Arial" panose="020B0604020202020204" pitchFamily="34" charset="0"/>
              <a:buChar char="•"/>
            </a:pPr>
            <a:r>
              <a:rPr lang="ne-NP" sz="2400">
                <a:ea typeface="Calibri"/>
                <a:cs typeface="Kalimati" pitchFamily="2"/>
              </a:rPr>
              <a:t>प्रशिक्षण सामग्रीहरूको </a:t>
            </a:r>
            <a:r>
              <a:rPr lang="ne-NP" sz="2400" dirty="0">
                <a:ea typeface="Calibri"/>
                <a:cs typeface="Kalimati" pitchFamily="2"/>
              </a:rPr>
              <a:t>पूर्ण जानकारी लिने,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असल प्रशिक्षकका गुणहरू अनुसरण गर्ने,</a:t>
            </a:r>
          </a:p>
          <a:p>
            <a:pPr marL="461963" marR="0" algn="just">
              <a:lnSpc>
                <a:spcPct val="150000"/>
              </a:lnSpc>
              <a:spcBef>
                <a:spcPts val="400"/>
              </a:spcBef>
              <a:spcAft>
                <a:spcPts val="400"/>
              </a:spcAft>
            </a:pPr>
            <a:r>
              <a:rPr lang="ne-NP" sz="2400" dirty="0">
                <a:ea typeface="Calibri"/>
                <a:cs typeface="Kalimati" pitchFamily="2"/>
              </a:rPr>
              <a:t> </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89F2C0B2-085D-4C94-9B85-43ABA4A84A40}"/>
              </a:ext>
            </a:extLst>
          </p:cNvPr>
          <p:cNvSpPr txBox="1"/>
          <p:nvPr/>
        </p:nvSpPr>
        <p:spPr>
          <a:xfrm>
            <a:off x="10249786" y="6487891"/>
            <a:ext cx="1169582"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173165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2099" y="2060534"/>
            <a:ext cx="10937728" cy="3123932"/>
          </a:xfrm>
          <a:prstGeom prst="rect">
            <a:avLst/>
          </a:prstGeom>
          <a:noFill/>
        </p:spPr>
        <p:txBody>
          <a:bodyPr wrap="square" rtlCol="0">
            <a:spAutoFit/>
          </a:bodyPr>
          <a:lstStyle/>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विभिन्न तहमा सञ्चालन हुने तालिमका मिति तथा स्थानका बारेमा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घर तथा घरपरिवार सूचीकरण र मुख्य गणना कार्य सञ्चालन हुने मिति तथा स्थानका बारेमा स्पष्ट हुने,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तोकिएका तालिम सञ्चालनमा प्रशिक्षकको रूपमा कार्य गर्ने,</a:t>
            </a:r>
          </a:p>
          <a:p>
            <a:pPr marL="804863"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जनगणना कार्यालयलार्इ आवश्यकता अनुसार सहयोग गर्ने ।</a:t>
            </a:r>
            <a:endParaRPr lang="en-US" sz="2400" dirty="0">
              <a:ea typeface="Calibri"/>
              <a:cs typeface="Kalimati" pitchFamily="2"/>
            </a:endParaRPr>
          </a:p>
        </p:txBody>
      </p:sp>
      <p:sp>
        <p:nvSpPr>
          <p:cNvPr id="4" name="Rectangle 3"/>
          <p:cNvSpPr/>
          <p:nvPr/>
        </p:nvSpPr>
        <p:spPr>
          <a:xfrm>
            <a:off x="1388693" y="757533"/>
            <a:ext cx="9239977" cy="523220"/>
          </a:xfrm>
          <a:prstGeom prst="rect">
            <a:avLst/>
          </a:prstGeom>
        </p:spPr>
        <p:txBody>
          <a:bodyPr wrap="square">
            <a:spAutoFit/>
          </a:bodyPr>
          <a:lstStyle/>
          <a:p>
            <a:pPr algn="ctr"/>
            <a:r>
              <a:rPr lang="ne-NP" sz="2800" b="1" dirty="0">
                <a:solidFill>
                  <a:srgbClr val="002060"/>
                </a:solidFill>
                <a:cs typeface="Kalimati" pitchFamily="2"/>
              </a:rPr>
              <a:t>प्रशिक्षकको काम, कर्तव्य र अधिकार</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Tree>
    <p:extLst>
      <p:ext uri="{BB962C8B-B14F-4D97-AF65-F5344CB8AC3E}">
        <p14:creationId xmlns:p14="http://schemas.microsoft.com/office/powerpoint/2010/main" val="1507458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12107" y="833230"/>
            <a:ext cx="10118558" cy="576064"/>
          </a:xfrm>
          <a:prstGeom prst="rect">
            <a:avLst/>
          </a:prstGeom>
        </p:spPr>
        <p:txBody>
          <a:bodyPr/>
          <a:lstStyle/>
          <a:p>
            <a:pPr marL="0" indent="0" algn="ctr">
              <a:buNone/>
            </a:pPr>
            <a:r>
              <a:rPr lang="ne-NP" b="1">
                <a:solidFill>
                  <a:srgbClr val="002060"/>
                </a:solidFill>
                <a:latin typeface="Ganesh" pitchFamily="2" charset="0"/>
                <a:ea typeface="Calibri"/>
                <a:cs typeface="Kalimati" panose="00000400000000000000" pitchFamily="2"/>
              </a:rPr>
              <a:t>सुपरिवेक्षक </a:t>
            </a:r>
            <a:r>
              <a:rPr lang="ne-NP" b="1" dirty="0">
                <a:solidFill>
                  <a:srgbClr val="002060"/>
                </a:solidFill>
                <a:latin typeface="Ganesh" pitchFamily="2" charset="0"/>
                <a:ea typeface="Calibri"/>
                <a:cs typeface="Kalimati" panose="00000400000000000000" pitchFamily="2"/>
              </a:rPr>
              <a:t>तथा गणकलाई कामको बाँडफाँड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35131" y="1588006"/>
            <a:ext cx="11620718" cy="5269993"/>
          </a:xfrm>
          <a:prstGeom prst="rect">
            <a:avLst/>
          </a:prstGeom>
        </p:spPr>
        <p:txBody>
          <a:bodyPr/>
          <a:lstStyle/>
          <a:p>
            <a:pPr algn="just">
              <a:lnSpc>
                <a:spcPct val="150000"/>
              </a:lnSpc>
            </a:pPr>
            <a:r>
              <a:rPr lang="ne-NP" sz="2400" dirty="0">
                <a:latin typeface="खआ॥"/>
                <a:cs typeface="Kalimati" panose="00000400000000000000" pitchFamily="2"/>
              </a:rPr>
              <a:t>सुपरिवेक्षकको तालिम समाप्त भएपछि प्रदेश/जिल्ला जनगणना कार्यालयबाट कार्यक्षेत्र तय गरी सबै सुपरिवेक्षकलार्इ स्थलगत काममा खटाइएको हुन्छ ।</a:t>
            </a:r>
          </a:p>
          <a:p>
            <a:pPr algn="just">
              <a:lnSpc>
                <a:spcPct val="150000"/>
              </a:lnSpc>
            </a:pPr>
            <a:r>
              <a:rPr lang="ne-NP" sz="2400" b="1" dirty="0">
                <a:latin typeface="खआ॥"/>
                <a:cs typeface="Kalimati" panose="00000400000000000000" pitchFamily="2"/>
              </a:rPr>
              <a:t>सुपरिवेक्षकले घर तथा घर परिवार सूचीकरण कार्य सम्पन्न गरेपछि उतार फाराम सहित गणकलार्इ फिल्ड कार्ययोजना तयार गरिदिनु पर्दछ ।</a:t>
            </a:r>
          </a:p>
          <a:p>
            <a:pPr algn="just">
              <a:lnSpc>
                <a:spcPct val="150000"/>
              </a:lnSpc>
            </a:pPr>
            <a:r>
              <a:rPr lang="ne-NP" sz="2400" dirty="0">
                <a:latin typeface="खआ॥"/>
                <a:cs typeface="Kalimati" panose="00000400000000000000" pitchFamily="2"/>
              </a:rPr>
              <a:t>स्थानीय जनगणना कार्यालयबाट गणकको तालिम समाप्त भएपछि सबै गणकहरुलाई स्थलगत काममा खटाउनुपर्दछ । </a:t>
            </a:r>
          </a:p>
          <a:p>
            <a:pPr algn="just">
              <a:lnSpc>
                <a:spcPct val="150000"/>
              </a:lnSpc>
            </a:pPr>
            <a:r>
              <a:rPr lang="ne-NP" sz="2400" dirty="0">
                <a:latin typeface="खआ॥"/>
                <a:cs typeface="Kalimati" panose="00000400000000000000" pitchFamily="2"/>
              </a:rPr>
              <a:t>स्थानीय जनगणना अधिकारीले सुपरिवेक्षक तथा गणकहरूलार्इ तोकिएको कार्यक्षेत्रमा तोकिएको समयमा  फिल्ड कार्य गरेको यकिन गरी फिल्डकार्य व्यवस्थापन गर्नुपर्ने हुन्छ। </a:t>
            </a:r>
          </a:p>
          <a:p>
            <a:pPr algn="just">
              <a:lnSpc>
                <a:spcPct val="150000"/>
              </a:lnSpc>
            </a:pPr>
            <a:endParaRPr lang="ne-NP" sz="2400" dirty="0">
              <a:latin typeface="खआ॥"/>
              <a:cs typeface="Kalimati" panose="00000400000000000000" pitchFamily="2"/>
            </a:endParaRPr>
          </a:p>
          <a:p>
            <a:pPr algn="just">
              <a:lnSpc>
                <a:spcPct val="150000"/>
              </a:lnSpc>
            </a:pPr>
            <a:endParaRPr lang="ne-NP" sz="2400" dirty="0">
              <a:latin typeface="खआ॥"/>
              <a:cs typeface="Kalimati" panose="00000400000000000000" pitchFamily="2"/>
            </a:endParaRPr>
          </a:p>
        </p:txBody>
      </p:sp>
      <p:sp>
        <p:nvSpPr>
          <p:cNvPr id="7" name="Slide Number Placeholder 19"/>
          <p:cNvSpPr txBox="1">
            <a:spLocks/>
          </p:cNvSpPr>
          <p:nvPr/>
        </p:nvSpPr>
        <p:spPr>
          <a:xfrm>
            <a:off x="11375136" y="6437631"/>
            <a:ext cx="771144" cy="2975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spTree>
    <p:extLst>
      <p:ext uri="{BB962C8B-B14F-4D97-AF65-F5344CB8AC3E}">
        <p14:creationId xmlns:p14="http://schemas.microsoft.com/office/powerpoint/2010/main" val="367866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2" y="1680185"/>
            <a:ext cx="9495521" cy="4970591"/>
          </a:xfrm>
          <a:prstGeom prst="rect">
            <a:avLst/>
          </a:prstGeom>
          <a:noFill/>
        </p:spPr>
        <p:txBody>
          <a:bodyPr wrap="square" rtlCol="0">
            <a:spAutoFit/>
          </a:bodyPr>
          <a:lstStyle/>
          <a:p>
            <a:pPr marL="233363" marR="0" algn="just">
              <a:spcBef>
                <a:spcPts val="400"/>
              </a:spcBef>
              <a:spcAft>
                <a:spcPts val="400"/>
              </a:spcAft>
            </a:pPr>
            <a:r>
              <a:rPr lang="ne-NP" sz="2400" dirty="0">
                <a:ea typeface="Calibri"/>
                <a:cs typeface="Kalimati" pitchFamily="2"/>
              </a:rPr>
              <a:t>राष्ट्रिय जनगणना सञ्चालन तथा व्यवस्थापन आदेश, २०७६ अनुसार सुपरिवेक्षकको काम, कर्तव्य र अधिकारः</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आफूलाई खटाइएको स्थानमा गई घरपरिवार सूचीकरण फाराम तथा सामुदायिक प्रश्नावली लगायत अन्य तोकिएका फाराममा निर्दिष्ट विवरण सङ्कलन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दैनिक कार्य तालिका बनाई गणकले गरेका कार्यको सुपरिवेक्षण गर्ने तथा तथ्याङ्कको शुद्घता जाँच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गणकहरूको तालिम, स्थलगत कार्यविभाजन र गणना क्षेत्र नक्साको प्रयोगमा सहयोग गर्ने, </a:t>
            </a:r>
          </a:p>
        </p:txBody>
      </p:sp>
      <p:sp>
        <p:nvSpPr>
          <p:cNvPr id="4" name="Rectangle 3"/>
          <p:cNvSpPr/>
          <p:nvPr/>
        </p:nvSpPr>
        <p:spPr>
          <a:xfrm>
            <a:off x="363794" y="860549"/>
            <a:ext cx="9016179" cy="523220"/>
          </a:xfrm>
          <a:prstGeom prst="rect">
            <a:avLst/>
          </a:prstGeom>
        </p:spPr>
        <p:txBody>
          <a:bodyPr wrap="square">
            <a:spAutoFit/>
          </a:bodyPr>
          <a:lstStyle/>
          <a:p>
            <a:pPr algn="ctr"/>
            <a:r>
              <a:rPr lang="ne-NP" sz="2800" b="1" dirty="0">
                <a:solidFill>
                  <a:srgbClr val="002060"/>
                </a:solidFill>
                <a:cs typeface="Kalimati" pitchFamily="2"/>
              </a:rPr>
              <a:t>सुपरिवेक्षक</a:t>
            </a:r>
            <a:r>
              <a:rPr lang="hi-IN" sz="2800" b="1" dirty="0">
                <a:solidFill>
                  <a:srgbClr val="002060"/>
                </a:solidFill>
                <a:cs typeface="Kalimati" pitchFamily="2"/>
              </a:rPr>
              <a:t>को काम, कर्तव्य र अधिकार</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7373" y="4694989"/>
            <a:ext cx="2454627" cy="174275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77C3229-A1E7-462F-A93E-6A8155F78DAC}"/>
              </a:ext>
            </a:extLst>
          </p:cNvPr>
          <p:cNvPicPr>
            <a:picLocks noChangeAspect="1"/>
          </p:cNvPicPr>
          <p:nvPr/>
        </p:nvPicPr>
        <p:blipFill rotWithShape="1">
          <a:blip r:embed="rId3"/>
          <a:srcRect l="36888" t="24961" r="36600" b="8372"/>
          <a:stretch/>
        </p:blipFill>
        <p:spPr>
          <a:xfrm>
            <a:off x="9734661" y="860549"/>
            <a:ext cx="2434856" cy="3444039"/>
          </a:xfrm>
          <a:prstGeom prst="rect">
            <a:avLst/>
          </a:prstGeom>
        </p:spPr>
      </p:pic>
      <p:sp>
        <p:nvSpPr>
          <p:cNvPr id="10" name="TextBox 9">
            <a:extLst>
              <a:ext uri="{FF2B5EF4-FFF2-40B4-BE49-F238E27FC236}">
                <a16:creationId xmlns:a16="http://schemas.microsoft.com/office/drawing/2014/main" id="{E61F06DF-CDA0-4A06-A260-B9EFF9817AAE}"/>
              </a:ext>
            </a:extLst>
          </p:cNvPr>
          <p:cNvSpPr txBox="1"/>
          <p:nvPr/>
        </p:nvSpPr>
        <p:spPr>
          <a:xfrm>
            <a:off x="9560614" y="6437746"/>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409855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2" y="1786514"/>
            <a:ext cx="9495521" cy="4229556"/>
          </a:xfrm>
          <a:prstGeom prst="rect">
            <a:avLst/>
          </a:prstGeom>
          <a:noFill/>
        </p:spPr>
        <p:txBody>
          <a:bodyPr wrap="square" rtlCol="0">
            <a:spAutoFit/>
          </a:bodyPr>
          <a:lstStyle/>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सङ्कलित विवरणको सूचना नियमित रुपमा सम्बन्धित जनगणना कार्यालयमा जानकारी गराउने</a:t>
            </a:r>
            <a:r>
              <a:rPr lang="ne-NP" sz="2400" dirty="0">
                <a:ea typeface="Calibri"/>
                <a:cs typeface="Kalimati" pitchFamily="2"/>
              </a:rPr>
              <a:t>,</a:t>
            </a:r>
            <a:endParaRPr lang="en-US" sz="2400" dirty="0">
              <a:ea typeface="Calibri"/>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मुख्य गणना प्रयोजनको लागि सङ्कलित सूचीकरण फारामको प्रतिलिपि तयार गरी गणकलाई उपलब्ध गराउने,</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विभागले स्वीकृत गरी उपलब्ध गराएको तथ्याङ्क सङ्कलन पुस्तिका बमोजिम निष्पक्ष भई कार्य गर्ने,</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जनगणना अधिकारीले तोकेका अन्य</a:t>
            </a:r>
            <a:r>
              <a:rPr lang="en-US" sz="2400" dirty="0">
                <a:ea typeface="Calibri"/>
                <a:cs typeface="Kalimati" pitchFamily="2"/>
              </a:rPr>
              <a:t> </a:t>
            </a:r>
            <a:r>
              <a:rPr lang="hi-IN" sz="2400" dirty="0">
                <a:ea typeface="Calibri"/>
                <a:cs typeface="Kalimati" pitchFamily="2"/>
              </a:rPr>
              <a:t>कार्य गर्ने ।</a:t>
            </a:r>
            <a:endParaRPr lang="en-US" sz="2400" dirty="0">
              <a:ea typeface="Calibri"/>
              <a:cs typeface="Kalimati" pitchFamily="2"/>
            </a:endParaRPr>
          </a:p>
        </p:txBody>
      </p:sp>
      <p:sp>
        <p:nvSpPr>
          <p:cNvPr id="4" name="Rectangle 3"/>
          <p:cNvSpPr/>
          <p:nvPr/>
        </p:nvSpPr>
        <p:spPr>
          <a:xfrm>
            <a:off x="1418191" y="860549"/>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काम, कर्तव्य र अधिकार</a:t>
            </a:r>
            <a:endParaRPr lang="hi-IN" sz="2800" b="1" dirty="0">
              <a:solidFill>
                <a:srgbClr val="002060"/>
              </a:solidFill>
              <a:cs typeface="Kalimati" pitchFamily="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7373" y="4694989"/>
            <a:ext cx="2454627" cy="174275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77C3229-A1E7-462F-A93E-6A8155F78DAC}"/>
              </a:ext>
            </a:extLst>
          </p:cNvPr>
          <p:cNvPicPr>
            <a:picLocks noChangeAspect="1"/>
          </p:cNvPicPr>
          <p:nvPr/>
        </p:nvPicPr>
        <p:blipFill rotWithShape="1">
          <a:blip r:embed="rId3"/>
          <a:srcRect l="36888" t="24961" r="36600" b="8372"/>
          <a:stretch/>
        </p:blipFill>
        <p:spPr>
          <a:xfrm>
            <a:off x="9734661" y="860549"/>
            <a:ext cx="2434856" cy="3444039"/>
          </a:xfrm>
          <a:prstGeom prst="rect">
            <a:avLst/>
          </a:prstGeom>
        </p:spPr>
      </p:pic>
    </p:spTree>
    <p:extLst>
      <p:ext uri="{BB962C8B-B14F-4D97-AF65-F5344CB8AC3E}">
        <p14:creationId xmlns:p14="http://schemas.microsoft.com/office/powerpoint/2010/main" val="1586055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616388"/>
            <a:ext cx="11923287" cy="5073184"/>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 कार्य पूर्वका कार्यहरु</a:t>
            </a:r>
          </a:p>
          <a:p>
            <a:pPr marL="876300" marR="0" indent="-342900"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सुपरिवेक्षक तालिममा भाग लिने,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आफ्नो	कार्यक्षेत्रको बारेमा जानकारी लिने,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घर तथा घरपरिवार सूची तयारी कार्य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प्रत्येक घरमा जनगणना	 घर तथा परिवार क्रमसंख्या लेख्ने, अनुरोध पत्र वितरण गर्ने,</a:t>
            </a:r>
          </a:p>
          <a:p>
            <a:pPr marL="87630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सूचीकरण फारामको उतार कपी बनाउने, गणकहरूको </a:t>
            </a:r>
            <a:r>
              <a:rPr lang="ne-NP" sz="2400" dirty="0">
                <a:ea typeface="Calibri"/>
                <a:cs typeface="Kalimati" pitchFamily="2"/>
              </a:rPr>
              <a:t>फिल्ड कार्ययोजना बनाउने ।</a:t>
            </a:r>
            <a:endParaRPr lang="ne-NP" sz="2400" dirty="0">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गणनाक्षेत्रको सीमा अद्यावधिक गर्ने,</a:t>
            </a:r>
          </a:p>
          <a:p>
            <a:pPr marL="876300" marR="0" indent="-342900" algn="just">
              <a:lnSpc>
                <a:spcPct val="150000"/>
              </a:lnSpc>
              <a:spcBef>
                <a:spcPts val="400"/>
              </a:spcBef>
              <a:spcAft>
                <a:spcPts val="400"/>
              </a:spcAft>
              <a:buFont typeface="Arial" panose="020B0604020202020204" pitchFamily="34" charset="0"/>
              <a:buChar char="•"/>
            </a:pPr>
            <a:r>
              <a:rPr lang="ne-NP" sz="2400" dirty="0">
                <a:cs typeface="Kalimati" pitchFamily="2"/>
              </a:rPr>
              <a:t>घर तथा घरपरिवार सूचीकरण फाराम बुझाउने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95F5424-9A54-423F-A11F-3AAD33DEA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7309" y="5389834"/>
            <a:ext cx="1453561" cy="1453561"/>
          </a:xfrm>
          <a:prstGeom prst="rect">
            <a:avLst/>
          </a:prstGeom>
        </p:spPr>
      </p:pic>
      <p:sp>
        <p:nvSpPr>
          <p:cNvPr id="9" name="Rectangle 8">
            <a:extLst>
              <a:ext uri="{FF2B5EF4-FFF2-40B4-BE49-F238E27FC236}">
                <a16:creationId xmlns:a16="http://schemas.microsoft.com/office/drawing/2014/main" id="{77D3A6ED-6B8B-4E55-8B39-CBDC40BDC204}"/>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C09C8F24-EE8D-483B-93D8-10893F2C3C6D}"/>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pic>
        <p:nvPicPr>
          <p:cNvPr id="11" name="Picture 10">
            <a:extLst>
              <a:ext uri="{FF2B5EF4-FFF2-40B4-BE49-F238E27FC236}">
                <a16:creationId xmlns:a16="http://schemas.microsoft.com/office/drawing/2014/main" id="{EFF51F94-B2E7-4133-A32C-71E4A7669078}"/>
              </a:ext>
            </a:extLst>
          </p:cNvPr>
          <p:cNvPicPr>
            <a:picLocks noChangeAspect="1"/>
          </p:cNvPicPr>
          <p:nvPr/>
        </p:nvPicPr>
        <p:blipFill>
          <a:blip r:embed="rId3"/>
          <a:stretch>
            <a:fillRect/>
          </a:stretch>
        </p:blipFill>
        <p:spPr>
          <a:xfrm>
            <a:off x="9546929" y="730398"/>
            <a:ext cx="2351510" cy="3308633"/>
          </a:xfrm>
          <a:prstGeom prst="rect">
            <a:avLst/>
          </a:prstGeom>
        </p:spPr>
      </p:pic>
    </p:spTree>
    <p:extLst>
      <p:ext uri="{BB962C8B-B14F-4D97-AF65-F5344CB8AC3E}">
        <p14:creationId xmlns:p14="http://schemas.microsoft.com/office/powerpoint/2010/main" val="819306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605938"/>
            <a:ext cx="11923287" cy="5088573"/>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गणनाको समयका कार्यहरू</a:t>
            </a:r>
          </a:p>
          <a:p>
            <a:pPr marL="533400" marR="0" indent="-363538" algn="just">
              <a:spcBef>
                <a:spcPts val="400"/>
              </a:spcBef>
              <a:spcAft>
                <a:spcPts val="400"/>
              </a:spcAft>
            </a:pPr>
            <a:endParaRPr lang="ne-NP" sz="1400" b="1" dirty="0">
              <a:ea typeface="Calibri"/>
              <a:cs typeface="Kalimati" pitchFamily="2"/>
            </a:endParaRP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गणकहरूलाई गणना आवश्यक सामग्रीहरु वितरण गर्दा सहयोग र समन्वय गर्ने,</a:t>
            </a: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सूचीकरण उतार फाराम गणकलाई उपलब्ध गराउने र आवश्यक जानकारी दिने,</a:t>
            </a:r>
          </a:p>
          <a:p>
            <a:pPr marL="457200" marR="0" indent="-339725" algn="just">
              <a:spcBef>
                <a:spcPts val="400"/>
              </a:spcBef>
              <a:spcAft>
                <a:spcPts val="400"/>
              </a:spcAft>
              <a:buFont typeface="Arial" panose="020B0604020202020204" pitchFamily="34" charset="0"/>
              <a:buChar char="•"/>
            </a:pPr>
            <a:r>
              <a:rPr lang="ne-NP" sz="2400" dirty="0">
                <a:ea typeface="Calibri"/>
                <a:cs typeface="Kalimati" pitchFamily="2"/>
              </a:rPr>
              <a:t>गणना कार्यको सुपरिवेक्षण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सामुदायिक प्रश्नावली भर्ने (आफ्नो कार्यक्षेत्र भित्रको वडाबाट वडा अध्यक्ष वा वडा सचिवसँग),</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गणकले संकलन गरेका तथ्याङ्कको शुद्घता र गुणस्तर यकिन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सूचीकरण फारामलाई अन्तिम रुप दिने,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विविध कारणले गणक हेरफेर गर्नु परेमा आवश्यक समन्वय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जनगणनाको प्रचारप्रसारमा सहयोग गर्ने</a:t>
            </a:r>
          </a:p>
          <a:p>
            <a:pPr marL="457200" marR="0" indent="-339725" algn="just">
              <a:spcBef>
                <a:spcPts val="400"/>
              </a:spcBef>
              <a:spcAft>
                <a:spcPts val="400"/>
              </a:spcAft>
              <a:buFont typeface="Arial" panose="020B0604020202020204" pitchFamily="34" charset="0"/>
              <a:buChar char="•"/>
            </a:pPr>
            <a:r>
              <a:rPr lang="ne-NP" sz="2400" dirty="0">
                <a:cs typeface="Kalimati" pitchFamily="2"/>
              </a:rPr>
              <a:t>मुख्य गणनाको अन्तिम दिन सबै व्यक्तिको गणना भएको सुनिश्चितता गर्ने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7764677F-D005-41F9-975D-20DB17A90E16}"/>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pic>
        <p:nvPicPr>
          <p:cNvPr id="10" name="Picture 9">
            <a:extLst>
              <a:ext uri="{FF2B5EF4-FFF2-40B4-BE49-F238E27FC236}">
                <a16:creationId xmlns:a16="http://schemas.microsoft.com/office/drawing/2014/main" id="{2266D71A-7E51-491E-A4D4-C1EA1DCF45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6064" y="592115"/>
            <a:ext cx="2457196" cy="1833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Rectangle 10">
            <a:extLst>
              <a:ext uri="{FF2B5EF4-FFF2-40B4-BE49-F238E27FC236}">
                <a16:creationId xmlns:a16="http://schemas.microsoft.com/office/drawing/2014/main" id="{8A9FF5B7-6792-46B0-B7CF-FF416FB13EF3}"/>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205114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28" y="1956630"/>
            <a:ext cx="11507972" cy="4314001"/>
          </a:xfrm>
          <a:prstGeom prst="rect">
            <a:avLst/>
          </a:prstGeom>
          <a:noFill/>
        </p:spPr>
        <p:txBody>
          <a:bodyPr wrap="square" rtlCol="0">
            <a:spAutoFit/>
          </a:bodyPr>
          <a:lstStyle/>
          <a:p>
            <a:pPr marL="533400" marR="0" indent="-363538" algn="just">
              <a:spcBef>
                <a:spcPts val="400"/>
              </a:spcBef>
              <a:spcAft>
                <a:spcPts val="400"/>
              </a:spcAft>
            </a:pPr>
            <a:r>
              <a:rPr lang="ne-NP" sz="2800" b="1" dirty="0">
                <a:ea typeface="Calibri"/>
                <a:cs typeface="Kalimati" pitchFamily="2"/>
              </a:rPr>
              <a:t>मुख्य गणना समाप्त भएपछिका कार्यहरू</a:t>
            </a:r>
          </a:p>
          <a:p>
            <a:pPr marL="457200" marR="0" indent="-339725" algn="just">
              <a:lnSpc>
                <a:spcPct val="150000"/>
              </a:lnSpc>
              <a:spcBef>
                <a:spcPts val="400"/>
              </a:spcBef>
              <a:spcAft>
                <a:spcPts val="400"/>
              </a:spcAft>
              <a:buFont typeface="Arial" panose="020B0604020202020204" pitchFamily="34" charset="0"/>
              <a:buChar char="•"/>
            </a:pPr>
            <a:r>
              <a:rPr lang="ne-NP" sz="2400" dirty="0">
                <a:ea typeface="Calibri"/>
                <a:cs typeface="Kalimati" pitchFamily="2"/>
              </a:rPr>
              <a:t>गणकबाट फाराम बुझ्ने,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सबै विवरण भरिएको पूर्णता जाँच गर्ने,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प्रश्नावलीमा भरिएका विवरण रूजु गर्ने,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कन्ट्रोल फाराम सहित सम्पूर्ण जनगणनाका सम्पुर्ण फाराम स्थानीय जनगणना कार्यालयमा बुझाउने,</a:t>
            </a:r>
          </a:p>
          <a:p>
            <a:pPr marL="457200" marR="0" indent="-339725" algn="just">
              <a:lnSpc>
                <a:spcPct val="150000"/>
              </a:lnSpc>
              <a:spcBef>
                <a:spcPts val="400"/>
              </a:spcBef>
              <a:spcAft>
                <a:spcPts val="400"/>
              </a:spcAft>
              <a:buFont typeface="Arial" panose="020B0604020202020204" pitchFamily="34" charset="0"/>
              <a:buChar char="•"/>
            </a:pPr>
            <a:r>
              <a:rPr lang="ne-NP" sz="2400" dirty="0">
                <a:cs typeface="Kalimati" pitchFamily="2"/>
              </a:rPr>
              <a:t>स्थानीय जनगणना कार्यालयलाई आवश्यक कार्यमा सहयोग गर्ने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10" name="Rectangle 9">
            <a:extLst>
              <a:ext uri="{FF2B5EF4-FFF2-40B4-BE49-F238E27FC236}">
                <a16:creationId xmlns:a16="http://schemas.microsoft.com/office/drawing/2014/main" id="{D314DFCB-79D5-443A-9309-7FA3A8E1A1EB}"/>
              </a:ext>
            </a:extLst>
          </p:cNvPr>
          <p:cNvSpPr/>
          <p:nvPr/>
        </p:nvSpPr>
        <p:spPr>
          <a:xfrm>
            <a:off x="1418191" y="808776"/>
            <a:ext cx="7676648" cy="523220"/>
          </a:xfrm>
          <a:prstGeom prst="rect">
            <a:avLst/>
          </a:prstGeom>
        </p:spPr>
        <p:txBody>
          <a:bodyPr wrap="square">
            <a:spAutoFit/>
          </a:bodyPr>
          <a:lstStyle/>
          <a:p>
            <a:pPr algn="ctr"/>
            <a:r>
              <a:rPr lang="ne-NP" sz="2800" b="1">
                <a:solidFill>
                  <a:srgbClr val="002060"/>
                </a:solidFill>
                <a:cs typeface="Kalimati" pitchFamily="2"/>
              </a:rPr>
              <a:t>सुपरिवेक्षक</a:t>
            </a:r>
            <a:r>
              <a:rPr lang="hi-IN" sz="2800" b="1">
                <a:solidFill>
                  <a:srgbClr val="002060"/>
                </a:solidFill>
                <a:cs typeface="Kalimati" pitchFamily="2"/>
              </a:rPr>
              <a:t>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4195236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858238" y="685999"/>
            <a:ext cx="9571851" cy="523220"/>
          </a:xfrm>
          <a:prstGeom prst="rect">
            <a:avLst/>
          </a:prstGeom>
        </p:spPr>
        <p:txBody>
          <a:bodyPr wrap="none">
            <a:spAutoFit/>
          </a:bodyPr>
          <a:lstStyle/>
          <a:p>
            <a:r>
              <a:rPr lang="ne-NP" sz="2800" b="1">
                <a:solidFill>
                  <a:srgbClr val="002060"/>
                </a:solidFill>
                <a:cs typeface="Kalimati" pitchFamily="2"/>
              </a:rPr>
              <a:t>सुपरिवेक्षकको </a:t>
            </a:r>
            <a:r>
              <a:rPr lang="ne-NP" sz="2800" b="1" dirty="0">
                <a:solidFill>
                  <a:srgbClr val="002060"/>
                </a:solidFill>
                <a:cs typeface="Kalimati" pitchFamily="2"/>
              </a:rPr>
              <a:t>तालिम </a:t>
            </a:r>
            <a:r>
              <a:rPr lang="ne-NP" sz="2800" b="1">
                <a:solidFill>
                  <a:srgbClr val="002060"/>
                </a:solidFill>
                <a:cs typeface="Kalimati" pitchFamily="2"/>
              </a:rPr>
              <a:t>पश्चात सुपरिवेक्षकले </a:t>
            </a:r>
            <a:r>
              <a:rPr lang="ne-NP" sz="2800" b="1" dirty="0">
                <a:solidFill>
                  <a:srgbClr val="002060"/>
                </a:solidFill>
                <a:cs typeface="Kalimati" pitchFamily="2"/>
              </a:rPr>
              <a:t>गर्नुपर्ने कामको मार्गदर्शन</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32</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214231" y="1254874"/>
            <a:ext cx="4004840" cy="5463034"/>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dirty="0">
                <a:solidFill>
                  <a:srgbClr val="0070C0"/>
                </a:solidFill>
                <a:latin typeface="Calibri"/>
                <a:cs typeface="Kalimati" panose="00000400000000000000" pitchFamily="2"/>
              </a:rPr>
              <a:t>घरपरिवार </a:t>
            </a:r>
            <a:r>
              <a:rPr lang="ne-NP" sz="2400" b="1" kern="1200" dirty="0">
                <a:solidFill>
                  <a:srgbClr val="0070C0"/>
                </a:solidFill>
                <a:latin typeface="Calibri"/>
                <a:ea typeface="+mn-ea"/>
                <a:cs typeface="Kalimati" panose="00000400000000000000" pitchFamily="2"/>
              </a:rPr>
              <a:t>सुचिकरण पूर्व </a:t>
            </a:r>
            <a:endParaRPr lang="en-US" sz="2400" b="1" kern="1200" dirty="0">
              <a:solidFill>
                <a:srgbClr val="0070C0"/>
              </a:solidFill>
              <a:latin typeface="Calibri"/>
              <a:ea typeface="+mn-ea"/>
              <a:cs typeface="Kalimati" panose="00000400000000000000" pitchFamily="2"/>
            </a:endParaRPr>
          </a:p>
          <a:p>
            <a:pPr lvl="0" algn="ctr">
              <a:spcAft>
                <a:spcPts val="600"/>
              </a:spcAft>
            </a:pPr>
            <a:r>
              <a:rPr lang="ne-NP" sz="2000" u="sng" kern="1200" dirty="0">
                <a:latin typeface="Calibri"/>
                <a:ea typeface="+mn-ea"/>
                <a:cs typeface="Kalimati" panose="00000400000000000000" pitchFamily="2"/>
              </a:rPr>
              <a:t>(</a:t>
            </a:r>
            <a:r>
              <a:rPr lang="ne-NP" sz="2000" u="sng" dirty="0">
                <a:latin typeface="Calibri"/>
                <a:cs typeface="Kalimati" panose="00000400000000000000" pitchFamily="2"/>
              </a:rPr>
              <a:t>बैशाख</a:t>
            </a:r>
            <a:r>
              <a:rPr lang="ne-NP" sz="2000" u="sng" kern="1200" dirty="0">
                <a:latin typeface="Calibri"/>
                <a:ea typeface="+mn-ea"/>
                <a:cs typeface="Kalimati" panose="00000400000000000000" pitchFamily="2"/>
              </a:rPr>
              <a:t> २३ देखि २५ सम्म)</a:t>
            </a:r>
          </a:p>
          <a:p>
            <a:pPr marL="233363" lvl="1" indent="-233363" algn="just">
              <a:buFont typeface="+mj-lt"/>
              <a:buAutoNum type="arabicPeriod"/>
            </a:pPr>
            <a:r>
              <a:rPr lang="ne-NP" sz="2000" dirty="0">
                <a:cs typeface="Kalimati" panose="00000400000000000000" pitchFamily="2"/>
              </a:rPr>
              <a:t>जिल्ला जनगणना कार्यालयबाट गणना सामाग्रीहरू बुझ्ने ।</a:t>
            </a:r>
            <a:endParaRPr lang="en-US" sz="2000" dirty="0">
              <a:cs typeface="Kalimati" panose="00000400000000000000" pitchFamily="2"/>
            </a:endParaRPr>
          </a:p>
          <a:p>
            <a:pPr marL="233363" lvl="1" indent="-233363" algn="just">
              <a:buFont typeface="+mj-lt"/>
              <a:buAutoNum type="arabicPeriod"/>
            </a:pPr>
            <a:r>
              <a:rPr lang="ne-NP" sz="2000" dirty="0">
                <a:latin typeface="Calibri"/>
                <a:cs typeface="Kalimati" panose="00000400000000000000" pitchFamily="2"/>
              </a:rPr>
              <a:t>आफ्नो गणना क्षेत्रको जनगणना वडा सहजीकरण समितिलाई भेट्</a:t>
            </a:r>
            <a:r>
              <a:rPr lang="ne-NP" sz="2000" kern="1200" dirty="0">
                <a:latin typeface="Calibri"/>
                <a:ea typeface="+mn-ea"/>
                <a:cs typeface="Kalimati" panose="00000400000000000000" pitchFamily="2"/>
              </a:rPr>
              <a:t>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कार्यक्षेत्रमा बसोबास गर्ने व्यक्तिहरूको 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र सुपरिवेक्षक पुस्तिका पुन 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4337572" y="1254874"/>
            <a:ext cx="4201230" cy="5155257"/>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400" b="1" dirty="0">
                <a:solidFill>
                  <a:srgbClr val="0070C0"/>
                </a:solidFill>
                <a:cs typeface="Kalimati" panose="00000400000000000000" pitchFamily="2"/>
              </a:rPr>
              <a:t>घरपरिवार सुचिकरण</a:t>
            </a:r>
            <a:r>
              <a:rPr lang="ne-NP" sz="2400" b="1" dirty="0">
                <a:solidFill>
                  <a:srgbClr val="0070C0"/>
                </a:solidFill>
                <a:latin typeface="Calibri"/>
                <a:cs typeface="Kalimati" panose="00000400000000000000" pitchFamily="2"/>
              </a:rPr>
              <a:t>को समयमा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(बैशाख २६ देखि जेठ १४ सम्म)</a:t>
            </a:r>
            <a:endParaRPr lang="en-US" sz="2000" u="sng" dirty="0"/>
          </a:p>
          <a:p>
            <a:pPr marL="233363" lvl="0" indent="-233363" algn="just">
              <a:buFont typeface="+mj-lt"/>
              <a:buAutoNum type="arabicPeriod"/>
            </a:pPr>
            <a:r>
              <a:rPr lang="ne-NP" sz="2000" dirty="0">
                <a:cs typeface="Kalimati" panose="00000400000000000000" pitchFamily="2"/>
              </a:rPr>
              <a:t>बैशाख २६ देखि कार्ययोजना बमोजिम घर तथा घरपरिवार सुचिकरण कार्य सुरु गर्ने ।</a:t>
            </a:r>
            <a:endParaRPr lang="en-US" sz="2000" dirty="0"/>
          </a:p>
          <a:p>
            <a:pPr marL="233363" lvl="0" indent="-233363" algn="just">
              <a:buFont typeface="+mj-lt"/>
              <a:buAutoNum type="arabicPeriod"/>
            </a:pPr>
            <a:r>
              <a:rPr lang="ne-NP" sz="2000" dirty="0">
                <a:cs typeface="Kalimati" panose="00000400000000000000" pitchFamily="2"/>
              </a:rPr>
              <a:t>दैनिक कार्यप्रगति स्थानीय जनगणना अधिकारीलार्इ उपलब्ध गराउने ।</a:t>
            </a:r>
            <a:endParaRPr lang="en-US" sz="2000" dirty="0"/>
          </a:p>
          <a:p>
            <a:pPr marL="233363" lvl="0" indent="-233363" algn="just">
              <a:buFont typeface="+mj-lt"/>
              <a:buAutoNum type="arabicPeriod"/>
            </a:pPr>
            <a:r>
              <a:rPr lang="ne-NP" sz="2000" dirty="0">
                <a:cs typeface="Kalimati" panose="00000400000000000000" pitchFamily="2"/>
              </a:rPr>
              <a:t>भरिएका सुचिकरण फारामहरु रूजु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आफ्नो कार्यक्षेत्रबाट गणनामा कोहि नछुटेको तथा कोहि नदोहोरिएको एकिन गर्ने ।</a:t>
            </a:r>
          </a:p>
          <a:p>
            <a:pPr marL="233363" lvl="0" indent="-233363" algn="just">
              <a:buFont typeface="+mj-lt"/>
              <a:buAutoNum type="arabicPeriod"/>
            </a:pPr>
            <a:r>
              <a:rPr lang="ne-NP" sz="2000" dirty="0">
                <a:cs typeface="Kalimati" panose="00000400000000000000" pitchFamily="2"/>
              </a:rPr>
              <a:t>गणना क्षेत्र नक्सा अद्यावधिक गर्ने ।</a:t>
            </a:r>
          </a:p>
          <a:p>
            <a:pPr marL="233363" lvl="0" indent="-233363" algn="just">
              <a:buFont typeface="+mj-lt"/>
              <a:buAutoNum type="arabicPeriod"/>
            </a:pPr>
            <a:r>
              <a:rPr lang="ne-NP" sz="2000" dirty="0">
                <a:cs typeface="Kalimati" panose="00000400000000000000" pitchFamily="2"/>
              </a:rPr>
              <a:t>घर तथा घरपरिवार सुचिकरण उतार फाराम तयार गर्ने ।</a:t>
            </a:r>
          </a:p>
          <a:p>
            <a:pPr marL="233363" lvl="0" indent="-233363" algn="just">
              <a:buFont typeface="+mj-lt"/>
              <a:buAutoNum type="arabicPeriod"/>
            </a:pPr>
            <a:endParaRPr lang="en-US" sz="2000"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657304" y="1215886"/>
            <a:ext cx="3381426" cy="5155257"/>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r>
              <a:rPr lang="ne-NP" sz="2400" b="1">
                <a:solidFill>
                  <a:srgbClr val="0070C0"/>
                </a:solidFill>
                <a:cs typeface="Kalimati" panose="00000400000000000000" pitchFamily="2"/>
              </a:rPr>
              <a:t>घरपरिवार सुचिकरण</a:t>
            </a:r>
            <a:r>
              <a:rPr lang="ne-NP" sz="2400" b="1">
                <a:solidFill>
                  <a:srgbClr val="0070C0"/>
                </a:solidFill>
                <a:latin typeface="Calibri"/>
                <a:cs typeface="Kalimati" panose="00000400000000000000" pitchFamily="2"/>
              </a:rPr>
              <a:t> </a:t>
            </a:r>
            <a:r>
              <a:rPr lang="ne-NP" sz="2400" b="1" dirty="0">
                <a:solidFill>
                  <a:srgbClr val="0070C0"/>
                </a:solidFill>
                <a:latin typeface="Calibri"/>
                <a:cs typeface="Kalimati" panose="00000400000000000000" pitchFamily="2"/>
              </a:rPr>
              <a:t>पश्चात </a:t>
            </a:r>
            <a:endParaRPr lang="en-US" sz="2400" b="1" dirty="0">
              <a:solidFill>
                <a:srgbClr val="0070C0"/>
              </a:solidFill>
              <a:latin typeface="Calibri"/>
              <a:cs typeface="Kalimati" panose="00000400000000000000" pitchFamily="2"/>
            </a:endParaRPr>
          </a:p>
          <a:p>
            <a:pPr lvl="0" algn="ctr">
              <a:spcAft>
                <a:spcPts val="600"/>
              </a:spcAft>
            </a:pPr>
            <a:r>
              <a:rPr lang="ne-NP" sz="2000" u="sng">
                <a:cs typeface="Kalimati" panose="00000400000000000000" pitchFamily="2"/>
              </a:rPr>
              <a:t>(जेठ १५ देखि असार ८ सम्म)</a:t>
            </a:r>
            <a:endParaRPr lang="en-US" sz="2000" u="sng" dirty="0"/>
          </a:p>
          <a:p>
            <a:pPr marL="233363" lvl="0" indent="-233363" algn="just">
              <a:buFont typeface="+mj-lt"/>
              <a:buAutoNum type="arabicPeriod"/>
            </a:pPr>
            <a:r>
              <a:rPr lang="ne-NP" sz="2000">
                <a:cs typeface="Kalimati" panose="00000400000000000000" pitchFamily="2"/>
              </a:rPr>
              <a:t>सामुदायिक प्रश्नावली भर्ने ।</a:t>
            </a:r>
          </a:p>
          <a:p>
            <a:pPr marL="233363" lvl="0" indent="-233363" algn="just">
              <a:buFont typeface="+mj-lt"/>
              <a:buAutoNum type="arabicPeriod"/>
            </a:pPr>
            <a:r>
              <a:rPr lang="ne-NP" sz="2000">
                <a:cs typeface="Kalimati" panose="00000400000000000000" pitchFamily="2"/>
              </a:rPr>
              <a:t>स्थानीय जनगणना कार्यालयमा सम्पर्क गर्ने ।</a:t>
            </a:r>
          </a:p>
          <a:p>
            <a:pPr marL="233363" lvl="0" indent="-233363" algn="just">
              <a:buFont typeface="+mj-lt"/>
              <a:buAutoNum type="arabicPeriod"/>
            </a:pPr>
            <a:r>
              <a:rPr lang="ne-NP" sz="2000">
                <a:cs typeface="Kalimati" panose="00000400000000000000" pitchFamily="2"/>
              </a:rPr>
              <a:t>गणकको कार्य विभाजनको लागि कार्य योजन बनाउने। </a:t>
            </a:r>
            <a:endParaRPr lang="en-US" sz="2000" dirty="0"/>
          </a:p>
          <a:p>
            <a:pPr marL="233363" lvl="0" indent="-233363" algn="just">
              <a:buFont typeface="+mj-lt"/>
              <a:buAutoNum type="arabicPeriod"/>
            </a:pPr>
            <a:r>
              <a:rPr lang="ne-NP" sz="2000">
                <a:cs typeface="Kalimati" panose="00000400000000000000" pitchFamily="2"/>
              </a:rPr>
              <a:t>गणकको फिल्ड कार्य सुपरिवेक्षण गर्ने </a:t>
            </a:r>
            <a:r>
              <a:rPr lang="ne-NP" sz="2000" dirty="0">
                <a:cs typeface="Kalimati" panose="00000400000000000000" pitchFamily="2"/>
              </a:rPr>
              <a:t>।</a:t>
            </a:r>
            <a:endParaRPr lang="en-US" sz="2000" dirty="0"/>
          </a:p>
          <a:p>
            <a:pPr marL="233363" indent="-233363" algn="just">
              <a:buFont typeface="+mj-lt"/>
              <a:buAutoNum type="arabicPeriod"/>
            </a:pPr>
            <a:r>
              <a:rPr lang="ne-NP" sz="2000">
                <a:cs typeface="Kalimati" panose="00000400000000000000" pitchFamily="2"/>
              </a:rPr>
              <a:t>गणकले भरेका मुख्य प्रश्नावली फारामहरु रुजु गर्ने ।</a:t>
            </a:r>
          </a:p>
          <a:p>
            <a:pPr marL="233363" indent="-233363" algn="just">
              <a:buFont typeface="+mj-lt"/>
              <a:buAutoNum type="arabicPeriod"/>
            </a:pPr>
            <a:r>
              <a:rPr lang="ne-NP" sz="2000">
                <a:cs typeface="Kalimati" panose="00000400000000000000" pitchFamily="2"/>
              </a:rPr>
              <a:t>कार्य सम्पन्नता फाराम</a:t>
            </a:r>
            <a:r>
              <a:rPr lang="en-US" sz="2000">
                <a:cs typeface="Kalimati" panose="00000400000000000000" pitchFamily="2"/>
              </a:rPr>
              <a:t> </a:t>
            </a:r>
            <a:r>
              <a:rPr lang="ne-NP" sz="2000">
                <a:cs typeface="Kalimati" panose="00000400000000000000" pitchFamily="2"/>
              </a:rPr>
              <a:t>तथा कन्ट्रोल फाराम भर्ने ।</a:t>
            </a:r>
            <a:endParaRPr lang="en-US" sz="2000">
              <a:cs typeface="Kalimati" panose="00000400000000000000" pitchFamily="2"/>
            </a:endParaRPr>
          </a:p>
          <a:p>
            <a:pPr marL="233363" lvl="0" indent="-233363" algn="just">
              <a:buFont typeface="+mj-lt"/>
              <a:buAutoNum type="arabicPeriod"/>
            </a:pPr>
            <a:r>
              <a:rPr lang="ne-NP" sz="2000">
                <a:cs typeface="Kalimati" panose="00000400000000000000" pitchFamily="2"/>
              </a:rPr>
              <a:t>बुझाउनु </a:t>
            </a:r>
            <a:r>
              <a:rPr lang="ne-NP" sz="2000" dirty="0">
                <a:cs typeface="Kalimati" panose="00000400000000000000" pitchFamily="2"/>
              </a:rPr>
              <a:t>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1816958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4414" y="1786514"/>
            <a:ext cx="8481374" cy="5070812"/>
          </a:xfrm>
          <a:prstGeom prst="rect">
            <a:avLst/>
          </a:prstGeom>
          <a:noFill/>
        </p:spPr>
        <p:txBody>
          <a:bodyPr wrap="square" rtlCol="0">
            <a:spAutoFit/>
          </a:bodyPr>
          <a:lstStyle/>
          <a:p>
            <a:pPr marL="233363" marR="0" algn="just">
              <a:spcBef>
                <a:spcPts val="400"/>
              </a:spcBef>
              <a:spcAft>
                <a:spcPts val="400"/>
              </a:spcAft>
            </a:pPr>
            <a:r>
              <a:rPr lang="ne-NP" sz="2400" dirty="0">
                <a:ea typeface="Calibri"/>
                <a:cs typeface="Kalimati" pitchFamily="2"/>
              </a:rPr>
              <a:t>राष्ट्रिय जनगणना सञ्चालन तथा व्यवस्थापन आदेश, २०७६ अनुसार गणकको काम, कर्तव्य र अधिकारः</a:t>
            </a:r>
            <a:endParaRPr lang="en-US" sz="2400" dirty="0">
              <a:ea typeface="Calibri"/>
              <a:cs typeface="Kalimati" pitchFamily="2"/>
            </a:endParaRP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आफूलाई खटाइएको स्थानमा गई मूल प्रश्नावली अनुसारको विवरण तथा तथ्याङ्क तोकिएको समयभित्र सङ्कलन गर्ने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सङ्कलित मूल प्रश्नावली</a:t>
            </a:r>
            <a:r>
              <a:rPr lang="en-US" sz="2400" dirty="0">
                <a:ea typeface="Calibri"/>
                <a:cs typeface="Kalimati" pitchFamily="2"/>
              </a:rPr>
              <a:t> </a:t>
            </a:r>
            <a:r>
              <a:rPr lang="ne-NP" sz="2400" dirty="0">
                <a:ea typeface="Calibri"/>
                <a:cs typeface="Kalimati" pitchFamily="2"/>
              </a:rPr>
              <a:t>फाराम</a:t>
            </a:r>
            <a:r>
              <a:rPr lang="hi-IN" sz="2400" dirty="0">
                <a:ea typeface="Calibri"/>
                <a:cs typeface="Kalimati" pitchFamily="2"/>
              </a:rPr>
              <a:t>को गोपनियता कायम</a:t>
            </a:r>
            <a:r>
              <a:rPr lang="en-US" sz="2400" dirty="0">
                <a:ea typeface="Calibri"/>
                <a:cs typeface="Kalimati" pitchFamily="2"/>
              </a:rPr>
              <a:t> </a:t>
            </a:r>
            <a:r>
              <a:rPr lang="ne-NP" sz="2400" dirty="0">
                <a:ea typeface="Calibri"/>
                <a:cs typeface="Kalimati" pitchFamily="2"/>
              </a:rPr>
              <a:t>गरी </a:t>
            </a:r>
            <a:r>
              <a:rPr lang="hi-IN" sz="2400" dirty="0">
                <a:ea typeface="Calibri"/>
                <a:cs typeface="Kalimati" pitchFamily="2"/>
              </a:rPr>
              <a:t>सुरक्षा गर्ने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कार्यक्षेत्रमा गणना गर्न छुट भएको वा दोहोरो गणना भए/नभएको यकिन गर्ने </a:t>
            </a:r>
            <a:r>
              <a:rPr lang="ne-NP" sz="2400" dirty="0">
                <a:ea typeface="Calibri"/>
                <a:cs typeface="Kalimati" pitchFamily="2"/>
              </a:rPr>
              <a:t>। </a:t>
            </a:r>
          </a:p>
          <a:p>
            <a:pPr marL="876300" marR="0" indent="-342900" algn="just">
              <a:lnSpc>
                <a:spcPct val="150000"/>
              </a:lnSpc>
              <a:spcBef>
                <a:spcPts val="400"/>
              </a:spcBef>
              <a:spcAft>
                <a:spcPts val="400"/>
              </a:spcAft>
              <a:buFont typeface="Arial" panose="020B0604020202020204" pitchFamily="34" charset="0"/>
              <a:buChar char="•"/>
            </a:pPr>
            <a:r>
              <a:rPr lang="hi-IN" sz="2400" dirty="0">
                <a:ea typeface="Calibri"/>
                <a:cs typeface="Kalimati" pitchFamily="2"/>
              </a:rPr>
              <a:t>जनगणना अधिकारीले तोकेका अन्य</a:t>
            </a:r>
            <a:r>
              <a:rPr lang="en-US" sz="2400" dirty="0">
                <a:ea typeface="Calibri"/>
                <a:cs typeface="Kalimati" pitchFamily="2"/>
              </a:rPr>
              <a:t> </a:t>
            </a:r>
            <a:r>
              <a:rPr lang="hi-IN" sz="2400" dirty="0">
                <a:ea typeface="Calibri"/>
                <a:cs typeface="Kalimati" pitchFamily="2"/>
              </a:rPr>
              <a:t>कार्य गर्ने ।</a:t>
            </a:r>
            <a:endParaRPr lang="en-US" sz="2400" dirty="0">
              <a:ea typeface="Calibri"/>
              <a:cs typeface="Kalimati" pitchFamily="2"/>
            </a:endParaRPr>
          </a:p>
        </p:txBody>
      </p:sp>
      <p:sp>
        <p:nvSpPr>
          <p:cNvPr id="4" name="Rectangle 3"/>
          <p:cNvSpPr/>
          <p:nvPr/>
        </p:nvSpPr>
        <p:spPr>
          <a:xfrm>
            <a:off x="3289522" y="860549"/>
            <a:ext cx="4947188" cy="523220"/>
          </a:xfrm>
          <a:prstGeom prst="rect">
            <a:avLst/>
          </a:prstGeom>
        </p:spPr>
        <p:txBody>
          <a:bodyPr wrap="none">
            <a:spAutoFit/>
          </a:bodyPr>
          <a:lstStyle/>
          <a:p>
            <a:r>
              <a:rPr lang="hi-IN" sz="2800" b="1" dirty="0">
                <a:solidFill>
                  <a:srgbClr val="002060"/>
                </a:solidFill>
                <a:cs typeface="Kalimati" pitchFamily="2"/>
              </a:rPr>
              <a:t>गणकको काम, कर्तव्य र अधिकार</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5841" y="4117330"/>
            <a:ext cx="3589233" cy="2548314"/>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B3C4025-5021-493D-9D57-554F09325984}"/>
              </a:ext>
            </a:extLst>
          </p:cNvPr>
          <p:cNvPicPr>
            <a:picLocks noChangeAspect="1"/>
          </p:cNvPicPr>
          <p:nvPr/>
        </p:nvPicPr>
        <p:blipFill rotWithShape="1">
          <a:blip r:embed="rId3"/>
          <a:srcRect l="22500" t="24553" r="26083" b="20859"/>
          <a:stretch/>
        </p:blipFill>
        <p:spPr>
          <a:xfrm>
            <a:off x="8625841" y="1899925"/>
            <a:ext cx="3390988" cy="2113274"/>
          </a:xfrm>
          <a:prstGeom prst="rect">
            <a:avLst/>
          </a:prstGeom>
        </p:spPr>
      </p:pic>
      <p:sp>
        <p:nvSpPr>
          <p:cNvPr id="9" name="TextBox 8">
            <a:extLst>
              <a:ext uri="{FF2B5EF4-FFF2-40B4-BE49-F238E27FC236}">
                <a16:creationId xmlns:a16="http://schemas.microsoft.com/office/drawing/2014/main" id="{53D2885A-7B0E-441D-9610-B5E4F5EB3A92}"/>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870313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563080"/>
            <a:ext cx="9560652" cy="5304016"/>
          </a:xfrm>
          <a:prstGeom prst="rect">
            <a:avLst/>
          </a:prstGeom>
          <a:noFill/>
        </p:spPr>
        <p:txBody>
          <a:bodyPr wrap="square" rtlCol="0">
            <a:spAutoFit/>
          </a:bodyPr>
          <a:lstStyle/>
          <a:p>
            <a:pPr marL="533400" marR="0" algn="just">
              <a:spcBef>
                <a:spcPts val="400"/>
              </a:spcBef>
              <a:spcAft>
                <a:spcPts val="400"/>
              </a:spcAft>
            </a:pPr>
            <a:r>
              <a:rPr lang="ne-NP" sz="2800" b="1" dirty="0">
                <a:ea typeface="Calibri"/>
                <a:cs typeface="Kalimati" pitchFamily="2"/>
              </a:rPr>
              <a:t>गणना शुरू </a:t>
            </a:r>
            <a:r>
              <a:rPr lang="ne-NP" sz="2800" b="1">
                <a:ea typeface="Calibri"/>
                <a:cs typeface="Kalimati" pitchFamily="2"/>
              </a:rPr>
              <a:t>हुनु पूर्वका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गणक तालिममा सक्रिय सहभागी हुने,</a:t>
            </a:r>
            <a:endParaRPr lang="en-US" sz="2400"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पुस्तिका पूर्ण रूपले अध्ययन गरी प्रश्नावलीका प्रश्नहरूको अर्थ, परिभाषा एवं गणना विधिका बारेमा पूर्ण जानकारी प्राप्त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लैङ्गिक समानता तथा सामाजिक समावेशी सन्दर्भ पुस्तिकाको अध्ययन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घर तथा घरपरिवार सूचीकरण उतार फाराम बुझ्ने तथा उक्त फारामको प्रयोगका बारेमा जानकार हुने,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सामाग्रीहरू बुझ्ने,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कार्यक्षेत्रको बारेमा पूर्ण जानकार हुने,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गणना अवधि तथा गणना पश्चात गर्नुपर्ने सबै कामहरूका बारेमा जानकार हुने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95F5424-9A54-423F-A11F-3AAD33DEA7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5471" y="4680959"/>
            <a:ext cx="1453561" cy="1453561"/>
          </a:xfrm>
          <a:prstGeom prst="rect">
            <a:avLst/>
          </a:prstGeom>
        </p:spPr>
      </p:pic>
      <p:sp>
        <p:nvSpPr>
          <p:cNvPr id="9" name="TextBox 8">
            <a:extLst>
              <a:ext uri="{FF2B5EF4-FFF2-40B4-BE49-F238E27FC236}">
                <a16:creationId xmlns:a16="http://schemas.microsoft.com/office/drawing/2014/main" id="{EF99B588-AA27-496F-99D8-5E5596EA3451}"/>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10" name="Rectangle 9">
            <a:extLst>
              <a:ext uri="{FF2B5EF4-FFF2-40B4-BE49-F238E27FC236}">
                <a16:creationId xmlns:a16="http://schemas.microsoft.com/office/drawing/2014/main" id="{A1109668-4215-4CA6-8A29-B4BEC90A16A4}"/>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pic>
        <p:nvPicPr>
          <p:cNvPr id="11" name="Picture 10">
            <a:extLst>
              <a:ext uri="{FF2B5EF4-FFF2-40B4-BE49-F238E27FC236}">
                <a16:creationId xmlns:a16="http://schemas.microsoft.com/office/drawing/2014/main" id="{C46F9B4D-5CB3-44CC-81C1-2D35E7FFE9DD}"/>
              </a:ext>
            </a:extLst>
          </p:cNvPr>
          <p:cNvPicPr>
            <a:picLocks noChangeAspect="1"/>
          </p:cNvPicPr>
          <p:nvPr/>
        </p:nvPicPr>
        <p:blipFill rotWithShape="1">
          <a:blip r:embed="rId3"/>
          <a:srcRect l="44128" t="14264" r="30145" b="26666"/>
          <a:stretch/>
        </p:blipFill>
        <p:spPr>
          <a:xfrm>
            <a:off x="9771408" y="746557"/>
            <a:ext cx="2215184" cy="2860968"/>
          </a:xfrm>
          <a:prstGeom prst="rect">
            <a:avLst/>
          </a:prstGeom>
        </p:spPr>
      </p:pic>
    </p:spTree>
    <p:extLst>
      <p:ext uri="{BB962C8B-B14F-4D97-AF65-F5344CB8AC3E}">
        <p14:creationId xmlns:p14="http://schemas.microsoft.com/office/powerpoint/2010/main" val="237018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5065" y="1612143"/>
            <a:ext cx="12039600" cy="5201424"/>
          </a:xfrm>
          <a:prstGeom prst="rect">
            <a:avLst/>
          </a:prstGeom>
          <a:noFill/>
        </p:spPr>
        <p:txBody>
          <a:bodyPr wrap="square" rtlCol="0">
            <a:spAutoFit/>
          </a:bodyPr>
          <a:lstStyle/>
          <a:p>
            <a:pPr marL="533400" marR="0" algn="just">
              <a:spcBef>
                <a:spcPts val="400"/>
              </a:spcBef>
              <a:spcAft>
                <a:spcPts val="400"/>
              </a:spcAft>
            </a:pPr>
            <a:r>
              <a:rPr lang="ne-NP" sz="2800" b="1">
                <a:ea typeface="Calibri"/>
                <a:cs typeface="Kalimati" pitchFamily="2"/>
              </a:rPr>
              <a:t>गणनाको समयका कार्यहरु</a:t>
            </a:r>
            <a:endParaRPr lang="ne-NP" sz="2800" b="1" dirty="0">
              <a:ea typeface="Calibri"/>
              <a:cs typeface="Kalimati" pitchFamily="2"/>
            </a:endParaRP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कार्यक्षेत्रभित्र अक्सर बसोबास गर्ने हरेक घरदैलोमा पुगी सम्बन्धित परिवारमूली वा परिवारको अधिक जानकार सदस्यबाट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सुपरिवेक्षकबाट प्राप्त गरेको सूचीकरण उतारमा भएको परिवारको विवरण अनुसार क्रमैसँग विवरण संकलन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प्रश्नहरू सिलसिलेवार सोध्ने र उत्तरहरूको सामञ्जस्यता सम्बन्धमा विशेष ध्यान दिने,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आफ्नो कार्यक्षेत्र भित्र अक्सर बसोबास गर्ने कोही पनि व्यक्ति तथा परिवार गणनामा नछुटेको यकिन गर्ने,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सुपरिवेक्षकसँग सम्पर्कमा रही रहने, संकलित विवरणहरू सुपरिवेक्षकलार्इ जाँच गर्न दिने र सुरक्षित राख्ने,</a:t>
            </a:r>
          </a:p>
          <a:p>
            <a:pPr marL="876300" marR="0" indent="-342900" algn="just">
              <a:spcBef>
                <a:spcPts val="400"/>
              </a:spcBef>
              <a:spcAft>
                <a:spcPts val="400"/>
              </a:spcAft>
              <a:buFont typeface="Arial" panose="020B0604020202020204" pitchFamily="34" charset="0"/>
              <a:buChar char="•"/>
            </a:pPr>
            <a:r>
              <a:rPr lang="ne-NP" sz="2400" dirty="0">
                <a:ea typeface="Calibri"/>
                <a:cs typeface="Kalimati" pitchFamily="2"/>
              </a:rPr>
              <a:t>तथ्याङ्क संकलनका क्रममा केही समस्या परेमा सुपरिवेक्षकमार्फत सम्बन्धित स्थानिय जनगणना कार्यालयमा अबिलम्ब जानकारी दिने ।</a:t>
            </a:r>
          </a:p>
        </p:txBody>
      </p:sp>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B3AAD111-E657-4558-AEC2-5020A97148B9}"/>
              </a:ext>
            </a:extLst>
          </p:cNvPr>
          <p:cNvSpPr txBox="1"/>
          <p:nvPr/>
        </p:nvSpPr>
        <p:spPr>
          <a:xfrm>
            <a:off x="10281684" y="6487891"/>
            <a:ext cx="1137684" cy="370109"/>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
        <p:nvSpPr>
          <p:cNvPr id="8" name="Rectangle 7">
            <a:extLst>
              <a:ext uri="{FF2B5EF4-FFF2-40B4-BE49-F238E27FC236}">
                <a16:creationId xmlns:a16="http://schemas.microsoft.com/office/drawing/2014/main" id="{0579FEB1-A9FC-4BA5-BF03-EBACD54F533E}"/>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1803287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6313" y="1892840"/>
            <a:ext cx="12037145" cy="4832092"/>
          </a:xfrm>
          <a:prstGeom prst="rect">
            <a:avLst/>
          </a:prstGeom>
          <a:noFill/>
        </p:spPr>
        <p:txBody>
          <a:bodyPr wrap="square" rtlCol="0">
            <a:spAutoFit/>
          </a:bodyPr>
          <a:lstStyle/>
          <a:p>
            <a:pPr marL="457200" marR="0" algn="just">
              <a:spcBef>
                <a:spcPts val="400"/>
              </a:spcBef>
              <a:spcAft>
                <a:spcPts val="400"/>
              </a:spcAft>
            </a:pPr>
            <a:r>
              <a:rPr lang="ne-NP" sz="2800" b="1">
                <a:ea typeface="Calibri"/>
                <a:cs typeface="Kalimati" pitchFamily="2"/>
              </a:rPr>
              <a:t>गणना पश्चातका कार्यहरु</a:t>
            </a:r>
            <a:endParaRPr lang="ne-NP" sz="2800" b="1" dirty="0">
              <a:ea typeface="Calibri"/>
              <a:cs typeface="Kalimati" pitchFamily="2"/>
            </a:endParaRP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गणनाको अन्तिम दिन अर्थात २०७८ असार ८ गते घर ठेगान निश्चित नभएका व्यक्तिहरू जस्तैः जोगी, फिरन्ते, सडकमा बस्ने व्यक्तिको गणना गर्ने र अन्यत्रबाट गणना नगराउन भन्ने,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अवधिमा जन्म, मृत्यु, विवाह, बसाइँसरार्इका कारणले थपघट भएको परिवार वा व्यक्तिको गणना अद्यावधिक गर्ने, </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गणना कार्य समाप्त भएपछि गणक स्वयंले भरिएका प्रश्नावलीहरु सहीरुपमा भरेको सुनिश्चतताको लागि रुजु गर्ने, सच्याउनु पर्ने भएमा यकिन गरी तुरुन्त सच्याउने,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 विवरण भर्न छुट भएको छ भने तुरुन्त सम्बन्धित परिवारमूलीलाई भेटी फाराम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प्रश्नावली बुकका कभर पेज भर्ने,</a:t>
            </a:r>
          </a:p>
          <a:p>
            <a:pPr marL="457200" marR="0" indent="-457200" algn="just">
              <a:spcBef>
                <a:spcPts val="400"/>
              </a:spcBef>
              <a:spcAft>
                <a:spcPts val="400"/>
              </a:spcAft>
              <a:buFont typeface="Arial" panose="020B0604020202020204" pitchFamily="34" charset="0"/>
              <a:buChar char="•"/>
            </a:pPr>
            <a:r>
              <a:rPr lang="ne-NP" sz="2400" dirty="0">
                <a:ea typeface="Calibri"/>
                <a:cs typeface="Kalimati" pitchFamily="2"/>
              </a:rPr>
              <a:t>कन्ट्रोल फाराम भर्ने र भरिएका तथा नभरिएका सबै प्रश्नावली फारामहरू सुपरिवेक्षक मार्फत सम्बन्धित स्थानीय जनगणना कार्यालयमा बुझाउने ।</a:t>
            </a:r>
            <a:endParaRPr lang="en-US" sz="2400" dirty="0">
              <a:ea typeface="Calibri"/>
              <a:cs typeface="Kalimati" pitchFamily="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9531" y="666513"/>
            <a:ext cx="1623927" cy="1694297"/>
          </a:xfrm>
          <a:prstGeom prst="ellipse">
            <a:avLst/>
          </a:prstGeom>
          <a:ln>
            <a:noFill/>
          </a:ln>
          <a:effectLst>
            <a:softEdge rad="112500"/>
          </a:effectLst>
        </p:spPr>
      </p:pic>
      <p:sp>
        <p:nvSpPr>
          <p:cNvPr id="7" name="Slide Number Placeholder 6"/>
          <p:cNvSpPr>
            <a:spLocks noGrp="1"/>
          </p:cNvSpPr>
          <p:nvPr>
            <p:ph type="sldNum" sz="quarter" idx="11"/>
          </p:nvPr>
        </p:nvSpPr>
        <p:spPr>
          <a:xfrm>
            <a:off x="11686098" y="6487891"/>
            <a:ext cx="500822" cy="355504"/>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9" name="Rectangle 8">
            <a:extLst>
              <a:ext uri="{FF2B5EF4-FFF2-40B4-BE49-F238E27FC236}">
                <a16:creationId xmlns:a16="http://schemas.microsoft.com/office/drawing/2014/main" id="{4B6C3D5D-9685-4706-922F-A3CB51B6C332}"/>
              </a:ext>
            </a:extLst>
          </p:cNvPr>
          <p:cNvSpPr/>
          <p:nvPr/>
        </p:nvSpPr>
        <p:spPr>
          <a:xfrm>
            <a:off x="3289522" y="860549"/>
            <a:ext cx="4288353" cy="523220"/>
          </a:xfrm>
          <a:prstGeom prst="rect">
            <a:avLst/>
          </a:prstGeom>
        </p:spPr>
        <p:txBody>
          <a:bodyPr wrap="none">
            <a:spAutoFit/>
          </a:bodyPr>
          <a:lstStyle/>
          <a:p>
            <a:r>
              <a:rPr lang="hi-IN" sz="2800" b="1">
                <a:solidFill>
                  <a:srgbClr val="002060"/>
                </a:solidFill>
                <a:cs typeface="Kalimati" pitchFamily="2"/>
              </a:rPr>
              <a:t>गणकको </a:t>
            </a:r>
            <a:r>
              <a:rPr lang="ne-NP" sz="2800" b="1">
                <a:solidFill>
                  <a:srgbClr val="002060"/>
                </a:solidFill>
                <a:cs typeface="Kalimati" pitchFamily="2"/>
              </a:rPr>
              <a:t>विस्तृत कार्य विवरण</a:t>
            </a:r>
            <a:endParaRPr lang="hi-IN" sz="2800" b="1" dirty="0">
              <a:solidFill>
                <a:srgbClr val="002060"/>
              </a:solidFill>
              <a:cs typeface="Kalimati" pitchFamily="2"/>
            </a:endParaRPr>
          </a:p>
        </p:txBody>
      </p:sp>
    </p:spTree>
    <p:extLst>
      <p:ext uri="{BB962C8B-B14F-4D97-AF65-F5344CB8AC3E}">
        <p14:creationId xmlns:p14="http://schemas.microsoft.com/office/powerpoint/2010/main" val="388429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757890" y="701054"/>
            <a:ext cx="7776488" cy="523220"/>
          </a:xfrm>
          <a:prstGeom prst="rect">
            <a:avLst/>
          </a:prstGeom>
        </p:spPr>
        <p:txBody>
          <a:bodyPr wrap="none">
            <a:spAutoFit/>
          </a:bodyPr>
          <a:lstStyle/>
          <a:p>
            <a:r>
              <a:rPr lang="ne-NP" sz="2800" b="1" dirty="0">
                <a:solidFill>
                  <a:srgbClr val="002060"/>
                </a:solidFill>
                <a:cs typeface="Kalimati" pitchFamily="2"/>
              </a:rPr>
              <a:t>गणक तालिम पश्चात गणकले गर्नुपर्ने कामको मार्गदर्शन</a:t>
            </a:r>
            <a:endParaRPr lang="hi-IN" sz="2800" b="1" dirty="0">
              <a:solidFill>
                <a:srgbClr val="002060"/>
              </a:solidFill>
              <a:cs typeface="Kalimati" pitchFamily="2"/>
            </a:endParaRPr>
          </a:p>
        </p:txBody>
      </p:sp>
      <p:sp>
        <p:nvSpPr>
          <p:cNvPr id="7" name="Slide Number Placeholder 6"/>
          <p:cNvSpPr>
            <a:spLocks noGrp="1"/>
          </p:cNvSpPr>
          <p:nvPr>
            <p:ph type="sldNum" sz="quarter" idx="11"/>
          </p:nvPr>
        </p:nvSpPr>
        <p:spPr>
          <a:xfrm>
            <a:off x="11803061" y="6636753"/>
            <a:ext cx="500822" cy="274412"/>
          </a:xfrm>
        </p:spPr>
        <p:txBody>
          <a:bodyPr/>
          <a:lstStyle/>
          <a:p>
            <a:pPr algn="ctr"/>
            <a:fld id="{2840B2E4-A264-431E-ABDE-38E3BCDA5876}" type="slidenum">
              <a:rPr lang="en-US" sz="1400">
                <a:latin typeface="Fontasy Himali" panose="04020500000000000000" pitchFamily="82" charset="0"/>
              </a:rPr>
              <a:pPr algn="ctr"/>
              <a:t>37</a:t>
            </a:fld>
            <a:endParaRPr lang="en-US" sz="1400" dirty="0">
              <a:latin typeface="Fontasy Himali" panose="04020500000000000000" pitchFamily="82" charset="0"/>
            </a:endParaRPr>
          </a:p>
        </p:txBody>
      </p:sp>
      <p:sp>
        <p:nvSpPr>
          <p:cNvPr id="6" name="TextBox 5">
            <a:extLst>
              <a:ext uri="{FF2B5EF4-FFF2-40B4-BE49-F238E27FC236}">
                <a16:creationId xmlns:a16="http://schemas.microsoft.com/office/drawing/2014/main" id="{B1824D6F-5B61-49B2-B170-A34CB74C33AA}"/>
              </a:ext>
            </a:extLst>
          </p:cNvPr>
          <p:cNvSpPr txBox="1"/>
          <p:nvPr/>
        </p:nvSpPr>
        <p:spPr>
          <a:xfrm>
            <a:off x="31250" y="1254874"/>
            <a:ext cx="3977224" cy="5463034"/>
          </a:xfrm>
          <a:prstGeom prst="rect">
            <a:avLst/>
          </a:prstGeom>
          <a:solidFill>
            <a:schemeClr val="accent4">
              <a:lumMod val="20000"/>
              <a:lumOff val="80000"/>
            </a:schemeClr>
          </a:solidFill>
          <a:ln>
            <a:solidFill>
              <a:schemeClr val="accent2"/>
            </a:solidFill>
          </a:ln>
        </p:spPr>
        <p:txBody>
          <a:bodyPr wrap="square" rtlCol="0">
            <a:spAutoFit/>
          </a:bodyPr>
          <a:lstStyle/>
          <a:p>
            <a:pPr lvl="0" algn="ctr"/>
            <a:r>
              <a:rPr lang="ne-NP" sz="2400" b="1" kern="1200" dirty="0">
                <a:solidFill>
                  <a:srgbClr val="0070C0"/>
                </a:solidFill>
                <a:latin typeface="Calibri"/>
                <a:ea typeface="+mn-ea"/>
                <a:cs typeface="Kalimati" panose="00000400000000000000" pitchFamily="2"/>
              </a:rPr>
              <a:t>गणना पूर्व </a:t>
            </a:r>
            <a:endParaRPr lang="en-US" sz="2400" b="1" kern="1200" dirty="0">
              <a:solidFill>
                <a:srgbClr val="0070C0"/>
              </a:solidFill>
              <a:latin typeface="Calibri"/>
              <a:ea typeface="+mn-ea"/>
              <a:cs typeface="Kalimati" panose="00000400000000000000" pitchFamily="2"/>
            </a:endParaRPr>
          </a:p>
          <a:p>
            <a:pPr lvl="0" algn="ctr">
              <a:spcAft>
                <a:spcPts val="600"/>
              </a:spcAft>
            </a:pPr>
            <a:r>
              <a:rPr lang="ne-NP" sz="2000" u="sng" kern="1200" dirty="0">
                <a:latin typeface="Calibri"/>
                <a:ea typeface="+mn-ea"/>
                <a:cs typeface="Kalimati" panose="00000400000000000000" pitchFamily="2"/>
              </a:rPr>
              <a:t>(जेठ २३ देखि २४ सम्म)</a:t>
            </a:r>
          </a:p>
          <a:p>
            <a:pPr marL="233363" lvl="1" indent="-233363" algn="just">
              <a:buFont typeface="+mj-lt"/>
              <a:buAutoNum type="arabicPeriod"/>
            </a:pPr>
            <a:r>
              <a:rPr lang="ne-NP" sz="2000" kern="1200" dirty="0">
                <a:latin typeface="Calibri"/>
                <a:ea typeface="+mn-ea"/>
                <a:cs typeface="Kalimati" panose="00000400000000000000" pitchFamily="2"/>
              </a:rPr>
              <a:t>सुपरिवेक्षकलार्इ भेट्ने र मोबाइल नम्बर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स्थानीय जनगणना कार्यालयबाट </a:t>
            </a:r>
            <a:r>
              <a:rPr lang="ne-NP" sz="2000" kern="1200">
                <a:latin typeface="Calibri"/>
                <a:ea typeface="+mn-ea"/>
                <a:cs typeface="Kalimati" panose="00000400000000000000" pitchFamily="2"/>
              </a:rPr>
              <a:t>गणना सामग्रीहरू </a:t>
            </a:r>
            <a:r>
              <a:rPr lang="ne-NP" sz="2000" kern="1200" dirty="0">
                <a:latin typeface="Calibri"/>
                <a:ea typeface="+mn-ea"/>
                <a:cs typeface="Kalimati" panose="00000400000000000000" pitchFamily="2"/>
              </a:rPr>
              <a:t>बुझ्ने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क्षेत्र नक्सा तथा उतारफाराम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सुपरिवेक्षकबाट गणना कार्यक्षेत्रमा बसोबास गर्ने व्यक्तिहरूको बारेमा जानकारी लिने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अवधि र गणना पश्चात गर्नुपर्ने कामका बारेमा पूर्ण जानकार हुने ।</a:t>
            </a:r>
            <a:endParaRPr lang="en-US" sz="2000" kern="1200" dirty="0">
              <a:latin typeface="Calibri"/>
              <a:ea typeface="+mn-ea"/>
              <a:cs typeface="Kalimati" panose="00000400000000000000" pitchFamily="2"/>
            </a:endParaRPr>
          </a:p>
          <a:p>
            <a:pPr marL="233363" lvl="1" indent="-233363" algn="just">
              <a:buFont typeface="+mj-lt"/>
              <a:buAutoNum type="arabicPeriod"/>
            </a:pPr>
            <a:r>
              <a:rPr lang="ne-NP" sz="2000" kern="1200" dirty="0">
                <a:latin typeface="Calibri"/>
                <a:ea typeface="+mn-ea"/>
                <a:cs typeface="Kalimati" panose="00000400000000000000" pitchFamily="2"/>
              </a:rPr>
              <a:t>गणना </a:t>
            </a:r>
            <a:r>
              <a:rPr lang="ne-NP" sz="2000" kern="1200">
                <a:latin typeface="Calibri"/>
                <a:ea typeface="+mn-ea"/>
                <a:cs typeface="Kalimati" panose="00000400000000000000" pitchFamily="2"/>
              </a:rPr>
              <a:t>पुस्तिका पुनः </a:t>
            </a:r>
            <a:r>
              <a:rPr lang="ne-NP" sz="2000" kern="1200" dirty="0">
                <a:latin typeface="Calibri"/>
                <a:ea typeface="+mn-ea"/>
                <a:cs typeface="Kalimati" panose="00000400000000000000" pitchFamily="2"/>
              </a:rPr>
              <a:t>अध्ययन गरी गणना गर्ने विधि, अवधारणा र परिभाषामा स्पष्ट हुने ।</a:t>
            </a:r>
            <a:endParaRPr lang="en-US" sz="2000" kern="1200" dirty="0">
              <a:latin typeface="Calibri"/>
              <a:ea typeface="+mn-ea"/>
              <a:cs typeface="Kalimati" panose="00000400000000000000" pitchFamily="2"/>
            </a:endParaRPr>
          </a:p>
        </p:txBody>
      </p:sp>
      <p:sp>
        <p:nvSpPr>
          <p:cNvPr id="8" name="TextBox 7">
            <a:extLst>
              <a:ext uri="{FF2B5EF4-FFF2-40B4-BE49-F238E27FC236}">
                <a16:creationId xmlns:a16="http://schemas.microsoft.com/office/drawing/2014/main" id="{38C2DEA2-1256-4EF2-96E5-B4EEB0BE510E}"/>
              </a:ext>
            </a:extLst>
          </p:cNvPr>
          <p:cNvSpPr txBox="1"/>
          <p:nvPr/>
        </p:nvSpPr>
        <p:spPr>
          <a:xfrm>
            <a:off x="4338086" y="1247787"/>
            <a:ext cx="4201230" cy="5463034"/>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ne-NP" sz="2400" b="1" dirty="0">
                <a:solidFill>
                  <a:srgbClr val="0070C0"/>
                </a:solidFill>
                <a:latin typeface="Calibri"/>
                <a:cs typeface="Kalimati" panose="00000400000000000000" pitchFamily="2"/>
              </a:rPr>
              <a:t>गणनाको समयमा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(जेठ २५ देखि असार ८ सम्म)</a:t>
            </a:r>
            <a:endParaRPr lang="en-US" sz="2000" u="sng" dirty="0"/>
          </a:p>
          <a:p>
            <a:pPr marL="233363" lvl="0" indent="-233363" algn="just">
              <a:buFont typeface="+mj-lt"/>
              <a:buAutoNum type="arabicPeriod"/>
            </a:pPr>
            <a:r>
              <a:rPr lang="ne-NP" sz="2000" dirty="0">
                <a:cs typeface="Kalimati" panose="00000400000000000000" pitchFamily="2"/>
              </a:rPr>
              <a:t>कार्यक्षेत्रमा गर्इ कार्ययोजना </a:t>
            </a:r>
            <a:r>
              <a:rPr lang="ne-NP" sz="2000">
                <a:cs typeface="Kalimati" panose="00000400000000000000" pitchFamily="2"/>
              </a:rPr>
              <a:t>बमोजिम जेठ २५ गते गणना कार्य सुरु </a:t>
            </a:r>
            <a:r>
              <a:rPr lang="ne-NP" sz="2000" dirty="0">
                <a:cs typeface="Kalimati" panose="00000400000000000000" pitchFamily="2"/>
              </a:rPr>
              <a:t>गर्ने ।</a:t>
            </a:r>
            <a:endParaRPr lang="en-US" sz="2000" dirty="0"/>
          </a:p>
          <a:p>
            <a:pPr marL="233363" lvl="0" indent="-233363" algn="just">
              <a:buFont typeface="+mj-lt"/>
              <a:buAutoNum type="arabicPeriod"/>
            </a:pPr>
            <a:r>
              <a:rPr lang="ne-NP" sz="2000" dirty="0">
                <a:cs typeface="Kalimati" panose="00000400000000000000" pitchFamily="2"/>
              </a:rPr>
              <a:t>जेठ </a:t>
            </a:r>
            <a:r>
              <a:rPr lang="ne-NP" sz="2000">
                <a:cs typeface="Kalimati" panose="00000400000000000000" pitchFamily="2"/>
              </a:rPr>
              <a:t>२६ गतेसम्ममा </a:t>
            </a:r>
            <a:r>
              <a:rPr lang="ne-NP" sz="2000" dirty="0">
                <a:cs typeface="Kalimati" panose="00000400000000000000" pitchFamily="2"/>
              </a:rPr>
              <a:t>भरिएका प्रश्नावली सुपरिवेक्षकलार्इ देखाउने ।</a:t>
            </a:r>
            <a:endParaRPr lang="en-US" sz="2000" dirty="0"/>
          </a:p>
          <a:p>
            <a:pPr marL="233363" lvl="0" indent="-233363" algn="just">
              <a:buFont typeface="+mj-lt"/>
              <a:buAutoNum type="arabicPeriod"/>
            </a:pPr>
            <a:r>
              <a:rPr lang="ne-NP" sz="2000" dirty="0">
                <a:cs typeface="Kalimati" panose="00000400000000000000" pitchFamily="2"/>
              </a:rPr>
              <a:t>दैनिक कार्यप्रगति सुपरिवेक्षकलार्इ उपलब्ध गराउने ।</a:t>
            </a:r>
            <a:endParaRPr lang="en-US" sz="2000" dirty="0"/>
          </a:p>
          <a:p>
            <a:pPr marL="233363" lvl="0" indent="-233363" algn="just">
              <a:buFont typeface="+mj-lt"/>
              <a:buAutoNum type="arabicPeriod"/>
            </a:pPr>
            <a:r>
              <a:rPr lang="ne-NP" sz="2000" dirty="0">
                <a:cs typeface="Kalimati" panose="00000400000000000000" pitchFamily="2"/>
              </a:rPr>
              <a:t>भरिएका प्रश्नावलीहरू रूजु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असार ८ गते आफू खटिएको स्थानमा घर ठेगान नभएका व्यक्तिको गणना गर्ने र जन्म, मृत्यु वा बसाइँसरार्इका कारण विवरण अध्यावधिक गर्नुपर्ने भए गर्ने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आफ्नो कार्यक्षेत्रमा गणनाबाट कोहि नछुटेको तथा कोहि नदोहोरिएको एकिन गर्ने ।</a:t>
            </a:r>
            <a:endParaRPr lang="en-US" sz="2000" dirty="0">
              <a:cs typeface="Kalimati" panose="00000400000000000000" pitchFamily="2"/>
            </a:endParaRPr>
          </a:p>
        </p:txBody>
      </p:sp>
      <p:sp>
        <p:nvSpPr>
          <p:cNvPr id="10" name="TextBox 9">
            <a:extLst>
              <a:ext uri="{FF2B5EF4-FFF2-40B4-BE49-F238E27FC236}">
                <a16:creationId xmlns:a16="http://schemas.microsoft.com/office/drawing/2014/main" id="{CCE96D5B-D0A7-4475-8F5F-694AC7C8E28E}"/>
              </a:ext>
            </a:extLst>
          </p:cNvPr>
          <p:cNvSpPr txBox="1"/>
          <p:nvPr/>
        </p:nvSpPr>
        <p:spPr>
          <a:xfrm>
            <a:off x="8846288" y="1215886"/>
            <a:ext cx="3324474" cy="5463034"/>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lvl="0" algn="ctr"/>
            <a:r>
              <a:rPr lang="ne-NP" sz="2400" b="1" dirty="0">
                <a:solidFill>
                  <a:srgbClr val="0070C0"/>
                </a:solidFill>
                <a:latin typeface="Calibri"/>
                <a:cs typeface="Kalimati" panose="00000400000000000000" pitchFamily="2"/>
              </a:rPr>
              <a:t>गणना पश्चात </a:t>
            </a:r>
            <a:endParaRPr lang="en-US" sz="2400" b="1" dirty="0">
              <a:solidFill>
                <a:srgbClr val="0070C0"/>
              </a:solidFill>
              <a:latin typeface="Calibri"/>
              <a:cs typeface="Kalimati" panose="00000400000000000000" pitchFamily="2"/>
            </a:endParaRPr>
          </a:p>
          <a:p>
            <a:pPr lvl="0" algn="ctr">
              <a:spcAft>
                <a:spcPts val="600"/>
              </a:spcAft>
            </a:pPr>
            <a:r>
              <a:rPr lang="ne-NP" sz="2000" u="sng" dirty="0">
                <a:cs typeface="Kalimati" panose="00000400000000000000" pitchFamily="2"/>
              </a:rPr>
              <a:t>(असार ९ देखि)</a:t>
            </a:r>
            <a:endParaRPr lang="en-US" sz="2000" u="sng" dirty="0"/>
          </a:p>
          <a:p>
            <a:pPr marL="233363" lvl="0" indent="-233363" algn="just">
              <a:buFont typeface="+mj-lt"/>
              <a:buAutoNum type="arabicPeriod"/>
            </a:pPr>
            <a:r>
              <a:rPr lang="ne-NP" sz="2000" dirty="0">
                <a:cs typeface="Kalimati" panose="00000400000000000000" pitchFamily="2"/>
              </a:rPr>
              <a:t>कार्य सम्पन्नता फाराम</a:t>
            </a:r>
            <a:r>
              <a:rPr lang="en-US" sz="2000" dirty="0">
                <a:cs typeface="Kalimati" panose="00000400000000000000" pitchFamily="2"/>
              </a:rPr>
              <a:t> </a:t>
            </a:r>
            <a:r>
              <a:rPr lang="ne-NP" sz="2000" dirty="0">
                <a:cs typeface="Kalimati" panose="00000400000000000000" pitchFamily="2"/>
              </a:rPr>
              <a:t>तथा कन्ट्रोल फाराम भर्ने ।</a:t>
            </a:r>
            <a:endParaRPr lang="en-US" sz="2000" dirty="0">
              <a:cs typeface="Kalimati" panose="00000400000000000000" pitchFamily="2"/>
            </a:endParaRPr>
          </a:p>
          <a:p>
            <a:pPr marL="233363" lvl="0" indent="-233363" algn="just">
              <a:buFont typeface="+mj-lt"/>
              <a:buAutoNum type="arabicPeriod"/>
            </a:pPr>
            <a:r>
              <a:rPr lang="ne-NP" sz="2000" dirty="0">
                <a:cs typeface="Kalimati" panose="00000400000000000000" pitchFamily="2"/>
              </a:rPr>
              <a:t>भरिएका मुख्य प्रश्नावलीहरू तथा प्रयोग </a:t>
            </a:r>
            <a:r>
              <a:rPr lang="ne-NP" sz="2000">
                <a:cs typeface="Kalimati" panose="00000400000000000000" pitchFamily="2"/>
              </a:rPr>
              <a:t>नभएका प्रश्नावलीहरू  सुपरिवेक्षक मार्फत </a:t>
            </a:r>
            <a:r>
              <a:rPr lang="ne-NP" sz="2000" dirty="0">
                <a:cs typeface="Kalimati" panose="00000400000000000000" pitchFamily="2"/>
              </a:rPr>
              <a:t>सम्बन्धित स्थानीय जनगणना कार्यालयमा बुझाउने । </a:t>
            </a:r>
            <a:endParaRPr lang="en-US" sz="2000" dirty="0"/>
          </a:p>
          <a:p>
            <a:pPr marL="233363" lvl="0" indent="-233363" algn="just">
              <a:buFont typeface="+mj-lt"/>
              <a:buAutoNum type="arabicPeriod"/>
            </a:pPr>
            <a:r>
              <a:rPr lang="ne-NP" sz="2000" dirty="0">
                <a:cs typeface="Kalimati" panose="00000400000000000000" pitchFamily="2"/>
              </a:rPr>
              <a:t>गणना क्षेत्र नक्सा, उतार फाराम सुपरिवेक्षकमार्फत सम्बन्धित स्थानीय जनगणना कार्यालयमा बुझाउने ।</a:t>
            </a:r>
            <a:endParaRPr lang="en-US" sz="2000" dirty="0"/>
          </a:p>
          <a:p>
            <a:pPr marL="233363" lvl="0" indent="-233363" algn="just">
              <a:buFont typeface="+mj-lt"/>
              <a:buAutoNum type="arabicPeriod"/>
            </a:pPr>
            <a:r>
              <a:rPr lang="ne-NP" sz="2000" dirty="0">
                <a:cs typeface="Kalimati" panose="00000400000000000000" pitchFamily="2"/>
              </a:rPr>
              <a:t>बुझाउनु पर्ने </a:t>
            </a:r>
            <a:r>
              <a:rPr lang="ne-NP" sz="2000">
                <a:cs typeface="Kalimati" panose="00000400000000000000" pitchFamily="2"/>
              </a:rPr>
              <a:t>अन्य सामग्रीहरू </a:t>
            </a:r>
            <a:r>
              <a:rPr lang="ne-NP" sz="2000" dirty="0">
                <a:cs typeface="Kalimati" panose="00000400000000000000" pitchFamily="2"/>
              </a:rPr>
              <a:t>सम्बन्धित स्थानीय जनगणना कार्यालयमा बुझाउने ।</a:t>
            </a:r>
            <a:endParaRPr lang="en-US" sz="2000" dirty="0"/>
          </a:p>
        </p:txBody>
      </p:sp>
    </p:spTree>
    <p:extLst>
      <p:ext uri="{BB962C8B-B14F-4D97-AF65-F5344CB8AC3E}">
        <p14:creationId xmlns:p14="http://schemas.microsoft.com/office/powerpoint/2010/main" val="2055283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वेबसाइट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8F7464E-E2F2-48D3-8CA0-755D2E28DCE0}"/>
              </a:ext>
            </a:extLst>
          </p:cNvPr>
          <p:cNvPicPr>
            <a:picLocks noChangeAspect="1"/>
          </p:cNvPicPr>
          <p:nvPr/>
        </p:nvPicPr>
        <p:blipFill rotWithShape="1">
          <a:blip r:embed="rId3"/>
          <a:srcRect t="13799" r="1367" b="13954"/>
          <a:stretch/>
        </p:blipFill>
        <p:spPr>
          <a:xfrm>
            <a:off x="74428" y="1547628"/>
            <a:ext cx="12025423" cy="4279012"/>
          </a:xfrm>
          <a:prstGeom prst="rect">
            <a:avLst/>
          </a:prstGeom>
        </p:spPr>
      </p:pic>
      <p:sp>
        <p:nvSpPr>
          <p:cNvPr id="9" name="TextBox 8">
            <a:extLst>
              <a:ext uri="{FF2B5EF4-FFF2-40B4-BE49-F238E27FC236}">
                <a16:creationId xmlns:a16="http://schemas.microsoft.com/office/drawing/2014/main" id="{3A03EB62-97B1-48D3-8E4B-CAA52698423E}"/>
              </a:ext>
            </a:extLst>
          </p:cNvPr>
          <p:cNvSpPr txBox="1"/>
          <p:nvPr/>
        </p:nvSpPr>
        <p:spPr>
          <a:xfrm>
            <a:off x="3338623" y="6018817"/>
            <a:ext cx="6698512" cy="646331"/>
          </a:xfrm>
          <a:prstGeom prst="rect">
            <a:avLst/>
          </a:prstGeom>
          <a:noFill/>
        </p:spPr>
        <p:txBody>
          <a:bodyPr wrap="square" rtlCol="0">
            <a:spAutoFit/>
          </a:bodyPr>
          <a:lstStyle/>
          <a:p>
            <a:pPr algn="ctr"/>
            <a:r>
              <a:rPr lang="en-US" sz="3600" dirty="0">
                <a:hlinkClick r:id="rId4"/>
              </a:rPr>
              <a:t>https://censusnepal.cbs.gov.np/</a:t>
            </a:r>
            <a:endParaRPr lang="en-US" sz="3600" dirty="0"/>
          </a:p>
        </p:txBody>
      </p:sp>
      <p:sp>
        <p:nvSpPr>
          <p:cNvPr id="7" name="TextBox 6">
            <a:extLst>
              <a:ext uri="{FF2B5EF4-FFF2-40B4-BE49-F238E27FC236}">
                <a16:creationId xmlns:a16="http://schemas.microsoft.com/office/drawing/2014/main" id="{B2BBF6F6-674E-461C-86EA-511FFAB4FF74}"/>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689883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वेभसाइट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3A03EB62-97B1-48D3-8E4B-CAA52698423E}"/>
              </a:ext>
            </a:extLst>
          </p:cNvPr>
          <p:cNvSpPr txBox="1"/>
          <p:nvPr/>
        </p:nvSpPr>
        <p:spPr>
          <a:xfrm>
            <a:off x="0" y="6018817"/>
            <a:ext cx="12046688" cy="584775"/>
          </a:xfrm>
          <a:prstGeom prst="rect">
            <a:avLst/>
          </a:prstGeom>
          <a:noFill/>
        </p:spPr>
        <p:txBody>
          <a:bodyPr wrap="square" rtlCol="0">
            <a:spAutoFit/>
          </a:bodyPr>
          <a:lstStyle/>
          <a:p>
            <a:pPr algn="ctr"/>
            <a:r>
              <a:rPr lang="en-US" sz="3200" dirty="0">
                <a:solidFill>
                  <a:srgbClr val="00B0F0"/>
                </a:solidFill>
              </a:rPr>
              <a:t>https://censusnepal.cbs.gov.np/Home/Details?tpid=8&amp;tfsid=10</a:t>
            </a:r>
          </a:p>
        </p:txBody>
      </p:sp>
      <p:pic>
        <p:nvPicPr>
          <p:cNvPr id="5" name="Picture 4">
            <a:extLst>
              <a:ext uri="{FF2B5EF4-FFF2-40B4-BE49-F238E27FC236}">
                <a16:creationId xmlns:a16="http://schemas.microsoft.com/office/drawing/2014/main" id="{747DC3BE-7D2E-45F2-A197-EB671407495B}"/>
              </a:ext>
            </a:extLst>
          </p:cNvPr>
          <p:cNvPicPr>
            <a:picLocks noChangeAspect="1"/>
          </p:cNvPicPr>
          <p:nvPr/>
        </p:nvPicPr>
        <p:blipFill rotWithShape="1">
          <a:blip r:embed="rId2"/>
          <a:srcRect l="1308" t="5271" r="4593" b="6977"/>
          <a:stretch/>
        </p:blipFill>
        <p:spPr>
          <a:xfrm>
            <a:off x="701749" y="1557499"/>
            <a:ext cx="10253327" cy="4381988"/>
          </a:xfrm>
          <a:prstGeom prst="rect">
            <a:avLst/>
          </a:prstGeom>
        </p:spPr>
      </p:pic>
      <p:sp>
        <p:nvSpPr>
          <p:cNvPr id="10" name="Speech Bubble: Oval 9">
            <a:extLst>
              <a:ext uri="{FF2B5EF4-FFF2-40B4-BE49-F238E27FC236}">
                <a16:creationId xmlns:a16="http://schemas.microsoft.com/office/drawing/2014/main" id="{387D7135-4075-488C-BD28-C8F823C92240}"/>
              </a:ext>
            </a:extLst>
          </p:cNvPr>
          <p:cNvSpPr/>
          <p:nvPr/>
        </p:nvSpPr>
        <p:spPr>
          <a:xfrm>
            <a:off x="7751135" y="2636875"/>
            <a:ext cx="2775098" cy="2211572"/>
          </a:xfrm>
          <a:prstGeom prst="wedgeEllipseCallout">
            <a:avLst>
              <a:gd name="adj1" fmla="val -66810"/>
              <a:gd name="adj2" fmla="val -96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पावरपोइन्ट स्लाइड्सहरू हेर्नका लागि यहाँ क्लिक गर्नुपर्दछ</a:t>
            </a:r>
            <a:endParaRPr lang="en-US" dirty="0"/>
          </a:p>
        </p:txBody>
      </p:sp>
      <p:sp>
        <p:nvSpPr>
          <p:cNvPr id="11" name="Speech Bubble: Oval 10">
            <a:extLst>
              <a:ext uri="{FF2B5EF4-FFF2-40B4-BE49-F238E27FC236}">
                <a16:creationId xmlns:a16="http://schemas.microsoft.com/office/drawing/2014/main" id="{63F8988D-2947-42F7-ABC9-0ADFFB5D1672}"/>
              </a:ext>
            </a:extLst>
          </p:cNvPr>
          <p:cNvSpPr/>
          <p:nvPr/>
        </p:nvSpPr>
        <p:spPr>
          <a:xfrm>
            <a:off x="5202865" y="3783425"/>
            <a:ext cx="2775098" cy="2211572"/>
          </a:xfrm>
          <a:prstGeom prst="wedgeEllipseCallout">
            <a:avLst>
              <a:gd name="adj1" fmla="val -33094"/>
              <a:gd name="adj2" fmla="val -58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जनगणना भिडियोहरू हेर्नका लागि यहाँ क्लिक गर्नुपर्दछ</a:t>
            </a:r>
            <a:endParaRPr lang="en-US" dirty="0"/>
          </a:p>
        </p:txBody>
      </p:sp>
      <p:sp>
        <p:nvSpPr>
          <p:cNvPr id="12" name="TextBox 11">
            <a:extLst>
              <a:ext uri="{FF2B5EF4-FFF2-40B4-BE49-F238E27FC236}">
                <a16:creationId xmlns:a16="http://schemas.microsoft.com/office/drawing/2014/main" id="{4396988C-789F-42FF-B961-99C514E550D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525500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सम्बन्धमा सम्पर्क गर्ने ठेगाना</a:t>
            </a:r>
          </a:p>
        </p:txBody>
      </p:sp>
      <p:sp>
        <p:nvSpPr>
          <p:cNvPr id="6" name="Slide Number Placeholder 5"/>
          <p:cNvSpPr>
            <a:spLocks noGrp="1"/>
          </p:cNvSpPr>
          <p:nvPr>
            <p:ph type="sldNum" sz="quarter" idx="11"/>
          </p:nvPr>
        </p:nvSpPr>
        <p:spPr>
          <a:xfrm>
            <a:off x="11642651" y="6400808"/>
            <a:ext cx="554429" cy="442588"/>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6C72C11F-BC77-4D1A-A92B-8DCB956CDD7B}"/>
              </a:ext>
            </a:extLst>
          </p:cNvPr>
          <p:cNvSpPr txBox="1"/>
          <p:nvPr/>
        </p:nvSpPr>
        <p:spPr>
          <a:xfrm>
            <a:off x="104553" y="1458746"/>
            <a:ext cx="11982893" cy="5029710"/>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राष्ट्रिय जनगणनाको टोल फ्रि नम्बरः ११७८ । टोल फ्रि नम्बरमा फोन गर्दा कुनै शुल्क लाग्दैन ।</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 वेवसाइटः </a:t>
            </a:r>
            <a:r>
              <a:rPr lang="en-US" sz="2400" b="0" i="0" u="none" strike="noStrike" dirty="0">
                <a:solidFill>
                  <a:srgbClr val="434343"/>
                </a:solidFill>
                <a:effectLst/>
                <a:latin typeface="Open Sans"/>
                <a:cs typeface="Kalimati" panose="00000400000000000000" pitchFamily="2"/>
                <a:hlinkClick r:id="rId2"/>
              </a:rPr>
              <a:t>https://censusnepal.cbs.gov.np</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फेसबुक पेजः </a:t>
            </a:r>
            <a:r>
              <a:rPr lang="en-US" sz="2400" b="0" i="0" u="none" strike="noStrike" dirty="0">
                <a:solidFill>
                  <a:srgbClr val="278BED"/>
                </a:solidFill>
                <a:effectLst/>
                <a:latin typeface="Open Sans"/>
                <a:cs typeface="Kalimati" panose="00000400000000000000" pitchFamily="2"/>
                <a:hlinkClick r:id="rId3"/>
              </a:rPr>
              <a:t>https://www.facebook.com/Censusnepal-100119991821399/</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ट्वीटर ह्याण्डलः @</a:t>
            </a:r>
            <a:r>
              <a:rPr lang="en-US" sz="2400" b="0" i="0" dirty="0" err="1">
                <a:solidFill>
                  <a:srgbClr val="434343"/>
                </a:solidFill>
                <a:effectLst/>
                <a:latin typeface="Open Sans"/>
                <a:cs typeface="Kalimati" panose="00000400000000000000" pitchFamily="2"/>
              </a:rPr>
              <a:t>CensusNepa</a:t>
            </a:r>
            <a:r>
              <a:rPr lang="en-US" sz="2400" dirty="0" err="1">
                <a:solidFill>
                  <a:srgbClr val="434343"/>
                </a:solidFill>
                <a:latin typeface="Open Sans"/>
                <a:cs typeface="Kalimati" panose="00000400000000000000" pitchFamily="2"/>
              </a:rPr>
              <a:t>l</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यूट्यूब च्यानलः </a:t>
            </a:r>
            <a:r>
              <a:rPr lang="en-US" sz="2400" b="0" i="0" u="none" strike="noStrike" dirty="0">
                <a:solidFill>
                  <a:srgbClr val="434343"/>
                </a:solidFill>
                <a:effectLst/>
                <a:latin typeface="Open Sans"/>
                <a:cs typeface="Kalimati" panose="00000400000000000000" pitchFamily="2"/>
                <a:hlinkClick r:id="rId4"/>
              </a:rPr>
              <a:t>https://www.youtube.com/channel/UCoidjNDWNJkg-RbfYrg1Vjg</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फ्याक्स नम्बरः ०१-४२२७७२०</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केन्द्रीय तथ्याङ्क विभागको टेलिफोन नम्बरः ०१–४२२९४०६, ४२४५९४६, ४२४५९४७/६)</a:t>
            </a:r>
          </a:p>
        </p:txBody>
      </p:sp>
    </p:spTree>
    <p:extLst>
      <p:ext uri="{BB962C8B-B14F-4D97-AF65-F5344CB8AC3E}">
        <p14:creationId xmlns:p14="http://schemas.microsoft.com/office/powerpoint/2010/main" val="2756128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33916" y="1785389"/>
            <a:ext cx="11621386" cy="3122971"/>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endParaRPr lang="en-US"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83163" y="6453963"/>
            <a:ext cx="683437" cy="379272"/>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F4EA2FC0-C0AA-443C-BEF9-65DB9553D78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977774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नेपालको संविधान</a:t>
            </a:r>
            <a:endParaRPr lang="en-US"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तथ्याङ्क ऐन, २०१५</a:t>
            </a:r>
            <a:r>
              <a:rPr lang="en-US" sz="2400" dirty="0">
                <a:solidFill>
                  <a:prstClr val="black"/>
                </a:solidFill>
                <a:latin typeface="Times New Roman" panose="02020603050405020304" pitchFamily="18" charset="0"/>
                <a:cs typeface="Times New Roman" panose="02020603050405020304" pitchFamily="18" charset="0"/>
              </a:rPr>
              <a:t>; </a:t>
            </a:r>
            <a:r>
              <a:rPr lang="ne-NP" sz="2400">
                <a:solidFill>
                  <a:prstClr val="black"/>
                </a:solidFill>
                <a:latin typeface="Times New Roman" panose="02020603050405020304" pitchFamily="18" charset="0"/>
                <a:cs typeface="Kalimati" panose="00000400000000000000" pitchFamily="2"/>
              </a:rPr>
              <a:t>तथ्याङ्क नियमहरु, </a:t>
            </a:r>
            <a:r>
              <a:rPr lang="ne-NP" sz="2400" dirty="0">
                <a:solidFill>
                  <a:prstClr val="black"/>
                </a:solidFill>
                <a:latin typeface="Times New Roman" panose="02020603050405020304" pitchFamily="18" charset="0"/>
                <a:cs typeface="Kalimati" panose="00000400000000000000" pitchFamily="2"/>
              </a:rPr>
              <a:t>२०४१</a:t>
            </a:r>
            <a:endParaRPr lang="ne-NP"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तथा व्यवस्थापन आदेश, २०७६</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निर्देशिका, २०७७</a:t>
            </a:r>
          </a:p>
        </p:txBody>
      </p:sp>
      <p:sp>
        <p:nvSpPr>
          <p:cNvPr id="7" name="Slide Number Placeholder 6"/>
          <p:cNvSpPr>
            <a:spLocks noGrp="1"/>
          </p:cNvSpPr>
          <p:nvPr>
            <p:ph type="sldNum" sz="quarter" idx="11"/>
          </p:nvPr>
        </p:nvSpPr>
        <p:spPr>
          <a:xfrm>
            <a:off x="11525693" y="6451601"/>
            <a:ext cx="640907" cy="369332"/>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B08CD8E6-FC62-42D4-8791-3902C369507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0092562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उत्तर</a:t>
            </a:r>
          </a:p>
          <a:p>
            <a:pPr lvl="1" algn="just">
              <a:lnSpc>
                <a:spcPct val="150000"/>
              </a:lnSpc>
              <a:spcBef>
                <a:spcPts val="600"/>
              </a:spcBef>
            </a:pPr>
            <a:r>
              <a:rPr lang="ne-NP" sz="2400">
                <a:solidFill>
                  <a:prstClr val="black"/>
                </a:solidFill>
                <a:latin typeface="Preeti" pitchFamily="2" charset="0"/>
                <a:cs typeface="Kalimati" pitchFamily="2"/>
              </a:rPr>
              <a:t>गणना </a:t>
            </a:r>
            <a:r>
              <a:rPr lang="ne-NP" sz="2400" dirty="0">
                <a:solidFill>
                  <a:prstClr val="black"/>
                </a:solidFill>
                <a:latin typeface="Preeti" pitchFamily="2" charset="0"/>
                <a:cs typeface="Kalimati" pitchFamily="2"/>
              </a:rPr>
              <a:t>गर्न लागेको </a:t>
            </a:r>
            <a:r>
              <a:rPr lang="ne-NP" sz="2400">
                <a:solidFill>
                  <a:prstClr val="black"/>
                </a:solidFill>
                <a:latin typeface="Preeti" pitchFamily="2" charset="0"/>
                <a:cs typeface="Kalimati" pitchFamily="2"/>
              </a:rPr>
              <a:t>परिवारको परिवारमूली,</a:t>
            </a:r>
            <a:r>
              <a:rPr lang="en-US" sz="2400">
                <a:solidFill>
                  <a:prstClr val="black"/>
                </a:solidFill>
                <a:latin typeface="Preeti" pitchFamily="2" charset="0"/>
                <a:cs typeface="Kalimati" pitchFamily="2"/>
              </a:rPr>
              <a:t> </a:t>
            </a:r>
            <a:r>
              <a:rPr lang="ne-NP" sz="2400">
                <a:solidFill>
                  <a:prstClr val="black"/>
                </a:solidFill>
                <a:latin typeface="Preeti" pitchFamily="2" charset="0"/>
                <a:cs typeface="Kalimati" pitchFamily="2"/>
              </a:rPr>
              <a:t>मुख्य व्यक्ति वा </a:t>
            </a:r>
            <a:r>
              <a:rPr lang="ne-NP" sz="2400" dirty="0">
                <a:solidFill>
                  <a:prstClr val="black"/>
                </a:solidFill>
                <a:latin typeface="Preeti" pitchFamily="2" charset="0"/>
                <a:cs typeface="Kalimati" pitchFamily="2"/>
              </a:rPr>
              <a:t>घरपरिवारको सम्पूर्ण जानकारी राख्ने व्यक्ति उत्तरदाता हुन्छ । उत्तरदाताको रुपमा बालबालिका तथा घरपरिवारको बारेमा कम जानकारी भएको व्यक्ति उत्तरदाता मान्नुहुँदैन ।</a:t>
            </a:r>
          </a:p>
        </p:txBody>
      </p:sp>
      <p:sp>
        <p:nvSpPr>
          <p:cNvPr id="7" name="Slide Number Placeholder 6"/>
          <p:cNvSpPr>
            <a:spLocks noGrp="1"/>
          </p:cNvSpPr>
          <p:nvPr>
            <p:ph type="sldNum" sz="quarter" idx="11"/>
          </p:nvPr>
        </p:nvSpPr>
        <p:spPr>
          <a:xfrm>
            <a:off x="11515060" y="6488668"/>
            <a:ext cx="676940" cy="369332"/>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5A639BA-9A6F-42CC-BDFB-12FDF97F5D1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072852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5186035"/>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राष्ट्रिय तथा अन्तर्राष्ट्रिय विकास सूचकहरू तयार गर्नका लागि जनसांख्यिक तथ्याङ्क उपलब्ध गराउने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93795" y="6463903"/>
            <a:ext cx="672805" cy="369332"/>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2BB2720-1D10-4121-A3EB-F7CCF3611DD8}"/>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746374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1382" y="1668432"/>
            <a:ext cx="11890154" cy="438581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वि.सं. १९६८ देखि</a:t>
            </a:r>
            <a:endParaRPr lang="en-US" sz="2400" dirty="0">
              <a:solidFill>
                <a:prstClr val="black"/>
              </a:solidFill>
              <a:latin typeface="Preeti" pitchFamily="2" charset="0"/>
              <a:cs typeface="Kalimati" pitchFamily="2"/>
            </a:endParaRPr>
          </a:p>
          <a:p>
            <a:pPr lvl="0">
              <a:lnSpc>
                <a:spcPct val="150000"/>
              </a:lnSpc>
              <a:spcBef>
                <a:spcPts val="600"/>
              </a:spcBef>
            </a:pP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२०७८ साल असार ८ गतेका दिन</a:t>
            </a:r>
          </a:p>
        </p:txBody>
      </p:sp>
      <p:sp>
        <p:nvSpPr>
          <p:cNvPr id="7" name="Slide Number Placeholder 6"/>
          <p:cNvSpPr>
            <a:spLocks noGrp="1"/>
          </p:cNvSpPr>
          <p:nvPr>
            <p:ph type="sldNum" sz="quarter" idx="11"/>
          </p:nvPr>
        </p:nvSpPr>
        <p:spPr>
          <a:xfrm>
            <a:off x="11568223" y="6463903"/>
            <a:ext cx="598377" cy="369332"/>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EB2FB24B-4DD2-4EB1-895A-A87BA12715F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09592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5447645"/>
          </a:xfrm>
          <a:prstGeom prst="rect">
            <a:avLst/>
          </a:prstGeom>
        </p:spPr>
        <p:txBody>
          <a:bodyPr wrap="square">
            <a:spAutoFit/>
          </a:bodyPr>
          <a:lstStyle/>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अक्सर बसोबास गरेका सबै व्यक्तिको घरदैलोमा गणकहरू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निश्चित समयमा पुगी निर्धारित समयभित्र परिवार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तथा परिवारका सबै</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व्यक्तिहरूको जनसांख्यिक, सामाजिक तथा आर्थिक विवरणहरू संकलन गर्ने, संकलित तथ्यांकको प्रशोधन, सारिणीकरण </a:t>
            </a:r>
            <a:r>
              <a:rPr lang="en-US" sz="2400" dirty="0">
                <a:solidFill>
                  <a:schemeClr val="tx1">
                    <a:lumMod val="95000"/>
                    <a:lumOff val="5000"/>
                  </a:schemeClr>
                </a:solidFill>
                <a:cs typeface="Kalimati" panose="00000400000000000000" pitchFamily="2"/>
              </a:rPr>
              <a:t>(tabulation) </a:t>
            </a:r>
            <a:r>
              <a:rPr lang="ne-NP" sz="2400" dirty="0">
                <a:solidFill>
                  <a:schemeClr val="tx1">
                    <a:lumMod val="95000"/>
                    <a:lumOff val="5000"/>
                  </a:schemeClr>
                </a:solidFill>
                <a:latin typeface="Preeti" pitchFamily="2" charset="0"/>
                <a:cs typeface="Kalimati" panose="00000400000000000000" pitchFamily="2"/>
              </a:rPr>
              <a:t>एवं प्रकाशन गर्ने समष्टिगत प्रक्रियालाई</a:t>
            </a:r>
            <a:r>
              <a:rPr lang="en-US" sz="2400" dirty="0">
                <a:solidFill>
                  <a:schemeClr val="tx1">
                    <a:lumMod val="95000"/>
                    <a:lumOff val="5000"/>
                  </a:schemeClr>
                </a:solidFill>
                <a:latin typeface="Preeti" pitchFamily="2" charset="0"/>
                <a:cs typeface="Kalimati" panose="00000400000000000000" pitchFamily="2"/>
              </a:rPr>
              <a:t> </a:t>
            </a:r>
            <a:r>
              <a:rPr lang="ne-NP" sz="2400" b="1" dirty="0">
                <a:solidFill>
                  <a:schemeClr val="accent5">
                    <a:lumMod val="75000"/>
                  </a:schemeClr>
                </a:solidFill>
                <a:latin typeface="Preeti" pitchFamily="2" charset="0"/>
                <a:cs typeface="Kalimati" panose="00000400000000000000" pitchFamily="2"/>
              </a:rPr>
              <a:t>“जनगणना”</a:t>
            </a:r>
            <a:r>
              <a:rPr lang="en-US" sz="2400" b="1" dirty="0">
                <a:solidFill>
                  <a:schemeClr val="accent5">
                    <a:lumMod val="75000"/>
                  </a:schemeClr>
                </a:solidFill>
                <a:latin typeface="Preeti" pitchFamily="2" charset="0"/>
                <a:cs typeface="Kalimati" panose="00000400000000000000" pitchFamily="2"/>
              </a:rPr>
              <a:t> </a:t>
            </a:r>
            <a:r>
              <a:rPr lang="hi-IN" sz="2400" dirty="0">
                <a:solidFill>
                  <a:schemeClr val="tx1">
                    <a:lumMod val="95000"/>
                    <a:lumOff val="5000"/>
                  </a:schemeClr>
                </a:solidFill>
                <a:latin typeface="Preeti" pitchFamily="2" charset="0"/>
                <a:cs typeface="Kalimati" panose="00000400000000000000" pitchFamily="2"/>
              </a:rPr>
              <a:t>भनिन्छ </a:t>
            </a:r>
            <a:r>
              <a:rPr lang="ne-NP" sz="2400" dirty="0">
                <a:solidFill>
                  <a:schemeClr val="tx1">
                    <a:lumMod val="95000"/>
                    <a:lumOff val="5000"/>
                  </a:schemeClr>
                </a:solidFill>
                <a:latin typeface="Preeti" pitchFamily="2" charset="0"/>
                <a:cs typeface="Kalimati" panose="00000400000000000000" pitchFamily="2"/>
              </a:rPr>
              <a:t>।</a:t>
            </a:r>
          </a:p>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 जनसंख्याको प्रवृत्ति र विशेषताहरूको बारेमा जानकारी गराउनु, लोककल्याणको लागि नीति, योजना तथा कार्यक्रम तर्जुमा गर्न जनसांख्यिक तथ्याङ्क तथा सूचक उपलब्ध गराउनु, राष्ट्रिय तथा अन्तर्राष्ट्रिय विकास सूचकहरू तयार गर्नका लागि जनसांख्यिक तथ्याङ्क उपलब्ध गराउनु आदि जनगणनाका मुख्य उद्देश्यहरू हुन्।</a:t>
            </a:r>
          </a:p>
          <a:p>
            <a:endParaRPr lang="en-US" sz="2400" dirty="0">
              <a:cs typeface="Kalimati" pitchFamily="2"/>
            </a:endParaRPr>
          </a:p>
        </p:txBody>
      </p:sp>
      <p:sp>
        <p:nvSpPr>
          <p:cNvPr id="7" name="Slide Number Placeholder 6"/>
          <p:cNvSpPr>
            <a:spLocks noGrp="1"/>
          </p:cNvSpPr>
          <p:nvPr>
            <p:ph type="sldNum" sz="quarter" idx="11"/>
          </p:nvPr>
        </p:nvSpPr>
        <p:spPr>
          <a:xfrm>
            <a:off x="11621386" y="6453963"/>
            <a:ext cx="545214" cy="379272"/>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8A30E2F6-DEB0-433D-97D9-03BA9E3B4D2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893039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4626908"/>
          </a:xfrm>
          <a:prstGeom prst="rect">
            <a:avLst/>
          </a:prstGeom>
        </p:spPr>
        <p:txBody>
          <a:bodyPr wrap="square">
            <a:spAutoFit/>
          </a:bodyPr>
          <a:lstStyle/>
          <a:p>
            <a:pPr marL="342900" indent="-342900">
              <a:lnSpc>
                <a:spcPct val="150000"/>
              </a:lnSpc>
              <a:spcAft>
                <a:spcPts val="400"/>
              </a:spcAft>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 दैलोमा पुगी अक्सर बसोबासका आधारमा </a:t>
            </a:r>
            <a:r>
              <a:rPr lang="ne-NP" sz="2400">
                <a:latin typeface="Preeti" pitchFamily="2" charset="0"/>
                <a:cs typeface="Kalimati" panose="00000400000000000000" pitchFamily="2"/>
              </a:rPr>
              <a:t>घर तथा </a:t>
            </a:r>
            <a:r>
              <a:rPr lang="ne-NP" sz="2400" dirty="0">
                <a:latin typeface="Preeti" pitchFamily="2" charset="0"/>
                <a:cs typeface="Kalimati" panose="00000400000000000000" pitchFamily="2"/>
              </a:rPr>
              <a:t>घरपरिवारको सूचीकरण तथा व्यक्तिहरुको गणना गर्ने कार्य गरिन्छ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 दुर्इ चरणमा सञ्चालन हुन्छ जस अनुसार पहिलो चरण </a:t>
            </a:r>
            <a:r>
              <a:rPr lang="ne-NP" sz="2400" b="1" dirty="0">
                <a:solidFill>
                  <a:srgbClr val="002060"/>
                </a:solidFill>
                <a:cs typeface="Kalimati" pitchFamily="2"/>
              </a:rPr>
              <a:t>२०७८ वैशाख २६ देखि जेष्ठ १४ सम्म</a:t>
            </a:r>
            <a:r>
              <a:rPr lang="ne-NP" sz="2400" dirty="0">
                <a:cs typeface="Kalimati" pitchFamily="2"/>
              </a:rPr>
              <a:t> सुपरिवेक्षकद्वारा घर तथा घरपरिवार सूचीकरण कार्य र दोस्रो चरण </a:t>
            </a:r>
            <a:r>
              <a:rPr lang="ne-NP" sz="2400" b="1" dirty="0">
                <a:solidFill>
                  <a:srgbClr val="002060"/>
                </a:solidFill>
                <a:cs typeface="Kalimati" pitchFamily="2"/>
              </a:rPr>
              <a:t>२०७८ जेष्ठ २५ देखि आषाढ ८</a:t>
            </a:r>
            <a:r>
              <a:rPr lang="ne-NP" sz="2400" dirty="0">
                <a:cs typeface="Kalimati" pitchFamily="2"/>
              </a:rPr>
              <a:t> सम्म गणकद्वारा मुख्य गणना कार्य सञ्चालन हुन्छ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जनगणनाका लागि </a:t>
            </a:r>
            <a:r>
              <a:rPr lang="ne-NP" sz="2400" dirty="0">
                <a:latin typeface="Preeti"/>
                <a:ea typeface="Calibri"/>
                <a:cs typeface="Kalimati" pitchFamily="2"/>
              </a:rPr>
              <a:t>नेपालको संविधान</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r>
              <a:rPr lang="ne-NP" sz="2400" dirty="0">
                <a:latin typeface="Preeti"/>
                <a:ea typeface="Calibri"/>
                <a:cs typeface="Kalimati" pitchFamily="2"/>
              </a:rPr>
              <a:t>, </a:t>
            </a:r>
            <a:r>
              <a:rPr lang="ne-NP" sz="2400" dirty="0">
                <a:solidFill>
                  <a:prstClr val="black"/>
                </a:solidFill>
                <a:latin typeface="Preeti" pitchFamily="2" charset="0"/>
                <a:cs typeface="Kalimati" pitchFamily="2"/>
              </a:rPr>
              <a:t>राष्ट्रिय जनगणना सञ्चालन निर्देशिका, २०७७</a:t>
            </a:r>
            <a:r>
              <a:rPr lang="ne-NP" sz="2400" dirty="0">
                <a:latin typeface="Preeti"/>
                <a:ea typeface="Calibri"/>
                <a:cs typeface="Kalimati" pitchFamily="2"/>
              </a:rPr>
              <a:t> </a:t>
            </a:r>
            <a:r>
              <a:rPr lang="hi-IN" sz="2400" dirty="0">
                <a:latin typeface="Preeti"/>
                <a:ea typeface="Calibri"/>
                <a:cs typeface="Kalimati" pitchFamily="2"/>
              </a:rPr>
              <a:t>मूख्य कानूनी तथा </a:t>
            </a:r>
            <a:r>
              <a:rPr lang="en-US" sz="2400" dirty="0">
                <a:latin typeface="Preeti"/>
                <a:ea typeface="Calibri"/>
                <a:cs typeface="Kalimati" pitchFamily="2"/>
              </a:rPr>
              <a:t>  </a:t>
            </a:r>
            <a:r>
              <a:rPr lang="hi-IN" sz="2400" dirty="0">
                <a:latin typeface="Preeti"/>
                <a:ea typeface="Calibri"/>
                <a:cs typeface="Kalimati" pitchFamily="2"/>
              </a:rPr>
              <a:t>नीतिगत </a:t>
            </a:r>
            <a:r>
              <a:rPr lang="en-US" sz="2400" dirty="0">
                <a:latin typeface="Preeti"/>
                <a:ea typeface="Calibri"/>
                <a:cs typeface="Kalimati" pitchFamily="2"/>
              </a:rPr>
              <a:t>  </a:t>
            </a:r>
            <a:r>
              <a:rPr lang="hi-IN" sz="2400" dirty="0">
                <a:latin typeface="Preeti"/>
                <a:ea typeface="Calibri"/>
                <a:cs typeface="Kalimati" pitchFamily="2"/>
              </a:rPr>
              <a:t>आधार रहेका छन् । </a:t>
            </a:r>
            <a:endParaRPr lang="ne-NP" sz="2400" dirty="0">
              <a:cs typeface="Kalimati" pitchFamily="2"/>
            </a:endParaRPr>
          </a:p>
        </p:txBody>
      </p:sp>
      <p:sp>
        <p:nvSpPr>
          <p:cNvPr id="7" name="Slide Number Placeholder 6"/>
          <p:cNvSpPr>
            <a:spLocks noGrp="1"/>
          </p:cNvSpPr>
          <p:nvPr>
            <p:ph type="sldNum" sz="quarter" idx="11"/>
          </p:nvPr>
        </p:nvSpPr>
        <p:spPr>
          <a:xfrm>
            <a:off x="11536326" y="6432698"/>
            <a:ext cx="630274" cy="400537"/>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951428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1569660"/>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 देखि २.४ र २.७ देखि २.१३ सम्म  तथा सुपरिवेक्षक पुस्तिकाको भाग २ र भाग ३</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48</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4232</TotalTime>
  <Words>3508</Words>
  <Application>Microsoft Office PowerPoint</Application>
  <PresentationFormat>Widescreen</PresentationFormat>
  <Paragraphs>453</Paragraphs>
  <Slides>48</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Arial</vt:lpstr>
      <vt:lpstr>Calibri</vt:lpstr>
      <vt:lpstr>Calibri Light</vt:lpstr>
      <vt:lpstr>Fontasy Himali</vt:lpstr>
      <vt:lpstr>Ganesh</vt:lpstr>
      <vt:lpstr>Kalimati</vt:lpstr>
      <vt:lpstr>Kokila</vt:lpstr>
      <vt:lpstr>Open Sans</vt:lpstr>
      <vt:lpstr>Preeti</vt:lpstr>
      <vt:lpstr>Times New Roman</vt:lpstr>
      <vt:lpstr>Velvenda Cooler</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286</cp:revision>
  <dcterms:created xsi:type="dcterms:W3CDTF">2020-10-11T07:30:23Z</dcterms:created>
  <dcterms:modified xsi:type="dcterms:W3CDTF">2021-02-27T09:06:55Z</dcterms:modified>
</cp:coreProperties>
</file>