
<file path=[Content_Types].xml><?xml version="1.0" encoding="utf-8"?>
<Types xmlns="http://schemas.openxmlformats.org/package/2006/content-types">
  <Default Extension="gif" ContentType="image/gi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536" r:id="rId2"/>
    <p:sldId id="329" r:id="rId3"/>
    <p:sldId id="295" r:id="rId4"/>
    <p:sldId id="298" r:id="rId5"/>
    <p:sldId id="274" r:id="rId6"/>
    <p:sldId id="281" r:id="rId7"/>
    <p:sldId id="282" r:id="rId8"/>
    <p:sldId id="305" r:id="rId9"/>
    <p:sldId id="306" r:id="rId10"/>
    <p:sldId id="535" r:id="rId11"/>
    <p:sldId id="528" r:id="rId12"/>
    <p:sldId id="297" r:id="rId13"/>
    <p:sldId id="302" r:id="rId14"/>
    <p:sldId id="529" r:id="rId15"/>
    <p:sldId id="530" r:id="rId16"/>
    <p:sldId id="539" r:id="rId17"/>
    <p:sldId id="540" r:id="rId18"/>
    <p:sldId id="541" r:id="rId19"/>
    <p:sldId id="325" r:id="rId20"/>
    <p:sldId id="328" r:id="rId21"/>
    <p:sldId id="326" r:id="rId22"/>
    <p:sldId id="27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22" autoAdjust="0"/>
    <p:restoredTop sz="86881" autoAdjust="0"/>
  </p:normalViewPr>
  <p:slideViewPr>
    <p:cSldViewPr snapToGrid="0">
      <p:cViewPr varScale="1">
        <p:scale>
          <a:sx n="55" d="100"/>
          <a:sy n="55" d="100"/>
        </p:scale>
        <p:origin x="648" y="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t>3</a:t>
            </a:fld>
            <a:endParaRPr lang="en-US"/>
          </a:p>
        </p:txBody>
      </p:sp>
    </p:spTree>
    <p:extLst>
      <p:ext uri="{BB962C8B-B14F-4D97-AF65-F5344CB8AC3E}">
        <p14:creationId xmlns:p14="http://schemas.microsoft.com/office/powerpoint/2010/main" val="3416679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9</a:t>
            </a:fld>
            <a:endParaRPr lang="en-US"/>
          </a:p>
        </p:txBody>
      </p:sp>
    </p:spTree>
    <p:extLst>
      <p:ext uri="{BB962C8B-B14F-4D97-AF65-F5344CB8AC3E}">
        <p14:creationId xmlns:p14="http://schemas.microsoft.com/office/powerpoint/2010/main" val="3744186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10</a:t>
            </a:fld>
            <a:endParaRPr lang="en-US"/>
          </a:p>
        </p:txBody>
      </p:sp>
    </p:spTree>
    <p:extLst>
      <p:ext uri="{BB962C8B-B14F-4D97-AF65-F5344CB8AC3E}">
        <p14:creationId xmlns:p14="http://schemas.microsoft.com/office/powerpoint/2010/main" val="2546333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e-NP" dirty="0"/>
              <a:t> </a:t>
            </a:r>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19</a:t>
            </a:fld>
            <a:endParaRPr lang="en-US"/>
          </a:p>
        </p:txBody>
      </p:sp>
    </p:spTree>
    <p:extLst>
      <p:ext uri="{BB962C8B-B14F-4D97-AF65-F5344CB8AC3E}">
        <p14:creationId xmlns:p14="http://schemas.microsoft.com/office/powerpoint/2010/main" val="3980678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endParaRPr lang="en-US" sz="1400" b="0" dirty="0">
              <a:solidFill>
                <a:srgbClr val="FF0000"/>
              </a:solidFill>
              <a:cs typeface="Kalimati" panose="00000400000000000000" pitchFamily="2"/>
            </a:endParaRP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4389" y="27166"/>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ensusnepal.cbs.gov.np/"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facebook.com/Censusnepal-100119991821399/" TargetMode="External"/><Relationship Id="rId2" Type="http://schemas.openxmlformats.org/officeDocument/2006/relationships/hyperlink" Target="https://censusnepal.cbs.gov.np/" TargetMode="External"/><Relationship Id="rId1" Type="http://schemas.openxmlformats.org/officeDocument/2006/relationships/slideLayout" Target="../slideLayouts/slideLayout2.xml"/><Relationship Id="rId4" Type="http://schemas.openxmlformats.org/officeDocument/2006/relationships/hyperlink" Target="https://www.youtube.com/channel/UCoidjNDWNJkg-RbfYrg1Vj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72677"/>
            <a:ext cx="2798990" cy="2099243"/>
          </a:xfrm>
          <a:prstGeom prst="rect">
            <a:avLst/>
          </a:prstGeom>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6" name="Title 1">
            <a:extLst>
              <a:ext uri="{FF2B5EF4-FFF2-40B4-BE49-F238E27FC236}">
                <a16:creationId xmlns:a16="http://schemas.microsoft.com/office/drawing/2014/main" id="{C7ED5755-80EB-4C9D-8746-698DE6444C0D}"/>
              </a:ext>
            </a:extLst>
          </p:cNvPr>
          <p:cNvSpPr txBox="1">
            <a:spLocks/>
          </p:cNvSpPr>
          <p:nvPr/>
        </p:nvSpPr>
        <p:spPr>
          <a:xfrm>
            <a:off x="-25400" y="511596"/>
            <a:ext cx="12192000" cy="1310522"/>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१३</a:t>
            </a:r>
          </a:p>
        </p:txBody>
      </p:sp>
      <p:cxnSp>
        <p:nvCxnSpPr>
          <p:cNvPr id="10" name="Straight Connector 9"/>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Placeholder 1"/>
          <p:cNvSpPr>
            <a:spLocks noGrp="1"/>
          </p:cNvSpPr>
          <p:nvPr>
            <p:ph type="body" sz="quarter" idx="4294967295"/>
          </p:nvPr>
        </p:nvSpPr>
        <p:spPr>
          <a:xfrm>
            <a:off x="0" y="2608840"/>
            <a:ext cx="2282847" cy="1908757"/>
          </a:xfrm>
          <a:prstGeom prst="rect">
            <a:avLst/>
          </a:prstGeom>
        </p:spPr>
        <p:txBody>
          <a:bodyPr/>
          <a:lstStyle/>
          <a:p>
            <a:pPr marL="0" indent="0" algn="ctr">
              <a:lnSpc>
                <a:spcPct val="150000"/>
              </a:lnSpc>
              <a:buNone/>
            </a:pPr>
            <a:r>
              <a:rPr lang="ne-NP" b="1" dirty="0">
                <a:solidFill>
                  <a:srgbClr val="002060"/>
                </a:solidFill>
                <a:latin typeface="Ganesh" pitchFamily="2" charset="0"/>
                <a:cs typeface="Kalimati" panose="00000400000000000000" pitchFamily="2"/>
              </a:rPr>
              <a:t>प्रस्तुतिका विषय</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9048" y="1631289"/>
            <a:ext cx="9883753" cy="5226711"/>
          </a:xfrm>
          <a:prstGeom prst="rect">
            <a:avLst/>
          </a:prstGeom>
          <a:effectLst/>
          <a:scene3d>
            <a:camera prst="orthographicFront"/>
            <a:lightRig rig="threePt" dir="t"/>
          </a:scene3d>
          <a:sp3d>
            <a:bevelT w="165100" prst="coolSlant"/>
          </a:sp3d>
        </p:spPr>
      </p:pic>
      <p:sp>
        <p:nvSpPr>
          <p:cNvPr id="14" name="TextBox 13"/>
          <p:cNvSpPr txBox="1"/>
          <p:nvPr/>
        </p:nvSpPr>
        <p:spPr>
          <a:xfrm>
            <a:off x="2562447" y="2728404"/>
            <a:ext cx="9122734" cy="3421449"/>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dirty="0">
                <a:cs typeface="Kalimati" pitchFamily="2"/>
              </a:rPr>
              <a:t>जनगणनाको परिचय, उद्देश्य, महत्व तथा संक्षिप्त इतिहास</a:t>
            </a:r>
          </a:p>
          <a:p>
            <a:pPr marL="342900" indent="-342900">
              <a:lnSpc>
                <a:spcPct val="150000"/>
              </a:lnSpc>
              <a:buFont typeface="Wingdings" panose="05000000000000000000" pitchFamily="2" charset="2"/>
              <a:buChar char="ü"/>
            </a:pPr>
            <a:r>
              <a:rPr lang="ne-NP" sz="2400" dirty="0">
                <a:cs typeface="Kalimati" pitchFamily="2"/>
              </a:rPr>
              <a:t>जनगणना सञ्चालनको कानूनी प्रावधान</a:t>
            </a:r>
            <a:r>
              <a:rPr lang="en-US" sz="2400" dirty="0">
                <a:cs typeface="Kalimati" pitchFamily="2"/>
              </a:rPr>
              <a:t> </a:t>
            </a:r>
            <a:r>
              <a:rPr lang="ne-NP" sz="2400" dirty="0">
                <a:cs typeface="Kalimati" pitchFamily="2"/>
              </a:rPr>
              <a:t>तथा गोपनियता</a:t>
            </a:r>
            <a:r>
              <a:rPr lang="en-US" sz="2400" dirty="0">
                <a:cs typeface="Kalimati" pitchFamily="2"/>
              </a:rPr>
              <a:t>,</a:t>
            </a:r>
            <a:r>
              <a:rPr lang="ne-NP" sz="2400" dirty="0">
                <a:cs typeface="Kalimati" pitchFamily="2"/>
              </a:rPr>
              <a:t> जरिवाना र सजाय</a:t>
            </a:r>
          </a:p>
          <a:p>
            <a:pPr marL="342900" indent="-342900">
              <a:lnSpc>
                <a:spcPct val="150000"/>
              </a:lnSpc>
              <a:spcAft>
                <a:spcPts val="400"/>
              </a:spcAft>
              <a:buFont typeface="Wingdings" panose="05000000000000000000" pitchFamily="2" charset="2"/>
              <a:buChar char="ü"/>
            </a:pPr>
            <a:r>
              <a:rPr lang="ne-NP" sz="2400" dirty="0">
                <a:cs typeface="Kalimati" pitchFamily="2"/>
              </a:rPr>
              <a:t>संगठन संरचना र समन्वय संयन्त्र</a:t>
            </a:r>
          </a:p>
          <a:p>
            <a:pPr marL="342900" indent="-342900">
              <a:lnSpc>
                <a:spcPct val="150000"/>
              </a:lnSpc>
              <a:buFont typeface="Wingdings" panose="05000000000000000000" pitchFamily="2" charset="2"/>
              <a:buChar char="ü"/>
            </a:pPr>
            <a:r>
              <a:rPr lang="ne-NP" sz="2400" dirty="0">
                <a:cs typeface="Kalimati" pitchFamily="2"/>
              </a:rPr>
              <a:t>गणकको काम, कर्तव्य र जिम्मेवारी</a:t>
            </a:r>
            <a:r>
              <a:rPr lang="en-US" sz="2400" dirty="0">
                <a:cs typeface="Kalimati" pitchFamily="2"/>
              </a:rPr>
              <a:t> </a:t>
            </a:r>
            <a:endParaRPr lang="ne-NP" sz="2400" dirty="0">
              <a:cs typeface="Kalimati" pitchFamily="2"/>
            </a:endParaRPr>
          </a:p>
          <a:p>
            <a:pPr marL="342900" indent="-342900">
              <a:lnSpc>
                <a:spcPct val="150000"/>
              </a:lnSpc>
              <a:buFont typeface="Wingdings" panose="05000000000000000000" pitchFamily="2" charset="2"/>
              <a:buChar char="ü"/>
            </a:pPr>
            <a:r>
              <a:rPr lang="ne-NP" sz="2400" dirty="0">
                <a:cs typeface="Kalimati" pitchFamily="2"/>
              </a:rPr>
              <a:t>प्रश्नावली भर्दा अपनाउनु पर्ने नियमहरु </a:t>
            </a:r>
          </a:p>
          <a:p>
            <a:pPr marL="342900" indent="-342900">
              <a:lnSpc>
                <a:spcPct val="150000"/>
              </a:lnSpc>
              <a:buFont typeface="Wingdings" panose="05000000000000000000" pitchFamily="2" charset="2"/>
              <a:buChar char="ü"/>
            </a:pPr>
            <a:r>
              <a:rPr lang="ne-NP" sz="2400" dirty="0">
                <a:cs typeface="Kalimati" pitchFamily="2"/>
              </a:rPr>
              <a:t>अन्तर्वार्ता सञ्चालनका आधारभूत नियमहरु</a:t>
            </a:r>
            <a:r>
              <a:rPr lang="en-US" sz="2400" dirty="0">
                <a:cs typeface="Kalimati" pitchFamily="2"/>
              </a:rPr>
              <a:t>,</a:t>
            </a:r>
            <a:endParaRPr lang="ne-NP" sz="2400" dirty="0">
              <a:cs typeface="Kalimati" pitchFamily="2"/>
            </a:endParaRPr>
          </a:p>
        </p:txBody>
      </p:sp>
      <p:sp>
        <p:nvSpPr>
          <p:cNvPr id="2" name="TextBox 1">
            <a:extLst>
              <a:ext uri="{FF2B5EF4-FFF2-40B4-BE49-F238E27FC236}">
                <a16:creationId xmlns:a16="http://schemas.microsoft.com/office/drawing/2014/main" id="{62F2E7CB-77A7-4028-B10D-F0A2A91AC08A}"/>
              </a:ext>
            </a:extLst>
          </p:cNvPr>
          <p:cNvSpPr txBox="1"/>
          <p:nvPr/>
        </p:nvSpPr>
        <p:spPr>
          <a:xfrm>
            <a:off x="10902613" y="1214601"/>
            <a:ext cx="1289388" cy="369332"/>
          </a:xfrm>
          <a:prstGeom prst="rect">
            <a:avLst/>
          </a:prstGeom>
          <a:noFill/>
        </p:spPr>
        <p:txBody>
          <a:bodyPr wrap="square" rtlCol="0">
            <a:spAutoFit/>
          </a:bodyPr>
          <a:lstStyle/>
          <a:p>
            <a:r>
              <a:rPr lang="ne-NP" b="1" dirty="0">
                <a:solidFill>
                  <a:srgbClr val="0070C0"/>
                </a:solidFill>
                <a:cs typeface="Kalimati" panose="00000400000000000000" pitchFamily="2"/>
              </a:rPr>
              <a:t>पहिलो सत्र</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974274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1832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72140" y="1330450"/>
            <a:ext cx="11458359" cy="1569660"/>
          </a:xfrm>
          <a:prstGeom prst="rect">
            <a:avLst/>
          </a:prstGeom>
        </p:spPr>
        <p:txBody>
          <a:bodyPr wrap="square">
            <a:spAutoFit/>
          </a:bodyPr>
          <a:lstStyle/>
          <a:p>
            <a:r>
              <a:rPr lang="ne-NP" sz="2400" b="1" u="sng" dirty="0">
                <a:cs typeface="Kalimati" pitchFamily="2"/>
              </a:rPr>
              <a:t>गणना पुस्तिका</a:t>
            </a:r>
            <a:endParaRPr lang="en-US" sz="2400" b="1" u="sng" dirty="0">
              <a:cs typeface="Kalimati" pitchFamily="2"/>
            </a:endParaRPr>
          </a:p>
          <a:p>
            <a:r>
              <a:rPr lang="ne-NP" sz="2400" dirty="0">
                <a:cs typeface="Kalimati" pitchFamily="2"/>
              </a:rPr>
              <a:t>भाग १</a:t>
            </a:r>
            <a:r>
              <a:rPr lang="en-US" sz="2400" dirty="0">
                <a:cs typeface="Kalimati" pitchFamily="2"/>
              </a:rPr>
              <a:t>(</a:t>
            </a:r>
            <a:r>
              <a:rPr lang="ne-NP" sz="2400" dirty="0">
                <a:cs typeface="Kalimati" pitchFamily="2"/>
              </a:rPr>
              <a:t>जनगणनाको परिचय</a:t>
            </a:r>
            <a:r>
              <a:rPr lang="en-US" sz="2400" dirty="0">
                <a:cs typeface="Kalimati" pitchFamily="2"/>
              </a:rPr>
              <a:t>) </a:t>
            </a:r>
            <a:r>
              <a:rPr lang="ne-NP" sz="2400" dirty="0">
                <a:cs typeface="Kalimati" pitchFamily="2"/>
              </a:rPr>
              <a:t>				</a:t>
            </a:r>
            <a:r>
              <a:rPr lang="en-US" sz="2400" dirty="0">
                <a:cs typeface="Kalimati" pitchFamily="2"/>
              </a:rPr>
              <a:t>- </a:t>
            </a:r>
            <a:r>
              <a:rPr lang="ne-NP" sz="2400" dirty="0">
                <a:cs typeface="Kalimati" pitchFamily="2"/>
              </a:rPr>
              <a:t>अनुच्छेद १.१ देखि १.९ सम्म</a:t>
            </a:r>
          </a:p>
          <a:p>
            <a:r>
              <a:rPr lang="ne-NP" sz="2400" dirty="0">
                <a:cs typeface="Kalimati" pitchFamily="2"/>
              </a:rPr>
              <a:t>भाग २</a:t>
            </a:r>
            <a:r>
              <a:rPr lang="en-US" sz="2400" dirty="0">
                <a:cs typeface="Kalimati" pitchFamily="2"/>
              </a:rPr>
              <a:t>(</a:t>
            </a:r>
            <a:r>
              <a:rPr lang="ne-NP" sz="2400" dirty="0">
                <a:cs typeface="Kalimati" pitchFamily="2"/>
              </a:rPr>
              <a:t>जनगणना सञ्चालनको कानुनी प्रावधान</a:t>
            </a:r>
            <a:r>
              <a:rPr lang="en-US" sz="2400" dirty="0">
                <a:cs typeface="Kalimati" pitchFamily="2"/>
              </a:rPr>
              <a:t>)</a:t>
            </a:r>
            <a:r>
              <a:rPr lang="ne-NP" sz="2400" dirty="0">
                <a:cs typeface="Kalimati" pitchFamily="2"/>
              </a:rPr>
              <a:t>		</a:t>
            </a:r>
            <a:r>
              <a:rPr lang="en-US" sz="2400" dirty="0">
                <a:cs typeface="Kalimati" pitchFamily="2"/>
              </a:rPr>
              <a:t>- </a:t>
            </a:r>
            <a:r>
              <a:rPr lang="ne-NP" sz="2400" dirty="0">
                <a:cs typeface="Kalimati" pitchFamily="2"/>
              </a:rPr>
              <a:t>अनुच्छेद २.१ देखि २.१५ सम्म</a:t>
            </a:r>
          </a:p>
          <a:p>
            <a:r>
              <a:rPr lang="ne-NP" sz="2400" dirty="0">
                <a:cs typeface="Kalimati" pitchFamily="2"/>
              </a:rPr>
              <a:t>भाग ३</a:t>
            </a:r>
            <a:r>
              <a:rPr lang="en-US" sz="2400" dirty="0">
                <a:cs typeface="Kalimati" pitchFamily="2"/>
              </a:rPr>
              <a:t>(</a:t>
            </a:r>
            <a:r>
              <a:rPr lang="ne-NP" sz="2400" dirty="0">
                <a:cs typeface="Kalimati" pitchFamily="2"/>
              </a:rPr>
              <a:t>गणकले गर्नु पर्ने काम र दायित्व</a:t>
            </a:r>
            <a:r>
              <a:rPr lang="en-US" sz="2400" dirty="0">
                <a:cs typeface="Kalimati" pitchFamily="2"/>
              </a:rPr>
              <a:t>) </a:t>
            </a:r>
            <a:r>
              <a:rPr lang="ne-NP" sz="2400" dirty="0">
                <a:cs typeface="Kalimati" pitchFamily="2"/>
              </a:rPr>
              <a:t>		</a:t>
            </a:r>
            <a:r>
              <a:rPr lang="en-US" sz="2400" dirty="0">
                <a:cs typeface="Kalimati" pitchFamily="2"/>
              </a:rPr>
              <a:t>- </a:t>
            </a:r>
            <a:r>
              <a:rPr lang="ne-NP" sz="2400" dirty="0">
                <a:cs typeface="Kalimati" pitchFamily="2"/>
              </a:rPr>
              <a:t>अनुच्छेद ३.१ देखि ३.९ सम्म</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595406" y="2957124"/>
            <a:ext cx="3001188" cy="3876111"/>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190528" y="780640"/>
            <a:ext cx="4896544"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परिचय</a:t>
            </a:r>
          </a:p>
        </p:txBody>
      </p:sp>
      <p:sp>
        <p:nvSpPr>
          <p:cNvPr id="10" name="Text Placeholder 2"/>
          <p:cNvSpPr>
            <a:spLocks noGrp="1"/>
          </p:cNvSpPr>
          <p:nvPr>
            <p:ph type="body" sz="quarter" idx="4294967295"/>
          </p:nvPr>
        </p:nvSpPr>
        <p:spPr>
          <a:xfrm>
            <a:off x="196605" y="1297879"/>
            <a:ext cx="8569022" cy="5478842"/>
          </a:xfrm>
          <a:prstGeom prst="rect">
            <a:avLst/>
          </a:prstGeom>
        </p:spPr>
        <p:txBody>
          <a:bodyPr/>
          <a:lstStyle/>
          <a:p>
            <a:pPr algn="just">
              <a:lnSpc>
                <a:spcPct val="150000"/>
              </a:lnSpc>
            </a:pPr>
            <a:r>
              <a:rPr lang="ne-NP" sz="2400" dirty="0">
                <a:solidFill>
                  <a:schemeClr val="accent5">
                    <a:lumMod val="75000"/>
                  </a:schemeClr>
                </a:solidFill>
                <a:latin typeface="Preeti" pitchFamily="2" charset="0"/>
                <a:cs typeface="Kalimati" panose="00000400000000000000" pitchFamily="2"/>
              </a:rPr>
              <a:t>“जनगणना”</a:t>
            </a:r>
            <a:r>
              <a:rPr lang="en-US" sz="2400" dirty="0">
                <a:solidFill>
                  <a:schemeClr val="accent5">
                    <a:lumMod val="7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मा देशभित्र अक्सर बसोबास गरेका सबै परिवार</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र परिवारमा अक्सर बस्ने व्यक्तिहरूको विवरण संकलन गरिन्छ, </a:t>
            </a:r>
          </a:p>
          <a:p>
            <a:pPr marL="342900" indent="-342900" algn="just">
              <a:lnSpc>
                <a:spcPct val="150000"/>
              </a:lnSpc>
            </a:pPr>
            <a:r>
              <a:rPr lang="ne-NP" sz="2400" dirty="0">
                <a:solidFill>
                  <a:schemeClr val="accent5">
                    <a:lumMod val="75000"/>
                  </a:schemeClr>
                </a:solidFill>
                <a:latin typeface="Preeti" pitchFamily="2" charset="0"/>
                <a:cs typeface="Kalimati" panose="00000400000000000000" pitchFamily="2"/>
              </a:rPr>
              <a:t>“जनगणना” </a:t>
            </a:r>
            <a:r>
              <a:rPr lang="ne-NP" sz="2400" dirty="0">
                <a:solidFill>
                  <a:schemeClr val="tx1">
                    <a:lumMod val="95000"/>
                    <a:lumOff val="5000"/>
                  </a:schemeClr>
                </a:solidFill>
                <a:latin typeface="Preeti" pitchFamily="2" charset="0"/>
                <a:cs typeface="Kalimati" panose="00000400000000000000" pitchFamily="2"/>
              </a:rPr>
              <a:t>तोकिएको समय अवधि भित्र गरिन्छ ।</a:t>
            </a:r>
          </a:p>
          <a:p>
            <a:pPr marL="176212" indent="0" algn="just">
              <a:lnSpc>
                <a:spcPct val="150000"/>
              </a:lnSpc>
              <a:buNone/>
            </a:pPr>
            <a:r>
              <a:rPr lang="ne-NP" sz="2400" dirty="0">
                <a:solidFill>
                  <a:schemeClr val="accent5">
                    <a:lumMod val="75000"/>
                  </a:schemeClr>
                </a:solidFill>
                <a:latin typeface="Preeti" pitchFamily="2" charset="0"/>
                <a:cs typeface="Kalimati" panose="00000400000000000000" pitchFamily="2"/>
              </a:rPr>
              <a:t>“जनगणना” </a:t>
            </a:r>
            <a:r>
              <a:rPr lang="ne-NP" sz="2400" dirty="0">
                <a:solidFill>
                  <a:schemeClr val="tx1">
                    <a:lumMod val="95000"/>
                    <a:lumOff val="5000"/>
                  </a:schemeClr>
                </a:solidFill>
                <a:latin typeface="Preeti" pitchFamily="2" charset="0"/>
                <a:cs typeface="Kalimati" panose="00000400000000000000" pitchFamily="2"/>
              </a:rPr>
              <a:t>सबै परिवारको घरदैलोमा पुगेर गरिन्छ ।</a:t>
            </a:r>
          </a:p>
          <a:p>
            <a:pPr marL="176212" indent="0" algn="just">
              <a:lnSpc>
                <a:spcPct val="150000"/>
              </a:lnSpc>
              <a:buNone/>
            </a:pPr>
            <a:r>
              <a:rPr lang="ne-NP" sz="2400" u="sng" dirty="0">
                <a:solidFill>
                  <a:schemeClr val="tx1">
                    <a:lumMod val="95000"/>
                    <a:lumOff val="5000"/>
                  </a:schemeClr>
                </a:solidFill>
                <a:latin typeface="Preeti" pitchFamily="2" charset="0"/>
                <a:cs typeface="Kalimati" panose="00000400000000000000" pitchFamily="2"/>
              </a:rPr>
              <a:t>राष्ट्रिय जनगणना २०७८ मा जनगणना २ चरणमा गरिन्छः</a:t>
            </a:r>
          </a:p>
          <a:p>
            <a:pPr marL="5770563" indent="-5595938" algn="just">
              <a:lnSpc>
                <a:spcPct val="150000"/>
              </a:lnSpc>
              <a:buNone/>
            </a:pPr>
            <a:r>
              <a:rPr lang="ne-NP" sz="2400" b="1" dirty="0">
                <a:solidFill>
                  <a:srgbClr val="0070C0"/>
                </a:solidFill>
                <a:latin typeface="Preeti" pitchFamily="2" charset="0"/>
                <a:cs typeface="Kalimati" panose="00000400000000000000" pitchFamily="2"/>
              </a:rPr>
              <a:t>पहिलो चरणः </a:t>
            </a:r>
            <a:r>
              <a:rPr lang="ne-NP" sz="2400" dirty="0">
                <a:solidFill>
                  <a:schemeClr val="tx1">
                    <a:lumMod val="95000"/>
                    <a:lumOff val="5000"/>
                  </a:schemeClr>
                </a:solidFill>
                <a:latin typeface="Preeti" pitchFamily="2" charset="0"/>
                <a:cs typeface="Kalimati" panose="00000400000000000000" pitchFamily="2"/>
              </a:rPr>
              <a:t>भदौ ३० देखि असोज १८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ne-NP"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ne-NP" sz="2400" dirty="0">
                <a:solidFill>
                  <a:schemeClr val="tx1">
                    <a:lumMod val="95000"/>
                    <a:lumOff val="5000"/>
                  </a:schemeClr>
                </a:solidFill>
                <a:latin typeface="Times New Roman" panose="02020603050405020304" pitchFamily="18" charset="0"/>
                <a:cs typeface="Kalimati" panose="00000400000000000000" pitchFamily="2"/>
              </a:rPr>
              <a:t>सुपरिवेक्षकबाट सम्पन्न भइ सकेको छ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ne-NP" sz="2400" dirty="0">
              <a:solidFill>
                <a:schemeClr val="tx1">
                  <a:lumMod val="95000"/>
                  <a:lumOff val="5000"/>
                </a:schemeClr>
              </a:solidFill>
              <a:latin typeface="Preeti" pitchFamily="2" charset="0"/>
              <a:cs typeface="Kalimati" panose="00000400000000000000" pitchFamily="2"/>
            </a:endParaRPr>
          </a:p>
          <a:p>
            <a:pPr marL="176212" indent="0" algn="just">
              <a:lnSpc>
                <a:spcPct val="150000"/>
              </a:lnSpc>
              <a:buNone/>
            </a:pPr>
            <a:r>
              <a:rPr lang="ne-NP" sz="2400" b="1" dirty="0">
                <a:solidFill>
                  <a:srgbClr val="0070C0"/>
                </a:solidFill>
                <a:latin typeface="Preeti" pitchFamily="2" charset="0"/>
                <a:cs typeface="Kalimati" panose="00000400000000000000" pitchFamily="2"/>
              </a:rPr>
              <a:t>दोस्रो चरणः </a:t>
            </a:r>
            <a:r>
              <a:rPr lang="ne-NP" sz="2400" dirty="0">
                <a:solidFill>
                  <a:schemeClr val="tx1">
                    <a:lumMod val="95000"/>
                    <a:lumOff val="5000"/>
                  </a:schemeClr>
                </a:solidFill>
                <a:latin typeface="Preeti" pitchFamily="2" charset="0"/>
                <a:cs typeface="Kalimati" panose="00000400000000000000" pitchFamily="2"/>
              </a:rPr>
              <a:t>कार्तिक २५ </a:t>
            </a:r>
            <a:r>
              <a:rPr lang="ne-NP" sz="2400" dirty="0">
                <a:solidFill>
                  <a:schemeClr val="tx1">
                    <a:lumMod val="95000"/>
                    <a:lumOff val="5000"/>
                  </a:schemeClr>
                </a:solidFill>
                <a:latin typeface="Times New Roman" panose="02020603050405020304" pitchFamily="18" charset="0"/>
                <a:cs typeface="Kalimati" panose="00000400000000000000" pitchFamily="2"/>
              </a:rPr>
              <a:t>देखि मंसिर ९</a:t>
            </a:r>
            <a:r>
              <a:rPr lang="en-US" sz="2400" dirty="0">
                <a:solidFill>
                  <a:schemeClr val="tx1">
                    <a:lumMod val="95000"/>
                    <a:lumOff val="5000"/>
                  </a:schemeClr>
                </a:solidFill>
                <a:latin typeface="Times New Roman" panose="02020603050405020304" pitchFamily="18" charset="0"/>
                <a:cs typeface="Kalimati" panose="00000400000000000000" pitchFamily="2"/>
              </a:rPr>
              <a:t> </a:t>
            </a:r>
            <a:r>
              <a:rPr lang="ne-NP" sz="2400" dirty="0">
                <a:solidFill>
                  <a:schemeClr val="tx1">
                    <a:lumMod val="95000"/>
                    <a:lumOff val="5000"/>
                  </a:schemeClr>
                </a:solidFill>
                <a:latin typeface="Times New Roman" panose="02020603050405020304" pitchFamily="18" charset="0"/>
                <a:cs typeface="Kalimati" panose="00000400000000000000" pitchFamily="2"/>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ne-NP"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ne-NP" sz="2400" dirty="0">
                <a:solidFill>
                  <a:schemeClr val="tx1">
                    <a:lumMod val="95000"/>
                    <a:lumOff val="5000"/>
                  </a:schemeClr>
                </a:solidFill>
                <a:latin typeface="Times New Roman" panose="02020603050405020304" pitchFamily="18" charset="0"/>
                <a:cs typeface="Kalimati" panose="00000400000000000000" pitchFamily="2"/>
              </a:rPr>
              <a:t>गणकले गर्नु पर्ने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pic>
        <p:nvPicPr>
          <p:cNvPr id="2" name="Picture 1"/>
          <p:cNvPicPr>
            <a:picLocks noChangeAspect="1"/>
          </p:cNvPicPr>
          <p:nvPr/>
        </p:nvPicPr>
        <p:blipFill>
          <a:blip r:embed="rId3"/>
          <a:stretch>
            <a:fillRect/>
          </a:stretch>
        </p:blipFill>
        <p:spPr>
          <a:xfrm>
            <a:off x="8765627" y="1068672"/>
            <a:ext cx="3378231" cy="1722051"/>
          </a:xfrm>
          <a:prstGeom prst="rect">
            <a:avLst/>
          </a:prstGeom>
        </p:spPr>
      </p:pic>
    </p:spTree>
    <p:extLst>
      <p:ext uri="{BB962C8B-B14F-4D97-AF65-F5344CB8AC3E}">
        <p14:creationId xmlns:p14="http://schemas.microsoft.com/office/powerpoint/2010/main" val="1397153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332768" y="968455"/>
            <a:ext cx="5922992"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उद्देश्य</a:t>
            </a:r>
          </a:p>
        </p:txBody>
      </p:sp>
      <p:sp>
        <p:nvSpPr>
          <p:cNvPr id="10" name="Text Placeholder 2"/>
          <p:cNvSpPr>
            <a:spLocks noGrp="1"/>
          </p:cNvSpPr>
          <p:nvPr>
            <p:ph type="body" sz="quarter" idx="4294967295"/>
          </p:nvPr>
        </p:nvSpPr>
        <p:spPr>
          <a:xfrm>
            <a:off x="142240" y="1859285"/>
            <a:ext cx="11856720" cy="3892292"/>
          </a:xfrm>
          <a:prstGeom prst="rect">
            <a:avLst/>
          </a:prstGeom>
        </p:spPr>
        <p:txBody>
          <a:bodyPr/>
          <a:lstStyle/>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a:t>
            </a:r>
          </a:p>
          <a:p>
            <a:pPr lvl="1" algn="just">
              <a:lnSpc>
                <a:spcPct val="150000"/>
              </a:lnSpc>
            </a:pPr>
            <a:r>
              <a:rPr lang="ne-NP">
                <a:solidFill>
                  <a:schemeClr val="tx1">
                    <a:lumMod val="95000"/>
                    <a:lumOff val="5000"/>
                  </a:schemeClr>
                </a:solidFill>
                <a:latin typeface="Preeti" pitchFamily="2" charset="0"/>
                <a:cs typeface="Kalimati" panose="00000400000000000000" pitchFamily="2"/>
              </a:rPr>
              <a:t>लोककल्याणको </a:t>
            </a:r>
            <a:r>
              <a:rPr lang="ne-NP" dirty="0">
                <a:solidFill>
                  <a:schemeClr val="tx1">
                    <a:lumMod val="95000"/>
                    <a:lumOff val="5000"/>
                  </a:schemeClr>
                </a:solidFill>
                <a:latin typeface="Preeti" pitchFamily="2" charset="0"/>
                <a:cs typeface="Kalimati" panose="00000400000000000000" pitchFamily="2"/>
              </a:rPr>
              <a:t>लागि नीति, योजना तथा कार्यक्रम तर्जुमा </a:t>
            </a:r>
            <a:r>
              <a:rPr lang="ne-NP">
                <a:solidFill>
                  <a:schemeClr val="tx1">
                    <a:lumMod val="95000"/>
                    <a:lumOff val="5000"/>
                  </a:schemeClr>
                </a:solidFill>
                <a:latin typeface="Preeti" pitchFamily="2" charset="0"/>
                <a:cs typeface="Kalimati" panose="00000400000000000000" pitchFamily="2"/>
              </a:rPr>
              <a:t>गर्न र अनुगमन तथा मूल्याङ्कन गर्न जनसांख्यिक तथ्याङ्क उपलब्ध गराउने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itle 2"/>
          <p:cNvSpPr txBox="1">
            <a:spLocks/>
          </p:cNvSpPr>
          <p:nvPr/>
        </p:nvSpPr>
        <p:spPr>
          <a:xfrm>
            <a:off x="2512814" y="822668"/>
            <a:ext cx="7488832"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ne-NP" sz="2800" b="1" dirty="0">
                <a:solidFill>
                  <a:srgbClr val="002060"/>
                </a:solidFill>
                <a:latin typeface="Ganesh" pitchFamily="2" charset="0"/>
                <a:cs typeface="Kalimati" panose="00000400000000000000" pitchFamily="2"/>
              </a:rPr>
              <a:t>नेपालमा जनगणनाको संक्षिप्त इतिहास</a:t>
            </a:r>
          </a:p>
        </p:txBody>
      </p:sp>
      <p:sp>
        <p:nvSpPr>
          <p:cNvPr id="20" name="Slide Number Placeholder 19"/>
          <p:cNvSpPr>
            <a:spLocks noGrp="1"/>
          </p:cNvSpPr>
          <p:nvPr>
            <p:ph type="sldNum" sz="quarter" idx="11"/>
          </p:nvPr>
        </p:nvSpPr>
        <p:spPr>
          <a:xfrm>
            <a:off x="11795760" y="6457950"/>
            <a:ext cx="381000" cy="372464"/>
          </a:xfrm>
        </p:spPr>
        <p:txBody>
          <a:bodyPr/>
          <a:lstStyle/>
          <a:p>
            <a:pPr algn="ctr"/>
            <a:fld id="{2840B2E4-A264-431E-ABDE-38E3BCDA5876}" type="slidenum">
              <a:rPr lang="en-US">
                <a:latin typeface="Fontasy Himali" panose="04020500000000000000" pitchFamily="82" charset="0"/>
              </a:rPr>
              <a:pPr algn="ctr"/>
              <a:t>5</a:t>
            </a:fld>
            <a:endParaRPr lang="en-US" dirty="0">
              <a:latin typeface="Fontasy Himali" panose="04020500000000000000" pitchFamily="82" charset="0"/>
            </a:endParaRPr>
          </a:p>
        </p:txBody>
      </p:sp>
      <p:grpSp>
        <p:nvGrpSpPr>
          <p:cNvPr id="37" name="Group 36">
            <a:extLst>
              <a:ext uri="{FF2B5EF4-FFF2-40B4-BE49-F238E27FC236}">
                <a16:creationId xmlns:a16="http://schemas.microsoft.com/office/drawing/2014/main" id="{EC84DBE3-D5E6-409C-8303-FF53EC4254D4}"/>
              </a:ext>
            </a:extLst>
          </p:cNvPr>
          <p:cNvGrpSpPr/>
          <p:nvPr/>
        </p:nvGrpSpPr>
        <p:grpSpPr>
          <a:xfrm>
            <a:off x="803950" y="1544743"/>
            <a:ext cx="10882713" cy="669317"/>
            <a:chOff x="3131839" y="1491630"/>
            <a:chExt cx="5256585" cy="576064"/>
          </a:xfrm>
        </p:grpSpPr>
        <p:sp>
          <p:nvSpPr>
            <p:cNvPr id="38" name="Rectangle 37">
              <a:extLst>
                <a:ext uri="{FF2B5EF4-FFF2-40B4-BE49-F238E27FC236}">
                  <a16:creationId xmlns:a16="http://schemas.microsoft.com/office/drawing/2014/main" id="{728F8ED4-88C0-4725-8F74-009043329C31}"/>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9" name="Right Triangle 38">
              <a:extLst>
                <a:ext uri="{FF2B5EF4-FFF2-40B4-BE49-F238E27FC236}">
                  <a16:creationId xmlns:a16="http://schemas.microsoft.com/office/drawing/2014/main" id="{85513BD5-785C-40E0-920E-063CA0D26E60}"/>
                </a:ext>
              </a:extLst>
            </p:cNvPr>
            <p:cNvSpPr/>
            <p:nvPr/>
          </p:nvSpPr>
          <p:spPr>
            <a:xfrm rot="5400000">
              <a:off x="3040694" y="1582776"/>
              <a:ext cx="576000" cy="39371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grpSp>
        <p:nvGrpSpPr>
          <p:cNvPr id="43" name="Group 42">
            <a:extLst>
              <a:ext uri="{FF2B5EF4-FFF2-40B4-BE49-F238E27FC236}">
                <a16:creationId xmlns:a16="http://schemas.microsoft.com/office/drawing/2014/main" id="{99E22C33-4C21-4A47-8619-581F70A08BDB}"/>
              </a:ext>
            </a:extLst>
          </p:cNvPr>
          <p:cNvGrpSpPr/>
          <p:nvPr/>
        </p:nvGrpSpPr>
        <p:grpSpPr>
          <a:xfrm>
            <a:off x="815465" y="2431396"/>
            <a:ext cx="10871198" cy="929895"/>
            <a:chOff x="3131840" y="1491630"/>
            <a:chExt cx="5256584" cy="576064"/>
          </a:xfrm>
        </p:grpSpPr>
        <p:sp>
          <p:nvSpPr>
            <p:cNvPr id="44" name="Rectangle 43">
              <a:extLst>
                <a:ext uri="{FF2B5EF4-FFF2-40B4-BE49-F238E27FC236}">
                  <a16:creationId xmlns:a16="http://schemas.microsoft.com/office/drawing/2014/main" id="{001F0B9C-326B-4F4A-A97E-4267BC994B88}"/>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5" name="Right Triangle 44">
              <a:extLst>
                <a:ext uri="{FF2B5EF4-FFF2-40B4-BE49-F238E27FC236}">
                  <a16:creationId xmlns:a16="http://schemas.microsoft.com/office/drawing/2014/main" id="{BE6E7B2D-5049-4177-9627-779E7DEF9BD3}"/>
                </a:ext>
              </a:extLst>
            </p:cNvPr>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46" name="TextBox 45">
            <a:extLst>
              <a:ext uri="{FF2B5EF4-FFF2-40B4-BE49-F238E27FC236}">
                <a16:creationId xmlns:a16="http://schemas.microsoft.com/office/drawing/2014/main" id="{90F593F3-4B9B-4736-8C29-3A369544073C}"/>
              </a:ext>
            </a:extLst>
          </p:cNvPr>
          <p:cNvSpPr txBox="1"/>
          <p:nvPr/>
        </p:nvSpPr>
        <p:spPr>
          <a:xfrm>
            <a:off x="1316121" y="1719463"/>
            <a:ext cx="10145773" cy="461665"/>
          </a:xfrm>
          <a:prstGeom prst="rect">
            <a:avLst/>
          </a:prstGeom>
          <a:noFill/>
        </p:spPr>
        <p:txBody>
          <a:bodyPr wrap="square" rtlCol="0">
            <a:spAutoFit/>
          </a:bodyPr>
          <a:lstStyle/>
          <a:p>
            <a:r>
              <a:rPr lang="ne-NP" sz="2400" dirty="0">
                <a:latin typeface="Preeti" pitchFamily="2" charset="0"/>
                <a:cs typeface="Kalimati" panose="00000400000000000000" pitchFamily="2"/>
              </a:rPr>
              <a:t>नेपालमा वि.सं. १९६८ (सन् १९११) देखि जनगणना गर्ने काम शुरु भएको हो ।</a:t>
            </a:r>
          </a:p>
        </p:txBody>
      </p:sp>
      <p:sp>
        <p:nvSpPr>
          <p:cNvPr id="47" name="TextBox 46">
            <a:extLst>
              <a:ext uri="{FF2B5EF4-FFF2-40B4-BE49-F238E27FC236}">
                <a16:creationId xmlns:a16="http://schemas.microsoft.com/office/drawing/2014/main" id="{F3844D21-CE5D-4D78-9C9F-22149B0958F7}"/>
              </a:ext>
            </a:extLst>
          </p:cNvPr>
          <p:cNvSpPr txBox="1"/>
          <p:nvPr/>
        </p:nvSpPr>
        <p:spPr>
          <a:xfrm>
            <a:off x="1316121" y="2731683"/>
            <a:ext cx="10115954" cy="461665"/>
          </a:xfrm>
          <a:prstGeom prst="rect">
            <a:avLst/>
          </a:prstGeom>
          <a:noFill/>
        </p:spPr>
        <p:txBody>
          <a:bodyPr wrap="square" rtlCol="0">
            <a:spAutoFit/>
          </a:bodyPr>
          <a:lstStyle/>
          <a:p>
            <a:r>
              <a:rPr lang="ne-NP" sz="2400">
                <a:latin typeface="Preeti" pitchFamily="2" charset="0"/>
                <a:cs typeface="Kalimati" panose="00000400000000000000" pitchFamily="2"/>
              </a:rPr>
              <a:t>प्रत्येक </a:t>
            </a:r>
            <a:r>
              <a:rPr lang="ne-NP" sz="2400" dirty="0">
                <a:latin typeface="Preeti" pitchFamily="2" charset="0"/>
                <a:cs typeface="Kalimati" panose="00000400000000000000" pitchFamily="2"/>
              </a:rPr>
              <a:t>१०/१० वर्षको अन्तरमा जनगणना सञ्चालन हुँदै</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आएको छ ।</a:t>
            </a:r>
          </a:p>
        </p:txBody>
      </p:sp>
      <p:grpSp>
        <p:nvGrpSpPr>
          <p:cNvPr id="30" name="Group 29"/>
          <p:cNvGrpSpPr/>
          <p:nvPr/>
        </p:nvGrpSpPr>
        <p:grpSpPr>
          <a:xfrm>
            <a:off x="821630" y="4749705"/>
            <a:ext cx="10871199" cy="998895"/>
            <a:chOff x="3131840" y="1491630"/>
            <a:chExt cx="5256584" cy="576064"/>
          </a:xfrm>
        </p:grpSpPr>
        <p:sp>
          <p:nvSpPr>
            <p:cNvPr id="31" name="Rectangle 30"/>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2" name="Right Triangle 31"/>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4" name="Rectangle 3"/>
          <p:cNvSpPr/>
          <p:nvPr/>
        </p:nvSpPr>
        <p:spPr>
          <a:xfrm>
            <a:off x="1316121" y="4911855"/>
            <a:ext cx="9075683" cy="830997"/>
          </a:xfrm>
          <a:prstGeom prst="rect">
            <a:avLst/>
          </a:prstGeom>
        </p:spPr>
        <p:txBody>
          <a:bodyPr wrap="square">
            <a:spAutoFit/>
          </a:bodyPr>
          <a:lstStyle/>
          <a:p>
            <a:pPr algn="just">
              <a:spcBef>
                <a:spcPts val="400"/>
              </a:spcBef>
              <a:spcAft>
                <a:spcPts val="400"/>
              </a:spcAft>
              <a:tabLst>
                <a:tab pos="3429000" algn="l"/>
              </a:tabLst>
            </a:pPr>
            <a:r>
              <a:rPr lang="ne-NP" sz="2400">
                <a:latin typeface="Preeti"/>
                <a:ea typeface="Calibri"/>
                <a:cs typeface="Kalimati" panose="00000400000000000000" pitchFamily="2"/>
              </a:rPr>
              <a:t>जनगणना आर्थिक स्रोत साधन र जनशक्ति परिचालनको हिसाबले</a:t>
            </a:r>
            <a:r>
              <a:rPr lang="en-US" sz="2400">
                <a:latin typeface="Preeti"/>
                <a:ea typeface="Calibri"/>
                <a:cs typeface="Kalimati" panose="00000400000000000000" pitchFamily="2"/>
              </a:rPr>
              <a:t> </a:t>
            </a:r>
            <a:r>
              <a:rPr lang="ne-NP" sz="2400">
                <a:latin typeface="Preeti"/>
                <a:ea typeface="Calibri"/>
                <a:cs typeface="Kalimati" panose="00000400000000000000" pitchFamily="2"/>
              </a:rPr>
              <a:t>राष्ट्रव्यापी</a:t>
            </a:r>
            <a:r>
              <a:rPr lang="en-US" sz="2400">
                <a:latin typeface="Preeti"/>
                <a:ea typeface="Calibri"/>
                <a:cs typeface="Kalimati" panose="00000400000000000000" pitchFamily="2"/>
              </a:rPr>
              <a:t> </a:t>
            </a:r>
            <a:r>
              <a:rPr lang="ne-NP" sz="2400">
                <a:latin typeface="Preeti"/>
                <a:ea typeface="Calibri"/>
                <a:cs typeface="Kalimati" panose="00000400000000000000" pitchFamily="2"/>
              </a:rPr>
              <a:t>एक महाअभियान हो । </a:t>
            </a:r>
            <a:endParaRPr lang="ne-NP" sz="2400" dirty="0">
              <a:latin typeface="Preeti"/>
              <a:ea typeface="Calibri"/>
              <a:cs typeface="Kalimati" panose="00000400000000000000" pitchFamily="2"/>
            </a:endParaRPr>
          </a:p>
        </p:txBody>
      </p:sp>
      <p:grpSp>
        <p:nvGrpSpPr>
          <p:cNvPr id="57" name="Group 56">
            <a:extLst>
              <a:ext uri="{FF2B5EF4-FFF2-40B4-BE49-F238E27FC236}">
                <a16:creationId xmlns:a16="http://schemas.microsoft.com/office/drawing/2014/main" id="{99E22C33-4C21-4A47-8619-581F70A08BDB}"/>
              </a:ext>
            </a:extLst>
          </p:cNvPr>
          <p:cNvGrpSpPr/>
          <p:nvPr/>
        </p:nvGrpSpPr>
        <p:grpSpPr>
          <a:xfrm>
            <a:off x="815465" y="3617665"/>
            <a:ext cx="10871198" cy="929895"/>
            <a:chOff x="3131840" y="1491630"/>
            <a:chExt cx="5256584" cy="576064"/>
          </a:xfrm>
        </p:grpSpPr>
        <p:sp>
          <p:nvSpPr>
            <p:cNvPr id="58" name="Rectangle 57">
              <a:extLst>
                <a:ext uri="{FF2B5EF4-FFF2-40B4-BE49-F238E27FC236}">
                  <a16:creationId xmlns:a16="http://schemas.microsoft.com/office/drawing/2014/main" id="{001F0B9C-326B-4F4A-A97E-4267BC994B88}"/>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59" name="Right Triangle 58">
              <a:extLst>
                <a:ext uri="{FF2B5EF4-FFF2-40B4-BE49-F238E27FC236}">
                  <a16:creationId xmlns:a16="http://schemas.microsoft.com/office/drawing/2014/main" id="{BE6E7B2D-5049-4177-9627-779E7DEF9BD3}"/>
                </a:ext>
              </a:extLst>
            </p:cNvPr>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48" name="TextBox 47">
            <a:extLst>
              <a:ext uri="{FF2B5EF4-FFF2-40B4-BE49-F238E27FC236}">
                <a16:creationId xmlns:a16="http://schemas.microsoft.com/office/drawing/2014/main" id="{A5CBD66C-6444-4E6A-9285-CD4D24B53DBE}"/>
              </a:ext>
            </a:extLst>
          </p:cNvPr>
          <p:cNvSpPr txBox="1"/>
          <p:nvPr/>
        </p:nvSpPr>
        <p:spPr>
          <a:xfrm>
            <a:off x="1184393" y="3655346"/>
            <a:ext cx="10026562" cy="830997"/>
          </a:xfrm>
          <a:prstGeom prst="rect">
            <a:avLst/>
          </a:prstGeom>
          <a:noFill/>
        </p:spPr>
        <p:txBody>
          <a:bodyPr wrap="square" rtlCol="0">
            <a:spAutoFit/>
          </a:bodyPr>
          <a:lstStyle/>
          <a:p>
            <a:pPr marR="0" algn="just">
              <a:spcBef>
                <a:spcPts val="400"/>
              </a:spcBef>
              <a:spcAft>
                <a:spcPts val="400"/>
              </a:spcAft>
              <a:tabLst>
                <a:tab pos="3429000" algn="l"/>
              </a:tabLst>
            </a:pPr>
            <a:r>
              <a:rPr lang="ne-NP" sz="2400">
                <a:latin typeface="Preeti"/>
                <a:ea typeface="Calibri"/>
                <a:cs typeface="Kalimati" panose="00000400000000000000" pitchFamily="2"/>
              </a:rPr>
              <a:t>वि.सं. २०७८ को राष्ट्रिय जनगणना नेपालको बाह्रौं र वि.सं. २०७२ मा जारी</a:t>
            </a:r>
            <a:r>
              <a:rPr lang="en-US" sz="2400">
                <a:latin typeface="Preeti"/>
                <a:ea typeface="Calibri"/>
                <a:cs typeface="Kalimati" panose="00000400000000000000" pitchFamily="2"/>
              </a:rPr>
              <a:t> </a:t>
            </a:r>
            <a:r>
              <a:rPr lang="ne-NP" sz="2400">
                <a:latin typeface="Preeti"/>
                <a:ea typeface="Calibri"/>
                <a:cs typeface="Kalimati" panose="00000400000000000000" pitchFamily="2"/>
              </a:rPr>
              <a:t>भएको </a:t>
            </a:r>
            <a:r>
              <a:rPr lang="en-US" sz="2400">
                <a:latin typeface="Preeti"/>
                <a:ea typeface="Calibri"/>
                <a:cs typeface="Kalimati" panose="00000400000000000000" pitchFamily="2"/>
              </a:rPr>
              <a:t> </a:t>
            </a:r>
            <a:r>
              <a:rPr lang="ne-NP" sz="2400">
                <a:latin typeface="Preeti"/>
                <a:ea typeface="Calibri"/>
                <a:cs typeface="Kalimati" panose="00000400000000000000" pitchFamily="2"/>
              </a:rPr>
              <a:t>नेपालको संविधान बमोजिमको संघीय प्रणालीको पहिलो जनगणना हो । </a:t>
            </a:r>
            <a:endParaRPr lang="ne-NP" sz="2400" dirty="0">
              <a:latin typeface="Preeti"/>
              <a:ea typeface="Calibri"/>
              <a:cs typeface="Kalimati" panose="00000400000000000000" pitchFamily="2"/>
            </a:endParaRPr>
          </a:p>
        </p:txBody>
      </p:sp>
      <p:grpSp>
        <p:nvGrpSpPr>
          <p:cNvPr id="60" name="Group 59"/>
          <p:cNvGrpSpPr/>
          <p:nvPr/>
        </p:nvGrpSpPr>
        <p:grpSpPr>
          <a:xfrm>
            <a:off x="837326" y="5958502"/>
            <a:ext cx="10958434" cy="998895"/>
            <a:chOff x="3131839" y="1491630"/>
            <a:chExt cx="5256585" cy="576064"/>
          </a:xfrm>
        </p:grpSpPr>
        <p:sp>
          <p:nvSpPr>
            <p:cNvPr id="61" name="Rectangle 60"/>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62" name="Right Triangle 61"/>
            <p:cNvSpPr/>
            <p:nvPr/>
          </p:nvSpPr>
          <p:spPr>
            <a:xfrm rot="5400000">
              <a:off x="3040694" y="1582776"/>
              <a:ext cx="576000" cy="39371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sp>
        <p:nvSpPr>
          <p:cNvPr id="63" name="TextBox 62"/>
          <p:cNvSpPr txBox="1"/>
          <p:nvPr/>
        </p:nvSpPr>
        <p:spPr>
          <a:xfrm>
            <a:off x="1507887" y="6039807"/>
            <a:ext cx="8771125" cy="830997"/>
          </a:xfrm>
          <a:prstGeom prst="rect">
            <a:avLst/>
          </a:prstGeom>
          <a:noFill/>
        </p:spPr>
        <p:txBody>
          <a:bodyPr wrap="square" rtlCol="0">
            <a:spAutoFit/>
          </a:bodyPr>
          <a:lstStyle/>
          <a:p>
            <a:pPr marR="0" algn="just">
              <a:spcBef>
                <a:spcPts val="400"/>
              </a:spcBef>
              <a:spcAft>
                <a:spcPts val="400"/>
              </a:spcAft>
              <a:tabLst>
                <a:tab pos="3429000" algn="l"/>
              </a:tabLst>
            </a:pPr>
            <a:r>
              <a:rPr lang="ne-NP" sz="2400" dirty="0">
                <a:latin typeface="Preeti"/>
                <a:ea typeface="Calibri"/>
                <a:cs typeface="Kalimati" panose="00000400000000000000" pitchFamily="2"/>
              </a:rPr>
              <a:t>वि.सं. २०१५ मा केन्द्रीय तथ्याङ्क विभागको स्थापना भए पश्चात जनगणनाको</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कार्य विभागले सञ्चालन गर्दै आएको छ । </a:t>
            </a:r>
          </a:p>
        </p:txBody>
      </p:sp>
    </p:spTree>
    <p:extLst>
      <p:ext uri="{BB962C8B-B14F-4D97-AF65-F5344CB8AC3E}">
        <p14:creationId xmlns:p14="http://schemas.microsoft.com/office/powerpoint/2010/main" val="1154856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1"/>
          <p:cNvSpPr txBox="1">
            <a:spLocks/>
          </p:cNvSpPr>
          <p:nvPr/>
        </p:nvSpPr>
        <p:spPr>
          <a:xfrm>
            <a:off x="1591295" y="848804"/>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सञ्चालनको कानूनी प्रावधान</a:t>
            </a:r>
          </a:p>
          <a:p>
            <a:pPr marL="0" indent="0" algn="ctr">
              <a:buNone/>
            </a:pPr>
            <a:endParaRPr lang="ne-NP" sz="2800" dirty="0">
              <a:solidFill>
                <a:srgbClr val="002060"/>
              </a:solidFill>
              <a:latin typeface="Ganesh" pitchFamily="2" charset="0"/>
              <a:cs typeface="Kalimati" panose="00000400000000000000" pitchFamily="2"/>
            </a:endParaRPr>
          </a:p>
        </p:txBody>
      </p:sp>
      <p:sp>
        <p:nvSpPr>
          <p:cNvPr id="7" name="Rectangle 6"/>
          <p:cNvSpPr/>
          <p:nvPr/>
        </p:nvSpPr>
        <p:spPr>
          <a:xfrm>
            <a:off x="269479" y="3452313"/>
            <a:ext cx="8244663" cy="3416320"/>
          </a:xfrm>
          <a:prstGeom prst="rect">
            <a:avLst/>
          </a:prstGeom>
        </p:spPr>
        <p:txBody>
          <a:bodyPr wrap="square">
            <a:spAutoFit/>
          </a:bodyPr>
          <a:lstStyle/>
          <a:p>
            <a:pPr algn="just">
              <a:lnSpc>
                <a:spcPct val="150000"/>
              </a:lnSpc>
            </a:pPr>
            <a:r>
              <a:rPr lang="hi-IN" sz="2400" dirty="0">
                <a:latin typeface="Preeti"/>
                <a:ea typeface="Calibri"/>
                <a:cs typeface="Kalimati" pitchFamily="2"/>
              </a:rPr>
              <a:t>राष्ट्रिय</a:t>
            </a:r>
            <a:r>
              <a:rPr lang="en-US" sz="2400" dirty="0">
                <a:latin typeface="Preeti"/>
                <a:ea typeface="Calibri"/>
                <a:cs typeface="Kalimati" pitchFamily="2"/>
              </a:rPr>
              <a:t> </a:t>
            </a:r>
            <a:r>
              <a:rPr lang="hi-IN" sz="2400" dirty="0">
                <a:latin typeface="Preeti"/>
                <a:ea typeface="Calibri"/>
                <a:cs typeface="Kalimati" pitchFamily="2"/>
              </a:rPr>
              <a:t>जनगणना </a:t>
            </a:r>
            <a:r>
              <a:rPr lang="hi-IN" sz="2400">
                <a:latin typeface="Preeti"/>
                <a:ea typeface="Calibri"/>
                <a:cs typeface="Kalimati" pitchFamily="2"/>
              </a:rPr>
              <a:t>सञ्चालनका लागि</a:t>
            </a:r>
            <a:r>
              <a:rPr lang="ne-NP" sz="2400">
                <a:latin typeface="Preeti"/>
                <a:ea typeface="Calibri"/>
                <a:cs typeface="Kalimati" pitchFamily="2"/>
              </a:rPr>
              <a:t> </a:t>
            </a:r>
            <a:r>
              <a:rPr lang="hi-IN" sz="2400">
                <a:latin typeface="Preeti"/>
                <a:ea typeface="Calibri"/>
                <a:cs typeface="Kalimati" pitchFamily="2"/>
              </a:rPr>
              <a:t>मूख्य कानूनी तथा नीतिगत</a:t>
            </a:r>
            <a:endParaRPr lang="ne-NP" sz="2400">
              <a:latin typeface="Preeti"/>
              <a:ea typeface="Calibri"/>
              <a:cs typeface="Kalimati" pitchFamily="2"/>
            </a:endParaRPr>
          </a:p>
          <a:p>
            <a:pPr algn="just">
              <a:lnSpc>
                <a:spcPct val="150000"/>
              </a:lnSpc>
            </a:pPr>
            <a:r>
              <a:rPr lang="hi-IN" sz="2400">
                <a:latin typeface="Preeti"/>
                <a:ea typeface="Calibri"/>
                <a:cs typeface="Kalimati" pitchFamily="2"/>
              </a:rPr>
              <a:t>आधार </a:t>
            </a:r>
            <a:r>
              <a:rPr lang="ne-NP" sz="2400">
                <a:latin typeface="Preeti"/>
                <a:ea typeface="Calibri"/>
                <a:cs typeface="Kalimati" pitchFamily="2"/>
              </a:rPr>
              <a:t>देहाय बमोजिम </a:t>
            </a:r>
            <a:r>
              <a:rPr lang="hi-IN" sz="2400">
                <a:latin typeface="Preeti"/>
                <a:ea typeface="Calibri"/>
                <a:cs typeface="Kalimati" pitchFamily="2"/>
              </a:rPr>
              <a:t>रहेका छन् । </a:t>
            </a:r>
            <a:r>
              <a:rPr lang="ne-NP" sz="2400">
                <a:latin typeface="Preeti"/>
                <a:ea typeface="Calibri"/>
                <a:cs typeface="Kalimati" pitchFamily="2"/>
              </a:rPr>
              <a:t> </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नेपालको संविधान</a:t>
            </a: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तथ्याङ्क ऐन,</a:t>
            </a:r>
            <a:r>
              <a:rPr lang="en-US" sz="2400" dirty="0">
                <a:latin typeface="Preeti"/>
                <a:ea typeface="Calibri"/>
                <a:cs typeface="Kalimati" pitchFamily="2"/>
              </a:rPr>
              <a:t> </a:t>
            </a:r>
            <a:r>
              <a:rPr lang="hi-IN" sz="2400" dirty="0">
                <a:latin typeface="Preeti"/>
                <a:ea typeface="Calibri"/>
                <a:cs typeface="Kalimati" pitchFamily="2"/>
              </a:rPr>
              <a:t>२०१५</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Kalimati" panose="00000400000000000000" pitchFamily="2"/>
              </a:rPr>
              <a:t> </a:t>
            </a:r>
            <a:r>
              <a:rPr lang="ne-NP" sz="2400">
                <a:latin typeface="Times New Roman" panose="02020603050405020304" pitchFamily="18" charset="0"/>
                <a:ea typeface="Calibri"/>
                <a:cs typeface="Kalimati" panose="00000400000000000000" pitchFamily="2"/>
              </a:rPr>
              <a:t>तथ्याङ्क नियमहरु, </a:t>
            </a:r>
            <a:r>
              <a:rPr lang="ne-NP" sz="2400" dirty="0">
                <a:latin typeface="Times New Roman" panose="02020603050405020304" pitchFamily="18" charset="0"/>
                <a:ea typeface="Calibri"/>
                <a:cs typeface="Kalimati" panose="00000400000000000000" pitchFamily="2"/>
              </a:rPr>
              <a:t>२०४१</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राष्ट्रिय</a:t>
            </a:r>
            <a:r>
              <a:rPr lang="ne-NP" sz="2400" dirty="0">
                <a:latin typeface="Preeti"/>
                <a:ea typeface="Calibri"/>
                <a:cs typeface="Kalimati" pitchFamily="2"/>
              </a:rPr>
              <a:t> </a:t>
            </a:r>
            <a:r>
              <a:rPr lang="hi-IN" sz="2400" dirty="0">
                <a:latin typeface="Preeti"/>
                <a:ea typeface="Calibri"/>
                <a:cs typeface="Kalimati" pitchFamily="2"/>
              </a:rPr>
              <a:t>जनगणना सञ्चालन तथा व्यवस्थापन आदेश, २०७६</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राष्ट्रिय जनगणना सञ्चालन निर्देशिका, </a:t>
            </a:r>
            <a:r>
              <a:rPr lang="ne-NP" sz="2400">
                <a:latin typeface="Preeti"/>
                <a:ea typeface="Calibri"/>
                <a:cs typeface="Kalimati" pitchFamily="2"/>
              </a:rPr>
              <a:t>२०७७</a:t>
            </a:r>
            <a:r>
              <a:rPr lang="en-US" sz="2400">
                <a:latin typeface="Preeti"/>
                <a:ea typeface="Calibri"/>
                <a:cs typeface="Kalimati" pitchFamily="2"/>
              </a:rPr>
              <a:t> </a:t>
            </a:r>
            <a:endParaRPr lang="ne-NP" sz="2400" dirty="0">
              <a:latin typeface="Preeti"/>
              <a:ea typeface="Calibri"/>
              <a:cs typeface="Kalimati" pitchFamily="2"/>
            </a:endParaRPr>
          </a:p>
        </p:txBody>
      </p:sp>
      <p:sp>
        <p:nvSpPr>
          <p:cNvPr id="8" name="Oval 7"/>
          <p:cNvSpPr/>
          <p:nvPr/>
        </p:nvSpPr>
        <p:spPr>
          <a:xfrm>
            <a:off x="5136875" y="1227245"/>
            <a:ext cx="2329877" cy="2239996"/>
          </a:xfrm>
          <a:prstGeom prst="ellipse">
            <a:avLst/>
          </a:prstGeom>
          <a:solidFill>
            <a:schemeClr val="accent1">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3" descr="H:\CBS_Tutorial\PPT Templates\background-with-advocacy-elements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2806" y="1619663"/>
            <a:ext cx="1558065" cy="150974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1"/>
          </p:nvPr>
        </p:nvSpPr>
        <p:spPr>
          <a:xfrm>
            <a:off x="11760200" y="6486666"/>
            <a:ext cx="431800" cy="371334"/>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pic>
        <p:nvPicPr>
          <p:cNvPr id="5" name="Picture 4">
            <a:extLst>
              <a:ext uri="{FF2B5EF4-FFF2-40B4-BE49-F238E27FC236}">
                <a16:creationId xmlns:a16="http://schemas.microsoft.com/office/drawing/2014/main" id="{BAF06E17-E5A3-4AE1-8AC2-36DB788CE816}"/>
              </a:ext>
            </a:extLst>
          </p:cNvPr>
          <p:cNvPicPr>
            <a:picLocks noChangeAspect="1"/>
          </p:cNvPicPr>
          <p:nvPr/>
        </p:nvPicPr>
        <p:blipFill rotWithShape="1">
          <a:blip r:embed="rId3"/>
          <a:srcRect l="40378" t="36124" r="40512" b="17313"/>
          <a:stretch/>
        </p:blipFill>
        <p:spPr>
          <a:xfrm>
            <a:off x="9486910" y="1021798"/>
            <a:ext cx="2033118" cy="2786536"/>
          </a:xfrm>
          <a:prstGeom prst="rect">
            <a:avLst/>
          </a:prstGeom>
        </p:spPr>
      </p:pic>
      <p:pic>
        <p:nvPicPr>
          <p:cNvPr id="10" name="Picture 2" descr="Features of Nepal constitution 2072">
            <a:extLst>
              <a:ext uri="{FF2B5EF4-FFF2-40B4-BE49-F238E27FC236}">
                <a16:creationId xmlns:a16="http://schemas.microsoft.com/office/drawing/2014/main" id="{9E3ECEE8-47DB-4E85-A1EF-92A1F5667F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735" r="29082"/>
          <a:stretch/>
        </p:blipFill>
        <p:spPr bwMode="auto">
          <a:xfrm>
            <a:off x="727830" y="848804"/>
            <a:ext cx="1726930" cy="22541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CBS_Tutorial\Downloads\राष्ट्रिय जनगणना सञ्चालन तथा व्यवस्थापन आदेश, २०७६-1.jpg">
            <a:extLst>
              <a:ext uri="{FF2B5EF4-FFF2-40B4-BE49-F238E27FC236}">
                <a16:creationId xmlns:a16="http://schemas.microsoft.com/office/drawing/2014/main" id="{BE129900-97B6-40F2-9DB4-E87CB897544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8769"/>
          <a:stretch/>
        </p:blipFill>
        <p:spPr bwMode="auto">
          <a:xfrm>
            <a:off x="9165730" y="3895776"/>
            <a:ext cx="2115426" cy="21600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CDD9537-7AE1-47C8-BD33-5B0EE7DAA419}"/>
              </a:ext>
            </a:extLst>
          </p:cNvPr>
          <p:cNvSpPr txBox="1"/>
          <p:nvPr/>
        </p:nvSpPr>
        <p:spPr>
          <a:xfrm>
            <a:off x="4632207" y="6499301"/>
            <a:ext cx="6103088" cy="369332"/>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endParaRPr lang="en-US" dirty="0"/>
          </a:p>
        </p:txBody>
      </p:sp>
    </p:spTree>
    <p:extLst>
      <p:ext uri="{BB962C8B-B14F-4D97-AF65-F5344CB8AC3E}">
        <p14:creationId xmlns:p14="http://schemas.microsoft.com/office/powerpoint/2010/main" val="2374374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83779" y="2345704"/>
            <a:ext cx="11731013" cy="4524315"/>
          </a:xfrm>
          <a:prstGeom prst="rect">
            <a:avLst/>
          </a:prstGeom>
        </p:spPr>
        <p:txBody>
          <a:bodyPr wrap="square">
            <a:spAutoFit/>
          </a:bodyPr>
          <a:lstStyle/>
          <a:p>
            <a:pPr marL="342900" indent="-342900" algn="just">
              <a:lnSpc>
                <a:spcPct val="150000"/>
              </a:lnSpc>
              <a:buFont typeface="Arial" pitchFamily="34" charset="0"/>
              <a:buChar char="•"/>
            </a:pPr>
            <a:r>
              <a:rPr lang="ne-NP" sz="2400" dirty="0">
                <a:latin typeface="Preeti" pitchFamily="2" charset="0"/>
                <a:cs typeface="Kalimati" pitchFamily="2"/>
              </a:rPr>
              <a:t>तथ्याङ्क ऐनले </a:t>
            </a:r>
            <a:r>
              <a:rPr lang="hi-IN" sz="2400" dirty="0">
                <a:latin typeface="Preeti" pitchFamily="2" charset="0"/>
                <a:cs typeface="Kalimati" pitchFamily="2"/>
              </a:rPr>
              <a:t>केन्द्रीय तथ्याङ्क विभागका महानिर्देशक</a:t>
            </a:r>
            <a:r>
              <a:rPr lang="ne-NP" sz="2400" dirty="0">
                <a:latin typeface="Preeti" pitchFamily="2" charset="0"/>
                <a:cs typeface="Kalimati" pitchFamily="2"/>
              </a:rPr>
              <a:t>लाई</a:t>
            </a:r>
            <a:r>
              <a:rPr lang="hi-IN" sz="2400" dirty="0">
                <a:latin typeface="Preeti" pitchFamily="2" charset="0"/>
                <a:cs typeface="Kalimati" pitchFamily="2"/>
              </a:rPr>
              <a:t> तथ्याङ्क संकलनका लागि कर्मचारी खटाउने</a:t>
            </a:r>
            <a:r>
              <a:rPr lang="ne-NP" sz="2400" dirty="0">
                <a:latin typeface="Preeti" pitchFamily="2" charset="0"/>
                <a:cs typeface="Kalimati" pitchFamily="2"/>
              </a:rPr>
              <a:t> अधिकार दिएको छ ।</a:t>
            </a:r>
          </a:p>
          <a:p>
            <a:pPr marL="342900" indent="-342900" algn="just">
              <a:lnSpc>
                <a:spcPct val="150000"/>
              </a:lnSpc>
              <a:buFont typeface="Arial" pitchFamily="34" charset="0"/>
              <a:buChar char="•"/>
            </a:pPr>
            <a:r>
              <a:rPr lang="ne-NP" sz="2400" dirty="0">
                <a:latin typeface="Preeti" pitchFamily="2" charset="0"/>
                <a:cs typeface="Kalimati" pitchFamily="2"/>
              </a:rPr>
              <a:t>विवरण सङ्लन गर्ने जो कोहीले कसैको पनि गोपनियता भङ्ग हुने गरी व्यक्तिगत पहिचान हुने विवरण सार्वजनिक गरेमा ऐनबाट कारवाही हुन्छ ।</a:t>
            </a:r>
          </a:p>
          <a:p>
            <a:pPr marL="342900" indent="-342900" algn="just">
              <a:lnSpc>
                <a:spcPct val="150000"/>
              </a:lnSpc>
              <a:buFont typeface="Arial" pitchFamily="34" charset="0"/>
              <a:buChar char="•"/>
            </a:pPr>
            <a:r>
              <a:rPr lang="ne-NP" sz="2400" dirty="0">
                <a:latin typeface="Preeti" pitchFamily="2" charset="0"/>
                <a:cs typeface="Kalimati" pitchFamily="2"/>
              </a:rPr>
              <a:t>मागेको विवरण नदिएमा वा दिन इन्कार गरेमा वा विवरण नदिनु भनी प्रचार प्रसार गरेमा त्यस्ता व्यक्तिलाई जरिवाना र सजाय हुन्छ ।</a:t>
            </a:r>
          </a:p>
          <a:p>
            <a:pPr marL="342900" indent="-342900" algn="just">
              <a:lnSpc>
                <a:spcPct val="150000"/>
              </a:lnSpc>
              <a:buFont typeface="Arial" pitchFamily="34" charset="0"/>
              <a:buChar char="•"/>
            </a:pPr>
            <a:r>
              <a:rPr lang="ne-NP" sz="2400" dirty="0">
                <a:latin typeface="Preeti" pitchFamily="2" charset="0"/>
                <a:cs typeface="Kalimati" pitchFamily="2"/>
              </a:rPr>
              <a:t>व्यक्ति तथा संस्थाले तोकिएको विपरित आचरण गरेमा ऐनद्वारा कारवाही हुन्छ ।</a:t>
            </a:r>
            <a:r>
              <a:rPr lang="en-US" sz="2400" dirty="0">
                <a:latin typeface="Preeti" pitchFamily="2" charset="0"/>
                <a:cs typeface="Kalimati" pitchFamily="2"/>
              </a:rPr>
              <a:t> </a:t>
            </a:r>
            <a:endParaRPr lang="ne-NP" sz="2400" dirty="0">
              <a:latin typeface="Preeti" pitchFamily="2" charset="0"/>
              <a:cs typeface="Kalimati" pitchFamily="2"/>
            </a:endParaRPr>
          </a:p>
          <a:p>
            <a:pPr algn="just">
              <a:lnSpc>
                <a:spcPct val="150000"/>
              </a:lnSpc>
            </a:pPr>
            <a:r>
              <a:rPr lang="ne-NP" sz="2400" dirty="0">
                <a:latin typeface="Preeti" pitchFamily="2" charset="0"/>
                <a:cs typeface="Kalimati" pitchFamily="2"/>
              </a:rPr>
              <a:t>	</a:t>
            </a:r>
            <a:r>
              <a:rPr lang="en-US" sz="2400" dirty="0">
                <a:latin typeface="Times New Roman" panose="02020603050405020304" pitchFamily="18" charset="0"/>
                <a:cs typeface="Kalimati" panose="00000400000000000000" pitchFamily="2"/>
              </a:rPr>
              <a:t>(</a:t>
            </a:r>
            <a:r>
              <a:rPr lang="ne-NP" sz="2400" i="1" dirty="0">
                <a:latin typeface="Times New Roman" panose="02020603050405020304" pitchFamily="18" charset="0"/>
                <a:cs typeface="Kalimati" panose="00000400000000000000" pitchFamily="2"/>
              </a:rPr>
              <a:t>गणना पुस्तिकाको अनुसुची १०</a:t>
            </a:r>
            <a:r>
              <a:rPr lang="en-US" sz="2400" i="1" dirty="0">
                <a:latin typeface="Times New Roman" panose="02020603050405020304" pitchFamily="18" charset="0"/>
                <a:cs typeface="Kalimati" panose="00000400000000000000" pitchFamily="2"/>
              </a:rPr>
              <a:t> – </a:t>
            </a:r>
            <a:r>
              <a:rPr lang="ne-NP" sz="2400" i="1" dirty="0">
                <a:latin typeface="Times New Roman" panose="02020603050405020304" pitchFamily="18" charset="0"/>
                <a:cs typeface="Kalimati" panose="00000400000000000000" pitchFamily="2"/>
              </a:rPr>
              <a:t>पेज १८२</a:t>
            </a:r>
            <a:r>
              <a:rPr lang="en-US" sz="2400" i="1" dirty="0">
                <a:latin typeface="Times New Roman" panose="02020603050405020304" pitchFamily="18" charset="0"/>
                <a:cs typeface="Kalimati" panose="00000400000000000000" pitchFamily="2"/>
              </a:rPr>
              <a:t> </a:t>
            </a:r>
            <a:r>
              <a:rPr lang="ne-NP" sz="2400" i="1" dirty="0">
                <a:latin typeface="Times New Roman" panose="02020603050405020304" pitchFamily="18" charset="0"/>
                <a:cs typeface="Kalimati" panose="00000400000000000000" pitchFamily="2"/>
              </a:rPr>
              <a:t>देखाई मुख्य मुख्य कुरा पढेर सुनाउने </a:t>
            </a:r>
            <a:r>
              <a:rPr lang="en-US" sz="2400" dirty="0">
                <a:latin typeface="Times New Roman" panose="02020603050405020304" pitchFamily="18" charset="0"/>
                <a:cs typeface="Kalimati" panose="00000400000000000000" pitchFamily="2"/>
              </a:rPr>
              <a:t>)</a:t>
            </a:r>
            <a:r>
              <a:rPr lang="ne-NP" sz="2400" dirty="0">
                <a:latin typeface="Preeti" pitchFamily="2" charset="0"/>
                <a:cs typeface="Kalimati" pitchFamily="2"/>
              </a:rPr>
              <a:t>  </a:t>
            </a:r>
          </a:p>
        </p:txBody>
      </p:sp>
      <p:sp>
        <p:nvSpPr>
          <p:cNvPr id="8" name="Slide Number Placeholder 7"/>
          <p:cNvSpPr>
            <a:spLocks noGrp="1"/>
          </p:cNvSpPr>
          <p:nvPr>
            <p:ph type="sldNum" sz="quarter" idx="11"/>
          </p:nvPr>
        </p:nvSpPr>
        <p:spPr>
          <a:xfrm>
            <a:off x="11557591" y="6517767"/>
            <a:ext cx="609009" cy="315468"/>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sp>
        <p:nvSpPr>
          <p:cNvPr id="7" name="Text Placeholder 1">
            <a:extLst>
              <a:ext uri="{FF2B5EF4-FFF2-40B4-BE49-F238E27FC236}">
                <a16:creationId xmlns:a16="http://schemas.microsoft.com/office/drawing/2014/main" id="{E41E5891-3D0E-43F5-8DA9-23D1165BBC62}"/>
              </a:ext>
            </a:extLst>
          </p:cNvPr>
          <p:cNvSpPr txBox="1">
            <a:spLocks/>
          </p:cNvSpPr>
          <p:nvPr/>
        </p:nvSpPr>
        <p:spPr>
          <a:xfrm>
            <a:off x="457200" y="1039871"/>
            <a:ext cx="9238593" cy="96374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a:t>
            </a:r>
            <a:r>
              <a:rPr lang="ne-NP" sz="2800" b="1">
                <a:solidFill>
                  <a:srgbClr val="002060"/>
                </a:solidFill>
                <a:latin typeface="Ganesh" pitchFamily="2" charset="0"/>
                <a:cs typeface="Kalimati" panose="00000400000000000000" pitchFamily="2"/>
              </a:rPr>
              <a:t>सञ्चालनको लागि भएका कानूनी आधार अन्तर्गतका </a:t>
            </a:r>
          </a:p>
          <a:p>
            <a:pPr marL="0" indent="0" algn="ctr">
              <a:buNone/>
            </a:pPr>
            <a:r>
              <a:rPr lang="ne-NP" sz="2800" b="1">
                <a:solidFill>
                  <a:srgbClr val="002060"/>
                </a:solidFill>
                <a:latin typeface="Ganesh" pitchFamily="2" charset="0"/>
                <a:cs typeface="Kalimati" panose="00000400000000000000" pitchFamily="2"/>
              </a:rPr>
              <a:t>केही  महत्वपूर्ण कुराहरु</a:t>
            </a:r>
            <a:endParaRPr lang="ne-NP" sz="2800" b="1" dirty="0">
              <a:solidFill>
                <a:srgbClr val="002060"/>
              </a:solidFill>
              <a:latin typeface="Ganesh" pitchFamily="2" charset="0"/>
              <a:cs typeface="Kalimati" panose="00000400000000000000" pitchFamily="2"/>
            </a:endParaRPr>
          </a:p>
          <a:p>
            <a:pPr marL="0" indent="0" algn="ctr">
              <a:buNone/>
            </a:pPr>
            <a:endParaRPr lang="ne-NP" sz="2800" dirty="0">
              <a:solidFill>
                <a:srgbClr val="002060"/>
              </a:solidFill>
              <a:latin typeface="Ganesh" pitchFamily="2" charset="0"/>
              <a:cs typeface="Kalimati" panose="00000400000000000000" pitchFamily="2"/>
            </a:endParaRPr>
          </a:p>
        </p:txBody>
      </p:sp>
      <p:pic>
        <p:nvPicPr>
          <p:cNvPr id="9" name="Picture 2" descr="H:\CBS_Tutorial\PPT Templates\isometric-attorney-element-set\1.png">
            <a:extLst>
              <a:ext uri="{FF2B5EF4-FFF2-40B4-BE49-F238E27FC236}">
                <a16:creationId xmlns:a16="http://schemas.microsoft.com/office/drawing/2014/main" id="{0A2CC07C-FD49-48C8-A837-0C66A8A777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83375" y="737156"/>
            <a:ext cx="1895952" cy="1721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054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99545" y="1405401"/>
            <a:ext cx="11326393" cy="507831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अक्सर बसोबासका आधारमा व्यक्तिहरुको गणना </a:t>
            </a:r>
            <a:r>
              <a:rPr lang="ne-NP" sz="2400">
                <a:latin typeface="Preeti" pitchFamily="2" charset="0"/>
                <a:cs typeface="Kalimati" panose="00000400000000000000" pitchFamily="2"/>
              </a:rPr>
              <a:t>गरिने, </a:t>
            </a:r>
            <a:r>
              <a:rPr lang="ne-NP" sz="2400">
                <a:latin typeface="Arial" panose="020B0604020202020204" pitchFamily="34" charset="0"/>
                <a:cs typeface="Kalimati" panose="00000400000000000000" pitchFamily="2"/>
              </a:rPr>
              <a:t>(</a:t>
            </a:r>
            <a:r>
              <a:rPr lang="ne-NP" sz="2400">
                <a:latin typeface="Preeti" pitchFamily="2" charset="0"/>
                <a:cs typeface="Kalimati" panose="00000400000000000000" pitchFamily="2"/>
              </a:rPr>
              <a:t>अक्सर बसोबास अर्को कक्षामा</a:t>
            </a:r>
            <a:r>
              <a:rPr lang="ne-NP" sz="2400">
                <a:latin typeface="Arial" panose="020B0604020202020204" pitchFamily="34" charset="0"/>
                <a:cs typeface="Kalimati" panose="00000400000000000000" pitchFamily="2"/>
              </a:rPr>
              <a:t>)</a:t>
            </a:r>
            <a:endParaRPr lang="ne-NP"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सुपरिवेक्षक तथा गणकहरू हरेक घरदैलोमा पुगी परिवारमूली वा परिवारको जानकार सदस्यसँग प्रत्यक्ष अन्तर्वार्ता गरी तथ्याङ्क संकलन गरिने,</a:t>
            </a:r>
          </a:p>
          <a:p>
            <a:pPr marL="342900" indent="-342900" algn="just">
              <a:lnSpc>
                <a:spcPct val="150000"/>
              </a:lnSpc>
              <a:buFont typeface="Arial" panose="020B0604020202020204" pitchFamily="34" charset="0"/>
              <a:buChar char="•"/>
            </a:pPr>
            <a:r>
              <a:rPr lang="ne-NP" sz="2400">
                <a:latin typeface="Preeti" pitchFamily="2" charset="0"/>
                <a:cs typeface="Kalimati" panose="00000400000000000000" pitchFamily="2"/>
              </a:rPr>
              <a:t>काठमाण्डौं </a:t>
            </a:r>
            <a:r>
              <a:rPr lang="ne-NP" sz="2400" dirty="0">
                <a:latin typeface="Preeti" pitchFamily="2" charset="0"/>
                <a:cs typeface="Kalimati" panose="00000400000000000000" pitchFamily="2"/>
              </a:rPr>
              <a:t>उपत्यकाका केही स्थानहरूमा ट्याबलेट प्रयोग गरी तथ्याङ्क संकलन गरिने,</a:t>
            </a:r>
          </a:p>
          <a:p>
            <a:pPr marL="342900" indent="-342900" algn="just">
              <a:lnSpc>
                <a:spcPct val="150000"/>
              </a:lnSpc>
              <a:buFont typeface="Arial" panose="020B0604020202020204" pitchFamily="34" charset="0"/>
              <a:buChar char="•"/>
            </a:pPr>
            <a:r>
              <a:rPr lang="ne-NP" sz="2400">
                <a:latin typeface="Preeti" pitchFamily="2" charset="0"/>
                <a:cs typeface="Kalimati" panose="00000400000000000000" pitchFamily="2"/>
              </a:rPr>
              <a:t>बाँकी स्थानमा कागजी प्रश्नावली मार्फत तथ्याङ्क संकलन गरिने,</a:t>
            </a:r>
          </a:p>
          <a:p>
            <a:pPr marL="342900" indent="-342900" algn="just">
              <a:lnSpc>
                <a:spcPct val="150000"/>
              </a:lnSpc>
              <a:buFont typeface="Arial" panose="020B0604020202020204" pitchFamily="34" charset="0"/>
              <a:buChar char="•"/>
            </a:pPr>
            <a:r>
              <a:rPr lang="ne-NP" sz="2400">
                <a:latin typeface="Preeti" pitchFamily="2" charset="0"/>
                <a:cs typeface="Kalimati" panose="00000400000000000000" pitchFamily="2"/>
              </a:rPr>
              <a:t>विदेशस्थित </a:t>
            </a:r>
            <a:r>
              <a:rPr lang="ne-NP" sz="2400" dirty="0">
                <a:latin typeface="Preeti" pitchFamily="2" charset="0"/>
                <a:cs typeface="Kalimati" panose="00000400000000000000" pitchFamily="2"/>
              </a:rPr>
              <a:t>कुटनीतिक नियोगहरूमा कार्यरत नेपालीहरूको गणना र्इसेन्सस मार्फत हुने,</a:t>
            </a:r>
          </a:p>
          <a:p>
            <a:pPr marL="342900" indent="-342900" algn="just">
              <a:lnSpc>
                <a:spcPct val="150000"/>
              </a:lnSpc>
              <a:buFont typeface="Arial" panose="020B0604020202020204" pitchFamily="34" charset="0"/>
              <a:buChar char="•"/>
            </a:pPr>
            <a:r>
              <a:rPr lang="ne-NP" sz="2400">
                <a:latin typeface="Preeti" pitchFamily="2" charset="0"/>
                <a:cs typeface="Kalimati" panose="00000400000000000000" pitchFamily="2"/>
              </a:rPr>
              <a:t>परिवारमा अनुपस्थित </a:t>
            </a:r>
            <a:r>
              <a:rPr lang="ne-NP" sz="2400">
                <a:latin typeface="Velvenda Cooler" panose="02000506000000020004" pitchFamily="2" charset="0"/>
                <a:cs typeface="Kalimati" panose="00000400000000000000" pitchFamily="2"/>
              </a:rPr>
              <a:t>(बिदेशमा रहेका)</a:t>
            </a:r>
            <a:r>
              <a:rPr lang="ne-NP" sz="2400">
                <a:latin typeface="Preeti" pitchFamily="2" charset="0"/>
                <a:cs typeface="Kalimati" panose="00000400000000000000" pitchFamily="2"/>
              </a:rPr>
              <a:t> </a:t>
            </a:r>
            <a:r>
              <a:rPr lang="ne-NP" sz="2400" dirty="0">
                <a:latin typeface="Preeti" pitchFamily="2" charset="0"/>
                <a:cs typeface="Kalimati" panose="00000400000000000000" pitchFamily="2"/>
              </a:rPr>
              <a:t>सदस्यहरूको अनुपस्थिति सम्बन्धी केही विवरण संकलन गरिने, तर विस्तृत विवरण संकलन गर्नु नपर्ने,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घर ठेगान नभएका व्यक्तिहरूको </a:t>
            </a:r>
            <a:r>
              <a:rPr lang="ne-NP" sz="2400">
                <a:latin typeface="Preeti" pitchFamily="2" charset="0"/>
                <a:cs typeface="Kalimati" panose="00000400000000000000" pitchFamily="2"/>
              </a:rPr>
              <a:t>गणना मंसिर ९ </a:t>
            </a:r>
            <a:r>
              <a:rPr lang="ne-NP" sz="2400" dirty="0">
                <a:latin typeface="Preeti" pitchFamily="2" charset="0"/>
                <a:cs typeface="Kalimati" panose="00000400000000000000" pitchFamily="2"/>
              </a:rPr>
              <a:t>गते मात्र गरिने ।</a:t>
            </a:r>
          </a:p>
        </p:txBody>
      </p:sp>
      <p:sp>
        <p:nvSpPr>
          <p:cNvPr id="4" name="Text Placeholder 1"/>
          <p:cNvSpPr txBox="1">
            <a:spLocks/>
          </p:cNvSpPr>
          <p:nvPr/>
        </p:nvSpPr>
        <p:spPr>
          <a:xfrm>
            <a:off x="1524000" y="829337"/>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गणना विधि</a:t>
            </a:r>
          </a:p>
        </p:txBody>
      </p:sp>
      <p:sp>
        <p:nvSpPr>
          <p:cNvPr id="7" name="Slide Number Placeholder 6"/>
          <p:cNvSpPr>
            <a:spLocks noGrp="1"/>
          </p:cNvSpPr>
          <p:nvPr>
            <p:ph type="sldNum" sz="quarter" idx="11"/>
          </p:nvPr>
        </p:nvSpPr>
        <p:spPr>
          <a:xfrm>
            <a:off x="11625938" y="6443337"/>
            <a:ext cx="540662" cy="400059"/>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Tree>
    <p:extLst>
      <p:ext uri="{BB962C8B-B14F-4D97-AF65-F5344CB8AC3E}">
        <p14:creationId xmlns:p14="http://schemas.microsoft.com/office/powerpoint/2010/main" val="2124212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को संगठन संरचना (कार्यकारी)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grpSp>
        <p:nvGrpSpPr>
          <p:cNvPr id="3" name="Group 2">
            <a:extLst>
              <a:ext uri="{FF2B5EF4-FFF2-40B4-BE49-F238E27FC236}">
                <a16:creationId xmlns:a16="http://schemas.microsoft.com/office/drawing/2014/main" id="{3C240FD5-7168-40DF-A48A-63160F55190A}"/>
              </a:ext>
            </a:extLst>
          </p:cNvPr>
          <p:cNvGrpSpPr/>
          <p:nvPr/>
        </p:nvGrpSpPr>
        <p:grpSpPr>
          <a:xfrm>
            <a:off x="1002890" y="1616147"/>
            <a:ext cx="9744281" cy="4392644"/>
            <a:chOff x="3239376" y="1616147"/>
            <a:chExt cx="5404904" cy="4392644"/>
          </a:xfrm>
        </p:grpSpPr>
        <p:sp>
          <p:nvSpPr>
            <p:cNvPr id="15" name="TextBox 14">
              <a:extLst>
                <a:ext uri="{FF2B5EF4-FFF2-40B4-BE49-F238E27FC236}">
                  <a16:creationId xmlns:a16="http://schemas.microsoft.com/office/drawing/2014/main" id="{2CDE0404-35F8-4C6E-818D-D6CBB5BE7FD4}"/>
                </a:ext>
              </a:extLst>
            </p:cNvPr>
            <p:cNvSpPr txBox="1"/>
            <p:nvPr/>
          </p:nvSpPr>
          <p:spPr>
            <a:xfrm>
              <a:off x="3381161" y="1616147"/>
              <a:ext cx="4805927"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योजना आयोग</a:t>
              </a:r>
              <a:endParaRPr lang="en-US" sz="2400" dirty="0"/>
            </a:p>
          </p:txBody>
        </p:sp>
        <p:sp>
          <p:nvSpPr>
            <p:cNvPr id="17" name="TextBox 16">
              <a:extLst>
                <a:ext uri="{FF2B5EF4-FFF2-40B4-BE49-F238E27FC236}">
                  <a16:creationId xmlns:a16="http://schemas.microsoft.com/office/drawing/2014/main" id="{7B10988D-ACDE-4FCD-9D69-D7D4CE2E7010}"/>
                </a:ext>
              </a:extLst>
            </p:cNvPr>
            <p:cNvSpPr txBox="1"/>
            <p:nvPr/>
          </p:nvSpPr>
          <p:spPr>
            <a:xfrm>
              <a:off x="3395335" y="2480932"/>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केन्द्रीय तथ्याङ्क विभाग</a:t>
              </a:r>
              <a:endParaRPr lang="en-US" sz="2400" dirty="0"/>
            </a:p>
          </p:txBody>
        </p:sp>
        <p:sp>
          <p:nvSpPr>
            <p:cNvPr id="18" name="TextBox 17">
              <a:extLst>
                <a:ext uri="{FF2B5EF4-FFF2-40B4-BE49-F238E27FC236}">
                  <a16:creationId xmlns:a16="http://schemas.microsoft.com/office/drawing/2014/main" id="{ECB1DDFE-8DF2-4558-B9C6-82BA985BC449}"/>
                </a:ext>
              </a:extLst>
            </p:cNvPr>
            <p:cNvSpPr txBox="1"/>
            <p:nvPr/>
          </p:nvSpPr>
          <p:spPr>
            <a:xfrm>
              <a:off x="3409506" y="3324450"/>
              <a:ext cx="4777581"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प्रदेश </a:t>
              </a:r>
              <a:r>
                <a:rPr lang="ne-NP" sz="2400" dirty="0">
                  <a:cs typeface="Kalimati" panose="00000400000000000000" pitchFamily="2"/>
                </a:rPr>
                <a:t>जनगणना कार्यालय (</a:t>
              </a:r>
              <a:r>
                <a:rPr lang="ne-NP" sz="2400">
                  <a:cs typeface="Kalimati" panose="00000400000000000000" pitchFamily="2"/>
                </a:rPr>
                <a:t>७)</a:t>
              </a:r>
              <a:r>
                <a:rPr lang="ne-NP" sz="2400">
                  <a:latin typeface="Velvenda Cooler" panose="02000506000000020004" pitchFamily="2" charset="0"/>
                  <a:cs typeface="Kalimati" panose="00000400000000000000" pitchFamily="2"/>
                </a:rPr>
                <a:t> </a:t>
              </a:r>
              <a:r>
                <a:rPr lang="ne-NP" sz="2400">
                  <a:latin typeface="Arial" panose="020B0604020202020204" pitchFamily="34" charset="0"/>
                  <a:cs typeface="Kalimati" panose="00000400000000000000" pitchFamily="2"/>
                </a:rPr>
                <a:t>+</a:t>
              </a:r>
              <a:r>
                <a:rPr lang="ne-NP" sz="2400">
                  <a:latin typeface="Velvenda Cooler" panose="02000506000000020004" pitchFamily="2" charset="0"/>
                  <a:cs typeface="Kalimati" panose="00000400000000000000" pitchFamily="2"/>
                </a:rPr>
                <a:t> </a:t>
              </a:r>
              <a:r>
                <a:rPr lang="ne-NP" sz="2400">
                  <a:cs typeface="Kalimati" panose="00000400000000000000" pitchFamily="2"/>
                </a:rPr>
                <a:t>जिल्ला जनगणना कार्यालय (८०)</a:t>
              </a:r>
              <a:endParaRPr lang="en-US" sz="2400" dirty="0"/>
            </a:p>
          </p:txBody>
        </p:sp>
        <p:sp>
          <p:nvSpPr>
            <p:cNvPr id="20" name="TextBox 19">
              <a:extLst>
                <a:ext uri="{FF2B5EF4-FFF2-40B4-BE49-F238E27FC236}">
                  <a16:creationId xmlns:a16="http://schemas.microsoft.com/office/drawing/2014/main" id="{CB8242E6-ECED-466A-9038-0395ACD9F4A7}"/>
                </a:ext>
              </a:extLst>
            </p:cNvPr>
            <p:cNvSpPr txBox="1"/>
            <p:nvPr/>
          </p:nvSpPr>
          <p:spPr>
            <a:xfrm>
              <a:off x="3448486" y="4189693"/>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स्थानीय जनगणना कार्यालय (३४९)</a:t>
              </a:r>
              <a:endParaRPr lang="en-US" sz="2400" dirty="0"/>
            </a:p>
          </p:txBody>
        </p:sp>
        <p:sp>
          <p:nvSpPr>
            <p:cNvPr id="21" name="TextBox 20">
              <a:extLst>
                <a:ext uri="{FF2B5EF4-FFF2-40B4-BE49-F238E27FC236}">
                  <a16:creationId xmlns:a16="http://schemas.microsoft.com/office/drawing/2014/main" id="{A551AB26-C547-4C8A-B78D-0C6358C9D535}"/>
                </a:ext>
              </a:extLst>
            </p:cNvPr>
            <p:cNvSpPr txBox="1"/>
            <p:nvPr/>
          </p:nvSpPr>
          <p:spPr>
            <a:xfrm>
              <a:off x="3239376" y="5001315"/>
              <a:ext cx="2874358"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सुपरिवेक्षक</a:t>
              </a:r>
              <a:endParaRPr lang="en-US" sz="2400" dirty="0"/>
            </a:p>
          </p:txBody>
        </p:sp>
        <p:sp>
          <p:nvSpPr>
            <p:cNvPr id="22" name="TextBox 21">
              <a:extLst>
                <a:ext uri="{FF2B5EF4-FFF2-40B4-BE49-F238E27FC236}">
                  <a16:creationId xmlns:a16="http://schemas.microsoft.com/office/drawing/2014/main" id="{7839F97C-1905-4E1C-940B-72CE08699C24}"/>
                </a:ext>
              </a:extLst>
            </p:cNvPr>
            <p:cNvSpPr txBox="1"/>
            <p:nvPr/>
          </p:nvSpPr>
          <p:spPr>
            <a:xfrm>
              <a:off x="6103085" y="5547126"/>
              <a:ext cx="2541195"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गणक</a:t>
              </a:r>
              <a:endParaRPr lang="en-US" sz="2400" dirty="0"/>
            </a:p>
          </p:txBody>
        </p:sp>
        <p:cxnSp>
          <p:nvCxnSpPr>
            <p:cNvPr id="23" name="Straight Arrow Connector 22">
              <a:extLst>
                <a:ext uri="{FF2B5EF4-FFF2-40B4-BE49-F238E27FC236}">
                  <a16:creationId xmlns:a16="http://schemas.microsoft.com/office/drawing/2014/main" id="{F3311D79-20EF-4EED-B572-E167B49C9D46}"/>
                </a:ext>
              </a:extLst>
            </p:cNvPr>
            <p:cNvCxnSpPr/>
            <p:nvPr/>
          </p:nvCxnSpPr>
          <p:spPr>
            <a:xfrm>
              <a:off x="5635267" y="207781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5" name="Straight Arrow Connector 24">
              <a:extLst>
                <a:ext uri="{FF2B5EF4-FFF2-40B4-BE49-F238E27FC236}">
                  <a16:creationId xmlns:a16="http://schemas.microsoft.com/office/drawing/2014/main" id="{D2AC2BAF-4C93-4E22-9019-FC538463DEC3}"/>
                </a:ext>
              </a:extLst>
            </p:cNvPr>
            <p:cNvCxnSpPr/>
            <p:nvPr/>
          </p:nvCxnSpPr>
          <p:spPr>
            <a:xfrm>
              <a:off x="5660072" y="2974494"/>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8ECF7A32-09C3-4F83-8BF1-EA4072FE1669}"/>
                </a:ext>
              </a:extLst>
            </p:cNvPr>
            <p:cNvCxnSpPr/>
            <p:nvPr/>
          </p:nvCxnSpPr>
          <p:spPr>
            <a:xfrm>
              <a:off x="5684881" y="38042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a:extLst>
                <a:ext uri="{FF2B5EF4-FFF2-40B4-BE49-F238E27FC236}">
                  <a16:creationId xmlns:a16="http://schemas.microsoft.com/office/drawing/2014/main" id="{20011796-F983-4024-B1F5-C33B74361EF2}"/>
                </a:ext>
              </a:extLst>
            </p:cNvPr>
            <p:cNvCxnSpPr/>
            <p:nvPr/>
          </p:nvCxnSpPr>
          <p:spPr>
            <a:xfrm>
              <a:off x="5720318" y="4637177"/>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9" name="Straight Arrow Connector 28">
              <a:extLst>
                <a:ext uri="{FF2B5EF4-FFF2-40B4-BE49-F238E27FC236}">
                  <a16:creationId xmlns:a16="http://schemas.microsoft.com/office/drawing/2014/main" id="{A7A55C8D-5E09-4A55-B355-4ACC5B3E220A}"/>
                </a:ext>
              </a:extLst>
            </p:cNvPr>
            <p:cNvCxnSpPr>
              <a:cxnSpLocks/>
            </p:cNvCxnSpPr>
            <p:nvPr/>
          </p:nvCxnSpPr>
          <p:spPr>
            <a:xfrm>
              <a:off x="8169354" y="4651348"/>
              <a:ext cx="0" cy="811632"/>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A05142DE-E1BF-4FD4-A3CB-636D2B9D6CDB}"/>
                </a:ext>
              </a:extLst>
            </p:cNvPr>
            <p:cNvCxnSpPr/>
            <p:nvPr/>
          </p:nvCxnSpPr>
          <p:spPr>
            <a:xfrm>
              <a:off x="6765854" y="51510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4" name="Straight Connector 33">
              <a:extLst>
                <a:ext uri="{FF2B5EF4-FFF2-40B4-BE49-F238E27FC236}">
                  <a16:creationId xmlns:a16="http://schemas.microsoft.com/office/drawing/2014/main" id="{B486965B-7CD6-4D37-B5C3-DAD942CA41C4}"/>
                </a:ext>
              </a:extLst>
            </p:cNvPr>
            <p:cNvCxnSpPr>
              <a:cxnSpLocks/>
            </p:cNvCxnSpPr>
            <p:nvPr/>
          </p:nvCxnSpPr>
          <p:spPr>
            <a:xfrm flipV="1">
              <a:off x="6103101" y="5157716"/>
              <a:ext cx="691116" cy="1"/>
            </a:xfrm>
            <a:prstGeom prst="line">
              <a:avLst/>
            </a:prstGeom>
            <a:ln w="38100"/>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4085164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368640" y="6254495"/>
            <a:ext cx="628288" cy="263985"/>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41" name="TextBox 40">
            <a:extLst>
              <a:ext uri="{FF2B5EF4-FFF2-40B4-BE49-F238E27FC236}">
                <a16:creationId xmlns:a16="http://schemas.microsoft.com/office/drawing/2014/main" id="{88BFBED3-3F5A-49B3-884C-47ECACB5A772}"/>
              </a:ext>
            </a:extLst>
          </p:cNvPr>
          <p:cNvSpPr txBox="1"/>
          <p:nvPr/>
        </p:nvSpPr>
        <p:spPr>
          <a:xfrm>
            <a:off x="235998" y="3893147"/>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स्थानीय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50" name="TextBox 49">
            <a:extLst>
              <a:ext uri="{FF2B5EF4-FFF2-40B4-BE49-F238E27FC236}">
                <a16:creationId xmlns:a16="http://schemas.microsoft.com/office/drawing/2014/main" id="{D7B06083-042B-420D-A02C-43C0D3967ED0}"/>
              </a:ext>
            </a:extLst>
          </p:cNvPr>
          <p:cNvSpPr txBox="1"/>
          <p:nvPr/>
        </p:nvSpPr>
        <p:spPr>
          <a:xfrm>
            <a:off x="203781" y="5124021"/>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वडास्तरीय सहजिकरण समिति</a:t>
            </a:r>
          </a:p>
        </p:txBody>
      </p:sp>
      <p:sp>
        <p:nvSpPr>
          <p:cNvPr id="42" name="TextBox 41">
            <a:extLst>
              <a:ext uri="{FF2B5EF4-FFF2-40B4-BE49-F238E27FC236}">
                <a16:creationId xmlns:a16="http://schemas.microsoft.com/office/drawing/2014/main" id="{82860204-2B1F-4D74-B4B4-D4C95B33700C}"/>
              </a:ext>
            </a:extLst>
          </p:cNvPr>
          <p:cNvSpPr txBox="1"/>
          <p:nvPr/>
        </p:nvSpPr>
        <p:spPr>
          <a:xfrm>
            <a:off x="5899632" y="2966203"/>
            <a:ext cx="6159458" cy="461665"/>
          </a:xfrm>
          <a:prstGeom prst="rect">
            <a:avLst/>
          </a:prstGeom>
          <a:noFill/>
          <a:ln w="28575">
            <a:solidFill>
              <a:srgbClr val="00B0F0"/>
            </a:solidFill>
          </a:ln>
        </p:spPr>
        <p:txBody>
          <a:bodyPr wrap="square" rtlCol="0">
            <a:spAutoFit/>
          </a:bodyPr>
          <a:lstStyle/>
          <a:p>
            <a:r>
              <a:rPr lang="ne-NP" sz="2400" dirty="0">
                <a:cs typeface="Kalimati" panose="00000400000000000000" pitchFamily="2"/>
              </a:rPr>
              <a:t>संयोजकः प्रमुख जिल्ला अधिकारी, जि.प्र.का.</a:t>
            </a:r>
          </a:p>
        </p:txBody>
      </p:sp>
      <p:sp>
        <p:nvSpPr>
          <p:cNvPr id="43" name="TextBox 42">
            <a:extLst>
              <a:ext uri="{FF2B5EF4-FFF2-40B4-BE49-F238E27FC236}">
                <a16:creationId xmlns:a16="http://schemas.microsoft.com/office/drawing/2014/main" id="{2925C8DE-8901-485F-A8A6-64113B0F6CAA}"/>
              </a:ext>
            </a:extLst>
          </p:cNvPr>
          <p:cNvSpPr txBox="1"/>
          <p:nvPr/>
        </p:nvSpPr>
        <p:spPr>
          <a:xfrm>
            <a:off x="5903173" y="3755703"/>
            <a:ext cx="6159458" cy="830997"/>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प्रमुख प्रशासकीय अधिकृत वा निजले तोकेको अधिकृत </a:t>
            </a:r>
          </a:p>
        </p:txBody>
      </p:sp>
      <p:sp>
        <p:nvSpPr>
          <p:cNvPr id="44" name="TextBox 43">
            <a:extLst>
              <a:ext uri="{FF2B5EF4-FFF2-40B4-BE49-F238E27FC236}">
                <a16:creationId xmlns:a16="http://schemas.microsoft.com/office/drawing/2014/main" id="{F0FB49A6-1B3E-40F3-81F6-7933CAE7994D}"/>
              </a:ext>
            </a:extLst>
          </p:cNvPr>
          <p:cNvSpPr txBox="1"/>
          <p:nvPr/>
        </p:nvSpPr>
        <p:spPr>
          <a:xfrm>
            <a:off x="5885129" y="5095663"/>
            <a:ext cx="615945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वडा अध्यक्ष</a:t>
            </a:r>
          </a:p>
        </p:txBody>
      </p:sp>
      <p:cxnSp>
        <p:nvCxnSpPr>
          <p:cNvPr id="49" name="Straight Arrow Connector 48">
            <a:extLst>
              <a:ext uri="{FF2B5EF4-FFF2-40B4-BE49-F238E27FC236}">
                <a16:creationId xmlns:a16="http://schemas.microsoft.com/office/drawing/2014/main" id="{96F5BF34-CEC0-4119-A148-105AE09874D7}"/>
              </a:ext>
            </a:extLst>
          </p:cNvPr>
          <p:cNvCxnSpPr/>
          <p:nvPr/>
        </p:nvCxnSpPr>
        <p:spPr>
          <a:xfrm>
            <a:off x="4988433" y="324457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51" name="Straight Arrow Connector 50">
            <a:extLst>
              <a:ext uri="{FF2B5EF4-FFF2-40B4-BE49-F238E27FC236}">
                <a16:creationId xmlns:a16="http://schemas.microsoft.com/office/drawing/2014/main" id="{94930519-9188-4A74-95E3-C34EF193C041}"/>
              </a:ext>
            </a:extLst>
          </p:cNvPr>
          <p:cNvCxnSpPr/>
          <p:nvPr/>
        </p:nvCxnSpPr>
        <p:spPr>
          <a:xfrm>
            <a:off x="4949124" y="528523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5624DADE-CD8C-4F00-A64B-917376DCF984}"/>
              </a:ext>
            </a:extLst>
          </p:cNvPr>
          <p:cNvCxnSpPr/>
          <p:nvPr/>
        </p:nvCxnSpPr>
        <p:spPr>
          <a:xfrm>
            <a:off x="4970389" y="4107044"/>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8" name="TextBox 27">
            <a:extLst>
              <a:ext uri="{FF2B5EF4-FFF2-40B4-BE49-F238E27FC236}">
                <a16:creationId xmlns:a16="http://schemas.microsoft.com/office/drawing/2014/main" id="{A80294E7-D105-483C-B76F-073AB7E46AFE}"/>
              </a:ext>
            </a:extLst>
          </p:cNvPr>
          <p:cNvSpPr txBox="1"/>
          <p:nvPr/>
        </p:nvSpPr>
        <p:spPr>
          <a:xfrm>
            <a:off x="203781" y="3010523"/>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जिल्ला जनगणना समन्वय समिति</a:t>
            </a:r>
          </a:p>
        </p:txBody>
      </p:sp>
    </p:spTree>
    <p:extLst>
      <p:ext uri="{BB962C8B-B14F-4D97-AF65-F5344CB8AC3E}">
        <p14:creationId xmlns:p14="http://schemas.microsoft.com/office/powerpoint/2010/main" val="3378722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7260" y="1416374"/>
            <a:ext cx="11658837" cy="5324535"/>
          </a:xfrm>
          <a:prstGeom prst="rect">
            <a:avLst/>
          </a:prstGeom>
          <a:noFill/>
        </p:spPr>
        <p:txBody>
          <a:bodyPr wrap="square" rtlCol="0">
            <a:spAutoFit/>
          </a:bodyPr>
          <a:lstStyle/>
          <a:p>
            <a:pPr marL="233363" marR="0" algn="just">
              <a:spcBef>
                <a:spcPts val="400"/>
              </a:spcBef>
              <a:spcAft>
                <a:spcPts val="400"/>
              </a:spcAft>
            </a:pPr>
            <a:r>
              <a:rPr lang="ne-NP" sz="2400" dirty="0">
                <a:ea typeface="Calibri"/>
                <a:cs typeface="Kalimati" pitchFamily="2"/>
              </a:rPr>
              <a:t>राष्ट्रिय जनगणना सञ्चालन तथा व्यवस्थापन आदेश, २०७६ अनुसार गणकको काम, कर्तव्य र अधिकारः</a:t>
            </a:r>
            <a:endParaRPr lang="en-US" sz="2400" dirty="0">
              <a:ea typeface="Calibri"/>
              <a:cs typeface="Kalimati" pitchFamily="2"/>
            </a:endParaRPr>
          </a:p>
          <a:p>
            <a:pPr marL="346075" marR="0" indent="-284163"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आफूलाई खटाइएको स्थानमा </a:t>
            </a:r>
            <a:r>
              <a:rPr lang="hi-IN" sz="2400">
                <a:ea typeface="Calibri"/>
                <a:cs typeface="Kalimati" pitchFamily="2"/>
              </a:rPr>
              <a:t>गई म</a:t>
            </a:r>
            <a:r>
              <a:rPr lang="ne-NP" sz="2400">
                <a:ea typeface="Calibri"/>
                <a:cs typeface="Kalimati" pitchFamily="2"/>
              </a:rPr>
              <a:t>ुख्य</a:t>
            </a:r>
            <a:r>
              <a:rPr lang="hi-IN" sz="2400">
                <a:ea typeface="Calibri"/>
                <a:cs typeface="Kalimati" pitchFamily="2"/>
              </a:rPr>
              <a:t> प्रश्नावली तोकिएको समयभित्र </a:t>
            </a:r>
            <a:r>
              <a:rPr lang="ne-NP" sz="2400">
                <a:ea typeface="Calibri"/>
                <a:cs typeface="Kalimati" pitchFamily="2"/>
              </a:rPr>
              <a:t>भ</a:t>
            </a:r>
            <a:r>
              <a:rPr lang="hi-IN" sz="2400">
                <a:ea typeface="Calibri"/>
                <a:cs typeface="Kalimati" pitchFamily="2"/>
              </a:rPr>
              <a:t>र्ने </a:t>
            </a:r>
            <a:r>
              <a:rPr lang="hi-IN" sz="2400" dirty="0">
                <a:ea typeface="Calibri"/>
                <a:cs typeface="Kalimati" pitchFamily="2"/>
              </a:rPr>
              <a:t>।</a:t>
            </a:r>
          </a:p>
          <a:p>
            <a:pPr marL="346075" marR="0" indent="-284163" algn="just">
              <a:lnSpc>
                <a:spcPct val="150000"/>
              </a:lnSpc>
              <a:spcBef>
                <a:spcPts val="400"/>
              </a:spcBef>
              <a:spcAft>
                <a:spcPts val="400"/>
              </a:spcAft>
              <a:buFont typeface="Arial" panose="020B0604020202020204" pitchFamily="34" charset="0"/>
              <a:buChar char="•"/>
            </a:pPr>
            <a:r>
              <a:rPr lang="ne-NP" sz="2400">
                <a:ea typeface="Calibri"/>
                <a:cs typeface="Kalimati" pitchFamily="2"/>
              </a:rPr>
              <a:t>भरिएको</a:t>
            </a:r>
            <a:r>
              <a:rPr lang="hi-IN" sz="2400">
                <a:ea typeface="Calibri"/>
                <a:cs typeface="Kalimati" pitchFamily="2"/>
              </a:rPr>
              <a:t> म</a:t>
            </a:r>
            <a:r>
              <a:rPr lang="ne-NP" sz="2400">
                <a:ea typeface="Calibri"/>
                <a:cs typeface="Kalimati" pitchFamily="2"/>
              </a:rPr>
              <a:t>ुख्य</a:t>
            </a:r>
            <a:r>
              <a:rPr lang="hi-IN" sz="2400">
                <a:ea typeface="Calibri"/>
                <a:cs typeface="Kalimati" pitchFamily="2"/>
              </a:rPr>
              <a:t> प्रश्नावली</a:t>
            </a:r>
            <a:r>
              <a:rPr lang="en-US" sz="2400">
                <a:ea typeface="Calibri"/>
                <a:cs typeface="Kalimati" pitchFamily="2"/>
              </a:rPr>
              <a:t> </a:t>
            </a:r>
            <a:r>
              <a:rPr lang="ne-NP" sz="2400">
                <a:ea typeface="Calibri"/>
                <a:cs typeface="Kalimati" pitchFamily="2"/>
              </a:rPr>
              <a:t>फाराम</a:t>
            </a:r>
            <a:r>
              <a:rPr lang="hi-IN" sz="2400">
                <a:ea typeface="Calibri"/>
                <a:cs typeface="Kalimati" pitchFamily="2"/>
              </a:rPr>
              <a:t>को गोपनियता कायम</a:t>
            </a:r>
            <a:r>
              <a:rPr lang="en-US" sz="2400">
                <a:ea typeface="Calibri"/>
                <a:cs typeface="Kalimati" pitchFamily="2"/>
              </a:rPr>
              <a:t> </a:t>
            </a:r>
            <a:r>
              <a:rPr lang="ne-NP" sz="2400">
                <a:ea typeface="Calibri"/>
                <a:cs typeface="Kalimati" pitchFamily="2"/>
              </a:rPr>
              <a:t>गरी </a:t>
            </a:r>
            <a:r>
              <a:rPr lang="hi-IN" sz="2400">
                <a:ea typeface="Calibri"/>
                <a:cs typeface="Kalimati" pitchFamily="2"/>
              </a:rPr>
              <a:t>सुरक्षा गर्ने ।</a:t>
            </a:r>
          </a:p>
          <a:p>
            <a:pPr marL="346075" marR="0" indent="-284163" algn="just">
              <a:lnSpc>
                <a:spcPct val="150000"/>
              </a:lnSpc>
              <a:spcBef>
                <a:spcPts val="400"/>
              </a:spcBef>
              <a:spcAft>
                <a:spcPts val="400"/>
              </a:spcAft>
              <a:buFont typeface="Arial" panose="020B0604020202020204" pitchFamily="34" charset="0"/>
              <a:buChar char="•"/>
            </a:pPr>
            <a:r>
              <a:rPr lang="ne-NP" sz="2400">
                <a:ea typeface="Calibri"/>
                <a:cs typeface="Kalimati" pitchFamily="2"/>
              </a:rPr>
              <a:t>सुपरिवेक्षकले तयार गरेको घरपरिवार सुचीकरण उतार सुची अनुसार कुनै पनि परिवार नछुटाई मुख्य प्रश्नावली भर्ने ।</a:t>
            </a:r>
          </a:p>
          <a:p>
            <a:pPr marL="346075" marR="0" indent="-284163" algn="just">
              <a:lnSpc>
                <a:spcPct val="150000"/>
              </a:lnSpc>
              <a:spcBef>
                <a:spcPts val="400"/>
              </a:spcBef>
              <a:spcAft>
                <a:spcPts val="400"/>
              </a:spcAft>
              <a:buFont typeface="Arial" panose="020B0604020202020204" pitchFamily="34" charset="0"/>
              <a:buChar char="•"/>
            </a:pPr>
            <a:r>
              <a:rPr lang="ne-NP" sz="2400">
                <a:ea typeface="Calibri"/>
                <a:cs typeface="Kalimati" pitchFamily="2"/>
              </a:rPr>
              <a:t>सुचीकरणको समयमा कुनै परिवार </a:t>
            </a:r>
            <a:r>
              <a:rPr lang="hi-IN" sz="2400">
                <a:ea typeface="Calibri"/>
                <a:cs typeface="Kalimati" pitchFamily="2"/>
              </a:rPr>
              <a:t>छुट</a:t>
            </a:r>
            <a:r>
              <a:rPr lang="ne-NP" sz="2400">
                <a:ea typeface="Calibri"/>
                <a:cs typeface="Kalimati" pitchFamily="2"/>
              </a:rPr>
              <a:t>ेको पाएमा त्यस परिवारको पनि मुख्य प्रश्नावली भर्ने ।</a:t>
            </a:r>
          </a:p>
          <a:p>
            <a:pPr marL="346075" marR="0" indent="-284163" algn="just">
              <a:lnSpc>
                <a:spcPct val="150000"/>
              </a:lnSpc>
              <a:spcBef>
                <a:spcPts val="400"/>
              </a:spcBef>
              <a:spcAft>
                <a:spcPts val="400"/>
              </a:spcAft>
              <a:buFont typeface="Arial" panose="020B0604020202020204" pitchFamily="34" charset="0"/>
              <a:buChar char="•"/>
            </a:pPr>
            <a:r>
              <a:rPr lang="ne-NP" sz="2400">
                <a:ea typeface="Calibri"/>
                <a:cs typeface="Kalimati" pitchFamily="2"/>
              </a:rPr>
              <a:t>कुनै परिवार वा व्यक्तिको </a:t>
            </a:r>
            <a:r>
              <a:rPr lang="hi-IN" sz="2400">
                <a:ea typeface="Calibri"/>
                <a:cs typeface="Kalimati" pitchFamily="2"/>
              </a:rPr>
              <a:t>दोहोरो गणना </a:t>
            </a:r>
            <a:r>
              <a:rPr lang="ne-NP" sz="2400">
                <a:ea typeface="Calibri"/>
                <a:cs typeface="Kalimati" pitchFamily="2"/>
              </a:rPr>
              <a:t>न</a:t>
            </a:r>
            <a:r>
              <a:rPr lang="hi-IN" sz="2400">
                <a:ea typeface="Calibri"/>
                <a:cs typeface="Kalimati" pitchFamily="2"/>
              </a:rPr>
              <a:t>गर्ने </a:t>
            </a:r>
            <a:r>
              <a:rPr lang="ne-NP" sz="2400">
                <a:ea typeface="Calibri"/>
                <a:cs typeface="Kalimati" pitchFamily="2"/>
              </a:rPr>
              <a:t>। </a:t>
            </a:r>
          </a:p>
          <a:p>
            <a:pPr marL="346075" marR="0" indent="-284163" algn="just">
              <a:lnSpc>
                <a:spcPct val="150000"/>
              </a:lnSpc>
              <a:spcBef>
                <a:spcPts val="400"/>
              </a:spcBef>
              <a:spcAft>
                <a:spcPts val="400"/>
              </a:spcAft>
              <a:buFont typeface="Arial" panose="020B0604020202020204" pitchFamily="34" charset="0"/>
              <a:buChar char="•"/>
            </a:pPr>
            <a:r>
              <a:rPr lang="hi-IN" sz="2400">
                <a:ea typeface="Calibri"/>
                <a:cs typeface="Kalimati" pitchFamily="2"/>
              </a:rPr>
              <a:t>जनगणना </a:t>
            </a:r>
            <a:r>
              <a:rPr lang="hi-IN" sz="2400" dirty="0">
                <a:ea typeface="Calibri"/>
                <a:cs typeface="Kalimati" pitchFamily="2"/>
              </a:rPr>
              <a:t>अधिकारीले तोकेका अन्य</a:t>
            </a:r>
            <a:r>
              <a:rPr lang="en-US" sz="2400" dirty="0">
                <a:ea typeface="Calibri"/>
                <a:cs typeface="Kalimati" pitchFamily="2"/>
              </a:rPr>
              <a:t> </a:t>
            </a:r>
            <a:r>
              <a:rPr lang="hi-IN" sz="2400" dirty="0">
                <a:ea typeface="Calibri"/>
                <a:cs typeface="Kalimati" pitchFamily="2"/>
              </a:rPr>
              <a:t>कार्य गर्ने ।</a:t>
            </a:r>
            <a:endParaRPr lang="en-US" sz="2400" dirty="0">
              <a:ea typeface="Calibri"/>
              <a:cs typeface="Kalimati" pitchFamily="2"/>
            </a:endParaRPr>
          </a:p>
        </p:txBody>
      </p:sp>
      <p:sp>
        <p:nvSpPr>
          <p:cNvPr id="4" name="Rectangle 3"/>
          <p:cNvSpPr/>
          <p:nvPr/>
        </p:nvSpPr>
        <p:spPr>
          <a:xfrm>
            <a:off x="3289522" y="797485"/>
            <a:ext cx="4947188" cy="523220"/>
          </a:xfrm>
          <a:prstGeom prst="rect">
            <a:avLst/>
          </a:prstGeom>
        </p:spPr>
        <p:txBody>
          <a:bodyPr wrap="none">
            <a:spAutoFit/>
          </a:bodyPr>
          <a:lstStyle/>
          <a:p>
            <a:r>
              <a:rPr lang="hi-IN" sz="2800" b="1" dirty="0">
                <a:solidFill>
                  <a:srgbClr val="002060"/>
                </a:solidFill>
                <a:cs typeface="Kalimati" pitchFamily="2"/>
              </a:rPr>
              <a:t>गणकको काम, कर्तव्य र अधिकार</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Tree>
    <p:extLst>
      <p:ext uri="{BB962C8B-B14F-4D97-AF65-F5344CB8AC3E}">
        <p14:creationId xmlns:p14="http://schemas.microsoft.com/office/powerpoint/2010/main" val="2870313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1563080"/>
            <a:ext cx="9560652" cy="5304016"/>
          </a:xfrm>
          <a:prstGeom prst="rect">
            <a:avLst/>
          </a:prstGeom>
          <a:noFill/>
        </p:spPr>
        <p:txBody>
          <a:bodyPr wrap="square" rtlCol="0">
            <a:spAutoFit/>
          </a:bodyPr>
          <a:lstStyle/>
          <a:p>
            <a:pPr marL="533400" marR="0" algn="just">
              <a:spcBef>
                <a:spcPts val="400"/>
              </a:spcBef>
              <a:spcAft>
                <a:spcPts val="400"/>
              </a:spcAft>
            </a:pPr>
            <a:r>
              <a:rPr lang="ne-NP" sz="2800" b="1" dirty="0">
                <a:ea typeface="Calibri"/>
                <a:cs typeface="Kalimati" pitchFamily="2"/>
              </a:rPr>
              <a:t>गणना शुरू </a:t>
            </a:r>
            <a:r>
              <a:rPr lang="ne-NP" sz="2800" b="1">
                <a:ea typeface="Calibri"/>
                <a:cs typeface="Kalimati" pitchFamily="2"/>
              </a:rPr>
              <a:t>हुनु पूर्वका कार्यहरु</a:t>
            </a:r>
            <a:endParaRPr lang="ne-NP" sz="2800" b="1"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गणक तालिममा सक्रिय सहभागी हुने,</a:t>
            </a:r>
            <a:endParaRPr lang="en-US" sz="2400"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गणना पुस्तिका पूर्ण रूपले अध्ययन गरी प्रश्नावलीका प्रश्नहरूको अर्थ, परिभाषा एवं गणना विधिका बारेमा पूर्ण जानकारी प्राप्त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लैङ्गिक समानता तथा सामाजिक समावेशी सन्दर्भ पुस्तिकाको </a:t>
            </a:r>
            <a:r>
              <a:rPr lang="ne-NP" sz="2400">
                <a:ea typeface="Calibri"/>
                <a:cs typeface="Kalimati" pitchFamily="2"/>
              </a:rPr>
              <a:t>अध्ययन गर्ने, </a:t>
            </a:r>
          </a:p>
          <a:p>
            <a:pPr marL="876300" marR="0" indent="-342900" algn="just">
              <a:spcBef>
                <a:spcPts val="400"/>
              </a:spcBef>
              <a:spcAft>
                <a:spcPts val="400"/>
              </a:spcAft>
              <a:buFont typeface="Arial" panose="020B0604020202020204" pitchFamily="34" charset="0"/>
              <a:buChar char="•"/>
            </a:pPr>
            <a:r>
              <a:rPr lang="ne-NP" sz="2400">
                <a:ea typeface="Calibri"/>
                <a:cs typeface="Kalimati" pitchFamily="2"/>
              </a:rPr>
              <a:t>घर तथा घरपरिवार सूचीकरण उतार फाराम बुझ्ने तथा उक्त फारामको प्रयोगका बारेमा जानकार हुने,</a:t>
            </a:r>
          </a:p>
          <a:p>
            <a:pPr marL="876300" marR="0" indent="-342900" algn="just">
              <a:spcBef>
                <a:spcPts val="400"/>
              </a:spcBef>
              <a:spcAft>
                <a:spcPts val="400"/>
              </a:spcAft>
              <a:buFont typeface="Arial" panose="020B0604020202020204" pitchFamily="34" charset="0"/>
              <a:buChar char="•"/>
            </a:pPr>
            <a:r>
              <a:rPr lang="ne-NP" sz="2400">
                <a:ea typeface="Calibri"/>
                <a:cs typeface="Kalimati" pitchFamily="2"/>
              </a:rPr>
              <a:t>गणना </a:t>
            </a:r>
            <a:r>
              <a:rPr lang="ne-NP" sz="2400" dirty="0">
                <a:ea typeface="Calibri"/>
                <a:cs typeface="Kalimati" pitchFamily="2"/>
              </a:rPr>
              <a:t>सामाग्रीहरू बुझ्ने,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कार्यक्षेत्रको बारेमा पूर्ण जानकार हुने,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गणना अवधि तथा गणना पश्चात गर्नुपर्ने सबै कामहरूका बारेमा जानकार हुने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95F5424-9A54-423F-A11F-3AAD33DEA7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5471" y="4680959"/>
            <a:ext cx="1453561" cy="1453561"/>
          </a:xfrm>
          <a:prstGeom prst="rect">
            <a:avLst/>
          </a:prstGeom>
        </p:spPr>
      </p:pic>
      <p:sp>
        <p:nvSpPr>
          <p:cNvPr id="9" name="TextBox 8">
            <a:extLst>
              <a:ext uri="{FF2B5EF4-FFF2-40B4-BE49-F238E27FC236}">
                <a16:creationId xmlns:a16="http://schemas.microsoft.com/office/drawing/2014/main" id="{EF99B588-AA27-496F-99D8-5E5596EA3451}"/>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
        <p:nvSpPr>
          <p:cNvPr id="10" name="Rectangle 9">
            <a:extLst>
              <a:ext uri="{FF2B5EF4-FFF2-40B4-BE49-F238E27FC236}">
                <a16:creationId xmlns:a16="http://schemas.microsoft.com/office/drawing/2014/main" id="{A1109668-4215-4CA6-8A29-B4BEC90A16A4}"/>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pic>
        <p:nvPicPr>
          <p:cNvPr id="11" name="Picture 10">
            <a:extLst>
              <a:ext uri="{FF2B5EF4-FFF2-40B4-BE49-F238E27FC236}">
                <a16:creationId xmlns:a16="http://schemas.microsoft.com/office/drawing/2014/main" id="{C46F9B4D-5CB3-44CC-81C1-2D35E7FFE9DD}"/>
              </a:ext>
            </a:extLst>
          </p:cNvPr>
          <p:cNvPicPr>
            <a:picLocks noChangeAspect="1"/>
          </p:cNvPicPr>
          <p:nvPr/>
        </p:nvPicPr>
        <p:blipFill rotWithShape="1">
          <a:blip r:embed="rId3"/>
          <a:srcRect l="44128" t="14264" r="30145" b="26666"/>
          <a:stretch/>
        </p:blipFill>
        <p:spPr>
          <a:xfrm>
            <a:off x="9771408" y="746557"/>
            <a:ext cx="2215184" cy="2860968"/>
          </a:xfrm>
          <a:prstGeom prst="rect">
            <a:avLst/>
          </a:prstGeom>
        </p:spPr>
      </p:pic>
    </p:spTree>
    <p:extLst>
      <p:ext uri="{BB962C8B-B14F-4D97-AF65-F5344CB8AC3E}">
        <p14:creationId xmlns:p14="http://schemas.microsoft.com/office/powerpoint/2010/main" val="237018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5065" y="1612143"/>
            <a:ext cx="12039600" cy="5201424"/>
          </a:xfrm>
          <a:prstGeom prst="rect">
            <a:avLst/>
          </a:prstGeom>
          <a:noFill/>
        </p:spPr>
        <p:txBody>
          <a:bodyPr wrap="square" rtlCol="0">
            <a:spAutoFit/>
          </a:bodyPr>
          <a:lstStyle/>
          <a:p>
            <a:pPr marL="533400" marR="0" algn="just">
              <a:spcBef>
                <a:spcPts val="400"/>
              </a:spcBef>
              <a:spcAft>
                <a:spcPts val="400"/>
              </a:spcAft>
            </a:pPr>
            <a:r>
              <a:rPr lang="ne-NP" sz="2800" b="1">
                <a:ea typeface="Calibri"/>
                <a:cs typeface="Kalimati" pitchFamily="2"/>
              </a:rPr>
              <a:t>गणनाको समयका कार्यहरु</a:t>
            </a:r>
            <a:endParaRPr lang="ne-NP" sz="2800" b="1"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कार्यक्षेत्रभित्र अक्सर बसोबास गर्ने हरेक घरदैलोमा पुगी सम्बन्धित परिवारमूली वा परिवारको अधिक जानकार सदस्यबाट विवरण संकलन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सुपरिवेक्षकबाट प्राप्त गरेको सूचीकरण उतारमा भएको परिवारको विवरण अनुसार क्रमैसँग विवरण संकलन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प्रश्नहरू सिलसिलेवार सोध्ने र उत्तरहरूको सामञ्जस्यता सम्बन्धमा विशेष ध्यान दिने,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 भित्र अक्सर बसोबास गर्ने कोही पनि व्यक्ति तथा परिवार गणनामा नछुटेको यकिन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सुपरिवेक्षकसँग सम्पर्कमा रही रहने, संकलित विवरणहरू सुपरिवेक्षकलार्इ जाँच गर्न दिने र सुरक्षित राख्ने,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तथ्याङ्क संकलनका क्रममा केही समस्या परेमा सुपरिवेक्षकमार्फत सम्बन्धित स्थानिय जनगणना कार्यालयमा अबिलम्ब जानकारी दिने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B3AAD111-E657-4558-AEC2-5020A97148B9}"/>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
        <p:nvSpPr>
          <p:cNvPr id="8" name="Rectangle 7">
            <a:extLst>
              <a:ext uri="{FF2B5EF4-FFF2-40B4-BE49-F238E27FC236}">
                <a16:creationId xmlns:a16="http://schemas.microsoft.com/office/drawing/2014/main" id="{0579FEB1-A9FC-4BA5-BF03-EBACD54F533E}"/>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180328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3" y="1892840"/>
            <a:ext cx="12037145" cy="4832092"/>
          </a:xfrm>
          <a:prstGeom prst="rect">
            <a:avLst/>
          </a:prstGeom>
          <a:noFill/>
        </p:spPr>
        <p:txBody>
          <a:bodyPr wrap="square" rtlCol="0">
            <a:spAutoFit/>
          </a:bodyPr>
          <a:lstStyle/>
          <a:p>
            <a:pPr marL="457200" marR="0" algn="just">
              <a:spcBef>
                <a:spcPts val="400"/>
              </a:spcBef>
              <a:spcAft>
                <a:spcPts val="400"/>
              </a:spcAft>
            </a:pPr>
            <a:r>
              <a:rPr lang="ne-NP" sz="2800" b="1">
                <a:ea typeface="Calibri"/>
                <a:cs typeface="Kalimati" pitchFamily="2"/>
              </a:rPr>
              <a:t>गणना पश्चातका कार्यहरु</a:t>
            </a:r>
            <a:endParaRPr lang="ne-NP" sz="2800" b="1" dirty="0">
              <a:ea typeface="Calibri"/>
              <a:cs typeface="Kalimati" pitchFamily="2"/>
            </a:endParaRP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गणनाको अन्तिम दिन अर्थात </a:t>
            </a:r>
            <a:r>
              <a:rPr lang="ne-NP" sz="2400">
                <a:ea typeface="Calibri"/>
                <a:cs typeface="Kalimati" pitchFamily="2"/>
              </a:rPr>
              <a:t>२०७८ मंसिर ९ </a:t>
            </a:r>
            <a:r>
              <a:rPr lang="ne-NP" sz="2400" dirty="0">
                <a:ea typeface="Calibri"/>
                <a:cs typeface="Kalimati" pitchFamily="2"/>
              </a:rPr>
              <a:t>गते घर ठेगान निश्चित नभएका व्यक्तिहरू जस्तैः जोगी, फिरन्ते, सडकमा बस्ने व्यक्तिको गणना गर्ने र अन्यत्रबाट गणना नगराउन भन्ने,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 अवधिमा जन्म, मृत्यु, विवाह, बसाइँसरार्इका कारणले थपघट भएको परिवार वा व्यक्तिको गणना अद्यावधिक गर्ने, </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 कार्य समाप्त भएपछि गणक स्वयंले भरिएका प्रश्नावलीहरु सहीरुपमा भरेको सुनिश्चतताको लागि रुजु गर्ने, सच्याउनु पर्ने भएमा यकिन गरी तुरुन्त सच्याउने,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कुनै विवरण भर्न छुट भएको छ भने तुरुन्त सम्बन्धित परिवारमूलीलाई भेटी फाराम भर्ने,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प्रश्नावली बुकका कभर पेज भर्ने,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कन्ट्रोल फाराम भर्ने र भरिएका तथा नभरिएका सबै प्रश्नावली फारामहरू सुपरिवेक्षक मार्फत सम्बन्धित स्थानीय जनगणना कार्यालयमा बुझाउने ।</a:t>
            </a:r>
            <a:endParaRPr lang="en-US" sz="2400" dirty="0">
              <a:ea typeface="Calibri"/>
              <a:cs typeface="Kalimati" pitchFamily="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9531" y="666513"/>
            <a:ext cx="1623927" cy="1694297"/>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9" name="Rectangle 8">
            <a:extLst>
              <a:ext uri="{FF2B5EF4-FFF2-40B4-BE49-F238E27FC236}">
                <a16:creationId xmlns:a16="http://schemas.microsoft.com/office/drawing/2014/main" id="{4B6C3D5D-9685-4706-922F-A3CB51B6C332}"/>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3884291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757890" y="701054"/>
            <a:ext cx="4166525" cy="461665"/>
          </a:xfrm>
          <a:prstGeom prst="rect">
            <a:avLst/>
          </a:prstGeom>
        </p:spPr>
        <p:txBody>
          <a:bodyPr wrap="none">
            <a:spAutoFit/>
          </a:bodyPr>
          <a:lstStyle/>
          <a:p>
            <a:r>
              <a:rPr lang="ne-NP" sz="2400" b="1">
                <a:solidFill>
                  <a:srgbClr val="002060"/>
                </a:solidFill>
                <a:cs typeface="Kalimati" pitchFamily="2"/>
              </a:rPr>
              <a:t>गणकले </a:t>
            </a:r>
            <a:r>
              <a:rPr lang="ne-NP" sz="2400" b="1" dirty="0">
                <a:solidFill>
                  <a:srgbClr val="002060"/>
                </a:solidFill>
                <a:cs typeface="Kalimati" pitchFamily="2"/>
              </a:rPr>
              <a:t>गर्नुपर्ने कामको मार्गदर्शन</a:t>
            </a:r>
            <a:endParaRPr lang="hi-IN" sz="2400" b="1" dirty="0">
              <a:solidFill>
                <a:srgbClr val="002060"/>
              </a:solidFill>
              <a:cs typeface="Kalimati" pitchFamily="2"/>
            </a:endParaRPr>
          </a:p>
        </p:txBody>
      </p: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15</a:t>
            </a:fld>
            <a:endParaRPr lang="en-US" sz="1400" dirty="0">
              <a:latin typeface="Fontasy Himali" panose="04020500000000000000" pitchFamily="82" charset="0"/>
            </a:endParaRPr>
          </a:p>
        </p:txBody>
      </p:sp>
      <p:sp>
        <p:nvSpPr>
          <p:cNvPr id="6" name="TextBox 5">
            <a:extLst>
              <a:ext uri="{FF2B5EF4-FFF2-40B4-BE49-F238E27FC236}">
                <a16:creationId xmlns:a16="http://schemas.microsoft.com/office/drawing/2014/main" id="{B1824D6F-5B61-49B2-B170-A34CB74C33AA}"/>
              </a:ext>
            </a:extLst>
          </p:cNvPr>
          <p:cNvSpPr txBox="1"/>
          <p:nvPr/>
        </p:nvSpPr>
        <p:spPr>
          <a:xfrm>
            <a:off x="31250" y="1191810"/>
            <a:ext cx="3977224" cy="5770811"/>
          </a:xfrm>
          <a:prstGeom prst="rect">
            <a:avLst/>
          </a:prstGeom>
          <a:solidFill>
            <a:schemeClr val="accent4">
              <a:lumMod val="20000"/>
              <a:lumOff val="80000"/>
            </a:schemeClr>
          </a:solidFill>
          <a:ln>
            <a:solidFill>
              <a:schemeClr val="accent2"/>
            </a:solidFill>
          </a:ln>
        </p:spPr>
        <p:txBody>
          <a:bodyPr wrap="square" rtlCol="0">
            <a:spAutoFit/>
          </a:bodyPr>
          <a:lstStyle/>
          <a:p>
            <a:pPr lvl="0" algn="ctr"/>
            <a:r>
              <a:rPr lang="ne-NP" sz="2400" b="1" kern="1200" dirty="0">
                <a:solidFill>
                  <a:srgbClr val="0070C0"/>
                </a:solidFill>
                <a:latin typeface="Calibri"/>
                <a:ea typeface="+mn-ea"/>
                <a:cs typeface="Kalimati" panose="00000400000000000000" pitchFamily="2"/>
              </a:rPr>
              <a:t>गणना पूर्व </a:t>
            </a:r>
            <a:endParaRPr lang="en-US" sz="2400" b="1" kern="1200" dirty="0">
              <a:solidFill>
                <a:srgbClr val="0070C0"/>
              </a:solidFill>
              <a:latin typeface="Calibri"/>
              <a:ea typeface="+mn-ea"/>
              <a:cs typeface="Kalimati" panose="00000400000000000000" pitchFamily="2"/>
            </a:endParaRPr>
          </a:p>
          <a:p>
            <a:pPr lvl="0" algn="ctr">
              <a:spcAft>
                <a:spcPts val="600"/>
              </a:spcAft>
            </a:pPr>
            <a:r>
              <a:rPr lang="ne-NP" sz="2000" u="sng" kern="1200">
                <a:latin typeface="Calibri"/>
                <a:ea typeface="+mn-ea"/>
                <a:cs typeface="Kalimati" panose="00000400000000000000" pitchFamily="2"/>
              </a:rPr>
              <a:t>(कार्तिक १३ </a:t>
            </a:r>
            <a:r>
              <a:rPr lang="ne-NP" sz="2000" u="sng" kern="1200" dirty="0">
                <a:latin typeface="Calibri"/>
                <a:ea typeface="+mn-ea"/>
                <a:cs typeface="Kalimati" panose="00000400000000000000" pitchFamily="2"/>
              </a:rPr>
              <a:t>देखि २४ सम्म)</a:t>
            </a:r>
          </a:p>
          <a:p>
            <a:pPr marL="233363" lvl="1" indent="-233363" algn="just">
              <a:buFont typeface="+mj-lt"/>
              <a:buAutoNum type="arabicPeriod"/>
            </a:pPr>
            <a:r>
              <a:rPr lang="ne-NP" sz="2000" kern="1200">
                <a:latin typeface="Calibri"/>
                <a:ea typeface="+mn-ea"/>
                <a:cs typeface="Kalimati" panose="00000400000000000000" pitchFamily="2"/>
              </a:rPr>
              <a:t>गणक तालिममा भाग लिने ।</a:t>
            </a:r>
          </a:p>
          <a:p>
            <a:pPr marL="233363" lvl="1" indent="-233363" algn="just">
              <a:buFont typeface="+mj-lt"/>
              <a:buAutoNum type="arabicPeriod"/>
            </a:pPr>
            <a:r>
              <a:rPr lang="ne-NP" sz="2000" kern="1200">
                <a:latin typeface="Calibri"/>
                <a:ea typeface="+mn-ea"/>
                <a:cs typeface="Kalimati" panose="00000400000000000000" pitchFamily="2"/>
              </a:rPr>
              <a:t>सुपरिवेक्षकलार्इ </a:t>
            </a:r>
            <a:r>
              <a:rPr lang="ne-NP" sz="2000" kern="1200" dirty="0">
                <a:latin typeface="Calibri"/>
                <a:ea typeface="+mn-ea"/>
                <a:cs typeface="Kalimati" panose="00000400000000000000" pitchFamily="2"/>
              </a:rPr>
              <a:t>भेट्ने र मोबाइल नम्बर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स्थानीय जनगणना कार्यालयबाट </a:t>
            </a:r>
            <a:r>
              <a:rPr lang="ne-NP" sz="2000" kern="1200">
                <a:latin typeface="Calibri"/>
                <a:ea typeface="+mn-ea"/>
                <a:cs typeface="Kalimati" panose="00000400000000000000" pitchFamily="2"/>
              </a:rPr>
              <a:t>गणना सामग्रीहरू </a:t>
            </a:r>
            <a:r>
              <a:rPr lang="ne-NP" sz="2000" kern="1200" dirty="0">
                <a:latin typeface="Calibri"/>
                <a:ea typeface="+mn-ea"/>
                <a:cs typeface="Kalimati" panose="00000400000000000000" pitchFamily="2"/>
              </a:rPr>
              <a:t>बुझ्ने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सुपरिवेक्षकबाट गणना क्षेत्र नक्सा तथा उतारफाराम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सुपरिवेक्षकबाट गणना कार्यक्षेत्रमा बसोबास गर्ने व्यक्तिहरूको बारेमा जानकारी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अवधि र गणना पश्चात गर्नुपर्ने कामका बारेमा पूर्ण जानकार हुने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a:t>
            </a:r>
            <a:r>
              <a:rPr lang="ne-NP" sz="2000" kern="1200">
                <a:latin typeface="Calibri"/>
                <a:ea typeface="+mn-ea"/>
                <a:cs typeface="Kalimati" panose="00000400000000000000" pitchFamily="2"/>
              </a:rPr>
              <a:t>पुस्तिका पुनः </a:t>
            </a:r>
            <a:r>
              <a:rPr lang="ne-NP" sz="2000" kern="1200" dirty="0">
                <a:latin typeface="Calibri"/>
                <a:ea typeface="+mn-ea"/>
                <a:cs typeface="Kalimati" panose="00000400000000000000" pitchFamily="2"/>
              </a:rPr>
              <a:t>अध्ययन गरी गणना गर्ने विधि, अवधारणा र परिभाषामा स्पष्ट हुने ।</a:t>
            </a:r>
            <a:endParaRPr lang="en-US" sz="2000" kern="1200" dirty="0">
              <a:latin typeface="Calibri"/>
              <a:ea typeface="+mn-ea"/>
              <a:cs typeface="Kalimati" panose="00000400000000000000" pitchFamily="2"/>
            </a:endParaRPr>
          </a:p>
        </p:txBody>
      </p:sp>
      <p:sp>
        <p:nvSpPr>
          <p:cNvPr id="8" name="TextBox 7">
            <a:extLst>
              <a:ext uri="{FF2B5EF4-FFF2-40B4-BE49-F238E27FC236}">
                <a16:creationId xmlns:a16="http://schemas.microsoft.com/office/drawing/2014/main" id="{38C2DEA2-1256-4EF2-96E5-B4EEB0BE510E}"/>
              </a:ext>
            </a:extLst>
          </p:cNvPr>
          <p:cNvSpPr txBox="1"/>
          <p:nvPr/>
        </p:nvSpPr>
        <p:spPr>
          <a:xfrm>
            <a:off x="4099033" y="1184723"/>
            <a:ext cx="4203837" cy="5463034"/>
          </a:xfrm>
          <a:prstGeom prst="rect">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ne-NP" sz="2000" b="1" dirty="0">
                <a:solidFill>
                  <a:srgbClr val="0070C0"/>
                </a:solidFill>
                <a:latin typeface="Calibri"/>
                <a:cs typeface="Kalimati" panose="00000400000000000000" pitchFamily="2"/>
              </a:rPr>
              <a:t>गणनाको समयमा </a:t>
            </a:r>
            <a:endParaRPr lang="en-US" sz="2000" b="1" dirty="0">
              <a:solidFill>
                <a:srgbClr val="0070C0"/>
              </a:solidFill>
              <a:latin typeface="Calibri"/>
              <a:cs typeface="Kalimati" panose="00000400000000000000" pitchFamily="2"/>
            </a:endParaRPr>
          </a:p>
          <a:p>
            <a:pPr lvl="0" algn="ctr">
              <a:spcAft>
                <a:spcPts val="600"/>
              </a:spcAft>
            </a:pPr>
            <a:r>
              <a:rPr lang="ne-NP" u="sng">
                <a:cs typeface="Kalimati" panose="00000400000000000000" pitchFamily="2"/>
              </a:rPr>
              <a:t>(कार्तिक २५ देखि मंसिर ९ </a:t>
            </a:r>
            <a:r>
              <a:rPr lang="ne-NP" u="sng" dirty="0">
                <a:cs typeface="Kalimati" panose="00000400000000000000" pitchFamily="2"/>
              </a:rPr>
              <a:t>सम्म)</a:t>
            </a:r>
            <a:endParaRPr lang="en-US" u="sng" dirty="0"/>
          </a:p>
          <a:p>
            <a:pPr marL="233363" lvl="0" indent="-233363" algn="just">
              <a:buFont typeface="+mj-lt"/>
              <a:buAutoNum type="arabicPeriod"/>
            </a:pPr>
            <a:r>
              <a:rPr lang="ne-NP" dirty="0">
                <a:cs typeface="Kalimati" panose="00000400000000000000" pitchFamily="2"/>
              </a:rPr>
              <a:t>कार्यक्षेत्रमा गर्इ कार्ययोजना </a:t>
            </a:r>
            <a:r>
              <a:rPr lang="ne-NP">
                <a:cs typeface="Kalimati" panose="00000400000000000000" pitchFamily="2"/>
              </a:rPr>
              <a:t>बमोजिम कार्तिक २५ गते गणना कार्य सुरु </a:t>
            </a:r>
            <a:r>
              <a:rPr lang="ne-NP" dirty="0">
                <a:cs typeface="Kalimati" panose="00000400000000000000" pitchFamily="2"/>
              </a:rPr>
              <a:t>गर्ने ।</a:t>
            </a:r>
            <a:endParaRPr lang="en-US" dirty="0"/>
          </a:p>
          <a:p>
            <a:pPr marL="233363" lvl="0" indent="-233363" algn="just">
              <a:buFont typeface="+mj-lt"/>
              <a:buAutoNum type="arabicPeriod"/>
            </a:pPr>
            <a:r>
              <a:rPr lang="ne-NP">
                <a:cs typeface="Kalimati" panose="00000400000000000000" pitchFamily="2"/>
              </a:rPr>
              <a:t>कार्तिक २६</a:t>
            </a:r>
            <a:r>
              <a:rPr lang="en-US">
                <a:cs typeface="Kalimati" panose="00000400000000000000" pitchFamily="2"/>
              </a:rPr>
              <a:t>-</a:t>
            </a:r>
            <a:r>
              <a:rPr lang="ne-NP">
                <a:cs typeface="Kalimati" panose="00000400000000000000" pitchFamily="2"/>
              </a:rPr>
              <a:t>२७ गतेसम्ममा आफुले भरेका मुख्य प्रश्नावली सुपरिवेक्षकलार्इ देखाई सही तरिकाले भरेको निश्चित गर्ने </a:t>
            </a:r>
            <a:r>
              <a:rPr lang="ne-NP" dirty="0">
                <a:cs typeface="Kalimati" panose="00000400000000000000" pitchFamily="2"/>
              </a:rPr>
              <a:t>।</a:t>
            </a:r>
            <a:endParaRPr lang="en-US" dirty="0"/>
          </a:p>
          <a:p>
            <a:pPr marL="233363" lvl="0" indent="-233363" algn="just">
              <a:buFont typeface="+mj-lt"/>
              <a:buAutoNum type="arabicPeriod"/>
            </a:pPr>
            <a:r>
              <a:rPr lang="ne-NP" dirty="0">
                <a:cs typeface="Kalimati" panose="00000400000000000000" pitchFamily="2"/>
              </a:rPr>
              <a:t>दैनिक कार्यप्रगति सुपरिवेक्षकलार्इ उपलब्ध गराउने ।</a:t>
            </a:r>
            <a:endParaRPr lang="en-US" dirty="0"/>
          </a:p>
          <a:p>
            <a:pPr marL="233363" lvl="0" indent="-233363" algn="just">
              <a:buFont typeface="+mj-lt"/>
              <a:buAutoNum type="arabicPeriod"/>
            </a:pPr>
            <a:r>
              <a:rPr lang="ne-NP" dirty="0">
                <a:cs typeface="Kalimati" panose="00000400000000000000" pitchFamily="2"/>
              </a:rPr>
              <a:t>भरिएका </a:t>
            </a:r>
            <a:r>
              <a:rPr lang="ne-NP">
                <a:cs typeface="Kalimati" panose="00000400000000000000" pitchFamily="2"/>
              </a:rPr>
              <a:t>प्रश्नावलीहरू सबै रूजु </a:t>
            </a:r>
            <a:r>
              <a:rPr lang="ne-NP" dirty="0">
                <a:cs typeface="Kalimati" panose="00000400000000000000" pitchFamily="2"/>
              </a:rPr>
              <a:t>गर्ने ।</a:t>
            </a:r>
            <a:endParaRPr lang="en-US" dirty="0">
              <a:cs typeface="Kalimati" panose="00000400000000000000" pitchFamily="2"/>
            </a:endParaRPr>
          </a:p>
          <a:p>
            <a:pPr marL="233363" lvl="0" indent="-233363" algn="just">
              <a:buFont typeface="+mj-lt"/>
              <a:buAutoNum type="arabicPeriod"/>
            </a:pPr>
            <a:r>
              <a:rPr lang="ne-NP">
                <a:cs typeface="Kalimati" panose="00000400000000000000" pitchFamily="2"/>
              </a:rPr>
              <a:t>मंसिर ९ </a:t>
            </a:r>
            <a:r>
              <a:rPr lang="ne-NP" dirty="0">
                <a:cs typeface="Kalimati" panose="00000400000000000000" pitchFamily="2"/>
              </a:rPr>
              <a:t>गते आफू खटिएको </a:t>
            </a:r>
            <a:r>
              <a:rPr lang="ne-NP">
                <a:cs typeface="Kalimati" panose="00000400000000000000" pitchFamily="2"/>
              </a:rPr>
              <a:t>स्थानमा घुमन्ते फिरन्ते र निश्चित बासस्थान नभएका कोही व्यक्ति भेटिएमा गणना गर्ने </a:t>
            </a:r>
          </a:p>
          <a:p>
            <a:pPr marL="233363" lvl="0" indent="-233363" algn="just">
              <a:buFont typeface="+mj-lt"/>
              <a:buAutoNum type="arabicPeriod"/>
            </a:pPr>
            <a:r>
              <a:rPr lang="ne-NP">
                <a:cs typeface="Kalimati" panose="00000400000000000000" pitchFamily="2"/>
              </a:rPr>
              <a:t>जन्म</a:t>
            </a:r>
            <a:r>
              <a:rPr lang="ne-NP" dirty="0">
                <a:cs typeface="Kalimati" panose="00000400000000000000" pitchFamily="2"/>
              </a:rPr>
              <a:t>, मृत्यु वा बसाइँसरार्इका </a:t>
            </a:r>
            <a:r>
              <a:rPr lang="ne-NP">
                <a:cs typeface="Kalimati" panose="00000400000000000000" pitchFamily="2"/>
              </a:rPr>
              <a:t>कारण कुनै परिवारको विवरण थप घट </a:t>
            </a:r>
            <a:r>
              <a:rPr lang="ne-NP" dirty="0">
                <a:cs typeface="Kalimati" panose="00000400000000000000" pitchFamily="2"/>
              </a:rPr>
              <a:t>गर्नुपर्ने भए गर्ने ।</a:t>
            </a:r>
            <a:endParaRPr lang="en-US" dirty="0">
              <a:cs typeface="Kalimati" panose="00000400000000000000" pitchFamily="2"/>
            </a:endParaRPr>
          </a:p>
          <a:p>
            <a:pPr marL="233363" lvl="0" indent="-233363" algn="just">
              <a:buFont typeface="+mj-lt"/>
              <a:buAutoNum type="arabicPeriod"/>
            </a:pPr>
            <a:r>
              <a:rPr lang="ne-NP" dirty="0">
                <a:cs typeface="Kalimati" panose="00000400000000000000" pitchFamily="2"/>
              </a:rPr>
              <a:t>आफ्नो कार्यक्षेत्रमा गणनाबाट कोहि नछुटेको तथा कोहि नदोहोरिएको एकिन गर्ने ।</a:t>
            </a:r>
            <a:endParaRPr lang="en-US" dirty="0">
              <a:cs typeface="Kalimati" panose="00000400000000000000" pitchFamily="2"/>
            </a:endParaRPr>
          </a:p>
        </p:txBody>
      </p:sp>
      <p:sp>
        <p:nvSpPr>
          <p:cNvPr id="10" name="TextBox 9">
            <a:extLst>
              <a:ext uri="{FF2B5EF4-FFF2-40B4-BE49-F238E27FC236}">
                <a16:creationId xmlns:a16="http://schemas.microsoft.com/office/drawing/2014/main" id="{CCE96D5B-D0A7-4475-8F5F-694AC7C8E28E}"/>
              </a:ext>
            </a:extLst>
          </p:cNvPr>
          <p:cNvSpPr txBox="1"/>
          <p:nvPr/>
        </p:nvSpPr>
        <p:spPr>
          <a:xfrm>
            <a:off x="8414754" y="1215886"/>
            <a:ext cx="3777246" cy="5463034"/>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lvl="0" algn="ctr"/>
            <a:r>
              <a:rPr lang="ne-NP" sz="2400" b="1" dirty="0">
                <a:solidFill>
                  <a:srgbClr val="0070C0"/>
                </a:solidFill>
                <a:latin typeface="Calibri"/>
                <a:cs typeface="Kalimati" panose="00000400000000000000" pitchFamily="2"/>
              </a:rPr>
              <a:t>गणना पश्चात </a:t>
            </a:r>
            <a:endParaRPr lang="en-US" sz="2400" b="1" dirty="0">
              <a:solidFill>
                <a:srgbClr val="0070C0"/>
              </a:solidFill>
              <a:latin typeface="Calibri"/>
              <a:cs typeface="Kalimati" panose="00000400000000000000" pitchFamily="2"/>
            </a:endParaRPr>
          </a:p>
          <a:p>
            <a:pPr lvl="0" algn="ctr">
              <a:spcAft>
                <a:spcPts val="600"/>
              </a:spcAft>
            </a:pPr>
            <a:r>
              <a:rPr lang="ne-NP" sz="2000" u="sng">
                <a:cs typeface="Kalimati" panose="00000400000000000000" pitchFamily="2"/>
              </a:rPr>
              <a:t>(मंसिर १०</a:t>
            </a:r>
            <a:r>
              <a:rPr lang="en-US" sz="2000" u="sng">
                <a:cs typeface="Kalimati" panose="00000400000000000000" pitchFamily="2"/>
              </a:rPr>
              <a:t>-</a:t>
            </a:r>
            <a:r>
              <a:rPr lang="ne-NP" sz="2000" u="sng">
                <a:cs typeface="Kalimati" panose="00000400000000000000" pitchFamily="2"/>
              </a:rPr>
              <a:t>१२)</a:t>
            </a:r>
            <a:endParaRPr lang="en-US" sz="2000" u="sng" dirty="0"/>
          </a:p>
          <a:p>
            <a:pPr marL="233363" lvl="0" indent="-233363" algn="just">
              <a:buFont typeface="+mj-lt"/>
              <a:buAutoNum type="arabicPeriod"/>
            </a:pPr>
            <a:r>
              <a:rPr lang="ne-NP" sz="2000">
                <a:cs typeface="Kalimati" panose="00000400000000000000" pitchFamily="2"/>
              </a:rPr>
              <a:t>प्रश्नावली बुकको कभर पेज भर्ने </a:t>
            </a:r>
            <a:r>
              <a:rPr lang="ne-NP" sz="1100">
                <a:cs typeface="Kalimati" panose="00000400000000000000" pitchFamily="2"/>
              </a:rPr>
              <a:t>।</a:t>
            </a:r>
            <a:endParaRPr lang="ne-NP" sz="2000">
              <a:cs typeface="Kalimati" panose="00000400000000000000" pitchFamily="2"/>
            </a:endParaRPr>
          </a:p>
          <a:p>
            <a:pPr marL="233363" lvl="0" indent="-233363" algn="just">
              <a:buFont typeface="+mj-lt"/>
              <a:buAutoNum type="arabicPeriod"/>
            </a:pPr>
            <a:r>
              <a:rPr lang="ne-NP" sz="2000">
                <a:cs typeface="Kalimati" panose="00000400000000000000" pitchFamily="2"/>
              </a:rPr>
              <a:t>कार्य </a:t>
            </a:r>
            <a:r>
              <a:rPr lang="ne-NP" sz="2000" dirty="0">
                <a:cs typeface="Kalimati" panose="00000400000000000000" pitchFamily="2"/>
              </a:rPr>
              <a:t>सम्पन्नता फाराम</a:t>
            </a:r>
            <a:r>
              <a:rPr lang="en-US" sz="2000" dirty="0">
                <a:cs typeface="Kalimati" panose="00000400000000000000" pitchFamily="2"/>
              </a:rPr>
              <a:t> </a:t>
            </a:r>
            <a:r>
              <a:rPr lang="ne-NP" sz="2000" dirty="0">
                <a:cs typeface="Kalimati" panose="00000400000000000000" pitchFamily="2"/>
              </a:rPr>
              <a:t>तथा कन्ट्रोल फाराम भर्ने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भरिएका मुख्य प्रश्नावलीहरू तथा प्रयोग </a:t>
            </a:r>
            <a:r>
              <a:rPr lang="ne-NP" sz="2000">
                <a:cs typeface="Kalimati" panose="00000400000000000000" pitchFamily="2"/>
              </a:rPr>
              <a:t>नभएका प्रश्नावलीहरू  सुपरिवेक्षक मार्फत </a:t>
            </a:r>
            <a:r>
              <a:rPr lang="ne-NP" sz="2000" dirty="0">
                <a:cs typeface="Kalimati" panose="00000400000000000000" pitchFamily="2"/>
              </a:rPr>
              <a:t>सम्बन्धित स्थानीय जनगणना कार्यालयमा बुझाउने । </a:t>
            </a:r>
            <a:endParaRPr lang="en-US" sz="2000" dirty="0"/>
          </a:p>
          <a:p>
            <a:pPr marL="233363" lvl="0" indent="-233363" algn="just">
              <a:buFont typeface="+mj-lt"/>
              <a:buAutoNum type="arabicPeriod"/>
            </a:pPr>
            <a:r>
              <a:rPr lang="ne-NP" sz="2000" dirty="0">
                <a:cs typeface="Kalimati" panose="00000400000000000000" pitchFamily="2"/>
              </a:rPr>
              <a:t>गणना क्षेत्र नक्सा, उतार फाराम सुपरिवेक्षकमार्फत सम्बन्धित स्थानीय जनगणना कार्यालयमा बुझाउने ।</a:t>
            </a:r>
            <a:endParaRPr lang="en-US" sz="2000" dirty="0"/>
          </a:p>
          <a:p>
            <a:pPr marL="233363" lvl="0" indent="-233363" algn="just">
              <a:buFont typeface="+mj-lt"/>
              <a:buAutoNum type="arabicPeriod"/>
            </a:pPr>
            <a:r>
              <a:rPr lang="ne-NP" sz="2000" dirty="0">
                <a:cs typeface="Kalimati" panose="00000400000000000000" pitchFamily="2"/>
              </a:rPr>
              <a:t>बुझाउनु पर्ने </a:t>
            </a:r>
            <a:r>
              <a:rPr lang="ne-NP" sz="2000">
                <a:cs typeface="Kalimati" panose="00000400000000000000" pitchFamily="2"/>
              </a:rPr>
              <a:t>अन्य सामग्रीहरू </a:t>
            </a:r>
            <a:r>
              <a:rPr lang="ne-NP" sz="2000" dirty="0">
                <a:cs typeface="Kalimati" panose="00000400000000000000" pitchFamily="2"/>
              </a:rPr>
              <a:t>सम्बन्धित स्थानीय जनगणना कार्यालयमा बुझाउने ।</a:t>
            </a:r>
            <a:endParaRPr lang="en-US" sz="2000" dirty="0"/>
          </a:p>
        </p:txBody>
      </p:sp>
    </p:spTree>
    <p:extLst>
      <p:ext uri="{BB962C8B-B14F-4D97-AF65-F5344CB8AC3E}">
        <p14:creationId xmlns:p14="http://schemas.microsoft.com/office/powerpoint/2010/main" val="2055283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16</a:t>
            </a:fld>
            <a:endParaRPr lang="en-US" sz="1400" dirty="0">
              <a:latin typeface="Fontasy Himali" panose="04020500000000000000" pitchFamily="82" charset="0"/>
            </a:endParaRPr>
          </a:p>
        </p:txBody>
      </p:sp>
      <p:sp>
        <p:nvSpPr>
          <p:cNvPr id="9" name="TextBox 8">
            <a:extLst>
              <a:ext uri="{FF2B5EF4-FFF2-40B4-BE49-F238E27FC236}">
                <a16:creationId xmlns:a16="http://schemas.microsoft.com/office/drawing/2014/main" id="{E82BE681-28E4-499A-AE64-72F6602B7B76}"/>
              </a:ext>
            </a:extLst>
          </p:cNvPr>
          <p:cNvSpPr txBox="1"/>
          <p:nvPr/>
        </p:nvSpPr>
        <p:spPr>
          <a:xfrm>
            <a:off x="118528" y="1349974"/>
            <a:ext cx="11907566" cy="5632311"/>
          </a:xfrm>
          <a:prstGeom prst="rect">
            <a:avLst/>
          </a:prstGeom>
          <a:noFill/>
        </p:spPr>
        <p:txBody>
          <a:bodyPr wrap="square">
            <a:spAutoFit/>
          </a:bodyPr>
          <a:lstStyle/>
          <a:p>
            <a:pPr marL="290513" indent="-290513" algn="just">
              <a:lnSpc>
                <a:spcPct val="150000"/>
              </a:lnSpc>
              <a:buFont typeface="Arial" panose="020B0604020202020204" pitchFamily="34" charset="0"/>
              <a:buChar char="•"/>
            </a:pPr>
            <a:r>
              <a:rPr lang="ne-NP" sz="2400" dirty="0">
                <a:cs typeface="Kalimati" panose="00000400000000000000" pitchFamily="2"/>
              </a:rPr>
              <a:t>फाराम भर्दा कोड लेख्न भनिएको ठाउँमा दिइएको कोड नम्बर राख्नुपर्दछ ।कुनै कोड प्रश्नसँगै दिइएको हुन्छ भने कुनै गणना पुस्तिकाको अन्त्यमा हुन्छ ।</a:t>
            </a:r>
          </a:p>
          <a:p>
            <a:pPr marL="290513" indent="-290513" algn="just">
              <a:lnSpc>
                <a:spcPct val="150000"/>
              </a:lnSpc>
              <a:buFont typeface="Arial" panose="020B0604020202020204" pitchFamily="34" charset="0"/>
              <a:buChar char="•"/>
            </a:pPr>
            <a:r>
              <a:rPr lang="ne-NP" sz="2400" dirty="0">
                <a:cs typeface="Kalimati" panose="00000400000000000000" pitchFamily="2"/>
              </a:rPr>
              <a:t>उत्तर लेख्ने ठाउँमा केरमेट नगरी </a:t>
            </a:r>
            <a:r>
              <a:rPr lang="ne-NP" sz="2400" b="1" dirty="0">
                <a:cs typeface="Kalimati" panose="00000400000000000000" pitchFamily="2"/>
              </a:rPr>
              <a:t>अक्षर नेपालीमा र अंक अंग्रेजीमा</a:t>
            </a:r>
            <a:r>
              <a:rPr lang="en-US" sz="2400" b="1" dirty="0">
                <a:cs typeface="Kalimati" panose="00000400000000000000" pitchFamily="2"/>
              </a:rPr>
              <a:t> (</a:t>
            </a:r>
            <a:r>
              <a:rPr lang="en-US" sz="2400" b="1" dirty="0">
                <a:solidFill>
                  <a:srgbClr val="0070C0"/>
                </a:solidFill>
                <a:cs typeface="Kalimati" panose="00000400000000000000" pitchFamily="2"/>
              </a:rPr>
              <a:t>0,1,2,3,4,5,6,7,8,9</a:t>
            </a:r>
            <a:r>
              <a:rPr lang="en-US" sz="2400" b="1" dirty="0">
                <a:cs typeface="Kalimati" panose="00000400000000000000" pitchFamily="2"/>
              </a:rPr>
              <a:t>)</a:t>
            </a:r>
            <a:r>
              <a:rPr lang="ne-NP" sz="2400" b="1" dirty="0">
                <a:cs typeface="Kalimati" panose="00000400000000000000" pitchFamily="2"/>
              </a:rPr>
              <a:t> </a:t>
            </a:r>
            <a:r>
              <a:rPr lang="ne-NP" sz="2400" dirty="0">
                <a:cs typeface="Kalimati" panose="00000400000000000000" pitchFamily="2"/>
              </a:rPr>
              <a:t>स्पष्टसँग लेख्नुपर्दछ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 भर्दा </a:t>
            </a:r>
            <a:r>
              <a:rPr lang="ne-NP" sz="2400" dirty="0">
                <a:solidFill>
                  <a:srgbClr val="0070C0"/>
                </a:solidFill>
                <a:cs typeface="Kalimati" panose="00000400000000000000" pitchFamily="2"/>
              </a:rPr>
              <a:t>नीलो</a:t>
            </a:r>
            <a:r>
              <a:rPr lang="ne-NP" sz="2400" dirty="0">
                <a:cs typeface="Kalimati" panose="00000400000000000000" pitchFamily="2"/>
              </a:rPr>
              <a:t> मसी भएको डट्पेन प्रयोग गर्नुपर्दछ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फारामहरू भर्दा कुनै बिशेष उमेर समूहका व्यक्तिहरूलाई सोध्नु नपर्ने प्रश्नहरूका महलमा सोध्नु पर्ने नपर्ने एकिन गरी तेर्सो धर्को (—) तान्नुपर्दछ । जस्तै पाँच बर्षभन्दा कम उमेरका लागि शिक्षासम्बन्धी प्रश्नहरु</a:t>
            </a:r>
            <a:r>
              <a:rPr lang="en-US" sz="2400" dirty="0">
                <a:cs typeface="Kalimati" panose="00000400000000000000" pitchFamily="2"/>
              </a:rPr>
              <a:t>,</a:t>
            </a:r>
            <a:r>
              <a:rPr lang="ne-NP" sz="2400" dirty="0">
                <a:cs typeface="Kalimati" panose="00000400000000000000" pitchFamily="2"/>
              </a:rPr>
              <a:t> १० बर्षभन्दा कम उमेरका लागि बैबाहिक स्थिति र आर्थिक क्रियाकलापसम्बन्धी प्रश्नहरु सोध्नु नपर्ने भएकोले सम्बन्धित व्यक्तिको महलमा तेर्सो धर्को (—) तान्नुपर्दछ ।</a:t>
            </a:r>
          </a:p>
        </p:txBody>
      </p:sp>
      <p:sp>
        <p:nvSpPr>
          <p:cNvPr id="11" name="TextBox 10">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प्रश्नावली</a:t>
            </a:r>
            <a:r>
              <a:rPr lang="en-US" sz="2800" b="1" dirty="0">
                <a:solidFill>
                  <a:srgbClr val="0070C0"/>
                </a:solidFill>
                <a:cs typeface="Kalimati" pitchFamily="2"/>
              </a:rPr>
              <a:t>  </a:t>
            </a:r>
            <a:r>
              <a:rPr lang="ne-NP" sz="2800" b="1" dirty="0">
                <a:solidFill>
                  <a:srgbClr val="0070C0"/>
                </a:solidFill>
                <a:cs typeface="Kalimati" pitchFamily="2"/>
              </a:rPr>
              <a:t>भर्दा अंक र अक्षर कसरी लेख्ने तथा भर्नु नपर्ने ठाउँमा के गर्ने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4000622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17</a:t>
            </a:fld>
            <a:endParaRPr lang="en-US" sz="1400" dirty="0">
              <a:latin typeface="Fontasy Himali" panose="04020500000000000000" pitchFamily="82" charset="0"/>
            </a:endParaRPr>
          </a:p>
        </p:txBody>
      </p:sp>
      <p:sp>
        <p:nvSpPr>
          <p:cNvPr id="6" name="TextBox 5">
            <a:extLst>
              <a:ext uri="{FF2B5EF4-FFF2-40B4-BE49-F238E27FC236}">
                <a16:creationId xmlns:a16="http://schemas.microsoft.com/office/drawing/2014/main" id="{E82BE681-28E4-499A-AE64-72F6602B7B76}"/>
              </a:ext>
            </a:extLst>
          </p:cNvPr>
          <p:cNvSpPr txBox="1"/>
          <p:nvPr/>
        </p:nvSpPr>
        <p:spPr>
          <a:xfrm>
            <a:off x="187978" y="1295448"/>
            <a:ext cx="11790413" cy="5632311"/>
          </a:xfrm>
          <a:prstGeom prst="rect">
            <a:avLst/>
          </a:prstGeom>
          <a:noFill/>
        </p:spPr>
        <p:txBody>
          <a:bodyPr wrap="square">
            <a:spAutoFit/>
          </a:bodyPr>
          <a:lstStyle/>
          <a:p>
            <a:pPr marL="290513" indent="-290513" algn="just">
              <a:lnSpc>
                <a:spcPct val="150000"/>
              </a:lnSpc>
              <a:buFont typeface="Arial" panose="020B0604020202020204" pitchFamily="34" charset="0"/>
              <a:buChar char="•"/>
            </a:pPr>
            <a:r>
              <a:rPr lang="ne-NP" sz="2400" dirty="0">
                <a:cs typeface="Kalimati" panose="00000400000000000000" pitchFamily="2"/>
              </a:rPr>
              <a:t>जनगणनामा प्रत्यक्ष अन्तर्वार्ताको आधारमा विवरण संकलन गरिन्छ । </a:t>
            </a:r>
            <a:endParaRPr lang="en-US" sz="2400" dirty="0">
              <a:cs typeface="Kalimati" panose="00000400000000000000" pitchFamily="2"/>
            </a:endParaRPr>
          </a:p>
          <a:p>
            <a:pPr marL="290513" indent="-290513" algn="just">
              <a:lnSpc>
                <a:spcPct val="150000"/>
              </a:lnSpc>
              <a:buFont typeface="Arial" panose="020B0604020202020204" pitchFamily="34" charset="0"/>
              <a:buChar char="•"/>
            </a:pPr>
            <a:r>
              <a:rPr lang="ne-NP" sz="2400" dirty="0">
                <a:cs typeface="Kalimati" panose="00000400000000000000" pitchFamily="2"/>
              </a:rPr>
              <a:t>गणकले प्रश्न गरेको आधारमा परिवारमूली वा उत्तरदाताले जवाफ दिने गर्दछन् । </a:t>
            </a:r>
            <a:endParaRPr lang="en-US" sz="2400" dirty="0">
              <a:cs typeface="Kalimati" panose="00000400000000000000" pitchFamily="2"/>
            </a:endParaRPr>
          </a:p>
          <a:p>
            <a:pPr marL="290513" indent="-290513" algn="just">
              <a:lnSpc>
                <a:spcPct val="150000"/>
              </a:lnSpc>
              <a:buFont typeface="Arial" panose="020B0604020202020204" pitchFamily="34" charset="0"/>
              <a:buChar char="•"/>
            </a:pPr>
            <a:r>
              <a:rPr lang="ne-NP" sz="2400" dirty="0">
                <a:cs typeface="Kalimati" panose="00000400000000000000" pitchFamily="2"/>
              </a:rPr>
              <a:t>त्यसैले तथ्याङ्क संकलन गर्न जाँदा गणकहरूले राष्ट्रिय जनगणना सञ्चालन तथा व्यवस्थापन आदेश, २०७६ मा उल्लेख भए अनुसारको आचरण पूर्णरुपमा पालना गर्नु पर्दछ । </a:t>
            </a:r>
            <a:endParaRPr lang="en-US" sz="2400" dirty="0">
              <a:cs typeface="Kalimati" panose="00000400000000000000" pitchFamily="2"/>
            </a:endParaRPr>
          </a:p>
          <a:p>
            <a:pPr marL="290513" indent="-290513" algn="just">
              <a:lnSpc>
                <a:spcPct val="150000"/>
              </a:lnSpc>
              <a:buFont typeface="Arial" panose="020B0604020202020204" pitchFamily="34" charset="0"/>
              <a:buChar char="•"/>
            </a:pPr>
            <a:r>
              <a:rPr lang="ne-NP" sz="2400" dirty="0">
                <a:cs typeface="Kalimati" panose="00000400000000000000" pitchFamily="2"/>
              </a:rPr>
              <a:t>आफ्नो स्वभाव, भेषभूषा, आनीबानी साथै अरु व्यक्तिसँग गर्ने व्यवहारमा संवेदनशीलता अपनाउन आवश्यक छ । </a:t>
            </a:r>
            <a:endParaRPr lang="en-US" sz="2400" dirty="0">
              <a:cs typeface="Kalimati" panose="00000400000000000000" pitchFamily="2"/>
            </a:endParaRPr>
          </a:p>
          <a:p>
            <a:pPr marL="290513" indent="-290513" algn="just">
              <a:lnSpc>
                <a:spcPct val="150000"/>
              </a:lnSpc>
              <a:buFont typeface="Arial" panose="020B0604020202020204" pitchFamily="34" charset="0"/>
              <a:buChar char="•"/>
            </a:pPr>
            <a:r>
              <a:rPr lang="ne-NP" sz="2400" dirty="0">
                <a:cs typeface="Kalimati" panose="00000400000000000000" pitchFamily="2"/>
              </a:rPr>
              <a:t>त्यसैगरी गणकले समुदायमा हुने महिला, पुरूष, यौनिक तथा लैङ्गिक अल्पसंख्यक, आर्थिक तथा सामाजिक रुपले पछि परेका व्यक्ति, फरक भाषाभाषी तथा संस्कृतिका मानिसहरू, अपाङ्गता भएका व्यक्तिहरू, ज्येष्ठ नागरिक, विभिन्न जातजाति लगायतका सबैसँग राम्रो व्यवहार र कुराकानी गर्नुपर्दछ ।</a:t>
            </a:r>
          </a:p>
        </p:txBody>
      </p:sp>
      <p:sp>
        <p:nvSpPr>
          <p:cNvPr id="8" name="TextBox 7">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a:solidFill>
                  <a:srgbClr val="0070C0"/>
                </a:solidFill>
                <a:cs typeface="Kalimati" pitchFamily="2"/>
              </a:rPr>
              <a:t>अन्तर्वार्ता सञ्चालन गर्दा ध्यान दिनु पर्ने कुराहरु</a:t>
            </a:r>
            <a:endParaRPr lang="en-US" sz="2800" b="1" dirty="0">
              <a:solidFill>
                <a:srgbClr val="0070C0"/>
              </a:solidFill>
              <a:cs typeface="Kalimati" pitchFamily="2"/>
            </a:endParaRPr>
          </a:p>
        </p:txBody>
      </p:sp>
    </p:spTree>
    <p:extLst>
      <p:ext uri="{BB962C8B-B14F-4D97-AF65-F5344CB8AC3E}">
        <p14:creationId xmlns:p14="http://schemas.microsoft.com/office/powerpoint/2010/main" val="2870763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18</a:t>
            </a:fld>
            <a:endParaRPr lang="en-US" sz="1400" dirty="0">
              <a:latin typeface="Fontasy Himali" panose="04020500000000000000" pitchFamily="82" charset="0"/>
            </a:endParaRPr>
          </a:p>
        </p:txBody>
      </p:sp>
      <p:sp>
        <p:nvSpPr>
          <p:cNvPr id="6" name="TextBox 5">
            <a:extLst>
              <a:ext uri="{FF2B5EF4-FFF2-40B4-BE49-F238E27FC236}">
                <a16:creationId xmlns:a16="http://schemas.microsoft.com/office/drawing/2014/main" id="{E82BE681-28E4-499A-AE64-72F6602B7B76}"/>
              </a:ext>
            </a:extLst>
          </p:cNvPr>
          <p:cNvSpPr txBox="1"/>
          <p:nvPr/>
        </p:nvSpPr>
        <p:spPr>
          <a:xfrm>
            <a:off x="187978" y="915668"/>
            <a:ext cx="11790413" cy="6093976"/>
          </a:xfrm>
          <a:prstGeom prst="rect">
            <a:avLst/>
          </a:prstGeom>
          <a:noFill/>
        </p:spPr>
        <p:txBody>
          <a:bodyPr wrap="square">
            <a:spAutoFit/>
          </a:bodyPr>
          <a:lstStyle/>
          <a:p>
            <a:pPr algn="just">
              <a:lnSpc>
                <a:spcPct val="150000"/>
              </a:lnSpc>
            </a:pPr>
            <a:r>
              <a:rPr lang="ne-NP" sz="2000" dirty="0">
                <a:cs typeface="Kalimati" panose="00000400000000000000" pitchFamily="2"/>
              </a:rPr>
              <a:t>गणक तथा सुपरिवेक्षकको अन्तरवार्ता गर्दाको व्यवहार तथा व्यक्तित्वले उत्तरदातावाट सही विवरण लिन सकारात्मक प्रभाव पार्दछ । </a:t>
            </a:r>
            <a:r>
              <a:rPr lang="ne-NP" sz="2000" b="1" dirty="0">
                <a:cs typeface="Kalimati" panose="00000400000000000000" pitchFamily="2"/>
              </a:rPr>
              <a:t>गणना पुस्तिका पेज नं १२ बाट पढेर सुनाउनेः</a:t>
            </a:r>
          </a:p>
          <a:p>
            <a:pPr algn="just">
              <a:lnSpc>
                <a:spcPct val="150000"/>
              </a:lnSpc>
            </a:pPr>
            <a:r>
              <a:rPr lang="ne-NP" sz="2000" dirty="0">
                <a:cs typeface="Kalimati" panose="00000400000000000000" pitchFamily="2"/>
              </a:rPr>
              <a:t>(क) आफ्नो परिचय  दिने र आएको उद्देश्य बताउने ।</a:t>
            </a:r>
          </a:p>
          <a:p>
            <a:pPr algn="just">
              <a:lnSpc>
                <a:spcPct val="150000"/>
              </a:lnSpc>
            </a:pPr>
            <a:r>
              <a:rPr lang="ne-NP" sz="2000" dirty="0">
                <a:cs typeface="Kalimati" panose="00000400000000000000" pitchFamily="2"/>
              </a:rPr>
              <a:t>(ख) नम्र र धैर्यतापूर्वक प्रश्न सोधी उत्तर लिने ।</a:t>
            </a:r>
          </a:p>
          <a:p>
            <a:pPr algn="just">
              <a:lnSpc>
                <a:spcPct val="150000"/>
              </a:lnSpc>
            </a:pPr>
            <a:r>
              <a:rPr lang="ne-NP" sz="2000" dirty="0">
                <a:cs typeface="Kalimati" panose="00000400000000000000" pitchFamily="2"/>
              </a:rPr>
              <a:t>(ग) आफ्नो व्यक्तित्व तथा सरसफाईमा ध्यान दिने</a:t>
            </a:r>
          </a:p>
          <a:p>
            <a:pPr algn="just">
              <a:lnSpc>
                <a:spcPct val="150000"/>
              </a:lnSpc>
            </a:pPr>
            <a:r>
              <a:rPr lang="ne-NP" sz="2000" dirty="0">
                <a:cs typeface="Kalimati" panose="00000400000000000000" pitchFamily="2"/>
              </a:rPr>
              <a:t>(घ) निष्पक्ष भइ प्रश्न गर्ने र उत्तरदाताले बुझेर दिएको उत्तर मात्र भर्ने । आफै अनुमान गरेर विवरण नभर्ने ।एक पटकमा प्रश्न नबुझेमा फेरी बुझाउने गरी सोध्ने ।</a:t>
            </a:r>
          </a:p>
          <a:p>
            <a:pPr algn="just">
              <a:lnSpc>
                <a:spcPct val="150000"/>
              </a:lnSpc>
            </a:pPr>
            <a:r>
              <a:rPr lang="ne-NP" sz="2000" dirty="0">
                <a:cs typeface="Kalimati" panose="00000400000000000000" pitchFamily="2"/>
              </a:rPr>
              <a:t>(ङ) कसैको कुरा नकाट्ने तथा सबैलाई समान व्यवहार गर्ने ।</a:t>
            </a:r>
          </a:p>
          <a:p>
            <a:pPr algn="just">
              <a:lnSpc>
                <a:spcPct val="150000"/>
              </a:lnSpc>
            </a:pPr>
            <a:r>
              <a:rPr lang="ne-NP" sz="2000" dirty="0">
                <a:cs typeface="Kalimati" panose="00000400000000000000" pitchFamily="2"/>
              </a:rPr>
              <a:t>(च) सिलसिलाबद्ध प्रश्न गर्ने ।</a:t>
            </a:r>
          </a:p>
          <a:p>
            <a:pPr algn="just">
              <a:lnSpc>
                <a:spcPct val="150000"/>
              </a:lnSpc>
            </a:pPr>
            <a:r>
              <a:rPr lang="ne-NP" sz="2000" dirty="0">
                <a:cs typeface="Kalimati" panose="00000400000000000000" pitchFamily="2"/>
              </a:rPr>
              <a:t>(छ) प्रश्नावलीअनुसार नै प्रश्न गर्ने । </a:t>
            </a:r>
          </a:p>
          <a:p>
            <a:pPr algn="just">
              <a:lnSpc>
                <a:spcPct val="150000"/>
              </a:lnSpc>
            </a:pPr>
            <a:r>
              <a:rPr lang="ne-NP" sz="2000" dirty="0">
                <a:cs typeface="Kalimati" panose="00000400000000000000" pitchFamily="2"/>
              </a:rPr>
              <a:t>(ज) असामान्य÷विशेष अवस्थामा विचार गरेर विवरण संकलन गर्ने ।</a:t>
            </a:r>
          </a:p>
          <a:p>
            <a:pPr algn="just">
              <a:lnSpc>
                <a:spcPct val="150000"/>
              </a:lnSpc>
            </a:pPr>
            <a:r>
              <a:rPr lang="ne-NP" sz="2000" dirty="0">
                <a:cs typeface="Kalimati" panose="00000400000000000000" pitchFamily="2"/>
              </a:rPr>
              <a:t>(झ) अमर्यादित शब्द प्रयोग गर्न नहुने । </a:t>
            </a:r>
          </a:p>
          <a:p>
            <a:pPr algn="just">
              <a:lnSpc>
                <a:spcPct val="150000"/>
              </a:lnSpc>
            </a:pPr>
            <a:r>
              <a:rPr lang="ne-NP" sz="2000" dirty="0">
                <a:cs typeface="Kalimati" panose="00000400000000000000" pitchFamily="2"/>
              </a:rPr>
              <a:t>(ञ) गणना कार्य समाप्त भएपछि उत्तरदातालाई धन्यवाद दिने ।</a:t>
            </a:r>
            <a:endParaRPr lang="ne-NP" sz="2000" b="1" dirty="0">
              <a:cs typeface="Kalimati" panose="00000400000000000000" pitchFamily="2"/>
            </a:endParaRPr>
          </a:p>
        </p:txBody>
      </p:sp>
      <p:sp>
        <p:nvSpPr>
          <p:cNvPr id="8" name="TextBox 7">
            <a:extLst>
              <a:ext uri="{FF2B5EF4-FFF2-40B4-BE49-F238E27FC236}">
                <a16:creationId xmlns:a16="http://schemas.microsoft.com/office/drawing/2014/main" id="{AECD7E10-2979-40DC-96B5-2914C84C9CC2}"/>
              </a:ext>
            </a:extLst>
          </p:cNvPr>
          <p:cNvSpPr txBox="1"/>
          <p:nvPr/>
        </p:nvSpPr>
        <p:spPr>
          <a:xfrm>
            <a:off x="187978" y="575687"/>
            <a:ext cx="11374757" cy="515526"/>
          </a:xfrm>
          <a:prstGeom prst="rect">
            <a:avLst/>
          </a:prstGeom>
          <a:noFill/>
        </p:spPr>
        <p:txBody>
          <a:bodyPr wrap="square">
            <a:spAutoFit/>
          </a:bodyPr>
          <a:lstStyle/>
          <a:p>
            <a:pPr algn="ctr">
              <a:lnSpc>
                <a:spcPct val="150000"/>
              </a:lnSpc>
            </a:pPr>
            <a:r>
              <a:rPr lang="ne-NP" sz="2000" b="1">
                <a:solidFill>
                  <a:srgbClr val="0070C0"/>
                </a:solidFill>
                <a:cs typeface="Kalimati" pitchFamily="2"/>
              </a:rPr>
              <a:t>अन्तर्वार्ता सञ्चालन गर्दा ध्यान दिनु पर्ने कुराहरु</a:t>
            </a:r>
            <a:endParaRPr lang="en-US" sz="2000" b="1" dirty="0">
              <a:solidFill>
                <a:srgbClr val="0070C0"/>
              </a:solidFill>
              <a:cs typeface="Kalimati" pitchFamily="2"/>
            </a:endParaRPr>
          </a:p>
        </p:txBody>
      </p:sp>
    </p:spTree>
    <p:extLst>
      <p:ext uri="{BB962C8B-B14F-4D97-AF65-F5344CB8AC3E}">
        <p14:creationId xmlns:p14="http://schemas.microsoft.com/office/powerpoint/2010/main" val="1740211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वेबसाइट</a:t>
            </a: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98F7464E-E2F2-48D3-8CA0-755D2E28DCE0}"/>
              </a:ext>
            </a:extLst>
          </p:cNvPr>
          <p:cNvPicPr>
            <a:picLocks noChangeAspect="1"/>
          </p:cNvPicPr>
          <p:nvPr/>
        </p:nvPicPr>
        <p:blipFill rotWithShape="1">
          <a:blip r:embed="rId3"/>
          <a:srcRect t="13799" r="1367" b="13954"/>
          <a:stretch/>
        </p:blipFill>
        <p:spPr>
          <a:xfrm>
            <a:off x="74428" y="1547628"/>
            <a:ext cx="12025423" cy="4279012"/>
          </a:xfrm>
          <a:prstGeom prst="rect">
            <a:avLst/>
          </a:prstGeom>
        </p:spPr>
      </p:pic>
      <p:sp>
        <p:nvSpPr>
          <p:cNvPr id="9" name="TextBox 8">
            <a:extLst>
              <a:ext uri="{FF2B5EF4-FFF2-40B4-BE49-F238E27FC236}">
                <a16:creationId xmlns:a16="http://schemas.microsoft.com/office/drawing/2014/main" id="{3A03EB62-97B1-48D3-8E4B-CAA52698423E}"/>
              </a:ext>
            </a:extLst>
          </p:cNvPr>
          <p:cNvSpPr txBox="1"/>
          <p:nvPr/>
        </p:nvSpPr>
        <p:spPr>
          <a:xfrm>
            <a:off x="3338623" y="6018817"/>
            <a:ext cx="6698512" cy="646331"/>
          </a:xfrm>
          <a:prstGeom prst="rect">
            <a:avLst/>
          </a:prstGeom>
          <a:noFill/>
        </p:spPr>
        <p:txBody>
          <a:bodyPr wrap="square" rtlCol="0">
            <a:spAutoFit/>
          </a:bodyPr>
          <a:lstStyle/>
          <a:p>
            <a:pPr algn="ctr"/>
            <a:r>
              <a:rPr lang="en-US" sz="3600" dirty="0">
                <a:hlinkClick r:id="rId4"/>
              </a:rPr>
              <a:t>https://censusnepal.cbs.gov.np/</a:t>
            </a:r>
            <a:endParaRPr lang="en-US" sz="3600" dirty="0"/>
          </a:p>
        </p:txBody>
      </p:sp>
      <p:sp>
        <p:nvSpPr>
          <p:cNvPr id="7" name="TextBox 6">
            <a:extLst>
              <a:ext uri="{FF2B5EF4-FFF2-40B4-BE49-F238E27FC236}">
                <a16:creationId xmlns:a16="http://schemas.microsoft.com/office/drawing/2014/main" id="{B2BBF6F6-674E-461C-86EA-511FFAB4FF74}"/>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689883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a:solidFill>
                  <a:srgbClr val="002060"/>
                </a:solidFill>
                <a:latin typeface="Ganesh" pitchFamily="2" charset="0"/>
                <a:cs typeface="Kalimati" panose="00000400000000000000" pitchFamily="2"/>
              </a:rPr>
              <a:t>जनगणना वेबसाइट</a:t>
            </a:r>
            <a:endParaRPr lang="ne-NP" sz="2800" b="1" dirty="0">
              <a:solidFill>
                <a:srgbClr val="002060"/>
              </a:solidFill>
              <a:latin typeface="Ganesh" pitchFamily="2" charset="0"/>
              <a:cs typeface="Kalimati" panose="00000400000000000000" pitchFamily="2"/>
            </a:endParaRP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3A03EB62-97B1-48D3-8E4B-CAA52698423E}"/>
              </a:ext>
            </a:extLst>
          </p:cNvPr>
          <p:cNvSpPr txBox="1"/>
          <p:nvPr/>
        </p:nvSpPr>
        <p:spPr>
          <a:xfrm>
            <a:off x="0" y="6018817"/>
            <a:ext cx="12046688" cy="584775"/>
          </a:xfrm>
          <a:prstGeom prst="rect">
            <a:avLst/>
          </a:prstGeom>
          <a:noFill/>
        </p:spPr>
        <p:txBody>
          <a:bodyPr wrap="square" rtlCol="0">
            <a:spAutoFit/>
          </a:bodyPr>
          <a:lstStyle/>
          <a:p>
            <a:pPr algn="ctr"/>
            <a:r>
              <a:rPr lang="en-US" sz="3200" dirty="0">
                <a:solidFill>
                  <a:srgbClr val="00B0F0"/>
                </a:solidFill>
              </a:rPr>
              <a:t>https://censusnepal.cbs.gov.np/Home/Details?tpid=8&amp;tfsid=10</a:t>
            </a:r>
          </a:p>
        </p:txBody>
      </p:sp>
      <p:pic>
        <p:nvPicPr>
          <p:cNvPr id="5" name="Picture 4">
            <a:extLst>
              <a:ext uri="{FF2B5EF4-FFF2-40B4-BE49-F238E27FC236}">
                <a16:creationId xmlns:a16="http://schemas.microsoft.com/office/drawing/2014/main" id="{747DC3BE-7D2E-45F2-A197-EB671407495B}"/>
              </a:ext>
            </a:extLst>
          </p:cNvPr>
          <p:cNvPicPr>
            <a:picLocks noChangeAspect="1"/>
          </p:cNvPicPr>
          <p:nvPr/>
        </p:nvPicPr>
        <p:blipFill rotWithShape="1">
          <a:blip r:embed="rId2"/>
          <a:srcRect l="1308" t="5271" r="4593" b="6977"/>
          <a:stretch/>
        </p:blipFill>
        <p:spPr>
          <a:xfrm>
            <a:off x="701749" y="1557499"/>
            <a:ext cx="10253327" cy="4381988"/>
          </a:xfrm>
          <a:prstGeom prst="rect">
            <a:avLst/>
          </a:prstGeom>
        </p:spPr>
      </p:pic>
      <p:sp>
        <p:nvSpPr>
          <p:cNvPr id="10" name="Speech Bubble: Oval 9">
            <a:extLst>
              <a:ext uri="{FF2B5EF4-FFF2-40B4-BE49-F238E27FC236}">
                <a16:creationId xmlns:a16="http://schemas.microsoft.com/office/drawing/2014/main" id="{387D7135-4075-488C-BD28-C8F823C92240}"/>
              </a:ext>
            </a:extLst>
          </p:cNvPr>
          <p:cNvSpPr/>
          <p:nvPr/>
        </p:nvSpPr>
        <p:spPr>
          <a:xfrm>
            <a:off x="7751135" y="2636875"/>
            <a:ext cx="2775098" cy="2211572"/>
          </a:xfrm>
          <a:prstGeom prst="wedgeEllipseCallout">
            <a:avLst>
              <a:gd name="adj1" fmla="val -66810"/>
              <a:gd name="adj2" fmla="val -96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t>पावरपोइन्ट स्लाइड्सहरू हेर्नका लागि यहाँ क्लिक गर्नुपर्दछ</a:t>
            </a:r>
            <a:endParaRPr lang="en-US" dirty="0"/>
          </a:p>
        </p:txBody>
      </p:sp>
      <p:sp>
        <p:nvSpPr>
          <p:cNvPr id="11" name="Speech Bubble: Oval 10">
            <a:extLst>
              <a:ext uri="{FF2B5EF4-FFF2-40B4-BE49-F238E27FC236}">
                <a16:creationId xmlns:a16="http://schemas.microsoft.com/office/drawing/2014/main" id="{63F8988D-2947-42F7-ABC9-0ADFFB5D1672}"/>
              </a:ext>
            </a:extLst>
          </p:cNvPr>
          <p:cNvSpPr/>
          <p:nvPr/>
        </p:nvSpPr>
        <p:spPr>
          <a:xfrm>
            <a:off x="5202865" y="3783425"/>
            <a:ext cx="2775098" cy="2211572"/>
          </a:xfrm>
          <a:prstGeom prst="wedgeEllipseCallout">
            <a:avLst>
              <a:gd name="adj1" fmla="val -33094"/>
              <a:gd name="adj2" fmla="val -58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t>जनगणना भिडियोहरू हेर्नका लागि यहाँ क्लिक गर्नुपर्दछ</a:t>
            </a:r>
            <a:endParaRPr lang="en-US" dirty="0"/>
          </a:p>
        </p:txBody>
      </p:sp>
      <p:sp>
        <p:nvSpPr>
          <p:cNvPr id="12" name="TextBox 11">
            <a:extLst>
              <a:ext uri="{FF2B5EF4-FFF2-40B4-BE49-F238E27FC236}">
                <a16:creationId xmlns:a16="http://schemas.microsoft.com/office/drawing/2014/main" id="{4396988C-789F-42FF-B961-99C514E550DE}"/>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525500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सम्बन्धमा सम्पर्क गर्ने ठेगाना</a:t>
            </a:r>
          </a:p>
        </p:txBody>
      </p:sp>
      <p:sp>
        <p:nvSpPr>
          <p:cNvPr id="6" name="Slide Number Placeholder 5"/>
          <p:cNvSpPr>
            <a:spLocks noGrp="1"/>
          </p:cNvSpPr>
          <p:nvPr>
            <p:ph type="sldNum" sz="quarter" idx="11"/>
          </p:nvPr>
        </p:nvSpPr>
        <p:spPr>
          <a:xfrm>
            <a:off x="11642651" y="6400808"/>
            <a:ext cx="554429" cy="442588"/>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10" name="TextBox 9">
            <a:extLst>
              <a:ext uri="{FF2B5EF4-FFF2-40B4-BE49-F238E27FC236}">
                <a16:creationId xmlns:a16="http://schemas.microsoft.com/office/drawing/2014/main" id="{6C72C11F-BC77-4D1A-A92B-8DCB956CDD7B}"/>
              </a:ext>
            </a:extLst>
          </p:cNvPr>
          <p:cNvSpPr txBox="1"/>
          <p:nvPr/>
        </p:nvSpPr>
        <p:spPr>
          <a:xfrm>
            <a:off x="104553" y="1458746"/>
            <a:ext cx="11982893" cy="5124352"/>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राष्ट्रिय जनगणनाको टोल फ्रि नम्बरः </a:t>
            </a:r>
            <a:r>
              <a:rPr lang="ne-NP" sz="2800" b="1" i="0" dirty="0">
                <a:solidFill>
                  <a:srgbClr val="434343"/>
                </a:solidFill>
                <a:effectLst/>
                <a:latin typeface="Open Sans"/>
                <a:cs typeface="Kalimati" panose="00000400000000000000" pitchFamily="2"/>
              </a:rPr>
              <a:t>११७८</a:t>
            </a:r>
            <a:r>
              <a:rPr lang="ne-NP" sz="2400" b="0" i="0" dirty="0">
                <a:solidFill>
                  <a:srgbClr val="434343"/>
                </a:solidFill>
                <a:effectLst/>
                <a:latin typeface="Open Sans"/>
                <a:cs typeface="Kalimati" panose="00000400000000000000" pitchFamily="2"/>
              </a:rPr>
              <a:t> । टोल फ्रि नम्बरमा फोन गर्दा कुनै शुल्क लाग्दैन ।</a:t>
            </a: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 वेवसाइटः </a:t>
            </a:r>
            <a:r>
              <a:rPr lang="en-US" sz="2400" b="0" i="0" u="none" strike="noStrike" dirty="0">
                <a:solidFill>
                  <a:srgbClr val="434343"/>
                </a:solidFill>
                <a:effectLst/>
                <a:latin typeface="Open Sans"/>
                <a:cs typeface="Kalimati" panose="00000400000000000000" pitchFamily="2"/>
                <a:hlinkClick r:id="rId2"/>
              </a:rPr>
              <a:t>https://censusnepal.cbs.gov.np</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फेसबुक पेजः </a:t>
            </a:r>
            <a:r>
              <a:rPr lang="en-US" sz="2400" b="0" i="0" u="none" strike="noStrike" dirty="0">
                <a:solidFill>
                  <a:srgbClr val="278BED"/>
                </a:solidFill>
                <a:effectLst/>
                <a:latin typeface="Open Sans"/>
                <a:cs typeface="Kalimati" panose="00000400000000000000" pitchFamily="2"/>
                <a:hlinkClick r:id="rId3"/>
              </a:rPr>
              <a:t>https://www.facebook.com/Censusnepal-100119991821399/</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जनगणनाको ट्वीटर ह्याण्डलः @</a:t>
            </a:r>
            <a:r>
              <a:rPr lang="en-US" sz="2400" b="0" i="0" dirty="0" err="1">
                <a:solidFill>
                  <a:srgbClr val="434343"/>
                </a:solidFill>
                <a:effectLst/>
                <a:latin typeface="Open Sans"/>
                <a:cs typeface="Kalimati" panose="00000400000000000000" pitchFamily="2"/>
              </a:rPr>
              <a:t>CensusNepa</a:t>
            </a:r>
            <a:r>
              <a:rPr lang="en-US" sz="2400" dirty="0" err="1">
                <a:solidFill>
                  <a:srgbClr val="434343"/>
                </a:solidFill>
                <a:latin typeface="Open Sans"/>
                <a:cs typeface="Kalimati" panose="00000400000000000000" pitchFamily="2"/>
              </a:rPr>
              <a:t>l</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जनगणनाको यूट्यूब च्यानलः </a:t>
            </a:r>
            <a:r>
              <a:rPr lang="en-US" sz="2400" b="0" i="0" u="none" strike="noStrike" dirty="0">
                <a:solidFill>
                  <a:srgbClr val="434343"/>
                </a:solidFill>
                <a:effectLst/>
                <a:latin typeface="Open Sans"/>
                <a:cs typeface="Kalimati" panose="00000400000000000000" pitchFamily="2"/>
                <a:hlinkClick r:id="rId4"/>
              </a:rPr>
              <a:t>https://www.youtube.com/channel/UCoidjNDWNJkg-RbfYrg1Vjg</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फ्याक्स नम्बरः ०१-४२२७७२०</a:t>
            </a: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केन्द्रीय तथ्याङ्क विभागको टेलिफोन नम्बरः ०१–४२२९४०६, ४२४५९४६, ४२४५९४७/६)</a:t>
            </a:r>
          </a:p>
        </p:txBody>
      </p:sp>
    </p:spTree>
    <p:extLst>
      <p:ext uri="{BB962C8B-B14F-4D97-AF65-F5344CB8AC3E}">
        <p14:creationId xmlns:p14="http://schemas.microsoft.com/office/powerpoint/2010/main" val="275612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37910" y="3111646"/>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525694" y="6411433"/>
            <a:ext cx="616274" cy="405579"/>
          </a:xfrm>
        </p:spPr>
        <p:txBody>
          <a:bodyPr/>
          <a:lstStyle/>
          <a:p>
            <a:pPr algn="ctr"/>
            <a:fld id="{26402401-4522-4C0F-A737-197EB07E49FF}" type="slidenum">
              <a:rPr lang="en-US" sz="1800">
                <a:latin typeface="Fontasy Himali" panose="04020500000000000000" pitchFamily="82" charset="0"/>
                <a:cs typeface="+mn-cs"/>
              </a:rPr>
              <a:pPr algn="ctr"/>
              <a:t>22</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4463</TotalTime>
  <Words>1778</Words>
  <Application>Microsoft Office PowerPoint</Application>
  <PresentationFormat>Widescreen</PresentationFormat>
  <Paragraphs>196</Paragraphs>
  <Slides>22</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Arial</vt:lpstr>
      <vt:lpstr>Calibri</vt:lpstr>
      <vt:lpstr>Calibri Light</vt:lpstr>
      <vt:lpstr>Fontasy Himali</vt:lpstr>
      <vt:lpstr>Ganesh</vt:lpstr>
      <vt:lpstr>Kokila</vt:lpstr>
      <vt:lpstr>Open Sans</vt:lpstr>
      <vt:lpstr>Preeti</vt:lpstr>
      <vt:lpstr>Times New Roman</vt:lpstr>
      <vt:lpstr>Velvenda Cooler</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369</cp:revision>
  <dcterms:created xsi:type="dcterms:W3CDTF">2020-10-11T07:30:23Z</dcterms:created>
  <dcterms:modified xsi:type="dcterms:W3CDTF">2021-10-09T07:36:53Z</dcterms:modified>
</cp:coreProperties>
</file>