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79" r:id="rId2"/>
    <p:sldId id="367" r:id="rId3"/>
    <p:sldId id="337" r:id="rId4"/>
    <p:sldId id="301" r:id="rId5"/>
    <p:sldId id="341" r:id="rId6"/>
    <p:sldId id="342" r:id="rId7"/>
    <p:sldId id="343" r:id="rId8"/>
    <p:sldId id="510" r:id="rId9"/>
    <p:sldId id="286" r:id="rId10"/>
    <p:sldId id="288" r:id="rId11"/>
    <p:sldId id="289" r:id="rId12"/>
    <p:sldId id="290" r:id="rId13"/>
    <p:sldId id="291" r:id="rId14"/>
    <p:sldId id="293" r:id="rId15"/>
    <p:sldId id="372" r:id="rId16"/>
    <p:sldId id="294" r:id="rId17"/>
    <p:sldId id="351" r:id="rId18"/>
    <p:sldId id="349" r:id="rId19"/>
    <p:sldId id="350" r:id="rId20"/>
    <p:sldId id="356" r:id="rId21"/>
    <p:sldId id="307" r:id="rId22"/>
    <p:sldId id="511" r:id="rId23"/>
    <p:sldId id="514" r:id="rId24"/>
    <p:sldId id="518" r:id="rId25"/>
    <p:sldId id="519" r:id="rId26"/>
    <p:sldId id="521" r:id="rId27"/>
    <p:sldId id="529" r:id="rId28"/>
    <p:sldId id="526" r:id="rId29"/>
    <p:sldId id="528" r:id="rId30"/>
    <p:sldId id="513" r:id="rId31"/>
    <p:sldId id="358" r:id="rId32"/>
    <p:sldId id="377" r:id="rId33"/>
    <p:sldId id="376" r:id="rId34"/>
    <p:sldId id="36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3883" autoAdjust="0"/>
  </p:normalViewPr>
  <p:slideViewPr>
    <p:cSldViewPr snapToGrid="0">
      <p:cViewPr varScale="1">
        <p:scale>
          <a:sx n="64" d="100"/>
          <a:sy n="64" d="100"/>
        </p:scale>
        <p:origin x="552" y="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9/2/2021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9</a:t>
            </a:fld>
            <a:endParaRPr lang="en-US"/>
          </a:p>
        </p:txBody>
      </p:sp>
    </p:spTree>
    <p:extLst>
      <p:ext uri="{BB962C8B-B14F-4D97-AF65-F5344CB8AC3E}">
        <p14:creationId xmlns:p14="http://schemas.microsoft.com/office/powerpoint/2010/main" val="1269765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98174" y="4357270"/>
            <a:ext cx="7772400" cy="1506818"/>
          </a:xfrm>
          <a:prstGeom prst="rect">
            <a:avLst/>
          </a:prstGeom>
        </p:spPr>
        <p:txBody>
          <a:bodyPr/>
          <a:lstStyle/>
          <a:p>
            <a:pPr marL="0" indent="0">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घर तथा घरपरिवार सूचीकरण फारामः</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महल</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(८–२०)</a:t>
            </a:r>
            <a:endParaRPr lang="en-US" b="1" dirty="0">
              <a:solidFill>
                <a:srgbClr val="002060"/>
              </a:solidFill>
              <a:latin typeface="Ganesh" pitchFamily="2" charset="0"/>
              <a:ea typeface="Calibri"/>
              <a:cs typeface="Kalimati" panose="00000400000000000000" pitchFamily="2"/>
            </a:endParaRPr>
          </a:p>
          <a:p>
            <a:pPr marL="0" indent="0">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जनगणना घर नम्बर लेख्ने तरिका </a:t>
            </a:r>
            <a:endParaRPr lang="en-US" b="1" dirty="0">
              <a:solidFill>
                <a:srgbClr val="002060"/>
              </a:solidFill>
              <a:latin typeface="Ganesh" pitchFamily="2" charset="0"/>
              <a:ea typeface="Calibri"/>
              <a:cs typeface="Kalimati" panose="00000400000000000000"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9" name="Title 1">
            <a:extLst>
              <a:ext uri="{FF2B5EF4-FFF2-40B4-BE49-F238E27FC236}">
                <a16:creationId xmlns:a16="http://schemas.microsoft.com/office/drawing/2014/main" id="{DCA68A19-4C45-4705-82D0-EA5A8D369F6E}"/>
              </a:ext>
            </a:extLst>
          </p:cNvPr>
          <p:cNvSpPr txBox="1">
            <a:spLocks/>
          </p:cNvSpPr>
          <p:nvPr/>
        </p:nvSpPr>
        <p:spPr>
          <a:xfrm>
            <a:off x="0" y="879838"/>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algn="ctr">
              <a:lnSpc>
                <a:spcPct val="150000"/>
              </a:lnSpc>
            </a:pPr>
            <a:r>
              <a:rPr lang="hi-IN" sz="2800" b="1" dirty="0">
                <a:solidFill>
                  <a:srgbClr val="142DAC"/>
                </a:solidFill>
                <a:latin typeface="Calibri" panose="020F0502020204030204" pitchFamily="34" charset="0"/>
                <a:cs typeface="Kalimati" panose="00000400000000000000" pitchFamily="2"/>
              </a:rPr>
              <a:t>सुपरिवेक्षक तालिम </a:t>
            </a:r>
            <a:endParaRPr lang="en-US" sz="2800" b="1" dirty="0">
              <a:solidFill>
                <a:srgbClr val="142DAC"/>
              </a:solidFill>
              <a:latin typeface="Calibri" panose="020F0502020204030204" pitchFamily="34" charset="0"/>
              <a:cs typeface="Kalimati" panose="00000400000000000000" pitchFamily="2"/>
            </a:endParaRPr>
          </a:p>
          <a:p>
            <a:pPr algn="ctr">
              <a:lnSpc>
                <a:spcPct val="150000"/>
              </a:lnSpc>
            </a:pPr>
            <a:r>
              <a:rPr lang="hi-IN" sz="2800" b="1" dirty="0">
                <a:solidFill>
                  <a:srgbClr val="142DAC"/>
                </a:solidFill>
                <a:latin typeface="Calibri" panose="020F0502020204030204" pitchFamily="34" charset="0"/>
                <a:cs typeface="Kalimati" panose="00000400000000000000" pitchFamily="2"/>
              </a:rPr>
              <a:t>भाद्र</a:t>
            </a:r>
            <a:r>
              <a:rPr lang="en-US" sz="2800" b="1" dirty="0">
                <a:solidFill>
                  <a:srgbClr val="142DAC"/>
                </a:solidFill>
                <a:latin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cs typeface="Kalimati" panose="00000400000000000000" pitchFamily="2"/>
              </a:rPr>
              <a:t>२७</a:t>
            </a: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pic>
        <p:nvPicPr>
          <p:cNvPr id="11" name="Picture 10">
            <a:extLst>
              <a:ext uri="{FF2B5EF4-FFF2-40B4-BE49-F238E27FC236}">
                <a16:creationId xmlns:a16="http://schemas.microsoft.com/office/drawing/2014/main" id="{381D8846-279F-4700-960F-CA9FD6EA9DE9}"/>
              </a:ext>
            </a:extLst>
          </p:cNvPr>
          <p:cNvPicPr>
            <a:picLocks noChangeAspect="1"/>
          </p:cNvPicPr>
          <p:nvPr/>
        </p:nvPicPr>
        <p:blipFill>
          <a:blip r:embed="rId2"/>
          <a:stretch>
            <a:fillRect/>
          </a:stretch>
        </p:blipFill>
        <p:spPr>
          <a:xfrm>
            <a:off x="9360881" y="3934835"/>
            <a:ext cx="2465359" cy="2910254"/>
          </a:xfrm>
          <a:prstGeom prst="rect">
            <a:avLst/>
          </a:prstGeom>
        </p:spPr>
      </p:pic>
      <p:sp>
        <p:nvSpPr>
          <p:cNvPr id="12" name="Rectangle 11">
            <a:extLst>
              <a:ext uri="{FF2B5EF4-FFF2-40B4-BE49-F238E27FC236}">
                <a16:creationId xmlns:a16="http://schemas.microsoft.com/office/drawing/2014/main" id="{9F5E322F-9E1D-473A-9ADB-DA6703927EB2}"/>
              </a:ext>
            </a:extLst>
          </p:cNvPr>
          <p:cNvSpPr/>
          <p:nvPr/>
        </p:nvSpPr>
        <p:spPr>
          <a:xfrm>
            <a:off x="8861039" y="2653137"/>
            <a:ext cx="3135379" cy="1154162"/>
          </a:xfrm>
          <a:prstGeom prst="rect">
            <a:avLst/>
          </a:prstGeom>
        </p:spPr>
        <p:txBody>
          <a:bodyPr wrap="square">
            <a:spAutoFit/>
          </a:bodyPr>
          <a:lstStyle/>
          <a:p>
            <a:pPr algn="ctr">
              <a:lnSpc>
                <a:spcPct val="150000"/>
              </a:lnSpc>
            </a:pPr>
            <a:r>
              <a:rPr lang="ne-NP" sz="2400" dirty="0">
                <a:cs typeface="Kalimati" pitchFamily="2"/>
              </a:rPr>
              <a:t>सुपरिवेक्षक पुस्तिकाको</a:t>
            </a:r>
            <a:r>
              <a:rPr lang="ne-NP" sz="2400" b="1" dirty="0">
                <a:solidFill>
                  <a:srgbClr val="002060"/>
                </a:solidFill>
                <a:cs typeface="Kalimati" pitchFamily="2"/>
              </a:rPr>
              <a:t> </a:t>
            </a:r>
            <a:r>
              <a:rPr lang="ne-NP" sz="2400" dirty="0">
                <a:cs typeface="Kalimati" pitchFamily="2"/>
              </a:rPr>
              <a:t>पेज ४४ देखि ५५ सम्म</a:t>
            </a:r>
          </a:p>
        </p:txBody>
      </p:sp>
      <p:sp>
        <p:nvSpPr>
          <p:cNvPr id="13" name="Rectangle 12">
            <a:extLst>
              <a:ext uri="{FF2B5EF4-FFF2-40B4-BE49-F238E27FC236}">
                <a16:creationId xmlns:a16="http://schemas.microsoft.com/office/drawing/2014/main" id="{25F87884-B2A1-4B5D-874B-F8AFAB8BE5F3}"/>
              </a:ext>
            </a:extLst>
          </p:cNvPr>
          <p:cNvSpPr/>
          <p:nvPr/>
        </p:nvSpPr>
        <p:spPr>
          <a:xfrm>
            <a:off x="8835639" y="1968436"/>
            <a:ext cx="3330961"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ECA0-FAAD-486E-B041-EF46475E6CE5}"/>
              </a:ext>
            </a:extLst>
          </p:cNvPr>
          <p:cNvSpPr>
            <a:spLocks noGrp="1"/>
          </p:cNvSpPr>
          <p:nvPr>
            <p:ph type="title"/>
          </p:nvPr>
        </p:nvSpPr>
        <p:spPr>
          <a:xfrm>
            <a:off x="0" y="654517"/>
            <a:ext cx="8443612" cy="541676"/>
          </a:xfrm>
        </p:spPr>
        <p:txBody>
          <a:bodyPr/>
          <a:lstStyle/>
          <a:p>
            <a:pPr algn="ctr"/>
            <a:r>
              <a:rPr lang="ne-NP" sz="2800" b="1" dirty="0">
                <a:cs typeface="Kalimati" pitchFamily="2"/>
              </a:rPr>
              <a:t>महल ८</a:t>
            </a:r>
            <a:r>
              <a:rPr lang="en-US" sz="2800" b="1" dirty="0">
                <a:cs typeface="Kalimati" pitchFamily="2"/>
              </a:rPr>
              <a:t>:</a:t>
            </a:r>
            <a:r>
              <a:rPr lang="ne-NP" sz="2800" b="1" dirty="0">
                <a:cs typeface="Kalimati" pitchFamily="2"/>
              </a:rPr>
              <a:t> </a:t>
            </a:r>
            <a:r>
              <a:rPr lang="ne-NP" sz="2400" b="1" dirty="0">
                <a:cs typeface="Kalimati" pitchFamily="2"/>
              </a:rPr>
              <a:t>परिवारमूलीको</a:t>
            </a:r>
            <a:r>
              <a:rPr lang="ne-NP" sz="2800" b="1" dirty="0">
                <a:cs typeface="Kalimati" pitchFamily="2"/>
              </a:rPr>
              <a:t> नाम र थर</a:t>
            </a:r>
            <a:br>
              <a:rPr lang="en-US" b="1" dirty="0">
                <a:cs typeface="Kalimati" pitchFamily="2"/>
              </a:rPr>
            </a:br>
            <a:endParaRPr lang="en-US" dirty="0"/>
          </a:p>
        </p:txBody>
      </p:sp>
      <p:sp>
        <p:nvSpPr>
          <p:cNvPr id="3" name="Content Placeholder 2">
            <a:extLst>
              <a:ext uri="{FF2B5EF4-FFF2-40B4-BE49-F238E27FC236}">
                <a16:creationId xmlns:a16="http://schemas.microsoft.com/office/drawing/2014/main" id="{C7499437-E5C7-4435-AE2C-6FF78430DC1F}"/>
              </a:ext>
            </a:extLst>
          </p:cNvPr>
          <p:cNvSpPr>
            <a:spLocks noGrp="1"/>
          </p:cNvSpPr>
          <p:nvPr>
            <p:ph idx="1"/>
          </p:nvPr>
        </p:nvSpPr>
        <p:spPr>
          <a:xfrm>
            <a:off x="141668" y="1155762"/>
            <a:ext cx="9180899" cy="1845855"/>
          </a:xfrm>
        </p:spPr>
        <p:txBody>
          <a:bodyPr/>
          <a:lstStyle/>
          <a:p>
            <a:pPr>
              <a:lnSpc>
                <a:spcPct val="150000"/>
              </a:lnSpc>
            </a:pPr>
            <a:r>
              <a:rPr lang="ne-NP" sz="2400" dirty="0">
                <a:cs typeface="Kalimati" pitchFamily="2"/>
              </a:rPr>
              <a:t>यस महलमा परिवारमूलीको नाम र थर स्पष्ट लेख्नुपर्दछ ।</a:t>
            </a:r>
          </a:p>
          <a:p>
            <a:pPr>
              <a:lnSpc>
                <a:spcPct val="150000"/>
              </a:lnSpc>
            </a:pPr>
            <a:r>
              <a:rPr lang="ne-NP" sz="2400" dirty="0">
                <a:cs typeface="Kalimati" pitchFamily="2"/>
              </a:rPr>
              <a:t>साधारणतया सूचिकरणमा लेखिएको परिवारमूली नै मुख्य प्रश्नावली</a:t>
            </a:r>
            <a:r>
              <a:rPr lang="en-US" sz="2400" dirty="0">
                <a:cs typeface="Kalimati" pitchFamily="2"/>
              </a:rPr>
              <a:t> </a:t>
            </a:r>
            <a:r>
              <a:rPr lang="ne-NP" sz="2400" dirty="0">
                <a:cs typeface="Kalimati" pitchFamily="2"/>
              </a:rPr>
              <a:t>भर्दा परिवारमूली हुने भएकोले यहाँ परिवारमूलीको नाम लेख्दा </a:t>
            </a:r>
            <a:r>
              <a:rPr lang="en-US" sz="2400" dirty="0">
                <a:cs typeface="Kalimati" pitchFamily="2"/>
              </a:rPr>
              <a:t> </a:t>
            </a:r>
            <a:r>
              <a:rPr lang="hi-IN" sz="2400" dirty="0">
                <a:cs typeface="Kalimati" pitchFamily="2"/>
              </a:rPr>
              <a:t>विचार गर्नुपर्दछ</a:t>
            </a:r>
            <a:endParaRPr lang="en-US" dirty="0"/>
          </a:p>
        </p:txBody>
      </p:sp>
      <p:sp>
        <p:nvSpPr>
          <p:cNvPr id="4" name="Slide Number Placeholder 3">
            <a:extLst>
              <a:ext uri="{FF2B5EF4-FFF2-40B4-BE49-F238E27FC236}">
                <a16:creationId xmlns:a16="http://schemas.microsoft.com/office/drawing/2014/main" id="{68C1F8A6-E2EB-4785-B315-E675163A1573}"/>
              </a:ext>
            </a:extLst>
          </p:cNvPr>
          <p:cNvSpPr>
            <a:spLocks noGrp="1"/>
          </p:cNvSpPr>
          <p:nvPr>
            <p:ph type="sldNum" sz="quarter" idx="12"/>
          </p:nvPr>
        </p:nvSpPr>
        <p:spPr/>
        <p:txBody>
          <a:bodyPr/>
          <a:lstStyle/>
          <a:p>
            <a:pPr algn="ctr"/>
            <a:fld id="{26402401-4522-4C0F-A737-197EB07E49FF}" type="slidenum">
              <a:rPr lang="en-US" sz="1800">
                <a:latin typeface="Fontasy Himali" panose="04020500000000000000" pitchFamily="82" charset="0"/>
                <a:cs typeface="+mn-cs"/>
              </a:rPr>
              <a:pPr algn="ctr"/>
              <a:t>2</a:t>
            </a:fld>
            <a:endParaRPr lang="en-US" sz="1800" dirty="0">
              <a:latin typeface="Fontasy Himali" panose="04020500000000000000" pitchFamily="82" charset="0"/>
              <a:cs typeface="+mn-cs"/>
            </a:endParaRPr>
          </a:p>
        </p:txBody>
      </p:sp>
      <p:cxnSp>
        <p:nvCxnSpPr>
          <p:cNvPr id="7" name="Straight Connector 6">
            <a:extLst>
              <a:ext uri="{FF2B5EF4-FFF2-40B4-BE49-F238E27FC236}">
                <a16:creationId xmlns:a16="http://schemas.microsoft.com/office/drawing/2014/main" id="{5E10DC56-BA18-47C1-B523-1A35148F05DE}"/>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4235" y="747242"/>
            <a:ext cx="2586098" cy="1751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0" y="3436598"/>
            <a:ext cx="8572400" cy="954107"/>
          </a:xfrm>
          <a:prstGeom prst="rect">
            <a:avLst/>
          </a:prstGeom>
        </p:spPr>
        <p:txBody>
          <a:bodyPr wrap="square">
            <a:spAutoFit/>
          </a:bodyPr>
          <a:lstStyle/>
          <a:p>
            <a:pPr algn="ctr"/>
            <a:r>
              <a:rPr lang="ne-NP" sz="2400" b="1" dirty="0">
                <a:cs typeface="Kalimati" pitchFamily="2"/>
              </a:rPr>
              <a:t>महल</a:t>
            </a:r>
            <a:r>
              <a:rPr lang="ne-NP" sz="2800" b="1" dirty="0">
                <a:cs typeface="Kalimati" pitchFamily="2"/>
              </a:rPr>
              <a:t> ९</a:t>
            </a:r>
            <a:r>
              <a:rPr lang="en-US" sz="2800" b="1" dirty="0">
                <a:cs typeface="Kalimati" pitchFamily="2"/>
              </a:rPr>
              <a:t>:</a:t>
            </a:r>
            <a:r>
              <a:rPr lang="ne-NP" sz="2800" b="1" dirty="0">
                <a:cs typeface="Kalimati" pitchFamily="2"/>
              </a:rPr>
              <a:t> परिवारमा अक्सर बसोबास गर्ने सदस्य संख्या</a:t>
            </a:r>
          </a:p>
          <a:p>
            <a:pPr algn="ctr"/>
            <a:r>
              <a:rPr lang="ne-NP" sz="2800" b="1" dirty="0">
                <a:cs typeface="Kalimati" pitchFamily="2"/>
              </a:rPr>
              <a:t>(पुरुष, महिला र अन्य लिङ्गी)</a:t>
            </a:r>
            <a:endParaRPr lang="en-US" sz="2800" b="1" dirty="0">
              <a:cs typeface="Kalimati" pitchFamily="2"/>
            </a:endParaRPr>
          </a:p>
        </p:txBody>
      </p:sp>
      <p:pic>
        <p:nvPicPr>
          <p:cNvPr id="9" name="Picture 8">
            <a:extLst>
              <a:ext uri="{FF2B5EF4-FFF2-40B4-BE49-F238E27FC236}">
                <a16:creationId xmlns:a16="http://schemas.microsoft.com/office/drawing/2014/main" id="{0DFD686F-A1DF-499B-B1B6-C51502C4171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322567" y="3677757"/>
            <a:ext cx="2819400" cy="2691685"/>
          </a:xfrm>
          <a:prstGeom prst="rect">
            <a:avLst/>
          </a:prstGeom>
        </p:spPr>
      </p:pic>
      <p:sp>
        <p:nvSpPr>
          <p:cNvPr id="5" name="Rectangle 4"/>
          <p:cNvSpPr/>
          <p:nvPr/>
        </p:nvSpPr>
        <p:spPr>
          <a:xfrm>
            <a:off x="50033" y="4492314"/>
            <a:ext cx="9153602" cy="2262158"/>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परिवारमा अक्सर बसोवास गर्ने परिवारका सदस्यहरूका पुरूष, महिला, अन्य लिङ्गी र जम्मा संख्या यस महलमा उल्लेख गर्नुपर्दछ । </a:t>
            </a:r>
          </a:p>
          <a:p>
            <a:pPr marL="457200" indent="-457200">
              <a:lnSpc>
                <a:spcPct val="150000"/>
              </a:lnSpc>
              <a:buFont typeface="Arial" panose="020B0604020202020204" pitchFamily="34" charset="0"/>
              <a:buChar char="•"/>
            </a:pPr>
            <a:r>
              <a:rPr lang="ne-NP" sz="2400" dirty="0">
                <a:cs typeface="Kalimati" pitchFamily="2"/>
              </a:rPr>
              <a:t>परिवारका सदस्यहरुको गणना गर्दा अक्सर बसोबासको अवधारणा तथा परिभाषा बमोजिम गर्नुपर्दछ । </a:t>
            </a:r>
          </a:p>
        </p:txBody>
      </p:sp>
    </p:spTree>
    <p:extLst>
      <p:ext uri="{BB962C8B-B14F-4D97-AF65-F5344CB8AC3E}">
        <p14:creationId xmlns:p14="http://schemas.microsoft.com/office/powerpoint/2010/main" val="4211276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3</a:t>
            </a:fld>
            <a:endParaRPr lang="en-US" dirty="0">
              <a:latin typeface="Fontasy Himali" panose="04020500000000000000" pitchFamily="82" charset="0"/>
            </a:endParaRPr>
          </a:p>
        </p:txBody>
      </p:sp>
      <p:sp>
        <p:nvSpPr>
          <p:cNvPr id="3" name="Rectangle 2"/>
          <p:cNvSpPr/>
          <p:nvPr/>
        </p:nvSpPr>
        <p:spPr>
          <a:xfrm>
            <a:off x="3576293" y="2095537"/>
            <a:ext cx="821944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anose="00000400000000000000" pitchFamily="2"/>
              </a:rPr>
              <a:t>अन्य लिङ्गी भन्नाले यौनिक तथा लैङ्गिक अल्पसंख्यक व्यक्ति भन्ने बुझ्नुपर्दछ। </a:t>
            </a:r>
            <a:endParaRPr lang="en-US"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यस अन्तर्गत महिला समलिङ्गी </a:t>
            </a:r>
            <a:r>
              <a:rPr lang="en-US" sz="2400" dirty="0">
                <a:cs typeface="Kalimati" panose="00000400000000000000" pitchFamily="2"/>
              </a:rPr>
              <a:t>(Lesbian)</a:t>
            </a:r>
            <a:r>
              <a:rPr lang="ne-NP" sz="2400" dirty="0">
                <a:cs typeface="Kalimati" panose="00000400000000000000" pitchFamily="2"/>
              </a:rPr>
              <a:t>, पुरुष समलिङ्गी</a:t>
            </a:r>
            <a:r>
              <a:rPr lang="en-US" sz="2400" dirty="0">
                <a:cs typeface="Kalimati" panose="00000400000000000000" pitchFamily="2"/>
              </a:rPr>
              <a:t> (Gay)</a:t>
            </a:r>
            <a:r>
              <a:rPr lang="ne-NP" sz="2400" dirty="0">
                <a:cs typeface="Kalimati" panose="00000400000000000000" pitchFamily="2"/>
              </a:rPr>
              <a:t>, द्विलिङ्गी</a:t>
            </a:r>
            <a:r>
              <a:rPr lang="en-US" sz="2400" dirty="0">
                <a:cs typeface="Kalimati" panose="00000400000000000000" pitchFamily="2"/>
              </a:rPr>
              <a:t> (Bisexual)</a:t>
            </a:r>
            <a:r>
              <a:rPr lang="ne-NP" sz="2400" dirty="0">
                <a:cs typeface="Kalimati" panose="00000400000000000000" pitchFamily="2"/>
              </a:rPr>
              <a:t>, पारलिङ्गी </a:t>
            </a:r>
            <a:r>
              <a:rPr lang="en-US" sz="2400" dirty="0">
                <a:cs typeface="Kalimati" panose="00000400000000000000" pitchFamily="2"/>
              </a:rPr>
              <a:t>(Transgender) </a:t>
            </a:r>
            <a:r>
              <a:rPr lang="ne-NP" sz="2400" dirty="0">
                <a:cs typeface="Kalimati" panose="00000400000000000000" pitchFamily="2"/>
              </a:rPr>
              <a:t>र अन्तरलिङ्गी </a:t>
            </a:r>
            <a:r>
              <a:rPr lang="en-US" sz="2400" dirty="0">
                <a:cs typeface="Kalimati" panose="00000400000000000000" pitchFamily="2"/>
              </a:rPr>
              <a:t>(Intersex)</a:t>
            </a:r>
            <a:r>
              <a:rPr lang="ne-NP" sz="2400" dirty="0">
                <a:cs typeface="Kalimati" panose="00000400000000000000" pitchFamily="2"/>
              </a:rPr>
              <a:t> व्यक्तिहरु पर्दछन् । </a:t>
            </a:r>
          </a:p>
          <a:p>
            <a:pPr marL="457200" indent="-457200" algn="just">
              <a:lnSpc>
                <a:spcPct val="150000"/>
              </a:lnSpc>
              <a:buFont typeface="Arial" panose="020B0604020202020204" pitchFamily="34" charset="0"/>
              <a:buChar char="•"/>
            </a:pPr>
            <a:r>
              <a:rPr lang="ne-NP" sz="2400" dirty="0">
                <a:cs typeface="Kalimati" panose="00000400000000000000" pitchFamily="2"/>
              </a:rPr>
              <a:t>सुपरिवेक्षकले अन्य लिङ्गी व्यक्ति परिवारमा भए नभएको यकिन गर्नुपर्दछ ।</a:t>
            </a:r>
          </a:p>
        </p:txBody>
      </p:sp>
      <p:pic>
        <p:nvPicPr>
          <p:cNvPr id="2050" name="Picture 2" descr="Lgbt pride element collec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63" y="2042648"/>
            <a:ext cx="3654016" cy="36540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D975259-4986-46EC-BC6C-688B638C6055}"/>
              </a:ext>
            </a:extLst>
          </p:cNvPr>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(अन्य लिङ्गी)</a:t>
            </a:r>
            <a:endParaRPr lang="en-US" sz="2800" b="1" dirty="0">
              <a:cs typeface="Kalimati" pitchFamily="2"/>
            </a:endParaRPr>
          </a:p>
        </p:txBody>
      </p:sp>
      <p:sp>
        <p:nvSpPr>
          <p:cNvPr id="2" name="TextBox 1">
            <a:extLst>
              <a:ext uri="{FF2B5EF4-FFF2-40B4-BE49-F238E27FC236}">
                <a16:creationId xmlns:a16="http://schemas.microsoft.com/office/drawing/2014/main" id="{2943DB7D-9314-4532-9034-5641F44C96BF}"/>
              </a:ext>
            </a:extLst>
          </p:cNvPr>
          <p:cNvSpPr txBox="1"/>
          <p:nvPr/>
        </p:nvSpPr>
        <p:spPr>
          <a:xfrm>
            <a:off x="745435" y="6390859"/>
            <a:ext cx="11050298" cy="369332"/>
          </a:xfrm>
          <a:prstGeom prst="rect">
            <a:avLst/>
          </a:prstGeom>
          <a:noFill/>
        </p:spPr>
        <p:txBody>
          <a:bodyPr wrap="square" rtlCol="0">
            <a:spAutoFit/>
          </a:bodyPr>
          <a:lstStyle/>
          <a:p>
            <a:r>
              <a:rPr lang="ne-NP" dirty="0">
                <a:cs typeface="Kalimati" panose="00000400000000000000" pitchFamily="2"/>
              </a:rPr>
              <a:t>अन्य लिङ्गी सम्बन्धी विस्तृत विवरणका लागि सुपरिवेक्षक पुस्तिकाको पेज ४५ देखि ४७ सम्म अध्ययन गर्नुहोस्</a:t>
            </a:r>
            <a:endParaRPr lang="en-US" dirty="0">
              <a:cs typeface="Kalimati" panose="00000400000000000000" pitchFamily="2"/>
            </a:endParaRPr>
          </a:p>
        </p:txBody>
      </p:sp>
    </p:spTree>
    <p:extLst>
      <p:ext uri="{BB962C8B-B14F-4D97-AF65-F5344CB8AC3E}">
        <p14:creationId xmlns:p14="http://schemas.microsoft.com/office/powerpoint/2010/main" val="3855583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505435"/>
            <a:ext cx="2743200" cy="365125"/>
          </a:xfrm>
        </p:spPr>
        <p:txBody>
          <a:bodyPr/>
          <a:lstStyle/>
          <a:p>
            <a:pPr algn="r"/>
            <a:fld id="{2840B2E4-A264-431E-ABDE-38E3BCDA5876}" type="slidenum">
              <a:rPr lang="en-US">
                <a:latin typeface="Fontasy Himali" panose="04020500000000000000" pitchFamily="82" charset="0"/>
              </a:rPr>
              <a:pPr algn="r"/>
              <a:t>4</a:t>
            </a:fld>
            <a:endParaRPr lang="en-US" dirty="0">
              <a:latin typeface="Fontasy Himali" panose="04020500000000000000" pitchFamily="82" charset="0"/>
            </a:endParaRPr>
          </a:p>
        </p:txBody>
      </p:sp>
      <p:sp>
        <p:nvSpPr>
          <p:cNvPr id="2" name="Rectangle 1"/>
          <p:cNvSpPr/>
          <p:nvPr/>
        </p:nvSpPr>
        <p:spPr>
          <a:xfrm>
            <a:off x="189017" y="3115288"/>
            <a:ext cx="8954984" cy="3600986"/>
          </a:xfrm>
          <a:prstGeom prst="rect">
            <a:avLst/>
          </a:prstGeom>
        </p:spPr>
        <p:txBody>
          <a:bodyPr wrap="square">
            <a:spAutoFit/>
          </a:bodyPr>
          <a:lstStyle/>
          <a:p>
            <a:pPr algn="just"/>
            <a:r>
              <a:rPr lang="ne-NP" sz="2400" dirty="0">
                <a:cs typeface="Kalimati" pitchFamily="2"/>
              </a:rPr>
              <a:t>आफैले चलन गरेको कृषि प्रयोजनको जग्गा भन्नाले (खेतीपाती वा कृषि कार्यका लागि) आफैले उपभोग गरेको जग्गालाई बुझाउँछ । </a:t>
            </a:r>
          </a:p>
          <a:p>
            <a:pPr marL="457200" indent="-457200" algn="just">
              <a:lnSpc>
                <a:spcPct val="150000"/>
              </a:lnSpc>
              <a:buFont typeface="Arial" panose="020B0604020202020204" pitchFamily="34" charset="0"/>
              <a:buChar char="•"/>
            </a:pPr>
            <a:r>
              <a:rPr lang="ne-NP" sz="2400" dirty="0">
                <a:cs typeface="Kalimati" pitchFamily="2"/>
              </a:rPr>
              <a:t>गणनाको दिन परिवारसँग यो गा.पा./न.पा. भित्र आफैले कृषि प्रयोजनका लागि चलन गरेको कुनै जग्गा भए १ मा गोलो घेरा लगाइ महल ११ सोध्नुपर्छ । </a:t>
            </a:r>
          </a:p>
          <a:p>
            <a:pPr marL="457200" indent="-457200" algn="just">
              <a:lnSpc>
                <a:spcPct val="150000"/>
              </a:lnSpc>
              <a:buFont typeface="Arial" panose="020B0604020202020204" pitchFamily="34" charset="0"/>
              <a:buChar char="•"/>
            </a:pPr>
            <a:r>
              <a:rPr lang="ne-NP" sz="2400" dirty="0">
                <a:cs typeface="Kalimati" pitchFamily="2"/>
              </a:rPr>
              <a:t>आफैले चलन गरेको जग्गा छैन भने २ मा गोलो घेरा लगार्इ महल १२ सोध्नुपर्छ ।</a:t>
            </a:r>
            <a:endParaRPr lang="ne-NP" sz="2000" dirty="0">
              <a:cs typeface="Kalimati" pitchFamily="2"/>
            </a:endParaRPr>
          </a:p>
        </p:txBody>
      </p:sp>
      <p:sp>
        <p:nvSpPr>
          <p:cNvPr id="8" name="Rectangle 7"/>
          <p:cNvSpPr/>
          <p:nvPr/>
        </p:nvSpPr>
        <p:spPr>
          <a:xfrm>
            <a:off x="657225" y="974990"/>
            <a:ext cx="11215688" cy="1938992"/>
          </a:xfrm>
          <a:prstGeom prst="rect">
            <a:avLst/>
          </a:prstGeom>
        </p:spPr>
        <p:txBody>
          <a:bodyPr wrap="square">
            <a:spAutoFit/>
          </a:bodyPr>
          <a:lstStyle/>
          <a:p>
            <a:pPr algn="ctr"/>
            <a:r>
              <a:rPr lang="ne-NP" sz="2800" b="1" dirty="0">
                <a:cs typeface="Kalimati" pitchFamily="2"/>
              </a:rPr>
              <a:t>महल १०</a:t>
            </a:r>
            <a:r>
              <a:rPr lang="en-US" sz="2800" b="1" dirty="0">
                <a:cs typeface="Kalimati" pitchFamily="2"/>
              </a:rPr>
              <a:t>: </a:t>
            </a:r>
            <a:r>
              <a:rPr lang="ne-NP" sz="2800" b="1" dirty="0">
                <a:cs typeface="Kalimati" pitchFamily="2"/>
              </a:rPr>
              <a:t>यस परिवारको यो गा.पा./न.पा. भित्र आफैंले चलन गरेको कृषि प्रयोजनको जग्गा छ ? </a:t>
            </a:r>
            <a:endParaRPr lang="en-US" sz="2800" b="1" dirty="0">
              <a:cs typeface="Kalimati" pitchFamily="2"/>
            </a:endParaRPr>
          </a:p>
          <a:p>
            <a:pPr algn="ctr"/>
            <a:endParaRPr lang="ne-NP" sz="2000" b="1" dirty="0">
              <a:cs typeface="Kalimati" pitchFamily="2"/>
            </a:endParaRPr>
          </a:p>
          <a:p>
            <a:pPr algn="ctr"/>
            <a:r>
              <a:rPr lang="ne-NP" sz="2000" b="1" dirty="0">
                <a:cs typeface="Kalimati" pitchFamily="2"/>
              </a:rPr>
              <a:t>(</a:t>
            </a:r>
            <a:r>
              <a:rPr lang="ne-NP" sz="2400" b="1" dirty="0">
                <a:cs typeface="Kalimati" pitchFamily="2"/>
              </a:rPr>
              <a:t>आफ्नो जग्गा आफैले कमाएको र अरूको जग्गा कमाएको समेत </a:t>
            </a:r>
            <a:r>
              <a:rPr lang="ne-NP" sz="2000" b="1" dirty="0">
                <a:cs typeface="Kalimati" pitchFamily="2"/>
              </a:rPr>
              <a:t>) </a:t>
            </a:r>
          </a:p>
          <a:p>
            <a:pPr algn="ctr"/>
            <a:r>
              <a:rPr lang="ne-NP" sz="2000" dirty="0">
                <a:cs typeface="Kalimati" pitchFamily="2"/>
              </a:rPr>
              <a:t>१. छ			    २. छैन  </a:t>
            </a:r>
            <a:r>
              <a:rPr lang="en-US" sz="2000" dirty="0">
                <a:cs typeface="Kalimati" pitchFamily="2"/>
              </a:rPr>
              <a:t>    </a:t>
            </a:r>
            <a:r>
              <a:rPr lang="ne-NP" sz="2000" dirty="0">
                <a:cs typeface="Kalimati" pitchFamily="2"/>
              </a:rPr>
              <a:t> महल १२ </a:t>
            </a:r>
          </a:p>
        </p:txBody>
      </p:sp>
      <p:cxnSp>
        <p:nvCxnSpPr>
          <p:cNvPr id="9" name="Straight Arrow Connector 8"/>
          <p:cNvCxnSpPr/>
          <p:nvPr/>
        </p:nvCxnSpPr>
        <p:spPr>
          <a:xfrm>
            <a:off x="7670525" y="2668099"/>
            <a:ext cx="314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7B029F8-9BD7-40A8-AC4E-17BEC73D4A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372599" y="2658946"/>
            <a:ext cx="2728912" cy="3697403"/>
          </a:xfrm>
          <a:prstGeom prst="rect">
            <a:avLst/>
          </a:prstGeom>
        </p:spPr>
      </p:pic>
      <p:sp>
        <p:nvSpPr>
          <p:cNvPr id="11" name="TextBox 10">
            <a:extLst>
              <a:ext uri="{FF2B5EF4-FFF2-40B4-BE49-F238E27FC236}">
                <a16:creationId xmlns:a16="http://schemas.microsoft.com/office/drawing/2014/main" id="{FAB77995-E2B5-4D74-852E-F538483DC668}"/>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3" name="Oval 2"/>
          <p:cNvSpPr/>
          <p:nvPr/>
        </p:nvSpPr>
        <p:spPr>
          <a:xfrm>
            <a:off x="10299738" y="5609231"/>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80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75618"/>
            <a:ext cx="2743200" cy="365125"/>
          </a:xfrm>
        </p:spPr>
        <p:txBody>
          <a:bodyPr/>
          <a:lstStyle/>
          <a:p>
            <a:pPr algn="r"/>
            <a:fld id="{2840B2E4-A264-431E-ABDE-38E3BCDA5876}" type="slidenum">
              <a:rPr lang="en-US">
                <a:latin typeface="Fontasy Himali" panose="04020500000000000000" pitchFamily="82" charset="0"/>
              </a:rPr>
              <a:pPr algn="r"/>
              <a:t>5</a:t>
            </a:fld>
            <a:endParaRPr lang="en-US" dirty="0">
              <a:latin typeface="Fontasy Himali" panose="04020500000000000000" pitchFamily="82" charset="0"/>
            </a:endParaRPr>
          </a:p>
        </p:txBody>
      </p:sp>
      <p:sp>
        <p:nvSpPr>
          <p:cNvPr id="8" name="Rectangle 7"/>
          <p:cNvSpPr/>
          <p:nvPr/>
        </p:nvSpPr>
        <p:spPr>
          <a:xfrm>
            <a:off x="496954" y="767773"/>
            <a:ext cx="11201400" cy="461665"/>
          </a:xfrm>
          <a:prstGeom prst="rect">
            <a:avLst/>
          </a:prstGeom>
        </p:spPr>
        <p:txBody>
          <a:bodyPr wrap="square">
            <a:spAutoFit/>
          </a:bodyPr>
          <a:lstStyle/>
          <a:p>
            <a:r>
              <a:rPr lang="ne-NP" sz="2400" b="1">
                <a:cs typeface="Kalimati" pitchFamily="2"/>
              </a:rPr>
              <a:t>महल १० को सन्दर्भमा कृषि </a:t>
            </a:r>
            <a:r>
              <a:rPr lang="ne-NP" sz="2400" b="1" dirty="0">
                <a:cs typeface="Kalimati" pitchFamily="2"/>
              </a:rPr>
              <a:t>कार्य भन्नाले निम्न कार्यहरूलाई बुझाउँछ ।</a:t>
            </a:r>
            <a:endParaRPr lang="en-US" sz="2400" b="1" dirty="0">
              <a:cs typeface="Kalimati" pitchFamily="2"/>
            </a:endParaRPr>
          </a:p>
        </p:txBody>
      </p:sp>
      <p:graphicFrame>
        <p:nvGraphicFramePr>
          <p:cNvPr id="9" name="Content Placeholder 4">
            <a:extLst>
              <a:ext uri="{FF2B5EF4-FFF2-40B4-BE49-F238E27FC236}">
                <a16:creationId xmlns:a16="http://schemas.microsoft.com/office/drawing/2014/main" id="{21C6B77B-E8F2-426A-B035-9D924CD94368}"/>
              </a:ext>
            </a:extLst>
          </p:cNvPr>
          <p:cNvGraphicFramePr>
            <a:graphicFrameLocks/>
          </p:cNvGraphicFramePr>
          <p:nvPr>
            <p:extLst>
              <p:ext uri="{D42A27DB-BD31-4B8C-83A1-F6EECF244321}">
                <p14:modId xmlns:p14="http://schemas.microsoft.com/office/powerpoint/2010/main" val="976465991"/>
              </p:ext>
            </p:extLst>
          </p:nvPr>
        </p:nvGraphicFramePr>
        <p:xfrm>
          <a:off x="606686" y="1202142"/>
          <a:ext cx="10614433" cy="5698944"/>
        </p:xfrm>
        <a:graphic>
          <a:graphicData uri="http://schemas.openxmlformats.org/drawingml/2006/table">
            <a:tbl>
              <a:tblPr firstRow="1" firstCol="1" bandRow="1"/>
              <a:tblGrid>
                <a:gridCol w="2575769">
                  <a:extLst>
                    <a:ext uri="{9D8B030D-6E8A-4147-A177-3AD203B41FA5}">
                      <a16:colId xmlns:a16="http://schemas.microsoft.com/office/drawing/2014/main" val="1234298484"/>
                    </a:ext>
                  </a:extLst>
                </a:gridCol>
                <a:gridCol w="8038664">
                  <a:extLst>
                    <a:ext uri="{9D8B030D-6E8A-4147-A177-3AD203B41FA5}">
                      <a16:colId xmlns:a16="http://schemas.microsoft.com/office/drawing/2014/main" val="792551671"/>
                    </a:ext>
                  </a:extLst>
                </a:gridCol>
              </a:tblGrid>
              <a:tr h="2174344">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कृषिबाली उत्पादन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algn="just" fontAlgn="t">
                        <a:lnSpc>
                          <a:spcPct val="10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अन्नबाली (धान, गहुँ, मकै आदि), तरकारी (आलु, रायो, मूला, फर्सी, सिमी, बोडी, काउली, गोलभेडा आदि), फलफूल (सुन्तला, निबुवा, आँप, केरा, अम्बा, मेवा, किवी, आदि) कोसे÷दाल बाली (मास, भटमास, मुसुरो, चना, केराउ आदि) तेल बाली (तोरी, तिल, आलस आदि) र अन्य बाली (उखु, सनपाट, सुर्ती, अलैँची आदि) </a:t>
                      </a:r>
                      <a:r>
                        <a:rPr lang="ne-NP" sz="2400" b="0" i="0" u="none" strike="noStrike" kern="1200">
                          <a:solidFill>
                            <a:schemeClr val="tx1"/>
                          </a:solidFill>
                          <a:effectLst/>
                          <a:latin typeface="Arial" panose="020B0604020202020204" pitchFamily="34" charset="0"/>
                          <a:ea typeface="+mn-ea"/>
                          <a:cs typeface="Kalimati" panose="00000400000000000000" pitchFamily="2"/>
                        </a:rPr>
                        <a:t>उत्पादन।</a:t>
                      </a: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7708429"/>
                  </a:ext>
                </a:extLst>
              </a:tr>
              <a:tr h="956364">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पशुपालन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दूध, ऊन, मासु उत्पादनका लागि पालन गरिएका पशु (गाई, भैँसी, भेडा, बाख्रा, सुँगुर, खरायो आदि)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4898099"/>
                  </a:ext>
                </a:extLst>
              </a:tr>
              <a:tr h="975604">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पन्छीपालन</a:t>
                      </a:r>
                    </a:p>
                    <a:p>
                      <a:pPr marL="0" marR="0" algn="just" fontAlgn="t">
                        <a:lnSpc>
                          <a:spcPct val="120000"/>
                        </a:lnSpc>
                        <a:spcBef>
                          <a:spcPts val="400"/>
                        </a:spcBef>
                        <a:spcAft>
                          <a:spcPts val="400"/>
                        </a:spcAft>
                      </a:pP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मासु, अण्डा आदि उत्पादनको दृष्टिले पालन गरिएका पन्छी (कुखुरा, हाँस, परेवा आदि)</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2529823"/>
                  </a:ext>
                </a:extLst>
              </a:tr>
              <a:tr h="1549546">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अन्य कृषि कार्य</a:t>
                      </a:r>
                    </a:p>
                    <a:p>
                      <a:pPr marL="0" marR="0" algn="just" fontAlgn="t">
                        <a:lnSpc>
                          <a:spcPct val="120000"/>
                        </a:lnSpc>
                        <a:spcBef>
                          <a:spcPts val="400"/>
                        </a:spcBef>
                        <a:spcAft>
                          <a:spcPts val="400"/>
                        </a:spcAft>
                      </a:pP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घाँसका रूख र बनबनेलो लगाउने, चरनको, माछापालन, मौरीपालन, रेशमखेती, पुष्पखेती, च्याउखेती, जडिबुटी जस्ता कृषि कार्यहरू</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08556"/>
                  </a:ext>
                </a:extLst>
              </a:tr>
            </a:tbl>
          </a:graphicData>
        </a:graphic>
      </p:graphicFrame>
    </p:spTree>
    <p:extLst>
      <p:ext uri="{BB962C8B-B14F-4D97-AF65-F5344CB8AC3E}">
        <p14:creationId xmlns:p14="http://schemas.microsoft.com/office/powerpoint/2010/main" val="2246210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0425" y="6440556"/>
            <a:ext cx="798443" cy="400188"/>
          </a:xfrm>
        </p:spPr>
        <p:txBody>
          <a:bodyPr/>
          <a:lstStyle/>
          <a:p>
            <a:pPr algn="r"/>
            <a:fld id="{2840B2E4-A264-431E-ABDE-38E3BCDA5876}" type="slidenum">
              <a:rPr lang="en-US">
                <a:latin typeface="Fontasy Himali" panose="04020500000000000000" pitchFamily="82" charset="0"/>
              </a:rPr>
              <a:pPr algn="r"/>
              <a:t>6</a:t>
            </a:fld>
            <a:endParaRPr lang="en-US" dirty="0">
              <a:latin typeface="Fontasy Himali" panose="04020500000000000000" pitchFamily="82" charset="0"/>
            </a:endParaRPr>
          </a:p>
        </p:txBody>
      </p:sp>
      <p:sp>
        <p:nvSpPr>
          <p:cNvPr id="2" name="Rectangle 1"/>
          <p:cNvSpPr/>
          <p:nvPr/>
        </p:nvSpPr>
        <p:spPr>
          <a:xfrm>
            <a:off x="0" y="2078026"/>
            <a:ext cx="9382539" cy="3924151"/>
          </a:xfrm>
          <a:prstGeom prst="rect">
            <a:avLst/>
          </a:prstGeom>
        </p:spPr>
        <p:txBody>
          <a:bodyPr wrap="square">
            <a:spAutoFit/>
          </a:bodyPr>
          <a:lstStyle/>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बिघा भएमा महल ११ मा विघा, कट्ठा र धुर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रोपनी भएमा महल ११ मा रोपनी, आना र पैसा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एकाइ यस फारामको माथिपट्टी दाँयामा लेखिए अनुसार हुनुपर्दछ ।</a:t>
            </a:r>
          </a:p>
          <a:p>
            <a:pPr marL="287338" indent="-287338" algn="just">
              <a:lnSpc>
                <a:spcPct val="150000"/>
              </a:lnSpc>
              <a:buFont typeface="Arial" panose="020B0604020202020204" pitchFamily="34" charset="0"/>
              <a:buChar char="•"/>
            </a:pPr>
            <a:r>
              <a:rPr lang="ne-NP" sz="2400" dirty="0">
                <a:cs typeface="Kalimati" pitchFamily="2"/>
              </a:rPr>
              <a:t>कुनै महलमा क्षेत्रफल नभएमा ० लेख्नुपर्दछ ।</a:t>
            </a:r>
            <a:endParaRPr lang="en-US" sz="2400" dirty="0">
              <a:cs typeface="Kalimati" pitchFamily="2"/>
            </a:endParaRPr>
          </a:p>
        </p:txBody>
      </p:sp>
      <p:sp>
        <p:nvSpPr>
          <p:cNvPr id="8" name="Rectangle 7"/>
          <p:cNvSpPr/>
          <p:nvPr/>
        </p:nvSpPr>
        <p:spPr>
          <a:xfrm>
            <a:off x="414233" y="813714"/>
            <a:ext cx="11564158" cy="1015663"/>
          </a:xfrm>
          <a:prstGeom prst="rect">
            <a:avLst/>
          </a:prstGeom>
        </p:spPr>
        <p:txBody>
          <a:bodyPr wrap="square">
            <a:spAutoFit/>
          </a:bodyPr>
          <a:lstStyle/>
          <a:p>
            <a:pPr algn="ctr"/>
            <a:r>
              <a:rPr lang="ne-NP" sz="2800" b="1" dirty="0">
                <a:cs typeface="Kalimati" pitchFamily="2"/>
              </a:rPr>
              <a:t>महल ११</a:t>
            </a:r>
            <a:r>
              <a:rPr lang="en-US" sz="2800" b="1" dirty="0">
                <a:cs typeface="Kalimati" pitchFamily="2"/>
              </a:rPr>
              <a:t>:</a:t>
            </a:r>
            <a:r>
              <a:rPr lang="ne-NP" sz="2800" b="1" dirty="0">
                <a:cs typeface="Kalimati" pitchFamily="2"/>
              </a:rPr>
              <a:t> आफैंले चलन गरेको कृषि प्रयोजनको जम्मा जग्गाको क्षेत्रफल</a:t>
            </a:r>
          </a:p>
          <a:p>
            <a:pPr algn="ctr"/>
            <a:r>
              <a:rPr lang="en-US" sz="3200" b="1" dirty="0">
                <a:cs typeface="Kalimati" pitchFamily="2"/>
              </a:rPr>
              <a:t>             </a:t>
            </a:r>
            <a:r>
              <a:rPr lang="ne-NP" sz="2000" b="1" dirty="0">
                <a:cs typeface="Kalimati" pitchFamily="2"/>
              </a:rPr>
              <a:t>(महल १० को १ मा गोलो घेरा भएकालाई </a:t>
            </a:r>
            <a:r>
              <a:rPr lang="ne-NP" sz="2000" b="1">
                <a:cs typeface="Kalimati" pitchFamily="2"/>
              </a:rPr>
              <a:t>मात्र)</a:t>
            </a:r>
            <a:endParaRPr lang="en-US" sz="2000" b="1" dirty="0">
              <a:cs typeface="Kalimati" pitchFamily="2"/>
            </a:endParaRPr>
          </a:p>
        </p:txBody>
      </p:sp>
      <p:pic>
        <p:nvPicPr>
          <p:cNvPr id="9" name="Picture 8">
            <a:extLst>
              <a:ext uri="{FF2B5EF4-FFF2-40B4-BE49-F238E27FC236}">
                <a16:creationId xmlns:a16="http://schemas.microsoft.com/office/drawing/2014/main" id="{BE9708F5-0D93-4286-B37F-CE41FE15E42F}"/>
              </a:ext>
            </a:extLst>
          </p:cNvPr>
          <p:cNvPicPr/>
          <p:nvPr/>
        </p:nvPicPr>
        <p:blipFill>
          <a:blip r:embed="rId2">
            <a:extLst>
              <a:ext uri="{28A0092B-C50C-407E-A947-70E740481C1C}">
                <a14:useLocalDpi xmlns:a14="http://schemas.microsoft.com/office/drawing/2010/main" val="0"/>
              </a:ext>
            </a:extLst>
          </a:blip>
          <a:stretch>
            <a:fillRect/>
          </a:stretch>
        </p:blipFill>
        <p:spPr>
          <a:xfrm>
            <a:off x="9460259" y="2041601"/>
            <a:ext cx="2691985" cy="4038600"/>
          </a:xfrm>
          <a:prstGeom prst="rect">
            <a:avLst/>
          </a:prstGeom>
        </p:spPr>
      </p:pic>
      <p:sp>
        <p:nvSpPr>
          <p:cNvPr id="10" name="TextBox 9">
            <a:extLst>
              <a:ext uri="{FF2B5EF4-FFF2-40B4-BE49-F238E27FC236}">
                <a16:creationId xmlns:a16="http://schemas.microsoft.com/office/drawing/2014/main" id="{D32478CD-C174-4C37-BC56-9365E029C5BA}"/>
              </a:ext>
            </a:extLst>
          </p:cNvPr>
          <p:cNvSpPr txBox="1"/>
          <p:nvPr/>
        </p:nvSpPr>
        <p:spPr>
          <a:xfrm>
            <a:off x="10774016" y="6433753"/>
            <a:ext cx="924337" cy="369332"/>
          </a:xfrm>
          <a:prstGeom prst="rect">
            <a:avLst/>
          </a:prstGeom>
          <a:noFill/>
        </p:spPr>
        <p:txBody>
          <a:bodyPr wrap="square">
            <a:spAutoFit/>
          </a:bodyPr>
          <a:lstStyle/>
          <a:p>
            <a:pPr algn="r"/>
            <a:r>
              <a:rPr lang="ne-NP" sz="1800" b="1" dirty="0">
                <a:cs typeface="Kalimati" pitchFamily="2"/>
              </a:rPr>
              <a:t>क्रमशः</a:t>
            </a:r>
            <a:endParaRPr lang="en-US" dirty="0"/>
          </a:p>
        </p:txBody>
      </p:sp>
      <p:sp>
        <p:nvSpPr>
          <p:cNvPr id="11" name="TextBox 10">
            <a:extLst>
              <a:ext uri="{FF2B5EF4-FFF2-40B4-BE49-F238E27FC236}">
                <a16:creationId xmlns:a16="http://schemas.microsoft.com/office/drawing/2014/main" id="{34F16080-2DDA-4E6B-B94F-174D46AF402A}"/>
              </a:ext>
            </a:extLst>
          </p:cNvPr>
          <p:cNvSpPr txBox="1"/>
          <p:nvPr/>
        </p:nvSpPr>
        <p:spPr>
          <a:xfrm>
            <a:off x="414233" y="6304292"/>
            <a:ext cx="9899268" cy="471476"/>
          </a:xfrm>
          <a:prstGeom prst="rect">
            <a:avLst/>
          </a:prstGeom>
          <a:noFill/>
        </p:spPr>
        <p:txBody>
          <a:bodyPr wrap="square">
            <a:spAutoFit/>
          </a:bodyPr>
          <a:lstStyle/>
          <a:p>
            <a:pPr marL="228600" algn="just">
              <a:lnSpc>
                <a:spcPct val="150000"/>
              </a:lnSpc>
            </a:pPr>
            <a:r>
              <a:rPr lang="ne-NP" sz="1800" b="1" dirty="0">
                <a:solidFill>
                  <a:srgbClr val="0000FF"/>
                </a:solidFill>
                <a:cs typeface="Kalimati" pitchFamily="2"/>
              </a:rPr>
              <a:t>नोटः क्षेत्रफल एकाइ रूपान्तरण गर्नुपर्ने भएमा सो सम्बन्धी सुपरिवेक्षक पुस्तिका पेज ४८ हेर्नुहोला ।</a:t>
            </a:r>
            <a:endParaRPr lang="en-US" sz="1800" b="1" dirty="0">
              <a:solidFill>
                <a:srgbClr val="0000FF"/>
              </a:solidFill>
              <a:cs typeface="Kalimati" pitchFamily="2"/>
            </a:endParaRPr>
          </a:p>
        </p:txBody>
      </p:sp>
    </p:spTree>
    <p:extLst>
      <p:ext uri="{BB962C8B-B14F-4D97-AF65-F5344CB8AC3E}">
        <p14:creationId xmlns:p14="http://schemas.microsoft.com/office/powerpoint/2010/main" val="98467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7</a:t>
            </a:fld>
            <a:endParaRPr lang="en-US" dirty="0">
              <a:latin typeface="Fontasy Himali" panose="04020500000000000000" pitchFamily="82" charset="0"/>
            </a:endParaRPr>
          </a:p>
        </p:txBody>
      </p:sp>
      <p:sp>
        <p:nvSpPr>
          <p:cNvPr id="3" name="Rectangle 2"/>
          <p:cNvSpPr/>
          <p:nvPr/>
        </p:nvSpPr>
        <p:spPr>
          <a:xfrm>
            <a:off x="259161" y="921601"/>
            <a:ext cx="11628039" cy="5586145"/>
          </a:xfrm>
          <a:prstGeom prst="rect">
            <a:avLst/>
          </a:prstGeom>
        </p:spPr>
        <p:txBody>
          <a:bodyPr wrap="square">
            <a:spAutoFit/>
          </a:bodyPr>
          <a:lstStyle/>
          <a:p>
            <a:pPr algn="just">
              <a:lnSpc>
                <a:spcPct val="150000"/>
              </a:lnSpc>
            </a:pPr>
            <a:r>
              <a:rPr lang="ne-NP" sz="2400" b="1" dirty="0">
                <a:cs typeface="Kalimati" pitchFamily="2"/>
              </a:rPr>
              <a:t>महल ११ मा आफैले चलन गरेको कृषि प्रयोजनका जग्गाको जम्मा क्षेत्रफल निकाल्न निम्न चार कुरामा ध्यान दिनुपर्छ ।</a:t>
            </a:r>
          </a:p>
          <a:p>
            <a:pPr algn="just">
              <a:lnSpc>
                <a:spcPct val="150000"/>
              </a:lnSpc>
            </a:pPr>
            <a:r>
              <a:rPr lang="ne-NP" sz="2400" dirty="0">
                <a:cs typeface="Kalimati" pitchFamily="2"/>
              </a:rPr>
              <a:t> </a:t>
            </a:r>
          </a:p>
          <a:p>
            <a:pPr marL="576263" indent="-347663" algn="just">
              <a:lnSpc>
                <a:spcPct val="150000"/>
              </a:lnSpc>
              <a:buFont typeface="Arial" panose="020B0604020202020204" pitchFamily="34" charset="0"/>
              <a:buChar char="•"/>
            </a:pPr>
            <a:r>
              <a:rPr lang="ne-NP" sz="2400" dirty="0">
                <a:cs typeface="Kalimati" pitchFamily="2"/>
              </a:rPr>
              <a:t>आफ्नो जग्गा आफैंले चलन गरेको भए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अरूको जग्गा आफूले जुनसुकै शर्तमा चलन गरेको भए पनि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कृषि प्रयोजनका लागि आफैले चलन गरेको आफ्नो वा अरूको जग्गा</a:t>
            </a:r>
            <a:r>
              <a:rPr lang="en-US" sz="2400" dirty="0">
                <a:cs typeface="Kalimati" pitchFamily="2"/>
              </a:rPr>
              <a:t> </a:t>
            </a:r>
            <a:r>
              <a:rPr lang="ne-NP" sz="2400" dirty="0">
                <a:cs typeface="Kalimati" pitchFamily="2"/>
              </a:rPr>
              <a:t>परिवार बसेको गाउँपालिका/नगरपालिकाको एकै वडामा वा छुट्टाछुट्टै</a:t>
            </a:r>
            <a:r>
              <a:rPr lang="en-US" sz="2400" dirty="0">
                <a:cs typeface="Kalimati" pitchFamily="2"/>
              </a:rPr>
              <a:t> </a:t>
            </a:r>
            <a:r>
              <a:rPr lang="ne-NP" sz="2400" dirty="0">
                <a:cs typeface="Kalimati" pitchFamily="2"/>
              </a:rPr>
              <a:t>वडाहरूमा, एकै ठाउँमा वा छुट्टाछुट्टै ठाउँमा छरिएर रहेको  हुनसक्दछ ।</a:t>
            </a:r>
          </a:p>
          <a:p>
            <a:pPr marL="576263" indent="-347663" algn="just">
              <a:lnSpc>
                <a:spcPct val="150000"/>
              </a:lnSpc>
              <a:buFont typeface="Arial" panose="020B0604020202020204" pitchFamily="34" charset="0"/>
              <a:buChar char="•"/>
            </a:pPr>
            <a:r>
              <a:rPr lang="ne-NP" sz="2400" b="1" dirty="0">
                <a:solidFill>
                  <a:srgbClr val="0000FF"/>
                </a:solidFill>
                <a:cs typeface="Kalimati" pitchFamily="2"/>
              </a:rPr>
              <a:t>तर आफ्नो जग्गा अरूलाई जुनसुकै शर्तमा चलन गर्न दिएको भए</a:t>
            </a:r>
            <a:r>
              <a:rPr lang="en-US" sz="2400" b="1" dirty="0">
                <a:solidFill>
                  <a:srgbClr val="0000FF"/>
                </a:solidFill>
                <a:cs typeface="Kalimati" pitchFamily="2"/>
              </a:rPr>
              <a:t> </a:t>
            </a:r>
            <a:r>
              <a:rPr lang="ne-NP" sz="2400" b="1" dirty="0">
                <a:solidFill>
                  <a:srgbClr val="0000FF"/>
                </a:solidFill>
                <a:cs typeface="Kalimati" pitchFamily="2"/>
              </a:rPr>
              <a:t>चलनमा समावेश गर्नुहुँदैन ।</a:t>
            </a:r>
            <a:endParaRPr lang="en-US" sz="2400" b="1" dirty="0">
              <a:solidFill>
                <a:srgbClr val="0000FF"/>
              </a:solidFill>
              <a:cs typeface="Kalimati" pitchFamily="2"/>
            </a:endParaRPr>
          </a:p>
          <a:p>
            <a:pPr marL="576263" indent="-347663" algn="just">
              <a:lnSpc>
                <a:spcPct val="150000"/>
              </a:lnSpc>
              <a:buFont typeface="Arial" panose="020B0604020202020204" pitchFamily="34" charset="0"/>
              <a:buChar char="•"/>
            </a:pPr>
            <a:endParaRPr lang="ne-NP" sz="2400" dirty="0">
              <a:cs typeface="Kalimati" pitchFamily="2"/>
            </a:endParaRPr>
          </a:p>
        </p:txBody>
      </p:sp>
      <p:sp>
        <p:nvSpPr>
          <p:cNvPr id="6" name="TextBox 5">
            <a:extLst>
              <a:ext uri="{FF2B5EF4-FFF2-40B4-BE49-F238E27FC236}">
                <a16:creationId xmlns:a16="http://schemas.microsoft.com/office/drawing/2014/main" id="{CD9B2E09-1B51-44E3-AFBA-8F6C896A57D2}"/>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3399826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FA01-8E82-4023-AED8-69E279C8FBF7}"/>
              </a:ext>
            </a:extLst>
          </p:cNvPr>
          <p:cNvSpPr>
            <a:spLocks noGrp="1"/>
          </p:cNvSpPr>
          <p:nvPr>
            <p:ph type="title"/>
          </p:nvPr>
        </p:nvSpPr>
        <p:spPr>
          <a:xfrm>
            <a:off x="0" y="825332"/>
            <a:ext cx="12192000" cy="541676"/>
          </a:xfrm>
        </p:spPr>
        <p:txBody>
          <a:bodyPr/>
          <a:lstStyle/>
          <a:p>
            <a:pPr algn="ctr"/>
            <a:r>
              <a:rPr lang="ne-NP" sz="2800" b="1">
                <a:cs typeface="Kalimati" pitchFamily="2"/>
              </a:rPr>
              <a:t>आफैंले </a:t>
            </a:r>
            <a:r>
              <a:rPr lang="ne-NP" sz="2800" b="1" dirty="0">
                <a:cs typeface="Kalimati" pitchFamily="2"/>
              </a:rPr>
              <a:t>चलन गरेको कृषि प्रयोजनको जम्मा </a:t>
            </a:r>
            <a:r>
              <a:rPr lang="ne-NP" sz="2800" b="1">
                <a:cs typeface="Kalimati" pitchFamily="2"/>
              </a:rPr>
              <a:t>जग्गाको क्षेत्रफल निकाल्ने उदाहरण</a:t>
            </a:r>
            <a:br>
              <a:rPr lang="en-US" sz="2800" b="1" dirty="0">
                <a:cs typeface="Kalimati" pitchFamily="2"/>
              </a:rPr>
            </a:br>
            <a:endParaRPr lang="en-US" sz="2800" dirty="0"/>
          </a:p>
        </p:txBody>
      </p:sp>
      <p:sp>
        <p:nvSpPr>
          <p:cNvPr id="3" name="Content Placeholder 2">
            <a:extLst>
              <a:ext uri="{FF2B5EF4-FFF2-40B4-BE49-F238E27FC236}">
                <a16:creationId xmlns:a16="http://schemas.microsoft.com/office/drawing/2014/main" id="{FA5B2637-B449-41B6-B4CE-D000DE5DFB63}"/>
              </a:ext>
            </a:extLst>
          </p:cNvPr>
          <p:cNvSpPr>
            <a:spLocks noGrp="1"/>
          </p:cNvSpPr>
          <p:nvPr>
            <p:ph idx="1"/>
          </p:nvPr>
        </p:nvSpPr>
        <p:spPr>
          <a:xfrm>
            <a:off x="1" y="1949838"/>
            <a:ext cx="12141968" cy="465371"/>
          </a:xfrm>
        </p:spPr>
        <p:txBody>
          <a:bodyPr/>
          <a:lstStyle/>
          <a:p>
            <a:pPr marL="0" indent="0">
              <a:buNone/>
            </a:pPr>
            <a:r>
              <a:rPr lang="ne-NP" sz="2400" b="1" dirty="0">
                <a:solidFill>
                  <a:srgbClr val="002060"/>
                </a:solidFill>
                <a:cs typeface="Kalimati" pitchFamily="2"/>
              </a:rPr>
              <a:t>  </a:t>
            </a:r>
            <a:r>
              <a:rPr lang="ne-NP" sz="2400" b="1">
                <a:solidFill>
                  <a:srgbClr val="002060"/>
                </a:solidFill>
                <a:cs typeface="Kalimati" pitchFamily="2"/>
              </a:rPr>
              <a:t>उदाहरण १: महल ११ प्रयोजनको लागि </a:t>
            </a:r>
            <a:endParaRPr lang="en-US" sz="2400" b="1" dirty="0">
              <a:solidFill>
                <a:srgbClr val="002060"/>
              </a:solidFill>
              <a:cs typeface="Kalimati" pitchFamily="2"/>
            </a:endParaRPr>
          </a:p>
          <a:p>
            <a:pPr marL="457200" lvl="1" indent="-457200">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0C83DF04-4EB6-4D39-B693-229DEF5BE6CC}"/>
              </a:ext>
            </a:extLst>
          </p:cNvPr>
          <p:cNvSpPr>
            <a:spLocks noGrp="1"/>
          </p:cNvSpPr>
          <p:nvPr>
            <p:ph type="sldNum" sz="quarter" idx="12"/>
          </p:nvPr>
        </p:nvSpPr>
        <p:spPr>
          <a:xfrm>
            <a:off x="11579088" y="6480313"/>
            <a:ext cx="562880" cy="336699"/>
          </a:xfrm>
        </p:spPr>
        <p:txBody>
          <a:bodyPr/>
          <a:lstStyle/>
          <a:p>
            <a:pPr algn="r"/>
            <a:fld id="{26402401-4522-4C0F-A737-197EB07E49FF}" type="slidenum">
              <a:rPr lang="en-US" sz="1800">
                <a:latin typeface="Fontasy Himali" panose="04020500000000000000" pitchFamily="82" charset="0"/>
                <a:cs typeface="+mn-cs"/>
              </a:rPr>
              <a:pPr algn="r"/>
              <a:t>8</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07F2C6DE-3462-457F-BD5A-FD4C277D4D05}"/>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8761EE7-0610-4035-92FC-6F1D5F692080}"/>
              </a:ext>
            </a:extLst>
          </p:cNvPr>
          <p:cNvSpPr/>
          <p:nvPr/>
        </p:nvSpPr>
        <p:spPr>
          <a:xfrm>
            <a:off x="158965" y="2476873"/>
            <a:ext cx="11969748" cy="2813784"/>
          </a:xfrm>
          <a:prstGeom prst="rect">
            <a:avLst/>
          </a:prstGeom>
        </p:spPr>
        <p:txBody>
          <a:bodyPr wrap="square">
            <a:spAutoFit/>
          </a:bodyPr>
          <a:lstStyle/>
          <a:p>
            <a:pPr algn="just">
              <a:lnSpc>
                <a:spcPct val="150000"/>
              </a:lnSpc>
            </a:pPr>
            <a:r>
              <a:rPr lang="ne-NP" sz="2400" dirty="0">
                <a:cs typeface="Kalimati" pitchFamily="2"/>
              </a:rPr>
              <a:t>एउटा परिवारको (कृषिको लागि चलन गरेको, गणनाको दिन कायम रहेको) जग्गा निम्नानुसार जम्मा ५ टुक्रा</a:t>
            </a:r>
            <a:r>
              <a:rPr lang="en-US" sz="2400" dirty="0">
                <a:cs typeface="Kalimati" pitchFamily="2"/>
              </a:rPr>
              <a:t> </a:t>
            </a:r>
            <a:r>
              <a:rPr lang="ne-NP" sz="2400" dirty="0">
                <a:cs typeface="Kalimati" pitchFamily="2"/>
              </a:rPr>
              <a:t>(कित्ता वा चक्ला) मा बाँडिएको छ । तीन कित्ता एउटा वडामा र दुई कित्ता अर्कै वडामा पर्दछन् । यी ५ कित्तामध्ये एक कित्ता जग्गा अरूलाई कमाउन दिएको रहेछ तर दुई कित्ता अरूको जग्गा यो परिवारले कमाएको रहेछ । त्यस ठाउँको क्षेत्रफल नाप्ने एकाइ रोपनी रहेछ भने परिवारले चलन गरेको जम्मा जग्गाको क्षेत्रफल तल दिइएअनुसार कायम हुन आउँछ ।</a:t>
            </a:r>
          </a:p>
        </p:txBody>
      </p:sp>
      <p:sp>
        <p:nvSpPr>
          <p:cNvPr id="9" name="TextBox 8">
            <a:extLst>
              <a:ext uri="{FF2B5EF4-FFF2-40B4-BE49-F238E27FC236}">
                <a16:creationId xmlns:a16="http://schemas.microsoft.com/office/drawing/2014/main" id="{14408AAE-1D67-49CC-AE00-4F276E2072F2}"/>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53962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9</a:t>
            </a:fld>
            <a:endParaRPr lang="en-US" dirty="0">
              <a:latin typeface="Fontasy Himali" panose="04020500000000000000" pitchFamily="82" charset="0"/>
            </a:endParaRPr>
          </a:p>
        </p:txBody>
      </p:sp>
      <p:sp>
        <p:nvSpPr>
          <p:cNvPr id="2" name="Rectangle 1"/>
          <p:cNvSpPr/>
          <p:nvPr/>
        </p:nvSpPr>
        <p:spPr>
          <a:xfrm>
            <a:off x="394741" y="1671965"/>
            <a:ext cx="11583650" cy="369332"/>
          </a:xfrm>
          <a:prstGeom prst="rect">
            <a:avLst/>
          </a:prstGeom>
        </p:spPr>
        <p:txBody>
          <a:bodyPr wrap="square">
            <a:spAutoFit/>
          </a:bodyPr>
          <a:lstStyle/>
          <a:p>
            <a:endParaRPr lang="ne-NP" dirty="0">
              <a:cs typeface="Kalimati" pitchFamily="2"/>
            </a:endParaRPr>
          </a:p>
        </p:txBody>
      </p:sp>
      <p:graphicFrame>
        <p:nvGraphicFramePr>
          <p:cNvPr id="9" name="Table 8">
            <a:extLst>
              <a:ext uri="{FF2B5EF4-FFF2-40B4-BE49-F238E27FC236}">
                <a16:creationId xmlns:a16="http://schemas.microsoft.com/office/drawing/2014/main" id="{01F09265-6B45-4799-B1F8-839A8B5646BC}"/>
              </a:ext>
            </a:extLst>
          </p:cNvPr>
          <p:cNvGraphicFramePr/>
          <p:nvPr>
            <p:extLst>
              <p:ext uri="{D42A27DB-BD31-4B8C-83A1-F6EECF244321}">
                <p14:modId xmlns:p14="http://schemas.microsoft.com/office/powerpoint/2010/main" val="383604454"/>
              </p:ext>
            </p:extLst>
          </p:nvPr>
        </p:nvGraphicFramePr>
        <p:xfrm>
          <a:off x="394741" y="1609539"/>
          <a:ext cx="11483337" cy="4857180"/>
        </p:xfrm>
        <a:graphic>
          <a:graphicData uri="http://schemas.openxmlformats.org/drawingml/2006/table">
            <a:tbl>
              <a:tblPr/>
              <a:tblGrid>
                <a:gridCol w="1713730">
                  <a:extLst>
                    <a:ext uri="{9D8B030D-6E8A-4147-A177-3AD203B41FA5}">
                      <a16:colId xmlns:a16="http://schemas.microsoft.com/office/drawing/2014/main" val="2296515281"/>
                    </a:ext>
                  </a:extLst>
                </a:gridCol>
                <a:gridCol w="1295417">
                  <a:extLst>
                    <a:ext uri="{9D8B030D-6E8A-4147-A177-3AD203B41FA5}">
                      <a16:colId xmlns:a16="http://schemas.microsoft.com/office/drawing/2014/main" val="151726066"/>
                    </a:ext>
                  </a:extLst>
                </a:gridCol>
                <a:gridCol w="1113249">
                  <a:extLst>
                    <a:ext uri="{9D8B030D-6E8A-4147-A177-3AD203B41FA5}">
                      <a16:colId xmlns:a16="http://schemas.microsoft.com/office/drawing/2014/main" val="1946476118"/>
                    </a:ext>
                  </a:extLst>
                </a:gridCol>
                <a:gridCol w="1113249">
                  <a:extLst>
                    <a:ext uri="{9D8B030D-6E8A-4147-A177-3AD203B41FA5}">
                      <a16:colId xmlns:a16="http://schemas.microsoft.com/office/drawing/2014/main" val="2662027554"/>
                    </a:ext>
                  </a:extLst>
                </a:gridCol>
                <a:gridCol w="6247692">
                  <a:extLst>
                    <a:ext uri="{9D8B030D-6E8A-4147-A177-3AD203B41FA5}">
                      <a16:colId xmlns:a16="http://schemas.microsoft.com/office/drawing/2014/main" val="2135248802"/>
                    </a:ext>
                  </a:extLst>
                </a:gridCol>
              </a:tblGrid>
              <a:tr h="389217">
                <a:tc rowSpan="2">
                  <a:txBody>
                    <a:bodyPr/>
                    <a:lstStyle/>
                    <a:p>
                      <a:pPr marL="91440" marR="0" indent="-274320" algn="just" fontAlgn="t">
                        <a:lnSpc>
                          <a:spcPct val="100000"/>
                        </a:lnSpc>
                        <a:spcBef>
                          <a:spcPts val="100"/>
                        </a:spcBef>
                        <a:spcAft>
                          <a:spcPts val="100"/>
                        </a:spcAft>
                        <a:tabLst>
                          <a:tab pos="540385" algn="l"/>
                          <a:tab pos="810260" algn="l"/>
                          <a:tab pos="1080135" algn="l"/>
                        </a:tabLst>
                      </a:pPr>
                      <a:r>
                        <a:rPr lang="en-US" sz="2400" b="0" i="0" u="none" strike="noStrike" dirty="0">
                          <a:solidFill>
                            <a:schemeClr val="tx1"/>
                          </a:solidFill>
                          <a:effectLst/>
                          <a:latin typeface="Preeti" pitchFamily="2" charset="0"/>
                          <a:ea typeface="SimSun" panose="02010600030101010101" pitchFamily="2" charset="-122"/>
                          <a:cs typeface="Kalimati" panose="00000400000000000000" pitchFamily="2"/>
                        </a:rPr>
                        <a:t> </a:t>
                      </a:r>
                      <a:endParaRPr lang="en-US" sz="2400" b="0" i="0" u="none" strike="noStrike" dirty="0">
                        <a:solidFill>
                          <a:schemeClr val="tx1"/>
                        </a:solidFill>
                        <a:effectLst/>
                        <a:latin typeface="Preeti" pitchFamily="2" charset="0"/>
                        <a:cs typeface="Kalimati" panose="00000400000000000000" pitchFamily="2"/>
                      </a:endParaRPr>
                    </a:p>
                    <a:p>
                      <a:pPr marL="91440" marR="0" indent="-27432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कित्ता नं.</a:t>
                      </a:r>
                    </a:p>
                  </a:txBody>
                  <a:tcPr marL="100584" marR="100584" marT="9525"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gridSpan="3">
                  <a:txBody>
                    <a:bodyPr/>
                    <a:lstStyle/>
                    <a:p>
                      <a:pPr marL="274320" marR="0" indent="-274320" algn="just" fontAlgn="t">
                        <a:lnSpc>
                          <a:spcPct val="150000"/>
                        </a:lnSpc>
                        <a:spcBef>
                          <a:spcPts val="100"/>
                        </a:spcBef>
                        <a:spcAft>
                          <a:spcPts val="100"/>
                        </a:spcAft>
                        <a:tabLst>
                          <a:tab pos="180340" algn="l"/>
                          <a:tab pos="540385" algn="l"/>
                          <a:tab pos="810260" algn="l"/>
                          <a:tab pos="1080135" algn="l"/>
                        </a:tabLst>
                      </a:pPr>
                      <a:r>
                        <a:rPr lang="ne-NP" sz="2400" b="0" i="0" u="none" strike="noStrike" dirty="0">
                          <a:solidFill>
                            <a:srgbClr val="002060"/>
                          </a:solidFill>
                          <a:effectLst/>
                          <a:latin typeface="Preeti" pitchFamily="2" charset="0"/>
                          <a:ea typeface="SimSun" panose="02010600030101010101" pitchFamily="2" charset="-122"/>
                          <a:cs typeface="Kalimati" panose="00000400000000000000" pitchFamily="2"/>
                        </a:rPr>
                        <a:t>जग्गाको</a:t>
                      </a:r>
                      <a:r>
                        <a:rPr lang="ne-NP" sz="2400" b="0" i="0" u="none" strike="noStrike" baseline="0" dirty="0">
                          <a:solidFill>
                            <a:srgbClr val="002060"/>
                          </a:solidFill>
                          <a:effectLst/>
                          <a:latin typeface="Preeti" pitchFamily="2" charset="0"/>
                          <a:ea typeface="SimSun" panose="02010600030101010101" pitchFamily="2" charset="-122"/>
                          <a:cs typeface="Kalimati" panose="00000400000000000000" pitchFamily="2"/>
                        </a:rPr>
                        <a:t> क्षेत्रफल</a:t>
                      </a:r>
                      <a:endParaRPr lang="en-US" sz="2400" b="0" i="0" u="none" strike="noStrike" dirty="0">
                        <a:solidFill>
                          <a:srgbClr val="002060"/>
                        </a:solidFill>
                        <a:effectLst/>
                        <a:latin typeface="Preeti" pitchFamily="2" charset="0"/>
                        <a:cs typeface="Kalimati" panose="00000400000000000000" pitchFamily="2"/>
                      </a:endParaRPr>
                    </a:p>
                  </a:txBody>
                  <a:tcPr marL="100584" marR="100584"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hMerge="1">
                  <a:txBody>
                    <a:bodyPr/>
                    <a:lstStyle/>
                    <a:p>
                      <a:endParaRPr lang="en-US"/>
                    </a:p>
                  </a:txBody>
                  <a:tcPr/>
                </a:tc>
                <a:tc hMerge="1">
                  <a:txBody>
                    <a:bodyPr/>
                    <a:lstStyle/>
                    <a:p>
                      <a:endParaRPr lang="en-US"/>
                    </a:p>
                  </a:txBody>
                  <a:tcPr/>
                </a:tc>
                <a:tc rowSpan="2">
                  <a:txBody>
                    <a:bodyPr/>
                    <a:lstStyle/>
                    <a:p>
                      <a:pPr marL="0" marR="0" algn="just" fontAlgn="t">
                        <a:lnSpc>
                          <a:spcPct val="120000"/>
                        </a:lnSpc>
                        <a:spcBef>
                          <a:spcPts val="100"/>
                        </a:spcBef>
                        <a:spcAft>
                          <a:spcPts val="100"/>
                        </a:spcAft>
                      </a:pPr>
                      <a:r>
                        <a:rPr lang="en-US" sz="2400" b="0" i="0" u="none" strike="noStrike" dirty="0">
                          <a:solidFill>
                            <a:schemeClr val="tx1"/>
                          </a:solidFill>
                          <a:effectLst/>
                          <a:latin typeface="Himalayabold"/>
                          <a:ea typeface="SimSun" panose="02010600030101010101" pitchFamily="2" charset="-122"/>
                          <a:cs typeface="Kalimati" panose="00000400000000000000" pitchFamily="2"/>
                        </a:rPr>
                        <a:t> </a:t>
                      </a: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कैफियत</a:t>
                      </a:r>
                      <a:endParaRPr lang="en-US" sz="2400" b="0" i="0" u="none" strike="noStrike" dirty="0">
                        <a:solidFill>
                          <a:schemeClr val="tx1"/>
                        </a:solidFill>
                        <a:effectLst/>
                        <a:latin typeface="Preeti" pitchFamily="2" charset="0"/>
                        <a:cs typeface="Kalimati" panose="00000400000000000000" pitchFamily="2"/>
                      </a:endParaRPr>
                    </a:p>
                  </a:txBody>
                  <a:tcPr marL="100584" marR="100584"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extLst>
                  <a:ext uri="{0D108BD9-81ED-4DB2-BD59-A6C34878D82A}">
                    <a16:rowId xmlns:a16="http://schemas.microsoft.com/office/drawing/2014/main" val="3787912997"/>
                  </a:ext>
                </a:extLst>
              </a:tr>
              <a:tr h="491441">
                <a:tc vMerge="1">
                  <a:txBody>
                    <a:bodyPr/>
                    <a:lstStyle/>
                    <a:p>
                      <a:endParaRPr lang="en-US"/>
                    </a:p>
                  </a:txBody>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रोपनी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cs typeface="Kalimati" panose="00000400000000000000" pitchFamily="2"/>
                        </a:rPr>
                        <a:t>पैसा</a:t>
                      </a:r>
                      <a:endParaRPr lang="en-US" sz="2400" b="0" i="0" u="none" strike="noStrike" dirty="0">
                        <a:solidFill>
                          <a:schemeClr val="tx1"/>
                        </a:solidFill>
                        <a:effectLst/>
                        <a:latin typeface="Preeti" pitchFamily="2"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vMerge="1">
                  <a:txBody>
                    <a:bodyPr/>
                    <a:lstStyle/>
                    <a:p>
                      <a:endParaRPr lang="en-US"/>
                    </a:p>
                  </a:txBody>
                  <a:tcPr/>
                </a:tc>
                <a:extLst>
                  <a:ext uri="{0D108BD9-81ED-4DB2-BD59-A6C34878D82A}">
                    <a16:rowId xmlns:a16="http://schemas.microsoft.com/office/drawing/2014/main" val="2852001981"/>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६</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753791"/>
                  </a:ext>
                </a:extLst>
              </a:tr>
              <a:tr h="891348">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आफ्नो जग्गा अरूलाई कमाउन दिएको (समावेश नगर्ने)</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83766610"/>
                  </a:ext>
                </a:extLst>
              </a:tr>
              <a:tr h="443636">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७</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754199"/>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655920"/>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५</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372032"/>
                  </a:ext>
                </a:extLst>
              </a:tr>
              <a:tr h="1174577">
                <a:tc>
                  <a:txBody>
                    <a:bodyPr/>
                    <a:lstStyle/>
                    <a:p>
                      <a:pPr marL="0" marR="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परिवारले</a:t>
                      </a:r>
                      <a:r>
                        <a:rPr lang="ne-NP" sz="2400" b="0" i="0" u="none" strike="noStrike" baseline="0" dirty="0">
                          <a:solidFill>
                            <a:schemeClr val="tx1"/>
                          </a:solidFill>
                          <a:effectLst/>
                          <a:latin typeface="Preeti" pitchFamily="2" charset="0"/>
                          <a:ea typeface="SimSun" panose="02010600030101010101" pitchFamily="2" charset="-122"/>
                          <a:cs typeface="Kalimati" panose="00000400000000000000" pitchFamily="2"/>
                        </a:rPr>
                        <a:t> चलन गरेको</a:t>
                      </a:r>
                      <a:endParaRPr lang="nl-BE"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परिवारले चलन गरेको जग्गाको जम्मा क्षेत्रफल (कित्ता नं. २ बाहेक)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50288359"/>
                  </a:ext>
                </a:extLst>
              </a:tr>
            </a:tbl>
          </a:graphicData>
        </a:graphic>
      </p:graphicFrame>
      <p:sp>
        <p:nvSpPr>
          <p:cNvPr id="11" name="Rectangle 10"/>
          <p:cNvSpPr/>
          <p:nvPr/>
        </p:nvSpPr>
        <p:spPr>
          <a:xfrm>
            <a:off x="313921" y="902524"/>
            <a:ext cx="11564158" cy="523220"/>
          </a:xfrm>
          <a:prstGeom prst="rect">
            <a:avLst/>
          </a:prstGeom>
        </p:spPr>
        <p:txBody>
          <a:bodyPr wrap="square">
            <a:spAutoFit/>
          </a:bodyPr>
          <a:lstStyle/>
          <a:p>
            <a:pPr algn="ctr"/>
            <a:r>
              <a:rPr lang="ne-NP" sz="2800" b="1">
                <a:cs typeface="Kalimati" pitchFamily="2"/>
              </a:rPr>
              <a:t>आफैंले </a:t>
            </a:r>
            <a:r>
              <a:rPr lang="ne-NP" sz="2800" b="1" dirty="0">
                <a:cs typeface="Kalimati" pitchFamily="2"/>
              </a:rPr>
              <a:t>चलन गरेको कृषि प्रयोजनको जम्मा जग्गाको क्षेत्रफल</a:t>
            </a:r>
            <a:endParaRPr lang="en-US" sz="2800" b="1" dirty="0">
              <a:cs typeface="Kalimati" pitchFamily="2"/>
            </a:endParaRPr>
          </a:p>
        </p:txBody>
      </p:sp>
    </p:spTree>
    <p:extLst>
      <p:ext uri="{BB962C8B-B14F-4D97-AF65-F5344CB8AC3E}">
        <p14:creationId xmlns:p14="http://schemas.microsoft.com/office/powerpoint/2010/main" val="277988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5" y="6485557"/>
            <a:ext cx="2743200" cy="365125"/>
          </a:xfrm>
        </p:spPr>
        <p:txBody>
          <a:bodyPr/>
          <a:lstStyle/>
          <a:p>
            <a:pPr algn="r"/>
            <a:fld id="{2840B2E4-A264-431E-ABDE-38E3BCDA5876}" type="slidenum">
              <a:rPr lang="en-US">
                <a:latin typeface="Fontasy Himali" panose="04020500000000000000" pitchFamily="82" charset="0"/>
              </a:rPr>
              <a:pPr algn="r"/>
              <a:t>10</a:t>
            </a:fld>
            <a:endParaRPr lang="en-US" dirty="0">
              <a:latin typeface="Fontasy Himali" panose="04020500000000000000" pitchFamily="82" charset="0"/>
            </a:endParaRPr>
          </a:p>
        </p:txBody>
      </p:sp>
      <p:sp>
        <p:nvSpPr>
          <p:cNvPr id="2" name="Rectangle 1"/>
          <p:cNvSpPr/>
          <p:nvPr/>
        </p:nvSpPr>
        <p:spPr>
          <a:xfrm>
            <a:off x="383909" y="2902387"/>
            <a:ext cx="9011551" cy="3300904"/>
          </a:xfrm>
          <a:prstGeom prst="rect">
            <a:avLst/>
          </a:prstGeom>
        </p:spPr>
        <p:txBody>
          <a:bodyPr wrap="square">
            <a:spAutoFit/>
          </a:bodyPr>
          <a:lstStyle/>
          <a:p>
            <a:pPr>
              <a:lnSpc>
                <a:spcPct val="150000"/>
              </a:lnSpc>
            </a:pPr>
            <a:r>
              <a:rPr lang="ne-NP" sz="1900" dirty="0">
                <a:cs typeface="Kalimati" pitchFamily="2"/>
              </a:rPr>
              <a:t>१. छ			    २. छैन  </a:t>
            </a:r>
            <a:r>
              <a:rPr lang="en-US" sz="1900" dirty="0">
                <a:cs typeface="Kalimati" pitchFamily="2"/>
              </a:rPr>
              <a:t>      </a:t>
            </a:r>
            <a:r>
              <a:rPr lang="ne-NP" sz="1900" dirty="0">
                <a:cs typeface="Kalimati" pitchFamily="2"/>
              </a:rPr>
              <a:t>महल १४</a:t>
            </a:r>
          </a:p>
          <a:p>
            <a:pPr>
              <a:lnSpc>
                <a:spcPct val="150000"/>
              </a:lnSpc>
            </a:pPr>
            <a:r>
              <a:rPr lang="ne-NP" sz="2400" dirty="0">
                <a:cs typeface="Kalimati" pitchFamily="2"/>
              </a:rPr>
              <a:t>यस परिवारले यस गाउँपालिका/नगरपालिका </a:t>
            </a:r>
            <a:r>
              <a:rPr lang="ne-NP" sz="2400">
                <a:cs typeface="Kalimati" pitchFamily="2"/>
              </a:rPr>
              <a:t>बाहेक अर्को </a:t>
            </a:r>
            <a:r>
              <a:rPr lang="ne-NP" sz="2400" dirty="0">
                <a:cs typeface="Kalimati" pitchFamily="2"/>
              </a:rPr>
              <a:t>गाउँपालिका वा नगरपालिकामा आफैले </a:t>
            </a:r>
            <a:r>
              <a:rPr lang="ne-NP" sz="2400">
                <a:cs typeface="Kalimati" pitchFamily="2"/>
              </a:rPr>
              <a:t>कृषि प्रयोजनका </a:t>
            </a:r>
            <a:r>
              <a:rPr lang="ne-NP" sz="2400" dirty="0">
                <a:cs typeface="Kalimati" pitchFamily="2"/>
              </a:rPr>
              <a:t>लागि चलन गरेको </a:t>
            </a:r>
            <a:r>
              <a:rPr lang="ne-NP" sz="2400">
                <a:cs typeface="Kalimati" pitchFamily="2"/>
              </a:rPr>
              <a:t>जग्गा (</a:t>
            </a:r>
            <a:r>
              <a:rPr lang="ne-NP" sz="2400" dirty="0">
                <a:cs typeface="Kalimati" pitchFamily="2"/>
              </a:rPr>
              <a:t>आफ्नो र अरूको कमाएको समेत) छ छैन </a:t>
            </a:r>
            <a:r>
              <a:rPr lang="ne-NP" sz="2400">
                <a:cs typeface="Kalimati" pitchFamily="2"/>
              </a:rPr>
              <a:t>यकिन गरी </a:t>
            </a:r>
            <a:r>
              <a:rPr lang="ne-NP" sz="2400" dirty="0">
                <a:cs typeface="Kalimati" pitchFamily="2"/>
              </a:rPr>
              <a:t>छ भने १ मा गोलो घेरा लगाई महल १३ भर्नु </a:t>
            </a:r>
            <a:r>
              <a:rPr lang="ne-NP" sz="2400">
                <a:cs typeface="Kalimati" pitchFamily="2"/>
              </a:rPr>
              <a:t>पर्दछ र </a:t>
            </a:r>
            <a:r>
              <a:rPr lang="ne-NP" sz="2400" dirty="0">
                <a:cs typeface="Kalimati" pitchFamily="2"/>
              </a:rPr>
              <a:t>छैन भने २ मा गोलो घेरा लगाई </a:t>
            </a:r>
            <a:r>
              <a:rPr lang="ne-NP" sz="2400">
                <a:cs typeface="Kalimati" pitchFamily="2"/>
              </a:rPr>
              <a:t>महल १४ देखि भर्नु </a:t>
            </a:r>
            <a:r>
              <a:rPr lang="ne-NP" sz="2400" dirty="0">
                <a:cs typeface="Kalimati" pitchFamily="2"/>
              </a:rPr>
              <a:t>पर्दछ</a:t>
            </a:r>
            <a:r>
              <a:rPr lang="ne-NP" sz="2400">
                <a:cs typeface="Kalimati" pitchFamily="2"/>
              </a:rPr>
              <a:t> ।  </a:t>
            </a:r>
            <a:endParaRPr lang="ne-NP" sz="1900" dirty="0">
              <a:cs typeface="Kalimati" pitchFamily="2"/>
            </a:endParaRPr>
          </a:p>
        </p:txBody>
      </p:sp>
      <p:sp>
        <p:nvSpPr>
          <p:cNvPr id="8" name="Rectangle 7"/>
          <p:cNvSpPr/>
          <p:nvPr/>
        </p:nvSpPr>
        <p:spPr>
          <a:xfrm>
            <a:off x="514351" y="852855"/>
            <a:ext cx="11357318" cy="1754326"/>
          </a:xfrm>
          <a:prstGeom prst="rect">
            <a:avLst/>
          </a:prstGeom>
        </p:spPr>
        <p:txBody>
          <a:bodyPr wrap="square">
            <a:spAutoFit/>
          </a:bodyPr>
          <a:lstStyle/>
          <a:p>
            <a:pPr algn="ctr"/>
            <a:r>
              <a:rPr lang="ne-NP" sz="2800" b="1" dirty="0">
                <a:cs typeface="Kalimati" pitchFamily="2"/>
              </a:rPr>
              <a:t>महल १२</a:t>
            </a:r>
            <a:r>
              <a:rPr lang="en-US" sz="2800" b="1" dirty="0">
                <a:cs typeface="Kalimati" pitchFamily="2"/>
              </a:rPr>
              <a:t>:</a:t>
            </a:r>
            <a:r>
              <a:rPr lang="ne-NP" sz="2800" b="1" dirty="0">
                <a:cs typeface="Kalimati" pitchFamily="2"/>
              </a:rPr>
              <a:t> यस परिवारको यो गा.पा./न.पा. बाहिर आफैंले चलन गरेको </a:t>
            </a:r>
            <a:r>
              <a:rPr lang="ne-NP" sz="2800" b="1">
                <a:cs typeface="Kalimati" pitchFamily="2"/>
              </a:rPr>
              <a:t>कृषि प्रयोजनको </a:t>
            </a:r>
            <a:r>
              <a:rPr lang="ne-NP" sz="2800" b="1" dirty="0">
                <a:cs typeface="Kalimati" pitchFamily="2"/>
              </a:rPr>
              <a:t>जग्गा छ ? </a:t>
            </a:r>
          </a:p>
          <a:p>
            <a:pPr algn="ctr"/>
            <a:endParaRPr lang="en-US" sz="2800" b="1">
              <a:cs typeface="Kalimati" pitchFamily="2"/>
            </a:endParaRPr>
          </a:p>
          <a:p>
            <a:pPr algn="ctr"/>
            <a:r>
              <a:rPr lang="ne-NP" sz="2400" b="1">
                <a:cs typeface="Kalimati" pitchFamily="2"/>
              </a:rPr>
              <a:t>(</a:t>
            </a:r>
            <a:r>
              <a:rPr lang="ne-NP" sz="2400" b="1" dirty="0">
                <a:cs typeface="Kalimati" pitchFamily="2"/>
              </a:rPr>
              <a:t>आफ्नो जग्गा आफैंले कमाएको र अरूको जग्गा कमाएको समेत)</a:t>
            </a:r>
            <a:endParaRPr lang="en-US" sz="2400" b="1" dirty="0">
              <a:cs typeface="Kalimati" pitchFamily="2"/>
            </a:endParaRPr>
          </a:p>
        </p:txBody>
      </p:sp>
      <p:pic>
        <p:nvPicPr>
          <p:cNvPr id="9" name="Picture 8">
            <a:extLst>
              <a:ext uri="{FF2B5EF4-FFF2-40B4-BE49-F238E27FC236}">
                <a16:creationId xmlns:a16="http://schemas.microsoft.com/office/drawing/2014/main" id="{42F90C4A-C241-4CFD-8516-5CCC55BBB6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179341" y="2240280"/>
            <a:ext cx="1958340" cy="4116070"/>
          </a:xfrm>
          <a:prstGeom prst="rect">
            <a:avLst/>
          </a:prstGeom>
        </p:spPr>
      </p:pic>
      <p:cxnSp>
        <p:nvCxnSpPr>
          <p:cNvPr id="10" name="Straight Arrow Connector 9"/>
          <p:cNvCxnSpPr/>
          <p:nvPr/>
        </p:nvCxnSpPr>
        <p:spPr>
          <a:xfrm>
            <a:off x="4572000" y="3188040"/>
            <a:ext cx="314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0811495" y="5540992"/>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49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6" y="6485557"/>
            <a:ext cx="2743200" cy="365125"/>
          </a:xfrm>
        </p:spPr>
        <p:txBody>
          <a:bodyPr/>
          <a:lstStyle/>
          <a:p>
            <a:pPr algn="r"/>
            <a:fld id="{2840B2E4-A264-431E-ABDE-38E3BCDA5876}" type="slidenum">
              <a:rPr lang="en-US">
                <a:latin typeface="Fontasy Himali" panose="04020500000000000000" pitchFamily="82" charset="0"/>
              </a:rPr>
              <a:pPr algn="r"/>
              <a:t>11</a:t>
            </a:fld>
            <a:endParaRPr lang="en-US" dirty="0">
              <a:latin typeface="Fontasy Himali" panose="04020500000000000000" pitchFamily="82" charset="0"/>
            </a:endParaRPr>
          </a:p>
        </p:txBody>
      </p:sp>
      <p:sp>
        <p:nvSpPr>
          <p:cNvPr id="2" name="Rectangle 1"/>
          <p:cNvSpPr/>
          <p:nvPr/>
        </p:nvSpPr>
        <p:spPr>
          <a:xfrm>
            <a:off x="139148" y="2203771"/>
            <a:ext cx="9551503" cy="3970318"/>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800" dirty="0">
                <a:cs typeface="Kalimati" pitchFamily="2"/>
              </a:rPr>
              <a:t>परिवारले यस गाउँपालिका वा नगरपालिका बाहेक अर्को गाउँपालिका वा नगरपालिका वा अर्को जिल्लामा आफैले कृषि प्रयोगका लागि चलन गरेको जग्गा (आफ्नो र अरूको कमाएको समेत</a:t>
            </a:r>
            <a:r>
              <a:rPr lang="ne-NP" sz="2800">
                <a:cs typeface="Kalimati" pitchFamily="2"/>
              </a:rPr>
              <a:t>) जम्मा </a:t>
            </a:r>
            <a:r>
              <a:rPr lang="ne-NP" sz="2800" dirty="0">
                <a:cs typeface="Kalimati" pitchFamily="2"/>
              </a:rPr>
              <a:t>क्षेत्रफल यस महलमा उल्लेख गर्नुपर्दछ । </a:t>
            </a:r>
          </a:p>
          <a:p>
            <a:pPr marL="457200" indent="-457200" algn="just">
              <a:lnSpc>
                <a:spcPct val="150000"/>
              </a:lnSpc>
              <a:buFont typeface="Arial" panose="020B0604020202020204" pitchFamily="34" charset="0"/>
              <a:buChar char="•"/>
            </a:pPr>
            <a:r>
              <a:rPr lang="ne-NP" sz="2800" dirty="0">
                <a:cs typeface="Kalimati" pitchFamily="2"/>
              </a:rPr>
              <a:t>क्षेत्रफलको नापको एकाइ फरक आएमा महल ११ मा </a:t>
            </a:r>
            <a:r>
              <a:rPr lang="ne-NP" sz="2800">
                <a:cs typeface="Kalimati" pitchFamily="2"/>
              </a:rPr>
              <a:t>रहेको एकाइमा </a:t>
            </a:r>
            <a:r>
              <a:rPr lang="ne-NP" sz="2800" dirty="0">
                <a:cs typeface="Kalimati" pitchFamily="2"/>
              </a:rPr>
              <a:t>परिवर्तन गरी लेख्नुपर्दछ । </a:t>
            </a:r>
          </a:p>
        </p:txBody>
      </p:sp>
      <p:sp>
        <p:nvSpPr>
          <p:cNvPr id="8" name="Rectangle 7"/>
          <p:cNvSpPr/>
          <p:nvPr/>
        </p:nvSpPr>
        <p:spPr>
          <a:xfrm>
            <a:off x="283780" y="873537"/>
            <a:ext cx="11908220" cy="892552"/>
          </a:xfrm>
          <a:prstGeom prst="rect">
            <a:avLst/>
          </a:prstGeom>
        </p:spPr>
        <p:txBody>
          <a:bodyPr wrap="square">
            <a:spAutoFit/>
          </a:bodyPr>
          <a:lstStyle/>
          <a:p>
            <a:pPr algn="ctr"/>
            <a:r>
              <a:rPr lang="ne-NP" sz="2800" b="1" dirty="0">
                <a:cs typeface="Kalimati" pitchFamily="2"/>
              </a:rPr>
              <a:t>महल १३</a:t>
            </a:r>
            <a:r>
              <a:rPr lang="en-US" sz="2800" b="1" dirty="0">
                <a:cs typeface="Kalimati" pitchFamily="2"/>
              </a:rPr>
              <a:t>:</a:t>
            </a:r>
            <a:r>
              <a:rPr lang="ne-NP" sz="2800" b="1" dirty="0">
                <a:cs typeface="Kalimati" pitchFamily="2"/>
              </a:rPr>
              <a:t> आफैले चलन गरेको कृषि प्रयोगको जम्मा क्षेत्रफल </a:t>
            </a:r>
            <a:endParaRPr lang="en-US" sz="2800" b="1" dirty="0">
              <a:cs typeface="Kalimati" pitchFamily="2"/>
            </a:endParaRPr>
          </a:p>
          <a:p>
            <a:pPr algn="ctr"/>
            <a:r>
              <a:rPr lang="ne-NP" sz="2400" b="1" dirty="0">
                <a:cs typeface="Kalimati" pitchFamily="2"/>
              </a:rPr>
              <a:t>(महल १२ को १ मा गोलो घेरा भएकालाई मात्र )</a:t>
            </a:r>
            <a:endParaRPr lang="en-US" sz="2400" b="1" dirty="0">
              <a:cs typeface="Kalimati" pitchFamily="2"/>
            </a:endParaRPr>
          </a:p>
        </p:txBody>
      </p:sp>
      <p:pic>
        <p:nvPicPr>
          <p:cNvPr id="9" name="Picture 8">
            <a:extLst>
              <a:ext uri="{FF2B5EF4-FFF2-40B4-BE49-F238E27FC236}">
                <a16:creationId xmlns:a16="http://schemas.microsoft.com/office/drawing/2014/main" id="{4EA14558-A815-4DCD-82D1-D7C843F5AE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03496" y="2435734"/>
            <a:ext cx="1794192" cy="3866832"/>
          </a:xfrm>
          <a:prstGeom prst="rect">
            <a:avLst/>
          </a:prstGeom>
        </p:spPr>
      </p:pic>
    </p:spTree>
    <p:extLst>
      <p:ext uri="{BB962C8B-B14F-4D97-AF65-F5344CB8AC3E}">
        <p14:creationId xmlns:p14="http://schemas.microsoft.com/office/powerpoint/2010/main" val="2828620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95496"/>
            <a:ext cx="2743200" cy="365125"/>
          </a:xfrm>
        </p:spPr>
        <p:txBody>
          <a:bodyPr/>
          <a:lstStyle/>
          <a:p>
            <a:pPr algn="r"/>
            <a:fld id="{2840B2E4-A264-431E-ABDE-38E3BCDA5876}" type="slidenum">
              <a:rPr lang="en-US">
                <a:latin typeface="Fontasy Himali" panose="04020500000000000000" pitchFamily="82" charset="0"/>
              </a:rPr>
              <a:pPr algn="r"/>
              <a:t>12</a:t>
            </a:fld>
            <a:endParaRPr lang="en-US" dirty="0">
              <a:latin typeface="Fontasy Himali" panose="04020500000000000000" pitchFamily="82" charset="0"/>
            </a:endParaRPr>
          </a:p>
        </p:txBody>
      </p:sp>
      <p:sp>
        <p:nvSpPr>
          <p:cNvPr id="2" name="Rectangle 1"/>
          <p:cNvSpPr/>
          <p:nvPr/>
        </p:nvSpPr>
        <p:spPr>
          <a:xfrm>
            <a:off x="484281" y="1302158"/>
            <a:ext cx="11603292" cy="5337551"/>
          </a:xfrm>
          <a:prstGeom prst="rect">
            <a:avLst/>
          </a:prstGeom>
        </p:spPr>
        <p:txBody>
          <a:bodyPr wrap="square">
            <a:spAutoFit/>
          </a:bodyPr>
          <a:lstStyle/>
          <a:p>
            <a:pPr algn="just"/>
            <a:r>
              <a:rPr lang="ne-NP" sz="2400" dirty="0">
                <a:cs typeface="Kalimati" pitchFamily="2"/>
              </a:rPr>
              <a:t>		</a:t>
            </a:r>
            <a:r>
              <a:rPr lang="ne-NP" sz="2000" dirty="0">
                <a:cs typeface="Kalimati" pitchFamily="2"/>
              </a:rPr>
              <a:t>१. छन्  </a:t>
            </a:r>
          </a:p>
          <a:p>
            <a:pPr algn="just">
              <a:tabLst>
                <a:tab pos="1882775" algn="l"/>
              </a:tabLst>
            </a:pPr>
            <a:r>
              <a:rPr lang="ne-NP" sz="2000" dirty="0">
                <a:cs typeface="Kalimati" pitchFamily="2"/>
              </a:rPr>
              <a:t>	२. छैनन्  </a:t>
            </a:r>
            <a:r>
              <a:rPr lang="en-US" sz="2000" dirty="0">
                <a:cs typeface="Kalimati" pitchFamily="2"/>
              </a:rPr>
              <a:t>         </a:t>
            </a:r>
            <a:r>
              <a:rPr lang="ne-NP" sz="2000" dirty="0">
                <a:cs typeface="Kalimati" pitchFamily="2"/>
              </a:rPr>
              <a:t>महल १७</a:t>
            </a:r>
            <a:endParaRPr lang="en-US" sz="2000" dirty="0">
              <a:cs typeface="Kalimati" pitchFamily="2"/>
            </a:endParaRPr>
          </a:p>
          <a:p>
            <a:pPr marL="342900" indent="-342900" algn="just">
              <a:buFont typeface="Arial" panose="020B0604020202020204" pitchFamily="34" charset="0"/>
              <a:buChar char="•"/>
            </a:pPr>
            <a:endParaRPr lang="ne-NP" sz="2400" dirty="0">
              <a:solidFill>
                <a:srgbClr val="002060"/>
              </a:solidFill>
              <a:cs typeface="Kalimati" pitchFamily="2"/>
            </a:endParaRPr>
          </a:p>
          <a:p>
            <a:pPr marL="342900" indent="-342900" algn="just">
              <a:buFont typeface="Arial" panose="020B0604020202020204" pitchFamily="34" charset="0"/>
              <a:buChar char="•"/>
            </a:pPr>
            <a:r>
              <a:rPr lang="ne-NP" sz="2400" dirty="0">
                <a:solidFill>
                  <a:srgbClr val="002060"/>
                </a:solidFill>
                <a:cs typeface="Kalimati" pitchFamily="2"/>
              </a:rPr>
              <a:t>कृषि प्रयोजनका लागि पालेका पशुपन्छी भन्नाले कृषि कार्यको लागि र कृषि व्यवसायका लागि परिवारले पालेका चौपाया वा पन्छी वा दुवैलाई बुझाउँछ ।जस्तैः पशुहरूमा गाई, गोरू, याक, चौँरी, राँगो, भैसी, बाख्रा, च्याङ्ग्रा, भेडा, भेडी, सुँगुर, बङ्गुर, खरायो आदि पर्दछन् । पन्छीहरूमा कुखुरा, हाँस, परेवा, तित्रा, च्याखुरा आदि पर्दछन् ।</a:t>
            </a:r>
          </a:p>
          <a:p>
            <a:pPr marL="457200" indent="-457200" algn="just">
              <a:lnSpc>
                <a:spcPct val="150000"/>
              </a:lnSpc>
              <a:buFont typeface="Arial" panose="020B0604020202020204" pitchFamily="34" charset="0"/>
              <a:buChar char="•"/>
            </a:pPr>
            <a:r>
              <a:rPr lang="ne-NP" sz="2400" dirty="0">
                <a:cs typeface="Kalimati" pitchFamily="2"/>
              </a:rPr>
              <a:t>कृषि प्रयोजनका लागि पालेका पशुपन्छी</a:t>
            </a:r>
            <a:r>
              <a:rPr lang="en-US" sz="2400" dirty="0">
                <a:cs typeface="Kalimati" pitchFamily="2"/>
              </a:rPr>
              <a:t> </a:t>
            </a:r>
            <a:r>
              <a:rPr lang="ne-NP" sz="2400" dirty="0">
                <a:cs typeface="Kalimati" pitchFamily="2"/>
              </a:rPr>
              <a:t>आफ्नो स्वामित्व र आफैले पालेको अरुको स्वामित्वको समेत पर्दछ ।</a:t>
            </a:r>
          </a:p>
          <a:p>
            <a:pPr marL="457200" indent="-457200" algn="just">
              <a:lnSpc>
                <a:spcPct val="150000"/>
              </a:lnSpc>
              <a:buFont typeface="Arial" panose="020B0604020202020204" pitchFamily="34" charset="0"/>
              <a:buChar char="•"/>
            </a:pPr>
            <a:r>
              <a:rPr lang="ne-NP" sz="2400" dirty="0">
                <a:solidFill>
                  <a:srgbClr val="002060"/>
                </a:solidFill>
                <a:cs typeface="Kalimati" pitchFamily="2"/>
              </a:rPr>
              <a:t>परिवारले कृषि प्रयोजन अन्तर्गत घरायसी वा व्यवसायिक रुपमा जतिसुकै संख्यामा पालेका पशुपन्छी भएपनि गणना गर्नुपर्दछ ।</a:t>
            </a:r>
          </a:p>
          <a:p>
            <a:pPr marL="457200" indent="-457200" algn="just">
              <a:lnSpc>
                <a:spcPct val="150000"/>
              </a:lnSpc>
              <a:buFont typeface="Arial" panose="020B0604020202020204" pitchFamily="34" charset="0"/>
              <a:buChar char="•"/>
            </a:pPr>
            <a:r>
              <a:rPr lang="ne-NP" sz="2400" dirty="0">
                <a:cs typeface="Kalimati" pitchFamily="2"/>
              </a:rPr>
              <a:t>घरको शोभाको लागि पालिएका कुकुर, बिरालो, खरायो आदि यसमा समावेश गर्नुपर्दैन ।</a:t>
            </a:r>
            <a:endParaRPr lang="ne-NP" sz="2400" dirty="0">
              <a:solidFill>
                <a:srgbClr val="002060"/>
              </a:solidFill>
              <a:cs typeface="Kalimati" pitchFamily="2"/>
            </a:endParaRPr>
          </a:p>
        </p:txBody>
      </p:sp>
      <p:sp>
        <p:nvSpPr>
          <p:cNvPr id="8" name="Rectangle 7"/>
          <p:cNvSpPr/>
          <p:nvPr/>
        </p:nvSpPr>
        <p:spPr>
          <a:xfrm>
            <a:off x="375099" y="703989"/>
            <a:ext cx="11603291" cy="523220"/>
          </a:xfrm>
          <a:prstGeom prst="rect">
            <a:avLst/>
          </a:prstGeom>
        </p:spPr>
        <p:txBody>
          <a:bodyPr wrap="square">
            <a:spAutoFit/>
          </a:bodyPr>
          <a:lstStyle/>
          <a:p>
            <a:pPr algn="ctr"/>
            <a:r>
              <a:rPr lang="ne-NP" sz="2800" b="1" dirty="0">
                <a:cs typeface="Kalimati" pitchFamily="2"/>
              </a:rPr>
              <a:t>महल १४</a:t>
            </a:r>
            <a:r>
              <a:rPr lang="en-US" sz="2800" b="1" dirty="0">
                <a:cs typeface="Kalimati" pitchFamily="2"/>
              </a:rPr>
              <a:t>:</a:t>
            </a:r>
            <a:r>
              <a:rPr lang="ne-NP" sz="2800" b="1" dirty="0">
                <a:cs typeface="Kalimati" pitchFamily="2"/>
              </a:rPr>
              <a:t> यस परिवारमा कृषि प्रयोजनका लागि पालेका पशुपन्छी छन् ? </a:t>
            </a:r>
            <a:endParaRPr lang="en-US" sz="2800" b="1" dirty="0">
              <a:cs typeface="Kalimati" pitchFamily="2"/>
            </a:endParaRPr>
          </a:p>
        </p:txBody>
      </p:sp>
      <p:cxnSp>
        <p:nvCxnSpPr>
          <p:cNvPr id="9" name="Straight Arrow Connector 8"/>
          <p:cNvCxnSpPr/>
          <p:nvPr/>
        </p:nvCxnSpPr>
        <p:spPr>
          <a:xfrm flipV="1">
            <a:off x="3542334" y="1874850"/>
            <a:ext cx="401869" cy="147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2814220-D1E9-49ED-940B-5A37576DA0BE}"/>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863945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65679"/>
            <a:ext cx="2743200" cy="365125"/>
          </a:xfrm>
        </p:spPr>
        <p:txBody>
          <a:bodyPr/>
          <a:lstStyle/>
          <a:p>
            <a:pPr algn="r"/>
            <a:fld id="{2840B2E4-A264-431E-ABDE-38E3BCDA5876}" type="slidenum">
              <a:rPr lang="en-US">
                <a:latin typeface="Fontasy Himali" panose="04020500000000000000" pitchFamily="82" charset="0"/>
              </a:rPr>
              <a:pPr algn="r"/>
              <a:t>13</a:t>
            </a:fld>
            <a:endParaRPr lang="en-US" dirty="0">
              <a:latin typeface="Fontasy Himali" panose="04020500000000000000" pitchFamily="82" charset="0"/>
            </a:endParaRPr>
          </a:p>
        </p:txBody>
      </p:sp>
      <p:sp>
        <p:nvSpPr>
          <p:cNvPr id="2" name="Rectangle 1"/>
          <p:cNvSpPr/>
          <p:nvPr/>
        </p:nvSpPr>
        <p:spPr>
          <a:xfrm>
            <a:off x="66638" y="6040485"/>
            <a:ext cx="10968046" cy="830997"/>
          </a:xfrm>
          <a:prstGeom prst="rect">
            <a:avLst/>
          </a:prstGeom>
        </p:spPr>
        <p:txBody>
          <a:bodyPr wrap="square">
            <a:spAutoFit/>
          </a:bodyPr>
          <a:lstStyle/>
          <a:p>
            <a:r>
              <a:rPr lang="ne-NP" sz="2400" dirty="0">
                <a:cs typeface="Kalimati" pitchFamily="2"/>
              </a:rPr>
              <a:t>नोटः संख्या उल्लेख गर्दा गणना भएको दिनको आधार लिनुपर्दछ ।</a:t>
            </a:r>
          </a:p>
          <a:p>
            <a:r>
              <a:rPr lang="ne-NP" sz="2400" dirty="0">
                <a:cs typeface="Kalimati" pitchFamily="2"/>
              </a:rPr>
              <a:t> कुनै पशुपन्छी नभएमा ड्यास तान्नुपर्दछ ।</a:t>
            </a:r>
            <a:endParaRPr lang="ne-NP" dirty="0">
              <a:cs typeface="Kalimati" pitchFamily="2"/>
            </a:endParaRPr>
          </a:p>
        </p:txBody>
      </p:sp>
      <p:sp>
        <p:nvSpPr>
          <p:cNvPr id="8" name="Rectangle 7"/>
          <p:cNvSpPr/>
          <p:nvPr/>
        </p:nvSpPr>
        <p:spPr>
          <a:xfrm>
            <a:off x="384403" y="813906"/>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pic>
        <p:nvPicPr>
          <p:cNvPr id="9" name="Picture 8">
            <a:extLst>
              <a:ext uri="{FF2B5EF4-FFF2-40B4-BE49-F238E27FC236}">
                <a16:creationId xmlns:a16="http://schemas.microsoft.com/office/drawing/2014/main" id="{AF71319D-8801-4F2E-BF04-EBF67004F395}"/>
              </a:ext>
            </a:extLst>
          </p:cNvPr>
          <p:cNvPicPr/>
          <p:nvPr/>
        </p:nvPicPr>
        <p:blipFill>
          <a:blip r:embed="rId2">
            <a:extLst>
              <a:ext uri="{28A0092B-C50C-407E-A947-70E740481C1C}">
                <a14:useLocalDpi xmlns:a14="http://schemas.microsoft.com/office/drawing/2010/main" val="0"/>
              </a:ext>
            </a:extLst>
          </a:blip>
          <a:stretch>
            <a:fillRect/>
          </a:stretch>
        </p:blipFill>
        <p:spPr>
          <a:xfrm>
            <a:off x="702165" y="1918563"/>
            <a:ext cx="10819973" cy="3987086"/>
          </a:xfrm>
          <a:prstGeom prst="rect">
            <a:avLst/>
          </a:prstGeom>
        </p:spPr>
      </p:pic>
      <p:sp>
        <p:nvSpPr>
          <p:cNvPr id="10" name="TextBox 9">
            <a:extLst>
              <a:ext uri="{FF2B5EF4-FFF2-40B4-BE49-F238E27FC236}">
                <a16:creationId xmlns:a16="http://schemas.microsoft.com/office/drawing/2014/main" id="{5FB5EFCF-D619-49DB-B8CA-242BC905E4C7}"/>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11" name="Rectangle 10"/>
          <p:cNvSpPr/>
          <p:nvPr/>
        </p:nvSpPr>
        <p:spPr>
          <a:xfrm>
            <a:off x="66638" y="1347081"/>
            <a:ext cx="11455500" cy="461665"/>
          </a:xfrm>
          <a:prstGeom prst="rect">
            <a:avLst/>
          </a:prstGeom>
        </p:spPr>
        <p:txBody>
          <a:bodyPr wrap="square">
            <a:spAutoFit/>
          </a:bodyPr>
          <a:lstStyle/>
          <a:p>
            <a:pPr algn="ctr"/>
            <a:r>
              <a:rPr lang="ne-NP" sz="2400" dirty="0">
                <a:cs typeface="Kalimati" pitchFamily="2"/>
              </a:rPr>
              <a:t>(महल १४ को १ मा गोलो घेरा भएकालाई मात्र)</a:t>
            </a:r>
            <a:endParaRPr lang="ne-NP" dirty="0">
              <a:cs typeface="Kalimati" pitchFamily="2"/>
            </a:endParaRPr>
          </a:p>
        </p:txBody>
      </p:sp>
    </p:spTree>
    <p:extLst>
      <p:ext uri="{BB962C8B-B14F-4D97-AF65-F5344CB8AC3E}">
        <p14:creationId xmlns:p14="http://schemas.microsoft.com/office/powerpoint/2010/main" val="4006734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14</a:t>
            </a:fld>
            <a:endParaRPr lang="en-US" dirty="0">
              <a:latin typeface="Fontasy Himali" panose="04020500000000000000" pitchFamily="82" charset="0"/>
            </a:endParaRPr>
          </a:p>
        </p:txBody>
      </p:sp>
      <p:sp>
        <p:nvSpPr>
          <p:cNvPr id="2" name="Rectangle 1"/>
          <p:cNvSpPr/>
          <p:nvPr/>
        </p:nvSpPr>
        <p:spPr>
          <a:xfrm>
            <a:off x="258417" y="2077920"/>
            <a:ext cx="9283147"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पर्दछन् । </a:t>
            </a:r>
          </a:p>
          <a:p>
            <a:pPr marL="457200" indent="-457200">
              <a:lnSpc>
                <a:spcPct val="150000"/>
              </a:lnSpc>
              <a:buFont typeface="Arial" panose="020B0604020202020204" pitchFamily="34" charset="0"/>
              <a:buChar char="•"/>
            </a:pPr>
            <a:r>
              <a:rPr lang="ne-NP" sz="2400" dirty="0">
                <a:cs typeface="Kalimati" pitchFamily="2"/>
              </a:rPr>
              <a:t>कुनै परिवारले यस गणना क्षेत्र भन्दा अन्यत्र सरकारी अनुदानमा घर निर्माण गरेको र सम्बन्धित</a:t>
            </a:r>
            <a:r>
              <a:rPr lang="en-US" sz="2400" dirty="0">
                <a:cs typeface="Kalimati" pitchFamily="2"/>
              </a:rPr>
              <a:t> </a:t>
            </a:r>
            <a:r>
              <a:rPr lang="ne-NP" sz="2400" dirty="0">
                <a:cs typeface="Kalimati" pitchFamily="2"/>
              </a:rPr>
              <a:t>स्थानबाट विवरण संकलन हुने अवस्था नभएमा मात्र यसै परिवारबाट विवरण संकलन गर्नुपर्दछ । (विवरण नदोहोरिने र नछुट्ने यकिन गर्नुपर्दछ)</a:t>
            </a:r>
          </a:p>
        </p:txBody>
      </p:sp>
      <p:sp>
        <p:nvSpPr>
          <p:cNvPr id="3" name="Rectangle 2"/>
          <p:cNvSpPr/>
          <p:nvPr/>
        </p:nvSpPr>
        <p:spPr>
          <a:xfrm>
            <a:off x="471488" y="743768"/>
            <a:ext cx="11506903" cy="954107"/>
          </a:xfrm>
          <a:prstGeom prst="rect">
            <a:avLst/>
          </a:prstGeom>
        </p:spPr>
        <p:txBody>
          <a:bodyPr wrap="square">
            <a:spAutoFit/>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p>
          <a:p>
            <a:pPr algn="ctr"/>
            <a:r>
              <a:rPr lang="ne-NP" sz="2800" b="1" dirty="0">
                <a:cs typeface="Kalimati" pitchFamily="2"/>
              </a:rPr>
              <a:t>आवासीय घर निर्माण गरेको छ ? </a:t>
            </a:r>
            <a:endParaRPr lang="en-US" sz="2800" dirty="0">
              <a:cs typeface="Kalimati" pitchFamily="2"/>
            </a:endParaRPr>
          </a:p>
        </p:txBody>
      </p:sp>
      <p:pic>
        <p:nvPicPr>
          <p:cNvPr id="9" name="Picture 8">
            <a:extLst>
              <a:ext uri="{FF2B5EF4-FFF2-40B4-BE49-F238E27FC236}">
                <a16:creationId xmlns:a16="http://schemas.microsoft.com/office/drawing/2014/main" id="{F66042FF-3A08-4B32-9925-6EAD1D7827B0}"/>
              </a:ext>
            </a:extLst>
          </p:cNvPr>
          <p:cNvPicPr/>
          <p:nvPr/>
        </p:nvPicPr>
        <p:blipFill>
          <a:blip r:embed="rId2">
            <a:extLst>
              <a:ext uri="{28A0092B-C50C-407E-A947-70E740481C1C}">
                <a14:useLocalDpi xmlns:a14="http://schemas.microsoft.com/office/drawing/2010/main" val="0"/>
              </a:ext>
            </a:extLst>
          </a:blip>
          <a:stretch>
            <a:fillRect/>
          </a:stretch>
        </p:blipFill>
        <p:spPr>
          <a:xfrm>
            <a:off x="9809922" y="1578754"/>
            <a:ext cx="2310847" cy="4773446"/>
          </a:xfrm>
          <a:prstGeom prst="rect">
            <a:avLst/>
          </a:prstGeom>
        </p:spPr>
      </p:pic>
      <p:sp>
        <p:nvSpPr>
          <p:cNvPr id="8" name="TextBox 7">
            <a:extLst>
              <a:ext uri="{FF2B5EF4-FFF2-40B4-BE49-F238E27FC236}">
                <a16:creationId xmlns:a16="http://schemas.microsoft.com/office/drawing/2014/main" id="{0BB38F07-3D8E-4470-BAD8-67519DF9ED3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816020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9EAF-5065-41F3-A63A-BF5085F32C49}"/>
              </a:ext>
            </a:extLst>
          </p:cNvPr>
          <p:cNvSpPr>
            <a:spLocks noGrp="1"/>
          </p:cNvSpPr>
          <p:nvPr>
            <p:ph type="title"/>
          </p:nvPr>
        </p:nvSpPr>
        <p:spPr>
          <a:xfrm>
            <a:off x="0" y="755757"/>
            <a:ext cx="12192000" cy="1088004"/>
          </a:xfrm>
        </p:spPr>
        <p:txBody>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br>
              <a:rPr lang="ne-NP" sz="2800" b="1" dirty="0">
                <a:cs typeface="Kalimati" pitchFamily="2"/>
              </a:rPr>
            </a:br>
            <a:r>
              <a:rPr lang="ne-NP" sz="2800" b="1" dirty="0">
                <a:cs typeface="Kalimati" pitchFamily="2"/>
              </a:rPr>
              <a:t>आवासीय घर निर्माण गरेको छ ?</a:t>
            </a:r>
            <a:r>
              <a:rPr lang="ne-NP" b="1" dirty="0">
                <a:cs typeface="Kalimati" pitchFamily="2"/>
              </a:rPr>
              <a:t> </a:t>
            </a:r>
            <a:br>
              <a:rPr lang="en-US" dirty="0">
                <a:cs typeface="Kalimati" pitchFamily="2"/>
              </a:rPr>
            </a:br>
            <a:endParaRPr lang="en-US" dirty="0"/>
          </a:p>
        </p:txBody>
      </p:sp>
      <p:sp>
        <p:nvSpPr>
          <p:cNvPr id="3" name="Content Placeholder 2">
            <a:extLst>
              <a:ext uri="{FF2B5EF4-FFF2-40B4-BE49-F238E27FC236}">
                <a16:creationId xmlns:a16="http://schemas.microsoft.com/office/drawing/2014/main" id="{B19F8061-F0B9-4D51-94E9-A4B061972364}"/>
              </a:ext>
            </a:extLst>
          </p:cNvPr>
          <p:cNvSpPr>
            <a:spLocks noGrp="1"/>
          </p:cNvSpPr>
          <p:nvPr>
            <p:ph idx="1"/>
          </p:nvPr>
        </p:nvSpPr>
        <p:spPr>
          <a:xfrm>
            <a:off x="0" y="1946639"/>
            <a:ext cx="12191999" cy="4344832"/>
          </a:xfrm>
        </p:spPr>
        <p:txBody>
          <a:bodyPr/>
          <a:lstStyle/>
          <a:p>
            <a:pPr marL="457200" indent="-457200">
              <a:lnSpc>
                <a:spcPct val="150000"/>
              </a:lnSpc>
            </a:pPr>
            <a:r>
              <a:rPr lang="ne-NP" sz="2400" dirty="0">
                <a:cs typeface="Kalimati" pitchFamily="2"/>
              </a:rPr>
              <a:t>सरकारी अनुदान भन्नाले संघीय, प्रदेश र स्थानीय सरकार र मातहतका कार्यालयहरुले पूर्ण वा आंशिकरुपमा प्रदान गरेको अनुदान सबै बुझ्नुपर्दछ । </a:t>
            </a:r>
          </a:p>
          <a:p>
            <a:pPr marL="457200" indent="-457200">
              <a:lnSpc>
                <a:spcPct val="150000"/>
              </a:lnSpc>
            </a:pPr>
            <a:r>
              <a:rPr lang="ne-NP" sz="2400" dirty="0">
                <a:cs typeface="Kalimati" pitchFamily="2"/>
              </a:rPr>
              <a:t>अन्य व्यक्ति वा संघ संस्थाले दिएको अनुदानबाट निर्माण गरेका घर यस अन्तर्गत पर्दैनन् । </a:t>
            </a:r>
          </a:p>
          <a:p>
            <a:pPr marL="457200" indent="-457200">
              <a:lnSpc>
                <a:spcPct val="150000"/>
              </a:lnSpc>
            </a:pPr>
            <a:r>
              <a:rPr lang="ne-NP" sz="2400" dirty="0">
                <a:cs typeface="Kalimati" pitchFamily="2"/>
              </a:rPr>
              <a:t>विदेशी परिवार, संस्थागत परिवार (जस्तैः बृद्धाश्रम, होस्टेल, ब्यारेक आदि) र शरणार्थी  शिविर भन्दा बाहिर बसेका शरणार्थी परिवारलाई लागु नहुने अन्तर्गत कोड ३ मा गोलो लगाउनुपर्दछ ।</a:t>
            </a:r>
          </a:p>
          <a:p>
            <a:pPr marL="457200" indent="-457200">
              <a:lnSpc>
                <a:spcPct val="150000"/>
              </a:lnSpc>
            </a:pPr>
            <a:r>
              <a:rPr lang="ne-NP" sz="2400" dirty="0">
                <a:cs typeface="Kalimati" pitchFamily="2"/>
              </a:rPr>
              <a:t>नोटः नागरिक आवास अन्तर्गत फुस (खर) को छानालाई जस्तापाताको छाना बनाउने र सामुहिक बसोबासको लागि बनाइएको आवास जस्तैः ज्येष्ठ नागरिक आवास तथा विपद् आवास यस अन्तर्गत पर्दैनन् ।</a:t>
            </a:r>
          </a:p>
        </p:txBody>
      </p:sp>
      <p:sp>
        <p:nvSpPr>
          <p:cNvPr id="4" name="Slide Number Placeholder 3">
            <a:extLst>
              <a:ext uri="{FF2B5EF4-FFF2-40B4-BE49-F238E27FC236}">
                <a16:creationId xmlns:a16="http://schemas.microsoft.com/office/drawing/2014/main" id="{F0640DEC-8522-49DD-8DCD-EB602CBD9B58}"/>
              </a:ext>
            </a:extLst>
          </p:cNvPr>
          <p:cNvSpPr>
            <a:spLocks noGrp="1"/>
          </p:cNvSpPr>
          <p:nvPr>
            <p:ph type="sldNum" sz="quarter" idx="12"/>
          </p:nvPr>
        </p:nvSpPr>
        <p:spPr>
          <a:xfrm>
            <a:off x="11479696" y="6464609"/>
            <a:ext cx="662271" cy="352403"/>
          </a:xfrm>
        </p:spPr>
        <p:txBody>
          <a:bodyPr/>
          <a:lstStyle/>
          <a:p>
            <a:pPr algn="r"/>
            <a:fld id="{26402401-4522-4C0F-A737-197EB07E49FF}" type="slidenum">
              <a:rPr lang="en-US" sz="1800">
                <a:latin typeface="Fontasy Himali" panose="04020500000000000000" pitchFamily="82" charset="0"/>
                <a:cs typeface="+mn-cs"/>
              </a:rPr>
              <a:pPr algn="r"/>
              <a:t>15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8D4922F-BF86-4FE1-8138-768623A919C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373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377" y="6516574"/>
            <a:ext cx="675806" cy="341426"/>
          </a:xfrm>
        </p:spPr>
        <p:txBody>
          <a:bodyPr/>
          <a:lstStyle/>
          <a:p>
            <a:pPr algn="r"/>
            <a:fld id="{2840B2E4-A264-431E-ABDE-38E3BCDA5876}" type="slidenum">
              <a:rPr lang="en-US">
                <a:latin typeface="Fontasy Himali" panose="04020500000000000000" pitchFamily="82" charset="0"/>
              </a:rPr>
              <a:pPr algn="r"/>
              <a:t>16</a:t>
            </a:fld>
            <a:endParaRPr lang="en-US" dirty="0">
              <a:latin typeface="Fontasy Himali" panose="04020500000000000000" pitchFamily="82" charset="0"/>
            </a:endParaRPr>
          </a:p>
        </p:txBody>
      </p:sp>
      <p:sp>
        <p:nvSpPr>
          <p:cNvPr id="9" name="Rectangle 8"/>
          <p:cNvSpPr/>
          <p:nvPr/>
        </p:nvSpPr>
        <p:spPr>
          <a:xfrm>
            <a:off x="471488" y="982309"/>
            <a:ext cx="11506903" cy="954107"/>
          </a:xfrm>
          <a:prstGeom prst="rect">
            <a:avLst/>
          </a:prstGeom>
        </p:spPr>
        <p:txBody>
          <a:bodyPr wrap="square">
            <a:spAutoFit/>
          </a:bodyPr>
          <a:lstStyle/>
          <a:p>
            <a:pPr algn="ctr"/>
            <a:r>
              <a:rPr lang="ne-NP" sz="2800" b="1" dirty="0">
                <a:cs typeface="Kalimati" pitchFamily="2"/>
              </a:rPr>
              <a:t>महल १८</a:t>
            </a:r>
            <a:r>
              <a:rPr lang="en-US" sz="2800" b="1" dirty="0">
                <a:cs typeface="Kalimati" pitchFamily="2"/>
              </a:rPr>
              <a:t>: </a:t>
            </a:r>
            <a:r>
              <a:rPr lang="ne-NP" sz="2800" b="1" dirty="0">
                <a:cs typeface="Kalimati" pitchFamily="2"/>
              </a:rPr>
              <a:t>तपाईको परिवारमा कति जना व्यक्तिको नाममा बैंक वा वित्तीय संस्थामा खाता छ ? </a:t>
            </a:r>
            <a:endParaRPr lang="en-US" sz="2000" dirty="0">
              <a:cs typeface="Kalimati" pitchFamily="2"/>
            </a:endParaRPr>
          </a:p>
        </p:txBody>
      </p:sp>
      <p:sp>
        <p:nvSpPr>
          <p:cNvPr id="12" name="Rectangle 11"/>
          <p:cNvSpPr/>
          <p:nvPr/>
        </p:nvSpPr>
        <p:spPr>
          <a:xfrm>
            <a:off x="0" y="2125148"/>
            <a:ext cx="10127974" cy="4524315"/>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itchFamily="2"/>
              </a:rPr>
              <a:t>परिवारमा जम्मा कति जना व्यक्तिहरुको नाममा बैंक तथा वित्तीय संस्थामा खाता छ सोधी महिला तथा पुरुषको संख्या अलग अलग खुलाउनुपर्दछ । </a:t>
            </a:r>
          </a:p>
          <a:p>
            <a:pPr marL="285750" indent="-285750" algn="just">
              <a:lnSpc>
                <a:spcPct val="150000"/>
              </a:lnSpc>
              <a:buFont typeface="Arial" pitchFamily="34" charset="0"/>
              <a:buChar char="•"/>
            </a:pPr>
            <a:r>
              <a:rPr lang="ne-NP" sz="2400" dirty="0">
                <a:cs typeface="Kalimati" pitchFamily="2"/>
              </a:rPr>
              <a:t>बैंक तथा वित्तीय संस्था </a:t>
            </a:r>
            <a:r>
              <a:rPr lang="ne-NP" sz="2400">
                <a:cs typeface="Kalimati" pitchFamily="2"/>
              </a:rPr>
              <a:t>अन्तर्गत बाणिज्य </a:t>
            </a:r>
            <a:r>
              <a:rPr lang="ne-NP" sz="2400" dirty="0">
                <a:cs typeface="Kalimati" pitchFamily="2"/>
              </a:rPr>
              <a:t>बैंक, विकास बैंक, फाईनान्स कम्पनी र लघुवित्त कम्पनीहरु पर्दछन् ।</a:t>
            </a:r>
          </a:p>
          <a:p>
            <a:pPr marL="342900" indent="-342900">
              <a:lnSpc>
                <a:spcPct val="150000"/>
              </a:lnSpc>
              <a:buFont typeface="Arial" panose="020B0604020202020204" pitchFamily="34" charset="0"/>
              <a:buChar char="•"/>
            </a:pPr>
            <a:r>
              <a:rPr lang="ne-NP" sz="2400" dirty="0">
                <a:cs typeface="Kalimati" pitchFamily="2"/>
              </a:rPr>
              <a:t>बचत तथा ऋण सहकारी संस्थामा भएका खातालाई यसमा </a:t>
            </a:r>
            <a:r>
              <a:rPr lang="ne-NP" sz="2400">
                <a:cs typeface="Kalimati" pitchFamily="2"/>
              </a:rPr>
              <a:t>समावेश गर्नुहुदैन </a:t>
            </a:r>
            <a:r>
              <a:rPr lang="ne-NP" sz="2400" dirty="0">
                <a:cs typeface="Kalimati" pitchFamily="2"/>
              </a:rPr>
              <a:t>। </a:t>
            </a:r>
          </a:p>
          <a:p>
            <a:pPr marL="342900" indent="-342900">
              <a:lnSpc>
                <a:spcPct val="150000"/>
              </a:lnSpc>
              <a:buFont typeface="Arial" panose="020B0604020202020204" pitchFamily="34" charset="0"/>
              <a:buChar char="•"/>
            </a:pPr>
            <a:r>
              <a:rPr lang="ne-NP" sz="2400" dirty="0">
                <a:cs typeface="Kalimati" pitchFamily="2"/>
              </a:rPr>
              <a:t>संस्थागत परिवारको लागि समेत सो संस्थामा अक्सर बसोबास गर्ने सबै सदस्यहरुको आफ्नै नाममा बैंक खाता छ छैन सोधी महिला पुरुष अनुसार खाता हुनेको संख्या लेख्नुपर्दछ । </a:t>
            </a:r>
            <a:endParaRPr lang="ne-NP" dirty="0">
              <a:cs typeface="Kalimati" pitchFamily="2"/>
            </a:endParaRPr>
          </a:p>
        </p:txBody>
      </p:sp>
      <p:pic>
        <p:nvPicPr>
          <p:cNvPr id="13" name="Picture 12">
            <a:extLst>
              <a:ext uri="{FF2B5EF4-FFF2-40B4-BE49-F238E27FC236}">
                <a16:creationId xmlns:a16="http://schemas.microsoft.com/office/drawing/2014/main" id="{1A9C2DB3-DDF1-4C27-BED3-0CC5172679C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96330" y="1747718"/>
            <a:ext cx="1770902" cy="4684498"/>
          </a:xfrm>
          <a:prstGeom prst="rect">
            <a:avLst/>
          </a:prstGeom>
        </p:spPr>
      </p:pic>
    </p:spTree>
    <p:extLst>
      <p:ext uri="{BB962C8B-B14F-4D97-AF65-F5344CB8AC3E}">
        <p14:creationId xmlns:p14="http://schemas.microsoft.com/office/powerpoint/2010/main" val="1614383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EF46-42A5-49E9-8EC0-F589FA284FE1}"/>
              </a:ext>
            </a:extLst>
          </p:cNvPr>
          <p:cNvSpPr>
            <a:spLocks noGrp="1"/>
          </p:cNvSpPr>
          <p:nvPr>
            <p:ph type="title"/>
          </p:nvPr>
        </p:nvSpPr>
        <p:spPr>
          <a:xfrm>
            <a:off x="0" y="667240"/>
            <a:ext cx="12192000" cy="541676"/>
          </a:xfrm>
        </p:spPr>
        <p:txBody>
          <a:bodyPr/>
          <a:lstStyle/>
          <a:p>
            <a:pPr algn="ctr">
              <a:lnSpc>
                <a:spcPct val="150000"/>
              </a:lnSpc>
            </a:pPr>
            <a:r>
              <a:rPr lang="ne-NP" sz="2800" b="1">
                <a:cs typeface="Kalimati" pitchFamily="2"/>
              </a:rPr>
              <a:t>महल १९</a:t>
            </a:r>
            <a:r>
              <a:rPr lang="en-US" sz="2800" b="1">
                <a:cs typeface="Kalimati" pitchFamily="2"/>
              </a:rPr>
              <a:t>: </a:t>
            </a:r>
            <a:r>
              <a:rPr lang="ne-NP" sz="2800" b="1">
                <a:cs typeface="Kalimati" pitchFamily="2"/>
              </a:rPr>
              <a:t>तपाईंको परिवारमा प्राविधिक तथा व्यावसायिक शिक्षा वा तालिम लिएका व्यक्ति कति जना छन् ? </a:t>
            </a:r>
            <a:endParaRPr lang="en-US" sz="2800" dirty="0"/>
          </a:p>
        </p:txBody>
      </p:sp>
      <p:sp>
        <p:nvSpPr>
          <p:cNvPr id="3" name="Content Placeholder 2">
            <a:extLst>
              <a:ext uri="{FF2B5EF4-FFF2-40B4-BE49-F238E27FC236}">
                <a16:creationId xmlns:a16="http://schemas.microsoft.com/office/drawing/2014/main" id="{3E316F8F-6D7E-4DE4-8946-461010E81AFA}"/>
              </a:ext>
            </a:extLst>
          </p:cNvPr>
          <p:cNvSpPr>
            <a:spLocks noGrp="1"/>
          </p:cNvSpPr>
          <p:nvPr>
            <p:ph idx="1"/>
          </p:nvPr>
        </p:nvSpPr>
        <p:spPr>
          <a:xfrm>
            <a:off x="247439" y="1905000"/>
            <a:ext cx="9544088" cy="4114800"/>
          </a:xfrm>
        </p:spPr>
        <p:txBody>
          <a:bodyPr/>
          <a:lstStyle/>
          <a:p>
            <a:pPr>
              <a:lnSpc>
                <a:spcPts val="3600"/>
              </a:lnSpc>
            </a:pPr>
            <a:r>
              <a:rPr lang="ne-NP" sz="2400" dirty="0">
                <a:cs typeface="Kalimati" panose="00000400000000000000" pitchFamily="2"/>
              </a:rPr>
              <a:t>प्राविधिक शिक्षा र व्यावसायिक तालिम कार्यक्रमहरु छोटो तथा लामो अवधि गरी दुई प्रकारका हुन्छन् ।</a:t>
            </a:r>
            <a:endParaRPr lang="en-US" sz="2400" dirty="0">
              <a:cs typeface="Kalimati" pitchFamily="2"/>
            </a:endParaRPr>
          </a:p>
          <a:p>
            <a:pPr>
              <a:lnSpc>
                <a:spcPts val="3600"/>
              </a:lnSpc>
            </a:pPr>
            <a:r>
              <a:rPr lang="ne-NP" sz="2400" dirty="0">
                <a:cs typeface="Kalimati" pitchFamily="2"/>
              </a:rPr>
              <a:t>४० घण्टा देखि १६९६ घण्टा (एक वर्ष अवधि) सम्मका तालिमहरुलाई छोटो अवधिका तालिम र एसईई पश्चात १८ महिने प्रि डिप्लोमा र ३ वर्षे डिप्लोमा तथा प्रमाणपत्र तहका कार्यक्रमहरुलाई प्राविधिक तथा व्यावसायिक शिक्षा कार्यक्रम भनिन्छ । </a:t>
            </a:r>
          </a:p>
          <a:p>
            <a:pPr>
              <a:lnSpc>
                <a:spcPts val="3600"/>
              </a:lnSpc>
            </a:pPr>
            <a:r>
              <a:rPr lang="ne-NP" sz="2400" dirty="0">
                <a:cs typeface="Kalimati" pitchFamily="2"/>
              </a:rPr>
              <a:t>यी सबै व्यक्तिहरु यस अन्तर्गत पर्दछन् </a:t>
            </a:r>
            <a:r>
              <a:rPr lang="ne-NP" sz="2400">
                <a:cs typeface="Kalimati" pitchFamily="2"/>
              </a:rPr>
              <a:t>। </a:t>
            </a:r>
          </a:p>
          <a:p>
            <a:pPr>
              <a:lnSpc>
                <a:spcPts val="3600"/>
              </a:lnSpc>
            </a:pPr>
            <a:r>
              <a:rPr lang="ne-NP" sz="2400">
                <a:cs typeface="Kalimati" pitchFamily="2"/>
              </a:rPr>
              <a:t>कुनै एक व्यक्तिले एक भन्दा बढी क्षेत्रको प्राविधिक तथा व्यावसायिक तालिम लिएको भएपनि त्यस्तो व्यक्तिको तालिमको गणना गर्दा संख्या एक नै गणना हुन्छ ।</a:t>
            </a:r>
          </a:p>
          <a:p>
            <a:pPr>
              <a:lnSpc>
                <a:spcPct val="150000"/>
              </a:lnSpc>
            </a:pPr>
            <a:endParaRPr lang="en-US" dirty="0"/>
          </a:p>
        </p:txBody>
      </p:sp>
      <p:sp>
        <p:nvSpPr>
          <p:cNvPr id="4" name="Slide Number Placeholder 3">
            <a:extLst>
              <a:ext uri="{FF2B5EF4-FFF2-40B4-BE49-F238E27FC236}">
                <a16:creationId xmlns:a16="http://schemas.microsoft.com/office/drawing/2014/main" id="{289CA726-0B22-4309-959A-696FFC345C50}"/>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17</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99FCFFF9-5D26-4D8C-8738-8132DB2DA96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AD01B0B-1CA5-4D81-89F1-45686955268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7" name="Picture 6">
            <a:extLst>
              <a:ext uri="{FF2B5EF4-FFF2-40B4-BE49-F238E27FC236}">
                <a16:creationId xmlns:a16="http://schemas.microsoft.com/office/drawing/2014/main" id="{1BAC1BC0-39D8-457E-8C62-6A0D173993B0}"/>
              </a:ext>
            </a:extLst>
          </p:cNvPr>
          <p:cNvPicPr/>
          <p:nvPr/>
        </p:nvPicPr>
        <p:blipFill>
          <a:blip r:embed="rId2">
            <a:extLst>
              <a:ext uri="{28A0092B-C50C-407E-A947-70E740481C1C}">
                <a14:useLocalDpi xmlns:a14="http://schemas.microsoft.com/office/drawing/2010/main" val="0"/>
              </a:ext>
            </a:extLst>
          </a:blip>
          <a:stretch>
            <a:fillRect/>
          </a:stretch>
        </p:blipFill>
        <p:spPr>
          <a:xfrm>
            <a:off x="9968948" y="1905000"/>
            <a:ext cx="2057400" cy="4114800"/>
          </a:xfrm>
          <a:prstGeom prst="rect">
            <a:avLst/>
          </a:prstGeom>
        </p:spPr>
      </p:pic>
    </p:spTree>
    <p:extLst>
      <p:ext uri="{BB962C8B-B14F-4D97-AF65-F5344CB8AC3E}">
        <p14:creationId xmlns:p14="http://schemas.microsoft.com/office/powerpoint/2010/main" val="2018844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3969-76AC-4377-B6B3-29559675EFAF}"/>
              </a:ext>
            </a:extLst>
          </p:cNvPr>
          <p:cNvSpPr>
            <a:spLocks noGrp="1"/>
          </p:cNvSpPr>
          <p:nvPr>
            <p:ph type="title"/>
          </p:nvPr>
        </p:nvSpPr>
        <p:spPr>
          <a:xfrm>
            <a:off x="0" y="825332"/>
            <a:ext cx="12192000" cy="541676"/>
          </a:xfrm>
        </p:spPr>
        <p:txBody>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dirty="0"/>
          </a:p>
        </p:txBody>
      </p:sp>
      <p:sp>
        <p:nvSpPr>
          <p:cNvPr id="3" name="Content Placeholder 2">
            <a:extLst>
              <a:ext uri="{FF2B5EF4-FFF2-40B4-BE49-F238E27FC236}">
                <a16:creationId xmlns:a16="http://schemas.microsoft.com/office/drawing/2014/main" id="{FBBC9D04-4EE6-4E6A-B2CA-D06A6F7A79F2}"/>
              </a:ext>
            </a:extLst>
          </p:cNvPr>
          <p:cNvSpPr>
            <a:spLocks noGrp="1"/>
          </p:cNvSpPr>
          <p:nvPr>
            <p:ph idx="1"/>
          </p:nvPr>
        </p:nvSpPr>
        <p:spPr>
          <a:xfrm>
            <a:off x="178905" y="1800930"/>
            <a:ext cx="11963062" cy="4043279"/>
          </a:xfrm>
        </p:spPr>
        <p:txBody>
          <a:bodyPr/>
          <a:lstStyle/>
          <a:p>
            <a:pPr algn="just">
              <a:lnSpc>
                <a:spcPct val="150000"/>
              </a:lnSpc>
            </a:pPr>
            <a:r>
              <a:rPr lang="ne-NP" sz="2400" dirty="0">
                <a:cs typeface="Kalimati" panose="00000400000000000000" pitchFamily="2"/>
              </a:rPr>
              <a:t>नेपालमा प्राविधिक शिक्षा तथा व्यावसायिक तालिमको सञ्चालन मुख्यतः प्राविधिक शिक्षा तथा व्यावसायिक तालिम परिषद् </a:t>
            </a:r>
            <a:r>
              <a:rPr lang="en-US" sz="2000" dirty="0">
                <a:latin typeface="Times New Roman" panose="02020603050405020304" pitchFamily="18" charset="0"/>
                <a:cs typeface="Times New Roman" panose="02020603050405020304" pitchFamily="18" charset="0"/>
              </a:rPr>
              <a:t>(CTEVT)</a:t>
            </a:r>
            <a:r>
              <a:rPr lang="ne-NP" sz="2400" dirty="0">
                <a:cs typeface="Kalimati" panose="00000400000000000000" pitchFamily="2"/>
              </a:rPr>
              <a:t> अन्तर्गतका शिक्षालय, तालिम केन्द्र र परिषद्बाट स्वीकृति लिई सञ्चालन भएका संस्थाहरुबाट हुने गर्दछ ।</a:t>
            </a:r>
          </a:p>
          <a:p>
            <a:pPr algn="just">
              <a:lnSpc>
                <a:spcPct val="150000"/>
              </a:lnSpc>
            </a:pPr>
            <a:r>
              <a:rPr lang="ne-NP" sz="2400" dirty="0">
                <a:cs typeface="Kalimati" panose="00000400000000000000" pitchFamily="2"/>
              </a:rPr>
              <a:t>यसका साथै शिक्षा, विज्ञान तथा प्रविधि मन्त्रालय, संस्कृति, पर्यटन तथा नागरिक उड्डयन मन्त्रालय, श्रम, रोजगार तथा सामाजिक सुरक्षा मन्त्रालय अन्तर्गतका व्यावसायिक तथा सीप विकास तालिम प्रतिष्ठान र घरेलु तथा साना उद्योग विकास समिति र कार्यालय मार्फत छोटा अवधिका सीपमूलक तालिमहरु सञ्चालन गरिदै आएको छ ।</a:t>
            </a:r>
            <a:endParaRPr lang="en-US" sz="2400" dirty="0">
              <a:cs typeface="Kalimati" panose="00000400000000000000" pitchFamily="2"/>
            </a:endParaRPr>
          </a:p>
        </p:txBody>
      </p:sp>
      <p:sp>
        <p:nvSpPr>
          <p:cNvPr id="4" name="Slide Number Placeholder 3">
            <a:extLst>
              <a:ext uri="{FF2B5EF4-FFF2-40B4-BE49-F238E27FC236}">
                <a16:creationId xmlns:a16="http://schemas.microsoft.com/office/drawing/2014/main" id="{202E204F-B3B8-4BB1-B055-A65C7D4FD24C}"/>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18</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A42D5A24-CD89-4C08-8E27-B6BAD0FFE5A2}"/>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C834BD3-8493-4CFD-AFE8-F566EC5B16F3}"/>
              </a:ext>
            </a:extLst>
          </p:cNvPr>
          <p:cNvSpPr txBox="1"/>
          <p:nvPr/>
        </p:nvSpPr>
        <p:spPr>
          <a:xfrm>
            <a:off x="5573628" y="6468816"/>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2568597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19</a:t>
            </a:fld>
            <a:endParaRPr lang="en-US" dirty="0">
              <a:latin typeface="Fontasy Himali" panose="04020500000000000000" pitchFamily="82" charset="0"/>
            </a:endParaRPr>
          </a:p>
        </p:txBody>
      </p:sp>
      <p:sp>
        <p:nvSpPr>
          <p:cNvPr id="2" name="Rectangle 1"/>
          <p:cNvSpPr/>
          <p:nvPr/>
        </p:nvSpPr>
        <p:spPr>
          <a:xfrm>
            <a:off x="129209" y="2143804"/>
            <a:ext cx="8816008" cy="337015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राष्ट्रिय तथा अन्तराष्ट्रिय विकास साझेदारी </a:t>
            </a:r>
            <a:r>
              <a:rPr lang="ne-NP" sz="2400" dirty="0">
                <a:latin typeface="Times New Roman" panose="02020603050405020304" pitchFamily="18" charset="0"/>
                <a:cs typeface="Kalimati" panose="00000400000000000000" pitchFamily="2"/>
              </a:rPr>
              <a:t>संस्थाहरु</a:t>
            </a:r>
            <a:r>
              <a:rPr lang="en-US" sz="2400" dirty="0">
                <a:latin typeface="Times New Roman" panose="02020603050405020304" pitchFamily="18" charset="0"/>
                <a:cs typeface="Kalimati" panose="00000400000000000000" pitchFamily="2"/>
              </a:rPr>
              <a:t> (NGO/INGO) </a:t>
            </a:r>
            <a:r>
              <a:rPr lang="ne-NP" sz="2400" dirty="0">
                <a:latin typeface="Times New Roman" panose="02020603050405020304" pitchFamily="18" charset="0"/>
                <a:cs typeface="Kalimati" panose="00000400000000000000" pitchFamily="2"/>
              </a:rPr>
              <a:t>बाट</a:t>
            </a:r>
            <a:r>
              <a:rPr lang="ne-NP" sz="2400" dirty="0">
                <a:cs typeface="Kalimati" panose="00000400000000000000" pitchFamily="2"/>
              </a:rPr>
              <a:t> समेत छोटा अवधिका सीपमूलक तालिम सञ्चालन भएका हुन्छन्</a:t>
            </a:r>
            <a:r>
              <a:rPr lang="en-US" sz="2400" dirty="0">
                <a:cs typeface="Kalimati" panose="00000400000000000000" pitchFamily="2"/>
              </a:rPr>
              <a:t> </a:t>
            </a:r>
            <a:r>
              <a:rPr lang="ne-NP" sz="2400" dirty="0">
                <a:cs typeface="Kalimati" panose="00000400000000000000" pitchFamily="2"/>
              </a:rPr>
              <a:t>।</a:t>
            </a:r>
          </a:p>
          <a:p>
            <a:pPr marL="342900" indent="-342900" algn="just">
              <a:lnSpc>
                <a:spcPct val="150000"/>
              </a:lnSpc>
              <a:buFont typeface="Arial" panose="020B0604020202020204" pitchFamily="34" charset="0"/>
              <a:buChar char="•"/>
            </a:pPr>
            <a:r>
              <a:rPr lang="ne-NP" sz="2400" dirty="0">
                <a:cs typeface="Kalimati" panose="00000400000000000000" pitchFamily="2"/>
              </a:rPr>
              <a:t>यसैगरी वैदेशिक रोजगारमा गएका नेपाली युवाहरुले रोजगारीकै सिलसिलामा व्यावसायिक सीप हासिल गरी स्वदेशमै कामदार वा स्वरोजगारको रुपमा संलग्न रही आएका वा तालिम लिएर काम नगरेका पनि हुन सक्दछन् ।</a:t>
            </a:r>
            <a:endParaRPr lang="ne-NP" sz="1900" dirty="0">
              <a:solidFill>
                <a:srgbClr val="002060"/>
              </a:solidFill>
              <a:cs typeface="Kalimati" pitchFamily="2"/>
            </a:endParaRPr>
          </a:p>
        </p:txBody>
      </p:sp>
      <p:sp>
        <p:nvSpPr>
          <p:cNvPr id="9" name="Rectangle 8"/>
          <p:cNvSpPr/>
          <p:nvPr/>
        </p:nvSpPr>
        <p:spPr>
          <a:xfrm>
            <a:off x="471488" y="1071077"/>
            <a:ext cx="11506903" cy="954107"/>
          </a:xfrm>
          <a:prstGeom prst="rect">
            <a:avLst/>
          </a:prstGeom>
        </p:spPr>
        <p:txBody>
          <a:bodyPr wrap="square">
            <a:spAutoFit/>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b="1" dirty="0">
              <a:cs typeface="Kalimati" pitchFamily="2"/>
            </a:endParaRPr>
          </a:p>
        </p:txBody>
      </p:sp>
      <p:sp>
        <p:nvSpPr>
          <p:cNvPr id="8" name="TextBox 7">
            <a:extLst>
              <a:ext uri="{FF2B5EF4-FFF2-40B4-BE49-F238E27FC236}">
                <a16:creationId xmlns:a16="http://schemas.microsoft.com/office/drawing/2014/main" id="{8F47E466-21CC-4836-A57B-9D963F8C3FA1}"/>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11" name="Picture 2" descr="Company employees sharing thoughts and ideas Free Vector">
            <a:extLst>
              <a:ext uri="{FF2B5EF4-FFF2-40B4-BE49-F238E27FC236}">
                <a16:creationId xmlns:a16="http://schemas.microsoft.com/office/drawing/2014/main" id="{DDF84A31-E469-4D8C-BAC8-6AB47FDB6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6374" y="1908394"/>
            <a:ext cx="3406893" cy="41239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DF3205-D9F8-47B9-8795-4BA1FEE7D49A}"/>
              </a:ext>
            </a:extLst>
          </p:cNvPr>
          <p:cNvSpPr txBox="1"/>
          <p:nvPr/>
        </p:nvSpPr>
        <p:spPr>
          <a:xfrm>
            <a:off x="-19878" y="6370981"/>
            <a:ext cx="10744200" cy="369332"/>
          </a:xfrm>
          <a:prstGeom prst="rect">
            <a:avLst/>
          </a:prstGeom>
          <a:noFill/>
        </p:spPr>
        <p:txBody>
          <a:bodyPr wrap="square" rtlCol="0">
            <a:spAutoFit/>
          </a:bodyPr>
          <a:lstStyle/>
          <a:p>
            <a:r>
              <a:rPr lang="ne-NP" dirty="0">
                <a:cs typeface="Kalimati" panose="00000400000000000000" pitchFamily="2"/>
              </a:rPr>
              <a:t>व्यवसायिक शिक्षा तथा तालिम सम्बन्धी विस्तृत विवरणका लागि सुपरिवेक्षक पुस्तिका पेज ५२ र ५३ हेर्नुहोस् ।</a:t>
            </a:r>
            <a:endParaRPr lang="en-US" dirty="0">
              <a:cs typeface="Kalimati" panose="00000400000000000000" pitchFamily="2"/>
            </a:endParaRPr>
          </a:p>
        </p:txBody>
      </p:sp>
    </p:spTree>
    <p:extLst>
      <p:ext uri="{BB962C8B-B14F-4D97-AF65-F5344CB8AC3E}">
        <p14:creationId xmlns:p14="http://schemas.microsoft.com/office/powerpoint/2010/main" val="217480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9" y="6485557"/>
            <a:ext cx="2743200" cy="365125"/>
          </a:xfrm>
        </p:spPr>
        <p:txBody>
          <a:bodyPr/>
          <a:lstStyle/>
          <a:p>
            <a:pPr algn="r"/>
            <a:fld id="{2840B2E4-A264-431E-ABDE-38E3BCDA5876}" type="slidenum">
              <a:rPr lang="en-US">
                <a:latin typeface="Fontasy Himali" panose="04020500000000000000" pitchFamily="82" charset="0"/>
              </a:rPr>
              <a:pPr algn="r"/>
              <a:t>20</a:t>
            </a:fld>
            <a:endParaRPr lang="en-US" dirty="0">
              <a:latin typeface="Fontasy Himali" panose="04020500000000000000" pitchFamily="82" charset="0"/>
            </a:endParaRPr>
          </a:p>
        </p:txBody>
      </p:sp>
      <p:sp>
        <p:nvSpPr>
          <p:cNvPr id="2" name="Rectangle 1"/>
          <p:cNvSpPr/>
          <p:nvPr/>
        </p:nvSpPr>
        <p:spPr>
          <a:xfrm>
            <a:off x="129210" y="2610617"/>
            <a:ext cx="932477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परिवारले जुनसुकै प्रयोगको लागि कुनै बैंक, सहकारी संस्था वा वित्तीय संस्थाबाट ऋण  लिएको छ छैन निश्चित गरी यस महलमा लेख्नुपर्दछ ।</a:t>
            </a:r>
          </a:p>
          <a:p>
            <a:pPr marL="457200" indent="-457200" algn="just">
              <a:lnSpc>
                <a:spcPct val="150000"/>
              </a:lnSpc>
              <a:buFont typeface="Arial" panose="020B0604020202020204" pitchFamily="34" charset="0"/>
              <a:buChar char="•"/>
            </a:pPr>
            <a:endParaRPr lang="ne-NP"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यहाँ बैंक भन्नाले सरकारी तथा निजी वाणिज्य बैंक र विकास बैंक, सहकारी संस्था भन्नाले बचत तथा ऋणको कारोबार गर्ने सहकारी संस्थाहरु र वित्तीय संस्था भन्नाले फाइनान्स कम्पनी र लघुवित्त कम्पनीहरु पर्दछन् । </a:t>
            </a:r>
            <a:endParaRPr lang="ne-NP" sz="1900" dirty="0">
              <a:cs typeface="Kalimati" pitchFamily="2"/>
            </a:endParaRPr>
          </a:p>
        </p:txBody>
      </p:sp>
      <p:sp>
        <p:nvSpPr>
          <p:cNvPr id="9" name="Rectangle 8"/>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pic>
        <p:nvPicPr>
          <p:cNvPr id="8" name="Picture 7">
            <a:extLst>
              <a:ext uri="{FF2B5EF4-FFF2-40B4-BE49-F238E27FC236}">
                <a16:creationId xmlns:a16="http://schemas.microsoft.com/office/drawing/2014/main" id="{3AA655C9-9D24-4550-8BA0-BE33D1B51C42}"/>
              </a:ext>
            </a:extLst>
          </p:cNvPr>
          <p:cNvPicPr/>
          <p:nvPr/>
        </p:nvPicPr>
        <p:blipFill>
          <a:blip r:embed="rId2">
            <a:extLst>
              <a:ext uri="{28A0092B-C50C-407E-A947-70E740481C1C}">
                <a14:useLocalDpi xmlns:a14="http://schemas.microsoft.com/office/drawing/2010/main" val="0"/>
              </a:ext>
            </a:extLst>
          </a:blip>
          <a:stretch>
            <a:fillRect/>
          </a:stretch>
        </p:blipFill>
        <p:spPr>
          <a:xfrm>
            <a:off x="9747076" y="2056867"/>
            <a:ext cx="2128837" cy="4226905"/>
          </a:xfrm>
          <a:prstGeom prst="rect">
            <a:avLst/>
          </a:prstGeom>
        </p:spPr>
      </p:pic>
      <p:sp>
        <p:nvSpPr>
          <p:cNvPr id="10" name="TextBox 9">
            <a:extLst>
              <a:ext uri="{FF2B5EF4-FFF2-40B4-BE49-F238E27FC236}">
                <a16:creationId xmlns:a16="http://schemas.microsoft.com/office/drawing/2014/main" id="{AB2C16C1-D3B4-4AC0-86CA-3E7A52EB5F36}"/>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
        <p:nvSpPr>
          <p:cNvPr id="11" name="Oval 10"/>
          <p:cNvSpPr/>
          <p:nvPr/>
        </p:nvSpPr>
        <p:spPr>
          <a:xfrm>
            <a:off x="10347470" y="5513696"/>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6830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21</a:t>
            </a:fld>
            <a:endParaRPr lang="en-US" dirty="0">
              <a:latin typeface="Fontasy Himali" panose="04020500000000000000" pitchFamily="82" charset="0"/>
            </a:endParaRPr>
          </a:p>
        </p:txBody>
      </p:sp>
      <p:sp>
        <p:nvSpPr>
          <p:cNvPr id="2" name="Rectangle 1"/>
          <p:cNvSpPr/>
          <p:nvPr/>
        </p:nvSpPr>
        <p:spPr>
          <a:xfrm>
            <a:off x="197491" y="2295709"/>
            <a:ext cx="8922172" cy="3924151"/>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परिवारले गणनाको दिनसम्म लिएको ऋण वा तिर्न बाँकी ऋण भए समेत यस अन्तर्गत पर्दछ । </a:t>
            </a:r>
            <a:r>
              <a:rPr lang="en-US" sz="2400" dirty="0">
                <a:cs typeface="Kalimati" pitchFamily="2"/>
              </a:rPr>
              <a:t> </a:t>
            </a:r>
          </a:p>
          <a:p>
            <a:pPr marL="457200" indent="-457200">
              <a:lnSpc>
                <a:spcPct val="150000"/>
              </a:lnSpc>
              <a:buFont typeface="Arial" panose="020B0604020202020204" pitchFamily="34" charset="0"/>
              <a:buChar char="•"/>
            </a:pPr>
            <a:r>
              <a:rPr lang="ne-NP" sz="2400" dirty="0">
                <a:cs typeface="Kalimati" pitchFamily="2"/>
              </a:rPr>
              <a:t>चुक्ता भइसकेको ऋण यसमा समाबेश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परिवारले अन्य व्यक्ति वा कुनै समुहसँग लिएको ऋण यस अन्तर्गत उल्लेख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संचयकोष, नागरिक लगानी कोष, गरिबी निवारण कोष जस्ता संस्थाबाट लिएको ऋण समेत समावेश गर्नुपर्दैन ।</a:t>
            </a:r>
            <a:endParaRPr lang="ne-NP" sz="1900" dirty="0">
              <a:cs typeface="Kalimati" pitchFamily="2"/>
            </a:endParaRPr>
          </a:p>
        </p:txBody>
      </p:sp>
      <p:pic>
        <p:nvPicPr>
          <p:cNvPr id="9218" name="Picture 2" descr="Vector illustration in retro style, hand giving money to other hand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5703" y="1780706"/>
            <a:ext cx="2382188" cy="238218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6" descr="Bank customer getting loan. man wheeling cart with cash flat vector illustration. finance, money, banking, service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1601" y="4284153"/>
            <a:ext cx="3146425" cy="20959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21B79BC-2240-45EB-A19B-116D0165FFC8}"/>
              </a:ext>
            </a:extLst>
          </p:cNvPr>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spTree>
    <p:extLst>
      <p:ext uri="{BB962C8B-B14F-4D97-AF65-F5344CB8AC3E}">
        <p14:creationId xmlns:p14="http://schemas.microsoft.com/office/powerpoint/2010/main" val="3759116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22</a:t>
            </a:fld>
            <a:endParaRPr lang="en-US" dirty="0">
              <a:latin typeface="Fontasy Himali" panose="04020500000000000000" pitchFamily="82" charset="0"/>
            </a:endParaRPr>
          </a:p>
        </p:txBody>
      </p:sp>
      <p:sp>
        <p:nvSpPr>
          <p:cNvPr id="2" name="Rectangle 1"/>
          <p:cNvSpPr/>
          <p:nvPr/>
        </p:nvSpPr>
        <p:spPr>
          <a:xfrm>
            <a:off x="197491" y="1391253"/>
            <a:ext cx="11878552" cy="5032147"/>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कम्तिमा एक परिवार बसोबास गरेको घरमा जनगणना घर नम्बर लेख्नुपर्दछ ।</a:t>
            </a:r>
          </a:p>
          <a:p>
            <a:pPr marL="457200" indent="-457200" algn="just">
              <a:lnSpc>
                <a:spcPct val="150000"/>
              </a:lnSpc>
              <a:buFont typeface="Arial" panose="020B0604020202020204" pitchFamily="34" charset="0"/>
              <a:buChar char="•"/>
            </a:pPr>
            <a:r>
              <a:rPr lang="ne-NP" sz="2400" dirty="0">
                <a:cs typeface="Kalimati" pitchFamily="2"/>
              </a:rPr>
              <a:t>सुपरिवेक्षकले घर तथा घरपरिवार सूचीकरण गर्ने क्रममा त्यस परिवारमा मुख्य प्रश्नावली भर्नको लागि जनगणना घर क्रमसंख्या र जनगणना परिवार क्रमसंख्या प्रष्टसँग देखिने गरी घरको दैलो वा मूलगेट वा भित्तामा मार्करले लेख्नुपर्दछ ।</a:t>
            </a:r>
            <a:endParaRPr lang="en-US"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जनगणना घर नम्बर गोलो घेरा भित्र जनगणना जनाउन </a:t>
            </a:r>
            <a:r>
              <a:rPr lang="en-US" sz="2400" dirty="0">
                <a:cs typeface="Kalimati" pitchFamily="2"/>
              </a:rPr>
              <a:t>“</a:t>
            </a:r>
            <a:r>
              <a:rPr lang="ne-NP" sz="2400" dirty="0">
                <a:cs typeface="Kalimati" pitchFamily="2"/>
              </a:rPr>
              <a:t>ज.</a:t>
            </a:r>
            <a:r>
              <a:rPr lang="en-US" sz="2400" dirty="0">
                <a:cs typeface="Kalimati" pitchFamily="2"/>
              </a:rPr>
              <a:t>”</a:t>
            </a:r>
            <a:r>
              <a:rPr lang="ne-NP" sz="2400" dirty="0">
                <a:cs typeface="Kalimati" pitchFamily="2"/>
              </a:rPr>
              <a:t> लेख्ने त्यसपछि सूचीकरण फारामको महल ६ को घर क्रमसंख्या लेख्ने र स्ल्यास गरी महल ७ को जनगणना परिवार क्रमसंख्या लेख्नुपर्दछ ।</a:t>
            </a:r>
          </a:p>
          <a:p>
            <a:pPr marL="457200" indent="-457200" algn="just">
              <a:lnSpc>
                <a:spcPct val="150000"/>
              </a:lnSpc>
              <a:buFont typeface="Arial" panose="020B0604020202020204" pitchFamily="34" charset="0"/>
              <a:buChar char="•"/>
            </a:pPr>
            <a:r>
              <a:rPr lang="ne-NP" sz="2400" dirty="0">
                <a:cs typeface="Kalimati" pitchFamily="2"/>
              </a:rPr>
              <a:t>एउटै घरमा दुर्इ वा दुर्इ भन्दा बढी परिवारहरू बसेका रहेछन् भने परिवार क्रमसंख्या लेख्दा कमा (,) ले छुट्याएर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a:t>
            </a:r>
          </a:p>
        </p:txBody>
      </p:sp>
      <p:sp>
        <p:nvSpPr>
          <p:cNvPr id="8" name="TextBox 7">
            <a:extLst>
              <a:ext uri="{FF2B5EF4-FFF2-40B4-BE49-F238E27FC236}">
                <a16:creationId xmlns:a16="http://schemas.microsoft.com/office/drawing/2014/main" id="{3E01434B-A040-4FAC-B4E0-C8B01D5BD704}"/>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98880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23</a:t>
            </a:fld>
            <a:endParaRPr lang="en-US" dirty="0">
              <a:latin typeface="Fontasy Himali" panose="04020500000000000000" pitchFamily="82" charset="0"/>
            </a:endParaRPr>
          </a:p>
        </p:txBody>
      </p:sp>
      <p:sp>
        <p:nvSpPr>
          <p:cNvPr id="2" name="Rectangle 1"/>
          <p:cNvSpPr/>
          <p:nvPr/>
        </p:nvSpPr>
        <p:spPr>
          <a:xfrm>
            <a:off x="197491" y="1391253"/>
            <a:ext cx="11878552" cy="1154162"/>
          </a:xfrm>
          <a:prstGeom prst="rect">
            <a:avLst/>
          </a:prstGeom>
        </p:spPr>
        <p:txBody>
          <a:bodyPr wrap="square">
            <a:spAutoFit/>
          </a:bodyPr>
          <a:lstStyle/>
          <a:p>
            <a:pPr algn="just">
              <a:lnSpc>
                <a:spcPct val="150000"/>
              </a:lnSpc>
            </a:pPr>
            <a:r>
              <a:rPr lang="ne-NP" sz="2400" dirty="0">
                <a:cs typeface="Kalimati" pitchFamily="2"/>
              </a:rPr>
              <a:t>राम बहादुर थापाको जनगणना घर क्रमसंख्या १ हो र उनको घरमा एउटा परिवार मात्र बस्दछ भने उनको घरमा नम्बर देहाय बमोजिम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उदाहरण </a:t>
            </a:r>
          </a:p>
        </p:txBody>
      </p:sp>
      <p:sp>
        <p:nvSpPr>
          <p:cNvPr id="5" name="Oval 4">
            <a:extLst>
              <a:ext uri="{FF2B5EF4-FFF2-40B4-BE49-F238E27FC236}">
                <a16:creationId xmlns:a16="http://schemas.microsoft.com/office/drawing/2014/main" id="{09B10CBF-D81F-4C1F-97BD-21B93C1623B9}"/>
              </a:ext>
            </a:extLst>
          </p:cNvPr>
          <p:cNvSpPr/>
          <p:nvPr/>
        </p:nvSpPr>
        <p:spPr>
          <a:xfrm>
            <a:off x="7832034" y="2545415"/>
            <a:ext cx="2246245" cy="110579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१/१</a:t>
            </a:r>
            <a:endParaRPr lang="en-US" sz="2400" dirty="0">
              <a:cs typeface="Kalimati" panose="00000400000000000000" pitchFamily="2"/>
            </a:endParaRPr>
          </a:p>
        </p:txBody>
      </p:sp>
      <p:sp>
        <p:nvSpPr>
          <p:cNvPr id="8" name="Rectangle 7">
            <a:extLst>
              <a:ext uri="{FF2B5EF4-FFF2-40B4-BE49-F238E27FC236}">
                <a16:creationId xmlns:a16="http://schemas.microsoft.com/office/drawing/2014/main" id="{9CC9D885-DEB8-4A26-AE8C-A2F48A8DDBB0}"/>
              </a:ext>
            </a:extLst>
          </p:cNvPr>
          <p:cNvSpPr/>
          <p:nvPr/>
        </p:nvSpPr>
        <p:spPr>
          <a:xfrm>
            <a:off x="349891" y="3958858"/>
            <a:ext cx="11878552" cy="1154162"/>
          </a:xfrm>
          <a:prstGeom prst="rect">
            <a:avLst/>
          </a:prstGeom>
        </p:spPr>
        <p:txBody>
          <a:bodyPr wrap="square">
            <a:spAutoFit/>
          </a:bodyPr>
          <a:lstStyle/>
          <a:p>
            <a:pPr algn="just">
              <a:lnSpc>
                <a:spcPct val="150000"/>
              </a:lnSpc>
            </a:pPr>
            <a:r>
              <a:rPr lang="ne-NP" sz="2400" dirty="0">
                <a:cs typeface="Kalimati" pitchFamily="2"/>
              </a:rPr>
              <a:t>सिता प्रसार्इको जनगणना घर क्रमसंख्या २ हो र उनको घरमा ३ परिवार बस्दछन् भने उनको घरमा नम्बर देहाय बमोजिम लेख्नुपर्दछ ।</a:t>
            </a:r>
            <a:endParaRPr lang="ne-NP" sz="1900" dirty="0">
              <a:cs typeface="Kalimati" pitchFamily="2"/>
            </a:endParaRPr>
          </a:p>
        </p:txBody>
      </p:sp>
      <p:sp>
        <p:nvSpPr>
          <p:cNvPr id="10" name="Oval 9">
            <a:extLst>
              <a:ext uri="{FF2B5EF4-FFF2-40B4-BE49-F238E27FC236}">
                <a16:creationId xmlns:a16="http://schemas.microsoft.com/office/drawing/2014/main" id="{40F64ABB-98FD-42CC-9D11-D74C641362C1}"/>
              </a:ext>
            </a:extLst>
          </p:cNvPr>
          <p:cNvSpPr/>
          <p:nvPr/>
        </p:nvSpPr>
        <p:spPr>
          <a:xfrm>
            <a:off x="1096616" y="5364578"/>
            <a:ext cx="2232992"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२/२,३,४</a:t>
            </a:r>
            <a:endParaRPr lang="en-US" sz="2400" dirty="0">
              <a:cs typeface="Kalimati" panose="00000400000000000000" pitchFamily="2"/>
            </a:endParaRPr>
          </a:p>
        </p:txBody>
      </p:sp>
      <p:sp>
        <p:nvSpPr>
          <p:cNvPr id="11" name="Oval 10">
            <a:extLst>
              <a:ext uri="{FF2B5EF4-FFF2-40B4-BE49-F238E27FC236}">
                <a16:creationId xmlns:a16="http://schemas.microsoft.com/office/drawing/2014/main" id="{2C2B0E4F-ACAC-49D0-801E-B0E2E357582E}"/>
              </a:ext>
            </a:extLst>
          </p:cNvPr>
          <p:cNvSpPr/>
          <p:nvPr/>
        </p:nvSpPr>
        <p:spPr>
          <a:xfrm>
            <a:off x="6437229" y="5298320"/>
            <a:ext cx="2517928"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a:t>
            </a:r>
            <a:r>
              <a:rPr lang="ne-NP" sz="3200" dirty="0">
                <a:latin typeface="Preeti" pitchFamily="2" charset="0"/>
                <a:cs typeface="Kalimati" panose="00000400000000000000" pitchFamily="2"/>
              </a:rPr>
              <a:t>–</a:t>
            </a:r>
            <a:r>
              <a:rPr lang="ne-NP" sz="2400" dirty="0">
                <a:cs typeface="Kalimati" panose="00000400000000000000" pitchFamily="2"/>
              </a:rPr>
              <a:t>४</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1D45C0D3-E52F-45D7-9E6C-E247F33B70C0}"/>
              </a:ext>
            </a:extLst>
          </p:cNvPr>
          <p:cNvSpPr txBox="1"/>
          <p:nvPr/>
        </p:nvSpPr>
        <p:spPr>
          <a:xfrm>
            <a:off x="4224130" y="5546035"/>
            <a:ext cx="1881809" cy="461665"/>
          </a:xfrm>
          <a:prstGeom prst="rect">
            <a:avLst/>
          </a:prstGeom>
          <a:noFill/>
        </p:spPr>
        <p:txBody>
          <a:bodyPr wrap="square" rtlCol="0">
            <a:spAutoFit/>
          </a:bodyPr>
          <a:lstStyle/>
          <a:p>
            <a:pPr algn="ctr"/>
            <a:r>
              <a:rPr lang="ne-NP" sz="2400" dirty="0">
                <a:cs typeface="Kalimati" pitchFamily="2"/>
              </a:rPr>
              <a:t>अथवा</a:t>
            </a:r>
            <a:endParaRPr lang="en-US" sz="2400" dirty="0">
              <a:cs typeface="Kalimati" pitchFamily="2"/>
            </a:endParaRPr>
          </a:p>
        </p:txBody>
      </p:sp>
    </p:spTree>
    <p:extLst>
      <p:ext uri="{BB962C8B-B14F-4D97-AF65-F5344CB8AC3E}">
        <p14:creationId xmlns:p14="http://schemas.microsoft.com/office/powerpoint/2010/main" val="3925895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2631" y="633302"/>
            <a:ext cx="9011920" cy="6033311"/>
          </a:xfrm>
          <a:prstGeom prst="rect">
            <a:avLst/>
          </a:prstGeom>
          <a:effectLst/>
          <a:scene3d>
            <a:camera prst="orthographicFront"/>
            <a:lightRig rig="threePt" dir="t"/>
          </a:scene3d>
          <a:sp3d>
            <a:bevelT w="165100" prst="coolSlant"/>
          </a:sp3d>
        </p:spPr>
      </p:pic>
      <p:sp>
        <p:nvSpPr>
          <p:cNvPr id="7" name="TextBox 6"/>
          <p:cNvSpPr txBox="1"/>
          <p:nvPr/>
        </p:nvSpPr>
        <p:spPr>
          <a:xfrm>
            <a:off x="3157632" y="2947482"/>
            <a:ext cx="7882545" cy="2237536"/>
          </a:xfrm>
          <a:prstGeom prst="rect">
            <a:avLst/>
          </a:prstGeom>
          <a:noFill/>
        </p:spPr>
        <p:txBody>
          <a:bodyPr wrap="square" rtlCol="0">
            <a:spAutoFit/>
          </a:bodyPr>
          <a:lstStyle/>
          <a:p>
            <a:pPr lvl="0" algn="ctr">
              <a:lnSpc>
                <a:spcPct val="90000"/>
              </a:lnSpc>
              <a:spcBef>
                <a:spcPts val="600"/>
              </a:spcBef>
              <a:spcAft>
                <a:spcPts val="600"/>
              </a:spcAft>
            </a:pPr>
            <a:r>
              <a:rPr lang="ne-NP" sz="2800" dirty="0">
                <a:cs typeface="Kalimati" pitchFamily="2"/>
              </a:rPr>
              <a:t>घर तथा घरपरिवार सूचीकरण फाराम सम्बन्धी विवरण सङ्कलन गर्दा थप स्पष्ट हुनु पर्ने केही बिषयहरू</a:t>
            </a:r>
          </a:p>
          <a:p>
            <a:pPr marL="342900" indent="-342900">
              <a:buFont typeface="Wingdings" panose="05000000000000000000" pitchFamily="2" charset="2"/>
              <a:buChar char="ü"/>
            </a:pPr>
            <a:endParaRPr lang="ne-NP" sz="2800" dirty="0">
              <a:cs typeface="Kalimati" pitchFamily="2"/>
            </a:endParaRPr>
          </a:p>
          <a:p>
            <a:endParaRPr lang="en-US" sz="2800" dirty="0">
              <a:cs typeface="Kalimati" pitchFamily="2"/>
            </a:endParaRPr>
          </a:p>
          <a:p>
            <a:endParaRPr lang="en-US" sz="28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24</a:t>
            </a:fld>
            <a:endParaRPr lang="en-US" dirty="0">
              <a:latin typeface="Fontasy Himali" panose="04020500000000000000" pitchFamily="82" charset="0"/>
            </a:endParaRPr>
          </a:p>
        </p:txBody>
      </p:sp>
    </p:spTree>
    <p:extLst>
      <p:ext uri="{BB962C8B-B14F-4D97-AF65-F5344CB8AC3E}">
        <p14:creationId xmlns:p14="http://schemas.microsoft.com/office/powerpoint/2010/main" val="2481480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139148" y="844826"/>
            <a:ext cx="11917018" cy="5592805"/>
          </a:xfrm>
          <a:prstGeom prst="rect">
            <a:avLst/>
          </a:prstGeom>
        </p:spPr>
        <p:txBody>
          <a:bodyPr/>
          <a:lstStyle/>
          <a:p>
            <a:pPr algn="just">
              <a:lnSpc>
                <a:spcPct val="150000"/>
              </a:lnSpc>
              <a:spcBef>
                <a:spcPts val="0"/>
              </a:spcBef>
            </a:pPr>
            <a:r>
              <a:rPr lang="hi-IN" sz="2300" dirty="0">
                <a:latin typeface="Calibri" panose="020F0502020204030204" pitchFamily="34" charset="0"/>
                <a:ea typeface="Calibri" panose="020F0502020204030204" pitchFamily="34" charset="0"/>
                <a:cs typeface="Kalimati" panose="00000400000000000000" pitchFamily="2"/>
              </a:rPr>
              <a:t>कुनै गणना क्षेत्रमा गणनाको समयमा अनुमान गरिएको भन्दा निकै धेरै परिवार </a:t>
            </a:r>
            <a:r>
              <a:rPr lang="ne-NP" sz="2300" dirty="0">
                <a:latin typeface="Calibri" panose="020F0502020204030204" pitchFamily="34" charset="0"/>
                <a:ea typeface="Calibri" panose="020F0502020204030204" pitchFamily="34" charset="0"/>
                <a:cs typeface="Kalimati" panose="00000400000000000000" pitchFamily="2"/>
              </a:rPr>
              <a:t>भेटिएमा </a:t>
            </a:r>
            <a:r>
              <a:rPr lang="hi-IN" sz="2300" dirty="0">
                <a:latin typeface="Calibri" panose="020F0502020204030204" pitchFamily="34" charset="0"/>
                <a:ea typeface="Calibri" panose="020F0502020204030204" pitchFamily="34" charset="0"/>
                <a:cs typeface="Kalimati" panose="00000400000000000000" pitchFamily="2"/>
              </a:rPr>
              <a:t>सुपरिवेक्षकले स्थानीय जनगणना अधिकारीलाई सुचना दिने र स्थानीय जनगणना अधिकारीले अर्को थप </a:t>
            </a:r>
            <a:r>
              <a:rPr lang="ne-NP" sz="2300" dirty="0">
                <a:latin typeface="Calibri" panose="020F0502020204030204" pitchFamily="34" charset="0"/>
                <a:ea typeface="Calibri" panose="020F0502020204030204" pitchFamily="34" charset="0"/>
                <a:cs typeface="Kalimati" panose="00000400000000000000" pitchFamily="2"/>
              </a:rPr>
              <a:t>सुपरिवेक्षक</a:t>
            </a:r>
            <a:r>
              <a:rPr lang="hi-IN" sz="2300" dirty="0">
                <a:latin typeface="Calibri" panose="020F0502020204030204" pitchFamily="34" charset="0"/>
                <a:ea typeface="Calibri" panose="020F0502020204030204" pitchFamily="34" charset="0"/>
                <a:cs typeface="Kalimati" panose="00000400000000000000" pitchFamily="2"/>
              </a:rPr>
              <a:t>लाई छुट्टै सूच</a:t>
            </a:r>
            <a:r>
              <a:rPr lang="ne-NP" sz="2300" dirty="0">
                <a:latin typeface="Calibri" panose="020F0502020204030204" pitchFamily="34" charset="0"/>
                <a:ea typeface="Calibri" panose="020F0502020204030204" pitchFamily="34" charset="0"/>
                <a:cs typeface="Kalimati" panose="00000400000000000000" pitchFamily="2"/>
              </a:rPr>
              <a:t>ी</a:t>
            </a:r>
            <a:r>
              <a:rPr lang="hi-IN" sz="2300" dirty="0">
                <a:latin typeface="Calibri" panose="020F0502020204030204" pitchFamily="34" charset="0"/>
                <a:ea typeface="Calibri" panose="020F0502020204030204" pitchFamily="34" charset="0"/>
                <a:cs typeface="Kalimati" panose="00000400000000000000" pitchFamily="2"/>
              </a:rPr>
              <a:t>करण फारम उपलव्ध गराई कुनै पनि परिवार न</a:t>
            </a:r>
            <a:r>
              <a:rPr lang="ne-NP" sz="2300" dirty="0">
                <a:latin typeface="Calibri" panose="020F0502020204030204" pitchFamily="34" charset="0"/>
                <a:ea typeface="Calibri" panose="020F0502020204030204" pitchFamily="34" charset="0"/>
                <a:cs typeface="Kalimati" panose="00000400000000000000" pitchFamily="2"/>
              </a:rPr>
              <a:t>दो</a:t>
            </a:r>
            <a:r>
              <a:rPr lang="hi-IN" sz="2300" dirty="0">
                <a:latin typeface="Calibri" panose="020F0502020204030204" pitchFamily="34" charset="0"/>
                <a:ea typeface="Calibri" panose="020F0502020204030204" pitchFamily="34" charset="0"/>
                <a:cs typeface="Kalimati" panose="00000400000000000000" pitchFamily="2"/>
              </a:rPr>
              <a:t>होरिन</a:t>
            </a:r>
            <a:r>
              <a:rPr lang="ne-NP" sz="2300" dirty="0">
                <a:latin typeface="Calibri" panose="020F0502020204030204" pitchFamily="34" charset="0"/>
                <a:ea typeface="Calibri" panose="020F0502020204030204" pitchFamily="34" charset="0"/>
                <a:cs typeface="Kalimati" panose="00000400000000000000" pitchFamily="2"/>
              </a:rPr>
              <a:t>े</a:t>
            </a:r>
            <a:r>
              <a:rPr lang="hi-IN" sz="2300" dirty="0">
                <a:latin typeface="Calibri" panose="020F0502020204030204" pitchFamily="34" charset="0"/>
                <a:ea typeface="Calibri" panose="020F0502020204030204" pitchFamily="34" charset="0"/>
                <a:cs typeface="Kalimati" panose="00000400000000000000" pitchFamily="2"/>
              </a:rPr>
              <a:t> र नछुट्ने गरी गणना गर्ने व्यवस्था मिलाउनु पर्दछ भने क्रमसंख्या राख्दा </a:t>
            </a:r>
            <a:r>
              <a:rPr lang="ne-NP" sz="2300" dirty="0">
                <a:latin typeface="Calibri" panose="020F0502020204030204" pitchFamily="34" charset="0"/>
                <a:ea typeface="Calibri" panose="020F0502020204030204" pitchFamily="34" charset="0"/>
                <a:cs typeface="Kalimati" panose="00000400000000000000" pitchFamily="2"/>
              </a:rPr>
              <a:t>दोस्रो</a:t>
            </a:r>
            <a:r>
              <a:rPr lang="hi-IN" sz="2300" dirty="0">
                <a:latin typeface="Calibri" panose="020F0502020204030204" pitchFamily="34" charset="0"/>
                <a:ea typeface="Calibri" panose="020F0502020204030204" pitchFamily="34" charset="0"/>
                <a:cs typeface="Kalimati" panose="00000400000000000000" pitchFamily="2"/>
              </a:rPr>
              <a:t> सुपरिवेक्षकलाई </a:t>
            </a:r>
            <a:r>
              <a:rPr lang="ne-NP" sz="2300" dirty="0">
                <a:latin typeface="Calibri" panose="020F0502020204030204" pitchFamily="34" charset="0"/>
                <a:ea typeface="Calibri" panose="020F0502020204030204" pitchFamily="34" charset="0"/>
                <a:cs typeface="Kalimati" panose="00000400000000000000" pitchFamily="2"/>
              </a:rPr>
              <a:t>१००१ देखि </a:t>
            </a:r>
            <a:r>
              <a:rPr lang="hi-IN" sz="2300" dirty="0">
                <a:latin typeface="Calibri" panose="020F0502020204030204" pitchFamily="34" charset="0"/>
                <a:ea typeface="Calibri" panose="020F0502020204030204" pitchFamily="34" charset="0"/>
                <a:cs typeface="Kalimati" panose="00000400000000000000" pitchFamily="2"/>
              </a:rPr>
              <a:t>क्रमसंख्या राख्न लगाई </a:t>
            </a:r>
            <a:r>
              <a:rPr lang="ne-NP" sz="2300" dirty="0">
                <a:latin typeface="Calibri" panose="020F0502020204030204" pitchFamily="34" charset="0"/>
                <a:ea typeface="Calibri" panose="020F0502020204030204" pitchFamily="34" charset="0"/>
                <a:cs typeface="Kalimati" panose="00000400000000000000" pitchFamily="2"/>
              </a:rPr>
              <a:t>सो </a:t>
            </a:r>
            <a:r>
              <a:rPr lang="hi-IN" sz="2300" dirty="0">
                <a:latin typeface="Calibri" panose="020F0502020204030204" pitchFamily="34" charset="0"/>
                <a:ea typeface="Calibri" panose="020F0502020204030204" pitchFamily="34" charset="0"/>
                <a:cs typeface="Kalimati" panose="00000400000000000000" pitchFamily="2"/>
              </a:rPr>
              <a:t>स्थानको सुच</a:t>
            </a:r>
            <a:r>
              <a:rPr lang="ne-NP" sz="2300" dirty="0">
                <a:latin typeface="Calibri" panose="020F0502020204030204" pitchFamily="34" charset="0"/>
                <a:ea typeface="Calibri" panose="020F0502020204030204" pitchFamily="34" charset="0"/>
                <a:cs typeface="Kalimati" panose="00000400000000000000" pitchFamily="2"/>
              </a:rPr>
              <a:t>ी</a:t>
            </a:r>
            <a:r>
              <a:rPr lang="hi-IN" sz="2300" dirty="0">
                <a:latin typeface="Calibri" panose="020F0502020204030204" pitchFamily="34" charset="0"/>
                <a:ea typeface="Calibri" panose="020F0502020204030204" pitchFamily="34" charset="0"/>
                <a:cs typeface="Kalimati" panose="00000400000000000000" pitchFamily="2"/>
              </a:rPr>
              <a:t>करण समाप्त भए पछि </a:t>
            </a:r>
            <a:r>
              <a:rPr lang="ne-NP" sz="2300" dirty="0">
                <a:latin typeface="Calibri" panose="020F0502020204030204" pitchFamily="34" charset="0"/>
                <a:ea typeface="Calibri" panose="020F0502020204030204" pitchFamily="34" charset="0"/>
                <a:cs typeface="Kalimati" panose="00000400000000000000" pitchFamily="2"/>
              </a:rPr>
              <a:t>क्रमसंख्या मिलाउनु पर्ने भएमा मिलाउनु पर्ने ।</a:t>
            </a:r>
            <a:endParaRPr lang="en-US" sz="2300" dirty="0">
              <a:latin typeface="Calibri" panose="020F0502020204030204" pitchFamily="34" charset="0"/>
              <a:ea typeface="Calibri" panose="020F0502020204030204" pitchFamily="34" charset="0"/>
              <a:cs typeface="Kalimati" panose="00000400000000000000" pitchFamily="2"/>
            </a:endParaRPr>
          </a:p>
          <a:p>
            <a:pPr marL="571500" indent="-342900">
              <a:lnSpc>
                <a:spcPct val="150000"/>
              </a:lnSpc>
              <a:spcBef>
                <a:spcPts val="0"/>
              </a:spcBef>
              <a:spcAft>
                <a:spcPts val="800"/>
              </a:spcAft>
            </a:pPr>
            <a:r>
              <a:rPr lang="ne-NP" sz="2300" dirty="0">
                <a:latin typeface="Calibri" panose="020F0502020204030204" pitchFamily="34" charset="0"/>
                <a:ea typeface="Calibri" panose="020F0502020204030204" pitchFamily="34" charset="0"/>
                <a:cs typeface="Kalimati" panose="00000400000000000000" pitchFamily="2"/>
              </a:rPr>
              <a:t>संस्थागत परिवारहरूको सूचीकरण</a:t>
            </a:r>
            <a:r>
              <a:rPr lang="en-US" sz="2300" dirty="0">
                <a:latin typeface="Calibri" panose="020F0502020204030204" pitchFamily="34" charset="0"/>
                <a:ea typeface="Calibri" panose="020F0502020204030204" pitchFamily="34" charset="0"/>
                <a:cs typeface="Kalimati" panose="00000400000000000000" pitchFamily="2"/>
              </a:rPr>
              <a:t> </a:t>
            </a:r>
            <a:r>
              <a:rPr lang="hi-IN" sz="2300" dirty="0">
                <a:latin typeface="Calibri" panose="020F0502020204030204" pitchFamily="34" charset="0"/>
                <a:ea typeface="Calibri" panose="020F0502020204030204" pitchFamily="34" charset="0"/>
                <a:cs typeface="Kalimati" panose="00000400000000000000" pitchFamily="2"/>
              </a:rPr>
              <a:t>गर्दा</a:t>
            </a:r>
            <a:r>
              <a:rPr lang="ne-NP" sz="2300" dirty="0">
                <a:latin typeface="Calibri" panose="020F0502020204030204" pitchFamily="34" charset="0"/>
                <a:ea typeface="Calibri" panose="020F0502020204030204" pitchFamily="34" charset="0"/>
                <a:cs typeface="Kalimati" panose="00000400000000000000" pitchFamily="2"/>
              </a:rPr>
              <a:t> सूचीकरण फारामको पहिलो बुकको अन्तिम पाना संस्थागत परिवारका लागि छुट्याउने र संस्थागत परिवारको क्रमसंख्या </a:t>
            </a:r>
            <a:r>
              <a:rPr lang="en-US" sz="2300" dirty="0">
                <a:latin typeface="Calibri" panose="020F0502020204030204" pitchFamily="34" charset="0"/>
                <a:ea typeface="Calibri" panose="020F0502020204030204" pitchFamily="34" charset="0"/>
                <a:cs typeface="Kalimati" panose="00000400000000000000" pitchFamily="2"/>
              </a:rPr>
              <a:t>9001 </a:t>
            </a:r>
            <a:r>
              <a:rPr lang="ne-NP" sz="2300" dirty="0">
                <a:latin typeface="Calibri" panose="020F0502020204030204" pitchFamily="34" charset="0"/>
                <a:ea typeface="Calibri" panose="020F0502020204030204" pitchFamily="34" charset="0"/>
                <a:cs typeface="Kalimati" panose="00000400000000000000" pitchFamily="2"/>
              </a:rPr>
              <a:t>बाट शुरू गर्ने । </a:t>
            </a:r>
          </a:p>
          <a:p>
            <a:pPr marL="571500" indent="-342900">
              <a:lnSpc>
                <a:spcPct val="150000"/>
              </a:lnSpc>
              <a:spcBef>
                <a:spcPts val="0"/>
              </a:spcBef>
              <a:spcAft>
                <a:spcPts val="800"/>
              </a:spcAft>
            </a:pPr>
            <a:r>
              <a:rPr lang="ne-NP" sz="2300" dirty="0">
                <a:latin typeface="Calibri" panose="020F0502020204030204" pitchFamily="34" charset="0"/>
                <a:ea typeface="Calibri" panose="020F0502020204030204" pitchFamily="34" charset="0"/>
                <a:cs typeface="Kalimati" panose="00000400000000000000" pitchFamily="2"/>
              </a:rPr>
              <a:t>यदि पहिलो बुकको अन्तिम पानाले अपुग भएमा दोश्रो बुकको अन्तिम पाना प्रयोग गर्ने । </a:t>
            </a:r>
          </a:p>
          <a:p>
            <a:pPr marL="571500" indent="-342900">
              <a:lnSpc>
                <a:spcPct val="150000"/>
              </a:lnSpc>
              <a:spcBef>
                <a:spcPts val="0"/>
              </a:spcBef>
              <a:spcAft>
                <a:spcPts val="800"/>
              </a:spcAft>
            </a:pPr>
            <a:r>
              <a:rPr lang="ne-NP" sz="2300" dirty="0">
                <a:latin typeface="Calibri" panose="020F0502020204030204" pitchFamily="34" charset="0"/>
                <a:ea typeface="Calibri" panose="020F0502020204030204" pitchFamily="34" charset="0"/>
                <a:cs typeface="Kalimati" panose="00000400000000000000" pitchFamily="2"/>
              </a:rPr>
              <a:t>साथै, सो पानाको शिरानमा संस्थागत परिवार भनी ठुला अक्षरमा प्रष्ट लेख्ने ।</a:t>
            </a:r>
            <a:endParaRPr lang="en-US" sz="23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spTree>
    <p:extLst>
      <p:ext uri="{BB962C8B-B14F-4D97-AF65-F5344CB8AC3E}">
        <p14:creationId xmlns:p14="http://schemas.microsoft.com/office/powerpoint/2010/main" val="3193092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sp>
        <p:nvSpPr>
          <p:cNvPr id="2" name="Rectangle 1"/>
          <p:cNvSpPr/>
          <p:nvPr/>
        </p:nvSpPr>
        <p:spPr>
          <a:xfrm>
            <a:off x="0" y="639334"/>
            <a:ext cx="12146280" cy="6001643"/>
          </a:xfrm>
          <a:prstGeom prst="rect">
            <a:avLst/>
          </a:prstGeom>
        </p:spPr>
        <p:txBody>
          <a:bodyPr wrap="square">
            <a:spAutoFit/>
          </a:bodyPr>
          <a:lstStyle/>
          <a:p>
            <a:pPr marL="342900" indent="-342900">
              <a:lnSpc>
                <a:spcPct val="150000"/>
              </a:lnSpc>
              <a:buFont typeface="Arial" pitchFamily="34" charset="0"/>
              <a:buChar char="•"/>
            </a:pPr>
            <a:r>
              <a:rPr lang="ne-NP" sz="2400" dirty="0">
                <a:cs typeface="Kalimati" panose="00000400000000000000" pitchFamily="2"/>
              </a:rPr>
              <a:t>कुनै</a:t>
            </a:r>
            <a:r>
              <a:rPr lang="hi-IN" sz="2400" dirty="0">
                <a:cs typeface="Kalimati" panose="00000400000000000000" pitchFamily="2"/>
              </a:rPr>
              <a:t> परिवार सीमापारी डेरा लिर्इ बस्ने तर नेपालका सरकारी कार्यालयमा काम गर्ने</a:t>
            </a:r>
            <a:r>
              <a:rPr lang="ne-NP" sz="2400" dirty="0">
                <a:cs typeface="Kalimati" panose="00000400000000000000" pitchFamily="2"/>
              </a:rPr>
              <a:t> रहेछन् भने</a:t>
            </a:r>
            <a:r>
              <a:rPr lang="hi-IN" sz="2400" dirty="0">
                <a:cs typeface="Kalimati" panose="00000400000000000000" pitchFamily="2"/>
              </a:rPr>
              <a:t> अनुपस्थित (विदेश गएका) मानी गणना गर्ने ।</a:t>
            </a:r>
            <a:endParaRPr lang="en-US" sz="2400" dirty="0">
              <a:cs typeface="Kalimati" panose="00000400000000000000" pitchFamily="2"/>
            </a:endParaRPr>
          </a:p>
          <a:p>
            <a:pPr marL="342900" indent="-342900">
              <a:lnSpc>
                <a:spcPct val="150000"/>
              </a:lnSpc>
              <a:buFont typeface="Arial"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शौचालय तथा स्नानघरलार्इ गणना नगर्ने । गोठको गणना गर्नु पर्दैन तर मानिस वसोवास गरेको गोठको गणना गर्नुपर्दछ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nSpc>
                <a:spcPct val="150000"/>
              </a:lnSpc>
              <a:buFont typeface="Arial"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पशुपति नाथ, बौद्धनाथ, मस्जिद जस्ता मन्दिर, गुम्बा, मस्जिद संरचनाहरुलार्इ गणना नगर्ने तर उक्त स्थानमा परिवार अक्सर बसोबास गरेको अवस्थामा गणना गर्ने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nSpc>
                <a:spcPct val="150000"/>
              </a:lnSpc>
              <a:buFont typeface="Arial"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एउटा परिवारको सदस्यहरु एउटै कम्पाउण्ड भित्र अलग अलग घर संरचनामा बस्ने गर्छन् भने सबै परिवार सदस्यहरुको कुनै मुख्य घरबाट वा परिवारमूली बस्ने घरबाट गणना गर्नुपर्छ । त्यो परिवारको गणना गरिएको घरको तला संख्या, बनेको बर्ष, बसोबास गर्ने परिवार संख्या, घरक्रम संख्या, जनगणना घरसंख्या आदि लेख्नुपर्दछ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buFont typeface="Arial" pitchFamily="34" charset="0"/>
              <a:buChar char="•"/>
            </a:pPr>
            <a:endParaRPr lang="hi-IN" sz="2400" dirty="0"/>
          </a:p>
        </p:txBody>
      </p:sp>
    </p:spTree>
    <p:extLst>
      <p:ext uri="{BB962C8B-B14F-4D97-AF65-F5344CB8AC3E}">
        <p14:creationId xmlns:p14="http://schemas.microsoft.com/office/powerpoint/2010/main" val="3853034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sp>
        <p:nvSpPr>
          <p:cNvPr id="2" name="Rectangle 1"/>
          <p:cNvSpPr/>
          <p:nvPr/>
        </p:nvSpPr>
        <p:spPr>
          <a:xfrm>
            <a:off x="129209" y="947446"/>
            <a:ext cx="11887200" cy="3370153"/>
          </a:xfrm>
          <a:prstGeom prst="rect">
            <a:avLst/>
          </a:prstGeom>
        </p:spPr>
        <p:txBody>
          <a:bodyPr wrap="square">
            <a:spAutoFit/>
          </a:bodyPr>
          <a:lstStyle/>
          <a:p>
            <a:pPr marL="342900" lvl="0" indent="-342900" algn="just">
              <a:lnSpc>
                <a:spcPct val="150000"/>
              </a:lnSpc>
              <a:buFont typeface="Arial" pitchFamily="34" charset="0"/>
              <a:buChar char="•"/>
            </a:pPr>
            <a:r>
              <a:rPr lang="ne-NP" sz="2400" dirty="0">
                <a:solidFill>
                  <a:srgbClr val="0070C0"/>
                </a:solidFill>
                <a:latin typeface="Calibri" panose="020F0502020204030204" pitchFamily="34" charset="0"/>
                <a:ea typeface="Calibri" panose="020F0502020204030204" pitchFamily="34" charset="0"/>
                <a:cs typeface="Kalimati" panose="00000400000000000000" pitchFamily="2"/>
              </a:rPr>
              <a:t>सूचीकरणको क्रममा परिवार भेट भएन भने </a:t>
            </a:r>
            <a:r>
              <a:rPr lang="ne-NP" sz="2400" dirty="0">
                <a:latin typeface="Calibri" panose="020F0502020204030204" pitchFamily="34" charset="0"/>
                <a:ea typeface="Calibri" panose="020F0502020204030204" pitchFamily="34" charset="0"/>
                <a:cs typeface="Kalimati" panose="00000400000000000000" pitchFamily="2"/>
              </a:rPr>
              <a:t>घर क्रमसंख्याको क्रमबद्धता नटुटाउने, परिवारको क्रमसंख्या पनि नटुटाउने, जनगणना घर क्रमसंख्या पनि नटुटाउने र सम्बन्धित परिवार भेट्न सकिने समयमा पुन गएर सबै विवरण पुरा गर्ने । सूचीकरण अवधिभर उक्त परिवार भेट हुन नसकेमा फोन मार्फत वा अन्य विधि भएमा सम्पर्क गरी विवरण लिने र कुनै पनि तरिकाले परिवार भेट गर्न नसकिएमा उपलब्ध हुने विवरणहरू नातेदार वा छिमेकीसँगबाट भए पनि संकलन गर्ने ।</a:t>
            </a:r>
            <a:endParaRPr lang="hi-IN" sz="2400" dirty="0"/>
          </a:p>
        </p:txBody>
      </p:sp>
    </p:spTree>
    <p:extLst>
      <p:ext uri="{BB962C8B-B14F-4D97-AF65-F5344CB8AC3E}">
        <p14:creationId xmlns:p14="http://schemas.microsoft.com/office/powerpoint/2010/main" val="23875591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654517"/>
            <a:ext cx="12192000" cy="6122203"/>
          </a:xfrm>
          <a:prstGeom prst="rect">
            <a:avLst/>
          </a:prstGeom>
        </p:spPr>
        <p:txBody>
          <a:bodyPr/>
          <a:lstStyle/>
          <a:p>
            <a:pPr algn="just">
              <a:lnSpc>
                <a:spcPct val="150000"/>
              </a:lnSpc>
              <a:spcBef>
                <a:spcPts val="0"/>
              </a:spcBef>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घर खरिद गरेर वा कुनै प्रकारले उक्त घरमा बसेको परिवारलार्इ घरको निर्माण बर्ष थाहा नहुन सक्छ, यस्तो अवस्थामा </a:t>
            </a:r>
            <a:r>
              <a:rPr lang="ne-NP" dirty="0">
                <a:latin typeface="Calibri" panose="020F0502020204030204" pitchFamily="34" charset="0"/>
                <a:ea typeface="Calibri" panose="020F0502020204030204" pitchFamily="34" charset="0"/>
                <a:cs typeface="Kalimati" panose="00000400000000000000" pitchFamily="2"/>
              </a:rPr>
              <a:t>अनुमानित वर्ष सोधेर लेख्ने वा छरछिमेकसँग सोधेर यकिन वा अनुमान गर्न सकिन्छ ।</a:t>
            </a:r>
            <a:endParaRPr lang="en-US" sz="3600" dirty="0">
              <a:latin typeface="Calibri" panose="020F0502020204030204" pitchFamily="34" charset="0"/>
              <a:ea typeface="Calibri" panose="020F0502020204030204" pitchFamily="34" charset="0"/>
              <a:cs typeface="Mangal" panose="02040503050203030202" pitchFamily="18" charset="0"/>
            </a:endParaRPr>
          </a:p>
          <a:p>
            <a:pPr algn="just">
              <a:lnSpc>
                <a:spcPct val="150000"/>
              </a:lnSpc>
              <a:spcBef>
                <a:spcPts val="0"/>
              </a:spcBef>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सुचीकरण फाराममा घरको प्रयोग लेख्दा </a:t>
            </a:r>
            <a:r>
              <a:rPr lang="ne-NP" dirty="0">
                <a:latin typeface="Calibri" panose="020F0502020204030204" pitchFamily="34" charset="0"/>
                <a:ea typeface="Calibri" panose="020F0502020204030204" pitchFamily="34" charset="0"/>
                <a:cs typeface="Kalimati" panose="00000400000000000000" pitchFamily="2"/>
              </a:rPr>
              <a:t>गणनाको दिनमा घर के प्रयोगमा छ सोही लेख्नुपर्दछ ।</a:t>
            </a:r>
            <a:endParaRPr lang="en-US" dirty="0">
              <a:latin typeface="Calibri" panose="020F0502020204030204" pitchFamily="34" charset="0"/>
              <a:ea typeface="Calibri" panose="020F0502020204030204" pitchFamily="34" charset="0"/>
              <a:cs typeface="Kalimati" panose="00000400000000000000" pitchFamily="2"/>
            </a:endParaRPr>
          </a:p>
          <a:p>
            <a:pPr algn="just">
              <a:lnSpc>
                <a:spcPct val="150000"/>
              </a:lnSpc>
              <a:spcBef>
                <a:spcPts val="0"/>
              </a:spcBef>
            </a:pPr>
            <a:r>
              <a:rPr lang="ne-NP" dirty="0">
                <a:latin typeface="Calibri" panose="020F0502020204030204" pitchFamily="34" charset="0"/>
                <a:ea typeface="Calibri" panose="020F0502020204030204" pitchFamily="34" charset="0"/>
                <a:cs typeface="Kalimati" panose="00000400000000000000" pitchFamily="2"/>
              </a:rPr>
              <a:t>सरकारी स्वामित्वको भवनमा कुनै परिवार बसोबास गरेको भए आवासिय कोड </a:t>
            </a:r>
            <a:r>
              <a:rPr lang="en-US" b="1" dirty="0">
                <a:solidFill>
                  <a:srgbClr val="0070C0"/>
                </a:solidFill>
                <a:latin typeface="Calibri" panose="020F0502020204030204" pitchFamily="34" charset="0"/>
                <a:ea typeface="Calibri" panose="020F0502020204030204" pitchFamily="34" charset="0"/>
                <a:cs typeface="Kalimati" panose="00000400000000000000" pitchFamily="2"/>
              </a:rPr>
              <a:t>1</a:t>
            </a:r>
            <a:r>
              <a:rPr lang="ne-NP" dirty="0">
                <a:latin typeface="Calibri" panose="020F0502020204030204" pitchFamily="34" charset="0"/>
                <a:ea typeface="Calibri" panose="020F0502020204030204" pitchFamily="34" charset="0"/>
                <a:cs typeface="Kalimati" panose="00000400000000000000" pitchFamily="2"/>
              </a:rPr>
              <a:t> लेख्ने </a:t>
            </a:r>
          </a:p>
          <a:p>
            <a:pPr marL="685800" indent="-457200" algn="just">
              <a:lnSpc>
                <a:spcPct val="115000"/>
              </a:lnSpc>
              <a:spcBef>
                <a:spcPts val="0"/>
              </a:spcBef>
              <a:spcAft>
                <a:spcPts val="1000"/>
              </a:spcAft>
            </a:pPr>
            <a:r>
              <a:rPr lang="ne-NP" dirty="0">
                <a:latin typeface="Calibri" panose="020F0502020204030204" pitchFamily="34" charset="0"/>
                <a:ea typeface="Calibri" panose="020F0502020204030204" pitchFamily="34" charset="0"/>
                <a:cs typeface="Kalimati" panose="00000400000000000000" pitchFamily="2"/>
              </a:rPr>
              <a:t>यदि उक्त घर सरकारी स्वामित्वको भै अधिकांस भाग सरकारी कार्यालयमा उपयोग भर्इ थोरै भागमात्र पारिवारले प्रयोग गरेको भए घरको प्रयोग सरकारी </a:t>
            </a:r>
            <a:r>
              <a:rPr lang="en-US" b="1" dirty="0">
                <a:solidFill>
                  <a:srgbClr val="0070C0"/>
                </a:solidFill>
                <a:latin typeface="Calibri" panose="020F0502020204030204" pitchFamily="34" charset="0"/>
                <a:ea typeface="Calibri" panose="020F0502020204030204" pitchFamily="34" charset="0"/>
                <a:cs typeface="Kalimati" panose="00000400000000000000" pitchFamily="2"/>
              </a:rPr>
              <a:t>3</a:t>
            </a:r>
            <a:r>
              <a:rPr lang="ne-NP" dirty="0">
                <a:latin typeface="Calibri" panose="020F0502020204030204" pitchFamily="34" charset="0"/>
                <a:ea typeface="Calibri" panose="020F0502020204030204" pitchFamily="34" charset="0"/>
                <a:cs typeface="Kalimati" panose="00000400000000000000" pitchFamily="2"/>
              </a:rPr>
              <a:t> राखी परिवारको विस्तृत विवरण संकलन गर्नुपर्दछ </a:t>
            </a:r>
            <a:r>
              <a:rPr lang="ne-NP" sz="3600" dirty="0">
                <a:latin typeface="Calibri" panose="020F0502020204030204" pitchFamily="34" charset="0"/>
                <a:ea typeface="Calibri" panose="020F0502020204030204" pitchFamily="34" charset="0"/>
                <a:cs typeface="Kalimati" panose="00000400000000000000" pitchFamily="2"/>
              </a:rPr>
              <a:t>। </a:t>
            </a:r>
            <a:endParaRPr lang="en-US" sz="4400" dirty="0">
              <a:latin typeface="Calibri" panose="020F0502020204030204" pitchFamily="34" charset="0"/>
              <a:ea typeface="Calibri" panose="020F0502020204030204" pitchFamily="34" charset="0"/>
              <a:cs typeface="Mangal" panose="02040503050203030202" pitchFamily="18" charset="0"/>
            </a:endParaRPr>
          </a:p>
          <a:p>
            <a:pPr marL="0" marR="0" lvl="0" indent="0" algn="just">
              <a:lnSpc>
                <a:spcPct val="150000"/>
              </a:lnSpc>
              <a:spcBef>
                <a:spcPts val="0"/>
              </a:spcBef>
              <a:spcAft>
                <a:spcPts val="0"/>
              </a:spcAft>
              <a:buNone/>
            </a:pPr>
            <a:endParaRPr lang="en-US" sz="3600" dirty="0">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spTree>
    <p:extLst>
      <p:ext uri="{BB962C8B-B14F-4D97-AF65-F5344CB8AC3E}">
        <p14:creationId xmlns:p14="http://schemas.microsoft.com/office/powerpoint/2010/main" val="1658757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167640" y="747942"/>
            <a:ext cx="11856720" cy="5859233"/>
          </a:xfrm>
          <a:prstGeom prst="rect">
            <a:avLst/>
          </a:prstGeom>
        </p:spPr>
        <p:txBody>
          <a:bodyPr/>
          <a:lstStyle/>
          <a:p>
            <a:pPr algn="just">
              <a:lnSpc>
                <a:spcPct val="115000"/>
              </a:lnSpc>
              <a:spcBef>
                <a:spcPts val="0"/>
              </a:spcBef>
              <a:spcAft>
                <a:spcPts val="1000"/>
              </a:spcAft>
            </a:pPr>
            <a:r>
              <a:rPr lang="ne-NP" dirty="0">
                <a:latin typeface="Calibri" panose="020F0502020204030204" pitchFamily="34" charset="0"/>
                <a:ea typeface="Calibri" panose="020F0502020204030204" pitchFamily="34" charset="0"/>
                <a:cs typeface="Kalimati" panose="00000400000000000000" pitchFamily="2"/>
              </a:rPr>
              <a:t>व्यवसायिक प्रयोजनको होस्टेलको लागि व्यापार कोड </a:t>
            </a:r>
            <a:r>
              <a:rPr lang="en-GB" sz="3200" b="1" dirty="0">
                <a:solidFill>
                  <a:srgbClr val="0070C0"/>
                </a:solidFill>
                <a:latin typeface="Calibri" panose="020F0502020204030204" pitchFamily="34" charset="0"/>
                <a:ea typeface="Calibri" panose="020F0502020204030204" pitchFamily="34" charset="0"/>
                <a:cs typeface="Kalimati" panose="00000400000000000000" pitchFamily="2"/>
              </a:rPr>
              <a:t>2</a:t>
            </a:r>
            <a:r>
              <a:rPr lang="ne-NP" sz="3200" b="1"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latin typeface="Calibri" panose="020F0502020204030204" pitchFamily="34" charset="0"/>
                <a:ea typeface="Calibri" panose="020F0502020204030204" pitchFamily="34" charset="0"/>
                <a:cs typeface="Kalimati" panose="00000400000000000000" pitchFamily="2"/>
              </a:rPr>
              <a:t>लेख्ने तथा शैक्षिक संस्थाका होस्टेल संस्थागत अन्तर्गत कोड </a:t>
            </a:r>
            <a:r>
              <a:rPr lang="en-GB" b="1" dirty="0">
                <a:solidFill>
                  <a:srgbClr val="0070C0"/>
                </a:solidFill>
                <a:latin typeface="Calibri" panose="020F0502020204030204" pitchFamily="34" charset="0"/>
                <a:ea typeface="Calibri" panose="020F0502020204030204" pitchFamily="34" charset="0"/>
                <a:cs typeface="Kalimati" panose="00000400000000000000" pitchFamily="2"/>
              </a:rPr>
              <a:t>8</a:t>
            </a:r>
            <a:r>
              <a:rPr lang="ne-NP" dirty="0">
                <a:latin typeface="Calibri" panose="020F0502020204030204" pitchFamily="34" charset="0"/>
                <a:ea typeface="Calibri" panose="020F0502020204030204" pitchFamily="34" charset="0"/>
                <a:cs typeface="Kalimati" panose="00000400000000000000" pitchFamily="2"/>
              </a:rPr>
              <a:t> लेख्ने ।</a:t>
            </a:r>
            <a:endParaRPr lang="en-US" sz="3600" dirty="0">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Bef>
                <a:spcPts val="0"/>
              </a:spcBef>
            </a:pPr>
            <a:r>
              <a:rPr lang="ne-NP" dirty="0">
                <a:latin typeface="Calibri" panose="020F0502020204030204" pitchFamily="34" charset="0"/>
                <a:ea typeface="Calibri" panose="020F0502020204030204" pitchFamily="34" charset="0"/>
                <a:cs typeface="Kalimati" panose="00000400000000000000" pitchFamily="2"/>
              </a:rPr>
              <a:t>संस्थागत परिवारको परिवारमूली उक्त संस्थाको मूख्य व्यवस्थापकलाई मान्ने ।</a:t>
            </a:r>
            <a:endParaRPr lang="en-US" dirty="0">
              <a:latin typeface="Calibri" panose="020F0502020204030204" pitchFamily="34" charset="0"/>
              <a:ea typeface="Calibri" panose="020F0502020204030204" pitchFamily="34" charset="0"/>
              <a:cs typeface="Kalimati" panose="00000400000000000000" pitchFamily="2"/>
            </a:endParaRPr>
          </a:p>
          <a:p>
            <a:pPr algn="just">
              <a:lnSpc>
                <a:spcPct val="107000"/>
              </a:lnSpc>
              <a:spcBef>
                <a:spcPts val="0"/>
              </a:spcBef>
            </a:pPr>
            <a:r>
              <a:rPr lang="hi-IN" dirty="0">
                <a:latin typeface="Calibri" panose="020F0502020204030204" pitchFamily="34" charset="0"/>
                <a:ea typeface="Calibri" panose="020F0502020204030204" pitchFamily="34" charset="0"/>
                <a:cs typeface="Kalimati" panose="00000400000000000000" pitchFamily="2"/>
              </a:rPr>
              <a:t>सरकारी अनुदानबाट आवासीय घर निर्माण गरेको विवरण सङ्कलन सम्बन्धमा गणना गर्न लागिएको परिवारको त्यस आवास बाहेक अन्यत्र बनेको आवास यो परिवारबाट गणना नगर्दा छुट हुने अवस्था छ भने मात्र यहाँबाट गणना गर्ने ।</a:t>
            </a:r>
            <a:endParaRPr lang="en-US" dirty="0">
              <a:latin typeface="Calibri" panose="020F0502020204030204" pitchFamily="34" charset="0"/>
              <a:ea typeface="Calibri" panose="020F0502020204030204" pitchFamily="34" charset="0"/>
              <a:cs typeface="Kalimati" panose="00000400000000000000" pitchFamily="2"/>
            </a:endParaRPr>
          </a:p>
          <a:p>
            <a:pPr algn="just">
              <a:lnSpc>
                <a:spcPct val="107000"/>
              </a:lnSpc>
              <a:spcBef>
                <a:spcPts val="0"/>
              </a:spcBef>
            </a:pPr>
            <a:r>
              <a:rPr lang="hi-IN" dirty="0">
                <a:latin typeface="Calibri" panose="020F0502020204030204" pitchFamily="34" charset="0"/>
                <a:ea typeface="Calibri" panose="020F0502020204030204" pitchFamily="34" charset="0"/>
                <a:cs typeface="Kalimati" panose="00000400000000000000" pitchFamily="2"/>
              </a:rPr>
              <a:t>पूर्ण वा आंशिकरुपमा सरकारी अनुदान प्राप्त गरी बनाएको घर हो भने सरकारी अनुदान मान्ने । </a:t>
            </a:r>
          </a:p>
          <a:p>
            <a:pPr algn="just">
              <a:lnSpc>
                <a:spcPct val="107000"/>
              </a:lnSpc>
              <a:spcBef>
                <a:spcPts val="0"/>
              </a:spcBef>
            </a:pPr>
            <a:r>
              <a:rPr lang="hi-IN" dirty="0">
                <a:latin typeface="Calibri" panose="020F0502020204030204" pitchFamily="34" charset="0"/>
                <a:ea typeface="Calibri" panose="020F0502020204030204" pitchFamily="34" charset="0"/>
                <a:cs typeface="Kalimati" panose="00000400000000000000" pitchFamily="2"/>
              </a:rPr>
              <a:t>व्यक्तिको संयुक्त बैंक खाता भएमा पनि भए सरह नै मान्ने ।तर संस्थागत खातालार्इ व्यक्तिको खाता भएको नमान्ने ।</a:t>
            </a:r>
          </a:p>
          <a:p>
            <a:pPr algn="just">
              <a:lnSpc>
                <a:spcPct val="107000"/>
              </a:lnSpc>
              <a:spcBef>
                <a:spcPts val="0"/>
              </a:spcBef>
            </a:pPr>
            <a:r>
              <a:rPr lang="hi-IN" dirty="0">
                <a:latin typeface="Calibri" panose="020F0502020204030204" pitchFamily="34" charset="0"/>
                <a:ea typeface="Calibri" panose="020F0502020204030204" pitchFamily="34" charset="0"/>
                <a:cs typeface="Kalimati" panose="00000400000000000000" pitchFamily="2"/>
              </a:rPr>
              <a:t>मन्टेश्वरी तालिमलार्इ व्यवसायिक तालिम नमान्ने । सुपरिवेक्षक पुस्तिकाको पेज ५३ मा भएको उदाहरणबाट मन्टेश्वरी तालिम हटाउने ।</a:t>
            </a:r>
          </a:p>
          <a:p>
            <a:pPr marL="0" marR="0" lvl="0" indent="0" algn="just">
              <a:lnSpc>
                <a:spcPct val="107000"/>
              </a:lnSpc>
              <a:spcBef>
                <a:spcPts val="0"/>
              </a:spcBef>
              <a:spcAft>
                <a:spcPts val="0"/>
              </a:spcAft>
              <a:buNone/>
            </a:pPr>
            <a:endParaRPr lang="hi-IN" dirty="0">
              <a:latin typeface="Calibri" panose="020F0502020204030204" pitchFamily="34" charset="0"/>
              <a:ea typeface="Calibri" panose="020F0502020204030204" pitchFamily="34" charset="0"/>
              <a:cs typeface="Kalimati" panose="00000400000000000000" pitchFamily="2"/>
            </a:endParaRPr>
          </a:p>
          <a:p>
            <a:pPr marL="0" marR="0" lvl="0" indent="0" algn="just">
              <a:lnSpc>
                <a:spcPct val="107000"/>
              </a:lnSpc>
              <a:spcBef>
                <a:spcPts val="0"/>
              </a:spcBef>
              <a:spcAft>
                <a:spcPts val="0"/>
              </a:spcAft>
              <a:buNone/>
            </a:pP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spTree>
    <p:extLst>
      <p:ext uri="{BB962C8B-B14F-4D97-AF65-F5344CB8AC3E}">
        <p14:creationId xmlns:p14="http://schemas.microsoft.com/office/powerpoint/2010/main" val="1339182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D640-CAB4-42E0-B6A9-B06098405ACC}"/>
              </a:ext>
            </a:extLst>
          </p:cNvPr>
          <p:cNvSpPr>
            <a:spLocks noGrp="1"/>
          </p:cNvSpPr>
          <p:nvPr>
            <p:ph type="title"/>
          </p:nvPr>
        </p:nvSpPr>
        <p:spPr>
          <a:xfrm>
            <a:off x="231820" y="2559638"/>
            <a:ext cx="8809150" cy="541676"/>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F8955411-5B9C-46EE-86E6-38F6D0A81B78}"/>
              </a:ext>
            </a:extLst>
          </p:cNvPr>
          <p:cNvSpPr>
            <a:spLocks noGrp="1"/>
          </p:cNvSpPr>
          <p:nvPr>
            <p:ph idx="1"/>
          </p:nvPr>
        </p:nvSpPr>
        <p:spPr>
          <a:xfrm>
            <a:off x="1" y="3193961"/>
            <a:ext cx="12191999" cy="3639981"/>
          </a:xfrm>
        </p:spPr>
        <p:txBody>
          <a:bodyPr/>
          <a:lstStyle/>
          <a:p>
            <a:pPr marL="457200" indent="-457200">
              <a:lnSpc>
                <a:spcPct val="150000"/>
              </a:lnSpc>
              <a:buAutoNum type="hindiNumPeriod"/>
            </a:pPr>
            <a:r>
              <a:rPr lang="ne-NP" sz="2400" dirty="0">
                <a:cs typeface="Kalimati" pitchFamily="2"/>
              </a:rPr>
              <a:t>आफैले चलन गरेको कृषि प्रयोजनको जग्गा भन्नाले के बुझिन्छ ?</a:t>
            </a:r>
          </a:p>
          <a:p>
            <a:pPr marL="457200" indent="-457200">
              <a:lnSpc>
                <a:spcPct val="150000"/>
              </a:lnSpc>
              <a:buAutoNum type="hindiNumPeriod"/>
            </a:pPr>
            <a:r>
              <a:rPr lang="ne-NP" sz="2400" dirty="0">
                <a:cs typeface="Kalimati" pitchFamily="2"/>
              </a:rPr>
              <a:t>परिवारले कृषि प्रयोजनको लागि चलन गरेको जग्गाको एकाइ फरक</a:t>
            </a:r>
            <a:r>
              <a:rPr lang="en-US" sz="2400" dirty="0">
                <a:cs typeface="Kalimati" pitchFamily="2"/>
              </a:rPr>
              <a:t> </a:t>
            </a:r>
            <a:r>
              <a:rPr lang="ne-NP" sz="2400" dirty="0">
                <a:cs typeface="Kalimati" pitchFamily="2"/>
              </a:rPr>
              <a:t>फरक भएमा के गर्नुपर्दछ </a:t>
            </a:r>
            <a:r>
              <a:rPr lang="en-US" sz="2400" dirty="0">
                <a:cs typeface="Kalimati" panose="00000400000000000000" pitchFamily="2"/>
              </a:rPr>
              <a:t>? </a:t>
            </a:r>
            <a:r>
              <a:rPr lang="ne-NP" sz="2400" dirty="0">
                <a:cs typeface="Kalimati" pitchFamily="2"/>
              </a:rPr>
              <a:t> </a:t>
            </a:r>
          </a:p>
          <a:p>
            <a:pPr marL="457200" indent="-457200">
              <a:lnSpc>
                <a:spcPct val="150000"/>
              </a:lnSpc>
              <a:buFont typeface="Arial" panose="020B0604020202020204" pitchFamily="34" charset="0"/>
              <a:buAutoNum type="hindiNumPeriod"/>
            </a:pPr>
            <a:r>
              <a:rPr lang="ne-NP" sz="2400" dirty="0">
                <a:cs typeface="Kalimati" pitchFamily="2"/>
              </a:rPr>
              <a:t>कुनै एक व्यावसायिक संस्थाले कुखुरा फर्म सञ्चालन गरेको छ भने उक्त विवरण लिनुपर्दछ कि पर्दैन </a:t>
            </a:r>
            <a:r>
              <a:rPr lang="en-US" sz="2400" dirty="0">
                <a:cs typeface="Kalimati" pitchFamily="2"/>
              </a:rPr>
              <a:t>?</a:t>
            </a:r>
            <a:endParaRPr lang="ne-NP" sz="2400" dirty="0">
              <a:cs typeface="Kalimati" pitchFamily="2"/>
            </a:endParaRPr>
          </a:p>
          <a:p>
            <a:pPr marL="457200" indent="-457200">
              <a:lnSpc>
                <a:spcPct val="150000"/>
              </a:lnSpc>
              <a:buFont typeface="Arial" panose="020B0604020202020204" pitchFamily="34" charset="0"/>
              <a:buAutoNum type="hindiNumPeriod"/>
            </a:pPr>
            <a:r>
              <a:rPr lang="ne-NP" sz="2400" dirty="0">
                <a:cs typeface="Kalimati" pitchFamily="2"/>
              </a:rPr>
              <a:t>परिवारले सरकारी अनुदान अन्तर्गत आवासीय घर निर्माण अन्तर्गत कस्ता कस्ता घर निर्माण भन्ने बुझिन्छ?</a:t>
            </a:r>
          </a:p>
          <a:p>
            <a:pPr marL="0" indent="0">
              <a:lnSpc>
                <a:spcPct val="150000"/>
              </a:lnSpc>
              <a:buNone/>
            </a:pPr>
            <a:endParaRPr lang="en-US" sz="2400" dirty="0">
              <a:cs typeface="Kalimati" pitchFamily="2"/>
            </a:endParaRPr>
          </a:p>
          <a:p>
            <a:pPr marL="457200" indent="-457200">
              <a:lnSpc>
                <a:spcPct val="150000"/>
              </a:lnSpc>
              <a:buAutoNum type="hindiNumPeriod"/>
            </a:pPr>
            <a:endParaRPr lang="ne-NP" sz="2400" dirty="0">
              <a:cs typeface="Kalimati" pitchFamily="2"/>
            </a:endParaRPr>
          </a:p>
          <a:p>
            <a:pPr marL="0" indent="0">
              <a:buNone/>
            </a:pPr>
            <a:endParaRPr lang="ne-NP" dirty="0">
              <a:cs typeface="Kalimati" panose="00000400000000000000" pitchFamily="2"/>
            </a:endParaRPr>
          </a:p>
          <a:p>
            <a:endParaRPr lang="en-US" dirty="0"/>
          </a:p>
          <a:p>
            <a:endParaRPr lang="en-US" dirty="0"/>
          </a:p>
        </p:txBody>
      </p:sp>
      <p:sp>
        <p:nvSpPr>
          <p:cNvPr id="4" name="Slide Number Placeholder 3">
            <a:extLst>
              <a:ext uri="{FF2B5EF4-FFF2-40B4-BE49-F238E27FC236}">
                <a16:creationId xmlns:a16="http://schemas.microsoft.com/office/drawing/2014/main" id="{4AAEC1A6-F917-483B-A303-B35FE69E4218}"/>
              </a:ext>
            </a:extLst>
          </p:cNvPr>
          <p:cNvSpPr>
            <a:spLocks noGrp="1"/>
          </p:cNvSpPr>
          <p:nvPr>
            <p:ph type="sldNum" sz="quarter" idx="12"/>
          </p:nvPr>
        </p:nvSpPr>
        <p:spPr>
          <a:xfrm>
            <a:off x="11618844" y="6464609"/>
            <a:ext cx="523124" cy="352403"/>
          </a:xfrm>
        </p:spPr>
        <p:txBody>
          <a:bodyPr/>
          <a:lstStyle/>
          <a:p>
            <a:pPr algn="r"/>
            <a:fld id="{26402401-4522-4C0F-A737-197EB07E49FF}" type="slidenum">
              <a:rPr lang="en-US" sz="1800">
                <a:latin typeface="Fontasy Himali" panose="04020500000000000000" pitchFamily="82" charset="0"/>
                <a:cs typeface="+mn-cs"/>
              </a:rPr>
              <a:pPr algn="r"/>
              <a:t>30</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899E95E-9544-4E43-963F-F7C832320DC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62906C3-437E-4EB6-A9AB-C9FC4A2C75E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7" name="Rectangle 6"/>
          <p:cNvSpPr/>
          <p:nvPr/>
        </p:nvSpPr>
        <p:spPr>
          <a:xfrm>
            <a:off x="-1" y="749002"/>
            <a:ext cx="11307651" cy="1815882"/>
          </a:xfrm>
          <a:prstGeom prst="rect">
            <a:avLst/>
          </a:prstGeom>
        </p:spPr>
        <p:txBody>
          <a:bodyPr wrap="square">
            <a:spAutoFit/>
          </a:bodyPr>
          <a:lstStyle/>
          <a:p>
            <a:r>
              <a:rPr lang="en-US" sz="2800" b="1" dirty="0">
                <a:latin typeface="Calibri" panose="020F0502020204030204" pitchFamily="34" charset="0"/>
                <a:ea typeface="Calibri" panose="020F0502020204030204" pitchFamily="34" charset="0"/>
                <a:cs typeface="Kalimati" panose="00000400000000000000" pitchFamily="2"/>
              </a:rPr>
              <a:t>                      </a:t>
            </a:r>
            <a:r>
              <a:rPr lang="hi-IN" sz="2800" b="1" dirty="0">
                <a:latin typeface="Calibri" panose="020F0502020204030204" pitchFamily="34" charset="0"/>
                <a:ea typeface="Calibri" panose="020F0502020204030204" pitchFamily="34" charset="0"/>
                <a:cs typeface="Kalimati" panose="00000400000000000000" pitchFamily="2"/>
              </a:rPr>
              <a:t>कक्षा कार्य तथा छलफल</a:t>
            </a:r>
            <a:endParaRPr lang="en-US" sz="2800" b="1" dirty="0">
              <a:latin typeface="Calibri" panose="020F0502020204030204" pitchFamily="34" charset="0"/>
              <a:ea typeface="Calibri" panose="020F0502020204030204" pitchFamily="34" charset="0"/>
              <a:cs typeface="Kalimati" panose="00000400000000000000" pitchFamily="2"/>
            </a:endParaRPr>
          </a:p>
          <a:p>
            <a:br>
              <a:rPr lang="hi-IN" dirty="0"/>
            </a:br>
            <a:r>
              <a:rPr lang="hi-IN" sz="2400" dirty="0">
                <a:cs typeface="Kalimati" pitchFamily="2"/>
              </a:rPr>
              <a:t>आफ्नो</a:t>
            </a:r>
            <a:r>
              <a:rPr lang="hi-IN" dirty="0"/>
              <a:t> </a:t>
            </a:r>
            <a:r>
              <a:rPr lang="hi-IN" sz="2400" dirty="0">
                <a:cs typeface="Kalimati" pitchFamily="2"/>
              </a:rPr>
              <a:t>परिवारको विवरण महल ८ देखि २०  सम्म नमुना प्रश्नावलीमा भर्नुहोस् ।</a:t>
            </a:r>
          </a:p>
          <a:p>
            <a:r>
              <a:rPr lang="hi-IN" sz="2400" dirty="0">
                <a:cs typeface="Kalimati" pitchFamily="2"/>
              </a:rPr>
              <a:t>विवरण भर्दा देखिएका समस्या केही भएमा छलफलका लागि पालैपालो राख्नुहोस् </a:t>
            </a:r>
            <a:r>
              <a:rPr lang="hi-IN" dirty="0"/>
              <a:t>।</a:t>
            </a:r>
          </a:p>
          <a:p>
            <a:endParaRPr lang="en-US" dirty="0"/>
          </a:p>
        </p:txBody>
      </p:sp>
    </p:spTree>
    <p:extLst>
      <p:ext uri="{BB962C8B-B14F-4D97-AF65-F5344CB8AC3E}">
        <p14:creationId xmlns:p14="http://schemas.microsoft.com/office/powerpoint/2010/main" val="3834255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C2BAD-B4F1-4ABD-A489-1ABEB4806B6D}"/>
              </a:ext>
            </a:extLst>
          </p:cNvPr>
          <p:cNvSpPr>
            <a:spLocks noGrp="1"/>
          </p:cNvSpPr>
          <p:nvPr>
            <p:ph type="title"/>
          </p:nvPr>
        </p:nvSpPr>
        <p:spPr>
          <a:xfrm>
            <a:off x="0" y="688157"/>
            <a:ext cx="12192000" cy="612742"/>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2FC3E40F-C433-4E8F-8DAD-7A6237697F65}"/>
              </a:ext>
            </a:extLst>
          </p:cNvPr>
          <p:cNvSpPr>
            <a:spLocks noGrp="1"/>
          </p:cNvSpPr>
          <p:nvPr>
            <p:ph idx="1"/>
          </p:nvPr>
        </p:nvSpPr>
        <p:spPr>
          <a:xfrm>
            <a:off x="-1" y="1235216"/>
            <a:ext cx="12141969" cy="4747801"/>
          </a:xfrm>
        </p:spPr>
        <p:txBody>
          <a:bodyPr/>
          <a:lstStyle/>
          <a:p>
            <a:pPr marL="0" indent="0" algn="just">
              <a:lnSpc>
                <a:spcPct val="150000"/>
              </a:lnSpc>
              <a:buNone/>
            </a:pPr>
            <a:r>
              <a:rPr lang="ne-NP" sz="2400" b="1" dirty="0">
                <a:solidFill>
                  <a:srgbClr val="0000FF"/>
                </a:solidFill>
                <a:cs typeface="Kalimati" panose="00000400000000000000" pitchFamily="2"/>
              </a:rPr>
              <a:t>१.</a:t>
            </a:r>
            <a:r>
              <a:rPr lang="ne-NP" sz="2400" dirty="0">
                <a:cs typeface="Kalimati" panose="00000400000000000000" pitchFamily="2"/>
              </a:rPr>
              <a:t> </a:t>
            </a:r>
            <a:r>
              <a:rPr lang="ne-NP" sz="2400" b="1" dirty="0">
                <a:solidFill>
                  <a:srgbClr val="0000FF"/>
                </a:solidFill>
                <a:cs typeface="Kalimati" panose="00000400000000000000" pitchFamily="2"/>
              </a:rPr>
              <a:t>आफैले चलन गरेको </a:t>
            </a:r>
            <a:r>
              <a:rPr lang="ne-NP" sz="2400" b="1">
                <a:solidFill>
                  <a:srgbClr val="0000FF"/>
                </a:solidFill>
                <a:cs typeface="Kalimati" panose="00000400000000000000" pitchFamily="2"/>
              </a:rPr>
              <a:t>कृषि प्रयोजनको </a:t>
            </a:r>
            <a:r>
              <a:rPr lang="ne-NP" sz="2400" b="1" dirty="0">
                <a:solidFill>
                  <a:srgbClr val="0000FF"/>
                </a:solidFill>
                <a:cs typeface="Kalimati" panose="00000400000000000000" pitchFamily="2"/>
              </a:rPr>
              <a:t>जग्गा भन्नाले के बुझिन्छ ? </a:t>
            </a:r>
          </a:p>
          <a:p>
            <a:pPr marL="0" indent="0" algn="just">
              <a:lnSpc>
                <a:spcPct val="150000"/>
              </a:lnSpc>
              <a:buNone/>
            </a:pPr>
            <a:r>
              <a:rPr lang="ne-NP" sz="2400" b="1" dirty="0">
                <a:solidFill>
                  <a:srgbClr val="0000FF"/>
                </a:solidFill>
                <a:cs typeface="Kalimati" panose="00000400000000000000" pitchFamily="2"/>
              </a:rPr>
              <a:t>उत्तर:</a:t>
            </a:r>
            <a:r>
              <a:rPr lang="ne-NP" sz="2400" dirty="0">
                <a:solidFill>
                  <a:srgbClr val="0070C0"/>
                </a:solidFill>
                <a:cs typeface="Kalimati" panose="00000400000000000000" pitchFamily="2"/>
              </a:rPr>
              <a:t> </a:t>
            </a:r>
            <a:r>
              <a:rPr lang="ne-NP" sz="2400" dirty="0">
                <a:cs typeface="Kalimati" panose="00000400000000000000" pitchFamily="2"/>
              </a:rPr>
              <a:t>आफैले चलन गरेको कृषि प्रयोग को जग्गा भन्नाले (खेतीपाती वा कृषि कार्यका लागि आफैले उपभोग गरेको जग्गालाई बुझाउँछ । यस अन्तर्गत आफ्नो जग्गा आफैंले उपभोग गरेको र अरूको जग्गा आफूले उपभोग गरेको भए सोजग्गा समेत समावेश गर्नुपर्छ ।</a:t>
            </a:r>
          </a:p>
          <a:p>
            <a:pPr marL="0" indent="0">
              <a:lnSpc>
                <a:spcPct val="150000"/>
              </a:lnSpc>
              <a:buNone/>
            </a:pPr>
            <a:r>
              <a:rPr lang="ne-NP" sz="2400" b="1" dirty="0">
                <a:solidFill>
                  <a:srgbClr val="0000FF"/>
                </a:solidFill>
                <a:cs typeface="Kalimati" panose="00000400000000000000" pitchFamily="2"/>
              </a:rPr>
              <a:t>२. परिवारले कृषि प्रयोजनको लागि चलन गरेको जग्गाको </a:t>
            </a:r>
            <a:r>
              <a:rPr lang="ne-NP" sz="2400" b="1">
                <a:solidFill>
                  <a:srgbClr val="0000FF"/>
                </a:solidFill>
                <a:cs typeface="Kalimati" panose="00000400000000000000" pitchFamily="2"/>
              </a:rPr>
              <a:t>एकाइ फरकफरक </a:t>
            </a:r>
            <a:r>
              <a:rPr lang="ne-NP" sz="2400" b="1" dirty="0">
                <a:solidFill>
                  <a:srgbClr val="0000FF"/>
                </a:solidFill>
                <a:cs typeface="Kalimati" panose="00000400000000000000" pitchFamily="2"/>
              </a:rPr>
              <a:t>भएमा के गर्नुपर्दछ </a:t>
            </a:r>
            <a:r>
              <a:rPr lang="en-US" sz="2400" b="1" dirty="0">
                <a:solidFill>
                  <a:srgbClr val="0000FF"/>
                </a:solidFill>
                <a:cs typeface="Kalimati" panose="00000400000000000000" pitchFamily="2"/>
              </a:rPr>
              <a:t>? </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घरपरिवार सूचीकरण गर्न लागेको गा.पा.</a:t>
            </a:r>
            <a:r>
              <a:rPr lang="en-US" sz="2400" dirty="0">
                <a:cs typeface="Kalimati" panose="00000400000000000000" pitchFamily="2"/>
              </a:rPr>
              <a:t>/</a:t>
            </a:r>
            <a:r>
              <a:rPr lang="ne-NP" sz="2400" dirty="0">
                <a:cs typeface="Kalimati" panose="00000400000000000000" pitchFamily="2"/>
              </a:rPr>
              <a:t>न.पा.मा जग्गाको नापका लागि प्रयोग </a:t>
            </a:r>
            <a:r>
              <a:rPr lang="ne-NP" sz="2400">
                <a:cs typeface="Kalimati" panose="00000400000000000000" pitchFamily="2"/>
              </a:rPr>
              <a:t>भएको एकाई </a:t>
            </a:r>
            <a:r>
              <a:rPr lang="ne-NP" sz="2400" dirty="0">
                <a:cs typeface="Kalimati" panose="00000400000000000000" pitchFamily="2"/>
              </a:rPr>
              <a:t>लेख्नुपर्दछ । यदि कुनै परिवारले चलन गरेको </a:t>
            </a:r>
            <a:r>
              <a:rPr lang="ne-NP" sz="2400">
                <a:cs typeface="Kalimati" panose="00000400000000000000" pitchFamily="2"/>
              </a:rPr>
              <a:t>जग्गाको एकाई </a:t>
            </a:r>
            <a:r>
              <a:rPr lang="ne-NP" sz="2400" dirty="0">
                <a:cs typeface="Kalimati" panose="00000400000000000000" pitchFamily="2"/>
              </a:rPr>
              <a:t>फरक भएमा वा दुबै एकाइका भएमा उक्त गा.पा.</a:t>
            </a:r>
            <a:r>
              <a:rPr lang="en-US" sz="2400" dirty="0">
                <a:cs typeface="Kalimati" panose="00000400000000000000" pitchFamily="2"/>
              </a:rPr>
              <a:t>/</a:t>
            </a:r>
            <a:r>
              <a:rPr lang="ne-NP" sz="2400" dirty="0">
                <a:cs typeface="Kalimati" panose="00000400000000000000" pitchFamily="2"/>
              </a:rPr>
              <a:t>न.पा.मा प्रचलित एकाइमा परिवर्तन गरी लेख्नुपर्दछ । परिवारले यस गा.पा.</a:t>
            </a:r>
            <a:r>
              <a:rPr lang="en-US" sz="2400" dirty="0">
                <a:cs typeface="Kalimati" panose="00000400000000000000" pitchFamily="2"/>
              </a:rPr>
              <a:t>/</a:t>
            </a:r>
            <a:r>
              <a:rPr lang="ne-NP" sz="2400" dirty="0">
                <a:cs typeface="Kalimati" panose="00000400000000000000" pitchFamily="2"/>
              </a:rPr>
              <a:t>न.पा. भन्दा बाहिर चलन गरेको जग्गाको एकाइ फरक बताउन सक्ने कुरामा ध्यान दिनुपर्दछ ।</a:t>
            </a:r>
            <a:endParaRPr lang="en-US" sz="2400" dirty="0">
              <a:cs typeface="Kalimati" panose="00000400000000000000" pitchFamily="2"/>
            </a:endParaRPr>
          </a:p>
          <a:p>
            <a:pPr marL="0" indent="0" algn="just">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7E7D334E-661D-4812-A3D8-B075DBED4430}"/>
              </a:ext>
            </a:extLst>
          </p:cNvPr>
          <p:cNvSpPr>
            <a:spLocks noGrp="1"/>
          </p:cNvSpPr>
          <p:nvPr>
            <p:ph type="sldNum" sz="quarter" idx="12"/>
          </p:nvPr>
        </p:nvSpPr>
        <p:spPr>
          <a:xfrm>
            <a:off x="11559210" y="6440557"/>
            <a:ext cx="582758" cy="376455"/>
          </a:xfrm>
        </p:spPr>
        <p:txBody>
          <a:bodyPr/>
          <a:lstStyle/>
          <a:p>
            <a:pPr algn="r"/>
            <a:fld id="{26402401-4522-4C0F-A737-197EB07E49FF}" type="slidenum">
              <a:rPr lang="en-US" sz="1800">
                <a:latin typeface="Fontasy Himali" panose="04020500000000000000" pitchFamily="82" charset="0"/>
                <a:cs typeface="+mn-cs"/>
              </a:rPr>
              <a:pPr algn="r"/>
              <a:t>31</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3371815-1169-4F25-8BA5-6252918B47DD}"/>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869A3BD-3023-415D-B10C-669A6950032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750518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FE73D-6588-4770-BE6F-A86A663B665E}"/>
              </a:ext>
            </a:extLst>
          </p:cNvPr>
          <p:cNvSpPr>
            <a:spLocks noGrp="1"/>
          </p:cNvSpPr>
          <p:nvPr>
            <p:ph type="title"/>
          </p:nvPr>
        </p:nvSpPr>
        <p:spPr>
          <a:xfrm>
            <a:off x="0" y="654518"/>
            <a:ext cx="12192000" cy="541676"/>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A2318848-243D-42A1-91B1-95974C3CA642}"/>
              </a:ext>
            </a:extLst>
          </p:cNvPr>
          <p:cNvSpPr>
            <a:spLocks noGrp="1"/>
          </p:cNvSpPr>
          <p:nvPr>
            <p:ph idx="1"/>
          </p:nvPr>
        </p:nvSpPr>
        <p:spPr>
          <a:xfrm>
            <a:off x="228937" y="1109122"/>
            <a:ext cx="11893489" cy="2381053"/>
          </a:xfrm>
        </p:spPr>
        <p:txBody>
          <a:bodyPr/>
          <a:lstStyle/>
          <a:p>
            <a:pPr marL="0" indent="0">
              <a:lnSpc>
                <a:spcPct val="150000"/>
              </a:lnSpc>
              <a:buNone/>
            </a:pPr>
            <a:r>
              <a:rPr lang="ne-NP" sz="2200" b="1" dirty="0">
                <a:solidFill>
                  <a:srgbClr val="0000FF"/>
                </a:solidFill>
                <a:cs typeface="Kalimati" panose="00000400000000000000" pitchFamily="2"/>
              </a:rPr>
              <a:t>३. कुनै एक व्यावसायिक संस्थाले कुखुरा फर्म सञ्चालन गरेको छ भने उक्त विवरण लिनुपर्दछ कि पर्दैन </a:t>
            </a:r>
            <a:r>
              <a:rPr lang="en-US" sz="2200" b="1" dirty="0">
                <a:solidFill>
                  <a:srgbClr val="0000FF"/>
                </a:solidFill>
                <a:cs typeface="Kalimati" panose="00000400000000000000" pitchFamily="2"/>
              </a:rPr>
              <a:t>?</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कुनै व्यावसायिक संस्थाले कुखुरा फर्म वा अन्य कुनै कृषि क्रियाकलाप सञ्चालन गरेको छ भने त्यसलाई समावेश गर्नुपर्दैन । तर कुनै एक परिवारले गरेको जतिसुकै ठूलो सानो व्यावसायिक कृषि क्रियाकलापको विवरण भने लिनुपर्दछ ।</a:t>
            </a:r>
            <a:endParaRPr lang="en-US" dirty="0"/>
          </a:p>
          <a:p>
            <a:endParaRPr lang="en-US" dirty="0"/>
          </a:p>
        </p:txBody>
      </p:sp>
      <p:sp>
        <p:nvSpPr>
          <p:cNvPr id="4" name="Slide Number Placeholder 3">
            <a:extLst>
              <a:ext uri="{FF2B5EF4-FFF2-40B4-BE49-F238E27FC236}">
                <a16:creationId xmlns:a16="http://schemas.microsoft.com/office/drawing/2014/main" id="{895C804C-7D5F-48BE-8EC1-B217CB1E0174}"/>
              </a:ext>
            </a:extLst>
          </p:cNvPr>
          <p:cNvSpPr>
            <a:spLocks noGrp="1"/>
          </p:cNvSpPr>
          <p:nvPr>
            <p:ph type="sldNum" sz="quarter" idx="12"/>
          </p:nvPr>
        </p:nvSpPr>
        <p:spPr>
          <a:xfrm>
            <a:off x="11589026" y="6490252"/>
            <a:ext cx="552941" cy="326760"/>
          </a:xfrm>
        </p:spPr>
        <p:txBody>
          <a:bodyPr/>
          <a:lstStyle/>
          <a:p>
            <a:pPr algn="r"/>
            <a:fld id="{26402401-4522-4C0F-A737-197EB07E49FF}" type="slidenum">
              <a:rPr lang="en-US" sz="1800">
                <a:latin typeface="Fontasy Himali" panose="04020500000000000000" pitchFamily="82" charset="0"/>
                <a:cs typeface="+mn-cs"/>
              </a:rPr>
              <a:pPr algn="r"/>
              <a:t>32</a:t>
            </a:fld>
            <a:endParaRPr lang="en-US" sz="180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BA3762C-C26D-4FB5-9888-3A1327CEF8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6F396EA-1EF0-454C-B9D6-3CEACFAA9395}"/>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
        <p:nvSpPr>
          <p:cNvPr id="7" name="Content Placeholder 6">
            <a:extLst>
              <a:ext uri="{FF2B5EF4-FFF2-40B4-BE49-F238E27FC236}">
                <a16:creationId xmlns:a16="http://schemas.microsoft.com/office/drawing/2014/main" id="{56635010-EFAC-48FA-8221-1421BBA51961}"/>
              </a:ext>
            </a:extLst>
          </p:cNvPr>
          <p:cNvSpPr txBox="1">
            <a:spLocks/>
          </p:cNvSpPr>
          <p:nvPr/>
        </p:nvSpPr>
        <p:spPr>
          <a:xfrm>
            <a:off x="69574" y="3464415"/>
            <a:ext cx="12052852" cy="3369526"/>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ne-NP" sz="2200" b="1" dirty="0">
                <a:solidFill>
                  <a:srgbClr val="0000FF"/>
                </a:solidFill>
                <a:cs typeface="Kalimati" panose="00000400000000000000" pitchFamily="2"/>
              </a:rPr>
              <a:t>४. परिवारले सरकारी अनुदान अन्तर्गत आवासीय घर निर्माण अन्तर्गत कस्ता कस्ता घर निर्माण भन्ने बुझिन्छ?</a:t>
            </a:r>
          </a:p>
          <a:p>
            <a:pPr marL="0" indent="0" algn="just">
              <a:lnSpc>
                <a:spcPct val="150000"/>
              </a:lnSpc>
              <a:buNone/>
            </a:pPr>
            <a:r>
              <a:rPr lang="ne-NP" sz="2400" b="1" dirty="0">
                <a:solidFill>
                  <a:srgbClr val="0000FF"/>
                </a:solidFill>
                <a:cs typeface="Kalimati" panose="00000400000000000000" pitchFamily="2"/>
              </a:rPr>
              <a:t>उत्तर: </a:t>
            </a:r>
            <a:r>
              <a:rPr lang="ne-NP" sz="2400" dirty="0">
                <a:cs typeface="Kalimati" panose="00000400000000000000" pitchFamily="2"/>
              </a:rPr>
              <a:t>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भन्ने बुझिन्छ।यस अन्तर्गत संघीय, प्रदेश र स्थानीय सरकार र मातहतका कार्यालयहरुले पूर्ण वा आंशिकरुपमा प्रदान गरेको अनुदान सबै पर्दछ । </a:t>
            </a:r>
          </a:p>
        </p:txBody>
      </p:sp>
    </p:spTree>
    <p:extLst>
      <p:ext uri="{BB962C8B-B14F-4D97-AF65-F5344CB8AC3E}">
        <p14:creationId xmlns:p14="http://schemas.microsoft.com/office/powerpoint/2010/main" val="566204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BAE6-A77C-472B-B2FF-6AF573B1AA6C}"/>
              </a:ext>
            </a:extLst>
          </p:cNvPr>
          <p:cNvSpPr>
            <a:spLocks noGrp="1"/>
          </p:cNvSpPr>
          <p:nvPr>
            <p:ph type="title"/>
          </p:nvPr>
        </p:nvSpPr>
        <p:spPr/>
        <p:txBody>
          <a:bodyPr/>
          <a:lstStyle/>
          <a:p>
            <a:pPr algn="ctr"/>
            <a:r>
              <a:rPr lang="ne-NP" sz="2800" b="1" dirty="0">
                <a:cs typeface="Kalimati" pitchFamily="2"/>
              </a:rPr>
              <a:t>सारांश तथा निष्कर्ष</a:t>
            </a:r>
            <a:br>
              <a:rPr lang="ne-NP" b="1" dirty="0">
                <a:solidFill>
                  <a:srgbClr val="002060"/>
                </a:solidFill>
                <a:cs typeface="Kalimati" pitchFamily="2"/>
              </a:rPr>
            </a:br>
            <a:endParaRPr lang="en-US" dirty="0"/>
          </a:p>
        </p:txBody>
      </p:sp>
      <p:sp>
        <p:nvSpPr>
          <p:cNvPr id="3" name="Content Placeholder 2">
            <a:extLst>
              <a:ext uri="{FF2B5EF4-FFF2-40B4-BE49-F238E27FC236}">
                <a16:creationId xmlns:a16="http://schemas.microsoft.com/office/drawing/2014/main" id="{DAED5F86-8A72-4EA5-808E-8045072CDB40}"/>
              </a:ext>
            </a:extLst>
          </p:cNvPr>
          <p:cNvSpPr>
            <a:spLocks noGrp="1"/>
          </p:cNvSpPr>
          <p:nvPr>
            <p:ph idx="1"/>
          </p:nvPr>
        </p:nvSpPr>
        <p:spPr>
          <a:xfrm>
            <a:off x="566530" y="1585640"/>
            <a:ext cx="10787270" cy="4258187"/>
          </a:xfrm>
        </p:spPr>
        <p:txBody>
          <a:bodyPr/>
          <a:lstStyle/>
          <a:p>
            <a:pPr marL="0" indent="0">
              <a:lnSpc>
                <a:spcPct val="150000"/>
              </a:lnSpc>
              <a:buNone/>
            </a:pPr>
            <a:r>
              <a:rPr lang="ne-NP" sz="2400" b="1" dirty="0">
                <a:cs typeface="Kalimati" pitchFamily="2"/>
              </a:rPr>
              <a:t>१. परिवारमूलीको नाम र थर</a:t>
            </a:r>
          </a:p>
          <a:p>
            <a:pPr marL="0" indent="0">
              <a:lnSpc>
                <a:spcPct val="150000"/>
              </a:lnSpc>
              <a:buNone/>
            </a:pPr>
            <a:r>
              <a:rPr lang="ne-NP" sz="2400" b="1" dirty="0">
                <a:cs typeface="Kalimati" pitchFamily="2"/>
              </a:rPr>
              <a:t>२. परिवारमा अक्सर बसोबास गर्ने सदस्य संख्याः पुरूष, महिला, अन्य लिङ्गी </a:t>
            </a:r>
            <a:endParaRPr lang="en-US" sz="2400" b="1" dirty="0">
              <a:cs typeface="Kalimati" pitchFamily="2"/>
            </a:endParaRPr>
          </a:p>
          <a:p>
            <a:pPr marL="0" indent="0">
              <a:lnSpc>
                <a:spcPct val="150000"/>
              </a:lnSpc>
              <a:buNone/>
            </a:pPr>
            <a:r>
              <a:rPr lang="ne-NP" sz="2400" b="1" dirty="0">
                <a:cs typeface="Kalimati" pitchFamily="2"/>
              </a:rPr>
              <a:t>३. परिवार आफैंले चलन गरेको कृषि प्रयोजनको जग्गा र कृषि प्रयोजनको जम्मा जग्गाको क्षेत्रफल, कृषि प्रयोजनका लागि पालेका पशुपन्छी </a:t>
            </a:r>
          </a:p>
          <a:p>
            <a:pPr marL="0" indent="0">
              <a:lnSpc>
                <a:spcPct val="150000"/>
              </a:lnSpc>
              <a:buNone/>
            </a:pPr>
            <a:r>
              <a:rPr lang="ne-NP" sz="2400" b="1" dirty="0">
                <a:cs typeface="Kalimati" pitchFamily="2"/>
              </a:rPr>
              <a:t>४. सरकारी अनुदान अन्तर्गत आवासीय घर निर्माण</a:t>
            </a:r>
            <a:r>
              <a:rPr lang="en-US" sz="2400" b="1" dirty="0">
                <a:cs typeface="Kalimati" pitchFamily="2"/>
              </a:rPr>
              <a:t>, </a:t>
            </a:r>
            <a:r>
              <a:rPr lang="ne-NP" sz="2400" b="1" dirty="0">
                <a:cs typeface="Kalimati" pitchFamily="2"/>
              </a:rPr>
              <a:t>बैंक वा वित्तीय संस्थामा खाता, प्राविधिक तथा व्यावसायिक शिक्षा वा तालिम</a:t>
            </a:r>
            <a:r>
              <a:rPr lang="en-US" sz="2400" b="1" dirty="0">
                <a:cs typeface="Kalimati" pitchFamily="2"/>
              </a:rPr>
              <a:t>, </a:t>
            </a:r>
            <a:r>
              <a:rPr lang="ne-NP" sz="2400" b="1" dirty="0">
                <a:cs typeface="Kalimati" pitchFamily="2"/>
              </a:rPr>
              <a:t>बैंक, सहकारी संस्था वा वित्तीय संस्थाबाट ऋण सुविधा </a:t>
            </a:r>
            <a:r>
              <a:rPr lang="ne-NP" sz="2400" dirty="0">
                <a:latin typeface="Preeti" pitchFamily="2" charset="0"/>
                <a:cs typeface="Kalimati" panose="00000400000000000000" pitchFamily="2"/>
              </a:rPr>
              <a:t>।</a:t>
            </a:r>
            <a:endParaRPr lang="en-US" dirty="0"/>
          </a:p>
        </p:txBody>
      </p:sp>
      <p:sp>
        <p:nvSpPr>
          <p:cNvPr id="4" name="Slide Number Placeholder 3">
            <a:extLst>
              <a:ext uri="{FF2B5EF4-FFF2-40B4-BE49-F238E27FC236}">
                <a16:creationId xmlns:a16="http://schemas.microsoft.com/office/drawing/2014/main" id="{52C59F33-9F94-49D0-8825-7B1AABBC5D89}"/>
              </a:ext>
            </a:extLst>
          </p:cNvPr>
          <p:cNvSpPr>
            <a:spLocks noGrp="1"/>
          </p:cNvSpPr>
          <p:nvPr>
            <p:ph type="sldNum" sz="quarter" idx="12"/>
          </p:nvPr>
        </p:nvSpPr>
        <p:spPr>
          <a:xfrm>
            <a:off x="11519452" y="6420679"/>
            <a:ext cx="622515" cy="396334"/>
          </a:xfrm>
        </p:spPr>
        <p:txBody>
          <a:bodyPr/>
          <a:lstStyle/>
          <a:p>
            <a:pPr algn="r"/>
            <a:fld id="{26402401-4522-4C0F-A737-197EB07E49FF}" type="slidenum">
              <a:rPr lang="en-US" sz="1800">
                <a:latin typeface="Fontasy Himali" panose="04020500000000000000" pitchFamily="82" charset="0"/>
                <a:cs typeface="+mn-cs"/>
              </a:rPr>
              <a:pPr algn="r"/>
              <a:t>33</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20279B6-DD49-43D9-A8A0-C6740B33B2B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754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738611" cy="1323439"/>
          </a:xfrm>
          <a:prstGeom prst="rect">
            <a:avLst/>
          </a:prstGeom>
        </p:spPr>
        <p:txBody>
          <a:bodyPr wrap="square">
            <a:spAutoFit/>
          </a:bodyPr>
          <a:lstStyle/>
          <a:p>
            <a:pPr algn="ctr">
              <a:lnSpc>
                <a:spcPct val="150000"/>
              </a:lnSpc>
            </a:pPr>
            <a:r>
              <a:rPr lang="ne-NP" sz="3200" b="1" dirty="0">
                <a:solidFill>
                  <a:srgbClr val="142DAC"/>
                </a:solidFill>
                <a:latin typeface="Kokila" panose="020B0604020202020204" pitchFamily="34" charset="0"/>
                <a:cs typeface="Kokila" panose="020B0604020202020204" pitchFamily="34" charset="0"/>
              </a:rPr>
              <a:t>विस्तृत जानकारीको सुपरिवेक्षक पुस्तिकाको पेज ४४ देखि ५४ सम्म</a:t>
            </a:r>
          </a:p>
          <a:p>
            <a:pPr algn="ctr"/>
            <a:r>
              <a:rPr lang="ne-NP" sz="3200" b="1" dirty="0">
                <a:solidFill>
                  <a:srgbClr val="142DAC"/>
                </a:solidFill>
                <a:latin typeface="Kokila" panose="020B0604020202020204" pitchFamily="34" charset="0"/>
                <a:cs typeface="Kokila" panose="020B0604020202020204" pitchFamily="34" charset="0"/>
              </a:rPr>
              <a:t>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4609770"/>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410122" y="6480313"/>
            <a:ext cx="731845" cy="336699"/>
          </a:xfrm>
        </p:spPr>
        <p:txBody>
          <a:bodyPr/>
          <a:lstStyle/>
          <a:p>
            <a:pPr algn="r"/>
            <a:fld id="{26402401-4522-4C0F-A737-197EB07E49FF}" type="slidenum">
              <a:rPr lang="en-US" sz="1800">
                <a:latin typeface="Fontasy Himali" panose="04020500000000000000" pitchFamily="82" charset="0"/>
                <a:cs typeface="+mn-cs"/>
              </a:rPr>
              <a:pPr algn="r"/>
              <a:t>34</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899653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3971</TotalTime>
  <Words>3101</Words>
  <Application>Microsoft Office PowerPoint</Application>
  <PresentationFormat>Widescreen</PresentationFormat>
  <Paragraphs>258</Paragraphs>
  <Slides>34</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Arial</vt:lpstr>
      <vt:lpstr>Calibri</vt:lpstr>
      <vt:lpstr>Calibri Light</vt:lpstr>
      <vt:lpstr>Fontasy Himali</vt:lpstr>
      <vt:lpstr>Ganesh</vt:lpstr>
      <vt:lpstr>Himalayabold</vt:lpstr>
      <vt:lpstr>Kokila</vt:lpstr>
      <vt:lpstr>Preeti</vt:lpstr>
      <vt:lpstr>Times New Roman</vt:lpstr>
      <vt:lpstr>Wingdings</vt:lpstr>
      <vt:lpstr>Office Theme</vt:lpstr>
      <vt:lpstr>PowerPoint Presentation</vt:lpstr>
      <vt:lpstr>महल ८: परिवारमूलीको नाम र थर </vt:lpstr>
      <vt:lpstr>PowerPoint Presentation</vt:lpstr>
      <vt:lpstr>PowerPoint Presentation</vt:lpstr>
      <vt:lpstr>PowerPoint Presentation</vt:lpstr>
      <vt:lpstr>PowerPoint Presentation</vt:lpstr>
      <vt:lpstr>PowerPoint Presentation</vt:lpstr>
      <vt:lpstr>आफैंले चलन गरेको कृषि प्रयोजनको जम्मा जग्गाको क्षेत्रफल निकाल्ने उदाहरण </vt:lpstr>
      <vt:lpstr>PowerPoint Presentation</vt:lpstr>
      <vt:lpstr>PowerPoint Presentation</vt:lpstr>
      <vt:lpstr>PowerPoint Presentation</vt:lpstr>
      <vt:lpstr>PowerPoint Presentation</vt:lpstr>
      <vt:lpstr>PowerPoint Presentation</vt:lpstr>
      <vt:lpstr>PowerPoint Presentation</vt:lpstr>
      <vt:lpstr>महल १७: तपाईंको परिवारले सरकारी अनुदान अन्तर्गत  आवासीय घर निर्माण गरेको छ ?  </vt:lpstr>
      <vt:lpstr>PowerPoint Presentation</vt:lpstr>
      <vt:lpstr>महल १९: तपाईंको परिवारमा प्राविधिक तथा व्यावसायिक शिक्षा वा तालिम लिएका व्यक्ति कति जना छन् ? </vt:lpstr>
      <vt:lpstr>महल १९: तपाईंको परिवारमा प्राविधिक तथा व्यावसायिक शिक्षा वा तालिम लिएका व्यक्ति कति जना छन्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कक्षा मूल्याङ्कन</vt:lpstr>
      <vt:lpstr>कक्षा मूल्याङ्कन  </vt:lpstr>
      <vt:lpstr>कक्षा मूल्याङ्कन  </vt:lpstr>
      <vt:lpstr>सारांश तथा निष्कर्ष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418</cp:revision>
  <dcterms:created xsi:type="dcterms:W3CDTF">2020-10-11T07:30:23Z</dcterms:created>
  <dcterms:modified xsi:type="dcterms:W3CDTF">2021-09-02T10:56:01Z</dcterms:modified>
</cp:coreProperties>
</file>