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308" r:id="rId3"/>
    <p:sldId id="329" r:id="rId4"/>
    <p:sldId id="273" r:id="rId5"/>
    <p:sldId id="274" r:id="rId6"/>
    <p:sldId id="275" r:id="rId7"/>
    <p:sldId id="276" r:id="rId8"/>
    <p:sldId id="277" r:id="rId9"/>
    <p:sldId id="278" r:id="rId10"/>
    <p:sldId id="279" r:id="rId11"/>
    <p:sldId id="309" r:id="rId12"/>
    <p:sldId id="497" r:id="rId13"/>
    <p:sldId id="280" r:id="rId14"/>
    <p:sldId id="281" r:id="rId15"/>
    <p:sldId id="282" r:id="rId16"/>
    <p:sldId id="311" r:id="rId17"/>
    <p:sldId id="283" r:id="rId18"/>
    <p:sldId id="284" r:id="rId19"/>
    <p:sldId id="312" r:id="rId20"/>
    <p:sldId id="313" r:id="rId21"/>
    <p:sldId id="498" r:id="rId22"/>
    <p:sldId id="286" r:id="rId23"/>
    <p:sldId id="287" r:id="rId24"/>
    <p:sldId id="288" r:id="rId25"/>
    <p:sldId id="289" r:id="rId26"/>
    <p:sldId id="291" r:id="rId27"/>
    <p:sldId id="292" r:id="rId28"/>
    <p:sldId id="293" r:id="rId29"/>
    <p:sldId id="294" r:id="rId30"/>
    <p:sldId id="290" r:id="rId31"/>
    <p:sldId id="295" r:id="rId32"/>
    <p:sldId id="296" r:id="rId33"/>
    <p:sldId id="297" r:id="rId34"/>
    <p:sldId id="299" r:id="rId35"/>
    <p:sldId id="301" r:id="rId36"/>
    <p:sldId id="314" r:id="rId37"/>
    <p:sldId id="302" r:id="rId38"/>
    <p:sldId id="300" r:id="rId39"/>
    <p:sldId id="315" r:id="rId40"/>
    <p:sldId id="501" r:id="rId41"/>
    <p:sldId id="305" r:id="rId42"/>
    <p:sldId id="500" r:id="rId43"/>
    <p:sldId id="307" r:id="rId44"/>
    <p:sldId id="499" r:id="rId45"/>
    <p:sldId id="318" r:id="rId46"/>
    <p:sldId id="489" r:id="rId47"/>
    <p:sldId id="490" r:id="rId48"/>
    <p:sldId id="491" r:id="rId49"/>
    <p:sldId id="493" r:id="rId50"/>
    <p:sldId id="492" r:id="rId51"/>
    <p:sldId id="502" r:id="rId52"/>
    <p:sldId id="494" r:id="rId53"/>
    <p:sldId id="496" r:id="rId54"/>
    <p:sldId id="272"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0CB4"/>
    <a:srgbClr val="000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snapToGrid="0">
      <p:cViewPr varScale="1">
        <p:scale>
          <a:sx n="60" d="100"/>
          <a:sy n="60" d="100"/>
        </p:scale>
        <p:origin x="80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pPr/>
              <a:t>2/28/2021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pPr/>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pPr/>
              <a:t>14</a:t>
            </a:fld>
            <a:endParaRPr lang="en-US"/>
          </a:p>
        </p:txBody>
      </p:sp>
    </p:spTree>
    <p:extLst>
      <p:ext uri="{BB962C8B-B14F-4D97-AF65-F5344CB8AC3E}">
        <p14:creationId xmlns:p14="http://schemas.microsoft.com/office/powerpoint/2010/main" val="264199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036C-F7AF-41A9-8F7F-4ED97ECBAE45}" type="slidenum">
              <a:rPr lang="en-US" smtClean="0"/>
              <a:t>49</a:t>
            </a:fld>
            <a:endParaRPr lang="en-US"/>
          </a:p>
        </p:txBody>
      </p:sp>
    </p:spTree>
    <p:extLst>
      <p:ext uri="{BB962C8B-B14F-4D97-AF65-F5344CB8AC3E}">
        <p14:creationId xmlns:p14="http://schemas.microsoft.com/office/powerpoint/2010/main" val="610790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extBox 5"/>
          <p:cNvSpPr txBox="1"/>
          <p:nvPr userDrawn="1"/>
        </p:nvSpPr>
        <p:spPr>
          <a:xfrm>
            <a:off x="10942819" y="6249051"/>
            <a:ext cx="124918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dirty="0"/>
          </a:p>
        </p:txBody>
      </p:sp>
      <p:sp>
        <p:nvSpPr>
          <p:cNvPr id="4" name="Slide Number Placeholder 3"/>
          <p:cNvSpPr>
            <a:spLocks noGrp="1"/>
          </p:cNvSpPr>
          <p:nvPr>
            <p:ph type="sldNum" sz="quarter" idx="11"/>
          </p:nvPr>
        </p:nvSpPr>
        <p:spPr>
          <a:xfrm>
            <a:off x="11077303" y="6302566"/>
            <a:ext cx="901088" cy="437868"/>
          </a:xfrm>
          <a:prstGeom prst="rect">
            <a:avLst/>
          </a:prstGeom>
        </p:spPr>
        <p:txBody>
          <a:bodyPr/>
          <a:lstStyle>
            <a:lvl1pPr algn="r">
              <a:defRPr sz="2000">
                <a:latin typeface="Fontasy Himali" panose="04020500000000000000" pitchFamily="82" charset="0"/>
              </a:defRPr>
            </a:lvl1pPr>
          </a:lstStyle>
          <a:p>
            <a:pPr algn="r"/>
            <a:fld id="{2840B2E4-A264-431E-ABDE-38E3BCDA5876}" type="slidenum">
              <a:rPr lang="en-US" smtClean="0"/>
              <a:pPr/>
              <a:t>‹#›</a:t>
            </a:fld>
            <a:endParaRPr lang="en-US" dirty="0"/>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2"/>
          </p:nvPr>
        </p:nvSpPr>
        <p:spPr>
          <a:xfrm>
            <a:off x="10817024" y="6408276"/>
            <a:ext cx="1390216" cy="365125"/>
          </a:xfrm>
          <a:prstGeom prst="rect">
            <a:avLst/>
          </a:prstGeom>
        </p:spPr>
        <p:txBody>
          <a:bodyPr/>
          <a:lstStyle>
            <a:lvl1pPr marL="0" algn="r" defTabSz="914400" rtl="0" eaLnBrk="1" latinLnBrk="0" hangingPunct="1">
              <a:defRPr lang="en-US" sz="1600" kern="1200" smtClean="0">
                <a:solidFill>
                  <a:schemeClr val="tx1"/>
                </a:solidFill>
                <a:latin typeface="Fontasy Himali" panose="04020500000000000000" pitchFamily="82" charset="0"/>
                <a:ea typeface="+mn-ea"/>
                <a:cs typeface="Times New Roman" pitchFamily="18" charset="0"/>
              </a:defRPr>
            </a:lvl1pPr>
          </a:lstStyle>
          <a:p>
            <a:fld id="{26402401-4522-4C0F-A737-197EB07E49FF}" type="slidenum">
              <a:rPr lang="en-US" smtClean="0"/>
              <a:pPr/>
              <a:t>‹#›</a:t>
            </a:fld>
            <a:endParaRPr lang="en-US" sz="1600" dirty="0"/>
          </a:p>
        </p:txBody>
      </p:sp>
    </p:spTree>
    <p:extLst>
      <p:ext uri="{BB962C8B-B14F-4D97-AF65-F5344CB8AC3E}">
        <p14:creationId xmlns:p14="http://schemas.microsoft.com/office/powerpoint/2010/main" val="79191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143694-8894-43A7-88A3-14051BCB62E4}"/>
              </a:ext>
            </a:extLst>
          </p:cNvPr>
          <p:cNvSpPr>
            <a:spLocks noGrp="1"/>
          </p:cNvSpPr>
          <p:nvPr>
            <p:ph type="dt" sz="half" idx="10"/>
          </p:nvPr>
        </p:nvSpPr>
        <p:spPr/>
        <p:txBody>
          <a:bodyPr/>
          <a:lstStyle/>
          <a:p>
            <a:fld id="{B022F32B-07EF-4BE9-A32F-1830D2A48D32}" type="datetime1">
              <a:rPr lang="en-US" smtClean="0"/>
              <a:t>2/28/2021</a:t>
            </a:fld>
            <a:endParaRPr lang="en-US"/>
          </a:p>
        </p:txBody>
      </p:sp>
      <p:sp>
        <p:nvSpPr>
          <p:cNvPr id="3" name="Footer Placeholder 2">
            <a:extLst>
              <a:ext uri="{FF2B5EF4-FFF2-40B4-BE49-F238E27FC236}">
                <a16:creationId xmlns:a16="http://schemas.microsoft.com/office/drawing/2014/main" id="{B1749FF1-3A55-4849-990C-208F85D675F6}"/>
              </a:ext>
            </a:extLst>
          </p:cNvPr>
          <p:cNvSpPr>
            <a:spLocks noGrp="1"/>
          </p:cNvSpPr>
          <p:nvPr>
            <p:ph type="ftr" sz="quarter" idx="11"/>
          </p:nvPr>
        </p:nvSpPr>
        <p:spPr/>
        <p:txBody>
          <a:bodyPr/>
          <a:lstStyle/>
          <a:p>
            <a:r>
              <a:rPr lang="en-US"/>
              <a:t>MCPradhan</a:t>
            </a:r>
          </a:p>
        </p:txBody>
      </p:sp>
      <p:sp>
        <p:nvSpPr>
          <p:cNvPr id="4" name="Slide Number Placeholder 3">
            <a:extLst>
              <a:ext uri="{FF2B5EF4-FFF2-40B4-BE49-F238E27FC236}">
                <a16:creationId xmlns:a16="http://schemas.microsoft.com/office/drawing/2014/main" id="{08C1CAD3-E8EE-4E18-8102-E64555BE9E03}"/>
              </a:ext>
            </a:extLst>
          </p:cNvPr>
          <p:cNvSpPr>
            <a:spLocks noGrp="1"/>
          </p:cNvSpPr>
          <p:nvPr>
            <p:ph type="sldNum" sz="quarter" idx="12"/>
          </p:nvPr>
        </p:nvSpPr>
        <p:spPr/>
        <p:txBody>
          <a:bodyPr/>
          <a:lstStyle/>
          <a:p>
            <a:fld id="{B826CCB4-FDD7-4119-8237-25332AB43F8E}" type="slidenum">
              <a:rPr lang="en-US" smtClean="0"/>
              <a:t>‹#›</a:t>
            </a:fld>
            <a:endParaRPr lang="en-US"/>
          </a:p>
        </p:txBody>
      </p:sp>
    </p:spTree>
    <p:extLst>
      <p:ext uri="{BB962C8B-B14F-4D97-AF65-F5344CB8AC3E}">
        <p14:creationId xmlns:p14="http://schemas.microsoft.com/office/powerpoint/2010/main" val="5791481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6" cstate="print"/>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6" name="Picture 5"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21029" y="18982"/>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19.jpeg"/><Relationship Id="rId7" Type="http://schemas.openxmlformats.org/officeDocument/2006/relationships/image" Target="../media/image23.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8223" y="4776466"/>
            <a:ext cx="8237681" cy="1819216"/>
          </a:xfrm>
          <a:prstGeom prst="rect">
            <a:avLst/>
          </a:prstGeom>
          <a:solidFill>
            <a:schemeClr val="bg1"/>
          </a:solidFill>
        </p:spPr>
        <p:txBody>
          <a:bodyPr wrap="square">
            <a:spAutoFit/>
          </a:bodyPr>
          <a:lstStyle/>
          <a:p>
            <a:pPr>
              <a:lnSpc>
                <a:spcPct val="115000"/>
              </a:lnSpc>
              <a:spcAft>
                <a:spcPts val="1000"/>
              </a:spcAft>
            </a:pP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घर तथा घरपरिवार सूचीकरण फारामः </a:t>
            </a:r>
            <a:endParaRPr lang="en-US" sz="28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lvl="1">
              <a:lnSpc>
                <a:spcPct val="115000"/>
              </a:lnSpc>
              <a:spcAft>
                <a:spcPts val="1000"/>
              </a:spcAft>
            </a:pP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परिचयात्मक विवरण, </a:t>
            </a:r>
          </a:p>
          <a:p>
            <a:pPr lvl="1">
              <a:lnSpc>
                <a:spcPct val="115000"/>
              </a:lnSpc>
              <a:spcAft>
                <a:spcPts val="1000"/>
              </a:spcAft>
            </a:pP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घर सम्बन्धी विवरण</a:t>
            </a:r>
            <a:r>
              <a:rPr lang="en-US" sz="2800" b="1" dirty="0">
                <a:solidFill>
                  <a:srgbClr val="002060"/>
                </a:solidFill>
                <a:latin typeface="Calibri" panose="020F0502020204030204" pitchFamily="34" charset="0"/>
                <a:ea typeface="Calibri" panose="020F0502020204030204" pitchFamily="34" charset="0"/>
                <a:cs typeface="Kalimati" panose="00000400000000000000" pitchFamily="2"/>
              </a:rPr>
              <a:t> </a:t>
            </a:r>
            <a:r>
              <a:rPr lang="ne-NP" sz="2800" b="1" dirty="0">
                <a:solidFill>
                  <a:srgbClr val="002060"/>
                </a:solidFill>
                <a:latin typeface="Calibri" panose="020F0502020204030204" pitchFamily="34" charset="0"/>
                <a:ea typeface="Calibri" panose="020F0502020204030204" pitchFamily="34" charset="0"/>
                <a:cs typeface="Kalimati" panose="00000400000000000000" pitchFamily="2"/>
              </a:rPr>
              <a:t>(महल १–७)</a:t>
            </a:r>
          </a:p>
        </p:txBody>
      </p:sp>
      <p:cxnSp>
        <p:nvCxnSpPr>
          <p:cNvPr id="3" name="Straight Connector 2"/>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48A7F8E-D1D5-4072-8A03-61D3C19D6D62}"/>
              </a:ext>
            </a:extLst>
          </p:cNvPr>
          <p:cNvPicPr>
            <a:picLocks noChangeAspect="1"/>
          </p:cNvPicPr>
          <p:nvPr/>
        </p:nvPicPr>
        <p:blipFill>
          <a:blip r:embed="rId2"/>
          <a:stretch>
            <a:fillRect/>
          </a:stretch>
        </p:blipFill>
        <p:spPr>
          <a:xfrm>
            <a:off x="8375904" y="3888730"/>
            <a:ext cx="3883489" cy="2822693"/>
          </a:xfrm>
          <a:prstGeom prst="rect">
            <a:avLst/>
          </a:prstGeom>
        </p:spPr>
      </p:pic>
      <p:sp>
        <p:nvSpPr>
          <p:cNvPr id="7" name="Slide Number Placeholder 19">
            <a:extLst>
              <a:ext uri="{FF2B5EF4-FFF2-40B4-BE49-F238E27FC236}">
                <a16:creationId xmlns:a16="http://schemas.microsoft.com/office/drawing/2014/main" id="{F4CDECFB-6C57-4FC8-B0CC-C3D2B12B3DCE}"/>
              </a:ext>
            </a:extLst>
          </p:cNvPr>
          <p:cNvSpPr txBox="1">
            <a:spLocks/>
          </p:cNvSpPr>
          <p:nvPr/>
        </p:nvSpPr>
        <p:spPr>
          <a:xfrm>
            <a:off x="11602720" y="6425898"/>
            <a:ext cx="533400" cy="365125"/>
          </a:xfrm>
          <a:prstGeom prst="rect">
            <a:avLst/>
          </a:prstGeom>
        </p:spPr>
        <p:txBody>
          <a:bodyPr/>
          <a:lstStyle>
            <a:defPPr>
              <a:defRPr lang="en-US"/>
            </a:defPPr>
            <a:lvl1pPr algn="ctr">
              <a:defRPr sz="2000">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a:t>
            </a:fld>
            <a:endParaRPr lang="en-US" dirty="0"/>
          </a:p>
        </p:txBody>
      </p:sp>
      <p:sp>
        <p:nvSpPr>
          <p:cNvPr id="8" name="Title 1">
            <a:extLst>
              <a:ext uri="{FF2B5EF4-FFF2-40B4-BE49-F238E27FC236}">
                <a16:creationId xmlns:a16="http://schemas.microsoft.com/office/drawing/2014/main" id="{4ED679CA-4B89-4B05-8E28-E041FB692B49}"/>
              </a:ext>
            </a:extLst>
          </p:cNvPr>
          <p:cNvSpPr txBox="1">
            <a:spLocks/>
          </p:cNvSpPr>
          <p:nvPr/>
        </p:nvSpPr>
        <p:spPr>
          <a:xfrm>
            <a:off x="0" y="843306"/>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a:t>
            </a:r>
            <a:r>
              <a:rPr lang="hi-IN" sz="2800" b="1" dirty="0">
                <a:solidFill>
                  <a:srgbClr val="142DAC"/>
                </a:solidFill>
                <a:latin typeface="Calibri" panose="020F0502020204030204" pitchFamily="34" charset="0"/>
                <a:cs typeface="Kalimati" panose="00000400000000000000" pitchFamily="2"/>
              </a:rPr>
              <a:t>जिल्ला जनगणना अधिकारी तथा सहायक जनगणना अधिकारी 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फागुन १९</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846352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69266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8540" y="1617614"/>
            <a:ext cx="9300639" cy="2814978"/>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50450" y="2225918"/>
            <a:ext cx="2619232" cy="1050206"/>
          </a:xfrm>
          <a:prstGeom prst="rect">
            <a:avLst/>
          </a:prstGeom>
        </p:spPr>
        <p:txBody>
          <a:bodyPr/>
          <a:lstStyle/>
          <a:p>
            <a:pPr marL="0" indent="0" algn="ctr">
              <a:lnSpc>
                <a:spcPct val="150000"/>
              </a:lnSpc>
              <a:buNone/>
            </a:pPr>
            <a:r>
              <a:rPr lang="ne-NP" sz="3600" b="1" dirty="0">
                <a:solidFill>
                  <a:srgbClr val="002060"/>
                </a:solidFill>
                <a:latin typeface="Ganesh" pitchFamily="2" charset="0"/>
                <a:cs typeface="Kalimati" panose="00000400000000000000" pitchFamily="2"/>
              </a:rPr>
              <a:t>प्रस्तुतिका विषय </a:t>
            </a:r>
          </a:p>
        </p:txBody>
      </p:sp>
      <p:sp>
        <p:nvSpPr>
          <p:cNvPr id="7" name="TextBox 6"/>
          <p:cNvSpPr txBox="1"/>
          <p:nvPr/>
        </p:nvSpPr>
        <p:spPr>
          <a:xfrm>
            <a:off x="3044649" y="2353662"/>
            <a:ext cx="8824771" cy="1759456"/>
          </a:xfrm>
          <a:prstGeom prst="rect">
            <a:avLst/>
          </a:prstGeom>
          <a:noFill/>
        </p:spPr>
        <p:txBody>
          <a:bodyPr wrap="square" rtlCol="0">
            <a:spAutoFit/>
          </a:bodyPr>
          <a:lstStyle/>
          <a:p>
            <a:pPr marL="342900" indent="-342900">
              <a:lnSpc>
                <a:spcPct val="200000"/>
              </a:lnSpc>
              <a:spcAft>
                <a:spcPts val="400"/>
              </a:spcAft>
              <a:buFont typeface="Wingdings" panose="05000000000000000000" pitchFamily="2" charset="2"/>
              <a:buChar char="ü"/>
            </a:pPr>
            <a:r>
              <a:rPr lang="ne-NP" sz="2800" dirty="0">
                <a:cs typeface="Kalimati" pitchFamily="2"/>
              </a:rPr>
              <a:t>घर तथा घरपरिवार सूचीकरण फारामः परिचयात्मक विवरण </a:t>
            </a:r>
            <a:endParaRPr lang="en-US" sz="2800" dirty="0">
              <a:cs typeface="Kalimati" pitchFamily="2"/>
            </a:endParaRPr>
          </a:p>
          <a:p>
            <a:pPr marL="342900" indent="-342900">
              <a:lnSpc>
                <a:spcPct val="200000"/>
              </a:lnSpc>
              <a:spcAft>
                <a:spcPts val="400"/>
              </a:spcAft>
              <a:buFont typeface="Wingdings" panose="05000000000000000000" pitchFamily="2" charset="2"/>
              <a:buChar char="ü"/>
            </a:pPr>
            <a:r>
              <a:rPr lang="ne-NP" sz="2800" dirty="0">
                <a:cs typeface="Kalimati" pitchFamily="2"/>
              </a:rPr>
              <a:t>घर सम्बन्धी विवरण</a:t>
            </a:r>
            <a:r>
              <a:rPr lang="en-US" sz="2800" dirty="0">
                <a:cs typeface="Kalimati" pitchFamily="2"/>
              </a:rPr>
              <a:t> </a:t>
            </a:r>
            <a:r>
              <a:rPr lang="ne-NP" sz="2800" dirty="0">
                <a:cs typeface="Kalimati" pitchFamily="2"/>
              </a:rPr>
              <a:t>(महल १–७)</a:t>
            </a:r>
            <a:r>
              <a:rPr lang="en-US" sz="2800" dirty="0">
                <a:cs typeface="Kalimati" pitchFamily="2"/>
              </a:rPr>
              <a:t>  </a:t>
            </a:r>
            <a:r>
              <a:rPr lang="ne-NP" sz="2800" dirty="0">
                <a:cs typeface="Kalimati" pitchFamily="2"/>
              </a:rPr>
              <a:t>भर्ने तरिका </a:t>
            </a: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algn="ctr">
              <a:defRPr sz="2000">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Tree>
    <p:extLst>
      <p:ext uri="{BB962C8B-B14F-4D97-AF65-F5344CB8AC3E}">
        <p14:creationId xmlns:p14="http://schemas.microsoft.com/office/powerpoint/2010/main" val="1731794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mtClean="0">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705561"/>
            <a:ext cx="11830499" cy="461665"/>
          </a:xfrm>
          <a:prstGeom prst="rect">
            <a:avLst/>
          </a:prstGeom>
        </p:spPr>
        <p:txBody>
          <a:bodyPr wrap="square">
            <a:spAutoFit/>
          </a:bodyPr>
          <a:lstStyle/>
          <a:p>
            <a:pPr algn="ctr"/>
            <a:r>
              <a:rPr lang="ne-NP" sz="2400" dirty="0">
                <a:cs typeface="Kalimati" pitchFamily="2"/>
              </a:rPr>
              <a:t>सुपरिवेक्षक पुस्तिकाको भाग ५ को अनुच्छेद </a:t>
            </a:r>
            <a:r>
              <a:rPr kumimoji="0" lang="ne-NP" sz="2400" b="1" i="0" u="none" strike="noStrike" kern="1200" cap="none" spc="0" normalizeH="0" baseline="0" noProof="0" dirty="0">
                <a:ln>
                  <a:noFill/>
                </a:ln>
                <a:effectLst/>
                <a:uLnTx/>
                <a:uFillTx/>
                <a:latin typeface="Kokila" panose="020B0604020202020204" pitchFamily="34" charset="0"/>
                <a:ea typeface="+mj-ea"/>
                <a:cs typeface="Kalimati" panose="00000400000000000000" pitchFamily="2"/>
              </a:rPr>
              <a:t>५.१ देखि ५.३५ सम्म</a:t>
            </a:r>
            <a:endParaRPr lang="ne-NP" sz="2400" dirty="0">
              <a:cs typeface="Kalimati" pitchFamily="2"/>
            </a:endParaRPr>
          </a:p>
        </p:txBody>
      </p:sp>
      <p:pic>
        <p:nvPicPr>
          <p:cNvPr id="4" name="Picture 3">
            <a:extLst>
              <a:ext uri="{FF2B5EF4-FFF2-40B4-BE49-F238E27FC236}">
                <a16:creationId xmlns:a16="http://schemas.microsoft.com/office/drawing/2014/main" id="{A37F5186-D60E-4A64-9EE4-6B37B7F2E9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7356" y="2379046"/>
            <a:ext cx="3170700" cy="4454189"/>
          </a:xfrm>
          <a:prstGeom prst="rect">
            <a:avLst/>
          </a:prstGeom>
        </p:spPr>
      </p:pic>
      <p:pic>
        <p:nvPicPr>
          <p:cNvPr id="9" name="Picture 8">
            <a:extLst>
              <a:ext uri="{FF2B5EF4-FFF2-40B4-BE49-F238E27FC236}">
                <a16:creationId xmlns:a16="http://schemas.microsoft.com/office/drawing/2014/main" id="{14A46290-7E36-4804-BD4B-60D9CD0A298E}"/>
              </a:ext>
            </a:extLst>
          </p:cNvPr>
          <p:cNvPicPr>
            <a:picLocks noChangeAspect="1"/>
          </p:cNvPicPr>
          <p:nvPr/>
        </p:nvPicPr>
        <p:blipFill>
          <a:blip r:embed="rId3"/>
          <a:stretch>
            <a:fillRect/>
          </a:stretch>
        </p:blipFill>
        <p:spPr>
          <a:xfrm>
            <a:off x="733647" y="3197530"/>
            <a:ext cx="4003139" cy="3285373"/>
          </a:xfrm>
          <a:prstGeom prst="rect">
            <a:avLst/>
          </a:prstGeom>
        </p:spPr>
      </p:pic>
      <p:pic>
        <p:nvPicPr>
          <p:cNvPr id="12" name="Picture 11">
            <a:extLst>
              <a:ext uri="{FF2B5EF4-FFF2-40B4-BE49-F238E27FC236}">
                <a16:creationId xmlns:a16="http://schemas.microsoft.com/office/drawing/2014/main" id="{0CA2245B-ADA0-4DFE-8782-BE8E451F01A6}"/>
              </a:ext>
            </a:extLst>
          </p:cNvPr>
          <p:cNvPicPr>
            <a:picLocks noChangeAspect="1"/>
          </p:cNvPicPr>
          <p:nvPr/>
        </p:nvPicPr>
        <p:blipFill>
          <a:blip r:embed="rId4"/>
          <a:stretch>
            <a:fillRect/>
          </a:stretch>
        </p:blipFill>
        <p:spPr>
          <a:xfrm>
            <a:off x="7968626" y="3250829"/>
            <a:ext cx="3783641" cy="3306054"/>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89955" y="6408895"/>
            <a:ext cx="901088" cy="437868"/>
          </a:xfrm>
        </p:spPr>
        <p:txBody>
          <a:bodyPr/>
          <a:lstStyle/>
          <a:p>
            <a:fld id="{2840B2E4-A264-431E-ABDE-38E3BCDA5876}" type="slidenum">
              <a:rPr lang="en-US" smtClean="0"/>
              <a:pPr/>
              <a:t>4</a:t>
            </a:fld>
            <a:endParaRPr lang="en-US" dirty="0"/>
          </a:p>
        </p:txBody>
      </p:sp>
      <p:sp>
        <p:nvSpPr>
          <p:cNvPr id="10" name="TextBox 9">
            <a:extLst>
              <a:ext uri="{FF2B5EF4-FFF2-40B4-BE49-F238E27FC236}">
                <a16:creationId xmlns:a16="http://schemas.microsoft.com/office/drawing/2014/main" id="{6BE96D7D-CB27-4C26-A08A-7A5298063A63}"/>
              </a:ext>
            </a:extLst>
          </p:cNvPr>
          <p:cNvSpPr txBox="1"/>
          <p:nvPr/>
        </p:nvSpPr>
        <p:spPr>
          <a:xfrm>
            <a:off x="247323" y="1779819"/>
            <a:ext cx="11216640" cy="3970318"/>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राष्ट्रिय जनगणना २०७८ को पहिलो </a:t>
            </a:r>
            <a:r>
              <a:rPr lang="ne-NP" sz="2400">
                <a:cs typeface="Kalimati" panose="00000400000000000000" pitchFamily="2"/>
              </a:rPr>
              <a:t>चरणमा सुपरिवेक्षकले </a:t>
            </a:r>
            <a:r>
              <a:rPr lang="ne-NP" sz="2400" dirty="0">
                <a:cs typeface="Kalimati" panose="00000400000000000000" pitchFamily="2"/>
              </a:rPr>
              <a:t>घर तथा घरपरिवार सूचीकरण</a:t>
            </a:r>
            <a:r>
              <a:rPr lang="en-US" sz="2400" dirty="0">
                <a:cs typeface="Kalimati" panose="00000400000000000000" pitchFamily="2"/>
              </a:rPr>
              <a:t> </a:t>
            </a:r>
            <a:r>
              <a:rPr lang="ne-NP" sz="2400" dirty="0">
                <a:cs typeface="Kalimati" panose="00000400000000000000" pitchFamily="2"/>
              </a:rPr>
              <a:t>फाराम मार्फत गणना क्षेत्रको सम्पूर्ण घर तथा घरपरिवारहरुको सूची </a:t>
            </a:r>
            <a:r>
              <a:rPr lang="ne-NP" sz="2400">
                <a:cs typeface="Kalimati" panose="00000400000000000000" pitchFamily="2"/>
              </a:rPr>
              <a:t>तयार गर्दछन् </a:t>
            </a:r>
            <a:r>
              <a:rPr lang="ne-NP" sz="2400" dirty="0">
                <a:cs typeface="Kalimati" panose="00000400000000000000" pitchFamily="2"/>
              </a:rPr>
              <a:t>।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घर तथा घरपरिवार सूचीकरण कार्य वि.सं. २०७८ साल बैशाख २६ देखि जेष्ठ १४ गतेसम्म सञ्चालन गरिन्छ ।</a:t>
            </a:r>
            <a:endParaRPr lang="en-US" sz="2400" b="1">
              <a:solidFill>
                <a:srgbClr val="142DAC"/>
              </a:solidFill>
              <a:latin typeface="Kokila" panose="020B0604020202020204" pitchFamily="34" charset="0"/>
              <a:ea typeface="+mj-ea"/>
              <a:cs typeface="Kalimati" panose="00000400000000000000" pitchFamily="2"/>
            </a:endParaRPr>
          </a:p>
          <a:p>
            <a:pPr marL="342900" indent="-342900" algn="just">
              <a:lnSpc>
                <a:spcPct val="150000"/>
              </a:lnSpc>
              <a:buFont typeface="Arial" panose="020B0604020202020204" pitchFamily="34" charset="0"/>
              <a:buChar char="•"/>
            </a:pPr>
            <a:r>
              <a:rPr lang="ne-NP" sz="2400" b="1">
                <a:latin typeface="Kokila" panose="020B0604020202020204" pitchFamily="34" charset="0"/>
                <a:ea typeface="+mj-ea"/>
                <a:cs typeface="Kalimati" panose="00000400000000000000" pitchFamily="2"/>
              </a:rPr>
              <a:t>घर तथा घरपरिवार सूचीकरण</a:t>
            </a:r>
            <a:r>
              <a:rPr lang="en-US" sz="2400" b="1">
                <a:latin typeface="Kokila" panose="020B0604020202020204" pitchFamily="34" charset="0"/>
                <a:ea typeface="+mj-ea"/>
                <a:cs typeface="Kalimati" panose="00000400000000000000" pitchFamily="2"/>
              </a:rPr>
              <a:t> </a:t>
            </a:r>
            <a:r>
              <a:rPr lang="ne-NP" sz="2400" b="1">
                <a:latin typeface="Kokila" panose="020B0604020202020204" pitchFamily="34" charset="0"/>
                <a:ea typeface="+mj-ea"/>
                <a:cs typeface="Kalimati" panose="00000400000000000000" pitchFamily="2"/>
              </a:rPr>
              <a:t>फाराममा </a:t>
            </a:r>
            <a:r>
              <a:rPr lang="ne-NP" sz="2400">
                <a:latin typeface="Kokila" panose="020B0604020202020204" pitchFamily="34" charset="0"/>
                <a:ea typeface="+mj-ea"/>
                <a:cs typeface="Kalimati" panose="00000400000000000000" pitchFamily="2"/>
              </a:rPr>
              <a:t>घरसम्बन्धी </a:t>
            </a:r>
            <a:r>
              <a:rPr lang="ne-NP" sz="2400" dirty="0">
                <a:latin typeface="Kokila" panose="020B0604020202020204" pitchFamily="34" charset="0"/>
                <a:ea typeface="+mj-ea"/>
                <a:cs typeface="Kalimati" panose="00000400000000000000" pitchFamily="2"/>
              </a:rPr>
              <a:t>विवरण, परिवारमा अक्सर बसोवास गरेका परिवारका सदस्य संख्या,</a:t>
            </a:r>
            <a:r>
              <a:rPr lang="en-US" sz="2400" dirty="0">
                <a:latin typeface="Kokila" panose="020B0604020202020204" pitchFamily="34" charset="0"/>
                <a:ea typeface="+mj-ea"/>
                <a:cs typeface="Kalimati" panose="00000400000000000000" pitchFamily="2"/>
              </a:rPr>
              <a:t> </a:t>
            </a:r>
            <a:r>
              <a:rPr lang="ne-NP" sz="2400" dirty="0">
                <a:latin typeface="Kokila" panose="020B0604020202020204" pitchFamily="34" charset="0"/>
                <a:ea typeface="+mj-ea"/>
                <a:cs typeface="Kalimati" panose="00000400000000000000" pitchFamily="2"/>
              </a:rPr>
              <a:t>परिवारको कृषि सम्बन्धी विवरणहरू र बैंक तथा वित्तीय क्षेत्रमा पहुँच सम्बन्धी विवरण संकलन गरिन्छ </a:t>
            </a:r>
            <a:r>
              <a:rPr lang="ne-NP" sz="2400">
                <a:latin typeface="Kokila" panose="020B0604020202020204" pitchFamily="34" charset="0"/>
                <a:ea typeface="+mj-ea"/>
                <a:cs typeface="Kalimati" panose="00000400000000000000" pitchFamily="2"/>
              </a:rPr>
              <a:t>। </a:t>
            </a:r>
            <a:endParaRPr lang="en-US" sz="2400" dirty="0">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9CCDAE48-5C20-484E-8ADD-BB34D7C7C329}"/>
              </a:ext>
            </a:extLst>
          </p:cNvPr>
          <p:cNvSpPr txBox="1"/>
          <p:nvPr/>
        </p:nvSpPr>
        <p:spPr>
          <a:xfrm>
            <a:off x="200297" y="810324"/>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a:t>
            </a:r>
            <a:r>
              <a:rPr lang="en-US" sz="2800" b="1" dirty="0">
                <a:solidFill>
                  <a:srgbClr val="142DAC"/>
                </a:solidFill>
                <a:latin typeface="Kokila" panose="020B0604020202020204" pitchFamily="34" charset="0"/>
                <a:ea typeface="+mj-ea"/>
                <a:cs typeface="Kalimati" panose="00000400000000000000" pitchFamily="2"/>
              </a:rPr>
              <a:t> </a:t>
            </a:r>
            <a:endParaRPr lang="ne-NP" sz="2800" b="1" dirty="0">
              <a:solidFill>
                <a:srgbClr val="142DAC"/>
              </a:solidFill>
              <a:latin typeface="Kokila" panose="020B0604020202020204" pitchFamily="34" charset="0"/>
              <a:ea typeface="+mj-ea"/>
              <a:cs typeface="Kalimati" panose="00000400000000000000" pitchFamily="2"/>
            </a:endParaRPr>
          </a:p>
        </p:txBody>
      </p:sp>
      <p:sp>
        <p:nvSpPr>
          <p:cNvPr id="8" name="TextBox 7">
            <a:extLst>
              <a:ext uri="{FF2B5EF4-FFF2-40B4-BE49-F238E27FC236}">
                <a16:creationId xmlns:a16="http://schemas.microsoft.com/office/drawing/2014/main" id="{2A9E7B81-B2A2-4645-BDDA-F62A57DD759E}"/>
              </a:ext>
            </a:extLst>
          </p:cNvPr>
          <p:cNvSpPr txBox="1"/>
          <p:nvPr/>
        </p:nvSpPr>
        <p:spPr>
          <a:xfrm>
            <a:off x="5582098" y="6319945"/>
            <a:ext cx="6103088"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1076369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40790"/>
            <a:ext cx="901088" cy="437868"/>
          </a:xfrm>
        </p:spPr>
        <p:txBody>
          <a:bodyPr/>
          <a:lstStyle/>
          <a:p>
            <a:fld id="{2840B2E4-A264-431E-ABDE-38E3BCDA5876}" type="slidenum">
              <a:rPr lang="en-US" smtClean="0"/>
              <a:pPr/>
              <a:t>5</a:t>
            </a:fld>
            <a:endParaRPr lang="en-US" dirty="0"/>
          </a:p>
        </p:txBody>
      </p:sp>
      <p:sp>
        <p:nvSpPr>
          <p:cNvPr id="8" name="TextBox 7">
            <a:extLst>
              <a:ext uri="{FF2B5EF4-FFF2-40B4-BE49-F238E27FC236}">
                <a16:creationId xmlns:a16="http://schemas.microsoft.com/office/drawing/2014/main" id="{CEDDFCED-A38C-4EB2-A583-AB527A1645C0}"/>
              </a:ext>
            </a:extLst>
          </p:cNvPr>
          <p:cNvSpPr txBox="1"/>
          <p:nvPr/>
        </p:nvSpPr>
        <p:spPr>
          <a:xfrm>
            <a:off x="639209" y="1763149"/>
            <a:ext cx="10829980" cy="4985980"/>
          </a:xfrm>
          <a:prstGeom prst="rect">
            <a:avLst/>
          </a:prstGeom>
          <a:noFill/>
        </p:spPr>
        <p:txBody>
          <a:bodyPr wrap="square">
            <a:spAutoFit/>
          </a:bodyPr>
          <a:lstStyle/>
          <a:p>
            <a:r>
              <a:rPr lang="ne-NP" sz="2400" dirty="0">
                <a:cs typeface="Kalimati" panose="00000400000000000000" pitchFamily="2"/>
              </a:rPr>
              <a:t>घर तथा घरपरिवार सूचीकरण फारामका प्रश्नहरूलाई ५ खण्डमा विभाजन गरिएको छ ।</a:t>
            </a:r>
          </a:p>
          <a:p>
            <a:endParaRPr lang="ne-NP" sz="2400" dirty="0">
              <a:cs typeface="Kalimati" panose="00000400000000000000" pitchFamily="2"/>
            </a:endParaRP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१</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परिचयात्मक विवरण</a:t>
            </a: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२</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महल १ – ५  घर सम्बन्धी विवरण </a:t>
            </a: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३</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महल ६ – ९  परिवार सम्बन्धी विवरण </a:t>
            </a: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४</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महल १० – १६ कृषि तथा पशुपंक्षी सम्बन्धी विवरण </a:t>
            </a:r>
            <a:r>
              <a:rPr lang="en-US" sz="2400" b="1" dirty="0">
                <a:solidFill>
                  <a:srgbClr val="142DAC"/>
                </a:solidFill>
                <a:latin typeface="Kokila" panose="020B0604020202020204" pitchFamily="34" charset="0"/>
                <a:ea typeface="+mj-ea"/>
                <a:cs typeface="Kalimati" panose="00000400000000000000" pitchFamily="2"/>
              </a:rPr>
              <a:t> </a:t>
            </a:r>
            <a:endParaRPr lang="ne-NP" sz="2400" b="1" dirty="0">
              <a:solidFill>
                <a:srgbClr val="142DAC"/>
              </a:solidFill>
              <a:latin typeface="Kokila" panose="020B0604020202020204" pitchFamily="34" charset="0"/>
              <a:ea typeface="+mj-ea"/>
              <a:cs typeface="Kalimati" panose="00000400000000000000" pitchFamily="2"/>
            </a:endParaRPr>
          </a:p>
          <a:p>
            <a:pPr marL="342900" indent="-342900">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खण्ड ५</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महल १७ – २० अन्य विवरण </a:t>
            </a:r>
          </a:p>
          <a:p>
            <a:pPr marL="342900" indent="-342900">
              <a:lnSpc>
                <a:spcPct val="150000"/>
              </a:lnSpc>
              <a:buFont typeface="Arial" panose="020B0604020202020204" pitchFamily="34" charset="0"/>
              <a:buChar char="•"/>
            </a:pPr>
            <a:endParaRPr lang="ne-NP" sz="2400" b="1" dirty="0">
              <a:solidFill>
                <a:srgbClr val="142DAC"/>
              </a:solidFill>
              <a:latin typeface="Kokila" panose="020B0604020202020204" pitchFamily="34" charset="0"/>
              <a:ea typeface="+mj-ea"/>
              <a:cs typeface="Kalimati" panose="00000400000000000000" pitchFamily="2"/>
            </a:endParaRPr>
          </a:p>
          <a:p>
            <a:pPr>
              <a:lnSpc>
                <a:spcPct val="150000"/>
              </a:lnSpc>
            </a:pPr>
            <a:r>
              <a:rPr lang="ne-NP" sz="2400" dirty="0">
                <a:cs typeface="Kalimati" panose="00000400000000000000" pitchFamily="2"/>
              </a:rPr>
              <a:t>यस सेसनमा महल १ देखि ७ सम्मका विवरण भर्ने तरिका सम्बन्धी छलफल गरिन्छ ।</a:t>
            </a:r>
          </a:p>
          <a:p>
            <a:endParaRPr lang="ne-NP" dirty="0">
              <a:cs typeface="Kalimati" panose="00000400000000000000" pitchFamily="2"/>
            </a:endParaRPr>
          </a:p>
        </p:txBody>
      </p:sp>
      <p:sp>
        <p:nvSpPr>
          <p:cNvPr id="9" name="TextBox 8">
            <a:extLst>
              <a:ext uri="{FF2B5EF4-FFF2-40B4-BE49-F238E27FC236}">
                <a16:creationId xmlns:a16="http://schemas.microsoft.com/office/drawing/2014/main" id="{13DF2274-1AA8-40E4-AEC4-4679C281CCBF}"/>
              </a:ext>
            </a:extLst>
          </p:cNvPr>
          <p:cNvSpPr txBox="1"/>
          <p:nvPr/>
        </p:nvSpPr>
        <p:spPr>
          <a:xfrm>
            <a:off x="100148" y="820773"/>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a:t>
            </a:r>
          </a:p>
        </p:txBody>
      </p:sp>
      <p:sp>
        <p:nvSpPr>
          <p:cNvPr id="6" name="TextBox 5">
            <a:extLst>
              <a:ext uri="{FF2B5EF4-FFF2-40B4-BE49-F238E27FC236}">
                <a16:creationId xmlns:a16="http://schemas.microsoft.com/office/drawing/2014/main" id="{7E913723-5802-45A3-BAEC-D8EDC797420A}"/>
              </a:ext>
            </a:extLst>
          </p:cNvPr>
          <p:cNvSpPr txBox="1"/>
          <p:nvPr/>
        </p:nvSpPr>
        <p:spPr>
          <a:xfrm>
            <a:off x="5582098" y="6319945"/>
            <a:ext cx="6103088"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928374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724476"/>
            <a:ext cx="12033504" cy="837842"/>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7" y="6430157"/>
            <a:ext cx="901088" cy="437868"/>
          </a:xfrm>
        </p:spPr>
        <p:txBody>
          <a:bodyPr/>
          <a:lstStyle/>
          <a:p>
            <a:fld id="{2840B2E4-A264-431E-ABDE-38E3BCDA5876}" type="slidenum">
              <a:rPr lang="en-US" smtClean="0"/>
              <a:pPr/>
              <a:t>6</a:t>
            </a:fld>
            <a:endParaRPr lang="en-US" dirty="0"/>
          </a:p>
        </p:txBody>
      </p:sp>
      <p:sp>
        <p:nvSpPr>
          <p:cNvPr id="9" name="TextBox 8">
            <a:extLst>
              <a:ext uri="{FF2B5EF4-FFF2-40B4-BE49-F238E27FC236}">
                <a16:creationId xmlns:a16="http://schemas.microsoft.com/office/drawing/2014/main" id="{E98504FB-E7F4-4200-891A-CE37FB14C7E6}"/>
              </a:ext>
            </a:extLst>
          </p:cNvPr>
          <p:cNvSpPr txBox="1"/>
          <p:nvPr/>
        </p:nvSpPr>
        <p:spPr>
          <a:xfrm>
            <a:off x="1038287" y="915987"/>
            <a:ext cx="10115425" cy="646331"/>
          </a:xfrm>
          <a:prstGeom prst="rect">
            <a:avLst/>
          </a:prstGeom>
          <a:noFill/>
        </p:spPr>
        <p:txBody>
          <a:bodyPr wrap="square">
            <a:spAutoFit/>
          </a:bodyPr>
          <a:lstStyle/>
          <a:p>
            <a:pPr algn="ctr"/>
            <a:r>
              <a:rPr lang="ne-NP" sz="3600" b="1" dirty="0">
                <a:solidFill>
                  <a:schemeClr val="bg1"/>
                </a:solidFill>
                <a:cs typeface="Kalimati" panose="00000400000000000000" pitchFamily="2"/>
              </a:rPr>
              <a:t>परिचयात्मक विवरण</a:t>
            </a:r>
            <a:endParaRPr lang="en-US" sz="3600" b="1" dirty="0">
              <a:solidFill>
                <a:schemeClr val="bg1"/>
              </a:solidFill>
              <a:cs typeface="Kalimati" panose="00000400000000000000" pitchFamily="2"/>
            </a:endParaRPr>
          </a:p>
        </p:txBody>
      </p:sp>
      <p:pic>
        <p:nvPicPr>
          <p:cNvPr id="10" name="Picture 9">
            <a:extLst>
              <a:ext uri="{FF2B5EF4-FFF2-40B4-BE49-F238E27FC236}">
                <a16:creationId xmlns:a16="http://schemas.microsoft.com/office/drawing/2014/main" id="{008E23F8-C46F-4A24-A781-7015B34CB6D2}"/>
              </a:ext>
            </a:extLst>
          </p:cNvPr>
          <p:cNvPicPr>
            <a:picLocks noChangeAspect="1"/>
          </p:cNvPicPr>
          <p:nvPr/>
        </p:nvPicPr>
        <p:blipFill>
          <a:blip r:embed="rId2"/>
          <a:stretch>
            <a:fillRect/>
          </a:stretch>
        </p:blipFill>
        <p:spPr>
          <a:xfrm>
            <a:off x="0" y="1532697"/>
            <a:ext cx="11738344" cy="2930933"/>
          </a:xfrm>
          <a:prstGeom prst="rect">
            <a:avLst/>
          </a:prstGeom>
        </p:spPr>
      </p:pic>
      <p:pic>
        <p:nvPicPr>
          <p:cNvPr id="3" name="Picture 2">
            <a:extLst>
              <a:ext uri="{FF2B5EF4-FFF2-40B4-BE49-F238E27FC236}">
                <a16:creationId xmlns:a16="http://schemas.microsoft.com/office/drawing/2014/main" id="{45ADC3B4-E08E-4511-A947-D84CD97F9C40}"/>
              </a:ext>
            </a:extLst>
          </p:cNvPr>
          <p:cNvPicPr>
            <a:picLocks noChangeAspect="1"/>
          </p:cNvPicPr>
          <p:nvPr/>
        </p:nvPicPr>
        <p:blipFill>
          <a:blip r:embed="rId3"/>
          <a:stretch>
            <a:fillRect/>
          </a:stretch>
        </p:blipFill>
        <p:spPr>
          <a:xfrm>
            <a:off x="47026" y="4434009"/>
            <a:ext cx="11689905" cy="2290750"/>
          </a:xfrm>
          <a:prstGeom prst="rect">
            <a:avLst/>
          </a:prstGeom>
        </p:spPr>
      </p:pic>
    </p:spTree>
    <p:extLst>
      <p:ext uri="{BB962C8B-B14F-4D97-AF65-F5344CB8AC3E}">
        <p14:creationId xmlns:p14="http://schemas.microsoft.com/office/powerpoint/2010/main" val="3645863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68693" y="6387630"/>
            <a:ext cx="901088" cy="437868"/>
          </a:xfrm>
        </p:spPr>
        <p:txBody>
          <a:bodyPr/>
          <a:lstStyle/>
          <a:p>
            <a:fld id="{2840B2E4-A264-431E-ABDE-38E3BCDA5876}" type="slidenum">
              <a:rPr lang="en-US" smtClean="0"/>
              <a:pPr/>
              <a:t>7</a:t>
            </a:fld>
            <a:endParaRPr lang="en-US" dirty="0"/>
          </a:p>
        </p:txBody>
      </p:sp>
      <p:sp>
        <p:nvSpPr>
          <p:cNvPr id="8" name="TextBox 7">
            <a:extLst>
              <a:ext uri="{FF2B5EF4-FFF2-40B4-BE49-F238E27FC236}">
                <a16:creationId xmlns:a16="http://schemas.microsoft.com/office/drawing/2014/main" id="{5F71B322-B4EA-42EB-994E-23D21634BE21}"/>
              </a:ext>
            </a:extLst>
          </p:cNvPr>
          <p:cNvSpPr txBox="1"/>
          <p:nvPr/>
        </p:nvSpPr>
        <p:spPr>
          <a:xfrm>
            <a:off x="265859" y="2242787"/>
            <a:ext cx="7793620" cy="4001095"/>
          </a:xfrm>
          <a:prstGeom prst="rect">
            <a:avLst/>
          </a:prstGeom>
          <a:noFill/>
        </p:spPr>
        <p:txBody>
          <a:bodyPr wrap="square">
            <a:spAutoFit/>
          </a:bodyPr>
          <a:lstStyle/>
          <a:p>
            <a:r>
              <a:rPr lang="ne-NP" sz="2800" b="1" dirty="0">
                <a:cs typeface="Kalimati" panose="00000400000000000000" pitchFamily="2"/>
              </a:rPr>
              <a:t>प्रदेशको नाम र कोड</a:t>
            </a:r>
            <a:r>
              <a:rPr lang="en-US" sz="2800" b="1" dirty="0">
                <a:cs typeface="Kalimati" panose="00000400000000000000" pitchFamily="2"/>
              </a:rPr>
              <a:t> :</a:t>
            </a:r>
          </a:p>
          <a:p>
            <a:endParaRPr lang="ne-NP" dirty="0">
              <a:cs typeface="Kalimati" panose="00000400000000000000" pitchFamily="2"/>
            </a:endParaRPr>
          </a:p>
          <a:p>
            <a:pPr marL="285750" indent="-285750" algn="just">
              <a:buFont typeface="Arial" panose="020B0604020202020204" pitchFamily="34" charset="0"/>
              <a:buChar char="•"/>
            </a:pPr>
            <a:r>
              <a:rPr lang="ne-NP" sz="2400" dirty="0">
                <a:cs typeface="Kalimati" panose="00000400000000000000" pitchFamily="2"/>
              </a:rPr>
              <a:t>गणना गर्न लागेको घर तथा घरपरिवार कुन प्रदेशमा पर्दछ, सोही प्रदेशको नाम दिइएको ठाउँमा स्पष्ट र पूरा लेख्नुपर्दछ र सम्बन्धित  कोठामा प्रदेशको कोड लेख्नुपर्दछ ।</a:t>
            </a:r>
            <a:r>
              <a:rPr lang="en-US" sz="2400" dirty="0">
                <a:cs typeface="Kalimati" panose="00000400000000000000" pitchFamily="2"/>
              </a:rPr>
              <a:t> </a:t>
            </a:r>
            <a:endParaRPr lang="ne-NP" sz="2400" dirty="0">
              <a:cs typeface="Kalimati" panose="00000400000000000000" pitchFamily="2"/>
            </a:endParaRP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endParaRPr lang="ne-NP" sz="2400" dirty="0">
              <a:cs typeface="Kalimati" panose="00000400000000000000" pitchFamily="2"/>
            </a:endParaRPr>
          </a:p>
          <a:p>
            <a:pPr marL="285750" indent="-285750" algn="just">
              <a:buFont typeface="Arial" panose="020B0604020202020204" pitchFamily="34" charset="0"/>
              <a:buChar char="•"/>
            </a:pPr>
            <a:r>
              <a:rPr lang="ne-NP" sz="2400" b="1" dirty="0">
                <a:latin typeface="Kokila" panose="020B0604020202020204" pitchFamily="34" charset="0"/>
                <a:ea typeface="+mj-ea"/>
                <a:cs typeface="Kalimati" panose="00000400000000000000" pitchFamily="2"/>
              </a:rPr>
              <a:t>जस्तैः गण्डकी प्रदेश</a:t>
            </a:r>
            <a:r>
              <a:rPr lang="en-US" sz="2400" b="1" dirty="0">
                <a:latin typeface="Kokila" panose="020B0604020202020204" pitchFamily="34" charset="0"/>
                <a:ea typeface="+mj-ea"/>
                <a:cs typeface="Kalimati" panose="00000400000000000000" pitchFamily="2"/>
              </a:rPr>
              <a:t> </a:t>
            </a:r>
            <a:r>
              <a:rPr lang="ne-NP" sz="2400" b="1" dirty="0">
                <a:latin typeface="Kokila" panose="020B0604020202020204" pitchFamily="34" charset="0"/>
                <a:ea typeface="+mj-ea"/>
                <a:cs typeface="Kalimati" panose="00000400000000000000" pitchFamily="2"/>
              </a:rPr>
              <a:t>भए प्रदेशको नाम गण्डकी र कोड </a:t>
            </a:r>
            <a:r>
              <a:rPr lang="en-US" sz="3200" b="1" dirty="0">
                <a:solidFill>
                  <a:srgbClr val="0070C0"/>
                </a:solidFill>
                <a:latin typeface="Kokila" panose="020B0604020202020204" pitchFamily="34" charset="0"/>
                <a:ea typeface="+mj-ea"/>
                <a:cs typeface="Kalimati" panose="00000400000000000000" pitchFamily="2"/>
              </a:rPr>
              <a:t>4</a:t>
            </a:r>
            <a:r>
              <a:rPr lang="en-US" sz="3200" b="1" dirty="0">
                <a:latin typeface="Kokila" panose="020B0604020202020204" pitchFamily="34" charset="0"/>
                <a:ea typeface="+mj-ea"/>
                <a:cs typeface="Kalimati" panose="00000400000000000000" pitchFamily="2"/>
              </a:rPr>
              <a:t> </a:t>
            </a:r>
            <a:r>
              <a:rPr lang="ne-NP" sz="2400" b="1" dirty="0">
                <a:latin typeface="Kokila" panose="020B0604020202020204" pitchFamily="34" charset="0"/>
                <a:ea typeface="+mj-ea"/>
                <a:cs typeface="Kalimati" panose="00000400000000000000" pitchFamily="2"/>
              </a:rPr>
              <a:t>लेख्नुपर्दछ । यसैगरी प्रदेश २ भए प्रदेशको नाम प्रदेश २ र कोड </a:t>
            </a:r>
            <a:r>
              <a:rPr lang="en-US" sz="3200" b="1" dirty="0">
                <a:solidFill>
                  <a:srgbClr val="0070C0"/>
                </a:solidFill>
                <a:latin typeface="Kokila" panose="020B0604020202020204" pitchFamily="34" charset="0"/>
                <a:ea typeface="+mj-ea"/>
                <a:cs typeface="Kalimati" panose="00000400000000000000" pitchFamily="2"/>
              </a:rPr>
              <a:t>2</a:t>
            </a:r>
            <a:r>
              <a:rPr lang="ne-NP" sz="2400" b="1" dirty="0">
                <a:latin typeface="Kokila" panose="020B0604020202020204" pitchFamily="34" charset="0"/>
                <a:ea typeface="+mj-ea"/>
                <a:cs typeface="Kalimati" panose="00000400000000000000" pitchFamily="2"/>
              </a:rPr>
              <a:t> लेख्नुपर्दछ । </a:t>
            </a:r>
            <a:endParaRPr lang="ne-NP" dirty="0">
              <a:cs typeface="Kalimati" panose="00000400000000000000" pitchFamily="2"/>
            </a:endParaRPr>
          </a:p>
        </p:txBody>
      </p:sp>
      <p:sp>
        <p:nvSpPr>
          <p:cNvPr id="9" name="TextBox 8">
            <a:extLst>
              <a:ext uri="{FF2B5EF4-FFF2-40B4-BE49-F238E27FC236}">
                <a16:creationId xmlns:a16="http://schemas.microsoft.com/office/drawing/2014/main" id="{1AE594BE-75D6-4F45-A178-58533136E6DF}"/>
              </a:ext>
            </a:extLst>
          </p:cNvPr>
          <p:cNvSpPr txBox="1"/>
          <p:nvPr/>
        </p:nvSpPr>
        <p:spPr>
          <a:xfrm>
            <a:off x="142820" y="935429"/>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परिचयात्मक खण्ड </a:t>
            </a:r>
            <a:r>
              <a:rPr lang="en-US" sz="2800" b="1" dirty="0">
                <a:solidFill>
                  <a:srgbClr val="142DAC"/>
                </a:solidFill>
                <a:latin typeface="Kokila" panose="020B0604020202020204" pitchFamily="34" charset="0"/>
                <a:ea typeface="+mj-ea"/>
                <a:cs typeface="Kalimati" panose="00000400000000000000" pitchFamily="2"/>
              </a:rPr>
              <a:t> </a:t>
            </a:r>
            <a:endParaRPr lang="ne-NP" sz="2800" b="1" dirty="0">
              <a:solidFill>
                <a:srgbClr val="142DAC"/>
              </a:solidFill>
              <a:latin typeface="Kokila" panose="020B0604020202020204" pitchFamily="34" charset="0"/>
              <a:ea typeface="+mj-ea"/>
              <a:cs typeface="Kalimati" panose="00000400000000000000" pitchFamily="2"/>
            </a:endParaRPr>
          </a:p>
        </p:txBody>
      </p:sp>
      <p:pic>
        <p:nvPicPr>
          <p:cNvPr id="10" name="Picture 9">
            <a:extLst>
              <a:ext uri="{FF2B5EF4-FFF2-40B4-BE49-F238E27FC236}">
                <a16:creationId xmlns:a16="http://schemas.microsoft.com/office/drawing/2014/main" id="{C79923D1-B8D5-4899-AE61-294DA3F589C0}"/>
              </a:ext>
            </a:extLst>
          </p:cNvPr>
          <p:cNvPicPr>
            <a:picLocks noChangeAspect="1"/>
          </p:cNvPicPr>
          <p:nvPr/>
        </p:nvPicPr>
        <p:blipFill rotWithShape="1">
          <a:blip r:embed="rId2"/>
          <a:srcRect r="50051" b="-1008"/>
          <a:stretch/>
        </p:blipFill>
        <p:spPr>
          <a:xfrm>
            <a:off x="8399721" y="3197570"/>
            <a:ext cx="3328060" cy="2299225"/>
          </a:xfrm>
          <a:prstGeom prst="rect">
            <a:avLst/>
          </a:prstGeom>
        </p:spPr>
      </p:pic>
      <p:sp>
        <p:nvSpPr>
          <p:cNvPr id="11" name="TextBox 10">
            <a:extLst>
              <a:ext uri="{FF2B5EF4-FFF2-40B4-BE49-F238E27FC236}">
                <a16:creationId xmlns:a16="http://schemas.microsoft.com/office/drawing/2014/main" id="{55B63F51-EB23-4885-83CC-B53C70038500}"/>
              </a:ext>
            </a:extLst>
          </p:cNvPr>
          <p:cNvSpPr txBox="1"/>
          <p:nvPr/>
        </p:nvSpPr>
        <p:spPr>
          <a:xfrm>
            <a:off x="5252486" y="6415642"/>
            <a:ext cx="6294471"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3760515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A41EAE3-1C80-4B8F-A1F2-0B56C9CEB9BC}"/>
              </a:ext>
            </a:extLst>
          </p:cNvPr>
          <p:cNvPicPr>
            <a:picLocks noChangeAspect="1"/>
          </p:cNvPicPr>
          <p:nvPr/>
        </p:nvPicPr>
        <p:blipFill>
          <a:blip r:embed="rId2"/>
          <a:stretch>
            <a:fillRect/>
          </a:stretch>
        </p:blipFill>
        <p:spPr>
          <a:xfrm>
            <a:off x="8170017" y="4232222"/>
            <a:ext cx="3975322" cy="1609812"/>
          </a:xfrm>
          <a:prstGeom prst="rect">
            <a:avLst/>
          </a:prstGeom>
        </p:spPr>
      </p:pic>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30842" y="6510574"/>
            <a:ext cx="675806" cy="341426"/>
          </a:xfrm>
        </p:spPr>
        <p:txBody>
          <a:bodyPr/>
          <a:lstStyle/>
          <a:p>
            <a:fld id="{2840B2E4-A264-431E-ABDE-38E3BCDA5876}" type="slidenum">
              <a:rPr lang="en-US" smtClean="0"/>
              <a:pPr/>
              <a:t>8</a:t>
            </a:fld>
            <a:endParaRPr lang="en-US" dirty="0"/>
          </a:p>
        </p:txBody>
      </p:sp>
      <p:sp>
        <p:nvSpPr>
          <p:cNvPr id="8" name="TextBox 7">
            <a:extLst>
              <a:ext uri="{FF2B5EF4-FFF2-40B4-BE49-F238E27FC236}">
                <a16:creationId xmlns:a16="http://schemas.microsoft.com/office/drawing/2014/main" id="{C7AF0C6E-B2E2-4FA1-BE68-F3AC681FCFB8}"/>
              </a:ext>
            </a:extLst>
          </p:cNvPr>
          <p:cNvSpPr txBox="1"/>
          <p:nvPr/>
        </p:nvSpPr>
        <p:spPr>
          <a:xfrm>
            <a:off x="213609" y="1554043"/>
            <a:ext cx="8143426" cy="1908215"/>
          </a:xfrm>
          <a:prstGeom prst="rect">
            <a:avLst/>
          </a:prstGeom>
          <a:noFill/>
        </p:spPr>
        <p:txBody>
          <a:bodyPr wrap="square">
            <a:spAutoFit/>
          </a:bodyPr>
          <a:lstStyle/>
          <a:p>
            <a:r>
              <a:rPr lang="ne-NP" sz="2800" b="1" dirty="0">
                <a:cs typeface="Kalimati" panose="00000400000000000000" pitchFamily="2"/>
              </a:rPr>
              <a:t>जिल्लाको नाम र कोड</a:t>
            </a:r>
            <a:r>
              <a:rPr lang="en-US" sz="2800" b="1" dirty="0">
                <a:cs typeface="Kalimati" panose="00000400000000000000" pitchFamily="2"/>
              </a:rPr>
              <a:t>:</a:t>
            </a:r>
          </a:p>
          <a:p>
            <a:endParaRPr lang="ne-NP" dirty="0">
              <a:cs typeface="Kalimati" panose="00000400000000000000" pitchFamily="2"/>
            </a:endParaRPr>
          </a:p>
          <a:p>
            <a:pPr algn="just"/>
            <a:r>
              <a:rPr lang="ne-NP" sz="2400" dirty="0">
                <a:cs typeface="Kalimati" panose="00000400000000000000" pitchFamily="2"/>
              </a:rPr>
              <a:t>गणना गर्न लागेको घरपरिवार कुन जिल्लामा पर्दछ, सोही जिल्लाको नाम दिइएको ठाउँमा स्पष्ट र पूरा लेख्नुपर्दछ र संकेत कोठामा जिल्लाको कोड समेत अनिवार्य लेख्नुपर्दछ</a:t>
            </a:r>
            <a:r>
              <a:rPr lang="en-US" sz="2400" dirty="0">
                <a:cs typeface="Kalimati" panose="00000400000000000000" pitchFamily="2"/>
              </a:rPr>
              <a:t> </a:t>
            </a:r>
            <a:r>
              <a:rPr lang="ne-NP" sz="2400" dirty="0">
                <a:cs typeface="Kalimati" panose="00000400000000000000" pitchFamily="2"/>
              </a:rPr>
              <a:t>।</a:t>
            </a:r>
          </a:p>
        </p:txBody>
      </p:sp>
      <p:sp>
        <p:nvSpPr>
          <p:cNvPr id="9" name="TextBox 8"/>
          <p:cNvSpPr txBox="1"/>
          <p:nvPr/>
        </p:nvSpPr>
        <p:spPr>
          <a:xfrm>
            <a:off x="213608" y="3718016"/>
            <a:ext cx="7028439" cy="3293209"/>
          </a:xfrm>
          <a:prstGeom prst="rect">
            <a:avLst/>
          </a:prstGeom>
          <a:noFill/>
        </p:spPr>
        <p:txBody>
          <a:bodyPr wrap="square" rtlCol="0">
            <a:spAutoFit/>
          </a:bodyPr>
          <a:lstStyle/>
          <a:p>
            <a:r>
              <a:rPr lang="ne-NP" sz="2800" b="1" dirty="0">
                <a:cs typeface="Kalimati" panose="00000400000000000000" pitchFamily="2"/>
              </a:rPr>
              <a:t>गाउँपालिका/नगरपालिकाको नाम र कोड</a:t>
            </a:r>
            <a:r>
              <a:rPr lang="en-US" sz="2800" b="1" dirty="0">
                <a:cs typeface="Kalimati" panose="00000400000000000000" pitchFamily="2"/>
              </a:rPr>
              <a:t>:      </a:t>
            </a:r>
            <a:endParaRPr lang="ne-NP" sz="2800" b="1" dirty="0">
              <a:cs typeface="Kalimati" panose="00000400000000000000" pitchFamily="2"/>
            </a:endParaRPr>
          </a:p>
          <a:p>
            <a:endParaRPr lang="ne-NP" dirty="0">
              <a:cs typeface="Kalimati" panose="00000400000000000000" pitchFamily="2"/>
            </a:endParaRPr>
          </a:p>
          <a:p>
            <a:pPr algn="just"/>
            <a:r>
              <a:rPr lang="ne-NP" sz="2400" b="1" dirty="0">
                <a:solidFill>
                  <a:srgbClr val="142DAC"/>
                </a:solidFill>
                <a:latin typeface="Kokila" panose="020B0604020202020204" pitchFamily="34" charset="0"/>
                <a:ea typeface="+mj-ea"/>
                <a:cs typeface="Kalimati" panose="00000400000000000000" pitchFamily="2"/>
              </a:rPr>
              <a:t>गणना गर्न लागेको घरपरिवार कुन गाउँपालिका (गा.पा.) अथवा नगरपालिका (न.पा. र उ.म.न.पा. र म.न.पा.)मा पर्दछ, सोही गाउँपालिका वा नगरपालिकाको नाम लेख्नुपर्दछ । यहाँ गाउँपालिका हो भने गाउँपालिकालाई र नगरपालिका हो भने नगरपालिकालाई ठीक (√) चिन्ह लगाउनुपर्दछ </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a:t>
            </a:r>
            <a:r>
              <a:rPr lang="en-US" sz="2400" b="1" dirty="0">
                <a:solidFill>
                  <a:srgbClr val="142DAC"/>
                </a:solidFill>
                <a:latin typeface="Kokila" panose="020B0604020202020204" pitchFamily="34" charset="0"/>
                <a:ea typeface="+mj-ea"/>
                <a:cs typeface="Kalimati" panose="00000400000000000000" pitchFamily="2"/>
              </a:rPr>
              <a:t> </a:t>
            </a:r>
            <a:endParaRPr lang="ne-NP" sz="2400" b="1" dirty="0">
              <a:solidFill>
                <a:srgbClr val="142DAC"/>
              </a:solidFill>
              <a:latin typeface="Kokila" panose="020B0604020202020204" pitchFamily="34" charset="0"/>
              <a:ea typeface="+mj-ea"/>
              <a:cs typeface="Kalimati" panose="00000400000000000000" pitchFamily="2"/>
            </a:endParaRPr>
          </a:p>
          <a:p>
            <a:endParaRPr lang="en-US" dirty="0"/>
          </a:p>
        </p:txBody>
      </p:sp>
      <p:sp>
        <p:nvSpPr>
          <p:cNvPr id="10" name="TextBox 9">
            <a:extLst>
              <a:ext uri="{FF2B5EF4-FFF2-40B4-BE49-F238E27FC236}">
                <a16:creationId xmlns:a16="http://schemas.microsoft.com/office/drawing/2014/main" id="{B7CFC85C-DFB3-46C4-8999-685693D813D0}"/>
              </a:ext>
            </a:extLst>
          </p:cNvPr>
          <p:cNvSpPr txBox="1"/>
          <p:nvPr/>
        </p:nvSpPr>
        <p:spPr>
          <a:xfrm>
            <a:off x="200297" y="724633"/>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परिचयात्मक खण्ड</a:t>
            </a:r>
          </a:p>
        </p:txBody>
      </p:sp>
      <p:sp>
        <p:nvSpPr>
          <p:cNvPr id="21" name="TextBox 20">
            <a:extLst>
              <a:ext uri="{FF2B5EF4-FFF2-40B4-BE49-F238E27FC236}">
                <a16:creationId xmlns:a16="http://schemas.microsoft.com/office/drawing/2014/main" id="{380330B9-4683-492D-9EE8-97B3A300A59B}"/>
              </a:ext>
            </a:extLst>
          </p:cNvPr>
          <p:cNvSpPr txBox="1"/>
          <p:nvPr/>
        </p:nvSpPr>
        <p:spPr>
          <a:xfrm>
            <a:off x="9276166" y="4093996"/>
            <a:ext cx="2869173" cy="707886"/>
          </a:xfrm>
          <a:prstGeom prst="rect">
            <a:avLst/>
          </a:prstGeom>
          <a:noFill/>
        </p:spPr>
        <p:txBody>
          <a:bodyPr wrap="square" rtlCol="0">
            <a:spAutoFit/>
          </a:bodyPr>
          <a:lstStyle/>
          <a:p>
            <a:r>
              <a:rPr lang="ne-NP" sz="4000" dirty="0">
                <a:solidFill>
                  <a:srgbClr val="0070C0"/>
                </a:solidFill>
                <a:cs typeface="Kalimati" pitchFamily="2"/>
              </a:rPr>
              <a:t>√</a:t>
            </a:r>
            <a:endParaRPr lang="en-US" sz="4000" dirty="0">
              <a:solidFill>
                <a:srgbClr val="0070C0"/>
              </a:solidFill>
            </a:endParaRPr>
          </a:p>
        </p:txBody>
      </p:sp>
      <p:pic>
        <p:nvPicPr>
          <p:cNvPr id="3" name="Picture 2">
            <a:extLst>
              <a:ext uri="{FF2B5EF4-FFF2-40B4-BE49-F238E27FC236}">
                <a16:creationId xmlns:a16="http://schemas.microsoft.com/office/drawing/2014/main" id="{53B7D643-DAF5-479F-A6E5-2526B950BA27}"/>
              </a:ext>
            </a:extLst>
          </p:cNvPr>
          <p:cNvPicPr>
            <a:picLocks noChangeAspect="1"/>
          </p:cNvPicPr>
          <p:nvPr/>
        </p:nvPicPr>
        <p:blipFill>
          <a:blip r:embed="rId3"/>
          <a:stretch>
            <a:fillRect/>
          </a:stretch>
        </p:blipFill>
        <p:spPr>
          <a:xfrm>
            <a:off x="9363456" y="1641485"/>
            <a:ext cx="2169223" cy="1553399"/>
          </a:xfrm>
          <a:prstGeom prst="rect">
            <a:avLst/>
          </a:prstGeom>
        </p:spPr>
      </p:pic>
      <p:sp>
        <p:nvSpPr>
          <p:cNvPr id="12" name="TextBox 11">
            <a:extLst>
              <a:ext uri="{FF2B5EF4-FFF2-40B4-BE49-F238E27FC236}">
                <a16:creationId xmlns:a16="http://schemas.microsoft.com/office/drawing/2014/main" id="{3C30C6D8-8B8D-4760-939F-C3D21070550A}"/>
              </a:ext>
            </a:extLst>
          </p:cNvPr>
          <p:cNvSpPr txBox="1"/>
          <p:nvPr/>
        </p:nvSpPr>
        <p:spPr>
          <a:xfrm>
            <a:off x="9898163" y="1956520"/>
            <a:ext cx="2377440" cy="461665"/>
          </a:xfrm>
          <a:prstGeom prst="rect">
            <a:avLst/>
          </a:prstGeom>
          <a:noFill/>
        </p:spPr>
        <p:txBody>
          <a:bodyPr wrap="square" rtlCol="0">
            <a:spAutoFit/>
          </a:bodyPr>
          <a:lstStyle/>
          <a:p>
            <a:r>
              <a:rPr lang="ne-NP" sz="2400" dirty="0">
                <a:solidFill>
                  <a:srgbClr val="0070C0"/>
                </a:solidFill>
                <a:cs typeface="Kalimati" pitchFamily="2"/>
              </a:rPr>
              <a:t>स्याङ्गजा</a:t>
            </a:r>
            <a:endParaRPr lang="en-US" sz="2400" dirty="0">
              <a:solidFill>
                <a:srgbClr val="0070C0"/>
              </a:solidFill>
            </a:endParaRPr>
          </a:p>
        </p:txBody>
      </p:sp>
      <p:sp>
        <p:nvSpPr>
          <p:cNvPr id="13" name="TextBox 12">
            <a:extLst>
              <a:ext uri="{FF2B5EF4-FFF2-40B4-BE49-F238E27FC236}">
                <a16:creationId xmlns:a16="http://schemas.microsoft.com/office/drawing/2014/main" id="{F73ABE6C-8738-4044-A82E-0D74FFEE8147}"/>
              </a:ext>
            </a:extLst>
          </p:cNvPr>
          <p:cNvSpPr txBox="1"/>
          <p:nvPr/>
        </p:nvSpPr>
        <p:spPr>
          <a:xfrm>
            <a:off x="10157678" y="2625060"/>
            <a:ext cx="2288938" cy="461665"/>
          </a:xfrm>
          <a:prstGeom prst="rect">
            <a:avLst/>
          </a:prstGeom>
          <a:noFill/>
        </p:spPr>
        <p:txBody>
          <a:bodyPr wrap="square" rtlCol="0">
            <a:spAutoFit/>
          </a:bodyPr>
          <a:lstStyle/>
          <a:p>
            <a:r>
              <a:rPr lang="en-US" sz="2400" dirty="0">
                <a:solidFill>
                  <a:srgbClr val="0070C0"/>
                </a:solidFill>
                <a:cs typeface="Kalimati" pitchFamily="2"/>
              </a:rPr>
              <a:t>4        4</a:t>
            </a:r>
            <a:endParaRPr lang="en-US" sz="2400" dirty="0">
              <a:solidFill>
                <a:srgbClr val="0070C0"/>
              </a:solidFill>
            </a:endParaRPr>
          </a:p>
        </p:txBody>
      </p:sp>
      <p:sp>
        <p:nvSpPr>
          <p:cNvPr id="16" name="TextBox 15">
            <a:extLst>
              <a:ext uri="{FF2B5EF4-FFF2-40B4-BE49-F238E27FC236}">
                <a16:creationId xmlns:a16="http://schemas.microsoft.com/office/drawing/2014/main" id="{4E197E1E-D61E-4B1B-823F-8907A80C2BEA}"/>
              </a:ext>
            </a:extLst>
          </p:cNvPr>
          <p:cNvSpPr txBox="1"/>
          <p:nvPr/>
        </p:nvSpPr>
        <p:spPr>
          <a:xfrm>
            <a:off x="10692366" y="5293247"/>
            <a:ext cx="2377440" cy="461665"/>
          </a:xfrm>
          <a:prstGeom prst="rect">
            <a:avLst/>
          </a:prstGeom>
          <a:noFill/>
        </p:spPr>
        <p:txBody>
          <a:bodyPr wrap="square" rtlCol="0">
            <a:spAutoFit/>
          </a:bodyPr>
          <a:lstStyle/>
          <a:p>
            <a:r>
              <a:rPr lang="ne-NP" sz="2400" dirty="0">
                <a:solidFill>
                  <a:srgbClr val="0070C0"/>
                </a:solidFill>
                <a:cs typeface="Kalimati" pitchFamily="2"/>
              </a:rPr>
              <a:t>  </a:t>
            </a:r>
            <a:r>
              <a:rPr lang="en-US" sz="2400" dirty="0">
                <a:solidFill>
                  <a:srgbClr val="0070C0"/>
                </a:solidFill>
                <a:cs typeface="Kalimati" pitchFamily="2"/>
              </a:rPr>
              <a:t>0     6 </a:t>
            </a:r>
            <a:endParaRPr lang="en-US" sz="2400" dirty="0">
              <a:solidFill>
                <a:srgbClr val="0070C0"/>
              </a:solidFill>
            </a:endParaRPr>
          </a:p>
        </p:txBody>
      </p:sp>
      <p:sp>
        <p:nvSpPr>
          <p:cNvPr id="17" name="TextBox 16">
            <a:extLst>
              <a:ext uri="{FF2B5EF4-FFF2-40B4-BE49-F238E27FC236}">
                <a16:creationId xmlns:a16="http://schemas.microsoft.com/office/drawing/2014/main" id="{55A6DA15-C65F-4DF6-84AE-95E54F19A314}"/>
              </a:ext>
            </a:extLst>
          </p:cNvPr>
          <p:cNvSpPr txBox="1"/>
          <p:nvPr/>
        </p:nvSpPr>
        <p:spPr>
          <a:xfrm>
            <a:off x="9488382" y="4665514"/>
            <a:ext cx="2377440" cy="461665"/>
          </a:xfrm>
          <a:prstGeom prst="rect">
            <a:avLst/>
          </a:prstGeom>
          <a:noFill/>
        </p:spPr>
        <p:txBody>
          <a:bodyPr wrap="square" rtlCol="0">
            <a:spAutoFit/>
          </a:bodyPr>
          <a:lstStyle/>
          <a:p>
            <a:r>
              <a:rPr lang="ne-NP" sz="2400" dirty="0">
                <a:solidFill>
                  <a:srgbClr val="0070C0"/>
                </a:solidFill>
                <a:cs typeface="Kalimati" pitchFamily="2"/>
              </a:rPr>
              <a:t>बिरुवा</a:t>
            </a:r>
            <a:endParaRPr lang="en-US" sz="2400" dirty="0">
              <a:solidFill>
                <a:srgbClr val="0070C0"/>
              </a:solidFill>
            </a:endParaRPr>
          </a:p>
        </p:txBody>
      </p:sp>
      <p:sp>
        <p:nvSpPr>
          <p:cNvPr id="14" name="TextBox 13">
            <a:extLst>
              <a:ext uri="{FF2B5EF4-FFF2-40B4-BE49-F238E27FC236}">
                <a16:creationId xmlns:a16="http://schemas.microsoft.com/office/drawing/2014/main" id="{E58F5D5A-AB67-4E06-82DA-9E5C36EFCD6C}"/>
              </a:ext>
            </a:extLst>
          </p:cNvPr>
          <p:cNvSpPr txBox="1"/>
          <p:nvPr/>
        </p:nvSpPr>
        <p:spPr>
          <a:xfrm>
            <a:off x="5582098" y="6319945"/>
            <a:ext cx="6103088"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4072074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8060" y="6408893"/>
            <a:ext cx="901088" cy="437868"/>
          </a:xfrm>
        </p:spPr>
        <p:txBody>
          <a:bodyPr/>
          <a:lstStyle/>
          <a:p>
            <a:fld id="{2840B2E4-A264-431E-ABDE-38E3BCDA5876}" type="slidenum">
              <a:rPr lang="en-US" smtClean="0"/>
              <a:pPr/>
              <a:t>9</a:t>
            </a:fld>
            <a:endParaRPr lang="en-US" dirty="0"/>
          </a:p>
        </p:txBody>
      </p:sp>
      <p:sp>
        <p:nvSpPr>
          <p:cNvPr id="9" name="TextBox 8">
            <a:extLst>
              <a:ext uri="{FF2B5EF4-FFF2-40B4-BE49-F238E27FC236}">
                <a16:creationId xmlns:a16="http://schemas.microsoft.com/office/drawing/2014/main" id="{2438074D-13BD-4FFC-9DCF-46CD370A00D2}"/>
              </a:ext>
            </a:extLst>
          </p:cNvPr>
          <p:cNvSpPr txBox="1"/>
          <p:nvPr/>
        </p:nvSpPr>
        <p:spPr>
          <a:xfrm>
            <a:off x="313262" y="1303484"/>
            <a:ext cx="9426163" cy="5399107"/>
          </a:xfrm>
          <a:prstGeom prst="rect">
            <a:avLst/>
          </a:prstGeom>
          <a:noFill/>
        </p:spPr>
        <p:txBody>
          <a:bodyPr wrap="square">
            <a:spAutoFit/>
          </a:bodyPr>
          <a:lstStyle/>
          <a:p>
            <a:pPr>
              <a:lnSpc>
                <a:spcPct val="150000"/>
              </a:lnSpc>
            </a:pPr>
            <a:r>
              <a:rPr lang="ne-NP" sz="2800" b="1" dirty="0">
                <a:cs typeface="Kalimati" panose="00000400000000000000" pitchFamily="2"/>
              </a:rPr>
              <a:t>वडा नं.</a:t>
            </a:r>
          </a:p>
          <a:p>
            <a:pPr algn="just">
              <a:lnSpc>
                <a:spcPct val="150000"/>
              </a:lnSpc>
            </a:pPr>
            <a:r>
              <a:rPr lang="ne-NP" sz="2400" dirty="0">
                <a:cs typeface="Kalimati" panose="00000400000000000000" pitchFamily="2"/>
              </a:rPr>
              <a:t>गा.पा. र न.पा.को नाम लेखि</a:t>
            </a:r>
            <a:r>
              <a:rPr lang="en-US" sz="2400" dirty="0">
                <a:cs typeface="Kalimati" panose="00000400000000000000" pitchFamily="2"/>
              </a:rPr>
              <a:t> </a:t>
            </a:r>
            <a:r>
              <a:rPr lang="ne-NP" sz="2400" dirty="0">
                <a:cs typeface="Kalimati" panose="00000400000000000000" pitchFamily="2"/>
              </a:rPr>
              <a:t>सकेपछि गणना गर्न लागेको घरपरिवार गाउँपालिका वा नगरपालिकाको कुन वडामा पर्दछ, सोधी वडा नं. लेख्नुपर्दछ । जस्तैः चार नम्बर वडाको गणना गर्न लागेकोमा वडा नं लेख्दा</a:t>
            </a:r>
            <a:r>
              <a:rPr lang="en-US" sz="2400" dirty="0">
                <a:cs typeface="Kalimati" panose="00000400000000000000" pitchFamily="2"/>
              </a:rPr>
              <a:t>  </a:t>
            </a:r>
            <a:r>
              <a:rPr lang="en-US" sz="3200" dirty="0">
                <a:solidFill>
                  <a:srgbClr val="0070C0"/>
                </a:solidFill>
                <a:cs typeface="Kalimati" panose="00000400000000000000" pitchFamily="2"/>
              </a:rPr>
              <a:t>04</a:t>
            </a:r>
            <a:r>
              <a:rPr lang="ne-NP" sz="2400" dirty="0">
                <a:cs typeface="Kalimati" panose="00000400000000000000" pitchFamily="2"/>
              </a:rPr>
              <a:t> लेख्नुपर्दछ । </a:t>
            </a:r>
            <a:endParaRPr lang="ne-NP" dirty="0">
              <a:cs typeface="Kalimati" panose="00000400000000000000" pitchFamily="2"/>
            </a:endParaRPr>
          </a:p>
          <a:p>
            <a:pPr>
              <a:lnSpc>
                <a:spcPct val="150000"/>
              </a:lnSpc>
            </a:pPr>
            <a:r>
              <a:rPr lang="ne-NP" sz="2800" b="1" dirty="0">
                <a:cs typeface="Kalimati" panose="00000400000000000000" pitchFamily="2"/>
              </a:rPr>
              <a:t>गणना क्षेत्र नं. </a:t>
            </a:r>
          </a:p>
          <a:p>
            <a:pPr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गणना गर्न लागेको घरपरिवार रहेको स्थान कुन गणना क्षेत्र हो जिल्ला जनगणना कार्यालयले उपलब्ध गराएको विवरण तथा नक्सा हेरी गणना क्षेत्र नं. लेख्नुपर्दछ ।</a:t>
            </a:r>
            <a:endParaRPr lang="ne-NP" dirty="0">
              <a:cs typeface="Kalimati" panose="00000400000000000000" pitchFamily="2"/>
            </a:endParaRPr>
          </a:p>
        </p:txBody>
      </p:sp>
      <p:pic>
        <p:nvPicPr>
          <p:cNvPr id="5122" name="Picture 2" descr="D:\CBS PPT\Pics\Ward.jpg"/>
          <p:cNvPicPr>
            <a:picLocks noChangeAspect="1" noChangeArrowheads="1"/>
          </p:cNvPicPr>
          <p:nvPr/>
        </p:nvPicPr>
        <p:blipFill>
          <a:blip r:embed="rId2" cstate="print"/>
          <a:srcRect/>
          <a:stretch>
            <a:fillRect/>
          </a:stretch>
        </p:blipFill>
        <p:spPr bwMode="auto">
          <a:xfrm>
            <a:off x="10283853" y="1960172"/>
            <a:ext cx="1778688" cy="1411528"/>
          </a:xfrm>
          <a:prstGeom prst="rect">
            <a:avLst/>
          </a:prstGeom>
          <a:noFill/>
        </p:spPr>
      </p:pic>
      <p:pic>
        <p:nvPicPr>
          <p:cNvPr id="5123" name="Picture 3" descr="D:\CBS PPT\Pics\ganana Kshetra.jpg"/>
          <p:cNvPicPr>
            <a:picLocks noChangeAspect="1" noChangeArrowheads="1"/>
          </p:cNvPicPr>
          <p:nvPr/>
        </p:nvPicPr>
        <p:blipFill>
          <a:blip r:embed="rId3" cstate="print"/>
          <a:srcRect/>
          <a:stretch>
            <a:fillRect/>
          </a:stretch>
        </p:blipFill>
        <p:spPr bwMode="auto">
          <a:xfrm>
            <a:off x="10315770" y="4677355"/>
            <a:ext cx="1746771" cy="1001444"/>
          </a:xfrm>
          <a:prstGeom prst="rect">
            <a:avLst/>
          </a:prstGeom>
          <a:noFill/>
        </p:spPr>
      </p:pic>
      <p:sp>
        <p:nvSpPr>
          <p:cNvPr id="10" name="TextBox 9">
            <a:extLst>
              <a:ext uri="{FF2B5EF4-FFF2-40B4-BE49-F238E27FC236}">
                <a16:creationId xmlns:a16="http://schemas.microsoft.com/office/drawing/2014/main" id="{117612F6-38B5-4001-BC46-7D13733882DD}"/>
              </a:ext>
            </a:extLst>
          </p:cNvPr>
          <p:cNvSpPr txBox="1"/>
          <p:nvPr/>
        </p:nvSpPr>
        <p:spPr>
          <a:xfrm>
            <a:off x="100148" y="775065"/>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परिचयात्मक खण्ड</a:t>
            </a:r>
          </a:p>
        </p:txBody>
      </p:sp>
      <p:sp>
        <p:nvSpPr>
          <p:cNvPr id="8" name="TextBox 7">
            <a:extLst>
              <a:ext uri="{FF2B5EF4-FFF2-40B4-BE49-F238E27FC236}">
                <a16:creationId xmlns:a16="http://schemas.microsoft.com/office/drawing/2014/main" id="{F12C81A7-60BE-4DAC-BBB4-57E93B83DA4B}"/>
              </a:ext>
            </a:extLst>
          </p:cNvPr>
          <p:cNvSpPr txBox="1"/>
          <p:nvPr/>
        </p:nvSpPr>
        <p:spPr>
          <a:xfrm>
            <a:off x="10614686" y="2726210"/>
            <a:ext cx="1447855" cy="523220"/>
          </a:xfrm>
          <a:prstGeom prst="rect">
            <a:avLst/>
          </a:prstGeom>
          <a:noFill/>
        </p:spPr>
        <p:txBody>
          <a:bodyPr wrap="square" rtlCol="0">
            <a:spAutoFit/>
          </a:bodyPr>
          <a:lstStyle/>
          <a:p>
            <a:r>
              <a:rPr lang="en-US" sz="2800" dirty="0">
                <a:solidFill>
                  <a:srgbClr val="0070C0"/>
                </a:solidFill>
                <a:latin typeface="Times New Rom B" pitchFamily="2" charset="0"/>
              </a:rPr>
              <a:t> 0    4 </a:t>
            </a:r>
          </a:p>
        </p:txBody>
      </p:sp>
      <p:sp>
        <p:nvSpPr>
          <p:cNvPr id="11" name="TextBox 10">
            <a:extLst>
              <a:ext uri="{FF2B5EF4-FFF2-40B4-BE49-F238E27FC236}">
                <a16:creationId xmlns:a16="http://schemas.microsoft.com/office/drawing/2014/main" id="{203F613F-6504-441F-B6D0-05F17A84DEB4}"/>
              </a:ext>
            </a:extLst>
          </p:cNvPr>
          <p:cNvSpPr txBox="1"/>
          <p:nvPr/>
        </p:nvSpPr>
        <p:spPr>
          <a:xfrm>
            <a:off x="10573756" y="5099296"/>
            <a:ext cx="1447855" cy="523220"/>
          </a:xfrm>
          <a:prstGeom prst="rect">
            <a:avLst/>
          </a:prstGeom>
          <a:noFill/>
        </p:spPr>
        <p:txBody>
          <a:bodyPr wrap="square" rtlCol="0">
            <a:spAutoFit/>
          </a:bodyPr>
          <a:lstStyle/>
          <a:p>
            <a:r>
              <a:rPr lang="en-US" sz="2800" dirty="0">
                <a:solidFill>
                  <a:srgbClr val="0070C0"/>
                </a:solidFill>
                <a:latin typeface="Times New Rom B" pitchFamily="2" charset="0"/>
              </a:rPr>
              <a:t> 0    3 </a:t>
            </a:r>
          </a:p>
        </p:txBody>
      </p:sp>
      <p:sp>
        <p:nvSpPr>
          <p:cNvPr id="12" name="TextBox 11">
            <a:extLst>
              <a:ext uri="{FF2B5EF4-FFF2-40B4-BE49-F238E27FC236}">
                <a16:creationId xmlns:a16="http://schemas.microsoft.com/office/drawing/2014/main" id="{4FD60BE7-3561-4263-B8F8-AFA804D123C1}"/>
              </a:ext>
            </a:extLst>
          </p:cNvPr>
          <p:cNvSpPr txBox="1"/>
          <p:nvPr/>
        </p:nvSpPr>
        <p:spPr>
          <a:xfrm>
            <a:off x="5582098" y="6319945"/>
            <a:ext cx="6103088" cy="523220"/>
          </a:xfrm>
          <a:prstGeom prst="rect">
            <a:avLst/>
          </a:prstGeom>
          <a:noFill/>
        </p:spPr>
        <p:txBody>
          <a:bodyPr wrap="square">
            <a:spAutoFit/>
          </a:bodyPr>
          <a:lstStyle/>
          <a:p>
            <a:pPr algn="r"/>
            <a:r>
              <a:rPr lang="ne-NP" b="1" dirty="0">
                <a:solidFill>
                  <a:srgbClr val="142DAC"/>
                </a:solidFill>
                <a:latin typeface="Kokila" panose="020B0604020202020204" pitchFamily="34" charset="0"/>
                <a:ea typeface="+mj-ea"/>
                <a:cs typeface="Kalimati" panose="00000400000000000000" pitchFamily="2"/>
              </a:rPr>
              <a:t>क्रमशः</a:t>
            </a:r>
            <a:r>
              <a:rPr lang="en-US" sz="2800" b="1" dirty="0">
                <a:solidFill>
                  <a:srgbClr val="142DAC"/>
                </a:solidFill>
                <a:latin typeface="Kokila" panose="020B0604020202020204" pitchFamily="34" charset="0"/>
                <a:ea typeface="+mj-ea"/>
                <a:cs typeface="Kalimati" panose="00000400000000000000" pitchFamily="2"/>
              </a:rPr>
              <a:t> </a:t>
            </a:r>
            <a:endParaRPr lang="en-US" dirty="0"/>
          </a:p>
        </p:txBody>
      </p:sp>
    </p:spTree>
    <p:extLst>
      <p:ext uri="{BB962C8B-B14F-4D97-AF65-F5344CB8AC3E}">
        <p14:creationId xmlns:p14="http://schemas.microsoft.com/office/powerpoint/2010/main" val="1726060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10</a:t>
            </a:fld>
            <a:endParaRPr lang="en-US" dirty="0"/>
          </a:p>
        </p:txBody>
      </p:sp>
      <p:sp>
        <p:nvSpPr>
          <p:cNvPr id="9" name="TextBox 8">
            <a:extLst>
              <a:ext uri="{FF2B5EF4-FFF2-40B4-BE49-F238E27FC236}">
                <a16:creationId xmlns:a16="http://schemas.microsoft.com/office/drawing/2014/main" id="{F5703873-E2D1-4B37-BB70-E99B5A3104EF}"/>
              </a:ext>
            </a:extLst>
          </p:cNvPr>
          <p:cNvSpPr txBox="1"/>
          <p:nvPr/>
        </p:nvSpPr>
        <p:spPr>
          <a:xfrm>
            <a:off x="420552" y="1747660"/>
            <a:ext cx="11179266" cy="3231654"/>
          </a:xfrm>
          <a:prstGeom prst="rect">
            <a:avLst/>
          </a:prstGeom>
          <a:noFill/>
        </p:spPr>
        <p:txBody>
          <a:bodyPr wrap="square">
            <a:spAutoFit/>
          </a:bodyPr>
          <a:lstStyle/>
          <a:p>
            <a:pPr algn="just"/>
            <a:r>
              <a:rPr lang="ne-NP" sz="2400" b="1" dirty="0">
                <a:cs typeface="Kalimati" panose="00000400000000000000" pitchFamily="2"/>
              </a:rPr>
              <a:t>गाउँ र बस्ती र टोलको नाम</a:t>
            </a:r>
            <a:r>
              <a:rPr lang="en-US" sz="2400" b="1" dirty="0">
                <a:cs typeface="Kalimati" panose="00000400000000000000" pitchFamily="2"/>
              </a:rPr>
              <a:t>:</a:t>
            </a:r>
            <a:r>
              <a:rPr lang="ne-NP" sz="2400" b="1" dirty="0">
                <a:cs typeface="Kalimati" panose="00000400000000000000" pitchFamily="2"/>
              </a:rPr>
              <a:t> </a:t>
            </a:r>
            <a:endParaRPr lang="en-US" sz="2400" b="1" dirty="0">
              <a:cs typeface="Kalimati" panose="00000400000000000000" pitchFamily="2"/>
            </a:endParaRPr>
          </a:p>
          <a:p>
            <a:pPr algn="just"/>
            <a:endParaRPr lang="ne-NP" dirty="0">
              <a:cs typeface="Kalimati" panose="00000400000000000000" pitchFamily="2"/>
            </a:endParaRPr>
          </a:p>
          <a:p>
            <a:pPr algn="just"/>
            <a:r>
              <a:rPr lang="ne-NP" sz="2400" dirty="0">
                <a:cs typeface="Kalimati" panose="00000400000000000000" pitchFamily="2"/>
              </a:rPr>
              <a:t>गणना गर्न लागेको परिवार बसेको घर भएको ठाउँ कुन गाउँ, बस्ती वा टोलको नामले परिचित छ सोही गाउँ/बस्ती/टोलको नाम लेख्नुपर्दछ । </a:t>
            </a:r>
          </a:p>
          <a:p>
            <a:pPr algn="just"/>
            <a:endParaRPr lang="ne-NP" sz="2400" dirty="0">
              <a:cs typeface="Kalimati" panose="00000400000000000000" pitchFamily="2"/>
            </a:endParaRPr>
          </a:p>
          <a:p>
            <a:pPr algn="just"/>
            <a:r>
              <a:rPr lang="ne-NP" sz="2400" b="1" dirty="0">
                <a:solidFill>
                  <a:srgbClr val="142DAC"/>
                </a:solidFill>
                <a:latin typeface="Kokila" panose="020B0604020202020204" pitchFamily="34" charset="0"/>
                <a:ea typeface="+mj-ea"/>
                <a:cs typeface="Kalimati" panose="00000400000000000000" pitchFamily="2"/>
              </a:rPr>
              <a:t>घर तथा घरपरिवार सूचीकरण फारामको कुनै पेजमा एक भन्दा बढी गाउँ/बस्ती/टोलका</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घरहरू समावेश गरिएको भए ती गाउँ/बस्ती/टोल</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सबैको नाम कमा (,) ले छुट्याएर लेख्नुपर्दछ । </a:t>
            </a:r>
          </a:p>
          <a:p>
            <a:pPr algn="just"/>
            <a:endParaRPr lang="ne-NP" dirty="0">
              <a:cs typeface="Kalimati" panose="00000400000000000000" pitchFamily="2"/>
            </a:endParaRPr>
          </a:p>
        </p:txBody>
      </p:sp>
      <p:sp>
        <p:nvSpPr>
          <p:cNvPr id="8" name="TextBox 7">
            <a:extLst>
              <a:ext uri="{FF2B5EF4-FFF2-40B4-BE49-F238E27FC236}">
                <a16:creationId xmlns:a16="http://schemas.microsoft.com/office/drawing/2014/main" id="{771674C1-41B4-4291-9864-9CE5C0F78816}"/>
              </a:ext>
            </a:extLst>
          </p:cNvPr>
          <p:cNvSpPr txBox="1"/>
          <p:nvPr/>
        </p:nvSpPr>
        <p:spPr>
          <a:xfrm>
            <a:off x="100148" y="814817"/>
            <a:ext cx="11991703"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घर तथा घरपरिवार सूचीकरण फारामः परिचयात्मक खण्ड</a:t>
            </a:r>
          </a:p>
        </p:txBody>
      </p:sp>
      <p:pic>
        <p:nvPicPr>
          <p:cNvPr id="3" name="Picture 2">
            <a:extLst>
              <a:ext uri="{FF2B5EF4-FFF2-40B4-BE49-F238E27FC236}">
                <a16:creationId xmlns:a16="http://schemas.microsoft.com/office/drawing/2014/main" id="{B2CF9551-2D06-45F7-BCCA-79D96E7EDCD6}"/>
              </a:ext>
            </a:extLst>
          </p:cNvPr>
          <p:cNvPicPr>
            <a:picLocks noChangeAspect="1"/>
          </p:cNvPicPr>
          <p:nvPr/>
        </p:nvPicPr>
        <p:blipFill>
          <a:blip r:embed="rId2"/>
          <a:stretch>
            <a:fillRect/>
          </a:stretch>
        </p:blipFill>
        <p:spPr>
          <a:xfrm>
            <a:off x="541120" y="5275340"/>
            <a:ext cx="6420511" cy="1318118"/>
          </a:xfrm>
          <a:prstGeom prst="rect">
            <a:avLst/>
          </a:prstGeom>
        </p:spPr>
      </p:pic>
      <p:sp>
        <p:nvSpPr>
          <p:cNvPr id="11" name="TextBox 10">
            <a:extLst>
              <a:ext uri="{FF2B5EF4-FFF2-40B4-BE49-F238E27FC236}">
                <a16:creationId xmlns:a16="http://schemas.microsoft.com/office/drawing/2014/main" id="{097058D4-986E-43B3-AE06-847961AA8AD9}"/>
              </a:ext>
            </a:extLst>
          </p:cNvPr>
          <p:cNvSpPr txBox="1"/>
          <p:nvPr/>
        </p:nvSpPr>
        <p:spPr>
          <a:xfrm>
            <a:off x="2735816" y="5867392"/>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400" b="1" dirty="0">
                <a:solidFill>
                  <a:srgbClr val="142DAC"/>
                </a:solidFill>
                <a:latin typeface="Kokila" panose="020B0604020202020204" pitchFamily="34" charset="0"/>
                <a:ea typeface="+mj-ea"/>
                <a:cs typeface="Kalimati" panose="00000400000000000000" pitchFamily="2"/>
              </a:rPr>
              <a:t>सिमलडाँडा </a:t>
            </a:r>
            <a:endParaRPr lang="en-US" sz="2400" b="1" dirty="0">
              <a:solidFill>
                <a:srgbClr val="142DAC"/>
              </a:solidFill>
              <a:latin typeface="Kokila" panose="020B0604020202020204" pitchFamily="34" charset="0"/>
              <a:ea typeface="+mj-ea"/>
              <a:cs typeface="Kalimati" panose="00000400000000000000" pitchFamily="2"/>
            </a:endParaRPr>
          </a:p>
        </p:txBody>
      </p:sp>
    </p:spTree>
    <p:extLst>
      <p:ext uri="{BB962C8B-B14F-4D97-AF65-F5344CB8AC3E}">
        <p14:creationId xmlns:p14="http://schemas.microsoft.com/office/powerpoint/2010/main" val="3697850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48835" y="1755604"/>
            <a:ext cx="11780874" cy="4570482"/>
          </a:xfrm>
          <a:prstGeom prst="rect">
            <a:avLst/>
          </a:prstGeom>
        </p:spPr>
        <p:txBody>
          <a:bodyPr wrap="square" lIns="0" tIns="0" rIns="0" bIns="0" rtlCol="0" anchor="t">
            <a:spAutoFit/>
          </a:bodyPr>
          <a:lstStyle/>
          <a:p>
            <a:pPr marL="404813" lvl="1" indent="-287338">
              <a:lnSpc>
                <a:spcPct val="150000"/>
              </a:lnSpc>
              <a:buFont typeface="Arial"/>
              <a:buChar char="•"/>
            </a:pPr>
            <a:r>
              <a:rPr lang="ne-NP" sz="2400" dirty="0">
                <a:cs typeface="Kalimati" pitchFamily="2"/>
              </a:rPr>
              <a:t>प्रत्येक गणना क्षेत्रको लागि अलग अलग घर तथा घरपरिवार सूचीकरण फारामको किताब प्रयोग गर्नुपर्दछ । </a:t>
            </a:r>
          </a:p>
          <a:p>
            <a:pPr marL="404813" lvl="1" indent="-287338">
              <a:lnSpc>
                <a:spcPct val="150000"/>
              </a:lnSpc>
              <a:buFont typeface="Arial"/>
              <a:buChar char="•"/>
            </a:pPr>
            <a:r>
              <a:rPr lang="ne-NP" sz="2400" dirty="0">
                <a:cs typeface="Kalimati" pitchFamily="2"/>
              </a:rPr>
              <a:t>कुनै गणना क्षेत्रमा एउटा घर तथा घरपरिवार सूचीकरण फारामको किताबले पुगेन भने अर्को किताब थप्नुपर्दछ । </a:t>
            </a:r>
            <a:endParaRPr lang="en-US" sz="2400" dirty="0">
              <a:cs typeface="Kalimati" pitchFamily="2"/>
            </a:endParaRPr>
          </a:p>
          <a:p>
            <a:pPr marL="404813" lvl="1" indent="-287338">
              <a:lnSpc>
                <a:spcPct val="150000"/>
              </a:lnSpc>
              <a:buFont typeface="Arial"/>
              <a:buChar char="•"/>
            </a:pPr>
            <a:r>
              <a:rPr lang="ne-NP" sz="2400" b="1" dirty="0">
                <a:solidFill>
                  <a:srgbClr val="142DAC"/>
                </a:solidFill>
                <a:latin typeface="Kokila" panose="020B0604020202020204" pitchFamily="34" charset="0"/>
                <a:ea typeface="+mj-ea"/>
                <a:cs typeface="Kalimati" panose="00000400000000000000" pitchFamily="2"/>
              </a:rPr>
              <a:t>घर तथा घरपरिवार सुचीकरण गरिसकेपछि एउटा किताबमा जम्मा कति पाना प्रयोग भएका छन् तिनको जम्मा संख्या प्रत्येक पानाको जम्मा....</a:t>
            </a:r>
            <a:r>
              <a:rPr lang="ne-NP" sz="2400" b="1" dirty="0">
                <a:solidFill>
                  <a:srgbClr val="142DAC"/>
                </a:solidFill>
                <a:latin typeface="Kokila" panose="020B0604020202020204" pitchFamily="34" charset="0"/>
                <a:cs typeface="Kalimati" panose="00000400000000000000" pitchFamily="2"/>
              </a:rPr>
              <a:t> </a:t>
            </a:r>
            <a:r>
              <a:rPr lang="ne-NP" sz="2400" b="1" dirty="0">
                <a:solidFill>
                  <a:srgbClr val="142DAC"/>
                </a:solidFill>
                <a:latin typeface="Arial" panose="020B0604020202020204" pitchFamily="34" charset="0"/>
                <a:cs typeface="Kalimati" panose="00000400000000000000" pitchFamily="2"/>
              </a:rPr>
              <a:t>(</a:t>
            </a:r>
            <a:r>
              <a:rPr lang="ne-NP" sz="2400" b="1" dirty="0">
                <a:solidFill>
                  <a:srgbClr val="142DAC"/>
                </a:solidFill>
                <a:latin typeface="Kokila" panose="020B0604020202020204" pitchFamily="34" charset="0"/>
                <a:cs typeface="Kalimati" panose="00000400000000000000" pitchFamily="2"/>
              </a:rPr>
              <a:t>खाली ठाउँ</a:t>
            </a:r>
            <a:r>
              <a:rPr lang="ne-NP" sz="2400" b="1" dirty="0">
                <a:solidFill>
                  <a:srgbClr val="142DAC"/>
                </a:solidFill>
                <a:latin typeface="Arial" panose="020B0604020202020204" pitchFamily="34" charset="0"/>
                <a:cs typeface="Kalimati" panose="00000400000000000000" pitchFamily="2"/>
              </a:rPr>
              <a:t>) </a:t>
            </a:r>
            <a:r>
              <a:rPr lang="ne-NP" sz="2400" b="1" dirty="0">
                <a:solidFill>
                  <a:srgbClr val="142DAC"/>
                </a:solidFill>
                <a:latin typeface="Kokila" panose="020B0604020202020204" pitchFamily="34" charset="0"/>
                <a:cs typeface="Kalimati" panose="00000400000000000000" pitchFamily="2"/>
              </a:rPr>
              <a:t>मा</a:t>
            </a:r>
            <a:r>
              <a:rPr lang="ne-NP" sz="2400" b="1" dirty="0">
                <a:solidFill>
                  <a:srgbClr val="142DAC"/>
                </a:solidFill>
                <a:latin typeface="Kokila" panose="020B0604020202020204" pitchFamily="34" charset="0"/>
                <a:ea typeface="+mj-ea"/>
                <a:cs typeface="Kalimati" panose="00000400000000000000" pitchFamily="2"/>
              </a:rPr>
              <a:t> लेख्नुपर्दछ । त्यसमध्ये प्रत्येक पाना कुन नं</a:t>
            </a:r>
            <a:r>
              <a:rPr lang="ne-NP" sz="2400" b="1" dirty="0">
                <a:solidFill>
                  <a:srgbClr val="142DAC"/>
                </a:solidFill>
                <a:latin typeface="Kokila" panose="020B0604020202020204" pitchFamily="34" charset="0"/>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हो पाना नं. अनुसार </a:t>
            </a:r>
            <a:r>
              <a:rPr lang="en-US" sz="3200" b="1" dirty="0">
                <a:solidFill>
                  <a:srgbClr val="142DAC"/>
                </a:solidFill>
                <a:latin typeface="Kokila" panose="020B0604020202020204" pitchFamily="34" charset="0"/>
                <a:ea typeface="+mj-ea"/>
                <a:cs typeface="Kalimati" panose="00000400000000000000" pitchFamily="2"/>
              </a:rPr>
              <a:t>1, 2, 3 </a:t>
            </a:r>
            <a:r>
              <a:rPr lang="ne-NP" sz="28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गरी क्रमश पानाको पाना नं. </a:t>
            </a:r>
            <a:r>
              <a:rPr lang="ne-NP" sz="2400" b="1" dirty="0">
                <a:solidFill>
                  <a:srgbClr val="142DAC"/>
                </a:solidFill>
                <a:latin typeface="Kokila" panose="020B0604020202020204" pitchFamily="34" charset="0"/>
                <a:cs typeface="Kalimati" panose="00000400000000000000" pitchFamily="2"/>
              </a:rPr>
              <a:t>....</a:t>
            </a:r>
            <a:r>
              <a:rPr lang="ne-NP" sz="2400" b="1" dirty="0">
                <a:solidFill>
                  <a:srgbClr val="142DAC"/>
                </a:solidFill>
                <a:latin typeface="Arial" panose="020B0604020202020204" pitchFamily="34" charset="0"/>
                <a:cs typeface="Kalimati" panose="00000400000000000000" pitchFamily="2"/>
              </a:rPr>
              <a:t>(</a:t>
            </a:r>
            <a:r>
              <a:rPr lang="ne-NP" sz="2400" b="1" dirty="0">
                <a:solidFill>
                  <a:srgbClr val="142DAC"/>
                </a:solidFill>
                <a:latin typeface="Kokila" panose="020B0604020202020204" pitchFamily="34" charset="0"/>
                <a:cs typeface="Kalimati" panose="00000400000000000000" pitchFamily="2"/>
              </a:rPr>
              <a:t>खाली ठाउँ</a:t>
            </a:r>
            <a:r>
              <a:rPr lang="ne-NP" sz="2400" b="1" dirty="0">
                <a:solidFill>
                  <a:srgbClr val="142DAC"/>
                </a:solidFill>
                <a:latin typeface="Arial" panose="020B0604020202020204" pitchFamily="34" charset="0"/>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मा लेख्नुपर्दछ ।</a:t>
            </a:r>
            <a:endParaRPr lang="en-US" sz="2400" dirty="0">
              <a:cs typeface="Kalimati" pitchFamily="2"/>
            </a:endParaRPr>
          </a:p>
        </p:txBody>
      </p:sp>
      <p:sp>
        <p:nvSpPr>
          <p:cNvPr id="6" name="TextBox 5"/>
          <p:cNvSpPr txBox="1"/>
          <p:nvPr/>
        </p:nvSpPr>
        <p:spPr>
          <a:xfrm>
            <a:off x="3596227" y="950386"/>
            <a:ext cx="499954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जम्मा......पानाको पाना नं......</a:t>
            </a:r>
          </a:p>
        </p:txBody>
      </p:sp>
      <p:sp>
        <p:nvSpPr>
          <p:cNvPr id="7" name="Slide Number Placeholder 19"/>
          <p:cNvSpPr txBox="1">
            <a:spLocks/>
          </p:cNvSpPr>
          <p:nvPr/>
        </p:nvSpPr>
        <p:spPr>
          <a:xfrm>
            <a:off x="11632020" y="6476701"/>
            <a:ext cx="552847" cy="376968"/>
          </a:xfrm>
          <a:prstGeom prst="rect">
            <a:avLst/>
          </a:prstGeom>
        </p:spPr>
        <p:txBody>
          <a:bodyPr/>
          <a:lstStyle>
            <a:defPPr>
              <a:defRPr lang="en-US"/>
            </a:defPPr>
            <a:lvl1pPr algn="ctr">
              <a:defRPr sz="2000">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sp>
        <p:nvSpPr>
          <p:cNvPr id="8" name="TextBox 7">
            <a:extLst>
              <a:ext uri="{FF2B5EF4-FFF2-40B4-BE49-F238E27FC236}">
                <a16:creationId xmlns:a16="http://schemas.microsoft.com/office/drawing/2014/main" id="{C437E61D-CE3D-4B89-B6FB-EEAADC7D673C}"/>
              </a:ext>
            </a:extLst>
          </p:cNvPr>
          <p:cNvSpPr txBox="1"/>
          <p:nvPr/>
        </p:nvSpPr>
        <p:spPr>
          <a:xfrm>
            <a:off x="5343552" y="6476701"/>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3479826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1137400"/>
            <a:ext cx="11946194" cy="6370975"/>
          </a:xfrm>
          <a:prstGeom prst="rect">
            <a:avLst/>
          </a:prstGeom>
        </p:spPr>
        <p:txBody>
          <a:bodyPr wrap="square" lIns="0" tIns="0" rIns="0" bIns="0" rtlCol="0" anchor="t">
            <a:spAutoFit/>
          </a:bodyPr>
          <a:lstStyle/>
          <a:p>
            <a:pPr marL="404813" lvl="1" indent="-287338" algn="just">
              <a:lnSpc>
                <a:spcPct val="150000"/>
              </a:lnSpc>
              <a:buFont typeface="Arial"/>
              <a:buChar char="•"/>
            </a:pPr>
            <a:r>
              <a:rPr lang="ne-NP" sz="2400">
                <a:cs typeface="Kalimati" pitchFamily="2"/>
              </a:rPr>
              <a:t>कुनै किताबमा</a:t>
            </a:r>
            <a:r>
              <a:rPr lang="en-US" sz="2400">
                <a:cs typeface="Kalimati" pitchFamily="2"/>
              </a:rPr>
              <a:t> </a:t>
            </a:r>
            <a:r>
              <a:rPr lang="en-US" sz="2800">
                <a:cs typeface="Kalimati" pitchFamily="2"/>
              </a:rPr>
              <a:t>12</a:t>
            </a:r>
            <a:r>
              <a:rPr lang="ne-NP" sz="2400">
                <a:cs typeface="Kalimati" pitchFamily="2"/>
              </a:rPr>
              <a:t> पाना प्रयोग भएको भए बाह्रवटै पानाको जम्मा पानाको खाली ठाउँ .... मा </a:t>
            </a:r>
            <a:r>
              <a:rPr lang="en-US" sz="2800">
                <a:solidFill>
                  <a:srgbClr val="0070C0"/>
                </a:solidFill>
                <a:cs typeface="Kalimati" pitchFamily="2"/>
              </a:rPr>
              <a:t>12</a:t>
            </a:r>
            <a:r>
              <a:rPr lang="ne-NP" sz="2400">
                <a:cs typeface="Kalimati" pitchFamily="2"/>
              </a:rPr>
              <a:t> र पानाको पाना नं. ..... मा पहिलो पानामा </a:t>
            </a:r>
            <a:r>
              <a:rPr lang="en-US" sz="2800">
                <a:solidFill>
                  <a:srgbClr val="0070C0"/>
                </a:solidFill>
                <a:cs typeface="Kalimati" pitchFamily="2"/>
              </a:rPr>
              <a:t>1</a:t>
            </a:r>
            <a:r>
              <a:rPr lang="ne-NP" sz="2400">
                <a:cs typeface="Kalimati" pitchFamily="2"/>
              </a:rPr>
              <a:t>, दोस्रो पानामा </a:t>
            </a:r>
            <a:r>
              <a:rPr lang="en-US" sz="2800">
                <a:solidFill>
                  <a:srgbClr val="0070C0"/>
                </a:solidFill>
                <a:cs typeface="Kalimati" pitchFamily="2"/>
              </a:rPr>
              <a:t>2</a:t>
            </a:r>
            <a:r>
              <a:rPr lang="ne-NP" sz="2800">
                <a:cs typeface="Kalimati" pitchFamily="2"/>
              </a:rPr>
              <a:t>,</a:t>
            </a:r>
            <a:r>
              <a:rPr lang="ne-NP" sz="2400">
                <a:cs typeface="Kalimati" pitchFamily="2"/>
              </a:rPr>
              <a:t> तेस्रो पानामा </a:t>
            </a:r>
            <a:r>
              <a:rPr lang="en-US" sz="2400">
                <a:solidFill>
                  <a:srgbClr val="0070C0"/>
                </a:solidFill>
                <a:cs typeface="Kalimati" pitchFamily="2"/>
              </a:rPr>
              <a:t>3</a:t>
            </a:r>
            <a:r>
              <a:rPr lang="ne-NP" sz="2400">
                <a:cs typeface="Kalimati" pitchFamily="2"/>
              </a:rPr>
              <a:t>,</a:t>
            </a:r>
            <a:r>
              <a:rPr lang="en-US" sz="2400">
                <a:cs typeface="Kalimati" pitchFamily="2"/>
              </a:rPr>
              <a:t> </a:t>
            </a:r>
            <a:r>
              <a:rPr lang="ne-NP" sz="2400">
                <a:cs typeface="Kalimati" pitchFamily="2"/>
              </a:rPr>
              <a:t> चौथो पानामा </a:t>
            </a:r>
            <a:r>
              <a:rPr lang="en-US" sz="2800">
                <a:solidFill>
                  <a:srgbClr val="0070C0"/>
                </a:solidFill>
                <a:cs typeface="Kalimati" pitchFamily="2"/>
              </a:rPr>
              <a:t>4</a:t>
            </a:r>
            <a:r>
              <a:rPr lang="ne-NP" sz="2800">
                <a:solidFill>
                  <a:srgbClr val="0070C0"/>
                </a:solidFill>
                <a:cs typeface="Kalimati" pitchFamily="2"/>
              </a:rPr>
              <a:t> </a:t>
            </a:r>
            <a:r>
              <a:rPr lang="ne-NP" sz="2400">
                <a:cs typeface="Kalimati" pitchFamily="2"/>
              </a:rPr>
              <a:t>लेख्दै जानुपर्दछ । जस्तै: </a:t>
            </a:r>
          </a:p>
          <a:p>
            <a:pPr marL="404813" lvl="1" indent="-287338" algn="just">
              <a:lnSpc>
                <a:spcPct val="150000"/>
              </a:lnSpc>
              <a:buFont typeface="Arial"/>
              <a:buChar char="•"/>
            </a:pPr>
            <a:endParaRPr lang="ne-NP" sz="2400">
              <a:cs typeface="Kalimati" pitchFamily="2"/>
            </a:endParaRPr>
          </a:p>
          <a:p>
            <a:pPr marL="404813" lvl="1" indent="-287338" algn="just">
              <a:lnSpc>
                <a:spcPct val="150000"/>
              </a:lnSpc>
              <a:buFont typeface="Arial"/>
              <a:buChar char="•"/>
            </a:pPr>
            <a:endParaRPr lang="ne-NP" sz="2400">
              <a:cs typeface="Kalimati" pitchFamily="2"/>
            </a:endParaRPr>
          </a:p>
          <a:p>
            <a:pPr marL="404813" lvl="1" indent="-287338" algn="just">
              <a:lnSpc>
                <a:spcPct val="150000"/>
              </a:lnSpc>
              <a:buFont typeface="Arial"/>
              <a:buChar char="•"/>
            </a:pPr>
            <a:endParaRPr lang="ne-NP" sz="2400">
              <a:cs typeface="Kalimati" pitchFamily="2"/>
            </a:endParaRPr>
          </a:p>
          <a:p>
            <a:pPr marL="404813" lvl="1" indent="-287338" algn="just">
              <a:lnSpc>
                <a:spcPct val="150000"/>
              </a:lnSpc>
              <a:buFont typeface="Arial"/>
              <a:buChar char="•"/>
            </a:pPr>
            <a:r>
              <a:rPr lang="ne-NP" sz="2400">
                <a:cs typeface="Kalimati" pitchFamily="2"/>
              </a:rPr>
              <a:t>यदि </a:t>
            </a:r>
            <a:r>
              <a:rPr lang="ne-NP" sz="2400" dirty="0">
                <a:cs typeface="Kalimati" pitchFamily="2"/>
              </a:rPr>
              <a:t>एउटा गणना क्षेत्रमा १ भन्दा बढी घर तथा घरपरिवार सूचीकरण </a:t>
            </a:r>
            <a:r>
              <a:rPr lang="ne-NP" sz="2400">
                <a:cs typeface="Kalimati" pitchFamily="2"/>
              </a:rPr>
              <a:t>किताब प्रयोग गरेको भए जम्मा पानाको पाना नं. प्रत्येक किताबको लागि अलग अलग लेख्नुपर्दछ ।</a:t>
            </a:r>
          </a:p>
          <a:p>
            <a:pPr marL="404813" lvl="1" indent="-287338" algn="just">
              <a:lnSpc>
                <a:spcPct val="150000"/>
              </a:lnSpc>
              <a:buFont typeface="Arial"/>
              <a:buChar char="•"/>
            </a:pPr>
            <a:r>
              <a:rPr lang="ne-NP" sz="2400" b="1">
                <a:solidFill>
                  <a:srgbClr val="142DAC"/>
                </a:solidFill>
                <a:latin typeface="Kokila" panose="020B0604020202020204" pitchFamily="34" charset="0"/>
                <a:cs typeface="Kalimati" panose="00000400000000000000" pitchFamily="2"/>
              </a:rPr>
              <a:t>एउटा घर तथा घरपरिवार सूचीकरण किताबमा दुई वटा गणना क्षेत्रको विवरण कदापि</a:t>
            </a:r>
            <a:r>
              <a:rPr lang="en-US" sz="2400" b="1">
                <a:solidFill>
                  <a:srgbClr val="142DAC"/>
                </a:solidFill>
                <a:latin typeface="Kokila" panose="020B0604020202020204" pitchFamily="34" charset="0"/>
                <a:cs typeface="Kalimati" panose="00000400000000000000" pitchFamily="2"/>
              </a:rPr>
              <a:t> </a:t>
            </a:r>
            <a:r>
              <a:rPr lang="ne-NP" sz="2400" b="1">
                <a:solidFill>
                  <a:srgbClr val="142DAC"/>
                </a:solidFill>
                <a:latin typeface="Kokila" panose="020B0604020202020204" pitchFamily="34" charset="0"/>
                <a:cs typeface="Kalimati" panose="00000400000000000000" pitchFamily="2"/>
              </a:rPr>
              <a:t>भर्नुहुँदैन ।</a:t>
            </a:r>
          </a:p>
          <a:p>
            <a:pPr marL="404813" lvl="1" indent="-287338" algn="just">
              <a:lnSpc>
                <a:spcPct val="150000"/>
              </a:lnSpc>
              <a:buFont typeface="Arial"/>
              <a:buChar char="•"/>
            </a:pPr>
            <a:endParaRPr lang="ne-NP" sz="2400">
              <a:cs typeface="Kalimati" pitchFamily="2"/>
            </a:endParaRPr>
          </a:p>
          <a:p>
            <a:pPr marL="404813" lvl="1" indent="-287338" algn="just">
              <a:lnSpc>
                <a:spcPct val="150000"/>
              </a:lnSpc>
              <a:buFont typeface="Arial"/>
              <a:buChar char="•"/>
            </a:pPr>
            <a:endParaRPr lang="en-US" sz="2400" dirty="0">
              <a:cs typeface="Kalimati" pitchFamily="2"/>
            </a:endParaRPr>
          </a:p>
        </p:txBody>
      </p:sp>
      <p:sp>
        <p:nvSpPr>
          <p:cNvPr id="6" name="TextBox 5"/>
          <p:cNvSpPr txBox="1"/>
          <p:nvPr/>
        </p:nvSpPr>
        <p:spPr>
          <a:xfrm>
            <a:off x="3596227" y="748365"/>
            <a:ext cx="4999546" cy="386644"/>
          </a:xfrm>
          <a:prstGeom prst="rect">
            <a:avLst/>
          </a:prstGeom>
        </p:spPr>
        <p:txBody>
          <a:bodyPr wrap="square" lIns="0" tIns="0" rIns="0" bIns="0" rtlCol="0" anchor="t">
            <a:spAutoFit/>
          </a:bodyPr>
          <a:lstStyle/>
          <a:p>
            <a:pPr algn="ctr">
              <a:lnSpc>
                <a:spcPts val="2941"/>
              </a:lnSpc>
              <a:spcBef>
                <a:spcPct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जम्मा......पानाको पाना नं......</a:t>
            </a: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 </a:t>
            </a:r>
            <a:endParaRPr lang="ne-NP" sz="2800" b="1" dirty="0">
              <a:solidFill>
                <a:srgbClr val="142DAC"/>
              </a:solidFill>
              <a:latin typeface="Calibri" panose="020F0502020204030204" pitchFamily="34" charset="0"/>
              <a:ea typeface="Calibri" panose="020F0502020204030204" pitchFamily="34" charset="0"/>
              <a:cs typeface="Kalimati" panose="00000400000000000000" pitchFamily="2"/>
            </a:endParaRPr>
          </a:p>
        </p:txBody>
      </p:sp>
      <p:sp>
        <p:nvSpPr>
          <p:cNvPr id="7" name="Slide Number Placeholder 19"/>
          <p:cNvSpPr txBox="1">
            <a:spLocks/>
          </p:cNvSpPr>
          <p:nvPr/>
        </p:nvSpPr>
        <p:spPr>
          <a:xfrm>
            <a:off x="11632020" y="6476701"/>
            <a:ext cx="552847" cy="376968"/>
          </a:xfrm>
          <a:prstGeom prst="rect">
            <a:avLst/>
          </a:prstGeom>
        </p:spPr>
        <p:txBody>
          <a:bodyPr/>
          <a:lstStyle>
            <a:defPPr>
              <a:defRPr lang="en-US"/>
            </a:defPPr>
            <a:lvl1pPr algn="ctr">
              <a:defRPr sz="2000">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pic>
        <p:nvPicPr>
          <p:cNvPr id="8" name="Picture 7">
            <a:extLst>
              <a:ext uri="{FF2B5EF4-FFF2-40B4-BE49-F238E27FC236}">
                <a16:creationId xmlns:a16="http://schemas.microsoft.com/office/drawing/2014/main" id="{134F62A5-FEA1-42A2-8979-6AF102C75A48}"/>
              </a:ext>
            </a:extLst>
          </p:cNvPr>
          <p:cNvPicPr>
            <a:picLocks noChangeAspect="1"/>
          </p:cNvPicPr>
          <p:nvPr/>
        </p:nvPicPr>
        <p:blipFill>
          <a:blip r:embed="rId2"/>
          <a:stretch>
            <a:fillRect/>
          </a:stretch>
        </p:blipFill>
        <p:spPr>
          <a:xfrm>
            <a:off x="392126" y="2988493"/>
            <a:ext cx="5118426" cy="948342"/>
          </a:xfrm>
          <a:prstGeom prst="rect">
            <a:avLst/>
          </a:prstGeom>
        </p:spPr>
      </p:pic>
      <p:pic>
        <p:nvPicPr>
          <p:cNvPr id="10" name="Picture 9">
            <a:extLst>
              <a:ext uri="{FF2B5EF4-FFF2-40B4-BE49-F238E27FC236}">
                <a16:creationId xmlns:a16="http://schemas.microsoft.com/office/drawing/2014/main" id="{B0E2B95F-6B20-4157-81E3-D59781E99BFF}"/>
              </a:ext>
            </a:extLst>
          </p:cNvPr>
          <p:cNvPicPr>
            <a:picLocks noChangeAspect="1"/>
          </p:cNvPicPr>
          <p:nvPr/>
        </p:nvPicPr>
        <p:blipFill>
          <a:blip r:embed="rId2"/>
          <a:stretch>
            <a:fillRect/>
          </a:stretch>
        </p:blipFill>
        <p:spPr>
          <a:xfrm>
            <a:off x="5643286" y="3012893"/>
            <a:ext cx="5080715" cy="829036"/>
          </a:xfrm>
          <a:prstGeom prst="rect">
            <a:avLst/>
          </a:prstGeom>
        </p:spPr>
      </p:pic>
      <p:sp>
        <p:nvSpPr>
          <p:cNvPr id="11" name="TextBox 10">
            <a:extLst>
              <a:ext uri="{FF2B5EF4-FFF2-40B4-BE49-F238E27FC236}">
                <a16:creationId xmlns:a16="http://schemas.microsoft.com/office/drawing/2014/main" id="{A0B41248-209C-4CBD-A11A-8CBC1F5AF278}"/>
              </a:ext>
            </a:extLst>
          </p:cNvPr>
          <p:cNvSpPr txBox="1"/>
          <p:nvPr/>
        </p:nvSpPr>
        <p:spPr>
          <a:xfrm>
            <a:off x="1300972" y="3119650"/>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F190B895-4408-4D4E-B93D-5918A1F3105E}"/>
              </a:ext>
            </a:extLst>
          </p:cNvPr>
          <p:cNvSpPr txBox="1"/>
          <p:nvPr/>
        </p:nvSpPr>
        <p:spPr>
          <a:xfrm>
            <a:off x="4524582" y="3137062"/>
            <a:ext cx="803753"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 </a:t>
            </a:r>
            <a:endParaRPr lang="en-US" sz="2800" dirty="0">
              <a:solidFill>
                <a:srgbClr val="0070C0"/>
              </a:solidFill>
              <a:latin typeface="Times New Rom B" pitchFamily="2" charset="0"/>
            </a:endParaRPr>
          </a:p>
        </p:txBody>
      </p:sp>
      <p:sp>
        <p:nvSpPr>
          <p:cNvPr id="13" name="TextBox 12">
            <a:extLst>
              <a:ext uri="{FF2B5EF4-FFF2-40B4-BE49-F238E27FC236}">
                <a16:creationId xmlns:a16="http://schemas.microsoft.com/office/drawing/2014/main" id="{E8B150A6-1036-44D7-8033-9091A416F7DB}"/>
              </a:ext>
            </a:extLst>
          </p:cNvPr>
          <p:cNvSpPr txBox="1"/>
          <p:nvPr/>
        </p:nvSpPr>
        <p:spPr>
          <a:xfrm>
            <a:off x="6448986" y="3080902"/>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15" name="TextBox 14">
            <a:extLst>
              <a:ext uri="{FF2B5EF4-FFF2-40B4-BE49-F238E27FC236}">
                <a16:creationId xmlns:a16="http://schemas.microsoft.com/office/drawing/2014/main" id="{0C1D33E4-F3BD-4E58-BD2A-3BD0D3963C53}"/>
              </a:ext>
            </a:extLst>
          </p:cNvPr>
          <p:cNvSpPr txBox="1"/>
          <p:nvPr/>
        </p:nvSpPr>
        <p:spPr>
          <a:xfrm>
            <a:off x="9696703" y="3080902"/>
            <a:ext cx="803752"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2 </a:t>
            </a:r>
            <a:endParaRPr lang="en-US" sz="2800" dirty="0">
              <a:solidFill>
                <a:srgbClr val="0070C0"/>
              </a:solidFill>
              <a:latin typeface="Times New Rom B" pitchFamily="2" charset="0"/>
            </a:endParaRPr>
          </a:p>
        </p:txBody>
      </p:sp>
      <p:pic>
        <p:nvPicPr>
          <p:cNvPr id="24" name="Picture 23">
            <a:extLst>
              <a:ext uri="{FF2B5EF4-FFF2-40B4-BE49-F238E27FC236}">
                <a16:creationId xmlns:a16="http://schemas.microsoft.com/office/drawing/2014/main" id="{134F62A5-FEA1-42A2-8979-6AF102C75A48}"/>
              </a:ext>
            </a:extLst>
          </p:cNvPr>
          <p:cNvPicPr>
            <a:picLocks noChangeAspect="1"/>
          </p:cNvPicPr>
          <p:nvPr/>
        </p:nvPicPr>
        <p:blipFill>
          <a:blip r:embed="rId2"/>
          <a:stretch>
            <a:fillRect/>
          </a:stretch>
        </p:blipFill>
        <p:spPr>
          <a:xfrm>
            <a:off x="392126" y="3825196"/>
            <a:ext cx="5118426" cy="948342"/>
          </a:xfrm>
          <a:prstGeom prst="rect">
            <a:avLst/>
          </a:prstGeom>
        </p:spPr>
      </p:pic>
      <p:sp>
        <p:nvSpPr>
          <p:cNvPr id="25" name="TextBox 24">
            <a:extLst>
              <a:ext uri="{FF2B5EF4-FFF2-40B4-BE49-F238E27FC236}">
                <a16:creationId xmlns:a16="http://schemas.microsoft.com/office/drawing/2014/main" id="{A0B41248-209C-4CBD-A11A-8CBC1F5AF278}"/>
              </a:ext>
            </a:extLst>
          </p:cNvPr>
          <p:cNvSpPr txBox="1"/>
          <p:nvPr/>
        </p:nvSpPr>
        <p:spPr>
          <a:xfrm>
            <a:off x="1290399" y="3956353"/>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26" name="TextBox 25">
            <a:extLst>
              <a:ext uri="{FF2B5EF4-FFF2-40B4-BE49-F238E27FC236}">
                <a16:creationId xmlns:a16="http://schemas.microsoft.com/office/drawing/2014/main" id="{F190B895-4408-4D4E-B93D-5918A1F3105E}"/>
              </a:ext>
            </a:extLst>
          </p:cNvPr>
          <p:cNvSpPr txBox="1"/>
          <p:nvPr/>
        </p:nvSpPr>
        <p:spPr>
          <a:xfrm>
            <a:off x="4535583" y="3976392"/>
            <a:ext cx="803753" cy="523220"/>
          </a:xfrm>
          <a:prstGeom prst="rect">
            <a:avLst/>
          </a:prstGeom>
          <a:noFill/>
        </p:spPr>
        <p:txBody>
          <a:bodyPr wrap="square" rtlCol="0">
            <a:spAutoFit/>
          </a:bodyPr>
          <a:lstStyle/>
          <a:p>
            <a:r>
              <a:rPr lang="en-US" sz="2800">
                <a:solidFill>
                  <a:srgbClr val="0070C0"/>
                </a:solidFill>
                <a:latin typeface="Times New Rom B" pitchFamily="2" charset="0"/>
              </a:rPr>
              <a:t> 3</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pic>
        <p:nvPicPr>
          <p:cNvPr id="29" name="Picture 28">
            <a:extLst>
              <a:ext uri="{FF2B5EF4-FFF2-40B4-BE49-F238E27FC236}">
                <a16:creationId xmlns:a16="http://schemas.microsoft.com/office/drawing/2014/main" id="{B0E2B95F-6B20-4157-81E3-D59781E99BFF}"/>
              </a:ext>
            </a:extLst>
          </p:cNvPr>
          <p:cNvPicPr>
            <a:picLocks noChangeAspect="1"/>
          </p:cNvPicPr>
          <p:nvPr/>
        </p:nvPicPr>
        <p:blipFill>
          <a:blip r:embed="rId2"/>
          <a:stretch>
            <a:fillRect/>
          </a:stretch>
        </p:blipFill>
        <p:spPr>
          <a:xfrm>
            <a:off x="5643286" y="3844556"/>
            <a:ext cx="5080715" cy="829036"/>
          </a:xfrm>
          <a:prstGeom prst="rect">
            <a:avLst/>
          </a:prstGeom>
        </p:spPr>
      </p:pic>
      <p:sp>
        <p:nvSpPr>
          <p:cNvPr id="30" name="TextBox 29">
            <a:extLst>
              <a:ext uri="{FF2B5EF4-FFF2-40B4-BE49-F238E27FC236}">
                <a16:creationId xmlns:a16="http://schemas.microsoft.com/office/drawing/2014/main" id="{A0B41248-209C-4CBD-A11A-8CBC1F5AF278}"/>
              </a:ext>
            </a:extLst>
          </p:cNvPr>
          <p:cNvSpPr txBox="1"/>
          <p:nvPr/>
        </p:nvSpPr>
        <p:spPr>
          <a:xfrm>
            <a:off x="6448986" y="3909938"/>
            <a:ext cx="2031117"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800" dirty="0">
                <a:solidFill>
                  <a:srgbClr val="0070C0"/>
                </a:solidFill>
                <a:latin typeface="Times New Rom B" pitchFamily="2" charset="0"/>
              </a:rPr>
              <a:t>12 </a:t>
            </a:r>
            <a:endParaRPr lang="en-US" sz="2800" dirty="0">
              <a:solidFill>
                <a:srgbClr val="0070C0"/>
              </a:solidFill>
              <a:latin typeface="Times New Rom B" pitchFamily="2" charset="0"/>
            </a:endParaRPr>
          </a:p>
        </p:txBody>
      </p:sp>
      <p:sp>
        <p:nvSpPr>
          <p:cNvPr id="31" name="TextBox 30">
            <a:extLst>
              <a:ext uri="{FF2B5EF4-FFF2-40B4-BE49-F238E27FC236}">
                <a16:creationId xmlns:a16="http://schemas.microsoft.com/office/drawing/2014/main" id="{F190B895-4408-4D4E-B93D-5918A1F3105E}"/>
              </a:ext>
            </a:extLst>
          </p:cNvPr>
          <p:cNvSpPr txBox="1"/>
          <p:nvPr/>
        </p:nvSpPr>
        <p:spPr>
          <a:xfrm>
            <a:off x="9696703" y="3941223"/>
            <a:ext cx="803753" cy="523220"/>
          </a:xfrm>
          <a:prstGeom prst="rect">
            <a:avLst/>
          </a:prstGeom>
          <a:noFill/>
        </p:spPr>
        <p:txBody>
          <a:bodyPr wrap="square" rtlCol="0">
            <a:spAutoFit/>
          </a:bodyPr>
          <a:lstStyle/>
          <a:p>
            <a:r>
              <a:rPr lang="en-US" sz="2800">
                <a:solidFill>
                  <a:srgbClr val="0070C0"/>
                </a:solidFill>
                <a:latin typeface="Times New Rom B" pitchFamily="2" charset="0"/>
              </a:rPr>
              <a:t> 4</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Tree>
    <p:extLst>
      <p:ext uri="{BB962C8B-B14F-4D97-AF65-F5344CB8AC3E}">
        <p14:creationId xmlns:p14="http://schemas.microsoft.com/office/powerpoint/2010/main" val="213482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08893"/>
            <a:ext cx="901088" cy="437868"/>
          </a:xfrm>
        </p:spPr>
        <p:txBody>
          <a:bodyPr/>
          <a:lstStyle/>
          <a:p>
            <a:pPr algn="r"/>
            <a:fld id="{2840B2E4-A264-431E-ABDE-38E3BCDA5876}" type="slidenum">
              <a:rPr lang="en-US" smtClean="0"/>
              <a:pPr algn="r"/>
              <a:t>13</a:t>
            </a:fld>
            <a:endParaRPr lang="en-US" dirty="0"/>
          </a:p>
        </p:txBody>
      </p:sp>
      <p:sp>
        <p:nvSpPr>
          <p:cNvPr id="8" name="TextBox 7">
            <a:extLst>
              <a:ext uri="{FF2B5EF4-FFF2-40B4-BE49-F238E27FC236}">
                <a16:creationId xmlns:a16="http://schemas.microsoft.com/office/drawing/2014/main" id="{4D72395A-886E-4405-9F06-3FF0392B1719}"/>
              </a:ext>
            </a:extLst>
          </p:cNvPr>
          <p:cNvSpPr txBox="1"/>
          <p:nvPr/>
        </p:nvSpPr>
        <p:spPr>
          <a:xfrm>
            <a:off x="1" y="654517"/>
            <a:ext cx="11978390" cy="800219"/>
          </a:xfrm>
          <a:prstGeom prst="rect">
            <a:avLst/>
          </a:prstGeom>
          <a:noFill/>
        </p:spPr>
        <p:txBody>
          <a:bodyPr wrap="square">
            <a:spAutoFit/>
          </a:bodyPr>
          <a:lstStyle/>
          <a:p>
            <a:pPr algn="ctr"/>
            <a:endParaRPr lang="ne-NP" dirty="0">
              <a:cs typeface="Kalimati" panose="00000400000000000000" pitchFamily="2"/>
            </a:endParaRPr>
          </a:p>
          <a:p>
            <a:pPr algn="ctr"/>
            <a:r>
              <a:rPr lang="ne-NP" sz="2800" b="1" dirty="0">
                <a:solidFill>
                  <a:srgbClr val="142DAC"/>
                </a:solidFill>
                <a:latin typeface="Kokila" panose="020B0604020202020204" pitchFamily="34" charset="0"/>
                <a:ea typeface="+mj-ea"/>
                <a:cs typeface="Kalimati" panose="00000400000000000000" pitchFamily="2"/>
              </a:rPr>
              <a:t>यस गा.पा./न.पा. मा जग्गाको क्षेत्रफल नाप्नका लागि कुन एकाइ प्रयोग गरिन्छ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9" name="TextBox 8"/>
          <p:cNvSpPr txBox="1"/>
          <p:nvPr/>
        </p:nvSpPr>
        <p:spPr>
          <a:xfrm>
            <a:off x="328562" y="1796204"/>
            <a:ext cx="8542203" cy="4385816"/>
          </a:xfrm>
          <a:prstGeom prst="rect">
            <a:avLst/>
          </a:prstGeom>
          <a:noFill/>
        </p:spPr>
        <p:txBody>
          <a:bodyPr wrap="square" rtlCol="0">
            <a:spAutoFit/>
          </a:bodyPr>
          <a:lstStyle/>
          <a:p>
            <a:pPr marL="284163" indent="-284163" algn="just">
              <a:lnSpc>
                <a:spcPct val="150000"/>
              </a:lnSpc>
              <a:buFont typeface="Arial" pitchFamily="34" charset="0"/>
              <a:buChar char="•"/>
            </a:pPr>
            <a:r>
              <a:rPr lang="ne-NP" sz="2400" dirty="0">
                <a:cs typeface="Kalimati" panose="00000400000000000000" pitchFamily="2"/>
              </a:rPr>
              <a:t>यस गाउँपालिका वा नगरपालिकामा प्रयोग हुने जग्गाको नाप सोधेर यदि जग्गाको नाप बिघामा हुने भए दिइएको कोठामा कोड </a:t>
            </a:r>
            <a:r>
              <a:rPr lang="en-US" sz="2400" b="1" dirty="0">
                <a:solidFill>
                  <a:srgbClr val="0070C0"/>
                </a:solidFill>
                <a:cs typeface="Kalimati" panose="00000400000000000000" pitchFamily="2"/>
              </a:rPr>
              <a:t>1</a:t>
            </a:r>
            <a:r>
              <a:rPr lang="ne-NP" sz="2400" dirty="0">
                <a:cs typeface="Kalimati" panose="00000400000000000000" pitchFamily="2"/>
              </a:rPr>
              <a:t> र रोपनीमा हुने भए कोड </a:t>
            </a:r>
            <a:r>
              <a:rPr lang="en-US" sz="2400" b="1" dirty="0">
                <a:solidFill>
                  <a:srgbClr val="0070C0"/>
                </a:solidFill>
                <a:cs typeface="Kalimati" panose="00000400000000000000" pitchFamily="2"/>
              </a:rPr>
              <a:t>2</a:t>
            </a:r>
            <a:r>
              <a:rPr lang="ne-NP" sz="2400" dirty="0">
                <a:cs typeface="Kalimati" panose="00000400000000000000" pitchFamily="2"/>
              </a:rPr>
              <a:t> लेख्नुपर्दछ । </a:t>
            </a:r>
          </a:p>
          <a:p>
            <a:pPr marL="284163" indent="-284163" algn="just">
              <a:lnSpc>
                <a:spcPct val="150000"/>
              </a:lnSpc>
              <a:buFont typeface="Arial" pitchFamily="34" charset="0"/>
              <a:buChar char="•"/>
            </a:pPr>
            <a:endParaRPr lang="en-US" sz="2000" dirty="0">
              <a:cs typeface="Kalimati" panose="00000400000000000000" pitchFamily="2"/>
            </a:endParaRPr>
          </a:p>
          <a:p>
            <a:pPr marL="284163" indent="-284163" algn="just">
              <a:lnSpc>
                <a:spcPct val="150000"/>
              </a:lnSpc>
              <a:buFont typeface="Arial" pitchFamily="34" charset="0"/>
              <a:buChar char="•"/>
            </a:pPr>
            <a:r>
              <a:rPr lang="ne-NP" sz="2400" b="1" dirty="0">
                <a:solidFill>
                  <a:srgbClr val="142DAC"/>
                </a:solidFill>
                <a:latin typeface="Kokila" panose="020B0604020202020204" pitchFamily="34" charset="0"/>
                <a:ea typeface="+mj-ea"/>
                <a:cs typeface="Kalimati" panose="00000400000000000000" pitchFamily="2"/>
              </a:rPr>
              <a:t>कुनै परिवारले यस गा.पा./न.पा. बाहिर पनि अन्य गा.पा./न.पा.मा आफैँले कृषि प्रयोजनको जग्गा चलन गरेको रहेछ भने उक्त चलन गरेको जग्गालाई परिवार बसोबास गरेको यस गा.पा./न.पा. कै प्रचलित एकाइमा परिवर्तन गरी लेख्नुपर्दछ ।</a:t>
            </a:r>
            <a:endParaRPr lang="en-US" dirty="0"/>
          </a:p>
        </p:txBody>
      </p:sp>
      <p:pic>
        <p:nvPicPr>
          <p:cNvPr id="7170" name="Picture 2" descr="D:\CBS PPT\Downloads\download (4).jpg"/>
          <p:cNvPicPr>
            <a:picLocks noChangeAspect="1" noChangeArrowheads="1"/>
          </p:cNvPicPr>
          <p:nvPr/>
        </p:nvPicPr>
        <p:blipFill>
          <a:blip r:embed="rId2" cstate="print"/>
          <a:srcRect/>
          <a:stretch>
            <a:fillRect/>
          </a:stretch>
        </p:blipFill>
        <p:spPr bwMode="auto">
          <a:xfrm>
            <a:off x="9206578" y="3468816"/>
            <a:ext cx="2910038" cy="2845940"/>
          </a:xfrm>
          <a:prstGeom prst="rect">
            <a:avLst/>
          </a:prstGeom>
          <a:noFill/>
        </p:spPr>
      </p:pic>
      <p:sp>
        <p:nvSpPr>
          <p:cNvPr id="10" name="TextBox 9">
            <a:extLst>
              <a:ext uri="{FF2B5EF4-FFF2-40B4-BE49-F238E27FC236}">
                <a16:creationId xmlns:a16="http://schemas.microsoft.com/office/drawing/2014/main" id="{4C5323AF-EA0B-400D-9AC6-2F590E4A8728}"/>
              </a:ext>
            </a:extLst>
          </p:cNvPr>
          <p:cNvSpPr txBox="1"/>
          <p:nvPr/>
        </p:nvSpPr>
        <p:spPr>
          <a:xfrm>
            <a:off x="9707526" y="1697295"/>
            <a:ext cx="1982976" cy="969496"/>
          </a:xfrm>
          <a:prstGeom prst="rect">
            <a:avLst/>
          </a:prstGeom>
          <a:noFill/>
        </p:spPr>
        <p:txBody>
          <a:bodyPr wrap="square">
            <a:spAutoFit/>
          </a:bodyPr>
          <a:lstStyle/>
          <a:p>
            <a:r>
              <a:rPr lang="ne-NP" sz="2400" b="1" dirty="0">
                <a:cs typeface="Kalimati" panose="00000400000000000000" pitchFamily="2"/>
              </a:rPr>
              <a:t>बिघा ......</a:t>
            </a:r>
            <a:r>
              <a:rPr lang="en-US" sz="2400" b="1" dirty="0">
                <a:latin typeface="+mj-lt"/>
                <a:cs typeface="Kalimati" panose="00000400000000000000" pitchFamily="2"/>
              </a:rPr>
              <a:t>1</a:t>
            </a:r>
            <a:r>
              <a:rPr lang="ne-NP" sz="2400" b="1" dirty="0">
                <a:cs typeface="Kalimati" panose="00000400000000000000" pitchFamily="2"/>
              </a:rPr>
              <a:t> </a:t>
            </a:r>
          </a:p>
          <a:p>
            <a:pPr>
              <a:lnSpc>
                <a:spcPct val="150000"/>
              </a:lnSpc>
            </a:pPr>
            <a:r>
              <a:rPr lang="ne-NP" sz="2400" b="1" dirty="0">
                <a:cs typeface="Kalimati" panose="00000400000000000000" pitchFamily="2"/>
              </a:rPr>
              <a:t>रोपनी .... </a:t>
            </a:r>
            <a:r>
              <a:rPr lang="en-US" sz="2400" b="1" dirty="0">
                <a:cs typeface="Kalimati" panose="00000400000000000000" pitchFamily="2"/>
              </a:rPr>
              <a:t>2</a:t>
            </a:r>
            <a:r>
              <a:rPr lang="ne-NP" sz="2400" b="1" dirty="0">
                <a:cs typeface="Kalimati" panose="00000400000000000000" pitchFamily="2"/>
              </a:rPr>
              <a:t> </a:t>
            </a:r>
            <a:endParaRPr lang="en-US" sz="2400" b="1" dirty="0">
              <a:cs typeface="Kalimati" panose="00000400000000000000" pitchFamily="2"/>
            </a:endParaRPr>
          </a:p>
        </p:txBody>
      </p:sp>
      <p:sp>
        <p:nvSpPr>
          <p:cNvPr id="3" name="Rectangle 2">
            <a:extLst>
              <a:ext uri="{FF2B5EF4-FFF2-40B4-BE49-F238E27FC236}">
                <a16:creationId xmlns:a16="http://schemas.microsoft.com/office/drawing/2014/main" id="{32FBE1F5-CCF0-4D26-A3CA-95075190E5CE}"/>
              </a:ext>
            </a:extLst>
          </p:cNvPr>
          <p:cNvSpPr/>
          <p:nvPr/>
        </p:nvSpPr>
        <p:spPr>
          <a:xfrm>
            <a:off x="11536326" y="2083981"/>
            <a:ext cx="580290" cy="444311"/>
          </a:xfrm>
          <a:prstGeom prst="rect">
            <a:avLst/>
          </a:prstGeom>
          <a:solidFill>
            <a:schemeClr val="bg1"/>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n w="12700">
                <a:solidFill>
                  <a:schemeClr val="tx1"/>
                </a:solidFill>
              </a:ln>
            </a:endParaRPr>
          </a:p>
        </p:txBody>
      </p:sp>
      <p:cxnSp>
        <p:nvCxnSpPr>
          <p:cNvPr id="6" name="Straight Connector 5">
            <a:extLst>
              <a:ext uri="{FF2B5EF4-FFF2-40B4-BE49-F238E27FC236}">
                <a16:creationId xmlns:a16="http://schemas.microsoft.com/office/drawing/2014/main" id="{919E131F-CC01-40A4-9CD9-6885BF4C7976}"/>
              </a:ext>
            </a:extLst>
          </p:cNvPr>
          <p:cNvCxnSpPr/>
          <p:nvPr/>
        </p:nvCxnSpPr>
        <p:spPr>
          <a:xfrm>
            <a:off x="6868633" y="2892056"/>
            <a:ext cx="0" cy="3827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AC87C1B-62CE-4B9B-A7D8-ECF36A71F40A}"/>
              </a:ext>
            </a:extLst>
          </p:cNvPr>
          <p:cNvCxnSpPr/>
          <p:nvPr/>
        </p:nvCxnSpPr>
        <p:spPr>
          <a:xfrm>
            <a:off x="6868633" y="3274828"/>
            <a:ext cx="491224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C53C478-937B-4D22-99EB-2F819EA0EA8A}"/>
              </a:ext>
            </a:extLst>
          </p:cNvPr>
          <p:cNvCxnSpPr/>
          <p:nvPr/>
        </p:nvCxnSpPr>
        <p:spPr>
          <a:xfrm flipV="1">
            <a:off x="11780874" y="2666791"/>
            <a:ext cx="0" cy="6080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0643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47427" y="6387630"/>
            <a:ext cx="901088" cy="437868"/>
          </a:xfrm>
        </p:spPr>
        <p:txBody>
          <a:bodyPr/>
          <a:lstStyle/>
          <a:p>
            <a:fld id="{2840B2E4-A264-431E-ABDE-38E3BCDA5876}" type="slidenum">
              <a:rPr lang="en-US" smtClean="0"/>
              <a:pPr/>
              <a:t>14</a:t>
            </a:fld>
            <a:endParaRPr lang="en-US" dirty="0"/>
          </a:p>
        </p:txBody>
      </p:sp>
      <p:pic>
        <p:nvPicPr>
          <p:cNvPr id="8194" name="Picture 2" descr="D:\CBS PPT\Downloads\7-72156_cottage-clipart-house-indian-house-clipart-transparent-background.jpg"/>
          <p:cNvPicPr>
            <a:picLocks noChangeAspect="1" noChangeArrowheads="1"/>
          </p:cNvPicPr>
          <p:nvPr/>
        </p:nvPicPr>
        <p:blipFill>
          <a:blip r:embed="rId3" cstate="print"/>
          <a:srcRect l="6068" t="1287" r="5569" b="10977"/>
          <a:stretch>
            <a:fillRect/>
          </a:stretch>
        </p:blipFill>
        <p:spPr bwMode="auto">
          <a:xfrm>
            <a:off x="10127819" y="1438767"/>
            <a:ext cx="2064181" cy="1774721"/>
          </a:xfrm>
          <a:prstGeom prst="rect">
            <a:avLst/>
          </a:prstGeom>
          <a:noFill/>
        </p:spPr>
      </p:pic>
      <p:sp>
        <p:nvSpPr>
          <p:cNvPr id="9" name="TextBox 8">
            <a:extLst>
              <a:ext uri="{FF2B5EF4-FFF2-40B4-BE49-F238E27FC236}">
                <a16:creationId xmlns:a16="http://schemas.microsoft.com/office/drawing/2014/main" id="{40AC2AA4-7175-4E3B-9351-D887777ADB86}"/>
              </a:ext>
            </a:extLst>
          </p:cNvPr>
          <p:cNvSpPr txBox="1"/>
          <p:nvPr/>
        </p:nvSpPr>
        <p:spPr>
          <a:xfrm>
            <a:off x="2650351" y="756331"/>
            <a:ext cx="6107372" cy="584775"/>
          </a:xfrm>
          <a:prstGeom prst="rect">
            <a:avLst/>
          </a:prstGeom>
          <a:noFill/>
        </p:spPr>
        <p:txBody>
          <a:bodyPr wrap="square">
            <a:spAutoFit/>
          </a:bodyPr>
          <a:lstStyle/>
          <a:p>
            <a:pPr algn="ctr"/>
            <a:r>
              <a:rPr lang="ne-NP" sz="3200" b="1" dirty="0">
                <a:solidFill>
                  <a:srgbClr val="0070C0"/>
                </a:solidFill>
                <a:cs typeface="Kalimati" panose="00000400000000000000" pitchFamily="2"/>
              </a:rPr>
              <a:t>घरसम्बन्धी विवरण</a:t>
            </a:r>
            <a:endParaRPr lang="en-US" sz="3200" b="1" dirty="0">
              <a:solidFill>
                <a:srgbClr val="0070C0"/>
              </a:solidFill>
              <a:cs typeface="Kalimati" panose="00000400000000000000" pitchFamily="2"/>
            </a:endParaRPr>
          </a:p>
        </p:txBody>
      </p:sp>
      <p:pic>
        <p:nvPicPr>
          <p:cNvPr id="10" name="Picture 9">
            <a:extLst>
              <a:ext uri="{FF2B5EF4-FFF2-40B4-BE49-F238E27FC236}">
                <a16:creationId xmlns:a16="http://schemas.microsoft.com/office/drawing/2014/main" id="{817BD90F-C7E0-4345-8E9C-4C586FAFF4E6}"/>
              </a:ext>
            </a:extLst>
          </p:cNvPr>
          <p:cNvPicPr>
            <a:picLocks noChangeAspect="1"/>
          </p:cNvPicPr>
          <p:nvPr/>
        </p:nvPicPr>
        <p:blipFill rotWithShape="1">
          <a:blip r:embed="rId4"/>
          <a:srcRect b="3976"/>
          <a:stretch/>
        </p:blipFill>
        <p:spPr>
          <a:xfrm>
            <a:off x="882011" y="1442920"/>
            <a:ext cx="5518790" cy="5356248"/>
          </a:xfrm>
          <a:prstGeom prst="rect">
            <a:avLst/>
          </a:prstGeom>
        </p:spPr>
      </p:pic>
      <p:pic>
        <p:nvPicPr>
          <p:cNvPr id="3" name="Picture 2">
            <a:extLst>
              <a:ext uri="{FF2B5EF4-FFF2-40B4-BE49-F238E27FC236}">
                <a16:creationId xmlns:a16="http://schemas.microsoft.com/office/drawing/2014/main" id="{8FE2CED7-E220-49FC-8F26-CEB6364A992A}"/>
              </a:ext>
            </a:extLst>
          </p:cNvPr>
          <p:cNvPicPr>
            <a:picLocks noChangeAspect="1"/>
          </p:cNvPicPr>
          <p:nvPr/>
        </p:nvPicPr>
        <p:blipFill rotWithShape="1">
          <a:blip r:embed="rId5"/>
          <a:srcRect b="10563"/>
          <a:stretch/>
        </p:blipFill>
        <p:spPr>
          <a:xfrm>
            <a:off x="10254011" y="5033063"/>
            <a:ext cx="1875907" cy="1235910"/>
          </a:xfrm>
          <a:prstGeom prst="rect">
            <a:avLst/>
          </a:prstGeom>
        </p:spPr>
      </p:pic>
      <p:pic>
        <p:nvPicPr>
          <p:cNvPr id="11" name="Picture 10">
            <a:extLst>
              <a:ext uri="{FF2B5EF4-FFF2-40B4-BE49-F238E27FC236}">
                <a16:creationId xmlns:a16="http://schemas.microsoft.com/office/drawing/2014/main" id="{2173C3FE-5C42-4252-9C8F-D5D4268B7E1B}"/>
              </a:ext>
            </a:extLst>
          </p:cNvPr>
          <p:cNvPicPr>
            <a:picLocks noChangeAspect="1"/>
          </p:cNvPicPr>
          <p:nvPr/>
        </p:nvPicPr>
        <p:blipFill>
          <a:blip r:embed="rId6"/>
          <a:stretch>
            <a:fillRect/>
          </a:stretch>
        </p:blipFill>
        <p:spPr>
          <a:xfrm>
            <a:off x="7704618" y="1676764"/>
            <a:ext cx="1708273" cy="1351348"/>
          </a:xfrm>
          <a:prstGeom prst="rect">
            <a:avLst/>
          </a:prstGeom>
        </p:spPr>
      </p:pic>
      <p:pic>
        <p:nvPicPr>
          <p:cNvPr id="12" name="Content Placeholder 3">
            <a:extLst>
              <a:ext uri="{FF2B5EF4-FFF2-40B4-BE49-F238E27FC236}">
                <a16:creationId xmlns:a16="http://schemas.microsoft.com/office/drawing/2014/main" id="{F870277D-7576-4D05-86D0-34EE5050AC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03586" y="3566485"/>
            <a:ext cx="1708273" cy="1235910"/>
          </a:xfrm>
          <a:prstGeom prst="rect">
            <a:avLst/>
          </a:prstGeom>
        </p:spPr>
      </p:pic>
      <p:pic>
        <p:nvPicPr>
          <p:cNvPr id="13" name="Picture 12">
            <a:extLst>
              <a:ext uri="{FF2B5EF4-FFF2-40B4-BE49-F238E27FC236}">
                <a16:creationId xmlns:a16="http://schemas.microsoft.com/office/drawing/2014/main" id="{4E82B9FD-6560-4F97-81CE-DD1F05516A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37810" y="3471665"/>
            <a:ext cx="1739868" cy="1303221"/>
          </a:xfrm>
          <a:prstGeom prst="rect">
            <a:avLst/>
          </a:prstGeom>
        </p:spPr>
      </p:pic>
      <p:pic>
        <p:nvPicPr>
          <p:cNvPr id="14" name="Picture 13">
            <a:extLst>
              <a:ext uri="{FF2B5EF4-FFF2-40B4-BE49-F238E27FC236}">
                <a16:creationId xmlns:a16="http://schemas.microsoft.com/office/drawing/2014/main" id="{B4A45831-EFFF-48C5-8153-EFF323FB1A7B}"/>
              </a:ext>
            </a:extLst>
          </p:cNvPr>
          <p:cNvPicPr>
            <a:picLocks noChangeAspect="1"/>
          </p:cNvPicPr>
          <p:nvPr/>
        </p:nvPicPr>
        <p:blipFill>
          <a:blip r:embed="rId9"/>
          <a:stretch>
            <a:fillRect/>
          </a:stretch>
        </p:blipFill>
        <p:spPr>
          <a:xfrm>
            <a:off x="7894204" y="5181236"/>
            <a:ext cx="1717655" cy="1234142"/>
          </a:xfrm>
          <a:prstGeom prst="rect">
            <a:avLst/>
          </a:prstGeom>
        </p:spPr>
      </p:pic>
    </p:spTree>
    <p:extLst>
      <p:ext uri="{BB962C8B-B14F-4D97-AF65-F5344CB8AC3E}">
        <p14:creationId xmlns:p14="http://schemas.microsoft.com/office/powerpoint/2010/main" val="3797412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15</a:t>
            </a:fld>
            <a:endParaRPr lang="en-US" dirty="0"/>
          </a:p>
        </p:txBody>
      </p:sp>
      <p:sp>
        <p:nvSpPr>
          <p:cNvPr id="8" name="TextBox 7">
            <a:extLst>
              <a:ext uri="{FF2B5EF4-FFF2-40B4-BE49-F238E27FC236}">
                <a16:creationId xmlns:a16="http://schemas.microsoft.com/office/drawing/2014/main" id="{10BCB9F9-0BF2-4FDE-B591-1430C0AEC719}"/>
              </a:ext>
            </a:extLst>
          </p:cNvPr>
          <p:cNvSpPr txBox="1"/>
          <p:nvPr/>
        </p:nvSpPr>
        <p:spPr>
          <a:xfrm>
            <a:off x="308344" y="1341366"/>
            <a:ext cx="10364112" cy="5262979"/>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जनगणनामा सबै प्रयोगका लागि उपयोगमा रहेका, नरहेका सम्पूर्ण घरहरूको विवरण  संकलन गर्नुपर्दछ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प्रत्येक सुपरिवेक्षकले आफूले गणना गर्नुपर्ने गणना क्षेत्रमा परिवार बसोवास गरेका, नगरेका सबै घरमा पुगी क्रमशः </a:t>
            </a:r>
            <a:r>
              <a:rPr lang="en-US" sz="2400" dirty="0">
                <a:latin typeface="Times New Rom B" pitchFamily="2" charset="0"/>
                <a:ea typeface="Tahoma" panose="020B0604030504040204" pitchFamily="34" charset="0"/>
                <a:cs typeface="Kalimati" panose="00000400000000000000" pitchFamily="2"/>
              </a:rPr>
              <a:t>1, 2, 3, 4,</a:t>
            </a:r>
            <a:r>
              <a:rPr lang="ne-NP" sz="2400" dirty="0">
                <a:latin typeface="Times New Rom B" pitchFamily="2" charset="0"/>
                <a:ea typeface="Tahoma" panose="020B0604030504040204" pitchFamily="34" charset="0"/>
                <a:cs typeface="Kalimati" panose="00000400000000000000" pitchFamily="2"/>
              </a:rPr>
              <a:t> </a:t>
            </a:r>
            <a:r>
              <a:rPr lang="en-US" sz="2400" dirty="0">
                <a:latin typeface="Times New Rom B" pitchFamily="2" charset="0"/>
                <a:ea typeface="Tahoma" panose="020B0604030504040204" pitchFamily="34" charset="0"/>
                <a:cs typeface="Kalimati" panose="00000400000000000000" pitchFamily="2"/>
              </a:rPr>
              <a:t>5 </a:t>
            </a:r>
            <a:r>
              <a:rPr lang="ne-NP" sz="2400" dirty="0">
                <a:cs typeface="Kalimati" panose="00000400000000000000" pitchFamily="2"/>
              </a:rPr>
              <a:t>गरी कुनै घर नछुटाई घर क्रमसंख्या लेख्नुपर्दछ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एउटा परिवारले एकभन्दा बढी घर (बस्ने घर, भान्साघर, स्टोर, गोदाम आदि) प्रयोग गरेको भए सबै घरको क्रमसंख्या फरक फरक हुन्छ । </a:t>
            </a:r>
            <a:endParaRPr lang="en-US" sz="2400" dirty="0">
              <a:cs typeface="Kalimati" panose="00000400000000000000" pitchFamily="2"/>
            </a:endParaRPr>
          </a:p>
          <a:p>
            <a:pPr marL="285750" indent="-285750" algn="just">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प्रत्येक गणना क्षेत्रको घर क्रमसंख्या </a:t>
            </a:r>
            <a:r>
              <a:rPr lang="en-US" sz="2800" b="1">
                <a:solidFill>
                  <a:srgbClr val="142DAC"/>
                </a:solidFill>
                <a:latin typeface="Times New Rom B" pitchFamily="2" charset="0"/>
                <a:ea typeface="+mj-ea"/>
                <a:cs typeface="Kalimati" panose="00000400000000000000" pitchFamily="2"/>
              </a:rPr>
              <a:t>1</a:t>
            </a:r>
            <a:r>
              <a:rPr lang="en-US" sz="2400" b="1">
                <a:solidFill>
                  <a:srgbClr val="142DAC"/>
                </a:solidFill>
                <a:latin typeface="Kokila" panose="020B0604020202020204" pitchFamily="34" charset="0"/>
                <a:ea typeface="+mj-ea"/>
                <a:cs typeface="Kalimati" panose="00000400000000000000" pitchFamily="2"/>
              </a:rPr>
              <a:t> </a:t>
            </a:r>
            <a:r>
              <a:rPr lang="ne-NP" sz="2400" b="1">
                <a:solidFill>
                  <a:srgbClr val="142DAC"/>
                </a:solidFill>
                <a:latin typeface="Kokila" panose="020B0604020202020204" pitchFamily="34" charset="0"/>
                <a:ea typeface="+mj-ea"/>
                <a:cs typeface="Kalimati" panose="00000400000000000000" pitchFamily="2"/>
              </a:rPr>
              <a:t>बाट शुरू गर्नुपर्दछ । तर सुचीकरण किताब थप गरेको भएमा </a:t>
            </a:r>
            <a:r>
              <a:rPr lang="ne-NP" sz="2400" b="1" dirty="0">
                <a:solidFill>
                  <a:srgbClr val="142DAC"/>
                </a:solidFill>
                <a:latin typeface="Kokila" panose="020B0604020202020204" pitchFamily="34" charset="0"/>
                <a:ea typeface="+mj-ea"/>
                <a:cs typeface="Kalimati" panose="00000400000000000000" pitchFamily="2"/>
              </a:rPr>
              <a:t>घर </a:t>
            </a:r>
            <a:r>
              <a:rPr lang="ne-NP" sz="2400" b="1">
                <a:solidFill>
                  <a:srgbClr val="142DAC"/>
                </a:solidFill>
                <a:latin typeface="Kokila" panose="020B0604020202020204" pitchFamily="34" charset="0"/>
                <a:ea typeface="+mj-ea"/>
                <a:cs typeface="Kalimati" panose="00000400000000000000" pitchFamily="2"/>
              </a:rPr>
              <a:t>क्रमसंख्या क्रमश: लेख्दै जानु पर्दछ </a:t>
            </a:r>
            <a:r>
              <a:rPr lang="ne-NP" sz="2400" b="1" dirty="0">
                <a:solidFill>
                  <a:srgbClr val="142DAC"/>
                </a:solidFill>
                <a:latin typeface="Kokila" panose="020B0604020202020204" pitchFamily="34" charset="0"/>
                <a:ea typeface="+mj-ea"/>
                <a:cs typeface="Kalimati" panose="00000400000000000000" pitchFamily="2"/>
              </a:rPr>
              <a:t>।</a:t>
            </a:r>
          </a:p>
        </p:txBody>
      </p:sp>
      <p:sp>
        <p:nvSpPr>
          <p:cNvPr id="9" name="TextBox 8">
            <a:extLst>
              <a:ext uri="{FF2B5EF4-FFF2-40B4-BE49-F238E27FC236}">
                <a16:creationId xmlns:a16="http://schemas.microsoft.com/office/drawing/2014/main" id="{6492EE68-5F30-4282-9AF1-CC24B91B8B45}"/>
              </a:ext>
            </a:extLst>
          </p:cNvPr>
          <p:cNvSpPr txBox="1"/>
          <p:nvPr/>
        </p:nvSpPr>
        <p:spPr>
          <a:xfrm>
            <a:off x="99278" y="771411"/>
            <a:ext cx="12138006"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१: घर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6" name="Picture 5">
            <a:extLst>
              <a:ext uri="{FF2B5EF4-FFF2-40B4-BE49-F238E27FC236}">
                <a16:creationId xmlns:a16="http://schemas.microsoft.com/office/drawing/2014/main" id="{E26DFED3-1517-4884-8950-FFEF701A5C3B}"/>
              </a:ext>
            </a:extLst>
          </p:cNvPr>
          <p:cNvPicPr>
            <a:picLocks noChangeAspect="1"/>
          </p:cNvPicPr>
          <p:nvPr/>
        </p:nvPicPr>
        <p:blipFill rotWithShape="1">
          <a:blip r:embed="rId2"/>
          <a:srcRect t="10121" r="85038" b="3976"/>
          <a:stretch/>
        </p:blipFill>
        <p:spPr>
          <a:xfrm>
            <a:off x="11186065" y="978762"/>
            <a:ext cx="919625" cy="5203356"/>
          </a:xfrm>
          <a:prstGeom prst="rect">
            <a:avLst/>
          </a:prstGeom>
        </p:spPr>
      </p:pic>
      <p:sp>
        <p:nvSpPr>
          <p:cNvPr id="10" name="TextBox 9">
            <a:extLst>
              <a:ext uri="{FF2B5EF4-FFF2-40B4-BE49-F238E27FC236}">
                <a16:creationId xmlns:a16="http://schemas.microsoft.com/office/drawing/2014/main" id="{D413C387-FD60-4707-A02D-E8D11239F9E6}"/>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32189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16</a:t>
            </a:fld>
            <a:endParaRPr lang="en-US" dirty="0"/>
          </a:p>
        </p:txBody>
      </p:sp>
      <p:sp>
        <p:nvSpPr>
          <p:cNvPr id="8" name="TextBox 7">
            <a:extLst>
              <a:ext uri="{FF2B5EF4-FFF2-40B4-BE49-F238E27FC236}">
                <a16:creationId xmlns:a16="http://schemas.microsoft.com/office/drawing/2014/main" id="{10BCB9F9-0BF2-4FDE-B591-1430C0AEC719}"/>
              </a:ext>
            </a:extLst>
          </p:cNvPr>
          <p:cNvSpPr txBox="1"/>
          <p:nvPr/>
        </p:nvSpPr>
        <p:spPr>
          <a:xfrm>
            <a:off x="0" y="1599264"/>
            <a:ext cx="11978391" cy="4431983"/>
          </a:xfrm>
          <a:prstGeom prst="rect">
            <a:avLst/>
          </a:prstGeom>
          <a:noFill/>
        </p:spPr>
        <p:txBody>
          <a:bodyPr wrap="square">
            <a:spAutoFit/>
          </a:bodyPr>
          <a:lstStyle/>
          <a:p>
            <a:pPr marL="285750" indent="-285750" algn="just">
              <a:lnSpc>
                <a:spcPct val="200000"/>
              </a:lnSpc>
              <a:buFont typeface="Arial" panose="020B0604020202020204" pitchFamily="34" charset="0"/>
              <a:buChar char="•"/>
            </a:pPr>
            <a:r>
              <a:rPr lang="ne-NP" sz="2400" dirty="0">
                <a:cs typeface="Kalimati" panose="00000400000000000000" pitchFamily="2"/>
              </a:rPr>
              <a:t>घरमा परिवार बसोवास गरेपनि वा अन्य प्रयोगको लागि प्रयोग</a:t>
            </a:r>
            <a:r>
              <a:rPr lang="en-US" sz="2400" dirty="0">
                <a:cs typeface="Kalimati" panose="00000400000000000000" pitchFamily="2"/>
              </a:rPr>
              <a:t> </a:t>
            </a:r>
            <a:r>
              <a:rPr lang="ne-NP" sz="2400" dirty="0">
                <a:cs typeface="Kalimati" panose="00000400000000000000" pitchFamily="2"/>
              </a:rPr>
              <a:t>गरिएको भएपनि कुनै पनि घर सूचीकरण फाराममा छुटाउनु हुँदैन । </a:t>
            </a:r>
            <a:endParaRPr lang="en-US" sz="2400" dirty="0">
              <a:cs typeface="Kalimati" panose="00000400000000000000" pitchFamily="2"/>
            </a:endParaRPr>
          </a:p>
          <a:p>
            <a:pPr marL="285750" indent="-285750" algn="just">
              <a:lnSpc>
                <a:spcPct val="20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जनगणनाको सूचीकरण कार्यमा घरको सूचीकरण गर्दा निम्न दुई कुरामा ध्यान दिनुपर्दछः </a:t>
            </a:r>
          </a:p>
          <a:p>
            <a:pPr marL="460375" indent="-460375" algn="just">
              <a:lnSpc>
                <a:spcPct val="200000"/>
              </a:lnSpc>
            </a:pPr>
            <a:r>
              <a:rPr lang="ne-NP" sz="2400" b="1" dirty="0">
                <a:solidFill>
                  <a:srgbClr val="142DAC"/>
                </a:solidFill>
                <a:latin typeface="Kokila" panose="020B0604020202020204" pitchFamily="34" charset="0"/>
                <a:ea typeface="+mj-ea"/>
                <a:cs typeface="Kalimati" panose="00000400000000000000" pitchFamily="2"/>
              </a:rPr>
              <a:t>  क) मानिसहरुको बसोबास भएका सबै घर संरचनाहरुको सूचीकरण गर्नुपर्दछ ।</a:t>
            </a:r>
          </a:p>
          <a:p>
            <a:pPr marL="914400" indent="-914400" algn="just">
              <a:lnSpc>
                <a:spcPct val="200000"/>
              </a:lnSpc>
            </a:pPr>
            <a:r>
              <a:rPr lang="ne-NP" sz="2400" b="1" dirty="0">
                <a:solidFill>
                  <a:srgbClr val="142DAC"/>
                </a:solidFill>
                <a:latin typeface="Kokila" panose="020B0604020202020204" pitchFamily="34" charset="0"/>
                <a:ea typeface="+mj-ea"/>
                <a:cs typeface="Kalimati" panose="00000400000000000000" pitchFamily="2"/>
              </a:rPr>
              <a:t>  ख) मानिसहरु बसोबास नगरेको हकमा सामान्यतया चारैतिर गारो भएको, छानाको व्यवस्था गरिएको स्थायी प्रकृतिको घर संरचनाको मात्र सूचीकरण गर्नुपर्दछ ।</a:t>
            </a:r>
          </a:p>
        </p:txBody>
      </p:sp>
      <p:sp>
        <p:nvSpPr>
          <p:cNvPr id="9" name="TextBox 8">
            <a:extLst>
              <a:ext uri="{FF2B5EF4-FFF2-40B4-BE49-F238E27FC236}">
                <a16:creationId xmlns:a16="http://schemas.microsoft.com/office/drawing/2014/main" id="{6492EE68-5F30-4282-9AF1-CC24B91B8B45}"/>
              </a:ext>
            </a:extLst>
          </p:cNvPr>
          <p:cNvSpPr txBox="1"/>
          <p:nvPr/>
        </p:nvSpPr>
        <p:spPr>
          <a:xfrm>
            <a:off x="0" y="755713"/>
            <a:ext cx="12070080" cy="523220"/>
          </a:xfrm>
          <a:prstGeom prst="rect">
            <a:avLst/>
          </a:prstGeom>
          <a:noFill/>
        </p:spPr>
        <p:txBody>
          <a:bodyPr wrap="square">
            <a:spAutoFit/>
          </a:bodyPr>
          <a:lstStyle/>
          <a:p>
            <a:pPr algn="ctr"/>
            <a:r>
              <a:rPr lang="ne-NP" sz="2800" b="1" dirty="0">
                <a:solidFill>
                  <a:srgbClr val="1C0CB4"/>
                </a:solidFill>
                <a:cs typeface="Kalimati" pitchFamily="2"/>
              </a:rPr>
              <a:t>महल १: घर क्रमसंख्या</a:t>
            </a:r>
            <a:endParaRPr lang="en-US" sz="2800" b="1" dirty="0">
              <a:solidFill>
                <a:srgbClr val="1C0CB4"/>
              </a:solidFill>
              <a:cs typeface="Kalimati" pitchFamily="2"/>
            </a:endParaRPr>
          </a:p>
        </p:txBody>
      </p:sp>
    </p:spTree>
    <p:extLst>
      <p:ext uri="{BB962C8B-B14F-4D97-AF65-F5344CB8AC3E}">
        <p14:creationId xmlns:p14="http://schemas.microsoft.com/office/powerpoint/2010/main" val="3041185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66714" y="6388512"/>
            <a:ext cx="675806" cy="341426"/>
          </a:xfrm>
        </p:spPr>
        <p:txBody>
          <a:bodyPr/>
          <a:lstStyle/>
          <a:p>
            <a:fld id="{2840B2E4-A264-431E-ABDE-38E3BCDA5876}" type="slidenum">
              <a:rPr lang="en-US" smtClean="0"/>
              <a:pPr/>
              <a:t>17</a:t>
            </a:fld>
            <a:endParaRPr lang="en-US" dirty="0"/>
          </a:p>
        </p:txBody>
      </p:sp>
      <p:sp>
        <p:nvSpPr>
          <p:cNvPr id="8" name="TextBox 7">
            <a:extLst>
              <a:ext uri="{FF2B5EF4-FFF2-40B4-BE49-F238E27FC236}">
                <a16:creationId xmlns:a16="http://schemas.microsoft.com/office/drawing/2014/main" id="{F55638CE-4265-4C42-8293-5A57CBB08C23}"/>
              </a:ext>
            </a:extLst>
          </p:cNvPr>
          <p:cNvSpPr txBox="1"/>
          <p:nvPr/>
        </p:nvSpPr>
        <p:spPr>
          <a:xfrm>
            <a:off x="287383" y="1700163"/>
            <a:ext cx="7963459" cy="5029775"/>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यस महलमा घर कति तलाको छ यकिन गरी तला संख्या लेख्नुपर्दछ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तला नछापी छानोले मात्र छोपेको घरलाई एक तला मान्नुपर्दछ । </a:t>
            </a:r>
          </a:p>
          <a:p>
            <a:pPr marL="285750" indent="-285750" algn="just">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अन्तिम तला केही क्षेत्र मात्र ओगट्ने गरी बनेको भए उक्त तलासमेत गणना गरी जम्मा तला संख्या लेख्नुपर्दछ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जस्तै कुनै घरको २ तला पूरा र माथि कम्तिमा १ कोठा रहेछ भने उक्त घर ३ तलाको हुन्छ । तर भर्याङ मात्र छोप्ने गरी बनाइएको संरचनालाई बेग्लै तला मान्नु हुँदैन । </a:t>
            </a:r>
          </a:p>
        </p:txBody>
      </p:sp>
      <p:sp>
        <p:nvSpPr>
          <p:cNvPr id="9" name="TextBox 8">
            <a:extLst>
              <a:ext uri="{FF2B5EF4-FFF2-40B4-BE49-F238E27FC236}">
                <a16:creationId xmlns:a16="http://schemas.microsoft.com/office/drawing/2014/main" id="{A06F04D8-5120-4405-BC16-5A1FCEB27E09}"/>
              </a:ext>
            </a:extLst>
          </p:cNvPr>
          <p:cNvSpPr txBox="1"/>
          <p:nvPr/>
        </p:nvSpPr>
        <p:spPr>
          <a:xfrm>
            <a:off x="104503" y="883000"/>
            <a:ext cx="11873887"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२: यो घर कति तलाको छ र बनेको कति वर्ष भयो ?</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6249455E-8D37-41FC-B7FD-EF9E824D0C60}"/>
              </a:ext>
            </a:extLst>
          </p:cNvPr>
          <p:cNvPicPr>
            <a:picLocks noChangeAspect="1"/>
          </p:cNvPicPr>
          <p:nvPr/>
        </p:nvPicPr>
        <p:blipFill rotWithShape="1">
          <a:blip r:embed="rId2"/>
          <a:srcRect t="16305" b="10353"/>
          <a:stretch/>
        </p:blipFill>
        <p:spPr>
          <a:xfrm>
            <a:off x="8500740" y="4445559"/>
            <a:ext cx="3403877" cy="1806051"/>
          </a:xfrm>
          <a:prstGeom prst="rect">
            <a:avLst/>
          </a:prstGeom>
        </p:spPr>
      </p:pic>
      <p:sp>
        <p:nvSpPr>
          <p:cNvPr id="11" name="TextBox 10">
            <a:extLst>
              <a:ext uri="{FF2B5EF4-FFF2-40B4-BE49-F238E27FC236}">
                <a16:creationId xmlns:a16="http://schemas.microsoft.com/office/drawing/2014/main" id="{C32093AA-C2AC-43AB-92FC-F09677789595}"/>
              </a:ext>
            </a:extLst>
          </p:cNvPr>
          <p:cNvSpPr txBox="1"/>
          <p:nvPr/>
        </p:nvSpPr>
        <p:spPr>
          <a:xfrm>
            <a:off x="9470323" y="3618562"/>
            <a:ext cx="2303667" cy="461665"/>
          </a:xfrm>
          <a:prstGeom prst="rect">
            <a:avLst/>
          </a:prstGeom>
          <a:noFill/>
        </p:spPr>
        <p:txBody>
          <a:bodyPr wrap="square" rtlCol="0">
            <a:spAutoFit/>
          </a:bodyPr>
          <a:lstStyle/>
          <a:p>
            <a:r>
              <a:rPr lang="ne-NP" sz="2400" dirty="0">
                <a:solidFill>
                  <a:srgbClr val="1C0CB4"/>
                </a:solidFill>
                <a:cs typeface="Kalimati" pitchFamily="2"/>
              </a:rPr>
              <a:t>२ तले घर </a:t>
            </a:r>
            <a:endParaRPr lang="en-US" sz="2400" dirty="0">
              <a:solidFill>
                <a:srgbClr val="1C0CB4"/>
              </a:solidFill>
            </a:endParaRPr>
          </a:p>
        </p:txBody>
      </p:sp>
      <p:sp>
        <p:nvSpPr>
          <p:cNvPr id="12" name="TextBox 11">
            <a:extLst>
              <a:ext uri="{FF2B5EF4-FFF2-40B4-BE49-F238E27FC236}">
                <a16:creationId xmlns:a16="http://schemas.microsoft.com/office/drawing/2014/main" id="{D3222F9C-131F-4FDC-A67F-D8C6DB88B658}"/>
              </a:ext>
            </a:extLst>
          </p:cNvPr>
          <p:cNvSpPr txBox="1"/>
          <p:nvPr/>
        </p:nvSpPr>
        <p:spPr>
          <a:xfrm>
            <a:off x="9109469" y="6328392"/>
            <a:ext cx="2377440" cy="461665"/>
          </a:xfrm>
          <a:prstGeom prst="rect">
            <a:avLst/>
          </a:prstGeom>
          <a:noFill/>
        </p:spPr>
        <p:txBody>
          <a:bodyPr wrap="square" rtlCol="0">
            <a:spAutoFit/>
          </a:bodyPr>
          <a:lstStyle/>
          <a:p>
            <a:pPr algn="ctr"/>
            <a:r>
              <a:rPr lang="ne-NP" sz="2400" dirty="0">
                <a:solidFill>
                  <a:srgbClr val="1C0CB4"/>
                </a:solidFill>
                <a:cs typeface="Kalimati" pitchFamily="2"/>
              </a:rPr>
              <a:t>१ तले घर </a:t>
            </a:r>
            <a:endParaRPr lang="en-US" sz="2400" dirty="0">
              <a:solidFill>
                <a:srgbClr val="1C0CB4"/>
              </a:solidFill>
              <a:cs typeface="Kalimati" pitchFamily="2"/>
            </a:endParaRPr>
          </a:p>
        </p:txBody>
      </p:sp>
      <p:pic>
        <p:nvPicPr>
          <p:cNvPr id="2" name="Picture 1">
            <a:extLst>
              <a:ext uri="{FF2B5EF4-FFF2-40B4-BE49-F238E27FC236}">
                <a16:creationId xmlns:a16="http://schemas.microsoft.com/office/drawing/2014/main" id="{5B23DD77-DA29-4CF1-B928-1281EECB28EB}"/>
              </a:ext>
            </a:extLst>
          </p:cNvPr>
          <p:cNvPicPr>
            <a:picLocks noChangeAspect="1"/>
          </p:cNvPicPr>
          <p:nvPr/>
        </p:nvPicPr>
        <p:blipFill>
          <a:blip r:embed="rId3"/>
          <a:stretch>
            <a:fillRect/>
          </a:stretch>
        </p:blipFill>
        <p:spPr>
          <a:xfrm>
            <a:off x="8500740" y="1661810"/>
            <a:ext cx="3403877" cy="1931995"/>
          </a:xfrm>
          <a:prstGeom prst="rect">
            <a:avLst/>
          </a:prstGeom>
        </p:spPr>
      </p:pic>
      <p:sp>
        <p:nvSpPr>
          <p:cNvPr id="10" name="TextBox 9">
            <a:extLst>
              <a:ext uri="{FF2B5EF4-FFF2-40B4-BE49-F238E27FC236}">
                <a16:creationId xmlns:a16="http://schemas.microsoft.com/office/drawing/2014/main" id="{D077B974-41A3-4891-AB6B-EEF1CA47E4DC}"/>
              </a:ext>
            </a:extLst>
          </p:cNvPr>
          <p:cNvSpPr txBox="1"/>
          <p:nvPr/>
        </p:nvSpPr>
        <p:spPr>
          <a:xfrm>
            <a:off x="5417294" y="6460694"/>
            <a:ext cx="6156250" cy="369332"/>
          </a:xfrm>
          <a:prstGeom prst="rect">
            <a:avLst/>
          </a:prstGeom>
          <a:noFill/>
        </p:spPr>
        <p:txBody>
          <a:bodyPr wrap="square">
            <a:spAutoFit/>
          </a:bodyPr>
          <a:lstStyle/>
          <a:p>
            <a:pPr algn="ct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485682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18</a:t>
            </a:fld>
            <a:endParaRPr lang="en-US" dirty="0"/>
          </a:p>
        </p:txBody>
      </p:sp>
      <p:sp>
        <p:nvSpPr>
          <p:cNvPr id="8" name="TextBox 7">
            <a:extLst>
              <a:ext uri="{FF2B5EF4-FFF2-40B4-BE49-F238E27FC236}">
                <a16:creationId xmlns:a16="http://schemas.microsoft.com/office/drawing/2014/main" id="{E56F870B-BCD7-48A6-B8D4-78EA482EA9CF}"/>
              </a:ext>
            </a:extLst>
          </p:cNvPr>
          <p:cNvSpPr txBox="1"/>
          <p:nvPr/>
        </p:nvSpPr>
        <p:spPr>
          <a:xfrm>
            <a:off x="86816" y="1725603"/>
            <a:ext cx="10044052" cy="4478149"/>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परिवार बसिरहेको घर बनेको कति वर्ष भयो यकिन गरी पुरा भएको वर्ष लेख्नुपर्दछ।</a:t>
            </a:r>
          </a:p>
          <a:p>
            <a:pPr marL="285750" indent="-285750" algn="just">
              <a:lnSpc>
                <a:spcPct val="150000"/>
              </a:lnSpc>
              <a:buFont typeface="Arial" panose="020B0604020202020204" pitchFamily="34" charset="0"/>
              <a:buChar char="•"/>
            </a:pPr>
            <a:r>
              <a:rPr lang="ne-NP" sz="2400" dirty="0">
                <a:cs typeface="Kalimati" panose="00000400000000000000" pitchFamily="2"/>
              </a:rPr>
              <a:t>१ वर्षभित्रै बनेको घर भए लेख्नुपर्ने स्थानमा “००” लेख्नुपर्दछ ।</a:t>
            </a:r>
          </a:p>
          <a:p>
            <a:pPr marL="285750" indent="-285750" algn="just">
              <a:lnSpc>
                <a:spcPct val="150000"/>
              </a:lnSpc>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कुनै घरको निर्माण केही तला मात्र बनाई बाँकी तला पछि थपेको भए त्यस्ता घरको हकमा उक्त घर सुरुमा कहिले बनेको हो सोको आधारमा घर बनेको कति वर्ष भयो यकीन गरी लेख्नुपर्दछ । </a:t>
            </a:r>
            <a:endParaRPr lang="en-US" sz="2400" b="1" dirty="0">
              <a:solidFill>
                <a:srgbClr val="142DAC"/>
              </a:solidFill>
              <a:latin typeface="Kokila" panose="020B0604020202020204" pitchFamily="34" charset="0"/>
              <a:ea typeface="+mj-ea"/>
              <a:cs typeface="Kalimati" panose="00000400000000000000" pitchFamily="2"/>
            </a:endParaRPr>
          </a:p>
          <a:p>
            <a:pPr marL="285750" indent="-285750" algn="just">
              <a:lnSpc>
                <a:spcPct val="150000"/>
              </a:lnSpc>
              <a:buFont typeface="Arial" panose="020B0604020202020204" pitchFamily="34" charset="0"/>
              <a:buChar char="•"/>
            </a:pPr>
            <a:r>
              <a:rPr lang="ne-NP" sz="2400" dirty="0">
                <a:cs typeface="Kalimati" panose="00000400000000000000" pitchFamily="2"/>
              </a:rPr>
              <a:t>घरको तला र बनेको पूरा बर्ष लेख्दा दिइएको स्थानमा दुई लाइनमा लेख्नुपर्छ ।</a:t>
            </a:r>
          </a:p>
          <a:p>
            <a:pPr marL="285750" indent="-285750" algn="just">
              <a:lnSpc>
                <a:spcPct val="150000"/>
              </a:lnSpc>
              <a:buFont typeface="Arial" panose="020B0604020202020204" pitchFamily="34" charset="0"/>
              <a:buChar char="•"/>
            </a:pPr>
            <a:r>
              <a:rPr lang="ne-NP" sz="2400" dirty="0">
                <a:cs typeface="Kalimati" panose="00000400000000000000" pitchFamily="2"/>
              </a:rPr>
              <a:t>खाली घरको हकमा नजिकको छिमेकीलाई उत्तरदाता मान्नुपर्दछ ।</a:t>
            </a:r>
          </a:p>
        </p:txBody>
      </p:sp>
      <p:sp>
        <p:nvSpPr>
          <p:cNvPr id="6" name="TextBox 5">
            <a:extLst>
              <a:ext uri="{FF2B5EF4-FFF2-40B4-BE49-F238E27FC236}">
                <a16:creationId xmlns:a16="http://schemas.microsoft.com/office/drawing/2014/main" id="{DE2B0366-7E46-433E-B92F-522F46697BF5}"/>
              </a:ext>
            </a:extLst>
          </p:cNvPr>
          <p:cNvSpPr txBox="1"/>
          <p:nvPr/>
        </p:nvSpPr>
        <p:spPr>
          <a:xfrm>
            <a:off x="86816" y="805272"/>
            <a:ext cx="10598601"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२: यो घर कति तलाको छ र बनेको कति वर्ष भयो ?</a:t>
            </a: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647DEA8C-981F-4E0C-8E87-45E54C0B29F6}"/>
              </a:ext>
            </a:extLst>
          </p:cNvPr>
          <p:cNvPicPr>
            <a:picLocks noChangeAspect="1"/>
          </p:cNvPicPr>
          <p:nvPr/>
        </p:nvPicPr>
        <p:blipFill rotWithShape="1">
          <a:blip r:embed="rId2"/>
          <a:srcRect r="58245"/>
          <a:stretch/>
        </p:blipFill>
        <p:spPr>
          <a:xfrm>
            <a:off x="10365955" y="1051628"/>
            <a:ext cx="1560411" cy="4976949"/>
          </a:xfrm>
          <a:prstGeom prst="rect">
            <a:avLst/>
          </a:prstGeom>
        </p:spPr>
      </p:pic>
      <p:sp>
        <p:nvSpPr>
          <p:cNvPr id="10" name="TextBox 9">
            <a:extLst>
              <a:ext uri="{FF2B5EF4-FFF2-40B4-BE49-F238E27FC236}">
                <a16:creationId xmlns:a16="http://schemas.microsoft.com/office/drawing/2014/main" id="{38A356B3-1D7B-4F31-89E4-42CEC5474288}"/>
              </a:ext>
            </a:extLst>
          </p:cNvPr>
          <p:cNvSpPr txBox="1"/>
          <p:nvPr/>
        </p:nvSpPr>
        <p:spPr>
          <a:xfrm>
            <a:off x="10844785" y="4360128"/>
            <a:ext cx="704331" cy="400110"/>
          </a:xfrm>
          <a:prstGeom prst="rect">
            <a:avLst/>
          </a:prstGeom>
          <a:noFill/>
        </p:spPr>
        <p:txBody>
          <a:bodyPr wrap="square" rtlCol="0">
            <a:spAutoFit/>
          </a:bodyPr>
          <a:lstStyle/>
          <a:p>
            <a:r>
              <a:rPr lang="en-US" sz="2000" dirty="0">
                <a:solidFill>
                  <a:srgbClr val="0070C0"/>
                </a:solidFill>
                <a:latin typeface="Times New Rom B" pitchFamily="2" charset="0"/>
              </a:rPr>
              <a:t>   </a:t>
            </a:r>
            <a:r>
              <a:rPr lang="ne-NP" sz="2000" dirty="0">
                <a:solidFill>
                  <a:srgbClr val="0070C0"/>
                </a:solidFill>
                <a:latin typeface="Times New Rom B" pitchFamily="2" charset="0"/>
              </a:rPr>
              <a:t>2 </a:t>
            </a:r>
            <a:endParaRPr lang="en-US" sz="2000" dirty="0">
              <a:solidFill>
                <a:srgbClr val="0070C0"/>
              </a:solidFill>
              <a:latin typeface="Times New Rom B" pitchFamily="2" charset="0"/>
            </a:endParaRPr>
          </a:p>
        </p:txBody>
      </p:sp>
      <p:sp>
        <p:nvSpPr>
          <p:cNvPr id="11" name="TextBox 10">
            <a:extLst>
              <a:ext uri="{FF2B5EF4-FFF2-40B4-BE49-F238E27FC236}">
                <a16:creationId xmlns:a16="http://schemas.microsoft.com/office/drawing/2014/main" id="{8DB0A99B-1456-44E4-B11B-6B33E2B494CB}"/>
              </a:ext>
            </a:extLst>
          </p:cNvPr>
          <p:cNvSpPr txBox="1"/>
          <p:nvPr/>
        </p:nvSpPr>
        <p:spPr>
          <a:xfrm>
            <a:off x="10377514" y="4642339"/>
            <a:ext cx="733731" cy="461665"/>
          </a:xfrm>
          <a:prstGeom prst="rect">
            <a:avLst/>
          </a:prstGeom>
          <a:noFill/>
        </p:spPr>
        <p:txBody>
          <a:bodyPr wrap="square" rtlCol="0">
            <a:spAutoFit/>
          </a:bodyPr>
          <a:lstStyle/>
          <a:p>
            <a:r>
              <a:rPr lang="en-US" sz="2400" dirty="0">
                <a:solidFill>
                  <a:srgbClr val="0070C0"/>
                </a:solidFill>
                <a:latin typeface="Times New Rom B" pitchFamily="2" charset="0"/>
              </a:rPr>
              <a:t>  </a:t>
            </a:r>
            <a:r>
              <a:rPr lang="ne-NP" sz="2400" dirty="0">
                <a:solidFill>
                  <a:srgbClr val="0070C0"/>
                </a:solidFill>
                <a:latin typeface="Times New Rom B" pitchFamily="2" charset="0"/>
              </a:rPr>
              <a:t>1 </a:t>
            </a:r>
            <a:endParaRPr lang="en-US" sz="24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9B2EBE51-329A-4B7D-AF2C-149168EDBBD1}"/>
              </a:ext>
            </a:extLst>
          </p:cNvPr>
          <p:cNvSpPr txBox="1"/>
          <p:nvPr/>
        </p:nvSpPr>
        <p:spPr>
          <a:xfrm>
            <a:off x="10253636" y="5252590"/>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400" dirty="0">
                <a:solidFill>
                  <a:srgbClr val="0070C0"/>
                </a:solidFill>
                <a:latin typeface="Times New Rom B" pitchFamily="2" charset="0"/>
              </a:rPr>
              <a:t>2</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7" name="TextBox 16">
            <a:extLst>
              <a:ext uri="{FF2B5EF4-FFF2-40B4-BE49-F238E27FC236}">
                <a16:creationId xmlns:a16="http://schemas.microsoft.com/office/drawing/2014/main" id="{59C4D204-39B5-4A53-BB03-C80F06CEFBB2}"/>
              </a:ext>
            </a:extLst>
          </p:cNvPr>
          <p:cNvSpPr txBox="1"/>
          <p:nvPr/>
        </p:nvSpPr>
        <p:spPr>
          <a:xfrm>
            <a:off x="10929528" y="4656255"/>
            <a:ext cx="2031117" cy="461665"/>
          </a:xfrm>
          <a:prstGeom prst="rect">
            <a:avLst/>
          </a:prstGeom>
          <a:noFill/>
        </p:spPr>
        <p:txBody>
          <a:bodyPr wrap="square" rtlCol="0">
            <a:spAutoFit/>
          </a:bodyPr>
          <a:lstStyle/>
          <a:p>
            <a:r>
              <a:rPr lang="en-US" sz="2400" dirty="0">
                <a:solidFill>
                  <a:srgbClr val="0070C0"/>
                </a:solidFill>
                <a:latin typeface="Times New Rom B" pitchFamily="2" charset="0"/>
              </a:rPr>
              <a:t> </a:t>
            </a:r>
            <a:r>
              <a:rPr lang="en-US" sz="2000" dirty="0">
                <a:solidFill>
                  <a:srgbClr val="0070C0"/>
                </a:solidFill>
                <a:latin typeface="Times New Rom B" pitchFamily="2" charset="0"/>
              </a:rPr>
              <a:t>17</a:t>
            </a:r>
            <a:r>
              <a:rPr lang="ne-NP" sz="2400" dirty="0">
                <a:solidFill>
                  <a:srgbClr val="0070C0"/>
                </a:solidFill>
                <a:latin typeface="Times New Rom B" pitchFamily="2" charset="0"/>
              </a:rPr>
              <a:t> </a:t>
            </a:r>
            <a:endParaRPr lang="en-US" sz="2400" dirty="0">
              <a:solidFill>
                <a:srgbClr val="0070C0"/>
              </a:solidFill>
              <a:latin typeface="Times New Rom B" pitchFamily="2" charset="0"/>
            </a:endParaRPr>
          </a:p>
        </p:txBody>
      </p:sp>
      <p:sp>
        <p:nvSpPr>
          <p:cNvPr id="18" name="TextBox 17">
            <a:extLst>
              <a:ext uri="{FF2B5EF4-FFF2-40B4-BE49-F238E27FC236}">
                <a16:creationId xmlns:a16="http://schemas.microsoft.com/office/drawing/2014/main" id="{64217B91-3BA6-4371-890F-8A2D3AB81A0C}"/>
              </a:ext>
            </a:extLst>
          </p:cNvPr>
          <p:cNvSpPr txBox="1"/>
          <p:nvPr/>
        </p:nvSpPr>
        <p:spPr>
          <a:xfrm>
            <a:off x="10987367" y="5117920"/>
            <a:ext cx="2031117" cy="400110"/>
          </a:xfrm>
          <a:prstGeom prst="rect">
            <a:avLst/>
          </a:prstGeom>
          <a:noFill/>
        </p:spPr>
        <p:txBody>
          <a:bodyPr wrap="square" rtlCol="0">
            <a:spAutoFit/>
          </a:bodyPr>
          <a:lstStyle/>
          <a:p>
            <a:r>
              <a:rPr lang="en-US" sz="2000" dirty="0">
                <a:solidFill>
                  <a:srgbClr val="0070C0"/>
                </a:solidFill>
                <a:latin typeface="Times New Rom B" pitchFamily="2" charset="0"/>
              </a:rPr>
              <a:t> 3</a:t>
            </a:r>
            <a:r>
              <a:rPr lang="ne-NP" sz="2000" dirty="0">
                <a:solidFill>
                  <a:srgbClr val="0070C0"/>
                </a:solidFill>
                <a:latin typeface="Times New Rom B" pitchFamily="2" charset="0"/>
              </a:rPr>
              <a:t> </a:t>
            </a:r>
            <a:endParaRPr lang="en-US" sz="2000" dirty="0">
              <a:solidFill>
                <a:srgbClr val="0070C0"/>
              </a:solidFill>
              <a:latin typeface="Times New Rom B" pitchFamily="2" charset="0"/>
            </a:endParaRPr>
          </a:p>
        </p:txBody>
      </p:sp>
      <p:sp>
        <p:nvSpPr>
          <p:cNvPr id="19" name="TextBox 18">
            <a:extLst>
              <a:ext uri="{FF2B5EF4-FFF2-40B4-BE49-F238E27FC236}">
                <a16:creationId xmlns:a16="http://schemas.microsoft.com/office/drawing/2014/main" id="{1B3EB345-AB50-430A-B585-B57D5287E443}"/>
              </a:ext>
            </a:extLst>
          </p:cNvPr>
          <p:cNvSpPr txBox="1"/>
          <p:nvPr/>
        </p:nvSpPr>
        <p:spPr>
          <a:xfrm>
            <a:off x="10940944" y="5393470"/>
            <a:ext cx="862654" cy="461665"/>
          </a:xfrm>
          <a:prstGeom prst="rect">
            <a:avLst/>
          </a:prstGeom>
          <a:noFill/>
        </p:spPr>
        <p:txBody>
          <a:bodyPr wrap="square" rtlCol="0">
            <a:spAutoFit/>
          </a:bodyPr>
          <a:lstStyle/>
          <a:p>
            <a:r>
              <a:rPr lang="en-US" sz="2400" dirty="0">
                <a:solidFill>
                  <a:srgbClr val="0070C0"/>
                </a:solidFill>
                <a:latin typeface="Times New Rom B" pitchFamily="2" charset="0"/>
              </a:rPr>
              <a:t> </a:t>
            </a:r>
            <a:r>
              <a:rPr lang="ne-NP" sz="2000" dirty="0">
                <a:solidFill>
                  <a:srgbClr val="0070C0"/>
                </a:solidFill>
                <a:latin typeface="Times New Rom B" pitchFamily="2" charset="0"/>
              </a:rPr>
              <a:t>12</a:t>
            </a:r>
            <a:r>
              <a:rPr lang="ne-NP" sz="2400" dirty="0">
                <a:solidFill>
                  <a:srgbClr val="0070C0"/>
                </a:solidFill>
                <a:latin typeface="Times New Rom B" pitchFamily="2" charset="0"/>
              </a:rPr>
              <a:t> </a:t>
            </a:r>
            <a:endParaRPr lang="en-US" sz="2400" dirty="0">
              <a:solidFill>
                <a:srgbClr val="0070C0"/>
              </a:solidFill>
              <a:latin typeface="Times New Rom B" pitchFamily="2" charset="0"/>
            </a:endParaRPr>
          </a:p>
        </p:txBody>
      </p:sp>
    </p:spTree>
    <p:extLst>
      <p:ext uri="{BB962C8B-B14F-4D97-AF65-F5344CB8AC3E}">
        <p14:creationId xmlns:p14="http://schemas.microsoft.com/office/powerpoint/2010/main" val="3042381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8059" y="6462055"/>
            <a:ext cx="901088" cy="437868"/>
          </a:xfrm>
        </p:spPr>
        <p:txBody>
          <a:bodyPr/>
          <a:lstStyle/>
          <a:p>
            <a:fld id="{2840B2E4-A264-431E-ABDE-38E3BCDA5876}" type="slidenum">
              <a:rPr lang="en-US" smtClean="0"/>
              <a:pPr/>
              <a:t>19</a:t>
            </a:fld>
            <a:endParaRPr lang="en-US" dirty="0"/>
          </a:p>
        </p:txBody>
      </p:sp>
      <p:sp>
        <p:nvSpPr>
          <p:cNvPr id="8" name="TextBox 7">
            <a:extLst>
              <a:ext uri="{FF2B5EF4-FFF2-40B4-BE49-F238E27FC236}">
                <a16:creationId xmlns:a16="http://schemas.microsoft.com/office/drawing/2014/main" id="{97DBC32D-3A93-4511-8C26-F829F5CDAB29}"/>
              </a:ext>
            </a:extLst>
          </p:cNvPr>
          <p:cNvSpPr txBox="1"/>
          <p:nvPr/>
        </p:nvSpPr>
        <p:spPr>
          <a:xfrm>
            <a:off x="323960" y="1964353"/>
            <a:ext cx="9499308" cy="4478149"/>
          </a:xfrm>
          <a:prstGeom prst="rect">
            <a:avLst/>
          </a:prstGeom>
          <a:noFill/>
        </p:spPr>
        <p:txBody>
          <a:bodyPr wrap="square">
            <a:spAutoFit/>
          </a:bodyPr>
          <a:lstStyle/>
          <a:p>
            <a:pPr algn="just">
              <a:lnSpc>
                <a:spcPct val="150000"/>
              </a:lnSpc>
            </a:pPr>
            <a:r>
              <a:rPr lang="ne-NP" sz="2400" dirty="0">
                <a:cs typeface="Kalimati" panose="00000400000000000000" pitchFamily="2"/>
              </a:rPr>
              <a:t>जनगणनाको सन्दर्भमा घरको मुख्य प्रयोग अनुसार घरहरूलाई निम्नानुसार विभिन्न १२ (बाह्र) प्रकारमा वर्गिकरण गरिएको छ । </a:t>
            </a:r>
          </a:p>
          <a:p>
            <a:pPr algn="just">
              <a:lnSpc>
                <a:spcPct val="150000"/>
              </a:lnSpc>
            </a:pPr>
            <a:endParaRPr lang="ne-NP" sz="2400" dirty="0">
              <a:cs typeface="Kalimati" panose="00000400000000000000" pitchFamily="2"/>
            </a:endParaRP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आवासीय</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1</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व्यापार</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2</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सरकारी</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3</a:t>
            </a:r>
            <a:r>
              <a:rPr lang="ne-NP" sz="2400" dirty="0">
                <a:solidFill>
                  <a:srgbClr val="1C0CB4"/>
                </a:solidFill>
                <a:cs typeface="Kalimati" panose="00000400000000000000" pitchFamily="2"/>
              </a:rPr>
              <a:t>   </a:t>
            </a:r>
            <a:endParaRPr lang="en-US" sz="2400" dirty="0">
              <a:solidFill>
                <a:srgbClr val="1C0CB4"/>
              </a:solidFill>
              <a:cs typeface="Kalimati" panose="00000400000000000000" pitchFamily="2"/>
            </a:endParaRP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शैक्षिक</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4</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स्वास्थ्यजन्य</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5</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उद्योग र कलकारखाना</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6</a:t>
            </a: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बैंक तथा वित्तीय संस्था</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7		          </a:t>
            </a:r>
            <a:r>
              <a:rPr lang="ne-NP" sz="2400" b="1" dirty="0">
                <a:solidFill>
                  <a:srgbClr val="142DAC"/>
                </a:solidFill>
                <a:latin typeface="Kokila" panose="020B0604020202020204" pitchFamily="34" charset="0"/>
                <a:ea typeface="+mj-ea"/>
                <a:cs typeface="Kalimati" panose="00000400000000000000" pitchFamily="2"/>
              </a:rPr>
              <a:t>संस्थागत</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8</a:t>
            </a:r>
            <a:r>
              <a:rPr lang="ne-NP" sz="2400" dirty="0">
                <a:solidFill>
                  <a:srgbClr val="1C0CB4"/>
                </a:solidFill>
                <a:cs typeface="Kalimati" panose="00000400000000000000" pitchFamily="2"/>
              </a:rPr>
              <a:t> </a:t>
            </a:r>
            <a:endParaRPr lang="en-US" sz="2400" dirty="0">
              <a:solidFill>
                <a:srgbClr val="1C0CB4"/>
              </a:solidFill>
              <a:cs typeface="Kalimati" panose="00000400000000000000" pitchFamily="2"/>
            </a:endParaRP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होटल तथा लज</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9</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गोठ र धनसार र मतान</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10 </a:t>
            </a:r>
          </a:p>
          <a:p>
            <a:pPr marL="398463" algn="just">
              <a:lnSpc>
                <a:spcPct val="150000"/>
              </a:lnSpc>
            </a:pPr>
            <a:r>
              <a:rPr lang="ne-NP" sz="2400" b="1" dirty="0">
                <a:solidFill>
                  <a:srgbClr val="142DAC"/>
                </a:solidFill>
                <a:latin typeface="Kokila" panose="020B0604020202020204" pitchFamily="34" charset="0"/>
                <a:ea typeface="+mj-ea"/>
                <a:cs typeface="Kalimati" panose="00000400000000000000" pitchFamily="2"/>
              </a:rPr>
              <a:t>अन्य प्रयोग...</a:t>
            </a:r>
            <a:r>
              <a:rPr lang="en-US" sz="2400" dirty="0">
                <a:solidFill>
                  <a:srgbClr val="1C0CB4"/>
                </a:solidFill>
                <a:cs typeface="Kalimati" panose="00000400000000000000" pitchFamily="2"/>
              </a:rPr>
              <a:t>11</a:t>
            </a:r>
            <a:r>
              <a:rPr lang="ne-NP" sz="2400" dirty="0">
                <a:solidFill>
                  <a:srgbClr val="1C0CB4"/>
                </a:solidFill>
                <a:cs typeface="Kalimati" panose="00000400000000000000" pitchFamily="2"/>
              </a:rPr>
              <a:t>    </a:t>
            </a:r>
            <a:r>
              <a:rPr lang="en-US" sz="2400" dirty="0">
                <a:solidFill>
                  <a:srgbClr val="1C0CB4"/>
                </a:solidFill>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खाली घर</a:t>
            </a:r>
            <a:r>
              <a:rPr lang="ne-NP" sz="2400" dirty="0">
                <a:solidFill>
                  <a:srgbClr val="1C0CB4"/>
                </a:solidFill>
                <a:cs typeface="Kalimati" panose="00000400000000000000" pitchFamily="2"/>
              </a:rPr>
              <a:t>....</a:t>
            </a:r>
            <a:r>
              <a:rPr lang="en-US" sz="2400" dirty="0">
                <a:solidFill>
                  <a:srgbClr val="1C0CB4"/>
                </a:solidFill>
                <a:cs typeface="Kalimati" panose="00000400000000000000" pitchFamily="2"/>
              </a:rPr>
              <a:t>12</a:t>
            </a:r>
            <a:endParaRPr lang="ne-NP" sz="2400" dirty="0">
              <a:cs typeface="Kalimati" panose="00000400000000000000" pitchFamily="2"/>
            </a:endParaRPr>
          </a:p>
        </p:txBody>
      </p:sp>
      <p:sp>
        <p:nvSpPr>
          <p:cNvPr id="9" name="TextBox 8">
            <a:extLst>
              <a:ext uri="{FF2B5EF4-FFF2-40B4-BE49-F238E27FC236}">
                <a16:creationId xmlns:a16="http://schemas.microsoft.com/office/drawing/2014/main" id="{194D53FB-36CB-4100-947C-A0F049E0A57A}"/>
              </a:ext>
            </a:extLst>
          </p:cNvPr>
          <p:cNvSpPr txBox="1"/>
          <p:nvPr/>
        </p:nvSpPr>
        <p:spPr>
          <a:xfrm>
            <a:off x="224681" y="728896"/>
            <a:ext cx="11608527" cy="523220"/>
          </a:xfrm>
          <a:prstGeom prst="rect">
            <a:avLst/>
          </a:prstGeom>
          <a:noFill/>
        </p:spPr>
        <p:txBody>
          <a:bodyPr wrap="square">
            <a:spAutoFit/>
          </a:bodyPr>
          <a:lstStyle/>
          <a:p>
            <a:r>
              <a:rPr lang="ne-NP" sz="2800" b="1" dirty="0">
                <a:solidFill>
                  <a:srgbClr val="142DAC"/>
                </a:solidFill>
                <a:latin typeface="Kokila" panose="020B0604020202020204" pitchFamily="34" charset="0"/>
                <a:ea typeface="+mj-ea"/>
                <a:cs typeface="Kalimati" panose="00000400000000000000" pitchFamily="2"/>
              </a:rPr>
              <a:t>महल ३</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 मुख्यरुपमा</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के को लागि प्रयोग गरिएको छ ? (कोड)</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2AD1C6B7-5A58-4F7B-A348-A5FE2A5F6540}"/>
              </a:ext>
            </a:extLst>
          </p:cNvPr>
          <p:cNvPicPr>
            <a:picLocks noChangeAspect="1"/>
          </p:cNvPicPr>
          <p:nvPr/>
        </p:nvPicPr>
        <p:blipFill>
          <a:blip r:embed="rId2"/>
          <a:stretch>
            <a:fillRect/>
          </a:stretch>
        </p:blipFill>
        <p:spPr>
          <a:xfrm>
            <a:off x="10448486" y="1645424"/>
            <a:ext cx="1529905" cy="4606186"/>
          </a:xfrm>
          <a:prstGeom prst="rect">
            <a:avLst/>
          </a:prstGeom>
        </p:spPr>
      </p:pic>
      <p:sp>
        <p:nvSpPr>
          <p:cNvPr id="10" name="TextBox 9">
            <a:extLst>
              <a:ext uri="{FF2B5EF4-FFF2-40B4-BE49-F238E27FC236}">
                <a16:creationId xmlns:a16="http://schemas.microsoft.com/office/drawing/2014/main" id="{F04439C8-116E-4750-A8DB-75969A7CF8BF}"/>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290833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68728" y="6420132"/>
            <a:ext cx="901088" cy="437868"/>
          </a:xfrm>
        </p:spPr>
        <p:txBody>
          <a:bodyPr/>
          <a:lstStyle/>
          <a:p>
            <a:fld id="{2840B2E4-A264-431E-ABDE-38E3BCDA5876}" type="slidenum">
              <a:rPr lang="en-US" smtClean="0"/>
              <a:pPr/>
              <a:t>20</a:t>
            </a:fld>
            <a:endParaRPr lang="en-US" dirty="0"/>
          </a:p>
        </p:txBody>
      </p:sp>
      <p:sp>
        <p:nvSpPr>
          <p:cNvPr id="9" name="TextBox 8">
            <a:extLst>
              <a:ext uri="{FF2B5EF4-FFF2-40B4-BE49-F238E27FC236}">
                <a16:creationId xmlns:a16="http://schemas.microsoft.com/office/drawing/2014/main" id="{194D53FB-36CB-4100-947C-A0F049E0A57A}"/>
              </a:ext>
            </a:extLst>
          </p:cNvPr>
          <p:cNvSpPr txBox="1"/>
          <p:nvPr/>
        </p:nvSpPr>
        <p:spPr>
          <a:xfrm>
            <a:off x="189256" y="761159"/>
            <a:ext cx="11339151"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३</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 मुख्यरुपमा</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के को लागि प्रयोग गरिएको छ ? (कोड)</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41AF8DB9-B723-480C-A021-F45F8967DCED}"/>
              </a:ext>
            </a:extLst>
          </p:cNvPr>
          <p:cNvSpPr txBox="1"/>
          <p:nvPr/>
        </p:nvSpPr>
        <p:spPr>
          <a:xfrm>
            <a:off x="189256" y="1560662"/>
            <a:ext cx="11677043" cy="3416320"/>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घरको मुख्य प्रयोग भन्नाले हाल गणना गर्न लागेको घर के काममा प्रयोग</a:t>
            </a:r>
            <a:r>
              <a:rPr lang="en-US" sz="2400" dirty="0">
                <a:cs typeface="Kalimati" panose="00000400000000000000" pitchFamily="2"/>
              </a:rPr>
              <a:t> </a:t>
            </a:r>
            <a:r>
              <a:rPr lang="ne-NP" sz="2400" dirty="0">
                <a:cs typeface="Kalimati" panose="00000400000000000000" pitchFamily="2"/>
              </a:rPr>
              <a:t>गरिएको छ भन्ने बुझ्नुपर्दछ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एउटै घर कम्पाउण्ड भित्र पनि धेरै घर</a:t>
            </a:r>
            <a:r>
              <a:rPr lang="en-US" sz="2400" dirty="0">
                <a:cs typeface="Kalimati" panose="00000400000000000000" pitchFamily="2"/>
              </a:rPr>
              <a:t> </a:t>
            </a:r>
            <a:r>
              <a:rPr lang="ne-NP" sz="2400" dirty="0">
                <a:cs typeface="Kalimati" panose="00000400000000000000" pitchFamily="2"/>
              </a:rPr>
              <a:t>संरचनाहरु हुन सक्छन् वा एउटै घर संरचना बिभिन्न उद्देश्यले प्रयोग भइरहेको</a:t>
            </a:r>
            <a:r>
              <a:rPr lang="en-US" sz="2400" dirty="0">
                <a:cs typeface="Kalimati" panose="00000400000000000000" pitchFamily="2"/>
              </a:rPr>
              <a:t> </a:t>
            </a:r>
            <a:r>
              <a:rPr lang="ne-NP" sz="2400" dirty="0">
                <a:cs typeface="Kalimati" panose="00000400000000000000" pitchFamily="2"/>
              </a:rPr>
              <a:t>समेत हुन सक्दछ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b="1" dirty="0">
                <a:solidFill>
                  <a:srgbClr val="1C0CB4"/>
                </a:solidFill>
                <a:cs typeface="Kalimati" panose="00000400000000000000" pitchFamily="2"/>
              </a:rPr>
              <a:t>घरको मुख्य प्रयोग छुट्याई सुपरिवेक्षकले प्रत्येक घर</a:t>
            </a:r>
            <a:r>
              <a:rPr lang="en-US" sz="2400" b="1" dirty="0">
                <a:solidFill>
                  <a:srgbClr val="1C0CB4"/>
                </a:solidFill>
                <a:cs typeface="Kalimati" panose="00000400000000000000" pitchFamily="2"/>
              </a:rPr>
              <a:t> </a:t>
            </a:r>
            <a:r>
              <a:rPr lang="ne-NP" sz="2400" b="1" dirty="0">
                <a:solidFill>
                  <a:srgbClr val="1C0CB4"/>
                </a:solidFill>
                <a:cs typeface="Kalimati" panose="00000400000000000000" pitchFamily="2"/>
              </a:rPr>
              <a:t>संरचनाको प्रयोग खुल्ने गरी उपयुक्त कोड लेख्नुपर्दछ </a:t>
            </a:r>
            <a:r>
              <a:rPr lang="ne-NP" sz="2400" b="1">
                <a:solidFill>
                  <a:srgbClr val="1C0CB4"/>
                </a:solidFill>
                <a:cs typeface="Kalimati" panose="00000400000000000000" pitchFamily="2"/>
              </a:rPr>
              <a:t>। </a:t>
            </a:r>
            <a:endParaRPr lang="en-US" sz="2400" b="1" dirty="0">
              <a:solidFill>
                <a:srgbClr val="1C0CB4"/>
              </a:solidFill>
              <a:cs typeface="Kalimati" panose="00000400000000000000" pitchFamily="2"/>
            </a:endParaRPr>
          </a:p>
        </p:txBody>
      </p:sp>
      <p:sp>
        <p:nvSpPr>
          <p:cNvPr id="6" name="TextBox 5">
            <a:extLst>
              <a:ext uri="{FF2B5EF4-FFF2-40B4-BE49-F238E27FC236}">
                <a16:creationId xmlns:a16="http://schemas.microsoft.com/office/drawing/2014/main" id="{6E01F8CE-A0E4-42CE-B267-A273977BFA74}"/>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277382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06750" y="6420132"/>
            <a:ext cx="901088" cy="437868"/>
          </a:xfrm>
        </p:spPr>
        <p:txBody>
          <a:bodyPr/>
          <a:lstStyle/>
          <a:p>
            <a:fld id="{2840B2E4-A264-431E-ABDE-38E3BCDA5876}" type="slidenum">
              <a:rPr lang="en-US" smtClean="0"/>
              <a:pPr/>
              <a:t>21</a:t>
            </a:fld>
            <a:endParaRPr lang="en-US" dirty="0"/>
          </a:p>
        </p:txBody>
      </p:sp>
      <p:sp>
        <p:nvSpPr>
          <p:cNvPr id="9" name="TextBox 8">
            <a:extLst>
              <a:ext uri="{FF2B5EF4-FFF2-40B4-BE49-F238E27FC236}">
                <a16:creationId xmlns:a16="http://schemas.microsoft.com/office/drawing/2014/main" id="{194D53FB-36CB-4100-947C-A0F049E0A57A}"/>
              </a:ext>
            </a:extLst>
          </p:cNvPr>
          <p:cNvSpPr txBox="1"/>
          <p:nvPr/>
        </p:nvSpPr>
        <p:spPr>
          <a:xfrm>
            <a:off x="114953" y="812827"/>
            <a:ext cx="11992885"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३</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 मुख्यरुपमा</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के को लागि प्रयोग गरिएको छ ? (कोड)</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41AF8DB9-B723-480C-A021-F45F8967DCED}"/>
              </a:ext>
            </a:extLst>
          </p:cNvPr>
          <p:cNvSpPr txBox="1"/>
          <p:nvPr/>
        </p:nvSpPr>
        <p:spPr>
          <a:xfrm>
            <a:off x="162538" y="1852847"/>
            <a:ext cx="11945300" cy="4272323"/>
          </a:xfrm>
          <a:prstGeom prst="rect">
            <a:avLst/>
          </a:prstGeom>
          <a:noFill/>
        </p:spPr>
        <p:txBody>
          <a:bodyPr wrap="square">
            <a:spAutoFit/>
          </a:bodyPr>
          <a:lstStyle/>
          <a:p>
            <a:pPr marL="342900" indent="-342900" algn="just">
              <a:lnSpc>
                <a:spcPct val="150000"/>
              </a:lnSpc>
              <a:buFont typeface="Arial" panose="020B0604020202020204" pitchFamily="34" charset="0"/>
              <a:buChar char="•"/>
              <a:defRPr/>
            </a:pPr>
            <a:r>
              <a:rPr lang="ne-NP" sz="2400" b="1" dirty="0">
                <a:solidFill>
                  <a:srgbClr val="142DAC"/>
                </a:solidFill>
                <a:latin typeface="Kokila" panose="020B0604020202020204" pitchFamily="34" charset="0"/>
                <a:cs typeface="Kalimati" panose="00000400000000000000" pitchFamily="2"/>
              </a:rPr>
              <a:t>कुनै घर मिश्रितरूपमा एक भन्दा बढी प्रयोगमा रहेको भए त्यस घरको मुख्य प्रयोग के हो छुट्याउन त्यस घरको अधिकांश हिस्सा कुन प्रयोगमा छ सोध्नुपर्दछ । </a:t>
            </a:r>
            <a:endParaRPr lang="en-US" sz="2400" b="1" dirty="0">
              <a:solidFill>
                <a:srgbClr val="142DAC"/>
              </a:solidFill>
              <a:latin typeface="Kokila" panose="020B0604020202020204" pitchFamily="34" charset="0"/>
              <a:cs typeface="Kalimati" panose="00000400000000000000" pitchFamily="2"/>
            </a:endParaRPr>
          </a:p>
          <a:p>
            <a:pPr marL="342900" indent="-342900" algn="just">
              <a:lnSpc>
                <a:spcPct val="150000"/>
              </a:lnSpc>
              <a:spcBef>
                <a:spcPts val="600"/>
              </a:spcBef>
              <a:spcAft>
                <a:spcPts val="600"/>
              </a:spcAft>
              <a:buFont typeface="Arial" panose="020B0604020202020204" pitchFamily="34" charset="0"/>
              <a:buChar char="•"/>
            </a:pPr>
            <a:r>
              <a:rPr lang="ne-NP" sz="2300" b="1" dirty="0">
                <a:latin typeface="Kokila" panose="020B0604020202020204" pitchFamily="34" charset="0"/>
                <a:ea typeface="+mj-ea"/>
                <a:cs typeface="Kalimati" panose="00000400000000000000" pitchFamily="2"/>
              </a:rPr>
              <a:t>जस्तैः कुनै घरको आधाभन्दा बढी भाग व्यापारको लागि प्रयोग गरिएको भए त्यस घरको मुख्य प्रयोग व्यापार (कोड </a:t>
            </a:r>
            <a:r>
              <a:rPr lang="en-US" sz="2800" b="1" dirty="0">
                <a:solidFill>
                  <a:srgbClr val="0070C0"/>
                </a:solidFill>
                <a:latin typeface="Times New Rom B" pitchFamily="2" charset="0"/>
                <a:ea typeface="+mj-ea"/>
                <a:cs typeface="Kalimati" panose="00000400000000000000" pitchFamily="2"/>
              </a:rPr>
              <a:t>2</a:t>
            </a:r>
            <a:r>
              <a:rPr lang="ne-NP" sz="2300" b="1" dirty="0">
                <a:latin typeface="Kokila" panose="020B0604020202020204" pitchFamily="34" charset="0"/>
                <a:ea typeface="+mj-ea"/>
                <a:cs typeface="Kalimati" panose="00000400000000000000" pitchFamily="2"/>
              </a:rPr>
              <a:t>) हुन्छ भने केही भागमा व्यापारको लागि पसल रहेको र धेरै भाग मानिस बस्नको लागि प्रयोग गरिएको घर भए उक्त घरको प्रयोग आवासीय (कोड</a:t>
            </a:r>
            <a:r>
              <a:rPr lang="en-US" sz="2300" b="1" dirty="0">
                <a:latin typeface="Kokila" panose="020B0604020202020204" pitchFamily="34" charset="0"/>
                <a:ea typeface="+mj-ea"/>
                <a:cs typeface="Kalimati" panose="00000400000000000000" pitchFamily="2"/>
              </a:rPr>
              <a:t> </a:t>
            </a:r>
            <a:r>
              <a:rPr lang="en-US" sz="2800" b="1" dirty="0">
                <a:solidFill>
                  <a:srgbClr val="0070C0"/>
                </a:solidFill>
                <a:latin typeface="Times New Rom B" pitchFamily="2" charset="0"/>
                <a:ea typeface="+mj-ea"/>
                <a:cs typeface="Kalimati" panose="00000400000000000000" pitchFamily="2"/>
              </a:rPr>
              <a:t>1</a:t>
            </a:r>
            <a:r>
              <a:rPr lang="ne-NP" sz="2300" b="1" dirty="0">
                <a:latin typeface="Kokila" panose="020B0604020202020204" pitchFamily="34" charset="0"/>
                <a:ea typeface="+mj-ea"/>
                <a:cs typeface="Kalimati" panose="00000400000000000000" pitchFamily="2"/>
              </a:rPr>
              <a:t>) हुन्छ ।</a:t>
            </a:r>
          </a:p>
          <a:p>
            <a:pPr marL="342900" indent="-342900" algn="just">
              <a:lnSpc>
                <a:spcPct val="150000"/>
              </a:lnSpc>
              <a:spcBef>
                <a:spcPts val="600"/>
              </a:spcBef>
              <a:spcAft>
                <a:spcPts val="600"/>
              </a:spcAft>
              <a:buFont typeface="Arial" panose="020B0604020202020204" pitchFamily="34" charset="0"/>
              <a:buChar char="•"/>
            </a:pPr>
            <a:r>
              <a:rPr lang="ne-NP" sz="2300" b="1" dirty="0">
                <a:latin typeface="Kokila" panose="020B0604020202020204" pitchFamily="34" charset="0"/>
                <a:ea typeface="+mj-ea"/>
                <a:cs typeface="Kalimati" panose="00000400000000000000" pitchFamily="2"/>
              </a:rPr>
              <a:t>घरको मुख्य प्रयोग जुनसुकै भएपनि उक्त घरमा मानिसहरू बस्दछन् भने परिवारको विवरण समेत संकलन गर्नुपर्दछ ।</a:t>
            </a:r>
          </a:p>
        </p:txBody>
      </p:sp>
    </p:spTree>
    <p:extLst>
      <p:ext uri="{BB962C8B-B14F-4D97-AF65-F5344CB8AC3E}">
        <p14:creationId xmlns:p14="http://schemas.microsoft.com/office/powerpoint/2010/main" val="3292113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22</a:t>
            </a:fld>
            <a:endParaRPr lang="en-US" dirty="0"/>
          </a:p>
        </p:txBody>
      </p:sp>
      <p:sp>
        <p:nvSpPr>
          <p:cNvPr id="8" name="TextBox 7">
            <a:extLst>
              <a:ext uri="{FF2B5EF4-FFF2-40B4-BE49-F238E27FC236}">
                <a16:creationId xmlns:a16="http://schemas.microsoft.com/office/drawing/2014/main" id="{030271D2-688C-4413-B74F-29CB95E78B7E}"/>
              </a:ext>
            </a:extLst>
          </p:cNvPr>
          <p:cNvSpPr txBox="1"/>
          <p:nvPr/>
        </p:nvSpPr>
        <p:spPr>
          <a:xfrm>
            <a:off x="264207" y="664257"/>
            <a:ext cx="11714184" cy="1455655"/>
          </a:xfrm>
          <a:prstGeom prst="rect">
            <a:avLst/>
          </a:prstGeom>
          <a:noFill/>
        </p:spPr>
        <p:txBody>
          <a:bodyPr wrap="square">
            <a:spAutoFit/>
          </a:bodyPr>
          <a:lstStyle/>
          <a:p>
            <a:pPr algn="ctr">
              <a:lnSpc>
                <a:spcPts val="3600"/>
              </a:lnSpc>
            </a:pPr>
            <a:r>
              <a:rPr lang="ne-NP" sz="2800" b="1" dirty="0">
                <a:solidFill>
                  <a:srgbClr val="142DAC"/>
                </a:solidFill>
                <a:latin typeface="Kokila" panose="020B0604020202020204" pitchFamily="34" charset="0"/>
                <a:ea typeface="+mj-ea"/>
                <a:cs typeface="Kalimati" panose="00000400000000000000" pitchFamily="2"/>
              </a:rPr>
              <a:t>आवासीय (कोड </a:t>
            </a:r>
            <a:r>
              <a:rPr lang="en-US" sz="2800" b="1" dirty="0">
                <a:solidFill>
                  <a:srgbClr val="142DAC"/>
                </a:solidFill>
                <a:latin typeface="Times New Rom B" pitchFamily="2" charset="0"/>
                <a:ea typeface="+mj-ea"/>
                <a:cs typeface="Kalimati" panose="00000400000000000000" pitchFamily="2"/>
              </a:rPr>
              <a:t>1</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a:p>
            <a:pPr>
              <a:lnSpc>
                <a:spcPts val="3600"/>
              </a:lnSpc>
            </a:pPr>
            <a:r>
              <a:rPr lang="ne-NP" sz="2400">
                <a:cs typeface="Kalimati" panose="00000400000000000000" pitchFamily="2"/>
              </a:rPr>
              <a:t>गणनाको </a:t>
            </a:r>
            <a:r>
              <a:rPr lang="ne-NP" sz="2400" dirty="0">
                <a:cs typeface="Kalimati" panose="00000400000000000000" pitchFamily="2"/>
              </a:rPr>
              <a:t>समयमा आवासीय प्रयोगका लागि मात्र प्रयोग भएको वा मुख्यरूपमा आवासीय प्रयोगका लागि प्रयोग गरिएको घर आवासीय (कोड </a:t>
            </a:r>
            <a:r>
              <a:rPr lang="en-US" sz="2800" b="1" dirty="0">
                <a:solidFill>
                  <a:srgbClr val="0070C0"/>
                </a:solidFill>
                <a:latin typeface="Times New Rom B" pitchFamily="2" charset="0"/>
                <a:ea typeface="+mj-ea"/>
                <a:cs typeface="Kalimati" panose="00000400000000000000" pitchFamily="2"/>
              </a:rPr>
              <a:t>1</a:t>
            </a:r>
            <a:r>
              <a:rPr lang="ne-NP" sz="2400" dirty="0">
                <a:cs typeface="Kalimati" panose="00000400000000000000" pitchFamily="2"/>
              </a:rPr>
              <a:t>) लेख्नुपर्दछ । </a:t>
            </a:r>
          </a:p>
        </p:txBody>
      </p:sp>
      <p:sp>
        <p:nvSpPr>
          <p:cNvPr id="9" name="TextBox 8"/>
          <p:cNvSpPr txBox="1"/>
          <p:nvPr/>
        </p:nvSpPr>
        <p:spPr>
          <a:xfrm>
            <a:off x="95693" y="2107077"/>
            <a:ext cx="9292856" cy="4837478"/>
          </a:xfrm>
          <a:prstGeom prst="rect">
            <a:avLst/>
          </a:prstGeom>
          <a:noFill/>
        </p:spPr>
        <p:txBody>
          <a:bodyPr wrap="square" rtlCol="0">
            <a:spAutoFit/>
          </a:bodyPr>
          <a:lstStyle/>
          <a:p>
            <a:pPr>
              <a:lnSpc>
                <a:spcPts val="3600"/>
              </a:lnSpc>
            </a:pPr>
            <a:r>
              <a:rPr lang="ne-NP" sz="2400" b="1" u="sng" dirty="0">
                <a:cs typeface="Kalimati" panose="00000400000000000000" pitchFamily="2"/>
              </a:rPr>
              <a:t>केही उदाहरणहरू</a:t>
            </a:r>
            <a:endParaRPr lang="ne-NP" sz="2400" b="1" dirty="0">
              <a:cs typeface="Kalimati" panose="00000400000000000000" pitchFamily="2"/>
            </a:endParaRPr>
          </a:p>
          <a:p>
            <a:pPr marL="285750" indent="-285750">
              <a:lnSpc>
                <a:spcPts val="3600"/>
              </a:lnSpc>
              <a:buFont typeface="Arial" panose="020B0604020202020204" pitchFamily="34" charset="0"/>
              <a:buChar char="•"/>
            </a:pPr>
            <a:r>
              <a:rPr lang="ne-NP" sz="2400" dirty="0">
                <a:cs typeface="Kalimati" panose="00000400000000000000" pitchFamily="2"/>
              </a:rPr>
              <a:t>एउटै परिवार एकभन्दा बढी घरमा बाँडिएर बस्ने तर भान्सा एउटै भएमा सबै घरको प्रयोग आवासीय अन्तर्गत पर्दछ </a:t>
            </a:r>
            <a:r>
              <a:rPr lang="ne-NP" sz="2400">
                <a:cs typeface="Kalimati" panose="00000400000000000000" pitchFamily="2"/>
              </a:rPr>
              <a:t>। </a:t>
            </a:r>
            <a:endParaRPr lang="ne-NP" sz="1050" dirty="0">
              <a:cs typeface="Kalimati" panose="00000400000000000000" pitchFamily="2"/>
            </a:endParaRPr>
          </a:p>
          <a:p>
            <a:pPr marL="280988" indent="-280988" algn="just">
              <a:lnSpc>
                <a:spcPts val="36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एउटा “क” घरमा सुत्ने र अर्को “ख” घरमा खाना पकाउने मात्र गरेको हुन सक्दछ । यस्तो अवस्थामा घर “क” को मुख्य प्रयोग आवासीय र घर “ख” लाई अन्य प्रयोग अन्तर्गतको कोड </a:t>
            </a:r>
            <a:r>
              <a:rPr lang="en-US" sz="2800" b="1" dirty="0">
                <a:solidFill>
                  <a:srgbClr val="142DAC"/>
                </a:solidFill>
                <a:latin typeface="Times New Rom B" pitchFamily="2" charset="0"/>
                <a:ea typeface="+mj-ea"/>
                <a:cs typeface="Kalimati" panose="00000400000000000000" pitchFamily="2"/>
              </a:rPr>
              <a:t>11</a:t>
            </a:r>
            <a:r>
              <a:rPr lang="ne-NP" sz="2400" b="1" dirty="0">
                <a:solidFill>
                  <a:srgbClr val="142DAC"/>
                </a:solidFill>
                <a:latin typeface="Kokila" panose="020B0604020202020204" pitchFamily="34" charset="0"/>
                <a:ea typeface="+mj-ea"/>
                <a:cs typeface="Kalimati" panose="00000400000000000000" pitchFamily="2"/>
              </a:rPr>
              <a:t> लेख्नु पर्दछ । तर अस्थायी प्रकृतिका खाना पकाउने घरलाई अलग्गै संरचना (घर) मान्नुपर्दैन ।</a:t>
            </a:r>
          </a:p>
          <a:p>
            <a:pPr marL="285750" indent="-285750" algn="just">
              <a:lnSpc>
                <a:spcPts val="3600"/>
              </a:lnSpc>
              <a:buFont typeface="Arial" panose="020B0604020202020204" pitchFamily="34" charset="0"/>
              <a:buChar char="•"/>
            </a:pPr>
            <a:r>
              <a:rPr lang="ne-NP" sz="2400" b="0" i="0" u="none" strike="noStrike" baseline="0" dirty="0">
                <a:latin typeface="PreetiR"/>
                <a:cs typeface="Kalimati" panose="00000400000000000000" pitchFamily="2"/>
              </a:rPr>
              <a:t>एउटा “क” घरमा मानिसहरु बस्ने र अर्को “ख” घरमा गोठ रहेको हुन सक्दछ । यस्तो अवस्थामा घर “क” को मुख्य प्रयोग आवासीय र घर “ख” लाई गोठ/मतान</a:t>
            </a:r>
            <a:r>
              <a:rPr lang="ne-NP" sz="2400" dirty="0">
                <a:latin typeface="PreetiR"/>
                <a:cs typeface="Kalimati" panose="00000400000000000000" pitchFamily="2"/>
              </a:rPr>
              <a:t>/</a:t>
            </a:r>
            <a:r>
              <a:rPr lang="ne-NP" sz="2400" b="0" i="0" u="none" strike="noStrike" baseline="0" dirty="0">
                <a:latin typeface="PreetiR"/>
                <a:cs typeface="Kalimati" panose="00000400000000000000" pitchFamily="2"/>
              </a:rPr>
              <a:t>धन्सारको प्रयोग अन्तर्गतको कोड </a:t>
            </a:r>
            <a:r>
              <a:rPr lang="en-US" sz="2400" b="0" i="0" u="none" strike="noStrike" baseline="0" dirty="0">
                <a:latin typeface="PreetiR"/>
                <a:cs typeface="Kalimati" panose="00000400000000000000" pitchFamily="2"/>
              </a:rPr>
              <a:t>10 </a:t>
            </a:r>
            <a:r>
              <a:rPr lang="ne-NP" sz="2400" b="0" i="0" u="none" strike="noStrike" baseline="0" dirty="0">
                <a:latin typeface="PreetiR"/>
                <a:cs typeface="Kalimati" panose="00000400000000000000" pitchFamily="2"/>
              </a:rPr>
              <a:t>लेख्नुपर्दछ ।</a:t>
            </a:r>
            <a:endParaRPr lang="en-US" sz="2400" dirty="0"/>
          </a:p>
        </p:txBody>
      </p:sp>
      <p:pic>
        <p:nvPicPr>
          <p:cNvPr id="2" name="Picture 1">
            <a:extLst>
              <a:ext uri="{FF2B5EF4-FFF2-40B4-BE49-F238E27FC236}">
                <a16:creationId xmlns:a16="http://schemas.microsoft.com/office/drawing/2014/main" id="{3F7779A0-99CB-441E-84E1-E7F5622CD19E}"/>
              </a:ext>
            </a:extLst>
          </p:cNvPr>
          <p:cNvPicPr>
            <a:picLocks noChangeAspect="1"/>
          </p:cNvPicPr>
          <p:nvPr/>
        </p:nvPicPr>
        <p:blipFill>
          <a:blip r:embed="rId2"/>
          <a:stretch>
            <a:fillRect/>
          </a:stretch>
        </p:blipFill>
        <p:spPr>
          <a:xfrm>
            <a:off x="9617582" y="1788139"/>
            <a:ext cx="2574418" cy="3758688"/>
          </a:xfrm>
          <a:prstGeom prst="rect">
            <a:avLst/>
          </a:prstGeom>
        </p:spPr>
      </p:pic>
    </p:spTree>
    <p:extLst>
      <p:ext uri="{BB962C8B-B14F-4D97-AF65-F5344CB8AC3E}">
        <p14:creationId xmlns:p14="http://schemas.microsoft.com/office/powerpoint/2010/main" val="1754498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40791"/>
            <a:ext cx="901088" cy="437868"/>
          </a:xfrm>
        </p:spPr>
        <p:txBody>
          <a:bodyPr/>
          <a:lstStyle/>
          <a:p>
            <a:pPr algn="r"/>
            <a:fld id="{2840B2E4-A264-431E-ABDE-38E3BCDA5876}" type="slidenum">
              <a:rPr lang="en-US" smtClean="0"/>
              <a:pPr algn="r"/>
              <a:t>23</a:t>
            </a:fld>
            <a:endParaRPr lang="en-US" dirty="0"/>
          </a:p>
        </p:txBody>
      </p:sp>
      <p:pic>
        <p:nvPicPr>
          <p:cNvPr id="2" name="Picture 1">
            <a:extLst>
              <a:ext uri="{FF2B5EF4-FFF2-40B4-BE49-F238E27FC236}">
                <a16:creationId xmlns:a16="http://schemas.microsoft.com/office/drawing/2014/main" id="{1570FA07-1E70-4154-B327-8A4EFB1B2D7B}"/>
              </a:ext>
            </a:extLst>
          </p:cNvPr>
          <p:cNvPicPr>
            <a:picLocks noChangeAspect="1"/>
          </p:cNvPicPr>
          <p:nvPr/>
        </p:nvPicPr>
        <p:blipFill>
          <a:blip r:embed="rId2"/>
          <a:stretch>
            <a:fillRect/>
          </a:stretch>
        </p:blipFill>
        <p:spPr>
          <a:xfrm>
            <a:off x="10759733" y="5092999"/>
            <a:ext cx="1429673" cy="1073554"/>
          </a:xfrm>
          <a:prstGeom prst="rect">
            <a:avLst/>
          </a:prstGeom>
        </p:spPr>
      </p:pic>
      <p:sp>
        <p:nvSpPr>
          <p:cNvPr id="9" name="TextBox 8">
            <a:extLst>
              <a:ext uri="{FF2B5EF4-FFF2-40B4-BE49-F238E27FC236}">
                <a16:creationId xmlns:a16="http://schemas.microsoft.com/office/drawing/2014/main" id="{B20F8D29-B273-40A2-9F8E-C8D8667A0BDE}"/>
              </a:ext>
            </a:extLst>
          </p:cNvPr>
          <p:cNvSpPr txBox="1"/>
          <p:nvPr/>
        </p:nvSpPr>
        <p:spPr>
          <a:xfrm>
            <a:off x="2956124" y="725459"/>
            <a:ext cx="6100354"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व्यापार (कोड</a:t>
            </a:r>
            <a:r>
              <a:rPr lang="en-US" sz="2800" b="1" dirty="0">
                <a:solidFill>
                  <a:srgbClr val="142DAC"/>
                </a:solidFill>
                <a:latin typeface="Kokila" panose="020B0604020202020204" pitchFamily="34" charset="0"/>
                <a:ea typeface="+mj-ea"/>
                <a:cs typeface="Kalimati" panose="00000400000000000000" pitchFamily="2"/>
              </a:rPr>
              <a:t> </a:t>
            </a:r>
            <a:r>
              <a:rPr lang="en-US" sz="2800" b="1" dirty="0">
                <a:solidFill>
                  <a:srgbClr val="142DAC"/>
                </a:solidFill>
                <a:latin typeface="Times New Rom B" pitchFamily="2" charset="0"/>
                <a:ea typeface="+mj-ea"/>
                <a:cs typeface="Kalimati" panose="00000400000000000000" pitchFamily="2"/>
              </a:rPr>
              <a:t>2</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2" name="TextBox 11">
            <a:extLst>
              <a:ext uri="{FF2B5EF4-FFF2-40B4-BE49-F238E27FC236}">
                <a16:creationId xmlns:a16="http://schemas.microsoft.com/office/drawing/2014/main" id="{266C00DD-EE47-4B6A-8890-8A1F404F67DB}"/>
              </a:ext>
            </a:extLst>
          </p:cNvPr>
          <p:cNvSpPr txBox="1"/>
          <p:nvPr/>
        </p:nvSpPr>
        <p:spPr>
          <a:xfrm>
            <a:off x="57477" y="1188143"/>
            <a:ext cx="10614979" cy="546224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मुख्यरूपमा व्यापारिक (थोक तथा खुद्रा व्यापार), तथा व्यावसायिक</a:t>
            </a:r>
            <a:r>
              <a:rPr lang="en-US" sz="2400" dirty="0">
                <a:cs typeface="Kalimati" panose="00000400000000000000" pitchFamily="2"/>
              </a:rPr>
              <a:t> </a:t>
            </a:r>
            <a:r>
              <a:rPr lang="ne-NP" sz="2400" dirty="0">
                <a:cs typeface="Kalimati" panose="00000400000000000000" pitchFamily="2"/>
              </a:rPr>
              <a:t>प्रयोग गरिएको भए उक्त घरलाई व्यापारिक</a:t>
            </a:r>
            <a:r>
              <a:rPr lang="en-US" sz="2400" dirty="0">
                <a:cs typeface="Kalimati" panose="00000400000000000000" pitchFamily="2"/>
              </a:rPr>
              <a:t> </a:t>
            </a:r>
            <a:r>
              <a:rPr lang="ne-NP" sz="2400" dirty="0">
                <a:cs typeface="Kalimati" panose="00000400000000000000" pitchFamily="2"/>
              </a:rPr>
              <a:t>अन्तर्गत राख्नुपर्दछ । </a:t>
            </a:r>
            <a:endParaRPr lang="en-US" sz="2400" dirty="0">
              <a:cs typeface="Kalimati" panose="00000400000000000000" pitchFamily="2"/>
            </a:endParaRPr>
          </a:p>
          <a:p>
            <a:pPr marL="401638" indent="-4016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एकभन्दा बढी घर व्यापारिक प्रयोग को लागि प्रयोग गरिएका भए</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सबै घर यस अन्तर्गत पर्दछन् । यस प्रकारका घरहरूमा कुनै परिवार समेत बसेको भएमा</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मुख्यरूपमा व्यापारको लागि हो वा आवासीय हो भनी छुट्याउनको लागि क्षेत्रफललाई आधार मान्नुपर्दछ ।  अधिकांश क्षेत्र वा मुख्य रूपमा व्यापारिक/व्यावसायिक प्रयोगमा प्रयोग भएको</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छ भने सम्बन्धित महलमा कोड </a:t>
            </a:r>
            <a:r>
              <a:rPr lang="en-US" sz="2800" b="1" dirty="0">
                <a:solidFill>
                  <a:srgbClr val="142DAC"/>
                </a:solidFill>
                <a:latin typeface="Times New Rom B" pitchFamily="2" charset="0"/>
                <a:ea typeface="+mj-ea"/>
                <a:cs typeface="Kalimati" panose="00000400000000000000" pitchFamily="2"/>
              </a:rPr>
              <a:t>2 </a:t>
            </a:r>
            <a:r>
              <a:rPr lang="ne-NP" sz="2400" b="1" dirty="0">
                <a:solidFill>
                  <a:srgbClr val="142DAC"/>
                </a:solidFill>
                <a:latin typeface="Kokila" panose="020B0604020202020204" pitchFamily="34" charset="0"/>
                <a:ea typeface="+mj-ea"/>
                <a:cs typeface="Kalimati" panose="00000400000000000000" pitchFamily="2"/>
              </a:rPr>
              <a:t>लेख्नुपर्दछ । </a:t>
            </a:r>
          </a:p>
          <a:p>
            <a:pPr marL="401638" indent="-401638" algn="just">
              <a:lnSpc>
                <a:spcPct val="150000"/>
              </a:lnSpc>
              <a:spcBef>
                <a:spcPts val="600"/>
              </a:spcBef>
              <a:spcAft>
                <a:spcPts val="600"/>
              </a:spcAft>
              <a:buFont typeface="Arial" panose="020B0604020202020204" pitchFamily="34" charset="0"/>
              <a:buChar char="•"/>
            </a:pPr>
            <a:r>
              <a:rPr lang="ne-NP" sz="2400" dirty="0">
                <a:cs typeface="Kalimati" panose="00000400000000000000" pitchFamily="2"/>
              </a:rPr>
              <a:t>गोदामघर, सिनेमाघर, पार्टी प्यालेस, सेमिनार</a:t>
            </a:r>
            <a:r>
              <a:rPr lang="en-US" sz="2400" dirty="0">
                <a:cs typeface="Kalimati" panose="00000400000000000000" pitchFamily="2"/>
              </a:rPr>
              <a:t> </a:t>
            </a:r>
            <a:r>
              <a:rPr lang="ne-NP" sz="2400" dirty="0">
                <a:cs typeface="Kalimati" panose="00000400000000000000" pitchFamily="2"/>
              </a:rPr>
              <a:t>हल लगायतका व्यावसायिक प्रयोजनका घरहरु समेत व्यापारिक प्रयोगका घर अन्तर्गत</a:t>
            </a:r>
            <a:r>
              <a:rPr lang="en-US" sz="2400" dirty="0">
                <a:cs typeface="Kalimati" panose="00000400000000000000" pitchFamily="2"/>
              </a:rPr>
              <a:t> </a:t>
            </a:r>
            <a:r>
              <a:rPr lang="ne-NP" sz="2400" dirty="0">
                <a:cs typeface="Kalimati" panose="00000400000000000000" pitchFamily="2"/>
              </a:rPr>
              <a:t>पर्दछन् ।</a:t>
            </a:r>
          </a:p>
        </p:txBody>
      </p:sp>
      <p:sp>
        <p:nvSpPr>
          <p:cNvPr id="8" name="TextBox 7">
            <a:extLst>
              <a:ext uri="{FF2B5EF4-FFF2-40B4-BE49-F238E27FC236}">
                <a16:creationId xmlns:a16="http://schemas.microsoft.com/office/drawing/2014/main" id="{92ACFF3D-5100-4406-910F-AD98E3023BE3}"/>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pic>
        <p:nvPicPr>
          <p:cNvPr id="11" name="Picture 10">
            <a:extLst>
              <a:ext uri="{FF2B5EF4-FFF2-40B4-BE49-F238E27FC236}">
                <a16:creationId xmlns:a16="http://schemas.microsoft.com/office/drawing/2014/main" id="{11BFF497-A99C-40BE-AC5C-861E9EBD3BCD}"/>
              </a:ext>
            </a:extLst>
          </p:cNvPr>
          <p:cNvPicPr>
            <a:picLocks noChangeAspect="1"/>
          </p:cNvPicPr>
          <p:nvPr/>
        </p:nvPicPr>
        <p:blipFill>
          <a:blip r:embed="rId3"/>
          <a:stretch>
            <a:fillRect/>
          </a:stretch>
        </p:blipFill>
        <p:spPr>
          <a:xfrm>
            <a:off x="10749519" y="1071267"/>
            <a:ext cx="1382700" cy="3920440"/>
          </a:xfrm>
          <a:prstGeom prst="rect">
            <a:avLst/>
          </a:prstGeom>
        </p:spPr>
      </p:pic>
      <p:sp>
        <p:nvSpPr>
          <p:cNvPr id="3" name="TextBox 2">
            <a:extLst>
              <a:ext uri="{FF2B5EF4-FFF2-40B4-BE49-F238E27FC236}">
                <a16:creationId xmlns:a16="http://schemas.microsoft.com/office/drawing/2014/main" id="{7B28AD0B-97C7-44D4-9A1C-C70BBD7BBE6C}"/>
              </a:ext>
            </a:extLst>
          </p:cNvPr>
          <p:cNvSpPr txBox="1"/>
          <p:nvPr/>
        </p:nvSpPr>
        <p:spPr>
          <a:xfrm>
            <a:off x="11004698" y="3678865"/>
            <a:ext cx="861237" cy="523220"/>
          </a:xfrm>
          <a:prstGeom prst="rect">
            <a:avLst/>
          </a:prstGeom>
          <a:noFill/>
        </p:spPr>
        <p:txBody>
          <a:bodyPr wrap="square" rtlCol="0">
            <a:spAutoFit/>
          </a:bodyPr>
          <a:lstStyle/>
          <a:p>
            <a:pPr algn="ctr"/>
            <a:r>
              <a:rPr lang="en-US" sz="2800" dirty="0">
                <a:solidFill>
                  <a:srgbClr val="0070C0"/>
                </a:solidFill>
              </a:rPr>
              <a:t>2</a:t>
            </a:r>
          </a:p>
        </p:txBody>
      </p:sp>
    </p:spTree>
    <p:extLst>
      <p:ext uri="{BB962C8B-B14F-4D97-AF65-F5344CB8AC3E}">
        <p14:creationId xmlns:p14="http://schemas.microsoft.com/office/powerpoint/2010/main" val="2281898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88828" y="684381"/>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24</a:t>
            </a:fld>
            <a:endParaRPr lang="en-US" dirty="0"/>
          </a:p>
        </p:txBody>
      </p:sp>
      <p:sp>
        <p:nvSpPr>
          <p:cNvPr id="8" name="TextBox 7">
            <a:extLst>
              <a:ext uri="{FF2B5EF4-FFF2-40B4-BE49-F238E27FC236}">
                <a16:creationId xmlns:a16="http://schemas.microsoft.com/office/drawing/2014/main" id="{E5A33A90-E8FA-4163-AC64-62D1B7A4F4AD}"/>
              </a:ext>
            </a:extLst>
          </p:cNvPr>
          <p:cNvSpPr txBox="1"/>
          <p:nvPr/>
        </p:nvSpPr>
        <p:spPr>
          <a:xfrm>
            <a:off x="189685" y="1438101"/>
            <a:ext cx="8677383" cy="504753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ne-NP" sz="2400" dirty="0">
                <a:cs typeface="Kalimati" panose="00000400000000000000" pitchFamily="2"/>
              </a:rPr>
              <a:t>व्यापार गर्ने प्रयोजनका लागि बनाईएको अस्थायी प्रकृतीका झुप्रा, झुप्री तथा टहराहरू यस गणनामा संकलन गर्नुपर्दैन । </a:t>
            </a:r>
          </a:p>
          <a:p>
            <a:pPr marL="285750" indent="-285750">
              <a:buFont typeface="Arial" panose="020B0604020202020204" pitchFamily="34" charset="0"/>
              <a:buChar char="•"/>
            </a:pPr>
            <a:endParaRPr lang="ne-NP" sz="2400" dirty="0">
              <a:cs typeface="Kalimati" panose="00000400000000000000" pitchFamily="2"/>
            </a:endParaRPr>
          </a:p>
          <a:p>
            <a:pPr marL="401638" indent="-4016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उदाहरणः भृकुटी मण्डपका टहराहरू, हाट बजारका टहराहरू, बाटामा बनाइएका दिनभरी व्यापार गर्ने र राती अरू घरमै सुत्न जाने प्रकारका झुप्रा घरहरू, व्यापार मात्र गर्ने प्रयोजनले बनाइएका टहराहरू आदि संकलन गर्नुपर्दैन ।</a:t>
            </a:r>
          </a:p>
          <a:p>
            <a:pPr marL="285750" indent="-285750">
              <a:buFont typeface="Arial" panose="020B0604020202020204" pitchFamily="34" charset="0"/>
              <a:buChar char="•"/>
            </a:pPr>
            <a:endParaRPr lang="ne-NP" sz="2400" dirty="0">
              <a:cs typeface="Kalimati" panose="00000400000000000000" pitchFamily="2"/>
            </a:endParaRPr>
          </a:p>
          <a:p>
            <a:pPr marL="285750" indent="-285750">
              <a:buFont typeface="Arial" panose="020B0604020202020204" pitchFamily="34" charset="0"/>
              <a:buChar char="•"/>
            </a:pPr>
            <a:r>
              <a:rPr lang="ne-NP" sz="2400" dirty="0">
                <a:cs typeface="Kalimati" panose="00000400000000000000" pitchFamily="2"/>
              </a:rPr>
              <a:t>तर त्यस्ता झुप्रा, टहराहरूमा मानिस बस्ने, खाने र सुत्ने गरी घरकै रूपमा प्रयोग गर्दछन् भने घरको प्रयोजन खुलाई गणना गर्नुपर्दछ । </a:t>
            </a:r>
          </a:p>
        </p:txBody>
      </p:sp>
      <p:pic>
        <p:nvPicPr>
          <p:cNvPr id="12290" name="Picture 2" descr="D:\CBS PPT\Downloads\rural-haat-markets-weekly-bazars-250x250.jpg"/>
          <p:cNvPicPr>
            <a:picLocks noChangeAspect="1" noChangeArrowheads="1"/>
          </p:cNvPicPr>
          <p:nvPr/>
        </p:nvPicPr>
        <p:blipFill>
          <a:blip r:embed="rId2" cstate="print"/>
          <a:srcRect/>
          <a:stretch>
            <a:fillRect/>
          </a:stretch>
        </p:blipFill>
        <p:spPr bwMode="auto">
          <a:xfrm>
            <a:off x="8918393" y="2814429"/>
            <a:ext cx="3162300" cy="2082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a:extLst>
              <a:ext uri="{FF2B5EF4-FFF2-40B4-BE49-F238E27FC236}">
                <a16:creationId xmlns:a16="http://schemas.microsoft.com/office/drawing/2014/main" id="{DE09A080-833F-4EEA-91CF-F45015997944}"/>
              </a:ext>
            </a:extLst>
          </p:cNvPr>
          <p:cNvSpPr txBox="1"/>
          <p:nvPr/>
        </p:nvSpPr>
        <p:spPr>
          <a:xfrm>
            <a:off x="3082399" y="833965"/>
            <a:ext cx="6100354"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व्यापार (कोड</a:t>
            </a:r>
            <a:r>
              <a:rPr lang="en-US" sz="2800" b="1" dirty="0">
                <a:solidFill>
                  <a:srgbClr val="142DAC"/>
                </a:solidFill>
                <a:latin typeface="Kokila" panose="020B0604020202020204" pitchFamily="34" charset="0"/>
                <a:ea typeface="+mj-ea"/>
                <a:cs typeface="Kalimati" panose="00000400000000000000" pitchFamily="2"/>
              </a:rPr>
              <a:t>  </a:t>
            </a:r>
            <a:r>
              <a:rPr lang="en-US" sz="2800" b="1" dirty="0">
                <a:solidFill>
                  <a:srgbClr val="142DAC"/>
                </a:solidFill>
                <a:latin typeface="Times New Rom B" pitchFamily="2" charset="0"/>
                <a:ea typeface="+mj-ea"/>
                <a:cs typeface="Kalimati" panose="00000400000000000000" pitchFamily="2"/>
              </a:rPr>
              <a:t>2</a:t>
            </a:r>
            <a:r>
              <a:rPr lang="ne-NP" sz="2800" b="1" dirty="0">
                <a:solidFill>
                  <a:srgbClr val="142DAC"/>
                </a:solidFill>
                <a:latin typeface="Kokila" panose="020B0604020202020204" pitchFamily="34" charset="0"/>
                <a:ea typeface="+mj-ea"/>
                <a:cs typeface="Kalimati" panose="00000400000000000000" pitchFamily="2"/>
              </a:rPr>
              <a:t>)</a:t>
            </a:r>
            <a:endParaRPr lang="en-US" sz="2800" b="1" dirty="0">
              <a:solidFill>
                <a:srgbClr val="142DAC"/>
              </a:solidFill>
              <a:latin typeface="Kokila" panose="020B0604020202020204" pitchFamily="34" charset="0"/>
              <a:ea typeface="+mj-ea"/>
              <a:cs typeface="Kalimati" panose="00000400000000000000" pitchFamily="2"/>
            </a:endParaRPr>
          </a:p>
        </p:txBody>
      </p:sp>
      <p:cxnSp>
        <p:nvCxnSpPr>
          <p:cNvPr id="3" name="Straight Connector 2">
            <a:extLst>
              <a:ext uri="{FF2B5EF4-FFF2-40B4-BE49-F238E27FC236}">
                <a16:creationId xmlns:a16="http://schemas.microsoft.com/office/drawing/2014/main" id="{CAA204EE-7E73-4A1A-BA21-B50A88053ECE}"/>
              </a:ext>
            </a:extLst>
          </p:cNvPr>
          <p:cNvCxnSpPr>
            <a:cxnSpLocks/>
          </p:cNvCxnSpPr>
          <p:nvPr/>
        </p:nvCxnSpPr>
        <p:spPr>
          <a:xfrm flipH="1">
            <a:off x="9598588" y="2476718"/>
            <a:ext cx="1698171" cy="251851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00E2C4A-4D2F-4EA2-9DBD-0F04C1D04887}"/>
              </a:ext>
            </a:extLst>
          </p:cNvPr>
          <p:cNvCxnSpPr>
            <a:cxnSpLocks/>
          </p:cNvCxnSpPr>
          <p:nvPr/>
        </p:nvCxnSpPr>
        <p:spPr>
          <a:xfrm flipH="1" flipV="1">
            <a:off x="9338867" y="2716421"/>
            <a:ext cx="2321351" cy="220296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6237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25</a:t>
            </a:fld>
            <a:endParaRPr lang="en-US" dirty="0"/>
          </a:p>
        </p:txBody>
      </p:sp>
      <p:sp>
        <p:nvSpPr>
          <p:cNvPr id="8" name="TextBox 7">
            <a:extLst>
              <a:ext uri="{FF2B5EF4-FFF2-40B4-BE49-F238E27FC236}">
                <a16:creationId xmlns:a16="http://schemas.microsoft.com/office/drawing/2014/main" id="{9872DC9A-78B7-4935-A06E-9E20EE14D0A4}"/>
              </a:ext>
            </a:extLst>
          </p:cNvPr>
          <p:cNvSpPr txBox="1"/>
          <p:nvPr/>
        </p:nvSpPr>
        <p:spPr>
          <a:xfrm>
            <a:off x="0" y="1219982"/>
            <a:ext cx="9260957" cy="4632037"/>
          </a:xfrm>
          <a:prstGeom prst="rect">
            <a:avLst/>
          </a:prstGeom>
          <a:noFill/>
        </p:spPr>
        <p:txBody>
          <a:bodyPr wrap="square">
            <a:spAutoFit/>
          </a:bodyPr>
          <a:lstStyle/>
          <a:p>
            <a:pPr marL="285750" indent="-285750" algn="just">
              <a:lnSpc>
                <a:spcPct val="150000"/>
              </a:lnSpc>
              <a:buFont typeface="Arial" pitchFamily="34" charset="0"/>
              <a:buChar char="•"/>
            </a:pPr>
            <a:r>
              <a:rPr lang="ne-NP" sz="2400" dirty="0">
                <a:cs typeface="Kalimati" panose="00000400000000000000" pitchFamily="2"/>
              </a:rPr>
              <a:t>गणनाको समयमा सम्बन्धित घर सरकारी कार्यालयको रुपमा मात्र प्रयोग भएको छ भने उक्त घरलाई सरकारी अन्तर्गत राखी सम्बन्धित महलमा कोड </a:t>
            </a:r>
            <a:r>
              <a:rPr lang="en-US" sz="2400" dirty="0">
                <a:solidFill>
                  <a:srgbClr val="0070C0"/>
                </a:solidFill>
                <a:cs typeface="Kalimati" panose="00000400000000000000" pitchFamily="2"/>
              </a:rPr>
              <a:t>3</a:t>
            </a:r>
            <a:r>
              <a:rPr lang="ne-NP" sz="2400" dirty="0">
                <a:solidFill>
                  <a:srgbClr val="0070C0"/>
                </a:solidFill>
                <a:cs typeface="Kalimati" panose="00000400000000000000" pitchFamily="2"/>
              </a:rPr>
              <a:t> </a:t>
            </a:r>
            <a:r>
              <a:rPr lang="ne-NP" sz="2400" dirty="0">
                <a:cs typeface="Kalimati" panose="00000400000000000000" pitchFamily="2"/>
              </a:rPr>
              <a:t>लेख्नुपर्दछ । </a:t>
            </a:r>
          </a:p>
          <a:p>
            <a:pPr marL="342900" indent="-342900"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उक्त घरमा परिवार पनि वसोबास गर्दछ भने घरको प्रयोग सरकारी राखी परिवारको विस्तृत विवरण संकलन गर्नुपर्दछ । </a:t>
            </a:r>
          </a:p>
          <a:p>
            <a:pPr marL="285750" indent="-285750" algn="just">
              <a:lnSpc>
                <a:spcPct val="150000"/>
              </a:lnSpc>
              <a:buFont typeface="Arial" pitchFamily="34" charset="0"/>
              <a:buChar char="•"/>
            </a:pPr>
            <a:r>
              <a:rPr lang="ne-NP" sz="2400" dirty="0">
                <a:cs typeface="Kalimati" panose="00000400000000000000" pitchFamily="2"/>
              </a:rPr>
              <a:t>तर सरकारी भवनमा शैक्षिक, स्वास्थ्यजन्य, बैंक तथा वित्तीय, उद्योग तथा कलकारखाना आदि सञ्चालन गरेको रहेछ भने सोही प्रयोग अनुसार सम्बन्धित कोड लेख्नुपर्दछ ।</a:t>
            </a:r>
          </a:p>
        </p:txBody>
      </p:sp>
      <p:sp>
        <p:nvSpPr>
          <p:cNvPr id="9" name="TextBox 8">
            <a:extLst>
              <a:ext uri="{FF2B5EF4-FFF2-40B4-BE49-F238E27FC236}">
                <a16:creationId xmlns:a16="http://schemas.microsoft.com/office/drawing/2014/main" id="{9E4352EE-1E82-401F-8B3A-7D0B73365522}"/>
              </a:ext>
            </a:extLst>
          </p:cNvPr>
          <p:cNvSpPr txBox="1"/>
          <p:nvPr/>
        </p:nvSpPr>
        <p:spPr>
          <a:xfrm>
            <a:off x="0" y="753247"/>
            <a:ext cx="11083834"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सरकारी (कोड </a:t>
            </a:r>
            <a:r>
              <a:rPr lang="en-US" sz="2800" b="1" dirty="0">
                <a:solidFill>
                  <a:srgbClr val="142DAC"/>
                </a:solidFill>
                <a:latin typeface="Times New Rom B" pitchFamily="2" charset="0"/>
                <a:ea typeface="+mj-ea"/>
                <a:cs typeface="Kalimati" panose="00000400000000000000" pitchFamily="2"/>
              </a:rPr>
              <a:t>3)</a:t>
            </a:r>
          </a:p>
        </p:txBody>
      </p:sp>
      <p:pic>
        <p:nvPicPr>
          <p:cNvPr id="1026" name="Picture 2" descr="National economic census 2018 kick-starts - myRepublica - The New York  Times Partner, Latest news of Nepal in English, Latest News Articles">
            <a:extLst>
              <a:ext uri="{FF2B5EF4-FFF2-40B4-BE49-F238E27FC236}">
                <a16:creationId xmlns:a16="http://schemas.microsoft.com/office/drawing/2014/main" id="{71566361-BC21-451B-8236-00996395F70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20446" y="3997840"/>
            <a:ext cx="2771553" cy="233331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04D77CE8-7422-4DBD-A3B4-75A356A179E9}"/>
              </a:ext>
            </a:extLst>
          </p:cNvPr>
          <p:cNvPicPr>
            <a:picLocks noChangeAspect="1"/>
          </p:cNvPicPr>
          <p:nvPr/>
        </p:nvPicPr>
        <p:blipFill>
          <a:blip r:embed="rId3"/>
          <a:stretch>
            <a:fillRect/>
          </a:stretch>
        </p:blipFill>
        <p:spPr>
          <a:xfrm>
            <a:off x="10375554" y="867022"/>
            <a:ext cx="1054916" cy="2991057"/>
          </a:xfrm>
          <a:prstGeom prst="rect">
            <a:avLst/>
          </a:prstGeom>
        </p:spPr>
      </p:pic>
      <p:sp>
        <p:nvSpPr>
          <p:cNvPr id="12" name="TextBox 11">
            <a:extLst>
              <a:ext uri="{FF2B5EF4-FFF2-40B4-BE49-F238E27FC236}">
                <a16:creationId xmlns:a16="http://schemas.microsoft.com/office/drawing/2014/main" id="{9B53A3C2-A65C-479A-A140-F1B0B28B1E26}"/>
              </a:ext>
            </a:extLst>
          </p:cNvPr>
          <p:cNvSpPr txBox="1"/>
          <p:nvPr/>
        </p:nvSpPr>
        <p:spPr>
          <a:xfrm>
            <a:off x="10592175" y="2857927"/>
            <a:ext cx="657071" cy="523220"/>
          </a:xfrm>
          <a:prstGeom prst="rect">
            <a:avLst/>
          </a:prstGeom>
          <a:noFill/>
        </p:spPr>
        <p:txBody>
          <a:bodyPr wrap="square" rtlCol="0">
            <a:spAutoFit/>
          </a:bodyPr>
          <a:lstStyle/>
          <a:p>
            <a:pPr algn="ctr"/>
            <a:r>
              <a:rPr lang="en-US" sz="2800" dirty="0">
                <a:solidFill>
                  <a:srgbClr val="0070C0"/>
                </a:solidFill>
              </a:rPr>
              <a:t>2</a:t>
            </a:r>
          </a:p>
        </p:txBody>
      </p:sp>
    </p:spTree>
    <p:extLst>
      <p:ext uri="{BB962C8B-B14F-4D97-AF65-F5344CB8AC3E}">
        <p14:creationId xmlns:p14="http://schemas.microsoft.com/office/powerpoint/2010/main" val="2814398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89958" y="6408895"/>
            <a:ext cx="901088" cy="437868"/>
          </a:xfrm>
        </p:spPr>
        <p:txBody>
          <a:bodyPr/>
          <a:lstStyle/>
          <a:p>
            <a:fld id="{2840B2E4-A264-431E-ABDE-38E3BCDA5876}" type="slidenum">
              <a:rPr lang="en-US" smtClean="0"/>
              <a:pPr/>
              <a:t>26</a:t>
            </a:fld>
            <a:endParaRPr lang="en-US" dirty="0"/>
          </a:p>
        </p:txBody>
      </p:sp>
      <p:sp>
        <p:nvSpPr>
          <p:cNvPr id="8" name="TextBox 7">
            <a:extLst>
              <a:ext uri="{FF2B5EF4-FFF2-40B4-BE49-F238E27FC236}">
                <a16:creationId xmlns:a16="http://schemas.microsoft.com/office/drawing/2014/main" id="{01BDD237-EF5E-48C1-B10A-FECA4D70B62B}"/>
              </a:ext>
            </a:extLst>
          </p:cNvPr>
          <p:cNvSpPr txBox="1"/>
          <p:nvPr/>
        </p:nvSpPr>
        <p:spPr>
          <a:xfrm>
            <a:off x="31396" y="1419172"/>
            <a:ext cx="8336425" cy="5352940"/>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मुख्यरूपमा शैक्षिक प्रयोजनका लागि प्रयोग गरिएको भए उक्त घरलाई शैक्षिक अन्तर्गत राख्नुपर्दछ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यदि एकभन्दा बढी घर शैक्षिक प्रयोजनको लागि प्रयोग गरिएको भए सबै घरलाई अलग अलग क्रमसंख्या राखी</a:t>
            </a:r>
            <a:r>
              <a:rPr lang="en-US" sz="2400" dirty="0">
                <a:cs typeface="Kalimati" panose="00000400000000000000" pitchFamily="2"/>
              </a:rPr>
              <a:t> </a:t>
            </a:r>
            <a:r>
              <a:rPr lang="ne-NP" sz="2400" dirty="0">
                <a:cs typeface="Kalimati" panose="00000400000000000000" pitchFamily="2"/>
              </a:rPr>
              <a:t>प्रत्येक घरको लागि कोड </a:t>
            </a:r>
            <a:r>
              <a:rPr lang="en-US" sz="2400" dirty="0">
                <a:solidFill>
                  <a:srgbClr val="0070C0"/>
                </a:solidFill>
                <a:cs typeface="Kalimati" panose="00000400000000000000" pitchFamily="2"/>
              </a:rPr>
              <a:t>4</a:t>
            </a:r>
            <a:r>
              <a:rPr lang="ne-NP" sz="2400" dirty="0">
                <a:cs typeface="Kalimati" panose="00000400000000000000" pitchFamily="2"/>
              </a:rPr>
              <a:t> लेख्नुपर्दछ । </a:t>
            </a: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जस्तै </a:t>
            </a:r>
            <a:r>
              <a:rPr lang="en-US" sz="2400" b="1" dirty="0">
                <a:solidFill>
                  <a:srgbClr val="142DAC"/>
                </a:solidFill>
                <a:latin typeface="Kokila" panose="020B0604020202020204" pitchFamily="34" charset="0"/>
                <a:ea typeface="+mj-ea"/>
                <a:cs typeface="Kalimati" panose="00000400000000000000" pitchFamily="2"/>
              </a:rPr>
              <a:t>:</a:t>
            </a:r>
            <a:r>
              <a:rPr lang="ne-NP" sz="2400" b="1" dirty="0">
                <a:solidFill>
                  <a:srgbClr val="142DAC"/>
                </a:solidFill>
                <a:latin typeface="Kokila" panose="020B0604020202020204" pitchFamily="34" charset="0"/>
                <a:ea typeface="+mj-ea"/>
                <a:cs typeface="Kalimati" panose="00000400000000000000" pitchFamily="2"/>
              </a:rPr>
              <a:t> स्कूल, कलेज, विश्वविद्यालय, मदरसा आदि ।</a:t>
            </a:r>
            <a:endParaRPr lang="en-US" sz="2400" b="1" dirty="0">
              <a:solidFill>
                <a:srgbClr val="142DAC"/>
              </a:solidFill>
              <a:latin typeface="Kokila" panose="020B0604020202020204" pitchFamily="34" charset="0"/>
              <a:ea typeface="+mj-ea"/>
              <a:cs typeface="Kalimati" panose="00000400000000000000" pitchFamily="2"/>
            </a:endParaRP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यस प्रकारका घरहरूमा गणना गर्नुपर्ने परिवार समेत बसेको भए मुख्य रूपमा शैक्षिक प्रयोगको कोड </a:t>
            </a:r>
            <a:r>
              <a:rPr lang="en-US" sz="2800" b="1" dirty="0">
                <a:solidFill>
                  <a:srgbClr val="142DAC"/>
                </a:solidFill>
                <a:latin typeface="Times New Rom B" pitchFamily="2" charset="0"/>
                <a:ea typeface="+mj-ea"/>
                <a:cs typeface="Kalimati" panose="00000400000000000000" pitchFamily="2"/>
              </a:rPr>
              <a:t>4</a:t>
            </a:r>
            <a:r>
              <a:rPr lang="ne-NP" sz="2400" b="1" dirty="0">
                <a:solidFill>
                  <a:srgbClr val="142DAC"/>
                </a:solidFill>
                <a:latin typeface="Kokila" panose="020B0604020202020204" pitchFamily="34" charset="0"/>
                <a:ea typeface="+mj-ea"/>
                <a:cs typeface="Kalimati" panose="00000400000000000000" pitchFamily="2"/>
              </a:rPr>
              <a:t> लेखी अन्य विवरणहरु समेत लेख्नुपर्दछ । </a:t>
            </a:r>
          </a:p>
        </p:txBody>
      </p:sp>
      <p:pic>
        <p:nvPicPr>
          <p:cNvPr id="15362" name="Picture 2" descr="D:\CBS PPT\Downloads\school-774x500-1.jpeg"/>
          <p:cNvPicPr>
            <a:picLocks noChangeAspect="1" noChangeArrowheads="1"/>
          </p:cNvPicPr>
          <p:nvPr/>
        </p:nvPicPr>
        <p:blipFill>
          <a:blip r:embed="rId2" cstate="print"/>
          <a:srcRect/>
          <a:stretch>
            <a:fillRect/>
          </a:stretch>
        </p:blipFill>
        <p:spPr bwMode="auto">
          <a:xfrm>
            <a:off x="8697433" y="2285401"/>
            <a:ext cx="3361303" cy="28626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TextBox 8">
            <a:extLst>
              <a:ext uri="{FF2B5EF4-FFF2-40B4-BE49-F238E27FC236}">
                <a16:creationId xmlns:a16="http://schemas.microsoft.com/office/drawing/2014/main" id="{728514D6-53C6-43AD-87B5-6AF3680F7A0A}"/>
              </a:ext>
            </a:extLst>
          </p:cNvPr>
          <p:cNvSpPr txBox="1"/>
          <p:nvPr/>
        </p:nvSpPr>
        <p:spPr>
          <a:xfrm>
            <a:off x="94053" y="855447"/>
            <a:ext cx="12054404"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शैक्षिक (कोड </a:t>
            </a:r>
            <a:r>
              <a:rPr lang="en-US" sz="2800" b="1" dirty="0">
                <a:solidFill>
                  <a:srgbClr val="142DAC"/>
                </a:solidFill>
                <a:latin typeface="Times New Rom B" pitchFamily="2" charset="0"/>
                <a:ea typeface="+mj-ea"/>
                <a:cs typeface="Kalimati" panose="00000400000000000000" pitchFamily="2"/>
              </a:rPr>
              <a:t>4</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Tree>
    <p:extLst>
      <p:ext uri="{BB962C8B-B14F-4D97-AF65-F5344CB8AC3E}">
        <p14:creationId xmlns:p14="http://schemas.microsoft.com/office/powerpoint/2010/main" val="3121178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40791"/>
            <a:ext cx="901088" cy="437868"/>
          </a:xfrm>
        </p:spPr>
        <p:txBody>
          <a:bodyPr/>
          <a:lstStyle/>
          <a:p>
            <a:fld id="{2840B2E4-A264-431E-ABDE-38E3BCDA5876}" type="slidenum">
              <a:rPr lang="en-US" smtClean="0"/>
              <a:pPr/>
              <a:t>27</a:t>
            </a:fld>
            <a:endParaRPr lang="en-US" dirty="0"/>
          </a:p>
        </p:txBody>
      </p:sp>
      <p:sp>
        <p:nvSpPr>
          <p:cNvPr id="8" name="TextBox 7">
            <a:extLst>
              <a:ext uri="{FF2B5EF4-FFF2-40B4-BE49-F238E27FC236}">
                <a16:creationId xmlns:a16="http://schemas.microsoft.com/office/drawing/2014/main" id="{D5DEEC2D-9F20-4F6C-B936-8A066EDF026B}"/>
              </a:ext>
            </a:extLst>
          </p:cNvPr>
          <p:cNvSpPr txBox="1"/>
          <p:nvPr/>
        </p:nvSpPr>
        <p:spPr>
          <a:xfrm>
            <a:off x="62702" y="1621892"/>
            <a:ext cx="8233574" cy="3370153"/>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मुख्यरूपमा अस्पताल, क्लिनिक, नर्सिङ होम, मेडिकल कलेज जस्ता स्वास्थ्य सम्बन्धी क्रियाकलाप सञ्चालन गर्नका लागि प्रयोग भएको भए उक्त घरलाई स्वास्थ्यजन्य संस्था</a:t>
            </a:r>
            <a:r>
              <a:rPr lang="en-US" sz="2400" dirty="0">
                <a:cs typeface="Kalimati" panose="00000400000000000000" pitchFamily="2"/>
              </a:rPr>
              <a:t> </a:t>
            </a:r>
            <a:r>
              <a:rPr lang="ne-NP" sz="2400" dirty="0">
                <a:cs typeface="Kalimati" panose="00000400000000000000" pitchFamily="2"/>
              </a:rPr>
              <a:t>अन्तर्गत राख्नुपर्दछ । धेरै घरहरु भए घर क्रमसंख्या थप गर्दै जानुपर्छ । </a:t>
            </a:r>
          </a:p>
          <a:p>
            <a:pPr>
              <a:lnSpc>
                <a:spcPct val="150000"/>
              </a:lnSpc>
            </a:pPr>
            <a:endParaRPr lang="ne-NP" sz="2400" dirty="0">
              <a:cs typeface="Kalimati" panose="00000400000000000000" pitchFamily="2"/>
            </a:endParaRPr>
          </a:p>
        </p:txBody>
      </p:sp>
      <p:sp>
        <p:nvSpPr>
          <p:cNvPr id="9" name="TextBox 8">
            <a:extLst>
              <a:ext uri="{FF2B5EF4-FFF2-40B4-BE49-F238E27FC236}">
                <a16:creationId xmlns:a16="http://schemas.microsoft.com/office/drawing/2014/main" id="{2F77C362-030D-4DFD-AC05-160F6FAABC41}"/>
              </a:ext>
            </a:extLst>
          </p:cNvPr>
          <p:cNvSpPr txBox="1"/>
          <p:nvPr/>
        </p:nvSpPr>
        <p:spPr>
          <a:xfrm>
            <a:off x="114953" y="762548"/>
            <a:ext cx="11652067"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स्वास्थ्यजन्य (कोड </a:t>
            </a:r>
            <a:r>
              <a:rPr lang="en-US" sz="2800" b="1" dirty="0">
                <a:solidFill>
                  <a:srgbClr val="142DAC"/>
                </a:solidFill>
                <a:latin typeface="Times New Rom B" pitchFamily="2" charset="0"/>
                <a:ea typeface="+mj-ea"/>
                <a:cs typeface="Kalimati" panose="00000400000000000000" pitchFamily="2"/>
              </a:rPr>
              <a:t>5</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0" name="TextBox 9">
            <a:extLst>
              <a:ext uri="{FF2B5EF4-FFF2-40B4-BE49-F238E27FC236}">
                <a16:creationId xmlns:a16="http://schemas.microsoft.com/office/drawing/2014/main" id="{03774CD0-8137-496D-887B-6A647C37D6EE}"/>
              </a:ext>
            </a:extLst>
          </p:cNvPr>
          <p:cNvSpPr txBox="1"/>
          <p:nvPr/>
        </p:nvSpPr>
        <p:spPr>
          <a:xfrm>
            <a:off x="70290" y="4584384"/>
            <a:ext cx="11908101" cy="1932645"/>
          </a:xfrm>
          <a:prstGeom prst="rect">
            <a:avLst/>
          </a:prstGeom>
          <a:noFill/>
        </p:spPr>
        <p:txBody>
          <a:bodyPr wrap="square">
            <a:spAutoFit/>
          </a:bodyPr>
          <a:lstStyle/>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जस्तै: वीर अस्पताल, सिद्घी पोलिक्लिनिक, सिद्घार्थ फर्मास्युटिकल, पाटन अस्पताल आदि ।</a:t>
            </a: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यस प्रकारका घरहरूमा गणना गर्नुपर्ने परिवार समेत बसेको भए मुख्य रूपमा स्वास्थ्यजन्य संस्थाको प्रयोजनका लागि प्रयोग भएको जनाउन </a:t>
            </a:r>
            <a:r>
              <a:rPr lang="en-US" sz="2800" b="1" dirty="0">
                <a:solidFill>
                  <a:srgbClr val="142DAC"/>
                </a:solidFill>
                <a:latin typeface="Times New Rom B" pitchFamily="2" charset="0"/>
                <a:ea typeface="+mj-ea"/>
                <a:cs typeface="Kalimati" panose="00000400000000000000" pitchFamily="2"/>
              </a:rPr>
              <a:t>5</a:t>
            </a:r>
            <a:r>
              <a:rPr lang="ne-NP" sz="2400" b="1" dirty="0">
                <a:solidFill>
                  <a:srgbClr val="142DAC"/>
                </a:solidFill>
                <a:latin typeface="Kokila" panose="020B0604020202020204" pitchFamily="34" charset="0"/>
                <a:ea typeface="+mj-ea"/>
                <a:cs typeface="Kalimati" panose="00000400000000000000" pitchFamily="2"/>
              </a:rPr>
              <a:t> लेखी अन्य विवरण क्रमशः लेख्नुपर्दछ ।</a:t>
            </a:r>
          </a:p>
        </p:txBody>
      </p:sp>
      <p:pic>
        <p:nvPicPr>
          <p:cNvPr id="5" name="Picture 4">
            <a:extLst>
              <a:ext uri="{FF2B5EF4-FFF2-40B4-BE49-F238E27FC236}">
                <a16:creationId xmlns:a16="http://schemas.microsoft.com/office/drawing/2014/main" id="{F9FC8650-D36D-494F-BB09-2919E496A9EA}"/>
              </a:ext>
            </a:extLst>
          </p:cNvPr>
          <p:cNvPicPr>
            <a:picLocks noChangeAspect="1"/>
          </p:cNvPicPr>
          <p:nvPr/>
        </p:nvPicPr>
        <p:blipFill rotWithShape="1">
          <a:blip r:embed="rId2"/>
          <a:srcRect l="1" r="40209" b="6975"/>
          <a:stretch/>
        </p:blipFill>
        <p:spPr>
          <a:xfrm>
            <a:off x="8294305" y="1325095"/>
            <a:ext cx="3686058" cy="3219962"/>
          </a:xfrm>
          <a:prstGeom prst="rect">
            <a:avLst/>
          </a:prstGeom>
        </p:spPr>
      </p:pic>
    </p:spTree>
    <p:extLst>
      <p:ext uri="{BB962C8B-B14F-4D97-AF65-F5344CB8AC3E}">
        <p14:creationId xmlns:p14="http://schemas.microsoft.com/office/powerpoint/2010/main" val="2729004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695816" y="6475229"/>
            <a:ext cx="527126" cy="371532"/>
          </a:xfrm>
        </p:spPr>
        <p:txBody>
          <a:bodyPr/>
          <a:lstStyle/>
          <a:p>
            <a:pPr algn="ctr"/>
            <a:fld id="{2840B2E4-A264-431E-ABDE-38E3BCDA5876}" type="slidenum">
              <a:rPr lang="en-US" smtClean="0"/>
              <a:pPr algn="ctr"/>
              <a:t>28</a:t>
            </a:fld>
            <a:endParaRPr lang="en-US" dirty="0"/>
          </a:p>
        </p:txBody>
      </p:sp>
      <p:sp>
        <p:nvSpPr>
          <p:cNvPr id="8" name="TextBox 7">
            <a:extLst>
              <a:ext uri="{FF2B5EF4-FFF2-40B4-BE49-F238E27FC236}">
                <a16:creationId xmlns:a16="http://schemas.microsoft.com/office/drawing/2014/main" id="{4CFE85E4-F83A-4D8E-973F-35310745E50C}"/>
              </a:ext>
            </a:extLst>
          </p:cNvPr>
          <p:cNvSpPr txBox="1"/>
          <p:nvPr/>
        </p:nvSpPr>
        <p:spPr>
          <a:xfrm>
            <a:off x="213609" y="1576323"/>
            <a:ext cx="8266798" cy="3524042"/>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मुख्यरूपमा उद्योग र कलकारखानाहरू सञ्चालनका लागि प्रयोग भएको रहेछ भने उक्त घरलाई उद्योग र कलकारखाना अन्तर्गत लेख्नुपर्दछ । </a:t>
            </a:r>
          </a:p>
          <a:p>
            <a:pPr marL="344488" indent="-34448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एकभन्दा बढी घर उद्योग र कलकारखाना प्रयोजनको लागि प्रयोग गरिएका भए सबै घर यस अन्तर्गत पर्दछन् । </a:t>
            </a:r>
          </a:p>
          <a:p>
            <a:pPr marL="285750" indent="-285750" algn="just">
              <a:lnSpc>
                <a:spcPct val="150000"/>
              </a:lnSpc>
              <a:buFont typeface="Arial" panose="020B0604020202020204" pitchFamily="34" charset="0"/>
              <a:buChar char="•"/>
            </a:pPr>
            <a:endParaRPr lang="ne-NP" sz="2400" dirty="0">
              <a:cs typeface="Kalimati" panose="00000400000000000000" pitchFamily="2"/>
            </a:endParaRPr>
          </a:p>
        </p:txBody>
      </p:sp>
      <p:pic>
        <p:nvPicPr>
          <p:cNvPr id="17410" name="Picture 2" descr="D:\CBS PPT\Downloads\thumb-1-1.jpg"/>
          <p:cNvPicPr>
            <a:picLocks noChangeAspect="1" noChangeArrowheads="1"/>
          </p:cNvPicPr>
          <p:nvPr/>
        </p:nvPicPr>
        <p:blipFill>
          <a:blip r:embed="rId2" cstate="print"/>
          <a:srcRect/>
          <a:stretch>
            <a:fillRect/>
          </a:stretch>
        </p:blipFill>
        <p:spPr bwMode="auto">
          <a:xfrm>
            <a:off x="8617497" y="1576323"/>
            <a:ext cx="3360894" cy="21621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a:extLst>
              <a:ext uri="{FF2B5EF4-FFF2-40B4-BE49-F238E27FC236}">
                <a16:creationId xmlns:a16="http://schemas.microsoft.com/office/drawing/2014/main" id="{A361591A-0351-4C4D-A862-D3560ABEDA9B}"/>
              </a:ext>
            </a:extLst>
          </p:cNvPr>
          <p:cNvSpPr txBox="1"/>
          <p:nvPr/>
        </p:nvSpPr>
        <p:spPr>
          <a:xfrm>
            <a:off x="109728" y="813346"/>
            <a:ext cx="12082271"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उद्योग र कलकारखाना (कोड </a:t>
            </a:r>
            <a:r>
              <a:rPr lang="en-US" sz="2800" b="1" dirty="0">
                <a:solidFill>
                  <a:srgbClr val="142DAC"/>
                </a:solidFill>
                <a:latin typeface="Times New Rom B" pitchFamily="2" charset="0"/>
                <a:ea typeface="+mj-ea"/>
                <a:cs typeface="Kalimati" panose="00000400000000000000" pitchFamily="2"/>
              </a:rPr>
              <a:t>6</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0" name="TextBox 9">
            <a:extLst>
              <a:ext uri="{FF2B5EF4-FFF2-40B4-BE49-F238E27FC236}">
                <a16:creationId xmlns:a16="http://schemas.microsoft.com/office/drawing/2014/main" id="{565DCBC5-A395-4EBF-AFDA-5F901D4ABA84}"/>
              </a:ext>
            </a:extLst>
          </p:cNvPr>
          <p:cNvSpPr txBox="1"/>
          <p:nvPr/>
        </p:nvSpPr>
        <p:spPr>
          <a:xfrm>
            <a:off x="213609" y="4427597"/>
            <a:ext cx="11875610" cy="2339102"/>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एउटा कम्पाउण्ड भित्र धेरै घरहरू रहेमा घर क्रमसंख्या क्रमशः थप्दै जानुपर्दछ । </a:t>
            </a:r>
          </a:p>
          <a:p>
            <a:pPr marL="285750" indent="-285750" algn="just">
              <a:lnSpc>
                <a:spcPct val="150000"/>
              </a:lnSpc>
              <a:buFont typeface="Arial" panose="020B0604020202020204" pitchFamily="34" charset="0"/>
              <a:buChar char="•"/>
            </a:pPr>
            <a:r>
              <a:rPr lang="ne-NP" sz="2400" dirty="0">
                <a:cs typeface="Kalimati" panose="00000400000000000000" pitchFamily="2"/>
              </a:rPr>
              <a:t>जस्तै </a:t>
            </a:r>
            <a:r>
              <a:rPr lang="en-US" sz="2400" dirty="0">
                <a:cs typeface="Kalimati" panose="00000400000000000000" pitchFamily="2"/>
              </a:rPr>
              <a:t>:</a:t>
            </a:r>
            <a:r>
              <a:rPr lang="ne-NP" sz="2400" dirty="0">
                <a:cs typeface="Kalimati" panose="00000400000000000000" pitchFamily="2"/>
              </a:rPr>
              <a:t> पशुपति बिस्कुट उद्योग, सगरमाथा सिमेन्ट उद्योग, रघुपति जुट मिल आदि ।</a:t>
            </a:r>
          </a:p>
          <a:p>
            <a:pPr marL="344488" indent="-344488" algn="just">
              <a:lnSpc>
                <a:spcPct val="150000"/>
              </a:lnSpc>
              <a:spcBef>
                <a:spcPts val="600"/>
              </a:spcBef>
              <a:spcAft>
                <a:spcPts val="600"/>
              </a:spcAft>
              <a:buFont typeface="Arial" panose="020B0604020202020204" pitchFamily="34" charset="0"/>
              <a:buChar char="•"/>
            </a:pPr>
            <a:r>
              <a:rPr lang="en-US" sz="2400" dirty="0" err="1">
                <a:cs typeface="Kalimati" panose="00000400000000000000" pitchFamily="2"/>
              </a:rPr>
              <a:t>तर</a:t>
            </a:r>
            <a:r>
              <a:rPr lang="en-US" sz="2400" dirty="0">
                <a:cs typeface="Kalimati" panose="00000400000000000000" pitchFamily="2"/>
              </a:rPr>
              <a:t> </a:t>
            </a:r>
            <a:r>
              <a:rPr lang="en-US" sz="2400" dirty="0" err="1">
                <a:cs typeface="Kalimati" panose="00000400000000000000" pitchFamily="2"/>
              </a:rPr>
              <a:t>औद्योगिक</a:t>
            </a:r>
            <a:r>
              <a:rPr lang="en-US" sz="2400" dirty="0">
                <a:cs typeface="Kalimati" panose="00000400000000000000" pitchFamily="2"/>
              </a:rPr>
              <a:t> </a:t>
            </a:r>
            <a:r>
              <a:rPr lang="ne-NP" sz="2400" dirty="0">
                <a:cs typeface="Kalimati" panose="00000400000000000000" pitchFamily="2"/>
              </a:rPr>
              <a:t> </a:t>
            </a:r>
            <a:r>
              <a:rPr lang="en-US" sz="2400" dirty="0" err="1">
                <a:cs typeface="Kalimati" panose="00000400000000000000" pitchFamily="2"/>
              </a:rPr>
              <a:t>सार्वजनिक</a:t>
            </a:r>
            <a:r>
              <a:rPr lang="ne-NP" sz="2400" dirty="0">
                <a:cs typeface="Kalimati" panose="00000400000000000000" pitchFamily="2"/>
              </a:rPr>
              <a:t> </a:t>
            </a:r>
            <a:r>
              <a:rPr lang="en-US" sz="2400" dirty="0" err="1">
                <a:cs typeface="Kalimati" panose="00000400000000000000" pitchFamily="2"/>
              </a:rPr>
              <a:t>संस्थानको</a:t>
            </a:r>
            <a:r>
              <a:rPr lang="en-US" sz="2400" dirty="0">
                <a:cs typeface="Kalimati" panose="00000400000000000000" pitchFamily="2"/>
              </a:rPr>
              <a:t> </a:t>
            </a:r>
            <a:r>
              <a:rPr lang="ne-NP" sz="2400" dirty="0">
                <a:cs typeface="Kalimati" panose="00000400000000000000" pitchFamily="2"/>
              </a:rPr>
              <a:t> </a:t>
            </a:r>
            <a:r>
              <a:rPr lang="en-US" sz="2400" dirty="0" err="1">
                <a:cs typeface="Kalimati" panose="00000400000000000000" pitchFamily="2"/>
              </a:rPr>
              <a:t>कार्यालय</a:t>
            </a:r>
            <a:r>
              <a:rPr lang="ne-NP" sz="2400" dirty="0">
                <a:cs typeface="Kalimati" panose="00000400000000000000" pitchFamily="2"/>
              </a:rPr>
              <a:t> </a:t>
            </a:r>
            <a:r>
              <a:rPr lang="en-US" sz="2400" dirty="0">
                <a:cs typeface="Kalimati" panose="00000400000000000000" pitchFamily="2"/>
              </a:rPr>
              <a:t> </a:t>
            </a:r>
            <a:r>
              <a:rPr lang="en-US" sz="2400" dirty="0" err="1">
                <a:cs typeface="Kalimati" panose="00000400000000000000" pitchFamily="2"/>
              </a:rPr>
              <a:t>रहेको</a:t>
            </a:r>
            <a:r>
              <a:rPr lang="en-US" sz="2400" dirty="0">
                <a:cs typeface="Kalimati" panose="00000400000000000000" pitchFamily="2"/>
              </a:rPr>
              <a:t> </a:t>
            </a:r>
            <a:r>
              <a:rPr lang="ne-NP" sz="2400" dirty="0">
                <a:cs typeface="Kalimati" panose="00000400000000000000" pitchFamily="2"/>
              </a:rPr>
              <a:t> </a:t>
            </a:r>
            <a:r>
              <a:rPr lang="en-US" sz="2400" dirty="0" err="1">
                <a:cs typeface="Kalimati" panose="00000400000000000000" pitchFamily="2"/>
              </a:rPr>
              <a:t>घरलाई</a:t>
            </a:r>
            <a:r>
              <a:rPr lang="en-US" sz="2400" dirty="0">
                <a:cs typeface="Kalimati" panose="00000400000000000000" pitchFamily="2"/>
              </a:rPr>
              <a:t> </a:t>
            </a:r>
            <a:r>
              <a:rPr lang="en-US" sz="2400" dirty="0" err="1">
                <a:cs typeface="Kalimati" panose="00000400000000000000" pitchFamily="2"/>
              </a:rPr>
              <a:t>संस्थागत</a:t>
            </a:r>
            <a:r>
              <a:rPr lang="en-US" sz="2400" dirty="0">
                <a:cs typeface="Kalimati" panose="00000400000000000000" pitchFamily="2"/>
              </a:rPr>
              <a:t> </a:t>
            </a:r>
            <a:r>
              <a:rPr lang="en-US" sz="2400" dirty="0" err="1">
                <a:cs typeface="Kalimati" panose="00000400000000000000" pitchFamily="2"/>
              </a:rPr>
              <a:t>अन्तर्गत</a:t>
            </a:r>
            <a:r>
              <a:rPr lang="en-US" sz="2400" dirty="0">
                <a:cs typeface="Kalimati" panose="00000400000000000000" pitchFamily="2"/>
              </a:rPr>
              <a:t> </a:t>
            </a:r>
            <a:r>
              <a:rPr lang="en-US" sz="2400" dirty="0" err="1">
                <a:cs typeface="Kalimati" panose="00000400000000000000" pitchFamily="2"/>
              </a:rPr>
              <a:t>कोड</a:t>
            </a:r>
            <a:r>
              <a:rPr lang="en-US" sz="2400" dirty="0">
                <a:cs typeface="Kalimati" panose="00000400000000000000" pitchFamily="2"/>
              </a:rPr>
              <a:t> </a:t>
            </a:r>
            <a:r>
              <a:rPr lang="en-US" sz="2400" dirty="0">
                <a:solidFill>
                  <a:srgbClr val="0070C0"/>
                </a:solidFill>
                <a:cs typeface="Kalimati" panose="00000400000000000000" pitchFamily="2"/>
              </a:rPr>
              <a:t>8 </a:t>
            </a:r>
            <a:r>
              <a:rPr lang="en-US" sz="2400" dirty="0" err="1">
                <a:cs typeface="Kalimati" panose="00000400000000000000" pitchFamily="2"/>
              </a:rPr>
              <a:t>लेख्नुपर्दछ</a:t>
            </a:r>
            <a:r>
              <a:rPr lang="en-US" sz="2400" dirty="0">
                <a:cs typeface="Kalimati" panose="00000400000000000000" pitchFamily="2"/>
              </a:rPr>
              <a:t> ।</a:t>
            </a:r>
          </a:p>
        </p:txBody>
      </p:sp>
    </p:spTree>
    <p:extLst>
      <p:ext uri="{BB962C8B-B14F-4D97-AF65-F5344CB8AC3E}">
        <p14:creationId xmlns:p14="http://schemas.microsoft.com/office/powerpoint/2010/main" val="3634931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29</a:t>
            </a:fld>
            <a:endParaRPr lang="en-US" dirty="0"/>
          </a:p>
        </p:txBody>
      </p:sp>
      <p:sp>
        <p:nvSpPr>
          <p:cNvPr id="8" name="TextBox 7">
            <a:extLst>
              <a:ext uri="{FF2B5EF4-FFF2-40B4-BE49-F238E27FC236}">
                <a16:creationId xmlns:a16="http://schemas.microsoft.com/office/drawing/2014/main" id="{1CC853FB-12D6-42D1-9281-977156509E76}"/>
              </a:ext>
            </a:extLst>
          </p:cNvPr>
          <p:cNvSpPr txBox="1"/>
          <p:nvPr/>
        </p:nvSpPr>
        <p:spPr>
          <a:xfrm>
            <a:off x="71411" y="1176383"/>
            <a:ext cx="7527688" cy="2262158"/>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गणनाको समयमा कुनै घर मुख्य रूपमा सरकारी तथा नीजि</a:t>
            </a:r>
            <a:r>
              <a:rPr lang="en-US" sz="2400" dirty="0">
                <a:cs typeface="Kalimati" panose="00000400000000000000" pitchFamily="2"/>
              </a:rPr>
              <a:t> </a:t>
            </a:r>
            <a:r>
              <a:rPr lang="ne-NP" sz="2400" dirty="0">
                <a:cs typeface="Kalimati" panose="00000400000000000000" pitchFamily="2"/>
              </a:rPr>
              <a:t>क्षेत्रका बैंक तथा वित्तीय संस्था सञ्चालनका</a:t>
            </a:r>
            <a:r>
              <a:rPr lang="en-US" sz="2400" dirty="0">
                <a:cs typeface="Kalimati" panose="00000400000000000000" pitchFamily="2"/>
              </a:rPr>
              <a:t> </a:t>
            </a:r>
            <a:r>
              <a:rPr lang="ne-NP" sz="2400" dirty="0">
                <a:cs typeface="Kalimati" panose="00000400000000000000" pitchFamily="2"/>
              </a:rPr>
              <a:t>लागि प्रयोग भएका भए बैंक तथा वित्तीय संस्था</a:t>
            </a:r>
            <a:r>
              <a:rPr lang="en-US" sz="2400" dirty="0">
                <a:cs typeface="Kalimati" panose="00000400000000000000" pitchFamily="2"/>
              </a:rPr>
              <a:t> </a:t>
            </a:r>
            <a:r>
              <a:rPr lang="ne-NP" sz="2400" dirty="0">
                <a:cs typeface="Kalimati" panose="00000400000000000000" pitchFamily="2"/>
              </a:rPr>
              <a:t>अन्तर्गत राख्नुपर्दछ ।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F256547D-8523-4092-A9AF-4FB88B41983D}"/>
              </a:ext>
            </a:extLst>
          </p:cNvPr>
          <p:cNvSpPr txBox="1"/>
          <p:nvPr/>
        </p:nvSpPr>
        <p:spPr>
          <a:xfrm>
            <a:off x="71411" y="750071"/>
            <a:ext cx="12049178" cy="523220"/>
          </a:xfrm>
          <a:prstGeom prst="rect">
            <a:avLst/>
          </a:prstGeom>
          <a:noFill/>
        </p:spPr>
        <p:txBody>
          <a:bodyPr wrap="square">
            <a:spAutoFit/>
          </a:bodyPr>
          <a:lstStyle/>
          <a:p>
            <a:pPr algn="ctr"/>
            <a:r>
              <a:rPr lang="ne-NP" sz="2800" b="1" dirty="0">
                <a:solidFill>
                  <a:srgbClr val="1C0CB4"/>
                </a:solidFill>
                <a:cs typeface="Kalimati" panose="00000400000000000000" pitchFamily="2"/>
              </a:rPr>
              <a:t>बैंक तथा वित्तीय संस्था (कोड </a:t>
            </a:r>
            <a:r>
              <a:rPr lang="en-US" sz="2800" b="1" dirty="0">
                <a:solidFill>
                  <a:srgbClr val="1C0CB4"/>
                </a:solidFill>
                <a:cs typeface="Kalimati" panose="00000400000000000000" pitchFamily="2"/>
              </a:rPr>
              <a:t>7</a:t>
            </a:r>
            <a:r>
              <a:rPr lang="ne-NP" sz="2800" b="1" dirty="0">
                <a:solidFill>
                  <a:srgbClr val="1C0CB4"/>
                </a:solidFill>
                <a:cs typeface="Kalimati" panose="00000400000000000000" pitchFamily="2"/>
              </a:rPr>
              <a:t>) </a:t>
            </a:r>
            <a:endParaRPr lang="en-US" sz="2800" b="1" dirty="0">
              <a:solidFill>
                <a:srgbClr val="1C0CB4"/>
              </a:solidFill>
              <a:cs typeface="Kalimati" panose="00000400000000000000" pitchFamily="2"/>
            </a:endParaRPr>
          </a:p>
        </p:txBody>
      </p:sp>
      <p:sp>
        <p:nvSpPr>
          <p:cNvPr id="10" name="TextBox 9">
            <a:extLst>
              <a:ext uri="{FF2B5EF4-FFF2-40B4-BE49-F238E27FC236}">
                <a16:creationId xmlns:a16="http://schemas.microsoft.com/office/drawing/2014/main" id="{2B4E253B-4BDA-4378-8ED9-5093C6B0AA17}"/>
              </a:ext>
            </a:extLst>
          </p:cNvPr>
          <p:cNvSpPr txBox="1"/>
          <p:nvPr/>
        </p:nvSpPr>
        <p:spPr>
          <a:xfrm>
            <a:off x="71411" y="3581973"/>
            <a:ext cx="11835571" cy="2893100"/>
          </a:xfrm>
          <a:prstGeom prst="rect">
            <a:avLst/>
          </a:prstGeom>
          <a:noFill/>
        </p:spPr>
        <p:txBody>
          <a:bodyPr wrap="square">
            <a:spAutoFit/>
          </a:bodyPr>
          <a:lstStyle/>
          <a:p>
            <a:pPr marL="401638" indent="-34448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यदि एकभन्दा बढी घर बैंक तथा वित्तीय संस्थाको लागि प्रयोग गरिएका</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भए सबै घर यस अन्तर्गत पर्दछन् । जस्तैः नेपाल बैँक लि., हिमालय फाइनान्स, कृषि विकास</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बैक, बिमा कम्पनी, संचयकोष आदि । </a:t>
            </a:r>
            <a:endParaRPr lang="en-US" sz="2400" b="1" dirty="0">
              <a:solidFill>
                <a:srgbClr val="142DAC"/>
              </a:solidFill>
              <a:latin typeface="Kokila" panose="020B0604020202020204" pitchFamily="34" charset="0"/>
              <a:ea typeface="+mj-ea"/>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तर यस प्रकारका घरहरूमा गणना गर्नुपर्ने परिवार समेत</a:t>
            </a:r>
            <a:r>
              <a:rPr lang="en-US" sz="2400" dirty="0">
                <a:cs typeface="Kalimati" panose="00000400000000000000" pitchFamily="2"/>
              </a:rPr>
              <a:t> </a:t>
            </a:r>
            <a:r>
              <a:rPr lang="ne-NP" sz="2400" dirty="0">
                <a:cs typeface="Kalimati" panose="00000400000000000000" pitchFamily="2"/>
              </a:rPr>
              <a:t>बसेको भए मुख्य रूपमा बैक तथा वित्तीय संस्थाको लागि प्रयोग भएको मानी सम्बन्धित महलमा</a:t>
            </a:r>
            <a:r>
              <a:rPr lang="en-US" sz="2400" dirty="0">
                <a:cs typeface="Kalimati" panose="00000400000000000000" pitchFamily="2"/>
              </a:rPr>
              <a:t> </a:t>
            </a:r>
            <a:r>
              <a:rPr lang="ne-NP" sz="2400" dirty="0">
                <a:cs typeface="Kalimati" panose="00000400000000000000" pitchFamily="2"/>
              </a:rPr>
              <a:t>कोड </a:t>
            </a:r>
            <a:r>
              <a:rPr lang="en-US" sz="2400" dirty="0">
                <a:solidFill>
                  <a:srgbClr val="0070C0"/>
                </a:solidFill>
                <a:cs typeface="Kalimati" panose="00000400000000000000" pitchFamily="2"/>
              </a:rPr>
              <a:t>7</a:t>
            </a:r>
            <a:r>
              <a:rPr lang="ne-NP" sz="2400" dirty="0">
                <a:cs typeface="Kalimati" panose="00000400000000000000" pitchFamily="2"/>
              </a:rPr>
              <a:t> लेख्नुपर्दछ ।</a:t>
            </a:r>
          </a:p>
        </p:txBody>
      </p:sp>
      <p:pic>
        <p:nvPicPr>
          <p:cNvPr id="11" name="Picture 10">
            <a:extLst>
              <a:ext uri="{FF2B5EF4-FFF2-40B4-BE49-F238E27FC236}">
                <a16:creationId xmlns:a16="http://schemas.microsoft.com/office/drawing/2014/main" id="{16E7E2F6-1E8B-4F40-AFDD-8CA98457F92A}"/>
              </a:ext>
            </a:extLst>
          </p:cNvPr>
          <p:cNvPicPr>
            <a:picLocks noChangeAspect="1"/>
          </p:cNvPicPr>
          <p:nvPr/>
        </p:nvPicPr>
        <p:blipFill>
          <a:blip r:embed="rId2"/>
          <a:stretch>
            <a:fillRect/>
          </a:stretch>
        </p:blipFill>
        <p:spPr>
          <a:xfrm>
            <a:off x="7870268" y="1271154"/>
            <a:ext cx="4108123" cy="2310819"/>
          </a:xfrm>
          <a:prstGeom prst="rect">
            <a:avLst/>
          </a:prstGeom>
        </p:spPr>
      </p:pic>
    </p:spTree>
    <p:extLst>
      <p:ext uri="{BB962C8B-B14F-4D97-AF65-F5344CB8AC3E}">
        <p14:creationId xmlns:p14="http://schemas.microsoft.com/office/powerpoint/2010/main" val="2335443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30</a:t>
            </a:fld>
            <a:endParaRPr lang="en-US" dirty="0"/>
          </a:p>
        </p:txBody>
      </p:sp>
      <p:sp>
        <p:nvSpPr>
          <p:cNvPr id="8" name="TextBox 7">
            <a:extLst>
              <a:ext uri="{FF2B5EF4-FFF2-40B4-BE49-F238E27FC236}">
                <a16:creationId xmlns:a16="http://schemas.microsoft.com/office/drawing/2014/main" id="{D01F091E-D32E-4801-8211-79B2F0F95338}"/>
              </a:ext>
            </a:extLst>
          </p:cNvPr>
          <p:cNvSpPr txBox="1"/>
          <p:nvPr/>
        </p:nvSpPr>
        <p:spPr>
          <a:xfrm>
            <a:off x="46404" y="1341907"/>
            <a:ext cx="11916311" cy="2262158"/>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मुख्यरूपमा</a:t>
            </a:r>
            <a:r>
              <a:rPr lang="en-US" sz="2400" dirty="0">
                <a:cs typeface="Kalimati" panose="00000400000000000000" pitchFamily="2"/>
              </a:rPr>
              <a:t> </a:t>
            </a:r>
            <a:r>
              <a:rPr lang="ne-NP" sz="2400" dirty="0">
                <a:cs typeface="Kalimati" panose="00000400000000000000" pitchFamily="2"/>
              </a:rPr>
              <a:t>राष्ट्रिय तथा अन्तर्राष्ट्रिय गैरसरकारी संघसंस्थाका कार्यालयहरू तथा</a:t>
            </a:r>
            <a:r>
              <a:rPr lang="en-US" sz="2400" dirty="0">
                <a:cs typeface="Kalimati" panose="00000400000000000000" pitchFamily="2"/>
              </a:rPr>
              <a:t> </a:t>
            </a:r>
            <a:r>
              <a:rPr lang="ne-NP" sz="2400" dirty="0">
                <a:cs typeface="Kalimati" panose="00000400000000000000" pitchFamily="2"/>
              </a:rPr>
              <a:t>अन्यत्र नपर्ने सरकारी संस्थानका लागि प्रयोग भईरहेका घर यस अन्तर्गत पर्दछन् । गणनाको समयमा</a:t>
            </a:r>
            <a:r>
              <a:rPr lang="en-US" sz="2400" dirty="0">
                <a:cs typeface="Kalimati" panose="00000400000000000000" pitchFamily="2"/>
              </a:rPr>
              <a:t> </a:t>
            </a:r>
            <a:r>
              <a:rPr lang="ne-NP" sz="2400" dirty="0">
                <a:cs typeface="Kalimati" panose="00000400000000000000" pitchFamily="2"/>
              </a:rPr>
              <a:t>सम्बन्धित घर संस्थागत प्रयोगका लागि मात्र प्रयोग गरिएको भए उक्त घरलाई संस्थागत</a:t>
            </a:r>
            <a:r>
              <a:rPr lang="en-US" sz="2400" dirty="0">
                <a:cs typeface="Kalimati" panose="00000400000000000000" pitchFamily="2"/>
              </a:rPr>
              <a:t> </a:t>
            </a:r>
            <a:r>
              <a:rPr lang="ne-NP" sz="2400" dirty="0">
                <a:cs typeface="Kalimati" panose="00000400000000000000" pitchFamily="2"/>
              </a:rPr>
              <a:t>अन्तर्गत राखी सम्बन्धित महलमा कोड </a:t>
            </a:r>
            <a:r>
              <a:rPr lang="en-US" sz="2400" dirty="0">
                <a:solidFill>
                  <a:srgbClr val="0070C0"/>
                </a:solidFill>
                <a:cs typeface="Kalimati" panose="00000400000000000000" pitchFamily="2"/>
              </a:rPr>
              <a:t>8</a:t>
            </a:r>
            <a:r>
              <a:rPr lang="ne-NP" sz="2400" dirty="0">
                <a:cs typeface="Kalimati" panose="00000400000000000000" pitchFamily="2"/>
              </a:rPr>
              <a:t> लेख्नुपर्दछ ।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9624214E-3223-4980-94DB-A75D85322D29}"/>
              </a:ext>
            </a:extLst>
          </p:cNvPr>
          <p:cNvSpPr txBox="1"/>
          <p:nvPr/>
        </p:nvSpPr>
        <p:spPr>
          <a:xfrm>
            <a:off x="134112" y="659196"/>
            <a:ext cx="11923776" cy="584775"/>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संस्थागत (कोड </a:t>
            </a:r>
            <a:r>
              <a:rPr lang="en-US" sz="2800" b="1" dirty="0">
                <a:solidFill>
                  <a:srgbClr val="142DAC"/>
                </a:solidFill>
                <a:latin typeface="Times New Rom B" pitchFamily="2" charset="0"/>
                <a:ea typeface="Tahoma" panose="020B0604030504040204" pitchFamily="34" charset="0"/>
                <a:cs typeface="Tahoma" panose="020B0604030504040204" pitchFamily="34" charset="0"/>
              </a:rPr>
              <a:t>8</a:t>
            </a:r>
            <a:r>
              <a:rPr lang="en-US" sz="3200" b="1" dirty="0">
                <a:solidFill>
                  <a:srgbClr val="142DAC"/>
                </a:solidFill>
                <a:latin typeface="Kokila" panose="020B0604020202020204" pitchFamily="34" charset="0"/>
                <a:ea typeface="+mj-ea"/>
                <a:cs typeface="Kalimati" panose="00000400000000000000" pitchFamily="2"/>
              </a:rPr>
              <a:t>)</a:t>
            </a:r>
            <a:r>
              <a:rPr lang="ne-NP" sz="32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2" name="TextBox 11">
            <a:extLst>
              <a:ext uri="{FF2B5EF4-FFF2-40B4-BE49-F238E27FC236}">
                <a16:creationId xmlns:a16="http://schemas.microsoft.com/office/drawing/2014/main" id="{0BBD4D30-8880-4A67-A575-79FC76476380}"/>
              </a:ext>
            </a:extLst>
          </p:cNvPr>
          <p:cNvSpPr txBox="1"/>
          <p:nvPr/>
        </p:nvSpPr>
        <p:spPr>
          <a:xfrm>
            <a:off x="98656" y="4324992"/>
            <a:ext cx="11916311" cy="2416046"/>
          </a:xfrm>
          <a:prstGeom prst="rect">
            <a:avLst/>
          </a:prstGeom>
          <a:noFill/>
        </p:spPr>
        <p:txBody>
          <a:bodyPr wrap="square">
            <a:spAutoFit/>
          </a:bodyPr>
          <a:lstStyle/>
          <a:p>
            <a:pPr marL="287338" indent="-2873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जस्तै: सहकारी, गैरसरकारी संस्था, रेडक्रस सोसाइटी,</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नेपाल विद्युत प्राधिकरण, बृद्धाश्रम, आमा समुहका भवन, धार्मिक संघसंस्थाका भवनहरु आदि ।</a:t>
            </a:r>
            <a:endParaRPr lang="en-US" sz="2400" b="1" dirty="0">
              <a:solidFill>
                <a:srgbClr val="142DAC"/>
              </a:solidFill>
              <a:latin typeface="Kokila" panose="020B0604020202020204" pitchFamily="34" charset="0"/>
              <a:ea typeface="+mj-ea"/>
              <a:cs typeface="Kalimati" panose="00000400000000000000" pitchFamily="2"/>
            </a:endParaRPr>
          </a:p>
          <a:p>
            <a:pPr marL="287338" indent="-2873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तर यस प्रकारका</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घरहरूमा गणना गर्नुपर्ने परिवार समेत बसेको भए उक्त घरको मुख्य प्रयोग संस्थागत राखी उक्त परिवारको विस्तृत विवरण भर्नुपर्दछ ।</a:t>
            </a:r>
          </a:p>
        </p:txBody>
      </p:sp>
    </p:spTree>
    <p:extLst>
      <p:ext uri="{BB962C8B-B14F-4D97-AF65-F5344CB8AC3E}">
        <p14:creationId xmlns:p14="http://schemas.microsoft.com/office/powerpoint/2010/main" val="2852367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31</a:t>
            </a:fld>
            <a:endParaRPr lang="en-US" dirty="0"/>
          </a:p>
        </p:txBody>
      </p:sp>
      <p:sp>
        <p:nvSpPr>
          <p:cNvPr id="8" name="TextBox 7">
            <a:extLst>
              <a:ext uri="{FF2B5EF4-FFF2-40B4-BE49-F238E27FC236}">
                <a16:creationId xmlns:a16="http://schemas.microsoft.com/office/drawing/2014/main" id="{B7717685-1811-4323-8FEC-E8AA1136DDFC}"/>
              </a:ext>
            </a:extLst>
          </p:cNvPr>
          <p:cNvSpPr txBox="1"/>
          <p:nvPr/>
        </p:nvSpPr>
        <p:spPr>
          <a:xfrm>
            <a:off x="125403" y="1839489"/>
            <a:ext cx="8334103" cy="1705788"/>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मुख्यरूपमा होटल तथा लज सञ्चालन भएका घरहरू यस अन्तर्गत पर्दछन् ।यदि एकभन्दा बढी घर होटल तथा लज प्रयोजनको लागि प्रयोग गरिएका भए सबै घरमा घर नं. उल्लेख गर्नुपर्दछ ।  </a:t>
            </a:r>
            <a:endParaRPr lang="en-US" sz="2400" dirty="0">
              <a:cs typeface="Kalimati" panose="00000400000000000000" pitchFamily="2"/>
            </a:endParaRPr>
          </a:p>
        </p:txBody>
      </p:sp>
      <p:pic>
        <p:nvPicPr>
          <p:cNvPr id="19458" name="Picture 2" descr="D:\CBS PPT\Downloads\1552188498.png"/>
          <p:cNvPicPr>
            <a:picLocks noChangeAspect="1" noChangeArrowheads="1"/>
          </p:cNvPicPr>
          <p:nvPr/>
        </p:nvPicPr>
        <p:blipFill>
          <a:blip r:embed="rId2" cstate="print"/>
          <a:srcRect/>
          <a:stretch>
            <a:fillRect/>
          </a:stretch>
        </p:blipFill>
        <p:spPr bwMode="auto">
          <a:xfrm>
            <a:off x="8742551" y="717457"/>
            <a:ext cx="3178364" cy="2381250"/>
          </a:xfrm>
          <a:prstGeom prst="rect">
            <a:avLst/>
          </a:prstGeom>
          <a:noFill/>
        </p:spPr>
      </p:pic>
      <p:sp>
        <p:nvSpPr>
          <p:cNvPr id="9" name="TextBox 8">
            <a:extLst>
              <a:ext uri="{FF2B5EF4-FFF2-40B4-BE49-F238E27FC236}">
                <a16:creationId xmlns:a16="http://schemas.microsoft.com/office/drawing/2014/main" id="{78712579-2A02-446F-A6EE-54A9486C5A1C}"/>
              </a:ext>
            </a:extLst>
          </p:cNvPr>
          <p:cNvSpPr txBox="1"/>
          <p:nvPr/>
        </p:nvSpPr>
        <p:spPr>
          <a:xfrm>
            <a:off x="125403" y="805104"/>
            <a:ext cx="12066597"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होटल तथा लज (कोड </a:t>
            </a:r>
            <a:r>
              <a:rPr lang="en-US" sz="2800" b="1" dirty="0">
                <a:solidFill>
                  <a:srgbClr val="142DAC"/>
                </a:solidFill>
                <a:latin typeface="Times New Rom B" pitchFamily="2" charset="0"/>
                <a:ea typeface="+mj-ea"/>
                <a:cs typeface="Kalimati" panose="00000400000000000000" pitchFamily="2"/>
              </a:rPr>
              <a:t>9</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0" name="TextBox 9">
            <a:extLst>
              <a:ext uri="{FF2B5EF4-FFF2-40B4-BE49-F238E27FC236}">
                <a16:creationId xmlns:a16="http://schemas.microsoft.com/office/drawing/2014/main" id="{C102D401-A560-41BF-A077-5BEF000F26EA}"/>
              </a:ext>
            </a:extLst>
          </p:cNvPr>
          <p:cNvSpPr txBox="1"/>
          <p:nvPr/>
        </p:nvSpPr>
        <p:spPr>
          <a:xfrm>
            <a:off x="1" y="4172409"/>
            <a:ext cx="12192000" cy="2477601"/>
          </a:xfrm>
          <a:prstGeom prst="rect">
            <a:avLst/>
          </a:prstGeom>
          <a:noFill/>
        </p:spPr>
        <p:txBody>
          <a:bodyPr wrap="square">
            <a:spAutoFit/>
          </a:bodyPr>
          <a:lstStyle/>
          <a:p>
            <a:pPr marL="285750" indent="-285750">
              <a:lnSpc>
                <a:spcPct val="150000"/>
              </a:lnSpc>
              <a:buFont typeface="Arial" panose="020B0604020202020204" pitchFamily="34" charset="0"/>
              <a:buChar char="•"/>
            </a:pPr>
            <a:r>
              <a:rPr lang="ne-NP" sz="2400" dirty="0">
                <a:cs typeface="Kalimati" panose="00000400000000000000" pitchFamily="2"/>
              </a:rPr>
              <a:t>जस्तै</a:t>
            </a:r>
            <a:r>
              <a:rPr lang="en-US" sz="2400" dirty="0">
                <a:cs typeface="Kalimati" panose="00000400000000000000" pitchFamily="2"/>
              </a:rPr>
              <a:t> :</a:t>
            </a:r>
            <a:r>
              <a:rPr lang="ne-NP" sz="2400" dirty="0">
                <a:cs typeface="Kalimati" panose="00000400000000000000" pitchFamily="2"/>
              </a:rPr>
              <a:t> मनकामना होटल, गण्डकी होटल एण्ड लज, मारवाडी </a:t>
            </a:r>
            <a:r>
              <a:rPr lang="ne-NP" sz="2400">
                <a:cs typeface="Kalimati" panose="00000400000000000000" pitchFamily="2"/>
              </a:rPr>
              <a:t>सेवा सदन, </a:t>
            </a:r>
            <a:r>
              <a:rPr lang="ne-NP" sz="2400" dirty="0">
                <a:cs typeface="Kalimati" panose="00000400000000000000" pitchFamily="2"/>
              </a:rPr>
              <a:t>सयपत्री रेस्टुरेन्ट आदि । </a:t>
            </a: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तर यस प्रकारका घरहरूमा गणना गर्नुपर्ने परिवार समेत बसेको भए मुख्य रूपमा होटल तथा लजको रुपमा प्रयोग भएको मानी कोड </a:t>
            </a:r>
            <a:r>
              <a:rPr lang="en-US" sz="2800" b="1" dirty="0">
                <a:solidFill>
                  <a:srgbClr val="142DAC"/>
                </a:solidFill>
                <a:latin typeface="Times New Rom B" pitchFamily="2" charset="0"/>
                <a:ea typeface="+mj-ea"/>
                <a:cs typeface="Kalimati" panose="00000400000000000000" pitchFamily="2"/>
              </a:rPr>
              <a:t>9</a:t>
            </a:r>
            <a:r>
              <a:rPr lang="ne-NP" sz="2400" b="1" dirty="0">
                <a:solidFill>
                  <a:srgbClr val="142DAC"/>
                </a:solidFill>
                <a:latin typeface="Kokila" panose="020B0604020202020204" pitchFamily="34" charset="0"/>
                <a:ea typeface="+mj-ea"/>
                <a:cs typeface="Kalimati" panose="00000400000000000000" pitchFamily="2"/>
              </a:rPr>
              <a:t> लेख्नुपर्दछ र परिवारको विस्तृत विवरण पनि लिनुपर्दछ । </a:t>
            </a:r>
          </a:p>
        </p:txBody>
      </p:sp>
    </p:spTree>
    <p:extLst>
      <p:ext uri="{BB962C8B-B14F-4D97-AF65-F5344CB8AC3E}">
        <p14:creationId xmlns:p14="http://schemas.microsoft.com/office/powerpoint/2010/main" val="1069131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32</a:t>
            </a:fld>
            <a:endParaRPr lang="en-US" dirty="0"/>
          </a:p>
        </p:txBody>
      </p:sp>
      <p:sp>
        <p:nvSpPr>
          <p:cNvPr id="8" name="TextBox 7">
            <a:extLst>
              <a:ext uri="{FF2B5EF4-FFF2-40B4-BE49-F238E27FC236}">
                <a16:creationId xmlns:a16="http://schemas.microsoft.com/office/drawing/2014/main" id="{7DF586EE-345C-4113-8F29-F3675010E8A7}"/>
              </a:ext>
            </a:extLst>
          </p:cNvPr>
          <p:cNvSpPr txBox="1"/>
          <p:nvPr/>
        </p:nvSpPr>
        <p:spPr>
          <a:xfrm>
            <a:off x="221715" y="1432365"/>
            <a:ext cx="7474920" cy="2970685"/>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परिवार बसोबास नगर्ने तर परिवारले प्रयोग गर्ने स्थायी प्रकृति र अन्य प्रयोग समेत हुन सक्ने धन्सार, मतान, मचान, खोलमा, याक्सा, गुहाली आदि बालि भण्डारण गर्ने वा पशुपन्छी राख्ने घर वा गोठ रहेछ भने यस अन्तर्गत राखी सम्बन्धित महलमा कोड </a:t>
            </a:r>
            <a:r>
              <a:rPr lang="en-US" sz="2800" dirty="0">
                <a:solidFill>
                  <a:srgbClr val="0070C0"/>
                </a:solidFill>
                <a:cs typeface="Kalimati" panose="00000400000000000000" pitchFamily="2"/>
              </a:rPr>
              <a:t>10</a:t>
            </a:r>
            <a:r>
              <a:rPr lang="en-US" sz="32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लेख्नुपर्दछ । </a:t>
            </a:r>
          </a:p>
        </p:txBody>
      </p:sp>
      <p:sp>
        <p:nvSpPr>
          <p:cNvPr id="9" name="TextBox 8">
            <a:extLst>
              <a:ext uri="{FF2B5EF4-FFF2-40B4-BE49-F238E27FC236}">
                <a16:creationId xmlns:a16="http://schemas.microsoft.com/office/drawing/2014/main" id="{BFFAA368-947B-4C7E-B9D7-2F1BB2A0CE66}"/>
              </a:ext>
            </a:extLst>
          </p:cNvPr>
          <p:cNvSpPr txBox="1"/>
          <p:nvPr/>
        </p:nvSpPr>
        <p:spPr>
          <a:xfrm>
            <a:off x="60960" y="815949"/>
            <a:ext cx="12252960" cy="646331"/>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गोठ</a:t>
            </a:r>
            <a:r>
              <a:rPr lang="en-US" sz="36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धन्सार</a:t>
            </a:r>
            <a:r>
              <a:rPr lang="en-US" sz="36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मतान (कोड </a:t>
            </a:r>
            <a:r>
              <a:rPr lang="en-US" sz="2800" b="1" dirty="0">
                <a:solidFill>
                  <a:srgbClr val="142DAC"/>
                </a:solidFill>
                <a:latin typeface="Times New Rom B" pitchFamily="2" charset="0"/>
                <a:ea typeface="Tahoma" panose="020B0604030504040204" pitchFamily="34" charset="0"/>
                <a:cs typeface="Tahoma" panose="020B0604030504040204" pitchFamily="34" charset="0"/>
              </a:rPr>
              <a:t>10</a:t>
            </a:r>
            <a:r>
              <a:rPr lang="ne-NP" sz="2800" b="1" dirty="0">
                <a:solidFill>
                  <a:srgbClr val="142DAC"/>
                </a:solidFill>
                <a:latin typeface="Kokila" panose="020B0604020202020204" pitchFamily="34" charset="0"/>
                <a:ea typeface="+mj-ea"/>
                <a:cs typeface="Kalimati" panose="00000400000000000000" pitchFamily="2"/>
              </a:rPr>
              <a:t>) </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0" name="TextBox 9">
            <a:extLst>
              <a:ext uri="{FF2B5EF4-FFF2-40B4-BE49-F238E27FC236}">
                <a16:creationId xmlns:a16="http://schemas.microsoft.com/office/drawing/2014/main" id="{56E3FC1D-2EB1-4725-BA80-823AF967656E}"/>
              </a:ext>
            </a:extLst>
          </p:cNvPr>
          <p:cNvSpPr txBox="1"/>
          <p:nvPr/>
        </p:nvSpPr>
        <p:spPr>
          <a:xfrm>
            <a:off x="221715" y="4448908"/>
            <a:ext cx="11153918" cy="1708160"/>
          </a:xfrm>
          <a:prstGeom prst="rect">
            <a:avLst/>
          </a:prstGeom>
          <a:noFill/>
        </p:spPr>
        <p:txBody>
          <a:bodyPr wrap="square">
            <a:spAutoFit/>
          </a:bodyPr>
          <a:lstStyle/>
          <a:p>
            <a:pPr marL="401638" indent="-40163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तर अस्थायी प्रकृतिका गोठ/मतान/धन्सारको गणना गर्नुपर्दैन । जस्तैः बर्षे तथा हिउँदे प्रकृतिका गोठ टहराहरू, एक तले खरका गोठहरू, खाँबो गाडेर मात्र छानो राखेर बनाएका छाप्राहरु आदि गणना गर्नु पर्दैन ।</a:t>
            </a:r>
          </a:p>
        </p:txBody>
      </p:sp>
      <p:pic>
        <p:nvPicPr>
          <p:cNvPr id="3" name="Picture 2">
            <a:extLst>
              <a:ext uri="{FF2B5EF4-FFF2-40B4-BE49-F238E27FC236}">
                <a16:creationId xmlns:a16="http://schemas.microsoft.com/office/drawing/2014/main" id="{C2A10F69-0827-4195-8B51-FA09004F8316}"/>
              </a:ext>
            </a:extLst>
          </p:cNvPr>
          <p:cNvPicPr>
            <a:picLocks noChangeAspect="1"/>
          </p:cNvPicPr>
          <p:nvPr/>
        </p:nvPicPr>
        <p:blipFill rotWithShape="1">
          <a:blip r:embed="rId2"/>
          <a:srcRect l="36611" t="33161" b="14596"/>
          <a:stretch/>
        </p:blipFill>
        <p:spPr>
          <a:xfrm>
            <a:off x="7886391" y="1504035"/>
            <a:ext cx="3880521" cy="2121407"/>
          </a:xfrm>
          <a:prstGeom prst="rect">
            <a:avLst/>
          </a:prstGeom>
        </p:spPr>
      </p:pic>
    </p:spTree>
    <p:extLst>
      <p:ext uri="{BB962C8B-B14F-4D97-AF65-F5344CB8AC3E}">
        <p14:creationId xmlns:p14="http://schemas.microsoft.com/office/powerpoint/2010/main" val="1593672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8060" y="6408893"/>
            <a:ext cx="901088" cy="437868"/>
          </a:xfrm>
        </p:spPr>
        <p:txBody>
          <a:bodyPr/>
          <a:lstStyle/>
          <a:p>
            <a:fld id="{2840B2E4-A264-431E-ABDE-38E3BCDA5876}" type="slidenum">
              <a:rPr lang="en-US" smtClean="0"/>
              <a:pPr/>
              <a:t>33</a:t>
            </a:fld>
            <a:endParaRPr lang="en-US" dirty="0"/>
          </a:p>
        </p:txBody>
      </p:sp>
      <p:sp>
        <p:nvSpPr>
          <p:cNvPr id="8" name="TextBox 7">
            <a:extLst>
              <a:ext uri="{FF2B5EF4-FFF2-40B4-BE49-F238E27FC236}">
                <a16:creationId xmlns:a16="http://schemas.microsoft.com/office/drawing/2014/main" id="{11E027D0-AD0B-46F2-94CE-72F4B8651D2D}"/>
              </a:ext>
            </a:extLst>
          </p:cNvPr>
          <p:cNvSpPr txBox="1"/>
          <p:nvPr/>
        </p:nvSpPr>
        <p:spPr>
          <a:xfrm>
            <a:off x="165328" y="614820"/>
            <a:ext cx="12192000" cy="1526187"/>
          </a:xfrm>
          <a:prstGeom prst="rect">
            <a:avLst/>
          </a:prstGeom>
          <a:noFill/>
        </p:spPr>
        <p:txBody>
          <a:bodyPr wrap="square">
            <a:spAutoFit/>
          </a:bodyPr>
          <a:lstStyle/>
          <a:p>
            <a:pPr algn="ctr">
              <a:lnSpc>
                <a:spcPts val="3800"/>
              </a:lnSpc>
            </a:pPr>
            <a:r>
              <a:rPr lang="ne-NP" sz="2800" b="1" dirty="0">
                <a:solidFill>
                  <a:srgbClr val="142DAC"/>
                </a:solidFill>
                <a:latin typeface="Kokila" panose="020B0604020202020204" pitchFamily="34" charset="0"/>
                <a:ea typeface="+mj-ea"/>
                <a:cs typeface="Kalimati" panose="00000400000000000000" pitchFamily="2"/>
              </a:rPr>
              <a:t>अन्य (कोड </a:t>
            </a:r>
            <a:r>
              <a:rPr lang="en-US" sz="2800" b="1" dirty="0">
                <a:solidFill>
                  <a:srgbClr val="142DAC"/>
                </a:solidFill>
                <a:latin typeface="Times New Rom B" pitchFamily="2" charset="0"/>
                <a:ea typeface="+mj-ea"/>
                <a:cs typeface="Kalimati" panose="00000400000000000000" pitchFamily="2"/>
              </a:rPr>
              <a:t>11</a:t>
            </a:r>
            <a:r>
              <a:rPr lang="ne-NP" sz="2800" b="1" dirty="0">
                <a:solidFill>
                  <a:srgbClr val="142DAC"/>
                </a:solidFill>
                <a:latin typeface="Kokila" panose="020B0604020202020204" pitchFamily="34" charset="0"/>
                <a:ea typeface="+mj-ea"/>
                <a:cs typeface="Kalimati" panose="00000400000000000000" pitchFamily="2"/>
              </a:rPr>
              <a:t>) </a:t>
            </a:r>
          </a:p>
          <a:p>
            <a:pPr marL="285750" indent="-285750">
              <a:lnSpc>
                <a:spcPts val="3800"/>
              </a:lnSpc>
              <a:buFont typeface="Arial" panose="020B0604020202020204" pitchFamily="34" charset="0"/>
              <a:buChar char="•"/>
            </a:pPr>
            <a:r>
              <a:rPr lang="ne-NP" sz="2400" dirty="0">
                <a:cs typeface="Kalimati" panose="00000400000000000000" pitchFamily="2"/>
              </a:rPr>
              <a:t>माथि उल्लेख गरिएका प्रयोग बाहेक भिन्न प्रकारका प्रयोग का लागि मुख्यरूपमा प्रयोग भएको</a:t>
            </a:r>
            <a:r>
              <a:rPr lang="en-US" sz="2400" dirty="0">
                <a:cs typeface="Kalimati" panose="00000400000000000000" pitchFamily="2"/>
              </a:rPr>
              <a:t> </a:t>
            </a:r>
            <a:r>
              <a:rPr lang="ne-NP" sz="2400" dirty="0">
                <a:cs typeface="Kalimati" panose="00000400000000000000" pitchFamily="2"/>
              </a:rPr>
              <a:t>घर रहेछ भने अन्य प्रयोग अन्तर्गत राखी सम्बन्धित महलमा कोड </a:t>
            </a:r>
            <a:r>
              <a:rPr lang="en-US" sz="2800" b="1" dirty="0">
                <a:solidFill>
                  <a:srgbClr val="0070C0"/>
                </a:solidFill>
                <a:latin typeface="Times New Rom B" pitchFamily="2" charset="0"/>
                <a:ea typeface="+mj-ea"/>
                <a:cs typeface="Kalimati" panose="00000400000000000000" pitchFamily="2"/>
              </a:rPr>
              <a:t>11</a:t>
            </a:r>
            <a:r>
              <a:rPr lang="ne-NP" sz="2400" dirty="0">
                <a:cs typeface="Kalimati" panose="00000400000000000000" pitchFamily="2"/>
              </a:rPr>
              <a:t> लेख्नुपर्दछ।</a:t>
            </a:r>
            <a:r>
              <a:rPr lang="en-US" sz="2400" dirty="0">
                <a:cs typeface="Kalimati" panose="00000400000000000000" pitchFamily="2"/>
              </a:rPr>
              <a:t> </a:t>
            </a:r>
            <a:r>
              <a:rPr lang="ne-NP" sz="2400" dirty="0">
                <a:cs typeface="Kalimati" panose="00000400000000000000" pitchFamily="2"/>
              </a:rPr>
              <a:t>जस्तैः</a:t>
            </a:r>
            <a:r>
              <a:rPr lang="en-US" sz="2400" dirty="0">
                <a:cs typeface="Kalimati" panose="00000400000000000000" pitchFamily="2"/>
              </a:rPr>
              <a:t> </a:t>
            </a:r>
            <a:r>
              <a:rPr lang="ne-NP" sz="2400" dirty="0">
                <a:cs typeface="Kalimati" panose="00000400000000000000" pitchFamily="2"/>
              </a:rPr>
              <a:t>भान्साघर ।</a:t>
            </a:r>
          </a:p>
        </p:txBody>
      </p:sp>
      <p:sp>
        <p:nvSpPr>
          <p:cNvPr id="5" name="TextBox 4">
            <a:extLst>
              <a:ext uri="{FF2B5EF4-FFF2-40B4-BE49-F238E27FC236}">
                <a16:creationId xmlns:a16="http://schemas.microsoft.com/office/drawing/2014/main" id="{EB35399C-74C7-4C40-A406-0FD17B2CE05D}"/>
              </a:ext>
            </a:extLst>
          </p:cNvPr>
          <p:cNvSpPr txBox="1"/>
          <p:nvPr/>
        </p:nvSpPr>
        <p:spPr>
          <a:xfrm>
            <a:off x="165328" y="2444128"/>
            <a:ext cx="9822176" cy="3031599"/>
          </a:xfrm>
          <a:prstGeom prst="rect">
            <a:avLst/>
          </a:prstGeom>
          <a:noFill/>
        </p:spPr>
        <p:txBody>
          <a:bodyPr wrap="square">
            <a:spAutoFit/>
          </a:bodyPr>
          <a:lstStyle/>
          <a:p>
            <a:pPr algn="ctr"/>
            <a:r>
              <a:rPr lang="en-US" sz="2800" b="1" dirty="0">
                <a:cs typeface="Kalimati" panose="00000400000000000000" pitchFamily="2"/>
              </a:rPr>
              <a:t>                           </a:t>
            </a:r>
            <a:r>
              <a:rPr lang="ne-NP" sz="2800" b="1" dirty="0">
                <a:cs typeface="Kalimati" panose="00000400000000000000" pitchFamily="2"/>
              </a:rPr>
              <a:t>खाली घर (कोड</a:t>
            </a:r>
            <a:r>
              <a:rPr lang="en-US" sz="2800" b="1" dirty="0">
                <a:cs typeface="Kalimati" panose="00000400000000000000" pitchFamily="2"/>
              </a:rPr>
              <a:t> </a:t>
            </a:r>
            <a:r>
              <a:rPr lang="en-US" sz="2800" b="1" dirty="0">
                <a:solidFill>
                  <a:srgbClr val="0070C0"/>
                </a:solidFill>
                <a:latin typeface="Times New Rom B" pitchFamily="2" charset="0"/>
                <a:cs typeface="Kalimati" panose="00000400000000000000" pitchFamily="2"/>
              </a:rPr>
              <a:t>12</a:t>
            </a:r>
            <a:r>
              <a:rPr lang="ne-NP" sz="2800" b="1" dirty="0">
                <a:cs typeface="Kalimati" panose="00000400000000000000" pitchFamily="2"/>
              </a:rPr>
              <a:t>) </a:t>
            </a:r>
            <a:endParaRPr lang="ne-NP" sz="2800" dirty="0">
              <a:cs typeface="Kalimati" panose="00000400000000000000" pitchFamily="2"/>
            </a:endParaRPr>
          </a:p>
          <a:p>
            <a:pPr marL="344488" indent="-344488" algn="just">
              <a:lnSpc>
                <a:spcPct val="150000"/>
              </a:lnSpc>
              <a:spcBef>
                <a:spcPts val="600"/>
              </a:spcBef>
              <a:spcAft>
                <a:spcPts val="600"/>
              </a:spcAft>
              <a:buFont typeface="Arial" panose="020B0604020202020204" pitchFamily="34" charset="0"/>
              <a:buChar char="•"/>
            </a:pPr>
            <a:r>
              <a:rPr lang="ne-NP" sz="2300" b="1">
                <a:solidFill>
                  <a:srgbClr val="142DAC"/>
                </a:solidFill>
                <a:latin typeface="Kokila" panose="020B0604020202020204" pitchFamily="34" charset="0"/>
                <a:ea typeface="+mj-ea"/>
                <a:cs typeface="Kalimati" panose="00000400000000000000" pitchFamily="2"/>
              </a:rPr>
              <a:t>जनगणनाको </a:t>
            </a:r>
            <a:r>
              <a:rPr lang="ne-NP" sz="2300" b="1" dirty="0">
                <a:solidFill>
                  <a:srgbClr val="142DAC"/>
                </a:solidFill>
                <a:latin typeface="Kokila" panose="020B0604020202020204" pitchFamily="34" charset="0"/>
                <a:ea typeface="+mj-ea"/>
                <a:cs typeface="Kalimati" panose="00000400000000000000" pitchFamily="2"/>
              </a:rPr>
              <a:t>समयमा </a:t>
            </a:r>
            <a:r>
              <a:rPr lang="ne-NP" sz="2300" b="1">
                <a:solidFill>
                  <a:srgbClr val="142DAC"/>
                </a:solidFill>
                <a:latin typeface="Kokila" panose="020B0604020202020204" pitchFamily="34" charset="0"/>
                <a:ea typeface="+mj-ea"/>
                <a:cs typeface="Kalimati" panose="00000400000000000000" pitchFamily="2"/>
              </a:rPr>
              <a:t>कुनै घरको </a:t>
            </a:r>
            <a:r>
              <a:rPr lang="ne-NP" sz="2300" b="1" dirty="0">
                <a:solidFill>
                  <a:srgbClr val="142DAC"/>
                </a:solidFill>
                <a:latin typeface="Kokila" panose="020B0604020202020204" pitchFamily="34" charset="0"/>
                <a:ea typeface="+mj-ea"/>
                <a:cs typeface="Kalimati" panose="00000400000000000000" pitchFamily="2"/>
              </a:rPr>
              <a:t>निर्माणको काम सम्पन्न भएको </a:t>
            </a:r>
            <a:r>
              <a:rPr lang="ne-NP" sz="2300" b="1">
                <a:solidFill>
                  <a:srgbClr val="142DAC"/>
                </a:solidFill>
                <a:latin typeface="Kokila" panose="020B0604020202020204" pitchFamily="34" charset="0"/>
                <a:ea typeface="+mj-ea"/>
                <a:cs typeface="Kalimati" panose="00000400000000000000" pitchFamily="2"/>
              </a:rPr>
              <a:t>तर </a:t>
            </a:r>
          </a:p>
          <a:p>
            <a:pPr marL="280988" algn="just">
              <a:lnSpc>
                <a:spcPct val="150000"/>
              </a:lnSpc>
              <a:spcBef>
                <a:spcPts val="600"/>
              </a:spcBef>
              <a:spcAft>
                <a:spcPts val="600"/>
              </a:spcAft>
            </a:pPr>
            <a:r>
              <a:rPr lang="ne-NP" sz="2300" b="1">
                <a:solidFill>
                  <a:srgbClr val="142DAC"/>
                </a:solidFill>
                <a:latin typeface="Kokila" panose="020B0604020202020204" pitchFamily="34" charset="0"/>
                <a:ea typeface="+mj-ea"/>
                <a:cs typeface="Kalimati" panose="00000400000000000000" pitchFamily="2"/>
              </a:rPr>
              <a:t>कुनै </a:t>
            </a:r>
            <a:r>
              <a:rPr lang="ne-NP" sz="2300" b="1" dirty="0">
                <a:solidFill>
                  <a:srgbClr val="142DAC"/>
                </a:solidFill>
                <a:latin typeface="Kokila" panose="020B0604020202020204" pitchFamily="34" charset="0"/>
                <a:ea typeface="+mj-ea"/>
                <a:cs typeface="Kalimati" panose="00000400000000000000" pitchFamily="2"/>
              </a:rPr>
              <a:t>पनि </a:t>
            </a:r>
            <a:r>
              <a:rPr lang="ne-NP" sz="2300" b="1">
                <a:solidFill>
                  <a:srgbClr val="142DAC"/>
                </a:solidFill>
                <a:latin typeface="Kokila" panose="020B0604020202020204" pitchFamily="34" charset="0"/>
                <a:ea typeface="+mj-ea"/>
                <a:cs typeface="Kalimati" panose="00000400000000000000" pitchFamily="2"/>
              </a:rPr>
              <a:t>प्रयोगमा</a:t>
            </a:r>
            <a:r>
              <a:rPr lang="en-US" sz="2300" b="1">
                <a:solidFill>
                  <a:srgbClr val="142DAC"/>
                </a:solidFill>
                <a:latin typeface="Kokila" panose="020B0604020202020204" pitchFamily="34" charset="0"/>
                <a:ea typeface="+mj-ea"/>
                <a:cs typeface="Kalimati" panose="00000400000000000000" pitchFamily="2"/>
              </a:rPr>
              <a:t> </a:t>
            </a:r>
            <a:r>
              <a:rPr lang="ne-NP" sz="2300" b="1">
                <a:solidFill>
                  <a:srgbClr val="142DAC"/>
                </a:solidFill>
                <a:latin typeface="Kokila" panose="020B0604020202020204" pitchFamily="34" charset="0"/>
                <a:ea typeface="+mj-ea"/>
                <a:cs typeface="Kalimati" panose="00000400000000000000" pitchFamily="2"/>
              </a:rPr>
              <a:t> नआइसकेको वा</a:t>
            </a:r>
          </a:p>
          <a:p>
            <a:pPr marL="344488" indent="-344488" algn="just">
              <a:lnSpc>
                <a:spcPct val="150000"/>
              </a:lnSpc>
              <a:spcBef>
                <a:spcPts val="600"/>
              </a:spcBef>
              <a:spcAft>
                <a:spcPts val="600"/>
              </a:spcAft>
              <a:buFont typeface="Arial" panose="020B0604020202020204" pitchFamily="34" charset="0"/>
              <a:buChar char="•"/>
            </a:pPr>
            <a:r>
              <a:rPr lang="ne-NP" sz="2300" b="1">
                <a:solidFill>
                  <a:srgbClr val="142DAC"/>
                </a:solidFill>
                <a:latin typeface="Kokila" panose="020B0604020202020204" pitchFamily="34" charset="0"/>
                <a:ea typeface="+mj-ea"/>
                <a:cs typeface="Kalimati" panose="00000400000000000000" pitchFamily="2"/>
              </a:rPr>
              <a:t>पहिले प्रयोगमा आइसकेको तर हाल </a:t>
            </a:r>
            <a:r>
              <a:rPr lang="ne-NP" sz="2300" b="1" dirty="0">
                <a:solidFill>
                  <a:srgbClr val="142DAC"/>
                </a:solidFill>
                <a:latin typeface="Kokila" panose="020B0604020202020204" pitchFamily="34" charset="0"/>
                <a:ea typeface="+mj-ea"/>
                <a:cs typeface="Kalimati" panose="00000400000000000000" pitchFamily="2"/>
              </a:rPr>
              <a:t>कुनै प्रयोगमा नभई खाली रहेको तर </a:t>
            </a:r>
            <a:r>
              <a:rPr lang="ne-NP" sz="2300" b="1">
                <a:solidFill>
                  <a:srgbClr val="142DAC"/>
                </a:solidFill>
                <a:latin typeface="Kokila" panose="020B0604020202020204" pitchFamily="34" charset="0"/>
                <a:ea typeface="+mj-ea"/>
                <a:cs typeface="Kalimati" panose="00000400000000000000" pitchFamily="2"/>
              </a:rPr>
              <a:t>पुनः प्रयोगमा आउन सक्ने खालको घर</a:t>
            </a:r>
            <a:endParaRPr lang="ne-NP" sz="2400" dirty="0">
              <a:cs typeface="Kalimati" panose="00000400000000000000" pitchFamily="2"/>
            </a:endParaRPr>
          </a:p>
        </p:txBody>
      </p:sp>
      <p:pic>
        <p:nvPicPr>
          <p:cNvPr id="6" name="Picture 2" descr="D:\CBS PPT\Downloads\1-6.jpg">
            <a:extLst>
              <a:ext uri="{FF2B5EF4-FFF2-40B4-BE49-F238E27FC236}">
                <a16:creationId xmlns:a16="http://schemas.microsoft.com/office/drawing/2014/main" id="{2350CDBB-6C10-4D69-8EC4-36BCD190875F}"/>
              </a:ext>
            </a:extLst>
          </p:cNvPr>
          <p:cNvPicPr>
            <a:picLocks noChangeAspect="1" noChangeArrowheads="1"/>
          </p:cNvPicPr>
          <p:nvPr/>
        </p:nvPicPr>
        <p:blipFill>
          <a:blip r:embed="rId2" cstate="print"/>
          <a:srcRect l="2583" r="16250" b="-4035"/>
          <a:stretch>
            <a:fillRect/>
          </a:stretch>
        </p:blipFill>
        <p:spPr bwMode="auto">
          <a:xfrm>
            <a:off x="9630698" y="2666884"/>
            <a:ext cx="2479118" cy="183766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TextBox 8">
            <a:extLst>
              <a:ext uri="{FF2B5EF4-FFF2-40B4-BE49-F238E27FC236}">
                <a16:creationId xmlns:a16="http://schemas.microsoft.com/office/drawing/2014/main" id="{54A4DDD8-92CE-4E3F-8B4E-DE9B2344F491}"/>
              </a:ext>
            </a:extLst>
          </p:cNvPr>
          <p:cNvSpPr txBox="1"/>
          <p:nvPr/>
        </p:nvSpPr>
        <p:spPr>
          <a:xfrm>
            <a:off x="165328" y="5475727"/>
            <a:ext cx="11278595" cy="1154162"/>
          </a:xfrm>
          <a:prstGeom prst="rect">
            <a:avLst/>
          </a:prstGeom>
          <a:noFill/>
        </p:spPr>
        <p:txBody>
          <a:bodyPr wrap="square">
            <a:spAutoFit/>
          </a:bodyPr>
          <a:lstStyle/>
          <a:p>
            <a:pPr marL="344488" indent="-344488" algn="just">
              <a:lnSpc>
                <a:spcPct val="150000"/>
              </a:lnSpc>
              <a:spcBef>
                <a:spcPts val="600"/>
              </a:spcBef>
              <a:spcAft>
                <a:spcPts val="600"/>
              </a:spcAft>
              <a:buFont typeface="Arial" panose="020B0604020202020204" pitchFamily="34" charset="0"/>
              <a:buChar char="•"/>
            </a:pPr>
            <a:r>
              <a:rPr lang="ne-NP" sz="2400" b="1">
                <a:latin typeface="Kokila" panose="020B0604020202020204" pitchFamily="34" charset="0"/>
                <a:ea typeface="+mj-ea"/>
                <a:cs typeface="Kalimati" panose="00000400000000000000" pitchFamily="2"/>
              </a:rPr>
              <a:t>खाली </a:t>
            </a:r>
            <a:r>
              <a:rPr lang="ne-NP" sz="2400" b="1" dirty="0">
                <a:latin typeface="Kokila" panose="020B0604020202020204" pitchFamily="34" charset="0"/>
                <a:ea typeface="+mj-ea"/>
                <a:cs typeface="Kalimati" panose="00000400000000000000" pitchFamily="2"/>
              </a:rPr>
              <a:t>छोडेको तर भत्केर पुनः प्रयोगमा आउन नसक्ने खालको</a:t>
            </a:r>
            <a:r>
              <a:rPr lang="en-US" sz="2400" b="1" dirty="0">
                <a:latin typeface="Kokila" panose="020B0604020202020204" pitchFamily="34" charset="0"/>
                <a:ea typeface="+mj-ea"/>
                <a:cs typeface="Kalimati" panose="00000400000000000000" pitchFamily="2"/>
              </a:rPr>
              <a:t> </a:t>
            </a:r>
            <a:r>
              <a:rPr lang="ne-NP" sz="2400" b="1" dirty="0">
                <a:latin typeface="Kokila" panose="020B0604020202020204" pitchFamily="34" charset="0"/>
                <a:ea typeface="+mj-ea"/>
                <a:cs typeface="Kalimati" panose="00000400000000000000" pitchFamily="2"/>
              </a:rPr>
              <a:t>घर रहेछ भने उक्त घरको विवरण लिनुपर्दैन ।</a:t>
            </a:r>
          </a:p>
        </p:txBody>
      </p:sp>
    </p:spTree>
    <p:extLst>
      <p:ext uri="{BB962C8B-B14F-4D97-AF65-F5344CB8AC3E}">
        <p14:creationId xmlns:p14="http://schemas.microsoft.com/office/powerpoint/2010/main" val="2059827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pPr algn="r"/>
            <a:fld id="{2840B2E4-A264-431E-ABDE-38E3BCDA5876}" type="slidenum">
              <a:rPr lang="en-US" smtClean="0"/>
              <a:pPr algn="r"/>
              <a:t>34</a:t>
            </a:fld>
            <a:endParaRPr lang="en-US" dirty="0"/>
          </a:p>
        </p:txBody>
      </p:sp>
      <p:sp>
        <p:nvSpPr>
          <p:cNvPr id="8" name="TextBox 7">
            <a:extLst>
              <a:ext uri="{FF2B5EF4-FFF2-40B4-BE49-F238E27FC236}">
                <a16:creationId xmlns:a16="http://schemas.microsoft.com/office/drawing/2014/main" id="{35A69481-9C9A-467C-A921-F914D20B0629}"/>
              </a:ext>
            </a:extLst>
          </p:cNvPr>
          <p:cNvSpPr txBox="1"/>
          <p:nvPr/>
        </p:nvSpPr>
        <p:spPr>
          <a:xfrm>
            <a:off x="-1" y="1271855"/>
            <a:ext cx="10935439" cy="5532284"/>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गणना गरिएको घरमा एउटै भान्सामा खाने कतिवटा परिवारको बसोवास रहेको छ सो संख्या यकिन गरी यस महलमा उल्लेख गर्नुपर्दछ । </a:t>
            </a:r>
            <a:endParaRPr lang="en-US" sz="2400" dirty="0">
              <a:cs typeface="Kalimati" panose="00000400000000000000" pitchFamily="2"/>
            </a:endParaRPr>
          </a:p>
          <a:p>
            <a:pPr marL="401638" indent="-344488" algn="just">
              <a:lnSpc>
                <a:spcPct val="150000"/>
              </a:lnSpc>
              <a:spcBef>
                <a:spcPts val="600"/>
              </a:spcBef>
              <a:spcAft>
                <a:spcPts val="600"/>
              </a:spcAft>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कुनै घरमा २ </a:t>
            </a:r>
            <a:r>
              <a:rPr lang="ne-NP" sz="2400" b="1" dirty="0">
                <a:solidFill>
                  <a:srgbClr val="142DAC"/>
                </a:solidFill>
                <a:latin typeface="Kokila" panose="020B0604020202020204" pitchFamily="34" charset="0"/>
                <a:ea typeface="+mj-ea"/>
                <a:cs typeface="Kalimati" panose="00000400000000000000" pitchFamily="2"/>
              </a:rPr>
              <a:t>वटा भान्सामा खाने परिवारको बसोवास रहेछ </a:t>
            </a:r>
            <a:r>
              <a:rPr lang="ne-NP" sz="2400" b="1">
                <a:solidFill>
                  <a:srgbClr val="142DAC"/>
                </a:solidFill>
                <a:latin typeface="Kokila" panose="020B0604020202020204" pitchFamily="34" charset="0"/>
                <a:ea typeface="+mj-ea"/>
                <a:cs typeface="Kalimati" panose="00000400000000000000" pitchFamily="2"/>
              </a:rPr>
              <a:t>भने </a:t>
            </a:r>
            <a:r>
              <a:rPr lang="en-US" sz="2800" b="1" dirty="0">
                <a:solidFill>
                  <a:srgbClr val="142DAC"/>
                </a:solidFill>
                <a:latin typeface="Times New Rom B" pitchFamily="2" charset="0"/>
                <a:ea typeface="+mj-ea"/>
                <a:cs typeface="Kalimati" panose="00000400000000000000" pitchFamily="2"/>
              </a:rPr>
              <a:t>2</a:t>
            </a:r>
            <a:r>
              <a:rPr lang="ne-NP" sz="2400" b="1">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लेख्नुपर्दछ । एक घरको सूची उतारी सकेपछि अर्को </a:t>
            </a:r>
            <a:r>
              <a:rPr lang="ne-NP" sz="2400" b="1">
                <a:solidFill>
                  <a:srgbClr val="142DAC"/>
                </a:solidFill>
                <a:latin typeface="Kokila" panose="020B0604020202020204" pitchFamily="34" charset="0"/>
                <a:ea typeface="+mj-ea"/>
                <a:cs typeface="Kalimati" panose="00000400000000000000" pitchFamily="2"/>
              </a:rPr>
              <a:t>घरमा बस्ने परिवारको संख्या सम्वन्धित लहरमा  </a:t>
            </a:r>
            <a:r>
              <a:rPr lang="ne-NP" sz="2400" b="1" dirty="0">
                <a:solidFill>
                  <a:srgbClr val="142DAC"/>
                </a:solidFill>
                <a:latin typeface="Kokila" panose="020B0604020202020204" pitchFamily="34" charset="0"/>
                <a:ea typeface="+mj-ea"/>
                <a:cs typeface="Kalimati" panose="00000400000000000000" pitchFamily="2"/>
              </a:rPr>
              <a:t>लेख्नुपर्दछ । </a:t>
            </a:r>
            <a:endParaRPr lang="en-US" sz="2400" b="1" dirty="0">
              <a:solidFill>
                <a:srgbClr val="142DAC"/>
              </a:solidFill>
              <a:latin typeface="Kokila" panose="020B0604020202020204" pitchFamily="34" charset="0"/>
              <a:ea typeface="+mj-ea"/>
              <a:cs typeface="Kalimati" panose="00000400000000000000" pitchFamily="2"/>
            </a:endParaRPr>
          </a:p>
          <a:p>
            <a:pPr marL="285750" indent="-285750" algn="just">
              <a:lnSpc>
                <a:spcPct val="150000"/>
              </a:lnSpc>
              <a:buFont typeface="Arial" panose="020B0604020202020204" pitchFamily="34" charset="0"/>
              <a:buChar char="•"/>
            </a:pPr>
            <a:r>
              <a:rPr lang="ne-NP" sz="2400" dirty="0">
                <a:cs typeface="Kalimati" panose="00000400000000000000" pitchFamily="2"/>
              </a:rPr>
              <a:t>विभिन्न घरमा फरक फरक संख्यामा परिवार बसोवास गरेका हुन सक्दछन् । सूचीकरण फाराममा विवरण संकलन गर्न खोजिएको घरमा जति परिवार बस्दछन् सो संख्या सम्बन्धित महलमा लेख्नुपर्दछ । </a:t>
            </a:r>
            <a:endParaRPr lang="en-US" sz="2400" dirty="0">
              <a:cs typeface="Kalimati" panose="00000400000000000000" pitchFamily="2"/>
            </a:endParaRPr>
          </a:p>
          <a:p>
            <a:pPr marL="339725" indent="-339725"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परिवार नबसेको घरमा परिवार संख्या</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 </a:t>
            </a:r>
            <a:r>
              <a:rPr lang="en-US" sz="2800" b="1" dirty="0">
                <a:solidFill>
                  <a:srgbClr val="142DAC"/>
                </a:solidFill>
                <a:latin typeface="Times New Rom B" pitchFamily="2" charset="0"/>
                <a:ea typeface="+mj-ea"/>
                <a:cs typeface="Kalimati" panose="00000400000000000000" pitchFamily="2"/>
              </a:rPr>
              <a:t>0</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 लेख्नुपर्दछ र घरको अन्य विवरण भर्नुपर्दैन ।</a:t>
            </a:r>
          </a:p>
        </p:txBody>
      </p:sp>
      <p:sp>
        <p:nvSpPr>
          <p:cNvPr id="9" name="TextBox 8">
            <a:extLst>
              <a:ext uri="{FF2B5EF4-FFF2-40B4-BE49-F238E27FC236}">
                <a16:creationId xmlns:a16="http://schemas.microsoft.com/office/drawing/2014/main" id="{214D072D-A993-4FDA-BF64-661A2C40170F}"/>
              </a:ext>
            </a:extLst>
          </p:cNvPr>
          <p:cNvSpPr txBox="1"/>
          <p:nvPr/>
        </p:nvSpPr>
        <p:spPr>
          <a:xfrm>
            <a:off x="73152" y="748635"/>
            <a:ext cx="11816412"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४</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घरमा कति परिवार बस्नुहुन्छ ?</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(अलग अलग भान्सा भएको)</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A37E86F9-A863-45E7-B3EC-161E9D1E5E8F}"/>
              </a:ext>
            </a:extLst>
          </p:cNvPr>
          <p:cNvPicPr>
            <a:picLocks noChangeAspect="1"/>
          </p:cNvPicPr>
          <p:nvPr/>
        </p:nvPicPr>
        <p:blipFill rotWithShape="1">
          <a:blip r:embed="rId2"/>
          <a:srcRect l="11189" b="2095"/>
          <a:stretch/>
        </p:blipFill>
        <p:spPr>
          <a:xfrm>
            <a:off x="11046924" y="889720"/>
            <a:ext cx="984504" cy="5333030"/>
          </a:xfrm>
          <a:prstGeom prst="rect">
            <a:avLst/>
          </a:prstGeom>
        </p:spPr>
      </p:pic>
      <p:sp>
        <p:nvSpPr>
          <p:cNvPr id="10" name="TextBox 9">
            <a:extLst>
              <a:ext uri="{FF2B5EF4-FFF2-40B4-BE49-F238E27FC236}">
                <a16:creationId xmlns:a16="http://schemas.microsoft.com/office/drawing/2014/main" id="{5A300142-75BD-4015-8B24-A5FF0FB85D5E}"/>
              </a:ext>
            </a:extLst>
          </p:cNvPr>
          <p:cNvSpPr txBox="1"/>
          <p:nvPr/>
        </p:nvSpPr>
        <p:spPr>
          <a:xfrm>
            <a:off x="11176440" y="4652059"/>
            <a:ext cx="2031117" cy="523220"/>
          </a:xfrm>
          <a:prstGeom prst="rect">
            <a:avLst/>
          </a:prstGeom>
          <a:noFill/>
        </p:spPr>
        <p:txBody>
          <a:bodyPr wrap="square" rtlCol="0">
            <a:spAutoFit/>
          </a:bodyPr>
          <a:lstStyle/>
          <a:p>
            <a:r>
              <a:rPr lang="en-US" sz="2800">
                <a:solidFill>
                  <a:srgbClr val="0070C0"/>
                </a:solidFill>
                <a:latin typeface="Times New Rom B" pitchFamily="2" charset="0"/>
              </a:rPr>
              <a:t>  2</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2" name="TextBox 11">
            <a:extLst>
              <a:ext uri="{FF2B5EF4-FFF2-40B4-BE49-F238E27FC236}">
                <a16:creationId xmlns:a16="http://schemas.microsoft.com/office/drawing/2014/main" id="{5A300142-75BD-4015-8B24-A5FF0FB85D5E}"/>
              </a:ext>
            </a:extLst>
          </p:cNvPr>
          <p:cNvSpPr txBox="1"/>
          <p:nvPr/>
        </p:nvSpPr>
        <p:spPr>
          <a:xfrm>
            <a:off x="11176439" y="5437404"/>
            <a:ext cx="2031117" cy="523220"/>
          </a:xfrm>
          <a:prstGeom prst="rect">
            <a:avLst/>
          </a:prstGeom>
          <a:noFill/>
        </p:spPr>
        <p:txBody>
          <a:bodyPr wrap="square" rtlCol="0">
            <a:spAutoFit/>
          </a:bodyPr>
          <a:lstStyle/>
          <a:p>
            <a:r>
              <a:rPr lang="en-US" sz="2800">
                <a:solidFill>
                  <a:srgbClr val="0070C0"/>
                </a:solidFill>
                <a:latin typeface="Times New Rom B" pitchFamily="2" charset="0"/>
              </a:rPr>
              <a:t>  -</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Tree>
    <p:extLst>
      <p:ext uri="{BB962C8B-B14F-4D97-AF65-F5344CB8AC3E}">
        <p14:creationId xmlns:p14="http://schemas.microsoft.com/office/powerpoint/2010/main" val="3698107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35</a:t>
            </a:fld>
            <a:endParaRPr lang="en-US" dirty="0"/>
          </a:p>
        </p:txBody>
      </p:sp>
      <p:sp>
        <p:nvSpPr>
          <p:cNvPr id="11" name="TextBox 10">
            <a:extLst>
              <a:ext uri="{FF2B5EF4-FFF2-40B4-BE49-F238E27FC236}">
                <a16:creationId xmlns:a16="http://schemas.microsoft.com/office/drawing/2014/main" id="{C2BB1D05-5EB0-44D9-8082-318316538DE8}"/>
              </a:ext>
            </a:extLst>
          </p:cNvPr>
          <p:cNvSpPr txBox="1"/>
          <p:nvPr/>
        </p:nvSpPr>
        <p:spPr>
          <a:xfrm>
            <a:off x="53165" y="1812467"/>
            <a:ext cx="10385659" cy="4462760"/>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300" dirty="0">
                <a:cs typeface="Kalimati" panose="00000400000000000000" pitchFamily="2"/>
              </a:rPr>
              <a:t>कुनै घरमा कति वटा परिवार</a:t>
            </a:r>
            <a:r>
              <a:rPr lang="en-US" sz="2300" dirty="0">
                <a:cs typeface="Kalimati" panose="00000400000000000000" pitchFamily="2"/>
              </a:rPr>
              <a:t> </a:t>
            </a:r>
            <a:r>
              <a:rPr lang="ne-NP" sz="2300" dirty="0">
                <a:cs typeface="Kalimati" panose="00000400000000000000" pitchFamily="2"/>
              </a:rPr>
              <a:t>बस्दछन् सोही अनुसार </a:t>
            </a:r>
            <a:r>
              <a:rPr lang="ne-NP" sz="2300">
                <a:cs typeface="Kalimati" panose="00000400000000000000" pitchFamily="2"/>
              </a:rPr>
              <a:t>परिवार क्रम संख्या महल ५ क्रमानुसार लेख्नुपर्दछ </a:t>
            </a:r>
            <a:r>
              <a:rPr lang="ne-NP" sz="2300" dirty="0">
                <a:cs typeface="Kalimati" panose="00000400000000000000" pitchFamily="2"/>
              </a:rPr>
              <a:t>।</a:t>
            </a:r>
            <a:r>
              <a:rPr lang="en-US" sz="2300" dirty="0">
                <a:cs typeface="Kalimati" panose="00000400000000000000" pitchFamily="2"/>
              </a:rPr>
              <a:t> </a:t>
            </a:r>
          </a:p>
          <a:p>
            <a:pPr marL="344488" indent="-344488" algn="just">
              <a:lnSpc>
                <a:spcPct val="150000"/>
              </a:lnSpc>
              <a:spcBef>
                <a:spcPts val="600"/>
              </a:spcBef>
              <a:spcAft>
                <a:spcPts val="600"/>
              </a:spcAft>
              <a:buFont typeface="Arial" panose="020B0604020202020204" pitchFamily="34" charset="0"/>
              <a:buChar char="•"/>
            </a:pPr>
            <a:r>
              <a:rPr lang="ne-NP" sz="2400" b="1" dirty="0">
                <a:solidFill>
                  <a:srgbClr val="142DAC"/>
                </a:solidFill>
                <a:latin typeface="Kokila" panose="020B0604020202020204" pitchFamily="34" charset="0"/>
                <a:ea typeface="+mj-ea"/>
                <a:cs typeface="Kalimati" panose="00000400000000000000" pitchFamily="2"/>
              </a:rPr>
              <a:t>जस्तैः घर क्रमसंख्या </a:t>
            </a:r>
            <a:r>
              <a:rPr lang="en-US" sz="2800" b="1" dirty="0">
                <a:solidFill>
                  <a:srgbClr val="142DAC"/>
                </a:solidFill>
                <a:latin typeface="Times New Rom B" pitchFamily="2" charset="0"/>
                <a:ea typeface="+mj-ea"/>
                <a:cs typeface="Kalimati" panose="00000400000000000000" pitchFamily="2"/>
              </a:rPr>
              <a:t>1</a:t>
            </a:r>
            <a:r>
              <a:rPr lang="ne-NP" sz="2400" b="1" dirty="0">
                <a:solidFill>
                  <a:srgbClr val="142DAC"/>
                </a:solidFill>
                <a:latin typeface="Kokila" panose="020B0604020202020204" pitchFamily="34" charset="0"/>
                <a:ea typeface="+mj-ea"/>
                <a:cs typeface="Kalimati" panose="00000400000000000000" pitchFamily="2"/>
              </a:rPr>
              <a:t> मा </a:t>
            </a:r>
            <a:r>
              <a:rPr lang="en-US" sz="2800" b="1" dirty="0">
                <a:solidFill>
                  <a:srgbClr val="142DAC"/>
                </a:solidFill>
                <a:latin typeface="Times New Rom B" pitchFamily="2" charset="0"/>
                <a:ea typeface="+mj-ea"/>
                <a:cs typeface="Kalimati" panose="00000400000000000000" pitchFamily="2"/>
              </a:rPr>
              <a:t>2</a:t>
            </a:r>
            <a:r>
              <a:rPr lang="ne-NP" sz="2400" b="1" dirty="0">
                <a:solidFill>
                  <a:srgbClr val="142DAC"/>
                </a:solidFill>
                <a:latin typeface="Kokila" panose="020B0604020202020204" pitchFamily="34" charset="0"/>
                <a:ea typeface="+mj-ea"/>
                <a:cs typeface="Kalimati" panose="00000400000000000000" pitchFamily="2"/>
              </a:rPr>
              <a:t> वटा परिवारहरू बसोवास गर्ने रहेछन् भने</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यस महलमा त्यो घरमा बसोवास गर्ने परिवार क्र.सं. क्रमशः </a:t>
            </a:r>
            <a:r>
              <a:rPr lang="en-US" sz="2800" b="1" dirty="0">
                <a:solidFill>
                  <a:srgbClr val="142DAC"/>
                </a:solidFill>
                <a:latin typeface="Times New Rom B" pitchFamily="2" charset="0"/>
                <a:ea typeface="+mj-ea"/>
                <a:cs typeface="Kalimati" panose="00000400000000000000" pitchFamily="2"/>
              </a:rPr>
              <a:t>1</a:t>
            </a:r>
            <a:r>
              <a:rPr lang="ne-NP" sz="2800" b="1" dirty="0">
                <a:solidFill>
                  <a:srgbClr val="142DAC"/>
                </a:solidFill>
                <a:latin typeface="Times New Rom B" pitchFamily="2" charset="0"/>
                <a:ea typeface="+mj-ea"/>
                <a:cs typeface="Kalimati" panose="00000400000000000000" pitchFamily="2"/>
              </a:rPr>
              <a:t>, </a:t>
            </a:r>
            <a:r>
              <a:rPr lang="en-US" sz="2800" b="1" dirty="0">
                <a:solidFill>
                  <a:srgbClr val="142DAC"/>
                </a:solidFill>
                <a:latin typeface="Times New Rom B" pitchFamily="2" charset="0"/>
                <a:ea typeface="+mj-ea"/>
                <a:cs typeface="Kalimati" panose="00000400000000000000" pitchFamily="2"/>
              </a:rPr>
              <a:t>2</a:t>
            </a:r>
            <a:r>
              <a:rPr lang="ne-NP" sz="2800" b="1" dirty="0">
                <a:solidFill>
                  <a:srgbClr val="142DAC"/>
                </a:solidFill>
                <a:latin typeface="Times New Rom B" pitchFamily="2"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लेख्नुपर्दछ ।</a:t>
            </a:r>
          </a:p>
          <a:p>
            <a:pPr marL="342900" indent="-342900" algn="just">
              <a:lnSpc>
                <a:spcPct val="150000"/>
              </a:lnSpc>
              <a:buFont typeface="Arial" panose="020B0604020202020204" pitchFamily="34" charset="0"/>
              <a:buChar char="•"/>
            </a:pPr>
            <a:r>
              <a:rPr lang="ne-NP" sz="2300" b="1">
                <a:latin typeface="Kokila" panose="020B0604020202020204" pitchFamily="34" charset="0"/>
                <a:ea typeface="+mj-ea"/>
                <a:cs typeface="Kalimati" panose="00000400000000000000" pitchFamily="2"/>
              </a:rPr>
              <a:t>एउटा पनि परिवार नबस्ने घरको लागि (महल ४ मा </a:t>
            </a:r>
            <a:r>
              <a:rPr lang="en-US" sz="2300" b="1">
                <a:latin typeface="Times New Rom B" pitchFamily="2" charset="0"/>
                <a:ea typeface="+mj-ea"/>
                <a:cs typeface="Kalimati" panose="00000400000000000000" pitchFamily="2"/>
              </a:rPr>
              <a:t>0</a:t>
            </a:r>
            <a:r>
              <a:rPr lang="ne-NP" sz="2300" b="1">
                <a:latin typeface="Kokila" panose="020B0604020202020204" pitchFamily="34" charset="0"/>
                <a:ea typeface="+mj-ea"/>
                <a:cs typeface="Kalimati" panose="00000400000000000000" pitchFamily="2"/>
              </a:rPr>
              <a:t> भएको) महल ५ मा ड्यास</a:t>
            </a:r>
            <a:r>
              <a:rPr lang="en-US" sz="2300" b="1">
                <a:latin typeface="Kokila" panose="020B0604020202020204" pitchFamily="34" charset="0"/>
                <a:ea typeface="+mj-ea"/>
                <a:cs typeface="Kalimati" panose="00000400000000000000" pitchFamily="2"/>
              </a:rPr>
              <a:t>         </a:t>
            </a:r>
            <a:r>
              <a:rPr lang="ne-NP" sz="2300" b="1">
                <a:latin typeface="Kokila" panose="020B0604020202020204" pitchFamily="34" charset="0"/>
                <a:ea typeface="+mj-ea"/>
                <a:cs typeface="Kalimati" panose="00000400000000000000" pitchFamily="2"/>
              </a:rPr>
              <a:t>(–</a:t>
            </a:r>
            <a:r>
              <a:rPr lang="en-US" sz="2300" b="1">
                <a:latin typeface="Kokila" panose="020B0604020202020204" pitchFamily="34" charset="0"/>
                <a:ea typeface="+mj-ea"/>
                <a:cs typeface="Kalimati" panose="00000400000000000000" pitchFamily="2"/>
              </a:rPr>
              <a:t>)</a:t>
            </a:r>
            <a:r>
              <a:rPr lang="ne-NP" sz="2300" b="1">
                <a:latin typeface="Kokila" panose="020B0604020202020204" pitchFamily="34" charset="0"/>
                <a:ea typeface="+mj-ea"/>
                <a:cs typeface="Kalimati" panose="00000400000000000000" pitchFamily="2"/>
              </a:rPr>
              <a:t> लेख्नुपर्दछ र बाँकी महल भर्नुपर्दैन ।</a:t>
            </a:r>
          </a:p>
          <a:p>
            <a:pPr marL="342900" indent="-342900" algn="just">
              <a:lnSpc>
                <a:spcPct val="150000"/>
              </a:lnSpc>
              <a:buFont typeface="Arial" panose="020B0604020202020204" pitchFamily="34" charset="0"/>
              <a:buChar char="•"/>
            </a:pPr>
            <a:r>
              <a:rPr lang="ne-NP" sz="2300">
                <a:cs typeface="Kalimati" panose="00000400000000000000" pitchFamily="2"/>
              </a:rPr>
              <a:t>परिवार </a:t>
            </a:r>
            <a:r>
              <a:rPr lang="ne-NP" sz="2300" dirty="0">
                <a:cs typeface="Kalimati" panose="00000400000000000000" pitchFamily="2"/>
              </a:rPr>
              <a:t>बस्ने प्रत्येक घरको लागि परिवार क्रमसंख्या </a:t>
            </a:r>
            <a:r>
              <a:rPr lang="en-US" sz="2800" dirty="0">
                <a:solidFill>
                  <a:srgbClr val="0070C0"/>
                </a:solidFill>
                <a:cs typeface="Kalimati" panose="00000400000000000000" pitchFamily="2"/>
              </a:rPr>
              <a:t>1</a:t>
            </a:r>
            <a:r>
              <a:rPr lang="ne-NP" sz="2300" dirty="0">
                <a:cs typeface="Kalimati" panose="00000400000000000000" pitchFamily="2"/>
              </a:rPr>
              <a:t> बाट शुरू </a:t>
            </a:r>
            <a:r>
              <a:rPr lang="ne-NP" sz="2300">
                <a:cs typeface="Kalimati" panose="00000400000000000000" pitchFamily="2"/>
              </a:rPr>
              <a:t>गर्नुपर्छ ।</a:t>
            </a:r>
            <a:endParaRPr lang="ne-NP" sz="2300" dirty="0">
              <a:cs typeface="Kalimati" panose="00000400000000000000" pitchFamily="2"/>
            </a:endParaRPr>
          </a:p>
        </p:txBody>
      </p:sp>
      <p:sp>
        <p:nvSpPr>
          <p:cNvPr id="13" name="TextBox 12">
            <a:extLst>
              <a:ext uri="{FF2B5EF4-FFF2-40B4-BE49-F238E27FC236}">
                <a16:creationId xmlns:a16="http://schemas.microsoft.com/office/drawing/2014/main" id="{129CCAF2-B94E-492D-B2CE-F3F9F6D0525A}"/>
              </a:ext>
            </a:extLst>
          </p:cNvPr>
          <p:cNvSpPr txBox="1"/>
          <p:nvPr/>
        </p:nvSpPr>
        <p:spPr>
          <a:xfrm>
            <a:off x="72633" y="804866"/>
            <a:ext cx="12007377" cy="523220"/>
          </a:xfrm>
          <a:prstGeom prst="rect">
            <a:avLst/>
          </a:prstGeom>
          <a:noFill/>
        </p:spPr>
        <p:txBody>
          <a:bodyPr wrap="square">
            <a:spAutoFit/>
          </a:bodyPr>
          <a:lstStyle/>
          <a:p>
            <a:pPr algn="ctr"/>
            <a:r>
              <a:rPr lang="ne-NP"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५</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यो घरमा बसोबास गरेका परिवारको क्र.सं.</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6" name="Picture 5">
            <a:extLst>
              <a:ext uri="{FF2B5EF4-FFF2-40B4-BE49-F238E27FC236}">
                <a16:creationId xmlns:a16="http://schemas.microsoft.com/office/drawing/2014/main" id="{F1FE5AFC-0C65-4F39-9DB2-FF47C179B3B8}"/>
              </a:ext>
            </a:extLst>
          </p:cNvPr>
          <p:cNvPicPr>
            <a:picLocks noChangeAspect="1"/>
          </p:cNvPicPr>
          <p:nvPr/>
        </p:nvPicPr>
        <p:blipFill>
          <a:blip r:embed="rId2"/>
          <a:stretch>
            <a:fillRect/>
          </a:stretch>
        </p:blipFill>
        <p:spPr>
          <a:xfrm>
            <a:off x="10558436" y="753531"/>
            <a:ext cx="1502016" cy="5112551"/>
          </a:xfrm>
          <a:prstGeom prst="rect">
            <a:avLst/>
          </a:prstGeom>
        </p:spPr>
      </p:pic>
      <p:sp>
        <p:nvSpPr>
          <p:cNvPr id="12" name="TextBox 11">
            <a:extLst>
              <a:ext uri="{FF2B5EF4-FFF2-40B4-BE49-F238E27FC236}">
                <a16:creationId xmlns:a16="http://schemas.microsoft.com/office/drawing/2014/main" id="{9EBC6324-603F-4EE2-A882-D0B117B55048}"/>
              </a:ext>
            </a:extLst>
          </p:cNvPr>
          <p:cNvSpPr txBox="1"/>
          <p:nvPr/>
        </p:nvSpPr>
        <p:spPr>
          <a:xfrm>
            <a:off x="11300135" y="5200872"/>
            <a:ext cx="733731" cy="523220"/>
          </a:xfrm>
          <a:prstGeom prst="rect">
            <a:avLst/>
          </a:prstGeom>
          <a:noFill/>
        </p:spPr>
        <p:txBody>
          <a:bodyPr wrap="square" rtlCol="0">
            <a:spAutoFit/>
          </a:bodyPr>
          <a:lstStyle/>
          <a:p>
            <a:r>
              <a:rPr lang="en-US" sz="2800">
                <a:solidFill>
                  <a:srgbClr val="0070C0"/>
                </a:solidFill>
                <a:latin typeface="Times New Rom B" pitchFamily="2" charset="0"/>
              </a:rPr>
              <a:t>   </a:t>
            </a:r>
            <a:r>
              <a:rPr lang="en-US" sz="2400" dirty="0">
                <a:solidFill>
                  <a:srgbClr val="0070C0"/>
                </a:solidFill>
                <a:latin typeface="Times New Rom B" pitchFamily="2" charset="0"/>
              </a:rPr>
              <a:t>-</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4" name="TextBox 13">
            <a:extLst>
              <a:ext uri="{FF2B5EF4-FFF2-40B4-BE49-F238E27FC236}">
                <a16:creationId xmlns:a16="http://schemas.microsoft.com/office/drawing/2014/main" id="{6C342B75-EEDD-4DF8-A96B-822F776587E3}"/>
              </a:ext>
            </a:extLst>
          </p:cNvPr>
          <p:cNvSpPr txBox="1"/>
          <p:nvPr/>
        </p:nvSpPr>
        <p:spPr>
          <a:xfrm>
            <a:off x="11300136" y="3729381"/>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en-US" sz="2400" dirty="0">
                <a:solidFill>
                  <a:srgbClr val="0070C0"/>
                </a:solidFill>
                <a:latin typeface="Times New Rom B" pitchFamily="2" charset="0"/>
              </a:rPr>
              <a:t>1</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5" name="TextBox 14">
            <a:extLst>
              <a:ext uri="{FF2B5EF4-FFF2-40B4-BE49-F238E27FC236}">
                <a16:creationId xmlns:a16="http://schemas.microsoft.com/office/drawing/2014/main" id="{F35A989A-2DCB-449D-B006-40C6E10F4B52}"/>
              </a:ext>
            </a:extLst>
          </p:cNvPr>
          <p:cNvSpPr txBox="1"/>
          <p:nvPr/>
        </p:nvSpPr>
        <p:spPr>
          <a:xfrm>
            <a:off x="11300136" y="4427475"/>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ne-NP" sz="2400" dirty="0">
                <a:solidFill>
                  <a:srgbClr val="0070C0"/>
                </a:solidFill>
                <a:latin typeface="Times New Rom B" pitchFamily="2" charset="0"/>
              </a:rPr>
              <a:t>2</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6" name="TextBox 15">
            <a:extLst>
              <a:ext uri="{FF2B5EF4-FFF2-40B4-BE49-F238E27FC236}">
                <a16:creationId xmlns:a16="http://schemas.microsoft.com/office/drawing/2014/main" id="{1C0CB7A3-48EB-4C6A-8B6E-A3F2D229D747}"/>
              </a:ext>
            </a:extLst>
          </p:cNvPr>
          <p:cNvSpPr txBox="1"/>
          <p:nvPr/>
        </p:nvSpPr>
        <p:spPr>
          <a:xfrm>
            <a:off x="10568854" y="3657126"/>
            <a:ext cx="733731" cy="523220"/>
          </a:xfrm>
          <a:prstGeom prst="rect">
            <a:avLst/>
          </a:prstGeom>
          <a:noFill/>
        </p:spPr>
        <p:txBody>
          <a:bodyPr wrap="square" rtlCol="0">
            <a:spAutoFit/>
          </a:bodyPr>
          <a:lstStyle/>
          <a:p>
            <a:r>
              <a:rPr lang="en-US" sz="2800" dirty="0">
                <a:solidFill>
                  <a:srgbClr val="0070C0"/>
                </a:solidFill>
                <a:latin typeface="Times New Rom B" pitchFamily="2" charset="0"/>
              </a:rPr>
              <a:t>   </a:t>
            </a:r>
            <a:r>
              <a:rPr lang="en-US" sz="2400" dirty="0">
                <a:solidFill>
                  <a:srgbClr val="0070C0"/>
                </a:solidFill>
                <a:latin typeface="Times New Rom B" pitchFamily="2" charset="0"/>
              </a:rPr>
              <a:t>2</a:t>
            </a:r>
            <a:r>
              <a:rPr lang="ne-NP" sz="2800" dirty="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7" name="TextBox 16">
            <a:extLst>
              <a:ext uri="{FF2B5EF4-FFF2-40B4-BE49-F238E27FC236}">
                <a16:creationId xmlns:a16="http://schemas.microsoft.com/office/drawing/2014/main" id="{3F87ACE6-CF74-4522-B222-A18565A118E1}"/>
              </a:ext>
            </a:extLst>
          </p:cNvPr>
          <p:cNvSpPr txBox="1"/>
          <p:nvPr/>
        </p:nvSpPr>
        <p:spPr>
          <a:xfrm>
            <a:off x="10538878" y="5200872"/>
            <a:ext cx="733731" cy="523220"/>
          </a:xfrm>
          <a:prstGeom prst="rect">
            <a:avLst/>
          </a:prstGeom>
          <a:noFill/>
        </p:spPr>
        <p:txBody>
          <a:bodyPr wrap="square" rtlCol="0">
            <a:spAutoFit/>
          </a:bodyPr>
          <a:lstStyle/>
          <a:p>
            <a:r>
              <a:rPr lang="en-US" sz="2800">
                <a:solidFill>
                  <a:srgbClr val="0070C0"/>
                </a:solidFill>
                <a:latin typeface="Times New Rom B" pitchFamily="2" charset="0"/>
              </a:rPr>
              <a:t>   </a:t>
            </a:r>
            <a:r>
              <a:rPr lang="en-US" sz="2400" dirty="0">
                <a:solidFill>
                  <a:srgbClr val="0070C0"/>
                </a:solidFill>
                <a:latin typeface="Times New Rom B" pitchFamily="2" charset="0"/>
              </a:rPr>
              <a:t>0</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
        <p:nvSpPr>
          <p:cNvPr id="18" name="TextBox 17">
            <a:extLst>
              <a:ext uri="{FF2B5EF4-FFF2-40B4-BE49-F238E27FC236}">
                <a16:creationId xmlns:a16="http://schemas.microsoft.com/office/drawing/2014/main" id="{BB363CF2-DBA9-479B-A5F0-824A630337EE}"/>
              </a:ext>
            </a:extLst>
          </p:cNvPr>
          <p:cNvSpPr txBox="1"/>
          <p:nvPr/>
        </p:nvSpPr>
        <p:spPr>
          <a:xfrm>
            <a:off x="10565899" y="4384330"/>
            <a:ext cx="733731" cy="523220"/>
          </a:xfrm>
          <a:prstGeom prst="rect">
            <a:avLst/>
          </a:prstGeom>
          <a:noFill/>
        </p:spPr>
        <p:txBody>
          <a:bodyPr wrap="square" rtlCol="0">
            <a:spAutoFit/>
          </a:bodyPr>
          <a:lstStyle/>
          <a:p>
            <a:r>
              <a:rPr lang="en-US" sz="2800">
                <a:solidFill>
                  <a:srgbClr val="0070C0"/>
                </a:solidFill>
                <a:latin typeface="Times New Rom B" pitchFamily="2" charset="0"/>
              </a:rPr>
              <a:t>   </a:t>
            </a:r>
            <a:r>
              <a:rPr lang="en-US" sz="2400" dirty="0">
                <a:solidFill>
                  <a:srgbClr val="0070C0"/>
                </a:solidFill>
                <a:latin typeface="Times New Rom B" pitchFamily="2" charset="0"/>
              </a:rPr>
              <a:t>-</a:t>
            </a:r>
            <a:r>
              <a:rPr lang="ne-NP" sz="2800">
                <a:solidFill>
                  <a:srgbClr val="0070C0"/>
                </a:solidFill>
                <a:latin typeface="Times New Rom B" pitchFamily="2" charset="0"/>
              </a:rPr>
              <a:t> </a:t>
            </a:r>
            <a:endParaRPr lang="en-US" sz="2800" dirty="0">
              <a:solidFill>
                <a:srgbClr val="0070C0"/>
              </a:solidFill>
              <a:latin typeface="Times New Rom B" pitchFamily="2" charset="0"/>
            </a:endParaRPr>
          </a:p>
        </p:txBody>
      </p:sp>
    </p:spTree>
    <p:extLst>
      <p:ext uri="{BB962C8B-B14F-4D97-AF65-F5344CB8AC3E}">
        <p14:creationId xmlns:p14="http://schemas.microsoft.com/office/powerpoint/2010/main" val="28206471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2840B2E4-A264-431E-ABDE-38E3BCDA5876}" type="slidenum">
              <a:rPr lang="en-US" smtClean="0"/>
              <a:pPr/>
              <a:t>36</a:t>
            </a:fld>
            <a:endParaRPr lang="en-US" dirty="0"/>
          </a:p>
        </p:txBody>
      </p:sp>
      <p:sp>
        <p:nvSpPr>
          <p:cNvPr id="13" name="TextBox 12">
            <a:extLst>
              <a:ext uri="{FF2B5EF4-FFF2-40B4-BE49-F238E27FC236}">
                <a16:creationId xmlns:a16="http://schemas.microsoft.com/office/drawing/2014/main" id="{129CCAF2-B94E-492D-B2CE-F3F9F6D0525A}"/>
              </a:ext>
            </a:extLst>
          </p:cNvPr>
          <p:cNvSpPr txBox="1"/>
          <p:nvPr/>
        </p:nvSpPr>
        <p:spPr>
          <a:xfrm>
            <a:off x="856923" y="34084"/>
            <a:ext cx="2403566" cy="1815882"/>
          </a:xfrm>
          <a:prstGeom prst="rect">
            <a:avLst/>
          </a:prstGeom>
          <a:noFill/>
        </p:spPr>
        <p:txBody>
          <a:bodyPr wrap="square">
            <a:spAutoFit/>
          </a:bodyPr>
          <a:lstStyle/>
          <a:p>
            <a:pPr algn="ctr"/>
            <a:r>
              <a:rPr lang="ne-NP"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१ देखि ५ सम्म भर्ने तरिकाको उदाहरण </a:t>
            </a:r>
            <a:endParaRPr lang="en-US" sz="2800" b="1" dirty="0">
              <a:solidFill>
                <a:srgbClr val="142DAC"/>
              </a:solidFill>
              <a:latin typeface="Kokila" panose="020B0604020202020204" pitchFamily="34" charset="0"/>
              <a:ea typeface="+mj-ea"/>
              <a:cs typeface="Kalimati" panose="00000400000000000000" pitchFamily="2"/>
            </a:endParaRPr>
          </a:p>
        </p:txBody>
      </p:sp>
      <p:graphicFrame>
        <p:nvGraphicFramePr>
          <p:cNvPr id="5" name="Table 4">
            <a:extLst>
              <a:ext uri="{FF2B5EF4-FFF2-40B4-BE49-F238E27FC236}">
                <a16:creationId xmlns:a16="http://schemas.microsoft.com/office/drawing/2014/main" id="{A512DE09-CF4C-4B77-8380-E9EDDD89FD13}"/>
              </a:ext>
            </a:extLst>
          </p:cNvPr>
          <p:cNvGraphicFramePr>
            <a:graphicFrameLocks noGrp="1"/>
          </p:cNvGraphicFramePr>
          <p:nvPr>
            <p:extLst>
              <p:ext uri="{D42A27DB-BD31-4B8C-83A1-F6EECF244321}">
                <p14:modId xmlns:p14="http://schemas.microsoft.com/office/powerpoint/2010/main" val="1592817892"/>
              </p:ext>
            </p:extLst>
          </p:nvPr>
        </p:nvGraphicFramePr>
        <p:xfrm>
          <a:off x="3434101" y="33522"/>
          <a:ext cx="7994469" cy="6742519"/>
        </p:xfrm>
        <a:graphic>
          <a:graphicData uri="http://schemas.openxmlformats.org/drawingml/2006/table">
            <a:tbl>
              <a:tblPr/>
              <a:tblGrid>
                <a:gridCol w="1380340">
                  <a:extLst>
                    <a:ext uri="{9D8B030D-6E8A-4147-A177-3AD203B41FA5}">
                      <a16:colId xmlns:a16="http://schemas.microsoft.com/office/drawing/2014/main" val="2393837681"/>
                    </a:ext>
                  </a:extLst>
                </a:gridCol>
                <a:gridCol w="1380340">
                  <a:extLst>
                    <a:ext uri="{9D8B030D-6E8A-4147-A177-3AD203B41FA5}">
                      <a16:colId xmlns:a16="http://schemas.microsoft.com/office/drawing/2014/main" val="605257127"/>
                    </a:ext>
                  </a:extLst>
                </a:gridCol>
                <a:gridCol w="1869210">
                  <a:extLst>
                    <a:ext uri="{9D8B030D-6E8A-4147-A177-3AD203B41FA5}">
                      <a16:colId xmlns:a16="http://schemas.microsoft.com/office/drawing/2014/main" val="2718658757"/>
                    </a:ext>
                  </a:extLst>
                </a:gridCol>
                <a:gridCol w="1984239">
                  <a:extLst>
                    <a:ext uri="{9D8B030D-6E8A-4147-A177-3AD203B41FA5}">
                      <a16:colId xmlns:a16="http://schemas.microsoft.com/office/drawing/2014/main" val="3664417180"/>
                    </a:ext>
                  </a:extLst>
                </a:gridCol>
                <a:gridCol w="1380340">
                  <a:extLst>
                    <a:ext uri="{9D8B030D-6E8A-4147-A177-3AD203B41FA5}">
                      <a16:colId xmlns:a16="http://schemas.microsoft.com/office/drawing/2014/main" val="1695207508"/>
                    </a:ext>
                  </a:extLst>
                </a:gridCol>
              </a:tblGrid>
              <a:tr h="996131">
                <a:tc>
                  <a:txBody>
                    <a:bodyPr/>
                    <a:lstStyle/>
                    <a:p>
                      <a:pPr algn="ctr" fontAlgn="ctr"/>
                      <a:r>
                        <a:rPr lang="en-US" sz="2000" b="0" i="0" u="none" strike="noStrike" dirty="0">
                          <a:solidFill>
                            <a:srgbClr val="000000"/>
                          </a:solidFill>
                          <a:effectLst/>
                          <a:latin typeface="Himchuli" pitchFamily="2" charset="0"/>
                        </a:rPr>
                        <a:t>3/ </a:t>
                      </a:r>
                      <a:r>
                        <a:rPr lang="en-US" sz="2000" b="0" i="0" u="none" strike="noStrike" dirty="0" err="1">
                          <a:solidFill>
                            <a:srgbClr val="000000"/>
                          </a:solidFill>
                          <a:effectLst/>
                          <a:latin typeface="Himchuli" pitchFamily="2" charset="0"/>
                        </a:rPr>
                        <a:t>qm</a:t>
                      </a:r>
                      <a:r>
                        <a:rPr lang="en-US" sz="2000" b="0" i="0" u="none" strike="noStrike" dirty="0">
                          <a:solidFill>
                            <a:srgbClr val="000000"/>
                          </a:solidFill>
                          <a:effectLst/>
                          <a:latin typeface="Himchuli" pitchFamily="2" charset="0"/>
                        </a:rPr>
                        <a:t>=;+=</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 </a:t>
                      </a:r>
                      <a:r>
                        <a:rPr lang="en-US" sz="2000" b="0" i="0" u="none" strike="noStrike" dirty="0" err="1">
                          <a:solidFill>
                            <a:srgbClr val="000000"/>
                          </a:solidFill>
                          <a:effectLst/>
                          <a:latin typeface="Himchuli" pitchFamily="2" charset="0"/>
                        </a:rPr>
                        <a:t>slt</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tnfsf</a:t>
                      </a:r>
                      <a:r>
                        <a:rPr lang="en-US" sz="2000" b="0" i="0" u="none" strike="noStrike" dirty="0">
                          <a:solidFill>
                            <a:srgbClr val="000000"/>
                          </a:solidFill>
                          <a:effectLst/>
                          <a:latin typeface="Himchuli" pitchFamily="2" charset="0"/>
                        </a:rPr>
                        <a:t>] 5 / ag]sf] </a:t>
                      </a:r>
                      <a:r>
                        <a:rPr lang="en-US" sz="2000" b="0" i="0" u="none" strike="noStrike" dirty="0" err="1">
                          <a:solidFill>
                            <a:srgbClr val="000000"/>
                          </a:solidFill>
                          <a:effectLst/>
                          <a:latin typeface="Himchuli" pitchFamily="2" charset="0"/>
                        </a:rPr>
                        <a:t>slt</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jif</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eof</a:t>
                      </a:r>
                      <a:r>
                        <a:rPr lang="en-US" sz="2000" b="0" i="0" u="none" strike="noStrike" dirty="0">
                          <a:solidFill>
                            <a:srgbClr val="000000"/>
                          </a:solidFill>
                          <a:effectLst/>
                          <a:latin typeface="Himchuli" pitchFamily="2" charset="0"/>
                        </a:rPr>
                        <a:t>] &lt;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 </a:t>
                      </a:r>
                      <a:r>
                        <a:rPr lang="en-US" sz="2000" b="0" i="0" u="none" strike="noStrike" dirty="0" err="1">
                          <a:solidFill>
                            <a:srgbClr val="000000"/>
                          </a:solidFill>
                          <a:effectLst/>
                          <a:latin typeface="Himchuli" pitchFamily="2" charset="0"/>
                        </a:rPr>
                        <a:t>d'Vo?kdf</a:t>
                      </a:r>
                      <a:r>
                        <a:rPr lang="en-US" sz="2000" b="0" i="0" u="none" strike="noStrike" dirty="0">
                          <a:solidFill>
                            <a:srgbClr val="000000"/>
                          </a:solidFill>
                          <a:effectLst/>
                          <a:latin typeface="Himchuli" pitchFamily="2" charset="0"/>
                        </a:rPr>
                        <a:t> s] sf] </a:t>
                      </a:r>
                      <a:r>
                        <a:rPr lang="en-US" sz="2000" b="0" i="0" u="none" strike="noStrike" dirty="0" err="1">
                          <a:solidFill>
                            <a:srgbClr val="000000"/>
                          </a:solidFill>
                          <a:effectLst/>
                          <a:latin typeface="Himchuli" pitchFamily="2" charset="0"/>
                        </a:rPr>
                        <a:t>nflu</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k|of</a:t>
                      </a:r>
                      <a:r>
                        <a:rPr lang="en-US" sz="2000" b="0" i="0" u="none" strike="noStrike" dirty="0">
                          <a:solidFill>
                            <a:srgbClr val="000000"/>
                          </a:solidFill>
                          <a:effectLst/>
                          <a:latin typeface="Himchuli" pitchFamily="2" charset="0"/>
                        </a:rPr>
                        <a:t>]u ul/</a:t>
                      </a:r>
                      <a:r>
                        <a:rPr lang="en-US" sz="2000" b="0" i="0" u="none" strike="noStrike" dirty="0" err="1">
                          <a:solidFill>
                            <a:srgbClr val="000000"/>
                          </a:solidFill>
                          <a:effectLst/>
                          <a:latin typeface="Himchuli" pitchFamily="2" charset="0"/>
                        </a:rPr>
                        <a:t>Psf</a:t>
                      </a:r>
                      <a:r>
                        <a:rPr lang="en-US" sz="2000" b="0" i="0" u="none" strike="noStrike" dirty="0">
                          <a:solidFill>
                            <a:srgbClr val="000000"/>
                          </a:solidFill>
                          <a:effectLst/>
                          <a:latin typeface="Himchuli" pitchFamily="2" charset="0"/>
                        </a:rPr>
                        <a:t>] 5 &lt; -sf]8_</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3/df </a:t>
                      </a:r>
                      <a:r>
                        <a:rPr lang="en-US" sz="2000" b="0" i="0" u="none" strike="noStrike" dirty="0" err="1">
                          <a:solidFill>
                            <a:srgbClr val="000000"/>
                          </a:solidFill>
                          <a:effectLst/>
                          <a:latin typeface="Himchuli" pitchFamily="2" charset="0"/>
                        </a:rPr>
                        <a:t>slt</a:t>
                      </a:r>
                      <a:r>
                        <a:rPr lang="en-US" sz="2000" b="0" i="0" u="none" strike="noStrike" dirty="0">
                          <a:solidFill>
                            <a:srgbClr val="000000"/>
                          </a:solidFill>
                          <a:effectLst/>
                          <a:latin typeface="Himchuli" pitchFamily="2" charset="0"/>
                        </a:rPr>
                        <a:t> kl/</a:t>
                      </a:r>
                      <a:r>
                        <a:rPr lang="en-US" sz="2000" b="0" i="0" u="none" strike="noStrike" dirty="0" err="1">
                          <a:solidFill>
                            <a:srgbClr val="000000"/>
                          </a:solidFill>
                          <a:effectLst/>
                          <a:latin typeface="Himchuli" pitchFamily="2" charset="0"/>
                        </a:rPr>
                        <a:t>jf</a:t>
                      </a:r>
                      <a:r>
                        <a:rPr lang="en-US" sz="2000" b="0" i="0" u="none" strike="noStrike" dirty="0">
                          <a:solidFill>
                            <a:srgbClr val="000000"/>
                          </a:solidFill>
                          <a:effectLst/>
                          <a:latin typeface="Himchuli" pitchFamily="2" charset="0"/>
                        </a:rPr>
                        <a:t>/ a:g'x'G5 &lt; -</a:t>
                      </a:r>
                      <a:r>
                        <a:rPr lang="en-US" sz="2000" b="0" i="0" u="none" strike="noStrike" dirty="0" err="1">
                          <a:solidFill>
                            <a:srgbClr val="000000"/>
                          </a:solidFill>
                          <a:effectLst/>
                          <a:latin typeface="Himchuli" pitchFamily="2" charset="0"/>
                        </a:rPr>
                        <a:t>cnu</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cnu</a:t>
                      </a:r>
                      <a:r>
                        <a:rPr lang="en-US" sz="2000" b="0" i="0" u="none" strike="noStrike" dirty="0">
                          <a:solidFill>
                            <a:srgbClr val="000000"/>
                          </a:solidFill>
                          <a:effectLst/>
                          <a:latin typeface="Himchuli" pitchFamily="2" charset="0"/>
                        </a:rPr>
                        <a:t> </a:t>
                      </a:r>
                      <a:r>
                        <a:rPr lang="en-US" sz="2000" b="0" i="0" u="none" strike="noStrike" dirty="0" err="1">
                          <a:solidFill>
                            <a:srgbClr val="000000"/>
                          </a:solidFill>
                          <a:effectLst/>
                          <a:latin typeface="Himchuli" pitchFamily="2" charset="0"/>
                        </a:rPr>
                        <a:t>efG;f</a:t>
                      </a:r>
                      <a:r>
                        <a:rPr lang="en-US" sz="2000" b="0" i="0" u="none" strike="noStrike" dirty="0">
                          <a:solidFill>
                            <a:srgbClr val="000000"/>
                          </a:solidFill>
                          <a:effectLst/>
                          <a:latin typeface="Himchuli" pitchFamily="2" charset="0"/>
                        </a:rPr>
                        <a:t> u/L a;]sf_</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000" b="0" i="0" u="none" strike="noStrike" dirty="0">
                          <a:solidFill>
                            <a:srgbClr val="000000"/>
                          </a:solidFill>
                          <a:effectLst/>
                          <a:latin typeface="Himchuli" pitchFamily="2" charset="0"/>
                        </a:rPr>
                        <a:t>of] 3/df </a:t>
                      </a:r>
                      <a:r>
                        <a:rPr lang="en-US" sz="2000" b="0" i="0" u="none" strike="noStrike" dirty="0" err="1">
                          <a:solidFill>
                            <a:srgbClr val="000000"/>
                          </a:solidFill>
                          <a:effectLst/>
                          <a:latin typeface="Himchuli" pitchFamily="2" charset="0"/>
                        </a:rPr>
                        <a:t>a;f</a:t>
                      </a:r>
                      <a:r>
                        <a:rPr lang="en-US" sz="2000" b="0" i="0" u="none" strike="noStrike" dirty="0">
                          <a:solidFill>
                            <a:srgbClr val="000000"/>
                          </a:solidFill>
                          <a:effectLst/>
                          <a:latin typeface="Himchuli" pitchFamily="2" charset="0"/>
                        </a:rPr>
                        <a:t>]</a:t>
                      </a:r>
                      <a:r>
                        <a:rPr lang="en-US" sz="2000" b="0" i="0" u="none" strike="noStrike" dirty="0" err="1">
                          <a:solidFill>
                            <a:srgbClr val="000000"/>
                          </a:solidFill>
                          <a:effectLst/>
                          <a:latin typeface="Himchuli" pitchFamily="2" charset="0"/>
                        </a:rPr>
                        <a:t>af</a:t>
                      </a:r>
                      <a:r>
                        <a:rPr lang="en-US" sz="2000" b="0" i="0" u="none" strike="noStrike" dirty="0">
                          <a:solidFill>
                            <a:srgbClr val="000000"/>
                          </a:solidFill>
                          <a:effectLst/>
                          <a:latin typeface="Himchuli" pitchFamily="2" charset="0"/>
                        </a:rPr>
                        <a:t>; u/]sf kl/</a:t>
                      </a:r>
                      <a:r>
                        <a:rPr lang="en-US" sz="2000" b="0" i="0" u="none" strike="noStrike" dirty="0" err="1">
                          <a:solidFill>
                            <a:srgbClr val="000000"/>
                          </a:solidFill>
                          <a:effectLst/>
                          <a:latin typeface="Himchuli" pitchFamily="2" charset="0"/>
                        </a:rPr>
                        <a:t>jf</a:t>
                      </a:r>
                      <a:r>
                        <a:rPr lang="en-US" sz="2000" b="0" i="0" u="none" strike="noStrike" dirty="0">
                          <a:solidFill>
                            <a:srgbClr val="000000"/>
                          </a:solidFill>
                          <a:effectLst/>
                          <a:latin typeface="Himchuli" pitchFamily="2" charset="0"/>
                        </a:rPr>
                        <a:t>/sf] </a:t>
                      </a:r>
                      <a:r>
                        <a:rPr lang="en-US" sz="2000" b="0" i="0" u="none" strike="noStrike" dirty="0" err="1">
                          <a:solidFill>
                            <a:srgbClr val="000000"/>
                          </a:solidFill>
                          <a:effectLst/>
                          <a:latin typeface="Himchuli" pitchFamily="2" charset="0"/>
                        </a:rPr>
                        <a:t>qm</a:t>
                      </a:r>
                      <a:r>
                        <a:rPr lang="en-US" sz="2000" b="0" i="0" u="none" strike="noStrike" dirty="0">
                          <a:solidFill>
                            <a:srgbClr val="000000"/>
                          </a:solidFill>
                          <a:effectLst/>
                          <a:latin typeface="Himchuli" pitchFamily="2" charset="0"/>
                        </a:rPr>
                        <a:t>=;+=</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24851603"/>
                  </a:ext>
                </a:extLst>
              </a:tr>
              <a:tr h="317821">
                <a:tc>
                  <a:txBody>
                    <a:bodyPr/>
                    <a:lstStyle/>
                    <a:p>
                      <a:pPr algn="ctr" fontAlgn="ctr"/>
                      <a:r>
                        <a:rPr lang="en-US" sz="2000" b="0" i="0" u="none" strike="noStrike">
                          <a:solidFill>
                            <a:srgbClr val="000000"/>
                          </a:solidFill>
                          <a:effectLst/>
                          <a:latin typeface="Himchuli" pitchFamily="2" charset="0"/>
                        </a:rPr>
                        <a:t>-!_</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a:solidFill>
                            <a:srgbClr val="000000"/>
                          </a:solidFill>
                          <a:effectLst/>
                          <a:latin typeface="Himchuli" pitchFamily="2" charset="0"/>
                        </a:rPr>
                        <a:t>-@_</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a:solidFill>
                            <a:srgbClr val="000000"/>
                          </a:solidFill>
                          <a:effectLst/>
                          <a:latin typeface="Himchuli" pitchFamily="2" charset="0"/>
                        </a:rPr>
                        <a:t>-#_</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dirty="0">
                          <a:solidFill>
                            <a:srgbClr val="000000"/>
                          </a:solidFill>
                          <a:effectLst/>
                          <a:latin typeface="Himchuli" pitchFamily="2" charset="0"/>
                        </a:rPr>
                        <a:t>-$_</a:t>
                      </a:r>
                    </a:p>
                  </a:txBody>
                  <a:tcPr marL="3175" marR="3175" marT="317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2000" b="0" i="0" u="none" strike="noStrike" dirty="0">
                          <a:solidFill>
                            <a:srgbClr val="000000"/>
                          </a:solidFill>
                          <a:effectLst/>
                          <a:latin typeface="Himchuli" pitchFamily="2" charset="0"/>
                        </a:rPr>
                        <a:t>-%_</a:t>
                      </a:r>
                    </a:p>
                  </a:txBody>
                  <a:tcPr marL="3175" marR="3175" marT="317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4114957964"/>
                  </a:ext>
                </a:extLst>
              </a:tr>
              <a:tr h="645418">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2  </a:t>
                      </a:r>
                      <a:r>
                        <a:rPr lang="ne-NP" sz="2000" b="0" i="0" u="none" strike="noStrike" dirty="0">
                          <a:solidFill>
                            <a:srgbClr val="0000FF"/>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endParaRPr lang="ne-NP" sz="2000" b="0" i="0" u="none" strike="noStrike" dirty="0">
                        <a:solidFill>
                          <a:srgbClr val="000000"/>
                        </a:solidFill>
                        <a:effectLst/>
                        <a:latin typeface="Preeti" pitchFamily="2" charset="0"/>
                      </a:endParaRPr>
                    </a:p>
                    <a:p>
                      <a:pPr algn="ctr" fontAlgn="ct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15</a:t>
                      </a:r>
                      <a:r>
                        <a:rPr lang="en-US" sz="2000" b="0" i="0" u="none" strike="noStrike" dirty="0">
                          <a:solidFill>
                            <a:srgbClr val="000000"/>
                          </a:solidFill>
                          <a:effectLst/>
                          <a:latin typeface="Times New Roman" panose="02020603050405020304" pitchFamily="18" charset="0"/>
                        </a:rPr>
                        <a:t> </a:t>
                      </a:r>
                      <a:r>
                        <a:rPr lang="ne-NP" sz="2000" b="0" i="0" u="none" strike="noStrike" dirty="0">
                          <a:solidFill>
                            <a:srgbClr val="000000"/>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r>
                        <a:rPr lang="en-US" sz="2000" b="0" i="0" u="none" strike="noStrike" dirty="0">
                          <a:solidFill>
                            <a:srgbClr val="000000"/>
                          </a:solidFill>
                          <a:effectLst/>
                          <a:latin typeface="Times New Roman" panose="02020603050405020304" pitchFamily="18" charset="0"/>
                        </a:rPr>
                        <a:t> </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8844142"/>
                  </a:ext>
                </a:extLst>
              </a:tr>
              <a:tr h="630749">
                <a:tc>
                  <a:txBody>
                    <a:bodyPr/>
                    <a:lstStyle/>
                    <a:p>
                      <a:pPr algn="ctr" fontAlgn="ctr"/>
                      <a:r>
                        <a:rPr lang="en-US" sz="2000" b="0" i="0" u="none" strike="noStrike">
                          <a:solidFill>
                            <a:srgbClr val="0000FF"/>
                          </a:solidFill>
                          <a:effectLst/>
                          <a:latin typeface="Times New Roman" panose="02020603050405020304" pitchFamily="18" charset="0"/>
                        </a:rPr>
                        <a:t>2</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3  </a:t>
                      </a:r>
                      <a:r>
                        <a:rPr lang="en-US" sz="2000" b="0" i="0" u="none" strike="noStrike" dirty="0">
                          <a:solidFill>
                            <a:srgbClr val="000000"/>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8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000" b="0" i="0" u="none" strike="noStrike">
                          <a:solidFill>
                            <a:srgbClr val="0000FF"/>
                          </a:solidFill>
                          <a:effectLst/>
                          <a:latin typeface="Mangal" panose="02040503050203030202" pitchFamily="18" charset="0"/>
                        </a:rPr>
                        <a:t>2</a:t>
                      </a:r>
                      <a:endParaRPr lang="en-US" sz="2000" b="0" i="0" u="none" strike="noStrike">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41162698"/>
                  </a:ext>
                </a:extLst>
              </a:tr>
              <a:tr h="537849">
                <a:tc>
                  <a:txBody>
                    <a:bodyPr/>
                    <a:lstStyle/>
                    <a:p>
                      <a:pPr algn="ctr" fontAlgn="ctr"/>
                      <a:r>
                        <a:rPr lang="en-US" sz="2000" b="0" i="0" u="none" strike="noStrike">
                          <a:solidFill>
                            <a:srgbClr val="0000FF"/>
                          </a:solidFill>
                          <a:effectLst/>
                          <a:latin typeface="Times New Roman" panose="02020603050405020304" pitchFamily="18" charset="0"/>
                        </a:rPr>
                        <a:t>2</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00"/>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Mangal" panose="02040503050203030202" pitchFamily="18" charset="0"/>
                        </a:rPr>
                        <a:t>-</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Mangal" panose="02040503050203030202" pitchFamily="18" charset="0"/>
                        </a:rPr>
                        <a:t>2</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Mangal" panose="02040503050203030202" pitchFamily="18" charset="0"/>
                        </a:rPr>
                        <a:t>2</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9897899"/>
                  </a:ext>
                </a:extLst>
              </a:tr>
              <a:tr h="532959">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5  </a:t>
                      </a:r>
                      <a:r>
                        <a:rPr lang="en-US" sz="2000" b="0" i="0" u="none" strike="noStrike" dirty="0">
                          <a:solidFill>
                            <a:srgbClr val="000000"/>
                          </a:solidFill>
                          <a:effectLst/>
                          <a:latin typeface="Times New Roman" panose="02020603050405020304" pitchFamily="18" charset="0"/>
                        </a:rPr>
                        <a:t>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13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ne-NP" sz="2000" b="0" i="0" u="none" strike="noStrike" dirty="0">
                          <a:solidFill>
                            <a:srgbClr val="0000FF"/>
                          </a:solidFill>
                          <a:effectLst/>
                          <a:latin typeface="Times New Roman" panose="02020603050405020304" pitchFamily="18" charset="0"/>
                        </a:rPr>
                        <a:t>6</a:t>
                      </a:r>
                      <a:r>
                        <a:rPr lang="en-US" sz="2000" b="0" i="0" u="none" strike="noStrike" dirty="0">
                          <a:solidFill>
                            <a:srgbClr val="0000FF"/>
                          </a:solidFill>
                          <a:effectLst/>
                          <a:latin typeface="Times New Roman" panose="02020603050405020304" pitchFamily="18" charset="0"/>
                        </a:rPr>
                        <a:t> </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0</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a:solidFill>
                            <a:srgbClr val="0000FF"/>
                          </a:solidFill>
                          <a:effectLst/>
                          <a:latin typeface="Times New Roman" panose="02020603050405020304" pitchFamily="18" charset="0"/>
                        </a:rPr>
                        <a:t>-</a:t>
                      </a:r>
                      <a:r>
                        <a:rPr lang="en-US" sz="2000" b="0" i="0" u="none" strike="noStrike" dirty="0">
                          <a:solidFill>
                            <a:srgbClr val="0000FF"/>
                          </a:solidFill>
                          <a:effectLst/>
                          <a:latin typeface="Times New Roman" panose="02020603050405020304" pitchFamily="18" charset="0"/>
                        </a:rPr>
                        <a:t> </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27128807"/>
                  </a:ext>
                </a:extLst>
              </a:tr>
              <a:tr h="630749">
                <a:tc>
                  <a:txBody>
                    <a:bodyPr/>
                    <a:lstStyle/>
                    <a:p>
                      <a:pPr algn="ctr" fontAlgn="ctr"/>
                      <a:r>
                        <a:rPr lang="en-US" sz="2000" b="0" i="0" u="none" strike="noStrike" dirty="0">
                          <a:solidFill>
                            <a:srgbClr val="0000FF"/>
                          </a:solidFill>
                          <a:effectLst/>
                          <a:latin typeface="Times New Roman" panose="02020603050405020304" pitchFamily="18" charset="0"/>
                        </a:rPr>
                        <a:t>4</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3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18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000" b="0" i="0" u="none" strike="noStrike" dirty="0">
                          <a:solidFill>
                            <a:srgbClr val="0000FF"/>
                          </a:solidFill>
                          <a:effectLst/>
                          <a:latin typeface="Times New Roman" panose="02020603050405020304" pitchFamily="18" charset="0"/>
                        </a:rPr>
                        <a:t>3</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0608532"/>
                  </a:ext>
                </a:extLst>
              </a:tr>
              <a:tr h="796995">
                <a:tc>
                  <a:txBody>
                    <a:bodyPr/>
                    <a:lstStyle/>
                    <a:p>
                      <a:pPr algn="ctr" fontAlgn="ctr"/>
                      <a:r>
                        <a:rPr lang="en-US" sz="2000" b="0" i="0" u="none" strike="noStrike" dirty="0">
                          <a:solidFill>
                            <a:srgbClr val="0000FF"/>
                          </a:solidFill>
                          <a:effectLst/>
                          <a:latin typeface="Times New Roman" panose="02020603050405020304" pitchFamily="18" charset="0"/>
                        </a:rPr>
                        <a:t>4</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Mangal" panose="02040503050203030202" pitchFamily="18" charset="0"/>
                        </a:rPr>
                        <a:t> …..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000" b="0" i="0" u="none" strike="noStrike">
                          <a:solidFill>
                            <a:srgbClr val="0000FF"/>
                          </a:solidFill>
                          <a:effectLst/>
                          <a:latin typeface="Mangal" panose="02040503050203030202" pitchFamily="18" charset="0"/>
                        </a:rPr>
                        <a:t>– </a:t>
                      </a:r>
                      <a:endParaRPr lang="en-US" sz="2000" b="0" i="0" u="none" strike="noStrike">
                        <a:solidFill>
                          <a:srgbClr val="0000FF"/>
                        </a:solidFill>
                        <a:effectLst/>
                        <a:latin typeface="Mangal" panose="02040503050203030202"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Mangal" panose="02040503050203030202" pitchFamily="18" charset="0"/>
                        </a:rPr>
                        <a: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000" b="0" i="0" u="none" strike="noStrike" dirty="0">
                          <a:solidFill>
                            <a:srgbClr val="0000FF"/>
                          </a:solidFill>
                          <a:effectLst/>
                          <a:latin typeface="Times New Roman" panose="02020603050405020304" pitchFamily="18" charset="0"/>
                        </a:rPr>
                        <a:t>2</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28858755"/>
                  </a:ext>
                </a:extLst>
              </a:tr>
              <a:tr h="660087">
                <a:tc>
                  <a:txBody>
                    <a:bodyPr/>
                    <a:lstStyle/>
                    <a:p>
                      <a:pPr algn="ctr" fontAlgn="ctr"/>
                      <a:r>
                        <a:rPr lang="en-US" sz="2000" b="0" i="0" u="none" strike="noStrike" dirty="0">
                          <a:solidFill>
                            <a:srgbClr val="0000FF"/>
                          </a:solidFill>
                          <a:effectLst/>
                          <a:latin typeface="Times New Roman" panose="02020603050405020304" pitchFamily="18" charset="0"/>
                        </a:rPr>
                        <a:t>4</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en-US" sz="2000" b="0" i="0" u="none" strike="noStrike" dirty="0">
                          <a:solidFill>
                            <a:srgbClr val="000000"/>
                          </a:solidFill>
                          <a:effectLst/>
                          <a:latin typeface="Times New Roman" panose="02020603050405020304" pitchFamily="18" charset="0"/>
                        </a:rPr>
                        <a:t> …...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00"/>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1113716"/>
                  </a:ext>
                </a:extLst>
              </a:tr>
              <a:tr h="133733">
                <a:tc>
                  <a:txBody>
                    <a:bodyPr/>
                    <a:lstStyle/>
                    <a:p>
                      <a:pPr algn="ctr" fontAlgn="ctr"/>
                      <a:r>
                        <a:rPr lang="en-US" sz="2000" b="0" i="0" u="none" strike="noStrike" dirty="0">
                          <a:solidFill>
                            <a:srgbClr val="0000FF"/>
                          </a:solidFill>
                          <a:effectLst/>
                          <a:latin typeface="Times New Roman" panose="02020603050405020304" pitchFamily="18" charset="0"/>
                        </a:rPr>
                        <a:t>5</a:t>
                      </a:r>
                    </a:p>
                  </a:txBody>
                  <a:tcPr marL="3175" marR="3175" marT="317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   </a:t>
                      </a:r>
                      <a:r>
                        <a:rPr lang="en-US" sz="2000" b="0" i="0" u="none" strike="noStrike" dirty="0" err="1">
                          <a:solidFill>
                            <a:srgbClr val="000000"/>
                          </a:solidFill>
                          <a:effectLst/>
                          <a:latin typeface="Preeti" pitchFamily="2" charset="0"/>
                        </a:rPr>
                        <a:t>tnf</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ne-NP" sz="2000" b="0" i="0" u="none" strike="noStrike" dirty="0">
                          <a:solidFill>
                            <a:srgbClr val="000000"/>
                          </a:solidFill>
                          <a:effectLst/>
                          <a:latin typeface="Preeti" pitchFamily="2" charset="0"/>
                        </a:rPr>
                        <a:t> </a:t>
                      </a:r>
                      <a:r>
                        <a:rPr lang="en-US" sz="2000" b="0" i="0" u="none" strike="noStrike" dirty="0">
                          <a:solidFill>
                            <a:srgbClr val="000000"/>
                          </a:solidFill>
                          <a:effectLst/>
                          <a:latin typeface="Preeti" pitchFamily="2" charset="0"/>
                        </a:rPr>
                        <a:t> </a:t>
                      </a:r>
                      <a:r>
                        <a:rPr lang="en-US" sz="2000" b="0" i="0" u="none" strike="noStrike" dirty="0">
                          <a:solidFill>
                            <a:srgbClr val="0000FF"/>
                          </a:solidFill>
                          <a:effectLst/>
                          <a:latin typeface="Times New Roman" panose="02020603050405020304" pitchFamily="18" charset="0"/>
                        </a:rPr>
                        <a:t>20  </a:t>
                      </a:r>
                      <a:r>
                        <a:rPr lang="en-US" sz="2000" b="0" i="0" u="none" strike="noStrike" dirty="0" err="1">
                          <a:solidFill>
                            <a:srgbClr val="000000"/>
                          </a:solidFill>
                          <a:effectLst/>
                          <a:latin typeface="Preeti" pitchFamily="2" charset="0"/>
                        </a:rPr>
                        <a:t>jif</a:t>
                      </a:r>
                      <a:r>
                        <a:rPr lang="en-US" sz="2000" b="0" i="0" u="none" strike="noStrike" dirty="0">
                          <a:solidFill>
                            <a:srgbClr val="000000"/>
                          </a:solidFill>
                          <a:effectLst/>
                          <a:latin typeface="Preeti" pitchFamily="2" charset="0"/>
                        </a:rPr>
                        <a:t>{</a:t>
                      </a:r>
                      <a:endParaRPr lang="en-US" sz="2000" b="0" i="0" u="none" strike="noStrike" dirty="0">
                        <a:solidFill>
                          <a:srgbClr val="0000FF"/>
                        </a:solidFill>
                        <a:effectLst/>
                        <a:latin typeface="Times New Roman" panose="02020603050405020304" pitchFamily="18" charset="0"/>
                      </a:endParaRP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3</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FF"/>
                          </a:solidFill>
                          <a:effectLst/>
                          <a:latin typeface="Times New Roman" panose="02020603050405020304" pitchFamily="18" charset="0"/>
                        </a:rPr>
                        <a:t>1</a:t>
                      </a:r>
                    </a:p>
                  </a:txBody>
                  <a:tcPr marL="3175" marR="3175" marT="317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5142146"/>
                  </a:ext>
                </a:extLst>
              </a:tr>
            </a:tbl>
          </a:graphicData>
        </a:graphic>
      </p:graphicFrame>
      <p:sp>
        <p:nvSpPr>
          <p:cNvPr id="2" name="Speech Bubble: Rectangle 1">
            <a:extLst>
              <a:ext uri="{FF2B5EF4-FFF2-40B4-BE49-F238E27FC236}">
                <a16:creationId xmlns:a16="http://schemas.microsoft.com/office/drawing/2014/main" id="{1C748E49-9D6F-4733-9DF6-A337D2DA5B22}"/>
              </a:ext>
            </a:extLst>
          </p:cNvPr>
          <p:cNvSpPr/>
          <p:nvPr/>
        </p:nvSpPr>
        <p:spPr>
          <a:xfrm>
            <a:off x="165963" y="1950148"/>
            <a:ext cx="2654994" cy="1305251"/>
          </a:xfrm>
          <a:prstGeom prst="wedgeRectCallout">
            <a:avLst>
              <a:gd name="adj1" fmla="val 74441"/>
              <a:gd name="adj2" fmla="val 1033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solidFill>
                  <a:schemeClr val="tx1"/>
                </a:solidFill>
                <a:cs typeface="Kalimati" panose="00000400000000000000" pitchFamily="2"/>
              </a:rPr>
              <a:t>दुइ परिवार रहेको घरमा घर क्रम संख्या दोहोरिएको </a:t>
            </a:r>
            <a:endParaRPr lang="en-US" sz="2400" dirty="0">
              <a:solidFill>
                <a:schemeClr val="tx1"/>
              </a:solidFill>
              <a:cs typeface="Kalimati" panose="00000400000000000000" pitchFamily="2"/>
            </a:endParaRPr>
          </a:p>
        </p:txBody>
      </p:sp>
      <p:sp>
        <p:nvSpPr>
          <p:cNvPr id="8" name="Speech Bubble: Rectangle 7">
            <a:extLst>
              <a:ext uri="{FF2B5EF4-FFF2-40B4-BE49-F238E27FC236}">
                <a16:creationId xmlns:a16="http://schemas.microsoft.com/office/drawing/2014/main" id="{72DCDFBA-DCFE-41ED-AA36-0C37EBE7EEED}"/>
              </a:ext>
            </a:extLst>
          </p:cNvPr>
          <p:cNvSpPr/>
          <p:nvPr/>
        </p:nvSpPr>
        <p:spPr>
          <a:xfrm>
            <a:off x="202539" y="5200656"/>
            <a:ext cx="2743199" cy="1257622"/>
          </a:xfrm>
          <a:prstGeom prst="wedgeRectCallout">
            <a:avLst>
              <a:gd name="adj1" fmla="val 245885"/>
              <a:gd name="adj2" fmla="val -4946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tx1"/>
                </a:solidFill>
                <a:cs typeface="Kalimati" panose="00000400000000000000" pitchFamily="2"/>
              </a:rPr>
              <a:t>तीन परिवार भएको घरमा महल ४ </a:t>
            </a:r>
            <a:r>
              <a:rPr lang="ne-NP" sz="2000">
                <a:solidFill>
                  <a:schemeClr val="tx1"/>
                </a:solidFill>
                <a:cs typeface="Kalimati" panose="00000400000000000000" pitchFamily="2"/>
              </a:rPr>
              <a:t>मा पहिलो लहरमा </a:t>
            </a:r>
            <a:r>
              <a:rPr lang="en-US" sz="2000">
                <a:solidFill>
                  <a:schemeClr val="tx1"/>
                </a:solidFill>
                <a:cs typeface="Kalimati" panose="00000400000000000000" pitchFamily="2"/>
              </a:rPr>
              <a:t>3</a:t>
            </a:r>
            <a:r>
              <a:rPr lang="ne-NP" sz="2000">
                <a:solidFill>
                  <a:schemeClr val="tx1"/>
                </a:solidFill>
                <a:cs typeface="Kalimati" panose="00000400000000000000" pitchFamily="2"/>
              </a:rPr>
              <a:t> लेखी अन्य लहरमा ड्यास कोरिएको</a:t>
            </a:r>
            <a:endParaRPr lang="en-US" sz="2000" dirty="0">
              <a:solidFill>
                <a:schemeClr val="tx1"/>
              </a:solidFill>
              <a:cs typeface="Kalimati" panose="00000400000000000000" pitchFamily="2"/>
            </a:endParaRPr>
          </a:p>
        </p:txBody>
      </p:sp>
      <p:sp>
        <p:nvSpPr>
          <p:cNvPr id="15" name="Left Brace 14">
            <a:extLst>
              <a:ext uri="{FF2B5EF4-FFF2-40B4-BE49-F238E27FC236}">
                <a16:creationId xmlns:a16="http://schemas.microsoft.com/office/drawing/2014/main" id="{7A2CAE38-CE82-421B-BD3F-D91DD2F8C118}"/>
              </a:ext>
            </a:extLst>
          </p:cNvPr>
          <p:cNvSpPr/>
          <p:nvPr/>
        </p:nvSpPr>
        <p:spPr>
          <a:xfrm>
            <a:off x="8547405" y="4444408"/>
            <a:ext cx="373311" cy="1424764"/>
          </a:xfrm>
          <a:prstGeom prst="leftBrace">
            <a:avLst>
              <a:gd name="adj1" fmla="val 96238"/>
              <a:gd name="adj2" fmla="val 51881"/>
            </a:avLst>
          </a:pr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Brace 15">
            <a:extLst>
              <a:ext uri="{FF2B5EF4-FFF2-40B4-BE49-F238E27FC236}">
                <a16:creationId xmlns:a16="http://schemas.microsoft.com/office/drawing/2014/main" id="{57627BE3-67B1-45DA-9719-3AD2E53BFEBD}"/>
              </a:ext>
            </a:extLst>
          </p:cNvPr>
          <p:cNvSpPr/>
          <p:nvPr/>
        </p:nvSpPr>
        <p:spPr>
          <a:xfrm>
            <a:off x="3520128" y="2351315"/>
            <a:ext cx="623409" cy="994083"/>
          </a:xfrm>
          <a:prstGeom prst="leftBrace">
            <a:avLst>
              <a:gd name="adj1" fmla="val 8333"/>
              <a:gd name="adj2" fmla="val 39488"/>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ln w="0"/>
              <a:effectLst>
                <a:outerShdw blurRad="38100" dist="19050" dir="2700000" algn="tl" rotWithShape="0">
                  <a:schemeClr val="dk1">
                    <a:alpha val="40000"/>
                  </a:schemeClr>
                </a:outerShdw>
              </a:effectLst>
            </a:endParaRPr>
          </a:p>
        </p:txBody>
      </p:sp>
      <p:sp>
        <p:nvSpPr>
          <p:cNvPr id="20" name="Speech Bubble: Rectangle 19">
            <a:extLst>
              <a:ext uri="{FF2B5EF4-FFF2-40B4-BE49-F238E27FC236}">
                <a16:creationId xmlns:a16="http://schemas.microsoft.com/office/drawing/2014/main" id="{AAC1854F-32F4-4519-A238-66D0F1B14309}"/>
              </a:ext>
            </a:extLst>
          </p:cNvPr>
          <p:cNvSpPr/>
          <p:nvPr/>
        </p:nvSpPr>
        <p:spPr>
          <a:xfrm>
            <a:off x="317491" y="3401479"/>
            <a:ext cx="2628247" cy="1257622"/>
          </a:xfrm>
          <a:prstGeom prst="wedgeRectCallout">
            <a:avLst>
              <a:gd name="adj1" fmla="val 273295"/>
              <a:gd name="adj2" fmla="val -1895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000" dirty="0">
                <a:solidFill>
                  <a:schemeClr val="tx1"/>
                </a:solidFill>
                <a:cs typeface="Kalimati" panose="00000400000000000000" pitchFamily="2"/>
              </a:rPr>
              <a:t>परिवार नबस्ने घरमा महल ४ मा जिरो</a:t>
            </a:r>
            <a:r>
              <a:rPr lang="en-US" sz="2000" dirty="0">
                <a:solidFill>
                  <a:schemeClr val="tx1"/>
                </a:solidFill>
                <a:cs typeface="Kalimati" panose="00000400000000000000" pitchFamily="2"/>
              </a:rPr>
              <a:t> </a:t>
            </a:r>
            <a:r>
              <a:rPr lang="ne-NP" sz="2000" dirty="0">
                <a:solidFill>
                  <a:schemeClr val="tx1"/>
                </a:solidFill>
                <a:cs typeface="Kalimati" panose="00000400000000000000" pitchFamily="2"/>
              </a:rPr>
              <a:t>(०) लेखि बाँकी महल खाली छोडेको </a:t>
            </a:r>
            <a:endParaRPr lang="en-US" sz="2000" dirty="0">
              <a:solidFill>
                <a:schemeClr val="tx1"/>
              </a:solidFill>
              <a:cs typeface="Kalimati" panose="00000400000000000000" pitchFamily="2"/>
            </a:endParaRPr>
          </a:p>
        </p:txBody>
      </p:sp>
    </p:spTree>
    <p:extLst>
      <p:ext uri="{BB962C8B-B14F-4D97-AF65-F5344CB8AC3E}">
        <p14:creationId xmlns:p14="http://schemas.microsoft.com/office/powerpoint/2010/main" val="21231702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37</a:t>
            </a:fld>
            <a:endParaRPr lang="en-US" dirty="0"/>
          </a:p>
        </p:txBody>
      </p:sp>
      <p:pic>
        <p:nvPicPr>
          <p:cNvPr id="23554" name="Picture 2" descr="D:\CBS PPT\Downloads\103749.png"/>
          <p:cNvPicPr>
            <a:picLocks noChangeAspect="1" noChangeArrowheads="1"/>
          </p:cNvPicPr>
          <p:nvPr/>
        </p:nvPicPr>
        <p:blipFill>
          <a:blip r:embed="rId2" cstate="print"/>
          <a:srcRect/>
          <a:stretch>
            <a:fillRect/>
          </a:stretch>
        </p:blipFill>
        <p:spPr bwMode="auto">
          <a:xfrm>
            <a:off x="2866762" y="2326196"/>
            <a:ext cx="2738437" cy="2738437"/>
          </a:xfrm>
          <a:prstGeom prst="rect">
            <a:avLst/>
          </a:prstGeom>
          <a:noFill/>
        </p:spPr>
      </p:pic>
      <p:pic>
        <p:nvPicPr>
          <p:cNvPr id="3" name="Picture 2">
            <a:extLst>
              <a:ext uri="{FF2B5EF4-FFF2-40B4-BE49-F238E27FC236}">
                <a16:creationId xmlns:a16="http://schemas.microsoft.com/office/drawing/2014/main" id="{30920627-6E68-4466-9C6F-C0D5EFC88693}"/>
              </a:ext>
            </a:extLst>
          </p:cNvPr>
          <p:cNvPicPr>
            <a:picLocks noChangeAspect="1"/>
          </p:cNvPicPr>
          <p:nvPr/>
        </p:nvPicPr>
        <p:blipFill>
          <a:blip r:embed="rId3"/>
          <a:stretch>
            <a:fillRect/>
          </a:stretch>
        </p:blipFill>
        <p:spPr>
          <a:xfrm>
            <a:off x="9122735" y="800005"/>
            <a:ext cx="1861193" cy="5778113"/>
          </a:xfrm>
          <a:prstGeom prst="rect">
            <a:avLst/>
          </a:prstGeom>
        </p:spPr>
      </p:pic>
      <p:sp>
        <p:nvSpPr>
          <p:cNvPr id="10" name="TextBox 9">
            <a:extLst>
              <a:ext uri="{FF2B5EF4-FFF2-40B4-BE49-F238E27FC236}">
                <a16:creationId xmlns:a16="http://schemas.microsoft.com/office/drawing/2014/main" id="{EACE7C9C-1512-46EA-BC48-CD497C61BC6A}"/>
              </a:ext>
            </a:extLst>
          </p:cNvPr>
          <p:cNvSpPr txBox="1"/>
          <p:nvPr/>
        </p:nvSpPr>
        <p:spPr>
          <a:xfrm>
            <a:off x="946298" y="914400"/>
            <a:ext cx="7710445" cy="523220"/>
          </a:xfrm>
          <a:prstGeom prst="rect">
            <a:avLst/>
          </a:prstGeom>
          <a:noFill/>
        </p:spPr>
        <p:txBody>
          <a:bodyPr wrap="square">
            <a:spAutoFit/>
          </a:bodyPr>
          <a:lstStyle/>
          <a:p>
            <a:pPr algn="ctr"/>
            <a:r>
              <a:rPr lang="ne-NP" sz="2800" b="1" dirty="0">
                <a:solidFill>
                  <a:srgbClr val="0070C0"/>
                </a:solidFill>
                <a:cs typeface="Kalimati" panose="00000400000000000000" pitchFamily="2"/>
              </a:rPr>
              <a:t>परिवार सम्बन्धी विवरणको महल ६ र ७</a:t>
            </a:r>
            <a:endParaRPr lang="en-US" sz="2800" b="1" dirty="0">
              <a:solidFill>
                <a:srgbClr val="0070C0"/>
              </a:solidFill>
              <a:cs typeface="Kalimati" panose="00000400000000000000" pitchFamily="2"/>
            </a:endParaRPr>
          </a:p>
        </p:txBody>
      </p:sp>
    </p:spTree>
    <p:extLst>
      <p:ext uri="{BB962C8B-B14F-4D97-AF65-F5344CB8AC3E}">
        <p14:creationId xmlns:p14="http://schemas.microsoft.com/office/powerpoint/2010/main" val="176716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8059" y="6408893"/>
            <a:ext cx="901088" cy="437868"/>
          </a:xfrm>
        </p:spPr>
        <p:txBody>
          <a:bodyPr/>
          <a:lstStyle/>
          <a:p>
            <a:fld id="{2840B2E4-A264-431E-ABDE-38E3BCDA5876}" type="slidenum">
              <a:rPr lang="en-US" smtClean="0"/>
              <a:pPr/>
              <a:t>38</a:t>
            </a:fld>
            <a:endParaRPr lang="en-US" dirty="0"/>
          </a:p>
        </p:txBody>
      </p:sp>
      <p:sp>
        <p:nvSpPr>
          <p:cNvPr id="8" name="TextBox 7">
            <a:extLst>
              <a:ext uri="{FF2B5EF4-FFF2-40B4-BE49-F238E27FC236}">
                <a16:creationId xmlns:a16="http://schemas.microsoft.com/office/drawing/2014/main" id="{ED8CE85F-279B-4EF9-A3CB-04433CCE1907}"/>
              </a:ext>
            </a:extLst>
          </p:cNvPr>
          <p:cNvSpPr txBox="1"/>
          <p:nvPr/>
        </p:nvSpPr>
        <p:spPr>
          <a:xfrm>
            <a:off x="29423" y="1301917"/>
            <a:ext cx="10559159" cy="5539978"/>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a:cs typeface="Kalimati" panose="00000400000000000000" pitchFamily="2"/>
              </a:rPr>
              <a:t>जनगणनामा कुन कुन घरमा मुख्य प्रश्नावली भर्ने भनी चिन्न यस </a:t>
            </a:r>
            <a:r>
              <a:rPr lang="ne-NP" sz="2400" dirty="0">
                <a:cs typeface="Kalimati" panose="00000400000000000000" pitchFamily="2"/>
              </a:rPr>
              <a:t>महलमा परिवार बसोवास गर्ने घरको मात्र </a:t>
            </a:r>
            <a:r>
              <a:rPr lang="ne-NP" sz="2400">
                <a:cs typeface="Kalimati" panose="00000400000000000000" pitchFamily="2"/>
              </a:rPr>
              <a:t>छुट्टै जनगणना घर क्रमसंख्या </a:t>
            </a:r>
            <a:r>
              <a:rPr lang="ne-NP" sz="2400" dirty="0">
                <a:cs typeface="Kalimati" panose="00000400000000000000" pitchFamily="2"/>
              </a:rPr>
              <a:t>कायम गर्न खोजिएको छ ।</a:t>
            </a:r>
          </a:p>
          <a:p>
            <a:pPr marL="287338" indent="-287338" algn="just">
              <a:lnSpc>
                <a:spcPct val="150000"/>
              </a:lnSpc>
              <a:spcBef>
                <a:spcPts val="600"/>
              </a:spcBef>
              <a:spcAft>
                <a:spcPts val="600"/>
              </a:spcAft>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एउटै घरमा बस्ने सबै परिवारको लागि जनगणना घर क्रमसंख्या एउटै दोहोर्याउनु पर्छ</a:t>
            </a:r>
          </a:p>
          <a:p>
            <a:pPr marL="287338" indent="-287338" algn="just">
              <a:lnSpc>
                <a:spcPct val="150000"/>
              </a:lnSpc>
              <a:spcBef>
                <a:spcPts val="600"/>
              </a:spcBef>
              <a:spcAft>
                <a:spcPts val="600"/>
              </a:spcAft>
              <a:buFont typeface="Arial" panose="020B0604020202020204" pitchFamily="34" charset="0"/>
              <a:buChar char="•"/>
            </a:pPr>
            <a:r>
              <a:rPr lang="ne-NP" sz="2400" b="1">
                <a:solidFill>
                  <a:srgbClr val="142DAC"/>
                </a:solidFill>
                <a:latin typeface="Kokila" panose="020B0604020202020204" pitchFamily="34" charset="0"/>
                <a:ea typeface="+mj-ea"/>
                <a:cs typeface="Kalimati" panose="00000400000000000000" pitchFamily="2"/>
              </a:rPr>
              <a:t>उदाहरणको लागि </a:t>
            </a:r>
            <a:r>
              <a:rPr lang="ne-NP" sz="2400" b="1" dirty="0">
                <a:solidFill>
                  <a:srgbClr val="142DAC"/>
                </a:solidFill>
                <a:latin typeface="Kokila" panose="020B0604020202020204" pitchFamily="34" charset="0"/>
                <a:ea typeface="+mj-ea"/>
                <a:cs typeface="Kalimati" panose="00000400000000000000" pitchFamily="2"/>
              </a:rPr>
              <a:t>तीन परिवार बसेको घरको जनगणना घर क्रमसंख्या पहिलो परिवार देखि तेश्रो परिवारसम्म एउटै दोहोर्याउनु पर्छ । यी परिवारहरुको </a:t>
            </a:r>
            <a:r>
              <a:rPr lang="ne-NP" sz="2400" b="1">
                <a:solidFill>
                  <a:srgbClr val="142DAC"/>
                </a:solidFill>
                <a:latin typeface="Kokila" panose="020B0604020202020204" pitchFamily="34" charset="0"/>
                <a:ea typeface="+mj-ea"/>
                <a:cs typeface="Kalimati" panose="00000400000000000000" pitchFamily="2"/>
              </a:rPr>
              <a:t>जनगणना परिवार क्रम संख्या</a:t>
            </a:r>
            <a:r>
              <a:rPr lang="en-US" sz="2400" b="1">
                <a:solidFill>
                  <a:srgbClr val="142DAC"/>
                </a:solidFill>
                <a:latin typeface="Kokila" panose="020B0604020202020204" pitchFamily="34" charset="0"/>
                <a:ea typeface="+mj-ea"/>
                <a:cs typeface="Kalimati" panose="00000400000000000000" pitchFamily="2"/>
              </a:rPr>
              <a:t> </a:t>
            </a:r>
            <a:r>
              <a:rPr lang="ne-NP" sz="2400" b="1">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मात्र </a:t>
            </a:r>
            <a:r>
              <a:rPr lang="ne-NP" sz="2400" b="1">
                <a:solidFill>
                  <a:srgbClr val="142DAC"/>
                </a:solidFill>
                <a:latin typeface="Kokila" panose="020B0604020202020204" pitchFamily="34" charset="0"/>
                <a:ea typeface="+mj-ea"/>
                <a:cs typeface="Kalimati" panose="00000400000000000000" pitchFamily="2"/>
              </a:rPr>
              <a:t>फरक फरक हुन्छ </a:t>
            </a:r>
            <a:r>
              <a:rPr lang="ne-NP" sz="2400" b="1" dirty="0">
                <a:solidFill>
                  <a:srgbClr val="142DAC"/>
                </a:solidFill>
                <a:latin typeface="Kokila" panose="020B0604020202020204" pitchFamily="34" charset="0"/>
                <a:ea typeface="+mj-ea"/>
                <a:cs typeface="Kalimati" panose="00000400000000000000" pitchFamily="2"/>
              </a:rPr>
              <a:t>।</a:t>
            </a:r>
          </a:p>
          <a:p>
            <a:pPr marL="287338" indent="-287338" algn="just">
              <a:lnSpc>
                <a:spcPct val="150000"/>
              </a:lnSpc>
              <a:buFont typeface="Arial" panose="020B0604020202020204" pitchFamily="34" charset="0"/>
              <a:buChar char="•"/>
            </a:pPr>
            <a:r>
              <a:rPr lang="ne-NP" sz="2400" dirty="0">
                <a:cs typeface="Kalimati" panose="00000400000000000000" pitchFamily="2"/>
              </a:rPr>
              <a:t>जनगणनाको समयमा जनगणना घर क्रमसंख्या भएको घरमा मात्र गणक गएर जनगणना प्रश्नावली भर्नुपर्नेछ । तसर्थ, जनगणना प्रयोगको लागि परिवार बसोवास गरेको घर नै जनगणना घर हो । </a:t>
            </a:r>
          </a:p>
        </p:txBody>
      </p:sp>
      <p:sp>
        <p:nvSpPr>
          <p:cNvPr id="9" name="TextBox 8">
            <a:extLst>
              <a:ext uri="{FF2B5EF4-FFF2-40B4-BE49-F238E27FC236}">
                <a16:creationId xmlns:a16="http://schemas.microsoft.com/office/drawing/2014/main" id="{49A997B9-2853-4D5E-991C-CCA03898D66C}"/>
              </a:ext>
            </a:extLst>
          </p:cNvPr>
          <p:cNvSpPr txBox="1"/>
          <p:nvPr/>
        </p:nvSpPr>
        <p:spPr>
          <a:xfrm>
            <a:off x="663594" y="733472"/>
            <a:ext cx="10413709" cy="541462"/>
          </a:xfrm>
          <a:prstGeom prst="rect">
            <a:avLst/>
          </a:prstGeom>
          <a:noFill/>
        </p:spPr>
        <p:txBody>
          <a:bodyPr wrap="square">
            <a:spAutoFit/>
          </a:bodyPr>
          <a:lstStyle/>
          <a:p>
            <a:pPr algn="ct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६</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घर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2" name="Picture 1">
            <a:extLst>
              <a:ext uri="{FF2B5EF4-FFF2-40B4-BE49-F238E27FC236}">
                <a16:creationId xmlns:a16="http://schemas.microsoft.com/office/drawing/2014/main" id="{2F529FA7-9E82-4435-96CA-8D9BD2597CF3}"/>
              </a:ext>
            </a:extLst>
          </p:cNvPr>
          <p:cNvPicPr>
            <a:picLocks noChangeAspect="1"/>
          </p:cNvPicPr>
          <p:nvPr/>
        </p:nvPicPr>
        <p:blipFill rotWithShape="1">
          <a:blip r:embed="rId2"/>
          <a:srcRect l="69875"/>
          <a:stretch/>
        </p:blipFill>
        <p:spPr>
          <a:xfrm>
            <a:off x="10588583" y="1090494"/>
            <a:ext cx="1559456" cy="5161116"/>
          </a:xfrm>
          <a:prstGeom prst="rect">
            <a:avLst/>
          </a:prstGeom>
        </p:spPr>
      </p:pic>
      <p:sp>
        <p:nvSpPr>
          <p:cNvPr id="10" name="TextBox 9">
            <a:extLst>
              <a:ext uri="{FF2B5EF4-FFF2-40B4-BE49-F238E27FC236}">
                <a16:creationId xmlns:a16="http://schemas.microsoft.com/office/drawing/2014/main" id="{EB10412A-CDB7-4631-89AF-325CCBED0EDF}"/>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36616847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39</a:t>
            </a:fld>
            <a:endParaRPr lang="en-US" dirty="0"/>
          </a:p>
        </p:txBody>
      </p:sp>
      <p:sp>
        <p:nvSpPr>
          <p:cNvPr id="9" name="TextBox 8">
            <a:extLst>
              <a:ext uri="{FF2B5EF4-FFF2-40B4-BE49-F238E27FC236}">
                <a16:creationId xmlns:a16="http://schemas.microsoft.com/office/drawing/2014/main" id="{49A997B9-2853-4D5E-991C-CCA03898D66C}"/>
              </a:ext>
            </a:extLst>
          </p:cNvPr>
          <p:cNvSpPr txBox="1"/>
          <p:nvPr/>
        </p:nvSpPr>
        <p:spPr>
          <a:xfrm>
            <a:off x="62702" y="713347"/>
            <a:ext cx="5867835" cy="523220"/>
          </a:xfrm>
          <a:prstGeom prst="rect">
            <a:avLst/>
          </a:prstGeom>
          <a:noFill/>
        </p:spPr>
        <p:txBody>
          <a:bodyPr wrap="square">
            <a:spAutoFit/>
          </a:bodyPr>
          <a:lstStyle/>
          <a:p>
            <a:r>
              <a:rPr lang="en-US"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६</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घरक्रमसंख्या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3" name="Picture 2">
            <a:extLst>
              <a:ext uri="{FF2B5EF4-FFF2-40B4-BE49-F238E27FC236}">
                <a16:creationId xmlns:a16="http://schemas.microsoft.com/office/drawing/2014/main" id="{6C099352-43C8-42D6-96CA-1BE272D378B9}"/>
              </a:ext>
            </a:extLst>
          </p:cNvPr>
          <p:cNvPicPr>
            <a:picLocks noChangeAspect="1"/>
          </p:cNvPicPr>
          <p:nvPr/>
        </p:nvPicPr>
        <p:blipFill rotWithShape="1">
          <a:blip r:embed="rId2"/>
          <a:srcRect r="13897"/>
          <a:stretch/>
        </p:blipFill>
        <p:spPr>
          <a:xfrm>
            <a:off x="6021569" y="697489"/>
            <a:ext cx="6209960" cy="6224555"/>
          </a:xfrm>
          <a:prstGeom prst="rect">
            <a:avLst/>
          </a:prstGeom>
        </p:spPr>
      </p:pic>
      <p:sp>
        <p:nvSpPr>
          <p:cNvPr id="5" name="Speech Bubble: Rectangle with Corners Rounded 4">
            <a:extLst>
              <a:ext uri="{FF2B5EF4-FFF2-40B4-BE49-F238E27FC236}">
                <a16:creationId xmlns:a16="http://schemas.microsoft.com/office/drawing/2014/main" id="{D6FD3CFA-15F8-465E-B2AC-C543BF8E82A5}"/>
              </a:ext>
            </a:extLst>
          </p:cNvPr>
          <p:cNvSpPr/>
          <p:nvPr/>
        </p:nvSpPr>
        <p:spPr>
          <a:xfrm>
            <a:off x="62703" y="4500152"/>
            <a:ext cx="5575226" cy="2240282"/>
          </a:xfrm>
          <a:prstGeom prst="wedgeRoundRectCallout">
            <a:avLst>
              <a:gd name="adj1" fmla="val 94458"/>
              <a:gd name="adj2" fmla="val -20241"/>
              <a:gd name="adj3" fmla="val 16667"/>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50000"/>
              </a:lnSpc>
              <a:spcBef>
                <a:spcPts val="0"/>
              </a:spcBef>
              <a:spcAft>
                <a:spcPts val="0"/>
              </a:spcAft>
              <a:buClrTx/>
              <a:buSzTx/>
              <a:tabLst/>
              <a:defRPr/>
            </a:pPr>
            <a:r>
              <a:rPr kumimoji="0" lang="ne-NP" sz="2400" b="0" i="0" u="none" strike="noStrike" kern="1200" cap="none" spc="0" normalizeH="0" baseline="0" noProof="0" dirty="0">
                <a:ln>
                  <a:noFill/>
                </a:ln>
                <a:solidFill>
                  <a:prstClr val="black"/>
                </a:solidFill>
                <a:effectLst/>
                <a:uLnTx/>
                <a:uFillTx/>
                <a:latin typeface="Calibri"/>
                <a:ea typeface="+mn-ea"/>
                <a:cs typeface="Kalimati" panose="00000400000000000000" pitchFamily="2"/>
              </a:rPr>
              <a:t>घरको प्रयोगको महलमा जुनसुकै संकेत नम्बर आएपनि महल ४ मा कुनै घरपरिवार बसेको देखिएको घरको जनगणना घर क्रमसंख्या उल्लेख गर्नुपर्दछ । </a:t>
            </a:r>
          </a:p>
        </p:txBody>
      </p:sp>
      <p:sp>
        <p:nvSpPr>
          <p:cNvPr id="6" name="Speech Bubble: Rectangle with Corners Rounded 5">
            <a:extLst>
              <a:ext uri="{FF2B5EF4-FFF2-40B4-BE49-F238E27FC236}">
                <a16:creationId xmlns:a16="http://schemas.microsoft.com/office/drawing/2014/main" id="{29A9EB67-0502-4D65-BD15-A6A2574A62C8}"/>
              </a:ext>
            </a:extLst>
          </p:cNvPr>
          <p:cNvSpPr/>
          <p:nvPr/>
        </p:nvSpPr>
        <p:spPr>
          <a:xfrm>
            <a:off x="150229" y="1294611"/>
            <a:ext cx="5360996" cy="2832666"/>
          </a:xfrm>
          <a:prstGeom prst="wedgeRoundRectCallout">
            <a:avLst>
              <a:gd name="adj1" fmla="val 96516"/>
              <a:gd name="adj2" fmla="val 1906"/>
              <a:gd name="adj3" fmla="val 16667"/>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50000"/>
              </a:lnSpc>
              <a:spcBef>
                <a:spcPts val="0"/>
              </a:spcBef>
              <a:spcAft>
                <a:spcPts val="0"/>
              </a:spcAft>
              <a:buClrTx/>
              <a:buSzTx/>
              <a:tabLst/>
              <a:defRPr/>
            </a:pPr>
            <a:r>
              <a:rPr kumimoji="0" lang="ne-NP" sz="2400" b="0" i="0" u="none" strike="noStrike" kern="1200" cap="none" spc="0" normalizeH="0" baseline="0" noProof="0" dirty="0">
                <a:ln>
                  <a:noFill/>
                </a:ln>
                <a:solidFill>
                  <a:prstClr val="black"/>
                </a:solidFill>
                <a:effectLst/>
                <a:uLnTx/>
                <a:uFillTx/>
                <a:latin typeface="Calibri"/>
                <a:ea typeface="+mn-ea"/>
                <a:cs typeface="Kalimati" panose="00000400000000000000" pitchFamily="2"/>
              </a:rPr>
              <a:t>एउटा घरमा एक भन्दा बढी परिवार बसेको अवस्थामा प्रत्येक हरफमा घरको </a:t>
            </a:r>
            <a:r>
              <a:rPr kumimoji="0" lang="ne-NP" sz="2400" b="0" i="0" u="none" strike="noStrike" kern="1200" cap="none" spc="0" normalizeH="0" baseline="0" noProof="0">
                <a:ln>
                  <a:noFill/>
                </a:ln>
                <a:solidFill>
                  <a:prstClr val="black"/>
                </a:solidFill>
                <a:effectLst/>
                <a:uLnTx/>
                <a:uFillTx/>
                <a:latin typeface="Calibri"/>
                <a:ea typeface="+mn-ea"/>
                <a:cs typeface="Kalimati" panose="00000400000000000000" pitchFamily="2"/>
              </a:rPr>
              <a:t>प्रयोग लेख्नु पर्दैन </a:t>
            </a:r>
            <a:r>
              <a:rPr lang="ne-NP" sz="2400" dirty="0">
                <a:solidFill>
                  <a:prstClr val="black"/>
                </a:solidFill>
                <a:latin typeface="Calibri"/>
                <a:cs typeface="Kalimati" panose="00000400000000000000" pitchFamily="2"/>
              </a:rPr>
              <a:t>तर </a:t>
            </a:r>
            <a:r>
              <a:rPr kumimoji="0" lang="ne-NP" sz="2400" b="0" i="0" u="none" strike="noStrike" kern="1200" cap="none" spc="0" normalizeH="0" baseline="0" noProof="0" dirty="0">
                <a:ln>
                  <a:noFill/>
                </a:ln>
                <a:solidFill>
                  <a:prstClr val="black"/>
                </a:solidFill>
                <a:effectLst/>
                <a:uLnTx/>
                <a:uFillTx/>
                <a:latin typeface="Calibri"/>
                <a:ea typeface="+mn-ea"/>
                <a:cs typeface="Kalimati" panose="00000400000000000000" pitchFamily="2"/>
              </a:rPr>
              <a:t>त्यस्तो घरको सबै हरफमा जनगणना घर क्रमसंख्या लेख्नुपर्दछ ।</a:t>
            </a:r>
          </a:p>
        </p:txBody>
      </p:sp>
      <p:sp>
        <p:nvSpPr>
          <p:cNvPr id="11" name="Right Bracket 10">
            <a:extLst>
              <a:ext uri="{FF2B5EF4-FFF2-40B4-BE49-F238E27FC236}">
                <a16:creationId xmlns:a16="http://schemas.microsoft.com/office/drawing/2014/main" id="{DDD79412-E8FD-4A49-8791-977D761B8A5C}"/>
              </a:ext>
            </a:extLst>
          </p:cNvPr>
          <p:cNvSpPr/>
          <p:nvPr/>
        </p:nvSpPr>
        <p:spPr>
          <a:xfrm flipH="1">
            <a:off x="8113337" y="2440142"/>
            <a:ext cx="367069" cy="877824"/>
          </a:xfrm>
          <a:prstGeom prst="rightBracket">
            <a:avLst/>
          </a:prstGeom>
          <a:ln w="1905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Left Brace 11">
            <a:extLst>
              <a:ext uri="{FF2B5EF4-FFF2-40B4-BE49-F238E27FC236}">
                <a16:creationId xmlns:a16="http://schemas.microsoft.com/office/drawing/2014/main" id="{54BCAB4E-12C6-4885-A1ED-BE1E3B329751}"/>
              </a:ext>
            </a:extLst>
          </p:cNvPr>
          <p:cNvSpPr/>
          <p:nvPr/>
        </p:nvSpPr>
        <p:spPr>
          <a:xfrm>
            <a:off x="8041495" y="4958661"/>
            <a:ext cx="224681" cy="381435"/>
          </a:xfrm>
          <a:prstGeom prst="leftBrace">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e 12">
            <a:extLst>
              <a:ext uri="{FF2B5EF4-FFF2-40B4-BE49-F238E27FC236}">
                <a16:creationId xmlns:a16="http://schemas.microsoft.com/office/drawing/2014/main" id="{30826221-E359-4E1C-93D1-482DF4C22FB4}"/>
              </a:ext>
            </a:extLst>
          </p:cNvPr>
          <p:cNvSpPr/>
          <p:nvPr/>
        </p:nvSpPr>
        <p:spPr>
          <a:xfrm flipH="1">
            <a:off x="11928751" y="4933405"/>
            <a:ext cx="224681" cy="381435"/>
          </a:xfrm>
          <a:prstGeom prst="leftBrace">
            <a:avLst>
              <a:gd name="adj1" fmla="val 0"/>
              <a:gd name="adj2" fmla="val 50000"/>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ight Bracket 13">
            <a:extLst>
              <a:ext uri="{FF2B5EF4-FFF2-40B4-BE49-F238E27FC236}">
                <a16:creationId xmlns:a16="http://schemas.microsoft.com/office/drawing/2014/main" id="{1F6BD328-9628-4522-ABD7-662E92EE0B86}"/>
              </a:ext>
            </a:extLst>
          </p:cNvPr>
          <p:cNvSpPr/>
          <p:nvPr/>
        </p:nvSpPr>
        <p:spPr>
          <a:xfrm>
            <a:off x="11638009" y="2582526"/>
            <a:ext cx="367069" cy="733041"/>
          </a:xfrm>
          <a:prstGeom prst="rightBracket">
            <a:avLst/>
          </a:prstGeom>
          <a:ln w="1905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721507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300590" y="6440791"/>
            <a:ext cx="901088" cy="437868"/>
          </a:xfrm>
        </p:spPr>
        <p:txBody>
          <a:bodyPr/>
          <a:lstStyle/>
          <a:p>
            <a:fld id="{2840B2E4-A264-431E-ABDE-38E3BCDA5876}" type="slidenum">
              <a:rPr lang="en-US" smtClean="0"/>
              <a:pPr/>
              <a:t>40</a:t>
            </a:fld>
            <a:endParaRPr lang="en-US" dirty="0"/>
          </a:p>
        </p:txBody>
      </p:sp>
      <p:sp>
        <p:nvSpPr>
          <p:cNvPr id="8" name="TextBox 7">
            <a:extLst>
              <a:ext uri="{FF2B5EF4-FFF2-40B4-BE49-F238E27FC236}">
                <a16:creationId xmlns:a16="http://schemas.microsoft.com/office/drawing/2014/main" id="{ED8CE85F-279B-4EF9-A3CB-04433CCE1907}"/>
              </a:ext>
            </a:extLst>
          </p:cNvPr>
          <p:cNvSpPr txBox="1"/>
          <p:nvPr/>
        </p:nvSpPr>
        <p:spPr>
          <a:xfrm>
            <a:off x="196571" y="1432826"/>
            <a:ext cx="5566971" cy="2589170"/>
          </a:xfrm>
          <a:prstGeom prst="rect">
            <a:avLst/>
          </a:prstGeom>
          <a:noFill/>
        </p:spPr>
        <p:txBody>
          <a:bodyPr wrap="square">
            <a:spAutoFit/>
          </a:bodyPr>
          <a:lstStyle/>
          <a:p>
            <a:pPr algn="just">
              <a:lnSpc>
                <a:spcPct val="150000"/>
              </a:lnSpc>
              <a:spcBef>
                <a:spcPts val="600"/>
              </a:spcBef>
              <a:spcAft>
                <a:spcPts val="600"/>
              </a:spcAft>
            </a:pPr>
            <a:r>
              <a:rPr lang="ne-NP" sz="2200" b="1" dirty="0">
                <a:latin typeface="Kokila" panose="020B0604020202020204" pitchFamily="34" charset="0"/>
                <a:ea typeface="+mj-ea"/>
                <a:cs typeface="Kalimati" panose="00000400000000000000" pitchFamily="2"/>
              </a:rPr>
              <a:t>साधारणतया भान्सा सहित प्रयोग गरिएको घर जनगणना घर अन्तर्गत पर्दछ । एउटै परिवारका व्यक्तिहरू विभिन्न प्रयोगका घरमा बाँडिएर बस्ने भएमा जुन घरमा परिवारमुली बस्दछन्, त्यस घरलाई जनगणना घर मान्न उपयुक्त हुन्छ । </a:t>
            </a:r>
          </a:p>
        </p:txBody>
      </p:sp>
      <p:sp>
        <p:nvSpPr>
          <p:cNvPr id="9" name="TextBox 8">
            <a:extLst>
              <a:ext uri="{FF2B5EF4-FFF2-40B4-BE49-F238E27FC236}">
                <a16:creationId xmlns:a16="http://schemas.microsoft.com/office/drawing/2014/main" id="{49A997B9-2853-4D5E-991C-CCA03898D66C}"/>
              </a:ext>
            </a:extLst>
          </p:cNvPr>
          <p:cNvSpPr txBox="1"/>
          <p:nvPr/>
        </p:nvSpPr>
        <p:spPr>
          <a:xfrm>
            <a:off x="-52251" y="728957"/>
            <a:ext cx="6066390" cy="523220"/>
          </a:xfrm>
          <a:prstGeom prst="rect">
            <a:avLst/>
          </a:prstGeom>
          <a:noFill/>
        </p:spPr>
        <p:txBody>
          <a:bodyPr wrap="square">
            <a:spAutoFit/>
          </a:bodyPr>
          <a:lstStyle/>
          <a:p>
            <a:pPr algn="ctr"/>
            <a:r>
              <a:rPr lang="en-US" sz="2800" b="1" dirty="0">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महल ६</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घर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pic>
        <p:nvPicPr>
          <p:cNvPr id="6" name="Picture 5">
            <a:extLst>
              <a:ext uri="{FF2B5EF4-FFF2-40B4-BE49-F238E27FC236}">
                <a16:creationId xmlns:a16="http://schemas.microsoft.com/office/drawing/2014/main" id="{B5212B83-A8F4-474C-8C60-68F41026D5A5}"/>
              </a:ext>
            </a:extLst>
          </p:cNvPr>
          <p:cNvPicPr>
            <a:picLocks noChangeAspect="1"/>
          </p:cNvPicPr>
          <p:nvPr/>
        </p:nvPicPr>
        <p:blipFill rotWithShape="1">
          <a:blip r:embed="rId2"/>
          <a:srcRect r="13897"/>
          <a:stretch/>
        </p:blipFill>
        <p:spPr>
          <a:xfrm>
            <a:off x="6102438" y="902031"/>
            <a:ext cx="5709776" cy="5723195"/>
          </a:xfrm>
          <a:prstGeom prst="rect">
            <a:avLst/>
          </a:prstGeom>
        </p:spPr>
      </p:pic>
      <p:sp>
        <p:nvSpPr>
          <p:cNvPr id="5" name="Speech Bubble: Rectangle with Corners Rounded 4">
            <a:extLst>
              <a:ext uri="{FF2B5EF4-FFF2-40B4-BE49-F238E27FC236}">
                <a16:creationId xmlns:a16="http://schemas.microsoft.com/office/drawing/2014/main" id="{385329B8-53E4-49EC-BEBB-E91AFC7CEBAC}"/>
              </a:ext>
            </a:extLst>
          </p:cNvPr>
          <p:cNvSpPr/>
          <p:nvPr/>
        </p:nvSpPr>
        <p:spPr>
          <a:xfrm>
            <a:off x="213609" y="4240078"/>
            <a:ext cx="4915967" cy="2458430"/>
          </a:xfrm>
          <a:prstGeom prst="wedgeRoundRectCallout">
            <a:avLst>
              <a:gd name="adj1" fmla="val 69681"/>
              <a:gd name="adj2" fmla="val 15320"/>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50000"/>
              </a:lnSpc>
              <a:spcBef>
                <a:spcPts val="0"/>
              </a:spcBef>
              <a:spcAft>
                <a:spcPts val="0"/>
              </a:spcAft>
              <a:buClrTx/>
              <a:buSzTx/>
              <a:tabLst/>
              <a:defRPr/>
            </a:pPr>
            <a:r>
              <a:rPr kumimoji="0" lang="ne-NP" sz="2200" b="0" i="0" u="none" strike="noStrike" kern="1200" cap="none" spc="0" normalizeH="0" baseline="0" noProof="0">
                <a:ln>
                  <a:noFill/>
                </a:ln>
                <a:solidFill>
                  <a:prstClr val="black"/>
                </a:solidFill>
                <a:effectLst/>
                <a:uLnTx/>
                <a:uFillTx/>
                <a:latin typeface="Calibri"/>
                <a:ea typeface="+mn-ea"/>
                <a:cs typeface="Kalimati" panose="00000400000000000000" pitchFamily="2"/>
              </a:rPr>
              <a:t>घर क्रमसंख्या र महल ६ को जनगणना घर क्रमसंख्या फरक हुनसक्छ । तर जनगणना घर क्रमसंख्या, घर क्रमसंख्या भन्दा बढी हुन सक्दैन ।</a:t>
            </a:r>
            <a:endParaRPr kumimoji="0" lang="ne-NP" sz="2200" b="0" i="0" u="none" strike="noStrike" kern="1200" cap="none" spc="0" normalizeH="0" baseline="0" noProof="0" dirty="0">
              <a:ln>
                <a:noFill/>
              </a:ln>
              <a:solidFill>
                <a:prstClr val="black"/>
              </a:solidFill>
              <a:effectLst/>
              <a:uLnTx/>
              <a:uFillTx/>
              <a:latin typeface="Calibri"/>
              <a:ea typeface="+mn-ea"/>
              <a:cs typeface="Kalimati" panose="00000400000000000000" pitchFamily="2"/>
            </a:endParaRPr>
          </a:p>
        </p:txBody>
      </p:sp>
      <p:sp>
        <p:nvSpPr>
          <p:cNvPr id="10" name="Right Brace 9">
            <a:extLst>
              <a:ext uri="{FF2B5EF4-FFF2-40B4-BE49-F238E27FC236}">
                <a16:creationId xmlns:a16="http://schemas.microsoft.com/office/drawing/2014/main" id="{22E4E27D-4916-43F0-842F-DFAC85531698}"/>
              </a:ext>
            </a:extLst>
          </p:cNvPr>
          <p:cNvSpPr/>
          <p:nvPr/>
        </p:nvSpPr>
        <p:spPr>
          <a:xfrm>
            <a:off x="11372275" y="5192495"/>
            <a:ext cx="606116" cy="1272049"/>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e 10">
            <a:extLst>
              <a:ext uri="{FF2B5EF4-FFF2-40B4-BE49-F238E27FC236}">
                <a16:creationId xmlns:a16="http://schemas.microsoft.com/office/drawing/2014/main" id="{094BC0E2-BEF0-4D14-8A66-89F3E348C290}"/>
              </a:ext>
            </a:extLst>
          </p:cNvPr>
          <p:cNvSpPr/>
          <p:nvPr/>
        </p:nvSpPr>
        <p:spPr>
          <a:xfrm>
            <a:off x="5836485" y="5192496"/>
            <a:ext cx="741970" cy="1272049"/>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624709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52287" y="6438457"/>
            <a:ext cx="901088" cy="437868"/>
          </a:xfrm>
        </p:spPr>
        <p:txBody>
          <a:bodyPr/>
          <a:lstStyle/>
          <a:p>
            <a:fld id="{2840B2E4-A264-431E-ABDE-38E3BCDA5876}" type="slidenum">
              <a:rPr lang="en-US" smtClean="0"/>
              <a:pPr/>
              <a:t>41</a:t>
            </a:fld>
            <a:endParaRPr lang="en-US" dirty="0"/>
          </a:p>
        </p:txBody>
      </p:sp>
      <p:sp>
        <p:nvSpPr>
          <p:cNvPr id="9" name="TextBox 8">
            <a:extLst>
              <a:ext uri="{FF2B5EF4-FFF2-40B4-BE49-F238E27FC236}">
                <a16:creationId xmlns:a16="http://schemas.microsoft.com/office/drawing/2014/main" id="{B1652940-CFCB-4087-823F-FBE375965CB4}"/>
              </a:ext>
            </a:extLst>
          </p:cNvPr>
          <p:cNvSpPr txBox="1"/>
          <p:nvPr/>
        </p:nvSpPr>
        <p:spPr>
          <a:xfrm>
            <a:off x="141078" y="723960"/>
            <a:ext cx="6123868"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७</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परिवार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85A6E9DD-729B-4851-A91B-4766FDE780AE}"/>
              </a:ext>
            </a:extLst>
          </p:cNvPr>
          <p:cNvSpPr txBox="1"/>
          <p:nvPr/>
        </p:nvSpPr>
        <p:spPr>
          <a:xfrm>
            <a:off x="141078" y="1316623"/>
            <a:ext cx="5954922" cy="221599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300" dirty="0">
                <a:cs typeface="Kalimati" panose="00000400000000000000" pitchFamily="2"/>
              </a:rPr>
              <a:t>गणना क्षेत्र भित्र जनगणना गरिने परिवारहरुको क्र.सं. यस </a:t>
            </a:r>
            <a:r>
              <a:rPr lang="ne-NP" sz="2300">
                <a:cs typeface="Kalimati" panose="00000400000000000000" pitchFamily="2"/>
              </a:rPr>
              <a:t>महलमा क्रमानुसार </a:t>
            </a:r>
            <a:r>
              <a:rPr lang="ne-NP" sz="2300" dirty="0">
                <a:cs typeface="Kalimati" panose="00000400000000000000" pitchFamily="2"/>
              </a:rPr>
              <a:t>लेख्दै </a:t>
            </a:r>
            <a:r>
              <a:rPr lang="ne-NP" sz="2300">
                <a:cs typeface="Kalimati" panose="00000400000000000000" pitchFamily="2"/>
              </a:rPr>
              <a:t>जानुपर्दछ ।गणना </a:t>
            </a:r>
            <a:r>
              <a:rPr lang="ne-NP" sz="2300" dirty="0">
                <a:cs typeface="Kalimati" panose="00000400000000000000" pitchFamily="2"/>
              </a:rPr>
              <a:t>गर्न लागेको परिवार कुन क्रममा पर्दछ सोही क्रमसंख्या यस महलमा लेख्नुपर्दछ । </a:t>
            </a:r>
          </a:p>
        </p:txBody>
      </p:sp>
      <p:graphicFrame>
        <p:nvGraphicFramePr>
          <p:cNvPr id="8" name="Table 7">
            <a:extLst>
              <a:ext uri="{FF2B5EF4-FFF2-40B4-BE49-F238E27FC236}">
                <a16:creationId xmlns:a16="http://schemas.microsoft.com/office/drawing/2014/main" id="{E5D72F5E-C1A8-40F8-A8C4-DFC715709E98}"/>
              </a:ext>
            </a:extLst>
          </p:cNvPr>
          <p:cNvGraphicFramePr>
            <a:graphicFrameLocks noGrp="1"/>
          </p:cNvGraphicFramePr>
          <p:nvPr>
            <p:extLst>
              <p:ext uri="{D42A27DB-BD31-4B8C-83A1-F6EECF244321}">
                <p14:modId xmlns:p14="http://schemas.microsoft.com/office/powerpoint/2010/main" val="558652905"/>
              </p:ext>
            </p:extLst>
          </p:nvPr>
        </p:nvGraphicFramePr>
        <p:xfrm>
          <a:off x="6186570" y="723960"/>
          <a:ext cx="5940987" cy="5093755"/>
        </p:xfrm>
        <a:graphic>
          <a:graphicData uri="http://schemas.openxmlformats.org/drawingml/2006/table">
            <a:tbl>
              <a:tblPr/>
              <a:tblGrid>
                <a:gridCol w="954380">
                  <a:extLst>
                    <a:ext uri="{9D8B030D-6E8A-4147-A177-3AD203B41FA5}">
                      <a16:colId xmlns:a16="http://schemas.microsoft.com/office/drawing/2014/main" val="3798145150"/>
                    </a:ext>
                  </a:extLst>
                </a:gridCol>
                <a:gridCol w="524335">
                  <a:extLst>
                    <a:ext uri="{9D8B030D-6E8A-4147-A177-3AD203B41FA5}">
                      <a16:colId xmlns:a16="http://schemas.microsoft.com/office/drawing/2014/main" val="1003632671"/>
                    </a:ext>
                  </a:extLst>
                </a:gridCol>
                <a:gridCol w="1050253">
                  <a:extLst>
                    <a:ext uri="{9D8B030D-6E8A-4147-A177-3AD203B41FA5}">
                      <a16:colId xmlns:a16="http://schemas.microsoft.com/office/drawing/2014/main" val="150417879"/>
                    </a:ext>
                  </a:extLst>
                </a:gridCol>
                <a:gridCol w="1081605">
                  <a:extLst>
                    <a:ext uri="{9D8B030D-6E8A-4147-A177-3AD203B41FA5}">
                      <a16:colId xmlns:a16="http://schemas.microsoft.com/office/drawing/2014/main" val="3255293295"/>
                    </a:ext>
                  </a:extLst>
                </a:gridCol>
                <a:gridCol w="982327">
                  <a:extLst>
                    <a:ext uri="{9D8B030D-6E8A-4147-A177-3AD203B41FA5}">
                      <a16:colId xmlns:a16="http://schemas.microsoft.com/office/drawing/2014/main" val="12466599"/>
                    </a:ext>
                  </a:extLst>
                </a:gridCol>
                <a:gridCol w="663593">
                  <a:extLst>
                    <a:ext uri="{9D8B030D-6E8A-4147-A177-3AD203B41FA5}">
                      <a16:colId xmlns:a16="http://schemas.microsoft.com/office/drawing/2014/main" val="3691648949"/>
                    </a:ext>
                  </a:extLst>
                </a:gridCol>
                <a:gridCol w="684494">
                  <a:extLst>
                    <a:ext uri="{9D8B030D-6E8A-4147-A177-3AD203B41FA5}">
                      <a16:colId xmlns:a16="http://schemas.microsoft.com/office/drawing/2014/main" val="2818348285"/>
                    </a:ext>
                  </a:extLst>
                </a:gridCol>
              </a:tblGrid>
              <a:tr h="1993114">
                <a:tc>
                  <a:txBody>
                    <a:bodyPr/>
                    <a:lstStyle/>
                    <a:p>
                      <a:pPr algn="ctr" fontAlgn="ctr"/>
                      <a:r>
                        <a:rPr lang="en-US" sz="1600" b="0" i="0" u="none" strike="noStrike" dirty="0">
                          <a:solidFill>
                            <a:srgbClr val="000000"/>
                          </a:solidFill>
                          <a:effectLst/>
                          <a:latin typeface="Himchuli" pitchFamily="2" charset="0"/>
                        </a:rPr>
                        <a:t>3/ </a:t>
                      </a:r>
                      <a:r>
                        <a:rPr lang="en-US" sz="1600" b="0" i="0" u="none" strike="noStrike" dirty="0" err="1">
                          <a:solidFill>
                            <a:srgbClr val="000000"/>
                          </a:solidFill>
                          <a:effectLst/>
                          <a:latin typeface="Himchuli" pitchFamily="2" charset="0"/>
                        </a:rPr>
                        <a:t>qm</a:t>
                      </a:r>
                      <a:r>
                        <a:rPr lang="en-US" sz="1600" b="0" i="0" u="none" strike="noStrike" dirty="0">
                          <a:solidFill>
                            <a:srgbClr val="000000"/>
                          </a:solidFill>
                          <a:effectLst/>
                          <a:latin typeface="Himchuli" pitchFamily="2" charset="0"/>
                        </a:rPr>
                        <a:t>=;+=</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 </a:t>
                      </a:r>
                      <a:r>
                        <a:rPr lang="en-US" sz="1600" b="0" i="0" u="none" strike="noStrike" dirty="0" err="1">
                          <a:solidFill>
                            <a:srgbClr val="000000"/>
                          </a:solidFill>
                          <a:effectLst/>
                          <a:latin typeface="Himchuli" pitchFamily="2" charset="0"/>
                        </a:rPr>
                        <a:t>slt</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tnfsf</a:t>
                      </a:r>
                      <a:r>
                        <a:rPr lang="en-US" sz="1600" b="0" i="0" u="none" strike="noStrike" dirty="0">
                          <a:solidFill>
                            <a:srgbClr val="000000"/>
                          </a:solidFill>
                          <a:effectLst/>
                          <a:latin typeface="Himchuli" pitchFamily="2" charset="0"/>
                        </a:rPr>
                        <a:t>] 5 / ag]sf] </a:t>
                      </a:r>
                      <a:r>
                        <a:rPr lang="en-US" sz="1600" b="0" i="0" u="none" strike="noStrike" dirty="0" err="1">
                          <a:solidFill>
                            <a:srgbClr val="000000"/>
                          </a:solidFill>
                          <a:effectLst/>
                          <a:latin typeface="Himchuli" pitchFamily="2" charset="0"/>
                        </a:rPr>
                        <a:t>slt</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jif</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eof</a:t>
                      </a:r>
                      <a:r>
                        <a:rPr lang="en-US" sz="1600" b="0" i="0" u="none" strike="noStrike" dirty="0">
                          <a:solidFill>
                            <a:srgbClr val="000000"/>
                          </a:solidFill>
                          <a:effectLst/>
                          <a:latin typeface="Himchuli" pitchFamily="2" charset="0"/>
                        </a:rPr>
                        <a:t>] &lt;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 </a:t>
                      </a:r>
                      <a:r>
                        <a:rPr lang="en-US" sz="1600" b="0" i="0" u="none" strike="noStrike" dirty="0" err="1">
                          <a:solidFill>
                            <a:srgbClr val="000000"/>
                          </a:solidFill>
                          <a:effectLst/>
                          <a:latin typeface="Himchuli" pitchFamily="2" charset="0"/>
                        </a:rPr>
                        <a:t>d'Vo?kdf</a:t>
                      </a:r>
                      <a:r>
                        <a:rPr lang="en-US" sz="1600" b="0" i="0" u="none" strike="noStrike" dirty="0">
                          <a:solidFill>
                            <a:srgbClr val="000000"/>
                          </a:solidFill>
                          <a:effectLst/>
                          <a:latin typeface="Himchuli" pitchFamily="2" charset="0"/>
                        </a:rPr>
                        <a:t> s] sf] </a:t>
                      </a:r>
                      <a:r>
                        <a:rPr lang="en-US" sz="1600" b="0" i="0" u="none" strike="noStrike" dirty="0" err="1">
                          <a:solidFill>
                            <a:srgbClr val="000000"/>
                          </a:solidFill>
                          <a:effectLst/>
                          <a:latin typeface="Himchuli" pitchFamily="2" charset="0"/>
                        </a:rPr>
                        <a:t>nflu</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k|of</a:t>
                      </a:r>
                      <a:r>
                        <a:rPr lang="en-US" sz="1600" b="0" i="0" u="none" strike="noStrike" dirty="0">
                          <a:solidFill>
                            <a:srgbClr val="000000"/>
                          </a:solidFill>
                          <a:effectLst/>
                          <a:latin typeface="Himchuli" pitchFamily="2" charset="0"/>
                        </a:rPr>
                        <a:t>]u ul/</a:t>
                      </a:r>
                      <a:r>
                        <a:rPr lang="en-US" sz="1600" b="0" i="0" u="none" strike="noStrike" dirty="0" err="1">
                          <a:solidFill>
                            <a:srgbClr val="000000"/>
                          </a:solidFill>
                          <a:effectLst/>
                          <a:latin typeface="Himchuli" pitchFamily="2" charset="0"/>
                        </a:rPr>
                        <a:t>Psf</a:t>
                      </a:r>
                      <a:r>
                        <a:rPr lang="en-US" sz="1600" b="0" i="0" u="none" strike="noStrike" dirty="0">
                          <a:solidFill>
                            <a:srgbClr val="000000"/>
                          </a:solidFill>
                          <a:effectLst/>
                          <a:latin typeface="Himchuli" pitchFamily="2" charset="0"/>
                        </a:rPr>
                        <a:t>] 5 &lt; -sf]8_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3/df </a:t>
                      </a:r>
                      <a:r>
                        <a:rPr lang="en-US" sz="1600" b="0" i="0" u="none" strike="noStrike" dirty="0" err="1">
                          <a:solidFill>
                            <a:srgbClr val="000000"/>
                          </a:solidFill>
                          <a:effectLst/>
                          <a:latin typeface="Himchuli" pitchFamily="2" charset="0"/>
                        </a:rPr>
                        <a:t>slt</a:t>
                      </a:r>
                      <a:r>
                        <a:rPr lang="en-US" sz="1600" b="0" i="0" u="none" strike="noStrike" dirty="0">
                          <a:solidFill>
                            <a:srgbClr val="000000"/>
                          </a:solidFill>
                          <a:effectLst/>
                          <a:latin typeface="Himchuli" pitchFamily="2" charset="0"/>
                        </a:rPr>
                        <a:t> kl/</a:t>
                      </a:r>
                      <a:r>
                        <a:rPr lang="en-US" sz="1600" b="0" i="0" u="none" strike="noStrike" dirty="0" err="1">
                          <a:solidFill>
                            <a:srgbClr val="000000"/>
                          </a:solidFill>
                          <a:effectLst/>
                          <a:latin typeface="Himchuli" pitchFamily="2" charset="0"/>
                        </a:rPr>
                        <a:t>jf</a:t>
                      </a:r>
                      <a:r>
                        <a:rPr lang="en-US" sz="1600" b="0" i="0" u="none" strike="noStrike" dirty="0">
                          <a:solidFill>
                            <a:srgbClr val="000000"/>
                          </a:solidFill>
                          <a:effectLst/>
                          <a:latin typeface="Himchuli" pitchFamily="2" charset="0"/>
                        </a:rPr>
                        <a:t>/ a:g'x'G5 &lt; -</a:t>
                      </a:r>
                      <a:r>
                        <a:rPr lang="en-US" sz="1600" b="0" i="0" u="none" strike="noStrike" dirty="0" err="1">
                          <a:solidFill>
                            <a:srgbClr val="000000"/>
                          </a:solidFill>
                          <a:effectLst/>
                          <a:latin typeface="Himchuli" pitchFamily="2" charset="0"/>
                        </a:rPr>
                        <a:t>cnu</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cnu</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efG;f</a:t>
                      </a:r>
                      <a:r>
                        <a:rPr lang="en-US" sz="1600" b="0" i="0" u="none" strike="noStrike" dirty="0">
                          <a:solidFill>
                            <a:srgbClr val="000000"/>
                          </a:solidFill>
                          <a:effectLst/>
                          <a:latin typeface="Himchuli" pitchFamily="2" charset="0"/>
                        </a:rPr>
                        <a:t> u/L a;]sf_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of] 3/df </a:t>
                      </a:r>
                      <a:r>
                        <a:rPr lang="en-US" sz="1600" b="0" i="0" u="none" strike="noStrike" dirty="0" err="1">
                          <a:solidFill>
                            <a:srgbClr val="000000"/>
                          </a:solidFill>
                          <a:effectLst/>
                          <a:latin typeface="Himchuli" pitchFamily="2" charset="0"/>
                        </a:rPr>
                        <a:t>a;f</a:t>
                      </a:r>
                      <a:r>
                        <a:rPr lang="en-US" sz="1600" b="0" i="0" u="none" strike="noStrike" dirty="0">
                          <a:solidFill>
                            <a:srgbClr val="000000"/>
                          </a:solidFill>
                          <a:effectLst/>
                          <a:latin typeface="Himchuli" pitchFamily="2" charset="0"/>
                        </a:rPr>
                        <a:t>]</a:t>
                      </a:r>
                      <a:r>
                        <a:rPr lang="en-US" sz="1600" b="0" i="0" u="none" strike="noStrike" dirty="0" err="1">
                          <a:solidFill>
                            <a:srgbClr val="000000"/>
                          </a:solidFill>
                          <a:effectLst/>
                          <a:latin typeface="Himchuli" pitchFamily="2" charset="0"/>
                        </a:rPr>
                        <a:t>af</a:t>
                      </a:r>
                      <a:r>
                        <a:rPr lang="en-US" sz="1600" b="0" i="0" u="none" strike="noStrike" dirty="0">
                          <a:solidFill>
                            <a:srgbClr val="000000"/>
                          </a:solidFill>
                          <a:effectLst/>
                          <a:latin typeface="Himchuli" pitchFamily="2" charset="0"/>
                        </a:rPr>
                        <a:t>; u/]sf kl/</a:t>
                      </a:r>
                      <a:r>
                        <a:rPr lang="en-US" sz="1600" b="0" i="0" u="none" strike="noStrike" dirty="0" err="1">
                          <a:solidFill>
                            <a:srgbClr val="000000"/>
                          </a:solidFill>
                          <a:effectLst/>
                          <a:latin typeface="Himchuli" pitchFamily="2" charset="0"/>
                        </a:rPr>
                        <a:t>jf</a:t>
                      </a:r>
                      <a:r>
                        <a:rPr lang="en-US" sz="1600" b="0" i="0" u="none" strike="noStrike" dirty="0">
                          <a:solidFill>
                            <a:srgbClr val="000000"/>
                          </a:solidFill>
                          <a:effectLst/>
                          <a:latin typeface="Himchuli" pitchFamily="2" charset="0"/>
                        </a:rPr>
                        <a:t>/sf] </a:t>
                      </a:r>
                      <a:r>
                        <a:rPr lang="en-US" sz="1600" b="0" i="0" u="none" strike="noStrike" dirty="0" err="1">
                          <a:solidFill>
                            <a:srgbClr val="000000"/>
                          </a:solidFill>
                          <a:effectLst/>
                          <a:latin typeface="Himchuli" pitchFamily="2" charset="0"/>
                        </a:rPr>
                        <a:t>qm</a:t>
                      </a:r>
                      <a:r>
                        <a:rPr lang="en-US" sz="1600" b="0" i="0" u="none" strike="noStrike" dirty="0">
                          <a:solidFill>
                            <a:srgbClr val="000000"/>
                          </a:solidFill>
                          <a:effectLst/>
                          <a:latin typeface="Himchuli" pitchFamily="2" charset="0"/>
                        </a:rPr>
                        <a:t>=;+=</a:t>
                      </a:r>
                    </a:p>
                  </a:txBody>
                  <a:tcPr marL="2281" marR="2281" marT="228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hgu0fgf 3/ </a:t>
                      </a:r>
                      <a:r>
                        <a:rPr lang="en-US" sz="1600" b="0" i="0" u="none" strike="noStrike" dirty="0" err="1">
                          <a:solidFill>
                            <a:srgbClr val="000000"/>
                          </a:solidFill>
                          <a:effectLst/>
                          <a:latin typeface="Himchuli" pitchFamily="2" charset="0"/>
                        </a:rPr>
                        <a:t>qmd</a:t>
                      </a:r>
                      <a:r>
                        <a:rPr lang="en-US" sz="1600" b="0" i="0" u="none" strike="noStrike" dirty="0">
                          <a:solidFill>
                            <a:srgbClr val="000000"/>
                          </a:solidFill>
                          <a:effectLst/>
                          <a:latin typeface="Himchuli" pitchFamily="2" charset="0"/>
                        </a:rPr>
                        <a:t>;+</a:t>
                      </a:r>
                      <a:r>
                        <a:rPr lang="en-US" sz="1600" b="0" i="0" u="none" strike="noStrike" dirty="0" err="1">
                          <a:solidFill>
                            <a:srgbClr val="000000"/>
                          </a:solidFill>
                          <a:effectLst/>
                          <a:latin typeface="Himchuli" pitchFamily="2" charset="0"/>
                        </a:rPr>
                        <a:t>Vof</a:t>
                      </a:r>
                      <a:endParaRPr lang="en-US" sz="1600" b="0" i="0" u="none" strike="noStrike" dirty="0">
                        <a:solidFill>
                          <a:srgbClr val="000000"/>
                        </a:solidFill>
                        <a:effectLst/>
                        <a:latin typeface="Himchuli" pitchFamily="2" charset="0"/>
                      </a:endParaRP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Himchuli" pitchFamily="2" charset="0"/>
                        </a:rPr>
                        <a:t>hgu0fgf  kl/</a:t>
                      </a:r>
                      <a:r>
                        <a:rPr lang="en-US" sz="1600" b="0" i="0" u="none" strike="noStrike" dirty="0" err="1">
                          <a:solidFill>
                            <a:srgbClr val="000000"/>
                          </a:solidFill>
                          <a:effectLst/>
                          <a:latin typeface="Himchuli" pitchFamily="2" charset="0"/>
                        </a:rPr>
                        <a:t>jf</a:t>
                      </a:r>
                      <a:r>
                        <a:rPr lang="en-US" sz="1600" b="0" i="0" u="none" strike="noStrike" dirty="0">
                          <a:solidFill>
                            <a:srgbClr val="000000"/>
                          </a:solidFill>
                          <a:effectLst/>
                          <a:latin typeface="Himchuli" pitchFamily="2" charset="0"/>
                        </a:rPr>
                        <a:t>/ </a:t>
                      </a:r>
                      <a:r>
                        <a:rPr lang="en-US" sz="1600" b="0" i="0" u="none" strike="noStrike" dirty="0" err="1">
                          <a:solidFill>
                            <a:srgbClr val="000000"/>
                          </a:solidFill>
                          <a:effectLst/>
                          <a:latin typeface="Himchuli" pitchFamily="2" charset="0"/>
                        </a:rPr>
                        <a:t>qmd</a:t>
                      </a:r>
                      <a:r>
                        <a:rPr lang="en-US" sz="1600" b="0" i="0" u="none" strike="noStrike" dirty="0">
                          <a:solidFill>
                            <a:srgbClr val="000000"/>
                          </a:solidFill>
                          <a:effectLst/>
                          <a:latin typeface="Himchuli" pitchFamily="2" charset="0"/>
                        </a:rPr>
                        <a:t>;+</a:t>
                      </a:r>
                      <a:r>
                        <a:rPr lang="en-US" sz="1600" b="0" i="0" u="none" strike="noStrike" dirty="0" err="1">
                          <a:solidFill>
                            <a:srgbClr val="000000"/>
                          </a:solidFill>
                          <a:effectLst/>
                          <a:latin typeface="Himchuli" pitchFamily="2" charset="0"/>
                        </a:rPr>
                        <a:t>Vof</a:t>
                      </a:r>
                      <a:endParaRPr lang="en-US" sz="1600" b="0" i="0" u="none" strike="noStrike" dirty="0">
                        <a:solidFill>
                          <a:srgbClr val="000000"/>
                        </a:solidFill>
                        <a:effectLst/>
                        <a:latin typeface="Himchuli" pitchFamily="2" charset="0"/>
                      </a:endParaRP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081085"/>
                  </a:ext>
                </a:extLst>
              </a:tr>
              <a:tr h="220312">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-&amp;_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2778521603"/>
                  </a:ext>
                </a:extLst>
              </a:tr>
              <a:tr h="447404">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FF"/>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15</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r>
                        <a:rPr lang="en-US" sz="1200" b="0" i="0" u="none" strike="noStrike" dirty="0">
                          <a:solidFill>
                            <a:srgbClr val="000000"/>
                          </a:solidFill>
                          <a:effectLst/>
                          <a:latin typeface="Times New Roman" panose="02020603050405020304" pitchFamily="18" charset="0"/>
                        </a:rPr>
                        <a:t> </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1771141"/>
                  </a:ext>
                </a:extLst>
              </a:tr>
              <a:tr h="437237">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FF"/>
                          </a:solidFill>
                          <a:effectLst/>
                          <a:latin typeface="Times New Roman" panose="02020603050405020304" pitchFamily="18" charset="0"/>
                        </a:rPr>
                        <a:t>2</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ne-NP" sz="1200" b="0" i="0" u="none" strike="noStrike" dirty="0">
                          <a:solidFill>
                            <a:srgbClr val="000000"/>
                          </a:solidFill>
                          <a:effectLst/>
                          <a:latin typeface="Preeti" pitchFamily="2" charset="0"/>
                        </a:rPr>
                        <a:t>  </a:t>
                      </a: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8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00FF"/>
                          </a:solidFill>
                          <a:effectLst/>
                          <a:latin typeface="Mangal" panose="02040503050203030202"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43132462"/>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2400" b="0" i="0" u="none" strike="noStrike" dirty="0">
                          <a:solidFill>
                            <a:srgbClr val="0000FF"/>
                          </a:solidFill>
                          <a:effectLst/>
                          <a:latin typeface="Mangal" panose="02040503050203030202"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2400" b="0" i="0" u="none" strike="noStrike" dirty="0">
                          <a:solidFill>
                            <a:srgbClr val="0000FF"/>
                          </a:solidFill>
                          <a:effectLst/>
                          <a:latin typeface="Mangal" panose="02040503050203030202"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6125981"/>
                  </a:ext>
                </a:extLst>
              </a:tr>
              <a:tr h="437237">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FF"/>
                          </a:solidFill>
                          <a:effectLst/>
                          <a:latin typeface="Times New Roman" panose="02020603050405020304" pitchFamily="18" charset="0"/>
                        </a:rPr>
                        <a:t>4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9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6</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0</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 </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 </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09696047"/>
                  </a:ext>
                </a:extLst>
              </a:tr>
              <a:tr h="437237">
                <a:tc>
                  <a:txBody>
                    <a:bodyPr/>
                    <a:lstStyle/>
                    <a:p>
                      <a:pPr algn="ctr" fontAlgn="ctr"/>
                      <a:r>
                        <a:rPr lang="en-US" sz="2400" b="0" i="0" u="none" strike="noStrike">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FF"/>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18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a:solidFill>
                            <a:srgbClr val="0070C0"/>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70C0"/>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3</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4</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996114"/>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70C0"/>
                          </a:solidFill>
                          <a:effectLst/>
                          <a:latin typeface="Mangal" panose="02040503050203030202"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70C0"/>
                          </a:solidFill>
                          <a:effectLst/>
                          <a:latin typeface="Mangal" panose="02040503050203030202"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5</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49488803"/>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a:solidFill>
                            <a:srgbClr val="0070C0"/>
                          </a:solidFill>
                          <a:effectLst/>
                          <a:latin typeface="Times New Roman" panose="02020603050405020304"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a:solidFill>
                            <a:srgbClr val="0070C0"/>
                          </a:solidFill>
                          <a:effectLst/>
                          <a:latin typeface="Times New Roman" panose="02020603050405020304"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3</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6</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66108004"/>
                  </a:ext>
                </a:extLst>
              </a:tr>
            </a:tbl>
          </a:graphicData>
        </a:graphic>
      </p:graphicFrame>
      <p:sp>
        <p:nvSpPr>
          <p:cNvPr id="2" name="Speech Bubble: Rectangle 1">
            <a:extLst>
              <a:ext uri="{FF2B5EF4-FFF2-40B4-BE49-F238E27FC236}">
                <a16:creationId xmlns:a16="http://schemas.microsoft.com/office/drawing/2014/main" id="{30832686-E297-4E77-89FF-B84521BBD000}"/>
              </a:ext>
            </a:extLst>
          </p:cNvPr>
          <p:cNvSpPr/>
          <p:nvPr/>
        </p:nvSpPr>
        <p:spPr>
          <a:xfrm>
            <a:off x="141078" y="3756878"/>
            <a:ext cx="5779009" cy="2764100"/>
          </a:xfrm>
          <a:prstGeom prst="wedgeRectCallout">
            <a:avLst>
              <a:gd name="adj1" fmla="val 131952"/>
              <a:gd name="adj2" fmla="val 5256"/>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600"/>
              </a:spcBef>
              <a:spcAft>
                <a:spcPts val="600"/>
              </a:spcAft>
            </a:pPr>
            <a:r>
              <a:rPr lang="ne-NP" sz="2400" b="1" dirty="0">
                <a:solidFill>
                  <a:schemeClr val="tx1"/>
                </a:solidFill>
                <a:latin typeface="Kokila" panose="020B0604020202020204" pitchFamily="34" charset="0"/>
                <a:ea typeface="+mj-ea"/>
                <a:cs typeface="Kalimati" panose="00000400000000000000" pitchFamily="2"/>
              </a:rPr>
              <a:t>एक घरमा एकभन्दा बढी परिवार बसोवास गरेका हुन सक्दछन् । एउटा घरमा बसोवास गरेका एकभन्दा बढी परिवार भए जनगणना घर क्रमसंख्या उही हुन्छ, तर जनगणना परिवार क्रमसंख्या भने क्रमशः थप हुँदै जान्छ । </a:t>
            </a:r>
          </a:p>
        </p:txBody>
      </p:sp>
      <p:sp>
        <p:nvSpPr>
          <p:cNvPr id="3" name="Left Brace 2">
            <a:extLst>
              <a:ext uri="{FF2B5EF4-FFF2-40B4-BE49-F238E27FC236}">
                <a16:creationId xmlns:a16="http://schemas.microsoft.com/office/drawing/2014/main" id="{B0652B81-F337-432A-9045-0826A6291803}"/>
              </a:ext>
            </a:extLst>
          </p:cNvPr>
          <p:cNvSpPr/>
          <p:nvPr/>
        </p:nvSpPr>
        <p:spPr>
          <a:xfrm>
            <a:off x="10852622" y="4680211"/>
            <a:ext cx="329184" cy="1137504"/>
          </a:xfrm>
          <a:prstGeom prst="leftBrace">
            <a:avLst/>
          </a:prstGeom>
          <a:ln w="28575">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 name="Right Brace 4">
            <a:extLst>
              <a:ext uri="{FF2B5EF4-FFF2-40B4-BE49-F238E27FC236}">
                <a16:creationId xmlns:a16="http://schemas.microsoft.com/office/drawing/2014/main" id="{E3D0E7AB-CD47-4230-9808-278628C22DD4}"/>
              </a:ext>
            </a:extLst>
          </p:cNvPr>
          <p:cNvSpPr/>
          <p:nvPr/>
        </p:nvSpPr>
        <p:spPr>
          <a:xfrm>
            <a:off x="11857592" y="4714933"/>
            <a:ext cx="394250" cy="1137504"/>
          </a:xfrm>
          <a:prstGeom prst="rightBrace">
            <a:avLst>
              <a:gd name="adj1" fmla="val 0"/>
              <a:gd name="adj2"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7016F10E-A44D-4313-8819-8CC78278A373}"/>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0212067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0" y="606390"/>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103429" y="6268335"/>
            <a:ext cx="901088" cy="437868"/>
          </a:xfrm>
        </p:spPr>
        <p:txBody>
          <a:bodyPr/>
          <a:lstStyle/>
          <a:p>
            <a:fld id="{2840B2E4-A264-431E-ABDE-38E3BCDA5876}" type="slidenum">
              <a:rPr lang="en-US" smtClean="0"/>
              <a:pPr/>
              <a:t>42</a:t>
            </a:fld>
            <a:endParaRPr lang="en-US" dirty="0"/>
          </a:p>
        </p:txBody>
      </p:sp>
      <p:sp>
        <p:nvSpPr>
          <p:cNvPr id="9" name="TextBox 8">
            <a:extLst>
              <a:ext uri="{FF2B5EF4-FFF2-40B4-BE49-F238E27FC236}">
                <a16:creationId xmlns:a16="http://schemas.microsoft.com/office/drawing/2014/main" id="{B1652940-CFCB-4087-823F-FBE375965CB4}"/>
              </a:ext>
            </a:extLst>
          </p:cNvPr>
          <p:cNvSpPr txBox="1"/>
          <p:nvPr/>
        </p:nvSpPr>
        <p:spPr>
          <a:xfrm>
            <a:off x="-1" y="785843"/>
            <a:ext cx="5561295" cy="523220"/>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 ७</a:t>
            </a:r>
            <a:r>
              <a:rPr lang="en-US" sz="2800" b="1" dirty="0">
                <a:solidFill>
                  <a:srgbClr val="142DAC"/>
                </a:solidFill>
                <a:latin typeface="Kokila" panose="020B0604020202020204" pitchFamily="34" charset="0"/>
                <a:ea typeface="+mj-ea"/>
                <a:cs typeface="Kalimati" panose="00000400000000000000" pitchFamily="2"/>
              </a:rPr>
              <a:t>:</a:t>
            </a:r>
            <a:r>
              <a:rPr lang="ne-NP" sz="2800" b="1" dirty="0">
                <a:solidFill>
                  <a:srgbClr val="142DAC"/>
                </a:solidFill>
                <a:latin typeface="Kokila" panose="020B0604020202020204" pitchFamily="34" charset="0"/>
                <a:ea typeface="+mj-ea"/>
                <a:cs typeface="Kalimati" panose="00000400000000000000" pitchFamily="2"/>
              </a:rPr>
              <a:t> जनगणना परिवार क्रमसंख्या</a:t>
            </a:r>
            <a:endParaRPr lang="en-US" sz="2800" b="1" dirty="0">
              <a:solidFill>
                <a:srgbClr val="142DAC"/>
              </a:solidFill>
              <a:latin typeface="Kokila" panose="020B0604020202020204" pitchFamily="34" charset="0"/>
              <a:ea typeface="+mj-ea"/>
              <a:cs typeface="Kalimati" panose="00000400000000000000" pitchFamily="2"/>
            </a:endParaRPr>
          </a:p>
        </p:txBody>
      </p:sp>
      <p:sp>
        <p:nvSpPr>
          <p:cNvPr id="11" name="TextBox 10">
            <a:extLst>
              <a:ext uri="{FF2B5EF4-FFF2-40B4-BE49-F238E27FC236}">
                <a16:creationId xmlns:a16="http://schemas.microsoft.com/office/drawing/2014/main" id="{85A6E9DD-729B-4851-A91B-4766FDE780AE}"/>
              </a:ext>
            </a:extLst>
          </p:cNvPr>
          <p:cNvSpPr txBox="1"/>
          <p:nvPr/>
        </p:nvSpPr>
        <p:spPr>
          <a:xfrm>
            <a:off x="141078" y="1316623"/>
            <a:ext cx="5230369" cy="2702663"/>
          </a:xfrm>
          <a:prstGeom prst="rect">
            <a:avLst/>
          </a:prstGeom>
          <a:noFill/>
        </p:spPr>
        <p:txBody>
          <a:bodyPr wrap="square">
            <a:spAutoFit/>
          </a:bodyPr>
          <a:lstStyle/>
          <a:p>
            <a:pPr algn="just">
              <a:lnSpc>
                <a:spcPct val="150000"/>
              </a:lnSpc>
            </a:pPr>
            <a:r>
              <a:rPr lang="ne-NP" sz="2300" dirty="0">
                <a:cs typeface="Kalimati" panose="00000400000000000000" pitchFamily="2"/>
              </a:rPr>
              <a:t>जनगणना घर क्रमसंख्या र जनगणना परिवार क्रमसंख्या फरक फरक पर्न आउन सक्छ तर जनगणना घर क्रमसंख्या भन्दा जनगणना परिवार क्रमसंख्या बरावर वा बढी हुनुपर्दछ । </a:t>
            </a:r>
          </a:p>
        </p:txBody>
      </p:sp>
      <p:graphicFrame>
        <p:nvGraphicFramePr>
          <p:cNvPr id="6" name="Table 5">
            <a:extLst>
              <a:ext uri="{FF2B5EF4-FFF2-40B4-BE49-F238E27FC236}">
                <a16:creationId xmlns:a16="http://schemas.microsoft.com/office/drawing/2014/main" id="{22C4CEA4-7D20-4922-9571-83F941BB37CD}"/>
              </a:ext>
            </a:extLst>
          </p:cNvPr>
          <p:cNvGraphicFramePr>
            <a:graphicFrameLocks noGrp="1"/>
          </p:cNvGraphicFramePr>
          <p:nvPr>
            <p:extLst>
              <p:ext uri="{D42A27DB-BD31-4B8C-83A1-F6EECF244321}">
                <p14:modId xmlns:p14="http://schemas.microsoft.com/office/powerpoint/2010/main" val="2266208433"/>
              </p:ext>
            </p:extLst>
          </p:nvPr>
        </p:nvGraphicFramePr>
        <p:xfrm>
          <a:off x="5477133" y="843322"/>
          <a:ext cx="6076840" cy="5736857"/>
        </p:xfrm>
        <a:graphic>
          <a:graphicData uri="http://schemas.openxmlformats.org/drawingml/2006/table">
            <a:tbl>
              <a:tblPr/>
              <a:tblGrid>
                <a:gridCol w="868120">
                  <a:extLst>
                    <a:ext uri="{9D8B030D-6E8A-4147-A177-3AD203B41FA5}">
                      <a16:colId xmlns:a16="http://schemas.microsoft.com/office/drawing/2014/main" val="2134859840"/>
                    </a:ext>
                  </a:extLst>
                </a:gridCol>
                <a:gridCol w="868120">
                  <a:extLst>
                    <a:ext uri="{9D8B030D-6E8A-4147-A177-3AD203B41FA5}">
                      <a16:colId xmlns:a16="http://schemas.microsoft.com/office/drawing/2014/main" val="2293275508"/>
                    </a:ext>
                  </a:extLst>
                </a:gridCol>
                <a:gridCol w="868120">
                  <a:extLst>
                    <a:ext uri="{9D8B030D-6E8A-4147-A177-3AD203B41FA5}">
                      <a16:colId xmlns:a16="http://schemas.microsoft.com/office/drawing/2014/main" val="3108650570"/>
                    </a:ext>
                  </a:extLst>
                </a:gridCol>
                <a:gridCol w="868120">
                  <a:extLst>
                    <a:ext uri="{9D8B030D-6E8A-4147-A177-3AD203B41FA5}">
                      <a16:colId xmlns:a16="http://schemas.microsoft.com/office/drawing/2014/main" val="1765900212"/>
                    </a:ext>
                  </a:extLst>
                </a:gridCol>
                <a:gridCol w="868120">
                  <a:extLst>
                    <a:ext uri="{9D8B030D-6E8A-4147-A177-3AD203B41FA5}">
                      <a16:colId xmlns:a16="http://schemas.microsoft.com/office/drawing/2014/main" val="3698844797"/>
                    </a:ext>
                  </a:extLst>
                </a:gridCol>
                <a:gridCol w="868120">
                  <a:extLst>
                    <a:ext uri="{9D8B030D-6E8A-4147-A177-3AD203B41FA5}">
                      <a16:colId xmlns:a16="http://schemas.microsoft.com/office/drawing/2014/main" val="1561851531"/>
                    </a:ext>
                  </a:extLst>
                </a:gridCol>
                <a:gridCol w="868120">
                  <a:extLst>
                    <a:ext uri="{9D8B030D-6E8A-4147-A177-3AD203B41FA5}">
                      <a16:colId xmlns:a16="http://schemas.microsoft.com/office/drawing/2014/main" val="755002410"/>
                    </a:ext>
                  </a:extLst>
                </a:gridCol>
              </a:tblGrid>
              <a:tr h="1145837">
                <a:tc>
                  <a:txBody>
                    <a:bodyPr/>
                    <a:lstStyle/>
                    <a:p>
                      <a:pPr algn="ctr" rtl="0" fontAlgn="ctr"/>
                      <a:r>
                        <a:rPr lang="en-US" sz="1400" b="0" i="0" u="none" strike="noStrike" dirty="0">
                          <a:solidFill>
                            <a:srgbClr val="000000"/>
                          </a:solidFill>
                          <a:effectLst/>
                          <a:latin typeface="Himchuli" pitchFamily="2" charset="0"/>
                        </a:rPr>
                        <a:t>3/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tnfsf</a:t>
                      </a:r>
                      <a:r>
                        <a:rPr lang="en-US" sz="1400" b="0" i="0" u="none" strike="noStrike" dirty="0">
                          <a:solidFill>
                            <a:srgbClr val="000000"/>
                          </a:solidFill>
                          <a:effectLst/>
                          <a:latin typeface="Himchuli" pitchFamily="2" charset="0"/>
                        </a:rPr>
                        <a:t>] 5 / ag]sf]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jif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eof</a:t>
                      </a:r>
                      <a:r>
                        <a:rPr lang="en-US" sz="1400" b="0" i="0" u="none" strike="noStrike" dirty="0">
                          <a:solidFill>
                            <a:srgbClr val="000000"/>
                          </a:solidFill>
                          <a:effectLst/>
                          <a:latin typeface="Himchuli" pitchFamily="2" charset="0"/>
                        </a:rPr>
                        <a:t>] &lt;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d'Vo?kdf</a:t>
                      </a:r>
                      <a:r>
                        <a:rPr lang="en-US" sz="1400" b="0" i="0" u="none" strike="noStrike" dirty="0">
                          <a:solidFill>
                            <a:srgbClr val="000000"/>
                          </a:solidFill>
                          <a:effectLst/>
                          <a:latin typeface="Himchuli" pitchFamily="2" charset="0"/>
                        </a:rPr>
                        <a:t> s] sf] </a:t>
                      </a:r>
                      <a:r>
                        <a:rPr lang="en-US" sz="1400" b="0" i="0" u="none" strike="noStrike" dirty="0" err="1">
                          <a:solidFill>
                            <a:srgbClr val="000000"/>
                          </a:solidFill>
                          <a:effectLst/>
                          <a:latin typeface="Himchuli" pitchFamily="2" charset="0"/>
                        </a:rPr>
                        <a:t>nflu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k|of</a:t>
                      </a:r>
                      <a:r>
                        <a:rPr lang="en-US" sz="1400" b="0" i="0" u="none" strike="noStrike" dirty="0">
                          <a:solidFill>
                            <a:srgbClr val="000000"/>
                          </a:solidFill>
                          <a:effectLst/>
                          <a:latin typeface="Himchuli" pitchFamily="2" charset="0"/>
                        </a:rPr>
                        <a:t>]u ul/</a:t>
                      </a:r>
                      <a:r>
                        <a:rPr lang="en-US" sz="1400" b="0" i="0" u="none" strike="noStrike" dirty="0" err="1">
                          <a:solidFill>
                            <a:srgbClr val="000000"/>
                          </a:solidFill>
                          <a:effectLst/>
                          <a:latin typeface="Himchuli" pitchFamily="2" charset="0"/>
                        </a:rPr>
                        <a:t>Psf</a:t>
                      </a:r>
                      <a:r>
                        <a:rPr lang="en-US" sz="1400" b="0" i="0" u="none" strike="noStrike" dirty="0">
                          <a:solidFill>
                            <a:srgbClr val="000000"/>
                          </a:solidFill>
                          <a:effectLst/>
                          <a:latin typeface="Himchuli" pitchFamily="2" charset="0"/>
                        </a:rPr>
                        <a:t>] 5 &lt; -sf]8_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a:g'x'G5 &lt;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efG;f</a:t>
                      </a:r>
                      <a:r>
                        <a:rPr lang="en-US" sz="1400" b="0" i="0" u="none" strike="noStrike" dirty="0">
                          <a:solidFill>
                            <a:srgbClr val="000000"/>
                          </a:solidFill>
                          <a:effectLst/>
                          <a:latin typeface="Himchuli" pitchFamily="2" charset="0"/>
                        </a:rPr>
                        <a:t> u/L a;]sf_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 u/]sf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/sf]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1585" marR="1585" marT="158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hgu0fgf 3/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hgu0fgf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28887710"/>
                  </a:ext>
                </a:extLst>
              </a:tr>
              <a:tr h="203835">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-&amp;_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763109639"/>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4</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70C0"/>
                          </a:solidFill>
                          <a:effectLst/>
                          <a:latin typeface="Times New Roman" panose="02020603050405020304" pitchFamily="18" charset="0"/>
                        </a:rPr>
                        <a:t>25</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6</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525936558"/>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a:solidFill>
                            <a:srgbClr val="0070C0"/>
                          </a:solidFill>
                          <a:effectLst/>
                          <a:latin typeface="Times New Roman" panose="02020603050405020304" pitchFamily="18" charset="0"/>
                        </a:rPr>
                        <a:t>…. </a:t>
                      </a:r>
                      <a:r>
                        <a:rPr lang="en-US" sz="1300" b="0" i="0" u="none" strike="noStrike">
                          <a:solidFill>
                            <a:srgbClr val="000000"/>
                          </a:solidFill>
                          <a:effectLst/>
                          <a:latin typeface="Preeti" pitchFamily="2" charset="0"/>
                        </a:rPr>
                        <a:t>tnf         ==== jif{</a:t>
                      </a:r>
                      <a:endParaRPr lang="en-US" sz="1300" b="0" i="0" u="none" strike="noStrike">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1544764"/>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15</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938298450"/>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a:solidFill>
                            <a:srgbClr val="0070C0"/>
                          </a:solidFill>
                          <a:effectLst/>
                          <a:latin typeface="Times New Roman" panose="02020603050405020304" pitchFamily="18" charset="0"/>
                        </a:rPr>
                        <a:t>…. </a:t>
                      </a:r>
                      <a:r>
                        <a:rPr lang="en-US" sz="1300" b="0" i="0" u="none" strike="noStrike">
                          <a:solidFill>
                            <a:srgbClr val="000000"/>
                          </a:solidFill>
                          <a:effectLst/>
                          <a:latin typeface="Preeti" pitchFamily="2" charset="0"/>
                        </a:rPr>
                        <a:t>tnf         ==== jif{</a:t>
                      </a:r>
                      <a:endParaRPr lang="en-US" sz="1300" b="0" i="0" u="none" strike="noStrike">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00FF"/>
                          </a:solidFill>
                          <a:effectLst/>
                          <a:latin typeface="Times New Roman" panose="02020603050405020304" pitchFamily="18" charset="0"/>
                        </a:rPr>
                        <a:t>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16</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0471277"/>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11</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10</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17</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284756312"/>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12</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2</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30</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08361126"/>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12</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100627177"/>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13</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5</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13</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5</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ne-NP" sz="2400" b="0" i="0" u="none" strike="noStrike" dirty="0">
                          <a:solidFill>
                            <a:srgbClr val="0000FF"/>
                          </a:solidFill>
                          <a:effectLst/>
                          <a:latin typeface="Times New Roman" panose="02020603050405020304" pitchFamily="18" charset="0"/>
                        </a:rPr>
                        <a:t>1</a:t>
                      </a:r>
                      <a:endParaRPr lang="en-US" sz="2400" b="0" i="0" u="none" strike="noStrike" dirty="0">
                        <a:solidFill>
                          <a:srgbClr val="0000FF"/>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20</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2466829"/>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14</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5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24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778734011"/>
                  </a:ext>
                </a:extLst>
              </a:tr>
              <a:tr h="377262">
                <a:tc>
                  <a:txBody>
                    <a:bodyPr/>
                    <a:lstStyle/>
                    <a:p>
                      <a:pPr algn="ctr" rtl="0" fontAlgn="ctr"/>
                      <a:r>
                        <a:rPr lang="en-US" sz="2400" b="0" i="0" u="none" strike="noStrike" dirty="0">
                          <a:solidFill>
                            <a:srgbClr val="0070C0"/>
                          </a:solidFill>
                          <a:effectLst/>
                          <a:latin typeface="Times New Roman" panose="02020603050405020304" pitchFamily="18" charset="0"/>
                        </a:rPr>
                        <a:t>14</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68697411"/>
                  </a:ext>
                </a:extLst>
              </a:tr>
              <a:tr h="377262">
                <a:tc>
                  <a:txBody>
                    <a:bodyPr/>
                    <a:lstStyle/>
                    <a:p>
                      <a:pPr algn="ctr" rtl="0" fontAlgn="ctr"/>
                      <a:r>
                        <a:rPr lang="en-US" sz="2000" b="0" i="0" u="none" strike="noStrike" dirty="0">
                          <a:solidFill>
                            <a:srgbClr val="0070C0"/>
                          </a:solidFill>
                          <a:effectLst/>
                          <a:latin typeface="Times New Roman" panose="02020603050405020304" pitchFamily="18" charset="0"/>
                        </a:rPr>
                        <a:t>15</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3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35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88667034"/>
                  </a:ext>
                </a:extLst>
              </a:tr>
            </a:tbl>
          </a:graphicData>
        </a:graphic>
      </p:graphicFrame>
      <p:sp>
        <p:nvSpPr>
          <p:cNvPr id="3" name="Speech Bubble: Rectangle with Corners Rounded 2">
            <a:extLst>
              <a:ext uri="{FF2B5EF4-FFF2-40B4-BE49-F238E27FC236}">
                <a16:creationId xmlns:a16="http://schemas.microsoft.com/office/drawing/2014/main" id="{99304137-0A35-4A91-9EE2-B692D1322A58}"/>
              </a:ext>
            </a:extLst>
          </p:cNvPr>
          <p:cNvSpPr/>
          <p:nvPr/>
        </p:nvSpPr>
        <p:spPr>
          <a:xfrm>
            <a:off x="250807" y="4174889"/>
            <a:ext cx="4838482" cy="2466268"/>
          </a:xfrm>
          <a:prstGeom prst="wedgeRoundRectCallout">
            <a:avLst>
              <a:gd name="adj1" fmla="val 147417"/>
              <a:gd name="adj2" fmla="val -42161"/>
              <a:gd name="adj3" fmla="val 16667"/>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600"/>
              </a:spcBef>
              <a:spcAft>
                <a:spcPts val="600"/>
              </a:spcAft>
            </a:pPr>
            <a:r>
              <a:rPr lang="ne-NP" sz="2000" b="1" dirty="0">
                <a:solidFill>
                  <a:schemeClr val="tx1"/>
                </a:solidFill>
                <a:latin typeface="Kokila" panose="020B0604020202020204" pitchFamily="34" charset="0"/>
                <a:ea typeface="+mj-ea"/>
                <a:cs typeface="Kalimati" panose="00000400000000000000" pitchFamily="2"/>
              </a:rPr>
              <a:t>जनगणना परिवार क्रमसंख्या कहिल्यै दोहोरिदैन । तर एउटै घरमा दुई वा दुईभन्दा बढी परिवारहरू वसोवास गरिरहेको भएमा जनगणना घर क्रमसंख्या भने दोहोरिन्छ ।</a:t>
            </a:r>
          </a:p>
        </p:txBody>
      </p:sp>
      <p:sp>
        <p:nvSpPr>
          <p:cNvPr id="5" name="Left Brace 4">
            <a:extLst>
              <a:ext uri="{FF2B5EF4-FFF2-40B4-BE49-F238E27FC236}">
                <a16:creationId xmlns:a16="http://schemas.microsoft.com/office/drawing/2014/main" id="{0BDE6F18-33DA-42C0-847D-1015F72470C9}"/>
              </a:ext>
            </a:extLst>
          </p:cNvPr>
          <p:cNvSpPr/>
          <p:nvPr/>
        </p:nvSpPr>
        <p:spPr>
          <a:xfrm>
            <a:off x="9573401" y="2215461"/>
            <a:ext cx="787814" cy="4364718"/>
          </a:xfrm>
          <a:prstGeom prst="leftBrace">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e 11">
            <a:extLst>
              <a:ext uri="{FF2B5EF4-FFF2-40B4-BE49-F238E27FC236}">
                <a16:creationId xmlns:a16="http://schemas.microsoft.com/office/drawing/2014/main" id="{33AABB23-9A92-4F7F-BEDC-CB59293AA771}"/>
              </a:ext>
            </a:extLst>
          </p:cNvPr>
          <p:cNvSpPr/>
          <p:nvPr/>
        </p:nvSpPr>
        <p:spPr>
          <a:xfrm flipH="1">
            <a:off x="10871224" y="2252899"/>
            <a:ext cx="1254594" cy="4289842"/>
          </a:xfrm>
          <a:prstGeom prst="leftBrace">
            <a:avLst>
              <a:gd name="adj1" fmla="val 8333"/>
              <a:gd name="adj2" fmla="val 47725"/>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709407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120178" y="592089"/>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279324" y="6408895"/>
            <a:ext cx="901088" cy="437868"/>
          </a:xfrm>
        </p:spPr>
        <p:txBody>
          <a:bodyPr/>
          <a:lstStyle/>
          <a:p>
            <a:fld id="{2840B2E4-A264-431E-ABDE-38E3BCDA5876}" type="slidenum">
              <a:rPr lang="en-US" smtClean="0"/>
              <a:pPr/>
              <a:t>43</a:t>
            </a:fld>
            <a:endParaRPr lang="en-US" dirty="0"/>
          </a:p>
        </p:txBody>
      </p:sp>
      <p:sp>
        <p:nvSpPr>
          <p:cNvPr id="8" name="TextBox 7">
            <a:extLst>
              <a:ext uri="{FF2B5EF4-FFF2-40B4-BE49-F238E27FC236}">
                <a16:creationId xmlns:a16="http://schemas.microsoft.com/office/drawing/2014/main" id="{765853FF-186C-42CF-BC7E-4F4C8FE04426}"/>
              </a:ext>
            </a:extLst>
          </p:cNvPr>
          <p:cNvSpPr txBox="1"/>
          <p:nvPr/>
        </p:nvSpPr>
        <p:spPr>
          <a:xfrm>
            <a:off x="511441" y="2918170"/>
            <a:ext cx="2221310" cy="1384995"/>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१ देखि महल ७ सम्म भर्ने तरिका</a:t>
            </a:r>
          </a:p>
        </p:txBody>
      </p:sp>
      <p:graphicFrame>
        <p:nvGraphicFramePr>
          <p:cNvPr id="5" name="Table 4">
            <a:extLst>
              <a:ext uri="{FF2B5EF4-FFF2-40B4-BE49-F238E27FC236}">
                <a16:creationId xmlns:a16="http://schemas.microsoft.com/office/drawing/2014/main" id="{7BD37F37-1EA1-4D87-8759-AA55BAEBA78B}"/>
              </a:ext>
            </a:extLst>
          </p:cNvPr>
          <p:cNvGraphicFramePr>
            <a:graphicFrameLocks noGrp="1"/>
          </p:cNvGraphicFramePr>
          <p:nvPr>
            <p:extLst>
              <p:ext uri="{D42A27DB-BD31-4B8C-83A1-F6EECF244321}">
                <p14:modId xmlns:p14="http://schemas.microsoft.com/office/powerpoint/2010/main" val="1428441504"/>
              </p:ext>
            </p:extLst>
          </p:nvPr>
        </p:nvGraphicFramePr>
        <p:xfrm>
          <a:off x="3479945" y="654517"/>
          <a:ext cx="7832489" cy="6006491"/>
        </p:xfrm>
        <a:graphic>
          <a:graphicData uri="http://schemas.openxmlformats.org/drawingml/2006/table">
            <a:tbl>
              <a:tblPr/>
              <a:tblGrid>
                <a:gridCol w="1045772">
                  <a:extLst>
                    <a:ext uri="{9D8B030D-6E8A-4147-A177-3AD203B41FA5}">
                      <a16:colId xmlns:a16="http://schemas.microsoft.com/office/drawing/2014/main" val="3798145150"/>
                    </a:ext>
                  </a:extLst>
                </a:gridCol>
                <a:gridCol w="945008">
                  <a:extLst>
                    <a:ext uri="{9D8B030D-6E8A-4147-A177-3AD203B41FA5}">
                      <a16:colId xmlns:a16="http://schemas.microsoft.com/office/drawing/2014/main" val="1003632671"/>
                    </a:ext>
                  </a:extLst>
                </a:gridCol>
                <a:gridCol w="1306285">
                  <a:extLst>
                    <a:ext uri="{9D8B030D-6E8A-4147-A177-3AD203B41FA5}">
                      <a16:colId xmlns:a16="http://schemas.microsoft.com/office/drawing/2014/main" val="150417879"/>
                    </a:ext>
                  </a:extLst>
                </a:gridCol>
                <a:gridCol w="1416014">
                  <a:extLst>
                    <a:ext uri="{9D8B030D-6E8A-4147-A177-3AD203B41FA5}">
                      <a16:colId xmlns:a16="http://schemas.microsoft.com/office/drawing/2014/main" val="3255293295"/>
                    </a:ext>
                  </a:extLst>
                </a:gridCol>
                <a:gridCol w="1107730">
                  <a:extLst>
                    <a:ext uri="{9D8B030D-6E8A-4147-A177-3AD203B41FA5}">
                      <a16:colId xmlns:a16="http://schemas.microsoft.com/office/drawing/2014/main" val="12466599"/>
                    </a:ext>
                  </a:extLst>
                </a:gridCol>
                <a:gridCol w="891480">
                  <a:extLst>
                    <a:ext uri="{9D8B030D-6E8A-4147-A177-3AD203B41FA5}">
                      <a16:colId xmlns:a16="http://schemas.microsoft.com/office/drawing/2014/main" val="3691648949"/>
                    </a:ext>
                  </a:extLst>
                </a:gridCol>
                <a:gridCol w="1120200">
                  <a:extLst>
                    <a:ext uri="{9D8B030D-6E8A-4147-A177-3AD203B41FA5}">
                      <a16:colId xmlns:a16="http://schemas.microsoft.com/office/drawing/2014/main" val="2818348285"/>
                    </a:ext>
                  </a:extLst>
                </a:gridCol>
              </a:tblGrid>
              <a:tr h="923476">
                <a:tc>
                  <a:txBody>
                    <a:bodyPr/>
                    <a:lstStyle/>
                    <a:p>
                      <a:pPr algn="ctr" fontAlgn="ctr"/>
                      <a:r>
                        <a:rPr lang="en-US" sz="1400" b="0" i="0" u="none" strike="noStrike" dirty="0">
                          <a:solidFill>
                            <a:srgbClr val="000000"/>
                          </a:solidFill>
                          <a:effectLst/>
                          <a:latin typeface="Himchuli" pitchFamily="2" charset="0"/>
                        </a:rPr>
                        <a:t>3/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tnfsf</a:t>
                      </a:r>
                      <a:r>
                        <a:rPr lang="en-US" sz="1400" b="0" i="0" u="none" strike="noStrike" dirty="0">
                          <a:solidFill>
                            <a:srgbClr val="000000"/>
                          </a:solidFill>
                          <a:effectLst/>
                          <a:latin typeface="Himchuli" pitchFamily="2" charset="0"/>
                        </a:rPr>
                        <a:t>] 5 / ag]sf]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jif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eof</a:t>
                      </a:r>
                      <a:r>
                        <a:rPr lang="en-US" sz="1400" b="0" i="0" u="none" strike="noStrike" dirty="0">
                          <a:solidFill>
                            <a:srgbClr val="000000"/>
                          </a:solidFill>
                          <a:effectLst/>
                          <a:latin typeface="Himchuli" pitchFamily="2" charset="0"/>
                        </a:rPr>
                        <a:t>] &lt;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d'Vo?kdf</a:t>
                      </a:r>
                      <a:r>
                        <a:rPr lang="en-US" sz="1400" b="0" i="0" u="none" strike="noStrike" dirty="0">
                          <a:solidFill>
                            <a:srgbClr val="000000"/>
                          </a:solidFill>
                          <a:effectLst/>
                          <a:latin typeface="Himchuli" pitchFamily="2" charset="0"/>
                        </a:rPr>
                        <a:t> s] sf] </a:t>
                      </a:r>
                      <a:r>
                        <a:rPr lang="en-US" sz="1400" b="0" i="0" u="none" strike="noStrike" dirty="0" err="1">
                          <a:solidFill>
                            <a:srgbClr val="000000"/>
                          </a:solidFill>
                          <a:effectLst/>
                          <a:latin typeface="Himchuli" pitchFamily="2" charset="0"/>
                        </a:rPr>
                        <a:t>nflu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k|of</a:t>
                      </a:r>
                      <a:r>
                        <a:rPr lang="en-US" sz="1400" b="0" i="0" u="none" strike="noStrike" dirty="0">
                          <a:solidFill>
                            <a:srgbClr val="000000"/>
                          </a:solidFill>
                          <a:effectLst/>
                          <a:latin typeface="Himchuli" pitchFamily="2" charset="0"/>
                        </a:rPr>
                        <a:t>]u ul/</a:t>
                      </a:r>
                      <a:r>
                        <a:rPr lang="en-US" sz="1400" b="0" i="0" u="none" strike="noStrike" dirty="0" err="1">
                          <a:solidFill>
                            <a:srgbClr val="000000"/>
                          </a:solidFill>
                          <a:effectLst/>
                          <a:latin typeface="Himchuli" pitchFamily="2" charset="0"/>
                        </a:rPr>
                        <a:t>Psf</a:t>
                      </a:r>
                      <a:r>
                        <a:rPr lang="en-US" sz="1400" b="0" i="0" u="none" strike="noStrike" dirty="0">
                          <a:solidFill>
                            <a:srgbClr val="000000"/>
                          </a:solidFill>
                          <a:effectLst/>
                          <a:latin typeface="Himchuli" pitchFamily="2" charset="0"/>
                        </a:rPr>
                        <a:t>] 5 &lt; -sf]8_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a:g'x'G5 &lt;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efG;f</a:t>
                      </a:r>
                      <a:r>
                        <a:rPr lang="en-US" sz="1400" b="0" i="0" u="none" strike="noStrike" dirty="0">
                          <a:solidFill>
                            <a:srgbClr val="000000"/>
                          </a:solidFill>
                          <a:effectLst/>
                          <a:latin typeface="Himchuli" pitchFamily="2" charset="0"/>
                        </a:rPr>
                        <a:t> u/L a;]sf_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 u/]sf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/sf]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2281" marR="2281" marT="228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hgu0fgf 3/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Himchuli" pitchFamily="2" charset="0"/>
                        </a:rPr>
                        <a:t>hgu0fgf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081085"/>
                  </a:ext>
                </a:extLst>
              </a:tr>
              <a:tr h="220312">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a:solidFill>
                            <a:srgbClr val="000000"/>
                          </a:solidFill>
                          <a:effectLst/>
                          <a:latin typeface="Himchuli" pitchFamily="2" charset="0"/>
                        </a:rPr>
                        <a:t>-#_</a:t>
                      </a:r>
                    </a:p>
                  </a:txBody>
                  <a:tcPr marL="2281" marR="2281" marT="228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tc>
                  <a:txBody>
                    <a:bodyPr/>
                    <a:lstStyle/>
                    <a:p>
                      <a:pPr algn="ctr" fontAlgn="ctr"/>
                      <a:r>
                        <a:rPr lang="en-US" sz="1200" b="0" i="0" u="none" strike="noStrike" dirty="0">
                          <a:solidFill>
                            <a:srgbClr val="000000"/>
                          </a:solidFill>
                          <a:effectLst/>
                          <a:latin typeface="Himchuli" pitchFamily="2" charset="0"/>
                        </a:rPr>
                        <a:t>-&amp;_</a:t>
                      </a:r>
                    </a:p>
                  </a:txBody>
                  <a:tcPr marL="2281" marR="2281" marT="2281"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2778521603"/>
                  </a:ext>
                </a:extLst>
              </a:tr>
              <a:tr h="447404">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fontAlgn="ctr">
                        <a:buNone/>
                      </a:pPr>
                      <a:r>
                        <a:rPr lang="en-US" sz="1200" b="0" i="0" u="none" strike="noStrike" dirty="0">
                          <a:solidFill>
                            <a:srgbClr val="000000"/>
                          </a:solidFill>
                          <a:effectLst/>
                          <a:latin typeface="Times New Rom B" pitchFamily="2" charset="0"/>
                        </a:rPr>
                        <a:t> 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marL="0" indent="0" algn="ctr" fontAlgn="ctr">
                        <a:buNone/>
                      </a:pPr>
                      <a:r>
                        <a:rPr lang="en-US" sz="1200" b="0" i="0" u="none" strike="noStrike" dirty="0">
                          <a:solidFill>
                            <a:srgbClr val="0000FF"/>
                          </a:solidFill>
                          <a:effectLst/>
                          <a:latin typeface="Times New Roman" panose="02020603050405020304" pitchFamily="18" charset="0"/>
                        </a:rPr>
                        <a:t>15</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r>
                        <a:rPr lang="en-US" sz="1200" b="0" i="0" u="none" strike="noStrike" dirty="0">
                          <a:solidFill>
                            <a:srgbClr val="000000"/>
                          </a:solidFill>
                          <a:effectLst/>
                          <a:latin typeface="Times New Roman" panose="02020603050405020304" pitchFamily="18" charset="0"/>
                        </a:rPr>
                        <a:t> </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1771141"/>
                  </a:ext>
                </a:extLst>
              </a:tr>
              <a:tr h="437237">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FF"/>
                          </a:solidFill>
                          <a:effectLst/>
                          <a:latin typeface="Times New Roman" panose="02020603050405020304" pitchFamily="18" charset="0"/>
                        </a:rPr>
                        <a:t>2</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r>
                        <a:rPr lang="ne-NP" sz="1200" b="0" i="0" u="none" strike="noStrike" dirty="0">
                          <a:solidFill>
                            <a:srgbClr val="000000"/>
                          </a:solidFill>
                          <a:effectLst/>
                          <a:latin typeface="Preeti" pitchFamily="2" charset="0"/>
                        </a:rPr>
                        <a:t>  </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8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00FF"/>
                          </a:solidFill>
                          <a:effectLst/>
                          <a:latin typeface="Mangal" panose="02040503050203030202"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43132462"/>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2400" b="0" i="0" u="none" strike="noStrike" dirty="0">
                          <a:solidFill>
                            <a:srgbClr val="0000FF"/>
                          </a:solidFill>
                          <a:effectLst/>
                          <a:latin typeface="Mangal" panose="02040503050203030202"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ne-NP" sz="2400" b="0" i="0" u="none" strike="noStrike">
                          <a:solidFill>
                            <a:srgbClr val="0000FF"/>
                          </a:solidFill>
                          <a:effectLst/>
                          <a:latin typeface="Mangal" panose="02040503050203030202"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e-NP"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6125981"/>
                  </a:ext>
                </a:extLst>
              </a:tr>
              <a:tr h="437237">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FF"/>
                          </a:solidFill>
                          <a:effectLst/>
                          <a:latin typeface="Times New Roman" panose="02020603050405020304" pitchFamily="18" charset="0"/>
                        </a:rPr>
                        <a:t>4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endParaRPr lang="en-US" sz="1200" b="0" i="0" u="none" strike="noStrike" dirty="0">
                        <a:solidFill>
                          <a:srgbClr val="000000"/>
                        </a:solidFill>
                        <a:effectLst/>
                        <a:latin typeface="Preeti" pitchFamily="2" charset="0"/>
                      </a:endParaRP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9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6</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0</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a:solidFill>
                            <a:srgbClr val="0000FF"/>
                          </a:solidFill>
                          <a:effectLst/>
                          <a:latin typeface="Times New Roman" panose="02020603050405020304"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 </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 </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09696047"/>
                  </a:ext>
                </a:extLst>
              </a:tr>
              <a:tr h="437237">
                <a:tc>
                  <a:txBody>
                    <a:bodyPr/>
                    <a:lstStyle/>
                    <a:p>
                      <a:pPr algn="ctr" fontAlgn="ctr"/>
                      <a:r>
                        <a:rPr lang="en-US" sz="2400" b="0" i="0" u="none" strike="noStrike">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FF"/>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18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a:solidFill>
                            <a:srgbClr val="0070C0"/>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70C0"/>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3</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4</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996114"/>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70C0"/>
                          </a:solidFill>
                          <a:effectLst/>
                          <a:latin typeface="Mangal" panose="02040503050203030202"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ne-NP" sz="2400" b="0" i="0" u="none" strike="noStrike" dirty="0">
                          <a:solidFill>
                            <a:srgbClr val="0070C0"/>
                          </a:solidFill>
                          <a:effectLst/>
                          <a:latin typeface="Mangal" panose="02040503050203030202" pitchFamily="18" charset="0"/>
                        </a:rPr>
                        <a:t>– </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2400" b="0" i="0" u="none" strike="noStrike" dirty="0">
                          <a:solidFill>
                            <a:srgbClr val="0000FF"/>
                          </a:solidFill>
                          <a:effectLst/>
                          <a:latin typeface="Times New Roman" panose="02020603050405020304" pitchFamily="18" charset="0"/>
                        </a:rPr>
                        <a:t>5</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49488803"/>
                  </a:ext>
                </a:extLst>
              </a:tr>
              <a:tr h="373738">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a:solidFill>
                            <a:srgbClr val="0070C0"/>
                          </a:solidFill>
                          <a:effectLst/>
                          <a:latin typeface="Times New Roman" panose="02020603050405020304"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a:solidFill>
                            <a:srgbClr val="0070C0"/>
                          </a:solidFill>
                          <a:effectLst/>
                          <a:latin typeface="Times New Roman" panose="02020603050405020304" pitchFamily="18" charset="0"/>
                        </a:rPr>
                        <a:t>–</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3</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3</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6</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66108004"/>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rPr>
                        <a:t>5</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70C0"/>
                          </a:solidFill>
                          <a:effectLst/>
                          <a:latin typeface="Times New Roman" panose="02020603050405020304" pitchFamily="18" charset="0"/>
                        </a:rPr>
                        <a:t>3</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70C0"/>
                          </a:solidFill>
                          <a:effectLst/>
                          <a:latin typeface="Times New Roman" panose="02020603050405020304" pitchFamily="18" charset="0"/>
                        </a:rPr>
                        <a:t>16</a:t>
                      </a:r>
                      <a:r>
                        <a:rPr lang="en-US" sz="1200" b="0" i="0" u="none" strike="noStrike" dirty="0">
                          <a:solidFill>
                            <a:srgbClr val="000000"/>
                          </a:solidFill>
                          <a:effectLst/>
                          <a:latin typeface="Times New Roman" panose="02020603050405020304" pitchFamily="18" charset="0"/>
                        </a:rPr>
                        <a:t>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0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6</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2</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7</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78543972"/>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5</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Preeti" pitchFamily="2"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2</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4</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8</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10775480"/>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6</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00FF"/>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00FF"/>
                          </a:solidFill>
                          <a:effectLst/>
                          <a:latin typeface="Times New Roman" panose="02020603050405020304" pitchFamily="18" charset="0"/>
                        </a:rPr>
                        <a:t>15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4</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0</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a:solidFill>
                            <a:srgbClr val="0000FF"/>
                          </a:solidFill>
                          <a:effectLst/>
                          <a:latin typeface="Times New Roman" panose="02020603050405020304" pitchFamily="18" charset="0"/>
                        </a:rPr>
                        <a:t>-</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579675101"/>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rPr>
                        <a:t>7</a:t>
                      </a: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70C0"/>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tnf</a:t>
                      </a:r>
                      <a:r>
                        <a:rPr lang="en-US" sz="1200" b="0" i="0" u="none" strike="noStrike" dirty="0">
                          <a:solidFill>
                            <a:srgbClr val="000000"/>
                          </a:solidFill>
                          <a:effectLst/>
                          <a:latin typeface="Preeti" pitchFamily="2" charset="0"/>
                        </a:rPr>
                        <a:t>    </a:t>
                      </a:r>
                    </a:p>
                    <a:p>
                      <a:pPr algn="ctr" fontAlgn="ctr"/>
                      <a:r>
                        <a:rPr lang="en-US" sz="1200" b="0" i="0" u="none" strike="noStrike" dirty="0">
                          <a:solidFill>
                            <a:srgbClr val="000000"/>
                          </a:solidFill>
                          <a:effectLst/>
                          <a:latin typeface="Preeti" pitchFamily="2" charset="0"/>
                        </a:rPr>
                        <a:t>    </a:t>
                      </a:r>
                      <a:r>
                        <a:rPr lang="en-US" sz="1200" b="0" i="0" u="none" strike="noStrike" dirty="0">
                          <a:solidFill>
                            <a:srgbClr val="0070C0"/>
                          </a:solidFill>
                          <a:effectLst/>
                          <a:latin typeface="Times New Roman" panose="02020603050405020304" pitchFamily="18" charset="0"/>
                        </a:rPr>
                        <a:t>2 </a:t>
                      </a:r>
                      <a:r>
                        <a:rPr lang="en-US" sz="1200" b="0" i="0" u="none" strike="noStrike" dirty="0" err="1">
                          <a:solidFill>
                            <a:srgbClr val="000000"/>
                          </a:solidFill>
                          <a:effectLst/>
                          <a:latin typeface="Preeti" pitchFamily="2" charset="0"/>
                        </a:rPr>
                        <a:t>jif</a:t>
                      </a:r>
                      <a:r>
                        <a:rPr lang="en-US" sz="1200" b="0" i="0" u="none" strike="noStrike" dirty="0">
                          <a:solidFill>
                            <a:srgbClr val="000000"/>
                          </a:solidFill>
                          <a:effectLst/>
                          <a:latin typeface="Preeti" pitchFamily="2" charset="0"/>
                        </a:rPr>
                        <a:t>{</a:t>
                      </a:r>
                      <a:endParaRPr lang="en-US" sz="1200" b="0" i="0" u="none" strike="noStrike" dirty="0">
                        <a:solidFill>
                          <a:srgbClr val="00000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70C0"/>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70C0"/>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1</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5</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400" b="0" i="0" u="none" strike="noStrike" dirty="0">
                          <a:solidFill>
                            <a:srgbClr val="0000FF"/>
                          </a:solidFill>
                          <a:effectLst/>
                          <a:latin typeface="Times New Roman" panose="02020603050405020304" pitchFamily="18" charset="0"/>
                        </a:rPr>
                        <a:t>9</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19977567"/>
                  </a:ext>
                </a:extLst>
              </a:tr>
              <a:tr h="373738">
                <a:tc>
                  <a:txBody>
                    <a:bodyPr/>
                    <a:lstStyle/>
                    <a:p>
                      <a:pPr algn="ctr" fontAlgn="ctr"/>
                      <a:r>
                        <a:rPr lang="en-US" sz="2400" b="0" i="0" u="none" strike="noStrike" dirty="0">
                          <a:solidFill>
                            <a:srgbClr val="0070C0"/>
                          </a:solidFill>
                          <a:effectLst/>
                          <a:latin typeface="Times New Roman" panose="02020603050405020304" pitchFamily="18" charset="0"/>
                          <a:ea typeface="HimchuliBold"/>
                        </a:rPr>
                        <a:t>8</a:t>
                      </a:r>
                      <a:endParaRPr lang="en-US" sz="2400" b="0" i="0" u="none" strike="noStrike" dirty="0">
                        <a:solidFill>
                          <a:srgbClr val="0070C0"/>
                        </a:solidFill>
                        <a:effectLst/>
                        <a:latin typeface="Times New Roman" panose="02020603050405020304" pitchFamily="18" charset="0"/>
                      </a:endParaRPr>
                    </a:p>
                  </a:txBody>
                  <a:tcPr marL="2281" marR="2281" marT="228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70C0"/>
                          </a:solidFill>
                          <a:effectLst/>
                          <a:latin typeface="Times New Roman" panose="02020603050405020304" pitchFamily="18" charset="0"/>
                          <a:ea typeface="HimchuliBold"/>
                        </a:rPr>
                        <a:t>3</a:t>
                      </a:r>
                      <a:r>
                        <a:rPr lang="en-US" sz="1200" b="0" i="0" u="none" strike="noStrike" dirty="0">
                          <a:solidFill>
                            <a:srgbClr val="000000"/>
                          </a:solidFill>
                          <a:effectLst/>
                          <a:latin typeface="Times New Roman" panose="02020603050405020304" pitchFamily="18" charset="0"/>
                          <a:ea typeface="HimchuliBold"/>
                        </a:rPr>
                        <a:t> </a:t>
                      </a:r>
                      <a:r>
                        <a:rPr lang="en-US" sz="1200" b="0" i="0" u="none" strike="noStrike" dirty="0" err="1">
                          <a:solidFill>
                            <a:srgbClr val="000000"/>
                          </a:solidFill>
                          <a:effectLst/>
                          <a:latin typeface="Preeti" pitchFamily="2" charset="0"/>
                          <a:ea typeface="HimchuliBold"/>
                        </a:rPr>
                        <a:t>tnf</a:t>
                      </a:r>
                      <a:r>
                        <a:rPr lang="en-US" sz="1200" b="0" i="0" u="none" strike="noStrike" dirty="0">
                          <a:solidFill>
                            <a:srgbClr val="000000"/>
                          </a:solidFill>
                          <a:effectLst/>
                          <a:latin typeface="Preeti" pitchFamily="2" charset="0"/>
                          <a:ea typeface="HimchuliBold"/>
                        </a:rPr>
                        <a:t>    </a:t>
                      </a:r>
                    </a:p>
                    <a:p>
                      <a:pPr algn="ctr" fontAlgn="ctr"/>
                      <a:r>
                        <a:rPr lang="en-US" sz="1200" b="0" i="0" u="none" strike="noStrike" dirty="0">
                          <a:solidFill>
                            <a:srgbClr val="000000"/>
                          </a:solidFill>
                          <a:effectLst/>
                          <a:latin typeface="Preeti" pitchFamily="2" charset="0"/>
                          <a:ea typeface="HimchuliBold"/>
                        </a:rPr>
                        <a:t>  </a:t>
                      </a:r>
                      <a:r>
                        <a:rPr lang="en-US" sz="1200" b="0" i="0" u="none" strike="noStrike" dirty="0">
                          <a:solidFill>
                            <a:srgbClr val="0070C0"/>
                          </a:solidFill>
                          <a:effectLst/>
                          <a:latin typeface="Times New Roman" panose="02020603050405020304" pitchFamily="18" charset="0"/>
                          <a:ea typeface="HimchuliBold"/>
                        </a:rPr>
                        <a:t>13</a:t>
                      </a:r>
                      <a:r>
                        <a:rPr lang="en-US" sz="1200" b="0" i="0" u="none" strike="noStrike" dirty="0">
                          <a:solidFill>
                            <a:srgbClr val="000000"/>
                          </a:solidFill>
                          <a:effectLst/>
                          <a:latin typeface="Times New Roman" panose="02020603050405020304" pitchFamily="18" charset="0"/>
                          <a:ea typeface="HimchuliBold"/>
                        </a:rPr>
                        <a:t>  </a:t>
                      </a:r>
                      <a:r>
                        <a:rPr lang="en-US" sz="1200" b="0" i="0" u="none" strike="noStrike" dirty="0" err="1">
                          <a:solidFill>
                            <a:srgbClr val="000000"/>
                          </a:solidFill>
                          <a:effectLst/>
                          <a:latin typeface="Preeti" pitchFamily="2" charset="0"/>
                          <a:ea typeface="HimchuliBold"/>
                        </a:rPr>
                        <a:t>jif</a:t>
                      </a:r>
                      <a:r>
                        <a:rPr lang="en-US" sz="1200" b="0" i="0" u="none" strike="noStrike" dirty="0">
                          <a:solidFill>
                            <a:srgbClr val="000000"/>
                          </a:solidFill>
                          <a:effectLst/>
                          <a:latin typeface="Preeti" pitchFamily="2" charset="0"/>
                          <a:ea typeface="HimchuliBold"/>
                        </a:rPr>
                        <a:t>{</a:t>
                      </a:r>
                      <a:endParaRPr lang="en-US" sz="1200" b="0" i="0" u="none" strike="noStrike" dirty="0">
                        <a:solidFill>
                          <a:srgbClr val="000000"/>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4</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2</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rPr>
                        <a:t>6</a:t>
                      </a: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2400" b="0" i="0" u="none" strike="noStrike" dirty="0">
                          <a:solidFill>
                            <a:srgbClr val="0000FF"/>
                          </a:solidFill>
                          <a:effectLst/>
                          <a:latin typeface="Times New Roman" panose="02020603050405020304" pitchFamily="18" charset="0"/>
                          <a:ea typeface="HimchuliBold"/>
                        </a:rPr>
                        <a:t>10</a:t>
                      </a:r>
                      <a:endParaRPr lang="en-US" sz="2400" b="0" i="0" u="none" strike="noStrike" dirty="0">
                        <a:solidFill>
                          <a:srgbClr val="0000FF"/>
                        </a:solidFill>
                        <a:effectLst/>
                        <a:latin typeface="Times New Roman" panose="02020603050405020304" pitchFamily="18" charset="0"/>
                      </a:endParaRPr>
                    </a:p>
                  </a:txBody>
                  <a:tcPr marL="2281" marR="2281" marT="22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744337431"/>
                  </a:ext>
                </a:extLst>
              </a:tr>
            </a:tbl>
          </a:graphicData>
        </a:graphic>
      </p:graphicFrame>
      <p:sp>
        <p:nvSpPr>
          <p:cNvPr id="9" name="TextBox 8">
            <a:extLst>
              <a:ext uri="{FF2B5EF4-FFF2-40B4-BE49-F238E27FC236}">
                <a16:creationId xmlns:a16="http://schemas.microsoft.com/office/drawing/2014/main" id="{67BBE984-CF4E-4B6B-B71A-4A823B5E62E4}"/>
              </a:ext>
            </a:extLst>
          </p:cNvPr>
          <p:cNvSpPr txBox="1"/>
          <p:nvPr/>
        </p:nvSpPr>
        <p:spPr>
          <a:xfrm>
            <a:off x="79732" y="6460694"/>
            <a:ext cx="6156250" cy="369332"/>
          </a:xfrm>
          <a:prstGeom prst="rect">
            <a:avLst/>
          </a:prstGeom>
          <a:noFill/>
        </p:spPr>
        <p:txBody>
          <a:bodyPr wrap="square">
            <a:spAutoFit/>
          </a:bodyPr>
          <a:lstStyle/>
          <a:p>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5093811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120178" y="592089"/>
            <a:ext cx="12192000" cy="48127"/>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p:txBody>
          <a:bodyPr/>
          <a:lstStyle/>
          <a:p>
            <a:fld id="{2840B2E4-A264-431E-ABDE-38E3BCDA5876}" type="slidenum">
              <a:rPr lang="en-US" smtClean="0"/>
              <a:pPr/>
              <a:t>44</a:t>
            </a:fld>
            <a:endParaRPr lang="en-US" dirty="0"/>
          </a:p>
        </p:txBody>
      </p:sp>
      <p:sp>
        <p:nvSpPr>
          <p:cNvPr id="8" name="TextBox 7">
            <a:extLst>
              <a:ext uri="{FF2B5EF4-FFF2-40B4-BE49-F238E27FC236}">
                <a16:creationId xmlns:a16="http://schemas.microsoft.com/office/drawing/2014/main" id="{765853FF-186C-42CF-BC7E-4F4C8FE04426}"/>
              </a:ext>
            </a:extLst>
          </p:cNvPr>
          <p:cNvSpPr txBox="1"/>
          <p:nvPr/>
        </p:nvSpPr>
        <p:spPr>
          <a:xfrm>
            <a:off x="751797" y="2921843"/>
            <a:ext cx="2221310" cy="1384995"/>
          </a:xfrm>
          <a:prstGeom prst="rect">
            <a:avLst/>
          </a:prstGeom>
          <a:noFill/>
        </p:spPr>
        <p:txBody>
          <a:bodyPr wrap="square">
            <a:spAutoFit/>
          </a:bodyPr>
          <a:lstStyle/>
          <a:p>
            <a:pPr algn="ctr"/>
            <a:r>
              <a:rPr lang="ne-NP" sz="2800" b="1" dirty="0">
                <a:solidFill>
                  <a:srgbClr val="142DAC"/>
                </a:solidFill>
                <a:latin typeface="Kokila" panose="020B0604020202020204" pitchFamily="34" charset="0"/>
                <a:ea typeface="+mj-ea"/>
                <a:cs typeface="Kalimati" panose="00000400000000000000" pitchFamily="2"/>
              </a:rPr>
              <a:t>महल</a:t>
            </a:r>
            <a:r>
              <a:rPr lang="en-US" sz="2800" b="1" dirty="0">
                <a:solidFill>
                  <a:srgbClr val="142DAC"/>
                </a:solidFill>
                <a:latin typeface="Kokila" panose="020B0604020202020204" pitchFamily="34" charset="0"/>
                <a:ea typeface="+mj-ea"/>
                <a:cs typeface="Kalimati" panose="00000400000000000000" pitchFamily="2"/>
              </a:rPr>
              <a:t>  </a:t>
            </a:r>
            <a:r>
              <a:rPr lang="ne-NP" sz="2800" b="1" dirty="0">
                <a:solidFill>
                  <a:srgbClr val="142DAC"/>
                </a:solidFill>
                <a:latin typeface="Kokila" panose="020B0604020202020204" pitchFamily="34" charset="0"/>
                <a:ea typeface="+mj-ea"/>
                <a:cs typeface="Kalimati" panose="00000400000000000000" pitchFamily="2"/>
              </a:rPr>
              <a:t>१ देखि महल ७ सम्म भर्ने तरिका</a:t>
            </a:r>
          </a:p>
        </p:txBody>
      </p:sp>
      <p:graphicFrame>
        <p:nvGraphicFramePr>
          <p:cNvPr id="2" name="Table 1">
            <a:extLst>
              <a:ext uri="{FF2B5EF4-FFF2-40B4-BE49-F238E27FC236}">
                <a16:creationId xmlns:a16="http://schemas.microsoft.com/office/drawing/2014/main" id="{CB374770-9A87-44D7-AEA6-7AAE2B5AE0C5}"/>
              </a:ext>
            </a:extLst>
          </p:cNvPr>
          <p:cNvGraphicFramePr>
            <a:graphicFrameLocks noGrp="1"/>
          </p:cNvGraphicFramePr>
          <p:nvPr>
            <p:extLst>
              <p:ext uri="{D42A27DB-BD31-4B8C-83A1-F6EECF244321}">
                <p14:modId xmlns:p14="http://schemas.microsoft.com/office/powerpoint/2010/main" val="2415089269"/>
              </p:ext>
            </p:extLst>
          </p:nvPr>
        </p:nvGraphicFramePr>
        <p:xfrm>
          <a:off x="4114556" y="36162"/>
          <a:ext cx="7325647" cy="6785675"/>
        </p:xfrm>
        <a:graphic>
          <a:graphicData uri="http://schemas.openxmlformats.org/drawingml/2006/table">
            <a:tbl>
              <a:tblPr/>
              <a:tblGrid>
                <a:gridCol w="1046521">
                  <a:extLst>
                    <a:ext uri="{9D8B030D-6E8A-4147-A177-3AD203B41FA5}">
                      <a16:colId xmlns:a16="http://schemas.microsoft.com/office/drawing/2014/main" val="2134859840"/>
                    </a:ext>
                  </a:extLst>
                </a:gridCol>
                <a:gridCol w="1046521">
                  <a:extLst>
                    <a:ext uri="{9D8B030D-6E8A-4147-A177-3AD203B41FA5}">
                      <a16:colId xmlns:a16="http://schemas.microsoft.com/office/drawing/2014/main" val="2293275508"/>
                    </a:ext>
                  </a:extLst>
                </a:gridCol>
                <a:gridCol w="1046521">
                  <a:extLst>
                    <a:ext uri="{9D8B030D-6E8A-4147-A177-3AD203B41FA5}">
                      <a16:colId xmlns:a16="http://schemas.microsoft.com/office/drawing/2014/main" val="3108650570"/>
                    </a:ext>
                  </a:extLst>
                </a:gridCol>
                <a:gridCol w="1212981">
                  <a:extLst>
                    <a:ext uri="{9D8B030D-6E8A-4147-A177-3AD203B41FA5}">
                      <a16:colId xmlns:a16="http://schemas.microsoft.com/office/drawing/2014/main" val="1765900212"/>
                    </a:ext>
                  </a:extLst>
                </a:gridCol>
                <a:gridCol w="1045028">
                  <a:extLst>
                    <a:ext uri="{9D8B030D-6E8A-4147-A177-3AD203B41FA5}">
                      <a16:colId xmlns:a16="http://schemas.microsoft.com/office/drawing/2014/main" val="3698844797"/>
                    </a:ext>
                  </a:extLst>
                </a:gridCol>
                <a:gridCol w="881554">
                  <a:extLst>
                    <a:ext uri="{9D8B030D-6E8A-4147-A177-3AD203B41FA5}">
                      <a16:colId xmlns:a16="http://schemas.microsoft.com/office/drawing/2014/main" val="1561851531"/>
                    </a:ext>
                  </a:extLst>
                </a:gridCol>
                <a:gridCol w="1046521">
                  <a:extLst>
                    <a:ext uri="{9D8B030D-6E8A-4147-A177-3AD203B41FA5}">
                      <a16:colId xmlns:a16="http://schemas.microsoft.com/office/drawing/2014/main" val="755002410"/>
                    </a:ext>
                  </a:extLst>
                </a:gridCol>
              </a:tblGrid>
              <a:tr h="1001180">
                <a:tc>
                  <a:txBody>
                    <a:bodyPr/>
                    <a:lstStyle/>
                    <a:p>
                      <a:pPr algn="ctr" rtl="0" fontAlgn="ctr"/>
                      <a:r>
                        <a:rPr lang="en-US" sz="1400" b="0" i="0" u="none" strike="noStrike" dirty="0">
                          <a:solidFill>
                            <a:srgbClr val="000000"/>
                          </a:solidFill>
                          <a:effectLst/>
                          <a:latin typeface="Himchuli" pitchFamily="2" charset="0"/>
                        </a:rPr>
                        <a:t>3/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tnfsf</a:t>
                      </a:r>
                      <a:r>
                        <a:rPr lang="en-US" sz="1400" b="0" i="0" u="none" strike="noStrike" dirty="0">
                          <a:solidFill>
                            <a:srgbClr val="000000"/>
                          </a:solidFill>
                          <a:effectLst/>
                          <a:latin typeface="Himchuli" pitchFamily="2" charset="0"/>
                        </a:rPr>
                        <a:t>] 5 / ag]sf]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jif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eof</a:t>
                      </a:r>
                      <a:r>
                        <a:rPr lang="en-US" sz="1400" b="0" i="0" u="none" strike="noStrike" dirty="0">
                          <a:solidFill>
                            <a:srgbClr val="000000"/>
                          </a:solidFill>
                          <a:effectLst/>
                          <a:latin typeface="Himchuli" pitchFamily="2" charset="0"/>
                        </a:rPr>
                        <a:t>] &lt;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 </a:t>
                      </a:r>
                      <a:r>
                        <a:rPr lang="en-US" sz="1400" b="0" i="0" u="none" strike="noStrike" dirty="0" err="1">
                          <a:solidFill>
                            <a:srgbClr val="000000"/>
                          </a:solidFill>
                          <a:effectLst/>
                          <a:latin typeface="Himchuli" pitchFamily="2" charset="0"/>
                        </a:rPr>
                        <a:t>d'Vo?kdf</a:t>
                      </a:r>
                      <a:r>
                        <a:rPr lang="en-US" sz="1400" b="0" i="0" u="none" strike="noStrike" dirty="0">
                          <a:solidFill>
                            <a:srgbClr val="000000"/>
                          </a:solidFill>
                          <a:effectLst/>
                          <a:latin typeface="Himchuli" pitchFamily="2" charset="0"/>
                        </a:rPr>
                        <a:t> s] sf] </a:t>
                      </a:r>
                      <a:r>
                        <a:rPr lang="en-US" sz="1400" b="0" i="0" u="none" strike="noStrike" dirty="0" err="1">
                          <a:solidFill>
                            <a:srgbClr val="000000"/>
                          </a:solidFill>
                          <a:effectLst/>
                          <a:latin typeface="Himchuli" pitchFamily="2" charset="0"/>
                        </a:rPr>
                        <a:t>nflu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k|of</a:t>
                      </a:r>
                      <a:r>
                        <a:rPr lang="en-US" sz="1400" b="0" i="0" u="none" strike="noStrike" dirty="0">
                          <a:solidFill>
                            <a:srgbClr val="000000"/>
                          </a:solidFill>
                          <a:effectLst/>
                          <a:latin typeface="Himchuli" pitchFamily="2" charset="0"/>
                        </a:rPr>
                        <a:t>]u ul/</a:t>
                      </a:r>
                      <a:r>
                        <a:rPr lang="en-US" sz="1400" b="0" i="0" u="none" strike="noStrike" dirty="0" err="1">
                          <a:solidFill>
                            <a:srgbClr val="000000"/>
                          </a:solidFill>
                          <a:effectLst/>
                          <a:latin typeface="Himchuli" pitchFamily="2" charset="0"/>
                        </a:rPr>
                        <a:t>Psf</a:t>
                      </a:r>
                      <a:r>
                        <a:rPr lang="en-US" sz="1400" b="0" i="0" u="none" strike="noStrike" dirty="0">
                          <a:solidFill>
                            <a:srgbClr val="000000"/>
                          </a:solidFill>
                          <a:effectLst/>
                          <a:latin typeface="Himchuli" pitchFamily="2" charset="0"/>
                        </a:rPr>
                        <a:t>] 5 &lt; -sf]8_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slt</a:t>
                      </a:r>
                      <a:r>
                        <a:rPr lang="en-US" sz="1400" b="0" i="0" u="none" strike="noStrike" dirty="0">
                          <a:solidFill>
                            <a:srgbClr val="000000"/>
                          </a:solidFill>
                          <a:effectLst/>
                          <a:latin typeface="Himchuli" pitchFamily="2" charset="0"/>
                        </a:rPr>
                        <a:t>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a:g'x'G5 &lt;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cnu</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efG;f</a:t>
                      </a:r>
                      <a:r>
                        <a:rPr lang="en-US" sz="1400" b="0" i="0" u="none" strike="noStrike" dirty="0">
                          <a:solidFill>
                            <a:srgbClr val="000000"/>
                          </a:solidFill>
                          <a:effectLst/>
                          <a:latin typeface="Himchuli" pitchFamily="2" charset="0"/>
                        </a:rPr>
                        <a:t> u/L a;]sf_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of] 3/df </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af</a:t>
                      </a:r>
                      <a:r>
                        <a:rPr lang="en-US" sz="1400" b="0" i="0" u="none" strike="noStrike" dirty="0">
                          <a:solidFill>
                            <a:srgbClr val="000000"/>
                          </a:solidFill>
                          <a:effectLst/>
                          <a:latin typeface="Himchuli" pitchFamily="2" charset="0"/>
                        </a:rPr>
                        <a:t>; u/]sf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/sf] </a:t>
                      </a:r>
                      <a:r>
                        <a:rPr lang="en-US" sz="1400" b="0" i="0" u="none" strike="noStrike" dirty="0" err="1">
                          <a:solidFill>
                            <a:srgbClr val="000000"/>
                          </a:solidFill>
                          <a:effectLst/>
                          <a:latin typeface="Himchuli" pitchFamily="2" charset="0"/>
                        </a:rPr>
                        <a:t>qm</a:t>
                      </a:r>
                      <a:r>
                        <a:rPr lang="en-US" sz="1400" b="0" i="0" u="none" strike="noStrike" dirty="0">
                          <a:solidFill>
                            <a:srgbClr val="000000"/>
                          </a:solidFill>
                          <a:effectLst/>
                          <a:latin typeface="Himchuli" pitchFamily="2" charset="0"/>
                        </a:rPr>
                        <a:t>=;+=</a:t>
                      </a:r>
                    </a:p>
                  </a:txBody>
                  <a:tcPr marL="1585" marR="1585" marT="158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hgu0fgf 3/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400" b="0" i="0" u="none" strike="noStrike" dirty="0">
                          <a:solidFill>
                            <a:srgbClr val="000000"/>
                          </a:solidFill>
                          <a:effectLst/>
                          <a:latin typeface="Himchuli" pitchFamily="2" charset="0"/>
                        </a:rPr>
                        <a:t>hgu0fgf  kl/</a:t>
                      </a:r>
                      <a:r>
                        <a:rPr lang="en-US" sz="1400" b="0" i="0" u="none" strike="noStrike" dirty="0" err="1">
                          <a:solidFill>
                            <a:srgbClr val="000000"/>
                          </a:solidFill>
                          <a:effectLst/>
                          <a:latin typeface="Himchuli" pitchFamily="2" charset="0"/>
                        </a:rPr>
                        <a:t>jf</a:t>
                      </a:r>
                      <a:r>
                        <a:rPr lang="en-US" sz="1400" b="0" i="0" u="none" strike="noStrike" dirty="0">
                          <a:solidFill>
                            <a:srgbClr val="000000"/>
                          </a:solidFill>
                          <a:effectLst/>
                          <a:latin typeface="Himchuli" pitchFamily="2" charset="0"/>
                        </a:rPr>
                        <a:t>/ </a:t>
                      </a:r>
                      <a:r>
                        <a:rPr lang="en-US" sz="1400" b="0" i="0" u="none" strike="noStrike" dirty="0" err="1">
                          <a:solidFill>
                            <a:srgbClr val="000000"/>
                          </a:solidFill>
                          <a:effectLst/>
                          <a:latin typeface="Himchuli" pitchFamily="2" charset="0"/>
                        </a:rPr>
                        <a:t>qmd</a:t>
                      </a:r>
                      <a:r>
                        <a:rPr lang="en-US" sz="1400" b="0" i="0" u="none" strike="noStrike" dirty="0">
                          <a:solidFill>
                            <a:srgbClr val="000000"/>
                          </a:solidFill>
                          <a:effectLst/>
                          <a:latin typeface="Himchuli" pitchFamily="2" charset="0"/>
                        </a:rPr>
                        <a:t>;+</a:t>
                      </a:r>
                      <a:r>
                        <a:rPr lang="en-US" sz="1400" b="0" i="0" u="none" strike="noStrike" dirty="0" err="1">
                          <a:solidFill>
                            <a:srgbClr val="000000"/>
                          </a:solidFill>
                          <a:effectLst/>
                          <a:latin typeface="Himchuli" pitchFamily="2" charset="0"/>
                        </a:rPr>
                        <a:t>Vof</a:t>
                      </a:r>
                      <a:endParaRPr lang="en-US" sz="1400" b="0" i="0" u="none" strike="noStrike" dirty="0">
                        <a:solidFill>
                          <a:srgbClr val="000000"/>
                        </a:solidFill>
                        <a:effectLst/>
                        <a:latin typeface="Himchuli" pitchFamily="2" charset="0"/>
                      </a:endParaRP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28887710"/>
                  </a:ext>
                </a:extLst>
              </a:tr>
              <a:tr h="146998">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rtl="0" fontAlgn="ctr"/>
                      <a:r>
                        <a:rPr lang="en-US" sz="1400" b="0" i="0" u="none" strike="noStrike">
                          <a:solidFill>
                            <a:srgbClr val="000000"/>
                          </a:solidFill>
                          <a:effectLst/>
                          <a:latin typeface="Himchuli" pitchFamily="2" charset="0"/>
                        </a:rPr>
                        <a:t>-&amp;_</a:t>
                      </a:r>
                    </a:p>
                  </a:txBody>
                  <a:tcPr marL="1585" marR="1585" marT="158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763109639"/>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8</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2 </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7 </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0197874"/>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9</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3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13</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151642212"/>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9</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dirty="0">
                          <a:solidFill>
                            <a:srgbClr val="0070C0"/>
                          </a:solidFill>
                          <a:effectLst/>
                          <a:latin typeface="Times New Roman" panose="02020603050405020304" pitchFamily="18" charset="0"/>
                        </a:rPr>
                        <a:t>   ...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00FF"/>
                          </a:solidFill>
                          <a:effectLst/>
                          <a:latin typeface="Times New Roman" panose="02020603050405020304" pitchFamily="18" charset="0"/>
                        </a:rPr>
                        <a:t>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4240510"/>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4</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70C0"/>
                          </a:solidFill>
                          <a:effectLst/>
                          <a:latin typeface="Times New Roman" panose="02020603050405020304" pitchFamily="18" charset="0"/>
                        </a:rPr>
                        <a:t>25</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6</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525936558"/>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dirty="0">
                          <a:solidFill>
                            <a:srgbClr val="0070C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15</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1544764"/>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16</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938298450"/>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10</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300" b="0" i="0" u="none" strike="noStrike">
                          <a:solidFill>
                            <a:srgbClr val="0070C0"/>
                          </a:solidFill>
                          <a:effectLst/>
                          <a:latin typeface="Times New Roman" panose="02020603050405020304" pitchFamily="18" charset="0"/>
                        </a:rPr>
                        <a:t>…. </a:t>
                      </a:r>
                      <a:r>
                        <a:rPr lang="en-US" sz="1300" b="0" i="0" u="none" strike="noStrike">
                          <a:solidFill>
                            <a:srgbClr val="000000"/>
                          </a:solidFill>
                          <a:effectLst/>
                          <a:latin typeface="Preeti" pitchFamily="2" charset="0"/>
                        </a:rPr>
                        <a:t>tnf         ==== jif{</a:t>
                      </a:r>
                      <a:endParaRPr lang="en-US" sz="1300" b="0" i="0" u="none" strike="noStrike">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a:solidFill>
                            <a:srgbClr val="0000FF"/>
                          </a:solidFill>
                          <a:effectLst/>
                          <a:latin typeface="Times New Roman" panose="02020603050405020304" pitchFamily="18" charset="0"/>
                        </a:rPr>
                        <a:t>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2400" b="0" i="0" u="none" strike="noStrike" dirty="0">
                          <a:solidFill>
                            <a:srgbClr val="0000FF"/>
                          </a:solidFill>
                          <a:effectLst/>
                          <a:latin typeface="Times New Roman" panose="02020603050405020304" pitchFamily="18" charset="0"/>
                        </a:rPr>
                        <a:t>17</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0471277"/>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11</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Preeti" pitchFamily="2" charset="0"/>
                        </a:rPr>
                        <a:t> </a:t>
                      </a:r>
                      <a:r>
                        <a:rPr lang="en-US" sz="1300" b="0" i="0" u="none" strike="noStrike" dirty="0">
                          <a:solidFill>
                            <a:srgbClr val="0070C0"/>
                          </a:solidFill>
                          <a:effectLst/>
                          <a:latin typeface="Times New Roman" panose="02020603050405020304" pitchFamily="18" charset="0"/>
                          <a:cs typeface="Times New Roman" panose="02020603050405020304" pitchFamily="18" charset="0"/>
                        </a:rPr>
                        <a:t>4</a:t>
                      </a:r>
                      <a:r>
                        <a:rPr lang="en-US" sz="13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70C0"/>
                          </a:solidFill>
                          <a:effectLst/>
                          <a:latin typeface="Times New Roman" panose="02020603050405020304" pitchFamily="18" charset="0"/>
                          <a:cs typeface="Times New Roman" panose="02020603050405020304" pitchFamily="18" charset="0"/>
                        </a:rPr>
                        <a:t>4</a:t>
                      </a:r>
                      <a:r>
                        <a:rPr lang="en-US" sz="1300" b="0" i="0" u="none" strike="noStrike" dirty="0">
                          <a:solidFill>
                            <a:srgbClr val="000000"/>
                          </a:solidFill>
                          <a:effectLst/>
                          <a:latin typeface="Preeti" pitchFamily="2"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70C0"/>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10</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284756312"/>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12</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2</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30</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19</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08361126"/>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13</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4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2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20</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100627177"/>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14</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5</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13</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5</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ne-NP" sz="2400" b="0" i="0" u="none" strike="noStrike" dirty="0">
                          <a:solidFill>
                            <a:srgbClr val="0000FF"/>
                          </a:solidFill>
                          <a:effectLst/>
                          <a:latin typeface="Times New Roman" panose="02020603050405020304" pitchFamily="18" charset="0"/>
                        </a:rPr>
                        <a:t>1</a:t>
                      </a:r>
                      <a:endParaRPr lang="en-US" sz="2400" b="0" i="0" u="none" strike="noStrike" dirty="0">
                        <a:solidFill>
                          <a:srgbClr val="0000FF"/>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2466829"/>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15</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5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24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70C0"/>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778734011"/>
                  </a:ext>
                </a:extLst>
              </a:tr>
              <a:tr h="365760">
                <a:tc>
                  <a:txBody>
                    <a:bodyPr/>
                    <a:lstStyle/>
                    <a:p>
                      <a:pPr algn="ctr" rtl="0" fontAlgn="ctr"/>
                      <a:r>
                        <a:rPr lang="en-US" sz="2400" b="0" i="0" u="none" strike="noStrike" dirty="0">
                          <a:solidFill>
                            <a:srgbClr val="0070C0"/>
                          </a:solidFill>
                          <a:effectLst/>
                          <a:latin typeface="Times New Roman" panose="02020603050405020304" pitchFamily="18" charset="0"/>
                        </a:rPr>
                        <a:t>15</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a:t>
                      </a:r>
                      <a:r>
                        <a:rPr lang="en-US" sz="1300" b="0" i="0" u="none" strike="noStrike" dirty="0">
                          <a:solidFill>
                            <a:srgbClr val="000000"/>
                          </a:solidFill>
                          <a:effectLst/>
                          <a:latin typeface="Times New Roman" panose="02020603050405020304" pitchFamily="18" charset="0"/>
                        </a:rPr>
                        <a:t>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effectLst/>
                          <a:latin typeface="Times New Roman" panose="02020603050405020304" pitchFamily="18" charset="0"/>
                        </a:rPr>
                        <a:t>13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23</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68697411"/>
                  </a:ext>
                </a:extLst>
              </a:tr>
              <a:tr h="365760">
                <a:tc>
                  <a:txBody>
                    <a:bodyPr/>
                    <a:lstStyle/>
                    <a:p>
                      <a:pPr algn="ctr" rtl="0" fontAlgn="ctr"/>
                      <a:r>
                        <a:rPr lang="en-US" sz="2000" b="0" i="0" u="none" strike="noStrike" dirty="0">
                          <a:solidFill>
                            <a:srgbClr val="0070C0"/>
                          </a:solidFill>
                          <a:effectLst/>
                          <a:latin typeface="Times New Roman" panose="02020603050405020304" pitchFamily="18" charset="0"/>
                        </a:rPr>
                        <a:t>16</a:t>
                      </a:r>
                    </a:p>
                  </a:txBody>
                  <a:tcPr marL="1585" marR="1585" marT="158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1300" b="0" i="0" u="none" strike="noStrike" dirty="0">
                          <a:solidFill>
                            <a:srgbClr val="0070C0"/>
                          </a:solidFill>
                          <a:effectLst/>
                          <a:latin typeface="Times New Roman" panose="02020603050405020304" pitchFamily="18" charset="0"/>
                        </a:rPr>
                        <a:t>3 </a:t>
                      </a:r>
                      <a:r>
                        <a:rPr lang="en-US" sz="1300" b="0" i="0" u="none" strike="noStrike" dirty="0" err="1">
                          <a:solidFill>
                            <a:srgbClr val="000000"/>
                          </a:solidFill>
                          <a:effectLst/>
                          <a:latin typeface="Preeti" pitchFamily="2" charset="0"/>
                        </a:rPr>
                        <a:t>tnf</a:t>
                      </a:r>
                      <a:r>
                        <a:rPr lang="en-US" sz="1300" b="0" i="0" u="none" strike="noStrike" dirty="0">
                          <a:solidFill>
                            <a:srgbClr val="000000"/>
                          </a:solidFill>
                          <a:effectLst/>
                          <a:latin typeface="Preeti" pitchFamily="2" charset="0"/>
                        </a:rPr>
                        <a:t>      </a:t>
                      </a:r>
                    </a:p>
                    <a:p>
                      <a:pPr algn="ctr" rtl="0" fontAlgn="ctr"/>
                      <a:r>
                        <a:rPr lang="en-US" sz="1300" b="0" i="0" u="none" strike="noStrike" dirty="0">
                          <a:solidFill>
                            <a:srgbClr val="000000"/>
                          </a:solidFill>
                          <a:effectLst/>
                          <a:latin typeface="Preeti" pitchFamily="2" charset="0"/>
                        </a:rPr>
                        <a:t>  </a:t>
                      </a:r>
                      <a:r>
                        <a:rPr lang="en-US" sz="1300" b="0" i="0" u="none" strike="noStrike" dirty="0">
                          <a:solidFill>
                            <a:srgbClr val="0070C0"/>
                          </a:solidFill>
                          <a:effectLst/>
                          <a:latin typeface="Times New Roman" panose="02020603050405020304" pitchFamily="18" charset="0"/>
                        </a:rPr>
                        <a:t>35 </a:t>
                      </a:r>
                      <a:r>
                        <a:rPr lang="en-US" sz="1300" b="0" i="0" u="none" strike="noStrike" dirty="0" err="1">
                          <a:solidFill>
                            <a:srgbClr val="000000"/>
                          </a:solidFill>
                          <a:effectLst/>
                          <a:latin typeface="Preeti" pitchFamily="2" charset="0"/>
                        </a:rPr>
                        <a:t>jif</a:t>
                      </a:r>
                      <a:r>
                        <a:rPr lang="en-US" sz="1300" b="0" i="0" u="none" strike="noStrike" dirty="0">
                          <a:solidFill>
                            <a:srgbClr val="000000"/>
                          </a:solidFill>
                          <a:effectLst/>
                          <a:latin typeface="Preeti" pitchFamily="2" charset="0"/>
                        </a:rPr>
                        <a:t>{</a:t>
                      </a:r>
                      <a:endParaRPr lang="en-US" sz="1300" b="0" i="0" u="none" strike="noStrike" dirty="0">
                        <a:solidFill>
                          <a:srgbClr val="0070C0"/>
                        </a:solidFill>
                        <a:effectLst/>
                        <a:latin typeface="Times New Roman" panose="02020603050405020304" pitchFamily="18" charset="0"/>
                      </a:endParaRP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8</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70C0"/>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a:solidFill>
                            <a:srgbClr val="0000FF"/>
                          </a:solidFill>
                          <a:effectLst/>
                          <a:latin typeface="Times New Roman" panose="02020603050405020304" pitchFamily="18" charset="0"/>
                        </a:rPr>
                        <a:t>14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n-US" sz="2400" b="0" i="0" u="none" strike="noStrike" dirty="0">
                          <a:solidFill>
                            <a:srgbClr val="0000FF"/>
                          </a:solidFill>
                          <a:effectLst/>
                          <a:latin typeface="Times New Roman" panose="02020603050405020304" pitchFamily="18" charset="0"/>
                        </a:rPr>
                        <a:t>24</a:t>
                      </a:r>
                    </a:p>
                  </a:txBody>
                  <a:tcPr marL="1585" marR="1585" marT="15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88667034"/>
                  </a:ext>
                </a:extLst>
              </a:tr>
            </a:tbl>
          </a:graphicData>
        </a:graphic>
      </p:graphicFrame>
    </p:spTree>
    <p:extLst>
      <p:ext uri="{BB962C8B-B14F-4D97-AF65-F5344CB8AC3E}">
        <p14:creationId xmlns:p14="http://schemas.microsoft.com/office/powerpoint/2010/main" val="29171789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10990" y="6451601"/>
            <a:ext cx="655610" cy="36198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01542"/>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480739" y="1324762"/>
            <a:ext cx="11502153" cy="4785926"/>
          </a:xfrm>
          <a:prstGeom prst="rect">
            <a:avLst/>
          </a:prstGeom>
        </p:spPr>
        <p:txBody>
          <a:bodyPr wrap="square">
            <a:spAutoFit/>
          </a:bodyPr>
          <a:lstStyle/>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घर तथा घरपरिवार सूचीकरण फारामका प्रश्नहरूलाई कति भागमा विभाजन गरिएको छ ?</a:t>
            </a:r>
          </a:p>
          <a:p>
            <a:pPr marL="457200" lvl="0" indent="-457200">
              <a:lnSpc>
                <a:spcPct val="150000"/>
              </a:lnSpc>
              <a:spcBef>
                <a:spcPts val="600"/>
              </a:spcBef>
              <a:buFontTx/>
              <a:buAutoNum type="hindiNumParenR"/>
              <a:defRPr/>
            </a:pPr>
            <a:r>
              <a:rPr lang="ne-NP" sz="2400" dirty="0">
                <a:solidFill>
                  <a:prstClr val="black"/>
                </a:solidFill>
                <a:latin typeface="Preeti" pitchFamily="2" charset="0"/>
                <a:cs typeface="Kalimati" pitchFamily="2"/>
              </a:rPr>
              <a:t>जनगणनाको सन्दर्भमा घरको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मुख्य प्रयोग अनुसार घरहरूलाई कति प्रकारमा वर्गिकरण गरिएको छ  ? </a:t>
            </a:r>
          </a:p>
          <a:p>
            <a:pPr marL="457200" lvl="0" indent="-457200">
              <a:lnSpc>
                <a:spcPct val="150000"/>
              </a:lnSpc>
              <a:spcBef>
                <a:spcPts val="600"/>
              </a:spcBef>
              <a:buFontTx/>
              <a:buAutoNum type="hindiNumParenR"/>
              <a:defRPr/>
            </a:pP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कुनै </a:t>
            </a:r>
            <a:r>
              <a:rPr lang="ne-NP" sz="2400" dirty="0">
                <a:solidFill>
                  <a:prstClr val="black"/>
                </a:solidFill>
                <a:latin typeface="Preeti" pitchFamily="2" charset="0"/>
                <a:cs typeface="Kalimati" pitchFamily="2"/>
              </a:rPr>
              <a:t>घर एक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भन्दा बढी </a:t>
            </a:r>
            <a:r>
              <a:rPr lang="ne-NP" sz="2400" dirty="0">
                <a:solidFill>
                  <a:prstClr val="black"/>
                </a:solidFill>
                <a:latin typeface="Preeti" pitchFamily="2" charset="0"/>
                <a:cs typeface="Kalimati" pitchFamily="2"/>
              </a:rPr>
              <a:t>मिश्रितरूपमा प्रयोग भएको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 भए त्यस घरको मुख्य प्रयोग के हो कसरी छुट्याउने ?</a:t>
            </a:r>
          </a:p>
          <a:p>
            <a:pPr marL="457200" indent="-457200">
              <a:lnSpc>
                <a:spcPct val="150000"/>
              </a:lnSpc>
              <a:spcBef>
                <a:spcPts val="600"/>
              </a:spcBef>
              <a:buFontTx/>
              <a:buAutoNum type="hindiNumParenR"/>
              <a:defRPr/>
            </a:pPr>
            <a:r>
              <a:rPr lang="ne-NP" sz="2400" dirty="0">
                <a:cs typeface="Kalimati" panose="00000400000000000000" pitchFamily="2"/>
              </a:rPr>
              <a:t>आवासिय बाहेक अन्य प्रकारका घरहरूमा गणना गर्नुपर्ने परिवार समेत</a:t>
            </a:r>
            <a:r>
              <a:rPr lang="en-US" sz="2400" dirty="0">
                <a:cs typeface="Kalimati" panose="00000400000000000000" pitchFamily="2"/>
              </a:rPr>
              <a:t> </a:t>
            </a:r>
            <a:r>
              <a:rPr lang="ne-NP" sz="2400" dirty="0">
                <a:cs typeface="Kalimati" panose="00000400000000000000" pitchFamily="2"/>
              </a:rPr>
              <a:t>बसेको भए के गर्नुपर्दछ ।</a:t>
            </a:r>
            <a:endParaRPr lang="ne-NP" sz="2400" dirty="0">
              <a:solidFill>
                <a:prstClr val="black"/>
              </a:solidFill>
              <a:latin typeface="Preeti" pitchFamily="2" charset="0"/>
              <a:cs typeface="Kalimati" panose="00000400000000000000" pitchFamily="2"/>
            </a:endParaRPr>
          </a:p>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r>
              <a:rPr lang="ne-NP" sz="2400" dirty="0">
                <a:solidFill>
                  <a:prstClr val="black"/>
                </a:solidFill>
                <a:latin typeface="Preeti" pitchFamily="2" charset="0"/>
                <a:cs typeface="Kalimati" panose="00000400000000000000" pitchFamily="2"/>
              </a:rPr>
              <a:t>जनगणना घर क्रमसंख्या र जनगणना परिवार क्रमसंख्या के फरक छ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rPr>
              <a:t>?</a:t>
            </a:r>
            <a:r>
              <a:rPr kumimoji="0" lang="en-US"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rPr>
              <a:t> </a:t>
            </a:r>
            <a:endParaRPr kumimoji="0" lang="hi-IN"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p:txBody>
      </p:sp>
      <p:sp>
        <p:nvSpPr>
          <p:cNvPr id="6" name="TextBox 5">
            <a:extLst>
              <a:ext uri="{FF2B5EF4-FFF2-40B4-BE49-F238E27FC236}">
                <a16:creationId xmlns:a16="http://schemas.microsoft.com/office/drawing/2014/main" id="{BABE6DFC-129A-4D37-B834-D6E876B96B10}"/>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4969220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48288" y="6451600"/>
            <a:ext cx="718312" cy="38163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271734" y="1349699"/>
            <a:ext cx="10042447" cy="6124754"/>
          </a:xfrm>
          <a:prstGeom prst="rect">
            <a:avLst/>
          </a:prstGeom>
        </p:spPr>
        <p:txBody>
          <a:bodyPr wrap="square">
            <a:spAutoFit/>
          </a:bodyPr>
          <a:lstStyle/>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घर तथा घरपरिवार सूचीकरण फारामका प्रश्नहरूलाई कति भागमा विभाजन गरिएको छ ?</a:t>
            </a:r>
            <a:endParaRPr kumimoji="0" lang="en-US"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a:p>
            <a:pPr>
              <a:lnSpc>
                <a:spcPct val="150000"/>
              </a:lnSpc>
              <a:spcBef>
                <a:spcPts val="600"/>
              </a:spcBef>
              <a:defRPr/>
            </a:pPr>
            <a:r>
              <a:rPr lang="ne-NP" sz="2400" b="1" dirty="0">
                <a:solidFill>
                  <a:srgbClr val="142DAC"/>
                </a:solidFill>
                <a:latin typeface="Kokila" panose="020B0604020202020204" pitchFamily="34" charset="0"/>
                <a:ea typeface="+mj-ea"/>
                <a:cs typeface="Kalimati" panose="00000400000000000000" pitchFamily="2"/>
              </a:rPr>
              <a:t>उत्तर: </a:t>
            </a:r>
            <a:r>
              <a:rPr lang="en-US"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घर तथा घरपरिवार सूचीकरण फारामका प्रश्नहरूलाई ५ भागमा विभाजन गरिएको छ: </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१: परिचयात्मक विवरण</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२: महल १ – ५  घर सम्बन्धी विवरण </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३: महल ६ – ९  परिवार सम्बन्धी विवरण </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४: महल १० – १६ कृषि तथा पशुपंक्षी सम्बन्धी विवरण </a:t>
            </a:r>
          </a:p>
          <a:p>
            <a:pPr marR="0" lvl="0" algn="l" defTabSz="914400" rtl="0" eaLnBrk="1" fontAlgn="auto" latinLnBrk="0" hangingPunct="1">
              <a:lnSpc>
                <a:spcPct val="150000"/>
              </a:lnSpc>
              <a:spcBef>
                <a:spcPts val="600"/>
              </a:spcBef>
              <a:spcAft>
                <a:spcPts val="0"/>
              </a:spcAft>
              <a:buClrTx/>
              <a:buSzTx/>
              <a:tabLst/>
              <a:defRPr/>
            </a:pPr>
            <a:r>
              <a:rPr lang="ne-NP" sz="2400" b="1" dirty="0">
                <a:solidFill>
                  <a:srgbClr val="142DAC"/>
                </a:solidFill>
                <a:latin typeface="Kokila" panose="020B0604020202020204" pitchFamily="34" charset="0"/>
                <a:ea typeface="+mj-ea"/>
                <a:cs typeface="Kalimati" panose="00000400000000000000" pitchFamily="2"/>
              </a:rPr>
              <a:t>खण्ड ५: महल १७ – २० अन्य विवरण </a:t>
            </a:r>
          </a:p>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endParaRPr kumimoji="0" lang="hi-IN"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p:txBody>
      </p:sp>
      <p:sp>
        <p:nvSpPr>
          <p:cNvPr id="6" name="TextBox 5">
            <a:extLst>
              <a:ext uri="{FF2B5EF4-FFF2-40B4-BE49-F238E27FC236}">
                <a16:creationId xmlns:a16="http://schemas.microsoft.com/office/drawing/2014/main" id="{63F093AA-3FB0-45CB-925E-542FCF4C5ED7}"/>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28743232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74414" y="6451600"/>
            <a:ext cx="692186" cy="471714"/>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799473" y="1668432"/>
            <a:ext cx="10042447" cy="5109091"/>
          </a:xfrm>
          <a:prstGeom prst="rect">
            <a:avLst/>
          </a:prstGeom>
        </p:spPr>
        <p:txBody>
          <a:bodyPr wrap="square">
            <a:spAutoFit/>
          </a:bodyPr>
          <a:lstStyle/>
          <a:p>
            <a:pPr marL="461963" marR="0" lvl="0" indent="-461963" algn="l" defTabSz="914400" rtl="0" eaLnBrk="1" fontAlgn="auto" latinLnBrk="0" hangingPunct="1">
              <a:lnSpc>
                <a:spcPct val="150000"/>
              </a:lnSpc>
              <a:spcBef>
                <a:spcPts val="600"/>
              </a:spcBef>
              <a:spcAft>
                <a:spcPts val="0"/>
              </a:spcAft>
              <a:buClrTx/>
              <a:buSzTx/>
              <a:tabLst>
                <a:tab pos="461963" algn="l"/>
              </a:tabLst>
              <a:defRPr/>
            </a:pPr>
            <a:r>
              <a:rPr lang="ne-NP" sz="2400" dirty="0">
                <a:solidFill>
                  <a:prstClr val="black"/>
                </a:solidFill>
                <a:latin typeface="Preeti" pitchFamily="2" charset="0"/>
                <a:cs typeface="Kalimati" pitchFamily="2"/>
              </a:rPr>
              <a:t>२)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itchFamily="2"/>
              </a:rPr>
              <a:t>जनगणनाको सन्दर्भमा घरको मुख्य प्रयोग अनुसार घरहरूलाई कति प्रकारमा वर्गिकरण गरिएको छ  ? </a:t>
            </a:r>
          </a:p>
          <a:p>
            <a:pPr marL="461963">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उत्तर: घरको मुख्य प्रयोग अनुसार घरहरूलाई निम्नानुसार विभिन्न १२ (बाह्र) प्रकारमा वर्गिकरण गरिएको छ । </a:t>
            </a:r>
          </a:p>
          <a:p>
            <a:pPr marL="398463">
              <a:lnSpc>
                <a:spcPct val="150000"/>
              </a:lnSpc>
            </a:pPr>
            <a:r>
              <a:rPr lang="ne-NP" sz="2400" dirty="0">
                <a:cs typeface="Kalimati" panose="00000400000000000000" pitchFamily="2"/>
              </a:rPr>
              <a:t>आवासीय...</a:t>
            </a:r>
            <a:r>
              <a:rPr lang="en-US" sz="2400" dirty="0">
                <a:cs typeface="Kalimati" panose="00000400000000000000" pitchFamily="2"/>
              </a:rPr>
              <a:t>1</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व्यापार...</a:t>
            </a:r>
            <a:r>
              <a:rPr lang="en-US" sz="2400" dirty="0">
                <a:cs typeface="Kalimati" panose="00000400000000000000" pitchFamily="2"/>
              </a:rPr>
              <a:t>2</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सरकारी...</a:t>
            </a:r>
            <a:r>
              <a:rPr lang="en-US" sz="2400" dirty="0">
                <a:cs typeface="Kalimati" panose="00000400000000000000" pitchFamily="2"/>
              </a:rPr>
              <a:t>3</a:t>
            </a:r>
            <a:r>
              <a:rPr lang="ne-NP" sz="2400" dirty="0">
                <a:cs typeface="Kalimati" panose="00000400000000000000" pitchFamily="2"/>
              </a:rPr>
              <a:t>   </a:t>
            </a:r>
            <a:endParaRPr lang="en-US" sz="2400" dirty="0">
              <a:cs typeface="Kalimati" panose="00000400000000000000" pitchFamily="2"/>
            </a:endParaRPr>
          </a:p>
          <a:p>
            <a:pPr marL="398463">
              <a:lnSpc>
                <a:spcPct val="150000"/>
              </a:lnSpc>
            </a:pPr>
            <a:r>
              <a:rPr lang="ne-NP" sz="2400" dirty="0">
                <a:cs typeface="Kalimati" panose="00000400000000000000" pitchFamily="2"/>
              </a:rPr>
              <a:t>शैक्षिक....</a:t>
            </a:r>
            <a:r>
              <a:rPr lang="en-US" sz="2400" dirty="0">
                <a:cs typeface="Kalimati" panose="00000400000000000000" pitchFamily="2"/>
              </a:rPr>
              <a:t>4	 	</a:t>
            </a:r>
            <a:r>
              <a:rPr lang="ne-NP" sz="2400" dirty="0">
                <a:cs typeface="Kalimati" panose="00000400000000000000" pitchFamily="2"/>
              </a:rPr>
              <a:t>स्वास्थ्यजन्य...</a:t>
            </a:r>
            <a:r>
              <a:rPr lang="en-US" sz="2400" dirty="0">
                <a:cs typeface="Kalimati" panose="00000400000000000000" pitchFamily="2"/>
              </a:rPr>
              <a:t>5</a:t>
            </a:r>
            <a:r>
              <a:rPr lang="ne-NP" sz="2400" dirty="0">
                <a:cs typeface="Kalimati" panose="00000400000000000000" pitchFamily="2"/>
              </a:rPr>
              <a:t>     उद्योग र कलकारखाना....</a:t>
            </a:r>
            <a:r>
              <a:rPr lang="en-US" sz="2400" dirty="0">
                <a:cs typeface="Kalimati" panose="00000400000000000000" pitchFamily="2"/>
              </a:rPr>
              <a:t>6</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बैंक तथा वित्तीय संस्था...</a:t>
            </a:r>
            <a:r>
              <a:rPr lang="en-US" sz="2400" dirty="0">
                <a:cs typeface="Kalimati" panose="00000400000000000000" pitchFamily="2"/>
              </a:rPr>
              <a:t>7		           </a:t>
            </a:r>
            <a:r>
              <a:rPr lang="ne-NP" sz="2400" dirty="0">
                <a:cs typeface="Kalimati" panose="00000400000000000000" pitchFamily="2"/>
              </a:rPr>
              <a:t>संस्थागत....</a:t>
            </a:r>
            <a:r>
              <a:rPr lang="en-US" sz="2400" dirty="0">
                <a:cs typeface="Kalimati" panose="00000400000000000000" pitchFamily="2"/>
              </a:rPr>
              <a:t>8</a:t>
            </a:r>
            <a:r>
              <a:rPr lang="ne-NP" sz="2400" dirty="0">
                <a:cs typeface="Kalimati" panose="00000400000000000000" pitchFamily="2"/>
              </a:rPr>
              <a:t> </a:t>
            </a:r>
            <a:endParaRPr lang="en-US" sz="2400" dirty="0">
              <a:cs typeface="Kalimati" panose="00000400000000000000" pitchFamily="2"/>
            </a:endParaRPr>
          </a:p>
          <a:p>
            <a:pPr marL="398463">
              <a:lnSpc>
                <a:spcPct val="150000"/>
              </a:lnSpc>
            </a:pPr>
            <a:r>
              <a:rPr lang="ne-NP" sz="2400" dirty="0">
                <a:cs typeface="Kalimati" panose="00000400000000000000" pitchFamily="2"/>
              </a:rPr>
              <a:t>होटल तथा लज...</a:t>
            </a:r>
            <a:r>
              <a:rPr lang="en-US" sz="2400" dirty="0">
                <a:cs typeface="Kalimati" panose="00000400000000000000" pitchFamily="2"/>
              </a:rPr>
              <a:t>9</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गोठ र धनसार र मतान...</a:t>
            </a:r>
            <a:r>
              <a:rPr lang="en-US" sz="2400" dirty="0">
                <a:cs typeface="Kalimati" panose="00000400000000000000" pitchFamily="2"/>
              </a:rPr>
              <a:t>10 </a:t>
            </a:r>
          </a:p>
          <a:p>
            <a:pPr marL="398463">
              <a:lnSpc>
                <a:spcPct val="150000"/>
              </a:lnSpc>
            </a:pPr>
            <a:r>
              <a:rPr lang="ne-NP" sz="2400" dirty="0">
                <a:cs typeface="Kalimati" panose="00000400000000000000" pitchFamily="2"/>
              </a:rPr>
              <a:t>अन्य प्रयोग...</a:t>
            </a:r>
            <a:r>
              <a:rPr lang="en-US" sz="2400" dirty="0">
                <a:cs typeface="Kalimati" panose="00000400000000000000" pitchFamily="2"/>
              </a:rPr>
              <a:t>11</a:t>
            </a:r>
            <a:r>
              <a:rPr lang="ne-NP" sz="2400" dirty="0">
                <a:cs typeface="Kalimati" panose="00000400000000000000" pitchFamily="2"/>
              </a:rPr>
              <a:t>     </a:t>
            </a:r>
            <a:r>
              <a:rPr lang="en-US" sz="2400" dirty="0">
                <a:cs typeface="Kalimati" panose="00000400000000000000" pitchFamily="2"/>
              </a:rPr>
              <a:t>                             </a:t>
            </a:r>
            <a:r>
              <a:rPr lang="ne-NP" sz="2400" dirty="0">
                <a:cs typeface="Kalimati" panose="00000400000000000000" pitchFamily="2"/>
              </a:rPr>
              <a:t> खाली घर....</a:t>
            </a:r>
            <a:r>
              <a:rPr lang="en-US" sz="2400" dirty="0">
                <a:cs typeface="Kalimati" panose="00000400000000000000" pitchFamily="2"/>
              </a:rPr>
              <a:t>12</a:t>
            </a:r>
            <a:endParaRPr lang="ne-NP" sz="2400" dirty="0">
              <a:cs typeface="Kalimati" panose="00000400000000000000" pitchFamily="2"/>
            </a:endParaRPr>
          </a:p>
        </p:txBody>
      </p:sp>
      <p:sp>
        <p:nvSpPr>
          <p:cNvPr id="6" name="TextBox 5">
            <a:extLst>
              <a:ext uri="{FF2B5EF4-FFF2-40B4-BE49-F238E27FC236}">
                <a16:creationId xmlns:a16="http://schemas.microsoft.com/office/drawing/2014/main" id="{57B13BC0-6E60-42F7-A51C-9EA071A0AA8E}"/>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38799573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06487" y="6451600"/>
            <a:ext cx="760113" cy="38163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373627" y="1668432"/>
            <a:ext cx="10468294" cy="4247317"/>
          </a:xfrm>
          <a:prstGeom prst="rect">
            <a:avLst/>
          </a:prstGeom>
        </p:spPr>
        <p:txBody>
          <a:bodyPr wrap="square">
            <a:spAutoFit/>
          </a:bodyPr>
          <a:lstStyle/>
          <a:p>
            <a:pPr marR="0" lvl="0" algn="l" defTabSz="914400" rtl="0" eaLnBrk="1" fontAlgn="auto" latinLnBrk="0" hangingPunct="1">
              <a:lnSpc>
                <a:spcPct val="150000"/>
              </a:lnSpc>
              <a:spcBef>
                <a:spcPts val="600"/>
              </a:spcBef>
              <a:spcAft>
                <a:spcPts val="0"/>
              </a:spcAft>
              <a:buClrTx/>
              <a:buSzTx/>
              <a:tabLst/>
              <a:defRPr/>
            </a:pPr>
            <a:r>
              <a:rPr lang="ne-NP" sz="2400" dirty="0">
                <a:solidFill>
                  <a:prstClr val="black"/>
                </a:solidFill>
                <a:latin typeface="Preeti" pitchFamily="2" charset="0"/>
                <a:cs typeface="Kalimati" panose="00000400000000000000" pitchFamily="2"/>
              </a:rPr>
              <a:t>३)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rPr>
              <a:t>कुनै घर एक भन्दा बढी मिश्रितरूपमा प्रयोग भएको  भए त्यस घरको मुख्य प्रयोग के हो कसरी छुट्याउने ?</a:t>
            </a:r>
          </a:p>
          <a:p>
            <a:pPr lvl="1">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उत्तर: </a:t>
            </a:r>
          </a:p>
          <a:p>
            <a:pPr lvl="1" algn="just">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कुनै एक भन्दा बढी घर मिश्रितरूपमा प्रयोगमा रहेको भए त्यस घरको मुख्य प्रयोग के हो छुट्याउन त्यस घरको अधिकांश हिस्सा के मा प्रयोग </a:t>
            </a:r>
            <a:r>
              <a:rPr lang="ne-NP" sz="2400" b="1">
                <a:solidFill>
                  <a:srgbClr val="142DAC"/>
                </a:solidFill>
                <a:latin typeface="Kokila" panose="020B0604020202020204" pitchFamily="34" charset="0"/>
                <a:ea typeface="+mj-ea"/>
                <a:cs typeface="Kalimati" panose="00000400000000000000" pitchFamily="2"/>
              </a:rPr>
              <a:t>भएको छ </a:t>
            </a:r>
            <a:r>
              <a:rPr lang="ne-NP" sz="2400" b="1" dirty="0">
                <a:solidFill>
                  <a:srgbClr val="142DAC"/>
                </a:solidFill>
                <a:latin typeface="Kokila" panose="020B0604020202020204" pitchFamily="34" charset="0"/>
                <a:ea typeface="+mj-ea"/>
                <a:cs typeface="Kalimati" panose="00000400000000000000" pitchFamily="2"/>
              </a:rPr>
              <a:t>सोहि प्रयोग लेख्नुपर्दछ । जस्तैः कुनै घरको अधिकांश भाग व्यापारको लागि प्रयोग गरिएको भए त्यस घरको मुख्य प्रयोग व्यापार (कोड </a:t>
            </a:r>
            <a:r>
              <a:rPr lang="en-US" sz="3200" b="1" dirty="0">
                <a:solidFill>
                  <a:srgbClr val="142DAC"/>
                </a:solidFill>
                <a:latin typeface="Kokila" panose="020B0604020202020204" pitchFamily="34" charset="0"/>
                <a:ea typeface="+mj-ea"/>
                <a:cs typeface="Kalimati" panose="00000400000000000000" pitchFamily="2"/>
              </a:rPr>
              <a:t>2</a:t>
            </a:r>
            <a:r>
              <a:rPr lang="ne-NP" sz="2400" b="1" dirty="0">
                <a:solidFill>
                  <a:srgbClr val="142DAC"/>
                </a:solidFill>
                <a:latin typeface="Kokila" panose="020B0604020202020204" pitchFamily="34" charset="0"/>
                <a:ea typeface="+mj-ea"/>
                <a:cs typeface="Kalimati" panose="00000400000000000000" pitchFamily="2"/>
              </a:rPr>
              <a:t>) हुन्छ </a:t>
            </a:r>
            <a:endParaRPr kumimoji="0" lang="hi-IN"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p:txBody>
      </p:sp>
      <p:sp>
        <p:nvSpPr>
          <p:cNvPr id="6" name="TextBox 5">
            <a:extLst>
              <a:ext uri="{FF2B5EF4-FFF2-40B4-BE49-F238E27FC236}">
                <a16:creationId xmlns:a16="http://schemas.microsoft.com/office/drawing/2014/main" id="{BBB89444-5B37-44D2-9A62-ECCB9282981F}"/>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17062733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538801" y="6476365"/>
            <a:ext cx="693258" cy="38163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799473" y="1668432"/>
            <a:ext cx="10042447" cy="4136517"/>
          </a:xfrm>
          <a:prstGeom prst="rect">
            <a:avLst/>
          </a:prstGeom>
        </p:spPr>
        <p:txBody>
          <a:bodyPr wrap="square">
            <a:spAutoFit/>
          </a:bodyPr>
          <a:lstStyle/>
          <a:p>
            <a:pPr marR="0" lvl="0" algn="l" defTabSz="914400" rtl="0" eaLnBrk="1" fontAlgn="auto" latinLnBrk="0" hangingPunct="1">
              <a:lnSpc>
                <a:spcPct val="150000"/>
              </a:lnSpc>
              <a:spcBef>
                <a:spcPts val="600"/>
              </a:spcBef>
              <a:spcAft>
                <a:spcPts val="0"/>
              </a:spcAft>
              <a:buClrTx/>
              <a:buSzTx/>
              <a:tabLst/>
              <a:defRPr/>
            </a:pPr>
            <a:r>
              <a:rPr lang="ne-NP" sz="2400" dirty="0">
                <a:solidFill>
                  <a:prstClr val="black"/>
                </a:solidFill>
                <a:latin typeface="Preeti" pitchFamily="2" charset="0"/>
                <a:cs typeface="Kalimati" panose="00000400000000000000" pitchFamily="2"/>
              </a:rPr>
              <a:t>५) आवासिय बाहेक अन्य प्रकारका घरहरूमा गणना गर्नुपर्ने परिवार समेत बसेको भए के गर्नुपर्दछ </a:t>
            </a:r>
            <a:r>
              <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rPr>
              <a:t>?</a:t>
            </a:r>
          </a:p>
          <a:p>
            <a:pPr marL="971550" lvl="2" indent="-171450">
              <a:lnSpc>
                <a:spcPct val="120000"/>
              </a:lnSpc>
              <a:spcBef>
                <a:spcPts val="500"/>
              </a:spcBef>
              <a:spcAft>
                <a:spcPts val="500"/>
              </a:spcAft>
              <a:buFont typeface="Wingdings" panose="05000000000000000000" pitchFamily="2" charset="2"/>
              <a:buChar char="§"/>
            </a:pPr>
            <a:endParaRPr lang="hi-IN" sz="1050" dirty="0">
              <a:solidFill>
                <a:srgbClr val="000000"/>
              </a:solidFill>
              <a:latin typeface="Preeti"/>
              <a:ea typeface="Calibri"/>
              <a:cs typeface="Kalimati" pitchFamily="2"/>
            </a:endParaRPr>
          </a:p>
          <a:p>
            <a:pPr marL="0" lvl="2" algn="just">
              <a:lnSpc>
                <a:spcPct val="120000"/>
              </a:lnSpc>
              <a:spcBef>
                <a:spcPts val="500"/>
              </a:spcBef>
              <a:spcAft>
                <a:spcPts val="500"/>
              </a:spcAft>
            </a:pPr>
            <a:r>
              <a:rPr lang="ne-NP" sz="2400" b="1" dirty="0">
                <a:solidFill>
                  <a:srgbClr val="142DAC"/>
                </a:solidFill>
                <a:latin typeface="Kokila" panose="020B0604020202020204" pitchFamily="34" charset="0"/>
                <a:ea typeface="+mj-ea"/>
                <a:cs typeface="Kalimati" panose="00000400000000000000" pitchFamily="2"/>
              </a:rPr>
              <a:t>उत्तर: </a:t>
            </a:r>
          </a:p>
          <a:p>
            <a:pPr marL="0" lvl="2" algn="just">
              <a:lnSpc>
                <a:spcPct val="120000"/>
              </a:lnSpc>
              <a:spcBef>
                <a:spcPts val="500"/>
              </a:spcBef>
              <a:spcAft>
                <a:spcPts val="500"/>
              </a:spcAft>
            </a:pPr>
            <a:r>
              <a:rPr lang="hi-IN" sz="2400" b="1" dirty="0">
                <a:solidFill>
                  <a:srgbClr val="142DAC"/>
                </a:solidFill>
                <a:latin typeface="Kokila" panose="020B0604020202020204" pitchFamily="34" charset="0"/>
                <a:ea typeface="+mj-ea"/>
                <a:cs typeface="Kalimati" panose="00000400000000000000" pitchFamily="2"/>
              </a:rPr>
              <a:t>आवासिय बाहेक अन्य प्रकारका घरहरूमा गणना गर्नुपर्ने परिवार समेत बसेको </a:t>
            </a:r>
            <a:r>
              <a:rPr lang="ne-NP" sz="2400" b="1" dirty="0">
                <a:solidFill>
                  <a:srgbClr val="142DAC"/>
                </a:solidFill>
                <a:latin typeface="Kokila" panose="020B0604020202020204" pitchFamily="34" charset="0"/>
                <a:ea typeface="+mj-ea"/>
                <a:cs typeface="Kalimati" panose="00000400000000000000" pitchFamily="2"/>
              </a:rPr>
              <a:t>भए </a:t>
            </a:r>
            <a:r>
              <a:rPr lang="hi-IN" sz="2400" b="1" dirty="0">
                <a:solidFill>
                  <a:srgbClr val="142DAC"/>
                </a:solidFill>
                <a:latin typeface="Kokila" panose="020B0604020202020204" pitchFamily="34" charset="0"/>
                <a:ea typeface="+mj-ea"/>
                <a:cs typeface="Kalimati" panose="00000400000000000000" pitchFamily="2"/>
              </a:rPr>
              <a:t> </a:t>
            </a:r>
            <a:r>
              <a:rPr lang="ne-NP" sz="2400" b="1" dirty="0">
                <a:solidFill>
                  <a:srgbClr val="142DAC"/>
                </a:solidFill>
                <a:latin typeface="Kokila" panose="020B0604020202020204" pitchFamily="34" charset="0"/>
                <a:ea typeface="+mj-ea"/>
                <a:cs typeface="Kalimati" panose="00000400000000000000" pitchFamily="2"/>
              </a:rPr>
              <a:t>उक्त घर </a:t>
            </a:r>
            <a:r>
              <a:rPr lang="hi-IN" sz="2400" b="1" dirty="0">
                <a:solidFill>
                  <a:srgbClr val="142DAC"/>
                </a:solidFill>
                <a:latin typeface="Kokila" panose="020B0604020202020204" pitchFamily="34" charset="0"/>
                <a:ea typeface="+mj-ea"/>
                <a:cs typeface="Kalimati" panose="00000400000000000000" pitchFamily="2"/>
              </a:rPr>
              <a:t>मुख्य रूपमा</a:t>
            </a:r>
            <a:r>
              <a:rPr lang="ne-NP" sz="2400" b="1" dirty="0">
                <a:solidFill>
                  <a:srgbClr val="142DAC"/>
                </a:solidFill>
                <a:latin typeface="Kokila" panose="020B0604020202020204" pitchFamily="34" charset="0"/>
                <a:ea typeface="+mj-ea"/>
                <a:cs typeface="Kalimati" panose="00000400000000000000" pitchFamily="2"/>
              </a:rPr>
              <a:t> जे मा </a:t>
            </a:r>
            <a:r>
              <a:rPr lang="hi-IN" sz="2400" b="1" dirty="0">
                <a:solidFill>
                  <a:srgbClr val="142DAC"/>
                </a:solidFill>
                <a:latin typeface="Kokila" panose="020B0604020202020204" pitchFamily="34" charset="0"/>
                <a:ea typeface="+mj-ea"/>
                <a:cs typeface="Kalimati" panose="00000400000000000000" pitchFamily="2"/>
              </a:rPr>
              <a:t>प्रयोग भएको </a:t>
            </a:r>
            <a:r>
              <a:rPr lang="ne-NP" sz="2400" b="1" dirty="0">
                <a:solidFill>
                  <a:srgbClr val="142DAC"/>
                </a:solidFill>
                <a:latin typeface="Kokila" panose="020B0604020202020204" pitchFamily="34" charset="0"/>
                <a:ea typeface="+mj-ea"/>
                <a:cs typeface="Kalimati" panose="00000400000000000000" pitchFamily="2"/>
              </a:rPr>
              <a:t>सोको कोड लेखि पारिवारिक लगायत अन्य विवरण समेत भर्नु</a:t>
            </a:r>
            <a:r>
              <a:rPr lang="hi-IN" sz="2400" b="1" dirty="0">
                <a:solidFill>
                  <a:srgbClr val="142DAC"/>
                </a:solidFill>
                <a:latin typeface="Kokila" panose="020B0604020202020204" pitchFamily="34" charset="0"/>
                <a:ea typeface="+mj-ea"/>
                <a:cs typeface="Kalimati" panose="00000400000000000000" pitchFamily="2"/>
              </a:rPr>
              <a:t>पर्दछ ।</a:t>
            </a:r>
          </a:p>
          <a:p>
            <a:pPr marL="457200" marR="0" lvl="0" indent="-457200" algn="l" defTabSz="914400" rtl="0" eaLnBrk="1" fontAlgn="auto" latinLnBrk="0" hangingPunct="1">
              <a:lnSpc>
                <a:spcPct val="150000"/>
              </a:lnSpc>
              <a:spcBef>
                <a:spcPts val="600"/>
              </a:spcBef>
              <a:spcAft>
                <a:spcPts val="0"/>
              </a:spcAft>
              <a:buClrTx/>
              <a:buSzTx/>
              <a:buFontTx/>
              <a:buAutoNum type="hindiNumParenR"/>
              <a:tabLst/>
              <a:defRPr/>
            </a:pPr>
            <a:endParaRPr kumimoji="0" lang="hi-IN" sz="2400" b="0" i="0" u="none" strike="noStrike" kern="1200" cap="none" spc="0" normalizeH="0" baseline="0" noProof="0" dirty="0">
              <a:ln>
                <a:noFill/>
              </a:ln>
              <a:solidFill>
                <a:prstClr val="black"/>
              </a:solidFill>
              <a:effectLst/>
              <a:uLnTx/>
              <a:uFillTx/>
              <a:latin typeface="Preeti" pitchFamily="2" charset="0"/>
              <a:ea typeface="+mn-ea"/>
              <a:cs typeface="Kalimati" pitchFamily="2"/>
            </a:endParaRPr>
          </a:p>
        </p:txBody>
      </p:sp>
      <p:sp>
        <p:nvSpPr>
          <p:cNvPr id="6" name="TextBox 5">
            <a:extLst>
              <a:ext uri="{FF2B5EF4-FFF2-40B4-BE49-F238E27FC236}">
                <a16:creationId xmlns:a16="http://schemas.microsoft.com/office/drawing/2014/main" id="{2963441D-94E7-4905-81B9-531E2627DD6A}"/>
              </a:ext>
            </a:extLst>
          </p:cNvPr>
          <p:cNvSpPr txBox="1"/>
          <p:nvPr/>
        </p:nvSpPr>
        <p:spPr>
          <a:xfrm>
            <a:off x="5417294" y="6460694"/>
            <a:ext cx="6156250" cy="369332"/>
          </a:xfrm>
          <a:prstGeom prst="rect">
            <a:avLst/>
          </a:prstGeom>
          <a:noFill/>
        </p:spPr>
        <p:txBody>
          <a:bodyPr wrap="square">
            <a:spAutoFit/>
          </a:bodyPr>
          <a:lstStyle/>
          <a:p>
            <a:pPr algn="r"/>
            <a:r>
              <a:rPr kumimoji="0" lang="ne-NP" sz="1800" b="1" i="0" u="none" strike="noStrike" kern="1200" cap="none" spc="0" normalizeH="0" baseline="0" noProof="0" dirty="0">
                <a:ln>
                  <a:noFill/>
                </a:ln>
                <a:solidFill>
                  <a:srgbClr val="142DAC"/>
                </a:solidFill>
                <a:effectLst/>
                <a:uLnTx/>
                <a:uFillTx/>
                <a:latin typeface="Kokila" panose="020B0604020202020204" pitchFamily="34" charset="0"/>
                <a:ea typeface="+mn-ea"/>
                <a:cs typeface="Kalimati" panose="00000400000000000000" pitchFamily="2"/>
              </a:rPr>
              <a:t>क्रमश:</a:t>
            </a:r>
            <a:endParaRPr lang="en-US" dirty="0"/>
          </a:p>
        </p:txBody>
      </p:sp>
    </p:spTree>
    <p:extLst>
      <p:ext uri="{BB962C8B-B14F-4D97-AF65-F5344CB8AC3E}">
        <p14:creationId xmlns:p14="http://schemas.microsoft.com/office/powerpoint/2010/main" val="41512107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90089" y="6451600"/>
            <a:ext cx="676511" cy="38163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840B2E4-A264-431E-ABDE-38E3BCDA5876}" type="slidenum">
              <a:rPr kumimoji="0" lang="en-US" sz="1800" b="0" i="0" u="none" strike="noStrike" kern="1200" cap="none" spc="0" normalizeH="0" baseline="0" noProof="0" smtClean="0">
                <a:ln>
                  <a:noFill/>
                </a:ln>
                <a:solidFill>
                  <a:prstClr val="black"/>
                </a:solidFill>
                <a:effectLst/>
                <a:uLnTx/>
                <a:uFillTx/>
                <a:latin typeface="Fontasy Himali" panose="04020500000000000000" pitchFamily="8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50</a:t>
            </a:fld>
            <a:endParaRPr kumimoji="0" lang="en-US" sz="1800" b="0" i="0" u="none" strike="noStrike" kern="1200" cap="none" spc="0" normalizeH="0" baseline="0" noProof="0" dirty="0">
              <a:ln>
                <a:noFill/>
              </a:ln>
              <a:solidFill>
                <a:prstClr val="black"/>
              </a:solidFill>
              <a:effectLst/>
              <a:uLnTx/>
              <a:uFillTx/>
              <a:latin typeface="Fontasy Himali" panose="04020500000000000000" pitchFamily="82" charset="0"/>
              <a:ea typeface="+mn-ea"/>
              <a:cs typeface="+mn-cs"/>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e-NP" sz="2800" b="1" i="0" u="none" strike="noStrike" kern="1200" cap="none" spc="0" normalizeH="0" baseline="0" noProof="0" dirty="0">
                <a:ln>
                  <a:noFill/>
                </a:ln>
                <a:solidFill>
                  <a:srgbClr val="002060"/>
                </a:solidFill>
                <a:effectLst/>
                <a:uLnTx/>
                <a:uFillTx/>
                <a:latin typeface="Calibri"/>
                <a:ea typeface="+mn-ea"/>
                <a:cs typeface="Kalimati" pitchFamily="2"/>
              </a:rPr>
              <a:t>कक्षा मूल्याङ्कन</a:t>
            </a:r>
          </a:p>
        </p:txBody>
      </p:sp>
      <p:sp>
        <p:nvSpPr>
          <p:cNvPr id="5" name="Rectangle 4">
            <a:extLst>
              <a:ext uri="{FF2B5EF4-FFF2-40B4-BE49-F238E27FC236}">
                <a16:creationId xmlns:a16="http://schemas.microsoft.com/office/drawing/2014/main" id="{D8AB103D-02F8-4BA6-A76C-C750121315D7}"/>
              </a:ext>
            </a:extLst>
          </p:cNvPr>
          <p:cNvSpPr/>
          <p:nvPr/>
        </p:nvSpPr>
        <p:spPr>
          <a:xfrm>
            <a:off x="268531" y="1521296"/>
            <a:ext cx="11090930" cy="2970044"/>
          </a:xfrm>
          <a:prstGeom prst="rect">
            <a:avLst/>
          </a:prstGeom>
        </p:spPr>
        <p:txBody>
          <a:bodyPr wrap="square">
            <a:spAutoFit/>
          </a:bodyPr>
          <a:lstStyle/>
          <a:p>
            <a:pPr marR="0" lvl="0" algn="l" defTabSz="914400" rtl="0" eaLnBrk="1" fontAlgn="auto" latinLnBrk="0" hangingPunct="1">
              <a:lnSpc>
                <a:spcPct val="150000"/>
              </a:lnSpc>
              <a:spcBef>
                <a:spcPts val="600"/>
              </a:spcBef>
              <a:spcAft>
                <a:spcPts val="0"/>
              </a:spcAft>
              <a:buClrTx/>
              <a:buSzTx/>
              <a:tabLst/>
              <a:defRPr/>
            </a:pPr>
            <a:r>
              <a:rPr lang="ne-NP" sz="2400" dirty="0">
                <a:solidFill>
                  <a:prstClr val="black"/>
                </a:solidFill>
                <a:latin typeface="Preeti" pitchFamily="2" charset="0"/>
                <a:cs typeface="Kalimati" panose="00000400000000000000" pitchFamily="2"/>
              </a:rPr>
              <a:t>४) जनगणना घर क्रमसंख्या र जनगणना परिवार क्रमसंख्या के फरक छ ?</a:t>
            </a:r>
            <a:endParaRPr kumimoji="0" lang="ne-NP" sz="2400" b="0" i="0" u="none" strike="noStrike" kern="1200" cap="none" spc="0" normalizeH="0" baseline="0" noProof="0" dirty="0">
              <a:ln>
                <a:noFill/>
              </a:ln>
              <a:solidFill>
                <a:prstClr val="black"/>
              </a:solidFill>
              <a:effectLst/>
              <a:uLnTx/>
              <a:uFillTx/>
              <a:latin typeface="Preeti" pitchFamily="2" charset="0"/>
              <a:ea typeface="+mn-ea"/>
              <a:cs typeface="Kalimati" panose="00000400000000000000" pitchFamily="2"/>
            </a:endParaRPr>
          </a:p>
          <a:p>
            <a:pPr lvl="0">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उत्तर: </a:t>
            </a:r>
            <a:endParaRPr lang="en-US" sz="2400" b="1" dirty="0">
              <a:solidFill>
                <a:srgbClr val="142DAC"/>
              </a:solidFill>
              <a:latin typeface="Kokila" panose="020B0604020202020204" pitchFamily="34" charset="0"/>
              <a:ea typeface="+mj-ea"/>
              <a:cs typeface="Kalimati" panose="00000400000000000000" pitchFamily="2"/>
            </a:endParaRPr>
          </a:p>
          <a:p>
            <a:pPr lvl="0">
              <a:lnSpc>
                <a:spcPct val="150000"/>
              </a:lnSpc>
              <a:spcBef>
                <a:spcPts val="600"/>
              </a:spcBef>
            </a:pPr>
            <a:r>
              <a:rPr lang="ne-NP" sz="2400" b="1" dirty="0">
                <a:solidFill>
                  <a:srgbClr val="142DAC"/>
                </a:solidFill>
                <a:latin typeface="Kokila" panose="020B0604020202020204" pitchFamily="34" charset="0"/>
                <a:ea typeface="+mj-ea"/>
                <a:cs typeface="Kalimati" panose="00000400000000000000" pitchFamily="2"/>
              </a:rPr>
              <a:t>जनगणना घर क्रमसंख्या र जनगणना परिवार क्रमसंख्या फरक फरक पर्न आउन सक्छ तर जनगणना घर क्रमसंख्या भन्दा जनगणना परिवार क्रमसंख्या बरावर वा बढी हुनुपर्दछ </a:t>
            </a:r>
            <a:r>
              <a:rPr lang="ne-NP" sz="2400" b="1">
                <a:solidFill>
                  <a:srgbClr val="142DAC"/>
                </a:solidFill>
                <a:latin typeface="Kokila" panose="020B0604020202020204" pitchFamily="34" charset="0"/>
                <a:ea typeface="+mj-ea"/>
                <a:cs typeface="Kalimati" panose="00000400000000000000" pitchFamily="2"/>
              </a:rPr>
              <a:t>कम हुनुहुँदैन </a:t>
            </a:r>
            <a:r>
              <a:rPr lang="hi-IN" sz="2400" b="1" dirty="0">
                <a:solidFill>
                  <a:srgbClr val="142DAC"/>
                </a:solidFill>
                <a:latin typeface="Kokila" panose="020B0604020202020204" pitchFamily="34" charset="0"/>
                <a:ea typeface="+mj-ea"/>
                <a:cs typeface="Kalimati" panose="00000400000000000000" pitchFamily="2"/>
              </a:rPr>
              <a:t>। </a:t>
            </a:r>
            <a:endParaRPr lang="ne-NP" sz="2400" b="1" dirty="0">
              <a:solidFill>
                <a:srgbClr val="142DAC"/>
              </a:solidFill>
              <a:latin typeface="Kokila" panose="020B0604020202020204" pitchFamily="34" charset="0"/>
              <a:ea typeface="+mj-ea"/>
              <a:cs typeface="Kalimati" panose="00000400000000000000" pitchFamily="2"/>
            </a:endParaRPr>
          </a:p>
        </p:txBody>
      </p:sp>
    </p:spTree>
    <p:extLst>
      <p:ext uri="{BB962C8B-B14F-4D97-AF65-F5344CB8AC3E}">
        <p14:creationId xmlns:p14="http://schemas.microsoft.com/office/powerpoint/2010/main" val="35090705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16AAB43-3046-458A-B6C1-E8E1EEC20A97}"/>
              </a:ext>
            </a:extLst>
          </p:cNvPr>
          <p:cNvGraphicFramePr>
            <a:graphicFrameLocks noGrp="1"/>
          </p:cNvGraphicFramePr>
          <p:nvPr>
            <p:extLst>
              <p:ext uri="{D42A27DB-BD31-4B8C-83A1-F6EECF244321}">
                <p14:modId xmlns:p14="http://schemas.microsoft.com/office/powerpoint/2010/main" val="552169956"/>
              </p:ext>
            </p:extLst>
          </p:nvPr>
        </p:nvGraphicFramePr>
        <p:xfrm>
          <a:off x="116957" y="518689"/>
          <a:ext cx="11972261" cy="6248778"/>
        </p:xfrm>
        <a:graphic>
          <a:graphicData uri="http://schemas.openxmlformats.org/drawingml/2006/table">
            <a:tbl>
              <a:tblPr>
                <a:tableStyleId>{616DA210-FB5B-4158-B5E0-FEB733F419BA}</a:tableStyleId>
              </a:tblPr>
              <a:tblGrid>
                <a:gridCol w="488416">
                  <a:extLst>
                    <a:ext uri="{9D8B030D-6E8A-4147-A177-3AD203B41FA5}">
                      <a16:colId xmlns:a16="http://schemas.microsoft.com/office/drawing/2014/main" val="1168763771"/>
                    </a:ext>
                  </a:extLst>
                </a:gridCol>
                <a:gridCol w="2319970">
                  <a:extLst>
                    <a:ext uri="{9D8B030D-6E8A-4147-A177-3AD203B41FA5}">
                      <a16:colId xmlns:a16="http://schemas.microsoft.com/office/drawing/2014/main" val="2082243506"/>
                    </a:ext>
                  </a:extLst>
                </a:gridCol>
                <a:gridCol w="1196615">
                  <a:extLst>
                    <a:ext uri="{9D8B030D-6E8A-4147-A177-3AD203B41FA5}">
                      <a16:colId xmlns:a16="http://schemas.microsoft.com/office/drawing/2014/main" val="1549321631"/>
                    </a:ext>
                  </a:extLst>
                </a:gridCol>
                <a:gridCol w="1794923">
                  <a:extLst>
                    <a:ext uri="{9D8B030D-6E8A-4147-A177-3AD203B41FA5}">
                      <a16:colId xmlns:a16="http://schemas.microsoft.com/office/drawing/2014/main" val="1946043901"/>
                    </a:ext>
                  </a:extLst>
                </a:gridCol>
                <a:gridCol w="1749134">
                  <a:extLst>
                    <a:ext uri="{9D8B030D-6E8A-4147-A177-3AD203B41FA5}">
                      <a16:colId xmlns:a16="http://schemas.microsoft.com/office/drawing/2014/main" val="1644531654"/>
                    </a:ext>
                  </a:extLst>
                </a:gridCol>
                <a:gridCol w="1831555">
                  <a:extLst>
                    <a:ext uri="{9D8B030D-6E8A-4147-A177-3AD203B41FA5}">
                      <a16:colId xmlns:a16="http://schemas.microsoft.com/office/drawing/2014/main" val="1687245477"/>
                    </a:ext>
                  </a:extLst>
                </a:gridCol>
                <a:gridCol w="1282087">
                  <a:extLst>
                    <a:ext uri="{9D8B030D-6E8A-4147-A177-3AD203B41FA5}">
                      <a16:colId xmlns:a16="http://schemas.microsoft.com/office/drawing/2014/main" val="2413521346"/>
                    </a:ext>
                  </a:extLst>
                </a:gridCol>
                <a:gridCol w="1309561">
                  <a:extLst>
                    <a:ext uri="{9D8B030D-6E8A-4147-A177-3AD203B41FA5}">
                      <a16:colId xmlns:a16="http://schemas.microsoft.com/office/drawing/2014/main" val="2385952930"/>
                    </a:ext>
                  </a:extLst>
                </a:gridCol>
              </a:tblGrid>
              <a:tr h="256802">
                <a:tc>
                  <a:txBody>
                    <a:bodyPr/>
                    <a:lstStyle/>
                    <a:p>
                      <a:pPr algn="ctr" fontAlgn="b"/>
                      <a:r>
                        <a:rPr lang="ne-NP" sz="1200" b="1" u="none" strike="noStrike" dirty="0">
                          <a:effectLst/>
                        </a:rPr>
                        <a:t>महल </a:t>
                      </a:r>
                      <a:endParaRPr lang="ne-NP" sz="1200" b="1" i="0" u="none" strike="noStrike" dirty="0">
                        <a:solidFill>
                          <a:srgbClr val="000000"/>
                        </a:solidFill>
                        <a:effectLst/>
                        <a:latin typeface="Calibri" panose="020F0502020204030204" pitchFamily="34" charset="0"/>
                      </a:endParaRPr>
                    </a:p>
                  </a:txBody>
                  <a:tcPr marL="6617" marR="6617" marT="6617" marB="0" anchor="b"/>
                </a:tc>
                <a:tc>
                  <a:txBody>
                    <a:bodyPr/>
                    <a:lstStyle/>
                    <a:p>
                      <a:pPr algn="ctr" fontAlgn="b"/>
                      <a:r>
                        <a:rPr lang="ne-NP" sz="1200" b="1" u="none" strike="noStrike" dirty="0">
                          <a:effectLst/>
                        </a:rPr>
                        <a:t>विवरण </a:t>
                      </a:r>
                      <a:endParaRPr lang="ne-NP" sz="1200" b="1" i="0" u="none" strike="noStrike" dirty="0">
                        <a:solidFill>
                          <a:srgbClr val="000000"/>
                        </a:solidFill>
                        <a:effectLst/>
                        <a:latin typeface="Calibri" panose="020F0502020204030204" pitchFamily="34" charset="0"/>
                      </a:endParaRPr>
                    </a:p>
                  </a:txBody>
                  <a:tcPr marL="6617" marR="6617" marT="6617" marB="0" anchor="b"/>
                </a:tc>
                <a:tc gridSpan="4">
                  <a:txBody>
                    <a:bodyPr/>
                    <a:lstStyle/>
                    <a:p>
                      <a:pPr algn="ctr" fontAlgn="b"/>
                      <a:r>
                        <a:rPr lang="ne-NP" sz="1200" b="1" u="none" strike="noStrike">
                          <a:effectLst/>
                        </a:rPr>
                        <a:t>परिवारको अक्सर वसोवास भए</a:t>
                      </a:r>
                      <a:endParaRPr lang="ne-NP" sz="1200" b="1" i="0" u="none" strike="noStrike">
                        <a:solidFill>
                          <a:srgbClr val="000000"/>
                        </a:solidFill>
                        <a:effectLst/>
                        <a:latin typeface="Calibri" panose="020F0502020204030204" pitchFamily="34" charset="0"/>
                      </a:endParaRPr>
                    </a:p>
                  </a:txBody>
                  <a:tcPr marL="6617" marR="6617" marT="6617" marB="0" anchor="b"/>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b"/>
                      <a:r>
                        <a:rPr lang="ne-NP" sz="1200" b="1" u="none" strike="noStrike" dirty="0">
                          <a:effectLst/>
                        </a:rPr>
                        <a:t>परिवारको अक्सर वसोवास नभए</a:t>
                      </a:r>
                      <a:endParaRPr lang="ne-NP" sz="1200" b="1" i="0" u="none" strike="noStrike" dirty="0">
                        <a:solidFill>
                          <a:srgbClr val="000000"/>
                        </a:solidFill>
                        <a:effectLst/>
                        <a:latin typeface="Calibri" panose="020F0502020204030204" pitchFamily="34" charset="0"/>
                      </a:endParaRPr>
                    </a:p>
                  </a:txBody>
                  <a:tcPr marL="6617" marR="6617" marT="6617" marB="0" anchor="b"/>
                </a:tc>
                <a:tc hMerge="1">
                  <a:txBody>
                    <a:bodyPr/>
                    <a:lstStyle/>
                    <a:p>
                      <a:endParaRPr lang="en-US"/>
                    </a:p>
                  </a:txBody>
                  <a:tcPr/>
                </a:tc>
                <a:extLst>
                  <a:ext uri="{0D108BD9-81ED-4DB2-BD59-A6C34878D82A}">
                    <a16:rowId xmlns:a16="http://schemas.microsoft.com/office/drawing/2014/main" val="3008711214"/>
                  </a:ext>
                </a:extLst>
              </a:tr>
              <a:tr h="197540">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gridSpan="2">
                  <a:txBody>
                    <a:bodyPr/>
                    <a:lstStyle/>
                    <a:p>
                      <a:pPr algn="ctr" fontAlgn="b"/>
                      <a:r>
                        <a:rPr lang="ne-NP" sz="1050" b="0" i="1" u="none" strike="noStrike" dirty="0">
                          <a:effectLst/>
                        </a:rPr>
                        <a:t>१ परिवार मात्र बस्ने घर  </a:t>
                      </a:r>
                      <a:endParaRPr lang="ne-NP" sz="1050" b="0" i="1" u="none" strike="noStrike" dirty="0">
                        <a:solidFill>
                          <a:srgbClr val="000000"/>
                        </a:solidFill>
                        <a:effectLst/>
                        <a:latin typeface="Calibri" panose="020F0502020204030204" pitchFamily="34" charset="0"/>
                      </a:endParaRPr>
                    </a:p>
                  </a:txBody>
                  <a:tcPr marL="6617" marR="6617" marT="6617" marB="0" anchor="b"/>
                </a:tc>
                <a:tc hMerge="1">
                  <a:txBody>
                    <a:bodyPr/>
                    <a:lstStyle/>
                    <a:p>
                      <a:endParaRPr lang="en-US"/>
                    </a:p>
                  </a:txBody>
                  <a:tcPr/>
                </a:tc>
                <a:tc gridSpan="2">
                  <a:txBody>
                    <a:bodyPr/>
                    <a:lstStyle/>
                    <a:p>
                      <a:pPr algn="ctr" fontAlgn="b"/>
                      <a:r>
                        <a:rPr lang="ne-NP" sz="1050" b="0" i="1" u="none" strike="noStrike" dirty="0">
                          <a:effectLst/>
                        </a:rPr>
                        <a:t>१ भन्दा बढी  परिवार बस्ने घर </a:t>
                      </a:r>
                      <a:endParaRPr lang="ne-NP" sz="1050" b="0" i="1" u="none" strike="noStrike" dirty="0">
                        <a:solidFill>
                          <a:srgbClr val="000000"/>
                        </a:solidFill>
                        <a:effectLst/>
                        <a:latin typeface="Calibri" panose="020F0502020204030204" pitchFamily="34" charset="0"/>
                      </a:endParaRPr>
                    </a:p>
                  </a:txBody>
                  <a:tcPr marL="6617" marR="6617" marT="6617" marB="0" anchor="b"/>
                </a:tc>
                <a:tc hMerge="1">
                  <a:txBody>
                    <a:bodyPr/>
                    <a:lstStyle/>
                    <a:p>
                      <a:endParaRPr lang="en-US"/>
                    </a:p>
                  </a:txBody>
                  <a:tcPr/>
                </a:tc>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extLst>
                  <a:ext uri="{0D108BD9-81ED-4DB2-BD59-A6C34878D82A}">
                    <a16:rowId xmlns:a16="http://schemas.microsoft.com/office/drawing/2014/main" val="2887999515"/>
                  </a:ext>
                </a:extLst>
              </a:tr>
              <a:tr h="197540">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en-US" sz="800" b="0" u="none" strike="noStrike">
                          <a:effectLst/>
                        </a:rPr>
                        <a:t> </a:t>
                      </a:r>
                      <a:endParaRPr lang="en-US"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लेख्ने/नलेख्ने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के लेख्ने  उदाहरण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लेख्ने/नलेख्ने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के लेख्ने  उदाहरण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लेख्ने/नलेख्ने </a:t>
                      </a:r>
                      <a:endParaRPr lang="ne-NP" sz="800" b="0" i="0" u="none" strike="noStrike">
                        <a:solidFill>
                          <a:srgbClr val="000000"/>
                        </a:solidFill>
                        <a:effectLst/>
                        <a:latin typeface="Calibri" panose="020F0502020204030204" pitchFamily="34" charset="0"/>
                      </a:endParaRPr>
                    </a:p>
                  </a:txBody>
                  <a:tcPr marL="6617" marR="6617" marT="6617" marB="0" anchor="b"/>
                </a:tc>
                <a:tc>
                  <a:txBody>
                    <a:bodyPr/>
                    <a:lstStyle/>
                    <a:p>
                      <a:pPr algn="ctr" fontAlgn="b"/>
                      <a:r>
                        <a:rPr lang="ne-NP" sz="800" b="0" u="none" strike="noStrike">
                          <a:effectLst/>
                        </a:rPr>
                        <a:t>के लेख्ने  उदाहरण </a:t>
                      </a:r>
                      <a:endParaRPr lang="ne-NP" sz="800" b="0" i="0" u="none" strike="noStrike">
                        <a:solidFill>
                          <a:srgbClr val="000000"/>
                        </a:solidFill>
                        <a:effectLst/>
                        <a:latin typeface="Calibri" panose="020F0502020204030204" pitchFamily="34" charset="0"/>
                      </a:endParaRPr>
                    </a:p>
                  </a:txBody>
                  <a:tcPr marL="6617" marR="6617" marT="6617" marB="0" anchor="b"/>
                </a:tc>
                <a:extLst>
                  <a:ext uri="{0D108BD9-81ED-4DB2-BD59-A6C34878D82A}">
                    <a16:rowId xmlns:a16="http://schemas.microsoft.com/office/drawing/2014/main" val="2568029875"/>
                  </a:ext>
                </a:extLst>
              </a:tr>
              <a:tr h="305602">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tc>
                <a:tc>
                  <a:txBody>
                    <a:bodyPr/>
                    <a:lstStyle/>
                    <a:p>
                      <a:pPr algn="ctr" rtl="0" fontAlgn="ctr"/>
                      <a:r>
                        <a:rPr lang="en-US" sz="1600" u="none" strike="noStrike">
                          <a:effectLst/>
                          <a:latin typeface="Himchuli" pitchFamily="2" charset="0"/>
                        </a:rPr>
                        <a:t>3/ qm=;+=</a:t>
                      </a:r>
                      <a:endParaRPr lang="en-US" sz="1600" b="0" i="0" u="none" strike="noStrike">
                        <a:solidFill>
                          <a:srgbClr val="000000"/>
                        </a:solidFill>
                        <a:effectLst/>
                        <a:latin typeface="Himchuli" pitchFamily="2" charset="0"/>
                      </a:endParaRPr>
                    </a:p>
                  </a:txBody>
                  <a:tcPr marL="6617" marR="6617" marT="6617" marB="0" anchor="ctr"/>
                </a:tc>
                <a:tc>
                  <a:txBody>
                    <a:bodyPr/>
                    <a:lstStyle/>
                    <a:p>
                      <a:pPr algn="ctr" rtl="0" fontAlgn="ctr"/>
                      <a:r>
                        <a:rPr lang="ne-NP" sz="1000" u="none" strike="noStrike" dirty="0">
                          <a:effectLst/>
                        </a:rPr>
                        <a:t>लेख्ने</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a:effectLst/>
                        </a:rPr>
                        <a:t>1,2,3, …..</a:t>
                      </a:r>
                      <a:endParaRPr lang="en-US" sz="1000" b="0" i="0" u="none" strike="noStrike">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a:effectLst/>
                        </a:rPr>
                        <a:t>लेख्ने</a:t>
                      </a:r>
                      <a:endParaRPr lang="ne-NP" sz="1000" b="0" i="0" u="none" strike="noStrike">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dirty="0">
                          <a:effectLst/>
                        </a:rPr>
                        <a:t>1,1,.., …..</a:t>
                      </a:r>
                      <a:endParaRPr lang="en-US" sz="1000" b="0"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a:effectLst/>
                        </a:rPr>
                        <a:t>लेख्ने</a:t>
                      </a:r>
                      <a:endParaRPr lang="ne-NP" sz="1000" b="0" i="0" u="none" strike="noStrike">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a:effectLst/>
                        </a:rPr>
                        <a:t>1,2,3, …..</a:t>
                      </a:r>
                      <a:endParaRPr lang="en-US" sz="1000" b="0" i="0" u="none" strike="noStrike">
                        <a:solidFill>
                          <a:srgbClr val="000000"/>
                        </a:solidFill>
                        <a:effectLst/>
                        <a:latin typeface="Calibri" panose="020F0502020204030204" pitchFamily="34" charset="0"/>
                      </a:endParaRPr>
                    </a:p>
                  </a:txBody>
                  <a:tcPr marL="6617" marR="6617" marT="6617" marB="0" anchor="ctr"/>
                </a:tc>
                <a:extLst>
                  <a:ext uri="{0D108BD9-81ED-4DB2-BD59-A6C34878D82A}">
                    <a16:rowId xmlns:a16="http://schemas.microsoft.com/office/drawing/2014/main" val="996061112"/>
                  </a:ext>
                </a:extLst>
              </a:tr>
              <a:tr h="711141">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600" u="none" strike="noStrike" dirty="0">
                          <a:effectLst/>
                          <a:latin typeface="Himchuli" pitchFamily="2" charset="0"/>
                        </a:rPr>
                        <a:t>of] 3/ </a:t>
                      </a:r>
                      <a:r>
                        <a:rPr lang="en-US" sz="1600" u="none" strike="noStrike" dirty="0" err="1">
                          <a:effectLst/>
                          <a:latin typeface="Himchuli" pitchFamily="2" charset="0"/>
                        </a:rPr>
                        <a:t>slt</a:t>
                      </a:r>
                      <a:r>
                        <a:rPr lang="en-US" sz="1600" u="none" strike="noStrike" dirty="0">
                          <a:effectLst/>
                          <a:latin typeface="Himchuli" pitchFamily="2" charset="0"/>
                        </a:rPr>
                        <a:t> </a:t>
                      </a:r>
                      <a:r>
                        <a:rPr lang="en-US" sz="1600" u="none" strike="noStrike" dirty="0" err="1">
                          <a:effectLst/>
                          <a:latin typeface="Himchuli" pitchFamily="2" charset="0"/>
                        </a:rPr>
                        <a:t>tnfsf</a:t>
                      </a:r>
                      <a:r>
                        <a:rPr lang="en-US" sz="1600" u="none" strike="noStrike" dirty="0">
                          <a:effectLst/>
                          <a:latin typeface="Himchuli" pitchFamily="2" charset="0"/>
                        </a:rPr>
                        <a:t>] 5 / ag]sf] </a:t>
                      </a:r>
                      <a:r>
                        <a:rPr lang="en-US" sz="1600" u="none" strike="noStrike" dirty="0" err="1">
                          <a:effectLst/>
                          <a:latin typeface="Himchuli" pitchFamily="2" charset="0"/>
                        </a:rPr>
                        <a:t>slt</a:t>
                      </a:r>
                      <a:r>
                        <a:rPr lang="en-US" sz="1600" u="none" strike="noStrike" dirty="0">
                          <a:effectLst/>
                          <a:latin typeface="Himchuli" pitchFamily="2" charset="0"/>
                        </a:rPr>
                        <a:t> </a:t>
                      </a:r>
                      <a:r>
                        <a:rPr lang="en-US" sz="1600" u="none" strike="noStrike" dirty="0" err="1">
                          <a:effectLst/>
                          <a:latin typeface="Himchuli" pitchFamily="2" charset="0"/>
                        </a:rPr>
                        <a:t>jif</a:t>
                      </a:r>
                      <a:r>
                        <a:rPr lang="en-US" sz="1600" u="none" strike="noStrike" dirty="0">
                          <a:effectLst/>
                          <a:latin typeface="Himchuli" pitchFamily="2" charset="0"/>
                        </a:rPr>
                        <a:t>{ </a:t>
                      </a:r>
                      <a:r>
                        <a:rPr lang="en-US" sz="1600" u="none" strike="noStrike" dirty="0" err="1">
                          <a:effectLst/>
                          <a:latin typeface="Himchuli" pitchFamily="2" charset="0"/>
                        </a:rPr>
                        <a:t>eof</a:t>
                      </a:r>
                      <a:r>
                        <a:rPr lang="en-US" sz="1600" u="none" strike="noStrike" dirty="0">
                          <a:effectLst/>
                          <a:latin typeface="Himchuli" pitchFamily="2" charset="0"/>
                        </a:rPr>
                        <a:t>] &lt;</a:t>
                      </a:r>
                      <a:endParaRPr lang="en-US" sz="16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2............  तला  ...21.......... वर्ष  </a:t>
                      </a:r>
                      <a:endParaRPr lang="ne-NP"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पहिलो परिवारको लागि मात्र सोधी लेख्ने , </a:t>
                      </a:r>
                      <a:r>
                        <a:rPr lang="ne-NP" sz="1000" b="1" u="none" strike="noStrike" dirty="0">
                          <a:effectLst/>
                        </a:rPr>
                        <a:t>दोस्रो परिवार देखि केहि नलेख्ने </a:t>
                      </a:r>
                      <a:endParaRPr lang="ne-NP" sz="1000" b="1"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800" u="none" strike="noStrike" dirty="0">
                          <a:effectLst/>
                        </a:rPr>
                        <a:t>............  तला  ............. वर्ष  </a:t>
                      </a:r>
                      <a:endParaRPr lang="ne-NP" sz="8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2............  तला  ...21.......... वर्ष  </a:t>
                      </a:r>
                      <a:endParaRPr lang="ne-NP"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extLst>
                  <a:ext uri="{0D108BD9-81ED-4DB2-BD59-A6C34878D82A}">
                    <a16:rowId xmlns:a16="http://schemas.microsoft.com/office/drawing/2014/main" val="3366487866"/>
                  </a:ext>
                </a:extLst>
              </a:tr>
              <a:tr h="819551">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tc>
                <a:tc>
                  <a:txBody>
                    <a:bodyPr/>
                    <a:lstStyle/>
                    <a:p>
                      <a:pPr algn="ctr" rtl="0" fontAlgn="ctr"/>
                      <a:r>
                        <a:rPr lang="en-US" sz="1600" u="none" strike="noStrike" dirty="0">
                          <a:effectLst/>
                          <a:latin typeface="Himchuli" pitchFamily="2" charset="0"/>
                        </a:rPr>
                        <a:t>of] 3/ </a:t>
                      </a:r>
                      <a:r>
                        <a:rPr lang="en-US" sz="1600" u="none" strike="noStrike" dirty="0" err="1">
                          <a:effectLst/>
                          <a:latin typeface="Himchuli" pitchFamily="2" charset="0"/>
                        </a:rPr>
                        <a:t>d'Vo?kdf</a:t>
                      </a:r>
                      <a:r>
                        <a:rPr lang="en-US" sz="1600" u="none" strike="noStrike" dirty="0">
                          <a:effectLst/>
                          <a:latin typeface="Himchuli" pitchFamily="2" charset="0"/>
                        </a:rPr>
                        <a:t> s] sf] </a:t>
                      </a:r>
                      <a:r>
                        <a:rPr lang="en-US" sz="1600" u="none" strike="noStrike" dirty="0" err="1">
                          <a:effectLst/>
                          <a:latin typeface="Himchuli" pitchFamily="2" charset="0"/>
                        </a:rPr>
                        <a:t>nflu</a:t>
                      </a:r>
                      <a:r>
                        <a:rPr lang="en-US" sz="1600" u="none" strike="noStrike" dirty="0">
                          <a:effectLst/>
                          <a:latin typeface="Himchuli" pitchFamily="2" charset="0"/>
                        </a:rPr>
                        <a:t> </a:t>
                      </a:r>
                      <a:r>
                        <a:rPr lang="en-US" sz="1600" u="none" strike="noStrike" dirty="0" err="1">
                          <a:effectLst/>
                          <a:latin typeface="Himchuli" pitchFamily="2" charset="0"/>
                        </a:rPr>
                        <a:t>k|of</a:t>
                      </a:r>
                      <a:r>
                        <a:rPr lang="en-US" sz="1600" u="none" strike="noStrike" dirty="0">
                          <a:effectLst/>
                          <a:latin typeface="Himchuli" pitchFamily="2" charset="0"/>
                        </a:rPr>
                        <a:t>]u ul/</a:t>
                      </a:r>
                      <a:r>
                        <a:rPr lang="en-US" sz="1600" u="none" strike="noStrike" dirty="0" err="1">
                          <a:effectLst/>
                          <a:latin typeface="Himchuli" pitchFamily="2" charset="0"/>
                        </a:rPr>
                        <a:t>Psf</a:t>
                      </a:r>
                      <a:r>
                        <a:rPr lang="en-US" sz="1600" u="none" strike="noStrike" dirty="0">
                          <a:effectLst/>
                          <a:latin typeface="Himchuli" pitchFamily="2" charset="0"/>
                        </a:rPr>
                        <a:t>] 5 &lt; -sf]8_</a:t>
                      </a:r>
                      <a:endParaRPr lang="en-US" sz="16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1050" u="none" strike="noStrike" dirty="0">
                          <a:effectLst/>
                        </a:rPr>
                        <a:t>प्रयोग अनुसार कोड 1 देखि 11 मध्ये उपयुक्त कोड </a:t>
                      </a:r>
                      <a:endParaRPr lang="ne-NP" sz="1050" b="0"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dirty="0">
                          <a:effectLst/>
                        </a:rPr>
                        <a:t>पहिलो परिवारको लागि मात्र सोधी लेख्ने , </a:t>
                      </a:r>
                      <a:r>
                        <a:rPr lang="ne-NP" sz="1000" b="1" u="none" strike="noStrike" dirty="0">
                          <a:effectLst/>
                        </a:rPr>
                        <a:t>दोस्रो परिवार देखि ड्यास ___ लेख्ने </a:t>
                      </a:r>
                      <a:endParaRPr lang="ne-NP" sz="1000" b="1"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900" u="none" strike="noStrike" dirty="0">
                          <a:effectLst/>
                        </a:rPr>
                        <a:t>पहिलो परिवारको लागि प्रयोग अनुसार कोड 1 देखि 11 मध्ये उपयुक्त कोड , </a:t>
                      </a:r>
                      <a:r>
                        <a:rPr lang="ne-NP" sz="900" b="1" i="0" u="none" strike="noStrike" dirty="0">
                          <a:effectLst/>
                        </a:rPr>
                        <a:t>दोस्रो परिवार देखि ड्यास ___लेख्ने </a:t>
                      </a:r>
                      <a:endParaRPr lang="ne-NP" sz="900" b="1"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800" u="none" strike="noStrike">
                          <a:effectLst/>
                        </a:rPr>
                        <a:t>प्रयोग अनुसार कोड 2 देखि 12 मध्ये उपयुक्त कोड </a:t>
                      </a:r>
                      <a:endParaRPr lang="ne-NP" sz="800" b="0" i="0" u="none" strike="noStrike">
                        <a:solidFill>
                          <a:srgbClr val="000000"/>
                        </a:solidFill>
                        <a:effectLst/>
                        <a:latin typeface="Calibri" panose="020F0502020204030204" pitchFamily="34" charset="0"/>
                      </a:endParaRPr>
                    </a:p>
                  </a:txBody>
                  <a:tcPr marL="6617" marR="6617" marT="6617" marB="0" anchor="ctr"/>
                </a:tc>
                <a:extLst>
                  <a:ext uri="{0D108BD9-81ED-4DB2-BD59-A6C34878D82A}">
                    <a16:rowId xmlns:a16="http://schemas.microsoft.com/office/drawing/2014/main" val="2088215441"/>
                  </a:ext>
                </a:extLst>
              </a:tr>
              <a:tr h="919803">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600" u="none" strike="noStrike" dirty="0">
                          <a:effectLst/>
                          <a:latin typeface="Himchuli" pitchFamily="2" charset="0"/>
                        </a:rPr>
                        <a:t>of] 3/df </a:t>
                      </a:r>
                      <a:r>
                        <a:rPr lang="en-US" sz="1600" u="none" strike="noStrike" dirty="0" err="1">
                          <a:effectLst/>
                          <a:latin typeface="Himchuli" pitchFamily="2" charset="0"/>
                        </a:rPr>
                        <a:t>slt</a:t>
                      </a:r>
                      <a:r>
                        <a:rPr lang="en-US" sz="1600" u="none" strike="noStrike" dirty="0">
                          <a:effectLst/>
                          <a:latin typeface="Himchuli" pitchFamily="2" charset="0"/>
                        </a:rPr>
                        <a:t> kl/</a:t>
                      </a:r>
                      <a:r>
                        <a:rPr lang="en-US" sz="1600" u="none" strike="noStrike" dirty="0" err="1">
                          <a:effectLst/>
                          <a:latin typeface="Himchuli" pitchFamily="2" charset="0"/>
                        </a:rPr>
                        <a:t>jf</a:t>
                      </a:r>
                      <a:r>
                        <a:rPr lang="en-US" sz="1600" u="none" strike="noStrike" dirty="0">
                          <a:effectLst/>
                          <a:latin typeface="Himchuli" pitchFamily="2" charset="0"/>
                        </a:rPr>
                        <a:t>/ a:g'x'G5 &lt; -</a:t>
                      </a:r>
                      <a:r>
                        <a:rPr lang="en-US" sz="1600" u="none" strike="noStrike" dirty="0" err="1">
                          <a:effectLst/>
                          <a:latin typeface="Himchuli" pitchFamily="2" charset="0"/>
                        </a:rPr>
                        <a:t>cnu</a:t>
                      </a:r>
                      <a:r>
                        <a:rPr lang="en-US" sz="1600" u="none" strike="noStrike" dirty="0">
                          <a:effectLst/>
                          <a:latin typeface="Himchuli" pitchFamily="2" charset="0"/>
                        </a:rPr>
                        <a:t> </a:t>
                      </a:r>
                      <a:r>
                        <a:rPr lang="en-US" sz="1600" u="none" strike="noStrike" dirty="0" err="1">
                          <a:effectLst/>
                          <a:latin typeface="Himchuli" pitchFamily="2" charset="0"/>
                        </a:rPr>
                        <a:t>cnu</a:t>
                      </a:r>
                      <a:r>
                        <a:rPr lang="en-US" sz="1600" u="none" strike="noStrike" dirty="0">
                          <a:effectLst/>
                          <a:latin typeface="Himchuli" pitchFamily="2" charset="0"/>
                        </a:rPr>
                        <a:t> </a:t>
                      </a:r>
                      <a:r>
                        <a:rPr lang="en-US" sz="1600" u="none" strike="noStrike" dirty="0" err="1">
                          <a:effectLst/>
                          <a:latin typeface="Himchuli" pitchFamily="2" charset="0"/>
                        </a:rPr>
                        <a:t>efG;f</a:t>
                      </a:r>
                      <a:r>
                        <a:rPr lang="en-US" sz="1600" u="none" strike="noStrike" dirty="0">
                          <a:effectLst/>
                          <a:latin typeface="Himchuli" pitchFamily="2" charset="0"/>
                        </a:rPr>
                        <a:t> u/L a;]sf_</a:t>
                      </a:r>
                      <a:endParaRPr lang="en-US" sz="16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सोधी लेख्ने </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000" u="none" strike="noStrike" dirty="0">
                          <a:effectLst/>
                        </a:rPr>
                        <a:t>1,2 , ….</a:t>
                      </a:r>
                      <a:endParaRPr lang="en-US"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पहिलो परिवारको लागि मात्र सोधी लेख्ने , </a:t>
                      </a:r>
                      <a:r>
                        <a:rPr lang="ne-NP" sz="1000" b="1" u="none" strike="noStrike" dirty="0">
                          <a:effectLst/>
                        </a:rPr>
                        <a:t>दोस्रो परिवार देखि ड्यास ___ लेख्ने </a:t>
                      </a:r>
                      <a:endParaRPr lang="ne-NP" sz="1000" b="1"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पहिलो परिवारको लागि मात्र सोधी लेख्ने , </a:t>
                      </a:r>
                      <a:r>
                        <a:rPr lang="ne-NP" sz="1000" b="1" u="none" strike="noStrike" dirty="0">
                          <a:effectLst/>
                        </a:rPr>
                        <a:t>दोस्रो परिवार देखि ड्यास ___ लेख्ने </a:t>
                      </a:r>
                      <a:endParaRPr lang="ne-NP" sz="1000" b="1"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200" b="1" u="none" strike="noStrike" dirty="0">
                          <a:effectLst/>
                        </a:rPr>
                        <a:t>0 लेख्ने </a:t>
                      </a:r>
                      <a:endParaRPr lang="ne-NP" sz="1200" b="1"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fontAlgn="ctr"/>
                      <a:r>
                        <a:rPr lang="en-US" sz="1200" b="1" u="none" strike="noStrike" dirty="0">
                          <a:effectLst/>
                        </a:rPr>
                        <a:t>0</a:t>
                      </a:r>
                      <a:endParaRPr lang="en-US" sz="1200" b="1"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extLst>
                  <a:ext uri="{0D108BD9-81ED-4DB2-BD59-A6C34878D82A}">
                    <a16:rowId xmlns:a16="http://schemas.microsoft.com/office/drawing/2014/main" val="4008313286"/>
                  </a:ext>
                </a:extLst>
              </a:tr>
              <a:tr h="855792">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tc>
                <a:tc>
                  <a:txBody>
                    <a:bodyPr/>
                    <a:lstStyle/>
                    <a:p>
                      <a:pPr algn="ctr" rtl="0" fontAlgn="ctr"/>
                      <a:r>
                        <a:rPr lang="en-US" sz="1600" u="none" strike="noStrike" dirty="0">
                          <a:effectLst/>
                          <a:latin typeface="Himchuli" pitchFamily="2" charset="0"/>
                        </a:rPr>
                        <a:t>of] 3/df </a:t>
                      </a:r>
                      <a:r>
                        <a:rPr lang="en-US" sz="1600" u="none" strike="noStrike" dirty="0" err="1">
                          <a:effectLst/>
                          <a:latin typeface="Himchuli" pitchFamily="2" charset="0"/>
                        </a:rPr>
                        <a:t>a;f</a:t>
                      </a:r>
                      <a:r>
                        <a:rPr lang="en-US" sz="1600" u="none" strike="noStrike" dirty="0">
                          <a:effectLst/>
                          <a:latin typeface="Himchuli" pitchFamily="2" charset="0"/>
                        </a:rPr>
                        <a:t>]</a:t>
                      </a:r>
                      <a:r>
                        <a:rPr lang="en-US" sz="1600" u="none" strike="noStrike" dirty="0" err="1">
                          <a:effectLst/>
                          <a:latin typeface="Himchuli" pitchFamily="2" charset="0"/>
                        </a:rPr>
                        <a:t>af</a:t>
                      </a:r>
                      <a:r>
                        <a:rPr lang="en-US" sz="1600" u="none" strike="noStrike" dirty="0">
                          <a:effectLst/>
                          <a:latin typeface="Himchuli" pitchFamily="2" charset="0"/>
                        </a:rPr>
                        <a:t>; u/]sf kl/</a:t>
                      </a:r>
                      <a:r>
                        <a:rPr lang="en-US" sz="1600" u="none" strike="noStrike" dirty="0" err="1">
                          <a:effectLst/>
                          <a:latin typeface="Himchuli" pitchFamily="2" charset="0"/>
                        </a:rPr>
                        <a:t>jf</a:t>
                      </a:r>
                      <a:r>
                        <a:rPr lang="en-US" sz="1600" u="none" strike="noStrike" dirty="0">
                          <a:effectLst/>
                          <a:latin typeface="Himchuli" pitchFamily="2" charset="0"/>
                        </a:rPr>
                        <a:t>/sf] </a:t>
                      </a:r>
                      <a:r>
                        <a:rPr lang="en-US" sz="1600" u="none" strike="noStrike" dirty="0" err="1">
                          <a:effectLst/>
                          <a:latin typeface="Himchuli" pitchFamily="2" charset="0"/>
                        </a:rPr>
                        <a:t>qm</a:t>
                      </a:r>
                      <a:r>
                        <a:rPr lang="en-US" sz="1600" u="none" strike="noStrike" dirty="0">
                          <a:effectLst/>
                          <a:latin typeface="Himchuli" pitchFamily="2" charset="0"/>
                        </a:rPr>
                        <a:t>=;+=</a:t>
                      </a:r>
                      <a:endParaRPr lang="en-US" sz="16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1000" u="none" strike="noStrike" dirty="0">
                          <a:effectLst/>
                        </a:rPr>
                        <a:t>लेख्ने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dirty="0">
                          <a:effectLst/>
                        </a:rPr>
                        <a:t>1</a:t>
                      </a:r>
                      <a:endParaRPr lang="en-US" sz="1000" b="0"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dirty="0">
                          <a:effectLst/>
                        </a:rPr>
                        <a:t>प्रत्येक परिवारको लागि क्रम संख्या लेख्ने , दोस्रो घरमा परिवार बसेको भए फेरि क्रमसंख्या १ बाट शुरु हुन्छ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dirty="0">
                          <a:effectLst/>
                        </a:rPr>
                        <a:t>1, 2, 3,…..</a:t>
                      </a:r>
                      <a:endParaRPr lang="en-US" sz="1000" b="0"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50" b="1" u="none" strike="noStrike" dirty="0">
                          <a:effectLst/>
                        </a:rPr>
                        <a:t>नलेख्ने , कोठा खाली राख्ने</a:t>
                      </a:r>
                      <a:endParaRPr lang="ne-NP" sz="1050" b="1"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6617" marR="6617" marT="6617" marB="0" anchor="ctr"/>
                </a:tc>
                <a:extLst>
                  <a:ext uri="{0D108BD9-81ED-4DB2-BD59-A6C34878D82A}">
                    <a16:rowId xmlns:a16="http://schemas.microsoft.com/office/drawing/2014/main" val="1456435465"/>
                  </a:ext>
                </a:extLst>
              </a:tr>
              <a:tr h="1292684">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600" u="none" strike="noStrike" dirty="0" err="1">
                          <a:effectLst/>
                          <a:latin typeface="Himchuli" pitchFamily="2" charset="0"/>
                        </a:rPr>
                        <a:t>hgu0fgf</a:t>
                      </a:r>
                      <a:r>
                        <a:rPr lang="en-US" sz="1600" u="none" strike="noStrike" dirty="0">
                          <a:effectLst/>
                          <a:latin typeface="Himchuli" pitchFamily="2" charset="0"/>
                        </a:rPr>
                        <a:t> 3/ </a:t>
                      </a:r>
                      <a:r>
                        <a:rPr lang="en-US" sz="1600" u="none" strike="noStrike" dirty="0" err="1">
                          <a:effectLst/>
                          <a:latin typeface="Himchuli" pitchFamily="2" charset="0"/>
                        </a:rPr>
                        <a:t>qmd</a:t>
                      </a:r>
                      <a:r>
                        <a:rPr lang="en-US" sz="1600" u="none" strike="noStrike" dirty="0">
                          <a:effectLst/>
                          <a:latin typeface="Himchuli" pitchFamily="2" charset="0"/>
                        </a:rPr>
                        <a:t>;+</a:t>
                      </a:r>
                      <a:r>
                        <a:rPr lang="en-US" sz="1600" u="none" strike="noStrike" dirty="0" err="1">
                          <a:effectLst/>
                          <a:latin typeface="Himchuli" pitchFamily="2" charset="0"/>
                        </a:rPr>
                        <a:t>Vof</a:t>
                      </a:r>
                      <a:endParaRPr lang="en-US" sz="16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लेख्ने</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000" u="none" strike="noStrike" dirty="0">
                          <a:effectLst/>
                        </a:rPr>
                        <a:t>1,2,3,…..</a:t>
                      </a:r>
                      <a:endParaRPr lang="en-US"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00" u="none" strike="noStrike" dirty="0">
                          <a:effectLst/>
                        </a:rPr>
                        <a:t>प्रत्येक परिवारको लागि जनगणना घर  क्रम संख्या एकै -एउतै_ लेख्ने / घर परिवर्तन भयपछी यो जनगणना घर क्रमसंख्या पनि परिवर्तन हुन्छ अर्थात बढ्दो क्रम संख्या हुन्छ </a:t>
                      </a:r>
                      <a:endParaRPr lang="ne-NP" sz="1000" b="0" i="0" u="none" strike="noStrike" dirty="0">
                        <a:solidFill>
                          <a:srgbClr val="000000"/>
                        </a:solidFill>
                        <a:effectLst/>
                        <a:latin typeface="Himchuli" pitchFamily="2" charset="0"/>
                      </a:endParaRPr>
                    </a:p>
                  </a:txBody>
                  <a:tcPr marL="6617" marR="6617" marT="6617" marB="0" anchor="ctr">
                    <a:solidFill>
                      <a:schemeClr val="bg1">
                        <a:lumMod val="75000"/>
                      </a:schemeClr>
                    </a:solidFill>
                  </a:tcPr>
                </a:tc>
                <a:tc>
                  <a:txBody>
                    <a:bodyPr/>
                    <a:lstStyle/>
                    <a:p>
                      <a:pPr algn="ctr" rtl="0" fontAlgn="ctr"/>
                      <a:r>
                        <a:rPr lang="en-US" sz="1000" u="none" strike="noStrike" dirty="0">
                          <a:effectLst/>
                        </a:rPr>
                        <a:t>1,2,2,, 2,3,4,4,5,6,6…..</a:t>
                      </a:r>
                      <a:endParaRPr lang="en-US" sz="10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ne-NP" sz="1050" b="1" u="none" strike="noStrike" dirty="0">
                          <a:effectLst/>
                        </a:rPr>
                        <a:t>नलेख्ने , कोठा खाली राख्ने</a:t>
                      </a:r>
                      <a:endParaRPr lang="ne-NP" sz="1050" b="1"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tc>
                  <a:txBody>
                    <a:bodyPr/>
                    <a:lstStyle/>
                    <a:p>
                      <a:pPr algn="ctr" rtl="0" fontAlgn="ctr"/>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6617" marR="6617" marT="6617" marB="0" anchor="ctr">
                    <a:solidFill>
                      <a:schemeClr val="bg1">
                        <a:lumMod val="75000"/>
                      </a:schemeClr>
                    </a:solidFill>
                  </a:tcPr>
                </a:tc>
                <a:extLst>
                  <a:ext uri="{0D108BD9-81ED-4DB2-BD59-A6C34878D82A}">
                    <a16:rowId xmlns:a16="http://schemas.microsoft.com/office/drawing/2014/main" val="2221211278"/>
                  </a:ext>
                </a:extLst>
              </a:tr>
              <a:tr h="692323">
                <a:tc>
                  <a:txBody>
                    <a:bodyPr/>
                    <a:lstStyle/>
                    <a:p>
                      <a:pPr algn="ctr" rtl="0" fontAlgn="ctr"/>
                      <a:r>
                        <a:rPr lang="en-US" sz="1200" b="1" u="none" strike="noStrike" dirty="0">
                          <a:effectLst>
                            <a:outerShdw blurRad="38100" dist="38100" dir="2700000" algn="tl">
                              <a:srgbClr val="000000">
                                <a:alpha val="43137"/>
                              </a:srgbClr>
                            </a:outerShdw>
                          </a:effectLst>
                          <a:latin typeface="Himchuli" pitchFamily="2" charset="0"/>
                        </a:rPr>
                        <a:t>-&amp;_</a:t>
                      </a:r>
                      <a:endParaRPr lang="en-US" sz="1200" b="1" i="0" u="none" strike="noStrike" dirty="0">
                        <a:solidFill>
                          <a:srgbClr val="000000"/>
                        </a:solidFill>
                        <a:effectLst>
                          <a:outerShdw blurRad="38100" dist="38100" dir="2700000" algn="tl">
                            <a:srgbClr val="000000">
                              <a:alpha val="43137"/>
                            </a:srgbClr>
                          </a:outerShdw>
                        </a:effectLst>
                        <a:latin typeface="Himchuli" pitchFamily="2" charset="0"/>
                      </a:endParaRPr>
                    </a:p>
                  </a:txBody>
                  <a:tcPr marL="6617" marR="6617" marT="6617" marB="0" anchor="ctr"/>
                </a:tc>
                <a:tc>
                  <a:txBody>
                    <a:bodyPr/>
                    <a:lstStyle/>
                    <a:p>
                      <a:pPr algn="ctr" rtl="0" fontAlgn="ctr"/>
                      <a:r>
                        <a:rPr lang="en-US" sz="1600" u="none" strike="noStrike" dirty="0" err="1">
                          <a:effectLst/>
                          <a:latin typeface="Himchuli" pitchFamily="2" charset="0"/>
                        </a:rPr>
                        <a:t>hgu0fgf</a:t>
                      </a:r>
                      <a:r>
                        <a:rPr lang="en-US" sz="1600" u="none" strike="noStrike" dirty="0">
                          <a:effectLst/>
                          <a:latin typeface="Himchuli" pitchFamily="2" charset="0"/>
                        </a:rPr>
                        <a:t>  kl/</a:t>
                      </a:r>
                      <a:r>
                        <a:rPr lang="en-US" sz="1600" u="none" strike="noStrike" dirty="0" err="1">
                          <a:effectLst/>
                          <a:latin typeface="Himchuli" pitchFamily="2" charset="0"/>
                        </a:rPr>
                        <a:t>jf</a:t>
                      </a:r>
                      <a:r>
                        <a:rPr lang="en-US" sz="1600" u="none" strike="noStrike" dirty="0">
                          <a:effectLst/>
                          <a:latin typeface="Himchuli" pitchFamily="2" charset="0"/>
                        </a:rPr>
                        <a:t>/ </a:t>
                      </a:r>
                      <a:r>
                        <a:rPr lang="en-US" sz="1600" u="none" strike="noStrike" dirty="0" err="1">
                          <a:effectLst/>
                          <a:latin typeface="Himchuli" pitchFamily="2" charset="0"/>
                        </a:rPr>
                        <a:t>qmd</a:t>
                      </a:r>
                      <a:r>
                        <a:rPr lang="en-US" sz="1600" u="none" strike="noStrike" dirty="0">
                          <a:effectLst/>
                          <a:latin typeface="Himchuli" pitchFamily="2" charset="0"/>
                        </a:rPr>
                        <a:t>;+</a:t>
                      </a:r>
                      <a:r>
                        <a:rPr lang="en-US" sz="1600" u="none" strike="noStrike" dirty="0" err="1">
                          <a:effectLst/>
                          <a:latin typeface="Himchuli" pitchFamily="2" charset="0"/>
                        </a:rPr>
                        <a:t>Vof</a:t>
                      </a:r>
                      <a:endParaRPr lang="en-US" sz="16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ne-NP" sz="1000" u="none" strike="noStrike">
                          <a:effectLst/>
                        </a:rPr>
                        <a:t>लेख्ने </a:t>
                      </a:r>
                      <a:endParaRPr lang="ne-NP" sz="1000" b="0" i="0" u="none" strike="noStrike">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a:effectLst/>
                        </a:rPr>
                        <a:t>1,2,3,…..</a:t>
                      </a:r>
                      <a:endParaRPr lang="en-US" sz="1000" b="0" i="0" u="none" strike="noStrike">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00" u="none" strike="noStrike" dirty="0">
                          <a:effectLst/>
                        </a:rPr>
                        <a:t>प्रत्येक परिवारको लागि जनगणना परिवार क्रम संख्या लेख्ने </a:t>
                      </a:r>
                      <a:endParaRPr lang="ne-NP" sz="1000" b="0" i="0" u="none" strike="noStrike" dirty="0">
                        <a:solidFill>
                          <a:srgbClr val="000000"/>
                        </a:solidFill>
                        <a:effectLst/>
                        <a:latin typeface="Himchuli" pitchFamily="2" charset="0"/>
                      </a:endParaRPr>
                    </a:p>
                  </a:txBody>
                  <a:tcPr marL="6617" marR="6617" marT="6617" marB="0" anchor="ctr"/>
                </a:tc>
                <a:tc>
                  <a:txBody>
                    <a:bodyPr/>
                    <a:lstStyle/>
                    <a:p>
                      <a:pPr algn="ctr" rtl="0" fontAlgn="ctr"/>
                      <a:r>
                        <a:rPr lang="en-US" sz="1000" u="none" strike="noStrike">
                          <a:effectLst/>
                        </a:rPr>
                        <a:t>1,2,3,4,5,6,7,8,9,10, …..</a:t>
                      </a:r>
                      <a:endParaRPr lang="en-US" sz="1000" b="0" i="0" u="none" strike="noStrike">
                        <a:solidFill>
                          <a:srgbClr val="000000"/>
                        </a:solidFill>
                        <a:effectLst/>
                        <a:latin typeface="Calibri" panose="020F0502020204030204" pitchFamily="34" charset="0"/>
                      </a:endParaRPr>
                    </a:p>
                  </a:txBody>
                  <a:tcPr marL="6617" marR="6617" marT="6617" marB="0" anchor="ctr"/>
                </a:tc>
                <a:tc>
                  <a:txBody>
                    <a:bodyPr/>
                    <a:lstStyle/>
                    <a:p>
                      <a:pPr algn="ctr" rtl="0" fontAlgn="ctr"/>
                      <a:r>
                        <a:rPr lang="ne-NP" sz="1050" b="1" u="none" strike="noStrike" dirty="0">
                          <a:effectLst/>
                        </a:rPr>
                        <a:t>नलेख्ने , कोठा खाली राख्ने</a:t>
                      </a:r>
                      <a:endParaRPr lang="ne-NP" sz="1050" b="1" i="0" u="none" strike="noStrike" dirty="0">
                        <a:solidFill>
                          <a:srgbClr val="000000"/>
                        </a:solidFill>
                        <a:effectLst/>
                        <a:latin typeface="Calibri" panose="020F0502020204030204" pitchFamily="34" charset="0"/>
                      </a:endParaRPr>
                    </a:p>
                  </a:txBody>
                  <a:tcPr marL="6617" marR="6617" marT="6617" marB="0" anchor="ctr"/>
                </a:tc>
                <a:tc>
                  <a:txBody>
                    <a:bodyPr/>
                    <a:lstStyle/>
                    <a:p>
                      <a:pPr algn="ctr" rtl="0" fontAlgn="ctr"/>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6617" marR="6617" marT="6617" marB="0" anchor="ctr"/>
                </a:tc>
                <a:extLst>
                  <a:ext uri="{0D108BD9-81ED-4DB2-BD59-A6C34878D82A}">
                    <a16:rowId xmlns:a16="http://schemas.microsoft.com/office/drawing/2014/main" val="3878285295"/>
                  </a:ext>
                </a:extLst>
              </a:tr>
            </a:tbl>
          </a:graphicData>
        </a:graphic>
      </p:graphicFrame>
      <p:sp>
        <p:nvSpPr>
          <p:cNvPr id="3" name="Rectangle 2">
            <a:extLst>
              <a:ext uri="{FF2B5EF4-FFF2-40B4-BE49-F238E27FC236}">
                <a16:creationId xmlns:a16="http://schemas.microsoft.com/office/drawing/2014/main" id="{9D19888C-C706-4560-AE87-09D6C9DA0B3A}"/>
              </a:ext>
            </a:extLst>
          </p:cNvPr>
          <p:cNvSpPr/>
          <p:nvPr/>
        </p:nvSpPr>
        <p:spPr>
          <a:xfrm>
            <a:off x="1973655" y="90533"/>
            <a:ext cx="8908610" cy="362139"/>
          </a:xfrm>
          <a:prstGeom prst="rect">
            <a:avLst/>
          </a:prstGeom>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dk1"/>
          </a:lnRef>
          <a:fillRef idx="1">
            <a:schemeClr val="lt1"/>
          </a:fillRef>
          <a:effectRef idx="0">
            <a:schemeClr val="dk1"/>
          </a:effectRef>
          <a:fontRef idx="minor">
            <a:schemeClr val="dk1"/>
          </a:fontRef>
        </p:style>
        <p:txBody>
          <a:bodyPr rtlCol="0" anchor="ctr"/>
          <a:lstStyle/>
          <a:p>
            <a:pPr algn="ctr"/>
            <a:r>
              <a:rPr lang="ne-NP" b="1" dirty="0">
                <a:effectLst>
                  <a:outerShdw blurRad="38100" dist="38100" dir="2700000" algn="tl">
                    <a:srgbClr val="000000">
                      <a:alpha val="43137"/>
                    </a:srgbClr>
                  </a:outerShdw>
                </a:effectLst>
              </a:rPr>
              <a:t>सूचीकरण फाराम (महल १ देखि ७) भर्ने तरीका </a:t>
            </a:r>
            <a:endParaRPr lang="en-US" b="1" dirty="0">
              <a:effectLst>
                <a:outerShdw blurRad="38100" dist="38100" dir="2700000" algn="tl">
                  <a:srgbClr val="000000">
                    <a:alpha val="43137"/>
                  </a:srgbClr>
                </a:outerShdw>
              </a:effectLst>
            </a:endParaRPr>
          </a:p>
        </p:txBody>
      </p:sp>
      <p:sp>
        <p:nvSpPr>
          <p:cNvPr id="4" name="Footer Placeholder 3">
            <a:extLst>
              <a:ext uri="{FF2B5EF4-FFF2-40B4-BE49-F238E27FC236}">
                <a16:creationId xmlns:a16="http://schemas.microsoft.com/office/drawing/2014/main" id="{68F08497-224D-4EDF-A84E-7AAAA3021CA8}"/>
              </a:ext>
            </a:extLst>
          </p:cNvPr>
          <p:cNvSpPr>
            <a:spLocks noGrp="1"/>
          </p:cNvSpPr>
          <p:nvPr>
            <p:ph type="ftr" sz="quarter" idx="11"/>
          </p:nvPr>
        </p:nvSpPr>
        <p:spPr>
          <a:xfrm>
            <a:off x="335733" y="6461191"/>
            <a:ext cx="1800885" cy="365125"/>
          </a:xfrm>
        </p:spPr>
        <p:txBody>
          <a:bodyPr/>
          <a:lstStyle/>
          <a:p>
            <a:r>
              <a:rPr lang="en-US" dirty="0">
                <a:solidFill>
                  <a:schemeClr val="bg1">
                    <a:lumMod val="95000"/>
                  </a:schemeClr>
                </a:solidFill>
              </a:rPr>
              <a:t>Mahesh C. Pradhan</a:t>
            </a:r>
          </a:p>
        </p:txBody>
      </p:sp>
    </p:spTree>
    <p:extLst>
      <p:ext uri="{BB962C8B-B14F-4D97-AF65-F5344CB8AC3E}">
        <p14:creationId xmlns:p14="http://schemas.microsoft.com/office/powerpoint/2010/main" val="9206855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7105" y="216588"/>
            <a:ext cx="10953136" cy="1446550"/>
          </a:xfrm>
          <a:prstGeom prst="rect">
            <a:avLst/>
          </a:prstGeom>
          <a:noFill/>
        </p:spPr>
        <p:txBody>
          <a:bodyPr wrap="square" rtlCol="0">
            <a:spAutoFit/>
          </a:bodyPr>
          <a:lstStyle/>
          <a:p>
            <a:pPr algn="ctr"/>
            <a:r>
              <a:rPr lang="en-US" sz="8800" b="1" dirty="0">
                <a:solidFill>
                  <a:srgbClr val="142DAC"/>
                </a:solidFill>
                <a:latin typeface="Kokila" panose="020B0604020202020204" pitchFamily="34" charset="0"/>
                <a:cs typeface="Kokila" panose="020B0604020202020204" pitchFamily="34" charset="0"/>
              </a:rPr>
              <a:t> </a:t>
            </a:r>
            <a:r>
              <a:rPr lang="ne-NP" sz="2800" b="1" dirty="0">
                <a:solidFill>
                  <a:srgbClr val="142DAC"/>
                </a:solidFill>
                <a:latin typeface="Kokila" panose="020B0604020202020204" pitchFamily="34" charset="0"/>
                <a:cs typeface="Kalimati" panose="00000400000000000000" pitchFamily="2"/>
              </a:rPr>
              <a:t>सारांश तथा </a:t>
            </a:r>
            <a:r>
              <a:rPr lang="ne-NP" sz="2800" b="1" dirty="0">
                <a:solidFill>
                  <a:srgbClr val="142DAC"/>
                </a:solidFill>
                <a:latin typeface="Kokila" panose="020B0604020202020204" pitchFamily="34" charset="0"/>
                <a:ea typeface="+mj-ea"/>
                <a:cs typeface="Kalimati" panose="00000400000000000000" pitchFamily="2"/>
              </a:rPr>
              <a:t>निष्कर्ष</a:t>
            </a:r>
            <a:r>
              <a:rPr lang="ne-NP" sz="2800" b="1" dirty="0">
                <a:solidFill>
                  <a:srgbClr val="142DAC"/>
                </a:solidFill>
                <a:latin typeface="Kokila" panose="020B0604020202020204" pitchFamily="34" charset="0"/>
                <a:cs typeface="Kalimati" panose="00000400000000000000" pitchFamily="2"/>
              </a:rPr>
              <a:t> </a:t>
            </a:r>
            <a:endParaRPr lang="en-US" sz="8800" b="1" dirty="0">
              <a:solidFill>
                <a:srgbClr val="142DAC"/>
              </a:solidFill>
              <a:latin typeface="Kokila" panose="020B0604020202020204" pitchFamily="34" charset="0"/>
              <a:cs typeface="Kalimati" panose="00000400000000000000" pitchFamily="2"/>
            </a:endParaRPr>
          </a:p>
        </p:txBody>
      </p:sp>
      <p:sp>
        <p:nvSpPr>
          <p:cNvPr id="2" name="Slide Number Placeholder 1"/>
          <p:cNvSpPr>
            <a:spLocks noGrp="1"/>
          </p:cNvSpPr>
          <p:nvPr>
            <p:ph type="sldNum" sz="quarter" idx="12"/>
          </p:nvPr>
        </p:nvSpPr>
        <p:spPr>
          <a:xfrm>
            <a:off x="11552792" y="6494531"/>
            <a:ext cx="649868" cy="363469"/>
          </a:xfrm>
        </p:spPr>
        <p:txBody>
          <a:bodyPr/>
          <a:lstStyle/>
          <a:p>
            <a:fld id="{26402401-4522-4C0F-A737-197EB07E49FF}" type="slidenum">
              <a:rPr lang="en-US" smtClean="0"/>
              <a:pPr/>
              <a:t>52</a:t>
            </a:fld>
            <a:endParaRPr lang="en-US" dirty="0"/>
          </a:p>
        </p:txBody>
      </p:sp>
      <p:sp>
        <p:nvSpPr>
          <p:cNvPr id="6" name="TextBox 5">
            <a:extLst>
              <a:ext uri="{FF2B5EF4-FFF2-40B4-BE49-F238E27FC236}">
                <a16:creationId xmlns:a16="http://schemas.microsoft.com/office/drawing/2014/main" id="{EDE9E10B-A90A-43C7-B870-65FFD191DBAA}"/>
              </a:ext>
            </a:extLst>
          </p:cNvPr>
          <p:cNvSpPr txBox="1"/>
          <p:nvPr/>
        </p:nvSpPr>
        <p:spPr>
          <a:xfrm>
            <a:off x="116958" y="1613793"/>
            <a:ext cx="11950995" cy="4928272"/>
          </a:xfrm>
          <a:prstGeom prst="rect">
            <a:avLst/>
          </a:prstGeom>
          <a:noFill/>
        </p:spPr>
        <p:txBody>
          <a:bodyPr wrap="square">
            <a:spAutoFit/>
          </a:bodyPr>
          <a:lstStyle/>
          <a:p>
            <a:pPr marL="339725" indent="-339725" algn="just">
              <a:lnSpc>
                <a:spcPct val="150000"/>
              </a:lnSpc>
              <a:spcBef>
                <a:spcPts val="600"/>
              </a:spcBef>
              <a:spcAft>
                <a:spcPts val="600"/>
              </a:spcAft>
            </a:pPr>
            <a:r>
              <a:rPr kumimoji="0" lang="ne-NP" sz="2200" b="1" i="0" u="none" strike="noStrike" kern="1200" cap="none" spc="0" normalizeH="0" baseline="0" noProof="0" dirty="0">
                <a:ln>
                  <a:noFill/>
                </a:ln>
                <a:solidFill>
                  <a:srgbClr val="142DAC"/>
                </a:solidFill>
                <a:effectLst/>
                <a:uLnTx/>
                <a:uFillTx/>
                <a:latin typeface="Kokila" panose="020B0604020202020204" pitchFamily="34" charset="0"/>
                <a:ea typeface="+mj-ea"/>
                <a:cs typeface="Kalimati" panose="00000400000000000000" pitchFamily="2"/>
              </a:rPr>
              <a:t>	घर तथा घरपरिवार सूचीकरण फाराम</a:t>
            </a:r>
            <a:r>
              <a:rPr lang="ne-NP" sz="2200" b="1" dirty="0">
                <a:solidFill>
                  <a:srgbClr val="142DAC"/>
                </a:solidFill>
                <a:latin typeface="Kokila" panose="020B0604020202020204" pitchFamily="34" charset="0"/>
                <a:ea typeface="+mj-ea"/>
                <a:cs typeface="Kalimati" panose="00000400000000000000" pitchFamily="2"/>
              </a:rPr>
              <a:t>:</a:t>
            </a:r>
            <a:r>
              <a:rPr lang="ne-NP" sz="2200" dirty="0">
                <a:latin typeface="Preeti" pitchFamily="2" charset="0"/>
                <a:cs typeface="Kalimati" pitchFamily="2"/>
              </a:rPr>
              <a:t> घर तथा घरपरिवार सूचीकरण फाराम राष्ट्रिय जनगणना २०७८ को पहिलो </a:t>
            </a:r>
            <a:r>
              <a:rPr lang="ne-NP" sz="2200">
                <a:latin typeface="Preeti" pitchFamily="2" charset="0"/>
                <a:cs typeface="Kalimati" pitchFamily="2"/>
              </a:rPr>
              <a:t>चरणमा वि.सं. </a:t>
            </a:r>
            <a:r>
              <a:rPr lang="ne-NP" sz="2200" dirty="0">
                <a:latin typeface="Preeti" pitchFamily="2" charset="0"/>
                <a:cs typeface="Kalimati" pitchFamily="2"/>
              </a:rPr>
              <a:t>२०७८ साल बैशाख २६ देखि जेष्ठ १४ सम्म </a:t>
            </a:r>
            <a:r>
              <a:rPr lang="ne-NP" sz="2200">
                <a:latin typeface="Preeti" pitchFamily="2" charset="0"/>
                <a:cs typeface="Kalimati" pitchFamily="2"/>
              </a:rPr>
              <a:t>सुपरिवेक्षकद्वारा भरिने गणना </a:t>
            </a:r>
            <a:r>
              <a:rPr lang="ne-NP" sz="2200" dirty="0">
                <a:latin typeface="Preeti" pitchFamily="2" charset="0"/>
                <a:cs typeface="Kalimati" pitchFamily="2"/>
              </a:rPr>
              <a:t>क्षेत्रको सम्पूर्ण घर तथा घरपरिवारहरुको सूची हो जसको </a:t>
            </a:r>
            <a:r>
              <a:rPr lang="ne-NP" sz="2200">
                <a:latin typeface="Preeti" pitchFamily="2" charset="0"/>
                <a:cs typeface="Kalimati" pitchFamily="2"/>
              </a:rPr>
              <a:t>आधारमा गणकले </a:t>
            </a:r>
            <a:r>
              <a:rPr lang="ne-NP" sz="2200" dirty="0">
                <a:latin typeface="Preeti" pitchFamily="2" charset="0"/>
                <a:cs typeface="Kalimati" pitchFamily="2"/>
              </a:rPr>
              <a:t>मुख्य प्रश्नावली भर्दछन् ।</a:t>
            </a:r>
            <a:endParaRPr lang="en-US" sz="2200" dirty="0">
              <a:latin typeface="Preeti" pitchFamily="2" charset="0"/>
              <a:cs typeface="Kalimati" pitchFamily="2"/>
            </a:endParaRPr>
          </a:p>
          <a:p>
            <a:pPr marL="339725" indent="-339725" algn="just">
              <a:lnSpc>
                <a:spcPct val="150000"/>
              </a:lnSpc>
              <a:spcBef>
                <a:spcPts val="600"/>
              </a:spcBef>
              <a:spcAft>
                <a:spcPts val="600"/>
              </a:spcAft>
            </a:pPr>
            <a:r>
              <a:rPr kumimoji="0" lang="ne-NP" sz="2200" b="1" i="0" u="none" strike="noStrike" kern="1200" cap="none" spc="0" normalizeH="0" baseline="0" noProof="0" dirty="0">
                <a:ln>
                  <a:noFill/>
                </a:ln>
                <a:effectLst/>
                <a:uLnTx/>
                <a:uFillTx/>
                <a:latin typeface="Kokila" panose="020B0604020202020204" pitchFamily="34" charset="0"/>
                <a:ea typeface="+mj-ea"/>
                <a:cs typeface="Kalimati" panose="00000400000000000000" pitchFamily="2"/>
              </a:rPr>
              <a:t>	</a:t>
            </a:r>
            <a:r>
              <a:rPr lang="ne-NP" sz="2200" b="1" dirty="0">
                <a:latin typeface="Kokila" panose="020B0604020202020204" pitchFamily="34" charset="0"/>
                <a:ea typeface="+mj-ea"/>
                <a:cs typeface="Kalimati" panose="00000400000000000000" pitchFamily="2"/>
              </a:rPr>
              <a:t>घर सम्बन्धी विवरण: </a:t>
            </a:r>
            <a:r>
              <a:rPr lang="ne-NP" sz="2200" b="1" dirty="0">
                <a:solidFill>
                  <a:srgbClr val="142DAC"/>
                </a:solidFill>
                <a:latin typeface="Kokila" panose="020B0604020202020204" pitchFamily="34" charset="0"/>
                <a:ea typeface="+mj-ea"/>
                <a:cs typeface="Kalimati" panose="00000400000000000000" pitchFamily="2"/>
              </a:rPr>
              <a:t>यो जनगणनामा सम्पूर्ण घर तथा घरको प्रयोगको विवरण संकलन गरिन्छ ।चाहे त्यो घरमा परिवार </a:t>
            </a:r>
            <a:r>
              <a:rPr lang="ne-NP" sz="2200" b="1">
                <a:solidFill>
                  <a:srgbClr val="142DAC"/>
                </a:solidFill>
                <a:latin typeface="Kokila" panose="020B0604020202020204" pitchFamily="34" charset="0"/>
                <a:ea typeface="+mj-ea"/>
                <a:cs typeface="Kalimati" panose="00000400000000000000" pitchFamily="2"/>
              </a:rPr>
              <a:t>बसोवास गरेको होस् </a:t>
            </a:r>
            <a:r>
              <a:rPr lang="ne-NP" sz="2200" b="1" dirty="0">
                <a:solidFill>
                  <a:srgbClr val="142DAC"/>
                </a:solidFill>
                <a:latin typeface="Kokila" panose="020B0604020202020204" pitchFamily="34" charset="0"/>
                <a:ea typeface="+mj-ea"/>
                <a:cs typeface="Kalimati" panose="00000400000000000000" pitchFamily="2"/>
              </a:rPr>
              <a:t>या अन्य प्रयोजनको लागि प्रयोग गरिएको होस् । त्यसैले सुपरिवेक्षकले होशियारी पुर्बक कुनै पनि घर नछुटाइकन घर तथा घरको प्रयोगको विवरण संकलन गर्नु पर्दछ ।</a:t>
            </a:r>
          </a:p>
          <a:p>
            <a:pPr marL="339725" indent="-339725" algn="just">
              <a:lnSpc>
                <a:spcPct val="150000"/>
              </a:lnSpc>
              <a:spcBef>
                <a:spcPts val="600"/>
              </a:spcBef>
              <a:spcAft>
                <a:spcPts val="600"/>
              </a:spcAft>
            </a:pPr>
            <a:r>
              <a:rPr kumimoji="0" lang="ne-NP" sz="2200" b="1" i="0" u="none" strike="noStrike" kern="1200" cap="none" spc="0" normalizeH="0" baseline="0" noProof="0" dirty="0">
                <a:ln>
                  <a:noFill/>
                </a:ln>
                <a:solidFill>
                  <a:srgbClr val="142DAC"/>
                </a:solidFill>
                <a:effectLst/>
                <a:uLnTx/>
                <a:uFillTx/>
                <a:latin typeface="Kokila" panose="020B0604020202020204" pitchFamily="34" charset="0"/>
                <a:ea typeface="+mj-ea"/>
                <a:cs typeface="Kalimati" panose="00000400000000000000" pitchFamily="2"/>
              </a:rPr>
              <a:t>	</a:t>
            </a:r>
            <a:r>
              <a:rPr lang="ne-NP" sz="2200" b="1" dirty="0">
                <a:latin typeface="Kokila" panose="020B0604020202020204" pitchFamily="34" charset="0"/>
                <a:ea typeface="+mj-ea"/>
                <a:cs typeface="Kalimati" panose="00000400000000000000" pitchFamily="2"/>
              </a:rPr>
              <a:t>जनगणना घर तथा परिवार क्रमसंख्या: </a:t>
            </a:r>
            <a:r>
              <a:rPr lang="ne-NP" sz="2200" b="1" dirty="0">
                <a:solidFill>
                  <a:srgbClr val="142DAC"/>
                </a:solidFill>
                <a:latin typeface="Kokila" panose="020B0604020202020204" pitchFamily="34" charset="0"/>
                <a:ea typeface="+mj-ea"/>
                <a:cs typeface="Kalimati" panose="00000400000000000000" pitchFamily="2"/>
              </a:rPr>
              <a:t>जनगणनाको समयमा जनगणना घर क्रमसंख्या भएको घरमा मात्र गणक गएर जनगणना प्रश्नावली भर्ने भएकोले परिवार बसोवास गरेको घर र जनगणना गरिने परिवारहरुको क्रमसंख्या होसियारी पूर्वक लेख्नुपर्दछ । </a:t>
            </a:r>
            <a:endParaRPr lang="ne-NP" sz="2200" b="1" dirty="0">
              <a:latin typeface="Ganesh" pitchFamily="2" charset="0"/>
              <a:ea typeface="Calibri"/>
              <a:cs typeface="Kalimati" panose="00000400000000000000" pitchFamily="2"/>
            </a:endParaRPr>
          </a:p>
        </p:txBody>
      </p:sp>
      <p:cxnSp>
        <p:nvCxnSpPr>
          <p:cNvPr id="7" name="Straight Connector 6">
            <a:extLst>
              <a:ext uri="{FF2B5EF4-FFF2-40B4-BE49-F238E27FC236}">
                <a16:creationId xmlns:a16="http://schemas.microsoft.com/office/drawing/2014/main" id="{CEB75569-B3EC-42F7-A3D3-03597CE6681A}"/>
              </a:ext>
            </a:extLst>
          </p:cNvPr>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3248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662807"/>
            <a:ext cx="5897881" cy="1446550"/>
          </a:xfrm>
          <a:prstGeom prst="rect">
            <a:avLst/>
          </a:prstGeom>
          <a:noFill/>
        </p:spPr>
        <p:txBody>
          <a:bodyPr wrap="squar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छलफल</a:t>
            </a:r>
            <a:endParaRPr lang="en-US" sz="8800" b="1" dirty="0">
              <a:solidFill>
                <a:srgbClr val="142DAC"/>
              </a:solidFill>
              <a:latin typeface="Kokila" panose="020B0604020202020204" pitchFamily="34" charset="0"/>
              <a:cs typeface="Kokila" panose="020B0604020202020204" pitchFamily="34" charset="0"/>
            </a:endParaRP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756824" y="6494531"/>
            <a:ext cx="445835" cy="365125"/>
          </a:xfrm>
        </p:spPr>
        <p:txBody>
          <a:bodyPr/>
          <a:lstStyle/>
          <a:p>
            <a:fld id="{26402401-4522-4C0F-A737-197EB07E49FF}" type="slidenum">
              <a:rPr lang="en-US" smtClean="0"/>
              <a:pPr/>
              <a:t>53</a:t>
            </a:fld>
            <a:endParaRPr lang="en-US" dirty="0"/>
          </a:p>
        </p:txBody>
      </p:sp>
      <p:pic>
        <p:nvPicPr>
          <p:cNvPr id="2050" name="Picture 2" descr="These mistakes can ruin your chances at group discussions | TJinsite">
            <a:extLst>
              <a:ext uri="{FF2B5EF4-FFF2-40B4-BE49-F238E27FC236}">
                <a16:creationId xmlns:a16="http://schemas.microsoft.com/office/drawing/2014/main" id="{48934D4E-2158-43AA-AFCC-15A552A821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2680" y="868680"/>
            <a:ext cx="5502623" cy="5502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9125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2136339"/>
            <a:ext cx="11430000" cy="1077218"/>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सुपरिवेक्षक पुस्तिकाको भाग ५ को अनुच्छेद ५.१ देखि ५.३५ सम्म</a:t>
            </a:r>
          </a:p>
          <a:p>
            <a:pPr algn="ctr"/>
            <a:r>
              <a:rPr lang="ne-NP" sz="3200" b="1" dirty="0">
                <a:solidFill>
                  <a:srgbClr val="142DAC"/>
                </a:solidFill>
                <a:latin typeface="Kokila" panose="020B0604020202020204" pitchFamily="34" charset="0"/>
                <a:cs typeface="Kokila" panose="020B0604020202020204" pitchFamily="34" charset="0"/>
              </a:rPr>
              <a:t> 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786708" y="3069207"/>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54</a:t>
            </a:fld>
            <a:endParaRPr lang="en-US" dirty="0"/>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3644</TotalTime>
  <Words>5460</Words>
  <Application>Microsoft Office PowerPoint</Application>
  <PresentationFormat>Widescreen</PresentationFormat>
  <Paragraphs>867</Paragraphs>
  <Slides>54</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54</vt:i4>
      </vt:variant>
    </vt:vector>
  </HeadingPairs>
  <TitlesOfParts>
    <vt:vector size="68" baseType="lpstr">
      <vt:lpstr>Arial</vt:lpstr>
      <vt:lpstr>Calibri</vt:lpstr>
      <vt:lpstr>Calibri Light</vt:lpstr>
      <vt:lpstr>Fontasy Himali</vt:lpstr>
      <vt:lpstr>Ganesh</vt:lpstr>
      <vt:lpstr>Himchuli</vt:lpstr>
      <vt:lpstr>Kokila</vt:lpstr>
      <vt:lpstr>Mangal</vt:lpstr>
      <vt:lpstr>Preeti</vt:lpstr>
      <vt:lpstr>PreetiR</vt:lpstr>
      <vt:lpstr>Times New Rom B</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340</cp:revision>
  <dcterms:created xsi:type="dcterms:W3CDTF">2020-10-11T07:30:23Z</dcterms:created>
  <dcterms:modified xsi:type="dcterms:W3CDTF">2021-02-28T06:32:55Z</dcterms:modified>
</cp:coreProperties>
</file>