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478" r:id="rId2"/>
    <p:sldId id="257" r:id="rId3"/>
    <p:sldId id="458" r:id="rId4"/>
    <p:sldId id="459" r:id="rId5"/>
    <p:sldId id="295" r:id="rId6"/>
    <p:sldId id="460" r:id="rId7"/>
    <p:sldId id="413" r:id="rId8"/>
    <p:sldId id="414" r:id="rId9"/>
    <p:sldId id="434" r:id="rId10"/>
    <p:sldId id="415" r:id="rId11"/>
    <p:sldId id="416" r:id="rId12"/>
    <p:sldId id="418" r:id="rId13"/>
    <p:sldId id="417" r:id="rId14"/>
    <p:sldId id="433" r:id="rId15"/>
    <p:sldId id="419" r:id="rId16"/>
    <p:sldId id="420" r:id="rId17"/>
    <p:sldId id="422" r:id="rId18"/>
    <p:sldId id="385" r:id="rId19"/>
    <p:sldId id="463" r:id="rId20"/>
    <p:sldId id="423" r:id="rId21"/>
    <p:sldId id="435" r:id="rId22"/>
    <p:sldId id="424" r:id="rId23"/>
    <p:sldId id="436" r:id="rId24"/>
    <p:sldId id="437" r:id="rId25"/>
    <p:sldId id="427" r:id="rId26"/>
    <p:sldId id="438" r:id="rId27"/>
    <p:sldId id="465" r:id="rId28"/>
    <p:sldId id="428" r:id="rId29"/>
    <p:sldId id="429" r:id="rId30"/>
    <p:sldId id="431" r:id="rId31"/>
    <p:sldId id="440" r:id="rId32"/>
    <p:sldId id="432" r:id="rId33"/>
    <p:sldId id="479" r:id="rId34"/>
    <p:sldId id="299" r:id="rId35"/>
    <p:sldId id="454" r:id="rId36"/>
    <p:sldId id="472" r:id="rId37"/>
    <p:sldId id="473" r:id="rId38"/>
    <p:sldId id="474" r:id="rId39"/>
    <p:sldId id="475" r:id="rId40"/>
    <p:sldId id="476" r:id="rId41"/>
    <p:sldId id="324" r:id="rId42"/>
    <p:sldId id="27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yanendra Bajracharya" initials="GB" lastIdx="2" clrIdx="0">
    <p:extLst>
      <p:ext uri="{19B8F6BF-5375-455C-9EA6-DF929625EA0E}">
        <p15:presenceInfo xmlns:p15="http://schemas.microsoft.com/office/powerpoint/2012/main" userId="41b0956f47519ee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74" autoAdjust="0"/>
    <p:restoredTop sz="94660"/>
  </p:normalViewPr>
  <p:slideViewPr>
    <p:cSldViewPr snapToGrid="0">
      <p:cViewPr varScale="1">
        <p:scale>
          <a:sx n="60" d="100"/>
          <a:sy n="60" d="100"/>
        </p:scale>
        <p:origin x="74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88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04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1846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(महल ३५ </a:t>
            </a:r>
            <a:r>
              <a:rPr lang="ne-NP" b="1" spc="-40">
                <a:solidFill>
                  <a:srgbClr val="002060"/>
                </a:solidFill>
                <a:cs typeface="Kalimati" pitchFamily="2"/>
              </a:rPr>
              <a:t>देखि ३७)</a:t>
            </a:r>
            <a:endParaRPr lang="ne-NP" b="1" spc="-40" dirty="0">
              <a:solidFill>
                <a:srgbClr val="002060"/>
              </a:solidFill>
              <a:cs typeface="Kalimati" pitchFamily="2"/>
            </a:endParaRP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आर्थिक क्रियाकलाप सम्बन्धी विवरण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96E1D7C-1AD9-4E49-A5B8-0F0889B74CA5}"/>
              </a:ext>
            </a:extLst>
          </p:cNvPr>
          <p:cNvCxnSpPr/>
          <p:nvPr/>
        </p:nvCxnSpPr>
        <p:spPr>
          <a:xfrm>
            <a:off x="0" y="616691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896472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१२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44" y="3429000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679" y="654517"/>
            <a:ext cx="6549457" cy="5319322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" y="2220292"/>
            <a:ext cx="3027681" cy="1599862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बिषय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1356" y="2178253"/>
            <a:ext cx="567141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(महल ३५ देखि ३७)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संस्थागत क्षेत्र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 नगर्नुको कारण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खोजी वा उपलब्धता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ne-NP" sz="2400" b="1" dirty="0">
              <a:solidFill>
                <a:srgbClr val="002060"/>
              </a:solidFill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उत्तरदाताको नाम र क्रमसंख्या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3605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172720" y="741681"/>
            <a:ext cx="11846560" cy="5151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ne-NP" sz="2800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सन्दर्भ सामग्री</a:t>
            </a:r>
            <a:endParaRPr lang="en-US" sz="28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Fontasy Himali" panose="04020500000000000000" pitchFamily="82" charset="0"/>
              </a:rPr>
              <a:t>3</a:t>
            </a:r>
            <a:endParaRPr lang="ne-NP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D6B55A-70E6-4828-B4C3-FA4B5F22F7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28" t="14264" r="30145" b="26666"/>
          <a:stretch/>
        </p:blipFill>
        <p:spPr>
          <a:xfrm>
            <a:off x="4632772" y="2766838"/>
            <a:ext cx="2926456" cy="34847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5C5B36-708A-4278-A168-07CEABC17D46}"/>
              </a:ext>
            </a:extLst>
          </p:cNvPr>
          <p:cNvSpPr txBox="1"/>
          <p:nvPr/>
        </p:nvSpPr>
        <p:spPr>
          <a:xfrm>
            <a:off x="2424223" y="1603428"/>
            <a:ext cx="7107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anose="00000400000000000000" pitchFamily="2"/>
              </a:rPr>
              <a:t>गणना पुस्तिकाको अनुच्छेद १२.६९ देखि १२.९३ सम्म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FCD698-0C19-486A-9438-8DBA924676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02" t="23648" r="28663" b="8842"/>
          <a:stretch/>
        </p:blipFill>
        <p:spPr>
          <a:xfrm>
            <a:off x="825741" y="2671370"/>
            <a:ext cx="3589665" cy="32429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6FFEAA-D10C-47C5-97E0-7ACD6B8636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460" t="26666" r="42098" b="7602"/>
          <a:stretch/>
        </p:blipFill>
        <p:spPr>
          <a:xfrm>
            <a:off x="8439802" y="2671370"/>
            <a:ext cx="3022095" cy="379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4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159172" y="782112"/>
            <a:ext cx="93345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व्यक्तिगत विवरणः</a:t>
            </a:r>
            <a:r>
              <a:rPr lang="en-US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महल ३५ </a:t>
            </a:r>
            <a:r>
              <a:rPr lang="en-US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- </a:t>
            </a:r>
            <a:r>
              <a:rPr lang="ne-NP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३७ सम्म </a:t>
            </a: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8BBC16-054C-4E10-B7B7-7E1798D221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65" t="11911"/>
          <a:stretch/>
        </p:blipFill>
        <p:spPr>
          <a:xfrm>
            <a:off x="1283664" y="1417776"/>
            <a:ext cx="9239031" cy="535894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47F239B-F78E-4119-BC9D-A2E7EA365CFD}"/>
              </a:ext>
            </a:extLst>
          </p:cNvPr>
          <p:cNvSpPr/>
          <p:nvPr/>
        </p:nvSpPr>
        <p:spPr>
          <a:xfrm>
            <a:off x="1283664" y="1417776"/>
            <a:ext cx="9210007" cy="51976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535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435100" y="758413"/>
            <a:ext cx="97282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संस्थागत क्षेत्र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(महल ३५)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4092C3-62BD-4761-B5FB-D06D4545B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02" y="1589660"/>
            <a:ext cx="3937000" cy="5023793"/>
          </a:xfrm>
          <a:prstGeom prst="rect">
            <a:avLst/>
          </a:prstGeom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55686DE1-44C4-42DE-B031-217F2DDB9AB6}"/>
              </a:ext>
            </a:extLst>
          </p:cNvPr>
          <p:cNvSpPr txBox="1">
            <a:spLocks/>
          </p:cNvSpPr>
          <p:nvPr/>
        </p:nvSpPr>
        <p:spPr>
          <a:xfrm>
            <a:off x="4210487" y="2355109"/>
            <a:ext cx="4667693" cy="576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sz="2400" b="1" dirty="0">
                <a:cs typeface="Kalimati" panose="00000400000000000000" pitchFamily="2"/>
              </a:rPr>
              <a:t>कुन संस्थागत क्षेत्र </a:t>
            </a:r>
            <a:r>
              <a:rPr lang="en-US" sz="2400" b="1" dirty="0">
                <a:cs typeface="Kalimati" panose="00000400000000000000" pitchFamily="2"/>
              </a:rPr>
              <a:t>?</a:t>
            </a:r>
            <a:endParaRPr lang="ne-NP" b="1" dirty="0">
              <a:cs typeface="Kalimati" panose="00000400000000000000" pitchFamily="2"/>
            </a:endParaRPr>
          </a:p>
        </p:txBody>
      </p:sp>
      <p:sp>
        <p:nvSpPr>
          <p:cNvPr id="2" name="Arrow: Left-Right-Up 1">
            <a:extLst>
              <a:ext uri="{FF2B5EF4-FFF2-40B4-BE49-F238E27FC236}">
                <a16:creationId xmlns:a16="http://schemas.microsoft.com/office/drawing/2014/main" id="{F5816543-1214-41EA-9EC5-BC8CE7F75AFA}"/>
              </a:ext>
            </a:extLst>
          </p:cNvPr>
          <p:cNvSpPr/>
          <p:nvPr/>
        </p:nvSpPr>
        <p:spPr>
          <a:xfrm>
            <a:off x="5687109" y="2984330"/>
            <a:ext cx="1606831" cy="2810414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40198FC7-5AB9-4C93-87F5-94CAC703F310}"/>
              </a:ext>
            </a:extLst>
          </p:cNvPr>
          <p:cNvSpPr txBox="1">
            <a:spLocks/>
          </p:cNvSpPr>
          <p:nvPr/>
        </p:nvSpPr>
        <p:spPr>
          <a:xfrm>
            <a:off x="4199860" y="6005632"/>
            <a:ext cx="4795284" cy="576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sz="2400" b="1" dirty="0">
                <a:cs typeface="Kalimati" panose="00000400000000000000" pitchFamily="2"/>
              </a:rPr>
              <a:t>महल ३३ मा उल्लेख भएको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312D1E-8F14-4800-8E80-D2056789DF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439" t="13994" r="42911" b="6931"/>
          <a:stretch/>
        </p:blipFill>
        <p:spPr>
          <a:xfrm>
            <a:off x="9526775" y="1079293"/>
            <a:ext cx="2570686" cy="544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53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463092" y="948898"/>
            <a:ext cx="97282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संस्थागत क्षेत्र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(महल ३५)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78619" y="1819342"/>
            <a:ext cx="7850016" cy="410933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कामको संस्थागत क्षेत्र राष्ट्रिय जनगणना २०७८ मा पहिलो पटक राखिएको छ । </a:t>
            </a:r>
            <a:endParaRPr lang="en-US" sz="2400" dirty="0">
              <a:latin typeface="KALAKAR-38" pitchFamily="2" charset="0"/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आर्थिक काममा संलग्न रहेका व्यक्तिहरूको कार्यको संस्थागत क्षेत्र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(Institutional Sector)</a:t>
            </a:r>
            <a:r>
              <a:rPr lang="ne-N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को विवरण राष्ट्रिय लेखा अनुमान तथा सुधारको लागि उपयोगी मानिएको छ । </a:t>
            </a:r>
            <a:endParaRPr lang="en-US" sz="2400" dirty="0">
              <a:latin typeface="KALAKAR-38" pitchFamily="2" charset="0"/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यसबाट आर्थिक काममा संलग्न </a:t>
            </a:r>
            <a:r>
              <a:rPr lang="ne-NP" sz="2400" b="1" dirty="0">
                <a:latin typeface="KALAKAR-38" pitchFamily="2" charset="0"/>
                <a:cs typeface="Kalimati" panose="00000400000000000000" pitchFamily="2"/>
              </a:rPr>
              <a:t>महिलाहरूको तथा विभिन्न समुदायका व्यक्तिहरूको अध्ययन र अनुसन्धान </a:t>
            </a: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गर्न समेत मद्दत मिल्नेछ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4092C3-62BD-4761-B5FB-D06D4545B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657" y="1741148"/>
            <a:ext cx="3184976" cy="457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004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802284"/>
            <a:ext cx="1214628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6592186" y="1547381"/>
            <a:ext cx="290268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 प्रश्नमा महल ३३ मा उल्लेखित आर्थिक काममा संलग्न रहेका व्यक्तिहरूले काम गरेको स्थानको संस्थागत क्षेत्र </a:t>
            </a:r>
            <a:r>
              <a:rPr lang="en-US" sz="2400" dirty="0">
                <a:latin typeface="Times New Roman" panose="02020603050405020304" pitchFamily="18" charset="0"/>
                <a:cs typeface="Kalimati" panose="00000400000000000000" pitchFamily="2"/>
              </a:rPr>
              <a:t>(Institutional Sector) 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बारेमा सोधिएको छ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BC8858-8985-42E9-8A39-23FB5E2B1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13" y="1654492"/>
            <a:ext cx="3875021" cy="49447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7D9350-969A-4460-A9A1-94F7B162C2FD}"/>
              </a:ext>
            </a:extLst>
          </p:cNvPr>
          <p:cNvSpPr txBox="1"/>
          <p:nvPr/>
        </p:nvSpPr>
        <p:spPr>
          <a:xfrm>
            <a:off x="297363" y="1925104"/>
            <a:ext cx="191653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जनगणनाको लागि व्यक्तिले गरेको आर्थिक कामलाई सँगैको चित्र अनुसार पाँच क्षेत्रमा वर्गीकरण गरिएको छ ।</a:t>
            </a:r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C25F8C-5CB0-48BB-9ADE-AB6451F2CD9F}"/>
              </a:ext>
            </a:extLst>
          </p:cNvPr>
          <p:cNvCxnSpPr>
            <a:cxnSpLocks/>
          </p:cNvCxnSpPr>
          <p:nvPr/>
        </p:nvCxnSpPr>
        <p:spPr>
          <a:xfrm>
            <a:off x="6340551" y="1547381"/>
            <a:ext cx="0" cy="5385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1F9D389-800E-40A9-B39E-726470134CF6}"/>
              </a:ext>
            </a:extLst>
          </p:cNvPr>
          <p:cNvCxnSpPr>
            <a:cxnSpLocks/>
          </p:cNvCxnSpPr>
          <p:nvPr/>
        </p:nvCxnSpPr>
        <p:spPr>
          <a:xfrm flipV="1">
            <a:off x="45720" y="1516576"/>
            <a:ext cx="12100560" cy="8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F80A6D0-A8A7-4B31-A5A4-B15FB6B277E6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B2E5DE-C03B-4069-BB12-0BF856B23A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439" t="13994" r="42911" b="6931"/>
          <a:stretch/>
        </p:blipFill>
        <p:spPr>
          <a:xfrm>
            <a:off x="9852287" y="1622678"/>
            <a:ext cx="2160111" cy="475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69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4779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363893" y="1298103"/>
            <a:ext cx="7891106" cy="523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e-NP" sz="22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सरकारी (कोड </a:t>
            </a:r>
            <a:r>
              <a:rPr lang="en-US" sz="22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1</a:t>
            </a:r>
            <a:r>
              <a:rPr lang="ne-NP" sz="22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)</a:t>
            </a:r>
            <a:endParaRPr lang="en-US" sz="2200" b="1" u="sng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आम नागरिकहरूलाई सेवा प्रदान गर्ने संघीय</a:t>
            </a:r>
            <a:r>
              <a:rPr lang="en-US" sz="2200" dirty="0">
                <a:cs typeface="Kalimati" panose="00000400000000000000" pitchFamily="2"/>
              </a:rPr>
              <a:t>, </a:t>
            </a:r>
            <a:r>
              <a:rPr lang="ne-NP" sz="2200" dirty="0">
                <a:cs typeface="Kalimati" panose="00000400000000000000" pitchFamily="2"/>
              </a:rPr>
              <a:t>प्रादेशिक र स्थानीय तह अन्तर्गतका सबै सरकारी निकायमा काम गर्ने व्यक्तिलाई सरकारी क्षेत्रमा राखिएको छ । यसमा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काम गर्ने</a:t>
            </a:r>
            <a:r>
              <a:rPr lang="ne-NP" sz="2200" dirty="0">
                <a:cs typeface="Kalimati" panose="00000400000000000000" pitchFamily="2"/>
              </a:rPr>
              <a:t> कामदार</a:t>
            </a:r>
            <a:r>
              <a:rPr lang="en-US" sz="2200" dirty="0">
                <a:cs typeface="Kalimati" panose="00000400000000000000" pitchFamily="2"/>
              </a:rPr>
              <a:t>÷</a:t>
            </a:r>
            <a:r>
              <a:rPr lang="ne-NP" sz="2200" dirty="0">
                <a:cs typeface="Kalimati" panose="00000400000000000000" pitchFamily="2"/>
              </a:rPr>
              <a:t>प्रतिनिधिलाई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सरकारबाट तलब भत्ता दिइएको</a:t>
            </a:r>
            <a:r>
              <a:rPr lang="ne-NP" sz="2200" b="1" dirty="0">
                <a:cs typeface="Kalimati" panose="00000400000000000000" pitchFamily="2"/>
              </a:rPr>
              <a:t> </a:t>
            </a:r>
            <a:r>
              <a:rPr lang="ne-NP" sz="2200" dirty="0">
                <a:cs typeface="Kalimati" panose="00000400000000000000" pitchFamily="2"/>
              </a:rPr>
              <a:t>हुन्छ । सरकारी क्षेत्र अन्तर्गत निम्न क्षेत्रका निकायहरू पर्दछन् ।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१. केन्द्रीय सरकार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२. प्रदेश सरकार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३. स्थानीय सरकार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४. सरकारको नियन्त्रण र स्वामित्वमा रहेको गैर नाफामूलक संस्था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874BF08-2A67-480C-B649-2767600B71C5}"/>
              </a:ext>
            </a:extLst>
          </p:cNvPr>
          <p:cNvSpPr txBox="1">
            <a:spLocks/>
          </p:cNvSpPr>
          <p:nvPr/>
        </p:nvSpPr>
        <p:spPr>
          <a:xfrm>
            <a:off x="22860" y="722039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68010F-9C23-4DE2-A7E4-5D8BFEE39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0" y="1488564"/>
            <a:ext cx="3937000" cy="49649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F6240F-7F20-4F94-81A0-514C3DA47139}"/>
              </a:ext>
            </a:extLst>
          </p:cNvPr>
          <p:cNvSpPr/>
          <p:nvPr/>
        </p:nvSpPr>
        <p:spPr>
          <a:xfrm>
            <a:off x="8478675" y="2972372"/>
            <a:ext cx="3489649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7E5EDF-E921-4A5A-8F80-4072A27EEE0B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54875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80753" y="1733302"/>
            <a:ext cx="11834037" cy="2918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ne-NP" sz="24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सरकारी (कोड </a:t>
            </a:r>
            <a:r>
              <a:rPr lang="en-US" sz="24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1</a:t>
            </a:r>
            <a:r>
              <a:rPr lang="ne-NP" sz="24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)</a:t>
            </a:r>
            <a:endParaRPr lang="en-US" sz="2400" b="1" u="sng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उदाहरणः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न्यायपालिका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व्यवस्थापिका र कार्यपालिका अन्तरगतका सबै तहका एकाइहरू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संवैधानिक आयोग र निकायहरू आदि यसमा पर्दछन् ।प्रदेश तथा स्थानीय तहमा कार्यरत सबै सरकारी अन्तर्गत पर्दछन्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3FDB906B-6961-47E9-8E38-3904F5554C6E}"/>
              </a:ext>
            </a:extLst>
          </p:cNvPr>
          <p:cNvSpPr txBox="1">
            <a:spLocks/>
          </p:cNvSpPr>
          <p:nvPr/>
        </p:nvSpPr>
        <p:spPr>
          <a:xfrm>
            <a:off x="0" y="1029644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A1519400-A464-495C-B652-DA970940C7A6}"/>
              </a:ext>
            </a:extLst>
          </p:cNvPr>
          <p:cNvSpPr txBox="1">
            <a:spLocks/>
          </p:cNvSpPr>
          <p:nvPr/>
        </p:nvSpPr>
        <p:spPr>
          <a:xfrm>
            <a:off x="261256" y="4836899"/>
            <a:ext cx="11547567" cy="16007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नोटः</a:t>
            </a: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 नेपाल सरकारको पूर्ण स्वामित्वको नेपाल राष्ट्र बैंकमा कार्यरत कर्मचारीको हकमा संस्थागत क्षेत्र वित्तीय संस्था हुन्छ, सरकारी अन्तर्गत लेख्नुहुदैन । त्यसैगरी नाफा कमाउने उद्देश्यले स्थापित संस्थानहरू पनि सरकारी अन्तर्गत लेख्नुहुदैन 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BD7F5A-D5FD-4E6B-BDD3-E1D1199084AA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30471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00045" y="1570678"/>
            <a:ext cx="8054910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वित्तीय संस्था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वित्तीय मध्यस्थता गर्ने वा वित्तीय क्रियाकलाप गर्ने वा वित्तीय सेवा उत्पादन गर्ने </a:t>
            </a:r>
            <a:r>
              <a:rPr lang="ne-NP" sz="2400" dirty="0">
                <a:cs typeface="Kalimati" panose="00000400000000000000" pitchFamily="2"/>
              </a:rPr>
              <a:t>व्यवसायिक उद्देश्यले सञ्चालित सबै वित्तीय सार्वजनिक संस्थानहरू जस्तैः नेपाल राष्ट्र बैंक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सरकारी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निजी क्षेत्रका बैंकहरू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फाइनान्स कम्पनीहरू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बीमा कम्पनीहरू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नागरिक लगानी कोष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, </a:t>
            </a: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कर्मचारी संचय कोष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मुद्रा सटही तथा ट्रान्सफर गर्ने संस्थाहरू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बचत तथा ऋण वा बित्तीय कारोबार गर्ने सहकारी संस्थाहरू आदिमा काम गर्ने सबैलाई यस अन्तर्गत राख्नु पर्दछ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2FD24A61-A87C-4C7E-937E-F550F1819337}"/>
              </a:ext>
            </a:extLst>
          </p:cNvPr>
          <p:cNvSpPr txBox="1">
            <a:spLocks/>
          </p:cNvSpPr>
          <p:nvPr/>
        </p:nvSpPr>
        <p:spPr>
          <a:xfrm>
            <a:off x="0" y="838250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FDB425-895B-49A9-8EA5-90016D4FC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8221" y="1865635"/>
            <a:ext cx="3703734" cy="457199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67A873-EE0A-4FEA-89F7-E2B51661973A}"/>
              </a:ext>
            </a:extLst>
          </p:cNvPr>
          <p:cNvSpPr/>
          <p:nvPr/>
        </p:nvSpPr>
        <p:spPr>
          <a:xfrm>
            <a:off x="8526450" y="3573624"/>
            <a:ext cx="3489649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25ADF8-C1BE-415D-A0C8-0F4F53008E9D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21449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45720" y="1523398"/>
            <a:ext cx="816356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गैर वित्तीय संस्था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व्यवसायिक रुपमा गैर वित्तीय वस्तु वा सेवा उत्पादन गर्ने उद्देश्यले स्थापना भएका सबै प्रकारका संगठित संस्थाहरू वा प्रतिष्ठानहरू गैर वित्तीय संस्था अन्तर्गत पर्दछन्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वित्तीय संस्था बाहेकका सबै नाफा कमाउने उद्देश्यले सञ्चालित वा प्रचलित बजार मुल्यका वस्तु वा सेवाको उत्पादन गर्ने निजी तथा सरकारी संस्थाहरू गैर वित्तीय संस्था अन्तर्गत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जस्तैः कल कारखाना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निजी स्कुल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अस्पताल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होटल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आदि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0365C2F-5404-430F-89F5-59991577B7CB}"/>
              </a:ext>
            </a:extLst>
          </p:cNvPr>
          <p:cNvSpPr txBox="1">
            <a:spLocks/>
          </p:cNvSpPr>
          <p:nvPr/>
        </p:nvSpPr>
        <p:spPr>
          <a:xfrm>
            <a:off x="0" y="826676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A4B9B-18D7-4CBC-BDA7-DD16B02D9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864" y="1865635"/>
            <a:ext cx="3657047" cy="45719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70EC92-B21D-4DF7-A741-3985CD8AA239}"/>
              </a:ext>
            </a:extLst>
          </p:cNvPr>
          <p:cNvSpPr/>
          <p:nvPr/>
        </p:nvSpPr>
        <p:spPr>
          <a:xfrm>
            <a:off x="8601929" y="3862284"/>
            <a:ext cx="3489649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DF2453-046B-490C-B245-B809797C1A6D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906109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27592" y="1536580"/>
            <a:ext cx="12018688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गैर वित्तीय संस्था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 अन्तर्गत निम्न प्रकारका संस्थाहरू पर्दछन्</a:t>
            </a:r>
            <a:r>
              <a:rPr lang="en-US" sz="2400" dirty="0">
                <a:cs typeface="Kalimati" panose="00000400000000000000" pitchFamily="2"/>
              </a:rPr>
              <a:t>:–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गैर वित्तीय सार्वजनिक संस्थानः </a:t>
            </a:r>
            <a:r>
              <a:rPr lang="ne-NP" sz="2400" dirty="0">
                <a:cs typeface="Kalimati" panose="00000400000000000000" pitchFamily="2"/>
              </a:rPr>
              <a:t>नेपाल आयल निगम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नेपाल टेलिकम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खाद्य संस्थान आदि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गैर वित्तीय निजी संस्थाः </a:t>
            </a:r>
            <a:r>
              <a:rPr lang="ne-NP" sz="2400" dirty="0">
                <a:cs typeface="Kalimati" panose="00000400000000000000" pitchFamily="2"/>
              </a:rPr>
              <a:t>उद्योग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निजी विद्यालय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अस्पताल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होटल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यातायात दर्ता गरी कामदार राखी व्यावसयिक रुपले सञ्चालन गरेका अन्य व्यापार व्यवसायहरू (रेष्टुरेन्ट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थोक तथा खुद्रा व्यापार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व्यावसायिक कृषि) आदि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गैर वित्तीय विदेशी स्वामित्वको संस्थाः </a:t>
            </a:r>
            <a:r>
              <a:rPr lang="ne-NP" sz="2400" dirty="0">
                <a:cs typeface="Kalimati" panose="00000400000000000000" pitchFamily="2"/>
              </a:rPr>
              <a:t>वैदेशिक लगानीका उद्योग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व्यापार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अन्य संस्थाहरू आदि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उत्पादनमूलक सहकारी संस्थाहरूः </a:t>
            </a:r>
            <a:r>
              <a:rPr lang="ne-NP" sz="2400" dirty="0">
                <a:cs typeface="Kalimati" panose="00000400000000000000" pitchFamily="2"/>
              </a:rPr>
              <a:t>दुग्ध उत्पादन सहकारी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कृषि सहकारी संस्था आदि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5481C03-1164-4661-B6ED-F0720E7ADE93}"/>
              </a:ext>
            </a:extLst>
          </p:cNvPr>
          <p:cNvSpPr txBox="1">
            <a:spLocks/>
          </p:cNvSpPr>
          <p:nvPr/>
        </p:nvSpPr>
        <p:spPr>
          <a:xfrm>
            <a:off x="0" y="891419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7744E3-C00F-4697-9210-CF3282C6CA78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775476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70750" y="1360720"/>
            <a:ext cx="917530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नाफा नकमाउने संस्था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नाफा नकमाउने उद्देश्यले वस्तु तथा सेवाको उत्पादन गर्न संगठित रुपमा स्थापित विभिन्न गैरसरकारी संघसंस्थाहरू यस अन्तर्गत पर्दछन्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यस्ता संघ संस्थाहरू बजारमुखी हुदैनन् र यिनको प्रमुख उद्देश्य (१) सरकारलाई सहयोग पुर्याउने</a:t>
            </a:r>
            <a:r>
              <a:rPr lang="en-US" sz="2400" dirty="0">
                <a:cs typeface="Kalimati" panose="00000400000000000000" pitchFamily="2"/>
              </a:rPr>
              <a:t>, (</a:t>
            </a:r>
            <a:r>
              <a:rPr lang="ne-NP" sz="2400" dirty="0">
                <a:cs typeface="Kalimati" panose="00000400000000000000" pitchFamily="2"/>
              </a:rPr>
              <a:t>२) व्यवसायिक क्षेत्रलाई सहयोग पुर्याउने र (३) 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घरपरिवार तथा समूदायलाई सेवा पुर्याउने हुन्छ </a:t>
            </a:r>
            <a:r>
              <a:rPr lang="ne-NP" sz="2400" dirty="0">
                <a:cs typeface="Kalimati" panose="00000400000000000000" pitchFamily="2"/>
              </a:rPr>
              <a:t>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यी मध्ये घरपरिवार तथा समुदायलाई सेवा पुर्याउने संस्थाहरुलाई मात्र जनगणना प्रयोजनको लागि नाफा नकमाउने संस्था मानी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।जस्तैः </a:t>
            </a:r>
            <a:r>
              <a:rPr lang="en-US" sz="2400" dirty="0">
                <a:cs typeface="Kalimati" panose="00000400000000000000" pitchFamily="2"/>
              </a:rPr>
              <a:t>NGO </a:t>
            </a:r>
            <a:r>
              <a:rPr lang="ne-NP" sz="2400" dirty="0">
                <a:cs typeface="Kalimati" panose="00000400000000000000" pitchFamily="2"/>
              </a:rPr>
              <a:t>तथा </a:t>
            </a:r>
            <a:r>
              <a:rPr lang="en-US" sz="2400" dirty="0">
                <a:cs typeface="Kalimati" panose="00000400000000000000" pitchFamily="2"/>
              </a:rPr>
              <a:t>INGO, </a:t>
            </a:r>
            <a:r>
              <a:rPr lang="ne-NP" sz="2400" dirty="0">
                <a:cs typeface="Kalimati" panose="00000400000000000000" pitchFamily="2"/>
              </a:rPr>
              <a:t>पेशागत संघसंस्थाहरू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4854A86-E066-46AD-9FDA-D03C183BA72E}"/>
              </a:ext>
            </a:extLst>
          </p:cNvPr>
          <p:cNvSpPr txBox="1">
            <a:spLocks/>
          </p:cNvSpPr>
          <p:nvPr/>
        </p:nvSpPr>
        <p:spPr>
          <a:xfrm>
            <a:off x="0" y="654517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43101A-8D7C-4622-9473-6F9222ED2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958" y="1865635"/>
            <a:ext cx="2870422" cy="45719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DAE850-598F-458E-BB2A-911191B2158E}"/>
              </a:ext>
            </a:extLst>
          </p:cNvPr>
          <p:cNvSpPr/>
          <p:nvPr/>
        </p:nvSpPr>
        <p:spPr>
          <a:xfrm>
            <a:off x="9370463" y="4198192"/>
            <a:ext cx="2544263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F4A53A-818A-42F6-B9B5-EB3D387B60DD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1228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292100" y="2047788"/>
            <a:ext cx="11320780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नाफा नकमाउने संस्था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सरकारलाई सहयोग पुर्याउने नाफा नकमाउने संस्थाहरुलाई सरकारी अन्तर्गत कोड </a:t>
            </a:r>
            <a:r>
              <a:rPr lang="en-US" sz="2400" dirty="0"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र व्यवसायिक क्षेत्रलाई सहयोग पुर्याउने नाफा नकमाउने संस्थालाई वित्तीय वा गैर वित्तीय संस्था अन्तर्गत राखी सम्बन्धित कोड (कोड </a:t>
            </a:r>
            <a:r>
              <a:rPr lang="en-US" sz="2400" dirty="0">
                <a:cs typeface="Kalimati" panose="00000400000000000000" pitchFamily="2"/>
              </a:rPr>
              <a:t>2</a:t>
            </a:r>
            <a:r>
              <a:rPr lang="ne-NP" sz="2400" dirty="0">
                <a:cs typeface="Kalimati" panose="00000400000000000000" pitchFamily="2"/>
              </a:rPr>
              <a:t> वा कोड </a:t>
            </a:r>
            <a:r>
              <a:rPr lang="en-US" sz="2400" dirty="0"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) 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जस्तैः त्रिभुवन विश्व विद्यालयको लागि कोड </a:t>
            </a:r>
            <a:r>
              <a:rPr lang="en-US" sz="2400" dirty="0">
                <a:cs typeface="Kalimati" panose="00000400000000000000" pitchFamily="2"/>
              </a:rPr>
              <a:t>1, </a:t>
            </a:r>
            <a:r>
              <a:rPr lang="ne-NP" sz="2400" dirty="0">
                <a:cs typeface="Kalimati" panose="00000400000000000000" pitchFamily="2"/>
              </a:rPr>
              <a:t>उद्योग वाणिज्य महासंघको लागि कोड </a:t>
            </a:r>
            <a:r>
              <a:rPr lang="en-US" sz="2400" dirty="0"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भने परिवार नियोजन संघको लागि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648DB26-4C30-4C01-A330-B35840BF1020}"/>
              </a:ext>
            </a:extLst>
          </p:cNvPr>
          <p:cNvSpPr txBox="1">
            <a:spLocks/>
          </p:cNvSpPr>
          <p:nvPr/>
        </p:nvSpPr>
        <p:spPr>
          <a:xfrm>
            <a:off x="0" y="1029644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43E504-3DF0-44B3-B486-26FC0FC6C079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13610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24048" y="1115302"/>
            <a:ext cx="8881729" cy="5636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200" b="1" u="sng" dirty="0">
                <a:cs typeface="Kalimati" panose="00000400000000000000" pitchFamily="2"/>
              </a:rPr>
              <a:t>घरायसी क्षेत्र (कोड </a:t>
            </a:r>
            <a:r>
              <a:rPr lang="en-US" sz="2200" b="1" u="sng" dirty="0">
                <a:cs typeface="Kalimati" panose="00000400000000000000" pitchFamily="2"/>
              </a:rPr>
              <a:t>5</a:t>
            </a:r>
            <a:r>
              <a:rPr lang="ne-NP" sz="2200" b="1" u="sng" dirty="0">
                <a:cs typeface="Kalimati" panose="00000400000000000000" pitchFamily="2"/>
              </a:rPr>
              <a:t> ) </a:t>
            </a:r>
            <a:endParaRPr lang="en-US" sz="2200" b="1" u="sng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anose="00000400000000000000" pitchFamily="2"/>
              </a:rPr>
              <a:t>व्यक्ति वा व्यक्तिहरू मिलेर असंगठित रुपमा घरपरिवारले सञ्चालन गरेका सबै प्रकारका आर्थिक क्रियाकलापहरू (वस्तु तथा सेवाको उत्पादन) यस अन्तर्गत पर्दछन् । </a:t>
            </a:r>
            <a:endParaRPr lang="en-US" sz="22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anose="00000400000000000000" pitchFamily="2"/>
              </a:rPr>
              <a:t>घरपरिवारले सञ्चालन गरेको यस्ता आर्थिक क्रियाकलापमा आफ्नै घर परिवारको मात्र सदस्यहरू संलग्न भएका वा आफ्नो घरपरिवारको सदस्यको अतिरिक्त अर्को घरपरिवारका सदस्य पनि समावेश भई काम गरेका हुन सक्दछन् । </a:t>
            </a:r>
            <a:endParaRPr lang="en-US" sz="22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घरपरिवारले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कुनै निकायमा दर्ता गरी </a:t>
            </a:r>
            <a:r>
              <a:rPr lang="ne-NP" sz="2200" dirty="0">
                <a:cs typeface="Kalimati" panose="00000400000000000000" pitchFamily="2"/>
              </a:rPr>
              <a:t>कामदारहरू राखेर संस्थागत</a:t>
            </a:r>
            <a:r>
              <a:rPr lang="en-US" sz="2200" dirty="0">
                <a:cs typeface="Kalimati" panose="00000400000000000000" pitchFamily="2"/>
              </a:rPr>
              <a:t>÷</a:t>
            </a:r>
            <a:r>
              <a:rPr lang="ne-NP" sz="2200" dirty="0">
                <a:cs typeface="Kalimati" panose="00000400000000000000" pitchFamily="2"/>
              </a:rPr>
              <a:t>संगठित रुपमा सञ्चालन गरेको भएमा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घरायसी क्षेत्रमा पर्दैन</a:t>
            </a:r>
            <a:r>
              <a:rPr lang="en-US" sz="2200" dirty="0">
                <a:cs typeface="Kalimati" panose="00000400000000000000" pitchFamily="2"/>
              </a:rPr>
              <a:t>, </a:t>
            </a:r>
            <a:r>
              <a:rPr lang="ne-NP" sz="2200" dirty="0">
                <a:cs typeface="Kalimati" panose="00000400000000000000" pitchFamily="2"/>
              </a:rPr>
              <a:t>ती क्रियाकलापहरूको प्रकृति हेरी वित्तीय वा गैरवित्तीय संस्था अन्तर्गत पर्दछन् ।	</a:t>
            </a:r>
            <a:endParaRPr lang="en-US" sz="2200" dirty="0"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70E00B8-496F-41D2-8EF6-77452A82EE3A}"/>
              </a:ext>
            </a:extLst>
          </p:cNvPr>
          <p:cNvSpPr txBox="1">
            <a:spLocks/>
          </p:cNvSpPr>
          <p:nvPr/>
        </p:nvSpPr>
        <p:spPr>
          <a:xfrm>
            <a:off x="0" y="623482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8C9066-3A89-45D6-97DB-9B5179FB7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692" y="1865635"/>
            <a:ext cx="2949409" cy="45719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00FB9CF-58EC-46AC-BB93-E14BD6469C0F}"/>
              </a:ext>
            </a:extLst>
          </p:cNvPr>
          <p:cNvSpPr/>
          <p:nvPr/>
        </p:nvSpPr>
        <p:spPr>
          <a:xfrm>
            <a:off x="9249315" y="4552760"/>
            <a:ext cx="2818637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5FBABE-5E95-4D96-B8D0-275471B014A9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98662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1063121"/>
            <a:ext cx="121920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r>
              <a:rPr lang="ne-NP" sz="3200" dirty="0">
                <a:latin typeface="KALAKAR-38" pitchFamily="2" charset="0"/>
                <a:cs typeface="Kalimati" panose="00000400000000000000" pitchFamily="2"/>
              </a:rPr>
              <a:t>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515353" y="1639185"/>
            <a:ext cx="1092200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घरायसी क्षेत्र (कोड </a:t>
            </a:r>
            <a:r>
              <a:rPr lang="en-US" sz="2400" b="1" u="sng" dirty="0">
                <a:cs typeface="Kalimati" panose="00000400000000000000" pitchFamily="2"/>
              </a:rPr>
              <a:t>5</a:t>
            </a:r>
            <a:r>
              <a:rPr lang="ne-NP" sz="2400" b="1" u="sng" dirty="0">
                <a:cs typeface="Kalimati" panose="00000400000000000000" pitchFamily="2"/>
              </a:rPr>
              <a:t> ) 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उदाहरणः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घरपरिवारले पारिवारिक रुपमा सञ्चालन गरेको कृषि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मत्स्य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पशुपालन तथा वन वनेलोका क्रियाकलापहरू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अनौपचारिक र असंगठित रुपमा व्यक्ति तथा घरपरिवारले सञ्चालन गर्ने पारिवारिक उद्योग व्यवसाय आदि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स्वतन्त्र रुपमा कामगर्ने श्रमिकहरू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सडक किनारामा बिक्री वितरण गर्ने व्यवसायी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घरपरिवारले चलाएको कुनै दर्ता नभएको घरेलु उद्योगमा काम गर्ने कामदारहरूको हकमा भने यस अन्तर्गत नराखी गैर वित्तीय संस्था अन्तर्गत लेख्नुपर्दछ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66960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769135"/>
            <a:ext cx="12146280" cy="55162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व्यक्तिगत विवरण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: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महल ३६ 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-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३७</a:t>
            </a:r>
            <a:endParaRPr lang="ne-NP" sz="3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82740E-882A-4EFF-A654-3F65A914C9EA}"/>
              </a:ext>
            </a:extLst>
          </p:cNvPr>
          <p:cNvGrpSpPr/>
          <p:nvPr/>
        </p:nvGrpSpPr>
        <p:grpSpPr>
          <a:xfrm>
            <a:off x="8176439" y="1626776"/>
            <a:ext cx="3904368" cy="4686011"/>
            <a:chOff x="6204644" y="2062715"/>
            <a:chExt cx="4462031" cy="468601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F4C095-1964-4E1B-8FDB-593016063281}"/>
                </a:ext>
              </a:extLst>
            </p:cNvPr>
            <p:cNvSpPr/>
            <p:nvPr/>
          </p:nvSpPr>
          <p:spPr>
            <a:xfrm>
              <a:off x="6204644" y="2062715"/>
              <a:ext cx="4448287" cy="730829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00413F1-82C4-4B8C-B2AF-FB481E7F2E53}"/>
                </a:ext>
              </a:extLst>
            </p:cNvPr>
            <p:cNvGrpSpPr/>
            <p:nvPr/>
          </p:nvGrpSpPr>
          <p:grpSpPr>
            <a:xfrm>
              <a:off x="6215274" y="2062715"/>
              <a:ext cx="4451401" cy="4686011"/>
              <a:chOff x="5662379" y="2062715"/>
              <a:chExt cx="4451401" cy="4686011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A15694D0-7218-45CD-AC3A-62EFD880E6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47189" t="11807"/>
              <a:stretch/>
            </p:blipFill>
            <p:spPr>
              <a:xfrm>
                <a:off x="5662379" y="2062715"/>
                <a:ext cx="4448287" cy="4686011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E3D32C5-836A-49FE-A3FC-414CE532A606}"/>
                  </a:ext>
                </a:extLst>
              </p:cNvPr>
              <p:cNvSpPr/>
              <p:nvPr/>
            </p:nvSpPr>
            <p:spPr>
              <a:xfrm>
                <a:off x="5665493" y="2793544"/>
                <a:ext cx="4448287" cy="3821860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82CFB83-A6F3-4111-9B13-8DC3B0598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5" y="1608518"/>
            <a:ext cx="2861758" cy="493298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DFCEA01-6470-4C21-AB48-3E9DE8DD375E}"/>
              </a:ext>
            </a:extLst>
          </p:cNvPr>
          <p:cNvSpPr/>
          <p:nvPr/>
        </p:nvSpPr>
        <p:spPr>
          <a:xfrm>
            <a:off x="92101" y="2777045"/>
            <a:ext cx="2757425" cy="111033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9C3D1D86-F06E-43DE-AC6E-7C8CAD6C1CDF}"/>
              </a:ext>
            </a:extLst>
          </p:cNvPr>
          <p:cNvSpPr txBox="1">
            <a:spLocks/>
          </p:cNvSpPr>
          <p:nvPr/>
        </p:nvSpPr>
        <p:spPr>
          <a:xfrm>
            <a:off x="3317349" y="1674624"/>
            <a:ext cx="4667693" cy="4183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यी प्रश्नहरु कस्ता व्यक्तिलाई सोध्ने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?</a:t>
            </a:r>
          </a:p>
        </p:txBody>
      </p:sp>
      <p:sp>
        <p:nvSpPr>
          <p:cNvPr id="16" name="Arrow: Left-Right-Up 15">
            <a:extLst>
              <a:ext uri="{FF2B5EF4-FFF2-40B4-BE49-F238E27FC236}">
                <a16:creationId xmlns:a16="http://schemas.microsoft.com/office/drawing/2014/main" id="{3503D213-FE12-4A23-9DD8-2F8DC305787C}"/>
              </a:ext>
            </a:extLst>
          </p:cNvPr>
          <p:cNvSpPr/>
          <p:nvPr/>
        </p:nvSpPr>
        <p:spPr>
          <a:xfrm>
            <a:off x="4827176" y="2107108"/>
            <a:ext cx="994698" cy="595557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8F02D31F-863C-489E-BC08-6A7E3AD46978}"/>
              </a:ext>
            </a:extLst>
          </p:cNvPr>
          <p:cNvSpPr txBox="1">
            <a:spLocks/>
          </p:cNvSpPr>
          <p:nvPr/>
        </p:nvSpPr>
        <p:spPr>
          <a:xfrm>
            <a:off x="3062171" y="2838881"/>
            <a:ext cx="4795284" cy="5955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ne-NP" sz="2000" b="1" dirty="0">
                <a:cs typeface="Kalimati" panose="00000400000000000000" pitchFamily="2"/>
              </a:rPr>
              <a:t>महल ३१ </a:t>
            </a:r>
            <a:r>
              <a:rPr lang="ne-NP" sz="2000" dirty="0">
                <a:cs typeface="Kalimati" panose="00000400000000000000" pitchFamily="2"/>
              </a:rPr>
              <a:t>मा </a:t>
            </a:r>
            <a:r>
              <a:rPr lang="en-US" sz="2000" dirty="0">
                <a:cs typeface="Kalimati" panose="00000400000000000000" pitchFamily="2"/>
              </a:rPr>
              <a:t>1 </a:t>
            </a:r>
            <a:r>
              <a:rPr lang="ne-NP" sz="2000" dirty="0">
                <a:cs typeface="Kalimati" panose="00000400000000000000" pitchFamily="2"/>
              </a:rPr>
              <a:t>कोड हुनेलार्इ क्रमशः महल ३२, ३३, ३४, ३५</a:t>
            </a:r>
            <a:r>
              <a:rPr lang="en-US" sz="2000" dirty="0">
                <a:cs typeface="Kalimati" panose="00000400000000000000" pitchFamily="2"/>
              </a:rPr>
              <a:t> </a:t>
            </a:r>
            <a:r>
              <a:rPr lang="ne-NP" sz="2000" dirty="0">
                <a:cs typeface="Kalimati" panose="00000400000000000000" pitchFamily="2"/>
              </a:rPr>
              <a:t>मात्र सोध्ने ।</a:t>
            </a:r>
            <a:endParaRPr lang="ne-NP" sz="2000" b="1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000" b="1" dirty="0">
                <a:cs typeface="Kalimati" panose="00000400000000000000" pitchFamily="2"/>
              </a:rPr>
              <a:t>महल ३१ </a:t>
            </a:r>
            <a:r>
              <a:rPr lang="ne-NP" sz="2000" dirty="0">
                <a:cs typeface="Kalimati" panose="00000400000000000000" pitchFamily="2"/>
              </a:rPr>
              <a:t>मा </a:t>
            </a:r>
            <a:r>
              <a:rPr lang="en-US" sz="2000" dirty="0">
                <a:cs typeface="Kalimati" panose="00000400000000000000" pitchFamily="2"/>
              </a:rPr>
              <a:t>2</a:t>
            </a:r>
            <a:r>
              <a:rPr lang="ne-NP" sz="2000" dirty="0">
                <a:cs typeface="Kalimati" panose="00000400000000000000" pitchFamily="2"/>
              </a:rPr>
              <a:t> वा </a:t>
            </a:r>
            <a:r>
              <a:rPr lang="en-US" sz="2000" dirty="0">
                <a:cs typeface="Kalimati" panose="00000400000000000000" pitchFamily="2"/>
              </a:rPr>
              <a:t>3</a:t>
            </a:r>
            <a:r>
              <a:rPr lang="ne-NP" sz="2000" dirty="0">
                <a:cs typeface="Kalimati" panose="00000400000000000000" pitchFamily="2"/>
              </a:rPr>
              <a:t> कोड हुनेलार्इ क्रमशः महल ३२, ३३, ३४, ३५ हुँदै महल ३६ र ३७ पनि सोध्ने ।</a:t>
            </a:r>
          </a:p>
          <a:p>
            <a:pPr algn="just">
              <a:lnSpc>
                <a:spcPct val="150000"/>
              </a:lnSpc>
            </a:pPr>
            <a:r>
              <a:rPr lang="ne-NP" sz="2000" b="1" dirty="0">
                <a:cs typeface="Kalimati" panose="00000400000000000000" pitchFamily="2"/>
              </a:rPr>
              <a:t>महल ३१ मा </a:t>
            </a:r>
            <a:r>
              <a:rPr lang="en-US" sz="2000" dirty="0">
                <a:cs typeface="Kalimati" panose="00000400000000000000" pitchFamily="2"/>
              </a:rPr>
              <a:t>4</a:t>
            </a:r>
            <a:r>
              <a:rPr lang="ne-NP" sz="2000" dirty="0">
                <a:cs typeface="Kalimati" panose="00000400000000000000" pitchFamily="2"/>
              </a:rPr>
              <a:t> कोड हुनेलार्इ अरू नसोधी महल ३६ र ३७ मात्र सोध्ने ।</a:t>
            </a:r>
            <a:endParaRPr lang="ne-NP" sz="2000" b="1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26501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45720" y="654517"/>
            <a:ext cx="121920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आर्थिक काम नगर्नुको कारण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1053606"/>
            <a:ext cx="9155083" cy="545013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अवधिमा कुनै पनि आर्थिक काम नगरेका </a:t>
            </a:r>
            <a:r>
              <a:rPr lang="en-US" sz="2400" dirty="0">
                <a:cs typeface="Kalimati" panose="00000400000000000000" pitchFamily="2"/>
              </a:rPr>
              <a:t>(</a:t>
            </a:r>
            <a:r>
              <a:rPr lang="ne-NP" sz="2400" dirty="0">
                <a:cs typeface="Kalimati" panose="00000400000000000000" pitchFamily="2"/>
              </a:rPr>
              <a:t>महल ३१ मा कोड </a:t>
            </a:r>
            <a:r>
              <a:rPr lang="en-US" sz="2400" dirty="0"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हुने</a:t>
            </a:r>
            <a:r>
              <a:rPr lang="en-US" sz="2400" dirty="0">
                <a:cs typeface="Kalimati" panose="00000400000000000000" pitchFamily="2"/>
              </a:rPr>
              <a:t>)</a:t>
            </a:r>
            <a:r>
              <a:rPr lang="ne-NP" sz="2400" dirty="0">
                <a:cs typeface="Kalimati" panose="00000400000000000000" pitchFamily="2"/>
              </a:rPr>
              <a:t> लाई 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किन आर्थिक काम नगरेको </a:t>
            </a:r>
            <a:r>
              <a:rPr lang="ne-NP" sz="2400" dirty="0">
                <a:cs typeface="Kalimati" panose="00000400000000000000" pitchFamily="2"/>
              </a:rPr>
              <a:t>भनी सोधिन्छ भने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सो अवधिमा ६ महिनाभन्दा कम आर्थिक काम गरेकालाई 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किन कम काम गर्नु परेको हो </a:t>
            </a:r>
            <a:r>
              <a:rPr lang="ne-NP" sz="2400" dirty="0">
                <a:cs typeface="Kalimati" panose="00000400000000000000" pitchFamily="2"/>
              </a:rPr>
              <a:t>भनी सोधिन्छ । अर्थात महल ३१ मा </a:t>
            </a:r>
            <a:r>
              <a:rPr lang="en-US" sz="2400" dirty="0">
                <a:cs typeface="Kalimati" panose="00000400000000000000" pitchFamily="2"/>
              </a:rPr>
              <a:t>2, 3, 4</a:t>
            </a:r>
            <a:r>
              <a:rPr lang="ne-NP" sz="2400" dirty="0">
                <a:cs typeface="Kalimati" panose="00000400000000000000" pitchFamily="2"/>
              </a:rPr>
              <a:t> कोड भएकालाई यो प्रश्न सोधिन्छ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यसबाट अक्सर आर्थिक काम </a:t>
            </a:r>
            <a:r>
              <a:rPr lang="ne-NP" sz="2400">
                <a:cs typeface="Kalimati" panose="00000400000000000000" pitchFamily="2"/>
              </a:rPr>
              <a:t>नगर्ने वा कम काम गर्ने पुरुष </a:t>
            </a:r>
            <a:r>
              <a:rPr lang="ne-NP" sz="2400" dirty="0">
                <a:cs typeface="Kalimati" panose="00000400000000000000" pitchFamily="2"/>
              </a:rPr>
              <a:t>तथा महिलाहरूले अर्को के गतिविधि गर्छन् भन्ने महत्वपूर्ण तथ्याङ्क प्राप्त गर्न सकिन्छ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काम नगरेको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वा कम काम गरेका कारणहरू महल ३६ मा कोड </a:t>
            </a:r>
            <a:r>
              <a:rPr lang="en-US" sz="2400" dirty="0"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देखि </a:t>
            </a:r>
            <a:r>
              <a:rPr lang="en-US" sz="2400" dirty="0">
                <a:cs typeface="Kalimati" panose="00000400000000000000" pitchFamily="2"/>
              </a:rPr>
              <a:t>8</a:t>
            </a:r>
            <a:r>
              <a:rPr lang="ne-NP" sz="2400" dirty="0">
                <a:cs typeface="Kalimati" panose="00000400000000000000" pitchFamily="2"/>
              </a:rPr>
              <a:t> सम्म वर्गीकरण गरिएको छः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7C7930-B6E1-4023-907C-CFEA3131B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004" y="1137930"/>
            <a:ext cx="2924175" cy="52997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AC0B05-7F16-4997-BA9D-C217334ED168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62379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45720" y="686560"/>
            <a:ext cx="12100560" cy="469587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sz="2400" dirty="0">
                <a:cs typeface="Kalimati" panose="00000400000000000000" pitchFamily="2"/>
              </a:rPr>
              <a:t>? </a:t>
            </a:r>
            <a:endParaRPr lang="en-US" sz="2000" dirty="0"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5720" y="1298034"/>
            <a:ext cx="8919911" cy="5559966"/>
          </a:xfrm>
          <a:prstGeom prst="rect">
            <a:avLst/>
          </a:prstGeom>
        </p:spPr>
        <p:txBody>
          <a:bodyPr/>
          <a:lstStyle/>
          <a:p>
            <a:pPr marL="0" indent="0" algn="just">
              <a:buNone/>
            </a:pPr>
            <a:r>
              <a:rPr lang="ne-NP" sz="2400" b="1" u="sng" dirty="0">
                <a:cs typeface="Kalimati" panose="00000400000000000000" pitchFamily="2"/>
              </a:rPr>
              <a:t>विद्यार्थी (कोड </a:t>
            </a:r>
            <a:r>
              <a:rPr lang="en-US" sz="2400" b="1" u="sng" dirty="0">
                <a:cs typeface="Kalimati" panose="00000400000000000000" pitchFamily="2"/>
              </a:rPr>
              <a:t>1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विद्यालय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क्याम्पस वा कुनै अध्ययन वा तालिम संस्थामा भर्ना भई वा नभई नियमितरूपले अध्ययन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तालिम गरेको कारणले गत १२ महिनामा आर्थिक काम गर्न नसकेको भए विद्यार्थी जनाउन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बिहान बेलुका विद्यालय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कलेज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विश्वविद्यालय जाने वा प्राइभेट परीक्षा दिन कुनै समय अध्ययन गरे पनि केही समय कुनै आर्थिक काम गरेको हुनसक्ने भएकोले सोको बारेमा राम्रोसँग बुझ्नु आवश्यक छ । यदि कुनै विद्यार्थीले पढाईका साथै आंशिक भए पनि कुनै आर्थिक काम गर्दछन् भने निजको काम गरेको समयावधि सोधी महल ३१ मा उल्लेख गर्नुपर्दछ ।</a:t>
            </a:r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F7379A-0C35-41FC-B082-725E381F0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862" y="1891163"/>
            <a:ext cx="3094949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F7BAA1-E602-42BE-B76C-5EAFFC28F951}"/>
              </a:ext>
            </a:extLst>
          </p:cNvPr>
          <p:cNvSpPr/>
          <p:nvPr/>
        </p:nvSpPr>
        <p:spPr>
          <a:xfrm>
            <a:off x="9157660" y="2753712"/>
            <a:ext cx="3009251" cy="3704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29D596-759B-4801-BA07-54AE6C6508A9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DA2B9D-33B9-4B87-A364-548AD926DBDC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49719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1616416"/>
            <a:ext cx="8412449" cy="4909527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घरधन्दा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आफ्नै घरमा आफ्नो वा परिवारका सदस्यहरूको लागि गरेका सेवाका कामहरू जस्तैः खाना पकाउने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घरआँगन सफा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परिवारका सदस्यहरूको लुगा धुने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आदि कामहरू </a:t>
            </a:r>
            <a:r>
              <a:rPr lang="en-US" sz="2400" dirty="0">
                <a:cs typeface="Kalimati" panose="00000400000000000000" pitchFamily="2"/>
              </a:rPr>
              <a:t>“</a:t>
            </a:r>
            <a:r>
              <a:rPr lang="ne-NP" sz="2400" dirty="0">
                <a:cs typeface="Kalimati" panose="00000400000000000000" pitchFamily="2"/>
              </a:rPr>
              <a:t>घरधन्दाको काम</a:t>
            </a:r>
            <a:r>
              <a:rPr lang="en-US" sz="2400" dirty="0">
                <a:cs typeface="Kalimati" panose="00000400000000000000" pitchFamily="2"/>
              </a:rPr>
              <a:t>” </a:t>
            </a:r>
            <a:r>
              <a:rPr lang="ne-NP" sz="2400" dirty="0">
                <a:cs typeface="Kalimati" panose="00000400000000000000" pitchFamily="2"/>
              </a:rPr>
              <a:t>हुन् जुन कामहरू गरेवापत प्रत्यक्षरूपमा आर्थिक लाभ देखिँदैन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अवधिमा आर्थिक काम गर्न नसक्नु </a:t>
            </a:r>
            <a:r>
              <a:rPr lang="ne-NP" sz="2400" b="1" dirty="0">
                <a:cs typeface="Kalimati" panose="00000400000000000000" pitchFamily="2"/>
              </a:rPr>
              <a:t>वा कम आर्थिक काम गर्नु</a:t>
            </a:r>
            <a:r>
              <a:rPr lang="ne-NP" sz="2400" dirty="0">
                <a:cs typeface="Kalimati" panose="00000400000000000000" pitchFamily="2"/>
              </a:rPr>
              <a:t>को मुख्य कारण आफ्नै घरको परिवारका सदस्यहरूको लागि गर्नुपर्ने घरधन्दा हो भने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ne-NP" sz="2400" b="1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(क्रमशः)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27B7B11-B61B-4BA8-B50B-97F931914EA6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9199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7932CC-EEFF-464A-8550-2F318F9F8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B7CB3A5-7D1F-44C6-AED2-8602D6147473}"/>
              </a:ext>
            </a:extLst>
          </p:cNvPr>
          <p:cNvSpPr/>
          <p:nvPr/>
        </p:nvSpPr>
        <p:spPr>
          <a:xfrm>
            <a:off x="8922879" y="3047999"/>
            <a:ext cx="3009251" cy="3704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3BD409-CD99-43AE-98E9-3C83405DDC31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721F91-52EF-4EA5-918D-C1C41BC509E4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45456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27590" y="1704128"/>
            <a:ext cx="11876567" cy="4824263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घरधन्दा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कसैले तलब वा ज्याला लिई अरूको घरमा माथि उल्लेख भएका घरधन्दाको काम वा घरायसी काम गरेको भएमा आर्थिक काम गरेको हुन्छ ।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तलब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ज्याला (नगद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जिन्सी वा जुनसुकै रूपमा) लिई अरूको घरमा घरधन्दा गरेकालाई घरधन्दामा समावेश गर्नुहुँदैन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अरुकोमा गरिएका तलबज्याला लिएर गरिएका कामहरू आर्थिक काम अन्तर्गत नै पर्दछन् ।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 वा घरायसी काम पुरूष वा महिला जोसुकैले गरेका हुन सक्दछन् भन्ने कुराको सँधै ख्याल गर्नु पर्दछ । 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017C83-8CBF-4C34-A7AE-E3935751AEAB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699A1B25-C0DB-4638-983B-BC84CFBA83C8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9199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82722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28341" y="1625988"/>
            <a:ext cx="7958730" cy="4758806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पारिवारिक हेरचाह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पारिश्रमिक नलिइकन परिवारका अशक्त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विरामी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वृद्धा तथा बालवालिकाहरूको हेरचाह गर्ने कार्य यस अन्तर्गत 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उदाहरणका लागिः आफ्नो परिवारका अशक्त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वृद्धवृद्धाहरू तथा बालबालिकाको स्याहार सुसार गर्ने वा आफ्ना केटाकेटी पढाउने कारणले आर्थिक काम नगरेका महिला तथा पुरुषहरू यस अन्तर्गत पर्दछन् र पारिवारिक हेरचाह जनाउन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12260A0-A1DE-459C-9DE5-C2A3566D58BF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5851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 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CDEDB6-B4E6-4D3E-ADED-D953EE04B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95EB0C-550D-4736-A0D6-BE07E77E0DCB}"/>
              </a:ext>
            </a:extLst>
          </p:cNvPr>
          <p:cNvSpPr/>
          <p:nvPr/>
        </p:nvSpPr>
        <p:spPr>
          <a:xfrm>
            <a:off x="8954409" y="3331777"/>
            <a:ext cx="3009251" cy="3704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8E8F8A-CFAB-492E-8E5F-C80F1A8BB292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C6E4AB-66F2-4690-9A1A-25AD8A526C54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678453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3589" y="1328941"/>
            <a:ext cx="9107462" cy="552905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वृद्ध अवस्था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धेरै उमेर पुगी बृद्घ भएको कारणले आर्थिक काममा संलग्न हुन नसकेको भएमा कोड </a:t>
            </a:r>
            <a:r>
              <a:rPr lang="en-US" sz="2400" dirty="0"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</a:t>
            </a:r>
            <a:r>
              <a:rPr lang="ne-NP" sz="2400" dirty="0"/>
              <a:t>।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अशक्त</a:t>
            </a:r>
            <a:r>
              <a:rPr lang="en-US" sz="2400" b="1" u="sng" dirty="0">
                <a:cs typeface="Kalimati" panose="00000400000000000000" pitchFamily="2"/>
              </a:rPr>
              <a:t>/</a:t>
            </a:r>
            <a:r>
              <a:rPr lang="ne-NP" sz="2400" b="1" u="sng" dirty="0">
                <a:cs typeface="Kalimati" panose="00000400000000000000" pitchFamily="2"/>
              </a:rPr>
              <a:t>बिरामी (कोड </a:t>
            </a:r>
            <a:r>
              <a:rPr lang="en-US" sz="2400" b="1" u="sng" dirty="0">
                <a:cs typeface="Kalimati" panose="00000400000000000000" pitchFamily="2"/>
              </a:rPr>
              <a:t>5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रोग लागेर अशक्त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बिरामी भएका कारणले वा शारीरिक वा मानिसकरूपले अशक्त भई सन्दर्भ अवधिमा कुनै आर्थिक काम नगरेको हुन सक्दछ । उदाहरणका लागि पूर्ण अपाङ्गता भएका व्यक्तिहरू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जीर्ण रोगीहरू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प्यारालाइसिस भएका व्यक्तिहरू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मानिसक रोगीहरू आदि । यस अवस्थामा अशक्त वा बिरामीको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5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en-US" sz="2400" dirty="0"/>
          </a:p>
          <a:p>
            <a:pPr algn="just"/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627400F-07C0-4531-ADF4-7FD84F8F440F}"/>
              </a:ext>
            </a:extLst>
          </p:cNvPr>
          <p:cNvSpPr txBox="1">
            <a:spLocks/>
          </p:cNvSpPr>
          <p:nvPr/>
        </p:nvSpPr>
        <p:spPr>
          <a:xfrm>
            <a:off x="0" y="844209"/>
            <a:ext cx="12146280" cy="9574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 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9FCF27-0432-450B-A40C-0F6DE5CA3B80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A90DB4-F26C-4504-A85F-764BDFC0F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958" y="1891532"/>
            <a:ext cx="2885322" cy="43123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D2E9C19-1282-46B8-A843-ADAABA693853}"/>
              </a:ext>
            </a:extLst>
          </p:cNvPr>
          <p:cNvSpPr/>
          <p:nvPr/>
        </p:nvSpPr>
        <p:spPr>
          <a:xfrm>
            <a:off x="9335802" y="3626440"/>
            <a:ext cx="2625727" cy="5885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44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42353" y="1943106"/>
            <a:ext cx="7744902" cy="4097006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पेन्सन</a:t>
            </a:r>
            <a:r>
              <a:rPr lang="en-US" sz="2400" b="1" u="sng" dirty="0">
                <a:cs typeface="Kalimati" panose="00000400000000000000" pitchFamily="2"/>
              </a:rPr>
              <a:t>/</a:t>
            </a:r>
            <a:r>
              <a:rPr lang="ne-NP" sz="2400" b="1" u="sng" dirty="0">
                <a:cs typeface="Kalimati" panose="00000400000000000000" pitchFamily="2"/>
              </a:rPr>
              <a:t>आयस्ता (कोड </a:t>
            </a:r>
            <a:r>
              <a:rPr lang="en-US" sz="2400" b="1" u="sng" dirty="0">
                <a:cs typeface="Kalimati" panose="00000400000000000000" pitchFamily="2"/>
              </a:rPr>
              <a:t>6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कुनै कार्यालय वा संस्थामा यस अघि गरेको नोकरीबाट नियमितरूपमा पेन्सन पाइरहेको वा पुख्र्यौली सम्पत्ति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घरबहाल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बैंकको ब्याज जस्ता आय आर्जनबाट जीवन निर्वाह गरिरहेको कारणले आर्थिक काम नगरेका भए पेन्सन/आयस्ताको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6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705B081-DBBC-43D0-A4CE-94DC0A60AD6E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CB625E-0FFF-475E-A7A5-4369DCAD3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7D0B89-FE01-4F1E-B7A8-C66FBB70C1EC}"/>
              </a:ext>
            </a:extLst>
          </p:cNvPr>
          <p:cNvSpPr/>
          <p:nvPr/>
        </p:nvSpPr>
        <p:spPr>
          <a:xfrm>
            <a:off x="8985939" y="4162094"/>
            <a:ext cx="3009251" cy="31531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EEFBFB-525A-4D7D-8185-455CD7D144E7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50806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51360" y="1786821"/>
            <a:ext cx="7668348" cy="497938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सामाजिक कार्य</a:t>
            </a:r>
            <a:r>
              <a:rPr lang="en-US" sz="2400" b="1" u="sng" dirty="0">
                <a:cs typeface="Kalimati" panose="00000400000000000000" pitchFamily="2"/>
              </a:rPr>
              <a:t>/</a:t>
            </a:r>
            <a:r>
              <a:rPr lang="ne-NP" sz="2400" b="1" u="sng" dirty="0">
                <a:cs typeface="Kalimati" panose="00000400000000000000" pitchFamily="2"/>
              </a:rPr>
              <a:t>स्वयंसेवा (कोड </a:t>
            </a:r>
            <a:r>
              <a:rPr lang="en-US" sz="2400" b="1" u="sng" dirty="0">
                <a:cs typeface="Kalimati" panose="00000400000000000000" pitchFamily="2"/>
              </a:rPr>
              <a:t>7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पारिश्रमिक नलिइकन आफ्नो इच्छा अनुसार संलग्न भई अरूको लागि वस्तु वा सेवाको उत्पादन गर्ने कामलाई स्वयंसेवी काम भनिन्छ । यस्ता काम गरे बापत प्रत्यक्ष लाभ वा फाइदा भएको हुँदैन । स्वयंसेवाको काममा संलग्न भएका कारणले सन्दर्भ अवधिमा आम्दानी हुने काम नगरेको भए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7</a:t>
            </a:r>
            <a:r>
              <a:rPr lang="ne-NP" sz="2400" dirty="0">
                <a:cs typeface="Kalimati" panose="00000400000000000000" pitchFamily="2"/>
              </a:rPr>
              <a:t> लेख्नुपर्दछ । जस्तैः तलब वा आर्थिक सुविधा नलिई राजनीति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समाज सेवा गर्नेहरू आदि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6F69826-A1AE-46B0-AB4D-0BA8CFF80402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33B33E-70B3-4BF4-8370-49E2D9E13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6291DD0-195C-4950-AD07-7ADA0A2A9E5B}"/>
              </a:ext>
            </a:extLst>
          </p:cNvPr>
          <p:cNvSpPr/>
          <p:nvPr/>
        </p:nvSpPr>
        <p:spPr>
          <a:xfrm>
            <a:off x="8985939" y="4477404"/>
            <a:ext cx="3009251" cy="5570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4E4404-70B8-4B0C-BD3D-01FAA1619233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462C08-8DD9-47B9-9D1F-615AA4A282D2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008735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751840" y="2340626"/>
            <a:ext cx="11249660" cy="293241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अन्य (कोड </a:t>
            </a:r>
            <a:r>
              <a:rPr lang="en-US" sz="2400" b="1" u="sng" dirty="0">
                <a:cs typeface="Kalimati" panose="00000400000000000000" pitchFamily="2"/>
              </a:rPr>
              <a:t>8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माथि उल्लेख भएका कारण बाहेक अन्य कारणले सन्दर्भ अवधिमा कुनै आर्थिक काम नगरेको भए यस अन्तर्गत राखी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8</a:t>
            </a:r>
            <a:r>
              <a:rPr lang="ne-NP" sz="2400" dirty="0">
                <a:cs typeface="Kalimati" panose="00000400000000000000" pitchFamily="2"/>
              </a:rPr>
              <a:t> लेख्नुपर्दछ । जस्तैः पढाई सकेर काम खोज्दै गरेको तर सन्दर्भ अवधिमा काम नपाएर आर्थिक काम नगरेका व्यक्तिहरू </a:t>
            </a:r>
            <a:r>
              <a:rPr lang="ne-NP" dirty="0"/>
              <a:t>।</a:t>
            </a:r>
            <a:endParaRPr lang="en-US" dirty="0"/>
          </a:p>
          <a:p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92299B3-01D1-48FF-8C03-4B3BEB0A2DAE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5911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50727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620278"/>
            <a:ext cx="12146280" cy="55162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व्यक्तिगत विवरण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: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महल ३६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-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३७</a:t>
            </a:r>
            <a:endParaRPr lang="ne-NP" sz="3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5694D0-7218-45CD-AC3A-62EFD880E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328" y="1202587"/>
            <a:ext cx="8422971" cy="554613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F4C095-1964-4E1B-8FDB-593016063281}"/>
              </a:ext>
            </a:extLst>
          </p:cNvPr>
          <p:cNvSpPr/>
          <p:nvPr/>
        </p:nvSpPr>
        <p:spPr>
          <a:xfrm>
            <a:off x="5673012" y="1847461"/>
            <a:ext cx="4448287" cy="83975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D32C5-836A-49FE-A3FC-414CE532A606}"/>
              </a:ext>
            </a:extLst>
          </p:cNvPr>
          <p:cNvSpPr/>
          <p:nvPr/>
        </p:nvSpPr>
        <p:spPr>
          <a:xfrm>
            <a:off x="7651531" y="2736155"/>
            <a:ext cx="2472882" cy="38582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282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46100" y="754209"/>
            <a:ext cx="10617200" cy="880680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महल३७: ..नाम.. ले गत १२ महिनामा आर्थिक काम खोज्नुभएको वा कामको लागि उपलब्ध हुनुभएको थियो ?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36641" y="2340626"/>
            <a:ext cx="7977351" cy="3021126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कामको खोजी वा उपलब्धता अन्तर्गत ६ महिनाभन्दा कम काम गरेका वा कुनै पनि आर्थिक काम नगरेकाको लागि अर्थात महल ३१ मा कोड </a:t>
            </a:r>
            <a:r>
              <a:rPr lang="en-US" sz="2400" dirty="0">
                <a:cs typeface="Kalimati" panose="00000400000000000000" pitchFamily="2"/>
              </a:rPr>
              <a:t>2,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र </a:t>
            </a:r>
            <a:r>
              <a:rPr lang="en-US" sz="2400" dirty="0"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हुनेहरूलाई मात्र यो प्रश्न सोधिन्छ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यहाँ व्यक्तिले गत १२ महिना भित्रमा आर्थिक काम खोजेको हो वा होइन भनी जान्न खोजिएको छ ।</a:t>
            </a:r>
            <a:r>
              <a:rPr lang="en-US" sz="2400" dirty="0">
                <a:cs typeface="Kalimati" panose="00000400000000000000" pitchFamily="2"/>
              </a:rPr>
              <a:t> 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D78CB1-D3B4-429F-8DC1-CF642511E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117" y="2053570"/>
            <a:ext cx="3248660" cy="4373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87F8A-53ED-42F5-84A0-A871E7F690DC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23062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46100" y="716914"/>
            <a:ext cx="10617200" cy="957466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		</a:t>
            </a: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1753" y="1680189"/>
            <a:ext cx="9560712" cy="404012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कामको खोजी भन्नाले गत १२ महिनामा कुनै व्यक्तिले रोजगारी प्राप्तिको लागि सो सँग आवश्यक क्रियाकलापमा संलग्न भएको जस्तैः जागिर खोजेको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व्यावसायिक कृषि सम्बन्धी वा कुनै व्यापार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व्यवसाय स्थापना गर्न लागेको बुझिन्छ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गत १२ महिनामा यदि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व्यक्तिले पूर्ण समय (६ महिना वा सो भन्दा बढी) काम खोजेको थियो वा उपलब्ध भएको भए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र आंशिक (६ महिना भन्दा कम) समय खोजेको वा उपलब्ध भएको भए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यदि सन्दर्भ अवधिमा कामको खोजी नगरेको वा कामको लागि उपलब्ध नभएको भएमा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उल्लेख गर्नुपर्दछ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1679A7-56C8-44F1-B3B1-5C8DBBD02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2585" y="1941231"/>
            <a:ext cx="2337661" cy="4373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255603-20B9-4CD6-BE3D-D58F4C8AD8E7}"/>
              </a:ext>
            </a:extLst>
          </p:cNvPr>
          <p:cNvSpPr txBox="1"/>
          <p:nvPr/>
        </p:nvSpPr>
        <p:spPr>
          <a:xfrm>
            <a:off x="5672042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13601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76446" y="2091562"/>
            <a:ext cx="9250325" cy="437319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कामको खोजी गरेको भन्नाले मूलुक भित्र वा विदेशमा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आंशिक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अनौपचारिक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अस्थायी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मौसमी वा भैपरी आउने काम समेत खोजेका क्रियाकलापहरू पर्दछन् । जस्तैः </a:t>
            </a:r>
            <a:endParaRPr lang="en-US" sz="2400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sz="2000" dirty="0">
                <a:cs typeface="Kalimati" panose="00000400000000000000" pitchFamily="2"/>
              </a:rPr>
              <a:t>रोजगारीका लागि आवश्यक पर्ने अनुमति पत्र तथा लाइसेन्सको लागि आवेदन गर्ने</a:t>
            </a:r>
            <a:r>
              <a:rPr lang="en-US" sz="2000" dirty="0">
                <a:cs typeface="Kalimati" panose="00000400000000000000" pitchFamily="2"/>
              </a:rPr>
              <a:t>,</a:t>
            </a:r>
          </a:p>
          <a:p>
            <a:pPr lvl="1">
              <a:lnSpc>
                <a:spcPct val="150000"/>
              </a:lnSpc>
            </a:pPr>
            <a:r>
              <a:rPr lang="ne-NP" sz="2000" dirty="0">
                <a:cs typeface="Kalimati" panose="00000400000000000000" pitchFamily="2"/>
              </a:rPr>
              <a:t>जग्गा</a:t>
            </a:r>
            <a:r>
              <a:rPr lang="en-US" sz="2000" dirty="0">
                <a:cs typeface="Kalimati" panose="00000400000000000000" pitchFamily="2"/>
              </a:rPr>
              <a:t>, </a:t>
            </a:r>
            <a:r>
              <a:rPr lang="ne-NP" sz="2000" dirty="0">
                <a:cs typeface="Kalimati" panose="00000400000000000000" pitchFamily="2"/>
              </a:rPr>
              <a:t>स्थान</a:t>
            </a:r>
            <a:r>
              <a:rPr lang="en-US" sz="2000" dirty="0">
                <a:cs typeface="Kalimati" panose="00000400000000000000" pitchFamily="2"/>
              </a:rPr>
              <a:t>, </a:t>
            </a:r>
            <a:r>
              <a:rPr lang="ne-NP" sz="2000" dirty="0">
                <a:cs typeface="Kalimati" panose="00000400000000000000" pitchFamily="2"/>
              </a:rPr>
              <a:t>औजार</a:t>
            </a:r>
            <a:r>
              <a:rPr lang="en-US" sz="2000" dirty="0">
                <a:cs typeface="Kalimati" panose="00000400000000000000" pitchFamily="2"/>
              </a:rPr>
              <a:t>, </a:t>
            </a:r>
            <a:r>
              <a:rPr lang="ne-NP" sz="2000" dirty="0">
                <a:cs typeface="Kalimati" panose="00000400000000000000" pitchFamily="2"/>
              </a:rPr>
              <a:t>मालसामान</a:t>
            </a:r>
            <a:r>
              <a:rPr lang="en-US" sz="2000" dirty="0">
                <a:cs typeface="Kalimati" panose="00000400000000000000" pitchFamily="2"/>
              </a:rPr>
              <a:t>, </a:t>
            </a:r>
            <a:r>
              <a:rPr lang="ne-NP" sz="2000" dirty="0">
                <a:cs typeface="Kalimati" panose="00000400000000000000" pitchFamily="2"/>
              </a:rPr>
              <a:t>कृषि सामग्रीहरूको खोजी गर्ने</a:t>
            </a:r>
            <a:r>
              <a:rPr lang="en-US" sz="2000" dirty="0">
                <a:cs typeface="Kalimati" panose="00000400000000000000" pitchFamily="2"/>
              </a:rPr>
              <a:t>,</a:t>
            </a:r>
          </a:p>
          <a:p>
            <a:pPr lvl="1">
              <a:lnSpc>
                <a:spcPct val="150000"/>
              </a:lnSpc>
            </a:pPr>
            <a:r>
              <a:rPr lang="ne-NP" sz="2000" dirty="0">
                <a:cs typeface="Kalimati" panose="00000400000000000000" pitchFamily="2"/>
              </a:rPr>
              <a:t>साथीहरू</a:t>
            </a:r>
            <a:r>
              <a:rPr lang="en-US" sz="2000" dirty="0">
                <a:cs typeface="Kalimati" panose="00000400000000000000" pitchFamily="2"/>
              </a:rPr>
              <a:t>, </a:t>
            </a:r>
            <a:r>
              <a:rPr lang="ne-NP" sz="2000" dirty="0">
                <a:cs typeface="Kalimati" panose="00000400000000000000" pitchFamily="2"/>
              </a:rPr>
              <a:t>आफन्तजन वा अन्य प्रकारका मध्यस्थकर्ताहरूसँग काम खोजिदिन सहयोग मागेको</a:t>
            </a:r>
            <a:r>
              <a:rPr lang="en-US" sz="2000" dirty="0">
                <a:cs typeface="Kalimati" panose="00000400000000000000" pitchFamily="2"/>
              </a:rPr>
              <a:t>,</a:t>
            </a:r>
            <a:endParaRPr lang="ne-NP" sz="2000" dirty="0">
              <a:cs typeface="Kalimati" panose="00000400000000000000" pitchFamily="2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B99E5D0-ABE0-46BA-B109-B95CE4693DAA}"/>
              </a:ext>
            </a:extLst>
          </p:cNvPr>
          <p:cNvSpPr txBox="1">
            <a:spLocks/>
          </p:cNvSpPr>
          <p:nvPr/>
        </p:nvSpPr>
        <p:spPr>
          <a:xfrm>
            <a:off x="0" y="753021"/>
            <a:ext cx="1219200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		</a:t>
            </a: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91FEC1-9D14-41FC-B7BE-F2AD65464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014" y="1941230"/>
            <a:ext cx="2263234" cy="4373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7E12BE-CDDD-439F-AE97-EBCAAA728C4A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789725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97831" y="2638340"/>
            <a:ext cx="10250905" cy="386285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सार्वजनिक तथा निजी रोजगार सेवामा दर्ता वा करार गरेको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रोजगारदाताकोमा प्रत्यक्ष आवेदन दिएको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आवेदन सूचना केन्द्र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फर्म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उद्योग परिसर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बजार वा अन्य भेला हुने ठाउँको विज्ञापनबाट काम खोजेको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विद्युतीय वा पत्रपत्रिकामा निस्केको रोजगार विज्ञापनमा जवाफ लेखेको वा पठाएको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विद्युतीय सामाजिक सञ्जालका साइटमा बायोडाटा राखेको वा अद्यावधिक गरेको</a:t>
            </a:r>
            <a:r>
              <a:rPr lang="en-US" sz="2400" dirty="0">
                <a:cs typeface="Kalimati" panose="00000400000000000000" pitchFamily="2"/>
              </a:rPr>
              <a:t>,</a:t>
            </a:r>
            <a:endParaRPr lang="ne-NP" sz="2400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7C31FE4-0771-4D21-8D9F-9DC2930CA183}"/>
              </a:ext>
            </a:extLst>
          </p:cNvPr>
          <p:cNvSpPr txBox="1">
            <a:spLocks/>
          </p:cNvSpPr>
          <p:nvPr/>
        </p:nvSpPr>
        <p:spPr>
          <a:xfrm>
            <a:off x="223285" y="944587"/>
            <a:ext cx="1172771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		</a:t>
            </a: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B6571D-FC6D-44E8-B70F-60F472936862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50746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757988" y="2340625"/>
            <a:ext cx="10854891" cy="409700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सहरी क्षेत्रका लागि काम खोज्ने यस्ता औपचारिक संयन्त्रहरू पाइन्छन् तर ग्रामीण क्षेत्रमा यस्ता संयन्त्रहरू नपाइने भएकोले कामको लागि उपलब्ध भएकोलाई काम पाए गर्न सक्ने ठानी काम खोजे सरहकै मान्नुपर्दछ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कुनै व्यक्तिले पहिलेदेखि नै ६ महिना भन्दा बढी समय काम गरिरहेकोमा उक्त कामभन्दा राम्रो अर्को काम पाएमा गर्ने भनेर कामको खोजी गरेको वा कामको लागि उपलब्ध भएको भन्न सक्दछन्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तर यस्ता व्यक्तिहरूलाई यो प्रश्न सोधिदैन तसर्थ यस अन्तर्गत पर्दैनन् ।</a:t>
            </a:r>
            <a:endParaRPr lang="en-US" sz="2400" dirty="0">
              <a:cs typeface="Kalimati" panose="00000400000000000000" pitchFamily="2"/>
            </a:endParaRPr>
          </a:p>
          <a:p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977B9A6-DD73-44D5-8153-F92132545608}"/>
              </a:ext>
            </a:extLst>
          </p:cNvPr>
          <p:cNvSpPr txBox="1">
            <a:spLocks/>
          </p:cNvSpPr>
          <p:nvPr/>
        </p:nvSpPr>
        <p:spPr>
          <a:xfrm>
            <a:off x="546100" y="816996"/>
            <a:ext cx="1061720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826383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70122" y="1851526"/>
            <a:ext cx="7187608" cy="409700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मुख्य प्रश्नावलीको परिचयात्मक खण्ड, पारिवारिक खण्ड प्रश्न १ देखि १७ सम्म र व्यक्तिगत खण्डको महल १ देखि ३७ सम्म सबै प्रश्नहरू सोधेर परिवारका सबै सदस्यहरूको विवरण लेखिसकेपछि अन्तमा पुर्णता र असंगति जाँच एवं रूजु गर्नु पर्दछ ।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रूजु गरिसकेपछि मुख्य उत्तरदाताको नाम र महल १ मा निजको क्रमसंख्या कति छ, उल्लेख गर्नुपर्दछ ।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977B9A6-DD73-44D5-8153-F92132545608}"/>
              </a:ext>
            </a:extLst>
          </p:cNvPr>
          <p:cNvSpPr txBox="1">
            <a:spLocks/>
          </p:cNvSpPr>
          <p:nvPr/>
        </p:nvSpPr>
        <p:spPr>
          <a:xfrm>
            <a:off x="546100" y="816996"/>
            <a:ext cx="1061720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उत्तरदाताको नाम र क्रमसंख्या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A13864-B4F3-418E-AB37-929C4B6455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60" t="35123" r="42098" b="36868"/>
          <a:stretch/>
        </p:blipFill>
        <p:spPr>
          <a:xfrm>
            <a:off x="8489694" y="3429000"/>
            <a:ext cx="3532184" cy="189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960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70121" y="1630015"/>
            <a:ext cx="11834037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सबै सहभागीहरूले आफ्नो परिवारको विवरण महल ३५, ३६ र महल ३७ नमुना प्रश्नावलीमा भर्नुहोस्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विवरण भर्दा देखिएका वा सामना गरेका समस्या केही भएमा छलफलका लागि पालैपालो राख्नुहोस्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21440" y="6310016"/>
            <a:ext cx="645160" cy="523220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कार्य तथा छलफल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27EE7D-EB66-4F1B-BFCF-DE56715AB7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06" t="11507"/>
          <a:stretch/>
        </p:blipFill>
        <p:spPr>
          <a:xfrm>
            <a:off x="3636335" y="3561907"/>
            <a:ext cx="6889236" cy="321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977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99074" y="1821853"/>
            <a:ext cx="11590020" cy="3465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१ आर्थिक कामको संस्थागत क्षेत्रमा के के पर्दछन् ? 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गैर वित्तीय क्षेत्र भन्नाले कुन कुन क्षेत्र लाई बुझिन्छ ?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३ विद्यार्थीले गरेको कामलाई आर्थिक काम मान्ने कि नमान्ने  ?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४ पेन्सन लिने गरेको तथा बैंकमा पैसा ब्याजमा राखेर जीवन निर्वाह गरेकोलाई आर्थिक काम मान्ने कि नमान्ने ?</a:t>
            </a:r>
            <a:r>
              <a:rPr lang="ne-NP" sz="2400" b="1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५ कस्तो अवस्था लाई </a:t>
            </a:r>
            <a:r>
              <a:rPr lang="ne-NP" sz="2400" dirty="0">
                <a:cs typeface="Kalimati" panose="00000400000000000000" pitchFamily="2"/>
              </a:rPr>
              <a:t>आर्थिक काम खोजेको वा कामको लागि उपलब्ध भएको मानिन्छ </a:t>
            </a:r>
            <a:r>
              <a:rPr lang="en-US" sz="2400" dirty="0">
                <a:cs typeface="Kalimati" panose="00000400000000000000" pitchFamily="2"/>
              </a:rPr>
              <a:t>?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94160" y="6471931"/>
            <a:ext cx="497840" cy="386008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DBF04C-9D24-48FB-81F7-FB73C6ADE3A7}"/>
              </a:ext>
            </a:extLst>
          </p:cNvPr>
          <p:cNvSpPr/>
          <p:nvPr/>
        </p:nvSpPr>
        <p:spPr>
          <a:xfrm>
            <a:off x="68580" y="654517"/>
            <a:ext cx="11866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89BFD3-B18C-47CA-A6FD-FB20A8267D25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928528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50336" y="1923616"/>
            <a:ext cx="9625536" cy="4411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१ आर्थिक कामको संस्थागत क्षेत्रमा के के पर्दछन् ?</a:t>
            </a:r>
          </a:p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आर्थिक कामको संस्थागत क्षेत्रमा निम्न क्षेत्रहरु पर्दछन् </a:t>
            </a:r>
            <a:r>
              <a:rPr lang="ne-NP" sz="2400" dirty="0">
                <a:cs typeface="Kalimati" panose="00000400000000000000" pitchFamily="2"/>
              </a:rPr>
              <a:t>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सरकारी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वित्तीय संस्था </a:t>
            </a:r>
            <a:endParaRPr lang="en-US" sz="2400" dirty="0">
              <a:cs typeface="Kalimati" panose="00000400000000000000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गैर वित्तीय संस्था </a:t>
            </a:r>
            <a:endParaRPr lang="en-US" sz="2400" dirty="0">
              <a:cs typeface="Kalimati" panose="00000400000000000000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नाफा नकमाउने संस्था </a:t>
            </a:r>
            <a:endParaRPr lang="en-US" sz="2400" dirty="0">
              <a:cs typeface="Kalimati" panose="00000400000000000000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घरायसी क्षेत्र 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8720" y="6335080"/>
            <a:ext cx="650240" cy="49815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45A41B-74A8-485E-9DB0-AA6E44D7F435}"/>
              </a:ext>
            </a:extLst>
          </p:cNvPr>
          <p:cNvSpPr txBox="1"/>
          <p:nvPr/>
        </p:nvSpPr>
        <p:spPr>
          <a:xfrm>
            <a:off x="5178056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098460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283232" y="2158747"/>
            <a:ext cx="9625536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२ गैर वित्तीय क्षेत्र भन्नाले कुन कुन क्षेत्र लाई बुझिन्छ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नाफा कमाउने उद्देश्यले व्यावसायिक रुपमा गैर वित्तीय वस्तु वा सेवा उत्पादन गर्ने उद्देश्यले स्थापना भएका सबै प्रकारका संगठित संस्थाहरू वा प्रतिष्ठानहरू जस्तै:कल कारखाना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निजी स्कुल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अस्पताल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होटल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व्यवसाय, पसल आदिलाई गैर वित्तीय संस्था भनिन्छ।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99416" y="6405504"/>
            <a:ext cx="604520" cy="430997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00ABAE-6F75-479C-B8A5-34F63CA0AA31}"/>
              </a:ext>
            </a:extLst>
          </p:cNvPr>
          <p:cNvSpPr txBox="1"/>
          <p:nvPr/>
        </p:nvSpPr>
        <p:spPr>
          <a:xfrm>
            <a:off x="5178056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830638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50336" y="1923616"/>
            <a:ext cx="962553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३ विद्यार्थीले गरेको कामलाई आर्थिक काम मान्ने कि नमान्ने  ?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विद्यार्थीले अध्ययन गरेको कामलाई आर्थिक काम मानिदैन तर उनीहरुले परिभाषा अनुसारका अन्य आम्दानी हुने वा नहुने आर्थिक काम गरेको भए गणना गर्नुपर्दछ </a:t>
            </a:r>
            <a:r>
              <a:rPr lang="ne-NP" sz="2400" dirty="0">
                <a:cs typeface="Kalimati" panose="00000400000000000000" pitchFamily="2"/>
              </a:rPr>
              <a:t>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31056" y="6454912"/>
            <a:ext cx="921488" cy="355600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E450BB-2CD7-4897-8CC7-0AC637DA256A}"/>
              </a:ext>
            </a:extLst>
          </p:cNvPr>
          <p:cNvSpPr txBox="1"/>
          <p:nvPr/>
        </p:nvSpPr>
        <p:spPr>
          <a:xfrm>
            <a:off x="5061098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943223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50336" y="1923616"/>
            <a:ext cx="96255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४ पेन्सन लिने गरेको तथा बैंकमा पैसा ब्याजमा राखेर जीवन निर्वाह गरेकोलाई आर्थिक काम मान्ने कि नमान्ने ?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पेन्सन लिने गरेको तथा बैंकमा पैसा ब्याजमा राखेर जीवन निर्वाह गरेकोलाई आर्थिक काम मानिदैन तर उनीहरुले परिभाषा अनुसारका अन्य आम्दानी हुने वा नहुने आर्थिक काम गरेको भए गणना गर्नुपर्दछ </a:t>
            </a:r>
            <a:r>
              <a:rPr lang="ne-NP" sz="2400" dirty="0">
                <a:cs typeface="Kalimati" panose="00000400000000000000" pitchFamily="2"/>
              </a:rPr>
              <a:t>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89963" y="6469505"/>
            <a:ext cx="629920" cy="523219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E5D6C5-DE33-45FC-BA41-C742EB4EC263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075274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50336" y="1923616"/>
            <a:ext cx="962553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५ कस्तो अवस्थालाई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आर्थिक काम खोजेको वा कामको लागि उपलब्ध भएको मानिन्छ </a:t>
            </a:r>
            <a:r>
              <a:rPr lang="en-US" sz="2400" b="1" dirty="0">
                <a:solidFill>
                  <a:srgbClr val="002060"/>
                </a:solidFill>
                <a:cs typeface="Kalimati" panose="00000400000000000000" pitchFamily="2"/>
              </a:rPr>
              <a:t>?</a:t>
            </a:r>
            <a:endParaRPr lang="ne-NP" sz="2400" b="1" dirty="0">
              <a:solidFill>
                <a:srgbClr val="002060"/>
              </a:solidFill>
              <a:latin typeface="Preeti" pitchFamily="2" charset="0"/>
              <a:cs typeface="Kalimati" pitchFamily="2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गत १२ महिनामा कुनै व्यक्तिले रोजगारी प्राप्तिको लागि सो सँग आवश्यक क्रियाकलापमा संलग्न भएको जस्तैः जागिर खोजेको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व्यावसायिक कृषि सम्बन्धी वा कुनै व्यापार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व्यवसाय स्थापना गर्न समय खर्च गरेको भए काम खोजेको वा कामको लागि उपलब्ध भएको मानिन्छ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7541" y="6441107"/>
            <a:ext cx="828040" cy="406400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011673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57280" y="6458401"/>
            <a:ext cx="909320" cy="523219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457200" y="1865058"/>
            <a:ext cx="11247119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			मुख्य प्रश्नावलीः व्यक्तिगत खण्ड (महल ३५ देखि ३६)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संस्थागत क्षेत्र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 नगर्नुको कारण 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खोजी वा उपलब्धता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ne-NP" sz="2400" b="1" dirty="0">
              <a:solidFill>
                <a:srgbClr val="002060"/>
              </a:solidFill>
              <a:cs typeface="Kalimati" pitchFamily="2"/>
            </a:endParaRPr>
          </a:p>
          <a:p>
            <a:pPr lvl="6">
              <a:lnSpc>
                <a:spcPct val="150000"/>
              </a:lnSpc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उत्तरदाताको नाम र क्रमसंख्या</a:t>
            </a:r>
          </a:p>
        </p:txBody>
      </p:sp>
    </p:spTree>
    <p:extLst>
      <p:ext uri="{BB962C8B-B14F-4D97-AF65-F5344CB8AC3E}">
        <p14:creationId xmlns:p14="http://schemas.microsoft.com/office/powerpoint/2010/main" val="22113191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136339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पुस्तिकाको</a:t>
            </a:r>
            <a:r>
              <a:rPr lang="ne-NP" sz="3200" dirty="0">
                <a:cs typeface="Kalimati" panose="00000400000000000000" pitchFamily="2"/>
              </a:rPr>
              <a:t>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अनुच्छेद १२.६९ देखि १२.९३ सम्म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74609" y="6468256"/>
            <a:ext cx="640998" cy="454961"/>
          </a:xfrm>
        </p:spPr>
        <p:txBody>
          <a:bodyPr/>
          <a:lstStyle/>
          <a:p>
            <a:fld id="{26402401-4522-4C0F-A737-197EB07E49FF}" type="slidenum">
              <a:rPr lang="en-US" sz="1800" smtClean="0">
                <a:latin typeface="Fontasy Himali" panose="04020500000000000000" pitchFamily="82" charset="0"/>
              </a:rPr>
              <a:pPr/>
              <a:t>42</a:t>
            </a:fld>
            <a:endParaRPr lang="en-US" sz="1800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6100</TotalTime>
  <Words>2886</Words>
  <Application>Microsoft Office PowerPoint</Application>
  <PresentationFormat>Widescreen</PresentationFormat>
  <Paragraphs>257</Paragraphs>
  <Slides>42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3" baseType="lpstr">
      <vt:lpstr>Arial</vt:lpstr>
      <vt:lpstr>Calibri</vt:lpstr>
      <vt:lpstr>Calibri Light</vt:lpstr>
      <vt:lpstr>Fontasy Himali</vt:lpstr>
      <vt:lpstr>Ganesh</vt:lpstr>
      <vt:lpstr>KALAKAR-38</vt:lpstr>
      <vt:lpstr>Kokila</vt:lpstr>
      <vt:lpstr>Preeti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378</cp:revision>
  <dcterms:created xsi:type="dcterms:W3CDTF">2020-10-11T07:30:23Z</dcterms:created>
  <dcterms:modified xsi:type="dcterms:W3CDTF">2021-03-15T07:23:43Z</dcterms:modified>
</cp:coreProperties>
</file>